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8"/>
  </p:notesMasterIdLst>
  <p:sldIdLst>
    <p:sldId id="256" r:id="rId4"/>
    <p:sldId id="351" r:id="rId5"/>
    <p:sldId id="257" r:id="rId6"/>
    <p:sldId id="352" r:id="rId7"/>
    <p:sldId id="259" r:id="rId8"/>
    <p:sldId id="340" r:id="rId9"/>
    <p:sldId id="327" r:id="rId10"/>
    <p:sldId id="342" r:id="rId11"/>
    <p:sldId id="343" r:id="rId12"/>
    <p:sldId id="344" r:id="rId13"/>
    <p:sldId id="367" r:id="rId14"/>
    <p:sldId id="358" r:id="rId15"/>
    <p:sldId id="359" r:id="rId16"/>
    <p:sldId id="365" r:id="rId17"/>
    <p:sldId id="362" r:id="rId18"/>
    <p:sldId id="361" r:id="rId19"/>
    <p:sldId id="363" r:id="rId20"/>
    <p:sldId id="366" r:id="rId21"/>
    <p:sldId id="353" r:id="rId22"/>
    <p:sldId id="356" r:id="rId23"/>
    <p:sldId id="354" r:id="rId24"/>
    <p:sldId id="355" r:id="rId25"/>
    <p:sldId id="269" r:id="rId26"/>
    <p:sldId id="35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B37A27-7E0F-4E62-B038-4496041D19E7}" v="1" dt="2026-08-05T13:09:37.8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75" autoAdjust="0"/>
    <p:restoredTop sz="91168" autoAdjust="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nett, Yukiko (EOTSS)" userId="1a375f8e-71eb-464a-9d86-65c78107010f" providerId="ADAL" clId="{75645D18-2E61-4DF0-BF38-0D0C0FE103F2}"/>
    <pc:docChg chg="addSld delSld modSld sldOrd">
      <pc:chgData name="Gannett, Yukiko (EOTSS)" userId="1a375f8e-71eb-464a-9d86-65c78107010f" providerId="ADAL" clId="{75645D18-2E61-4DF0-BF38-0D0C0FE103F2}" dt="2026-08-05T20:04:44.113" v="4" actId="2696"/>
      <pc:docMkLst>
        <pc:docMk/>
      </pc:docMkLst>
      <pc:sldChg chg="addSp mod ord">
        <pc:chgData name="Gannett, Yukiko (EOTSS)" userId="1a375f8e-71eb-464a-9d86-65c78107010f" providerId="ADAL" clId="{75645D18-2E61-4DF0-BF38-0D0C0FE103F2}" dt="2026-08-05T13:09:40.253" v="3"/>
        <pc:sldMkLst>
          <pc:docMk/>
          <pc:sldMk cId="4274120308" sldId="256"/>
        </pc:sldMkLst>
        <pc:spChg chg="add">
          <ac:chgData name="Gannett, Yukiko (EOTSS)" userId="1a375f8e-71eb-464a-9d86-65c78107010f" providerId="ADAL" clId="{75645D18-2E61-4DF0-BF38-0D0C0FE103F2}" dt="2026-08-05T13:08:08.132" v="0" actId="22"/>
          <ac:spMkLst>
            <pc:docMk/>
            <pc:sldMk cId="4274120308" sldId="256"/>
            <ac:spMk id="5" creationId="{C8E69ED4-F08A-46E4-AFF4-A9FD25526AF6}"/>
          </ac:spMkLst>
        </pc:spChg>
      </pc:sldChg>
      <pc:sldChg chg="add del">
        <pc:chgData name="Gannett, Yukiko (EOTSS)" userId="1a375f8e-71eb-464a-9d86-65c78107010f" providerId="ADAL" clId="{75645D18-2E61-4DF0-BF38-0D0C0FE103F2}" dt="2026-08-05T20:04:44.113" v="4" actId="2696"/>
        <pc:sldMkLst>
          <pc:docMk/>
          <pc:sldMk cId="842989447" sldId="3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8/5/2026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22</a:t>
            </a:fld>
            <a:endParaRPr lang="en-US" dirty="0"/>
          </a:p>
        </p:txBody>
      </p:sp>
    </p:spTree>
    <p:extLst>
      <p:ext uri="{BB962C8B-B14F-4D97-AF65-F5344CB8AC3E}">
        <p14:creationId xmlns:p14="http://schemas.microsoft.com/office/powerpoint/2010/main" val="2987209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0E11B-3CBF-2BB5-0C85-587645EFA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2B3AFF-D602-216E-065B-2A823D427B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57329-38A9-0E61-38D7-C184C94D6F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108CC4-AE33-7FFC-0E7A-1910AD1FBAF3}"/>
              </a:ext>
            </a:extLst>
          </p:cNvPr>
          <p:cNvSpPr>
            <a:spLocks noGrp="1"/>
          </p:cNvSpPr>
          <p:nvPr>
            <p:ph type="sldNum" sz="quarter" idx="5"/>
          </p:nvPr>
        </p:nvSpPr>
        <p:spPr/>
        <p:txBody>
          <a:bodyPr/>
          <a:lstStyle/>
          <a:p>
            <a:fld id="{96E3370E-3DCD-4A56-9665-5CD0A0C5A0C8}" type="slidenum">
              <a:rPr lang="en-US" smtClean="0"/>
              <a:t>24</a:t>
            </a:fld>
            <a:endParaRPr lang="en-US" dirty="0"/>
          </a:p>
        </p:txBody>
      </p:sp>
    </p:spTree>
    <p:extLst>
      <p:ext uri="{BB962C8B-B14F-4D97-AF65-F5344CB8AC3E}">
        <p14:creationId xmlns:p14="http://schemas.microsoft.com/office/powerpoint/2010/main" val="3513439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8/5/2026</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8/5/2026</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979716"/>
            <a:ext cx="9144000" cy="3796096"/>
          </a:xfrm>
        </p:spPr>
        <p:txBody>
          <a:bodyPr>
            <a:normAutofit fontScale="90000"/>
          </a:bodyPr>
          <a:lstStyle/>
          <a:p>
            <a:br>
              <a:rPr lang="en-US" dirty="0">
                <a:solidFill>
                  <a:schemeClr val="bg1"/>
                </a:solidFill>
              </a:rPr>
            </a:br>
            <a:r>
              <a:rPr lang="en-US" dirty="0">
                <a:solidFill>
                  <a:schemeClr val="bg1"/>
                </a:solidFill>
              </a:rPr>
              <a:t>DAEGB</a:t>
            </a:r>
            <a:br>
              <a:rPr lang="en-US" dirty="0">
                <a:solidFill>
                  <a:schemeClr val="bg1"/>
                </a:solidFill>
              </a:rPr>
            </a:br>
            <a:r>
              <a:rPr lang="en-US" dirty="0">
                <a:solidFill>
                  <a:schemeClr val="bg1"/>
                </a:solidFill>
              </a:rPr>
              <a:t>Assistive Technology and Accommodations </a:t>
            </a:r>
            <a:br>
              <a:rPr lang="en-US" dirty="0">
                <a:solidFill>
                  <a:schemeClr val="bg1"/>
                </a:solidFill>
              </a:rPr>
            </a:br>
            <a:r>
              <a:rPr lang="en-US" dirty="0">
                <a:solidFill>
                  <a:schemeClr val="bg1"/>
                </a:solidFill>
              </a:rPr>
              <a:t>Working Group</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5640636"/>
            <a:ext cx="9144000" cy="607766"/>
          </a:xfrm>
        </p:spPr>
        <p:txBody>
          <a:bodyPr/>
          <a:lstStyle/>
          <a:p>
            <a:r>
              <a:rPr lang="en-US" dirty="0">
                <a:solidFill>
                  <a:schemeClr val="bg2"/>
                </a:solidFill>
              </a:rPr>
              <a:t>August 5, 2026</a:t>
            </a:r>
          </a:p>
        </p:txBody>
      </p:sp>
      <p:sp>
        <p:nvSpPr>
          <p:cNvPr id="5" name="TextBox 4">
            <a:extLst>
              <a:ext uri="{FF2B5EF4-FFF2-40B4-BE49-F238E27FC236}">
                <a16:creationId xmlns:a16="http://schemas.microsoft.com/office/drawing/2014/main" id="{C8E69ED4-F08A-46E4-AFF4-A9FD25526AF6}"/>
              </a:ext>
            </a:extLst>
          </p:cNvPr>
          <p:cNvSpPr txBox="1"/>
          <p:nvPr/>
        </p:nvSpPr>
        <p:spPr>
          <a:xfrm>
            <a:off x="3048000" y="3282742"/>
            <a:ext cx="6096000" cy="292516"/>
          </a:xfrm>
          <a:prstGeom prst="rect">
            <a:avLst/>
          </a:prstGeom>
          <a:noFill/>
        </p:spPr>
        <p:txBody>
          <a:bodyPr wrap="square">
            <a:spAutoFit/>
          </a:bodyPr>
          <a:lstStyle/>
          <a:p>
            <a:pPr marL="0" marR="0">
              <a:lnSpc>
                <a:spcPct val="115000"/>
              </a:lnSpc>
              <a:spcAft>
                <a:spcPts val="800"/>
              </a:spcAft>
              <a:buNone/>
            </a:pPr>
            <a:r>
              <a:rPr lang="en-US" sz="1200" b="1" kern="100" dirty="0">
                <a:effectLst/>
                <a:latin typeface="Arial" panose="020B0604020202020204" pitchFamily="34" charset="0"/>
                <a:ea typeface="Aptos" panose="020B0004020202020204" pitchFamily="34" charset="0"/>
                <a:cs typeface="Cordia New" panose="020B0304020202020204" pitchFamily="34" charset="-34"/>
              </a:rPr>
              <a:t>Supporting Information section</a:t>
            </a:r>
            <a:endParaRPr lang="en-US" sz="1200" kern="100" dirty="0">
              <a:effectLst/>
              <a:latin typeface="Aptos" panose="020B0004020202020204" pitchFamily="34" charset="0"/>
              <a:ea typeface="Aptos" panose="020B0004020202020204" pitchFamily="34" charset="0"/>
              <a:cs typeface="Cordia New" panose="020B0304020202020204" pitchFamily="34" charset="-34"/>
            </a:endParaRP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D3F11-A017-FD60-1D05-584DDBAC7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69896D-529F-0AF4-1C40-0A60AB70EEFD}"/>
              </a:ext>
            </a:extLst>
          </p:cNvPr>
          <p:cNvSpPr>
            <a:spLocks noGrp="1"/>
          </p:cNvSpPr>
          <p:nvPr>
            <p:ph type="title"/>
          </p:nvPr>
        </p:nvSpPr>
        <p:spPr>
          <a:xfrm>
            <a:off x="598713" y="365125"/>
            <a:ext cx="11168743" cy="1325563"/>
          </a:xfrm>
        </p:spPr>
        <p:txBody>
          <a:bodyPr/>
          <a:lstStyle/>
          <a:p>
            <a:pPr algn="ctr"/>
            <a:r>
              <a:rPr lang="en-US" dirty="0"/>
              <a:t>Group Goals – Goal #3</a:t>
            </a:r>
          </a:p>
        </p:txBody>
      </p:sp>
      <p:sp>
        <p:nvSpPr>
          <p:cNvPr id="3" name="Content Placeholder 2">
            <a:extLst>
              <a:ext uri="{FF2B5EF4-FFF2-40B4-BE49-F238E27FC236}">
                <a16:creationId xmlns:a16="http://schemas.microsoft.com/office/drawing/2014/main" id="{2069AD44-9752-1007-FA17-C63EAB43FCB5}"/>
              </a:ext>
            </a:extLst>
          </p:cNvPr>
          <p:cNvSpPr>
            <a:spLocks noGrp="1"/>
          </p:cNvSpPr>
          <p:nvPr>
            <p:ph idx="1"/>
          </p:nvPr>
        </p:nvSpPr>
        <p:spPr>
          <a:xfrm>
            <a:off x="319489" y="1690688"/>
            <a:ext cx="11447967" cy="4602889"/>
          </a:xfrm>
        </p:spPr>
        <p:txBody>
          <a:bodyPr>
            <a:normAutofit/>
          </a:bodyPr>
          <a:lstStyle/>
          <a:p>
            <a:pPr marL="0" indent="0">
              <a:buNone/>
            </a:pPr>
            <a:endParaRPr lang="en-US" dirty="0"/>
          </a:p>
          <a:p>
            <a:pPr marL="0" indent="0">
              <a:buNone/>
            </a:pPr>
            <a:r>
              <a:rPr lang="en-US" b="1" dirty="0"/>
              <a:t>Goal #3 -  </a:t>
            </a:r>
            <a:r>
              <a:rPr lang="en-US" dirty="0"/>
              <a:t>Review</a:t>
            </a:r>
            <a:r>
              <a:rPr lang="en-US" b="1" dirty="0"/>
              <a:t> </a:t>
            </a:r>
            <a:r>
              <a:rPr lang="en-US" dirty="0"/>
              <a:t>accommodation options and choices, identifying enterprise-wide solutions and alignment to user requested tools and supports. </a:t>
            </a:r>
          </a:p>
          <a:p>
            <a:pPr marL="0" indent="0">
              <a:buNone/>
            </a:pPr>
            <a:endParaRPr lang="en-US" b="1" dirty="0"/>
          </a:p>
          <a:p>
            <a:pPr marL="0" indent="0">
              <a:buNone/>
            </a:pPr>
            <a:r>
              <a:rPr lang="en-US" b="1" dirty="0"/>
              <a:t>Outcome -  </a:t>
            </a:r>
            <a:r>
              <a:rPr lang="en-US" dirty="0"/>
              <a:t>Refine our selection models to ensure we effectively adopt new tools that are nascent in the industry or are AI based as advanced by our end users seeking accommodations.</a:t>
            </a:r>
            <a:endParaRPr lang="en-US" b="1" dirty="0"/>
          </a:p>
        </p:txBody>
      </p:sp>
    </p:spTree>
    <p:extLst>
      <p:ext uri="{BB962C8B-B14F-4D97-AF65-F5344CB8AC3E}">
        <p14:creationId xmlns:p14="http://schemas.microsoft.com/office/powerpoint/2010/main" val="3079152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32568-F41A-D15A-B755-9BAF2223E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0B5BBD-3E43-EA42-55E3-5CB0AED52870}"/>
              </a:ext>
            </a:extLst>
          </p:cNvPr>
          <p:cNvSpPr>
            <a:spLocks noGrp="1"/>
          </p:cNvSpPr>
          <p:nvPr>
            <p:ph type="title"/>
          </p:nvPr>
        </p:nvSpPr>
        <p:spPr>
          <a:xfrm>
            <a:off x="598713" y="365125"/>
            <a:ext cx="11168743" cy="1325563"/>
          </a:xfrm>
        </p:spPr>
        <p:txBody>
          <a:bodyPr/>
          <a:lstStyle/>
          <a:p>
            <a:pPr algn="ctr"/>
            <a:r>
              <a:rPr lang="en-US" dirty="0"/>
              <a:t>Acronym and Lingo Guidance</a:t>
            </a:r>
          </a:p>
        </p:txBody>
      </p:sp>
      <p:sp>
        <p:nvSpPr>
          <p:cNvPr id="3" name="Content Placeholder 2">
            <a:extLst>
              <a:ext uri="{FF2B5EF4-FFF2-40B4-BE49-F238E27FC236}">
                <a16:creationId xmlns:a16="http://schemas.microsoft.com/office/drawing/2014/main" id="{FDA9C87B-AA0D-F1BC-1B59-875D5B0D9384}"/>
              </a:ext>
            </a:extLst>
          </p:cNvPr>
          <p:cNvSpPr>
            <a:spLocks noGrp="1"/>
          </p:cNvSpPr>
          <p:nvPr>
            <p:ph idx="1"/>
          </p:nvPr>
        </p:nvSpPr>
        <p:spPr>
          <a:xfrm>
            <a:off x="319489" y="1690688"/>
            <a:ext cx="11447967" cy="4602889"/>
          </a:xfrm>
        </p:spPr>
        <p:txBody>
          <a:bodyPr>
            <a:normAutofit/>
          </a:bodyPr>
          <a:lstStyle/>
          <a:p>
            <a:pPr lvl="0"/>
            <a:r>
              <a:rPr lang="en-US" dirty="0"/>
              <a:t>RA – Reasonable Accommodation</a:t>
            </a:r>
          </a:p>
          <a:p>
            <a:r>
              <a:rPr lang="en-US" dirty="0"/>
              <a:t>ADA Coordinator – HR/ODEIA representative responsible for coordination of reasonable accommodation requests.</a:t>
            </a:r>
          </a:p>
          <a:p>
            <a:pPr lvl="0"/>
            <a:r>
              <a:rPr lang="en-US" dirty="0"/>
              <a:t>AI – Artificial Intelligence</a:t>
            </a:r>
          </a:p>
          <a:p>
            <a:pPr lvl="0"/>
            <a:r>
              <a:rPr lang="en-US" dirty="0"/>
              <a:t>MOD – </a:t>
            </a:r>
            <a:r>
              <a:rPr lang="en-US" dirty="0" err="1"/>
              <a:t>Massachussetts</a:t>
            </a:r>
            <a:r>
              <a:rPr lang="en-US" dirty="0"/>
              <a:t> Office on Disability</a:t>
            </a:r>
          </a:p>
          <a:p>
            <a:pPr lvl="0"/>
            <a:r>
              <a:rPr lang="en-US" dirty="0"/>
              <a:t>CSD – Center for Staff Development</a:t>
            </a:r>
          </a:p>
          <a:p>
            <a:r>
              <a:rPr lang="en-US" dirty="0"/>
              <a:t>ServiceNow – Enterprise ticketing and tracking system</a:t>
            </a:r>
          </a:p>
          <a:p>
            <a:pPr lvl="0"/>
            <a:r>
              <a:rPr lang="en-US" dirty="0"/>
              <a:t>Chargeback – Financial process whereby a central service organization requests funding from an agency or entity  </a:t>
            </a:r>
          </a:p>
          <a:p>
            <a:pPr lvl="0"/>
            <a:endParaRPr lang="en-US" dirty="0"/>
          </a:p>
        </p:txBody>
      </p:sp>
    </p:spTree>
    <p:extLst>
      <p:ext uri="{BB962C8B-B14F-4D97-AF65-F5344CB8AC3E}">
        <p14:creationId xmlns:p14="http://schemas.microsoft.com/office/powerpoint/2010/main" val="2134745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49FAE-E777-62F5-EFA1-2096336CB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C79D3-8E2D-BB72-FDF8-4996C428499B}"/>
              </a:ext>
            </a:extLst>
          </p:cNvPr>
          <p:cNvSpPr>
            <a:spLocks noGrp="1"/>
          </p:cNvSpPr>
          <p:nvPr>
            <p:ph type="title"/>
          </p:nvPr>
        </p:nvSpPr>
        <p:spPr>
          <a:xfrm>
            <a:off x="598713" y="365125"/>
            <a:ext cx="11168743" cy="1325563"/>
          </a:xfrm>
        </p:spPr>
        <p:txBody>
          <a:bodyPr/>
          <a:lstStyle/>
          <a:p>
            <a:pPr algn="ctr"/>
            <a:r>
              <a:rPr lang="en-US" dirty="0"/>
              <a:t>Theme 1 – Request Process</a:t>
            </a:r>
          </a:p>
        </p:txBody>
      </p:sp>
      <p:sp>
        <p:nvSpPr>
          <p:cNvPr id="3" name="Content Placeholder 2">
            <a:extLst>
              <a:ext uri="{FF2B5EF4-FFF2-40B4-BE49-F238E27FC236}">
                <a16:creationId xmlns:a16="http://schemas.microsoft.com/office/drawing/2014/main" id="{C82D4ED2-3E70-AA50-B0C6-51639B57AC39}"/>
              </a:ext>
            </a:extLst>
          </p:cNvPr>
          <p:cNvSpPr>
            <a:spLocks noGrp="1"/>
          </p:cNvSpPr>
          <p:nvPr>
            <p:ph idx="1"/>
          </p:nvPr>
        </p:nvSpPr>
        <p:spPr>
          <a:xfrm>
            <a:off x="319489" y="1690688"/>
            <a:ext cx="11447967" cy="4602889"/>
          </a:xfrm>
        </p:spPr>
        <p:txBody>
          <a:bodyPr>
            <a:normAutofit fontScale="92500" lnSpcReduction="20000"/>
          </a:bodyPr>
          <a:lstStyle/>
          <a:p>
            <a:pPr lvl="0"/>
            <a:r>
              <a:rPr lang="en-US" dirty="0"/>
              <a:t>Most ADA coordinators describe a similar, standard process that initiates from Mass.gov and flows through ServiceNow effectively </a:t>
            </a:r>
          </a:p>
          <a:p>
            <a:pPr lvl="0"/>
            <a:r>
              <a:rPr lang="en-US" dirty="0"/>
              <a:t>Some requests flow directly to the ADA Coordinator, from the requestor or from their manager, and some that flow to IT, and don’t engage the manager.</a:t>
            </a:r>
          </a:p>
          <a:p>
            <a:pPr lvl="0"/>
            <a:r>
              <a:rPr lang="en-US" dirty="0"/>
              <a:t>Undocumented accommodations are noted where a solution does not have a Reasonable Accommodation associated. </a:t>
            </a:r>
          </a:p>
          <a:p>
            <a:pPr lvl="0"/>
            <a:r>
              <a:rPr lang="en-US" dirty="0"/>
              <a:t>Requestors note challenges with submitting required paperwork both in process and in ServiceNow </a:t>
            </a:r>
          </a:p>
          <a:p>
            <a:r>
              <a:rPr lang="en-US" dirty="0"/>
              <a:t>Appeals process is not transparent, a successful appeal might not be visible to fulfilment. </a:t>
            </a:r>
          </a:p>
          <a:p>
            <a:r>
              <a:rPr lang="en-US" dirty="0"/>
              <a:t>An enterprise catalog of frequently requested items is desired</a:t>
            </a:r>
          </a:p>
          <a:p>
            <a:r>
              <a:rPr lang="en-US" dirty="0"/>
              <a:t>Third party recommendations don’t match Commonwealth standards (Easter Seals ergonomic assessments example)</a:t>
            </a:r>
          </a:p>
        </p:txBody>
      </p:sp>
    </p:spTree>
    <p:extLst>
      <p:ext uri="{BB962C8B-B14F-4D97-AF65-F5344CB8AC3E}">
        <p14:creationId xmlns:p14="http://schemas.microsoft.com/office/powerpoint/2010/main" val="1394159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9C9EA-9668-4843-FBC2-4E294A460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F616F-CBDB-D325-B9FA-CFC33D71FD86}"/>
              </a:ext>
            </a:extLst>
          </p:cNvPr>
          <p:cNvSpPr>
            <a:spLocks noGrp="1"/>
          </p:cNvSpPr>
          <p:nvPr>
            <p:ph type="title"/>
          </p:nvPr>
        </p:nvSpPr>
        <p:spPr>
          <a:xfrm>
            <a:off x="598713" y="365125"/>
            <a:ext cx="11168743" cy="1325563"/>
          </a:xfrm>
        </p:spPr>
        <p:txBody>
          <a:bodyPr/>
          <a:lstStyle/>
          <a:p>
            <a:pPr algn="ctr"/>
            <a:r>
              <a:rPr lang="en-US" dirty="0"/>
              <a:t>Theme 2 – ADA Coordinators and IT</a:t>
            </a:r>
          </a:p>
        </p:txBody>
      </p:sp>
      <p:sp>
        <p:nvSpPr>
          <p:cNvPr id="3" name="Content Placeholder 2">
            <a:extLst>
              <a:ext uri="{FF2B5EF4-FFF2-40B4-BE49-F238E27FC236}">
                <a16:creationId xmlns:a16="http://schemas.microsoft.com/office/drawing/2014/main" id="{274BF551-6E99-B6F3-DFA4-43DF6EBB8785}"/>
              </a:ext>
            </a:extLst>
          </p:cNvPr>
          <p:cNvSpPr>
            <a:spLocks noGrp="1"/>
          </p:cNvSpPr>
          <p:nvPr>
            <p:ph idx="1"/>
          </p:nvPr>
        </p:nvSpPr>
        <p:spPr>
          <a:xfrm>
            <a:off x="319489" y="1690688"/>
            <a:ext cx="11447967" cy="4602889"/>
          </a:xfrm>
        </p:spPr>
        <p:txBody>
          <a:bodyPr>
            <a:normAutofit/>
          </a:bodyPr>
          <a:lstStyle/>
          <a:p>
            <a:pPr lvl="0"/>
            <a:r>
              <a:rPr lang="en-US" dirty="0"/>
              <a:t>ADA Coordinators note a need to engage IT in a discussion for non-standard requests,  and variations across the enterprise in response to those requests </a:t>
            </a:r>
          </a:p>
          <a:p>
            <a:pPr lvl="0"/>
            <a:endParaRPr lang="en-US" dirty="0"/>
          </a:p>
          <a:p>
            <a:pPr lvl="0"/>
            <a:r>
              <a:rPr lang="en-US" dirty="0"/>
              <a:t>ADA Coordinators note communication challenges and accountability gaps between the ADA Coordinator and IT, particularly where ServiceNow is not the sole tracking mechanism</a:t>
            </a:r>
          </a:p>
          <a:p>
            <a:pPr lvl="0"/>
            <a:endParaRPr lang="en-US" dirty="0"/>
          </a:p>
          <a:p>
            <a:pPr lvl="0"/>
            <a:r>
              <a:rPr lang="en-US" dirty="0"/>
              <a:t>Significant delays encountered with new technology and lack of consistency,  transparency or accountability for review and governance</a:t>
            </a:r>
          </a:p>
        </p:txBody>
      </p:sp>
    </p:spTree>
    <p:extLst>
      <p:ext uri="{BB962C8B-B14F-4D97-AF65-F5344CB8AC3E}">
        <p14:creationId xmlns:p14="http://schemas.microsoft.com/office/powerpoint/2010/main" val="556681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DB403-21E1-600C-35FC-EAB6BB731D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6F11C-0D91-55AE-943F-773122CE7105}"/>
              </a:ext>
            </a:extLst>
          </p:cNvPr>
          <p:cNvSpPr>
            <a:spLocks noGrp="1"/>
          </p:cNvSpPr>
          <p:nvPr>
            <p:ph type="title"/>
          </p:nvPr>
        </p:nvSpPr>
        <p:spPr>
          <a:xfrm>
            <a:off x="598713" y="365125"/>
            <a:ext cx="11168743" cy="1325563"/>
          </a:xfrm>
        </p:spPr>
        <p:txBody>
          <a:bodyPr/>
          <a:lstStyle/>
          <a:p>
            <a:pPr algn="ctr"/>
            <a:r>
              <a:rPr lang="en-US" dirty="0"/>
              <a:t>Theme 3– IT Support Consistency</a:t>
            </a:r>
          </a:p>
        </p:txBody>
      </p:sp>
      <p:sp>
        <p:nvSpPr>
          <p:cNvPr id="3" name="Content Placeholder 2">
            <a:extLst>
              <a:ext uri="{FF2B5EF4-FFF2-40B4-BE49-F238E27FC236}">
                <a16:creationId xmlns:a16="http://schemas.microsoft.com/office/drawing/2014/main" id="{536C9F22-C336-DE99-22A4-8C08289B3180}"/>
              </a:ext>
            </a:extLst>
          </p:cNvPr>
          <p:cNvSpPr>
            <a:spLocks noGrp="1"/>
          </p:cNvSpPr>
          <p:nvPr>
            <p:ph idx="1"/>
          </p:nvPr>
        </p:nvSpPr>
        <p:spPr>
          <a:xfrm>
            <a:off x="319489" y="1690688"/>
            <a:ext cx="11447967" cy="4602889"/>
          </a:xfrm>
        </p:spPr>
        <p:txBody>
          <a:bodyPr>
            <a:normAutofit fontScale="92500"/>
          </a:bodyPr>
          <a:lstStyle/>
          <a:p>
            <a:r>
              <a:rPr lang="en-US" dirty="0"/>
              <a:t>IT security restrictions-</a:t>
            </a:r>
            <a:r>
              <a:rPr lang="en-US" dirty="0" err="1"/>
              <a:t>i.e</a:t>
            </a:r>
            <a:r>
              <a:rPr lang="en-US" dirty="0"/>
              <a:t> employee requested specific brand of headphones. IT responded that the vendor said the headphones are not compatible. How would we overcome issues like this? </a:t>
            </a:r>
          </a:p>
          <a:p>
            <a:r>
              <a:rPr lang="en-US" dirty="0"/>
              <a:t>Another example would be software that does not meet security requirements (often inconsistent and implied) – ex. AI challenges continue to cause significant delays and rejection of solutions</a:t>
            </a:r>
          </a:p>
          <a:p>
            <a:r>
              <a:rPr lang="en-US" dirty="0"/>
              <a:t>It would be helpful to have a list of software or equipment that is approved and an approved vendor to purchase from.</a:t>
            </a:r>
          </a:p>
          <a:p>
            <a:r>
              <a:rPr lang="en-US" dirty="0"/>
              <a:t>List of rejected software is helpful also, with WHY the rejection </a:t>
            </a:r>
          </a:p>
          <a:p>
            <a:r>
              <a:rPr lang="en-US" dirty="0"/>
              <a:t>Users are going around the process due to delays and rejections, using personal devices for recording, transcriptions, captions, and AI solutions.</a:t>
            </a:r>
          </a:p>
          <a:p>
            <a:pPr lvl="2"/>
            <a:endParaRPr lang="en-US" dirty="0"/>
          </a:p>
        </p:txBody>
      </p:sp>
    </p:spTree>
    <p:extLst>
      <p:ext uri="{BB962C8B-B14F-4D97-AF65-F5344CB8AC3E}">
        <p14:creationId xmlns:p14="http://schemas.microsoft.com/office/powerpoint/2010/main" val="3327917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32DBE-E963-819D-D4F8-3274CD422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2EAEB-7EA5-4523-121A-1606A70463A2}"/>
              </a:ext>
            </a:extLst>
          </p:cNvPr>
          <p:cNvSpPr>
            <a:spLocks noGrp="1"/>
          </p:cNvSpPr>
          <p:nvPr>
            <p:ph type="title"/>
          </p:nvPr>
        </p:nvSpPr>
        <p:spPr>
          <a:xfrm>
            <a:off x="598713" y="365125"/>
            <a:ext cx="11168743" cy="1325563"/>
          </a:xfrm>
        </p:spPr>
        <p:txBody>
          <a:bodyPr/>
          <a:lstStyle/>
          <a:p>
            <a:pPr algn="ctr"/>
            <a:r>
              <a:rPr lang="en-US" dirty="0"/>
              <a:t>Theme 4 – Operational Challenges</a:t>
            </a:r>
          </a:p>
        </p:txBody>
      </p:sp>
      <p:sp>
        <p:nvSpPr>
          <p:cNvPr id="3" name="Content Placeholder 2">
            <a:extLst>
              <a:ext uri="{FF2B5EF4-FFF2-40B4-BE49-F238E27FC236}">
                <a16:creationId xmlns:a16="http://schemas.microsoft.com/office/drawing/2014/main" id="{37F3E04A-1B86-0BD2-483E-00629B3BC031}"/>
              </a:ext>
            </a:extLst>
          </p:cNvPr>
          <p:cNvSpPr>
            <a:spLocks noGrp="1"/>
          </p:cNvSpPr>
          <p:nvPr>
            <p:ph idx="1"/>
          </p:nvPr>
        </p:nvSpPr>
        <p:spPr>
          <a:xfrm>
            <a:off x="319489" y="1690688"/>
            <a:ext cx="11447967" cy="4602889"/>
          </a:xfrm>
        </p:spPr>
        <p:txBody>
          <a:bodyPr>
            <a:normAutofit/>
          </a:bodyPr>
          <a:lstStyle/>
          <a:p>
            <a:pPr lvl="0"/>
            <a:r>
              <a:rPr lang="en-US" dirty="0"/>
              <a:t>Ticket tracking is not effective, there is a need to keep checking for updates rather than having a time boxed response model. Secretariats who use ServiceNow solely report a more effective and traceable flow</a:t>
            </a:r>
          </a:p>
          <a:p>
            <a:pPr lvl="0"/>
            <a:r>
              <a:rPr lang="en-US" dirty="0"/>
              <a:t>Follow up to determine if the resolution meets the needs and if the user is able to leverage the RA to meet expectations are not formal and are inconsistent across the enterprise.</a:t>
            </a:r>
          </a:p>
          <a:p>
            <a:pPr lvl="0"/>
            <a:r>
              <a:rPr lang="en-US" dirty="0"/>
              <a:t>Reports from ServiceNow (used for quarterly diversity numbers) are not effective or easy to use, reports from warehouse are move effective </a:t>
            </a:r>
          </a:p>
          <a:p>
            <a:pPr lvl="0"/>
            <a:r>
              <a:rPr lang="en-US" dirty="0"/>
              <a:t>Overall challenges with ServiceNow are noted, particularly with accessibility and workflow</a:t>
            </a:r>
          </a:p>
        </p:txBody>
      </p:sp>
    </p:spTree>
    <p:extLst>
      <p:ext uri="{BB962C8B-B14F-4D97-AF65-F5344CB8AC3E}">
        <p14:creationId xmlns:p14="http://schemas.microsoft.com/office/powerpoint/2010/main" val="2083037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60359-FEC1-3CE4-5251-40E578BA4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14C1F-607A-9AE3-B197-49C5F5345BCF}"/>
              </a:ext>
            </a:extLst>
          </p:cNvPr>
          <p:cNvSpPr>
            <a:spLocks noGrp="1"/>
          </p:cNvSpPr>
          <p:nvPr>
            <p:ph type="title"/>
          </p:nvPr>
        </p:nvSpPr>
        <p:spPr>
          <a:xfrm>
            <a:off x="598713" y="365125"/>
            <a:ext cx="11168743" cy="1325563"/>
          </a:xfrm>
        </p:spPr>
        <p:txBody>
          <a:bodyPr/>
          <a:lstStyle/>
          <a:p>
            <a:pPr algn="ctr"/>
            <a:r>
              <a:rPr lang="en-US" dirty="0"/>
              <a:t>Theme 5 – Budget Constraints</a:t>
            </a:r>
          </a:p>
        </p:txBody>
      </p:sp>
      <p:sp>
        <p:nvSpPr>
          <p:cNvPr id="3" name="Content Placeholder 2">
            <a:extLst>
              <a:ext uri="{FF2B5EF4-FFF2-40B4-BE49-F238E27FC236}">
                <a16:creationId xmlns:a16="http://schemas.microsoft.com/office/drawing/2014/main" id="{28318953-4ECF-5739-4DA0-D5348CEA2158}"/>
              </a:ext>
            </a:extLst>
          </p:cNvPr>
          <p:cNvSpPr>
            <a:spLocks noGrp="1"/>
          </p:cNvSpPr>
          <p:nvPr>
            <p:ph idx="1"/>
          </p:nvPr>
        </p:nvSpPr>
        <p:spPr>
          <a:xfrm>
            <a:off x="319489" y="1690688"/>
            <a:ext cx="11447967" cy="4602889"/>
          </a:xfrm>
        </p:spPr>
        <p:txBody>
          <a:bodyPr>
            <a:normAutofit fontScale="92500" lnSpcReduction="10000"/>
          </a:bodyPr>
          <a:lstStyle/>
          <a:p>
            <a:r>
              <a:rPr lang="en-US" dirty="0"/>
              <a:t>Budget considerations are a challenge, as ADA Coordinators face pushback on cost and noted lower cost alternatives are often required by IT/finance/legal, leading to fulfillment delays and sub-standard solutions</a:t>
            </a:r>
          </a:p>
          <a:p>
            <a:r>
              <a:rPr lang="en-US" dirty="0"/>
              <a:t>ADA Coordinators reported they are required to submit encumbrance waivers after April which causes delays and confusion</a:t>
            </a:r>
          </a:p>
          <a:p>
            <a:r>
              <a:rPr lang="en-US" dirty="0"/>
              <a:t>Some agencies are more generous than others with accommodation funding leading to disparities.</a:t>
            </a:r>
          </a:p>
          <a:p>
            <a:r>
              <a:rPr lang="en-US" dirty="0"/>
              <a:t>Challenge obtaining chargeback codes from the Agencies noted</a:t>
            </a:r>
          </a:p>
          <a:p>
            <a:r>
              <a:rPr lang="en-US" dirty="0"/>
              <a:t>Executive Branch-wide effort needed to remind all stakeholders that undue hardship based on budget is impermissible unless it is undisputed that a less expensive alternative accommodation will be equally effective for the employee with a disability.</a:t>
            </a:r>
          </a:p>
          <a:p>
            <a:endParaRPr lang="en-US" dirty="0"/>
          </a:p>
        </p:txBody>
      </p:sp>
    </p:spTree>
    <p:extLst>
      <p:ext uri="{BB962C8B-B14F-4D97-AF65-F5344CB8AC3E}">
        <p14:creationId xmlns:p14="http://schemas.microsoft.com/office/powerpoint/2010/main" val="3929940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FFF29-65F6-D1CB-F747-BFA7CB602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86C8A-4578-9041-129C-D65457D2BBBE}"/>
              </a:ext>
            </a:extLst>
          </p:cNvPr>
          <p:cNvSpPr>
            <a:spLocks noGrp="1"/>
          </p:cNvSpPr>
          <p:nvPr>
            <p:ph type="title"/>
          </p:nvPr>
        </p:nvSpPr>
        <p:spPr>
          <a:xfrm>
            <a:off x="598713" y="365125"/>
            <a:ext cx="11168743" cy="1325563"/>
          </a:xfrm>
        </p:spPr>
        <p:txBody>
          <a:bodyPr/>
          <a:lstStyle/>
          <a:p>
            <a:pPr algn="ctr"/>
            <a:r>
              <a:rPr lang="en-US" dirty="0"/>
              <a:t>Theme 6– Communication</a:t>
            </a:r>
          </a:p>
        </p:txBody>
      </p:sp>
      <p:sp>
        <p:nvSpPr>
          <p:cNvPr id="3" name="Content Placeholder 2">
            <a:extLst>
              <a:ext uri="{FF2B5EF4-FFF2-40B4-BE49-F238E27FC236}">
                <a16:creationId xmlns:a16="http://schemas.microsoft.com/office/drawing/2014/main" id="{FF2A9FF5-0B04-F54A-A1F1-02A4BCBFBC51}"/>
              </a:ext>
            </a:extLst>
          </p:cNvPr>
          <p:cNvSpPr>
            <a:spLocks noGrp="1"/>
          </p:cNvSpPr>
          <p:nvPr>
            <p:ph idx="1"/>
          </p:nvPr>
        </p:nvSpPr>
        <p:spPr>
          <a:xfrm>
            <a:off x="319489" y="1690688"/>
            <a:ext cx="11447967" cy="4602889"/>
          </a:xfrm>
        </p:spPr>
        <p:txBody>
          <a:bodyPr>
            <a:normAutofit fontScale="77500" lnSpcReduction="20000"/>
          </a:bodyPr>
          <a:lstStyle/>
          <a:p>
            <a:pPr lvl="1"/>
            <a:r>
              <a:rPr lang="en-US" sz="2600" dirty="0"/>
              <a:t>Inconsistencies noted in process flow due to manager knowledge of the process and expectations. </a:t>
            </a:r>
          </a:p>
          <a:p>
            <a:pPr lvl="1"/>
            <a:endParaRPr lang="en-US" sz="2600" dirty="0"/>
          </a:p>
          <a:p>
            <a:pPr lvl="1"/>
            <a:r>
              <a:rPr lang="en-US" sz="2600" dirty="0"/>
              <a:t>The Executive Office of Health and Human Services provides manager training, suggestion to work with MOD and CSD to provide this across the enterprise</a:t>
            </a:r>
          </a:p>
          <a:p>
            <a:pPr lvl="1"/>
            <a:endParaRPr lang="en-US" sz="2600" dirty="0"/>
          </a:p>
          <a:p>
            <a:pPr lvl="1"/>
            <a:r>
              <a:rPr lang="en-US" sz="2600" dirty="0"/>
              <a:t>The process is communicated to employees in several ways. </a:t>
            </a:r>
          </a:p>
          <a:p>
            <a:pPr lvl="2"/>
            <a:r>
              <a:rPr lang="en-US" sz="2600" dirty="0"/>
              <a:t> A description of the program is included in all new hire paperwork. </a:t>
            </a:r>
          </a:p>
          <a:p>
            <a:pPr lvl="2"/>
            <a:r>
              <a:rPr lang="en-US" sz="2600" dirty="0"/>
              <a:t>The HR engagement team includes this information in employee orientation in some locations</a:t>
            </a:r>
          </a:p>
          <a:p>
            <a:pPr lvl="2"/>
            <a:r>
              <a:rPr lang="en-US" sz="2600" dirty="0"/>
              <a:t>Job postings include contact info for the ADA Coordinator. </a:t>
            </a:r>
          </a:p>
          <a:p>
            <a:pPr lvl="2"/>
            <a:r>
              <a:rPr lang="en-US" sz="2600" dirty="0"/>
              <a:t>Information is included in the workman’s comp process. </a:t>
            </a:r>
          </a:p>
          <a:p>
            <a:pPr lvl="2"/>
            <a:r>
              <a:rPr lang="en-US" sz="2600" dirty="0"/>
              <a:t>Information as well as the request ticket is available to all employees online on Mass.gov.</a:t>
            </a:r>
          </a:p>
          <a:p>
            <a:pPr lvl="1"/>
            <a:endParaRPr lang="en-US" sz="2600" dirty="0"/>
          </a:p>
          <a:p>
            <a:pPr lvl="1"/>
            <a:r>
              <a:rPr lang="en-US" sz="2600" dirty="0"/>
              <a:t>Department of Transportation (MassDOT) notably has a strong process with effective checkpoints and check ins </a:t>
            </a:r>
          </a:p>
          <a:p>
            <a:pPr lvl="2"/>
            <a:endParaRPr lang="en-US" dirty="0"/>
          </a:p>
        </p:txBody>
      </p:sp>
    </p:spTree>
    <p:extLst>
      <p:ext uri="{BB962C8B-B14F-4D97-AF65-F5344CB8AC3E}">
        <p14:creationId xmlns:p14="http://schemas.microsoft.com/office/powerpoint/2010/main" val="3469251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95E5C-1B36-3333-D761-88E8D9DD5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3CA94-8673-ECA0-5000-EA5FC3374A2F}"/>
              </a:ext>
            </a:extLst>
          </p:cNvPr>
          <p:cNvSpPr>
            <a:spLocks noGrp="1"/>
          </p:cNvSpPr>
          <p:nvPr>
            <p:ph type="title"/>
          </p:nvPr>
        </p:nvSpPr>
        <p:spPr>
          <a:xfrm>
            <a:off x="598713" y="365125"/>
            <a:ext cx="11168743" cy="1325563"/>
          </a:xfrm>
        </p:spPr>
        <p:txBody>
          <a:bodyPr/>
          <a:lstStyle/>
          <a:p>
            <a:pPr algn="ctr"/>
            <a:r>
              <a:rPr lang="en-US" dirty="0"/>
              <a:t>Theme 7– Fulfillment Challenges</a:t>
            </a:r>
          </a:p>
        </p:txBody>
      </p:sp>
      <p:sp>
        <p:nvSpPr>
          <p:cNvPr id="3" name="Content Placeholder 2">
            <a:extLst>
              <a:ext uri="{FF2B5EF4-FFF2-40B4-BE49-F238E27FC236}">
                <a16:creationId xmlns:a16="http://schemas.microsoft.com/office/drawing/2014/main" id="{7D4B97BA-2B92-EDBE-A098-B01741A4194E}"/>
              </a:ext>
            </a:extLst>
          </p:cNvPr>
          <p:cNvSpPr>
            <a:spLocks noGrp="1"/>
          </p:cNvSpPr>
          <p:nvPr>
            <p:ph idx="1"/>
          </p:nvPr>
        </p:nvSpPr>
        <p:spPr>
          <a:xfrm>
            <a:off x="319489" y="1690688"/>
            <a:ext cx="11447967" cy="4602889"/>
          </a:xfrm>
        </p:spPr>
        <p:txBody>
          <a:bodyPr>
            <a:normAutofit fontScale="92500" lnSpcReduction="20000"/>
          </a:bodyPr>
          <a:lstStyle/>
          <a:p>
            <a:pPr lvl="0"/>
            <a:r>
              <a:rPr lang="en-US" dirty="0"/>
              <a:t>Inconsistent across the Enterprise</a:t>
            </a:r>
          </a:p>
          <a:p>
            <a:pPr lvl="1"/>
            <a:r>
              <a:rPr lang="en-US" dirty="0"/>
              <a:t>No defined process for ordering equipment or where to order equipment from</a:t>
            </a:r>
          </a:p>
          <a:p>
            <a:pPr lvl="1"/>
            <a:r>
              <a:rPr lang="en-US" dirty="0"/>
              <a:t>No approved/preferred items catalog</a:t>
            </a:r>
          </a:p>
          <a:p>
            <a:pPr lvl="1"/>
            <a:r>
              <a:rPr lang="en-US" dirty="0"/>
              <a:t>Lack of consistent acquisition and delivery of equipment</a:t>
            </a:r>
          </a:p>
          <a:p>
            <a:pPr lvl="1"/>
            <a:r>
              <a:rPr lang="en-US" dirty="0"/>
              <a:t>Lack of understanding of configuration, no user training, and lack of standards lead to delays and dissatisfaction. </a:t>
            </a:r>
          </a:p>
          <a:p>
            <a:pPr lvl="0"/>
            <a:r>
              <a:rPr lang="en-US" dirty="0"/>
              <a:t>Disjointed without a formal process. </a:t>
            </a:r>
          </a:p>
          <a:p>
            <a:pPr lvl="1"/>
            <a:r>
              <a:rPr lang="en-US" dirty="0"/>
              <a:t>Standard timeline is 20 days but can go longer to obtain supporting documentation and/or obtain equipment. </a:t>
            </a:r>
          </a:p>
          <a:p>
            <a:pPr lvl="1"/>
            <a:r>
              <a:rPr lang="en-US" dirty="0"/>
              <a:t>Multiple requests are often grouped under one request. </a:t>
            </a:r>
          </a:p>
          <a:p>
            <a:pPr lvl="1"/>
            <a:r>
              <a:rPr lang="en-US" dirty="0"/>
              <a:t>Some could be delivered immediately (like flex schedule) but others could require doctor’s appointments etc. </a:t>
            </a:r>
          </a:p>
          <a:p>
            <a:pPr lvl="0"/>
            <a:r>
              <a:rPr lang="en-US" dirty="0"/>
              <a:t>No calendar for tracking expirations or temporary RA’s. If the accommodation is for a lifelong condition, no follow up would be required.</a:t>
            </a:r>
          </a:p>
          <a:p>
            <a:pPr lvl="2"/>
            <a:endParaRPr lang="en-US" dirty="0"/>
          </a:p>
        </p:txBody>
      </p:sp>
    </p:spTree>
    <p:extLst>
      <p:ext uri="{BB962C8B-B14F-4D97-AF65-F5344CB8AC3E}">
        <p14:creationId xmlns:p14="http://schemas.microsoft.com/office/powerpoint/2010/main" val="2852698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74F8CD43-6DF9-8FEA-943E-73BC14C1A1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A98539-2148-460F-8C35-5347AA2BC9FD}"/>
              </a:ext>
            </a:extLst>
          </p:cNvPr>
          <p:cNvSpPr>
            <a:spLocks noGrp="1"/>
          </p:cNvSpPr>
          <p:nvPr>
            <p:ph type="ctrTitle"/>
          </p:nvPr>
        </p:nvSpPr>
        <p:spPr/>
        <p:txBody>
          <a:bodyPr/>
          <a:lstStyle/>
          <a:p>
            <a:r>
              <a:rPr lang="en-US" dirty="0">
                <a:solidFill>
                  <a:schemeClr val="bg2"/>
                </a:solidFill>
              </a:rPr>
              <a:t>Working Group Next Steps</a:t>
            </a:r>
          </a:p>
        </p:txBody>
      </p:sp>
      <p:sp>
        <p:nvSpPr>
          <p:cNvPr id="6" name="Subtitle 5">
            <a:extLst>
              <a:ext uri="{FF2B5EF4-FFF2-40B4-BE49-F238E27FC236}">
                <a16:creationId xmlns:a16="http://schemas.microsoft.com/office/drawing/2014/main" id="{CA6285EA-E356-23F6-AA4C-38B2FDA0785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651917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4A05589D-6BC4-1ADC-5941-8DE20AF34F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230B938-A332-3362-E291-482013D2A44E}"/>
              </a:ext>
            </a:extLst>
          </p:cNvPr>
          <p:cNvSpPr>
            <a:spLocks noGrp="1"/>
          </p:cNvSpPr>
          <p:nvPr>
            <p:ph type="ctrTitle"/>
          </p:nvPr>
        </p:nvSpPr>
        <p:spPr/>
        <p:txBody>
          <a:bodyPr/>
          <a:lstStyle/>
          <a:p>
            <a:r>
              <a:rPr lang="en-US" dirty="0">
                <a:solidFill>
                  <a:schemeClr val="bg2"/>
                </a:solidFill>
              </a:rPr>
              <a:t>Meeting Agenda</a:t>
            </a:r>
          </a:p>
        </p:txBody>
      </p:sp>
      <p:sp>
        <p:nvSpPr>
          <p:cNvPr id="6" name="Subtitle 5">
            <a:extLst>
              <a:ext uri="{FF2B5EF4-FFF2-40B4-BE49-F238E27FC236}">
                <a16:creationId xmlns:a16="http://schemas.microsoft.com/office/drawing/2014/main" id="{44096762-BEBB-E0A5-DC09-57FBADC5861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69377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43AD-0968-BEB2-19F1-E9D842B4A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E4B53-87EE-40A1-90FE-CE1D99F4F337}"/>
              </a:ext>
            </a:extLst>
          </p:cNvPr>
          <p:cNvSpPr>
            <a:spLocks noGrp="1"/>
          </p:cNvSpPr>
          <p:nvPr>
            <p:ph type="title"/>
          </p:nvPr>
        </p:nvSpPr>
        <p:spPr>
          <a:xfrm>
            <a:off x="598713" y="365125"/>
            <a:ext cx="11168743" cy="1325563"/>
          </a:xfrm>
        </p:spPr>
        <p:txBody>
          <a:bodyPr/>
          <a:lstStyle/>
          <a:p>
            <a:pPr algn="ctr"/>
            <a:r>
              <a:rPr lang="en-US" dirty="0"/>
              <a:t>Next Steps</a:t>
            </a:r>
          </a:p>
        </p:txBody>
      </p:sp>
      <p:sp>
        <p:nvSpPr>
          <p:cNvPr id="3" name="Content Placeholder 2">
            <a:extLst>
              <a:ext uri="{FF2B5EF4-FFF2-40B4-BE49-F238E27FC236}">
                <a16:creationId xmlns:a16="http://schemas.microsoft.com/office/drawing/2014/main" id="{81A406EC-26D3-9755-6FDF-1027C2A919B4}"/>
              </a:ext>
            </a:extLst>
          </p:cNvPr>
          <p:cNvSpPr>
            <a:spLocks noGrp="1"/>
          </p:cNvSpPr>
          <p:nvPr>
            <p:ph idx="1"/>
          </p:nvPr>
        </p:nvSpPr>
        <p:spPr>
          <a:xfrm>
            <a:off x="319489" y="1690688"/>
            <a:ext cx="11447967" cy="4602889"/>
          </a:xfrm>
        </p:spPr>
        <p:txBody>
          <a:bodyPr>
            <a:normAutofit/>
          </a:bodyPr>
          <a:lstStyle/>
          <a:p>
            <a:pPr marL="0" indent="0">
              <a:buNone/>
            </a:pPr>
            <a:endParaRPr lang="en-US" dirty="0"/>
          </a:p>
          <a:p>
            <a:pPr marL="514350" indent="-514350">
              <a:buAutoNum type="arabicPeriod"/>
            </a:pPr>
            <a:r>
              <a:rPr lang="en-US" b="1" dirty="0"/>
              <a:t>Review the Listening Session Feedback.</a:t>
            </a:r>
          </a:p>
          <a:p>
            <a:pPr marL="514350" indent="-514350">
              <a:buAutoNum type="arabicPeriod"/>
            </a:pPr>
            <a:r>
              <a:rPr lang="en-US" b="1" dirty="0"/>
              <a:t>Provide comments and recommendations to Allan and Brian.</a:t>
            </a:r>
          </a:p>
        </p:txBody>
      </p:sp>
    </p:spTree>
    <p:extLst>
      <p:ext uri="{BB962C8B-B14F-4D97-AF65-F5344CB8AC3E}">
        <p14:creationId xmlns:p14="http://schemas.microsoft.com/office/powerpoint/2010/main" val="2229964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80872658-6CFA-0759-8E8F-B4D63F13BD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CABCBCA-E891-AE17-520D-FAC494711357}"/>
              </a:ext>
            </a:extLst>
          </p:cNvPr>
          <p:cNvSpPr>
            <a:spLocks noGrp="1"/>
          </p:cNvSpPr>
          <p:nvPr>
            <p:ph type="ctrTitle"/>
          </p:nvPr>
        </p:nvSpPr>
        <p:spPr/>
        <p:txBody>
          <a:bodyPr/>
          <a:lstStyle/>
          <a:p>
            <a:r>
              <a:rPr lang="en-US" dirty="0">
                <a:solidFill>
                  <a:schemeClr val="bg2"/>
                </a:solidFill>
              </a:rPr>
              <a:t>Working Group Remarks</a:t>
            </a:r>
          </a:p>
        </p:txBody>
      </p:sp>
      <p:sp>
        <p:nvSpPr>
          <p:cNvPr id="6" name="Subtitle 5">
            <a:extLst>
              <a:ext uri="{FF2B5EF4-FFF2-40B4-BE49-F238E27FC236}">
                <a16:creationId xmlns:a16="http://schemas.microsoft.com/office/drawing/2014/main" id="{E7B70A73-C605-6B45-150C-60F23A88ECBA}"/>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84783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77EFA34A-4665-822B-90F0-25DB4DFCA8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A3FEC2-5968-C6CE-75F5-4D1B7EC2EC1E}"/>
              </a:ext>
            </a:extLst>
          </p:cNvPr>
          <p:cNvSpPr>
            <a:spLocks noGrp="1"/>
          </p:cNvSpPr>
          <p:nvPr>
            <p:ph type="ctrTitle"/>
          </p:nvPr>
        </p:nvSpPr>
        <p:spPr/>
        <p:txBody>
          <a:bodyPr/>
          <a:lstStyle/>
          <a:p>
            <a:r>
              <a:rPr lang="en-US" dirty="0">
                <a:solidFill>
                  <a:schemeClr val="bg2"/>
                </a:solidFill>
              </a:rPr>
              <a:t>Public Remarks</a:t>
            </a:r>
          </a:p>
        </p:txBody>
      </p:sp>
      <p:sp>
        <p:nvSpPr>
          <p:cNvPr id="6" name="Subtitle 5">
            <a:extLst>
              <a:ext uri="{FF2B5EF4-FFF2-40B4-BE49-F238E27FC236}">
                <a16:creationId xmlns:a16="http://schemas.microsoft.com/office/drawing/2014/main" id="{D2928B14-141E-1033-ADEE-F8C5D2F40250}"/>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076222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00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a:p>
            <a:pPr marL="0" indent="0">
              <a:buNone/>
            </a:pPr>
            <a:endParaRPr lang="en-US" dirty="0"/>
          </a:p>
        </p:txBody>
      </p:sp>
    </p:spTree>
    <p:extLst>
      <p:ext uri="{BB962C8B-B14F-4D97-AF65-F5344CB8AC3E}">
        <p14:creationId xmlns:p14="http://schemas.microsoft.com/office/powerpoint/2010/main" val="1409002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2262019B-F503-047C-DD08-FD1D6AACC5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AB3503C-FF79-5402-4D82-AA27EA9317C3}"/>
              </a:ext>
            </a:extLst>
          </p:cNvPr>
          <p:cNvSpPr>
            <a:spLocks noGrp="1"/>
          </p:cNvSpPr>
          <p:nvPr>
            <p:ph type="ctrTitle"/>
          </p:nvPr>
        </p:nvSpPr>
        <p:spPr/>
        <p:txBody>
          <a:bodyPr/>
          <a:lstStyle/>
          <a:p>
            <a:r>
              <a:rPr lang="en-US" dirty="0">
                <a:solidFill>
                  <a:schemeClr val="bg2"/>
                </a:solidFill>
              </a:rPr>
              <a:t>Thank You </a:t>
            </a:r>
          </a:p>
        </p:txBody>
      </p:sp>
      <p:sp>
        <p:nvSpPr>
          <p:cNvPr id="6" name="Subtitle 5">
            <a:extLst>
              <a:ext uri="{FF2B5EF4-FFF2-40B4-BE49-F238E27FC236}">
                <a16:creationId xmlns:a16="http://schemas.microsoft.com/office/drawing/2014/main" id="{9810AE57-6F0F-C01C-C331-A72B3719EFE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5861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Listening Session Themes</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ADE2A8CD-7CF5-3E99-CE17-5A83B14CA3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2A7C2A3-1D2B-E061-79C2-39B7328E1D9A}"/>
              </a:ext>
            </a:extLst>
          </p:cNvPr>
          <p:cNvSpPr>
            <a:spLocks noGrp="1"/>
          </p:cNvSpPr>
          <p:nvPr>
            <p:ph type="ctrTitle"/>
          </p:nvPr>
        </p:nvSpPr>
        <p:spPr/>
        <p:txBody>
          <a:bodyPr/>
          <a:lstStyle/>
          <a:p>
            <a:r>
              <a:rPr lang="en-US" dirty="0">
                <a:solidFill>
                  <a:schemeClr val="bg2"/>
                </a:solidFill>
              </a:rPr>
              <a:t>Roll Call</a:t>
            </a:r>
          </a:p>
        </p:txBody>
      </p:sp>
      <p:sp>
        <p:nvSpPr>
          <p:cNvPr id="6" name="Subtitle 5">
            <a:extLst>
              <a:ext uri="{FF2B5EF4-FFF2-40B4-BE49-F238E27FC236}">
                <a16:creationId xmlns:a16="http://schemas.microsoft.com/office/drawing/2014/main" id="{16E8C464-BB92-AC98-D493-B8BD71D2331C}"/>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743142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616945" y="1825625"/>
            <a:ext cx="11226188" cy="4351338"/>
          </a:xfrm>
        </p:spPr>
        <p:txBody>
          <a:bodyPr>
            <a:normAutofit fontScale="925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IT Accessibility Officer, Executive Office of Health and Human Services</a:t>
            </a:r>
          </a:p>
          <a:p>
            <a:pPr marL="609600" indent="-457200"/>
            <a:r>
              <a:rPr lang="en-US" b="1" dirty="0"/>
              <a:t>Allan </a:t>
            </a:r>
            <a:r>
              <a:rPr lang="en-US" b="1" dirty="0" err="1"/>
              <a:t>Motenko</a:t>
            </a:r>
            <a:r>
              <a:rPr lang="en-US" b="1" dirty="0"/>
              <a:t>,  </a:t>
            </a:r>
            <a:r>
              <a:rPr lang="en-US" dirty="0"/>
              <a:t>Executive Director, Massachusetts Office on Disability</a:t>
            </a:r>
          </a:p>
          <a:p>
            <a:pPr marL="609600" indent="-457200"/>
            <a:r>
              <a:rPr lang="en-US" b="1" dirty="0"/>
              <a:t>David Bedard,  </a:t>
            </a:r>
            <a:r>
              <a:rPr lang="en-US" dirty="0"/>
              <a:t>Secretariat CIO, Department of Transportation</a:t>
            </a:r>
          </a:p>
          <a:p>
            <a:pPr marL="609600" indent="-457200"/>
            <a:r>
              <a:rPr lang="en-US" b="1" dirty="0"/>
              <a:t>John Oliviera, </a:t>
            </a:r>
            <a:r>
              <a:rPr lang="en-US" dirty="0"/>
              <a:t>Commissioner, Massachusetts Commission for the Blind.</a:t>
            </a:r>
          </a:p>
        </p:txBody>
      </p:sp>
    </p:spTree>
    <p:extLst>
      <p:ext uri="{BB962C8B-B14F-4D97-AF65-F5344CB8AC3E}">
        <p14:creationId xmlns:p14="http://schemas.microsoft.com/office/powerpoint/2010/main" val="3646040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4DFFCD35-5B41-0B7D-9F72-09A726D8D5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A72A288-B656-3EC7-DDC6-E13644763840}"/>
              </a:ext>
            </a:extLst>
          </p:cNvPr>
          <p:cNvSpPr>
            <a:spLocks noGrp="1"/>
          </p:cNvSpPr>
          <p:nvPr>
            <p:ph type="ctrTitle"/>
          </p:nvPr>
        </p:nvSpPr>
        <p:spPr/>
        <p:txBody>
          <a:bodyPr/>
          <a:lstStyle/>
          <a:p>
            <a:r>
              <a:rPr lang="en-US" dirty="0">
                <a:solidFill>
                  <a:schemeClr val="bg2"/>
                </a:solidFill>
              </a:rPr>
              <a:t>Listening Session Themes</a:t>
            </a:r>
          </a:p>
        </p:txBody>
      </p:sp>
      <p:sp>
        <p:nvSpPr>
          <p:cNvPr id="6" name="Subtitle 5">
            <a:extLst>
              <a:ext uri="{FF2B5EF4-FFF2-40B4-BE49-F238E27FC236}">
                <a16:creationId xmlns:a16="http://schemas.microsoft.com/office/drawing/2014/main" id="{EDDC41E1-DE71-5844-B28F-FF32069A1780}"/>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32871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Objective: Assistive Technology and Accommodations Working Group</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319489" y="1690688"/>
            <a:ext cx="11447967" cy="4602889"/>
          </a:xfrm>
        </p:spPr>
        <p:txBody>
          <a:bodyPr>
            <a:normAutofit/>
          </a:bodyPr>
          <a:lstStyle/>
          <a:p>
            <a:pPr marL="0" indent="0">
              <a:buNone/>
            </a:pPr>
            <a:endParaRPr lang="en-US" dirty="0"/>
          </a:p>
          <a:p>
            <a:pPr marL="0" indent="0">
              <a:buNone/>
            </a:pPr>
            <a:r>
              <a:rPr lang="en-US" dirty="0"/>
              <a:t>The primary objective for this group is to provide recommendations to enhance our accommodations process and supports for employees and end users</a:t>
            </a:r>
          </a:p>
          <a:p>
            <a:pPr marL="0" indent="0">
              <a:buNone/>
            </a:pPr>
            <a:endParaRPr lang="en-US" dirty="0"/>
          </a:p>
          <a:p>
            <a:pPr marL="0" indent="0">
              <a:buNone/>
            </a:pPr>
            <a:r>
              <a:rPr lang="en-US" b="1"/>
              <a:t>Group Co-leads: </a:t>
            </a:r>
            <a:r>
              <a:rPr lang="en-US" dirty="0"/>
              <a:t>Brian Chase and Allan </a:t>
            </a:r>
            <a:r>
              <a:rPr lang="en-US" dirty="0" err="1"/>
              <a:t>Motenko</a:t>
            </a:r>
            <a:endParaRPr lang="en-US" b="1" dirty="0"/>
          </a:p>
        </p:txBody>
      </p:sp>
    </p:spTree>
    <p:extLst>
      <p:ext uri="{BB962C8B-B14F-4D97-AF65-F5344CB8AC3E}">
        <p14:creationId xmlns:p14="http://schemas.microsoft.com/office/powerpoint/2010/main" val="2689717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B2A4F-5465-67D5-89F1-E6F150A27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3B7D-4AA0-72F1-4491-8BB5CFCCBE09}"/>
              </a:ext>
            </a:extLst>
          </p:cNvPr>
          <p:cNvSpPr>
            <a:spLocks noGrp="1"/>
          </p:cNvSpPr>
          <p:nvPr>
            <p:ph type="title"/>
          </p:nvPr>
        </p:nvSpPr>
        <p:spPr>
          <a:xfrm>
            <a:off x="598713" y="365125"/>
            <a:ext cx="11168743" cy="1325563"/>
          </a:xfrm>
        </p:spPr>
        <p:txBody>
          <a:bodyPr/>
          <a:lstStyle/>
          <a:p>
            <a:pPr algn="ctr"/>
            <a:r>
              <a:rPr lang="en-US" dirty="0"/>
              <a:t>Group Goals – Goal #1</a:t>
            </a:r>
          </a:p>
        </p:txBody>
      </p:sp>
      <p:sp>
        <p:nvSpPr>
          <p:cNvPr id="3" name="Content Placeholder 2">
            <a:extLst>
              <a:ext uri="{FF2B5EF4-FFF2-40B4-BE49-F238E27FC236}">
                <a16:creationId xmlns:a16="http://schemas.microsoft.com/office/drawing/2014/main" id="{D53A0652-8021-5BED-C5C2-3D8A913444F8}"/>
              </a:ext>
            </a:extLst>
          </p:cNvPr>
          <p:cNvSpPr>
            <a:spLocks noGrp="1"/>
          </p:cNvSpPr>
          <p:nvPr>
            <p:ph idx="1"/>
          </p:nvPr>
        </p:nvSpPr>
        <p:spPr>
          <a:xfrm>
            <a:off x="319489" y="1690688"/>
            <a:ext cx="11447967" cy="4602889"/>
          </a:xfrm>
        </p:spPr>
        <p:txBody>
          <a:bodyPr>
            <a:normAutofit/>
          </a:bodyPr>
          <a:lstStyle/>
          <a:p>
            <a:pPr marL="0" indent="0">
              <a:buNone/>
            </a:pPr>
            <a:endParaRPr lang="en-US" dirty="0"/>
          </a:p>
          <a:p>
            <a:pPr marL="0" indent="0">
              <a:buNone/>
            </a:pPr>
            <a:r>
              <a:rPr lang="en-US" b="1" dirty="0"/>
              <a:t>Goal #1 -</a:t>
            </a:r>
            <a:r>
              <a:rPr lang="en-US" dirty="0"/>
              <a:t> Review the accommodations process across the enterprise for internal employees specific to their day-to-day access and support for work activities, equipment and technology needs.</a:t>
            </a:r>
          </a:p>
          <a:p>
            <a:pPr marL="0" indent="0">
              <a:buNone/>
            </a:pPr>
            <a:endParaRPr lang="en-US" dirty="0"/>
          </a:p>
          <a:p>
            <a:pPr marL="0" indent="0">
              <a:buNone/>
            </a:pPr>
            <a:r>
              <a:rPr lang="en-US" b="1" dirty="0"/>
              <a:t>Outcome - </a:t>
            </a:r>
            <a:r>
              <a:rPr lang="en-US" dirty="0"/>
              <a:t>Capture and define an ideal process,  reflecting where we are now, identifying what may be missing, and recommending changes and improvements.</a:t>
            </a:r>
          </a:p>
        </p:txBody>
      </p:sp>
    </p:spTree>
    <p:extLst>
      <p:ext uri="{BB962C8B-B14F-4D97-AF65-F5344CB8AC3E}">
        <p14:creationId xmlns:p14="http://schemas.microsoft.com/office/powerpoint/2010/main" val="2621443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B6C59-2F1B-DADE-40FA-B752C0ABF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358DF-3F3A-706F-1324-C887CE86FB43}"/>
              </a:ext>
            </a:extLst>
          </p:cNvPr>
          <p:cNvSpPr>
            <a:spLocks noGrp="1"/>
          </p:cNvSpPr>
          <p:nvPr>
            <p:ph type="title"/>
          </p:nvPr>
        </p:nvSpPr>
        <p:spPr>
          <a:xfrm>
            <a:off x="598713" y="365125"/>
            <a:ext cx="11168743" cy="1325563"/>
          </a:xfrm>
        </p:spPr>
        <p:txBody>
          <a:bodyPr/>
          <a:lstStyle/>
          <a:p>
            <a:pPr algn="ctr"/>
            <a:r>
              <a:rPr lang="en-US" dirty="0"/>
              <a:t>Group Goals – Goal #2</a:t>
            </a:r>
          </a:p>
        </p:txBody>
      </p:sp>
      <p:sp>
        <p:nvSpPr>
          <p:cNvPr id="3" name="Content Placeholder 2">
            <a:extLst>
              <a:ext uri="{FF2B5EF4-FFF2-40B4-BE49-F238E27FC236}">
                <a16:creationId xmlns:a16="http://schemas.microsoft.com/office/drawing/2014/main" id="{924B682E-7AFA-DAB1-08A7-19FB3291C66C}"/>
              </a:ext>
            </a:extLst>
          </p:cNvPr>
          <p:cNvSpPr>
            <a:spLocks noGrp="1"/>
          </p:cNvSpPr>
          <p:nvPr>
            <p:ph idx="1"/>
          </p:nvPr>
        </p:nvSpPr>
        <p:spPr>
          <a:xfrm>
            <a:off x="319489" y="1690688"/>
            <a:ext cx="11447967" cy="4602889"/>
          </a:xfrm>
        </p:spPr>
        <p:txBody>
          <a:bodyPr>
            <a:normAutofit/>
          </a:bodyPr>
          <a:lstStyle/>
          <a:p>
            <a:pPr marL="0" indent="0">
              <a:buNone/>
            </a:pPr>
            <a:endParaRPr lang="en-US" dirty="0"/>
          </a:p>
          <a:p>
            <a:pPr marL="0" indent="0">
              <a:buNone/>
            </a:pPr>
            <a:r>
              <a:rPr lang="en-US" b="1" dirty="0"/>
              <a:t>Goal #2 - </a:t>
            </a:r>
            <a:r>
              <a:rPr lang="en-US" dirty="0"/>
              <a:t>Review mitigation strategies, proposed alternative access plans and compensating controls for existing applications, relative to Title II compliance to support the compliance needs of the DAEGB and ADA Coordinators </a:t>
            </a:r>
          </a:p>
          <a:p>
            <a:pPr marL="0" indent="0">
              <a:buNone/>
            </a:pPr>
            <a:endParaRPr lang="en-US" b="1" dirty="0"/>
          </a:p>
          <a:p>
            <a:pPr marL="0" indent="0">
              <a:buNone/>
            </a:pPr>
            <a:r>
              <a:rPr lang="en-US" b="1" dirty="0"/>
              <a:t>Outcome -  </a:t>
            </a:r>
            <a:r>
              <a:rPr lang="en-US" dirty="0"/>
              <a:t>Refine our customer support models and approaches, identifying any gaps and recommending changes to improve employee and end-user support, to ensure a seamless experience for all.</a:t>
            </a:r>
            <a:endParaRPr lang="en-US" b="1" dirty="0"/>
          </a:p>
        </p:txBody>
      </p:sp>
    </p:spTree>
    <p:extLst>
      <p:ext uri="{BB962C8B-B14F-4D97-AF65-F5344CB8AC3E}">
        <p14:creationId xmlns:p14="http://schemas.microsoft.com/office/powerpoint/2010/main" val="218099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4E3F6D-E5D6-4FC5-8B0C-1393D9298C98}">
  <ds:schemaRefs>
    <ds:schemaRef ds:uri="http://schemas.microsoft.com/sharepoint/v3/contenttype/forms"/>
  </ds:schemaRefs>
</ds:datastoreItem>
</file>

<file path=customXml/itemProps2.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8779</TotalTime>
  <Words>1349</Words>
  <Application>Microsoft Office PowerPoint</Application>
  <PresentationFormat>Widescreen</PresentationFormat>
  <Paragraphs>119</Paragraphs>
  <Slides>24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Noto Sans Light</vt:lpstr>
      <vt:lpstr>Aptos</vt:lpstr>
      <vt:lpstr>Aptos Display</vt:lpstr>
      <vt:lpstr>Arial</vt:lpstr>
      <vt:lpstr>Noto Sans</vt:lpstr>
      <vt:lpstr>Wingdings</vt:lpstr>
      <vt:lpstr>Office Theme</vt:lpstr>
      <vt:lpstr> DAEGB Assistive Technology and Accommodations  Working Group</vt:lpstr>
      <vt:lpstr>Meeting Agenda</vt:lpstr>
      <vt:lpstr>Meeting Agenda</vt:lpstr>
      <vt:lpstr>Roll Call</vt:lpstr>
      <vt:lpstr>Working Group Member Roll Call</vt:lpstr>
      <vt:lpstr>Listening Session Themes</vt:lpstr>
      <vt:lpstr>Objective: Assistive Technology and Accommodations Working Group</vt:lpstr>
      <vt:lpstr>Group Goals – Goal #1</vt:lpstr>
      <vt:lpstr>Group Goals – Goal #2</vt:lpstr>
      <vt:lpstr>Group Goals – Goal #3</vt:lpstr>
      <vt:lpstr>Acronym and Lingo Guidance</vt:lpstr>
      <vt:lpstr>Theme 1 – Request Process</vt:lpstr>
      <vt:lpstr>Theme 2 – ADA Coordinators and IT</vt:lpstr>
      <vt:lpstr>Theme 3– IT Support Consistency</vt:lpstr>
      <vt:lpstr>Theme 4 – Operational Challenges</vt:lpstr>
      <vt:lpstr>Theme 5 – Budget Constraints</vt:lpstr>
      <vt:lpstr>Theme 6– Communication</vt:lpstr>
      <vt:lpstr>Theme 7– Fulfillment Challenges</vt:lpstr>
      <vt:lpstr>Working Group Next Steps</vt:lpstr>
      <vt:lpstr>Next Steps</vt:lpstr>
      <vt:lpstr>Working Group Remarks</vt:lpstr>
      <vt:lpstr>Public Remarks</vt:lpstr>
      <vt:lpstr>Guidelines for Public Remarks</vt:lpstr>
      <vt:lpstr>Thank You </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37</cp:revision>
  <dcterms:created xsi:type="dcterms:W3CDTF">2024-03-08T14:56:14Z</dcterms:created>
  <dcterms:modified xsi:type="dcterms:W3CDTF">2026-08-05T20:04:45Z</dcterms:modified>
  <cp:contentStatus/>
</cp:coreProperties>
</file>