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modernComment_7FFFFEF3_FDFF72BE.xml" ContentType="application/vnd.ms-powerpoint.comments+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14"/>
  </p:notesMasterIdLst>
  <p:sldIdLst>
    <p:sldId id="256" r:id="rId5"/>
    <p:sldId id="2147483321" r:id="rId6"/>
    <p:sldId id="2147483364" r:id="rId7"/>
    <p:sldId id="2147483365" r:id="rId8"/>
    <p:sldId id="2147483383" r:id="rId9"/>
    <p:sldId id="2147483381" r:id="rId10"/>
    <p:sldId id="2147483378" r:id="rId11"/>
    <p:sldId id="2147483379" r:id="rId12"/>
    <p:sldId id="2147483336"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DBCBF857-3CD1-4F0C-AD40-AC4E83AD5C09}">
          <p14:sldIdLst>
            <p14:sldId id="256"/>
            <p14:sldId id="2147483321"/>
          </p14:sldIdLst>
        </p14:section>
        <p14:section name="C3" id="{347C5253-310F-4E33-A910-4DF6A488E5F2}">
          <p14:sldIdLst>
            <p14:sldId id="2147483364"/>
            <p14:sldId id="2147483365"/>
            <p14:sldId id="2147483383"/>
            <p14:sldId id="2147483381"/>
            <p14:sldId id="2147483378"/>
            <p14:sldId id="2147483379"/>
            <p14:sldId id="2147483336"/>
          </p14:sldIdLst>
        </p14:section>
      </p14:sectionLst>
    </p:ext>
    <p:ext uri="{EFAFB233-063F-42B5-8137-9DF3F51BA10A}">
      <p15:sldGuideLst xmlns:p15="http://schemas.microsoft.com/office/powerpoint/2012/main">
        <p15:guide id="1" pos="5280" userDrawn="1">
          <p15:clr>
            <a:srgbClr val="A4A3A4"/>
          </p15:clr>
        </p15:guide>
        <p15:guide id="2" orient="horz" pos="3744" userDrawn="1">
          <p15:clr>
            <a:srgbClr val="A4A3A4"/>
          </p15:clr>
        </p15:guide>
        <p15:guide id="3" orient="horz" pos="1848"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E4B9101-BBD0-D6C5-2548-D35C70A6C168}" name="Foley, Jacquelyne E. (EEC)" initials="F(" userId="S::jacquelyne.e.foley@mass.gov::50e5947b-eb5f-48a7-afc4-9788e1e5ed54" providerId="AD"/>
  <p188:author id="{11EB8B15-86BD-0882-1E29-54E983FDEE3C}" name="Kershaw, Amy (EEC)" initials="AK" userId="S::amy.kershaw2@mass.gov::863cd089-ee56-4616-807b-bb84c497e830" providerId="AD"/>
  <p188:author id="{B52B7C28-6ECC-F245-76D6-52A15A2CC977}" name="Mendez, Jose (EEC)" initials="MJ" userId="S::jose.mendez@mass.gov::e9942cfc-ac62-44db-955c-994189f89346" providerId="AD"/>
  <p188:author id="{C3925739-8A81-EE14-E4AC-2636A62685CE}" name="Soiles, Eugenia (EEC)" initials="SE" userId="S::eugenia.soiles@mass.gov::42e1d30c-a1bc-4ac8-b756-fbed5dcc8b88" providerId="AD"/>
  <p188:author id="{4633556E-3B50-797C-F8E3-0902E3AA3E55}" name="Bowne, Jocelyn (EEC)" initials="" userId="S::jocelyn.bowne@mass.gov::bc55a913-06f7-4dff-bbda-8ce0600126b4" providerId="AD"/>
  <p188:author id="{A8B84386-3F7B-ADBC-D1A5-37D368BA2221}" name="Leiter, Stephanie (EOE)" initials="SL" userId="S::Stephanie.Leiter@mass.gov::05253967-9844-48d4-8a72-680f05b3c52d" providerId="AD"/>
  <p188:author id="{7B031E8A-3904-333B-B7CB-5A2612BC1C69}" name="Song, Ellen (EEC)" initials="ES" userId="S::Ellen.Song@mass.gov::83abfb0b-e645-4ac7-bef1-0f0b102ddb21" providerId="AD"/>
  <p188:author id="{12928B99-3D2C-8057-C8F9-4F391B47252E}" name="Le, Kim (EEC)" initials="" userId="S::Kim.Le@mass.gov::bcbd91d0-006c-43ba-a5a6-eb87be8b4a0e" providerId="AD"/>
  <p188:author id="{2106CCFC-6F08-3A77-869D-EA7500D77A28}" name="Power, Chris (EEC)" initials="CP" userId="S::chris.power@mass.gov::7355e77b-c52c-4307-b1d1-ece46b2ca1c7" providerId="AD"/>
  <p188:author id="{664088FE-E026-2DF2-9B7B-E518476547E5}" name="Morin, Erica (EEC)" initials="ME" userId="S::erica.morin2@mass.gov::c081c56c-749f-458d-b11a-062a8f07d6d7"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27377C"/>
    <a:srgbClr val="D9D9D9"/>
    <a:srgbClr val="DAF9C3"/>
    <a:srgbClr val="4EA10F"/>
    <a:srgbClr val="508438"/>
    <a:srgbClr val="D1FF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10983E3-2965-0C34-5532-7C0497A539AE}" v="21" dt="2025-08-13T12:11:25.714"/>
    <p1510:client id="{E873D895-A940-48E7-B4FD-FFD3E754F193}" v="1" dt="2025-08-13T12:14:08.68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pos="5280"/>
        <p:guide orient="horz" pos="3744"/>
        <p:guide orient="horz" pos="1848"/>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comments/modernComment_7FFFFEF3_FDFF72BE.xml><?xml version="1.0" encoding="utf-8"?>
<p188:cmLst xmlns:a="http://schemas.openxmlformats.org/drawingml/2006/main" xmlns:r="http://schemas.openxmlformats.org/officeDocument/2006/relationships" xmlns:p188="http://schemas.microsoft.com/office/powerpoint/2018/8/main">
  <p188:cm id="{5A3F1762-0804-435E-A505-013E068EF2FD}" authorId="{2106CCFC-6F08-3A77-869D-EA7500D77A28}" status="resolved" created="2025-06-02T21:36:38.645">
    <ac:deMkLst xmlns:ac="http://schemas.microsoft.com/office/drawing/2013/main/command">
      <pc:docMk xmlns:pc="http://schemas.microsoft.com/office/powerpoint/2013/main/command"/>
      <pc:sldMk xmlns:pc="http://schemas.microsoft.com/office/powerpoint/2013/main/command" cId="1372085974" sldId="2147483362"/>
      <ac:spMk id="7" creationId="{A0B9534C-7A87-2289-C286-37149C4B1D51}"/>
    </ac:deMkLst>
    <p188:replyLst>
      <p188:reply id="{8DD540DE-29AA-4BD7-8166-70DEA1A731CA}" authorId="{664088FE-E026-2DF2-9B7B-E518476547E5}" created="2025-06-02T22:31:44.374">
        <p188:txBody>
          <a:bodyPr/>
          <a:lstStyle/>
          <a:p>
            <a:r>
              <a:rPr lang="en-US"/>
              <a:t>Good</a:t>
            </a:r>
          </a:p>
        </p188:txBody>
      </p188:reply>
    </p188:replyLst>
    <p188:txBody>
      <a:bodyPr/>
      <a:lstStyle/>
      <a:p>
        <a:r>
          <a:rPr lang="en-US"/>
          <a:t>[@Morin, Erica (EEC)] Want to get your eyes on this. Trying to balance the legalese of the full motion and this slide.</a:t>
        </a:r>
      </a:p>
    </p188:txBody>
    <p188:extLst>
      <p:ext xmlns:p="http://schemas.openxmlformats.org/presentationml/2006/main" uri="{57CB4572-C831-44C2-8A1C-0ADB6CCDFE69}">
        <p223:reactions xmlns:p223="http://schemas.microsoft.com/office/powerpoint/2022/03/main">
          <p223:rxn type="👍">
            <p223:instance time="2025-06-02T22:31:35.468" authorId="{664088FE-E026-2DF2-9B7B-E518476547E5}"/>
          </p223:rxn>
        </p223:reactions>
      </p:ext>
    </p188:extLst>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DC38AE-FA03-4450-B4DC-D69DCAC9B2F9}" type="datetimeFigureOut">
              <a:rPr lang="en-US" smtClean="0"/>
              <a:t>8/13/2025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C99CE0-35DD-43BA-9D97-460B1F62AA50}" type="slidenum">
              <a:rPr lang="en-US" smtClean="0"/>
              <a:t>‹#›</a:t>
            </a:fld>
            <a:endParaRPr lang="en-US"/>
          </a:p>
        </p:txBody>
      </p:sp>
    </p:spTree>
    <p:extLst>
      <p:ext uri="{BB962C8B-B14F-4D97-AF65-F5344CB8AC3E}">
        <p14:creationId xmlns:p14="http://schemas.microsoft.com/office/powerpoint/2010/main" val="32992548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As of 7/29/2025, anyone with June 2025 approved app</a:t>
            </a:r>
          </a:p>
          <a:p>
            <a:r>
              <a:rPr lang="en-US"/>
              <a:t>More programs hitting 75% enrollment benchmark: 85% (6647/7837) &gt; 89% (6966/7837)</a:t>
            </a:r>
          </a:p>
          <a:p>
            <a:r>
              <a:rPr lang="en-US"/>
              <a:t>Increase in enrolling children w CCFA 66% (5191/7837) &gt; 69% (5419/7837) </a:t>
            </a:r>
          </a:p>
        </p:txBody>
      </p:sp>
      <p:sp>
        <p:nvSpPr>
          <p:cNvPr id="4" name="Slide Number Placeholder 3"/>
          <p:cNvSpPr>
            <a:spLocks noGrp="1"/>
          </p:cNvSpPr>
          <p:nvPr>
            <p:ph type="sldNum" sz="quarter" idx="5"/>
          </p:nvPr>
        </p:nvSpPr>
        <p:spPr/>
        <p:txBody>
          <a:bodyPr/>
          <a:lstStyle/>
          <a:p>
            <a:fld id="{FA2FE9EE-1ECF-4A6E-96C7-66C41E00FE8B}" type="slidenum">
              <a:rPr lang="en-US" smtClean="0"/>
              <a:t>4</a:t>
            </a:fld>
            <a:endParaRPr lang="en-US"/>
          </a:p>
        </p:txBody>
      </p:sp>
      <p:sp>
        <p:nvSpPr>
          <p:cNvPr id="5" name="Date Placeholder 4">
            <a:extLst>
              <a:ext uri="{FF2B5EF4-FFF2-40B4-BE49-F238E27FC236}">
                <a16:creationId xmlns:a16="http://schemas.microsoft.com/office/drawing/2014/main" id="{34FB06E7-8EC5-2522-3738-34A1CE841B9F}"/>
              </a:ext>
            </a:extLst>
          </p:cNvPr>
          <p:cNvSpPr>
            <a:spLocks noGrp="1"/>
          </p:cNvSpPr>
          <p:nvPr>
            <p:ph type="dt" idx="1"/>
          </p:nvPr>
        </p:nvSpPr>
        <p:spPr/>
        <p:txBody>
          <a:bodyPr/>
          <a:lstStyle/>
          <a:p>
            <a:r>
              <a:rPr lang="en-US"/>
              <a:t>4/9/2025</a:t>
            </a:r>
          </a:p>
        </p:txBody>
      </p:sp>
    </p:spTree>
    <p:extLst>
      <p:ext uri="{BB962C8B-B14F-4D97-AF65-F5344CB8AC3E}">
        <p14:creationId xmlns:p14="http://schemas.microsoft.com/office/powerpoint/2010/main" val="15679424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B04808-683C-D976-EE2C-E9B695CC8C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798BB69-14B2-8877-7411-826E333D720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D82E51D-EB17-C4ED-3B3F-51A46FBFF1E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7B38F00-EA1A-B158-8A51-61F4CC21AC71}"/>
              </a:ext>
            </a:extLst>
          </p:cNvPr>
          <p:cNvSpPr>
            <a:spLocks noGrp="1"/>
          </p:cNvSpPr>
          <p:nvPr>
            <p:ph type="sldNum" sz="quarter" idx="5"/>
          </p:nvPr>
        </p:nvSpPr>
        <p:spPr/>
        <p:txBody>
          <a:bodyPr/>
          <a:lstStyle/>
          <a:p>
            <a:fld id="{FA2FE9EE-1ECF-4A6E-96C7-66C41E00FE8B}" type="slidenum">
              <a:rPr lang="en-US" smtClean="0"/>
              <a:t>6</a:t>
            </a:fld>
            <a:endParaRPr lang="en-US"/>
          </a:p>
        </p:txBody>
      </p:sp>
    </p:spTree>
    <p:extLst>
      <p:ext uri="{BB962C8B-B14F-4D97-AF65-F5344CB8AC3E}">
        <p14:creationId xmlns:p14="http://schemas.microsoft.com/office/powerpoint/2010/main" val="18812061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BEB069-EE3D-8B7E-F48D-B6C3D8A64AF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FE89216-348F-C9F6-D1EF-D9BFEC248DE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8F5E686-3028-D6D6-2911-72EA455DBFB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B7D39C2-08BE-DF38-EE61-33330E6FE9EE}"/>
              </a:ext>
            </a:extLst>
          </p:cNvPr>
          <p:cNvSpPr>
            <a:spLocks noGrp="1"/>
          </p:cNvSpPr>
          <p:nvPr>
            <p:ph type="sldNum" sz="quarter" idx="5"/>
          </p:nvPr>
        </p:nvSpPr>
        <p:spPr/>
        <p:txBody>
          <a:bodyPr/>
          <a:lstStyle/>
          <a:p>
            <a:pPr marL="0" marR="0" lvl="0" indent="0" algn="r" defTabSz="914276" rtl="0" eaLnBrk="1" fontAlgn="auto" latinLnBrk="0" hangingPunct="1">
              <a:lnSpc>
                <a:spcPct val="100000"/>
              </a:lnSpc>
              <a:spcBef>
                <a:spcPts val="0"/>
              </a:spcBef>
              <a:spcAft>
                <a:spcPts val="0"/>
              </a:spcAft>
              <a:buClrTx/>
              <a:buSzTx/>
              <a:buFontTx/>
              <a:buNone/>
              <a:tabLst/>
              <a:defRPr/>
            </a:pPr>
            <a:fld id="{E5B4488F-B0C1-4EE9-AFD2-C96DC1B11E98}" type="slidenum">
              <a:rPr kumimoji="0" lang="en-US" sz="1200" b="0" i="0" u="none" strike="noStrike" kern="1200" cap="none" spc="0" normalizeH="0" baseline="0" noProof="0">
                <a:ln>
                  <a:noFill/>
                </a:ln>
                <a:solidFill>
                  <a:prstClr val="black"/>
                </a:solidFill>
                <a:effectLst/>
                <a:uLnTx/>
                <a:uFillTx/>
                <a:latin typeface="Aptos" panose="02110004020202020204"/>
                <a:ea typeface="+mn-ea"/>
                <a:cs typeface="+mn-cs"/>
              </a:rPr>
              <a:pPr marL="0" marR="0" lvl="0" indent="0" algn="r" defTabSz="914276"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84858091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034FB9C4-4B88-2596-2018-78B7AFBD3600}"/>
              </a:ext>
            </a:extLst>
          </p:cNvPr>
          <p:cNvSpPr>
            <a:spLocks noGrp="1"/>
          </p:cNvSpPr>
          <p:nvPr>
            <p:ph type="sldNum" sz="quarter" idx="12"/>
          </p:nvPr>
        </p:nvSpPr>
        <p:spPr>
          <a:xfrm>
            <a:off x="10984884" y="6401840"/>
            <a:ext cx="597515" cy="365125"/>
          </a:xfrm>
        </p:spPr>
        <p:txBody>
          <a:bodyPr rIns="0"/>
          <a:lstStyle/>
          <a:p>
            <a:fld id="{7408B8CA-226C-4571-9FEE-B704CFEBF665}" type="slidenum">
              <a:rPr lang="en-US" smtClean="0"/>
              <a:t>‹#›</a:t>
            </a:fld>
            <a:endParaRPr lang="en-US"/>
          </a:p>
        </p:txBody>
      </p:sp>
      <p:sp>
        <p:nvSpPr>
          <p:cNvPr id="7" name="Title 1">
            <a:extLst>
              <a:ext uri="{FF2B5EF4-FFF2-40B4-BE49-F238E27FC236}">
                <a16:creationId xmlns:a16="http://schemas.microsoft.com/office/drawing/2014/main" id="{9A2D0BED-4A2A-9EB9-BD2A-0C3B94FC03AB}"/>
              </a:ext>
            </a:extLst>
          </p:cNvPr>
          <p:cNvSpPr>
            <a:spLocks noGrp="1"/>
          </p:cNvSpPr>
          <p:nvPr>
            <p:ph type="ctrTitle" hasCustomPrompt="1"/>
          </p:nvPr>
        </p:nvSpPr>
        <p:spPr>
          <a:xfrm>
            <a:off x="723900" y="2734364"/>
            <a:ext cx="11130722" cy="1094340"/>
          </a:xfrm>
        </p:spPr>
        <p:txBody>
          <a:bodyPr lIns="0" anchor="b">
            <a:noAutofit/>
          </a:bodyPr>
          <a:lstStyle>
            <a:lvl1pPr algn="l">
              <a:defRPr sz="4400" b="1" i="0" baseline="0">
                <a:solidFill>
                  <a:srgbClr val="28377D"/>
                </a:solidFill>
                <a:latin typeface="Montserrat" pitchFamily="2" charset="0"/>
              </a:defRPr>
            </a:lvl1pPr>
          </a:lstStyle>
          <a:p>
            <a:r>
              <a:rPr lang="en-US"/>
              <a:t>Click to edit presentation title</a:t>
            </a:r>
          </a:p>
        </p:txBody>
      </p:sp>
      <p:sp>
        <p:nvSpPr>
          <p:cNvPr id="8" name="Subtitle 2">
            <a:extLst>
              <a:ext uri="{FF2B5EF4-FFF2-40B4-BE49-F238E27FC236}">
                <a16:creationId xmlns:a16="http://schemas.microsoft.com/office/drawing/2014/main" id="{4ABE83AF-D337-BB85-82D9-8D20AC80FDEB}"/>
              </a:ext>
            </a:extLst>
          </p:cNvPr>
          <p:cNvSpPr>
            <a:spLocks noGrp="1"/>
          </p:cNvSpPr>
          <p:nvPr>
            <p:ph type="subTitle" idx="1" hasCustomPrompt="1"/>
          </p:nvPr>
        </p:nvSpPr>
        <p:spPr>
          <a:xfrm>
            <a:off x="723900" y="3919329"/>
            <a:ext cx="8809384" cy="748205"/>
          </a:xfrm>
        </p:spPr>
        <p:txBody>
          <a:bodyPr lIns="0"/>
          <a:lstStyle>
            <a:lvl1pPr marL="0" indent="0" algn="l">
              <a:buNone/>
              <a:defRPr sz="2400" b="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 AND DATE</a:t>
            </a:r>
          </a:p>
        </p:txBody>
      </p:sp>
      <p:pic>
        <p:nvPicPr>
          <p:cNvPr id="10" name="Picture 9" descr="Logo&#10;&#10;Description automatically generated">
            <a:extLst>
              <a:ext uri="{FF2B5EF4-FFF2-40B4-BE49-F238E27FC236}">
                <a16:creationId xmlns:a16="http://schemas.microsoft.com/office/drawing/2014/main" id="{2EAB60F2-1D6C-3140-5BD7-5EE5FF71C8E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66017" y="348343"/>
            <a:ext cx="985644" cy="986043"/>
          </a:xfrm>
          <a:prstGeom prst="rect">
            <a:avLst/>
          </a:prstGeom>
        </p:spPr>
      </p:pic>
      <p:pic>
        <p:nvPicPr>
          <p:cNvPr id="11" name="Picture 10" descr="Text&#10;&#10;AI-generated content may be incorrect.">
            <a:extLst>
              <a:ext uri="{FF2B5EF4-FFF2-40B4-BE49-F238E27FC236}">
                <a16:creationId xmlns:a16="http://schemas.microsoft.com/office/drawing/2014/main" id="{5676E263-45E7-C3FD-9280-0CC1C493691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34060" y="277281"/>
            <a:ext cx="4753716" cy="1057105"/>
          </a:xfrm>
          <a:prstGeom prst="rect">
            <a:avLst/>
          </a:prstGeom>
        </p:spPr>
      </p:pic>
      <p:sp>
        <p:nvSpPr>
          <p:cNvPr id="13" name="Rectangle 12">
            <a:extLst>
              <a:ext uri="{FF2B5EF4-FFF2-40B4-BE49-F238E27FC236}">
                <a16:creationId xmlns:a16="http://schemas.microsoft.com/office/drawing/2014/main" id="{4DCE6F1F-1560-FD49-E63C-42D58EFD8F72}"/>
              </a:ext>
            </a:extLst>
          </p:cNvPr>
          <p:cNvSpPr/>
          <p:nvPr userDrawn="1"/>
        </p:nvSpPr>
        <p:spPr>
          <a:xfrm>
            <a:off x="171452" y="0"/>
            <a:ext cx="171452" cy="6858000"/>
          </a:xfrm>
          <a:prstGeom prst="rect">
            <a:avLst/>
          </a:prstGeom>
          <a:solidFill>
            <a:srgbClr val="2837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5EAFA225-00C8-81A0-1F40-84A4DC7861DE}"/>
              </a:ext>
            </a:extLst>
          </p:cNvPr>
          <p:cNvSpPr/>
          <p:nvPr userDrawn="1"/>
        </p:nvSpPr>
        <p:spPr>
          <a:xfrm>
            <a:off x="0" y="0"/>
            <a:ext cx="171452" cy="6858000"/>
          </a:xfrm>
          <a:prstGeom prst="rect">
            <a:avLst/>
          </a:prstGeom>
          <a:solidFill>
            <a:srgbClr val="B512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A35C9D0-DCFD-BA2E-74D0-111E93ED17CC}"/>
              </a:ext>
            </a:extLst>
          </p:cNvPr>
          <p:cNvSpPr/>
          <p:nvPr userDrawn="1"/>
        </p:nvSpPr>
        <p:spPr>
          <a:xfrm>
            <a:off x="0" y="6348731"/>
            <a:ext cx="12192000" cy="45719"/>
          </a:xfrm>
          <a:prstGeom prst="rect">
            <a:avLst/>
          </a:prstGeom>
          <a:solidFill>
            <a:srgbClr val="E4A6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2">
            <a:extLst>
              <a:ext uri="{FF2B5EF4-FFF2-40B4-BE49-F238E27FC236}">
                <a16:creationId xmlns:a16="http://schemas.microsoft.com/office/drawing/2014/main" id="{230E92CE-0EEE-7C47-CA5D-E36B5055F272}"/>
              </a:ext>
            </a:extLst>
          </p:cNvPr>
          <p:cNvSpPr txBox="1">
            <a:spLocks/>
          </p:cNvSpPr>
          <p:nvPr userDrawn="1"/>
        </p:nvSpPr>
        <p:spPr>
          <a:xfrm>
            <a:off x="9605066" y="6465509"/>
            <a:ext cx="1611264" cy="192087"/>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1200" kern="120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457200" indent="-225425" algn="l" defTabSz="914400" rtl="0" eaLnBrk="1" latinLnBrk="0" hangingPunct="1">
              <a:lnSpc>
                <a:spcPct val="90000"/>
              </a:lnSpc>
              <a:spcBef>
                <a:spcPts val="500"/>
              </a:spcBef>
              <a:buFont typeface="Calibri" panose="020F0502020204030204" pitchFamily="34" charset="0"/>
              <a:buChar char="−"/>
              <a:defRPr sz="2400" kern="12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688975" indent="-231775" algn="l" defTabSz="914400" rtl="0" eaLnBrk="1" latinLnBrk="0" hangingPunct="1">
              <a:lnSpc>
                <a:spcPct val="90000"/>
              </a:lnSpc>
              <a:spcBef>
                <a:spcPts val="500"/>
              </a:spcBef>
              <a:buFont typeface="Arial" panose="020B0604020202020204" pitchFamily="34" charset="0"/>
              <a:buChar char="•"/>
              <a:tabLst/>
              <a:defRPr sz="2400" kern="12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914400" indent="-225425" algn="l" defTabSz="914400" rtl="0" eaLnBrk="1" latinLnBrk="0" hangingPunct="1">
              <a:lnSpc>
                <a:spcPct val="90000"/>
              </a:lnSpc>
              <a:spcBef>
                <a:spcPts val="500"/>
              </a:spcBef>
              <a:buFont typeface="Calibri" panose="020F0502020204030204" pitchFamily="34" charset="0"/>
              <a:buChar char="−"/>
              <a:defRPr sz="2400" kern="12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1146175" indent="-231775"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050">
                <a:solidFill>
                  <a:schemeClr val="bg2">
                    <a:lumMod val="25000"/>
                  </a:schemeClr>
                </a:solidFill>
              </a:rPr>
              <a:t>AUGUST 13, 2025</a:t>
            </a:r>
          </a:p>
        </p:txBody>
      </p:sp>
    </p:spTree>
    <p:extLst>
      <p:ext uri="{BB962C8B-B14F-4D97-AF65-F5344CB8AC3E}">
        <p14:creationId xmlns:p14="http://schemas.microsoft.com/office/powerpoint/2010/main" val="844274861"/>
      </p:ext>
    </p:extLst>
  </p:cSld>
  <p:clrMapOvr>
    <a:masterClrMapping/>
  </p:clrMapOvr>
  <p:extLst>
    <p:ext uri="{DCECCB84-F9BA-43D5-87BE-67443E8EF086}">
      <p15:sldGuideLst xmlns:p15="http://schemas.microsoft.com/office/powerpoint/2012/main">
        <p15:guide id="1" orient="horz" pos="768">
          <p15:clr>
            <a:srgbClr val="FBAE40"/>
          </p15:clr>
        </p15:guide>
        <p15:guide id="2" pos="384">
          <p15:clr>
            <a:srgbClr val="FBAE40"/>
          </p15:clr>
        </p15:guide>
        <p15:guide id="3" pos="7296">
          <p15:clr>
            <a:srgbClr val="FBAE40"/>
          </p15:clr>
        </p15:guide>
        <p15:guide id="4" orient="horz" pos="216">
          <p15:clr>
            <a:srgbClr val="FBAE40"/>
          </p15:clr>
        </p15:guide>
        <p15:guide id="5"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9011085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SECTION HEADER FINAL">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D9C02BF-1C84-BF4C-B7DB-91CCC0AEAAF2}"/>
              </a:ext>
            </a:extLst>
          </p:cNvPr>
          <p:cNvSpPr>
            <a:spLocks noGrp="1"/>
          </p:cNvSpPr>
          <p:nvPr>
            <p:ph type="body" idx="1"/>
          </p:nvPr>
        </p:nvSpPr>
        <p:spPr>
          <a:xfrm>
            <a:off x="723900" y="3285455"/>
            <a:ext cx="10515600" cy="2423195"/>
          </a:xfrm>
        </p:spPr>
        <p:txBody>
          <a:bodyPr>
            <a:normAutofit/>
          </a:bodyPr>
          <a:lstStyle>
            <a:lvl1pPr marL="0" indent="0">
              <a:buNone/>
              <a:defRPr sz="3800">
                <a:solidFill>
                  <a:schemeClr val="tx1">
                    <a:lumMod val="75000"/>
                    <a:lumOff val="25000"/>
                  </a:schemeClr>
                </a:solidFill>
                <a:latin typeface="Montserrat SemiBold" panose="00000700000000000000" pitchFamily="2" charset="0"/>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2F6CB8AA-1945-B119-E4E2-4EE50E52A1A6}"/>
              </a:ext>
            </a:extLst>
          </p:cNvPr>
          <p:cNvSpPr>
            <a:spLocks noGrp="1"/>
          </p:cNvSpPr>
          <p:nvPr>
            <p:ph type="sldNum" sz="quarter" idx="12"/>
          </p:nvPr>
        </p:nvSpPr>
        <p:spPr/>
        <p:txBody>
          <a:bodyPr/>
          <a:lstStyle/>
          <a:p>
            <a:fld id="{7408B8CA-226C-4571-9FEE-B704CFEBF665}" type="slidenum">
              <a:rPr lang="en-US" smtClean="0"/>
              <a:t>‹#›</a:t>
            </a:fld>
            <a:endParaRPr lang="en-US"/>
          </a:p>
        </p:txBody>
      </p:sp>
      <p:sp>
        <p:nvSpPr>
          <p:cNvPr id="9" name="Rectangle 8">
            <a:extLst>
              <a:ext uri="{FF2B5EF4-FFF2-40B4-BE49-F238E27FC236}">
                <a16:creationId xmlns:a16="http://schemas.microsoft.com/office/drawing/2014/main" id="{B9528A61-4D1C-3368-F935-B10877DFB53C}"/>
              </a:ext>
            </a:extLst>
          </p:cNvPr>
          <p:cNvSpPr/>
          <p:nvPr userDrawn="1"/>
        </p:nvSpPr>
        <p:spPr>
          <a:xfrm>
            <a:off x="0" y="6348731"/>
            <a:ext cx="12192000" cy="45719"/>
          </a:xfrm>
          <a:prstGeom prst="rect">
            <a:avLst/>
          </a:prstGeom>
          <a:solidFill>
            <a:srgbClr val="E4A6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98BB2AF0-B092-EFF7-2118-A84A1CC48387}"/>
              </a:ext>
            </a:extLst>
          </p:cNvPr>
          <p:cNvSpPr txBox="1"/>
          <p:nvPr userDrawn="1"/>
        </p:nvSpPr>
        <p:spPr>
          <a:xfrm>
            <a:off x="723900" y="6448901"/>
            <a:ext cx="4133850" cy="314577"/>
          </a:xfrm>
          <a:prstGeom prst="rect">
            <a:avLst/>
          </a:prstGeom>
        </p:spPr>
        <p:txBody>
          <a:bodyPr vert="horz" wrap="square" lIns="0" tIns="45720" rIns="91440" bIns="45720" rtlCol="0">
            <a:noAutofit/>
          </a:bodyPr>
          <a:lstStyle/>
          <a:p>
            <a:pPr algn="l"/>
            <a:r>
              <a:rPr lang="en-US" sz="1050">
                <a:solidFill>
                  <a:schemeClr val="bg2">
                    <a:lumMod val="25000"/>
                  </a:schemeClr>
                </a:solidFill>
                <a:latin typeface="Calibri" panose="020F0502020204030204" pitchFamily="34" charset="0"/>
                <a:ea typeface="Calibri" panose="020F0502020204030204" pitchFamily="34" charset="0"/>
                <a:cs typeface="Calibri" panose="020F0502020204030204" pitchFamily="34" charset="0"/>
              </a:rPr>
              <a:t>MASSACHUSETTS DEPARTMENT OF EARLY EDUCATION AND CARE</a:t>
            </a:r>
          </a:p>
        </p:txBody>
      </p:sp>
      <p:sp>
        <p:nvSpPr>
          <p:cNvPr id="5" name="Text Placeholder 2">
            <a:extLst>
              <a:ext uri="{FF2B5EF4-FFF2-40B4-BE49-F238E27FC236}">
                <a16:creationId xmlns:a16="http://schemas.microsoft.com/office/drawing/2014/main" id="{642CE146-8008-C676-C100-AE50381CC039}"/>
              </a:ext>
            </a:extLst>
          </p:cNvPr>
          <p:cNvSpPr txBox="1">
            <a:spLocks/>
          </p:cNvSpPr>
          <p:nvPr userDrawn="1"/>
        </p:nvSpPr>
        <p:spPr>
          <a:xfrm>
            <a:off x="9605066" y="6465509"/>
            <a:ext cx="1611264" cy="192087"/>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1200" kern="120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457200" indent="-225425" algn="l" defTabSz="914400" rtl="0" eaLnBrk="1" latinLnBrk="0" hangingPunct="1">
              <a:lnSpc>
                <a:spcPct val="90000"/>
              </a:lnSpc>
              <a:spcBef>
                <a:spcPts val="500"/>
              </a:spcBef>
              <a:buFont typeface="Calibri" panose="020F0502020204030204" pitchFamily="34" charset="0"/>
              <a:buChar char="−"/>
              <a:defRPr sz="2400" kern="12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688975" indent="-231775" algn="l" defTabSz="914400" rtl="0" eaLnBrk="1" latinLnBrk="0" hangingPunct="1">
              <a:lnSpc>
                <a:spcPct val="90000"/>
              </a:lnSpc>
              <a:spcBef>
                <a:spcPts val="500"/>
              </a:spcBef>
              <a:buFont typeface="Arial" panose="020B0604020202020204" pitchFamily="34" charset="0"/>
              <a:buChar char="•"/>
              <a:tabLst/>
              <a:defRPr sz="2400" kern="12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914400" indent="-225425" algn="l" defTabSz="914400" rtl="0" eaLnBrk="1" latinLnBrk="0" hangingPunct="1">
              <a:lnSpc>
                <a:spcPct val="90000"/>
              </a:lnSpc>
              <a:spcBef>
                <a:spcPts val="500"/>
              </a:spcBef>
              <a:buFont typeface="Calibri" panose="020F0502020204030204" pitchFamily="34" charset="0"/>
              <a:buChar char="−"/>
              <a:defRPr sz="2400" kern="12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1146175" indent="-231775"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050">
                <a:solidFill>
                  <a:schemeClr val="bg2">
                    <a:lumMod val="25000"/>
                  </a:schemeClr>
                </a:solidFill>
              </a:rPr>
              <a:t>JUNE 11, 2025</a:t>
            </a:r>
          </a:p>
        </p:txBody>
      </p:sp>
      <p:pic>
        <p:nvPicPr>
          <p:cNvPr id="7" name="Picture 6" descr="Shape, rectangle&#10;&#10;AI-generated content may be incorrect.">
            <a:extLst>
              <a:ext uri="{FF2B5EF4-FFF2-40B4-BE49-F238E27FC236}">
                <a16:creationId xmlns:a16="http://schemas.microsoft.com/office/drawing/2014/main" id="{C7729BC2-71B1-B265-0D55-99C0BF28E1A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l="3614" b="13847"/>
          <a:stretch/>
        </p:blipFill>
        <p:spPr>
          <a:xfrm>
            <a:off x="-1" y="-1"/>
            <a:ext cx="12192000" cy="2852739"/>
          </a:xfrm>
          <a:prstGeom prst="rect">
            <a:avLst/>
          </a:prstGeom>
        </p:spPr>
      </p:pic>
    </p:spTree>
    <p:extLst>
      <p:ext uri="{BB962C8B-B14F-4D97-AF65-F5344CB8AC3E}">
        <p14:creationId xmlns:p14="http://schemas.microsoft.com/office/powerpoint/2010/main" val="369356068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26903-0FD3-7715-D601-FFC46BB2029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A3FE83F-00F9-DA91-B47C-8C461E32271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0F81D2F-FD91-C4BA-67D5-F4679DB6A124}"/>
              </a:ext>
            </a:extLst>
          </p:cNvPr>
          <p:cNvSpPr>
            <a:spLocks noGrp="1"/>
          </p:cNvSpPr>
          <p:nvPr>
            <p:ph type="dt" sz="half" idx="10"/>
          </p:nvPr>
        </p:nvSpPr>
        <p:spPr/>
        <p:txBody>
          <a:bodyPr/>
          <a:lstStyle/>
          <a:p>
            <a:r>
              <a:rPr lang="en-US"/>
              <a:t>February 12, 2025</a:t>
            </a:r>
          </a:p>
        </p:txBody>
      </p:sp>
      <p:sp>
        <p:nvSpPr>
          <p:cNvPr id="5" name="Footer Placeholder 4">
            <a:extLst>
              <a:ext uri="{FF2B5EF4-FFF2-40B4-BE49-F238E27FC236}">
                <a16:creationId xmlns:a16="http://schemas.microsoft.com/office/drawing/2014/main" id="{DC73B59A-44C6-3427-B584-AA836B01B477}"/>
              </a:ext>
            </a:extLst>
          </p:cNvPr>
          <p:cNvSpPr>
            <a:spLocks noGrp="1"/>
          </p:cNvSpPr>
          <p:nvPr>
            <p:ph type="ftr" sz="quarter" idx="11"/>
          </p:nvPr>
        </p:nvSpPr>
        <p:spPr/>
        <p:txBody>
          <a:bodyPr/>
          <a:lstStyle/>
          <a:p>
            <a:r>
              <a:rPr lang="en-US"/>
              <a:t>DRAFT - For Policy Development &amp; Discussion Only</a:t>
            </a:r>
          </a:p>
        </p:txBody>
      </p:sp>
      <p:sp>
        <p:nvSpPr>
          <p:cNvPr id="6" name="Slide Number Placeholder 5">
            <a:extLst>
              <a:ext uri="{FF2B5EF4-FFF2-40B4-BE49-F238E27FC236}">
                <a16:creationId xmlns:a16="http://schemas.microsoft.com/office/drawing/2014/main" id="{066F1932-AC12-4DCE-10D4-DB82F01F31B4}"/>
              </a:ext>
            </a:extLst>
          </p:cNvPr>
          <p:cNvSpPr>
            <a:spLocks noGrp="1"/>
          </p:cNvSpPr>
          <p:nvPr>
            <p:ph type="sldNum" sz="quarter" idx="12"/>
          </p:nvPr>
        </p:nvSpPr>
        <p:spPr/>
        <p:txBody>
          <a:bodyPr/>
          <a:lstStyle/>
          <a:p>
            <a:fld id="{A22C682C-E9DB-4137-9A63-78D4A5F3749E}" type="slidenum">
              <a:rPr lang="en-US" smtClean="0"/>
              <a:t>‹#›</a:t>
            </a:fld>
            <a:endParaRPr lang="en-US"/>
          </a:p>
        </p:txBody>
      </p:sp>
    </p:spTree>
    <p:extLst>
      <p:ext uri="{BB962C8B-B14F-4D97-AF65-F5344CB8AC3E}">
        <p14:creationId xmlns:p14="http://schemas.microsoft.com/office/powerpoint/2010/main" val="2760732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on one 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552FED-CAD0-8767-4F53-F0195230424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38DE108-D0DF-AC6E-C60C-9B2AB34F6D4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52FACF14-343A-B9BC-0B33-35F7D2B30297}"/>
              </a:ext>
            </a:extLst>
          </p:cNvPr>
          <p:cNvSpPr>
            <a:spLocks noGrp="1"/>
          </p:cNvSpPr>
          <p:nvPr>
            <p:ph type="sldNum" sz="quarter" idx="12"/>
          </p:nvPr>
        </p:nvSpPr>
        <p:spPr/>
        <p:txBody>
          <a:bodyPr/>
          <a:lstStyle>
            <a:lvl1pPr>
              <a:defRPr>
                <a:solidFill>
                  <a:schemeClr val="tx1">
                    <a:lumMod val="85000"/>
                    <a:lumOff val="15000"/>
                  </a:schemeClr>
                </a:solidFill>
              </a:defRPr>
            </a:lvl1pPr>
          </a:lstStyle>
          <a:p>
            <a:fld id="{7408B8CA-226C-4571-9FEE-B704CFEBF665}" type="slidenum">
              <a:rPr lang="en-US" smtClean="0"/>
              <a:pPr/>
              <a:t>‹#›</a:t>
            </a:fld>
            <a:endParaRPr lang="en-US"/>
          </a:p>
        </p:txBody>
      </p:sp>
    </p:spTree>
    <p:extLst>
      <p:ext uri="{BB962C8B-B14F-4D97-AF65-F5344CB8AC3E}">
        <p14:creationId xmlns:p14="http://schemas.microsoft.com/office/powerpoint/2010/main" val="17149346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552FED-CAD0-8767-4F53-F0195230424E}"/>
              </a:ext>
            </a:extLst>
          </p:cNvPr>
          <p:cNvSpPr>
            <a:spLocks noGrp="1"/>
          </p:cNvSpPr>
          <p:nvPr>
            <p:ph type="title"/>
          </p:nvPr>
        </p:nvSpPr>
        <p:spPr/>
        <p:txBody>
          <a:bodyPr/>
          <a:lstStyle>
            <a:lvl1pPr>
              <a:defRPr/>
            </a:lvl1pPr>
          </a:lstStyle>
          <a:p>
            <a:r>
              <a:rPr lang="en-US"/>
              <a:t>Click to edit Master title style</a:t>
            </a:r>
          </a:p>
        </p:txBody>
      </p:sp>
      <p:sp>
        <p:nvSpPr>
          <p:cNvPr id="3" name="Content Placeholder 2">
            <a:extLst>
              <a:ext uri="{FF2B5EF4-FFF2-40B4-BE49-F238E27FC236}">
                <a16:creationId xmlns:a16="http://schemas.microsoft.com/office/drawing/2014/main" id="{038DE108-D0DF-AC6E-C60C-9B2AB34F6D48}"/>
              </a:ext>
            </a:extLst>
          </p:cNvPr>
          <p:cNvSpPr>
            <a:spLocks noGrp="1"/>
          </p:cNvSpPr>
          <p:nvPr>
            <p:ph idx="1"/>
          </p:nvPr>
        </p:nvSpPr>
        <p:spPr>
          <a:xfrm>
            <a:off x="723900" y="1672129"/>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52FACF14-343A-B9BC-0B33-35F7D2B30297}"/>
              </a:ext>
            </a:extLst>
          </p:cNvPr>
          <p:cNvSpPr>
            <a:spLocks noGrp="1"/>
          </p:cNvSpPr>
          <p:nvPr>
            <p:ph type="sldNum" sz="quarter" idx="12"/>
          </p:nvPr>
        </p:nvSpPr>
        <p:spPr/>
        <p:txBody>
          <a:bodyPr/>
          <a:lstStyle/>
          <a:p>
            <a:fld id="{7408B8CA-226C-4571-9FEE-B704CFEBF665}" type="slidenum">
              <a:rPr lang="en-US" smtClean="0"/>
              <a:t>‹#›</a:t>
            </a:fld>
            <a:endParaRPr lang="en-US"/>
          </a:p>
        </p:txBody>
      </p:sp>
      <p:sp>
        <p:nvSpPr>
          <p:cNvPr id="9" name="Text Placeholder 8">
            <a:extLst>
              <a:ext uri="{FF2B5EF4-FFF2-40B4-BE49-F238E27FC236}">
                <a16:creationId xmlns:a16="http://schemas.microsoft.com/office/drawing/2014/main" id="{EB6D3578-3746-231D-D6A3-7B8054454BC4}"/>
              </a:ext>
            </a:extLst>
          </p:cNvPr>
          <p:cNvSpPr>
            <a:spLocks noGrp="1"/>
          </p:cNvSpPr>
          <p:nvPr>
            <p:ph type="body" sz="quarter" idx="13" hasCustomPrompt="1"/>
          </p:nvPr>
        </p:nvSpPr>
        <p:spPr>
          <a:xfrm>
            <a:off x="723900" y="1149937"/>
            <a:ext cx="4345992" cy="360081"/>
          </a:xfrm>
        </p:spPr>
        <p:txBody>
          <a:bodyPr>
            <a:normAutofit/>
          </a:bodyPr>
          <a:lstStyle>
            <a:lvl1pPr marL="0" indent="0">
              <a:buNone/>
              <a:defRPr sz="1800">
                <a:solidFill>
                  <a:schemeClr val="bg2">
                    <a:lumMod val="25000"/>
                  </a:schemeClr>
                </a:solidFill>
              </a:defRPr>
            </a:lvl1pPr>
          </a:lstStyle>
          <a:p>
            <a:pPr lvl="0"/>
            <a:r>
              <a:rPr lang="en-US"/>
              <a:t>CLICK TO ADD SUBTITLE</a:t>
            </a:r>
          </a:p>
        </p:txBody>
      </p:sp>
    </p:spTree>
    <p:extLst>
      <p:ext uri="{BB962C8B-B14F-4D97-AF65-F5344CB8AC3E}">
        <p14:creationId xmlns:p14="http://schemas.microsoft.com/office/powerpoint/2010/main" val="1953331627"/>
      </p:ext>
    </p:extLst>
  </p:cSld>
  <p:clrMapOvr>
    <a:masterClrMapping/>
  </p:clrMapOvr>
  <p:extLst>
    <p:ext uri="{DCECCB84-F9BA-43D5-87BE-67443E8EF086}">
      <p15:sldGuideLst xmlns:p15="http://schemas.microsoft.com/office/powerpoint/2012/main">
        <p15:guide id="1" pos="384">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Long title that wrap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552FED-CAD0-8767-4F53-F0195230424E}"/>
              </a:ext>
            </a:extLst>
          </p:cNvPr>
          <p:cNvSpPr>
            <a:spLocks noGrp="1"/>
          </p:cNvSpPr>
          <p:nvPr>
            <p:ph type="title" hasCustomPrompt="1"/>
          </p:nvPr>
        </p:nvSpPr>
        <p:spPr>
          <a:xfrm>
            <a:off x="723900" y="620008"/>
            <a:ext cx="11208456" cy="817383"/>
          </a:xfrm>
        </p:spPr>
        <p:txBody>
          <a:bodyPr>
            <a:noAutofit/>
          </a:bodyPr>
          <a:lstStyle>
            <a:lvl1pPr>
              <a:defRPr sz="3600"/>
            </a:lvl1pPr>
          </a:lstStyle>
          <a:p>
            <a:r>
              <a:rPr lang="en-US"/>
              <a:t>Click to edit Master title style with a long title that wraps</a:t>
            </a:r>
          </a:p>
        </p:txBody>
      </p:sp>
      <p:sp>
        <p:nvSpPr>
          <p:cNvPr id="3" name="Content Placeholder 2">
            <a:extLst>
              <a:ext uri="{FF2B5EF4-FFF2-40B4-BE49-F238E27FC236}">
                <a16:creationId xmlns:a16="http://schemas.microsoft.com/office/drawing/2014/main" id="{038DE108-D0DF-AC6E-C60C-9B2AB34F6D48}"/>
              </a:ext>
            </a:extLst>
          </p:cNvPr>
          <p:cNvSpPr>
            <a:spLocks noGrp="1"/>
          </p:cNvSpPr>
          <p:nvPr>
            <p:ph idx="1"/>
          </p:nvPr>
        </p:nvSpPr>
        <p:spPr>
          <a:xfrm>
            <a:off x="723900" y="1672129"/>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52FACF14-343A-B9BC-0B33-35F7D2B30297}"/>
              </a:ext>
            </a:extLst>
          </p:cNvPr>
          <p:cNvSpPr>
            <a:spLocks noGrp="1"/>
          </p:cNvSpPr>
          <p:nvPr>
            <p:ph type="sldNum" sz="quarter" idx="12"/>
          </p:nvPr>
        </p:nvSpPr>
        <p:spPr/>
        <p:txBody>
          <a:bodyPr/>
          <a:lstStyle/>
          <a:p>
            <a:fld id="{7408B8CA-226C-4571-9FEE-B704CFEBF665}" type="slidenum">
              <a:rPr lang="en-US" smtClean="0"/>
              <a:t>‹#›</a:t>
            </a:fld>
            <a:endParaRPr lang="en-US"/>
          </a:p>
        </p:txBody>
      </p:sp>
    </p:spTree>
    <p:extLst>
      <p:ext uri="{BB962C8B-B14F-4D97-AF65-F5344CB8AC3E}">
        <p14:creationId xmlns:p14="http://schemas.microsoft.com/office/powerpoint/2010/main" val="594894556"/>
      </p:ext>
    </p:extLst>
  </p:cSld>
  <p:clrMapOvr>
    <a:masterClrMapping/>
  </p:clrMapOvr>
  <p:extLst>
    <p:ext uri="{DCECCB84-F9BA-43D5-87BE-67443E8EF086}">
      <p15:sldGuideLst xmlns:p15="http://schemas.microsoft.com/office/powerpoint/2012/main">
        <p15:guide id="1" pos="6432">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Section header">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D9C02BF-1C84-BF4C-B7DB-91CCC0AEAAF2}"/>
              </a:ext>
            </a:extLst>
          </p:cNvPr>
          <p:cNvSpPr>
            <a:spLocks noGrp="1"/>
          </p:cNvSpPr>
          <p:nvPr>
            <p:ph type="body" idx="1"/>
          </p:nvPr>
        </p:nvSpPr>
        <p:spPr>
          <a:xfrm>
            <a:off x="723900" y="3285455"/>
            <a:ext cx="10515600" cy="2423195"/>
          </a:xfrm>
        </p:spPr>
        <p:txBody>
          <a:bodyPr>
            <a:normAutofit/>
          </a:bodyPr>
          <a:lstStyle>
            <a:lvl1pPr marL="0" indent="0">
              <a:buNone/>
              <a:defRPr sz="3800">
                <a:solidFill>
                  <a:schemeClr val="tx1">
                    <a:lumMod val="75000"/>
                    <a:lumOff val="25000"/>
                  </a:schemeClr>
                </a:solidFill>
                <a:latin typeface="Montserrat SemiBold" panose="00000700000000000000" pitchFamily="2" charset="0"/>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2F6CB8AA-1945-B119-E4E2-4EE50E52A1A6}"/>
              </a:ext>
            </a:extLst>
          </p:cNvPr>
          <p:cNvSpPr>
            <a:spLocks noGrp="1"/>
          </p:cNvSpPr>
          <p:nvPr>
            <p:ph type="sldNum" sz="quarter" idx="12"/>
          </p:nvPr>
        </p:nvSpPr>
        <p:spPr/>
        <p:txBody>
          <a:bodyPr/>
          <a:lstStyle/>
          <a:p>
            <a:fld id="{7408B8CA-226C-4571-9FEE-B704CFEBF665}" type="slidenum">
              <a:rPr lang="en-US" smtClean="0"/>
              <a:t>‹#›</a:t>
            </a:fld>
            <a:endParaRPr lang="en-US"/>
          </a:p>
        </p:txBody>
      </p:sp>
      <p:sp>
        <p:nvSpPr>
          <p:cNvPr id="9" name="Rectangle 8">
            <a:extLst>
              <a:ext uri="{FF2B5EF4-FFF2-40B4-BE49-F238E27FC236}">
                <a16:creationId xmlns:a16="http://schemas.microsoft.com/office/drawing/2014/main" id="{B9528A61-4D1C-3368-F935-B10877DFB53C}"/>
              </a:ext>
            </a:extLst>
          </p:cNvPr>
          <p:cNvSpPr/>
          <p:nvPr userDrawn="1"/>
        </p:nvSpPr>
        <p:spPr>
          <a:xfrm>
            <a:off x="0" y="6348731"/>
            <a:ext cx="12192000" cy="45719"/>
          </a:xfrm>
          <a:prstGeom prst="rect">
            <a:avLst/>
          </a:prstGeom>
          <a:solidFill>
            <a:srgbClr val="E4A6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98BB2AF0-B092-EFF7-2118-A84A1CC48387}"/>
              </a:ext>
            </a:extLst>
          </p:cNvPr>
          <p:cNvSpPr txBox="1"/>
          <p:nvPr userDrawn="1"/>
        </p:nvSpPr>
        <p:spPr>
          <a:xfrm>
            <a:off x="723900" y="6448901"/>
            <a:ext cx="4133850" cy="314577"/>
          </a:xfrm>
          <a:prstGeom prst="rect">
            <a:avLst/>
          </a:prstGeom>
        </p:spPr>
        <p:txBody>
          <a:bodyPr vert="horz" wrap="square" lIns="0" tIns="45720" rIns="91440" bIns="45720" rtlCol="0">
            <a:noAutofit/>
          </a:bodyPr>
          <a:lstStyle/>
          <a:p>
            <a:pPr algn="l"/>
            <a:r>
              <a:rPr lang="en-US" sz="1050">
                <a:solidFill>
                  <a:schemeClr val="bg2">
                    <a:lumMod val="25000"/>
                  </a:schemeClr>
                </a:solidFill>
                <a:latin typeface="Calibri" panose="020F0502020204030204" pitchFamily="34" charset="0"/>
                <a:ea typeface="Calibri" panose="020F0502020204030204" pitchFamily="34" charset="0"/>
                <a:cs typeface="Calibri" panose="020F0502020204030204" pitchFamily="34" charset="0"/>
              </a:rPr>
              <a:t>MASSACHUSETTS DEPARTMENT OF EARLY EDUCATION AND CARE</a:t>
            </a:r>
          </a:p>
        </p:txBody>
      </p:sp>
      <p:sp>
        <p:nvSpPr>
          <p:cNvPr id="5" name="Text Placeholder 2">
            <a:extLst>
              <a:ext uri="{FF2B5EF4-FFF2-40B4-BE49-F238E27FC236}">
                <a16:creationId xmlns:a16="http://schemas.microsoft.com/office/drawing/2014/main" id="{642CE146-8008-C676-C100-AE50381CC039}"/>
              </a:ext>
            </a:extLst>
          </p:cNvPr>
          <p:cNvSpPr txBox="1">
            <a:spLocks/>
          </p:cNvSpPr>
          <p:nvPr userDrawn="1"/>
        </p:nvSpPr>
        <p:spPr>
          <a:xfrm>
            <a:off x="9605066" y="6465509"/>
            <a:ext cx="1611264" cy="192087"/>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1200" kern="120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457200" indent="-225425" algn="l" defTabSz="914400" rtl="0" eaLnBrk="1" latinLnBrk="0" hangingPunct="1">
              <a:lnSpc>
                <a:spcPct val="90000"/>
              </a:lnSpc>
              <a:spcBef>
                <a:spcPts val="500"/>
              </a:spcBef>
              <a:buFont typeface="Calibri" panose="020F0502020204030204" pitchFamily="34" charset="0"/>
              <a:buChar char="−"/>
              <a:defRPr sz="2400" kern="12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688975" indent="-231775" algn="l" defTabSz="914400" rtl="0" eaLnBrk="1" latinLnBrk="0" hangingPunct="1">
              <a:lnSpc>
                <a:spcPct val="90000"/>
              </a:lnSpc>
              <a:spcBef>
                <a:spcPts val="500"/>
              </a:spcBef>
              <a:buFont typeface="Arial" panose="020B0604020202020204" pitchFamily="34" charset="0"/>
              <a:buChar char="•"/>
              <a:tabLst/>
              <a:defRPr sz="2400" kern="12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914400" indent="-225425" algn="l" defTabSz="914400" rtl="0" eaLnBrk="1" latinLnBrk="0" hangingPunct="1">
              <a:lnSpc>
                <a:spcPct val="90000"/>
              </a:lnSpc>
              <a:spcBef>
                <a:spcPts val="500"/>
              </a:spcBef>
              <a:buFont typeface="Calibri" panose="020F0502020204030204" pitchFamily="34" charset="0"/>
              <a:buChar char="−"/>
              <a:defRPr sz="2400" kern="12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1146175" indent="-231775"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050">
                <a:solidFill>
                  <a:schemeClr val="bg2">
                    <a:lumMod val="25000"/>
                  </a:schemeClr>
                </a:solidFill>
              </a:rPr>
              <a:t>AUGUST 13, 2025</a:t>
            </a:r>
          </a:p>
        </p:txBody>
      </p:sp>
      <p:pic>
        <p:nvPicPr>
          <p:cNvPr id="7" name="Picture 6" descr="Shape, rectangle&#10;&#10;AI-generated content may be incorrect.">
            <a:extLst>
              <a:ext uri="{FF2B5EF4-FFF2-40B4-BE49-F238E27FC236}">
                <a16:creationId xmlns:a16="http://schemas.microsoft.com/office/drawing/2014/main" id="{C7729BC2-71B1-B265-0D55-99C0BF28E1A6}"/>
              </a:ext>
            </a:extLst>
          </p:cNvPr>
          <p:cNvPicPr>
            <a:picLocks noChangeAspect="1"/>
          </p:cNvPicPr>
          <p:nvPr userDrawn="1"/>
        </p:nvPicPr>
        <p:blipFill>
          <a:blip r:embed="rId2">
            <a:extLst>
              <a:ext uri="{28A0092B-C50C-407E-A947-70E740481C1C}">
                <a14:useLocalDpi xmlns:a14="http://schemas.microsoft.com/office/drawing/2010/main" val="0"/>
              </a:ext>
            </a:extLst>
          </a:blip>
          <a:srcRect l="3614" b="13847"/>
          <a:stretch/>
        </p:blipFill>
        <p:spPr>
          <a:xfrm>
            <a:off x="-1" y="-1"/>
            <a:ext cx="12192000" cy="2852739"/>
          </a:xfrm>
          <a:prstGeom prst="rect">
            <a:avLst/>
          </a:prstGeom>
        </p:spPr>
      </p:pic>
    </p:spTree>
    <p:extLst>
      <p:ext uri="{BB962C8B-B14F-4D97-AF65-F5344CB8AC3E}">
        <p14:creationId xmlns:p14="http://schemas.microsoft.com/office/powerpoint/2010/main" val="20089109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6A35E-C52B-DB9B-9228-8115B13EED3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A089309-98E4-9BD0-A8F4-45EFF8CA2D7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5360ABF-91A7-08DA-7654-39F4DC1B6AC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9C0793CF-5CAA-3418-46ED-D752BB277315}"/>
              </a:ext>
            </a:extLst>
          </p:cNvPr>
          <p:cNvSpPr>
            <a:spLocks noGrp="1"/>
          </p:cNvSpPr>
          <p:nvPr>
            <p:ph type="sldNum" sz="quarter" idx="12"/>
          </p:nvPr>
        </p:nvSpPr>
        <p:spPr/>
        <p:txBody>
          <a:bodyPr/>
          <a:lstStyle/>
          <a:p>
            <a:fld id="{7408B8CA-226C-4571-9FEE-B704CFEBF665}" type="slidenum">
              <a:rPr lang="en-US" smtClean="0"/>
              <a:t>‹#›</a:t>
            </a:fld>
            <a:endParaRPr lang="en-US"/>
          </a:p>
        </p:txBody>
      </p:sp>
    </p:spTree>
    <p:extLst>
      <p:ext uri="{BB962C8B-B14F-4D97-AF65-F5344CB8AC3E}">
        <p14:creationId xmlns:p14="http://schemas.microsoft.com/office/powerpoint/2010/main" val="25963903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31F14-6FEA-37C5-D852-E73B9A14D3DC}"/>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557BBDDC-99AE-8566-3FDE-BD52F7C72CF0}"/>
              </a:ext>
            </a:extLst>
          </p:cNvPr>
          <p:cNvSpPr>
            <a:spLocks noGrp="1"/>
          </p:cNvSpPr>
          <p:nvPr>
            <p:ph type="sldNum" sz="quarter" idx="10"/>
          </p:nvPr>
        </p:nvSpPr>
        <p:spPr/>
        <p:txBody>
          <a:bodyPr/>
          <a:lstStyle/>
          <a:p>
            <a:fld id="{7408B8CA-226C-4571-9FEE-B704CFEBF665}" type="slidenum">
              <a:rPr lang="en-US" smtClean="0"/>
              <a:pPr/>
              <a:t>‹#›</a:t>
            </a:fld>
            <a:endParaRPr lang="en-US"/>
          </a:p>
        </p:txBody>
      </p:sp>
    </p:spTree>
    <p:extLst>
      <p:ext uri="{BB962C8B-B14F-4D97-AF65-F5344CB8AC3E}">
        <p14:creationId xmlns:p14="http://schemas.microsoft.com/office/powerpoint/2010/main" val="17889875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03D8357-9AB8-E352-5279-2D526870631A}"/>
              </a:ext>
            </a:extLst>
          </p:cNvPr>
          <p:cNvSpPr>
            <a:spLocks noGrp="1"/>
          </p:cNvSpPr>
          <p:nvPr>
            <p:ph type="sldNum" sz="quarter" idx="10"/>
          </p:nvPr>
        </p:nvSpPr>
        <p:spPr/>
        <p:txBody>
          <a:bodyPr/>
          <a:lstStyle/>
          <a:p>
            <a:fld id="{7408B8CA-226C-4571-9FEE-B704CFEBF665}" type="slidenum">
              <a:rPr lang="en-US" smtClean="0"/>
              <a:pPr/>
              <a:t>‹#›</a:t>
            </a:fld>
            <a:endParaRPr lang="en-US"/>
          </a:p>
        </p:txBody>
      </p:sp>
    </p:spTree>
    <p:extLst>
      <p:ext uri="{BB962C8B-B14F-4D97-AF65-F5344CB8AC3E}">
        <p14:creationId xmlns:p14="http://schemas.microsoft.com/office/powerpoint/2010/main" val="32487960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339943"/>
            <a:ext cx="11176000" cy="4525963"/>
          </a:xfrm>
        </p:spPr>
        <p:txBody>
          <a:bodyPr/>
          <a:lstStyle>
            <a:lvl1pPr>
              <a:defRPr sz="20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6"/>
          <p:cNvSpPr>
            <a:spLocks noGrp="1"/>
          </p:cNvSpPr>
          <p:nvPr>
            <p:ph type="body" sz="quarter" idx="12"/>
          </p:nvPr>
        </p:nvSpPr>
        <p:spPr>
          <a:xfrm>
            <a:off x="592667" y="277813"/>
            <a:ext cx="9510184" cy="469900"/>
          </a:xfrm>
        </p:spPr>
        <p:txBody>
          <a:bodyPr/>
          <a:lstStyle>
            <a:lvl1pPr>
              <a:buNone/>
              <a:defRPr sz="1800"/>
            </a:lvl1pPr>
          </a:lstStyle>
          <a:p>
            <a:pPr lvl="0"/>
            <a:r>
              <a:rPr lang="en-US"/>
              <a:t>Click to edit Master text styles</a:t>
            </a:r>
          </a:p>
          <a:p>
            <a:pPr lvl="1"/>
            <a:r>
              <a:rPr lang="en-US"/>
              <a:t>Second level</a:t>
            </a:r>
          </a:p>
        </p:txBody>
      </p:sp>
      <p:sp>
        <p:nvSpPr>
          <p:cNvPr id="4" name="Rectangle 12"/>
          <p:cNvSpPr>
            <a:spLocks noGrp="1" noChangeArrowheads="1"/>
          </p:cNvSpPr>
          <p:nvPr>
            <p:ph type="dt" sz="half" idx="13"/>
          </p:nvPr>
        </p:nvSpPr>
        <p:spPr>
          <a:ln/>
        </p:spPr>
        <p:txBody>
          <a:bodyPr/>
          <a:lstStyle>
            <a:lvl1pPr>
              <a:defRPr/>
            </a:lvl1pPr>
          </a:lstStyle>
          <a:p>
            <a:pPr>
              <a:defRPr/>
            </a:pPr>
            <a:endParaRPr lang="en-US">
              <a:solidFill>
                <a:srgbClr val="000000"/>
              </a:solidFill>
            </a:endParaRPr>
          </a:p>
        </p:txBody>
      </p:sp>
      <p:sp>
        <p:nvSpPr>
          <p:cNvPr id="5" name="Rectangle 14"/>
          <p:cNvSpPr>
            <a:spLocks noGrp="1" noChangeArrowheads="1"/>
          </p:cNvSpPr>
          <p:nvPr>
            <p:ph type="sldNum" sz="quarter" idx="14"/>
          </p:nvPr>
        </p:nvSpPr>
        <p:spPr>
          <a:ln/>
        </p:spPr>
        <p:txBody>
          <a:bodyPr/>
          <a:lstStyle>
            <a:lvl1pPr>
              <a:defRPr/>
            </a:lvl1pPr>
          </a:lstStyle>
          <a:p>
            <a:pPr>
              <a:defRPr/>
            </a:pPr>
            <a:fld id="{0A56C0EC-3B98-441E-AA55-70D5E6ACE5C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804337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7643BC1-94B4-C124-31DD-CB4F7A40F137}"/>
              </a:ext>
            </a:extLst>
          </p:cNvPr>
          <p:cNvSpPr>
            <a:spLocks noGrp="1"/>
          </p:cNvSpPr>
          <p:nvPr>
            <p:ph type="title"/>
          </p:nvPr>
        </p:nvSpPr>
        <p:spPr>
          <a:xfrm>
            <a:off x="723900" y="319973"/>
            <a:ext cx="10755249" cy="817383"/>
          </a:xfrm>
          <a:prstGeom prst="rect">
            <a:avLst/>
          </a:prstGeom>
        </p:spPr>
        <p:txBody>
          <a:bodyPr vert="horz" lIns="0" tIns="0" rIns="91440" bIns="0" rtlCol="0" anchor="b" anchorCtr="0">
            <a:normAutofit/>
          </a:bodyPr>
          <a:lstStyle/>
          <a:p>
            <a:r>
              <a:rPr lang="en-US"/>
              <a:t>Click to edit Master title style</a:t>
            </a:r>
          </a:p>
        </p:txBody>
      </p:sp>
      <p:sp>
        <p:nvSpPr>
          <p:cNvPr id="3" name="Text Placeholder 2">
            <a:extLst>
              <a:ext uri="{FF2B5EF4-FFF2-40B4-BE49-F238E27FC236}">
                <a16:creationId xmlns:a16="http://schemas.microsoft.com/office/drawing/2014/main" id="{A1B22ED4-AADE-11DB-FD43-65C2D85BA69C}"/>
              </a:ext>
            </a:extLst>
          </p:cNvPr>
          <p:cNvSpPr>
            <a:spLocks noGrp="1"/>
          </p:cNvSpPr>
          <p:nvPr>
            <p:ph type="body" idx="1"/>
          </p:nvPr>
        </p:nvSpPr>
        <p:spPr>
          <a:xfrm>
            <a:off x="729305" y="1423779"/>
            <a:ext cx="10515600" cy="4351338"/>
          </a:xfrm>
          <a:prstGeom prst="rect">
            <a:avLst/>
          </a:prstGeom>
        </p:spPr>
        <p:txBody>
          <a:bodyPr vert="horz" lIns="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6CD9F300-CB32-D60B-A254-6F8A0E93D602}"/>
              </a:ext>
            </a:extLst>
          </p:cNvPr>
          <p:cNvSpPr>
            <a:spLocks noGrp="1"/>
          </p:cNvSpPr>
          <p:nvPr>
            <p:ph type="sldNum" sz="quarter" idx="4"/>
          </p:nvPr>
        </p:nvSpPr>
        <p:spPr>
          <a:xfrm>
            <a:off x="11244904" y="6401840"/>
            <a:ext cx="337495" cy="365125"/>
          </a:xfrm>
          <a:prstGeom prst="rect">
            <a:avLst/>
          </a:prstGeom>
        </p:spPr>
        <p:txBody>
          <a:bodyPr vert="horz" lIns="91440" tIns="45720" rIns="0" bIns="45720" rtlCol="0" anchor="ctr"/>
          <a:lstStyle>
            <a:lvl1pPr algn="r">
              <a:defRPr sz="1100">
                <a:solidFill>
                  <a:schemeClr val="bg2">
                    <a:lumMod val="25000"/>
                  </a:schemeClr>
                </a:solidFill>
                <a:latin typeface="Calibri" panose="020F0502020204030204" pitchFamily="34" charset="0"/>
                <a:ea typeface="Calibri" panose="020F0502020204030204" pitchFamily="34" charset="0"/>
                <a:cs typeface="Calibri" panose="020F0502020204030204" pitchFamily="34" charset="0"/>
              </a:defRPr>
            </a:lvl1pPr>
          </a:lstStyle>
          <a:p>
            <a:fld id="{7408B8CA-226C-4571-9FEE-B704CFEBF665}" type="slidenum">
              <a:rPr lang="en-US" smtClean="0"/>
              <a:pPr/>
              <a:t>‹#›</a:t>
            </a:fld>
            <a:endParaRPr lang="en-US"/>
          </a:p>
        </p:txBody>
      </p:sp>
      <p:sp>
        <p:nvSpPr>
          <p:cNvPr id="7" name="Rectangle 6">
            <a:extLst>
              <a:ext uri="{FF2B5EF4-FFF2-40B4-BE49-F238E27FC236}">
                <a16:creationId xmlns:a16="http://schemas.microsoft.com/office/drawing/2014/main" id="{6C43477E-56D2-4745-466F-F1DCE8AA63A8}"/>
              </a:ext>
            </a:extLst>
          </p:cNvPr>
          <p:cNvSpPr/>
          <p:nvPr userDrawn="1"/>
        </p:nvSpPr>
        <p:spPr>
          <a:xfrm>
            <a:off x="171452" y="0"/>
            <a:ext cx="171452" cy="6858000"/>
          </a:xfrm>
          <a:prstGeom prst="rect">
            <a:avLst/>
          </a:prstGeom>
          <a:solidFill>
            <a:srgbClr val="2837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D1F9627-A0D6-7604-ED10-771F17BF4D97}"/>
              </a:ext>
            </a:extLst>
          </p:cNvPr>
          <p:cNvSpPr/>
          <p:nvPr userDrawn="1"/>
        </p:nvSpPr>
        <p:spPr>
          <a:xfrm>
            <a:off x="0" y="0"/>
            <a:ext cx="171452" cy="6858000"/>
          </a:xfrm>
          <a:prstGeom prst="rect">
            <a:avLst/>
          </a:prstGeom>
          <a:solidFill>
            <a:srgbClr val="B512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D4BE113-7748-C410-C3ED-4C4E969F62AA}"/>
              </a:ext>
            </a:extLst>
          </p:cNvPr>
          <p:cNvSpPr/>
          <p:nvPr userDrawn="1"/>
        </p:nvSpPr>
        <p:spPr>
          <a:xfrm>
            <a:off x="0" y="6348731"/>
            <a:ext cx="12192000" cy="45719"/>
          </a:xfrm>
          <a:prstGeom prst="rect">
            <a:avLst/>
          </a:prstGeom>
          <a:solidFill>
            <a:srgbClr val="E4A6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5D90AE5-3CC2-BE43-0B9C-594EB92883B2}"/>
              </a:ext>
            </a:extLst>
          </p:cNvPr>
          <p:cNvSpPr txBox="1"/>
          <p:nvPr userDrawn="1"/>
        </p:nvSpPr>
        <p:spPr>
          <a:xfrm>
            <a:off x="723899" y="6448901"/>
            <a:ext cx="3894109" cy="314577"/>
          </a:xfrm>
          <a:prstGeom prst="rect">
            <a:avLst/>
          </a:prstGeom>
        </p:spPr>
        <p:txBody>
          <a:bodyPr vert="horz" wrap="square" lIns="0" tIns="45720" rIns="91440" bIns="45720" rtlCol="0">
            <a:noAutofit/>
          </a:bodyPr>
          <a:lstStyle/>
          <a:p>
            <a:pPr algn="l"/>
            <a:r>
              <a:rPr lang="en-US" sz="1050">
                <a:solidFill>
                  <a:schemeClr val="bg2">
                    <a:lumMod val="25000"/>
                  </a:schemeClr>
                </a:solidFill>
                <a:latin typeface="Calibri" panose="020F0502020204030204" pitchFamily="34" charset="0"/>
                <a:ea typeface="Calibri" panose="020F0502020204030204" pitchFamily="34" charset="0"/>
                <a:cs typeface="Calibri" panose="020F0502020204030204" pitchFamily="34" charset="0"/>
              </a:rPr>
              <a:t>MASSACHUSETTS DEPARTMENT OF EARLY EDUCATION AND CARE	 </a:t>
            </a:r>
          </a:p>
        </p:txBody>
      </p:sp>
      <p:sp>
        <p:nvSpPr>
          <p:cNvPr id="4" name="Text Placeholder 2">
            <a:extLst>
              <a:ext uri="{FF2B5EF4-FFF2-40B4-BE49-F238E27FC236}">
                <a16:creationId xmlns:a16="http://schemas.microsoft.com/office/drawing/2014/main" id="{AF697F1B-F8A3-3718-AD4B-CA5E2A0566B4}"/>
              </a:ext>
            </a:extLst>
          </p:cNvPr>
          <p:cNvSpPr txBox="1">
            <a:spLocks/>
          </p:cNvSpPr>
          <p:nvPr userDrawn="1"/>
        </p:nvSpPr>
        <p:spPr>
          <a:xfrm>
            <a:off x="9605066" y="6465509"/>
            <a:ext cx="1611264" cy="192087"/>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1200" kern="120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457200" indent="-225425" algn="l" defTabSz="914400" rtl="0" eaLnBrk="1" latinLnBrk="0" hangingPunct="1">
              <a:lnSpc>
                <a:spcPct val="90000"/>
              </a:lnSpc>
              <a:spcBef>
                <a:spcPts val="500"/>
              </a:spcBef>
              <a:buFont typeface="Calibri" panose="020F0502020204030204" pitchFamily="34" charset="0"/>
              <a:buChar char="−"/>
              <a:defRPr sz="2400" kern="12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688975" indent="-231775" algn="l" defTabSz="914400" rtl="0" eaLnBrk="1" latinLnBrk="0" hangingPunct="1">
              <a:lnSpc>
                <a:spcPct val="90000"/>
              </a:lnSpc>
              <a:spcBef>
                <a:spcPts val="500"/>
              </a:spcBef>
              <a:buFont typeface="Arial" panose="020B0604020202020204" pitchFamily="34" charset="0"/>
              <a:buChar char="•"/>
              <a:tabLst/>
              <a:defRPr sz="2400" kern="12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914400" indent="-225425" algn="l" defTabSz="914400" rtl="0" eaLnBrk="1" latinLnBrk="0" hangingPunct="1">
              <a:lnSpc>
                <a:spcPct val="90000"/>
              </a:lnSpc>
              <a:spcBef>
                <a:spcPts val="500"/>
              </a:spcBef>
              <a:buFont typeface="Calibri" panose="020F0502020204030204" pitchFamily="34" charset="0"/>
              <a:buChar char="−"/>
              <a:defRPr sz="2400" kern="12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1146175" indent="-231775"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050">
                <a:solidFill>
                  <a:schemeClr val="bg2">
                    <a:lumMod val="25000"/>
                  </a:schemeClr>
                </a:solidFill>
              </a:rPr>
              <a:t>AUGUST 13, 2025</a:t>
            </a:r>
          </a:p>
        </p:txBody>
      </p:sp>
    </p:spTree>
    <p:extLst>
      <p:ext uri="{BB962C8B-B14F-4D97-AF65-F5344CB8AC3E}">
        <p14:creationId xmlns:p14="http://schemas.microsoft.com/office/powerpoint/2010/main" val="97076427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2" r:id="rId9"/>
    <p:sldLayoutId id="2147483683" r:id="rId10"/>
    <p:sldLayoutId id="2147483684" r:id="rId11"/>
    <p:sldLayoutId id="2147483685" r:id="rId12"/>
  </p:sldLayoutIdLst>
  <p:hf hdr="0" ftr="0" dt="0"/>
  <p:txStyles>
    <p:titleStyle>
      <a:lvl1pPr algn="l" defTabSz="914400" rtl="0" eaLnBrk="1" latinLnBrk="0" hangingPunct="1">
        <a:lnSpc>
          <a:spcPct val="90000"/>
        </a:lnSpc>
        <a:spcBef>
          <a:spcPct val="0"/>
        </a:spcBef>
        <a:buNone/>
        <a:defRPr sz="3800" kern="1200" baseline="0">
          <a:solidFill>
            <a:srgbClr val="28377D"/>
          </a:solidFill>
          <a:latin typeface="Montserrat SemiBold" panose="00000700000000000000"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457200" indent="-225425" algn="l" defTabSz="914400" rtl="0" eaLnBrk="1" latinLnBrk="0" hangingPunct="1">
        <a:lnSpc>
          <a:spcPct val="90000"/>
        </a:lnSpc>
        <a:spcBef>
          <a:spcPts val="500"/>
        </a:spcBef>
        <a:buFont typeface="Calibri" panose="020F0502020204030204" pitchFamily="34" charset="0"/>
        <a:buChar char="−"/>
        <a:defRPr sz="2400" kern="12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688975" indent="-231775" algn="l" defTabSz="914400" rtl="0" eaLnBrk="1" latinLnBrk="0" hangingPunct="1">
        <a:lnSpc>
          <a:spcPct val="90000"/>
        </a:lnSpc>
        <a:spcBef>
          <a:spcPts val="500"/>
        </a:spcBef>
        <a:buFont typeface="Arial" panose="020B0604020202020204" pitchFamily="34" charset="0"/>
        <a:buChar char="•"/>
        <a:tabLst/>
        <a:defRPr sz="2400" kern="12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914400" indent="-225425" algn="l" defTabSz="914400" rtl="0" eaLnBrk="1" latinLnBrk="0" hangingPunct="1">
        <a:lnSpc>
          <a:spcPct val="90000"/>
        </a:lnSpc>
        <a:spcBef>
          <a:spcPts val="500"/>
        </a:spcBef>
        <a:buFont typeface="Calibri" panose="020F0502020204030204" pitchFamily="34" charset="0"/>
        <a:buChar char="−"/>
        <a:defRPr sz="2400" kern="12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1146175" indent="-231775"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648">
          <p15:clr>
            <a:srgbClr val="F26B43"/>
          </p15:clr>
        </p15:guide>
        <p15:guide id="2" pos="7296">
          <p15:clr>
            <a:srgbClr val="F26B43"/>
          </p15:clr>
        </p15:guide>
        <p15:guide id="3" orient="horz" pos="1080">
          <p15:clr>
            <a:srgbClr val="F26B43"/>
          </p15:clr>
        </p15:guide>
        <p15:guide id="4" pos="456">
          <p15:clr>
            <a:srgbClr val="F26B43"/>
          </p15:clr>
        </p15:guide>
        <p15:guide id="5" orient="horz" pos="4176">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sv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microsoft.com/office/2018/10/relationships/comments" Target="../comments/modernComment_7FFFFEF3_FDFF72BE.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hyperlink" Target="https://app.powerbigov.us/view?r=eyJrIjoiZmNlNjUwMmEtYzM1NC00OGU2LWIyYWQtMzg1MDk2MmE3MDJkIiwidCI6IjNlODYxZDE2LTQ4YjctNGEwZS05ODA2LThjMDRkODFiN2IyYSJ9&amp;pageName=9949865fcf248b434d7d" TargetMode="Externa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C44113F-E650-1D91-B49D-8601172560B2}"/>
              </a:ext>
            </a:extLst>
          </p:cNvPr>
          <p:cNvSpPr>
            <a:spLocks noGrp="1"/>
          </p:cNvSpPr>
          <p:nvPr>
            <p:ph type="ctrTitle"/>
          </p:nvPr>
        </p:nvSpPr>
        <p:spPr/>
        <p:txBody>
          <a:bodyPr/>
          <a:lstStyle/>
          <a:p>
            <a:r>
              <a:rPr lang="en-US">
                <a:latin typeface="Montserrat"/>
              </a:rPr>
              <a:t>August EEC Board Meeting</a:t>
            </a:r>
          </a:p>
        </p:txBody>
      </p:sp>
      <p:sp>
        <p:nvSpPr>
          <p:cNvPr id="5" name="Subtitle 4">
            <a:extLst>
              <a:ext uri="{FF2B5EF4-FFF2-40B4-BE49-F238E27FC236}">
                <a16:creationId xmlns:a16="http://schemas.microsoft.com/office/drawing/2014/main" id="{1A8E6C5F-FD6E-01AC-8B96-1759302D8D22}"/>
              </a:ext>
            </a:extLst>
          </p:cNvPr>
          <p:cNvSpPr>
            <a:spLocks noGrp="1"/>
          </p:cNvSpPr>
          <p:nvPr>
            <p:ph type="subTitle" idx="1"/>
          </p:nvPr>
        </p:nvSpPr>
        <p:spPr/>
        <p:txBody>
          <a:bodyPr vert="horz" lIns="0" tIns="45720" rIns="91440" bIns="45720" rtlCol="0" anchor="t">
            <a:normAutofit/>
          </a:bodyPr>
          <a:lstStyle/>
          <a:p>
            <a:r>
              <a:rPr lang="en-US">
                <a:latin typeface="Calibri"/>
                <a:ea typeface="Calibri"/>
                <a:cs typeface="Calibri"/>
              </a:rPr>
              <a:t>August 13, 2025</a:t>
            </a:r>
          </a:p>
        </p:txBody>
      </p:sp>
      <p:sp>
        <p:nvSpPr>
          <p:cNvPr id="2" name="Slide Number Placeholder 1">
            <a:extLst>
              <a:ext uri="{FF2B5EF4-FFF2-40B4-BE49-F238E27FC236}">
                <a16:creationId xmlns:a16="http://schemas.microsoft.com/office/drawing/2014/main" id="{55D02D93-19C8-4FB5-2321-F97365B0B3AA}"/>
              </a:ext>
            </a:extLst>
          </p:cNvPr>
          <p:cNvSpPr>
            <a:spLocks noGrp="1"/>
          </p:cNvSpPr>
          <p:nvPr>
            <p:ph type="sldNum" sz="quarter" idx="12"/>
          </p:nvPr>
        </p:nvSpPr>
        <p:spPr/>
        <p:txBody>
          <a:bodyPr/>
          <a:lstStyle/>
          <a:p>
            <a:fld id="{7408B8CA-226C-4571-9FEE-B704CFEBF665}" type="slidenum">
              <a:rPr lang="en-US" smtClean="0"/>
              <a:t>1</a:t>
            </a:fld>
            <a:endParaRPr lang="en-US"/>
          </a:p>
        </p:txBody>
      </p:sp>
    </p:spTree>
    <p:extLst>
      <p:ext uri="{BB962C8B-B14F-4D97-AF65-F5344CB8AC3E}">
        <p14:creationId xmlns:p14="http://schemas.microsoft.com/office/powerpoint/2010/main" val="109857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14334-9179-BC2D-DAD5-30816967B7E6}"/>
              </a:ext>
            </a:extLst>
          </p:cNvPr>
          <p:cNvSpPr>
            <a:spLocks noGrp="1"/>
          </p:cNvSpPr>
          <p:nvPr>
            <p:ph type="title"/>
          </p:nvPr>
        </p:nvSpPr>
        <p:spPr/>
        <p:txBody>
          <a:bodyPr/>
          <a:lstStyle/>
          <a:p>
            <a:r>
              <a:rPr lang="en-US"/>
              <a:t>Agenda</a:t>
            </a:r>
          </a:p>
        </p:txBody>
      </p:sp>
      <p:sp>
        <p:nvSpPr>
          <p:cNvPr id="4" name="Slide Number Placeholder 3">
            <a:extLst>
              <a:ext uri="{FF2B5EF4-FFF2-40B4-BE49-F238E27FC236}">
                <a16:creationId xmlns:a16="http://schemas.microsoft.com/office/drawing/2014/main" id="{25F40AFE-70B7-5FCF-DE56-D671F0A27317}"/>
              </a:ext>
            </a:extLst>
          </p:cNvPr>
          <p:cNvSpPr>
            <a:spLocks noGrp="1"/>
          </p:cNvSpPr>
          <p:nvPr>
            <p:ph type="sldNum" sz="quarter" idx="12"/>
          </p:nvPr>
        </p:nvSpPr>
        <p:spPr/>
        <p:txBody>
          <a:bodyPr/>
          <a:lstStyle/>
          <a:p>
            <a:fld id="{7408B8CA-226C-4571-9FEE-B704CFEBF665}" type="slidenum">
              <a:rPr lang="en-US" smtClean="0"/>
              <a:pPr/>
              <a:t>2</a:t>
            </a:fld>
            <a:endParaRPr lang="en-US"/>
          </a:p>
        </p:txBody>
      </p:sp>
      <p:sp>
        <p:nvSpPr>
          <p:cNvPr id="5" name="Content Placeholder 17">
            <a:extLst>
              <a:ext uri="{FF2B5EF4-FFF2-40B4-BE49-F238E27FC236}">
                <a16:creationId xmlns:a16="http://schemas.microsoft.com/office/drawing/2014/main" id="{161B043E-13E9-16A8-71EB-9EA792F814F5}"/>
              </a:ext>
            </a:extLst>
          </p:cNvPr>
          <p:cNvSpPr>
            <a:spLocks noGrp="1"/>
          </p:cNvSpPr>
          <p:nvPr>
            <p:ph idx="1"/>
          </p:nvPr>
        </p:nvSpPr>
        <p:spPr>
          <a:prstGeom prst="rect">
            <a:avLst/>
          </a:prstGeom>
        </p:spPr>
        <p:txBody>
          <a:bodyPr vert="horz" lIns="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457200" indent="-225425" algn="l" defTabSz="914400" rtl="0" eaLnBrk="1" latinLnBrk="0" hangingPunct="1">
              <a:lnSpc>
                <a:spcPct val="90000"/>
              </a:lnSpc>
              <a:spcBef>
                <a:spcPts val="500"/>
              </a:spcBef>
              <a:buFont typeface="Calibri" panose="020F0502020204030204" pitchFamily="34" charset="0"/>
              <a:buChar char="−"/>
              <a:defRPr sz="2400" kern="12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688975" indent="-231775" algn="l" defTabSz="914400" rtl="0" eaLnBrk="1" latinLnBrk="0" hangingPunct="1">
              <a:lnSpc>
                <a:spcPct val="90000"/>
              </a:lnSpc>
              <a:spcBef>
                <a:spcPts val="500"/>
              </a:spcBef>
              <a:buFont typeface="Arial" panose="020B0604020202020204" pitchFamily="34" charset="0"/>
              <a:buChar char="•"/>
              <a:tabLst/>
              <a:defRPr sz="2400" kern="12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914400" indent="-225425" algn="l" defTabSz="914400" rtl="0" eaLnBrk="1" latinLnBrk="0" hangingPunct="1">
              <a:lnSpc>
                <a:spcPct val="90000"/>
              </a:lnSpc>
              <a:spcBef>
                <a:spcPts val="500"/>
              </a:spcBef>
              <a:buFont typeface="Calibri" panose="020F0502020204030204" pitchFamily="34" charset="0"/>
              <a:buChar char="−"/>
              <a:defRPr sz="2400" kern="12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1146175" indent="-231775"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a:latin typeface="Calibri"/>
                <a:ea typeface="Calibri"/>
                <a:cs typeface="Calibri"/>
              </a:rPr>
              <a:t>Routine Business</a:t>
            </a:r>
            <a:endParaRPr lang="en-US"/>
          </a:p>
          <a:p>
            <a:pPr lvl="1"/>
            <a:r>
              <a:rPr lang="en-US">
                <a:latin typeface="Calibri"/>
                <a:ea typeface="Calibri"/>
                <a:cs typeface="Calibri"/>
              </a:rPr>
              <a:t>Approval of minutes from the June 11, 2025 Board Meeting</a:t>
            </a:r>
          </a:p>
          <a:p>
            <a:pPr lvl="1"/>
            <a:endParaRPr lang="en-US">
              <a:latin typeface="Calibri"/>
              <a:ea typeface="Calibri"/>
              <a:cs typeface="Calibri"/>
            </a:endParaRPr>
          </a:p>
          <a:p>
            <a:pPr marL="0" indent="0">
              <a:buNone/>
            </a:pPr>
            <a:r>
              <a:rPr lang="en-US" b="1">
                <a:latin typeface="Calibri"/>
                <a:ea typeface="Calibri"/>
                <a:cs typeface="Calibri"/>
              </a:rPr>
              <a:t>Items for Discussion and Action</a:t>
            </a:r>
          </a:p>
          <a:p>
            <a:pPr lvl="1"/>
            <a:r>
              <a:rPr lang="en-US">
                <a:latin typeface="Calibri"/>
                <a:ea typeface="Calibri"/>
                <a:cs typeface="Calibri"/>
              </a:rPr>
              <a:t>Commonwealth Cares for Children (C3) Program Updates</a:t>
            </a:r>
          </a:p>
          <a:p>
            <a:pPr lvl="2"/>
            <a:r>
              <a:rPr lang="en-US">
                <a:latin typeface="Calibri"/>
                <a:ea typeface="Calibri"/>
                <a:cs typeface="Calibri"/>
              </a:rPr>
              <a:t>FY26 Formula – VOTE </a:t>
            </a:r>
            <a:endParaRPr lang="en-US"/>
          </a:p>
          <a:p>
            <a:pPr lvl="1"/>
            <a:endParaRPr lang="en-US"/>
          </a:p>
          <a:p>
            <a:pPr lvl="1"/>
            <a:endParaRPr lang="en-US"/>
          </a:p>
        </p:txBody>
      </p:sp>
    </p:spTree>
    <p:extLst>
      <p:ext uri="{BB962C8B-B14F-4D97-AF65-F5344CB8AC3E}">
        <p14:creationId xmlns:p14="http://schemas.microsoft.com/office/powerpoint/2010/main" val="20069210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688515FF-96BF-3ABB-F33D-3696B5965EEC}"/>
              </a:ext>
            </a:extLst>
          </p:cNvPr>
          <p:cNvSpPr>
            <a:spLocks noGrp="1"/>
          </p:cNvSpPr>
          <p:nvPr>
            <p:ph type="body" idx="1"/>
          </p:nvPr>
        </p:nvSpPr>
        <p:spPr/>
        <p:txBody>
          <a:bodyPr/>
          <a:lstStyle/>
          <a:p>
            <a:r>
              <a:rPr lang="en-US"/>
              <a:t>Commonwealth Cares for Children (C3) </a:t>
            </a:r>
          </a:p>
        </p:txBody>
      </p:sp>
      <p:sp>
        <p:nvSpPr>
          <p:cNvPr id="4" name="Slide Number Placeholder 3">
            <a:extLst>
              <a:ext uri="{FF2B5EF4-FFF2-40B4-BE49-F238E27FC236}">
                <a16:creationId xmlns:a16="http://schemas.microsoft.com/office/drawing/2014/main" id="{5B914C60-B6B2-566F-9ED5-508F7CA0A529}"/>
              </a:ext>
            </a:extLst>
          </p:cNvPr>
          <p:cNvSpPr>
            <a:spLocks noGrp="1"/>
          </p:cNvSpPr>
          <p:nvPr>
            <p:ph type="sldNum" sz="quarter" idx="12"/>
          </p:nvPr>
        </p:nvSpPr>
        <p:spPr/>
        <p:txBody>
          <a:bodyPr/>
          <a:lstStyle/>
          <a:p>
            <a:fld id="{7408B8CA-226C-4571-9FEE-B704CFEBF665}" type="slidenum">
              <a:rPr lang="en-US" smtClean="0"/>
              <a:pPr/>
              <a:t>3</a:t>
            </a:fld>
            <a:endParaRPr lang="en-US"/>
          </a:p>
        </p:txBody>
      </p:sp>
    </p:spTree>
    <p:extLst>
      <p:ext uri="{BB962C8B-B14F-4D97-AF65-F5344CB8AC3E}">
        <p14:creationId xmlns:p14="http://schemas.microsoft.com/office/powerpoint/2010/main" val="41889195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D7C24FF-D906-AA61-47A7-1838C7404878}"/>
              </a:ext>
            </a:extLst>
          </p:cNvPr>
          <p:cNvSpPr/>
          <p:nvPr/>
        </p:nvSpPr>
        <p:spPr>
          <a:xfrm>
            <a:off x="796704" y="2281466"/>
            <a:ext cx="4961299" cy="3675706"/>
          </a:xfrm>
          <a:prstGeom prst="rect">
            <a:avLst/>
          </a:prstGeom>
          <a:ln w="38100"/>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2" name="Title 1">
            <a:extLst>
              <a:ext uri="{FF2B5EF4-FFF2-40B4-BE49-F238E27FC236}">
                <a16:creationId xmlns:a16="http://schemas.microsoft.com/office/drawing/2014/main" id="{ADF19EED-0BF2-6C6D-3ABB-B88BA5B585FC}"/>
              </a:ext>
            </a:extLst>
          </p:cNvPr>
          <p:cNvSpPr>
            <a:spLocks noGrp="1"/>
          </p:cNvSpPr>
          <p:nvPr>
            <p:ph type="title"/>
          </p:nvPr>
        </p:nvSpPr>
        <p:spPr/>
        <p:txBody>
          <a:bodyPr>
            <a:normAutofit/>
          </a:bodyPr>
          <a:lstStyle/>
          <a:p>
            <a:r>
              <a:rPr lang="en-US">
                <a:latin typeface="Montserrat SemiBold"/>
              </a:rPr>
              <a:t>Planning and Approach for FY26</a:t>
            </a:r>
            <a:endParaRPr lang="en-US"/>
          </a:p>
        </p:txBody>
      </p:sp>
      <p:sp>
        <p:nvSpPr>
          <p:cNvPr id="3" name="Content Placeholder 2">
            <a:extLst>
              <a:ext uri="{FF2B5EF4-FFF2-40B4-BE49-F238E27FC236}">
                <a16:creationId xmlns:a16="http://schemas.microsoft.com/office/drawing/2014/main" id="{AD702532-F56C-B397-91C2-4D6EAE8971A7}"/>
              </a:ext>
            </a:extLst>
          </p:cNvPr>
          <p:cNvSpPr>
            <a:spLocks noGrp="1"/>
          </p:cNvSpPr>
          <p:nvPr>
            <p:ph idx="1"/>
          </p:nvPr>
        </p:nvSpPr>
        <p:spPr>
          <a:xfrm>
            <a:off x="723899" y="1179336"/>
            <a:ext cx="10789813" cy="661308"/>
          </a:xfrm>
        </p:spPr>
        <p:txBody>
          <a:bodyPr vert="horz" lIns="0" tIns="45720" rIns="91440" bIns="45720" rtlCol="0" anchor="t">
            <a:noAutofit/>
          </a:bodyPr>
          <a:lstStyle/>
          <a:p>
            <a:pPr marL="0" indent="0">
              <a:buNone/>
            </a:pPr>
            <a:r>
              <a:rPr lang="en-US" sz="2000" b="1">
                <a:latin typeface="Calibri"/>
                <a:ea typeface="Calibri"/>
                <a:cs typeface="Calibri"/>
              </a:rPr>
              <a:t>Goals: </a:t>
            </a:r>
            <a:r>
              <a:rPr lang="en-US" sz="2000">
                <a:latin typeface="Calibri"/>
                <a:ea typeface="Calibri"/>
                <a:cs typeface="Calibri"/>
              </a:rPr>
              <a:t>Maintain commitment to predictability and minimize disruptions after two significant changes in the past two fiscal years.</a:t>
            </a:r>
            <a:endParaRPr lang="en-US" sz="2000"/>
          </a:p>
          <a:p>
            <a:pPr lvl="1"/>
            <a:endParaRPr lang="en-US">
              <a:highlight>
                <a:srgbClr val="FFFF00"/>
              </a:highlight>
            </a:endParaRPr>
          </a:p>
        </p:txBody>
      </p:sp>
      <p:sp>
        <p:nvSpPr>
          <p:cNvPr id="5" name="Slide Number Placeholder 4">
            <a:extLst>
              <a:ext uri="{FF2B5EF4-FFF2-40B4-BE49-F238E27FC236}">
                <a16:creationId xmlns:a16="http://schemas.microsoft.com/office/drawing/2014/main" id="{7B727E70-DC25-7EDA-5CD1-40B0BFE87670}"/>
              </a:ext>
            </a:extLst>
          </p:cNvPr>
          <p:cNvSpPr>
            <a:spLocks noGrp="1"/>
          </p:cNvSpPr>
          <p:nvPr>
            <p:ph type="sldNum" sz="quarter" idx="12"/>
          </p:nvPr>
        </p:nvSpPr>
        <p:spPr/>
        <p:txBody>
          <a:bodyPr/>
          <a:lstStyle/>
          <a:p>
            <a:fld id="{A22C682C-E9DB-4137-9A63-78D4A5F3749E}" type="slidenum">
              <a:rPr lang="en-US" smtClean="0"/>
              <a:t>4</a:t>
            </a:fld>
            <a:endParaRPr lang="en-US"/>
          </a:p>
        </p:txBody>
      </p:sp>
      <p:sp>
        <p:nvSpPr>
          <p:cNvPr id="7" name="TextBox 6">
            <a:extLst>
              <a:ext uri="{FF2B5EF4-FFF2-40B4-BE49-F238E27FC236}">
                <a16:creationId xmlns:a16="http://schemas.microsoft.com/office/drawing/2014/main" id="{557AE694-0B54-3B71-8597-B067E434FB56}"/>
              </a:ext>
            </a:extLst>
          </p:cNvPr>
          <p:cNvSpPr txBox="1"/>
          <p:nvPr/>
        </p:nvSpPr>
        <p:spPr>
          <a:xfrm>
            <a:off x="896293" y="2984753"/>
            <a:ext cx="4861710" cy="2862322"/>
          </a:xfrm>
          <a:prstGeom prst="rect">
            <a:avLst/>
          </a:prstGeom>
          <a:noFill/>
        </p:spPr>
        <p:txBody>
          <a:bodyPr wrap="square">
            <a:spAutoFit/>
          </a:bodyPr>
          <a:lstStyle/>
          <a:p>
            <a:pPr algn="ctr"/>
            <a:r>
              <a:rPr lang="en-US" sz="1800" b="1">
                <a:solidFill>
                  <a:schemeClr val="accent5"/>
                </a:solidFill>
                <a:latin typeface="Montserrat" pitchFamily="2" charset="0"/>
                <a:ea typeface="Calibri"/>
                <a:cs typeface="Calibri"/>
              </a:rPr>
              <a:t>Build compliance to new statutory requirements </a:t>
            </a:r>
          </a:p>
          <a:p>
            <a:pPr algn="ctr"/>
            <a:endParaRPr lang="en-US" sz="1800" b="1">
              <a:solidFill>
                <a:schemeClr val="accent5"/>
              </a:solidFill>
              <a:latin typeface="Montserrat" pitchFamily="2" charset="0"/>
              <a:ea typeface="Calibri"/>
              <a:cs typeface="Calibri"/>
            </a:endParaRPr>
          </a:p>
          <a:p>
            <a:pPr marL="227013" indent="-227013">
              <a:buFont typeface="Arial" panose="020B0604020202020204" pitchFamily="34" charset="0"/>
              <a:buChar char="•"/>
            </a:pPr>
            <a:r>
              <a:rPr lang="en-US" sz="1800">
                <a:ea typeface="Calibri"/>
                <a:cs typeface="Calibri"/>
              </a:rPr>
              <a:t>Use </a:t>
            </a:r>
            <a:r>
              <a:rPr lang="en-US" sz="1800" b="1">
                <a:ea typeface="Calibri"/>
                <a:cs typeface="Calibri"/>
              </a:rPr>
              <a:t>Board review </a:t>
            </a:r>
            <a:r>
              <a:rPr lang="en-US" sz="1800">
                <a:ea typeface="Calibri"/>
                <a:cs typeface="Calibri"/>
              </a:rPr>
              <a:t>and public comment to “establish” formula</a:t>
            </a:r>
          </a:p>
          <a:p>
            <a:pPr marL="227013" indent="-227013">
              <a:buFont typeface="Arial" panose="020B0604020202020204" pitchFamily="34" charset="0"/>
              <a:buChar char="•"/>
            </a:pPr>
            <a:r>
              <a:rPr lang="en-US" sz="1800">
                <a:ea typeface="Calibri"/>
                <a:cs typeface="Calibri"/>
              </a:rPr>
              <a:t>Ensure that all programs receiving C3 demonstrate a </a:t>
            </a:r>
            <a:r>
              <a:rPr lang="en-US" sz="1800" b="1">
                <a:ea typeface="Calibri"/>
                <a:cs typeface="Calibri"/>
              </a:rPr>
              <a:t>willingness to enroll children receiving child care financial assistance</a:t>
            </a:r>
          </a:p>
          <a:p>
            <a:pPr marL="227013" indent="-227013">
              <a:buFont typeface="Arial" panose="020B0604020202020204" pitchFamily="34" charset="0"/>
              <a:buChar char="•"/>
            </a:pPr>
            <a:r>
              <a:rPr lang="en-US" sz="1800">
                <a:ea typeface="Calibri"/>
                <a:cs typeface="Calibri"/>
              </a:rPr>
              <a:t>Encourage programs to meet </a:t>
            </a:r>
            <a:r>
              <a:rPr lang="en-US" sz="1800" b="1">
                <a:ea typeface="Calibri"/>
                <a:cs typeface="Calibri"/>
              </a:rPr>
              <a:t>salary benchmarks</a:t>
            </a:r>
          </a:p>
        </p:txBody>
      </p:sp>
      <p:pic>
        <p:nvPicPr>
          <p:cNvPr id="9" name="Graphic 8" descr="Checklist with solid fill">
            <a:extLst>
              <a:ext uri="{FF2B5EF4-FFF2-40B4-BE49-F238E27FC236}">
                <a16:creationId xmlns:a16="http://schemas.microsoft.com/office/drawing/2014/main" id="{68C8FBC8-9093-C774-7710-A29440A8231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988774" y="2382698"/>
            <a:ext cx="577158" cy="577158"/>
          </a:xfrm>
          <a:prstGeom prst="rect">
            <a:avLst/>
          </a:prstGeom>
        </p:spPr>
      </p:pic>
      <p:sp>
        <p:nvSpPr>
          <p:cNvPr id="10" name="Rectangle 9">
            <a:extLst>
              <a:ext uri="{FF2B5EF4-FFF2-40B4-BE49-F238E27FC236}">
                <a16:creationId xmlns:a16="http://schemas.microsoft.com/office/drawing/2014/main" id="{59F953E6-C15E-7333-4A55-DBB1A8B1D963}"/>
              </a:ext>
            </a:extLst>
          </p:cNvPr>
          <p:cNvSpPr/>
          <p:nvPr/>
        </p:nvSpPr>
        <p:spPr>
          <a:xfrm>
            <a:off x="6182007" y="2281466"/>
            <a:ext cx="4961299" cy="3675706"/>
          </a:xfrm>
          <a:prstGeom prst="rect">
            <a:avLst/>
          </a:prstGeom>
          <a:ln w="38100">
            <a:solidFill>
              <a:schemeClr val="accent3"/>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b="1">
              <a:ea typeface="Calibri"/>
              <a:cs typeface="Calibri"/>
            </a:endParaRPr>
          </a:p>
        </p:txBody>
      </p:sp>
      <p:sp>
        <p:nvSpPr>
          <p:cNvPr id="12" name="TextBox 11">
            <a:extLst>
              <a:ext uri="{FF2B5EF4-FFF2-40B4-BE49-F238E27FC236}">
                <a16:creationId xmlns:a16="http://schemas.microsoft.com/office/drawing/2014/main" id="{E6A62399-C594-4940-CA8D-392856823C3A}"/>
              </a:ext>
            </a:extLst>
          </p:cNvPr>
          <p:cNvSpPr txBox="1"/>
          <p:nvPr/>
        </p:nvSpPr>
        <p:spPr>
          <a:xfrm>
            <a:off x="6223502" y="2994200"/>
            <a:ext cx="4878308" cy="2308324"/>
          </a:xfrm>
          <a:prstGeom prst="rect">
            <a:avLst/>
          </a:prstGeom>
          <a:noFill/>
        </p:spPr>
        <p:txBody>
          <a:bodyPr wrap="square">
            <a:spAutoFit/>
          </a:bodyPr>
          <a:lstStyle/>
          <a:p>
            <a:pPr algn="ctr"/>
            <a:r>
              <a:rPr lang="en-US" b="1">
                <a:solidFill>
                  <a:schemeClr val="accent3"/>
                </a:solidFill>
                <a:latin typeface="Montserrat" pitchFamily="2" charset="0"/>
                <a:ea typeface="Calibri"/>
                <a:cs typeface="Calibri"/>
              </a:rPr>
              <a:t>Ongoing analysis of C3 application and survey data identify </a:t>
            </a:r>
          </a:p>
          <a:p>
            <a:pPr algn="ctr"/>
            <a:endParaRPr lang="en-US" b="1">
              <a:solidFill>
                <a:schemeClr val="accent3"/>
              </a:solidFill>
              <a:latin typeface="Montserrat" pitchFamily="2" charset="0"/>
              <a:ea typeface="Calibri"/>
              <a:cs typeface="Calibri"/>
            </a:endParaRPr>
          </a:p>
          <a:p>
            <a:pPr marL="227013" indent="-227013">
              <a:buFont typeface="Arial" panose="020B0604020202020204" pitchFamily="34" charset="0"/>
              <a:buChar char="•"/>
            </a:pPr>
            <a:r>
              <a:rPr lang="en-US">
                <a:ea typeface="Calibri"/>
                <a:cs typeface="Calibri"/>
              </a:rPr>
              <a:t>2,200+ new seats since Nov 2024</a:t>
            </a:r>
          </a:p>
          <a:p>
            <a:pPr marL="285750" indent="-285750">
              <a:buFont typeface="Arial" panose="020B0604020202020204" pitchFamily="34" charset="0"/>
              <a:buChar char="•"/>
            </a:pPr>
            <a:r>
              <a:rPr lang="en-US">
                <a:ea typeface="Calibri"/>
                <a:cs typeface="Calibri"/>
              </a:rPr>
              <a:t>89% of programs meet benchmark of enrolling 75% of capacity (4% increase from Nov 2024)</a:t>
            </a:r>
          </a:p>
          <a:p>
            <a:pPr marL="227013" indent="-227013">
              <a:buFont typeface="Arial" panose="020B0604020202020204" pitchFamily="34" charset="0"/>
              <a:buChar char="•"/>
            </a:pPr>
            <a:r>
              <a:rPr lang="en-US">
                <a:ea typeface="Calibri"/>
                <a:cs typeface="Calibri"/>
              </a:rPr>
              <a:t>69% of programs enroll children receiving CCFA (3% increase from Nov 2024)</a:t>
            </a:r>
            <a:endParaRPr lang="en-US" b="1">
              <a:ea typeface="Calibri"/>
              <a:cs typeface="Calibri"/>
            </a:endParaRPr>
          </a:p>
        </p:txBody>
      </p:sp>
      <p:pic>
        <p:nvPicPr>
          <p:cNvPr id="14" name="Graphic 13" descr="Statistics with solid fill">
            <a:extLst>
              <a:ext uri="{FF2B5EF4-FFF2-40B4-BE49-F238E27FC236}">
                <a16:creationId xmlns:a16="http://schemas.microsoft.com/office/drawing/2014/main" id="{252A1AE6-0578-2F4C-38C1-22881ECB237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481588" y="2388869"/>
            <a:ext cx="543206" cy="543206"/>
          </a:xfrm>
          <a:prstGeom prst="rect">
            <a:avLst/>
          </a:prstGeom>
        </p:spPr>
      </p:pic>
      <p:sp>
        <p:nvSpPr>
          <p:cNvPr id="16" name="TextBox 15">
            <a:extLst>
              <a:ext uri="{FF2B5EF4-FFF2-40B4-BE49-F238E27FC236}">
                <a16:creationId xmlns:a16="http://schemas.microsoft.com/office/drawing/2014/main" id="{E420CCF0-DB4B-215D-6320-FD2C18E8AF4B}"/>
              </a:ext>
            </a:extLst>
          </p:cNvPr>
          <p:cNvSpPr txBox="1"/>
          <p:nvPr/>
        </p:nvSpPr>
        <p:spPr>
          <a:xfrm>
            <a:off x="627706" y="1753517"/>
            <a:ext cx="10515600" cy="369332"/>
          </a:xfrm>
          <a:prstGeom prst="rect">
            <a:avLst/>
          </a:prstGeom>
          <a:noFill/>
        </p:spPr>
        <p:txBody>
          <a:bodyPr wrap="square">
            <a:spAutoFit/>
          </a:bodyPr>
          <a:lstStyle/>
          <a:p>
            <a:pPr marL="0" indent="0">
              <a:buNone/>
            </a:pPr>
            <a:r>
              <a:rPr lang="en-US" sz="1800" i="1">
                <a:latin typeface="Calibri"/>
                <a:ea typeface="Calibri"/>
                <a:cs typeface="Calibri"/>
              </a:rPr>
              <a:t>Recommendations in FY26 must remain cost neutral, which is challenging given growth in programs.</a:t>
            </a:r>
            <a:endParaRPr lang="en-US" sz="2000" b="1" i="1"/>
          </a:p>
        </p:txBody>
      </p:sp>
    </p:spTree>
    <p:extLst>
      <p:ext uri="{BB962C8B-B14F-4D97-AF65-F5344CB8AC3E}">
        <p14:creationId xmlns:p14="http://schemas.microsoft.com/office/powerpoint/2010/main" val="8196542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87DE4F-EDF1-697E-9199-7CC58B1A60A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F7CDF83-0125-1E01-9018-D2106D92B9FD}"/>
              </a:ext>
            </a:extLst>
          </p:cNvPr>
          <p:cNvSpPr>
            <a:spLocks noGrp="1"/>
          </p:cNvSpPr>
          <p:nvPr>
            <p:ph type="title"/>
          </p:nvPr>
        </p:nvSpPr>
        <p:spPr/>
        <p:txBody>
          <a:bodyPr/>
          <a:lstStyle/>
          <a:p>
            <a:r>
              <a:rPr lang="en-US"/>
              <a:t>FY26 Actions</a:t>
            </a:r>
          </a:p>
        </p:txBody>
      </p:sp>
      <p:sp>
        <p:nvSpPr>
          <p:cNvPr id="3" name="Content Placeholder 2">
            <a:extLst>
              <a:ext uri="{FF2B5EF4-FFF2-40B4-BE49-F238E27FC236}">
                <a16:creationId xmlns:a16="http://schemas.microsoft.com/office/drawing/2014/main" id="{1296A906-76F7-96C4-3A84-DEF55B755FC8}"/>
              </a:ext>
            </a:extLst>
          </p:cNvPr>
          <p:cNvSpPr>
            <a:spLocks noGrp="1"/>
          </p:cNvSpPr>
          <p:nvPr>
            <p:ph idx="1"/>
          </p:nvPr>
        </p:nvSpPr>
        <p:spPr>
          <a:xfrm>
            <a:off x="1465939" y="1479956"/>
            <a:ext cx="8719872" cy="3310830"/>
          </a:xfrm>
        </p:spPr>
        <p:txBody>
          <a:bodyPr vert="horz" lIns="0" tIns="45720" rIns="91440" bIns="45720" rtlCol="0" anchor="t">
            <a:noAutofit/>
          </a:bodyPr>
          <a:lstStyle/>
          <a:p>
            <a:pPr marL="0" indent="0">
              <a:buNone/>
            </a:pPr>
            <a:r>
              <a:rPr lang="en-US" sz="1600" b="1">
                <a:solidFill>
                  <a:schemeClr val="accent2"/>
                </a:solidFill>
                <a:latin typeface="Montserrat"/>
                <a:ea typeface="Calibri"/>
                <a:cs typeface="Calibri"/>
              </a:rPr>
              <a:t>Establish (maintain) current formula in FY26</a:t>
            </a:r>
          </a:p>
          <a:p>
            <a:pPr marL="228600" lvl="2" indent="-228600"/>
            <a:r>
              <a:rPr lang="en-US" sz="1800">
                <a:latin typeface="Calibri"/>
                <a:ea typeface="Calibri"/>
                <a:cs typeface="Calibri"/>
              </a:rPr>
              <a:t>Allows FY26 to focus on integrating growth into the current budget</a:t>
            </a:r>
          </a:p>
          <a:p>
            <a:pPr marL="228600" lvl="2" indent="-228600"/>
            <a:r>
              <a:rPr lang="en-US" sz="1800">
                <a:latin typeface="Calibri"/>
                <a:ea typeface="Calibri"/>
                <a:cs typeface="Calibri"/>
              </a:rPr>
              <a:t>Provides additional time to review and consider public/provider feedback</a:t>
            </a:r>
          </a:p>
          <a:p>
            <a:pPr marL="228600" lvl="2" indent="-228600"/>
            <a:r>
              <a:rPr lang="en-US" sz="1800">
                <a:latin typeface="Calibri"/>
                <a:ea typeface="Calibri"/>
                <a:cs typeface="Calibri"/>
              </a:rPr>
              <a:t>Creates time and a process to develop and plan for formula and/or other adjustments in FY27</a:t>
            </a:r>
          </a:p>
          <a:p>
            <a:pPr marL="0" lvl="2" indent="0">
              <a:buNone/>
            </a:pPr>
            <a:endParaRPr lang="en-US" sz="1800">
              <a:solidFill>
                <a:srgbClr val="000000"/>
              </a:solidFill>
              <a:latin typeface="Calibri"/>
              <a:ea typeface="Calibri"/>
              <a:cs typeface="Calibri"/>
            </a:endParaRPr>
          </a:p>
          <a:p>
            <a:pPr marL="0" indent="-3175">
              <a:buNone/>
            </a:pPr>
            <a:r>
              <a:rPr lang="en-US" sz="1600" b="1">
                <a:solidFill>
                  <a:schemeClr val="accent1"/>
                </a:solidFill>
                <a:latin typeface="Montserrat"/>
                <a:ea typeface="Calibri"/>
                <a:cs typeface="Calibri"/>
              </a:rPr>
              <a:t>Continue programmatic adjustments</a:t>
            </a:r>
            <a:endParaRPr lang="en-US" sz="1600">
              <a:solidFill>
                <a:schemeClr val="accent1"/>
              </a:solidFill>
              <a:latin typeface="Montserrat"/>
              <a:ea typeface="Calibri"/>
              <a:cs typeface="Calibri"/>
            </a:endParaRPr>
          </a:p>
          <a:p>
            <a:pPr marL="228600" lvl="1" indent="-228600">
              <a:buFont typeface="Arial" panose="020B0604020202020204" pitchFamily="34" charset="0"/>
              <a:buChar char="•"/>
            </a:pPr>
            <a:r>
              <a:rPr lang="en-US" sz="1800">
                <a:latin typeface="Calibri"/>
                <a:ea typeface="Calibri"/>
                <a:cs typeface="Calibri"/>
              </a:rPr>
              <a:t>Ensure all adjustments align with statutory requirements and manage funding</a:t>
            </a:r>
          </a:p>
          <a:p>
            <a:pPr marL="228600" lvl="1" indent="-228600">
              <a:buFont typeface="Arial" panose="020B0604020202020204" pitchFamily="34" charset="0"/>
              <a:buChar char="•"/>
            </a:pPr>
            <a:r>
              <a:rPr lang="en-US" sz="1800">
                <a:latin typeface="Calibri"/>
                <a:ea typeface="Calibri"/>
                <a:cs typeface="Calibri"/>
              </a:rPr>
              <a:t>Attestation of willingness to accept applications from children with CCFA</a:t>
            </a:r>
          </a:p>
          <a:p>
            <a:pPr marL="228600" lvl="1" indent="-228600">
              <a:buFont typeface="Arial" panose="020B0604020202020204" pitchFamily="34" charset="0"/>
              <a:buChar char="•"/>
            </a:pPr>
            <a:r>
              <a:rPr lang="en-US" sz="1800">
                <a:latin typeface="Calibri"/>
                <a:ea typeface="Calibri"/>
                <a:cs typeface="Calibri"/>
              </a:rPr>
              <a:t>Fund use requirements focusing funding on workforce investments</a:t>
            </a:r>
          </a:p>
          <a:p>
            <a:pPr marL="228600" lvl="1" indent="-228600">
              <a:buFont typeface="Arial" panose="020B0604020202020204" pitchFamily="34" charset="0"/>
              <a:buChar char="•"/>
            </a:pPr>
            <a:r>
              <a:rPr lang="en-US" sz="1800">
                <a:latin typeface="Calibri"/>
                <a:ea typeface="Calibri"/>
                <a:cs typeface="Calibri"/>
              </a:rPr>
              <a:t>Manage access to new providers</a:t>
            </a:r>
          </a:p>
          <a:p>
            <a:pPr marL="0" indent="0">
              <a:buNone/>
            </a:pPr>
            <a:endParaRPr lang="en-US" sz="1800"/>
          </a:p>
        </p:txBody>
      </p:sp>
      <p:sp>
        <p:nvSpPr>
          <p:cNvPr id="4" name="Slide Number Placeholder 3">
            <a:extLst>
              <a:ext uri="{FF2B5EF4-FFF2-40B4-BE49-F238E27FC236}">
                <a16:creationId xmlns:a16="http://schemas.microsoft.com/office/drawing/2014/main" id="{6E0AC3F1-2829-6AC5-427F-BA97B4C9B767}"/>
              </a:ext>
            </a:extLst>
          </p:cNvPr>
          <p:cNvSpPr>
            <a:spLocks noGrp="1"/>
          </p:cNvSpPr>
          <p:nvPr>
            <p:ph type="sldNum" sz="quarter" idx="12"/>
          </p:nvPr>
        </p:nvSpPr>
        <p:spPr/>
        <p:txBody>
          <a:bodyPr/>
          <a:lstStyle/>
          <a:p>
            <a:fld id="{7408B8CA-226C-4571-9FEE-B704CFEBF665}" type="slidenum">
              <a:rPr lang="en-US" smtClean="0"/>
              <a:pPr/>
              <a:t>5</a:t>
            </a:fld>
            <a:endParaRPr lang="en-US"/>
          </a:p>
        </p:txBody>
      </p:sp>
      <p:pic>
        <p:nvPicPr>
          <p:cNvPr id="8" name="Graphic 7" descr="Badge with solid fill">
            <a:extLst>
              <a:ext uri="{FF2B5EF4-FFF2-40B4-BE49-F238E27FC236}">
                <a16:creationId xmlns:a16="http://schemas.microsoft.com/office/drawing/2014/main" id="{190F920D-A8BD-8A76-D8FD-A6066F89405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23900" y="3275335"/>
            <a:ext cx="569495" cy="569495"/>
          </a:xfrm>
          <a:prstGeom prst="rect">
            <a:avLst/>
          </a:prstGeom>
        </p:spPr>
      </p:pic>
      <p:pic>
        <p:nvPicPr>
          <p:cNvPr id="10" name="Graphic 9" descr="Badge 1 with solid fill">
            <a:extLst>
              <a:ext uri="{FF2B5EF4-FFF2-40B4-BE49-F238E27FC236}">
                <a16:creationId xmlns:a16="http://schemas.microsoft.com/office/drawing/2014/main" id="{49C78292-21C7-4D21-8CAF-3D4B6FA1A0B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23900" y="1429443"/>
            <a:ext cx="579155" cy="579155"/>
          </a:xfrm>
          <a:prstGeom prst="rect">
            <a:avLst/>
          </a:prstGeom>
        </p:spPr>
      </p:pic>
      <p:sp>
        <p:nvSpPr>
          <p:cNvPr id="13" name="Arrow: Right 12">
            <a:extLst>
              <a:ext uri="{FF2B5EF4-FFF2-40B4-BE49-F238E27FC236}">
                <a16:creationId xmlns:a16="http://schemas.microsoft.com/office/drawing/2014/main" id="{DE23D88D-33DF-A775-8AEE-92038317ABBF}"/>
              </a:ext>
            </a:extLst>
          </p:cNvPr>
          <p:cNvSpPr/>
          <p:nvPr/>
        </p:nvSpPr>
        <p:spPr>
          <a:xfrm>
            <a:off x="955216" y="4878372"/>
            <a:ext cx="10239469" cy="1324048"/>
          </a:xfrm>
          <a:prstGeom prst="rightArrow">
            <a:avLst/>
          </a:prstGeom>
          <a:noFill/>
          <a:ln w="38100"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a:p>
        </p:txBody>
      </p:sp>
      <p:sp>
        <p:nvSpPr>
          <p:cNvPr id="14" name="TextBox 13">
            <a:extLst>
              <a:ext uri="{FF2B5EF4-FFF2-40B4-BE49-F238E27FC236}">
                <a16:creationId xmlns:a16="http://schemas.microsoft.com/office/drawing/2014/main" id="{024E5E84-8102-0B71-0BF0-5AC8950FE988}"/>
              </a:ext>
            </a:extLst>
          </p:cNvPr>
          <p:cNvSpPr txBox="1"/>
          <p:nvPr/>
        </p:nvSpPr>
        <p:spPr>
          <a:xfrm>
            <a:off x="1910281" y="5341545"/>
            <a:ext cx="693637" cy="379098"/>
          </a:xfrm>
          <a:prstGeom prst="rect">
            <a:avLst/>
          </a:prstGeom>
        </p:spPr>
        <p:txBody>
          <a:bodyPr vert="horz" wrap="square" lIns="0" tIns="45720" rIns="91440" bIns="45720" rtlCol="0">
            <a:normAutofit/>
          </a:bodyPr>
          <a:lstStyle/>
          <a:p>
            <a:pPr algn="l"/>
            <a:endParaRPr lang="en-US"/>
          </a:p>
        </p:txBody>
      </p:sp>
      <p:sp>
        <p:nvSpPr>
          <p:cNvPr id="15" name="TextBox 14">
            <a:extLst>
              <a:ext uri="{FF2B5EF4-FFF2-40B4-BE49-F238E27FC236}">
                <a16:creationId xmlns:a16="http://schemas.microsoft.com/office/drawing/2014/main" id="{DB7CF55F-009A-A30F-9FE8-217F3A0C7049}"/>
              </a:ext>
            </a:extLst>
          </p:cNvPr>
          <p:cNvSpPr txBox="1"/>
          <p:nvPr/>
        </p:nvSpPr>
        <p:spPr>
          <a:xfrm>
            <a:off x="955216" y="5412583"/>
            <a:ext cx="9478978" cy="474942"/>
          </a:xfrm>
          <a:prstGeom prst="rect">
            <a:avLst/>
          </a:prstGeom>
        </p:spPr>
        <p:txBody>
          <a:bodyPr vert="horz" wrap="square" lIns="0" tIns="45720" rIns="91440" bIns="45720" rtlCol="0">
            <a:normAutofit fontScale="55000" lnSpcReduction="20000"/>
          </a:bodyPr>
          <a:lstStyle/>
          <a:p>
            <a:pPr algn="ctr"/>
            <a:r>
              <a:rPr lang="en-US" sz="2900" b="1">
                <a:latin typeface="Montserrat" pitchFamily="2" charset="0"/>
              </a:rPr>
              <a:t>Review of field feedback and consideration of proposals for FY27 during the fall</a:t>
            </a:r>
          </a:p>
          <a:p>
            <a:pPr algn="l"/>
            <a:endParaRPr lang="en-US"/>
          </a:p>
        </p:txBody>
      </p:sp>
    </p:spTree>
    <p:extLst>
      <p:ext uri="{BB962C8B-B14F-4D97-AF65-F5344CB8AC3E}">
        <p14:creationId xmlns:p14="http://schemas.microsoft.com/office/powerpoint/2010/main" val="34094143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0BFBF7-4728-7903-4F0F-90D23A30E5A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30950EE-FEAA-779E-535B-C986DA62FEAD}"/>
              </a:ext>
            </a:extLst>
          </p:cNvPr>
          <p:cNvSpPr>
            <a:spLocks noGrp="1"/>
          </p:cNvSpPr>
          <p:nvPr>
            <p:ph type="title"/>
          </p:nvPr>
        </p:nvSpPr>
        <p:spPr/>
        <p:txBody>
          <a:bodyPr>
            <a:normAutofit/>
          </a:bodyPr>
          <a:lstStyle/>
          <a:p>
            <a:r>
              <a:rPr lang="en-US"/>
              <a:t>New Public Comment Requirements</a:t>
            </a:r>
          </a:p>
        </p:txBody>
      </p:sp>
      <p:sp>
        <p:nvSpPr>
          <p:cNvPr id="4" name="Slide Number Placeholder 3">
            <a:extLst>
              <a:ext uri="{FF2B5EF4-FFF2-40B4-BE49-F238E27FC236}">
                <a16:creationId xmlns:a16="http://schemas.microsoft.com/office/drawing/2014/main" id="{F7E24A4D-4336-2B61-B226-97257CCB7E41}"/>
              </a:ext>
            </a:extLst>
          </p:cNvPr>
          <p:cNvSpPr>
            <a:spLocks noGrp="1"/>
          </p:cNvSpPr>
          <p:nvPr>
            <p:ph type="sldNum" sz="quarter" idx="12"/>
          </p:nvPr>
        </p:nvSpPr>
        <p:spPr/>
        <p:txBody>
          <a:bodyPr/>
          <a:lstStyle/>
          <a:p>
            <a:fld id="{7408B8CA-226C-4571-9FEE-B704CFEBF665}" type="slidenum">
              <a:rPr lang="en-US" smtClean="0"/>
              <a:pPr/>
              <a:t>6</a:t>
            </a:fld>
            <a:endParaRPr lang="en-US"/>
          </a:p>
        </p:txBody>
      </p:sp>
      <p:sp>
        <p:nvSpPr>
          <p:cNvPr id="7" name="TextBox 6">
            <a:extLst>
              <a:ext uri="{FF2B5EF4-FFF2-40B4-BE49-F238E27FC236}">
                <a16:creationId xmlns:a16="http://schemas.microsoft.com/office/drawing/2014/main" id="{B7F5E84C-B8E8-50A6-C7D5-971585C77610}"/>
              </a:ext>
            </a:extLst>
          </p:cNvPr>
          <p:cNvSpPr txBox="1"/>
          <p:nvPr/>
        </p:nvSpPr>
        <p:spPr>
          <a:xfrm>
            <a:off x="723900" y="1441876"/>
            <a:ext cx="10858499" cy="1969770"/>
          </a:xfrm>
          <a:prstGeom prst="rect">
            <a:avLst/>
          </a:prstGeom>
          <a:solidFill>
            <a:srgbClr val="28377D">
              <a:alpha val="15000"/>
            </a:srgbClr>
          </a:solidFill>
        </p:spPr>
        <p:txBody>
          <a:bodyPr wrap="square" lIns="182880" tIns="274320" bIns="274320">
            <a:spAutoFit/>
          </a:bodyPr>
          <a:lstStyle/>
          <a:p>
            <a:pPr>
              <a:defRPr/>
            </a:pPr>
            <a:r>
              <a:rPr lang="en-US" b="1">
                <a:ea typeface="Calibri"/>
                <a:cs typeface="Calibri"/>
              </a:rPr>
              <a:t>Statutory obligation</a:t>
            </a:r>
            <a:br>
              <a:rPr lang="en-US" i="1">
                <a:ea typeface="Calibri"/>
                <a:cs typeface="Calibri"/>
              </a:rPr>
            </a:br>
            <a:r>
              <a:rPr lang="en-US" i="1">
                <a:ea typeface="Calibri"/>
                <a:cs typeface="Calibri"/>
              </a:rPr>
              <a:t>“Annually, the department shall review and update the operational grant formula to ensure equity and effectiveness in the financial sustainability of early education and care providers. Prior to the establishment or a revision of the operational grant formula, the department shall conduct a public hearing under chapter 30A and submit the proposed updates to the board for its approval.”</a:t>
            </a:r>
            <a:endParaRPr kumimoji="0" lang="en-US" sz="1800" b="0" i="1"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cxnSp>
        <p:nvCxnSpPr>
          <p:cNvPr id="10" name="Straight Connector 9">
            <a:extLst>
              <a:ext uri="{FF2B5EF4-FFF2-40B4-BE49-F238E27FC236}">
                <a16:creationId xmlns:a16="http://schemas.microsoft.com/office/drawing/2014/main" id="{F0C9F40E-AEAD-970E-12A7-9E8319D875C2}"/>
              </a:ext>
            </a:extLst>
          </p:cNvPr>
          <p:cNvCxnSpPr/>
          <p:nvPr/>
        </p:nvCxnSpPr>
        <p:spPr>
          <a:xfrm>
            <a:off x="723900" y="4171950"/>
            <a:ext cx="10858500" cy="0"/>
          </a:xfrm>
          <a:prstGeom prst="line">
            <a:avLst/>
          </a:prstGeom>
          <a:ln w="60325"/>
        </p:spPr>
        <p:style>
          <a:lnRef idx="2">
            <a:schemeClr val="accent1"/>
          </a:lnRef>
          <a:fillRef idx="0">
            <a:schemeClr val="accent1"/>
          </a:fillRef>
          <a:effectRef idx="1">
            <a:schemeClr val="accent1"/>
          </a:effectRef>
          <a:fontRef idx="minor">
            <a:schemeClr val="tx1"/>
          </a:fontRef>
        </p:style>
      </p:cxnSp>
      <p:sp>
        <p:nvSpPr>
          <p:cNvPr id="11" name="Oval 10">
            <a:extLst>
              <a:ext uri="{FF2B5EF4-FFF2-40B4-BE49-F238E27FC236}">
                <a16:creationId xmlns:a16="http://schemas.microsoft.com/office/drawing/2014/main" id="{1FC13E4D-F86C-44AD-8F45-9062F5569E8F}"/>
              </a:ext>
            </a:extLst>
          </p:cNvPr>
          <p:cNvSpPr/>
          <p:nvPr/>
        </p:nvSpPr>
        <p:spPr>
          <a:xfrm>
            <a:off x="1789430" y="4050788"/>
            <a:ext cx="247650" cy="242324"/>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BF77C42D-3092-5A81-42AB-39484100F730}"/>
              </a:ext>
            </a:extLst>
          </p:cNvPr>
          <p:cNvSpPr/>
          <p:nvPr/>
        </p:nvSpPr>
        <p:spPr>
          <a:xfrm>
            <a:off x="7278674" y="4050788"/>
            <a:ext cx="247650" cy="242324"/>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5E9915BB-158A-6382-AD66-3B70E650CACE}"/>
              </a:ext>
            </a:extLst>
          </p:cNvPr>
          <p:cNvSpPr/>
          <p:nvPr/>
        </p:nvSpPr>
        <p:spPr>
          <a:xfrm>
            <a:off x="10249272" y="4050788"/>
            <a:ext cx="247650" cy="242324"/>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9D5E33AE-0C81-DD83-0047-5A55F867E1B9}"/>
              </a:ext>
            </a:extLst>
          </p:cNvPr>
          <p:cNvCxnSpPr>
            <a:cxnSpLocks/>
          </p:cNvCxnSpPr>
          <p:nvPr/>
        </p:nvCxnSpPr>
        <p:spPr>
          <a:xfrm>
            <a:off x="1922780" y="4293112"/>
            <a:ext cx="0" cy="549274"/>
          </a:xfrm>
          <a:prstGeom prst="line">
            <a:avLst/>
          </a:prstGeom>
          <a:ln>
            <a:solidFill>
              <a:schemeClr val="accent1"/>
            </a:solidFill>
            <a:prstDash val="sysDot"/>
          </a:ln>
        </p:spPr>
        <p:style>
          <a:lnRef idx="2">
            <a:schemeClr val="accent1"/>
          </a:lnRef>
          <a:fillRef idx="0">
            <a:schemeClr val="accent1"/>
          </a:fillRef>
          <a:effectRef idx="1">
            <a:schemeClr val="accent1"/>
          </a:effectRef>
          <a:fontRef idx="minor">
            <a:schemeClr val="tx1"/>
          </a:fontRef>
        </p:style>
      </p:cxnSp>
      <p:sp>
        <p:nvSpPr>
          <p:cNvPr id="15" name="TextBox 14">
            <a:extLst>
              <a:ext uri="{FF2B5EF4-FFF2-40B4-BE49-F238E27FC236}">
                <a16:creationId xmlns:a16="http://schemas.microsoft.com/office/drawing/2014/main" id="{AB181E38-15C8-DDCF-A150-68B93352EEA1}"/>
              </a:ext>
            </a:extLst>
          </p:cNvPr>
          <p:cNvSpPr txBox="1"/>
          <p:nvPr/>
        </p:nvSpPr>
        <p:spPr>
          <a:xfrm>
            <a:off x="718934" y="4871828"/>
            <a:ext cx="2063630" cy="740613"/>
          </a:xfrm>
          <a:prstGeom prst="rect">
            <a:avLst/>
          </a:prstGeom>
          <a:noFill/>
          <a:ln>
            <a:solidFill>
              <a:schemeClr val="accent1"/>
            </a:solidFill>
            <a:prstDash val="sysDash"/>
          </a:ln>
        </p:spPr>
        <p:txBody>
          <a:bodyPr wrap="square" lIns="182880" rIns="182880" anchor="ctr" anchorCtr="0">
            <a:noAutofit/>
          </a:bodyPr>
          <a:lstStyle/>
          <a:p>
            <a:pPr algn="ctr"/>
            <a:r>
              <a:rPr lang="en-US" sz="1600"/>
              <a:t>Present current formula for public comment</a:t>
            </a:r>
          </a:p>
        </p:txBody>
      </p:sp>
      <p:sp>
        <p:nvSpPr>
          <p:cNvPr id="17" name="TextBox 16">
            <a:extLst>
              <a:ext uri="{FF2B5EF4-FFF2-40B4-BE49-F238E27FC236}">
                <a16:creationId xmlns:a16="http://schemas.microsoft.com/office/drawing/2014/main" id="{397E4EBE-5BB7-B850-63EE-ED8C595CAC21}"/>
              </a:ext>
            </a:extLst>
          </p:cNvPr>
          <p:cNvSpPr txBox="1"/>
          <p:nvPr/>
        </p:nvSpPr>
        <p:spPr>
          <a:xfrm>
            <a:off x="1343713" y="3590252"/>
            <a:ext cx="1246188" cy="369332"/>
          </a:xfrm>
          <a:prstGeom prst="rect">
            <a:avLst/>
          </a:prstGeom>
          <a:noFill/>
        </p:spPr>
        <p:txBody>
          <a:bodyPr wrap="square" lIns="91440" tIns="45720" rIns="91440" bIns="45720" anchor="t">
            <a:spAutoFit/>
          </a:bodyPr>
          <a:lstStyle/>
          <a:p>
            <a:pPr algn="ctr"/>
            <a:r>
              <a:rPr lang="en-US" sz="1800" b="1">
                <a:solidFill>
                  <a:schemeClr val="accent1"/>
                </a:solidFill>
                <a:latin typeface="Montserrat" panose="00000500000000000000" pitchFamily="2" charset="0"/>
              </a:rPr>
              <a:t>AU</a:t>
            </a:r>
            <a:r>
              <a:rPr lang="en-US" b="1">
                <a:solidFill>
                  <a:schemeClr val="accent1"/>
                </a:solidFill>
                <a:latin typeface="Montserrat" panose="00000500000000000000" pitchFamily="2" charset="0"/>
              </a:rPr>
              <a:t>GUST</a:t>
            </a:r>
            <a:endParaRPr lang="en-US" b="1">
              <a:solidFill>
                <a:schemeClr val="accent1"/>
              </a:solidFill>
              <a:ea typeface="Calibri"/>
              <a:cs typeface="Calibri"/>
            </a:endParaRPr>
          </a:p>
        </p:txBody>
      </p:sp>
      <p:sp>
        <p:nvSpPr>
          <p:cNvPr id="18" name="TextBox 17">
            <a:extLst>
              <a:ext uri="{FF2B5EF4-FFF2-40B4-BE49-F238E27FC236}">
                <a16:creationId xmlns:a16="http://schemas.microsoft.com/office/drawing/2014/main" id="{F4CCB49E-C4DE-8CE1-53A6-E31194AB8012}"/>
              </a:ext>
            </a:extLst>
          </p:cNvPr>
          <p:cNvSpPr txBox="1"/>
          <p:nvPr/>
        </p:nvSpPr>
        <p:spPr>
          <a:xfrm>
            <a:off x="6577542" y="3590252"/>
            <a:ext cx="1652588" cy="369332"/>
          </a:xfrm>
          <a:prstGeom prst="rect">
            <a:avLst/>
          </a:prstGeom>
          <a:noFill/>
        </p:spPr>
        <p:txBody>
          <a:bodyPr wrap="square" lIns="91440" tIns="45720" rIns="91440" bIns="45720" anchor="t">
            <a:spAutoFit/>
          </a:bodyPr>
          <a:lstStyle/>
          <a:p>
            <a:pPr algn="ctr"/>
            <a:r>
              <a:rPr lang="en-US" sz="1800" b="1">
                <a:solidFill>
                  <a:schemeClr val="accent1"/>
                </a:solidFill>
                <a:latin typeface="Montserrat" panose="00000500000000000000" pitchFamily="2" charset="0"/>
              </a:rPr>
              <a:t>OCTOBER</a:t>
            </a:r>
            <a:endParaRPr lang="en-US" b="1">
              <a:solidFill>
                <a:schemeClr val="accent1"/>
              </a:solidFill>
              <a:ea typeface="Calibri"/>
              <a:cs typeface="Calibri"/>
            </a:endParaRPr>
          </a:p>
        </p:txBody>
      </p:sp>
      <p:cxnSp>
        <p:nvCxnSpPr>
          <p:cNvPr id="19" name="Straight Connector 18">
            <a:extLst>
              <a:ext uri="{FF2B5EF4-FFF2-40B4-BE49-F238E27FC236}">
                <a16:creationId xmlns:a16="http://schemas.microsoft.com/office/drawing/2014/main" id="{33FA2CE5-45DA-7EDC-465D-91DD3D590887}"/>
              </a:ext>
            </a:extLst>
          </p:cNvPr>
          <p:cNvCxnSpPr>
            <a:cxnSpLocks/>
          </p:cNvCxnSpPr>
          <p:nvPr/>
        </p:nvCxnSpPr>
        <p:spPr>
          <a:xfrm>
            <a:off x="7406904" y="4293112"/>
            <a:ext cx="0" cy="549274"/>
          </a:xfrm>
          <a:prstGeom prst="line">
            <a:avLst/>
          </a:prstGeom>
          <a:ln>
            <a:solidFill>
              <a:schemeClr val="accent1"/>
            </a:solidFill>
            <a:prstDash val="sysDot"/>
          </a:ln>
        </p:spPr>
        <p:style>
          <a:lnRef idx="2">
            <a:schemeClr val="accent1"/>
          </a:lnRef>
          <a:fillRef idx="0">
            <a:schemeClr val="accent1"/>
          </a:fillRef>
          <a:effectRef idx="1">
            <a:schemeClr val="accent1"/>
          </a:effectRef>
          <a:fontRef idx="minor">
            <a:schemeClr val="tx1"/>
          </a:fontRef>
        </p:style>
      </p:cxnSp>
      <p:sp>
        <p:nvSpPr>
          <p:cNvPr id="20" name="TextBox 19">
            <a:extLst>
              <a:ext uri="{FF2B5EF4-FFF2-40B4-BE49-F238E27FC236}">
                <a16:creationId xmlns:a16="http://schemas.microsoft.com/office/drawing/2014/main" id="{2CA59119-D747-2821-1823-BD11A8E09150}"/>
              </a:ext>
            </a:extLst>
          </p:cNvPr>
          <p:cNvSpPr txBox="1"/>
          <p:nvPr/>
        </p:nvSpPr>
        <p:spPr>
          <a:xfrm>
            <a:off x="6558645" y="4871828"/>
            <a:ext cx="1809629" cy="740611"/>
          </a:xfrm>
          <a:prstGeom prst="rect">
            <a:avLst/>
          </a:prstGeom>
          <a:noFill/>
          <a:ln>
            <a:solidFill>
              <a:schemeClr val="accent1"/>
            </a:solidFill>
            <a:prstDash val="sysDash"/>
          </a:ln>
        </p:spPr>
        <p:txBody>
          <a:bodyPr wrap="square" lIns="182880" tIns="45720" rIns="182880" bIns="45720" anchor="ctr" anchorCtr="0">
            <a:noAutofit/>
          </a:bodyPr>
          <a:lstStyle/>
          <a:p>
            <a:pPr algn="ctr"/>
            <a:r>
              <a:rPr lang="en-US" sz="1600"/>
              <a:t>EEC Board votes to establish formula</a:t>
            </a:r>
          </a:p>
        </p:txBody>
      </p:sp>
      <p:sp>
        <p:nvSpPr>
          <p:cNvPr id="21" name="TextBox 20">
            <a:extLst>
              <a:ext uri="{FF2B5EF4-FFF2-40B4-BE49-F238E27FC236}">
                <a16:creationId xmlns:a16="http://schemas.microsoft.com/office/drawing/2014/main" id="{A9CB22BB-3E3A-E760-29C6-98CAD763B9D3}"/>
              </a:ext>
            </a:extLst>
          </p:cNvPr>
          <p:cNvSpPr txBox="1"/>
          <p:nvPr/>
        </p:nvSpPr>
        <p:spPr>
          <a:xfrm>
            <a:off x="9406271" y="4871828"/>
            <a:ext cx="2079846" cy="1045411"/>
          </a:xfrm>
          <a:prstGeom prst="rect">
            <a:avLst/>
          </a:prstGeom>
          <a:noFill/>
          <a:ln>
            <a:solidFill>
              <a:schemeClr val="accent1"/>
            </a:solidFill>
            <a:prstDash val="sysDash"/>
          </a:ln>
        </p:spPr>
        <p:txBody>
          <a:bodyPr wrap="square" lIns="182880" rIns="182880" anchor="ctr" anchorCtr="0">
            <a:noAutofit/>
          </a:bodyPr>
          <a:lstStyle/>
          <a:p>
            <a:pPr algn="ctr"/>
            <a:r>
              <a:rPr lang="en-US" sz="1600"/>
              <a:t>Anticipated recalculation of grant awards for remainder of FY26</a:t>
            </a:r>
          </a:p>
        </p:txBody>
      </p:sp>
      <p:sp>
        <p:nvSpPr>
          <p:cNvPr id="23" name="TextBox 22">
            <a:extLst>
              <a:ext uri="{FF2B5EF4-FFF2-40B4-BE49-F238E27FC236}">
                <a16:creationId xmlns:a16="http://schemas.microsoft.com/office/drawing/2014/main" id="{46F89C19-8607-5C68-65F4-42853E5FE9AE}"/>
              </a:ext>
            </a:extLst>
          </p:cNvPr>
          <p:cNvSpPr txBox="1"/>
          <p:nvPr/>
        </p:nvSpPr>
        <p:spPr>
          <a:xfrm>
            <a:off x="9621810" y="3590252"/>
            <a:ext cx="1652588" cy="369332"/>
          </a:xfrm>
          <a:prstGeom prst="rect">
            <a:avLst/>
          </a:prstGeom>
          <a:noFill/>
        </p:spPr>
        <p:txBody>
          <a:bodyPr wrap="square" lIns="91440" tIns="45720" rIns="91440" bIns="45720" anchor="t">
            <a:spAutoFit/>
          </a:bodyPr>
          <a:lstStyle/>
          <a:p>
            <a:pPr algn="ctr"/>
            <a:r>
              <a:rPr lang="en-US" sz="1800" b="1">
                <a:solidFill>
                  <a:schemeClr val="accent1"/>
                </a:solidFill>
                <a:latin typeface="Montserrat" panose="00000500000000000000" pitchFamily="2" charset="0"/>
              </a:rPr>
              <a:t>NOVEMBER</a:t>
            </a:r>
            <a:endParaRPr lang="en-US" b="1">
              <a:solidFill>
                <a:schemeClr val="accent1"/>
              </a:solidFill>
              <a:ea typeface="Calibri"/>
              <a:cs typeface="Calibri"/>
            </a:endParaRPr>
          </a:p>
        </p:txBody>
      </p:sp>
      <p:sp>
        <p:nvSpPr>
          <p:cNvPr id="3" name="Oval 2">
            <a:extLst>
              <a:ext uri="{FF2B5EF4-FFF2-40B4-BE49-F238E27FC236}">
                <a16:creationId xmlns:a16="http://schemas.microsoft.com/office/drawing/2014/main" id="{6D24002C-5669-8A2A-F096-C53D3B0F5659}"/>
              </a:ext>
            </a:extLst>
          </p:cNvPr>
          <p:cNvSpPr/>
          <p:nvPr/>
        </p:nvSpPr>
        <p:spPr>
          <a:xfrm>
            <a:off x="4329430" y="4050788"/>
            <a:ext cx="247650" cy="242324"/>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a:extLst>
              <a:ext uri="{FF2B5EF4-FFF2-40B4-BE49-F238E27FC236}">
                <a16:creationId xmlns:a16="http://schemas.microsoft.com/office/drawing/2014/main" id="{6DF06854-F401-EAEC-A62D-CD4AA365430B}"/>
              </a:ext>
            </a:extLst>
          </p:cNvPr>
          <p:cNvCxnSpPr>
            <a:cxnSpLocks/>
          </p:cNvCxnSpPr>
          <p:nvPr/>
        </p:nvCxnSpPr>
        <p:spPr>
          <a:xfrm>
            <a:off x="4462780" y="4293111"/>
            <a:ext cx="0" cy="549274"/>
          </a:xfrm>
          <a:prstGeom prst="line">
            <a:avLst/>
          </a:prstGeom>
          <a:ln>
            <a:solidFill>
              <a:schemeClr val="accent1"/>
            </a:solidFill>
            <a:prstDash val="sysDot"/>
          </a:ln>
        </p:spPr>
        <p:style>
          <a:lnRef idx="2">
            <a:schemeClr val="accent1"/>
          </a:lnRef>
          <a:fillRef idx="0">
            <a:schemeClr val="accent1"/>
          </a:fillRef>
          <a:effectRef idx="1">
            <a:schemeClr val="accent1"/>
          </a:effectRef>
          <a:fontRef idx="minor">
            <a:schemeClr val="tx1"/>
          </a:fontRef>
        </p:style>
      </p:cxnSp>
      <p:sp>
        <p:nvSpPr>
          <p:cNvPr id="6" name="TextBox 5">
            <a:extLst>
              <a:ext uri="{FF2B5EF4-FFF2-40B4-BE49-F238E27FC236}">
                <a16:creationId xmlns:a16="http://schemas.microsoft.com/office/drawing/2014/main" id="{BB995CB5-F6E9-6570-3323-565397713FE4}"/>
              </a:ext>
            </a:extLst>
          </p:cNvPr>
          <p:cNvSpPr txBox="1"/>
          <p:nvPr/>
        </p:nvSpPr>
        <p:spPr>
          <a:xfrm>
            <a:off x="3594213" y="4871828"/>
            <a:ext cx="1921390" cy="740613"/>
          </a:xfrm>
          <a:prstGeom prst="rect">
            <a:avLst/>
          </a:prstGeom>
          <a:noFill/>
          <a:ln>
            <a:solidFill>
              <a:schemeClr val="accent1"/>
            </a:solidFill>
            <a:prstDash val="sysDash"/>
          </a:ln>
        </p:spPr>
        <p:txBody>
          <a:bodyPr wrap="square" lIns="182880" tIns="45720" rIns="182880" bIns="45720" anchor="ctr" anchorCtr="0">
            <a:noAutofit/>
          </a:bodyPr>
          <a:lstStyle/>
          <a:p>
            <a:pPr algn="ctr"/>
            <a:r>
              <a:rPr lang="en-US" sz="1600"/>
              <a:t>Host a public hearing to gather live feedback</a:t>
            </a:r>
            <a:endParaRPr lang="en-US"/>
          </a:p>
        </p:txBody>
      </p:sp>
      <p:sp>
        <p:nvSpPr>
          <p:cNvPr id="8" name="TextBox 7">
            <a:extLst>
              <a:ext uri="{FF2B5EF4-FFF2-40B4-BE49-F238E27FC236}">
                <a16:creationId xmlns:a16="http://schemas.microsoft.com/office/drawing/2014/main" id="{49DE37CA-E05A-86BF-BAD7-92501D3787D1}"/>
              </a:ext>
            </a:extLst>
          </p:cNvPr>
          <p:cNvSpPr txBox="1"/>
          <p:nvPr/>
        </p:nvSpPr>
        <p:spPr>
          <a:xfrm>
            <a:off x="3629713" y="3590252"/>
            <a:ext cx="1662748" cy="369332"/>
          </a:xfrm>
          <a:prstGeom prst="rect">
            <a:avLst/>
          </a:prstGeom>
          <a:noFill/>
        </p:spPr>
        <p:txBody>
          <a:bodyPr wrap="square" lIns="91440" tIns="45720" rIns="91440" bIns="45720" anchor="t">
            <a:spAutoFit/>
          </a:bodyPr>
          <a:lstStyle/>
          <a:p>
            <a:pPr algn="ctr"/>
            <a:r>
              <a:rPr lang="en-US" b="1">
                <a:solidFill>
                  <a:schemeClr val="accent1"/>
                </a:solidFill>
                <a:latin typeface="Montserrat"/>
              </a:rPr>
              <a:t>SEPTEMBER</a:t>
            </a:r>
            <a:endParaRPr lang="en-US">
              <a:ea typeface="Calibri"/>
              <a:cs typeface="Calibri"/>
            </a:endParaRPr>
          </a:p>
        </p:txBody>
      </p:sp>
      <p:cxnSp>
        <p:nvCxnSpPr>
          <p:cNvPr id="9" name="Straight Connector 8">
            <a:extLst>
              <a:ext uri="{FF2B5EF4-FFF2-40B4-BE49-F238E27FC236}">
                <a16:creationId xmlns:a16="http://schemas.microsoft.com/office/drawing/2014/main" id="{0537D769-9772-9F78-B4E4-F44BC55E1D70}"/>
              </a:ext>
            </a:extLst>
          </p:cNvPr>
          <p:cNvCxnSpPr>
            <a:cxnSpLocks/>
          </p:cNvCxnSpPr>
          <p:nvPr/>
        </p:nvCxnSpPr>
        <p:spPr>
          <a:xfrm>
            <a:off x="10373623" y="4293111"/>
            <a:ext cx="0" cy="549274"/>
          </a:xfrm>
          <a:prstGeom prst="line">
            <a:avLst/>
          </a:prstGeom>
          <a:ln>
            <a:solidFill>
              <a:schemeClr val="accent1"/>
            </a:solidFill>
            <a:prstDash val="sysDot"/>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404535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B33C21-979C-84C2-B5F8-9B610BF327FE}"/>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28D66E8C-636C-47EA-A15E-4CFE4009460B}"/>
              </a:ext>
            </a:extLst>
          </p:cNvPr>
          <p:cNvSpPr>
            <a:spLocks noGrp="1"/>
          </p:cNvSpPr>
          <p:nvPr>
            <p:ph type="title"/>
          </p:nvPr>
        </p:nvSpPr>
        <p:spPr/>
        <p:txBody>
          <a:bodyPr>
            <a:normAutofit/>
          </a:bodyPr>
          <a:lstStyle/>
          <a:p>
            <a:r>
              <a:rPr lang="en-US">
                <a:latin typeface="Montserrat SemiBold"/>
              </a:rPr>
              <a:t>Current C3 Formula Calculations </a:t>
            </a:r>
          </a:p>
        </p:txBody>
      </p:sp>
      <p:sp>
        <p:nvSpPr>
          <p:cNvPr id="9" name="Slide Number Placeholder 8">
            <a:extLst>
              <a:ext uri="{FF2B5EF4-FFF2-40B4-BE49-F238E27FC236}">
                <a16:creationId xmlns:a16="http://schemas.microsoft.com/office/drawing/2014/main" id="{22867F13-60B7-36E8-DB59-07A64B78A12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2C682C-E9DB-4137-9A63-78D4A5F3749E}" type="slidenum">
              <a:rPr kumimoji="0" lang="en-US" sz="1200" b="0" i="0" u="none" strike="noStrike" kern="1200" cap="none" spc="0" normalizeH="0" baseline="0" noProof="0" smtClean="0">
                <a:ln>
                  <a:noFill/>
                </a:ln>
                <a:solidFill>
                  <a:prstClr val="black">
                    <a:tint val="75000"/>
                  </a:prstClr>
                </a:solidFill>
                <a:effectLst/>
                <a:uLnTx/>
                <a:uFillTx/>
                <a:latin typeface="Calibri"/>
                <a:ea typeface="Calibri" panose="020F0502020204030204" pitchFamily="34" charset="0"/>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tint val="75000"/>
                </a:prstClr>
              </a:solidFill>
              <a:effectLst/>
              <a:uLnTx/>
              <a:uFillTx/>
              <a:latin typeface="Calibri"/>
              <a:ea typeface="Calibri" panose="020F0502020204030204" pitchFamily="34" charset="0"/>
              <a:cs typeface="Calibri" panose="020F0502020204030204" pitchFamily="34" charset="0"/>
            </a:endParaRPr>
          </a:p>
        </p:txBody>
      </p:sp>
      <p:sp>
        <p:nvSpPr>
          <p:cNvPr id="8" name="Rectangle 7">
            <a:extLst>
              <a:ext uri="{FF2B5EF4-FFF2-40B4-BE49-F238E27FC236}">
                <a16:creationId xmlns:a16="http://schemas.microsoft.com/office/drawing/2014/main" id="{D2766A12-3174-1627-5644-83E866839B56}"/>
              </a:ext>
            </a:extLst>
          </p:cNvPr>
          <p:cNvSpPr/>
          <p:nvPr/>
        </p:nvSpPr>
        <p:spPr>
          <a:xfrm>
            <a:off x="723900" y="1824748"/>
            <a:ext cx="2323913" cy="1692365"/>
          </a:xfrm>
          <a:prstGeom prst="rect">
            <a:avLst/>
          </a:prstGeom>
          <a:solidFill>
            <a:srgbClr val="28377D"/>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defRPr/>
            </a:pPr>
            <a:r>
              <a:rPr kumimoji="0" lang="en-US" sz="1800" b="1" i="0" u="none" strike="noStrike" kern="1200" cap="none" spc="0" normalizeH="0" baseline="0" noProof="0">
                <a:ln>
                  <a:noFill/>
                </a:ln>
                <a:solidFill>
                  <a:prstClr val="white"/>
                </a:solidFill>
                <a:effectLst/>
                <a:uLnTx/>
                <a:uFillTx/>
                <a:latin typeface="Calibri"/>
                <a:ea typeface="+mn-ea"/>
                <a:cs typeface="+mn-cs"/>
              </a:rPr>
              <a:t>License Capacity </a:t>
            </a:r>
            <a:endParaRPr lang="en-US">
              <a:solidFill>
                <a:prstClr val="white"/>
              </a:solidFill>
              <a:latin typeface="Calibri"/>
            </a:endParaRPr>
          </a:p>
          <a:p>
            <a:pPr algn="ctr">
              <a:defRPr/>
            </a:pPr>
            <a:endParaRPr lang="en-US" sz="1600">
              <a:solidFill>
                <a:prstClr val="white"/>
              </a:solidFill>
              <a:latin typeface="Calibri"/>
            </a:endParaRPr>
          </a:p>
          <a:p>
            <a:pPr algn="ctr">
              <a:defRPr/>
            </a:pPr>
            <a:r>
              <a:rPr kumimoji="0" lang="en-US" sz="1600" b="0" i="0" u="none" strike="noStrike" kern="1200" cap="none" spc="0" normalizeH="0" baseline="0" noProof="0">
                <a:ln>
                  <a:noFill/>
                </a:ln>
                <a:solidFill>
                  <a:prstClr val="white"/>
                </a:solidFill>
                <a:effectLst/>
                <a:uLnTx/>
                <a:uFillTx/>
                <a:latin typeface="Calibri"/>
                <a:ea typeface="+mn-ea"/>
                <a:cs typeface="+mn-cs"/>
              </a:rPr>
              <a:t>(I</a:t>
            </a:r>
            <a:r>
              <a:rPr lang="en-US" sz="1600">
                <a:solidFill>
                  <a:prstClr val="white"/>
                </a:solidFill>
                <a:latin typeface="Calibri"/>
              </a:rPr>
              <a:t>ncludes enrollment adjustments)</a:t>
            </a:r>
            <a:endParaRPr lang="en-US" sz="1800" b="0" i="0" u="none" strike="noStrike" kern="1200" cap="none" spc="0" normalizeH="0" baseline="0" noProof="0">
              <a:ln>
                <a:noFill/>
              </a:ln>
              <a:solidFill>
                <a:prstClr val="white"/>
              </a:solidFill>
              <a:effectLst/>
              <a:uLnTx/>
              <a:uFillTx/>
              <a:latin typeface="Calibri"/>
              <a:ea typeface="Calibri"/>
              <a:cs typeface="Calibri"/>
            </a:endParaRPr>
          </a:p>
        </p:txBody>
      </p:sp>
      <p:sp>
        <p:nvSpPr>
          <p:cNvPr id="12" name="Rectangle 11">
            <a:extLst>
              <a:ext uri="{FF2B5EF4-FFF2-40B4-BE49-F238E27FC236}">
                <a16:creationId xmlns:a16="http://schemas.microsoft.com/office/drawing/2014/main" id="{93B72B75-B6FC-E5DB-E9FC-F547311DD65E}"/>
              </a:ext>
            </a:extLst>
          </p:cNvPr>
          <p:cNvSpPr/>
          <p:nvPr/>
        </p:nvSpPr>
        <p:spPr>
          <a:xfrm>
            <a:off x="3533019" y="1824748"/>
            <a:ext cx="2214335" cy="1692364"/>
          </a:xfrm>
          <a:prstGeom prst="rect">
            <a:avLst/>
          </a:prstGeom>
          <a:solidFill>
            <a:srgbClr val="28377D"/>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Calibri"/>
                <a:ea typeface="+mn-ea"/>
                <a:cs typeface="+mn-cs"/>
              </a:rPr>
              <a:t>Base Rate</a:t>
            </a:r>
          </a:p>
          <a:p>
            <a:pPr algn="ctr">
              <a:defRPr/>
            </a:pPr>
            <a:endParaRPr lang="en-US" b="1">
              <a:solidFill>
                <a:prstClr val="white"/>
              </a:solidFill>
              <a:latin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a:solidFill>
                  <a:prstClr val="white"/>
                </a:solidFill>
                <a:latin typeface="Calibri"/>
              </a:rPr>
              <a:t>(Based on program type, staffing or ages served)</a:t>
            </a:r>
            <a:endParaRPr kumimoji="0" lang="en-US" sz="1600" i="0" u="none" strike="noStrike" kern="1200" cap="none" spc="0" normalizeH="0" baseline="0" noProof="0">
              <a:ln>
                <a:noFill/>
              </a:ln>
              <a:solidFill>
                <a:prstClr val="white"/>
              </a:solidFill>
              <a:effectLst/>
              <a:uLnTx/>
              <a:uFillTx/>
              <a:latin typeface="Calibri"/>
              <a:ea typeface="+mn-ea"/>
              <a:cs typeface="+mn-cs"/>
            </a:endParaRPr>
          </a:p>
        </p:txBody>
      </p:sp>
      <p:sp>
        <p:nvSpPr>
          <p:cNvPr id="15" name="Rectangle 14">
            <a:extLst>
              <a:ext uri="{FF2B5EF4-FFF2-40B4-BE49-F238E27FC236}">
                <a16:creationId xmlns:a16="http://schemas.microsoft.com/office/drawing/2014/main" id="{C016034C-B5DF-9E90-D20F-8F4A7DC059E9}"/>
              </a:ext>
            </a:extLst>
          </p:cNvPr>
          <p:cNvSpPr/>
          <p:nvPr/>
        </p:nvSpPr>
        <p:spPr>
          <a:xfrm>
            <a:off x="6244719" y="1824748"/>
            <a:ext cx="2535382" cy="1692364"/>
          </a:xfrm>
          <a:prstGeom prst="rect">
            <a:avLst/>
          </a:prstGeom>
          <a:solidFill>
            <a:schemeClr val="accent5">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Calibri"/>
                <a:ea typeface="+mn-ea"/>
                <a:cs typeface="+mn-cs"/>
              </a:rPr>
              <a:t>Equity Adjustment</a:t>
            </a:r>
          </a:p>
          <a:p>
            <a:pPr algn="ctr">
              <a:defRPr/>
            </a:pPr>
            <a:endParaRPr lang="en-US" sz="1600">
              <a:solidFill>
                <a:prstClr val="white"/>
              </a:solidFill>
              <a:latin typeface="Calibri"/>
            </a:endParaRPr>
          </a:p>
          <a:p>
            <a:pPr marL="0" marR="0" lvl="0" indent="0" algn="ctr" defTabSz="914400">
              <a:lnSpc>
                <a:spcPct val="100000"/>
              </a:lnSpc>
              <a:spcBef>
                <a:spcPts val="0"/>
              </a:spcBef>
              <a:spcAft>
                <a:spcPts val="0"/>
              </a:spcAft>
              <a:buClrTx/>
              <a:buSzTx/>
              <a:buFontTx/>
              <a:buNone/>
              <a:tabLst/>
              <a:defRPr/>
            </a:pPr>
            <a:r>
              <a:rPr lang="en-US" sz="1600">
                <a:solidFill>
                  <a:prstClr val="white"/>
                </a:solidFill>
                <a:latin typeface="Calibri"/>
              </a:rPr>
              <a:t>(Based on program characteristics or CEO/educator compensation ratio)</a:t>
            </a:r>
            <a:endParaRPr lang="en-US">
              <a:solidFill>
                <a:prstClr val="white"/>
              </a:solidFill>
              <a:ea typeface="+mn-ea"/>
              <a:cs typeface="+mn-cs"/>
            </a:endParaRPr>
          </a:p>
        </p:txBody>
      </p:sp>
      <p:sp>
        <p:nvSpPr>
          <p:cNvPr id="16" name="TextBox 15">
            <a:extLst>
              <a:ext uri="{FF2B5EF4-FFF2-40B4-BE49-F238E27FC236}">
                <a16:creationId xmlns:a16="http://schemas.microsoft.com/office/drawing/2014/main" id="{C9EA5B95-A6B5-22F5-51F3-F980897DFA98}"/>
              </a:ext>
            </a:extLst>
          </p:cNvPr>
          <p:cNvSpPr txBox="1"/>
          <p:nvPr/>
        </p:nvSpPr>
        <p:spPr>
          <a:xfrm>
            <a:off x="5746777" y="2483696"/>
            <a:ext cx="48359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Calibri"/>
                <a:ea typeface="+mn-ea"/>
                <a:cs typeface="+mn-cs"/>
              </a:rPr>
              <a:t>X</a:t>
            </a:r>
          </a:p>
        </p:txBody>
      </p:sp>
      <p:sp>
        <p:nvSpPr>
          <p:cNvPr id="10" name="Rectangle 9">
            <a:extLst>
              <a:ext uri="{FF2B5EF4-FFF2-40B4-BE49-F238E27FC236}">
                <a16:creationId xmlns:a16="http://schemas.microsoft.com/office/drawing/2014/main" id="{4B8D298F-C50F-4E16-9FE0-AB506C59A8FB}"/>
              </a:ext>
            </a:extLst>
          </p:cNvPr>
          <p:cNvSpPr/>
          <p:nvPr/>
        </p:nvSpPr>
        <p:spPr>
          <a:xfrm>
            <a:off x="9272847" y="1824748"/>
            <a:ext cx="2512292" cy="1690148"/>
          </a:xfrm>
          <a:prstGeom prst="rect">
            <a:avLst/>
          </a:prstGeom>
          <a:solidFill>
            <a:srgbClr val="65A64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Calibri"/>
                <a:ea typeface="+mn-ea"/>
                <a:cs typeface="+mn-cs"/>
              </a:rPr>
              <a:t>Monthly Grant Award</a:t>
            </a:r>
          </a:p>
        </p:txBody>
      </p:sp>
      <p:sp>
        <p:nvSpPr>
          <p:cNvPr id="17" name="Rectangle 16">
            <a:extLst>
              <a:ext uri="{FF2B5EF4-FFF2-40B4-BE49-F238E27FC236}">
                <a16:creationId xmlns:a16="http://schemas.microsoft.com/office/drawing/2014/main" id="{156A5FDE-8603-0AE9-9B8E-F6E09F92AEC8}"/>
              </a:ext>
            </a:extLst>
          </p:cNvPr>
          <p:cNvSpPr/>
          <p:nvPr/>
        </p:nvSpPr>
        <p:spPr>
          <a:xfrm>
            <a:off x="6294771" y="4515515"/>
            <a:ext cx="4099245" cy="1307228"/>
          </a:xfrm>
          <a:prstGeom prst="rect">
            <a:avLst/>
          </a:prstGeom>
          <a:solidFill>
            <a:srgbClr val="7030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Total Annual C3 Allocation</a:t>
            </a:r>
          </a:p>
          <a:p>
            <a:pPr algn="ctr">
              <a:defRPr/>
            </a:pPr>
            <a:endParaRPr kumimoji="0" lang="en-US" sz="1600" u="none" strike="noStrike" kern="1200" cap="none" spc="0" normalizeH="0" baseline="0" noProof="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endParaRPr>
          </a:p>
          <a:p>
            <a:pPr algn="ctr">
              <a:defRPr/>
            </a:pPr>
            <a:r>
              <a:rPr kumimoji="0" lang="en-US" sz="1600" u="none" strike="noStrike" kern="1200" cap="none" spc="0" normalizeH="0" baseline="0" noProof="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a:t>
            </a:r>
            <a:r>
              <a:rPr lang="en-US" sz="1600">
                <a:solidFill>
                  <a:prstClr val="white"/>
                </a:solidFill>
                <a:latin typeface="Calibri" panose="020F0502020204030204" pitchFamily="34" charset="0"/>
                <a:ea typeface="Calibri" panose="020F0502020204030204" pitchFamily="34" charset="0"/>
                <a:cs typeface="Calibri" panose="020F0502020204030204" pitchFamily="34" charset="0"/>
              </a:rPr>
              <a:t>1% multi-site for-profit cap applied here)</a:t>
            </a:r>
          </a:p>
        </p:txBody>
      </p:sp>
      <p:sp>
        <p:nvSpPr>
          <p:cNvPr id="19" name="Rectangle 18">
            <a:extLst>
              <a:ext uri="{FF2B5EF4-FFF2-40B4-BE49-F238E27FC236}">
                <a16:creationId xmlns:a16="http://schemas.microsoft.com/office/drawing/2014/main" id="{54DCDF6C-55CA-89E7-6CA8-78116AEAE740}"/>
              </a:ext>
            </a:extLst>
          </p:cNvPr>
          <p:cNvSpPr/>
          <p:nvPr/>
        </p:nvSpPr>
        <p:spPr>
          <a:xfrm>
            <a:off x="2480631" y="4502049"/>
            <a:ext cx="2489201" cy="1320694"/>
          </a:xfrm>
          <a:prstGeom prst="rect">
            <a:avLst/>
          </a:prstGeom>
          <a:solidFill>
            <a:srgbClr val="65A64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Calibri"/>
                <a:ea typeface="+mn-ea"/>
                <a:cs typeface="+mn-cs"/>
              </a:rPr>
              <a:t>Monthly Grant Award</a:t>
            </a:r>
          </a:p>
        </p:txBody>
      </p:sp>
      <p:sp>
        <p:nvSpPr>
          <p:cNvPr id="21" name="TextBox 20">
            <a:extLst>
              <a:ext uri="{FF2B5EF4-FFF2-40B4-BE49-F238E27FC236}">
                <a16:creationId xmlns:a16="http://schemas.microsoft.com/office/drawing/2014/main" id="{EB5C3301-EC47-A8BE-BE68-84EA0946FC85}"/>
              </a:ext>
            </a:extLst>
          </p:cNvPr>
          <p:cNvSpPr txBox="1"/>
          <p:nvPr/>
        </p:nvSpPr>
        <p:spPr>
          <a:xfrm>
            <a:off x="723900" y="1371795"/>
            <a:ext cx="3450026" cy="349273"/>
          </a:xfrm>
          <a:prstGeom prst="rect">
            <a:avLst/>
          </a:prstGeom>
        </p:spPr>
        <p:txBody>
          <a:bodyPr vert="horz" wrap="none" lIns="0" tIns="45720" rIns="91440" bIns="45720" rtlCol="0" anchor="t">
            <a:normAutofit lnSpcReduction="10000"/>
          </a:bodyPr>
          <a:lstStyle/>
          <a:p>
            <a:pPr algn="l"/>
            <a:r>
              <a:rPr lang="en-US" b="1"/>
              <a:t>Monthly C3 Funding Calculation</a:t>
            </a:r>
          </a:p>
        </p:txBody>
      </p:sp>
      <p:sp>
        <p:nvSpPr>
          <p:cNvPr id="22" name="TextBox 21">
            <a:extLst>
              <a:ext uri="{FF2B5EF4-FFF2-40B4-BE49-F238E27FC236}">
                <a16:creationId xmlns:a16="http://schemas.microsoft.com/office/drawing/2014/main" id="{AB71F4DE-E51F-7C36-B779-401E4A4D429C}"/>
              </a:ext>
            </a:extLst>
          </p:cNvPr>
          <p:cNvSpPr txBox="1"/>
          <p:nvPr/>
        </p:nvSpPr>
        <p:spPr>
          <a:xfrm>
            <a:off x="723900" y="4029008"/>
            <a:ext cx="3334785" cy="350991"/>
          </a:xfrm>
          <a:prstGeom prst="rect">
            <a:avLst/>
          </a:prstGeom>
        </p:spPr>
        <p:txBody>
          <a:bodyPr vert="horz" wrap="none" lIns="0" tIns="45720" rIns="91440" bIns="45720" rtlCol="0">
            <a:normAutofit lnSpcReduction="10000"/>
          </a:bodyPr>
          <a:lstStyle/>
          <a:p>
            <a:pPr algn="l"/>
            <a:r>
              <a:rPr lang="en-US" b="1"/>
              <a:t>Annual C3 Funding Calculation</a:t>
            </a:r>
          </a:p>
        </p:txBody>
      </p:sp>
      <p:sp>
        <p:nvSpPr>
          <p:cNvPr id="3" name="TextBox 2">
            <a:extLst>
              <a:ext uri="{FF2B5EF4-FFF2-40B4-BE49-F238E27FC236}">
                <a16:creationId xmlns:a16="http://schemas.microsoft.com/office/drawing/2014/main" id="{EF57E908-C2CC-516B-4DA0-00BC5090E7E6}"/>
              </a:ext>
            </a:extLst>
          </p:cNvPr>
          <p:cNvSpPr txBox="1"/>
          <p:nvPr/>
        </p:nvSpPr>
        <p:spPr>
          <a:xfrm>
            <a:off x="3047119" y="2483695"/>
            <a:ext cx="48359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Calibri"/>
                <a:ea typeface="+mn-ea"/>
                <a:cs typeface="+mn-cs"/>
              </a:rPr>
              <a:t>X</a:t>
            </a:r>
          </a:p>
        </p:txBody>
      </p:sp>
      <p:sp>
        <p:nvSpPr>
          <p:cNvPr id="4" name="TextBox 3">
            <a:extLst>
              <a:ext uri="{FF2B5EF4-FFF2-40B4-BE49-F238E27FC236}">
                <a16:creationId xmlns:a16="http://schemas.microsoft.com/office/drawing/2014/main" id="{A28B74F2-9ACA-F582-B976-6EA6644A8C10}"/>
              </a:ext>
            </a:extLst>
          </p:cNvPr>
          <p:cNvSpPr txBox="1"/>
          <p:nvPr/>
        </p:nvSpPr>
        <p:spPr>
          <a:xfrm>
            <a:off x="8787519" y="2483695"/>
            <a:ext cx="483590" cy="369332"/>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a:solidFill>
                  <a:prstClr val="black"/>
                </a:solidFill>
                <a:latin typeface="Calibri"/>
              </a:rPr>
              <a:t>=</a:t>
            </a:r>
            <a:endParaRPr lang="en-US" sz="1800" b="1" i="0" u="none" strike="noStrike" kern="1200" cap="none" spc="0" normalizeH="0" baseline="0" noProof="0">
              <a:ln>
                <a:noFill/>
              </a:ln>
              <a:solidFill>
                <a:prstClr val="black"/>
              </a:solidFill>
              <a:effectLst/>
              <a:uLnTx/>
              <a:uFillTx/>
              <a:latin typeface="Calibri"/>
              <a:ea typeface="Calibri"/>
              <a:cs typeface="Calibri"/>
            </a:endParaRPr>
          </a:p>
        </p:txBody>
      </p:sp>
      <p:sp>
        <p:nvSpPr>
          <p:cNvPr id="26" name="TextBox 25">
            <a:extLst>
              <a:ext uri="{FF2B5EF4-FFF2-40B4-BE49-F238E27FC236}">
                <a16:creationId xmlns:a16="http://schemas.microsoft.com/office/drawing/2014/main" id="{8BFABB78-8969-90A0-B1ED-9DC61FDC8435}"/>
              </a:ext>
            </a:extLst>
          </p:cNvPr>
          <p:cNvSpPr txBox="1"/>
          <p:nvPr/>
        </p:nvSpPr>
        <p:spPr>
          <a:xfrm>
            <a:off x="4969832" y="4962341"/>
            <a:ext cx="1324939" cy="400110"/>
          </a:xfrm>
          <a:prstGeom prst="rect">
            <a:avLst/>
          </a:prstGeom>
          <a:noFill/>
        </p:spPr>
        <p:txBody>
          <a:bodyPr wrap="square" lIns="91440" tIns="45720" rIns="91440" bIns="45720" rtlCol="0" anchor="t">
            <a:spAutoFit/>
          </a:bodyPr>
          <a:lstStyle/>
          <a:p>
            <a:pPr algn="ctr">
              <a:defRPr/>
            </a:pPr>
            <a:r>
              <a:rPr kumimoji="0" lang="en-US" b="1" i="0" u="none" strike="noStrike" kern="1200" cap="none" spc="0" normalizeH="0" baseline="0" noProof="0">
                <a:ln>
                  <a:noFill/>
                </a:ln>
                <a:solidFill>
                  <a:prstClr val="black"/>
                </a:solidFill>
                <a:effectLst/>
                <a:uLnTx/>
                <a:uFillTx/>
                <a:latin typeface="Calibri"/>
                <a:ea typeface="+mn-ea"/>
                <a:cs typeface="+mn-cs"/>
              </a:rPr>
              <a:t>X</a:t>
            </a:r>
            <a:r>
              <a:rPr lang="en-US" b="1">
                <a:solidFill>
                  <a:prstClr val="black"/>
                </a:solidFill>
                <a:latin typeface="Calibri"/>
              </a:rPr>
              <a:t> </a:t>
            </a:r>
            <a:r>
              <a:rPr lang="en-US" sz="2000" b="1">
                <a:solidFill>
                  <a:prstClr val="black"/>
                </a:solidFill>
                <a:latin typeface="Calibri"/>
              </a:rPr>
              <a:t>12</a:t>
            </a:r>
            <a:r>
              <a:rPr lang="en-US" b="1">
                <a:solidFill>
                  <a:prstClr val="black"/>
                </a:solidFill>
                <a:latin typeface="Calibri"/>
              </a:rPr>
              <a:t>   =</a:t>
            </a:r>
            <a:endParaRPr kumimoji="0" lang="en-US" sz="1800" b="1"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439770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E56172-B76A-1025-B109-EFBB5108A0F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F17EEAC-14F3-5A2C-C565-F8E9E884EC38}"/>
              </a:ext>
            </a:extLst>
          </p:cNvPr>
          <p:cNvSpPr>
            <a:spLocks noGrp="1"/>
          </p:cNvSpPr>
          <p:nvPr>
            <p:ph type="title"/>
          </p:nvPr>
        </p:nvSpPr>
        <p:spPr>
          <a:xfrm>
            <a:off x="723900" y="319973"/>
            <a:ext cx="11217088" cy="817383"/>
          </a:xfrm>
        </p:spPr>
        <p:txBody>
          <a:bodyPr>
            <a:normAutofit fontScale="90000"/>
          </a:bodyPr>
          <a:lstStyle/>
          <a:p>
            <a:r>
              <a:rPr lang="en-US"/>
              <a:t>Commonwealth Cares for Children (C3) FY2026 Formula Motion​</a:t>
            </a:r>
          </a:p>
        </p:txBody>
      </p:sp>
      <p:sp>
        <p:nvSpPr>
          <p:cNvPr id="3" name="Slide Number Placeholder 2">
            <a:extLst>
              <a:ext uri="{FF2B5EF4-FFF2-40B4-BE49-F238E27FC236}">
                <a16:creationId xmlns:a16="http://schemas.microsoft.com/office/drawing/2014/main" id="{2AF0BACD-A18A-F2F2-7CCE-137BAEC8065B}"/>
              </a:ext>
            </a:extLst>
          </p:cNvPr>
          <p:cNvSpPr>
            <a:spLocks noGrp="1"/>
          </p:cNvSpPr>
          <p:nvPr>
            <p:ph type="sldNum" sz="quarter" idx="10"/>
          </p:nvPr>
        </p:nvSpPr>
        <p:spPr/>
        <p:txBody>
          <a:bodyPr/>
          <a:lstStyle/>
          <a:p>
            <a:fld id="{7408B8CA-226C-4571-9FEE-B704CFEBF665}" type="slidenum">
              <a:rPr lang="en-US" smtClean="0"/>
              <a:pPr/>
              <a:t>8</a:t>
            </a:fld>
            <a:endParaRPr lang="en-US"/>
          </a:p>
        </p:txBody>
      </p:sp>
      <p:sp>
        <p:nvSpPr>
          <p:cNvPr id="7" name="Content Placeholder 2">
            <a:extLst>
              <a:ext uri="{FF2B5EF4-FFF2-40B4-BE49-F238E27FC236}">
                <a16:creationId xmlns:a16="http://schemas.microsoft.com/office/drawing/2014/main" id="{B1565077-E9DF-A0A0-BE91-880502EAAA01}"/>
              </a:ext>
            </a:extLst>
          </p:cNvPr>
          <p:cNvSpPr>
            <a:spLocks noGrp="1"/>
          </p:cNvSpPr>
          <p:nvPr/>
        </p:nvSpPr>
        <p:spPr>
          <a:xfrm>
            <a:off x="910343" y="1355020"/>
            <a:ext cx="10369028" cy="2492086"/>
          </a:xfrm>
          <a:prstGeom prst="rect">
            <a:avLst/>
          </a:prstGeom>
          <a:solidFill>
            <a:schemeClr val="accent3">
              <a:lumMod val="20000"/>
              <a:lumOff val="80000"/>
            </a:schemeClr>
          </a:solidFill>
        </p:spPr>
        <p:txBody>
          <a:bodyPr vert="horz" lIns="91440" tIns="45720" rIns="91440" bIns="45720" rtlCol="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i="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fontAlgn="base">
              <a:spcBef>
                <a:spcPts val="0"/>
              </a:spcBef>
              <a:buNone/>
            </a:pPr>
            <a:r>
              <a:rPr lang="en-US" sz="1600">
                <a:solidFill>
                  <a:schemeClr val="tx1"/>
                </a:solidFill>
                <a:cs typeface="Times New Roman" panose="02020603050405020304" pitchFamily="18" charset="0"/>
              </a:rPr>
              <a:t>Pursuant to G.L. c. 15D, § 20(c), the Department of Early Education and Care shall maintain a Commonwealth Cares for Children (C3) formula to calculate monthly payments to eligible providers.  G.L. c. 15D, § 20(d) sets forth additional requirements to the C3 formula and requires the Department to annually review and update the formula and to solicit public comment and conduct a public hearing pursuant to G.L. c. 20A prior to establishing or revising criteria to the formula.</a:t>
            </a:r>
          </a:p>
          <a:p>
            <a:pPr marL="0" indent="0" algn="just" fontAlgn="base">
              <a:spcBef>
                <a:spcPts val="0"/>
              </a:spcBef>
              <a:buNone/>
            </a:pPr>
            <a:endParaRPr lang="en-US" sz="1600">
              <a:solidFill>
                <a:schemeClr val="tx1"/>
              </a:solidFill>
              <a:cs typeface="Times New Roman" panose="02020603050405020304" pitchFamily="18" charset="0"/>
            </a:endParaRPr>
          </a:p>
          <a:p>
            <a:pPr marL="0" indent="0" algn="just">
              <a:spcBef>
                <a:spcPts val="0"/>
              </a:spcBef>
              <a:buNone/>
            </a:pPr>
            <a:r>
              <a:rPr lang="en-US" sz="1600">
                <a:solidFill>
                  <a:schemeClr val="tx1"/>
                </a:solidFill>
                <a:cs typeface="Times New Roman"/>
              </a:rPr>
              <a:t>To become effective, the proposed C3 Formula must be subject to a public comment period. Therefore, the Department recommends that the Board authorize the Commissioner of Early Education and Care to file the proposed C3 Formula with the Secretary of the Commonwealth for publication of Notice of Public Comment in the Massachusetts Register. Accordingly, the Department seeks the Board’s authorization to solicit public comment on the proposed  C3 Formula and to hold a public hearing, consistent with the Department’s proposed policy directions and subject to the approval of the final formula by the Board.</a:t>
            </a:r>
            <a:endParaRPr lang="en-US">
              <a:solidFill>
                <a:schemeClr val="tx1"/>
              </a:solidFill>
              <a:cs typeface="Times New Roman"/>
            </a:endParaRPr>
          </a:p>
        </p:txBody>
      </p:sp>
      <p:sp>
        <p:nvSpPr>
          <p:cNvPr id="8" name="Isosceles Triangle 7">
            <a:extLst>
              <a:ext uri="{FF2B5EF4-FFF2-40B4-BE49-F238E27FC236}">
                <a16:creationId xmlns:a16="http://schemas.microsoft.com/office/drawing/2014/main" id="{C5EE39F8-838A-505F-8E6E-B526D977AF08}"/>
              </a:ext>
            </a:extLst>
          </p:cNvPr>
          <p:cNvSpPr/>
          <p:nvPr/>
        </p:nvSpPr>
        <p:spPr>
          <a:xfrm flipV="1">
            <a:off x="910343" y="3838409"/>
            <a:ext cx="10371313" cy="500662"/>
          </a:xfrm>
          <a:prstGeom prst="triangle">
            <a:avLst>
              <a:gd name="adj" fmla="val 5044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 name="TextBox 6">
            <a:extLst>
              <a:ext uri="{FF2B5EF4-FFF2-40B4-BE49-F238E27FC236}">
                <a16:creationId xmlns:a16="http://schemas.microsoft.com/office/drawing/2014/main" id="{68F21FE6-6F72-0A2A-08AD-E8CEE3A50D4B}"/>
              </a:ext>
            </a:extLst>
          </p:cNvPr>
          <p:cNvSpPr txBox="1"/>
          <p:nvPr/>
        </p:nvSpPr>
        <p:spPr>
          <a:xfrm>
            <a:off x="910342" y="4497993"/>
            <a:ext cx="10371314" cy="1634490"/>
          </a:xfrm>
          <a:prstGeom prst="roundRect">
            <a:avLst/>
          </a:prstGeom>
          <a:noFill/>
          <a:ln w="28575">
            <a:solidFill>
              <a:schemeClr val="accent2"/>
            </a:solidFill>
          </a:ln>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t>MOVED: </a:t>
            </a:r>
            <a:r>
              <a:rPr lang="en-US"/>
              <a:t>that the Board, in accordance with G.L. c. 15D, §§ 3 and 20, hereby approves the draft proposed C3 Formula and authorizes the Commissioner of Early Education and Care to file the draft proposed C3 Formula with the Secretary of the Commonwealth for publication of a Notice of Public Comment in the Massachusetts Register consistent with the Department’s proposed policy directions, and to conduct a public hearing, subject to the approval of the final C3 Formula by the Board.</a:t>
            </a:r>
          </a:p>
        </p:txBody>
      </p:sp>
    </p:spTree>
    <p:extLst>
      <p:ext uri="{BB962C8B-B14F-4D97-AF65-F5344CB8AC3E}">
        <p14:creationId xmlns:p14="http://schemas.microsoft.com/office/powerpoint/2010/main" val="4261376702"/>
      </p:ext>
    </p:extLst>
  </p:cSld>
  <p:clrMapOvr>
    <a:masterClrMapping/>
  </p:clrMapOvr>
  <p:extLst>
    <p:ext uri="{6950BFC3-D8DA-4A85-94F7-54DA5524770B}">
      <p188:commentRel xmlns:p188="http://schemas.microsoft.com/office/powerpoint/2018/8/main" r:id="rId2"/>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3A5CBD-75E8-AF46-6A29-845ECEF6CE8F}"/>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80514053-27AA-FF0B-04A4-2C2CDF3593EA}"/>
              </a:ext>
            </a:extLst>
          </p:cNvPr>
          <p:cNvSpPr>
            <a:spLocks noGrp="1"/>
          </p:cNvSpPr>
          <p:nvPr>
            <p:ph type="body" idx="1"/>
          </p:nvPr>
        </p:nvSpPr>
        <p:spPr/>
        <p:txBody>
          <a:bodyPr vert="horz" lIns="0" tIns="45720" rIns="91440" bIns="45720" rtlCol="0" anchor="t">
            <a:normAutofit/>
          </a:bodyPr>
          <a:lstStyle/>
          <a:p>
            <a:r>
              <a:rPr lang="en-US">
                <a:latin typeface="Montserrat SemiBold"/>
                <a:ea typeface="Calibri"/>
                <a:cs typeface="Calibri"/>
              </a:rPr>
              <a:t>THANK YOU</a:t>
            </a:r>
            <a:endParaRPr lang="en-US"/>
          </a:p>
        </p:txBody>
      </p:sp>
      <p:sp>
        <p:nvSpPr>
          <p:cNvPr id="4" name="Slide Number Placeholder 3">
            <a:extLst>
              <a:ext uri="{FF2B5EF4-FFF2-40B4-BE49-F238E27FC236}">
                <a16:creationId xmlns:a16="http://schemas.microsoft.com/office/drawing/2014/main" id="{E97E57BD-9483-A08E-71B8-08C29736F33E}"/>
              </a:ext>
            </a:extLst>
          </p:cNvPr>
          <p:cNvSpPr>
            <a:spLocks noGrp="1"/>
          </p:cNvSpPr>
          <p:nvPr>
            <p:ph type="sldNum" sz="quarter" idx="12"/>
          </p:nvPr>
        </p:nvSpPr>
        <p:spPr/>
        <p:txBody>
          <a:bodyPr/>
          <a:lstStyle/>
          <a:p>
            <a:fld id="{7408B8CA-226C-4571-9FEE-B704CFEBF665}" type="slidenum">
              <a:rPr lang="en-US" smtClean="0"/>
              <a:pPr/>
              <a:t>9</a:t>
            </a:fld>
            <a:endParaRPr lang="en-US"/>
          </a:p>
        </p:txBody>
      </p:sp>
      <p:sp>
        <p:nvSpPr>
          <p:cNvPr id="3" name="TextBox 2">
            <a:extLst>
              <a:ext uri="{FF2B5EF4-FFF2-40B4-BE49-F238E27FC236}">
                <a16:creationId xmlns:a16="http://schemas.microsoft.com/office/drawing/2014/main" id="{0DA1B249-5B8D-C9BD-674F-3EFD774608CF}"/>
              </a:ext>
            </a:extLst>
          </p:cNvPr>
          <p:cNvSpPr txBox="1"/>
          <p:nvPr/>
        </p:nvSpPr>
        <p:spPr>
          <a:xfrm>
            <a:off x="726775" y="4332257"/>
            <a:ext cx="11293415" cy="1384995"/>
          </a:xfrm>
          <a:prstGeom prst="rect">
            <a:avLst/>
          </a:prstGeom>
          <a:noFill/>
        </p:spPr>
        <p:txBody>
          <a:bodyPr rot="0" spcFirstLastPara="0" vertOverflow="overflow" horzOverflow="overflow" vert="horz" wrap="square" lIns="0" tIns="45720" rIns="91440" bIns="45720" numCol="1" spcCol="0" rtlCol="0" fromWordArt="0" anchor="t" anchorCtr="0" forceAA="0" compatLnSpc="1">
            <a:prstTxWarp prst="textNoShape">
              <a:avLst/>
            </a:prstTxWarp>
            <a:spAutoFit/>
          </a:bodyPr>
          <a:lstStyle/>
          <a:p>
            <a:r>
              <a:rPr lang="en-US" sz="2800">
                <a:latin typeface="Montserrat"/>
              </a:rPr>
              <a:t>View Agency KPI  Dashboards (updated monthly) </a:t>
            </a:r>
            <a:r>
              <a:rPr lang="en-US" sz="2800">
                <a:latin typeface="Montserrat"/>
                <a:hlinkClick r:id="rId2"/>
              </a:rPr>
              <a:t>here</a:t>
            </a:r>
            <a:r>
              <a:rPr lang="en-US" sz="2800">
                <a:latin typeface="Montserrat"/>
              </a:rPr>
              <a:t>. </a:t>
            </a:r>
          </a:p>
          <a:p>
            <a:endParaRPr lang="en-US" sz="2800">
              <a:latin typeface="Montserrat"/>
              <a:ea typeface="Calibri"/>
              <a:cs typeface="Calibri"/>
            </a:endParaRPr>
          </a:p>
          <a:p>
            <a:r>
              <a:rPr lang="en-US" sz="2800">
                <a:latin typeface="Montserrat"/>
                <a:ea typeface="Calibri"/>
                <a:cs typeface="Calibri"/>
              </a:rPr>
              <a:t>Next Meeting: September 10, 2025 (EEC Boston Office) </a:t>
            </a:r>
          </a:p>
        </p:txBody>
      </p:sp>
    </p:spTree>
    <p:extLst>
      <p:ext uri="{BB962C8B-B14F-4D97-AF65-F5344CB8AC3E}">
        <p14:creationId xmlns:p14="http://schemas.microsoft.com/office/powerpoint/2010/main" val="4266314623"/>
      </p:ext>
    </p:extLst>
  </p:cSld>
  <p:clrMapOvr>
    <a:masterClrMapping/>
  </p:clrMapOvr>
</p:sld>
</file>

<file path=ppt/theme/theme1.xml><?xml version="1.0" encoding="utf-8"?>
<a:theme xmlns:a="http://schemas.openxmlformats.org/drawingml/2006/main" name="1_Office Theme">
  <a:themeElements>
    <a:clrScheme name="EEC">
      <a:dk1>
        <a:sysClr val="windowText" lastClr="000000"/>
      </a:dk1>
      <a:lt1>
        <a:sysClr val="window" lastClr="FFFFFF"/>
      </a:lt1>
      <a:dk2>
        <a:srgbClr val="0E2841"/>
      </a:dk2>
      <a:lt2>
        <a:srgbClr val="E8E8E8"/>
      </a:lt2>
      <a:accent1>
        <a:srgbClr val="27377C"/>
      </a:accent1>
      <a:accent2>
        <a:srgbClr val="B5121B"/>
      </a:accent2>
      <a:accent3>
        <a:srgbClr val="65A647"/>
      </a:accent3>
      <a:accent4>
        <a:srgbClr val="E4A637"/>
      </a:accent4>
      <a:accent5>
        <a:srgbClr val="5C71CC"/>
      </a:accent5>
      <a:accent6>
        <a:srgbClr val="4B7C35"/>
      </a:accent6>
      <a:hlink>
        <a:srgbClr val="467886"/>
      </a:hlink>
      <a:folHlink>
        <a:srgbClr val="A6C9EB"/>
      </a:folHlink>
    </a:clrScheme>
    <a:fontScheme name="Custom 1">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txDef>
      <a:spPr/>
      <a:bodyPr vert="horz" lIns="0" tIns="45720" rIns="91440" bIns="45720" rtlCol="0">
        <a:normAutofit fontScale="92500" lnSpcReduction="20000"/>
      </a:bodyPr>
      <a:lstStyle>
        <a:defPPr algn="l">
          <a:defRPr dirty="0" smtClean="0"/>
        </a:defPPr>
      </a:lstStyle>
    </a:tx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05D5CA54D086040AD9588318807D12A" ma:contentTypeVersion="17" ma:contentTypeDescription="Create a new document." ma:contentTypeScope="" ma:versionID="d2cc3687227e52cb8039e297a68850ec">
  <xsd:schema xmlns:xsd="http://www.w3.org/2001/XMLSchema" xmlns:xs="http://www.w3.org/2001/XMLSchema" xmlns:p="http://schemas.microsoft.com/office/2006/metadata/properties" xmlns:ns2="f0dadd96-bb02-43ff-b721-c5b7f234f31a" xmlns:ns3="baeaa786-ebd5-4f52-8cee-8fa081d737a1" targetNamespace="http://schemas.microsoft.com/office/2006/metadata/properties" ma:root="true" ma:fieldsID="bc9e5a60658b50dc0b51e0373dcfcd00" ns2:_="" ns3:_="">
    <xsd:import namespace="f0dadd96-bb02-43ff-b721-c5b7f234f31a"/>
    <xsd:import namespace="baeaa786-ebd5-4f52-8cee-8fa081d737a1"/>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element ref="ns2:MediaServiceAutoTag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0dadd96-bb02-43ff-b721-c5b7f234f31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9f123c60-6d59-4beb-a46f-4c7d903a1f29" ma:termSetId="09814cd3-568e-fe90-9814-8d621ff8fb84" ma:anchorId="fba54fb3-c3e1-fe81-a776-ca4b69148c4d" ma:open="true" ma:isKeyword="false">
      <xsd:complexType>
        <xsd:sequence>
          <xsd:element ref="pc:Terms" minOccurs="0" maxOccurs="1"/>
        </xsd:sequence>
      </xsd:complexType>
    </xsd:element>
    <xsd:element name="MediaServiceLocation" ma:index="21" nillable="true" ma:displayName="Location" ma:internalName="MediaServiceLocation" ma:readOnly="true">
      <xsd:simpleType>
        <xsd:restriction base="dms:Text"/>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BillingMetadata" ma:index="24"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aeaa786-ebd5-4f52-8cee-8fa081d737a1"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5ec8390a-f1c3-40b7-b7b1-bd6814995954}" ma:internalName="TaxCatchAll" ma:showField="CatchAllData" ma:web="baeaa786-ebd5-4f52-8cee-8fa081d737a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0dadd96-bb02-43ff-b721-c5b7f234f31a">
      <Terms xmlns="http://schemas.microsoft.com/office/infopath/2007/PartnerControls"/>
    </lcf76f155ced4ddcb4097134ff3c332f>
    <TaxCatchAll xmlns="baeaa786-ebd5-4f52-8cee-8fa081d737a1" xsi:nil="true"/>
  </documentManagement>
</p:properties>
</file>

<file path=customXml/itemProps1.xml><?xml version="1.0" encoding="utf-8"?>
<ds:datastoreItem xmlns:ds="http://schemas.openxmlformats.org/officeDocument/2006/customXml" ds:itemID="{11831F3F-5A9A-4E62-9BBC-FD1C1F07EF81}">
  <ds:schemaRefs>
    <ds:schemaRef ds:uri="http://schemas.microsoft.com/sharepoint/v3/contenttype/forms"/>
  </ds:schemaRefs>
</ds:datastoreItem>
</file>

<file path=customXml/itemProps2.xml><?xml version="1.0" encoding="utf-8"?>
<ds:datastoreItem xmlns:ds="http://schemas.openxmlformats.org/officeDocument/2006/customXml" ds:itemID="{38C65119-5CD9-4CCA-8A98-42106340850C}">
  <ds:schemaRefs>
    <ds:schemaRef ds:uri="baeaa786-ebd5-4f52-8cee-8fa081d737a1"/>
    <ds:schemaRef ds:uri="f0dadd96-bb02-43ff-b721-c5b7f234f31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D4B1A27E-1A2E-41CB-9AC1-B3EE4BBB5C26}">
  <ds:schemaRefs>
    <ds:schemaRef ds:uri="baeaa786-ebd5-4f52-8cee-8fa081d737a1"/>
    <ds:schemaRef ds:uri="f0dadd96-bb02-43ff-b721-c5b7f234f31a"/>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Widescreen</PresentationFormat>
  <Slides>9</Slides>
  <Notes>3</Notes>
  <HiddenSlides>0</HiddenSlide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1_Office Theme</vt:lpstr>
      <vt:lpstr>August EEC Board Meeting</vt:lpstr>
      <vt:lpstr>Agenda</vt:lpstr>
      <vt:lpstr>PowerPoint Presentation</vt:lpstr>
      <vt:lpstr>Planning and Approach for FY26</vt:lpstr>
      <vt:lpstr>FY26 Actions</vt:lpstr>
      <vt:lpstr>New Public Comment Requirements</vt:lpstr>
      <vt:lpstr>Current C3 Formula Calculations </vt:lpstr>
      <vt:lpstr>Commonwealth Cares for Children (C3) FY2026 Formula Motion​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revision>4</cp:revision>
  <dcterms:created xsi:type="dcterms:W3CDTF">2025-05-20T15:39:06Z</dcterms:created>
  <dcterms:modified xsi:type="dcterms:W3CDTF">2025-08-13T12:46:04Z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0x010100405D5CA54D086040AD9588318807D12A</vt:lpwstr>
  </property>
  <property fmtid="{D5CDD505-2E9C-101B-9397-08002B2CF9AE}" pid="3" name="MediaServiceImageTags">
    <vt:lpwstr/>
  </property>
</Properties>
</file>