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7"/>
  </p:notesMasterIdLst>
  <p:handoutMasterIdLst>
    <p:handoutMasterId r:id="rId8"/>
  </p:handoutMasterIdLst>
  <p:sldIdLst>
    <p:sldId id="443" r:id="rId2"/>
    <p:sldId id="439" r:id="rId3"/>
    <p:sldId id="440" r:id="rId4"/>
    <p:sldId id="441" r:id="rId5"/>
    <p:sldId id="442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54759E"/>
    <a:srgbClr val="6E8DB2"/>
    <a:srgbClr val="8AC4FF"/>
    <a:srgbClr val="BBDFFF"/>
    <a:srgbClr val="C3E2FF"/>
    <a:srgbClr val="FF99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89" autoAdjust="0"/>
    <p:restoredTop sz="89192" autoAdjust="0"/>
  </p:normalViewPr>
  <p:slideViewPr>
    <p:cSldViewPr snapToGrid="0">
      <p:cViewPr varScale="1">
        <p:scale>
          <a:sx n="90" d="100"/>
          <a:sy n="90" d="100"/>
        </p:scale>
        <p:origin x="108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1914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t" anchorCtr="0" compatLnSpc="1">
            <a:prstTxWarp prst="textNoShape">
              <a:avLst/>
            </a:prstTxWarp>
          </a:bodyPr>
          <a:lstStyle>
            <a:lvl1pPr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t" anchorCtr="0" compatLnSpc="1">
            <a:prstTxWarp prst="textNoShape">
              <a:avLst/>
            </a:prstTxWarp>
          </a:bodyPr>
          <a:lstStyle>
            <a:lvl1pPr algn="r"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18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b" anchorCtr="0" compatLnSpc="1">
            <a:prstTxWarp prst="textNoShape">
              <a:avLst/>
            </a:prstTxWarp>
          </a:bodyPr>
          <a:lstStyle>
            <a:lvl1pPr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18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b" anchorCtr="0" compatLnSpc="1">
            <a:prstTxWarp prst="textNoShape">
              <a:avLst/>
            </a:prstTxWarp>
          </a:bodyPr>
          <a:lstStyle>
            <a:lvl1pPr algn="r"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fld id="{C0A0AD01-4FBE-4EAF-A2A7-E71A85EE0E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7917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191"/>
            <a:ext cx="5607050" cy="4182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18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18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fld id="{FC40C652-4344-4BF0-B2D6-05C320ECF0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9264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40C652-4344-4BF0-B2D6-05C320ECF03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60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40C652-4344-4BF0-B2D6-05C320ECF03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006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baseline="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40C652-4344-4BF0-B2D6-05C320ECF03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639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2"/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40C652-4344-4BF0-B2D6-05C320ECF03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140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The Commonwealth of Massachusetts state sea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9425" y="1125538"/>
            <a:ext cx="1479550" cy="141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2065338" y="1165225"/>
            <a:ext cx="14287" cy="4557713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 dirty="0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2443163" y="3752850"/>
            <a:ext cx="5722937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 dirty="0"/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352675" y="1143000"/>
            <a:ext cx="6105525" cy="2457450"/>
          </a:xfrm>
        </p:spPr>
        <p:txBody>
          <a:bodyPr anchor="t"/>
          <a:lstStyle>
            <a:lvl1pPr>
              <a:spcAft>
                <a:spcPct val="25000"/>
              </a:spcAft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C5BF77-A12D-4A4E-81A1-2E51B85A9F4E}" type="datetime1">
              <a:rPr lang="en-US"/>
              <a:pPr>
                <a:defRPr/>
              </a:pPr>
              <a:t>9/17/2020</a:t>
            </a:fld>
            <a:endParaRPr lang="en-US" dirty="0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800" b="0">
                <a:latin typeface="Verdana" pitchFamily="96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D085D-A9F1-4868-B5F8-23B3C88ECF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1" name="Picture 10" descr="EEC.gif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814889" y="5590718"/>
            <a:ext cx="2857500" cy="638175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2449513" y="3927475"/>
            <a:ext cx="5716587" cy="446088"/>
          </a:xfrm>
        </p:spPr>
        <p:txBody>
          <a:bodyPr/>
          <a:lstStyle>
            <a:lvl1pPr>
              <a:buNone/>
              <a:defRPr sz="180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 dirty="0" smtClean="0"/>
              <a:t>[Cover Slide Text]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E5007-E2A8-4F28-B02C-D9B4778A4FBC}" type="datetime1">
              <a:rPr lang="en-US"/>
              <a:pPr>
                <a:defRPr/>
              </a:pPr>
              <a:t>9/17/2020</a:t>
            </a:fld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8001B-4A50-453B-B357-D338BCF54D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4175" y="47625"/>
            <a:ext cx="2105025" cy="6078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4338" y="47625"/>
            <a:ext cx="6167437" cy="6078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D285B-DACB-42BB-B653-47C1841396BB}" type="datetime1">
              <a:rPr lang="en-US"/>
              <a:pPr>
                <a:defRPr/>
              </a:pPr>
              <a:t>9/17/2020</a:t>
            </a:fld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940A9-B102-4401-A51E-99B08281D2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74A1A-8E78-422A-B8B2-80C17E336868}" type="datetime1">
              <a:rPr lang="en-US"/>
              <a:pPr>
                <a:defRPr/>
              </a:pPr>
              <a:t>9/17/2020</a:t>
            </a:fld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47839-9A1B-4AE2-A730-CDFB28550E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C6CFE-4E4B-440B-BF1B-C97C32263C65}" type="datetime1">
              <a:rPr lang="en-US"/>
              <a:pPr>
                <a:defRPr/>
              </a:pPr>
              <a:t>9/17/2020</a:t>
            </a:fld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56153-7E97-4A73-A199-10036E3EA9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06A53-99B1-4A5A-AAED-521BB5A1F7AE}" type="datetime1">
              <a:rPr lang="en-US"/>
              <a:pPr>
                <a:defRPr/>
              </a:pPr>
              <a:t>9/17/2020</a:t>
            </a:fld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1BF2A-6D13-4D22-85B7-693EDEFE15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152400"/>
            <a:ext cx="7734300" cy="8016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600200"/>
            <a:ext cx="411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938588"/>
            <a:ext cx="411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5B36A-9BCD-40BE-9DCA-02D555224E8C}" type="datetime1">
              <a:rPr lang="en-US"/>
              <a:pPr>
                <a:defRPr/>
              </a:pPr>
              <a:t>9/17/2020</a:t>
            </a:fld>
            <a:endParaRPr lang="en-US" dirty="0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BF940-2A7D-475F-AF5E-4A25A2E6EB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9942"/>
            <a:ext cx="83820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CC710-1491-4E4E-9152-D3737FD39707}" type="datetime1">
              <a:rPr lang="en-US"/>
              <a:pPr>
                <a:defRPr/>
              </a:pPr>
              <a:t>9/17/2020</a:t>
            </a:fld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657DF-FE95-454F-AB66-42CBA9BDA6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44500" y="277813"/>
            <a:ext cx="7132638" cy="469900"/>
          </a:xfrm>
        </p:spPr>
        <p:txBody>
          <a:bodyPr/>
          <a:lstStyle>
            <a:lvl1pPr>
              <a:buNone/>
              <a:defRPr sz="1800"/>
            </a:lvl1pPr>
          </a:lstStyle>
          <a:p>
            <a:pPr lvl="0"/>
            <a:r>
              <a:rPr lang="en-US" dirty="0" smtClean="0"/>
              <a:t>Slide Title</a:t>
            </a:r>
          </a:p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A21A5-9DCB-4E47-A5D6-C59403ACF65D}" type="datetime1">
              <a:rPr lang="en-US"/>
              <a:pPr>
                <a:defRPr/>
              </a:pPr>
              <a:t>9/17/2020</a:t>
            </a:fld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F46B9-8171-45E1-A369-0EA009B04A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76B26-D525-4B3A-AD1F-0F749DCB5CEA}" type="datetime1">
              <a:rPr lang="en-US"/>
              <a:pPr>
                <a:defRPr/>
              </a:pPr>
              <a:t>9/17/2020</a:t>
            </a:fld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71D79-3FCF-470B-A39E-9BBB02B9F0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CAF8B-6BB1-4D78-91A4-9088E87EBD16}" type="datetime1">
              <a:rPr lang="en-US"/>
              <a:pPr>
                <a:defRPr/>
              </a:pPr>
              <a:t>9/17/2020</a:t>
            </a:fld>
            <a:endParaRPr lang="en-US" dirty="0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959ED-9753-44BA-B55A-7B20CE5036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6232C-64F3-4BC7-A9F4-9AD666360C45}" type="datetime1">
              <a:rPr lang="en-US"/>
              <a:pPr>
                <a:defRPr/>
              </a:pPr>
              <a:t>9/17/2020</a:t>
            </a:fld>
            <a:endParaRPr lang="en-US" dirty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52CFE-2BB0-48A7-9F53-4B9D51B44A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414338" y="152400"/>
            <a:ext cx="7584674" cy="72224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[Slide Title]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26A74-AA3F-4EF0-A4AF-04DB0CC29C2B}" type="datetime1">
              <a:rPr lang="en-US"/>
              <a:pPr>
                <a:defRPr/>
              </a:pPr>
              <a:t>9/17/2020</a:t>
            </a:fld>
            <a:endParaRPr lang="en-US" dirty="0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B79F6-C316-4021-B029-814B015AF6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D3D5E-105C-4907-9B60-C6F5CE58284D}" type="datetime1">
              <a:rPr lang="en-US"/>
              <a:pPr>
                <a:defRPr/>
              </a:pPr>
              <a:t>9/17/2020</a:t>
            </a:fld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25644-1B45-4695-9AFB-0497CF045A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0D742-E7EE-41B8-9B65-6DB397F6AFB3}" type="datetime1">
              <a:rPr lang="en-US"/>
              <a:pPr>
                <a:defRPr/>
              </a:pPr>
              <a:t>9/17/2020</a:t>
            </a:fld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A53D9-FB86-4668-B944-96648E8AE6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14338" y="152400"/>
            <a:ext cx="7734300" cy="80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800" b="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0E272F6-1708-4844-BC38-1E403A83FDAA}" type="datetime1">
              <a:rPr lang="en-US"/>
              <a:pPr>
                <a:defRPr/>
              </a:pPr>
              <a:t>9/17/2020</a:t>
            </a:fld>
            <a:endParaRPr lang="en-US" dirty="0"/>
          </a:p>
        </p:txBody>
      </p:sp>
      <p:sp>
        <p:nvSpPr>
          <p:cNvPr id="7579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10425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8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CF0C1523-E9F1-42F5-83FF-A196C03FCA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Line 32"/>
          <p:cNvSpPr>
            <a:spLocks noChangeShapeType="1"/>
          </p:cNvSpPr>
          <p:nvPr/>
        </p:nvSpPr>
        <p:spPr bwMode="auto">
          <a:xfrm>
            <a:off x="444500" y="919163"/>
            <a:ext cx="8415338" cy="1587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 dirty="0"/>
          </a:p>
        </p:txBody>
      </p:sp>
      <p:pic>
        <p:nvPicPr>
          <p:cNvPr id="8" name="Picture 7" descr="EEC-Happle2.gif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181890" y="182878"/>
            <a:ext cx="659958" cy="65585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9pPr>
    </p:titleStyle>
    <p:bodyStyle>
      <a:lvl1pPr marL="228600" indent="-228600" algn="l" rtl="0" eaLnBrk="1" fontAlgn="base" hangingPunct="1">
        <a:spcBef>
          <a:spcPct val="100000"/>
        </a:spcBef>
        <a:spcAft>
          <a:spcPct val="0"/>
        </a:spcAft>
        <a:buClr>
          <a:srgbClr val="0033CC"/>
        </a:buClr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5762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914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2620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16002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057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5146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29718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4290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edu/birth-grade-12/early-education-and-care/financial-assistance/financial-assistance-for-familie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2352675" y="2073350"/>
            <a:ext cx="6105525" cy="15271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1800" b="0" i="1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400" b="0" dirty="0" smtClean="0"/>
              <a:t>CCFA Authorization Overview</a:t>
            </a:r>
            <a:endParaRPr lang="en-US" sz="1400" b="0" dirty="0"/>
          </a:p>
        </p:txBody>
      </p:sp>
      <p:sp>
        <p:nvSpPr>
          <p:cNvPr id="5" name="Text Placeholder 3"/>
          <p:cNvSpPr txBox="1">
            <a:spLocks/>
          </p:cNvSpPr>
          <p:nvPr/>
        </p:nvSpPr>
        <p:spPr bwMode="auto">
          <a:xfrm>
            <a:off x="6428926" y="6210599"/>
            <a:ext cx="1737174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1" fontAlgn="base" hangingPunct="1">
              <a:spcBef>
                <a:spcPct val="100000"/>
              </a:spcBef>
              <a:spcAft>
                <a:spcPct val="0"/>
              </a:spcAft>
              <a:buClr>
                <a:srgbClr val="0033CC"/>
              </a:buClr>
              <a:buNone/>
              <a:defRPr sz="1800" b="1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1pPr>
            <a:lvl2pPr marL="5762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914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•"/>
              <a:defRPr sz="2000">
                <a:solidFill>
                  <a:schemeClr val="tx1"/>
                </a:solidFill>
                <a:latin typeface="+mn-lt"/>
                <a:cs typeface="+mn-cs"/>
              </a:defRPr>
            </a:lvl3pPr>
            <a:lvl4pPr marL="1262063" indent="-2333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16002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0574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5146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29718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429000" indent="-2238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CC"/>
              </a:buClr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900" b="0" kern="0" dirty="0" smtClean="0"/>
              <a:t>Updated: September 2020</a:t>
            </a:r>
            <a:endParaRPr lang="en-US" sz="900" b="0" kern="0" dirty="0"/>
          </a:p>
        </p:txBody>
      </p:sp>
    </p:spTree>
    <p:extLst>
      <p:ext uri="{BB962C8B-B14F-4D97-AF65-F5344CB8AC3E}">
        <p14:creationId xmlns:p14="http://schemas.microsoft.com/office/powerpoint/2010/main" val="302851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0" y="1024693"/>
            <a:ext cx="8382000" cy="5569781"/>
          </a:xfrm>
        </p:spPr>
        <p:txBody>
          <a:bodyPr numCol="1"/>
          <a:lstStyle/>
          <a:p>
            <a:r>
              <a:rPr lang="en-US" sz="1400" dirty="0" smtClean="0"/>
              <a:t>Once established and active in CCFA, either through referral or the waitlist, an authorization can be added for a family. </a:t>
            </a:r>
            <a:r>
              <a:rPr lang="en-US" sz="1400" b="0" dirty="0"/>
              <a:t>T</a:t>
            </a:r>
            <a:r>
              <a:rPr lang="en-US" sz="1400" b="0" dirty="0" smtClean="0"/>
              <a:t>he family eligibility for subsidized care must align with policy. CCFA enforces most but not all polices. Subsidy administrators must be familiar with EEC’s policies and regulations. </a:t>
            </a:r>
            <a:endParaRPr lang="en-US" sz="1400" b="0" dirty="0"/>
          </a:p>
          <a:p>
            <a:pPr lvl="1"/>
            <a:r>
              <a:rPr lang="en-US" sz="1400" dirty="0"/>
              <a:t>Service </a:t>
            </a:r>
            <a:r>
              <a:rPr lang="en-US" sz="1400" dirty="0" smtClean="0"/>
              <a:t>needs may </a:t>
            </a:r>
            <a:r>
              <a:rPr lang="en-US" sz="1400" dirty="0"/>
              <a:t>differ across funding sources.</a:t>
            </a:r>
          </a:p>
          <a:p>
            <a:pPr lvl="1"/>
            <a:r>
              <a:rPr lang="en-US" sz="1400" dirty="0"/>
              <a:t>Subsidies are issued through either </a:t>
            </a:r>
            <a:r>
              <a:rPr lang="en-US" sz="1400" dirty="0" smtClean="0"/>
              <a:t>a direct contract with EEC or vouchers managed by the CCRR.</a:t>
            </a:r>
            <a:endParaRPr lang="en-US" sz="1400" dirty="0"/>
          </a:p>
          <a:p>
            <a:pPr lvl="1"/>
            <a:r>
              <a:rPr lang="en-US" sz="1400" dirty="0"/>
              <a:t>Families </a:t>
            </a:r>
            <a:r>
              <a:rPr lang="en-US" sz="1400" dirty="0" smtClean="0"/>
              <a:t>with more than one child could receive subsidized care by both voucher or contract slot. </a:t>
            </a:r>
          </a:p>
          <a:p>
            <a:r>
              <a:rPr lang="en-US" sz="1400" dirty="0" smtClean="0"/>
              <a:t>An Activity and/or income is required to be eligible for subsidized care.</a:t>
            </a:r>
          </a:p>
          <a:p>
            <a:r>
              <a:rPr lang="en-US" sz="1400" dirty="0" smtClean="0"/>
              <a:t>Authorizations are determined by family not by child.</a:t>
            </a:r>
            <a:endParaRPr lang="en-US" sz="1400" dirty="0"/>
          </a:p>
          <a:p>
            <a:pPr lvl="1"/>
            <a:r>
              <a:rPr lang="en-US" sz="1400" dirty="0" smtClean="0"/>
              <a:t>There is one exception; DCF </a:t>
            </a:r>
            <a:r>
              <a:rPr lang="en-US" sz="1400" dirty="0"/>
              <a:t>referrals, </a:t>
            </a:r>
            <a:r>
              <a:rPr lang="en-US" sz="1400" dirty="0" smtClean="0"/>
              <a:t>the </a:t>
            </a:r>
            <a:r>
              <a:rPr lang="en-US" sz="1400" dirty="0"/>
              <a:t>authorization </a:t>
            </a:r>
            <a:r>
              <a:rPr lang="en-US" sz="1400" dirty="0" smtClean="0"/>
              <a:t>for care is determined by child.</a:t>
            </a:r>
            <a:endParaRPr lang="en-US" sz="1400" dirty="0"/>
          </a:p>
          <a:p>
            <a:r>
              <a:rPr lang="en-US" sz="1400" dirty="0" smtClean="0"/>
              <a:t>Subsidized care is authorized for the following:</a:t>
            </a:r>
          </a:p>
          <a:p>
            <a:pPr lvl="1"/>
            <a:r>
              <a:rPr lang="en-US" sz="1400" dirty="0"/>
              <a:t>Income Eligible (IE)</a:t>
            </a:r>
          </a:p>
          <a:p>
            <a:pPr lvl="1"/>
            <a:r>
              <a:rPr lang="en-US" sz="1400" dirty="0"/>
              <a:t>DTA referred</a:t>
            </a:r>
          </a:p>
          <a:p>
            <a:pPr lvl="1"/>
            <a:r>
              <a:rPr lang="en-US" sz="1400" dirty="0"/>
              <a:t>DTA-T referred</a:t>
            </a:r>
          </a:p>
          <a:p>
            <a:pPr lvl="1"/>
            <a:r>
              <a:rPr lang="en-US" sz="1400" dirty="0"/>
              <a:t>DTA-PT (funded by either DTA or IE)</a:t>
            </a:r>
          </a:p>
          <a:p>
            <a:pPr lvl="1"/>
            <a:r>
              <a:rPr lang="en-US" sz="1400" dirty="0"/>
              <a:t>DCF referred</a:t>
            </a:r>
          </a:p>
          <a:p>
            <a:pPr lvl="1"/>
            <a:r>
              <a:rPr lang="en-US" sz="1400" dirty="0"/>
              <a:t>DHCD </a:t>
            </a:r>
            <a:r>
              <a:rPr lang="en-US" sz="1400" dirty="0" smtClean="0"/>
              <a:t>referred</a:t>
            </a:r>
          </a:p>
          <a:p>
            <a:endParaRPr 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Authorizations Overview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62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85705"/>
            <a:ext cx="8382000" cy="5408769"/>
          </a:xfrm>
        </p:spPr>
        <p:txBody>
          <a:bodyPr/>
          <a:lstStyle/>
          <a:p>
            <a:r>
              <a:rPr lang="en-US" sz="1400" dirty="0"/>
              <a:t>Household size determines the income threshold for a family.</a:t>
            </a:r>
          </a:p>
          <a:p>
            <a:pPr lvl="1"/>
            <a:r>
              <a:rPr lang="en-US" sz="1400" dirty="0"/>
              <a:t>Refer to the current </a:t>
            </a:r>
            <a:r>
              <a:rPr lang="en-US" sz="1400" dirty="0" smtClean="0"/>
              <a:t>State Median Income (SMI) </a:t>
            </a:r>
            <a:r>
              <a:rPr lang="en-US" sz="1400" dirty="0"/>
              <a:t>chart for </a:t>
            </a:r>
            <a:r>
              <a:rPr lang="en-US" sz="1400" dirty="0" smtClean="0"/>
              <a:t>thresholds located on the </a:t>
            </a:r>
            <a:r>
              <a:rPr lang="en-US" sz="1400" dirty="0" smtClean="0">
                <a:hlinkClick r:id="rId3"/>
              </a:rPr>
              <a:t>Financial Assistance for Families</a:t>
            </a:r>
            <a:r>
              <a:rPr lang="en-US" sz="1400" dirty="0" smtClean="0"/>
              <a:t> page of EEC’s website.</a:t>
            </a:r>
            <a:endParaRPr lang="en-US" sz="1400" dirty="0"/>
          </a:p>
          <a:p>
            <a:r>
              <a:rPr lang="en-US" sz="1400" dirty="0"/>
              <a:t>Children in the household eligible to receive care are known as beneficiaries.</a:t>
            </a:r>
          </a:p>
          <a:p>
            <a:pPr lvl="1"/>
            <a:r>
              <a:rPr lang="en-US" sz="1400" dirty="0"/>
              <a:t>Children who will receive care must be checked as beneficiaries when adding the authorization to CCFA.</a:t>
            </a:r>
          </a:p>
          <a:p>
            <a:r>
              <a:rPr lang="en-US" sz="1400" dirty="0"/>
              <a:t>Enrollment order</a:t>
            </a:r>
          </a:p>
          <a:p>
            <a:pPr lvl="1"/>
            <a:r>
              <a:rPr lang="en-US" sz="1400" dirty="0" smtClean="0"/>
              <a:t> Impacts a </a:t>
            </a:r>
            <a:r>
              <a:rPr lang="en-US" sz="1400" dirty="0"/>
              <a:t>family’s co-pay </a:t>
            </a:r>
            <a:endParaRPr lang="en-US" sz="1400" dirty="0" smtClean="0"/>
          </a:p>
          <a:p>
            <a:pPr lvl="2"/>
            <a:r>
              <a:rPr lang="en-US" sz="1400" dirty="0" smtClean="0"/>
              <a:t>Co-payments are applied only </a:t>
            </a:r>
            <a:r>
              <a:rPr lang="en-US" sz="1400" dirty="0"/>
              <a:t>to children receiving financial assistance</a:t>
            </a:r>
          </a:p>
          <a:p>
            <a:pPr lvl="1"/>
            <a:r>
              <a:rPr lang="en-US" sz="1400" dirty="0"/>
              <a:t>The oldest child </a:t>
            </a:r>
            <a:r>
              <a:rPr lang="en-US" sz="1400" dirty="0" smtClean="0"/>
              <a:t>should be enrollment </a:t>
            </a:r>
            <a:r>
              <a:rPr lang="en-US" sz="1400" dirty="0"/>
              <a:t>order 1 </a:t>
            </a:r>
          </a:p>
          <a:p>
            <a:pPr lvl="2"/>
            <a:r>
              <a:rPr lang="en-US" sz="1400" dirty="0" smtClean="0"/>
              <a:t>Assessed the </a:t>
            </a:r>
            <a:r>
              <a:rPr lang="en-US" sz="1400" dirty="0"/>
              <a:t>full </a:t>
            </a:r>
            <a:r>
              <a:rPr lang="en-US" sz="1400" dirty="0" smtClean="0"/>
              <a:t>dollar amount </a:t>
            </a:r>
            <a:r>
              <a:rPr lang="en-US" sz="1400" dirty="0"/>
              <a:t>of the </a:t>
            </a:r>
            <a:r>
              <a:rPr lang="en-US" sz="1400" dirty="0" smtClean="0"/>
              <a:t>co-pay but does not exceed the State Max Rate.</a:t>
            </a:r>
            <a:endParaRPr lang="en-US" sz="1400" dirty="0"/>
          </a:p>
          <a:p>
            <a:pPr lvl="1"/>
            <a:r>
              <a:rPr lang="en-US" sz="1400" dirty="0"/>
              <a:t>The </a:t>
            </a:r>
            <a:r>
              <a:rPr lang="en-US" sz="1400" dirty="0" smtClean="0"/>
              <a:t>second oldest </a:t>
            </a:r>
            <a:r>
              <a:rPr lang="en-US" sz="1400" dirty="0"/>
              <a:t>child is enrollment order 2 </a:t>
            </a:r>
            <a:endParaRPr lang="en-US" sz="1400" dirty="0" smtClean="0"/>
          </a:p>
          <a:p>
            <a:pPr lvl="2"/>
            <a:r>
              <a:rPr lang="en-US" sz="1400" dirty="0" smtClean="0"/>
              <a:t>Co-pay is </a:t>
            </a:r>
            <a:r>
              <a:rPr lang="en-US" sz="1400" dirty="0"/>
              <a:t>50% of the full </a:t>
            </a:r>
            <a:r>
              <a:rPr lang="en-US" sz="1400" dirty="0" smtClean="0"/>
              <a:t>fee not 50% of the oldest child (enrollment order 1)</a:t>
            </a:r>
            <a:endParaRPr lang="en-US" sz="1400" dirty="0"/>
          </a:p>
          <a:p>
            <a:pPr lvl="1"/>
            <a:r>
              <a:rPr lang="en-US" sz="1400" dirty="0"/>
              <a:t>The third </a:t>
            </a:r>
            <a:r>
              <a:rPr lang="en-US" sz="1400" dirty="0" smtClean="0"/>
              <a:t>oldest, enrollment order 3 or higher</a:t>
            </a:r>
          </a:p>
          <a:p>
            <a:pPr lvl="2"/>
            <a:r>
              <a:rPr lang="en-US" sz="1400" dirty="0" smtClean="0"/>
              <a:t>Co-pay is 25</a:t>
            </a:r>
            <a:r>
              <a:rPr lang="en-US" sz="1400" dirty="0"/>
              <a:t>% of the full fee not </a:t>
            </a:r>
            <a:r>
              <a:rPr lang="en-US" sz="1400" dirty="0" smtClean="0"/>
              <a:t>25% </a:t>
            </a:r>
            <a:r>
              <a:rPr lang="en-US" sz="1400" dirty="0"/>
              <a:t>of the oldest child </a:t>
            </a:r>
            <a:r>
              <a:rPr lang="en-US" sz="1400" dirty="0" smtClean="0"/>
              <a:t>(enrollment </a:t>
            </a:r>
            <a:r>
              <a:rPr lang="en-US" sz="1400" dirty="0"/>
              <a:t>order 1</a:t>
            </a:r>
            <a:r>
              <a:rPr lang="en-US" sz="1400" dirty="0" smtClean="0"/>
              <a:t>)</a:t>
            </a:r>
            <a:endParaRPr lang="en-US" sz="1400" dirty="0"/>
          </a:p>
          <a:p>
            <a:r>
              <a:rPr lang="en-US" sz="1400" dirty="0" smtClean="0"/>
              <a:t>Subsidy administrators must validate CCFA calculations are correct and modify enrollment order if applicable. 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Authorizations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Overview, contd.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10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60585"/>
            <a:ext cx="8382000" cy="5433889"/>
          </a:xfrm>
        </p:spPr>
        <p:txBody>
          <a:bodyPr numCol="2"/>
          <a:lstStyle/>
          <a:p>
            <a:r>
              <a:rPr lang="en-US" sz="1400" dirty="0"/>
              <a:t>Participation in an EEC approved activity determines P</a:t>
            </a:r>
            <a:r>
              <a:rPr lang="en-US" sz="1400" dirty="0" smtClean="0"/>
              <a:t>art Time or Full Time subsidized care. </a:t>
            </a:r>
          </a:p>
          <a:p>
            <a:pPr lvl="1"/>
            <a:r>
              <a:rPr lang="en-US" sz="1400" dirty="0"/>
              <a:t>In single parent households where the parent participates in more than one activity, CCFA totals the activity hours when determining eligibility.</a:t>
            </a:r>
          </a:p>
          <a:p>
            <a:pPr lvl="1"/>
            <a:r>
              <a:rPr lang="en-US" sz="1400" dirty="0"/>
              <a:t>In multi-parent households, CCFA looks at the minimum activity hours when determining </a:t>
            </a:r>
            <a:r>
              <a:rPr lang="en-US" sz="1400" dirty="0" smtClean="0"/>
              <a:t>eligibility.</a:t>
            </a:r>
          </a:p>
          <a:p>
            <a:pPr lvl="1"/>
            <a:r>
              <a:rPr lang="en-US" sz="1400" dirty="0" smtClean="0"/>
              <a:t>All non-retired, non-special needs parents/guardians must participate in an activity.</a:t>
            </a:r>
          </a:p>
          <a:p>
            <a:pPr lvl="1"/>
            <a:r>
              <a:rPr lang="en-US" sz="1400" dirty="0" smtClean="0"/>
              <a:t>Exceptions to activity requirement:</a:t>
            </a:r>
            <a:endParaRPr lang="en-US" sz="1400" dirty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200" dirty="0" smtClean="0"/>
              <a:t>DCF </a:t>
            </a:r>
            <a:r>
              <a:rPr lang="en-US" sz="1200" dirty="0"/>
              <a:t>referred families do not need to meet the activity requirement.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200" dirty="0"/>
              <a:t>DHCD referred families do not need to meet the activity requirement.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200" dirty="0" smtClean="0"/>
              <a:t>Parents/guardians with special needs do </a:t>
            </a:r>
            <a:r>
              <a:rPr lang="en-US" sz="1200" dirty="0"/>
              <a:t>not need to meet the activity requirement for 24 months.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200" dirty="0" smtClean="0"/>
              <a:t>Retired parents/guardians do </a:t>
            </a:r>
            <a:r>
              <a:rPr lang="en-US" sz="1200" dirty="0"/>
              <a:t>not need to meet an activity requirement</a:t>
            </a:r>
            <a:r>
              <a:rPr lang="en-US" sz="1200" dirty="0" smtClean="0"/>
              <a:t>.</a:t>
            </a:r>
          </a:p>
          <a:p>
            <a:pPr lvl="1"/>
            <a:endParaRPr lang="en-US" sz="1400" dirty="0" smtClean="0">
              <a:solidFill>
                <a:srgbClr val="FF0000"/>
              </a:solidFill>
            </a:endParaRPr>
          </a:p>
          <a:p>
            <a:r>
              <a:rPr lang="en-US" sz="1400" dirty="0" smtClean="0"/>
              <a:t>Activities and IE families:</a:t>
            </a:r>
            <a:endParaRPr lang="en-US" sz="1400" dirty="0"/>
          </a:p>
          <a:p>
            <a:pPr lvl="1"/>
            <a:r>
              <a:rPr lang="en-US" sz="1400" dirty="0" smtClean="0"/>
              <a:t>Families </a:t>
            </a:r>
            <a:r>
              <a:rPr lang="en-US" sz="1400" dirty="0"/>
              <a:t>must participate in one or a combination of activities in order to qualify for a subsidy.</a:t>
            </a:r>
          </a:p>
          <a:p>
            <a:pPr lvl="1"/>
            <a:r>
              <a:rPr lang="en-US" sz="1400" dirty="0" smtClean="0"/>
              <a:t>Families </a:t>
            </a:r>
            <a:r>
              <a:rPr lang="en-US" sz="1400" dirty="0"/>
              <a:t>whose activity hours are 30 hours or more per week are eligible for full-time </a:t>
            </a:r>
            <a:r>
              <a:rPr lang="en-US" sz="1400" dirty="0" smtClean="0"/>
              <a:t>care</a:t>
            </a:r>
            <a:r>
              <a:rPr lang="en-US" sz="1400" dirty="0"/>
              <a:t> </a:t>
            </a:r>
            <a:r>
              <a:rPr lang="en-US" sz="1400" dirty="0" smtClean="0"/>
              <a:t>(up to 50 hours).</a:t>
            </a:r>
          </a:p>
          <a:p>
            <a:pPr lvl="1"/>
            <a:r>
              <a:rPr lang="en-US" sz="1400" dirty="0"/>
              <a:t>Families whose activity hours are </a:t>
            </a:r>
            <a:r>
              <a:rPr lang="en-US" sz="1400" dirty="0" smtClean="0"/>
              <a:t>fewer </a:t>
            </a:r>
            <a:r>
              <a:rPr lang="en-US" sz="1400" dirty="0" smtClean="0">
                <a:solidFill>
                  <a:schemeClr val="accent4"/>
                </a:solidFill>
              </a:rPr>
              <a:t>than </a:t>
            </a:r>
            <a:r>
              <a:rPr lang="en-US" sz="1400" dirty="0">
                <a:solidFill>
                  <a:schemeClr val="accent4"/>
                </a:solidFill>
              </a:rPr>
              <a:t>30 and greater than or equal to 20 hours per week are eligible for part-time care (up to 30 hours</a:t>
            </a:r>
            <a:r>
              <a:rPr lang="en-US" sz="1400" dirty="0" smtClean="0">
                <a:solidFill>
                  <a:schemeClr val="accent4"/>
                </a:solidFill>
              </a:rPr>
              <a:t>).</a:t>
            </a:r>
            <a:endParaRPr lang="en-US" sz="1400" dirty="0" smtClean="0"/>
          </a:p>
          <a:p>
            <a:r>
              <a:rPr lang="en-US" sz="1400" dirty="0" smtClean="0"/>
              <a:t>Activities and DTA families:</a:t>
            </a:r>
          </a:p>
          <a:p>
            <a:pPr lvl="1"/>
            <a:r>
              <a:rPr lang="en-US" sz="1400" dirty="0"/>
              <a:t>R</a:t>
            </a:r>
            <a:r>
              <a:rPr lang="en-US" sz="1400" dirty="0" smtClean="0"/>
              <a:t>eferred </a:t>
            </a:r>
            <a:r>
              <a:rPr lang="en-US" sz="1400" dirty="0"/>
              <a:t>families must participate in a DTA-approved activity to be eligible for care</a:t>
            </a:r>
            <a:r>
              <a:rPr lang="en-US" sz="1400" dirty="0" smtClean="0"/>
              <a:t>.</a:t>
            </a:r>
          </a:p>
          <a:p>
            <a:pPr lvl="1"/>
            <a:r>
              <a:rPr lang="en-US" sz="1400" dirty="0" smtClean="0"/>
              <a:t>Families whose activity hours are 30 hours or more per week are eligible for full-time care (up to 50 hours).</a:t>
            </a:r>
          </a:p>
          <a:p>
            <a:pPr lvl="1"/>
            <a:r>
              <a:rPr lang="en-US" sz="1400" dirty="0" smtClean="0"/>
              <a:t>Families whose activity hours are fewer than 30 are eligible for part-time care (up to 30 hours).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Authorizations—Activity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22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0" y="1031631"/>
            <a:ext cx="8382000" cy="5659315"/>
          </a:xfrm>
        </p:spPr>
        <p:txBody>
          <a:bodyPr/>
          <a:lstStyle/>
          <a:p>
            <a:r>
              <a:rPr lang="en-US" sz="1400" dirty="0"/>
              <a:t>Household income determines if the family is eligible for a subsidy and </a:t>
            </a:r>
            <a:r>
              <a:rPr lang="en-US" sz="1400" dirty="0" smtClean="0"/>
              <a:t>the family co-payment. </a:t>
            </a:r>
            <a:endParaRPr lang="en-US" sz="1400" dirty="0"/>
          </a:p>
          <a:p>
            <a:pPr lvl="1"/>
            <a:r>
              <a:rPr lang="en-US" sz="1400" dirty="0"/>
              <a:t>IE families must meet 50% of the SMI at their initial assessment and 85% at </a:t>
            </a:r>
            <a:r>
              <a:rPr lang="en-US" sz="1400" dirty="0" smtClean="0"/>
              <a:t>reauthorization in </a:t>
            </a:r>
            <a:r>
              <a:rPr lang="en-US" sz="1400" dirty="0"/>
              <a:t>order to qualify for a subsidy.*</a:t>
            </a:r>
          </a:p>
          <a:p>
            <a:pPr lvl="1"/>
            <a:r>
              <a:rPr lang="en-US" sz="1400" dirty="0"/>
              <a:t>DTA referred families do not need to meet an income </a:t>
            </a:r>
            <a:r>
              <a:rPr lang="en-US" sz="1400" dirty="0" smtClean="0"/>
              <a:t>threshold.</a:t>
            </a:r>
          </a:p>
          <a:p>
            <a:pPr lvl="1"/>
            <a:r>
              <a:rPr lang="en-US" sz="1400" dirty="0" smtClean="0"/>
              <a:t>DTA-T (transitional) referred families need to meet 85% of the SMI on their authorization.</a:t>
            </a:r>
            <a:endParaRPr lang="en-US" sz="1400" dirty="0"/>
          </a:p>
          <a:p>
            <a:pPr lvl="1"/>
            <a:r>
              <a:rPr lang="en-US" sz="1400" dirty="0"/>
              <a:t>DCF referred families do not need to meet an income </a:t>
            </a:r>
            <a:r>
              <a:rPr lang="en-US" sz="1400" dirty="0" smtClean="0"/>
              <a:t>threshold.</a:t>
            </a:r>
            <a:endParaRPr lang="en-US" sz="1400" dirty="0"/>
          </a:p>
          <a:p>
            <a:pPr lvl="1"/>
            <a:r>
              <a:rPr lang="en-US" sz="1400" dirty="0"/>
              <a:t>DHCD </a:t>
            </a:r>
            <a:r>
              <a:rPr lang="en-US" sz="1400" dirty="0" smtClean="0"/>
              <a:t>(homeless) referred </a:t>
            </a:r>
            <a:r>
              <a:rPr lang="en-US" sz="1400" dirty="0"/>
              <a:t>families must </a:t>
            </a:r>
            <a:r>
              <a:rPr lang="en-US" sz="1400" dirty="0" smtClean="0"/>
              <a:t>meet 50% of the SMI at their initial assessment and 85% at reauthorization. </a:t>
            </a:r>
            <a:endParaRPr lang="en-US" sz="1400" dirty="0"/>
          </a:p>
          <a:p>
            <a:pPr lvl="1"/>
            <a:r>
              <a:rPr lang="en-US" sz="1400" dirty="0"/>
              <a:t>Families with </a:t>
            </a:r>
            <a:r>
              <a:rPr lang="en-US" sz="1400" dirty="0">
                <a:solidFill>
                  <a:schemeClr val="accent4"/>
                </a:solidFill>
              </a:rPr>
              <a:t>one or more retired </a:t>
            </a:r>
            <a:r>
              <a:rPr lang="en-US" sz="1400" dirty="0"/>
              <a:t>parent or guardian do not need to meet an income threshold</a:t>
            </a:r>
            <a:r>
              <a:rPr lang="en-US" sz="1400" dirty="0" smtClean="0"/>
              <a:t>.</a:t>
            </a:r>
          </a:p>
          <a:p>
            <a:pPr lvl="1"/>
            <a:r>
              <a:rPr lang="en-US" sz="1400" dirty="0" smtClean="0"/>
              <a:t>Guardians do not need to meet an income threshold.</a:t>
            </a:r>
          </a:p>
          <a:p>
            <a:pPr marL="342900" lvl="1" indent="0">
              <a:buNone/>
            </a:pPr>
            <a:endParaRPr lang="en-US" sz="1400" dirty="0" smtClean="0"/>
          </a:p>
          <a:p>
            <a:pPr marL="342900" lvl="1" indent="0">
              <a:buNone/>
            </a:pPr>
            <a:r>
              <a:rPr lang="en-US" sz="1400" dirty="0" smtClean="0"/>
              <a:t>*</a:t>
            </a:r>
            <a:r>
              <a:rPr lang="en-US" sz="1400" dirty="0"/>
              <a:t>Families with a special needs parent or child must meet 85% of the SMI at their initial assessment and </a:t>
            </a:r>
            <a:r>
              <a:rPr lang="en-US" sz="1400" dirty="0" smtClean="0"/>
              <a:t>85% </a:t>
            </a:r>
            <a:r>
              <a:rPr lang="en-US" sz="1400" dirty="0"/>
              <a:t>at </a:t>
            </a:r>
            <a:r>
              <a:rPr lang="en-US" sz="1400" dirty="0" smtClean="0"/>
              <a:t>reauthorization in </a:t>
            </a:r>
            <a:r>
              <a:rPr lang="en-US" sz="1400" dirty="0"/>
              <a:t>order to qualify for a subsidy.</a:t>
            </a:r>
          </a:p>
          <a:p>
            <a:r>
              <a:rPr lang="en-US" sz="1400" dirty="0" smtClean="0"/>
              <a:t>Refer </a:t>
            </a:r>
            <a:r>
              <a:rPr lang="en-US" sz="1400" dirty="0"/>
              <a:t>to </a:t>
            </a:r>
            <a:r>
              <a:rPr lang="en-US" sz="1400" dirty="0" smtClean="0"/>
              <a:t>the Financial Assistance Policy </a:t>
            </a:r>
            <a:r>
              <a:rPr lang="en-US" sz="1400" dirty="0"/>
              <a:t>Guide </a:t>
            </a:r>
            <a:r>
              <a:rPr lang="en-US" sz="1400" dirty="0" smtClean="0"/>
              <a:t>for complete information </a:t>
            </a:r>
            <a:r>
              <a:rPr lang="en-US" sz="1400" dirty="0"/>
              <a:t>on family </a:t>
            </a:r>
            <a:r>
              <a:rPr lang="en-US" sz="1400" dirty="0" smtClean="0"/>
              <a:t>income eligibility</a:t>
            </a:r>
          </a:p>
          <a:p>
            <a:r>
              <a:rPr lang="en-US" sz="1400" dirty="0" smtClean="0"/>
              <a:t>The information provided to you is a summary in relation to the business rules in CCFA. </a:t>
            </a:r>
            <a:r>
              <a:rPr lang="en-US" sz="1400" dirty="0" smtClean="0"/>
              <a:t>Please direct any </a:t>
            </a:r>
            <a:r>
              <a:rPr lang="en-US" sz="1400" dirty="0" smtClean="0"/>
              <a:t>authorization </a:t>
            </a:r>
            <a:r>
              <a:rPr lang="en-US" sz="1400" dirty="0" smtClean="0"/>
              <a:t>questions that are not covered by </a:t>
            </a:r>
            <a:r>
              <a:rPr lang="en-US" sz="1400" dirty="0"/>
              <a:t>Financial Assistance Policy </a:t>
            </a:r>
            <a:r>
              <a:rPr lang="en-US" sz="1400" dirty="0" smtClean="0"/>
              <a:t>Guide, Financial Assistance Procedures Manual, or EEC Management Bulletins (EMB) </a:t>
            </a:r>
            <a:r>
              <a:rPr lang="en-US" sz="1400" dirty="0" smtClean="0"/>
              <a:t>to </a:t>
            </a:r>
            <a:r>
              <a:rPr lang="en-US" sz="1400" dirty="0" smtClean="0"/>
              <a:t>the </a:t>
            </a:r>
            <a:r>
              <a:rPr lang="en-US" sz="1400" dirty="0"/>
              <a:t>F</a:t>
            </a:r>
            <a:r>
              <a:rPr lang="en-US" sz="1400" dirty="0" smtClean="0"/>
              <a:t>inancial Assistance Unit. </a:t>
            </a:r>
            <a:endParaRPr lang="en-US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Authorizations—Income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60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bsidy Management Technical Assistance Business Process - 3-12-2015">
  <a:themeElements>
    <a:clrScheme name="ppT TEST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ppT TEST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 TE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3121</TotalTime>
  <Words>853</Words>
  <Application>Microsoft Office PowerPoint</Application>
  <PresentationFormat>On-screen Show (4:3)</PresentationFormat>
  <Paragraphs>73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Courier New</vt:lpstr>
      <vt:lpstr>Verdana</vt:lpstr>
      <vt:lpstr>Subsidy Management Technical Assistance Business Process - 3-12-2015</vt:lpstr>
      <vt:lpstr>   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CCFA – Single Authorizations</dc:title>
  <dc:creator>Audrey Willoughby</dc:creator>
  <dc:description>Edited project list on slide 7 -- Proposed Bond IV Projects.</dc:description>
  <cp:lastModifiedBy>Roberson, Miranda (EEC)</cp:lastModifiedBy>
  <cp:revision>126</cp:revision>
  <cp:lastPrinted>2011-02-28T13:39:27Z</cp:lastPrinted>
  <dcterms:created xsi:type="dcterms:W3CDTF">2015-03-12T16:09:09Z</dcterms:created>
  <dcterms:modified xsi:type="dcterms:W3CDTF">2020-09-17T15:30:44Z</dcterms:modified>
</cp:coreProperties>
</file>