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67_CE49328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5"/>
  </p:notesMasterIdLst>
  <p:sldIdLst>
    <p:sldId id="341" r:id="rId5"/>
    <p:sldId id="362" r:id="rId6"/>
    <p:sldId id="367" r:id="rId7"/>
    <p:sldId id="368" r:id="rId8"/>
    <p:sldId id="323" r:id="rId9"/>
    <p:sldId id="326" r:id="rId10"/>
    <p:sldId id="335" r:id="rId11"/>
    <p:sldId id="366" r:id="rId12"/>
    <p:sldId id="297" r:id="rId13"/>
    <p:sldId id="3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2C196E-6773-4701-8C94-A837C85A6FD4}">
          <p14:sldIdLst>
            <p14:sldId id="341"/>
            <p14:sldId id="362"/>
            <p14:sldId id="367"/>
            <p14:sldId id="368"/>
            <p14:sldId id="323"/>
            <p14:sldId id="326"/>
            <p14:sldId id="335"/>
            <p14:sldId id="366"/>
            <p14:sldId id="297"/>
            <p14:sldId id="359"/>
          </p14:sldIdLst>
        </p14:section>
        <p14:section name="Untitled Section" id="{591C5DE1-DF8C-4308-8E98-4E13C46063A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B344EE-790A-DEB7-B71A-992AC308D1D0}" name="Harkness, DesNeiges M (DDS)" initials="HDM(" userId="S::DesNeiges.M.Harkness@mass.gov::937cbc5a-3606-4813-a8e1-a09ac063775a" providerId="AD"/>
  <p188:author id="{C4A5ABFE-9C69-A5A5-98D5-39ED1B49FBCF}" name="Harris, Michelle (DDS)" initials="H(" userId="S::michelle.harris@mass.gov::77dbbad5-cc38-49a8-b6e5-06b57eb43d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743E7F-27BE-4FC5-A92D-16641AB1CFDF}" v="8" dt="2023-09-26T15:54:16.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936"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modernComment_167_CE493282.xml><?xml version="1.0" encoding="utf-8"?>
<p188:cmLst xmlns:a="http://schemas.openxmlformats.org/drawingml/2006/main" xmlns:r="http://schemas.openxmlformats.org/officeDocument/2006/relationships" xmlns:p188="http://schemas.microsoft.com/office/powerpoint/2018/8/main">
  <p188:cm id="{D90E00D0-0FC3-43CC-8558-1ED010020A0B}" authorId="{80B344EE-790A-DEB7-B71A-992AC308D1D0}" created="2023-08-11T17:30:29.760">
    <pc:sldMkLst xmlns:pc="http://schemas.microsoft.com/office/powerpoint/2013/main/command">
      <pc:docMk/>
      <pc:sldMk cId="3460903554" sldId="359"/>
    </pc:sldMkLst>
    <p188:txBody>
      <a:bodyPr/>
      <a:lstStyle/>
      <a:p>
        <a:r>
          <a:rPr lang="en-US"/>
          <a:t>Case study/ activity after all four are reviewed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76144-0F10-4043-8CE6-FAF7E80D46CE}" type="datetimeFigureOut">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211FE-2DAA-4D69-940E-D384134205EA}" type="slidenum">
              <a:t>‹#›</a:t>
            </a:fld>
            <a:endParaRPr lang="en-US"/>
          </a:p>
        </p:txBody>
      </p:sp>
    </p:spTree>
    <p:extLst>
      <p:ext uri="{BB962C8B-B14F-4D97-AF65-F5344CB8AC3E}">
        <p14:creationId xmlns:p14="http://schemas.microsoft.com/office/powerpoint/2010/main" val="331799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5211FE-2DAA-4D69-940E-D384134205EA}" type="slidenum">
              <a:rPr lang="en-US" smtClean="0"/>
              <a:t>1</a:t>
            </a:fld>
            <a:endParaRPr lang="en-US"/>
          </a:p>
        </p:txBody>
      </p:sp>
    </p:spTree>
    <p:extLst>
      <p:ext uri="{BB962C8B-B14F-4D97-AF65-F5344CB8AC3E}">
        <p14:creationId xmlns:p14="http://schemas.microsoft.com/office/powerpoint/2010/main" val="245652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5211FE-2DAA-4D69-940E-D384134205EA}" type="slidenum">
              <a:rPr lang="en-US" smtClean="0"/>
              <a:t>2</a:t>
            </a:fld>
            <a:endParaRPr lang="en-US"/>
          </a:p>
        </p:txBody>
      </p:sp>
    </p:spTree>
    <p:extLst>
      <p:ext uri="{BB962C8B-B14F-4D97-AF65-F5344CB8AC3E}">
        <p14:creationId xmlns:p14="http://schemas.microsoft.com/office/powerpoint/2010/main" val="251274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5"/>
          </p:nvPr>
        </p:nvSpPr>
        <p:spPr/>
        <p:txBody>
          <a:bodyPr/>
          <a:lstStyle/>
          <a:p>
            <a:fld id="{BE5211FE-2DAA-4D69-940E-D384134205EA}" type="slidenum">
              <a:rPr lang="en-US" smtClean="0"/>
              <a:t>3</a:t>
            </a:fld>
            <a:endParaRPr lang="en-US"/>
          </a:p>
        </p:txBody>
      </p:sp>
    </p:spTree>
    <p:extLst>
      <p:ext uri="{BB962C8B-B14F-4D97-AF65-F5344CB8AC3E}">
        <p14:creationId xmlns:p14="http://schemas.microsoft.com/office/powerpoint/2010/main" val="74506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5211FE-2DAA-4D69-940E-D384134205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61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lang="en-US" sz="1200" b="0" i="0" u="none" strike="noStrike" kern="1200" cap="none" spc="0" normalizeH="0" baseline="0" noProof="0" dirty="0">
              <a:ln>
                <a:noFill/>
              </a:ln>
              <a:effectLst/>
              <a:uLnTx/>
              <a:uFillTx/>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E5211FE-2DAA-4D69-940E-D384134205EA}" type="slidenum">
              <a:rPr lang="en-US" smtClean="0"/>
              <a:t>5</a:t>
            </a:fld>
            <a:endParaRPr lang="en-US"/>
          </a:p>
        </p:txBody>
      </p:sp>
    </p:spTree>
    <p:extLst>
      <p:ext uri="{BB962C8B-B14F-4D97-AF65-F5344CB8AC3E}">
        <p14:creationId xmlns:p14="http://schemas.microsoft.com/office/powerpoint/2010/main" val="304127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5"/>
          </p:nvPr>
        </p:nvSpPr>
        <p:spPr/>
        <p:txBody>
          <a:bodyPr/>
          <a:lstStyle/>
          <a:p>
            <a:fld id="{BE5211FE-2DAA-4D69-940E-D384134205EA}" type="slidenum">
              <a:rPr lang="en-US" smtClean="0"/>
              <a:t>6</a:t>
            </a:fld>
            <a:endParaRPr lang="en-US"/>
          </a:p>
        </p:txBody>
      </p:sp>
    </p:spTree>
    <p:extLst>
      <p:ext uri="{BB962C8B-B14F-4D97-AF65-F5344CB8AC3E}">
        <p14:creationId xmlns:p14="http://schemas.microsoft.com/office/powerpoint/2010/main" val="368390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p>
        </p:txBody>
      </p:sp>
      <p:sp>
        <p:nvSpPr>
          <p:cNvPr id="4" name="Slide Number Placeholder 3"/>
          <p:cNvSpPr>
            <a:spLocks noGrp="1"/>
          </p:cNvSpPr>
          <p:nvPr>
            <p:ph type="sldNum" sz="quarter" idx="5"/>
          </p:nvPr>
        </p:nvSpPr>
        <p:spPr/>
        <p:txBody>
          <a:bodyPr/>
          <a:lstStyle/>
          <a:p>
            <a:fld id="{BE5211FE-2DAA-4D69-940E-D384134205EA}" type="slidenum">
              <a:rPr lang="en-US" smtClean="0"/>
              <a:t>7</a:t>
            </a:fld>
            <a:endParaRPr lang="en-US"/>
          </a:p>
        </p:txBody>
      </p:sp>
    </p:spTree>
    <p:extLst>
      <p:ext uri="{BB962C8B-B14F-4D97-AF65-F5344CB8AC3E}">
        <p14:creationId xmlns:p14="http://schemas.microsoft.com/office/powerpoint/2010/main" val="2817914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ea typeface="+mn-lt"/>
              <a:cs typeface="+mn-lt"/>
            </a:endParaRPr>
          </a:p>
          <a:p>
            <a:r>
              <a:rPr kumimoji="0" lang="en-US"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endParaRPr lang="en-US" sz="1200" dirty="0"/>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BE5211FE-2DAA-4D69-940E-D384134205EA}" type="slidenum">
              <a:rPr lang="en-US" smtClean="0"/>
              <a:t>9</a:t>
            </a:fld>
            <a:endParaRPr lang="en-US"/>
          </a:p>
        </p:txBody>
      </p:sp>
    </p:spTree>
    <p:extLst>
      <p:ext uri="{BB962C8B-B14F-4D97-AF65-F5344CB8AC3E}">
        <p14:creationId xmlns:p14="http://schemas.microsoft.com/office/powerpoint/2010/main" val="20794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BE5211FE-2DAA-4D69-940E-D384134205EA}" type="slidenum">
              <a:rPr lang="en-US" smtClean="0"/>
              <a:t>10</a:t>
            </a:fld>
            <a:endParaRPr lang="en-US"/>
          </a:p>
        </p:txBody>
      </p:sp>
    </p:spTree>
    <p:extLst>
      <p:ext uri="{BB962C8B-B14F-4D97-AF65-F5344CB8AC3E}">
        <p14:creationId xmlns:p14="http://schemas.microsoft.com/office/powerpoint/2010/main" val="163410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2B6E73-B828-4ED8-B969-E58A305B38E4}" type="datetime1">
              <a:rPr lang="en-US" smtClean="0"/>
              <a:t>9/26/2023</a:t>
            </a:fld>
            <a:endParaRPr lang="en-US"/>
          </a:p>
        </p:txBody>
      </p:sp>
      <p:sp>
        <p:nvSpPr>
          <p:cNvPr id="5" name="Footer Placeholder 4"/>
          <p:cNvSpPr>
            <a:spLocks noGrp="1"/>
          </p:cNvSpPr>
          <p:nvPr>
            <p:ph type="ftr" sz="quarter" idx="11"/>
          </p:nvPr>
        </p:nvSpPr>
        <p:spPr/>
        <p:txBody>
          <a:bodyPr/>
          <a:lstStyle/>
          <a:p>
            <a:r>
              <a:rPr lang="en-US"/>
              <a:t>The Department of Developmental Services</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27266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C56391-2E63-485D-AE7C-F9F255BF840B}" type="datetime1">
              <a:rPr lang="en-US" smtClean="0"/>
              <a:t>9/26/2023</a:t>
            </a:fld>
            <a:endParaRPr lang="en-US"/>
          </a:p>
        </p:txBody>
      </p:sp>
      <p:sp>
        <p:nvSpPr>
          <p:cNvPr id="5" name="Footer Placeholder 4"/>
          <p:cNvSpPr>
            <a:spLocks noGrp="1"/>
          </p:cNvSpPr>
          <p:nvPr>
            <p:ph type="ftr" sz="quarter" idx="11"/>
          </p:nvPr>
        </p:nvSpPr>
        <p:spPr/>
        <p:txBody>
          <a:bodyPr/>
          <a:lstStyle/>
          <a:p>
            <a:r>
              <a:rPr lang="en-US"/>
              <a:t>The Department of Developmental Services</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8402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C8BA9F-AC37-4DEB-A1E0-45DE0321C2E9}" type="datetime1">
              <a:rPr lang="en-US" smtClean="0"/>
              <a:t>9/26/2023</a:t>
            </a:fld>
            <a:endParaRPr lang="en-US"/>
          </a:p>
        </p:txBody>
      </p:sp>
      <p:sp>
        <p:nvSpPr>
          <p:cNvPr id="5" name="Footer Placeholder 4"/>
          <p:cNvSpPr>
            <a:spLocks noGrp="1"/>
          </p:cNvSpPr>
          <p:nvPr>
            <p:ph type="ftr" sz="quarter" idx="11"/>
          </p:nvPr>
        </p:nvSpPr>
        <p:spPr/>
        <p:txBody>
          <a:bodyPr/>
          <a:lstStyle/>
          <a:p>
            <a:r>
              <a:rPr lang="en-US"/>
              <a:t>The Department of Developmental Services</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4186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2209CF-013B-419F-84C3-5D27D7359353}" type="datetime1">
              <a:rPr lang="en-US" smtClean="0"/>
              <a:t>9/26/2023</a:t>
            </a:fld>
            <a:endParaRPr lang="en-US"/>
          </a:p>
        </p:txBody>
      </p:sp>
      <p:sp>
        <p:nvSpPr>
          <p:cNvPr id="5" name="Footer Placeholder 4"/>
          <p:cNvSpPr>
            <a:spLocks noGrp="1"/>
          </p:cNvSpPr>
          <p:nvPr>
            <p:ph type="ftr" sz="quarter" idx="11"/>
          </p:nvPr>
        </p:nvSpPr>
        <p:spPr/>
        <p:txBody>
          <a:bodyPr/>
          <a:lstStyle/>
          <a:p>
            <a:r>
              <a:rPr lang="en-US"/>
              <a:t>The Department of Developmental Services</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825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30A4C0-B1E6-4DC1-AB31-945087D91360}" type="datetime1">
              <a:rPr lang="en-US" smtClean="0"/>
              <a:t>9/26/2023</a:t>
            </a:fld>
            <a:endParaRPr lang="en-US"/>
          </a:p>
        </p:txBody>
      </p:sp>
      <p:sp>
        <p:nvSpPr>
          <p:cNvPr id="5" name="Footer Placeholder 4"/>
          <p:cNvSpPr>
            <a:spLocks noGrp="1"/>
          </p:cNvSpPr>
          <p:nvPr>
            <p:ph type="ftr" sz="quarter" idx="11"/>
          </p:nvPr>
        </p:nvSpPr>
        <p:spPr/>
        <p:txBody>
          <a:bodyPr/>
          <a:lstStyle/>
          <a:p>
            <a:r>
              <a:rPr lang="en-US"/>
              <a:t>The Department of Developmental Services</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8164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F1E3B5-0B89-4660-AE10-1127B36D8BE3}" type="datetime1">
              <a:rPr lang="en-US" smtClean="0"/>
              <a:t>9/26/2023</a:t>
            </a:fld>
            <a:endParaRPr lang="en-US"/>
          </a:p>
        </p:txBody>
      </p:sp>
      <p:sp>
        <p:nvSpPr>
          <p:cNvPr id="6" name="Footer Placeholder 5"/>
          <p:cNvSpPr>
            <a:spLocks noGrp="1"/>
          </p:cNvSpPr>
          <p:nvPr>
            <p:ph type="ftr" sz="quarter" idx="11"/>
          </p:nvPr>
        </p:nvSpPr>
        <p:spPr/>
        <p:txBody>
          <a:bodyPr/>
          <a:lstStyle/>
          <a:p>
            <a:r>
              <a:rPr lang="en-US"/>
              <a:t>The Department of Developmental Services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9928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E89C9E-7370-4E71-A741-56695CDF4236}" type="datetime1">
              <a:rPr lang="en-US" smtClean="0"/>
              <a:t>9/26/2023</a:t>
            </a:fld>
            <a:endParaRPr lang="en-US"/>
          </a:p>
        </p:txBody>
      </p:sp>
      <p:sp>
        <p:nvSpPr>
          <p:cNvPr id="8" name="Footer Placeholder 7"/>
          <p:cNvSpPr>
            <a:spLocks noGrp="1"/>
          </p:cNvSpPr>
          <p:nvPr>
            <p:ph type="ftr" sz="quarter" idx="11"/>
          </p:nvPr>
        </p:nvSpPr>
        <p:spPr/>
        <p:txBody>
          <a:bodyPr/>
          <a:lstStyle/>
          <a:p>
            <a:r>
              <a:rPr lang="en-US"/>
              <a:t>The Department of Developmental Services</a:t>
            </a: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686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0007AB-6FCC-40A9-A611-7256E8CDA357}" type="datetime1">
              <a:rPr lang="en-US" smtClean="0"/>
              <a:t>9/26/2023</a:t>
            </a:fld>
            <a:endParaRPr lang="en-US"/>
          </a:p>
        </p:txBody>
      </p:sp>
      <p:sp>
        <p:nvSpPr>
          <p:cNvPr id="4" name="Footer Placeholder 3"/>
          <p:cNvSpPr>
            <a:spLocks noGrp="1"/>
          </p:cNvSpPr>
          <p:nvPr>
            <p:ph type="ftr" sz="quarter" idx="11"/>
          </p:nvPr>
        </p:nvSpPr>
        <p:spPr/>
        <p:txBody>
          <a:bodyPr/>
          <a:lstStyle/>
          <a:p>
            <a:r>
              <a:rPr lang="en-US"/>
              <a:t>The Department of Developmental Services</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015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7E722-F8B2-4102-B640-8BDB1F461AD1}" type="datetime1">
              <a:rPr lang="en-US" smtClean="0"/>
              <a:t>9/26/2023</a:t>
            </a:fld>
            <a:endParaRPr lang="en-US"/>
          </a:p>
        </p:txBody>
      </p:sp>
      <p:sp>
        <p:nvSpPr>
          <p:cNvPr id="3" name="Footer Placeholder 2"/>
          <p:cNvSpPr>
            <a:spLocks noGrp="1"/>
          </p:cNvSpPr>
          <p:nvPr>
            <p:ph type="ftr" sz="quarter" idx="11"/>
          </p:nvPr>
        </p:nvSpPr>
        <p:spPr/>
        <p:txBody>
          <a:bodyPr/>
          <a:lstStyle/>
          <a:p>
            <a:r>
              <a:rPr lang="en-US"/>
              <a:t>The Department of Developmental Services</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598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07EE10-A7BC-4D6E-B395-E43AFD811049}" type="datetime1">
              <a:rPr lang="en-US" smtClean="0"/>
              <a:t>9/26/2023</a:t>
            </a:fld>
            <a:endParaRPr lang="en-US"/>
          </a:p>
        </p:txBody>
      </p:sp>
      <p:sp>
        <p:nvSpPr>
          <p:cNvPr id="6" name="Footer Placeholder 5"/>
          <p:cNvSpPr>
            <a:spLocks noGrp="1"/>
          </p:cNvSpPr>
          <p:nvPr>
            <p:ph type="ftr" sz="quarter" idx="11"/>
          </p:nvPr>
        </p:nvSpPr>
        <p:spPr/>
        <p:txBody>
          <a:bodyPr/>
          <a:lstStyle/>
          <a:p>
            <a:r>
              <a:rPr lang="en-US"/>
              <a:t>The Department of Developmental Services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6625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F2F90F-03EE-4FE0-BAFA-A17624242A9A}" type="datetime1">
              <a:rPr lang="en-US" smtClean="0"/>
              <a:t>9/26/2023</a:t>
            </a:fld>
            <a:endParaRPr lang="en-US"/>
          </a:p>
        </p:txBody>
      </p:sp>
      <p:sp>
        <p:nvSpPr>
          <p:cNvPr id="6" name="Footer Placeholder 5"/>
          <p:cNvSpPr>
            <a:spLocks noGrp="1"/>
          </p:cNvSpPr>
          <p:nvPr>
            <p:ph type="ftr" sz="quarter" idx="11"/>
          </p:nvPr>
        </p:nvSpPr>
        <p:spPr/>
        <p:txBody>
          <a:bodyPr/>
          <a:lstStyle/>
          <a:p>
            <a:r>
              <a:rPr lang="en-US"/>
              <a:t>The Department of Developmental Services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219214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2A1CE-A09F-4B95-8509-1CE33C198EBE}" type="datetime1">
              <a:rPr lang="en-US" smtClean="0"/>
              <a:t>9/26/2023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Department of Developmental Services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3974537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67_CE49328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epartment of Developmental Services | Mass.gov">
            <a:extLst>
              <a:ext uri="{FF2B5EF4-FFF2-40B4-BE49-F238E27FC236}">
                <a16:creationId xmlns:a16="http://schemas.microsoft.com/office/drawing/2014/main" id="{210E8EDD-31AF-9A8E-BC28-CE6D85417F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80199" y="1049770"/>
            <a:ext cx="5831601"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A78003C-9C56-2545-81C1-9144E718342E}"/>
              </a:ext>
            </a:extLst>
          </p:cNvPr>
          <p:cNvSpPr>
            <a:spLocks noGrp="1"/>
          </p:cNvSpPr>
          <p:nvPr>
            <p:ph type="ftr" sz="quarter" idx="11"/>
          </p:nvPr>
        </p:nvSpPr>
        <p:spPr/>
        <p:txBody>
          <a:bodyPr/>
          <a:lstStyle/>
          <a:p>
            <a:r>
              <a:rPr lang="en-US"/>
              <a:t>The Department of Developmental Services</a:t>
            </a:r>
          </a:p>
        </p:txBody>
      </p:sp>
      <p:sp>
        <p:nvSpPr>
          <p:cNvPr id="5" name="Slide Number Placeholder 4">
            <a:extLst>
              <a:ext uri="{FF2B5EF4-FFF2-40B4-BE49-F238E27FC236}">
                <a16:creationId xmlns:a16="http://schemas.microsoft.com/office/drawing/2014/main" id="{47E7BACB-D138-AC1B-33ED-70A78576FA0F}"/>
              </a:ext>
            </a:extLst>
          </p:cNvPr>
          <p:cNvSpPr>
            <a:spLocks noGrp="1"/>
          </p:cNvSpPr>
          <p:nvPr>
            <p:ph type="sldNum" sz="quarter" idx="12"/>
          </p:nvPr>
        </p:nvSpPr>
        <p:spPr/>
        <p:txBody>
          <a:bodyPr/>
          <a:lstStyle/>
          <a:p>
            <a:fld id="{48F63A3B-78C7-47BE-AE5E-E10140E04643}" type="slidenum">
              <a:rPr lang="en-US" smtClean="0"/>
              <a:t>1</a:t>
            </a:fld>
            <a:endParaRPr lang="en-US"/>
          </a:p>
        </p:txBody>
      </p:sp>
    </p:spTree>
    <p:extLst>
      <p:ext uri="{BB962C8B-B14F-4D97-AF65-F5344CB8AC3E}">
        <p14:creationId xmlns:p14="http://schemas.microsoft.com/office/powerpoint/2010/main" val="2916532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A5B8C1-3DA6-898B-D575-530DA86C6D21}"/>
              </a:ext>
            </a:extLst>
          </p:cNvPr>
          <p:cNvSpPr>
            <a:spLocks noGrp="1"/>
          </p:cNvSpPr>
          <p:nvPr>
            <p:ph type="title"/>
          </p:nvPr>
        </p:nvSpPr>
        <p:spPr>
          <a:xfrm>
            <a:off x="1007364" y="370098"/>
            <a:ext cx="10515600" cy="1325563"/>
          </a:xfrm>
        </p:spPr>
        <p:txBody>
          <a:bodyPr>
            <a:normAutofit/>
          </a:bodyPr>
          <a:lstStyle/>
          <a:p>
            <a:pPr algn="r"/>
            <a:r>
              <a:rPr lang="en-US" sz="5400" dirty="0">
                <a:latin typeface="+mn-lt"/>
                <a:cs typeface="Calibri Light"/>
              </a:rPr>
              <a:t>EHS Collaborations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B73C16-8AF0-34D4-B391-938528A4889A}"/>
              </a:ext>
            </a:extLst>
          </p:cNvPr>
          <p:cNvSpPr>
            <a:spLocks noGrp="1"/>
          </p:cNvSpPr>
          <p:nvPr>
            <p:ph idx="1"/>
          </p:nvPr>
        </p:nvSpPr>
        <p:spPr>
          <a:xfrm>
            <a:off x="838200" y="1929384"/>
            <a:ext cx="10515600" cy="4251960"/>
          </a:xfrm>
        </p:spPr>
        <p:txBody>
          <a:bodyPr>
            <a:normAutofit/>
          </a:bodyPr>
          <a:lstStyle/>
          <a:p>
            <a:pPr marL="342900" marR="0" lvl="0" indent="-342900" fontAlgn="base">
              <a:spcBef>
                <a:spcPts val="0"/>
              </a:spcBef>
              <a:spcAft>
                <a:spcPts val="0"/>
              </a:spcAft>
              <a:buFont typeface="Symbol" panose="05050102010706020507" pitchFamily="18" charset="2"/>
              <a:buChar char=""/>
            </a:pPr>
            <a:r>
              <a:rPr lang="en-US" sz="1800" b="1" dirty="0">
                <a:solidFill>
                  <a:srgbClr val="262140"/>
                </a:solidFill>
                <a:effectLst/>
                <a:latin typeface="Calibri" panose="020F0502020204030204" pitchFamily="34" charset="0"/>
                <a:ea typeface="Times New Roman" panose="02020603050405020304" pitchFamily="18" charset="0"/>
              </a:rPr>
              <a:t>DMH </a:t>
            </a:r>
            <a:r>
              <a:rPr lang="en-US" sz="1800" dirty="0">
                <a:solidFill>
                  <a:srgbClr val="262140"/>
                </a:solidFill>
                <a:effectLst/>
                <a:latin typeface="Calibri" panose="020F0502020204030204" pitchFamily="34" charset="0"/>
                <a:ea typeface="Times New Roman" panose="02020603050405020304" pitchFamily="18" charset="0"/>
              </a:rPr>
              <a:t>to develop two APRA proof of concept projects; Intensive Community Wrap and Residential Homes for individuals with ASD and Significant Mental Illness.</a:t>
            </a:r>
            <a:br>
              <a:rPr lang="en-US" sz="1800" dirty="0">
                <a:solidFill>
                  <a:srgbClr val="262140"/>
                </a:solidFill>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b="1" dirty="0">
                <a:solidFill>
                  <a:srgbClr val="262140"/>
                </a:solidFill>
                <a:effectLst/>
                <a:latin typeface="Calibri" panose="020F0502020204030204" pitchFamily="34" charset="0"/>
                <a:ea typeface="Times New Roman" panose="02020603050405020304" pitchFamily="18" charset="0"/>
              </a:rPr>
              <a:t>MBTA/WRTA </a:t>
            </a:r>
            <a:r>
              <a:rPr lang="en-US" sz="1800" dirty="0">
                <a:solidFill>
                  <a:srgbClr val="262140"/>
                </a:solidFill>
                <a:effectLst/>
                <a:latin typeface="Calibri" panose="020F0502020204030204" pitchFamily="34" charset="0"/>
                <a:ea typeface="Times New Roman" panose="02020603050405020304" pitchFamily="18" charset="0"/>
              </a:rPr>
              <a:t>- provided training and resources to MBTA and their Mobility Team on the needs of riders with ASD.   MBTA is collaborating with DDS Director of Supportive Technology Jennifer Petersen to discuss apps that can be used for travel training.  MBTA is providing training to DDS staff.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b="1" dirty="0">
                <a:solidFill>
                  <a:srgbClr val="000000"/>
                </a:solidFill>
                <a:effectLst/>
                <a:latin typeface="Calibri" panose="020F0502020204030204" pitchFamily="34" charset="0"/>
                <a:ea typeface="Times New Roman" panose="02020603050405020304" pitchFamily="18" charset="0"/>
              </a:rPr>
              <a:t>Behavioral Health Workforce Training Clearinghouse @ UMass Chan Medical School</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a:solidFill>
                  <a:srgbClr val="262140"/>
                </a:solidFill>
                <a:effectLst/>
                <a:latin typeface="Calibri" panose="020F0502020204030204" pitchFamily="34" charset="0"/>
                <a:ea typeface="Times New Roman" panose="02020603050405020304" pitchFamily="18" charset="0"/>
              </a:rPr>
              <a:t>-collaborating with the Behavior Health Clearinghouse at UMass on developing ASD-specific training and the sharing of already existing training resources for DDS &amp; EHS staff. </a:t>
            </a: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b="1" dirty="0">
                <a:solidFill>
                  <a:srgbClr val="262140"/>
                </a:solidFill>
                <a:effectLst/>
                <a:latin typeface="Calibri" panose="020F0502020204030204" pitchFamily="34" charset="0"/>
                <a:ea typeface="Times New Roman" panose="02020603050405020304" pitchFamily="18" charset="0"/>
              </a:rPr>
              <a:t>MRC</a:t>
            </a:r>
            <a:r>
              <a:rPr lang="en-US" sz="1800" dirty="0">
                <a:solidFill>
                  <a:srgbClr val="262140"/>
                </a:solidFill>
                <a:effectLst/>
                <a:latin typeface="Calibri" panose="020F0502020204030204" pitchFamily="34" charset="0"/>
                <a:ea typeface="Times New Roman" panose="02020603050405020304" pitchFamily="18" charset="0"/>
              </a:rPr>
              <a:t> – started meeting with MRC regional teams around sharing resources and training opportunities around serving autistic individuals and their families.  </a:t>
            </a: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b="1" dirty="0">
                <a:solidFill>
                  <a:srgbClr val="262140"/>
                </a:solidFill>
                <a:effectLst/>
                <a:latin typeface="Calibri" panose="020F0502020204030204" pitchFamily="34" charset="0"/>
                <a:ea typeface="Times New Roman" panose="02020603050405020304" pitchFamily="18" charset="0"/>
              </a:rPr>
              <a:t>Aging Services, DESE, EOHLC …</a:t>
            </a:r>
            <a:endParaRPr lang="en-US" sz="2000" dirty="0"/>
          </a:p>
        </p:txBody>
      </p:sp>
      <p:sp>
        <p:nvSpPr>
          <p:cNvPr id="4" name="Footer Placeholder 3">
            <a:extLst>
              <a:ext uri="{FF2B5EF4-FFF2-40B4-BE49-F238E27FC236}">
                <a16:creationId xmlns:a16="http://schemas.microsoft.com/office/drawing/2014/main" id="{33028081-2C91-DEB1-644D-5C42AA8E83D5}"/>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The Department of Developmental Services</a:t>
            </a:r>
          </a:p>
        </p:txBody>
      </p:sp>
      <p:sp>
        <p:nvSpPr>
          <p:cNvPr id="5" name="Slide Number Placeholder 4">
            <a:extLst>
              <a:ext uri="{FF2B5EF4-FFF2-40B4-BE49-F238E27FC236}">
                <a16:creationId xmlns:a16="http://schemas.microsoft.com/office/drawing/2014/main" id="{3300BE35-B5F2-8BD5-C81A-0BDCC1A0ACE8}"/>
              </a:ext>
            </a:extLst>
          </p:cNvPr>
          <p:cNvSpPr>
            <a:spLocks noGrp="1"/>
          </p:cNvSpPr>
          <p:nvPr>
            <p:ph type="sldNum" sz="quarter" idx="12"/>
          </p:nvPr>
        </p:nvSpPr>
        <p:spPr>
          <a:xfrm>
            <a:off x="8610600" y="6356350"/>
            <a:ext cx="2743200" cy="365125"/>
          </a:xfrm>
        </p:spPr>
        <p:txBody>
          <a:bodyPr>
            <a:normAutofit/>
          </a:bodyPr>
          <a:lstStyle/>
          <a:p>
            <a:pPr>
              <a:spcAft>
                <a:spcPts val="600"/>
              </a:spcAft>
            </a:pPr>
            <a:fld id="{48F63A3B-78C7-47BE-AE5E-E10140E04643}" type="slidenum">
              <a:rPr lang="en-US" smtClean="0"/>
              <a:pPr>
                <a:spcAft>
                  <a:spcPts val="600"/>
                </a:spcAft>
              </a:pPr>
              <a:t>10</a:t>
            </a:fld>
            <a:endParaRPr lang="en-US"/>
          </a:p>
        </p:txBody>
      </p:sp>
    </p:spTree>
    <p:extLst>
      <p:ext uri="{BB962C8B-B14F-4D97-AF65-F5344CB8AC3E}">
        <p14:creationId xmlns:p14="http://schemas.microsoft.com/office/powerpoint/2010/main" val="3460903554"/>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6890E-164D-AB39-DFB8-9B6B91748897}"/>
              </a:ext>
            </a:extLst>
          </p:cNvPr>
          <p:cNvSpPr>
            <a:spLocks noGrp="1"/>
          </p:cNvSpPr>
          <p:nvPr>
            <p:ph type="title"/>
          </p:nvPr>
        </p:nvSpPr>
        <p:spPr>
          <a:xfrm>
            <a:off x="640080" y="273998"/>
            <a:ext cx="4368602" cy="1956841"/>
          </a:xfrm>
        </p:spPr>
        <p:txBody>
          <a:bodyPr vert="horz" lIns="91440" tIns="45720" rIns="91440" bIns="45720" rtlCol="0" anchor="b">
            <a:normAutofit/>
          </a:bodyPr>
          <a:lstStyle/>
          <a:p>
            <a:r>
              <a:rPr lang="en-US" sz="5400" dirty="0"/>
              <a:t>Children’s Autism Unit</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685DF99-A9D8-FDD2-1CC7-D15B54FB8931}"/>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342900" marR="0" lvl="0" indent="-342900">
              <a:spcBef>
                <a:spcPts val="0"/>
              </a:spcBef>
              <a:spcAft>
                <a:spcPts val="0"/>
              </a:spcAft>
              <a:buFont typeface="Symbol" panose="05050102010706020507" pitchFamily="18" charset="2"/>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5 new Autism Clinical Coordinators were hired which brings the total to 10</a:t>
            </a:r>
          </a:p>
          <a:p>
            <a:pPr marL="342900" marR="0" lvl="0" indent="-342900">
              <a:spcBef>
                <a:spcPts val="0"/>
              </a:spcBef>
              <a:spcAft>
                <a:spcPts val="12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2 additional ACM positions posted</a:t>
            </a:r>
          </a:p>
          <a:p>
            <a:pPr marL="342900" indent="-342900">
              <a:spcBef>
                <a:spcPts val="0"/>
              </a:spcBef>
              <a:spcAft>
                <a:spcPts val="1200"/>
              </a:spcAft>
              <a:buFont typeface="Symbol" panose="05050102010706020507" pitchFamily="18" charset="2"/>
              <a:buChar char=""/>
            </a:pPr>
            <a:r>
              <a:rPr lang="en-US" sz="2400" dirty="0">
                <a:solidFill>
                  <a:srgbClr val="242424"/>
                </a:solidFill>
                <a:latin typeface="Calibri" panose="020F0502020204030204" pitchFamily="34" charset="0"/>
              </a:rPr>
              <a:t>332 participants as of 9/18/23</a:t>
            </a:r>
          </a:p>
        </p:txBody>
      </p:sp>
      <p:pic>
        <p:nvPicPr>
          <p:cNvPr id="8" name="Content Placeholder 7" descr="A child wearing glasses">
            <a:extLst>
              <a:ext uri="{FF2B5EF4-FFF2-40B4-BE49-F238E27FC236}">
                <a16:creationId xmlns:a16="http://schemas.microsoft.com/office/drawing/2014/main" id="{EDC4C533-F67D-1529-CB19-53BA92E5C04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1009" r="2203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Footer Placeholder 4">
            <a:extLst>
              <a:ext uri="{FF2B5EF4-FFF2-40B4-BE49-F238E27FC236}">
                <a16:creationId xmlns:a16="http://schemas.microsoft.com/office/drawing/2014/main" id="{84E26AE6-4BA4-33D3-4526-FAAD7CD6BCF2}"/>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lgn="l" defTabSz="914400">
              <a:spcAft>
                <a:spcPts val="600"/>
              </a:spcAft>
              <a:defRPr/>
            </a:pPr>
            <a:r>
              <a:rPr lang="en-US" kern="1200">
                <a:solidFill>
                  <a:srgbClr val="FFFFFF"/>
                </a:solidFill>
                <a:latin typeface="Calibri" panose="020F0502020204030204"/>
                <a:ea typeface="+mn-ea"/>
                <a:cs typeface="+mn-cs"/>
              </a:rPr>
              <a:t>The Department of Developmental Services</a:t>
            </a:r>
          </a:p>
        </p:txBody>
      </p:sp>
      <p:sp>
        <p:nvSpPr>
          <p:cNvPr id="6" name="Slide Number Placeholder 5">
            <a:extLst>
              <a:ext uri="{FF2B5EF4-FFF2-40B4-BE49-F238E27FC236}">
                <a16:creationId xmlns:a16="http://schemas.microsoft.com/office/drawing/2014/main" id="{59E2F782-8D9A-E854-65FB-A5A2F1B01719}"/>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defTabSz="914400">
              <a:spcAft>
                <a:spcPts val="600"/>
              </a:spcAft>
              <a:defRPr/>
            </a:pPr>
            <a:fld id="{48F63A3B-78C7-47BE-AE5E-E10140E04643}" type="slidenum">
              <a:rPr lang="en-US">
                <a:solidFill>
                  <a:srgbClr val="FFFFFF"/>
                </a:solidFill>
                <a:latin typeface="Calibri" panose="020F0502020204030204"/>
              </a:rPr>
              <a:pPr defTabSz="914400">
                <a:spcAft>
                  <a:spcPts val="600"/>
                </a:spcAft>
                <a:defRPr/>
              </a:pPr>
              <a:t>2</a:t>
            </a:fld>
            <a:endParaRPr lang="en-US">
              <a:solidFill>
                <a:srgbClr val="FFFFFF"/>
              </a:solidFill>
              <a:latin typeface="Calibri" panose="020F0502020204030204"/>
            </a:endParaRPr>
          </a:p>
        </p:txBody>
      </p:sp>
    </p:spTree>
    <p:extLst>
      <p:ext uri="{BB962C8B-B14F-4D97-AF65-F5344CB8AC3E}">
        <p14:creationId xmlns:p14="http://schemas.microsoft.com/office/powerpoint/2010/main" val="168365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E3E58-BC59-9197-2447-1536A20E5BB7}"/>
              </a:ext>
            </a:extLst>
          </p:cNvPr>
          <p:cNvSpPr>
            <a:spLocks noGrp="1"/>
          </p:cNvSpPr>
          <p:nvPr>
            <p:ph type="title"/>
          </p:nvPr>
        </p:nvSpPr>
        <p:spPr>
          <a:xfrm>
            <a:off x="841248" y="548640"/>
            <a:ext cx="3600860" cy="5431536"/>
          </a:xfrm>
        </p:spPr>
        <p:txBody>
          <a:bodyPr>
            <a:normAutofit/>
          </a:bodyPr>
          <a:lstStyle/>
          <a:p>
            <a:pPr>
              <a:spcBef>
                <a:spcPct val="20000"/>
              </a:spcBef>
              <a:buSzPct val="95000"/>
              <a:defRPr/>
            </a:pPr>
            <a:r>
              <a:rPr lang="en-US" sz="5400" dirty="0">
                <a:latin typeface="Calibri" panose="020F0502020204030204" pitchFamily="34" charset="0"/>
                <a:cs typeface="Calibri" panose="020F0502020204030204" pitchFamily="34" charset="0"/>
              </a:rPr>
              <a:t>Children’s Autism Waiver Expansion</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5384E0-54BC-4094-3B36-295BFBFF9560}"/>
              </a:ext>
            </a:extLst>
          </p:cNvPr>
          <p:cNvSpPr>
            <a:spLocks noGrp="1"/>
          </p:cNvSpPr>
          <p:nvPr>
            <p:ph idx="1"/>
          </p:nvPr>
        </p:nvSpPr>
        <p:spPr>
          <a:xfrm>
            <a:off x="5126418" y="720435"/>
            <a:ext cx="6224335" cy="5263191"/>
          </a:xfrm>
        </p:spPr>
        <p:txBody>
          <a:bodyPr vert="horz" lIns="91440" tIns="45720" rIns="91440" bIns="45720" rtlCol="0" anchor="ctr">
            <a:normAutofit/>
          </a:bodyPr>
          <a:lstStyle/>
          <a:p>
            <a:pPr>
              <a:spcBef>
                <a:spcPts val="0"/>
              </a:spcBef>
            </a:pPr>
            <a:endParaRPr lang="en-US" sz="2400" dirty="0">
              <a:solidFill>
                <a:srgbClr val="242424"/>
              </a:solidFill>
              <a:latin typeface="Calibri" panose="020F0502020204030204" pitchFamily="34" charset="0"/>
            </a:endParaRPr>
          </a:p>
          <a:p>
            <a:pPr>
              <a:spcBef>
                <a:spcPts val="0"/>
              </a:spcBef>
            </a:pPr>
            <a:endParaRPr lang="en-US" sz="2400" dirty="0">
              <a:solidFill>
                <a:srgbClr val="242424"/>
              </a:solidFill>
              <a:latin typeface="Calibri" panose="020F0502020204030204" pitchFamily="34" charset="0"/>
            </a:endParaRPr>
          </a:p>
          <a:p>
            <a:pPr>
              <a:spcBef>
                <a:spcPts val="0"/>
              </a:spcBef>
            </a:pPr>
            <a:endParaRPr lang="en-US" sz="2400" dirty="0">
              <a:solidFill>
                <a:srgbClr val="242424"/>
              </a:solidFill>
              <a:latin typeface="Calibri" panose="020F0502020204030204" pitchFamily="34" charset="0"/>
            </a:endParaRPr>
          </a:p>
          <a:p>
            <a:pPr marL="0" indent="0">
              <a:spcBef>
                <a:spcPts val="0"/>
              </a:spcBef>
              <a:buNone/>
            </a:pPr>
            <a:endParaRPr lang="en-US" sz="2400" dirty="0">
              <a:solidFill>
                <a:srgbClr val="242424"/>
              </a:solidFill>
              <a:latin typeface="Calibri" panose="020F0502020204030204" pitchFamily="34" charset="0"/>
            </a:endParaRPr>
          </a:p>
          <a:p>
            <a:pPr marL="0" indent="0">
              <a:spcBef>
                <a:spcPts val="0"/>
              </a:spcBef>
              <a:spcAft>
                <a:spcPts val="1200"/>
              </a:spcAft>
              <a:buNone/>
            </a:pPr>
            <a:r>
              <a:rPr lang="en-US" kern="100" dirty="0">
                <a:latin typeface="Calibri" panose="020F0502020204030204" pitchFamily="34" charset="0"/>
                <a:cs typeface="Times New Roman" panose="02020603050405020304" pitchFamily="18" charset="0"/>
              </a:rPr>
              <a:t>First Waiver Amendment</a:t>
            </a:r>
          </a:p>
          <a:p>
            <a:pPr>
              <a:spcBef>
                <a:spcPts val="0"/>
              </a:spcBef>
            </a:pPr>
            <a:r>
              <a:rPr lang="en-US" sz="2200" b="0" i="0" dirty="0">
                <a:effectLst/>
                <a:latin typeface="Calibri" panose="020F0502020204030204" pitchFamily="34" charset="0"/>
              </a:rPr>
              <a:t>Added 75 slots* per year for 3 years:</a:t>
            </a:r>
          </a:p>
          <a:p>
            <a:pPr lvl="1">
              <a:spcBef>
                <a:spcPts val="0"/>
              </a:spcBef>
            </a:pPr>
            <a:r>
              <a:rPr lang="en-US" sz="2200" b="0" i="0" dirty="0">
                <a:effectLst/>
                <a:latin typeface="Calibri" panose="020F0502020204030204" pitchFamily="34" charset="0"/>
              </a:rPr>
              <a:t>10/1/22 – 9/30/23: 75</a:t>
            </a:r>
          </a:p>
          <a:p>
            <a:pPr lvl="1">
              <a:spcBef>
                <a:spcPts val="0"/>
              </a:spcBef>
            </a:pPr>
            <a:r>
              <a:rPr lang="en-US" sz="2200" b="0" i="0" dirty="0">
                <a:effectLst/>
                <a:latin typeface="Calibri" panose="020F0502020204030204" pitchFamily="34" charset="0"/>
              </a:rPr>
              <a:t>10/1/23 – 9/30/24: 75</a:t>
            </a:r>
          </a:p>
          <a:p>
            <a:pPr lvl="1">
              <a:spcBef>
                <a:spcPts val="0"/>
              </a:spcBef>
            </a:pPr>
            <a:r>
              <a:rPr lang="en-US" sz="2200" b="0" i="0" dirty="0">
                <a:effectLst/>
                <a:latin typeface="Calibri" panose="020F0502020204030204" pitchFamily="34" charset="0"/>
              </a:rPr>
              <a:t>10/1/24 – 9/30/25: 75</a:t>
            </a:r>
          </a:p>
          <a:p>
            <a:pPr lvl="1">
              <a:spcBef>
                <a:spcPts val="0"/>
              </a:spcBef>
            </a:pPr>
            <a:endParaRPr lang="en-US" sz="2200" b="0" i="0" dirty="0">
              <a:effectLst/>
              <a:latin typeface="Calibri" panose="020F0502020204030204" pitchFamily="34" charset="0"/>
            </a:endParaRPr>
          </a:p>
          <a:p>
            <a:r>
              <a:rPr lang="en-US" sz="2000" dirty="0">
                <a:solidFill>
                  <a:srgbClr val="242424"/>
                </a:solidFill>
                <a:latin typeface="Calibri" panose="020F0502020204030204" pitchFamily="34" charset="0"/>
              </a:rPr>
              <a:t>ARPA Funding</a:t>
            </a:r>
          </a:p>
          <a:p>
            <a:endParaRPr lang="en-US" sz="2000" dirty="0">
              <a:solidFill>
                <a:srgbClr val="242424"/>
              </a:solidFill>
              <a:latin typeface="Calibri" panose="020F0502020204030204" pitchFamily="34" charset="0"/>
            </a:endParaRPr>
          </a:p>
          <a:p>
            <a:pPr marL="0" indent="0">
              <a:buNone/>
            </a:pPr>
            <a:r>
              <a:rPr lang="en-US" sz="2000" dirty="0">
                <a:solidFill>
                  <a:srgbClr val="242424"/>
                </a:solidFill>
                <a:latin typeface="Calibri" panose="020F0502020204030204" pitchFamily="34" charset="0"/>
              </a:rPr>
              <a:t>*</a:t>
            </a:r>
            <a:r>
              <a:rPr lang="en-US" sz="1600" dirty="0">
                <a:solidFill>
                  <a:srgbClr val="242424"/>
                </a:solidFill>
                <a:latin typeface="Calibri" panose="020F0502020204030204" pitchFamily="34" charset="0"/>
              </a:rPr>
              <a:t>In addition to the 10 added each year in the original waiver</a:t>
            </a:r>
          </a:p>
          <a:p>
            <a:endParaRPr lang="en-US" sz="2000" dirty="0">
              <a:solidFill>
                <a:srgbClr val="242424"/>
              </a:solidFill>
              <a:latin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endParaRPr lang="en-US" sz="2200" b="0" i="0" dirty="0">
              <a:effectLst/>
              <a:latin typeface="Calibri" panose="020F0502020204030204" pitchFamily="34" charset="0"/>
            </a:endParaRPr>
          </a:p>
          <a:p>
            <a:pPr marL="0" indent="0">
              <a:buNone/>
            </a:pPr>
            <a:endParaRPr lang="en-US" sz="2200" dirty="0"/>
          </a:p>
        </p:txBody>
      </p:sp>
      <p:sp>
        <p:nvSpPr>
          <p:cNvPr id="6" name="Footer Placeholder 5">
            <a:extLst>
              <a:ext uri="{FF2B5EF4-FFF2-40B4-BE49-F238E27FC236}">
                <a16:creationId xmlns:a16="http://schemas.microsoft.com/office/drawing/2014/main" id="{B1F7EC93-3A72-B2B5-E88C-7F9306FF232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The Department of Developmental Services</a:t>
            </a:r>
          </a:p>
        </p:txBody>
      </p:sp>
      <p:sp>
        <p:nvSpPr>
          <p:cNvPr id="5" name="Slide Number Placeholder 4">
            <a:extLst>
              <a:ext uri="{FF2B5EF4-FFF2-40B4-BE49-F238E27FC236}">
                <a16:creationId xmlns:a16="http://schemas.microsoft.com/office/drawing/2014/main" id="{51558ACE-AEDB-B557-E0A3-25B620F35129}"/>
              </a:ext>
            </a:extLst>
          </p:cNvPr>
          <p:cNvSpPr>
            <a:spLocks noGrp="1"/>
          </p:cNvSpPr>
          <p:nvPr>
            <p:ph type="sldNum" sz="quarter" idx="12"/>
          </p:nvPr>
        </p:nvSpPr>
        <p:spPr>
          <a:xfrm>
            <a:off x="8610600" y="6356350"/>
            <a:ext cx="2743200" cy="365125"/>
          </a:xfrm>
        </p:spPr>
        <p:txBody>
          <a:bodyPr>
            <a:normAutofit/>
          </a:bodyPr>
          <a:lstStyle/>
          <a:p>
            <a:pPr>
              <a:spcAft>
                <a:spcPts val="600"/>
              </a:spcAft>
            </a:pPr>
            <a:fld id="{48F63A3B-78C7-47BE-AE5E-E10140E04643}" type="slidenum">
              <a:rPr lang="en-US" smtClean="0"/>
              <a:pPr>
                <a:spcAft>
                  <a:spcPts val="600"/>
                </a:spcAft>
              </a:pPr>
              <a:t>3</a:t>
            </a:fld>
            <a:endParaRPr lang="en-US"/>
          </a:p>
        </p:txBody>
      </p:sp>
    </p:spTree>
    <p:extLst>
      <p:ext uri="{BB962C8B-B14F-4D97-AF65-F5344CB8AC3E}">
        <p14:creationId xmlns:p14="http://schemas.microsoft.com/office/powerpoint/2010/main" val="274628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4E3E58-BC59-9197-2447-1536A20E5BB7}"/>
              </a:ext>
            </a:extLst>
          </p:cNvPr>
          <p:cNvSpPr>
            <a:spLocks noGrp="1"/>
          </p:cNvSpPr>
          <p:nvPr>
            <p:ph type="title"/>
          </p:nvPr>
        </p:nvSpPr>
        <p:spPr>
          <a:xfrm>
            <a:off x="841248" y="548640"/>
            <a:ext cx="3600860" cy="5431536"/>
          </a:xfrm>
        </p:spPr>
        <p:txBody>
          <a:bodyPr>
            <a:normAutofit/>
          </a:bodyPr>
          <a:lstStyle/>
          <a:p>
            <a:pPr>
              <a:spcBef>
                <a:spcPct val="20000"/>
              </a:spcBef>
              <a:buSzPct val="95000"/>
              <a:defRPr/>
            </a:pPr>
            <a:r>
              <a:rPr lang="en-US" sz="5400" dirty="0">
                <a:latin typeface="Calibri" panose="020F0502020204030204" pitchFamily="34" charset="0"/>
                <a:cs typeface="Calibri" panose="020F0502020204030204" pitchFamily="34" charset="0"/>
              </a:rPr>
              <a:t>Children’s Autism Waiver Expansion</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5384E0-54BC-4094-3B36-295BFBFF9560}"/>
              </a:ext>
            </a:extLst>
          </p:cNvPr>
          <p:cNvSpPr>
            <a:spLocks noGrp="1"/>
          </p:cNvSpPr>
          <p:nvPr>
            <p:ph idx="1"/>
          </p:nvPr>
        </p:nvSpPr>
        <p:spPr>
          <a:xfrm>
            <a:off x="5126418" y="552091"/>
            <a:ext cx="6224335" cy="5431536"/>
          </a:xfrm>
        </p:spPr>
        <p:txBody>
          <a:bodyPr vert="horz" lIns="91440" tIns="45720" rIns="91440" bIns="45720" rtlCol="0" anchor="ctr">
            <a:normAutofit lnSpcReduction="10000"/>
          </a:bodyPr>
          <a:lstStyle/>
          <a:p>
            <a:pPr marL="742950" marR="0" lvl="1" indent="-285750">
              <a:spcBef>
                <a:spcPts val="0"/>
              </a:spcBef>
              <a:spcAft>
                <a:spcPts val="1200"/>
              </a:spcAft>
              <a:buFont typeface="Arial" panose="020B0604020202020204" pitchFamily="34" charset="0"/>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Arial" panose="020B0604020202020204" pitchFamily="34" charset="0"/>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12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Second Waiver Amendment</a:t>
            </a:r>
          </a:p>
          <a:p>
            <a:pPr marL="742950" marR="0" lvl="1" indent="-285750">
              <a:spcBef>
                <a:spcPts val="0"/>
              </a:spcBef>
              <a:spcAft>
                <a:spcPts val="12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Raised the age through the 9</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birthday</a:t>
            </a:r>
          </a:p>
          <a:p>
            <a:pPr marL="742950" marR="0" lvl="1" indent="-285750">
              <a:spcBef>
                <a:spcPts val="0"/>
              </a:spcBef>
              <a:spcAft>
                <a:spcPts val="12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Continue with telehealth for certain services past the end of Appendix K.</a:t>
            </a:r>
          </a:p>
          <a:p>
            <a:pPr marL="742950" marR="0" lvl="1" indent="-285750">
              <a:spcBef>
                <a:spcPts val="0"/>
              </a:spcBef>
              <a:spcAft>
                <a:spcPts val="12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Raised the cap of the step-down portion of the AWP from $8,500 to $9,000</a:t>
            </a:r>
          </a:p>
          <a:p>
            <a:pPr marL="742950" marR="0" lvl="1" indent="-285750">
              <a:spcBef>
                <a:spcPts val="0"/>
              </a:spcBef>
              <a:spcAft>
                <a:spcPts val="12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Changed the cap for home modifications (fences) to an AWP lifetime cap of $15,000 versus a $5,000 cap per year for 3 years</a:t>
            </a:r>
          </a:p>
          <a:p>
            <a:pPr marL="742950" marR="0" lvl="1" indent="-285750">
              <a:spcBef>
                <a:spcPts val="0"/>
              </a:spcBef>
              <a:spcAft>
                <a:spcPts val="12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Increased the one-time emergency provision from $5,000 to $6,000</a:t>
            </a:r>
          </a:p>
          <a:p>
            <a:endParaRPr lang="en-US" sz="2000" dirty="0">
              <a:solidFill>
                <a:srgbClr val="242424"/>
              </a:solidFill>
              <a:latin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endParaRPr lang="en-US" sz="2200" b="0" i="0" dirty="0">
              <a:effectLst/>
              <a:latin typeface="Calibri" panose="020F0502020204030204" pitchFamily="34" charset="0"/>
            </a:endParaRPr>
          </a:p>
          <a:p>
            <a:pPr marL="0" indent="0">
              <a:buNone/>
            </a:pPr>
            <a:endParaRPr lang="en-US" sz="2200" dirty="0"/>
          </a:p>
        </p:txBody>
      </p:sp>
      <p:sp>
        <p:nvSpPr>
          <p:cNvPr id="6" name="Footer Placeholder 5">
            <a:extLst>
              <a:ext uri="{FF2B5EF4-FFF2-40B4-BE49-F238E27FC236}">
                <a16:creationId xmlns:a16="http://schemas.microsoft.com/office/drawing/2014/main" id="{B1F7EC93-3A72-B2B5-E88C-7F9306FF232E}"/>
              </a:ext>
            </a:extLst>
          </p:cNvPr>
          <p:cNvSpPr>
            <a:spLocks noGrp="1"/>
          </p:cNvSpPr>
          <p:nvPr>
            <p:ph type="ftr" sz="quarter" idx="11"/>
          </p:nvPr>
        </p:nvSpPr>
        <p:spPr>
          <a:xfrm>
            <a:off x="4038600" y="6356350"/>
            <a:ext cx="411480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The Department of Developmental Services</a:t>
            </a:r>
          </a:p>
        </p:txBody>
      </p:sp>
      <p:sp>
        <p:nvSpPr>
          <p:cNvPr id="5" name="Slide Number Placeholder 4">
            <a:extLst>
              <a:ext uri="{FF2B5EF4-FFF2-40B4-BE49-F238E27FC236}">
                <a16:creationId xmlns:a16="http://schemas.microsoft.com/office/drawing/2014/main" id="{51558ACE-AEDB-B557-E0A3-25B620F35129}"/>
              </a:ext>
            </a:extLst>
          </p:cNvPr>
          <p:cNvSpPr>
            <a:spLocks noGrp="1"/>
          </p:cNvSpPr>
          <p:nvPr>
            <p:ph type="sldNum" sz="quarter" idx="12"/>
          </p:nvPr>
        </p:nvSpPr>
        <p:spPr>
          <a:xfrm>
            <a:off x="8610600" y="6356350"/>
            <a:ext cx="27432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2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4044598-60F0-FBFD-5F29-A4FC2CE0501C}"/>
              </a:ext>
            </a:extLst>
          </p:cNvPr>
          <p:cNvSpPr txBox="1"/>
          <p:nvPr/>
        </p:nvSpPr>
        <p:spPr>
          <a:xfrm>
            <a:off x="589560" y="799352"/>
            <a:ext cx="4560584" cy="11280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dirty="0">
                <a:latin typeface="+mj-lt"/>
                <a:ea typeface="+mj-ea"/>
                <a:cs typeface="+mj-cs"/>
              </a:rPr>
              <a:t>Children’s Waiver</a:t>
            </a:r>
          </a:p>
        </p:txBody>
      </p:sp>
      <p:grpSp>
        <p:nvGrpSpPr>
          <p:cNvPr id="30" name="Group 2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1E1DAB-26B3-F06A-0ACE-C029AB2F4AB8}"/>
              </a:ext>
            </a:extLst>
          </p:cNvPr>
          <p:cNvSpPr>
            <a:spLocks noGrp="1"/>
          </p:cNvSpPr>
          <p:nvPr>
            <p:ph idx="1"/>
          </p:nvPr>
        </p:nvSpPr>
        <p:spPr>
          <a:xfrm>
            <a:off x="590719" y="2330505"/>
            <a:ext cx="4559425" cy="3979585"/>
          </a:xfrm>
        </p:spPr>
        <p:txBody>
          <a:bodyPr vert="horz" lIns="91440" tIns="45720" rIns="91440" bIns="45720" rtlCol="0" anchor="ctr">
            <a:normAutofit/>
          </a:bodyPr>
          <a:lstStyle/>
          <a:p>
            <a:pPr marL="0" marR="0" lvl="0" indent="0">
              <a:spcBef>
                <a:spcPts val="0"/>
              </a:spcBef>
              <a:spcAft>
                <a:spcPts val="0"/>
              </a:spcAft>
              <a:buNone/>
            </a:pPr>
            <a:endParaRPr lang="en-US" sz="2000" dirty="0"/>
          </a:p>
          <a:p>
            <a:pPr>
              <a:spcBef>
                <a:spcPts val="0"/>
              </a:spcBef>
            </a:pPr>
            <a:r>
              <a:rPr lang="en-US" sz="2400" dirty="0"/>
              <a:t>Open Request runs from  10/16/23  through 10/31/23.  </a:t>
            </a:r>
          </a:p>
          <a:p>
            <a:pPr>
              <a:spcBef>
                <a:spcPts val="0"/>
              </a:spcBef>
            </a:pPr>
            <a:endParaRPr lang="en-US" sz="2400" dirty="0"/>
          </a:p>
          <a:p>
            <a:pPr>
              <a:spcBef>
                <a:spcPts val="0"/>
              </a:spcBef>
            </a:pPr>
            <a:r>
              <a:rPr lang="en-US" sz="2400" dirty="0"/>
              <a:t>Multiple Languages available on the DDS website in multiple languages</a:t>
            </a:r>
          </a:p>
          <a:p>
            <a:pPr>
              <a:spcBef>
                <a:spcPts val="0"/>
              </a:spcBef>
            </a:pPr>
            <a:endParaRPr lang="en-US" sz="2400" dirty="0"/>
          </a:p>
          <a:p>
            <a:pPr>
              <a:spcBef>
                <a:spcPts val="0"/>
              </a:spcBef>
            </a:pPr>
            <a:r>
              <a:rPr lang="en-US" sz="2400" dirty="0"/>
              <a:t>Social media campaigns and direct mail/email start next week.</a:t>
            </a:r>
          </a:p>
          <a:p>
            <a:pPr>
              <a:spcBef>
                <a:spcPct val="20000"/>
              </a:spcBef>
              <a:buClr>
                <a:schemeClr val="tx1"/>
              </a:buClr>
              <a:buSzPct val="95000"/>
              <a:defRPr/>
            </a:pPr>
            <a:endParaRPr kumimoji="0" lang="en-US" altLang="en-US" sz="2000" u="none" strike="noStrike" cap="none" spc="0" normalizeH="0" baseline="0" noProof="0" dirty="0">
              <a:ln>
                <a:noFill/>
              </a:ln>
              <a:effectLst/>
              <a:uLnTx/>
              <a:uFillTx/>
            </a:endParaRPr>
          </a:p>
          <a:p>
            <a:pPr marL="0"/>
            <a:endParaRPr lang="en-US" sz="2000" dirty="0"/>
          </a:p>
        </p:txBody>
      </p:sp>
      <p:sp>
        <p:nvSpPr>
          <p:cNvPr id="31" name="Rectangle 3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raphical user interface, website&#10;&#10;Description automatically generated">
            <a:extLst>
              <a:ext uri="{FF2B5EF4-FFF2-40B4-BE49-F238E27FC236}">
                <a16:creationId xmlns:a16="http://schemas.microsoft.com/office/drawing/2014/main" id="{51CBA63F-CCDC-E16D-F8A2-2592708D4B20}"/>
              </a:ext>
            </a:extLst>
          </p:cNvPr>
          <p:cNvPicPr>
            <a:picLocks noChangeAspect="1"/>
          </p:cNvPicPr>
          <p:nvPr/>
        </p:nvPicPr>
        <p:blipFill rotWithShape="1">
          <a:blip r:embed="rId3">
            <a:extLst>
              <a:ext uri="{28A0092B-C50C-407E-A947-70E740481C1C}">
                <a14:useLocalDpi xmlns:a14="http://schemas.microsoft.com/office/drawing/2010/main" val="0"/>
              </a:ext>
            </a:extLst>
          </a:blip>
          <a:srcRect t="2557" r="4" b="508"/>
          <a:stretch/>
        </p:blipFill>
        <p:spPr>
          <a:xfrm>
            <a:off x="5977788" y="799352"/>
            <a:ext cx="5425410" cy="5259296"/>
          </a:xfrm>
          <a:prstGeom prst="rect">
            <a:avLst/>
          </a:prstGeom>
        </p:spPr>
      </p:pic>
      <p:sp>
        <p:nvSpPr>
          <p:cNvPr id="6" name="Footer Placeholder 5">
            <a:extLst>
              <a:ext uri="{FF2B5EF4-FFF2-40B4-BE49-F238E27FC236}">
                <a16:creationId xmlns:a16="http://schemas.microsoft.com/office/drawing/2014/main" id="{D2BECC43-73FE-B39F-1AF9-4FC0E03312F8}"/>
              </a:ext>
            </a:extLst>
          </p:cNvPr>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defTabSz="914400">
              <a:spcAft>
                <a:spcPts val="600"/>
              </a:spcAft>
              <a:defRPr/>
            </a:pPr>
            <a:r>
              <a:rPr lang="en-US" kern="1200">
                <a:solidFill>
                  <a:prstClr val="black">
                    <a:tint val="75000"/>
                  </a:prstClr>
                </a:solidFill>
                <a:latin typeface="Calibri" panose="020F0502020204030204"/>
                <a:ea typeface="+mn-ea"/>
                <a:cs typeface="+mn-cs"/>
              </a:rPr>
              <a:t>The Department of Developmental Services</a:t>
            </a:r>
          </a:p>
        </p:txBody>
      </p:sp>
      <p:sp>
        <p:nvSpPr>
          <p:cNvPr id="5" name="Slide Number Placeholder 4">
            <a:extLst>
              <a:ext uri="{FF2B5EF4-FFF2-40B4-BE49-F238E27FC236}">
                <a16:creationId xmlns:a16="http://schemas.microsoft.com/office/drawing/2014/main" id="{E14281C1-A659-5BC5-B20A-F2B11DEDE3AF}"/>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defTabSz="914400">
              <a:spcAft>
                <a:spcPts val="600"/>
              </a:spcAft>
              <a:defRPr/>
            </a:pPr>
            <a:fld id="{48F63A3B-78C7-47BE-AE5E-E10140E04643}" type="slidenum">
              <a:rPr lang="en-US">
                <a:solidFill>
                  <a:prstClr val="black">
                    <a:tint val="75000"/>
                  </a:prstClr>
                </a:solidFill>
                <a:latin typeface="Calibri" panose="020F0502020204030204"/>
              </a:rPr>
              <a:pPr defTabSz="914400">
                <a:spcAft>
                  <a:spcPts val="600"/>
                </a:spcAft>
                <a:defRPr/>
              </a:pPr>
              <a:t>5</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77595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E3E58-BC59-9197-2447-1536A20E5BB7}"/>
              </a:ext>
            </a:extLst>
          </p:cNvPr>
          <p:cNvSpPr>
            <a:spLocks noGrp="1"/>
          </p:cNvSpPr>
          <p:nvPr>
            <p:ph type="title"/>
          </p:nvPr>
        </p:nvSpPr>
        <p:spPr>
          <a:xfrm>
            <a:off x="841248" y="548640"/>
            <a:ext cx="3600860" cy="5431536"/>
          </a:xfrm>
        </p:spPr>
        <p:txBody>
          <a:bodyPr>
            <a:normAutofit/>
          </a:bodyPr>
          <a:lstStyle/>
          <a:p>
            <a:pPr>
              <a:spcBef>
                <a:spcPct val="20000"/>
              </a:spcBef>
              <a:buSzPct val="95000"/>
              <a:defRPr/>
            </a:pPr>
            <a:r>
              <a:rPr lang="en-US" sz="5400" dirty="0">
                <a:latin typeface="Calibri" panose="020F0502020204030204" pitchFamily="34" charset="0"/>
                <a:cs typeface="Calibri" panose="020F0502020204030204" pitchFamily="34" charset="0"/>
              </a:rPr>
              <a:t>Autism Support Centers</a:t>
            </a:r>
          </a:p>
        </p:txBody>
      </p:sp>
      <p:sp>
        <p:nvSpPr>
          <p:cNvPr id="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5384E0-54BC-4094-3B36-295BFBFF9560}"/>
              </a:ext>
            </a:extLst>
          </p:cNvPr>
          <p:cNvSpPr>
            <a:spLocks noGrp="1"/>
          </p:cNvSpPr>
          <p:nvPr>
            <p:ph idx="1"/>
          </p:nvPr>
        </p:nvSpPr>
        <p:spPr>
          <a:xfrm>
            <a:off x="5126417" y="548640"/>
            <a:ext cx="6224335" cy="5431536"/>
          </a:xfrm>
        </p:spPr>
        <p:txBody>
          <a:bodyPr vert="horz" lIns="91440" tIns="45720" rIns="91440" bIns="45720" rtlCol="0" anchor="ctr">
            <a:normAutofit/>
          </a:bodyPr>
          <a:lstStyle/>
          <a:p>
            <a:pPr marL="0" indent="0">
              <a:spcBef>
                <a:spcPct val="20000"/>
              </a:spcBef>
              <a:buSzPct val="95000"/>
              <a:buNone/>
              <a:defRPr/>
            </a:pPr>
            <a:r>
              <a:rPr lang="en-US" dirty="0">
                <a:cs typeface="Arial" panose="020B0604020202020204" pitchFamily="34" charset="0"/>
              </a:rPr>
              <a:t>Seven Autism Support Centers support the Children’s Autism Waiver</a:t>
            </a:r>
          </a:p>
          <a:p>
            <a:pPr marL="0" indent="0">
              <a:spcBef>
                <a:spcPct val="20000"/>
              </a:spcBef>
              <a:buSzPct val="95000"/>
              <a:buNone/>
              <a:defRPr/>
            </a:pPr>
            <a:endParaRPr kumimoji="0" lang="en-US" b="0" i="0" u="none" strike="noStrike" kern="1200" cap="none" spc="0" normalizeH="0" baseline="0" noProof="0" dirty="0">
              <a:ln>
                <a:noFill/>
              </a:ln>
              <a:effectLst/>
              <a:uLnTx/>
              <a:uFillTx/>
              <a:ea typeface="+mn-ea"/>
              <a:cs typeface="Arial" panose="020B0604020202020204" pitchFamily="34" charset="0"/>
            </a:endParaRPr>
          </a:p>
          <a:p>
            <a:pPr marL="0" indent="0">
              <a:spcBef>
                <a:spcPct val="20000"/>
              </a:spcBef>
              <a:buSzPct val="95000"/>
              <a:buNone/>
              <a:defRPr/>
            </a:pPr>
            <a:r>
              <a:rPr lang="en-US" dirty="0">
                <a:cs typeface="Arial" panose="020B0604020202020204" pitchFamily="34" charset="0"/>
              </a:rPr>
              <a:t>Added 1 FTE to 6 of the 7 this year.</a:t>
            </a:r>
            <a:endParaRPr kumimoji="0" lang="en-US" b="0" i="0" u="none" strike="noStrike" kern="1200" cap="none" spc="0" normalizeH="0" baseline="0" noProof="0" dirty="0">
              <a:ln>
                <a:noFill/>
              </a:ln>
              <a:effectLst/>
              <a:uLnTx/>
              <a:uFillTx/>
              <a:ea typeface="+mn-ea"/>
              <a:cs typeface="Arial" panose="020B0604020202020204" pitchFamily="34" charset="0"/>
            </a:endParaRPr>
          </a:p>
          <a:p>
            <a:pPr marL="0" indent="0">
              <a:buNone/>
            </a:pPr>
            <a:endParaRPr lang="en-US" sz="2200" dirty="0"/>
          </a:p>
        </p:txBody>
      </p:sp>
      <p:sp>
        <p:nvSpPr>
          <p:cNvPr id="6" name="Footer Placeholder 5">
            <a:extLst>
              <a:ext uri="{FF2B5EF4-FFF2-40B4-BE49-F238E27FC236}">
                <a16:creationId xmlns:a16="http://schemas.microsoft.com/office/drawing/2014/main" id="{B1F7EC93-3A72-B2B5-E88C-7F9306FF232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The Department of Developmental Services</a:t>
            </a:r>
          </a:p>
        </p:txBody>
      </p:sp>
      <p:sp>
        <p:nvSpPr>
          <p:cNvPr id="5" name="Slide Number Placeholder 4">
            <a:extLst>
              <a:ext uri="{FF2B5EF4-FFF2-40B4-BE49-F238E27FC236}">
                <a16:creationId xmlns:a16="http://schemas.microsoft.com/office/drawing/2014/main" id="{51558ACE-AEDB-B557-E0A3-25B620F35129}"/>
              </a:ext>
            </a:extLst>
          </p:cNvPr>
          <p:cNvSpPr>
            <a:spLocks noGrp="1"/>
          </p:cNvSpPr>
          <p:nvPr>
            <p:ph type="sldNum" sz="quarter" idx="12"/>
          </p:nvPr>
        </p:nvSpPr>
        <p:spPr>
          <a:xfrm>
            <a:off x="8607552" y="6356350"/>
            <a:ext cx="2743200" cy="365125"/>
          </a:xfrm>
        </p:spPr>
        <p:txBody>
          <a:bodyPr>
            <a:normAutofit/>
          </a:bodyPr>
          <a:lstStyle/>
          <a:p>
            <a:pPr>
              <a:spcAft>
                <a:spcPts val="600"/>
              </a:spcAft>
            </a:pPr>
            <a:fld id="{48F63A3B-78C7-47BE-AE5E-E10140E04643}" type="slidenum">
              <a:rPr lang="en-US" smtClean="0"/>
              <a:pPr>
                <a:spcAft>
                  <a:spcPts val="600"/>
                </a:spcAft>
              </a:pPr>
              <a:t>6</a:t>
            </a:fld>
            <a:endParaRPr lang="en-US"/>
          </a:p>
        </p:txBody>
      </p:sp>
    </p:spTree>
    <p:extLst>
      <p:ext uri="{BB962C8B-B14F-4D97-AF65-F5344CB8AC3E}">
        <p14:creationId xmlns:p14="http://schemas.microsoft.com/office/powerpoint/2010/main" val="207667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E8339F-0FCF-6EDB-9C90-70B4F248E593}"/>
              </a:ext>
            </a:extLst>
          </p:cNvPr>
          <p:cNvSpPr>
            <a:spLocks noGrp="1"/>
          </p:cNvSpPr>
          <p:nvPr>
            <p:ph type="title"/>
          </p:nvPr>
        </p:nvSpPr>
        <p:spPr>
          <a:xfrm>
            <a:off x="640080" y="325369"/>
            <a:ext cx="4368602" cy="1956841"/>
          </a:xfrm>
        </p:spPr>
        <p:txBody>
          <a:bodyPr anchor="b">
            <a:normAutofit/>
          </a:bodyPr>
          <a:lstStyle/>
          <a:p>
            <a:pPr marL="0" marR="0" lvl="0" indent="0" defTabSz="914400" rtl="0" eaLnBrk="1" fontAlgn="auto" latinLnBrk="0" hangingPunct="1">
              <a:spcBef>
                <a:spcPts val="0"/>
              </a:spcBef>
              <a:spcAft>
                <a:spcPts val="0"/>
              </a:spcAft>
              <a:tabLst/>
              <a:defRPr/>
            </a:pPr>
            <a:r>
              <a:rPr lang="en-US" sz="4600" dirty="0">
                <a:latin typeface="Calibri" panose="020F0502020204030204" pitchFamily="34" charset="0"/>
                <a:cs typeface="Calibri" panose="020F0502020204030204" pitchFamily="34" charset="0"/>
              </a:rPr>
              <a:t>Adult</a:t>
            </a:r>
            <a:br>
              <a:rPr lang="en-US" sz="4600" dirty="0">
                <a:latin typeface="Calibri" panose="020F0502020204030204" pitchFamily="34" charset="0"/>
                <a:cs typeface="Calibri" panose="020F0502020204030204" pitchFamily="34" charset="0"/>
              </a:rPr>
            </a:br>
            <a:r>
              <a:rPr lang="en-US" sz="4600" dirty="0">
                <a:latin typeface="Calibri" panose="020F0502020204030204" pitchFamily="34" charset="0"/>
                <a:cs typeface="Calibri" panose="020F0502020204030204" pitchFamily="34" charset="0"/>
              </a:rPr>
              <a:t>Autism Supports</a:t>
            </a:r>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3ACC7C-82EE-9A00-917C-D6ACC869CB1D}"/>
              </a:ext>
            </a:extLst>
          </p:cNvPr>
          <p:cNvSpPr>
            <a:spLocks noGrp="1"/>
          </p:cNvSpPr>
          <p:nvPr>
            <p:ph idx="1"/>
          </p:nvPr>
        </p:nvSpPr>
        <p:spPr>
          <a:xfrm>
            <a:off x="640080" y="2872899"/>
            <a:ext cx="4975629" cy="3320668"/>
          </a:xfrm>
        </p:spPr>
        <p:txBody>
          <a:bodyPr>
            <a:normAutofit/>
          </a:bodyPr>
          <a:lstStyle/>
          <a:p>
            <a:pPr marL="0" marR="0" lvl="0" indent="0" defTabSz="914400" rtl="0" eaLnBrk="1" fontAlgn="auto" latinLnBrk="0" hangingPunct="1">
              <a:spcBef>
                <a:spcPts val="0"/>
              </a:spcBef>
              <a:spcAft>
                <a:spcPts val="0"/>
              </a:spcAft>
              <a:buClrTx/>
              <a:buSzTx/>
              <a:buFontTx/>
              <a:buNone/>
              <a:tabLst/>
              <a:defRPr/>
            </a:pPr>
            <a:endParaRPr lang="en-US" sz="2200" b="0" i="0" dirty="0">
              <a:effectLst/>
            </a:endParaRPr>
          </a:p>
          <a:p>
            <a:pPr marL="0" marR="0" lvl="0" indent="0" defTabSz="914400" rtl="0" eaLnBrk="1" fontAlgn="auto" latinLnBrk="0" hangingPunct="1">
              <a:spcBef>
                <a:spcPts val="0"/>
              </a:spcBef>
              <a:spcAft>
                <a:spcPts val="0"/>
              </a:spcAft>
              <a:buClrTx/>
              <a:buSzTx/>
              <a:buFontTx/>
              <a:buNone/>
              <a:tabLst/>
              <a:defRPr/>
            </a:pPr>
            <a:endParaRPr kumimoji="0" lang="en-US" sz="2200" b="0" i="0" u="none" strike="noStrike" kern="1200" cap="none" spc="0" normalizeH="0" baseline="0" noProof="0" dirty="0">
              <a:ln>
                <a:noFill/>
              </a:ln>
              <a:effectLst/>
              <a:highlight>
                <a:srgbClr val="FFFF00"/>
              </a:highlight>
              <a:uLnTx/>
              <a:uFillTx/>
              <a:ea typeface="+mn-ea"/>
              <a:cs typeface="+mn-cs"/>
            </a:endParaRPr>
          </a:p>
          <a:p>
            <a:pPr marL="0" indent="0">
              <a:buNone/>
            </a:pPr>
            <a:endParaRPr lang="en-US" sz="2200" dirty="0"/>
          </a:p>
        </p:txBody>
      </p:sp>
      <p:pic>
        <p:nvPicPr>
          <p:cNvPr id="7" name="Picture 6">
            <a:extLst>
              <a:ext uri="{FF2B5EF4-FFF2-40B4-BE49-F238E27FC236}">
                <a16:creationId xmlns:a16="http://schemas.microsoft.com/office/drawing/2014/main" id="{21E88CE2-3491-ED4B-0C6F-465E0F789A1C}"/>
              </a:ext>
            </a:extLst>
          </p:cNvPr>
          <p:cNvPicPr>
            <a:picLocks noChangeAspect="1"/>
          </p:cNvPicPr>
          <p:nvPr/>
        </p:nvPicPr>
        <p:blipFill>
          <a:blip r:embed="rId3">
            <a:extLst>
              <a:ext uri="{28A0092B-C50C-407E-A947-70E740481C1C}">
                <a14:useLocalDpi xmlns:a14="http://schemas.microsoft.com/office/drawing/2010/main" val="0"/>
              </a:ext>
            </a:extLst>
          </a:blip>
          <a:srcRect t="2765" b="2765"/>
          <a:stretch/>
        </p:blipFill>
        <p:spPr>
          <a:xfrm>
            <a:off x="6216815" y="5"/>
            <a:ext cx="5975185"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Footer Placeholder 5">
            <a:extLst>
              <a:ext uri="{FF2B5EF4-FFF2-40B4-BE49-F238E27FC236}">
                <a16:creationId xmlns:a16="http://schemas.microsoft.com/office/drawing/2014/main" id="{C2AC2281-5E78-EF61-5112-F1FDC49441AE}"/>
              </a:ext>
            </a:extLst>
          </p:cNvPr>
          <p:cNvSpPr>
            <a:spLocks noGrp="1"/>
          </p:cNvSpPr>
          <p:nvPr>
            <p:ph type="ftr" sz="quarter" idx="11"/>
          </p:nvPr>
        </p:nvSpPr>
        <p:spPr>
          <a:xfrm>
            <a:off x="6248400" y="6356350"/>
            <a:ext cx="4114800" cy="365125"/>
          </a:xfrm>
        </p:spPr>
        <p:txBody>
          <a:bodyPr>
            <a:normAutofit/>
          </a:bodyPr>
          <a:lstStyle/>
          <a:p>
            <a:pPr algn="l">
              <a:spcAft>
                <a:spcPts val="600"/>
              </a:spcAft>
            </a:pPr>
            <a:r>
              <a:rPr lang="en-US">
                <a:solidFill>
                  <a:srgbClr val="FFFFFF"/>
                </a:solidFill>
              </a:rPr>
              <a:t>The Department of Developmental Services</a:t>
            </a:r>
          </a:p>
        </p:txBody>
      </p:sp>
      <p:sp>
        <p:nvSpPr>
          <p:cNvPr id="5" name="Slide Number Placeholder 4">
            <a:extLst>
              <a:ext uri="{FF2B5EF4-FFF2-40B4-BE49-F238E27FC236}">
                <a16:creationId xmlns:a16="http://schemas.microsoft.com/office/drawing/2014/main" id="{47CE16CD-5E9E-B479-1A8D-C5A913F7F1E0}"/>
              </a:ext>
            </a:extLst>
          </p:cNvPr>
          <p:cNvSpPr>
            <a:spLocks noGrp="1"/>
          </p:cNvSpPr>
          <p:nvPr>
            <p:ph type="sldNum" sz="quarter" idx="12"/>
          </p:nvPr>
        </p:nvSpPr>
        <p:spPr>
          <a:xfrm>
            <a:off x="10439400" y="6356350"/>
            <a:ext cx="914400" cy="365125"/>
          </a:xfrm>
        </p:spPr>
        <p:txBody>
          <a:bodyPr>
            <a:normAutofit/>
          </a:bodyPr>
          <a:lstStyle/>
          <a:p>
            <a:pPr>
              <a:spcAft>
                <a:spcPts val="600"/>
              </a:spcAft>
            </a:pPr>
            <a:fld id="{48F63A3B-78C7-47BE-AE5E-E10140E04643}" type="slidenum">
              <a:rPr lang="en-US">
                <a:solidFill>
                  <a:srgbClr val="FFFFFF"/>
                </a:solidFill>
              </a:rPr>
              <a:pPr>
                <a:spcAft>
                  <a:spcPts val="600"/>
                </a:spcAft>
              </a:pPr>
              <a:t>7</a:t>
            </a:fld>
            <a:endParaRPr lang="en-US">
              <a:solidFill>
                <a:srgbClr val="FFFFFF"/>
              </a:solidFill>
            </a:endParaRPr>
          </a:p>
        </p:txBody>
      </p:sp>
      <p:sp>
        <p:nvSpPr>
          <p:cNvPr id="18" name="TextBox 17">
            <a:extLst>
              <a:ext uri="{FF2B5EF4-FFF2-40B4-BE49-F238E27FC236}">
                <a16:creationId xmlns:a16="http://schemas.microsoft.com/office/drawing/2014/main" id="{4451B8AA-25E2-7048-7988-FB8D892DB721}"/>
              </a:ext>
            </a:extLst>
          </p:cNvPr>
          <p:cNvSpPr txBox="1"/>
          <p:nvPr/>
        </p:nvSpPr>
        <p:spPr>
          <a:xfrm>
            <a:off x="757382" y="3429000"/>
            <a:ext cx="3897745"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Two new Adult Autism Managers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4533 Eligible as of 9/18/23</a:t>
            </a:r>
          </a:p>
        </p:txBody>
      </p:sp>
    </p:spTree>
    <p:extLst>
      <p:ext uri="{BB962C8B-B14F-4D97-AF65-F5344CB8AC3E}">
        <p14:creationId xmlns:p14="http://schemas.microsoft.com/office/powerpoint/2010/main" val="11118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1381BD-96F8-05CB-F154-46E29E61B653}"/>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dirty="0"/>
              <a:t>Growth in ASD Adults Eligible</a:t>
            </a:r>
          </a:p>
        </p:txBody>
      </p:sp>
      <p:sp>
        <p:nvSpPr>
          <p:cNvPr id="23" name="Rectangle: Rounded Corners 2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pic>
        <p:nvPicPr>
          <p:cNvPr id="7" name="Content Placeholder 10" descr="Table&#10;&#10;Description automatically generated">
            <a:extLst>
              <a:ext uri="{FF2B5EF4-FFF2-40B4-BE49-F238E27FC236}">
                <a16:creationId xmlns:a16="http://schemas.microsoft.com/office/drawing/2014/main" id="{4E95FEEF-070F-77E2-CD7D-DEC977D8FA57}"/>
              </a:ext>
            </a:extLst>
          </p:cNvPr>
          <p:cNvPicPr>
            <a:picLocks noChangeAspect="1"/>
          </p:cNvPicPr>
          <p:nvPr/>
        </p:nvPicPr>
        <p:blipFill>
          <a:blip r:embed="rId2"/>
          <a:stretch>
            <a:fillRect/>
          </a:stretch>
        </p:blipFill>
        <p:spPr>
          <a:xfrm>
            <a:off x="1564525" y="2380718"/>
            <a:ext cx="3698470" cy="4096512"/>
          </a:xfrm>
          <a:prstGeom prst="rect">
            <a:avLst/>
          </a:prstGeom>
        </p:spPr>
      </p:pic>
      <p:pic>
        <p:nvPicPr>
          <p:cNvPr id="6" name="Content Placeholder 8" descr="Table&#10;&#10;Description automatically generated">
            <a:extLst>
              <a:ext uri="{FF2B5EF4-FFF2-40B4-BE49-F238E27FC236}">
                <a16:creationId xmlns:a16="http://schemas.microsoft.com/office/drawing/2014/main" id="{5D59C10D-79C6-0D59-32BB-D62E0627AAD7}"/>
              </a:ext>
            </a:extLst>
          </p:cNvPr>
          <p:cNvPicPr>
            <a:picLocks noGrp="1" noChangeAspect="1"/>
          </p:cNvPicPr>
          <p:nvPr>
            <p:ph idx="1"/>
          </p:nvPr>
        </p:nvPicPr>
        <p:blipFill>
          <a:blip r:embed="rId3"/>
          <a:stretch>
            <a:fillRect/>
          </a:stretch>
        </p:blipFill>
        <p:spPr>
          <a:xfrm>
            <a:off x="6210302" y="2374654"/>
            <a:ext cx="5596128" cy="3638796"/>
          </a:xfrm>
          <a:prstGeom prst="rect">
            <a:avLst/>
          </a:prstGeom>
        </p:spPr>
      </p:pic>
      <p:sp>
        <p:nvSpPr>
          <p:cNvPr id="4" name="Footer Placeholder 3">
            <a:extLst>
              <a:ext uri="{FF2B5EF4-FFF2-40B4-BE49-F238E27FC236}">
                <a16:creationId xmlns:a16="http://schemas.microsoft.com/office/drawing/2014/main" id="{ED21EA3A-D71E-8113-F7CA-BDADD0B548D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lumMod val="50000"/>
                    <a:lumOff val="50000"/>
                  </a:schemeClr>
                </a:solidFill>
                <a:latin typeface="+mn-lt"/>
                <a:ea typeface="+mn-ea"/>
                <a:cs typeface="+mn-cs"/>
              </a:rPr>
              <a:t>The Department of Developmental Services</a:t>
            </a:r>
          </a:p>
        </p:txBody>
      </p:sp>
      <p:sp>
        <p:nvSpPr>
          <p:cNvPr id="5" name="Slide Number Placeholder 4">
            <a:extLst>
              <a:ext uri="{FF2B5EF4-FFF2-40B4-BE49-F238E27FC236}">
                <a16:creationId xmlns:a16="http://schemas.microsoft.com/office/drawing/2014/main" id="{199E99F8-6D87-D10B-7B54-3AC01D1B4F8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48F63A3B-78C7-47BE-AE5E-E10140E04643}" type="slidenum">
              <a:rPr lang="en-US">
                <a:solidFill>
                  <a:schemeClr val="tx1">
                    <a:lumMod val="50000"/>
                    <a:lumOff val="50000"/>
                  </a:schemeClr>
                </a:solidFill>
              </a:rPr>
              <a:pPr defTabSz="914400">
                <a:spcAft>
                  <a:spcPts val="600"/>
                </a:spcAft>
              </a:pPr>
              <a:t>8</a:t>
            </a:fld>
            <a:endParaRPr lang="en-US">
              <a:solidFill>
                <a:schemeClr val="tx1">
                  <a:lumMod val="50000"/>
                  <a:lumOff val="50000"/>
                </a:schemeClr>
              </a:solidFill>
            </a:endParaRPr>
          </a:p>
        </p:txBody>
      </p:sp>
      <p:sp>
        <p:nvSpPr>
          <p:cNvPr id="8" name="TextBox 7">
            <a:extLst>
              <a:ext uri="{FF2B5EF4-FFF2-40B4-BE49-F238E27FC236}">
                <a16:creationId xmlns:a16="http://schemas.microsoft.com/office/drawing/2014/main" id="{7A28E149-8997-773B-47C3-BB3D19A5058D}"/>
              </a:ext>
            </a:extLst>
          </p:cNvPr>
          <p:cNvSpPr txBox="1"/>
          <p:nvPr/>
        </p:nvSpPr>
        <p:spPr>
          <a:xfrm>
            <a:off x="4516582" y="5812412"/>
            <a:ext cx="295563"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86281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C2253-7EF4-2D8E-9894-B226052684D8}"/>
              </a:ext>
            </a:extLst>
          </p:cNvPr>
          <p:cNvSpPr>
            <a:spLocks noGrp="1"/>
          </p:cNvSpPr>
          <p:nvPr>
            <p:ph type="title"/>
          </p:nvPr>
        </p:nvSpPr>
        <p:spPr>
          <a:xfrm>
            <a:off x="838200" y="365125"/>
            <a:ext cx="10515600" cy="1325563"/>
          </a:xfrm>
        </p:spPr>
        <p:txBody>
          <a:bodyPr>
            <a:normAutofit/>
          </a:bodyPr>
          <a:lstStyle/>
          <a:p>
            <a:pPr algn="r"/>
            <a:r>
              <a:rPr lang="en-US" sz="5400" dirty="0">
                <a:latin typeface="+mn-lt"/>
                <a:cs typeface="Calibri Light"/>
              </a:rPr>
              <a:t>Exploring New Services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FE8626-B61D-CCF3-E29C-F8E5EB13F48B}"/>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en-US" sz="2200" b="1" dirty="0"/>
              <a:t>Housing</a:t>
            </a:r>
          </a:p>
          <a:p>
            <a:pPr marL="0" indent="0">
              <a:buNone/>
            </a:pPr>
            <a:endParaRPr lang="en-US" sz="2200" b="1" dirty="0"/>
          </a:p>
          <a:p>
            <a:pPr marL="342900" marR="0" lvl="0" indent="-342900" fontAlgn="base">
              <a:spcBef>
                <a:spcPts val="0"/>
              </a:spcBef>
              <a:spcAft>
                <a:spcPts val="0"/>
              </a:spcAft>
              <a:buFont typeface="Symbol" panose="05050102010706020507" pitchFamily="18" charset="2"/>
              <a:buChar char=""/>
            </a:pPr>
            <a:r>
              <a:rPr lang="en-US" sz="2400">
                <a:latin typeface="Calibri" panose="020F0502020204030204" pitchFamily="34" charset="0"/>
                <a:ea typeface="Times New Roman" panose="02020603050405020304" pitchFamily="18" charset="0"/>
              </a:rPr>
              <a:t>Increasing </a:t>
            </a:r>
            <a:r>
              <a:rPr lang="en-US" sz="2400">
                <a:effectLst/>
                <a:latin typeface="Calibri" panose="020F0502020204030204" pitchFamily="34" charset="0"/>
                <a:ea typeface="Times New Roman" panose="02020603050405020304" pitchFamily="18" charset="0"/>
              </a:rPr>
              <a:t>knowledge </a:t>
            </a:r>
            <a:r>
              <a:rPr lang="en-US" sz="2400" dirty="0">
                <a:effectLst/>
                <a:latin typeface="Calibri" panose="020F0502020204030204" pitchFamily="34" charset="0"/>
                <a:ea typeface="Times New Roman" panose="02020603050405020304" pitchFamily="18" charset="0"/>
              </a:rPr>
              <a:t>and connections to Housing entities</a:t>
            </a:r>
            <a:endParaRPr lang="en-US" sz="24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Researching</a:t>
            </a:r>
            <a:r>
              <a:rPr lang="en-US" sz="2400" dirty="0">
                <a:effectLst/>
                <a:latin typeface="Calibri" panose="020F0502020204030204" pitchFamily="34" charset="0"/>
                <a:ea typeface="Times New Roman" panose="02020603050405020304" pitchFamily="18" charset="0"/>
              </a:rPr>
              <a:t> a Housing Coordination and Stabilization service</a:t>
            </a:r>
          </a:p>
          <a:p>
            <a:pPr marL="342900" marR="0" lvl="0" indent="-342900" fontAlgn="base">
              <a:spcBef>
                <a:spcPts val="0"/>
              </a:spcBef>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Meeting with EOHLC</a:t>
            </a:r>
          </a:p>
          <a:p>
            <a:pPr marL="342900" marR="0" lvl="0" indent="-342900" fontAlgn="base">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Trained Tenancy Preservation Program Managers</a:t>
            </a:r>
          </a:p>
          <a:p>
            <a:pPr marL="342900" marR="0" lvl="0" indent="-342900" fontAlgn="base">
              <a:spcBef>
                <a:spcPts val="0"/>
              </a:spcBef>
              <a:spcAft>
                <a:spcPts val="0"/>
              </a:spcAft>
              <a:buFont typeface="Symbol" panose="05050102010706020507" pitchFamily="18" charset="2"/>
              <a:buChar char=""/>
            </a:pPr>
            <a:endParaRPr lang="en-US" sz="2400" dirty="0">
              <a:latin typeface="Calibri" panose="020F0502020204030204" pitchFamily="34" charset="0"/>
              <a:ea typeface="Times New Roman" panose="02020603050405020304" pitchFamily="18" charset="0"/>
            </a:endParaRPr>
          </a:p>
          <a:p>
            <a:pPr marL="0" marR="0" lvl="0" indent="0" fontAlgn="base">
              <a:spcAft>
                <a:spcPts val="0"/>
              </a:spcAft>
              <a:buNone/>
            </a:pPr>
            <a:r>
              <a:rPr lang="en-US" sz="2400" b="1" dirty="0"/>
              <a:t>Service Dogs</a:t>
            </a:r>
          </a:p>
          <a:p>
            <a:pPr marL="342900" indent="-342900" fontAlgn="base">
              <a:spcBef>
                <a:spcPts val="0"/>
              </a:spcBef>
              <a:buFont typeface="Symbol" panose="05050102010706020507" pitchFamily="18" charset="2"/>
              <a:buChar char=""/>
            </a:pPr>
            <a:r>
              <a:rPr lang="en-US" sz="2400" dirty="0">
                <a:latin typeface="Calibri" panose="020F0502020204030204" pitchFamily="34" charset="0"/>
              </a:rPr>
              <a:t>Creating guidelines</a:t>
            </a:r>
          </a:p>
          <a:p>
            <a:pPr marL="342900" indent="-342900" fontAlgn="base">
              <a:spcBef>
                <a:spcPts val="0"/>
              </a:spcBef>
              <a:buFont typeface="Symbol" panose="05050102010706020507" pitchFamily="18" charset="2"/>
              <a:buChar char=""/>
            </a:pPr>
            <a:r>
              <a:rPr lang="en-US" sz="2400" dirty="0">
                <a:latin typeface="Calibri" panose="020F0502020204030204" pitchFamily="34" charset="0"/>
              </a:rPr>
              <a:t>Planning a Pilot Spring 2024</a:t>
            </a:r>
          </a:p>
          <a:p>
            <a:pPr marL="342900" marR="0" lvl="0" indent="-342900" fontAlgn="base">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p:txBody>
      </p:sp>
      <p:sp>
        <p:nvSpPr>
          <p:cNvPr id="6" name="Footer Placeholder 5">
            <a:extLst>
              <a:ext uri="{FF2B5EF4-FFF2-40B4-BE49-F238E27FC236}">
                <a16:creationId xmlns:a16="http://schemas.microsoft.com/office/drawing/2014/main" id="{B2D937F9-2C3E-060D-EE75-617AEFCDA4A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The Department of Developmental Services</a:t>
            </a:r>
          </a:p>
        </p:txBody>
      </p:sp>
      <p:sp>
        <p:nvSpPr>
          <p:cNvPr id="5" name="Slide Number Placeholder 4">
            <a:extLst>
              <a:ext uri="{FF2B5EF4-FFF2-40B4-BE49-F238E27FC236}">
                <a16:creationId xmlns:a16="http://schemas.microsoft.com/office/drawing/2014/main" id="{E3A4CDB3-E615-1E58-BCDD-77859C4C1B4F}"/>
              </a:ext>
            </a:extLst>
          </p:cNvPr>
          <p:cNvSpPr>
            <a:spLocks noGrp="1"/>
          </p:cNvSpPr>
          <p:nvPr>
            <p:ph type="sldNum" sz="quarter" idx="12"/>
          </p:nvPr>
        </p:nvSpPr>
        <p:spPr>
          <a:xfrm>
            <a:off x="8610600" y="6356350"/>
            <a:ext cx="2743200" cy="365125"/>
          </a:xfrm>
        </p:spPr>
        <p:txBody>
          <a:bodyPr>
            <a:normAutofit/>
          </a:bodyPr>
          <a:lstStyle/>
          <a:p>
            <a:pPr>
              <a:spcAft>
                <a:spcPts val="600"/>
              </a:spcAft>
            </a:pPr>
            <a:fld id="{48F63A3B-78C7-47BE-AE5E-E10140E04643}" type="slidenum">
              <a:rPr lang="en-US" smtClean="0"/>
              <a:pPr>
                <a:spcAft>
                  <a:spcPts val="600"/>
                </a:spcAft>
              </a:pPr>
              <a:t>9</a:t>
            </a:fld>
            <a:endParaRPr lang="en-US"/>
          </a:p>
        </p:txBody>
      </p:sp>
    </p:spTree>
    <p:extLst>
      <p:ext uri="{BB962C8B-B14F-4D97-AF65-F5344CB8AC3E}">
        <p14:creationId xmlns:p14="http://schemas.microsoft.com/office/powerpoint/2010/main" val="1007680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43e9629-0baa-40ea-b310-ebd819961f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F96D414105BA41A0B7FCC6A1A96E1B" ma:contentTypeVersion="13" ma:contentTypeDescription="Create a new document." ma:contentTypeScope="" ma:versionID="0ce0ee672e3a2c4b627f5fb08532453a">
  <xsd:schema xmlns:xsd="http://www.w3.org/2001/XMLSchema" xmlns:xs="http://www.w3.org/2001/XMLSchema" xmlns:p="http://schemas.microsoft.com/office/2006/metadata/properties" xmlns:ns3="343e9629-0baa-40ea-b310-ebd819961ff6" xmlns:ns4="15736298-6488-406b-b540-022ecc9e2766" targetNamespace="http://schemas.microsoft.com/office/2006/metadata/properties" ma:root="true" ma:fieldsID="e89078c16fe166849f6627cb99258e79" ns3:_="" ns4:_="">
    <xsd:import namespace="343e9629-0baa-40ea-b310-ebd819961ff6"/>
    <xsd:import namespace="15736298-6488-406b-b540-022ecc9e276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DateTaken"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e9629-0baa-40ea-b310-ebd819961f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736298-6488-406b-b540-022ecc9e276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8584A7-D93D-46C7-B8AE-69C248CF6AA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15736298-6488-406b-b540-022ecc9e2766"/>
    <ds:schemaRef ds:uri="http://purl.org/dc/elements/1.1/"/>
    <ds:schemaRef ds:uri="http://schemas.microsoft.com/office/2006/metadata/properties"/>
    <ds:schemaRef ds:uri="343e9629-0baa-40ea-b310-ebd819961ff6"/>
    <ds:schemaRef ds:uri="http://www.w3.org/XML/1998/namespace"/>
  </ds:schemaRefs>
</ds:datastoreItem>
</file>

<file path=customXml/itemProps2.xml><?xml version="1.0" encoding="utf-8"?>
<ds:datastoreItem xmlns:ds="http://schemas.openxmlformats.org/officeDocument/2006/customXml" ds:itemID="{5DEA2AEA-7756-4115-960C-8A824A8D0123}">
  <ds:schemaRefs>
    <ds:schemaRef ds:uri="15736298-6488-406b-b540-022ecc9e2766"/>
    <ds:schemaRef ds:uri="343e9629-0baa-40ea-b310-ebd819961f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A209EA-6766-4C67-A36B-74F051C078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510</TotalTime>
  <Words>487</Words>
  <Application>Microsoft Office PowerPoint</Application>
  <PresentationFormat>Widescreen</PresentationFormat>
  <Paragraphs>108</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Avenir Next LT Pro</vt:lpstr>
      <vt:lpstr>Calibri</vt:lpstr>
      <vt:lpstr>Calibri Light</vt:lpstr>
      <vt:lpstr>Courier New</vt:lpstr>
      <vt:lpstr>Symbol</vt:lpstr>
      <vt:lpstr>Times New Roman</vt:lpstr>
      <vt:lpstr>Office Theme</vt:lpstr>
      <vt:lpstr>PowerPoint Presentation</vt:lpstr>
      <vt:lpstr>Children’s Autism Unit</vt:lpstr>
      <vt:lpstr>Children’s Autism Waiver Expansion</vt:lpstr>
      <vt:lpstr>Children’s Autism Waiver Expansion</vt:lpstr>
      <vt:lpstr>PowerPoint Presentation</vt:lpstr>
      <vt:lpstr>Autism Support Centers</vt:lpstr>
      <vt:lpstr>Adult Autism Supports</vt:lpstr>
      <vt:lpstr>Growth in ASD Adults Eligible</vt:lpstr>
      <vt:lpstr>Exploring New Services</vt:lpstr>
      <vt:lpstr>EHS Collaborations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Spectrum Disorder</dc:title>
  <dc:creator>Harkness, DesNeiges M (DDS)</dc:creator>
  <cp:lastModifiedBy>Harrison, Deborah (EHS)</cp:lastModifiedBy>
  <cp:revision>6</cp:revision>
  <dcterms:created xsi:type="dcterms:W3CDTF">2023-07-05T14:25:37Z</dcterms:created>
  <dcterms:modified xsi:type="dcterms:W3CDTF">2023-09-26T18:42:48Z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0x010100BAF96D414105BA41A0B7FCC6A1A96E1B</vt:lpwstr>
  </property>
</Properties>
</file>