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687" r:id="rId2"/>
  </p:sldMasterIdLst>
  <p:notesMasterIdLst>
    <p:notesMasterId r:id="rId22"/>
  </p:notesMasterIdLst>
  <p:sldIdLst>
    <p:sldId id="337" r:id="rId3"/>
    <p:sldId id="375" r:id="rId4"/>
    <p:sldId id="336" r:id="rId5"/>
    <p:sldId id="338" r:id="rId6"/>
    <p:sldId id="339" r:id="rId7"/>
    <p:sldId id="340" r:id="rId8"/>
    <p:sldId id="341" r:id="rId9"/>
    <p:sldId id="342" r:id="rId10"/>
    <p:sldId id="371" r:id="rId11"/>
    <p:sldId id="372" r:id="rId12"/>
    <p:sldId id="373" r:id="rId13"/>
    <p:sldId id="344" r:id="rId14"/>
    <p:sldId id="346" r:id="rId15"/>
    <p:sldId id="347" r:id="rId16"/>
    <p:sldId id="353" r:id="rId17"/>
    <p:sldId id="355" r:id="rId18"/>
    <p:sldId id="354" r:id="rId19"/>
    <p:sldId id="367" r:id="rId20"/>
    <p:sldId id="368" r:id="rId21"/>
  </p:sldIdLst>
  <p:sldSz cx="9144000" cy="6858000" type="screen4x3"/>
  <p:notesSz cx="6858000" cy="9144000"/>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Polanowicz"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1FF781-C45C-4F47-891A-CD709DEC16BD}" v="16" dt="2023-09-13T15:32:51.347"/>
  </p1510:revLst>
</p1510:revInfo>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49" autoAdjust="0"/>
    <p:restoredTop sz="90647" autoAdjust="0"/>
  </p:normalViewPr>
  <p:slideViewPr>
    <p:cSldViewPr>
      <p:cViewPr varScale="1">
        <p:scale>
          <a:sx n="73" d="100"/>
          <a:sy n="73" d="100"/>
        </p:scale>
        <p:origin x="141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Shape 2"/>
          <p:cNvSpPr txBox="1">
            <a:spLocks noGrp="1"/>
          </p:cNvSpPr>
          <p:nvPr>
            <p:ph type="hdr" idx="2"/>
          </p:nvPr>
        </p:nvSpPr>
        <p:spPr bwMode="auto">
          <a:xfrm>
            <a:off x="0" y="0"/>
            <a:ext cx="2971800" cy="457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defRPr sz="1200"/>
            </a:lvl1pPr>
          </a:lstStyle>
          <a:p>
            <a:endParaRPr lang="en-US"/>
          </a:p>
        </p:txBody>
      </p:sp>
      <p:sp>
        <p:nvSpPr>
          <p:cNvPr id="10243" name="Shape 3"/>
          <p:cNvSpPr txBox="1">
            <a:spLocks noGrp="1"/>
          </p:cNvSpPr>
          <p:nvPr/>
        </p:nvSpPr>
        <p:spPr bwMode="auto">
          <a:xfrm>
            <a:off x="3884613" y="0"/>
            <a:ext cx="2971800" cy="457200"/>
          </a:xfrm>
          <a:prstGeom prst="rect">
            <a:avLst/>
          </a:prstGeom>
          <a:noFill/>
          <a:ln w="9525">
            <a:noFill/>
            <a:miter lim="800000"/>
            <a:headEnd/>
            <a:tailEnd/>
          </a:ln>
        </p:spPr>
        <p:txBody>
          <a:bodyPr lIns="91425" tIns="91425" rIns="91425" bIns="91425"/>
          <a:lstStyle/>
          <a:p>
            <a:pPr algn="r"/>
            <a:endParaRPr lang="en-US" sz="1200"/>
          </a:p>
        </p:txBody>
      </p:sp>
      <p:sp>
        <p:nvSpPr>
          <p:cNvPr id="10244" name="Shape 4"/>
          <p:cNvSpPr>
            <a:spLocks noGrp="1" noRot="1" noChangeAspect="1"/>
          </p:cNvSpPr>
          <p:nvPr>
            <p:ph type="sldImg" idx="3"/>
          </p:nvPr>
        </p:nvSpPr>
        <p:spPr bwMode="auto">
          <a:xfrm>
            <a:off x="1143000" y="685800"/>
            <a:ext cx="4572000" cy="342900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noProof="0"/>
          </a:p>
        </p:txBody>
      </p:sp>
      <p:sp>
        <p:nvSpPr>
          <p:cNvPr id="10246" name="Shape 6"/>
          <p:cNvSpPr txBox="1">
            <a:spLocks noGrp="1"/>
          </p:cNvSpPr>
          <p:nvPr/>
        </p:nvSpPr>
        <p:spPr bwMode="auto">
          <a:xfrm>
            <a:off x="0" y="8685213"/>
            <a:ext cx="2971800" cy="457200"/>
          </a:xfrm>
          <a:prstGeom prst="rect">
            <a:avLst/>
          </a:prstGeom>
          <a:noFill/>
          <a:ln w="9525">
            <a:noFill/>
            <a:miter lim="800000"/>
            <a:headEnd/>
            <a:tailEnd/>
          </a:ln>
        </p:spPr>
        <p:txBody>
          <a:bodyPr lIns="91425" tIns="91425" rIns="91425" bIns="91425" anchor="b"/>
          <a:lstStyle/>
          <a:p>
            <a:endParaRPr lang="en-US" sz="1200"/>
          </a:p>
        </p:txBody>
      </p:sp>
      <p:sp>
        <p:nvSpPr>
          <p:cNvPr id="10247" name="Shape 7"/>
          <p:cNvSpPr txBox="1">
            <a:spLocks noGrp="1"/>
          </p:cNvSpPr>
          <p:nvPr/>
        </p:nvSpPr>
        <p:spPr bwMode="auto">
          <a:xfrm>
            <a:off x="3884613" y="8685213"/>
            <a:ext cx="2971800" cy="457200"/>
          </a:xfrm>
          <a:prstGeom prst="rect">
            <a:avLst/>
          </a:prstGeom>
          <a:noFill/>
          <a:ln w="9525">
            <a:noFill/>
            <a:miter lim="800000"/>
            <a:headEnd/>
            <a:tailEnd/>
          </a:ln>
        </p:spPr>
        <p:txBody>
          <a:bodyPr lIns="91425" tIns="91425" rIns="91425" bIns="91425" anchor="b"/>
          <a:lstStyle/>
          <a:p>
            <a:pPr algn="r"/>
            <a:endParaRPr lang="en-US" sz="1200"/>
          </a:p>
        </p:txBody>
      </p:sp>
    </p:spTree>
    <p:extLst>
      <p:ext uri="{BB962C8B-B14F-4D97-AF65-F5344CB8AC3E}">
        <p14:creationId xmlns:p14="http://schemas.microsoft.com/office/powerpoint/2010/main" val="1573185451"/>
      </p:ext>
    </p:extLst>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027" y="8684926"/>
            <a:ext cx="2972421" cy="457513"/>
          </a:xfrm>
          <a:prstGeom prst="rect">
            <a:avLst/>
          </a:prstGeom>
          <a:ln/>
        </p:spPr>
        <p:txBody>
          <a:bodyPr lIns="89730" tIns="44865" rIns="89730" bIns="44865"/>
          <a:lstStyle/>
          <a:p>
            <a:fld id="{C32142A1-88BA-43C3-B818-C689119F129A}" type="slidenum">
              <a:rPr lang="en-US" altLang="en-US">
                <a:solidFill>
                  <a:prstClr val="black"/>
                </a:solidFill>
              </a:rPr>
              <a:pPr/>
              <a:t>1</a:t>
            </a:fld>
            <a:endParaRPr lang="en-US" altLang="en-US">
              <a:solidFill>
                <a:prstClr val="black"/>
              </a:solidFill>
            </a:endParaRPr>
          </a:p>
        </p:txBody>
      </p:sp>
      <p:sp>
        <p:nvSpPr>
          <p:cNvPr id="3655682" name="Rectangle 2"/>
          <p:cNvSpPr>
            <a:spLocks noGrp="1" noRot="1" noChangeAspect="1" noChangeArrowheads="1" noTextEdit="1"/>
          </p:cNvSpPr>
          <p:nvPr>
            <p:ph type="sldImg"/>
          </p:nvPr>
        </p:nvSpPr>
        <p:spPr>
          <a:ln/>
        </p:spPr>
      </p:sp>
      <p:sp>
        <p:nvSpPr>
          <p:cNvPr id="3655683" name="Rectangle 3"/>
          <p:cNvSpPr>
            <a:spLocks noGrp="1" noChangeArrowheads="1"/>
          </p:cNvSpPr>
          <p:nvPr>
            <p:ph type="body" idx="1"/>
          </p:nvPr>
        </p:nvSpPr>
        <p:spPr/>
        <p:txBody>
          <a:bodyPr/>
          <a:lstStyle/>
          <a:p>
            <a:endParaRPr lang="en-US" dirty="0"/>
          </a:p>
          <a:p>
            <a:br>
              <a:rPr lang="en-US" dirty="0"/>
            </a:b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027" y="8684926"/>
            <a:ext cx="2972421" cy="457513"/>
          </a:xfrm>
          <a:prstGeom prst="rect">
            <a:avLst/>
          </a:prstGeom>
          <a:ln/>
        </p:spPr>
        <p:txBody>
          <a:bodyPr lIns="89730" tIns="44865" rIns="89730" bIns="44865"/>
          <a:lstStyle/>
          <a:p>
            <a:fld id="{EAF6AD29-8C7D-4E78-B701-00AA30479901}" type="slidenum">
              <a:rPr lang="en-US" altLang="en-US">
                <a:solidFill>
                  <a:prstClr val="black"/>
                </a:solidFill>
              </a:rPr>
              <a:pPr/>
              <a:t>2</a:t>
            </a:fld>
            <a:endParaRPr lang="en-US" altLang="en-US">
              <a:solidFill>
                <a:prstClr val="black"/>
              </a:solidFill>
            </a:endParaRPr>
          </a:p>
        </p:txBody>
      </p:sp>
      <p:sp>
        <p:nvSpPr>
          <p:cNvPr id="3656706" name="Rectangle 2"/>
          <p:cNvSpPr>
            <a:spLocks noGrp="1" noRot="1" noChangeAspect="1" noChangeArrowheads="1" noTextEdit="1"/>
          </p:cNvSpPr>
          <p:nvPr>
            <p:ph type="sldImg"/>
          </p:nvPr>
        </p:nvSpPr>
        <p:spPr>
          <a:ln/>
        </p:spPr>
      </p:sp>
      <p:sp>
        <p:nvSpPr>
          <p:cNvPr id="3656707" name="Rectangle 3"/>
          <p:cNvSpPr>
            <a:spLocks noGrp="1" noChangeArrowheads="1"/>
          </p:cNvSpPr>
          <p:nvPr>
            <p:ph type="body" idx="1"/>
          </p:nvPr>
        </p:nvSpPr>
        <p:spPr/>
        <p:txBody>
          <a:bodyPr/>
          <a:lstStyle/>
          <a:p>
            <a:pPr>
              <a:buFontTx/>
              <a:buChar cha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027" y="8684926"/>
            <a:ext cx="2972421" cy="457513"/>
          </a:xfrm>
          <a:prstGeom prst="rect">
            <a:avLst/>
          </a:prstGeom>
          <a:ln/>
        </p:spPr>
        <p:txBody>
          <a:bodyPr lIns="89730" tIns="44865" rIns="89730" bIns="44865"/>
          <a:lstStyle/>
          <a:p>
            <a:fld id="{EAF6AD29-8C7D-4E78-B701-00AA30479901}" type="slidenum">
              <a:rPr lang="en-US" altLang="en-US">
                <a:solidFill>
                  <a:prstClr val="black"/>
                </a:solidFill>
              </a:rPr>
              <a:pPr/>
              <a:t>3</a:t>
            </a:fld>
            <a:endParaRPr lang="en-US" altLang="en-US">
              <a:solidFill>
                <a:prstClr val="black"/>
              </a:solidFill>
            </a:endParaRPr>
          </a:p>
        </p:txBody>
      </p:sp>
      <p:sp>
        <p:nvSpPr>
          <p:cNvPr id="3656706" name="Rectangle 2"/>
          <p:cNvSpPr>
            <a:spLocks noGrp="1" noRot="1" noChangeAspect="1" noChangeArrowheads="1" noTextEdit="1"/>
          </p:cNvSpPr>
          <p:nvPr>
            <p:ph type="sldImg"/>
          </p:nvPr>
        </p:nvSpPr>
        <p:spPr>
          <a:ln/>
        </p:spPr>
      </p:sp>
      <p:sp>
        <p:nvSpPr>
          <p:cNvPr id="3656707" name="Rectangle 3"/>
          <p:cNvSpPr>
            <a:spLocks noGrp="1" noChangeArrowheads="1"/>
          </p:cNvSpPr>
          <p:nvPr>
            <p:ph type="body" idx="1"/>
          </p:nvPr>
        </p:nvSpPr>
        <p:spPr/>
        <p:txBody>
          <a:bodyPr/>
          <a:lstStyle/>
          <a:p>
            <a:pPr>
              <a:buFontTx/>
              <a:buChar cha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0" y="3124200"/>
            <a:ext cx="4667250" cy="2139950"/>
          </a:xfrm>
        </p:spPr>
        <p:txBody>
          <a:bodyPr lIns="91440" tIns="45720" rIns="91440" bIns="45720"/>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a:p>
            <a:pPr lvl="1"/>
            <a:r>
              <a:rPr lang="en-US" noProof="0"/>
              <a:t>Second level</a:t>
            </a:r>
          </a:p>
          <a:p>
            <a:pPr lvl="2"/>
            <a:r>
              <a:rPr lang="en-US" noProof="0"/>
              <a:t>Third level</a:t>
            </a:r>
          </a:p>
        </p:txBody>
      </p:sp>
      <p:sp>
        <p:nvSpPr>
          <p:cNvPr id="3200006" name="Rectangle 6"/>
          <p:cNvSpPr>
            <a:spLocks noChangeArrowheads="1"/>
          </p:cNvSpPr>
          <p:nvPr userDrawn="1"/>
        </p:nvSpPr>
        <p:spPr bwMode="white">
          <a:xfrm>
            <a:off x="152400" y="1143000"/>
            <a:ext cx="4495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0" hangingPunct="0">
              <a:spcBef>
                <a:spcPct val="20000"/>
              </a:spcBef>
              <a:tabLst>
                <a:tab pos="915988" algn="l"/>
              </a:tabLst>
            </a:pPr>
            <a:r>
              <a:rPr lang="en-US" altLang="en-US" sz="2800" b="1">
                <a:solidFill>
                  <a:srgbClr val="F8F8F8"/>
                </a:solidFill>
                <a:cs typeface="+mn-cs"/>
              </a:rPr>
              <a:t>Commonwealth of Massachusetts</a:t>
            </a:r>
            <a:br>
              <a:rPr lang="en-US" altLang="en-US" sz="2800" b="1">
                <a:solidFill>
                  <a:srgbClr val="F8F8F8"/>
                </a:solidFill>
                <a:cs typeface="+mn-cs"/>
              </a:rPr>
            </a:br>
            <a:r>
              <a:rPr lang="en-US" altLang="en-US" sz="1900" b="1">
                <a:solidFill>
                  <a:srgbClr val="F8F8F8"/>
                </a:solidFill>
                <a:cs typeface="+mn-cs"/>
              </a:rPr>
              <a:t>Executive Office of Health and Human Services</a:t>
            </a:r>
            <a:br>
              <a:rPr lang="en-US" altLang="en-US" sz="1900" b="1">
                <a:solidFill>
                  <a:srgbClr val="F8F8F8"/>
                </a:solidFill>
                <a:cs typeface="+mn-cs"/>
              </a:rPr>
            </a:br>
            <a:br>
              <a:rPr lang="en-US" altLang="en-US" sz="1900" b="1">
                <a:solidFill>
                  <a:srgbClr val="F8F8F8"/>
                </a:solidFill>
                <a:cs typeface="+mn-cs"/>
              </a:rPr>
            </a:br>
            <a:endParaRPr lang="en-US" sz="2800" b="1">
              <a:solidFill>
                <a:srgbClr val="F8F8F8"/>
              </a:solidFill>
              <a:cs typeface="+mn-cs"/>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401944579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528281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09538"/>
            <a:ext cx="2038350" cy="6291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109538"/>
            <a:ext cx="5962650" cy="6291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217803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Chart Placeholder 2"/>
          <p:cNvSpPr>
            <a:spLocks noGrp="1"/>
          </p:cNvSpPr>
          <p:nvPr>
            <p:ph type="chart" sz="half" idx="1"/>
          </p:nvPr>
        </p:nvSpPr>
        <p:spPr>
          <a:xfrm>
            <a:off x="533400" y="1219200"/>
            <a:ext cx="4000500" cy="5181600"/>
          </a:xfrm>
        </p:spPr>
        <p:txBody>
          <a:bodyPr/>
          <a:lstStyle/>
          <a:p>
            <a:endParaRPr lang="en-US"/>
          </a:p>
        </p:txBody>
      </p:sp>
      <p:sp>
        <p:nvSpPr>
          <p:cNvPr id="4" name="Text Placeholder 3"/>
          <p:cNvSpPr>
            <a:spLocks noGrp="1"/>
          </p:cNvSpPr>
          <p:nvPr>
            <p:ph type="body"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643850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7799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19200"/>
            <a:ext cx="40005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886200"/>
            <a:ext cx="40005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338680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able Placeholder 2"/>
          <p:cNvSpPr>
            <a:spLocks noGrp="1"/>
          </p:cNvSpPr>
          <p:nvPr>
            <p:ph type="tbl" idx="1"/>
          </p:nvPr>
        </p:nvSpPr>
        <p:spPr>
          <a:xfrm>
            <a:off x="533400" y="1219200"/>
            <a:ext cx="8153400" cy="5181600"/>
          </a:xfrm>
        </p:spPr>
        <p:txBody>
          <a:bodyPr/>
          <a:lstStyle/>
          <a:p>
            <a:endParaRPr lang="en-US"/>
          </a:p>
        </p:txBody>
      </p:sp>
    </p:spTree>
    <p:extLst>
      <p:ext uri="{BB962C8B-B14F-4D97-AF65-F5344CB8AC3E}">
        <p14:creationId xmlns:p14="http://schemas.microsoft.com/office/powerpoint/2010/main" val="28363024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0" y="3124200"/>
            <a:ext cx="4667250" cy="2139950"/>
          </a:xfrm>
        </p:spPr>
        <p:txBody>
          <a:bodyPr lIns="91440" tIns="45720" rIns="91440" bIns="45720"/>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a:p>
            <a:pPr lvl="1"/>
            <a:r>
              <a:rPr lang="en-US" noProof="0"/>
              <a:t>Second level</a:t>
            </a:r>
          </a:p>
          <a:p>
            <a:pPr lvl="2"/>
            <a:r>
              <a:rPr lang="en-US" noProof="0"/>
              <a:t>Third level</a:t>
            </a:r>
          </a:p>
        </p:txBody>
      </p:sp>
      <p:sp>
        <p:nvSpPr>
          <p:cNvPr id="3200006" name="Rectangle 6"/>
          <p:cNvSpPr>
            <a:spLocks noChangeArrowheads="1"/>
          </p:cNvSpPr>
          <p:nvPr userDrawn="1"/>
        </p:nvSpPr>
        <p:spPr bwMode="white">
          <a:xfrm>
            <a:off x="152400" y="1143000"/>
            <a:ext cx="4495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0" hangingPunct="0">
              <a:spcBef>
                <a:spcPct val="20000"/>
              </a:spcBef>
              <a:tabLst>
                <a:tab pos="915988" algn="l"/>
              </a:tabLst>
            </a:pPr>
            <a:r>
              <a:rPr lang="en-US" altLang="en-US" sz="2800" b="1">
                <a:solidFill>
                  <a:srgbClr val="F8F8F8"/>
                </a:solidFill>
                <a:cs typeface="+mn-cs"/>
              </a:rPr>
              <a:t>Commonwealth of Massachusetts</a:t>
            </a:r>
            <a:br>
              <a:rPr lang="en-US" altLang="en-US" sz="2800" b="1">
                <a:solidFill>
                  <a:srgbClr val="F8F8F8"/>
                </a:solidFill>
                <a:cs typeface="+mn-cs"/>
              </a:rPr>
            </a:br>
            <a:r>
              <a:rPr lang="en-US" altLang="en-US" sz="1900" b="1">
                <a:solidFill>
                  <a:srgbClr val="F8F8F8"/>
                </a:solidFill>
                <a:cs typeface="+mn-cs"/>
              </a:rPr>
              <a:t>Executive Office of Health and Human Services</a:t>
            </a:r>
            <a:br>
              <a:rPr lang="en-US" altLang="en-US" sz="1900" b="1">
                <a:solidFill>
                  <a:srgbClr val="F8F8F8"/>
                </a:solidFill>
                <a:cs typeface="+mn-cs"/>
              </a:rPr>
            </a:br>
            <a:br>
              <a:rPr lang="en-US" altLang="en-US" sz="1900" b="1">
                <a:solidFill>
                  <a:srgbClr val="F8F8F8"/>
                </a:solidFill>
                <a:cs typeface="+mn-cs"/>
              </a:rPr>
            </a:br>
            <a:endParaRPr lang="en-US" sz="2800" b="1">
              <a:solidFill>
                <a:srgbClr val="F8F8F8"/>
              </a:solidFill>
              <a:cs typeface="+mn-cs"/>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182848402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413493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8077632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17630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990366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253013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921135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50661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9158900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880082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697108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09538"/>
            <a:ext cx="2038350" cy="6291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109538"/>
            <a:ext cx="5962650" cy="6291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564221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Chart Placeholder 2"/>
          <p:cNvSpPr>
            <a:spLocks noGrp="1"/>
          </p:cNvSpPr>
          <p:nvPr>
            <p:ph type="chart" sz="half" idx="1"/>
          </p:nvPr>
        </p:nvSpPr>
        <p:spPr>
          <a:xfrm>
            <a:off x="533400" y="1219200"/>
            <a:ext cx="4000500" cy="5181600"/>
          </a:xfrm>
        </p:spPr>
        <p:txBody>
          <a:bodyPr/>
          <a:lstStyle/>
          <a:p>
            <a:endParaRPr lang="en-US"/>
          </a:p>
        </p:txBody>
      </p:sp>
      <p:sp>
        <p:nvSpPr>
          <p:cNvPr id="4" name="Text Placeholder 3"/>
          <p:cNvSpPr>
            <a:spLocks noGrp="1"/>
          </p:cNvSpPr>
          <p:nvPr>
            <p:ph type="body"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990289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441808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19200"/>
            <a:ext cx="40005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886200"/>
            <a:ext cx="40005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775508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5167690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able Placeholder 2"/>
          <p:cNvSpPr>
            <a:spLocks noGrp="1"/>
          </p:cNvSpPr>
          <p:nvPr>
            <p:ph type="tbl" idx="1"/>
          </p:nvPr>
        </p:nvSpPr>
        <p:spPr>
          <a:xfrm>
            <a:off x="533400" y="1219200"/>
            <a:ext cx="8153400" cy="5181600"/>
          </a:xfrm>
        </p:spPr>
        <p:txBody>
          <a:bodyPr/>
          <a:lstStyle/>
          <a:p>
            <a:endParaRPr lang="en-US"/>
          </a:p>
        </p:txBody>
      </p:sp>
    </p:spTree>
    <p:extLst>
      <p:ext uri="{BB962C8B-B14F-4D97-AF65-F5344CB8AC3E}">
        <p14:creationId xmlns:p14="http://schemas.microsoft.com/office/powerpoint/2010/main" val="29487787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5341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65495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76825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9230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4198845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77859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3198978" name="Picture 2" descr="top blue"/>
          <p:cNvPicPr>
            <a:picLocks noChangeAspect="1" noChangeArrowheads="1"/>
          </p:cNvPicPr>
          <p:nvPr/>
        </p:nvPicPr>
        <p:blipFill>
          <a:blip r:embed="rId17">
            <a:extLst>
              <a:ext uri="{28A0092B-C50C-407E-A947-70E740481C1C}">
                <a14:useLocalDpi xmlns:a14="http://schemas.microsoft.com/office/drawing/2010/main" val="0"/>
              </a:ext>
            </a:extLst>
          </a:blip>
          <a:srcRect l="23065"/>
          <a:stretch>
            <a:fillRect/>
          </a:stretch>
        </p:blipFill>
        <p:spPr bwMode="auto">
          <a:xfrm>
            <a:off x="0" y="0"/>
            <a:ext cx="9150350" cy="930275"/>
          </a:xfrm>
          <a:prstGeom prst="rect">
            <a:avLst/>
          </a:prstGeom>
          <a:noFill/>
          <a:extLst>
            <a:ext uri="{909E8E84-426E-40DD-AFC4-6F175D3DCCD1}">
              <a14:hiddenFill xmlns:a14="http://schemas.microsoft.com/office/drawing/2010/main">
                <a:solidFill>
                  <a:srgbClr val="FFFFFF"/>
                </a:solidFill>
              </a14:hiddenFill>
            </a:ext>
          </a:extLst>
        </p:spPr>
      </p:pic>
      <p:sp>
        <p:nvSpPr>
          <p:cNvPr id="3198979" name="Rectangle 3"/>
          <p:cNvSpPr>
            <a:spLocks noGrp="1" noChangeArrowheads="1"/>
          </p:cNvSpPr>
          <p:nvPr>
            <p:ph type="title"/>
          </p:nvPr>
        </p:nvSpPr>
        <p:spPr bwMode="white">
          <a:xfrm>
            <a:off x="836613" y="109538"/>
            <a:ext cx="55641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198980" name="Rectangle 4"/>
          <p:cNvSpPr>
            <a:spLocks noGrp="1" noChangeArrowheads="1"/>
          </p:cNvSpPr>
          <p:nvPr>
            <p:ph type="body" idx="1"/>
          </p:nvPr>
        </p:nvSpPr>
        <p:spPr bwMode="auto">
          <a:xfrm>
            <a:off x="533400" y="1219200"/>
            <a:ext cx="8153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a:p>
            <a:pPr lvl="3"/>
            <a:r>
              <a:rPr lang="en-US" altLang="en-US"/>
              <a:t>Fourth level</a:t>
            </a:r>
          </a:p>
          <a:p>
            <a:pPr lvl="4"/>
            <a:r>
              <a:rPr lang="en-US" altLang="en-US"/>
              <a:t>Fifth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eaLnBrk="0" hangingPunct="0"/>
            <a:endParaRPr lang="en-US" sz="1600">
              <a:cs typeface="+mn-cs"/>
            </a:endParaRPr>
          </a:p>
        </p:txBody>
      </p:sp>
      <p:pic>
        <p:nvPicPr>
          <p:cNvPr id="3198982" name="Picture 6" descr="best ver2b seal"/>
          <p:cNvPicPr>
            <a:picLocks noChangeAspect="1" noChangeArrowheads="1"/>
          </p:cNvPicPr>
          <p:nvPr/>
        </p:nvPicPr>
        <p:blipFill>
          <a:blip r:embed="rId18">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11113" y="30163"/>
            <a:ext cx="649287" cy="623887"/>
          </a:xfrm>
          <a:prstGeom prst="rect">
            <a:avLst/>
          </a:prstGeom>
          <a:noFill/>
          <a:extLst>
            <a:ext uri="{909E8E84-426E-40DD-AFC4-6F175D3DCCD1}">
              <a14:hiddenFill xmlns:a14="http://schemas.microsoft.com/office/drawing/2010/main">
                <a:solidFill>
                  <a:srgbClr val="FFFFFF"/>
                </a:solidFill>
              </a14:hiddenFill>
            </a:ext>
          </a:extLst>
        </p:spPr>
      </p:pic>
      <p:sp>
        <p:nvSpPr>
          <p:cNvPr id="3198985" name="Text Box 9"/>
          <p:cNvSpPr txBox="1">
            <a:spLocks noChangeArrowheads="1"/>
          </p:cNvSpPr>
          <p:nvPr userDrawn="1"/>
        </p:nvSpPr>
        <p:spPr bwMode="auto">
          <a:xfrm>
            <a:off x="4038600" y="6445250"/>
            <a:ext cx="106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p>
            <a:pPr algn="ctr" eaLnBrk="0" hangingPunct="0">
              <a:spcBef>
                <a:spcPct val="50000"/>
              </a:spcBef>
            </a:pPr>
            <a:fld id="{8D9850D1-72CF-4779-A51E-F0385A9665A9}" type="slidenum">
              <a:rPr lang="en-US" sz="1000" smtClean="0">
                <a:cs typeface="+mn-cs"/>
              </a:rPr>
              <a:pPr algn="ctr" eaLnBrk="0" hangingPunct="0">
                <a:spcBef>
                  <a:spcPct val="50000"/>
                </a:spcBef>
              </a:pPr>
              <a:t>‹#›</a:t>
            </a:fld>
            <a:endParaRPr lang="en-US" sz="1000">
              <a:cs typeface="+mn-cs"/>
            </a:endParaRPr>
          </a:p>
        </p:txBody>
      </p:sp>
    </p:spTree>
    <p:extLst>
      <p:ext uri="{BB962C8B-B14F-4D97-AF65-F5344CB8AC3E}">
        <p14:creationId xmlns:p14="http://schemas.microsoft.com/office/powerpoint/2010/main" val="186886443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transition/>
  <p:txStyles>
    <p:titleStyle>
      <a:lvl1pPr algn="l" rtl="0" eaLnBrk="0" fontAlgn="base" hangingPunct="0">
        <a:spcBef>
          <a:spcPct val="20000"/>
        </a:spcBef>
        <a:spcAft>
          <a:spcPct val="0"/>
        </a:spcAft>
        <a:tabLst>
          <a:tab pos="915988" algn="l"/>
        </a:tabLst>
        <a:defRPr sz="2400" b="1">
          <a:solidFill>
            <a:schemeClr val="accent1"/>
          </a:solidFill>
          <a:latin typeface="+mj-lt"/>
          <a:ea typeface="+mj-ea"/>
          <a:cs typeface="+mj-cs"/>
        </a:defRPr>
      </a:lvl1pPr>
      <a:lvl2pPr algn="l" rtl="0" eaLnBrk="0" fontAlgn="base" hangingPunct="0">
        <a:spcBef>
          <a:spcPct val="20000"/>
        </a:spcBef>
        <a:spcAft>
          <a:spcPct val="0"/>
        </a:spcAft>
        <a:tabLst>
          <a:tab pos="915988" algn="l"/>
        </a:tabLst>
        <a:defRPr sz="2400" b="1">
          <a:solidFill>
            <a:schemeClr val="accent1"/>
          </a:solidFill>
          <a:latin typeface="Arial" charset="0"/>
        </a:defRPr>
      </a:lvl2pPr>
      <a:lvl3pPr algn="l" rtl="0" eaLnBrk="0" fontAlgn="base" hangingPunct="0">
        <a:spcBef>
          <a:spcPct val="20000"/>
        </a:spcBef>
        <a:spcAft>
          <a:spcPct val="0"/>
        </a:spcAft>
        <a:tabLst>
          <a:tab pos="915988" algn="l"/>
        </a:tabLst>
        <a:defRPr sz="2400" b="1">
          <a:solidFill>
            <a:schemeClr val="accent1"/>
          </a:solidFill>
          <a:latin typeface="Arial" charset="0"/>
        </a:defRPr>
      </a:lvl3pPr>
      <a:lvl4pPr algn="l" rtl="0" eaLnBrk="0" fontAlgn="base" hangingPunct="0">
        <a:spcBef>
          <a:spcPct val="20000"/>
        </a:spcBef>
        <a:spcAft>
          <a:spcPct val="0"/>
        </a:spcAft>
        <a:tabLst>
          <a:tab pos="915988" algn="l"/>
        </a:tabLst>
        <a:defRPr sz="2400" b="1">
          <a:solidFill>
            <a:schemeClr val="accent1"/>
          </a:solidFill>
          <a:latin typeface="Arial" charset="0"/>
        </a:defRPr>
      </a:lvl4pPr>
      <a:lvl5pPr algn="l" rtl="0" eaLnBrk="0" fontAlgn="base" hangingPunct="0">
        <a:spcBef>
          <a:spcPct val="20000"/>
        </a:spcBef>
        <a:spcAft>
          <a:spcPct val="0"/>
        </a:spcAft>
        <a:tabLst>
          <a:tab pos="915988" algn="l"/>
        </a:tabLst>
        <a:defRPr sz="2400" b="1">
          <a:solidFill>
            <a:schemeClr val="accent1"/>
          </a:solidFill>
          <a:latin typeface="Arial" charset="0"/>
        </a:defRPr>
      </a:lvl5pPr>
      <a:lvl6pPr marL="457200" algn="l" rtl="0" eaLnBrk="0" fontAlgn="base" hangingPunct="0">
        <a:spcBef>
          <a:spcPct val="20000"/>
        </a:spcBef>
        <a:spcAft>
          <a:spcPct val="0"/>
        </a:spcAft>
        <a:tabLst>
          <a:tab pos="915988" algn="l"/>
        </a:tabLst>
        <a:defRPr sz="2400" b="1">
          <a:solidFill>
            <a:schemeClr val="accent1"/>
          </a:solidFill>
          <a:latin typeface="Arial" charset="0"/>
        </a:defRPr>
      </a:lvl6pPr>
      <a:lvl7pPr marL="914400" algn="l" rtl="0" eaLnBrk="0" fontAlgn="base" hangingPunct="0">
        <a:spcBef>
          <a:spcPct val="20000"/>
        </a:spcBef>
        <a:spcAft>
          <a:spcPct val="0"/>
        </a:spcAft>
        <a:tabLst>
          <a:tab pos="915988" algn="l"/>
        </a:tabLst>
        <a:defRPr sz="2400" b="1">
          <a:solidFill>
            <a:schemeClr val="accent1"/>
          </a:solidFill>
          <a:latin typeface="Arial" charset="0"/>
        </a:defRPr>
      </a:lvl7pPr>
      <a:lvl8pPr marL="1371600" algn="l" rtl="0" eaLnBrk="0" fontAlgn="base" hangingPunct="0">
        <a:spcBef>
          <a:spcPct val="20000"/>
        </a:spcBef>
        <a:spcAft>
          <a:spcPct val="0"/>
        </a:spcAft>
        <a:tabLst>
          <a:tab pos="915988" algn="l"/>
        </a:tabLst>
        <a:defRPr sz="2400" b="1">
          <a:solidFill>
            <a:schemeClr val="accent1"/>
          </a:solidFill>
          <a:latin typeface="Arial" charset="0"/>
        </a:defRPr>
      </a:lvl8pPr>
      <a:lvl9pPr marL="1828800" algn="l" rtl="0" eaLnBrk="0" fontAlgn="base" hangingPunct="0">
        <a:spcBef>
          <a:spcPct val="20000"/>
        </a:spcBef>
        <a:spcAft>
          <a:spcPct val="0"/>
        </a:spcAft>
        <a:tabLst>
          <a:tab pos="915988" algn="l"/>
        </a:tabLst>
        <a:defRPr sz="2400" b="1">
          <a:solidFill>
            <a:schemeClr val="accent1"/>
          </a:solidFill>
          <a:latin typeface="Arial" charset="0"/>
        </a:defRPr>
      </a:lvl9pPr>
    </p:titleStyle>
    <p:bodyStyle>
      <a:lvl1pPr marL="381000" indent="-381000" algn="l" rtl="0" fontAlgn="base">
        <a:lnSpc>
          <a:spcPct val="90000"/>
        </a:lnSpc>
        <a:spcBef>
          <a:spcPct val="25000"/>
        </a:spcBef>
        <a:spcAft>
          <a:spcPct val="0"/>
        </a:spcAft>
        <a:buClr>
          <a:schemeClr val="tx1"/>
        </a:buClr>
        <a:defRPr sz="2000">
          <a:solidFill>
            <a:schemeClr val="tx1"/>
          </a:solidFill>
          <a:latin typeface="+mn-lt"/>
          <a:ea typeface="+mn-ea"/>
          <a:cs typeface="+mn-cs"/>
        </a:defRPr>
      </a:lvl1pPr>
      <a:lvl2pPr marL="457200" indent="-342900" algn="l" rtl="0" fontAlgn="base">
        <a:lnSpc>
          <a:spcPct val="90000"/>
        </a:lnSpc>
        <a:spcBef>
          <a:spcPct val="25000"/>
        </a:spcBef>
        <a:spcAft>
          <a:spcPct val="0"/>
        </a:spcAft>
        <a:buClr>
          <a:schemeClr val="tx1"/>
        </a:buClr>
        <a:buChar char="•"/>
        <a:defRPr>
          <a:solidFill>
            <a:schemeClr val="tx1"/>
          </a:solidFill>
          <a:latin typeface="+mn-lt"/>
        </a:defRPr>
      </a:lvl2pPr>
      <a:lvl3pPr marL="739775" indent="-342900" algn="l" rtl="0" fontAlgn="base">
        <a:lnSpc>
          <a:spcPct val="90000"/>
        </a:lnSpc>
        <a:spcBef>
          <a:spcPct val="25000"/>
        </a:spcBef>
        <a:spcAft>
          <a:spcPct val="0"/>
        </a:spcAft>
        <a:buClr>
          <a:schemeClr val="tx1"/>
        </a:buClr>
        <a:buAutoNum type="alphaUcPeriod"/>
        <a:defRPr>
          <a:solidFill>
            <a:schemeClr val="tx1"/>
          </a:solidFill>
          <a:latin typeface="+mn-lt"/>
        </a:defRPr>
      </a:lvl3pPr>
      <a:lvl4pPr marL="985838" indent="-304800" algn="l" rtl="0" fontAlgn="base">
        <a:lnSpc>
          <a:spcPct val="90000"/>
        </a:lnSpc>
        <a:spcBef>
          <a:spcPct val="25000"/>
        </a:spcBef>
        <a:spcAft>
          <a:spcPct val="0"/>
        </a:spcAft>
        <a:buClr>
          <a:schemeClr val="tx1"/>
        </a:buClr>
        <a:buChar char="–"/>
        <a:defRPr sz="1600">
          <a:solidFill>
            <a:schemeClr val="tx1"/>
          </a:solidFill>
          <a:latin typeface="+mn-lt"/>
        </a:defRPr>
      </a:lvl4pPr>
      <a:lvl5pPr marL="1333500" indent="-304800" algn="l" rtl="0" fontAlgn="base">
        <a:lnSpc>
          <a:spcPct val="90000"/>
        </a:lnSpc>
        <a:spcBef>
          <a:spcPct val="25000"/>
        </a:spcBef>
        <a:spcAft>
          <a:spcPct val="0"/>
        </a:spcAft>
        <a:buClr>
          <a:schemeClr val="tx1"/>
        </a:buClr>
        <a:buChar char="–"/>
        <a:defRPr sz="1600">
          <a:solidFill>
            <a:schemeClr val="tx1"/>
          </a:solidFill>
          <a:latin typeface="+mn-lt"/>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3198978" name="Picture 2" descr="top blue"/>
          <p:cNvPicPr>
            <a:picLocks noChangeAspect="1" noChangeArrowheads="1"/>
          </p:cNvPicPr>
          <p:nvPr/>
        </p:nvPicPr>
        <p:blipFill>
          <a:blip r:embed="rId17">
            <a:extLst>
              <a:ext uri="{28A0092B-C50C-407E-A947-70E740481C1C}">
                <a14:useLocalDpi xmlns:a14="http://schemas.microsoft.com/office/drawing/2010/main" val="0"/>
              </a:ext>
            </a:extLst>
          </a:blip>
          <a:srcRect l="23065"/>
          <a:stretch>
            <a:fillRect/>
          </a:stretch>
        </p:blipFill>
        <p:spPr bwMode="auto">
          <a:xfrm>
            <a:off x="0" y="0"/>
            <a:ext cx="9150350" cy="930275"/>
          </a:xfrm>
          <a:prstGeom prst="rect">
            <a:avLst/>
          </a:prstGeom>
          <a:noFill/>
          <a:extLst>
            <a:ext uri="{909E8E84-426E-40DD-AFC4-6F175D3DCCD1}">
              <a14:hiddenFill xmlns:a14="http://schemas.microsoft.com/office/drawing/2010/main">
                <a:solidFill>
                  <a:srgbClr val="FFFFFF"/>
                </a:solidFill>
              </a14:hiddenFill>
            </a:ext>
          </a:extLst>
        </p:spPr>
      </p:pic>
      <p:sp>
        <p:nvSpPr>
          <p:cNvPr id="3198979" name="Rectangle 3"/>
          <p:cNvSpPr>
            <a:spLocks noGrp="1" noChangeArrowheads="1"/>
          </p:cNvSpPr>
          <p:nvPr>
            <p:ph type="title"/>
          </p:nvPr>
        </p:nvSpPr>
        <p:spPr bwMode="white">
          <a:xfrm>
            <a:off x="836613" y="109538"/>
            <a:ext cx="55641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198980" name="Rectangle 4"/>
          <p:cNvSpPr>
            <a:spLocks noGrp="1" noChangeArrowheads="1"/>
          </p:cNvSpPr>
          <p:nvPr>
            <p:ph type="body" idx="1"/>
          </p:nvPr>
        </p:nvSpPr>
        <p:spPr bwMode="auto">
          <a:xfrm>
            <a:off x="533400" y="1219200"/>
            <a:ext cx="8153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a:p>
            <a:pPr lvl="3"/>
            <a:r>
              <a:rPr lang="en-US" altLang="en-US"/>
              <a:t>Fourth level</a:t>
            </a:r>
          </a:p>
          <a:p>
            <a:pPr lvl="4"/>
            <a:r>
              <a:rPr lang="en-US" altLang="en-US"/>
              <a:t>Fifth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eaLnBrk="0" hangingPunct="0"/>
            <a:endParaRPr lang="en-US" sz="1600">
              <a:cs typeface="+mn-cs"/>
            </a:endParaRPr>
          </a:p>
        </p:txBody>
      </p:sp>
      <p:pic>
        <p:nvPicPr>
          <p:cNvPr id="3198982" name="Picture 6" descr="best ver2b seal"/>
          <p:cNvPicPr>
            <a:picLocks noChangeAspect="1" noChangeArrowheads="1"/>
          </p:cNvPicPr>
          <p:nvPr/>
        </p:nvPicPr>
        <p:blipFill>
          <a:blip r:embed="rId18">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11113" y="30163"/>
            <a:ext cx="649287" cy="623887"/>
          </a:xfrm>
          <a:prstGeom prst="rect">
            <a:avLst/>
          </a:prstGeom>
          <a:noFill/>
          <a:extLst>
            <a:ext uri="{909E8E84-426E-40DD-AFC4-6F175D3DCCD1}">
              <a14:hiddenFill xmlns:a14="http://schemas.microsoft.com/office/drawing/2010/main">
                <a:solidFill>
                  <a:srgbClr val="FFFFFF"/>
                </a:solidFill>
              </a14:hiddenFill>
            </a:ext>
          </a:extLst>
        </p:spPr>
      </p:pic>
      <p:sp>
        <p:nvSpPr>
          <p:cNvPr id="3198985" name="Text Box 9"/>
          <p:cNvSpPr txBox="1">
            <a:spLocks noChangeArrowheads="1"/>
          </p:cNvSpPr>
          <p:nvPr userDrawn="1"/>
        </p:nvSpPr>
        <p:spPr bwMode="auto">
          <a:xfrm>
            <a:off x="4038600" y="6445250"/>
            <a:ext cx="106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p>
            <a:pPr algn="ctr" eaLnBrk="0" hangingPunct="0">
              <a:spcBef>
                <a:spcPct val="50000"/>
              </a:spcBef>
            </a:pPr>
            <a:fld id="{8D9850D1-72CF-4779-A51E-F0385A9665A9}" type="slidenum">
              <a:rPr lang="en-US" sz="1000" smtClean="0">
                <a:cs typeface="+mn-cs"/>
              </a:rPr>
              <a:pPr algn="ctr" eaLnBrk="0" hangingPunct="0">
                <a:spcBef>
                  <a:spcPct val="50000"/>
                </a:spcBef>
              </a:pPr>
              <a:t>‹#›</a:t>
            </a:fld>
            <a:endParaRPr lang="en-US" sz="1000">
              <a:cs typeface="+mn-cs"/>
            </a:endParaRPr>
          </a:p>
        </p:txBody>
      </p:sp>
    </p:spTree>
    <p:extLst>
      <p:ext uri="{BB962C8B-B14F-4D97-AF65-F5344CB8AC3E}">
        <p14:creationId xmlns:p14="http://schemas.microsoft.com/office/powerpoint/2010/main" val="386420247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transition/>
  <p:txStyles>
    <p:titleStyle>
      <a:lvl1pPr algn="l" rtl="0" eaLnBrk="0" fontAlgn="base" hangingPunct="0">
        <a:spcBef>
          <a:spcPct val="20000"/>
        </a:spcBef>
        <a:spcAft>
          <a:spcPct val="0"/>
        </a:spcAft>
        <a:tabLst>
          <a:tab pos="915988" algn="l"/>
        </a:tabLst>
        <a:defRPr sz="2400" b="1">
          <a:solidFill>
            <a:schemeClr val="accent1"/>
          </a:solidFill>
          <a:latin typeface="+mj-lt"/>
          <a:ea typeface="+mj-ea"/>
          <a:cs typeface="+mj-cs"/>
        </a:defRPr>
      </a:lvl1pPr>
      <a:lvl2pPr algn="l" rtl="0" eaLnBrk="0" fontAlgn="base" hangingPunct="0">
        <a:spcBef>
          <a:spcPct val="20000"/>
        </a:spcBef>
        <a:spcAft>
          <a:spcPct val="0"/>
        </a:spcAft>
        <a:tabLst>
          <a:tab pos="915988" algn="l"/>
        </a:tabLst>
        <a:defRPr sz="2400" b="1">
          <a:solidFill>
            <a:schemeClr val="accent1"/>
          </a:solidFill>
          <a:latin typeface="Arial" charset="0"/>
        </a:defRPr>
      </a:lvl2pPr>
      <a:lvl3pPr algn="l" rtl="0" eaLnBrk="0" fontAlgn="base" hangingPunct="0">
        <a:spcBef>
          <a:spcPct val="20000"/>
        </a:spcBef>
        <a:spcAft>
          <a:spcPct val="0"/>
        </a:spcAft>
        <a:tabLst>
          <a:tab pos="915988" algn="l"/>
        </a:tabLst>
        <a:defRPr sz="2400" b="1">
          <a:solidFill>
            <a:schemeClr val="accent1"/>
          </a:solidFill>
          <a:latin typeface="Arial" charset="0"/>
        </a:defRPr>
      </a:lvl3pPr>
      <a:lvl4pPr algn="l" rtl="0" eaLnBrk="0" fontAlgn="base" hangingPunct="0">
        <a:spcBef>
          <a:spcPct val="20000"/>
        </a:spcBef>
        <a:spcAft>
          <a:spcPct val="0"/>
        </a:spcAft>
        <a:tabLst>
          <a:tab pos="915988" algn="l"/>
        </a:tabLst>
        <a:defRPr sz="2400" b="1">
          <a:solidFill>
            <a:schemeClr val="accent1"/>
          </a:solidFill>
          <a:latin typeface="Arial" charset="0"/>
        </a:defRPr>
      </a:lvl4pPr>
      <a:lvl5pPr algn="l" rtl="0" eaLnBrk="0" fontAlgn="base" hangingPunct="0">
        <a:spcBef>
          <a:spcPct val="20000"/>
        </a:spcBef>
        <a:spcAft>
          <a:spcPct val="0"/>
        </a:spcAft>
        <a:tabLst>
          <a:tab pos="915988" algn="l"/>
        </a:tabLst>
        <a:defRPr sz="2400" b="1">
          <a:solidFill>
            <a:schemeClr val="accent1"/>
          </a:solidFill>
          <a:latin typeface="Arial" charset="0"/>
        </a:defRPr>
      </a:lvl5pPr>
      <a:lvl6pPr marL="457200" algn="l" rtl="0" eaLnBrk="0" fontAlgn="base" hangingPunct="0">
        <a:spcBef>
          <a:spcPct val="20000"/>
        </a:spcBef>
        <a:spcAft>
          <a:spcPct val="0"/>
        </a:spcAft>
        <a:tabLst>
          <a:tab pos="915988" algn="l"/>
        </a:tabLst>
        <a:defRPr sz="2400" b="1">
          <a:solidFill>
            <a:schemeClr val="accent1"/>
          </a:solidFill>
          <a:latin typeface="Arial" charset="0"/>
        </a:defRPr>
      </a:lvl6pPr>
      <a:lvl7pPr marL="914400" algn="l" rtl="0" eaLnBrk="0" fontAlgn="base" hangingPunct="0">
        <a:spcBef>
          <a:spcPct val="20000"/>
        </a:spcBef>
        <a:spcAft>
          <a:spcPct val="0"/>
        </a:spcAft>
        <a:tabLst>
          <a:tab pos="915988" algn="l"/>
        </a:tabLst>
        <a:defRPr sz="2400" b="1">
          <a:solidFill>
            <a:schemeClr val="accent1"/>
          </a:solidFill>
          <a:latin typeface="Arial" charset="0"/>
        </a:defRPr>
      </a:lvl7pPr>
      <a:lvl8pPr marL="1371600" algn="l" rtl="0" eaLnBrk="0" fontAlgn="base" hangingPunct="0">
        <a:spcBef>
          <a:spcPct val="20000"/>
        </a:spcBef>
        <a:spcAft>
          <a:spcPct val="0"/>
        </a:spcAft>
        <a:tabLst>
          <a:tab pos="915988" algn="l"/>
        </a:tabLst>
        <a:defRPr sz="2400" b="1">
          <a:solidFill>
            <a:schemeClr val="accent1"/>
          </a:solidFill>
          <a:latin typeface="Arial" charset="0"/>
        </a:defRPr>
      </a:lvl8pPr>
      <a:lvl9pPr marL="1828800" algn="l" rtl="0" eaLnBrk="0" fontAlgn="base" hangingPunct="0">
        <a:spcBef>
          <a:spcPct val="20000"/>
        </a:spcBef>
        <a:spcAft>
          <a:spcPct val="0"/>
        </a:spcAft>
        <a:tabLst>
          <a:tab pos="915988" algn="l"/>
        </a:tabLst>
        <a:defRPr sz="2400" b="1">
          <a:solidFill>
            <a:schemeClr val="accent1"/>
          </a:solidFill>
          <a:latin typeface="Arial" charset="0"/>
        </a:defRPr>
      </a:lvl9pPr>
    </p:titleStyle>
    <p:bodyStyle>
      <a:lvl1pPr marL="381000" indent="-381000" algn="l" rtl="0" fontAlgn="base">
        <a:lnSpc>
          <a:spcPct val="90000"/>
        </a:lnSpc>
        <a:spcBef>
          <a:spcPct val="25000"/>
        </a:spcBef>
        <a:spcAft>
          <a:spcPct val="0"/>
        </a:spcAft>
        <a:buClr>
          <a:schemeClr val="tx1"/>
        </a:buClr>
        <a:defRPr sz="2000">
          <a:solidFill>
            <a:schemeClr val="tx1"/>
          </a:solidFill>
          <a:latin typeface="+mn-lt"/>
          <a:ea typeface="+mn-ea"/>
          <a:cs typeface="+mn-cs"/>
        </a:defRPr>
      </a:lvl1pPr>
      <a:lvl2pPr marL="457200" indent="-342900" algn="l" rtl="0" fontAlgn="base">
        <a:lnSpc>
          <a:spcPct val="90000"/>
        </a:lnSpc>
        <a:spcBef>
          <a:spcPct val="25000"/>
        </a:spcBef>
        <a:spcAft>
          <a:spcPct val="0"/>
        </a:spcAft>
        <a:buClr>
          <a:schemeClr val="tx1"/>
        </a:buClr>
        <a:buChar char="•"/>
        <a:defRPr>
          <a:solidFill>
            <a:schemeClr val="tx1"/>
          </a:solidFill>
          <a:latin typeface="+mn-lt"/>
        </a:defRPr>
      </a:lvl2pPr>
      <a:lvl3pPr marL="739775" indent="-342900" algn="l" rtl="0" fontAlgn="base">
        <a:lnSpc>
          <a:spcPct val="90000"/>
        </a:lnSpc>
        <a:spcBef>
          <a:spcPct val="25000"/>
        </a:spcBef>
        <a:spcAft>
          <a:spcPct val="0"/>
        </a:spcAft>
        <a:buClr>
          <a:schemeClr val="tx1"/>
        </a:buClr>
        <a:buAutoNum type="alphaUcPeriod"/>
        <a:defRPr>
          <a:solidFill>
            <a:schemeClr val="tx1"/>
          </a:solidFill>
          <a:latin typeface="+mn-lt"/>
        </a:defRPr>
      </a:lvl3pPr>
      <a:lvl4pPr marL="985838" indent="-304800" algn="l" rtl="0" fontAlgn="base">
        <a:lnSpc>
          <a:spcPct val="90000"/>
        </a:lnSpc>
        <a:spcBef>
          <a:spcPct val="25000"/>
        </a:spcBef>
        <a:spcAft>
          <a:spcPct val="0"/>
        </a:spcAft>
        <a:buClr>
          <a:schemeClr val="tx1"/>
        </a:buClr>
        <a:buChar char="–"/>
        <a:defRPr sz="1600">
          <a:solidFill>
            <a:schemeClr val="tx1"/>
          </a:solidFill>
          <a:latin typeface="+mn-lt"/>
        </a:defRPr>
      </a:lvl4pPr>
      <a:lvl5pPr marL="1333500" indent="-304800" algn="l" rtl="0" fontAlgn="base">
        <a:lnSpc>
          <a:spcPct val="90000"/>
        </a:lnSpc>
        <a:spcBef>
          <a:spcPct val="25000"/>
        </a:spcBef>
        <a:spcAft>
          <a:spcPct val="0"/>
        </a:spcAft>
        <a:buClr>
          <a:schemeClr val="tx1"/>
        </a:buClr>
        <a:buChar char="–"/>
        <a:defRPr sz="1600">
          <a:solidFill>
            <a:schemeClr val="tx1"/>
          </a:solidFill>
          <a:latin typeface="+mn-lt"/>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1171" name="Rectangle 3"/>
          <p:cNvSpPr>
            <a:spLocks noGrp="1" noChangeArrowheads="1"/>
          </p:cNvSpPr>
          <p:nvPr>
            <p:ph type="subTitle" sz="quarter" idx="1"/>
          </p:nvPr>
        </p:nvSpPr>
        <p:spPr/>
        <p:txBody>
          <a:bodyPr/>
          <a:lstStyle/>
          <a:p>
            <a:r>
              <a:rPr lang="en-US" sz="3600" b="1" dirty="0"/>
              <a:t>Autism Commission</a:t>
            </a:r>
          </a:p>
          <a:p>
            <a:endParaRPr lang="en-US" sz="2000" b="1" dirty="0"/>
          </a:p>
          <a:p>
            <a:r>
              <a:rPr lang="en-US" sz="2000" b="1" dirty="0"/>
              <a:t>September 18, 2023</a:t>
            </a:r>
          </a:p>
          <a:p>
            <a:endParaRPr lang="en-US" sz="2000" b="1" dirty="0"/>
          </a:p>
          <a:p>
            <a:r>
              <a:rPr lang="en-US" sz="2000" b="1" dirty="0"/>
              <a:t>Carolyn J. Kain</a:t>
            </a:r>
          </a:p>
          <a:p>
            <a:r>
              <a:rPr lang="en-US" sz="2000" b="1" dirty="0"/>
              <a:t>Executive Director</a:t>
            </a:r>
          </a:p>
          <a:p>
            <a:endParaRPr lang="en-US" sz="2000" b="1" dirty="0"/>
          </a:p>
        </p:txBody>
      </p:sp>
    </p:spTree>
    <p:extLst>
      <p:ext uri="{BB962C8B-B14F-4D97-AF65-F5344CB8AC3E}">
        <p14:creationId xmlns:p14="http://schemas.microsoft.com/office/powerpoint/2010/main" val="2959111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2FAA-F6D4-4C3A-B3A6-B0C54831C844}"/>
              </a:ext>
            </a:extLst>
          </p:cNvPr>
          <p:cNvSpPr>
            <a:spLocks noGrp="1"/>
          </p:cNvSpPr>
          <p:nvPr>
            <p:ph type="title"/>
          </p:nvPr>
        </p:nvSpPr>
        <p:spPr/>
        <p:txBody>
          <a:bodyPr/>
          <a:lstStyle/>
          <a:p>
            <a:pPr algn="ctr"/>
            <a:r>
              <a:rPr lang="en-US" sz="3200" dirty="0">
                <a:latin typeface="Calibri"/>
              </a:rPr>
              <a:t>2023 Report Recommendation </a:t>
            </a:r>
            <a:endParaRPr lang="en-US" sz="3200" dirty="0"/>
          </a:p>
        </p:txBody>
      </p:sp>
      <p:sp>
        <p:nvSpPr>
          <p:cNvPr id="5" name="TextBox 4">
            <a:extLst>
              <a:ext uri="{FF2B5EF4-FFF2-40B4-BE49-F238E27FC236}">
                <a16:creationId xmlns:a16="http://schemas.microsoft.com/office/drawing/2014/main" id="{1245AEC9-202E-4444-8010-6D491B3C5902}"/>
              </a:ext>
            </a:extLst>
          </p:cNvPr>
          <p:cNvSpPr txBox="1"/>
          <p:nvPr/>
        </p:nvSpPr>
        <p:spPr>
          <a:xfrm>
            <a:off x="836613" y="1716881"/>
            <a:ext cx="6978043" cy="3693319"/>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While some autistic students learn better in substantially separate classrooms, it is concerning that higher percentages of students of color, students with limited English proficiency, and low income students were placed in such classrooms as compared to their white, English proficient, non-low income counterparts.  Students placed in substantially separate classrooms do not receive the benefit of frequent interactions with non-disabled peers, do not have access to the general education curriculum, and generally have lower short-term and long-term expectations set for them.  This recommendation will help promote equity for autistic students from marginalized communities by identifying data trends and increasing professional development to address inequities.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i="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091A13EC-D93B-06C4-FEE6-8AEE4CBE304D}"/>
              </a:ext>
            </a:extLst>
          </p:cNvPr>
          <p:cNvSpPr txBox="1"/>
          <p:nvPr/>
        </p:nvSpPr>
        <p:spPr>
          <a:xfrm>
            <a:off x="762000" y="1219200"/>
            <a:ext cx="4586286" cy="307777"/>
          </a:xfrm>
          <a:prstGeom prst="rect">
            <a:avLst/>
          </a:prstGeom>
          <a:noFill/>
        </p:spPr>
        <p:txBody>
          <a:bodyPr wrap="square">
            <a:spAutoFit/>
          </a:bodyPr>
          <a:lstStyle/>
          <a:p>
            <a:pPr marR="0">
              <a:spcBef>
                <a:spcPts val="0"/>
              </a:spcBef>
              <a:spcAft>
                <a:spcPts val="0"/>
              </a:spcAft>
            </a:pPr>
            <a:r>
              <a:rPr lang="en-US"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a:t>
            </a:r>
            <a:endParaRPr lang="en-US" sz="1400" b="1" i="1" dirty="0">
              <a:latin typeface="Calibri" panose="020F0502020204030204" pitchFamily="34" charset="0"/>
              <a:ea typeface="MS Mincho" panose="02020609040205080304" pitchFamily="49" charset="-128"/>
              <a:cs typeface="Calibri" panose="020F0502020204030204" pitchFamily="34" charset="0"/>
            </a:endParaRPr>
          </a:p>
        </p:txBody>
      </p:sp>
    </p:spTree>
    <p:extLst>
      <p:ext uri="{BB962C8B-B14F-4D97-AF65-F5344CB8AC3E}">
        <p14:creationId xmlns:p14="http://schemas.microsoft.com/office/powerpoint/2010/main" val="83137050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2FAA-F6D4-4C3A-B3A6-B0C54831C844}"/>
              </a:ext>
            </a:extLst>
          </p:cNvPr>
          <p:cNvSpPr>
            <a:spLocks noGrp="1"/>
          </p:cNvSpPr>
          <p:nvPr>
            <p:ph type="title"/>
          </p:nvPr>
        </p:nvSpPr>
        <p:spPr/>
        <p:txBody>
          <a:bodyPr/>
          <a:lstStyle/>
          <a:p>
            <a:pPr algn="ctr"/>
            <a:r>
              <a:rPr lang="en-US" sz="3200" dirty="0">
                <a:latin typeface="Calibri"/>
              </a:rPr>
              <a:t>2023 Report Recommendation </a:t>
            </a:r>
            <a:endParaRPr lang="en-US" sz="3200" dirty="0"/>
          </a:p>
        </p:txBody>
      </p:sp>
      <p:sp>
        <p:nvSpPr>
          <p:cNvPr id="5" name="TextBox 4">
            <a:extLst>
              <a:ext uri="{FF2B5EF4-FFF2-40B4-BE49-F238E27FC236}">
                <a16:creationId xmlns:a16="http://schemas.microsoft.com/office/drawing/2014/main" id="{1245AEC9-202E-4444-8010-6D491B3C5902}"/>
              </a:ext>
            </a:extLst>
          </p:cNvPr>
          <p:cNvSpPr txBox="1"/>
          <p:nvPr/>
        </p:nvSpPr>
        <p:spPr>
          <a:xfrm>
            <a:off x="836613" y="1371600"/>
            <a:ext cx="6978043" cy="5078313"/>
          </a:xfrm>
          <a:prstGeom prst="rect">
            <a:avLst/>
          </a:prstGeom>
          <a:noFill/>
        </p:spPr>
        <p:txBody>
          <a:bodyPr wrap="square">
            <a:spAutoFit/>
          </a:bodyPr>
          <a:lstStyle/>
          <a:p>
            <a:pPr marL="0" marR="0">
              <a:spcBef>
                <a:spcPts val="0"/>
              </a:spcBef>
              <a:spcAft>
                <a:spcPts val="0"/>
              </a:spcAft>
            </a:pPr>
            <a:r>
              <a:rPr lang="en-US" sz="1800" b="1" i="1" u="sng" dirty="0">
                <a:effectLst/>
                <a:latin typeface="Calibri" panose="020F0502020204030204" pitchFamily="34" charset="0"/>
                <a:ea typeface="Calibri" panose="020F0502020204030204" pitchFamily="34" charset="0"/>
              </a:rPr>
              <a:t>Recommendation 2: Strengthening School Transition Programming</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In order to strengthen school transition programming for students with disabilities ages 14 and older, the 14-22+/Employment Subcommittee recommends that Massachusetts school districts and families be provided information regarding potentially available programming that works with students on strengthening transition skills and provides employment and independence skills.  These programs would include, but not limited to, information about the Massachusetts Rehabilitation Commission’s Pre-Employment Transition Services (Pre-ETS) and the Massachusetts Inclusive Concurrent Enrollment Initiative (MAICEI).  The Subcommittee recommends that this information be developed by DESE and the Federation for Children with Special Needs, with input from this Subcommittee, as part of the Federation’s Parent Training programs and materials. The subcommittee will work with DESE and the Federation for Children with Special Needs to update the list annually.</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i="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4563485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2FAA-F6D4-4C3A-B3A6-B0C54831C844}"/>
              </a:ext>
            </a:extLst>
          </p:cNvPr>
          <p:cNvSpPr>
            <a:spLocks noGrp="1"/>
          </p:cNvSpPr>
          <p:nvPr>
            <p:ph type="title"/>
          </p:nvPr>
        </p:nvSpPr>
        <p:spPr/>
        <p:txBody>
          <a:bodyPr/>
          <a:lstStyle/>
          <a:p>
            <a:pPr algn="ctr"/>
            <a:r>
              <a:rPr lang="en-US" sz="3200" dirty="0">
                <a:latin typeface="Calibri"/>
              </a:rPr>
              <a:t>2023 Report Recommendation </a:t>
            </a:r>
            <a:endParaRPr lang="en-US" sz="3200" dirty="0"/>
          </a:p>
        </p:txBody>
      </p:sp>
      <p:sp>
        <p:nvSpPr>
          <p:cNvPr id="6" name="TextBox 5">
            <a:extLst>
              <a:ext uri="{FF2B5EF4-FFF2-40B4-BE49-F238E27FC236}">
                <a16:creationId xmlns:a16="http://schemas.microsoft.com/office/drawing/2014/main" id="{05C953BF-EDFD-06E5-1AE8-73FB39FBD88D}"/>
              </a:ext>
            </a:extLst>
          </p:cNvPr>
          <p:cNvSpPr txBox="1"/>
          <p:nvPr/>
        </p:nvSpPr>
        <p:spPr>
          <a:xfrm>
            <a:off x="1066800" y="2514600"/>
            <a:ext cx="7315200" cy="2719784"/>
          </a:xfrm>
          <a:prstGeom prst="rect">
            <a:avLst/>
          </a:prstGeom>
          <a:noFill/>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Times New Roman" panose="02020603050405020304" pitchFamily="18" charset="0"/>
                <a:sym typeface="Arial" charset="0"/>
              </a:rPr>
              <a:t>Adult Subcommittee</a:t>
            </a:r>
          </a:p>
          <a:p>
            <a:pPr marL="0" marR="0" lvl="0" indent="0" algn="ctr" defTabSz="914400" rtl="0" eaLnBrk="1" fontAlgn="base" latinLnBrk="0" hangingPunct="1">
              <a:lnSpc>
                <a:spcPct val="115000"/>
              </a:lnSpc>
              <a:spcBef>
                <a:spcPts val="0"/>
              </a:spcBef>
              <a:spcAft>
                <a:spcPts val="0"/>
              </a:spcAft>
              <a:buClrTx/>
              <a:buSzTx/>
              <a:buFontTx/>
              <a:buNone/>
              <a:tabLst/>
              <a:defRPr/>
            </a:pPr>
            <a:r>
              <a:rPr lang="en-US" sz="3200" b="1" dirty="0">
                <a:latin typeface="Cambria" panose="02040503050406030204" pitchFamily="18" charset="0"/>
                <a:ea typeface="Calibri" panose="020F0502020204030204" pitchFamily="34" charset="0"/>
                <a:cs typeface="Times New Roman" panose="02020603050405020304" pitchFamily="18" charset="0"/>
              </a:rPr>
              <a:t>Recommendations</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Times New Roman" panose="02020603050405020304" pitchFamily="18" charset="0"/>
              <a:sym typeface="Arial" charset="0"/>
            </a:endParaRPr>
          </a:p>
          <a:p>
            <a:pPr marL="0" marR="0" lvl="0" indent="0" algn="r" defTabSz="914400" rtl="0" eaLnBrk="1" fontAlgn="base" latinLnBrk="0" hangingPunct="1">
              <a:lnSpc>
                <a:spcPct val="115000"/>
              </a:lnSpc>
              <a:spcBef>
                <a:spcPts val="0"/>
              </a:spcBef>
              <a:spcAft>
                <a:spcPts val="0"/>
              </a:spcAft>
              <a:buClrTx/>
              <a:buSzTx/>
              <a:buFontTx/>
              <a:buNone/>
              <a:tabLst/>
              <a:defRPr/>
            </a:pPr>
            <a:r>
              <a:rPr lang="en-US" sz="1800" b="1" dirty="0">
                <a:latin typeface="Cambria" panose="02040503050406030204" pitchFamily="18" charset="0"/>
                <a:ea typeface="Calibri" panose="020F0502020204030204" pitchFamily="34" charset="0"/>
                <a:cs typeface="Times New Roman" panose="02020603050405020304" pitchFamily="18" charset="0"/>
              </a:rPr>
              <a:t>Co Chairs</a:t>
            </a:r>
          </a:p>
          <a:p>
            <a:pPr marL="0" marR="0" lvl="0" indent="0" algn="r" defTabSz="914400" rtl="0" eaLnBrk="1" fontAlgn="base" latinLnBrk="0" hangingPunct="1">
              <a:lnSpc>
                <a:spcPct val="115000"/>
              </a:lnSpc>
              <a:spcBef>
                <a:spcPts val="0"/>
              </a:spcBef>
              <a:spcAft>
                <a:spcPts val="0"/>
              </a:spcAft>
              <a:buClrTx/>
              <a:buSzTx/>
              <a:buFontTx/>
              <a:buNone/>
              <a:tabLst/>
              <a:defRPr/>
            </a:pPr>
            <a:r>
              <a:rPr kumimoji="0" lang="en-US" sz="1800" i="1"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Times New Roman" panose="02020603050405020304" pitchFamily="18" charset="0"/>
                <a:sym typeface="Arial" charset="0"/>
              </a:rPr>
              <a:t>Christine Hubbard</a:t>
            </a:r>
          </a:p>
          <a:p>
            <a:pPr marL="0" marR="0" lvl="0" indent="0" algn="r" defTabSz="914400" rtl="0" eaLnBrk="1" fontAlgn="base" latinLnBrk="0" hangingPunct="1">
              <a:lnSpc>
                <a:spcPct val="115000"/>
              </a:lnSpc>
              <a:spcBef>
                <a:spcPts val="0"/>
              </a:spcBef>
              <a:spcAft>
                <a:spcPts val="0"/>
              </a:spcAft>
              <a:buClrTx/>
              <a:buSzTx/>
              <a:buFontTx/>
              <a:buNone/>
              <a:tabLst/>
              <a:defRPr/>
            </a:pPr>
            <a:r>
              <a:rPr lang="en-US" sz="1800" i="1" dirty="0">
                <a:latin typeface="Cambria" panose="02040503050406030204" pitchFamily="18" charset="0"/>
                <a:ea typeface="Calibri" panose="020F0502020204030204" pitchFamily="34" charset="0"/>
                <a:cs typeface="Times New Roman" panose="02020603050405020304" pitchFamily="18" charset="0"/>
              </a:rPr>
              <a:t>Kathy Sanders (DMH)</a:t>
            </a:r>
            <a:endParaRPr kumimoji="0" lang="en-US" sz="1800" i="1"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Times New Roman" panose="02020603050405020304" pitchFamily="18" charset="0"/>
              <a:sym typeface="Arial" charset="0"/>
            </a:endParaRPr>
          </a:p>
        </p:txBody>
      </p:sp>
    </p:spTree>
    <p:extLst>
      <p:ext uri="{BB962C8B-B14F-4D97-AF65-F5344CB8AC3E}">
        <p14:creationId xmlns:p14="http://schemas.microsoft.com/office/powerpoint/2010/main" val="107569826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2FAA-F6D4-4C3A-B3A6-B0C54831C844}"/>
              </a:ext>
            </a:extLst>
          </p:cNvPr>
          <p:cNvSpPr>
            <a:spLocks noGrp="1"/>
          </p:cNvSpPr>
          <p:nvPr>
            <p:ph type="title"/>
          </p:nvPr>
        </p:nvSpPr>
        <p:spPr/>
        <p:txBody>
          <a:bodyPr/>
          <a:lstStyle/>
          <a:p>
            <a:pPr algn="ctr"/>
            <a:r>
              <a:rPr lang="en-US" sz="3200" dirty="0">
                <a:latin typeface="Calibri"/>
              </a:rPr>
              <a:t>2023 Report Recommendation </a:t>
            </a:r>
            <a:endParaRPr lang="en-US" sz="3200" dirty="0"/>
          </a:p>
        </p:txBody>
      </p:sp>
      <p:sp>
        <p:nvSpPr>
          <p:cNvPr id="6" name="TextBox 5">
            <a:extLst>
              <a:ext uri="{FF2B5EF4-FFF2-40B4-BE49-F238E27FC236}">
                <a16:creationId xmlns:a16="http://schemas.microsoft.com/office/drawing/2014/main" id="{CC06B813-200A-1279-58D4-27180CB9E8F9}"/>
              </a:ext>
            </a:extLst>
          </p:cNvPr>
          <p:cNvSpPr txBox="1"/>
          <p:nvPr/>
        </p:nvSpPr>
        <p:spPr>
          <a:xfrm>
            <a:off x="533401" y="1371600"/>
            <a:ext cx="7543800" cy="3309560"/>
          </a:xfrm>
          <a:prstGeom prst="rect">
            <a:avLst/>
          </a:prstGeom>
          <a:noFill/>
        </p:spPr>
        <p:txBody>
          <a:bodyPr wrap="square">
            <a:spAutoFit/>
          </a:bodyPr>
          <a:lstStyle/>
          <a:p>
            <a:pPr marL="0" marR="0">
              <a:lnSpc>
                <a:spcPct val="106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adult subcommittee will work with DDS, EOEA and other appropriate stakeholders, on the issue of aging autistic adults, who have been cared for throughout their lives exclusively by their parents/guardians and who have no current connections with state agencies for future support, once their current aging caregivers are no longer able to care for them. This identified need of older individuals with autism has been handled, thus far, on a case-by-case basis without any opportunity for advanced planning because they were unknown to our state agencies.  The goal of this collaborative work is to identify these individuals and their needs, and to make recommendations for a system of supports and services that is responsive to their specific needs. </a:t>
            </a:r>
          </a:p>
        </p:txBody>
      </p:sp>
    </p:spTree>
    <p:extLst>
      <p:ext uri="{BB962C8B-B14F-4D97-AF65-F5344CB8AC3E}">
        <p14:creationId xmlns:p14="http://schemas.microsoft.com/office/powerpoint/2010/main" val="338906304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2FAA-F6D4-4C3A-B3A6-B0C54831C844}"/>
              </a:ext>
            </a:extLst>
          </p:cNvPr>
          <p:cNvSpPr>
            <a:spLocks noGrp="1"/>
          </p:cNvSpPr>
          <p:nvPr>
            <p:ph type="title"/>
          </p:nvPr>
        </p:nvSpPr>
        <p:spPr/>
        <p:txBody>
          <a:bodyPr/>
          <a:lstStyle/>
          <a:p>
            <a:pPr algn="ctr"/>
            <a:r>
              <a:rPr lang="en-US" sz="3200" dirty="0">
                <a:latin typeface="Calibri"/>
              </a:rPr>
              <a:t>2023 Report Recommendation </a:t>
            </a:r>
            <a:endParaRPr lang="en-US" sz="3200" dirty="0"/>
          </a:p>
        </p:txBody>
      </p:sp>
      <p:sp>
        <p:nvSpPr>
          <p:cNvPr id="6" name="TextBox 5">
            <a:extLst>
              <a:ext uri="{FF2B5EF4-FFF2-40B4-BE49-F238E27FC236}">
                <a16:creationId xmlns:a16="http://schemas.microsoft.com/office/drawing/2014/main" id="{F78FE8F9-D691-1098-8F8F-A99616878874}"/>
              </a:ext>
            </a:extLst>
          </p:cNvPr>
          <p:cNvSpPr txBox="1"/>
          <p:nvPr/>
        </p:nvSpPr>
        <p:spPr>
          <a:xfrm>
            <a:off x="1828800" y="2200308"/>
            <a:ext cx="5486400" cy="3286092"/>
          </a:xfrm>
          <a:prstGeom prst="rect">
            <a:avLst/>
          </a:prstGeom>
          <a:noFill/>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charset="0"/>
              </a:rPr>
              <a:t>Healthcare Subcommittee</a:t>
            </a:r>
          </a:p>
          <a:p>
            <a:pPr marL="0" marR="0" lvl="0" indent="0" algn="ctr" defTabSz="914400" rtl="0" eaLnBrk="1" fontAlgn="base" latinLnBrk="0" hangingPunct="1">
              <a:lnSpc>
                <a:spcPct val="115000"/>
              </a:lnSpc>
              <a:spcBef>
                <a:spcPts val="0"/>
              </a:spcBef>
              <a:spcAft>
                <a:spcPts val="0"/>
              </a:spcAft>
              <a:buClrTx/>
              <a:buSzTx/>
              <a:buFontTx/>
              <a:buNone/>
              <a:tabLst/>
              <a:defRPr/>
            </a:pPr>
            <a:r>
              <a:rPr lang="en-US" sz="3200" b="1" dirty="0">
                <a:latin typeface="Calibri" panose="020F0502020204030204" pitchFamily="34" charset="0"/>
                <a:ea typeface="Calibri" panose="020F0502020204030204" pitchFamily="34" charset="0"/>
                <a:cs typeface="Calibri" panose="020F0502020204030204" pitchFamily="34" charset="0"/>
              </a:rPr>
              <a:t>Recommendations</a:t>
            </a:r>
          </a:p>
          <a:p>
            <a:pPr marL="0" marR="0" lvl="0" indent="0" algn="ctr" defTabSz="914400" rtl="0" eaLnBrk="1" fontAlgn="base" latinLnBrk="0" hangingPunct="1">
              <a:lnSpc>
                <a:spcPct val="115000"/>
              </a:lnSpc>
              <a:spcBef>
                <a:spcPts val="0"/>
              </a:spcBef>
              <a:spcAft>
                <a:spcPts val="0"/>
              </a:spcAft>
              <a:buClrTx/>
              <a:buSzTx/>
              <a:buFontTx/>
              <a:buNone/>
              <a:tabLst/>
              <a:defRPr/>
            </a:pPr>
            <a:endParaRPr lang="en-US" sz="3200" b="1" dirty="0">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charset="0"/>
            </a:endParaRPr>
          </a:p>
          <a:p>
            <a:pPr marL="0" marR="0" lvl="0" indent="0" algn="r" defTabSz="914400" rtl="0" eaLnBrk="1" fontAlgn="base" latinLnBrk="0" hangingPunct="1">
              <a:lnSpc>
                <a:spcPct val="115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charset="0"/>
              </a:rPr>
              <a:t>Co Chairs</a:t>
            </a:r>
          </a:p>
          <a:p>
            <a:pPr lvl="0" algn="r">
              <a:lnSpc>
                <a:spcPct val="115000"/>
              </a:lnSpc>
              <a:spcBef>
                <a:spcPts val="0"/>
              </a:spcBef>
              <a:spcAft>
                <a:spcPts val="0"/>
              </a:spcAft>
              <a:defRPr/>
            </a:pPr>
            <a:r>
              <a:rPr lang="en-US" sz="1800" i="1" dirty="0">
                <a:latin typeface="Calibri" panose="020F0502020204030204" pitchFamily="34" charset="0"/>
                <a:ea typeface="Calibri" panose="020F0502020204030204" pitchFamily="34" charset="0"/>
                <a:cs typeface="Calibri" panose="020F0502020204030204" pitchFamily="34" charset="0"/>
              </a:rPr>
              <a:t>Mi-Haita James (EHS)</a:t>
            </a:r>
          </a:p>
          <a:p>
            <a:pPr marL="0" marR="0" lvl="0" indent="0" algn="r" defTabSz="914400" rtl="0" eaLnBrk="1" fontAlgn="base" latinLnBrk="0" hangingPunct="1">
              <a:lnSpc>
                <a:spcPct val="115000"/>
              </a:lnSpc>
              <a:spcBef>
                <a:spcPts val="0"/>
              </a:spcBef>
              <a:spcAft>
                <a:spcPts val="0"/>
              </a:spcAft>
              <a:buClrTx/>
              <a:buSzTx/>
              <a:buFontTx/>
              <a:buNone/>
              <a:tabLst/>
              <a:defRPr/>
            </a:pPr>
            <a:r>
              <a:rPr lang="en-US" sz="1800" i="1" dirty="0">
                <a:latin typeface="Calibri" panose="020F0502020204030204" pitchFamily="34" charset="0"/>
                <a:ea typeface="Calibri" panose="020F0502020204030204" pitchFamily="34" charset="0"/>
                <a:cs typeface="Calibri" panose="020F0502020204030204" pitchFamily="34" charset="0"/>
              </a:rPr>
              <a:t>Amy Weinstock </a:t>
            </a:r>
            <a:endParaRPr kumimoji="0" lang="en-US" sz="180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charset="0"/>
            </a:endParaRPr>
          </a:p>
        </p:txBody>
      </p:sp>
    </p:spTree>
    <p:extLst>
      <p:ext uri="{BB962C8B-B14F-4D97-AF65-F5344CB8AC3E}">
        <p14:creationId xmlns:p14="http://schemas.microsoft.com/office/powerpoint/2010/main" val="124531969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2FAA-F6D4-4C3A-B3A6-B0C54831C844}"/>
              </a:ext>
            </a:extLst>
          </p:cNvPr>
          <p:cNvSpPr>
            <a:spLocks noGrp="1"/>
          </p:cNvSpPr>
          <p:nvPr>
            <p:ph type="title"/>
          </p:nvPr>
        </p:nvSpPr>
        <p:spPr/>
        <p:txBody>
          <a:bodyPr/>
          <a:lstStyle/>
          <a:p>
            <a:pPr algn="ctr"/>
            <a:r>
              <a:rPr lang="en-US" sz="3200" dirty="0">
                <a:latin typeface="Calibri"/>
              </a:rPr>
              <a:t>2023 Report Recommendation </a:t>
            </a:r>
            <a:endParaRPr lang="en-US" sz="3200" dirty="0"/>
          </a:p>
        </p:txBody>
      </p:sp>
      <p:sp>
        <p:nvSpPr>
          <p:cNvPr id="5" name="TextBox 4">
            <a:extLst>
              <a:ext uri="{FF2B5EF4-FFF2-40B4-BE49-F238E27FC236}">
                <a16:creationId xmlns:a16="http://schemas.microsoft.com/office/drawing/2014/main" id="{1245AEC9-202E-4444-8010-6D491B3C5902}"/>
              </a:ext>
            </a:extLst>
          </p:cNvPr>
          <p:cNvSpPr txBox="1"/>
          <p:nvPr/>
        </p:nvSpPr>
        <p:spPr>
          <a:xfrm>
            <a:off x="836613" y="1447800"/>
            <a:ext cx="6978043" cy="5362750"/>
          </a:xfrm>
          <a:prstGeom prst="rect">
            <a:avLst/>
          </a:prstGeom>
          <a:noFill/>
        </p:spPr>
        <p:txBody>
          <a:bodyPr wrap="square">
            <a:spAutoFit/>
          </a:bodyPr>
          <a:lstStyle/>
          <a:p>
            <a:pPr marR="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Autism Treatment Access and Coverage</a:t>
            </a:r>
            <a:br>
              <a:rPr lang="en-US" sz="2000" b="1" dirty="0">
                <a:effectLst/>
                <a:latin typeface="Calibri" panose="020F0502020204030204" pitchFamily="34" charset="0"/>
                <a:ea typeface="Calibri" panose="020F0502020204030204" pitchFamily="34" charset="0"/>
                <a:cs typeface="Calibri" panose="020F0502020204030204" pitchFamily="34" charset="0"/>
              </a:rPr>
            </a:b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171450" marR="0" indent="-171450">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Expand access to diagnostic resources for families. </a:t>
            </a:r>
            <a:br>
              <a:rPr lang="en-US" sz="2000" dirty="0">
                <a:effectLst/>
                <a:latin typeface="Calibri" panose="020F0502020204030204" pitchFamily="34" charset="0"/>
                <a:ea typeface="Calibri" panose="020F0502020204030204" pitchFamily="34" charset="0"/>
                <a:cs typeface="Calibri" panose="020F0502020204030204" pitchFamily="34" charset="0"/>
              </a:rPr>
            </a:b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685800" lvl="1" indent="-228600">
              <a:lnSpc>
                <a:spcPct val="115000"/>
              </a:lnSpc>
              <a:spcBef>
                <a:spcPts val="0"/>
              </a:spcBef>
              <a:spcAft>
                <a:spcPts val="0"/>
              </a:spcAft>
              <a:buFont typeface="Arial" panose="020B0604020202020204" pitchFamily="34" charset="0"/>
              <a:buChar char="•"/>
              <a:tabLst>
                <a:tab pos="6858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Work with Early Intervention programs to ensure that children receive diagnostic evaluations for ASD prior to graduating from EI.</a:t>
            </a:r>
          </a:p>
          <a:p>
            <a:pPr marL="685800" lvl="1" indent="-228600">
              <a:lnSpc>
                <a:spcPct val="115000"/>
              </a:lnSpc>
              <a:spcBef>
                <a:spcPts val="0"/>
              </a:spcBef>
              <a:spcAft>
                <a:spcPts val="0"/>
              </a:spcAft>
              <a:buFont typeface="Arial" panose="020B0604020202020204" pitchFamily="34" charset="0"/>
              <a:buChar char="•"/>
              <a:tabLst>
                <a:tab pos="6858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Expand ASD diagnostic training for general pediatricians to increase capacity and reduce waitlists</a:t>
            </a:r>
          </a:p>
          <a:p>
            <a:pPr marL="685800" lvl="1" indent="-228600">
              <a:lnSpc>
                <a:spcPct val="115000"/>
              </a:lnSpc>
              <a:spcBef>
                <a:spcPts val="0"/>
              </a:spcBef>
              <a:spcAft>
                <a:spcPts val="0"/>
              </a:spcAft>
              <a:buFont typeface="Arial" panose="020B0604020202020204" pitchFamily="34" charset="0"/>
              <a:buChar char="•"/>
              <a:tabLst>
                <a:tab pos="6858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Coordinate efforts with Autism clinics to ensure that patients with more complex needs and profiles are able to be evaluated sooner.</a:t>
            </a:r>
          </a:p>
          <a:p>
            <a:pPr marL="685800" lvl="1" indent="-228600">
              <a:lnSpc>
                <a:spcPct val="115000"/>
              </a:lnSpc>
              <a:spcBef>
                <a:spcPts val="0"/>
              </a:spcBef>
              <a:spcAft>
                <a:spcPts val="0"/>
              </a:spcAft>
              <a:buFont typeface="Arial" panose="020B0604020202020204" pitchFamily="34" charset="0"/>
              <a:buChar char="•"/>
              <a:tabLst>
                <a:tab pos="6858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Explore the feasibility of statutory changes to recognize ASD diagnoses by a wider range of professionals beyond the physicians and psychologists currently mandated.</a:t>
            </a:r>
          </a:p>
          <a:p>
            <a:pPr marR="0">
              <a:spcBef>
                <a:spcPts val="0"/>
              </a:spcBef>
              <a:spcAft>
                <a:spcPts val="0"/>
              </a:spcAft>
            </a:pPr>
            <a:b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R="0" lvl="0">
              <a:lnSpc>
                <a:spcPct val="115000"/>
              </a:lnSpc>
              <a:spcBef>
                <a:spcPts val="0"/>
              </a:spcBef>
              <a:spcAft>
                <a:spcPts val="0"/>
              </a:spcAft>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64730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2FAA-F6D4-4C3A-B3A6-B0C54831C844}"/>
              </a:ext>
            </a:extLst>
          </p:cNvPr>
          <p:cNvSpPr>
            <a:spLocks noGrp="1"/>
          </p:cNvSpPr>
          <p:nvPr>
            <p:ph type="title"/>
          </p:nvPr>
        </p:nvSpPr>
        <p:spPr/>
        <p:txBody>
          <a:bodyPr/>
          <a:lstStyle/>
          <a:p>
            <a:pPr algn="ctr"/>
            <a:r>
              <a:rPr lang="en-US" sz="3200" dirty="0">
                <a:latin typeface="Calibri"/>
              </a:rPr>
              <a:t>2023 Report Recommendation </a:t>
            </a:r>
            <a:endParaRPr lang="en-US" sz="3200" dirty="0"/>
          </a:p>
        </p:txBody>
      </p:sp>
      <p:sp>
        <p:nvSpPr>
          <p:cNvPr id="5" name="TextBox 4">
            <a:extLst>
              <a:ext uri="{FF2B5EF4-FFF2-40B4-BE49-F238E27FC236}">
                <a16:creationId xmlns:a16="http://schemas.microsoft.com/office/drawing/2014/main" id="{1245AEC9-202E-4444-8010-6D491B3C5902}"/>
              </a:ext>
            </a:extLst>
          </p:cNvPr>
          <p:cNvSpPr txBox="1"/>
          <p:nvPr/>
        </p:nvSpPr>
        <p:spPr>
          <a:xfrm>
            <a:off x="836613" y="1753736"/>
            <a:ext cx="6978043" cy="3072380"/>
          </a:xfrm>
          <a:prstGeom prst="rect">
            <a:avLst/>
          </a:prstGeom>
          <a:noFill/>
        </p:spPr>
        <p:txBody>
          <a:bodyPr wrap="square">
            <a:spAutoFit/>
          </a:bodyPr>
          <a:lstStyle/>
          <a:p>
            <a:pPr marR="0">
              <a:spcBef>
                <a:spcPts val="0"/>
              </a:spcBef>
              <a:spcAft>
                <a:spcPts val="0"/>
              </a:spcAft>
            </a:pPr>
            <a:r>
              <a:rPr lang="en-US" sz="1600" b="1" i="1" dirty="0">
                <a:ln>
                  <a:noFill/>
                </a:ln>
                <a:latin typeface="Calibri" panose="020F0502020204030204" pitchFamily="34" charset="0"/>
                <a:ea typeface="MS Mincho" panose="02020609040205080304" pitchFamily="49" charset="-128"/>
                <a:cs typeface="Calibri" panose="020F0502020204030204" pitchFamily="34" charset="0"/>
              </a:rPr>
              <a:t>(Cont.)</a:t>
            </a:r>
            <a:br>
              <a:rPr lang="en-US" sz="1800" b="1" dirty="0">
                <a:ln>
                  <a:noFill/>
                </a:ln>
                <a:latin typeface="Calibri" panose="020F0502020204030204" pitchFamily="34" charset="0"/>
                <a:ea typeface="MS Mincho" panose="02020609040205080304" pitchFamily="49" charset="-128"/>
                <a:cs typeface="Calibri" panose="020F0502020204030204" pitchFamily="34" charset="0"/>
              </a:rPr>
            </a:br>
            <a:endParaRPr lang="en-US" sz="1800" dirty="0">
              <a:ln>
                <a:noFill/>
              </a:ln>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The Healthcare Subcommittee recommends that </a:t>
            </a:r>
            <a:r>
              <a:rPr lang="en-US" sz="2000" dirty="0">
                <a:effectLst/>
                <a:latin typeface="Calibri" panose="020F0502020204030204" pitchFamily="34" charset="0"/>
                <a:ea typeface="Calibri" panose="020F0502020204030204" pitchFamily="34" charset="0"/>
                <a:cs typeface="Calibri" panose="020F0502020204030204" pitchFamily="34" charset="0"/>
              </a:rPr>
              <a:t>MassHealth extend coverage of medically necessary treatments for persons over the age of 21 who are diagnosed with autism spectrum disorder by a licensed physician or a licensed psychologist, said coverage shall include but not limited to, applied behavior analysis supervised by a licensed applied behavior analyst.</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231887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2FAA-F6D4-4C3A-B3A6-B0C54831C844}"/>
              </a:ext>
            </a:extLst>
          </p:cNvPr>
          <p:cNvSpPr>
            <a:spLocks noGrp="1"/>
          </p:cNvSpPr>
          <p:nvPr>
            <p:ph type="title"/>
          </p:nvPr>
        </p:nvSpPr>
        <p:spPr/>
        <p:txBody>
          <a:bodyPr/>
          <a:lstStyle/>
          <a:p>
            <a:pPr algn="ctr"/>
            <a:r>
              <a:rPr lang="en-US" sz="3200" dirty="0">
                <a:latin typeface="Calibri"/>
              </a:rPr>
              <a:t>2023 Report Recommendation </a:t>
            </a:r>
            <a:endParaRPr lang="en-US" sz="3200" dirty="0"/>
          </a:p>
        </p:txBody>
      </p:sp>
      <p:sp>
        <p:nvSpPr>
          <p:cNvPr id="5" name="TextBox 4">
            <a:extLst>
              <a:ext uri="{FF2B5EF4-FFF2-40B4-BE49-F238E27FC236}">
                <a16:creationId xmlns:a16="http://schemas.microsoft.com/office/drawing/2014/main" id="{1245AEC9-202E-4444-8010-6D491B3C5902}"/>
              </a:ext>
            </a:extLst>
          </p:cNvPr>
          <p:cNvSpPr txBox="1"/>
          <p:nvPr/>
        </p:nvSpPr>
        <p:spPr>
          <a:xfrm>
            <a:off x="836613" y="1447800"/>
            <a:ext cx="6978043" cy="4878964"/>
          </a:xfrm>
          <a:prstGeom prst="rect">
            <a:avLst/>
          </a:prstGeom>
          <a:noFill/>
        </p:spPr>
        <p:txBody>
          <a:bodyPr wrap="square">
            <a:spAutoFit/>
          </a:bodyPr>
          <a:lstStyle/>
          <a:p>
            <a:pPr marR="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Expand Training of Healthcare Professionals</a:t>
            </a:r>
            <a:r>
              <a:rPr lang="en-US" sz="2000" u="sng" dirty="0">
                <a:effectLst/>
                <a:latin typeface="Calibri" panose="020F0502020204030204" pitchFamily="34" charset="0"/>
                <a:ea typeface="Calibri" panose="020F0502020204030204" pitchFamily="34" charset="0"/>
                <a:cs typeface="Calibri" panose="020F0502020204030204" pitchFamily="34" charset="0"/>
              </a:rPr>
              <a:t> </a:t>
            </a:r>
            <a:br>
              <a:rPr lang="en-US" sz="2000" b="1" dirty="0">
                <a:effectLst/>
                <a:latin typeface="Calibri" panose="020F0502020204030204" pitchFamily="34" charset="0"/>
                <a:ea typeface="Calibri" panose="020F0502020204030204" pitchFamily="34" charset="0"/>
                <a:cs typeface="Calibri" panose="020F0502020204030204" pitchFamily="34" charset="0"/>
              </a:rPr>
            </a:br>
            <a:endParaRPr lang="en-US" sz="2000" b="1"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The Healthcare Subcommittee will continue to explore</a:t>
            </a:r>
            <a:r>
              <a:rPr lang="en-US" sz="2000" u="sng"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the expansion of training on autism spectrum disorders (ASD) and appropriate strategies for assisting individuals with ASD focusing on considerations of culture, race, linguistics, gender identity and socio-economic status. </a:t>
            </a:r>
            <a:br>
              <a:rPr lang="en-US" sz="2000" dirty="0">
                <a:effectLst/>
                <a:latin typeface="Calibri" panose="020F0502020204030204" pitchFamily="34" charset="0"/>
                <a:ea typeface="Calibri" panose="020F0502020204030204" pitchFamily="34" charset="0"/>
                <a:cs typeface="Calibri" panose="020F0502020204030204" pitchFamily="34" charset="0"/>
              </a:rPr>
            </a:br>
            <a:endParaRPr lang="en-US" sz="2000" dirty="0">
              <a:latin typeface="Calibri" panose="020F0502020204030204" pitchFamily="34" charset="0"/>
              <a:ea typeface="Calibri" panose="020F0502020204030204" pitchFamily="34" charset="0"/>
              <a:cs typeface="Calibri" panose="020F0502020204030204" pitchFamily="34" charset="0"/>
            </a:endParaRPr>
          </a:p>
          <a:p>
            <a:pPr marL="800100" lvl="1" indent="-34290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Mental Health Mobile Crisis/Emergency Service providers</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800100" lvl="1" indent="-34290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Community Behavioral Health Center staff</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800100" lvl="1" indent="-34290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Helpline/Hotline personnel</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800100" lvl="1" indent="-34290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Emergency room personnel and residents</a:t>
            </a:r>
            <a:r>
              <a:rPr lang="en-US" sz="1800" dirty="0">
                <a:latin typeface="Calibri" panose="020F0502020204030204" pitchFamily="34" charset="0"/>
                <a:ea typeface="Calibri" panose="020F0502020204030204" pitchFamily="34" charset="0"/>
                <a:cs typeface="Calibri" panose="020F0502020204030204" pitchFamily="34" charset="0"/>
              </a:rPr>
              <a:t> </a:t>
            </a:r>
          </a:p>
          <a:p>
            <a:pPr marL="800100" lvl="1" indent="-34290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Hospital personnel and residents</a:t>
            </a:r>
            <a:b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endPar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R="0" lvl="0">
              <a:lnSpc>
                <a:spcPct val="115000"/>
              </a:lnSpc>
              <a:spcBef>
                <a:spcPts val="0"/>
              </a:spcBef>
              <a:spcAft>
                <a:spcPts val="0"/>
              </a:spcAft>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148440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2FAA-F6D4-4C3A-B3A6-B0C54831C844}"/>
              </a:ext>
            </a:extLst>
          </p:cNvPr>
          <p:cNvSpPr>
            <a:spLocks noGrp="1"/>
          </p:cNvSpPr>
          <p:nvPr>
            <p:ph type="title"/>
          </p:nvPr>
        </p:nvSpPr>
        <p:spPr/>
        <p:txBody>
          <a:bodyPr/>
          <a:lstStyle/>
          <a:p>
            <a:pPr algn="ctr"/>
            <a:r>
              <a:rPr lang="en-US" sz="3200" dirty="0">
                <a:latin typeface="Calibri"/>
              </a:rPr>
              <a:t>2023 Report Recommendation </a:t>
            </a:r>
            <a:endParaRPr lang="en-US" sz="3200" dirty="0"/>
          </a:p>
        </p:txBody>
      </p:sp>
      <p:sp>
        <p:nvSpPr>
          <p:cNvPr id="6" name="TextBox 5">
            <a:extLst>
              <a:ext uri="{FF2B5EF4-FFF2-40B4-BE49-F238E27FC236}">
                <a16:creationId xmlns:a16="http://schemas.microsoft.com/office/drawing/2014/main" id="{F78FE8F9-D691-1098-8F8F-A99616878874}"/>
              </a:ext>
            </a:extLst>
          </p:cNvPr>
          <p:cNvSpPr txBox="1"/>
          <p:nvPr/>
        </p:nvSpPr>
        <p:spPr>
          <a:xfrm>
            <a:off x="1828800" y="2200308"/>
            <a:ext cx="5486400" cy="3286092"/>
          </a:xfrm>
          <a:prstGeom prst="rect">
            <a:avLst/>
          </a:prstGeom>
          <a:noFill/>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charset="0"/>
              </a:rPr>
              <a:t>Housing Subcommittee</a:t>
            </a:r>
          </a:p>
          <a:p>
            <a:pPr marL="0" marR="0" lvl="0" indent="0" algn="ctr" defTabSz="914400" rtl="0" eaLnBrk="1" fontAlgn="base" latinLnBrk="0" hangingPunct="1">
              <a:lnSpc>
                <a:spcPct val="115000"/>
              </a:lnSpc>
              <a:spcBef>
                <a:spcPts val="0"/>
              </a:spcBef>
              <a:spcAft>
                <a:spcPts val="0"/>
              </a:spcAft>
              <a:buClrTx/>
              <a:buSzTx/>
              <a:buFontTx/>
              <a:buNone/>
              <a:tabLst/>
              <a:defRPr/>
            </a:pPr>
            <a:r>
              <a:rPr lang="en-US" sz="3200" b="1" dirty="0">
                <a:latin typeface="Calibri" panose="020F0502020204030204" pitchFamily="34" charset="0"/>
                <a:ea typeface="Calibri" panose="020F0502020204030204" pitchFamily="34" charset="0"/>
                <a:cs typeface="Calibri" panose="020F0502020204030204" pitchFamily="34" charset="0"/>
              </a:rPr>
              <a:t>Recommendations</a:t>
            </a:r>
          </a:p>
          <a:p>
            <a:pPr marL="0" marR="0" lvl="0" indent="0" algn="ctr" defTabSz="914400" rtl="0" eaLnBrk="1" fontAlgn="base" latinLnBrk="0" hangingPunct="1">
              <a:lnSpc>
                <a:spcPct val="115000"/>
              </a:lnSpc>
              <a:spcBef>
                <a:spcPts val="0"/>
              </a:spcBef>
              <a:spcAft>
                <a:spcPts val="0"/>
              </a:spcAft>
              <a:buClrTx/>
              <a:buSzTx/>
              <a:buFontTx/>
              <a:buNone/>
              <a:tabLst/>
              <a:defRPr/>
            </a:pPr>
            <a:endParaRPr lang="en-US" sz="3200" b="1" dirty="0">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charset="0"/>
            </a:endParaRPr>
          </a:p>
          <a:p>
            <a:pPr marL="0" marR="0" lvl="0" indent="0" algn="r" defTabSz="914400" rtl="0" eaLnBrk="1" fontAlgn="base" latinLnBrk="0" hangingPunct="1">
              <a:lnSpc>
                <a:spcPct val="115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charset="0"/>
              </a:rPr>
              <a:t>Co Chairs</a:t>
            </a:r>
          </a:p>
          <a:p>
            <a:pPr marL="0" marR="0" lvl="0" indent="0" algn="r" defTabSz="914400" rtl="0" eaLnBrk="1" fontAlgn="base" latinLnBrk="0" hangingPunct="1">
              <a:lnSpc>
                <a:spcPct val="115000"/>
              </a:lnSpc>
              <a:spcBef>
                <a:spcPts val="0"/>
              </a:spcBef>
              <a:spcAft>
                <a:spcPts val="0"/>
              </a:spcAft>
              <a:buClrTx/>
              <a:buSzTx/>
              <a:buFontTx/>
              <a:buNone/>
              <a:tabLst/>
              <a:defRPr/>
            </a:pPr>
            <a:r>
              <a:rPr lang="en-US" sz="1800" i="1" dirty="0">
                <a:latin typeface="Calibri" panose="020F0502020204030204" pitchFamily="34" charset="0"/>
                <a:ea typeface="Calibri" panose="020F0502020204030204" pitchFamily="34" charset="0"/>
                <a:cs typeface="Calibri" panose="020F0502020204030204" pitchFamily="34" charset="0"/>
              </a:rPr>
              <a:t>Bronia Clifton (EOHLC)</a:t>
            </a:r>
          </a:p>
          <a:p>
            <a:pPr marL="0" marR="0" lvl="0" indent="0" algn="r" defTabSz="914400" rtl="0" eaLnBrk="1" fontAlgn="base" latinLnBrk="0" hangingPunct="1">
              <a:lnSpc>
                <a:spcPct val="115000"/>
              </a:lnSpc>
              <a:spcBef>
                <a:spcPts val="0"/>
              </a:spcBef>
              <a:spcAft>
                <a:spcPts val="0"/>
              </a:spcAft>
              <a:buClrTx/>
              <a:buSzTx/>
              <a:buFontTx/>
              <a:buNone/>
              <a:tabLst/>
              <a:defRPr/>
            </a:pPr>
            <a:r>
              <a:rPr kumimoji="0" lang="en-US" sz="180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charset="0"/>
              </a:rPr>
              <a:t>Laurie Anastopoulos</a:t>
            </a:r>
          </a:p>
        </p:txBody>
      </p:sp>
    </p:spTree>
    <p:extLst>
      <p:ext uri="{BB962C8B-B14F-4D97-AF65-F5344CB8AC3E}">
        <p14:creationId xmlns:p14="http://schemas.microsoft.com/office/powerpoint/2010/main" val="99672221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2FAA-F6D4-4C3A-B3A6-B0C54831C844}"/>
              </a:ext>
            </a:extLst>
          </p:cNvPr>
          <p:cNvSpPr>
            <a:spLocks noGrp="1"/>
          </p:cNvSpPr>
          <p:nvPr>
            <p:ph type="title"/>
          </p:nvPr>
        </p:nvSpPr>
        <p:spPr/>
        <p:txBody>
          <a:bodyPr/>
          <a:lstStyle/>
          <a:p>
            <a:pPr algn="ctr"/>
            <a:r>
              <a:rPr lang="en-US" sz="3200" dirty="0">
                <a:latin typeface="Calibri"/>
              </a:rPr>
              <a:t>2023 Report Recommendation </a:t>
            </a:r>
            <a:endParaRPr lang="en-US" sz="3200" dirty="0"/>
          </a:p>
        </p:txBody>
      </p:sp>
      <p:sp>
        <p:nvSpPr>
          <p:cNvPr id="5" name="TextBox 4">
            <a:extLst>
              <a:ext uri="{FF2B5EF4-FFF2-40B4-BE49-F238E27FC236}">
                <a16:creationId xmlns:a16="http://schemas.microsoft.com/office/drawing/2014/main" id="{1245AEC9-202E-4444-8010-6D491B3C5902}"/>
              </a:ext>
            </a:extLst>
          </p:cNvPr>
          <p:cNvSpPr txBox="1"/>
          <p:nvPr/>
        </p:nvSpPr>
        <p:spPr>
          <a:xfrm>
            <a:off x="836613" y="1447800"/>
            <a:ext cx="6978043" cy="3195490"/>
          </a:xfrm>
          <a:prstGeom prst="rect">
            <a:avLst/>
          </a:prstGeom>
          <a:noFill/>
        </p:spPr>
        <p:txBody>
          <a:bodyPr wrap="square">
            <a:spAutoFit/>
          </a:bodyPr>
          <a:lstStyle/>
          <a:p>
            <a:pPr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assist with the development of additional design guidelines that will meet the needs of individuals with autism spectrum disorder (ASD) to obtain and sustain tenancy in supportive affordable state funded housing units, the Housing Subcommittee recommends that the Autism Commission engage an architect to assist the subcommittee with the review and submission of additional design guidelines to support individuals with ASD in accessing affordable supportive housing.</a:t>
            </a:r>
            <a:b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endPar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R="0" lvl="0">
              <a:lnSpc>
                <a:spcPct val="115000"/>
              </a:lnSpc>
              <a:spcBef>
                <a:spcPts val="0"/>
              </a:spcBef>
              <a:spcAft>
                <a:spcPts val="0"/>
              </a:spcAft>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187294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9365" name="Rectangle 5"/>
          <p:cNvSpPr>
            <a:spLocks noGrp="1" noChangeArrowheads="1"/>
          </p:cNvSpPr>
          <p:nvPr>
            <p:ph type="title"/>
          </p:nvPr>
        </p:nvSpPr>
        <p:spPr>
          <a:xfrm>
            <a:off x="762000" y="76200"/>
            <a:ext cx="5487988" cy="762000"/>
          </a:xfrm>
          <a:noFill/>
          <a:ln/>
        </p:spPr>
        <p:txBody>
          <a:bodyPr/>
          <a:lstStyle/>
          <a:p>
            <a:pPr algn="ctr"/>
            <a:r>
              <a:rPr lang="en-US" dirty="0">
                <a:latin typeface="Calibri"/>
              </a:rPr>
              <a:t>Autism Commission Meeting </a:t>
            </a:r>
            <a:br>
              <a:rPr lang="en-US" dirty="0">
                <a:latin typeface="Calibri"/>
              </a:rPr>
            </a:br>
            <a:r>
              <a:rPr lang="en-US" dirty="0">
                <a:latin typeface="Calibri"/>
              </a:rPr>
              <a:t>Agenda </a:t>
            </a:r>
          </a:p>
        </p:txBody>
      </p:sp>
      <p:sp>
        <p:nvSpPr>
          <p:cNvPr id="2" name="Content Placeholder 1"/>
          <p:cNvSpPr>
            <a:spLocks noGrp="1"/>
          </p:cNvSpPr>
          <p:nvPr>
            <p:ph idx="1"/>
          </p:nvPr>
        </p:nvSpPr>
        <p:spPr/>
        <p:txBody>
          <a:bodyPr/>
          <a:lstStyle/>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Date:</a:t>
            </a:r>
            <a:r>
              <a:rPr lang="en-US" dirty="0">
                <a:effectLst/>
                <a:latin typeface="Calibri" panose="020F0502020204030204" pitchFamily="34" charset="0"/>
                <a:ea typeface="Calibri" panose="020F0502020204030204" pitchFamily="34" charset="0"/>
                <a:cs typeface="Times New Roman" panose="02020603050405020304" pitchFamily="18" charset="0"/>
              </a:rPr>
              <a:t>		Monday, September 18, 2023</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Time:		</a:t>
            </a:r>
            <a:r>
              <a:rPr lang="en-US" dirty="0">
                <a:latin typeface="Calibri" panose="020F0502020204030204" pitchFamily="34" charset="0"/>
                <a:ea typeface="Calibri" panose="020F0502020204030204" pitchFamily="34" charset="0"/>
                <a:cs typeface="Times New Roman" panose="02020603050405020304" pitchFamily="18" charset="0"/>
              </a:rPr>
              <a:t>3</a:t>
            </a:r>
            <a:r>
              <a:rPr lang="en-US" dirty="0">
                <a:effectLst/>
                <a:latin typeface="Calibri" panose="020F0502020204030204" pitchFamily="34" charset="0"/>
                <a:ea typeface="Calibri" panose="020F0502020204030204" pitchFamily="34" charset="0"/>
                <a:cs typeface="Times New Roman" panose="02020603050405020304" pitchFamily="18" charset="0"/>
              </a:rPr>
              <a:t>:00 p.m. </a:t>
            </a:r>
            <a:r>
              <a:rPr lang="en-US">
                <a:effectLst/>
                <a:latin typeface="Calibri" panose="020F0502020204030204" pitchFamily="34" charset="0"/>
                <a:ea typeface="Calibri" panose="020F0502020204030204" pitchFamily="34" charset="0"/>
                <a:cs typeface="Times New Roman" panose="02020603050405020304" pitchFamily="18" charset="0"/>
              </a:rPr>
              <a:t>– 4:30 p.m</a:t>
            </a:r>
            <a:r>
              <a:rPr lang="en-US">
                <a:latin typeface="Calibri" panose="020F0502020204030204" pitchFamily="34" charset="0"/>
                <a:ea typeface="Calibri" panose="020F0502020204030204" pitchFamily="34" charset="0"/>
                <a:cs typeface="Times New Roman" panose="02020603050405020304" pitchFamily="18" charset="0"/>
              </a:rPr>
              <a:t>. </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Location:</a:t>
            </a:r>
            <a:r>
              <a:rPr lang="en-US" dirty="0">
                <a:effectLst/>
                <a:latin typeface="Calibri" panose="020F0502020204030204" pitchFamily="34" charset="0"/>
                <a:ea typeface="Calibri" panose="020F0502020204030204" pitchFamily="34" charset="0"/>
                <a:cs typeface="Times New Roman" panose="02020603050405020304" pitchFamily="18" charset="0"/>
              </a:rPr>
              <a:t>	Via Zoom</a:t>
            </a: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500"/>
              </a:spcBef>
              <a:spcAft>
                <a:spcPts val="1200"/>
              </a:spcAft>
              <a:buFont typeface="+mj-lt"/>
              <a:buAutoNum type="arabicPeriod"/>
            </a:pPr>
            <a:r>
              <a:rPr lang="en-US" sz="1800" dirty="0">
                <a:effectLst/>
                <a:latin typeface="Arial" panose="020B0604020202020204" pitchFamily="34" charset="0"/>
                <a:ea typeface="Calibri" panose="020F0502020204030204" pitchFamily="34" charset="0"/>
              </a:rPr>
              <a:t>Review and approval of minutes from February 16, 2023</a:t>
            </a:r>
            <a:endParaRPr lang="en-US" sz="1800" dirty="0">
              <a:latin typeface="Times New Roman" panose="02020603050405020304" pitchFamily="18" charset="0"/>
              <a:ea typeface="Calibri" panose="020F0502020204030204" pitchFamily="34" charset="0"/>
            </a:endParaRPr>
          </a:p>
          <a:p>
            <a:pPr marL="342900" marR="0" lvl="0" indent="-342900">
              <a:spcBef>
                <a:spcPts val="500"/>
              </a:spcBef>
              <a:spcAft>
                <a:spcPts val="1200"/>
              </a:spcAft>
              <a:buFont typeface="+mj-lt"/>
              <a:buAutoNum type="arabicPeriod"/>
            </a:pPr>
            <a:r>
              <a:rPr lang="en-US" sz="1800" dirty="0">
                <a:effectLst/>
                <a:latin typeface="Arial" panose="020B0604020202020204" pitchFamily="34" charset="0"/>
                <a:ea typeface="Calibri" panose="020F0502020204030204" pitchFamily="34" charset="0"/>
              </a:rPr>
              <a:t>Review of Subcommittee Recommendations</a:t>
            </a:r>
            <a:endParaRPr lang="en-US" sz="1800" dirty="0">
              <a:latin typeface="Times New Roman" panose="02020603050405020304" pitchFamily="18" charset="0"/>
              <a:ea typeface="Calibri" panose="020F0502020204030204" pitchFamily="34" charset="0"/>
            </a:endParaRPr>
          </a:p>
          <a:p>
            <a:pPr marL="342900" marR="0" lvl="0" indent="-342900">
              <a:spcBef>
                <a:spcPts val="500"/>
              </a:spcBef>
              <a:spcAft>
                <a:spcPts val="1200"/>
              </a:spcAft>
              <a:buFont typeface="+mj-lt"/>
              <a:buAutoNum type="arabicPeriod"/>
            </a:pPr>
            <a:r>
              <a:rPr lang="en-US" sz="1800" kern="0" dirty="0">
                <a:effectLst/>
                <a:latin typeface="Arial" panose="020B0604020202020204" pitchFamily="34" charset="0"/>
                <a:ea typeface="Calibri" panose="020F0502020204030204" pitchFamily="34" charset="0"/>
              </a:rPr>
              <a:t>Updates from DDS, DMH and MRC</a:t>
            </a:r>
            <a:br>
              <a:rPr lang="en-US" sz="1800" i="1" dirty="0">
                <a:effectLst/>
                <a:latin typeface="Calibri" panose="020F0502020204030204" pitchFamily="34" charset="0"/>
                <a:ea typeface="Calibri" panose="020F0502020204030204" pitchFamily="34" charset="0"/>
                <a:cs typeface="Times New Roman" panose="02020603050405020304" pitchFamily="18" charset="0"/>
              </a:rPr>
            </a:b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a:spcBef>
                <a:spcPts val="500"/>
              </a:spcBef>
              <a:spcAft>
                <a:spcPts val="12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All meetings are subject to the open meeting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p>
        </p:txBody>
      </p:sp>
    </p:spTree>
    <p:extLst>
      <p:ext uri="{BB962C8B-B14F-4D97-AF65-F5344CB8AC3E}">
        <p14:creationId xmlns:p14="http://schemas.microsoft.com/office/powerpoint/2010/main" val="34605550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9365" name="Rectangle 5"/>
          <p:cNvSpPr>
            <a:spLocks noGrp="1" noChangeArrowheads="1"/>
          </p:cNvSpPr>
          <p:nvPr>
            <p:ph type="title"/>
          </p:nvPr>
        </p:nvSpPr>
        <p:spPr>
          <a:xfrm>
            <a:off x="762000" y="76200"/>
            <a:ext cx="5487988" cy="762000"/>
          </a:xfrm>
          <a:noFill/>
          <a:ln/>
        </p:spPr>
        <p:txBody>
          <a:bodyPr/>
          <a:lstStyle/>
          <a:p>
            <a:r>
              <a:rPr lang="en-US" sz="3200" dirty="0">
                <a:latin typeface="Calibri"/>
              </a:rPr>
              <a:t>2023 Report Recommendation</a:t>
            </a:r>
            <a:r>
              <a:rPr lang="en-US" sz="2000" dirty="0">
                <a:latin typeface="Calibri"/>
              </a:rPr>
              <a:t> </a:t>
            </a:r>
          </a:p>
        </p:txBody>
      </p:sp>
      <p:sp>
        <p:nvSpPr>
          <p:cNvPr id="2" name="Content Placeholder 1"/>
          <p:cNvSpPr>
            <a:spLocks noGrp="1"/>
          </p:cNvSpPr>
          <p:nvPr>
            <p:ph idx="1"/>
          </p:nvPr>
        </p:nvSpPr>
        <p:spPr/>
        <p:txBody>
          <a:bodyPr/>
          <a:lstStyle/>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586FFBA8-ED93-844D-D343-BF560B08CF01}"/>
              </a:ext>
            </a:extLst>
          </p:cNvPr>
          <p:cNvSpPr txBox="1"/>
          <p:nvPr/>
        </p:nvSpPr>
        <p:spPr>
          <a:xfrm>
            <a:off x="1295400" y="2286000"/>
            <a:ext cx="6553200" cy="3604641"/>
          </a:xfrm>
          <a:prstGeom prst="rect">
            <a:avLst/>
          </a:prstGeom>
          <a:noFill/>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Times New Roman" panose="02020603050405020304" pitchFamily="18" charset="0"/>
                <a:sym typeface="Arial" charset="0"/>
              </a:rPr>
              <a:t>Birth-14 Subcommittee</a:t>
            </a:r>
          </a:p>
          <a:p>
            <a:pPr marL="0" marR="0" lvl="0" indent="0" algn="ctr" defTabSz="914400" rtl="0" eaLnBrk="1" fontAlgn="base" latinLnBrk="0" hangingPunct="1">
              <a:lnSpc>
                <a:spcPct val="115000"/>
              </a:lnSpc>
              <a:spcBef>
                <a:spcPts val="0"/>
              </a:spcBef>
              <a:spcAft>
                <a:spcPts val="0"/>
              </a:spcAft>
              <a:buClrTx/>
              <a:buSzTx/>
              <a:buFontTx/>
              <a:buNone/>
              <a:tabLst/>
              <a:defRPr/>
            </a:pPr>
            <a:r>
              <a:rPr lang="en-US" sz="3200" b="1" dirty="0">
                <a:latin typeface="Cambria" panose="02040503050406030204" pitchFamily="18" charset="0"/>
                <a:ea typeface="Calibri" panose="020F0502020204030204" pitchFamily="34" charset="0"/>
                <a:cs typeface="Times New Roman" panose="02020603050405020304" pitchFamily="18" charset="0"/>
              </a:rPr>
              <a:t>Recommendations</a:t>
            </a:r>
          </a:p>
          <a:p>
            <a:pPr marL="0" marR="0" lvl="0" indent="0" algn="ctr" defTabSz="914400" rtl="0" eaLnBrk="1" fontAlgn="base" latinLnBrk="0" hangingPunct="1">
              <a:lnSpc>
                <a:spcPct val="115000"/>
              </a:lnSpc>
              <a:spcBef>
                <a:spcPts val="0"/>
              </a:spcBef>
              <a:spcAft>
                <a:spcPts val="0"/>
              </a:spcAft>
              <a:buClrTx/>
              <a:buSzTx/>
              <a:buFontTx/>
              <a:buNone/>
              <a:tabLst/>
              <a:defRPr/>
            </a:pPr>
            <a:endParaRPr lang="en-US" sz="3200" b="1" dirty="0">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lang="en-US" sz="3200" b="1" dirty="0">
              <a:latin typeface="Cambria" panose="02040503050406030204" pitchFamily="18" charset="0"/>
              <a:ea typeface="Calibri" panose="020F0502020204030204" pitchFamily="34" charset="0"/>
              <a:cs typeface="Times New Roman" panose="02020603050405020304" pitchFamily="18" charset="0"/>
            </a:endParaRPr>
          </a:p>
          <a:p>
            <a:pPr marL="0" marR="0" lvl="0" indent="0" algn="r" defTabSz="914400" rtl="0" eaLnBrk="1" fontAlgn="base" latinLnBrk="0" hangingPunct="1">
              <a:lnSpc>
                <a:spcPct val="115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Times New Roman" panose="02020603050405020304" pitchFamily="18" charset="0"/>
                <a:sym typeface="Arial" charset="0"/>
              </a:rPr>
              <a:t>Co Chairs</a:t>
            </a:r>
          </a:p>
          <a:p>
            <a:pPr marL="0" marR="0" lvl="0" indent="0" algn="r" defTabSz="914400" rtl="0" eaLnBrk="1" fontAlgn="base" latinLnBrk="0" hangingPunct="1">
              <a:lnSpc>
                <a:spcPct val="115000"/>
              </a:lnSpc>
              <a:spcBef>
                <a:spcPts val="0"/>
              </a:spcBef>
              <a:spcAft>
                <a:spcPts val="0"/>
              </a:spcAft>
              <a:buClrTx/>
              <a:buSzTx/>
              <a:buFontTx/>
              <a:buNone/>
              <a:tabLst/>
              <a:defRPr/>
            </a:pPr>
            <a:r>
              <a:rPr kumimoji="0" lang="en-US" sz="1800" i="1"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Times New Roman" panose="02020603050405020304" pitchFamily="18" charset="0"/>
                <a:sym typeface="Arial" charset="0"/>
              </a:rPr>
              <a:t>Russell Johnston (DESE)</a:t>
            </a:r>
          </a:p>
          <a:p>
            <a:pPr marL="0" marR="0" lvl="0" indent="0" algn="r" defTabSz="914400" rtl="0" eaLnBrk="1" fontAlgn="base" latinLnBrk="0" hangingPunct="1">
              <a:lnSpc>
                <a:spcPct val="115000"/>
              </a:lnSpc>
              <a:spcBef>
                <a:spcPts val="0"/>
              </a:spcBef>
              <a:spcAft>
                <a:spcPts val="0"/>
              </a:spcAft>
              <a:buClrTx/>
              <a:buSzTx/>
              <a:buFontTx/>
              <a:buNone/>
              <a:tabLst/>
              <a:defRPr/>
            </a:pPr>
            <a:r>
              <a:rPr lang="en-US" sz="1800" i="1" dirty="0">
                <a:latin typeface="Cambria" panose="02040503050406030204" pitchFamily="18" charset="0"/>
                <a:ea typeface="Calibri" panose="020F0502020204030204" pitchFamily="34" charset="0"/>
                <a:cs typeface="Times New Roman" panose="02020603050405020304" pitchFamily="18" charset="0"/>
              </a:rPr>
              <a:t>Michele Brait</a:t>
            </a:r>
          </a:p>
          <a:p>
            <a:pPr marL="0" marR="0" lvl="0" indent="0" algn="r" defTabSz="914400" rtl="0" eaLnBrk="1" fontAlgn="base" latinLnBrk="0" hangingPunct="1">
              <a:lnSpc>
                <a:spcPct val="115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Times New Roman" panose="02020603050405020304" pitchFamily="18" charset="0"/>
              <a:sym typeface="Arial" charset="0"/>
            </a:endParaRPr>
          </a:p>
        </p:txBody>
      </p:sp>
    </p:spTree>
    <p:extLst>
      <p:ext uri="{BB962C8B-B14F-4D97-AF65-F5344CB8AC3E}">
        <p14:creationId xmlns:p14="http://schemas.microsoft.com/office/powerpoint/2010/main" val="3737625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2FAA-F6D4-4C3A-B3A6-B0C54831C844}"/>
              </a:ext>
            </a:extLst>
          </p:cNvPr>
          <p:cNvSpPr>
            <a:spLocks noGrp="1"/>
          </p:cNvSpPr>
          <p:nvPr>
            <p:ph type="title"/>
          </p:nvPr>
        </p:nvSpPr>
        <p:spPr/>
        <p:txBody>
          <a:bodyPr/>
          <a:lstStyle/>
          <a:p>
            <a:pPr algn="ctr"/>
            <a:r>
              <a:rPr lang="en-US" sz="3200" dirty="0">
                <a:latin typeface="Calibri"/>
              </a:rPr>
              <a:t>2023 Report Recommendation </a:t>
            </a:r>
            <a:endParaRPr lang="en-US" sz="3200" dirty="0"/>
          </a:p>
        </p:txBody>
      </p:sp>
      <p:sp>
        <p:nvSpPr>
          <p:cNvPr id="5" name="TextBox 4">
            <a:extLst>
              <a:ext uri="{FF2B5EF4-FFF2-40B4-BE49-F238E27FC236}">
                <a16:creationId xmlns:a16="http://schemas.microsoft.com/office/drawing/2014/main" id="{1245AEC9-202E-4444-8010-6D491B3C5902}"/>
              </a:ext>
            </a:extLst>
          </p:cNvPr>
          <p:cNvSpPr txBox="1"/>
          <p:nvPr/>
        </p:nvSpPr>
        <p:spPr>
          <a:xfrm>
            <a:off x="836613" y="1457325"/>
            <a:ext cx="6978043" cy="4462760"/>
          </a:xfrm>
          <a:prstGeom prst="rect">
            <a:avLst/>
          </a:prstGeom>
          <a:noFill/>
        </p:spPr>
        <p:txBody>
          <a:bodyPr wrap="square">
            <a:spAutoFit/>
          </a:bodyPr>
          <a:lstStyle/>
          <a:p>
            <a:pPr marL="285750" marR="0" lvl="0" indent="-285750" fontAlgn="base">
              <a:spcBef>
                <a:spcPts val="0"/>
              </a:spcBef>
              <a:spcAft>
                <a:spcPts val="0"/>
              </a:spcAft>
              <a:buFont typeface="Arial" panose="020B0604020202020204" pitchFamily="34" charset="0"/>
              <a:buChar char="•"/>
            </a:pPr>
            <a:r>
              <a:rPr lang="en-US" sz="1800" b="1" u="sng" strike="noStrike" kern="0" spc="0" dirty="0">
                <a:ln>
                  <a:noFill/>
                </a:ln>
                <a:solidFill>
                  <a:srgbClr val="000000"/>
                </a:solidFill>
                <a:effectLst/>
                <a:latin typeface="Calibri" panose="020F0502020204030204" pitchFamily="34" charset="0"/>
                <a:ea typeface="Arial Unicode MS"/>
                <a:cs typeface="Arial Unicode MS"/>
              </a:rPr>
              <a:t>DESE IEP Improvement Project  </a:t>
            </a:r>
            <a:endParaRPr lang="en-US" sz="1800" u="sng" strike="noStrike" kern="0" spc="0" dirty="0">
              <a:ln>
                <a:noFill/>
              </a:ln>
              <a:solidFill>
                <a:srgbClr val="000000"/>
              </a:solidFill>
              <a:effectLst/>
              <a:latin typeface="Helvetica Neue"/>
              <a:ea typeface="Arial Unicode MS"/>
              <a:cs typeface="Arial Unicode MS"/>
            </a:endParaRPr>
          </a:p>
          <a:p>
            <a:pPr marL="228600" marR="0">
              <a:spcBef>
                <a:spcPts val="0"/>
              </a:spcBef>
              <a:spcAft>
                <a:spcPts val="0"/>
              </a:spcAft>
            </a:pPr>
            <a:r>
              <a:rPr lang="en-US" sz="1800" dirty="0">
                <a:ln>
                  <a:noFill/>
                </a:ln>
                <a:solidFill>
                  <a:srgbClr val="000000"/>
                </a:solidFill>
                <a:effectLst/>
                <a:latin typeface="Calibri" panose="020F0502020204030204" pitchFamily="34" charset="0"/>
                <a:ea typeface="Arial Unicode MS"/>
                <a:cs typeface="Arial Unicode MS"/>
              </a:rPr>
              <a:t>That the Birth to 14 Subcommittee will collaborate with the Department of Elementary and Secondary Education on its development of a new IEP to address issues related to students with autism spectrum disorder focusing on considerations of culture, race, linguistics, gender identity, and socio-economic status. </a:t>
            </a:r>
          </a:p>
          <a:p>
            <a:pPr marR="0" lvl="0" fontAlgn="base">
              <a:spcBef>
                <a:spcPts val="0"/>
              </a:spcBef>
              <a:spcAft>
                <a:spcPts val="0"/>
              </a:spcAft>
            </a:pPr>
            <a:endParaRPr lang="en-US" sz="1800" dirty="0">
              <a:latin typeface="Calibri" panose="020F0502020204030204" pitchFamily="34" charset="0"/>
              <a:ea typeface="Arial Unicode MS"/>
              <a:cs typeface="Arial Unicode MS"/>
            </a:endParaRPr>
          </a:p>
          <a:p>
            <a:pPr marL="285750" marR="0" lvl="0" indent="-285750" fontAlgn="base">
              <a:spcBef>
                <a:spcPts val="0"/>
              </a:spcBef>
              <a:spcAft>
                <a:spcPts val="0"/>
              </a:spcAft>
              <a:buFont typeface="Arial" panose="020B0604020202020204" pitchFamily="34" charset="0"/>
              <a:buChar char="•"/>
            </a:pPr>
            <a:r>
              <a:rPr lang="en-US" sz="1800" b="1" u="sng" strike="noStrike" kern="0" spc="0" dirty="0">
                <a:ln>
                  <a:noFill/>
                </a:ln>
                <a:solidFill>
                  <a:srgbClr val="000000"/>
                </a:solidFill>
                <a:effectLst/>
                <a:latin typeface="Calibri" panose="020F0502020204030204" pitchFamily="34" charset="0"/>
                <a:ea typeface="Arial Unicode MS"/>
                <a:cs typeface="Arial Unicode MS"/>
              </a:rPr>
              <a:t>Age of Diagnosis</a:t>
            </a:r>
            <a:endParaRPr lang="en-US" sz="1800" u="sng" strike="noStrike" kern="0" spc="0" dirty="0">
              <a:ln>
                <a:noFill/>
              </a:ln>
              <a:solidFill>
                <a:srgbClr val="000000"/>
              </a:solidFill>
              <a:effectLst/>
              <a:latin typeface="Helvetica Neue"/>
              <a:ea typeface="Arial Unicode MS"/>
              <a:cs typeface="Arial Unicode MS"/>
            </a:endParaRPr>
          </a:p>
          <a:p>
            <a:pPr marL="228600" marR="0">
              <a:spcBef>
                <a:spcPts val="0"/>
              </a:spcBef>
              <a:spcAft>
                <a:spcPts val="0"/>
              </a:spcAft>
            </a:pPr>
            <a:r>
              <a:rPr lang="en-US" sz="1800" dirty="0">
                <a:ln>
                  <a:noFill/>
                </a:ln>
                <a:solidFill>
                  <a:srgbClr val="000000"/>
                </a:solidFill>
                <a:effectLst/>
                <a:latin typeface="Calibri" panose="020F0502020204030204" pitchFamily="34" charset="0"/>
                <a:ea typeface="Arial Unicode MS"/>
                <a:cs typeface="Arial Unicode MS"/>
              </a:rPr>
              <a:t>That the Birth to 14 Subcommittee will </a:t>
            </a:r>
            <a:r>
              <a:rPr lang="en-US" sz="1800" dirty="0">
                <a:ln>
                  <a:noFill/>
                </a:ln>
                <a:solidFill>
                  <a:srgbClr val="242424"/>
                </a:solidFill>
                <a:effectLst/>
                <a:latin typeface="Calibri" panose="020F0502020204030204" pitchFamily="34" charset="0"/>
                <a:ea typeface="Arial Unicode MS"/>
                <a:cs typeface="Arial Unicode MS"/>
              </a:rPr>
              <a:t>review all available data about the amount of services provided to toddlers diagnosed with autism and enrolled in the Part C/early intervention system, disaggregated by race/ethnicity, primary spoken language, and funding source (e.g., MassHealth, private insurance).</a:t>
            </a:r>
            <a:endParaRPr lang="en-US" sz="1800" dirty="0">
              <a:ln>
                <a:noFill/>
              </a:ln>
              <a:solidFill>
                <a:srgbClr val="000000"/>
              </a:solidFill>
              <a:effectLst/>
              <a:latin typeface="Helvetica Neue"/>
              <a:ea typeface="Arial Unicode MS"/>
              <a:cs typeface="Arial Unicode MS"/>
            </a:endParaRPr>
          </a:p>
          <a:p>
            <a:pPr marL="228600" marR="0">
              <a:spcBef>
                <a:spcPts val="0"/>
              </a:spcBef>
              <a:spcAft>
                <a:spcPts val="0"/>
              </a:spcAft>
            </a:pPr>
            <a:endParaRPr lang="en-US" sz="1800" dirty="0">
              <a:ln>
                <a:noFill/>
              </a:ln>
              <a:solidFill>
                <a:srgbClr val="000000"/>
              </a:solidFill>
              <a:effectLst/>
              <a:latin typeface="Helvetica Neue"/>
              <a:ea typeface="Arial Unicode MS"/>
              <a:cs typeface="Arial Unicode M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charset="0"/>
            </a:endParaRPr>
          </a:p>
        </p:txBody>
      </p:sp>
    </p:spTree>
    <p:extLst>
      <p:ext uri="{BB962C8B-B14F-4D97-AF65-F5344CB8AC3E}">
        <p14:creationId xmlns:p14="http://schemas.microsoft.com/office/powerpoint/2010/main" val="398567003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2FAA-F6D4-4C3A-B3A6-B0C54831C844}"/>
              </a:ext>
            </a:extLst>
          </p:cNvPr>
          <p:cNvSpPr>
            <a:spLocks noGrp="1"/>
          </p:cNvSpPr>
          <p:nvPr>
            <p:ph type="title"/>
          </p:nvPr>
        </p:nvSpPr>
        <p:spPr/>
        <p:txBody>
          <a:bodyPr/>
          <a:lstStyle/>
          <a:p>
            <a:pPr algn="ctr"/>
            <a:r>
              <a:rPr lang="en-US" sz="3200" dirty="0">
                <a:latin typeface="Calibri"/>
              </a:rPr>
              <a:t>2023 Report Recommendation </a:t>
            </a:r>
            <a:endParaRPr lang="en-US" sz="3200" dirty="0"/>
          </a:p>
        </p:txBody>
      </p:sp>
      <p:sp>
        <p:nvSpPr>
          <p:cNvPr id="5" name="TextBox 4">
            <a:extLst>
              <a:ext uri="{FF2B5EF4-FFF2-40B4-BE49-F238E27FC236}">
                <a16:creationId xmlns:a16="http://schemas.microsoft.com/office/drawing/2014/main" id="{1245AEC9-202E-4444-8010-6D491B3C5902}"/>
              </a:ext>
            </a:extLst>
          </p:cNvPr>
          <p:cNvSpPr txBox="1"/>
          <p:nvPr/>
        </p:nvSpPr>
        <p:spPr>
          <a:xfrm>
            <a:off x="836613" y="1447800"/>
            <a:ext cx="6978043" cy="4462760"/>
          </a:xfrm>
          <a:prstGeom prst="rect">
            <a:avLst/>
          </a:prstGeom>
          <a:noFill/>
        </p:spPr>
        <p:txBody>
          <a:bodyPr wrap="square">
            <a:spAutoFit/>
          </a:bodyPr>
          <a:lstStyle/>
          <a:p>
            <a:pPr marL="285750" marR="0" lvl="0" indent="-285750" fontAlgn="base">
              <a:spcBef>
                <a:spcPts val="0"/>
              </a:spcBef>
              <a:spcAft>
                <a:spcPts val="0"/>
              </a:spcAft>
              <a:buFont typeface="Arial" panose="020B0604020202020204" pitchFamily="34" charset="0"/>
              <a:buChar char="•"/>
            </a:pPr>
            <a:r>
              <a:rPr lang="en-US" sz="1800" b="1" u="sng" strike="noStrike" kern="0" spc="0" dirty="0">
                <a:ln>
                  <a:noFill/>
                </a:ln>
                <a:solidFill>
                  <a:srgbClr val="000000"/>
                </a:solidFill>
                <a:effectLst/>
                <a:latin typeface="Calibri" panose="020F0502020204030204" pitchFamily="34" charset="0"/>
                <a:ea typeface="Arial Unicode MS"/>
                <a:cs typeface="Arial Unicode MS"/>
              </a:rPr>
              <a:t>Transition from Early Intervention to Special Education</a:t>
            </a:r>
            <a:endParaRPr lang="en-US" sz="1800" u="sng" strike="noStrike" kern="0" spc="0" dirty="0">
              <a:ln>
                <a:noFill/>
              </a:ln>
              <a:solidFill>
                <a:srgbClr val="000000"/>
              </a:solidFill>
              <a:effectLst/>
              <a:latin typeface="Helvetica Neue"/>
              <a:ea typeface="Arial Unicode MS"/>
              <a:cs typeface="Arial Unicode MS"/>
            </a:endParaRPr>
          </a:p>
          <a:p>
            <a:pPr marL="228600" marR="0">
              <a:spcBef>
                <a:spcPts val="0"/>
              </a:spcBef>
              <a:spcAft>
                <a:spcPts val="0"/>
              </a:spcAft>
            </a:pPr>
            <a:r>
              <a:rPr lang="en-US" sz="1800" dirty="0">
                <a:ln>
                  <a:noFill/>
                </a:ln>
                <a:solidFill>
                  <a:srgbClr val="000000"/>
                </a:solidFill>
                <a:effectLst/>
                <a:latin typeface="Calibri" panose="020F0502020204030204" pitchFamily="34" charset="0"/>
                <a:ea typeface="Arial Unicode MS"/>
                <a:cs typeface="Arial Unicode MS"/>
              </a:rPr>
              <a:t>That the Birth to 14 Subcommittee will examine available information related to the transition of children with autism spectrum disorder from early intervention to special education, with a focus on the timeliness of this transition and the continuity of supports.</a:t>
            </a:r>
            <a:endParaRPr lang="en-US" sz="1800" dirty="0">
              <a:ln>
                <a:noFill/>
              </a:ln>
              <a:solidFill>
                <a:srgbClr val="000000"/>
              </a:solidFill>
              <a:effectLst/>
              <a:latin typeface="Helvetica Neue"/>
              <a:ea typeface="Arial Unicode MS"/>
              <a:cs typeface="Arial Unicode MS"/>
            </a:endParaRPr>
          </a:p>
          <a:p>
            <a:pPr marL="0" marR="0">
              <a:spcBef>
                <a:spcPts val="0"/>
              </a:spcBef>
              <a:spcAft>
                <a:spcPts val="0"/>
              </a:spcAft>
            </a:pPr>
            <a:r>
              <a:rPr lang="en-US" sz="1800" dirty="0">
                <a:ln>
                  <a:noFill/>
                </a:ln>
                <a:solidFill>
                  <a:srgbClr val="000000"/>
                </a:solidFill>
                <a:effectLst/>
                <a:latin typeface="Calibri" panose="020F0502020204030204" pitchFamily="34" charset="0"/>
                <a:ea typeface="Arial Unicode MS"/>
                <a:cs typeface="Arial Unicode MS"/>
              </a:rPr>
              <a:t> </a:t>
            </a:r>
            <a:endParaRPr lang="en-US" sz="1800" dirty="0">
              <a:ln>
                <a:noFill/>
              </a:ln>
              <a:solidFill>
                <a:srgbClr val="000000"/>
              </a:solidFill>
              <a:effectLst/>
              <a:latin typeface="Helvetica Neue"/>
              <a:ea typeface="Arial Unicode MS"/>
              <a:cs typeface="Arial Unicode MS"/>
            </a:endParaRPr>
          </a:p>
          <a:p>
            <a:pPr marL="285750" marR="0" lvl="0" indent="-285750" fontAlgn="base">
              <a:spcBef>
                <a:spcPts val="0"/>
              </a:spcBef>
              <a:spcAft>
                <a:spcPts val="0"/>
              </a:spcAft>
              <a:buFont typeface="Arial" panose="020B0604020202020204" pitchFamily="34" charset="0"/>
              <a:buChar char="•"/>
            </a:pPr>
            <a:r>
              <a:rPr lang="en-US" sz="1800" b="1" u="sng" strike="noStrike" kern="0" spc="0" dirty="0">
                <a:ln>
                  <a:noFill/>
                </a:ln>
                <a:solidFill>
                  <a:srgbClr val="000000"/>
                </a:solidFill>
                <a:effectLst/>
                <a:latin typeface="Calibri" panose="020F0502020204030204" pitchFamily="34" charset="0"/>
                <a:ea typeface="Arial Unicode MS"/>
                <a:cs typeface="Arial Unicode MS"/>
              </a:rPr>
              <a:t>Supporting the Influx of Migrant Families and Students</a:t>
            </a:r>
            <a:endParaRPr lang="en-US" sz="1800" u="sng" strike="noStrike" kern="0" spc="0" dirty="0">
              <a:ln>
                <a:noFill/>
              </a:ln>
              <a:solidFill>
                <a:srgbClr val="000000"/>
              </a:solidFill>
              <a:effectLst/>
              <a:latin typeface="Helvetica Neue"/>
              <a:ea typeface="Arial Unicode MS"/>
              <a:cs typeface="Arial Unicode MS"/>
            </a:endParaRPr>
          </a:p>
          <a:p>
            <a:pPr marL="228600" marR="0">
              <a:spcBef>
                <a:spcPts val="0"/>
              </a:spcBef>
              <a:spcAft>
                <a:spcPts val="0"/>
              </a:spcAft>
            </a:pPr>
            <a:r>
              <a:rPr lang="en-US" sz="1800" dirty="0">
                <a:ln>
                  <a:noFill/>
                </a:ln>
                <a:solidFill>
                  <a:srgbClr val="000000"/>
                </a:solidFill>
                <a:effectLst/>
                <a:latin typeface="Calibri" panose="020F0502020204030204" pitchFamily="34" charset="0"/>
                <a:ea typeface="Arial Unicode MS"/>
                <a:cs typeface="Arial Unicode MS"/>
              </a:rPr>
              <a:t>That the Birth to 14 Subcommittee will examine the needs of families and children with autism spectrum disorder who are unhoused, living in shelters, and/or newly relocated by reviewing available information from available sources such as the Department of Public Health, MassHealth and their partner agencies to find ways to offer support.</a:t>
            </a:r>
            <a:endParaRPr lang="en-US" sz="1800" dirty="0">
              <a:ln>
                <a:noFill/>
              </a:ln>
              <a:solidFill>
                <a:srgbClr val="000000"/>
              </a:solidFill>
              <a:effectLst/>
              <a:latin typeface="Helvetica Neue"/>
              <a:ea typeface="Arial Unicode MS"/>
              <a:cs typeface="Arial Unicode MS"/>
            </a:endParaRPr>
          </a:p>
          <a:p>
            <a:pPr marL="228600" marR="0">
              <a:spcBef>
                <a:spcPts val="0"/>
              </a:spcBef>
              <a:spcAft>
                <a:spcPts val="0"/>
              </a:spcAft>
            </a:pPr>
            <a:endParaRPr lang="en-US" sz="1800" dirty="0">
              <a:latin typeface="Calibri" panose="020F0502020204030204" pitchFamily="34" charset="0"/>
              <a:ea typeface="Arial Unicode MS"/>
              <a:cs typeface="Arial Unicode MS"/>
            </a:endParaRPr>
          </a:p>
          <a:p>
            <a:pPr marL="228600" marR="0">
              <a:spcBef>
                <a:spcPts val="0"/>
              </a:spcBef>
              <a:spcAft>
                <a:spcPts val="0"/>
              </a:spcAft>
            </a:pPr>
            <a:endParaRPr lang="en-US" sz="1800" dirty="0">
              <a:ln>
                <a:noFill/>
              </a:ln>
              <a:solidFill>
                <a:srgbClr val="000000"/>
              </a:solidFill>
              <a:effectLst/>
              <a:latin typeface="Helvetica Neue"/>
              <a:ea typeface="Arial Unicode MS"/>
              <a:cs typeface="Arial Unicode MS"/>
            </a:endParaRPr>
          </a:p>
          <a:p>
            <a:pPr marR="0" lvl="0" fontAlgn="base">
              <a:spcBef>
                <a:spcPts val="0"/>
              </a:spcBef>
              <a:spcAft>
                <a:spcPts val="0"/>
              </a:spcAft>
            </a:pPr>
            <a:endParaRPr lang="en-US" sz="3200" b="1" dirty="0">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19310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2FAA-F6D4-4C3A-B3A6-B0C54831C844}"/>
              </a:ext>
            </a:extLst>
          </p:cNvPr>
          <p:cNvSpPr>
            <a:spLocks noGrp="1"/>
          </p:cNvSpPr>
          <p:nvPr>
            <p:ph type="title"/>
          </p:nvPr>
        </p:nvSpPr>
        <p:spPr/>
        <p:txBody>
          <a:bodyPr/>
          <a:lstStyle/>
          <a:p>
            <a:pPr algn="ctr"/>
            <a:r>
              <a:rPr lang="en-US" sz="3200" dirty="0">
                <a:latin typeface="Calibri"/>
              </a:rPr>
              <a:t>2023 Report Recommendation </a:t>
            </a:r>
            <a:endParaRPr lang="en-US" sz="3200" dirty="0"/>
          </a:p>
        </p:txBody>
      </p:sp>
      <p:sp>
        <p:nvSpPr>
          <p:cNvPr id="5" name="TextBox 4">
            <a:extLst>
              <a:ext uri="{FF2B5EF4-FFF2-40B4-BE49-F238E27FC236}">
                <a16:creationId xmlns:a16="http://schemas.microsoft.com/office/drawing/2014/main" id="{1245AEC9-202E-4444-8010-6D491B3C5902}"/>
              </a:ext>
            </a:extLst>
          </p:cNvPr>
          <p:cNvSpPr txBox="1"/>
          <p:nvPr/>
        </p:nvSpPr>
        <p:spPr>
          <a:xfrm>
            <a:off x="836613" y="1447800"/>
            <a:ext cx="6978043" cy="4211474"/>
          </a:xfrm>
          <a:prstGeom prst="rect">
            <a:avLst/>
          </a:prstGeom>
          <a:noFill/>
        </p:spPr>
        <p:txBody>
          <a:bodyPr wrap="square">
            <a:spAutoFit/>
          </a:bodyPr>
          <a:lstStyle/>
          <a:p>
            <a:pPr marL="285750" marR="0" lvl="0" indent="-285750" fontAlgn="base">
              <a:spcBef>
                <a:spcPts val="0"/>
              </a:spcBef>
              <a:spcAft>
                <a:spcPts val="0"/>
              </a:spcAft>
              <a:buFont typeface="Arial" panose="020B0604020202020204" pitchFamily="34" charset="0"/>
              <a:buChar char="•"/>
            </a:pPr>
            <a:r>
              <a:rPr lang="en-US" sz="1800" b="1" u="sng" strike="noStrike" kern="0" spc="0" dirty="0">
                <a:ln>
                  <a:noFill/>
                </a:ln>
                <a:solidFill>
                  <a:srgbClr val="000000"/>
                </a:solidFill>
                <a:effectLst/>
                <a:latin typeface="Calibri" panose="020F0502020204030204" pitchFamily="34" charset="0"/>
                <a:ea typeface="Arial Unicode MS"/>
                <a:cs typeface="Arial Unicode MS"/>
              </a:rPr>
              <a:t>Child Safety</a:t>
            </a:r>
            <a:endParaRPr lang="en-US" sz="1800" u="sng" strike="noStrike" kern="0" spc="0" dirty="0">
              <a:ln>
                <a:noFill/>
              </a:ln>
              <a:solidFill>
                <a:srgbClr val="000000"/>
              </a:solidFill>
              <a:effectLst/>
              <a:latin typeface="Helvetica Neue"/>
              <a:ea typeface="Arial Unicode MS"/>
              <a:cs typeface="Arial Unicode MS"/>
            </a:endParaRPr>
          </a:p>
          <a:p>
            <a:pPr marL="228600" marR="0">
              <a:spcBef>
                <a:spcPts val="0"/>
              </a:spcBef>
              <a:spcAft>
                <a:spcPts val="0"/>
              </a:spcAft>
            </a:pPr>
            <a:r>
              <a:rPr lang="en-US" sz="1800" dirty="0">
                <a:ln>
                  <a:noFill/>
                </a:ln>
                <a:solidFill>
                  <a:srgbClr val="000000"/>
                </a:solidFill>
                <a:effectLst/>
                <a:latin typeface="Calibri" panose="020F0502020204030204" pitchFamily="34" charset="0"/>
                <a:ea typeface="Arial Unicode MS"/>
                <a:cs typeface="Arial Unicode MS"/>
              </a:rPr>
              <a:t>That the Birth to 14 Subcommittee will investigate resources that might be available for communities, schools and individual households to improve safety for students with autism spectrum disorder, particularly aimed at addressing concerns such as wandering, bolting and accidental drowning.</a:t>
            </a:r>
            <a:endParaRPr lang="en-US" sz="1800" dirty="0">
              <a:ln>
                <a:noFill/>
              </a:ln>
              <a:solidFill>
                <a:srgbClr val="000000"/>
              </a:solidFill>
              <a:effectLst/>
              <a:latin typeface="Helvetica Neue"/>
              <a:ea typeface="Arial Unicode MS"/>
              <a:cs typeface="Arial Unicode MS"/>
            </a:endParaRPr>
          </a:p>
          <a:p>
            <a:pPr marL="0" marR="0">
              <a:spcBef>
                <a:spcPts val="0"/>
              </a:spcBef>
              <a:spcAft>
                <a:spcPts val="0"/>
              </a:spcAft>
            </a:pPr>
            <a:r>
              <a:rPr lang="en-US" sz="1800" dirty="0">
                <a:ln>
                  <a:noFill/>
                </a:ln>
                <a:solidFill>
                  <a:srgbClr val="000000"/>
                </a:solidFill>
                <a:effectLst/>
                <a:latin typeface="Calibri" panose="020F0502020204030204" pitchFamily="34" charset="0"/>
                <a:ea typeface="Arial Unicode MS"/>
                <a:cs typeface="Arial Unicode MS"/>
              </a:rPr>
              <a:t> </a:t>
            </a:r>
            <a:endParaRPr lang="en-US" sz="1800" dirty="0">
              <a:ln>
                <a:noFill/>
              </a:ln>
              <a:solidFill>
                <a:srgbClr val="000000"/>
              </a:solidFill>
              <a:effectLst/>
              <a:latin typeface="Helvetica Neue"/>
              <a:ea typeface="Arial Unicode MS"/>
              <a:cs typeface="Arial Unicode MS"/>
            </a:endParaRPr>
          </a:p>
          <a:p>
            <a:pPr marL="285750" marR="0" lvl="0" indent="-285750" fontAlgn="base">
              <a:spcBef>
                <a:spcPts val="0"/>
              </a:spcBef>
              <a:spcAft>
                <a:spcPts val="0"/>
              </a:spcAft>
              <a:buFont typeface="Arial" panose="020B0604020202020204" pitchFamily="34" charset="0"/>
              <a:buChar char="•"/>
            </a:pPr>
            <a:r>
              <a:rPr lang="en-US" sz="1800" b="1" u="sng" strike="noStrike" kern="0" spc="0" dirty="0">
                <a:ln>
                  <a:noFill/>
                </a:ln>
                <a:solidFill>
                  <a:srgbClr val="000000"/>
                </a:solidFill>
                <a:effectLst/>
                <a:latin typeface="Calibri" panose="020F0502020204030204" pitchFamily="34" charset="0"/>
                <a:ea typeface="Arial Unicode MS"/>
                <a:cs typeface="Arial Unicode MS"/>
              </a:rPr>
              <a:t>School Discipline and Behavior Management</a:t>
            </a:r>
            <a:endParaRPr lang="en-US" sz="1800" u="sng" strike="noStrike" kern="0" spc="0" dirty="0">
              <a:ln>
                <a:noFill/>
              </a:ln>
              <a:solidFill>
                <a:srgbClr val="000000"/>
              </a:solidFill>
              <a:effectLst/>
              <a:latin typeface="Helvetica Neue"/>
              <a:ea typeface="Arial Unicode MS"/>
              <a:cs typeface="Arial Unicode MS"/>
            </a:endParaRPr>
          </a:p>
          <a:p>
            <a:pPr marL="228600" marR="0">
              <a:spcBef>
                <a:spcPts val="0"/>
              </a:spcBef>
              <a:spcAft>
                <a:spcPts val="0"/>
              </a:spcAft>
            </a:pPr>
            <a:r>
              <a:rPr lang="en-US" sz="1800" dirty="0">
                <a:ln>
                  <a:noFill/>
                </a:ln>
                <a:solidFill>
                  <a:srgbClr val="000000"/>
                </a:solidFill>
                <a:effectLst/>
                <a:latin typeface="Calibri" panose="020F0502020204030204" pitchFamily="34" charset="0"/>
                <a:ea typeface="Arial Unicode MS"/>
                <a:cs typeface="Arial Unicode MS"/>
              </a:rPr>
              <a:t>That the Birth to 14 Subcommittee will examine the use of discipline and behavior management strategies in schools that particularly impact students with autism spectrum disorder, such as the use of directed time out, suspension, etc., focusing on considerations of culture, race, linguistics, gender identity, and socio-economic status.</a:t>
            </a:r>
            <a:endParaRPr lang="en-US" sz="1800" dirty="0">
              <a:ln>
                <a:noFill/>
              </a:ln>
              <a:solidFill>
                <a:srgbClr val="000000"/>
              </a:solidFill>
              <a:effectLst/>
              <a:latin typeface="Helvetica Neue"/>
              <a:ea typeface="Arial Unicode MS"/>
              <a:cs typeface="Arial Unicode MS"/>
            </a:endParaRPr>
          </a:p>
          <a:p>
            <a:pPr marR="0" lvl="0">
              <a:lnSpc>
                <a:spcPct val="115000"/>
              </a:lnSpc>
              <a:spcBef>
                <a:spcPts val="0"/>
              </a:spcBef>
              <a:spcAft>
                <a:spcPts val="0"/>
              </a:spcAft>
            </a:pP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10837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2FAA-F6D4-4C3A-B3A6-B0C54831C844}"/>
              </a:ext>
            </a:extLst>
          </p:cNvPr>
          <p:cNvSpPr>
            <a:spLocks noGrp="1"/>
          </p:cNvSpPr>
          <p:nvPr>
            <p:ph type="title"/>
          </p:nvPr>
        </p:nvSpPr>
        <p:spPr/>
        <p:txBody>
          <a:bodyPr/>
          <a:lstStyle/>
          <a:p>
            <a:pPr algn="ctr"/>
            <a:r>
              <a:rPr lang="en-US" sz="3200" dirty="0">
                <a:latin typeface="Calibri"/>
              </a:rPr>
              <a:t>2023 Report Recommendation </a:t>
            </a:r>
            <a:endParaRPr lang="en-US" sz="3200" dirty="0"/>
          </a:p>
        </p:txBody>
      </p:sp>
      <p:sp>
        <p:nvSpPr>
          <p:cNvPr id="6" name="TextBox 5">
            <a:extLst>
              <a:ext uri="{FF2B5EF4-FFF2-40B4-BE49-F238E27FC236}">
                <a16:creationId xmlns:a16="http://schemas.microsoft.com/office/drawing/2014/main" id="{05C953BF-EDFD-06E5-1AE8-73FB39FBD88D}"/>
              </a:ext>
            </a:extLst>
          </p:cNvPr>
          <p:cNvSpPr txBox="1"/>
          <p:nvPr/>
        </p:nvSpPr>
        <p:spPr>
          <a:xfrm>
            <a:off x="1066800" y="2057400"/>
            <a:ext cx="7315200" cy="3286092"/>
          </a:xfrm>
          <a:prstGeom prst="rect">
            <a:avLst/>
          </a:prstGeom>
          <a:noFill/>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Times New Roman" panose="02020603050405020304" pitchFamily="18" charset="0"/>
                <a:sym typeface="Arial" charset="0"/>
              </a:rPr>
              <a:t>School-Aged (14 – 22) Employment</a:t>
            </a:r>
          </a:p>
          <a:p>
            <a:pPr marL="0" marR="0" lvl="0" indent="0" algn="ctr" defTabSz="914400" rtl="0" eaLnBrk="1" fontAlgn="base" latinLnBrk="0" hangingPunct="1">
              <a:lnSpc>
                <a:spcPct val="115000"/>
              </a:lnSpc>
              <a:spcBef>
                <a:spcPts val="0"/>
              </a:spcBef>
              <a:spcAft>
                <a:spcPts val="0"/>
              </a:spcAft>
              <a:buClrTx/>
              <a:buSzTx/>
              <a:buFontTx/>
              <a:buNone/>
              <a:tabLst/>
              <a:defRPr/>
            </a:pPr>
            <a:r>
              <a:rPr lang="en-US" sz="3200" b="1" dirty="0">
                <a:latin typeface="Cambria" panose="02040503050406030204" pitchFamily="18" charset="0"/>
                <a:ea typeface="Calibri" panose="020F0502020204030204" pitchFamily="34" charset="0"/>
                <a:cs typeface="Times New Roman" panose="02020603050405020304" pitchFamily="18" charset="0"/>
              </a:rPr>
              <a:t>Subcommittee</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Times New Roman" panose="02020603050405020304" pitchFamily="18" charset="0"/>
                <a:sym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lang="en-US" sz="3200" b="1" dirty="0">
                <a:latin typeface="Cambria" panose="02040503050406030204" pitchFamily="18" charset="0"/>
                <a:ea typeface="Calibri" panose="020F0502020204030204" pitchFamily="34" charset="0"/>
                <a:cs typeface="Times New Roman" panose="02020603050405020304" pitchFamily="18" charset="0"/>
              </a:rPr>
              <a:t>Recommendations</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Times New Roman" panose="02020603050405020304" pitchFamily="18" charset="0"/>
              <a:sym typeface="Arial" charset="0"/>
            </a:endParaRPr>
          </a:p>
          <a:p>
            <a:pPr marL="0" marR="0" lvl="0" indent="0" algn="r" defTabSz="914400" rtl="0" eaLnBrk="1" fontAlgn="base" latinLnBrk="0" hangingPunct="1">
              <a:lnSpc>
                <a:spcPct val="115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Times New Roman" panose="02020603050405020304" pitchFamily="18" charset="0"/>
                <a:sym typeface="Arial" charset="0"/>
              </a:rPr>
              <a:t>Co Chairs</a:t>
            </a:r>
          </a:p>
          <a:p>
            <a:pPr marL="0" marR="0" lvl="0" indent="0" algn="r" defTabSz="914400" rtl="0" eaLnBrk="1" fontAlgn="base" latinLnBrk="0" hangingPunct="1">
              <a:lnSpc>
                <a:spcPct val="115000"/>
              </a:lnSpc>
              <a:spcBef>
                <a:spcPts val="0"/>
              </a:spcBef>
              <a:spcAft>
                <a:spcPts val="0"/>
              </a:spcAft>
              <a:buClrTx/>
              <a:buSzTx/>
              <a:buFontTx/>
              <a:buNone/>
              <a:tabLst/>
              <a:defRPr/>
            </a:pPr>
            <a:r>
              <a:rPr kumimoji="0" lang="en-US" sz="1800" i="1"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Times New Roman" panose="02020603050405020304" pitchFamily="18" charset="0"/>
                <a:sym typeface="Arial" charset="0"/>
              </a:rPr>
              <a:t>Toni Wolf (MRC)</a:t>
            </a:r>
          </a:p>
          <a:p>
            <a:pPr marL="0" marR="0" lvl="0" indent="0" algn="r" defTabSz="914400" rtl="0" eaLnBrk="1" fontAlgn="base" latinLnBrk="0" hangingPunct="1">
              <a:lnSpc>
                <a:spcPct val="115000"/>
              </a:lnSpc>
              <a:spcBef>
                <a:spcPts val="0"/>
              </a:spcBef>
              <a:spcAft>
                <a:spcPts val="0"/>
              </a:spcAft>
              <a:buClrTx/>
              <a:buSzTx/>
              <a:buFontTx/>
              <a:buNone/>
              <a:tabLst/>
              <a:defRPr/>
            </a:pPr>
            <a:r>
              <a:rPr lang="en-US" sz="1800" i="1" dirty="0">
                <a:latin typeface="Cambria" panose="02040503050406030204" pitchFamily="18" charset="0"/>
                <a:ea typeface="Calibri" panose="020F0502020204030204" pitchFamily="34" charset="0"/>
                <a:cs typeface="Times New Roman" panose="02020603050405020304" pitchFamily="18" charset="0"/>
              </a:rPr>
              <a:t>Sacha Stadhard (EOL)</a:t>
            </a:r>
            <a:endParaRPr kumimoji="0" lang="en-US" sz="1800" i="1"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Times New Roman" panose="02020603050405020304" pitchFamily="18" charset="0"/>
              <a:sym typeface="Arial" charset="0"/>
            </a:endParaRPr>
          </a:p>
        </p:txBody>
      </p:sp>
    </p:spTree>
    <p:extLst>
      <p:ext uri="{BB962C8B-B14F-4D97-AF65-F5344CB8AC3E}">
        <p14:creationId xmlns:p14="http://schemas.microsoft.com/office/powerpoint/2010/main" val="2439635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2FAA-F6D4-4C3A-B3A6-B0C54831C844}"/>
              </a:ext>
            </a:extLst>
          </p:cNvPr>
          <p:cNvSpPr>
            <a:spLocks noGrp="1"/>
          </p:cNvSpPr>
          <p:nvPr>
            <p:ph type="title"/>
          </p:nvPr>
        </p:nvSpPr>
        <p:spPr/>
        <p:txBody>
          <a:bodyPr/>
          <a:lstStyle/>
          <a:p>
            <a:pPr algn="ctr"/>
            <a:r>
              <a:rPr lang="en-US" sz="3200" dirty="0">
                <a:latin typeface="Calibri"/>
              </a:rPr>
              <a:t>2023 Report Recommendation </a:t>
            </a:r>
            <a:endParaRPr lang="en-US" sz="3200" dirty="0"/>
          </a:p>
        </p:txBody>
      </p:sp>
      <p:sp>
        <p:nvSpPr>
          <p:cNvPr id="5" name="TextBox 4">
            <a:extLst>
              <a:ext uri="{FF2B5EF4-FFF2-40B4-BE49-F238E27FC236}">
                <a16:creationId xmlns:a16="http://schemas.microsoft.com/office/drawing/2014/main" id="{1245AEC9-202E-4444-8010-6D491B3C5902}"/>
              </a:ext>
            </a:extLst>
          </p:cNvPr>
          <p:cNvSpPr txBox="1"/>
          <p:nvPr/>
        </p:nvSpPr>
        <p:spPr>
          <a:xfrm>
            <a:off x="836613" y="1134100"/>
            <a:ext cx="6978043" cy="5647700"/>
          </a:xfrm>
          <a:prstGeom prst="rect">
            <a:avLst/>
          </a:prstGeom>
          <a:noFill/>
        </p:spPr>
        <p:txBody>
          <a:bodyPr wrap="square">
            <a:spAutoFit/>
          </a:bodyPr>
          <a:lstStyle/>
          <a:p>
            <a:pPr marL="0" marR="0">
              <a:spcBef>
                <a:spcPts val="0"/>
              </a:spcBef>
              <a:spcAft>
                <a:spcPts val="0"/>
              </a:spcAft>
            </a:pPr>
            <a:r>
              <a:rPr lang="en-US" sz="1800" b="1" i="1" u="sng" dirty="0">
                <a:effectLst/>
                <a:latin typeface="Calibri" panose="020F0502020204030204" pitchFamily="34" charset="0"/>
                <a:ea typeface="Calibri" panose="020F0502020204030204" pitchFamily="34" charset="0"/>
              </a:rPr>
              <a:t>Recommendation 1: Promoting Equity in IEP Placement Decisions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i="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700" dirty="0">
                <a:effectLst/>
                <a:latin typeface="Calibri" panose="020F0502020204030204" pitchFamily="34" charset="0"/>
                <a:ea typeface="Calibri" panose="020F0502020204030204" pitchFamily="34" charset="0"/>
              </a:rPr>
              <a:t>Recognizing that all student placement decisions are based on individual team decisions, the 14-22+/Employment Committee recommends that DESE (1) share with all Massachusetts school districts and families data on the IEP placement of students whose primary disability is autism - disaggregated by race, gender, English proficiency, and economic status; (2) continue collecting, analyzing and widely disseminating this data on at least an annual basis; and (3) continue and increase its professional development and support to school districts regarding equity for autistic students who are students of color, have limited English proficiency, and/or are low income for all educational decisions, including decisions affecting initial special education evaluations, student placement, graduation rates, attendance, discipline, seclusion, and physical restraint.  </a:t>
            </a:r>
            <a:br>
              <a:rPr lang="en-US" sz="1700" dirty="0">
                <a:effectLst/>
                <a:latin typeface="Calibri" panose="020F0502020204030204" pitchFamily="34" charset="0"/>
                <a:ea typeface="Calibri" panose="020F0502020204030204" pitchFamily="34" charset="0"/>
              </a:rPr>
            </a:br>
            <a:endParaRPr lang="en-US" sz="1700" dirty="0">
              <a:effectLst/>
              <a:latin typeface="Calibri" panose="020F0502020204030204" pitchFamily="34" charset="0"/>
              <a:ea typeface="Calibri" panose="020F0502020204030204" pitchFamily="34" charset="0"/>
            </a:endParaRPr>
          </a:p>
          <a:p>
            <a:pPr>
              <a:spcBef>
                <a:spcPts val="0"/>
              </a:spcBef>
              <a:spcAft>
                <a:spcPts val="0"/>
              </a:spcAft>
            </a:pPr>
            <a:r>
              <a:rPr lang="en-US" sz="1700" dirty="0">
                <a:effectLst/>
                <a:latin typeface="Calibri" panose="020F0502020204030204" pitchFamily="34" charset="0"/>
                <a:ea typeface="Calibri" panose="020F0502020204030204" pitchFamily="34" charset="0"/>
              </a:rPr>
              <a:t>The goal of this recommendation is to raise awareness of potential inequities in student placements and to promote equity in all educational decisions affecting autistic students of color, low income autistic students, and autistic students who have limited English proficiency.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i="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3645851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2FAA-F6D4-4C3A-B3A6-B0C54831C844}"/>
              </a:ext>
            </a:extLst>
          </p:cNvPr>
          <p:cNvSpPr>
            <a:spLocks noGrp="1"/>
          </p:cNvSpPr>
          <p:nvPr>
            <p:ph type="title"/>
          </p:nvPr>
        </p:nvSpPr>
        <p:spPr/>
        <p:txBody>
          <a:bodyPr/>
          <a:lstStyle/>
          <a:p>
            <a:pPr algn="ctr"/>
            <a:r>
              <a:rPr lang="en-US" sz="3200" dirty="0">
                <a:latin typeface="Calibri"/>
              </a:rPr>
              <a:t>2023 Report Recommendation </a:t>
            </a:r>
            <a:endParaRPr lang="en-US" sz="3200" dirty="0"/>
          </a:p>
        </p:txBody>
      </p:sp>
      <p:sp>
        <p:nvSpPr>
          <p:cNvPr id="5" name="TextBox 4">
            <a:extLst>
              <a:ext uri="{FF2B5EF4-FFF2-40B4-BE49-F238E27FC236}">
                <a16:creationId xmlns:a16="http://schemas.microsoft.com/office/drawing/2014/main" id="{1245AEC9-202E-4444-8010-6D491B3C5902}"/>
              </a:ext>
            </a:extLst>
          </p:cNvPr>
          <p:cNvSpPr txBox="1"/>
          <p:nvPr/>
        </p:nvSpPr>
        <p:spPr>
          <a:xfrm>
            <a:off x="836613" y="1443841"/>
            <a:ext cx="6978043" cy="4801314"/>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In March 2023 DESE’s Office of Public School Monitoring presented our committee with IEP placement data for autistic students for the 2022 school year, disaggregated by race, gender, English proficiency and income level.  Three important data points from the presentation are:</a:t>
            </a:r>
            <a:br>
              <a:rPr lang="en-U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26% of white autistic students were placed in substantially separate classrooms, while 54% of </a:t>
            </a:r>
            <a:r>
              <a:rPr lang="en-US" sz="1600" dirty="0">
                <a:effectLst/>
                <a:latin typeface="Calibri" panose="020F0502020204030204" pitchFamily="34" charset="0"/>
                <a:ea typeface="Times New Roman" panose="02020603050405020304" pitchFamily="18" charset="0"/>
              </a:rPr>
              <a:t>Black</a:t>
            </a:r>
            <a:r>
              <a:rPr lang="en-US" sz="1800" dirty="0">
                <a:effectLst/>
                <a:latin typeface="Calibri" panose="020F0502020204030204" pitchFamily="34" charset="0"/>
                <a:ea typeface="Times New Roman" panose="02020603050405020304" pitchFamily="18" charset="0"/>
              </a:rPr>
              <a:t> autistic students, 44% of Hispanic autistic students &amp; 40% of Asian autistic students were placed in such classrooms.  </a:t>
            </a:r>
            <a:br>
              <a:rPr lang="en-US" sz="1800" dirty="0">
                <a:effectLst/>
                <a:latin typeface="Calibri" panose="020F0502020204030204" pitchFamily="34" charset="0"/>
                <a:ea typeface="Times New Roman" panose="02020603050405020304" pitchFamily="18" charset="0"/>
              </a:rPr>
            </a:b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 32% of autistic students who were proficient in English were placed in substantially separate classrooms, while 50% of autistic students who were learning English were placed in those classrooms.</a:t>
            </a:r>
            <a:br>
              <a:rPr lang="en-US" sz="1800" dirty="0">
                <a:effectLst/>
                <a:latin typeface="Calibri" panose="020F0502020204030204" pitchFamily="34" charset="0"/>
                <a:ea typeface="Times New Roman" panose="02020603050405020304" pitchFamily="18" charset="0"/>
              </a:rPr>
            </a:b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 23% of autistic students who were not low income were placed in substantially separate classrooms, while 43% of autistic students who were low income were placed in such classrooms.</a:t>
            </a:r>
            <a:endParaRPr lang="en-US" sz="18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6E660AF5-C351-CEFD-D3DB-EDC53F8F8E4E}"/>
              </a:ext>
            </a:extLst>
          </p:cNvPr>
          <p:cNvSpPr txBox="1"/>
          <p:nvPr/>
        </p:nvSpPr>
        <p:spPr>
          <a:xfrm>
            <a:off x="685800" y="1117014"/>
            <a:ext cx="4586286" cy="307777"/>
          </a:xfrm>
          <a:prstGeom prst="rect">
            <a:avLst/>
          </a:prstGeom>
          <a:noFill/>
        </p:spPr>
        <p:txBody>
          <a:bodyPr wrap="square">
            <a:spAutoFit/>
          </a:bodyPr>
          <a:lstStyle/>
          <a:p>
            <a:pPr marR="0">
              <a:spcBef>
                <a:spcPts val="0"/>
              </a:spcBef>
              <a:spcAft>
                <a:spcPts val="0"/>
              </a:spcAft>
            </a:pPr>
            <a:r>
              <a:rPr lang="en-US"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a:t>
            </a:r>
            <a:endParaRPr lang="en-US" sz="1400" b="1" i="1" dirty="0">
              <a:latin typeface="Calibri" panose="020F0502020204030204" pitchFamily="34" charset="0"/>
              <a:ea typeface="MS Mincho" panose="02020609040205080304" pitchFamily="49" charset="-128"/>
              <a:cs typeface="Calibri" panose="020F0502020204030204" pitchFamily="34" charset="0"/>
            </a:endParaRPr>
          </a:p>
        </p:txBody>
      </p:sp>
    </p:spTree>
    <p:extLst>
      <p:ext uri="{BB962C8B-B14F-4D97-AF65-F5344CB8AC3E}">
        <p14:creationId xmlns:p14="http://schemas.microsoft.com/office/powerpoint/2010/main" val="1750253918"/>
      </p:ext>
    </p:extLst>
  </p:cSld>
  <p:clrMapOvr>
    <a:masterClrMapping/>
  </p:clrMapOvr>
  <p:transition/>
</p:sld>
</file>

<file path=ppt/theme/theme1.xml><?xml version="1.0" encoding="utf-8"?>
<a:theme xmlns:a="http://schemas.openxmlformats.org/drawingml/2006/main" name="1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TotalTime>
  <Words>1602</Words>
  <Application>Microsoft Office PowerPoint</Application>
  <PresentationFormat>On-screen Show (4:3)</PresentationFormat>
  <Paragraphs>133</Paragraphs>
  <Slides>19</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Cambria</vt:lpstr>
      <vt:lpstr>Helvetica Neue</vt:lpstr>
      <vt:lpstr>Symbol</vt:lpstr>
      <vt:lpstr>Times New Roman</vt:lpstr>
      <vt:lpstr>1_Blue Presentation Template - MA HHS - small logos</vt:lpstr>
      <vt:lpstr>2_Blue Presentation Template - MA HHS - small logos</vt:lpstr>
      <vt:lpstr>PowerPoint Presentation</vt:lpstr>
      <vt:lpstr>Autism Commission Meeting  Agenda </vt:lpstr>
      <vt:lpstr>2023 Report Recommendation </vt:lpstr>
      <vt:lpstr>2023 Report Recommendation </vt:lpstr>
      <vt:lpstr>2023 Report Recommendation </vt:lpstr>
      <vt:lpstr>2023 Report Recommendation </vt:lpstr>
      <vt:lpstr>2023 Report Recommendation </vt:lpstr>
      <vt:lpstr>2023 Report Recommendation </vt:lpstr>
      <vt:lpstr>2023 Report Recommendation </vt:lpstr>
      <vt:lpstr>2023 Report Recommendation </vt:lpstr>
      <vt:lpstr>2023 Report Recommendation </vt:lpstr>
      <vt:lpstr>2023 Report Recommendation </vt:lpstr>
      <vt:lpstr>2023 Report Recommendation </vt:lpstr>
      <vt:lpstr>2023 Report Recommendation </vt:lpstr>
      <vt:lpstr>2023 Report Recommendation </vt:lpstr>
      <vt:lpstr>2023 Report Recommendation </vt:lpstr>
      <vt:lpstr>2023 Report Recommendation </vt:lpstr>
      <vt:lpstr>2023 Report Recommendation </vt:lpstr>
      <vt:lpstr>2023 Report Recommendation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HHS blue</dc:title>
  <dc:creator>Harper, Stacie (EHS)</dc:creator>
  <cp:lastModifiedBy>Harrison, Deborah (EHS)</cp:lastModifiedBy>
  <cp:revision>38</cp:revision>
  <dcterms:created xsi:type="dcterms:W3CDTF">2013-03-21T02:29:09Z</dcterms:created>
  <dcterms:modified xsi:type="dcterms:W3CDTF">2023-09-26T18:55:18Z</dcterms:modified>
</cp:coreProperties>
</file>