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87" r:id="rId2"/>
  </p:sldMasterIdLst>
  <p:notesMasterIdLst>
    <p:notesMasterId r:id="rId10"/>
  </p:notesMasterIdLst>
  <p:sldIdLst>
    <p:sldId id="337" r:id="rId3"/>
    <p:sldId id="338" r:id="rId4"/>
    <p:sldId id="341" r:id="rId5"/>
    <p:sldId id="336" r:id="rId6"/>
    <p:sldId id="339" r:id="rId7"/>
    <p:sldId id="340" r:id="rId8"/>
    <p:sldId id="34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Polanowic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9" autoAdjust="0"/>
    <p:restoredTop sz="90647" autoAdjust="0"/>
  </p:normalViewPr>
  <p:slideViewPr>
    <p:cSldViewPr>
      <p:cViewPr>
        <p:scale>
          <a:sx n="99" d="100"/>
          <a:sy n="99" d="100"/>
        </p:scale>
        <p:origin x="-99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Shape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/>
            <a:endParaRPr lang="en-US" sz="1200"/>
          </a:p>
        </p:txBody>
      </p:sp>
      <p:sp>
        <p:nvSpPr>
          <p:cNvPr id="1024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10246" name="Shape 6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US" sz="1200"/>
          </a:p>
        </p:txBody>
      </p:sp>
      <p:sp>
        <p:nvSpPr>
          <p:cNvPr id="10247" name="Shape 7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73185451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C32142A1-88BA-43C3-B818-C689119F129A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ln/>
        </p:spPr>
        <p:txBody>
          <a:bodyPr lIns="89730" tIns="44865" rIns="89730" bIns="44865"/>
          <a:lstStyle/>
          <a:p>
            <a:fld id="{EAF6AD29-8C7D-4E78-B701-00AA30479901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0" y="3124200"/>
            <a:ext cx="4667250" cy="2139950"/>
          </a:xfrm>
        </p:spPr>
        <p:txBody>
          <a:bodyPr lIns="91440" tIns="45720" rIns="91440" bIns="45720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hangingPunct="0">
              <a:spcBef>
                <a:spcPct val="20000"/>
              </a:spcBef>
              <a:tabLst>
                <a:tab pos="915988" algn="l"/>
              </a:tabLst>
            </a:pPr>
            <a:r>
              <a:rPr lang="en-US" altLang="en-US" sz="2800" b="1" smtClean="0">
                <a:solidFill>
                  <a:srgbClr val="F8F8F8"/>
                </a:solidFill>
                <a:cs typeface="+mn-cs"/>
              </a:rPr>
              <a:t>Commonwealth of Massachusetts</a:t>
            </a:r>
            <a:br>
              <a:rPr lang="en-US" altLang="en-US" sz="2800" b="1" smtClean="0">
                <a:solidFill>
                  <a:srgbClr val="F8F8F8"/>
                </a:solidFill>
                <a:cs typeface="+mn-cs"/>
              </a:rPr>
            </a:br>
            <a:r>
              <a:rPr lang="en-US" altLang="en-US" sz="1900" b="1" smtClean="0">
                <a:solidFill>
                  <a:srgbClr val="F8F8F8"/>
                </a:solidFill>
                <a:cs typeface="+mn-cs"/>
              </a:rPr>
              <a:t>Executive Office of Health and Human Services</a:t>
            </a:r>
            <a:br>
              <a:rPr lang="en-US" altLang="en-US" sz="1900" b="1" smtClean="0">
                <a:solidFill>
                  <a:srgbClr val="F8F8F8"/>
                </a:solidFill>
                <a:cs typeface="+mn-cs"/>
              </a:rPr>
            </a:br>
            <a:r>
              <a:rPr lang="en-US" altLang="en-US" sz="1900" b="1" smtClean="0">
                <a:solidFill>
                  <a:srgbClr val="F8F8F8"/>
                </a:solidFill>
                <a:cs typeface="+mn-cs"/>
              </a:rPr>
              <a:t/>
            </a:r>
            <a:br>
              <a:rPr lang="en-US" altLang="en-US" sz="1900" b="1" smtClean="0">
                <a:solidFill>
                  <a:srgbClr val="F8F8F8"/>
                </a:solidFill>
                <a:cs typeface="+mn-cs"/>
              </a:rPr>
            </a:br>
            <a:endParaRPr lang="en-US" sz="2800" b="1" smtClean="0">
              <a:solidFill>
                <a:srgbClr val="F8F8F8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457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28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09538"/>
            <a:ext cx="2038350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09538"/>
            <a:ext cx="5962650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80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85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9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000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86200"/>
            <a:ext cx="4000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868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24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0" y="3124200"/>
            <a:ext cx="4667250" cy="2139950"/>
          </a:xfrm>
        </p:spPr>
        <p:txBody>
          <a:bodyPr lIns="91440" tIns="45720" rIns="91440" bIns="45720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hangingPunct="0">
              <a:spcBef>
                <a:spcPct val="20000"/>
              </a:spcBef>
              <a:tabLst>
                <a:tab pos="915988" algn="l"/>
              </a:tabLst>
            </a:pPr>
            <a:r>
              <a:rPr lang="en-US" altLang="en-US" sz="2800" b="1" smtClean="0">
                <a:solidFill>
                  <a:srgbClr val="F8F8F8"/>
                </a:solidFill>
                <a:cs typeface="+mn-cs"/>
              </a:rPr>
              <a:t>Commonwealth of Massachusetts</a:t>
            </a:r>
            <a:br>
              <a:rPr lang="en-US" altLang="en-US" sz="2800" b="1" smtClean="0">
                <a:solidFill>
                  <a:srgbClr val="F8F8F8"/>
                </a:solidFill>
                <a:cs typeface="+mn-cs"/>
              </a:rPr>
            </a:br>
            <a:r>
              <a:rPr lang="en-US" altLang="en-US" sz="1900" b="1" smtClean="0">
                <a:solidFill>
                  <a:srgbClr val="F8F8F8"/>
                </a:solidFill>
                <a:cs typeface="+mn-cs"/>
              </a:rPr>
              <a:t>Executive Office of Health and Human Services</a:t>
            </a:r>
            <a:br>
              <a:rPr lang="en-US" altLang="en-US" sz="1900" b="1" smtClean="0">
                <a:solidFill>
                  <a:srgbClr val="F8F8F8"/>
                </a:solidFill>
                <a:cs typeface="+mn-cs"/>
              </a:rPr>
            </a:br>
            <a:r>
              <a:rPr lang="en-US" altLang="en-US" sz="1900" b="1" smtClean="0">
                <a:solidFill>
                  <a:srgbClr val="F8F8F8"/>
                </a:solidFill>
                <a:cs typeface="+mn-cs"/>
              </a:rPr>
              <a:t/>
            </a:r>
            <a:br>
              <a:rPr lang="en-US" altLang="en-US" sz="1900" b="1" smtClean="0">
                <a:solidFill>
                  <a:srgbClr val="F8F8F8"/>
                </a:solidFill>
                <a:cs typeface="+mn-cs"/>
              </a:rPr>
            </a:br>
            <a:endParaRPr lang="en-US" sz="2800" b="1" smtClean="0">
              <a:solidFill>
                <a:srgbClr val="F8F8F8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840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49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7763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630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03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301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135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5066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5890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8008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10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09538"/>
            <a:ext cx="2038350" cy="629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09538"/>
            <a:ext cx="5962650" cy="629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221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2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80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000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86200"/>
            <a:ext cx="4000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5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6769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109538"/>
            <a:ext cx="556418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87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4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95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25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230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9884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7859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978" name="Picture 2" descr="top blu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8979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836613" y="109538"/>
            <a:ext cx="556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8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 eaLnBrk="0" hangingPunct="0"/>
            <a:endParaRPr lang="en-US" sz="1600" smtClean="0">
              <a:cs typeface="+mn-cs"/>
            </a:endParaRPr>
          </a:p>
        </p:txBody>
      </p:sp>
      <p:pic>
        <p:nvPicPr>
          <p:cNvPr id="3198982" name="Picture 6" descr="best ver2b seal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163"/>
            <a:ext cx="649287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8985" name="Text Box 9"/>
          <p:cNvSpPr txBox="1">
            <a:spLocks noChangeArrowheads="1"/>
          </p:cNvSpPr>
          <p:nvPr userDrawn="1"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8D9850D1-72CF-4779-A51E-F0385A9665A9}" type="slidenum">
              <a:rPr lang="en-US" sz="1000" smtClean="0">
                <a:cs typeface="+mn-cs"/>
              </a:rPr>
              <a:pPr algn="ctr" eaLnBrk="0" hangingPunct="0">
                <a:spcBef>
                  <a:spcPct val="50000"/>
                </a:spcBef>
              </a:pPr>
              <a:t>‹#›</a:t>
            </a:fld>
            <a:endParaRPr lang="en-US" sz="10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86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ransition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739775" indent="-3429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</a:defRPr>
      </a:lvl3pPr>
      <a:lvl4pPr marL="98583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3335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978" name="Picture 2" descr="top blu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8979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836613" y="109538"/>
            <a:ext cx="5564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8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 eaLnBrk="0" hangingPunct="0"/>
            <a:endParaRPr lang="en-US" sz="1600" smtClean="0">
              <a:cs typeface="+mn-cs"/>
            </a:endParaRPr>
          </a:p>
        </p:txBody>
      </p:sp>
      <p:pic>
        <p:nvPicPr>
          <p:cNvPr id="3198982" name="Picture 6" descr="best ver2b seal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163"/>
            <a:ext cx="649287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8985" name="Text Box 9"/>
          <p:cNvSpPr txBox="1">
            <a:spLocks noChangeArrowheads="1"/>
          </p:cNvSpPr>
          <p:nvPr userDrawn="1"/>
        </p:nvSpPr>
        <p:spPr bwMode="auto">
          <a:xfrm>
            <a:off x="4038600" y="6445250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8D9850D1-72CF-4779-A51E-F0385A9665A9}" type="slidenum">
              <a:rPr lang="en-US" sz="1000" smtClean="0">
                <a:cs typeface="+mn-cs"/>
              </a:rPr>
              <a:pPr algn="ctr" eaLnBrk="0" hangingPunct="0">
                <a:spcBef>
                  <a:spcPct val="50000"/>
                </a:spcBef>
              </a:pPr>
              <a:t>‹#›</a:t>
            </a:fld>
            <a:endParaRPr lang="en-US" sz="10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0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ransition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charset="0"/>
        </a:defRPr>
      </a:lvl9pPr>
    </p:titleStyle>
    <p:bodyStyle>
      <a:lvl1pPr marL="381000" indent="-3810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739775" indent="-3429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</a:defRPr>
      </a:lvl3pPr>
      <a:lvl4pPr marL="985838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3335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000" b="1" dirty="0" smtClean="0"/>
              <a:t>Massachusetts Autism Commission</a:t>
            </a:r>
          </a:p>
          <a:p>
            <a:endParaRPr lang="en-US" sz="2000" b="1" dirty="0"/>
          </a:p>
          <a:p>
            <a:r>
              <a:rPr lang="en-US" sz="2000" b="1" dirty="0" smtClean="0"/>
              <a:t>Carolyn J. Kain</a:t>
            </a:r>
          </a:p>
          <a:p>
            <a:r>
              <a:rPr lang="en-US" sz="2000" b="1" dirty="0" smtClean="0"/>
              <a:t>Executive Director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91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Omnibus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Autism Omnibus Law was enacted in August 2014.  The Law</a:t>
            </a:r>
          </a:p>
          <a:p>
            <a:r>
              <a:rPr lang="en-US" dirty="0" smtClean="0"/>
              <a:t>created the Autism Commission, which consists of 35 members.</a:t>
            </a:r>
          </a:p>
          <a:p>
            <a:endParaRPr lang="en-US" dirty="0" smtClean="0"/>
          </a:p>
          <a:p>
            <a:r>
              <a:rPr lang="en-US" dirty="0" smtClean="0"/>
              <a:t>●		The Secretary of EOHHS is the Chairperson</a:t>
            </a:r>
          </a:p>
          <a:p>
            <a:endParaRPr lang="en-US" dirty="0" smtClean="0"/>
          </a:p>
          <a:p>
            <a:r>
              <a:rPr lang="en-US" dirty="0" smtClean="0"/>
              <a:t>●		There are two members of the Senate and two members of the House of Representatives</a:t>
            </a:r>
          </a:p>
          <a:p>
            <a:endParaRPr lang="en-US" dirty="0" smtClean="0"/>
          </a:p>
          <a:p>
            <a:r>
              <a:rPr lang="en-US" dirty="0" smtClean="0"/>
              <a:t>●		Sixteen (16) members from agencies </a:t>
            </a:r>
          </a:p>
          <a:p>
            <a:endParaRPr lang="en-US" dirty="0" smtClean="0"/>
          </a:p>
          <a:p>
            <a:r>
              <a:rPr lang="en-US" dirty="0" smtClean="0"/>
              <a:t>●		 Fifteen (15) members appointed by the Governor, 1 individual with Autism, 7 who are representative of specific organizations and </a:t>
            </a:r>
          </a:p>
          <a:p>
            <a:r>
              <a:rPr lang="en-US" dirty="0" smtClean="0"/>
              <a:t>	6 additional appointed members.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444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the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commission shall make recommendations </a:t>
            </a:r>
            <a:r>
              <a:rPr lang="en-US" u="sng" dirty="0"/>
              <a:t>on policies </a:t>
            </a:r>
            <a:r>
              <a:rPr lang="en-US" dirty="0"/>
              <a:t>impacting </a:t>
            </a:r>
            <a:endParaRPr lang="en-US" dirty="0" smtClean="0"/>
          </a:p>
          <a:p>
            <a:r>
              <a:rPr lang="en-US" dirty="0" smtClean="0"/>
              <a:t>individuals </a:t>
            </a:r>
            <a:r>
              <a:rPr lang="en-US" dirty="0"/>
              <a:t>with autistic spectrum disorders, which shall include, but not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limited to, </a:t>
            </a:r>
            <a:r>
              <a:rPr lang="en-US" dirty="0" err="1"/>
              <a:t>asperger's</a:t>
            </a:r>
            <a:r>
              <a:rPr lang="en-US" dirty="0"/>
              <a:t> syndrome, high functioning autism, </a:t>
            </a:r>
            <a:r>
              <a:rPr lang="en-US" dirty="0" smtClean="0"/>
              <a:t>smith-</a:t>
            </a:r>
          </a:p>
          <a:p>
            <a:r>
              <a:rPr lang="en-US" dirty="0" err="1" smtClean="0"/>
              <a:t>magenis</a:t>
            </a:r>
            <a:r>
              <a:rPr lang="en-US" dirty="0" smtClean="0"/>
              <a:t> </a:t>
            </a:r>
            <a:r>
              <a:rPr lang="en-US" dirty="0"/>
              <a:t>syndrome and pervasive development disorder. The </a:t>
            </a:r>
            <a:endParaRPr lang="en-US" dirty="0" smtClean="0"/>
          </a:p>
          <a:p>
            <a:r>
              <a:rPr lang="en-US" dirty="0" smtClean="0"/>
              <a:t>commission </a:t>
            </a:r>
            <a:r>
              <a:rPr lang="en-US" dirty="0"/>
              <a:t>shall investigate the range of services and supports </a:t>
            </a:r>
            <a:endParaRPr lang="en-US" dirty="0" smtClean="0"/>
          </a:p>
          <a:p>
            <a:r>
              <a:rPr lang="en-US" dirty="0" smtClean="0"/>
              <a:t>necessary </a:t>
            </a:r>
            <a:r>
              <a:rPr lang="en-US" dirty="0"/>
              <a:t>for such individuals to achieve their full potential across their </a:t>
            </a:r>
            <a:endParaRPr lang="en-US" dirty="0" smtClean="0"/>
          </a:p>
          <a:p>
            <a:r>
              <a:rPr lang="en-US" dirty="0" smtClean="0"/>
              <a:t>lifespan</a:t>
            </a:r>
            <a:r>
              <a:rPr lang="en-US" dirty="0"/>
              <a:t>, including, but not limited to, investigating issues related to </a:t>
            </a:r>
            <a:endParaRPr lang="en-US" dirty="0" smtClean="0"/>
          </a:p>
          <a:p>
            <a:r>
              <a:rPr lang="en-US" dirty="0" smtClean="0"/>
              <a:t>public </a:t>
            </a:r>
            <a:r>
              <a:rPr lang="en-US" dirty="0"/>
              <a:t>education, higher education, job attainment and employment, </a:t>
            </a:r>
            <a:endParaRPr lang="en-US" dirty="0" smtClean="0"/>
          </a:p>
          <a:p>
            <a:r>
              <a:rPr lang="en-US" dirty="0" smtClean="0"/>
              <a:t>including </a:t>
            </a:r>
            <a:r>
              <a:rPr lang="en-US" dirty="0"/>
              <a:t>supported employment, provision of adult human services, </a:t>
            </a:r>
            <a:endParaRPr lang="en-US" dirty="0" smtClean="0"/>
          </a:p>
          <a:p>
            <a:r>
              <a:rPr lang="en-US" dirty="0" smtClean="0"/>
              <a:t>post-secondary </a:t>
            </a:r>
            <a:r>
              <a:rPr lang="en-US" dirty="0"/>
              <a:t>education, independent living, community participation, </a:t>
            </a:r>
            <a:endParaRPr lang="en-US" dirty="0" smtClean="0"/>
          </a:p>
          <a:p>
            <a:r>
              <a:rPr lang="en-US" dirty="0" smtClean="0"/>
              <a:t>housing</a:t>
            </a:r>
            <a:r>
              <a:rPr lang="en-US" dirty="0"/>
              <a:t>, social and recreational opportunities, behavioral services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best practices to ensure emotional well-being, mental health </a:t>
            </a:r>
            <a:endParaRPr lang="en-US" dirty="0" smtClean="0"/>
          </a:p>
          <a:p>
            <a:r>
              <a:rPr lang="en-US" dirty="0" smtClean="0"/>
              <a:t>services </a:t>
            </a:r>
            <a:r>
              <a:rPr lang="en-US" dirty="0"/>
              <a:t>and issues related to access for families of children with </a:t>
            </a:r>
            <a:endParaRPr lang="en-US" dirty="0" smtClean="0"/>
          </a:p>
          <a:p>
            <a:r>
              <a:rPr lang="en-US" dirty="0" smtClean="0"/>
              <a:t>autism </a:t>
            </a:r>
            <a:r>
              <a:rPr lang="en-US" dirty="0"/>
              <a:t>spectrum disorder and adults who are from linguistically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culturally </a:t>
            </a:r>
            <a:r>
              <a:rPr lang="en-US" dirty="0"/>
              <a:t>diverse communities.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4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3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5487988" cy="762000"/>
          </a:xfrm>
          <a:noFill/>
          <a:ln/>
        </p:spPr>
        <p:txBody>
          <a:bodyPr/>
          <a:lstStyle/>
          <a:p>
            <a:r>
              <a:rPr lang="en-US" dirty="0" smtClean="0">
                <a:latin typeface="Calibri"/>
              </a:rPr>
              <a:t>Executive Director</a:t>
            </a:r>
            <a:endParaRPr lang="en-US" dirty="0">
              <a:latin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Autism Omnibus Law also created the position of Executive </a:t>
            </a:r>
          </a:p>
          <a:p>
            <a:r>
              <a:rPr lang="en-US" dirty="0" smtClean="0"/>
              <a:t>Director.</a:t>
            </a:r>
          </a:p>
          <a:p>
            <a:endParaRPr lang="en-US" dirty="0"/>
          </a:p>
          <a:p>
            <a:r>
              <a:rPr lang="en-US" dirty="0"/>
              <a:t>. Duties of the executive director shall include, but not be limited to: (i) </a:t>
            </a:r>
            <a:endParaRPr lang="en-US" dirty="0" smtClean="0"/>
          </a:p>
          <a:p>
            <a:r>
              <a:rPr lang="en-US" dirty="0" smtClean="0"/>
              <a:t>reporting </a:t>
            </a:r>
            <a:r>
              <a:rPr lang="en-US" dirty="0"/>
              <a:t>on the progress of implementation of the 13 recommendations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the March 2013 Massachusetts autism commission report with </a:t>
            </a:r>
            <a:endParaRPr lang="en-US" dirty="0" smtClean="0"/>
          </a:p>
          <a:p>
            <a:r>
              <a:rPr lang="en-US" dirty="0" smtClean="0"/>
              <a:t>periodic </a:t>
            </a:r>
            <a:r>
              <a:rPr lang="en-US" dirty="0"/>
              <a:t>benchmarks and cost estimates for a coordinated, system-wide </a:t>
            </a:r>
            <a:endParaRPr lang="en-US" dirty="0" smtClean="0"/>
          </a:p>
          <a:p>
            <a:r>
              <a:rPr lang="en-US" dirty="0" smtClean="0"/>
              <a:t>response </a:t>
            </a:r>
            <a:r>
              <a:rPr lang="en-US" dirty="0"/>
              <a:t>supporting people of all ages on the autism spectrum; (ii) </a:t>
            </a:r>
            <a:endParaRPr lang="en-US" dirty="0" smtClean="0"/>
          </a:p>
          <a:p>
            <a:r>
              <a:rPr lang="en-US" dirty="0" smtClean="0"/>
              <a:t>coordination </a:t>
            </a:r>
            <a:r>
              <a:rPr lang="en-US" dirty="0"/>
              <a:t>of commission meetings; (iii) coordination with relevant </a:t>
            </a:r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/>
              <a:t>agencies; and (iv) completion of the annual report.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Autism Commission has established six (6) subcommittees, co-</a:t>
            </a:r>
          </a:p>
          <a:p>
            <a:r>
              <a:rPr lang="en-US" dirty="0" smtClean="0"/>
              <a:t>chaired by a state agency representative and an appointed member of </a:t>
            </a:r>
          </a:p>
          <a:p>
            <a:r>
              <a:rPr lang="en-US" dirty="0" smtClean="0"/>
              <a:t>the Commission.</a:t>
            </a:r>
          </a:p>
          <a:p>
            <a:r>
              <a:rPr lang="en-US" dirty="0"/>
              <a:t>	</a:t>
            </a:r>
            <a:r>
              <a:rPr lang="en-US" dirty="0" smtClean="0"/>
              <a:t>●	Birth to 14 years of Age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●	14 to 22+ Years of Age (Education and Employment)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●	Adults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●	Healthcare</a:t>
            </a:r>
          </a:p>
          <a:p>
            <a:endParaRPr lang="en-US" dirty="0" smtClean="0"/>
          </a:p>
          <a:p>
            <a:r>
              <a:rPr lang="en-US" dirty="0" smtClean="0"/>
              <a:t>	●	Housing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●	Labor and Workforce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391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Omnibus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that resulted from the Omnibus Law.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2014 Autism Omnibus Law required: a) the creation of tax-free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ABLE” accounts for qualified disability expenses; b) a comprehensive 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/>
              <a:t>of community developmental disability services by the </a:t>
            </a:r>
            <a:endParaRPr lang="en-US" dirty="0" smtClean="0"/>
          </a:p>
          <a:p>
            <a:r>
              <a:rPr lang="en-US" dirty="0" smtClean="0"/>
              <a:t>Department </a:t>
            </a:r>
            <a:r>
              <a:rPr lang="en-US" dirty="0"/>
              <a:t>of Developmental Services; c) the Department of </a:t>
            </a:r>
            <a:endParaRPr lang="en-US" dirty="0" smtClean="0"/>
          </a:p>
          <a:p>
            <a:r>
              <a:rPr lang="en-US" dirty="0" smtClean="0"/>
              <a:t>Developmental </a:t>
            </a:r>
            <a:r>
              <a:rPr lang="en-US" dirty="0"/>
              <a:t>Services (“DDS”) issuing of licenses to providers for </a:t>
            </a:r>
            <a:endParaRPr lang="en-US" dirty="0" smtClean="0"/>
          </a:p>
          <a:p>
            <a:r>
              <a:rPr lang="en-US" dirty="0" smtClean="0"/>
              <a:t>individuals </a:t>
            </a:r>
            <a:r>
              <a:rPr lang="en-US" dirty="0"/>
              <a:t>with developmental disabilities for a term of two years; d) the </a:t>
            </a:r>
            <a:endParaRPr lang="en-US" dirty="0" smtClean="0"/>
          </a:p>
          <a:p>
            <a:r>
              <a:rPr lang="en-US" dirty="0" smtClean="0"/>
              <a:t>creation </a:t>
            </a:r>
            <a:r>
              <a:rPr lang="en-US" dirty="0"/>
              <a:t>of an autism endorsement for special education teachers by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Board of Elementary and Secondary Education; e) Coverage by </a:t>
            </a:r>
            <a:endParaRPr lang="en-US" dirty="0" smtClean="0"/>
          </a:p>
          <a:p>
            <a:r>
              <a:rPr lang="en-US" dirty="0" smtClean="0"/>
              <a:t>MassHealth </a:t>
            </a:r>
            <a:r>
              <a:rPr lang="en-US" dirty="0"/>
              <a:t>of medically necessary treatments under the age of 21 </a:t>
            </a:r>
            <a:endParaRPr lang="en-US" dirty="0" smtClean="0"/>
          </a:p>
          <a:p>
            <a:r>
              <a:rPr lang="en-US" dirty="0" smtClean="0"/>
              <a:t>including </a:t>
            </a:r>
            <a:r>
              <a:rPr lang="en-US" dirty="0"/>
              <a:t>ABA services and augmentative and alternative </a:t>
            </a:r>
            <a:endParaRPr lang="en-US" dirty="0" smtClean="0"/>
          </a:p>
          <a:p>
            <a:r>
              <a:rPr lang="en-US" dirty="0" smtClean="0"/>
              <a:t>communication </a:t>
            </a:r>
            <a:r>
              <a:rPr lang="en-US" dirty="0"/>
              <a:t>devices, subject to federal financial participation;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990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Omnibus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f) a plan between DDS and the Department of Mental Health to provide </a:t>
            </a:r>
            <a:endParaRPr lang="en-US" dirty="0" smtClean="0"/>
          </a:p>
          <a:p>
            <a:r>
              <a:rPr lang="en-US" dirty="0" smtClean="0"/>
              <a:t>services </a:t>
            </a:r>
            <a:r>
              <a:rPr lang="en-US" dirty="0"/>
              <a:t>to individuals who have both a developmental disability and a </a:t>
            </a:r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/>
              <a:t>illness; g) and further investigation and study by the </a:t>
            </a:r>
            <a:endParaRPr lang="en-US" dirty="0" smtClean="0"/>
          </a:p>
          <a:p>
            <a:r>
              <a:rPr lang="en-US" dirty="0" smtClean="0"/>
              <a:t>Commission </a:t>
            </a:r>
            <a:r>
              <a:rPr lang="en-US" dirty="0"/>
              <a:t>on the issues of employment and higher education, and </a:t>
            </a:r>
            <a:endParaRPr lang="en-US" dirty="0" smtClean="0"/>
          </a:p>
          <a:p>
            <a:r>
              <a:rPr lang="en-US" dirty="0" smtClean="0"/>
              <a:t>housing </a:t>
            </a:r>
            <a:r>
              <a:rPr lang="en-US" dirty="0"/>
              <a:t>and h) Commission recommendations for plans of action for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Commonwealth on higher education and employment, and housing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individuals with ASD.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87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519</Words>
  <Application>Microsoft Office PowerPoint</Application>
  <PresentationFormat>On-screen Show (4:3)</PresentationFormat>
  <Paragraphs>87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1_Blue Presentation Template - MA HHS - small logos</vt:lpstr>
      <vt:lpstr>2_Blue Presentation Template - MA HHS - small logos</vt:lpstr>
      <vt:lpstr>PowerPoint Presentation</vt:lpstr>
      <vt:lpstr>Autism Omnibus Law</vt:lpstr>
      <vt:lpstr>Duties of the Commission</vt:lpstr>
      <vt:lpstr>Executive Director</vt:lpstr>
      <vt:lpstr>Subcommittees</vt:lpstr>
      <vt:lpstr>Omnibus Law</vt:lpstr>
      <vt:lpstr>Omnibus Law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HHS blue</dc:title>
  <dc:creator>Harper, Stacie (EHS)</dc:creator>
  <cp:lastModifiedBy> </cp:lastModifiedBy>
  <cp:revision>32</cp:revision>
  <dcterms:created xsi:type="dcterms:W3CDTF">2013-03-21T02:29:09Z</dcterms:created>
  <dcterms:modified xsi:type="dcterms:W3CDTF">2019-04-04T15:56:19Z</dcterms:modified>
</cp:coreProperties>
</file>