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54FFE7-FA98-433A-AC7B-F5989EB73961}" type="datetimeFigureOut">
              <a:rPr lang="en-US" smtClean="0"/>
              <a:t>2/1/2018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95217-38AF-4D16-88D4-A83A545F6A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336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95217-38AF-4D16-88D4-A83A545F6A3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952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8C58-9CCE-48C0-99C9-042424086B0E}" type="datetimeFigureOut">
              <a:rPr lang="en-US" smtClean="0"/>
              <a:t>2/1/2018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BFB31-3018-4E6B-9EB3-63CC4D5BF2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388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8C58-9CCE-48C0-99C9-042424086B0E}" type="datetimeFigureOut">
              <a:rPr lang="en-US" smtClean="0"/>
              <a:t>2/1/2018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BFB31-3018-4E6B-9EB3-63CC4D5BF2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437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8C58-9CCE-48C0-99C9-042424086B0E}" type="datetimeFigureOut">
              <a:rPr lang="en-US" smtClean="0"/>
              <a:t>2/1/2018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BFB31-3018-4E6B-9EB3-63CC4D5BF2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457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8C58-9CCE-48C0-99C9-042424086B0E}" type="datetimeFigureOut">
              <a:rPr lang="en-US" smtClean="0"/>
              <a:t>2/1/2018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BFB31-3018-4E6B-9EB3-63CC4D5BF2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64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8C58-9CCE-48C0-99C9-042424086B0E}" type="datetimeFigureOut">
              <a:rPr lang="en-US" smtClean="0"/>
              <a:t>2/1/2018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BFB31-3018-4E6B-9EB3-63CC4D5BF2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354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8C58-9CCE-48C0-99C9-042424086B0E}" type="datetimeFigureOut">
              <a:rPr lang="en-US" smtClean="0"/>
              <a:t>2/1/2018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BFB31-3018-4E6B-9EB3-63CC4D5BF2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580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8C58-9CCE-48C0-99C9-042424086B0E}" type="datetimeFigureOut">
              <a:rPr lang="en-US" smtClean="0"/>
              <a:t>2/1/2018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BFB31-3018-4E6B-9EB3-63CC4D5BF2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70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8C58-9CCE-48C0-99C9-042424086B0E}" type="datetimeFigureOut">
              <a:rPr lang="en-US" smtClean="0"/>
              <a:t>2/1/2018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BFB31-3018-4E6B-9EB3-63CC4D5BF2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23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8C58-9CCE-48C0-99C9-042424086B0E}" type="datetimeFigureOut">
              <a:rPr lang="en-US" smtClean="0"/>
              <a:t>2/1/2018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BFB31-3018-4E6B-9EB3-63CC4D5BF2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742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8C58-9CCE-48C0-99C9-042424086B0E}" type="datetimeFigureOut">
              <a:rPr lang="en-US" smtClean="0"/>
              <a:t>2/1/2018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BFB31-3018-4E6B-9EB3-63CC4D5BF2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83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8C58-9CCE-48C0-99C9-042424086B0E}" type="datetimeFigureOut">
              <a:rPr lang="en-US" smtClean="0"/>
              <a:t>2/1/2018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BFB31-3018-4E6B-9EB3-63CC4D5BF2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22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8C58-9CCE-48C0-99C9-042424086B0E}" type="datetimeFigureOut">
              <a:rPr lang="en-US" smtClean="0"/>
              <a:t>2/1/2018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BFB31-3018-4E6B-9EB3-63CC4D5BF2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23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238125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chemeClr val="tx2"/>
                </a:solidFill>
              </a:rPr>
              <a:t/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sz="5300" b="1" dirty="0" smtClean="0"/>
              <a:t> </a:t>
            </a:r>
            <a:br>
              <a:rPr lang="en-US" sz="5300" b="1" dirty="0" smtClean="0"/>
            </a:br>
            <a:r>
              <a:rPr lang="en-US" sz="5300" b="1" dirty="0" smtClean="0"/>
              <a:t>Background Records Check</a:t>
            </a:r>
            <a:r>
              <a:rPr lang="en-US" sz="7200" dirty="0" smtClean="0"/>
              <a:t> </a:t>
            </a:r>
            <a:r>
              <a:rPr lang="en-US" sz="5300" b="1" dirty="0"/>
              <a:t>Project R</a:t>
            </a:r>
            <a:r>
              <a:rPr lang="en-US" sz="5300" b="1" dirty="0" smtClean="0"/>
              <a:t>eview</a:t>
            </a:r>
            <a:r>
              <a:rPr lang="en-US" sz="4800" dirty="0"/>
              <a:t/>
            </a:r>
            <a:br>
              <a:rPr lang="en-US" sz="4800" dirty="0"/>
            </a:br>
            <a:endParaRPr lang="en-US" sz="53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114800"/>
            <a:ext cx="6400800" cy="23622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Fiscal and Oversight Committee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800" i="1" dirty="0">
                <a:solidFill>
                  <a:schemeClr val="tx1"/>
                </a:solidFill>
              </a:rPr>
              <a:t>February 6, 2018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sz="2800" b="1" dirty="0" smtClean="0">
                <a:solidFill>
                  <a:schemeClr val="tx1"/>
                </a:solidFill>
              </a:rPr>
              <a:t>Prepared </a:t>
            </a:r>
            <a:r>
              <a:rPr lang="en-US" sz="2800" b="1" dirty="0" smtClean="0">
                <a:solidFill>
                  <a:schemeClr val="tx1"/>
                </a:solidFill>
              </a:rPr>
              <a:t>by  </a:t>
            </a:r>
            <a:r>
              <a:rPr lang="en-US" sz="2800" dirty="0" smtClean="0">
                <a:solidFill>
                  <a:schemeClr val="tx1"/>
                </a:solidFill>
              </a:rPr>
              <a:t>Steve </a:t>
            </a:r>
            <a:r>
              <a:rPr lang="en-US" sz="2800" dirty="0" smtClean="0">
                <a:solidFill>
                  <a:schemeClr val="tx1"/>
                </a:solidFill>
              </a:rPr>
              <a:t>Harvey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228600"/>
            <a:ext cx="8839200" cy="2286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59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53975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Executive Project Dashboard</a:t>
            </a:r>
            <a:endParaRPr lang="en-US" sz="4000" b="1" dirty="0"/>
          </a:p>
        </p:txBody>
      </p:sp>
      <p:sp>
        <p:nvSpPr>
          <p:cNvPr id="4" name="Rectangle 3"/>
          <p:cNvSpPr/>
          <p:nvPr/>
        </p:nvSpPr>
        <p:spPr>
          <a:xfrm>
            <a:off x="152400" y="228600"/>
            <a:ext cx="8839200" cy="2286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909471"/>
              </p:ext>
            </p:extLst>
          </p:nvPr>
        </p:nvGraphicFramePr>
        <p:xfrm>
          <a:off x="152400" y="1219200"/>
          <a:ext cx="8839200" cy="3400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066800"/>
                <a:gridCol w="990600"/>
                <a:gridCol w="5181600"/>
              </a:tblGrid>
              <a:tr h="65356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Category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Previous 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Week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Current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Week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Comments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5356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Overall Project</a:t>
                      </a:r>
                      <a:r>
                        <a:rPr lang="en-US" sz="1600" b="1" baseline="0" dirty="0" smtClean="0"/>
                        <a:t> Assessment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8653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Schedule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Communications, Training,</a:t>
                      </a:r>
                      <a:r>
                        <a:rPr lang="en-US" sz="1600" baseline="0" dirty="0" smtClean="0"/>
                        <a:t> and Support Plan</a:t>
                      </a:r>
                      <a:r>
                        <a:rPr lang="en-US" sz="1600" dirty="0" smtClean="0"/>
                        <a:t> behind schedule.</a:t>
                      </a:r>
                    </a:p>
                  </a:txBody>
                  <a:tcPr/>
                </a:tc>
              </a:tr>
              <a:tr h="378653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Budget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8653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Scope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8653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Resources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8653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Risk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See Issues and Risks slide at end of deck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Oval 6"/>
          <p:cNvSpPr/>
          <p:nvPr/>
        </p:nvSpPr>
        <p:spPr>
          <a:xfrm>
            <a:off x="381000" y="5405854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5334000"/>
            <a:ext cx="800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On track for completion on or before planned completion date, no </a:t>
            </a:r>
            <a:r>
              <a:rPr lang="en-US" sz="1600" dirty="0" smtClean="0"/>
              <a:t>issues.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5739825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Behind schedule or risk of falling behind.  Date will be missed unless issues are resolved quickly.  Budget at risk of going over budget.  Expectations need management or reset.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685800" y="6315670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Project at risk of stoppage, major delays, budgetary constraints.  Executive decisions must be made to mitigate.</a:t>
            </a:r>
            <a:endParaRPr lang="en-US" sz="1600" dirty="0"/>
          </a:p>
        </p:txBody>
      </p:sp>
      <p:sp>
        <p:nvSpPr>
          <p:cNvPr id="16" name="Oval 15"/>
          <p:cNvSpPr/>
          <p:nvPr/>
        </p:nvSpPr>
        <p:spPr>
          <a:xfrm>
            <a:off x="381000" y="64770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81000" y="59436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4800" y="4953000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Legend:</a:t>
            </a:r>
            <a:endParaRPr lang="en-US" b="1" dirty="0"/>
          </a:p>
        </p:txBody>
      </p:sp>
      <p:sp>
        <p:nvSpPr>
          <p:cNvPr id="13" name="Oval 12"/>
          <p:cNvSpPr/>
          <p:nvPr/>
        </p:nvSpPr>
        <p:spPr>
          <a:xfrm>
            <a:off x="2206534" y="27051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048000" y="2687766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198914" y="3165945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3048000" y="3198644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2202179" y="3925897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3055374" y="3925897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381000" y="54102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2209800" y="4295336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3055374" y="4295336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2196737" y="3585045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039045" y="3589608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2209800" y="20574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3048000" y="20574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36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53975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EEC BRC Schedule</a:t>
            </a:r>
            <a:endParaRPr lang="en-US" sz="4000" b="1" dirty="0"/>
          </a:p>
        </p:txBody>
      </p:sp>
      <p:sp>
        <p:nvSpPr>
          <p:cNvPr id="4" name="Rectangle 3"/>
          <p:cNvSpPr/>
          <p:nvPr/>
        </p:nvSpPr>
        <p:spPr>
          <a:xfrm>
            <a:off x="152400" y="228600"/>
            <a:ext cx="8839200" cy="2286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715" y="1219200"/>
            <a:ext cx="8192885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417715" y="1066800"/>
            <a:ext cx="8421485" cy="5486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13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-22225"/>
            <a:ext cx="8915400" cy="1470025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Key Milestones</a:t>
            </a:r>
            <a:endParaRPr lang="en-US" sz="4000" b="1" dirty="0"/>
          </a:p>
        </p:txBody>
      </p:sp>
      <p:sp>
        <p:nvSpPr>
          <p:cNvPr id="4" name="Rectangle 3"/>
          <p:cNvSpPr/>
          <p:nvPr/>
        </p:nvSpPr>
        <p:spPr>
          <a:xfrm>
            <a:off x="152400" y="228600"/>
            <a:ext cx="8839200" cy="2286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290881"/>
              </p:ext>
            </p:extLst>
          </p:nvPr>
        </p:nvGraphicFramePr>
        <p:xfrm>
          <a:off x="152401" y="990600"/>
          <a:ext cx="8686799" cy="6143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599"/>
                <a:gridCol w="1219200"/>
                <a:gridCol w="1066800"/>
                <a:gridCol w="1219200"/>
              </a:tblGrid>
              <a:tr h="86751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Milestone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Planned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Finish Date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Actual Finish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Status</a:t>
                      </a:r>
                    </a:p>
                  </a:txBody>
                  <a:tcPr/>
                </a:tc>
              </a:tr>
              <a:tr h="565361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AWS</a:t>
                      </a:r>
                      <a:r>
                        <a:rPr lang="en-US" sz="1600" b="0" baseline="0" dirty="0" smtClean="0"/>
                        <a:t> Employees Fingerprinted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12/15/17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12/18/17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Statute</a:t>
                      </a:r>
                      <a:r>
                        <a:rPr lang="en-US" sz="1600" b="0" baseline="0" dirty="0" smtClean="0"/>
                        <a:t> Changes Filed for Level 1 Sex Offender Access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Not Started</a:t>
                      </a:r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Implementation</a:t>
                      </a:r>
                      <a:r>
                        <a:rPr lang="en-US" sz="1600" b="0" baseline="0" dirty="0" smtClean="0"/>
                        <a:t> Plan Accepted by Business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11/30/17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12/7/17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Communication</a:t>
                      </a:r>
                      <a:r>
                        <a:rPr lang="en-US" sz="1600" b="0" baseline="0" dirty="0" smtClean="0"/>
                        <a:t> Plan &amp; Content Developed &amp; Ready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12/29/17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Support Strategy &amp; Setup (May need</a:t>
                      </a:r>
                      <a:r>
                        <a:rPr lang="en-US" sz="1600" b="0" baseline="0" dirty="0" smtClean="0"/>
                        <a:t> Procurement)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Training Plan &amp; Content</a:t>
                      </a:r>
                      <a:r>
                        <a:rPr lang="en-US" sz="1600" b="0" baseline="0" dirty="0" smtClean="0"/>
                        <a:t> Developed &amp; Ready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1/31/18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549428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API Integration</a:t>
                      </a:r>
                      <a:r>
                        <a:rPr lang="en-US" sz="1600" b="0" baseline="0" dirty="0" smtClean="0"/>
                        <a:t> with DCJIS Information Broker (CORI, SORI, NSOR, RMV)- Dev Complete – Ready for Retest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1/31/18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1/26/18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API Integration with DCF – Need 51B Dev to Complete 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1/31/18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baseline="0" dirty="0" smtClean="0"/>
                        <a:t>API Integration with Morpho Trust (FP Appointment) Dev Complete – Ready to Test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1/31/18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1/26/18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API</a:t>
                      </a:r>
                      <a:r>
                        <a:rPr lang="en-US" sz="1600" b="0" baseline="0" dirty="0" smtClean="0"/>
                        <a:t> Integration with SAFIS (Fingerprint Results) Dev Completed – Ready to Test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1/31/18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1/26/18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Integration</a:t>
                      </a:r>
                      <a:r>
                        <a:rPr lang="en-US" sz="1600" b="0" baseline="0" dirty="0" smtClean="0"/>
                        <a:t> with Centrify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2/14/18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Integration</a:t>
                      </a:r>
                      <a:r>
                        <a:rPr lang="en-US" sz="1600" b="0" baseline="0" dirty="0" smtClean="0"/>
                        <a:t> with LEAD Licensing Application</a:t>
                      </a:r>
                      <a:endParaRPr lang="en-US" sz="1600" b="0" dirty="0" smtClean="0"/>
                    </a:p>
                    <a:p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2/14/18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8153400" y="20574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153400" y="28956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153400" y="32004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8153400" y="3534591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3400" y="43434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153400" y="52578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153400" y="57912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8153400" y="62484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8153400" y="66294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8153400" y="38862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8153400" y="48006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56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53975"/>
            <a:ext cx="8915400" cy="1470025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Key Milestones</a:t>
            </a:r>
            <a:endParaRPr lang="en-US" sz="4000" b="1" dirty="0"/>
          </a:p>
        </p:txBody>
      </p:sp>
      <p:sp>
        <p:nvSpPr>
          <p:cNvPr id="4" name="Rectangle 3"/>
          <p:cNvSpPr/>
          <p:nvPr/>
        </p:nvSpPr>
        <p:spPr>
          <a:xfrm>
            <a:off x="152400" y="228600"/>
            <a:ext cx="8839200" cy="2286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499089"/>
              </p:ext>
            </p:extLst>
          </p:nvPr>
        </p:nvGraphicFramePr>
        <p:xfrm>
          <a:off x="152401" y="1219200"/>
          <a:ext cx="8686799" cy="5534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3999"/>
                <a:gridCol w="1143000"/>
                <a:gridCol w="990600"/>
                <a:gridCol w="1219200"/>
              </a:tblGrid>
              <a:tr h="86751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Milestone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Planned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Finish Date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Actual Finish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Status</a:t>
                      </a:r>
                    </a:p>
                  </a:txBody>
                  <a:tcPr/>
                </a:tc>
              </a:tr>
              <a:tr h="565361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Data Migration Ready and Tested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2/7/18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BRC Viewer</a:t>
                      </a:r>
                      <a:r>
                        <a:rPr lang="en-US" sz="1600" b="0" baseline="0" dirty="0" smtClean="0"/>
                        <a:t> Module “MVP” ready for UAT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2/7/18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BRC Program</a:t>
                      </a:r>
                      <a:r>
                        <a:rPr lang="en-US" sz="1600" b="0" baseline="0" dirty="0" smtClean="0"/>
                        <a:t> Portal “MVP” ready for Program Test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2/7/18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BRC Applicant Portal “MVP” ready for Applicant</a:t>
                      </a:r>
                      <a:r>
                        <a:rPr lang="en-US" sz="1600" b="0" baseline="0" dirty="0" smtClean="0"/>
                        <a:t> Test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2/7/18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New EEC BRC Regulations Promulgated</a:t>
                      </a:r>
                      <a:r>
                        <a:rPr lang="en-US" sz="1600" b="0" baseline="0" dirty="0" smtClean="0"/>
                        <a:t> 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LEAD</a:t>
                      </a:r>
                      <a:r>
                        <a:rPr lang="en-US" sz="1600" b="0" baseline="0" dirty="0" smtClean="0"/>
                        <a:t> Go-Live achieved and in Production (necessary for EEC BRC Process) 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trike="sngStrike" dirty="0" smtClean="0"/>
                        <a:t>1/15/18</a:t>
                      </a:r>
                    </a:p>
                    <a:p>
                      <a:r>
                        <a:rPr lang="en-US" sz="1600" strike="noStrike" dirty="0" smtClean="0"/>
                        <a:t>3/15/18</a:t>
                      </a:r>
                      <a:endParaRPr lang="en-US" sz="1600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549428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ADA Compliance</a:t>
                      </a:r>
                      <a:r>
                        <a:rPr lang="en-US" sz="1600" b="0" baseline="0" dirty="0" smtClean="0"/>
                        <a:t> Audit Sign-Off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4/14/18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Penetration/Security Audit by 3</a:t>
                      </a:r>
                      <a:r>
                        <a:rPr lang="en-US" sz="1600" b="0" baseline="30000" dirty="0" smtClean="0"/>
                        <a:t>rd</a:t>
                      </a:r>
                      <a:r>
                        <a:rPr lang="en-US" sz="1600" b="0" baseline="0" dirty="0" smtClean="0"/>
                        <a:t> Party (E &amp; Y)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4/21/18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Final Data Migration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4/25/18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4092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Code Freeze – Release</a:t>
                      </a:r>
                      <a:r>
                        <a:rPr lang="en-US" sz="1600" b="0" baseline="0" dirty="0" smtClean="0"/>
                        <a:t> #1</a:t>
                      </a:r>
                      <a:endParaRPr lang="en-US" sz="1600" b="0" dirty="0" smtClean="0"/>
                    </a:p>
                    <a:p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27549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Go-Live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4/26/18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8153400" y="22860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153400" y="30480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153400" y="34290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8153400" y="37338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3400" y="41910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3400" y="47244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153400" y="52578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153400" y="55626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8153400" y="59436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8153400" y="64008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8153400" y="2743200"/>
            <a:ext cx="228600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78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53975"/>
            <a:ext cx="8915400" cy="1470025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Infrastructure Build on AWS Govcloud</a:t>
            </a:r>
            <a:endParaRPr lang="en-US" sz="4000" b="1" dirty="0"/>
          </a:p>
        </p:txBody>
      </p:sp>
      <p:sp>
        <p:nvSpPr>
          <p:cNvPr id="4" name="Rectangle 3"/>
          <p:cNvSpPr/>
          <p:nvPr/>
        </p:nvSpPr>
        <p:spPr>
          <a:xfrm>
            <a:off x="152400" y="228600"/>
            <a:ext cx="8839200" cy="2286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1" y="1524000"/>
            <a:ext cx="8915400" cy="2425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564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-76200"/>
            <a:ext cx="8915400" cy="1470025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Current Issues/Risks</a:t>
            </a:r>
            <a:endParaRPr lang="en-US" sz="4000" b="1" dirty="0"/>
          </a:p>
        </p:txBody>
      </p:sp>
      <p:sp>
        <p:nvSpPr>
          <p:cNvPr id="4" name="Rectangle 3"/>
          <p:cNvSpPr/>
          <p:nvPr/>
        </p:nvSpPr>
        <p:spPr>
          <a:xfrm>
            <a:off x="152400" y="228600"/>
            <a:ext cx="8839200" cy="2286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049820"/>
              </p:ext>
            </p:extLst>
          </p:nvPr>
        </p:nvGraphicFramePr>
        <p:xfrm>
          <a:off x="228600" y="1036324"/>
          <a:ext cx="8763000" cy="6050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195"/>
                <a:gridCol w="832805"/>
                <a:gridCol w="1524000"/>
                <a:gridCol w="762000"/>
                <a:gridCol w="3007540"/>
                <a:gridCol w="697938"/>
                <a:gridCol w="866522"/>
                <a:gridCol w="762000"/>
              </a:tblGrid>
              <a:tr h="7874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Date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Description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Priority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Comments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Status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Owner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Target Resolve Date</a:t>
                      </a:r>
                      <a:endParaRPr lang="en-US" sz="1400" dirty="0"/>
                    </a:p>
                  </a:txBody>
                  <a:tcPr/>
                </a:tc>
              </a:tr>
              <a:tr h="660398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</a:t>
                      </a:r>
                    </a:p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11/15/17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Need Communications Finalized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Urgent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Commissioner Weber indicated he wants a “dedicated” communications resource on the project.</a:t>
                      </a:r>
                      <a:endParaRPr lang="en-US" sz="1200" b="1" strike="noStrike" kern="1200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Open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EOE/EEC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12/8/17</a:t>
                      </a:r>
                      <a:endParaRPr lang="en-US" sz="1200" dirty="0"/>
                    </a:p>
                  </a:txBody>
                  <a:tcPr/>
                </a:tc>
              </a:tr>
              <a:tr h="1015998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</a:t>
                      </a:r>
                    </a:p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9/1/17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BRC dependent upon LEAD Integration</a:t>
                      </a:r>
                    </a:p>
                    <a:p>
                      <a:pPr algn="l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High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LEAD Integration dependent upon LEAD Phase III go live. Integration spec finalized.  BRC Dev Team needs to build and test API with LEAD using Force.com’s JSON API. </a:t>
                      </a:r>
                      <a:r>
                        <a:rPr lang="en-US" sz="1200" b="1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LEAD Phase III go-live pushed to 3/21.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Open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S. Harvey, Das Nobel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strike="sngStrike" dirty="0" smtClean="0"/>
                        <a:t>2/7/18</a:t>
                      </a:r>
                    </a:p>
                    <a:p>
                      <a:r>
                        <a:rPr lang="en-US" sz="1200" dirty="0" smtClean="0"/>
                        <a:t>3/21/18</a:t>
                      </a:r>
                      <a:endParaRPr lang="en-US" sz="1200" dirty="0"/>
                    </a:p>
                  </a:txBody>
                  <a:tcPr/>
                </a:tc>
              </a:tr>
              <a:tr h="81280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6/1/17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Regulation and Statute Changes</a:t>
                      </a:r>
                    </a:p>
                    <a:p>
                      <a:pPr algn="l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High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EEC regulatory changes reviewed by the EEC Board on 11/14.  Public hearings conducted. Comments will be reviewed by EEC </a:t>
                      </a:r>
                      <a:r>
                        <a:rPr lang="en-US" sz="1200" b="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Board, then </a:t>
                      </a:r>
                      <a:r>
                        <a:rPr lang="en-US" sz="1200" b="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promulgated when board is ready.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Open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F. Sullivan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3/3/18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7874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11/15/17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Support Plan for BRC Navigator </a:t>
                      </a:r>
                    </a:p>
                    <a:p>
                      <a:pPr algn="l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High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Need to implement </a:t>
                      </a:r>
                      <a:r>
                        <a:rPr lang="en-US" sz="1200" b="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Help Desk </a:t>
                      </a:r>
                      <a:r>
                        <a:rPr lang="en-US" sz="1200" b="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support for BRC.  Met 1/26/18 and discussed Operational Support Model that works best for EOE, EEC, and TSS.  Working this.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Open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S. Harvey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2/15/18</a:t>
                      </a:r>
                      <a:endParaRPr lang="en-US" sz="1200" dirty="0"/>
                    </a:p>
                  </a:txBody>
                  <a:tcPr/>
                </a:tc>
              </a:tr>
              <a:tr h="7874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UAT Resource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High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Commissioner Weber indicated that he wants a dedicated resource on the project to run UAT</a:t>
                      </a:r>
                      <a:endParaRPr lang="en-US" sz="1200" b="1" strike="noStrike" kern="1200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Open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S. Harvey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TBD</a:t>
                      </a:r>
                      <a:endParaRPr lang="en-US" sz="1200" dirty="0"/>
                    </a:p>
                  </a:txBody>
                  <a:tcPr/>
                </a:tc>
              </a:tr>
              <a:tr h="7874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</a:t>
                      </a:r>
                    </a:p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Data Migration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strike="noStrike" kern="1200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High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Need Infrastructure</a:t>
                      </a:r>
                      <a:r>
                        <a:rPr lang="en-US" sz="1200" baseline="0" dirty="0" smtClean="0"/>
                        <a:t> and VPN Security Audit prior to data migration testing of actual (real) data.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Open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J. Merto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1/27/18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03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1294</TotalTime>
  <Words>584</Words>
  <Application>Microsoft Office PowerPoint</Application>
  <PresentationFormat>On-screen Show (4:3)</PresentationFormat>
  <Paragraphs>150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   Background Records Check Project Review </vt:lpstr>
      <vt:lpstr>Executive Project Dashboard</vt:lpstr>
      <vt:lpstr>EEC BRC Schedule</vt:lpstr>
      <vt:lpstr>Key Milestones</vt:lpstr>
      <vt:lpstr>Key Milestones</vt:lpstr>
      <vt:lpstr>Infrastructure Build on AWS Govcloud</vt:lpstr>
      <vt:lpstr>Current Issues/Risks</vt:lpstr>
    </vt:vector>
  </TitlesOfParts>
  <Company>EOEEA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Harvey, Stephen (EEA)</dc:creator>
  <cp:lastModifiedBy>Concannon, William (EEC)</cp:lastModifiedBy>
  <cp:revision>37</cp:revision>
  <dcterms:created xsi:type="dcterms:W3CDTF">2018-01-25T13:55:00Z</dcterms:created>
  <dcterms:modified xsi:type="dcterms:W3CDTF">2018-02-01T23:29:35Z</dcterms:modified>
</cp:coreProperties>
</file>