
<file path=[Content_Types].xml><?xml version="1.0" encoding="utf-8"?>
<Types xmlns="http://schemas.openxmlformats.org/package/2006/content-types">
  <Default Extension="bin" ContentType="application/vnd.openxmlformats-officedocument.oleObject"/>
  <Default Extension="jfif" ContentType="image/jpeg"/>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62" r:id="rId3"/>
    <p:sldId id="263" r:id="rId4"/>
    <p:sldId id="257" r:id="rId5"/>
    <p:sldId id="258" r:id="rId6"/>
    <p:sldId id="259" r:id="rId7"/>
    <p:sldId id="260" r:id="rId8"/>
    <p:sldId id="261" r:id="rId9"/>
    <p:sldId id="264" r:id="rId10"/>
    <p:sldId id="265" r:id="rId11"/>
    <p:sldId id="266" r:id="rId12"/>
    <p:sldId id="267"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E5F019C3-B9CB-4B43-8ACC-B1CE7D44125D}">
          <p14:sldIdLst>
            <p14:sldId id="256"/>
            <p14:sldId id="262"/>
          </p14:sldIdLst>
        </p14:section>
        <p14:section name="Untitled Section" id="{C619C67B-48F0-4DC4-BFC2-AB5C7675BBA9}">
          <p14:sldIdLst>
            <p14:sldId id="263"/>
            <p14:sldId id="257"/>
            <p14:sldId id="258"/>
            <p14:sldId id="259"/>
            <p14:sldId id="260"/>
            <p14:sldId id="261"/>
            <p14:sldId id="264"/>
            <p14:sldId id="265"/>
            <p14:sldId id="266"/>
            <p14:sldId id="267"/>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A4CCAF9-0515-49DA-BCF2-D81130885BAA}" v="4" dt="2024-04-23T14:09:27.54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4660"/>
  </p:normalViewPr>
  <p:slideViewPr>
    <p:cSldViewPr snapToGrid="0">
      <p:cViewPr varScale="1">
        <p:scale>
          <a:sx n="82" d="100"/>
          <a:sy n="82" d="100"/>
        </p:scale>
        <p:origin x="720" y="7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1F0444C-FF0F-4562-AC5A-8D40F30DE850}" type="datetimeFigureOut">
              <a:rPr lang="en-US" smtClean="0"/>
              <a:t>5/10/2024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DB67594-0576-445C-B9DE-B56245574E23}" type="slidenum">
              <a:rPr lang="en-US" smtClean="0"/>
              <a:t>‹#›</a:t>
            </a:fld>
            <a:endParaRPr lang="en-US"/>
          </a:p>
        </p:txBody>
      </p:sp>
    </p:spTree>
    <p:extLst>
      <p:ext uri="{BB962C8B-B14F-4D97-AF65-F5344CB8AC3E}">
        <p14:creationId xmlns:p14="http://schemas.microsoft.com/office/powerpoint/2010/main" val="38815410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EE8EE-A527-4735-B29B-A5D4E7F754B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432AF63-CF48-4ABA-AB40-AA0320AFAC3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EC9C71A-4CCF-4BE9-8104-E52EABCE6402}"/>
              </a:ext>
            </a:extLst>
          </p:cNvPr>
          <p:cNvSpPr>
            <a:spLocks noGrp="1"/>
          </p:cNvSpPr>
          <p:nvPr>
            <p:ph type="dt" sz="half" idx="10"/>
          </p:nvPr>
        </p:nvSpPr>
        <p:spPr/>
        <p:txBody>
          <a:bodyPr/>
          <a:lstStyle/>
          <a:p>
            <a:fld id="{C2FF73B1-F8BF-4AD2-9583-0713CAF99C47}" type="datetimeFigureOut">
              <a:rPr lang="en-US" smtClean="0"/>
              <a:t>5/10/2024</a:t>
            </a:fld>
            <a:endParaRPr lang="en-US"/>
          </a:p>
        </p:txBody>
      </p:sp>
      <p:sp>
        <p:nvSpPr>
          <p:cNvPr id="5" name="Footer Placeholder 4">
            <a:extLst>
              <a:ext uri="{FF2B5EF4-FFF2-40B4-BE49-F238E27FC236}">
                <a16:creationId xmlns:a16="http://schemas.microsoft.com/office/drawing/2014/main" id="{6CD864FB-33F9-4D04-A71C-047C6A3F4E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72F5DCF-5351-4782-B595-F8F4EC74E802}"/>
              </a:ext>
            </a:extLst>
          </p:cNvPr>
          <p:cNvSpPr>
            <a:spLocks noGrp="1"/>
          </p:cNvSpPr>
          <p:nvPr>
            <p:ph type="sldNum" sz="quarter" idx="12"/>
          </p:nvPr>
        </p:nvSpPr>
        <p:spPr/>
        <p:txBody>
          <a:bodyPr/>
          <a:lstStyle/>
          <a:p>
            <a:fld id="{56CEE896-31E9-47B9-B842-FB29E08A4A8A}" type="slidenum">
              <a:rPr lang="en-US" smtClean="0"/>
              <a:t>‹#›</a:t>
            </a:fld>
            <a:endParaRPr lang="en-US"/>
          </a:p>
        </p:txBody>
      </p:sp>
    </p:spTree>
    <p:extLst>
      <p:ext uri="{BB962C8B-B14F-4D97-AF65-F5344CB8AC3E}">
        <p14:creationId xmlns:p14="http://schemas.microsoft.com/office/powerpoint/2010/main" val="21685709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669E5A-A24D-47D6-ACB7-2E35D10B1CD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CAE44BA-E5BE-445F-B640-D811D1632E4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B96CCBA-F31E-40EE-80D9-62BECD5D1AA7}"/>
              </a:ext>
            </a:extLst>
          </p:cNvPr>
          <p:cNvSpPr>
            <a:spLocks noGrp="1"/>
          </p:cNvSpPr>
          <p:nvPr>
            <p:ph type="dt" sz="half" idx="10"/>
          </p:nvPr>
        </p:nvSpPr>
        <p:spPr/>
        <p:txBody>
          <a:bodyPr/>
          <a:lstStyle/>
          <a:p>
            <a:fld id="{C2FF73B1-F8BF-4AD2-9583-0713CAF99C47}" type="datetimeFigureOut">
              <a:rPr lang="en-US" smtClean="0"/>
              <a:t>5/10/2024</a:t>
            </a:fld>
            <a:endParaRPr lang="en-US"/>
          </a:p>
        </p:txBody>
      </p:sp>
      <p:sp>
        <p:nvSpPr>
          <p:cNvPr id="5" name="Footer Placeholder 4">
            <a:extLst>
              <a:ext uri="{FF2B5EF4-FFF2-40B4-BE49-F238E27FC236}">
                <a16:creationId xmlns:a16="http://schemas.microsoft.com/office/drawing/2014/main" id="{4A4E481C-93E6-45EB-BDFD-058E31D722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46ED35A-BA7C-4A61-83DB-E5A278D88090}"/>
              </a:ext>
            </a:extLst>
          </p:cNvPr>
          <p:cNvSpPr>
            <a:spLocks noGrp="1"/>
          </p:cNvSpPr>
          <p:nvPr>
            <p:ph type="sldNum" sz="quarter" idx="12"/>
          </p:nvPr>
        </p:nvSpPr>
        <p:spPr/>
        <p:txBody>
          <a:bodyPr/>
          <a:lstStyle/>
          <a:p>
            <a:fld id="{56CEE896-31E9-47B9-B842-FB29E08A4A8A}" type="slidenum">
              <a:rPr lang="en-US" smtClean="0"/>
              <a:t>‹#›</a:t>
            </a:fld>
            <a:endParaRPr lang="en-US"/>
          </a:p>
        </p:txBody>
      </p:sp>
    </p:spTree>
    <p:extLst>
      <p:ext uri="{BB962C8B-B14F-4D97-AF65-F5344CB8AC3E}">
        <p14:creationId xmlns:p14="http://schemas.microsoft.com/office/powerpoint/2010/main" val="41079582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91160A4-FAC5-4791-AEEB-4F267B26544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DCA9349-2DE3-4253-BD2C-95FE10343C8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A1AEE7-53F7-4388-B170-91508CE9455B}"/>
              </a:ext>
            </a:extLst>
          </p:cNvPr>
          <p:cNvSpPr>
            <a:spLocks noGrp="1"/>
          </p:cNvSpPr>
          <p:nvPr>
            <p:ph type="dt" sz="half" idx="10"/>
          </p:nvPr>
        </p:nvSpPr>
        <p:spPr/>
        <p:txBody>
          <a:bodyPr/>
          <a:lstStyle/>
          <a:p>
            <a:fld id="{C2FF73B1-F8BF-4AD2-9583-0713CAF99C47}" type="datetimeFigureOut">
              <a:rPr lang="en-US" smtClean="0"/>
              <a:t>5/10/2024</a:t>
            </a:fld>
            <a:endParaRPr lang="en-US"/>
          </a:p>
        </p:txBody>
      </p:sp>
      <p:sp>
        <p:nvSpPr>
          <p:cNvPr id="5" name="Footer Placeholder 4">
            <a:extLst>
              <a:ext uri="{FF2B5EF4-FFF2-40B4-BE49-F238E27FC236}">
                <a16:creationId xmlns:a16="http://schemas.microsoft.com/office/drawing/2014/main" id="{A66E5ADE-E73C-4F8C-9369-F40B49597C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CE9D77D-3775-451A-B2D9-F0D8A2A643B2}"/>
              </a:ext>
            </a:extLst>
          </p:cNvPr>
          <p:cNvSpPr>
            <a:spLocks noGrp="1"/>
          </p:cNvSpPr>
          <p:nvPr>
            <p:ph type="sldNum" sz="quarter" idx="12"/>
          </p:nvPr>
        </p:nvSpPr>
        <p:spPr/>
        <p:txBody>
          <a:bodyPr/>
          <a:lstStyle/>
          <a:p>
            <a:fld id="{56CEE896-31E9-47B9-B842-FB29E08A4A8A}" type="slidenum">
              <a:rPr lang="en-US" smtClean="0"/>
              <a:t>‹#›</a:t>
            </a:fld>
            <a:endParaRPr lang="en-US"/>
          </a:p>
        </p:txBody>
      </p:sp>
    </p:spTree>
    <p:extLst>
      <p:ext uri="{BB962C8B-B14F-4D97-AF65-F5344CB8AC3E}">
        <p14:creationId xmlns:p14="http://schemas.microsoft.com/office/powerpoint/2010/main" val="27687455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7BCF55-9989-436E-8794-0FF41C18779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A40459-E49A-4D06-A6E8-958A629EC33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F52FA60-609B-4C36-9059-1A7830399B82}"/>
              </a:ext>
            </a:extLst>
          </p:cNvPr>
          <p:cNvSpPr>
            <a:spLocks noGrp="1"/>
          </p:cNvSpPr>
          <p:nvPr>
            <p:ph type="dt" sz="half" idx="10"/>
          </p:nvPr>
        </p:nvSpPr>
        <p:spPr/>
        <p:txBody>
          <a:bodyPr/>
          <a:lstStyle/>
          <a:p>
            <a:fld id="{C2FF73B1-F8BF-4AD2-9583-0713CAF99C47}" type="datetimeFigureOut">
              <a:rPr lang="en-US" smtClean="0"/>
              <a:t>5/10/2024</a:t>
            </a:fld>
            <a:endParaRPr lang="en-US"/>
          </a:p>
        </p:txBody>
      </p:sp>
      <p:sp>
        <p:nvSpPr>
          <p:cNvPr id="5" name="Footer Placeholder 4">
            <a:extLst>
              <a:ext uri="{FF2B5EF4-FFF2-40B4-BE49-F238E27FC236}">
                <a16:creationId xmlns:a16="http://schemas.microsoft.com/office/drawing/2014/main" id="{F7F80D0D-6944-40F2-BE43-0D348FA82F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5A0AD8A-824A-4677-8098-AD2CBD5A206E}"/>
              </a:ext>
            </a:extLst>
          </p:cNvPr>
          <p:cNvSpPr>
            <a:spLocks noGrp="1"/>
          </p:cNvSpPr>
          <p:nvPr>
            <p:ph type="sldNum" sz="quarter" idx="12"/>
          </p:nvPr>
        </p:nvSpPr>
        <p:spPr/>
        <p:txBody>
          <a:bodyPr/>
          <a:lstStyle/>
          <a:p>
            <a:fld id="{56CEE896-31E9-47B9-B842-FB29E08A4A8A}" type="slidenum">
              <a:rPr lang="en-US" smtClean="0"/>
              <a:t>‹#›</a:t>
            </a:fld>
            <a:endParaRPr lang="en-US"/>
          </a:p>
        </p:txBody>
      </p:sp>
    </p:spTree>
    <p:extLst>
      <p:ext uri="{BB962C8B-B14F-4D97-AF65-F5344CB8AC3E}">
        <p14:creationId xmlns:p14="http://schemas.microsoft.com/office/powerpoint/2010/main" val="13694777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2E711-252E-40A2-B432-120B521A7E2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933B243-814F-4BC8-871A-31044C0F220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30EFFB0-EE79-4871-9DA3-9DE8024BA75B}"/>
              </a:ext>
            </a:extLst>
          </p:cNvPr>
          <p:cNvSpPr>
            <a:spLocks noGrp="1"/>
          </p:cNvSpPr>
          <p:nvPr>
            <p:ph type="dt" sz="half" idx="10"/>
          </p:nvPr>
        </p:nvSpPr>
        <p:spPr/>
        <p:txBody>
          <a:bodyPr/>
          <a:lstStyle/>
          <a:p>
            <a:fld id="{C2FF73B1-F8BF-4AD2-9583-0713CAF99C47}" type="datetimeFigureOut">
              <a:rPr lang="en-US" smtClean="0"/>
              <a:t>5/10/2024</a:t>
            </a:fld>
            <a:endParaRPr lang="en-US"/>
          </a:p>
        </p:txBody>
      </p:sp>
      <p:sp>
        <p:nvSpPr>
          <p:cNvPr id="5" name="Footer Placeholder 4">
            <a:extLst>
              <a:ext uri="{FF2B5EF4-FFF2-40B4-BE49-F238E27FC236}">
                <a16:creationId xmlns:a16="http://schemas.microsoft.com/office/drawing/2014/main" id="{10B9EBFD-A0FA-4697-8DCF-2E59D46B22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8BCE81-EB4E-4ECE-AB4A-FE050F610905}"/>
              </a:ext>
            </a:extLst>
          </p:cNvPr>
          <p:cNvSpPr>
            <a:spLocks noGrp="1"/>
          </p:cNvSpPr>
          <p:nvPr>
            <p:ph type="sldNum" sz="quarter" idx="12"/>
          </p:nvPr>
        </p:nvSpPr>
        <p:spPr/>
        <p:txBody>
          <a:bodyPr/>
          <a:lstStyle/>
          <a:p>
            <a:fld id="{56CEE896-31E9-47B9-B842-FB29E08A4A8A}" type="slidenum">
              <a:rPr lang="en-US" smtClean="0"/>
              <a:t>‹#›</a:t>
            </a:fld>
            <a:endParaRPr lang="en-US"/>
          </a:p>
        </p:txBody>
      </p:sp>
    </p:spTree>
    <p:extLst>
      <p:ext uri="{BB962C8B-B14F-4D97-AF65-F5344CB8AC3E}">
        <p14:creationId xmlns:p14="http://schemas.microsoft.com/office/powerpoint/2010/main" val="2838729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464B22-3B63-4105-838D-F74A78798BE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E409394-CE1C-4125-A444-42DFAB768BB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D6E94E2-626C-40C5-97F1-9BD72D4211D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1810D94-FDCF-405E-93D8-EB9DDDE5DFE5}"/>
              </a:ext>
            </a:extLst>
          </p:cNvPr>
          <p:cNvSpPr>
            <a:spLocks noGrp="1"/>
          </p:cNvSpPr>
          <p:nvPr>
            <p:ph type="dt" sz="half" idx="10"/>
          </p:nvPr>
        </p:nvSpPr>
        <p:spPr/>
        <p:txBody>
          <a:bodyPr/>
          <a:lstStyle/>
          <a:p>
            <a:fld id="{C2FF73B1-F8BF-4AD2-9583-0713CAF99C47}" type="datetimeFigureOut">
              <a:rPr lang="en-US" smtClean="0"/>
              <a:t>5/10/2024</a:t>
            </a:fld>
            <a:endParaRPr lang="en-US"/>
          </a:p>
        </p:txBody>
      </p:sp>
      <p:sp>
        <p:nvSpPr>
          <p:cNvPr id="6" name="Footer Placeholder 5">
            <a:extLst>
              <a:ext uri="{FF2B5EF4-FFF2-40B4-BE49-F238E27FC236}">
                <a16:creationId xmlns:a16="http://schemas.microsoft.com/office/drawing/2014/main" id="{B9FBEF45-C688-4511-A247-D8E23814826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66B5778-AD43-4900-8AAD-EACF7D8B5DFF}"/>
              </a:ext>
            </a:extLst>
          </p:cNvPr>
          <p:cNvSpPr>
            <a:spLocks noGrp="1"/>
          </p:cNvSpPr>
          <p:nvPr>
            <p:ph type="sldNum" sz="quarter" idx="12"/>
          </p:nvPr>
        </p:nvSpPr>
        <p:spPr/>
        <p:txBody>
          <a:bodyPr/>
          <a:lstStyle/>
          <a:p>
            <a:fld id="{56CEE896-31E9-47B9-B842-FB29E08A4A8A}" type="slidenum">
              <a:rPr lang="en-US" smtClean="0"/>
              <a:t>‹#›</a:t>
            </a:fld>
            <a:endParaRPr lang="en-US"/>
          </a:p>
        </p:txBody>
      </p:sp>
    </p:spTree>
    <p:extLst>
      <p:ext uri="{BB962C8B-B14F-4D97-AF65-F5344CB8AC3E}">
        <p14:creationId xmlns:p14="http://schemas.microsoft.com/office/powerpoint/2010/main" val="4081863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DD84E3-0555-405E-B63C-9D89E58BE94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B8DCE19-0470-4333-907A-ACAED6264E1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785E9CB-EE26-4CD9-BE04-3002F657F62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E57A5B9-0FE0-4432-9D84-7543D4BE6D3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88B22D1-FFE6-4B6E-BD83-21EB95B053F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BDBE9F6-8562-4F31-B471-D80B7134A3CF}"/>
              </a:ext>
            </a:extLst>
          </p:cNvPr>
          <p:cNvSpPr>
            <a:spLocks noGrp="1"/>
          </p:cNvSpPr>
          <p:nvPr>
            <p:ph type="dt" sz="half" idx="10"/>
          </p:nvPr>
        </p:nvSpPr>
        <p:spPr/>
        <p:txBody>
          <a:bodyPr/>
          <a:lstStyle/>
          <a:p>
            <a:fld id="{C2FF73B1-F8BF-4AD2-9583-0713CAF99C47}" type="datetimeFigureOut">
              <a:rPr lang="en-US" smtClean="0"/>
              <a:t>5/10/2024</a:t>
            </a:fld>
            <a:endParaRPr lang="en-US"/>
          </a:p>
        </p:txBody>
      </p:sp>
      <p:sp>
        <p:nvSpPr>
          <p:cNvPr id="8" name="Footer Placeholder 7">
            <a:extLst>
              <a:ext uri="{FF2B5EF4-FFF2-40B4-BE49-F238E27FC236}">
                <a16:creationId xmlns:a16="http://schemas.microsoft.com/office/drawing/2014/main" id="{8EC4CA41-AD3B-4461-8045-C379AFAEFB8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1CD2B6D-5711-4E2F-85F4-FBD32B7C5B80}"/>
              </a:ext>
            </a:extLst>
          </p:cNvPr>
          <p:cNvSpPr>
            <a:spLocks noGrp="1"/>
          </p:cNvSpPr>
          <p:nvPr>
            <p:ph type="sldNum" sz="quarter" idx="12"/>
          </p:nvPr>
        </p:nvSpPr>
        <p:spPr/>
        <p:txBody>
          <a:bodyPr/>
          <a:lstStyle/>
          <a:p>
            <a:fld id="{56CEE896-31E9-47B9-B842-FB29E08A4A8A}" type="slidenum">
              <a:rPr lang="en-US" smtClean="0"/>
              <a:t>‹#›</a:t>
            </a:fld>
            <a:endParaRPr lang="en-US"/>
          </a:p>
        </p:txBody>
      </p:sp>
    </p:spTree>
    <p:extLst>
      <p:ext uri="{BB962C8B-B14F-4D97-AF65-F5344CB8AC3E}">
        <p14:creationId xmlns:p14="http://schemas.microsoft.com/office/powerpoint/2010/main" val="32300041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513BC5-F9A7-4087-8177-E2CAD8048CB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7E280E0-2827-4DE5-9F70-65A9DE97B480}"/>
              </a:ext>
            </a:extLst>
          </p:cNvPr>
          <p:cNvSpPr>
            <a:spLocks noGrp="1"/>
          </p:cNvSpPr>
          <p:nvPr>
            <p:ph type="dt" sz="half" idx="10"/>
          </p:nvPr>
        </p:nvSpPr>
        <p:spPr/>
        <p:txBody>
          <a:bodyPr/>
          <a:lstStyle/>
          <a:p>
            <a:fld id="{C2FF73B1-F8BF-4AD2-9583-0713CAF99C47}" type="datetimeFigureOut">
              <a:rPr lang="en-US" smtClean="0"/>
              <a:t>5/10/2024</a:t>
            </a:fld>
            <a:endParaRPr lang="en-US"/>
          </a:p>
        </p:txBody>
      </p:sp>
      <p:sp>
        <p:nvSpPr>
          <p:cNvPr id="4" name="Footer Placeholder 3">
            <a:extLst>
              <a:ext uri="{FF2B5EF4-FFF2-40B4-BE49-F238E27FC236}">
                <a16:creationId xmlns:a16="http://schemas.microsoft.com/office/drawing/2014/main" id="{2B073753-9ED3-42AB-B42D-E86C15F7C2C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A3B8584-5002-42B6-9452-682A2647C94F}"/>
              </a:ext>
            </a:extLst>
          </p:cNvPr>
          <p:cNvSpPr>
            <a:spLocks noGrp="1"/>
          </p:cNvSpPr>
          <p:nvPr>
            <p:ph type="sldNum" sz="quarter" idx="12"/>
          </p:nvPr>
        </p:nvSpPr>
        <p:spPr/>
        <p:txBody>
          <a:bodyPr/>
          <a:lstStyle/>
          <a:p>
            <a:fld id="{56CEE896-31E9-47B9-B842-FB29E08A4A8A}" type="slidenum">
              <a:rPr lang="en-US" smtClean="0"/>
              <a:t>‹#›</a:t>
            </a:fld>
            <a:endParaRPr lang="en-US"/>
          </a:p>
        </p:txBody>
      </p:sp>
    </p:spTree>
    <p:extLst>
      <p:ext uri="{BB962C8B-B14F-4D97-AF65-F5344CB8AC3E}">
        <p14:creationId xmlns:p14="http://schemas.microsoft.com/office/powerpoint/2010/main" val="21143124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30A5764-9FB4-4BEB-A448-BED11DB9E93A}"/>
              </a:ext>
            </a:extLst>
          </p:cNvPr>
          <p:cNvSpPr>
            <a:spLocks noGrp="1"/>
          </p:cNvSpPr>
          <p:nvPr>
            <p:ph type="dt" sz="half" idx="10"/>
          </p:nvPr>
        </p:nvSpPr>
        <p:spPr/>
        <p:txBody>
          <a:bodyPr/>
          <a:lstStyle/>
          <a:p>
            <a:fld id="{C2FF73B1-F8BF-4AD2-9583-0713CAF99C47}" type="datetimeFigureOut">
              <a:rPr lang="en-US" smtClean="0"/>
              <a:t>5/10/2024</a:t>
            </a:fld>
            <a:endParaRPr lang="en-US"/>
          </a:p>
        </p:txBody>
      </p:sp>
      <p:sp>
        <p:nvSpPr>
          <p:cNvPr id="3" name="Footer Placeholder 2">
            <a:extLst>
              <a:ext uri="{FF2B5EF4-FFF2-40B4-BE49-F238E27FC236}">
                <a16:creationId xmlns:a16="http://schemas.microsoft.com/office/drawing/2014/main" id="{2F1C82B3-EA36-4FCE-B4A3-8CF2DC03C26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CA29408-BB9D-416E-9BD4-9B228B8830DB}"/>
              </a:ext>
            </a:extLst>
          </p:cNvPr>
          <p:cNvSpPr>
            <a:spLocks noGrp="1"/>
          </p:cNvSpPr>
          <p:nvPr>
            <p:ph type="sldNum" sz="quarter" idx="12"/>
          </p:nvPr>
        </p:nvSpPr>
        <p:spPr/>
        <p:txBody>
          <a:bodyPr/>
          <a:lstStyle/>
          <a:p>
            <a:fld id="{56CEE896-31E9-47B9-B842-FB29E08A4A8A}" type="slidenum">
              <a:rPr lang="en-US" smtClean="0"/>
              <a:t>‹#›</a:t>
            </a:fld>
            <a:endParaRPr lang="en-US"/>
          </a:p>
        </p:txBody>
      </p:sp>
    </p:spTree>
    <p:extLst>
      <p:ext uri="{BB962C8B-B14F-4D97-AF65-F5344CB8AC3E}">
        <p14:creationId xmlns:p14="http://schemas.microsoft.com/office/powerpoint/2010/main" val="9351269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6B9AB8-DD57-4CE2-8A59-5D1912ACF80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BE38217-0F48-42AA-B87E-12F16E2D284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F2AFD44-8E13-4A31-A45B-90FAAB1BA5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A4A905D-28F1-41BB-908D-AE9FC2365BA7}"/>
              </a:ext>
            </a:extLst>
          </p:cNvPr>
          <p:cNvSpPr>
            <a:spLocks noGrp="1"/>
          </p:cNvSpPr>
          <p:nvPr>
            <p:ph type="dt" sz="half" idx="10"/>
          </p:nvPr>
        </p:nvSpPr>
        <p:spPr/>
        <p:txBody>
          <a:bodyPr/>
          <a:lstStyle/>
          <a:p>
            <a:fld id="{C2FF73B1-F8BF-4AD2-9583-0713CAF99C47}" type="datetimeFigureOut">
              <a:rPr lang="en-US" smtClean="0"/>
              <a:t>5/10/2024</a:t>
            </a:fld>
            <a:endParaRPr lang="en-US"/>
          </a:p>
        </p:txBody>
      </p:sp>
      <p:sp>
        <p:nvSpPr>
          <p:cNvPr id="6" name="Footer Placeholder 5">
            <a:extLst>
              <a:ext uri="{FF2B5EF4-FFF2-40B4-BE49-F238E27FC236}">
                <a16:creationId xmlns:a16="http://schemas.microsoft.com/office/drawing/2014/main" id="{E57A5FB8-52AF-444C-9DD5-2CEC91950CF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1EBCAEA-0DBB-4F19-910E-55E20E19DC6D}"/>
              </a:ext>
            </a:extLst>
          </p:cNvPr>
          <p:cNvSpPr>
            <a:spLocks noGrp="1"/>
          </p:cNvSpPr>
          <p:nvPr>
            <p:ph type="sldNum" sz="quarter" idx="12"/>
          </p:nvPr>
        </p:nvSpPr>
        <p:spPr/>
        <p:txBody>
          <a:bodyPr/>
          <a:lstStyle/>
          <a:p>
            <a:fld id="{56CEE896-31E9-47B9-B842-FB29E08A4A8A}" type="slidenum">
              <a:rPr lang="en-US" smtClean="0"/>
              <a:t>‹#›</a:t>
            </a:fld>
            <a:endParaRPr lang="en-US"/>
          </a:p>
        </p:txBody>
      </p:sp>
    </p:spTree>
    <p:extLst>
      <p:ext uri="{BB962C8B-B14F-4D97-AF65-F5344CB8AC3E}">
        <p14:creationId xmlns:p14="http://schemas.microsoft.com/office/powerpoint/2010/main" val="31168314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6607F-B49A-48D2-961B-DAAB10EA0D0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01DC448-4E0E-452E-A6EC-B6B1C28750B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9FF85A2-D5A7-4919-8F6F-240EAF6312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A2A98B6-4E49-46BC-8E9B-8A8A567D7608}"/>
              </a:ext>
            </a:extLst>
          </p:cNvPr>
          <p:cNvSpPr>
            <a:spLocks noGrp="1"/>
          </p:cNvSpPr>
          <p:nvPr>
            <p:ph type="dt" sz="half" idx="10"/>
          </p:nvPr>
        </p:nvSpPr>
        <p:spPr/>
        <p:txBody>
          <a:bodyPr/>
          <a:lstStyle/>
          <a:p>
            <a:fld id="{C2FF73B1-F8BF-4AD2-9583-0713CAF99C47}" type="datetimeFigureOut">
              <a:rPr lang="en-US" smtClean="0"/>
              <a:t>5/10/2024</a:t>
            </a:fld>
            <a:endParaRPr lang="en-US"/>
          </a:p>
        </p:txBody>
      </p:sp>
      <p:sp>
        <p:nvSpPr>
          <p:cNvPr id="6" name="Footer Placeholder 5">
            <a:extLst>
              <a:ext uri="{FF2B5EF4-FFF2-40B4-BE49-F238E27FC236}">
                <a16:creationId xmlns:a16="http://schemas.microsoft.com/office/drawing/2014/main" id="{8DE3DB87-9AAE-43E3-8350-FF6AC6073EA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E3B900E-D64B-4CBE-A537-50B1335F61DD}"/>
              </a:ext>
            </a:extLst>
          </p:cNvPr>
          <p:cNvSpPr>
            <a:spLocks noGrp="1"/>
          </p:cNvSpPr>
          <p:nvPr>
            <p:ph type="sldNum" sz="quarter" idx="12"/>
          </p:nvPr>
        </p:nvSpPr>
        <p:spPr/>
        <p:txBody>
          <a:bodyPr/>
          <a:lstStyle/>
          <a:p>
            <a:fld id="{56CEE896-31E9-47B9-B842-FB29E08A4A8A}" type="slidenum">
              <a:rPr lang="en-US" smtClean="0"/>
              <a:t>‹#›</a:t>
            </a:fld>
            <a:endParaRPr lang="en-US"/>
          </a:p>
        </p:txBody>
      </p:sp>
    </p:spTree>
    <p:extLst>
      <p:ext uri="{BB962C8B-B14F-4D97-AF65-F5344CB8AC3E}">
        <p14:creationId xmlns:p14="http://schemas.microsoft.com/office/powerpoint/2010/main" val="10869302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68AC612-8B86-4CD2-B359-CA627910E5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4ABA337-6A6C-4C2A-9587-DECA5DD66E9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8003BB5-0380-456A-B8C5-405D1ED0704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FF73B1-F8BF-4AD2-9583-0713CAF99C47}" type="datetimeFigureOut">
              <a:rPr lang="en-US" smtClean="0"/>
              <a:t>5/10/2024</a:t>
            </a:fld>
            <a:endParaRPr lang="en-US"/>
          </a:p>
        </p:txBody>
      </p:sp>
      <p:sp>
        <p:nvSpPr>
          <p:cNvPr id="5" name="Footer Placeholder 4">
            <a:extLst>
              <a:ext uri="{FF2B5EF4-FFF2-40B4-BE49-F238E27FC236}">
                <a16:creationId xmlns:a16="http://schemas.microsoft.com/office/drawing/2014/main" id="{E9EE5389-3CF9-4968-8E74-8DDF8F658CE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5C43CE6-667C-4072-88EE-4C3F7375C5A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CEE896-31E9-47B9-B842-FB29E08A4A8A}" type="slidenum">
              <a:rPr lang="en-US" smtClean="0"/>
              <a:t>‹#›</a:t>
            </a:fld>
            <a:endParaRPr lang="en-US"/>
          </a:p>
        </p:txBody>
      </p:sp>
    </p:spTree>
    <p:extLst>
      <p:ext uri="{BB962C8B-B14F-4D97-AF65-F5344CB8AC3E}">
        <p14:creationId xmlns:p14="http://schemas.microsoft.com/office/powerpoint/2010/main" val="41576637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oleObject" Target="../embeddings/oleObject1.bin"/><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f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Freeform: Shape 9">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Freeform: Shape 11">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1033F79-94CD-4ED0-9566-F3D55A9B820B}"/>
              </a:ext>
            </a:extLst>
          </p:cNvPr>
          <p:cNvSpPr>
            <a:spLocks noGrp="1"/>
          </p:cNvSpPr>
          <p:nvPr>
            <p:ph type="ctrTitle"/>
          </p:nvPr>
        </p:nvSpPr>
        <p:spPr>
          <a:xfrm>
            <a:off x="5041903" y="2774696"/>
            <a:ext cx="3136897" cy="2108295"/>
          </a:xfrm>
        </p:spPr>
        <p:txBody>
          <a:bodyPr anchor="ctr">
            <a:normAutofit/>
          </a:bodyPr>
          <a:lstStyle/>
          <a:p>
            <a:endParaRPr lang="en-US" sz="7200" dirty="0"/>
          </a:p>
        </p:txBody>
      </p:sp>
      <p:sp>
        <p:nvSpPr>
          <p:cNvPr id="3" name="Subtitle 2">
            <a:extLst>
              <a:ext uri="{FF2B5EF4-FFF2-40B4-BE49-F238E27FC236}">
                <a16:creationId xmlns:a16="http://schemas.microsoft.com/office/drawing/2014/main" id="{0BD42F9F-5A71-4CEE-8223-7CD6B8E69965}"/>
              </a:ext>
            </a:extLst>
          </p:cNvPr>
          <p:cNvSpPr>
            <a:spLocks noGrp="1"/>
          </p:cNvSpPr>
          <p:nvPr>
            <p:ph type="subTitle" idx="1"/>
          </p:nvPr>
        </p:nvSpPr>
        <p:spPr>
          <a:xfrm>
            <a:off x="1966912" y="5645150"/>
            <a:ext cx="8258176" cy="631825"/>
          </a:xfrm>
        </p:spPr>
        <p:txBody>
          <a:bodyPr anchor="ctr">
            <a:normAutofit/>
          </a:bodyPr>
          <a:lstStyle/>
          <a:p>
            <a:r>
              <a:rPr lang="en-US" sz="2800" dirty="0"/>
              <a:t>Barnstable Presentation</a:t>
            </a:r>
          </a:p>
        </p:txBody>
      </p:sp>
      <p:sp>
        <p:nvSpPr>
          <p:cNvPr id="14" name="Rectangle 13">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4" name="Object 3">
            <a:extLst>
              <a:ext uri="{FF2B5EF4-FFF2-40B4-BE49-F238E27FC236}">
                <a16:creationId xmlns:a16="http://schemas.microsoft.com/office/drawing/2014/main" id="{530D9177-F373-8EE4-4CD2-DA914F42DBD8}"/>
              </a:ext>
            </a:extLst>
          </p:cNvPr>
          <p:cNvGraphicFramePr>
            <a:graphicFrameLocks noChangeAspect="1"/>
          </p:cNvGraphicFramePr>
          <p:nvPr>
            <p:extLst>
              <p:ext uri="{D42A27DB-BD31-4B8C-83A1-F6EECF244321}">
                <p14:modId xmlns:p14="http://schemas.microsoft.com/office/powerpoint/2010/main" val="940047645"/>
              </p:ext>
            </p:extLst>
          </p:nvPr>
        </p:nvGraphicFramePr>
        <p:xfrm>
          <a:off x="3319463" y="0"/>
          <a:ext cx="5753100" cy="5400675"/>
        </p:xfrm>
        <a:graphic>
          <a:graphicData uri="http://schemas.openxmlformats.org/presentationml/2006/ole">
            <mc:AlternateContent xmlns:mc="http://schemas.openxmlformats.org/markup-compatibility/2006">
              <mc:Choice xmlns:v="urn:schemas-microsoft-com:vml" Requires="v">
                <p:oleObj r:id="rId2" imgW="2962689" imgH="2962689" progId="">
                  <p:embed/>
                </p:oleObj>
              </mc:Choice>
              <mc:Fallback>
                <p:oleObj r:id="rId2" imgW="2962689" imgH="2962689" progId="">
                  <p:embed/>
                  <p:pic>
                    <p:nvPicPr>
                      <p:cNvPr id="0" name="Object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19463" y="0"/>
                        <a:ext cx="5753100" cy="5400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Slide Number Placeholder 4">
            <a:extLst>
              <a:ext uri="{FF2B5EF4-FFF2-40B4-BE49-F238E27FC236}">
                <a16:creationId xmlns:a16="http://schemas.microsoft.com/office/drawing/2014/main" id="{B6065689-F41F-5F37-93D4-33651CEFCE3F}"/>
              </a:ext>
            </a:extLst>
          </p:cNvPr>
          <p:cNvSpPr>
            <a:spLocks noGrp="1"/>
          </p:cNvSpPr>
          <p:nvPr>
            <p:ph type="sldNum" sz="quarter" idx="12"/>
          </p:nvPr>
        </p:nvSpPr>
        <p:spPr/>
        <p:txBody>
          <a:bodyPr/>
          <a:lstStyle/>
          <a:p>
            <a:fld id="{56CEE896-31E9-47B9-B842-FB29E08A4A8A}" type="slidenum">
              <a:rPr lang="en-US" smtClean="0"/>
              <a:t>1</a:t>
            </a:fld>
            <a:endParaRPr lang="en-US"/>
          </a:p>
        </p:txBody>
      </p:sp>
    </p:spTree>
    <p:extLst>
      <p:ext uri="{BB962C8B-B14F-4D97-AF65-F5344CB8AC3E}">
        <p14:creationId xmlns:p14="http://schemas.microsoft.com/office/powerpoint/2010/main" val="37775519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6" name="Rectangle 45">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7" name="Rectangle 46">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48" name="Rectangle 47">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6F46445-1CD9-A189-F0FF-914A4F6FDFF5}"/>
              </a:ext>
            </a:extLst>
          </p:cNvPr>
          <p:cNvSpPr>
            <a:spLocks noGrp="1"/>
          </p:cNvSpPr>
          <p:nvPr>
            <p:ph type="title"/>
          </p:nvPr>
        </p:nvSpPr>
        <p:spPr>
          <a:xfrm>
            <a:off x="1115568" y="548640"/>
            <a:ext cx="10168128" cy="1179576"/>
          </a:xfrm>
        </p:spPr>
        <p:txBody>
          <a:bodyPr>
            <a:normAutofit/>
          </a:bodyPr>
          <a:lstStyle/>
          <a:p>
            <a:pPr marL="914400" marR="0" lvl="2">
              <a:spcBef>
                <a:spcPts val="0"/>
              </a:spcBef>
              <a:spcAft>
                <a:spcPts val="0"/>
              </a:spcAft>
            </a:pPr>
            <a:r>
              <a:rPr lang="en-US" sz="4000" dirty="0">
                <a:effectLst/>
                <a:latin typeface="Calibri" panose="020F0502020204030204" pitchFamily="34" charset="0"/>
                <a:ea typeface="Calibri" panose="020F0502020204030204" pitchFamily="34" charset="0"/>
                <a:cs typeface="Times New Roman" panose="02020603050405020304" pitchFamily="18" charset="0"/>
              </a:rPr>
              <a:t>Licensee/Applicant appeal process.</a:t>
            </a:r>
          </a:p>
        </p:txBody>
      </p:sp>
      <p:sp>
        <p:nvSpPr>
          <p:cNvPr id="49" name="Rectangle 48">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50" name="Content Placeholder 2">
            <a:extLst>
              <a:ext uri="{FF2B5EF4-FFF2-40B4-BE49-F238E27FC236}">
                <a16:creationId xmlns:a16="http://schemas.microsoft.com/office/drawing/2014/main" id="{994EACDB-8BB4-8CF9-D339-C07AC16CA844}"/>
              </a:ext>
            </a:extLst>
          </p:cNvPr>
          <p:cNvSpPr>
            <a:spLocks noGrp="1"/>
          </p:cNvSpPr>
          <p:nvPr>
            <p:ph idx="1"/>
          </p:nvPr>
        </p:nvSpPr>
        <p:spPr>
          <a:xfrm>
            <a:off x="1115568" y="2018806"/>
            <a:ext cx="10168128" cy="4158157"/>
          </a:xfrm>
        </p:spPr>
        <p:txBody>
          <a:bodyPr>
            <a:normAutofit/>
          </a:bodyPr>
          <a:lstStyle/>
          <a:p>
            <a:pPr marL="1143000" marR="0" lvl="2" indent="-228600">
              <a:spcBef>
                <a:spcPts val="0"/>
              </a:spcBef>
              <a:spcAft>
                <a:spcPts val="0"/>
              </a:spcAft>
              <a:buFont typeface="Wingdings" panose="05000000000000000000" pitchFamily="2" charset="2"/>
              <a:buChar char=""/>
            </a:pPr>
            <a:r>
              <a:rPr lang="en-US" sz="2200" dirty="0">
                <a:effectLst/>
                <a:latin typeface="Calibri" panose="020F0502020204030204" pitchFamily="34" charset="0"/>
                <a:ea typeface="Calibri" panose="020F0502020204030204" pitchFamily="34" charset="0"/>
                <a:cs typeface="Times New Roman" panose="02020603050405020304" pitchFamily="18" charset="0"/>
              </a:rPr>
              <a:t>M.G.L. c. 138, § 67- </a:t>
            </a:r>
            <a:r>
              <a:rPr lang="en-US" sz="2000" b="0" i="0" dirty="0">
                <a:solidFill>
                  <a:srgbClr val="212121"/>
                </a:solidFill>
                <a:effectLst/>
                <a:latin typeface="verdana" panose="020B0604030504040204" pitchFamily="34" charset="0"/>
              </a:rPr>
              <a:t>Any applicant for a license who is aggrieved by the action of the local licensing authorities in refusing to grant the same, or by their failure to act within the period of thirty days limited by section sixteen B, or any person who is aggrieved by the action of such authorities in modifying, suspending, cancelling, revoking or declaring forfeited the same, may appeal therefrom to the commission within five days following notice of such action or following the expiration of said period, upon petition in writing, setting forth all the material facts in the case…</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2200" dirty="0"/>
          </a:p>
        </p:txBody>
      </p:sp>
      <p:sp>
        <p:nvSpPr>
          <p:cNvPr id="3" name="Slide Number Placeholder 2">
            <a:extLst>
              <a:ext uri="{FF2B5EF4-FFF2-40B4-BE49-F238E27FC236}">
                <a16:creationId xmlns:a16="http://schemas.microsoft.com/office/drawing/2014/main" id="{7871AE94-39F0-EFDF-1642-E452FD9980E5}"/>
              </a:ext>
            </a:extLst>
          </p:cNvPr>
          <p:cNvSpPr>
            <a:spLocks noGrp="1"/>
          </p:cNvSpPr>
          <p:nvPr>
            <p:ph type="sldNum" sz="quarter" idx="12"/>
          </p:nvPr>
        </p:nvSpPr>
        <p:spPr/>
        <p:txBody>
          <a:bodyPr/>
          <a:lstStyle/>
          <a:p>
            <a:fld id="{56CEE896-31E9-47B9-B842-FB29E08A4A8A}" type="slidenum">
              <a:rPr lang="en-US" smtClean="0"/>
              <a:t>10</a:t>
            </a:fld>
            <a:endParaRPr lang="en-US"/>
          </a:p>
        </p:txBody>
      </p:sp>
    </p:spTree>
    <p:extLst>
      <p:ext uri="{BB962C8B-B14F-4D97-AF65-F5344CB8AC3E}">
        <p14:creationId xmlns:p14="http://schemas.microsoft.com/office/powerpoint/2010/main" val="37101863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6" name="Rectangle 45">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7" name="Rectangle 46">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48" name="Rectangle 47">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9" name="Rectangle 48">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50" name="Content Placeholder 2">
            <a:extLst>
              <a:ext uri="{FF2B5EF4-FFF2-40B4-BE49-F238E27FC236}">
                <a16:creationId xmlns:a16="http://schemas.microsoft.com/office/drawing/2014/main" id="{994EACDB-8BB4-8CF9-D339-C07AC16CA844}"/>
              </a:ext>
            </a:extLst>
          </p:cNvPr>
          <p:cNvSpPr>
            <a:spLocks noGrp="1"/>
          </p:cNvSpPr>
          <p:nvPr>
            <p:ph idx="1"/>
          </p:nvPr>
        </p:nvSpPr>
        <p:spPr>
          <a:xfrm>
            <a:off x="1115568" y="2018806"/>
            <a:ext cx="10168128" cy="4158157"/>
          </a:xfrm>
        </p:spPr>
        <p:txBody>
          <a:bodyPr>
            <a:normAutofit/>
          </a:bodyPr>
          <a:lstStyle/>
          <a:p>
            <a:r>
              <a:rPr lang="en-US" sz="2800" dirty="0"/>
              <a:t>Compliance Checks are a training tool required by law.</a:t>
            </a:r>
          </a:p>
          <a:p>
            <a:r>
              <a:rPr lang="en-US" sz="2800" dirty="0"/>
              <a:t>Municipality and ABCC must conduct compliance checks.</a:t>
            </a:r>
          </a:p>
          <a:p>
            <a:r>
              <a:rPr lang="en-US" sz="2800" dirty="0"/>
              <a:t>Compliance checks are intended to help the licensee comply with the law and local regulations.</a:t>
            </a:r>
          </a:p>
          <a:p>
            <a:endParaRPr lang="en-US" sz="2200" dirty="0"/>
          </a:p>
        </p:txBody>
      </p:sp>
      <p:sp>
        <p:nvSpPr>
          <p:cNvPr id="4" name="Title 1">
            <a:extLst>
              <a:ext uri="{FF2B5EF4-FFF2-40B4-BE49-F238E27FC236}">
                <a16:creationId xmlns:a16="http://schemas.microsoft.com/office/drawing/2014/main" id="{C17688EC-B890-BD26-4273-1487694AF3CF}"/>
              </a:ext>
            </a:extLst>
          </p:cNvPr>
          <p:cNvSpPr txBox="1">
            <a:spLocks/>
          </p:cNvSpPr>
          <p:nvPr/>
        </p:nvSpPr>
        <p:spPr>
          <a:xfrm>
            <a:off x="1408176" y="432816"/>
            <a:ext cx="9875520" cy="135636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dirty="0"/>
              <a:t>COMPLIANCE CHECKS- Brick and Mortar and Direct to Consumers</a:t>
            </a:r>
          </a:p>
        </p:txBody>
      </p:sp>
      <p:pic>
        <p:nvPicPr>
          <p:cNvPr id="5" name="Picture 4">
            <a:extLst>
              <a:ext uri="{FF2B5EF4-FFF2-40B4-BE49-F238E27FC236}">
                <a16:creationId xmlns:a16="http://schemas.microsoft.com/office/drawing/2014/main" id="{AC2D57F4-93C6-0B3A-661D-2CB9BA7AB36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70838" y="4216550"/>
            <a:ext cx="2631233" cy="1457701"/>
          </a:xfrm>
          <a:prstGeom prst="rect">
            <a:avLst/>
          </a:prstGeom>
        </p:spPr>
      </p:pic>
      <p:sp>
        <p:nvSpPr>
          <p:cNvPr id="2" name="Slide Number Placeholder 1">
            <a:extLst>
              <a:ext uri="{FF2B5EF4-FFF2-40B4-BE49-F238E27FC236}">
                <a16:creationId xmlns:a16="http://schemas.microsoft.com/office/drawing/2014/main" id="{D6C95362-393B-35CB-7F4E-CE2E33ADEB92}"/>
              </a:ext>
            </a:extLst>
          </p:cNvPr>
          <p:cNvSpPr>
            <a:spLocks noGrp="1"/>
          </p:cNvSpPr>
          <p:nvPr>
            <p:ph type="sldNum" sz="quarter" idx="12"/>
          </p:nvPr>
        </p:nvSpPr>
        <p:spPr/>
        <p:txBody>
          <a:bodyPr/>
          <a:lstStyle/>
          <a:p>
            <a:fld id="{56CEE896-31E9-47B9-B842-FB29E08A4A8A}" type="slidenum">
              <a:rPr lang="en-US" smtClean="0"/>
              <a:t>11</a:t>
            </a:fld>
            <a:endParaRPr lang="en-US"/>
          </a:p>
        </p:txBody>
      </p:sp>
    </p:spTree>
    <p:extLst>
      <p:ext uri="{BB962C8B-B14F-4D97-AF65-F5344CB8AC3E}">
        <p14:creationId xmlns:p14="http://schemas.microsoft.com/office/powerpoint/2010/main" val="23285380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6" name="Rectangle 45">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7" name="Rectangle 46">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48" name="Rectangle 47">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9" name="Rectangle 48">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50" name="Content Placeholder 2">
            <a:extLst>
              <a:ext uri="{FF2B5EF4-FFF2-40B4-BE49-F238E27FC236}">
                <a16:creationId xmlns:a16="http://schemas.microsoft.com/office/drawing/2014/main" id="{994EACDB-8BB4-8CF9-D339-C07AC16CA844}"/>
              </a:ext>
            </a:extLst>
          </p:cNvPr>
          <p:cNvSpPr>
            <a:spLocks noGrp="1"/>
          </p:cNvSpPr>
          <p:nvPr>
            <p:ph idx="1"/>
          </p:nvPr>
        </p:nvSpPr>
        <p:spPr>
          <a:xfrm>
            <a:off x="1115568" y="2018806"/>
            <a:ext cx="10168128" cy="4158157"/>
          </a:xfrm>
        </p:spPr>
        <p:txBody>
          <a:bodyPr>
            <a:normAutofit/>
          </a:bodyPr>
          <a:lstStyle/>
          <a:p>
            <a:r>
              <a:rPr lang="en-US" sz="2800" dirty="0"/>
              <a:t>M.G.L. c. 138, </a:t>
            </a:r>
            <a:r>
              <a:rPr lang="en-US" sz="2800" dirty="0">
                <a:effectLst/>
                <a:latin typeface="Calibri" panose="020F0502020204030204" pitchFamily="34" charset="0"/>
                <a:ea typeface="Calibri" panose="020F0502020204030204" pitchFamily="34" charset="0"/>
                <a:cs typeface="Times New Roman" panose="02020603050405020304" pitchFamily="18" charset="0"/>
              </a:rPr>
              <a:t>§ 34- Sale or delivery of an alcoholic beverage to a person under 21 years of age.</a:t>
            </a:r>
          </a:p>
          <a:p>
            <a:r>
              <a:rPr lang="en-US" sz="2800" dirty="0"/>
              <a:t>204 CMR 2.05 (2) Permitting an illegality on the licensed premises, to wit:  Ch. 138, § 34C – Possession of an alcoholic beverage by a person under 21 years of age</a:t>
            </a:r>
          </a:p>
          <a:p>
            <a:r>
              <a:rPr lang="en-US" dirty="0"/>
              <a:t>M.G.L. c. 138, </a:t>
            </a:r>
            <a:r>
              <a:rPr lang="en-US" sz="2800" dirty="0">
                <a:effectLst/>
                <a:latin typeface="Calibri" panose="020F0502020204030204" pitchFamily="34" charset="0"/>
                <a:ea typeface="Calibri" panose="020F0502020204030204" pitchFamily="34" charset="0"/>
                <a:cs typeface="Times New Roman" panose="02020603050405020304" pitchFamily="18" charset="0"/>
              </a:rPr>
              <a:t>§ 69- Sale or delivery of an alcoholic beverage to an intoxicated person</a:t>
            </a:r>
          </a:p>
          <a:p>
            <a:r>
              <a:rPr lang="en-US" dirty="0">
                <a:latin typeface="Calibri" panose="020F0502020204030204" pitchFamily="34" charset="0"/>
                <a:ea typeface="Calibri" panose="020F0502020204030204" pitchFamily="34" charset="0"/>
                <a:cs typeface="Times New Roman" panose="02020603050405020304" pitchFamily="18" charset="0"/>
              </a:rPr>
              <a:t>Receiving </a:t>
            </a:r>
            <a:r>
              <a:rPr lang="en-US" sz="2800" dirty="0">
                <a:latin typeface="Calibri" panose="020F0502020204030204" pitchFamily="34" charset="0"/>
                <a:ea typeface="Calibri" panose="020F0502020204030204" pitchFamily="34" charset="0"/>
                <a:cs typeface="Times New Roman" panose="02020603050405020304" pitchFamily="18" charset="0"/>
              </a:rPr>
              <a:t>MGL c. 90 Section 24J Reports</a:t>
            </a:r>
          </a:p>
          <a:p>
            <a:r>
              <a:rPr lang="en-US" dirty="0">
                <a:latin typeface="Calibri" panose="020F0502020204030204" pitchFamily="34" charset="0"/>
                <a:ea typeface="Calibri" panose="020F0502020204030204" pitchFamily="34" charset="0"/>
                <a:cs typeface="Times New Roman" panose="02020603050405020304" pitchFamily="18" charset="0"/>
              </a:rPr>
              <a:t>Duplicating ABCC Investigations: </a:t>
            </a:r>
            <a:r>
              <a:rPr lang="en-US" dirty="0"/>
              <a:t>M.G.L. c. 138, </a:t>
            </a:r>
            <a:r>
              <a:rPr lang="en-US" sz="2800" dirty="0">
                <a:effectLst/>
                <a:latin typeface="Calibri" panose="020F0502020204030204" pitchFamily="34" charset="0"/>
                <a:ea typeface="Calibri" panose="020F0502020204030204" pitchFamily="34" charset="0"/>
                <a:cs typeface="Times New Roman" panose="02020603050405020304" pitchFamily="18" charset="0"/>
              </a:rPr>
              <a:t>§ 23</a:t>
            </a:r>
            <a:endParaRPr lang="en-US" sz="2800" dirty="0"/>
          </a:p>
          <a:p>
            <a:endParaRPr lang="en-US" sz="2200" dirty="0"/>
          </a:p>
        </p:txBody>
      </p:sp>
      <p:sp>
        <p:nvSpPr>
          <p:cNvPr id="4" name="Title 1">
            <a:extLst>
              <a:ext uri="{FF2B5EF4-FFF2-40B4-BE49-F238E27FC236}">
                <a16:creationId xmlns:a16="http://schemas.microsoft.com/office/drawing/2014/main" id="{C17688EC-B890-BD26-4273-1487694AF3CF}"/>
              </a:ext>
            </a:extLst>
          </p:cNvPr>
          <p:cNvSpPr txBox="1">
            <a:spLocks/>
          </p:cNvSpPr>
          <p:nvPr/>
        </p:nvSpPr>
        <p:spPr>
          <a:xfrm>
            <a:off x="1408176" y="432816"/>
            <a:ext cx="9875520" cy="135636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dirty="0"/>
              <a:t>Public Safety Violations: M.G.L. c. 138 Sections 34, 34C, and 69</a:t>
            </a:r>
          </a:p>
        </p:txBody>
      </p:sp>
      <p:sp>
        <p:nvSpPr>
          <p:cNvPr id="2" name="Slide Number Placeholder 1">
            <a:extLst>
              <a:ext uri="{FF2B5EF4-FFF2-40B4-BE49-F238E27FC236}">
                <a16:creationId xmlns:a16="http://schemas.microsoft.com/office/drawing/2014/main" id="{2DB1FE54-5D6D-7714-CD8F-E2D33B510E5A}"/>
              </a:ext>
            </a:extLst>
          </p:cNvPr>
          <p:cNvSpPr>
            <a:spLocks noGrp="1"/>
          </p:cNvSpPr>
          <p:nvPr>
            <p:ph type="sldNum" sz="quarter" idx="12"/>
          </p:nvPr>
        </p:nvSpPr>
        <p:spPr/>
        <p:txBody>
          <a:bodyPr/>
          <a:lstStyle/>
          <a:p>
            <a:fld id="{56CEE896-31E9-47B9-B842-FB29E08A4A8A}" type="slidenum">
              <a:rPr lang="en-US" smtClean="0"/>
              <a:t>12</a:t>
            </a:fld>
            <a:endParaRPr lang="en-US"/>
          </a:p>
        </p:txBody>
      </p:sp>
    </p:spTree>
    <p:extLst>
      <p:ext uri="{BB962C8B-B14F-4D97-AF65-F5344CB8AC3E}">
        <p14:creationId xmlns:p14="http://schemas.microsoft.com/office/powerpoint/2010/main" val="31667972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6" name="Rectangle 45">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7" name="Rectangle 46">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48" name="Rectangle 47">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6F46445-1CD9-A189-F0FF-914A4F6FDFF5}"/>
              </a:ext>
            </a:extLst>
          </p:cNvPr>
          <p:cNvSpPr>
            <a:spLocks noGrp="1"/>
          </p:cNvSpPr>
          <p:nvPr>
            <p:ph type="title"/>
          </p:nvPr>
        </p:nvSpPr>
        <p:spPr>
          <a:xfrm>
            <a:off x="1115568" y="548640"/>
            <a:ext cx="10168128" cy="1179576"/>
          </a:xfrm>
        </p:spPr>
        <p:txBody>
          <a:bodyPr>
            <a:normAutofit/>
          </a:bodyPr>
          <a:lstStyle/>
          <a:p>
            <a:r>
              <a:rPr lang="en-US" sz="4000" dirty="0"/>
              <a:t>Agenda</a:t>
            </a:r>
          </a:p>
        </p:txBody>
      </p:sp>
      <p:sp>
        <p:nvSpPr>
          <p:cNvPr id="49" name="Rectangle 48">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50" name="Content Placeholder 2">
            <a:extLst>
              <a:ext uri="{FF2B5EF4-FFF2-40B4-BE49-F238E27FC236}">
                <a16:creationId xmlns:a16="http://schemas.microsoft.com/office/drawing/2014/main" id="{994EACDB-8BB4-8CF9-D339-C07AC16CA844}"/>
              </a:ext>
            </a:extLst>
          </p:cNvPr>
          <p:cNvSpPr>
            <a:spLocks noGrp="1"/>
          </p:cNvSpPr>
          <p:nvPr>
            <p:ph idx="1"/>
          </p:nvPr>
        </p:nvSpPr>
        <p:spPr>
          <a:xfrm>
            <a:off x="1115568" y="2018806"/>
            <a:ext cx="10168128" cy="4158157"/>
          </a:xfrm>
        </p:spPr>
        <p:txBody>
          <a:bodyPr>
            <a:normAutofit lnSpcReduction="10000"/>
          </a:bodyPr>
          <a:lstStyle/>
          <a:p>
            <a:pPr marL="1143000" marR="0" lvl="2" indent="-228600">
              <a:spcBef>
                <a:spcPts val="0"/>
              </a:spcBef>
              <a:spcAft>
                <a:spcPts val="0"/>
              </a:spcAft>
              <a:buFont typeface="Wingdings" panose="05000000000000000000" pitchFamily="2" charset="2"/>
              <a:buChar char=""/>
            </a:pPr>
            <a:r>
              <a:rPr lang="en-US" sz="2200" dirty="0">
                <a:effectLst/>
                <a:latin typeface="Calibri" panose="020F0502020204030204" pitchFamily="34" charset="0"/>
                <a:ea typeface="Calibri" panose="020F0502020204030204" pitchFamily="34" charset="0"/>
                <a:cs typeface="Times New Roman" panose="02020603050405020304" pitchFamily="18" charset="0"/>
              </a:rPr>
              <a:t>Navigation of the ABCC Website</a:t>
            </a:r>
          </a:p>
          <a:p>
            <a:pPr marL="1143000" marR="0" lvl="2" indent="-228600">
              <a:spcBef>
                <a:spcPts val="0"/>
              </a:spcBef>
              <a:spcAft>
                <a:spcPts val="0"/>
              </a:spcAft>
              <a:buFont typeface="Wingdings" panose="05000000000000000000" pitchFamily="2" charset="2"/>
              <a:buChar char=""/>
            </a:pPr>
            <a:r>
              <a:rPr lang="en-US" sz="2200" dirty="0">
                <a:effectLst/>
                <a:latin typeface="Calibri" panose="020F0502020204030204" pitchFamily="34" charset="0"/>
                <a:ea typeface="Calibri" panose="020F0502020204030204" pitchFamily="34" charset="0"/>
                <a:cs typeface="Times New Roman" panose="02020603050405020304" pitchFamily="18" charset="0"/>
              </a:rPr>
              <a:t>Resources for Local Licensing Authorities.</a:t>
            </a:r>
          </a:p>
          <a:p>
            <a:pPr marL="1143000" marR="0" lvl="2" indent="-228600">
              <a:spcBef>
                <a:spcPts val="0"/>
              </a:spcBef>
              <a:spcAft>
                <a:spcPts val="0"/>
              </a:spcAft>
              <a:buFont typeface="Wingdings" panose="05000000000000000000" pitchFamily="2" charset="2"/>
              <a:buChar char=""/>
            </a:pPr>
            <a:r>
              <a:rPr lang="en-US" sz="2200" dirty="0">
                <a:effectLst/>
                <a:latin typeface="Calibri" panose="020F0502020204030204" pitchFamily="34" charset="0"/>
                <a:ea typeface="Calibri" panose="020F0502020204030204" pitchFamily="34" charset="0"/>
                <a:cs typeface="Times New Roman" panose="02020603050405020304" pitchFamily="18" charset="0"/>
              </a:rPr>
              <a:t>Role of a regulator.</a:t>
            </a:r>
          </a:p>
          <a:p>
            <a:pPr marL="1143000" marR="0" lvl="2" indent="-228600">
              <a:spcBef>
                <a:spcPts val="0"/>
              </a:spcBef>
              <a:spcAft>
                <a:spcPts val="0"/>
              </a:spcAft>
              <a:buFont typeface="Wingdings" panose="05000000000000000000" pitchFamily="2" charset="2"/>
              <a:buChar char=""/>
            </a:pPr>
            <a:r>
              <a:rPr lang="en-US" sz="2200" dirty="0">
                <a:effectLst/>
                <a:latin typeface="Calibri" panose="020F0502020204030204" pitchFamily="34" charset="0"/>
                <a:ea typeface="Calibri" panose="020F0502020204030204" pitchFamily="34" charset="0"/>
                <a:cs typeface="Times New Roman" panose="02020603050405020304" pitchFamily="18" charset="0"/>
              </a:rPr>
              <a:t>Guidelines when reviewing an application.</a:t>
            </a:r>
          </a:p>
          <a:p>
            <a:pPr lvl="2">
              <a:spcBef>
                <a:spcPts val="0"/>
              </a:spcBef>
              <a:buFont typeface="Wingdings" panose="05000000000000000000" pitchFamily="2" charset="2"/>
              <a:buChar char=""/>
            </a:pPr>
            <a:r>
              <a:rPr lang="en-US" sz="2200" dirty="0">
                <a:effectLst/>
                <a:latin typeface="Calibri" panose="020F0502020204030204" pitchFamily="34" charset="0"/>
                <a:ea typeface="Calibri" panose="020F0502020204030204" pitchFamily="34" charset="0"/>
                <a:cs typeface="Times New Roman" panose="02020603050405020304" pitchFamily="18" charset="0"/>
              </a:rPr>
              <a:t>Delivery Concerns</a:t>
            </a:r>
          </a:p>
          <a:p>
            <a:pPr lvl="2">
              <a:spcBef>
                <a:spcPts val="0"/>
              </a:spcBef>
              <a:buFont typeface="Wingdings" panose="05000000000000000000" pitchFamily="2" charset="2"/>
              <a:buChar char=""/>
            </a:pPr>
            <a:r>
              <a:rPr lang="en-US" sz="2200" dirty="0">
                <a:effectLst/>
                <a:latin typeface="Calibri" panose="020F0502020204030204" pitchFamily="34" charset="0"/>
                <a:ea typeface="Calibri" panose="020F0502020204030204" pitchFamily="34" charset="0"/>
                <a:cs typeface="Times New Roman" panose="02020603050405020304" pitchFamily="18" charset="0"/>
              </a:rPr>
              <a:t>Municipality progressive discipline process.</a:t>
            </a:r>
          </a:p>
          <a:p>
            <a:pPr marL="1143000" marR="0" lvl="2" indent="-228600">
              <a:spcBef>
                <a:spcPts val="0"/>
              </a:spcBef>
              <a:spcAft>
                <a:spcPts val="0"/>
              </a:spcAft>
              <a:buFont typeface="Wingdings" panose="05000000000000000000" pitchFamily="2" charset="2"/>
              <a:buChar char=""/>
            </a:pPr>
            <a:r>
              <a:rPr lang="en-US" sz="2200" dirty="0">
                <a:effectLst/>
                <a:latin typeface="Calibri" panose="020F0502020204030204" pitchFamily="34" charset="0"/>
                <a:ea typeface="Calibri" panose="020F0502020204030204" pitchFamily="34" charset="0"/>
                <a:cs typeface="Times New Roman" panose="02020603050405020304" pitchFamily="18" charset="0"/>
              </a:rPr>
              <a:t>Violation Hearings and Adjudication process.</a:t>
            </a:r>
          </a:p>
          <a:p>
            <a:pPr marL="1143000" marR="0" lvl="2" indent="-228600">
              <a:spcBef>
                <a:spcPts val="0"/>
              </a:spcBef>
              <a:spcAft>
                <a:spcPts val="0"/>
              </a:spcAft>
              <a:buFont typeface="Wingdings" panose="05000000000000000000" pitchFamily="2" charset="2"/>
              <a:buChar char=""/>
            </a:pPr>
            <a:r>
              <a:rPr lang="en-US" sz="2200" dirty="0">
                <a:effectLst/>
                <a:latin typeface="Calibri" panose="020F0502020204030204" pitchFamily="34" charset="0"/>
                <a:ea typeface="Calibri" panose="020F0502020204030204" pitchFamily="34" charset="0"/>
                <a:cs typeface="Times New Roman" panose="02020603050405020304" pitchFamily="18" charset="0"/>
              </a:rPr>
              <a:t>Licensee/Applicant appeal process.</a:t>
            </a:r>
          </a:p>
          <a:p>
            <a:pPr marL="1143000" marR="0" lvl="2" indent="-228600">
              <a:spcBef>
                <a:spcPts val="0"/>
              </a:spcBef>
              <a:spcAft>
                <a:spcPts val="0"/>
              </a:spcAft>
              <a:buFont typeface="Wingdings" panose="05000000000000000000" pitchFamily="2" charset="2"/>
              <a:buChar char=""/>
            </a:pPr>
            <a:r>
              <a:rPr lang="en-US" sz="2200" dirty="0">
                <a:effectLst/>
                <a:latin typeface="Calibri" panose="020F0502020204030204" pitchFamily="34" charset="0"/>
                <a:ea typeface="Calibri" panose="020F0502020204030204" pitchFamily="34" charset="0"/>
                <a:cs typeface="Times New Roman" panose="02020603050405020304" pitchFamily="18" charset="0"/>
              </a:rPr>
              <a:t>Compliance checks (Brick/Mortar and Direct to Consumers)</a:t>
            </a:r>
          </a:p>
          <a:p>
            <a:pPr marL="1143000" marR="0" lvl="2" indent="-228600">
              <a:spcBef>
                <a:spcPts val="0"/>
              </a:spcBef>
              <a:spcAft>
                <a:spcPts val="0"/>
              </a:spcAft>
              <a:buFont typeface="Wingdings" panose="05000000000000000000" pitchFamily="2" charset="2"/>
              <a:buChar char=""/>
            </a:pPr>
            <a:r>
              <a:rPr lang="en-US" sz="2200" dirty="0">
                <a:effectLst/>
                <a:latin typeface="Calibri" panose="020F0502020204030204" pitchFamily="34" charset="0"/>
                <a:ea typeface="Calibri" panose="020F0502020204030204" pitchFamily="34" charset="0"/>
                <a:cs typeface="Times New Roman" panose="02020603050405020304" pitchFamily="18" charset="0"/>
              </a:rPr>
              <a:t>Section 34 Sale or Delivery of alcohol to underage individual.</a:t>
            </a:r>
          </a:p>
          <a:p>
            <a:pPr marL="1143000" marR="0" lvl="2" indent="-228600">
              <a:spcBef>
                <a:spcPts val="0"/>
              </a:spcBef>
              <a:spcAft>
                <a:spcPts val="800"/>
              </a:spcAft>
              <a:buFont typeface="Wingdings" panose="05000000000000000000" pitchFamily="2" charset="2"/>
              <a:buChar char=""/>
            </a:pPr>
            <a:r>
              <a:rPr lang="en-US" sz="2200" dirty="0">
                <a:effectLst/>
                <a:latin typeface="Calibri" panose="020F0502020204030204" pitchFamily="34" charset="0"/>
                <a:ea typeface="Calibri" panose="020F0502020204030204" pitchFamily="34" charset="0"/>
                <a:cs typeface="Times New Roman" panose="02020603050405020304" pitchFamily="18" charset="0"/>
              </a:rPr>
              <a:t>Section 34C An individual under the age of 21 in possession of alcohol.</a:t>
            </a:r>
          </a:p>
          <a:p>
            <a:pPr marL="1143000" marR="0" lvl="2" indent="-228600">
              <a:spcBef>
                <a:spcPts val="0"/>
              </a:spcBef>
              <a:spcAft>
                <a:spcPts val="800"/>
              </a:spcAft>
              <a:buFont typeface="Wingdings" panose="05000000000000000000" pitchFamily="2" charset="2"/>
              <a:buChar char=""/>
            </a:pPr>
            <a:r>
              <a:rPr lang="en-US" sz="2200" dirty="0">
                <a:latin typeface="Calibri" panose="020F0502020204030204" pitchFamily="34" charset="0"/>
                <a:ea typeface="Calibri" panose="020F0502020204030204" pitchFamily="34" charset="0"/>
                <a:cs typeface="Times New Roman" panose="02020603050405020304" pitchFamily="18" charset="0"/>
              </a:rPr>
              <a:t>Receiving MGL c. 90 Section 24J Reports.</a:t>
            </a:r>
          </a:p>
          <a:p>
            <a:pPr marL="1143000" marR="0" lvl="2" indent="-228600">
              <a:spcBef>
                <a:spcPts val="0"/>
              </a:spcBef>
              <a:spcAft>
                <a:spcPts val="800"/>
              </a:spcAft>
              <a:buFont typeface="Wingdings" panose="05000000000000000000" pitchFamily="2" charset="2"/>
              <a:buChar char=""/>
            </a:pPr>
            <a:r>
              <a:rPr lang="en-US" sz="2200" dirty="0">
                <a:effectLst/>
                <a:latin typeface="Calibri" panose="020F0502020204030204" pitchFamily="34" charset="0"/>
                <a:ea typeface="Calibri" panose="020F0502020204030204" pitchFamily="34" charset="0"/>
                <a:cs typeface="Times New Roman" panose="02020603050405020304" pitchFamily="18" charset="0"/>
              </a:rPr>
              <a:t>Duplicating ABCC Investigations</a:t>
            </a:r>
          </a:p>
          <a:p>
            <a:pPr marL="1143000" marR="0" lvl="2" indent="-228600">
              <a:spcBef>
                <a:spcPts val="0"/>
              </a:spcBef>
              <a:spcAft>
                <a:spcPts val="800"/>
              </a:spcAft>
              <a:buFont typeface="Wingdings" panose="05000000000000000000" pitchFamily="2" charset="2"/>
              <a:buChar char=""/>
            </a:pP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2200" dirty="0"/>
          </a:p>
        </p:txBody>
      </p:sp>
      <p:sp>
        <p:nvSpPr>
          <p:cNvPr id="3" name="Slide Number Placeholder 2">
            <a:extLst>
              <a:ext uri="{FF2B5EF4-FFF2-40B4-BE49-F238E27FC236}">
                <a16:creationId xmlns:a16="http://schemas.microsoft.com/office/drawing/2014/main" id="{0DC9B634-DB02-741D-5082-25F3C5840EFD}"/>
              </a:ext>
            </a:extLst>
          </p:cNvPr>
          <p:cNvSpPr>
            <a:spLocks noGrp="1"/>
          </p:cNvSpPr>
          <p:nvPr>
            <p:ph type="sldNum" sz="quarter" idx="12"/>
          </p:nvPr>
        </p:nvSpPr>
        <p:spPr/>
        <p:txBody>
          <a:bodyPr/>
          <a:lstStyle/>
          <a:p>
            <a:fld id="{56CEE896-31E9-47B9-B842-FB29E08A4A8A}" type="slidenum">
              <a:rPr lang="en-US" smtClean="0"/>
              <a:t>2</a:t>
            </a:fld>
            <a:endParaRPr lang="en-US"/>
          </a:p>
        </p:txBody>
      </p:sp>
    </p:spTree>
    <p:extLst>
      <p:ext uri="{BB962C8B-B14F-4D97-AF65-F5344CB8AC3E}">
        <p14:creationId xmlns:p14="http://schemas.microsoft.com/office/powerpoint/2010/main" val="26450330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6" name="Rectangle 45">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7" name="Rectangle 46">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48" name="Rectangle 47">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6F46445-1CD9-A189-F0FF-914A4F6FDFF5}"/>
              </a:ext>
            </a:extLst>
          </p:cNvPr>
          <p:cNvSpPr>
            <a:spLocks noGrp="1"/>
          </p:cNvSpPr>
          <p:nvPr>
            <p:ph type="title"/>
          </p:nvPr>
        </p:nvSpPr>
        <p:spPr>
          <a:xfrm>
            <a:off x="1115568" y="548640"/>
            <a:ext cx="10168128" cy="1179576"/>
          </a:xfrm>
        </p:spPr>
        <p:txBody>
          <a:bodyPr>
            <a:normAutofit/>
          </a:bodyPr>
          <a:lstStyle/>
          <a:p>
            <a:r>
              <a:rPr lang="en-US" sz="4000" dirty="0">
                <a:effectLst/>
                <a:latin typeface="Calibri" panose="020F0502020204030204" pitchFamily="34" charset="0"/>
                <a:ea typeface="Calibri" panose="020F0502020204030204" pitchFamily="34" charset="0"/>
                <a:cs typeface="Times New Roman" panose="02020603050405020304" pitchFamily="18" charset="0"/>
              </a:rPr>
              <a:t>Role of a regulator</a:t>
            </a:r>
            <a:endParaRPr lang="en-US" sz="4000" dirty="0"/>
          </a:p>
        </p:txBody>
      </p:sp>
      <p:sp>
        <p:nvSpPr>
          <p:cNvPr id="49" name="Rectangle 48">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50" name="Content Placeholder 2">
            <a:extLst>
              <a:ext uri="{FF2B5EF4-FFF2-40B4-BE49-F238E27FC236}">
                <a16:creationId xmlns:a16="http://schemas.microsoft.com/office/drawing/2014/main" id="{994EACDB-8BB4-8CF9-D339-C07AC16CA844}"/>
              </a:ext>
            </a:extLst>
          </p:cNvPr>
          <p:cNvSpPr>
            <a:spLocks noGrp="1"/>
          </p:cNvSpPr>
          <p:nvPr>
            <p:ph idx="1"/>
          </p:nvPr>
        </p:nvSpPr>
        <p:spPr>
          <a:xfrm>
            <a:off x="1115568" y="2018806"/>
            <a:ext cx="10168128" cy="4158157"/>
          </a:xfrm>
        </p:spPr>
        <p:txBody>
          <a:bodyPr>
            <a:normAutofit/>
          </a:bodyPr>
          <a:lstStyle/>
          <a:p>
            <a:pPr marL="1143000" marR="0" lvl="2" indent="-228600">
              <a:spcBef>
                <a:spcPts val="0"/>
              </a:spcBef>
              <a:spcAft>
                <a:spcPts val="0"/>
              </a:spcAft>
              <a:buFont typeface="Wingdings" panose="05000000000000000000" pitchFamily="2" charset="2"/>
              <a:buChar char=""/>
            </a:pPr>
            <a:r>
              <a:rPr lang="en-US" sz="2200" dirty="0">
                <a:effectLst/>
                <a:latin typeface="Calibri" panose="020F0502020204030204" pitchFamily="34" charset="0"/>
                <a:ea typeface="Calibri" panose="020F0502020204030204" pitchFamily="34" charset="0"/>
                <a:cs typeface="Times New Roman" panose="02020603050405020304" pitchFamily="18" charset="0"/>
              </a:rPr>
              <a:t>Resources for Local Licensing Authorities</a:t>
            </a:r>
          </a:p>
          <a:p>
            <a:pPr marL="1143000" marR="0" lvl="2" indent="-228600">
              <a:spcBef>
                <a:spcPts val="0"/>
              </a:spcBef>
              <a:spcAft>
                <a:spcPts val="0"/>
              </a:spcAft>
              <a:buFont typeface="Wingdings" panose="05000000000000000000" pitchFamily="2" charset="2"/>
              <a:buChar char=""/>
            </a:pPr>
            <a:r>
              <a:rPr lang="en-US" sz="2200" dirty="0">
                <a:effectLst/>
                <a:latin typeface="Calibri" panose="020F0502020204030204" pitchFamily="34" charset="0"/>
                <a:ea typeface="Calibri" panose="020F0502020204030204" pitchFamily="34" charset="0"/>
                <a:cs typeface="Times New Roman" panose="02020603050405020304" pitchFamily="18" charset="0"/>
              </a:rPr>
              <a:t>Guidelines when reviewing an application</a:t>
            </a:r>
          </a:p>
          <a:p>
            <a:pPr lvl="2">
              <a:spcBef>
                <a:spcPts val="0"/>
              </a:spcBef>
              <a:buFont typeface="Wingdings" panose="05000000000000000000" pitchFamily="2" charset="2"/>
              <a:buChar char=""/>
            </a:pPr>
            <a:r>
              <a:rPr lang="en-US" sz="2200" dirty="0">
                <a:effectLst/>
                <a:latin typeface="Calibri" panose="020F0502020204030204" pitchFamily="34" charset="0"/>
                <a:ea typeface="Calibri" panose="020F0502020204030204" pitchFamily="34" charset="0"/>
                <a:cs typeface="Times New Roman" panose="02020603050405020304" pitchFamily="18" charset="0"/>
              </a:rPr>
              <a:t>Delivery Concerns</a:t>
            </a:r>
          </a:p>
          <a:p>
            <a:pPr lvl="2">
              <a:spcBef>
                <a:spcPts val="0"/>
              </a:spcBef>
              <a:buFont typeface="Wingdings" panose="05000000000000000000" pitchFamily="2" charset="2"/>
              <a:buChar char=""/>
            </a:pPr>
            <a:r>
              <a:rPr lang="en-US" sz="2200" dirty="0">
                <a:effectLst/>
                <a:latin typeface="Calibri" panose="020F0502020204030204" pitchFamily="34" charset="0"/>
                <a:ea typeface="Calibri" panose="020F0502020204030204" pitchFamily="34" charset="0"/>
                <a:cs typeface="Times New Roman" panose="02020603050405020304" pitchFamily="18" charset="0"/>
              </a:rPr>
              <a:t>Municipality progressive discipline process.</a:t>
            </a:r>
          </a:p>
          <a:p>
            <a:pPr marL="1143000" marR="0" lvl="2" indent="-228600">
              <a:spcBef>
                <a:spcPts val="0"/>
              </a:spcBef>
              <a:spcAft>
                <a:spcPts val="0"/>
              </a:spcAft>
              <a:buFont typeface="Wingdings" panose="05000000000000000000" pitchFamily="2" charset="2"/>
              <a:buChar char=""/>
            </a:pP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spcBef>
                <a:spcPts val="0"/>
              </a:spcBef>
              <a:spcAft>
                <a:spcPts val="800"/>
              </a:spcAft>
              <a:buFont typeface="Wingdings" panose="05000000000000000000" pitchFamily="2" charset="2"/>
              <a:buChar char=""/>
            </a:pP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2200" dirty="0"/>
          </a:p>
        </p:txBody>
      </p:sp>
      <p:sp>
        <p:nvSpPr>
          <p:cNvPr id="3" name="Slide Number Placeholder 2">
            <a:extLst>
              <a:ext uri="{FF2B5EF4-FFF2-40B4-BE49-F238E27FC236}">
                <a16:creationId xmlns:a16="http://schemas.microsoft.com/office/drawing/2014/main" id="{02DD23AA-394C-9ADD-996F-782FD91268F9}"/>
              </a:ext>
            </a:extLst>
          </p:cNvPr>
          <p:cNvSpPr>
            <a:spLocks noGrp="1"/>
          </p:cNvSpPr>
          <p:nvPr>
            <p:ph type="sldNum" sz="quarter" idx="12"/>
          </p:nvPr>
        </p:nvSpPr>
        <p:spPr/>
        <p:txBody>
          <a:bodyPr/>
          <a:lstStyle/>
          <a:p>
            <a:fld id="{56CEE896-31E9-47B9-B842-FB29E08A4A8A}" type="slidenum">
              <a:rPr lang="en-US" smtClean="0"/>
              <a:t>3</a:t>
            </a:fld>
            <a:endParaRPr lang="en-US"/>
          </a:p>
        </p:txBody>
      </p:sp>
    </p:spTree>
    <p:extLst>
      <p:ext uri="{BB962C8B-B14F-4D97-AF65-F5344CB8AC3E}">
        <p14:creationId xmlns:p14="http://schemas.microsoft.com/office/powerpoint/2010/main" val="4145833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AFF8D2E5-2C4E-47B1-930B-6C82B7C313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itle 29">
            <a:extLst>
              <a:ext uri="{FF2B5EF4-FFF2-40B4-BE49-F238E27FC236}">
                <a16:creationId xmlns:a16="http://schemas.microsoft.com/office/drawing/2014/main" id="{EF6005C4-06BC-451E-BA6B-0201AD5907DB}"/>
              </a:ext>
            </a:extLst>
          </p:cNvPr>
          <p:cNvSpPr>
            <a:spLocks noGrp="1"/>
          </p:cNvSpPr>
          <p:nvPr>
            <p:ph type="title"/>
          </p:nvPr>
        </p:nvSpPr>
        <p:spPr>
          <a:xfrm>
            <a:off x="841248" y="251312"/>
            <a:ext cx="10506456" cy="1010264"/>
          </a:xfrm>
        </p:spPr>
        <p:txBody>
          <a:bodyPr vert="horz" lIns="91440" tIns="45720" rIns="91440" bIns="45720" rtlCol="0" anchor="ctr">
            <a:normAutofit/>
          </a:bodyPr>
          <a:lstStyle/>
          <a:p>
            <a:r>
              <a:rPr lang="en-US" kern="1200">
                <a:solidFill>
                  <a:schemeClr val="tx1"/>
                </a:solidFill>
                <a:latin typeface="+mj-lt"/>
                <a:ea typeface="+mj-ea"/>
                <a:cs typeface="+mj-cs"/>
              </a:rPr>
              <a:t>Page 1 </a:t>
            </a:r>
          </a:p>
        </p:txBody>
      </p:sp>
      <p:sp>
        <p:nvSpPr>
          <p:cNvPr id="40" name="Rectangle 39">
            <a:extLst>
              <a:ext uri="{FF2B5EF4-FFF2-40B4-BE49-F238E27FC236}">
                <a16:creationId xmlns:a16="http://schemas.microsoft.com/office/drawing/2014/main" id="{801E4ADA-0EA9-4930-846E-3C11E8BED6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17618"/>
            <a:ext cx="128016" cy="63141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Rectangle 41">
            <a:extLst>
              <a:ext uri="{FF2B5EF4-FFF2-40B4-BE49-F238E27FC236}">
                <a16:creationId xmlns:a16="http://schemas.microsoft.com/office/drawing/2014/main" id="{FB92FFCE-0C90-454E-AA25-D4EE9A6C39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1380864"/>
            <a:ext cx="1050645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pic>
        <p:nvPicPr>
          <p:cNvPr id="5" name="Content Placeholder 4">
            <a:extLst>
              <a:ext uri="{FF2B5EF4-FFF2-40B4-BE49-F238E27FC236}">
                <a16:creationId xmlns:a16="http://schemas.microsoft.com/office/drawing/2014/main" id="{7DF145C7-ADE9-4760-9F11-88416EE49677}"/>
              </a:ext>
            </a:extLst>
          </p:cNvPr>
          <p:cNvPicPr>
            <a:picLocks noChangeAspect="1"/>
          </p:cNvPicPr>
          <p:nvPr/>
        </p:nvPicPr>
        <p:blipFill rotWithShape="1">
          <a:blip r:embed="rId2"/>
          <a:stretch/>
        </p:blipFill>
        <p:spPr>
          <a:xfrm>
            <a:off x="1362402" y="1650222"/>
            <a:ext cx="3465218" cy="4584946"/>
          </a:xfrm>
          <a:prstGeom prst="rect">
            <a:avLst/>
          </a:prstGeom>
          <a:ln>
            <a:solidFill>
              <a:srgbClr val="FF0000"/>
            </a:solidFill>
          </a:ln>
        </p:spPr>
      </p:pic>
      <p:sp>
        <p:nvSpPr>
          <p:cNvPr id="33" name="Content Placeholder 32">
            <a:extLst>
              <a:ext uri="{FF2B5EF4-FFF2-40B4-BE49-F238E27FC236}">
                <a16:creationId xmlns:a16="http://schemas.microsoft.com/office/drawing/2014/main" id="{8A27DA59-1876-4461-9EF1-54C248B06B49}"/>
              </a:ext>
            </a:extLst>
          </p:cNvPr>
          <p:cNvSpPr>
            <a:spLocks/>
          </p:cNvSpPr>
          <p:nvPr/>
        </p:nvSpPr>
        <p:spPr>
          <a:xfrm>
            <a:off x="5846134" y="3694362"/>
            <a:ext cx="5671611" cy="2540805"/>
          </a:xfrm>
          <a:prstGeom prst="rect">
            <a:avLst/>
          </a:prstGeom>
        </p:spPr>
        <p:txBody>
          <a:bodyPr>
            <a:normAutofit/>
          </a:bodyPr>
          <a:lstStyle/>
          <a:p>
            <a:pPr defTabSz="868680">
              <a:spcAft>
                <a:spcPts val="600"/>
              </a:spcAft>
            </a:pPr>
            <a:r>
              <a:rPr lang="en-US" sz="2000" kern="1200" dirty="0">
                <a:solidFill>
                  <a:schemeClr val="tx1"/>
                </a:solidFill>
                <a:latin typeface="+mn-lt"/>
                <a:ea typeface="+mn-ea"/>
                <a:cs typeface="+mn-cs"/>
              </a:rPr>
              <a:t>Question 3</a:t>
            </a:r>
          </a:p>
          <a:p>
            <a:pPr defTabSz="868680">
              <a:spcAft>
                <a:spcPts val="600"/>
              </a:spcAft>
            </a:pPr>
            <a:r>
              <a:rPr lang="en-US" sz="2000" kern="1200" dirty="0">
                <a:solidFill>
                  <a:schemeClr val="tx1"/>
                </a:solidFill>
                <a:latin typeface="+mn-lt"/>
                <a:ea typeface="+mn-ea"/>
                <a:cs typeface="+mn-cs"/>
              </a:rPr>
              <a:t>A detail description of the entire proposed license premise for sales, storage and consumption. </a:t>
            </a:r>
          </a:p>
          <a:p>
            <a:pPr defTabSz="868680">
              <a:spcAft>
                <a:spcPts val="600"/>
              </a:spcAft>
            </a:pPr>
            <a:r>
              <a:rPr lang="en-US" sz="2000" kern="1200" dirty="0">
                <a:solidFill>
                  <a:schemeClr val="tx1"/>
                </a:solidFill>
                <a:latin typeface="+mn-lt"/>
                <a:ea typeface="+mn-ea"/>
                <a:cs typeface="+mn-cs"/>
              </a:rPr>
              <a:t>How many rooms, bathroom, bars </a:t>
            </a:r>
            <a:r>
              <a:rPr lang="en-US" sz="2000" kern="1200" dirty="0" err="1">
                <a:solidFill>
                  <a:schemeClr val="tx1"/>
                </a:solidFill>
                <a:latin typeface="+mn-lt"/>
                <a:ea typeface="+mn-ea"/>
                <a:cs typeface="+mn-cs"/>
              </a:rPr>
              <a:t>ect</a:t>
            </a:r>
            <a:r>
              <a:rPr lang="en-US" sz="2000" kern="1200" dirty="0">
                <a:solidFill>
                  <a:schemeClr val="tx1"/>
                </a:solidFill>
                <a:latin typeface="+mn-lt"/>
                <a:ea typeface="+mn-ea"/>
                <a:cs typeface="+mn-cs"/>
              </a:rPr>
              <a:t>…</a:t>
            </a:r>
            <a:endParaRPr lang="en-US" sz="2000" dirty="0"/>
          </a:p>
        </p:txBody>
      </p:sp>
      <p:sp>
        <p:nvSpPr>
          <p:cNvPr id="17" name="Arrow: Left 16">
            <a:extLst>
              <a:ext uri="{FF2B5EF4-FFF2-40B4-BE49-F238E27FC236}">
                <a16:creationId xmlns:a16="http://schemas.microsoft.com/office/drawing/2014/main" id="{442CFE7C-5878-4555-BBB3-0205CC2A56FD}"/>
              </a:ext>
            </a:extLst>
          </p:cNvPr>
          <p:cNvSpPr/>
          <p:nvPr/>
        </p:nvSpPr>
        <p:spPr>
          <a:xfrm>
            <a:off x="4867243" y="4499519"/>
            <a:ext cx="939268" cy="465245"/>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59280511-3E04-8A03-7384-23BCCCB1D2DB}"/>
              </a:ext>
            </a:extLst>
          </p:cNvPr>
          <p:cNvSpPr>
            <a:spLocks noGrp="1"/>
          </p:cNvSpPr>
          <p:nvPr>
            <p:ph type="sldNum" sz="quarter" idx="12"/>
          </p:nvPr>
        </p:nvSpPr>
        <p:spPr/>
        <p:txBody>
          <a:bodyPr/>
          <a:lstStyle/>
          <a:p>
            <a:fld id="{56CEE896-31E9-47B9-B842-FB29E08A4A8A}" type="slidenum">
              <a:rPr lang="en-US" smtClean="0"/>
              <a:t>4</a:t>
            </a:fld>
            <a:endParaRPr lang="en-US"/>
          </a:p>
        </p:txBody>
      </p:sp>
    </p:spTree>
    <p:extLst>
      <p:ext uri="{BB962C8B-B14F-4D97-AF65-F5344CB8AC3E}">
        <p14:creationId xmlns:p14="http://schemas.microsoft.com/office/powerpoint/2010/main" val="37686561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itle 22">
            <a:extLst>
              <a:ext uri="{FF2B5EF4-FFF2-40B4-BE49-F238E27FC236}">
                <a16:creationId xmlns:a16="http://schemas.microsoft.com/office/drawing/2014/main" id="{4399BEC2-16C9-47C6-9E58-9D299BA7AEFF}"/>
              </a:ext>
            </a:extLst>
          </p:cNvPr>
          <p:cNvSpPr>
            <a:spLocks noGrp="1"/>
          </p:cNvSpPr>
          <p:nvPr>
            <p:ph type="title"/>
          </p:nvPr>
        </p:nvSpPr>
        <p:spPr>
          <a:xfrm>
            <a:off x="1133515" y="715380"/>
            <a:ext cx="10176151" cy="461774"/>
          </a:xfrm>
        </p:spPr>
        <p:txBody>
          <a:bodyPr vert="horz" lIns="91440" tIns="45720" rIns="91440" bIns="45720" rtlCol="0" anchor="ctr">
            <a:normAutofit fontScale="90000"/>
          </a:bodyPr>
          <a:lstStyle/>
          <a:p>
            <a:r>
              <a:rPr lang="en-US" sz="4000" kern="1200">
                <a:solidFill>
                  <a:schemeClr val="tx1"/>
                </a:solidFill>
                <a:latin typeface="+mj-lt"/>
                <a:ea typeface="+mj-ea"/>
                <a:cs typeface="+mj-cs"/>
              </a:rPr>
              <a:t>Page 2</a:t>
            </a:r>
          </a:p>
        </p:txBody>
      </p:sp>
      <p:sp>
        <p:nvSpPr>
          <p:cNvPr id="40" name="Rectangle 39">
            <a:extLst>
              <a:ext uri="{FF2B5EF4-FFF2-40B4-BE49-F238E27FC236}">
                <a16:creationId xmlns:a16="http://schemas.microsoft.com/office/drawing/2014/main" id="{B444D337-4D9F-40A8-BA84-C0BFA7A8AD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1962"/>
            <a:ext cx="12191998" cy="461774"/>
          </a:xfrm>
          <a:prstGeom prst="rect">
            <a:avLst/>
          </a:prstGeom>
          <a:gradFill>
            <a:gsLst>
              <a:gs pos="0">
                <a:srgbClr val="000000"/>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70478D1D-B50E-41C8-8A55-36A53D449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1962"/>
            <a:ext cx="4076698" cy="464399"/>
          </a:xfrm>
          <a:prstGeom prst="rect">
            <a:avLst/>
          </a:prstGeom>
          <a:gradFill>
            <a:gsLst>
              <a:gs pos="0">
                <a:srgbClr val="000000">
                  <a:alpha val="46000"/>
                </a:srgbClr>
              </a:gs>
              <a:gs pos="99000">
                <a:schemeClr val="accent1"/>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Content Placeholder 12">
            <a:extLst>
              <a:ext uri="{FF2B5EF4-FFF2-40B4-BE49-F238E27FC236}">
                <a16:creationId xmlns:a16="http://schemas.microsoft.com/office/drawing/2014/main" id="{55C3C058-7EE6-4891-A44C-67EC4F873519}"/>
              </a:ext>
            </a:extLst>
          </p:cNvPr>
          <p:cNvPicPr>
            <a:picLocks noChangeAspect="1"/>
          </p:cNvPicPr>
          <p:nvPr/>
        </p:nvPicPr>
        <p:blipFill>
          <a:blip r:embed="rId2"/>
          <a:stretch>
            <a:fillRect/>
          </a:stretch>
        </p:blipFill>
        <p:spPr>
          <a:xfrm>
            <a:off x="1068260" y="1256146"/>
            <a:ext cx="4106005" cy="4767206"/>
          </a:xfrm>
          <a:prstGeom prst="rect">
            <a:avLst/>
          </a:prstGeom>
        </p:spPr>
      </p:pic>
      <p:sp>
        <p:nvSpPr>
          <p:cNvPr id="24" name="Content Placeholder 23">
            <a:extLst>
              <a:ext uri="{FF2B5EF4-FFF2-40B4-BE49-F238E27FC236}">
                <a16:creationId xmlns:a16="http://schemas.microsoft.com/office/drawing/2014/main" id="{E1276F51-044F-414B-ABBD-371FEF85493C}"/>
              </a:ext>
            </a:extLst>
          </p:cNvPr>
          <p:cNvSpPr>
            <a:spLocks/>
          </p:cNvSpPr>
          <p:nvPr/>
        </p:nvSpPr>
        <p:spPr>
          <a:xfrm>
            <a:off x="6269458" y="1892534"/>
            <a:ext cx="5040208" cy="4026635"/>
          </a:xfrm>
          <a:prstGeom prst="rect">
            <a:avLst/>
          </a:prstGeom>
        </p:spPr>
        <p:txBody>
          <a:bodyPr/>
          <a:lstStyle/>
          <a:p>
            <a:pPr defTabSz="722376">
              <a:spcAft>
                <a:spcPts val="600"/>
              </a:spcAft>
            </a:pPr>
            <a:r>
              <a:rPr lang="en-US" sz="1422" kern="1200" dirty="0">
                <a:solidFill>
                  <a:schemeClr val="tx1"/>
                </a:solidFill>
                <a:latin typeface="+mn-lt"/>
                <a:ea typeface="+mn-ea"/>
                <a:cs typeface="+mn-cs"/>
              </a:rPr>
              <a:t>Question 6</a:t>
            </a:r>
          </a:p>
          <a:p>
            <a:pPr defTabSz="722376">
              <a:spcAft>
                <a:spcPts val="600"/>
              </a:spcAft>
            </a:pPr>
            <a:r>
              <a:rPr lang="en-US" sz="1422" kern="1200" dirty="0">
                <a:solidFill>
                  <a:schemeClr val="tx1"/>
                </a:solidFill>
                <a:latin typeface="+mn-lt"/>
                <a:ea typeface="+mn-ea"/>
                <a:cs typeface="+mn-cs"/>
              </a:rPr>
              <a:t>Disclosure of Criminal history. </a:t>
            </a:r>
          </a:p>
          <a:p>
            <a:pPr defTabSz="722376">
              <a:spcAft>
                <a:spcPts val="600"/>
              </a:spcAft>
            </a:pPr>
            <a:r>
              <a:rPr lang="en-US" sz="1422" kern="1200" dirty="0">
                <a:solidFill>
                  <a:schemeClr val="tx1"/>
                </a:solidFill>
                <a:latin typeface="+mn-lt"/>
                <a:ea typeface="+mn-ea"/>
                <a:cs typeface="+mn-cs"/>
              </a:rPr>
              <a:t>Completion of all fields.</a:t>
            </a:r>
          </a:p>
          <a:p>
            <a:pPr defTabSz="722376">
              <a:spcAft>
                <a:spcPts val="600"/>
              </a:spcAft>
            </a:pPr>
            <a:r>
              <a:rPr lang="en-US" sz="1422" kern="1200" dirty="0">
                <a:solidFill>
                  <a:schemeClr val="tx1"/>
                </a:solidFill>
                <a:latin typeface="+mn-lt"/>
                <a:ea typeface="+mn-ea"/>
                <a:cs typeface="+mn-cs"/>
              </a:rPr>
              <a:t>Percentage of ownership must total 100%. Undisclosed ownership may require another public hearing. </a:t>
            </a:r>
          </a:p>
          <a:p>
            <a:pPr>
              <a:spcAft>
                <a:spcPts val="600"/>
              </a:spcAft>
            </a:pPr>
            <a:endParaRPr lang="en-US" dirty="0"/>
          </a:p>
        </p:txBody>
      </p:sp>
      <p:sp>
        <p:nvSpPr>
          <p:cNvPr id="25" name="Arrow: Left 24">
            <a:extLst>
              <a:ext uri="{FF2B5EF4-FFF2-40B4-BE49-F238E27FC236}">
                <a16:creationId xmlns:a16="http://schemas.microsoft.com/office/drawing/2014/main" id="{FA5F28B8-24CB-454D-82F7-62E5B52A4DA9}"/>
              </a:ext>
            </a:extLst>
          </p:cNvPr>
          <p:cNvSpPr/>
          <p:nvPr/>
        </p:nvSpPr>
        <p:spPr>
          <a:xfrm>
            <a:off x="5139784" y="1846207"/>
            <a:ext cx="1081806" cy="624873"/>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B4057207-F676-2155-E806-8379EFF1DDA0}"/>
              </a:ext>
            </a:extLst>
          </p:cNvPr>
          <p:cNvSpPr>
            <a:spLocks noGrp="1"/>
          </p:cNvSpPr>
          <p:nvPr>
            <p:ph type="sldNum" sz="quarter" idx="12"/>
          </p:nvPr>
        </p:nvSpPr>
        <p:spPr/>
        <p:txBody>
          <a:bodyPr/>
          <a:lstStyle/>
          <a:p>
            <a:fld id="{56CEE896-31E9-47B9-B842-FB29E08A4A8A}" type="slidenum">
              <a:rPr lang="en-US" smtClean="0"/>
              <a:t>5</a:t>
            </a:fld>
            <a:endParaRPr lang="en-US"/>
          </a:p>
        </p:txBody>
      </p:sp>
    </p:spTree>
    <p:extLst>
      <p:ext uri="{BB962C8B-B14F-4D97-AF65-F5344CB8AC3E}">
        <p14:creationId xmlns:p14="http://schemas.microsoft.com/office/powerpoint/2010/main" val="5962707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89A320C9-9735-4D13-8279-C1C6748413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1" name="Rectangle 20">
            <a:extLst>
              <a:ext uri="{FF2B5EF4-FFF2-40B4-BE49-F238E27FC236}">
                <a16:creationId xmlns:a16="http://schemas.microsoft.com/office/drawing/2014/main" id="{92544CF4-9B52-4A7B-A4B3-88C72729B7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7126"/>
            <a:ext cx="11167447" cy="2018806"/>
          </a:xfrm>
          <a:prstGeom prst="rect">
            <a:avLst/>
          </a:prstGeom>
          <a:ln w="9525">
            <a:solidFill>
              <a:srgbClr val="DEDEDE"/>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3" name="Rectangle 22">
            <a:extLst>
              <a:ext uri="{FF2B5EF4-FFF2-40B4-BE49-F238E27FC236}">
                <a16:creationId xmlns:a16="http://schemas.microsoft.com/office/drawing/2014/main" id="{E75862C5-5C00-4421-BC7B-9B7B86DBC8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itle 6">
            <a:extLst>
              <a:ext uri="{FF2B5EF4-FFF2-40B4-BE49-F238E27FC236}">
                <a16:creationId xmlns:a16="http://schemas.microsoft.com/office/drawing/2014/main" id="{19552273-DAAD-4C13-BD4C-6CD70346D73B}"/>
              </a:ext>
            </a:extLst>
          </p:cNvPr>
          <p:cNvSpPr>
            <a:spLocks noGrp="1"/>
          </p:cNvSpPr>
          <p:nvPr>
            <p:ph type="title"/>
          </p:nvPr>
        </p:nvSpPr>
        <p:spPr>
          <a:xfrm>
            <a:off x="1115568" y="548640"/>
            <a:ext cx="10168128" cy="615142"/>
          </a:xfrm>
        </p:spPr>
        <p:txBody>
          <a:bodyPr vert="horz" lIns="91440" tIns="45720" rIns="91440" bIns="45720" rtlCol="0" anchor="ctr">
            <a:normAutofit fontScale="90000"/>
          </a:bodyPr>
          <a:lstStyle/>
          <a:p>
            <a:r>
              <a:rPr lang="en-US" sz="4000" kern="1200" dirty="0">
                <a:solidFill>
                  <a:schemeClr val="tx1"/>
                </a:solidFill>
                <a:latin typeface="+mj-lt"/>
                <a:ea typeface="+mj-ea"/>
                <a:cs typeface="+mj-cs"/>
              </a:rPr>
              <a:t>Page 3</a:t>
            </a:r>
          </a:p>
        </p:txBody>
      </p:sp>
      <p:sp>
        <p:nvSpPr>
          <p:cNvPr id="25" name="Rectangle 24">
            <a:extLst>
              <a:ext uri="{FF2B5EF4-FFF2-40B4-BE49-F238E27FC236}">
                <a16:creationId xmlns:a16="http://schemas.microsoft.com/office/drawing/2014/main" id="{089440EF-9BE9-4AE9-8C28-00B02296CD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pic>
        <p:nvPicPr>
          <p:cNvPr id="11" name="Content Placeholder 10">
            <a:extLst>
              <a:ext uri="{FF2B5EF4-FFF2-40B4-BE49-F238E27FC236}">
                <a16:creationId xmlns:a16="http://schemas.microsoft.com/office/drawing/2014/main" id="{4D6B654A-87A2-43C7-8962-DBE0DA1BF306}"/>
              </a:ext>
            </a:extLst>
          </p:cNvPr>
          <p:cNvPicPr>
            <a:picLocks noChangeAspect="1"/>
          </p:cNvPicPr>
          <p:nvPr/>
        </p:nvPicPr>
        <p:blipFill>
          <a:blip r:embed="rId2"/>
          <a:stretch>
            <a:fillRect/>
          </a:stretch>
        </p:blipFill>
        <p:spPr>
          <a:xfrm>
            <a:off x="1293091" y="2033058"/>
            <a:ext cx="4010491" cy="4561706"/>
          </a:xfrm>
          <a:prstGeom prst="rect">
            <a:avLst/>
          </a:prstGeom>
        </p:spPr>
      </p:pic>
      <p:sp>
        <p:nvSpPr>
          <p:cNvPr id="9" name="Content Placeholder 8">
            <a:extLst>
              <a:ext uri="{FF2B5EF4-FFF2-40B4-BE49-F238E27FC236}">
                <a16:creationId xmlns:a16="http://schemas.microsoft.com/office/drawing/2014/main" id="{62C5A87D-E6AB-4334-A223-49FFC705C1B8}"/>
              </a:ext>
            </a:extLst>
          </p:cNvPr>
          <p:cNvSpPr>
            <a:spLocks/>
          </p:cNvSpPr>
          <p:nvPr/>
        </p:nvSpPr>
        <p:spPr>
          <a:xfrm>
            <a:off x="6210549" y="2319901"/>
            <a:ext cx="4106765" cy="3677098"/>
          </a:xfrm>
          <a:prstGeom prst="rect">
            <a:avLst/>
          </a:prstGeom>
        </p:spPr>
        <p:txBody>
          <a:bodyPr>
            <a:normAutofit/>
          </a:bodyPr>
          <a:lstStyle/>
          <a:p>
            <a:pPr defTabSz="768096">
              <a:spcAft>
                <a:spcPts val="600"/>
              </a:spcAft>
            </a:pPr>
            <a:r>
              <a:rPr lang="en-US" sz="1512" kern="1200">
                <a:solidFill>
                  <a:schemeClr val="tx1"/>
                </a:solidFill>
                <a:latin typeface="+mn-lt"/>
                <a:ea typeface="+mn-ea"/>
                <a:cs typeface="+mn-cs"/>
              </a:rPr>
              <a:t>Question 6A</a:t>
            </a:r>
          </a:p>
          <a:p>
            <a:pPr defTabSz="768096">
              <a:spcAft>
                <a:spcPts val="600"/>
              </a:spcAft>
            </a:pPr>
            <a:r>
              <a:rPr lang="en-US" sz="1512" kern="1200">
                <a:solidFill>
                  <a:schemeClr val="tx1"/>
                </a:solidFill>
                <a:latin typeface="+mn-lt"/>
                <a:ea typeface="+mn-ea"/>
                <a:cs typeface="+mn-cs"/>
              </a:rPr>
              <a:t>Licenses that are currently owned.</a:t>
            </a:r>
          </a:p>
          <a:p>
            <a:pPr defTabSz="768096">
              <a:spcAft>
                <a:spcPts val="600"/>
              </a:spcAft>
            </a:pPr>
            <a:r>
              <a:rPr lang="en-US" sz="1512" kern="1200">
                <a:solidFill>
                  <a:schemeClr val="tx1"/>
                </a:solidFill>
                <a:latin typeface="+mn-lt"/>
                <a:ea typeface="+mn-ea"/>
                <a:cs typeface="+mn-cs"/>
              </a:rPr>
              <a:t>Question 6B</a:t>
            </a:r>
          </a:p>
          <a:p>
            <a:pPr defTabSz="768096">
              <a:spcAft>
                <a:spcPts val="600"/>
              </a:spcAft>
            </a:pPr>
            <a:r>
              <a:rPr lang="en-US" sz="1512" kern="1200">
                <a:solidFill>
                  <a:schemeClr val="tx1"/>
                </a:solidFill>
                <a:latin typeface="+mn-lt"/>
                <a:ea typeface="+mn-ea"/>
                <a:cs typeface="+mn-cs"/>
              </a:rPr>
              <a:t>Former ownership.</a:t>
            </a:r>
          </a:p>
          <a:p>
            <a:pPr defTabSz="768096">
              <a:spcAft>
                <a:spcPts val="600"/>
              </a:spcAft>
            </a:pPr>
            <a:r>
              <a:rPr lang="en-US" sz="1512" kern="1200">
                <a:solidFill>
                  <a:schemeClr val="tx1"/>
                </a:solidFill>
                <a:latin typeface="+mn-lt"/>
                <a:ea typeface="+mn-ea"/>
                <a:cs typeface="+mn-cs"/>
              </a:rPr>
              <a:t>Question 6C</a:t>
            </a:r>
          </a:p>
          <a:p>
            <a:pPr defTabSz="768096">
              <a:spcAft>
                <a:spcPts val="600"/>
              </a:spcAft>
            </a:pPr>
            <a:r>
              <a:rPr lang="en-US" sz="1512" kern="1200">
                <a:solidFill>
                  <a:schemeClr val="tx1"/>
                </a:solidFill>
                <a:latin typeface="+mn-lt"/>
                <a:ea typeface="+mn-ea"/>
                <a:cs typeface="+mn-cs"/>
              </a:rPr>
              <a:t>Disciplinary action concerning current and former ownership. This is a tool to consider character and fitness. </a:t>
            </a:r>
          </a:p>
          <a:p>
            <a:pPr>
              <a:spcAft>
                <a:spcPts val="600"/>
              </a:spcAft>
            </a:pPr>
            <a:endParaRPr lang="en-US"/>
          </a:p>
        </p:txBody>
      </p:sp>
      <p:sp>
        <p:nvSpPr>
          <p:cNvPr id="12" name="Arrow: Left 11">
            <a:extLst>
              <a:ext uri="{FF2B5EF4-FFF2-40B4-BE49-F238E27FC236}">
                <a16:creationId xmlns:a16="http://schemas.microsoft.com/office/drawing/2014/main" id="{CB5CB789-78B5-45B5-9C8D-5E5D911EB906}"/>
              </a:ext>
            </a:extLst>
          </p:cNvPr>
          <p:cNvSpPr/>
          <p:nvPr/>
        </p:nvSpPr>
        <p:spPr>
          <a:xfrm>
            <a:off x="5405903" y="2755542"/>
            <a:ext cx="537914" cy="274935"/>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highlight>
                <a:srgbClr val="FF0000"/>
              </a:highlight>
            </a:endParaRPr>
          </a:p>
        </p:txBody>
      </p:sp>
      <p:sp>
        <p:nvSpPr>
          <p:cNvPr id="13" name="Arrow: Left 12">
            <a:extLst>
              <a:ext uri="{FF2B5EF4-FFF2-40B4-BE49-F238E27FC236}">
                <a16:creationId xmlns:a16="http://schemas.microsoft.com/office/drawing/2014/main" id="{35DFA505-FADC-4197-8607-F22E7D7C2176}"/>
              </a:ext>
            </a:extLst>
          </p:cNvPr>
          <p:cNvSpPr/>
          <p:nvPr/>
        </p:nvSpPr>
        <p:spPr>
          <a:xfrm flipV="1">
            <a:off x="5405903" y="3429000"/>
            <a:ext cx="537914" cy="274935"/>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Arrow: Left 13">
            <a:extLst>
              <a:ext uri="{FF2B5EF4-FFF2-40B4-BE49-F238E27FC236}">
                <a16:creationId xmlns:a16="http://schemas.microsoft.com/office/drawing/2014/main" id="{8FAD27AA-F510-45CC-8C99-024C5723F92E}"/>
              </a:ext>
            </a:extLst>
          </p:cNvPr>
          <p:cNvSpPr/>
          <p:nvPr/>
        </p:nvSpPr>
        <p:spPr>
          <a:xfrm>
            <a:off x="5405903" y="4276908"/>
            <a:ext cx="537914" cy="274935"/>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BAE45A9F-BCCA-5E26-81FB-ADDE294891F1}"/>
              </a:ext>
            </a:extLst>
          </p:cNvPr>
          <p:cNvSpPr>
            <a:spLocks noGrp="1"/>
          </p:cNvSpPr>
          <p:nvPr>
            <p:ph type="sldNum" sz="quarter" idx="12"/>
          </p:nvPr>
        </p:nvSpPr>
        <p:spPr/>
        <p:txBody>
          <a:bodyPr/>
          <a:lstStyle/>
          <a:p>
            <a:fld id="{56CEE896-31E9-47B9-B842-FB29E08A4A8A}" type="slidenum">
              <a:rPr lang="en-US" smtClean="0"/>
              <a:t>6</a:t>
            </a:fld>
            <a:endParaRPr lang="en-US"/>
          </a:p>
        </p:txBody>
      </p:sp>
    </p:spTree>
    <p:extLst>
      <p:ext uri="{BB962C8B-B14F-4D97-AF65-F5344CB8AC3E}">
        <p14:creationId xmlns:p14="http://schemas.microsoft.com/office/powerpoint/2010/main" val="22868477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3D14F0B-C213-4A1C-9A6D-B49F214A626E}"/>
              </a:ext>
            </a:extLst>
          </p:cNvPr>
          <p:cNvSpPr>
            <a:spLocks noGrp="1"/>
          </p:cNvSpPr>
          <p:nvPr>
            <p:ph type="title"/>
          </p:nvPr>
        </p:nvSpPr>
        <p:spPr>
          <a:xfrm>
            <a:off x="838200" y="365125"/>
            <a:ext cx="10515600" cy="868057"/>
          </a:xfrm>
        </p:spPr>
        <p:txBody>
          <a:bodyPr/>
          <a:lstStyle/>
          <a:p>
            <a:pPr algn="ctr"/>
            <a:r>
              <a:rPr lang="en-US" dirty="0"/>
              <a:t>Page 4</a:t>
            </a:r>
          </a:p>
        </p:txBody>
      </p:sp>
      <p:pic>
        <p:nvPicPr>
          <p:cNvPr id="9" name="Content Placeholder 8">
            <a:extLst>
              <a:ext uri="{FF2B5EF4-FFF2-40B4-BE49-F238E27FC236}">
                <a16:creationId xmlns:a16="http://schemas.microsoft.com/office/drawing/2014/main" id="{34688E55-3E96-4679-AB8B-5174DFBE4B99}"/>
              </a:ext>
            </a:extLst>
          </p:cNvPr>
          <p:cNvPicPr>
            <a:picLocks noGrp="1" noChangeAspect="1"/>
          </p:cNvPicPr>
          <p:nvPr>
            <p:ph sz="half" idx="1"/>
          </p:nvPr>
        </p:nvPicPr>
        <p:blipFill>
          <a:blip r:embed="rId2"/>
          <a:stretch>
            <a:fillRect/>
          </a:stretch>
        </p:blipFill>
        <p:spPr>
          <a:xfrm>
            <a:off x="838200" y="1690688"/>
            <a:ext cx="3900055" cy="4802187"/>
          </a:xfrm>
        </p:spPr>
      </p:pic>
      <p:sp>
        <p:nvSpPr>
          <p:cNvPr id="7" name="Content Placeholder 6">
            <a:extLst>
              <a:ext uri="{FF2B5EF4-FFF2-40B4-BE49-F238E27FC236}">
                <a16:creationId xmlns:a16="http://schemas.microsoft.com/office/drawing/2014/main" id="{83E7A02D-C0ED-4776-B42B-494631F41775}"/>
              </a:ext>
            </a:extLst>
          </p:cNvPr>
          <p:cNvSpPr>
            <a:spLocks noGrp="1"/>
          </p:cNvSpPr>
          <p:nvPr>
            <p:ph sz="half" idx="2"/>
          </p:nvPr>
        </p:nvSpPr>
        <p:spPr/>
        <p:txBody>
          <a:bodyPr>
            <a:normAutofit fontScale="92500"/>
          </a:bodyPr>
          <a:lstStyle/>
          <a:p>
            <a:r>
              <a:rPr lang="en-US" dirty="0"/>
              <a:t>Financial Disclosure</a:t>
            </a:r>
          </a:p>
          <a:p>
            <a:r>
              <a:rPr lang="en-US" dirty="0"/>
              <a:t>Total flow through cost of the transaction. </a:t>
            </a:r>
          </a:p>
          <a:p>
            <a:endParaRPr lang="en-US" dirty="0"/>
          </a:p>
          <a:p>
            <a:endParaRPr lang="en-US" dirty="0"/>
          </a:p>
          <a:p>
            <a:r>
              <a:rPr lang="en-US" dirty="0"/>
              <a:t>Source of Financing</a:t>
            </a:r>
          </a:p>
          <a:p>
            <a:r>
              <a:rPr lang="en-US" dirty="0"/>
              <a:t>Proof of where financing is originating from. Proof of funds are required if the total transaction cost exceeds $50,000.</a:t>
            </a:r>
          </a:p>
        </p:txBody>
      </p:sp>
      <p:sp>
        <p:nvSpPr>
          <p:cNvPr id="10" name="Arrow: Left 9">
            <a:extLst>
              <a:ext uri="{FF2B5EF4-FFF2-40B4-BE49-F238E27FC236}">
                <a16:creationId xmlns:a16="http://schemas.microsoft.com/office/drawing/2014/main" id="{DDED9AD0-E23C-47EC-8307-E6B45B80222F}"/>
              </a:ext>
            </a:extLst>
          </p:cNvPr>
          <p:cNvSpPr/>
          <p:nvPr/>
        </p:nvSpPr>
        <p:spPr>
          <a:xfrm>
            <a:off x="4748869" y="1938440"/>
            <a:ext cx="766618" cy="330200"/>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Arrow: Left 10">
            <a:extLst>
              <a:ext uri="{FF2B5EF4-FFF2-40B4-BE49-F238E27FC236}">
                <a16:creationId xmlns:a16="http://schemas.microsoft.com/office/drawing/2014/main" id="{6707E3D6-0536-4133-830E-BA0559C76525}"/>
              </a:ext>
            </a:extLst>
          </p:cNvPr>
          <p:cNvSpPr/>
          <p:nvPr/>
        </p:nvSpPr>
        <p:spPr>
          <a:xfrm>
            <a:off x="4858773" y="3988129"/>
            <a:ext cx="766618" cy="330200"/>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3BE590EE-6F93-6D05-5C5E-090B868E2894}"/>
              </a:ext>
            </a:extLst>
          </p:cNvPr>
          <p:cNvSpPr>
            <a:spLocks noGrp="1"/>
          </p:cNvSpPr>
          <p:nvPr>
            <p:ph type="sldNum" sz="quarter" idx="12"/>
          </p:nvPr>
        </p:nvSpPr>
        <p:spPr/>
        <p:txBody>
          <a:bodyPr/>
          <a:lstStyle/>
          <a:p>
            <a:fld id="{56CEE896-31E9-47B9-B842-FB29E08A4A8A}" type="slidenum">
              <a:rPr lang="en-US" smtClean="0"/>
              <a:t>7</a:t>
            </a:fld>
            <a:endParaRPr lang="en-US"/>
          </a:p>
        </p:txBody>
      </p:sp>
    </p:spTree>
    <p:extLst>
      <p:ext uri="{BB962C8B-B14F-4D97-AF65-F5344CB8AC3E}">
        <p14:creationId xmlns:p14="http://schemas.microsoft.com/office/powerpoint/2010/main" val="1592393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7301F447-EEF7-48F5-AF73-7566EE7F64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06CD3F7-28C7-4247-90B9-AC9C9137953D}"/>
              </a:ext>
            </a:extLst>
          </p:cNvPr>
          <p:cNvSpPr>
            <a:spLocks noGrp="1"/>
          </p:cNvSpPr>
          <p:nvPr>
            <p:ph type="title"/>
          </p:nvPr>
        </p:nvSpPr>
        <p:spPr>
          <a:xfrm>
            <a:off x="841248" y="334644"/>
            <a:ext cx="10509504" cy="1076914"/>
          </a:xfrm>
        </p:spPr>
        <p:txBody>
          <a:bodyPr vert="horz" lIns="91440" tIns="45720" rIns="91440" bIns="45720" rtlCol="0" anchor="ctr">
            <a:normAutofit/>
          </a:bodyPr>
          <a:lstStyle/>
          <a:p>
            <a:r>
              <a:rPr lang="en-US" sz="4000" kern="1200">
                <a:solidFill>
                  <a:schemeClr val="tx1"/>
                </a:solidFill>
                <a:latin typeface="+mj-lt"/>
                <a:ea typeface="+mj-ea"/>
                <a:cs typeface="+mj-cs"/>
              </a:rPr>
              <a:t>Page 5</a:t>
            </a:r>
          </a:p>
        </p:txBody>
      </p:sp>
      <p:sp>
        <p:nvSpPr>
          <p:cNvPr id="15" name="Rectangle 14">
            <a:extLst>
              <a:ext uri="{FF2B5EF4-FFF2-40B4-BE49-F238E27FC236}">
                <a16:creationId xmlns:a16="http://schemas.microsoft.com/office/drawing/2014/main" id="{F7117410-A2A4-4085-9ADC-46744551DB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2772" y="0"/>
            <a:ext cx="10506456" cy="19138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7" name="Rectangle 16">
            <a:extLst>
              <a:ext uri="{FF2B5EF4-FFF2-40B4-BE49-F238E27FC236}">
                <a16:creationId xmlns:a16="http://schemas.microsoft.com/office/drawing/2014/main" id="{99F74EB5-E547-4FB4-95F5-BCC788F3C4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1512994"/>
            <a:ext cx="1050645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Content Placeholder 5">
            <a:extLst>
              <a:ext uri="{FF2B5EF4-FFF2-40B4-BE49-F238E27FC236}">
                <a16:creationId xmlns:a16="http://schemas.microsoft.com/office/drawing/2014/main" id="{2864C5D7-2ED5-4EA5-B776-7CD5B8E955F0}"/>
              </a:ext>
            </a:extLst>
          </p:cNvPr>
          <p:cNvPicPr>
            <a:picLocks noChangeAspect="1"/>
          </p:cNvPicPr>
          <p:nvPr/>
        </p:nvPicPr>
        <p:blipFill>
          <a:blip r:embed="rId2"/>
          <a:stretch>
            <a:fillRect/>
          </a:stretch>
        </p:blipFill>
        <p:spPr>
          <a:xfrm>
            <a:off x="1233160" y="1737360"/>
            <a:ext cx="3620764" cy="4535424"/>
          </a:xfrm>
          <a:prstGeom prst="rect">
            <a:avLst/>
          </a:prstGeom>
        </p:spPr>
      </p:pic>
      <p:sp>
        <p:nvSpPr>
          <p:cNvPr id="4" name="Content Placeholder 3">
            <a:extLst>
              <a:ext uri="{FF2B5EF4-FFF2-40B4-BE49-F238E27FC236}">
                <a16:creationId xmlns:a16="http://schemas.microsoft.com/office/drawing/2014/main" id="{16C40951-579B-4169-8E97-307DAFF88113}"/>
              </a:ext>
            </a:extLst>
          </p:cNvPr>
          <p:cNvSpPr>
            <a:spLocks/>
          </p:cNvSpPr>
          <p:nvPr/>
        </p:nvSpPr>
        <p:spPr>
          <a:xfrm>
            <a:off x="6161838" y="2036735"/>
            <a:ext cx="4787858" cy="4020687"/>
          </a:xfrm>
          <a:prstGeom prst="rect">
            <a:avLst/>
          </a:prstGeom>
        </p:spPr>
        <p:txBody>
          <a:bodyPr>
            <a:normAutofit/>
          </a:bodyPr>
          <a:lstStyle/>
          <a:p>
            <a:pPr defTabSz="841248">
              <a:spcAft>
                <a:spcPts val="600"/>
              </a:spcAft>
            </a:pPr>
            <a:r>
              <a:rPr lang="en-US" sz="1656" kern="1200">
                <a:solidFill>
                  <a:schemeClr val="tx1"/>
                </a:solidFill>
                <a:latin typeface="+mn-lt"/>
                <a:ea typeface="+mn-ea"/>
                <a:cs typeface="+mn-cs"/>
              </a:rPr>
              <a:t>How many hours will the manager be on the licensed premise?</a:t>
            </a:r>
          </a:p>
          <a:p>
            <a:pPr defTabSz="841248">
              <a:spcAft>
                <a:spcPts val="600"/>
              </a:spcAft>
            </a:pPr>
            <a:r>
              <a:rPr lang="en-US" sz="1656" kern="1200">
                <a:solidFill>
                  <a:schemeClr val="tx1"/>
                </a:solidFill>
                <a:latin typeface="+mn-lt"/>
                <a:ea typeface="+mn-ea"/>
                <a:cs typeface="+mn-cs"/>
              </a:rPr>
              <a:t>Base off the operations of the proposed business type that a manager will be onsite. </a:t>
            </a:r>
          </a:p>
          <a:p>
            <a:pPr defTabSz="841248">
              <a:spcAft>
                <a:spcPts val="600"/>
              </a:spcAft>
            </a:pPr>
            <a:r>
              <a:rPr lang="en-US" sz="1656" kern="1200">
                <a:solidFill>
                  <a:schemeClr val="tx1"/>
                </a:solidFill>
                <a:latin typeface="+mn-lt"/>
                <a:ea typeface="+mn-ea"/>
                <a:cs typeface="+mn-cs"/>
              </a:rPr>
              <a:t>A manager hours should be commensurate with type of proposed business operation. </a:t>
            </a:r>
          </a:p>
          <a:p>
            <a:pPr defTabSz="841248">
              <a:spcAft>
                <a:spcPts val="600"/>
              </a:spcAft>
            </a:pPr>
            <a:endParaRPr lang="en-US" sz="1656" kern="1200">
              <a:solidFill>
                <a:schemeClr val="tx1"/>
              </a:solidFill>
              <a:latin typeface="+mn-lt"/>
              <a:ea typeface="+mn-ea"/>
              <a:cs typeface="+mn-cs"/>
            </a:endParaRPr>
          </a:p>
          <a:p>
            <a:pPr defTabSz="841248">
              <a:spcAft>
                <a:spcPts val="600"/>
              </a:spcAft>
            </a:pPr>
            <a:endParaRPr lang="en-US" sz="1656" kern="1200">
              <a:solidFill>
                <a:schemeClr val="tx1"/>
              </a:solidFill>
              <a:latin typeface="+mn-lt"/>
              <a:ea typeface="+mn-ea"/>
              <a:cs typeface="+mn-cs"/>
            </a:endParaRPr>
          </a:p>
          <a:p>
            <a:pPr defTabSz="841248">
              <a:spcAft>
                <a:spcPts val="600"/>
              </a:spcAft>
            </a:pPr>
            <a:endParaRPr lang="en-US" sz="1656" kern="1200">
              <a:solidFill>
                <a:schemeClr val="tx1"/>
              </a:solidFill>
              <a:latin typeface="+mn-lt"/>
              <a:ea typeface="+mn-ea"/>
              <a:cs typeface="+mn-cs"/>
            </a:endParaRPr>
          </a:p>
          <a:p>
            <a:pPr defTabSz="841248">
              <a:spcAft>
                <a:spcPts val="600"/>
              </a:spcAft>
            </a:pPr>
            <a:r>
              <a:rPr lang="en-US" sz="1656" kern="1200">
                <a:solidFill>
                  <a:schemeClr val="tx1"/>
                </a:solidFill>
                <a:latin typeface="+mn-lt"/>
                <a:ea typeface="+mn-ea"/>
                <a:cs typeface="+mn-cs"/>
              </a:rPr>
              <a:t>Prior disciplinary actions</a:t>
            </a:r>
          </a:p>
          <a:p>
            <a:pPr defTabSz="841248">
              <a:spcAft>
                <a:spcPts val="600"/>
              </a:spcAft>
            </a:pPr>
            <a:r>
              <a:rPr lang="en-US" sz="1656" kern="1200">
                <a:solidFill>
                  <a:schemeClr val="tx1"/>
                </a:solidFill>
                <a:latin typeface="+mn-lt"/>
                <a:ea typeface="+mn-ea"/>
                <a:cs typeface="+mn-cs"/>
              </a:rPr>
              <a:t>This is a tool to consider character and fitness of the proposed manager. </a:t>
            </a:r>
          </a:p>
          <a:p>
            <a:pPr>
              <a:spcAft>
                <a:spcPts val="600"/>
              </a:spcAft>
            </a:pPr>
            <a:endParaRPr lang="en-US"/>
          </a:p>
        </p:txBody>
      </p:sp>
      <p:sp>
        <p:nvSpPr>
          <p:cNvPr id="7" name="Arrow: Left 6">
            <a:extLst>
              <a:ext uri="{FF2B5EF4-FFF2-40B4-BE49-F238E27FC236}">
                <a16:creationId xmlns:a16="http://schemas.microsoft.com/office/drawing/2014/main" id="{C1E379CA-6424-4CB0-BC40-01CC8B63A708}"/>
              </a:ext>
            </a:extLst>
          </p:cNvPr>
          <p:cNvSpPr/>
          <p:nvPr/>
        </p:nvSpPr>
        <p:spPr>
          <a:xfrm>
            <a:off x="4930735" y="2783816"/>
            <a:ext cx="759571" cy="169046"/>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Left 7">
            <a:extLst>
              <a:ext uri="{FF2B5EF4-FFF2-40B4-BE49-F238E27FC236}">
                <a16:creationId xmlns:a16="http://schemas.microsoft.com/office/drawing/2014/main" id="{32A3F80C-8088-4911-ADA2-EC9A7DF98792}"/>
              </a:ext>
            </a:extLst>
          </p:cNvPr>
          <p:cNvSpPr/>
          <p:nvPr/>
        </p:nvSpPr>
        <p:spPr>
          <a:xfrm>
            <a:off x="4945670" y="5219086"/>
            <a:ext cx="759571" cy="417289"/>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F0000"/>
              </a:highlight>
            </a:endParaRPr>
          </a:p>
        </p:txBody>
      </p:sp>
      <p:sp>
        <p:nvSpPr>
          <p:cNvPr id="3" name="Slide Number Placeholder 2">
            <a:extLst>
              <a:ext uri="{FF2B5EF4-FFF2-40B4-BE49-F238E27FC236}">
                <a16:creationId xmlns:a16="http://schemas.microsoft.com/office/drawing/2014/main" id="{97A40103-24E5-B61B-550C-B9D41C23AA5C}"/>
              </a:ext>
            </a:extLst>
          </p:cNvPr>
          <p:cNvSpPr>
            <a:spLocks noGrp="1"/>
          </p:cNvSpPr>
          <p:nvPr>
            <p:ph type="sldNum" sz="quarter" idx="12"/>
          </p:nvPr>
        </p:nvSpPr>
        <p:spPr/>
        <p:txBody>
          <a:bodyPr/>
          <a:lstStyle/>
          <a:p>
            <a:fld id="{56CEE896-31E9-47B9-B842-FB29E08A4A8A}" type="slidenum">
              <a:rPr lang="en-US" smtClean="0"/>
              <a:t>8</a:t>
            </a:fld>
            <a:endParaRPr lang="en-US"/>
          </a:p>
        </p:txBody>
      </p:sp>
    </p:spTree>
    <p:extLst>
      <p:ext uri="{BB962C8B-B14F-4D97-AF65-F5344CB8AC3E}">
        <p14:creationId xmlns:p14="http://schemas.microsoft.com/office/powerpoint/2010/main" val="29984110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6" name="Rectangle 45">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7" name="Rectangle 46">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48" name="Rectangle 47">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6F46445-1CD9-A189-F0FF-914A4F6FDFF5}"/>
              </a:ext>
            </a:extLst>
          </p:cNvPr>
          <p:cNvSpPr>
            <a:spLocks noGrp="1"/>
          </p:cNvSpPr>
          <p:nvPr>
            <p:ph type="title"/>
          </p:nvPr>
        </p:nvSpPr>
        <p:spPr>
          <a:xfrm>
            <a:off x="1115568" y="548640"/>
            <a:ext cx="10168128" cy="1179576"/>
          </a:xfrm>
        </p:spPr>
        <p:txBody>
          <a:bodyPr>
            <a:normAutofit/>
          </a:bodyPr>
          <a:lstStyle/>
          <a:p>
            <a:r>
              <a:rPr lang="en-US" sz="4000" dirty="0">
                <a:effectLst/>
                <a:latin typeface="Calibri" panose="020F0502020204030204" pitchFamily="34" charset="0"/>
                <a:ea typeface="Calibri" panose="020F0502020204030204" pitchFamily="34" charset="0"/>
                <a:cs typeface="Times New Roman" panose="02020603050405020304" pitchFamily="18" charset="0"/>
              </a:rPr>
              <a:t>Violation Hearings and Adjudication process</a:t>
            </a:r>
            <a:endParaRPr lang="en-US" sz="4000" dirty="0"/>
          </a:p>
        </p:txBody>
      </p:sp>
      <p:sp>
        <p:nvSpPr>
          <p:cNvPr id="49" name="Rectangle 48">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50" name="Content Placeholder 2">
            <a:extLst>
              <a:ext uri="{FF2B5EF4-FFF2-40B4-BE49-F238E27FC236}">
                <a16:creationId xmlns:a16="http://schemas.microsoft.com/office/drawing/2014/main" id="{994EACDB-8BB4-8CF9-D339-C07AC16CA844}"/>
              </a:ext>
            </a:extLst>
          </p:cNvPr>
          <p:cNvSpPr>
            <a:spLocks noGrp="1"/>
          </p:cNvSpPr>
          <p:nvPr>
            <p:ph idx="1"/>
          </p:nvPr>
        </p:nvSpPr>
        <p:spPr>
          <a:xfrm>
            <a:off x="1115568" y="2018806"/>
            <a:ext cx="10168128" cy="4158157"/>
          </a:xfrm>
        </p:spPr>
        <p:txBody>
          <a:bodyPr>
            <a:normAutofit/>
          </a:bodyPr>
          <a:lstStyle/>
          <a:p>
            <a:pPr marL="1143000" marR="0" lvl="2" indent="-228600">
              <a:spcBef>
                <a:spcPts val="0"/>
              </a:spcBef>
              <a:spcAft>
                <a:spcPts val="0"/>
              </a:spcAft>
              <a:buFont typeface="Wingdings" panose="05000000000000000000" pitchFamily="2" charset="2"/>
              <a:buChar char=""/>
            </a:pPr>
            <a:r>
              <a:rPr lang="en-US" sz="2200" dirty="0">
                <a:effectLst/>
                <a:latin typeface="Calibri" panose="020F0502020204030204" pitchFamily="34" charset="0"/>
                <a:ea typeface="Calibri" panose="020F0502020204030204" pitchFamily="34" charset="0"/>
                <a:cs typeface="Times New Roman" panose="02020603050405020304" pitchFamily="18" charset="0"/>
              </a:rPr>
              <a:t>M.G.L. c. 138, § 64- </a:t>
            </a:r>
            <a:r>
              <a:rPr lang="en-US" sz="2000" b="0" i="0" dirty="0">
                <a:solidFill>
                  <a:srgbClr val="212121"/>
                </a:solidFill>
                <a:effectLst/>
                <a:latin typeface="verdana" panose="020B0604030504040204" pitchFamily="34" charset="0"/>
              </a:rPr>
              <a:t>The licensing authorities after notice to the licensee and reasonable opportunity for him to be heard by them, may modify, suspend, revoke or cancel his license upon satisfactory proof that he has violated or permitted a violation of any condition thereof, or any law of the commonwealth…</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spcBef>
                <a:spcPts val="0"/>
              </a:spcBef>
              <a:spcAft>
                <a:spcPts val="800"/>
              </a:spcAft>
              <a:buFont typeface="Wingdings" panose="05000000000000000000" pitchFamily="2" charset="2"/>
              <a:buChar char=""/>
            </a:pP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2200" dirty="0"/>
          </a:p>
        </p:txBody>
      </p:sp>
      <p:sp>
        <p:nvSpPr>
          <p:cNvPr id="3" name="Slide Number Placeholder 2">
            <a:extLst>
              <a:ext uri="{FF2B5EF4-FFF2-40B4-BE49-F238E27FC236}">
                <a16:creationId xmlns:a16="http://schemas.microsoft.com/office/drawing/2014/main" id="{3AA46667-6F00-3572-72C4-03B003D41386}"/>
              </a:ext>
            </a:extLst>
          </p:cNvPr>
          <p:cNvSpPr>
            <a:spLocks noGrp="1"/>
          </p:cNvSpPr>
          <p:nvPr>
            <p:ph type="sldNum" sz="quarter" idx="12"/>
          </p:nvPr>
        </p:nvSpPr>
        <p:spPr/>
        <p:txBody>
          <a:bodyPr/>
          <a:lstStyle/>
          <a:p>
            <a:fld id="{56CEE896-31E9-47B9-B842-FB29E08A4A8A}" type="slidenum">
              <a:rPr lang="en-US" smtClean="0"/>
              <a:t>9</a:t>
            </a:fld>
            <a:endParaRPr lang="en-US"/>
          </a:p>
        </p:txBody>
      </p:sp>
    </p:spTree>
    <p:extLst>
      <p:ext uri="{BB962C8B-B14F-4D97-AF65-F5344CB8AC3E}">
        <p14:creationId xmlns:p14="http://schemas.microsoft.com/office/powerpoint/2010/main" val="348195932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5742</TotalTime>
  <Words>681</Words>
  <Application>Microsoft Office PowerPoint</Application>
  <PresentationFormat>Widescreen</PresentationFormat>
  <Paragraphs>79</Paragraphs>
  <Slides>12</Slides>
  <Notes>0</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0</vt:i4>
      </vt:variant>
      <vt:variant>
        <vt:lpstr>Slide Titles</vt:lpstr>
      </vt:variant>
      <vt:variant>
        <vt:i4>12</vt:i4>
      </vt:variant>
    </vt:vector>
  </HeadingPairs>
  <TitlesOfParts>
    <vt:vector size="19" baseType="lpstr">
      <vt:lpstr>Aptos</vt:lpstr>
      <vt:lpstr>Arial</vt:lpstr>
      <vt:lpstr>Calibri</vt:lpstr>
      <vt:lpstr>Calibri Light</vt:lpstr>
      <vt:lpstr>verdana</vt:lpstr>
      <vt:lpstr>Wingdings</vt:lpstr>
      <vt:lpstr>Office Theme</vt:lpstr>
      <vt:lpstr>PowerPoint Presentation</vt:lpstr>
      <vt:lpstr>Agenda</vt:lpstr>
      <vt:lpstr>Role of a regulator</vt:lpstr>
      <vt:lpstr>Page 1 </vt:lpstr>
      <vt:lpstr>Page 2</vt:lpstr>
      <vt:lpstr>Page 3</vt:lpstr>
      <vt:lpstr>Page 4</vt:lpstr>
      <vt:lpstr>Page 5</vt:lpstr>
      <vt:lpstr>Violation Hearings and Adjudication process</vt:lpstr>
      <vt:lpstr>Licensee/Applicant appeal process.</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Melville, Ryan (TRE)</dc:creator>
  <cp:lastModifiedBy>Gill, Kyle E. (TRE)</cp:lastModifiedBy>
  <cp:revision>12</cp:revision>
  <dcterms:created xsi:type="dcterms:W3CDTF">2022-10-14T15:42:23Z</dcterms:created>
  <dcterms:modified xsi:type="dcterms:W3CDTF">2024-05-10T19:09:54Z</dcterms:modified>
</cp:coreProperties>
</file>