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31"/>
  </p:notesMasterIdLst>
  <p:sldIdLst>
    <p:sldId id="256" r:id="rId6"/>
    <p:sldId id="258" r:id="rId7"/>
    <p:sldId id="270" r:id="rId8"/>
    <p:sldId id="269" r:id="rId9"/>
    <p:sldId id="535" r:id="rId10"/>
    <p:sldId id="544" r:id="rId11"/>
    <p:sldId id="272" r:id="rId12"/>
    <p:sldId id="515" r:id="rId13"/>
    <p:sldId id="275" r:id="rId14"/>
    <p:sldId id="517" r:id="rId15"/>
    <p:sldId id="271" r:id="rId16"/>
    <p:sldId id="329" r:id="rId17"/>
    <p:sldId id="520" r:id="rId18"/>
    <p:sldId id="519" r:id="rId19"/>
    <p:sldId id="542" r:id="rId20"/>
    <p:sldId id="546" r:id="rId21"/>
    <p:sldId id="528" r:id="rId22"/>
    <p:sldId id="268" r:id="rId23"/>
    <p:sldId id="525" r:id="rId24"/>
    <p:sldId id="526" r:id="rId25"/>
    <p:sldId id="529" r:id="rId26"/>
    <p:sldId id="530" r:id="rId27"/>
    <p:sldId id="547" r:id="rId28"/>
    <p:sldId id="543" r:id="rId29"/>
    <p:sldId id="534" r:id="rId30"/>
  </p:sldIdLst>
  <p:sldSz cx="18288000" cy="10287000"/>
  <p:notesSz cx="7010400" cy="92964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F9D6A0-9568-4D57-8677-7C8EA3DA5CC9}" v="65" dt="2023-02-08T14:29:15.20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50466" autoAdjust="0"/>
  </p:normalViewPr>
  <p:slideViewPr>
    <p:cSldViewPr snapToGrid="0">
      <p:cViewPr varScale="1">
        <p:scale>
          <a:sx n="41" d="100"/>
          <a:sy n="41" d="100"/>
        </p:scale>
        <p:origin x="2056" y="2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melech Velazco" userId="mfH0nLfEG6jTKWPQxatoF9jWV7k72C1yg/bGuudLpbI=" providerId="None" clId="Web-{DBF9D6A0-9568-4D57-8677-7C8EA3DA5CC9}"/>
    <pc:docChg chg="modSld">
      <pc:chgData name="Abimelech Velazco" userId="mfH0nLfEG6jTKWPQxatoF9jWV7k72C1yg/bGuudLpbI=" providerId="None" clId="Web-{DBF9D6A0-9568-4D57-8677-7C8EA3DA5CC9}" dt="2023-02-08T13:51:09.999" v="122"/>
      <pc:docMkLst>
        <pc:docMk/>
      </pc:docMkLst>
      <pc:sldChg chg="modNotes">
        <pc:chgData name="Abimelech Velazco" userId="mfH0nLfEG6jTKWPQxatoF9jWV7k72C1yg/bGuudLpbI=" providerId="None" clId="Web-{DBF9D6A0-9568-4D57-8677-7C8EA3DA5CC9}" dt="2023-02-08T13:12:53.321" v="1"/>
        <pc:sldMkLst>
          <pc:docMk/>
          <pc:sldMk cId="0" sldId="258"/>
        </pc:sldMkLst>
      </pc:sldChg>
      <pc:sldChg chg="modNotes">
        <pc:chgData name="Abimelech Velazco" userId="mfH0nLfEG6jTKWPQxatoF9jWV7k72C1yg/bGuudLpbI=" providerId="None" clId="Web-{DBF9D6A0-9568-4D57-8677-7C8EA3DA5CC9}" dt="2023-02-08T13:49:59.481" v="112"/>
        <pc:sldMkLst>
          <pc:docMk/>
          <pc:sldMk cId="977725657" sldId="268"/>
        </pc:sldMkLst>
      </pc:sldChg>
      <pc:sldChg chg="modNotes">
        <pc:chgData name="Abimelech Velazco" userId="mfH0nLfEG6jTKWPQxatoF9jWV7k72C1yg/bGuudLpbI=" providerId="None" clId="Web-{DBF9D6A0-9568-4D57-8677-7C8EA3DA5CC9}" dt="2023-02-08T13:13:20.025" v="7"/>
        <pc:sldMkLst>
          <pc:docMk/>
          <pc:sldMk cId="1495125321" sldId="269"/>
        </pc:sldMkLst>
      </pc:sldChg>
      <pc:sldChg chg="modNotes">
        <pc:chgData name="Abimelech Velazco" userId="mfH0nLfEG6jTKWPQxatoF9jWV7k72C1yg/bGuudLpbI=" providerId="None" clId="Web-{DBF9D6A0-9568-4D57-8677-7C8EA3DA5CC9}" dt="2023-02-08T13:13:08.915" v="4"/>
        <pc:sldMkLst>
          <pc:docMk/>
          <pc:sldMk cId="3909714027" sldId="270"/>
        </pc:sldMkLst>
      </pc:sldChg>
      <pc:sldChg chg="modNotes">
        <pc:chgData name="Abimelech Velazco" userId="mfH0nLfEG6jTKWPQxatoF9jWV7k72C1yg/bGuudLpbI=" providerId="None" clId="Web-{DBF9D6A0-9568-4D57-8677-7C8EA3DA5CC9}" dt="2023-02-08T13:32:38.247" v="66"/>
        <pc:sldMkLst>
          <pc:docMk/>
          <pc:sldMk cId="1203272779" sldId="271"/>
        </pc:sldMkLst>
      </pc:sldChg>
      <pc:sldChg chg="modNotes">
        <pc:chgData name="Abimelech Velazco" userId="mfH0nLfEG6jTKWPQxatoF9jWV7k72C1yg/bGuudLpbI=" providerId="None" clId="Web-{DBF9D6A0-9568-4D57-8677-7C8EA3DA5CC9}" dt="2023-02-08T13:31:07.385" v="51"/>
        <pc:sldMkLst>
          <pc:docMk/>
          <pc:sldMk cId="4084076242" sldId="272"/>
        </pc:sldMkLst>
      </pc:sldChg>
      <pc:sldChg chg="modNotes">
        <pc:chgData name="Abimelech Velazco" userId="mfH0nLfEG6jTKWPQxatoF9jWV7k72C1yg/bGuudLpbI=" providerId="None" clId="Web-{DBF9D6A0-9568-4D57-8677-7C8EA3DA5CC9}" dt="2023-02-08T13:31:59.511" v="58"/>
        <pc:sldMkLst>
          <pc:docMk/>
          <pc:sldMk cId="1188312656" sldId="275"/>
        </pc:sldMkLst>
      </pc:sldChg>
      <pc:sldChg chg="modNotes">
        <pc:chgData name="Abimelech Velazco" userId="mfH0nLfEG6jTKWPQxatoF9jWV7k72C1yg/bGuudLpbI=" providerId="None" clId="Web-{DBF9D6A0-9568-4D57-8677-7C8EA3DA5CC9}" dt="2023-02-08T13:33:10.498" v="69"/>
        <pc:sldMkLst>
          <pc:docMk/>
          <pc:sldMk cId="1768954606" sldId="329"/>
        </pc:sldMkLst>
      </pc:sldChg>
      <pc:sldChg chg="modNotes">
        <pc:chgData name="Abimelech Velazco" userId="mfH0nLfEG6jTKWPQxatoF9jWV7k72C1yg/bGuudLpbI=" providerId="None" clId="Web-{DBF9D6A0-9568-4D57-8677-7C8EA3DA5CC9}" dt="2023-02-08T13:31:35.370" v="55"/>
        <pc:sldMkLst>
          <pc:docMk/>
          <pc:sldMk cId="2904480085" sldId="515"/>
        </pc:sldMkLst>
      </pc:sldChg>
      <pc:sldChg chg="modNotes">
        <pc:chgData name="Abimelech Velazco" userId="mfH0nLfEG6jTKWPQxatoF9jWV7k72C1yg/bGuudLpbI=" providerId="None" clId="Web-{DBF9D6A0-9568-4D57-8677-7C8EA3DA5CC9}" dt="2023-02-08T13:32:22.481" v="62"/>
        <pc:sldMkLst>
          <pc:docMk/>
          <pc:sldMk cId="3522133241" sldId="517"/>
        </pc:sldMkLst>
      </pc:sldChg>
      <pc:sldChg chg="modNotes">
        <pc:chgData name="Abimelech Velazco" userId="mfH0nLfEG6jTKWPQxatoF9jWV7k72C1yg/bGuudLpbI=" providerId="None" clId="Web-{DBF9D6A0-9568-4D57-8677-7C8EA3DA5CC9}" dt="2023-02-08T13:33:54.375" v="75"/>
        <pc:sldMkLst>
          <pc:docMk/>
          <pc:sldMk cId="2614520572" sldId="519"/>
        </pc:sldMkLst>
      </pc:sldChg>
      <pc:sldChg chg="modNotes">
        <pc:chgData name="Abimelech Velazco" userId="mfH0nLfEG6jTKWPQxatoF9jWV7k72C1yg/bGuudLpbI=" providerId="None" clId="Web-{DBF9D6A0-9568-4D57-8677-7C8EA3DA5CC9}" dt="2023-02-08T13:33:28.639" v="72"/>
        <pc:sldMkLst>
          <pc:docMk/>
          <pc:sldMk cId="2021507266" sldId="520"/>
        </pc:sldMkLst>
      </pc:sldChg>
      <pc:sldChg chg="modNotes">
        <pc:chgData name="Abimelech Velazco" userId="mfH0nLfEG6jTKWPQxatoF9jWV7k72C1yg/bGuudLpbI=" providerId="None" clId="Web-{DBF9D6A0-9568-4D57-8677-7C8EA3DA5CC9}" dt="2023-02-08T13:50:18.591" v="116"/>
        <pc:sldMkLst>
          <pc:docMk/>
          <pc:sldMk cId="2422416878" sldId="525"/>
        </pc:sldMkLst>
      </pc:sldChg>
      <pc:sldChg chg="modNotes">
        <pc:chgData name="Abimelech Velazco" userId="mfH0nLfEG6jTKWPQxatoF9jWV7k72C1yg/bGuudLpbI=" providerId="None" clId="Web-{DBF9D6A0-9568-4D57-8677-7C8EA3DA5CC9}" dt="2023-02-08T13:50:27.841" v="119"/>
        <pc:sldMkLst>
          <pc:docMk/>
          <pc:sldMk cId="362637636" sldId="526"/>
        </pc:sldMkLst>
      </pc:sldChg>
      <pc:sldChg chg="modNotes">
        <pc:chgData name="Abimelech Velazco" userId="mfH0nLfEG6jTKWPQxatoF9jWV7k72C1yg/bGuudLpbI=" providerId="None" clId="Web-{DBF9D6A0-9568-4D57-8677-7C8EA3DA5CC9}" dt="2023-02-08T13:49:50.684" v="109"/>
        <pc:sldMkLst>
          <pc:docMk/>
          <pc:sldMk cId="3776621015" sldId="528"/>
        </pc:sldMkLst>
      </pc:sldChg>
      <pc:sldChg chg="modNotes">
        <pc:chgData name="Abimelech Velazco" userId="mfH0nLfEG6jTKWPQxatoF9jWV7k72C1yg/bGuudLpbI=" providerId="None" clId="Web-{DBF9D6A0-9568-4D57-8677-7C8EA3DA5CC9}" dt="2023-02-08T13:51:09.999" v="122"/>
        <pc:sldMkLst>
          <pc:docMk/>
          <pc:sldMk cId="2263580621" sldId="529"/>
        </pc:sldMkLst>
      </pc:sldChg>
      <pc:sldChg chg="modNotes">
        <pc:chgData name="Abimelech Velazco" userId="mfH0nLfEG6jTKWPQxatoF9jWV7k72C1yg/bGuudLpbI=" providerId="None" clId="Web-{DBF9D6A0-9568-4D57-8677-7C8EA3DA5CC9}" dt="2023-02-08T13:13:28.541" v="9"/>
        <pc:sldMkLst>
          <pc:docMk/>
          <pc:sldMk cId="1782405084" sldId="535"/>
        </pc:sldMkLst>
      </pc:sldChg>
      <pc:sldChg chg="modNotes">
        <pc:chgData name="Abimelech Velazco" userId="mfH0nLfEG6jTKWPQxatoF9jWV7k72C1yg/bGuudLpbI=" providerId="None" clId="Web-{DBF9D6A0-9568-4D57-8677-7C8EA3DA5CC9}" dt="2023-02-08T13:34:20.562" v="78"/>
        <pc:sldMkLst>
          <pc:docMk/>
          <pc:sldMk cId="4281987734" sldId="542"/>
        </pc:sldMkLst>
      </pc:sldChg>
      <pc:sldChg chg="addSp modSp">
        <pc:chgData name="Abimelech Velazco" userId="mfH0nLfEG6jTKWPQxatoF9jWV7k72C1yg/bGuudLpbI=" providerId="None" clId="Web-{DBF9D6A0-9568-4D57-8677-7C8EA3DA5CC9}" dt="2023-02-08T13:21:03.492" v="47" actId="20577"/>
        <pc:sldMkLst>
          <pc:docMk/>
          <pc:sldMk cId="175400904" sldId="544"/>
        </pc:sldMkLst>
        <pc:spChg chg="mod">
          <ac:chgData name="Abimelech Velazco" userId="mfH0nLfEG6jTKWPQxatoF9jWV7k72C1yg/bGuudLpbI=" providerId="None" clId="Web-{DBF9D6A0-9568-4D57-8677-7C8EA3DA5CC9}" dt="2023-02-08T13:19:17.989" v="37" actId="14100"/>
          <ac:spMkLst>
            <pc:docMk/>
            <pc:sldMk cId="175400904" sldId="544"/>
            <ac:spMk id="2" creationId="{FA29D105-631B-1BA1-2E1A-1AC8B6946005}"/>
          </ac:spMkLst>
        </pc:spChg>
        <pc:graphicFrameChg chg="mod modGraphic">
          <ac:chgData name="Abimelech Velazco" userId="mfH0nLfEG6jTKWPQxatoF9jWV7k72C1yg/bGuudLpbI=" providerId="None" clId="Web-{DBF9D6A0-9568-4D57-8677-7C8EA3DA5CC9}" dt="2023-02-08T13:21:03.492" v="47" actId="20577"/>
          <ac:graphicFrameMkLst>
            <pc:docMk/>
            <pc:sldMk cId="175400904" sldId="544"/>
            <ac:graphicFrameMk id="14" creationId="{7D1EC434-BFB4-0851-8DD6-57932E5C3094}"/>
          </ac:graphicFrameMkLst>
        </pc:graphicFrameChg>
        <pc:picChg chg="add mod ord modCrop">
          <ac:chgData name="Abimelech Velazco" userId="mfH0nLfEG6jTKWPQxatoF9jWV7k72C1yg/bGuudLpbI=" providerId="None" clId="Web-{DBF9D6A0-9568-4D57-8677-7C8EA3DA5CC9}" dt="2023-02-08T13:20:11.584" v="41"/>
          <ac:picMkLst>
            <pc:docMk/>
            <pc:sldMk cId="175400904" sldId="544"/>
            <ac:picMk id="34" creationId="{9A9E16F4-6212-DE97-65EB-750F6EE43F62}"/>
          </ac:picMkLst>
        </pc:picChg>
      </pc:sldChg>
      <pc:sldChg chg="addSp delSp modSp modNotes">
        <pc:chgData name="Abimelech Velazco" userId="mfH0nLfEG6jTKWPQxatoF9jWV7k72C1yg/bGuudLpbI=" providerId="None" clId="Web-{DBF9D6A0-9568-4D57-8677-7C8EA3DA5CC9}" dt="2023-02-08T13:48:51.010" v="105"/>
        <pc:sldMkLst>
          <pc:docMk/>
          <pc:sldMk cId="163132068" sldId="546"/>
        </pc:sldMkLst>
        <pc:spChg chg="mod">
          <ac:chgData name="Abimelech Velazco" userId="mfH0nLfEG6jTKWPQxatoF9jWV7k72C1yg/bGuudLpbI=" providerId="None" clId="Web-{DBF9D6A0-9568-4D57-8677-7C8EA3DA5CC9}" dt="2023-02-08T13:38:02.663" v="91" actId="1076"/>
          <ac:spMkLst>
            <pc:docMk/>
            <pc:sldMk cId="163132068" sldId="546"/>
            <ac:spMk id="2" creationId="{6ECBD2DD-6A04-17D0-4718-B3B3EFEA952B}"/>
          </ac:spMkLst>
        </pc:spChg>
        <pc:spChg chg="add del mod">
          <ac:chgData name="Abimelech Velazco" userId="mfH0nLfEG6jTKWPQxatoF9jWV7k72C1yg/bGuudLpbI=" providerId="None" clId="Web-{DBF9D6A0-9568-4D57-8677-7C8EA3DA5CC9}" dt="2023-02-08T13:38:44.258" v="103" actId="20577"/>
          <ac:spMkLst>
            <pc:docMk/>
            <pc:sldMk cId="163132068" sldId="546"/>
            <ac:spMk id="4" creationId="{148740C5-8EAD-7493-E9A7-9A53E321885E}"/>
          </ac:spMkLst>
        </pc:spChg>
        <pc:spChg chg="add mod ord">
          <ac:chgData name="Abimelech Velazco" userId="mfH0nLfEG6jTKWPQxatoF9jWV7k72C1yg/bGuudLpbI=" providerId="None" clId="Web-{DBF9D6A0-9568-4D57-8677-7C8EA3DA5CC9}" dt="2023-02-08T13:38:37.414" v="98"/>
          <ac:spMkLst>
            <pc:docMk/>
            <pc:sldMk cId="163132068" sldId="546"/>
            <ac:spMk id="5" creationId="{B9F27047-8CBF-4F50-0B14-2DC26DD75C3E}"/>
          </ac:spMkLst>
        </pc:spChg>
      </pc:sldChg>
    </pc:docChg>
  </pc:docChgLst>
  <pc:docChgLst>
    <pc:chgData name="Abimelech Velazco" clId="Web-{DBF9D6A0-9568-4D57-8677-7C8EA3DA5CC9}"/>
    <pc:docChg chg="modSld">
      <pc:chgData name="Abimelech Velazco" userId="" providerId="" clId="Web-{DBF9D6A0-9568-4D57-8677-7C8EA3DA5CC9}" dt="2023-02-08T14:29:21.984" v="15"/>
      <pc:docMkLst>
        <pc:docMk/>
      </pc:docMkLst>
      <pc:sldChg chg="modNotes">
        <pc:chgData name="Abimelech Velazco" userId="" providerId="" clId="Web-{DBF9D6A0-9568-4D57-8677-7C8EA3DA5CC9}" dt="2023-02-08T14:28:03.417" v="1"/>
        <pc:sldMkLst>
          <pc:docMk/>
          <pc:sldMk cId="2422416878" sldId="525"/>
        </pc:sldMkLst>
      </pc:sldChg>
      <pc:sldChg chg="modNotes">
        <pc:chgData name="Abimelech Velazco" userId="" providerId="" clId="Web-{DBF9D6A0-9568-4D57-8677-7C8EA3DA5CC9}" dt="2023-02-08T14:28:13.323" v="3"/>
        <pc:sldMkLst>
          <pc:docMk/>
          <pc:sldMk cId="362637636" sldId="526"/>
        </pc:sldMkLst>
      </pc:sldChg>
      <pc:sldChg chg="modNotes">
        <pc:chgData name="Abimelech Velazco" userId="" providerId="" clId="Web-{DBF9D6A0-9568-4D57-8677-7C8EA3DA5CC9}" dt="2023-02-08T14:28:29.824" v="6"/>
        <pc:sldMkLst>
          <pc:docMk/>
          <pc:sldMk cId="2263580621" sldId="529"/>
        </pc:sldMkLst>
      </pc:sldChg>
      <pc:sldChg chg="modNotes">
        <pc:chgData name="Abimelech Velazco" userId="" providerId="" clId="Web-{DBF9D6A0-9568-4D57-8677-7C8EA3DA5CC9}" dt="2023-02-08T14:28:41.669" v="9"/>
        <pc:sldMkLst>
          <pc:docMk/>
          <pc:sldMk cId="2748631820" sldId="530"/>
        </pc:sldMkLst>
      </pc:sldChg>
      <pc:sldChg chg="modNotes">
        <pc:chgData name="Abimelech Velazco" userId="" providerId="" clId="Web-{DBF9D6A0-9568-4D57-8677-7C8EA3DA5CC9}" dt="2023-02-08T14:29:21.984" v="15"/>
        <pc:sldMkLst>
          <pc:docMk/>
          <pc:sldMk cId="437139241" sldId="534"/>
        </pc:sldMkLst>
      </pc:sldChg>
      <pc:sldChg chg="modNotes">
        <pc:chgData name="Abimelech Velazco" userId="" providerId="" clId="Web-{DBF9D6A0-9568-4D57-8677-7C8EA3DA5CC9}" dt="2023-02-08T14:29:13.030" v="14"/>
        <pc:sldMkLst>
          <pc:docMk/>
          <pc:sldMk cId="157393143" sldId="543"/>
        </pc:sldMkLst>
      </pc:sldChg>
      <pc:sldChg chg="modNotes">
        <pc:chgData name="Abimelech Velazco" userId="" providerId="" clId="Web-{DBF9D6A0-9568-4D57-8677-7C8EA3DA5CC9}" dt="2023-02-08T14:29:05.780" v="13"/>
        <pc:sldMkLst>
          <pc:docMk/>
          <pc:sldMk cId="3497312233" sldId="54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878E67-225E-45A8-8AA3-E2BE5ED0123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A2F3E21F-36F4-479A-9994-6170DDEB1B8B}">
      <dgm:prSet/>
      <dgm:spPr/>
      <dgm:t>
        <a:bodyPr/>
        <a:lstStyle/>
        <a:p>
          <a:r>
            <a:rPr lang="en-US" dirty="0"/>
            <a:t>Substance Use/Misuse</a:t>
          </a:r>
        </a:p>
      </dgm:t>
    </dgm:pt>
    <dgm:pt modelId="{782354ED-8C2E-4DFD-8376-E37531F0A123}" type="parTrans" cxnId="{8D0E433A-8A80-4655-8164-8F49E5A86EF1}">
      <dgm:prSet/>
      <dgm:spPr/>
      <dgm:t>
        <a:bodyPr/>
        <a:lstStyle/>
        <a:p>
          <a:endParaRPr lang="en-US"/>
        </a:p>
      </dgm:t>
    </dgm:pt>
    <dgm:pt modelId="{A41BECC5-11B7-416A-BA1B-248E1E0ECA25}" type="sibTrans" cxnId="{8D0E433A-8A80-4655-8164-8F49E5A86EF1}">
      <dgm:prSet/>
      <dgm:spPr/>
      <dgm:t>
        <a:bodyPr/>
        <a:lstStyle/>
        <a:p>
          <a:endParaRPr lang="en-US"/>
        </a:p>
      </dgm:t>
    </dgm:pt>
    <dgm:pt modelId="{D55EBAF6-A4EA-4C68-A6BB-2C56DDB7B96A}">
      <dgm:prSet/>
      <dgm:spPr/>
      <dgm:t>
        <a:bodyPr/>
        <a:lstStyle/>
        <a:p>
          <a:r>
            <a:rPr lang="en-US" dirty="0"/>
            <a:t>Behavior Changes (e.g., diet, weight, physical activity)</a:t>
          </a:r>
        </a:p>
      </dgm:t>
    </dgm:pt>
    <dgm:pt modelId="{8C8F35AA-17CE-4B62-93D7-770E5D7BC24A}" type="parTrans" cxnId="{DA50EA4F-C71B-4047-85C6-DE3296E564AF}">
      <dgm:prSet/>
      <dgm:spPr/>
      <dgm:t>
        <a:bodyPr/>
        <a:lstStyle/>
        <a:p>
          <a:endParaRPr lang="en-US"/>
        </a:p>
      </dgm:t>
    </dgm:pt>
    <dgm:pt modelId="{66466CFE-8D6D-4397-B1A8-032D14AFF6B8}" type="sibTrans" cxnId="{DA50EA4F-C71B-4047-85C6-DE3296E564AF}">
      <dgm:prSet/>
      <dgm:spPr/>
      <dgm:t>
        <a:bodyPr/>
        <a:lstStyle/>
        <a:p>
          <a:endParaRPr lang="en-US"/>
        </a:p>
      </dgm:t>
    </dgm:pt>
    <dgm:pt modelId="{59FE0E8B-8CF3-44DD-BDEE-F5FA592D5164}">
      <dgm:prSet/>
      <dgm:spPr/>
      <dgm:t>
        <a:bodyPr/>
        <a:lstStyle/>
        <a:p>
          <a:r>
            <a:rPr lang="en-US" dirty="0"/>
            <a:t>Risk Reduction</a:t>
          </a:r>
        </a:p>
      </dgm:t>
    </dgm:pt>
    <dgm:pt modelId="{69961742-308C-4829-9935-F70BCF227952}" type="parTrans" cxnId="{6EE87AAE-6AA6-4436-BFE2-B94D24EEBC83}">
      <dgm:prSet/>
      <dgm:spPr/>
      <dgm:t>
        <a:bodyPr/>
        <a:lstStyle/>
        <a:p>
          <a:endParaRPr lang="en-US"/>
        </a:p>
      </dgm:t>
    </dgm:pt>
    <dgm:pt modelId="{6B825037-893A-463C-8B8B-2F6829BCEAA9}" type="sibTrans" cxnId="{6EE87AAE-6AA6-4436-BFE2-B94D24EEBC83}">
      <dgm:prSet/>
      <dgm:spPr/>
      <dgm:t>
        <a:bodyPr/>
        <a:lstStyle/>
        <a:p>
          <a:endParaRPr lang="en-US"/>
        </a:p>
      </dgm:t>
    </dgm:pt>
    <dgm:pt modelId="{1B0009E2-CB8A-41E3-927C-EE6D114ED3C8}">
      <dgm:prSet/>
      <dgm:spPr/>
      <dgm:t>
        <a:bodyPr/>
        <a:lstStyle/>
        <a:p>
          <a:r>
            <a:rPr lang="en-US" dirty="0"/>
            <a:t>Medication Adherence</a:t>
          </a:r>
        </a:p>
      </dgm:t>
    </dgm:pt>
    <dgm:pt modelId="{876160DF-B776-4F30-97D2-7AC14CA8E266}" type="parTrans" cxnId="{F3336139-65B7-46CD-BB07-CBE41983FF3D}">
      <dgm:prSet/>
      <dgm:spPr/>
      <dgm:t>
        <a:bodyPr/>
        <a:lstStyle/>
        <a:p>
          <a:endParaRPr lang="en-US"/>
        </a:p>
      </dgm:t>
    </dgm:pt>
    <dgm:pt modelId="{604FE9FA-BAF4-470A-9223-87D8B6DB607C}" type="sibTrans" cxnId="{F3336139-65B7-46CD-BB07-CBE41983FF3D}">
      <dgm:prSet/>
      <dgm:spPr/>
      <dgm:t>
        <a:bodyPr/>
        <a:lstStyle/>
        <a:p>
          <a:endParaRPr lang="en-US"/>
        </a:p>
      </dgm:t>
    </dgm:pt>
    <dgm:pt modelId="{B30F1025-0E19-4925-B325-9E634121F1A0}">
      <dgm:prSet/>
      <dgm:spPr/>
      <dgm:t>
        <a:bodyPr/>
        <a:lstStyle/>
        <a:p>
          <a:r>
            <a:rPr lang="en-US" dirty="0"/>
            <a:t>Employment</a:t>
          </a:r>
        </a:p>
      </dgm:t>
    </dgm:pt>
    <dgm:pt modelId="{0826C180-08DD-407E-87EC-FC79DCA0425D}" type="parTrans" cxnId="{1760000F-7CB1-4F6F-AC1B-6FAB76CABC12}">
      <dgm:prSet/>
      <dgm:spPr/>
      <dgm:t>
        <a:bodyPr/>
        <a:lstStyle/>
        <a:p>
          <a:endParaRPr lang="en-US"/>
        </a:p>
      </dgm:t>
    </dgm:pt>
    <dgm:pt modelId="{9BBA225F-5A68-4B56-A17A-967926BC2147}" type="sibTrans" cxnId="{1760000F-7CB1-4F6F-AC1B-6FAB76CABC12}">
      <dgm:prSet/>
      <dgm:spPr/>
      <dgm:t>
        <a:bodyPr/>
        <a:lstStyle/>
        <a:p>
          <a:endParaRPr lang="en-US"/>
        </a:p>
      </dgm:t>
    </dgm:pt>
    <dgm:pt modelId="{3E05276A-BDF1-4383-A6B0-D8759E858B85}">
      <dgm:prSet/>
      <dgm:spPr/>
      <dgm:t>
        <a:bodyPr/>
        <a:lstStyle/>
        <a:p>
          <a:r>
            <a:rPr lang="en-US" dirty="0"/>
            <a:t>School systems/Education</a:t>
          </a:r>
        </a:p>
      </dgm:t>
    </dgm:pt>
    <dgm:pt modelId="{F09ABD5E-7D63-482D-B684-35E2207D6102}" type="parTrans" cxnId="{1770E66B-657E-4EA7-AE54-9148E0A0205E}">
      <dgm:prSet/>
      <dgm:spPr/>
      <dgm:t>
        <a:bodyPr/>
        <a:lstStyle/>
        <a:p>
          <a:endParaRPr lang="en-US"/>
        </a:p>
      </dgm:t>
    </dgm:pt>
    <dgm:pt modelId="{4BC0344B-5B34-4F41-B055-B0BD121AD52A}" type="sibTrans" cxnId="{1770E66B-657E-4EA7-AE54-9148E0A0205E}">
      <dgm:prSet/>
      <dgm:spPr/>
      <dgm:t>
        <a:bodyPr/>
        <a:lstStyle/>
        <a:p>
          <a:endParaRPr lang="en-US"/>
        </a:p>
      </dgm:t>
    </dgm:pt>
    <dgm:pt modelId="{F9307726-5BD0-4270-B1C3-B4AA386243C8}">
      <dgm:prSet/>
      <dgm:spPr/>
      <dgm:t>
        <a:bodyPr/>
        <a:lstStyle/>
        <a:p>
          <a:r>
            <a:rPr lang="en-US" dirty="0"/>
            <a:t>Housing</a:t>
          </a:r>
        </a:p>
      </dgm:t>
    </dgm:pt>
    <dgm:pt modelId="{CBDEE375-C074-4B9C-BCA2-78B55AA50951}" type="parTrans" cxnId="{D2AC941E-E2C0-4BF1-A524-5F064C2BC8F1}">
      <dgm:prSet/>
      <dgm:spPr/>
      <dgm:t>
        <a:bodyPr/>
        <a:lstStyle/>
        <a:p>
          <a:endParaRPr lang="en-US"/>
        </a:p>
      </dgm:t>
    </dgm:pt>
    <dgm:pt modelId="{D7A27368-97EB-4136-AA2C-9F0D573E3FEA}" type="sibTrans" cxnId="{D2AC941E-E2C0-4BF1-A524-5F064C2BC8F1}">
      <dgm:prSet/>
      <dgm:spPr/>
      <dgm:t>
        <a:bodyPr/>
        <a:lstStyle/>
        <a:p>
          <a:endParaRPr lang="en-US"/>
        </a:p>
      </dgm:t>
    </dgm:pt>
    <dgm:pt modelId="{FA265B2F-1BB7-4904-B753-D521ECE2611D}">
      <dgm:prSet/>
      <dgm:spPr/>
      <dgm:t>
        <a:bodyPr/>
        <a:lstStyle/>
        <a:p>
          <a:r>
            <a:rPr lang="en-US" dirty="0"/>
            <a:t>Criminal Justice Involvement</a:t>
          </a:r>
        </a:p>
      </dgm:t>
    </dgm:pt>
    <dgm:pt modelId="{86982C75-A985-4559-9DBD-2482885B543E}" type="parTrans" cxnId="{E0273145-39FF-4047-9946-FCFE4C8BD839}">
      <dgm:prSet/>
      <dgm:spPr/>
      <dgm:t>
        <a:bodyPr/>
        <a:lstStyle/>
        <a:p>
          <a:endParaRPr lang="en-US"/>
        </a:p>
      </dgm:t>
    </dgm:pt>
    <dgm:pt modelId="{0238C87A-0421-4942-A9B5-ED0B02943202}" type="sibTrans" cxnId="{E0273145-39FF-4047-9946-FCFE4C8BD839}">
      <dgm:prSet/>
      <dgm:spPr/>
      <dgm:t>
        <a:bodyPr/>
        <a:lstStyle/>
        <a:p>
          <a:endParaRPr lang="en-US"/>
        </a:p>
      </dgm:t>
    </dgm:pt>
    <dgm:pt modelId="{67A0BA03-498A-4824-87AE-567C6458A9B7}" type="pres">
      <dgm:prSet presAssocID="{16878E67-225E-45A8-8AA3-E2BE5ED01234}" presName="diagram" presStyleCnt="0">
        <dgm:presLayoutVars>
          <dgm:dir/>
          <dgm:resizeHandles val="exact"/>
        </dgm:presLayoutVars>
      </dgm:prSet>
      <dgm:spPr/>
    </dgm:pt>
    <dgm:pt modelId="{158EABBD-06DB-4C2B-A8BD-3751EE5BC073}" type="pres">
      <dgm:prSet presAssocID="{A2F3E21F-36F4-479A-9994-6170DDEB1B8B}" presName="node" presStyleLbl="node1" presStyleIdx="0" presStyleCnt="8">
        <dgm:presLayoutVars>
          <dgm:bulletEnabled val="1"/>
        </dgm:presLayoutVars>
      </dgm:prSet>
      <dgm:spPr/>
    </dgm:pt>
    <dgm:pt modelId="{E7607667-C298-4DF9-8EC3-2C75B999D665}" type="pres">
      <dgm:prSet presAssocID="{A41BECC5-11B7-416A-BA1B-248E1E0ECA25}" presName="sibTrans" presStyleCnt="0"/>
      <dgm:spPr/>
    </dgm:pt>
    <dgm:pt modelId="{D36A9A91-B869-4533-989D-5D98970DF601}" type="pres">
      <dgm:prSet presAssocID="{D55EBAF6-A4EA-4C68-A6BB-2C56DDB7B96A}" presName="node" presStyleLbl="node1" presStyleIdx="1" presStyleCnt="8">
        <dgm:presLayoutVars>
          <dgm:bulletEnabled val="1"/>
        </dgm:presLayoutVars>
      </dgm:prSet>
      <dgm:spPr/>
    </dgm:pt>
    <dgm:pt modelId="{E26EDD72-9F20-47EB-B066-59197034DBB3}" type="pres">
      <dgm:prSet presAssocID="{66466CFE-8D6D-4397-B1A8-032D14AFF6B8}" presName="sibTrans" presStyleCnt="0"/>
      <dgm:spPr/>
    </dgm:pt>
    <dgm:pt modelId="{AE5684E9-B573-4F0B-833C-12EC0EEB5D76}" type="pres">
      <dgm:prSet presAssocID="{59FE0E8B-8CF3-44DD-BDEE-F5FA592D5164}" presName="node" presStyleLbl="node1" presStyleIdx="2" presStyleCnt="8">
        <dgm:presLayoutVars>
          <dgm:bulletEnabled val="1"/>
        </dgm:presLayoutVars>
      </dgm:prSet>
      <dgm:spPr/>
    </dgm:pt>
    <dgm:pt modelId="{BAC20F2A-BFEE-48DD-83EB-33ED0A846225}" type="pres">
      <dgm:prSet presAssocID="{6B825037-893A-463C-8B8B-2F6829BCEAA9}" presName="sibTrans" presStyleCnt="0"/>
      <dgm:spPr/>
    </dgm:pt>
    <dgm:pt modelId="{803F7AA5-0AF0-4002-9BED-47AAF0F9A6CF}" type="pres">
      <dgm:prSet presAssocID="{1B0009E2-CB8A-41E3-927C-EE6D114ED3C8}" presName="node" presStyleLbl="node1" presStyleIdx="3" presStyleCnt="8">
        <dgm:presLayoutVars>
          <dgm:bulletEnabled val="1"/>
        </dgm:presLayoutVars>
      </dgm:prSet>
      <dgm:spPr/>
    </dgm:pt>
    <dgm:pt modelId="{3842AF4D-54CE-4441-BEC6-AB02AAED7100}" type="pres">
      <dgm:prSet presAssocID="{604FE9FA-BAF4-470A-9223-87D8B6DB607C}" presName="sibTrans" presStyleCnt="0"/>
      <dgm:spPr/>
    </dgm:pt>
    <dgm:pt modelId="{5CB285F1-11CF-4AC5-8389-608B2C1AD15D}" type="pres">
      <dgm:prSet presAssocID="{B30F1025-0E19-4925-B325-9E634121F1A0}" presName="node" presStyleLbl="node1" presStyleIdx="4" presStyleCnt="8">
        <dgm:presLayoutVars>
          <dgm:bulletEnabled val="1"/>
        </dgm:presLayoutVars>
      </dgm:prSet>
      <dgm:spPr/>
    </dgm:pt>
    <dgm:pt modelId="{6F9BD8C8-1A79-47A3-B4A2-91E07EAD2792}" type="pres">
      <dgm:prSet presAssocID="{9BBA225F-5A68-4B56-A17A-967926BC2147}" presName="sibTrans" presStyleCnt="0"/>
      <dgm:spPr/>
    </dgm:pt>
    <dgm:pt modelId="{7DD2FC3A-A867-4DA0-941D-F077B95911E7}" type="pres">
      <dgm:prSet presAssocID="{3E05276A-BDF1-4383-A6B0-D8759E858B85}" presName="node" presStyleLbl="node1" presStyleIdx="5" presStyleCnt="8">
        <dgm:presLayoutVars>
          <dgm:bulletEnabled val="1"/>
        </dgm:presLayoutVars>
      </dgm:prSet>
      <dgm:spPr/>
    </dgm:pt>
    <dgm:pt modelId="{A93C46FB-7B93-4A78-8DDF-173BEDE209FA}" type="pres">
      <dgm:prSet presAssocID="{4BC0344B-5B34-4F41-B055-B0BD121AD52A}" presName="sibTrans" presStyleCnt="0"/>
      <dgm:spPr/>
    </dgm:pt>
    <dgm:pt modelId="{C313A183-9C31-4FB9-A226-5BEE8D4705F6}" type="pres">
      <dgm:prSet presAssocID="{F9307726-5BD0-4270-B1C3-B4AA386243C8}" presName="node" presStyleLbl="node1" presStyleIdx="6" presStyleCnt="8">
        <dgm:presLayoutVars>
          <dgm:bulletEnabled val="1"/>
        </dgm:presLayoutVars>
      </dgm:prSet>
      <dgm:spPr/>
    </dgm:pt>
    <dgm:pt modelId="{E1D4044A-68DB-4B22-979A-3962956F8D6A}" type="pres">
      <dgm:prSet presAssocID="{D7A27368-97EB-4136-AA2C-9F0D573E3FEA}" presName="sibTrans" presStyleCnt="0"/>
      <dgm:spPr/>
    </dgm:pt>
    <dgm:pt modelId="{E3F4FB61-8282-4792-93BE-7A61E5B0DFDF}" type="pres">
      <dgm:prSet presAssocID="{FA265B2F-1BB7-4904-B753-D521ECE2611D}" presName="node" presStyleLbl="node1" presStyleIdx="7" presStyleCnt="8">
        <dgm:presLayoutVars>
          <dgm:bulletEnabled val="1"/>
        </dgm:presLayoutVars>
      </dgm:prSet>
      <dgm:spPr/>
    </dgm:pt>
  </dgm:ptLst>
  <dgm:cxnLst>
    <dgm:cxn modelId="{A1553A0E-219C-4A17-8B45-EC8137F14A6A}" type="presOf" srcId="{D55EBAF6-A4EA-4C68-A6BB-2C56DDB7B96A}" destId="{D36A9A91-B869-4533-989D-5D98970DF601}" srcOrd="0" destOrd="0" presId="urn:microsoft.com/office/officeart/2005/8/layout/default"/>
    <dgm:cxn modelId="{1760000F-7CB1-4F6F-AC1B-6FAB76CABC12}" srcId="{16878E67-225E-45A8-8AA3-E2BE5ED01234}" destId="{B30F1025-0E19-4925-B325-9E634121F1A0}" srcOrd="4" destOrd="0" parTransId="{0826C180-08DD-407E-87EC-FC79DCA0425D}" sibTransId="{9BBA225F-5A68-4B56-A17A-967926BC2147}"/>
    <dgm:cxn modelId="{3AC63A11-8137-4C36-B3FF-2A18D404F532}" type="presOf" srcId="{FA265B2F-1BB7-4904-B753-D521ECE2611D}" destId="{E3F4FB61-8282-4792-93BE-7A61E5B0DFDF}" srcOrd="0" destOrd="0" presId="urn:microsoft.com/office/officeart/2005/8/layout/default"/>
    <dgm:cxn modelId="{203C8618-1485-404D-BF83-97C812B1688C}" type="presOf" srcId="{A2F3E21F-36F4-479A-9994-6170DDEB1B8B}" destId="{158EABBD-06DB-4C2B-A8BD-3751EE5BC073}" srcOrd="0" destOrd="0" presId="urn:microsoft.com/office/officeart/2005/8/layout/default"/>
    <dgm:cxn modelId="{21B05A1B-C3E3-41C4-8465-A9CFD4D1180D}" type="presOf" srcId="{3E05276A-BDF1-4383-A6B0-D8759E858B85}" destId="{7DD2FC3A-A867-4DA0-941D-F077B95911E7}" srcOrd="0" destOrd="0" presId="urn:microsoft.com/office/officeart/2005/8/layout/default"/>
    <dgm:cxn modelId="{D2AC941E-E2C0-4BF1-A524-5F064C2BC8F1}" srcId="{16878E67-225E-45A8-8AA3-E2BE5ED01234}" destId="{F9307726-5BD0-4270-B1C3-B4AA386243C8}" srcOrd="6" destOrd="0" parTransId="{CBDEE375-C074-4B9C-BCA2-78B55AA50951}" sibTransId="{D7A27368-97EB-4136-AA2C-9F0D573E3FEA}"/>
    <dgm:cxn modelId="{F3336139-65B7-46CD-BB07-CBE41983FF3D}" srcId="{16878E67-225E-45A8-8AA3-E2BE5ED01234}" destId="{1B0009E2-CB8A-41E3-927C-EE6D114ED3C8}" srcOrd="3" destOrd="0" parTransId="{876160DF-B776-4F30-97D2-7AC14CA8E266}" sibTransId="{604FE9FA-BAF4-470A-9223-87D8B6DB607C}"/>
    <dgm:cxn modelId="{8D0E433A-8A80-4655-8164-8F49E5A86EF1}" srcId="{16878E67-225E-45A8-8AA3-E2BE5ED01234}" destId="{A2F3E21F-36F4-479A-9994-6170DDEB1B8B}" srcOrd="0" destOrd="0" parTransId="{782354ED-8C2E-4DFD-8376-E37531F0A123}" sibTransId="{A41BECC5-11B7-416A-BA1B-248E1E0ECA25}"/>
    <dgm:cxn modelId="{E0273145-39FF-4047-9946-FCFE4C8BD839}" srcId="{16878E67-225E-45A8-8AA3-E2BE5ED01234}" destId="{FA265B2F-1BB7-4904-B753-D521ECE2611D}" srcOrd="7" destOrd="0" parTransId="{86982C75-A985-4559-9DBD-2482885B543E}" sibTransId="{0238C87A-0421-4942-A9B5-ED0B02943202}"/>
    <dgm:cxn modelId="{DA50EA4F-C71B-4047-85C6-DE3296E564AF}" srcId="{16878E67-225E-45A8-8AA3-E2BE5ED01234}" destId="{D55EBAF6-A4EA-4C68-A6BB-2C56DDB7B96A}" srcOrd="1" destOrd="0" parTransId="{8C8F35AA-17CE-4B62-93D7-770E5D7BC24A}" sibTransId="{66466CFE-8D6D-4397-B1A8-032D14AFF6B8}"/>
    <dgm:cxn modelId="{B2CE6A53-1DDF-485A-9B3F-3859D36F2342}" type="presOf" srcId="{F9307726-5BD0-4270-B1C3-B4AA386243C8}" destId="{C313A183-9C31-4FB9-A226-5BEE8D4705F6}" srcOrd="0" destOrd="0" presId="urn:microsoft.com/office/officeart/2005/8/layout/default"/>
    <dgm:cxn modelId="{CE245865-BD37-440E-B971-39C03225B1E5}" type="presOf" srcId="{16878E67-225E-45A8-8AA3-E2BE5ED01234}" destId="{67A0BA03-498A-4824-87AE-567C6458A9B7}" srcOrd="0" destOrd="0" presId="urn:microsoft.com/office/officeart/2005/8/layout/default"/>
    <dgm:cxn modelId="{1770E66B-657E-4EA7-AE54-9148E0A0205E}" srcId="{16878E67-225E-45A8-8AA3-E2BE5ED01234}" destId="{3E05276A-BDF1-4383-A6B0-D8759E858B85}" srcOrd="5" destOrd="0" parTransId="{F09ABD5E-7D63-482D-B684-35E2207D6102}" sibTransId="{4BC0344B-5B34-4F41-B055-B0BD121AD52A}"/>
    <dgm:cxn modelId="{F1EFE280-5425-43B3-A3D3-181B04585592}" type="presOf" srcId="{1B0009E2-CB8A-41E3-927C-EE6D114ED3C8}" destId="{803F7AA5-0AF0-4002-9BED-47AAF0F9A6CF}" srcOrd="0" destOrd="0" presId="urn:microsoft.com/office/officeart/2005/8/layout/default"/>
    <dgm:cxn modelId="{6EE87AAE-6AA6-4436-BFE2-B94D24EEBC83}" srcId="{16878E67-225E-45A8-8AA3-E2BE5ED01234}" destId="{59FE0E8B-8CF3-44DD-BDEE-F5FA592D5164}" srcOrd="2" destOrd="0" parTransId="{69961742-308C-4829-9935-F70BCF227952}" sibTransId="{6B825037-893A-463C-8B8B-2F6829BCEAA9}"/>
    <dgm:cxn modelId="{7E5977B4-B7B5-4FE3-915F-7BE66D6646B8}" type="presOf" srcId="{B30F1025-0E19-4925-B325-9E634121F1A0}" destId="{5CB285F1-11CF-4AC5-8389-608B2C1AD15D}" srcOrd="0" destOrd="0" presId="urn:microsoft.com/office/officeart/2005/8/layout/default"/>
    <dgm:cxn modelId="{3B1807D9-D7F5-472A-AEAB-CE2359B96736}" type="presOf" srcId="{59FE0E8B-8CF3-44DD-BDEE-F5FA592D5164}" destId="{AE5684E9-B573-4F0B-833C-12EC0EEB5D76}" srcOrd="0" destOrd="0" presId="urn:microsoft.com/office/officeart/2005/8/layout/default"/>
    <dgm:cxn modelId="{470192D2-3D54-45F5-825D-DB444B7A0EE7}" type="presParOf" srcId="{67A0BA03-498A-4824-87AE-567C6458A9B7}" destId="{158EABBD-06DB-4C2B-A8BD-3751EE5BC073}" srcOrd="0" destOrd="0" presId="urn:microsoft.com/office/officeart/2005/8/layout/default"/>
    <dgm:cxn modelId="{086530AD-DE0A-433D-8B4E-EF6C06C3E994}" type="presParOf" srcId="{67A0BA03-498A-4824-87AE-567C6458A9B7}" destId="{E7607667-C298-4DF9-8EC3-2C75B999D665}" srcOrd="1" destOrd="0" presId="urn:microsoft.com/office/officeart/2005/8/layout/default"/>
    <dgm:cxn modelId="{318302B8-8D1F-4C93-AE01-6EAF9A62AC33}" type="presParOf" srcId="{67A0BA03-498A-4824-87AE-567C6458A9B7}" destId="{D36A9A91-B869-4533-989D-5D98970DF601}" srcOrd="2" destOrd="0" presId="urn:microsoft.com/office/officeart/2005/8/layout/default"/>
    <dgm:cxn modelId="{E20A89FD-5436-4E7A-B63C-48B16B561D94}" type="presParOf" srcId="{67A0BA03-498A-4824-87AE-567C6458A9B7}" destId="{E26EDD72-9F20-47EB-B066-59197034DBB3}" srcOrd="3" destOrd="0" presId="urn:microsoft.com/office/officeart/2005/8/layout/default"/>
    <dgm:cxn modelId="{B2F5831E-04B5-4EB5-A83B-728FBEBB72B3}" type="presParOf" srcId="{67A0BA03-498A-4824-87AE-567C6458A9B7}" destId="{AE5684E9-B573-4F0B-833C-12EC0EEB5D76}" srcOrd="4" destOrd="0" presId="urn:microsoft.com/office/officeart/2005/8/layout/default"/>
    <dgm:cxn modelId="{11257972-F671-4F46-8344-A6B51603466B}" type="presParOf" srcId="{67A0BA03-498A-4824-87AE-567C6458A9B7}" destId="{BAC20F2A-BFEE-48DD-83EB-33ED0A846225}" srcOrd="5" destOrd="0" presId="urn:microsoft.com/office/officeart/2005/8/layout/default"/>
    <dgm:cxn modelId="{A52EB78A-B38E-4605-ADF9-309CEA6CA696}" type="presParOf" srcId="{67A0BA03-498A-4824-87AE-567C6458A9B7}" destId="{803F7AA5-0AF0-4002-9BED-47AAF0F9A6CF}" srcOrd="6" destOrd="0" presId="urn:microsoft.com/office/officeart/2005/8/layout/default"/>
    <dgm:cxn modelId="{7193C795-85FC-4B4F-98AE-E049B8DB3FB1}" type="presParOf" srcId="{67A0BA03-498A-4824-87AE-567C6458A9B7}" destId="{3842AF4D-54CE-4441-BEC6-AB02AAED7100}" srcOrd="7" destOrd="0" presId="urn:microsoft.com/office/officeart/2005/8/layout/default"/>
    <dgm:cxn modelId="{7A34A223-2587-411F-B4A2-456EEA6F3876}" type="presParOf" srcId="{67A0BA03-498A-4824-87AE-567C6458A9B7}" destId="{5CB285F1-11CF-4AC5-8389-608B2C1AD15D}" srcOrd="8" destOrd="0" presId="urn:microsoft.com/office/officeart/2005/8/layout/default"/>
    <dgm:cxn modelId="{6FE00462-071E-4084-916A-093902ABAC3F}" type="presParOf" srcId="{67A0BA03-498A-4824-87AE-567C6458A9B7}" destId="{6F9BD8C8-1A79-47A3-B4A2-91E07EAD2792}" srcOrd="9" destOrd="0" presId="urn:microsoft.com/office/officeart/2005/8/layout/default"/>
    <dgm:cxn modelId="{042816E8-2E84-4430-B5A2-1D4F7C215400}" type="presParOf" srcId="{67A0BA03-498A-4824-87AE-567C6458A9B7}" destId="{7DD2FC3A-A867-4DA0-941D-F077B95911E7}" srcOrd="10" destOrd="0" presId="urn:microsoft.com/office/officeart/2005/8/layout/default"/>
    <dgm:cxn modelId="{825BB9E1-93CD-42C9-B536-84D38B3752DE}" type="presParOf" srcId="{67A0BA03-498A-4824-87AE-567C6458A9B7}" destId="{A93C46FB-7B93-4A78-8DDF-173BEDE209FA}" srcOrd="11" destOrd="0" presId="urn:microsoft.com/office/officeart/2005/8/layout/default"/>
    <dgm:cxn modelId="{80AB230C-2339-4D92-86C4-CAC9ED6DD26D}" type="presParOf" srcId="{67A0BA03-498A-4824-87AE-567C6458A9B7}" destId="{C313A183-9C31-4FB9-A226-5BEE8D4705F6}" srcOrd="12" destOrd="0" presId="urn:microsoft.com/office/officeart/2005/8/layout/default"/>
    <dgm:cxn modelId="{BDD45678-FF90-43B7-9954-ED83F592C4E3}" type="presParOf" srcId="{67A0BA03-498A-4824-87AE-567C6458A9B7}" destId="{E1D4044A-68DB-4B22-979A-3962956F8D6A}" srcOrd="13" destOrd="0" presId="urn:microsoft.com/office/officeart/2005/8/layout/default"/>
    <dgm:cxn modelId="{1696D9D8-7E08-4FA6-A432-F55549F30898}" type="presParOf" srcId="{67A0BA03-498A-4824-87AE-567C6458A9B7}" destId="{E3F4FB61-8282-4792-93BE-7A61E5B0DFDF}"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0FEF62-E1C4-47F4-ADAC-462CF166369F}"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DAE1248F-2C92-4509-9F01-B72BABE14850}">
      <dgm:prSet/>
      <dgm:spPr/>
      <dgm:t>
        <a:bodyPr/>
        <a:lstStyle/>
        <a:p>
          <a:pPr rtl="0"/>
          <a:r>
            <a:rPr lang="en-US" dirty="0">
              <a:solidFill>
                <a:schemeClr val="tx1"/>
              </a:solidFill>
            </a:rPr>
            <a:t>MI principles are consistent with cultural humility in working with diverse populations.</a:t>
          </a:r>
          <a:r>
            <a:rPr lang="en-US" dirty="0">
              <a:solidFill>
                <a:schemeClr val="tx1"/>
              </a:solidFill>
              <a:latin typeface="Calibri Light" panose="020F0302020204030204"/>
            </a:rPr>
            <a:t> </a:t>
          </a:r>
          <a:endParaRPr lang="en-US" dirty="0">
            <a:solidFill>
              <a:schemeClr val="tx1"/>
            </a:solidFill>
          </a:endParaRPr>
        </a:p>
      </dgm:t>
    </dgm:pt>
    <dgm:pt modelId="{16B9A283-1104-498A-BAEE-4B585F5D8977}" type="parTrans" cxnId="{2C4E2BEE-CCD2-463B-A23D-B59F2219F6BA}">
      <dgm:prSet/>
      <dgm:spPr/>
      <dgm:t>
        <a:bodyPr/>
        <a:lstStyle/>
        <a:p>
          <a:endParaRPr lang="en-US"/>
        </a:p>
      </dgm:t>
    </dgm:pt>
    <dgm:pt modelId="{4BFB2642-21AD-4383-A906-441D8232C63F}" type="sibTrans" cxnId="{2C4E2BEE-CCD2-463B-A23D-B59F2219F6BA}">
      <dgm:prSet/>
      <dgm:spPr/>
      <dgm:t>
        <a:bodyPr/>
        <a:lstStyle/>
        <a:p>
          <a:endParaRPr lang="en-US"/>
        </a:p>
      </dgm:t>
    </dgm:pt>
    <dgm:pt modelId="{5BE1239F-318C-4E53-8B79-6FBEA04834BC}">
      <dgm:prSet/>
      <dgm:spPr/>
      <dgm:t>
        <a:bodyPr/>
        <a:lstStyle/>
        <a:p>
          <a:pPr>
            <a:buFontTx/>
            <a:buNone/>
          </a:pPr>
          <a:r>
            <a:rPr lang="en-US" dirty="0"/>
            <a:t>	Cultural humility is a multicultural stance towards being open, other-oriented, being self-aware, and lets the person served be the expert in their own experiences </a:t>
          </a:r>
        </a:p>
      </dgm:t>
    </dgm:pt>
    <dgm:pt modelId="{F6FE1443-5F95-4F56-A4D5-46171114ACD1}" type="parTrans" cxnId="{4ECAEDEF-A870-4764-B2BC-6B82D8D0C067}">
      <dgm:prSet/>
      <dgm:spPr/>
      <dgm:t>
        <a:bodyPr/>
        <a:lstStyle/>
        <a:p>
          <a:endParaRPr lang="en-US"/>
        </a:p>
      </dgm:t>
    </dgm:pt>
    <dgm:pt modelId="{516C0777-CBBD-4448-BFED-DA994F10819A}" type="sibTrans" cxnId="{4ECAEDEF-A870-4764-B2BC-6B82D8D0C067}">
      <dgm:prSet/>
      <dgm:spPr/>
      <dgm:t>
        <a:bodyPr/>
        <a:lstStyle/>
        <a:p>
          <a:endParaRPr lang="en-US"/>
        </a:p>
      </dgm:t>
    </dgm:pt>
    <dgm:pt modelId="{C23F676A-F54F-4D07-8163-84F69D60826D}">
      <dgm:prSet/>
      <dgm:spPr/>
      <dgm:t>
        <a:bodyPr/>
        <a:lstStyle/>
        <a:p>
          <a:r>
            <a:rPr lang="en-US" dirty="0">
              <a:solidFill>
                <a:schemeClr val="tx1"/>
              </a:solidFill>
            </a:rPr>
            <a:t>Acknowledging the culture/background of the person served (e.g., immigration or discrimination into MI), may help them to feel better understood</a:t>
          </a:r>
        </a:p>
      </dgm:t>
    </dgm:pt>
    <dgm:pt modelId="{F5ED7B66-FA9E-4428-BB30-D8B22E7B1749}" type="parTrans" cxnId="{9AAD474F-CBC1-4595-8C60-13F3A915CC3F}">
      <dgm:prSet/>
      <dgm:spPr/>
      <dgm:t>
        <a:bodyPr/>
        <a:lstStyle/>
        <a:p>
          <a:endParaRPr lang="en-US"/>
        </a:p>
      </dgm:t>
    </dgm:pt>
    <dgm:pt modelId="{312C5512-DBDC-40D7-8996-1F8D20BA3DEB}" type="sibTrans" cxnId="{9AAD474F-CBC1-4595-8C60-13F3A915CC3F}">
      <dgm:prSet/>
      <dgm:spPr/>
      <dgm:t>
        <a:bodyPr/>
        <a:lstStyle/>
        <a:p>
          <a:endParaRPr lang="en-US"/>
        </a:p>
      </dgm:t>
    </dgm:pt>
    <dgm:pt modelId="{E4F6EDCA-612A-4988-B9B3-274A096ADEB4}">
      <dgm:prSet/>
      <dgm:spPr/>
      <dgm:t>
        <a:bodyPr/>
        <a:lstStyle/>
        <a:p>
          <a:r>
            <a:rPr lang="en-US" dirty="0">
              <a:solidFill>
                <a:schemeClr val="tx1"/>
              </a:solidFill>
            </a:rPr>
            <a:t>Cultural adaptation of MI, such as acknowledging the cultural differences/diversity of the person served can increase the effectiveness of the MI</a:t>
          </a:r>
        </a:p>
      </dgm:t>
    </dgm:pt>
    <dgm:pt modelId="{201C2008-1EED-4DBE-A824-E2C9A629F213}" type="parTrans" cxnId="{8F79F4AB-8C34-480F-B3E6-E396C69C0C0F}">
      <dgm:prSet/>
      <dgm:spPr/>
      <dgm:t>
        <a:bodyPr/>
        <a:lstStyle/>
        <a:p>
          <a:endParaRPr lang="en-US"/>
        </a:p>
      </dgm:t>
    </dgm:pt>
    <dgm:pt modelId="{D84AE2D2-F5A0-4864-94B5-333CB107989D}" type="sibTrans" cxnId="{8F79F4AB-8C34-480F-B3E6-E396C69C0C0F}">
      <dgm:prSet/>
      <dgm:spPr/>
      <dgm:t>
        <a:bodyPr/>
        <a:lstStyle/>
        <a:p>
          <a:endParaRPr lang="en-US"/>
        </a:p>
      </dgm:t>
    </dgm:pt>
    <dgm:pt modelId="{528E0AE7-A55F-40CC-BB7C-5F17B9D0BADE}" type="pres">
      <dgm:prSet presAssocID="{B10FEF62-E1C4-47F4-ADAC-462CF166369F}" presName="linear" presStyleCnt="0">
        <dgm:presLayoutVars>
          <dgm:animLvl val="lvl"/>
          <dgm:resizeHandles val="exact"/>
        </dgm:presLayoutVars>
      </dgm:prSet>
      <dgm:spPr/>
    </dgm:pt>
    <dgm:pt modelId="{6E437FD9-552E-42D7-95D1-C552FB6BF5F6}" type="pres">
      <dgm:prSet presAssocID="{DAE1248F-2C92-4509-9F01-B72BABE14850}" presName="parentText" presStyleLbl="node1" presStyleIdx="0" presStyleCnt="3" custLinFactNeighborX="-36" custLinFactNeighborY="-9710">
        <dgm:presLayoutVars>
          <dgm:chMax val="0"/>
          <dgm:bulletEnabled val="1"/>
        </dgm:presLayoutVars>
      </dgm:prSet>
      <dgm:spPr/>
    </dgm:pt>
    <dgm:pt modelId="{846E74C7-3D26-4139-9567-B7B6841D5AFE}" type="pres">
      <dgm:prSet presAssocID="{DAE1248F-2C92-4509-9F01-B72BABE14850}" presName="childText" presStyleLbl="revTx" presStyleIdx="0" presStyleCnt="1">
        <dgm:presLayoutVars>
          <dgm:bulletEnabled val="1"/>
        </dgm:presLayoutVars>
      </dgm:prSet>
      <dgm:spPr/>
    </dgm:pt>
    <dgm:pt modelId="{A8BD3964-CC97-453D-8402-89D5652E6BDA}" type="pres">
      <dgm:prSet presAssocID="{C23F676A-F54F-4D07-8163-84F69D60826D}" presName="parentText" presStyleLbl="node1" presStyleIdx="1" presStyleCnt="3" custLinFactY="2263" custLinFactNeighborX="-36" custLinFactNeighborY="100000">
        <dgm:presLayoutVars>
          <dgm:chMax val="0"/>
          <dgm:bulletEnabled val="1"/>
        </dgm:presLayoutVars>
      </dgm:prSet>
      <dgm:spPr/>
    </dgm:pt>
    <dgm:pt modelId="{70D03CA2-6059-4667-8A40-93995F2B57BA}" type="pres">
      <dgm:prSet presAssocID="{312C5512-DBDC-40D7-8996-1F8D20BA3DEB}" presName="spacer" presStyleCnt="0"/>
      <dgm:spPr/>
    </dgm:pt>
    <dgm:pt modelId="{2FCAC21F-163E-4BDF-94AA-EE250B019596}" type="pres">
      <dgm:prSet presAssocID="{E4F6EDCA-612A-4988-B9B3-274A096ADEB4}" presName="parentText" presStyleLbl="node1" presStyleIdx="2" presStyleCnt="3" custLinFactY="8294" custLinFactNeighborX="-139" custLinFactNeighborY="100000">
        <dgm:presLayoutVars>
          <dgm:chMax val="0"/>
          <dgm:bulletEnabled val="1"/>
        </dgm:presLayoutVars>
      </dgm:prSet>
      <dgm:spPr/>
    </dgm:pt>
  </dgm:ptLst>
  <dgm:cxnLst>
    <dgm:cxn modelId="{09607519-3A4A-41DD-B70C-B91267D094EE}" type="presOf" srcId="{B10FEF62-E1C4-47F4-ADAC-462CF166369F}" destId="{528E0AE7-A55F-40CC-BB7C-5F17B9D0BADE}" srcOrd="0" destOrd="0" presId="urn:microsoft.com/office/officeart/2005/8/layout/vList2"/>
    <dgm:cxn modelId="{478F0B3B-2542-40AE-B619-A47EE4AA8ECA}" type="presOf" srcId="{C23F676A-F54F-4D07-8163-84F69D60826D}" destId="{A8BD3964-CC97-453D-8402-89D5652E6BDA}" srcOrd="0" destOrd="0" presId="urn:microsoft.com/office/officeart/2005/8/layout/vList2"/>
    <dgm:cxn modelId="{9AAD474F-CBC1-4595-8C60-13F3A915CC3F}" srcId="{B10FEF62-E1C4-47F4-ADAC-462CF166369F}" destId="{C23F676A-F54F-4D07-8163-84F69D60826D}" srcOrd="1" destOrd="0" parTransId="{F5ED7B66-FA9E-4428-BB30-D8B22E7B1749}" sibTransId="{312C5512-DBDC-40D7-8996-1F8D20BA3DEB}"/>
    <dgm:cxn modelId="{C580F286-5466-48A7-A73A-DB2B24735D29}" type="presOf" srcId="{E4F6EDCA-612A-4988-B9B3-274A096ADEB4}" destId="{2FCAC21F-163E-4BDF-94AA-EE250B019596}" srcOrd="0" destOrd="0" presId="urn:microsoft.com/office/officeart/2005/8/layout/vList2"/>
    <dgm:cxn modelId="{8F79F4AB-8C34-480F-B3E6-E396C69C0C0F}" srcId="{B10FEF62-E1C4-47F4-ADAC-462CF166369F}" destId="{E4F6EDCA-612A-4988-B9B3-274A096ADEB4}" srcOrd="2" destOrd="0" parTransId="{201C2008-1EED-4DBE-A824-E2C9A629F213}" sibTransId="{D84AE2D2-F5A0-4864-94B5-333CB107989D}"/>
    <dgm:cxn modelId="{F67CE4B8-C61F-4B13-8A0F-7F697089173E}" type="presOf" srcId="{DAE1248F-2C92-4509-9F01-B72BABE14850}" destId="{6E437FD9-552E-42D7-95D1-C552FB6BF5F6}" srcOrd="0" destOrd="0" presId="urn:microsoft.com/office/officeart/2005/8/layout/vList2"/>
    <dgm:cxn modelId="{1CBBF9E1-FF44-4AE4-81B2-2F5E3AB06213}" type="presOf" srcId="{5BE1239F-318C-4E53-8B79-6FBEA04834BC}" destId="{846E74C7-3D26-4139-9567-B7B6841D5AFE}" srcOrd="0" destOrd="0" presId="urn:microsoft.com/office/officeart/2005/8/layout/vList2"/>
    <dgm:cxn modelId="{2C4E2BEE-CCD2-463B-A23D-B59F2219F6BA}" srcId="{B10FEF62-E1C4-47F4-ADAC-462CF166369F}" destId="{DAE1248F-2C92-4509-9F01-B72BABE14850}" srcOrd="0" destOrd="0" parTransId="{16B9A283-1104-498A-BAEE-4B585F5D8977}" sibTransId="{4BFB2642-21AD-4383-A906-441D8232C63F}"/>
    <dgm:cxn modelId="{4ECAEDEF-A870-4764-B2BC-6B82D8D0C067}" srcId="{DAE1248F-2C92-4509-9F01-B72BABE14850}" destId="{5BE1239F-318C-4E53-8B79-6FBEA04834BC}" srcOrd="0" destOrd="0" parTransId="{F6FE1443-5F95-4F56-A4D5-46171114ACD1}" sibTransId="{516C0777-CBBD-4448-BFED-DA994F10819A}"/>
    <dgm:cxn modelId="{7CD9BABA-17FC-4673-9312-FE1B1D5E2984}" type="presParOf" srcId="{528E0AE7-A55F-40CC-BB7C-5F17B9D0BADE}" destId="{6E437FD9-552E-42D7-95D1-C552FB6BF5F6}" srcOrd="0" destOrd="0" presId="urn:microsoft.com/office/officeart/2005/8/layout/vList2"/>
    <dgm:cxn modelId="{AFD031B5-3DE7-49CB-90FF-4A4F75948F70}" type="presParOf" srcId="{528E0AE7-A55F-40CC-BB7C-5F17B9D0BADE}" destId="{846E74C7-3D26-4139-9567-B7B6841D5AFE}" srcOrd="1" destOrd="0" presId="urn:microsoft.com/office/officeart/2005/8/layout/vList2"/>
    <dgm:cxn modelId="{835072D2-C795-4B54-A02B-434CDE25A9AA}" type="presParOf" srcId="{528E0AE7-A55F-40CC-BB7C-5F17B9D0BADE}" destId="{A8BD3964-CC97-453D-8402-89D5652E6BDA}" srcOrd="2" destOrd="0" presId="urn:microsoft.com/office/officeart/2005/8/layout/vList2"/>
    <dgm:cxn modelId="{CF2857E1-6318-434E-9984-0FC1E9A4DB6E}" type="presParOf" srcId="{528E0AE7-A55F-40CC-BB7C-5F17B9D0BADE}" destId="{70D03CA2-6059-4667-8A40-93995F2B57BA}" srcOrd="3" destOrd="0" presId="urn:microsoft.com/office/officeart/2005/8/layout/vList2"/>
    <dgm:cxn modelId="{5196D023-18A2-4545-8D6C-B69E984C177C}" type="presParOf" srcId="{528E0AE7-A55F-40CC-BB7C-5F17B9D0BADE}" destId="{2FCAC21F-163E-4BDF-94AA-EE250B01959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599E2A-E39D-4AC7-8DBD-75EAA60BA4D2}" type="doc">
      <dgm:prSet loTypeId="urn:microsoft.com/office/officeart/2008/layout/VerticalCircleList" loCatId="list" qsTypeId="urn:microsoft.com/office/officeart/2005/8/quickstyle/simple1" qsCatId="simple" csTypeId="urn:microsoft.com/office/officeart/2018/5/colors/Iconchunking_neutralicon_colorful1" csCatId="colorful" phldr="1"/>
      <dgm:spPr/>
      <dgm:t>
        <a:bodyPr/>
        <a:lstStyle/>
        <a:p>
          <a:endParaRPr lang="en-US"/>
        </a:p>
      </dgm:t>
    </dgm:pt>
    <dgm:pt modelId="{D449A9B7-51AE-4F50-AF76-45F448FBF036}">
      <dgm:prSet custT="1"/>
      <dgm:spPr/>
      <dgm:t>
        <a:bodyPr/>
        <a:lstStyle/>
        <a:p>
          <a:r>
            <a:rPr lang="en-US" sz="8800" b="1" dirty="0"/>
            <a:t>O</a:t>
          </a:r>
          <a:r>
            <a:rPr lang="en-US" sz="6500" dirty="0"/>
            <a:t>pen questions</a:t>
          </a:r>
        </a:p>
      </dgm:t>
    </dgm:pt>
    <dgm:pt modelId="{2C1BB9E5-19BA-44E7-9C7F-602CD09FAAFC}" type="parTrans" cxnId="{1F622200-0266-438E-996E-E12B8B489201}">
      <dgm:prSet/>
      <dgm:spPr/>
      <dgm:t>
        <a:bodyPr/>
        <a:lstStyle/>
        <a:p>
          <a:endParaRPr lang="en-US"/>
        </a:p>
      </dgm:t>
    </dgm:pt>
    <dgm:pt modelId="{28A7C47C-EAE8-400C-B064-1C10AD1FB4EC}" type="sibTrans" cxnId="{1F622200-0266-438E-996E-E12B8B489201}">
      <dgm:prSet/>
      <dgm:spPr/>
      <dgm:t>
        <a:bodyPr/>
        <a:lstStyle/>
        <a:p>
          <a:endParaRPr lang="en-US"/>
        </a:p>
      </dgm:t>
    </dgm:pt>
    <dgm:pt modelId="{DB2A8F84-9460-4D1E-B8CE-A237A14D663E}">
      <dgm:prSet custT="1"/>
      <dgm:spPr/>
      <dgm:t>
        <a:bodyPr/>
        <a:lstStyle/>
        <a:p>
          <a:r>
            <a:rPr lang="en-US" sz="8000" b="1" dirty="0"/>
            <a:t>A</a:t>
          </a:r>
          <a:r>
            <a:rPr lang="en-US" sz="6500" dirty="0"/>
            <a:t>ffirmations</a:t>
          </a:r>
        </a:p>
      </dgm:t>
    </dgm:pt>
    <dgm:pt modelId="{CD965C02-AE63-443B-905E-BA490D41151F}" type="parTrans" cxnId="{F4B2FB61-2D3F-4EDF-BA37-3028F8517847}">
      <dgm:prSet/>
      <dgm:spPr/>
      <dgm:t>
        <a:bodyPr/>
        <a:lstStyle/>
        <a:p>
          <a:endParaRPr lang="en-US"/>
        </a:p>
      </dgm:t>
    </dgm:pt>
    <dgm:pt modelId="{635E3338-3C7F-4ED5-A03F-19C482FB4041}" type="sibTrans" cxnId="{F4B2FB61-2D3F-4EDF-BA37-3028F8517847}">
      <dgm:prSet/>
      <dgm:spPr/>
      <dgm:t>
        <a:bodyPr/>
        <a:lstStyle/>
        <a:p>
          <a:endParaRPr lang="en-US"/>
        </a:p>
      </dgm:t>
    </dgm:pt>
    <dgm:pt modelId="{72FD197B-8DEC-47AA-BD22-4FB1C8AC4F4D}">
      <dgm:prSet custT="1"/>
      <dgm:spPr/>
      <dgm:t>
        <a:bodyPr/>
        <a:lstStyle/>
        <a:p>
          <a:r>
            <a:rPr lang="en-US" sz="8000" b="1" dirty="0"/>
            <a:t>R</a:t>
          </a:r>
          <a:r>
            <a:rPr lang="en-US" sz="6500" dirty="0"/>
            <a:t>eflective listening </a:t>
          </a:r>
        </a:p>
      </dgm:t>
    </dgm:pt>
    <dgm:pt modelId="{C2CE2D8E-40F8-4C74-A4B5-9A6EA36C2CB9}" type="parTrans" cxnId="{90B38DF3-28E7-401B-BCEB-F0EBC47BFAA0}">
      <dgm:prSet/>
      <dgm:spPr/>
      <dgm:t>
        <a:bodyPr/>
        <a:lstStyle/>
        <a:p>
          <a:endParaRPr lang="en-US"/>
        </a:p>
      </dgm:t>
    </dgm:pt>
    <dgm:pt modelId="{F09F6143-2CDE-48C2-B399-69E11928D59D}" type="sibTrans" cxnId="{90B38DF3-28E7-401B-BCEB-F0EBC47BFAA0}">
      <dgm:prSet/>
      <dgm:spPr/>
      <dgm:t>
        <a:bodyPr/>
        <a:lstStyle/>
        <a:p>
          <a:endParaRPr lang="en-US"/>
        </a:p>
      </dgm:t>
    </dgm:pt>
    <dgm:pt modelId="{9A82C310-111B-436E-8604-770016DBFA26}">
      <dgm:prSet custT="1"/>
      <dgm:spPr/>
      <dgm:t>
        <a:bodyPr/>
        <a:lstStyle/>
        <a:p>
          <a:r>
            <a:rPr lang="en-US" sz="8000" b="1" dirty="0"/>
            <a:t>S</a:t>
          </a:r>
          <a:r>
            <a:rPr lang="en-US" sz="6500" dirty="0"/>
            <a:t>ummarization</a:t>
          </a:r>
        </a:p>
      </dgm:t>
    </dgm:pt>
    <dgm:pt modelId="{CB90D4E1-93BD-499E-ABC6-7BE558D9F3A7}" type="parTrans" cxnId="{7D3E3821-68E1-4221-A0ED-69468E8F6796}">
      <dgm:prSet/>
      <dgm:spPr/>
      <dgm:t>
        <a:bodyPr/>
        <a:lstStyle/>
        <a:p>
          <a:endParaRPr lang="en-US"/>
        </a:p>
      </dgm:t>
    </dgm:pt>
    <dgm:pt modelId="{5B74BE84-B6E2-4406-907F-8465E5983963}" type="sibTrans" cxnId="{7D3E3821-68E1-4221-A0ED-69468E8F6796}">
      <dgm:prSet/>
      <dgm:spPr/>
      <dgm:t>
        <a:bodyPr/>
        <a:lstStyle/>
        <a:p>
          <a:endParaRPr lang="en-US"/>
        </a:p>
      </dgm:t>
    </dgm:pt>
    <dgm:pt modelId="{4C2BC828-5B36-498F-81BE-A99A31A2C466}" type="pres">
      <dgm:prSet presAssocID="{DF599E2A-E39D-4AC7-8DBD-75EAA60BA4D2}" presName="Name0" presStyleCnt="0">
        <dgm:presLayoutVars>
          <dgm:dir/>
        </dgm:presLayoutVars>
      </dgm:prSet>
      <dgm:spPr/>
    </dgm:pt>
    <dgm:pt modelId="{442288C8-DBB6-47CD-879B-344CB1A728D3}" type="pres">
      <dgm:prSet presAssocID="{D449A9B7-51AE-4F50-AF76-45F448FBF036}" presName="noChildren" presStyleCnt="0"/>
      <dgm:spPr/>
    </dgm:pt>
    <dgm:pt modelId="{CEFC82F0-AA4D-4F5C-B985-313275DD57E8}" type="pres">
      <dgm:prSet presAssocID="{D449A9B7-51AE-4F50-AF76-45F448FBF036}" presName="gap" presStyleCnt="0"/>
      <dgm:spPr/>
    </dgm:pt>
    <dgm:pt modelId="{FF735C23-A1C3-45B2-B4AD-AD2BE3649A8B}" type="pres">
      <dgm:prSet presAssocID="{D449A9B7-51AE-4F50-AF76-45F448FBF036}" presName="medCircle2" presStyleLbl="vennNode1" presStyleIdx="0" presStyleCnt="4"/>
      <dgm:spPr/>
    </dgm:pt>
    <dgm:pt modelId="{22277E08-0AA8-4C14-A28E-B88DC6BEA0E8}" type="pres">
      <dgm:prSet presAssocID="{D449A9B7-51AE-4F50-AF76-45F448FBF036}" presName="txLvlOnly1" presStyleLbl="revTx" presStyleIdx="0" presStyleCnt="4"/>
      <dgm:spPr/>
    </dgm:pt>
    <dgm:pt modelId="{9F7FD9D0-F72D-4AA1-94BB-2F9DC9219DA9}" type="pres">
      <dgm:prSet presAssocID="{DB2A8F84-9460-4D1E-B8CE-A237A14D663E}" presName="noChildren" presStyleCnt="0"/>
      <dgm:spPr/>
    </dgm:pt>
    <dgm:pt modelId="{BB266D0F-10AD-4E44-925E-8A19C491FC36}" type="pres">
      <dgm:prSet presAssocID="{DB2A8F84-9460-4D1E-B8CE-A237A14D663E}" presName="gap" presStyleCnt="0"/>
      <dgm:spPr/>
    </dgm:pt>
    <dgm:pt modelId="{9DD60E0B-7F17-4851-9F23-1230978D988A}" type="pres">
      <dgm:prSet presAssocID="{DB2A8F84-9460-4D1E-B8CE-A237A14D663E}" presName="medCircle2" presStyleLbl="vennNode1" presStyleIdx="1" presStyleCnt="4"/>
      <dgm:spPr/>
    </dgm:pt>
    <dgm:pt modelId="{FABE8B77-82C1-4685-B15C-5BE0AD5B9E7F}" type="pres">
      <dgm:prSet presAssocID="{DB2A8F84-9460-4D1E-B8CE-A237A14D663E}" presName="txLvlOnly1" presStyleLbl="revTx" presStyleIdx="1" presStyleCnt="4"/>
      <dgm:spPr/>
    </dgm:pt>
    <dgm:pt modelId="{D46D2AF5-9F19-4668-AF69-0B92196EE442}" type="pres">
      <dgm:prSet presAssocID="{72FD197B-8DEC-47AA-BD22-4FB1C8AC4F4D}" presName="noChildren" presStyleCnt="0"/>
      <dgm:spPr/>
    </dgm:pt>
    <dgm:pt modelId="{2DF93369-DA4F-47AA-A303-FFB05C28FB27}" type="pres">
      <dgm:prSet presAssocID="{72FD197B-8DEC-47AA-BD22-4FB1C8AC4F4D}" presName="gap" presStyleCnt="0"/>
      <dgm:spPr/>
    </dgm:pt>
    <dgm:pt modelId="{1955B93C-8F0D-4C57-8B80-7BFC011C1C47}" type="pres">
      <dgm:prSet presAssocID="{72FD197B-8DEC-47AA-BD22-4FB1C8AC4F4D}" presName="medCircle2" presStyleLbl="vennNode1" presStyleIdx="2" presStyleCnt="4"/>
      <dgm:spPr/>
    </dgm:pt>
    <dgm:pt modelId="{0295FAFC-462A-453E-ADB4-98D4891C818F}" type="pres">
      <dgm:prSet presAssocID="{72FD197B-8DEC-47AA-BD22-4FB1C8AC4F4D}" presName="txLvlOnly1" presStyleLbl="revTx" presStyleIdx="2" presStyleCnt="4"/>
      <dgm:spPr/>
    </dgm:pt>
    <dgm:pt modelId="{CED122EB-8492-4F68-86C2-633302A22725}" type="pres">
      <dgm:prSet presAssocID="{9A82C310-111B-436E-8604-770016DBFA26}" presName="noChildren" presStyleCnt="0"/>
      <dgm:spPr/>
    </dgm:pt>
    <dgm:pt modelId="{32D6BCF4-283A-498F-A8E3-9307F0A68A5E}" type="pres">
      <dgm:prSet presAssocID="{9A82C310-111B-436E-8604-770016DBFA26}" presName="gap" presStyleCnt="0"/>
      <dgm:spPr/>
    </dgm:pt>
    <dgm:pt modelId="{536D2F6B-25AD-4030-93AF-CC9129BC4787}" type="pres">
      <dgm:prSet presAssocID="{9A82C310-111B-436E-8604-770016DBFA26}" presName="medCircle2" presStyleLbl="vennNode1" presStyleIdx="3" presStyleCnt="4"/>
      <dgm:spPr/>
    </dgm:pt>
    <dgm:pt modelId="{A519891D-75A5-4731-B724-529BFD1EA2B4}" type="pres">
      <dgm:prSet presAssocID="{9A82C310-111B-436E-8604-770016DBFA26}" presName="txLvlOnly1" presStyleLbl="revTx" presStyleIdx="3" presStyleCnt="4"/>
      <dgm:spPr/>
    </dgm:pt>
  </dgm:ptLst>
  <dgm:cxnLst>
    <dgm:cxn modelId="{1F622200-0266-438E-996E-E12B8B489201}" srcId="{DF599E2A-E39D-4AC7-8DBD-75EAA60BA4D2}" destId="{D449A9B7-51AE-4F50-AF76-45F448FBF036}" srcOrd="0" destOrd="0" parTransId="{2C1BB9E5-19BA-44E7-9C7F-602CD09FAAFC}" sibTransId="{28A7C47C-EAE8-400C-B064-1C10AD1FB4EC}"/>
    <dgm:cxn modelId="{91B7A91C-FE0F-4837-830C-EC3B9EC40F04}" type="presOf" srcId="{DB2A8F84-9460-4D1E-B8CE-A237A14D663E}" destId="{FABE8B77-82C1-4685-B15C-5BE0AD5B9E7F}" srcOrd="0" destOrd="0" presId="urn:microsoft.com/office/officeart/2008/layout/VerticalCircleList"/>
    <dgm:cxn modelId="{7D3E3821-68E1-4221-A0ED-69468E8F6796}" srcId="{DF599E2A-E39D-4AC7-8DBD-75EAA60BA4D2}" destId="{9A82C310-111B-436E-8604-770016DBFA26}" srcOrd="3" destOrd="0" parTransId="{CB90D4E1-93BD-499E-ABC6-7BE558D9F3A7}" sibTransId="{5B74BE84-B6E2-4406-907F-8465E5983963}"/>
    <dgm:cxn modelId="{9FC28E46-4CAB-44D8-8841-13E99EEAF065}" type="presOf" srcId="{D449A9B7-51AE-4F50-AF76-45F448FBF036}" destId="{22277E08-0AA8-4C14-A28E-B88DC6BEA0E8}" srcOrd="0" destOrd="0" presId="urn:microsoft.com/office/officeart/2008/layout/VerticalCircleList"/>
    <dgm:cxn modelId="{7755C45E-803D-463B-B9DD-2F5B01C0E148}" type="presOf" srcId="{DF599E2A-E39D-4AC7-8DBD-75EAA60BA4D2}" destId="{4C2BC828-5B36-498F-81BE-A99A31A2C466}" srcOrd="0" destOrd="0" presId="urn:microsoft.com/office/officeart/2008/layout/VerticalCircleList"/>
    <dgm:cxn modelId="{F4B2FB61-2D3F-4EDF-BA37-3028F8517847}" srcId="{DF599E2A-E39D-4AC7-8DBD-75EAA60BA4D2}" destId="{DB2A8F84-9460-4D1E-B8CE-A237A14D663E}" srcOrd="1" destOrd="0" parTransId="{CD965C02-AE63-443B-905E-BA490D41151F}" sibTransId="{635E3338-3C7F-4ED5-A03F-19C482FB4041}"/>
    <dgm:cxn modelId="{3F95108C-F522-4C66-B8BC-4CF1EB88AA39}" type="presOf" srcId="{9A82C310-111B-436E-8604-770016DBFA26}" destId="{A519891D-75A5-4731-B724-529BFD1EA2B4}" srcOrd="0" destOrd="0" presId="urn:microsoft.com/office/officeart/2008/layout/VerticalCircleList"/>
    <dgm:cxn modelId="{4926ECC9-5F7B-467F-B11F-999A2588C6B0}" type="presOf" srcId="{72FD197B-8DEC-47AA-BD22-4FB1C8AC4F4D}" destId="{0295FAFC-462A-453E-ADB4-98D4891C818F}" srcOrd="0" destOrd="0" presId="urn:microsoft.com/office/officeart/2008/layout/VerticalCircleList"/>
    <dgm:cxn modelId="{90B38DF3-28E7-401B-BCEB-F0EBC47BFAA0}" srcId="{DF599E2A-E39D-4AC7-8DBD-75EAA60BA4D2}" destId="{72FD197B-8DEC-47AA-BD22-4FB1C8AC4F4D}" srcOrd="2" destOrd="0" parTransId="{C2CE2D8E-40F8-4C74-A4B5-9A6EA36C2CB9}" sibTransId="{F09F6143-2CDE-48C2-B399-69E11928D59D}"/>
    <dgm:cxn modelId="{68EA4D68-A875-42E9-8345-A4221A0B1642}" type="presParOf" srcId="{4C2BC828-5B36-498F-81BE-A99A31A2C466}" destId="{442288C8-DBB6-47CD-879B-344CB1A728D3}" srcOrd="0" destOrd="0" presId="urn:microsoft.com/office/officeart/2008/layout/VerticalCircleList"/>
    <dgm:cxn modelId="{A082CDFE-F510-46D5-BBFF-499E84838F34}" type="presParOf" srcId="{442288C8-DBB6-47CD-879B-344CB1A728D3}" destId="{CEFC82F0-AA4D-4F5C-B985-313275DD57E8}" srcOrd="0" destOrd="0" presId="urn:microsoft.com/office/officeart/2008/layout/VerticalCircleList"/>
    <dgm:cxn modelId="{6D27EB49-7B91-40A5-BDED-BB2C8263EA61}" type="presParOf" srcId="{442288C8-DBB6-47CD-879B-344CB1A728D3}" destId="{FF735C23-A1C3-45B2-B4AD-AD2BE3649A8B}" srcOrd="1" destOrd="0" presId="urn:microsoft.com/office/officeart/2008/layout/VerticalCircleList"/>
    <dgm:cxn modelId="{BA39EDAB-0B46-4E62-A4BD-3CE008CEB8A1}" type="presParOf" srcId="{442288C8-DBB6-47CD-879B-344CB1A728D3}" destId="{22277E08-0AA8-4C14-A28E-B88DC6BEA0E8}" srcOrd="2" destOrd="0" presId="urn:microsoft.com/office/officeart/2008/layout/VerticalCircleList"/>
    <dgm:cxn modelId="{5689C1D1-2042-452E-B1A1-8109EF9FA267}" type="presParOf" srcId="{4C2BC828-5B36-498F-81BE-A99A31A2C466}" destId="{9F7FD9D0-F72D-4AA1-94BB-2F9DC9219DA9}" srcOrd="1" destOrd="0" presId="urn:microsoft.com/office/officeart/2008/layout/VerticalCircleList"/>
    <dgm:cxn modelId="{A37E451E-32BA-4E81-BF5E-FCA0DC05079E}" type="presParOf" srcId="{9F7FD9D0-F72D-4AA1-94BB-2F9DC9219DA9}" destId="{BB266D0F-10AD-4E44-925E-8A19C491FC36}" srcOrd="0" destOrd="0" presId="urn:microsoft.com/office/officeart/2008/layout/VerticalCircleList"/>
    <dgm:cxn modelId="{49870127-1997-4091-BD88-9D946F0F31C5}" type="presParOf" srcId="{9F7FD9D0-F72D-4AA1-94BB-2F9DC9219DA9}" destId="{9DD60E0B-7F17-4851-9F23-1230978D988A}" srcOrd="1" destOrd="0" presId="urn:microsoft.com/office/officeart/2008/layout/VerticalCircleList"/>
    <dgm:cxn modelId="{06B0D2BE-C469-4141-9BE2-6D787C24B2A1}" type="presParOf" srcId="{9F7FD9D0-F72D-4AA1-94BB-2F9DC9219DA9}" destId="{FABE8B77-82C1-4685-B15C-5BE0AD5B9E7F}" srcOrd="2" destOrd="0" presId="urn:microsoft.com/office/officeart/2008/layout/VerticalCircleList"/>
    <dgm:cxn modelId="{36DCF755-ED61-44A5-B46C-251F52CB7156}" type="presParOf" srcId="{4C2BC828-5B36-498F-81BE-A99A31A2C466}" destId="{D46D2AF5-9F19-4668-AF69-0B92196EE442}" srcOrd="2" destOrd="0" presId="urn:microsoft.com/office/officeart/2008/layout/VerticalCircleList"/>
    <dgm:cxn modelId="{AD136787-41BF-4726-B3FC-8C94631600CF}" type="presParOf" srcId="{D46D2AF5-9F19-4668-AF69-0B92196EE442}" destId="{2DF93369-DA4F-47AA-A303-FFB05C28FB27}" srcOrd="0" destOrd="0" presId="urn:microsoft.com/office/officeart/2008/layout/VerticalCircleList"/>
    <dgm:cxn modelId="{001B1683-A528-4C60-A1A3-1BE06203D4A9}" type="presParOf" srcId="{D46D2AF5-9F19-4668-AF69-0B92196EE442}" destId="{1955B93C-8F0D-4C57-8B80-7BFC011C1C47}" srcOrd="1" destOrd="0" presId="urn:microsoft.com/office/officeart/2008/layout/VerticalCircleList"/>
    <dgm:cxn modelId="{8995208D-D8C4-4EEC-B2A9-1CFAB639D555}" type="presParOf" srcId="{D46D2AF5-9F19-4668-AF69-0B92196EE442}" destId="{0295FAFC-462A-453E-ADB4-98D4891C818F}" srcOrd="2" destOrd="0" presId="urn:microsoft.com/office/officeart/2008/layout/VerticalCircleList"/>
    <dgm:cxn modelId="{7AA9A04C-D196-4A09-9B28-D602EFD860E5}" type="presParOf" srcId="{4C2BC828-5B36-498F-81BE-A99A31A2C466}" destId="{CED122EB-8492-4F68-86C2-633302A22725}" srcOrd="3" destOrd="0" presId="urn:microsoft.com/office/officeart/2008/layout/VerticalCircleList"/>
    <dgm:cxn modelId="{C351A2FD-428F-4607-AA98-CC9F2D6681FA}" type="presParOf" srcId="{CED122EB-8492-4F68-86C2-633302A22725}" destId="{32D6BCF4-283A-498F-A8E3-9307F0A68A5E}" srcOrd="0" destOrd="0" presId="urn:microsoft.com/office/officeart/2008/layout/VerticalCircleList"/>
    <dgm:cxn modelId="{47114D52-AD09-44CF-B91A-1223CF8C8137}" type="presParOf" srcId="{CED122EB-8492-4F68-86C2-633302A22725}" destId="{536D2F6B-25AD-4030-93AF-CC9129BC4787}" srcOrd="1" destOrd="0" presId="urn:microsoft.com/office/officeart/2008/layout/VerticalCircleList"/>
    <dgm:cxn modelId="{DAA0AE7D-619D-4B25-BDCE-0FD5AC9997A5}" type="presParOf" srcId="{CED122EB-8492-4F68-86C2-633302A22725}" destId="{A519891D-75A5-4731-B724-529BFD1EA2B4}"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A2EC41-F679-42F2-A959-C37B5D941C4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1424D72-A1D0-40C4-8575-59E4A247EFCC}">
      <dgm:prSet/>
      <dgm:spPr/>
      <dgm:t>
        <a:bodyPr/>
        <a:lstStyle/>
        <a:p>
          <a:r>
            <a:rPr lang="en-US" dirty="0"/>
            <a:t>“You really care a lot about your family.”</a:t>
          </a:r>
        </a:p>
      </dgm:t>
    </dgm:pt>
    <dgm:pt modelId="{5D459A9B-5275-44F1-AB9D-267B2D34D6CF}" type="parTrans" cxnId="{9F6A1060-FE57-4545-9164-3AED42E9A626}">
      <dgm:prSet/>
      <dgm:spPr/>
      <dgm:t>
        <a:bodyPr/>
        <a:lstStyle/>
        <a:p>
          <a:endParaRPr lang="en-US"/>
        </a:p>
      </dgm:t>
    </dgm:pt>
    <dgm:pt modelId="{AA36A1CF-F8D9-406D-A94F-A1B3A887BA01}" type="sibTrans" cxnId="{9F6A1060-FE57-4545-9164-3AED42E9A626}">
      <dgm:prSet/>
      <dgm:spPr/>
      <dgm:t>
        <a:bodyPr/>
        <a:lstStyle/>
        <a:p>
          <a:endParaRPr lang="en-US"/>
        </a:p>
      </dgm:t>
    </dgm:pt>
    <dgm:pt modelId="{F05DC370-812F-4D85-89EE-82A508002618}">
      <dgm:prSet/>
      <dgm:spPr/>
      <dgm:t>
        <a:bodyPr/>
        <a:lstStyle/>
        <a:p>
          <a:r>
            <a:rPr lang="en-US" dirty="0"/>
            <a:t>“This is hard work you are doing.”</a:t>
          </a:r>
        </a:p>
      </dgm:t>
    </dgm:pt>
    <dgm:pt modelId="{41EC0225-F02B-4C58-8CC3-153C5AD4820E}" type="parTrans" cxnId="{78940B5D-24C6-4B55-AC74-FCEFB430DB33}">
      <dgm:prSet/>
      <dgm:spPr/>
      <dgm:t>
        <a:bodyPr/>
        <a:lstStyle/>
        <a:p>
          <a:endParaRPr lang="en-US"/>
        </a:p>
      </dgm:t>
    </dgm:pt>
    <dgm:pt modelId="{C0F3494E-6B20-44C1-86BA-EE2CC13F9777}" type="sibTrans" cxnId="{78940B5D-24C6-4B55-AC74-FCEFB430DB33}">
      <dgm:prSet/>
      <dgm:spPr/>
      <dgm:t>
        <a:bodyPr/>
        <a:lstStyle/>
        <a:p>
          <a:endParaRPr lang="en-US"/>
        </a:p>
      </dgm:t>
    </dgm:pt>
    <dgm:pt modelId="{0281652C-2B36-4D86-90FF-DDF265830232}">
      <dgm:prSet/>
      <dgm:spPr/>
      <dgm:t>
        <a:bodyPr/>
        <a:lstStyle/>
        <a:p>
          <a:r>
            <a:rPr lang="en-US" dirty="0"/>
            <a:t>“You were successful in changing that in the past.”</a:t>
          </a:r>
        </a:p>
      </dgm:t>
    </dgm:pt>
    <dgm:pt modelId="{2C8BD3EE-46C6-42DE-B6CD-1903208C11BF}" type="parTrans" cxnId="{CDDFFA36-0173-4883-98C3-82994250C1CF}">
      <dgm:prSet/>
      <dgm:spPr/>
      <dgm:t>
        <a:bodyPr/>
        <a:lstStyle/>
        <a:p>
          <a:endParaRPr lang="en-US"/>
        </a:p>
      </dgm:t>
    </dgm:pt>
    <dgm:pt modelId="{ABD53F95-4E5F-41D3-BF80-6AC750FEB385}" type="sibTrans" cxnId="{CDDFFA36-0173-4883-98C3-82994250C1CF}">
      <dgm:prSet/>
      <dgm:spPr/>
      <dgm:t>
        <a:bodyPr/>
        <a:lstStyle/>
        <a:p>
          <a:endParaRPr lang="en-US"/>
        </a:p>
      </dgm:t>
    </dgm:pt>
    <dgm:pt modelId="{A1C02FDF-80DD-4BC3-9AB5-F38DC3147323}">
      <dgm:prSet/>
      <dgm:spPr/>
      <dgm:t>
        <a:bodyPr/>
        <a:lstStyle/>
        <a:p>
          <a:r>
            <a:rPr lang="en-US" dirty="0"/>
            <a:t>“It took a lot for you to come in today.”</a:t>
          </a:r>
        </a:p>
      </dgm:t>
    </dgm:pt>
    <dgm:pt modelId="{40876804-9E0D-45B4-8225-FB8D74982122}" type="parTrans" cxnId="{3C0BBABD-97A2-49AB-B4B9-D1E7A8183F73}">
      <dgm:prSet/>
      <dgm:spPr/>
    </dgm:pt>
    <dgm:pt modelId="{2AB77847-0164-4AE2-B2F6-21B02332EA3C}" type="sibTrans" cxnId="{3C0BBABD-97A2-49AB-B4B9-D1E7A8183F73}">
      <dgm:prSet/>
      <dgm:spPr/>
    </dgm:pt>
    <dgm:pt modelId="{894106F1-8AE8-43DA-88F5-48ABDB324863}" type="pres">
      <dgm:prSet presAssocID="{B1A2EC41-F679-42F2-A959-C37B5D941C40}" presName="linear" presStyleCnt="0">
        <dgm:presLayoutVars>
          <dgm:animLvl val="lvl"/>
          <dgm:resizeHandles val="exact"/>
        </dgm:presLayoutVars>
      </dgm:prSet>
      <dgm:spPr/>
    </dgm:pt>
    <dgm:pt modelId="{01E53105-E069-4C3D-AA35-C911AFFC1D77}" type="pres">
      <dgm:prSet presAssocID="{D1424D72-A1D0-40C4-8575-59E4A247EFCC}" presName="parentText" presStyleLbl="node1" presStyleIdx="0" presStyleCnt="4">
        <dgm:presLayoutVars>
          <dgm:chMax val="0"/>
          <dgm:bulletEnabled val="1"/>
        </dgm:presLayoutVars>
      </dgm:prSet>
      <dgm:spPr/>
    </dgm:pt>
    <dgm:pt modelId="{6A8AB776-B9A7-456F-93A4-FF35EF7DEB0A}" type="pres">
      <dgm:prSet presAssocID="{AA36A1CF-F8D9-406D-A94F-A1B3A887BA01}" presName="spacer" presStyleCnt="0"/>
      <dgm:spPr/>
    </dgm:pt>
    <dgm:pt modelId="{EEBCA1BE-F2E4-47D7-9A04-D9D447494545}" type="pres">
      <dgm:prSet presAssocID="{F05DC370-812F-4D85-89EE-82A508002618}" presName="parentText" presStyleLbl="node1" presStyleIdx="1" presStyleCnt="4">
        <dgm:presLayoutVars>
          <dgm:chMax val="0"/>
          <dgm:bulletEnabled val="1"/>
        </dgm:presLayoutVars>
      </dgm:prSet>
      <dgm:spPr/>
    </dgm:pt>
    <dgm:pt modelId="{35308D2F-9A88-422D-8FF3-743AC9A6AD06}" type="pres">
      <dgm:prSet presAssocID="{C0F3494E-6B20-44C1-86BA-EE2CC13F9777}" presName="spacer" presStyleCnt="0"/>
      <dgm:spPr/>
    </dgm:pt>
    <dgm:pt modelId="{2C2ACF8C-2178-41CE-AFBC-750C1B8F4B32}" type="pres">
      <dgm:prSet presAssocID="{0281652C-2B36-4D86-90FF-DDF265830232}" presName="parentText" presStyleLbl="node1" presStyleIdx="2" presStyleCnt="4">
        <dgm:presLayoutVars>
          <dgm:chMax val="0"/>
          <dgm:bulletEnabled val="1"/>
        </dgm:presLayoutVars>
      </dgm:prSet>
      <dgm:spPr/>
    </dgm:pt>
    <dgm:pt modelId="{9A89086C-BE1D-4ECD-B6C5-64BB18558651}" type="pres">
      <dgm:prSet presAssocID="{ABD53F95-4E5F-41D3-BF80-6AC750FEB385}" presName="spacer" presStyleCnt="0"/>
      <dgm:spPr/>
    </dgm:pt>
    <dgm:pt modelId="{926358A0-7C7F-4B18-9B01-5656333708BE}" type="pres">
      <dgm:prSet presAssocID="{A1C02FDF-80DD-4BC3-9AB5-F38DC3147323}" presName="parentText" presStyleLbl="node1" presStyleIdx="3" presStyleCnt="4">
        <dgm:presLayoutVars>
          <dgm:chMax val="0"/>
          <dgm:bulletEnabled val="1"/>
        </dgm:presLayoutVars>
      </dgm:prSet>
      <dgm:spPr/>
    </dgm:pt>
  </dgm:ptLst>
  <dgm:cxnLst>
    <dgm:cxn modelId="{B722AF2F-D583-4D2C-80B0-68D0686B1BEE}" type="presOf" srcId="{A1C02FDF-80DD-4BC3-9AB5-F38DC3147323}" destId="{926358A0-7C7F-4B18-9B01-5656333708BE}" srcOrd="0" destOrd="0" presId="urn:microsoft.com/office/officeart/2005/8/layout/vList2"/>
    <dgm:cxn modelId="{F2607430-B4BC-44C0-B285-12D139B2B25C}" type="presOf" srcId="{0281652C-2B36-4D86-90FF-DDF265830232}" destId="{2C2ACF8C-2178-41CE-AFBC-750C1B8F4B32}" srcOrd="0" destOrd="0" presId="urn:microsoft.com/office/officeart/2005/8/layout/vList2"/>
    <dgm:cxn modelId="{CDDFFA36-0173-4883-98C3-82994250C1CF}" srcId="{B1A2EC41-F679-42F2-A959-C37B5D941C40}" destId="{0281652C-2B36-4D86-90FF-DDF265830232}" srcOrd="2" destOrd="0" parTransId="{2C8BD3EE-46C6-42DE-B6CD-1903208C11BF}" sibTransId="{ABD53F95-4E5F-41D3-BF80-6AC750FEB385}"/>
    <dgm:cxn modelId="{30AD9D40-4C48-4ECF-8715-6D9B396BED8D}" type="presOf" srcId="{D1424D72-A1D0-40C4-8575-59E4A247EFCC}" destId="{01E53105-E069-4C3D-AA35-C911AFFC1D77}" srcOrd="0" destOrd="0" presId="urn:microsoft.com/office/officeart/2005/8/layout/vList2"/>
    <dgm:cxn modelId="{78940B5D-24C6-4B55-AC74-FCEFB430DB33}" srcId="{B1A2EC41-F679-42F2-A959-C37B5D941C40}" destId="{F05DC370-812F-4D85-89EE-82A508002618}" srcOrd="1" destOrd="0" parTransId="{41EC0225-F02B-4C58-8CC3-153C5AD4820E}" sibTransId="{C0F3494E-6B20-44C1-86BA-EE2CC13F9777}"/>
    <dgm:cxn modelId="{9F6A1060-FE57-4545-9164-3AED42E9A626}" srcId="{B1A2EC41-F679-42F2-A959-C37B5D941C40}" destId="{D1424D72-A1D0-40C4-8575-59E4A247EFCC}" srcOrd="0" destOrd="0" parTransId="{5D459A9B-5275-44F1-AB9D-267B2D34D6CF}" sibTransId="{AA36A1CF-F8D9-406D-A94F-A1B3A887BA01}"/>
    <dgm:cxn modelId="{4C3E9B8F-6DA1-4C7D-88A0-115D11838949}" type="presOf" srcId="{B1A2EC41-F679-42F2-A959-C37B5D941C40}" destId="{894106F1-8AE8-43DA-88F5-48ABDB324863}" srcOrd="0" destOrd="0" presId="urn:microsoft.com/office/officeart/2005/8/layout/vList2"/>
    <dgm:cxn modelId="{3C0BBABD-97A2-49AB-B4B9-D1E7A8183F73}" srcId="{B1A2EC41-F679-42F2-A959-C37B5D941C40}" destId="{A1C02FDF-80DD-4BC3-9AB5-F38DC3147323}" srcOrd="3" destOrd="0" parTransId="{40876804-9E0D-45B4-8225-FB8D74982122}" sibTransId="{2AB77847-0164-4AE2-B2F6-21B02332EA3C}"/>
    <dgm:cxn modelId="{7FD7E4EB-DF11-4FB4-8BD5-27BDBCE7CAB8}" type="presOf" srcId="{F05DC370-812F-4D85-89EE-82A508002618}" destId="{EEBCA1BE-F2E4-47D7-9A04-D9D447494545}" srcOrd="0" destOrd="0" presId="urn:microsoft.com/office/officeart/2005/8/layout/vList2"/>
    <dgm:cxn modelId="{3D9AD616-D14D-4F25-A114-F1A91568A96E}" type="presParOf" srcId="{894106F1-8AE8-43DA-88F5-48ABDB324863}" destId="{01E53105-E069-4C3D-AA35-C911AFFC1D77}" srcOrd="0" destOrd="0" presId="urn:microsoft.com/office/officeart/2005/8/layout/vList2"/>
    <dgm:cxn modelId="{22321588-E9BE-4129-93AA-5CAD5908E84C}" type="presParOf" srcId="{894106F1-8AE8-43DA-88F5-48ABDB324863}" destId="{6A8AB776-B9A7-456F-93A4-FF35EF7DEB0A}" srcOrd="1" destOrd="0" presId="urn:microsoft.com/office/officeart/2005/8/layout/vList2"/>
    <dgm:cxn modelId="{216FE514-8B3D-4819-977F-9621A855DF35}" type="presParOf" srcId="{894106F1-8AE8-43DA-88F5-48ABDB324863}" destId="{EEBCA1BE-F2E4-47D7-9A04-D9D447494545}" srcOrd="2" destOrd="0" presId="urn:microsoft.com/office/officeart/2005/8/layout/vList2"/>
    <dgm:cxn modelId="{35DBE549-D9A9-4F5A-812C-D3071C05E56E}" type="presParOf" srcId="{894106F1-8AE8-43DA-88F5-48ABDB324863}" destId="{35308D2F-9A88-422D-8FF3-743AC9A6AD06}" srcOrd="3" destOrd="0" presId="urn:microsoft.com/office/officeart/2005/8/layout/vList2"/>
    <dgm:cxn modelId="{81634B38-427C-48E9-9C31-09F7C40C249B}" type="presParOf" srcId="{894106F1-8AE8-43DA-88F5-48ABDB324863}" destId="{2C2ACF8C-2178-41CE-AFBC-750C1B8F4B32}" srcOrd="4" destOrd="0" presId="urn:microsoft.com/office/officeart/2005/8/layout/vList2"/>
    <dgm:cxn modelId="{9AD89368-146B-4F5F-8C01-7361C9E9F6B4}" type="presParOf" srcId="{894106F1-8AE8-43DA-88F5-48ABDB324863}" destId="{9A89086C-BE1D-4ECD-B6C5-64BB18558651}" srcOrd="5" destOrd="0" presId="urn:microsoft.com/office/officeart/2005/8/layout/vList2"/>
    <dgm:cxn modelId="{B600DB60-0EA2-4C3D-B52F-24443507651A}" type="presParOf" srcId="{894106F1-8AE8-43DA-88F5-48ABDB324863}" destId="{926358A0-7C7F-4B18-9B01-5656333708BE}"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599E2A-E39D-4AC7-8DBD-75EAA60BA4D2}" type="doc">
      <dgm:prSet loTypeId="urn:microsoft.com/office/officeart/2008/layout/VerticalCircleList" loCatId="list" qsTypeId="urn:microsoft.com/office/officeart/2005/8/quickstyle/simple5" qsCatId="simple" csTypeId="urn:microsoft.com/office/officeart/2018/5/colors/Iconchunking_neutralicon_colorful1" csCatId="colorful" phldr="1"/>
      <dgm:spPr/>
      <dgm:t>
        <a:bodyPr/>
        <a:lstStyle/>
        <a:p>
          <a:endParaRPr lang="en-US"/>
        </a:p>
      </dgm:t>
    </dgm:pt>
    <dgm:pt modelId="{D449A9B7-51AE-4F50-AF76-45F448FBF036}">
      <dgm:prSet custT="1"/>
      <dgm:spPr/>
      <dgm:t>
        <a:bodyPr/>
        <a:lstStyle/>
        <a:p>
          <a:r>
            <a:rPr lang="en-US" sz="4400" b="1" dirty="0"/>
            <a:t>O</a:t>
          </a:r>
          <a:r>
            <a:rPr lang="en-US" sz="3200" dirty="0"/>
            <a:t>pen questions</a:t>
          </a:r>
        </a:p>
      </dgm:t>
    </dgm:pt>
    <dgm:pt modelId="{2C1BB9E5-19BA-44E7-9C7F-602CD09FAAFC}" type="parTrans" cxnId="{1F622200-0266-438E-996E-E12B8B489201}">
      <dgm:prSet/>
      <dgm:spPr/>
      <dgm:t>
        <a:bodyPr/>
        <a:lstStyle/>
        <a:p>
          <a:endParaRPr lang="en-US" sz="900"/>
        </a:p>
      </dgm:t>
    </dgm:pt>
    <dgm:pt modelId="{28A7C47C-EAE8-400C-B064-1C10AD1FB4EC}" type="sibTrans" cxnId="{1F622200-0266-438E-996E-E12B8B489201}">
      <dgm:prSet/>
      <dgm:spPr/>
      <dgm:t>
        <a:bodyPr/>
        <a:lstStyle/>
        <a:p>
          <a:endParaRPr lang="en-US" sz="900"/>
        </a:p>
      </dgm:t>
    </dgm:pt>
    <dgm:pt modelId="{DB2A8F84-9460-4D1E-B8CE-A237A14D663E}">
      <dgm:prSet custT="1"/>
      <dgm:spPr/>
      <dgm:t>
        <a:bodyPr/>
        <a:lstStyle/>
        <a:p>
          <a:r>
            <a:rPr lang="en-US" sz="4000" b="1" dirty="0"/>
            <a:t>A</a:t>
          </a:r>
          <a:r>
            <a:rPr lang="en-US" sz="3200" dirty="0"/>
            <a:t>ffirmations</a:t>
          </a:r>
        </a:p>
      </dgm:t>
    </dgm:pt>
    <dgm:pt modelId="{CD965C02-AE63-443B-905E-BA490D41151F}" type="parTrans" cxnId="{F4B2FB61-2D3F-4EDF-BA37-3028F8517847}">
      <dgm:prSet/>
      <dgm:spPr/>
      <dgm:t>
        <a:bodyPr/>
        <a:lstStyle/>
        <a:p>
          <a:endParaRPr lang="en-US" sz="900"/>
        </a:p>
      </dgm:t>
    </dgm:pt>
    <dgm:pt modelId="{635E3338-3C7F-4ED5-A03F-19C482FB4041}" type="sibTrans" cxnId="{F4B2FB61-2D3F-4EDF-BA37-3028F8517847}">
      <dgm:prSet/>
      <dgm:spPr/>
      <dgm:t>
        <a:bodyPr/>
        <a:lstStyle/>
        <a:p>
          <a:endParaRPr lang="en-US" sz="900"/>
        </a:p>
      </dgm:t>
    </dgm:pt>
    <dgm:pt modelId="{4C2BC828-5B36-498F-81BE-A99A31A2C466}" type="pres">
      <dgm:prSet presAssocID="{DF599E2A-E39D-4AC7-8DBD-75EAA60BA4D2}" presName="Name0" presStyleCnt="0">
        <dgm:presLayoutVars>
          <dgm:dir/>
        </dgm:presLayoutVars>
      </dgm:prSet>
      <dgm:spPr/>
    </dgm:pt>
    <dgm:pt modelId="{442288C8-DBB6-47CD-879B-344CB1A728D3}" type="pres">
      <dgm:prSet presAssocID="{D449A9B7-51AE-4F50-AF76-45F448FBF036}" presName="noChildren" presStyleCnt="0"/>
      <dgm:spPr/>
    </dgm:pt>
    <dgm:pt modelId="{CEFC82F0-AA4D-4F5C-B985-313275DD57E8}" type="pres">
      <dgm:prSet presAssocID="{D449A9B7-51AE-4F50-AF76-45F448FBF036}" presName="gap" presStyleCnt="0"/>
      <dgm:spPr/>
    </dgm:pt>
    <dgm:pt modelId="{FF735C23-A1C3-45B2-B4AD-AD2BE3649A8B}" type="pres">
      <dgm:prSet presAssocID="{D449A9B7-51AE-4F50-AF76-45F448FBF036}" presName="medCircle2" presStyleLbl="vennNode1" presStyleIdx="0" presStyleCnt="2"/>
      <dgm:spPr/>
    </dgm:pt>
    <dgm:pt modelId="{22277E08-0AA8-4C14-A28E-B88DC6BEA0E8}" type="pres">
      <dgm:prSet presAssocID="{D449A9B7-51AE-4F50-AF76-45F448FBF036}" presName="txLvlOnly1" presStyleLbl="revTx" presStyleIdx="0" presStyleCnt="2"/>
      <dgm:spPr/>
    </dgm:pt>
    <dgm:pt modelId="{9F7FD9D0-F72D-4AA1-94BB-2F9DC9219DA9}" type="pres">
      <dgm:prSet presAssocID="{DB2A8F84-9460-4D1E-B8CE-A237A14D663E}" presName="noChildren" presStyleCnt="0"/>
      <dgm:spPr/>
    </dgm:pt>
    <dgm:pt modelId="{BB266D0F-10AD-4E44-925E-8A19C491FC36}" type="pres">
      <dgm:prSet presAssocID="{DB2A8F84-9460-4D1E-B8CE-A237A14D663E}" presName="gap" presStyleCnt="0"/>
      <dgm:spPr/>
    </dgm:pt>
    <dgm:pt modelId="{9DD60E0B-7F17-4851-9F23-1230978D988A}" type="pres">
      <dgm:prSet presAssocID="{DB2A8F84-9460-4D1E-B8CE-A237A14D663E}" presName="medCircle2" presStyleLbl="vennNode1" presStyleIdx="1" presStyleCnt="2"/>
      <dgm:spPr/>
    </dgm:pt>
    <dgm:pt modelId="{FABE8B77-82C1-4685-B15C-5BE0AD5B9E7F}" type="pres">
      <dgm:prSet presAssocID="{DB2A8F84-9460-4D1E-B8CE-A237A14D663E}" presName="txLvlOnly1" presStyleLbl="revTx" presStyleIdx="1" presStyleCnt="2"/>
      <dgm:spPr/>
    </dgm:pt>
  </dgm:ptLst>
  <dgm:cxnLst>
    <dgm:cxn modelId="{1F622200-0266-438E-996E-E12B8B489201}" srcId="{DF599E2A-E39D-4AC7-8DBD-75EAA60BA4D2}" destId="{D449A9B7-51AE-4F50-AF76-45F448FBF036}" srcOrd="0" destOrd="0" parTransId="{2C1BB9E5-19BA-44E7-9C7F-602CD09FAAFC}" sibTransId="{28A7C47C-EAE8-400C-B064-1C10AD1FB4EC}"/>
    <dgm:cxn modelId="{91B7A91C-FE0F-4837-830C-EC3B9EC40F04}" type="presOf" srcId="{DB2A8F84-9460-4D1E-B8CE-A237A14D663E}" destId="{FABE8B77-82C1-4685-B15C-5BE0AD5B9E7F}" srcOrd="0" destOrd="0" presId="urn:microsoft.com/office/officeart/2008/layout/VerticalCircleList"/>
    <dgm:cxn modelId="{9FC28E46-4CAB-44D8-8841-13E99EEAF065}" type="presOf" srcId="{D449A9B7-51AE-4F50-AF76-45F448FBF036}" destId="{22277E08-0AA8-4C14-A28E-B88DC6BEA0E8}" srcOrd="0" destOrd="0" presId="urn:microsoft.com/office/officeart/2008/layout/VerticalCircleList"/>
    <dgm:cxn modelId="{7755C45E-803D-463B-B9DD-2F5B01C0E148}" type="presOf" srcId="{DF599E2A-E39D-4AC7-8DBD-75EAA60BA4D2}" destId="{4C2BC828-5B36-498F-81BE-A99A31A2C466}" srcOrd="0" destOrd="0" presId="urn:microsoft.com/office/officeart/2008/layout/VerticalCircleList"/>
    <dgm:cxn modelId="{F4B2FB61-2D3F-4EDF-BA37-3028F8517847}" srcId="{DF599E2A-E39D-4AC7-8DBD-75EAA60BA4D2}" destId="{DB2A8F84-9460-4D1E-B8CE-A237A14D663E}" srcOrd="1" destOrd="0" parTransId="{CD965C02-AE63-443B-905E-BA490D41151F}" sibTransId="{635E3338-3C7F-4ED5-A03F-19C482FB4041}"/>
    <dgm:cxn modelId="{68EA4D68-A875-42E9-8345-A4221A0B1642}" type="presParOf" srcId="{4C2BC828-5B36-498F-81BE-A99A31A2C466}" destId="{442288C8-DBB6-47CD-879B-344CB1A728D3}" srcOrd="0" destOrd="0" presId="urn:microsoft.com/office/officeart/2008/layout/VerticalCircleList"/>
    <dgm:cxn modelId="{A082CDFE-F510-46D5-BBFF-499E84838F34}" type="presParOf" srcId="{442288C8-DBB6-47CD-879B-344CB1A728D3}" destId="{CEFC82F0-AA4D-4F5C-B985-313275DD57E8}" srcOrd="0" destOrd="0" presId="urn:microsoft.com/office/officeart/2008/layout/VerticalCircleList"/>
    <dgm:cxn modelId="{6D27EB49-7B91-40A5-BDED-BB2C8263EA61}" type="presParOf" srcId="{442288C8-DBB6-47CD-879B-344CB1A728D3}" destId="{FF735C23-A1C3-45B2-B4AD-AD2BE3649A8B}" srcOrd="1" destOrd="0" presId="urn:microsoft.com/office/officeart/2008/layout/VerticalCircleList"/>
    <dgm:cxn modelId="{BA39EDAB-0B46-4E62-A4BD-3CE008CEB8A1}" type="presParOf" srcId="{442288C8-DBB6-47CD-879B-344CB1A728D3}" destId="{22277E08-0AA8-4C14-A28E-B88DC6BEA0E8}" srcOrd="2" destOrd="0" presId="urn:microsoft.com/office/officeart/2008/layout/VerticalCircleList"/>
    <dgm:cxn modelId="{5689C1D1-2042-452E-B1A1-8109EF9FA267}" type="presParOf" srcId="{4C2BC828-5B36-498F-81BE-A99A31A2C466}" destId="{9F7FD9D0-F72D-4AA1-94BB-2F9DC9219DA9}" srcOrd="1" destOrd="0" presId="urn:microsoft.com/office/officeart/2008/layout/VerticalCircleList"/>
    <dgm:cxn modelId="{A37E451E-32BA-4E81-BF5E-FCA0DC05079E}" type="presParOf" srcId="{9F7FD9D0-F72D-4AA1-94BB-2F9DC9219DA9}" destId="{BB266D0F-10AD-4E44-925E-8A19C491FC36}" srcOrd="0" destOrd="0" presId="urn:microsoft.com/office/officeart/2008/layout/VerticalCircleList"/>
    <dgm:cxn modelId="{49870127-1997-4091-BD88-9D946F0F31C5}" type="presParOf" srcId="{9F7FD9D0-F72D-4AA1-94BB-2F9DC9219DA9}" destId="{9DD60E0B-7F17-4851-9F23-1230978D988A}" srcOrd="1" destOrd="0" presId="urn:microsoft.com/office/officeart/2008/layout/VerticalCircleList"/>
    <dgm:cxn modelId="{06B0D2BE-C469-4141-9BE2-6D787C24B2A1}" type="presParOf" srcId="{9F7FD9D0-F72D-4AA1-94BB-2F9DC9219DA9}" destId="{FABE8B77-82C1-4685-B15C-5BE0AD5B9E7F}" srcOrd="2" destOrd="0" presId="urn:microsoft.com/office/officeart/2008/layout/VerticalCircl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599E2A-E39D-4AC7-8DBD-75EAA60BA4D2}" type="doc">
      <dgm:prSet loTypeId="urn:microsoft.com/office/officeart/2008/layout/VerticalCircleList" loCatId="list" qsTypeId="urn:microsoft.com/office/officeart/2005/8/quickstyle/simple5" qsCatId="simple" csTypeId="urn:microsoft.com/office/officeart/2005/8/colors/colorful3" csCatId="colorful" phldr="1"/>
      <dgm:spPr/>
      <dgm:t>
        <a:bodyPr/>
        <a:lstStyle/>
        <a:p>
          <a:endParaRPr lang="en-US"/>
        </a:p>
      </dgm:t>
    </dgm:pt>
    <dgm:pt modelId="{D449A9B7-51AE-4F50-AF76-45F448FBF036}">
      <dgm:prSet custT="1"/>
      <dgm:spPr/>
      <dgm:t>
        <a:bodyPr/>
        <a:lstStyle/>
        <a:p>
          <a:r>
            <a:rPr lang="en-US" sz="4400" b="1" dirty="0"/>
            <a:t>R</a:t>
          </a:r>
          <a:r>
            <a:rPr lang="en-US" sz="3200" b="0" dirty="0"/>
            <a:t>eflective listening</a:t>
          </a:r>
        </a:p>
      </dgm:t>
    </dgm:pt>
    <dgm:pt modelId="{28A7C47C-EAE8-400C-B064-1C10AD1FB4EC}" type="sibTrans" cxnId="{1F622200-0266-438E-996E-E12B8B489201}">
      <dgm:prSet/>
      <dgm:spPr/>
      <dgm:t>
        <a:bodyPr/>
        <a:lstStyle/>
        <a:p>
          <a:endParaRPr lang="en-US" sz="900"/>
        </a:p>
      </dgm:t>
    </dgm:pt>
    <dgm:pt modelId="{2C1BB9E5-19BA-44E7-9C7F-602CD09FAAFC}" type="parTrans" cxnId="{1F622200-0266-438E-996E-E12B8B489201}">
      <dgm:prSet/>
      <dgm:spPr/>
      <dgm:t>
        <a:bodyPr/>
        <a:lstStyle/>
        <a:p>
          <a:endParaRPr lang="en-US" sz="900"/>
        </a:p>
      </dgm:t>
    </dgm:pt>
    <dgm:pt modelId="{DB2A8F84-9460-4D1E-B8CE-A237A14D663E}">
      <dgm:prSet custT="1"/>
      <dgm:spPr/>
      <dgm:t>
        <a:bodyPr/>
        <a:lstStyle/>
        <a:p>
          <a:r>
            <a:rPr lang="en-US" sz="4000" b="1" dirty="0"/>
            <a:t>S</a:t>
          </a:r>
          <a:r>
            <a:rPr lang="en-US" sz="3200" b="0" dirty="0"/>
            <a:t>ummarization</a:t>
          </a:r>
        </a:p>
      </dgm:t>
    </dgm:pt>
    <dgm:pt modelId="{635E3338-3C7F-4ED5-A03F-19C482FB4041}" type="sibTrans" cxnId="{F4B2FB61-2D3F-4EDF-BA37-3028F8517847}">
      <dgm:prSet/>
      <dgm:spPr/>
      <dgm:t>
        <a:bodyPr/>
        <a:lstStyle/>
        <a:p>
          <a:endParaRPr lang="en-US" sz="900"/>
        </a:p>
      </dgm:t>
    </dgm:pt>
    <dgm:pt modelId="{CD965C02-AE63-443B-905E-BA490D41151F}" type="parTrans" cxnId="{F4B2FB61-2D3F-4EDF-BA37-3028F8517847}">
      <dgm:prSet/>
      <dgm:spPr/>
      <dgm:t>
        <a:bodyPr/>
        <a:lstStyle/>
        <a:p>
          <a:endParaRPr lang="en-US" sz="900"/>
        </a:p>
      </dgm:t>
    </dgm:pt>
    <dgm:pt modelId="{4C2BC828-5B36-498F-81BE-A99A31A2C466}" type="pres">
      <dgm:prSet presAssocID="{DF599E2A-E39D-4AC7-8DBD-75EAA60BA4D2}" presName="Name0" presStyleCnt="0">
        <dgm:presLayoutVars>
          <dgm:dir/>
        </dgm:presLayoutVars>
      </dgm:prSet>
      <dgm:spPr/>
    </dgm:pt>
    <dgm:pt modelId="{442288C8-DBB6-47CD-879B-344CB1A728D3}" type="pres">
      <dgm:prSet presAssocID="{D449A9B7-51AE-4F50-AF76-45F448FBF036}" presName="noChildren" presStyleCnt="0"/>
      <dgm:spPr/>
    </dgm:pt>
    <dgm:pt modelId="{CEFC82F0-AA4D-4F5C-B985-313275DD57E8}" type="pres">
      <dgm:prSet presAssocID="{D449A9B7-51AE-4F50-AF76-45F448FBF036}" presName="gap" presStyleCnt="0"/>
      <dgm:spPr/>
    </dgm:pt>
    <dgm:pt modelId="{FF735C23-A1C3-45B2-B4AD-AD2BE3649A8B}" type="pres">
      <dgm:prSet presAssocID="{D449A9B7-51AE-4F50-AF76-45F448FBF036}" presName="medCircle2" presStyleLbl="vennNode1" presStyleIdx="0" presStyleCnt="2"/>
      <dgm:spPr/>
    </dgm:pt>
    <dgm:pt modelId="{22277E08-0AA8-4C14-A28E-B88DC6BEA0E8}" type="pres">
      <dgm:prSet presAssocID="{D449A9B7-51AE-4F50-AF76-45F448FBF036}" presName="txLvlOnly1" presStyleLbl="revTx" presStyleIdx="0" presStyleCnt="2"/>
      <dgm:spPr/>
    </dgm:pt>
    <dgm:pt modelId="{9F7FD9D0-F72D-4AA1-94BB-2F9DC9219DA9}" type="pres">
      <dgm:prSet presAssocID="{DB2A8F84-9460-4D1E-B8CE-A237A14D663E}" presName="noChildren" presStyleCnt="0"/>
      <dgm:spPr/>
    </dgm:pt>
    <dgm:pt modelId="{BB266D0F-10AD-4E44-925E-8A19C491FC36}" type="pres">
      <dgm:prSet presAssocID="{DB2A8F84-9460-4D1E-B8CE-A237A14D663E}" presName="gap" presStyleCnt="0"/>
      <dgm:spPr/>
    </dgm:pt>
    <dgm:pt modelId="{9DD60E0B-7F17-4851-9F23-1230978D988A}" type="pres">
      <dgm:prSet presAssocID="{DB2A8F84-9460-4D1E-B8CE-A237A14D663E}" presName="medCircle2" presStyleLbl="vennNode1" presStyleIdx="1" presStyleCnt="2"/>
      <dgm:spPr/>
    </dgm:pt>
    <dgm:pt modelId="{FABE8B77-82C1-4685-B15C-5BE0AD5B9E7F}" type="pres">
      <dgm:prSet presAssocID="{DB2A8F84-9460-4D1E-B8CE-A237A14D663E}" presName="txLvlOnly1" presStyleLbl="revTx" presStyleIdx="1" presStyleCnt="2"/>
      <dgm:spPr/>
    </dgm:pt>
  </dgm:ptLst>
  <dgm:cxnLst>
    <dgm:cxn modelId="{1F622200-0266-438E-996E-E12B8B489201}" srcId="{DF599E2A-E39D-4AC7-8DBD-75EAA60BA4D2}" destId="{D449A9B7-51AE-4F50-AF76-45F448FBF036}" srcOrd="0" destOrd="0" parTransId="{2C1BB9E5-19BA-44E7-9C7F-602CD09FAAFC}" sibTransId="{28A7C47C-EAE8-400C-B064-1C10AD1FB4EC}"/>
    <dgm:cxn modelId="{91B7A91C-FE0F-4837-830C-EC3B9EC40F04}" type="presOf" srcId="{DB2A8F84-9460-4D1E-B8CE-A237A14D663E}" destId="{FABE8B77-82C1-4685-B15C-5BE0AD5B9E7F}" srcOrd="0" destOrd="0" presId="urn:microsoft.com/office/officeart/2008/layout/VerticalCircleList"/>
    <dgm:cxn modelId="{9FC28E46-4CAB-44D8-8841-13E99EEAF065}" type="presOf" srcId="{D449A9B7-51AE-4F50-AF76-45F448FBF036}" destId="{22277E08-0AA8-4C14-A28E-B88DC6BEA0E8}" srcOrd="0" destOrd="0" presId="urn:microsoft.com/office/officeart/2008/layout/VerticalCircleList"/>
    <dgm:cxn modelId="{7755C45E-803D-463B-B9DD-2F5B01C0E148}" type="presOf" srcId="{DF599E2A-E39D-4AC7-8DBD-75EAA60BA4D2}" destId="{4C2BC828-5B36-498F-81BE-A99A31A2C466}" srcOrd="0" destOrd="0" presId="urn:microsoft.com/office/officeart/2008/layout/VerticalCircleList"/>
    <dgm:cxn modelId="{F4B2FB61-2D3F-4EDF-BA37-3028F8517847}" srcId="{DF599E2A-E39D-4AC7-8DBD-75EAA60BA4D2}" destId="{DB2A8F84-9460-4D1E-B8CE-A237A14D663E}" srcOrd="1" destOrd="0" parTransId="{CD965C02-AE63-443B-905E-BA490D41151F}" sibTransId="{635E3338-3C7F-4ED5-A03F-19C482FB4041}"/>
    <dgm:cxn modelId="{68EA4D68-A875-42E9-8345-A4221A0B1642}" type="presParOf" srcId="{4C2BC828-5B36-498F-81BE-A99A31A2C466}" destId="{442288C8-DBB6-47CD-879B-344CB1A728D3}" srcOrd="0" destOrd="0" presId="urn:microsoft.com/office/officeart/2008/layout/VerticalCircleList"/>
    <dgm:cxn modelId="{A082CDFE-F510-46D5-BBFF-499E84838F34}" type="presParOf" srcId="{442288C8-DBB6-47CD-879B-344CB1A728D3}" destId="{CEFC82F0-AA4D-4F5C-B985-313275DD57E8}" srcOrd="0" destOrd="0" presId="urn:microsoft.com/office/officeart/2008/layout/VerticalCircleList"/>
    <dgm:cxn modelId="{6D27EB49-7B91-40A5-BDED-BB2C8263EA61}" type="presParOf" srcId="{442288C8-DBB6-47CD-879B-344CB1A728D3}" destId="{FF735C23-A1C3-45B2-B4AD-AD2BE3649A8B}" srcOrd="1" destOrd="0" presId="urn:microsoft.com/office/officeart/2008/layout/VerticalCircleList"/>
    <dgm:cxn modelId="{BA39EDAB-0B46-4E62-A4BD-3CE008CEB8A1}" type="presParOf" srcId="{442288C8-DBB6-47CD-879B-344CB1A728D3}" destId="{22277E08-0AA8-4C14-A28E-B88DC6BEA0E8}" srcOrd="2" destOrd="0" presId="urn:microsoft.com/office/officeart/2008/layout/VerticalCircleList"/>
    <dgm:cxn modelId="{5689C1D1-2042-452E-B1A1-8109EF9FA267}" type="presParOf" srcId="{4C2BC828-5B36-498F-81BE-A99A31A2C466}" destId="{9F7FD9D0-F72D-4AA1-94BB-2F9DC9219DA9}" srcOrd="1" destOrd="0" presId="urn:microsoft.com/office/officeart/2008/layout/VerticalCircleList"/>
    <dgm:cxn modelId="{A37E451E-32BA-4E81-BF5E-FCA0DC05079E}" type="presParOf" srcId="{9F7FD9D0-F72D-4AA1-94BB-2F9DC9219DA9}" destId="{BB266D0F-10AD-4E44-925E-8A19C491FC36}" srcOrd="0" destOrd="0" presId="urn:microsoft.com/office/officeart/2008/layout/VerticalCircleList"/>
    <dgm:cxn modelId="{49870127-1997-4091-BD88-9D946F0F31C5}" type="presParOf" srcId="{9F7FD9D0-F72D-4AA1-94BB-2F9DC9219DA9}" destId="{9DD60E0B-7F17-4851-9F23-1230978D988A}" srcOrd="1" destOrd="0" presId="urn:microsoft.com/office/officeart/2008/layout/VerticalCircleList"/>
    <dgm:cxn modelId="{06B0D2BE-C469-4141-9BE2-6D787C24B2A1}" type="presParOf" srcId="{9F7FD9D0-F72D-4AA1-94BB-2F9DC9219DA9}" destId="{FABE8B77-82C1-4685-B15C-5BE0AD5B9E7F}" srcOrd="2" destOrd="0" presId="urn:microsoft.com/office/officeart/2008/layout/VerticalCircle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EABBD-06DB-4C2B-A8BD-3751EE5BC073}">
      <dsp:nvSpPr>
        <dsp:cNvPr id="0" name=""/>
        <dsp:cNvSpPr/>
      </dsp:nvSpPr>
      <dsp:spPr>
        <a:xfrm>
          <a:off x="0" y="65242"/>
          <a:ext cx="3230244" cy="1938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Substance Use/Misuse</a:t>
          </a:r>
        </a:p>
      </dsp:txBody>
      <dsp:txXfrm>
        <a:off x="0" y="65242"/>
        <a:ext cx="3230244" cy="1938146"/>
      </dsp:txXfrm>
    </dsp:sp>
    <dsp:sp modelId="{D36A9A91-B869-4533-989D-5D98970DF601}">
      <dsp:nvSpPr>
        <dsp:cNvPr id="0" name=""/>
        <dsp:cNvSpPr/>
      </dsp:nvSpPr>
      <dsp:spPr>
        <a:xfrm>
          <a:off x="3553268" y="65242"/>
          <a:ext cx="3230244" cy="1938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Behavior Changes (e.g., diet, weight, physical activity)</a:t>
          </a:r>
        </a:p>
      </dsp:txBody>
      <dsp:txXfrm>
        <a:off x="3553268" y="65242"/>
        <a:ext cx="3230244" cy="1938146"/>
      </dsp:txXfrm>
    </dsp:sp>
    <dsp:sp modelId="{AE5684E9-B573-4F0B-833C-12EC0EEB5D76}">
      <dsp:nvSpPr>
        <dsp:cNvPr id="0" name=""/>
        <dsp:cNvSpPr/>
      </dsp:nvSpPr>
      <dsp:spPr>
        <a:xfrm>
          <a:off x="7106536" y="65242"/>
          <a:ext cx="3230244" cy="1938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Risk Reduction</a:t>
          </a:r>
        </a:p>
      </dsp:txBody>
      <dsp:txXfrm>
        <a:off x="7106536" y="65242"/>
        <a:ext cx="3230244" cy="1938146"/>
      </dsp:txXfrm>
    </dsp:sp>
    <dsp:sp modelId="{803F7AA5-0AF0-4002-9BED-47AAF0F9A6CF}">
      <dsp:nvSpPr>
        <dsp:cNvPr id="0" name=""/>
        <dsp:cNvSpPr/>
      </dsp:nvSpPr>
      <dsp:spPr>
        <a:xfrm>
          <a:off x="0" y="2326413"/>
          <a:ext cx="3230244" cy="1938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Medication Adherence</a:t>
          </a:r>
        </a:p>
      </dsp:txBody>
      <dsp:txXfrm>
        <a:off x="0" y="2326413"/>
        <a:ext cx="3230244" cy="1938146"/>
      </dsp:txXfrm>
    </dsp:sp>
    <dsp:sp modelId="{5CB285F1-11CF-4AC5-8389-608B2C1AD15D}">
      <dsp:nvSpPr>
        <dsp:cNvPr id="0" name=""/>
        <dsp:cNvSpPr/>
      </dsp:nvSpPr>
      <dsp:spPr>
        <a:xfrm>
          <a:off x="3553268" y="2326413"/>
          <a:ext cx="3230244" cy="1938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Employment</a:t>
          </a:r>
        </a:p>
      </dsp:txBody>
      <dsp:txXfrm>
        <a:off x="3553268" y="2326413"/>
        <a:ext cx="3230244" cy="1938146"/>
      </dsp:txXfrm>
    </dsp:sp>
    <dsp:sp modelId="{7DD2FC3A-A867-4DA0-941D-F077B95911E7}">
      <dsp:nvSpPr>
        <dsp:cNvPr id="0" name=""/>
        <dsp:cNvSpPr/>
      </dsp:nvSpPr>
      <dsp:spPr>
        <a:xfrm>
          <a:off x="7106536" y="2326413"/>
          <a:ext cx="3230244" cy="1938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School systems/Education</a:t>
          </a:r>
        </a:p>
      </dsp:txBody>
      <dsp:txXfrm>
        <a:off x="7106536" y="2326413"/>
        <a:ext cx="3230244" cy="1938146"/>
      </dsp:txXfrm>
    </dsp:sp>
    <dsp:sp modelId="{C313A183-9C31-4FB9-A226-5BEE8D4705F6}">
      <dsp:nvSpPr>
        <dsp:cNvPr id="0" name=""/>
        <dsp:cNvSpPr/>
      </dsp:nvSpPr>
      <dsp:spPr>
        <a:xfrm>
          <a:off x="1776634" y="4587584"/>
          <a:ext cx="3230244" cy="1938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Housing</a:t>
          </a:r>
        </a:p>
      </dsp:txBody>
      <dsp:txXfrm>
        <a:off x="1776634" y="4587584"/>
        <a:ext cx="3230244" cy="1938146"/>
      </dsp:txXfrm>
    </dsp:sp>
    <dsp:sp modelId="{E3F4FB61-8282-4792-93BE-7A61E5B0DFDF}">
      <dsp:nvSpPr>
        <dsp:cNvPr id="0" name=""/>
        <dsp:cNvSpPr/>
      </dsp:nvSpPr>
      <dsp:spPr>
        <a:xfrm>
          <a:off x="5329902" y="4587584"/>
          <a:ext cx="3230244" cy="1938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Criminal Justice Involvement</a:t>
          </a:r>
        </a:p>
      </dsp:txBody>
      <dsp:txXfrm>
        <a:off x="5329902" y="4587584"/>
        <a:ext cx="3230244" cy="1938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37FD9-552E-42D7-95D1-C552FB6BF5F6}">
      <dsp:nvSpPr>
        <dsp:cNvPr id="0" name=""/>
        <dsp:cNvSpPr/>
      </dsp:nvSpPr>
      <dsp:spPr>
        <a:xfrm>
          <a:off x="0" y="14368"/>
          <a:ext cx="9123799" cy="18460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solidFill>
                <a:schemeClr val="tx1"/>
              </a:solidFill>
            </a:rPr>
            <a:t>MI principles are consistent with cultural humility in working with diverse populations.</a:t>
          </a:r>
          <a:r>
            <a:rPr lang="en-US" sz="3300" kern="1200" dirty="0">
              <a:solidFill>
                <a:schemeClr val="tx1"/>
              </a:solidFill>
              <a:latin typeface="Calibri Light" panose="020F0302020204030204"/>
            </a:rPr>
            <a:t> </a:t>
          </a:r>
          <a:endParaRPr lang="en-US" sz="3300" kern="1200" dirty="0">
            <a:solidFill>
              <a:schemeClr val="tx1"/>
            </a:solidFill>
          </a:endParaRPr>
        </a:p>
      </dsp:txBody>
      <dsp:txXfrm>
        <a:off x="90116" y="104484"/>
        <a:ext cx="8943567" cy="1665808"/>
      </dsp:txXfrm>
    </dsp:sp>
    <dsp:sp modelId="{846E74C7-3D26-4139-9567-B7B6841D5AFE}">
      <dsp:nvSpPr>
        <dsp:cNvPr id="0" name=""/>
        <dsp:cNvSpPr/>
      </dsp:nvSpPr>
      <dsp:spPr>
        <a:xfrm>
          <a:off x="0" y="1976484"/>
          <a:ext cx="9123799" cy="119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681" tIns="41910" rIns="234696" bIns="41910" numCol="1" spcCol="1270" anchor="t" anchorCtr="0">
          <a:noAutofit/>
        </a:bodyPr>
        <a:lstStyle/>
        <a:p>
          <a:pPr marL="228600" lvl="1" indent="-228600" algn="l" defTabSz="1155700">
            <a:lnSpc>
              <a:spcPct val="90000"/>
            </a:lnSpc>
            <a:spcBef>
              <a:spcPct val="0"/>
            </a:spcBef>
            <a:spcAft>
              <a:spcPct val="20000"/>
            </a:spcAft>
            <a:buFontTx/>
            <a:buNone/>
          </a:pPr>
          <a:r>
            <a:rPr lang="en-US" sz="2600" kern="1200" dirty="0"/>
            <a:t>	Cultural humility is a multicultural stance towards being open, other-oriented, being self-aware, and lets the person served be the expert in their own experiences </a:t>
          </a:r>
        </a:p>
      </dsp:txBody>
      <dsp:txXfrm>
        <a:off x="0" y="1976484"/>
        <a:ext cx="9123799" cy="1195424"/>
      </dsp:txXfrm>
    </dsp:sp>
    <dsp:sp modelId="{A8BD3964-CC97-453D-8402-89D5652E6BDA}">
      <dsp:nvSpPr>
        <dsp:cNvPr id="0" name=""/>
        <dsp:cNvSpPr/>
      </dsp:nvSpPr>
      <dsp:spPr>
        <a:xfrm>
          <a:off x="0" y="3308725"/>
          <a:ext cx="9123799" cy="1846040"/>
        </a:xfrm>
        <a:prstGeom prst="roundRect">
          <a:avLst/>
        </a:prstGeom>
        <a:solidFill>
          <a:schemeClr val="accent3">
            <a:hueOff val="-533684"/>
            <a:satOff val="2869"/>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rPr>
            <a:t>Acknowledging the culture/background of the person served (e.g., immigration or discrimination into MI), may help them to feel better understood</a:t>
          </a:r>
        </a:p>
      </dsp:txBody>
      <dsp:txXfrm>
        <a:off x="90116" y="3398841"/>
        <a:ext cx="8943567" cy="1665808"/>
      </dsp:txXfrm>
    </dsp:sp>
    <dsp:sp modelId="{2FCAC21F-163E-4BDF-94AA-EE250B019596}">
      <dsp:nvSpPr>
        <dsp:cNvPr id="0" name=""/>
        <dsp:cNvSpPr/>
      </dsp:nvSpPr>
      <dsp:spPr>
        <a:xfrm>
          <a:off x="0" y="5243434"/>
          <a:ext cx="9123799" cy="1846040"/>
        </a:xfrm>
        <a:prstGeom prst="roundRect">
          <a:avLst/>
        </a:prstGeom>
        <a:solidFill>
          <a:schemeClr val="accent3">
            <a:hueOff val="-1067368"/>
            <a:satOff val="5739"/>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rPr>
            <a:t>Cultural adaptation of MI, such as acknowledging the cultural differences/diversity of the person served can increase the effectiveness of the MI</a:t>
          </a:r>
        </a:p>
      </dsp:txBody>
      <dsp:txXfrm>
        <a:off x="90116" y="5333550"/>
        <a:ext cx="8943567" cy="1665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35C23-A1C3-45B2-B4AD-AD2BE3649A8B}">
      <dsp:nvSpPr>
        <dsp:cNvPr id="0" name=""/>
        <dsp:cNvSpPr/>
      </dsp:nvSpPr>
      <dsp:spPr>
        <a:xfrm>
          <a:off x="2922597" y="1652"/>
          <a:ext cx="1953703" cy="195370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2277E08-0AA8-4C14-A28E-B88DC6BEA0E8}">
      <dsp:nvSpPr>
        <dsp:cNvPr id="0" name=""/>
        <dsp:cNvSpPr/>
      </dsp:nvSpPr>
      <dsp:spPr>
        <a:xfrm>
          <a:off x="3899449" y="1652"/>
          <a:ext cx="10423724" cy="195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l" defTabSz="3911600">
            <a:lnSpc>
              <a:spcPct val="90000"/>
            </a:lnSpc>
            <a:spcBef>
              <a:spcPct val="0"/>
            </a:spcBef>
            <a:spcAft>
              <a:spcPct val="35000"/>
            </a:spcAft>
            <a:buNone/>
          </a:pPr>
          <a:r>
            <a:rPr lang="en-US" sz="8800" b="1" kern="1200" dirty="0"/>
            <a:t>O</a:t>
          </a:r>
          <a:r>
            <a:rPr lang="en-US" sz="6500" kern="1200" dirty="0"/>
            <a:t>pen questions</a:t>
          </a:r>
        </a:p>
      </dsp:txBody>
      <dsp:txXfrm>
        <a:off x="3899449" y="1652"/>
        <a:ext cx="10423724" cy="1953703"/>
      </dsp:txXfrm>
    </dsp:sp>
    <dsp:sp modelId="{9DD60E0B-7F17-4851-9F23-1230978D988A}">
      <dsp:nvSpPr>
        <dsp:cNvPr id="0" name=""/>
        <dsp:cNvSpPr/>
      </dsp:nvSpPr>
      <dsp:spPr>
        <a:xfrm>
          <a:off x="2922597" y="1955356"/>
          <a:ext cx="1953703" cy="195370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ABE8B77-82C1-4685-B15C-5BE0AD5B9E7F}">
      <dsp:nvSpPr>
        <dsp:cNvPr id="0" name=""/>
        <dsp:cNvSpPr/>
      </dsp:nvSpPr>
      <dsp:spPr>
        <a:xfrm>
          <a:off x="3899449" y="1955356"/>
          <a:ext cx="10423724" cy="195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l" defTabSz="3556000">
            <a:lnSpc>
              <a:spcPct val="90000"/>
            </a:lnSpc>
            <a:spcBef>
              <a:spcPct val="0"/>
            </a:spcBef>
            <a:spcAft>
              <a:spcPct val="35000"/>
            </a:spcAft>
            <a:buNone/>
          </a:pPr>
          <a:r>
            <a:rPr lang="en-US" sz="8000" b="1" kern="1200" dirty="0"/>
            <a:t>A</a:t>
          </a:r>
          <a:r>
            <a:rPr lang="en-US" sz="6500" kern="1200" dirty="0"/>
            <a:t>ffirmations</a:t>
          </a:r>
        </a:p>
      </dsp:txBody>
      <dsp:txXfrm>
        <a:off x="3899449" y="1955356"/>
        <a:ext cx="10423724" cy="1953703"/>
      </dsp:txXfrm>
    </dsp:sp>
    <dsp:sp modelId="{1955B93C-8F0D-4C57-8B80-7BFC011C1C47}">
      <dsp:nvSpPr>
        <dsp:cNvPr id="0" name=""/>
        <dsp:cNvSpPr/>
      </dsp:nvSpPr>
      <dsp:spPr>
        <a:xfrm>
          <a:off x="2922597" y="3909060"/>
          <a:ext cx="1953703" cy="195370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295FAFC-462A-453E-ADB4-98D4891C818F}">
      <dsp:nvSpPr>
        <dsp:cNvPr id="0" name=""/>
        <dsp:cNvSpPr/>
      </dsp:nvSpPr>
      <dsp:spPr>
        <a:xfrm>
          <a:off x="3899449" y="3909060"/>
          <a:ext cx="10423724" cy="195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l" defTabSz="3556000">
            <a:lnSpc>
              <a:spcPct val="90000"/>
            </a:lnSpc>
            <a:spcBef>
              <a:spcPct val="0"/>
            </a:spcBef>
            <a:spcAft>
              <a:spcPct val="35000"/>
            </a:spcAft>
            <a:buNone/>
          </a:pPr>
          <a:r>
            <a:rPr lang="en-US" sz="8000" b="1" kern="1200" dirty="0"/>
            <a:t>R</a:t>
          </a:r>
          <a:r>
            <a:rPr lang="en-US" sz="6500" kern="1200" dirty="0"/>
            <a:t>eflective listening </a:t>
          </a:r>
        </a:p>
      </dsp:txBody>
      <dsp:txXfrm>
        <a:off x="3899449" y="3909060"/>
        <a:ext cx="10423724" cy="1953703"/>
      </dsp:txXfrm>
    </dsp:sp>
    <dsp:sp modelId="{536D2F6B-25AD-4030-93AF-CC9129BC4787}">
      <dsp:nvSpPr>
        <dsp:cNvPr id="0" name=""/>
        <dsp:cNvSpPr/>
      </dsp:nvSpPr>
      <dsp:spPr>
        <a:xfrm>
          <a:off x="2922597" y="5862763"/>
          <a:ext cx="1953703" cy="195370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519891D-75A5-4731-B724-529BFD1EA2B4}">
      <dsp:nvSpPr>
        <dsp:cNvPr id="0" name=""/>
        <dsp:cNvSpPr/>
      </dsp:nvSpPr>
      <dsp:spPr>
        <a:xfrm>
          <a:off x="3899449" y="5862763"/>
          <a:ext cx="10423724" cy="195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marL="0" lvl="0" indent="0" algn="l" defTabSz="3556000">
            <a:lnSpc>
              <a:spcPct val="90000"/>
            </a:lnSpc>
            <a:spcBef>
              <a:spcPct val="0"/>
            </a:spcBef>
            <a:spcAft>
              <a:spcPct val="35000"/>
            </a:spcAft>
            <a:buNone/>
          </a:pPr>
          <a:r>
            <a:rPr lang="en-US" sz="8000" b="1" kern="1200" dirty="0"/>
            <a:t>S</a:t>
          </a:r>
          <a:r>
            <a:rPr lang="en-US" sz="6500" kern="1200" dirty="0"/>
            <a:t>ummarization</a:t>
          </a:r>
        </a:p>
      </dsp:txBody>
      <dsp:txXfrm>
        <a:off x="3899449" y="5862763"/>
        <a:ext cx="10423724" cy="1953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53105-E069-4C3D-AA35-C911AFFC1D77}">
      <dsp:nvSpPr>
        <dsp:cNvPr id="0" name=""/>
        <dsp:cNvSpPr/>
      </dsp:nvSpPr>
      <dsp:spPr>
        <a:xfrm>
          <a:off x="0" y="271630"/>
          <a:ext cx="12094506" cy="1079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“You really care a lot about your family.”</a:t>
          </a:r>
        </a:p>
      </dsp:txBody>
      <dsp:txXfrm>
        <a:off x="52688" y="324318"/>
        <a:ext cx="11989130" cy="973949"/>
      </dsp:txXfrm>
    </dsp:sp>
    <dsp:sp modelId="{EEBCA1BE-F2E4-47D7-9A04-D9D447494545}">
      <dsp:nvSpPr>
        <dsp:cNvPr id="0" name=""/>
        <dsp:cNvSpPr/>
      </dsp:nvSpPr>
      <dsp:spPr>
        <a:xfrm>
          <a:off x="0" y="1480555"/>
          <a:ext cx="12094506" cy="10793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“This is hard work you are doing.”</a:t>
          </a:r>
        </a:p>
      </dsp:txBody>
      <dsp:txXfrm>
        <a:off x="52688" y="1533243"/>
        <a:ext cx="11989130" cy="973949"/>
      </dsp:txXfrm>
    </dsp:sp>
    <dsp:sp modelId="{2C2ACF8C-2178-41CE-AFBC-750C1B8F4B32}">
      <dsp:nvSpPr>
        <dsp:cNvPr id="0" name=""/>
        <dsp:cNvSpPr/>
      </dsp:nvSpPr>
      <dsp:spPr>
        <a:xfrm>
          <a:off x="0" y="2689480"/>
          <a:ext cx="12094506" cy="10793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“You were successful in changing that in the past.”</a:t>
          </a:r>
        </a:p>
      </dsp:txBody>
      <dsp:txXfrm>
        <a:off x="52688" y="2742168"/>
        <a:ext cx="11989130" cy="973949"/>
      </dsp:txXfrm>
    </dsp:sp>
    <dsp:sp modelId="{926358A0-7C7F-4B18-9B01-5656333708BE}">
      <dsp:nvSpPr>
        <dsp:cNvPr id="0" name=""/>
        <dsp:cNvSpPr/>
      </dsp:nvSpPr>
      <dsp:spPr>
        <a:xfrm>
          <a:off x="0" y="3898405"/>
          <a:ext cx="12094506" cy="1079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“It took a lot for you to come in today.”</a:t>
          </a:r>
        </a:p>
      </dsp:txBody>
      <dsp:txXfrm>
        <a:off x="52688" y="3951093"/>
        <a:ext cx="11989130" cy="9739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35C23-A1C3-45B2-B4AD-AD2BE3649A8B}">
      <dsp:nvSpPr>
        <dsp:cNvPr id="0" name=""/>
        <dsp:cNvSpPr/>
      </dsp:nvSpPr>
      <dsp:spPr>
        <a:xfrm>
          <a:off x="279122" y="876643"/>
          <a:ext cx="1064561" cy="1064561"/>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22277E08-0AA8-4C14-A28E-B88DC6BEA0E8}">
      <dsp:nvSpPr>
        <dsp:cNvPr id="0" name=""/>
        <dsp:cNvSpPr/>
      </dsp:nvSpPr>
      <dsp:spPr>
        <a:xfrm>
          <a:off x="811403" y="876643"/>
          <a:ext cx="5679825" cy="106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5880" rIns="0" bIns="55880" numCol="1" spcCol="1270" anchor="ctr" anchorCtr="0">
          <a:noAutofit/>
        </a:bodyPr>
        <a:lstStyle/>
        <a:p>
          <a:pPr marL="0" lvl="0" indent="0" algn="l" defTabSz="1955800">
            <a:lnSpc>
              <a:spcPct val="90000"/>
            </a:lnSpc>
            <a:spcBef>
              <a:spcPct val="0"/>
            </a:spcBef>
            <a:spcAft>
              <a:spcPct val="35000"/>
            </a:spcAft>
            <a:buNone/>
          </a:pPr>
          <a:r>
            <a:rPr lang="en-US" sz="4400" b="1" kern="1200" dirty="0"/>
            <a:t>O</a:t>
          </a:r>
          <a:r>
            <a:rPr lang="en-US" sz="3200" kern="1200" dirty="0"/>
            <a:t>pen questions</a:t>
          </a:r>
        </a:p>
      </dsp:txBody>
      <dsp:txXfrm>
        <a:off x="811403" y="876643"/>
        <a:ext cx="5679825" cy="1064561"/>
      </dsp:txXfrm>
    </dsp:sp>
    <dsp:sp modelId="{9DD60E0B-7F17-4851-9F23-1230978D988A}">
      <dsp:nvSpPr>
        <dsp:cNvPr id="0" name=""/>
        <dsp:cNvSpPr/>
      </dsp:nvSpPr>
      <dsp:spPr>
        <a:xfrm>
          <a:off x="279122" y="1941205"/>
          <a:ext cx="1064561" cy="1064561"/>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FABE8B77-82C1-4685-B15C-5BE0AD5B9E7F}">
      <dsp:nvSpPr>
        <dsp:cNvPr id="0" name=""/>
        <dsp:cNvSpPr/>
      </dsp:nvSpPr>
      <dsp:spPr>
        <a:xfrm>
          <a:off x="811403" y="1941205"/>
          <a:ext cx="5679825" cy="106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marL="0" lvl="0" indent="0" algn="l" defTabSz="1778000">
            <a:lnSpc>
              <a:spcPct val="90000"/>
            </a:lnSpc>
            <a:spcBef>
              <a:spcPct val="0"/>
            </a:spcBef>
            <a:spcAft>
              <a:spcPct val="35000"/>
            </a:spcAft>
            <a:buNone/>
          </a:pPr>
          <a:r>
            <a:rPr lang="en-US" sz="4000" b="1" kern="1200" dirty="0"/>
            <a:t>A</a:t>
          </a:r>
          <a:r>
            <a:rPr lang="en-US" sz="3200" kern="1200" dirty="0"/>
            <a:t>ffirmations</a:t>
          </a:r>
        </a:p>
      </dsp:txBody>
      <dsp:txXfrm>
        <a:off x="811403" y="1941205"/>
        <a:ext cx="5679825" cy="1064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35C23-A1C3-45B2-B4AD-AD2BE3649A8B}">
      <dsp:nvSpPr>
        <dsp:cNvPr id="0" name=""/>
        <dsp:cNvSpPr/>
      </dsp:nvSpPr>
      <dsp:spPr>
        <a:xfrm>
          <a:off x="256877" y="806072"/>
          <a:ext cx="979717" cy="979717"/>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22277E08-0AA8-4C14-A28E-B88DC6BEA0E8}">
      <dsp:nvSpPr>
        <dsp:cNvPr id="0" name=""/>
        <dsp:cNvSpPr/>
      </dsp:nvSpPr>
      <dsp:spPr>
        <a:xfrm>
          <a:off x="746735" y="806072"/>
          <a:ext cx="5227151" cy="979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5880" rIns="0" bIns="55880" numCol="1" spcCol="1270" anchor="ctr" anchorCtr="0">
          <a:noAutofit/>
        </a:bodyPr>
        <a:lstStyle/>
        <a:p>
          <a:pPr marL="0" lvl="0" indent="0" algn="l" defTabSz="1955800">
            <a:lnSpc>
              <a:spcPct val="90000"/>
            </a:lnSpc>
            <a:spcBef>
              <a:spcPct val="0"/>
            </a:spcBef>
            <a:spcAft>
              <a:spcPct val="35000"/>
            </a:spcAft>
            <a:buNone/>
          </a:pPr>
          <a:r>
            <a:rPr lang="en-US" sz="4400" b="1" kern="1200" dirty="0"/>
            <a:t>R</a:t>
          </a:r>
          <a:r>
            <a:rPr lang="en-US" sz="3200" b="0" kern="1200" dirty="0"/>
            <a:t>eflective listening</a:t>
          </a:r>
        </a:p>
      </dsp:txBody>
      <dsp:txXfrm>
        <a:off x="746735" y="806072"/>
        <a:ext cx="5227151" cy="979717"/>
      </dsp:txXfrm>
    </dsp:sp>
    <dsp:sp modelId="{9DD60E0B-7F17-4851-9F23-1230978D988A}">
      <dsp:nvSpPr>
        <dsp:cNvPr id="0" name=""/>
        <dsp:cNvSpPr/>
      </dsp:nvSpPr>
      <dsp:spPr>
        <a:xfrm>
          <a:off x="256877" y="1785790"/>
          <a:ext cx="979717" cy="979717"/>
        </a:xfrm>
        <a:prstGeom prst="ellipse">
          <a:avLst/>
        </a:prstGeom>
        <a:gradFill rotWithShape="0">
          <a:gsLst>
            <a:gs pos="0">
              <a:schemeClr val="accent3">
                <a:alpha val="50000"/>
                <a:hueOff val="-1067368"/>
                <a:satOff val="5739"/>
                <a:lumOff val="6471"/>
                <a:alphaOff val="0"/>
                <a:satMod val="103000"/>
                <a:lumMod val="102000"/>
                <a:tint val="94000"/>
              </a:schemeClr>
            </a:gs>
            <a:gs pos="50000">
              <a:schemeClr val="accent3">
                <a:alpha val="50000"/>
                <a:hueOff val="-1067368"/>
                <a:satOff val="5739"/>
                <a:lumOff val="6471"/>
                <a:alphaOff val="0"/>
                <a:satMod val="110000"/>
                <a:lumMod val="100000"/>
                <a:shade val="100000"/>
              </a:schemeClr>
            </a:gs>
            <a:gs pos="100000">
              <a:schemeClr val="accent3">
                <a:alpha val="50000"/>
                <a:hueOff val="-1067368"/>
                <a:satOff val="5739"/>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FABE8B77-82C1-4685-B15C-5BE0AD5B9E7F}">
      <dsp:nvSpPr>
        <dsp:cNvPr id="0" name=""/>
        <dsp:cNvSpPr/>
      </dsp:nvSpPr>
      <dsp:spPr>
        <a:xfrm>
          <a:off x="746735" y="1785790"/>
          <a:ext cx="5227151" cy="979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marL="0" lvl="0" indent="0" algn="l" defTabSz="1778000">
            <a:lnSpc>
              <a:spcPct val="90000"/>
            </a:lnSpc>
            <a:spcBef>
              <a:spcPct val="0"/>
            </a:spcBef>
            <a:spcAft>
              <a:spcPct val="35000"/>
            </a:spcAft>
            <a:buNone/>
          </a:pPr>
          <a:r>
            <a:rPr lang="en-US" sz="4000" b="1" kern="1200" dirty="0"/>
            <a:t>S</a:t>
          </a:r>
          <a:r>
            <a:rPr lang="en-US" sz="3200" b="0" kern="1200" dirty="0"/>
            <a:t>ummarization</a:t>
          </a:r>
        </a:p>
      </dsp:txBody>
      <dsp:txXfrm>
        <a:off x="746735" y="1785790"/>
        <a:ext cx="5227151" cy="9797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132143E-CEE1-44C9-B206-40C977A813DC}" type="datetimeFigureOut">
              <a:rPr lang="en-US" smtClean="0"/>
              <a:t>4/1/23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038845-49F0-4720-91DD-522B749F74FD}" type="slidenum">
              <a:rPr lang="en-US" smtClean="0"/>
              <a:t>‹#›</a:t>
            </a:fld>
            <a:endParaRPr lang="en-US" dirty="0"/>
          </a:p>
        </p:txBody>
      </p:sp>
    </p:spTree>
    <p:extLst>
      <p:ext uri="{BB962C8B-B14F-4D97-AF65-F5344CB8AC3E}">
        <p14:creationId xmlns:p14="http://schemas.microsoft.com/office/powerpoint/2010/main" val="423035927"/>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ayjXMix-nM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Fm-T1SDw8t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m10.safelinks.protection.outlook.com/?url=https%3A%2F%2Fstore.samhsa.gov%2Fproduct%2Fadvisory-using-motivational-interviewing-substance-use-disorder-treatment%2Fpep20-02-02-014&amp;data=04%7C01%7CMaryAnn.Preskul-Ricca%40umassmed.edu%7C788cd0b891e04de8572e08d91b3c4a8c%7Cee9155fe2da34378a6c44405faf57b2e%7C0%7C1%7C637570769086443426%7CUnknown%7CTWFpbGZsb3d8eyJWIjoiMC4wLjAwMDAiLCJQIjoiV2luMzIiLCJBTiI6Ik1haWwiLCJXVCI6Mn0%3D%7C1000&amp;sdata=Y8LqP4l96U90Z0lyCPvti9KhqpVzgrwYA%2FKGKqbJB%2F4%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uWwcUaXH9P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Introduce Trainers </a:t>
            </a:r>
          </a:p>
        </p:txBody>
      </p:sp>
      <p:sp>
        <p:nvSpPr>
          <p:cNvPr id="4" name="Slide Number Placeholder 3"/>
          <p:cNvSpPr>
            <a:spLocks noGrp="1"/>
          </p:cNvSpPr>
          <p:nvPr>
            <p:ph type="sldNum" sz="quarter" idx="5"/>
          </p:nvPr>
        </p:nvSpPr>
        <p:spPr/>
        <p:txBody>
          <a:bodyPr/>
          <a:lstStyle/>
          <a:p>
            <a:fld id="{7D038845-49F0-4720-91DD-522B749F74FD}" type="slidenum">
              <a:rPr lang="en-US" smtClean="0"/>
              <a:t>1</a:t>
            </a:fld>
            <a:endParaRPr lang="en-US" dirty="0"/>
          </a:p>
        </p:txBody>
      </p:sp>
    </p:spTree>
    <p:extLst>
      <p:ext uri="{BB962C8B-B14F-4D97-AF65-F5344CB8AC3E}">
        <p14:creationId xmlns:p14="http://schemas.microsoft.com/office/powerpoint/2010/main" val="358025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Instructions</a:t>
            </a:r>
            <a:endParaRPr lang="en-US" dirty="0"/>
          </a:p>
          <a:p>
            <a:pPr marL="285750" indent="-285750">
              <a:buFont typeface="Symbol"/>
              <a:buChar char="•"/>
            </a:pPr>
            <a:r>
              <a:rPr lang="en-US" dirty="0"/>
              <a:t>Ask them to think about what are some of the behavior changes they think persons served may have ambivalence about?  </a:t>
            </a:r>
            <a:endParaRPr lang="en-US" dirty="0">
              <a:cs typeface="Calibri"/>
            </a:endParaRPr>
          </a:p>
          <a:p>
            <a:pPr marL="285750" indent="-285750">
              <a:buFont typeface="Symbol"/>
              <a:buChar char="•"/>
            </a:pPr>
            <a:r>
              <a:rPr lang="en-US" dirty="0"/>
              <a:t>Explain that you will be breaking them into groups. Each group should start by picking one behavior they will discuss. It can be quitting smoking, taking medication, or something else anyone worked with an individual to change. </a:t>
            </a:r>
            <a:endParaRPr lang="en-US" dirty="0">
              <a:cs typeface="Calibri"/>
            </a:endParaRPr>
          </a:p>
          <a:p>
            <a:pPr marL="285750" indent="-285750">
              <a:buFont typeface="Symbol"/>
              <a:buChar char="•"/>
            </a:pPr>
            <a:r>
              <a:rPr lang="en-US" dirty="0"/>
              <a:t>As a group, they will discuss and list the potential pros and cons to making that change for the person served.  </a:t>
            </a:r>
            <a:endParaRPr lang="en-US" dirty="0">
              <a:cs typeface="Calibri"/>
            </a:endParaRPr>
          </a:p>
          <a:p>
            <a:pPr marL="285750" indent="-285750">
              <a:buFont typeface="Symbol"/>
              <a:buChar char="•"/>
            </a:pPr>
            <a:r>
              <a:rPr lang="en-US" dirty="0"/>
              <a:t>Break participants into groups of 3 to 5. Ask them to select a recorder and reporter. Give them about 7 minutes.</a:t>
            </a:r>
            <a:endParaRPr lang="en-US" dirty="0">
              <a:cs typeface="Calibri"/>
            </a:endParaRPr>
          </a:p>
          <a:p>
            <a:pPr marL="285750" indent="-285750">
              <a:buFont typeface="Symbol"/>
              <a:buChar char="•"/>
            </a:pPr>
            <a:r>
              <a:rPr lang="en-US" dirty="0"/>
              <a:t>When you bring them together, ask a couple groups to state what behavior they picked and the pros/cons on their list.</a:t>
            </a:r>
            <a:endParaRPr lang="en-US" dirty="0">
              <a:cs typeface="Calibri"/>
            </a:endParaRPr>
          </a:p>
          <a:p>
            <a:pPr>
              <a:spcAft>
                <a:spcPts val="800"/>
              </a:spcAft>
            </a:pPr>
            <a:endParaRPr lang="en-US" dirty="0">
              <a:latin typeface="Articulate"/>
              <a:ea typeface="MS Mincho"/>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10</a:t>
            </a:fld>
            <a:endParaRPr lang="en-US" dirty="0"/>
          </a:p>
        </p:txBody>
      </p:sp>
    </p:spTree>
    <p:extLst>
      <p:ext uri="{BB962C8B-B14F-4D97-AF65-F5344CB8AC3E}">
        <p14:creationId xmlns:p14="http://schemas.microsoft.com/office/powerpoint/2010/main" val="200361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through slide:</a:t>
            </a:r>
            <a:endParaRPr lang="en-US" dirty="0"/>
          </a:p>
          <a:p>
            <a:pPr marL="285750" indent="-285750">
              <a:buFont typeface="Symbol"/>
              <a:buChar char="•"/>
            </a:pPr>
            <a:r>
              <a:rPr lang="en-US" dirty="0"/>
              <a:t>Persons served motivation is essential to promoting change in substance use behavior</a:t>
            </a:r>
          </a:p>
          <a:p>
            <a:pPr marL="285750" indent="-285750">
              <a:buFont typeface="Symbol"/>
              <a:buChar char="•"/>
            </a:pPr>
            <a:r>
              <a:rPr lang="en-US" dirty="0"/>
              <a:t>Motivational approaches are based on the principals of person-centered counseling</a:t>
            </a:r>
          </a:p>
          <a:p>
            <a:pPr marL="285750" indent="-285750">
              <a:buFont typeface="Symbol"/>
              <a:buChar char="•"/>
            </a:pPr>
            <a:r>
              <a:rPr lang="en-US" dirty="0"/>
              <a:t>Effective motivational counseling approaches can be brief</a:t>
            </a:r>
          </a:p>
          <a:p>
            <a:pPr marL="285750" indent="-285750">
              <a:buFont typeface="Symbol"/>
              <a:buChar char="•"/>
            </a:pPr>
            <a:r>
              <a:rPr lang="en-US" dirty="0"/>
              <a:t>MI focuses on enhancing </a:t>
            </a:r>
            <a:r>
              <a:rPr lang="en-US" i="1" dirty="0"/>
              <a:t>intrinsic motivation</a:t>
            </a:r>
            <a:endParaRPr lang="en-US" dirty="0"/>
          </a:p>
          <a:p>
            <a:pPr marL="285750" indent="-285750">
              <a:buFont typeface="Symbol"/>
              <a:buChar char="•"/>
            </a:pPr>
            <a:r>
              <a:rPr lang="en-US" dirty="0"/>
              <a:t>Reflecting persons’ served hopes and values in contrast to the negative effects of their substance use behaviors is essential for promoting awareness and internal motivation to change</a:t>
            </a:r>
          </a:p>
          <a:p>
            <a:pPr marL="285750" indent="-285750">
              <a:buFont typeface="Symbol"/>
              <a:buChar char="•"/>
            </a:pPr>
            <a:r>
              <a:rPr lang="en-US" dirty="0"/>
              <a:t>The current practice of MI is based on the primary principles of eliciting change talk and strengthening the person’s served commitment to change</a:t>
            </a:r>
          </a:p>
          <a:p>
            <a:endParaRPr lang="en-US" dirty="0">
              <a:cs typeface="Calibri"/>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7D038845-49F0-4720-91DD-522B749F74FD}" type="slidenum">
              <a:rPr lang="en-US" smtClean="0"/>
              <a:t>11</a:t>
            </a:fld>
            <a:endParaRPr lang="en-US" dirty="0"/>
          </a:p>
        </p:txBody>
      </p:sp>
    </p:spTree>
    <p:extLst>
      <p:ext uri="{BB962C8B-B14F-4D97-AF65-F5344CB8AC3E}">
        <p14:creationId xmlns:p14="http://schemas.microsoft.com/office/powerpoint/2010/main" val="789005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MI is rooted in the Stages of Change:</a:t>
            </a:r>
            <a:endParaRPr lang="en-US" dirty="0">
              <a:cs typeface="Calibri"/>
            </a:endParaRPr>
          </a:p>
          <a:p>
            <a:pPr marL="285750" indent="-285750">
              <a:buFont typeface="Arial"/>
              <a:buChar char="•"/>
            </a:pPr>
            <a:r>
              <a:rPr lang="en-US" dirty="0"/>
              <a:t>Precontemplation – a person may have made prior attempts to change and gave up</a:t>
            </a:r>
            <a:endParaRPr lang="en-US" dirty="0">
              <a:cs typeface="Calibri"/>
            </a:endParaRPr>
          </a:p>
          <a:p>
            <a:pPr marL="285750" indent="-285750">
              <a:buFont typeface="Arial"/>
              <a:buChar char="•"/>
            </a:pPr>
            <a:r>
              <a:rPr lang="en-US" dirty="0"/>
              <a:t>Contemplation – a person can stay in this stage for a while but is experiencing ambivalence</a:t>
            </a:r>
            <a:endParaRPr lang="en-US" dirty="0">
              <a:cs typeface="Calibri"/>
            </a:endParaRPr>
          </a:p>
          <a:p>
            <a:pPr marL="285750" indent="-285750">
              <a:buFont typeface="Arial"/>
              <a:buChar char="•"/>
            </a:pPr>
            <a:r>
              <a:rPr lang="en-US" dirty="0"/>
              <a:t>Preparation – getting ready to make the change</a:t>
            </a:r>
            <a:endParaRPr lang="en-US" dirty="0">
              <a:cs typeface="Calibri"/>
            </a:endParaRPr>
          </a:p>
          <a:p>
            <a:pPr marL="285750" indent="-285750">
              <a:buFont typeface="Arial"/>
              <a:buChar char="•"/>
            </a:pPr>
            <a:r>
              <a:rPr lang="en-US" dirty="0"/>
              <a:t>Action  - making the change</a:t>
            </a:r>
            <a:endParaRPr lang="en-US" dirty="0">
              <a:cs typeface="Calibri"/>
            </a:endParaRPr>
          </a:p>
          <a:p>
            <a:pPr marL="285750" indent="-285750">
              <a:buFont typeface="Arial"/>
              <a:buChar char="•"/>
            </a:pPr>
            <a:r>
              <a:rPr lang="en-US" dirty="0"/>
              <a:t>Maintenance – person has made the change and is taking steps to maintain the change</a:t>
            </a:r>
            <a:endParaRPr lang="en-US" dirty="0">
              <a:cs typeface="Calibri"/>
            </a:endParaRPr>
          </a:p>
          <a:p>
            <a:pPr marL="285750" indent="-285750">
              <a:buFont typeface="Arial"/>
              <a:buChar char="•"/>
            </a:pPr>
            <a:r>
              <a:rPr lang="en-US" dirty="0"/>
              <a:t>Relapse - a person has returned to use. Relapse is seen as a normal part of the recovery process and relapses are a common occurrence.</a:t>
            </a:r>
            <a:endParaRPr lang="en-US" dirty="0">
              <a:cs typeface="Calibri"/>
            </a:endParaRPr>
          </a:p>
          <a:p>
            <a:pPr algn="l"/>
            <a:endParaRPr lang="en-US" dirty="0">
              <a:cs typeface="Calibri"/>
            </a:endParaRPr>
          </a:p>
        </p:txBody>
      </p:sp>
      <p:sp>
        <p:nvSpPr>
          <p:cNvPr id="4" name="Slide Number Placeholder 3"/>
          <p:cNvSpPr>
            <a:spLocks noGrp="1"/>
          </p:cNvSpPr>
          <p:nvPr>
            <p:ph type="sldNum" sz="quarter" idx="10"/>
          </p:nvPr>
        </p:nvSpPr>
        <p:spPr/>
        <p:txBody>
          <a:bodyPr/>
          <a:lstStyle/>
          <a:p>
            <a:fld id="{B68D2766-C49B-4C1A-9FEE-6F146754B02B}" type="slidenum">
              <a:rPr lang="en-US" smtClean="0"/>
              <a:t>12</a:t>
            </a:fld>
            <a:endParaRPr lang="en-US" dirty="0"/>
          </a:p>
        </p:txBody>
      </p:sp>
    </p:spTree>
    <p:extLst>
      <p:ext uri="{BB962C8B-B14F-4D97-AF65-F5344CB8AC3E}">
        <p14:creationId xmlns:p14="http://schemas.microsoft.com/office/powerpoint/2010/main" val="1378268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Video/Discussion</a:t>
            </a:r>
            <a:r>
              <a:rPr lang="en-US" dirty="0"/>
              <a:t>:  </a:t>
            </a:r>
          </a:p>
          <a:p>
            <a:r>
              <a:rPr lang="en-US" i="1" dirty="0"/>
              <a:t>2 ½ minute video</a:t>
            </a:r>
            <a:endParaRPr lang="en-US" dirty="0"/>
          </a:p>
          <a:p>
            <a:endParaRPr lang="en-US" dirty="0"/>
          </a:p>
          <a:p>
            <a:r>
              <a:rPr lang="en-US" b="1" dirty="0"/>
              <a:t>Show </a:t>
            </a:r>
            <a:r>
              <a:rPr lang="en-US" dirty="0"/>
              <a:t>the video on Overview of Stages of Change: </a:t>
            </a:r>
            <a:r>
              <a:rPr lang="en-US" u="sng" dirty="0">
                <a:hlinkClick r:id="rId3"/>
              </a:rPr>
              <a:t>https://youtu.be/ayjXMix-nMw</a:t>
            </a:r>
            <a:r>
              <a:rPr lang="en-US" u="sng" dirty="0"/>
              <a:t> </a:t>
            </a:r>
            <a:endParaRPr lang="en-US" dirty="0"/>
          </a:p>
          <a:p>
            <a:endParaRPr lang="en-US" dirty="0"/>
          </a:p>
          <a:p>
            <a:r>
              <a:rPr lang="en-US" b="1" dirty="0"/>
              <a:t>Ask for reactions</a:t>
            </a:r>
            <a:endParaRPr lang="en-US" dirty="0"/>
          </a:p>
          <a:p>
            <a:pPr algn="l"/>
            <a:endParaRPr lang="en-US" dirty="0">
              <a:solidFill>
                <a:srgbClr val="0000FF"/>
              </a:solidFill>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13</a:t>
            </a:fld>
            <a:endParaRPr lang="en-US" dirty="0"/>
          </a:p>
        </p:txBody>
      </p:sp>
    </p:spTree>
    <p:extLst>
      <p:ext uri="{BB962C8B-B14F-4D97-AF65-F5344CB8AC3E}">
        <p14:creationId xmlns:p14="http://schemas.microsoft.com/office/powerpoint/2010/main" val="420146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 focuses on enhancing intrinsic motivation – helping persons served see “where they are” vs. “where they want to be”.</a:t>
            </a:r>
            <a:endParaRPr lang="en-US" dirty="0"/>
          </a:p>
          <a:p>
            <a:endParaRPr lang="en-US" dirty="0"/>
          </a:p>
          <a:p>
            <a:r>
              <a:rPr lang="en-US" b="1" dirty="0"/>
              <a:t>Explain:</a:t>
            </a:r>
            <a:endParaRPr lang="en-US" dirty="0"/>
          </a:p>
          <a:p>
            <a:pPr marL="285750" indent="-285750">
              <a:buFont typeface="Symbol"/>
              <a:buChar char="•"/>
            </a:pPr>
            <a:r>
              <a:rPr lang="en-US" dirty="0"/>
              <a:t>This is the Spirit of MI. </a:t>
            </a:r>
          </a:p>
          <a:p>
            <a:pPr marL="285750" indent="-285750">
              <a:buFont typeface="Symbol"/>
              <a:buChar char="•"/>
            </a:pPr>
            <a:r>
              <a:rPr lang="en-US" dirty="0"/>
              <a:t>MI requires a partnership between the providers and the persons served that fosters a collaborative approach to change.</a:t>
            </a:r>
          </a:p>
          <a:p>
            <a:endParaRPr lang="en-US" dirty="0"/>
          </a:p>
          <a:p>
            <a:pPr algn="l"/>
            <a:endParaRPr lang="en-US" dirty="0">
              <a:cs typeface="Calibri"/>
            </a:endParaRPr>
          </a:p>
        </p:txBody>
      </p:sp>
      <p:sp>
        <p:nvSpPr>
          <p:cNvPr id="4" name="Slide Number Placeholder 3"/>
          <p:cNvSpPr>
            <a:spLocks noGrp="1"/>
          </p:cNvSpPr>
          <p:nvPr>
            <p:ph type="sldNum" sz="quarter" idx="5"/>
          </p:nvPr>
        </p:nvSpPr>
        <p:spPr/>
        <p:txBody>
          <a:bodyPr/>
          <a:lstStyle/>
          <a:p>
            <a:fld id="{7D038845-49F0-4720-91DD-522B749F74FD}" type="slidenum">
              <a:rPr lang="en-US" smtClean="0"/>
              <a:t>14</a:t>
            </a:fld>
            <a:endParaRPr lang="en-US" dirty="0"/>
          </a:p>
        </p:txBody>
      </p:sp>
    </p:spTree>
    <p:extLst>
      <p:ext uri="{BB962C8B-B14F-4D97-AF65-F5344CB8AC3E}">
        <p14:creationId xmlns:p14="http://schemas.microsoft.com/office/powerpoint/2010/main" val="3238963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Guiding Principles of MI</a:t>
            </a:r>
            <a:endParaRPr lang="en-US" dirty="0"/>
          </a:p>
          <a:p>
            <a:endParaRPr lang="en-US" dirty="0"/>
          </a:p>
          <a:p>
            <a:r>
              <a:rPr lang="en-US" b="1" dirty="0"/>
              <a:t>Explain</a:t>
            </a:r>
            <a:r>
              <a:rPr lang="en-US" dirty="0"/>
              <a:t>: Resist the righting reflex</a:t>
            </a:r>
          </a:p>
          <a:p>
            <a:pPr marL="285750" indent="-285750">
              <a:buFont typeface="Arial"/>
              <a:buChar char="•"/>
            </a:pPr>
            <a:r>
              <a:rPr lang="en-US" dirty="0"/>
              <a:t>Find out what the person served knows first</a:t>
            </a:r>
          </a:p>
          <a:p>
            <a:pPr marL="285750" indent="-285750">
              <a:buFont typeface="Arial"/>
              <a:buChar char="•"/>
            </a:pPr>
            <a:r>
              <a:rPr lang="en-US" dirty="0"/>
              <a:t>Tolerate incorrect information </a:t>
            </a:r>
          </a:p>
          <a:p>
            <a:pPr marL="285750" indent="-285750">
              <a:buFont typeface="Arial"/>
              <a:buChar char="•"/>
            </a:pPr>
            <a:r>
              <a:rPr lang="en-US" dirty="0"/>
              <a:t>Avoid telling someone “they should…”, “you have to…”, “you will feel better if…”</a:t>
            </a:r>
          </a:p>
          <a:p>
            <a:pPr marL="285750" indent="-285750">
              <a:buFont typeface="Arial"/>
              <a:buChar char="•"/>
            </a:pPr>
            <a:r>
              <a:rPr lang="en-US" dirty="0"/>
              <a:t>Avoid the urge to “fix it”  or offer advice when someone presents you with a problem which requires making a change</a:t>
            </a:r>
          </a:p>
          <a:p>
            <a:pPr marL="285750" indent="-285750">
              <a:buFont typeface="Arial"/>
              <a:buChar char="•"/>
            </a:pPr>
            <a:r>
              <a:rPr lang="en-US" dirty="0"/>
              <a:t>Ask for permission before informing or educating</a:t>
            </a:r>
          </a:p>
          <a:p>
            <a:r>
              <a:rPr lang="en-US" dirty="0"/>
              <a:t>Being empathic is the #1 predictor for behavior change</a:t>
            </a:r>
          </a:p>
          <a:p>
            <a:pPr algn="l"/>
            <a:endParaRPr lang="en-US" b="0" i="0" dirty="0">
              <a:solidFill>
                <a:srgbClr val="000000"/>
              </a:solidFill>
              <a:effectLst/>
              <a:latin typeface="Calibri"/>
              <a:cs typeface="Calibri"/>
            </a:endParaRPr>
          </a:p>
          <a:p>
            <a:pPr marL="291179" indent="-2911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D038845-49F0-4720-91DD-522B749F74FD}" type="slidenum">
              <a:rPr lang="en-US" smtClean="0"/>
              <a:t>15</a:t>
            </a:fld>
            <a:endParaRPr lang="en-US" dirty="0"/>
          </a:p>
        </p:txBody>
      </p:sp>
    </p:spTree>
    <p:extLst>
      <p:ext uri="{BB962C8B-B14F-4D97-AF65-F5344CB8AC3E}">
        <p14:creationId xmlns:p14="http://schemas.microsoft.com/office/powerpoint/2010/main" val="3522284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a:t>
            </a:r>
            <a:r>
              <a:rPr lang="en-US" dirty="0"/>
              <a:t>: Explain that knowing the culture of the individual will help facilitate the MI process. </a:t>
            </a:r>
            <a:r>
              <a:rPr lang="en-US" i="1" dirty="0"/>
              <a:t>Read through some of the tips on the slide.</a:t>
            </a:r>
            <a:endParaRPr lang="en-US" dirty="0"/>
          </a:p>
        </p:txBody>
      </p:sp>
      <p:sp>
        <p:nvSpPr>
          <p:cNvPr id="4" name="Slide Number Placeholder 3"/>
          <p:cNvSpPr>
            <a:spLocks noGrp="1"/>
          </p:cNvSpPr>
          <p:nvPr>
            <p:ph type="sldNum" sz="quarter" idx="5"/>
          </p:nvPr>
        </p:nvSpPr>
        <p:spPr/>
        <p:txBody>
          <a:bodyPr/>
          <a:lstStyle/>
          <a:p>
            <a:fld id="{7D038845-49F0-4720-91DD-522B749F74FD}" type="slidenum">
              <a:rPr lang="en-US" smtClean="0"/>
              <a:t>16</a:t>
            </a:fld>
            <a:endParaRPr lang="en-US" dirty="0"/>
          </a:p>
        </p:txBody>
      </p:sp>
    </p:spTree>
    <p:extLst>
      <p:ext uri="{BB962C8B-B14F-4D97-AF65-F5344CB8AC3E}">
        <p14:creationId xmlns:p14="http://schemas.microsoft.com/office/powerpoint/2010/main" val="2911700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OARS acronym:</a:t>
            </a:r>
            <a:endParaRPr lang="en-US" dirty="0"/>
          </a:p>
          <a:p>
            <a:pPr marL="971550" lvl="1" indent="-285750">
              <a:buFont typeface="Courier New"/>
              <a:buChar char="○"/>
            </a:pPr>
            <a:r>
              <a:rPr lang="en-US" dirty="0"/>
              <a:t>Asking </a:t>
            </a:r>
            <a:r>
              <a:rPr lang="en-US" b="1" dirty="0"/>
              <a:t>O</a:t>
            </a:r>
            <a:r>
              <a:rPr lang="en-US" dirty="0"/>
              <a:t>pen questions</a:t>
            </a:r>
          </a:p>
          <a:p>
            <a:pPr marL="971550" lvl="1" indent="-285750">
              <a:buFont typeface="Courier New"/>
              <a:buChar char="○"/>
            </a:pPr>
            <a:r>
              <a:rPr lang="en-US" b="1" dirty="0"/>
              <a:t>A</a:t>
            </a:r>
            <a:r>
              <a:rPr lang="en-US" dirty="0"/>
              <a:t>ffirmations, </a:t>
            </a:r>
          </a:p>
          <a:p>
            <a:pPr marL="971550" lvl="1" indent="-285750">
              <a:buFont typeface="Courier New"/>
              <a:buChar char="○"/>
            </a:pPr>
            <a:r>
              <a:rPr lang="en-US" b="1" dirty="0"/>
              <a:t>R</a:t>
            </a:r>
            <a:r>
              <a:rPr lang="en-US" dirty="0"/>
              <a:t>eflective listening, </a:t>
            </a:r>
          </a:p>
          <a:p>
            <a:pPr marL="971550" lvl="1" indent="-285750">
              <a:buFont typeface="Courier New"/>
              <a:buChar char="○"/>
            </a:pPr>
            <a:r>
              <a:rPr lang="en-US" b="1" dirty="0"/>
              <a:t>S</a:t>
            </a:r>
            <a:r>
              <a:rPr lang="en-US" dirty="0"/>
              <a:t>ummarization</a:t>
            </a:r>
          </a:p>
          <a:p>
            <a:pPr lvl="1"/>
            <a:endParaRPr lang="en-US" dirty="0"/>
          </a:p>
          <a:p>
            <a:pPr lvl="1"/>
            <a:r>
              <a:rPr lang="en-US" b="1" dirty="0"/>
              <a:t>Facilitator notes</a:t>
            </a:r>
            <a:r>
              <a:rPr lang="en-US" dirty="0"/>
              <a:t>: </a:t>
            </a:r>
          </a:p>
          <a:p>
            <a:pPr lvl="1"/>
            <a:r>
              <a:rPr lang="en-US" dirty="0"/>
              <a:t>Distinguish between change talk and sustain talk. </a:t>
            </a:r>
          </a:p>
          <a:p>
            <a:pPr marL="285750" indent="-285750">
              <a:buFont typeface="Symbol"/>
              <a:buChar char="•"/>
            </a:pPr>
            <a:r>
              <a:rPr lang="en-US" dirty="0"/>
              <a:t>Change talk represents movement towards change</a:t>
            </a:r>
          </a:p>
          <a:p>
            <a:r>
              <a:rPr lang="en-US" dirty="0"/>
              <a:t>“I want to quit ______________”</a:t>
            </a:r>
          </a:p>
          <a:p>
            <a:r>
              <a:rPr lang="en-US" dirty="0"/>
              <a:t>“I guess I can try that”</a:t>
            </a:r>
          </a:p>
          <a:p>
            <a:r>
              <a:rPr lang="en-US" dirty="0"/>
              <a:t>“I don’t want to keep feeling this way”</a:t>
            </a:r>
          </a:p>
          <a:p>
            <a:pPr marL="285750" indent="-285750">
              <a:buFont typeface="Symbol"/>
              <a:buChar char="•"/>
            </a:pPr>
            <a:r>
              <a:rPr lang="en-US" dirty="0"/>
              <a:t>Sustain talk – person served argues for the status quo</a:t>
            </a:r>
            <a:endParaRPr lang="en-US" dirty="0">
              <a:cs typeface="Calibri"/>
            </a:endParaRPr>
          </a:p>
          <a:p>
            <a:pPr>
              <a:buFont typeface="Arial" panose="020B0604020202020204" pitchFamily="34" charset="0"/>
            </a:pPr>
            <a:endParaRPr lang="en-US" sz="1800" b="0" i="0" dirty="0">
              <a:solidFill>
                <a:srgbClr val="000000"/>
              </a:solidFill>
              <a:effectLst/>
              <a:latin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7D038845-49F0-4720-91DD-522B749F74FD}" type="slidenum">
              <a:rPr lang="en-US" smtClean="0"/>
              <a:t>17</a:t>
            </a:fld>
            <a:endParaRPr lang="en-US" dirty="0"/>
          </a:p>
        </p:txBody>
      </p:sp>
    </p:spTree>
    <p:extLst>
      <p:ext uri="{BB962C8B-B14F-4D97-AF65-F5344CB8AC3E}">
        <p14:creationId xmlns:p14="http://schemas.microsoft.com/office/powerpoint/2010/main" val="2651444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366309" y="4466805"/>
            <a:ext cx="6530409" cy="4596378"/>
          </a:xfrm>
        </p:spPr>
        <p:txBody>
          <a:bodyPr/>
          <a:lstStyle/>
          <a:p>
            <a:r>
              <a:rPr lang="en-US" b="1" dirty="0"/>
              <a:t>Explain:</a:t>
            </a:r>
            <a:r>
              <a:rPr lang="en-US" dirty="0"/>
              <a:t> </a:t>
            </a:r>
          </a:p>
          <a:p>
            <a:pPr marL="285750" indent="-285750">
              <a:buFont typeface="Symbol"/>
              <a:buChar char="•"/>
            </a:pPr>
            <a:r>
              <a:rPr lang="en-US" dirty="0"/>
              <a:t>Open questions are questions that call for more than a yes/no answer. </a:t>
            </a:r>
          </a:p>
          <a:p>
            <a:pPr marL="285750" indent="-285750">
              <a:buFont typeface="Symbol"/>
              <a:buChar char="•"/>
            </a:pPr>
            <a:r>
              <a:rPr lang="en-US" dirty="0"/>
              <a:t>Open questions </a:t>
            </a:r>
            <a:r>
              <a:rPr lang="en-US" u="sng" dirty="0"/>
              <a:t>open</a:t>
            </a:r>
            <a:r>
              <a:rPr lang="en-US" dirty="0"/>
              <a:t> up a dialogue.  </a:t>
            </a:r>
            <a:endParaRPr lang="en-US" dirty="0">
              <a:cs typeface="Calibri"/>
            </a:endParaRPr>
          </a:p>
          <a:p>
            <a:pPr marL="971550" lvl="1" indent="-285750">
              <a:buFont typeface="Courier New"/>
              <a:buChar char="○"/>
            </a:pPr>
            <a:r>
              <a:rPr lang="en-US" dirty="0"/>
              <a:t>The question “Are you in pain?” is a closed question.  A more open question would be “How are you feeling?” </a:t>
            </a:r>
          </a:p>
          <a:p>
            <a:pPr marL="971550" lvl="1" indent="-285750">
              <a:buFont typeface="Courier New"/>
              <a:buChar char="○"/>
            </a:pPr>
            <a:r>
              <a:rPr lang="en-US" dirty="0"/>
              <a:t>“How much alcohol do you drink in a day?” is a closed question and could be changed to “What role does alcohol play in your life?” </a:t>
            </a:r>
          </a:p>
          <a:p>
            <a:pPr marL="971550" lvl="1" indent="-285750">
              <a:buFont typeface="Courier New"/>
              <a:buChar char="○"/>
            </a:pPr>
            <a:r>
              <a:rPr lang="en-US" dirty="0"/>
              <a:t>“Don’t you want to move to a safer place?” is a closed question but “What are the advantages of moving?” is open and would be more likely to elicit a discussion. </a:t>
            </a:r>
          </a:p>
          <a:p>
            <a:pPr marL="285750" indent="-285750">
              <a:buFont typeface="Symbol"/>
              <a:buChar char="•"/>
            </a:pPr>
            <a:r>
              <a:rPr lang="en-US" dirty="0"/>
              <a:t>In MI you try to ask more open than closed questions to encourage the person to share what is on their mind rather than what is on the professional’s mind or checklist. </a:t>
            </a:r>
          </a:p>
          <a:p>
            <a:pPr marL="285750" indent="-285750">
              <a:buFont typeface="Symbol"/>
              <a:buChar char="•"/>
            </a:pPr>
            <a:r>
              <a:rPr lang="en-US" dirty="0"/>
              <a:t>Benefits of open-ended questions include creating extended conversations, build rapport</a:t>
            </a:r>
          </a:p>
          <a:p>
            <a:pPr marL="285750" indent="-285750">
              <a:buFont typeface="Symbol"/>
              <a:buChar char="•"/>
            </a:pPr>
            <a:r>
              <a:rPr lang="en-US" dirty="0"/>
              <a:t>Be unbiased, cast a broad net, use a person’s own words</a:t>
            </a:r>
          </a:p>
          <a:p>
            <a:pPr marL="285750" indent="-285750">
              <a:buFont typeface="Symbol"/>
              <a:buChar char="•"/>
            </a:pPr>
            <a:r>
              <a:rPr lang="en-US" dirty="0"/>
              <a:t>Ask one question at a time</a:t>
            </a:r>
          </a:p>
          <a:p>
            <a:pPr algn="l"/>
            <a:endParaRPr lang="en-US" sz="1800" b="0" i="0" dirty="0">
              <a:solidFill>
                <a:srgbClr val="000000"/>
              </a:solidFill>
              <a:effectLst/>
              <a:latin typeface="Calibri"/>
              <a:cs typeface="Calibri"/>
            </a:endParaRPr>
          </a:p>
          <a:p>
            <a:pPr defTabSz="931774">
              <a:defRPr/>
            </a:pPr>
            <a:endParaRPr lang="en-US" sz="1600"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pPr defTabSz="931774">
              <a:defRPr/>
            </a:pPr>
            <a:endParaRPr 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0D17EF-6002-4ABD-B2CC-5E3E715775FF}" type="slidenum">
              <a:rPr lang="en-US" smtClean="0"/>
              <a:t>18</a:t>
            </a:fld>
            <a:endParaRPr lang="en-US" dirty="0"/>
          </a:p>
        </p:txBody>
      </p:sp>
    </p:spTree>
    <p:extLst>
      <p:ext uri="{BB962C8B-B14F-4D97-AF65-F5344CB8AC3E}">
        <p14:creationId xmlns:p14="http://schemas.microsoft.com/office/powerpoint/2010/main" val="2843096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b="0" i="0" dirty="0">
              <a:effectLst/>
            </a:endParaRPr>
          </a:p>
          <a:p>
            <a:r>
              <a:rPr lang="en-US" b="1" dirty="0"/>
              <a:t>Explain:</a:t>
            </a:r>
            <a:endParaRPr lang="en-US" dirty="0"/>
          </a:p>
          <a:p>
            <a:pPr marL="285750" indent="-285750">
              <a:buFont typeface="Symbol"/>
              <a:buChar char="•"/>
            </a:pPr>
            <a:r>
              <a:rPr lang="en-US" dirty="0"/>
              <a:t>Affirming statements are statements about anything positive that the professional notices about the individual - previous attempts, accomplishments, or anything positive that you can point out to the individual.  </a:t>
            </a:r>
          </a:p>
          <a:p>
            <a:pPr marL="285750" indent="-285750">
              <a:buFont typeface="Symbol"/>
              <a:buChar char="•"/>
            </a:pPr>
            <a:r>
              <a:rPr lang="en-US" dirty="0"/>
              <a:t>Use affirming statements to help build a sense of self confidence or self- efficacy that the person can make this change.</a:t>
            </a:r>
          </a:p>
          <a:p>
            <a:endParaRPr lang="en-US" dirty="0">
              <a:ea typeface="verdana"/>
              <a:cs typeface="Calibri"/>
            </a:endParaRPr>
          </a:p>
          <a:p>
            <a:pPr>
              <a:lnSpc>
                <a:spcPct val="115000"/>
              </a:lnSpc>
              <a:spcBef>
                <a:spcPts val="611"/>
              </a:spcBef>
              <a:spcAft>
                <a:spcPts val="51"/>
              </a:spcAft>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BD0D17EF-6002-4ABD-B2CC-5E3E715775FF}" type="slidenum">
              <a:rPr lang="en-US" smtClean="0"/>
              <a:t>19</a:t>
            </a:fld>
            <a:endParaRPr lang="en-US" dirty="0"/>
          </a:p>
        </p:txBody>
      </p:sp>
    </p:spTree>
    <p:extLst>
      <p:ext uri="{BB962C8B-B14F-4D97-AF65-F5344CB8AC3E}">
        <p14:creationId xmlns:p14="http://schemas.microsoft.com/office/powerpoint/2010/main" val="208513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During this module you will:</a:t>
            </a:r>
          </a:p>
          <a:p>
            <a:pPr marL="285750" indent="-285750">
              <a:buFont typeface="Calibri"/>
              <a:buChar char="•"/>
            </a:pPr>
            <a:r>
              <a:rPr lang="en-US" dirty="0"/>
              <a:t>Consider why and how people change health behaviors</a:t>
            </a:r>
          </a:p>
          <a:p>
            <a:pPr marL="285750" indent="-285750">
              <a:buFont typeface="Calibri"/>
              <a:buChar char="•"/>
            </a:pPr>
            <a:r>
              <a:rPr lang="en-US" dirty="0"/>
              <a:t>Connect what you do in your role to Motivational Interviewing (MI) Techniques</a:t>
            </a:r>
          </a:p>
          <a:p>
            <a:pPr marL="285750" indent="-285750">
              <a:buFont typeface="Calibri"/>
              <a:buChar char="•"/>
            </a:pPr>
            <a:r>
              <a:rPr lang="en-US" dirty="0"/>
              <a:t>Understand how MI can be applied to ACCS principles &amp;/or services</a:t>
            </a:r>
          </a:p>
          <a:p>
            <a:pPr marL="285750" indent="-285750">
              <a:buFont typeface="Calibri"/>
              <a:buChar char="•"/>
            </a:pPr>
            <a:r>
              <a:rPr lang="en-US" dirty="0"/>
              <a:t>Practice some practical MI skills</a:t>
            </a:r>
            <a:r>
              <a:rPr lang="en-US" b="1" dirty="0"/>
              <a:t>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a:t>
            </a:fld>
            <a:endParaRPr lang="en-US" dirty="0"/>
          </a:p>
        </p:txBody>
      </p:sp>
    </p:spTree>
    <p:extLst>
      <p:ext uri="{BB962C8B-B14F-4D97-AF65-F5344CB8AC3E}">
        <p14:creationId xmlns:p14="http://schemas.microsoft.com/office/powerpoint/2010/main" val="58534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t>Explain:</a:t>
            </a:r>
            <a:endParaRPr lang="en-US" dirty="0"/>
          </a:p>
          <a:p>
            <a:pPr marL="285750" indent="-285750">
              <a:buFont typeface="Symbol"/>
              <a:buChar char="•"/>
            </a:pPr>
            <a:r>
              <a:rPr lang="en-US" dirty="0"/>
              <a:t>Making reflecting statements is a very important skill for MI.  </a:t>
            </a:r>
          </a:p>
          <a:p>
            <a:pPr marL="971550" lvl="1" indent="-285750">
              <a:buFont typeface="Courier New"/>
              <a:buChar char="○"/>
            </a:pPr>
            <a:r>
              <a:rPr lang="en-US" dirty="0"/>
              <a:t>Reflections are your statements that describe your understanding of what the person is thinking and feeling.  </a:t>
            </a:r>
          </a:p>
          <a:p>
            <a:pPr marL="971550" lvl="1" indent="-285750">
              <a:buFont typeface="Courier New"/>
              <a:buChar char="○"/>
            </a:pPr>
            <a:r>
              <a:rPr lang="en-US" dirty="0"/>
              <a:t>Reflections require listening to what the person is saying and then reflecting it back to the person.  </a:t>
            </a:r>
          </a:p>
          <a:p>
            <a:pPr marL="971550" lvl="1" indent="-285750">
              <a:buFont typeface="Courier New"/>
              <a:buChar char="○"/>
            </a:pPr>
            <a:r>
              <a:rPr lang="en-US" dirty="0"/>
              <a:t>Reflections are used to convey empathy and help the professional to begin to see the world through the other person’s eyes.        </a:t>
            </a:r>
          </a:p>
          <a:p>
            <a:pPr marL="285750" indent="-285750">
              <a:buFont typeface="Symbol"/>
              <a:buChar char="•"/>
            </a:pPr>
            <a:r>
              <a:rPr lang="en-US" dirty="0"/>
              <a:t>Allow the person served to guide the conversation</a:t>
            </a:r>
          </a:p>
          <a:p>
            <a:pPr marL="285750" indent="-285750">
              <a:buFont typeface="Symbol"/>
              <a:buChar char="•"/>
            </a:pPr>
            <a:r>
              <a:rPr lang="en-US" dirty="0"/>
              <a:t>Let the person know that you are listening and trying to understand</a:t>
            </a:r>
          </a:p>
          <a:p>
            <a:endParaRPr lang="en-US" b="1" i="0" dirty="0">
              <a:solidFill>
                <a:srgbClr val="000000"/>
              </a:solidFill>
              <a:effectLst/>
              <a:latin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BD0D17EF-6002-4ABD-B2CC-5E3E715775FF}" type="slidenum">
              <a:rPr lang="en-US" smtClean="0"/>
              <a:t>20</a:t>
            </a:fld>
            <a:endParaRPr lang="en-US" dirty="0"/>
          </a:p>
        </p:txBody>
      </p:sp>
    </p:spTree>
    <p:extLst>
      <p:ext uri="{BB962C8B-B14F-4D97-AF65-F5344CB8AC3E}">
        <p14:creationId xmlns:p14="http://schemas.microsoft.com/office/powerpoint/2010/main" val="2833517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t>Explain:</a:t>
            </a:r>
            <a:endParaRPr lang="en-US" dirty="0"/>
          </a:p>
          <a:p>
            <a:pPr marL="285750" indent="-285750">
              <a:buFont typeface="Symbol"/>
              <a:buChar char="•"/>
            </a:pPr>
            <a:r>
              <a:rPr lang="en-US" dirty="0"/>
              <a:t>Summarizing pulls together the key points from the conversation with a person served, highlighting important areas.</a:t>
            </a:r>
          </a:p>
          <a:p>
            <a:pPr marL="285750" indent="-285750">
              <a:buFont typeface="Symbol"/>
              <a:buChar char="•"/>
            </a:pPr>
            <a:r>
              <a:rPr lang="en-US" dirty="0"/>
              <a:t>It helps the person served to listen to their own thoughts when they are repeated back to them.</a:t>
            </a:r>
          </a:p>
          <a:p>
            <a:pPr marL="285750" indent="-285750">
              <a:buFont typeface="Symbol"/>
              <a:buChar char="•"/>
            </a:pPr>
            <a:r>
              <a:rPr lang="en-US" dirty="0"/>
              <a:t>Demonstrates the person doing the MI has heard what the person served has said.</a:t>
            </a:r>
          </a:p>
          <a:p>
            <a:pPr marL="285750" indent="-285750">
              <a:buFont typeface="Symbol"/>
              <a:buChar char="•"/>
            </a:pPr>
            <a:r>
              <a:rPr lang="en-US" dirty="0"/>
              <a:t>Usually begins with a question.</a:t>
            </a:r>
          </a:p>
          <a:p>
            <a:endParaRPr lang="en-US" dirty="0"/>
          </a:p>
          <a:p>
            <a:r>
              <a:rPr lang="en-US" dirty="0"/>
              <a:t>Examples of summarizing statements:</a:t>
            </a:r>
          </a:p>
          <a:p>
            <a:pPr marL="285750" indent="-285750">
              <a:buFont typeface="Symbol"/>
              <a:buChar char="•"/>
            </a:pPr>
            <a:r>
              <a:rPr lang="en-US" dirty="0"/>
              <a:t>“Let me see if I understand, I am hearing you say  ….”</a:t>
            </a:r>
          </a:p>
          <a:p>
            <a:pPr marL="285750" indent="-285750">
              <a:buFont typeface="Symbol"/>
              <a:buChar char="•"/>
            </a:pPr>
            <a:r>
              <a:rPr lang="en-US" dirty="0"/>
              <a:t>“This is what I heard…tell me if I missed anything.”</a:t>
            </a:r>
          </a:p>
          <a:p>
            <a:endParaRPr lang="en-US" b="1" dirty="0">
              <a:cs typeface="Calibri"/>
            </a:endParaRPr>
          </a:p>
          <a:p>
            <a:endParaRPr lang="en-US" dirty="0"/>
          </a:p>
          <a:p>
            <a:pPr algn="l"/>
            <a:endParaRPr lang="en-US" sz="1800" b="0" i="0" dirty="0">
              <a:solidFill>
                <a:srgbClr val="000000"/>
              </a:solidFill>
              <a:effectLst/>
              <a:latin typeface="Calibri" panose="020F0502020204030204" pitchFamily="34" charset="0"/>
              <a:cs typeface="Calibri"/>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D0D17EF-6002-4ABD-B2CC-5E3E715775FF}" type="slidenum">
              <a:rPr lang="en-US" smtClean="0"/>
              <a:t>21</a:t>
            </a:fld>
            <a:endParaRPr lang="en-US" dirty="0"/>
          </a:p>
        </p:txBody>
      </p:sp>
    </p:spTree>
    <p:extLst>
      <p:ext uri="{BB962C8B-B14F-4D97-AF65-F5344CB8AC3E}">
        <p14:creationId xmlns:p14="http://schemas.microsoft.com/office/powerpoint/2010/main" val="4104406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20: Activity – Video</a:t>
            </a:r>
            <a:endParaRPr lang="en-US" dirty="0"/>
          </a:p>
          <a:p>
            <a:r>
              <a:rPr lang="en-US" i="1" dirty="0"/>
              <a:t>2 minute video</a:t>
            </a:r>
            <a:endParaRPr lang="en-US" dirty="0"/>
          </a:p>
          <a:p>
            <a:endParaRPr lang="en-US" dirty="0"/>
          </a:p>
          <a:p>
            <a:r>
              <a:rPr lang="en-US" dirty="0"/>
              <a:t>Show video of Core Skills:</a:t>
            </a:r>
          </a:p>
          <a:p>
            <a:r>
              <a:rPr lang="en-US" u="sng" dirty="0">
                <a:hlinkClick r:id="rId3"/>
              </a:rPr>
              <a:t>https://www.youtube.com/watch?v=Fm-T1SDw8to</a:t>
            </a:r>
            <a:r>
              <a:rPr lang="en-US" dirty="0"/>
              <a:t>                                             </a:t>
            </a: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22</a:t>
            </a:fld>
            <a:endParaRPr lang="en-US" dirty="0"/>
          </a:p>
        </p:txBody>
      </p:sp>
    </p:spTree>
    <p:extLst>
      <p:ext uri="{BB962C8B-B14F-4D97-AF65-F5344CB8AC3E}">
        <p14:creationId xmlns:p14="http://schemas.microsoft.com/office/powerpoint/2010/main" val="1404769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(10 minutes breakout; 5 minutes discussion)</a:t>
            </a:r>
            <a:endParaRPr lang="en-US" dirty="0"/>
          </a:p>
          <a:p>
            <a:r>
              <a:rPr lang="en-US" i="1" dirty="0"/>
              <a:t>Refer to Handout:  Practicing </a:t>
            </a:r>
            <a:r>
              <a:rPr lang="en-US" i="1"/>
              <a:t>OARS Skills</a:t>
            </a:r>
            <a:endParaRPr lang="en-US" dirty="0"/>
          </a:p>
          <a:p>
            <a:endParaRPr lang="en-US" dirty="0"/>
          </a:p>
          <a:p>
            <a:r>
              <a:rPr lang="en-US" b="1" dirty="0"/>
              <a:t>Facilitator Instructions:</a:t>
            </a:r>
            <a:endParaRPr lang="en-US" dirty="0"/>
          </a:p>
          <a:p>
            <a:r>
              <a:rPr lang="en-US" dirty="0"/>
              <a:t>You will be breaking participants into small groups of 3 so each participant has the chance to practice OARS skills. </a:t>
            </a:r>
          </a:p>
          <a:p>
            <a:endParaRPr lang="en-US" dirty="0"/>
          </a:p>
          <a:p>
            <a:pPr marL="285750" indent="-285750">
              <a:buFont typeface="Symbol"/>
              <a:buChar char="•"/>
            </a:pPr>
            <a:r>
              <a:rPr lang="en-US" dirty="0"/>
              <a:t>Instruct participants to read the scenario about Jerry. </a:t>
            </a:r>
          </a:p>
          <a:p>
            <a:r>
              <a:rPr lang="en-US" dirty="0"/>
              <a:t>The behavior he is contemplating is drinking alcohol.</a:t>
            </a:r>
          </a:p>
          <a:p>
            <a:r>
              <a:rPr lang="en-US" i="1" dirty="0"/>
              <a:t>Note: Leave slide up during breakout.</a:t>
            </a:r>
            <a:endParaRPr lang="en-US" dirty="0"/>
          </a:p>
          <a:p>
            <a:pPr marL="285750" indent="-285750">
              <a:buFont typeface="Symbol"/>
              <a:buChar char="•"/>
            </a:pPr>
            <a:r>
              <a:rPr lang="en-US" dirty="0"/>
              <a:t>Instruct each participant to come up with at least one affirming statement and one reflective statement that they could say to Jerry.  Give them a few minutes to do this without sharing anything with the large group.</a:t>
            </a:r>
          </a:p>
          <a:p>
            <a:pPr marL="285750" indent="-285750">
              <a:buFont typeface="Symbol"/>
              <a:buChar char="•"/>
            </a:pPr>
            <a:r>
              <a:rPr lang="en-US" dirty="0"/>
              <a:t>Instruct the participants that they will go into groups of 3 people. They should pick:</a:t>
            </a:r>
          </a:p>
          <a:p>
            <a:pPr marL="971550" lvl="1" indent="-285750">
              <a:buFont typeface="Courier New"/>
              <a:buChar char="○"/>
            </a:pPr>
            <a:r>
              <a:rPr lang="en-US" dirty="0"/>
              <a:t>One to play the team member, </a:t>
            </a:r>
          </a:p>
          <a:p>
            <a:pPr marL="971550" lvl="1" indent="-285750">
              <a:buFont typeface="Courier New"/>
              <a:buChar char="○"/>
            </a:pPr>
            <a:r>
              <a:rPr lang="en-US" dirty="0"/>
              <a:t>One to be Jerry, and </a:t>
            </a:r>
          </a:p>
          <a:p>
            <a:pPr marL="971550" lvl="1" indent="-285750">
              <a:buFont typeface="Courier New"/>
              <a:buChar char="○"/>
            </a:pPr>
            <a:r>
              <a:rPr lang="en-US" dirty="0"/>
              <a:t>One to be the observer. </a:t>
            </a:r>
          </a:p>
          <a:p>
            <a:pPr marL="285750" indent="-285750">
              <a:buFont typeface="Symbol"/>
              <a:buChar char="•"/>
            </a:pPr>
            <a:r>
              <a:rPr lang="en-US" dirty="0"/>
              <a:t>The provider will start by saying their statements to Jerry.</a:t>
            </a:r>
          </a:p>
          <a:p>
            <a:pPr marL="285750" indent="-285750">
              <a:buFont typeface="Symbol"/>
              <a:buChar char="•"/>
            </a:pPr>
            <a:r>
              <a:rPr lang="en-US" dirty="0"/>
              <a:t>Participants playing the role of Jerry and the observer will give the ‘provider’ feedback using the following questions:</a:t>
            </a:r>
          </a:p>
          <a:p>
            <a:pPr marL="971550" lvl="1" indent="-285750">
              <a:buFont typeface="Courier New"/>
              <a:buChar char="○"/>
            </a:pPr>
            <a:r>
              <a:rPr lang="en-US" dirty="0"/>
              <a:t>Did the statements acknowledge the reasons for and against the change?</a:t>
            </a:r>
          </a:p>
          <a:p>
            <a:pPr marL="971550" lvl="1" indent="-285750">
              <a:buFont typeface="Courier New"/>
              <a:buChar char="○"/>
            </a:pPr>
            <a:r>
              <a:rPr lang="en-US" dirty="0"/>
              <a:t>Was the statement judgmental?</a:t>
            </a:r>
          </a:p>
          <a:p>
            <a:pPr marL="971550" lvl="1" indent="-285750">
              <a:buFont typeface="Courier New"/>
              <a:buChar char="○"/>
            </a:pPr>
            <a:r>
              <a:rPr lang="en-US" dirty="0"/>
              <a:t>Was the tone kind and empathetic?</a:t>
            </a:r>
          </a:p>
          <a:p>
            <a:pPr marL="285750" indent="-285750">
              <a:buFont typeface="Symbol"/>
              <a:buChar char="•"/>
            </a:pPr>
            <a:r>
              <a:rPr lang="en-US" dirty="0"/>
              <a:t>Switch roles and repeat so that each participant has the opportunity to play the provider if possible. </a:t>
            </a:r>
          </a:p>
          <a:p>
            <a:pPr marL="285750" indent="-285750">
              <a:buFont typeface="Symbol"/>
              <a:buChar char="•"/>
            </a:pPr>
            <a:r>
              <a:rPr lang="en-US" dirty="0"/>
              <a:t>Give 10 minutes for the exercise</a:t>
            </a:r>
          </a:p>
          <a:p>
            <a:pPr marL="285750" indent="-285750">
              <a:buFont typeface="Symbol"/>
              <a:buChar char="•"/>
            </a:pPr>
            <a:r>
              <a:rPr lang="en-US" dirty="0"/>
              <a:t>Bring groups back together and discuss. </a:t>
            </a:r>
          </a:p>
          <a:p>
            <a:pPr marL="45720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Calibri"/>
            </a:endParaRPr>
          </a:p>
          <a:p>
            <a:pPr marL="0" marR="0">
              <a:spcBef>
                <a:spcPts val="0"/>
              </a:spcBef>
              <a:spcAft>
                <a:spcPts val="800"/>
              </a:spcAft>
            </a:pPr>
            <a:r>
              <a:rPr lang="en-US" sz="800" dirty="0">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0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r>
              <a:rPr lang="en-US" sz="10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r>
              <a:rPr lang="en-US" sz="10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r>
              <a:rPr lang="en-US" sz="10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r>
              <a:rPr lang="en-US" sz="10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endParaRPr lang="en-US" dirty="0">
              <a:latin typeface="Articulate" panose="02000503040000020004" pitchFamily="2" charset="0"/>
              <a:ea typeface="MS Mincho" panose="02020609040205080304" pitchFamily="49" charset="-128"/>
              <a:cs typeface="Articulate" panose="02000503040000020004" pitchFamily="2" charset="0"/>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23</a:t>
            </a:fld>
            <a:endParaRPr lang="en-US" dirty="0"/>
          </a:p>
        </p:txBody>
      </p:sp>
    </p:spTree>
    <p:extLst>
      <p:ext uri="{BB962C8B-B14F-4D97-AF65-F5344CB8AC3E}">
        <p14:creationId xmlns:p14="http://schemas.microsoft.com/office/powerpoint/2010/main" val="1448299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 requires practice, coaching and feedback in addition to the providers’ focus on integrating the MI spirit, strategies, and skills. </a:t>
            </a:r>
          </a:p>
        </p:txBody>
      </p:sp>
      <p:sp>
        <p:nvSpPr>
          <p:cNvPr id="4" name="Slide Number Placeholder 3"/>
          <p:cNvSpPr>
            <a:spLocks noGrp="1"/>
          </p:cNvSpPr>
          <p:nvPr>
            <p:ph type="sldNum" sz="quarter" idx="5"/>
          </p:nvPr>
        </p:nvSpPr>
        <p:spPr/>
        <p:txBody>
          <a:bodyPr/>
          <a:lstStyle/>
          <a:p>
            <a:fld id="{7D038845-49F0-4720-91DD-522B749F74FD}" type="slidenum">
              <a:rPr lang="en-US" smtClean="0"/>
              <a:t>24</a:t>
            </a:fld>
            <a:endParaRPr lang="en-US" dirty="0"/>
          </a:p>
        </p:txBody>
      </p:sp>
    </p:spTree>
    <p:extLst>
      <p:ext uri="{BB962C8B-B14F-4D97-AF65-F5344CB8AC3E}">
        <p14:creationId xmlns:p14="http://schemas.microsoft.com/office/powerpoint/2010/main" val="1324517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Ask:</a:t>
            </a:r>
            <a:endParaRPr lang="en-US"/>
          </a:p>
          <a:p>
            <a:r>
              <a:rPr lang="en-US"/>
              <a:t>What is one MI technique that you will use right away?</a:t>
            </a: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25</a:t>
            </a:fld>
            <a:endParaRPr lang="en-US" dirty="0"/>
          </a:p>
        </p:txBody>
      </p:sp>
    </p:spTree>
    <p:extLst>
      <p:ext uri="{BB962C8B-B14F-4D97-AF65-F5344CB8AC3E}">
        <p14:creationId xmlns:p14="http://schemas.microsoft.com/office/powerpoint/2010/main" val="304723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xplain</a:t>
            </a:r>
            <a:r>
              <a:rPr lang="en-US" b="1" dirty="0"/>
              <a:t>:</a:t>
            </a:r>
            <a:endParaRPr lang="en-US" dirty="0"/>
          </a:p>
          <a:p>
            <a:endParaRPr lang="en-US" dirty="0"/>
          </a:p>
          <a:p>
            <a:pPr marL="285750" indent="-285750">
              <a:buFont typeface="Symbol"/>
              <a:buChar char="•"/>
            </a:pPr>
            <a:r>
              <a:rPr lang="en-US" dirty="0"/>
              <a:t>MI is an evidence-based, collaborative, goal-oriented, conversational approach or style for treatment planning.</a:t>
            </a:r>
          </a:p>
          <a:p>
            <a:endParaRPr lang="en-US" dirty="0"/>
          </a:p>
          <a:p>
            <a:pPr marL="285750" indent="-285750">
              <a:buFont typeface="Symbol"/>
              <a:buChar char="•"/>
            </a:pPr>
            <a:r>
              <a:rPr lang="en-US" dirty="0"/>
              <a:t>MI is a communication style for exploring a person’s thoughts, feelings, goals, and solutions around changing behaviors.</a:t>
            </a:r>
          </a:p>
          <a:p>
            <a:endParaRPr lang="en-US" dirty="0"/>
          </a:p>
          <a:p>
            <a:pPr marL="285750" indent="-285750">
              <a:buFont typeface="Symbol"/>
              <a:buChar char="•"/>
            </a:pPr>
            <a:r>
              <a:rPr lang="en-US" dirty="0"/>
              <a:t>MI is an effective tool for everyone working with persons served when they are ambivalent about changing behaviors.</a:t>
            </a:r>
          </a:p>
          <a:p>
            <a:endParaRPr lang="en-US" dirty="0"/>
          </a:p>
          <a:p>
            <a:pPr marL="285750" indent="-285750">
              <a:buFont typeface="Symbol"/>
              <a:buChar char="•"/>
            </a:pPr>
            <a:r>
              <a:rPr lang="en-US" dirty="0"/>
              <a:t>Core MI goals: express empathy, elicit persons’ served reasons for, and commitment to, changing substance use and other unhealthy behaviors or other goals (e.g., housing, employment, etc. </a:t>
            </a:r>
          </a:p>
          <a:p>
            <a:r>
              <a:rPr lang="en-US" i="1" dirty="0"/>
              <a:t>Reference:</a:t>
            </a:r>
            <a:endParaRPr lang="en-US" dirty="0"/>
          </a:p>
          <a:p>
            <a:r>
              <a:rPr lang="en-US" dirty="0"/>
              <a:t>a </a:t>
            </a:r>
            <a:r>
              <a:rPr lang="en-US" i="1" dirty="0"/>
              <a:t>Note: most of content in this section is reviewed in Substance Abuse and Mental Health Services Administration. (2021). Using Motivational Interviewing in Substance Use Disorder Treatment. Advisory. Retrieved from </a:t>
            </a:r>
            <a:r>
              <a:rPr lang="en-US" i="1" u="sng" dirty="0">
                <a:hlinkClick r:id="rId3"/>
              </a:rPr>
              <a:t>https://store.samhsa.gov/product/advisory-using-motivational-interviewing-substance-use-disorder-treatment/pep20-02-02-014</a:t>
            </a:r>
            <a:endParaRPr lang="en-US" dirty="0"/>
          </a:p>
          <a:p>
            <a:endParaRPr lang="en-US" dirty="0"/>
          </a:p>
          <a:p>
            <a:endParaRPr lang="en-US" dirty="0">
              <a:cs typeface="Calibri"/>
            </a:endParaRPr>
          </a:p>
          <a:p>
            <a:pPr algn="l" rtl="0"/>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D038845-49F0-4720-91DD-522B749F74FD}" type="slidenum">
              <a:rPr lang="en-US" smtClean="0"/>
              <a:t>3</a:t>
            </a:fld>
            <a:endParaRPr lang="en-US" dirty="0"/>
          </a:p>
        </p:txBody>
      </p:sp>
    </p:spTree>
    <p:extLst>
      <p:ext uri="{BB962C8B-B14F-4D97-AF65-F5344CB8AC3E}">
        <p14:creationId xmlns:p14="http://schemas.microsoft.com/office/powerpoint/2010/main" val="417379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endParaRPr lang="en-US" dirty="0"/>
          </a:p>
          <a:p>
            <a:r>
              <a:rPr lang="en-US" dirty="0"/>
              <a:t>Have you had any training in MI? </a:t>
            </a:r>
          </a:p>
          <a:p>
            <a:endParaRPr lang="en-US" dirty="0"/>
          </a:p>
          <a:p>
            <a:r>
              <a:rPr lang="en-US" b="1" dirty="0"/>
              <a:t>Facilitator note: </a:t>
            </a:r>
            <a:r>
              <a:rPr lang="en-US" dirty="0"/>
              <a:t>Explain that this module provides a basic overview of the principles of Motivational Interviewing, along with a few practical skills that can be used by anyone on the ITT. Individuals who already have completed a full training in Motivational Interviewing will see this as a review.</a:t>
            </a:r>
          </a:p>
          <a:p>
            <a:pPr algn="l"/>
            <a:endParaRPr lang="en-US" b="0" i="0" dirty="0">
              <a:solidFill>
                <a:srgbClr val="000000"/>
              </a:solidFill>
              <a:effectLst/>
              <a:latin typeface="Calibri"/>
              <a:cs typeface="Calibri"/>
            </a:endParaRPr>
          </a:p>
          <a:p>
            <a:endParaRPr lang="en-US" b="1" dirty="0"/>
          </a:p>
        </p:txBody>
      </p:sp>
      <p:sp>
        <p:nvSpPr>
          <p:cNvPr id="4" name="Slide Number Placeholder 3"/>
          <p:cNvSpPr>
            <a:spLocks noGrp="1"/>
          </p:cNvSpPr>
          <p:nvPr>
            <p:ph type="sldNum" sz="quarter" idx="5"/>
          </p:nvPr>
        </p:nvSpPr>
        <p:spPr/>
        <p:txBody>
          <a:bodyPr/>
          <a:lstStyle/>
          <a:p>
            <a:fld id="{8071045B-683F-4120-8F36-6B50AC3EAEEC}" type="slidenum">
              <a:rPr lang="en-US" smtClean="0"/>
              <a:t>4</a:t>
            </a:fld>
            <a:endParaRPr lang="en-US" dirty="0"/>
          </a:p>
        </p:txBody>
      </p:sp>
    </p:spTree>
    <p:extLst>
      <p:ext uri="{BB962C8B-B14F-4D97-AF65-F5344CB8AC3E}">
        <p14:creationId xmlns:p14="http://schemas.microsoft.com/office/powerpoint/2010/main" val="113403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r>
              <a:rPr lang="en-US" dirty="0"/>
              <a:t>Motivational interviewing has been used in multiple different contexts </a:t>
            </a:r>
          </a:p>
          <a:p>
            <a:endParaRPr lang="en-US" dirty="0"/>
          </a:p>
          <a:p>
            <a:r>
              <a:rPr lang="en-US" b="1" dirty="0"/>
              <a:t>Facilitator Note: </a:t>
            </a:r>
            <a:endParaRPr lang="en-US" dirty="0"/>
          </a:p>
          <a:p>
            <a:r>
              <a:rPr lang="en-US" dirty="0"/>
              <a:t>Read through the examples on the slide. Elaborate to indicate why MI is relevant.</a:t>
            </a:r>
          </a:p>
          <a:p>
            <a:endParaRPr lang="en-US" dirty="0">
              <a:cs typeface="Calibri"/>
            </a:endParaRPr>
          </a:p>
        </p:txBody>
      </p:sp>
      <p:sp>
        <p:nvSpPr>
          <p:cNvPr id="4" name="Slide Number Placeholder 3"/>
          <p:cNvSpPr>
            <a:spLocks noGrp="1"/>
          </p:cNvSpPr>
          <p:nvPr>
            <p:ph type="sldNum" sz="quarter" idx="5"/>
          </p:nvPr>
        </p:nvSpPr>
        <p:spPr/>
        <p:txBody>
          <a:bodyPr/>
          <a:lstStyle/>
          <a:p>
            <a:fld id="{7D038845-49F0-4720-91DD-522B749F74FD}" type="slidenum">
              <a:rPr lang="en-US" smtClean="0"/>
              <a:t>5</a:t>
            </a:fld>
            <a:endParaRPr lang="en-US" dirty="0"/>
          </a:p>
        </p:txBody>
      </p:sp>
    </p:spTree>
    <p:extLst>
      <p:ext uri="{BB962C8B-B14F-4D97-AF65-F5344CB8AC3E}">
        <p14:creationId xmlns:p14="http://schemas.microsoft.com/office/powerpoint/2010/main" val="149700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345059"/>
          </a:xfrm>
        </p:spPr>
        <p:txBody>
          <a:bodyPr/>
          <a:lstStyle/>
          <a:p>
            <a:pPr lvl="0"/>
            <a:r>
              <a:rPr lang="en-US" sz="1500" dirty="0">
                <a:latin typeface="Open Sans" panose="020B0606030504020204" pitchFamily="34" charset="0"/>
                <a:ea typeface="Open Sans" panose="020B0606030504020204" pitchFamily="34" charset="0"/>
                <a:cs typeface="Open Sans" panose="020B0606030504020204" pitchFamily="34" charset="0"/>
              </a:rPr>
              <a:t>Facilitator:</a:t>
            </a:r>
          </a:p>
          <a:p>
            <a:pPr lvl="0"/>
            <a:endParaRPr lang="en-US" sz="1500" dirty="0">
              <a:latin typeface="Open Sans" panose="020B0606030504020204" pitchFamily="34" charset="0"/>
              <a:ea typeface="Open Sans" panose="020B0606030504020204" pitchFamily="34" charset="0"/>
              <a:cs typeface="Open Sans" panose="020B0606030504020204" pitchFamily="34" charset="0"/>
            </a:endParaRPr>
          </a:p>
          <a:p>
            <a:pPr marL="296408" indent="-296408">
              <a:buFont typeface="Arial" panose="020B0604020202020204" pitchFamily="34" charset="0"/>
              <a:buChar char="•"/>
            </a:pPr>
            <a:r>
              <a:rPr lang="en-US" sz="1500" dirty="0">
                <a:latin typeface="Open Sans" panose="020B0606030504020204" pitchFamily="34" charset="0"/>
                <a:ea typeface="Open Sans" panose="020B0606030504020204" pitchFamily="34" charset="0"/>
                <a:cs typeface="Open Sans" panose="020B0606030504020204" pitchFamily="34" charset="0"/>
              </a:rPr>
              <a:t>MI carries several cultural assumptions, particularly around individual freedom and autonomy, which may not resonate in some cultural settings where the family or the community’s role in health decision-making is highly valued</a:t>
            </a:r>
          </a:p>
          <a:p>
            <a:pPr marL="296408" indent="-296408">
              <a:buFont typeface="Arial" panose="020B0604020202020204" pitchFamily="34" charset="0"/>
              <a:buChar char="•"/>
            </a:pPr>
            <a:r>
              <a:rPr lang="en-US" sz="1500" dirty="0">
                <a:latin typeface="Open Sans" panose="020B0606030504020204" pitchFamily="34" charset="0"/>
                <a:ea typeface="Open Sans" panose="020B0606030504020204" pitchFamily="34" charset="0"/>
                <a:cs typeface="Open Sans" panose="020B0606030504020204" pitchFamily="34" charset="0"/>
              </a:rPr>
              <a:t>Acknowledge and integrate cultural differences where possible when planning care or conducting an intervention such as MI</a:t>
            </a:r>
          </a:p>
          <a:p>
            <a:pPr marL="296408" indent="-296408">
              <a:buFont typeface="Arial" panose="020B0604020202020204" pitchFamily="34" charset="0"/>
              <a:buChar char="•"/>
            </a:pPr>
            <a:endParaRPr lang="en-US" sz="1500" dirty="0">
              <a:latin typeface="Open Sans" panose="020B0606030504020204" pitchFamily="34" charset="0"/>
              <a:ea typeface="Open Sans" panose="020B0606030504020204" pitchFamily="34" charset="0"/>
              <a:cs typeface="Open Sans" panose="020B0606030504020204" pitchFamily="34" charset="0"/>
            </a:endParaRPr>
          </a:p>
          <a:p>
            <a:pPr marL="296408" indent="-296408">
              <a:buFont typeface="Arial" panose="020B0604020202020204" pitchFamily="34" charset="0"/>
              <a:buChar char="•"/>
            </a:pPr>
            <a:r>
              <a:rPr lang="en-US" sz="1500" dirty="0">
                <a:latin typeface="Open Sans" panose="020B0606030504020204" pitchFamily="34" charset="0"/>
                <a:ea typeface="Open Sans" panose="020B0606030504020204" pitchFamily="34" charset="0"/>
                <a:cs typeface="Open Sans" panose="020B0606030504020204" pitchFamily="34" charset="0"/>
              </a:rPr>
              <a:t>Research has shown that providers that are trained in MI and/or speak the same language as the person served and/or are  trained in the cultural norms and traditions improved the delivery and acceptability of MI </a:t>
            </a:r>
          </a:p>
          <a:p>
            <a:pPr marL="296408" indent="-296408">
              <a:buFont typeface="Arial" panose="020B0604020202020204" pitchFamily="34" charset="0"/>
              <a:buChar char="•"/>
            </a:pPr>
            <a:r>
              <a:rPr lang="en-US" sz="1500" dirty="0">
                <a:latin typeface="Open Sans" panose="020B0606030504020204" pitchFamily="34" charset="0"/>
                <a:ea typeface="Open Sans" panose="020B0606030504020204" pitchFamily="34" charset="0"/>
                <a:cs typeface="Open Sans" panose="020B0606030504020204" pitchFamily="34" charset="0"/>
              </a:rPr>
              <a:t>Matching the service provider to the individuals’ ethnicity seemed to help the person talk about their issues without feeling judged </a:t>
            </a:r>
          </a:p>
          <a:p>
            <a:endParaRPr lang="en-US" dirty="0"/>
          </a:p>
        </p:txBody>
      </p:sp>
      <p:sp>
        <p:nvSpPr>
          <p:cNvPr id="4" name="Slide Number Placeholder 3"/>
          <p:cNvSpPr>
            <a:spLocks noGrp="1"/>
          </p:cNvSpPr>
          <p:nvPr>
            <p:ph type="sldNum" sz="quarter" idx="5"/>
          </p:nvPr>
        </p:nvSpPr>
        <p:spPr/>
        <p:txBody>
          <a:bodyPr/>
          <a:lstStyle/>
          <a:p>
            <a:fld id="{7D038845-49F0-4720-91DD-522B749F74FD}" type="slidenum">
              <a:rPr lang="en-US" smtClean="0"/>
              <a:t>6</a:t>
            </a:fld>
            <a:endParaRPr lang="en-US" dirty="0"/>
          </a:p>
        </p:txBody>
      </p:sp>
    </p:spTree>
    <p:extLst>
      <p:ext uri="{BB962C8B-B14F-4D97-AF65-F5344CB8AC3E}">
        <p14:creationId xmlns:p14="http://schemas.microsoft.com/office/powerpoint/2010/main" val="2976501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Ask</a:t>
            </a:r>
            <a:r>
              <a:rPr lang="en-US" b="1" dirty="0"/>
              <a:t>:</a:t>
            </a:r>
            <a:endParaRPr lang="en-US" dirty="0"/>
          </a:p>
          <a:p>
            <a:pPr marL="285750" indent="-285750">
              <a:buFont typeface="Symbol"/>
              <a:buChar char="•"/>
            </a:pPr>
            <a:r>
              <a:rPr lang="en-US" dirty="0"/>
              <a:t>Why do people change their health behaviors?  </a:t>
            </a:r>
          </a:p>
          <a:p>
            <a:pPr marL="285750" indent="-285750">
              <a:buFont typeface="Symbol"/>
              <a:buChar char="•"/>
            </a:pPr>
            <a:r>
              <a:rPr lang="en-US" dirty="0"/>
              <a:t>Think about someone you know who has made a big health behavior change.  </a:t>
            </a:r>
          </a:p>
          <a:p>
            <a:pPr marL="285750" indent="-285750">
              <a:buFont typeface="Symbol"/>
              <a:buChar char="•"/>
            </a:pPr>
            <a:r>
              <a:rPr lang="en-US" dirty="0"/>
              <a:t>Why did they do it?  </a:t>
            </a:r>
          </a:p>
          <a:p>
            <a:endParaRPr lang="en-US" dirty="0"/>
          </a:p>
          <a:p>
            <a:r>
              <a:rPr lang="en-US" b="1" dirty="0"/>
              <a:t>Facilitator notes: </a:t>
            </a:r>
            <a:endParaRPr lang="en-US" dirty="0"/>
          </a:p>
          <a:p>
            <a:pPr marL="285750" indent="-285750">
              <a:buFont typeface="Symbol"/>
              <a:buChar char="•"/>
            </a:pPr>
            <a:r>
              <a:rPr lang="en-US" dirty="0"/>
              <a:t>Ask participants to write down their responses in the chat or to verbally provide some examples.</a:t>
            </a:r>
          </a:p>
          <a:p>
            <a:pPr marL="285750" indent="-285750">
              <a:buFont typeface="Symbol"/>
              <a:buChar char="•"/>
            </a:pPr>
            <a:r>
              <a:rPr lang="en-US" dirty="0"/>
              <a:t>End the discussion by saying behavior change is difficult when people are </a:t>
            </a:r>
            <a:r>
              <a:rPr lang="en-US" i="1" dirty="0"/>
              <a:t>ambivalent</a:t>
            </a:r>
            <a:r>
              <a:rPr lang="en-US" dirty="0"/>
              <a:t>. For example, many smokers want to quit smoking but continue to smoke because it makes them feel good. </a:t>
            </a:r>
            <a:endParaRPr lang="en-US" dirty="0">
              <a:cs typeface="Calibri"/>
            </a:endParaRPr>
          </a:p>
          <a:p>
            <a:pPr algn="l"/>
            <a:endParaRPr lang="en-US" b="0" i="0" dirty="0">
              <a:solidFill>
                <a:srgbClr val="000000"/>
              </a:solidFill>
              <a:effectLst/>
              <a:latin typeface="Calibri"/>
              <a:cs typeface="Calibri"/>
            </a:endParaRPr>
          </a:p>
          <a:p>
            <a:pPr defTabSz="1397660">
              <a:defRPr/>
            </a:pPr>
            <a:endParaRPr lang="en-US"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7</a:t>
            </a:fld>
            <a:endParaRPr lang="en-US" dirty="0"/>
          </a:p>
        </p:txBody>
      </p:sp>
    </p:spTree>
    <p:extLst>
      <p:ext uri="{BB962C8B-B14F-4D97-AF65-F5344CB8AC3E}">
        <p14:creationId xmlns:p14="http://schemas.microsoft.com/office/powerpoint/2010/main" val="261754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t>Explain:</a:t>
            </a:r>
            <a:endParaRPr lang="en-US" dirty="0"/>
          </a:p>
          <a:p>
            <a:endParaRPr lang="en-US" dirty="0"/>
          </a:p>
          <a:p>
            <a:pPr marL="285750" indent="-285750">
              <a:buFont typeface="Symbol"/>
              <a:buChar char="•"/>
            </a:pPr>
            <a:r>
              <a:rPr lang="en-US" dirty="0"/>
              <a:t>Difficult changes are hard and it’s often not a lack of information, or laziness or denial that makes it hard.  Many changes are hard because of ambivalence.  </a:t>
            </a:r>
          </a:p>
          <a:p>
            <a:pPr marL="285750" indent="-285750">
              <a:buFont typeface="Symbol"/>
              <a:buChar char="•"/>
            </a:pPr>
            <a:r>
              <a:rPr lang="en-US" dirty="0"/>
              <a:t>Ambivalence is a normal state for people considering behavior change, but who are unsure about making the change.  </a:t>
            </a:r>
          </a:p>
          <a:p>
            <a:pPr marL="971550" lvl="1" indent="-285750">
              <a:buFont typeface="Courier New"/>
              <a:buChar char="○"/>
            </a:pPr>
            <a:r>
              <a:rPr lang="en-US" dirty="0"/>
              <a:t>People can stay in this state of ambivalence for a long time.  </a:t>
            </a:r>
          </a:p>
          <a:p>
            <a:pPr marL="971550" lvl="1" indent="-285750">
              <a:buFont typeface="Courier New"/>
              <a:buChar char="○"/>
            </a:pPr>
            <a:r>
              <a:rPr lang="en-US" dirty="0"/>
              <a:t>MI is about eliciting and exploring the person’s own reasons for change.  </a:t>
            </a:r>
          </a:p>
          <a:p>
            <a:pPr marL="971550" lvl="1" indent="-285750">
              <a:buFont typeface="Courier New"/>
              <a:buChar char="○"/>
            </a:pPr>
            <a:r>
              <a:rPr lang="en-US" dirty="0"/>
              <a:t>MI asks the professional to help explore this ambivalence as they work toward making behavior change.</a:t>
            </a:r>
          </a:p>
          <a:p>
            <a:pPr marL="285750" indent="-285750">
              <a:buFont typeface="Symbol"/>
              <a:buChar char="•"/>
            </a:pPr>
            <a:r>
              <a:rPr lang="en-US" dirty="0"/>
              <a:t>Do not assume knowledge (e.g., awareness of health consequences) will be enough to motivate change.  </a:t>
            </a:r>
          </a:p>
          <a:p>
            <a:pPr marL="285750" indent="-285750">
              <a:buFont typeface="Symbol"/>
              <a:buChar char="•"/>
            </a:pPr>
            <a:r>
              <a:rPr lang="en-US" dirty="0"/>
              <a:t>Explore the positive aspects of the status quo.</a:t>
            </a:r>
          </a:p>
          <a:p>
            <a:r>
              <a:rPr lang="en-US" dirty="0"/>
              <a:t>Example of how to start this conversation – </a:t>
            </a:r>
            <a:r>
              <a:rPr lang="en-US" u="sng" dirty="0"/>
              <a:t>Confidence and Importance Rulers:</a:t>
            </a:r>
            <a:endParaRPr lang="en-US" dirty="0"/>
          </a:p>
          <a:p>
            <a:endParaRPr lang="en-US" dirty="0"/>
          </a:p>
          <a:p>
            <a:pPr marL="285750" indent="-285750">
              <a:buFont typeface="Symbol"/>
              <a:buChar char="•"/>
            </a:pPr>
            <a:r>
              <a:rPr lang="en-US" b="1" dirty="0"/>
              <a:t>FACILITATOR</a:t>
            </a:r>
            <a:r>
              <a:rPr lang="en-US" dirty="0"/>
              <a:t>: “On a scale from 1 to 10 with 1 being unbearably anxious worst you’ve ever felt and 10 being no anxiety at all, what would you pick for how you are feeling today?” When the individual picks a number you always want to ask “why not ___” (a </a:t>
            </a:r>
            <a:r>
              <a:rPr lang="en-US"/>
              <a:t>number higher </a:t>
            </a:r>
            <a:r>
              <a:rPr lang="en-US" dirty="0"/>
              <a:t>than what they said). So if they said it is at a 6, asking why not a 8? This forces the individual to talk about things that have been going well or that they have found useful. From there, staff and person served can focus on those positive things the person served identified. Explore what it would take for the person to go from a 6 to an 8.</a:t>
            </a:r>
          </a:p>
          <a:p>
            <a:endParaRPr lang="en-US" dirty="0">
              <a:cs typeface="Calibri"/>
            </a:endParaRPr>
          </a:p>
          <a:p>
            <a:endParaRPr lang="en-US" dirty="0"/>
          </a:p>
          <a:p>
            <a:r>
              <a:rPr lang="en-US" dirty="0"/>
              <a:t> </a:t>
            </a:r>
          </a:p>
          <a:p>
            <a:endParaRPr lang="en-US" dirty="0"/>
          </a:p>
          <a:p>
            <a:r>
              <a:rPr lang="en-US" dirty="0"/>
              <a:t> </a:t>
            </a:r>
          </a:p>
        </p:txBody>
      </p:sp>
      <p:sp>
        <p:nvSpPr>
          <p:cNvPr id="4" name="Slide Number Placeholder 3"/>
          <p:cNvSpPr>
            <a:spLocks noGrp="1"/>
          </p:cNvSpPr>
          <p:nvPr>
            <p:ph type="sldNum" sz="quarter" idx="5"/>
          </p:nvPr>
        </p:nvSpPr>
        <p:spPr/>
        <p:txBody>
          <a:bodyPr/>
          <a:lstStyle/>
          <a:p>
            <a:fld id="{BD0D17EF-6002-4ABD-B2CC-5E3E715775FF}" type="slidenum">
              <a:rPr lang="en-US" smtClean="0"/>
              <a:t>8</a:t>
            </a:fld>
            <a:endParaRPr lang="en-US" dirty="0"/>
          </a:p>
        </p:txBody>
      </p:sp>
    </p:spTree>
    <p:extLst>
      <p:ext uri="{BB962C8B-B14F-4D97-AF65-F5344CB8AC3E}">
        <p14:creationId xmlns:p14="http://schemas.microsoft.com/office/powerpoint/2010/main" val="232520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97660">
              <a:defRPr/>
            </a:pPr>
            <a:r>
              <a:rPr lang="en-US" i="1" dirty="0"/>
              <a:t>2 minute video</a:t>
            </a:r>
            <a:endParaRPr lang="en-US" dirty="0"/>
          </a:p>
          <a:p>
            <a:pPr defTabSz="1397660">
              <a:defRPr/>
            </a:pPr>
            <a:r>
              <a:rPr lang="en-US" dirty="0"/>
              <a:t>Show Video example of using an importance &amp; confidence ruler: </a:t>
            </a:r>
            <a:r>
              <a:rPr lang="en-US" u="sng" dirty="0">
                <a:hlinkClick r:id="rId3"/>
              </a:rPr>
              <a:t>https://www.youtube.com/watch?v=uWwcUaXH9Pc</a:t>
            </a:r>
            <a:r>
              <a:rPr lang="en-US" dirty="0"/>
              <a:t>   </a:t>
            </a:r>
            <a:endParaRPr lang="en-US" dirty="0">
              <a:cs typeface="Calibri"/>
            </a:endParaRPr>
          </a:p>
          <a:p>
            <a:pPr defTabSz="1397660">
              <a:defRPr/>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9</a:t>
            </a:fld>
            <a:endParaRPr lang="en-US" dirty="0"/>
          </a:p>
        </p:txBody>
      </p:sp>
    </p:spTree>
    <p:extLst>
      <p:ext uri="{BB962C8B-B14F-4D97-AF65-F5344CB8AC3E}">
        <p14:creationId xmlns:p14="http://schemas.microsoft.com/office/powerpoint/2010/main" val="1443263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C8F5F6-E738-4837-A85D-2460B093F91A}" type="datetimeFigureOut">
              <a:rPr lang="en-US" smtClean="0"/>
              <a:t>4/1/23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283826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8F5F6-E738-4837-A85D-2460B093F91A}" type="datetimeFigureOut">
              <a:rPr lang="en-US" smtClean="0"/>
              <a:t>4/1/23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4144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8F5F6-E738-4837-A85D-2460B093F91A}" type="datetimeFigureOut">
              <a:rPr lang="en-US" smtClean="0"/>
              <a:t>4/1/23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3299683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7300" y="159497"/>
            <a:ext cx="15773400" cy="1108584"/>
          </a:xfrm>
        </p:spPr>
        <p:txBody>
          <a:bodyPr>
            <a:normAutofit/>
          </a:bodyPr>
          <a:lstStyle>
            <a:lvl1pPr>
              <a:defRPr sz="5400"/>
            </a:lvl1pPr>
          </a:lstStyle>
          <a:p>
            <a:r>
              <a:rPr lang="en-US" dirty="0"/>
              <a:t>Click to edit Master title style</a:t>
            </a:r>
          </a:p>
        </p:txBody>
      </p:sp>
    </p:spTree>
    <p:custDataLst>
      <p:tags r:id="rId1"/>
    </p:custDataLst>
    <p:extLst>
      <p:ext uri="{BB962C8B-B14F-4D97-AF65-F5344CB8AC3E}">
        <p14:creationId xmlns:p14="http://schemas.microsoft.com/office/powerpoint/2010/main" val="2585628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8F5F6-E738-4837-A85D-2460B093F91A}" type="datetimeFigureOut">
              <a:rPr lang="en-US" smtClean="0"/>
              <a:t>4/1/23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189564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8F5F6-E738-4837-A85D-2460B093F91A}" type="datetimeFigureOut">
              <a:rPr lang="en-US" smtClean="0"/>
              <a:t>4/1/23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145950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C8F5F6-E738-4837-A85D-2460B093F91A}" type="datetimeFigureOut">
              <a:rPr lang="en-US" smtClean="0"/>
              <a:t>4/1/23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2814933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C8F5F6-E738-4837-A85D-2460B093F91A}" type="datetimeFigureOut">
              <a:rPr lang="en-US" smtClean="0"/>
              <a:t>4/1/23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2264925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C8F5F6-E738-4837-A85D-2460B093F91A}" type="datetimeFigureOut">
              <a:rPr lang="en-US" smtClean="0"/>
              <a:t>4/1/23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3654333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8F5F6-E738-4837-A85D-2460B093F91A}" type="datetimeFigureOut">
              <a:rPr lang="en-US" smtClean="0"/>
              <a:t>4/1/23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316385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9DC8F5F6-E738-4837-A85D-2460B093F91A}" type="datetimeFigureOut">
              <a:rPr lang="en-US" smtClean="0"/>
              <a:t>4/1/23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3037998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9DC8F5F6-E738-4837-A85D-2460B093F91A}" type="datetimeFigureOut">
              <a:rPr lang="en-US" smtClean="0"/>
              <a:t>4/1/23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B7E7E2-1D8D-4763-A455-370EB1BB764F}" type="slidenum">
              <a:rPr lang="en-US" smtClean="0"/>
              <a:t>‹#›</a:t>
            </a:fld>
            <a:endParaRPr lang="en-US" dirty="0"/>
          </a:p>
        </p:txBody>
      </p:sp>
    </p:spTree>
    <p:extLst>
      <p:ext uri="{BB962C8B-B14F-4D97-AF65-F5344CB8AC3E}">
        <p14:creationId xmlns:p14="http://schemas.microsoft.com/office/powerpoint/2010/main" val="376855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hyperlink" Target="http://www.presentationg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DC8F5F6-E738-4837-A85D-2460B093F91A}" type="datetimeFigureOut">
              <a:rPr lang="en-US" smtClean="0"/>
              <a:t>4/1/23</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EB7E7E2-1D8D-4763-A455-370EB1BB764F}" type="slidenum">
              <a:rPr lang="en-US" smtClean="0"/>
              <a:t>‹#›</a:t>
            </a:fld>
            <a:endParaRPr lang="en-US" dirty="0"/>
          </a:p>
        </p:txBody>
      </p:sp>
    </p:spTree>
    <p:extLst>
      <p:ext uri="{BB962C8B-B14F-4D97-AF65-F5344CB8AC3E}">
        <p14:creationId xmlns:p14="http://schemas.microsoft.com/office/powerpoint/2010/main" val="39189730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159498"/>
            <a:ext cx="15773400" cy="1108584"/>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1257300" y="1828801"/>
            <a:ext cx="15773400" cy="74366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77798" y="10439402"/>
            <a:ext cx="2400594" cy="346249"/>
          </a:xfrm>
          <a:prstGeom prst="rect">
            <a:avLst/>
          </a:prstGeom>
        </p:spPr>
        <p:txBody>
          <a:bodyPr wrap="none">
            <a:spAutoFit/>
          </a:bodyPr>
          <a:lstStyle/>
          <a:p>
            <a:r>
              <a:rPr lang="en-US" sz="1650" b="0" i="0" dirty="0">
                <a:solidFill>
                  <a:srgbClr val="555555"/>
                </a:solidFill>
                <a:effectLst/>
                <a:latin typeface="Open Sans" panose="020B0606030504020204" pitchFamily="34" charset="0"/>
              </a:rPr>
              <a:t>© </a:t>
            </a:r>
            <a:r>
              <a:rPr lang="en-US" sz="1650" b="0" i="0" u="none" strike="noStrike" dirty="0">
                <a:solidFill>
                  <a:srgbClr val="A5CD28"/>
                </a:solidFill>
                <a:effectLst/>
                <a:latin typeface="Open Sans" panose="020B0606030504020204" pitchFamily="34" charset="0"/>
                <a:hlinkClick r:id="rId4" tooltip="PresentationGo!"/>
              </a:rPr>
              <a:t>presentationgo.com</a:t>
            </a:r>
            <a:endParaRPr lang="en-US" sz="1650" dirty="0"/>
          </a:p>
        </p:txBody>
      </p:sp>
    </p:spTree>
    <p:custDataLst>
      <p:tags r:id="rId3"/>
    </p:custDataLst>
    <p:extLst>
      <p:ext uri="{BB962C8B-B14F-4D97-AF65-F5344CB8AC3E}">
        <p14:creationId xmlns:p14="http://schemas.microsoft.com/office/powerpoint/2010/main" val="3580447945"/>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1371600" rtl="0" eaLnBrk="1" latinLnBrk="0" hangingPunct="1">
        <a:lnSpc>
          <a:spcPct val="90000"/>
        </a:lnSpc>
        <a:spcBef>
          <a:spcPct val="0"/>
        </a:spcBef>
        <a:buNone/>
        <a:defRPr lang="en-US" sz="5400" b="1" kern="1200">
          <a:solidFill>
            <a:schemeClr val="tx1"/>
          </a:solidFill>
          <a:latin typeface="Helvetica" panose="020B0500000000000000"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j-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j-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j-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10.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hyperlink" Target="http://socialworktech.com/2012/01/09/stages-of-change-prochaska-diclemente/"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4"/><Relationship Id="rId7" Type="http://schemas.openxmlformats.org/officeDocument/2006/relationships/image" Target="../media/image14.svg"/><Relationship Id="rId2" Type="http://schemas.openxmlformats.org/officeDocument/2006/relationships/video" Target="NULL" TargetMode="External"/><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notesSlide" Target="../notesSlides/notesSlide13.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18.xml"/><Relationship Id="rId7"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19.xml"/><Relationship Id="rId7" Type="http://schemas.openxmlformats.org/officeDocument/2006/relationships/diagramLayout" Target="../diagrams/layout4.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diagramData" Target="../diagrams/data4.xml"/><Relationship Id="rId5" Type="http://schemas.openxmlformats.org/officeDocument/2006/relationships/image" Target="../media/image36.png"/><Relationship Id="rId10" Type="http://schemas.microsoft.com/office/2007/relationships/diagramDrawing" Target="../diagrams/drawing4.xml"/><Relationship Id="rId4" Type="http://schemas.openxmlformats.org/officeDocument/2006/relationships/image" Target="../media/image35.png"/><Relationship Id="rId9" Type="http://schemas.openxmlformats.org/officeDocument/2006/relationships/diagramColors" Target="../diagrams/colors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4"/><Relationship Id="rId7" Type="http://schemas.openxmlformats.org/officeDocument/2006/relationships/image" Target="../media/image14.svg"/><Relationship Id="rId2" Type="http://schemas.openxmlformats.org/officeDocument/2006/relationships/video" Target="NULL" TargetMode="External"/><Relationship Id="rId1" Type="http://schemas.openxmlformats.org/officeDocument/2006/relationships/tags" Target="../tags/tag23.xml"/><Relationship Id="rId6" Type="http://schemas.openxmlformats.org/officeDocument/2006/relationships/image" Target="../media/image13.png"/><Relationship Id="rId11" Type="http://schemas.openxmlformats.org/officeDocument/2006/relationships/image" Target="../media/image24.png"/><Relationship Id="rId5" Type="http://schemas.openxmlformats.org/officeDocument/2006/relationships/notesSlide" Target="../notesSlides/notesSlide22.xml"/><Relationship Id="rId10" Type="http://schemas.openxmlformats.org/officeDocument/2006/relationships/image" Target="../media/image37.png"/><Relationship Id="rId4" Type="http://schemas.openxmlformats.org/officeDocument/2006/relationships/slideLayout" Target="../slideLayouts/slideLayout7.xml"/><Relationship Id="rId9"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16.svg"/><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notesSlide" Target="../notesSlides/notesSlide23.xml"/><Relationship Id="rId7" Type="http://schemas.openxmlformats.org/officeDocument/2006/relationships/image" Target="../media/image15.png"/><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slideLayout" Target="../slideLayouts/slideLayout7.xml"/><Relationship Id="rId16" Type="http://schemas.openxmlformats.org/officeDocument/2006/relationships/diagramQuickStyle" Target="../diagrams/quickStyle6.xml"/><Relationship Id="rId1" Type="http://schemas.openxmlformats.org/officeDocument/2006/relationships/tags" Target="../tags/tag24.xml"/><Relationship Id="rId6" Type="http://schemas.openxmlformats.org/officeDocument/2006/relationships/image" Target="../media/image14.svg"/><Relationship Id="rId11" Type="http://schemas.openxmlformats.org/officeDocument/2006/relationships/diagramQuickStyle" Target="../diagrams/quickStyle5.xml"/><Relationship Id="rId5" Type="http://schemas.openxmlformats.org/officeDocument/2006/relationships/image" Target="../media/image13.png"/><Relationship Id="rId15" Type="http://schemas.openxmlformats.org/officeDocument/2006/relationships/diagramLayout" Target="../diagrams/layout6.xml"/><Relationship Id="rId10" Type="http://schemas.openxmlformats.org/officeDocument/2006/relationships/diagramLayout" Target="../diagrams/layout5.xml"/><Relationship Id="rId4" Type="http://schemas.openxmlformats.org/officeDocument/2006/relationships/image" Target="../media/image38.jpg"/><Relationship Id="rId9" Type="http://schemas.openxmlformats.org/officeDocument/2006/relationships/diagramData" Target="../diagrams/data5.xml"/><Relationship Id="rId1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25.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svg"/><Relationship Id="rId11" Type="http://schemas.openxmlformats.org/officeDocument/2006/relationships/hyperlink" Target="https://store.samhsa.gov/product/advisory-using-motivational-interviewing-substance-use-disorder-treatment/pep20-02-02-014" TargetMode="External"/><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mp4"/><Relationship Id="rId7" Type="http://schemas.openxmlformats.org/officeDocument/2006/relationships/image" Target="../media/image14.sv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13.png"/><Relationship Id="rId11" Type="http://schemas.openxmlformats.org/officeDocument/2006/relationships/image" Target="../media/image24.png"/><Relationship Id="rId5" Type="http://schemas.openxmlformats.org/officeDocument/2006/relationships/notesSlide" Target="../notesSlides/notesSlide9.xml"/><Relationship Id="rId10"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EA45121-ADA8-4454-93ED-67ECFE8CDD5E}"/>
              </a:ext>
            </a:extLst>
          </p:cNvPr>
          <p:cNvGrpSpPr/>
          <p:nvPr/>
        </p:nvGrpSpPr>
        <p:grpSpPr>
          <a:xfrm>
            <a:off x="453472" y="-1522476"/>
            <a:ext cx="1673352" cy="3044952"/>
            <a:chOff x="0" y="0"/>
            <a:chExt cx="706484" cy="926813"/>
          </a:xfrm>
          <a:solidFill>
            <a:srgbClr val="37ABA7"/>
          </a:solidFill>
        </p:grpSpPr>
        <p:sp>
          <p:nvSpPr>
            <p:cNvPr id="11" name="Freeform 5">
              <a:extLst>
                <a:ext uri="{FF2B5EF4-FFF2-40B4-BE49-F238E27FC236}">
                  <a16:creationId xmlns:a16="http://schemas.microsoft.com/office/drawing/2014/main" id="{7B22E5A9-325E-4BA4-825A-E91B3D7361FB}"/>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grpSp>
      <p:sp>
        <p:nvSpPr>
          <p:cNvPr id="12" name="TextBox 9">
            <a:extLst>
              <a:ext uri="{FF2B5EF4-FFF2-40B4-BE49-F238E27FC236}">
                <a16:creationId xmlns:a16="http://schemas.microsoft.com/office/drawing/2014/main" id="{FA3F381A-E682-4824-979B-A9B5C2F00182}"/>
              </a:ext>
            </a:extLst>
          </p:cNvPr>
          <p:cNvSpPr txBox="1"/>
          <p:nvPr/>
        </p:nvSpPr>
        <p:spPr>
          <a:xfrm>
            <a:off x="283519" y="3044952"/>
            <a:ext cx="7508760" cy="3808735"/>
          </a:xfrm>
          <a:prstGeom prst="rect">
            <a:avLst/>
          </a:prstGeom>
        </p:spPr>
        <p:txBody>
          <a:bodyPr wrap="square" lIns="0" tIns="0" rIns="0" bIns="0" rtlCol="0" anchor="t">
            <a:spAutoFit/>
          </a:bodyPr>
          <a:lstStyle/>
          <a:p>
            <a:pPr>
              <a:lnSpc>
                <a:spcPts val="9889"/>
              </a:lnSpc>
            </a:pPr>
            <a:r>
              <a:rPr lang="en-US" sz="8800" dirty="0">
                <a:solidFill>
                  <a:srgbClr val="3C3836"/>
                </a:solidFill>
                <a:latin typeface="Open Sans" panose="020B0606030504020204" pitchFamily="34" charset="0"/>
                <a:ea typeface="Open Sans" panose="020B0606030504020204" pitchFamily="34" charset="0"/>
                <a:cs typeface="Open Sans" panose="020B0606030504020204" pitchFamily="34" charset="0"/>
              </a:rPr>
              <a:t>Motivational Interviewing/</a:t>
            </a:r>
          </a:p>
          <a:p>
            <a:pPr>
              <a:lnSpc>
                <a:spcPts val="9889"/>
              </a:lnSpc>
            </a:pPr>
            <a:r>
              <a:rPr lang="en-US" sz="8800" dirty="0">
                <a:solidFill>
                  <a:srgbClr val="3C3836"/>
                </a:solidFill>
                <a:latin typeface="Open Sans" panose="020B0606030504020204" pitchFamily="34" charset="0"/>
                <a:ea typeface="Open Sans" panose="020B0606030504020204" pitchFamily="34" charset="0"/>
                <a:cs typeface="Open Sans" panose="020B0606030504020204" pitchFamily="34" charset="0"/>
              </a:rPr>
              <a:t>Engagement</a:t>
            </a:r>
          </a:p>
        </p:txBody>
      </p:sp>
      <p:pic>
        <p:nvPicPr>
          <p:cNvPr id="14" name="Picture 13" descr="A picture containing person&#10;&#10;Description automatically generated">
            <a:extLst>
              <a:ext uri="{FF2B5EF4-FFF2-40B4-BE49-F238E27FC236}">
                <a16:creationId xmlns:a16="http://schemas.microsoft.com/office/drawing/2014/main" id="{B74A2FC0-E133-4630-91EB-6DC7DCE3F186}"/>
              </a:ext>
            </a:extLst>
          </p:cNvPr>
          <p:cNvPicPr>
            <a:picLocks noChangeAspect="1"/>
          </p:cNvPicPr>
          <p:nvPr/>
        </p:nvPicPr>
        <p:blipFill rotWithShape="1">
          <a:blip r:embed="rId4">
            <a:extLst>
              <a:ext uri="{28A0092B-C50C-407E-A947-70E740481C1C}">
                <a14:useLocalDpi xmlns:a14="http://schemas.microsoft.com/office/drawing/2010/main" val="0"/>
              </a:ext>
            </a:extLst>
          </a:blip>
          <a:srcRect l="43912"/>
          <a:stretch/>
        </p:blipFill>
        <p:spPr>
          <a:xfrm>
            <a:off x="8030817" y="643"/>
            <a:ext cx="10256040" cy="10285714"/>
          </a:xfrm>
          <a:prstGeom prst="rect">
            <a:avLst/>
          </a:prstGeom>
        </p:spPr>
      </p:pic>
      <p:sp>
        <p:nvSpPr>
          <p:cNvPr id="15" name="TextBox 10">
            <a:extLst>
              <a:ext uri="{FF2B5EF4-FFF2-40B4-BE49-F238E27FC236}">
                <a16:creationId xmlns:a16="http://schemas.microsoft.com/office/drawing/2014/main" id="{7E7C9A1E-3115-4803-A155-2606EB72E43E}"/>
              </a:ext>
            </a:extLst>
          </p:cNvPr>
          <p:cNvSpPr txBox="1"/>
          <p:nvPr/>
        </p:nvSpPr>
        <p:spPr>
          <a:xfrm>
            <a:off x="893567" y="9324975"/>
            <a:ext cx="5038549" cy="355601"/>
          </a:xfrm>
          <a:prstGeom prst="rect">
            <a:avLst/>
          </a:prstGeom>
        </p:spPr>
        <p:txBody>
          <a:bodyPr lIns="0" tIns="0" rIns="0" bIns="0" rtlCol="0" anchor="t">
            <a:spAutoFit/>
          </a:bodyPr>
          <a:lstStyle/>
          <a:p>
            <a:pPr>
              <a:lnSpc>
                <a:spcPts val="2660"/>
              </a:lnSpc>
            </a:pPr>
            <a:r>
              <a:rPr lang="en-US" sz="2800" dirty="0">
                <a:solidFill>
                  <a:srgbClr val="3C3836"/>
                </a:solidFill>
                <a:latin typeface="Open Sans"/>
              </a:rPr>
              <a:t>ACCS Principles </a:t>
            </a:r>
            <a:endParaRPr lang="en-US" sz="2800" dirty="0">
              <a:solidFill>
                <a:srgbClr val="3C3836"/>
              </a:solidFill>
              <a:latin typeface="Open Sans Bold"/>
            </a:endParaRPr>
          </a:p>
        </p:txBody>
      </p:sp>
    </p:spTree>
    <p:custDataLst>
      <p:tags r:id="rId1"/>
    </p:custDataLst>
    <p:extLst>
      <p:ext uri="{BB962C8B-B14F-4D97-AF65-F5344CB8AC3E}">
        <p14:creationId xmlns:p14="http://schemas.microsoft.com/office/powerpoint/2010/main" val="2256804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F33C3-172C-4D59-B364-8332B3D84364}"/>
              </a:ext>
            </a:extLst>
          </p:cNvPr>
          <p:cNvPicPr>
            <a:picLocks noChangeAspect="1"/>
          </p:cNvPicPr>
          <p:nvPr/>
        </p:nvPicPr>
        <p:blipFill rotWithShape="1">
          <a:blip r:embed="rId4">
            <a:extLst>
              <a:ext uri="{28A0092B-C50C-407E-A947-70E740481C1C}">
                <a14:useLocalDpi xmlns:a14="http://schemas.microsoft.com/office/drawing/2010/main" val="0"/>
              </a:ext>
            </a:extLst>
          </a:blip>
          <a:srcRect l="16762" r="21266"/>
          <a:stretch/>
        </p:blipFill>
        <p:spPr>
          <a:xfrm>
            <a:off x="-127138" y="-168965"/>
            <a:ext cx="8158070"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544038" y="3385326"/>
            <a:ext cx="9142842" cy="3516347"/>
          </a:xfrm>
          <a:prstGeom prst="rect">
            <a:avLst/>
          </a:prstGeom>
          <a:noFill/>
        </p:spPr>
        <p:txBody>
          <a:bodyPr wrap="square">
            <a:spAutoFit/>
          </a:bodyPr>
          <a:lstStyle/>
          <a:p>
            <a:pPr marL="1114425" marR="0" lvl="0" indent="-1114425" algn="l" defTabSz="1371600" rtl="0" eaLnBrk="1" fontAlgn="auto" latinLnBrk="0" hangingPunct="1">
              <a:lnSpc>
                <a:spcPct val="100000"/>
              </a:lnSpc>
              <a:spcBef>
                <a:spcPts val="1500"/>
              </a:spcBef>
              <a:spcAft>
                <a:spcPts val="0"/>
              </a:spcAft>
              <a:buClrTx/>
              <a:buSzTx/>
              <a:buFont typeface="+mj-lt"/>
              <a:buAutoNum type="arabicPeriod"/>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Pick one behavior that persons served may want to work on or have ambivalence about. </a:t>
            </a:r>
          </a:p>
          <a:p>
            <a:pPr marL="1114425" marR="0" lvl="0" indent="-1114425" algn="l" defTabSz="1371600" rtl="0" eaLnBrk="1" fontAlgn="auto" latinLnBrk="0" hangingPunct="1">
              <a:lnSpc>
                <a:spcPct val="100000"/>
              </a:lnSpc>
              <a:spcBef>
                <a:spcPts val="1500"/>
              </a:spcBef>
              <a:spcAft>
                <a:spcPts val="0"/>
              </a:spcAft>
              <a:buClrTx/>
              <a:buSzTx/>
              <a:buFont typeface="+mj-lt"/>
              <a:buAutoNum type="arabicPeriod"/>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List the pros and cons to making that change</a:t>
            </a: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
        <p:nvSpPr>
          <p:cNvPr id="11" name="Title 1">
            <a:extLst>
              <a:ext uri="{FF2B5EF4-FFF2-40B4-BE49-F238E27FC236}">
                <a16:creationId xmlns:a16="http://schemas.microsoft.com/office/drawing/2014/main" id="{352F35A3-6915-4FAA-9160-02AAE71C6847}"/>
              </a:ext>
            </a:extLst>
          </p:cNvPr>
          <p:cNvSpPr txBox="1">
            <a:spLocks/>
          </p:cNvSpPr>
          <p:nvPr/>
        </p:nvSpPr>
        <p:spPr>
          <a:xfrm>
            <a:off x="9369047" y="659608"/>
            <a:ext cx="7409802" cy="1929240"/>
          </a:xfrm>
          <a:prstGeom prst="rect">
            <a:avLst/>
          </a:prstGeom>
        </p:spPr>
        <p:txBody>
          <a:bodyPr anchor="b">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dirty="0"/>
              <a:t>Small Group Activity  Ambivalence</a:t>
            </a:r>
          </a:p>
        </p:txBody>
      </p:sp>
    </p:spTree>
    <p:custDataLst>
      <p:tags r:id="rId1"/>
    </p:custDataLst>
    <p:extLst>
      <p:ext uri="{BB962C8B-B14F-4D97-AF65-F5344CB8AC3E}">
        <p14:creationId xmlns:p14="http://schemas.microsoft.com/office/powerpoint/2010/main" val="352213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sign&#10;&#10;Description automatically generated">
            <a:extLst>
              <a:ext uri="{FF2B5EF4-FFF2-40B4-BE49-F238E27FC236}">
                <a16:creationId xmlns:a16="http://schemas.microsoft.com/office/drawing/2014/main" id="{E1EF27C2-4E1C-459B-B3A0-959A57986ACF}"/>
              </a:ext>
            </a:extLst>
          </p:cNvPr>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8288000" cy="10287000"/>
          </a:xfrm>
          <a:prstGeom prst="rect">
            <a:avLst/>
          </a:prstGeom>
        </p:spPr>
      </p:pic>
      <p:sp>
        <p:nvSpPr>
          <p:cNvPr id="2" name="Title 1">
            <a:extLst>
              <a:ext uri="{FF2B5EF4-FFF2-40B4-BE49-F238E27FC236}">
                <a16:creationId xmlns:a16="http://schemas.microsoft.com/office/drawing/2014/main" id="{4D587DBA-2668-4FCC-A5A9-19702A6B445B}"/>
              </a:ext>
            </a:extLst>
          </p:cNvPr>
          <p:cNvSpPr>
            <a:spLocks noGrp="1"/>
          </p:cNvSpPr>
          <p:nvPr>
            <p:ph type="title"/>
          </p:nvPr>
        </p:nvSpPr>
        <p:spPr>
          <a:xfrm>
            <a:off x="449451" y="708873"/>
            <a:ext cx="17440983" cy="1337642"/>
          </a:xfrm>
          <a:solidFill>
            <a:schemeClr val="bg1">
              <a:alpha val="72000"/>
            </a:schemeClr>
          </a:solidFill>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Key Themes</a:t>
            </a:r>
          </a:p>
        </p:txBody>
      </p:sp>
      <p:sp>
        <p:nvSpPr>
          <p:cNvPr id="6" name="Freeform: Shape 5">
            <a:extLst>
              <a:ext uri="{FF2B5EF4-FFF2-40B4-BE49-F238E27FC236}">
                <a16:creationId xmlns:a16="http://schemas.microsoft.com/office/drawing/2014/main" id="{6C7C7ECB-6FC0-456B-A8ED-596F6FC9975B}"/>
              </a:ext>
            </a:extLst>
          </p:cNvPr>
          <p:cNvSpPr/>
          <p:nvPr/>
        </p:nvSpPr>
        <p:spPr>
          <a:xfrm>
            <a:off x="449451" y="3052814"/>
            <a:ext cx="8412480" cy="2011680"/>
          </a:xfrm>
          <a:custGeom>
            <a:avLst/>
            <a:gdLst>
              <a:gd name="connsiteX0" fmla="*/ 0 w 7549763"/>
              <a:gd name="connsiteY0" fmla="*/ 266876 h 1601224"/>
              <a:gd name="connsiteX1" fmla="*/ 266876 w 7549763"/>
              <a:gd name="connsiteY1" fmla="*/ 0 h 1601224"/>
              <a:gd name="connsiteX2" fmla="*/ 7282887 w 7549763"/>
              <a:gd name="connsiteY2" fmla="*/ 0 h 1601224"/>
              <a:gd name="connsiteX3" fmla="*/ 7549763 w 7549763"/>
              <a:gd name="connsiteY3" fmla="*/ 266876 h 1601224"/>
              <a:gd name="connsiteX4" fmla="*/ 7549763 w 7549763"/>
              <a:gd name="connsiteY4" fmla="*/ 1334348 h 1601224"/>
              <a:gd name="connsiteX5" fmla="*/ 7282887 w 7549763"/>
              <a:gd name="connsiteY5" fmla="*/ 1601224 h 1601224"/>
              <a:gd name="connsiteX6" fmla="*/ 266876 w 7549763"/>
              <a:gd name="connsiteY6" fmla="*/ 1601224 h 1601224"/>
              <a:gd name="connsiteX7" fmla="*/ 0 w 7549763"/>
              <a:gd name="connsiteY7" fmla="*/ 1334348 h 1601224"/>
              <a:gd name="connsiteX8" fmla="*/ 0 w 7549763"/>
              <a:gd name="connsiteY8" fmla="*/ 266876 h 160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9763" h="1601224">
                <a:moveTo>
                  <a:pt x="0" y="266876"/>
                </a:moveTo>
                <a:cubicBezTo>
                  <a:pt x="0" y="119484"/>
                  <a:pt x="119484" y="0"/>
                  <a:pt x="266876" y="0"/>
                </a:cubicBezTo>
                <a:lnTo>
                  <a:pt x="7282887" y="0"/>
                </a:lnTo>
                <a:cubicBezTo>
                  <a:pt x="7430279" y="0"/>
                  <a:pt x="7549763" y="119484"/>
                  <a:pt x="7549763" y="266876"/>
                </a:cubicBezTo>
                <a:lnTo>
                  <a:pt x="7549763" y="1334348"/>
                </a:lnTo>
                <a:cubicBezTo>
                  <a:pt x="7549763" y="1481740"/>
                  <a:pt x="7430279" y="1601224"/>
                  <a:pt x="7282887" y="1601224"/>
                </a:cubicBezTo>
                <a:lnTo>
                  <a:pt x="266876" y="1601224"/>
                </a:lnTo>
                <a:cubicBezTo>
                  <a:pt x="119484" y="1601224"/>
                  <a:pt x="0" y="1481740"/>
                  <a:pt x="0" y="1334348"/>
                </a:cubicBezTo>
                <a:lnTo>
                  <a:pt x="0" y="266876"/>
                </a:lnTo>
                <a:close/>
              </a:path>
            </a:pathLst>
          </a:custGeom>
          <a:solidFill>
            <a:schemeClr val="bg1"/>
          </a:solidFill>
          <a:ln w="28575">
            <a:solidFill>
              <a:schemeClr val="tx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4845" tIns="131505" rIns="184845" bIns="131505" numCol="1" spcCol="1270" anchor="ctr" anchorCtr="0">
            <a:noAutofit/>
          </a:bodyPr>
          <a:lstStyle/>
          <a:p>
            <a:pPr marL="0" lvl="0" indent="0" algn="ctr" defTabSz="1244600">
              <a:lnSpc>
                <a:spcPct val="90000"/>
              </a:lnSpc>
              <a:spcBef>
                <a:spcPct val="0"/>
              </a:spcBef>
              <a:spcAft>
                <a:spcPct val="35000"/>
              </a:spcAft>
              <a:buNone/>
            </a:pPr>
            <a:r>
              <a:rPr lang="en-US" sz="3200" kern="1200" dirty="0">
                <a:solidFill>
                  <a:schemeClr val="tx1"/>
                </a:solidFill>
              </a:rPr>
              <a:t>Person’s served motivation is essential to promoting change in behavior</a:t>
            </a:r>
          </a:p>
        </p:txBody>
      </p:sp>
      <p:sp>
        <p:nvSpPr>
          <p:cNvPr id="7" name="Freeform: Shape 6">
            <a:extLst>
              <a:ext uri="{FF2B5EF4-FFF2-40B4-BE49-F238E27FC236}">
                <a16:creationId xmlns:a16="http://schemas.microsoft.com/office/drawing/2014/main" id="{C1745734-CAA4-443D-B8AC-AE3161FE37A1}"/>
              </a:ext>
            </a:extLst>
          </p:cNvPr>
          <p:cNvSpPr/>
          <p:nvPr/>
        </p:nvSpPr>
        <p:spPr>
          <a:xfrm>
            <a:off x="9477954" y="3052814"/>
            <a:ext cx="8412480" cy="2011680"/>
          </a:xfrm>
          <a:custGeom>
            <a:avLst/>
            <a:gdLst>
              <a:gd name="connsiteX0" fmla="*/ 0 w 7549763"/>
              <a:gd name="connsiteY0" fmla="*/ 266876 h 1601224"/>
              <a:gd name="connsiteX1" fmla="*/ 266876 w 7549763"/>
              <a:gd name="connsiteY1" fmla="*/ 0 h 1601224"/>
              <a:gd name="connsiteX2" fmla="*/ 7282887 w 7549763"/>
              <a:gd name="connsiteY2" fmla="*/ 0 h 1601224"/>
              <a:gd name="connsiteX3" fmla="*/ 7549763 w 7549763"/>
              <a:gd name="connsiteY3" fmla="*/ 266876 h 1601224"/>
              <a:gd name="connsiteX4" fmla="*/ 7549763 w 7549763"/>
              <a:gd name="connsiteY4" fmla="*/ 1334348 h 1601224"/>
              <a:gd name="connsiteX5" fmla="*/ 7282887 w 7549763"/>
              <a:gd name="connsiteY5" fmla="*/ 1601224 h 1601224"/>
              <a:gd name="connsiteX6" fmla="*/ 266876 w 7549763"/>
              <a:gd name="connsiteY6" fmla="*/ 1601224 h 1601224"/>
              <a:gd name="connsiteX7" fmla="*/ 0 w 7549763"/>
              <a:gd name="connsiteY7" fmla="*/ 1334348 h 1601224"/>
              <a:gd name="connsiteX8" fmla="*/ 0 w 7549763"/>
              <a:gd name="connsiteY8" fmla="*/ 266876 h 160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9763" h="1601224">
                <a:moveTo>
                  <a:pt x="0" y="266876"/>
                </a:moveTo>
                <a:cubicBezTo>
                  <a:pt x="0" y="119484"/>
                  <a:pt x="119484" y="0"/>
                  <a:pt x="266876" y="0"/>
                </a:cubicBezTo>
                <a:lnTo>
                  <a:pt x="7282887" y="0"/>
                </a:lnTo>
                <a:cubicBezTo>
                  <a:pt x="7430279" y="0"/>
                  <a:pt x="7549763" y="119484"/>
                  <a:pt x="7549763" y="266876"/>
                </a:cubicBezTo>
                <a:lnTo>
                  <a:pt x="7549763" y="1334348"/>
                </a:lnTo>
                <a:cubicBezTo>
                  <a:pt x="7549763" y="1481740"/>
                  <a:pt x="7430279" y="1601224"/>
                  <a:pt x="7282887" y="1601224"/>
                </a:cubicBezTo>
                <a:lnTo>
                  <a:pt x="266876" y="1601224"/>
                </a:lnTo>
                <a:cubicBezTo>
                  <a:pt x="119484" y="1601224"/>
                  <a:pt x="0" y="1481740"/>
                  <a:pt x="0" y="1334348"/>
                </a:cubicBezTo>
                <a:lnTo>
                  <a:pt x="0" y="266876"/>
                </a:lnTo>
                <a:close/>
              </a:path>
            </a:pathLst>
          </a:custGeom>
          <a:solidFill>
            <a:schemeClr val="bg1"/>
          </a:solidFill>
          <a:ln w="28575">
            <a:solidFill>
              <a:schemeClr val="accent1">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4845" tIns="131505" rIns="184845" bIns="131505" numCol="1" spcCol="1270" anchor="ctr" anchorCtr="0">
            <a:noAutofit/>
          </a:bodyPr>
          <a:lstStyle/>
          <a:p>
            <a:pPr marL="0" lvl="0" indent="0" algn="ctr" defTabSz="1244600">
              <a:lnSpc>
                <a:spcPct val="90000"/>
              </a:lnSpc>
              <a:spcBef>
                <a:spcPct val="0"/>
              </a:spcBef>
              <a:spcAft>
                <a:spcPct val="35000"/>
              </a:spcAft>
              <a:buNone/>
            </a:pPr>
            <a:r>
              <a:rPr lang="en-US" sz="3200" kern="1200" dirty="0">
                <a:solidFill>
                  <a:schemeClr val="tx1"/>
                </a:solidFill>
              </a:rPr>
              <a:t>Motivational approaches are based on the principals of person-centered counseling</a:t>
            </a:r>
          </a:p>
        </p:txBody>
      </p:sp>
      <p:sp>
        <p:nvSpPr>
          <p:cNvPr id="9" name="Freeform: Shape 8">
            <a:extLst>
              <a:ext uri="{FF2B5EF4-FFF2-40B4-BE49-F238E27FC236}">
                <a16:creationId xmlns:a16="http://schemas.microsoft.com/office/drawing/2014/main" id="{0B54E37E-CDE1-4D3F-B5AA-41443A509645}"/>
              </a:ext>
            </a:extLst>
          </p:cNvPr>
          <p:cNvSpPr/>
          <p:nvPr/>
        </p:nvSpPr>
        <p:spPr>
          <a:xfrm>
            <a:off x="449451" y="5404461"/>
            <a:ext cx="8412480" cy="2011680"/>
          </a:xfrm>
          <a:custGeom>
            <a:avLst/>
            <a:gdLst>
              <a:gd name="connsiteX0" fmla="*/ 0 w 7549763"/>
              <a:gd name="connsiteY0" fmla="*/ 266876 h 1601224"/>
              <a:gd name="connsiteX1" fmla="*/ 266876 w 7549763"/>
              <a:gd name="connsiteY1" fmla="*/ 0 h 1601224"/>
              <a:gd name="connsiteX2" fmla="*/ 7282887 w 7549763"/>
              <a:gd name="connsiteY2" fmla="*/ 0 h 1601224"/>
              <a:gd name="connsiteX3" fmla="*/ 7549763 w 7549763"/>
              <a:gd name="connsiteY3" fmla="*/ 266876 h 1601224"/>
              <a:gd name="connsiteX4" fmla="*/ 7549763 w 7549763"/>
              <a:gd name="connsiteY4" fmla="*/ 1334348 h 1601224"/>
              <a:gd name="connsiteX5" fmla="*/ 7282887 w 7549763"/>
              <a:gd name="connsiteY5" fmla="*/ 1601224 h 1601224"/>
              <a:gd name="connsiteX6" fmla="*/ 266876 w 7549763"/>
              <a:gd name="connsiteY6" fmla="*/ 1601224 h 1601224"/>
              <a:gd name="connsiteX7" fmla="*/ 0 w 7549763"/>
              <a:gd name="connsiteY7" fmla="*/ 1334348 h 1601224"/>
              <a:gd name="connsiteX8" fmla="*/ 0 w 7549763"/>
              <a:gd name="connsiteY8" fmla="*/ 266876 h 160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9763" h="1601224">
                <a:moveTo>
                  <a:pt x="0" y="266876"/>
                </a:moveTo>
                <a:cubicBezTo>
                  <a:pt x="0" y="119484"/>
                  <a:pt x="119484" y="0"/>
                  <a:pt x="266876" y="0"/>
                </a:cubicBezTo>
                <a:lnTo>
                  <a:pt x="7282887" y="0"/>
                </a:lnTo>
                <a:cubicBezTo>
                  <a:pt x="7430279" y="0"/>
                  <a:pt x="7549763" y="119484"/>
                  <a:pt x="7549763" y="266876"/>
                </a:cubicBezTo>
                <a:lnTo>
                  <a:pt x="7549763" y="1334348"/>
                </a:lnTo>
                <a:cubicBezTo>
                  <a:pt x="7549763" y="1481740"/>
                  <a:pt x="7430279" y="1601224"/>
                  <a:pt x="7282887" y="1601224"/>
                </a:cubicBezTo>
                <a:lnTo>
                  <a:pt x="266876" y="1601224"/>
                </a:lnTo>
                <a:cubicBezTo>
                  <a:pt x="119484" y="1601224"/>
                  <a:pt x="0" y="1481740"/>
                  <a:pt x="0" y="1334348"/>
                </a:cubicBezTo>
                <a:lnTo>
                  <a:pt x="0" y="266876"/>
                </a:lnTo>
                <a:close/>
              </a:path>
            </a:pathLst>
          </a:custGeom>
          <a:solidFill>
            <a:schemeClr val="bg1"/>
          </a:solidFill>
          <a:ln w="28575">
            <a:solidFill>
              <a:schemeClr val="bg2">
                <a:lumMod val="50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4845" tIns="131505" rIns="184845" bIns="131505" numCol="1" spcCol="1270" anchor="ctr" anchorCtr="0">
            <a:noAutofit/>
          </a:bodyPr>
          <a:lstStyle/>
          <a:p>
            <a:pPr marL="0" lvl="0" indent="0" algn="ctr" defTabSz="1244600">
              <a:lnSpc>
                <a:spcPct val="90000"/>
              </a:lnSpc>
              <a:spcBef>
                <a:spcPct val="0"/>
              </a:spcBef>
              <a:spcAft>
                <a:spcPct val="35000"/>
              </a:spcAft>
              <a:buNone/>
            </a:pPr>
            <a:r>
              <a:rPr lang="en-US" sz="3200" kern="1200" dirty="0">
                <a:solidFill>
                  <a:schemeClr val="tx1"/>
                </a:solidFill>
              </a:rPr>
              <a:t>Effective motivational counseling approaches can be brief</a:t>
            </a:r>
          </a:p>
        </p:txBody>
      </p:sp>
      <p:sp>
        <p:nvSpPr>
          <p:cNvPr id="10" name="Freeform: Shape 9">
            <a:extLst>
              <a:ext uri="{FF2B5EF4-FFF2-40B4-BE49-F238E27FC236}">
                <a16:creationId xmlns:a16="http://schemas.microsoft.com/office/drawing/2014/main" id="{63083315-9757-4544-9909-043F5C61E6F2}"/>
              </a:ext>
            </a:extLst>
          </p:cNvPr>
          <p:cNvSpPr/>
          <p:nvPr/>
        </p:nvSpPr>
        <p:spPr>
          <a:xfrm>
            <a:off x="9477954" y="5420091"/>
            <a:ext cx="8412480" cy="2011680"/>
          </a:xfrm>
          <a:custGeom>
            <a:avLst/>
            <a:gdLst>
              <a:gd name="connsiteX0" fmla="*/ 0 w 7549763"/>
              <a:gd name="connsiteY0" fmla="*/ 266876 h 1601224"/>
              <a:gd name="connsiteX1" fmla="*/ 266876 w 7549763"/>
              <a:gd name="connsiteY1" fmla="*/ 0 h 1601224"/>
              <a:gd name="connsiteX2" fmla="*/ 7282887 w 7549763"/>
              <a:gd name="connsiteY2" fmla="*/ 0 h 1601224"/>
              <a:gd name="connsiteX3" fmla="*/ 7549763 w 7549763"/>
              <a:gd name="connsiteY3" fmla="*/ 266876 h 1601224"/>
              <a:gd name="connsiteX4" fmla="*/ 7549763 w 7549763"/>
              <a:gd name="connsiteY4" fmla="*/ 1334348 h 1601224"/>
              <a:gd name="connsiteX5" fmla="*/ 7282887 w 7549763"/>
              <a:gd name="connsiteY5" fmla="*/ 1601224 h 1601224"/>
              <a:gd name="connsiteX6" fmla="*/ 266876 w 7549763"/>
              <a:gd name="connsiteY6" fmla="*/ 1601224 h 1601224"/>
              <a:gd name="connsiteX7" fmla="*/ 0 w 7549763"/>
              <a:gd name="connsiteY7" fmla="*/ 1334348 h 1601224"/>
              <a:gd name="connsiteX8" fmla="*/ 0 w 7549763"/>
              <a:gd name="connsiteY8" fmla="*/ 266876 h 160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9763" h="1601224">
                <a:moveTo>
                  <a:pt x="0" y="266876"/>
                </a:moveTo>
                <a:cubicBezTo>
                  <a:pt x="0" y="119484"/>
                  <a:pt x="119484" y="0"/>
                  <a:pt x="266876" y="0"/>
                </a:cubicBezTo>
                <a:lnTo>
                  <a:pt x="7282887" y="0"/>
                </a:lnTo>
                <a:cubicBezTo>
                  <a:pt x="7430279" y="0"/>
                  <a:pt x="7549763" y="119484"/>
                  <a:pt x="7549763" y="266876"/>
                </a:cubicBezTo>
                <a:lnTo>
                  <a:pt x="7549763" y="1334348"/>
                </a:lnTo>
                <a:cubicBezTo>
                  <a:pt x="7549763" y="1481740"/>
                  <a:pt x="7430279" y="1601224"/>
                  <a:pt x="7282887" y="1601224"/>
                </a:cubicBezTo>
                <a:lnTo>
                  <a:pt x="266876" y="1601224"/>
                </a:lnTo>
                <a:cubicBezTo>
                  <a:pt x="119484" y="1601224"/>
                  <a:pt x="0" y="1481740"/>
                  <a:pt x="0" y="1334348"/>
                </a:cubicBezTo>
                <a:lnTo>
                  <a:pt x="0" y="266876"/>
                </a:lnTo>
                <a:close/>
              </a:path>
            </a:pathLst>
          </a:custGeom>
          <a:solidFill>
            <a:schemeClr val="bg1"/>
          </a:solidFill>
          <a:ln w="28575">
            <a:solidFill>
              <a:schemeClr val="accent2">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4845" tIns="131505" rIns="184845" bIns="131505" numCol="1" spcCol="1270" anchor="ctr" anchorCtr="0">
            <a:noAutofit/>
          </a:bodyPr>
          <a:lstStyle/>
          <a:p>
            <a:pPr marL="0" lvl="0" indent="0" algn="ctr" defTabSz="1244600">
              <a:lnSpc>
                <a:spcPct val="90000"/>
              </a:lnSpc>
              <a:spcBef>
                <a:spcPct val="0"/>
              </a:spcBef>
              <a:spcAft>
                <a:spcPct val="35000"/>
              </a:spcAft>
              <a:buNone/>
            </a:pPr>
            <a:r>
              <a:rPr lang="en-US" sz="3200" kern="1200" dirty="0">
                <a:solidFill>
                  <a:schemeClr val="tx1"/>
                </a:solidFill>
              </a:rPr>
              <a:t>MI focuses on enhancing </a:t>
            </a:r>
            <a:r>
              <a:rPr lang="en-US" sz="3200" i="1" kern="1200" dirty="0">
                <a:solidFill>
                  <a:schemeClr val="tx1"/>
                </a:solidFill>
              </a:rPr>
              <a:t>intrinsic motivation</a:t>
            </a:r>
          </a:p>
        </p:txBody>
      </p:sp>
      <p:sp>
        <p:nvSpPr>
          <p:cNvPr id="11" name="Freeform: Shape 10">
            <a:extLst>
              <a:ext uri="{FF2B5EF4-FFF2-40B4-BE49-F238E27FC236}">
                <a16:creationId xmlns:a16="http://schemas.microsoft.com/office/drawing/2014/main" id="{EE4E0B92-FD3B-4903-955A-06DDF23ED2F5}"/>
              </a:ext>
            </a:extLst>
          </p:cNvPr>
          <p:cNvSpPr/>
          <p:nvPr/>
        </p:nvSpPr>
        <p:spPr>
          <a:xfrm>
            <a:off x="449451" y="7845730"/>
            <a:ext cx="8412480" cy="2011680"/>
          </a:xfrm>
          <a:custGeom>
            <a:avLst/>
            <a:gdLst>
              <a:gd name="connsiteX0" fmla="*/ 0 w 7549763"/>
              <a:gd name="connsiteY0" fmla="*/ 266876 h 1601224"/>
              <a:gd name="connsiteX1" fmla="*/ 266876 w 7549763"/>
              <a:gd name="connsiteY1" fmla="*/ 0 h 1601224"/>
              <a:gd name="connsiteX2" fmla="*/ 7282887 w 7549763"/>
              <a:gd name="connsiteY2" fmla="*/ 0 h 1601224"/>
              <a:gd name="connsiteX3" fmla="*/ 7549763 w 7549763"/>
              <a:gd name="connsiteY3" fmla="*/ 266876 h 1601224"/>
              <a:gd name="connsiteX4" fmla="*/ 7549763 w 7549763"/>
              <a:gd name="connsiteY4" fmla="*/ 1334348 h 1601224"/>
              <a:gd name="connsiteX5" fmla="*/ 7282887 w 7549763"/>
              <a:gd name="connsiteY5" fmla="*/ 1601224 h 1601224"/>
              <a:gd name="connsiteX6" fmla="*/ 266876 w 7549763"/>
              <a:gd name="connsiteY6" fmla="*/ 1601224 h 1601224"/>
              <a:gd name="connsiteX7" fmla="*/ 0 w 7549763"/>
              <a:gd name="connsiteY7" fmla="*/ 1334348 h 1601224"/>
              <a:gd name="connsiteX8" fmla="*/ 0 w 7549763"/>
              <a:gd name="connsiteY8" fmla="*/ 266876 h 160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9763" h="1601224">
                <a:moveTo>
                  <a:pt x="0" y="266876"/>
                </a:moveTo>
                <a:cubicBezTo>
                  <a:pt x="0" y="119484"/>
                  <a:pt x="119484" y="0"/>
                  <a:pt x="266876" y="0"/>
                </a:cubicBezTo>
                <a:lnTo>
                  <a:pt x="7282887" y="0"/>
                </a:lnTo>
                <a:cubicBezTo>
                  <a:pt x="7430279" y="0"/>
                  <a:pt x="7549763" y="119484"/>
                  <a:pt x="7549763" y="266876"/>
                </a:cubicBezTo>
                <a:lnTo>
                  <a:pt x="7549763" y="1334348"/>
                </a:lnTo>
                <a:cubicBezTo>
                  <a:pt x="7549763" y="1481740"/>
                  <a:pt x="7430279" y="1601224"/>
                  <a:pt x="7282887" y="1601224"/>
                </a:cubicBezTo>
                <a:lnTo>
                  <a:pt x="266876" y="1601224"/>
                </a:lnTo>
                <a:cubicBezTo>
                  <a:pt x="119484" y="1601224"/>
                  <a:pt x="0" y="1481740"/>
                  <a:pt x="0" y="1334348"/>
                </a:cubicBezTo>
                <a:lnTo>
                  <a:pt x="0" y="266876"/>
                </a:lnTo>
                <a:close/>
              </a:path>
            </a:pathLst>
          </a:custGeom>
          <a:solidFill>
            <a:schemeClr val="bg1"/>
          </a:solidFill>
          <a:ln w="28575">
            <a:solidFill>
              <a:schemeClr val="tx2">
                <a:lumMod val="60000"/>
                <a:lumOff val="40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4845" tIns="131505" rIns="184845" bIns="131505" numCol="1" spcCol="1270" anchor="ctr" anchorCtr="0">
            <a:noAutofit/>
          </a:bodyPr>
          <a:lstStyle/>
          <a:p>
            <a:pPr marL="0" lvl="0" indent="0" algn="ctr" defTabSz="1244600">
              <a:lnSpc>
                <a:spcPct val="90000"/>
              </a:lnSpc>
              <a:spcBef>
                <a:spcPct val="0"/>
              </a:spcBef>
              <a:spcAft>
                <a:spcPct val="35000"/>
              </a:spcAft>
              <a:buNone/>
            </a:pPr>
            <a:r>
              <a:rPr lang="en-US" sz="3200" kern="1200" dirty="0">
                <a:solidFill>
                  <a:schemeClr val="tx1"/>
                </a:solidFill>
              </a:rPr>
              <a:t>Reflecting persons’ served hopes and values in contrast to the negative effects of their substance use behaviors is essential </a:t>
            </a:r>
          </a:p>
        </p:txBody>
      </p:sp>
      <p:sp>
        <p:nvSpPr>
          <p:cNvPr id="12" name="Freeform: Shape 11">
            <a:extLst>
              <a:ext uri="{FF2B5EF4-FFF2-40B4-BE49-F238E27FC236}">
                <a16:creationId xmlns:a16="http://schemas.microsoft.com/office/drawing/2014/main" id="{21DD629F-527E-47FE-ABCD-D80ED67502A6}"/>
              </a:ext>
            </a:extLst>
          </p:cNvPr>
          <p:cNvSpPr/>
          <p:nvPr/>
        </p:nvSpPr>
        <p:spPr>
          <a:xfrm>
            <a:off x="9477954" y="7853545"/>
            <a:ext cx="8412480" cy="2011680"/>
          </a:xfrm>
          <a:custGeom>
            <a:avLst/>
            <a:gdLst>
              <a:gd name="connsiteX0" fmla="*/ 0 w 7549763"/>
              <a:gd name="connsiteY0" fmla="*/ 266876 h 1601224"/>
              <a:gd name="connsiteX1" fmla="*/ 266876 w 7549763"/>
              <a:gd name="connsiteY1" fmla="*/ 0 h 1601224"/>
              <a:gd name="connsiteX2" fmla="*/ 7282887 w 7549763"/>
              <a:gd name="connsiteY2" fmla="*/ 0 h 1601224"/>
              <a:gd name="connsiteX3" fmla="*/ 7549763 w 7549763"/>
              <a:gd name="connsiteY3" fmla="*/ 266876 h 1601224"/>
              <a:gd name="connsiteX4" fmla="*/ 7549763 w 7549763"/>
              <a:gd name="connsiteY4" fmla="*/ 1334348 h 1601224"/>
              <a:gd name="connsiteX5" fmla="*/ 7282887 w 7549763"/>
              <a:gd name="connsiteY5" fmla="*/ 1601224 h 1601224"/>
              <a:gd name="connsiteX6" fmla="*/ 266876 w 7549763"/>
              <a:gd name="connsiteY6" fmla="*/ 1601224 h 1601224"/>
              <a:gd name="connsiteX7" fmla="*/ 0 w 7549763"/>
              <a:gd name="connsiteY7" fmla="*/ 1334348 h 1601224"/>
              <a:gd name="connsiteX8" fmla="*/ 0 w 7549763"/>
              <a:gd name="connsiteY8" fmla="*/ 266876 h 160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9763" h="1601224">
                <a:moveTo>
                  <a:pt x="0" y="266876"/>
                </a:moveTo>
                <a:cubicBezTo>
                  <a:pt x="0" y="119484"/>
                  <a:pt x="119484" y="0"/>
                  <a:pt x="266876" y="0"/>
                </a:cubicBezTo>
                <a:lnTo>
                  <a:pt x="7282887" y="0"/>
                </a:lnTo>
                <a:cubicBezTo>
                  <a:pt x="7430279" y="0"/>
                  <a:pt x="7549763" y="119484"/>
                  <a:pt x="7549763" y="266876"/>
                </a:cubicBezTo>
                <a:lnTo>
                  <a:pt x="7549763" y="1334348"/>
                </a:lnTo>
                <a:cubicBezTo>
                  <a:pt x="7549763" y="1481740"/>
                  <a:pt x="7430279" y="1601224"/>
                  <a:pt x="7282887" y="1601224"/>
                </a:cubicBezTo>
                <a:lnTo>
                  <a:pt x="266876" y="1601224"/>
                </a:lnTo>
                <a:cubicBezTo>
                  <a:pt x="119484" y="1601224"/>
                  <a:pt x="0" y="1481740"/>
                  <a:pt x="0" y="1334348"/>
                </a:cubicBezTo>
                <a:lnTo>
                  <a:pt x="0" y="266876"/>
                </a:lnTo>
                <a:close/>
              </a:path>
            </a:pathLst>
          </a:custGeom>
          <a:solidFill>
            <a:schemeClr val="bg1"/>
          </a:solidFill>
          <a:ln w="28575">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4845" tIns="131505" rIns="184845" bIns="131505" numCol="1" spcCol="1270" anchor="ctr" anchorCtr="0">
            <a:noAutofit/>
          </a:bodyPr>
          <a:lstStyle/>
          <a:p>
            <a:pPr marL="0" lvl="0" indent="0" algn="ctr" defTabSz="1244600">
              <a:lnSpc>
                <a:spcPct val="90000"/>
              </a:lnSpc>
              <a:spcBef>
                <a:spcPct val="0"/>
              </a:spcBef>
              <a:spcAft>
                <a:spcPct val="35000"/>
              </a:spcAft>
              <a:buNone/>
            </a:pPr>
            <a:r>
              <a:rPr lang="en-US" sz="3200" kern="1200" dirty="0">
                <a:solidFill>
                  <a:schemeClr val="tx1"/>
                </a:solidFill>
              </a:rPr>
              <a:t>The practice of MI is based on the primary principles of eliciting change talk and strengthening the person’s served commitment to change</a:t>
            </a:r>
          </a:p>
        </p:txBody>
      </p:sp>
    </p:spTree>
    <p:custDataLst>
      <p:tags r:id="rId1"/>
    </p:custDataLst>
    <p:extLst>
      <p:ext uri="{BB962C8B-B14F-4D97-AF65-F5344CB8AC3E}">
        <p14:creationId xmlns:p14="http://schemas.microsoft.com/office/powerpoint/2010/main" val="120327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573970-3168-68E9-5120-7AA13D2E11B9}"/>
              </a:ext>
            </a:extLst>
          </p:cNvPr>
          <p:cNvSpPr/>
          <p:nvPr/>
        </p:nvSpPr>
        <p:spPr>
          <a:xfrm>
            <a:off x="374536" y="216650"/>
            <a:ext cx="8286863" cy="985369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0C997C6-96C9-9954-05FA-46E87040E9DD}"/>
              </a:ext>
            </a:extLst>
          </p:cNvPr>
          <p:cNvSpPr txBox="1"/>
          <p:nvPr/>
        </p:nvSpPr>
        <p:spPr>
          <a:xfrm>
            <a:off x="10488851" y="5782534"/>
            <a:ext cx="2492908" cy="400110"/>
          </a:xfrm>
          <a:prstGeom prst="rect">
            <a:avLst/>
          </a:prstGeom>
          <a:noFill/>
        </p:spPr>
        <p:txBody>
          <a:bodyPr wrap="square" rtlCol="0">
            <a:spAutoFit/>
          </a:bodyPr>
          <a:lstStyle/>
          <a:p>
            <a:r>
              <a:rPr lang="en-US" sz="2000" dirty="0">
                <a:solidFill>
                  <a:schemeClr val="bg1"/>
                </a:solidFill>
              </a:rPr>
              <a:t>1. Precontemplation</a:t>
            </a:r>
          </a:p>
        </p:txBody>
      </p:sp>
      <p:sp>
        <p:nvSpPr>
          <p:cNvPr id="40" name="TextBox 39">
            <a:extLst>
              <a:ext uri="{FF2B5EF4-FFF2-40B4-BE49-F238E27FC236}">
                <a16:creationId xmlns:a16="http://schemas.microsoft.com/office/drawing/2014/main" id="{BDA7CEA9-6B02-EC24-8114-A61F35031223}"/>
              </a:ext>
            </a:extLst>
          </p:cNvPr>
          <p:cNvSpPr txBox="1"/>
          <p:nvPr/>
        </p:nvSpPr>
        <p:spPr>
          <a:xfrm>
            <a:off x="13052339" y="5768695"/>
            <a:ext cx="2492908" cy="400110"/>
          </a:xfrm>
          <a:prstGeom prst="rect">
            <a:avLst/>
          </a:prstGeom>
          <a:noFill/>
        </p:spPr>
        <p:txBody>
          <a:bodyPr wrap="square" rtlCol="0">
            <a:spAutoFit/>
          </a:bodyPr>
          <a:lstStyle/>
          <a:p>
            <a:r>
              <a:rPr lang="en-US" sz="2000" dirty="0">
                <a:solidFill>
                  <a:schemeClr val="bg1"/>
                </a:solidFill>
              </a:rPr>
              <a:t>2.Contemplation</a:t>
            </a:r>
          </a:p>
        </p:txBody>
      </p:sp>
      <p:pic>
        <p:nvPicPr>
          <p:cNvPr id="1027" name="Picture 4" descr="See the source image">
            <a:extLst>
              <a:ext uri="{FF2B5EF4-FFF2-40B4-BE49-F238E27FC236}">
                <a16:creationId xmlns:a16="http://schemas.microsoft.com/office/drawing/2014/main" id="{78DC9198-07D9-BCEE-3AA5-51787EE52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1" y="216651"/>
            <a:ext cx="13138262" cy="985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005FA72-7AEC-A18D-37C4-56C45D0CF5E9}"/>
              </a:ext>
            </a:extLst>
          </p:cNvPr>
          <p:cNvSpPr txBox="1"/>
          <p:nvPr/>
        </p:nvSpPr>
        <p:spPr>
          <a:xfrm>
            <a:off x="758769" y="3660426"/>
            <a:ext cx="3632200" cy="2308324"/>
          </a:xfrm>
          <a:prstGeom prst="rect">
            <a:avLst/>
          </a:prstGeom>
          <a:noFill/>
        </p:spPr>
        <p:txBody>
          <a:bodyPr wrap="square">
            <a:spAutoFit/>
          </a:bodyPr>
          <a:lstStyle/>
          <a:p>
            <a:r>
              <a:rPr kumimoji="0" lang="en-US" sz="7200" i="0" u="none" strike="noStrike" kern="1200" cap="none" spc="0" normalizeH="0" baseline="0" noProof="0" dirty="0">
                <a:ln>
                  <a:noFill/>
                </a:ln>
                <a:solidFill>
                  <a:prstClr val="black"/>
                </a:solidFill>
                <a:effectLst/>
                <a:uLnTx/>
                <a:uFillTx/>
                <a:latin typeface="Calibri Light" panose="020F0302020204030204"/>
                <a:ea typeface="+mj-ea"/>
                <a:cs typeface="+mj-cs"/>
              </a:rPr>
              <a:t>Stages of Change</a:t>
            </a:r>
            <a:endParaRPr lang="en-US" sz="7200" dirty="0"/>
          </a:p>
        </p:txBody>
      </p:sp>
      <p:sp>
        <p:nvSpPr>
          <p:cNvPr id="8" name="TextBox 7">
            <a:extLst>
              <a:ext uri="{FF2B5EF4-FFF2-40B4-BE49-F238E27FC236}">
                <a16:creationId xmlns:a16="http://schemas.microsoft.com/office/drawing/2014/main" id="{48DBA1F1-9D67-4E54-6BB2-CD4C9621FF1D}"/>
              </a:ext>
            </a:extLst>
          </p:cNvPr>
          <p:cNvSpPr txBox="1"/>
          <p:nvPr/>
        </p:nvSpPr>
        <p:spPr>
          <a:xfrm>
            <a:off x="482603" y="9516350"/>
            <a:ext cx="9144000" cy="369332"/>
          </a:xfrm>
          <a:prstGeom prst="rect">
            <a:avLst/>
          </a:prstGeom>
          <a:noFill/>
        </p:spPr>
        <p:txBody>
          <a:bodyPr wrap="square">
            <a:spAutoFit/>
          </a:bodyPr>
          <a:lstStyle/>
          <a:p>
            <a:r>
              <a:rPr lang="en-US" dirty="0"/>
              <a:t>Image source: </a:t>
            </a:r>
            <a:r>
              <a:rPr lang="en-US" dirty="0">
                <a:hlinkClick r:id="rId5"/>
              </a:rPr>
              <a:t>http://socialworktech.com/2012/01/09/stages-of-change-prochaska-diclemente/</a:t>
            </a:r>
            <a:r>
              <a:rPr lang="en-US" dirty="0"/>
              <a:t> </a:t>
            </a:r>
          </a:p>
        </p:txBody>
      </p:sp>
    </p:spTree>
    <p:custDataLst>
      <p:tags r:id="rId1"/>
    </p:custDataLst>
    <p:extLst>
      <p:ext uri="{BB962C8B-B14F-4D97-AF65-F5344CB8AC3E}">
        <p14:creationId xmlns:p14="http://schemas.microsoft.com/office/powerpoint/2010/main" val="1768954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9554F-3CA1-4170-AB1A-15F52078DAD1}"/>
              </a:ext>
            </a:extLst>
          </p:cNvPr>
          <p:cNvSpPr/>
          <p:nvPr/>
        </p:nvSpPr>
        <p:spPr>
          <a:xfrm>
            <a:off x="2122358" y="397564"/>
            <a:ext cx="15564522" cy="8945219"/>
          </a:xfrm>
          <a:prstGeom prst="rect">
            <a:avLst/>
          </a:prstGeom>
          <a:no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rgbClr val="37ABA7"/>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ln>
              <a:noFill/>
            </a:ln>
          </p:spPr>
          <p:style>
            <a:lnRef idx="2">
              <a:schemeClr val="accent5">
                <a:shade val="50000"/>
              </a:schemeClr>
            </a:lnRef>
            <a:fillRef idx="1">
              <a:schemeClr val="accent5"/>
            </a:fillRef>
            <a:effectRef idx="0">
              <a:schemeClr val="accent5"/>
            </a:effectRef>
            <a:fontRef idx="minor">
              <a:schemeClr val="lt1"/>
            </a:fontRef>
          </p:style>
        </p:sp>
      </p:grpSp>
      <p:pic>
        <p:nvPicPr>
          <p:cNvPr id="10" name="Graphic 9" descr="Clapper board with solid fill">
            <a:extLst>
              <a:ext uri="{FF2B5EF4-FFF2-40B4-BE49-F238E27FC236}">
                <a16:creationId xmlns:a16="http://schemas.microsoft.com/office/drawing/2014/main" id="{BE81B6AD-E4E4-4A25-B684-449D7E3A19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357" y="161031"/>
            <a:ext cx="1676400" cy="1676400"/>
          </a:xfrm>
          <a:prstGeom prst="rect">
            <a:avLst/>
          </a:prstGeom>
        </p:spPr>
      </p:pic>
      <p:pic>
        <p:nvPicPr>
          <p:cNvPr id="2" name="video1385512622">
            <a:hlinkClick r:id="" action="ppaction://media"/>
            <a:extLst>
              <a:ext uri="{FF2B5EF4-FFF2-40B4-BE49-F238E27FC236}">
                <a16:creationId xmlns:a16="http://schemas.microsoft.com/office/drawing/2014/main" id="{A2C1DD03-29A9-4918-AA16-038D865CA708}"/>
              </a:ext>
            </a:extLst>
          </p:cNvPr>
          <p:cNvPicPr>
            <a:picLocks noChangeAspect="1"/>
          </p:cNvPicPr>
          <p:nvPr>
            <a:videoFile r:link="rId2"/>
            <p:extLst>
              <p:ext uri="{DAA4B4D4-6D71-4841-9C94-3DE7FCFB9230}">
                <p14:media xmlns:p14="http://schemas.microsoft.com/office/powerpoint/2010/main" r:embed="rId3">
                  <p14:trim st="11760" end="11319.9999"/>
                </p14:media>
              </p:ext>
            </p:extLst>
          </p:nvPr>
        </p:nvPicPr>
        <p:blipFill>
          <a:blip r:embed="rId10"/>
          <a:stretch>
            <a:fillRect/>
          </a:stretch>
        </p:blipFill>
        <p:spPr>
          <a:xfrm>
            <a:off x="2349998" y="659608"/>
            <a:ext cx="15109242" cy="8498948"/>
          </a:xfrm>
          <a:prstGeom prst="rect">
            <a:avLst/>
          </a:prstGeom>
        </p:spPr>
      </p:pic>
    </p:spTree>
    <p:custDataLst>
      <p:tags r:id="rId1"/>
    </p:custDataLst>
    <p:extLst>
      <p:ext uri="{BB962C8B-B14F-4D97-AF65-F5344CB8AC3E}">
        <p14:creationId xmlns:p14="http://schemas.microsoft.com/office/powerpoint/2010/main" val="202150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itting at a table&#10;&#10;Description automatically generated with medium confidence">
            <a:extLst>
              <a:ext uri="{FF2B5EF4-FFF2-40B4-BE49-F238E27FC236}">
                <a16:creationId xmlns:a16="http://schemas.microsoft.com/office/drawing/2014/main" id="{8957D023-C9CF-4F82-8BB7-49186E0A1D56}"/>
              </a:ext>
            </a:extLst>
          </p:cNvPr>
          <p:cNvPicPr>
            <a:picLocks noChangeAspect="1"/>
          </p:cNvPicPr>
          <p:nvPr/>
        </p:nvPicPr>
        <p:blipFill rotWithShape="1">
          <a:blip r:embed="rId4">
            <a:extLst>
              <a:ext uri="{28A0092B-C50C-407E-A947-70E740481C1C}">
                <a14:useLocalDpi xmlns:a14="http://schemas.microsoft.com/office/drawing/2010/main" val="0"/>
              </a:ext>
            </a:extLst>
          </a:blip>
          <a:srcRect l="3642" t="30464" r="3642"/>
          <a:stretch/>
        </p:blipFill>
        <p:spPr>
          <a:xfrm>
            <a:off x="0" y="0"/>
            <a:ext cx="18288000" cy="10287000"/>
          </a:xfrm>
          <a:prstGeom prst="rect">
            <a:avLst/>
          </a:prstGeom>
        </p:spPr>
      </p:pic>
      <p:sp>
        <p:nvSpPr>
          <p:cNvPr id="9" name="TextBox 8">
            <a:extLst>
              <a:ext uri="{FF2B5EF4-FFF2-40B4-BE49-F238E27FC236}">
                <a16:creationId xmlns:a16="http://schemas.microsoft.com/office/drawing/2014/main" id="{5D83D46E-27ED-4ABF-8EFB-4D5A6EC84819}"/>
              </a:ext>
            </a:extLst>
          </p:cNvPr>
          <p:cNvSpPr txBox="1"/>
          <p:nvPr/>
        </p:nvSpPr>
        <p:spPr>
          <a:xfrm>
            <a:off x="1169377" y="3571175"/>
            <a:ext cx="14164407" cy="721736"/>
          </a:xfrm>
          <a:prstGeom prst="rect">
            <a:avLst/>
          </a:prstGeom>
          <a:noFill/>
        </p:spPr>
        <p:txBody>
          <a:bodyPr wrap="square">
            <a:spAutoFit/>
          </a:bodyPr>
          <a:lstStyle/>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B967CFD-F438-46AA-B491-52F4644107F9}"/>
              </a:ext>
            </a:extLst>
          </p:cNvPr>
          <p:cNvSpPr txBox="1"/>
          <p:nvPr/>
        </p:nvSpPr>
        <p:spPr>
          <a:xfrm>
            <a:off x="5741377" y="12722359"/>
            <a:ext cx="9231922" cy="369332"/>
          </a:xfrm>
          <a:prstGeom prst="rect">
            <a:avLst/>
          </a:prstGeom>
          <a:noFill/>
        </p:spPr>
        <p:txBody>
          <a:bodyPr wrap="square">
            <a:spAutoFit/>
          </a:bodyPr>
          <a:lstStyle/>
          <a:p>
            <a:endParaRPr lang="en-US" dirty="0"/>
          </a:p>
        </p:txBody>
      </p:sp>
      <p:sp useBgFill="1">
        <p:nvSpPr>
          <p:cNvPr id="12" name="Rectangle 11">
            <a:extLst>
              <a:ext uri="{FF2B5EF4-FFF2-40B4-BE49-F238E27FC236}">
                <a16:creationId xmlns:a16="http://schemas.microsoft.com/office/drawing/2014/main" id="{F8C1B116-2919-4A64-BD50-0C3F2F599795}"/>
              </a:ext>
            </a:extLst>
          </p:cNvPr>
          <p:cNvSpPr/>
          <p:nvPr/>
        </p:nvSpPr>
        <p:spPr>
          <a:xfrm>
            <a:off x="0" y="3164688"/>
            <a:ext cx="18288000" cy="42929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3BF3249-F6E6-48E5-B529-4E7B4C346EF6}"/>
              </a:ext>
            </a:extLst>
          </p:cNvPr>
          <p:cNvSpPr txBox="1"/>
          <p:nvPr/>
        </p:nvSpPr>
        <p:spPr>
          <a:xfrm>
            <a:off x="0" y="4026104"/>
            <a:ext cx="18288000" cy="3609514"/>
          </a:xfrm>
          <a:prstGeom prst="rect">
            <a:avLst/>
          </a:prstGeom>
          <a:noFill/>
        </p:spPr>
        <p:txBody>
          <a:bodyPr wrap="square">
            <a:spAutoFit/>
          </a:bodyPr>
          <a:lstStyle/>
          <a:p>
            <a:pPr marL="457200" marR="0" algn="ctr">
              <a:lnSpc>
                <a:spcPct val="107000"/>
              </a:lnSpc>
              <a:spcBef>
                <a:spcPts val="0"/>
              </a:spcBef>
              <a:spcAft>
                <a:spcPts val="0"/>
              </a:spcAft>
            </a:pPr>
            <a:r>
              <a:rPr lang="en-US" sz="5400" dirty="0">
                <a:effectLst/>
                <a:latin typeface="Calibri" panose="020F0502020204030204" pitchFamily="34" charset="0"/>
                <a:ea typeface="Times New Roman" panose="02020603050405020304" pitchFamily="18" charset="0"/>
                <a:cs typeface="Calibri" panose="020F0502020204030204" pitchFamily="34" charset="0"/>
              </a:rPr>
              <a:t>Motivational Interviewing focuses on enhancing intrinsic motivation – helping </a:t>
            </a:r>
            <a:r>
              <a:rPr lang="en-US" sz="5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persons served</a:t>
            </a:r>
            <a:r>
              <a:rPr lang="en-US" sz="5400" dirty="0">
                <a:effectLst/>
                <a:latin typeface="Calibri" panose="020F0502020204030204" pitchFamily="34" charset="0"/>
                <a:ea typeface="Times New Roman" panose="02020603050405020304" pitchFamily="18" charset="0"/>
                <a:cs typeface="Calibri" panose="020F0502020204030204" pitchFamily="34" charset="0"/>
              </a:rPr>
              <a:t> see “where they are” vs. “where they want to be”</a:t>
            </a:r>
          </a:p>
          <a:p>
            <a:pPr marL="457200" marR="0" algn="ctr">
              <a:lnSpc>
                <a:spcPct val="107000"/>
              </a:lnSpc>
              <a:spcBef>
                <a:spcPts val="0"/>
              </a:spcBef>
              <a:spcAft>
                <a:spcPts val="0"/>
              </a:spcAft>
            </a:pP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14520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90AA9B-4EC3-2F80-84F4-6B27E17F4AA8}"/>
              </a:ext>
            </a:extLst>
          </p:cNvPr>
          <p:cNvSpPr>
            <a:spLocks noGrp="1"/>
          </p:cNvSpPr>
          <p:nvPr>
            <p:ph type="title"/>
          </p:nvPr>
        </p:nvSpPr>
        <p:spPr>
          <a:xfrm>
            <a:off x="11297415" y="547687"/>
            <a:ext cx="5733283" cy="2849868"/>
          </a:xfrm>
        </p:spPr>
        <p:txBody>
          <a:bodyPr vert="horz" lIns="91440" tIns="45720" rIns="91440" bIns="45720" rtlCol="0" anchor="ctr">
            <a:normAutofit/>
          </a:bodyPr>
          <a:lstStyle/>
          <a:p>
            <a:pPr defTabSz="914400"/>
            <a:r>
              <a:rPr lang="en-US" sz="6000" dirty="0"/>
              <a:t>Guiding Principles of Motivational Interviewing</a:t>
            </a:r>
          </a:p>
        </p:txBody>
      </p:sp>
      <p:pic>
        <p:nvPicPr>
          <p:cNvPr id="4" name="Picture 3">
            <a:extLst>
              <a:ext uri="{FF2B5EF4-FFF2-40B4-BE49-F238E27FC236}">
                <a16:creationId xmlns:a16="http://schemas.microsoft.com/office/drawing/2014/main" id="{EC55A392-553C-1AE5-D7E8-2C3ECBFAD02C}"/>
              </a:ext>
            </a:extLst>
          </p:cNvPr>
          <p:cNvPicPr>
            <a:picLocks noChangeAspect="1"/>
          </p:cNvPicPr>
          <p:nvPr/>
        </p:nvPicPr>
        <p:blipFill rotWithShape="1">
          <a:blip r:embed="rId4"/>
          <a:srcRect r="28189" b="1"/>
          <a:stretch/>
        </p:blipFill>
        <p:spPr>
          <a:xfrm>
            <a:off x="1" y="10"/>
            <a:ext cx="10404585" cy="10286990"/>
          </a:xfrm>
          <a:prstGeom prst="rect">
            <a:avLst/>
          </a:prstGeom>
        </p:spPr>
      </p:pic>
      <p:sp>
        <p:nvSpPr>
          <p:cNvPr id="10" name="TextBox 9">
            <a:extLst>
              <a:ext uri="{FF2B5EF4-FFF2-40B4-BE49-F238E27FC236}">
                <a16:creationId xmlns:a16="http://schemas.microsoft.com/office/drawing/2014/main" id="{771C04AA-6201-4678-3894-A607E972A11F}"/>
              </a:ext>
            </a:extLst>
          </p:cNvPr>
          <p:cNvSpPr txBox="1"/>
          <p:nvPr/>
        </p:nvSpPr>
        <p:spPr>
          <a:xfrm>
            <a:off x="10902462" y="3651301"/>
            <a:ext cx="6985488" cy="6088012"/>
          </a:xfrm>
          <a:prstGeom prst="rect">
            <a:avLst/>
          </a:prstGeom>
        </p:spPr>
        <p:txBody>
          <a:bodyPr vert="horz" lIns="91440" tIns="45720" rIns="91440" bIns="45720" rtlCol="0">
            <a:normAutofit/>
          </a:bodyPr>
          <a:lstStyle/>
          <a:p>
            <a:pPr marL="291179" indent="-228600" defTabSz="914400">
              <a:lnSpc>
                <a:spcPct val="90000"/>
              </a:lnSpc>
              <a:spcAft>
                <a:spcPts val="600"/>
              </a:spcAft>
              <a:buFont typeface="Arial" panose="020B0604020202020204" pitchFamily="34" charset="0"/>
              <a:buChar char="•"/>
            </a:pPr>
            <a:r>
              <a:rPr lang="en-US" sz="2600" dirty="0"/>
              <a:t>Resist the “righting reflex” </a:t>
            </a:r>
          </a:p>
          <a:p>
            <a:pPr marL="748379" lvl="1" indent="-228600" defTabSz="914400">
              <a:lnSpc>
                <a:spcPct val="90000"/>
              </a:lnSpc>
              <a:spcAft>
                <a:spcPts val="600"/>
              </a:spcAft>
              <a:buFont typeface="Arial" panose="020B0604020202020204" pitchFamily="34" charset="0"/>
              <a:buChar char="•"/>
            </a:pPr>
            <a:r>
              <a:rPr lang="en-US" sz="2600" dirty="0"/>
              <a:t>Find out what the person served knows first</a:t>
            </a:r>
          </a:p>
          <a:p>
            <a:pPr marL="748379" lvl="1" indent="-228600" defTabSz="914400">
              <a:lnSpc>
                <a:spcPct val="90000"/>
              </a:lnSpc>
              <a:spcAft>
                <a:spcPts val="600"/>
              </a:spcAft>
              <a:buFont typeface="Arial" panose="020B0604020202020204" pitchFamily="34" charset="0"/>
              <a:buChar char="•"/>
            </a:pPr>
            <a:r>
              <a:rPr lang="en-US" sz="2600" dirty="0"/>
              <a:t>Tolerate incorrect information </a:t>
            </a:r>
          </a:p>
          <a:p>
            <a:pPr marL="748379" lvl="1" indent="-228600" defTabSz="914400">
              <a:lnSpc>
                <a:spcPct val="90000"/>
              </a:lnSpc>
              <a:spcAft>
                <a:spcPts val="600"/>
              </a:spcAft>
              <a:buFont typeface="Arial" panose="020B0604020202020204" pitchFamily="34" charset="0"/>
              <a:buChar char="•"/>
            </a:pPr>
            <a:r>
              <a:rPr lang="en-US" sz="2600" dirty="0"/>
              <a:t>Avoid telling someone “they should…”, “you have to…”, “you will feel better if…”</a:t>
            </a:r>
          </a:p>
          <a:p>
            <a:pPr marL="748379" lvl="1" indent="-228600" defTabSz="914400">
              <a:lnSpc>
                <a:spcPct val="90000"/>
              </a:lnSpc>
              <a:spcAft>
                <a:spcPts val="600"/>
              </a:spcAft>
              <a:buFont typeface="Arial" panose="020B0604020202020204" pitchFamily="34" charset="0"/>
              <a:buChar char="•"/>
            </a:pPr>
            <a:r>
              <a:rPr lang="en-US" sz="2600" dirty="0"/>
              <a:t>Avoid the urge to “fix it”  or offer advice when someone presents you with a problem which requires making a change</a:t>
            </a:r>
          </a:p>
          <a:p>
            <a:pPr marL="748379" lvl="1" indent="-228600" defTabSz="914400">
              <a:lnSpc>
                <a:spcPct val="90000"/>
              </a:lnSpc>
              <a:spcAft>
                <a:spcPts val="600"/>
              </a:spcAft>
              <a:buFont typeface="Arial" panose="020B0604020202020204" pitchFamily="34" charset="0"/>
              <a:buChar char="•"/>
            </a:pPr>
            <a:r>
              <a:rPr lang="en-US" sz="2600" dirty="0"/>
              <a:t>Ask for permission before informing or educating</a:t>
            </a:r>
          </a:p>
          <a:p>
            <a:pPr marL="291179" indent="-228600" defTabSz="914400">
              <a:lnSpc>
                <a:spcPct val="90000"/>
              </a:lnSpc>
              <a:spcAft>
                <a:spcPts val="600"/>
              </a:spcAft>
              <a:buFont typeface="Arial" panose="020B0604020202020204" pitchFamily="34" charset="0"/>
              <a:buChar char="•"/>
            </a:pPr>
            <a:r>
              <a:rPr lang="en-US" sz="2600" dirty="0"/>
              <a:t>Being empathic is the #1 predictor for behavior change</a:t>
            </a:r>
          </a:p>
        </p:txBody>
      </p:sp>
    </p:spTree>
    <p:custDataLst>
      <p:tags r:id="rId1"/>
    </p:custDataLst>
    <p:extLst>
      <p:ext uri="{BB962C8B-B14F-4D97-AF65-F5344CB8AC3E}">
        <p14:creationId xmlns:p14="http://schemas.microsoft.com/office/powerpoint/2010/main" val="4281987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CBD2DD-6A04-17D0-4718-B3B3EFEA952B}"/>
              </a:ext>
            </a:extLst>
          </p:cNvPr>
          <p:cNvSpPr txBox="1"/>
          <p:nvPr/>
        </p:nvSpPr>
        <p:spPr>
          <a:xfrm>
            <a:off x="8199415" y="1574321"/>
            <a:ext cx="9293157" cy="7391399"/>
          </a:xfrm>
          <a:prstGeom prst="rect">
            <a:avLst/>
          </a:prstGeom>
        </p:spPr>
        <p:txBody>
          <a:bodyPr vert="horz" lIns="91440" tIns="45720" rIns="91440" bIns="45720" rtlCol="0" anchor="ctr">
            <a:normAutofit/>
          </a:bodyPr>
          <a:lstStyle/>
          <a:p>
            <a:pPr marL="628650" marR="0" lvl="0" indent="-571500" defTabSz="914400" fontAlgn="auto">
              <a:lnSpc>
                <a:spcPct val="90000"/>
              </a:lnSpc>
              <a:spcAft>
                <a:spcPts val="2400"/>
              </a:spcAft>
              <a:buClrTx/>
              <a:buSzTx/>
              <a:buFont typeface="Arial" panose="020B0604020202020204" pitchFamily="34" charset="0"/>
              <a:buChar char="•"/>
              <a:tabLst/>
              <a:defRPr/>
            </a:pPr>
            <a:r>
              <a:rPr lang="en-US" sz="3600" dirty="0"/>
              <a:t>Do not make assumptions about a person’s race, ethnic heritage, or culture based on appearance, accents, behavior, or language. </a:t>
            </a:r>
          </a:p>
          <a:p>
            <a:pPr marL="628650" marR="0" lvl="0" indent="-571500" defTabSz="914400" fontAlgn="auto">
              <a:lnSpc>
                <a:spcPct val="90000"/>
              </a:lnSpc>
              <a:spcAft>
                <a:spcPts val="2400"/>
              </a:spcAft>
              <a:buClrTx/>
              <a:buSzTx/>
              <a:buFont typeface="Arial" panose="020B0604020202020204" pitchFamily="34" charset="0"/>
              <a:buChar char="•"/>
              <a:tabLst/>
              <a:defRPr/>
            </a:pPr>
            <a:r>
              <a:rPr lang="en-US" sz="3600" dirty="0"/>
              <a:t>Understand what cultural identity means to a person served and how it may influence treatment or services. </a:t>
            </a:r>
          </a:p>
          <a:p>
            <a:pPr marL="628650" marR="0" lvl="0" indent="-571500" defTabSz="914400" fontAlgn="auto">
              <a:lnSpc>
                <a:spcPct val="90000"/>
              </a:lnSpc>
              <a:spcAft>
                <a:spcPts val="2400"/>
              </a:spcAft>
              <a:buClrTx/>
              <a:buSzTx/>
              <a:buFont typeface="Arial" panose="020B0604020202020204" pitchFamily="34" charset="0"/>
              <a:buChar char="•"/>
              <a:tabLst/>
              <a:defRPr/>
            </a:pPr>
            <a:r>
              <a:rPr lang="en-US" sz="3600" dirty="0"/>
              <a:t>Explore issues and obstacles to engaging in behavioral health services and/or maintaining recovery collaboratively with a person served .</a:t>
            </a:r>
          </a:p>
          <a:p>
            <a:pPr marL="628650" marR="0" lvl="0" indent="-571500" defTabSz="914400" fontAlgn="auto">
              <a:lnSpc>
                <a:spcPct val="90000"/>
              </a:lnSpc>
              <a:spcAft>
                <a:spcPts val="2400"/>
              </a:spcAft>
              <a:buClrTx/>
              <a:buSzTx/>
              <a:buFont typeface="Arial" panose="020B0604020202020204" pitchFamily="34" charset="0"/>
              <a:buChar char="•"/>
              <a:tabLst/>
              <a:defRPr/>
            </a:pPr>
            <a:r>
              <a:rPr lang="en-US" sz="3600" dirty="0"/>
              <a:t>Discuss how cultural groups and cultural identities can guide service planning. </a:t>
            </a:r>
          </a:p>
        </p:txBody>
      </p:sp>
      <p:sp>
        <p:nvSpPr>
          <p:cNvPr id="5" name="Freeform 5">
            <a:extLst>
              <a:ext uri="{FF2B5EF4-FFF2-40B4-BE49-F238E27FC236}">
                <a16:creationId xmlns:a16="http://schemas.microsoft.com/office/drawing/2014/main" id="{B9F27047-8CBF-4F50-0B14-2DC26DD75C3E}"/>
              </a:ext>
            </a:extLst>
          </p:cNvPr>
          <p:cNvSpPr/>
          <p:nvPr/>
        </p:nvSpPr>
        <p:spPr>
          <a:xfrm rot="5400000">
            <a:off x="-525978" y="1379760"/>
            <a:ext cx="9203919" cy="7548114"/>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txBody>
          <a:bodyPr/>
          <a:lstStyle/>
          <a:p>
            <a:endParaRPr lang="en-US" dirty="0"/>
          </a:p>
        </p:txBody>
      </p:sp>
      <p:sp>
        <p:nvSpPr>
          <p:cNvPr id="4" name="TextBox 3">
            <a:extLst>
              <a:ext uri="{FF2B5EF4-FFF2-40B4-BE49-F238E27FC236}">
                <a16:creationId xmlns:a16="http://schemas.microsoft.com/office/drawing/2014/main" id="{148740C5-8EAD-7493-E9A7-9A53E321885E}"/>
              </a:ext>
            </a:extLst>
          </p:cNvPr>
          <p:cNvSpPr txBox="1"/>
          <p:nvPr/>
        </p:nvSpPr>
        <p:spPr>
          <a:xfrm>
            <a:off x="793271" y="2005643"/>
            <a:ext cx="6352856" cy="5078313"/>
          </a:xfrm>
          <a:prstGeom prst="rect">
            <a:avLst/>
          </a:prstGeom>
          <a:noFill/>
        </p:spPr>
        <p:txBody>
          <a:bodyPr wrap="square" lIns="91440" tIns="45720" rIns="91440" bIns="45720" anchor="t">
            <a:spAutoFit/>
          </a:bodyPr>
          <a:lstStyle/>
          <a:p>
            <a:r>
              <a:rPr lang="en-US" sz="5400" dirty="0"/>
              <a:t>Gaining cultural knowledge of the persons served may help facilitate the motivational interviewing process. </a:t>
            </a:r>
          </a:p>
        </p:txBody>
      </p:sp>
    </p:spTree>
    <p:extLst>
      <p:ext uri="{BB962C8B-B14F-4D97-AF65-F5344CB8AC3E}">
        <p14:creationId xmlns:p14="http://schemas.microsoft.com/office/powerpoint/2010/main" val="16313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65" name="Rectangle 35">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37">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a:extLst>
              <a:ext uri="{FF2B5EF4-FFF2-40B4-BE49-F238E27FC236}">
                <a16:creationId xmlns:a16="http://schemas.microsoft.com/office/drawing/2014/main" id="{B79D22DA-4331-4955-B560-D477D6E54CA7}"/>
              </a:ext>
            </a:extLst>
          </p:cNvPr>
          <p:cNvSpPr>
            <a:spLocks noGrp="1"/>
          </p:cNvSpPr>
          <p:nvPr>
            <p:ph type="title"/>
          </p:nvPr>
        </p:nvSpPr>
        <p:spPr>
          <a:xfrm>
            <a:off x="1207008" y="685800"/>
            <a:ext cx="15869412" cy="1783080"/>
          </a:xfrm>
        </p:spPr>
        <p:txBody>
          <a:bodyPr>
            <a:normAutofit/>
          </a:bodyPr>
          <a:lstStyle/>
          <a:p>
            <a:r>
              <a:rPr lang="en-US" sz="6000" dirty="0">
                <a:solidFill>
                  <a:schemeClr val="tx2"/>
                </a:solidFill>
              </a:rPr>
              <a:t>How To Do Motivational Interviewing: Using Oars Skills </a:t>
            </a:r>
          </a:p>
        </p:txBody>
      </p:sp>
      <p:grpSp>
        <p:nvGrpSpPr>
          <p:cNvPr id="67" name="Group 39">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3893596" y="201391"/>
            <a:ext cx="4713600" cy="4075208"/>
            <a:chOff x="-305" y="-4155"/>
            <a:chExt cx="2514948" cy="2174333"/>
          </a:xfrm>
        </p:grpSpPr>
        <p:sp>
          <p:nvSpPr>
            <p:cNvPr id="41" name="Freeform: Shape 40">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68" name="Freeform: Shape 43">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 name="Group 45">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7571857"/>
            <a:ext cx="3618331" cy="2715143"/>
            <a:chOff x="-305" y="-1"/>
            <a:chExt cx="3832880" cy="2876136"/>
          </a:xfrm>
        </p:grpSpPr>
        <p:sp>
          <p:nvSpPr>
            <p:cNvPr id="47" name="Freeform: Shape 46">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2">
            <a:extLst>
              <a:ext uri="{FF2B5EF4-FFF2-40B4-BE49-F238E27FC236}">
                <a16:creationId xmlns:a16="http://schemas.microsoft.com/office/drawing/2014/main" id="{273A1263-8FC1-D422-9A1F-82E26213437F}"/>
              </a:ext>
            </a:extLst>
          </p:cNvPr>
          <p:cNvGraphicFramePr>
            <a:graphicFrameLocks noGrp="1"/>
          </p:cNvGraphicFramePr>
          <p:nvPr>
            <p:ph idx="1"/>
            <p:extLst>
              <p:ext uri="{D42A27DB-BD31-4B8C-83A1-F6EECF244321}">
                <p14:modId xmlns:p14="http://schemas.microsoft.com/office/powerpoint/2010/main" val="1894778945"/>
              </p:ext>
            </p:extLst>
          </p:nvPr>
        </p:nvGraphicFramePr>
        <p:xfrm>
          <a:off x="1554480" y="1898163"/>
          <a:ext cx="16733520" cy="7818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77662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wo people sitting at a table&#10;&#10;Description automatically generated with medium confidence">
            <a:extLst>
              <a:ext uri="{FF2B5EF4-FFF2-40B4-BE49-F238E27FC236}">
                <a16:creationId xmlns:a16="http://schemas.microsoft.com/office/drawing/2014/main" id="{9C102F95-8E69-4292-9AC0-451AE81EF38A}"/>
              </a:ext>
            </a:extLst>
          </p:cNvPr>
          <p:cNvPicPr>
            <a:picLocks noChangeAspect="1"/>
          </p:cNvPicPr>
          <p:nvPr/>
        </p:nvPicPr>
        <p:blipFill rotWithShape="1">
          <a:blip r:embed="rId4">
            <a:extLst>
              <a:ext uri="{28A0092B-C50C-407E-A947-70E740481C1C}">
                <a14:useLocalDpi xmlns:a14="http://schemas.microsoft.com/office/drawing/2010/main" val="0"/>
              </a:ext>
            </a:extLst>
          </a:blip>
          <a:srcRect l="3642" t="30464" r="3642"/>
          <a:stretch/>
        </p:blipFill>
        <p:spPr>
          <a:xfrm>
            <a:off x="0" y="0"/>
            <a:ext cx="18288000" cy="10287000"/>
          </a:xfrm>
          <a:prstGeom prst="rect">
            <a:avLst/>
          </a:prstGeom>
        </p:spPr>
        <p:style>
          <a:lnRef idx="1">
            <a:schemeClr val="accent5"/>
          </a:lnRef>
          <a:fillRef idx="3">
            <a:schemeClr val="accent5"/>
          </a:fillRef>
          <a:effectRef idx="2">
            <a:schemeClr val="accent5"/>
          </a:effectRef>
          <a:fontRef idx="minor">
            <a:schemeClr val="lt1"/>
          </a:fontRef>
        </p:style>
      </p:pic>
      <p:sp>
        <p:nvSpPr>
          <p:cNvPr id="3" name="Rectangle 2">
            <a:extLst>
              <a:ext uri="{FF2B5EF4-FFF2-40B4-BE49-F238E27FC236}">
                <a16:creationId xmlns:a16="http://schemas.microsoft.com/office/drawing/2014/main" id="{DAC87865-2388-4137-A937-56366C9423E0}"/>
              </a:ext>
            </a:extLst>
          </p:cNvPr>
          <p:cNvSpPr/>
          <p:nvPr/>
        </p:nvSpPr>
        <p:spPr>
          <a:xfrm>
            <a:off x="0" y="0"/>
            <a:ext cx="18288000" cy="10287000"/>
          </a:xfrm>
          <a:prstGeom prst="rect">
            <a:avLst/>
          </a:prstGeom>
          <a:solidFill>
            <a:schemeClr val="tx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peech Bubble: Oval 13">
            <a:extLst>
              <a:ext uri="{FF2B5EF4-FFF2-40B4-BE49-F238E27FC236}">
                <a16:creationId xmlns:a16="http://schemas.microsoft.com/office/drawing/2014/main" id="{9147FB47-6255-440A-B19F-49B0A6D9DA85}"/>
              </a:ext>
            </a:extLst>
          </p:cNvPr>
          <p:cNvSpPr/>
          <p:nvPr/>
        </p:nvSpPr>
        <p:spPr>
          <a:xfrm>
            <a:off x="2534477" y="2536032"/>
            <a:ext cx="6042992" cy="1647000"/>
          </a:xfrm>
          <a:prstGeom prst="wedgeEllipseCallout">
            <a:avLst>
              <a:gd name="adj1" fmla="val 18641"/>
              <a:gd name="adj2" fmla="val 69742"/>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chemeClr val="tx1">
                    <a:lumMod val="95000"/>
                    <a:lumOff val="5000"/>
                  </a:schemeClr>
                </a:solidFill>
              </a:rPr>
              <a:t>You feeling okay?</a:t>
            </a:r>
          </a:p>
        </p:txBody>
      </p:sp>
      <p:sp>
        <p:nvSpPr>
          <p:cNvPr id="16" name="Speech Bubble: Oval 15">
            <a:extLst>
              <a:ext uri="{FF2B5EF4-FFF2-40B4-BE49-F238E27FC236}">
                <a16:creationId xmlns:a16="http://schemas.microsoft.com/office/drawing/2014/main" id="{F5512A4E-0E37-4E4D-A537-3010254F4017}"/>
              </a:ext>
            </a:extLst>
          </p:cNvPr>
          <p:cNvSpPr/>
          <p:nvPr/>
        </p:nvSpPr>
        <p:spPr>
          <a:xfrm>
            <a:off x="9382541" y="2346321"/>
            <a:ext cx="6042992" cy="1647000"/>
          </a:xfrm>
          <a:prstGeom prst="wedgeEllipseCallout">
            <a:avLst>
              <a:gd name="adj1" fmla="val -22149"/>
              <a:gd name="adj2" fmla="val 6974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600" dirty="0"/>
              <a:t>How are you feeling today?</a:t>
            </a:r>
          </a:p>
        </p:txBody>
      </p:sp>
      <p:sp>
        <p:nvSpPr>
          <p:cNvPr id="18" name="Speech Bubble: Oval 17">
            <a:extLst>
              <a:ext uri="{FF2B5EF4-FFF2-40B4-BE49-F238E27FC236}">
                <a16:creationId xmlns:a16="http://schemas.microsoft.com/office/drawing/2014/main" id="{6FE2004C-42CB-4075-8814-0FCA6CD50247}"/>
              </a:ext>
            </a:extLst>
          </p:cNvPr>
          <p:cNvSpPr/>
          <p:nvPr/>
        </p:nvSpPr>
        <p:spPr>
          <a:xfrm>
            <a:off x="9382541" y="4818185"/>
            <a:ext cx="6042992" cy="1647000"/>
          </a:xfrm>
          <a:prstGeom prst="wedgeEllipseCallout">
            <a:avLst>
              <a:gd name="adj1" fmla="val 18641"/>
              <a:gd name="adj2" fmla="val 69742"/>
            </a:avLst>
          </a:prstGeom>
          <a:solidFill>
            <a:schemeClr val="bg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a:solidFill>
                  <a:schemeClr val="tx1">
                    <a:lumMod val="95000"/>
                    <a:lumOff val="5000"/>
                  </a:schemeClr>
                </a:solidFill>
              </a:rPr>
              <a:t>Don’t you want to move?</a:t>
            </a:r>
          </a:p>
        </p:txBody>
      </p:sp>
      <p:sp>
        <p:nvSpPr>
          <p:cNvPr id="19" name="Speech Bubble: Oval 18">
            <a:extLst>
              <a:ext uri="{FF2B5EF4-FFF2-40B4-BE49-F238E27FC236}">
                <a16:creationId xmlns:a16="http://schemas.microsoft.com/office/drawing/2014/main" id="{9A628FFE-CE3A-44F3-AE47-5E204CF6D4C1}"/>
              </a:ext>
            </a:extLst>
          </p:cNvPr>
          <p:cNvSpPr/>
          <p:nvPr/>
        </p:nvSpPr>
        <p:spPr>
          <a:xfrm>
            <a:off x="2704126" y="4818185"/>
            <a:ext cx="6042992" cy="1647000"/>
          </a:xfrm>
          <a:prstGeom prst="wedgeEllipseCallout">
            <a:avLst>
              <a:gd name="adj1" fmla="val 18641"/>
              <a:gd name="adj2" fmla="val 69742"/>
            </a:avLst>
          </a:prstGeom>
          <a:solidFill>
            <a:schemeClr val="bg1"/>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a:solidFill>
                  <a:schemeClr val="tx1">
                    <a:lumMod val="95000"/>
                    <a:lumOff val="5000"/>
                  </a:schemeClr>
                </a:solidFill>
              </a:rPr>
              <a:t>Do you drink everyday?</a:t>
            </a:r>
          </a:p>
        </p:txBody>
      </p:sp>
      <p:sp>
        <p:nvSpPr>
          <p:cNvPr id="20" name="Speech Bubble: Oval 19">
            <a:extLst>
              <a:ext uri="{FF2B5EF4-FFF2-40B4-BE49-F238E27FC236}">
                <a16:creationId xmlns:a16="http://schemas.microsoft.com/office/drawing/2014/main" id="{11FFD08E-773D-44AB-BA81-EEB39BC0046E}"/>
              </a:ext>
            </a:extLst>
          </p:cNvPr>
          <p:cNvSpPr/>
          <p:nvPr/>
        </p:nvSpPr>
        <p:spPr>
          <a:xfrm>
            <a:off x="2534477" y="7117179"/>
            <a:ext cx="6042992" cy="1988343"/>
          </a:xfrm>
          <a:prstGeom prst="wedgeEllipseCallout">
            <a:avLst>
              <a:gd name="adj1" fmla="val 18641"/>
              <a:gd name="adj2" fmla="val 69742"/>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600" dirty="0">
                <a:solidFill>
                  <a:schemeClr val="bg1"/>
                </a:solidFill>
              </a:rPr>
              <a:t>How do you feel about drinking?</a:t>
            </a:r>
          </a:p>
        </p:txBody>
      </p:sp>
      <p:sp>
        <p:nvSpPr>
          <p:cNvPr id="21" name="Speech Bubble: Oval 20">
            <a:extLst>
              <a:ext uri="{FF2B5EF4-FFF2-40B4-BE49-F238E27FC236}">
                <a16:creationId xmlns:a16="http://schemas.microsoft.com/office/drawing/2014/main" id="{6D765DEF-5E50-40A7-A8F8-A0BE6E4C60CC}"/>
              </a:ext>
            </a:extLst>
          </p:cNvPr>
          <p:cNvSpPr/>
          <p:nvPr/>
        </p:nvSpPr>
        <p:spPr>
          <a:xfrm>
            <a:off x="9016034" y="7117179"/>
            <a:ext cx="6042992" cy="1988343"/>
          </a:xfrm>
          <a:prstGeom prst="wedgeEllipseCallout">
            <a:avLst>
              <a:gd name="adj1" fmla="val 18641"/>
              <a:gd name="adj2" fmla="val 6974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600" dirty="0"/>
              <a:t>What are the advantages of moving?</a:t>
            </a:r>
          </a:p>
        </p:txBody>
      </p:sp>
      <p:pic>
        <p:nvPicPr>
          <p:cNvPr id="23" name="Graphic 22" descr="Thumbs up sign with solid fill">
            <a:extLst>
              <a:ext uri="{FF2B5EF4-FFF2-40B4-BE49-F238E27FC236}">
                <a16:creationId xmlns:a16="http://schemas.microsoft.com/office/drawing/2014/main" id="{0D2C16B6-F714-4A91-9892-FE7FBCF530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81925" y="2262665"/>
            <a:ext cx="1371600" cy="1371600"/>
          </a:xfrm>
          <a:prstGeom prst="rect">
            <a:avLst/>
          </a:prstGeom>
        </p:spPr>
      </p:pic>
      <p:pic>
        <p:nvPicPr>
          <p:cNvPr id="25" name="Graphic 24" descr="Thumbs Down with solid fill">
            <a:extLst>
              <a:ext uri="{FF2B5EF4-FFF2-40B4-BE49-F238E27FC236}">
                <a16:creationId xmlns:a16="http://schemas.microsoft.com/office/drawing/2014/main" id="{EF36107C-1045-492E-AD0C-A9B430BA5D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73224" y="5081463"/>
            <a:ext cx="1371600" cy="1371600"/>
          </a:xfrm>
          <a:prstGeom prst="rect">
            <a:avLst/>
          </a:prstGeom>
        </p:spPr>
      </p:pic>
      <p:pic>
        <p:nvPicPr>
          <p:cNvPr id="28" name="Graphic 27" descr="Thumbs up sign with solid fill">
            <a:extLst>
              <a:ext uri="{FF2B5EF4-FFF2-40B4-BE49-F238E27FC236}">
                <a16:creationId xmlns:a16="http://schemas.microsoft.com/office/drawing/2014/main" id="{64602E64-5232-4EAE-9BCB-0F9B666BA4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25989" y="7224552"/>
            <a:ext cx="1371600" cy="1371600"/>
          </a:xfrm>
          <a:prstGeom prst="rect">
            <a:avLst/>
          </a:prstGeom>
        </p:spPr>
      </p:pic>
      <p:pic>
        <p:nvPicPr>
          <p:cNvPr id="29" name="Graphic 28" descr="Thumbs up sign with solid fill">
            <a:extLst>
              <a:ext uri="{FF2B5EF4-FFF2-40B4-BE49-F238E27FC236}">
                <a16:creationId xmlns:a16="http://schemas.microsoft.com/office/drawing/2014/main" id="{8151A6B3-946B-4F09-9601-001A3B7BE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75515" y="7240691"/>
            <a:ext cx="1371600" cy="1371600"/>
          </a:xfrm>
          <a:prstGeom prst="rect">
            <a:avLst/>
          </a:prstGeom>
        </p:spPr>
      </p:pic>
      <p:pic>
        <p:nvPicPr>
          <p:cNvPr id="30" name="Graphic 29" descr="Thumbs Down with solid fill">
            <a:extLst>
              <a:ext uri="{FF2B5EF4-FFF2-40B4-BE49-F238E27FC236}">
                <a16:creationId xmlns:a16="http://schemas.microsoft.com/office/drawing/2014/main" id="{9E91A38F-E422-41C2-8B9C-1D99C79549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47608" y="4955885"/>
            <a:ext cx="1371600" cy="1371600"/>
          </a:xfrm>
          <a:prstGeom prst="rect">
            <a:avLst/>
          </a:prstGeom>
        </p:spPr>
      </p:pic>
      <p:pic>
        <p:nvPicPr>
          <p:cNvPr id="31" name="Graphic 30" descr="Thumbs Down with solid fill">
            <a:extLst>
              <a:ext uri="{FF2B5EF4-FFF2-40B4-BE49-F238E27FC236}">
                <a16:creationId xmlns:a16="http://schemas.microsoft.com/office/drawing/2014/main" id="{9B14152F-464D-41E2-A04B-7586298255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84686" y="2700942"/>
            <a:ext cx="1371600" cy="1371600"/>
          </a:xfrm>
          <a:prstGeom prst="rect">
            <a:avLst/>
          </a:prstGeom>
        </p:spPr>
      </p:pic>
      <p:sp>
        <p:nvSpPr>
          <p:cNvPr id="24" name="TextBox 23">
            <a:extLst>
              <a:ext uri="{FF2B5EF4-FFF2-40B4-BE49-F238E27FC236}">
                <a16:creationId xmlns:a16="http://schemas.microsoft.com/office/drawing/2014/main" id="{8974C5BE-0C64-41FD-980A-DA93F82496FF}"/>
              </a:ext>
            </a:extLst>
          </p:cNvPr>
          <p:cNvSpPr txBox="1"/>
          <p:nvPr/>
        </p:nvSpPr>
        <p:spPr>
          <a:xfrm>
            <a:off x="238541" y="220988"/>
            <a:ext cx="18287999" cy="1107996"/>
          </a:xfrm>
          <a:prstGeom prst="rect">
            <a:avLst/>
          </a:prstGeom>
          <a:noFill/>
        </p:spPr>
        <p:txBody>
          <a:bodyPr wrap="square">
            <a:spAutoFit/>
          </a:bodyPr>
          <a:lstStyle/>
          <a:p>
            <a:r>
              <a:rPr lang="en-US" sz="6600" dirty="0">
                <a:solidFill>
                  <a:schemeClr val="bg1"/>
                </a:solidFill>
                <a:latin typeface="Open Sans" panose="020B0606030504020204" pitchFamily="34" charset="0"/>
                <a:ea typeface="Open Sans" panose="020B0606030504020204" pitchFamily="34" charset="0"/>
                <a:cs typeface="Open Sans" panose="020B0606030504020204" pitchFamily="34" charset="0"/>
              </a:rPr>
              <a:t>Open Questions</a:t>
            </a:r>
          </a:p>
        </p:txBody>
      </p:sp>
    </p:spTree>
    <p:custDataLst>
      <p:tags r:id="rId1"/>
    </p:custDataLst>
    <p:extLst>
      <p:ext uri="{BB962C8B-B14F-4D97-AF65-F5344CB8AC3E}">
        <p14:creationId xmlns:p14="http://schemas.microsoft.com/office/powerpoint/2010/main" val="9777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0F409-2F40-408F-B26B-F8D980A2DE73}"/>
              </a:ext>
            </a:extLst>
          </p:cNvPr>
          <p:cNvPicPr>
            <a:picLocks noChangeAspect="1"/>
          </p:cNvPicPr>
          <p:nvPr/>
        </p:nvPicPr>
        <p:blipFill>
          <a:blip r:embed="rId4"/>
          <a:stretch>
            <a:fillRect/>
          </a:stretch>
        </p:blipFill>
        <p:spPr>
          <a:xfrm>
            <a:off x="24319" y="0"/>
            <a:ext cx="18263681" cy="10287000"/>
          </a:xfrm>
          <a:prstGeom prst="rect">
            <a:avLst/>
          </a:prstGeom>
        </p:spPr>
      </p:pic>
      <p:pic>
        <p:nvPicPr>
          <p:cNvPr id="2" name="Picture 1">
            <a:extLst>
              <a:ext uri="{FF2B5EF4-FFF2-40B4-BE49-F238E27FC236}">
                <a16:creationId xmlns:a16="http://schemas.microsoft.com/office/drawing/2014/main" id="{4CFB44EF-7B67-4432-8870-1AA17C809E24}"/>
              </a:ext>
            </a:extLst>
          </p:cNvPr>
          <p:cNvPicPr>
            <a:picLocks noChangeAspect="1"/>
          </p:cNvPicPr>
          <p:nvPr/>
        </p:nvPicPr>
        <p:blipFill>
          <a:blip r:embed="rId5"/>
          <a:stretch>
            <a:fillRect/>
          </a:stretch>
        </p:blipFill>
        <p:spPr>
          <a:xfrm>
            <a:off x="-46954" y="0"/>
            <a:ext cx="18381908" cy="10287000"/>
          </a:xfrm>
          <a:prstGeom prst="rect">
            <a:avLst/>
          </a:prstGeom>
        </p:spPr>
      </p:pic>
      <p:sp>
        <p:nvSpPr>
          <p:cNvPr id="4" name="Title 3">
            <a:extLst>
              <a:ext uri="{FF2B5EF4-FFF2-40B4-BE49-F238E27FC236}">
                <a16:creationId xmlns:a16="http://schemas.microsoft.com/office/drawing/2014/main" id="{33149923-14C4-4AEB-8C60-3DB6636FA669}"/>
              </a:ext>
            </a:extLst>
          </p:cNvPr>
          <p:cNvSpPr>
            <a:spLocks noGrp="1"/>
          </p:cNvSpPr>
          <p:nvPr>
            <p:ph type="title"/>
          </p:nvPr>
        </p:nvSpPr>
        <p:spPr>
          <a:xfrm>
            <a:off x="0" y="0"/>
            <a:ext cx="10279679" cy="1988345"/>
          </a:xfrm>
        </p:spPr>
        <p:txBody>
          <a:bodyPr/>
          <a:lstStyle/>
          <a:p>
            <a:r>
              <a:rPr lang="en-US" b="1" dirty="0">
                <a:solidFill>
                  <a:schemeClr val="bg1"/>
                </a:solidFill>
              </a:rPr>
              <a:t>Affirming Statements</a:t>
            </a:r>
          </a:p>
        </p:txBody>
      </p:sp>
      <p:graphicFrame>
        <p:nvGraphicFramePr>
          <p:cNvPr id="10" name="Content Placeholder 6" descr="Checkmark">
            <a:extLst>
              <a:ext uri="{FF2B5EF4-FFF2-40B4-BE49-F238E27FC236}">
                <a16:creationId xmlns:a16="http://schemas.microsoft.com/office/drawing/2014/main" id="{FB140FA8-D6B0-4C2E-A627-00221CE25A43}"/>
              </a:ext>
            </a:extLst>
          </p:cNvPr>
          <p:cNvGraphicFramePr>
            <a:graphicFrameLocks noGrp="1"/>
          </p:cNvGraphicFramePr>
          <p:nvPr>
            <p:ph idx="1"/>
            <p:extLst>
              <p:ext uri="{D42A27DB-BD31-4B8C-83A1-F6EECF244321}">
                <p14:modId xmlns:p14="http://schemas.microsoft.com/office/powerpoint/2010/main" val="443636657"/>
              </p:ext>
            </p:extLst>
          </p:nvPr>
        </p:nvGraphicFramePr>
        <p:xfrm>
          <a:off x="2867891" y="2701637"/>
          <a:ext cx="12094506" cy="52493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422416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D3E1B80-63F7-45AF-86A1-7D857BC9F26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157" t="35166" r="5746" b="20574"/>
          <a:stretch/>
        </p:blipFill>
        <p:spPr>
          <a:xfrm>
            <a:off x="0" y="-24796"/>
            <a:ext cx="18288000" cy="5168296"/>
          </a:xfrm>
          <a:prstGeom prst="rect">
            <a:avLst/>
          </a:prstGeom>
        </p:spPr>
      </p:pic>
      <p:sp>
        <p:nvSpPr>
          <p:cNvPr id="15" name="Freeform 5">
            <a:extLst>
              <a:ext uri="{FF2B5EF4-FFF2-40B4-BE49-F238E27FC236}">
                <a16:creationId xmlns:a16="http://schemas.microsoft.com/office/drawing/2014/main" id="{DBF1C02B-A958-4661-83ED-B091CD528465}"/>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txBody>
          <a:bodyPr/>
          <a:lstStyle/>
          <a:p>
            <a:endParaRPr lang="en-US" dirty="0"/>
          </a:p>
        </p:txBody>
      </p:sp>
      <p:sp>
        <p:nvSpPr>
          <p:cNvPr id="16" name="TextBox 15">
            <a:extLst>
              <a:ext uri="{FF2B5EF4-FFF2-40B4-BE49-F238E27FC236}">
                <a16:creationId xmlns:a16="http://schemas.microsoft.com/office/drawing/2014/main" id="{70C4E53A-C35E-41A9-BD6F-8757D751A557}"/>
              </a:ext>
            </a:extLst>
          </p:cNvPr>
          <p:cNvSpPr txBox="1"/>
          <p:nvPr/>
        </p:nvSpPr>
        <p:spPr>
          <a:xfrm>
            <a:off x="44669" y="658963"/>
            <a:ext cx="11506200" cy="1200329"/>
          </a:xfrm>
          <a:prstGeom prst="rect">
            <a:avLst/>
          </a:prstGeom>
          <a:noFill/>
        </p:spPr>
        <p:txBody>
          <a:bodyPr wrap="square" rtlCol="0">
            <a:spAutoFit/>
          </a:bodyPr>
          <a:lstStyle/>
          <a:p>
            <a:r>
              <a:rPr lang="en-US" sz="7200" dirty="0">
                <a:ea typeface="Open Sans" panose="020B0606030504020204" pitchFamily="34" charset="0"/>
                <a:cs typeface="Open Sans" panose="020B0606030504020204" pitchFamily="34" charset="0"/>
              </a:rPr>
              <a:t>Learning Objectives </a:t>
            </a:r>
          </a:p>
        </p:txBody>
      </p:sp>
      <p:sp>
        <p:nvSpPr>
          <p:cNvPr id="17" name="TextBox 16">
            <a:extLst>
              <a:ext uri="{FF2B5EF4-FFF2-40B4-BE49-F238E27FC236}">
                <a16:creationId xmlns:a16="http://schemas.microsoft.com/office/drawing/2014/main" id="{E8C1C3C1-474A-4596-B4FB-C7BCDCFA5660}"/>
              </a:ext>
            </a:extLst>
          </p:cNvPr>
          <p:cNvSpPr txBox="1"/>
          <p:nvPr/>
        </p:nvSpPr>
        <p:spPr>
          <a:xfrm>
            <a:off x="228600" y="5250605"/>
            <a:ext cx="8635051" cy="1077218"/>
          </a:xfrm>
          <a:prstGeom prst="rect">
            <a:avLst/>
          </a:prstGeom>
          <a:noFill/>
        </p:spPr>
        <p:txBody>
          <a:bodyPr wrap="square" rtlCol="0">
            <a:spAutoFit/>
          </a:bodyPr>
          <a:lstStyle/>
          <a:p>
            <a:r>
              <a:rPr lang="en-US" sz="3200" dirty="0">
                <a:latin typeface="+mj-lt"/>
              </a:rPr>
              <a:t>During this module you will:</a:t>
            </a:r>
          </a:p>
          <a:p>
            <a:endParaRPr lang="en-US" sz="3200" dirty="0">
              <a:latin typeface="DM Serif Display 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8690" y="653706"/>
            <a:ext cx="293783" cy="2485858"/>
          </a:xfrm>
          <a:prstGeom prst="rect">
            <a:avLst/>
          </a:prstGeom>
        </p:spPr>
      </p:pic>
      <p:grpSp>
        <p:nvGrpSpPr>
          <p:cNvPr id="4" name="Group 3">
            <a:extLst>
              <a:ext uri="{FF2B5EF4-FFF2-40B4-BE49-F238E27FC236}">
                <a16:creationId xmlns:a16="http://schemas.microsoft.com/office/drawing/2014/main" id="{D653B15B-E3C2-B8AE-C7A6-23828CE4D69D}"/>
              </a:ext>
            </a:extLst>
          </p:cNvPr>
          <p:cNvGrpSpPr/>
          <p:nvPr/>
        </p:nvGrpSpPr>
        <p:grpSpPr>
          <a:xfrm>
            <a:off x="382261" y="6537327"/>
            <a:ext cx="17523478" cy="3197815"/>
            <a:chOff x="256240" y="7019959"/>
            <a:chExt cx="17523478" cy="3197815"/>
          </a:xfrm>
        </p:grpSpPr>
        <p:sp>
          <p:nvSpPr>
            <p:cNvPr id="24" name="Oval 23">
              <a:extLst>
                <a:ext uri="{FF2B5EF4-FFF2-40B4-BE49-F238E27FC236}">
                  <a16:creationId xmlns:a16="http://schemas.microsoft.com/office/drawing/2014/main" id="{037AE844-348F-4E9F-A754-7538DC2C8D1A}"/>
                </a:ext>
              </a:extLst>
            </p:cNvPr>
            <p:cNvSpPr/>
            <p:nvPr/>
          </p:nvSpPr>
          <p:spPr>
            <a:xfrm>
              <a:off x="256240" y="701995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01</a:t>
              </a:r>
            </a:p>
          </p:txBody>
        </p:sp>
        <p:sp>
          <p:nvSpPr>
            <p:cNvPr id="29" name="TextBox 28">
              <a:extLst>
                <a:ext uri="{FF2B5EF4-FFF2-40B4-BE49-F238E27FC236}">
                  <a16:creationId xmlns:a16="http://schemas.microsoft.com/office/drawing/2014/main" id="{E0C8B625-D18F-4C27-ACF4-B70CB064FFB6}"/>
                </a:ext>
              </a:extLst>
            </p:cNvPr>
            <p:cNvSpPr txBox="1"/>
            <p:nvPr/>
          </p:nvSpPr>
          <p:spPr>
            <a:xfrm>
              <a:off x="1142999" y="7200899"/>
              <a:ext cx="3600879" cy="2554545"/>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Consider</a:t>
              </a:r>
            </a:p>
            <a:p>
              <a:r>
                <a:rPr lang="en-US" sz="3200" dirty="0">
                  <a:latin typeface="Open Sans" panose="020B0606030504020204" pitchFamily="34" charset="0"/>
                  <a:ea typeface="Open Sans" panose="020B0606030504020204" pitchFamily="34" charset="0"/>
                  <a:cs typeface="Open Sans" panose="020B0606030504020204" pitchFamily="34" charset="0"/>
                </a:rPr>
                <a:t>why and how people change health and other behaviors </a:t>
              </a:r>
            </a:p>
          </p:txBody>
        </p:sp>
        <p:sp>
          <p:nvSpPr>
            <p:cNvPr id="13" name="Oval 12">
              <a:extLst>
                <a:ext uri="{FF2B5EF4-FFF2-40B4-BE49-F238E27FC236}">
                  <a16:creationId xmlns:a16="http://schemas.microsoft.com/office/drawing/2014/main" id="{158499B8-1AA3-3C54-C234-42DE6114FA97}"/>
                </a:ext>
              </a:extLst>
            </p:cNvPr>
            <p:cNvSpPr/>
            <p:nvPr/>
          </p:nvSpPr>
          <p:spPr>
            <a:xfrm>
              <a:off x="4197920" y="701995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02</a:t>
              </a:r>
            </a:p>
          </p:txBody>
        </p:sp>
        <p:sp>
          <p:nvSpPr>
            <p:cNvPr id="14" name="TextBox 13">
              <a:extLst>
                <a:ext uri="{FF2B5EF4-FFF2-40B4-BE49-F238E27FC236}">
                  <a16:creationId xmlns:a16="http://schemas.microsoft.com/office/drawing/2014/main" id="{84E46DA7-6137-6032-2783-75F379B8ECEC}"/>
                </a:ext>
              </a:extLst>
            </p:cNvPr>
            <p:cNvSpPr txBox="1"/>
            <p:nvPr/>
          </p:nvSpPr>
          <p:spPr>
            <a:xfrm>
              <a:off x="5112321" y="7180597"/>
              <a:ext cx="4146836" cy="2554545"/>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Connect</a:t>
              </a:r>
            </a:p>
            <a:p>
              <a:r>
                <a:rPr lang="en-US" sz="3200" dirty="0">
                  <a:latin typeface="Open Sans" panose="020B0606030504020204" pitchFamily="34" charset="0"/>
                  <a:ea typeface="Open Sans" panose="020B0606030504020204" pitchFamily="34" charset="0"/>
                  <a:cs typeface="Open Sans" panose="020B0606030504020204" pitchFamily="34" charset="0"/>
                </a:rPr>
                <a:t>what you do in your role to Motivational Interviewing(MI) Techniques </a:t>
              </a:r>
            </a:p>
          </p:txBody>
        </p:sp>
        <p:sp>
          <p:nvSpPr>
            <p:cNvPr id="18" name="Oval 17">
              <a:extLst>
                <a:ext uri="{FF2B5EF4-FFF2-40B4-BE49-F238E27FC236}">
                  <a16:creationId xmlns:a16="http://schemas.microsoft.com/office/drawing/2014/main" id="{944A6A06-5F9A-F22A-FE5D-72BCF7B1F9FE}"/>
                </a:ext>
              </a:extLst>
            </p:cNvPr>
            <p:cNvSpPr/>
            <p:nvPr/>
          </p:nvSpPr>
          <p:spPr>
            <a:xfrm>
              <a:off x="9053048" y="701995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03</a:t>
              </a:r>
            </a:p>
          </p:txBody>
        </p:sp>
        <p:sp>
          <p:nvSpPr>
            <p:cNvPr id="20" name="TextBox 19">
              <a:extLst>
                <a:ext uri="{FF2B5EF4-FFF2-40B4-BE49-F238E27FC236}">
                  <a16:creationId xmlns:a16="http://schemas.microsoft.com/office/drawing/2014/main" id="{B808947F-9067-D862-4753-3D444F51C641}"/>
                </a:ext>
              </a:extLst>
            </p:cNvPr>
            <p:cNvSpPr txBox="1"/>
            <p:nvPr/>
          </p:nvSpPr>
          <p:spPr>
            <a:xfrm>
              <a:off x="10058399" y="7170786"/>
              <a:ext cx="3930340" cy="3046988"/>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Understand</a:t>
              </a:r>
            </a:p>
            <a:p>
              <a:r>
                <a:rPr lang="en-US" sz="3200" dirty="0">
                  <a:latin typeface="Open Sans" panose="020B0606030504020204" pitchFamily="34" charset="0"/>
                  <a:ea typeface="Open Sans" panose="020B0606030504020204" pitchFamily="34" charset="0"/>
                  <a:cs typeface="Open Sans" panose="020B0606030504020204" pitchFamily="34" charset="0"/>
                </a:rPr>
                <a:t>how Motivational Interviewing (MI) can be applied to ACCS principles and services</a:t>
              </a:r>
            </a:p>
          </p:txBody>
        </p:sp>
        <p:sp>
          <p:nvSpPr>
            <p:cNvPr id="21" name="Oval 20">
              <a:extLst>
                <a:ext uri="{FF2B5EF4-FFF2-40B4-BE49-F238E27FC236}">
                  <a16:creationId xmlns:a16="http://schemas.microsoft.com/office/drawing/2014/main" id="{3CFF664A-01AB-9B04-9D4F-5CF9CE8E9422}"/>
                </a:ext>
              </a:extLst>
            </p:cNvPr>
            <p:cNvSpPr/>
            <p:nvPr/>
          </p:nvSpPr>
          <p:spPr>
            <a:xfrm>
              <a:off x="13632880" y="701995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04</a:t>
              </a:r>
            </a:p>
          </p:txBody>
        </p:sp>
        <p:sp>
          <p:nvSpPr>
            <p:cNvPr id="22" name="TextBox 21">
              <a:extLst>
                <a:ext uri="{FF2B5EF4-FFF2-40B4-BE49-F238E27FC236}">
                  <a16:creationId xmlns:a16="http://schemas.microsoft.com/office/drawing/2014/main" id="{6AC23BE6-2F46-F4E4-0A5B-5AE4D57A5BCD}"/>
                </a:ext>
              </a:extLst>
            </p:cNvPr>
            <p:cNvSpPr txBox="1"/>
            <p:nvPr/>
          </p:nvSpPr>
          <p:spPr>
            <a:xfrm>
              <a:off x="14547280" y="7200899"/>
              <a:ext cx="3232438" cy="2062103"/>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Practice  </a:t>
              </a:r>
            </a:p>
            <a:p>
              <a:r>
                <a:rPr lang="en-US" sz="3200" dirty="0">
                  <a:latin typeface="Open Sans" panose="020B0606030504020204" pitchFamily="34" charset="0"/>
                  <a:ea typeface="Open Sans" panose="020B0606030504020204" pitchFamily="34" charset="0"/>
                  <a:cs typeface="Open Sans" panose="020B0606030504020204" pitchFamily="34" charset="0"/>
                </a:rPr>
                <a:t>Motivational Interviewing skills </a:t>
              </a:r>
            </a:p>
          </p:txBody>
        </p:sp>
      </p:gr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7B262C-2339-48BD-9743-F129C8AFE4D9}"/>
              </a:ext>
            </a:extLst>
          </p:cNvPr>
          <p:cNvPicPr>
            <a:picLocks noChangeAspect="1"/>
          </p:cNvPicPr>
          <p:nvPr/>
        </p:nvPicPr>
        <p:blipFill>
          <a:blip r:embed="rId4"/>
          <a:stretch>
            <a:fillRect/>
          </a:stretch>
        </p:blipFill>
        <p:spPr>
          <a:xfrm>
            <a:off x="24319" y="0"/>
            <a:ext cx="18263681" cy="10287000"/>
          </a:xfrm>
          <a:prstGeom prst="rect">
            <a:avLst/>
          </a:prstGeom>
        </p:spPr>
      </p:pic>
      <p:sp>
        <p:nvSpPr>
          <p:cNvPr id="15" name="Rectangle 14">
            <a:extLst>
              <a:ext uri="{FF2B5EF4-FFF2-40B4-BE49-F238E27FC236}">
                <a16:creationId xmlns:a16="http://schemas.microsoft.com/office/drawing/2014/main" id="{9A633842-2288-4F7A-AD2A-B4B56456177B}"/>
              </a:ext>
            </a:extLst>
          </p:cNvPr>
          <p:cNvSpPr/>
          <p:nvPr/>
        </p:nvSpPr>
        <p:spPr>
          <a:xfrm>
            <a:off x="-24319" y="-35128"/>
            <a:ext cx="18288000" cy="10287000"/>
          </a:xfrm>
          <a:prstGeom prst="rect">
            <a:avLst/>
          </a:prstGeom>
          <a:solidFill>
            <a:schemeClr val="tx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peech Bubble: Oval 9">
            <a:extLst>
              <a:ext uri="{FF2B5EF4-FFF2-40B4-BE49-F238E27FC236}">
                <a16:creationId xmlns:a16="http://schemas.microsoft.com/office/drawing/2014/main" id="{1F62A907-AD7B-46E9-B0FA-8E4E3E54DF3A}"/>
              </a:ext>
            </a:extLst>
          </p:cNvPr>
          <p:cNvSpPr/>
          <p:nvPr/>
        </p:nvSpPr>
        <p:spPr>
          <a:xfrm>
            <a:off x="2047143" y="5108372"/>
            <a:ext cx="3956538" cy="2356341"/>
          </a:xfrm>
          <a:prstGeom prst="wedgeEllipseCallout">
            <a:avLst>
              <a:gd name="adj1" fmla="val 47567"/>
              <a:gd name="adj2" fmla="val -5124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700" dirty="0"/>
              <a:t>I think they might help me though</a:t>
            </a:r>
          </a:p>
        </p:txBody>
      </p:sp>
      <p:sp>
        <p:nvSpPr>
          <p:cNvPr id="4" name="Title 3">
            <a:extLst>
              <a:ext uri="{FF2B5EF4-FFF2-40B4-BE49-F238E27FC236}">
                <a16:creationId xmlns:a16="http://schemas.microsoft.com/office/drawing/2014/main" id="{0018DD80-ABA0-48EF-8A23-63F16F38C7D1}"/>
              </a:ext>
            </a:extLst>
          </p:cNvPr>
          <p:cNvSpPr>
            <a:spLocks noGrp="1"/>
          </p:cNvSpPr>
          <p:nvPr>
            <p:ph type="title"/>
          </p:nvPr>
        </p:nvSpPr>
        <p:spPr>
          <a:xfrm>
            <a:off x="24319" y="-57984"/>
            <a:ext cx="10135332" cy="1988345"/>
          </a:xfrm>
        </p:spPr>
        <p:txBody>
          <a:bodyPr/>
          <a:lstStyle/>
          <a:p>
            <a:r>
              <a:rPr lang="en-US" b="1" dirty="0">
                <a:solidFill>
                  <a:schemeClr val="bg1"/>
                </a:solidFill>
              </a:rPr>
              <a:t>Reflecting Statements</a:t>
            </a:r>
          </a:p>
        </p:txBody>
      </p:sp>
      <p:sp>
        <p:nvSpPr>
          <p:cNvPr id="8" name="Speech Bubble: Oval 7">
            <a:extLst>
              <a:ext uri="{FF2B5EF4-FFF2-40B4-BE49-F238E27FC236}">
                <a16:creationId xmlns:a16="http://schemas.microsoft.com/office/drawing/2014/main" id="{CDF35BBD-D8BD-4DC1-9F5E-AF1291613A9D}"/>
              </a:ext>
            </a:extLst>
          </p:cNvPr>
          <p:cNvSpPr/>
          <p:nvPr/>
        </p:nvSpPr>
        <p:spPr>
          <a:xfrm>
            <a:off x="1135447" y="2556605"/>
            <a:ext cx="3956538" cy="2356341"/>
          </a:xfrm>
          <a:prstGeom prst="wedgeEllipseCallout">
            <a:avLst>
              <a:gd name="adj1" fmla="val 53270"/>
              <a:gd name="adj2" fmla="val -2994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700" dirty="0"/>
              <a:t>I am worried about taking meds</a:t>
            </a:r>
          </a:p>
        </p:txBody>
      </p:sp>
      <p:sp>
        <p:nvSpPr>
          <p:cNvPr id="9" name="Speech Bubble: Oval 8">
            <a:extLst>
              <a:ext uri="{FF2B5EF4-FFF2-40B4-BE49-F238E27FC236}">
                <a16:creationId xmlns:a16="http://schemas.microsoft.com/office/drawing/2014/main" id="{CC83828D-DF55-4737-A900-B05051D31C4C}"/>
              </a:ext>
            </a:extLst>
          </p:cNvPr>
          <p:cNvSpPr/>
          <p:nvPr/>
        </p:nvSpPr>
        <p:spPr>
          <a:xfrm>
            <a:off x="9293471" y="4439830"/>
            <a:ext cx="4237892" cy="3393470"/>
          </a:xfrm>
          <a:prstGeom prst="wedgeEllipseCallout">
            <a:avLst>
              <a:gd name="adj1" fmla="val 46036"/>
              <a:gd name="adj2" fmla="val -721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700" dirty="0"/>
              <a:t>You think the meds will help but you have some concerns</a:t>
            </a:r>
          </a:p>
        </p:txBody>
      </p:sp>
      <p:sp>
        <p:nvSpPr>
          <p:cNvPr id="5" name="Content Placeholder 4">
            <a:extLst>
              <a:ext uri="{FF2B5EF4-FFF2-40B4-BE49-F238E27FC236}">
                <a16:creationId xmlns:a16="http://schemas.microsoft.com/office/drawing/2014/main" id="{FAB6EA78-E387-42F3-9825-008521915778}"/>
              </a:ext>
            </a:extLst>
          </p:cNvPr>
          <p:cNvSpPr>
            <a:spLocks noGrp="1"/>
          </p:cNvSpPr>
          <p:nvPr>
            <p:ph idx="1"/>
          </p:nvPr>
        </p:nvSpPr>
        <p:spPr>
          <a:xfrm>
            <a:off x="24319" y="1479531"/>
            <a:ext cx="8458200" cy="971916"/>
          </a:xfrm>
        </p:spPr>
        <p:txBody>
          <a:bodyPr/>
          <a:lstStyle/>
          <a:p>
            <a:pPr marL="0" indent="0" algn="ctr">
              <a:buNone/>
            </a:pPr>
            <a:r>
              <a:rPr lang="en-US" dirty="0">
                <a:solidFill>
                  <a:schemeClr val="bg1"/>
                </a:solidFill>
              </a:rPr>
              <a:t>Listen then reflect back</a:t>
            </a:r>
          </a:p>
        </p:txBody>
      </p:sp>
    </p:spTree>
    <p:custDataLst>
      <p:tags r:id="rId1"/>
    </p:custDataLst>
    <p:extLst>
      <p:ext uri="{BB962C8B-B14F-4D97-AF65-F5344CB8AC3E}">
        <p14:creationId xmlns:p14="http://schemas.microsoft.com/office/powerpoint/2010/main" val="362637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7B262C-2339-48BD-9743-F129C8AFE4D9}"/>
              </a:ext>
            </a:extLst>
          </p:cNvPr>
          <p:cNvPicPr>
            <a:picLocks noChangeAspect="1"/>
          </p:cNvPicPr>
          <p:nvPr/>
        </p:nvPicPr>
        <p:blipFill>
          <a:blip r:embed="rId4"/>
          <a:stretch>
            <a:fillRect/>
          </a:stretch>
        </p:blipFill>
        <p:spPr>
          <a:xfrm>
            <a:off x="24319" y="0"/>
            <a:ext cx="18263681" cy="10287000"/>
          </a:xfrm>
          <a:prstGeom prst="rect">
            <a:avLst/>
          </a:prstGeom>
        </p:spPr>
      </p:pic>
      <p:sp>
        <p:nvSpPr>
          <p:cNvPr id="15" name="Rectangle 14">
            <a:extLst>
              <a:ext uri="{FF2B5EF4-FFF2-40B4-BE49-F238E27FC236}">
                <a16:creationId xmlns:a16="http://schemas.microsoft.com/office/drawing/2014/main" id="{9A633842-2288-4F7A-AD2A-B4B56456177B}"/>
              </a:ext>
            </a:extLst>
          </p:cNvPr>
          <p:cNvSpPr/>
          <p:nvPr/>
        </p:nvSpPr>
        <p:spPr>
          <a:xfrm>
            <a:off x="0" y="9438"/>
            <a:ext cx="18288000" cy="10287000"/>
          </a:xfrm>
          <a:prstGeom prst="rect">
            <a:avLst/>
          </a:prstGeom>
          <a:solidFill>
            <a:schemeClr val="tx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Oval 10">
            <a:extLst>
              <a:ext uri="{FF2B5EF4-FFF2-40B4-BE49-F238E27FC236}">
                <a16:creationId xmlns:a16="http://schemas.microsoft.com/office/drawing/2014/main" id="{171B8B83-6B8A-4200-A44F-CDE1B6656891}"/>
              </a:ext>
            </a:extLst>
          </p:cNvPr>
          <p:cNvSpPr/>
          <p:nvPr/>
        </p:nvSpPr>
        <p:spPr>
          <a:xfrm>
            <a:off x="662401" y="3821522"/>
            <a:ext cx="5905454" cy="2568863"/>
          </a:xfrm>
          <a:prstGeom prst="wedgeEllipseCallout">
            <a:avLst>
              <a:gd name="adj1" fmla="val 30035"/>
              <a:gd name="adj2" fmla="val -7529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700" dirty="0"/>
              <a:t>I want to be closer to my family, but I won’t know anyone there.</a:t>
            </a:r>
          </a:p>
        </p:txBody>
      </p:sp>
      <p:sp>
        <p:nvSpPr>
          <p:cNvPr id="12" name="Speech Bubble: Oval 11">
            <a:extLst>
              <a:ext uri="{FF2B5EF4-FFF2-40B4-BE49-F238E27FC236}">
                <a16:creationId xmlns:a16="http://schemas.microsoft.com/office/drawing/2014/main" id="{137CDD86-E08B-4712-9C0A-65BC50558DEF}"/>
              </a:ext>
            </a:extLst>
          </p:cNvPr>
          <p:cNvSpPr/>
          <p:nvPr/>
        </p:nvSpPr>
        <p:spPr>
          <a:xfrm>
            <a:off x="1387720" y="6846233"/>
            <a:ext cx="6207371" cy="2568864"/>
          </a:xfrm>
          <a:prstGeom prst="wedgeEllipseCallout">
            <a:avLst>
              <a:gd name="adj1" fmla="val 35679"/>
              <a:gd name="adj2" fmla="val -8883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700" dirty="0"/>
              <a:t>I don’t like where I am now, but I don’t know where else to go.</a:t>
            </a:r>
          </a:p>
        </p:txBody>
      </p:sp>
      <p:sp>
        <p:nvSpPr>
          <p:cNvPr id="13" name="Speech Bubble: Oval 12">
            <a:extLst>
              <a:ext uri="{FF2B5EF4-FFF2-40B4-BE49-F238E27FC236}">
                <a16:creationId xmlns:a16="http://schemas.microsoft.com/office/drawing/2014/main" id="{3FE0C127-4DD7-4B7A-96DB-9EC4F00E7FC8}"/>
              </a:ext>
            </a:extLst>
          </p:cNvPr>
          <p:cNvSpPr/>
          <p:nvPr/>
        </p:nvSpPr>
        <p:spPr>
          <a:xfrm>
            <a:off x="9284680" y="3604849"/>
            <a:ext cx="6594230" cy="5697416"/>
          </a:xfrm>
          <a:prstGeom prst="wedgeEllipseCallout">
            <a:avLst>
              <a:gd name="adj1" fmla="val 41722"/>
              <a:gd name="adj2" fmla="val -5133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700" dirty="0"/>
              <a:t>So, if I understand you correctly, you’d like to move.  You would be closer to family and get out of where you are, but it would mean finding a place and meeting new people.</a:t>
            </a:r>
          </a:p>
        </p:txBody>
      </p:sp>
      <p:sp>
        <p:nvSpPr>
          <p:cNvPr id="16" name="Title 3">
            <a:extLst>
              <a:ext uri="{FF2B5EF4-FFF2-40B4-BE49-F238E27FC236}">
                <a16:creationId xmlns:a16="http://schemas.microsoft.com/office/drawing/2014/main" id="{500B604A-0DF6-45EF-8115-E3037519F4C4}"/>
              </a:ext>
            </a:extLst>
          </p:cNvPr>
          <p:cNvSpPr>
            <a:spLocks noGrp="1"/>
          </p:cNvSpPr>
          <p:nvPr>
            <p:ph type="title"/>
          </p:nvPr>
        </p:nvSpPr>
        <p:spPr>
          <a:xfrm>
            <a:off x="97276" y="-9438"/>
            <a:ext cx="10045841" cy="1988345"/>
          </a:xfrm>
        </p:spPr>
        <p:txBody>
          <a:bodyPr/>
          <a:lstStyle/>
          <a:p>
            <a:r>
              <a:rPr lang="en-US" b="1" dirty="0">
                <a:solidFill>
                  <a:schemeClr val="bg1"/>
                </a:solidFill>
              </a:rPr>
              <a:t>Summarizing Statements</a:t>
            </a:r>
          </a:p>
        </p:txBody>
      </p:sp>
      <p:sp>
        <p:nvSpPr>
          <p:cNvPr id="17" name="Content Placeholder 4">
            <a:extLst>
              <a:ext uri="{FF2B5EF4-FFF2-40B4-BE49-F238E27FC236}">
                <a16:creationId xmlns:a16="http://schemas.microsoft.com/office/drawing/2014/main" id="{53821A4E-3C19-4FFC-9B39-6D3FF449599B}"/>
              </a:ext>
            </a:extLst>
          </p:cNvPr>
          <p:cNvSpPr>
            <a:spLocks noGrp="1"/>
          </p:cNvSpPr>
          <p:nvPr>
            <p:ph idx="1"/>
          </p:nvPr>
        </p:nvSpPr>
        <p:spPr>
          <a:xfrm>
            <a:off x="164999" y="1502001"/>
            <a:ext cx="18239362" cy="1647000"/>
          </a:xfrm>
        </p:spPr>
        <p:txBody>
          <a:bodyPr>
            <a:normAutofit/>
          </a:bodyPr>
          <a:lstStyle/>
          <a:p>
            <a:pPr marL="0" indent="0">
              <a:buNone/>
            </a:pPr>
            <a:r>
              <a:rPr lang="en-US" dirty="0">
                <a:solidFill>
                  <a:schemeClr val="bg1"/>
                </a:solidFill>
                <a:latin typeface="Calibri" panose="020F0502020204030204" pitchFamily="34" charset="0"/>
                <a:ea typeface="MS Mincho" panose="02020609040205080304" pitchFamily="49" charset="-128"/>
                <a:cs typeface="Calibri" panose="020F0502020204030204" pitchFamily="34" charset="0"/>
              </a:rPr>
              <a:t>A summary consists of a long reflection of more than one idea that the person has shared</a:t>
            </a:r>
            <a:endParaRPr lang="en-US" dirty="0">
              <a:solidFill>
                <a:schemeClr val="bg1"/>
              </a:solidFill>
            </a:endParaRPr>
          </a:p>
        </p:txBody>
      </p:sp>
    </p:spTree>
    <p:custDataLst>
      <p:tags r:id="rId1"/>
    </p:custDataLst>
    <p:extLst>
      <p:ext uri="{BB962C8B-B14F-4D97-AF65-F5344CB8AC3E}">
        <p14:creationId xmlns:p14="http://schemas.microsoft.com/office/powerpoint/2010/main" val="2263580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9554F-3CA1-4170-AB1A-15F52078DAD1}"/>
              </a:ext>
            </a:extLst>
          </p:cNvPr>
          <p:cNvSpPr/>
          <p:nvPr/>
        </p:nvSpPr>
        <p:spPr>
          <a:xfrm>
            <a:off x="2122358" y="397564"/>
            <a:ext cx="15564522" cy="8945219"/>
          </a:xfrm>
          <a:prstGeom prst="rect">
            <a:avLst/>
          </a:prstGeom>
          <a:no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rgbClr val="37ABA7"/>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ln>
              <a:noFill/>
            </a:ln>
          </p:spPr>
          <p:style>
            <a:lnRef idx="2">
              <a:schemeClr val="accent5">
                <a:shade val="50000"/>
              </a:schemeClr>
            </a:lnRef>
            <a:fillRef idx="1">
              <a:schemeClr val="accent5"/>
            </a:fillRef>
            <a:effectRef idx="0">
              <a:schemeClr val="accent5"/>
            </a:effectRef>
            <a:fontRef idx="minor">
              <a:schemeClr val="lt1"/>
            </a:fontRef>
          </p:style>
        </p:sp>
      </p:grpSp>
      <p:pic>
        <p:nvPicPr>
          <p:cNvPr id="10" name="Graphic 9" descr="Clapper board with solid fill">
            <a:extLst>
              <a:ext uri="{FF2B5EF4-FFF2-40B4-BE49-F238E27FC236}">
                <a16:creationId xmlns:a16="http://schemas.microsoft.com/office/drawing/2014/main" id="{BE81B6AD-E4E4-4A25-B684-449D7E3A19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357" y="161031"/>
            <a:ext cx="1676400" cy="1676400"/>
          </a:xfrm>
          <a:prstGeom prst="rect">
            <a:avLst/>
          </a:prstGeom>
        </p:spPr>
      </p:pic>
      <p:pic>
        <p:nvPicPr>
          <p:cNvPr id="3" name="video1810858124">
            <a:hlinkClick r:id="" action="ppaction://media"/>
            <a:extLst>
              <a:ext uri="{FF2B5EF4-FFF2-40B4-BE49-F238E27FC236}">
                <a16:creationId xmlns:a16="http://schemas.microsoft.com/office/drawing/2014/main" id="{6C539A7A-F124-420F-8D15-707EC0C482BE}"/>
              </a:ext>
            </a:extLst>
          </p:cNvPr>
          <p:cNvPicPr>
            <a:picLocks noChangeAspect="1"/>
          </p:cNvPicPr>
          <p:nvPr>
            <a:videoFile r:link="rId2"/>
            <p:extLst>
              <p:ext uri="{DAA4B4D4-6D71-4841-9C94-3DE7FCFB9230}">
                <p14:media xmlns:p14="http://schemas.microsoft.com/office/powerpoint/2010/main" r:embed="rId3">
                  <p14:trim end="9024"/>
                </p14:media>
              </p:ext>
            </p:extLst>
          </p:nvPr>
        </p:nvPicPr>
        <p:blipFill>
          <a:blip r:embed="rId10"/>
          <a:stretch>
            <a:fillRect/>
          </a:stretch>
        </p:blipFill>
        <p:spPr>
          <a:xfrm>
            <a:off x="2360819" y="659607"/>
            <a:ext cx="15146131" cy="8519699"/>
          </a:xfrm>
          <a:prstGeom prst="rect">
            <a:avLst/>
          </a:prstGeom>
        </p:spPr>
      </p:pic>
      <p:sp>
        <p:nvSpPr>
          <p:cNvPr id="2" name="TextBox 1">
            <a:extLst>
              <a:ext uri="{FF2B5EF4-FFF2-40B4-BE49-F238E27FC236}">
                <a16:creationId xmlns:a16="http://schemas.microsoft.com/office/drawing/2014/main" id="{3A072AF5-64AF-EFD5-B485-B6A22E3AF8D7}"/>
              </a:ext>
            </a:extLst>
          </p:cNvPr>
          <p:cNvSpPr txBox="1"/>
          <p:nvPr/>
        </p:nvSpPr>
        <p:spPr>
          <a:xfrm>
            <a:off x="4682068" y="9684455"/>
            <a:ext cx="4986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https://www.changecompanies.net/</a:t>
            </a:r>
          </a:p>
        </p:txBody>
      </p:sp>
      <p:pic>
        <p:nvPicPr>
          <p:cNvPr id="6" name="Picture 6" descr="A picture containing text, clipart&#10;&#10;Description automatically generated">
            <a:extLst>
              <a:ext uri="{FF2B5EF4-FFF2-40B4-BE49-F238E27FC236}">
                <a16:creationId xmlns:a16="http://schemas.microsoft.com/office/drawing/2014/main" id="{E26CFD01-4FF3-1F2B-5807-782BD553209F}"/>
              </a:ext>
            </a:extLst>
          </p:cNvPr>
          <p:cNvPicPr>
            <a:picLocks noChangeAspect="1"/>
          </p:cNvPicPr>
          <p:nvPr/>
        </p:nvPicPr>
        <p:blipFill>
          <a:blip r:embed="rId11"/>
          <a:stretch>
            <a:fillRect/>
          </a:stretch>
        </p:blipFill>
        <p:spPr>
          <a:xfrm>
            <a:off x="1422400" y="9672817"/>
            <a:ext cx="2743200" cy="367589"/>
          </a:xfrm>
          <a:prstGeom prst="rect">
            <a:avLst/>
          </a:prstGeom>
        </p:spPr>
      </p:pic>
    </p:spTree>
    <p:custDataLst>
      <p:tags r:id="rId1"/>
    </p:custDataLst>
    <p:extLst>
      <p:ext uri="{BB962C8B-B14F-4D97-AF65-F5344CB8AC3E}">
        <p14:creationId xmlns:p14="http://schemas.microsoft.com/office/powerpoint/2010/main" val="274863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Young adult in counseling">
            <a:extLst>
              <a:ext uri="{FF2B5EF4-FFF2-40B4-BE49-F238E27FC236}">
                <a16:creationId xmlns:a16="http://schemas.microsoft.com/office/drawing/2014/main" id="{D8F13BA9-5FC9-D0D8-56DD-E706930D318F}"/>
              </a:ext>
            </a:extLst>
          </p:cNvPr>
          <p:cNvPicPr>
            <a:picLocks noChangeAspect="1"/>
          </p:cNvPicPr>
          <p:nvPr/>
        </p:nvPicPr>
        <p:blipFill rotWithShape="1">
          <a:blip r:embed="rId4">
            <a:extLst>
              <a:ext uri="{28A0092B-C50C-407E-A947-70E740481C1C}">
                <a14:useLocalDpi xmlns:a14="http://schemas.microsoft.com/office/drawing/2010/main" val="0"/>
              </a:ext>
            </a:extLst>
          </a:blip>
          <a:srcRect l="23992" r="23992" b="1616"/>
          <a:stretch/>
        </p:blipFill>
        <p:spPr>
          <a:xfrm>
            <a:off x="-17825" y="1"/>
            <a:ext cx="8158070" cy="102870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6"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nSpc>
                <a:spcPts val="1265"/>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
        <p:nvSpPr>
          <p:cNvPr id="11" name="Title 1">
            <a:extLst>
              <a:ext uri="{FF2B5EF4-FFF2-40B4-BE49-F238E27FC236}">
                <a16:creationId xmlns:a16="http://schemas.microsoft.com/office/drawing/2014/main" id="{352F35A3-6915-4FAA-9160-02AAE71C6847}"/>
              </a:ext>
            </a:extLst>
          </p:cNvPr>
          <p:cNvSpPr txBox="1">
            <a:spLocks/>
          </p:cNvSpPr>
          <p:nvPr/>
        </p:nvSpPr>
        <p:spPr>
          <a:xfrm>
            <a:off x="2449393" y="544728"/>
            <a:ext cx="7409802" cy="1177824"/>
          </a:xfrm>
          <a:prstGeom prst="rect">
            <a:avLst/>
          </a:prstGeom>
        </p:spPr>
        <p:txBody>
          <a:bodyPr anchor="b">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b="1" dirty="0"/>
              <a:t>Activity</a:t>
            </a:r>
          </a:p>
        </p:txBody>
      </p:sp>
      <p:sp>
        <p:nvSpPr>
          <p:cNvPr id="10" name="Title 1">
            <a:extLst>
              <a:ext uri="{FF2B5EF4-FFF2-40B4-BE49-F238E27FC236}">
                <a16:creationId xmlns:a16="http://schemas.microsoft.com/office/drawing/2014/main" id="{79F7928F-D0D5-F83B-7950-229521539B72}"/>
              </a:ext>
            </a:extLst>
          </p:cNvPr>
          <p:cNvSpPr txBox="1">
            <a:spLocks/>
          </p:cNvSpPr>
          <p:nvPr/>
        </p:nvSpPr>
        <p:spPr>
          <a:xfrm>
            <a:off x="8462814" y="484199"/>
            <a:ext cx="15869412" cy="1783080"/>
          </a:xfrm>
          <a:prstGeom prst="rect">
            <a:avLst/>
          </a:prstGeom>
        </p:spPr>
        <p:txBody>
          <a:bodyP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6000" b="1" dirty="0">
                <a:solidFill>
                  <a:schemeClr val="tx2"/>
                </a:solidFill>
              </a:rPr>
              <a:t>Practice</a:t>
            </a:r>
          </a:p>
        </p:txBody>
      </p:sp>
      <p:graphicFrame>
        <p:nvGraphicFramePr>
          <p:cNvPr id="12" name="Content Placeholder 2">
            <a:extLst>
              <a:ext uri="{FF2B5EF4-FFF2-40B4-BE49-F238E27FC236}">
                <a16:creationId xmlns:a16="http://schemas.microsoft.com/office/drawing/2014/main" id="{D8992C80-8D2E-9F08-43F5-76763F1B56FF}"/>
              </a:ext>
            </a:extLst>
          </p:cNvPr>
          <p:cNvGraphicFramePr>
            <a:graphicFrameLocks/>
          </p:cNvGraphicFramePr>
          <p:nvPr>
            <p:extLst>
              <p:ext uri="{D42A27DB-BD31-4B8C-83A1-F6EECF244321}">
                <p14:modId xmlns:p14="http://schemas.microsoft.com/office/powerpoint/2010/main" val="3713567291"/>
              </p:ext>
            </p:extLst>
          </p:nvPr>
        </p:nvGraphicFramePr>
        <p:xfrm>
          <a:off x="8937997" y="1507733"/>
          <a:ext cx="6491229" cy="388241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8" name="TextBox 17">
            <a:extLst>
              <a:ext uri="{FF2B5EF4-FFF2-40B4-BE49-F238E27FC236}">
                <a16:creationId xmlns:a16="http://schemas.microsoft.com/office/drawing/2014/main" id="{0EC8564D-0937-7187-EBE5-A5D2D6CBC800}"/>
              </a:ext>
            </a:extLst>
          </p:cNvPr>
          <p:cNvSpPr txBox="1"/>
          <p:nvPr/>
        </p:nvSpPr>
        <p:spPr>
          <a:xfrm>
            <a:off x="8652723" y="5374723"/>
            <a:ext cx="8842449" cy="381642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a:spcBef>
                <a:spcPts val="0"/>
              </a:spcBef>
              <a:spcAft>
                <a:spcPts val="0"/>
              </a:spcAft>
            </a:pPr>
            <a:r>
              <a:rPr lang="en-US" sz="2800" dirty="0">
                <a:solidFill>
                  <a:schemeClr val="bg1"/>
                </a:solidFill>
                <a:effectLst/>
                <a:latin typeface="inherit"/>
                <a:ea typeface="Times New Roman" panose="02020603050405020304" pitchFamily="18" charset="0"/>
                <a:cs typeface="Calibri" panose="020F0502020204030204" pitchFamily="34" charset="0"/>
              </a:rPr>
              <a:t>Jerry is a 35-year-old male who is speaking with a counselor for the first time in his life. After the counselor asks a few questions, Jerry explains he is there because his wife thinks he drinks too much. She says that’s why they argue all the time. She also thinks that his drinking is ruining his health. Jerry indicated he was not so sure he agreed with his wife, but he would like to live in harmony with his wife without the conflict at home</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800"/>
              </a:spcAft>
            </a:pPr>
            <a:r>
              <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p>
        </p:txBody>
      </p:sp>
      <p:graphicFrame>
        <p:nvGraphicFramePr>
          <p:cNvPr id="26" name="Content Placeholder 2">
            <a:extLst>
              <a:ext uri="{FF2B5EF4-FFF2-40B4-BE49-F238E27FC236}">
                <a16:creationId xmlns:a16="http://schemas.microsoft.com/office/drawing/2014/main" id="{C2F86638-5CDB-5199-278C-08167C48F67D}"/>
              </a:ext>
            </a:extLst>
          </p:cNvPr>
          <p:cNvGraphicFramePr>
            <a:graphicFrameLocks/>
          </p:cNvGraphicFramePr>
          <p:nvPr>
            <p:extLst>
              <p:ext uri="{D42A27DB-BD31-4B8C-83A1-F6EECF244321}">
                <p14:modId xmlns:p14="http://schemas.microsoft.com/office/powerpoint/2010/main" val="2564019328"/>
              </p:ext>
            </p:extLst>
          </p:nvPr>
        </p:nvGraphicFramePr>
        <p:xfrm>
          <a:off x="12917465" y="1614020"/>
          <a:ext cx="5973887" cy="357158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3497312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89" y="1271400"/>
            <a:ext cx="6929907" cy="69299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793" y="0"/>
            <a:ext cx="1732713" cy="886513"/>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266" y="-1"/>
            <a:ext cx="2606102" cy="1439303"/>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405246"/>
            <a:ext cx="239611" cy="829494"/>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6ECBD2DD-6A04-17D0-4718-B3B3EFEA952B}"/>
              </a:ext>
            </a:extLst>
          </p:cNvPr>
          <p:cNvSpPr txBox="1"/>
          <p:nvPr/>
        </p:nvSpPr>
        <p:spPr>
          <a:xfrm>
            <a:off x="9280187" y="3151762"/>
            <a:ext cx="8560340" cy="6016698"/>
          </a:xfrm>
          <a:prstGeom prst="rect">
            <a:avLst/>
          </a:prstGeom>
        </p:spPr>
        <p:txBody>
          <a:bodyPr vert="horz" lIns="91440" tIns="45720" rIns="91440" bIns="45720" rtlCol="0" anchor="t">
            <a:normAutofit/>
          </a:bodyPr>
          <a:lstStyle/>
          <a:p>
            <a:pPr defTabSz="914400">
              <a:lnSpc>
                <a:spcPct val="90000"/>
              </a:lnSpc>
              <a:spcAft>
                <a:spcPts val="600"/>
              </a:spcAft>
            </a:pPr>
            <a:r>
              <a:rPr lang="en-US" sz="4800" dirty="0"/>
              <a:t>Motivational Interviewing (MI) requires practice, coaching, and feedback in addition to the provider’s focus on integrating the MI spirit, strategies, and skills</a:t>
            </a:r>
          </a:p>
        </p:txBody>
      </p:sp>
      <p:sp>
        <p:nvSpPr>
          <p:cNvPr id="17" name="Freeform: Shape 1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753473"/>
            <a:ext cx="2322270" cy="1533527"/>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07584" y="8576857"/>
            <a:ext cx="2657413" cy="1710143"/>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99458" y="9388132"/>
            <a:ext cx="2348910" cy="898868"/>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ustDataLst>
      <p:tags r:id="rId1"/>
    </p:custDataLst>
    <p:extLst>
      <p:ext uri="{BB962C8B-B14F-4D97-AF65-F5344CB8AC3E}">
        <p14:creationId xmlns:p14="http://schemas.microsoft.com/office/powerpoint/2010/main" val="157393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9C559E0-FBE5-48F7-BF90-96716CF924B4}"/>
              </a:ext>
            </a:extLst>
          </p:cNvPr>
          <p:cNvPicPr>
            <a:picLocks noChangeAspect="1"/>
          </p:cNvPicPr>
          <p:nvPr/>
        </p:nvPicPr>
        <p:blipFill rotWithShape="1">
          <a:blip r:embed="rId4">
            <a:extLst>
              <a:ext uri="{28A0092B-C50C-407E-A947-70E740481C1C}">
                <a14:useLocalDpi xmlns:a14="http://schemas.microsoft.com/office/drawing/2010/main" val="0"/>
              </a:ext>
            </a:extLst>
          </a:blip>
          <a:srcRect l="41982" t="-325" r="-1" b="325"/>
          <a:stretch/>
        </p:blipFill>
        <p:spPr>
          <a:xfrm>
            <a:off x="0" y="-84483"/>
            <a:ext cx="8088598"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51614" y="266699"/>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689718" y="2230340"/>
            <a:ext cx="9344543" cy="4988289"/>
          </a:xfrm>
          <a:prstGeom prst="rect">
            <a:avLst/>
          </a:prstGeom>
          <a:noFill/>
        </p:spPr>
        <p:txBody>
          <a:bodyPr wrap="square">
            <a:spAutoFit/>
          </a:bodyPr>
          <a:lstStyle/>
          <a:p>
            <a:pPr marL="0" marR="0">
              <a:lnSpc>
                <a:spcPct val="107000"/>
              </a:lnSpc>
              <a:spcBef>
                <a:spcPts val="0"/>
              </a:spcBef>
              <a:spcAft>
                <a:spcPts val="0"/>
              </a:spcAft>
            </a:pPr>
            <a:r>
              <a:rPr lang="en-US" sz="6000" dirty="0">
                <a:effectLst/>
                <a:latin typeface="Calibri" panose="020F0502020204030204" pitchFamily="34" charset="0"/>
                <a:ea typeface="Times New Roman" panose="02020603050405020304" pitchFamily="18" charset="0"/>
              </a:rPr>
              <a:t>Closing Activity:</a:t>
            </a:r>
          </a:p>
          <a:p>
            <a:pPr marL="0" marR="0">
              <a:lnSpc>
                <a:spcPct val="107000"/>
              </a:lnSpc>
              <a:spcBef>
                <a:spcPts val="0"/>
              </a:spcBef>
              <a:spcAft>
                <a:spcPts val="0"/>
              </a:spcAft>
            </a:pPr>
            <a:endParaRPr lang="en-US" sz="6000" dirty="0">
              <a:latin typeface="Calibri" panose="020F0502020204030204" pitchFamily="34" charset="0"/>
              <a:ea typeface="Times New Roman" panose="02020603050405020304" pitchFamily="18" charset="0"/>
            </a:endParaRPr>
          </a:p>
          <a:p>
            <a:pPr marL="0" marR="0">
              <a:lnSpc>
                <a:spcPct val="107000"/>
              </a:lnSpc>
              <a:spcBef>
                <a:spcPts val="0"/>
              </a:spcBef>
              <a:spcAft>
                <a:spcPts val="0"/>
              </a:spcAft>
            </a:pPr>
            <a:r>
              <a:rPr lang="en-US" sz="6000" dirty="0">
                <a:effectLst/>
                <a:latin typeface="Calibri" panose="020F0502020204030204" pitchFamily="34" charset="0"/>
                <a:ea typeface="Times New Roman" panose="02020603050405020304" pitchFamily="18" charset="0"/>
              </a:rPr>
              <a:t>What is one Motivational Interviewing (MI) technique that you will use right away?</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Tree>
    <p:custDataLst>
      <p:tags r:id="rId1"/>
    </p:custDataLst>
    <p:extLst>
      <p:ext uri="{BB962C8B-B14F-4D97-AF65-F5344CB8AC3E}">
        <p14:creationId xmlns:p14="http://schemas.microsoft.com/office/powerpoint/2010/main" val="43713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picture containing text, person, indoor, sitting&#10;&#10;Description automatically generated">
            <a:extLst>
              <a:ext uri="{FF2B5EF4-FFF2-40B4-BE49-F238E27FC236}">
                <a16:creationId xmlns:a16="http://schemas.microsoft.com/office/drawing/2014/main" id="{29B2DC47-33D8-49E8-84F0-FE251385C283}"/>
              </a:ext>
            </a:extLst>
          </p:cNvPr>
          <p:cNvPicPr>
            <a:picLocks noChangeAspect="1"/>
          </p:cNvPicPr>
          <p:nvPr/>
        </p:nvPicPr>
        <p:blipFill rotWithShape="1">
          <a:blip r:embed="rId4">
            <a:extLst>
              <a:ext uri="{28A0092B-C50C-407E-A947-70E740481C1C}">
                <a14:useLocalDpi xmlns:a14="http://schemas.microsoft.com/office/drawing/2010/main" val="0"/>
              </a:ext>
            </a:extLst>
          </a:blip>
          <a:srcRect t="20523" b="4616"/>
          <a:stretch/>
        </p:blipFill>
        <p:spPr>
          <a:xfrm>
            <a:off x="8862" y="0"/>
            <a:ext cx="18288000" cy="7204849"/>
          </a:xfrm>
          <a:prstGeom prst="rect">
            <a:avLst/>
          </a:prstGeom>
        </p:spPr>
      </p:pic>
      <p:sp>
        <p:nvSpPr>
          <p:cNvPr id="2" name="Title 1">
            <a:extLst>
              <a:ext uri="{FF2B5EF4-FFF2-40B4-BE49-F238E27FC236}">
                <a16:creationId xmlns:a16="http://schemas.microsoft.com/office/drawing/2014/main" id="{57AFCDDB-06B0-4B0B-918C-CA295AEA945E}"/>
              </a:ext>
            </a:extLst>
          </p:cNvPr>
          <p:cNvSpPr>
            <a:spLocks noGrp="1"/>
          </p:cNvSpPr>
          <p:nvPr>
            <p:ph type="title"/>
          </p:nvPr>
        </p:nvSpPr>
        <p:spPr>
          <a:xfrm>
            <a:off x="-8862" y="862987"/>
            <a:ext cx="18288000" cy="1582040"/>
          </a:xfrm>
          <a:solidFill>
            <a:schemeClr val="bg1">
              <a:lumMod val="95000"/>
              <a:alpha val="64000"/>
            </a:schemeClr>
          </a:solidFill>
        </p:spPr>
        <p:txBody>
          <a:bodyPr/>
          <a:lstStyle/>
          <a:p>
            <a:pPr algn="ctr"/>
            <a:r>
              <a:rPr lang="en-US" dirty="0"/>
              <a:t>What is Motivational Interviewing?</a:t>
            </a:r>
          </a:p>
        </p:txBody>
      </p:sp>
      <p:grpSp>
        <p:nvGrpSpPr>
          <p:cNvPr id="28" name="Group 27">
            <a:extLst>
              <a:ext uri="{FF2B5EF4-FFF2-40B4-BE49-F238E27FC236}">
                <a16:creationId xmlns:a16="http://schemas.microsoft.com/office/drawing/2014/main" id="{0A24B8A0-E0CB-43FE-98D0-CABAE64ACE75}"/>
              </a:ext>
            </a:extLst>
          </p:cNvPr>
          <p:cNvGrpSpPr/>
          <p:nvPr/>
        </p:nvGrpSpPr>
        <p:grpSpPr>
          <a:xfrm>
            <a:off x="515577" y="2723746"/>
            <a:ext cx="17272995" cy="6700268"/>
            <a:chOff x="1845943" y="3308014"/>
            <a:chExt cx="15766776" cy="5915498"/>
          </a:xfrm>
        </p:grpSpPr>
        <p:sp>
          <p:nvSpPr>
            <p:cNvPr id="29" name="Rectangle 28">
              <a:extLst>
                <a:ext uri="{FF2B5EF4-FFF2-40B4-BE49-F238E27FC236}">
                  <a16:creationId xmlns:a16="http://schemas.microsoft.com/office/drawing/2014/main" id="{BD83EA50-0792-4883-B663-C4894033D5C3}"/>
                </a:ext>
              </a:extLst>
            </p:cNvPr>
            <p:cNvSpPr/>
            <p:nvPr/>
          </p:nvSpPr>
          <p:spPr>
            <a:xfrm>
              <a:off x="1845943" y="3308014"/>
              <a:ext cx="5152541" cy="5915498"/>
            </a:xfrm>
            <a:prstGeom prst="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99136" tIns="2565335" rIns="199136" bIns="1382236" numCol="1" spcCol="1270" anchor="ctr" anchorCtr="0">
              <a:noAutofit/>
            </a:bodyPr>
            <a:lstStyle/>
            <a:p>
              <a:pPr marL="0" lvl="0" indent="0" algn="ctr" defTabSz="1244600">
                <a:lnSpc>
                  <a:spcPct val="90000"/>
                </a:lnSpc>
                <a:spcBef>
                  <a:spcPct val="0"/>
                </a:spcBef>
                <a:spcAft>
                  <a:spcPct val="35000"/>
                </a:spcAft>
                <a:buNone/>
              </a:pPr>
              <a:endParaRPr lang="en-US" sz="3200" dirty="0"/>
            </a:p>
            <a:p>
              <a:pPr marL="0" lvl="0" indent="0" algn="ctr" defTabSz="1244600">
                <a:lnSpc>
                  <a:spcPct val="90000"/>
                </a:lnSpc>
                <a:spcBef>
                  <a:spcPct val="0"/>
                </a:spcBef>
                <a:spcAft>
                  <a:spcPct val="35000"/>
                </a:spcAft>
                <a:buNone/>
              </a:pPr>
              <a:endParaRPr lang="en-US" sz="3200" dirty="0"/>
            </a:p>
            <a:p>
              <a:pPr marL="0" lvl="0" indent="0" algn="ctr" defTabSz="1244600">
                <a:lnSpc>
                  <a:spcPct val="90000"/>
                </a:lnSpc>
                <a:spcBef>
                  <a:spcPct val="0"/>
                </a:spcBef>
                <a:spcAft>
                  <a:spcPct val="35000"/>
                </a:spcAft>
                <a:buNone/>
              </a:pPr>
              <a:endParaRPr lang="en-US" sz="3200" dirty="0"/>
            </a:p>
            <a:p>
              <a:pPr marL="0" lvl="0" indent="0" algn="ctr" defTabSz="1244600">
                <a:lnSpc>
                  <a:spcPct val="90000"/>
                </a:lnSpc>
                <a:spcBef>
                  <a:spcPct val="0"/>
                </a:spcBef>
                <a:spcAft>
                  <a:spcPct val="35000"/>
                </a:spcAft>
                <a:buNone/>
              </a:pPr>
              <a:r>
                <a:rPr lang="en-US" sz="3200" b="0" i="0" dirty="0">
                  <a:solidFill>
                    <a:schemeClr val="accent6">
                      <a:lumMod val="50000"/>
                    </a:schemeClr>
                  </a:solidFill>
                  <a:effectLst/>
                  <a:latin typeface="proxima-nova"/>
                </a:rPr>
                <a:t>A communication style for exploring a person’s thoughts, feelings, goals, and solutions around changing behaviors.</a:t>
              </a:r>
            </a:p>
            <a:p>
              <a:pPr algn="ctr" defTabSz="1244600">
                <a:lnSpc>
                  <a:spcPct val="90000"/>
                </a:lnSpc>
                <a:spcBef>
                  <a:spcPct val="0"/>
                </a:spcBef>
                <a:spcAft>
                  <a:spcPct val="35000"/>
                </a:spcAft>
              </a:pPr>
              <a:r>
                <a:rPr lang="en-US" sz="3200" dirty="0">
                  <a:solidFill>
                    <a:schemeClr val="accent6">
                      <a:lumMod val="50000"/>
                    </a:schemeClr>
                  </a:solidFill>
                </a:rPr>
                <a:t>E</a:t>
              </a:r>
              <a:r>
                <a:rPr lang="en-US" sz="3200" kern="1200" dirty="0">
                  <a:solidFill>
                    <a:schemeClr val="accent6">
                      <a:lumMod val="50000"/>
                    </a:schemeClr>
                  </a:solidFill>
                </a:rPr>
                <a:t>vidence-based, collaborative, goal-oriented, conversational approach in a treatment plan</a:t>
              </a:r>
              <a:r>
                <a:rPr lang="en-US" sz="3200" kern="1200" dirty="0"/>
                <a:t>.</a:t>
              </a:r>
            </a:p>
            <a:p>
              <a:pPr marL="0" lvl="0" indent="0" algn="ctr" defTabSz="1244600">
                <a:lnSpc>
                  <a:spcPct val="90000"/>
                </a:lnSpc>
                <a:spcBef>
                  <a:spcPct val="0"/>
                </a:spcBef>
                <a:spcAft>
                  <a:spcPct val="35000"/>
                </a:spcAft>
                <a:buNone/>
              </a:pPr>
              <a:endParaRPr lang="en-US" sz="3200" kern="1200" dirty="0">
                <a:solidFill>
                  <a:srgbClr val="FF0000"/>
                </a:solidFill>
              </a:endParaRPr>
            </a:p>
          </p:txBody>
        </p:sp>
        <p:sp>
          <p:nvSpPr>
            <p:cNvPr id="30" name="Oval 29">
              <a:extLst>
                <a:ext uri="{FF2B5EF4-FFF2-40B4-BE49-F238E27FC236}">
                  <a16:creationId xmlns:a16="http://schemas.microsoft.com/office/drawing/2014/main" id="{E1283096-EE63-4EAD-B7A4-11BFCF8ECC23}"/>
                </a:ext>
              </a:extLst>
            </p:cNvPr>
            <p:cNvSpPr/>
            <p:nvPr/>
          </p:nvSpPr>
          <p:spPr>
            <a:xfrm>
              <a:off x="3437283" y="3662943"/>
              <a:ext cx="1969861" cy="1969861"/>
            </a:xfrm>
            <a:prstGeom prst="ellipse">
              <a:avLst/>
            </a:prstGeom>
          </p:spPr>
          <p:style>
            <a:lnRef idx="3">
              <a:schemeClr val="dk2">
                <a:shade val="80000"/>
                <a:hueOff val="0"/>
                <a:satOff val="0"/>
                <a:lumOff val="0"/>
                <a:alphaOff val="0"/>
              </a:schemeClr>
            </a:lnRef>
            <a:fillRef idx="1">
              <a:schemeClr val="dk2">
                <a:tint val="40000"/>
                <a:hueOff val="0"/>
                <a:satOff val="0"/>
                <a:lumOff val="0"/>
                <a:alphaOff val="0"/>
              </a:schemeClr>
            </a:fillRef>
            <a:effectRef idx="1">
              <a:schemeClr val="dk2">
                <a:tint val="40000"/>
                <a:hueOff val="0"/>
                <a:satOff val="0"/>
                <a:lumOff val="0"/>
                <a:alphaOff val="0"/>
              </a:schemeClr>
            </a:effectRef>
            <a:fontRef idx="minor">
              <a:schemeClr val="lt1">
                <a:hueOff val="0"/>
                <a:satOff val="0"/>
                <a:lumOff val="0"/>
                <a:alphaOff val="0"/>
              </a:schemeClr>
            </a:fontRef>
          </p:style>
        </p:sp>
        <p:sp>
          <p:nvSpPr>
            <p:cNvPr id="31" name="Rectangle 30">
              <a:extLst>
                <a:ext uri="{FF2B5EF4-FFF2-40B4-BE49-F238E27FC236}">
                  <a16:creationId xmlns:a16="http://schemas.microsoft.com/office/drawing/2014/main" id="{DEA98B76-531D-4225-B97B-36F42C882547}"/>
                </a:ext>
              </a:extLst>
            </p:cNvPr>
            <p:cNvSpPr/>
            <p:nvPr/>
          </p:nvSpPr>
          <p:spPr>
            <a:xfrm>
              <a:off x="7153061" y="3308014"/>
              <a:ext cx="5152541" cy="5915498"/>
            </a:xfrm>
            <a:prstGeom prst="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99136" tIns="2565335" rIns="199136" bIns="1382236" numCol="1" spcCol="1270" anchor="ctr" anchorCtr="0">
              <a:noAutofit/>
            </a:bodyPr>
            <a:lstStyle/>
            <a:p>
              <a:pPr marL="0" lvl="0" indent="0" algn="ctr" defTabSz="1244600">
                <a:lnSpc>
                  <a:spcPct val="90000"/>
                </a:lnSpc>
                <a:spcBef>
                  <a:spcPct val="0"/>
                </a:spcBef>
                <a:spcAft>
                  <a:spcPct val="35000"/>
                </a:spcAft>
                <a:buNone/>
              </a:pPr>
              <a:endParaRPr lang="en-US" sz="3200" dirty="0">
                <a:solidFill>
                  <a:schemeClr val="accent6">
                    <a:lumMod val="50000"/>
                  </a:schemeClr>
                </a:solidFill>
              </a:endParaRPr>
            </a:p>
            <a:p>
              <a:pPr marL="0" lvl="0" indent="0" algn="ctr" defTabSz="1244600">
                <a:lnSpc>
                  <a:spcPct val="90000"/>
                </a:lnSpc>
                <a:spcBef>
                  <a:spcPct val="0"/>
                </a:spcBef>
                <a:spcAft>
                  <a:spcPct val="35000"/>
                </a:spcAft>
                <a:buNone/>
              </a:pPr>
              <a:r>
                <a:rPr lang="en-US" sz="3200" dirty="0">
                  <a:solidFill>
                    <a:schemeClr val="accent6">
                      <a:lumMod val="50000"/>
                    </a:schemeClr>
                  </a:solidFill>
                </a:rPr>
                <a:t>E</a:t>
              </a:r>
              <a:r>
                <a:rPr lang="en-US" sz="3200" kern="1200" dirty="0">
                  <a:solidFill>
                    <a:schemeClr val="accent6">
                      <a:lumMod val="50000"/>
                    </a:schemeClr>
                  </a:solidFill>
                </a:rPr>
                <a:t>ffective tool for persons served when they are ambivalent about changing behaviors.</a:t>
              </a:r>
            </a:p>
          </p:txBody>
        </p:sp>
        <p:sp>
          <p:nvSpPr>
            <p:cNvPr id="32" name="Oval 31">
              <a:extLst>
                <a:ext uri="{FF2B5EF4-FFF2-40B4-BE49-F238E27FC236}">
                  <a16:creationId xmlns:a16="http://schemas.microsoft.com/office/drawing/2014/main" id="{35570F1C-83F7-42EA-A698-A8E7598E106B}"/>
                </a:ext>
              </a:extLst>
            </p:cNvPr>
            <p:cNvSpPr/>
            <p:nvPr/>
          </p:nvSpPr>
          <p:spPr>
            <a:xfrm>
              <a:off x="8744401" y="3662943"/>
              <a:ext cx="1969861" cy="1969861"/>
            </a:xfrm>
            <a:prstGeom prst="ellipse">
              <a:avLst/>
            </a:prstGeom>
          </p:spPr>
          <p:style>
            <a:lnRef idx="3">
              <a:schemeClr val="dk2">
                <a:shade val="80000"/>
                <a:hueOff val="0"/>
                <a:satOff val="0"/>
                <a:lumOff val="0"/>
                <a:alphaOff val="0"/>
              </a:schemeClr>
            </a:lnRef>
            <a:fillRef idx="1">
              <a:schemeClr val="dk2">
                <a:tint val="40000"/>
                <a:hueOff val="0"/>
                <a:satOff val="0"/>
                <a:lumOff val="0"/>
                <a:alphaOff val="0"/>
              </a:schemeClr>
            </a:fillRef>
            <a:effectRef idx="1">
              <a:schemeClr val="dk2">
                <a:tint val="40000"/>
                <a:hueOff val="0"/>
                <a:satOff val="0"/>
                <a:lumOff val="0"/>
                <a:alphaOff val="0"/>
              </a:schemeClr>
            </a:effectRef>
            <a:fontRef idx="minor">
              <a:schemeClr val="lt1">
                <a:hueOff val="0"/>
                <a:satOff val="0"/>
                <a:lumOff val="0"/>
                <a:alphaOff val="0"/>
              </a:schemeClr>
            </a:fontRef>
          </p:style>
        </p:sp>
        <p:sp>
          <p:nvSpPr>
            <p:cNvPr id="33" name="Rectangle 32">
              <a:extLst>
                <a:ext uri="{FF2B5EF4-FFF2-40B4-BE49-F238E27FC236}">
                  <a16:creationId xmlns:a16="http://schemas.microsoft.com/office/drawing/2014/main" id="{2913F788-93BB-46F3-B06D-8BB652BAF4B5}"/>
                </a:ext>
              </a:extLst>
            </p:cNvPr>
            <p:cNvSpPr/>
            <p:nvPr/>
          </p:nvSpPr>
          <p:spPr>
            <a:xfrm>
              <a:off x="12460178" y="3308014"/>
              <a:ext cx="5152541" cy="5915498"/>
            </a:xfrm>
            <a:prstGeom prst="rect">
              <a:avLst/>
            </a:prstGeom>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99136" tIns="2565335" rIns="199136" bIns="1382236" numCol="1" spcCol="1270" anchor="ctr" anchorCtr="0">
              <a:noAutofit/>
            </a:bodyPr>
            <a:lstStyle/>
            <a:p>
              <a:pPr marL="0" lvl="0" indent="0" algn="ctr" defTabSz="1244600">
                <a:lnSpc>
                  <a:spcPct val="90000"/>
                </a:lnSpc>
                <a:spcBef>
                  <a:spcPct val="0"/>
                </a:spcBef>
                <a:spcAft>
                  <a:spcPct val="35000"/>
                </a:spcAft>
                <a:buNone/>
              </a:pPr>
              <a:endParaRPr lang="en-US" sz="3200" kern="1200" dirty="0"/>
            </a:p>
            <a:p>
              <a:pPr marL="0" lvl="0" indent="0" algn="ctr" defTabSz="1244600">
                <a:lnSpc>
                  <a:spcPct val="90000"/>
                </a:lnSpc>
                <a:spcBef>
                  <a:spcPct val="0"/>
                </a:spcBef>
                <a:spcAft>
                  <a:spcPct val="35000"/>
                </a:spcAft>
                <a:buNone/>
              </a:pPr>
              <a:endParaRPr lang="en-US" sz="3200" kern="1200" dirty="0"/>
            </a:p>
            <a:p>
              <a:pPr marL="0" lvl="0" indent="0" algn="ctr" defTabSz="1244600">
                <a:lnSpc>
                  <a:spcPct val="90000"/>
                </a:lnSpc>
                <a:spcBef>
                  <a:spcPct val="0"/>
                </a:spcBef>
                <a:spcAft>
                  <a:spcPct val="35000"/>
                </a:spcAft>
                <a:buNone/>
              </a:pPr>
              <a:r>
                <a:rPr lang="en-US" sz="3200" kern="1200" dirty="0"/>
                <a:t>Core goals express empathy, elicit persons’ served reasons for, and commitment to, changing </a:t>
              </a:r>
              <a:r>
                <a:rPr lang="en-US" sz="3200" kern="1200" dirty="0">
                  <a:solidFill>
                    <a:schemeClr val="accent6">
                      <a:lumMod val="50000"/>
                    </a:schemeClr>
                  </a:solidFill>
                </a:rPr>
                <a:t>substance use, other unhealthy behaviors, or other goals (e.g., housing, employment, etc.) </a:t>
              </a:r>
            </a:p>
          </p:txBody>
        </p:sp>
        <p:sp>
          <p:nvSpPr>
            <p:cNvPr id="34" name="Oval 33">
              <a:extLst>
                <a:ext uri="{FF2B5EF4-FFF2-40B4-BE49-F238E27FC236}">
                  <a16:creationId xmlns:a16="http://schemas.microsoft.com/office/drawing/2014/main" id="{7D07A562-285E-4806-88E4-AD1ECEA89D63}"/>
                </a:ext>
              </a:extLst>
            </p:cNvPr>
            <p:cNvSpPr/>
            <p:nvPr/>
          </p:nvSpPr>
          <p:spPr>
            <a:xfrm>
              <a:off x="14051518" y="3662943"/>
              <a:ext cx="1969861" cy="1969861"/>
            </a:xfrm>
            <a:prstGeom prst="ellipse">
              <a:avLst/>
            </a:prstGeom>
          </p:spPr>
          <p:style>
            <a:lnRef idx="3">
              <a:schemeClr val="dk2">
                <a:shade val="80000"/>
                <a:hueOff val="0"/>
                <a:satOff val="0"/>
                <a:lumOff val="0"/>
                <a:alphaOff val="0"/>
              </a:schemeClr>
            </a:lnRef>
            <a:fillRef idx="1">
              <a:schemeClr val="dk2">
                <a:tint val="40000"/>
                <a:hueOff val="0"/>
                <a:satOff val="0"/>
                <a:lumOff val="0"/>
                <a:alphaOff val="0"/>
              </a:schemeClr>
            </a:fillRef>
            <a:effectRef idx="1">
              <a:schemeClr val="dk2">
                <a:tint val="40000"/>
                <a:hueOff val="0"/>
                <a:satOff val="0"/>
                <a:lumOff val="0"/>
                <a:alphaOff val="0"/>
              </a:schemeClr>
            </a:effectRef>
            <a:fontRef idx="minor">
              <a:schemeClr val="lt1">
                <a:hueOff val="0"/>
                <a:satOff val="0"/>
                <a:lumOff val="0"/>
                <a:alphaOff val="0"/>
              </a:schemeClr>
            </a:fontRef>
          </p:style>
        </p:sp>
      </p:grpSp>
      <p:pic>
        <p:nvPicPr>
          <p:cNvPr id="37" name="Graphic 36" descr="Lightbulb and gear with solid fill">
            <a:extLst>
              <a:ext uri="{FF2B5EF4-FFF2-40B4-BE49-F238E27FC236}">
                <a16:creationId xmlns:a16="http://schemas.microsoft.com/office/drawing/2014/main" id="{4CEBD87A-D31D-4399-A1E3-F3D23504A9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7217" y="3347069"/>
            <a:ext cx="1595841" cy="1595841"/>
          </a:xfrm>
          <a:prstGeom prst="rect">
            <a:avLst/>
          </a:prstGeom>
        </p:spPr>
      </p:pic>
      <p:pic>
        <p:nvPicPr>
          <p:cNvPr id="39" name="Graphic 38" descr="Cheers with solid fill">
            <a:extLst>
              <a:ext uri="{FF2B5EF4-FFF2-40B4-BE49-F238E27FC236}">
                <a16:creationId xmlns:a16="http://schemas.microsoft.com/office/drawing/2014/main" id="{DE9CB9C0-123F-4C9F-85B8-C5A237E8F9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71901" y="3347069"/>
            <a:ext cx="1788572" cy="1788572"/>
          </a:xfrm>
          <a:prstGeom prst="rect">
            <a:avLst/>
          </a:prstGeom>
        </p:spPr>
      </p:pic>
      <p:pic>
        <p:nvPicPr>
          <p:cNvPr id="41" name="Graphic 40" descr="Handshake with solid fill">
            <a:extLst>
              <a:ext uri="{FF2B5EF4-FFF2-40B4-BE49-F238E27FC236}">
                <a16:creationId xmlns:a16="http://schemas.microsoft.com/office/drawing/2014/main" id="{42100704-1DD1-4794-8682-C70C93AFD1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05982" y="3371453"/>
            <a:ext cx="1663958" cy="1663958"/>
          </a:xfrm>
          <a:prstGeom prst="rect">
            <a:avLst/>
          </a:prstGeom>
        </p:spPr>
      </p:pic>
      <p:sp>
        <p:nvSpPr>
          <p:cNvPr id="43" name="TextBox 42">
            <a:extLst>
              <a:ext uri="{FF2B5EF4-FFF2-40B4-BE49-F238E27FC236}">
                <a16:creationId xmlns:a16="http://schemas.microsoft.com/office/drawing/2014/main" id="{5DE20EB4-F67D-40DE-A0B8-D47AFE575CEE}"/>
              </a:ext>
            </a:extLst>
          </p:cNvPr>
          <p:cNvSpPr txBox="1"/>
          <p:nvPr/>
        </p:nvSpPr>
        <p:spPr>
          <a:xfrm>
            <a:off x="8862" y="9615085"/>
            <a:ext cx="18305724" cy="671915"/>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NOTE: most of content in this section is reviewed in Substance Abuse and Mental Health Services Administration. (2021). Using Motivational Interviewing in Substance Use Disorder Treatment. Advisory. Retrieved from </a:t>
            </a:r>
            <a:r>
              <a:rPr lang="en-US" sz="1800" dirty="0">
                <a:effectLst/>
                <a:latin typeface="Calibri" panose="020F0502020204030204" pitchFamily="34" charset="0"/>
                <a:ea typeface="Times New Roman" panose="02020603050405020304" pitchFamily="18" charset="0"/>
                <a:cs typeface="Calibri" panose="020F0502020204030204" pitchFamily="34" charset="0"/>
                <a:hlinkClick r:id="rId11"/>
              </a:rPr>
              <a:t>https://store.samhsa.gov/product/advisory-using-motivational-interviewing-substance-use-disorder-treatment/pep20-02-02-014</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0971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9C559E0-FBE5-48F7-BF90-96716CF924B4}"/>
              </a:ext>
            </a:extLst>
          </p:cNvPr>
          <p:cNvPicPr>
            <a:picLocks noChangeAspect="1"/>
          </p:cNvPicPr>
          <p:nvPr/>
        </p:nvPicPr>
        <p:blipFill rotWithShape="1">
          <a:blip r:embed="rId4">
            <a:extLst>
              <a:ext uri="{28A0092B-C50C-407E-A947-70E740481C1C}">
                <a14:useLocalDpi xmlns:a14="http://schemas.microsoft.com/office/drawing/2010/main" val="0"/>
              </a:ext>
            </a:extLst>
          </a:blip>
          <a:srcRect l="41982" t="-325" r="-1" b="325"/>
          <a:stretch/>
        </p:blipFill>
        <p:spPr>
          <a:xfrm>
            <a:off x="0" y="-84483"/>
            <a:ext cx="8088598"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201967" y="3989873"/>
            <a:ext cx="9743962" cy="2862322"/>
          </a:xfrm>
          <a:prstGeom prst="rect">
            <a:avLst/>
          </a:prstGeom>
          <a:noFill/>
        </p:spPr>
        <p:txBody>
          <a:bodyPr wrap="square">
            <a:spAutoFit/>
          </a:bodyPr>
          <a:lstStyle/>
          <a:p>
            <a:pPr algn="ctr"/>
            <a:r>
              <a:rPr lang="en-US" sz="6000" dirty="0">
                <a:latin typeface="Open Sans" panose="020B0606030504020204" pitchFamily="34" charset="0"/>
                <a:ea typeface="Open Sans" panose="020B0606030504020204" pitchFamily="34" charset="0"/>
                <a:cs typeface="Open Sans" panose="020B0606030504020204" pitchFamily="34" charset="0"/>
              </a:rPr>
              <a:t>Have you had any training in Motivational Interviewing? </a:t>
            </a: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Tree>
    <p:custDataLst>
      <p:tags r:id="rId1"/>
    </p:custDataLst>
    <p:extLst>
      <p:ext uri="{BB962C8B-B14F-4D97-AF65-F5344CB8AC3E}">
        <p14:creationId xmlns:p14="http://schemas.microsoft.com/office/powerpoint/2010/main" val="149512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D3B14A-7516-4A62-FC74-C4EA7E8EFB2D}"/>
              </a:ext>
            </a:extLst>
          </p:cNvPr>
          <p:cNvPicPr>
            <a:picLocks noChangeAspect="1"/>
          </p:cNvPicPr>
          <p:nvPr/>
        </p:nvPicPr>
        <p:blipFill rotWithShape="1">
          <a:blip r:embed="rId4"/>
          <a:srcRect t="4205" b="11526"/>
          <a:stretch/>
        </p:blipFill>
        <p:spPr>
          <a:xfrm>
            <a:off x="19" y="10"/>
            <a:ext cx="18287981" cy="10286990"/>
          </a:xfrm>
          <a:prstGeom prst="rect">
            <a:avLst/>
          </a:prstGeom>
        </p:spPr>
      </p:pic>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4809" cy="10287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76B9B4-A622-4A35-ADE9-6D5D78A50BCE}"/>
              </a:ext>
            </a:extLst>
          </p:cNvPr>
          <p:cNvSpPr>
            <a:spLocks noGrp="1"/>
          </p:cNvSpPr>
          <p:nvPr>
            <p:ph type="title"/>
          </p:nvPr>
        </p:nvSpPr>
        <p:spPr>
          <a:xfrm>
            <a:off x="965200" y="482601"/>
            <a:ext cx="10336779" cy="1703605"/>
          </a:xfrm>
        </p:spPr>
        <p:txBody>
          <a:bodyPr>
            <a:normAutofit/>
          </a:bodyPr>
          <a:lstStyle/>
          <a:p>
            <a:pPr algn="ctr"/>
            <a:r>
              <a:rPr lang="en-US" sz="5400" dirty="0"/>
              <a:t>Areas of Application for Motivational Interviewing</a:t>
            </a:r>
          </a:p>
        </p:txBody>
      </p:sp>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84707" y="1069691"/>
            <a:ext cx="1603301" cy="3189937"/>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640" y="7654886"/>
            <a:ext cx="3026370" cy="152109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41874" y="8593062"/>
            <a:ext cx="728367" cy="7283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9C65B94D-681A-E006-2773-5EC7AB4ED01A}"/>
              </a:ext>
            </a:extLst>
          </p:cNvPr>
          <p:cNvGraphicFramePr>
            <a:graphicFrameLocks noGrp="1"/>
          </p:cNvGraphicFramePr>
          <p:nvPr>
            <p:ph idx="1"/>
            <p:extLst>
              <p:ext uri="{D42A27DB-BD31-4B8C-83A1-F6EECF244321}">
                <p14:modId xmlns:p14="http://schemas.microsoft.com/office/powerpoint/2010/main" val="3486106520"/>
              </p:ext>
            </p:extLst>
          </p:nvPr>
        </p:nvGraphicFramePr>
        <p:xfrm>
          <a:off x="965200" y="2674471"/>
          <a:ext cx="10336781" cy="65909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782405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4" descr="A group of multi colored wooden stick figures">
            <a:extLst>
              <a:ext uri="{FF2B5EF4-FFF2-40B4-BE49-F238E27FC236}">
                <a16:creationId xmlns:a16="http://schemas.microsoft.com/office/drawing/2014/main" id="{9A9E16F4-6212-DE97-65EB-750F6EE43F62}"/>
              </a:ext>
            </a:extLst>
          </p:cNvPr>
          <p:cNvPicPr>
            <a:picLocks noChangeAspect="1"/>
          </p:cNvPicPr>
          <p:nvPr/>
        </p:nvPicPr>
        <p:blipFill rotWithShape="1">
          <a:blip r:embed="rId3"/>
          <a:srcRect l="-108" t="128" r="54596" b="18563"/>
          <a:stretch/>
        </p:blipFill>
        <p:spPr>
          <a:xfrm>
            <a:off x="9982806" y="0"/>
            <a:ext cx="8305557" cy="10314056"/>
          </a:xfrm>
          <a:prstGeom prst="rect">
            <a:avLst/>
          </a:prstGeom>
        </p:spPr>
      </p:pic>
      <p:sp>
        <p:nvSpPr>
          <p:cNvPr id="2" name="Title 1">
            <a:extLst>
              <a:ext uri="{FF2B5EF4-FFF2-40B4-BE49-F238E27FC236}">
                <a16:creationId xmlns:a16="http://schemas.microsoft.com/office/drawing/2014/main" id="{FA29D105-631B-1BA1-2E1A-1AC8B6946005}"/>
              </a:ext>
            </a:extLst>
          </p:cNvPr>
          <p:cNvSpPr>
            <a:spLocks noGrp="1"/>
          </p:cNvSpPr>
          <p:nvPr>
            <p:ph type="title"/>
          </p:nvPr>
        </p:nvSpPr>
        <p:spPr>
          <a:xfrm>
            <a:off x="346134" y="-2590"/>
            <a:ext cx="9646573" cy="2182181"/>
          </a:xfrm>
        </p:spPr>
        <p:txBody>
          <a:bodyPr>
            <a:normAutofit/>
          </a:bodyPr>
          <a:lstStyle/>
          <a:p>
            <a:r>
              <a:rPr lang="en-US" sz="5400" dirty="0"/>
              <a:t>Cultural Considerations/Adaptations for MI</a:t>
            </a:r>
          </a:p>
        </p:txBody>
      </p:sp>
      <p:graphicFrame>
        <p:nvGraphicFramePr>
          <p:cNvPr id="14" name="Content Placeholder 2">
            <a:extLst>
              <a:ext uri="{FF2B5EF4-FFF2-40B4-BE49-F238E27FC236}">
                <a16:creationId xmlns:a16="http://schemas.microsoft.com/office/drawing/2014/main" id="{7D1EC434-BFB4-0851-8DD6-57932E5C3094}"/>
              </a:ext>
            </a:extLst>
          </p:cNvPr>
          <p:cNvGraphicFramePr>
            <a:graphicFrameLocks noGrp="1"/>
          </p:cNvGraphicFramePr>
          <p:nvPr>
            <p:ph idx="1"/>
            <p:extLst>
              <p:ext uri="{D42A27DB-BD31-4B8C-83A1-F6EECF244321}">
                <p14:modId xmlns:p14="http://schemas.microsoft.com/office/powerpoint/2010/main" val="3152146749"/>
              </p:ext>
            </p:extLst>
          </p:nvPr>
        </p:nvGraphicFramePr>
        <p:xfrm>
          <a:off x="352902" y="2419846"/>
          <a:ext cx="9123799" cy="7089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40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9C559E0-FBE5-48F7-BF90-96716CF924B4}"/>
              </a:ext>
            </a:extLst>
          </p:cNvPr>
          <p:cNvPicPr>
            <a:picLocks noChangeAspect="1"/>
          </p:cNvPicPr>
          <p:nvPr/>
        </p:nvPicPr>
        <p:blipFill rotWithShape="1">
          <a:blip r:embed="rId4">
            <a:extLst>
              <a:ext uri="{28A0092B-C50C-407E-A947-70E740481C1C}">
                <a14:useLocalDpi xmlns:a14="http://schemas.microsoft.com/office/drawing/2010/main" val="0"/>
              </a:ext>
            </a:extLst>
          </a:blip>
          <a:srcRect l="41982" t="-325" r="-1" b="325"/>
          <a:stretch/>
        </p:blipFill>
        <p:spPr>
          <a:xfrm>
            <a:off x="0" y="-84483"/>
            <a:ext cx="8088598"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088598" y="2230339"/>
            <a:ext cx="9743962" cy="6555641"/>
          </a:xfrm>
          <a:prstGeom prst="rect">
            <a:avLst/>
          </a:prstGeom>
          <a:noFill/>
        </p:spPr>
        <p:txBody>
          <a:bodyPr wrap="square">
            <a:spAutoFit/>
          </a:bodyPr>
          <a:lstStyle/>
          <a:p>
            <a:pPr algn="ctr"/>
            <a:r>
              <a:rPr lang="en-US" sz="6000" dirty="0">
                <a:latin typeface="Open Sans" panose="020B0606030504020204" pitchFamily="34" charset="0"/>
                <a:ea typeface="Open Sans" panose="020B0606030504020204" pitchFamily="34" charset="0"/>
                <a:cs typeface="Open Sans" panose="020B0606030504020204" pitchFamily="34" charset="0"/>
              </a:rPr>
              <a:t>Why do people change their health behaviors? </a:t>
            </a:r>
          </a:p>
          <a:p>
            <a:pPr algn="ctr"/>
            <a:endParaRPr lang="en-US" sz="6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6000" dirty="0">
                <a:latin typeface="Open Sans" panose="020B0606030504020204" pitchFamily="34" charset="0"/>
                <a:ea typeface="Open Sans" panose="020B0606030504020204" pitchFamily="34" charset="0"/>
                <a:cs typeface="Open Sans" panose="020B0606030504020204" pitchFamily="34" charset="0"/>
              </a:rPr>
              <a:t> Think about someone you know who has made a big health behavior change.  Why did they do it?  </a:t>
            </a: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Tree>
    <p:custDataLst>
      <p:tags r:id="rId1"/>
    </p:custDataLst>
    <p:extLst>
      <p:ext uri="{BB962C8B-B14F-4D97-AF65-F5344CB8AC3E}">
        <p14:creationId xmlns:p14="http://schemas.microsoft.com/office/powerpoint/2010/main" val="408407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9009846-B222-00B0-1427-03E1C88571F6}"/>
              </a:ext>
            </a:extLst>
          </p:cNvPr>
          <p:cNvSpPr/>
          <p:nvPr/>
        </p:nvSpPr>
        <p:spPr>
          <a:xfrm>
            <a:off x="1100849" y="6108970"/>
            <a:ext cx="16856765" cy="40039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E26C3CF-DC54-94B5-7089-CD72FD2AE2F2}"/>
              </a:ext>
            </a:extLst>
          </p:cNvPr>
          <p:cNvSpPr/>
          <p:nvPr/>
        </p:nvSpPr>
        <p:spPr>
          <a:xfrm>
            <a:off x="1100849" y="6264613"/>
            <a:ext cx="16856765" cy="4022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ground&#10;&#10;Description automatically generated">
            <a:extLst>
              <a:ext uri="{FF2B5EF4-FFF2-40B4-BE49-F238E27FC236}">
                <a16:creationId xmlns:a16="http://schemas.microsoft.com/office/drawing/2014/main" id="{D3FEFB72-3D0C-48F9-B163-11AE3D8929E9}"/>
              </a:ext>
            </a:extLst>
          </p:cNvPr>
          <p:cNvPicPr>
            <a:picLocks noChangeAspect="1"/>
          </p:cNvPicPr>
          <p:nvPr/>
        </p:nvPicPr>
        <p:blipFill rotWithShape="1">
          <a:blip r:embed="rId4">
            <a:extLst>
              <a:ext uri="{28A0092B-C50C-407E-A947-70E740481C1C}">
                <a14:useLocalDpi xmlns:a14="http://schemas.microsoft.com/office/drawing/2010/main" val="0"/>
              </a:ext>
            </a:extLst>
          </a:blip>
          <a:srcRect b="23913"/>
          <a:stretch/>
        </p:blipFill>
        <p:spPr>
          <a:xfrm>
            <a:off x="0" y="0"/>
            <a:ext cx="18288000" cy="10436087"/>
          </a:xfrm>
          <a:prstGeom prst="rect">
            <a:avLst/>
          </a:prstGeom>
        </p:spPr>
      </p:pic>
      <p:grpSp>
        <p:nvGrpSpPr>
          <p:cNvPr id="23" name="Group 22">
            <a:extLst>
              <a:ext uri="{FF2B5EF4-FFF2-40B4-BE49-F238E27FC236}">
                <a16:creationId xmlns:a16="http://schemas.microsoft.com/office/drawing/2014/main" id="{C0AAD779-9FFA-13E9-8E1C-35DD5284A04C}"/>
              </a:ext>
            </a:extLst>
          </p:cNvPr>
          <p:cNvGrpSpPr/>
          <p:nvPr/>
        </p:nvGrpSpPr>
        <p:grpSpPr>
          <a:xfrm>
            <a:off x="770463" y="1469294"/>
            <a:ext cx="16856765" cy="2949620"/>
            <a:chOff x="1100849" y="1507799"/>
            <a:chExt cx="16856765" cy="2949620"/>
          </a:xfrm>
        </p:grpSpPr>
        <p:sp>
          <p:nvSpPr>
            <p:cNvPr id="24" name="Freeform: Shape 23">
              <a:extLst>
                <a:ext uri="{FF2B5EF4-FFF2-40B4-BE49-F238E27FC236}">
                  <a16:creationId xmlns:a16="http://schemas.microsoft.com/office/drawing/2014/main" id="{D8B4D617-B474-C2DB-341F-D85BF458361E}"/>
                </a:ext>
              </a:extLst>
            </p:cNvPr>
            <p:cNvSpPr/>
            <p:nvPr/>
          </p:nvSpPr>
          <p:spPr>
            <a:xfrm>
              <a:off x="1100849" y="1828308"/>
              <a:ext cx="16856765" cy="2629111"/>
            </a:xfrm>
            <a:custGeom>
              <a:avLst/>
              <a:gdLst>
                <a:gd name="connsiteX0" fmla="*/ 0 w 16856765"/>
                <a:gd name="connsiteY0" fmla="*/ 0 h 2629111"/>
                <a:gd name="connsiteX1" fmla="*/ 16856765 w 16856765"/>
                <a:gd name="connsiteY1" fmla="*/ 0 h 2629111"/>
                <a:gd name="connsiteX2" fmla="*/ 16856765 w 16856765"/>
                <a:gd name="connsiteY2" fmla="*/ 2629111 h 2629111"/>
                <a:gd name="connsiteX3" fmla="*/ 0 w 16856765"/>
                <a:gd name="connsiteY3" fmla="*/ 2629111 h 2629111"/>
                <a:gd name="connsiteX4" fmla="*/ 0 w 16856765"/>
                <a:gd name="connsiteY4" fmla="*/ 0 h 2629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6765" h="2629111">
                  <a:moveTo>
                    <a:pt x="0" y="0"/>
                  </a:moveTo>
                  <a:lnTo>
                    <a:pt x="16856765" y="0"/>
                  </a:lnTo>
                  <a:lnTo>
                    <a:pt x="16856765" y="2629111"/>
                  </a:lnTo>
                  <a:lnTo>
                    <a:pt x="0" y="2629111"/>
                  </a:lnTo>
                  <a:lnTo>
                    <a:pt x="0" y="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272" tIns="937260" rIns="1308272" bIns="320040" numCol="1" spcCol="1270" anchor="t" anchorCtr="0">
              <a:noAutofit/>
            </a:bodyPr>
            <a:lstStyle/>
            <a:p>
              <a:pPr marL="0" lvl="1" indent="0" algn="l" defTabSz="2000250">
                <a:lnSpc>
                  <a:spcPct val="90000"/>
                </a:lnSpc>
                <a:spcBef>
                  <a:spcPct val="0"/>
                </a:spcBef>
                <a:spcAft>
                  <a:spcPct val="15000"/>
                </a:spcAft>
                <a:buChar char="•"/>
              </a:pPr>
              <a:r>
                <a:rPr lang="en-US" sz="4500" kern="1200" dirty="0"/>
                <a:t>Wanting &amp; not wanting the change at the same time </a:t>
              </a:r>
            </a:p>
            <a:p>
              <a:pPr marL="0" lvl="1" indent="0" algn="l" defTabSz="2000250">
                <a:lnSpc>
                  <a:spcPct val="90000"/>
                </a:lnSpc>
                <a:spcBef>
                  <a:spcPct val="0"/>
                </a:spcBef>
                <a:spcAft>
                  <a:spcPct val="15000"/>
                </a:spcAft>
                <a:buChar char="•"/>
              </a:pPr>
              <a:r>
                <a:rPr lang="en-US" sz="4500" kern="1200" dirty="0"/>
                <a:t>Wanting incompatible things</a:t>
              </a:r>
            </a:p>
          </p:txBody>
        </p:sp>
        <p:sp>
          <p:nvSpPr>
            <p:cNvPr id="25" name="Freeform: Shape 24">
              <a:extLst>
                <a:ext uri="{FF2B5EF4-FFF2-40B4-BE49-F238E27FC236}">
                  <a16:creationId xmlns:a16="http://schemas.microsoft.com/office/drawing/2014/main" id="{CE0EE8F5-A373-ACB7-C410-9506C13DFBC0}"/>
                </a:ext>
              </a:extLst>
            </p:cNvPr>
            <p:cNvSpPr/>
            <p:nvPr/>
          </p:nvSpPr>
          <p:spPr>
            <a:xfrm>
              <a:off x="1100849" y="1507799"/>
              <a:ext cx="11799735" cy="973697"/>
            </a:xfrm>
            <a:custGeom>
              <a:avLst/>
              <a:gdLst>
                <a:gd name="connsiteX0" fmla="*/ 0 w 11799735"/>
                <a:gd name="connsiteY0" fmla="*/ 162286 h 973697"/>
                <a:gd name="connsiteX1" fmla="*/ 162286 w 11799735"/>
                <a:gd name="connsiteY1" fmla="*/ 0 h 973697"/>
                <a:gd name="connsiteX2" fmla="*/ 11637449 w 11799735"/>
                <a:gd name="connsiteY2" fmla="*/ 0 h 973697"/>
                <a:gd name="connsiteX3" fmla="*/ 11799735 w 11799735"/>
                <a:gd name="connsiteY3" fmla="*/ 162286 h 973697"/>
                <a:gd name="connsiteX4" fmla="*/ 11799735 w 11799735"/>
                <a:gd name="connsiteY4" fmla="*/ 811411 h 973697"/>
                <a:gd name="connsiteX5" fmla="*/ 11637449 w 11799735"/>
                <a:gd name="connsiteY5" fmla="*/ 973697 h 973697"/>
                <a:gd name="connsiteX6" fmla="*/ 162286 w 11799735"/>
                <a:gd name="connsiteY6" fmla="*/ 973697 h 973697"/>
                <a:gd name="connsiteX7" fmla="*/ 0 w 11799735"/>
                <a:gd name="connsiteY7" fmla="*/ 811411 h 973697"/>
                <a:gd name="connsiteX8" fmla="*/ 0 w 11799735"/>
                <a:gd name="connsiteY8" fmla="*/ 162286 h 97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9735" h="973697">
                  <a:moveTo>
                    <a:pt x="0" y="162286"/>
                  </a:moveTo>
                  <a:cubicBezTo>
                    <a:pt x="0" y="72658"/>
                    <a:pt x="72658" y="0"/>
                    <a:pt x="162286" y="0"/>
                  </a:cubicBezTo>
                  <a:lnTo>
                    <a:pt x="11637449" y="0"/>
                  </a:lnTo>
                  <a:cubicBezTo>
                    <a:pt x="11727077" y="0"/>
                    <a:pt x="11799735" y="72658"/>
                    <a:pt x="11799735" y="162286"/>
                  </a:cubicBezTo>
                  <a:lnTo>
                    <a:pt x="11799735" y="811411"/>
                  </a:lnTo>
                  <a:cubicBezTo>
                    <a:pt x="11799735" y="901039"/>
                    <a:pt x="11727077" y="973697"/>
                    <a:pt x="11637449" y="973697"/>
                  </a:cubicBezTo>
                  <a:lnTo>
                    <a:pt x="162286" y="973697"/>
                  </a:lnTo>
                  <a:cubicBezTo>
                    <a:pt x="72658" y="973697"/>
                    <a:pt x="0" y="901039"/>
                    <a:pt x="0" y="811411"/>
                  </a:cubicBezTo>
                  <a:lnTo>
                    <a:pt x="0" y="16228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93534" tIns="47532" rIns="493534" bIns="47532" numCol="1" spcCol="1270" anchor="ctr" anchorCtr="0">
              <a:noAutofit/>
            </a:bodyPr>
            <a:lstStyle/>
            <a:p>
              <a:pPr marL="0" lvl="0" indent="0" algn="l" defTabSz="2000250">
                <a:lnSpc>
                  <a:spcPct val="90000"/>
                </a:lnSpc>
                <a:spcBef>
                  <a:spcPct val="0"/>
                </a:spcBef>
                <a:spcAft>
                  <a:spcPct val="35000"/>
                </a:spcAft>
                <a:buNone/>
              </a:pPr>
              <a:r>
                <a:rPr lang="en-US" sz="4500" kern="1200" dirty="0"/>
                <a:t>State of:</a:t>
              </a:r>
            </a:p>
          </p:txBody>
        </p:sp>
      </p:grpSp>
      <p:sp>
        <p:nvSpPr>
          <p:cNvPr id="2" name="Title 1">
            <a:extLst>
              <a:ext uri="{FF2B5EF4-FFF2-40B4-BE49-F238E27FC236}">
                <a16:creationId xmlns:a16="http://schemas.microsoft.com/office/drawing/2014/main" id="{FCC43052-43FE-451B-A837-5F7C91BFF036}"/>
              </a:ext>
            </a:extLst>
          </p:cNvPr>
          <p:cNvSpPr>
            <a:spLocks noGrp="1"/>
          </p:cNvSpPr>
          <p:nvPr>
            <p:ph type="title"/>
          </p:nvPr>
        </p:nvSpPr>
        <p:spPr>
          <a:xfrm>
            <a:off x="330386" y="78465"/>
            <a:ext cx="7409802" cy="1263952"/>
          </a:xfrm>
        </p:spPr>
        <p:txBody>
          <a:bodyPr anchor="b">
            <a:normAutofit/>
          </a:bodyPr>
          <a:lstStyle/>
          <a:p>
            <a:r>
              <a:rPr lang="en-US" b="1" dirty="0">
                <a:solidFill>
                  <a:schemeClr val="bg1"/>
                </a:solidFill>
              </a:rPr>
              <a:t>Ambivalence</a:t>
            </a:r>
          </a:p>
        </p:txBody>
      </p:sp>
      <p:cxnSp>
        <p:nvCxnSpPr>
          <p:cNvPr id="22" name="Straight Connector 21">
            <a:extLst>
              <a:ext uri="{FF2B5EF4-FFF2-40B4-BE49-F238E27FC236}">
                <a16:creationId xmlns:a16="http://schemas.microsoft.com/office/drawing/2014/main" id="{8F9D6109-C18E-4577-B559-279CB705577F}"/>
              </a:ext>
            </a:extLst>
          </p:cNvPr>
          <p:cNvCxnSpPr/>
          <p:nvPr/>
        </p:nvCxnSpPr>
        <p:spPr>
          <a:xfrm>
            <a:off x="4255376" y="9931912"/>
            <a:ext cx="0" cy="180975"/>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D99EC36-238A-9A0B-C3DB-73274E83A7CA}"/>
              </a:ext>
            </a:extLst>
          </p:cNvPr>
          <p:cNvSpPr/>
          <p:nvPr/>
        </p:nvSpPr>
        <p:spPr>
          <a:xfrm>
            <a:off x="770463" y="5992212"/>
            <a:ext cx="16856765" cy="415300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C01B37DA-3A9C-F4BA-CAFB-2101F7260440}"/>
              </a:ext>
            </a:extLst>
          </p:cNvPr>
          <p:cNvSpPr/>
          <p:nvPr/>
        </p:nvSpPr>
        <p:spPr>
          <a:xfrm>
            <a:off x="770463" y="5659307"/>
            <a:ext cx="11799735" cy="1048117"/>
          </a:xfrm>
          <a:prstGeom prst="roundRect">
            <a:avLst/>
          </a:prstGeom>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4000" dirty="0"/>
              <a:t>Confidence and Importance Rulers</a:t>
            </a:r>
          </a:p>
        </p:txBody>
      </p:sp>
      <p:pic>
        <p:nvPicPr>
          <p:cNvPr id="7" name="Picture 6" descr="A picture containing logo&#10;&#10;Description automatically generated">
            <a:extLst>
              <a:ext uri="{FF2B5EF4-FFF2-40B4-BE49-F238E27FC236}">
                <a16:creationId xmlns:a16="http://schemas.microsoft.com/office/drawing/2014/main" id="{A8B941F3-D48F-3FB3-4BBE-ED3EBBC39C37}"/>
              </a:ext>
            </a:extLst>
          </p:cNvPr>
          <p:cNvPicPr>
            <a:picLocks noChangeAspect="1"/>
          </p:cNvPicPr>
          <p:nvPr/>
        </p:nvPicPr>
        <p:blipFill rotWithShape="1">
          <a:blip r:embed="rId5"/>
          <a:srcRect l="4381" t="34406" r="4198" b="34462"/>
          <a:stretch/>
        </p:blipFill>
        <p:spPr>
          <a:xfrm>
            <a:off x="4960250" y="7227121"/>
            <a:ext cx="6942681" cy="1590585"/>
          </a:xfrm>
          <a:prstGeom prst="rect">
            <a:avLst/>
          </a:prstGeom>
          <a:solidFill>
            <a:schemeClr val="accent3"/>
          </a:solidFill>
        </p:spPr>
      </p:pic>
      <p:graphicFrame>
        <p:nvGraphicFramePr>
          <p:cNvPr id="21" name="Table 20">
            <a:extLst>
              <a:ext uri="{FF2B5EF4-FFF2-40B4-BE49-F238E27FC236}">
                <a16:creationId xmlns:a16="http://schemas.microsoft.com/office/drawing/2014/main" id="{672671E1-BBCD-CA33-0E19-A4E2840AA4B8}"/>
              </a:ext>
            </a:extLst>
          </p:cNvPr>
          <p:cNvGraphicFramePr>
            <a:graphicFrameLocks noGrp="1"/>
          </p:cNvGraphicFramePr>
          <p:nvPr>
            <p:extLst>
              <p:ext uri="{D42A27DB-BD31-4B8C-83A1-F6EECF244321}">
                <p14:modId xmlns:p14="http://schemas.microsoft.com/office/powerpoint/2010/main" val="2539229826"/>
              </p:ext>
            </p:extLst>
          </p:nvPr>
        </p:nvGraphicFramePr>
        <p:xfrm>
          <a:off x="2021064" y="8877224"/>
          <a:ext cx="13949460" cy="1097280"/>
        </p:xfrm>
        <a:graphic>
          <a:graphicData uri="http://schemas.openxmlformats.org/drawingml/2006/table">
            <a:tbl>
              <a:tblPr/>
              <a:tblGrid>
                <a:gridCol w="1394946">
                  <a:extLst>
                    <a:ext uri="{9D8B030D-6E8A-4147-A177-3AD203B41FA5}">
                      <a16:colId xmlns:a16="http://schemas.microsoft.com/office/drawing/2014/main" val="3314046186"/>
                    </a:ext>
                  </a:extLst>
                </a:gridCol>
                <a:gridCol w="1394946">
                  <a:extLst>
                    <a:ext uri="{9D8B030D-6E8A-4147-A177-3AD203B41FA5}">
                      <a16:colId xmlns:a16="http://schemas.microsoft.com/office/drawing/2014/main" val="2483035031"/>
                    </a:ext>
                  </a:extLst>
                </a:gridCol>
                <a:gridCol w="1394946">
                  <a:extLst>
                    <a:ext uri="{9D8B030D-6E8A-4147-A177-3AD203B41FA5}">
                      <a16:colId xmlns:a16="http://schemas.microsoft.com/office/drawing/2014/main" val="723728929"/>
                    </a:ext>
                  </a:extLst>
                </a:gridCol>
                <a:gridCol w="1394946">
                  <a:extLst>
                    <a:ext uri="{9D8B030D-6E8A-4147-A177-3AD203B41FA5}">
                      <a16:colId xmlns:a16="http://schemas.microsoft.com/office/drawing/2014/main" val="3215918528"/>
                    </a:ext>
                  </a:extLst>
                </a:gridCol>
                <a:gridCol w="1394946">
                  <a:extLst>
                    <a:ext uri="{9D8B030D-6E8A-4147-A177-3AD203B41FA5}">
                      <a16:colId xmlns:a16="http://schemas.microsoft.com/office/drawing/2014/main" val="1641516158"/>
                    </a:ext>
                  </a:extLst>
                </a:gridCol>
                <a:gridCol w="1394946">
                  <a:extLst>
                    <a:ext uri="{9D8B030D-6E8A-4147-A177-3AD203B41FA5}">
                      <a16:colId xmlns:a16="http://schemas.microsoft.com/office/drawing/2014/main" val="2890414808"/>
                    </a:ext>
                  </a:extLst>
                </a:gridCol>
                <a:gridCol w="1394946">
                  <a:extLst>
                    <a:ext uri="{9D8B030D-6E8A-4147-A177-3AD203B41FA5}">
                      <a16:colId xmlns:a16="http://schemas.microsoft.com/office/drawing/2014/main" val="2888280805"/>
                    </a:ext>
                  </a:extLst>
                </a:gridCol>
                <a:gridCol w="1394946">
                  <a:extLst>
                    <a:ext uri="{9D8B030D-6E8A-4147-A177-3AD203B41FA5}">
                      <a16:colId xmlns:a16="http://schemas.microsoft.com/office/drawing/2014/main" val="1908823112"/>
                    </a:ext>
                  </a:extLst>
                </a:gridCol>
                <a:gridCol w="1394946">
                  <a:extLst>
                    <a:ext uri="{9D8B030D-6E8A-4147-A177-3AD203B41FA5}">
                      <a16:colId xmlns:a16="http://schemas.microsoft.com/office/drawing/2014/main" val="1826061946"/>
                    </a:ext>
                  </a:extLst>
                </a:gridCol>
                <a:gridCol w="1394946">
                  <a:extLst>
                    <a:ext uri="{9D8B030D-6E8A-4147-A177-3AD203B41FA5}">
                      <a16:colId xmlns:a16="http://schemas.microsoft.com/office/drawing/2014/main" val="863869596"/>
                    </a:ext>
                  </a:extLst>
                </a:gridCol>
              </a:tblGrid>
              <a:tr h="585131">
                <a:tc>
                  <a:txBody>
                    <a:bodyPr/>
                    <a:lstStyle/>
                    <a:p>
                      <a:pPr algn="ctr" fontAlgn="ctr"/>
                      <a:r>
                        <a:rPr lang="en-US" sz="2400" b="0" i="0" u="none" strike="noStrike" dirty="0">
                          <a:solidFill>
                            <a:srgbClr val="000000"/>
                          </a:solidFill>
                          <a:effectLst/>
                          <a:latin typeface="Calibri" panose="020F0502020204030204" pitchFamily="34" charset="0"/>
                        </a:rPr>
                        <a:t>Not Ready</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Somewhat Ready</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Extremely Ready</a:t>
                      </a:r>
                    </a:p>
                  </a:txBody>
                  <a:tcPr marL="0" marR="0" marT="0" marB="0" anchor="ctr">
                    <a:lnL>
                      <a:noFill/>
                    </a:lnL>
                    <a:lnR>
                      <a:noFill/>
                    </a:lnR>
                    <a:lnT>
                      <a:noFill/>
                    </a:lnT>
                    <a:lnB>
                      <a:noFill/>
                    </a:lnB>
                    <a:solidFill>
                      <a:srgbClr val="FFD966"/>
                    </a:solidFill>
                  </a:tcPr>
                </a:tc>
                <a:extLst>
                  <a:ext uri="{0D108BD9-81ED-4DB2-BD59-A6C34878D82A}">
                    <a16:rowId xmlns:a16="http://schemas.microsoft.com/office/drawing/2014/main" val="2238721965"/>
                  </a:ext>
                </a:extLst>
              </a:tr>
              <a:tr h="292565">
                <a:tc>
                  <a:txBody>
                    <a:bodyPr/>
                    <a:lstStyle/>
                    <a:p>
                      <a:pPr algn="ctr" fontAlgn="ctr"/>
                      <a:r>
                        <a:rPr lang="en-US" sz="2400" b="0" i="0" u="none" strike="noStrike" dirty="0">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D966"/>
                    </a:solidFill>
                  </a:tcPr>
                </a:tc>
                <a:tc>
                  <a:txBody>
                    <a:bodyPr/>
                    <a:lstStyle/>
                    <a:p>
                      <a:pPr algn="l" fontAlgn="b"/>
                      <a:r>
                        <a:rPr lang="en-US" sz="2400" b="0" i="0" u="none" strike="noStrike" dirty="0">
                          <a:solidFill>
                            <a:srgbClr val="000000"/>
                          </a:solidFill>
                          <a:effectLst/>
                          <a:latin typeface="Calibri" panose="020F0502020204030204" pitchFamily="34" charset="0"/>
                        </a:rPr>
                        <a:t>2</a:t>
                      </a:r>
                      <a:endParaRPr lang="en-US" sz="11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3</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4</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5</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6</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7</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8</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9</a:t>
                      </a:r>
                    </a:p>
                  </a:txBody>
                  <a:tcPr marL="0" marR="0" marT="0" marB="0" anchor="ctr">
                    <a:lnL>
                      <a:noFill/>
                    </a:lnL>
                    <a:lnR>
                      <a:noFill/>
                    </a:lnR>
                    <a:lnT>
                      <a:noFill/>
                    </a:lnT>
                    <a:lnB>
                      <a:noFill/>
                    </a:lnB>
                    <a:solidFill>
                      <a:srgbClr val="FFD966"/>
                    </a:solidFill>
                  </a:tcPr>
                </a:tc>
                <a:tc>
                  <a:txBody>
                    <a:bodyPr/>
                    <a:lstStyle/>
                    <a:p>
                      <a:pPr algn="ctr" fontAlgn="ctr"/>
                      <a:r>
                        <a:rPr lang="en-US" sz="2400" b="0" i="0" u="none" strike="noStrike" dirty="0">
                          <a:solidFill>
                            <a:srgbClr val="000000"/>
                          </a:solidFill>
                          <a:effectLst/>
                          <a:latin typeface="Calibri" panose="020F0502020204030204" pitchFamily="34" charset="0"/>
                        </a:rPr>
                        <a:t>10</a:t>
                      </a:r>
                    </a:p>
                  </a:txBody>
                  <a:tcPr marL="0" marR="0" marT="0" marB="0" anchor="ctr">
                    <a:lnL>
                      <a:noFill/>
                    </a:lnL>
                    <a:lnR>
                      <a:noFill/>
                    </a:lnR>
                    <a:lnT>
                      <a:noFill/>
                    </a:lnT>
                    <a:lnB>
                      <a:noFill/>
                    </a:lnB>
                    <a:solidFill>
                      <a:srgbClr val="FFD966"/>
                    </a:solidFill>
                  </a:tcPr>
                </a:tc>
                <a:extLst>
                  <a:ext uri="{0D108BD9-81ED-4DB2-BD59-A6C34878D82A}">
                    <a16:rowId xmlns:a16="http://schemas.microsoft.com/office/drawing/2014/main" val="4037425659"/>
                  </a:ext>
                </a:extLst>
              </a:tr>
            </a:tbl>
          </a:graphicData>
        </a:graphic>
      </p:graphicFrame>
    </p:spTree>
    <p:custDataLst>
      <p:tags r:id="rId1"/>
    </p:custDataLst>
    <p:extLst>
      <p:ext uri="{BB962C8B-B14F-4D97-AF65-F5344CB8AC3E}">
        <p14:creationId xmlns:p14="http://schemas.microsoft.com/office/powerpoint/2010/main" val="290448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9554F-3CA1-4170-AB1A-15F52078DAD1}"/>
              </a:ext>
            </a:extLst>
          </p:cNvPr>
          <p:cNvSpPr/>
          <p:nvPr/>
        </p:nvSpPr>
        <p:spPr>
          <a:xfrm>
            <a:off x="2122358" y="397564"/>
            <a:ext cx="15564522" cy="8945219"/>
          </a:xfrm>
          <a:prstGeom prst="rect">
            <a:avLst/>
          </a:prstGeom>
          <a:no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rgbClr val="37ABA7"/>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ln>
              <a:noFill/>
            </a:ln>
          </p:spPr>
          <p:style>
            <a:lnRef idx="2">
              <a:schemeClr val="accent5">
                <a:shade val="50000"/>
              </a:schemeClr>
            </a:lnRef>
            <a:fillRef idx="1">
              <a:schemeClr val="accent5"/>
            </a:fillRef>
            <a:effectRef idx="0">
              <a:schemeClr val="accent5"/>
            </a:effectRef>
            <a:fontRef idx="minor">
              <a:schemeClr val="lt1"/>
            </a:fontRef>
          </p:style>
        </p:sp>
      </p:grpSp>
      <p:pic>
        <p:nvPicPr>
          <p:cNvPr id="10" name="Graphic 9" descr="Clapper board with solid fill">
            <a:extLst>
              <a:ext uri="{FF2B5EF4-FFF2-40B4-BE49-F238E27FC236}">
                <a16:creationId xmlns:a16="http://schemas.microsoft.com/office/drawing/2014/main" id="{BE81B6AD-E4E4-4A25-B684-449D7E3A19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357" y="161031"/>
            <a:ext cx="1676400" cy="1676400"/>
          </a:xfrm>
          <a:prstGeom prst="rect">
            <a:avLst/>
          </a:prstGeom>
        </p:spPr>
      </p:pic>
      <p:pic>
        <p:nvPicPr>
          <p:cNvPr id="3" name="video1253790887">
            <a:hlinkClick r:id="" action="ppaction://media"/>
            <a:extLst>
              <a:ext uri="{FF2B5EF4-FFF2-40B4-BE49-F238E27FC236}">
                <a16:creationId xmlns:a16="http://schemas.microsoft.com/office/drawing/2014/main" id="{4091D36C-9746-4E93-AB0E-A39E3BE04685}"/>
              </a:ext>
            </a:extLst>
          </p:cNvPr>
          <p:cNvPicPr>
            <a:picLocks noChangeAspect="1"/>
          </p:cNvPicPr>
          <p:nvPr>
            <a:videoFile r:link="rId2"/>
            <p:extLst>
              <p:ext uri="{DAA4B4D4-6D71-4841-9C94-3DE7FCFB9230}">
                <p14:media xmlns:p14="http://schemas.microsoft.com/office/powerpoint/2010/main" r:embed="rId3">
                  <p14:trim st="3399" end="7713"/>
                </p14:media>
              </p:ext>
            </p:extLst>
          </p:nvPr>
        </p:nvPicPr>
        <p:blipFill>
          <a:blip r:embed="rId10"/>
          <a:stretch>
            <a:fillRect/>
          </a:stretch>
        </p:blipFill>
        <p:spPr>
          <a:xfrm>
            <a:off x="2322700" y="606423"/>
            <a:ext cx="15185276" cy="8541717"/>
          </a:xfrm>
          <a:prstGeom prst="rect">
            <a:avLst/>
          </a:prstGeom>
        </p:spPr>
      </p:pic>
      <p:sp>
        <p:nvSpPr>
          <p:cNvPr id="2" name="TextBox 1">
            <a:extLst>
              <a:ext uri="{FF2B5EF4-FFF2-40B4-BE49-F238E27FC236}">
                <a16:creationId xmlns:a16="http://schemas.microsoft.com/office/drawing/2014/main" id="{219F9D5A-A94C-994E-0BA9-3537D28403D2}"/>
              </a:ext>
            </a:extLst>
          </p:cNvPr>
          <p:cNvSpPr txBox="1"/>
          <p:nvPr/>
        </p:nvSpPr>
        <p:spPr>
          <a:xfrm>
            <a:off x="4682068" y="9684455"/>
            <a:ext cx="4986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https://www.changecompanies.net/</a:t>
            </a:r>
          </a:p>
        </p:txBody>
      </p:sp>
      <p:pic>
        <p:nvPicPr>
          <p:cNvPr id="6" name="Picture 6" descr="A picture containing text, clipart&#10;&#10;Description automatically generated">
            <a:extLst>
              <a:ext uri="{FF2B5EF4-FFF2-40B4-BE49-F238E27FC236}">
                <a16:creationId xmlns:a16="http://schemas.microsoft.com/office/drawing/2014/main" id="{CA335666-C94B-5531-311D-C4C444BBD749}"/>
              </a:ext>
            </a:extLst>
          </p:cNvPr>
          <p:cNvPicPr>
            <a:picLocks noChangeAspect="1"/>
          </p:cNvPicPr>
          <p:nvPr/>
        </p:nvPicPr>
        <p:blipFill>
          <a:blip r:embed="rId11"/>
          <a:stretch>
            <a:fillRect/>
          </a:stretch>
        </p:blipFill>
        <p:spPr>
          <a:xfrm>
            <a:off x="1422400" y="9672817"/>
            <a:ext cx="2743200" cy="367589"/>
          </a:xfrm>
          <a:prstGeom prst="rect">
            <a:avLst/>
          </a:prstGeom>
        </p:spPr>
      </p:pic>
    </p:spTree>
    <p:custDataLst>
      <p:tags r:id="rId1"/>
    </p:custDataLst>
    <p:extLst>
      <p:ext uri="{BB962C8B-B14F-4D97-AF65-F5344CB8AC3E}">
        <p14:creationId xmlns:p14="http://schemas.microsoft.com/office/powerpoint/2010/main" val="11883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plate Presentation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3922C117ADDC46ABC3BF8215A82742" ma:contentTypeVersion="14" ma:contentTypeDescription="Create a new document." ma:contentTypeScope="" ma:versionID="d47e08487d42bb438032b2cdc59f2844">
  <xsd:schema xmlns:xsd="http://www.w3.org/2001/XMLSchema" xmlns:xs="http://www.w3.org/2001/XMLSchema" xmlns:p="http://schemas.microsoft.com/office/2006/metadata/properties" xmlns:ns3="b14bc87e-8fad-420d-ab3a-5eed865130d3" xmlns:ns4="4a77f1b5-673a-402c-8cdc-f7574bc97320" targetNamespace="http://schemas.microsoft.com/office/2006/metadata/properties" ma:root="true" ma:fieldsID="5fa666b4458f4352319f2c78821ab552" ns3:_="" ns4:_="">
    <xsd:import namespace="b14bc87e-8fad-420d-ab3a-5eed865130d3"/>
    <xsd:import namespace="4a77f1b5-673a-402c-8cdc-f7574bc9732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4bc87e-8fad-420d-ab3a-5eed865130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77f1b5-673a-402c-8cdc-f7574bc973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7DE5302-503C-4E05-9487-84769004F503}">
  <ds:schemaRefs>
    <ds:schemaRef ds:uri="http://schemas.microsoft.com/sharepoint/v3/contenttype/forms"/>
  </ds:schemaRefs>
</ds:datastoreItem>
</file>

<file path=customXml/itemProps2.xml><?xml version="1.0" encoding="utf-8"?>
<ds:datastoreItem xmlns:ds="http://schemas.openxmlformats.org/officeDocument/2006/customXml" ds:itemID="{99A02543-9D22-448D-9F90-09A7C1A0F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4bc87e-8fad-420d-ab3a-5eed865130d3"/>
    <ds:schemaRef ds:uri="4a77f1b5-673a-402c-8cdc-f7574bc973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7C6B48-610A-44E4-92BB-8CC314B75CFC}">
  <ds:schemaRefs>
    <ds:schemaRef ds:uri="b14bc87e-8fad-420d-ab3a-5eed865130d3"/>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2006/metadata/properties"/>
    <ds:schemaRef ds:uri="http://schemas.microsoft.com/office/infopath/2007/PartnerControls"/>
    <ds:schemaRef ds:uri="4a77f1b5-673a-402c-8cdc-f7574bc97320"/>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7726</TotalTime>
  <Words>3238</Words>
  <Application>Microsoft Macintosh PowerPoint</Application>
  <PresentationFormat>Custom</PresentationFormat>
  <Paragraphs>372</Paragraphs>
  <Slides>25</Slides>
  <Notes>25</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Arial</vt:lpstr>
      <vt:lpstr>Articulate</vt:lpstr>
      <vt:lpstr>Calibri</vt:lpstr>
      <vt:lpstr>Calibri Light</vt:lpstr>
      <vt:lpstr>Courier New</vt:lpstr>
      <vt:lpstr>DM Serif Display Bold</vt:lpstr>
      <vt:lpstr>Helvetica</vt:lpstr>
      <vt:lpstr>inherit</vt:lpstr>
      <vt:lpstr>Open Sans</vt:lpstr>
      <vt:lpstr>Open Sans Bold</vt:lpstr>
      <vt:lpstr>proxima-nova</vt:lpstr>
      <vt:lpstr>Segoe UI</vt:lpstr>
      <vt:lpstr>Symbol</vt:lpstr>
      <vt:lpstr>Times New Roman</vt:lpstr>
      <vt:lpstr>Office Theme</vt:lpstr>
      <vt:lpstr>Template PresentationGo</vt:lpstr>
      <vt:lpstr>PowerPoint Presentation</vt:lpstr>
      <vt:lpstr>PowerPoint Presentation</vt:lpstr>
      <vt:lpstr>What is Motivational Interviewing?</vt:lpstr>
      <vt:lpstr>PowerPoint Presentation</vt:lpstr>
      <vt:lpstr>Areas of Application for Motivational Interviewing</vt:lpstr>
      <vt:lpstr>Cultural Considerations/Adaptations for MI</vt:lpstr>
      <vt:lpstr>PowerPoint Presentation</vt:lpstr>
      <vt:lpstr>Ambivalence</vt:lpstr>
      <vt:lpstr>PowerPoint Presentation</vt:lpstr>
      <vt:lpstr>PowerPoint Presentation</vt:lpstr>
      <vt:lpstr>Key Themes</vt:lpstr>
      <vt:lpstr>PowerPoint Presentation</vt:lpstr>
      <vt:lpstr>PowerPoint Presentation</vt:lpstr>
      <vt:lpstr>PowerPoint Presentation</vt:lpstr>
      <vt:lpstr>Guiding Principles of Motivational Interviewing</vt:lpstr>
      <vt:lpstr>PowerPoint Presentation</vt:lpstr>
      <vt:lpstr>How To Do Motivational Interviewing: Using Oars Skills </vt:lpstr>
      <vt:lpstr>PowerPoint Presentation</vt:lpstr>
      <vt:lpstr>Affirming Statements</vt:lpstr>
      <vt:lpstr>Reflecting Statements</vt:lpstr>
      <vt:lpstr>Summarizing Statements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Velazco, Abimelech</dc:creator>
  <cp:lastModifiedBy>Mary Ann Preskul-Ricca</cp:lastModifiedBy>
  <cp:revision>107</cp:revision>
  <cp:lastPrinted>2022-06-27T18:15:41Z</cp:lastPrinted>
  <dcterms:created xsi:type="dcterms:W3CDTF">2022-05-19T12:33:22Z</dcterms:created>
  <dcterms:modified xsi:type="dcterms:W3CDTF">2023-04-01T14:16:09Z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6EECCA9F-E897-4B38-85E8-D9DD57D64A30</vt:lpwstr>
  </property>
  <property fmtid="{D5CDD505-2E9C-101B-9397-08002B2CF9AE}" pid="3" name="ArticulatePath">
    <vt:lpwstr>Presentation2</vt:lpwstr>
  </property>
  <property fmtid="{D5CDD505-2E9C-101B-9397-08002B2CF9AE}" pid="4" name="ContentTypeId">
    <vt:lpwstr>0x0101008C3922C117ADDC46ABC3BF8215A82742</vt:lpwstr>
  </property>
</Properties>
</file>