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8" r:id="rId2"/>
    <p:sldId id="320" r:id="rId3"/>
    <p:sldId id="319" r:id="rId4"/>
    <p:sldId id="257" r:id="rId5"/>
    <p:sldId id="258" r:id="rId6"/>
    <p:sldId id="260" r:id="rId7"/>
    <p:sldId id="259" r:id="rId8"/>
    <p:sldId id="261" r:id="rId9"/>
    <p:sldId id="322" r:id="rId10"/>
    <p:sldId id="331" r:id="rId11"/>
    <p:sldId id="324" r:id="rId12"/>
    <p:sldId id="328" r:id="rId13"/>
    <p:sldId id="329" r:id="rId14"/>
    <p:sldId id="327" r:id="rId15"/>
    <p:sldId id="330" r:id="rId16"/>
    <p:sldId id="3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236"/>
    <a:srgbClr val="F5F6EF"/>
    <a:srgbClr val="F1F6F8"/>
    <a:srgbClr val="632EF8"/>
    <a:srgbClr val="F8F6EB"/>
    <a:srgbClr val="F9F4E5"/>
    <a:srgbClr val="F8F7EF"/>
    <a:srgbClr val="FAF8F0"/>
    <a:srgbClr val="EBEBE3"/>
    <a:srgbClr val="EBE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3387" autoAdjust="0"/>
  </p:normalViewPr>
  <p:slideViewPr>
    <p:cSldViewPr snapToGrid="0">
      <p:cViewPr varScale="1">
        <p:scale>
          <a:sx n="63" d="100"/>
          <a:sy n="63" d="100"/>
        </p:scale>
        <p:origin x="5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000" b="1" dirty="0">
                <a:solidFill>
                  <a:schemeClr val="tx1"/>
                </a:solidFill>
              </a:rPr>
              <a:t>Clinical</a:t>
            </a:r>
            <a:r>
              <a:rPr lang="en-US" sz="3000" b="1" baseline="0" dirty="0">
                <a:solidFill>
                  <a:schemeClr val="tx1"/>
                </a:solidFill>
              </a:rPr>
              <a:t> Presentation During Hospital Stay </a:t>
            </a:r>
          </a:p>
          <a:p>
            <a:pPr>
              <a:defRPr/>
            </a:pPr>
            <a:r>
              <a:rPr lang="en-US" sz="3000" i="1" baseline="0" dirty="0">
                <a:solidFill>
                  <a:schemeClr val="tx1"/>
                </a:solidFill>
              </a:rPr>
              <a:t>n </a:t>
            </a:r>
            <a:r>
              <a:rPr lang="en-US" sz="3000" baseline="0" dirty="0">
                <a:solidFill>
                  <a:schemeClr val="tx1"/>
                </a:solidFill>
              </a:rPr>
              <a:t>= 23</a:t>
            </a:r>
            <a:endParaRPr lang="en-US" sz="3000" dirty="0">
              <a:solidFill>
                <a:schemeClr val="tx1"/>
              </a:solidFill>
            </a:endParaRPr>
          </a:p>
        </c:rich>
      </c:tx>
      <c:layout>
        <c:manualLayout>
          <c:xMode val="edge"/>
          <c:yMode val="edge"/>
          <c:x val="0.22040258510754795"/>
          <c:y val="2.078138328414254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Fatigued</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15</c:v>
                </c:pt>
              </c:numCache>
            </c:numRef>
          </c:val>
          <c:extLst>
            <c:ext xmlns:c16="http://schemas.microsoft.com/office/drawing/2014/chart" uri="{C3380CC4-5D6E-409C-BE32-E72D297353CC}">
              <c16:uniqueId val="{00000000-3654-9444-BABC-E768513F03AF}"/>
            </c:ext>
          </c:extLst>
        </c:ser>
        <c:ser>
          <c:idx val="1"/>
          <c:order val="1"/>
          <c:tx>
            <c:strRef>
              <c:f>Sheet1!$C$1</c:f>
              <c:strCache>
                <c:ptCount val="1"/>
                <c:pt idx="0">
                  <c:v>Uncooperative</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pt idx="0">
                  <c:v>4</c:v>
                </c:pt>
              </c:numCache>
            </c:numRef>
          </c:val>
          <c:extLst>
            <c:ext xmlns:c16="http://schemas.microsoft.com/office/drawing/2014/chart" uri="{C3380CC4-5D6E-409C-BE32-E72D297353CC}">
              <c16:uniqueId val="{00000001-3654-9444-BABC-E768513F03AF}"/>
            </c:ext>
          </c:extLst>
        </c:ser>
        <c:ser>
          <c:idx val="2"/>
          <c:order val="2"/>
          <c:tx>
            <c:strRef>
              <c:f>Sheet1!$D$1</c:f>
              <c:strCache>
                <c:ptCount val="1"/>
                <c:pt idx="0">
                  <c:v>Decreased appetite</c:v>
                </c:pt>
              </c:strCache>
            </c:strRef>
          </c:tx>
          <c:spPr>
            <a:solidFill>
              <a:schemeClr val="accent3"/>
            </a:solidFill>
            <a:ln>
              <a:noFill/>
            </a:ln>
            <a:effectLst/>
          </c:spPr>
          <c:invertIfNegative val="0"/>
          <c:cat>
            <c:numRef>
              <c:f>Sheet1!$A$2</c:f>
              <c:numCache>
                <c:formatCode>General</c:formatCode>
                <c:ptCount val="1"/>
              </c:numCache>
            </c:numRef>
          </c:cat>
          <c:val>
            <c:numRef>
              <c:f>Sheet1!$D$2</c:f>
              <c:numCache>
                <c:formatCode>General</c:formatCode>
                <c:ptCount val="1"/>
                <c:pt idx="0">
                  <c:v>3</c:v>
                </c:pt>
              </c:numCache>
            </c:numRef>
          </c:val>
          <c:extLst>
            <c:ext xmlns:c16="http://schemas.microsoft.com/office/drawing/2014/chart" uri="{C3380CC4-5D6E-409C-BE32-E72D297353CC}">
              <c16:uniqueId val="{00000002-3654-9444-BABC-E768513F03AF}"/>
            </c:ext>
          </c:extLst>
        </c:ser>
        <c:ser>
          <c:idx val="3"/>
          <c:order val="3"/>
          <c:tx>
            <c:strRef>
              <c:f>Sheet1!$E$1</c:f>
              <c:strCache>
                <c:ptCount val="1"/>
                <c:pt idx="0">
                  <c:v>Aggressive towards staff</c:v>
                </c:pt>
              </c:strCache>
            </c:strRef>
          </c:tx>
          <c:spPr>
            <a:solidFill>
              <a:schemeClr val="accent4"/>
            </a:solidFill>
            <a:ln>
              <a:noFill/>
            </a:ln>
            <a:effectLst/>
          </c:spPr>
          <c:invertIfNegative val="0"/>
          <c:cat>
            <c:numRef>
              <c:f>Sheet1!$A$2</c:f>
              <c:numCache>
                <c:formatCode>General</c:formatCode>
                <c:ptCount val="1"/>
              </c:numCache>
            </c:numRef>
          </c:cat>
          <c:val>
            <c:numRef>
              <c:f>Sheet1!$E$2</c:f>
              <c:numCache>
                <c:formatCode>General</c:formatCode>
                <c:ptCount val="1"/>
                <c:pt idx="0">
                  <c:v>2</c:v>
                </c:pt>
              </c:numCache>
            </c:numRef>
          </c:val>
          <c:extLst>
            <c:ext xmlns:c16="http://schemas.microsoft.com/office/drawing/2014/chart" uri="{C3380CC4-5D6E-409C-BE32-E72D297353CC}">
              <c16:uniqueId val="{00000003-3654-9444-BABC-E768513F03AF}"/>
            </c:ext>
          </c:extLst>
        </c:ser>
        <c:ser>
          <c:idx val="4"/>
          <c:order val="4"/>
          <c:tx>
            <c:strRef>
              <c:f>Sheet1!$F$1</c:f>
              <c:strCache>
                <c:ptCount val="1"/>
                <c:pt idx="0">
                  <c:v>Irritable</c:v>
                </c:pt>
              </c:strCache>
            </c:strRef>
          </c:tx>
          <c:spPr>
            <a:solidFill>
              <a:schemeClr val="accent5"/>
            </a:solidFill>
            <a:ln>
              <a:noFill/>
            </a:ln>
            <a:effectLst/>
          </c:spPr>
          <c:invertIfNegative val="0"/>
          <c:cat>
            <c:numRef>
              <c:f>Sheet1!$A$2</c:f>
              <c:numCache>
                <c:formatCode>General</c:formatCode>
                <c:ptCount val="1"/>
              </c:numCache>
            </c:numRef>
          </c:cat>
          <c:val>
            <c:numRef>
              <c:f>Sheet1!$F$2</c:f>
              <c:numCache>
                <c:formatCode>General</c:formatCode>
                <c:ptCount val="1"/>
                <c:pt idx="0">
                  <c:v>2</c:v>
                </c:pt>
              </c:numCache>
            </c:numRef>
          </c:val>
          <c:extLst>
            <c:ext xmlns:c16="http://schemas.microsoft.com/office/drawing/2014/chart" uri="{C3380CC4-5D6E-409C-BE32-E72D297353CC}">
              <c16:uniqueId val="{00000004-3654-9444-BABC-E768513F03AF}"/>
            </c:ext>
          </c:extLst>
        </c:ser>
        <c:ser>
          <c:idx val="5"/>
          <c:order val="5"/>
          <c:tx>
            <c:strRef>
              <c:f>Sheet1!$G$1</c:f>
              <c:strCache>
                <c:ptCount val="1"/>
                <c:pt idx="0">
                  <c:v>Flat affect</c:v>
                </c:pt>
              </c:strCache>
            </c:strRef>
          </c:tx>
          <c:spPr>
            <a:solidFill>
              <a:schemeClr val="accent6"/>
            </a:solidFill>
            <a:ln>
              <a:noFill/>
            </a:ln>
            <a:effectLst/>
          </c:spPr>
          <c:invertIfNegative val="0"/>
          <c:cat>
            <c:numRef>
              <c:f>Sheet1!$A$2</c:f>
              <c:numCache>
                <c:formatCode>General</c:formatCode>
                <c:ptCount val="1"/>
              </c:numCache>
            </c:numRef>
          </c:cat>
          <c:val>
            <c:numRef>
              <c:f>Sheet1!$G$2</c:f>
              <c:numCache>
                <c:formatCode>General</c:formatCode>
                <c:ptCount val="1"/>
                <c:pt idx="0">
                  <c:v>2</c:v>
                </c:pt>
              </c:numCache>
            </c:numRef>
          </c:val>
          <c:extLst>
            <c:ext xmlns:c16="http://schemas.microsoft.com/office/drawing/2014/chart" uri="{C3380CC4-5D6E-409C-BE32-E72D297353CC}">
              <c16:uniqueId val="{00000005-3654-9444-BABC-E768513F03AF}"/>
            </c:ext>
          </c:extLst>
        </c:ser>
        <c:ser>
          <c:idx val="6"/>
          <c:order val="6"/>
          <c:tx>
            <c:strRef>
              <c:f>Sheet1!$H$1</c:f>
              <c:strCache>
                <c:ptCount val="1"/>
                <c:pt idx="0">
                  <c:v>Pressured speech</c:v>
                </c:pt>
              </c:strCache>
            </c:strRef>
          </c:tx>
          <c:spPr>
            <a:solidFill>
              <a:schemeClr val="accent1">
                <a:lumMod val="60000"/>
              </a:schemeClr>
            </a:solidFill>
            <a:ln>
              <a:noFill/>
            </a:ln>
            <a:effectLst/>
          </c:spPr>
          <c:invertIfNegative val="0"/>
          <c:cat>
            <c:numRef>
              <c:f>Sheet1!$A$2</c:f>
              <c:numCache>
                <c:formatCode>General</c:formatCode>
                <c:ptCount val="1"/>
              </c:numCache>
            </c:numRef>
          </c:cat>
          <c:val>
            <c:numRef>
              <c:f>Sheet1!$H$2</c:f>
              <c:numCache>
                <c:formatCode>General</c:formatCode>
                <c:ptCount val="1"/>
                <c:pt idx="0">
                  <c:v>2</c:v>
                </c:pt>
              </c:numCache>
            </c:numRef>
          </c:val>
          <c:extLst>
            <c:ext xmlns:c16="http://schemas.microsoft.com/office/drawing/2014/chart" uri="{C3380CC4-5D6E-409C-BE32-E72D297353CC}">
              <c16:uniqueId val="{00000006-3654-9444-BABC-E768513F03AF}"/>
            </c:ext>
          </c:extLst>
        </c:ser>
        <c:ser>
          <c:idx val="7"/>
          <c:order val="7"/>
          <c:tx>
            <c:strRef>
              <c:f>Sheet1!$I$1</c:f>
              <c:strCache>
                <c:ptCount val="1"/>
                <c:pt idx="0">
                  <c:v>Restless</c:v>
                </c:pt>
              </c:strCache>
            </c:strRef>
          </c:tx>
          <c:spPr>
            <a:solidFill>
              <a:schemeClr val="accent2">
                <a:lumMod val="60000"/>
              </a:schemeClr>
            </a:solidFill>
            <a:ln>
              <a:noFill/>
            </a:ln>
            <a:effectLst/>
          </c:spPr>
          <c:invertIfNegative val="0"/>
          <c:cat>
            <c:numRef>
              <c:f>Sheet1!$A$2</c:f>
              <c:numCache>
                <c:formatCode>General</c:formatCode>
                <c:ptCount val="1"/>
              </c:numCache>
            </c:numRef>
          </c:cat>
          <c:val>
            <c:numRef>
              <c:f>Sheet1!$I$2</c:f>
              <c:numCache>
                <c:formatCode>General</c:formatCode>
                <c:ptCount val="1"/>
                <c:pt idx="0">
                  <c:v>2</c:v>
                </c:pt>
              </c:numCache>
            </c:numRef>
          </c:val>
          <c:extLst>
            <c:ext xmlns:c16="http://schemas.microsoft.com/office/drawing/2014/chart" uri="{C3380CC4-5D6E-409C-BE32-E72D297353CC}">
              <c16:uniqueId val="{00000007-3654-9444-BABC-E768513F03AF}"/>
            </c:ext>
          </c:extLst>
        </c:ser>
        <c:dLbls>
          <c:showLegendKey val="0"/>
          <c:showVal val="0"/>
          <c:showCatName val="0"/>
          <c:showSerName val="0"/>
          <c:showPercent val="0"/>
          <c:showBubbleSize val="0"/>
        </c:dLbls>
        <c:gapWidth val="219"/>
        <c:overlap val="-27"/>
        <c:axId val="1615738912"/>
        <c:axId val="1642831168"/>
      </c:barChart>
      <c:catAx>
        <c:axId val="161573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2831168"/>
        <c:crosses val="autoZero"/>
        <c:auto val="1"/>
        <c:lblAlgn val="ctr"/>
        <c:lblOffset val="100"/>
        <c:noMultiLvlLbl val="0"/>
      </c:catAx>
      <c:valAx>
        <c:axId val="1642831168"/>
        <c:scaling>
          <c:orientation val="minMax"/>
          <c:max val="1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of patients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5738912"/>
        <c:crosses val="autoZero"/>
        <c:crossBetween val="between"/>
      </c:valAx>
      <c:spPr>
        <a:noFill/>
        <a:ln>
          <a:noFill/>
        </a:ln>
        <a:effectLst/>
      </c:spPr>
    </c:plotArea>
    <c:legend>
      <c:legendPos val="b"/>
      <c:layout>
        <c:manualLayout>
          <c:xMode val="edge"/>
          <c:yMode val="edge"/>
          <c:x val="9.9600117280090994E-2"/>
          <c:y val="0.93869802833762517"/>
          <c:w val="0.87033767481621993"/>
          <c:h val="4.25987267066465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solidFill>
                  <a:schemeClr val="tx1"/>
                </a:solidFill>
              </a:rPr>
              <a:t>Stopped Meth Protocol Early?</a:t>
            </a:r>
          </a:p>
          <a:p>
            <a:pPr>
              <a:defRPr sz="2400"/>
            </a:pPr>
            <a:r>
              <a:rPr lang="en-US" sz="2400" i="1" dirty="0">
                <a:solidFill>
                  <a:schemeClr val="tx1"/>
                </a:solidFill>
              </a:rPr>
              <a:t>n</a:t>
            </a:r>
            <a:r>
              <a:rPr lang="en-US" sz="2400" dirty="0">
                <a:solidFill>
                  <a:schemeClr val="tx1"/>
                </a:solidFill>
              </a:rPr>
              <a:t> = 23</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6">
                <a:lumMod val="60000"/>
                <a:lumOff val="40000"/>
              </a:schemeClr>
            </a:solidFill>
            <a:ln>
              <a:noFill/>
            </a:ln>
            <a:effectLst/>
          </c:spPr>
          <c:invertIfNegative val="0"/>
          <c:cat>
            <c:numRef>
              <c:f>Sheet1!$A$2</c:f>
              <c:numCache>
                <c:formatCode>General</c:formatCode>
                <c:ptCount val="1"/>
              </c:numCache>
            </c:numRef>
          </c:cat>
          <c:val>
            <c:numRef>
              <c:f>Sheet1!$B$2</c:f>
              <c:numCache>
                <c:formatCode>General</c:formatCode>
                <c:ptCount val="1"/>
                <c:pt idx="0">
                  <c:v>4</c:v>
                </c:pt>
              </c:numCache>
            </c:numRef>
          </c:val>
          <c:extLst>
            <c:ext xmlns:c16="http://schemas.microsoft.com/office/drawing/2014/chart" uri="{C3380CC4-5D6E-409C-BE32-E72D297353CC}">
              <c16:uniqueId val="{00000000-F4D2-D046-B0B5-30D235A1FF45}"/>
            </c:ext>
          </c:extLst>
        </c:ser>
        <c:ser>
          <c:idx val="1"/>
          <c:order val="1"/>
          <c:tx>
            <c:strRef>
              <c:f>Sheet1!$C$1</c:f>
              <c:strCache>
                <c:ptCount val="1"/>
                <c:pt idx="0">
                  <c:v>No</c:v>
                </c:pt>
              </c:strCache>
            </c:strRef>
          </c:tx>
          <c:spPr>
            <a:solidFill>
              <a:srgbClr val="ED4236"/>
            </a:solidFill>
            <a:ln>
              <a:noFill/>
            </a:ln>
            <a:effectLst/>
          </c:spPr>
          <c:invertIfNegative val="0"/>
          <c:cat>
            <c:numRef>
              <c:f>Sheet1!$A$2</c:f>
              <c:numCache>
                <c:formatCode>General</c:formatCode>
                <c:ptCount val="1"/>
              </c:numCache>
            </c:numRef>
          </c:cat>
          <c:val>
            <c:numRef>
              <c:f>Sheet1!$C$2</c:f>
              <c:numCache>
                <c:formatCode>General</c:formatCode>
                <c:ptCount val="1"/>
                <c:pt idx="0">
                  <c:v>19</c:v>
                </c:pt>
              </c:numCache>
            </c:numRef>
          </c:val>
          <c:extLst>
            <c:ext xmlns:c16="http://schemas.microsoft.com/office/drawing/2014/chart" uri="{C3380CC4-5D6E-409C-BE32-E72D297353CC}">
              <c16:uniqueId val="{00000001-F4D2-D046-B0B5-30D235A1FF45}"/>
            </c:ext>
          </c:extLst>
        </c:ser>
        <c:dLbls>
          <c:showLegendKey val="0"/>
          <c:showVal val="0"/>
          <c:showCatName val="0"/>
          <c:showSerName val="0"/>
          <c:showPercent val="0"/>
          <c:showBubbleSize val="0"/>
        </c:dLbls>
        <c:gapWidth val="219"/>
        <c:overlap val="-27"/>
        <c:axId val="1680167280"/>
        <c:axId val="1680349552"/>
      </c:barChart>
      <c:catAx>
        <c:axId val="168016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0349552"/>
        <c:crosses val="autoZero"/>
        <c:auto val="1"/>
        <c:lblAlgn val="ctr"/>
        <c:lblOffset val="100"/>
        <c:noMultiLvlLbl val="0"/>
      </c:catAx>
      <c:valAx>
        <c:axId val="1680349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of patients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0167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Sheet1!#REF!</cx:f>
        <cx:lvl ptCount="0"/>
      </cx:strDim>
      <cx:numDim type="val">
        <cx:f>Sheet1!$A$2:$A$23</cx:f>
        <cx:lvl ptCount="22" formatCode="General">
          <cx:pt idx="0">3</cx:pt>
          <cx:pt idx="1">3</cx:pt>
          <cx:pt idx="2">0</cx:pt>
          <cx:pt idx="3">4</cx:pt>
          <cx:pt idx="4">3</cx:pt>
          <cx:pt idx="5">3</cx:pt>
          <cx:pt idx="6">2</cx:pt>
          <cx:pt idx="7">2</cx:pt>
          <cx:pt idx="8">2</cx:pt>
          <cx:pt idx="9">2</cx:pt>
          <cx:pt idx="10">2</cx:pt>
          <cx:pt idx="11">0</cx:pt>
          <cx:pt idx="12">1</cx:pt>
          <cx:pt idx="13">1</cx:pt>
          <cx:pt idx="14">3</cx:pt>
          <cx:pt idx="15">1</cx:pt>
          <cx:pt idx="16">6</cx:pt>
          <cx:pt idx="17">6</cx:pt>
          <cx:pt idx="18">1</cx:pt>
          <cx:pt idx="19">10</cx:pt>
          <cx:pt idx="20">2</cx:pt>
          <cx:pt idx="21">0</cx:pt>
        </cx:lvl>
      </cx:numDim>
    </cx:data>
    <cx:data id="1">
      <cx:strDim type="cat">
        <cx:f>Sheet1!#REF!</cx:f>
        <cx:lvl ptCount="0"/>
      </cx:strDim>
      <cx:numDim type="val">
        <cx:f>Sheet1!$C$2:$C$23</cx:f>
        <cx:lvl ptCount="22" formatCode="General"/>
      </cx:numDim>
    </cx:data>
    <cx:data id="2">
      <cx:strDim type="cat">
        <cx:f>Sheet1!#REF!</cx:f>
        <cx:lvl ptCount="0"/>
      </cx:strDim>
      <cx:numDim type="val">
        <cx:f>Sheet1!$D$2:$D$23</cx:f>
        <cx:lvl ptCount="22" formatCode="General"/>
      </cx:numDim>
    </cx:data>
  </cx:chartData>
  <cx:chart>
    <cx:title pos="t" align="ctr" overlay="0">
      <cx:tx>
        <cx:rich>
          <a:bodyPr spcFirstLastPara="1" vertOverflow="ellipsis" horzOverflow="overflow" wrap="square" lIns="0" tIns="0" rIns="0" bIns="0" anchor="ctr" anchorCtr="1"/>
          <a:lstStyle/>
          <a:p>
            <a:pPr algn="ctr" rtl="0">
              <a:defRPr sz="1800">
                <a:solidFill>
                  <a:schemeClr val="tx1"/>
                </a:solidFill>
              </a:defRPr>
            </a:pPr>
            <a:r>
              <a:rPr lang="en-US" sz="2400" b="1" i="0" u="none" strike="noStrike" baseline="0" dirty="0">
                <a:solidFill>
                  <a:schemeClr val="tx1"/>
                </a:solidFill>
                <a:effectLst/>
                <a:latin typeface="Calibri" panose="020F0502020204030204"/>
                <a:ea typeface="Calibri" panose="020F0502020204030204" pitchFamily="34" charset="0"/>
                <a:cs typeface="Calibri" panose="020F0502020204030204" pitchFamily="34" charset="0"/>
              </a:rPr>
              <a:t>Duration of Meth-Related Symptoms </a:t>
            </a:r>
          </a:p>
          <a:p>
            <a:pPr algn="ctr" rtl="0">
              <a:defRPr sz="1800">
                <a:solidFill>
                  <a:schemeClr val="tx1"/>
                </a:solidFill>
              </a:defRPr>
            </a:pPr>
            <a:r>
              <a:rPr lang="en-US" sz="2400" b="0" i="1" u="none" strike="noStrike" baseline="0" dirty="0">
                <a:solidFill>
                  <a:schemeClr val="tx1"/>
                </a:solidFill>
                <a:effectLst/>
                <a:latin typeface="Calibri" panose="020F0502020204030204"/>
                <a:cs typeface="Calibri" panose="020F0502020204030204" pitchFamily="34" charset="0"/>
              </a:rPr>
              <a:t>n </a:t>
            </a:r>
            <a:r>
              <a:rPr lang="en-US" sz="2400" b="0" i="0" u="none" strike="noStrike" baseline="0" dirty="0">
                <a:solidFill>
                  <a:schemeClr val="tx1"/>
                </a:solidFill>
                <a:effectLst/>
                <a:latin typeface="Calibri" panose="020F0502020204030204"/>
                <a:cs typeface="Calibri" panose="020F0502020204030204" pitchFamily="34" charset="0"/>
              </a:rPr>
              <a:t>= 23</a:t>
            </a:r>
            <a:endParaRPr lang="en-US" sz="2400" b="0" i="0" u="none" strike="noStrike" baseline="0" dirty="0">
              <a:solidFill>
                <a:schemeClr val="tx1"/>
              </a:solidFill>
              <a:latin typeface="Calibri" panose="020F0502020204030204"/>
            </a:endParaRPr>
          </a:p>
        </cx:rich>
      </cx:tx>
    </cx:title>
    <cx:plotArea>
      <cx:plotAreaRegion>
        <cx:series layoutId="boxWhisker" uniqueId="{B097AF54-26FB-974F-A171-479836191413}">
          <cx:tx>
            <cx:txData>
              <cx:f>Sheet1!$A$1</cx:f>
              <cx:v>Series1</cx:v>
            </cx:txData>
          </cx:tx>
          <cx:dataId val="0"/>
          <cx:layoutPr>
            <cx:visibility meanLine="0" meanMarker="1" nonoutliers="0" outliers="1"/>
            <cx:statistics quartileMethod="exclusive"/>
          </cx:layoutPr>
        </cx:series>
        <cx:series layoutId="boxWhisker" uniqueId="{2CF8C305-3256-414D-A23C-56E5BF399CEF}">
          <cx:tx>
            <cx:txData>
              <cx:f>Sheet1!$C$1</cx:f>
              <cx:v/>
            </cx:txData>
          </cx:tx>
          <cx:dataId val="1"/>
          <cx:layoutPr>
            <cx:visibility meanLine="0" meanMarker="1" nonoutliers="0" outliers="1"/>
            <cx:statistics quartileMethod="exclusive"/>
          </cx:layoutPr>
        </cx:series>
        <cx:series layoutId="boxWhisker" uniqueId="{6A4ABBCF-1554-9843-9480-ADF6766A8303}">
          <cx:tx>
            <cx:txData>
              <cx:f>Sheet1!$D$1</cx:f>
              <cx:v/>
            </cx:txData>
          </cx:tx>
          <cx:dataId val="2"/>
          <cx:layoutPr>
            <cx:visibility meanLine="0" meanMarker="1" nonoutliers="0" outliers="1"/>
            <cx:statistics quartileMethod="exclusive"/>
          </cx:layoutPr>
        </cx:series>
      </cx:plotAreaRegion>
      <cx:axis id="0">
        <cx:catScaling gapWidth="1"/>
        <cx:tickLabels/>
      </cx:axis>
      <cx:axis id="1">
        <cx:valScaling/>
        <cx:title>
          <cx:tx>
            <cx:txData>
              <cx:v>Number of days</cx:v>
            </cx:txData>
          </cx:tx>
          <cx:txPr>
            <a:bodyPr spcFirstLastPara="1" vertOverflow="ellipsis" horzOverflow="overflow" wrap="square" lIns="0" tIns="0" rIns="0" bIns="0" anchor="ctr" anchorCtr="1"/>
            <a:lstStyle/>
            <a:p>
              <a:pPr algn="ctr" rtl="0">
                <a:defRPr sz="1200"/>
              </a:pPr>
              <a:r>
                <a:rPr lang="en-US" sz="1200" b="0" i="0" u="none" strike="noStrike" baseline="0">
                  <a:solidFill>
                    <a:sysClr val="windowText" lastClr="000000">
                      <a:lumMod val="65000"/>
                      <a:lumOff val="35000"/>
                    </a:sysClr>
                  </a:solidFill>
                  <a:latin typeface="Calibri" panose="020F0502020204030204"/>
                </a:rPr>
                <a:t>Number of days</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9F154-A890-424E-A935-F4035AF9B6C9}"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42BBB-C38C-524A-9E8A-050C1F013C94}" type="slidenum">
              <a:rPr lang="en-US" smtClean="0"/>
              <a:t>‹#›</a:t>
            </a:fld>
            <a:endParaRPr lang="en-US"/>
          </a:p>
        </p:txBody>
      </p:sp>
    </p:spTree>
    <p:extLst>
      <p:ext uri="{BB962C8B-B14F-4D97-AF65-F5344CB8AC3E}">
        <p14:creationId xmlns:p14="http://schemas.microsoft.com/office/powerpoint/2010/main" val="154173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Demographics </a:t>
            </a:r>
          </a:p>
        </p:txBody>
      </p:sp>
      <p:sp>
        <p:nvSpPr>
          <p:cNvPr id="4" name="Slide Number Placeholder 3"/>
          <p:cNvSpPr>
            <a:spLocks noGrp="1"/>
          </p:cNvSpPr>
          <p:nvPr>
            <p:ph type="sldNum" sz="quarter" idx="5"/>
          </p:nvPr>
        </p:nvSpPr>
        <p:spPr/>
        <p:txBody>
          <a:bodyPr/>
          <a:lstStyle/>
          <a:p>
            <a:fld id="{4C942BBB-C38C-524A-9E8A-050C1F013C94}" type="slidenum">
              <a:rPr lang="en-US" smtClean="0"/>
              <a:t>9</a:t>
            </a:fld>
            <a:endParaRPr lang="en-US"/>
          </a:p>
        </p:txBody>
      </p:sp>
    </p:spTree>
    <p:extLst>
      <p:ext uri="{BB962C8B-B14F-4D97-AF65-F5344CB8AC3E}">
        <p14:creationId xmlns:p14="http://schemas.microsoft.com/office/powerpoint/2010/main" val="300535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Demographics </a:t>
            </a:r>
          </a:p>
        </p:txBody>
      </p:sp>
      <p:sp>
        <p:nvSpPr>
          <p:cNvPr id="4" name="Slide Number Placeholder 3"/>
          <p:cNvSpPr>
            <a:spLocks noGrp="1"/>
          </p:cNvSpPr>
          <p:nvPr>
            <p:ph type="sldNum" sz="quarter" idx="5"/>
          </p:nvPr>
        </p:nvSpPr>
        <p:spPr/>
        <p:txBody>
          <a:bodyPr/>
          <a:lstStyle/>
          <a:p>
            <a:fld id="{4C942BBB-C38C-524A-9E8A-050C1F013C94}" type="slidenum">
              <a:rPr lang="en-US" smtClean="0"/>
              <a:t>10</a:t>
            </a:fld>
            <a:endParaRPr lang="en-US"/>
          </a:p>
        </p:txBody>
      </p:sp>
    </p:spTree>
    <p:extLst>
      <p:ext uri="{BB962C8B-B14F-4D97-AF65-F5344CB8AC3E}">
        <p14:creationId xmlns:p14="http://schemas.microsoft.com/office/powerpoint/2010/main" val="207487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of Adverse Effects</a:t>
            </a:r>
          </a:p>
        </p:txBody>
      </p:sp>
      <p:sp>
        <p:nvSpPr>
          <p:cNvPr id="4" name="Slide Number Placeholder 3"/>
          <p:cNvSpPr>
            <a:spLocks noGrp="1"/>
          </p:cNvSpPr>
          <p:nvPr>
            <p:ph type="sldNum" sz="quarter" idx="5"/>
          </p:nvPr>
        </p:nvSpPr>
        <p:spPr/>
        <p:txBody>
          <a:bodyPr/>
          <a:lstStyle/>
          <a:p>
            <a:fld id="{4C942BBB-C38C-524A-9E8A-050C1F013C94}" type="slidenum">
              <a:rPr lang="en-US" smtClean="0"/>
              <a:t>11</a:t>
            </a:fld>
            <a:endParaRPr lang="en-US"/>
          </a:p>
        </p:txBody>
      </p:sp>
    </p:spTree>
    <p:extLst>
      <p:ext uri="{BB962C8B-B14F-4D97-AF65-F5344CB8AC3E}">
        <p14:creationId xmlns:p14="http://schemas.microsoft.com/office/powerpoint/2010/main" val="161952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Demographics </a:t>
            </a:r>
          </a:p>
        </p:txBody>
      </p:sp>
      <p:sp>
        <p:nvSpPr>
          <p:cNvPr id="4" name="Slide Number Placeholder 3"/>
          <p:cNvSpPr>
            <a:spLocks noGrp="1"/>
          </p:cNvSpPr>
          <p:nvPr>
            <p:ph type="sldNum" sz="quarter" idx="5"/>
          </p:nvPr>
        </p:nvSpPr>
        <p:spPr/>
        <p:txBody>
          <a:bodyPr/>
          <a:lstStyle/>
          <a:p>
            <a:fld id="{4C942BBB-C38C-524A-9E8A-050C1F013C94}" type="slidenum">
              <a:rPr lang="en-US" smtClean="0"/>
              <a:t>12</a:t>
            </a:fld>
            <a:endParaRPr lang="en-US"/>
          </a:p>
        </p:txBody>
      </p:sp>
    </p:spTree>
    <p:extLst>
      <p:ext uri="{BB962C8B-B14F-4D97-AF65-F5344CB8AC3E}">
        <p14:creationId xmlns:p14="http://schemas.microsoft.com/office/powerpoint/2010/main" val="265431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of tolerability </a:t>
            </a:r>
          </a:p>
          <a:p>
            <a:endParaRPr lang="en-US" dirty="0"/>
          </a:p>
          <a:p>
            <a:r>
              <a:rPr lang="en-US" dirty="0"/>
              <a:t>The mean duration of the longest symptom reported in clinical presentation was approximately 2.6 days with the standard deviation being 2.3 days. There was one outlier who had symptoms last for 10 days. Only 4/23 patients stopped the protocol early. This evidence suggests overall tolerability of the protocol. </a:t>
            </a:r>
          </a:p>
        </p:txBody>
      </p:sp>
      <p:sp>
        <p:nvSpPr>
          <p:cNvPr id="4" name="Slide Number Placeholder 3"/>
          <p:cNvSpPr>
            <a:spLocks noGrp="1"/>
          </p:cNvSpPr>
          <p:nvPr>
            <p:ph type="sldNum" sz="quarter" idx="5"/>
          </p:nvPr>
        </p:nvSpPr>
        <p:spPr/>
        <p:txBody>
          <a:bodyPr/>
          <a:lstStyle/>
          <a:p>
            <a:fld id="{4C942BBB-C38C-524A-9E8A-050C1F013C94}" type="slidenum">
              <a:rPr lang="en-US" smtClean="0"/>
              <a:t>14</a:t>
            </a:fld>
            <a:endParaRPr lang="en-US"/>
          </a:p>
        </p:txBody>
      </p:sp>
    </p:spTree>
    <p:extLst>
      <p:ext uri="{BB962C8B-B14F-4D97-AF65-F5344CB8AC3E}">
        <p14:creationId xmlns:p14="http://schemas.microsoft.com/office/powerpoint/2010/main" val="165861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EE544-228C-48A2-862D-51EC6E23FA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0D2308-2D8A-49EB-B840-C02B0604D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604412-CB25-45CA-B711-A167BF3D1E74}"/>
              </a:ext>
            </a:extLst>
          </p:cNvPr>
          <p:cNvSpPr>
            <a:spLocks noGrp="1"/>
          </p:cNvSpPr>
          <p:nvPr>
            <p:ph type="dt" sz="half" idx="10"/>
          </p:nvPr>
        </p:nvSpPr>
        <p:spPr/>
        <p:txBody>
          <a:bodyPr/>
          <a:lstStyle/>
          <a:p>
            <a:fld id="{75AE77E2-D19A-4085-BF99-EC46DDCFA083}" type="datetimeFigureOut">
              <a:rPr lang="en-US" smtClean="0"/>
              <a:t>1/31/2022</a:t>
            </a:fld>
            <a:endParaRPr lang="en-US"/>
          </a:p>
        </p:txBody>
      </p:sp>
      <p:sp>
        <p:nvSpPr>
          <p:cNvPr id="5" name="Footer Placeholder 4">
            <a:extLst>
              <a:ext uri="{FF2B5EF4-FFF2-40B4-BE49-F238E27FC236}">
                <a16:creationId xmlns:a16="http://schemas.microsoft.com/office/drawing/2014/main" id="{95B4BEF3-8D0A-486F-9EAA-A4B8771ED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22552-4EF0-46F1-BE2D-F9295D056FCB}"/>
              </a:ext>
            </a:extLst>
          </p:cNvPr>
          <p:cNvSpPr>
            <a:spLocks noGrp="1"/>
          </p:cNvSpPr>
          <p:nvPr>
            <p:ph type="sldNum" sz="quarter" idx="12"/>
          </p:nvPr>
        </p:nvSpPr>
        <p:spPr/>
        <p:txBody>
          <a:bodyPr/>
          <a:lstStyle/>
          <a:p>
            <a:fld id="{ECD6B925-8597-44B5-8FAA-4D26EB413565}" type="slidenum">
              <a:rPr lang="en-US" smtClean="0"/>
              <a:t>‹#›</a:t>
            </a:fld>
            <a:endParaRPr lang="en-US"/>
          </a:p>
        </p:txBody>
      </p:sp>
    </p:spTree>
    <p:extLst>
      <p:ext uri="{BB962C8B-B14F-4D97-AF65-F5344CB8AC3E}">
        <p14:creationId xmlns:p14="http://schemas.microsoft.com/office/powerpoint/2010/main" val="226971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928B-940D-4462-BE34-B8873CC787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EBF891-A622-416E-B950-777CCC13A7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7DF05-6B9E-4E36-8ADF-61522BCACB19}"/>
              </a:ext>
            </a:extLst>
          </p:cNvPr>
          <p:cNvSpPr>
            <a:spLocks noGrp="1"/>
          </p:cNvSpPr>
          <p:nvPr>
            <p:ph type="dt" sz="half" idx="10"/>
          </p:nvPr>
        </p:nvSpPr>
        <p:spPr/>
        <p:txBody>
          <a:bodyPr/>
          <a:lstStyle/>
          <a:p>
            <a:fld id="{75AE77E2-D19A-4085-BF99-EC46DDCFA083}" type="datetimeFigureOut">
              <a:rPr lang="en-US" smtClean="0"/>
              <a:t>1/31/2022</a:t>
            </a:fld>
            <a:endParaRPr lang="en-US"/>
          </a:p>
        </p:txBody>
      </p:sp>
      <p:sp>
        <p:nvSpPr>
          <p:cNvPr id="5" name="Footer Placeholder 4">
            <a:extLst>
              <a:ext uri="{FF2B5EF4-FFF2-40B4-BE49-F238E27FC236}">
                <a16:creationId xmlns:a16="http://schemas.microsoft.com/office/drawing/2014/main" id="{FECB49B5-AAEB-4802-AEED-1E1A976AE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803D-C944-4378-9028-7B157A5D90BB}"/>
              </a:ext>
            </a:extLst>
          </p:cNvPr>
          <p:cNvSpPr>
            <a:spLocks noGrp="1"/>
          </p:cNvSpPr>
          <p:nvPr>
            <p:ph type="sldNum" sz="quarter" idx="12"/>
          </p:nvPr>
        </p:nvSpPr>
        <p:spPr/>
        <p:txBody>
          <a:bodyPr/>
          <a:lstStyle/>
          <a:p>
            <a:fld id="{ECD6B925-8597-44B5-8FAA-4D26EB413565}" type="slidenum">
              <a:rPr lang="en-US" smtClean="0"/>
              <a:t>‹#›</a:t>
            </a:fld>
            <a:endParaRPr lang="en-US"/>
          </a:p>
        </p:txBody>
      </p:sp>
    </p:spTree>
    <p:extLst>
      <p:ext uri="{BB962C8B-B14F-4D97-AF65-F5344CB8AC3E}">
        <p14:creationId xmlns:p14="http://schemas.microsoft.com/office/powerpoint/2010/main" val="206319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440567-94CD-469F-9DBD-D61C508950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50B885-A6DA-4A04-AD5D-CC41DFF62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65656-F6D1-46C8-826C-4AE1D0C0A821}"/>
              </a:ext>
            </a:extLst>
          </p:cNvPr>
          <p:cNvSpPr>
            <a:spLocks noGrp="1"/>
          </p:cNvSpPr>
          <p:nvPr>
            <p:ph type="dt" sz="half" idx="10"/>
          </p:nvPr>
        </p:nvSpPr>
        <p:spPr/>
        <p:txBody>
          <a:bodyPr/>
          <a:lstStyle/>
          <a:p>
            <a:fld id="{75AE77E2-D19A-4085-BF99-EC46DDCFA083}" type="datetimeFigureOut">
              <a:rPr lang="en-US" smtClean="0"/>
              <a:t>1/31/2022</a:t>
            </a:fld>
            <a:endParaRPr lang="en-US"/>
          </a:p>
        </p:txBody>
      </p:sp>
      <p:sp>
        <p:nvSpPr>
          <p:cNvPr id="5" name="Footer Placeholder 4">
            <a:extLst>
              <a:ext uri="{FF2B5EF4-FFF2-40B4-BE49-F238E27FC236}">
                <a16:creationId xmlns:a16="http://schemas.microsoft.com/office/drawing/2014/main" id="{75D518B7-1B6D-46BB-8B8E-F4A7A3F39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37760-6F82-4DD8-9ADE-BB80DE50CEB4}"/>
              </a:ext>
            </a:extLst>
          </p:cNvPr>
          <p:cNvSpPr>
            <a:spLocks noGrp="1"/>
          </p:cNvSpPr>
          <p:nvPr>
            <p:ph type="sldNum" sz="quarter" idx="12"/>
          </p:nvPr>
        </p:nvSpPr>
        <p:spPr/>
        <p:txBody>
          <a:bodyPr/>
          <a:lstStyle/>
          <a:p>
            <a:fld id="{ECD6B925-8597-44B5-8FAA-4D26EB413565}" type="slidenum">
              <a:rPr lang="en-US" smtClean="0"/>
              <a:t>‹#›</a:t>
            </a:fld>
            <a:endParaRPr lang="en-US"/>
          </a:p>
        </p:txBody>
      </p:sp>
    </p:spTree>
    <p:extLst>
      <p:ext uri="{BB962C8B-B14F-4D97-AF65-F5344CB8AC3E}">
        <p14:creationId xmlns:p14="http://schemas.microsoft.com/office/powerpoint/2010/main" val="379540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68AC-2A84-48B5-87D4-01FC1ECC64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9AC22-AEAD-4015-B0B6-2F8C3E32CD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69E3B-3118-41EE-B7C5-B946E32C8FFD}"/>
              </a:ext>
            </a:extLst>
          </p:cNvPr>
          <p:cNvSpPr>
            <a:spLocks noGrp="1"/>
          </p:cNvSpPr>
          <p:nvPr>
            <p:ph type="dt" sz="half" idx="10"/>
          </p:nvPr>
        </p:nvSpPr>
        <p:spPr/>
        <p:txBody>
          <a:bodyPr/>
          <a:lstStyle/>
          <a:p>
            <a:fld id="{75AE77E2-D19A-4085-BF99-EC46DDCFA083}" type="datetimeFigureOut">
              <a:rPr lang="en-US" smtClean="0"/>
              <a:t>1/31/2022</a:t>
            </a:fld>
            <a:endParaRPr lang="en-US"/>
          </a:p>
        </p:txBody>
      </p:sp>
      <p:sp>
        <p:nvSpPr>
          <p:cNvPr id="5" name="Footer Placeholder 4">
            <a:extLst>
              <a:ext uri="{FF2B5EF4-FFF2-40B4-BE49-F238E27FC236}">
                <a16:creationId xmlns:a16="http://schemas.microsoft.com/office/drawing/2014/main" id="{7A454C8C-6CC8-4445-B7D1-7F39B67FE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63382-9181-436B-AFB4-CFB71F77BEB3}"/>
              </a:ext>
            </a:extLst>
          </p:cNvPr>
          <p:cNvSpPr>
            <a:spLocks noGrp="1"/>
          </p:cNvSpPr>
          <p:nvPr>
            <p:ph type="sldNum" sz="quarter" idx="12"/>
          </p:nvPr>
        </p:nvSpPr>
        <p:spPr/>
        <p:txBody>
          <a:bodyPr/>
          <a:lstStyle/>
          <a:p>
            <a:fld id="{ECD6B925-8597-44B5-8FAA-4D26EB413565}" type="slidenum">
              <a:rPr lang="en-US" smtClean="0"/>
              <a:t>‹#›</a:t>
            </a:fld>
            <a:endParaRPr lang="en-US"/>
          </a:p>
        </p:txBody>
      </p:sp>
    </p:spTree>
    <p:extLst>
      <p:ext uri="{BB962C8B-B14F-4D97-AF65-F5344CB8AC3E}">
        <p14:creationId xmlns:p14="http://schemas.microsoft.com/office/powerpoint/2010/main" val="122527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CA7F-177D-4B7A-9B15-12C0FE9E5F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86F817-3A5C-47FB-A9A4-E18E02496B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DCB2F-C091-444C-8E57-7238B293B6CE}"/>
              </a:ext>
            </a:extLst>
          </p:cNvPr>
          <p:cNvSpPr>
            <a:spLocks noGrp="1"/>
          </p:cNvSpPr>
          <p:nvPr>
            <p:ph type="dt" sz="half" idx="10"/>
          </p:nvPr>
        </p:nvSpPr>
        <p:spPr/>
        <p:txBody>
          <a:bodyPr/>
          <a:lstStyle/>
          <a:p>
            <a:fld id="{75AE77E2-D19A-4085-BF99-EC46DDCFA083}" type="datetimeFigureOut">
              <a:rPr lang="en-US" smtClean="0"/>
              <a:t>1/31/2022</a:t>
            </a:fld>
            <a:endParaRPr lang="en-US"/>
          </a:p>
        </p:txBody>
      </p:sp>
      <p:sp>
        <p:nvSpPr>
          <p:cNvPr id="5" name="Footer Placeholder 4">
            <a:extLst>
              <a:ext uri="{FF2B5EF4-FFF2-40B4-BE49-F238E27FC236}">
                <a16:creationId xmlns:a16="http://schemas.microsoft.com/office/drawing/2014/main" id="{EAC4FFA8-DEA0-487E-B268-F1416FBD2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6209B-D4B4-478A-8FE6-8E2CE627FCB8}"/>
              </a:ext>
            </a:extLst>
          </p:cNvPr>
          <p:cNvSpPr>
            <a:spLocks noGrp="1"/>
          </p:cNvSpPr>
          <p:nvPr>
            <p:ph type="sldNum" sz="quarter" idx="12"/>
          </p:nvPr>
        </p:nvSpPr>
        <p:spPr/>
        <p:txBody>
          <a:bodyPr/>
          <a:lstStyle/>
          <a:p>
            <a:fld id="{ECD6B925-8597-44B5-8FAA-4D26EB413565}" type="slidenum">
              <a:rPr lang="en-US" smtClean="0"/>
              <a:t>‹#›</a:t>
            </a:fld>
            <a:endParaRPr lang="en-US"/>
          </a:p>
        </p:txBody>
      </p:sp>
    </p:spTree>
    <p:extLst>
      <p:ext uri="{BB962C8B-B14F-4D97-AF65-F5344CB8AC3E}">
        <p14:creationId xmlns:p14="http://schemas.microsoft.com/office/powerpoint/2010/main" val="105077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89E2-6BA2-4DC4-A77E-B678DB1B6B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692CA2-9888-4670-A692-525F7B73CF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790B0D-B7C9-4AF2-866D-12A99C195E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199888-E827-4C6B-9580-C07DFFA3DA55}"/>
              </a:ext>
            </a:extLst>
          </p:cNvPr>
          <p:cNvSpPr>
            <a:spLocks noGrp="1"/>
          </p:cNvSpPr>
          <p:nvPr>
            <p:ph type="dt" sz="half" idx="10"/>
          </p:nvPr>
        </p:nvSpPr>
        <p:spPr/>
        <p:txBody>
          <a:bodyPr/>
          <a:lstStyle/>
          <a:p>
            <a:fld id="{75AE77E2-D19A-4085-BF99-EC46DDCFA083}" type="datetimeFigureOut">
              <a:rPr lang="en-US" smtClean="0"/>
              <a:t>1/31/2022</a:t>
            </a:fld>
            <a:endParaRPr lang="en-US"/>
          </a:p>
        </p:txBody>
      </p:sp>
      <p:sp>
        <p:nvSpPr>
          <p:cNvPr id="6" name="Footer Placeholder 5">
            <a:extLst>
              <a:ext uri="{FF2B5EF4-FFF2-40B4-BE49-F238E27FC236}">
                <a16:creationId xmlns:a16="http://schemas.microsoft.com/office/drawing/2014/main" id="{AB651F55-314E-4872-BEC2-23F19ADAF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F69A4-EE3C-4F45-9805-929E4AEEB0BF}"/>
              </a:ext>
            </a:extLst>
          </p:cNvPr>
          <p:cNvSpPr>
            <a:spLocks noGrp="1"/>
          </p:cNvSpPr>
          <p:nvPr>
            <p:ph type="sldNum" sz="quarter" idx="12"/>
          </p:nvPr>
        </p:nvSpPr>
        <p:spPr/>
        <p:txBody>
          <a:bodyPr/>
          <a:lstStyle/>
          <a:p>
            <a:fld id="{ECD6B925-8597-44B5-8FAA-4D26EB413565}" type="slidenum">
              <a:rPr lang="en-US" smtClean="0"/>
              <a:t>‹#›</a:t>
            </a:fld>
            <a:endParaRPr lang="en-US"/>
          </a:p>
        </p:txBody>
      </p:sp>
    </p:spTree>
    <p:extLst>
      <p:ext uri="{BB962C8B-B14F-4D97-AF65-F5344CB8AC3E}">
        <p14:creationId xmlns:p14="http://schemas.microsoft.com/office/powerpoint/2010/main" val="11169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5C12-0E27-4E4E-9148-7DAA6F4793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B71128-64C3-4F54-B167-0DE54F256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290F9-A0AB-4EC1-AD6A-40208B49C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D83AB6-1440-430C-9702-F84511133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6BDCB-EEB8-4929-BD63-077345CAC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69CD7-81D5-4DE5-8A89-DBF7BAEE8D0B}"/>
              </a:ext>
            </a:extLst>
          </p:cNvPr>
          <p:cNvSpPr>
            <a:spLocks noGrp="1"/>
          </p:cNvSpPr>
          <p:nvPr>
            <p:ph type="dt" sz="half" idx="10"/>
          </p:nvPr>
        </p:nvSpPr>
        <p:spPr/>
        <p:txBody>
          <a:bodyPr/>
          <a:lstStyle/>
          <a:p>
            <a:fld id="{75AE77E2-D19A-4085-BF99-EC46DDCFA083}" type="datetimeFigureOut">
              <a:rPr lang="en-US" smtClean="0"/>
              <a:t>1/31/2022</a:t>
            </a:fld>
            <a:endParaRPr lang="en-US"/>
          </a:p>
        </p:txBody>
      </p:sp>
      <p:sp>
        <p:nvSpPr>
          <p:cNvPr id="8" name="Footer Placeholder 7">
            <a:extLst>
              <a:ext uri="{FF2B5EF4-FFF2-40B4-BE49-F238E27FC236}">
                <a16:creationId xmlns:a16="http://schemas.microsoft.com/office/drawing/2014/main" id="{0FCD29A8-357E-4502-93EA-E34C0EAF55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762EF6-00A7-4492-8D10-A26082F9C497}"/>
              </a:ext>
            </a:extLst>
          </p:cNvPr>
          <p:cNvSpPr>
            <a:spLocks noGrp="1"/>
          </p:cNvSpPr>
          <p:nvPr>
            <p:ph type="sldNum" sz="quarter" idx="12"/>
          </p:nvPr>
        </p:nvSpPr>
        <p:spPr/>
        <p:txBody>
          <a:bodyPr/>
          <a:lstStyle/>
          <a:p>
            <a:fld id="{ECD6B925-8597-44B5-8FAA-4D26EB413565}" type="slidenum">
              <a:rPr lang="en-US" smtClean="0"/>
              <a:t>‹#›</a:t>
            </a:fld>
            <a:endParaRPr lang="en-US"/>
          </a:p>
        </p:txBody>
      </p:sp>
    </p:spTree>
    <p:extLst>
      <p:ext uri="{BB962C8B-B14F-4D97-AF65-F5344CB8AC3E}">
        <p14:creationId xmlns:p14="http://schemas.microsoft.com/office/powerpoint/2010/main" val="119068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BA88-91B9-46B9-9C32-B8962F2A4C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054BE3-3107-4883-B9F2-1B7054132A51}"/>
              </a:ext>
            </a:extLst>
          </p:cNvPr>
          <p:cNvSpPr>
            <a:spLocks noGrp="1"/>
          </p:cNvSpPr>
          <p:nvPr>
            <p:ph type="dt" sz="half" idx="10"/>
          </p:nvPr>
        </p:nvSpPr>
        <p:spPr/>
        <p:txBody>
          <a:bodyPr/>
          <a:lstStyle/>
          <a:p>
            <a:fld id="{75AE77E2-D19A-4085-BF99-EC46DDCFA083}" type="datetimeFigureOut">
              <a:rPr lang="en-US" smtClean="0"/>
              <a:t>1/31/2022</a:t>
            </a:fld>
            <a:endParaRPr lang="en-US"/>
          </a:p>
        </p:txBody>
      </p:sp>
      <p:sp>
        <p:nvSpPr>
          <p:cNvPr id="4" name="Footer Placeholder 3">
            <a:extLst>
              <a:ext uri="{FF2B5EF4-FFF2-40B4-BE49-F238E27FC236}">
                <a16:creationId xmlns:a16="http://schemas.microsoft.com/office/drawing/2014/main" id="{D7C6EE1E-92D7-43D7-AED7-396C632051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79E368-2C08-4D9A-B66D-2E08EB5E476F}"/>
              </a:ext>
            </a:extLst>
          </p:cNvPr>
          <p:cNvSpPr>
            <a:spLocks noGrp="1"/>
          </p:cNvSpPr>
          <p:nvPr>
            <p:ph type="sldNum" sz="quarter" idx="12"/>
          </p:nvPr>
        </p:nvSpPr>
        <p:spPr/>
        <p:txBody>
          <a:bodyPr/>
          <a:lstStyle/>
          <a:p>
            <a:fld id="{ECD6B925-8597-44B5-8FAA-4D26EB413565}" type="slidenum">
              <a:rPr lang="en-US" smtClean="0"/>
              <a:t>‹#›</a:t>
            </a:fld>
            <a:endParaRPr lang="en-US"/>
          </a:p>
        </p:txBody>
      </p:sp>
    </p:spTree>
    <p:extLst>
      <p:ext uri="{BB962C8B-B14F-4D97-AF65-F5344CB8AC3E}">
        <p14:creationId xmlns:p14="http://schemas.microsoft.com/office/powerpoint/2010/main" val="252882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D7D60-F5BD-4F13-9F97-987F7203B748}"/>
              </a:ext>
            </a:extLst>
          </p:cNvPr>
          <p:cNvSpPr>
            <a:spLocks noGrp="1"/>
          </p:cNvSpPr>
          <p:nvPr>
            <p:ph type="dt" sz="half" idx="10"/>
          </p:nvPr>
        </p:nvSpPr>
        <p:spPr/>
        <p:txBody>
          <a:bodyPr/>
          <a:lstStyle/>
          <a:p>
            <a:fld id="{75AE77E2-D19A-4085-BF99-EC46DDCFA083}" type="datetimeFigureOut">
              <a:rPr lang="en-US" smtClean="0"/>
              <a:t>1/31/2022</a:t>
            </a:fld>
            <a:endParaRPr lang="en-US"/>
          </a:p>
        </p:txBody>
      </p:sp>
      <p:sp>
        <p:nvSpPr>
          <p:cNvPr id="3" name="Footer Placeholder 2">
            <a:extLst>
              <a:ext uri="{FF2B5EF4-FFF2-40B4-BE49-F238E27FC236}">
                <a16:creationId xmlns:a16="http://schemas.microsoft.com/office/drawing/2014/main" id="{E3745F8A-0545-4730-A753-FF7CAEA299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81CD81-D6CE-4EFB-8CF8-0EB93057232E}"/>
              </a:ext>
            </a:extLst>
          </p:cNvPr>
          <p:cNvSpPr>
            <a:spLocks noGrp="1"/>
          </p:cNvSpPr>
          <p:nvPr>
            <p:ph type="sldNum" sz="quarter" idx="12"/>
          </p:nvPr>
        </p:nvSpPr>
        <p:spPr/>
        <p:txBody>
          <a:bodyPr/>
          <a:lstStyle/>
          <a:p>
            <a:fld id="{ECD6B925-8597-44B5-8FAA-4D26EB413565}" type="slidenum">
              <a:rPr lang="en-US" smtClean="0"/>
              <a:t>‹#›</a:t>
            </a:fld>
            <a:endParaRPr lang="en-US"/>
          </a:p>
        </p:txBody>
      </p:sp>
    </p:spTree>
    <p:extLst>
      <p:ext uri="{BB962C8B-B14F-4D97-AF65-F5344CB8AC3E}">
        <p14:creationId xmlns:p14="http://schemas.microsoft.com/office/powerpoint/2010/main" val="284975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7EF2-2C84-4671-AC6E-A81840EA3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C71AB-3226-46C4-AFC1-56CB3B7FB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F06498-5360-443D-8C79-85E15D005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08D62-C1E6-495D-BD37-751DF294E9B0}"/>
              </a:ext>
            </a:extLst>
          </p:cNvPr>
          <p:cNvSpPr>
            <a:spLocks noGrp="1"/>
          </p:cNvSpPr>
          <p:nvPr>
            <p:ph type="dt" sz="half" idx="10"/>
          </p:nvPr>
        </p:nvSpPr>
        <p:spPr/>
        <p:txBody>
          <a:bodyPr/>
          <a:lstStyle/>
          <a:p>
            <a:fld id="{75AE77E2-D19A-4085-BF99-EC46DDCFA083}" type="datetimeFigureOut">
              <a:rPr lang="en-US" smtClean="0"/>
              <a:t>1/31/2022</a:t>
            </a:fld>
            <a:endParaRPr lang="en-US"/>
          </a:p>
        </p:txBody>
      </p:sp>
      <p:sp>
        <p:nvSpPr>
          <p:cNvPr id="6" name="Footer Placeholder 5">
            <a:extLst>
              <a:ext uri="{FF2B5EF4-FFF2-40B4-BE49-F238E27FC236}">
                <a16:creationId xmlns:a16="http://schemas.microsoft.com/office/drawing/2014/main" id="{3FE534C6-D760-44A8-8AFB-C8D4C163A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03766-2B7B-403A-A18C-114B92A617F3}"/>
              </a:ext>
            </a:extLst>
          </p:cNvPr>
          <p:cNvSpPr>
            <a:spLocks noGrp="1"/>
          </p:cNvSpPr>
          <p:nvPr>
            <p:ph type="sldNum" sz="quarter" idx="12"/>
          </p:nvPr>
        </p:nvSpPr>
        <p:spPr/>
        <p:txBody>
          <a:bodyPr/>
          <a:lstStyle/>
          <a:p>
            <a:fld id="{ECD6B925-8597-44B5-8FAA-4D26EB413565}" type="slidenum">
              <a:rPr lang="en-US" smtClean="0"/>
              <a:t>‹#›</a:t>
            </a:fld>
            <a:endParaRPr lang="en-US"/>
          </a:p>
        </p:txBody>
      </p:sp>
    </p:spTree>
    <p:extLst>
      <p:ext uri="{BB962C8B-B14F-4D97-AF65-F5344CB8AC3E}">
        <p14:creationId xmlns:p14="http://schemas.microsoft.com/office/powerpoint/2010/main" val="388231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310F5-668B-4F15-8FEE-D900DF805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D98244-323B-4263-A327-EBDEBEFE78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2A60F0-3C8F-48D1-A3A7-06A78A3E4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6447A-2B41-4218-87CE-E8763F033B1E}"/>
              </a:ext>
            </a:extLst>
          </p:cNvPr>
          <p:cNvSpPr>
            <a:spLocks noGrp="1"/>
          </p:cNvSpPr>
          <p:nvPr>
            <p:ph type="dt" sz="half" idx="10"/>
          </p:nvPr>
        </p:nvSpPr>
        <p:spPr/>
        <p:txBody>
          <a:bodyPr/>
          <a:lstStyle/>
          <a:p>
            <a:fld id="{75AE77E2-D19A-4085-BF99-EC46DDCFA083}" type="datetimeFigureOut">
              <a:rPr lang="en-US" smtClean="0"/>
              <a:t>1/31/2022</a:t>
            </a:fld>
            <a:endParaRPr lang="en-US"/>
          </a:p>
        </p:txBody>
      </p:sp>
      <p:sp>
        <p:nvSpPr>
          <p:cNvPr id="6" name="Footer Placeholder 5">
            <a:extLst>
              <a:ext uri="{FF2B5EF4-FFF2-40B4-BE49-F238E27FC236}">
                <a16:creationId xmlns:a16="http://schemas.microsoft.com/office/drawing/2014/main" id="{662DA83C-2602-443F-9192-919A30732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C4A80-CBD7-424C-B38A-857F1376DD57}"/>
              </a:ext>
            </a:extLst>
          </p:cNvPr>
          <p:cNvSpPr>
            <a:spLocks noGrp="1"/>
          </p:cNvSpPr>
          <p:nvPr>
            <p:ph type="sldNum" sz="quarter" idx="12"/>
          </p:nvPr>
        </p:nvSpPr>
        <p:spPr/>
        <p:txBody>
          <a:bodyPr/>
          <a:lstStyle/>
          <a:p>
            <a:fld id="{ECD6B925-8597-44B5-8FAA-4D26EB413565}" type="slidenum">
              <a:rPr lang="en-US" smtClean="0"/>
              <a:t>‹#›</a:t>
            </a:fld>
            <a:endParaRPr lang="en-US"/>
          </a:p>
        </p:txBody>
      </p:sp>
    </p:spTree>
    <p:extLst>
      <p:ext uri="{BB962C8B-B14F-4D97-AF65-F5344CB8AC3E}">
        <p14:creationId xmlns:p14="http://schemas.microsoft.com/office/powerpoint/2010/main" val="5824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F186E-E463-40FD-93D9-15759C9E41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D62067-1734-48D1-8CE2-D146F087F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30E1C-8D53-4137-B4A9-D9D4693FB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E77E2-D19A-4085-BF99-EC46DDCFA083}" type="datetimeFigureOut">
              <a:rPr lang="en-US" smtClean="0"/>
              <a:t>1/31/2022</a:t>
            </a:fld>
            <a:endParaRPr lang="en-US"/>
          </a:p>
        </p:txBody>
      </p:sp>
      <p:sp>
        <p:nvSpPr>
          <p:cNvPr id="5" name="Footer Placeholder 4">
            <a:extLst>
              <a:ext uri="{FF2B5EF4-FFF2-40B4-BE49-F238E27FC236}">
                <a16:creationId xmlns:a16="http://schemas.microsoft.com/office/drawing/2014/main" id="{68D5045E-44D9-421B-94A3-04627ED50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ACA7B4-9104-4D65-98D6-5B61E8BF59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6B925-8597-44B5-8FAA-4D26EB413565}" type="slidenum">
              <a:rPr lang="en-US" smtClean="0"/>
              <a:t>‹#›</a:t>
            </a:fld>
            <a:endParaRPr lang="en-US"/>
          </a:p>
        </p:txBody>
      </p:sp>
    </p:spTree>
    <p:extLst>
      <p:ext uri="{BB962C8B-B14F-4D97-AF65-F5344CB8AC3E}">
        <p14:creationId xmlns:p14="http://schemas.microsoft.com/office/powerpoint/2010/main" val="160293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careermd.com/physicians/careerfairs/employersnapshot.aspx?pid=244491012"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14/relationships/chartEx" Target="../charts/chartEx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4-08-28 at 1.43.09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068" y="262601"/>
            <a:ext cx="1618697" cy="1927264"/>
          </a:xfrm>
          <a:prstGeom prst="rect">
            <a:avLst/>
          </a:prstGeom>
        </p:spPr>
      </p:pic>
      <p:sp>
        <p:nvSpPr>
          <p:cNvPr id="2" name="Title 1"/>
          <p:cNvSpPr>
            <a:spLocks noGrp="1"/>
          </p:cNvSpPr>
          <p:nvPr>
            <p:ph type="ctrTitle"/>
          </p:nvPr>
        </p:nvSpPr>
        <p:spPr>
          <a:xfrm>
            <a:off x="1476467" y="1723749"/>
            <a:ext cx="8615997" cy="1927225"/>
          </a:xfrm>
        </p:spPr>
        <p:txBody>
          <a:bodyPr/>
          <a:lstStyle/>
          <a:p>
            <a:pPr algn="ctr"/>
            <a:r>
              <a:rPr lang="en-US" sz="4400" b="1" dirty="0">
                <a:latin typeface="Calibri" panose="020F0502020204030204" pitchFamily="34" charset="0"/>
                <a:ea typeface="Calibri" panose="020F0502020204030204" pitchFamily="34" charset="0"/>
                <a:cs typeface="Times New Roman" panose="02020603050405020304" pitchFamily="18" charset="0"/>
              </a:rPr>
              <a:t>Pilot </a:t>
            </a:r>
            <a:r>
              <a:rPr lang="en-US" sz="4400" b="1" dirty="0">
                <a:effectLst/>
                <a:latin typeface="Calibri" panose="020F0502020204030204" pitchFamily="34" charset="0"/>
                <a:ea typeface="Calibri" panose="020F0502020204030204" pitchFamily="34" charset="0"/>
                <a:cs typeface="Times New Roman" panose="02020603050405020304" pitchFamily="18" charset="0"/>
              </a:rPr>
              <a:t>Protocol for ATS Management of Methamphetamine</a:t>
            </a:r>
            <a:endParaRPr lang="en-US" sz="4000" b="1" i="1" dirty="0"/>
          </a:p>
        </p:txBody>
      </p:sp>
      <p:sp>
        <p:nvSpPr>
          <p:cNvPr id="3" name="Subtitle 2"/>
          <p:cNvSpPr>
            <a:spLocks noGrp="1"/>
          </p:cNvSpPr>
          <p:nvPr>
            <p:ph type="subTitle" idx="1"/>
          </p:nvPr>
        </p:nvSpPr>
        <p:spPr>
          <a:xfrm>
            <a:off x="1717614" y="3977040"/>
            <a:ext cx="8374850" cy="3093942"/>
          </a:xfrm>
        </p:spPr>
        <p:txBody>
          <a:bodyPr>
            <a:normAutofit/>
          </a:bodyPr>
          <a:lstStyle/>
          <a:p>
            <a:r>
              <a:rPr lang="en-US" sz="3429" b="1" dirty="0"/>
              <a:t>Timothy E. Wilens, M.D.</a:t>
            </a:r>
          </a:p>
          <a:p>
            <a:r>
              <a:rPr lang="en-US" sz="2000" i="1" dirty="0">
                <a:latin typeface="Calibri (Body)"/>
              </a:rPr>
              <a:t>Psychiatric Consultant-Bay Cove Human Services</a:t>
            </a:r>
          </a:p>
          <a:p>
            <a:r>
              <a:rPr lang="en-US" sz="2000" i="1" dirty="0">
                <a:latin typeface="Calibri (Body)"/>
              </a:rPr>
              <a:t>Co-Director, Center for Addiction Medicine</a:t>
            </a:r>
          </a:p>
          <a:p>
            <a:r>
              <a:rPr lang="en-US" sz="2000" i="1" dirty="0">
                <a:latin typeface="Calibri (Body)"/>
              </a:rPr>
              <a:t>Chief, Division of Child and Adolescent Psychiatry,</a:t>
            </a:r>
          </a:p>
          <a:p>
            <a:r>
              <a:rPr lang="en-US" sz="2000" i="1" dirty="0">
                <a:latin typeface="Calibri (Body)"/>
              </a:rPr>
              <a:t>Massachusetts General Hospital </a:t>
            </a:r>
          </a:p>
          <a:p>
            <a:r>
              <a:rPr lang="en-US" sz="2000" i="1" dirty="0">
                <a:latin typeface="Calibri (Body)"/>
              </a:rPr>
              <a:t>Professor of Psychiatry, Harvard Medical School</a:t>
            </a:r>
          </a:p>
          <a:p>
            <a:endParaRPr lang="en-US" dirty="0"/>
          </a:p>
        </p:txBody>
      </p:sp>
      <p:pic>
        <p:nvPicPr>
          <p:cNvPr id="8" name="Picture 6" descr="Mgh_cre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067" y="123702"/>
            <a:ext cx="18288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 company name&#10;&#10;Description automatically generated">
            <a:extLst>
              <a:ext uri="{FF2B5EF4-FFF2-40B4-BE49-F238E27FC236}">
                <a16:creationId xmlns:a16="http://schemas.microsoft.com/office/drawing/2014/main" id="{336DAFB3-BBCE-4F25-B07D-50F188B7B63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47791" y="123702"/>
            <a:ext cx="2816352" cy="18379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Graphical user interface, text, application&#10;&#10;Description automatically generated">
            <a:extLst>
              <a:ext uri="{FF2B5EF4-FFF2-40B4-BE49-F238E27FC236}">
                <a16:creationId xmlns:a16="http://schemas.microsoft.com/office/drawing/2014/main" id="{9B69EACC-199C-8B49-89B5-2E9A1A3CD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564" y="4128711"/>
            <a:ext cx="5708665" cy="2111669"/>
          </a:xfrm>
          <a:prstGeom prst="rect">
            <a:avLst/>
          </a:prstGeom>
        </p:spPr>
      </p:pic>
      <p:pic>
        <p:nvPicPr>
          <p:cNvPr id="41" name="Picture 40" descr="Chart, bar chart&#10;&#10;Description automatically generated">
            <a:extLst>
              <a:ext uri="{FF2B5EF4-FFF2-40B4-BE49-F238E27FC236}">
                <a16:creationId xmlns:a16="http://schemas.microsoft.com/office/drawing/2014/main" id="{67693385-9B2E-6940-A192-6089E39BE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303" y="1353421"/>
            <a:ext cx="6575394" cy="2432516"/>
          </a:xfrm>
          <a:prstGeom prst="rect">
            <a:avLst/>
          </a:prstGeom>
        </p:spPr>
      </p:pic>
      <p:pic>
        <p:nvPicPr>
          <p:cNvPr id="47" name="Picture 46" descr="Text&#10;&#10;Description automatically generated with low confidence">
            <a:extLst>
              <a:ext uri="{FF2B5EF4-FFF2-40B4-BE49-F238E27FC236}">
                <a16:creationId xmlns:a16="http://schemas.microsoft.com/office/drawing/2014/main" id="{F7C36B19-44AD-1E40-88F7-C50B5A720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5564" y="0"/>
            <a:ext cx="5176910" cy="1205139"/>
          </a:xfrm>
          <a:prstGeom prst="rect">
            <a:avLst/>
          </a:prstGeom>
        </p:spPr>
      </p:pic>
    </p:spTree>
    <p:extLst>
      <p:ext uri="{BB962C8B-B14F-4D97-AF65-F5344CB8AC3E}">
        <p14:creationId xmlns:p14="http://schemas.microsoft.com/office/powerpoint/2010/main" val="11785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3D1CDC1-5695-E843-923A-5F5FB2FF5AF6}"/>
              </a:ext>
            </a:extLst>
          </p:cNvPr>
          <p:cNvGraphicFramePr>
            <a:graphicFrameLocks noGrp="1"/>
          </p:cNvGraphicFramePr>
          <p:nvPr>
            <p:ph idx="1"/>
            <p:extLst>
              <p:ext uri="{D42A27DB-BD31-4B8C-83A1-F6EECF244321}">
                <p14:modId xmlns:p14="http://schemas.microsoft.com/office/powerpoint/2010/main" val="3672115440"/>
              </p:ext>
            </p:extLst>
          </p:nvPr>
        </p:nvGraphicFramePr>
        <p:xfrm>
          <a:off x="304800" y="381000"/>
          <a:ext cx="11323320" cy="6111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975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Diagram&#10;&#10;Description automatically generated">
            <a:extLst>
              <a:ext uri="{FF2B5EF4-FFF2-40B4-BE49-F238E27FC236}">
                <a16:creationId xmlns:a16="http://schemas.microsoft.com/office/drawing/2014/main" id="{E8B676D8-1A1C-CF41-89D2-C67B89F8B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436" y="1960082"/>
            <a:ext cx="7430325" cy="2595876"/>
          </a:xfrm>
          <a:prstGeom prst="rect">
            <a:avLst/>
          </a:prstGeom>
        </p:spPr>
      </p:pic>
      <p:sp>
        <p:nvSpPr>
          <p:cNvPr id="5" name="TextBox 4">
            <a:extLst>
              <a:ext uri="{FF2B5EF4-FFF2-40B4-BE49-F238E27FC236}">
                <a16:creationId xmlns:a16="http://schemas.microsoft.com/office/drawing/2014/main" id="{F2A52608-AECE-C24C-972F-356194D12C3F}"/>
              </a:ext>
            </a:extLst>
          </p:cNvPr>
          <p:cNvSpPr txBox="1"/>
          <p:nvPr/>
        </p:nvSpPr>
        <p:spPr>
          <a:xfrm>
            <a:off x="2502569" y="430813"/>
            <a:ext cx="6096000" cy="1384995"/>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2800" b="1" dirty="0">
                <a:solidFill>
                  <a:schemeClr val="tx1"/>
                </a:solidFill>
              </a:rPr>
              <a:t>Meth Protocol Utilization</a:t>
            </a:r>
            <a:r>
              <a:rPr lang="en-US" sz="2800" b="1" baseline="0" dirty="0">
                <a:solidFill>
                  <a:schemeClr val="tx1"/>
                </a:solidFill>
              </a:rPr>
              <a:t> During Hospital Stay </a:t>
            </a:r>
          </a:p>
          <a:p>
            <a:pPr algn="ctr" rtl="0">
              <a:defRPr sz="1400" b="0" i="0" u="none" strike="noStrike" kern="1200" spc="0" baseline="0">
                <a:solidFill>
                  <a:prstClr val="black">
                    <a:lumMod val="65000"/>
                    <a:lumOff val="35000"/>
                  </a:prstClr>
                </a:solidFill>
                <a:latin typeface="+mn-lt"/>
                <a:ea typeface="+mn-ea"/>
                <a:cs typeface="+mn-cs"/>
              </a:defRPr>
            </a:pPr>
            <a:r>
              <a:rPr lang="en-US" sz="2800" i="1" baseline="0" dirty="0">
                <a:solidFill>
                  <a:schemeClr val="tx1"/>
                </a:solidFill>
              </a:rPr>
              <a:t>n </a:t>
            </a:r>
            <a:r>
              <a:rPr lang="en-US" sz="2800" baseline="0" dirty="0">
                <a:solidFill>
                  <a:schemeClr val="tx1"/>
                </a:solidFill>
              </a:rPr>
              <a:t>= 23</a:t>
            </a:r>
            <a:endParaRPr lang="en-US" sz="2800" dirty="0">
              <a:solidFill>
                <a:schemeClr val="tx1"/>
              </a:solidFill>
            </a:endParaRPr>
          </a:p>
        </p:txBody>
      </p:sp>
    </p:spTree>
    <p:extLst>
      <p:ext uri="{BB962C8B-B14F-4D97-AF65-F5344CB8AC3E}">
        <p14:creationId xmlns:p14="http://schemas.microsoft.com/office/powerpoint/2010/main" val="141857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51AC-D96C-AE4C-8AD1-97FE9F0DE79B}"/>
              </a:ext>
            </a:extLst>
          </p:cNvPr>
          <p:cNvSpPr>
            <a:spLocks noGrp="1"/>
          </p:cNvSpPr>
          <p:nvPr>
            <p:ph type="title"/>
          </p:nvPr>
        </p:nvSpPr>
        <p:spPr/>
        <p:txBody>
          <a:bodyPr>
            <a:normAutofit/>
          </a:bodyPr>
          <a:lstStyle/>
          <a:p>
            <a:r>
              <a:rPr lang="en-US" sz="4000" b="1" dirty="0"/>
              <a:t>Behavioral Treatments Utilized (N=23)</a:t>
            </a:r>
          </a:p>
        </p:txBody>
      </p:sp>
      <p:sp>
        <p:nvSpPr>
          <p:cNvPr id="7" name="Rectangle 6">
            <a:extLst>
              <a:ext uri="{FF2B5EF4-FFF2-40B4-BE49-F238E27FC236}">
                <a16:creationId xmlns:a16="http://schemas.microsoft.com/office/drawing/2014/main" id="{6BBAAC3F-AFF5-AA4F-AA8A-3E57FCA187A4}"/>
              </a:ext>
            </a:extLst>
          </p:cNvPr>
          <p:cNvSpPr/>
          <p:nvPr/>
        </p:nvSpPr>
        <p:spPr>
          <a:xfrm>
            <a:off x="2822713" y="2287290"/>
            <a:ext cx="1232452" cy="359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B7FA31-CB6B-D548-B0CD-24C341C51FA0}"/>
              </a:ext>
            </a:extLst>
          </p:cNvPr>
          <p:cNvSpPr/>
          <p:nvPr/>
        </p:nvSpPr>
        <p:spPr>
          <a:xfrm>
            <a:off x="4664763" y="2786130"/>
            <a:ext cx="1232452" cy="312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090717-B4B3-9245-A4FB-45A7CD673140}"/>
              </a:ext>
            </a:extLst>
          </p:cNvPr>
          <p:cNvSpPr/>
          <p:nvPr/>
        </p:nvSpPr>
        <p:spPr>
          <a:xfrm>
            <a:off x="6400800" y="4764890"/>
            <a:ext cx="1232452" cy="1172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03C6FB-F614-AF48-BBC2-98B6F7EC5B90}"/>
              </a:ext>
            </a:extLst>
          </p:cNvPr>
          <p:cNvSpPr/>
          <p:nvPr/>
        </p:nvSpPr>
        <p:spPr>
          <a:xfrm>
            <a:off x="8136837" y="5052966"/>
            <a:ext cx="1232452" cy="830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F9A3A22-A17E-FE44-B508-31C66EE9AF49}"/>
              </a:ext>
            </a:extLst>
          </p:cNvPr>
          <p:cNvCxnSpPr/>
          <p:nvPr/>
        </p:nvCxnSpPr>
        <p:spPr>
          <a:xfrm>
            <a:off x="2126974" y="1825625"/>
            <a:ext cx="0" cy="4058340"/>
          </a:xfrm>
          <a:prstGeom prst="line">
            <a:avLst/>
          </a:prstGeom>
          <a:ln w="127000">
            <a:solidFill>
              <a:schemeClr val="accent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19F0EEE-9FBB-6046-B206-0B352417F01D}"/>
              </a:ext>
            </a:extLst>
          </p:cNvPr>
          <p:cNvSpPr txBox="1"/>
          <p:nvPr/>
        </p:nvSpPr>
        <p:spPr>
          <a:xfrm>
            <a:off x="1212574" y="1825625"/>
            <a:ext cx="870751" cy="461665"/>
          </a:xfrm>
          <a:prstGeom prst="rect">
            <a:avLst/>
          </a:prstGeom>
          <a:noFill/>
        </p:spPr>
        <p:txBody>
          <a:bodyPr wrap="none" rtlCol="0">
            <a:spAutoFit/>
          </a:bodyPr>
          <a:lstStyle/>
          <a:p>
            <a:r>
              <a:rPr lang="en-US" sz="2400" b="1" dirty="0"/>
              <a:t>100%</a:t>
            </a:r>
          </a:p>
        </p:txBody>
      </p:sp>
      <p:sp>
        <p:nvSpPr>
          <p:cNvPr id="16" name="TextBox 15">
            <a:extLst>
              <a:ext uri="{FF2B5EF4-FFF2-40B4-BE49-F238E27FC236}">
                <a16:creationId xmlns:a16="http://schemas.microsoft.com/office/drawing/2014/main" id="{7D6960AB-DBB8-434F-8B38-340841D22490}"/>
              </a:ext>
            </a:extLst>
          </p:cNvPr>
          <p:cNvSpPr txBox="1"/>
          <p:nvPr/>
        </p:nvSpPr>
        <p:spPr>
          <a:xfrm>
            <a:off x="1212574" y="3728828"/>
            <a:ext cx="6102626" cy="461665"/>
          </a:xfrm>
          <a:prstGeom prst="rect">
            <a:avLst/>
          </a:prstGeom>
          <a:noFill/>
        </p:spPr>
        <p:txBody>
          <a:bodyPr wrap="square">
            <a:spAutoFit/>
          </a:bodyPr>
          <a:lstStyle/>
          <a:p>
            <a:r>
              <a:rPr lang="en-US" sz="2400" b="1" dirty="0"/>
              <a:t>50%</a:t>
            </a:r>
          </a:p>
        </p:txBody>
      </p:sp>
      <p:sp>
        <p:nvSpPr>
          <p:cNvPr id="17" name="TextBox 16">
            <a:extLst>
              <a:ext uri="{FF2B5EF4-FFF2-40B4-BE49-F238E27FC236}">
                <a16:creationId xmlns:a16="http://schemas.microsoft.com/office/drawing/2014/main" id="{5C0A986B-0D80-0F4B-9CCC-8C84F2BFAF33}"/>
              </a:ext>
            </a:extLst>
          </p:cNvPr>
          <p:cNvSpPr txBox="1"/>
          <p:nvPr/>
        </p:nvSpPr>
        <p:spPr>
          <a:xfrm>
            <a:off x="2577002" y="5951697"/>
            <a:ext cx="1604606" cy="461665"/>
          </a:xfrm>
          <a:prstGeom prst="rect">
            <a:avLst/>
          </a:prstGeom>
          <a:noFill/>
        </p:spPr>
        <p:txBody>
          <a:bodyPr wrap="none" rtlCol="0">
            <a:spAutoFit/>
          </a:bodyPr>
          <a:lstStyle/>
          <a:p>
            <a:r>
              <a:rPr lang="en-US" sz="2400" b="1" dirty="0"/>
              <a:t>Extra Sleep</a:t>
            </a:r>
          </a:p>
        </p:txBody>
      </p:sp>
      <p:sp>
        <p:nvSpPr>
          <p:cNvPr id="19" name="TextBox 18">
            <a:extLst>
              <a:ext uri="{FF2B5EF4-FFF2-40B4-BE49-F238E27FC236}">
                <a16:creationId xmlns:a16="http://schemas.microsoft.com/office/drawing/2014/main" id="{DE460EC0-C57E-F04E-B6B2-D5F95A07DCEB}"/>
              </a:ext>
            </a:extLst>
          </p:cNvPr>
          <p:cNvSpPr txBox="1"/>
          <p:nvPr/>
        </p:nvSpPr>
        <p:spPr>
          <a:xfrm>
            <a:off x="4366593" y="5997863"/>
            <a:ext cx="1934817" cy="830997"/>
          </a:xfrm>
          <a:prstGeom prst="rect">
            <a:avLst/>
          </a:prstGeom>
          <a:noFill/>
        </p:spPr>
        <p:txBody>
          <a:bodyPr wrap="square">
            <a:spAutoFit/>
          </a:bodyPr>
          <a:lstStyle/>
          <a:p>
            <a:pPr algn="ctr"/>
            <a:r>
              <a:rPr lang="en-US" sz="2400" b="1" dirty="0"/>
              <a:t>Excused from</a:t>
            </a:r>
          </a:p>
          <a:p>
            <a:pPr algn="ctr"/>
            <a:r>
              <a:rPr lang="en-US" sz="2400" b="1" dirty="0"/>
              <a:t>Group</a:t>
            </a:r>
          </a:p>
        </p:txBody>
      </p:sp>
      <p:sp>
        <p:nvSpPr>
          <p:cNvPr id="21" name="TextBox 20">
            <a:extLst>
              <a:ext uri="{FF2B5EF4-FFF2-40B4-BE49-F238E27FC236}">
                <a16:creationId xmlns:a16="http://schemas.microsoft.com/office/drawing/2014/main" id="{9EA464E5-0647-1F44-814A-110F6A578358}"/>
              </a:ext>
            </a:extLst>
          </p:cNvPr>
          <p:cNvSpPr txBox="1"/>
          <p:nvPr/>
        </p:nvSpPr>
        <p:spPr>
          <a:xfrm>
            <a:off x="6400800" y="5911939"/>
            <a:ext cx="1285461" cy="830997"/>
          </a:xfrm>
          <a:prstGeom prst="rect">
            <a:avLst/>
          </a:prstGeom>
          <a:noFill/>
        </p:spPr>
        <p:txBody>
          <a:bodyPr wrap="square">
            <a:spAutoFit/>
          </a:bodyPr>
          <a:lstStyle/>
          <a:p>
            <a:pPr algn="ctr"/>
            <a:r>
              <a:rPr lang="en-US" sz="2400" b="1" dirty="0"/>
              <a:t>Bedside</a:t>
            </a:r>
          </a:p>
          <a:p>
            <a:pPr algn="ctr"/>
            <a:r>
              <a:rPr lang="en-US" sz="2400" b="1" dirty="0"/>
              <a:t>Meds</a:t>
            </a:r>
          </a:p>
        </p:txBody>
      </p:sp>
      <p:sp>
        <p:nvSpPr>
          <p:cNvPr id="23" name="TextBox 22">
            <a:extLst>
              <a:ext uri="{FF2B5EF4-FFF2-40B4-BE49-F238E27FC236}">
                <a16:creationId xmlns:a16="http://schemas.microsoft.com/office/drawing/2014/main" id="{C233CCCC-E167-9346-B67D-711C21405D65}"/>
              </a:ext>
            </a:extLst>
          </p:cNvPr>
          <p:cNvSpPr txBox="1"/>
          <p:nvPr/>
        </p:nvSpPr>
        <p:spPr>
          <a:xfrm>
            <a:off x="8302487" y="5895236"/>
            <a:ext cx="6102626" cy="830997"/>
          </a:xfrm>
          <a:prstGeom prst="rect">
            <a:avLst/>
          </a:prstGeom>
          <a:noFill/>
        </p:spPr>
        <p:txBody>
          <a:bodyPr wrap="square">
            <a:spAutoFit/>
          </a:bodyPr>
          <a:lstStyle/>
          <a:p>
            <a:r>
              <a:rPr lang="en-US" sz="2400" b="1" dirty="0"/>
              <a:t>Ensure </a:t>
            </a:r>
          </a:p>
          <a:p>
            <a:r>
              <a:rPr lang="en-US" sz="2400" b="1" dirty="0"/>
              <a:t>Given</a:t>
            </a:r>
          </a:p>
        </p:txBody>
      </p:sp>
      <p:sp>
        <p:nvSpPr>
          <p:cNvPr id="24" name="TextBox 23">
            <a:extLst>
              <a:ext uri="{FF2B5EF4-FFF2-40B4-BE49-F238E27FC236}">
                <a16:creationId xmlns:a16="http://schemas.microsoft.com/office/drawing/2014/main" id="{1BC574AA-9D4E-CC41-AAED-D0166D513928}"/>
              </a:ext>
            </a:extLst>
          </p:cNvPr>
          <p:cNvSpPr txBox="1"/>
          <p:nvPr/>
        </p:nvSpPr>
        <p:spPr>
          <a:xfrm>
            <a:off x="10065026" y="2776913"/>
            <a:ext cx="2239716" cy="1569660"/>
          </a:xfrm>
          <a:prstGeom prst="rect">
            <a:avLst/>
          </a:prstGeom>
          <a:noFill/>
        </p:spPr>
        <p:txBody>
          <a:bodyPr wrap="none" rtlCol="0">
            <a:spAutoFit/>
          </a:bodyPr>
          <a:lstStyle/>
          <a:p>
            <a:r>
              <a:rPr lang="en-US" sz="2400" u="sng" dirty="0"/>
              <a:t>&lt;5%</a:t>
            </a:r>
          </a:p>
          <a:p>
            <a:r>
              <a:rPr lang="en-US" sz="2400" dirty="0"/>
              <a:t>Rest PRN</a:t>
            </a:r>
          </a:p>
          <a:p>
            <a:r>
              <a:rPr lang="en-US" sz="2400" dirty="0"/>
              <a:t>Fluids@ bedside</a:t>
            </a:r>
          </a:p>
          <a:p>
            <a:r>
              <a:rPr lang="en-US" sz="2400" dirty="0"/>
              <a:t>Redirection</a:t>
            </a:r>
          </a:p>
        </p:txBody>
      </p:sp>
    </p:spTree>
    <p:extLst>
      <p:ext uri="{BB962C8B-B14F-4D97-AF65-F5344CB8AC3E}">
        <p14:creationId xmlns:p14="http://schemas.microsoft.com/office/powerpoint/2010/main" val="259423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018098-1803-0742-A9DA-F8004961F8DE}"/>
              </a:ext>
            </a:extLst>
          </p:cNvPr>
          <p:cNvGraphicFramePr>
            <a:graphicFrameLocks noGrp="1"/>
          </p:cNvGraphicFramePr>
          <p:nvPr>
            <p:ph idx="1"/>
            <p:extLst>
              <p:ext uri="{D42A27DB-BD31-4B8C-83A1-F6EECF244321}">
                <p14:modId xmlns:p14="http://schemas.microsoft.com/office/powerpoint/2010/main" val="3006742238"/>
              </p:ext>
            </p:extLst>
          </p:nvPr>
        </p:nvGraphicFramePr>
        <p:xfrm>
          <a:off x="5609968" y="1331234"/>
          <a:ext cx="5791974" cy="4103988"/>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891F8684-6579-2B41-B4E1-31AF175D8429}"/>
                  </a:ext>
                </a:extLst>
              </p:cNvPr>
              <p:cNvGraphicFramePr/>
              <p:nvPr>
                <p:extLst>
                  <p:ext uri="{D42A27DB-BD31-4B8C-83A1-F6EECF244321}">
                    <p14:modId xmlns:p14="http://schemas.microsoft.com/office/powerpoint/2010/main" val="2509977214"/>
                  </p:ext>
                </p:extLst>
              </p:nvPr>
            </p:nvGraphicFramePr>
            <p:xfrm>
              <a:off x="560103" y="1331234"/>
              <a:ext cx="5049865" cy="437382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5" name="Chart 4">
                <a:extLst>
                  <a:ext uri="{FF2B5EF4-FFF2-40B4-BE49-F238E27FC236}">
                    <a16:creationId xmlns:a16="http://schemas.microsoft.com/office/drawing/2014/main" id="{891F8684-6579-2B41-B4E1-31AF175D8429}"/>
                  </a:ext>
                </a:extLst>
              </p:cNvPr>
              <p:cNvPicPr>
                <a:picLocks noGrp="1" noRot="1" noChangeAspect="1" noMove="1" noResize="1" noEditPoints="1" noAdjustHandles="1" noChangeArrowheads="1" noChangeShapeType="1"/>
              </p:cNvPicPr>
              <p:nvPr/>
            </p:nvPicPr>
            <p:blipFill>
              <a:blip r:embed="rId5"/>
              <a:stretch>
                <a:fillRect/>
              </a:stretch>
            </p:blipFill>
            <p:spPr>
              <a:xfrm>
                <a:off x="560103" y="1331234"/>
                <a:ext cx="5049865" cy="4373827"/>
              </a:xfrm>
              <a:prstGeom prst="rect">
                <a:avLst/>
              </a:prstGeom>
            </p:spPr>
          </p:pic>
        </mc:Fallback>
      </mc:AlternateContent>
    </p:spTree>
    <p:extLst>
      <p:ext uri="{BB962C8B-B14F-4D97-AF65-F5344CB8AC3E}">
        <p14:creationId xmlns:p14="http://schemas.microsoft.com/office/powerpoint/2010/main" val="124912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2ABA-0E77-924B-BDE0-806CCAC2FBAB}"/>
              </a:ext>
            </a:extLst>
          </p:cNvPr>
          <p:cNvSpPr>
            <a:spLocks noGrp="1"/>
          </p:cNvSpPr>
          <p:nvPr>
            <p:ph type="title"/>
          </p:nvPr>
        </p:nvSpPr>
        <p:spPr/>
        <p:txBody>
          <a:bodyPr/>
          <a:lstStyle/>
          <a:p>
            <a:r>
              <a:rPr lang="en-US" b="1" dirty="0"/>
              <a:t>Nursing Focus Group Feedback</a:t>
            </a:r>
          </a:p>
        </p:txBody>
      </p:sp>
      <p:sp>
        <p:nvSpPr>
          <p:cNvPr id="3" name="Content Placeholder 2">
            <a:extLst>
              <a:ext uri="{FF2B5EF4-FFF2-40B4-BE49-F238E27FC236}">
                <a16:creationId xmlns:a16="http://schemas.microsoft.com/office/drawing/2014/main" id="{A0740457-C960-8942-81BD-19F100DDE89B}"/>
              </a:ext>
            </a:extLst>
          </p:cNvPr>
          <p:cNvSpPr>
            <a:spLocks noGrp="1"/>
          </p:cNvSpPr>
          <p:nvPr>
            <p:ph idx="1"/>
          </p:nvPr>
        </p:nvSpPr>
        <p:spPr/>
        <p:txBody>
          <a:bodyPr>
            <a:normAutofit/>
          </a:bodyPr>
          <a:lstStyle/>
          <a:p>
            <a:r>
              <a:rPr lang="en-US" b="1" i="1" dirty="0"/>
              <a:t>“I like that there are options for meth users.”</a:t>
            </a:r>
          </a:p>
          <a:p>
            <a:r>
              <a:rPr lang="en-US" b="1" i="1" dirty="0"/>
              <a:t>“Now, more and more are beginning to be honest about their meth use because they know we have a specific protocol for it. “ </a:t>
            </a:r>
          </a:p>
          <a:p>
            <a:r>
              <a:rPr lang="en-US" b="1" i="1" dirty="0"/>
              <a:t>“I really like the behavior component” </a:t>
            </a:r>
          </a:p>
          <a:p>
            <a:r>
              <a:rPr lang="en-US" b="1" i="1" dirty="0"/>
              <a:t>“I like all the different meds we can use for the protocol and that we are learning more and more about meth use. “ </a:t>
            </a:r>
          </a:p>
          <a:p>
            <a:r>
              <a:rPr lang="en-US" b="1" i="1" dirty="0"/>
              <a:t>“The </a:t>
            </a:r>
            <a:r>
              <a:rPr lang="en-US" b="1" i="1"/>
              <a:t>Seroquel works </a:t>
            </a:r>
            <a:r>
              <a:rPr lang="en-US" b="1" i="1" dirty="0"/>
              <a:t>the best. Benadryl has helped clients for their anxiety symptoms. Vitamin C I think has been very helpful” </a:t>
            </a:r>
          </a:p>
          <a:p>
            <a:r>
              <a:rPr lang="en-US" b="1" i="1" dirty="0"/>
              <a:t>“Maybe it can be expanded into the next level of care.” </a:t>
            </a:r>
          </a:p>
        </p:txBody>
      </p:sp>
    </p:spTree>
    <p:extLst>
      <p:ext uri="{BB962C8B-B14F-4D97-AF65-F5344CB8AC3E}">
        <p14:creationId xmlns:p14="http://schemas.microsoft.com/office/powerpoint/2010/main" val="398825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E15B-D4A4-4D13-A852-A8A95A17870E}"/>
              </a:ext>
            </a:extLst>
          </p:cNvPr>
          <p:cNvSpPr>
            <a:spLocks noGrp="1"/>
          </p:cNvSpPr>
          <p:nvPr>
            <p:ph type="title"/>
          </p:nvPr>
        </p:nvSpPr>
        <p:spPr>
          <a:xfrm>
            <a:off x="4965430" y="629266"/>
            <a:ext cx="6586491" cy="1676603"/>
          </a:xfrm>
        </p:spPr>
        <p:txBody>
          <a:bodyPr>
            <a:normAutofit/>
          </a:bodyPr>
          <a:lstStyle/>
          <a:p>
            <a:r>
              <a:rPr lang="en-US" sz="5400" b="1" dirty="0"/>
              <a:t>Questions?</a:t>
            </a:r>
          </a:p>
        </p:txBody>
      </p:sp>
      <p:sp>
        <p:nvSpPr>
          <p:cNvPr id="3" name="Content Placeholder 2">
            <a:extLst>
              <a:ext uri="{FF2B5EF4-FFF2-40B4-BE49-F238E27FC236}">
                <a16:creationId xmlns:a16="http://schemas.microsoft.com/office/drawing/2014/main" id="{17EA8CB6-097D-4366-B64A-D50D63BB6A39}"/>
              </a:ext>
            </a:extLst>
          </p:cNvPr>
          <p:cNvSpPr>
            <a:spLocks noGrp="1"/>
          </p:cNvSpPr>
          <p:nvPr>
            <p:ph idx="1"/>
          </p:nvPr>
        </p:nvSpPr>
        <p:spPr>
          <a:xfrm>
            <a:off x="4965431" y="2438400"/>
            <a:ext cx="6586489" cy="3785419"/>
          </a:xfrm>
        </p:spPr>
        <p:txBody>
          <a:bodyPr>
            <a:normAutofit/>
          </a:bodyPr>
          <a:lstStyle/>
          <a:p>
            <a:pPr marL="0" indent="0">
              <a:buNone/>
            </a:pPr>
            <a:endParaRPr lang="en-US" sz="2400" b="1" dirty="0"/>
          </a:p>
          <a:p>
            <a:pPr marL="0" indent="0">
              <a:buNone/>
            </a:pPr>
            <a:r>
              <a:rPr lang="en-US" sz="4800" b="1" i="1" dirty="0"/>
              <a:t>Thank you !</a:t>
            </a:r>
            <a:endParaRPr lang="en-US" sz="4800" i="1" dirty="0"/>
          </a:p>
        </p:txBody>
      </p:sp>
      <p:pic>
        <p:nvPicPr>
          <p:cNvPr id="5" name="Picture 4" descr="Text&#10;&#10;Description automatically generated">
            <a:extLst>
              <a:ext uri="{FF2B5EF4-FFF2-40B4-BE49-F238E27FC236}">
                <a16:creationId xmlns:a16="http://schemas.microsoft.com/office/drawing/2014/main" id="{7158993A-5C86-4ED0-A8CA-4B5D18A7F34F}"/>
              </a:ext>
            </a:extLst>
          </p:cNvPr>
          <p:cNvPicPr>
            <a:picLocks noChangeAspect="1"/>
          </p:cNvPicPr>
          <p:nvPr/>
        </p:nvPicPr>
        <p:blipFill rotWithShape="1">
          <a:blip r:embed="rId2">
            <a:extLst>
              <a:ext uri="{28A0092B-C50C-407E-A947-70E740481C1C}">
                <a14:useLocalDpi xmlns:a14="http://schemas.microsoft.com/office/drawing/2010/main" val="0"/>
              </a:ext>
            </a:extLst>
          </a:blip>
          <a:srcRect b="4207"/>
          <a:stretch/>
        </p:blipFill>
        <p:spPr>
          <a:xfrm>
            <a:off x="20" y="10"/>
            <a:ext cx="4635571" cy="6857990"/>
          </a:xfrm>
          <a:prstGeom prst="rect">
            <a:avLst/>
          </a:prstGeom>
          <a:effectLst/>
        </p:spPr>
      </p:pic>
    </p:spTree>
    <p:extLst>
      <p:ext uri="{BB962C8B-B14F-4D97-AF65-F5344CB8AC3E}">
        <p14:creationId xmlns:p14="http://schemas.microsoft.com/office/powerpoint/2010/main" val="331599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E6C1-211B-4E42-8A11-82792E47CB54}"/>
              </a:ext>
            </a:extLst>
          </p:cNvPr>
          <p:cNvSpPr>
            <a:spLocks noGrp="1"/>
          </p:cNvSpPr>
          <p:nvPr>
            <p:ph type="title"/>
          </p:nvPr>
        </p:nvSpPr>
        <p:spPr/>
        <p:txBody>
          <a:bodyPr/>
          <a:lstStyle/>
          <a:p>
            <a:r>
              <a:rPr lang="en-US" sz="4400" b="1" dirty="0">
                <a:effectLst/>
                <a:latin typeface="Calibri" panose="020F0502020204030204" pitchFamily="34" charset="0"/>
                <a:ea typeface="Calibri" panose="020F0502020204030204" pitchFamily="34" charset="0"/>
                <a:cs typeface="Times New Roman" panose="02020603050405020304" pitchFamily="18" charset="0"/>
              </a:rPr>
              <a:t>Protocol for ATS Management of Methamphetamine: Summary</a:t>
            </a:r>
            <a:endParaRPr lang="en-US" dirty="0"/>
          </a:p>
        </p:txBody>
      </p:sp>
      <p:sp>
        <p:nvSpPr>
          <p:cNvPr id="3" name="Content Placeholder 2">
            <a:extLst>
              <a:ext uri="{FF2B5EF4-FFF2-40B4-BE49-F238E27FC236}">
                <a16:creationId xmlns:a16="http://schemas.microsoft.com/office/drawing/2014/main" id="{06D6C91A-C548-4C1A-866A-D640410464D7}"/>
              </a:ext>
            </a:extLst>
          </p:cNvPr>
          <p:cNvSpPr>
            <a:spLocks noGrp="1"/>
          </p:cNvSpPr>
          <p:nvPr>
            <p:ph idx="1"/>
          </p:nvPr>
        </p:nvSpPr>
        <p:spPr/>
        <p:txBody>
          <a:bodyPr>
            <a:normAutofit lnSpcReduction="10000"/>
          </a:bodyPr>
          <a:lstStyle/>
          <a:p>
            <a:r>
              <a:rPr lang="en-US" b="1" dirty="0"/>
              <a:t>To our knowledge, first focused methamphetamine protocol for use in ATS (acute detoxification) settings </a:t>
            </a:r>
          </a:p>
          <a:p>
            <a:r>
              <a:rPr lang="en-US" b="1" dirty="0"/>
              <a:t>Thorough development (October-December/2019), vetting (2020), and implementation process (January-March 2021) </a:t>
            </a:r>
          </a:p>
          <a:p>
            <a:r>
              <a:rPr lang="en-US" b="1" dirty="0"/>
              <a:t>Psychoeducation to clinical and administrative staff about methamphetamine and its management is necessary to engage staff</a:t>
            </a:r>
          </a:p>
          <a:p>
            <a:r>
              <a:rPr lang="en-US" b="1" dirty="0"/>
              <a:t>Preliminary QA/QI data suggest feasibility, tolerability, and effectiveness</a:t>
            </a:r>
          </a:p>
          <a:p>
            <a:r>
              <a:rPr lang="en-US" b="1" dirty="0"/>
              <a:t>More work is necessary to enhance protocol and improve patients’ retention on unit</a:t>
            </a:r>
          </a:p>
        </p:txBody>
      </p:sp>
    </p:spTree>
    <p:extLst>
      <p:ext uri="{BB962C8B-B14F-4D97-AF65-F5344CB8AC3E}">
        <p14:creationId xmlns:p14="http://schemas.microsoft.com/office/powerpoint/2010/main" val="327488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1995-A3F2-440A-91DC-45777142505B}"/>
              </a:ext>
            </a:extLst>
          </p:cNvPr>
          <p:cNvSpPr>
            <a:spLocks noGrp="1"/>
          </p:cNvSpPr>
          <p:nvPr>
            <p:ph type="title"/>
          </p:nvPr>
        </p:nvSpPr>
        <p:spPr>
          <a:xfrm>
            <a:off x="838200" y="18255"/>
            <a:ext cx="10515600" cy="1325563"/>
          </a:xfrm>
        </p:spPr>
        <p:txBody>
          <a:bodyPr/>
          <a:lstStyle/>
          <a:p>
            <a:r>
              <a:rPr lang="en-US" sz="4400" b="1" dirty="0">
                <a:effectLst/>
                <a:latin typeface="Calibri" panose="020F0502020204030204" pitchFamily="34" charset="0"/>
                <a:ea typeface="Calibri" panose="020F0502020204030204" pitchFamily="34" charset="0"/>
                <a:cs typeface="Times New Roman" panose="02020603050405020304" pitchFamily="18" charset="0"/>
              </a:rPr>
              <a:t>Protocol for ATS Management of Methamphetamine: Iterative Process</a:t>
            </a:r>
            <a:endParaRPr lang="en-US" dirty="0"/>
          </a:p>
        </p:txBody>
      </p:sp>
      <p:sp>
        <p:nvSpPr>
          <p:cNvPr id="3" name="Content Placeholder 2">
            <a:extLst>
              <a:ext uri="{FF2B5EF4-FFF2-40B4-BE49-F238E27FC236}">
                <a16:creationId xmlns:a16="http://schemas.microsoft.com/office/drawing/2014/main" id="{0D387EDF-03F5-4ED9-BD37-A9D34EF28753}"/>
              </a:ext>
            </a:extLst>
          </p:cNvPr>
          <p:cNvSpPr>
            <a:spLocks noGrp="1"/>
          </p:cNvSpPr>
          <p:nvPr>
            <p:ph idx="1"/>
          </p:nvPr>
        </p:nvSpPr>
        <p:spPr>
          <a:xfrm>
            <a:off x="838200" y="1673225"/>
            <a:ext cx="10515600" cy="4351338"/>
          </a:xfrm>
        </p:spPr>
        <p:txBody>
          <a:bodyPr>
            <a:noAutofit/>
          </a:bodyPr>
          <a:lstStyle/>
          <a:p>
            <a:r>
              <a:rPr lang="en-US" sz="2400" b="1" dirty="0"/>
              <a:t>Protocol development (T Wilens) using psychological and pharmacotherapy best practices and newest data for methamphetamine management</a:t>
            </a:r>
          </a:p>
          <a:p>
            <a:r>
              <a:rPr lang="en-US" sz="2400" b="1" dirty="0"/>
              <a:t>Vetting and revision of protocol in collaboration with MGH Addiction Team (including internists, addictionologists, pharmacists, psychologists, psychiatrists, social workers)</a:t>
            </a:r>
          </a:p>
          <a:p>
            <a:r>
              <a:rPr lang="en-US" sz="2400" b="1" dirty="0"/>
              <a:t>Vetting and revision with Bay Cove Staff (including medical director [Dr. James O’Connell], nursing, case workers, administration)</a:t>
            </a:r>
          </a:p>
          <a:p>
            <a:r>
              <a:rPr lang="en-US" sz="2400" b="1" dirty="0"/>
              <a:t>Vetting and revision with Department of Public Health (Dr. Alex Walley)</a:t>
            </a:r>
          </a:p>
          <a:p>
            <a:r>
              <a:rPr lang="en-US" sz="2400" b="1" dirty="0"/>
              <a:t>Psychoeducation/in-services on methamphetamine to all Andrew House staff</a:t>
            </a:r>
          </a:p>
          <a:p>
            <a:r>
              <a:rPr lang="en-US" sz="2400" b="1" dirty="0"/>
              <a:t>Initial implementation, feedback and further education (nursing)</a:t>
            </a:r>
          </a:p>
          <a:p>
            <a:r>
              <a:rPr lang="en-US" sz="2400" b="1" dirty="0"/>
              <a:t>Implementation and QA/QI review of initial cases – preliminary data reviewed and further revision and QA underway</a:t>
            </a:r>
          </a:p>
        </p:txBody>
      </p:sp>
    </p:spTree>
    <p:extLst>
      <p:ext uri="{BB962C8B-B14F-4D97-AF65-F5344CB8AC3E}">
        <p14:creationId xmlns:p14="http://schemas.microsoft.com/office/powerpoint/2010/main" val="369210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3AC53-18CB-4D2E-8303-2EF576999DA4}"/>
              </a:ext>
            </a:extLst>
          </p:cNvPr>
          <p:cNvSpPr>
            <a:spLocks noGrp="1"/>
          </p:cNvSpPr>
          <p:nvPr>
            <p:ph type="title"/>
          </p:nvPr>
        </p:nvSpPr>
        <p:spPr/>
        <p:txBody>
          <a:bodyPr>
            <a:normAutofit fontScale="90000"/>
          </a:bodyPr>
          <a:lstStyle/>
          <a:p>
            <a:r>
              <a:rPr lang="en-US" sz="4400" b="1" dirty="0">
                <a:effectLst/>
                <a:latin typeface="Calibri" panose="020F0502020204030204" pitchFamily="34" charset="0"/>
                <a:ea typeface="Calibri" panose="020F0502020204030204" pitchFamily="34" charset="0"/>
                <a:cs typeface="Times New Roman" panose="02020603050405020304" pitchFamily="18" charset="0"/>
              </a:rPr>
              <a:t>Protocol for ATS Management of Methamphetamine: Goal</a:t>
            </a:r>
            <a:br>
              <a:rPr lang="en-US" sz="44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2560D87B-44B7-4E15-BF5C-4CAAB2812768}"/>
              </a:ext>
            </a:extLst>
          </p:cNvPr>
          <p:cNvSpPr txBox="1"/>
          <p:nvPr/>
        </p:nvSpPr>
        <p:spPr>
          <a:xfrm>
            <a:off x="838200" y="2354754"/>
            <a:ext cx="8111728" cy="2246769"/>
          </a:xfrm>
          <a:prstGeom prst="rect">
            <a:avLst/>
          </a:prstGeom>
          <a:noFill/>
        </p:spPr>
        <p:txBody>
          <a:bodyPr wrap="square">
            <a:spAutoFit/>
          </a:bodyPr>
          <a:lstStyle/>
          <a:p>
            <a:pPr marL="0" marR="0">
              <a:spcBef>
                <a:spcPts val="0"/>
              </a:spcBef>
              <a:spcAft>
                <a:spcPts val="10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Ensure patient is medically &amp; psychiatrically safe, assist with acute withdrawal management including behavioral changes, urges/cravings, and help engage in longer-term care (e.g. abstinence, avoidance of drug for brain health)</a:t>
            </a:r>
          </a:p>
        </p:txBody>
      </p:sp>
    </p:spTree>
    <p:extLst>
      <p:ext uri="{BB962C8B-B14F-4D97-AF65-F5344CB8AC3E}">
        <p14:creationId xmlns:p14="http://schemas.microsoft.com/office/powerpoint/2010/main" val="39120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5E11-39C4-4D30-986B-E47D0BD633CC}"/>
              </a:ext>
            </a:extLst>
          </p:cNvPr>
          <p:cNvSpPr>
            <a:spLocks noGrp="1"/>
          </p:cNvSpPr>
          <p:nvPr>
            <p:ph type="title"/>
          </p:nvPr>
        </p:nvSpPr>
        <p:spPr/>
        <p:txBody>
          <a:bodyPr/>
          <a:lstStyle/>
          <a:p>
            <a:r>
              <a:rPr lang="en-US" sz="4400" b="1" dirty="0">
                <a:effectLst/>
                <a:latin typeface="Calibri" panose="020F0502020204030204" pitchFamily="34" charset="0"/>
                <a:ea typeface="Calibri" panose="020F0502020204030204" pitchFamily="34" charset="0"/>
                <a:cs typeface="Times New Roman" panose="02020603050405020304" pitchFamily="18" charset="0"/>
              </a:rPr>
              <a:t>Protocol for ATS Management of Methamphetamine: Initial Orders</a:t>
            </a:r>
            <a:endParaRPr lang="en-US" dirty="0"/>
          </a:p>
        </p:txBody>
      </p:sp>
      <p:sp>
        <p:nvSpPr>
          <p:cNvPr id="3" name="Content Placeholder 2">
            <a:extLst>
              <a:ext uri="{FF2B5EF4-FFF2-40B4-BE49-F238E27FC236}">
                <a16:creationId xmlns:a16="http://schemas.microsoft.com/office/drawing/2014/main" id="{35592811-155C-4BB0-9B90-F96096B6E72D}"/>
              </a:ext>
            </a:extLst>
          </p:cNvPr>
          <p:cNvSpPr>
            <a:spLocks noGrp="1"/>
          </p:cNvSpPr>
          <p:nvPr>
            <p:ph idx="1"/>
          </p:nvPr>
        </p:nvSpPr>
        <p:spPr>
          <a:xfrm>
            <a:off x="723900" y="2254250"/>
            <a:ext cx="10515600" cy="4351338"/>
          </a:xfrm>
        </p:spPr>
        <p:txBody>
          <a:bodyPr/>
          <a:lstStyle/>
          <a:p>
            <a:pPr marL="0" marR="0">
              <a:spcBef>
                <a:spcPts val="0"/>
              </a:spcBef>
              <a:spcAft>
                <a:spcPts val="10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Complete comprehensive medical evaluation with additional emphasis on vital signs, heart rate/rhythm disturbances, pulmonary status, oral/dental care, skin excoriations, or topical infections. </a:t>
            </a:r>
          </a:p>
          <a:p>
            <a:pPr marL="342900" marR="0" lvl="0" indent="-342900">
              <a:spcBef>
                <a:spcPts val="0"/>
              </a:spcBef>
              <a:spcAft>
                <a:spcPts val="1000"/>
              </a:spcAft>
              <a:buFont typeface="Calibri" panose="020F0502020204030204" pitchFamily="34" charset="0"/>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Vitamin C 1000 mg po BID for 48 hours </a:t>
            </a:r>
            <a:r>
              <a:rPr lang="en-US" b="1" i="1" dirty="0">
                <a:effectLst/>
                <a:latin typeface="Calibri" panose="020F0502020204030204" pitchFamily="34" charset="0"/>
                <a:ea typeface="Calibri" panose="020F0502020204030204" pitchFamily="34" charset="0"/>
                <a:cs typeface="Times New Roman" panose="02020603050405020304" pitchFamily="18" charset="0"/>
              </a:rPr>
              <a:t>[Assists with mitigating absorption and enhancing excretion of methamphetamine]</a:t>
            </a:r>
          </a:p>
          <a:p>
            <a:endParaRPr lang="en-US" dirty="0"/>
          </a:p>
        </p:txBody>
      </p:sp>
    </p:spTree>
    <p:extLst>
      <p:ext uri="{BB962C8B-B14F-4D97-AF65-F5344CB8AC3E}">
        <p14:creationId xmlns:p14="http://schemas.microsoft.com/office/powerpoint/2010/main" val="114178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5250-FD29-4726-9CFE-DECDC408A75A}"/>
              </a:ext>
            </a:extLst>
          </p:cNvPr>
          <p:cNvSpPr>
            <a:spLocks noGrp="1"/>
          </p:cNvSpPr>
          <p:nvPr>
            <p:ph type="title"/>
          </p:nvPr>
        </p:nvSpPr>
        <p:spPr/>
        <p:txBody>
          <a:bodyPr/>
          <a:lstStyle/>
          <a:p>
            <a:r>
              <a:rPr lang="en-US" sz="4400" b="1" dirty="0">
                <a:effectLst/>
                <a:latin typeface="Calibri" panose="020F0502020204030204" pitchFamily="34" charset="0"/>
                <a:ea typeface="Calibri" panose="020F0502020204030204" pitchFamily="34" charset="0"/>
                <a:cs typeface="Times New Roman" panose="02020603050405020304" pitchFamily="18" charset="0"/>
              </a:rPr>
              <a:t>Protocol for ATS Management of Methamphetamine: Behavioral Orders</a:t>
            </a:r>
            <a:endParaRPr lang="en-US" dirty="0"/>
          </a:p>
        </p:txBody>
      </p:sp>
      <p:sp>
        <p:nvSpPr>
          <p:cNvPr id="3" name="Content Placeholder 2">
            <a:extLst>
              <a:ext uri="{FF2B5EF4-FFF2-40B4-BE49-F238E27FC236}">
                <a16:creationId xmlns:a16="http://schemas.microsoft.com/office/drawing/2014/main" id="{334401BA-372F-4DDE-8B17-124FF1B01E61}"/>
              </a:ext>
            </a:extLst>
          </p:cNvPr>
          <p:cNvSpPr>
            <a:spLocks noGrp="1"/>
          </p:cNvSpPr>
          <p:nvPr>
            <p:ph idx="1"/>
          </p:nvPr>
        </p:nvSpPr>
        <p:spPr>
          <a:xfrm>
            <a:off x="838200" y="1825625"/>
            <a:ext cx="10515600" cy="5032375"/>
          </a:xfrm>
        </p:spPr>
        <p:txBody>
          <a:bodyPr>
            <a:normAutofit/>
          </a:bodyPr>
          <a:lstStyle/>
          <a:p>
            <a:pPr marL="0" marR="0">
              <a:spcBef>
                <a:spcPts val="0"/>
              </a:spcBef>
              <a:spcAft>
                <a:spcPts val="10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Encourage po intake of fluids, snacks, and meals.  Hold meal for later administration if patient unable to attend a meal.</a:t>
            </a:r>
          </a:p>
          <a:p>
            <a:pPr marL="0" marR="0">
              <a:spcBef>
                <a:spcPts val="0"/>
              </a:spcBef>
              <a:spcAft>
                <a:spcPts val="10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Reduce stimulation (noise, lights, etc.) as much as possible and place patient in quiet area of unit and/or in room away from activity.  Allow patient to wear noise canceling devices if requested. </a:t>
            </a:r>
          </a:p>
          <a:p>
            <a:pPr marL="0" marR="0">
              <a:spcBef>
                <a:spcPts val="0"/>
              </a:spcBef>
              <a:spcAft>
                <a:spcPts val="10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Allow patient to sleep PRN with continued vital sign and other safety checks. Patient may be excused from group and other community-type groupings if sleeping.   Do not discharge patient for missing groups or individual counseling if the patient is sleeping.  Encourage patient to exercise while awake.</a:t>
            </a:r>
          </a:p>
        </p:txBody>
      </p:sp>
    </p:spTree>
    <p:extLst>
      <p:ext uri="{BB962C8B-B14F-4D97-AF65-F5344CB8AC3E}">
        <p14:creationId xmlns:p14="http://schemas.microsoft.com/office/powerpoint/2010/main" val="62931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3810-C2CF-4B12-B585-F704E601F861}"/>
              </a:ext>
            </a:extLst>
          </p:cNvPr>
          <p:cNvSpPr>
            <a:spLocks noGrp="1"/>
          </p:cNvSpPr>
          <p:nvPr>
            <p:ph type="title"/>
          </p:nvPr>
        </p:nvSpPr>
        <p:spPr/>
        <p:txBody>
          <a:bodyPr/>
          <a:lstStyle/>
          <a:p>
            <a:r>
              <a:rPr lang="en-US" sz="4400" b="1" dirty="0">
                <a:effectLst/>
                <a:latin typeface="Calibri" panose="020F0502020204030204" pitchFamily="34" charset="0"/>
                <a:ea typeface="Calibri" panose="020F0502020204030204" pitchFamily="34" charset="0"/>
                <a:cs typeface="Times New Roman" panose="02020603050405020304" pitchFamily="18" charset="0"/>
              </a:rPr>
              <a:t>Protocol for ATS Management of Methamphetamine: Pharmacologic Orders</a:t>
            </a:r>
            <a:endParaRPr lang="en-US" dirty="0"/>
          </a:p>
        </p:txBody>
      </p:sp>
      <p:sp>
        <p:nvSpPr>
          <p:cNvPr id="3" name="Content Placeholder 2">
            <a:extLst>
              <a:ext uri="{FF2B5EF4-FFF2-40B4-BE49-F238E27FC236}">
                <a16:creationId xmlns:a16="http://schemas.microsoft.com/office/drawing/2014/main" id="{F37FDBD3-2D36-4CE8-B18C-060C92AAD8F4}"/>
              </a:ext>
            </a:extLst>
          </p:cNvPr>
          <p:cNvSpPr>
            <a:spLocks noGrp="1"/>
          </p:cNvSpPr>
          <p:nvPr>
            <p:ph idx="1"/>
          </p:nvPr>
        </p:nvSpPr>
        <p:spPr>
          <a:xfrm>
            <a:off x="838200" y="1825624"/>
            <a:ext cx="10515600" cy="5032375"/>
          </a:xfrm>
        </p:spPr>
        <p:txBody>
          <a:bodyPr>
            <a:normAutofit/>
          </a:bodyPr>
          <a:lstStyle/>
          <a:p>
            <a:pPr marL="0" marR="0" indent="0">
              <a:spcBef>
                <a:spcPts val="0"/>
              </a:spcBef>
              <a:spcAft>
                <a:spcPts val="100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For the duration of the ATS admission:</a:t>
            </a:r>
          </a:p>
          <a:p>
            <a:pPr marL="0" marR="0">
              <a:spcBef>
                <a:spcPts val="0"/>
              </a:spcBef>
              <a:spcAft>
                <a:spcPts val="10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For agitation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use low dose diphenhydramine (Benadryl) 25 mg po QID-hold for disinhibition.  </a:t>
            </a:r>
          </a:p>
          <a:p>
            <a:pPr marL="0" marR="0">
              <a:spcBef>
                <a:spcPts val="0"/>
              </a:spcBef>
              <a:spcAft>
                <a:spcPts val="10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For panic or anxiety</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use chlordiazepoxide (Librium) 25 mg po TID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in lieu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of standing PRN Librium order-hold for disinhibition.  </a:t>
            </a:r>
          </a:p>
          <a:p>
            <a:pPr marL="0" marR="0">
              <a:spcBef>
                <a:spcPts val="0"/>
              </a:spcBef>
              <a:spcAft>
                <a:spcPts val="10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For moderate-to-severe agitation or paranoia or psychosis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use quetiapine (Seroquel) 25-50 mg po TID PRN-hold for worsening of symptoms (If no result from Librium may administer Seroquel)</a:t>
            </a:r>
          </a:p>
          <a:p>
            <a:pPr marL="0" marR="0">
              <a:spcBef>
                <a:spcPts val="0"/>
              </a:spcBef>
              <a:spcAft>
                <a:spcPts val="10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Call MD if patient has auditory or visual hallucinations. </a:t>
            </a:r>
          </a:p>
          <a:p>
            <a:pPr marL="0" marR="0">
              <a:spcBef>
                <a:spcPts val="0"/>
              </a:spcBef>
              <a:spcAft>
                <a:spcPts val="10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For insomnia</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mirtazapine 15-30 mg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qHS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PRN ONLY if no other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qHS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sleep medications are being administered.</a:t>
            </a:r>
          </a:p>
        </p:txBody>
      </p:sp>
    </p:spTree>
    <p:extLst>
      <p:ext uri="{BB962C8B-B14F-4D97-AF65-F5344CB8AC3E}">
        <p14:creationId xmlns:p14="http://schemas.microsoft.com/office/powerpoint/2010/main" val="165190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E15B-D4A4-4D13-A852-A8A95A17870E}"/>
              </a:ext>
            </a:extLst>
          </p:cNvPr>
          <p:cNvSpPr>
            <a:spLocks noGrp="1"/>
          </p:cNvSpPr>
          <p:nvPr>
            <p:ph type="title"/>
          </p:nvPr>
        </p:nvSpPr>
        <p:spPr>
          <a:xfrm>
            <a:off x="838200" y="2498725"/>
            <a:ext cx="10515600" cy="1325563"/>
          </a:xfrm>
        </p:spPr>
        <p:txBody>
          <a:bodyPr>
            <a:normAutofit fontScale="90000"/>
          </a:bodyPr>
          <a:lstStyle/>
          <a:p>
            <a:r>
              <a:rPr lang="en-US" b="1" dirty="0"/>
              <a:t>Recent QA/QI Data on the Implementation of the ATS Methamphetamine (Meth) Protocol (N=23)</a:t>
            </a:r>
          </a:p>
        </p:txBody>
      </p:sp>
    </p:spTree>
    <p:extLst>
      <p:ext uri="{BB962C8B-B14F-4D97-AF65-F5344CB8AC3E}">
        <p14:creationId xmlns:p14="http://schemas.microsoft.com/office/powerpoint/2010/main" val="374413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6EF"/>
        </a:solidFill>
        <a:effectLst/>
      </p:bgPr>
    </p:bg>
    <p:spTree>
      <p:nvGrpSpPr>
        <p:cNvPr id="1" name=""/>
        <p:cNvGrpSpPr/>
        <p:nvPr/>
      </p:nvGrpSpPr>
      <p:grpSpPr>
        <a:xfrm>
          <a:off x="0" y="0"/>
          <a:ext cx="0" cy="0"/>
          <a:chOff x="0" y="0"/>
          <a:chExt cx="0" cy="0"/>
        </a:xfrm>
      </p:grpSpPr>
      <p:pic>
        <p:nvPicPr>
          <p:cNvPr id="33" name="Picture 32" descr="A picture containing graphical user interface&#10;&#10;Description automatically generated">
            <a:extLst>
              <a:ext uri="{FF2B5EF4-FFF2-40B4-BE49-F238E27FC236}">
                <a16:creationId xmlns:a16="http://schemas.microsoft.com/office/drawing/2014/main" id="{43C5BD54-F332-EC45-BCF1-7FBED65E0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790" y="1326286"/>
            <a:ext cx="5774985" cy="1435401"/>
          </a:xfrm>
          <a:prstGeom prst="rect">
            <a:avLst/>
          </a:prstGeom>
        </p:spPr>
      </p:pic>
      <p:pic>
        <p:nvPicPr>
          <p:cNvPr id="37" name="Picture 36" descr="Chart&#10;&#10;Description automatically generated">
            <a:extLst>
              <a:ext uri="{FF2B5EF4-FFF2-40B4-BE49-F238E27FC236}">
                <a16:creationId xmlns:a16="http://schemas.microsoft.com/office/drawing/2014/main" id="{E3412BB8-E7CF-F24F-8486-581FB6287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526" y="2882835"/>
            <a:ext cx="5176911" cy="3896423"/>
          </a:xfrm>
          <a:prstGeom prst="rect">
            <a:avLst/>
          </a:prstGeom>
        </p:spPr>
      </p:pic>
      <p:pic>
        <p:nvPicPr>
          <p:cNvPr id="47" name="Picture 46" descr="Text&#10;&#10;Description automatically generated with low confidence">
            <a:extLst>
              <a:ext uri="{FF2B5EF4-FFF2-40B4-BE49-F238E27FC236}">
                <a16:creationId xmlns:a16="http://schemas.microsoft.com/office/drawing/2014/main" id="{F7C36B19-44AD-1E40-88F7-C50B5A720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8892" y="0"/>
            <a:ext cx="5176910" cy="1205139"/>
          </a:xfrm>
          <a:prstGeom prst="rect">
            <a:avLst/>
          </a:prstGeom>
        </p:spPr>
      </p:pic>
    </p:spTree>
    <p:extLst>
      <p:ext uri="{BB962C8B-B14F-4D97-AF65-F5344CB8AC3E}">
        <p14:creationId xmlns:p14="http://schemas.microsoft.com/office/powerpoint/2010/main" val="1625209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892</Words>
  <Application>Microsoft Office PowerPoint</Application>
  <PresentationFormat>Widescreen</PresentationFormat>
  <Paragraphs>85</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(Body)</vt:lpstr>
      <vt:lpstr>Calibri Light</vt:lpstr>
      <vt:lpstr>Office Theme</vt:lpstr>
      <vt:lpstr>Pilot Protocol for ATS Management of Methamphetamine</vt:lpstr>
      <vt:lpstr>Protocol for ATS Management of Methamphetamine: Summary</vt:lpstr>
      <vt:lpstr>Protocol for ATS Management of Methamphetamine: Iterative Process</vt:lpstr>
      <vt:lpstr>Protocol for ATS Management of Methamphetamine: Goal </vt:lpstr>
      <vt:lpstr>Protocol for ATS Management of Methamphetamine: Initial Orders</vt:lpstr>
      <vt:lpstr>Protocol for ATS Management of Methamphetamine: Behavioral Orders</vt:lpstr>
      <vt:lpstr>Protocol for ATS Management of Methamphetamine: Pharmacologic Orders</vt:lpstr>
      <vt:lpstr>Recent QA/QI Data on the Implementation of the ATS Methamphetamine (Meth) Protocol (N=23)</vt:lpstr>
      <vt:lpstr>PowerPoint Presentation</vt:lpstr>
      <vt:lpstr>PowerPoint Presentation</vt:lpstr>
      <vt:lpstr>PowerPoint Presentation</vt:lpstr>
      <vt:lpstr>PowerPoint Presentation</vt:lpstr>
      <vt:lpstr>Behavioral Treatments Utilized (N=23)</vt:lpstr>
      <vt:lpstr>PowerPoint Presentation</vt:lpstr>
      <vt:lpstr>Nursing Focus Group Feedback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Wilens, Timothy,M.D.</dc:creator>
  <cp:lastModifiedBy>Cohen, Gabriel R. (EHS)</cp:lastModifiedBy>
  <cp:revision>34</cp:revision>
  <dcterms:created xsi:type="dcterms:W3CDTF">2022-01-28T12:50:41Z</dcterms:created>
  <dcterms:modified xsi:type="dcterms:W3CDTF">2022-01-31T13:05:42Z</dcterms:modified>
</cp:coreProperties>
</file>