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2" r:id="rId3"/>
    <p:sldId id="261" r:id="rId4"/>
    <p:sldId id="263" r:id="rId5"/>
    <p:sldId id="257" r:id="rId6"/>
    <p:sldId id="265" r:id="rId7"/>
    <p:sldId id="258" r:id="rId8"/>
    <p:sldId id="260" r:id="rId9"/>
    <p:sldId id="259"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ussell, Kate" initials="RK" lastIdx="1" clrIdx="0"/>
  <p:cmAuthor id="1" name="D" initials="D" lastIdx="1" clrIdx="1">
    <p:extLst/>
  </p:cmAuthor>
  <p:cmAuthor id="2" name="Derek Tymon " initials="DT"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68" autoAdjust="0"/>
    <p:restoredTop sz="94347" autoAdjust="0"/>
  </p:normalViewPr>
  <p:slideViewPr>
    <p:cSldViewPr>
      <p:cViewPr>
        <p:scale>
          <a:sx n="77" d="100"/>
          <a:sy n="77" d="100"/>
        </p:scale>
        <p:origin x="-834"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AD7D7C-E9F8-425F-8963-8C3E8A49736A}" type="datetimeFigureOut">
              <a:rPr lang="en-US" smtClean="0"/>
              <a:t>10/26/2017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68CA4C-7D55-4986-B6F1-42DFA80BE5E6}" type="slidenum">
              <a:rPr lang="en-US" smtClean="0"/>
              <a:t>‹#›</a:t>
            </a:fld>
            <a:endParaRPr lang="en-US"/>
          </a:p>
        </p:txBody>
      </p:sp>
    </p:spTree>
    <p:extLst>
      <p:ext uri="{BB962C8B-B14F-4D97-AF65-F5344CB8AC3E}">
        <p14:creationId xmlns:p14="http://schemas.microsoft.com/office/powerpoint/2010/main" val="723992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68CA4C-7D55-4986-B6F1-42DFA80BE5E6}" type="slidenum">
              <a:rPr lang="en-US" smtClean="0"/>
              <a:t>5</a:t>
            </a:fld>
            <a:endParaRPr lang="en-US"/>
          </a:p>
        </p:txBody>
      </p:sp>
    </p:spTree>
    <p:extLst>
      <p:ext uri="{BB962C8B-B14F-4D97-AF65-F5344CB8AC3E}">
        <p14:creationId xmlns:p14="http://schemas.microsoft.com/office/powerpoint/2010/main" val="2935687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68CA4C-7D55-4986-B6F1-42DFA80BE5E6}" type="slidenum">
              <a:rPr lang="en-US" smtClean="0"/>
              <a:t>7</a:t>
            </a:fld>
            <a:endParaRPr lang="en-US"/>
          </a:p>
        </p:txBody>
      </p:sp>
    </p:spTree>
    <p:extLst>
      <p:ext uri="{BB962C8B-B14F-4D97-AF65-F5344CB8AC3E}">
        <p14:creationId xmlns:p14="http://schemas.microsoft.com/office/powerpoint/2010/main" val="2538435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511AAB-1BDD-458C-A9BB-6014127B1369}"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2171527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511AAB-1BDD-458C-A9BB-6014127B1369}"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1141350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511AAB-1BDD-458C-A9BB-6014127B1369}"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215172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511AAB-1BDD-458C-A9BB-6014127B1369}"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1401870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511AAB-1BDD-458C-A9BB-6014127B1369}"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2957032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511AAB-1BDD-458C-A9BB-6014127B1369}"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398407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511AAB-1BDD-458C-A9BB-6014127B1369}" type="datetimeFigureOut">
              <a:rPr lang="en-US" smtClean="0"/>
              <a:t>10/26/2017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2257100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511AAB-1BDD-458C-A9BB-6014127B1369}" type="datetimeFigureOut">
              <a:rPr lang="en-US" smtClean="0"/>
              <a:t>10/26/2017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3122749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511AAB-1BDD-458C-A9BB-6014127B1369}" type="datetimeFigureOut">
              <a:rPr lang="en-US" smtClean="0"/>
              <a:t>10/26/2017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1953493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511AAB-1BDD-458C-A9BB-6014127B1369}"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1583037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511AAB-1BDD-458C-A9BB-6014127B1369}"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6D02D0-CE66-4502-805A-C0578173591D}" type="slidenum">
              <a:rPr lang="en-US" smtClean="0"/>
              <a:t>‹#›</a:t>
            </a:fld>
            <a:endParaRPr lang="en-US"/>
          </a:p>
        </p:txBody>
      </p:sp>
    </p:spTree>
    <p:extLst>
      <p:ext uri="{BB962C8B-B14F-4D97-AF65-F5344CB8AC3E}">
        <p14:creationId xmlns:p14="http://schemas.microsoft.com/office/powerpoint/2010/main" val="4119417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511AAB-1BDD-458C-A9BB-6014127B1369}" type="datetimeFigureOut">
              <a:rPr lang="en-US" smtClean="0"/>
              <a:t>10/26/2017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6D02D0-CE66-4502-805A-C0578173591D}" type="slidenum">
              <a:rPr lang="en-US" smtClean="0"/>
              <a:t>‹#›</a:t>
            </a:fld>
            <a:endParaRPr lang="en-US"/>
          </a:p>
        </p:txBody>
      </p:sp>
    </p:spTree>
    <p:extLst>
      <p:ext uri="{BB962C8B-B14F-4D97-AF65-F5344CB8AC3E}">
        <p14:creationId xmlns:p14="http://schemas.microsoft.com/office/powerpoint/2010/main" val="918312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Implementation Council Behavioral Health Privacy Workgroup</a:t>
            </a:r>
            <a:endParaRPr lang="en-US" dirty="0"/>
          </a:p>
        </p:txBody>
      </p:sp>
      <p:sp>
        <p:nvSpPr>
          <p:cNvPr id="3" name="Subtitle 2"/>
          <p:cNvSpPr>
            <a:spLocks noGrp="1"/>
          </p:cNvSpPr>
          <p:nvPr>
            <p:ph type="subTitle" idx="1"/>
          </p:nvPr>
        </p:nvSpPr>
        <p:spPr/>
        <p:txBody>
          <a:bodyPr/>
          <a:lstStyle/>
          <a:p>
            <a:r>
              <a:rPr lang="en-US" dirty="0" err="1" smtClean="0">
                <a:solidFill>
                  <a:schemeClr val="tx1"/>
                </a:solidFill>
              </a:rPr>
              <a:t>MassHealth</a:t>
            </a:r>
            <a:r>
              <a:rPr lang="en-US" dirty="0" smtClean="0">
                <a:solidFill>
                  <a:schemeClr val="tx1"/>
                </a:solidFill>
              </a:rPr>
              <a:t>, One Care Plans, and Implementation Council </a:t>
            </a:r>
          </a:p>
          <a:p>
            <a:r>
              <a:rPr lang="en-US" dirty="0" smtClean="0"/>
              <a:t>April 15, 2016</a:t>
            </a:r>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1138392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normAutofit lnSpcReduction="10000"/>
          </a:bodyPr>
          <a:lstStyle/>
          <a:p>
            <a:r>
              <a:rPr lang="en-US" dirty="0" smtClean="0"/>
              <a:t>What next steps would the Implementation Council recommend and/or be interested in assisting with?</a:t>
            </a:r>
            <a:endParaRPr lang="en-US" dirty="0"/>
          </a:p>
          <a:p>
            <a:pPr lvl="1"/>
            <a:r>
              <a:rPr lang="en-US" dirty="0" smtClean="0"/>
              <a:t>Measuring </a:t>
            </a:r>
            <a:r>
              <a:rPr lang="en-US" dirty="0"/>
              <a:t>or </a:t>
            </a:r>
            <a:r>
              <a:rPr lang="en-US" dirty="0" smtClean="0"/>
              <a:t>monitoring </a:t>
            </a:r>
            <a:r>
              <a:rPr lang="en-US" dirty="0"/>
              <a:t>the implementation of these behavioral health best </a:t>
            </a:r>
            <a:r>
              <a:rPr lang="en-US" dirty="0" smtClean="0"/>
              <a:t>practices?</a:t>
            </a:r>
            <a:endParaRPr lang="en-US" dirty="0"/>
          </a:p>
          <a:p>
            <a:pPr lvl="1"/>
            <a:r>
              <a:rPr lang="en-US" dirty="0" smtClean="0"/>
              <a:t>Raising </a:t>
            </a:r>
            <a:r>
              <a:rPr lang="en-US" dirty="0"/>
              <a:t>awareness of these behavioral health guiding principles and best practices among both consumers and </a:t>
            </a:r>
            <a:r>
              <a:rPr lang="en-US" dirty="0" smtClean="0"/>
              <a:t>providers?</a:t>
            </a:r>
          </a:p>
          <a:p>
            <a:pPr lvl="1"/>
            <a:r>
              <a:rPr lang="en-US" dirty="0"/>
              <a:t>Pilot projects</a:t>
            </a:r>
            <a:endParaRPr lang="en-US" dirty="0" smtClean="0"/>
          </a:p>
          <a:p>
            <a:pPr lvl="1"/>
            <a:r>
              <a:rPr lang="en-US" dirty="0" smtClean="0"/>
              <a:t>Other?</a:t>
            </a:r>
            <a:endParaRPr lang="en-US" dirty="0"/>
          </a:p>
          <a:p>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1984439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Workgroup Goals</a:t>
            </a:r>
            <a:endParaRPr lang="en-US" dirty="0"/>
          </a:p>
        </p:txBody>
      </p:sp>
      <p:sp>
        <p:nvSpPr>
          <p:cNvPr id="3" name="Content Placeholder 2"/>
          <p:cNvSpPr>
            <a:spLocks noGrp="1"/>
          </p:cNvSpPr>
          <p:nvPr>
            <p:ph idx="1"/>
          </p:nvPr>
        </p:nvSpPr>
        <p:spPr/>
        <p:txBody>
          <a:bodyPr/>
          <a:lstStyle/>
          <a:p>
            <a:r>
              <a:rPr lang="en-US" dirty="0" smtClean="0"/>
              <a:t>Improve care to members while balancing the needs of providers and members with the following guiding values:</a:t>
            </a:r>
          </a:p>
          <a:p>
            <a:pPr lvl="1"/>
            <a:r>
              <a:rPr lang="en-US" dirty="0" smtClean="0"/>
              <a:t>Respecting member choice</a:t>
            </a:r>
          </a:p>
          <a:p>
            <a:pPr lvl="1"/>
            <a:r>
              <a:rPr lang="en-US" dirty="0" smtClean="0"/>
              <a:t>Improving communication with members (right to know)</a:t>
            </a:r>
          </a:p>
          <a:p>
            <a:pPr lvl="1"/>
            <a:r>
              <a:rPr lang="en-US" dirty="0" smtClean="0"/>
              <a:t>Striving for best practices</a:t>
            </a:r>
          </a:p>
          <a:p>
            <a:pPr lvl="1"/>
            <a:r>
              <a:rPr lang="en-US" dirty="0" smtClean="0"/>
              <a:t>Commitment to privacy</a:t>
            </a:r>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3782598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Behavioral Health Privacy?</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a:t>Support:</a:t>
            </a:r>
            <a:endParaRPr lang="en-US" dirty="0" smtClean="0"/>
          </a:p>
          <a:p>
            <a:pPr lvl="1"/>
            <a:r>
              <a:rPr lang="en-US" dirty="0" smtClean="0"/>
              <a:t>One Care goals:</a:t>
            </a:r>
          </a:p>
          <a:p>
            <a:pPr lvl="2"/>
            <a:r>
              <a:rPr lang="en-US" dirty="0"/>
              <a:t>Improve outcomes of people with behavioral health needs </a:t>
            </a:r>
            <a:r>
              <a:rPr lang="en-US" dirty="0" smtClean="0"/>
              <a:t>through </a:t>
            </a:r>
            <a:r>
              <a:rPr lang="en-US" dirty="0"/>
              <a:t>integration of </a:t>
            </a:r>
            <a:r>
              <a:rPr lang="en-US" dirty="0" smtClean="0"/>
              <a:t>medical </a:t>
            </a:r>
            <a:r>
              <a:rPr lang="en-US" dirty="0"/>
              <a:t>and behavioral health</a:t>
            </a:r>
            <a:endParaRPr lang="en-US" dirty="0" smtClean="0"/>
          </a:p>
          <a:p>
            <a:pPr lvl="2"/>
            <a:r>
              <a:rPr lang="en-US" dirty="0"/>
              <a:t>Support principles of person centered </a:t>
            </a:r>
            <a:r>
              <a:rPr lang="en-US" dirty="0" smtClean="0"/>
              <a:t>care</a:t>
            </a:r>
          </a:p>
          <a:p>
            <a:pPr lvl="2"/>
            <a:r>
              <a:rPr lang="en-US" dirty="0"/>
              <a:t>Build ability of enrollees to drive their own </a:t>
            </a:r>
            <a:r>
              <a:rPr lang="en-US" dirty="0" smtClean="0"/>
              <a:t>care</a:t>
            </a:r>
            <a:endParaRPr lang="en-US" dirty="0"/>
          </a:p>
          <a:p>
            <a:pPr lvl="1"/>
            <a:r>
              <a:rPr lang="en-US" dirty="0" smtClean="0"/>
              <a:t>Care </a:t>
            </a:r>
            <a:r>
              <a:rPr lang="en-US" dirty="0"/>
              <a:t>team </a:t>
            </a:r>
            <a:r>
              <a:rPr lang="en-US" dirty="0" smtClean="0"/>
              <a:t>quality:</a:t>
            </a:r>
            <a:endParaRPr lang="en-US" dirty="0"/>
          </a:p>
          <a:p>
            <a:pPr lvl="2"/>
            <a:r>
              <a:rPr lang="en-US" dirty="0" smtClean="0"/>
              <a:t>Reduce </a:t>
            </a:r>
            <a:r>
              <a:rPr lang="en-US" dirty="0"/>
              <a:t>stigma associated with a psychiatric </a:t>
            </a:r>
            <a:r>
              <a:rPr lang="en-US" dirty="0" smtClean="0"/>
              <a:t>diagnosis that may </a:t>
            </a:r>
            <a:r>
              <a:rPr lang="en-US" dirty="0"/>
              <a:t>result in poorer physical health care</a:t>
            </a:r>
            <a:r>
              <a:rPr lang="en-US" dirty="0" smtClean="0"/>
              <a:t>.</a:t>
            </a:r>
          </a:p>
          <a:p>
            <a:pPr lvl="2"/>
            <a:r>
              <a:rPr lang="en-US" dirty="0" smtClean="0"/>
              <a:t>Improve understanding of the value of member control </a:t>
            </a:r>
            <a:r>
              <a:rPr lang="en-US" dirty="0"/>
              <a:t>over sensitive information as an important component of building a trusting relationship between </a:t>
            </a:r>
            <a:r>
              <a:rPr lang="en-US" dirty="0" smtClean="0"/>
              <a:t>the member and care team</a:t>
            </a:r>
          </a:p>
          <a:p>
            <a:pPr lvl="2"/>
            <a:r>
              <a:rPr lang="en-US" dirty="0" smtClean="0"/>
              <a:t>Increase quality of communication </a:t>
            </a:r>
          </a:p>
          <a:p>
            <a:pPr lvl="2"/>
            <a:endParaRPr lang="en-US" dirty="0" smtClean="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26496146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Workgroup Outcomes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workgroup collaboratively developed two resources to guide plans :</a:t>
            </a:r>
          </a:p>
          <a:p>
            <a:pPr lvl="1"/>
            <a:r>
              <a:rPr lang="en-US" b="1" dirty="0" smtClean="0"/>
              <a:t>Behavioral Health Information Privacy Principles</a:t>
            </a:r>
          </a:p>
          <a:p>
            <a:pPr lvl="2"/>
            <a:r>
              <a:rPr lang="en-US" dirty="0" smtClean="0"/>
              <a:t>Five guiding principles intended to guide health plans in the development of practices that build trust and respect member privacy and rights regarding their behavioral health information.</a:t>
            </a:r>
          </a:p>
          <a:p>
            <a:pPr lvl="1"/>
            <a:r>
              <a:rPr lang="en-US" b="1" dirty="0" smtClean="0"/>
              <a:t>Privacy Best Practices for One Care Plans</a:t>
            </a:r>
          </a:p>
          <a:p>
            <a:pPr lvl="2"/>
            <a:r>
              <a:rPr lang="en-US" dirty="0" smtClean="0"/>
              <a:t>Seven practices intended to guide the implementation of Behavioral Health Information Privacy Principles with the recognition that each plan must adapt practices to their unique operations.</a:t>
            </a:r>
          </a:p>
          <a:p>
            <a:pPr lvl="2"/>
            <a:endParaRPr lang="en-US" dirty="0" smtClean="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1421104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Honoring Enrollee Choice and Control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Plans will promote </a:t>
            </a:r>
            <a:r>
              <a:rPr lang="en-US" dirty="0"/>
              <a:t>best practices that support </a:t>
            </a:r>
            <a:r>
              <a:rPr lang="en-US" dirty="0" smtClean="0"/>
              <a:t>the </a:t>
            </a:r>
            <a:r>
              <a:rPr lang="en-US" dirty="0"/>
              <a:t>member’s </a:t>
            </a:r>
            <a:r>
              <a:rPr lang="en-US" dirty="0" smtClean="0"/>
              <a:t>right to </a:t>
            </a:r>
            <a:r>
              <a:rPr lang="en-US" dirty="0"/>
              <a:t>share and to not share psychiatric </a:t>
            </a:r>
            <a:r>
              <a:rPr lang="en-US" dirty="0" smtClean="0"/>
              <a:t>information</a:t>
            </a:r>
          </a:p>
          <a:p>
            <a:r>
              <a:rPr lang="en-US" dirty="0" smtClean="0"/>
              <a:t>Plans will </a:t>
            </a:r>
            <a:r>
              <a:rPr lang="en-US" dirty="0"/>
              <a:t>optimize system capacity to provide </a:t>
            </a:r>
            <a:r>
              <a:rPr lang="en-US" dirty="0" smtClean="0"/>
              <a:t>member with </a:t>
            </a:r>
            <a:r>
              <a:rPr lang="en-US" dirty="0"/>
              <a:t>control </a:t>
            </a:r>
            <a:r>
              <a:rPr lang="en-US" dirty="0" smtClean="0"/>
              <a:t>and encourage providers to do so</a:t>
            </a:r>
          </a:p>
          <a:p>
            <a:r>
              <a:rPr lang="en-US" dirty="0"/>
              <a:t>Plans and providers </a:t>
            </a:r>
            <a:r>
              <a:rPr lang="en-US" dirty="0" smtClean="0"/>
              <a:t>will educate members about the plan’s privacy best practices</a:t>
            </a:r>
          </a:p>
          <a:p>
            <a:r>
              <a:rPr lang="en-US" dirty="0" smtClean="0"/>
              <a:t>Plans should </a:t>
            </a:r>
            <a:r>
              <a:rPr lang="en-US" dirty="0"/>
              <a:t>develop educational opportunities on the pros and cons of sharing psychiatric information</a:t>
            </a:r>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4165934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 Areas</a:t>
            </a:r>
            <a:endParaRPr lang="en-US" dirty="0"/>
          </a:p>
        </p:txBody>
      </p:sp>
      <p:sp>
        <p:nvSpPr>
          <p:cNvPr id="3" name="Content Placeholder 2"/>
          <p:cNvSpPr>
            <a:spLocks noGrp="1"/>
          </p:cNvSpPr>
          <p:nvPr>
            <p:ph idx="1"/>
          </p:nvPr>
        </p:nvSpPr>
        <p:spPr/>
        <p:txBody>
          <a:bodyPr>
            <a:normAutofit/>
          </a:bodyPr>
          <a:lstStyle/>
          <a:p>
            <a:endParaRPr lang="en-US" sz="4400" dirty="0" smtClean="0"/>
          </a:p>
          <a:p>
            <a:r>
              <a:rPr lang="en-US" sz="4400" dirty="0" smtClean="0"/>
              <a:t>Keeping </a:t>
            </a:r>
            <a:r>
              <a:rPr lang="en-US" sz="4400" dirty="0"/>
              <a:t>records</a:t>
            </a:r>
          </a:p>
          <a:p>
            <a:r>
              <a:rPr lang="en-US" sz="4400" dirty="0"/>
              <a:t>Sharing records</a:t>
            </a:r>
          </a:p>
          <a:p>
            <a:r>
              <a:rPr lang="en-US" sz="4400" dirty="0"/>
              <a:t>Access to records</a:t>
            </a:r>
          </a:p>
          <a:p>
            <a:endParaRPr lang="en-US" sz="4400"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1603465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Keeping records</a:t>
            </a:r>
            <a:endParaRPr lang="en-US" dirty="0"/>
          </a:p>
        </p:txBody>
      </p:sp>
      <p:sp>
        <p:nvSpPr>
          <p:cNvPr id="3" name="Content Placeholder 2"/>
          <p:cNvSpPr>
            <a:spLocks noGrp="1"/>
          </p:cNvSpPr>
          <p:nvPr>
            <p:ph idx="1"/>
          </p:nvPr>
        </p:nvSpPr>
        <p:spPr/>
        <p:txBody>
          <a:bodyPr>
            <a:normAutofit/>
          </a:bodyPr>
          <a:lstStyle/>
          <a:p>
            <a:r>
              <a:rPr lang="en-US" dirty="0" smtClean="0"/>
              <a:t>Providers should record psychiatric information in a non-judgmental fashion</a:t>
            </a:r>
          </a:p>
          <a:p>
            <a:r>
              <a:rPr lang="en-US" dirty="0" smtClean="0"/>
              <a:t>Providers should record behavioral health information only where relevant and keep it separate</a:t>
            </a:r>
          </a:p>
          <a:p>
            <a:r>
              <a:rPr lang="en-US" dirty="0" smtClean="0"/>
              <a:t>Plans should educate contracted providers</a:t>
            </a:r>
          </a:p>
          <a:p>
            <a:endParaRPr lang="en-US" dirty="0" smtClean="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3209019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Sharing records</a:t>
            </a:r>
          </a:p>
        </p:txBody>
      </p:sp>
      <p:sp>
        <p:nvSpPr>
          <p:cNvPr id="3" name="Content Placeholder 2"/>
          <p:cNvSpPr>
            <a:spLocks noGrp="1"/>
          </p:cNvSpPr>
          <p:nvPr>
            <p:ph idx="1"/>
          </p:nvPr>
        </p:nvSpPr>
        <p:spPr/>
        <p:txBody>
          <a:bodyPr/>
          <a:lstStyle/>
          <a:p>
            <a:pPr marL="0" indent="0">
              <a:buNone/>
            </a:pPr>
            <a:endParaRPr lang="en-US" dirty="0"/>
          </a:p>
          <a:p>
            <a:r>
              <a:rPr lang="en-US" dirty="0" smtClean="0"/>
              <a:t>Providers should obtain a release from the member before sharing psychiatric information with another provider</a:t>
            </a:r>
          </a:p>
          <a:p>
            <a:r>
              <a:rPr lang="en-US" dirty="0" smtClean="0"/>
              <a:t>Plans should move toward systems that give members control over with whom their records are shared</a:t>
            </a:r>
          </a:p>
          <a:p>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2217700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 to records</a:t>
            </a:r>
          </a:p>
        </p:txBody>
      </p:sp>
      <p:sp>
        <p:nvSpPr>
          <p:cNvPr id="3" name="Content Placeholder 2"/>
          <p:cNvSpPr>
            <a:spLocks noGrp="1"/>
          </p:cNvSpPr>
          <p:nvPr>
            <p:ph idx="1"/>
          </p:nvPr>
        </p:nvSpPr>
        <p:spPr/>
        <p:txBody>
          <a:bodyPr/>
          <a:lstStyle/>
          <a:p>
            <a:r>
              <a:rPr lang="en-US" dirty="0" smtClean="0"/>
              <a:t>Members should have access to their own medical records, including psychiatric records</a:t>
            </a:r>
          </a:p>
          <a:p>
            <a:r>
              <a:rPr lang="en-US" dirty="0" smtClean="0"/>
              <a:t>Member access to records should be free from unnecessary barriers</a:t>
            </a:r>
          </a:p>
          <a:p>
            <a:r>
              <a:rPr lang="en-US" dirty="0" smtClean="0"/>
              <a:t>Members should have a clear understanding of plan privacy policies</a:t>
            </a:r>
          </a:p>
          <a:p>
            <a:r>
              <a:rPr lang="en-US" dirty="0" smtClean="0"/>
              <a:t>Plans act as a resource for members</a:t>
            </a:r>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25640744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1033</TotalTime>
  <Words>810</Words>
  <Application>Microsoft Office PowerPoint</Application>
  <PresentationFormat>On-screen Show (4:3)</PresentationFormat>
  <Paragraphs>66</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Implementation Council Behavioral Health Privacy Workgroup</vt:lpstr>
      <vt:lpstr>Workgroup Goals</vt:lpstr>
      <vt:lpstr>Why Behavioral Health Privacy?</vt:lpstr>
      <vt:lpstr>Workgroup Outcomes</vt:lpstr>
      <vt:lpstr>Honoring Enrollee Choice and Control</vt:lpstr>
      <vt:lpstr>Best Practice Areas</vt:lpstr>
      <vt:lpstr>Keeping records</vt:lpstr>
      <vt:lpstr>Sharing records</vt:lpstr>
      <vt:lpstr>Access to records</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Behavioral Health Privacy Principles and Best Practice</dc:title>
  <dc:creator>TSDefault User</dc:creator>
  <cp:lastModifiedBy>Jenna</cp:lastModifiedBy>
  <cp:revision>30</cp:revision>
  <dcterms:created xsi:type="dcterms:W3CDTF">2016-04-04T16:22:23Z</dcterms:created>
  <dcterms:modified xsi:type="dcterms:W3CDTF">2017-10-26T15:37:17Z</dcterms:modified>
</cp:coreProperties>
</file>