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2" r:id="rId5"/>
    <p:sldId id="300" r:id="rId6"/>
    <p:sldId id="263" r:id="rId7"/>
    <p:sldId id="301" r:id="rId8"/>
    <p:sldId id="303" r:id="rId9"/>
    <p:sldId id="312" r:id="rId10"/>
    <p:sldId id="302" r:id="rId11"/>
    <p:sldId id="283" r:id="rId12"/>
    <p:sldId id="267" r:id="rId13"/>
    <p:sldId id="288" r:id="rId14"/>
    <p:sldId id="289" r:id="rId15"/>
    <p:sldId id="266" r:id="rId16"/>
    <p:sldId id="306" r:id="rId17"/>
    <p:sldId id="304" r:id="rId18"/>
    <p:sldId id="285" r:id="rId19"/>
    <p:sldId id="269" r:id="rId20"/>
    <p:sldId id="294" r:id="rId21"/>
    <p:sldId id="307" r:id="rId22"/>
    <p:sldId id="282" r:id="rId23"/>
    <p:sldId id="271" r:id="rId24"/>
    <p:sldId id="273" r:id="rId25"/>
    <p:sldId id="298" r:id="rId26"/>
    <p:sldId id="297" r:id="rId27"/>
    <p:sldId id="272" r:id="rId28"/>
    <p:sldId id="299" r:id="rId29"/>
    <p:sldId id="275" r:id="rId30"/>
    <p:sldId id="274" r:id="rId31"/>
    <p:sldId id="309" r:id="rId32"/>
    <p:sldId id="276" r:id="rId33"/>
    <p:sldId id="311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1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B6DC1-767C-40A6-AD97-89E3C3754B8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BB2B-23FA-40FD-8096-EA35D426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BB2B-23FA-40FD-8096-EA35D426F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BB2B-23FA-40FD-8096-EA35D426F1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5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0FED-FAFE-464A-8309-EBC39D277D3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3AF1-1107-4260-9176-AAAB9ADA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Expunge </a:t>
            </a:r>
            <a:br>
              <a:rPr lang="en-US" dirty="0"/>
            </a:br>
            <a:r>
              <a:rPr lang="en-US" dirty="0"/>
              <a:t>or Seal your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dirty="0"/>
              <a:t>Office of the Berkshire County District Attorney</a:t>
            </a:r>
          </a:p>
        </p:txBody>
      </p:sp>
      <p:pic>
        <p:nvPicPr>
          <p:cNvPr id="1026" name="Picture 2" descr="C:\Users\jacob.robbins\Downloads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81" y="4419600"/>
            <a:ext cx="2301710" cy="22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cob.robbins\Downloads\181-1812323_lawyer-clipart-legal-assistance-legal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9400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8539"/>
            <a:ext cx="1734344" cy="17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782" y="5555178"/>
            <a:ext cx="688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information provided here does not, and is not intended to, constitute legal advice; instead, all information, content, and materials on </a:t>
            </a:r>
            <a:r>
              <a:rPr lang="en-US"/>
              <a:t>this powerpoint </a:t>
            </a:r>
            <a:r>
              <a:rPr lang="en-US" dirty="0"/>
              <a:t>are for general informational purposes only. </a:t>
            </a:r>
          </a:p>
        </p:txBody>
      </p:sp>
    </p:spTree>
    <p:extLst>
      <p:ext uri="{BB962C8B-B14F-4D97-AF65-F5344CB8AC3E}">
        <p14:creationId xmlns:p14="http://schemas.microsoft.com/office/powerpoint/2010/main" val="341801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Period Clock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dirty="0"/>
              <a:t>For any conviction, the clock starts from the date you were found guilty or released from jail, whichever is </a:t>
            </a:r>
            <a:r>
              <a:rPr lang="en-US" u="sng" dirty="0"/>
              <a:t>later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Another new offense will reset the clock for sealing. You will have to wait 3 years (misdemeanor) or 7 years (felony) to seal </a:t>
            </a:r>
            <a:r>
              <a:rPr lang="en-US" u="sng" dirty="0"/>
              <a:t>ANY</a:t>
            </a:r>
            <a:r>
              <a:rPr lang="en-US" dirty="0"/>
              <a:t> conviction.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95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2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Sealing Convictions  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Jacob is found guilty of a felony in 2013 and sentenced to probation. In 2020 he can seal his record. </a:t>
            </a:r>
          </a:p>
          <a:p>
            <a:r>
              <a:rPr lang="en-US" dirty="0"/>
              <a:t>Megan is found guilty of a felony in 2013 and sentenced to serve 2 years and is released in 2015. In 2022 she can seal her record. </a:t>
            </a:r>
          </a:p>
          <a:p>
            <a:r>
              <a:rPr lang="en-US" dirty="0"/>
              <a:t>Joe is found guilty of a misdemeanor in 2018 and sentenced to serve 2 years and is released in 2020. In 2021 he commits a felony and is sentenced to serve 3 years. He is released in 2024. He cannot seal EITHER conviction until 2031.</a:t>
            </a:r>
          </a:p>
        </p:txBody>
      </p:sp>
      <p:pic>
        <p:nvPicPr>
          <p:cNvPr id="205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52536"/>
            <a:ext cx="1192515" cy="12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3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ob.robbins\Downloads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03504"/>
            <a:ext cx="2135038" cy="14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to Seal by Mail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Make sure you have met the required waiting period.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process is free. Fill out the petition with all relevant information. (Make sure to print out the newest version).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Mail the form/petition to the Commissioner of Probation – One </a:t>
            </a:r>
            <a:r>
              <a:rPr lang="en-US" dirty="0" err="1"/>
              <a:t>Ashburton</a:t>
            </a:r>
            <a:r>
              <a:rPr lang="en-US" dirty="0"/>
              <a:t> Place, Room 405, Boston, MA 02108 (address is on petition).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jacob.robbins\Downloads\process-plan-direction-step-procedur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"/>
            <a:ext cx="1269593" cy="12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4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Convictions with Longer Waiting Periods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Abuse prevention and harassment order convictions are treated as felonies for purposes of sealing and carry a </a:t>
            </a:r>
            <a:r>
              <a:rPr lang="en-US" u="sng" dirty="0"/>
              <a:t>7 year waiting period. </a:t>
            </a:r>
          </a:p>
          <a:p>
            <a:r>
              <a:rPr lang="en-US" dirty="0"/>
              <a:t>Sex offense convictions cannot be sealed until 15 years after the very last event in the case (i.e., supervision, parole, probation, or release from incarceration)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195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1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Offenses and Sealing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are currently registered as a sex offender you CANNOT seal ANY sex offenses.</a:t>
            </a:r>
          </a:p>
          <a:p>
            <a:r>
              <a:rPr lang="en-US" dirty="0"/>
              <a:t>The Sex Offender Registry Board (SORB) classifies offenders from level 1 to level 3, with 3 being the highest level of risk.</a:t>
            </a:r>
          </a:p>
          <a:p>
            <a:pPr lvl="1"/>
            <a:r>
              <a:rPr lang="en-US" dirty="0"/>
              <a:t>Level 1 offender AND no longer required to register as a sex offender, the 15 year wait period applies. </a:t>
            </a:r>
          </a:p>
          <a:p>
            <a:pPr lvl="1"/>
            <a:r>
              <a:rPr lang="en-US" dirty="0"/>
              <a:t>Level 2 or level 3 offender you CANNOT seal your convictions for those offenses.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Users\jacob.robbins\Downloads\41-410882_gavel-judge-hammer-clip-art-gavel-clipar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25"/>
            <a:ext cx="1636166" cy="8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7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cob.robbins\Downloads\no-sign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1066800" cy="12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Offenses Cannot be Sealed?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State Ethics Act violations – G.L. </a:t>
            </a:r>
            <a:r>
              <a:rPr lang="en-US" dirty="0" err="1"/>
              <a:t>ch.</a:t>
            </a:r>
            <a:r>
              <a:rPr lang="en-US" dirty="0"/>
              <a:t> 268 and 268A.</a:t>
            </a:r>
          </a:p>
          <a:p>
            <a:r>
              <a:rPr lang="en-US" dirty="0"/>
              <a:t>Some firearm convictions.</a:t>
            </a:r>
          </a:p>
          <a:p>
            <a:r>
              <a:rPr lang="en-US" dirty="0"/>
              <a:t>“Crimes against the public” - i.e., perjury or witness intimidation.</a:t>
            </a:r>
          </a:p>
          <a:p>
            <a:r>
              <a:rPr lang="en-US" dirty="0"/>
              <a:t>Sex offenses mentioned in previous slide.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Caveat </a:t>
            </a:r>
            <a:r>
              <a:rPr lang="en-US" dirty="0"/>
              <a:t>– If a non-sealable crime was dismissed, you  can seal it. Only convictions cannot be sealed. </a:t>
            </a:r>
          </a:p>
          <a:p>
            <a:r>
              <a:rPr lang="en-US" b="1" dirty="0"/>
              <a:t>Note</a:t>
            </a:r>
            <a:r>
              <a:rPr lang="en-US" dirty="0"/>
              <a:t> - If you have a conviction that cannot be sealed, you can still seal other eligible convictions. </a:t>
            </a:r>
          </a:p>
          <a:p>
            <a:endParaRPr lang="en-US" dirty="0"/>
          </a:p>
        </p:txBody>
      </p:sp>
      <p:pic>
        <p:nvPicPr>
          <p:cNvPr id="4098" name="Picture 2" descr="C:\Users\jacob.robbins\Downloads\4aa93a55999dacd8e17210003ca83a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" y="5868347"/>
            <a:ext cx="973777" cy="9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0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Checklist for Sealing </a:t>
            </a:r>
            <a:br>
              <a:rPr lang="en-US" dirty="0"/>
            </a:br>
            <a:r>
              <a:rPr lang="en-US" dirty="0"/>
              <a:t>By 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Misdemeanor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3 years after either conviction or release from jail, whichever is later.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 other convictions have occurred during waiting period.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Felony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7 years after either conviction or release from jail, whichever is later.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 other convictions have occurred during waiting period.</a:t>
            </a:r>
          </a:p>
        </p:txBody>
      </p:sp>
      <p:pic>
        <p:nvPicPr>
          <p:cNvPr id="9218" name="Picture 2" descr="C:\Users\jacob.robbins\Downloads\33-339051_vector-check-list-clipart-png-download-checklist-grap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00200" cy="15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acob.robbins\Downloads\5-55324_check-mark-clipart-calendar-check-mark-box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9642"/>
            <a:ext cx="1215189" cy="11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1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Sealing in Court by a Judge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types of cases a Judge can seal in court </a:t>
            </a:r>
            <a:r>
              <a:rPr lang="en-US" u="sng" dirty="0"/>
              <a:t>without</a:t>
            </a:r>
            <a:r>
              <a:rPr lang="en-US" dirty="0"/>
              <a:t> a waiting period: </a:t>
            </a:r>
          </a:p>
          <a:p>
            <a:pPr lvl="1"/>
            <a:r>
              <a:rPr lang="en-US" dirty="0"/>
              <a:t>1) You were found not guilty;</a:t>
            </a:r>
          </a:p>
          <a:p>
            <a:pPr lvl="1"/>
            <a:r>
              <a:rPr lang="en-US" dirty="0"/>
              <a:t>2) Your case was dismissed or a </a:t>
            </a:r>
            <a:r>
              <a:rPr lang="en-US" dirty="0" err="1"/>
              <a:t>nolle</a:t>
            </a:r>
            <a:r>
              <a:rPr lang="en-US" dirty="0"/>
              <a:t> </a:t>
            </a:r>
            <a:r>
              <a:rPr lang="en-US" dirty="0" err="1"/>
              <a:t>prosequi</a:t>
            </a:r>
            <a:r>
              <a:rPr lang="en-US" dirty="0"/>
              <a:t> was entered; and </a:t>
            </a:r>
          </a:p>
          <a:p>
            <a:pPr lvl="2"/>
            <a:r>
              <a:rPr lang="en-US" dirty="0"/>
              <a:t>This includes a Continuance without a Finding that was dismissed. </a:t>
            </a:r>
          </a:p>
          <a:p>
            <a:pPr lvl="1"/>
            <a:r>
              <a:rPr lang="en-US" dirty="0"/>
              <a:t>3) A first time drug </a:t>
            </a:r>
            <a:r>
              <a:rPr lang="en-US" b="1" dirty="0"/>
              <a:t>possession</a:t>
            </a:r>
            <a:r>
              <a:rPr lang="en-US" dirty="0"/>
              <a:t> conviction as long as you did not violate any court orders connected to being on probation (i.e. drug treatment or community service).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99"/>
            <a:ext cx="1274591" cy="11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28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Sealing Dismissals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Jacob is found not guilty of a felony in 2013. He can seal in Court by a Judge immediately OR he can seal by mail in 2020 (7 years later).</a:t>
            </a:r>
          </a:p>
          <a:p>
            <a:r>
              <a:rPr lang="en-US" dirty="0"/>
              <a:t>Megan is given a Continuance Without a Finding in 2013 and given a year of probation. In 2014 she can seal her record immediately in Court OR in 2021 by mail. </a:t>
            </a:r>
          </a:p>
          <a:p>
            <a:endParaRPr lang="en-US" dirty="0"/>
          </a:p>
        </p:txBody>
      </p:sp>
      <p:pic>
        <p:nvPicPr>
          <p:cNvPr id="205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52536"/>
            <a:ext cx="1192515" cy="12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5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ob.robbins\Downloads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5300662"/>
            <a:ext cx="22860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for Sealing</a:t>
            </a:r>
            <a:br>
              <a:rPr lang="en-US" dirty="0"/>
            </a:br>
            <a:r>
              <a:rPr lang="en-US" dirty="0"/>
              <a:t>Cases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no waiting period. The process is free.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petition must be filed in the Court where the case was handled.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If there are multiple non-convictions in more than one court, you will have to file paperwork in each court.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You may need to go to 1 or 2  hearings in court. </a:t>
            </a:r>
          </a:p>
        </p:txBody>
      </p:sp>
      <p:pic>
        <p:nvPicPr>
          <p:cNvPr id="2051" name="Picture 3" descr="C:\Users\jacob.robbins\Downloads\process-plan-direction-step-procedur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"/>
            <a:ext cx="1269593" cy="12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5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Sealing vs. Expungement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main difference is ACCESS.</a:t>
            </a:r>
          </a:p>
          <a:p>
            <a:pPr lvl="1"/>
            <a:r>
              <a:rPr lang="en-US" dirty="0"/>
              <a:t>Sealing limits access to records vs. Expungement which is the destruction of the records. </a:t>
            </a:r>
          </a:p>
          <a:p>
            <a:r>
              <a:rPr lang="en-US" dirty="0"/>
              <a:t>Sealing</a:t>
            </a:r>
          </a:p>
          <a:p>
            <a:pPr lvl="1"/>
            <a:r>
              <a:rPr lang="en-US" dirty="0"/>
              <a:t>When records are sealed, the courts and the probation department report that “no record exists” to all who ask EXCEPT a select few (law enforcement or someone with special access – </a:t>
            </a:r>
            <a:r>
              <a:rPr lang="en-US" i="1" dirty="0"/>
              <a:t>see</a:t>
            </a:r>
            <a:r>
              <a:rPr lang="en-US" dirty="0"/>
              <a:t> slides to follow) </a:t>
            </a:r>
          </a:p>
          <a:p>
            <a:pPr lvl="1"/>
            <a:r>
              <a:rPr lang="en-US" dirty="0"/>
              <a:t>Allows you to say that you have “no criminal record” when applying for jobs, housing, and trade licenses. </a:t>
            </a:r>
          </a:p>
          <a:p>
            <a:pPr lvl="1"/>
            <a:r>
              <a:rPr lang="en-US" dirty="0"/>
              <a:t>Sealed records may be used at the time of sentencing if found guilty in a later criminal case. </a:t>
            </a:r>
          </a:p>
          <a:p>
            <a:r>
              <a:rPr lang="en-US" dirty="0"/>
              <a:t>Expungement</a:t>
            </a:r>
          </a:p>
          <a:p>
            <a:pPr lvl="1"/>
            <a:r>
              <a:rPr lang="en-US" dirty="0"/>
              <a:t>After expungement, the court will destroy all records of the offense making it inaccessible to anyone; they no longer exist.</a:t>
            </a:r>
          </a:p>
          <a:p>
            <a:pPr lvl="1"/>
            <a:r>
              <a:rPr lang="en-US" dirty="0"/>
              <a:t>Allows you to say that you have “no criminal record.”  </a:t>
            </a:r>
          </a:p>
          <a:p>
            <a:pPr lvl="1"/>
            <a:r>
              <a:rPr lang="en-US" dirty="0"/>
              <a:t>Allows you to be able to obtain a license to carry a firearm.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5879"/>
            <a:ext cx="14097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431"/>
            <a:ext cx="1438275" cy="11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3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ob.robbins\Downloads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48" y="110656"/>
            <a:ext cx="1739071" cy="11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for Sealing</a:t>
            </a:r>
            <a:br>
              <a:rPr lang="en-US" dirty="0"/>
            </a:br>
            <a:r>
              <a:rPr lang="en-US" dirty="0"/>
              <a:t>Cases in Court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You should include helpful documents - </a:t>
            </a:r>
            <a:r>
              <a:rPr lang="en-US" i="1" dirty="0"/>
              <a:t>see</a:t>
            </a:r>
            <a:r>
              <a:rPr lang="en-US" dirty="0"/>
              <a:t> next slide.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Courts must post a notice of a final hearing on a sealing petition at least 7 days prior to give the public and the District Attorney the chance to object.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1" name="Picture 3" descr="C:\Users\jacob.robbins\Downloads\process-plan-direction-step-procedur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171"/>
            <a:ext cx="1269593" cy="12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8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for Sealing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must show that there is “good cause” to seal your record. That is, that there is a present or future foreseeable “disadvantage” that stems from your record. </a:t>
            </a:r>
          </a:p>
          <a:p>
            <a:r>
              <a:rPr lang="en-US" dirty="0"/>
              <a:t>Helpful information to include: </a:t>
            </a:r>
          </a:p>
          <a:p>
            <a:pPr lvl="1"/>
            <a:r>
              <a:rPr lang="en-US" dirty="0"/>
              <a:t>An affidavit explaining how your record is hurting you and why your records should be sealed. </a:t>
            </a:r>
          </a:p>
          <a:p>
            <a:pPr lvl="1"/>
            <a:r>
              <a:rPr lang="en-US" dirty="0"/>
              <a:t>Letters of support from professionals that you’ve worked for or with who can attest to your character. </a:t>
            </a:r>
          </a:p>
          <a:p>
            <a:pPr lvl="1"/>
            <a:r>
              <a:rPr lang="en-US" dirty="0"/>
              <a:t>Rejection letters citing your record as a basis.</a:t>
            </a:r>
          </a:p>
          <a:p>
            <a:pPr lvl="1"/>
            <a:r>
              <a:rPr lang="en-US" dirty="0"/>
              <a:t>Copies of any kind of certificates you’ve received (i.e., GED or Trade Certification).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6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Has Access to Sealed Records?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Department of Early Education and Care can access sealed records. </a:t>
            </a:r>
          </a:p>
          <a:p>
            <a:r>
              <a:rPr lang="en-US" dirty="0"/>
              <a:t>Criminal justice agencies like Courts, DA’s Offices, Police, and Probation can also access your sealed record.</a:t>
            </a:r>
          </a:p>
          <a:p>
            <a:r>
              <a:rPr lang="en-US" dirty="0"/>
              <a:t>No one else will have access to your sealed records, including, yourself and your defense attorney, should you need one.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78683"/>
            <a:ext cx="2216450" cy="11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7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Expungement Requests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What are the requirements?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What is the process?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29200"/>
            <a:ext cx="28225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jacob.robbins\Downloads\image_processing20200424-23052-fwzg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54876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acob.robbins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5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95944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Expungement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Expungement means your records are destroyed, as opposed to sealing which limits access to them. </a:t>
            </a:r>
          </a:p>
          <a:p>
            <a:r>
              <a:rPr lang="en-US" b="1" dirty="0"/>
              <a:t>DO NOT </a:t>
            </a:r>
            <a:r>
              <a:rPr lang="en-US" dirty="0"/>
              <a:t>expunge any cases that were dismissed as a result of a drug lab scandal without speaking to an attorney. You may be entitled to compensation for fees or expenses. </a:t>
            </a:r>
          </a:p>
          <a:p>
            <a:r>
              <a:rPr lang="en-US" b="1" dirty="0"/>
              <a:t>DO NOT </a:t>
            </a:r>
            <a:r>
              <a:rPr lang="en-US" dirty="0"/>
              <a:t>expunge (or seal) records if you are not a citizen and talk to an immigration lawyer first. </a:t>
            </a:r>
            <a:endParaRPr lang="en-US" b="1" dirty="0"/>
          </a:p>
          <a:p>
            <a:r>
              <a:rPr lang="en-US" b="1" dirty="0"/>
              <a:t>DO </a:t>
            </a:r>
            <a:r>
              <a:rPr lang="en-US" dirty="0"/>
              <a:t>get multiple </a:t>
            </a:r>
            <a:r>
              <a:rPr lang="en-US" b="1" dirty="0"/>
              <a:t>certified</a:t>
            </a:r>
            <a:r>
              <a:rPr lang="en-US" dirty="0"/>
              <a:t> copies of records you may need later. Once your records are expunged you will be unable to access them.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C:\Users\jacob.robbins\Downloads\1194984413232885755folder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313779" cy="9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19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Types of Expungement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2362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1) Time-Based;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2) Reason-Based Expungement</a:t>
            </a:r>
          </a:p>
        </p:txBody>
      </p:sp>
      <p:pic>
        <p:nvPicPr>
          <p:cNvPr id="9218" name="Picture 2" descr="C:\Users\jacob.robbins\Downloads\expun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5369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acob.robbins\Downloads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964920" cy="12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acob.robbins\Downloads\Expungement_big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3736"/>
            <a:ext cx="2444496" cy="16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1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95944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Time-Based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offense you are trying to expunge must have occurred </a:t>
            </a:r>
            <a:r>
              <a:rPr lang="en-US" b="1" dirty="0"/>
              <a:t>prior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dirty="0"/>
              <a:t>your </a:t>
            </a:r>
            <a:r>
              <a:rPr lang="en-US" b="1" dirty="0"/>
              <a:t>21</a:t>
            </a:r>
            <a:r>
              <a:rPr lang="en-US" b="1" baseline="30000" dirty="0"/>
              <a:t>st</a:t>
            </a:r>
            <a:r>
              <a:rPr lang="en-US" dirty="0"/>
              <a:t> birthday. </a:t>
            </a:r>
          </a:p>
          <a:p>
            <a:r>
              <a:rPr lang="en-US" dirty="0"/>
              <a:t>You may not have more than 2 incidents on your record, except for motor vehicle offenses not exceeding a $50 fine.  </a:t>
            </a:r>
          </a:p>
          <a:p>
            <a:pPr lvl="1"/>
            <a:r>
              <a:rPr lang="en-US" b="1" dirty="0"/>
              <a:t>NOTE</a:t>
            </a:r>
            <a:r>
              <a:rPr lang="en-US" dirty="0"/>
              <a:t> – multiple offenses arising out of the same incident shall be considered a single offense for the purpose of this section.</a:t>
            </a:r>
          </a:p>
          <a:p>
            <a:r>
              <a:rPr lang="en-US" dirty="0"/>
              <a:t>Waiting period: </a:t>
            </a:r>
          </a:p>
          <a:p>
            <a:pPr lvl="1"/>
            <a:r>
              <a:rPr lang="en-US" dirty="0"/>
              <a:t>7 years must have passed for a felony offense, and 3 years for a misdemeanor, from the time you completed your sentence.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/>
              <a:t>* </a:t>
            </a:r>
            <a:r>
              <a:rPr lang="en-US" sz="2600" b="1" u="sng" dirty="0"/>
              <a:t>Note </a:t>
            </a:r>
            <a:r>
              <a:rPr lang="en-US" sz="2600" dirty="0"/>
              <a:t>- You are not eligible to expunge if you are under an active criminal investigation.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123" name="Picture 3" descr="C:\Users\jacob.robbins\Downloads\1194984413232885755folder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13779" cy="9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54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cob.robbins\Downloads\no-sig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Offenses Cannot be Expunged?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Any felony offense against a person, including, but not limited to:</a:t>
            </a:r>
          </a:p>
          <a:p>
            <a:pPr lvl="1"/>
            <a:r>
              <a:rPr lang="en-US" dirty="0"/>
              <a:t>Murder;</a:t>
            </a:r>
          </a:p>
          <a:p>
            <a:pPr lvl="1"/>
            <a:r>
              <a:rPr lang="en-US" dirty="0"/>
              <a:t>Assault and battery on a family or household member;</a:t>
            </a:r>
          </a:p>
          <a:p>
            <a:pPr lvl="1"/>
            <a:r>
              <a:rPr lang="en-US" dirty="0"/>
              <a:t>Stalking kidnapping, and human trafficking; or</a:t>
            </a:r>
          </a:p>
          <a:p>
            <a:pPr lvl="1"/>
            <a:r>
              <a:rPr lang="en-US" dirty="0"/>
              <a:t>Any offense against an elderly person, disabled person, or children.</a:t>
            </a:r>
          </a:p>
          <a:p>
            <a:r>
              <a:rPr lang="en-US" dirty="0"/>
              <a:t>Any offense resulting in death or serious bodily injury;</a:t>
            </a:r>
          </a:p>
          <a:p>
            <a:pPr lvl="1"/>
            <a:r>
              <a:rPr lang="en-US" dirty="0"/>
              <a:t>Or the intent to cause death or serious bodily injury</a:t>
            </a:r>
          </a:p>
          <a:p>
            <a:r>
              <a:rPr lang="en-US" dirty="0"/>
              <a:t>Any offense while armed with a dangerous weapon;</a:t>
            </a:r>
          </a:p>
          <a:p>
            <a:r>
              <a:rPr lang="en-US" dirty="0"/>
              <a:t>Any sex offense </a:t>
            </a:r>
          </a:p>
          <a:p>
            <a:r>
              <a:rPr lang="en-US" dirty="0"/>
              <a:t>OUI’s</a:t>
            </a:r>
          </a:p>
          <a:p>
            <a:r>
              <a:rPr lang="en-US" dirty="0"/>
              <a:t>Any firearm offense </a:t>
            </a:r>
          </a:p>
          <a:p>
            <a:r>
              <a:rPr lang="en-US" dirty="0"/>
              <a:t>Restraining order violations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b="1" u="sng" dirty="0"/>
              <a:t>Note</a:t>
            </a:r>
            <a:r>
              <a:rPr lang="en-US" dirty="0"/>
              <a:t> - Even dismissals for these charges CANNOT be expunged.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2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offenses that may be eligible to expunge.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Disorderly conduct, trespassing, shoplifting, drug possession, larceny, and misdemeanor assault and battery (excluding against a family member).</a:t>
            </a:r>
          </a:p>
        </p:txBody>
      </p:sp>
      <p:pic>
        <p:nvPicPr>
          <p:cNvPr id="10242" name="Picture 2" descr="C:\Users\jacob.robbins\Downloads\78-787760_justice-transparent-law-law-clipart-transparent-background-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8" y="4343399"/>
            <a:ext cx="1828800" cy="19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6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ob.robbins\Downloads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56395"/>
            <a:ext cx="2057400" cy="14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for Time-Based Expungement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231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File a petition to the Commissioner of Probation. There is no fee.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you meet all of the requirements, Probation will notify the DA’s office where the crime was prosecuted. The DA will then have an opportunity to object.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the DA’s Office objects, a hearing will be held.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the expungement is granted you will be issued an expungement order by the clerk.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051" name="Picture 3" descr="C:\Users\jacob.robbins\Downloads\process-plan-direction-step-procedur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404"/>
            <a:ext cx="1269593" cy="12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4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cob.robbins\Downloads\307-3078459_home-furniture-png-png-sofa-clip-art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8" y="990600"/>
            <a:ext cx="4229100" cy="21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Sealing vs. Expungement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7820" y="3124485"/>
            <a:ext cx="5853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Spilling grape juice on a couch: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Expunging</a:t>
            </a:r>
            <a:r>
              <a:rPr lang="en-US" sz="2400" dirty="0"/>
              <a:t> the record of the spill would be replacing the cushion and getting rid of the juice-riddled cushion. It’s like the spill never happened.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Sealing </a:t>
            </a:r>
            <a:r>
              <a:rPr lang="en-US" sz="2400" dirty="0"/>
              <a:t>the record of the spill would be placing a cover over the entire couch. Some people might be able to lift the cover, others won’t even know about the cover. </a:t>
            </a:r>
            <a:endParaRPr lang="en-US" sz="2400" b="1" dirty="0"/>
          </a:p>
        </p:txBody>
      </p:sp>
      <p:pic>
        <p:nvPicPr>
          <p:cNvPr id="4100" name="Picture 4" descr="C:\Users\jacob.robbins\Downloads\50-503516_grape-clipart-wheat-grape-and-grape-juice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0876"/>
            <a:ext cx="2255420" cy="27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37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Reason-Based Expungement</a:t>
            </a:r>
            <a:br>
              <a:rPr lang="en-US" dirty="0"/>
            </a:br>
            <a:r>
              <a:rPr lang="en-US" dirty="0"/>
              <a:t>(Section 100K Expungement)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some circumstances, you are able to expunge your record even if the offense occurred </a:t>
            </a:r>
            <a:r>
              <a:rPr lang="en-US" u="sng" dirty="0"/>
              <a:t>after</a:t>
            </a:r>
            <a:r>
              <a:rPr lang="en-US" dirty="0"/>
              <a:t> your 21</a:t>
            </a:r>
            <a:r>
              <a:rPr lang="en-US" baseline="30000" dirty="0"/>
              <a:t>st</a:t>
            </a:r>
            <a:r>
              <a:rPr lang="en-US" dirty="0"/>
              <a:t> birthday. </a:t>
            </a:r>
          </a:p>
          <a:p>
            <a:r>
              <a:rPr lang="en-US" dirty="0"/>
              <a:t>There is no waiting period.</a:t>
            </a:r>
          </a:p>
          <a:p>
            <a:r>
              <a:rPr lang="en-US" dirty="0"/>
              <a:t>It is not limited to only one charge. </a:t>
            </a:r>
          </a:p>
          <a:p>
            <a:r>
              <a:rPr lang="en-US" dirty="0"/>
              <a:t>However, the record must have been created as a result of one of the 6 types of conduct.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2123"/>
            <a:ext cx="990600" cy="86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276600"/>
            <a:ext cx="13112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jacob.robbins\Downloads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573"/>
            <a:ext cx="964920" cy="12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3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Types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offense is no longer a crime (i.e., possession of 2 ounces or less of  marijuana);</a:t>
            </a:r>
          </a:p>
          <a:p>
            <a:r>
              <a:rPr lang="en-US" dirty="0"/>
              <a:t>False identification or unauthorized use of a person’s identity;</a:t>
            </a:r>
          </a:p>
          <a:p>
            <a:r>
              <a:rPr lang="en-US" dirty="0"/>
              <a:t>Demonstrable errors by law enforcement;</a:t>
            </a:r>
          </a:p>
          <a:p>
            <a:r>
              <a:rPr lang="en-US" dirty="0"/>
              <a:t>Demonstrable errors by witnesses;</a:t>
            </a:r>
          </a:p>
          <a:p>
            <a:r>
              <a:rPr lang="en-US" dirty="0"/>
              <a:t>Demonstrable errors by court employees; or</a:t>
            </a:r>
          </a:p>
          <a:p>
            <a:r>
              <a:rPr lang="en-US" dirty="0"/>
              <a:t>Demonstrable fraud on the court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42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ob.robbins\Downloads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5300662"/>
            <a:ext cx="22860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8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Procedure for Reason-Based Expungement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File a petition with the court that prosecuted the case.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will be a court hearing if you or the DA request 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You should include evidence that the record was created due to the reasons mentioned on the last slide.</a:t>
            </a:r>
          </a:p>
        </p:txBody>
      </p:sp>
      <p:pic>
        <p:nvPicPr>
          <p:cNvPr id="2051" name="Picture 3" descr="C:\Users\jacob.robbins\Downloads\process-plan-direction-step-procedur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69593" cy="12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42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Standard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prove by “clear and convincing” evidence that your record was created as a result of one of the 6 types of conduct. </a:t>
            </a:r>
          </a:p>
          <a:p>
            <a:r>
              <a:rPr lang="en-US" dirty="0"/>
              <a:t>Once you have established your burden of proof, the court has discretion to expunge based on “what is in the best interest of justice.” </a:t>
            </a:r>
          </a:p>
        </p:txBody>
      </p:sp>
    </p:spTree>
    <p:extLst>
      <p:ext uri="{BB962C8B-B14F-4D97-AF65-F5344CB8AC3E}">
        <p14:creationId xmlns:p14="http://schemas.microsoft.com/office/powerpoint/2010/main" val="1279955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Expungement and Sealing are two different things. </a:t>
            </a:r>
          </a:p>
          <a:p>
            <a:r>
              <a:rPr lang="en-US" sz="2800" dirty="0"/>
              <a:t>Sealing is when records of a case continue to exist, but remain inaccessible to most.</a:t>
            </a:r>
          </a:p>
          <a:p>
            <a:r>
              <a:rPr lang="en-US" sz="2800" dirty="0"/>
              <a:t>Expungement is when records of a case are destroyed and legally cease to exist </a:t>
            </a:r>
          </a:p>
          <a:p>
            <a:r>
              <a:rPr lang="en-US" sz="2800" dirty="0"/>
              <a:t>The process and requirements to seal and expunge your records are different.</a:t>
            </a:r>
          </a:p>
        </p:txBody>
      </p:sp>
      <p:pic>
        <p:nvPicPr>
          <p:cNvPr id="8194" name="Picture 2" descr="C:\Users\jacob.robbins\Downloads\recap-business-terms-concept-big-word-text-team-people-modern-flat-style-vector-recap-business-terms-oncept-159208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94757"/>
            <a:ext cx="3352800" cy="15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cob.robbins\Downloads\41-410882_gavel-judge-hammer-clip-art-gavel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"/>
            <a:ext cx="2526102" cy="12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cob.robbins\Downloads\9cc8b726f58856e3a9ab11c8b7144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12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Berkshire County District Attorney’s Office</a:t>
            </a:r>
          </a:p>
          <a:p>
            <a:r>
              <a:rPr lang="en-US" dirty="0"/>
              <a:t>Contact: (413) 443-5951</a:t>
            </a:r>
          </a:p>
          <a:p>
            <a:r>
              <a:rPr lang="en-US" dirty="0"/>
              <a:t>Email: Contact.BerkshireDA@mass.gov</a:t>
            </a:r>
          </a:p>
          <a:p>
            <a:r>
              <a:rPr lang="en-US" dirty="0"/>
              <a:t>Twitter: @</a:t>
            </a:r>
            <a:r>
              <a:rPr lang="en-US" dirty="0" err="1"/>
              <a:t>CountyBerkshire</a:t>
            </a:r>
            <a:endParaRPr lang="en-US" dirty="0"/>
          </a:p>
          <a:p>
            <a:r>
              <a:rPr lang="en-US" dirty="0"/>
              <a:t>Instagram: @</a:t>
            </a:r>
            <a:r>
              <a:rPr lang="en-US" dirty="0" err="1"/>
              <a:t>berkshiredistrictattorney</a:t>
            </a:r>
            <a:endParaRPr lang="en-US" dirty="0"/>
          </a:p>
        </p:txBody>
      </p:sp>
      <p:pic>
        <p:nvPicPr>
          <p:cNvPr id="9218" name="Picture 2" descr="C:\Users\jacob.robbins\Downloads\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10989"/>
            <a:ext cx="1485900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acob.robbins\Downloads\10wmt-articleLarge-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87" y="5776962"/>
            <a:ext cx="1045313" cy="7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acob.robbins\Downloads\b5d7198734ee5174b581630628ecfdd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7374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acob.robbins\Downloads\email-logo-png-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10124"/>
            <a:ext cx="1093269" cy="10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jacob.robbins\Downloads\e40e7a13df76b2ae55bf0d51c928d4f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05" y="5719611"/>
            <a:ext cx="874295" cy="8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987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 descr="C:\Users\jacob.robbins\Downloads\thankyou__FillWzcwMCw0NDB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276600" cy="20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0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Sealing of Certain Criminal Records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What are the requirements?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What is the process?</a:t>
            </a:r>
          </a:p>
        </p:txBody>
      </p:sp>
      <p:pic>
        <p:nvPicPr>
          <p:cNvPr id="6146" name="Picture 2" descr="C:\Users\jacob.robbins\Downloads\record-expunged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2032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199"/>
            <a:ext cx="28225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Sealing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multiple certified copies of your complaint and docket prior to sealing. </a:t>
            </a:r>
          </a:p>
          <a:p>
            <a:r>
              <a:rPr lang="en-US" dirty="0"/>
              <a:t>Once your records are sealed, you can no longer get copies unless you unseal them.</a:t>
            </a:r>
          </a:p>
          <a:p>
            <a:r>
              <a:rPr lang="en-US" dirty="0"/>
              <a:t>Please speak with an immigration lawyer if you are not a citizen prior to sealing. </a:t>
            </a:r>
          </a:p>
        </p:txBody>
      </p:sp>
    </p:spTree>
    <p:extLst>
      <p:ext uri="{BB962C8B-B14F-4D97-AF65-F5344CB8AC3E}">
        <p14:creationId xmlns:p14="http://schemas.microsoft.com/office/powerpoint/2010/main" val="163322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cob.robbins\Downloads\8-86886_clipart-laws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888958" cy="16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for Sealing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dirty="0"/>
              <a:t>Two ways to seal most records:</a:t>
            </a:r>
          </a:p>
          <a:p>
            <a:pPr lvl="1"/>
            <a:r>
              <a:rPr lang="en-US" dirty="0"/>
              <a:t>1) By mail after a waiting period through the Commissioner of Probation; or</a:t>
            </a:r>
          </a:p>
          <a:p>
            <a:pPr lvl="1"/>
            <a:r>
              <a:rPr lang="en-US" dirty="0"/>
              <a:t>2) By a judge in court with no waiting period (only applies to a select few cases).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Sealing through the Mail </a:t>
            </a:r>
            <a:br>
              <a:rPr lang="en-US" dirty="0"/>
            </a:br>
            <a:r>
              <a:rPr lang="en-US" dirty="0"/>
              <a:t>(Convictions)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Felony: </a:t>
            </a:r>
            <a:r>
              <a:rPr lang="en-US" dirty="0"/>
              <a:t>You can petition to seal your felony conviction after a 7 year waiting period from the date you were found guilty or from when you were released from incarceration, </a:t>
            </a:r>
            <a:r>
              <a:rPr lang="en-US" b="1" dirty="0"/>
              <a:t>whichever is later. </a:t>
            </a:r>
          </a:p>
          <a:p>
            <a:pPr lvl="1"/>
            <a:r>
              <a:rPr lang="en-US" dirty="0"/>
              <a:t>What is a Felony?</a:t>
            </a:r>
          </a:p>
          <a:p>
            <a:pPr lvl="2"/>
            <a:r>
              <a:rPr lang="en-US" dirty="0"/>
              <a:t>A felony is defined as a crime that </a:t>
            </a:r>
            <a:r>
              <a:rPr lang="en-US" u="sng" dirty="0"/>
              <a:t>can</a:t>
            </a:r>
            <a:r>
              <a:rPr lang="en-US" dirty="0"/>
              <a:t> be punished by a state prison sentence, although not necessary. </a:t>
            </a:r>
          </a:p>
          <a:p>
            <a:pPr lvl="2"/>
            <a:r>
              <a:rPr lang="en-US" dirty="0"/>
              <a:t>Common felony crimes: motor vehicle theft, armed robbery, and drug trafficking.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6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Sealing through the Mail</a:t>
            </a:r>
            <a:br>
              <a:rPr lang="en-US" dirty="0"/>
            </a:br>
            <a:r>
              <a:rPr lang="en-US" dirty="0"/>
              <a:t>(Convictions)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Misdemeanor</a:t>
            </a:r>
            <a:r>
              <a:rPr lang="en-US" dirty="0"/>
              <a:t>: You can petition to seal a misdemeanor conviction after a 3 year waiting period from the date you were found guilty or when you were released from incarceration, </a:t>
            </a:r>
            <a:r>
              <a:rPr lang="en-US" b="1" dirty="0"/>
              <a:t>whichever is later.</a:t>
            </a:r>
          </a:p>
          <a:p>
            <a:pPr lvl="1"/>
            <a:r>
              <a:rPr lang="en-US" dirty="0"/>
              <a:t>What is a misdemeanor?</a:t>
            </a:r>
          </a:p>
          <a:p>
            <a:pPr lvl="2"/>
            <a:r>
              <a:rPr lang="en-US" dirty="0"/>
              <a:t>A misdemeanor is defined as a crime that </a:t>
            </a:r>
            <a:r>
              <a:rPr lang="en-US" u="sng" dirty="0"/>
              <a:t>cannot</a:t>
            </a:r>
            <a:r>
              <a:rPr lang="en-US" dirty="0"/>
              <a:t> be punished by a state prison sentence, but rather the punishment would be to the house </a:t>
            </a:r>
            <a:r>
              <a:rPr lang="en-US"/>
              <a:t>of correction. </a:t>
            </a:r>
            <a:endParaRPr lang="en-US" dirty="0"/>
          </a:p>
          <a:p>
            <a:pPr lvl="2"/>
            <a:r>
              <a:rPr lang="en-US" dirty="0"/>
              <a:t>Common misdemeanor crimes: shoplifting, trespassing, and disorderly conduct.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u="sng" dirty="0"/>
              <a:t>Caveat</a:t>
            </a:r>
            <a:r>
              <a:rPr lang="en-US" dirty="0"/>
              <a:t> – If the offense was a felony, but it has since become a misdemeanor, it is treated as a misdemeanor. </a:t>
            </a:r>
          </a:p>
        </p:txBody>
      </p:sp>
    </p:spTree>
    <p:extLst>
      <p:ext uri="{BB962C8B-B14F-4D97-AF65-F5344CB8AC3E}">
        <p14:creationId xmlns:p14="http://schemas.microsoft.com/office/powerpoint/2010/main" val="61026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Sealing through the Mail </a:t>
            </a:r>
            <a:br>
              <a:rPr lang="en-US" dirty="0"/>
            </a:br>
            <a:r>
              <a:rPr lang="en-US" dirty="0"/>
              <a:t>(Non-convictions)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can also seal your felony or misdemeanor charges through the mail if they were </a:t>
            </a:r>
            <a:r>
              <a:rPr lang="en-US" u="sng" dirty="0"/>
              <a:t>dismissed</a:t>
            </a:r>
            <a:r>
              <a:rPr lang="en-US" dirty="0"/>
              <a:t> or a </a:t>
            </a:r>
            <a:r>
              <a:rPr lang="en-US" u="sng" dirty="0" err="1"/>
              <a:t>nolle</a:t>
            </a:r>
            <a:r>
              <a:rPr lang="en-US" u="sng" dirty="0"/>
              <a:t> </a:t>
            </a:r>
            <a:r>
              <a:rPr lang="en-US" u="sng" dirty="0" err="1"/>
              <a:t>prosequi</a:t>
            </a:r>
            <a:r>
              <a:rPr lang="en-US" u="sng" dirty="0"/>
              <a:t> </a:t>
            </a:r>
            <a:r>
              <a:rPr lang="en-US" dirty="0"/>
              <a:t>was entered, but you must wait for the required time period (i.e., 7 years for a felony offense and 3 years for a misdemeanor offense). </a:t>
            </a:r>
          </a:p>
          <a:p>
            <a:pPr lvl="1"/>
            <a:r>
              <a:rPr lang="en-US" dirty="0"/>
              <a:t>This includes a Continuance without a Finding that was ultimately dismissed.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Note</a:t>
            </a:r>
            <a:r>
              <a:rPr lang="en-US" dirty="0"/>
              <a:t> – These non-convictions can also be sealed immediately in court – </a:t>
            </a:r>
            <a:r>
              <a:rPr lang="en-US" i="1" dirty="0"/>
              <a:t>see</a:t>
            </a:r>
            <a:r>
              <a:rPr lang="en-US" dirty="0"/>
              <a:t> slides addressing sealing in Court by Judge.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2411</Words>
  <Application>Microsoft Office PowerPoint</Application>
  <PresentationFormat>On-screen Show (4:3)</PresentationFormat>
  <Paragraphs>195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How to Expunge  or Seal your Records</vt:lpstr>
      <vt:lpstr>Sealing vs. Expungement</vt:lpstr>
      <vt:lpstr>Example of Sealing vs. Expungement</vt:lpstr>
      <vt:lpstr>Sealing of Certain Criminal Records</vt:lpstr>
      <vt:lpstr>Prior to Sealing</vt:lpstr>
      <vt:lpstr>Requirements for Sealing</vt:lpstr>
      <vt:lpstr>Sealing through the Mail  (Convictions)</vt:lpstr>
      <vt:lpstr>Sealing through the Mail (Convictions)</vt:lpstr>
      <vt:lpstr>Sealing through the Mail  (Non-convictions)</vt:lpstr>
      <vt:lpstr>Waiting Period Clock </vt:lpstr>
      <vt:lpstr>Examples of Sealing Convictions    </vt:lpstr>
      <vt:lpstr>Procedure to Seal by Mail  </vt:lpstr>
      <vt:lpstr>Convictions with Longer Waiting Periods </vt:lpstr>
      <vt:lpstr>Sex Offenses and Sealing</vt:lpstr>
      <vt:lpstr>What Offenses Cannot be Sealed?</vt:lpstr>
      <vt:lpstr>Checklist for Sealing  By Mail</vt:lpstr>
      <vt:lpstr>Sealing in Court by a Judge</vt:lpstr>
      <vt:lpstr>Examples of Sealing Dismissals </vt:lpstr>
      <vt:lpstr>Procedure for Sealing Cases in Court</vt:lpstr>
      <vt:lpstr>Procedure for Sealing Cases in Court (cont.)</vt:lpstr>
      <vt:lpstr>Standard for Sealing in Court</vt:lpstr>
      <vt:lpstr>Who Has Access to Sealed Records?</vt:lpstr>
      <vt:lpstr>Expungement Requests</vt:lpstr>
      <vt:lpstr>Expungement Definition</vt:lpstr>
      <vt:lpstr>Two Types of Expungement </vt:lpstr>
      <vt:lpstr>Time-Based Requirements </vt:lpstr>
      <vt:lpstr>What Offenses Cannot be Expunged? </vt:lpstr>
      <vt:lpstr>Examples of offenses that may be eligible to expunge. </vt:lpstr>
      <vt:lpstr>Procedure for Time-Based Expungement</vt:lpstr>
      <vt:lpstr>Reason-Based Expungement (Section 100K Expungement)</vt:lpstr>
      <vt:lpstr>6 Types of Conduct</vt:lpstr>
      <vt:lpstr>Procedure for Reason-Based Expungement </vt:lpstr>
      <vt:lpstr>Legal Standard </vt:lpstr>
      <vt:lpstr>Recap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Robbins, Jacob (BER)</dc:creator>
  <cp:lastModifiedBy>Bryan House</cp:lastModifiedBy>
  <cp:revision>154</cp:revision>
  <dcterms:created xsi:type="dcterms:W3CDTF">2020-07-30T12:57:13Z</dcterms:created>
  <dcterms:modified xsi:type="dcterms:W3CDTF">2021-11-09T13:07:12Z</dcterms:modified>
</cp:coreProperties>
</file>