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6" r:id="rId5"/>
    <p:sldId id="706" r:id="rId6"/>
    <p:sldId id="704" r:id="rId7"/>
    <p:sldId id="258" r:id="rId8"/>
    <p:sldId id="259" r:id="rId9"/>
    <p:sldId id="260" r:id="rId10"/>
    <p:sldId id="261" r:id="rId11"/>
    <p:sldId id="262" r:id="rId12"/>
  </p:sldIdLst>
  <p:sldSz cx="73152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5FB31F-9670-DE59-0C43-6CCDF2BEDD66}" name="Jacqueline Willwerth" initials="JW" userId="Jacqueline Willwerth" providerId="None"/>
  <p188:author id="{0D73A964-DCAB-AF3D-0441-C862D0A8D1CB}" name="Keeley Bombard" initials="KB" userId="S::KBombard@indecon.com::c3abe794-1b76-4f95-8f1e-b4377ed722b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51B"/>
    <a:srgbClr val="1F4E79"/>
    <a:srgbClr val="3885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9107C0-5E42-0240-808C-207A872E5AC5}" v="7" dt="2023-06-08T15:02:49.3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p:restoredTop sz="94658"/>
  </p:normalViewPr>
  <p:slideViewPr>
    <p:cSldViewPr snapToGrid="0">
      <p:cViewPr varScale="1">
        <p:scale>
          <a:sx n="101" d="100"/>
          <a:sy n="101" d="100"/>
        </p:scale>
        <p:origin x="24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0E045-4C13-4F85-AB96-B7A76125AAAC}" type="datetimeFigureOut">
              <a:rPr lang="en-US" smtClean="0"/>
              <a:t>8/7/2023</a:t>
            </a:fld>
            <a:endParaRPr lang="en-US"/>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ABEBA9-9576-459D-A57E-178FB0BE427A}" type="slidenum">
              <a:rPr lang="en-US" smtClean="0"/>
              <a:t>‹#›</a:t>
            </a:fld>
            <a:endParaRPr lang="en-US"/>
          </a:p>
        </p:txBody>
      </p:sp>
    </p:spTree>
    <p:extLst>
      <p:ext uri="{BB962C8B-B14F-4D97-AF65-F5344CB8AC3E}">
        <p14:creationId xmlns:p14="http://schemas.microsoft.com/office/powerpoint/2010/main" val="4290235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197187"/>
            <a:ext cx="6217920" cy="2546773"/>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3842174"/>
            <a:ext cx="5486400" cy="1766146"/>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518906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54812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1823722"/>
            <a:ext cx="6309360" cy="304291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4895429"/>
            <a:ext cx="6309360" cy="160019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EB9624-41CE-4D38-A1C9-2A6BC9B9A30D}"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52466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1947333"/>
            <a:ext cx="310896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1947333"/>
            <a:ext cx="310896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EB9624-41CE-4D38-A1C9-2A6BC9B9A30D}"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941005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389468"/>
            <a:ext cx="630936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1793241"/>
            <a:ext cx="3094672" cy="87883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2672080"/>
            <a:ext cx="3094672"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1793241"/>
            <a:ext cx="3109913" cy="87883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2672080"/>
            <a:ext cx="3109913"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EB9624-41CE-4D38-A1C9-2A6BC9B9A30D}" type="datetimeFigureOut">
              <a:rPr lang="en-US" smtClean="0"/>
              <a:t>8/7/2023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97861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EB9624-41CE-4D38-A1C9-2A6BC9B9A30D}" type="datetimeFigureOut">
              <a:rPr lang="en-US" smtClean="0"/>
              <a:t>8/7/2023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47396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EB9624-41CE-4D38-A1C9-2A6BC9B9A30D}" type="datetimeFigureOut">
              <a:rPr lang="en-US" smtClean="0"/>
              <a:t>8/7/2023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397248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7680"/>
            <a:ext cx="2359342" cy="17068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053255"/>
            <a:ext cx="3703320" cy="5198533"/>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194560"/>
            <a:ext cx="2359342" cy="4065694"/>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9EB9624-41CE-4D38-A1C9-2A6BC9B9A30D}"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623644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7680"/>
            <a:ext cx="2359342" cy="17068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053255"/>
            <a:ext cx="3703320" cy="5198533"/>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194560"/>
            <a:ext cx="2359342" cy="4065694"/>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9EB9624-41CE-4D38-A1C9-2A6BC9B9A30D}" type="datetimeFigureOut">
              <a:rPr lang="en-US" smtClean="0"/>
              <a:t>8/7/2023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76713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347062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389467"/>
            <a:ext cx="157734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389467"/>
            <a:ext cx="464058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8/7/2023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13975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89468"/>
            <a:ext cx="630936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1947333"/>
            <a:ext cx="630936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6780108"/>
            <a:ext cx="1645920" cy="389467"/>
          </a:xfrm>
          <a:prstGeom prst="rect">
            <a:avLst/>
          </a:prstGeom>
        </p:spPr>
        <p:txBody>
          <a:bodyPr vert="horz" lIns="91440" tIns="45720" rIns="91440" bIns="45720" rtlCol="0" anchor="ctr"/>
          <a:lstStyle>
            <a:lvl1pPr algn="l">
              <a:defRPr sz="960">
                <a:solidFill>
                  <a:schemeClr val="tx1">
                    <a:tint val="75000"/>
                  </a:schemeClr>
                </a:solidFill>
              </a:defRPr>
            </a:lvl1pPr>
          </a:lstStyle>
          <a:p>
            <a:fld id="{A9EB9624-41CE-4D38-A1C9-2A6BC9B9A30D}" type="datetimeFigureOut">
              <a:rPr lang="en-US" smtClean="0"/>
              <a:t>8/7/2023</a:t>
            </a:fld>
            <a:endParaRPr lang="en-US"/>
          </a:p>
        </p:txBody>
      </p:sp>
      <p:sp>
        <p:nvSpPr>
          <p:cNvPr id="5" name="Footer Placeholder 4"/>
          <p:cNvSpPr>
            <a:spLocks noGrp="1"/>
          </p:cNvSpPr>
          <p:nvPr>
            <p:ph type="ftr" sz="quarter" idx="3"/>
          </p:nvPr>
        </p:nvSpPr>
        <p:spPr>
          <a:xfrm>
            <a:off x="2423160" y="6780108"/>
            <a:ext cx="2468880" cy="389467"/>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6780108"/>
            <a:ext cx="1645920" cy="389467"/>
          </a:xfrm>
          <a:prstGeom prst="rect">
            <a:avLst/>
          </a:prstGeom>
        </p:spPr>
        <p:txBody>
          <a:bodyPr vert="horz" lIns="91440" tIns="45720" rIns="91440" bIns="45720" rtlCol="0" anchor="ctr"/>
          <a:lstStyle>
            <a:lvl1pPr algn="r">
              <a:defRPr sz="960">
                <a:solidFill>
                  <a:schemeClr val="tx1">
                    <a:tint val="75000"/>
                  </a:schemeClr>
                </a:solidFill>
              </a:defRPr>
            </a:lvl1pPr>
          </a:lstStyle>
          <a:p>
            <a:fld id="{96E698E9-3697-4024-B684-093B35D7D5FD}" type="slidenum">
              <a:rPr lang="en-US" smtClean="0"/>
              <a:t>‹#›</a:t>
            </a:fld>
            <a:endParaRPr lang="en-US"/>
          </a:p>
        </p:txBody>
      </p:sp>
    </p:spTree>
    <p:extLst>
      <p:ext uri="{BB962C8B-B14F-4D97-AF65-F5344CB8AC3E}">
        <p14:creationId xmlns:p14="http://schemas.microsoft.com/office/powerpoint/2010/main" val="2855683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8557"/>
        </a:soli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785676E8-CC57-68B5-EB39-2D4455A7E6E3}"/>
              </a:ext>
            </a:extLst>
          </p:cNvPr>
          <p:cNvGrpSpPr/>
          <p:nvPr/>
        </p:nvGrpSpPr>
        <p:grpSpPr>
          <a:xfrm>
            <a:off x="-1" y="3329563"/>
            <a:ext cx="7315200" cy="6398949"/>
            <a:chOff x="0" y="2055240"/>
            <a:chExt cx="7315200" cy="6398949"/>
          </a:xfrm>
        </p:grpSpPr>
        <p:sp>
          <p:nvSpPr>
            <p:cNvPr id="37" name="Freeform: Shape 36">
              <a:extLst>
                <a:ext uri="{FF2B5EF4-FFF2-40B4-BE49-F238E27FC236}">
                  <a16:creationId xmlns:a16="http://schemas.microsoft.com/office/drawing/2014/main" id="{168D2C34-3249-D7D5-2AE8-DC0C9DC8D672}"/>
                </a:ext>
              </a:extLst>
            </p:cNvPr>
            <p:cNvSpPr/>
            <p:nvPr/>
          </p:nvSpPr>
          <p:spPr>
            <a:xfrm>
              <a:off x="0" y="2055240"/>
              <a:ext cx="7315200" cy="6398949"/>
            </a:xfrm>
            <a:custGeom>
              <a:avLst/>
              <a:gdLst>
                <a:gd name="connsiteX0" fmla="*/ 1360250 w 7315200"/>
                <a:gd name="connsiteY0" fmla="*/ 0 h 6398949"/>
                <a:gd name="connsiteX1" fmla="*/ 7311914 w 7315200"/>
                <a:gd name="connsiteY1" fmla="*/ 2942424 h 6398949"/>
                <a:gd name="connsiteX2" fmla="*/ 7315200 w 7315200"/>
                <a:gd name="connsiteY2" fmla="*/ 2950200 h 6398949"/>
                <a:gd name="connsiteX3" fmla="*/ 7315200 w 7315200"/>
                <a:gd name="connsiteY3" fmla="*/ 5425250 h 6398949"/>
                <a:gd name="connsiteX4" fmla="*/ 7311914 w 7315200"/>
                <a:gd name="connsiteY4" fmla="*/ 5433027 h 6398949"/>
                <a:gd name="connsiteX5" fmla="*/ 6709305 w 7315200"/>
                <a:gd name="connsiteY5" fmla="*/ 6337585 h 6398949"/>
                <a:gd name="connsiteX6" fmla="*/ 6649597 w 7315200"/>
                <a:gd name="connsiteY6" fmla="*/ 6398949 h 6398949"/>
                <a:gd name="connsiteX7" fmla="*/ 0 w 7315200"/>
                <a:gd name="connsiteY7" fmla="*/ 6398949 h 6398949"/>
                <a:gd name="connsiteX8" fmla="*/ 0 w 7315200"/>
                <a:gd name="connsiteY8" fmla="*/ 4629151 h 6398949"/>
                <a:gd name="connsiteX9" fmla="*/ 0 w 7315200"/>
                <a:gd name="connsiteY9" fmla="*/ 101259 h 6398949"/>
                <a:gd name="connsiteX10" fmla="*/ 104318 w 7315200"/>
                <a:gd name="connsiteY10" fmla="*/ 85080 h 6398949"/>
                <a:gd name="connsiteX11" fmla="*/ 1360250 w 7315200"/>
                <a:gd name="connsiteY11" fmla="*/ 0 h 639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15200" h="6398949">
                  <a:moveTo>
                    <a:pt x="1360250" y="0"/>
                  </a:moveTo>
                  <a:cubicBezTo>
                    <a:pt x="4156670" y="0"/>
                    <a:pt x="6522892" y="1237733"/>
                    <a:pt x="7311914" y="2942424"/>
                  </a:cubicBezTo>
                  <a:lnTo>
                    <a:pt x="7315200" y="2950200"/>
                  </a:lnTo>
                  <a:lnTo>
                    <a:pt x="7315200" y="5425250"/>
                  </a:lnTo>
                  <a:lnTo>
                    <a:pt x="7311914" y="5433027"/>
                  </a:lnTo>
                  <a:cubicBezTo>
                    <a:pt x="7163973" y="5752657"/>
                    <a:pt x="6960582" y="6055870"/>
                    <a:pt x="6709305" y="6337585"/>
                  </a:cubicBezTo>
                  <a:lnTo>
                    <a:pt x="6649597" y="6398949"/>
                  </a:lnTo>
                  <a:lnTo>
                    <a:pt x="0" y="6398949"/>
                  </a:lnTo>
                  <a:lnTo>
                    <a:pt x="0" y="4629151"/>
                  </a:lnTo>
                  <a:lnTo>
                    <a:pt x="0" y="101259"/>
                  </a:lnTo>
                  <a:lnTo>
                    <a:pt x="104318" y="85080"/>
                  </a:lnTo>
                  <a:cubicBezTo>
                    <a:pt x="509995" y="29296"/>
                    <a:pt x="930032" y="0"/>
                    <a:pt x="1360250"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6C2700F7-D144-9DE0-70FA-56A508248271}"/>
                </a:ext>
              </a:extLst>
            </p:cNvPr>
            <p:cNvSpPr/>
            <p:nvPr/>
          </p:nvSpPr>
          <p:spPr>
            <a:xfrm>
              <a:off x="0" y="2349524"/>
              <a:ext cx="7315200" cy="6073633"/>
            </a:xfrm>
            <a:custGeom>
              <a:avLst/>
              <a:gdLst>
                <a:gd name="connsiteX0" fmla="*/ 1480225 w 7315200"/>
                <a:gd name="connsiteY0" fmla="*/ 0 h 6073633"/>
                <a:gd name="connsiteX1" fmla="*/ 7222332 w 7315200"/>
                <a:gd name="connsiteY1" fmla="*/ 2557674 h 6073633"/>
                <a:gd name="connsiteX2" fmla="*/ 7315200 w 7315200"/>
                <a:gd name="connsiteY2" fmla="*/ 2715950 h 6073633"/>
                <a:gd name="connsiteX3" fmla="*/ 7315200 w 7315200"/>
                <a:gd name="connsiteY3" fmla="*/ 5659500 h 6073633"/>
                <a:gd name="connsiteX4" fmla="*/ 7222332 w 7315200"/>
                <a:gd name="connsiteY4" fmla="*/ 5817777 h 6073633"/>
                <a:gd name="connsiteX5" fmla="*/ 7044585 w 7315200"/>
                <a:gd name="connsiteY5" fmla="*/ 6073633 h 6073633"/>
                <a:gd name="connsiteX6" fmla="*/ 0 w 7315200"/>
                <a:gd name="connsiteY6" fmla="*/ 6073633 h 6073633"/>
                <a:gd name="connsiteX7" fmla="*/ 0 w 7315200"/>
                <a:gd name="connsiteY7" fmla="*/ 481226 h 6073633"/>
                <a:gd name="connsiteX8" fmla="*/ 0 w 7315200"/>
                <a:gd name="connsiteY8" fmla="*/ 119866 h 6073633"/>
                <a:gd name="connsiteX9" fmla="*/ 224293 w 7315200"/>
                <a:gd name="connsiteY9" fmla="*/ 85080 h 6073633"/>
                <a:gd name="connsiteX10" fmla="*/ 1480225 w 7315200"/>
                <a:gd name="connsiteY10" fmla="*/ 0 h 607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15200" h="6073633">
                  <a:moveTo>
                    <a:pt x="1480225" y="0"/>
                  </a:moveTo>
                  <a:cubicBezTo>
                    <a:pt x="4061535" y="0"/>
                    <a:pt x="6276288" y="1054636"/>
                    <a:pt x="7222332" y="2557674"/>
                  </a:cubicBezTo>
                  <a:lnTo>
                    <a:pt x="7315200" y="2715950"/>
                  </a:lnTo>
                  <a:lnTo>
                    <a:pt x="7315200" y="5659500"/>
                  </a:lnTo>
                  <a:lnTo>
                    <a:pt x="7222332" y="5817777"/>
                  </a:lnTo>
                  <a:lnTo>
                    <a:pt x="7044585" y="6073633"/>
                  </a:lnTo>
                  <a:lnTo>
                    <a:pt x="0" y="6073633"/>
                  </a:lnTo>
                  <a:lnTo>
                    <a:pt x="0" y="481226"/>
                  </a:lnTo>
                  <a:lnTo>
                    <a:pt x="0" y="119866"/>
                  </a:lnTo>
                  <a:lnTo>
                    <a:pt x="224293" y="85080"/>
                  </a:lnTo>
                  <a:cubicBezTo>
                    <a:pt x="629971" y="29296"/>
                    <a:pt x="1050007" y="0"/>
                    <a:pt x="1480225" y="0"/>
                  </a:cubicBezTo>
                  <a:close/>
                </a:path>
              </a:pathLst>
            </a:cu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F7179D08-0C28-4391-2CAF-E98CBAFDE171}"/>
                </a:ext>
              </a:extLst>
            </p:cNvPr>
            <p:cNvSpPr/>
            <p:nvPr/>
          </p:nvSpPr>
          <p:spPr>
            <a:xfrm>
              <a:off x="0" y="2617300"/>
              <a:ext cx="7315200" cy="5805857"/>
            </a:xfrm>
            <a:custGeom>
              <a:avLst/>
              <a:gdLst>
                <a:gd name="connsiteX0" fmla="*/ 1600200 w 7315200"/>
                <a:gd name="connsiteY0" fmla="*/ 0 h 5805857"/>
                <a:gd name="connsiteX1" fmla="*/ 7217509 w 7315200"/>
                <a:gd name="connsiteY1" fmla="*/ 2372173 h 5805857"/>
                <a:gd name="connsiteX2" fmla="*/ 7315200 w 7315200"/>
                <a:gd name="connsiteY2" fmla="*/ 2517382 h 5805857"/>
                <a:gd name="connsiteX3" fmla="*/ 7315200 w 7315200"/>
                <a:gd name="connsiteY3" fmla="*/ 5805857 h 5805857"/>
                <a:gd name="connsiteX4" fmla="*/ 1 w 7315200"/>
                <a:gd name="connsiteY4" fmla="*/ 5805857 h 5805857"/>
                <a:gd name="connsiteX5" fmla="*/ 1 w 7315200"/>
                <a:gd name="connsiteY5" fmla="*/ 799784 h 5805857"/>
                <a:gd name="connsiteX6" fmla="*/ 0 w 7315200"/>
                <a:gd name="connsiteY6" fmla="*/ 799784 h 5805857"/>
                <a:gd name="connsiteX7" fmla="*/ 0 w 7315200"/>
                <a:gd name="connsiteY7" fmla="*/ 140002 h 5805857"/>
                <a:gd name="connsiteX8" fmla="*/ 42768 w 7315200"/>
                <a:gd name="connsiteY8" fmla="*/ 131841 h 5805857"/>
                <a:gd name="connsiteX9" fmla="*/ 1600200 w 7315200"/>
                <a:gd name="connsiteY9" fmla="*/ 0 h 580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5200" h="5805857">
                  <a:moveTo>
                    <a:pt x="1600200" y="0"/>
                  </a:moveTo>
                  <a:cubicBezTo>
                    <a:pt x="4073956" y="0"/>
                    <a:pt x="6211063" y="968581"/>
                    <a:pt x="7217509" y="2372173"/>
                  </a:cubicBezTo>
                  <a:lnTo>
                    <a:pt x="7315200" y="2517382"/>
                  </a:lnTo>
                  <a:lnTo>
                    <a:pt x="7315200" y="5805857"/>
                  </a:lnTo>
                  <a:lnTo>
                    <a:pt x="1" y="5805857"/>
                  </a:lnTo>
                  <a:lnTo>
                    <a:pt x="1" y="799784"/>
                  </a:lnTo>
                  <a:lnTo>
                    <a:pt x="0" y="799784"/>
                  </a:lnTo>
                  <a:lnTo>
                    <a:pt x="0" y="140002"/>
                  </a:lnTo>
                  <a:lnTo>
                    <a:pt x="42768" y="131841"/>
                  </a:lnTo>
                  <a:cubicBezTo>
                    <a:pt x="540564" y="45774"/>
                    <a:pt x="1062427" y="0"/>
                    <a:pt x="16002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7F40CA8F-AC0A-64D7-61BE-139872954F05}"/>
              </a:ext>
            </a:extLst>
          </p:cNvPr>
          <p:cNvSpPr>
            <a:spLocks noGrp="1"/>
          </p:cNvSpPr>
          <p:nvPr>
            <p:ph type="ctrTitle"/>
          </p:nvPr>
        </p:nvSpPr>
        <p:spPr>
          <a:xfrm>
            <a:off x="81113" y="3782192"/>
            <a:ext cx="6271049" cy="2546773"/>
          </a:xfrm>
        </p:spPr>
        <p:txBody>
          <a:bodyPr>
            <a:normAutofit fontScale="90000"/>
          </a:bodyPr>
          <a:lstStyle/>
          <a:p>
            <a:pPr algn="l"/>
            <a:r>
              <a:rPr lang="en-US" dirty="0">
                <a:solidFill>
                  <a:srgbClr val="1F4E79"/>
                </a:solidFill>
              </a:rPr>
              <a:t>How are </a:t>
            </a:r>
            <a:r>
              <a:rPr lang="en-US" b="1" dirty="0">
                <a:solidFill>
                  <a:srgbClr val="1F4E79"/>
                </a:solidFill>
              </a:rPr>
              <a:t>you</a:t>
            </a:r>
            <a:r>
              <a:rPr lang="en-US" dirty="0">
                <a:solidFill>
                  <a:srgbClr val="1F4E79"/>
                </a:solidFill>
              </a:rPr>
              <a:t>  </a:t>
            </a:r>
            <a:br>
              <a:rPr lang="en-US" dirty="0">
                <a:solidFill>
                  <a:srgbClr val="1F4E79"/>
                </a:solidFill>
              </a:rPr>
            </a:br>
            <a:r>
              <a:rPr lang="en-US" dirty="0">
                <a:solidFill>
                  <a:srgbClr val="1F4E79"/>
                </a:solidFill>
              </a:rPr>
              <a:t>impacted by climate change in Massachusetts?</a:t>
            </a:r>
          </a:p>
        </p:txBody>
      </p:sp>
      <p:pic>
        <p:nvPicPr>
          <p:cNvPr id="5" name="Picture 4" descr="A blue background with white numbers&#10;&#10;Description automatically generated with medium confidence">
            <a:extLst>
              <a:ext uri="{FF2B5EF4-FFF2-40B4-BE49-F238E27FC236}">
                <a16:creationId xmlns:a16="http://schemas.microsoft.com/office/drawing/2014/main" id="{174169C5-ACFF-F232-A29B-77C1DA283A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38378" y="10737"/>
            <a:ext cx="1265343" cy="2207161"/>
          </a:xfrm>
          <a:prstGeom prst="rect">
            <a:avLst/>
          </a:prstGeom>
        </p:spPr>
      </p:pic>
      <p:sp>
        <p:nvSpPr>
          <p:cNvPr id="42" name="Arrow: Pentagon 41">
            <a:extLst>
              <a:ext uri="{FF2B5EF4-FFF2-40B4-BE49-F238E27FC236}">
                <a16:creationId xmlns:a16="http://schemas.microsoft.com/office/drawing/2014/main" id="{274FB31B-EE95-989B-07F5-5C4E36D0155E}"/>
              </a:ext>
            </a:extLst>
          </p:cNvPr>
          <p:cNvSpPr/>
          <p:nvPr/>
        </p:nvSpPr>
        <p:spPr>
          <a:xfrm>
            <a:off x="5130799" y="6641207"/>
            <a:ext cx="2103287" cy="461666"/>
          </a:xfrm>
          <a:prstGeom prst="homePlate">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t>Let’s find out!</a:t>
            </a:r>
          </a:p>
        </p:txBody>
      </p:sp>
      <p:sp>
        <p:nvSpPr>
          <p:cNvPr id="4" name="TextBox 3">
            <a:extLst>
              <a:ext uri="{FF2B5EF4-FFF2-40B4-BE49-F238E27FC236}">
                <a16:creationId xmlns:a16="http://schemas.microsoft.com/office/drawing/2014/main" id="{D6B92DBB-FCF7-F7BA-F938-DF23DCF6A446}"/>
              </a:ext>
            </a:extLst>
          </p:cNvPr>
          <p:cNvSpPr txBox="1"/>
          <p:nvPr/>
        </p:nvSpPr>
        <p:spPr>
          <a:xfrm>
            <a:off x="81113" y="6641208"/>
            <a:ext cx="4805463" cy="461665"/>
          </a:xfrm>
          <a:prstGeom prst="rect">
            <a:avLst/>
          </a:prstGeom>
          <a:noFill/>
        </p:spPr>
        <p:txBody>
          <a:bodyPr wrap="square" rtlCol="0">
            <a:spAutoFit/>
          </a:bodyPr>
          <a:lstStyle/>
          <a:p>
            <a:r>
              <a:rPr lang="en-US" sz="2400" dirty="0">
                <a:solidFill>
                  <a:srgbClr val="1F4E79"/>
                </a:solidFill>
                <a:latin typeface="Rockwell" panose="02060603020205020403" pitchFamily="18" charset="0"/>
              </a:rPr>
              <a:t>Berkshires &amp; Hilltowns Region</a:t>
            </a:r>
          </a:p>
        </p:txBody>
      </p:sp>
      <p:sp>
        <p:nvSpPr>
          <p:cNvPr id="17" name="Freeform: Shape 16">
            <a:extLst>
              <a:ext uri="{FF2B5EF4-FFF2-40B4-BE49-F238E27FC236}">
                <a16:creationId xmlns:a16="http://schemas.microsoft.com/office/drawing/2014/main" id="{04C0514F-ABD8-50E4-9758-D9A7411B2DF2}"/>
              </a:ext>
            </a:extLst>
          </p:cNvPr>
          <p:cNvSpPr/>
          <p:nvPr/>
        </p:nvSpPr>
        <p:spPr>
          <a:xfrm>
            <a:off x="-11481" y="0"/>
            <a:ext cx="3060158" cy="1316471"/>
          </a:xfrm>
          <a:custGeom>
            <a:avLst/>
            <a:gdLst>
              <a:gd name="connsiteX0" fmla="*/ 0 w 3060158"/>
              <a:gd name="connsiteY0" fmla="*/ 0 h 1316471"/>
              <a:gd name="connsiteX1" fmla="*/ 3060158 w 3060158"/>
              <a:gd name="connsiteY1" fmla="*/ 0 h 1316471"/>
              <a:gd name="connsiteX2" fmla="*/ 3052622 w 3060158"/>
              <a:gd name="connsiteY2" fmla="*/ 86819 h 1316471"/>
              <a:gd name="connsiteX3" fmla="*/ 710219 w 3060158"/>
              <a:gd name="connsiteY3" fmla="*/ 1316471 h 1316471"/>
              <a:gd name="connsiteX4" fmla="*/ 10046 w 3060158"/>
              <a:gd name="connsiteY4" fmla="*/ 1254892 h 1316471"/>
              <a:gd name="connsiteX5" fmla="*/ 0 w 3060158"/>
              <a:gd name="connsiteY5" fmla="*/ 1252590 h 131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60158" h="1316471">
                <a:moveTo>
                  <a:pt x="0" y="0"/>
                </a:moveTo>
                <a:lnTo>
                  <a:pt x="3060158" y="0"/>
                </a:lnTo>
                <a:lnTo>
                  <a:pt x="3052622" y="86819"/>
                </a:lnTo>
                <a:cubicBezTo>
                  <a:pt x="2932045" y="777497"/>
                  <a:pt x="1929332" y="1316471"/>
                  <a:pt x="710219" y="1316471"/>
                </a:cubicBezTo>
                <a:cubicBezTo>
                  <a:pt x="466397" y="1316471"/>
                  <a:pt x="231230" y="1294912"/>
                  <a:pt x="10046" y="1254892"/>
                </a:cubicBezTo>
                <a:lnTo>
                  <a:pt x="0" y="1252590"/>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FB52FE1-D9CA-492E-5ED1-BA42883042B0}"/>
              </a:ext>
            </a:extLst>
          </p:cNvPr>
          <p:cNvSpPr/>
          <p:nvPr/>
        </p:nvSpPr>
        <p:spPr>
          <a:xfrm>
            <a:off x="-1" y="-31032"/>
            <a:ext cx="2882898" cy="1239599"/>
          </a:xfrm>
          <a:custGeom>
            <a:avLst/>
            <a:gdLst>
              <a:gd name="connsiteX0" fmla="*/ 0 w 2882898"/>
              <a:gd name="connsiteY0" fmla="*/ 0 h 1239599"/>
              <a:gd name="connsiteX1" fmla="*/ 2882898 w 2882898"/>
              <a:gd name="connsiteY1" fmla="*/ 0 h 1239599"/>
              <a:gd name="connsiteX2" fmla="*/ 2882064 w 2882898"/>
              <a:gd name="connsiteY2" fmla="*/ 9947 h 1239599"/>
              <a:gd name="connsiteX3" fmla="*/ 618994 w 2882898"/>
              <a:gd name="connsiteY3" fmla="*/ 1239599 h 1239599"/>
              <a:gd name="connsiteX4" fmla="*/ 105256 w 2882898"/>
              <a:gd name="connsiteY4" fmla="*/ 1204525 h 1239599"/>
              <a:gd name="connsiteX5" fmla="*/ 0 w 2882898"/>
              <a:gd name="connsiteY5" fmla="*/ 1187381 h 123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2898" h="1239599">
                <a:moveTo>
                  <a:pt x="0" y="0"/>
                </a:moveTo>
                <a:lnTo>
                  <a:pt x="2882898" y="0"/>
                </a:lnTo>
                <a:lnTo>
                  <a:pt x="2882064" y="9947"/>
                </a:lnTo>
                <a:cubicBezTo>
                  <a:pt x="2765570" y="700625"/>
                  <a:pt x="1796818" y="1239599"/>
                  <a:pt x="618994" y="1239599"/>
                </a:cubicBezTo>
                <a:cubicBezTo>
                  <a:pt x="442320" y="1239599"/>
                  <a:pt x="270351" y="1227472"/>
                  <a:pt x="105256" y="1204525"/>
                </a:cubicBezTo>
                <a:lnTo>
                  <a:pt x="0" y="118738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7" name="Title 1">
            <a:extLst>
              <a:ext uri="{FF2B5EF4-FFF2-40B4-BE49-F238E27FC236}">
                <a16:creationId xmlns:a16="http://schemas.microsoft.com/office/drawing/2014/main" id="{A828021C-A01A-B955-E03A-4470FEE44A77}"/>
              </a:ext>
            </a:extLst>
          </p:cNvPr>
          <p:cNvSpPr txBox="1">
            <a:spLocks/>
          </p:cNvSpPr>
          <p:nvPr/>
        </p:nvSpPr>
        <p:spPr>
          <a:xfrm>
            <a:off x="81112" y="80803"/>
            <a:ext cx="2525901" cy="831482"/>
          </a:xfrm>
          <a:prstGeom prst="rect">
            <a:avLst/>
          </a:prstGeom>
        </p:spPr>
        <p:txBody>
          <a:bodyPr vert="horz" lIns="91440" tIns="45720" rIns="91440" bIns="45720" rtlCol="0" anchor="b">
            <a:normAutofit fontScale="40000" lnSpcReduction="20000"/>
          </a:bodyPr>
          <a:lstStyle>
            <a:lvl1pPr algn="ctr" defTabSz="731520" rtl="0" eaLnBrk="1" latinLnBrk="0" hangingPunct="1">
              <a:lnSpc>
                <a:spcPct val="90000"/>
              </a:lnSpc>
              <a:spcBef>
                <a:spcPct val="0"/>
              </a:spcBef>
              <a:buNone/>
              <a:defRPr sz="4800" kern="1200">
                <a:solidFill>
                  <a:schemeClr val="tx1"/>
                </a:solidFill>
                <a:latin typeface="+mj-lt"/>
                <a:ea typeface="+mj-ea"/>
                <a:cs typeface="+mj-cs"/>
              </a:defRPr>
            </a:lvl1pPr>
          </a:lstStyle>
          <a:p>
            <a:pPr algn="l">
              <a:lnSpc>
                <a:spcPct val="120000"/>
              </a:lnSpc>
            </a:pPr>
            <a:r>
              <a:rPr lang="en-US" sz="4800" b="1" dirty="0">
                <a:solidFill>
                  <a:srgbClr val="1F4E79"/>
                </a:solidFill>
              </a:rPr>
              <a:t>See the full report at</a:t>
            </a:r>
            <a:br>
              <a:rPr lang="en-US" sz="4800" b="1" dirty="0">
                <a:solidFill>
                  <a:srgbClr val="1F4E79"/>
                </a:solidFill>
              </a:rPr>
            </a:br>
            <a:r>
              <a:rPr lang="en-US" sz="4800" b="1" dirty="0">
                <a:solidFill>
                  <a:srgbClr val="1F4E79"/>
                </a:solidFill>
              </a:rPr>
              <a:t>bit.ly/</a:t>
            </a:r>
            <a:r>
              <a:rPr lang="en-US" sz="4800" b="1" dirty="0" err="1">
                <a:solidFill>
                  <a:srgbClr val="1F4E79"/>
                </a:solidFill>
              </a:rPr>
              <a:t>maclimate</a:t>
            </a:r>
            <a:endParaRPr lang="en-US" b="1" dirty="0">
              <a:solidFill>
                <a:srgbClr val="1F4E79"/>
              </a:solidFill>
            </a:endParaRPr>
          </a:p>
        </p:txBody>
      </p:sp>
    </p:spTree>
    <p:extLst>
      <p:ext uri="{BB962C8B-B14F-4D97-AF65-F5344CB8AC3E}">
        <p14:creationId xmlns:p14="http://schemas.microsoft.com/office/powerpoint/2010/main" val="119993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676AE84-D333-2A20-EAD9-86D4A6E2E446}"/>
              </a:ext>
            </a:extLst>
          </p:cNvPr>
          <p:cNvSpPr txBox="1"/>
          <p:nvPr/>
        </p:nvSpPr>
        <p:spPr>
          <a:xfrm>
            <a:off x="3583610" y="3392925"/>
            <a:ext cx="3490394" cy="1815882"/>
          </a:xfrm>
          <a:prstGeom prst="rect">
            <a:avLst/>
          </a:prstGeom>
          <a:noFill/>
          <a:ln>
            <a:noFill/>
          </a:ln>
        </p:spPr>
        <p:txBody>
          <a:bodyPr wrap="square" rtlCol="0">
            <a:spAutoFit/>
          </a:bodyPr>
          <a:lstStyle/>
          <a:p>
            <a:pPr algn="ctr"/>
            <a:r>
              <a:rPr lang="en-US" sz="1600" i="1" dirty="0">
                <a:solidFill>
                  <a:schemeClr val="bg1"/>
                </a:solidFill>
              </a:rPr>
              <a:t>The Berkshires and Hilltowns Region is characterized by rural landscapes, open space, and low population density. Impacts in all sectors of this region tend to stem from changes to the natural resources that are critical to the economy and way of life in the region.</a:t>
            </a:r>
          </a:p>
        </p:txBody>
      </p:sp>
      <p:sp>
        <p:nvSpPr>
          <p:cNvPr id="8" name="TextBox 7">
            <a:extLst>
              <a:ext uri="{FF2B5EF4-FFF2-40B4-BE49-F238E27FC236}">
                <a16:creationId xmlns:a16="http://schemas.microsoft.com/office/drawing/2014/main" id="{E7A40BB8-8C04-E8E7-1698-C9D37B00AA6E}"/>
              </a:ext>
            </a:extLst>
          </p:cNvPr>
          <p:cNvSpPr txBox="1"/>
          <p:nvPr/>
        </p:nvSpPr>
        <p:spPr>
          <a:xfrm>
            <a:off x="292100" y="330203"/>
            <a:ext cx="6731000" cy="3093154"/>
          </a:xfrm>
          <a:prstGeom prst="rect">
            <a:avLst/>
          </a:prstGeom>
          <a:noFill/>
        </p:spPr>
        <p:txBody>
          <a:bodyPr wrap="square" rtlCol="0">
            <a:spAutoFit/>
          </a:bodyPr>
          <a:lstStyle/>
          <a:p>
            <a:r>
              <a:rPr lang="en-US" sz="2000" dirty="0">
                <a:solidFill>
                  <a:schemeClr val="bg1"/>
                </a:solidFill>
              </a:rPr>
              <a:t>The </a:t>
            </a:r>
            <a:r>
              <a:rPr lang="en-US" sz="2000" b="1" dirty="0">
                <a:solidFill>
                  <a:schemeClr val="bg1"/>
                </a:solidFill>
              </a:rPr>
              <a:t>2022 Massachusetts Climate Change Assessment </a:t>
            </a:r>
            <a:r>
              <a:rPr lang="en-US" sz="2000" dirty="0">
                <a:solidFill>
                  <a:schemeClr val="bg1"/>
                </a:solidFill>
              </a:rPr>
              <a:t>evaluated and ranked 37 impacts across 5 sectors for 7 regions throughout the Commonwealth based on:</a:t>
            </a:r>
          </a:p>
          <a:p>
            <a:endParaRPr lang="en-US" sz="2000" dirty="0">
              <a:solidFill>
                <a:schemeClr val="bg1"/>
              </a:solidFill>
            </a:endParaRPr>
          </a:p>
          <a:p>
            <a:pPr marL="285750" indent="-168275">
              <a:spcAft>
                <a:spcPts val="600"/>
              </a:spcAft>
              <a:buFont typeface="Arial" panose="020B0604020202020204" pitchFamily="34" charset="0"/>
              <a:buChar char="•"/>
            </a:pPr>
            <a:r>
              <a:rPr lang="en-US" sz="2000" i="1" dirty="0">
                <a:solidFill>
                  <a:schemeClr val="bg1"/>
                </a:solidFill>
              </a:rPr>
              <a:t>How big will the impact be from climate change?</a:t>
            </a:r>
          </a:p>
          <a:p>
            <a:pPr marL="285750" indent="-168275">
              <a:spcAft>
                <a:spcPts val="600"/>
              </a:spcAft>
              <a:buFont typeface="Arial" panose="020B0604020202020204" pitchFamily="34" charset="0"/>
              <a:buChar char="•"/>
            </a:pPr>
            <a:r>
              <a:rPr lang="en-US" sz="2000" i="1" dirty="0">
                <a:solidFill>
                  <a:schemeClr val="bg1"/>
                </a:solidFill>
              </a:rPr>
              <a:t>How well do current adaptation actions address the impact? </a:t>
            </a:r>
          </a:p>
          <a:p>
            <a:pPr marL="285750" indent="-168275">
              <a:spcAft>
                <a:spcPts val="600"/>
              </a:spcAft>
              <a:buFont typeface="Arial" panose="020B0604020202020204" pitchFamily="34" charset="0"/>
              <a:buChar char="•"/>
            </a:pPr>
            <a:r>
              <a:rPr lang="en-US" sz="2000" i="1" dirty="0">
                <a:solidFill>
                  <a:schemeClr val="bg1"/>
                </a:solidFill>
              </a:rPr>
              <a:t>Will populations living in environmental justice areas be disproportionately affected?</a:t>
            </a:r>
          </a:p>
          <a:p>
            <a:pPr marL="117475"/>
            <a:endParaRPr lang="en-US" sz="2000" i="1" dirty="0">
              <a:solidFill>
                <a:schemeClr val="bg1"/>
              </a:solidFill>
            </a:endParaRPr>
          </a:p>
        </p:txBody>
      </p:sp>
      <p:pic>
        <p:nvPicPr>
          <p:cNvPr id="2" name="Picture 1">
            <a:extLst>
              <a:ext uri="{FF2B5EF4-FFF2-40B4-BE49-F238E27FC236}">
                <a16:creationId xmlns:a16="http://schemas.microsoft.com/office/drawing/2014/main" id="{2F9EF364-2545-6648-9764-1426D396C7B7}"/>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89448" y="6886809"/>
            <a:ext cx="3063328" cy="148162"/>
          </a:xfrm>
          <a:prstGeom prst="rect">
            <a:avLst/>
          </a:prstGeom>
          <a:ln>
            <a:noFill/>
          </a:ln>
          <a:extLst>
            <a:ext uri="{53640926-AAD7-44D8-BBD7-CCE9431645EC}">
              <a14:shadowObscured xmlns:a14="http://schemas.microsoft.com/office/drawing/2010/main"/>
            </a:ext>
          </a:extLst>
        </p:spPr>
      </p:pic>
      <p:sp>
        <p:nvSpPr>
          <p:cNvPr id="17" name="Freeform: Shape 16">
            <a:extLst>
              <a:ext uri="{FF2B5EF4-FFF2-40B4-BE49-F238E27FC236}">
                <a16:creationId xmlns:a16="http://schemas.microsoft.com/office/drawing/2014/main" id="{21ED0EC9-E157-CBA6-992B-8BF18F724F69}"/>
              </a:ext>
            </a:extLst>
          </p:cNvPr>
          <p:cNvSpPr/>
          <p:nvPr/>
        </p:nvSpPr>
        <p:spPr>
          <a:xfrm flipH="1" flipV="1">
            <a:off x="3254015" y="5621820"/>
            <a:ext cx="4061185" cy="1693380"/>
          </a:xfrm>
          <a:custGeom>
            <a:avLst/>
            <a:gdLst>
              <a:gd name="connsiteX0" fmla="*/ 1389422 w 4061185"/>
              <a:gd name="connsiteY0" fmla="*/ 1693380 h 1693380"/>
              <a:gd name="connsiteX1" fmla="*/ 231103 w 4061185"/>
              <a:gd name="connsiteY1" fmla="*/ 1558314 h 1693380"/>
              <a:gd name="connsiteX2" fmla="*/ 0 w 4061185"/>
              <a:gd name="connsiteY2" fmla="*/ 1490217 h 1693380"/>
              <a:gd name="connsiteX3" fmla="*/ 0 w 4061185"/>
              <a:gd name="connsiteY3" fmla="*/ 0 h 1693380"/>
              <a:gd name="connsiteX4" fmla="*/ 3985194 w 4061185"/>
              <a:gd name="connsiteY4" fmla="*/ 0 h 1693380"/>
              <a:gd name="connsiteX5" fmla="*/ 3992770 w 4061185"/>
              <a:gd name="connsiteY5" fmla="*/ 14357 h 1693380"/>
              <a:gd name="connsiteX6" fmla="*/ 4061185 w 4061185"/>
              <a:gd name="connsiteY6" fmla="*/ 323685 h 1693380"/>
              <a:gd name="connsiteX7" fmla="*/ 1389422 w 4061185"/>
              <a:gd name="connsiteY7" fmla="*/ 1693380 h 169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1185" h="1693380">
                <a:moveTo>
                  <a:pt x="1389422" y="1693380"/>
                </a:moveTo>
                <a:cubicBezTo>
                  <a:pt x="974417" y="1693380"/>
                  <a:pt x="581512" y="1644872"/>
                  <a:pt x="231103" y="1558314"/>
                </a:cubicBezTo>
                <a:lnTo>
                  <a:pt x="0" y="1490217"/>
                </a:lnTo>
                <a:lnTo>
                  <a:pt x="0" y="0"/>
                </a:lnTo>
                <a:lnTo>
                  <a:pt x="3985194" y="0"/>
                </a:lnTo>
                <a:lnTo>
                  <a:pt x="3992770" y="14357"/>
                </a:lnTo>
                <a:cubicBezTo>
                  <a:pt x="4037530" y="113762"/>
                  <a:pt x="4061185" y="217307"/>
                  <a:pt x="4061185" y="323685"/>
                </a:cubicBezTo>
                <a:cubicBezTo>
                  <a:pt x="4061185" y="1080147"/>
                  <a:pt x="2864996" y="1693380"/>
                  <a:pt x="1389422" y="169338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C72A57AB-4DC0-F0E0-E6B6-074BA1CF227E}"/>
              </a:ext>
            </a:extLst>
          </p:cNvPr>
          <p:cNvSpPr/>
          <p:nvPr/>
        </p:nvSpPr>
        <p:spPr>
          <a:xfrm flipH="1" flipV="1">
            <a:off x="3371160" y="5718530"/>
            <a:ext cx="3941952" cy="1596669"/>
          </a:xfrm>
          <a:custGeom>
            <a:avLst/>
            <a:gdLst>
              <a:gd name="connsiteX0" fmla="*/ 1387336 w 3968611"/>
              <a:gd name="connsiteY0" fmla="*/ 1596669 h 1596669"/>
              <a:gd name="connsiteX1" fmla="*/ 268247 w 3968611"/>
              <a:gd name="connsiteY1" fmla="*/ 1461603 h 1596669"/>
              <a:gd name="connsiteX2" fmla="*/ 0 w 3968611"/>
              <a:gd name="connsiteY2" fmla="*/ 1379790 h 1596669"/>
              <a:gd name="connsiteX3" fmla="*/ 0 w 3968611"/>
              <a:gd name="connsiteY3" fmla="*/ 0 h 1596669"/>
              <a:gd name="connsiteX4" fmla="*/ 3930282 w 3968611"/>
              <a:gd name="connsiteY4" fmla="*/ 0 h 1596669"/>
              <a:gd name="connsiteX5" fmla="*/ 3955284 w 3968611"/>
              <a:gd name="connsiteY5" fmla="*/ 86931 h 1596669"/>
              <a:gd name="connsiteX6" fmla="*/ 3968611 w 3968611"/>
              <a:gd name="connsiteY6" fmla="*/ 226974 h 1596669"/>
              <a:gd name="connsiteX7" fmla="*/ 1387336 w 3968611"/>
              <a:gd name="connsiteY7" fmla="*/ 1596669 h 159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8611" h="1596669">
                <a:moveTo>
                  <a:pt x="1387336" y="1596669"/>
                </a:moveTo>
                <a:cubicBezTo>
                  <a:pt x="986386" y="1596669"/>
                  <a:pt x="606788" y="1548161"/>
                  <a:pt x="268247" y="1461603"/>
                </a:cubicBezTo>
                <a:lnTo>
                  <a:pt x="0" y="1379790"/>
                </a:lnTo>
                <a:lnTo>
                  <a:pt x="0" y="0"/>
                </a:lnTo>
                <a:lnTo>
                  <a:pt x="3930282" y="0"/>
                </a:lnTo>
                <a:lnTo>
                  <a:pt x="3955284" y="86931"/>
                </a:lnTo>
                <a:cubicBezTo>
                  <a:pt x="3964097" y="132976"/>
                  <a:pt x="3968611" y="179695"/>
                  <a:pt x="3968611" y="226974"/>
                </a:cubicBezTo>
                <a:cubicBezTo>
                  <a:pt x="3968611" y="983436"/>
                  <a:pt x="2812935" y="1596669"/>
                  <a:pt x="1387336" y="159666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9" name="TextBox 8">
            <a:extLst>
              <a:ext uri="{FF2B5EF4-FFF2-40B4-BE49-F238E27FC236}">
                <a16:creationId xmlns:a16="http://schemas.microsoft.com/office/drawing/2014/main" id="{14E2A3D1-9A20-5F36-AF87-84719C25FDDD}"/>
              </a:ext>
            </a:extLst>
          </p:cNvPr>
          <p:cNvSpPr txBox="1"/>
          <p:nvPr/>
        </p:nvSpPr>
        <p:spPr>
          <a:xfrm>
            <a:off x="3910677" y="6192172"/>
            <a:ext cx="3404523" cy="1015663"/>
          </a:xfrm>
          <a:prstGeom prst="rect">
            <a:avLst/>
          </a:prstGeom>
          <a:noFill/>
          <a:ln>
            <a:noFill/>
          </a:ln>
        </p:spPr>
        <p:txBody>
          <a:bodyPr wrap="square">
            <a:spAutoFit/>
          </a:bodyPr>
          <a:lstStyle/>
          <a:p>
            <a:pPr algn="ctr"/>
            <a:r>
              <a:rPr lang="en-US" sz="2000" dirty="0">
                <a:solidFill>
                  <a:srgbClr val="1F4E79"/>
                </a:solidFill>
              </a:rPr>
              <a:t>The next slides show the most urgent impacts per sector for this region </a:t>
            </a:r>
            <a:r>
              <a:rPr lang="en-US" sz="2000" dirty="0">
                <a:solidFill>
                  <a:srgbClr val="1F4E79"/>
                </a:solidFill>
                <a:sym typeface="Wingdings" panose="05000000000000000000" pitchFamily="2" charset="2"/>
              </a:rPr>
              <a:t></a:t>
            </a:r>
            <a:endParaRPr lang="en-US" sz="2000" dirty="0">
              <a:solidFill>
                <a:srgbClr val="1F4E79"/>
              </a:solidFill>
            </a:endParaRPr>
          </a:p>
        </p:txBody>
      </p:sp>
      <p:pic>
        <p:nvPicPr>
          <p:cNvPr id="6" name="Picture 5">
            <a:extLst>
              <a:ext uri="{FF2B5EF4-FFF2-40B4-BE49-F238E27FC236}">
                <a16:creationId xmlns:a16="http://schemas.microsoft.com/office/drawing/2014/main" id="{84E7CE92-2874-AE92-6FB2-E9E6245C8AC8}"/>
              </a:ext>
            </a:extLst>
          </p:cNvPr>
          <p:cNvPicPr>
            <a:picLocks noChangeAspect="1"/>
          </p:cNvPicPr>
          <p:nvPr/>
        </p:nvPicPr>
        <p:blipFill rotWithShape="1">
          <a:blip r:embed="rId3"/>
          <a:srcRect b="2057"/>
          <a:stretch/>
        </p:blipFill>
        <p:spPr>
          <a:xfrm>
            <a:off x="292100" y="3423357"/>
            <a:ext cx="2965694" cy="1828874"/>
          </a:xfrm>
          <a:prstGeom prst="rect">
            <a:avLst/>
          </a:prstGeom>
          <a:ln w="38100">
            <a:solidFill>
              <a:srgbClr val="F6C51B"/>
            </a:solidFill>
          </a:ln>
        </p:spPr>
      </p:pic>
    </p:spTree>
    <p:extLst>
      <p:ext uri="{BB962C8B-B14F-4D97-AF65-F5344CB8AC3E}">
        <p14:creationId xmlns:p14="http://schemas.microsoft.com/office/powerpoint/2010/main" val="280812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1F6D4C4-8BE0-1E61-D3F5-A6D3C7A6D408}"/>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2DE2B2-C377-13CB-2DB6-63B34D39A527}"/>
              </a:ext>
            </a:extLst>
          </p:cNvPr>
          <p:cNvSpPr>
            <a:spLocks noGrp="1"/>
          </p:cNvSpPr>
          <p:nvPr>
            <p:ph type="title"/>
          </p:nvPr>
        </p:nvSpPr>
        <p:spPr>
          <a:xfrm>
            <a:off x="426720" y="162392"/>
            <a:ext cx="6309360" cy="1413934"/>
          </a:xfrm>
        </p:spPr>
        <p:txBody>
          <a:bodyPr/>
          <a:lstStyle/>
          <a:p>
            <a:r>
              <a:rPr lang="en-US" b="1" dirty="0">
                <a:solidFill>
                  <a:schemeClr val="bg1"/>
                </a:solidFill>
              </a:rPr>
              <a:t>Human Sector</a:t>
            </a:r>
          </a:p>
        </p:txBody>
      </p:sp>
      <p:sp>
        <p:nvSpPr>
          <p:cNvPr id="3" name="Content Placeholder 2">
            <a:extLst>
              <a:ext uri="{FF2B5EF4-FFF2-40B4-BE49-F238E27FC236}">
                <a16:creationId xmlns:a16="http://schemas.microsoft.com/office/drawing/2014/main" id="{B8BA9697-C5B6-53AA-7D60-DC3E4A00A99B}"/>
              </a:ext>
            </a:extLst>
          </p:cNvPr>
          <p:cNvSpPr>
            <a:spLocks noGrp="1"/>
          </p:cNvSpPr>
          <p:nvPr>
            <p:ph idx="1"/>
          </p:nvPr>
        </p:nvSpPr>
        <p:spPr>
          <a:xfrm>
            <a:off x="280988" y="2097539"/>
            <a:ext cx="6309359" cy="4831338"/>
          </a:xfrm>
        </p:spPr>
        <p:txBody>
          <a:bodyPr>
            <a:normAutofit/>
          </a:bodyPr>
          <a:lstStyle/>
          <a:p>
            <a:pPr marL="365760" lvl="1" indent="0" fontAlgn="t">
              <a:spcAft>
                <a:spcPts val="600"/>
              </a:spcAft>
              <a:buNone/>
            </a:pPr>
            <a:r>
              <a:rPr lang="en-US" sz="2800" b="1" i="1" dirty="0">
                <a:solidFill>
                  <a:schemeClr val="bg1"/>
                </a:solidFill>
              </a:rPr>
              <a:t>Top Impacts:</a:t>
            </a:r>
          </a:p>
          <a:p>
            <a:pPr lvl="1" fontAlgn="t">
              <a:spcAft>
                <a:spcPts val="1200"/>
              </a:spcAft>
            </a:pPr>
            <a:r>
              <a:rPr lang="en-US" sz="2400" b="1" dirty="0">
                <a:solidFill>
                  <a:schemeClr val="bg1"/>
                </a:solidFill>
              </a:rPr>
              <a:t>Increase in West Nile Virus and Lyme disease </a:t>
            </a:r>
            <a:r>
              <a:rPr lang="en-US" sz="2400" dirty="0">
                <a:solidFill>
                  <a:schemeClr val="bg1"/>
                </a:solidFill>
              </a:rPr>
              <a:t>due to more favorable conditions for ticks and mosquitoes.</a:t>
            </a:r>
          </a:p>
          <a:p>
            <a:pPr lvl="1" fontAlgn="t">
              <a:spcAft>
                <a:spcPts val="600"/>
              </a:spcAft>
            </a:pPr>
            <a:r>
              <a:rPr lang="en-US" sz="2400" b="1">
                <a:solidFill>
                  <a:schemeClr val="bg1"/>
                </a:solidFill>
              </a:rPr>
              <a:t>Worsened </a:t>
            </a:r>
            <a:r>
              <a:rPr lang="en-US" sz="2400" b="1" dirty="0">
                <a:solidFill>
                  <a:schemeClr val="bg1"/>
                </a:solidFill>
              </a:rPr>
              <a:t>food insecurity</a:t>
            </a:r>
            <a:r>
              <a:rPr lang="en-US" sz="2400" dirty="0">
                <a:solidFill>
                  <a:schemeClr val="bg1"/>
                </a:solidFill>
              </a:rPr>
              <a:t> because of decreased agricultural productivity, spoilage during power outages, and supply chain disruptions. </a:t>
            </a:r>
            <a:endParaRPr lang="en-US" sz="2000" dirty="0"/>
          </a:p>
        </p:txBody>
      </p:sp>
      <p:sp>
        <p:nvSpPr>
          <p:cNvPr id="19" name="Freeform: Shape 18">
            <a:extLst>
              <a:ext uri="{FF2B5EF4-FFF2-40B4-BE49-F238E27FC236}">
                <a16:creationId xmlns:a16="http://schemas.microsoft.com/office/drawing/2014/main" id="{7E3D5DFB-77B1-BD0E-DF20-4B57517C2381}"/>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8" name="TextBox 7">
            <a:extLst>
              <a:ext uri="{FF2B5EF4-FFF2-40B4-BE49-F238E27FC236}">
                <a16:creationId xmlns:a16="http://schemas.microsoft.com/office/drawing/2014/main" id="{79936654-5F30-BA96-E5D8-8F8E1EAB71CB}"/>
              </a:ext>
            </a:extLst>
          </p:cNvPr>
          <p:cNvSpPr txBox="1"/>
          <p:nvPr/>
        </p:nvSpPr>
        <p:spPr>
          <a:xfrm>
            <a:off x="174797" y="257226"/>
            <a:ext cx="3812832" cy="769441"/>
          </a:xfrm>
          <a:prstGeom prst="rect">
            <a:avLst/>
          </a:prstGeom>
          <a:noFill/>
        </p:spPr>
        <p:txBody>
          <a:bodyPr wrap="square" rtlCol="0">
            <a:spAutoFit/>
          </a:bodyPr>
          <a:lstStyle/>
          <a:p>
            <a:r>
              <a:rPr lang="en-US" sz="4400" dirty="0">
                <a:solidFill>
                  <a:srgbClr val="1F4E79"/>
                </a:solidFill>
                <a:latin typeface="Rockwell" panose="02060603020205020403" pitchFamily="18" charset="0"/>
              </a:rPr>
              <a:t>Human Sector</a:t>
            </a:r>
          </a:p>
        </p:txBody>
      </p:sp>
      <p:pic>
        <p:nvPicPr>
          <p:cNvPr id="10" name="Picture 9">
            <a:extLst>
              <a:ext uri="{FF2B5EF4-FFF2-40B4-BE49-F238E27FC236}">
                <a16:creationId xmlns:a16="http://schemas.microsoft.com/office/drawing/2014/main" id="{5F609C88-1FD3-23AA-085A-93F2D5BF27B1}"/>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29" name="Group 28">
            <a:extLst>
              <a:ext uri="{FF2B5EF4-FFF2-40B4-BE49-F238E27FC236}">
                <a16:creationId xmlns:a16="http://schemas.microsoft.com/office/drawing/2014/main" id="{E206F56A-8C72-063E-4428-2A10DE11E548}"/>
              </a:ext>
            </a:extLst>
          </p:cNvPr>
          <p:cNvGrpSpPr/>
          <p:nvPr/>
        </p:nvGrpSpPr>
        <p:grpSpPr>
          <a:xfrm>
            <a:off x="3745735" y="5199961"/>
            <a:ext cx="3569465" cy="2115239"/>
            <a:chOff x="3745735" y="5199961"/>
            <a:chExt cx="3569465" cy="2115239"/>
          </a:xfrm>
        </p:grpSpPr>
        <p:sp>
          <p:nvSpPr>
            <p:cNvPr id="22" name="Freeform: Shape 21">
              <a:extLst>
                <a:ext uri="{FF2B5EF4-FFF2-40B4-BE49-F238E27FC236}">
                  <a16:creationId xmlns:a16="http://schemas.microsoft.com/office/drawing/2014/main" id="{0C4140DC-B0AB-7887-451A-A281BC7A0D70}"/>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A41C948-1813-5CE4-D7FE-D792D1A17E03}"/>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8" name="Picture 27">
              <a:extLst>
                <a:ext uri="{FF2B5EF4-FFF2-40B4-BE49-F238E27FC236}">
                  <a16:creationId xmlns:a16="http://schemas.microsoft.com/office/drawing/2014/main" id="{B207E543-7FD6-9355-187F-44860FD5B0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51" t="29751" r="28150" b="21880"/>
            <a:stretch/>
          </p:blipFill>
          <p:spPr>
            <a:xfrm>
              <a:off x="4007723" y="5477307"/>
              <a:ext cx="3307477" cy="1837893"/>
            </a:xfrm>
            <a:custGeom>
              <a:avLst/>
              <a:gdLst>
                <a:gd name="connsiteX0" fmla="*/ 2329260 w 3307477"/>
                <a:gd name="connsiteY0" fmla="*/ 0 h 1718630"/>
                <a:gd name="connsiteX1" fmla="*/ 3183342 w 3307477"/>
                <a:gd name="connsiteY1" fmla="*/ 84875 h 1718630"/>
                <a:gd name="connsiteX2" fmla="*/ 3307477 w 3307477"/>
                <a:gd name="connsiteY2" fmla="*/ 115310 h 1718630"/>
                <a:gd name="connsiteX3" fmla="*/ 3307477 w 3307477"/>
                <a:gd name="connsiteY3" fmla="*/ 1718630 h 1718630"/>
                <a:gd name="connsiteX4" fmla="*/ 200219 w 3307477"/>
                <a:gd name="connsiteY4" fmla="*/ 1718630 h 1718630"/>
                <a:gd name="connsiteX5" fmla="*/ 183045 w 3307477"/>
                <a:gd name="connsiteY5" fmla="*/ 1699902 h 1718630"/>
                <a:gd name="connsiteX6" fmla="*/ 0 w 3307477"/>
                <a:gd name="connsiteY6" fmla="*/ 1223616 h 1718630"/>
                <a:gd name="connsiteX7" fmla="*/ 2329260 w 3307477"/>
                <a:gd name="connsiteY7" fmla="*/ 0 h 1718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7477" h="1718630">
                  <a:moveTo>
                    <a:pt x="2329260" y="0"/>
                  </a:moveTo>
                  <a:cubicBezTo>
                    <a:pt x="2630764" y="0"/>
                    <a:pt x="2918888" y="30094"/>
                    <a:pt x="3183342" y="84875"/>
                  </a:cubicBezTo>
                  <a:lnTo>
                    <a:pt x="3307477" y="115310"/>
                  </a:lnTo>
                  <a:lnTo>
                    <a:pt x="3307477" y="1718630"/>
                  </a:lnTo>
                  <a:lnTo>
                    <a:pt x="200219" y="1718630"/>
                  </a:lnTo>
                  <a:lnTo>
                    <a:pt x="183045" y="1699902"/>
                  </a:lnTo>
                  <a:cubicBezTo>
                    <a:pt x="65178" y="1553511"/>
                    <a:pt x="0" y="1392562"/>
                    <a:pt x="0" y="1223616"/>
                  </a:cubicBezTo>
                  <a:cubicBezTo>
                    <a:pt x="0" y="547832"/>
                    <a:pt x="1042845" y="0"/>
                    <a:pt x="2329260" y="0"/>
                  </a:cubicBezTo>
                  <a:close/>
                </a:path>
              </a:pathLst>
            </a:custGeom>
            <a:ln w="76200">
              <a:noFill/>
            </a:ln>
          </p:spPr>
        </p:pic>
      </p:grpSp>
      <p:sp>
        <p:nvSpPr>
          <p:cNvPr id="30" name="TextBox 29">
            <a:extLst>
              <a:ext uri="{FF2B5EF4-FFF2-40B4-BE49-F238E27FC236}">
                <a16:creationId xmlns:a16="http://schemas.microsoft.com/office/drawing/2014/main" id="{F6E287B8-605F-41D2-815E-F7D42D045BAC}"/>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5" name="Picture 4" descr="A map of the state of massachusetts&#10;&#10;Description automatically generated with medium confidence">
            <a:extLst>
              <a:ext uri="{FF2B5EF4-FFF2-40B4-BE49-F238E27FC236}">
                <a16:creationId xmlns:a16="http://schemas.microsoft.com/office/drawing/2014/main" id="{2FB487E1-9A91-0DE4-BB0F-29A6E0ADB0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567"/>
            <a:ext cx="1708970" cy="834613"/>
          </a:xfrm>
          <a:prstGeom prst="rect">
            <a:avLst/>
          </a:prstGeom>
        </p:spPr>
      </p:pic>
    </p:spTree>
    <p:extLst>
      <p:ext uri="{BB962C8B-B14F-4D97-AF65-F5344CB8AC3E}">
        <p14:creationId xmlns:p14="http://schemas.microsoft.com/office/powerpoint/2010/main" val="3478452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F68CB-6945-7609-B54C-AEE90C0259A8}"/>
              </a:ext>
            </a:extLst>
          </p:cNvPr>
          <p:cNvSpPr>
            <a:spLocks noGrp="1"/>
          </p:cNvSpPr>
          <p:nvPr>
            <p:ph type="title"/>
          </p:nvPr>
        </p:nvSpPr>
        <p:spPr>
          <a:xfrm>
            <a:off x="142875" y="0"/>
            <a:ext cx="6309360" cy="1413934"/>
          </a:xfrm>
        </p:spPr>
        <p:txBody>
          <a:bodyPr/>
          <a:lstStyle/>
          <a:p>
            <a:r>
              <a:rPr lang="en-US" b="1" dirty="0">
                <a:solidFill>
                  <a:srgbClr val="1F4E79"/>
                </a:solidFill>
              </a:rPr>
              <a:t>Infrastructure Sector</a:t>
            </a:r>
          </a:p>
        </p:txBody>
      </p:sp>
      <p:sp>
        <p:nvSpPr>
          <p:cNvPr id="9" name="Freeform: Shape 8">
            <a:extLst>
              <a:ext uri="{FF2B5EF4-FFF2-40B4-BE49-F238E27FC236}">
                <a16:creationId xmlns:a16="http://schemas.microsoft.com/office/drawing/2014/main" id="{FDCA4E18-55D1-4691-D2D9-528E88064C90}"/>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7199119B-6D63-7649-E6C7-3480766C38B6}"/>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extBox 10">
            <a:extLst>
              <a:ext uri="{FF2B5EF4-FFF2-40B4-BE49-F238E27FC236}">
                <a16:creationId xmlns:a16="http://schemas.microsoft.com/office/drawing/2014/main" id="{15C6C449-3E91-2C8C-DF88-2842CF521F26}"/>
              </a:ext>
            </a:extLst>
          </p:cNvPr>
          <p:cNvSpPr txBox="1"/>
          <p:nvPr/>
        </p:nvSpPr>
        <p:spPr>
          <a:xfrm>
            <a:off x="257028" y="178218"/>
            <a:ext cx="4586287" cy="1297791"/>
          </a:xfrm>
          <a:prstGeom prst="rect">
            <a:avLst/>
          </a:prstGeom>
          <a:noFill/>
        </p:spPr>
        <p:txBody>
          <a:bodyPr wrap="square" rtlCol="0">
            <a:spAutoFit/>
          </a:bodyPr>
          <a:lstStyle/>
          <a:p>
            <a:pPr>
              <a:lnSpc>
                <a:spcPts val="4700"/>
              </a:lnSpc>
            </a:pPr>
            <a:r>
              <a:rPr lang="en-US" sz="4400" dirty="0">
                <a:solidFill>
                  <a:srgbClr val="1F4E79"/>
                </a:solidFill>
                <a:latin typeface="Rockwell" panose="02060603020205020403" pitchFamily="18" charset="0"/>
              </a:rPr>
              <a:t>Infrastructure Sector</a:t>
            </a:r>
          </a:p>
        </p:txBody>
      </p:sp>
      <p:sp>
        <p:nvSpPr>
          <p:cNvPr id="6" name="Content Placeholder 2">
            <a:extLst>
              <a:ext uri="{FF2B5EF4-FFF2-40B4-BE49-F238E27FC236}">
                <a16:creationId xmlns:a16="http://schemas.microsoft.com/office/drawing/2014/main" id="{916CF800-D89F-FD00-9FED-733BED6DFC79}"/>
              </a:ext>
            </a:extLst>
          </p:cNvPr>
          <p:cNvSpPr txBox="1">
            <a:spLocks/>
          </p:cNvSpPr>
          <p:nvPr/>
        </p:nvSpPr>
        <p:spPr>
          <a:xfrm>
            <a:off x="512648" y="2245701"/>
            <a:ext cx="6309359" cy="4831338"/>
          </a:xfrm>
          <a:prstGeom prst="rect">
            <a:avLst/>
          </a:prstGeom>
        </p:spPr>
        <p:txBody>
          <a:bodyPr vert="horz" lIns="91440" tIns="45720" rIns="91440" bIns="45720" rtlCol="0">
            <a:normAutofit/>
          </a:bodyPr>
          <a:lst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365760" lvl="1" indent="0" fontAlgn="t">
              <a:spcAft>
                <a:spcPts val="600"/>
              </a:spcAft>
              <a:buFont typeface="Arial" panose="020B0604020202020204" pitchFamily="34" charset="0"/>
              <a:buNone/>
            </a:pPr>
            <a:r>
              <a:rPr lang="en-US" sz="2800" b="1" i="1" dirty="0">
                <a:solidFill>
                  <a:schemeClr val="bg1"/>
                </a:solidFill>
              </a:rPr>
              <a:t>Top Impacts:</a:t>
            </a:r>
          </a:p>
          <a:p>
            <a:pPr lvl="1" fontAlgn="t">
              <a:spcAft>
                <a:spcPts val="1200"/>
              </a:spcAft>
            </a:pPr>
            <a:r>
              <a:rPr lang="en-US" sz="2400" dirty="0">
                <a:solidFill>
                  <a:schemeClr val="bg1"/>
                </a:solidFill>
              </a:rPr>
              <a:t>More</a:t>
            </a:r>
            <a:r>
              <a:rPr lang="en-US" sz="2400" b="1" dirty="0">
                <a:solidFill>
                  <a:schemeClr val="bg1"/>
                </a:solidFill>
              </a:rPr>
              <a:t> flooding damage to inland buildings </a:t>
            </a:r>
            <a:r>
              <a:rPr lang="en-US" sz="2400" dirty="0">
                <a:solidFill>
                  <a:schemeClr val="bg1"/>
                </a:solidFill>
              </a:rPr>
              <a:t>near rivers and when drainage systems are overwhelmed by heavy rainstorms. </a:t>
            </a:r>
          </a:p>
          <a:p>
            <a:pPr lvl="1" fontAlgn="t">
              <a:spcAft>
                <a:spcPts val="600"/>
              </a:spcAft>
            </a:pPr>
            <a:r>
              <a:rPr lang="en-US" sz="2400" b="1" dirty="0">
                <a:solidFill>
                  <a:schemeClr val="bg1"/>
                </a:solidFill>
              </a:rPr>
              <a:t>Reduction in clean water supply </a:t>
            </a:r>
            <a:r>
              <a:rPr lang="en-US" sz="2400" dirty="0">
                <a:solidFill>
                  <a:schemeClr val="bg1"/>
                </a:solidFill>
              </a:rPr>
              <a:t>for agricultural use and landscaping.</a:t>
            </a:r>
          </a:p>
        </p:txBody>
      </p:sp>
      <p:sp>
        <p:nvSpPr>
          <p:cNvPr id="12" name="TextBox 11">
            <a:extLst>
              <a:ext uri="{FF2B5EF4-FFF2-40B4-BE49-F238E27FC236}">
                <a16:creationId xmlns:a16="http://schemas.microsoft.com/office/drawing/2014/main" id="{C6F9928C-5AC9-0625-B015-C00D9969953D}"/>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14" name="Picture 13">
            <a:extLst>
              <a:ext uri="{FF2B5EF4-FFF2-40B4-BE49-F238E27FC236}">
                <a16:creationId xmlns:a16="http://schemas.microsoft.com/office/drawing/2014/main" id="{D34877C6-5D13-0CF7-2AF3-AB295AD2D6FB}"/>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24" name="Group 23">
            <a:extLst>
              <a:ext uri="{FF2B5EF4-FFF2-40B4-BE49-F238E27FC236}">
                <a16:creationId xmlns:a16="http://schemas.microsoft.com/office/drawing/2014/main" id="{4A025596-72BC-54D2-4DE7-F9C44545A3E6}"/>
              </a:ext>
            </a:extLst>
          </p:cNvPr>
          <p:cNvGrpSpPr/>
          <p:nvPr/>
        </p:nvGrpSpPr>
        <p:grpSpPr>
          <a:xfrm>
            <a:off x="3575976" y="5056742"/>
            <a:ext cx="3739224" cy="2264413"/>
            <a:chOff x="3575976" y="5056742"/>
            <a:chExt cx="3739224" cy="2264413"/>
          </a:xfrm>
        </p:grpSpPr>
        <p:sp>
          <p:nvSpPr>
            <p:cNvPr id="23" name="Freeform: Shape 22">
              <a:extLst>
                <a:ext uri="{FF2B5EF4-FFF2-40B4-BE49-F238E27FC236}">
                  <a16:creationId xmlns:a16="http://schemas.microsoft.com/office/drawing/2014/main" id="{00EF20F1-6D6F-2B14-CE04-781F248B496A}"/>
                </a:ext>
              </a:extLst>
            </p:cNvPr>
            <p:cNvSpPr/>
            <p:nvPr/>
          </p:nvSpPr>
          <p:spPr>
            <a:xfrm>
              <a:off x="3575976" y="5056742"/>
              <a:ext cx="3739224" cy="2264413"/>
            </a:xfrm>
            <a:custGeom>
              <a:avLst/>
              <a:gdLst>
                <a:gd name="connsiteX0" fmla="*/ 2579731 w 3739224"/>
                <a:gd name="connsiteY0" fmla="*/ 0 h 2253763"/>
                <a:gd name="connsiteX1" fmla="*/ 3583879 w 3739224"/>
                <a:gd name="connsiteY1" fmla="*/ 138103 h 2253763"/>
                <a:gd name="connsiteX2" fmla="*/ 3739224 w 3739224"/>
                <a:gd name="connsiteY2" fmla="*/ 189082 h 2253763"/>
                <a:gd name="connsiteX3" fmla="*/ 3739224 w 3739224"/>
                <a:gd name="connsiteY3" fmla="*/ 2253763 h 2253763"/>
                <a:gd name="connsiteX4" fmla="*/ 106091 w 3739224"/>
                <a:gd name="connsiteY4" fmla="*/ 2253763 h 2253763"/>
                <a:gd name="connsiteX5" fmla="*/ 52411 w 3739224"/>
                <a:gd name="connsiteY5" fmla="*/ 2111546 h 2253763"/>
                <a:gd name="connsiteX6" fmla="*/ 0 w 3739224"/>
                <a:gd name="connsiteY6" fmla="*/ 1757374 h 2253763"/>
                <a:gd name="connsiteX7" fmla="*/ 2579731 w 3739224"/>
                <a:gd name="connsiteY7" fmla="*/ 0 h 225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9224" h="2253763">
                  <a:moveTo>
                    <a:pt x="2579731" y="0"/>
                  </a:moveTo>
                  <a:cubicBezTo>
                    <a:pt x="2935918" y="0"/>
                    <a:pt x="3275244" y="49176"/>
                    <a:pt x="3583879" y="138103"/>
                  </a:cubicBezTo>
                  <a:lnTo>
                    <a:pt x="3739224" y="189082"/>
                  </a:lnTo>
                  <a:lnTo>
                    <a:pt x="3739224" y="2253763"/>
                  </a:lnTo>
                  <a:lnTo>
                    <a:pt x="106091" y="2253763"/>
                  </a:lnTo>
                  <a:lnTo>
                    <a:pt x="52411" y="2111546"/>
                  </a:lnTo>
                  <a:cubicBezTo>
                    <a:pt x="18047" y="1997146"/>
                    <a:pt x="0" y="1878696"/>
                    <a:pt x="0" y="1757374"/>
                  </a:cubicBezTo>
                  <a:cubicBezTo>
                    <a:pt x="0" y="786803"/>
                    <a:pt x="1154985" y="0"/>
                    <a:pt x="2579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DEAFC130-0424-F822-ED99-CACC3F96F7B7}"/>
                </a:ext>
              </a:extLst>
            </p:cNvPr>
            <p:cNvSpPr/>
            <p:nvPr/>
          </p:nvSpPr>
          <p:spPr>
            <a:xfrm>
              <a:off x="3709804" y="5155894"/>
              <a:ext cx="3605396" cy="2159306"/>
            </a:xfrm>
            <a:custGeom>
              <a:avLst/>
              <a:gdLst>
                <a:gd name="connsiteX0" fmla="*/ 2512817 w 3605396"/>
                <a:gd name="connsiteY0" fmla="*/ 0 h 2104222"/>
                <a:gd name="connsiteX1" fmla="*/ 3490919 w 3605396"/>
                <a:gd name="connsiteY1" fmla="*/ 124539 h 2104222"/>
                <a:gd name="connsiteX2" fmla="*/ 3605396 w 3605396"/>
                <a:gd name="connsiteY2" fmla="*/ 159318 h 2104222"/>
                <a:gd name="connsiteX3" fmla="*/ 3605396 w 3605396"/>
                <a:gd name="connsiteY3" fmla="*/ 2104222 h 2104222"/>
                <a:gd name="connsiteX4" fmla="*/ 140944 w 3605396"/>
                <a:gd name="connsiteY4" fmla="*/ 2104222 h 2104222"/>
                <a:gd name="connsiteX5" fmla="*/ 112971 w 3605396"/>
                <a:gd name="connsiteY5" fmla="*/ 2056022 h 2104222"/>
                <a:gd name="connsiteX6" fmla="*/ 0 w 3605396"/>
                <a:gd name="connsiteY6" fmla="*/ 1584762 h 2104222"/>
                <a:gd name="connsiteX7" fmla="*/ 2512817 w 3605396"/>
                <a:gd name="connsiteY7" fmla="*/ 0 h 210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396" h="2104222">
                  <a:moveTo>
                    <a:pt x="2512817" y="0"/>
                  </a:moveTo>
                  <a:cubicBezTo>
                    <a:pt x="2859765" y="0"/>
                    <a:pt x="3190290" y="44345"/>
                    <a:pt x="3490919" y="124539"/>
                  </a:cubicBezTo>
                  <a:lnTo>
                    <a:pt x="3605396" y="159318"/>
                  </a:lnTo>
                  <a:lnTo>
                    <a:pt x="3605396" y="2104222"/>
                  </a:lnTo>
                  <a:lnTo>
                    <a:pt x="140944" y="2104222"/>
                  </a:lnTo>
                  <a:lnTo>
                    <a:pt x="112971" y="2056022"/>
                  </a:lnTo>
                  <a:cubicBezTo>
                    <a:pt x="39552" y="1907151"/>
                    <a:pt x="0" y="1748870"/>
                    <a:pt x="0" y="1584762"/>
                  </a:cubicBezTo>
                  <a:cubicBezTo>
                    <a:pt x="0" y="709522"/>
                    <a:pt x="1125026" y="0"/>
                    <a:pt x="2512817"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descr="A picture containing outdoor, land vehicle, building, sky">
              <a:extLst>
                <a:ext uri="{FF2B5EF4-FFF2-40B4-BE49-F238E27FC236}">
                  <a16:creationId xmlns:a16="http://schemas.microsoft.com/office/drawing/2014/main" id="{01DC7AEF-7BFF-C479-D9BA-420AAAAA695E}"/>
                </a:ext>
              </a:extLst>
            </p:cNvPr>
            <p:cNvPicPr>
              <a:picLocks noChangeAspect="1"/>
            </p:cNvPicPr>
            <p:nvPr/>
          </p:nvPicPr>
          <p:blipFill>
            <a:blip r:embed="rId3" cstate="screen">
              <a:extLst>
                <a:ext uri="{28A0092B-C50C-407E-A947-70E740481C1C}">
                  <a14:useLocalDpi xmlns:a14="http://schemas.microsoft.com/office/drawing/2010/main"/>
                </a:ext>
              </a:extLst>
            </a:blip>
            <a:srcRect r="24215" b="31653"/>
            <a:stretch>
              <a:fillRect/>
            </a:stretch>
          </p:blipFill>
          <p:spPr>
            <a:xfrm>
              <a:off x="3822853" y="5288096"/>
              <a:ext cx="3492347" cy="2027917"/>
            </a:xfrm>
            <a:custGeom>
              <a:avLst/>
              <a:gdLst>
                <a:gd name="connsiteX0" fmla="*/ 2248345 w 3407838"/>
                <a:gd name="connsiteY0" fmla="*/ 0 h 1938127"/>
                <a:gd name="connsiteX1" fmla="*/ 3320040 w 3407838"/>
                <a:gd name="connsiteY1" fmla="*/ 171128 h 1938127"/>
                <a:gd name="connsiteX2" fmla="*/ 3407838 w 3407838"/>
                <a:gd name="connsiteY2" fmla="*/ 204764 h 1938127"/>
                <a:gd name="connsiteX3" fmla="*/ 3407838 w 3407838"/>
                <a:gd name="connsiteY3" fmla="*/ 1938127 h 1938127"/>
                <a:gd name="connsiteX4" fmla="*/ 158334 w 3407838"/>
                <a:gd name="connsiteY4" fmla="*/ 1938127 h 1938127"/>
                <a:gd name="connsiteX5" fmla="*/ 101081 w 3407838"/>
                <a:gd name="connsiteY5" fmla="*/ 1839482 h 1938127"/>
                <a:gd name="connsiteX6" fmla="*/ 0 w 3407838"/>
                <a:gd name="connsiteY6" fmla="*/ 1417855 h 1938127"/>
                <a:gd name="connsiteX7" fmla="*/ 2248345 w 3407838"/>
                <a:gd name="connsiteY7" fmla="*/ 0 h 193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7838" h="1938127">
                  <a:moveTo>
                    <a:pt x="2248345" y="0"/>
                  </a:moveTo>
                  <a:cubicBezTo>
                    <a:pt x="2636385" y="0"/>
                    <a:pt x="3001465" y="61992"/>
                    <a:pt x="3320040" y="171128"/>
                  </a:cubicBezTo>
                  <a:lnTo>
                    <a:pt x="3407838" y="204764"/>
                  </a:lnTo>
                  <a:lnTo>
                    <a:pt x="3407838" y="1938127"/>
                  </a:lnTo>
                  <a:lnTo>
                    <a:pt x="158334" y="1938127"/>
                  </a:lnTo>
                  <a:lnTo>
                    <a:pt x="101081" y="1839482"/>
                  </a:lnTo>
                  <a:cubicBezTo>
                    <a:pt x="35389" y="1706290"/>
                    <a:pt x="0" y="1564679"/>
                    <a:pt x="0" y="1417855"/>
                  </a:cubicBezTo>
                  <a:cubicBezTo>
                    <a:pt x="0" y="634795"/>
                    <a:pt x="1006618" y="0"/>
                    <a:pt x="2248345" y="0"/>
                  </a:cubicBezTo>
                  <a:close/>
                </a:path>
              </a:pathLst>
            </a:custGeom>
            <a:ln w="76200">
              <a:noFill/>
            </a:ln>
          </p:spPr>
        </p:pic>
      </p:grpSp>
      <p:pic>
        <p:nvPicPr>
          <p:cNvPr id="3" name="Picture 2" descr="A map of the state of massachusetts&#10;&#10;Description automatically generated with medium confidence">
            <a:extLst>
              <a:ext uri="{FF2B5EF4-FFF2-40B4-BE49-F238E27FC236}">
                <a16:creationId xmlns:a16="http://schemas.microsoft.com/office/drawing/2014/main" id="{AD6C3053-2285-DE83-6FFD-152E518720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567"/>
            <a:ext cx="1708970" cy="834613"/>
          </a:xfrm>
          <a:prstGeom prst="rect">
            <a:avLst/>
          </a:prstGeom>
        </p:spPr>
      </p:pic>
    </p:spTree>
    <p:extLst>
      <p:ext uri="{BB962C8B-B14F-4D97-AF65-F5344CB8AC3E}">
        <p14:creationId xmlns:p14="http://schemas.microsoft.com/office/powerpoint/2010/main" val="226408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DC810C-10B5-FF74-8727-D5FD9C418ADA}"/>
              </a:ext>
            </a:extLst>
          </p:cNvPr>
          <p:cNvSpPr>
            <a:spLocks noGrp="1"/>
          </p:cNvSpPr>
          <p:nvPr>
            <p:ph idx="1"/>
          </p:nvPr>
        </p:nvSpPr>
        <p:spPr>
          <a:xfrm>
            <a:off x="312418" y="1843872"/>
            <a:ext cx="6690363" cy="5439070"/>
          </a:xfrm>
        </p:spPr>
        <p:txBody>
          <a:bodyPr>
            <a:normAutofit/>
          </a:bodyPr>
          <a:lstStyle/>
          <a:p>
            <a:pPr marL="365760" lvl="1" indent="0" defTabSz="914400" fontAlgn="t">
              <a:lnSpc>
                <a:spcPct val="100000"/>
              </a:lnSpc>
              <a:buNone/>
              <a:defRPr/>
            </a:pPr>
            <a:r>
              <a:rPr lang="en-US" sz="2800" b="1" i="1" dirty="0">
                <a:solidFill>
                  <a:schemeClr val="bg1"/>
                </a:solidFill>
              </a:rPr>
              <a:t>Top Impacts:</a:t>
            </a:r>
          </a:p>
          <a:p>
            <a:pPr lvl="1" defTabSz="914400" fontAlgn="t">
              <a:lnSpc>
                <a:spcPct val="100000"/>
              </a:lnSpc>
              <a:spcAft>
                <a:spcPts val="1200"/>
              </a:spcAft>
              <a:defRPr/>
            </a:pPr>
            <a:r>
              <a:rPr lang="en-US" sz="2200" b="1" dirty="0">
                <a:solidFill>
                  <a:schemeClr val="bg1"/>
                </a:solidFill>
              </a:rPr>
              <a:t>Worsening water quality</a:t>
            </a:r>
            <a:r>
              <a:rPr lang="en-US" sz="2200" dirty="0">
                <a:solidFill>
                  <a:schemeClr val="bg1"/>
                </a:solidFill>
              </a:rPr>
              <a:t> resulting in changes to habitat quality in rivers, streams, ponds, lakes and freshwater wetlands. </a:t>
            </a:r>
          </a:p>
          <a:p>
            <a:pPr lvl="1" defTabSz="914400" fontAlgn="t">
              <a:lnSpc>
                <a:spcPct val="100000"/>
              </a:lnSpc>
              <a:defRPr/>
            </a:pPr>
            <a:r>
              <a:rPr lang="en-US" sz="2200" b="1" dirty="0">
                <a:solidFill>
                  <a:schemeClr val="bg1"/>
                </a:solidFill>
              </a:rPr>
              <a:t>Declining forest health </a:t>
            </a:r>
            <a:r>
              <a:rPr lang="en-US" sz="2200" dirty="0">
                <a:solidFill>
                  <a:schemeClr val="bg1"/>
                </a:solidFill>
              </a:rPr>
              <a:t>because of warming temperatures, changing precipitation, increasing pest occurrence, more frequent and intense storms, and increased wildfire risk</a:t>
            </a:r>
            <a:r>
              <a:rPr lang="en-US" sz="2200" b="1" dirty="0">
                <a:solidFill>
                  <a:schemeClr val="bg1"/>
                </a:solidFill>
              </a:rPr>
              <a:t>.</a:t>
            </a:r>
            <a:endParaRPr lang="en-US" sz="2200" dirty="0"/>
          </a:p>
        </p:txBody>
      </p:sp>
      <p:sp>
        <p:nvSpPr>
          <p:cNvPr id="8" name="Freeform: Shape 7">
            <a:extLst>
              <a:ext uri="{FF2B5EF4-FFF2-40B4-BE49-F238E27FC236}">
                <a16:creationId xmlns:a16="http://schemas.microsoft.com/office/drawing/2014/main" id="{35773BA0-95DE-161D-BBD6-5B1D84E4371A}"/>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9554C7D5-5317-6C8C-F5B1-207469500435}"/>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extBox 4">
            <a:extLst>
              <a:ext uri="{FF2B5EF4-FFF2-40B4-BE49-F238E27FC236}">
                <a16:creationId xmlns:a16="http://schemas.microsoft.com/office/drawing/2014/main" id="{C8682CEF-27F1-5E8F-64FE-E98BD2248AB6}"/>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6" name="Picture 5">
            <a:extLst>
              <a:ext uri="{FF2B5EF4-FFF2-40B4-BE49-F238E27FC236}">
                <a16:creationId xmlns:a16="http://schemas.microsoft.com/office/drawing/2014/main" id="{61F2544F-CEE0-E150-7326-41D692DC96C7}"/>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13" name="Group 12">
            <a:extLst>
              <a:ext uri="{FF2B5EF4-FFF2-40B4-BE49-F238E27FC236}">
                <a16:creationId xmlns:a16="http://schemas.microsoft.com/office/drawing/2014/main" id="{192C050E-8F4F-8CFC-7B07-1D31AF6F6AAB}"/>
              </a:ext>
            </a:extLst>
          </p:cNvPr>
          <p:cNvGrpSpPr/>
          <p:nvPr/>
        </p:nvGrpSpPr>
        <p:grpSpPr>
          <a:xfrm>
            <a:off x="3745735" y="5199961"/>
            <a:ext cx="3569465" cy="2110174"/>
            <a:chOff x="3745735" y="5199961"/>
            <a:chExt cx="3569465" cy="2110174"/>
          </a:xfrm>
        </p:grpSpPr>
        <p:sp>
          <p:nvSpPr>
            <p:cNvPr id="14" name="Freeform: Shape 13">
              <a:extLst>
                <a:ext uri="{FF2B5EF4-FFF2-40B4-BE49-F238E27FC236}">
                  <a16:creationId xmlns:a16="http://schemas.microsoft.com/office/drawing/2014/main" id="{E8A8E8D9-3703-084D-D825-90B37882FD5E}"/>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26A7504-11F9-5211-7472-5E83D0C499B9}"/>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TextBox 22">
            <a:extLst>
              <a:ext uri="{FF2B5EF4-FFF2-40B4-BE49-F238E27FC236}">
                <a16:creationId xmlns:a16="http://schemas.microsoft.com/office/drawing/2014/main" id="{A2281299-FD7E-081B-6227-EFB9313BEC61}"/>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2" name="Picture 1">
            <a:extLst>
              <a:ext uri="{FF2B5EF4-FFF2-40B4-BE49-F238E27FC236}">
                <a16:creationId xmlns:a16="http://schemas.microsoft.com/office/drawing/2014/main" id="{104D31A4-0AAB-7D8F-5167-6284A0AFE3C9}"/>
              </a:ext>
            </a:extLst>
          </p:cNvPr>
          <p:cNvPicPr>
            <a:picLocks noChangeAspect="1"/>
          </p:cNvPicPr>
          <p:nvPr/>
        </p:nvPicPr>
        <p:blipFill rotWithShape="1">
          <a:blip r:embed="rId3">
            <a:extLst>
              <a:ext uri="{28A0092B-C50C-407E-A947-70E740481C1C}">
                <a14:useLocalDpi xmlns:a14="http://schemas.microsoft.com/office/drawing/2010/main" val="0"/>
              </a:ext>
            </a:extLst>
          </a:blip>
          <a:srcRect t="8771" b="8771"/>
          <a:stretch/>
        </p:blipFill>
        <p:spPr>
          <a:xfrm>
            <a:off x="3998650" y="5475382"/>
            <a:ext cx="3316551" cy="1839818"/>
          </a:xfrm>
          <a:custGeom>
            <a:avLst/>
            <a:gdLst>
              <a:gd name="connsiteX0" fmla="*/ 2268731 w 3316551"/>
              <a:gd name="connsiteY0" fmla="*/ 0 h 1839818"/>
              <a:gd name="connsiteX1" fmla="*/ 3151824 w 3316551"/>
              <a:gd name="connsiteY1" fmla="*/ 98697 h 1839818"/>
              <a:gd name="connsiteX2" fmla="*/ 3316551 w 3316551"/>
              <a:gd name="connsiteY2" fmla="*/ 142625 h 1839818"/>
              <a:gd name="connsiteX3" fmla="*/ 3316551 w 3316551"/>
              <a:gd name="connsiteY3" fmla="*/ 1839818 h 1839818"/>
              <a:gd name="connsiteX4" fmla="*/ 260986 w 3316551"/>
              <a:gd name="connsiteY4" fmla="*/ 1839818 h 1839818"/>
              <a:gd name="connsiteX5" fmla="*/ 178288 w 3316551"/>
              <a:gd name="connsiteY5" fmla="*/ 1744785 h 1839818"/>
              <a:gd name="connsiteX6" fmla="*/ 0 w 3316551"/>
              <a:gd name="connsiteY6" fmla="*/ 1255923 h 1839818"/>
              <a:gd name="connsiteX7" fmla="*/ 2268731 w 3316551"/>
              <a:gd name="connsiteY7" fmla="*/ 0 h 183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6551" h="1839818">
                <a:moveTo>
                  <a:pt x="2268731" y="0"/>
                </a:moveTo>
                <a:cubicBezTo>
                  <a:pt x="2581978" y="0"/>
                  <a:pt x="2880397" y="35144"/>
                  <a:pt x="3151824" y="98697"/>
                </a:cubicBezTo>
                <a:lnTo>
                  <a:pt x="3316551" y="142625"/>
                </a:lnTo>
                <a:lnTo>
                  <a:pt x="3316551" y="1839818"/>
                </a:lnTo>
                <a:lnTo>
                  <a:pt x="260986" y="1839818"/>
                </a:lnTo>
                <a:lnTo>
                  <a:pt x="178288" y="1744785"/>
                </a:lnTo>
                <a:cubicBezTo>
                  <a:pt x="63484" y="1594529"/>
                  <a:pt x="0" y="1429330"/>
                  <a:pt x="0" y="1255923"/>
                </a:cubicBezTo>
                <a:cubicBezTo>
                  <a:pt x="0" y="562296"/>
                  <a:pt x="1015745" y="0"/>
                  <a:pt x="2268731" y="0"/>
                </a:cubicBezTo>
                <a:close/>
              </a:path>
            </a:pathLst>
          </a:custGeom>
          <a:ln w="76200">
            <a:noFill/>
          </a:ln>
        </p:spPr>
      </p:pic>
      <p:pic>
        <p:nvPicPr>
          <p:cNvPr id="4" name="Picture 3" descr="A map of the state of massachusetts&#10;&#10;Description automatically generated with medium confidence">
            <a:extLst>
              <a:ext uri="{FF2B5EF4-FFF2-40B4-BE49-F238E27FC236}">
                <a16:creationId xmlns:a16="http://schemas.microsoft.com/office/drawing/2014/main" id="{3E23DD80-9980-55A2-DA5A-45FC6D788F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567"/>
            <a:ext cx="1708970" cy="834613"/>
          </a:xfrm>
          <a:prstGeom prst="rect">
            <a:avLst/>
          </a:prstGeom>
        </p:spPr>
      </p:pic>
      <p:sp>
        <p:nvSpPr>
          <p:cNvPr id="7" name="TextBox 6">
            <a:extLst>
              <a:ext uri="{FF2B5EF4-FFF2-40B4-BE49-F238E27FC236}">
                <a16:creationId xmlns:a16="http://schemas.microsoft.com/office/drawing/2014/main" id="{688986EE-D33B-8BB1-44D3-AD140F035CA8}"/>
              </a:ext>
            </a:extLst>
          </p:cNvPr>
          <p:cNvSpPr txBox="1"/>
          <p:nvPr/>
        </p:nvSpPr>
        <p:spPr>
          <a:xfrm>
            <a:off x="147441" y="48954"/>
            <a:ext cx="4586287" cy="1297791"/>
          </a:xfrm>
          <a:prstGeom prst="rect">
            <a:avLst/>
          </a:prstGeom>
          <a:noFill/>
        </p:spPr>
        <p:txBody>
          <a:bodyPr wrap="square" rtlCol="0">
            <a:spAutoFit/>
          </a:bodyPr>
          <a:lstStyle/>
          <a:p>
            <a:pPr>
              <a:lnSpc>
                <a:spcPts val="4700"/>
              </a:lnSpc>
            </a:pPr>
            <a:r>
              <a:rPr lang="en-US" sz="4400" dirty="0">
                <a:solidFill>
                  <a:srgbClr val="1F4E79"/>
                </a:solidFill>
                <a:latin typeface="Rockwell" panose="02060603020205020403" pitchFamily="18" charset="0"/>
              </a:rPr>
              <a:t>Natural</a:t>
            </a:r>
            <a:br>
              <a:rPr lang="en-US" sz="4400" dirty="0">
                <a:solidFill>
                  <a:srgbClr val="1F4E79"/>
                </a:solidFill>
                <a:latin typeface="Rockwell" panose="02060603020205020403" pitchFamily="18" charset="0"/>
              </a:rPr>
            </a:br>
            <a:r>
              <a:rPr lang="en-US" sz="4400" dirty="0">
                <a:solidFill>
                  <a:srgbClr val="1F4E79"/>
                </a:solidFill>
                <a:latin typeface="Rockwell" panose="02060603020205020403" pitchFamily="18" charset="0"/>
              </a:rPr>
              <a:t>Environment</a:t>
            </a:r>
          </a:p>
        </p:txBody>
      </p:sp>
    </p:spTree>
    <p:extLst>
      <p:ext uri="{BB962C8B-B14F-4D97-AF65-F5344CB8AC3E}">
        <p14:creationId xmlns:p14="http://schemas.microsoft.com/office/powerpoint/2010/main" val="1337507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8824F-3B5A-FE18-1BEB-DC9837905517}"/>
              </a:ext>
            </a:extLst>
          </p:cNvPr>
          <p:cNvSpPr>
            <a:spLocks noGrp="1"/>
          </p:cNvSpPr>
          <p:nvPr>
            <p:ph idx="1"/>
          </p:nvPr>
        </p:nvSpPr>
        <p:spPr>
          <a:xfrm>
            <a:off x="513976" y="1842662"/>
            <a:ext cx="6309360" cy="4961486"/>
          </a:xfrm>
        </p:spPr>
        <p:txBody>
          <a:bodyPr>
            <a:normAutofit/>
          </a:bodyPr>
          <a:lstStyle/>
          <a:p>
            <a:pPr marL="0" marR="0" lvl="0" indent="0" algn="l" defTabSz="914400" rtl="0" eaLnBrk="1" fontAlgn="t" latinLnBrk="0" hangingPunct="1">
              <a:lnSpc>
                <a:spcPct val="100000"/>
              </a:lnSpc>
              <a:spcBef>
                <a:spcPts val="400"/>
              </a:spcBef>
              <a:spcAft>
                <a:spcPts val="0"/>
              </a:spcAft>
              <a:buClrTx/>
              <a:buSzTx/>
              <a:buNone/>
              <a:tabLst/>
              <a:defRPr/>
            </a:pPr>
            <a:r>
              <a:rPr kumimoji="0" lang="en-US" sz="2800" b="1" i="1" u="none" strike="noStrike" kern="1200" cap="none" spc="0" normalizeH="0" baseline="0" noProof="0" dirty="0">
                <a:ln>
                  <a:noFill/>
                </a:ln>
                <a:solidFill>
                  <a:schemeClr val="bg1"/>
                </a:solidFill>
                <a:effectLst/>
                <a:uLnTx/>
                <a:uFillTx/>
                <a:ea typeface="+mn-ea"/>
                <a:cs typeface="+mn-cs"/>
              </a:rPr>
              <a:t>Top Impacts:</a:t>
            </a:r>
          </a:p>
          <a:p>
            <a:pPr defTabSz="914400" fontAlgn="t">
              <a:lnSpc>
                <a:spcPct val="100000"/>
              </a:lnSpc>
              <a:spcBef>
                <a:spcPts val="40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Increased costs </a:t>
            </a:r>
            <a:r>
              <a:rPr lang="en-US" sz="2200" b="1" dirty="0">
                <a:solidFill>
                  <a:schemeClr val="bg1"/>
                </a:solidFill>
              </a:rPr>
              <a:t>to maintain infrastructure and services </a:t>
            </a:r>
            <a:r>
              <a:rPr lang="en-US" sz="2200" dirty="0">
                <a:solidFill>
                  <a:schemeClr val="bg1"/>
                </a:solidFill>
              </a:rPr>
              <a:t>during potentially sudden population growth due to climate migration.</a:t>
            </a:r>
          </a:p>
          <a:p>
            <a:pPr defTabSz="914400" fontAlgn="t">
              <a:lnSpc>
                <a:spcPct val="100000"/>
              </a:lnSpc>
              <a:spcBef>
                <a:spcPts val="400"/>
              </a:spcBef>
              <a:defRPr/>
            </a:pPr>
            <a:r>
              <a:rPr lang="en-US" sz="2200" dirty="0">
                <a:solidFill>
                  <a:schemeClr val="bg1"/>
                </a:solidFill>
              </a:rPr>
              <a:t>Climate change serves as a threat multiplier, which can </a:t>
            </a:r>
            <a:r>
              <a:rPr lang="en-US" sz="2200" b="1" dirty="0">
                <a:solidFill>
                  <a:schemeClr val="bg1"/>
                </a:solidFill>
              </a:rPr>
              <a:t>increase the need for existing government services</a:t>
            </a:r>
            <a:r>
              <a:rPr lang="en-US" sz="2200" dirty="0">
                <a:solidFill>
                  <a:schemeClr val="bg1"/>
                </a:solidFill>
              </a:rPr>
              <a:t>. Examples include capital, equipment, or operating costs for emergency response provision.</a:t>
            </a:r>
            <a:endParaRPr kumimoji="0" lang="en-US" sz="2200" i="0" u="none" strike="noStrike" kern="1200" cap="none" spc="0" normalizeH="0" baseline="0" noProof="0" dirty="0">
              <a:ln>
                <a:noFill/>
              </a:ln>
              <a:solidFill>
                <a:schemeClr val="bg1"/>
              </a:solidFill>
              <a:effectLst/>
              <a:uLnTx/>
              <a:uFillTx/>
              <a:ea typeface="+mn-ea"/>
              <a:cs typeface="+mn-cs"/>
            </a:endParaRPr>
          </a:p>
          <a:p>
            <a:endParaRPr lang="en-US" dirty="0"/>
          </a:p>
        </p:txBody>
      </p:sp>
      <p:sp>
        <p:nvSpPr>
          <p:cNvPr id="6" name="Freeform: Shape 5">
            <a:extLst>
              <a:ext uri="{FF2B5EF4-FFF2-40B4-BE49-F238E27FC236}">
                <a16:creationId xmlns:a16="http://schemas.microsoft.com/office/drawing/2014/main" id="{A281FE7B-7FFC-FE0F-87D6-1C50C712F034}"/>
              </a:ext>
            </a:extLst>
          </p:cNvPr>
          <p:cNvSpPr/>
          <p:nvPr/>
        </p:nvSpPr>
        <p:spPr>
          <a:xfrm>
            <a:off x="0" y="27547"/>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998DEE6-6789-CD91-E1C4-1D21ED8DA661}"/>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extBox 7">
            <a:extLst>
              <a:ext uri="{FF2B5EF4-FFF2-40B4-BE49-F238E27FC236}">
                <a16:creationId xmlns:a16="http://schemas.microsoft.com/office/drawing/2014/main" id="{5E3F89A9-0B28-ECF7-9A0C-0579F6D212B8}"/>
              </a:ext>
            </a:extLst>
          </p:cNvPr>
          <p:cNvSpPr txBox="1"/>
          <p:nvPr/>
        </p:nvSpPr>
        <p:spPr>
          <a:xfrm>
            <a:off x="262647" y="190937"/>
            <a:ext cx="3899779" cy="1297791"/>
          </a:xfrm>
          <a:prstGeom prst="rect">
            <a:avLst/>
          </a:prstGeom>
          <a:noFill/>
        </p:spPr>
        <p:txBody>
          <a:bodyPr wrap="square" rtlCol="0">
            <a:spAutoFit/>
          </a:bodyPr>
          <a:lstStyle/>
          <a:p>
            <a:pPr>
              <a:lnSpc>
                <a:spcPts val="4700"/>
              </a:lnSpc>
            </a:pPr>
            <a:r>
              <a:rPr lang="en-US" sz="4400" dirty="0">
                <a:solidFill>
                  <a:srgbClr val="1F4E79"/>
                </a:solidFill>
                <a:latin typeface="Rockwell" panose="02060603020205020403" pitchFamily="18" charset="0"/>
              </a:rPr>
              <a:t>Governance </a:t>
            </a:r>
          </a:p>
          <a:p>
            <a:pPr>
              <a:lnSpc>
                <a:spcPts val="4700"/>
              </a:lnSpc>
            </a:pPr>
            <a:r>
              <a:rPr lang="en-US" sz="4400" dirty="0">
                <a:solidFill>
                  <a:srgbClr val="1F4E79"/>
                </a:solidFill>
                <a:latin typeface="Rockwell" panose="02060603020205020403" pitchFamily="18" charset="0"/>
              </a:rPr>
              <a:t>Sector</a:t>
            </a:r>
          </a:p>
        </p:txBody>
      </p:sp>
      <p:pic>
        <p:nvPicPr>
          <p:cNvPr id="5" name="Picture 4">
            <a:extLst>
              <a:ext uri="{FF2B5EF4-FFF2-40B4-BE49-F238E27FC236}">
                <a16:creationId xmlns:a16="http://schemas.microsoft.com/office/drawing/2014/main" id="{56E70D6C-A772-3711-8ECF-5CC33458A274}"/>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83FE7CD1-4767-49A1-E1E7-36D8D2A8219E}"/>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grpSp>
        <p:nvGrpSpPr>
          <p:cNvPr id="4" name="Group 3">
            <a:extLst>
              <a:ext uri="{FF2B5EF4-FFF2-40B4-BE49-F238E27FC236}">
                <a16:creationId xmlns:a16="http://schemas.microsoft.com/office/drawing/2014/main" id="{D62E7D1F-E8B0-4B2A-8D5A-BC1066FB95A5}"/>
              </a:ext>
            </a:extLst>
          </p:cNvPr>
          <p:cNvGrpSpPr/>
          <p:nvPr/>
        </p:nvGrpSpPr>
        <p:grpSpPr>
          <a:xfrm>
            <a:off x="3745735" y="5199961"/>
            <a:ext cx="3569465" cy="2110174"/>
            <a:chOff x="3745735" y="5199961"/>
            <a:chExt cx="3569465" cy="2110174"/>
          </a:xfrm>
        </p:grpSpPr>
        <p:sp>
          <p:nvSpPr>
            <p:cNvPr id="10" name="Freeform: Shape 9">
              <a:extLst>
                <a:ext uri="{FF2B5EF4-FFF2-40B4-BE49-F238E27FC236}">
                  <a16:creationId xmlns:a16="http://schemas.microsoft.com/office/drawing/2014/main" id="{7718C554-56CD-9C32-D5D4-FFA4488D82D9}"/>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138BE246-02A1-BA34-8498-05D1DF4C2768}"/>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7" name="Picture 16">
            <a:extLst>
              <a:ext uri="{FF2B5EF4-FFF2-40B4-BE49-F238E27FC236}">
                <a16:creationId xmlns:a16="http://schemas.microsoft.com/office/drawing/2014/main" id="{6109D84D-5745-27AF-491A-7BD34B75F832}"/>
              </a:ext>
            </a:extLst>
          </p:cNvPr>
          <p:cNvPicPr>
            <a:picLocks noChangeAspect="1"/>
          </p:cNvPicPr>
          <p:nvPr/>
        </p:nvPicPr>
        <p:blipFill rotWithShape="1">
          <a:blip r:embed="rId3">
            <a:extLst>
              <a:ext uri="{28A0092B-C50C-407E-A947-70E740481C1C}">
                <a14:useLocalDpi xmlns:a14="http://schemas.microsoft.com/office/drawing/2010/main" val="0"/>
              </a:ext>
            </a:extLst>
          </a:blip>
          <a:srcRect l="9166" t="981" r="3582" b="32428"/>
          <a:stretch/>
        </p:blipFill>
        <p:spPr>
          <a:xfrm>
            <a:off x="3961387" y="5419162"/>
            <a:ext cx="3352706" cy="1918885"/>
          </a:xfrm>
          <a:custGeom>
            <a:avLst/>
            <a:gdLst>
              <a:gd name="connsiteX0" fmla="*/ 2479004 w 3352706"/>
              <a:gd name="connsiteY0" fmla="*/ 0 h 1918885"/>
              <a:gd name="connsiteX1" fmla="*/ 3216184 w 3352706"/>
              <a:gd name="connsiteY1" fmla="*/ 63389 h 1918885"/>
              <a:gd name="connsiteX2" fmla="*/ 3352706 w 3352706"/>
              <a:gd name="connsiteY2" fmla="*/ 91809 h 1918885"/>
              <a:gd name="connsiteX3" fmla="*/ 3352706 w 3352706"/>
              <a:gd name="connsiteY3" fmla="*/ 1918885 h 1918885"/>
              <a:gd name="connsiteX4" fmla="*/ 169143 w 3352706"/>
              <a:gd name="connsiteY4" fmla="*/ 1918885 h 1918885"/>
              <a:gd name="connsiteX5" fmla="*/ 111451 w 3352706"/>
              <a:gd name="connsiteY5" fmla="*/ 1829234 h 1918885"/>
              <a:gd name="connsiteX6" fmla="*/ 0 w 3352706"/>
              <a:gd name="connsiteY6" fmla="*/ 1409956 h 1918885"/>
              <a:gd name="connsiteX7" fmla="*/ 2479004 w 3352706"/>
              <a:gd name="connsiteY7" fmla="*/ 0 h 191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52706" h="1918885">
                <a:moveTo>
                  <a:pt x="2479004" y="0"/>
                </a:moveTo>
                <a:cubicBezTo>
                  <a:pt x="2735714" y="0"/>
                  <a:pt x="2983309" y="22193"/>
                  <a:pt x="3216184" y="63389"/>
                </a:cubicBezTo>
                <a:lnTo>
                  <a:pt x="3352706" y="91809"/>
                </a:lnTo>
                <a:lnTo>
                  <a:pt x="3352706" y="1918885"/>
                </a:lnTo>
                <a:lnTo>
                  <a:pt x="169143" y="1918885"/>
                </a:lnTo>
                <a:lnTo>
                  <a:pt x="111451" y="1829234"/>
                </a:lnTo>
                <a:cubicBezTo>
                  <a:pt x="39020" y="1696784"/>
                  <a:pt x="0" y="1555962"/>
                  <a:pt x="0" y="1409956"/>
                </a:cubicBezTo>
                <a:cubicBezTo>
                  <a:pt x="0" y="631259"/>
                  <a:pt x="1109888" y="0"/>
                  <a:pt x="2479004" y="0"/>
                </a:cubicBezTo>
                <a:close/>
              </a:path>
            </a:pathLst>
          </a:custGeom>
          <a:ln w="76200">
            <a:noFill/>
          </a:ln>
        </p:spPr>
      </p:pic>
      <p:sp>
        <p:nvSpPr>
          <p:cNvPr id="19" name="TextBox 18">
            <a:extLst>
              <a:ext uri="{FF2B5EF4-FFF2-40B4-BE49-F238E27FC236}">
                <a16:creationId xmlns:a16="http://schemas.microsoft.com/office/drawing/2014/main" id="{F4300CED-1312-7972-21A6-2AB0A4826958}"/>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2" name="Picture 1" descr="A map of the state of massachusetts&#10;&#10;Description automatically generated with medium confidence">
            <a:extLst>
              <a:ext uri="{FF2B5EF4-FFF2-40B4-BE49-F238E27FC236}">
                <a16:creationId xmlns:a16="http://schemas.microsoft.com/office/drawing/2014/main" id="{1003E4B6-3171-2A70-BD2D-F98814C5C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567"/>
            <a:ext cx="1708970" cy="834613"/>
          </a:xfrm>
          <a:prstGeom prst="rect">
            <a:avLst/>
          </a:prstGeom>
        </p:spPr>
      </p:pic>
    </p:spTree>
    <p:extLst>
      <p:ext uri="{BB962C8B-B14F-4D97-AF65-F5344CB8AC3E}">
        <p14:creationId xmlns:p14="http://schemas.microsoft.com/office/powerpoint/2010/main" val="355192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E3D7098A-590C-EDFE-E507-AABD3986EEEA}"/>
              </a:ext>
            </a:extLst>
          </p:cNvPr>
          <p:cNvSpPr/>
          <p:nvPr/>
        </p:nvSpPr>
        <p:spPr>
          <a:xfrm>
            <a:off x="3690548" y="5382558"/>
            <a:ext cx="3640357" cy="1932642"/>
          </a:xfrm>
          <a:custGeom>
            <a:avLst/>
            <a:gdLst>
              <a:gd name="connsiteX0" fmla="*/ 2402732 w 3640357"/>
              <a:gd name="connsiteY0" fmla="*/ 0 h 1932642"/>
              <a:gd name="connsiteX1" fmla="*/ 3548017 w 3640357"/>
              <a:gd name="connsiteY1" fmla="*/ 179141 h 1932642"/>
              <a:gd name="connsiteX2" fmla="*/ 3640357 w 3640357"/>
              <a:gd name="connsiteY2" fmla="*/ 213794 h 1932642"/>
              <a:gd name="connsiteX3" fmla="*/ 3640357 w 3640357"/>
              <a:gd name="connsiteY3" fmla="*/ 1932642 h 1932642"/>
              <a:gd name="connsiteX4" fmla="*/ 112187 w 3640357"/>
              <a:gd name="connsiteY4" fmla="*/ 1932642 h 1932642"/>
              <a:gd name="connsiteX5" fmla="*/ 108022 w 3640357"/>
              <a:gd name="connsiteY5" fmla="*/ 1925613 h 1932642"/>
              <a:gd name="connsiteX6" fmla="*/ 0 w 3640357"/>
              <a:gd name="connsiteY6" fmla="*/ 1484244 h 1932642"/>
              <a:gd name="connsiteX7" fmla="*/ 2402732 w 3640357"/>
              <a:gd name="connsiteY7" fmla="*/ 0 h 193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0357" h="1932642">
                <a:moveTo>
                  <a:pt x="2402732" y="0"/>
                </a:moveTo>
                <a:cubicBezTo>
                  <a:pt x="2817417" y="0"/>
                  <a:pt x="3207566" y="64895"/>
                  <a:pt x="3548017" y="179141"/>
                </a:cubicBezTo>
                <a:lnTo>
                  <a:pt x="3640357" y="213794"/>
                </a:lnTo>
                <a:lnTo>
                  <a:pt x="3640357" y="1932642"/>
                </a:lnTo>
                <a:lnTo>
                  <a:pt x="112187" y="1932642"/>
                </a:lnTo>
                <a:lnTo>
                  <a:pt x="108022" y="1925613"/>
                </a:lnTo>
                <a:cubicBezTo>
                  <a:pt x="37819" y="1786185"/>
                  <a:pt x="0" y="1637943"/>
                  <a:pt x="0" y="1484244"/>
                </a:cubicBezTo>
                <a:cubicBezTo>
                  <a:pt x="0" y="664519"/>
                  <a:pt x="1075740" y="0"/>
                  <a:pt x="24027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EB00413-B02B-74B1-DE97-EA86DCF6CB17}"/>
              </a:ext>
            </a:extLst>
          </p:cNvPr>
          <p:cNvSpPr>
            <a:spLocks noGrp="1"/>
          </p:cNvSpPr>
          <p:nvPr>
            <p:ph idx="1"/>
          </p:nvPr>
        </p:nvSpPr>
        <p:spPr>
          <a:xfrm>
            <a:off x="535868" y="1932642"/>
            <a:ext cx="6309360" cy="4641427"/>
          </a:xfrm>
        </p:spPr>
        <p:txBody>
          <a:bodyPr>
            <a:normAutofit/>
          </a:bodyPr>
          <a:lstStyle/>
          <a:p>
            <a:pPr marL="0" indent="0" defTabSz="914400" fontAlgn="t">
              <a:lnSpc>
                <a:spcPct val="100000"/>
              </a:lnSpc>
              <a:spcBef>
                <a:spcPts val="0"/>
              </a:spcBef>
              <a:spcAft>
                <a:spcPts val="600"/>
              </a:spcAft>
              <a:buNone/>
              <a:defRPr/>
            </a:pPr>
            <a:r>
              <a:rPr kumimoji="0" lang="en-US" sz="2800" b="1" i="1" u="none" strike="noStrike" kern="1200" cap="none" spc="0" normalizeH="0" baseline="0" noProof="0" dirty="0">
                <a:ln>
                  <a:noFill/>
                </a:ln>
                <a:solidFill>
                  <a:schemeClr val="bg1"/>
                </a:solidFill>
                <a:effectLst/>
                <a:uLnTx/>
                <a:uFillTx/>
                <a:ea typeface="+mn-ea"/>
                <a:cs typeface="+mn-cs"/>
              </a:rPr>
              <a:t>Top Impacts:</a:t>
            </a:r>
          </a:p>
          <a:p>
            <a:pPr defTabSz="914400" fontAlgn="t">
              <a:lnSpc>
                <a:spcPct val="100000"/>
              </a:lnSpc>
              <a:spcBef>
                <a:spcPts val="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Reduction in the availability of affordable housing </a:t>
            </a:r>
            <a:r>
              <a:rPr lang="en-US" sz="2200" dirty="0">
                <a:solidFill>
                  <a:schemeClr val="bg1"/>
                </a:solidFill>
              </a:rPr>
              <a:t>can result if people are forced to relocate either due to direct damage or climate-related economic pressures.</a:t>
            </a:r>
          </a:p>
          <a:p>
            <a:pPr defTabSz="914400" fontAlgn="t">
              <a:lnSpc>
                <a:spcPct val="100000"/>
              </a:lnSpc>
              <a:spcBef>
                <a:spcPts val="0"/>
              </a:spcBef>
              <a:spcAft>
                <a:spcPts val="600"/>
              </a:spcAft>
              <a:defRPr/>
            </a:pPr>
            <a:r>
              <a:rPr lang="en-US" sz="2200" b="1" dirty="0">
                <a:solidFill>
                  <a:schemeClr val="bg1"/>
                </a:solidFill>
              </a:rPr>
              <a:t>Reduction in tourism and recreation revenues</a:t>
            </a:r>
            <a:r>
              <a:rPr lang="en-US" sz="2200" dirty="0">
                <a:solidFill>
                  <a:schemeClr val="bg1"/>
                </a:solidFill>
              </a:rPr>
              <a:t>, particularly those associated with distinct New England seasons, such as winter recreation and foliage viewing.</a:t>
            </a:r>
            <a:endParaRPr lang="en-US" sz="2200" dirty="0"/>
          </a:p>
        </p:txBody>
      </p:sp>
      <p:sp>
        <p:nvSpPr>
          <p:cNvPr id="6" name="Freeform: Shape 5">
            <a:extLst>
              <a:ext uri="{FF2B5EF4-FFF2-40B4-BE49-F238E27FC236}">
                <a16:creationId xmlns:a16="http://schemas.microsoft.com/office/drawing/2014/main" id="{9F45963F-9E53-0331-9554-0509658E7DD2}"/>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63962888-D0A4-300E-C48A-1C074287B214}"/>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extBox 7">
            <a:extLst>
              <a:ext uri="{FF2B5EF4-FFF2-40B4-BE49-F238E27FC236}">
                <a16:creationId xmlns:a16="http://schemas.microsoft.com/office/drawing/2014/main" id="{3709F3C2-04B9-4FD5-680C-2FF2A3363B89}"/>
              </a:ext>
            </a:extLst>
          </p:cNvPr>
          <p:cNvSpPr txBox="1"/>
          <p:nvPr/>
        </p:nvSpPr>
        <p:spPr>
          <a:xfrm>
            <a:off x="222422" y="131421"/>
            <a:ext cx="3944996" cy="1297791"/>
          </a:xfrm>
          <a:prstGeom prst="rect">
            <a:avLst/>
          </a:prstGeom>
          <a:noFill/>
        </p:spPr>
        <p:txBody>
          <a:bodyPr wrap="square" rtlCol="0">
            <a:spAutoFit/>
          </a:bodyPr>
          <a:lstStyle/>
          <a:p>
            <a:pPr>
              <a:lnSpc>
                <a:spcPts val="4700"/>
              </a:lnSpc>
            </a:pPr>
            <a:r>
              <a:rPr lang="en-US" sz="4400" dirty="0">
                <a:solidFill>
                  <a:srgbClr val="1F4E79"/>
                </a:solidFill>
                <a:latin typeface="Rockwell" panose="02060603020205020403" pitchFamily="18" charset="0"/>
              </a:rPr>
              <a:t>Economic </a:t>
            </a:r>
          </a:p>
          <a:p>
            <a:pPr>
              <a:lnSpc>
                <a:spcPts val="4700"/>
              </a:lnSpc>
            </a:pPr>
            <a:r>
              <a:rPr lang="en-US" sz="4400" dirty="0">
                <a:solidFill>
                  <a:srgbClr val="1F4E79"/>
                </a:solidFill>
                <a:latin typeface="Rockwell" panose="02060603020205020403" pitchFamily="18" charset="0"/>
              </a:rPr>
              <a:t>Sector</a:t>
            </a:r>
          </a:p>
        </p:txBody>
      </p:sp>
      <p:sp>
        <p:nvSpPr>
          <p:cNvPr id="5" name="TextBox 4">
            <a:extLst>
              <a:ext uri="{FF2B5EF4-FFF2-40B4-BE49-F238E27FC236}">
                <a16:creationId xmlns:a16="http://schemas.microsoft.com/office/drawing/2014/main" id="{D50091F5-36EE-B549-2950-6FD95BA383B3}"/>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9" name="Picture 8">
            <a:extLst>
              <a:ext uri="{FF2B5EF4-FFF2-40B4-BE49-F238E27FC236}">
                <a16:creationId xmlns:a16="http://schemas.microsoft.com/office/drawing/2014/main" id="{187297F5-56E2-2A94-12AF-724E5E5DA1DE}"/>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sp>
        <p:nvSpPr>
          <p:cNvPr id="20" name="Freeform: Shape 19">
            <a:extLst>
              <a:ext uri="{FF2B5EF4-FFF2-40B4-BE49-F238E27FC236}">
                <a16:creationId xmlns:a16="http://schemas.microsoft.com/office/drawing/2014/main" id="{71652B65-DDF9-E208-26ED-690678EF0C01}"/>
              </a:ext>
            </a:extLst>
          </p:cNvPr>
          <p:cNvSpPr/>
          <p:nvPr/>
        </p:nvSpPr>
        <p:spPr>
          <a:xfrm>
            <a:off x="3811836" y="5490610"/>
            <a:ext cx="3503364" cy="1824590"/>
          </a:xfrm>
          <a:custGeom>
            <a:avLst/>
            <a:gdLst>
              <a:gd name="connsiteX0" fmla="*/ 2292469 w 3503364"/>
              <a:gd name="connsiteY0" fmla="*/ 0 h 1824590"/>
              <a:gd name="connsiteX1" fmla="*/ 3385196 w 3503364"/>
              <a:gd name="connsiteY1" fmla="*/ 172620 h 1824590"/>
              <a:gd name="connsiteX2" fmla="*/ 3503364 w 3503364"/>
              <a:gd name="connsiteY2" fmla="*/ 217407 h 1824590"/>
              <a:gd name="connsiteX3" fmla="*/ 3503364 w 3503364"/>
              <a:gd name="connsiteY3" fmla="*/ 1824590 h 1824590"/>
              <a:gd name="connsiteX4" fmla="*/ 90317 w 3503364"/>
              <a:gd name="connsiteY4" fmla="*/ 1824590 h 1824590"/>
              <a:gd name="connsiteX5" fmla="*/ 46575 w 3503364"/>
              <a:gd name="connsiteY5" fmla="*/ 1718457 h 1824590"/>
              <a:gd name="connsiteX6" fmla="*/ 0 w 3503364"/>
              <a:gd name="connsiteY6" fmla="*/ 1430218 h 1824590"/>
              <a:gd name="connsiteX7" fmla="*/ 2292469 w 3503364"/>
              <a:gd name="connsiteY7" fmla="*/ 0 h 182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3364" h="1824590">
                <a:moveTo>
                  <a:pt x="2292469" y="0"/>
                </a:moveTo>
                <a:cubicBezTo>
                  <a:pt x="2688124" y="0"/>
                  <a:pt x="3060369" y="62533"/>
                  <a:pt x="3385196" y="172620"/>
                </a:cubicBezTo>
                <a:lnTo>
                  <a:pt x="3503364" y="217407"/>
                </a:lnTo>
                <a:lnTo>
                  <a:pt x="3503364" y="1824590"/>
                </a:lnTo>
                <a:lnTo>
                  <a:pt x="90317" y="1824590"/>
                </a:lnTo>
                <a:lnTo>
                  <a:pt x="46575" y="1718457"/>
                </a:lnTo>
                <a:cubicBezTo>
                  <a:pt x="16037" y="1625353"/>
                  <a:pt x="0" y="1528954"/>
                  <a:pt x="0" y="1430218"/>
                </a:cubicBezTo>
                <a:cubicBezTo>
                  <a:pt x="0" y="640330"/>
                  <a:pt x="1026373" y="0"/>
                  <a:pt x="2292469"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Box 23">
            <a:extLst>
              <a:ext uri="{FF2B5EF4-FFF2-40B4-BE49-F238E27FC236}">
                <a16:creationId xmlns:a16="http://schemas.microsoft.com/office/drawing/2014/main" id="{4BBE84C1-39AF-B2A4-E27C-ABDA3BB4230F}"/>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Berkshires &amp; Hilltowns Region</a:t>
            </a:r>
          </a:p>
        </p:txBody>
      </p:sp>
      <p:pic>
        <p:nvPicPr>
          <p:cNvPr id="4" name="Picture 3" descr="A group of people standing in snow shoes&#10;&#10;Description automatically generated with low confidence">
            <a:extLst>
              <a:ext uri="{FF2B5EF4-FFF2-40B4-BE49-F238E27FC236}">
                <a16:creationId xmlns:a16="http://schemas.microsoft.com/office/drawing/2014/main" id="{424E4343-6CAB-EFF5-8436-5028CF82519F}"/>
              </a:ext>
            </a:extLst>
          </p:cNvPr>
          <p:cNvPicPr>
            <a:picLocks noChangeAspect="1"/>
          </p:cNvPicPr>
          <p:nvPr/>
        </p:nvPicPr>
        <p:blipFill rotWithShape="1">
          <a:blip r:embed="rId3">
            <a:extLst>
              <a:ext uri="{28A0092B-C50C-407E-A947-70E740481C1C}">
                <a14:useLocalDpi xmlns:a14="http://schemas.microsoft.com/office/drawing/2010/main" val="0"/>
              </a:ext>
            </a:extLst>
          </a:blip>
          <a:srcRect l="27950" t="2116" r="36146" b="446"/>
          <a:stretch/>
        </p:blipFill>
        <p:spPr>
          <a:xfrm rot="16200000" flipH="1">
            <a:off x="4781989" y="4775406"/>
            <a:ext cx="1684632" cy="3428907"/>
          </a:xfrm>
          <a:custGeom>
            <a:avLst/>
            <a:gdLst>
              <a:gd name="connsiteX0" fmla="*/ 2479004 w 3352706"/>
              <a:gd name="connsiteY0" fmla="*/ 0 h 1918885"/>
              <a:gd name="connsiteX1" fmla="*/ 3216184 w 3352706"/>
              <a:gd name="connsiteY1" fmla="*/ 63389 h 1918885"/>
              <a:gd name="connsiteX2" fmla="*/ 3352706 w 3352706"/>
              <a:gd name="connsiteY2" fmla="*/ 91809 h 1918885"/>
              <a:gd name="connsiteX3" fmla="*/ 3352706 w 3352706"/>
              <a:gd name="connsiteY3" fmla="*/ 1918885 h 1918885"/>
              <a:gd name="connsiteX4" fmla="*/ 169143 w 3352706"/>
              <a:gd name="connsiteY4" fmla="*/ 1918885 h 1918885"/>
              <a:gd name="connsiteX5" fmla="*/ 111451 w 3352706"/>
              <a:gd name="connsiteY5" fmla="*/ 1829234 h 1918885"/>
              <a:gd name="connsiteX6" fmla="*/ 0 w 3352706"/>
              <a:gd name="connsiteY6" fmla="*/ 1409956 h 1918885"/>
              <a:gd name="connsiteX7" fmla="*/ 2479004 w 3352706"/>
              <a:gd name="connsiteY7" fmla="*/ 0 h 191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52706" h="1918885">
                <a:moveTo>
                  <a:pt x="2479004" y="0"/>
                </a:moveTo>
                <a:cubicBezTo>
                  <a:pt x="2735714" y="0"/>
                  <a:pt x="2983309" y="22193"/>
                  <a:pt x="3216184" y="63389"/>
                </a:cubicBezTo>
                <a:lnTo>
                  <a:pt x="3352706" y="91809"/>
                </a:lnTo>
                <a:lnTo>
                  <a:pt x="3352706" y="1918885"/>
                </a:lnTo>
                <a:lnTo>
                  <a:pt x="169143" y="1918885"/>
                </a:lnTo>
                <a:lnTo>
                  <a:pt x="111451" y="1829234"/>
                </a:lnTo>
                <a:cubicBezTo>
                  <a:pt x="39020" y="1696784"/>
                  <a:pt x="0" y="1555962"/>
                  <a:pt x="0" y="1409956"/>
                </a:cubicBezTo>
                <a:cubicBezTo>
                  <a:pt x="0" y="631259"/>
                  <a:pt x="1109888" y="0"/>
                  <a:pt x="2479004" y="0"/>
                </a:cubicBezTo>
                <a:close/>
              </a:path>
            </a:pathLst>
          </a:custGeom>
          <a:ln w="76200">
            <a:noFill/>
          </a:ln>
        </p:spPr>
      </p:pic>
      <p:pic>
        <p:nvPicPr>
          <p:cNvPr id="2" name="Picture 1" descr="A map of the state of massachusetts&#10;&#10;Description automatically generated with medium confidence">
            <a:extLst>
              <a:ext uri="{FF2B5EF4-FFF2-40B4-BE49-F238E27FC236}">
                <a16:creationId xmlns:a16="http://schemas.microsoft.com/office/drawing/2014/main" id="{7D97C137-26B3-1F6E-7A61-FBD5C9A535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736567"/>
            <a:ext cx="1708970" cy="834613"/>
          </a:xfrm>
          <a:prstGeom prst="rect">
            <a:avLst/>
          </a:prstGeom>
        </p:spPr>
      </p:pic>
    </p:spTree>
    <p:extLst>
      <p:ext uri="{BB962C8B-B14F-4D97-AF65-F5344CB8AC3E}">
        <p14:creationId xmlns:p14="http://schemas.microsoft.com/office/powerpoint/2010/main" val="4189702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8557"/>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6F423-0454-7D2D-EC3D-954A4CB856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7648" y="2668462"/>
            <a:ext cx="2673142" cy="345936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20BBA6D2-61E9-C850-4EE0-3D93AC485B49}"/>
              </a:ext>
            </a:extLst>
          </p:cNvPr>
          <p:cNvSpPr>
            <a:spLocks noGrp="1"/>
          </p:cNvSpPr>
          <p:nvPr>
            <p:ph type="title"/>
          </p:nvPr>
        </p:nvSpPr>
        <p:spPr>
          <a:xfrm>
            <a:off x="-153615" y="350163"/>
            <a:ext cx="7431931" cy="1413934"/>
          </a:xfrm>
        </p:spPr>
        <p:txBody>
          <a:bodyPr>
            <a:normAutofit fontScale="90000"/>
          </a:bodyPr>
          <a:lstStyle/>
          <a:p>
            <a:pPr algn="ctr"/>
            <a:r>
              <a:rPr lang="en-US" sz="3600" dirty="0">
                <a:solidFill>
                  <a:schemeClr val="bg1"/>
                </a:solidFill>
                <a:latin typeface="Rockwell" panose="02060603020205020403" pitchFamily="18" charset="0"/>
              </a:rPr>
              <a:t>To learn more, check out the full report, available online!</a:t>
            </a:r>
            <a:br>
              <a:rPr lang="en-US" b="1" dirty="0">
                <a:solidFill>
                  <a:schemeClr val="bg1"/>
                </a:solidFill>
              </a:rPr>
            </a:br>
            <a:endParaRPr lang="en-US" sz="3600" b="1" dirty="0">
              <a:solidFill>
                <a:schemeClr val="bg1"/>
              </a:solidFill>
            </a:endParaRPr>
          </a:p>
        </p:txBody>
      </p:sp>
      <p:pic>
        <p:nvPicPr>
          <p:cNvPr id="12" name="Content Placeholder 11" descr="A picture containing text, outdoor, tree, sky&#10;&#10;Description automatically generated">
            <a:extLst>
              <a:ext uri="{FF2B5EF4-FFF2-40B4-BE49-F238E27FC236}">
                <a16:creationId xmlns:a16="http://schemas.microsoft.com/office/drawing/2014/main" id="{F9A02EAE-B688-6A90-9995-D6C71E4E2C6B}"/>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321029" y="2102086"/>
            <a:ext cx="2673143" cy="3459362"/>
          </a:xfrm>
          <a:prstGeom prst="rect">
            <a:avLst/>
          </a:prstGeom>
          <a:ln>
            <a:noFill/>
          </a:ln>
          <a:effectLst>
            <a:outerShdw blurRad="292100" dist="139700" dir="2700000" algn="tl" rotWithShape="0">
              <a:srgbClr val="333333">
                <a:alpha val="65000"/>
              </a:srgbClr>
            </a:outerShdw>
          </a:effectLst>
        </p:spPr>
      </p:pic>
      <p:sp>
        <p:nvSpPr>
          <p:cNvPr id="23" name="Freeform: Shape 22">
            <a:extLst>
              <a:ext uri="{FF2B5EF4-FFF2-40B4-BE49-F238E27FC236}">
                <a16:creationId xmlns:a16="http://schemas.microsoft.com/office/drawing/2014/main" id="{188B2E9B-0C92-13F2-EAB3-9672C77987D0}"/>
              </a:ext>
            </a:extLst>
          </p:cNvPr>
          <p:cNvSpPr/>
          <p:nvPr/>
        </p:nvSpPr>
        <p:spPr>
          <a:xfrm>
            <a:off x="3409951" y="5924662"/>
            <a:ext cx="3905249" cy="1390538"/>
          </a:xfrm>
          <a:custGeom>
            <a:avLst/>
            <a:gdLst>
              <a:gd name="connsiteX0" fmla="*/ 2376487 w 3905249"/>
              <a:gd name="connsiteY0" fmla="*/ 0 h 1390538"/>
              <a:gd name="connsiteX1" fmla="*/ 3888154 w 3905249"/>
              <a:gd name="connsiteY1" fmla="*/ 262577 h 1390538"/>
              <a:gd name="connsiteX2" fmla="*/ 3905249 w 3905249"/>
              <a:gd name="connsiteY2" fmla="*/ 270094 h 1390538"/>
              <a:gd name="connsiteX3" fmla="*/ 3905249 w 3905249"/>
              <a:gd name="connsiteY3" fmla="*/ 1390538 h 1390538"/>
              <a:gd name="connsiteX4" fmla="*/ 53021 w 3905249"/>
              <a:gd name="connsiteY4" fmla="*/ 1390538 h 1390538"/>
              <a:gd name="connsiteX5" fmla="*/ 48282 w 3905249"/>
              <a:gd name="connsiteY5" fmla="*/ 1381620 h 1390538"/>
              <a:gd name="connsiteX6" fmla="*/ 0 w 3905249"/>
              <a:gd name="connsiteY6" fmla="*/ 1149879 h 1390538"/>
              <a:gd name="connsiteX7" fmla="*/ 2376487 w 3905249"/>
              <a:gd name="connsiteY7" fmla="*/ 0 h 13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5249" h="1390538">
                <a:moveTo>
                  <a:pt x="2376487" y="0"/>
                </a:moveTo>
                <a:cubicBezTo>
                  <a:pt x="2950705" y="0"/>
                  <a:pt x="3477357" y="98540"/>
                  <a:pt x="3888154" y="262577"/>
                </a:cubicBezTo>
                <a:lnTo>
                  <a:pt x="3905249" y="270094"/>
                </a:lnTo>
                <a:lnTo>
                  <a:pt x="3905249" y="1390538"/>
                </a:lnTo>
                <a:lnTo>
                  <a:pt x="53021" y="1390538"/>
                </a:lnTo>
                <a:lnTo>
                  <a:pt x="48282" y="1381620"/>
                </a:lnTo>
                <a:cubicBezTo>
                  <a:pt x="16625" y="1306766"/>
                  <a:pt x="0" y="1229262"/>
                  <a:pt x="0" y="1149879"/>
                </a:cubicBezTo>
                <a:cubicBezTo>
                  <a:pt x="0" y="514818"/>
                  <a:pt x="1063989" y="0"/>
                  <a:pt x="2376487"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E4F1199E-2EF2-6ED7-56FF-C24482B3CD69}"/>
              </a:ext>
            </a:extLst>
          </p:cNvPr>
          <p:cNvSpPr/>
          <p:nvPr/>
        </p:nvSpPr>
        <p:spPr>
          <a:xfrm>
            <a:off x="3562351" y="6069278"/>
            <a:ext cx="3752849" cy="1245922"/>
          </a:xfrm>
          <a:custGeom>
            <a:avLst/>
            <a:gdLst>
              <a:gd name="connsiteX0" fmla="*/ 2300287 w 3752849"/>
              <a:gd name="connsiteY0" fmla="*/ 0 h 1245922"/>
              <a:gd name="connsiteX1" fmla="*/ 3586399 w 3752849"/>
              <a:gd name="connsiteY1" fmla="*/ 190207 h 1245922"/>
              <a:gd name="connsiteX2" fmla="*/ 3752849 w 3752849"/>
              <a:gd name="connsiteY2" fmla="*/ 250471 h 1245922"/>
              <a:gd name="connsiteX3" fmla="*/ 3752849 w 3752849"/>
              <a:gd name="connsiteY3" fmla="*/ 1245922 h 1245922"/>
              <a:gd name="connsiteX4" fmla="*/ 17653 w 3752849"/>
              <a:gd name="connsiteY4" fmla="*/ 1245922 h 1245922"/>
              <a:gd name="connsiteX5" fmla="*/ 11876 w 3752849"/>
              <a:gd name="connsiteY5" fmla="*/ 1227597 h 1245922"/>
              <a:gd name="connsiteX6" fmla="*/ 0 w 3752849"/>
              <a:gd name="connsiteY6" fmla="*/ 1113725 h 1245922"/>
              <a:gd name="connsiteX7" fmla="*/ 2300287 w 3752849"/>
              <a:gd name="connsiteY7" fmla="*/ 0 h 124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52849" h="1245922">
                <a:moveTo>
                  <a:pt x="2300287" y="0"/>
                </a:moveTo>
                <a:cubicBezTo>
                  <a:pt x="2776692" y="0"/>
                  <a:pt x="3219271" y="70120"/>
                  <a:pt x="3586399" y="190207"/>
                </a:cubicBezTo>
                <a:lnTo>
                  <a:pt x="3752849" y="250471"/>
                </a:lnTo>
                <a:lnTo>
                  <a:pt x="3752849" y="1245922"/>
                </a:lnTo>
                <a:lnTo>
                  <a:pt x="17653" y="1245922"/>
                </a:lnTo>
                <a:lnTo>
                  <a:pt x="11876" y="1227597"/>
                </a:lnTo>
                <a:cubicBezTo>
                  <a:pt x="4023" y="1190157"/>
                  <a:pt x="0" y="1152169"/>
                  <a:pt x="0" y="1113725"/>
                </a:cubicBezTo>
                <a:cubicBezTo>
                  <a:pt x="0" y="498632"/>
                  <a:pt x="1029874" y="0"/>
                  <a:pt x="2300287"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548EDCC2-3CDB-EC34-56E7-6746DD3F78BB}"/>
              </a:ext>
            </a:extLst>
          </p:cNvPr>
          <p:cNvSpPr txBox="1"/>
          <p:nvPr/>
        </p:nvSpPr>
        <p:spPr>
          <a:xfrm>
            <a:off x="3473254" y="5899437"/>
            <a:ext cx="4256085" cy="1200329"/>
          </a:xfrm>
          <a:prstGeom prst="rect">
            <a:avLst/>
          </a:prstGeom>
          <a:noFill/>
        </p:spPr>
        <p:txBody>
          <a:bodyPr wrap="square" rtlCol="0">
            <a:spAutoFit/>
          </a:bodyPr>
          <a:lstStyle/>
          <a:p>
            <a:pPr algn="ctr"/>
            <a:br>
              <a:rPr lang="en-US" sz="3600" dirty="0">
                <a:solidFill>
                  <a:schemeClr val="bg1"/>
                </a:solidFill>
              </a:rPr>
            </a:br>
            <a:r>
              <a:rPr lang="en-US" sz="3600" dirty="0">
                <a:solidFill>
                  <a:srgbClr val="1F4E79"/>
                </a:solidFill>
              </a:rPr>
              <a:t>bit.ly/</a:t>
            </a:r>
            <a:r>
              <a:rPr lang="en-US" sz="3600" dirty="0" err="1">
                <a:solidFill>
                  <a:srgbClr val="1F4E79"/>
                </a:solidFill>
              </a:rPr>
              <a:t>maclimate</a:t>
            </a:r>
            <a:r>
              <a:rPr lang="en-US" sz="3600" dirty="0">
                <a:solidFill>
                  <a:srgbClr val="1F4E79"/>
                </a:solidFill>
              </a:rPr>
              <a:t> </a:t>
            </a:r>
          </a:p>
        </p:txBody>
      </p:sp>
      <p:pic>
        <p:nvPicPr>
          <p:cNvPr id="6" name="Picture 5">
            <a:extLst>
              <a:ext uri="{FF2B5EF4-FFF2-40B4-BE49-F238E27FC236}">
                <a16:creationId xmlns:a16="http://schemas.microsoft.com/office/drawing/2014/main" id="{D3FC5DE9-179E-9B80-E085-CB0483DBAF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54411" y="1535712"/>
            <a:ext cx="2673142" cy="3459360"/>
          </a:xfrm>
          <a:prstGeom prst="rect">
            <a:avLst/>
          </a:prstGeom>
          <a:ln>
            <a:noFill/>
          </a:ln>
          <a:effectLst>
            <a:outerShdw blurRad="292100" dist="139700" dir="2700000" algn="tl" rotWithShape="0">
              <a:srgbClr val="333333">
                <a:alpha val="65000"/>
              </a:srgbClr>
            </a:outerShdw>
          </a:effectLst>
        </p:spPr>
      </p:pic>
      <p:sp>
        <p:nvSpPr>
          <p:cNvPr id="7" name="Arrow: Pentagon 6">
            <a:extLst>
              <a:ext uri="{FF2B5EF4-FFF2-40B4-BE49-F238E27FC236}">
                <a16:creationId xmlns:a16="http://schemas.microsoft.com/office/drawing/2014/main" id="{076A12D6-2044-1A75-D07F-4CE5B653AF83}"/>
              </a:ext>
            </a:extLst>
          </p:cNvPr>
          <p:cNvSpPr/>
          <p:nvPr/>
        </p:nvSpPr>
        <p:spPr>
          <a:xfrm>
            <a:off x="187648" y="6547929"/>
            <a:ext cx="3644847" cy="407527"/>
          </a:xfrm>
          <a:prstGeom prst="homePlate">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t>Type this link into your browser</a:t>
            </a:r>
          </a:p>
        </p:txBody>
      </p:sp>
    </p:spTree>
    <p:extLst>
      <p:ext uri="{BB962C8B-B14F-4D97-AF65-F5344CB8AC3E}">
        <p14:creationId xmlns:p14="http://schemas.microsoft.com/office/powerpoint/2010/main" val="38878032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3931AC5E6A4146BA0C5F11DA44DD0F" ma:contentTypeVersion="15" ma:contentTypeDescription="Create a new document." ma:contentTypeScope="" ma:versionID="912641e9147569cf2c667a71b78aef66">
  <xsd:schema xmlns:xsd="http://www.w3.org/2001/XMLSchema" xmlns:xs="http://www.w3.org/2001/XMLSchema" xmlns:p="http://schemas.microsoft.com/office/2006/metadata/properties" xmlns:ns2="0b84d55f-c648-42bf-af9b-50d379b090f5" xmlns:ns3="f6003fa0-5a94-4b1d-a42a-f29fd49e17ba" targetNamespace="http://schemas.microsoft.com/office/2006/metadata/properties" ma:root="true" ma:fieldsID="77c79b510983aa636339fba950e9ac60" ns2:_="" ns3:_="">
    <xsd:import namespace="0b84d55f-c648-42bf-af9b-50d379b090f5"/>
    <xsd:import namespace="f6003fa0-5a94-4b1d-a42a-f29fd49e17b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84d55f-c648-42bf-af9b-50d379b090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7135776-31ef-4c3e-b0ce-46fd5af6471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6003fa0-5a94-4b1d-a42a-f29fd49e17b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59af53-b7a5-4636-ae7c-fd3c0df14e0c}" ma:internalName="TaxCatchAll" ma:showField="CatchAllData" ma:web="f6003fa0-5a94-4b1d-a42a-f29fd49e17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6003fa0-5a94-4b1d-a42a-f29fd49e17ba" xsi:nil="true"/>
    <lcf76f155ced4ddcb4097134ff3c332f xmlns="0b84d55f-c648-42bf-af9b-50d379b090f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8E095E-96EC-4FEA-B473-F6BD9E20F4E3}">
  <ds:schemaRefs>
    <ds:schemaRef ds:uri="http://schemas.microsoft.com/sharepoint/v3/contenttype/forms"/>
  </ds:schemaRefs>
</ds:datastoreItem>
</file>

<file path=customXml/itemProps2.xml><?xml version="1.0" encoding="utf-8"?>
<ds:datastoreItem xmlns:ds="http://schemas.openxmlformats.org/officeDocument/2006/customXml" ds:itemID="{F484D690-7E17-48AB-A0C8-CF5DB34B3E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84d55f-c648-42bf-af9b-50d379b090f5"/>
    <ds:schemaRef ds:uri="f6003fa0-5a94-4b1d-a42a-f29fd49e17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4ED324-BE92-405E-A277-DD9EAD18263D}">
  <ds:schemaRefs>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 ds:uri="f6003fa0-5a94-4b1d-a42a-f29fd49e17ba"/>
    <ds:schemaRef ds:uri="0b84d55f-c648-42bf-af9b-50d379b090f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4015</TotalTime>
  <Words>446</Words>
  <Application>Microsoft Office PowerPoint</Application>
  <PresentationFormat>Custom</PresentationFormat>
  <Paragraphs>46</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Rockwell</vt:lpstr>
      <vt:lpstr>Office Theme</vt:lpstr>
      <vt:lpstr>How are you   impacted by climate change in Massachusetts?</vt:lpstr>
      <vt:lpstr>PowerPoint Presentation</vt:lpstr>
      <vt:lpstr>Human Sector</vt:lpstr>
      <vt:lpstr>Infrastructure Sector</vt:lpstr>
      <vt:lpstr>PowerPoint Presentation</vt:lpstr>
      <vt:lpstr>PowerPoint Presentation</vt:lpstr>
      <vt:lpstr>PowerPoint Presentation</vt:lpstr>
      <vt:lpstr>To learn more, check out the full report, available online!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you be affected by climate change in MA?</dc:title>
  <dc:creator>Keeley Bombard</dc:creator>
  <cp:lastModifiedBy>Robertson, Marissa (EEA)</cp:lastModifiedBy>
  <cp:revision>38</cp:revision>
  <dcterms:created xsi:type="dcterms:W3CDTF">2023-05-25T16:27:53Z</dcterms:created>
  <dcterms:modified xsi:type="dcterms:W3CDTF">2023-08-07T19:12:42Z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0x010100833931AC5E6A4146BA0C5F11DA44DD0F</vt:lpwstr>
  </property>
  <property fmtid="{D5CDD505-2E9C-101B-9397-08002B2CF9AE}" pid="3" name="MediaServiceImageTags">
    <vt:lpwstr/>
  </property>
</Properties>
</file>