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80" r:id="rId4"/>
    <p:sldId id="281" r:id="rId5"/>
    <p:sldId id="283" r:id="rId6"/>
    <p:sldId id="287" r:id="rId7"/>
    <p:sldId id="288" r:id="rId8"/>
    <p:sldId id="290" r:id="rId9"/>
    <p:sldId id="292" r:id="rId10"/>
    <p:sldId id="272" r:id="rId11"/>
    <p:sldId id="295" r:id="rId12"/>
    <p:sldId id="296" r:id="rId13"/>
    <p:sldId id="298" r:id="rId14"/>
    <p:sldId id="299" r:id="rId15"/>
    <p:sldId id="300" r:id="rId16"/>
    <p:sldId id="303" r:id="rId17"/>
    <p:sldId id="30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gray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>
      <p:cViewPr>
        <p:scale>
          <a:sx n="103" d="100"/>
          <a:sy n="103" d="100"/>
        </p:scale>
        <p:origin x="-1472" y="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notesMaster" Target="notesMasters/notesMaster1.xml"/>
  <Relationship Id="rId2" Type="http://schemas.openxmlformats.org/officeDocument/2006/relationships/slide" Target="slides/slide1.xml"/>
  <Relationship Id="rId20" Type="http://schemas.openxmlformats.org/officeDocument/2006/relationships/handoutMaster" Target="handoutMasters/handoutMaster1.xml"/>
  <Relationship Id="rId21" Type="http://schemas.openxmlformats.org/officeDocument/2006/relationships/printerSettings" Target="printerSettings/printerSettings1.bin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heme" Target="theme/theme1.xml"/>
  <Relationship Id="rId25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7A4D6-4BD1-FB4D-890B-CE4CD303B088}" type="datetimeFigureOut">
              <a:rPr lang="en-US" smtClean="0"/>
              <a:t>12/23/13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02056-0F37-3845-8DE1-14BFDBB52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30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4594A-8CFC-4FAC-86C4-B5FFB31E164E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EDAB7-C6C6-42DD-8E4E-2A20E8A9DB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38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7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EDAB7-C6C6-42DD-8E4E-2A20E8A9DBE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48CACA-AAB7-422B-BA17-9C4679DDA8E2}" type="datetimeFigureOut">
              <a:rPr lang="en-US" smtClean="0"/>
              <a:pPr/>
              <a:t>12/23/13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BFA746-68B5-4841-9AFE-41D2D1C39DE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2.pn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1.wmf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2.wmf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3.wmf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3.jpe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jpe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5.jpeg"/>
  <Relationship Id="rId3" Type="http://schemas.openxmlformats.org/officeDocument/2006/relationships/image" Target="../media/image6.jpe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7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8.png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9.pn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851648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Chronic Pain:</a:t>
            </a:r>
            <a:br>
              <a:rPr lang="en-US" sz="4000" dirty="0" smtClean="0">
                <a:solidFill>
                  <a:schemeClr val="tx1"/>
                </a:solidFill>
              </a:rPr>
            </a:br>
            <a:r>
              <a:rPr lang="en-US" sz="4000" dirty="0" smtClean="0">
                <a:solidFill>
                  <a:schemeClr val="tx1"/>
                </a:solidFill>
              </a:rPr>
              <a:t>Our Nation’s Biggest Public Health Problem</a:t>
            </a:r>
            <a:r>
              <a:rPr lang="en-US" sz="40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+mn-lt"/>
              </a:rPr>
            </a:b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7854696" cy="35052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Cindy Steinberg BA, BS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Policy Council Chair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Massachusetts Pain Initiative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National Director of Policy &amp; Advocacy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US Pain Foundation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&amp;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Ann Marie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Harootunian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RN,MS,FNP-c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Steering Council Co-Chair</a:t>
            </a:r>
          </a:p>
          <a:p>
            <a:pPr>
              <a:spcBef>
                <a:spcPts val="0"/>
              </a:spcBef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Massachusetts Pain Initiative</a:t>
            </a:r>
          </a:p>
          <a:p>
            <a:pPr>
              <a:spcBef>
                <a:spcPts val="0"/>
              </a:spcBef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5" name="Picture 4" descr="MassPI Logo - Vertical - Border - White Bkg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3505200"/>
            <a:ext cx="1478282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Opioid Analgesics &amp; Pain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There is no cure for chronic pain but can be managed &amp; reduced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combination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treatments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(multi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modal)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approach works best</a:t>
            </a:r>
          </a:p>
          <a:p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Opioids are just one option, but a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vital &amp; essential treatment component that allows pain sufferers to be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functional</a:t>
            </a:r>
          </a:p>
          <a:p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Vast majority of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people with pain take them safely &amp;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legally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with no “high”, nor abuse or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addiction (98.1% of US population)</a:t>
            </a: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Pharmacotherapy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en-US" sz="2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– OTC, Opioids, Tricyclic Antidepressants, Anticonvulsants, Corticosteroids, Muscle Relaxants, Topical </a:t>
            </a:r>
            <a:r>
              <a:rPr lang="en-US" sz="2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Analgesics</a:t>
            </a:r>
            <a:endParaRPr lang="en-US" sz="2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Rehabilitation Techniques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PT, exercise)</a:t>
            </a: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Psychosocial Interventions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meditation)</a:t>
            </a: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Complementary and Alternative Medicine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(acupuncture)</a:t>
            </a:r>
            <a:endParaRPr lang="en-US" sz="2400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Injection &amp; Infusion Therapies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nerve blocks)</a:t>
            </a:r>
          </a:p>
          <a:p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Implantable devices &amp; Surgical Interventions</a:t>
            </a:r>
          </a:p>
          <a:p>
            <a:endParaRPr lang="en-US" dirty="0"/>
          </a:p>
        </p:txBody>
      </p:sp>
      <p:pic>
        <p:nvPicPr>
          <p:cNvPr id="8201" name="Picture 9" descr="C:\Documents and Settings\Cindy\Local Settings\Temporary Internet Files\Content.IE5\44318FCM\MC900360972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876800"/>
            <a:ext cx="1740103" cy="18214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7231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Policy That Severely Restricts Supply Will Not Solve the Abuse Problem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4953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 will likely shift abuse to other potentially illicit substances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It will have huge, negative unintended consequences such as: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Doctors hesitant to prescribe even for long-term patients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Pharmacists hesitant to dispense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People with pain cannot get necessary medication &amp; being discharged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Increase in patient suffering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Decrease in productivity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Increase in h/c utilization (</a:t>
            </a:r>
            <a:r>
              <a:rPr lang="en-U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ie</a:t>
            </a:r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Rescheduling will require 4 to 12 X the number of doctor visits)</a:t>
            </a:r>
          </a:p>
          <a:p>
            <a:pPr lvl="1"/>
            <a:r>
              <a:rPr lang="en-U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Increase in h/c costs</a:t>
            </a:r>
          </a:p>
          <a:p>
            <a:pPr marL="0" indent="0">
              <a:buNone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  <p:pic>
        <p:nvPicPr>
          <p:cNvPr id="7" name="Picture 2" descr="C:\Documents and Settings\Cindy\Local Settings\Temporary Internet Files\Content.IE5\392P3O81\MC900070986[1].wmf"/>
          <p:cNvPicPr>
            <a:picLocks noChangeAspect="1" noChangeArrowheads="1"/>
          </p:cNvPicPr>
          <p:nvPr/>
        </p:nvPicPr>
        <p:blipFill>
          <a:blip r:embed="rId2"/>
          <a:srcRect b="23675"/>
          <a:stretch>
            <a:fillRect/>
          </a:stretch>
        </p:blipFill>
        <p:spPr bwMode="auto">
          <a:xfrm>
            <a:off x="6172200" y="4953000"/>
            <a:ext cx="2736410" cy="14739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31576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MassPI</a:t>
            </a:r>
            <a:r>
              <a:rPr lang="en-US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Recommendations for BPWG Report</a:t>
            </a:r>
            <a:br>
              <a:rPr lang="en-US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Improving Pain Care &amp; Reducing Abuse in MA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Education</a:t>
            </a:r>
            <a:endParaRPr lang="en-US" sz="24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582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Adoption of 2013 FSMB Model Policy by MA Board of Registration in Medicine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Policy Rulings on Management of Pain in 2009 by BORN,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BORPh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BORPA, BORD to be disseminated widely along with training in pain management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CE requirements in pain management  &amp; opioid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prescribing for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all MA prescribers and dispensers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Public education about pain including prevalence, importance of getting proper, timely assessment and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securing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medications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Mandatory curriculum for middle &amp; high school students on dangers of abusing prescription medication.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Specialized healthcare teams trained to consult or care for complex cases (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ie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. Co-occurring pain &amp; addictive disorders.)</a:t>
            </a: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6178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Prevention</a:t>
            </a:r>
            <a:endParaRPr lang="en-US" sz="24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5181600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Promote sale of lockboxes for medication; consider discounts or coupons with pharmacies/chains 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Require use of abuse deterrent formulations, especially when prescriber writes for it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Establish permanent drug disposal locations &amp; promote their use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Encourage passage of H2002 an amendment to patient’s rights law to require pain assessment and management when entering an MA H/C facility</a:t>
            </a: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4" name="Picture 2" descr="C:\Documents and Settings\Cindy\Local Settings\Temporary Internet Files\Content.IE5\XB8RYQ84\MC90038936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1" y="5212480"/>
            <a:ext cx="1219200" cy="14931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86781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Screening</a:t>
            </a:r>
            <a:endParaRPr lang="en-US" sz="24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5181600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Use a published reliable and valid screening/risk assessment tool at the initiation of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opioid therapy (ORT, COMM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,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SBIRT, SOAPP-R)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Consider </a:t>
            </a:r>
            <a:r>
              <a:rPr lang="en-US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pharmacogenetic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testing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Psychiatric screening; not to rule out treatment but to be certain patient getting needed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support &amp; counseling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1807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28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Treatment</a:t>
            </a:r>
            <a:br>
              <a:rPr lang="en-US" sz="28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n-US" sz="28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562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Develop multimodal treatment plan including non-pharmacologic and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complementary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treatments 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Establish treatment goals collaboratively with patient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including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opioid agreements</a:t>
            </a:r>
          </a:p>
          <a:p>
            <a:r>
              <a:rPr lang="en-US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Do not regulate/require dose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limits, thresholds or restrictions on med combinations; </a:t>
            </a:r>
            <a:r>
              <a:rPr lang="en-US" b="1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each patient needs individual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plan</a:t>
            </a:r>
          </a:p>
          <a:p>
            <a:r>
              <a:rPr lang="en-US" b="1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Do not require consults w/pain specialists as we do not have enough to fulfill a mandate</a:t>
            </a:r>
            <a:endParaRPr lang="en-US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Reimburse range of treatment options to encourage their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use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Improve substance abuse treatment programs in local communities</a:t>
            </a:r>
          </a:p>
          <a:p>
            <a:endParaRPr lang="en-US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6827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2400" b="1" u="sng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Monitoring &amp; Tracking</a:t>
            </a:r>
            <a:endParaRPr lang="en-US" sz="2400" b="1" u="sng" dirty="0">
              <a:solidFill>
                <a:srgbClr val="FFFF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5181600"/>
          </a:xfrm>
        </p:spPr>
        <p:txBody>
          <a:bodyPr>
            <a:normAutofit fontScale="92500"/>
          </a:bodyPr>
          <a:lstStyle/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Use of PMP; give new required use a chance to work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Set PMP thresholds to capture most egregious cases &gt; 4 doctors &amp; &gt; 4 pharmacies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Contact prescribers that are flagged to understand context before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initiating a 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Board investigation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Ongoing functional assessment of patient toward goals</a:t>
            </a: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Reassess and use urine drug screens and pill counts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randomly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Use prescription paper that cannot be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replicated</a:t>
            </a:r>
          </a:p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DPH to collect &amp; report data on pain: incidence, prevalence, utilization of services, costs, effectiveness of treatments so can ID those most likely to benefit from specific treatments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3203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itchFamily="66" charset="0"/>
              </a:rPr>
              <a:t>Thank You for listening!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2286000"/>
            <a:ext cx="2819400" cy="25908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4" name="Action Button: Help 3">
            <a:hlinkClick r:id="" action="ppaction://noaction" highlightClick="1"/>
          </p:cNvPr>
          <p:cNvSpPr/>
          <p:nvPr/>
        </p:nvSpPr>
        <p:spPr>
          <a:xfrm>
            <a:off x="2895600" y="2286000"/>
            <a:ext cx="2819400" cy="2590800"/>
          </a:xfrm>
          <a:prstGeom prst="actionButtonHelp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5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Massachusetts Pain Initiative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Statewide non-profit organization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Dedicated to ending needless suffering from pain &amp;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Improving the quality of life for those affected by pain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Founded in 1989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Membership h/c providers &amp; others interested in pain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Educate h/c professionals about pain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Raise community awareness about pain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Work with government officials to improve pain care through policy change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4" name="Picture 3" descr="MassPI Logo - Vertical - Border - White Bkg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91400" y="457200"/>
            <a:ext cx="1478282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Chronic Pain: A Problem of Staggering Proportions &amp; a Major Threat to Public Health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IOM reports 100 million Americans living with pain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More than afflicted with heart disease, diabetes &amp; cancer combined – 1 in 3 Americans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10 million considered severe – disabled by pain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Pain is the number one reason Americans seek medical care</a:t>
            </a:r>
          </a:p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Chronic pain costs the US economy between $560 - $630B per year in healthcare costs &amp; lost productivity</a:t>
            </a:r>
          </a:p>
          <a:p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MassPI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commissioned a survey reported in the </a:t>
            </a: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Globe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found that one out of four adults in Massachusetts suffers from serious, persistent pain that interferes with </a:t>
            </a:r>
          </a:p>
          <a:p>
            <a:pPr marL="0" indent="0">
              <a:buNone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daily life and work </a:t>
            </a:r>
          </a:p>
          <a:p>
            <a:endParaRPr lang="en-US" dirty="0">
              <a:latin typeface="+mj-lt"/>
            </a:endParaRPr>
          </a:p>
        </p:txBody>
      </p:sp>
      <p:pic>
        <p:nvPicPr>
          <p:cNvPr id="2050" name="Picture 2" descr="C:\Documents and Settings\Cindy\Local Settings\Temporary Internet Files\Content.IE5\392P3O81\MP9004222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5181600"/>
            <a:ext cx="2209800" cy="15244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65219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2133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Multitude of Diseases &amp; Injuries Result in Chronic Pain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Diseases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Cancer, Diabetic Neuropathy, Osteoarthritis, Rheumatoid Arthritis, Sickle Cell, MS, AIDS, Lupus 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Conditions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– Fibromyalgia,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Vulvodynia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Migraine, TMJ,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Trigeminal Neuralgia, Interstitial Cystitis, Endometriosis, Shingles, Post-herpetic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euralgia</a:t>
            </a:r>
          </a:p>
          <a:p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Injuries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– Back pain, other joint/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musculosketal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injuries, chronic postoperative pain, Phantom Limb pain, Thoracic Outlet Syndrome, Carpal Tunnel,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RSD/CRPS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Once chronic,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&gt;3 -6 </a:t>
            </a:r>
            <a:r>
              <a:rPr lang="en-US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mos</a:t>
            </a:r>
            <a:r>
              <a:rPr lang="en-US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) </a:t>
            </a:r>
            <a:r>
              <a:rPr lang="en-US" dirty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pain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becomes disease itself </a:t>
            </a: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changing CNS, spinal cord &amp; brain &amp; amplifying </a:t>
            </a:r>
            <a:b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</a:br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nerve signals that self-stimulate &amp; worsen over time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endParaRPr lang="en-US" dirty="0"/>
          </a:p>
        </p:txBody>
      </p:sp>
      <p:pic>
        <p:nvPicPr>
          <p:cNvPr id="3081" name="Picture 9" descr="C:\Documents and Settings\Cindy\Local Settings\Temporary Internet Files\Content.IE5\392P3O81\MP90042437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44588" y="5486400"/>
            <a:ext cx="1299411" cy="137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364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 Devastates Lives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Chronic pain destroys ability to work &amp; earn a living, relationships, families, self-esteem, participation in social activities, ability to sleep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Robs victims of joys in life – both large and small &amp; leads to social isolation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Described by people with pain as being a prisoner in your own body subjected to torture 24/7 without a way to escape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Extremely difficult to treat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One study found a quarter of respondents saw more than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saw 4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doctors until they found help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9" name="Picture 3" descr="C:\Documents and Settings\Cindy\Local Settings\Temporary Internet Files\Content.IE5\44318FCM\MP90040978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7721" y="4724400"/>
            <a:ext cx="1418928" cy="2133600"/>
          </a:xfrm>
          <a:prstGeom prst="rect">
            <a:avLst/>
          </a:prstGeom>
          <a:noFill/>
        </p:spPr>
      </p:pic>
      <p:pic>
        <p:nvPicPr>
          <p:cNvPr id="4100" name="Picture 4" descr="C:\Documents and Settings\Cindy\Local Settings\Temporary Internet Files\Content.IE5\392P3O81\MP900410127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724400"/>
            <a:ext cx="1219200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022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89888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Two Public Health Problems: Chronic Pain &amp; Prescription Medication Abuse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FFFF00"/>
                </a:solidFill>
                <a:latin typeface="+mj-lt"/>
              </a:rPr>
              <a:t>Chronic Pain &gt; 10 X Abuse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4" name="Picture 3" descr="chart1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981200"/>
            <a:ext cx="6172200" cy="474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235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2012 National Survey on Drug Use &amp; Health (SAMHSA)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rgbClr val="FFFF00"/>
                </a:solidFill>
                <a:latin typeface="+mj-lt"/>
              </a:rPr>
              <a:t>The percentage </a:t>
            </a:r>
            <a:r>
              <a:rPr lang="en-US" sz="2400" dirty="0" smtClean="0">
                <a:solidFill>
                  <a:srgbClr val="FFFF00"/>
                </a:solidFill>
                <a:latin typeface="+mj-lt"/>
              </a:rPr>
              <a:t>of non-medical users of pain relievers has </a:t>
            </a:r>
            <a:r>
              <a:rPr lang="en-US" sz="2400" dirty="0" smtClean="0">
                <a:solidFill>
                  <a:srgbClr val="FFFF00"/>
                </a:solidFill>
                <a:latin typeface="+mj-lt"/>
              </a:rPr>
              <a:t>varied little in </a:t>
            </a:r>
            <a:r>
              <a:rPr lang="en-US" sz="2400" dirty="0" smtClean="0">
                <a:solidFill>
                  <a:srgbClr val="FFFF00"/>
                </a:solidFill>
                <a:latin typeface="+mj-lt"/>
              </a:rPr>
              <a:t>a decade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5" name="Picture 4" descr="chart2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33600"/>
            <a:ext cx="5944961" cy="4573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7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Are Opioid Overdose Deaths an “Epidemic”?</a:t>
            </a:r>
            <a:br>
              <a:rPr lang="en-US" sz="2800" dirty="0" smtClean="0"/>
            </a:br>
            <a:r>
              <a:rPr lang="en-US" sz="2800" dirty="0" smtClean="0"/>
              <a:t>2010 Deaths – CDC National Vital Statistics Report 5/13</a:t>
            </a:r>
            <a:endParaRPr lang="en-US" sz="2800" dirty="0"/>
          </a:p>
        </p:txBody>
      </p:sp>
      <p:pic>
        <p:nvPicPr>
          <p:cNvPr id="9" name="Picture 8" descr="chart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05000"/>
            <a:ext cx="6261100" cy="481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397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Where are Abusers Getting Medications?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FF00"/>
                </a:solidFill>
              </a:rPr>
              <a:t>82% Did Not Get Them from a Doctor (CDC, 2011)</a:t>
            </a:r>
            <a:endParaRPr lang="en-US" sz="2800" dirty="0">
              <a:solidFill>
                <a:srgbClr val="FFFF00"/>
              </a:solidFill>
            </a:endParaRPr>
          </a:p>
        </p:txBody>
      </p:sp>
      <p:pic>
        <p:nvPicPr>
          <p:cNvPr id="3" name="Picture 2" descr="pie chart getting med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7800"/>
            <a:ext cx="7467600" cy="5346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103233"/>
      </p:ext>
    </p:extLst>
  </p:cSld>
  <p:clrMapOvr>
    <a:masterClrMapping/>
  </p:clrMapOvr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1591</TotalTime>
  <Words>1032</Words>
  <Application>Microsoft Macintosh PowerPoint</Application>
  <PresentationFormat>On-screen Show (4:3)</PresentationFormat>
  <Paragraphs>99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Chronic Pain: Our Nation’s Biggest Public Health Problem  </vt:lpstr>
      <vt:lpstr>Massachusetts Pain Initiative </vt:lpstr>
      <vt:lpstr>Chronic Pain: A Problem of Staggering Proportions &amp; a Major Threat to Public Health  </vt:lpstr>
      <vt:lpstr>Multitude of Diseases &amp; Injuries Result in Chronic Pain </vt:lpstr>
      <vt:lpstr>Pain Devastates Lives </vt:lpstr>
      <vt:lpstr>Two Public Health Problems: Chronic Pain &amp; Prescription Medication Abuse </vt:lpstr>
      <vt:lpstr>2012 National Survey on Drug Use &amp; Health (SAMHSA)</vt:lpstr>
      <vt:lpstr>Are Opioid Overdose Deaths an “Epidemic”? 2010 Deaths – CDC National Vital Statistics Report 5/13</vt:lpstr>
      <vt:lpstr>Where are Abusers Getting Medications? 82% Did Not Get Them from a Doctor (CDC, 2011)</vt:lpstr>
      <vt:lpstr>Opioid Analgesics &amp; Pain</vt:lpstr>
      <vt:lpstr>Policy That Severely Restricts Supply Will Not Solve the Abuse Problem</vt:lpstr>
      <vt:lpstr>MassPI Recommendations for BPWG Report Improving Pain Care &amp; Reducing Abuse in MA Education</vt:lpstr>
      <vt:lpstr>Prevention</vt:lpstr>
      <vt:lpstr>Screening</vt:lpstr>
      <vt:lpstr>Treatment </vt:lpstr>
      <vt:lpstr>Monitoring &amp; Tracking</vt:lpstr>
      <vt:lpstr>Thank You for listening!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2013-01-16T03:02:23Z</dcterms:created>
  <dc:creator>Cindy Steinberg</dc:creator>
  <lastModifiedBy>Cindy Steinberg</lastModifiedBy>
  <lastPrinted>2013-12-18T04:50:25Z</lastPrinted>
  <dcterms:modified xsi:type="dcterms:W3CDTF">2013-12-23T21:34:01Z</dcterms:modified>
  <revision>180</revision>
  <dc:title>Chronic Pain Management: Striking the Right Balance</dc:title>
</coreProperties>
</file>