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53" r:id="rId2"/>
  </p:sldMasterIdLst>
  <p:notesMasterIdLst>
    <p:notesMasterId r:id="rId21"/>
  </p:notesMasterIdLst>
  <p:handoutMasterIdLst>
    <p:handoutMasterId r:id="rId22"/>
  </p:handoutMasterIdLst>
  <p:sldIdLst>
    <p:sldId id="257" r:id="rId3"/>
    <p:sldId id="359" r:id="rId4"/>
    <p:sldId id="728" r:id="rId5"/>
    <p:sldId id="740" r:id="rId6"/>
    <p:sldId id="750" r:id="rId7"/>
    <p:sldId id="2147469299" r:id="rId8"/>
    <p:sldId id="2147469301" r:id="rId9"/>
    <p:sldId id="2147469304" r:id="rId10"/>
    <p:sldId id="2147469305" r:id="rId11"/>
    <p:sldId id="2147469306" r:id="rId12"/>
    <p:sldId id="2147469307" r:id="rId13"/>
    <p:sldId id="386" r:id="rId14"/>
    <p:sldId id="715" r:id="rId15"/>
    <p:sldId id="709" r:id="rId16"/>
    <p:sldId id="699" r:id="rId17"/>
    <p:sldId id="703" r:id="rId18"/>
    <p:sldId id="712" r:id="rId19"/>
    <p:sldId id="704"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3A682B-4FE4-1F21-A587-D014AFD0A859}" name="Henry, Arianne M (EHS)" initials="" userId="S::Arianne.M.Henry@mass.gov::ca456296-c955-4a12-b117-6912d5e022cf" providerId="AD"/>
  <p188:author id="{654E8458-8E50-4657-5496-AB32EFA09F3E}" name="Lake, Eliza (EHS)" initials="EL" userId="S::Eliza.Lake@mass.gov::177cb5b3-be3f-4e38-99c9-05196264a7df" providerId="AD"/>
  <p188:author id="{27051661-D1D7-BC06-753D-BEFBADA7A880}" name="Keller, Liza (EOHLC)" initials="EK" userId="S::Elizabeth.Keller@mass.gov::05fa8b27-7560-4d33-bc48-4d45f9180480" providerId="AD"/>
  <p188:author id="{C5528E6F-8EB3-1F15-9F8B-2DD786CEBF79}" name="Cohen, Gabriel R. (EHS)" initials="GC" userId="S::Gabriel.R.Cohen@mass.gov::e20ddc8d-0929-4427-8e44-0c6a2a0adacf" providerId="AD"/>
  <p188:author id="{FB01A670-7FB1-CD23-6604-D210DACD784D}" name="Graham, Sarah E (EHS)" initials="SG" userId="S::Sarah.E.Graham2@mass.gov::676d5f3f-0559-437b-b53a-c5c85b5770f7" providerId="AD"/>
  <p188:author id="{8BB92082-80D1-3FCD-B425-3D7BF608B30D}" name="Henry, Arianne M (EHS)" initials="H(" userId="S::arianne.m.henry@mass.gov::ca456296-c955-4a12-b117-6912d5e022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00"/>
    <a:srgbClr val="FFB703"/>
    <a:srgbClr val="DF7E13"/>
    <a:srgbClr val="F0F0F0"/>
    <a:srgbClr val="FAD800"/>
    <a:srgbClr val="EDE600"/>
    <a:srgbClr val="ADD8E6"/>
    <a:srgbClr val="BAF1FF"/>
    <a:srgbClr val="91CDC9"/>
    <a:srgbClr val="DBB0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24447-5DB2-4D30-96BC-B9E9B55EEA24}" v="1" dt="2026-05-19T13:58:08.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autoAdjust="0"/>
    <p:restoredTop sz="94660"/>
  </p:normalViewPr>
  <p:slideViewPr>
    <p:cSldViewPr snapToGrid="0">
      <p:cViewPr varScale="1">
        <p:scale>
          <a:sx n="63" d="100"/>
          <a:sy n="63" d="100"/>
        </p:scale>
        <p:origin x="1388"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5/19/2026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5/19/2026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2C06-DF04-9744-FADF-FB9A17C3E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71117E-3F2A-9F88-543E-98DB0EBB3A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465447-65BC-174F-254B-2B9D6147FB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4BDBA5-44BC-E0E8-DB61-FEB23C5F2D5D}"/>
              </a:ext>
            </a:extLst>
          </p:cNvPr>
          <p:cNvSpPr>
            <a:spLocks noGrp="1"/>
          </p:cNvSpPr>
          <p:nvPr>
            <p:ph type="sldNum" sz="quarter" idx="5"/>
          </p:nvPr>
        </p:nvSpPr>
        <p:spPr/>
        <p:txBody>
          <a:bodyPr/>
          <a:lstStyle/>
          <a:p>
            <a:fld id="{9B3A0E2F-76B9-417E-B0DC-AF868851F63D}" type="slidenum">
              <a:rPr lang="en-US" smtClean="0"/>
              <a:pPr/>
              <a:t>4</a:t>
            </a:fld>
            <a:endParaRPr lang="en-US"/>
          </a:p>
        </p:txBody>
      </p:sp>
    </p:spTree>
    <p:extLst>
      <p:ext uri="{BB962C8B-B14F-4D97-AF65-F5344CB8AC3E}">
        <p14:creationId xmlns:p14="http://schemas.microsoft.com/office/powerpoint/2010/main" val="1057017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12</a:t>
            </a:fld>
            <a:endParaRPr lang="en-US"/>
          </a:p>
        </p:txBody>
      </p:sp>
    </p:spTree>
    <p:extLst>
      <p:ext uri="{BB962C8B-B14F-4D97-AF65-F5344CB8AC3E}">
        <p14:creationId xmlns:p14="http://schemas.microsoft.com/office/powerpoint/2010/main" val="4235102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44A6-F6C9-0F09-19A4-D6AC9C640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07BBC-4F68-1846-4FEE-95922DDF5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98265-6C98-3200-8AC4-765F3881E1C6}"/>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3EB056D2-6976-1043-1479-A987EA421609}"/>
              </a:ext>
            </a:extLst>
          </p:cNvPr>
          <p:cNvSpPr>
            <a:spLocks noGrp="1"/>
          </p:cNvSpPr>
          <p:nvPr>
            <p:ph type="sldNum" sz="quarter" idx="11"/>
          </p:nvPr>
        </p:nvSpPr>
        <p:spPr/>
        <p:txBody>
          <a:bodyPr/>
          <a:lstStyle/>
          <a:p>
            <a:fld id="{9B3A0E2F-76B9-417E-B0DC-AF868851F63D}" type="slidenum">
              <a:rPr lang="en-US" smtClean="0"/>
              <a:pPr/>
              <a:t>13</a:t>
            </a:fld>
            <a:endParaRPr lang="en-US"/>
          </a:p>
        </p:txBody>
      </p:sp>
    </p:spTree>
    <p:extLst>
      <p:ext uri="{BB962C8B-B14F-4D97-AF65-F5344CB8AC3E}">
        <p14:creationId xmlns:p14="http://schemas.microsoft.com/office/powerpoint/2010/main" val="16721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17</a:t>
            </a:fld>
            <a:endParaRPr lang="en-US"/>
          </a:p>
        </p:txBody>
      </p:sp>
    </p:spTree>
    <p:extLst>
      <p:ext uri="{BB962C8B-B14F-4D97-AF65-F5344CB8AC3E}">
        <p14:creationId xmlns:p14="http://schemas.microsoft.com/office/powerpoint/2010/main" val="2111691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6CE18-115C-4760-5BC0-576F9D290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B755E-6821-9978-A199-F09FAD5DC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46A0DF-8C91-76F8-F859-455F5C18D805}"/>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5E0864A4-B2AA-B2A4-EFBC-D44584B10B05}"/>
              </a:ext>
            </a:extLst>
          </p:cNvPr>
          <p:cNvSpPr>
            <a:spLocks noGrp="1"/>
          </p:cNvSpPr>
          <p:nvPr>
            <p:ph type="sldNum" sz="quarter" idx="11"/>
          </p:nvPr>
        </p:nvSpPr>
        <p:spPr/>
        <p:txBody>
          <a:bodyPr/>
          <a:lstStyle/>
          <a:p>
            <a:fld id="{9B3A0E2F-76B9-417E-B0DC-AF868851F63D}" type="slidenum">
              <a:rPr lang="en-US" smtClean="0"/>
              <a:pPr/>
              <a:t>18</a:t>
            </a:fld>
            <a:endParaRPr lang="en-US"/>
          </a:p>
        </p:txBody>
      </p:sp>
    </p:spTree>
    <p:extLst>
      <p:ext uri="{BB962C8B-B14F-4D97-AF65-F5344CB8AC3E}">
        <p14:creationId xmlns:p14="http://schemas.microsoft.com/office/powerpoint/2010/main" val="2728253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4.emf"/><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oleObject" Target="../embeddings/oleObject4.bin"/><Relationship Id="rId5" Type="http://schemas.openxmlformats.org/officeDocument/2006/relationships/slideMaster" Target="../slideMasters/slideMaster2.xml"/><Relationship Id="rId4" Type="http://schemas.openxmlformats.org/officeDocument/2006/relationships/tags" Target="../tags/tag44.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4.emf"/><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oleObject" Target="../embeddings/oleObject4.bin"/><Relationship Id="rId5" Type="http://schemas.openxmlformats.org/officeDocument/2006/relationships/slideMaster" Target="../slideMasters/slideMaster2.xml"/><Relationship Id="rId4" Type="http://schemas.openxmlformats.org/officeDocument/2006/relationships/tags" Target="../tags/tag48.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8.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6.emf"/><Relationship Id="rId5" Type="http://schemas.openxmlformats.org/officeDocument/2006/relationships/oleObject" Target="../embeddings/oleObject5.bin"/><Relationship Id="rId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25.xml"/><Relationship Id="rId7" Type="http://schemas.openxmlformats.org/officeDocument/2006/relationships/oleObject" Target="../embeddings/oleObject3.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Master" Target="../slideMasters/slideMaster2.xml"/><Relationship Id="rId5" Type="http://schemas.openxmlformats.org/officeDocument/2006/relationships/tags" Target="../tags/tag27.xml"/><Relationship Id="rId10" Type="http://schemas.openxmlformats.org/officeDocument/2006/relationships/image" Target="../media/image8.png"/><Relationship Id="rId4" Type="http://schemas.openxmlformats.org/officeDocument/2006/relationships/tags" Target="../tags/tag26.xml"/><Relationship Id="rId9"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30.xml"/><Relationship Id="rId7" Type="http://schemas.openxmlformats.org/officeDocument/2006/relationships/oleObject" Target="../embeddings/oleObject3.bin"/><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Master" Target="../slideMasters/slideMaster2.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4.emf"/><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oleObject" Target="../embeddings/oleObject4.bin"/><Relationship Id="rId5" Type="http://schemas.openxmlformats.org/officeDocument/2006/relationships/slideMaster" Target="../slideMasters/slideMaster2.xml"/><Relationship Id="rId4" Type="http://schemas.openxmlformats.org/officeDocument/2006/relationships/tags" Target="../tags/tag3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4.emf"/><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oleObject" Target="../embeddings/oleObject4.bin"/><Relationship Id="rId5" Type="http://schemas.openxmlformats.org/officeDocument/2006/relationships/slideMaster" Target="../slideMasters/slideMaster2.xml"/><Relationship Id="rId4" Type="http://schemas.openxmlformats.org/officeDocument/2006/relationships/tags" Target="../tags/tag4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415528" y="1514475"/>
            <a:ext cx="8311896"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088259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416052" y="1514475"/>
            <a:ext cx="4079081"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4648867" y="1514475"/>
            <a:ext cx="4079081"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03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191" y="1588"/>
                        <a:ext cx="1191"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416052" y="6501670"/>
            <a:ext cx="5458396" cy="92333"/>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6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453535" y="65317"/>
            <a:ext cx="634479" cy="8457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FEA18E0-1522-4828-8480-B579AE6296EB}"/>
              </a:ext>
            </a:extLst>
          </p:cNvPr>
          <p:cNvSpPr/>
          <p:nvPr userDrawn="1"/>
        </p:nvSpPr>
        <p:spPr>
          <a:xfrm>
            <a:off x="1875902" y="6619653"/>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31813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0B8D04-682E-43A0-B0F9-92984890B061}"/>
              </a:ext>
            </a:extLst>
          </p:cNvPr>
          <p:cNvSpPr>
            <a:spLocks noGrp="1"/>
          </p:cNvSpPr>
          <p:nvPr>
            <p:ph idx="1"/>
          </p:nvPr>
        </p:nvSpPr>
        <p:spPr>
          <a:xfrm>
            <a:off x="628650" y="1293962"/>
            <a:ext cx="7886700" cy="4883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4">
            <a:extLst>
              <a:ext uri="{FF2B5EF4-FFF2-40B4-BE49-F238E27FC236}">
                <a16:creationId xmlns:a16="http://schemas.microsoft.com/office/drawing/2014/main" id="{3ED335DC-F84E-CC7A-DF16-21A5B6E54DAA}"/>
              </a:ext>
            </a:extLst>
          </p:cNvPr>
          <p:cNvSpPr>
            <a:spLocks noGrp="1"/>
          </p:cNvSpPr>
          <p:nvPr>
            <p:ph type="title"/>
          </p:nvPr>
        </p:nvSpPr>
        <p:spPr>
          <a:xfrm>
            <a:off x="104775" y="166487"/>
            <a:ext cx="7886700" cy="650875"/>
          </a:xfrm>
          <a:prstGeom prst="rect">
            <a:avLst/>
          </a:prstGeom>
        </p:spPr>
        <p:txBody>
          <a:bodyPr anchor="ctr"/>
          <a:lstStyle>
            <a:lvl1pPr>
              <a:defRPr sz="2100">
                <a:solidFill>
                  <a:schemeClr val="bg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106FF48C-67ED-ECED-D1B0-CEE24A07FAFC}"/>
              </a:ext>
            </a:extLst>
          </p:cNvPr>
          <p:cNvSpPr>
            <a:spLocks noGrp="1"/>
          </p:cNvSpPr>
          <p:nvPr>
            <p:ph type="sldNum" sz="quarter" idx="4"/>
          </p:nvPr>
        </p:nvSpPr>
        <p:spPr>
          <a:xfrm>
            <a:off x="6962775" y="6356351"/>
            <a:ext cx="2057400" cy="365125"/>
          </a:xfrm>
          <a:prstGeom prst="rect">
            <a:avLst/>
          </a:prstGeom>
        </p:spPr>
        <p:txBody>
          <a:bodyPr vert="horz" lIns="91440" tIns="45720" rIns="91440" bIns="45720" rtlCol="0" anchor="ctr"/>
          <a:lstStyle>
            <a:lvl1pPr algn="r">
              <a:defRPr sz="900">
                <a:solidFill>
                  <a:schemeClr val="bg1">
                    <a:lumMod val="65000"/>
                  </a:schemeClr>
                </a:solidFill>
                <a:latin typeface="Gill Sans MT" panose="020B0502020104020203" pitchFamily="34" charset="0"/>
              </a:defRPr>
            </a:lvl1pPr>
          </a:lstStyle>
          <a:p>
            <a:fld id="{25587240-FD87-41CB-9A0D-E147AFF8EA85}" type="slidenum">
              <a:rPr lang="en-US" smtClean="0"/>
              <a:pPr/>
              <a:t>‹#›</a:t>
            </a:fld>
            <a:endParaRPr lang="en-US"/>
          </a:p>
        </p:txBody>
      </p:sp>
      <p:sp>
        <p:nvSpPr>
          <p:cNvPr id="6" name="Footer Placeholder 2">
            <a:extLst>
              <a:ext uri="{FF2B5EF4-FFF2-40B4-BE49-F238E27FC236}">
                <a16:creationId xmlns:a16="http://schemas.microsoft.com/office/drawing/2014/main" id="{5ED8B51E-5D06-2B19-531C-85447ACA1B79}"/>
              </a:ext>
            </a:extLst>
          </p:cNvPr>
          <p:cNvSpPr>
            <a:spLocks noGrp="1"/>
          </p:cNvSpPr>
          <p:nvPr>
            <p:ph type="ftr" sz="quarter" idx="3"/>
          </p:nvPr>
        </p:nvSpPr>
        <p:spPr>
          <a:xfrm>
            <a:off x="3028950" y="6356351"/>
            <a:ext cx="3086100" cy="365125"/>
          </a:xfrm>
          <a:prstGeom prst="rect">
            <a:avLst/>
          </a:prstGeom>
        </p:spPr>
        <p:txBody>
          <a:bodyPr anchor="ctr"/>
          <a:lstStyle>
            <a:lvl1pPr algn="ctr">
              <a:defRPr sz="900">
                <a:solidFill>
                  <a:schemeClr val="bg1">
                    <a:lumMod val="65000"/>
                  </a:schemeClr>
                </a:solidFill>
                <a:latin typeface="Gill Sans MT" panose="020B0502020104020203" pitchFamily="34" charset="0"/>
              </a:defRPr>
            </a:lvl1pPr>
          </a:lstStyle>
          <a:p>
            <a:r>
              <a:rPr lang="en-US"/>
              <a:t>FOR INTERNAL USE ONLY</a:t>
            </a:r>
          </a:p>
        </p:txBody>
      </p:sp>
    </p:spTree>
    <p:extLst>
      <p:ext uri="{BB962C8B-B14F-4D97-AF65-F5344CB8AC3E}">
        <p14:creationId xmlns:p14="http://schemas.microsoft.com/office/powerpoint/2010/main" val="3553754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ght | 2-Line Title">
    <p:bg>
      <p:bgPr>
        <a:solidFill>
          <a:schemeClr val="bg1"/>
        </a:solidFill>
        <a:effectLst/>
      </p:bgPr>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D04C4116-BA97-9046-A0A5-0ACD8AFAC621}"/>
              </a:ext>
            </a:extLst>
          </p:cNvPr>
          <p:cNvSpPr>
            <a:spLocks noGrp="1"/>
          </p:cNvSpPr>
          <p:nvPr>
            <p:ph idx="1"/>
          </p:nvPr>
        </p:nvSpPr>
        <p:spPr>
          <a:xfrm>
            <a:off x="514351" y="1460661"/>
            <a:ext cx="8115299" cy="4482379"/>
          </a:xfrm>
          <a:prstGeom prst="rect">
            <a:avLst/>
          </a:prstGeom>
        </p:spPr>
        <p:txBody>
          <a:bodyPr vert="horz" lIns="0" tIns="0" rIns="0" bIns="0" rtlCol="0">
            <a:norm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395E23BD-5E45-2441-98DD-F31BDF7CC657}"/>
              </a:ext>
            </a:extLst>
          </p:cNvPr>
          <p:cNvSpPr>
            <a:spLocks noGrp="1"/>
          </p:cNvSpPr>
          <p:nvPr>
            <p:ph type="title" hasCustomPrompt="1"/>
          </p:nvPr>
        </p:nvSpPr>
        <p:spPr>
          <a:xfrm>
            <a:off x="514352" y="484485"/>
            <a:ext cx="8115299" cy="664797"/>
          </a:xfrm>
        </p:spPr>
        <p:txBody>
          <a:bodyPr/>
          <a:lstStyle>
            <a:lvl1pPr>
              <a:defRPr b="1" i="0"/>
            </a:lvl1pPr>
          </a:lstStyle>
          <a:p>
            <a:r>
              <a:rPr lang="en-US"/>
              <a:t>This slide has even more space for a two-line title.</a:t>
            </a:r>
            <a:br>
              <a:rPr lang="en-US"/>
            </a:br>
            <a:r>
              <a:rPr lang="en-US"/>
              <a:t>It would take up this much room.</a:t>
            </a:r>
          </a:p>
        </p:txBody>
      </p:sp>
    </p:spTree>
    <p:extLst>
      <p:ext uri="{BB962C8B-B14F-4D97-AF65-F5344CB8AC3E}">
        <p14:creationId xmlns:p14="http://schemas.microsoft.com/office/powerpoint/2010/main" val="27543566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39900" y="3048000"/>
            <a:ext cx="5664200" cy="762000"/>
          </a:xfrm>
        </p:spPr>
        <p:txBody>
          <a:bodyPr anchor="b"/>
          <a:lstStyle>
            <a:lvl1pPr algn="ctr">
              <a:defRPr sz="3200">
                <a:solidFill>
                  <a:schemeClr val="tx1"/>
                </a:solidFill>
                <a:latin typeface="+mj-lt"/>
                <a:cs typeface="Book Antiqua" pitchFamily="18" charset="0"/>
              </a:defRPr>
            </a:lvl1pPr>
          </a:lstStyle>
          <a:p>
            <a:r>
              <a:rPr lang="en-US"/>
              <a:t>Transition Slide</a:t>
            </a:r>
          </a:p>
        </p:txBody>
      </p:sp>
    </p:spTree>
    <p:extLst>
      <p:ext uri="{BB962C8B-B14F-4D97-AF65-F5344CB8AC3E}">
        <p14:creationId xmlns:p14="http://schemas.microsoft.com/office/powerpoint/2010/main" val="1270344901"/>
      </p:ext>
    </p:extLst>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buClr>
                <a:schemeClr val="tx2"/>
              </a:buClr>
              <a:defRPr sz="2400">
                <a:solidFill>
                  <a:schemeClr val="tx1"/>
                </a:solidFill>
              </a:defRPr>
            </a:lvl1pPr>
            <a:lvl2pPr>
              <a:buClr>
                <a:srgbClr val="003366"/>
              </a:buCl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lvl1pPr>
              <a:buClr>
                <a:srgbClr val="003366"/>
              </a:buClr>
              <a:defRPr sz="2400">
                <a:solidFill>
                  <a:schemeClr val="tx1"/>
                </a:solidFill>
                <a:latin typeface="+mj-lt"/>
              </a:defRPr>
            </a:lvl1pPr>
            <a:lvl2pPr>
              <a:buClr>
                <a:srgbClr val="003366"/>
              </a:buClr>
              <a:defRPr sz="2000">
                <a:solidFill>
                  <a:schemeClr val="tx1"/>
                </a:solidFill>
                <a:latin typeface="+mj-lt"/>
              </a:defRPr>
            </a:lvl2pPr>
            <a:lvl3pPr>
              <a:defRPr sz="1800">
                <a:solidFill>
                  <a:schemeClr val="tx1"/>
                </a:solidFill>
                <a:latin typeface="+mj-lt"/>
              </a:defRPr>
            </a:lvl3pPr>
            <a:lvl4pPr>
              <a:defRPr sz="1600">
                <a:solidFill>
                  <a:schemeClr val="tx1"/>
                </a:solidFill>
                <a:latin typeface="+mj-lt"/>
              </a:defRPr>
            </a:lvl4pPr>
            <a:lvl5pPr>
              <a:defRPr sz="1600">
                <a:solidFill>
                  <a:schemeClr val="tx1"/>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4236025398"/>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8697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5458968"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Bef>
                <a:spcPts val="225"/>
              </a:spcBef>
              <a:spcAft>
                <a:spcPts val="225"/>
              </a:spcAft>
            </a:pPr>
            <a:endParaRPr lang="en-US" sz="12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33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413101" y="5187276"/>
            <a:ext cx="4630484" cy="16158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050" dirty="0">
                <a:solidFill>
                  <a:schemeClr val="accent1"/>
                </a:solidFill>
              </a:defRPr>
            </a:lvl1pPr>
          </a:lstStyle>
          <a:p>
            <a:pPr marL="171450" lvl="0" indent="-17145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413956" y="4769668"/>
            <a:ext cx="4630484"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500" dirty="0">
                <a:solidFill>
                  <a:schemeClr val="accent1"/>
                </a:solidFill>
              </a:defRPr>
            </a:lvl1pPr>
          </a:lstStyle>
          <a:p>
            <a:pPr marL="171450" lvl="0" indent="-17145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413956" y="3632959"/>
            <a:ext cx="4630484" cy="101566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3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5458968" y="0"/>
            <a:ext cx="3685032" cy="6858000"/>
          </a:xfrm>
          <a:prstGeom prst="rect">
            <a:avLst/>
          </a:prstGeom>
        </p:spPr>
      </p:pic>
      <p:sp>
        <p:nvSpPr>
          <p:cNvPr id="9" name="Rectangle 8">
            <a:extLst>
              <a:ext uri="{FF2B5EF4-FFF2-40B4-BE49-F238E27FC236}">
                <a16:creationId xmlns:a16="http://schemas.microsoft.com/office/drawing/2014/main" id="{4EBEE662-E0B9-4C09-C8E8-14A38A24A3E8}"/>
              </a:ext>
            </a:extLst>
          </p:cNvPr>
          <p:cNvSpPr/>
          <p:nvPr userDrawn="1"/>
        </p:nvSpPr>
        <p:spPr>
          <a:xfrm>
            <a:off x="447" y="6647645"/>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443948" y="895740"/>
            <a:ext cx="1014845"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1658515"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1848020" y="1100361"/>
            <a:ext cx="2834175" cy="326823"/>
          </a:xfrm>
          <a:prstGeom prst="rect">
            <a:avLst/>
          </a:prstGeom>
          <a:ln w="6350">
            <a:noFill/>
            <a:miter lim="800000"/>
          </a:ln>
        </p:spPr>
        <p:txBody>
          <a:bodyPr vert="horz" wrap="none" lIns="0" tIns="0" rIns="0" bIns="0" rtlCol="0">
            <a:noAutofit/>
          </a:bodyPr>
          <a:lstStyle/>
          <a:p>
            <a:pPr algn="l">
              <a:spcBef>
                <a:spcPts val="225"/>
              </a:spcBef>
              <a:spcAft>
                <a:spcPts val="225"/>
              </a:spcAft>
              <a:buNone/>
            </a:pPr>
            <a:r>
              <a:rPr lang="en-US" sz="15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1858238" y="1503684"/>
            <a:ext cx="3121091"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200" b="1">
                <a:solidFill>
                  <a:schemeClr val="accent1"/>
                </a:solidFill>
              </a:rPr>
              <a:t>Executive Office for </a:t>
            </a:r>
          </a:p>
          <a:p>
            <a:pPr algn="l">
              <a:spcBef>
                <a:spcPts val="0"/>
              </a:spcBef>
              <a:spcAft>
                <a:spcPts val="0"/>
              </a:spcAft>
              <a:buNone/>
            </a:pPr>
            <a:r>
              <a:rPr lang="en-US" sz="1200" b="1">
                <a:solidFill>
                  <a:schemeClr val="accent1"/>
                </a:solidFill>
              </a:rPr>
              <a:t>Administration and Finance</a:t>
            </a:r>
          </a:p>
        </p:txBody>
      </p:sp>
    </p:spTree>
    <p:extLst>
      <p:ext uri="{BB962C8B-B14F-4D97-AF65-F5344CB8AC3E}">
        <p14:creationId xmlns:p14="http://schemas.microsoft.com/office/powerpoint/2010/main" val="3140365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9143553"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Bef>
                <a:spcPts val="225"/>
              </a:spcBef>
              <a:spcAft>
                <a:spcPts val="225"/>
              </a:spcAft>
            </a:pPr>
            <a:endParaRPr lang="en-US" sz="120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33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170447" y="3454055"/>
            <a:ext cx="6136131"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500" dirty="0">
                <a:solidFill>
                  <a:schemeClr val="accent1"/>
                </a:solidFill>
              </a:defRPr>
            </a:lvl1pPr>
          </a:lstStyle>
          <a:p>
            <a:pPr marL="171450" lvl="0" indent="-17145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170447" y="2825178"/>
            <a:ext cx="6136131" cy="50783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3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73968" y="2305359"/>
            <a:ext cx="1333534"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
        <p:nvSpPr>
          <p:cNvPr id="5" name="Rectangle 4">
            <a:extLst>
              <a:ext uri="{FF2B5EF4-FFF2-40B4-BE49-F238E27FC236}">
                <a16:creationId xmlns:a16="http://schemas.microsoft.com/office/drawing/2014/main" id="{269F6AF4-BB84-D52F-3854-7EB18558F688}"/>
              </a:ext>
            </a:extLst>
          </p:cNvPr>
          <p:cNvSpPr/>
          <p:nvPr userDrawn="1"/>
        </p:nvSpPr>
        <p:spPr>
          <a:xfrm>
            <a:off x="447" y="6684968"/>
            <a:ext cx="5426120" cy="184666"/>
          </a:xfrm>
          <a:prstGeom prst="rect">
            <a:avLst/>
          </a:prstGeom>
        </p:spPr>
        <p:txBody>
          <a:bodyPr wrap="square">
            <a:spAutoFit/>
          </a:bodyPr>
          <a:lstStyle/>
          <a:p>
            <a:pPr algn="ctr"/>
            <a:r>
              <a:rPr lang="en-US" sz="600">
                <a:solidFill>
                  <a:schemeClr val="bg1"/>
                </a:solidFill>
                <a:effectLst/>
                <a:latin typeface="+mn-lt"/>
              </a:rPr>
              <a:t>DRAFT: FOR POLICY DEVELOPMENT PURPOSES</a:t>
            </a:r>
          </a:p>
        </p:txBody>
      </p:sp>
      <p:sp>
        <p:nvSpPr>
          <p:cNvPr id="6" name="Rectangle 5">
            <a:extLst>
              <a:ext uri="{FF2B5EF4-FFF2-40B4-BE49-F238E27FC236}">
                <a16:creationId xmlns:a16="http://schemas.microsoft.com/office/drawing/2014/main" id="{B102EEAA-71BC-15B9-43A5-559F052B0116}"/>
              </a:ext>
            </a:extLst>
          </p:cNvPr>
          <p:cNvSpPr/>
          <p:nvPr userDrawn="1"/>
        </p:nvSpPr>
        <p:spPr>
          <a:xfrm>
            <a:off x="1875902" y="6628984"/>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1966425"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12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42067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433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6.xml"/><Relationship Id="rId18" Type="http://schemas.openxmlformats.org/officeDocument/2006/relationships/tags" Target="../tags/tag11.xml"/><Relationship Id="rId26" Type="http://schemas.openxmlformats.org/officeDocument/2006/relationships/tags" Target="../tags/tag19.xml"/><Relationship Id="rId3" Type="http://schemas.openxmlformats.org/officeDocument/2006/relationships/slideLayout" Target="../slideLayouts/slideLayout8.xml"/><Relationship Id="rId21" Type="http://schemas.openxmlformats.org/officeDocument/2006/relationships/tags" Target="../tags/tag14.xml"/><Relationship Id="rId7" Type="http://schemas.openxmlformats.org/officeDocument/2006/relationships/slideLayout" Target="../slideLayouts/slideLayout12.x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2" Type="http://schemas.openxmlformats.org/officeDocument/2006/relationships/slideLayout" Target="../slideLayouts/slideLayout7.xml"/><Relationship Id="rId16" Type="http://schemas.openxmlformats.org/officeDocument/2006/relationships/tags" Target="../tags/tag9.xml"/><Relationship Id="rId20" Type="http://schemas.openxmlformats.org/officeDocument/2006/relationships/tags" Target="../tags/tag13.xml"/><Relationship Id="rId29" Type="http://schemas.openxmlformats.org/officeDocument/2006/relationships/tags" Target="../tags/tag2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ags" Target="../tags/tag4.xml"/><Relationship Id="rId24" Type="http://schemas.openxmlformats.org/officeDocument/2006/relationships/tags" Target="../tags/tag17.xml"/><Relationship Id="rId32" Type="http://schemas.openxmlformats.org/officeDocument/2006/relationships/image" Target="../media/image5.png"/><Relationship Id="rId5" Type="http://schemas.openxmlformats.org/officeDocument/2006/relationships/slideLayout" Target="../slideLayouts/slideLayout10.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tags" Target="../tags/tag21.xml"/><Relationship Id="rId10" Type="http://schemas.openxmlformats.org/officeDocument/2006/relationships/theme" Target="../theme/theme2.xml"/><Relationship Id="rId19" Type="http://schemas.openxmlformats.org/officeDocument/2006/relationships/tags" Target="../tags/tag12.xml"/><Relationship Id="rId31" Type="http://schemas.openxmlformats.org/officeDocument/2006/relationships/image" Target="../media/image4.emf"/><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ags" Target="../tags/tag7.xml"/><Relationship Id="rId22" Type="http://schemas.openxmlformats.org/officeDocument/2006/relationships/tags" Target="../tags/tag15.xml"/><Relationship Id="rId27" Type="http://schemas.openxmlformats.org/officeDocument/2006/relationships/tags" Target="../tags/tag20.xml"/><Relationship Id="rId30"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9"/>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10">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a:solidFill>
                <a:srgbClr val="000000"/>
              </a:solidFill>
            </a:endParaRPr>
          </a:p>
        </p:txBody>
      </p:sp>
      <p:sp>
        <p:nvSpPr>
          <p:cNvPr id="3198987" name="AcnSubjectTitle_ID_3198987" hidden="1"/>
          <p:cNvSpPr txBox="1">
            <a:spLocks noChangeArrowheads="1"/>
          </p:cNvSpPr>
          <p:nvPr>
            <p:custDataLst>
              <p:tags r:id="rId7"/>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8"/>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5" r:id="rId3"/>
    <p:sldLayoutId id="2147483666" r:id="rId4"/>
    <p:sldLayoutId id="2147483763" r:id="rId5"/>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mj-lt"/>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mj-lt"/>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mj-lt"/>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30" imgW="413" imgH="416" progId="TCLayout.ActiveDocument.1">
                  <p:embed/>
                </p:oleObj>
              </mc:Choice>
              <mc:Fallback>
                <p:oleObj name="think-cell Slide" r:id="rId30"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1"/>
                      <a:stretch>
                        <a:fillRect/>
                      </a:stretch>
                    </p:blipFill>
                    <p:spPr>
                      <a:xfrm>
                        <a:off x="1191" y="1588"/>
                        <a:ext cx="1191"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9144000" cy="1003952"/>
          </a:xfrm>
          <a:prstGeom prst="rect">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2"/>
            </p:custDataLst>
          </p:nvPr>
        </p:nvSpPr>
        <p:spPr>
          <a:xfrm>
            <a:off x="415479" y="6278401"/>
            <a:ext cx="5458968"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sz="600"/>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3"/>
            </p:custDataLst>
          </p:nvPr>
        </p:nvSpPr>
        <p:spPr>
          <a:xfrm>
            <a:off x="416052" y="172212"/>
            <a:ext cx="7951814"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9142857"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416052" y="1411266"/>
            <a:ext cx="337833" cy="92333"/>
          </a:xfrm>
          <a:prstGeom prst="rect">
            <a:avLst/>
          </a:prstGeom>
          <a:noFill/>
          <a:ln w="6350">
            <a:noFill/>
            <a:miter lim="800000"/>
          </a:ln>
        </p:spPr>
        <p:txBody>
          <a:bodyPr vert="horz" wrap="square" lIns="0" tIns="0" rIns="0" bIns="0" rtlCol="0">
            <a:spAutoFit/>
          </a:bodyPr>
          <a:lstStyle>
            <a:defPPr>
              <a:defRPr lang="en-US"/>
            </a:defPPr>
            <a:lvl1pPr>
              <a:spcBef>
                <a:spcPts val="300"/>
              </a:spcBef>
              <a:spcAft>
                <a:spcPts val="300"/>
              </a:spcAft>
              <a:buNone/>
              <a:defRPr sz="800" b="1" cap="all" baseline="0"/>
            </a:lvl1pPr>
          </a:lstStyle>
          <a:p>
            <a:pPr lvl="0"/>
            <a:r>
              <a:rPr lang="en-US" sz="60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4"/>
            </p:custDataLst>
          </p:nvPr>
        </p:nvSpPr>
        <p:spPr>
          <a:xfrm>
            <a:off x="4490804" y="2170801"/>
            <a:ext cx="2286940" cy="446276"/>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200"/>
              <a:t>Above Chart Exhibit Title</a:t>
            </a:r>
          </a:p>
          <a:p>
            <a:pPr lvl="0"/>
            <a:r>
              <a:rPr lang="en-US" sz="1200"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416053" y="2170800"/>
            <a:ext cx="1863491" cy="264687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7737978" y="3150223"/>
            <a:ext cx="98997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8016237" y="1145373"/>
            <a:ext cx="711712"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5"/>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6"/>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7"/>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8"/>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9"/>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8036101" y="4381500"/>
            <a:ext cx="691847"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grpSp>
      <p:sp>
        <p:nvSpPr>
          <p:cNvPr id="148" name="Rectangle 147">
            <a:extLst>
              <a:ext uri="{FF2B5EF4-FFF2-40B4-BE49-F238E27FC236}">
                <a16:creationId xmlns:a16="http://schemas.microsoft.com/office/drawing/2014/main" id="{11B4D979-C237-4C6B-ADEE-D04E43A8AF79}"/>
              </a:ext>
            </a:extLst>
          </p:cNvPr>
          <p:cNvSpPr/>
          <p:nvPr userDrawn="1"/>
        </p:nvSpPr>
        <p:spPr>
          <a:xfrm>
            <a:off x="1875902" y="6647645"/>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8436220" y="76430"/>
            <a:ext cx="639785" cy="853391"/>
          </a:xfrm>
          <a:prstGeom prst="rect">
            <a:avLst/>
          </a:prstGeom>
        </p:spPr>
      </p:pic>
    </p:spTree>
    <p:extLst>
      <p:ext uri="{BB962C8B-B14F-4D97-AF65-F5344CB8AC3E}">
        <p14:creationId xmlns:p14="http://schemas.microsoft.com/office/powerpoint/2010/main" val="206152910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hf sldNum="0" hdr="0" ftr="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userDrawn="1">
          <p15:clr>
            <a:srgbClr val="5ACBF0"/>
          </p15:clr>
        </p15:guide>
        <p15:guide id="3" orient="horz" pos="3912" userDrawn="1">
          <p15:clr>
            <a:srgbClr val="5ACBF0"/>
          </p15:clr>
        </p15:guide>
        <p15:guide id="4" orient="horz" pos="1176"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malegislature.gov/Budget/FinalBudget#:~:text=special%20commission%20which%20shall%20consist%20of,office%20of%20health%20and%20human%20services"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sv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mass.gov/info-details/special-commission-on-access-to-behavioral-health-services-for-children-and-families-meeting-materials"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a:solidFill>
                <a:srgbClr val="FFFFFF"/>
              </a:solidFill>
              <a:latin typeface="Arial" panose="020B0604020202020204" pitchFamily="34" charset="0"/>
              <a:cs typeface="Arial" panose="020B0604020202020204" pitchFamily="34" charset="0"/>
            </a:endParaRPr>
          </a:p>
        </p:txBody>
      </p:sp>
      <p:sp>
        <p:nvSpPr>
          <p:cNvPr id="31746" name="Rectangle 3"/>
          <p:cNvSpPr>
            <a:spLocks noChangeArrowheads="1"/>
          </p:cNvSpPr>
          <p:nvPr/>
        </p:nvSpPr>
        <p:spPr bwMode="white">
          <a:xfrm>
            <a:off x="971550" y="847725"/>
            <a:ext cx="60198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a:solidFill>
                  <a:srgbClr val="FFFFFF"/>
                </a:solidFill>
                <a:latin typeface="Arial" panose="020B0604020202020204" pitchFamily="34" charset="0"/>
                <a:cs typeface="Arial" panose="020B0604020202020204" pitchFamily="34" charset="0"/>
              </a:rPr>
              <a:t>Special Commission on Access to Behavioral Health Services for Children and Families</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latin typeface="Arial" panose="020B0604020202020204" pitchFamily="34" charset="0"/>
                <a:cs typeface="Arial" panose="020B0604020202020204" pitchFamily="34" charset="0"/>
              </a:rPr>
              <a:pPr fontAlgn="base">
                <a:spcAft>
                  <a:spcPct val="0"/>
                </a:spcAft>
                <a:defRPr/>
              </a:pPr>
              <a:t>1</a:t>
            </a:fld>
            <a:endParaRPr lang="en-US">
              <a:latin typeface="Arial" panose="020B0604020202020204" pitchFamily="34" charset="0"/>
              <a:cs typeface="Arial" panose="020B0604020202020204" pitchFamily="34" charset="0"/>
            </a:endParaRPr>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anose="020B0604020202020204" pitchFamily="34" charset="0"/>
              <a:cs typeface="Arial" panose="020B0604020202020204" pitchFamily="34" charset="0"/>
            </a:endParaRPr>
          </a:p>
        </p:txBody>
      </p:sp>
      <p:sp>
        <p:nvSpPr>
          <p:cNvPr id="10" name="TextBox 9"/>
          <p:cNvSpPr txBox="1"/>
          <p:nvPr/>
        </p:nvSpPr>
        <p:spPr>
          <a:xfrm>
            <a:off x="203200" y="3429000"/>
            <a:ext cx="8737600" cy="3046988"/>
          </a:xfrm>
          <a:prstGeom prst="rect">
            <a:avLst/>
          </a:prstGeom>
          <a:noFill/>
        </p:spPr>
        <p:txBody>
          <a:bodyPr lIns="91440" tIns="45720" rIns="91440" bIns="45720" anchor="t">
            <a:spAutoFit/>
          </a:bodyPr>
          <a:lstStyle/>
          <a:p>
            <a:pPr algn="ctr" fontAlgn="base">
              <a:spcBef>
                <a:spcPct val="0"/>
              </a:spcBef>
              <a:spcAft>
                <a:spcPct val="0"/>
              </a:spcAft>
              <a:defRPr/>
            </a:pPr>
            <a:endParaRPr lang="en-US" sz="1600" b="1" i="1" dirty="0">
              <a:solidFill>
                <a:schemeClr val="tx2"/>
              </a:solidFill>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Amy Rosenthal, MPH, MPA</a:t>
            </a:r>
          </a:p>
          <a:p>
            <a:pPr algn="ctr" fontAlgn="base">
              <a:spcBef>
                <a:spcPct val="0"/>
              </a:spcBef>
              <a:spcAft>
                <a:spcPct val="0"/>
              </a:spcAft>
              <a:defRPr/>
            </a:pPr>
            <a:r>
              <a:rPr lang="en-US" sz="2400" b="1" dirty="0">
                <a:latin typeface="Arial"/>
                <a:ea typeface="Calibri"/>
                <a:cs typeface="Arial"/>
              </a:rPr>
              <a:t>Undersecretary for Health</a:t>
            </a:r>
          </a:p>
          <a:p>
            <a:pPr algn="ctr" fontAlgn="base">
              <a:spcBef>
                <a:spcPct val="0"/>
              </a:spcBef>
              <a:spcAft>
                <a:spcPct val="0"/>
              </a:spcAft>
              <a:defRPr/>
            </a:pPr>
            <a:r>
              <a:rPr lang="en-US" sz="2400" b="1" dirty="0">
                <a:latin typeface="Arial"/>
                <a:ea typeface="Calibri"/>
                <a:cs typeface="Arial"/>
              </a:rPr>
              <a:t>Executive Office of Health and Human Services</a:t>
            </a:r>
          </a:p>
          <a:p>
            <a:pPr algn="ctr" fontAlgn="base">
              <a:spcBef>
                <a:spcPct val="0"/>
              </a:spcBef>
              <a:spcAft>
                <a:spcPct val="0"/>
              </a:spcAft>
              <a:defRPr/>
            </a:pPr>
            <a:endParaRPr lang="en-US" sz="1600" b="1"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April 29, 2026</a:t>
            </a:r>
          </a:p>
          <a:p>
            <a:pPr algn="ctr" fontAlgn="base">
              <a:spcBef>
                <a:spcPct val="0"/>
              </a:spcBef>
              <a:spcAft>
                <a:spcPct val="0"/>
              </a:spcAft>
              <a:defRPr/>
            </a:pPr>
            <a:r>
              <a:rPr lang="en-US" sz="2400" b="1" dirty="0">
                <a:latin typeface="Arial"/>
                <a:ea typeface="Calibri"/>
                <a:cs typeface="Arial"/>
              </a:rPr>
              <a:t>9:30 - 11:00 am</a:t>
            </a:r>
          </a:p>
          <a:p>
            <a:pPr algn="ctr" fontAlgn="base">
              <a:spcBef>
                <a:spcPct val="0"/>
              </a:spcBef>
              <a:spcAft>
                <a:spcPct val="0"/>
              </a:spcAft>
              <a:defRPr/>
            </a:pPr>
            <a:endParaRPr lang="en-US" sz="1600" b="1"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Virtual / Zoom</a:t>
            </a:r>
          </a:p>
        </p:txBody>
      </p:sp>
    </p:spTree>
    <p:extLst>
      <p:ext uri="{BB962C8B-B14F-4D97-AF65-F5344CB8AC3E}">
        <p14:creationId xmlns:p14="http://schemas.microsoft.com/office/powerpoint/2010/main" val="19694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88766-5F49-B7B4-A29E-F2D35672B5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35C369-6167-9FA4-9B01-0DF574D9C9D1}"/>
              </a:ext>
            </a:extLst>
          </p:cNvPr>
          <p:cNvSpPr txBox="1">
            <a:spLocks/>
          </p:cNvSpPr>
          <p:nvPr/>
        </p:nvSpPr>
        <p:spPr>
          <a:xfrm>
            <a:off x="375388" y="1215183"/>
            <a:ext cx="8229595" cy="807913"/>
          </a:xfrm>
          <a:prstGeom prst="rect">
            <a:avLst/>
          </a:prstGeom>
          <a:solidFill>
            <a:schemeClr val="accent4">
              <a:lumMod val="20000"/>
              <a:lumOff val="80000"/>
            </a:schemeClr>
          </a:solidFill>
        </p:spPr>
        <p:txBody>
          <a:bodyPr vert="horz" wrap="square" lIns="68580" tIns="34290" rIns="68580" bIns="3429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450"/>
              </a:spcAft>
              <a:buNone/>
            </a:pPr>
            <a:r>
              <a:rPr lang="en-US" dirty="0">
                <a:latin typeface="Arial"/>
                <a:cs typeface="Arial"/>
              </a:rPr>
              <a:t>As the Commission works to finalize a list of policy recommendations to address the identified challenges, initiatives that are highly feasible and highly impactful need to be prioritized</a:t>
            </a:r>
          </a:p>
        </p:txBody>
      </p:sp>
      <p:cxnSp>
        <p:nvCxnSpPr>
          <p:cNvPr id="6" name="Straight Connector 5">
            <a:extLst>
              <a:ext uri="{FF2B5EF4-FFF2-40B4-BE49-F238E27FC236}">
                <a16:creationId xmlns:a16="http://schemas.microsoft.com/office/drawing/2014/main" id="{665DBA1C-BE92-8E73-BA38-40896B2383F7}"/>
              </a:ext>
            </a:extLst>
          </p:cNvPr>
          <p:cNvCxnSpPr>
            <a:cxnSpLocks/>
          </p:cNvCxnSpPr>
          <p:nvPr/>
        </p:nvCxnSpPr>
        <p:spPr>
          <a:xfrm>
            <a:off x="1575080" y="2167525"/>
            <a:ext cx="0" cy="2916534"/>
          </a:xfrm>
          <a:prstGeom prst="line">
            <a:avLst/>
          </a:prstGeom>
          <a:ln>
            <a:headEnd type="triangle"/>
            <a:tailEnd type="none"/>
          </a:ln>
          <a:effectLst/>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BD353C64-06D0-10BA-4FD1-58AA15E81B66}"/>
              </a:ext>
            </a:extLst>
          </p:cNvPr>
          <p:cNvCxnSpPr>
            <a:cxnSpLocks/>
          </p:cNvCxnSpPr>
          <p:nvPr/>
        </p:nvCxnSpPr>
        <p:spPr>
          <a:xfrm flipH="1">
            <a:off x="1575080" y="5084059"/>
            <a:ext cx="4039437" cy="0"/>
          </a:xfrm>
          <a:prstGeom prst="line">
            <a:avLst/>
          </a:prstGeom>
          <a:ln>
            <a:headEnd type="triangle"/>
          </a:ln>
          <a:effectLst/>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4BFD93E0-FE3E-50D4-A34C-EFF2F478521B}"/>
              </a:ext>
            </a:extLst>
          </p:cNvPr>
          <p:cNvSpPr txBox="1"/>
          <p:nvPr/>
        </p:nvSpPr>
        <p:spPr>
          <a:xfrm>
            <a:off x="644895" y="3471982"/>
            <a:ext cx="873665" cy="323165"/>
          </a:xfrm>
          <a:prstGeom prst="rect">
            <a:avLst/>
          </a:prstGeom>
          <a:noFill/>
        </p:spPr>
        <p:txBody>
          <a:bodyPr wrap="square" rtlCol="0">
            <a:spAutoFit/>
          </a:bodyPr>
          <a:lstStyle/>
          <a:p>
            <a:r>
              <a:rPr lang="en-US" sz="1500" b="1" i="1" dirty="0"/>
              <a:t>Impact</a:t>
            </a:r>
          </a:p>
        </p:txBody>
      </p:sp>
      <p:sp>
        <p:nvSpPr>
          <p:cNvPr id="19" name="TextBox 18">
            <a:extLst>
              <a:ext uri="{FF2B5EF4-FFF2-40B4-BE49-F238E27FC236}">
                <a16:creationId xmlns:a16="http://schemas.microsoft.com/office/drawing/2014/main" id="{8FAFF188-963A-9F1B-AF41-FB3295F05D57}"/>
              </a:ext>
            </a:extLst>
          </p:cNvPr>
          <p:cNvSpPr txBox="1"/>
          <p:nvPr/>
        </p:nvSpPr>
        <p:spPr>
          <a:xfrm>
            <a:off x="2988129" y="5154063"/>
            <a:ext cx="1171889" cy="323165"/>
          </a:xfrm>
          <a:prstGeom prst="rect">
            <a:avLst/>
          </a:prstGeom>
          <a:noFill/>
        </p:spPr>
        <p:txBody>
          <a:bodyPr wrap="square" rtlCol="0">
            <a:spAutoFit/>
          </a:bodyPr>
          <a:lstStyle/>
          <a:p>
            <a:r>
              <a:rPr lang="en-US" sz="1500" b="1" i="1" dirty="0"/>
              <a:t>Feasibility</a:t>
            </a:r>
          </a:p>
        </p:txBody>
      </p:sp>
      <p:cxnSp>
        <p:nvCxnSpPr>
          <p:cNvPr id="22" name="Straight Connector 21">
            <a:extLst>
              <a:ext uri="{FF2B5EF4-FFF2-40B4-BE49-F238E27FC236}">
                <a16:creationId xmlns:a16="http://schemas.microsoft.com/office/drawing/2014/main" id="{BD44B7AD-EA07-C1C1-DD64-5EC316E32377}"/>
              </a:ext>
            </a:extLst>
          </p:cNvPr>
          <p:cNvCxnSpPr>
            <a:cxnSpLocks/>
          </p:cNvCxnSpPr>
          <p:nvPr/>
        </p:nvCxnSpPr>
        <p:spPr>
          <a:xfrm>
            <a:off x="3441560" y="2167525"/>
            <a:ext cx="0" cy="2916534"/>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AF24DF4A-ABA6-5C52-7C99-D6E0B7B6C07A}"/>
              </a:ext>
            </a:extLst>
          </p:cNvPr>
          <p:cNvCxnSpPr>
            <a:cxnSpLocks/>
          </p:cNvCxnSpPr>
          <p:nvPr/>
        </p:nvCxnSpPr>
        <p:spPr>
          <a:xfrm>
            <a:off x="1575080" y="3622023"/>
            <a:ext cx="3858566" cy="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3B2FE03F-C244-B750-742B-51B8C89A37F7}"/>
              </a:ext>
            </a:extLst>
          </p:cNvPr>
          <p:cNvSpPr txBox="1"/>
          <p:nvPr/>
        </p:nvSpPr>
        <p:spPr>
          <a:xfrm>
            <a:off x="3956540" y="2338802"/>
            <a:ext cx="1142998" cy="300082"/>
          </a:xfrm>
          <a:prstGeom prst="rect">
            <a:avLst/>
          </a:prstGeom>
          <a:noFill/>
        </p:spPr>
        <p:txBody>
          <a:bodyPr wrap="square" rtlCol="0">
            <a:spAutoFit/>
          </a:bodyPr>
          <a:lstStyle/>
          <a:p>
            <a:pPr algn="ctr"/>
            <a:r>
              <a:rPr lang="en-US" sz="1350" b="1" u="sng" dirty="0">
                <a:solidFill>
                  <a:schemeClr val="accent3"/>
                </a:solidFill>
              </a:rPr>
              <a:t>GOAL</a:t>
            </a:r>
          </a:p>
        </p:txBody>
      </p:sp>
      <p:sp>
        <p:nvSpPr>
          <p:cNvPr id="28" name="TextBox 27">
            <a:extLst>
              <a:ext uri="{FF2B5EF4-FFF2-40B4-BE49-F238E27FC236}">
                <a16:creationId xmlns:a16="http://schemas.microsoft.com/office/drawing/2014/main" id="{579E9554-FA86-8323-1C67-3F9CAECB2E69}"/>
              </a:ext>
            </a:extLst>
          </p:cNvPr>
          <p:cNvSpPr txBox="1"/>
          <p:nvPr/>
        </p:nvSpPr>
        <p:spPr>
          <a:xfrm>
            <a:off x="6059156" y="2669630"/>
            <a:ext cx="2615082" cy="2377574"/>
          </a:xfrm>
          <a:prstGeom prst="rect">
            <a:avLst/>
          </a:prstGeom>
          <a:noFill/>
          <a:ln>
            <a:solidFill>
              <a:schemeClr val="tx1"/>
            </a:solidFill>
          </a:ln>
        </p:spPr>
        <p:txBody>
          <a:bodyPr wrap="square" rtlCol="0">
            <a:spAutoFit/>
          </a:bodyPr>
          <a:lstStyle/>
          <a:p>
            <a:pPr algn="ctr"/>
            <a:r>
              <a:rPr lang="en-US" sz="1350" dirty="0"/>
              <a:t>A Note on </a:t>
            </a:r>
            <a:r>
              <a:rPr lang="en-US" sz="1350" b="1" i="1" dirty="0"/>
              <a:t>Feasibility </a:t>
            </a:r>
          </a:p>
          <a:p>
            <a:pPr algn="ctr"/>
            <a:endParaRPr lang="en-US" sz="1350" b="1" dirty="0"/>
          </a:p>
          <a:p>
            <a:r>
              <a:rPr lang="en-US" sz="1350" dirty="0"/>
              <a:t>In the current budgetary climate, which is anticipated to get worse in the coming years as the state gets significantly less federal revenue from the One Big Beautiful Bill Act, </a:t>
            </a:r>
            <a:r>
              <a:rPr lang="en-US" sz="1350" i="1" dirty="0"/>
              <a:t>feasible</a:t>
            </a:r>
            <a:r>
              <a:rPr lang="en-US" sz="1350" b="1" i="1" dirty="0"/>
              <a:t> </a:t>
            </a:r>
            <a:r>
              <a:rPr lang="en-US" sz="1350" dirty="0"/>
              <a:t>initiatives will need to be at least budget neutral, though ideally </a:t>
            </a:r>
            <a:r>
              <a:rPr lang="en-US" sz="1350" u="sng" dirty="0"/>
              <a:t>cost saving</a:t>
            </a:r>
          </a:p>
        </p:txBody>
      </p:sp>
      <p:sp>
        <p:nvSpPr>
          <p:cNvPr id="29" name="TextBox 28">
            <a:extLst>
              <a:ext uri="{FF2B5EF4-FFF2-40B4-BE49-F238E27FC236}">
                <a16:creationId xmlns:a16="http://schemas.microsoft.com/office/drawing/2014/main" id="{AD1316D6-184F-F0FB-9AC2-DC510DF83050}"/>
              </a:ext>
            </a:extLst>
          </p:cNvPr>
          <p:cNvSpPr txBox="1"/>
          <p:nvPr/>
        </p:nvSpPr>
        <p:spPr>
          <a:xfrm>
            <a:off x="1804939" y="4089670"/>
            <a:ext cx="1406763" cy="715581"/>
          </a:xfrm>
          <a:prstGeom prst="rect">
            <a:avLst/>
          </a:prstGeom>
          <a:noFill/>
        </p:spPr>
        <p:txBody>
          <a:bodyPr wrap="square" rtlCol="0">
            <a:spAutoFit/>
          </a:bodyPr>
          <a:lstStyle/>
          <a:p>
            <a:pPr algn="ctr"/>
            <a:r>
              <a:rPr lang="en-US" sz="1350" b="1" dirty="0">
                <a:solidFill>
                  <a:srgbClr val="FF0000"/>
                </a:solidFill>
              </a:rPr>
              <a:t>Low Feasibility, Low Impact</a:t>
            </a:r>
          </a:p>
        </p:txBody>
      </p:sp>
      <p:sp>
        <p:nvSpPr>
          <p:cNvPr id="31" name="TextBox 30">
            <a:extLst>
              <a:ext uri="{FF2B5EF4-FFF2-40B4-BE49-F238E27FC236}">
                <a16:creationId xmlns:a16="http://schemas.microsoft.com/office/drawing/2014/main" id="{E34E151A-0FCD-9875-0B4D-00E4F07928E4}"/>
              </a:ext>
            </a:extLst>
          </p:cNvPr>
          <p:cNvSpPr txBox="1"/>
          <p:nvPr/>
        </p:nvSpPr>
        <p:spPr>
          <a:xfrm>
            <a:off x="3905046" y="4089670"/>
            <a:ext cx="1460770" cy="715581"/>
          </a:xfrm>
          <a:prstGeom prst="rect">
            <a:avLst/>
          </a:prstGeom>
          <a:noFill/>
        </p:spPr>
        <p:txBody>
          <a:bodyPr wrap="square" rtlCol="0">
            <a:spAutoFit/>
          </a:bodyPr>
          <a:lstStyle/>
          <a:p>
            <a:pPr algn="ctr"/>
            <a:r>
              <a:rPr lang="en-US" sz="1350" b="1" dirty="0">
                <a:solidFill>
                  <a:srgbClr val="DE8400"/>
                </a:solidFill>
              </a:rPr>
              <a:t>High Feasibility, Low Impact</a:t>
            </a:r>
          </a:p>
        </p:txBody>
      </p:sp>
      <p:sp>
        <p:nvSpPr>
          <p:cNvPr id="32" name="TextBox 31">
            <a:extLst>
              <a:ext uri="{FF2B5EF4-FFF2-40B4-BE49-F238E27FC236}">
                <a16:creationId xmlns:a16="http://schemas.microsoft.com/office/drawing/2014/main" id="{06BC6703-543D-0439-4F14-E1A1B58698C1}"/>
              </a:ext>
            </a:extLst>
          </p:cNvPr>
          <p:cNvSpPr txBox="1"/>
          <p:nvPr/>
        </p:nvSpPr>
        <p:spPr>
          <a:xfrm>
            <a:off x="1853926" y="2669629"/>
            <a:ext cx="1406763" cy="715581"/>
          </a:xfrm>
          <a:prstGeom prst="rect">
            <a:avLst/>
          </a:prstGeom>
          <a:noFill/>
        </p:spPr>
        <p:txBody>
          <a:bodyPr wrap="square" rtlCol="0">
            <a:spAutoFit/>
          </a:bodyPr>
          <a:lstStyle/>
          <a:p>
            <a:pPr algn="ctr"/>
            <a:r>
              <a:rPr lang="en-US" sz="1350" b="1" dirty="0">
                <a:solidFill>
                  <a:srgbClr val="DE8400"/>
                </a:solidFill>
              </a:rPr>
              <a:t>Low Feasibility, High Impact</a:t>
            </a:r>
          </a:p>
        </p:txBody>
      </p:sp>
      <p:sp>
        <p:nvSpPr>
          <p:cNvPr id="34" name="TextBox 33">
            <a:extLst>
              <a:ext uri="{FF2B5EF4-FFF2-40B4-BE49-F238E27FC236}">
                <a16:creationId xmlns:a16="http://schemas.microsoft.com/office/drawing/2014/main" id="{243514BB-A0B3-1DB7-3F6E-EC602F043AE6}"/>
              </a:ext>
            </a:extLst>
          </p:cNvPr>
          <p:cNvSpPr txBox="1"/>
          <p:nvPr/>
        </p:nvSpPr>
        <p:spPr>
          <a:xfrm>
            <a:off x="3839102" y="2669629"/>
            <a:ext cx="1460770" cy="715581"/>
          </a:xfrm>
          <a:prstGeom prst="rect">
            <a:avLst/>
          </a:prstGeom>
          <a:noFill/>
        </p:spPr>
        <p:txBody>
          <a:bodyPr wrap="square" rtlCol="0">
            <a:spAutoFit/>
          </a:bodyPr>
          <a:lstStyle/>
          <a:p>
            <a:pPr algn="ctr"/>
            <a:r>
              <a:rPr lang="en-US" sz="1350" b="1" dirty="0"/>
              <a:t>High Feasibility, High Impact</a:t>
            </a:r>
          </a:p>
        </p:txBody>
      </p:sp>
      <p:sp>
        <p:nvSpPr>
          <p:cNvPr id="35" name="Oval 34">
            <a:extLst>
              <a:ext uri="{FF2B5EF4-FFF2-40B4-BE49-F238E27FC236}">
                <a16:creationId xmlns:a16="http://schemas.microsoft.com/office/drawing/2014/main" id="{0940622D-0164-1B8C-76EF-1591E462D6D1}"/>
              </a:ext>
            </a:extLst>
          </p:cNvPr>
          <p:cNvSpPr/>
          <p:nvPr/>
        </p:nvSpPr>
        <p:spPr>
          <a:xfrm>
            <a:off x="3526969" y="2513659"/>
            <a:ext cx="2004648" cy="1000708"/>
          </a:xfrm>
          <a:prstGeom prst="ellipse">
            <a:avLst/>
          </a:prstGeom>
          <a:noFill/>
          <a:ln w="38100">
            <a:solidFill>
              <a:srgbClr val="00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err="1">
              <a:solidFill>
                <a:schemeClr val="tx1"/>
              </a:solidFill>
            </a:endParaRPr>
          </a:p>
        </p:txBody>
      </p:sp>
      <p:sp>
        <p:nvSpPr>
          <p:cNvPr id="2" name="Title 13">
            <a:extLst>
              <a:ext uri="{FF2B5EF4-FFF2-40B4-BE49-F238E27FC236}">
                <a16:creationId xmlns:a16="http://schemas.microsoft.com/office/drawing/2014/main" id="{EFC17E55-FDF3-E8AB-442E-09A518A737C0}"/>
              </a:ext>
            </a:extLst>
          </p:cNvPr>
          <p:cNvSpPr txBox="1">
            <a:spLocks/>
          </p:cNvSpPr>
          <p:nvPr/>
        </p:nvSpPr>
        <p:spPr bwMode="white">
          <a:xfrm>
            <a:off x="851220" y="452373"/>
            <a:ext cx="8053676" cy="230833"/>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000" dirty="0">
                <a:sym typeface="Wingdings" panose="05000000000000000000" pitchFamily="2" charset="2"/>
              </a:rPr>
              <a:t>Prioritizing Policy Recommendations</a:t>
            </a:r>
            <a:endParaRPr lang="en-US" sz="2000" kern="0" dirty="0"/>
          </a:p>
        </p:txBody>
      </p:sp>
    </p:spTree>
    <p:extLst>
      <p:ext uri="{BB962C8B-B14F-4D97-AF65-F5344CB8AC3E}">
        <p14:creationId xmlns:p14="http://schemas.microsoft.com/office/powerpoint/2010/main" val="249133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C248C-E22A-6E07-F3F8-FA9B5096294C}"/>
            </a:ext>
          </a:extLst>
        </p:cNvPr>
        <p:cNvGrpSpPr/>
        <p:nvPr/>
      </p:nvGrpSpPr>
      <p:grpSpPr>
        <a:xfrm>
          <a:off x="0" y="0"/>
          <a:ext cx="0" cy="0"/>
          <a:chOff x="0" y="0"/>
          <a:chExt cx="0" cy="0"/>
        </a:xfrm>
      </p:grpSpPr>
      <p:sp>
        <p:nvSpPr>
          <p:cNvPr id="40" name="Rectangle 6">
            <a:extLst>
              <a:ext uri="{FF2B5EF4-FFF2-40B4-BE49-F238E27FC236}">
                <a16:creationId xmlns:a16="http://schemas.microsoft.com/office/drawing/2014/main" id="{FCFC5041-B8A4-C661-C680-1AAAFE79420E}"/>
              </a:ext>
            </a:extLst>
          </p:cNvPr>
          <p:cNvSpPr>
            <a:spLocks noChangeArrowheads="1"/>
          </p:cNvSpPr>
          <p:nvPr/>
        </p:nvSpPr>
        <p:spPr bwMode="auto">
          <a:xfrm>
            <a:off x="760138" y="2505492"/>
            <a:ext cx="3530510" cy="699871"/>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endParaRPr lang="en-US" altLang="en-US" sz="975" dirty="0"/>
          </a:p>
        </p:txBody>
      </p:sp>
      <p:sp>
        <p:nvSpPr>
          <p:cNvPr id="41" name="Rectangle 6">
            <a:extLst>
              <a:ext uri="{FF2B5EF4-FFF2-40B4-BE49-F238E27FC236}">
                <a16:creationId xmlns:a16="http://schemas.microsoft.com/office/drawing/2014/main" id="{C83896F4-A7BA-AFF5-9ABF-57E27734D18A}"/>
              </a:ext>
            </a:extLst>
          </p:cNvPr>
          <p:cNvSpPr>
            <a:spLocks noChangeArrowheads="1"/>
          </p:cNvSpPr>
          <p:nvPr/>
        </p:nvSpPr>
        <p:spPr bwMode="auto">
          <a:xfrm>
            <a:off x="4853352" y="2505493"/>
            <a:ext cx="3670887" cy="699871"/>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endParaRPr lang="en-US" altLang="en-US" sz="975" dirty="0"/>
          </a:p>
        </p:txBody>
      </p:sp>
      <p:sp>
        <p:nvSpPr>
          <p:cNvPr id="3" name="Text Placeholder 2">
            <a:extLst>
              <a:ext uri="{FF2B5EF4-FFF2-40B4-BE49-F238E27FC236}">
                <a16:creationId xmlns:a16="http://schemas.microsoft.com/office/drawing/2014/main" id="{D8849AA8-D511-4CD0-A491-2867445434DD}"/>
              </a:ext>
            </a:extLst>
          </p:cNvPr>
          <p:cNvSpPr txBox="1">
            <a:spLocks/>
          </p:cNvSpPr>
          <p:nvPr/>
        </p:nvSpPr>
        <p:spPr>
          <a:xfrm>
            <a:off x="375384" y="1182309"/>
            <a:ext cx="8345103" cy="807913"/>
          </a:xfrm>
          <a:prstGeom prst="rect">
            <a:avLst/>
          </a:prstGeom>
          <a:solidFill>
            <a:schemeClr val="accent4">
              <a:lumMod val="20000"/>
              <a:lumOff val="80000"/>
            </a:schemeClr>
          </a:solidFill>
        </p:spPr>
        <p:txBody>
          <a:bodyPr vert="horz" wrap="square" lIns="68580" tIns="34290" rIns="68580" bIns="3429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450"/>
              </a:spcAft>
              <a:buNone/>
            </a:pPr>
            <a:r>
              <a:rPr lang="en-US" dirty="0">
                <a:latin typeface="Arial"/>
                <a:cs typeface="Arial"/>
              </a:rPr>
              <a:t>Below is a </a:t>
            </a:r>
            <a:r>
              <a:rPr lang="en-US" u="sng" dirty="0">
                <a:latin typeface="Arial"/>
                <a:cs typeface="Arial"/>
              </a:rPr>
              <a:t>DRAFT</a:t>
            </a:r>
            <a:r>
              <a:rPr lang="en-US" dirty="0">
                <a:latin typeface="Arial"/>
                <a:cs typeface="Arial"/>
              </a:rPr>
              <a:t> set of policy recommendations for </a:t>
            </a:r>
            <a:r>
              <a:rPr lang="en-US" u="sng" dirty="0">
                <a:latin typeface="Arial"/>
                <a:cs typeface="Arial"/>
              </a:rPr>
              <a:t>review and discussion</a:t>
            </a:r>
            <a:r>
              <a:rPr lang="en-US" dirty="0">
                <a:latin typeface="Arial"/>
                <a:cs typeface="Arial"/>
              </a:rPr>
              <a:t> that targets all of the identified areas of challenge, while prioritizing feasibility and impact in the current political climate. </a:t>
            </a:r>
          </a:p>
        </p:txBody>
      </p:sp>
      <p:sp>
        <p:nvSpPr>
          <p:cNvPr id="9" name="Rectangle 5">
            <a:extLst>
              <a:ext uri="{FF2B5EF4-FFF2-40B4-BE49-F238E27FC236}">
                <a16:creationId xmlns:a16="http://schemas.microsoft.com/office/drawing/2014/main" id="{786EBE0F-BC81-0FFD-1274-631E8635AA9F}"/>
              </a:ext>
            </a:extLst>
          </p:cNvPr>
          <p:cNvSpPr>
            <a:spLocks noChangeArrowheads="1"/>
          </p:cNvSpPr>
          <p:nvPr/>
        </p:nvSpPr>
        <p:spPr bwMode="gray">
          <a:xfrm>
            <a:off x="97966" y="3837052"/>
            <a:ext cx="209075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Workforce</a:t>
            </a:r>
          </a:p>
        </p:txBody>
      </p:sp>
      <p:sp>
        <p:nvSpPr>
          <p:cNvPr id="10" name="Rectangle 6">
            <a:extLst>
              <a:ext uri="{FF2B5EF4-FFF2-40B4-BE49-F238E27FC236}">
                <a16:creationId xmlns:a16="http://schemas.microsoft.com/office/drawing/2014/main" id="{441063E2-CAF1-B243-AE2C-C7C8DF87AC27}"/>
              </a:ext>
            </a:extLst>
          </p:cNvPr>
          <p:cNvSpPr>
            <a:spLocks noChangeArrowheads="1"/>
          </p:cNvSpPr>
          <p:nvPr/>
        </p:nvSpPr>
        <p:spPr bwMode="auto">
          <a:xfrm>
            <a:off x="97966" y="4163030"/>
            <a:ext cx="2090750"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endParaRPr lang="en-US" altLang="en-US" sz="975" dirty="0"/>
          </a:p>
        </p:txBody>
      </p:sp>
      <p:sp>
        <p:nvSpPr>
          <p:cNvPr id="16" name="Rectangle 5">
            <a:extLst>
              <a:ext uri="{FF2B5EF4-FFF2-40B4-BE49-F238E27FC236}">
                <a16:creationId xmlns:a16="http://schemas.microsoft.com/office/drawing/2014/main" id="{F95DF6AE-AACA-69CD-7518-DCFADE8C3410}"/>
              </a:ext>
            </a:extLst>
          </p:cNvPr>
          <p:cNvSpPr>
            <a:spLocks noChangeArrowheads="1"/>
          </p:cNvSpPr>
          <p:nvPr/>
        </p:nvSpPr>
        <p:spPr bwMode="gray">
          <a:xfrm>
            <a:off x="2376544" y="3837052"/>
            <a:ext cx="209075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Payment Policy</a:t>
            </a:r>
          </a:p>
        </p:txBody>
      </p:sp>
      <p:sp>
        <p:nvSpPr>
          <p:cNvPr id="17" name="Rectangle 6">
            <a:extLst>
              <a:ext uri="{FF2B5EF4-FFF2-40B4-BE49-F238E27FC236}">
                <a16:creationId xmlns:a16="http://schemas.microsoft.com/office/drawing/2014/main" id="{78947CE5-7BAF-1CDB-56CB-29AED0B84899}"/>
              </a:ext>
            </a:extLst>
          </p:cNvPr>
          <p:cNvSpPr>
            <a:spLocks noChangeArrowheads="1"/>
          </p:cNvSpPr>
          <p:nvPr/>
        </p:nvSpPr>
        <p:spPr bwMode="auto">
          <a:xfrm>
            <a:off x="2376544" y="4163030"/>
            <a:ext cx="2090750"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endParaRPr lang="en-US" altLang="en-US" sz="975" dirty="0"/>
          </a:p>
        </p:txBody>
      </p:sp>
      <p:sp>
        <p:nvSpPr>
          <p:cNvPr id="21" name="Rectangle 5">
            <a:extLst>
              <a:ext uri="{FF2B5EF4-FFF2-40B4-BE49-F238E27FC236}">
                <a16:creationId xmlns:a16="http://schemas.microsoft.com/office/drawing/2014/main" id="{2A11C1C4-1532-BAEB-3DC7-E228374ED882}"/>
              </a:ext>
            </a:extLst>
          </p:cNvPr>
          <p:cNvSpPr>
            <a:spLocks noChangeArrowheads="1"/>
          </p:cNvSpPr>
          <p:nvPr/>
        </p:nvSpPr>
        <p:spPr bwMode="gray">
          <a:xfrm>
            <a:off x="4604322" y="3837052"/>
            <a:ext cx="2207958"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State Agency Coordination</a:t>
            </a:r>
          </a:p>
        </p:txBody>
      </p:sp>
      <p:sp>
        <p:nvSpPr>
          <p:cNvPr id="23" name="Rectangle 5">
            <a:extLst>
              <a:ext uri="{FF2B5EF4-FFF2-40B4-BE49-F238E27FC236}">
                <a16:creationId xmlns:a16="http://schemas.microsoft.com/office/drawing/2014/main" id="{EB60F96B-E093-1F5F-D160-7FCB0455E280}"/>
              </a:ext>
            </a:extLst>
          </p:cNvPr>
          <p:cNvSpPr>
            <a:spLocks noChangeArrowheads="1"/>
          </p:cNvSpPr>
          <p:nvPr/>
        </p:nvSpPr>
        <p:spPr bwMode="gray">
          <a:xfrm>
            <a:off x="6933700" y="3837052"/>
            <a:ext cx="209075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Front-Door/Navigation</a:t>
            </a:r>
          </a:p>
        </p:txBody>
      </p:sp>
      <p:sp>
        <p:nvSpPr>
          <p:cNvPr id="24" name="Rectangle 6">
            <a:extLst>
              <a:ext uri="{FF2B5EF4-FFF2-40B4-BE49-F238E27FC236}">
                <a16:creationId xmlns:a16="http://schemas.microsoft.com/office/drawing/2014/main" id="{7E8B0A11-426E-89FB-A219-5A69B0FE0063}"/>
              </a:ext>
            </a:extLst>
          </p:cNvPr>
          <p:cNvSpPr>
            <a:spLocks noChangeArrowheads="1"/>
          </p:cNvSpPr>
          <p:nvPr/>
        </p:nvSpPr>
        <p:spPr bwMode="auto">
          <a:xfrm>
            <a:off x="6933700" y="4163030"/>
            <a:ext cx="2090750"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endParaRPr lang="en-US" altLang="en-US" sz="975" dirty="0"/>
          </a:p>
        </p:txBody>
      </p:sp>
      <p:sp>
        <p:nvSpPr>
          <p:cNvPr id="25" name="Rectangle 5">
            <a:extLst>
              <a:ext uri="{FF2B5EF4-FFF2-40B4-BE49-F238E27FC236}">
                <a16:creationId xmlns:a16="http://schemas.microsoft.com/office/drawing/2014/main" id="{52F716E7-21BE-3CDE-D28E-3EA5A7ED0572}"/>
              </a:ext>
            </a:extLst>
          </p:cNvPr>
          <p:cNvSpPr>
            <a:spLocks noChangeArrowheads="1"/>
          </p:cNvSpPr>
          <p:nvPr/>
        </p:nvSpPr>
        <p:spPr bwMode="gray">
          <a:xfrm>
            <a:off x="760138" y="2177919"/>
            <a:ext cx="353051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Family-Centered and Family-Driven</a:t>
            </a:r>
          </a:p>
        </p:txBody>
      </p:sp>
      <p:sp>
        <p:nvSpPr>
          <p:cNvPr id="26" name="Rectangle 5">
            <a:extLst>
              <a:ext uri="{FF2B5EF4-FFF2-40B4-BE49-F238E27FC236}">
                <a16:creationId xmlns:a16="http://schemas.microsoft.com/office/drawing/2014/main" id="{BC683D10-0BCB-EE3C-8111-C8BF43292B7E}"/>
              </a:ext>
            </a:extLst>
          </p:cNvPr>
          <p:cNvSpPr>
            <a:spLocks noChangeArrowheads="1"/>
          </p:cNvSpPr>
          <p:nvPr/>
        </p:nvSpPr>
        <p:spPr bwMode="gray">
          <a:xfrm>
            <a:off x="4853355" y="2179516"/>
            <a:ext cx="3670884"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Equity Accountability</a:t>
            </a:r>
          </a:p>
        </p:txBody>
      </p:sp>
      <p:sp>
        <p:nvSpPr>
          <p:cNvPr id="30" name="Rectangle 6">
            <a:extLst>
              <a:ext uri="{FF2B5EF4-FFF2-40B4-BE49-F238E27FC236}">
                <a16:creationId xmlns:a16="http://schemas.microsoft.com/office/drawing/2014/main" id="{E45EE765-7474-85CA-3CBA-A3B182B2BD58}"/>
              </a:ext>
            </a:extLst>
          </p:cNvPr>
          <p:cNvSpPr>
            <a:spLocks noChangeArrowheads="1"/>
          </p:cNvSpPr>
          <p:nvPr/>
        </p:nvSpPr>
        <p:spPr bwMode="auto">
          <a:xfrm>
            <a:off x="4604322" y="4163030"/>
            <a:ext cx="2207958"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marL="385763" lvl="2" indent="-214313" eaLnBrk="1" hangingPunct="1">
              <a:spcAft>
                <a:spcPts val="150"/>
              </a:spcAft>
              <a:buSzPct val="100000"/>
              <a:buFont typeface="Arial" panose="020B0604020202020204" pitchFamily="34" charset="0"/>
              <a:buChar char="‒"/>
            </a:pPr>
            <a:endParaRPr lang="en-US" altLang="en-US" sz="975" dirty="0"/>
          </a:p>
        </p:txBody>
      </p:sp>
      <p:sp>
        <p:nvSpPr>
          <p:cNvPr id="4" name="TextBox 3">
            <a:extLst>
              <a:ext uri="{FF2B5EF4-FFF2-40B4-BE49-F238E27FC236}">
                <a16:creationId xmlns:a16="http://schemas.microsoft.com/office/drawing/2014/main" id="{93A94BCC-FADC-BDF5-D504-E3CBB2964D29}"/>
              </a:ext>
            </a:extLst>
          </p:cNvPr>
          <p:cNvSpPr txBox="1"/>
          <p:nvPr/>
        </p:nvSpPr>
        <p:spPr>
          <a:xfrm>
            <a:off x="97965" y="4163029"/>
            <a:ext cx="2090750" cy="1428596"/>
          </a:xfrm>
          <a:prstGeom prst="rect">
            <a:avLst/>
          </a:prstGeom>
          <a:noFill/>
        </p:spPr>
        <p:txBody>
          <a:bodyPr wrap="square" rtlCol="0">
            <a:spAutoFit/>
          </a:bodyPr>
          <a:lstStyle/>
          <a:p>
            <a:pPr marL="128588" indent="-128588">
              <a:spcAft>
                <a:spcPts val="450"/>
              </a:spcAft>
              <a:buSzPct val="125000"/>
              <a:buFont typeface="Arial" panose="020B0604020202020204" pitchFamily="34" charset="0"/>
              <a:buChar char="•"/>
            </a:pPr>
            <a:r>
              <a:rPr lang="en-US" altLang="en-US" sz="825" dirty="0"/>
              <a:t>Implement a coordinated workforce strategy for youth BH staff across state agencies to optimize: </a:t>
            </a:r>
          </a:p>
          <a:p>
            <a:pPr marL="301229" lvl="1" indent="-128588">
              <a:spcAft>
                <a:spcPts val="450"/>
              </a:spcAft>
              <a:buSzPct val="100000"/>
              <a:buFont typeface="Arial" panose="020B0604020202020204" pitchFamily="34" charset="0"/>
              <a:buChar char="‒"/>
            </a:pPr>
            <a:r>
              <a:rPr lang="en-US" altLang="en-US" sz="825" dirty="0"/>
              <a:t>training resources</a:t>
            </a:r>
          </a:p>
          <a:p>
            <a:pPr marL="301229" lvl="1" indent="-128588">
              <a:spcAft>
                <a:spcPts val="450"/>
              </a:spcAft>
              <a:buSzPct val="100000"/>
              <a:buFont typeface="Arial" panose="020B0604020202020204" pitchFamily="34" charset="0"/>
              <a:buChar char="‒"/>
            </a:pPr>
            <a:r>
              <a:rPr lang="en-US" altLang="en-US" sz="825" dirty="0"/>
              <a:t>salary planning</a:t>
            </a:r>
          </a:p>
          <a:p>
            <a:pPr marL="301229" lvl="1" indent="-128588">
              <a:spcAft>
                <a:spcPts val="450"/>
              </a:spcAft>
              <a:buSzPct val="100000"/>
              <a:buFont typeface="Arial" panose="020B0604020202020204" pitchFamily="34" charset="0"/>
              <a:buChar char="‒"/>
            </a:pPr>
            <a:r>
              <a:rPr lang="en-US" altLang="en-US" sz="825" dirty="0"/>
              <a:t>loan repayment opportunities</a:t>
            </a:r>
          </a:p>
          <a:p>
            <a:pPr marL="301229" lvl="1" indent="-128588">
              <a:spcAft>
                <a:spcPts val="450"/>
              </a:spcAft>
              <a:buSzPct val="100000"/>
              <a:buFont typeface="Arial" panose="020B0604020202020204" pitchFamily="34" charset="0"/>
              <a:buChar char="‒"/>
            </a:pPr>
            <a:r>
              <a:rPr lang="en-US" altLang="en-US" sz="825" dirty="0"/>
              <a:t>pipeline programming</a:t>
            </a:r>
          </a:p>
          <a:p>
            <a:pPr marL="301229" lvl="1" indent="-128588">
              <a:spcAft>
                <a:spcPts val="450"/>
              </a:spcAft>
              <a:buSzPct val="100000"/>
              <a:buFont typeface="Arial" panose="020B0604020202020204" pitchFamily="34" charset="0"/>
              <a:buChar char="‒"/>
            </a:pPr>
            <a:r>
              <a:rPr lang="en-US" altLang="en-US" sz="825" dirty="0"/>
              <a:t>recruitment and retention strategy</a:t>
            </a:r>
          </a:p>
        </p:txBody>
      </p:sp>
      <p:sp>
        <p:nvSpPr>
          <p:cNvPr id="22" name="TextBox 21">
            <a:extLst>
              <a:ext uri="{FF2B5EF4-FFF2-40B4-BE49-F238E27FC236}">
                <a16:creationId xmlns:a16="http://schemas.microsoft.com/office/drawing/2014/main" id="{A1108DB6-BF60-D262-5185-0BCC2C3BF6CE}"/>
              </a:ext>
            </a:extLst>
          </p:cNvPr>
          <p:cNvSpPr txBox="1"/>
          <p:nvPr/>
        </p:nvSpPr>
        <p:spPr>
          <a:xfrm>
            <a:off x="760137" y="2499077"/>
            <a:ext cx="3530510" cy="677108"/>
          </a:xfrm>
          <a:prstGeom prst="rect">
            <a:avLst/>
          </a:prstGeom>
          <a:noFill/>
        </p:spPr>
        <p:txBody>
          <a:bodyPr wrap="square" rtlCol="0" anchor="ctr">
            <a:spAutoFit/>
          </a:bodyPr>
          <a:lstStyle/>
          <a:p>
            <a:pPr marL="128588" indent="-128588">
              <a:spcAft>
                <a:spcPts val="150"/>
              </a:spcAft>
              <a:buSzPct val="125000"/>
              <a:buFont typeface="Arial" panose="020B0604020202020204" pitchFamily="34" charset="0"/>
              <a:buChar char="•"/>
            </a:pPr>
            <a:r>
              <a:rPr lang="en-US" altLang="en-US" sz="825" dirty="0"/>
              <a:t>Utilize existing forums to </a:t>
            </a:r>
            <a:r>
              <a:rPr lang="en-US" altLang="en-US" sz="825"/>
              <a:t>engage families and gather feedback on</a:t>
            </a:r>
            <a:r>
              <a:rPr lang="en-US" altLang="en-US" sz="825" dirty="0"/>
              <a:t>: </a:t>
            </a:r>
          </a:p>
          <a:p>
            <a:pPr marL="301229" lvl="1" indent="-128588">
              <a:spcAft>
                <a:spcPts val="150"/>
              </a:spcAft>
              <a:buSzPct val="100000"/>
              <a:buFont typeface="Arial" panose="020B0604020202020204" pitchFamily="34" charset="0"/>
              <a:buChar char="‒"/>
            </a:pPr>
            <a:r>
              <a:rPr lang="en-US" altLang="en-US" sz="825" dirty="0"/>
              <a:t>system challenges </a:t>
            </a:r>
          </a:p>
          <a:p>
            <a:pPr marL="301229" lvl="1" indent="-128588">
              <a:spcAft>
                <a:spcPts val="150"/>
              </a:spcAft>
              <a:buSzPct val="100000"/>
              <a:buFont typeface="Arial" panose="020B0604020202020204" pitchFamily="34" charset="0"/>
              <a:buChar char="‒"/>
            </a:pPr>
            <a:r>
              <a:rPr lang="en-US" altLang="en-US" sz="825" dirty="0"/>
              <a:t>proposed solutions</a:t>
            </a:r>
          </a:p>
          <a:p>
            <a:pPr marL="301229" lvl="1" indent="-128588">
              <a:spcAft>
                <a:spcPts val="150"/>
              </a:spcAft>
              <a:buSzPct val="100000"/>
              <a:buFont typeface="Arial" panose="020B0604020202020204" pitchFamily="34" charset="0"/>
              <a:buChar char="‒"/>
            </a:pPr>
            <a:r>
              <a:rPr lang="en-US" altLang="en-US" sz="825" dirty="0"/>
              <a:t>external-facing information</a:t>
            </a:r>
          </a:p>
        </p:txBody>
      </p:sp>
      <p:sp>
        <p:nvSpPr>
          <p:cNvPr id="31" name="TextBox 30">
            <a:extLst>
              <a:ext uri="{FF2B5EF4-FFF2-40B4-BE49-F238E27FC236}">
                <a16:creationId xmlns:a16="http://schemas.microsoft.com/office/drawing/2014/main" id="{810D1548-988F-1487-A5F0-9FD6265D8B2E}"/>
              </a:ext>
            </a:extLst>
          </p:cNvPr>
          <p:cNvSpPr txBox="1"/>
          <p:nvPr/>
        </p:nvSpPr>
        <p:spPr>
          <a:xfrm>
            <a:off x="4854093" y="2499815"/>
            <a:ext cx="3722687" cy="727122"/>
          </a:xfrm>
          <a:prstGeom prst="rect">
            <a:avLst/>
          </a:prstGeom>
          <a:noFill/>
        </p:spPr>
        <p:txBody>
          <a:bodyPr wrap="square" rtlCol="0">
            <a:spAutoFit/>
          </a:bodyPr>
          <a:lstStyle/>
          <a:p>
            <a:pPr marL="128588" indent="-128588">
              <a:buSzPct val="125000"/>
              <a:buFont typeface="Arial" panose="020B0604020202020204" pitchFamily="34" charset="0"/>
              <a:buChar char="•"/>
            </a:pPr>
            <a:r>
              <a:rPr lang="en-US" altLang="en-US" sz="825" dirty="0"/>
              <a:t>Implement a cross-agency equity accountability framework across youth/family BH programs to: </a:t>
            </a:r>
          </a:p>
          <a:p>
            <a:pPr marL="301229" lvl="1" indent="-128588">
              <a:buSzPct val="100000"/>
              <a:buFont typeface="Arial" panose="020B0604020202020204" pitchFamily="34" charset="0"/>
              <a:buChar char="‒"/>
            </a:pPr>
            <a:r>
              <a:rPr lang="en-US" altLang="en-US" sz="825" dirty="0"/>
              <a:t>identify and prevent disparities in contracting and service outcomes</a:t>
            </a:r>
          </a:p>
          <a:p>
            <a:pPr marL="301229" lvl="1" indent="-128588">
              <a:buSzPct val="100000"/>
              <a:buFont typeface="Arial" panose="020B0604020202020204" pitchFamily="34" charset="0"/>
              <a:buChar char="‒"/>
            </a:pPr>
            <a:r>
              <a:rPr lang="en-US" altLang="en-US" sz="825" dirty="0"/>
              <a:t>establish a core set of training, competence, and service capacities for all youth-BH programs</a:t>
            </a:r>
          </a:p>
        </p:txBody>
      </p:sp>
      <p:sp>
        <p:nvSpPr>
          <p:cNvPr id="42" name="Right Brace 41">
            <a:extLst>
              <a:ext uri="{FF2B5EF4-FFF2-40B4-BE49-F238E27FC236}">
                <a16:creationId xmlns:a16="http://schemas.microsoft.com/office/drawing/2014/main" id="{877E4CEE-4C2C-FBBD-AB0C-11EEBF2E20C2}"/>
              </a:ext>
            </a:extLst>
          </p:cNvPr>
          <p:cNvSpPr/>
          <p:nvPr/>
        </p:nvSpPr>
        <p:spPr>
          <a:xfrm rot="5400000">
            <a:off x="4424034" y="-693470"/>
            <a:ext cx="295934" cy="8009565"/>
          </a:xfrm>
          <a:prstGeom prst="rightBrace">
            <a:avLst>
              <a:gd name="adj1" fmla="val 8333"/>
              <a:gd name="adj2" fmla="val 49341"/>
            </a:avLst>
          </a:prstGeom>
          <a:ln w="28575"/>
          <a:effectLst/>
        </p:spPr>
        <p:style>
          <a:lnRef idx="3">
            <a:schemeClr val="dk1"/>
          </a:lnRef>
          <a:fillRef idx="0">
            <a:schemeClr val="dk1"/>
          </a:fillRef>
          <a:effectRef idx="2">
            <a:schemeClr val="dk1"/>
          </a:effectRef>
          <a:fontRef idx="minor">
            <a:schemeClr val="tx1"/>
          </a:fontRef>
        </p:style>
        <p:txBody>
          <a:bodyPr rtlCol="0" anchor="ctr"/>
          <a:lstStyle/>
          <a:p>
            <a:pPr algn="ctr"/>
            <a:endParaRPr lang="en-US" sz="1350"/>
          </a:p>
        </p:txBody>
      </p:sp>
      <p:cxnSp>
        <p:nvCxnSpPr>
          <p:cNvPr id="43" name="Straight Arrow Connector 42">
            <a:extLst>
              <a:ext uri="{FF2B5EF4-FFF2-40B4-BE49-F238E27FC236}">
                <a16:creationId xmlns:a16="http://schemas.microsoft.com/office/drawing/2014/main" id="{DE17D253-73CE-7DBF-FBA8-D978FCB79E65}"/>
              </a:ext>
            </a:extLst>
          </p:cNvPr>
          <p:cNvCxnSpPr>
            <a:cxnSpLocks/>
            <a:stCxn id="42" idx="1"/>
          </p:cNvCxnSpPr>
          <p:nvPr/>
        </p:nvCxnSpPr>
        <p:spPr>
          <a:xfrm flipH="1">
            <a:off x="1143342" y="3459281"/>
            <a:ext cx="3481442" cy="377771"/>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44" name="Straight Arrow Connector 43">
            <a:extLst>
              <a:ext uri="{FF2B5EF4-FFF2-40B4-BE49-F238E27FC236}">
                <a16:creationId xmlns:a16="http://schemas.microsoft.com/office/drawing/2014/main" id="{3F081505-0E43-56B0-0728-63DC0B26F419}"/>
              </a:ext>
            </a:extLst>
          </p:cNvPr>
          <p:cNvCxnSpPr>
            <a:cxnSpLocks/>
            <a:stCxn id="42" idx="1"/>
          </p:cNvCxnSpPr>
          <p:nvPr/>
        </p:nvCxnSpPr>
        <p:spPr>
          <a:xfrm flipH="1">
            <a:off x="3421920" y="3459281"/>
            <a:ext cx="1202864" cy="377771"/>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45" name="Straight Arrow Connector 44">
            <a:extLst>
              <a:ext uri="{FF2B5EF4-FFF2-40B4-BE49-F238E27FC236}">
                <a16:creationId xmlns:a16="http://schemas.microsoft.com/office/drawing/2014/main" id="{87B9B524-DA86-32A2-1EF0-BBB88E54DD8C}"/>
              </a:ext>
            </a:extLst>
          </p:cNvPr>
          <p:cNvCxnSpPr>
            <a:cxnSpLocks/>
            <a:stCxn id="42" idx="1"/>
          </p:cNvCxnSpPr>
          <p:nvPr/>
        </p:nvCxnSpPr>
        <p:spPr>
          <a:xfrm>
            <a:off x="4624784" y="3459281"/>
            <a:ext cx="3354292" cy="377771"/>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a:extLst>
              <a:ext uri="{FF2B5EF4-FFF2-40B4-BE49-F238E27FC236}">
                <a16:creationId xmlns:a16="http://schemas.microsoft.com/office/drawing/2014/main" id="{D5DB6401-BB60-1B99-F036-1983BC72812F}"/>
              </a:ext>
            </a:extLst>
          </p:cNvPr>
          <p:cNvCxnSpPr>
            <a:cxnSpLocks/>
            <a:stCxn id="42" idx="1"/>
          </p:cNvCxnSpPr>
          <p:nvPr/>
        </p:nvCxnSpPr>
        <p:spPr>
          <a:xfrm>
            <a:off x="4624784" y="3459281"/>
            <a:ext cx="1075714" cy="377771"/>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CE1EB796-EC79-E935-AE14-F23508769F2B}"/>
              </a:ext>
            </a:extLst>
          </p:cNvPr>
          <p:cNvSpPr txBox="1"/>
          <p:nvPr/>
        </p:nvSpPr>
        <p:spPr>
          <a:xfrm>
            <a:off x="2380596" y="4163029"/>
            <a:ext cx="2086695" cy="1427314"/>
          </a:xfrm>
          <a:prstGeom prst="rect">
            <a:avLst/>
          </a:prstGeom>
          <a:noFill/>
        </p:spPr>
        <p:txBody>
          <a:bodyPr wrap="square" rtlCol="0">
            <a:spAutoFit/>
          </a:bodyPr>
          <a:lstStyle/>
          <a:p>
            <a:pPr marL="128588" indent="-128588">
              <a:spcAft>
                <a:spcPts val="450"/>
              </a:spcAft>
              <a:buSzPct val="125000"/>
              <a:buFont typeface="Arial" panose="020B0604020202020204" pitchFamily="34" charset="0"/>
              <a:buChar char="•"/>
            </a:pPr>
            <a:r>
              <a:rPr lang="en-US" altLang="en-US" sz="825" dirty="0"/>
              <a:t>Coordinate across payers to minimize/eliminate: </a:t>
            </a:r>
          </a:p>
          <a:p>
            <a:pPr marL="301229" lvl="1" indent="-128588">
              <a:spcAft>
                <a:spcPts val="450"/>
              </a:spcAft>
              <a:buSzPct val="100000"/>
              <a:buFont typeface="Arial" panose="020B0604020202020204" pitchFamily="34" charset="0"/>
              <a:buChar char="‒"/>
            </a:pPr>
            <a:r>
              <a:rPr lang="en-US" altLang="en-US" sz="825" dirty="0"/>
              <a:t>payment-related gaps in youth BH service coverage</a:t>
            </a:r>
          </a:p>
          <a:p>
            <a:pPr marL="301229" lvl="1" indent="-128588">
              <a:spcAft>
                <a:spcPts val="450"/>
              </a:spcAft>
              <a:buSzPct val="100000"/>
              <a:buFont typeface="Arial" panose="020B0604020202020204" pitchFamily="34" charset="0"/>
              <a:buChar char="‒"/>
            </a:pPr>
            <a:r>
              <a:rPr lang="en-US" altLang="en-US" sz="825" dirty="0"/>
              <a:t>unnecessary administrative barriers to accessing care</a:t>
            </a:r>
          </a:p>
          <a:p>
            <a:pPr marL="301229" lvl="1" indent="-128588">
              <a:spcAft>
                <a:spcPts val="450"/>
              </a:spcAft>
              <a:buSzPct val="100000"/>
              <a:buFont typeface="Arial" panose="020B0604020202020204" pitchFamily="34" charset="0"/>
              <a:buChar char="‒"/>
            </a:pPr>
            <a:r>
              <a:rPr lang="en-US" altLang="en-US" sz="825" dirty="0"/>
              <a:t>avoidable cost-shifting to the state (both from federal and commercial payers) </a:t>
            </a:r>
          </a:p>
        </p:txBody>
      </p:sp>
      <p:sp>
        <p:nvSpPr>
          <p:cNvPr id="6" name="TextBox 5">
            <a:extLst>
              <a:ext uri="{FF2B5EF4-FFF2-40B4-BE49-F238E27FC236}">
                <a16:creationId xmlns:a16="http://schemas.microsoft.com/office/drawing/2014/main" id="{E742F253-5FC8-35C5-BBBF-7DED0D8E17AA}"/>
              </a:ext>
            </a:extLst>
          </p:cNvPr>
          <p:cNvSpPr txBox="1"/>
          <p:nvPr/>
        </p:nvSpPr>
        <p:spPr>
          <a:xfrm>
            <a:off x="4604323" y="4163030"/>
            <a:ext cx="2243518" cy="1427314"/>
          </a:xfrm>
          <a:prstGeom prst="rect">
            <a:avLst/>
          </a:prstGeom>
          <a:noFill/>
        </p:spPr>
        <p:txBody>
          <a:bodyPr wrap="square" rtlCol="0">
            <a:spAutoFit/>
          </a:bodyPr>
          <a:lstStyle/>
          <a:p>
            <a:pPr marL="128588" indent="-128588">
              <a:spcAft>
                <a:spcPts val="450"/>
              </a:spcAft>
              <a:buSzPct val="125000"/>
              <a:buFont typeface="Arial" panose="020B0604020202020204" pitchFamily="34" charset="0"/>
              <a:buChar char="•"/>
            </a:pPr>
            <a:r>
              <a:rPr lang="en-US" altLang="en-US" sz="825" dirty="0"/>
              <a:t>Coordinate across state agencies to: </a:t>
            </a:r>
          </a:p>
          <a:p>
            <a:pPr marL="301229" lvl="1" indent="-128588">
              <a:spcAft>
                <a:spcPts val="450"/>
              </a:spcAft>
              <a:buSzPct val="100000"/>
              <a:buFont typeface="Arial" panose="020B0604020202020204" pitchFamily="34" charset="0"/>
              <a:buChar char="‒"/>
            </a:pPr>
            <a:r>
              <a:rPr lang="en-US" altLang="en-US" sz="825" dirty="0"/>
              <a:t>streamline referral/intake/entry processes </a:t>
            </a:r>
          </a:p>
          <a:p>
            <a:pPr marL="301229" lvl="1" indent="-128588">
              <a:spcAft>
                <a:spcPts val="450"/>
              </a:spcAft>
              <a:buSzPct val="100000"/>
              <a:buFont typeface="Arial" panose="020B0604020202020204" pitchFamily="34" charset="0"/>
              <a:buChar char="‒"/>
            </a:pPr>
            <a:r>
              <a:rPr lang="en-US" altLang="en-US" sz="825" dirty="0"/>
              <a:t>optimize available support/service resources, including bedded programming</a:t>
            </a:r>
          </a:p>
          <a:p>
            <a:pPr marL="301229" lvl="1" indent="-128588">
              <a:spcAft>
                <a:spcPts val="450"/>
              </a:spcAft>
              <a:buSzPct val="100000"/>
              <a:buFont typeface="Arial" panose="020B0604020202020204" pitchFamily="34" charset="0"/>
              <a:buChar char="‒"/>
            </a:pPr>
            <a:r>
              <a:rPr lang="en-US" altLang="en-US" sz="825" dirty="0"/>
              <a:t>ensuring a full continuum of supports for all youth, regardless of specific diagnosis/issue</a:t>
            </a:r>
          </a:p>
        </p:txBody>
      </p:sp>
      <p:sp>
        <p:nvSpPr>
          <p:cNvPr id="13" name="TextBox 12">
            <a:extLst>
              <a:ext uri="{FF2B5EF4-FFF2-40B4-BE49-F238E27FC236}">
                <a16:creationId xmlns:a16="http://schemas.microsoft.com/office/drawing/2014/main" id="{C1E85BDA-D35A-4970-D777-92640D7E7968}"/>
              </a:ext>
            </a:extLst>
          </p:cNvPr>
          <p:cNvSpPr txBox="1"/>
          <p:nvPr/>
        </p:nvSpPr>
        <p:spPr>
          <a:xfrm>
            <a:off x="6937749" y="4174029"/>
            <a:ext cx="2086700" cy="1236236"/>
          </a:xfrm>
          <a:prstGeom prst="rect">
            <a:avLst/>
          </a:prstGeom>
          <a:noFill/>
        </p:spPr>
        <p:txBody>
          <a:bodyPr wrap="square" rtlCol="0">
            <a:spAutoFit/>
          </a:bodyPr>
          <a:lstStyle/>
          <a:p>
            <a:pPr marL="128588" indent="-128588">
              <a:spcAft>
                <a:spcPts val="450"/>
              </a:spcAft>
              <a:buSzPct val="125000"/>
              <a:buFont typeface="Arial" panose="020B0604020202020204" pitchFamily="34" charset="0"/>
              <a:buChar char="•"/>
            </a:pPr>
            <a:r>
              <a:rPr lang="en-US" altLang="en-US" sz="825" dirty="0"/>
              <a:t>Build on current resources to optimize the way families/youth access care and navigate the care journey, including through:</a:t>
            </a:r>
          </a:p>
          <a:p>
            <a:pPr marL="301229" lvl="1" indent="-128588">
              <a:spcAft>
                <a:spcPts val="450"/>
              </a:spcAft>
              <a:buSzPct val="100000"/>
              <a:buFont typeface="Arial" panose="020B0604020202020204" pitchFamily="34" charset="0"/>
              <a:buChar char="‒"/>
            </a:pPr>
            <a:r>
              <a:rPr lang="en-US" altLang="en-US" sz="825" dirty="0"/>
              <a:t>optimization of “front-door” access (e.g. BH Help Line)</a:t>
            </a:r>
          </a:p>
          <a:p>
            <a:pPr marL="301229" lvl="1" indent="-128588">
              <a:spcAft>
                <a:spcPts val="450"/>
              </a:spcAft>
              <a:buSzPct val="100000"/>
              <a:buFont typeface="Arial" panose="020B0604020202020204" pitchFamily="34" charset="0"/>
              <a:buChar char="‒"/>
            </a:pPr>
            <a:r>
              <a:rPr lang="en-US" altLang="en-US" sz="825" dirty="0"/>
              <a:t>family education/information sharing</a:t>
            </a:r>
          </a:p>
        </p:txBody>
      </p:sp>
      <p:sp>
        <p:nvSpPr>
          <p:cNvPr id="5" name="Title 13">
            <a:extLst>
              <a:ext uri="{FF2B5EF4-FFF2-40B4-BE49-F238E27FC236}">
                <a16:creationId xmlns:a16="http://schemas.microsoft.com/office/drawing/2014/main" id="{FF3B1BC4-4E7A-7FFA-8730-1D0F634731B9}"/>
              </a:ext>
            </a:extLst>
          </p:cNvPr>
          <p:cNvSpPr txBox="1">
            <a:spLocks/>
          </p:cNvSpPr>
          <p:nvPr/>
        </p:nvSpPr>
        <p:spPr bwMode="white">
          <a:xfrm>
            <a:off x="851220" y="452373"/>
            <a:ext cx="8053676" cy="230833"/>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000" dirty="0">
                <a:sym typeface="Wingdings" panose="05000000000000000000" pitchFamily="2" charset="2"/>
              </a:rPr>
              <a:t>DRAFT Policy Recommendations</a:t>
            </a:r>
            <a:endParaRPr lang="en-US" sz="2000" kern="0" dirty="0"/>
          </a:p>
        </p:txBody>
      </p:sp>
    </p:spTree>
    <p:extLst>
      <p:ext uri="{BB962C8B-B14F-4D97-AF65-F5344CB8AC3E}">
        <p14:creationId xmlns:p14="http://schemas.microsoft.com/office/powerpoint/2010/main" val="208803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79413587"/>
              </p:ext>
            </p:extLst>
          </p:nvPr>
        </p:nvGraphicFramePr>
        <p:xfrm>
          <a:off x="504825" y="1097280"/>
          <a:ext cx="8134350" cy="4867406"/>
        </p:xfrm>
        <a:graphic>
          <a:graphicData uri="http://schemas.openxmlformats.org/drawingml/2006/table">
            <a:tbl>
              <a:tblPr firstRow="1" bandRow="1">
                <a:tableStyleId>{2A488322-F2BA-4B5B-9748-0D474271808F}</a:tableStyleId>
              </a:tblPr>
              <a:tblGrid>
                <a:gridCol w="421380">
                  <a:extLst>
                    <a:ext uri="{9D8B030D-6E8A-4147-A177-3AD203B41FA5}">
                      <a16:colId xmlns:a16="http://schemas.microsoft.com/office/drawing/2014/main" val="130879002"/>
                    </a:ext>
                  </a:extLst>
                </a:gridCol>
                <a:gridCol w="3168851">
                  <a:extLst>
                    <a:ext uri="{9D8B030D-6E8A-4147-A177-3AD203B41FA5}">
                      <a16:colId xmlns:a16="http://schemas.microsoft.com/office/drawing/2014/main" val="20000"/>
                    </a:ext>
                  </a:extLst>
                </a:gridCol>
                <a:gridCol w="2100057">
                  <a:extLst>
                    <a:ext uri="{9D8B030D-6E8A-4147-A177-3AD203B41FA5}">
                      <a16:colId xmlns:a16="http://schemas.microsoft.com/office/drawing/2014/main" val="330616325"/>
                    </a:ext>
                  </a:extLst>
                </a:gridCol>
                <a:gridCol w="2444062">
                  <a:extLst>
                    <a:ext uri="{9D8B030D-6E8A-4147-A177-3AD203B41FA5}">
                      <a16:colId xmlns:a16="http://schemas.microsoft.com/office/drawing/2014/main" val="20002"/>
                    </a:ext>
                  </a:extLst>
                </a:gridCol>
              </a:tblGrid>
              <a:tr h="476605">
                <a:tc>
                  <a:txBody>
                    <a:bodyPr/>
                    <a:lstStyle/>
                    <a:p>
                      <a:pPr marL="112395" indent="0"/>
                      <a:endParaRPr lang="en-US" sz="16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r>
                        <a:rPr lang="en-US" sz="1600">
                          <a:latin typeface="Arial"/>
                          <a:cs typeface="Arial"/>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lgn="ctr"/>
                      <a:r>
                        <a:rPr lang="en-US" sz="1600">
                          <a:latin typeface="Arial"/>
                          <a:cs typeface="Arial"/>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1600" dirty="0">
                          <a:latin typeface="Arial"/>
                          <a:cs typeface="Arial"/>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27283">
                <a:tc>
                  <a:txBody>
                    <a:bodyPr/>
                    <a:lstStyle/>
                    <a:p>
                      <a:pPr marL="5715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B050"/>
                          </a:solidFill>
                          <a:effectLst/>
                          <a:uLnTx/>
                          <a:uFillTx/>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November 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527283">
                <a:tc>
                  <a:txBody>
                    <a:bodyPr/>
                    <a:lstStyle/>
                    <a:p>
                      <a:pPr marL="5715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B050"/>
                          </a:solidFill>
                          <a:effectLst/>
                          <a:uLnTx/>
                          <a:uFillTx/>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December </a:t>
                      </a:r>
                      <a:r>
                        <a:rPr lang="en-US" sz="1600" b="0" i="0" u="none" strike="noStrike" kern="1200" cap="none" spc="0" normalizeH="0" baseline="0" noProof="0" dirty="0">
                          <a:ln>
                            <a:noFill/>
                          </a:ln>
                          <a:solidFill>
                            <a:srgbClr val="008F00"/>
                          </a:solidFill>
                          <a:effectLst/>
                          <a:uLnTx/>
                          <a:uFillTx/>
                          <a:latin typeface="Arial"/>
                          <a:ea typeface="+mn-ea"/>
                          <a:cs typeface="Arial"/>
                        </a:rPr>
                        <a:t>17</a:t>
                      </a:r>
                      <a:endParaRPr kumimoji="0" lang="en-US" sz="1600" b="0" i="0" u="none" strike="noStrike" kern="1200" cap="none" spc="0" normalizeH="0" baseline="0" noProof="0" dirty="0">
                        <a:ln>
                          <a:noFill/>
                        </a:ln>
                        <a:solidFill>
                          <a:srgbClr val="008F00"/>
                        </a:solidFill>
                        <a:effectLst/>
                        <a:uLnTx/>
                        <a:uFillTx/>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094988"/>
                  </a:ext>
                </a:extLst>
              </a:tr>
              <a:tr h="476605">
                <a:tc>
                  <a:txBody>
                    <a:bodyPr/>
                    <a:lstStyle/>
                    <a:p>
                      <a:pPr marL="57150" marR="0" lvl="0" indent="0" algn="ctr" defTabSz="914400">
                        <a:lnSpc>
                          <a:spcPct val="100000"/>
                        </a:lnSpc>
                        <a:spcBef>
                          <a:spcPts val="0"/>
                        </a:spcBef>
                        <a:spcAft>
                          <a:spcPts val="0"/>
                        </a:spcAft>
                        <a:buNone/>
                        <a:tabLst/>
                        <a:defRPr/>
                      </a:pPr>
                      <a:r>
                        <a:rPr lang="en-US" sz="2000" b="0" i="0" u="none" strike="noStrike" kern="1200" cap="none" spc="0" normalizeH="0" baseline="0" noProof="0" dirty="0">
                          <a:ln>
                            <a:noFill/>
                          </a:ln>
                          <a:solidFill>
                            <a:srgbClr val="00B050"/>
                          </a:solidFill>
                          <a:effectLst/>
                          <a:uLnTx/>
                          <a:uFillTx/>
                          <a:latin typeface="Arial"/>
                        </a:rPr>
                        <a:t>✔</a:t>
                      </a:r>
                      <a:endParaRPr kumimoji="0"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January 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dirty="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547665"/>
                  </a:ext>
                </a:extLst>
              </a:tr>
              <a:tr h="476605">
                <a:tc>
                  <a:txBody>
                    <a:bodyPr/>
                    <a:lstStyle/>
                    <a:p>
                      <a:pPr marL="5715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dirty="0">
                          <a:ln>
                            <a:noFill/>
                          </a:ln>
                          <a:solidFill>
                            <a:srgbClr val="00B050"/>
                          </a:solidFill>
                          <a:effectLst/>
                          <a:uLnTx/>
                          <a:uFillTx/>
                          <a:latin typeface="+mn-lt"/>
                        </a:rPr>
                        <a:t>✔</a:t>
                      </a:r>
                      <a:endParaRPr kumimoji="0"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February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dirty="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dirty="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711061"/>
                  </a:ext>
                </a:extLst>
              </a:tr>
              <a:tr h="476605">
                <a:tc>
                  <a:txBody>
                    <a:bodyPr/>
                    <a:lstStyle/>
                    <a:p>
                      <a:pPr marL="6350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dirty="0">
                          <a:ln>
                            <a:noFill/>
                          </a:ln>
                          <a:solidFill>
                            <a:srgbClr val="00B050"/>
                          </a:solidFill>
                          <a:effectLst/>
                          <a:uLnTx/>
                          <a:uFillTx/>
                          <a:latin typeface="+mn-lt"/>
                        </a:rPr>
                        <a:t>✔</a:t>
                      </a:r>
                      <a:endParaRPr kumimoji="0"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March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dirty="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dirty="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76605">
                <a:tc>
                  <a:txBody>
                    <a:bodyPr/>
                    <a:lstStyle/>
                    <a:p>
                      <a:pPr marL="6350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dirty="0">
                          <a:ln>
                            <a:noFill/>
                          </a:ln>
                          <a:solidFill>
                            <a:srgbClr val="00B050"/>
                          </a:solidFill>
                          <a:effectLst/>
                          <a:uLnTx/>
                          <a:uFillTx/>
                          <a:latin typeface="+mn-lt"/>
                        </a:rPr>
                        <a:t>✔</a:t>
                      </a:r>
                      <a:endParaRPr kumimoji="0"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F00"/>
                          </a:solidFill>
                          <a:effectLst/>
                          <a:uLnTx/>
                          <a:uFillTx/>
                          <a:latin typeface="Arial"/>
                          <a:ea typeface="+mn-ea"/>
                          <a:cs typeface="Arial"/>
                        </a:rPr>
                        <a:t>Wednesday, April 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dirty="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dirty="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271077"/>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May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June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476605">
                <a:tc gridSpan="4">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a:ea typeface="+mn-ea"/>
                          <a:cs typeface="Arial"/>
                        </a:rPr>
                        <a:t>Tuesday, June 30, 2026 </a:t>
                      </a:r>
                      <a:r>
                        <a:rPr kumimoji="0" lang="en-US" sz="1600" b="0" i="0" u="none" strike="noStrike" kern="1200" cap="none" spc="0" normalizeH="0" baseline="0" noProof="0" dirty="0">
                          <a:ln>
                            <a:noFill/>
                          </a:ln>
                          <a:solidFill>
                            <a:schemeClr val="tx1"/>
                          </a:solidFill>
                          <a:effectLst/>
                          <a:uLnTx/>
                          <a:uFillTx/>
                          <a:latin typeface="Arial"/>
                          <a:ea typeface="+mn-ea"/>
                          <a:cs typeface="Arial"/>
                        </a:rPr>
                        <a:t>– </a:t>
                      </a:r>
                      <a:r>
                        <a:rPr kumimoji="0" lang="en-US" sz="1600" b="0" i="1" u="none" strike="noStrike" kern="1200" cap="none" spc="0" normalizeH="0" baseline="0" noProof="0" dirty="0">
                          <a:ln>
                            <a:noFill/>
                          </a:ln>
                          <a:solidFill>
                            <a:schemeClr val="tx1"/>
                          </a:solidFill>
                          <a:effectLst/>
                          <a:uLnTx/>
                          <a:uFillTx/>
                          <a:latin typeface="Arial"/>
                          <a:ea typeface="+mn-ea"/>
                          <a:cs typeface="Arial"/>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h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
        <p:nvSpPr>
          <p:cNvPr id="6" name="Title 1">
            <a:extLst>
              <a:ext uri="{FF2B5EF4-FFF2-40B4-BE49-F238E27FC236}">
                <a16:creationId xmlns:a16="http://schemas.microsoft.com/office/drawing/2014/main" id="{405EC989-0D05-6EB8-D12A-CC78AE75CCFC}"/>
              </a:ext>
            </a:extLst>
          </p:cNvPr>
          <p:cNvSpPr txBox="1">
            <a:spLocks/>
          </p:cNvSpPr>
          <p:nvPr/>
        </p:nvSpPr>
        <p:spPr bwMode="white">
          <a:xfrm>
            <a:off x="851770" y="109538"/>
            <a:ext cx="554903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dirty="0">
                <a:latin typeface="Arial" panose="020B0604020202020204" pitchFamily="34" charset="0"/>
                <a:cs typeface="Arial" panose="020B0604020202020204" pitchFamily="34" charset="0"/>
              </a:rPr>
              <a:t>Upcoming Meetings</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54502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E307B-C3E7-2C44-ED59-31755672056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03B903F-2C22-02CB-21D1-09E3AB63035E}"/>
              </a:ext>
            </a:extLst>
          </p:cNvPr>
          <p:cNvGraphicFramePr>
            <a:graphicFrameLocks noGrp="1"/>
          </p:cNvGraphicFramePr>
          <p:nvPr>
            <p:extLst>
              <p:ext uri="{D42A27DB-BD31-4B8C-83A1-F6EECF244321}">
                <p14:modId xmlns:p14="http://schemas.microsoft.com/office/powerpoint/2010/main" val="2461645935"/>
              </p:ext>
            </p:extLst>
          </p:nvPr>
        </p:nvGraphicFramePr>
        <p:xfrm>
          <a:off x="495300" y="1101840"/>
          <a:ext cx="8267700" cy="3328481"/>
        </p:xfrm>
        <a:graphic>
          <a:graphicData uri="http://schemas.openxmlformats.org/drawingml/2006/table">
            <a:tbl>
              <a:tblPr firstRow="1" bandRow="1">
                <a:tableStyleId>{2A488322-F2BA-4B5B-9748-0D474271808F}</a:tableStyleId>
              </a:tblPr>
              <a:tblGrid>
                <a:gridCol w="1567385">
                  <a:extLst>
                    <a:ext uri="{9D8B030D-6E8A-4147-A177-3AD203B41FA5}">
                      <a16:colId xmlns:a16="http://schemas.microsoft.com/office/drawing/2014/main" val="20000"/>
                    </a:ext>
                  </a:extLst>
                </a:gridCol>
                <a:gridCol w="6700315">
                  <a:extLst>
                    <a:ext uri="{9D8B030D-6E8A-4147-A177-3AD203B41FA5}">
                      <a16:colId xmlns:a16="http://schemas.microsoft.com/office/drawing/2014/main" val="330616325"/>
                    </a:ext>
                  </a:extLst>
                </a:gridCol>
              </a:tblGrid>
              <a:tr h="484632">
                <a:tc>
                  <a:txBody>
                    <a:bodyPr/>
                    <a:lstStyle/>
                    <a:p>
                      <a:pPr marL="112395" indent="0" algn="l"/>
                      <a:r>
                        <a:rPr lang="en-US" sz="1800" dirty="0">
                          <a:latin typeface="Arial" panose="020B0604020202020204" pitchFamily="34" charset="0"/>
                          <a:cs typeface="Arial" panose="020B060402020202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lgn="l"/>
                      <a:r>
                        <a:rPr lang="en-US" sz="1800" dirty="0">
                          <a:latin typeface="Arial"/>
                          <a:cs typeface="Arial"/>
                        </a:rPr>
                        <a:t>Proposed Tasks for Discussion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80806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April 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defTabSz="914400" rtl="0" eaLnBrk="1" fontAlgn="auto" latinLnBrk="0" hangingPunct="1">
                        <a:lnSpc>
                          <a:spcPts val="1875"/>
                        </a:lnSpc>
                        <a:spcBef>
                          <a:spcPts val="0"/>
                        </a:spcBef>
                        <a:spcAft>
                          <a:spcPts val="0"/>
                        </a:spcAft>
                        <a:buClr>
                          <a:srgbClr val="000000"/>
                        </a:buClr>
                        <a:buSzTx/>
                        <a:buFont typeface="Arial,Sans-Serif"/>
                        <a:buChar char="•"/>
                        <a:tabLst/>
                        <a:defRPr/>
                      </a:pPr>
                      <a:r>
                        <a:rPr lang="en-US" sz="1400" b="0" i="0" u="none" strike="noStrike" kern="1200" cap="none" spc="0" normalizeH="0" baseline="0" noProof="0" dirty="0">
                          <a:ln>
                            <a:noFill/>
                          </a:ln>
                          <a:solidFill>
                            <a:schemeClr val="tx1"/>
                          </a:solidFill>
                          <a:effectLst/>
                          <a:uLnTx/>
                          <a:uFillTx/>
                          <a:latin typeface="+mn-lt"/>
                          <a:cs typeface="Arial"/>
                        </a:rPr>
                        <a:t>Additional updates from Single Agency Workgroup</a:t>
                      </a: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Discussion of Commission's</a:t>
                      </a:r>
                      <a:r>
                        <a:rPr lang="en-US" sz="1400" b="0" i="0" u="none" strike="noStrike" kern="1200" cap="none" spc="0" normalizeH="0" baseline="0" dirty="0">
                          <a:ln>
                            <a:noFill/>
                          </a:ln>
                          <a:solidFill>
                            <a:schemeClr val="tx1"/>
                          </a:solidFill>
                          <a:effectLst/>
                          <a:uLnTx/>
                          <a:uFillTx/>
                          <a:latin typeface="Arial"/>
                          <a:ea typeface="+mn-ea"/>
                          <a:cs typeface="Arial"/>
                        </a:rPr>
                        <a:t> recommendations</a:t>
                      </a:r>
                      <a:endParaRPr lang="en-US" sz="1400" b="0" i="0" u="none" strike="noStrike" kern="1200" cap="none" spc="0" normalizeH="0" baseline="0" noProof="0" dirty="0">
                        <a:ln>
                          <a:noFill/>
                        </a:ln>
                        <a:solidFill>
                          <a:srgbClr val="000000"/>
                        </a:solidFill>
                        <a:effectLst/>
                        <a:uLnTx/>
                        <a:uFillTx/>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8227318"/>
                  </a:ext>
                </a:extLst>
              </a:tr>
              <a:tr h="596098">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May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342900" algn="l" defTabSz="914400" rtl="0" eaLnBrk="1" fontAlgn="auto" latinLnBrk="0" hangingPunct="1">
                        <a:lnSpc>
                          <a:spcPts val="1875"/>
                        </a:lnSpc>
                        <a:spcBef>
                          <a:spcPts val="0"/>
                        </a:spcBef>
                        <a:spcAft>
                          <a:spcPts val="0"/>
                        </a:spcAft>
                        <a:buClr>
                          <a:srgbClr val="000000"/>
                        </a:buClr>
                        <a:buSzTx/>
                        <a:buFont typeface="Arial,Sans-Serif"/>
                        <a:buChar char="•"/>
                        <a:tabLst/>
                        <a:defRPr/>
                      </a:pPr>
                      <a:r>
                        <a:rPr lang="en-US" sz="1400" b="0" i="0" u="none" strike="noStrike" kern="1200" cap="none" spc="0" normalizeH="0" baseline="0" noProof="0" dirty="0">
                          <a:ln>
                            <a:noFill/>
                          </a:ln>
                          <a:solidFill>
                            <a:schemeClr val="tx1"/>
                          </a:solidFill>
                          <a:effectLst/>
                          <a:uLnTx/>
                          <a:uFillTx/>
                          <a:latin typeface="+mn-lt"/>
                          <a:cs typeface="Arial"/>
                        </a:rPr>
                        <a:t>Final presentation from Single Agency Workgroup</a:t>
                      </a:r>
                      <a:endParaRPr lang="en-US" sz="1400" b="0" i="0" u="none" strike="noStrike" kern="1200" cap="none" spc="0" normalizeH="0" baseline="0" noProof="0" dirty="0">
                        <a:ln>
                          <a:noFill/>
                        </a:ln>
                        <a:solidFill>
                          <a:schemeClr val="tx1"/>
                        </a:solidFill>
                        <a:effectLst/>
                        <a:uLnTx/>
                        <a:uFillTx/>
                        <a:latin typeface="Arial"/>
                        <a:cs typeface="Arial"/>
                      </a:endParaRPr>
                    </a:p>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Continued discussion of Commission's recommendations</a:t>
                      </a:r>
                      <a:endParaRPr lang="en-US" sz="1400" b="0" i="0" u="none" strike="noStrike" kern="1200" cap="none" spc="0" normalizeH="0" baseline="0" noProof="0" dirty="0">
                        <a:ln>
                          <a:noFill/>
                        </a:ln>
                        <a:solidFill>
                          <a:srgbClr val="000000"/>
                        </a:solidFill>
                        <a:effectLst/>
                        <a:uLnTx/>
                        <a:uFillTx/>
                        <a:latin typeface="Arial"/>
                        <a:cs typeface="Arial"/>
                      </a:endParaRPr>
                    </a:p>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a:cs typeface="Arial"/>
                        </a:rPr>
                        <a:t>Review of </a:t>
                      </a:r>
                      <a:r>
                        <a:rPr lang="en-US" sz="1400" b="0" i="0" u="none" strike="noStrike" kern="1200" cap="none" spc="0" normalizeH="0" baseline="0" dirty="0">
                          <a:ln>
                            <a:noFill/>
                          </a:ln>
                          <a:solidFill>
                            <a:schemeClr val="tx1"/>
                          </a:solidFill>
                          <a:effectLst/>
                          <a:uLnTx/>
                          <a:uFillTx/>
                          <a:latin typeface="Arial"/>
                          <a:ea typeface="+mn-ea"/>
                          <a:cs typeface="Arial"/>
                        </a:rPr>
                        <a:t>draft report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1244957"/>
                  </a:ext>
                </a:extLst>
              </a:tr>
              <a:tr h="755690">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June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Review of </a:t>
                      </a:r>
                      <a:r>
                        <a:rPr lang="en-US" sz="1400" b="0"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draft report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47399"/>
                  </a:ext>
                </a:extLst>
              </a:tr>
              <a:tr h="484632">
                <a:tc gridSpan="2">
                  <a:txBody>
                    <a:bodyPr/>
                    <a:lstStyle/>
                    <a:p>
                      <a:pPr marL="0" marR="0" lvl="0" indent="0" algn="l" defTabSz="914400" rtl="0" eaLnBrk="1" fontAlgn="auto" latinLnBrk="0" hangingPunct="1">
                        <a:lnSpc>
                          <a:spcPts val="1875"/>
                        </a:lnSpc>
                        <a:spcBef>
                          <a:spcPts val="0"/>
                        </a:spcBef>
                        <a:spcAft>
                          <a:spcPts val="0"/>
                        </a:spcAft>
                        <a:buClr>
                          <a:srgbClr val="000000"/>
                        </a:buClr>
                        <a:buSzTx/>
                        <a:buFont typeface="Arial,Sans-Serif"/>
                        <a:buNone/>
                        <a:tabLst/>
                        <a:defRPr/>
                      </a:pPr>
                      <a:r>
                        <a:rPr kumimoji="0" 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Tuesday, June 30, 2026 – </a:t>
                      </a:r>
                      <a:r>
                        <a:rPr kumimoji="0" lang="en-US"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B703"/>
                    </a:solidFill>
                  </a:tcPr>
                </a:tc>
                <a:tc h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3123281"/>
                  </a:ext>
                </a:extLst>
              </a:tr>
            </a:tbl>
          </a:graphicData>
        </a:graphic>
      </p:graphicFrame>
      <p:sp>
        <p:nvSpPr>
          <p:cNvPr id="8" name="Title 2">
            <a:extLst>
              <a:ext uri="{FF2B5EF4-FFF2-40B4-BE49-F238E27FC236}">
                <a16:creationId xmlns:a16="http://schemas.microsoft.com/office/drawing/2014/main" id="{47383D8F-5B8A-BEEA-4DF1-B69A20067DC3}"/>
              </a:ext>
            </a:extLst>
          </p:cNvPr>
          <p:cNvSpPr txBox="1">
            <a:spLocks/>
          </p:cNvSpPr>
          <p:nvPr/>
        </p:nvSpPr>
        <p:spPr bwMode="white">
          <a:xfrm>
            <a:off x="798663" y="99194"/>
            <a:ext cx="5881421" cy="813719"/>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Arial" panose="020B0604020202020204" pitchFamily="34" charset="0"/>
                <a:cs typeface="Arial" panose="020B0604020202020204" pitchFamily="34" charset="0"/>
              </a:rPr>
              <a:t>Proposed Meeting Agendas</a:t>
            </a:r>
          </a:p>
        </p:txBody>
      </p:sp>
    </p:spTree>
    <p:extLst>
      <p:ext uri="{BB962C8B-B14F-4D97-AF65-F5344CB8AC3E}">
        <p14:creationId xmlns:p14="http://schemas.microsoft.com/office/powerpoint/2010/main" val="258309901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67D5F-F462-E3D8-E08A-45B6347EE201}"/>
              </a:ext>
            </a:extLst>
          </p:cNvPr>
          <p:cNvSpPr>
            <a:spLocks noGrp="1"/>
          </p:cNvSpPr>
          <p:nvPr>
            <p:ph type="title"/>
          </p:nvPr>
        </p:nvSpPr>
        <p:spPr/>
        <p:txBody>
          <a:bodyPr/>
          <a:lstStyle/>
          <a:p>
            <a:pPr algn="ctr"/>
            <a:r>
              <a:rPr lang="en-US" sz="4000">
                <a:solidFill>
                  <a:srgbClr val="003366"/>
                </a:solidFill>
                <a:latin typeface="Arial" panose="020B0604020202020204" pitchFamily="34" charset="0"/>
                <a:cs typeface="Arial" panose="020B0604020202020204" pitchFamily="34" charset="0"/>
              </a:rPr>
              <a:t>Appendix</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42523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219200"/>
            <a:ext cx="8077200" cy="5293757"/>
          </a:xfrm>
          <a:prstGeom prst="rect">
            <a:avLst/>
          </a:prstGeom>
          <a:noFill/>
        </p:spPr>
        <p:txBody>
          <a:bodyPr wrap="square">
            <a:spAutoFit/>
          </a:bodyPr>
          <a:lstStyle/>
          <a:p>
            <a:pPr>
              <a:spcAft>
                <a:spcPts val="1200"/>
              </a:spcAft>
            </a:pPr>
            <a:r>
              <a:rPr lang="en-US" sz="1600" b="1" u="sng">
                <a:latin typeface="Arial" panose="020B0604020202020204" pitchFamily="34" charset="0"/>
                <a:ea typeface="Calibri" panose="020F0502020204030204" pitchFamily="34" charset="0"/>
                <a:cs typeface="Arial" panose="020B0604020202020204" pitchFamily="34" charset="0"/>
              </a:rPr>
              <a:t>Legal Authority:</a:t>
            </a:r>
            <a:r>
              <a:rPr lang="en-US" sz="1600" b="1">
                <a:latin typeface="Arial" panose="020B0604020202020204" pitchFamily="34" charset="0"/>
                <a:ea typeface="Calibri" panose="020F0502020204030204" pitchFamily="34" charset="0"/>
                <a:cs typeface="Arial" panose="020B0604020202020204" pitchFamily="34" charset="0"/>
              </a:rPr>
              <a:t> </a:t>
            </a:r>
            <a:r>
              <a:rPr lang="en-US" sz="1600">
                <a:latin typeface="Arial" panose="020B0604020202020204" pitchFamily="34" charset="0"/>
                <a:ea typeface="Calibri" panose="020F0502020204030204" pitchFamily="34" charset="0"/>
                <a:cs typeface="Arial" panose="020B0604020202020204" pitchFamily="34" charset="0"/>
              </a:rPr>
              <a:t>FY2026 Budget 4000-0300 (</a:t>
            </a:r>
            <a:r>
              <a:rPr lang="en-US" sz="1600">
                <a:solidFill>
                  <a:srgbClr val="00B0F0"/>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link</a:t>
            </a:r>
            <a:r>
              <a:rPr lang="en-US" sz="1600">
                <a:latin typeface="Arial" panose="020B0604020202020204" pitchFamily="34" charset="0"/>
                <a:ea typeface="Calibri" panose="020F0502020204030204" pitchFamily="34" charset="0"/>
                <a:cs typeface="Arial" panose="020B0604020202020204" pitchFamily="34" charset="0"/>
              </a:rPr>
              <a:t>)</a:t>
            </a:r>
            <a:endParaRPr lang="en-US" sz="1600" b="1">
              <a:solidFill>
                <a:srgbClr val="002060"/>
              </a:solidFill>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a:latin typeface="Arial" panose="020B0604020202020204" pitchFamily="34" charset="0"/>
                <a:ea typeface="Calibri" panose="020F0502020204030204" pitchFamily="34" charset="0"/>
                <a:cs typeface="Arial" panose="020B0604020202020204" pitchFamily="34" charset="0"/>
              </a:rPr>
              <a:t>Summary:</a:t>
            </a:r>
            <a:r>
              <a:rPr lang="en-US" sz="1600" b="1">
                <a:latin typeface="Arial" panose="020B0604020202020204" pitchFamily="34" charset="0"/>
                <a:ea typeface="Calibri" panose="020F0502020204030204" pitchFamily="34" charset="0"/>
                <a:cs typeface="Arial" panose="020B0604020202020204" pitchFamily="34" charset="0"/>
              </a:rPr>
              <a:t> </a:t>
            </a:r>
            <a:r>
              <a:rPr lang="en-US" sz="1600" b="0" i="0">
                <a:effectLst/>
                <a:latin typeface="Arial" panose="020B0604020202020204" pitchFamily="34" charset="0"/>
                <a:ea typeface="Calibri" panose="020F0502020204030204" pitchFamily="34" charset="0"/>
                <a:cs typeface="Arial" panose="020B0604020202020204" pitchFamily="34" charset="0"/>
              </a:rPr>
              <a:t>The Comm</a:t>
            </a:r>
            <a:r>
              <a:rPr lang="en-US" sz="1600">
                <a:latin typeface="Arial" panose="020B0604020202020204" pitchFamily="34" charset="0"/>
                <a:ea typeface="Calibri" panose="020F0502020204030204" pitchFamily="34" charset="0"/>
                <a:cs typeface="Arial" panose="020B0604020202020204" pitchFamily="34" charset="0"/>
              </a:rPr>
              <a:t>ission </a:t>
            </a:r>
            <a:r>
              <a:rPr lang="en-US" sz="1600" b="0" i="0">
                <a:effectLst/>
                <a:latin typeface="Arial" panose="020B0604020202020204" pitchFamily="34" charset="0"/>
                <a:ea typeface="Calibri" panose="020F0502020204030204" pitchFamily="34" charset="0"/>
                <a:cs typeface="Arial" panose="020B0604020202020204" pitchFamily="34" charset="0"/>
              </a:rPr>
              <a:t>shall study and report on recommendations for improving access to behavioral health services for children and families, including:</a:t>
            </a:r>
            <a:endParaRPr lang="en-US" sz="1600" b="0" i="0">
              <a:solidFill>
                <a:srgbClr val="141414"/>
              </a:solidFill>
              <a:effectLst/>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(aa)</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list of the behavioral health services</a:t>
            </a:r>
            <a:r>
              <a:rPr lang="en-US" sz="1600">
                <a:latin typeface="Arial" panose="020B0604020202020204" pitchFamily="34" charset="0"/>
                <a:ea typeface="Calibri" panose="020F0502020204030204" pitchFamily="34" charset="0"/>
                <a:cs typeface="Arial" panose="020B0604020202020204" pitchFamily="34" charset="0"/>
              </a:rPr>
              <a:t>, including services and treatment for substance use disorder and for autism spectrum disorder, available to children and adolescents under 22 years of age;</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(bb)</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list of common challenges that children, adolescents and families face in seeking behavioral health services</a:t>
            </a:r>
            <a:r>
              <a:rPr lang="en-US" sz="1600">
                <a:latin typeface="Arial" panose="020B0604020202020204" pitchFamily="34" charset="0"/>
                <a:ea typeface="Calibri" panose="020F0502020204030204" pitchFamily="34" charset="0"/>
                <a:cs typeface="Arial" panose="020B0604020202020204" pitchFamily="34" charset="0"/>
              </a:rPr>
              <a:t> including, but not limited to, challenges associated with program eligibility criteria, affordability and cost-sharing, insurance or state program denials, application processes and service authorization processes, staffing, wait times and geography;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(cc)</a:t>
            </a:r>
            <a:r>
              <a:rPr lang="en-US" sz="1600">
                <a:latin typeface="Arial" panose="020B0604020202020204" pitchFamily="34" charset="0"/>
                <a:ea typeface="Calibri" panose="020F0502020204030204" pitchFamily="34" charset="0"/>
                <a:cs typeface="Arial" panose="020B0604020202020204" pitchFamily="34" charset="0"/>
              </a:rPr>
              <a:t> </a:t>
            </a:r>
            <a:r>
              <a:rPr lang="en-US" sz="1600" u="sng">
                <a:latin typeface="Arial" panose="020B0604020202020204" pitchFamily="34" charset="0"/>
                <a:ea typeface="Calibri" panose="020F0502020204030204" pitchFamily="34" charset="0"/>
                <a:cs typeface="Arial" panose="020B0604020202020204" pitchFamily="34" charset="0"/>
              </a:rPr>
              <a:t>recommended policies to address challenges</a:t>
            </a:r>
            <a:r>
              <a:rPr lang="en-US" sz="1600">
                <a:latin typeface="Arial" panose="020B0604020202020204" pitchFamily="34" charset="0"/>
                <a:ea typeface="Calibri" panose="020F0502020204030204" pitchFamily="34" charset="0"/>
                <a:cs typeface="Arial" panose="020B0604020202020204" pitchFamily="34" charset="0"/>
              </a:rPr>
              <a:t> identified under clause (bb) and for streamlining access to behavioral health services for children, adolescents and families including, but not limited to, adolescent continuing care inpatient and residential treatment services;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(dd)</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review of state funding dedicated to behavioral health services for children</a:t>
            </a:r>
            <a:r>
              <a:rPr lang="en-US" sz="1600">
                <a:latin typeface="Arial" panose="020B0604020202020204" pitchFamily="34" charset="0"/>
                <a:ea typeface="Calibri" panose="020F0502020204030204" pitchFamily="34" charset="0"/>
                <a:cs typeface="Arial" panose="020B0604020202020204" pitchFamily="34" charset="0"/>
              </a:rPr>
              <a:t> across state agencies and MassHealth and an </a:t>
            </a:r>
            <a:r>
              <a:rPr lang="en-US" sz="1600" u="sng">
                <a:latin typeface="Arial" panose="020B0604020202020204" pitchFamily="34" charset="0"/>
                <a:ea typeface="Calibri" panose="020F0502020204030204" pitchFamily="34" charset="0"/>
                <a:cs typeface="Arial" panose="020B0604020202020204" pitchFamily="34" charset="0"/>
              </a:rPr>
              <a:t>examination of the impact of how such funding is used to maximize the delivery of services and available federal resources</a:t>
            </a:r>
            <a:r>
              <a:rPr lang="en-US" sz="1600">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5808599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E2383-F679-34FD-4738-80F778722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A6199-ABD8-872E-BB53-E4B588FDE82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 (cont.)</a:t>
            </a:r>
          </a:p>
        </p:txBody>
      </p:sp>
      <p:sp>
        <p:nvSpPr>
          <p:cNvPr id="5" name="TextBox 4">
            <a:extLst>
              <a:ext uri="{FF2B5EF4-FFF2-40B4-BE49-F238E27FC236}">
                <a16:creationId xmlns:a16="http://schemas.microsoft.com/office/drawing/2014/main" id="{B62C8ADD-BA52-8307-C598-0F1179400040}"/>
              </a:ext>
            </a:extLst>
          </p:cNvPr>
          <p:cNvSpPr txBox="1"/>
          <p:nvPr/>
        </p:nvSpPr>
        <p:spPr>
          <a:xfrm>
            <a:off x="533400" y="1219200"/>
            <a:ext cx="8077200" cy="3570208"/>
          </a:xfrm>
          <a:prstGeom prst="rect">
            <a:avLst/>
          </a:prstGeom>
          <a:noFill/>
        </p:spPr>
        <p:txBody>
          <a:bodyPr wrap="square">
            <a:spAutoFit/>
          </a:bodyPr>
          <a:lstStyle/>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(ee)</a:t>
            </a:r>
            <a:r>
              <a:rPr lang="en-US" sz="1600">
                <a:latin typeface="Arial" panose="020B0604020202020204" pitchFamily="34" charset="0"/>
                <a:ea typeface="Calibri" panose="020F0502020204030204" pitchFamily="34" charset="0"/>
                <a:cs typeface="Arial" panose="020B0604020202020204" pitchFamily="34" charset="0"/>
              </a:rPr>
              <a:t> </a:t>
            </a:r>
            <a:r>
              <a:rPr lang="en-US" sz="1600" u="sng">
                <a:latin typeface="Arial" panose="020B0604020202020204" pitchFamily="34" charset="0"/>
                <a:ea typeface="Calibri" panose="020F0502020204030204" pitchFamily="34" charset="0"/>
                <a:cs typeface="Arial" panose="020B0604020202020204" pitchFamily="34" charset="0"/>
              </a:rPr>
              <a:t>analysis of the feasibility and effects of creating a single integrated children’s behavioral health agency</a:t>
            </a:r>
            <a:r>
              <a:rPr lang="en-US" sz="1600">
                <a:latin typeface="Arial" panose="020B0604020202020204" pitchFamily="34" charset="0"/>
                <a:ea typeface="Calibri" panose="020F0502020204030204" pitchFamily="34" charset="0"/>
                <a:cs typeface="Arial" panose="020B0604020202020204" pitchFamily="34" charset="0"/>
              </a:rPr>
              <a:t>;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(ff)</a:t>
            </a:r>
            <a:r>
              <a:rPr lang="en-US" sz="1600">
                <a:latin typeface="Arial" panose="020B0604020202020204" pitchFamily="34" charset="0"/>
                <a:ea typeface="Calibri" panose="020F0502020204030204" pitchFamily="34" charset="0"/>
                <a:cs typeface="Arial" panose="020B0604020202020204" pitchFamily="34" charset="0"/>
              </a:rPr>
              <a:t> a </a:t>
            </a:r>
            <a:r>
              <a:rPr lang="en-US" sz="1600" u="sng">
                <a:latin typeface="Arial" panose="020B0604020202020204" pitchFamily="34" charset="0"/>
                <a:ea typeface="Calibri" panose="020F0502020204030204" pitchFamily="34" charset="0"/>
                <a:cs typeface="Arial" panose="020B0604020202020204" pitchFamily="34" charset="0"/>
              </a:rPr>
              <a:t>3-year strategic plan</a:t>
            </a:r>
            <a:r>
              <a:rPr lang="en-US" sz="1600">
                <a:latin typeface="Arial" panose="020B0604020202020204" pitchFamily="34" charset="0"/>
                <a:ea typeface="Calibri" panose="020F0502020204030204" pitchFamily="34" charset="0"/>
                <a:cs typeface="Arial" panose="020B0604020202020204" pitchFamily="34" charset="0"/>
              </a:rPr>
              <a:t> for the delivery of behavioral health services for children and families that considers all providers and payers; and  </a:t>
            </a:r>
          </a:p>
          <a:p>
            <a:pPr lvl="0">
              <a:spcAft>
                <a:spcPts val="1200"/>
              </a:spcAft>
            </a:pPr>
            <a:r>
              <a:rPr lang="en-US" sz="1600" b="1">
                <a:latin typeface="Arial" panose="020B0604020202020204" pitchFamily="34" charset="0"/>
                <a:ea typeface="Calibri" panose="020F0502020204030204" pitchFamily="34" charset="0"/>
                <a:cs typeface="Arial" panose="020B0604020202020204" pitchFamily="34" charset="0"/>
              </a:rPr>
              <a:t>(gg)</a:t>
            </a:r>
            <a:r>
              <a:rPr lang="en-US" sz="1600">
                <a:latin typeface="Arial" panose="020B0604020202020204" pitchFamily="34" charset="0"/>
                <a:ea typeface="Calibri" panose="020F0502020204030204" pitchFamily="34" charset="0"/>
                <a:cs typeface="Arial" panose="020B0604020202020204" pitchFamily="34" charset="0"/>
              </a:rPr>
              <a:t> any matters deemed relevant by the commission</a:t>
            </a:r>
          </a:p>
          <a:p>
            <a:pPr lvl="0">
              <a:spcAft>
                <a:spcPts val="1200"/>
              </a:spcAft>
            </a:pPr>
            <a:endParaRPr lang="en-US" sz="1600">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a:latin typeface="Arial" panose="020B0604020202020204" pitchFamily="34" charset="0"/>
                <a:ea typeface="Calibri" panose="020F0502020204030204" pitchFamily="34" charset="0"/>
                <a:cs typeface="Arial" panose="020B0604020202020204" pitchFamily="34" charset="0"/>
              </a:rPr>
              <a:t>Report</a:t>
            </a:r>
          </a:p>
          <a:p>
            <a:pPr lvl="0">
              <a:spcAft>
                <a:spcPts val="1200"/>
              </a:spcAft>
            </a:pPr>
            <a:r>
              <a:rPr lang="en-US" sz="1600">
                <a:latin typeface="Arial" panose="020B0604020202020204" pitchFamily="34" charset="0"/>
                <a:ea typeface="Calibri" panose="020F0502020204030204" pitchFamily="34" charset="0"/>
                <a:cs typeface="Arial" panose="020B0604020202020204" pitchFamily="34" charset="0"/>
              </a:rPr>
              <a:t>Not later than June 30, 2026, the Commission shall submit its report to the Joint Committee on Mental Health, Substance Use and Recovery, the Joint Committee on Children, Families and Persons with Disabilities, the Joint Committee on Health Care Financing, and the Senate and House Committees on Ways and Means.</a:t>
            </a:r>
          </a:p>
        </p:txBody>
      </p:sp>
    </p:spTree>
    <p:extLst>
      <p:ext uri="{BB962C8B-B14F-4D97-AF65-F5344CB8AC3E}">
        <p14:creationId xmlns:p14="http://schemas.microsoft.com/office/powerpoint/2010/main" val="292258421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6364-C359-D0C4-B411-CEF94F04D56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CFC476-AE22-FD48-CE3B-0C5BBBB7C787}"/>
              </a:ext>
            </a:extLst>
          </p:cNvPr>
          <p:cNvSpPr/>
          <p:nvPr/>
        </p:nvSpPr>
        <p:spPr>
          <a:xfrm>
            <a:off x="252611" y="1030157"/>
            <a:ext cx="4119358" cy="1828800"/>
          </a:xfrm>
          <a:prstGeom prst="rect">
            <a:avLst/>
          </a:pr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lvl="0" algn="l" defTabSz="711200">
              <a:lnSpc>
                <a:spcPct val="90000"/>
              </a:lnSpc>
              <a:spcAft>
                <a:spcPts val="600"/>
              </a:spcAft>
            </a:pPr>
            <a:r>
              <a:rPr lang="en-US" sz="1600" b="1" kern="1200">
                <a:latin typeface="Arial" panose="020B0604020202020204" pitchFamily="34" charset="0"/>
                <a:cs typeface="Arial" panose="020B0604020202020204" pitchFamily="34" charset="0"/>
              </a:rPr>
              <a:t>Access, Entry, &amp; Navigation</a:t>
            </a:r>
          </a:p>
          <a:p>
            <a:pPr marL="171450" lvl="0" indent="-171450" algn="l" defTabSz="711200">
              <a:lnSpc>
                <a:spcPct val="90000"/>
              </a:lnSpc>
              <a:spcAft>
                <a:spcPts val="189"/>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No clear starting place; inconsistent entry, referral, and intake pathways </a:t>
            </a:r>
            <a:endParaRPr lang="en-US" sz="1200" kern="1200">
              <a:latin typeface="Arial" panose="020B0604020202020204" pitchFamily="34" charset="0"/>
              <a:cs typeface="Arial" panose="020B0604020202020204" pitchFamily="34" charset="0"/>
            </a:endParaRPr>
          </a:p>
          <a:p>
            <a:pPr marL="171450" lvl="1" indent="-171450" algn="l" defTabSz="466725">
              <a:lnSpc>
                <a:spcPct val="90000"/>
              </a:lnSpc>
              <a:spcAft>
                <a:spcPts val="189"/>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Families lack clear information on services, roles, and eligibility </a:t>
            </a:r>
          </a:p>
          <a:p>
            <a:pPr marL="171450" lvl="1" indent="-171450" algn="l" defTabSz="466725">
              <a:lnSpc>
                <a:spcPct val="90000"/>
              </a:lnSpc>
              <a:spcAft>
                <a:spcPts val="189"/>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Caregiver burden + barriers from requirements, hours, transportation, transitions </a:t>
            </a:r>
          </a:p>
        </p:txBody>
      </p:sp>
      <p:sp>
        <p:nvSpPr>
          <p:cNvPr id="8" name="Freeform: Shape 7">
            <a:extLst>
              <a:ext uri="{FF2B5EF4-FFF2-40B4-BE49-F238E27FC236}">
                <a16:creationId xmlns:a16="http://schemas.microsoft.com/office/drawing/2014/main" id="{76656570-6F3A-EABC-3BB8-FBB151E7E5A5}"/>
              </a:ext>
            </a:extLst>
          </p:cNvPr>
          <p:cNvSpPr/>
          <p:nvPr/>
        </p:nvSpPr>
        <p:spPr>
          <a:xfrm>
            <a:off x="4829369" y="1030158"/>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Workforce Capacity, Stability &amp; Training</a:t>
            </a:r>
            <a:r>
              <a:rPr lang="en-US" sz="1600" b="0" i="0" kern="1200">
                <a:latin typeface="Arial" panose="020B0604020202020204" pitchFamily="34" charset="0"/>
                <a:cs typeface="Arial" panose="020B0604020202020204" pitchFamily="34" charset="0"/>
              </a:rPr>
              <a:t> </a:t>
            </a:r>
            <a:endParaRPr lang="en-US" sz="1600" kern="120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Shortages and closures reduce availability and continuity </a:t>
            </a:r>
            <a:endParaRPr lang="en-US" sz="1200" kern="120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Turnover (wages, burnout, competition) undermines stability and responsiveness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Training gaps + lack of diverse/bilingual workforce limits appropriate care (ASD/IECMH) </a:t>
            </a:r>
          </a:p>
        </p:txBody>
      </p:sp>
      <p:sp>
        <p:nvSpPr>
          <p:cNvPr id="10" name="Freeform: Shape 9">
            <a:extLst>
              <a:ext uri="{FF2B5EF4-FFF2-40B4-BE49-F238E27FC236}">
                <a16:creationId xmlns:a16="http://schemas.microsoft.com/office/drawing/2014/main" id="{7855E403-6FAC-2230-59FB-2BEA968DF3A8}"/>
              </a:ext>
            </a:extLst>
          </p:cNvPr>
          <p:cNvSpPr/>
          <p:nvPr/>
        </p:nvSpPr>
        <p:spPr>
          <a:xfrm>
            <a:off x="252611" y="2975101"/>
            <a:ext cx="4119358" cy="1824796"/>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Coverage, Affordability, Admin Barriers &amp; Financing/Sustainability</a:t>
            </a:r>
            <a:r>
              <a:rPr lang="en-US" sz="1600" b="0" i="0" kern="1200">
                <a:latin typeface="Arial" panose="020B0604020202020204" pitchFamily="34" charset="0"/>
                <a:cs typeface="Arial" panose="020B0604020202020204" pitchFamily="34" charset="0"/>
              </a:rPr>
              <a:t> </a:t>
            </a:r>
            <a:endParaRPr lang="en-US" sz="1600" kern="1200">
              <a:latin typeface="Arial" panose="020B0604020202020204" pitchFamily="34" charset="0"/>
              <a:cs typeface="Arial" panose="020B0604020202020204" pitchFamily="34" charset="0"/>
            </a:endParaRPr>
          </a:p>
          <a:p>
            <a:pPr marL="171450" lvl="1" indent="-171450"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Coverage gaps/denials, cost-sharing, reimbursement issues block access </a:t>
            </a:r>
          </a:p>
          <a:p>
            <a:pPr marL="171450" lvl="1" indent="-171450"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Admin complexity (eligibility, auth, billing) delays care </a:t>
            </a:r>
          </a:p>
          <a:p>
            <a:pPr marL="171450" lvl="1" indent="-171450"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Financing/payment rules (rates, grants) affect sustainability and provider participation </a:t>
            </a:r>
          </a:p>
        </p:txBody>
      </p:sp>
      <p:sp>
        <p:nvSpPr>
          <p:cNvPr id="12" name="Freeform: Shape 11">
            <a:extLst>
              <a:ext uri="{FF2B5EF4-FFF2-40B4-BE49-F238E27FC236}">
                <a16:creationId xmlns:a16="http://schemas.microsoft.com/office/drawing/2014/main" id="{092DEA35-DEC6-A25A-D230-BC1A08C327DF}"/>
              </a:ext>
            </a:extLst>
          </p:cNvPr>
          <p:cNvSpPr/>
          <p:nvPr/>
        </p:nvSpPr>
        <p:spPr>
          <a:xfrm>
            <a:off x="4829369" y="2975101"/>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System Design, Fragmentation &amp; Coordination</a:t>
            </a:r>
            <a:r>
              <a:rPr lang="en-US" sz="1600" b="0" i="0" kern="1200">
                <a:latin typeface="Arial" panose="020B0604020202020204" pitchFamily="34" charset="0"/>
                <a:cs typeface="Arial" panose="020B0604020202020204" pitchFamily="34" charset="0"/>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Multiple agencies/payors with limited coordination and accountability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Inconsistent care coordination processes create gaps and duplication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Limited cross-system integration; unclear roles/leadership (incl. ASD coordination) </a:t>
            </a:r>
          </a:p>
        </p:txBody>
      </p:sp>
      <p:sp>
        <p:nvSpPr>
          <p:cNvPr id="14" name="Freeform: Shape 13">
            <a:extLst>
              <a:ext uri="{FF2B5EF4-FFF2-40B4-BE49-F238E27FC236}">
                <a16:creationId xmlns:a16="http://schemas.microsoft.com/office/drawing/2014/main" id="{431EC707-A812-EE96-8774-BF41300B991B}"/>
              </a:ext>
            </a:extLst>
          </p:cNvPr>
          <p:cNvSpPr/>
          <p:nvPr/>
        </p:nvSpPr>
        <p:spPr>
          <a:xfrm>
            <a:off x="252611" y="4922087"/>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Equity &amp; Population-Specific Gaps</a:t>
            </a:r>
            <a:endParaRPr lang="en-US" sz="1600" b="0" i="0" kern="120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Persistent inequities by race, language, geography, income, </a:t>
            </a:r>
            <a:r>
              <a:rPr lang="en-US" sz="1200">
                <a:latin typeface="Arial" panose="020B0604020202020204" pitchFamily="34" charset="0"/>
                <a:cs typeface="Arial" panose="020B0604020202020204" pitchFamily="34" charset="0"/>
              </a:rPr>
              <a:t>disability, identity </a:t>
            </a:r>
          </a:p>
          <a:p>
            <a:pPr marL="171450" lvl="1" indent="-171450" algn="l"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Insufficient language access and culturally responsive care </a:t>
            </a:r>
          </a:p>
          <a:p>
            <a:pPr marL="171450" lvl="1" indent="-171450" algn="l" defTabSz="466725">
              <a:lnSpc>
                <a:spcPct val="90000"/>
              </a:lnSpc>
              <a:spcBef>
                <a:spcPct val="0"/>
              </a:spcBef>
              <a:spcAft>
                <a:spcPct val="15000"/>
              </a:spcAft>
              <a:buFont typeface="Arial" panose="020B0604020202020204" pitchFamily="34" charset="0"/>
              <a:buChar char="•"/>
            </a:pPr>
            <a:r>
              <a:rPr lang="en-US" sz="1200">
                <a:latin typeface="Arial" panose="020B0604020202020204" pitchFamily="34" charset="0"/>
                <a:cs typeface="Arial" panose="020B0604020202020204" pitchFamily="34" charset="0"/>
              </a:rPr>
              <a:t>Systems don’t fit high-need groups (ASD/DD, medical complexity, DCF/homelessness; ACEs) </a:t>
            </a:r>
          </a:p>
        </p:txBody>
      </p:sp>
      <p:sp>
        <p:nvSpPr>
          <p:cNvPr id="16" name="Freeform: Shape 15">
            <a:extLst>
              <a:ext uri="{FF2B5EF4-FFF2-40B4-BE49-F238E27FC236}">
                <a16:creationId xmlns:a16="http://schemas.microsoft.com/office/drawing/2014/main" id="{37E015AA-8C41-5CD5-2975-99F0EA0BCE6A}"/>
              </a:ext>
            </a:extLst>
          </p:cNvPr>
          <p:cNvSpPr/>
          <p:nvPr/>
        </p:nvSpPr>
        <p:spPr>
          <a:xfrm>
            <a:off x="4829369" y="4922087"/>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a:latin typeface="Arial" panose="020B0604020202020204" pitchFamily="34" charset="0"/>
                <a:cs typeface="Arial" panose="020B0604020202020204" pitchFamily="34" charset="0"/>
              </a:rPr>
              <a:t>Service Capacity, Wait Times &amp; Crisis Dependence</a:t>
            </a:r>
            <a:r>
              <a:rPr lang="en-US" sz="1600" b="0" i="0" kern="1200">
                <a:latin typeface="Arial" panose="020B0604020202020204" pitchFamily="34" charset="0"/>
                <a:cs typeface="Arial" panose="020B0604020202020204" pitchFamily="34" charset="0"/>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Demand exceeds capacity across community and inpatient settings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Long waits and evaluation backlogs delay diagnosis and treatment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a:latin typeface="Arial" panose="020B0604020202020204" pitchFamily="34" charset="0"/>
                <a:cs typeface="Arial" panose="020B0604020202020204" pitchFamily="34" charset="0"/>
              </a:rPr>
              <a:t>Limited community options drive ED use and boarding (beds/workforce/step-down limits; acuity) </a:t>
            </a:r>
          </a:p>
        </p:txBody>
      </p:sp>
      <p:sp>
        <p:nvSpPr>
          <p:cNvPr id="21" name="Title 1">
            <a:extLst>
              <a:ext uri="{FF2B5EF4-FFF2-40B4-BE49-F238E27FC236}">
                <a16:creationId xmlns:a16="http://schemas.microsoft.com/office/drawing/2014/main" id="{FDF04E46-492A-D27E-0B60-A0EC7EBE48FD}"/>
              </a:ext>
            </a:extLst>
          </p:cNvPr>
          <p:cNvSpPr txBox="1">
            <a:spLocks/>
          </p:cNvSpPr>
          <p:nvPr/>
        </p:nvSpPr>
        <p:spPr bwMode="white">
          <a:xfrm>
            <a:off x="851770" y="109538"/>
            <a:ext cx="554903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dirty="0">
                <a:latin typeface="Arial" panose="020B0604020202020204" pitchFamily="34" charset="0"/>
                <a:cs typeface="Arial" panose="020B0604020202020204" pitchFamily="34" charset="0"/>
              </a:rPr>
              <a:t>Review of Key Challenges (bb)</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99674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B0185-8DD6-F14B-A6A6-ECC90038BF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24394D-F51E-C546-3802-5809D6D0FAB8}"/>
              </a:ext>
            </a:extLst>
          </p:cNvPr>
          <p:cNvSpPr>
            <a:spLocks noGrp="1"/>
          </p:cNvSpPr>
          <p:nvPr>
            <p:ph type="title"/>
          </p:nvPr>
        </p:nvSpPr>
        <p:spPr>
          <a:xfrm>
            <a:off x="838200" y="109538"/>
            <a:ext cx="5029200" cy="762000"/>
          </a:xfrm>
        </p:spPr>
        <p:txBody>
          <a:bodyPr anchor="ctr"/>
          <a:lstStyle/>
          <a:p>
            <a:r>
              <a:rPr lang="en-US">
                <a:latin typeface="Arial" panose="020B0604020202020204" pitchFamily="34" charset="0"/>
                <a:cs typeface="Arial" panose="020B0604020202020204" pitchFamily="34" charset="0"/>
              </a:rPr>
              <a:t>Commission Webpage</a:t>
            </a:r>
          </a:p>
        </p:txBody>
      </p:sp>
      <p:sp>
        <p:nvSpPr>
          <p:cNvPr id="4" name="TextBox 3">
            <a:extLst>
              <a:ext uri="{FF2B5EF4-FFF2-40B4-BE49-F238E27FC236}">
                <a16:creationId xmlns:a16="http://schemas.microsoft.com/office/drawing/2014/main" id="{2DC4B4CC-AA0E-6E9A-99C7-08F1FB9F4AB8}"/>
              </a:ext>
            </a:extLst>
          </p:cNvPr>
          <p:cNvSpPr txBox="1"/>
          <p:nvPr/>
        </p:nvSpPr>
        <p:spPr>
          <a:xfrm>
            <a:off x="838200" y="1752600"/>
            <a:ext cx="7467601" cy="2108269"/>
          </a:xfrm>
          <a:prstGeom prst="rect">
            <a:avLst/>
          </a:prstGeom>
          <a:noFill/>
        </p:spPr>
        <p:txBody>
          <a:bodyPr wrap="square">
            <a:spAutoFit/>
          </a:bodyPr>
          <a:lstStyle/>
          <a:p>
            <a:pPr>
              <a:spcAft>
                <a:spcPts val="600"/>
              </a:spcAft>
            </a:pPr>
            <a:r>
              <a:rPr lang="en-US" b="1" u="sng">
                <a:latin typeface="Arial" panose="020B0604020202020204" pitchFamily="34" charset="0"/>
                <a:cs typeface="Arial" panose="020B0604020202020204" pitchFamily="34" charset="0"/>
              </a:rPr>
              <a:t>Webpage</a:t>
            </a:r>
          </a:p>
          <a:p>
            <a:r>
              <a:rPr lang="en-US">
                <a:latin typeface="Arial" panose="020B0604020202020204" pitchFamily="34" charset="0"/>
                <a:cs typeface="Arial" panose="020B0604020202020204" pitchFamily="34" charset="0"/>
              </a:rPr>
              <a:t>Meeting notifications and copies of meeting materials, such as approved minutes for each of the Commission’s meetings, will be posted on the Commission’s Mass.gov webpage:</a:t>
            </a:r>
          </a:p>
          <a:p>
            <a:endParaRPr lang="en-US">
              <a:solidFill>
                <a:srgbClr val="002060"/>
              </a:solidFill>
              <a:latin typeface="Arial" panose="020B0604020202020204" pitchFamily="34" charset="0"/>
              <a:cs typeface="Arial" panose="020B0604020202020204" pitchFamily="34" charset="0"/>
            </a:endParaRPr>
          </a:p>
          <a:p>
            <a:r>
              <a:rPr lang="en-US">
                <a:solidFill>
                  <a:srgbClr val="0070C0"/>
                </a:solidFill>
                <a:latin typeface="Arial" panose="020B0604020202020204" pitchFamily="34" charset="0"/>
                <a:cs typeface="Arial" panose="020B0604020202020204" pitchFamily="34" charset="0"/>
              </a:rPr>
              <a:t>https://www.mass.gov/special-commission-on-access-to-behavioral-health-services-for-children-and-families</a:t>
            </a:r>
          </a:p>
        </p:txBody>
      </p:sp>
    </p:spTree>
    <p:extLst>
      <p:ext uri="{BB962C8B-B14F-4D97-AF65-F5344CB8AC3E}">
        <p14:creationId xmlns:p14="http://schemas.microsoft.com/office/powerpoint/2010/main" val="26342055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BF761E-D82B-B642-5218-21F15A06DF4B}"/>
              </a:ext>
            </a:extLst>
          </p:cNvPr>
          <p:cNvSpPr txBox="1">
            <a:spLocks/>
          </p:cNvSpPr>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Arial" panose="020B0604020202020204" pitchFamily="34" charset="0"/>
                <a:cs typeface="Arial" panose="020B0604020202020204" pitchFamily="34" charset="0"/>
              </a:rPr>
              <a:t>Agenda</a:t>
            </a:r>
          </a:p>
        </p:txBody>
      </p:sp>
      <p:sp>
        <p:nvSpPr>
          <p:cNvPr id="4" name="TextBox 3">
            <a:extLst>
              <a:ext uri="{FF2B5EF4-FFF2-40B4-BE49-F238E27FC236}">
                <a16:creationId xmlns:a16="http://schemas.microsoft.com/office/drawing/2014/main" id="{D9D7F062-E60C-662C-809D-8189697B0283}"/>
              </a:ext>
            </a:extLst>
          </p:cNvPr>
          <p:cNvSpPr txBox="1"/>
          <p:nvPr/>
        </p:nvSpPr>
        <p:spPr>
          <a:xfrm>
            <a:off x="457200" y="1228397"/>
            <a:ext cx="8229600" cy="2793842"/>
          </a:xfrm>
          <a:prstGeom prst="rect">
            <a:avLst/>
          </a:prstGeom>
          <a:noFill/>
        </p:spPr>
        <p:txBody>
          <a:bodyPr wrap="square" lIns="91440" tIns="45720" rIns="91440" bIns="45720" anchor="t">
            <a:spAutoFit/>
          </a:bodyPr>
          <a:lstStyle/>
          <a:p>
            <a:pPr marL="457200" indent="-457200">
              <a:lnSpc>
                <a:spcPct val="150000"/>
              </a:lnSpc>
              <a:buAutoNum type="arabicPeriod"/>
            </a:pPr>
            <a:r>
              <a:rPr lang="en-US" sz="2400" dirty="0">
                <a:latin typeface="Arial"/>
                <a:cs typeface="Arial"/>
              </a:rPr>
              <a:t>Welcome</a:t>
            </a:r>
          </a:p>
          <a:p>
            <a:pPr marL="457200" indent="-457200">
              <a:lnSpc>
                <a:spcPct val="150000"/>
              </a:lnSpc>
              <a:buAutoNum type="arabicPeriod"/>
            </a:pPr>
            <a:r>
              <a:rPr lang="en-US" sz="2400" dirty="0">
                <a:latin typeface="Arial"/>
                <a:cs typeface="Arial"/>
              </a:rPr>
              <a:t>Approval of 3/18/2026 Meeting Minutes</a:t>
            </a:r>
          </a:p>
          <a:p>
            <a:pPr marL="457200" indent="-457200">
              <a:lnSpc>
                <a:spcPct val="150000"/>
              </a:lnSpc>
              <a:buAutoNum type="arabicPeriod"/>
            </a:pPr>
            <a:r>
              <a:rPr lang="en-US" sz="2400" dirty="0">
                <a:latin typeface="Arial"/>
                <a:cs typeface="Arial"/>
              </a:rPr>
              <a:t>Updates from Single Agency Workgroup</a:t>
            </a:r>
          </a:p>
          <a:p>
            <a:pPr marL="457200" indent="-457200">
              <a:lnSpc>
                <a:spcPct val="150000"/>
              </a:lnSpc>
              <a:buAutoNum type="arabicPeriod"/>
            </a:pPr>
            <a:r>
              <a:rPr lang="en-US" sz="2400" dirty="0">
                <a:latin typeface="Arial"/>
                <a:cs typeface="Arial"/>
              </a:rPr>
              <a:t>Discussion of Commission’s Recommendations</a:t>
            </a:r>
          </a:p>
          <a:p>
            <a:pPr marL="457200" indent="-457200">
              <a:lnSpc>
                <a:spcPct val="150000"/>
              </a:lnSpc>
              <a:buAutoNum type="arabicPeriod"/>
            </a:pPr>
            <a:r>
              <a:rPr lang="en-US" sz="2400" dirty="0">
                <a:latin typeface="Arial"/>
                <a:cs typeface="Arial"/>
              </a:rPr>
              <a:t>Next Steps</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62031-E787-64D4-A2A2-BE91D8487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37419-8BC1-AD6B-2533-5F4D1FA667C9}"/>
              </a:ext>
            </a:extLst>
          </p:cNvPr>
          <p:cNvSpPr>
            <a:spLocks noGrp="1"/>
          </p:cNvSpPr>
          <p:nvPr>
            <p:ph type="title"/>
          </p:nvPr>
        </p:nvSpPr>
        <p:spPr>
          <a:xfrm>
            <a:off x="1739900" y="3612776"/>
            <a:ext cx="5664200" cy="762000"/>
          </a:xfrm>
        </p:spPr>
        <p:txBody>
          <a:bodyPr/>
          <a:lstStyle/>
          <a:p>
            <a:r>
              <a:rPr lang="en-US" sz="4000" dirty="0">
                <a:solidFill>
                  <a:srgbClr val="003366"/>
                </a:solidFill>
                <a:latin typeface="Arial"/>
                <a:cs typeface="Arial"/>
              </a:rPr>
              <a:t>Updates from Single Agency Workgroup</a:t>
            </a:r>
            <a:endParaRPr lang="en-US" sz="4000" dirty="0">
              <a:solidFill>
                <a:srgbClr val="003366"/>
              </a:solidFill>
              <a:cs typeface="Arial"/>
            </a:endParaRPr>
          </a:p>
        </p:txBody>
      </p:sp>
    </p:spTree>
    <p:extLst>
      <p:ext uri="{BB962C8B-B14F-4D97-AF65-F5344CB8AC3E}">
        <p14:creationId xmlns:p14="http://schemas.microsoft.com/office/powerpoint/2010/main" val="194378283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5D7CC-64BD-E3A8-D47D-FA6DBEBCD1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C1EF69-77BB-390F-8151-8390AB580189}"/>
              </a:ext>
            </a:extLst>
          </p:cNvPr>
          <p:cNvSpPr>
            <a:spLocks noGrp="1"/>
          </p:cNvSpPr>
          <p:nvPr>
            <p:ph type="sldNum" sz="quarter" idx="12"/>
          </p:nvPr>
        </p:nvSpPr>
        <p:spPr/>
        <p:txBody>
          <a:bodyPr/>
          <a:lstStyle/>
          <a:p>
            <a:pPr fontAlgn="base">
              <a:spcAft>
                <a:spcPct val="0"/>
              </a:spcAft>
              <a:defRPr/>
            </a:pPr>
            <a:fld id="{AEDD70FA-59E1-4157-923E-C4A67B08AD84}" type="slidenum">
              <a:rPr lang="en-US" dirty="0">
                <a:latin typeface="Montserrat"/>
              </a:rPr>
              <a:pPr fontAlgn="base">
                <a:spcAft>
                  <a:spcPct val="0"/>
                </a:spcAft>
                <a:defRPr/>
              </a:pPr>
              <a:t>4</a:t>
            </a:fld>
            <a:endParaRPr lang="en-US">
              <a:latin typeface="Montserrat"/>
            </a:endParaRPr>
          </a:p>
        </p:txBody>
      </p:sp>
      <p:sp>
        <p:nvSpPr>
          <p:cNvPr id="3" name="Title 2">
            <a:extLst>
              <a:ext uri="{FF2B5EF4-FFF2-40B4-BE49-F238E27FC236}">
                <a16:creationId xmlns:a16="http://schemas.microsoft.com/office/drawing/2014/main" id="{1DB93099-0551-B2A1-3524-86884AACDF8B}"/>
              </a:ext>
            </a:extLst>
          </p:cNvPr>
          <p:cNvSpPr>
            <a:spLocks noGrp="1"/>
          </p:cNvSpPr>
          <p:nvPr>
            <p:ph type="title"/>
          </p:nvPr>
        </p:nvSpPr>
        <p:spPr>
          <a:xfrm>
            <a:off x="723921" y="-41427"/>
            <a:ext cx="6097988" cy="762000"/>
          </a:xfrm>
        </p:spPr>
        <p:txBody>
          <a:bodyPr/>
          <a:lstStyle/>
          <a:p>
            <a:r>
              <a:rPr lang="en-US" sz="2000" dirty="0">
                <a:ea typeface="+mj-lt"/>
                <a:cs typeface="+mj-lt"/>
              </a:rPr>
              <a:t>Single Children’s Behavioral Health Agency</a:t>
            </a:r>
            <a:endParaRPr lang="en-US" sz="2000" dirty="0"/>
          </a:p>
        </p:txBody>
      </p:sp>
      <p:sp>
        <p:nvSpPr>
          <p:cNvPr id="14" name="Rectangle 13">
            <a:extLst>
              <a:ext uri="{FF2B5EF4-FFF2-40B4-BE49-F238E27FC236}">
                <a16:creationId xmlns:a16="http://schemas.microsoft.com/office/drawing/2014/main" id="{A3966FF6-D614-371A-732B-C3CF26CABA21}"/>
              </a:ext>
            </a:extLst>
          </p:cNvPr>
          <p:cNvSpPr/>
          <p:nvPr/>
        </p:nvSpPr>
        <p:spPr>
          <a:xfrm>
            <a:off x="345191" y="1032670"/>
            <a:ext cx="8461505" cy="506145"/>
          </a:xfrm>
          <a:prstGeom prst="rect">
            <a:avLst/>
          </a:prstGeom>
          <a:solidFill>
            <a:srgbClr val="F0F0F0">
              <a:alpha val="95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Aft>
                <a:spcPts val="450"/>
              </a:spcAft>
              <a:defRPr/>
            </a:pPr>
            <a:r>
              <a:rPr lang="en-US" sz="1600" b="1">
                <a:solidFill>
                  <a:schemeClr val="tx1"/>
                </a:solidFill>
                <a:latin typeface="+mj-lt"/>
                <a:ea typeface="+mn-lt"/>
                <a:cs typeface="+mn-lt"/>
              </a:rPr>
              <a:t>Working Group 3: Determining the scope and goals of a single children’s behavioral health agency</a:t>
            </a:r>
          </a:p>
        </p:txBody>
      </p:sp>
      <p:sp>
        <p:nvSpPr>
          <p:cNvPr id="11" name="Rectangle 10">
            <a:extLst>
              <a:ext uri="{FF2B5EF4-FFF2-40B4-BE49-F238E27FC236}">
                <a16:creationId xmlns:a16="http://schemas.microsoft.com/office/drawing/2014/main" id="{4C03A3D4-49DF-FACE-E913-2606E4D76881}"/>
              </a:ext>
            </a:extLst>
          </p:cNvPr>
          <p:cNvSpPr/>
          <p:nvPr/>
        </p:nvSpPr>
        <p:spPr>
          <a:xfrm>
            <a:off x="354403" y="5995672"/>
            <a:ext cx="3228767" cy="457200"/>
          </a:xfrm>
          <a:prstGeom prst="rect">
            <a:avLst/>
          </a:prstGeom>
          <a:solidFill>
            <a:schemeClr val="bg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t" anchorCtr="0"/>
          <a:lstStyle/>
          <a:p>
            <a:pPr>
              <a:defRPr/>
            </a:pPr>
            <a:r>
              <a:rPr lang="en-US" sz="1200" b="1" dirty="0">
                <a:solidFill>
                  <a:srgbClr val="000000"/>
                </a:solidFill>
                <a:latin typeface="+mj-lt"/>
              </a:rPr>
              <a:t>Members: </a:t>
            </a:r>
            <a:r>
              <a:rPr lang="en-US" sz="1050" i="1" dirty="0">
                <a:solidFill>
                  <a:srgbClr val="000000"/>
                </a:solidFill>
                <a:latin typeface="+mj-lt"/>
              </a:rPr>
              <a:t>Jesenia Collado, Paul Hyry-Dermith, Lisa Morrow, Lee Robinson</a:t>
            </a:r>
          </a:p>
          <a:p>
            <a:pPr algn="ctr">
              <a:defRPr/>
            </a:pPr>
            <a:endParaRPr lang="en-US" sz="1200" b="1" dirty="0">
              <a:solidFill>
                <a:srgbClr val="000000"/>
              </a:solidFill>
              <a:latin typeface="Montserrat" pitchFamily="2" charset="77"/>
            </a:endParaRPr>
          </a:p>
        </p:txBody>
      </p:sp>
      <p:pic>
        <p:nvPicPr>
          <p:cNvPr id="12" name="Graphic 11" descr="Magnifying glass with solid fill">
            <a:extLst>
              <a:ext uri="{FF2B5EF4-FFF2-40B4-BE49-F238E27FC236}">
                <a16:creationId xmlns:a16="http://schemas.microsoft.com/office/drawing/2014/main" id="{AD5B95C8-232E-2EA7-71F9-A1584F24ADD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rot="16200000" flipH="1">
            <a:off x="88587" y="2076787"/>
            <a:ext cx="457200" cy="457200"/>
          </a:xfrm>
          <a:prstGeom prst="rect">
            <a:avLst/>
          </a:prstGeom>
        </p:spPr>
      </p:pic>
      <p:pic>
        <p:nvPicPr>
          <p:cNvPr id="15" name="Graphic 14" descr="Questions with solid fill">
            <a:extLst>
              <a:ext uri="{FF2B5EF4-FFF2-40B4-BE49-F238E27FC236}">
                <a16:creationId xmlns:a16="http://schemas.microsoft.com/office/drawing/2014/main" id="{B654F7FC-3F2D-A04C-06C2-157F933D8A7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587" y="4327086"/>
            <a:ext cx="457200" cy="457200"/>
          </a:xfrm>
          <a:prstGeom prst="rect">
            <a:avLst/>
          </a:prstGeom>
        </p:spPr>
      </p:pic>
      <p:pic>
        <p:nvPicPr>
          <p:cNvPr id="18" name="Graphic 17" descr="End with solid fill">
            <a:extLst>
              <a:ext uri="{FF2B5EF4-FFF2-40B4-BE49-F238E27FC236}">
                <a16:creationId xmlns:a16="http://schemas.microsoft.com/office/drawing/2014/main" id="{06BC4418-9596-69E0-A084-3B20C8E83F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23497" y="4328035"/>
            <a:ext cx="457200" cy="457200"/>
          </a:xfrm>
          <a:prstGeom prst="rect">
            <a:avLst/>
          </a:prstGeom>
        </p:spPr>
      </p:pic>
      <p:cxnSp>
        <p:nvCxnSpPr>
          <p:cNvPr id="22" name="Straight Connector 21">
            <a:extLst>
              <a:ext uri="{FF2B5EF4-FFF2-40B4-BE49-F238E27FC236}">
                <a16:creationId xmlns:a16="http://schemas.microsoft.com/office/drawing/2014/main" id="{202306E6-5111-6994-E6A2-809919716BE8}"/>
              </a:ext>
            </a:extLst>
          </p:cNvPr>
          <p:cNvCxnSpPr>
            <a:cxnSpLocks/>
          </p:cNvCxnSpPr>
          <p:nvPr/>
        </p:nvCxnSpPr>
        <p:spPr bwMode="auto">
          <a:xfrm>
            <a:off x="1762627" y="4252785"/>
            <a:ext cx="5618747"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19E6EA90-8F4D-035D-536C-8774E68D41B4}"/>
              </a:ext>
            </a:extLst>
          </p:cNvPr>
          <p:cNvCxnSpPr>
            <a:cxnSpLocks/>
          </p:cNvCxnSpPr>
          <p:nvPr/>
        </p:nvCxnSpPr>
        <p:spPr bwMode="auto">
          <a:xfrm>
            <a:off x="4572000" y="4423719"/>
            <a:ext cx="0" cy="16459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DF4F278F-28BD-7B3B-E3EE-568BAA50A6B5}"/>
              </a:ext>
            </a:extLst>
          </p:cNvPr>
          <p:cNvSpPr txBox="1"/>
          <p:nvPr/>
        </p:nvSpPr>
        <p:spPr>
          <a:xfrm>
            <a:off x="397253" y="4424777"/>
            <a:ext cx="4134515" cy="313932"/>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Commission Questions &amp; Gaps</a:t>
            </a:r>
            <a:endParaRPr lang="en-US" sz="1600" dirty="0">
              <a:latin typeface="+mj-lt"/>
              <a:cs typeface="Arial" panose="020B0604020202020204" pitchFamily="34" charset="0"/>
            </a:endParaRPr>
          </a:p>
        </p:txBody>
      </p:sp>
      <p:sp>
        <p:nvSpPr>
          <p:cNvPr id="13" name="TextBox 12">
            <a:extLst>
              <a:ext uri="{FF2B5EF4-FFF2-40B4-BE49-F238E27FC236}">
                <a16:creationId xmlns:a16="http://schemas.microsoft.com/office/drawing/2014/main" id="{38444BAB-7CA2-74B1-5383-D1537A614E4C}"/>
              </a:ext>
            </a:extLst>
          </p:cNvPr>
          <p:cNvSpPr txBox="1"/>
          <p:nvPr/>
        </p:nvSpPr>
        <p:spPr>
          <a:xfrm>
            <a:off x="4691901" y="4420747"/>
            <a:ext cx="4114796" cy="1175706"/>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Next Steps</a:t>
            </a:r>
            <a:endParaRPr lang="en-US" sz="1600" dirty="0">
              <a:latin typeface="+mj-lt"/>
              <a:cs typeface="Arial" panose="020B0604020202020204" pitchFamily="34" charset="0"/>
            </a:endParaRPr>
          </a:p>
          <a:p>
            <a:pPr marL="228600" lvl="1" indent="-228600" defTabSz="466725">
              <a:lnSpc>
                <a:spcPct val="90000"/>
              </a:lnSpc>
              <a:spcBef>
                <a:spcPct val="0"/>
              </a:spcBef>
              <a:spcAft>
                <a:spcPct val="15000"/>
              </a:spcAft>
              <a:buFont typeface="+mj-lt"/>
              <a:buAutoNum type="arabicPeriod"/>
            </a:pPr>
            <a:r>
              <a:rPr lang="en-US" sz="1400" dirty="0">
                <a:cs typeface="Arial" panose="020B0604020202020204" pitchFamily="34" charset="0"/>
              </a:rPr>
              <a:t>Continued discussions with three states (CO, CT, NH) underway, with the goal of presenting final recommendations to the Commission at the 5/20 meeting.</a:t>
            </a:r>
          </a:p>
        </p:txBody>
      </p:sp>
      <p:sp>
        <p:nvSpPr>
          <p:cNvPr id="16" name="TextBox 15">
            <a:extLst>
              <a:ext uri="{FF2B5EF4-FFF2-40B4-BE49-F238E27FC236}">
                <a16:creationId xmlns:a16="http://schemas.microsoft.com/office/drawing/2014/main" id="{40D29E48-C4F3-5963-D769-FFA46F74EC7F}"/>
              </a:ext>
            </a:extLst>
          </p:cNvPr>
          <p:cNvSpPr txBox="1"/>
          <p:nvPr/>
        </p:nvSpPr>
        <p:spPr>
          <a:xfrm>
            <a:off x="380599" y="2047844"/>
            <a:ext cx="8530435" cy="1692771"/>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Key Findings to Date</a:t>
            </a:r>
          </a:p>
          <a:p>
            <a:pPr marL="342900" lvl="0" indent="-342900" defTabSz="914377">
              <a:buFont typeface="+mj-lt"/>
              <a:buAutoNum type="arabicPeriod"/>
              <a:defRPr/>
            </a:pPr>
            <a:r>
              <a:rPr lang="en-US" sz="1400" dirty="0"/>
              <a:t>Review of three states (Colorado, Connecticut, New Jersey) revealed a spectrum of services offered and approaches to how consolidation could be achieved.</a:t>
            </a:r>
          </a:p>
          <a:p>
            <a:pPr marL="342900" lvl="0" indent="-342900" defTabSz="914377">
              <a:buFont typeface="+mj-lt"/>
              <a:buAutoNum type="arabicPeriod"/>
              <a:defRPr/>
            </a:pPr>
            <a:endParaRPr lang="en-US" sz="1400" dirty="0"/>
          </a:p>
          <a:p>
            <a:pPr marL="342900" lvl="0" indent="-342900" defTabSz="914377">
              <a:buFont typeface="+mj-lt"/>
              <a:buAutoNum type="arabicPeriod"/>
              <a:defRPr/>
            </a:pPr>
            <a:r>
              <a:rPr lang="en-US" sz="1400" dirty="0"/>
              <a:t>In all cases, integration of services into a unified, children’s behavioral health agency was the result of multi-year initiatives, requiring significant resources and frequently undertaken in a staged roll-out.</a:t>
            </a:r>
          </a:p>
          <a:p>
            <a:pPr lvl="0" defTabSz="914377">
              <a:defRPr/>
            </a:pPr>
            <a:endParaRPr lang="en-US" sz="1400" dirty="0"/>
          </a:p>
        </p:txBody>
      </p:sp>
      <p:sp>
        <p:nvSpPr>
          <p:cNvPr id="4" name="TextBox 3">
            <a:extLst>
              <a:ext uri="{FF2B5EF4-FFF2-40B4-BE49-F238E27FC236}">
                <a16:creationId xmlns:a16="http://schemas.microsoft.com/office/drawing/2014/main" id="{ED61A6C9-3EE8-0BA8-321E-6DFF87000D1E}"/>
              </a:ext>
            </a:extLst>
          </p:cNvPr>
          <p:cNvSpPr txBox="1"/>
          <p:nvPr/>
        </p:nvSpPr>
        <p:spPr>
          <a:xfrm>
            <a:off x="353077" y="1634963"/>
            <a:ext cx="8453619" cy="258532"/>
          </a:xfrm>
          <a:prstGeom prst="rect">
            <a:avLst/>
          </a:prstGeom>
          <a:noFill/>
        </p:spPr>
        <p:txBody>
          <a:bodyPr wrap="square" rtlCol="0">
            <a:spAutoFit/>
          </a:bodyPr>
          <a:lstStyle/>
          <a:p>
            <a:pPr defTabSz="711200">
              <a:lnSpc>
                <a:spcPct val="90000"/>
              </a:lnSpc>
              <a:spcBef>
                <a:spcPct val="0"/>
              </a:spcBef>
              <a:spcAft>
                <a:spcPct val="35000"/>
              </a:spcAft>
            </a:pPr>
            <a:r>
              <a:rPr lang="en-US" sz="1200" i="1" dirty="0">
                <a:latin typeface="Arial" panose="020B0604020202020204" pitchFamily="34" charset="0"/>
                <a:cs typeface="Arial" panose="020B0604020202020204" pitchFamily="34" charset="0"/>
              </a:rPr>
              <a:t>PROGRESS STATUS:</a:t>
            </a:r>
            <a:r>
              <a:rPr lang="en-US" sz="1200" dirty="0">
                <a:latin typeface="Arial" panose="020B0604020202020204" pitchFamily="34" charset="0"/>
                <a:cs typeface="Arial" panose="020B0604020202020204" pitchFamily="34" charset="0"/>
              </a:rPr>
              <a:t> </a:t>
            </a:r>
            <a:r>
              <a:rPr lang="en-US" sz="1200" dirty="0">
                <a:solidFill>
                  <a:srgbClr val="DF7E13"/>
                </a:solidFill>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In progress </a:t>
            </a:r>
            <a:r>
              <a:rPr lang="en-US" sz="1200" dirty="0">
                <a:latin typeface="Arial" panose="020B0604020202020204" pitchFamily="34" charset="0"/>
                <a:cs typeface="Arial" panose="020B0604020202020204" pitchFamily="34" charset="0"/>
              </a:rPr>
              <a:t>				 	    </a:t>
            </a:r>
            <a:r>
              <a:rPr lang="en-US" sz="1200" i="1" dirty="0">
                <a:solidFill>
                  <a:schemeClr val="tx1">
                    <a:lumMod val="65000"/>
                    <a:lumOff val="35000"/>
                  </a:schemeClr>
                </a:solidFill>
                <a:ea typeface="+mn-lt"/>
                <a:cs typeface="+mn-lt"/>
              </a:rPr>
              <a:t>April 2026 | Status as of April 27</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511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44B6-0D4D-618B-C630-D5B55E8CA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422E3-7CE6-A6B5-4FCE-C20BEA9A954E}"/>
              </a:ext>
            </a:extLst>
          </p:cNvPr>
          <p:cNvSpPr>
            <a:spLocks noGrp="1"/>
          </p:cNvSpPr>
          <p:nvPr>
            <p:ph type="title"/>
          </p:nvPr>
        </p:nvSpPr>
        <p:spPr>
          <a:xfrm>
            <a:off x="1739900" y="3612776"/>
            <a:ext cx="5664200" cy="762000"/>
          </a:xfrm>
        </p:spPr>
        <p:txBody>
          <a:bodyPr/>
          <a:lstStyle/>
          <a:p>
            <a:r>
              <a:rPr lang="en-US" sz="4000" dirty="0">
                <a:solidFill>
                  <a:srgbClr val="003366"/>
                </a:solidFill>
                <a:latin typeface="Arial"/>
                <a:cs typeface="Arial"/>
              </a:rPr>
              <a:t>Discussion of Commission’s Recommendations</a:t>
            </a:r>
            <a:endParaRPr lang="en-US" sz="4000" dirty="0">
              <a:solidFill>
                <a:srgbClr val="003366"/>
              </a:solidFill>
              <a:cs typeface="Arial"/>
            </a:endParaRPr>
          </a:p>
        </p:txBody>
      </p:sp>
    </p:spTree>
    <p:extLst>
      <p:ext uri="{BB962C8B-B14F-4D97-AF65-F5344CB8AC3E}">
        <p14:creationId xmlns:p14="http://schemas.microsoft.com/office/powerpoint/2010/main" val="115074832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0CA1-E13E-49F2-ACC9-497EF75FAF22}"/>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EBF80065-94C2-E37C-D9D6-BD81E324457C}"/>
              </a:ext>
            </a:extLst>
          </p:cNvPr>
          <p:cNvSpPr>
            <a:spLocks noGrp="1"/>
          </p:cNvSpPr>
          <p:nvPr>
            <p:ph type="title"/>
          </p:nvPr>
        </p:nvSpPr>
        <p:spPr>
          <a:xfrm>
            <a:off x="851220" y="452373"/>
            <a:ext cx="8053676" cy="230833"/>
          </a:xfrm>
        </p:spPr>
        <p:txBody>
          <a:bodyPr/>
          <a:lstStyle/>
          <a:p>
            <a:r>
              <a:rPr lang="en-US" sz="2000" dirty="0"/>
              <a:t>Narrowing Our Focus</a:t>
            </a:r>
          </a:p>
        </p:txBody>
      </p:sp>
      <p:sp>
        <p:nvSpPr>
          <p:cNvPr id="28" name="Rectangle 6">
            <a:extLst>
              <a:ext uri="{FF2B5EF4-FFF2-40B4-BE49-F238E27FC236}">
                <a16:creationId xmlns:a16="http://schemas.microsoft.com/office/drawing/2014/main" id="{5ADA88A0-38C9-D3BD-063B-CFC807CBEBCF}"/>
              </a:ext>
            </a:extLst>
          </p:cNvPr>
          <p:cNvSpPr>
            <a:spLocks noChangeArrowheads="1"/>
          </p:cNvSpPr>
          <p:nvPr/>
        </p:nvSpPr>
        <p:spPr bwMode="auto">
          <a:xfrm>
            <a:off x="333375" y="1295056"/>
            <a:ext cx="8343900" cy="1592287"/>
          </a:xfrm>
          <a:prstGeom prst="rect">
            <a:avLst/>
          </a:prstGeom>
          <a:solidFill>
            <a:schemeClr val="bg1"/>
          </a:solidFill>
          <a:ln w="9525">
            <a:noFill/>
            <a:miter lim="800000"/>
            <a:headEnd/>
            <a:tailEnd/>
          </a:ln>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marL="287337" lvl="1" indent="-285750" eaLnBrk="1" hangingPunct="1">
              <a:spcAft>
                <a:spcPts val="450"/>
              </a:spcAft>
              <a:buSzPct val="125000"/>
              <a:buFont typeface="Arial" panose="020B0604020202020204" pitchFamily="34" charset="0"/>
              <a:buChar char="•"/>
            </a:pPr>
            <a:r>
              <a:rPr lang="en-US" altLang="en-US" sz="1400" dirty="0"/>
              <a:t>During the Commission’s February meeting, the Challenges and Recommendations workgroup outlined a comprehensive list of recommendations to address the challenges to accessing behavioral health services identified during the Commission’s review of prior reports.</a:t>
            </a:r>
          </a:p>
          <a:p>
            <a:pPr marL="287337" lvl="1" indent="-285750" eaLnBrk="1" hangingPunct="1">
              <a:spcAft>
                <a:spcPts val="450"/>
              </a:spcAft>
              <a:buSzPct val="125000"/>
              <a:buFont typeface="Arial" panose="020B0604020202020204" pitchFamily="34" charset="0"/>
              <a:buChar char="•"/>
            </a:pPr>
            <a:r>
              <a:rPr lang="en-US" altLang="en-US" sz="1400" dirty="0"/>
              <a:t>The recommendations addressed challenges in six key areas:</a:t>
            </a:r>
          </a:p>
          <a:p>
            <a:pPr marL="914400" lvl="2" indent="-342900" eaLnBrk="1" hangingPunct="1">
              <a:spcAft>
                <a:spcPts val="450"/>
              </a:spcAft>
              <a:buClrTx/>
              <a:buSzPct val="100000"/>
              <a:buFont typeface="+mj-lt"/>
              <a:buAutoNum type="arabicPeriod"/>
            </a:pPr>
            <a:r>
              <a:rPr lang="en-US" altLang="en-US" sz="1400" dirty="0"/>
              <a:t>Access, Entry, &amp; Navigation</a:t>
            </a:r>
          </a:p>
          <a:p>
            <a:pPr marL="914400" lvl="2" indent="-342900" eaLnBrk="1" hangingPunct="1">
              <a:spcAft>
                <a:spcPts val="450"/>
              </a:spcAft>
              <a:buClrTx/>
              <a:buSzPct val="100000"/>
              <a:buFont typeface="+mj-lt"/>
              <a:buAutoNum type="arabicPeriod"/>
            </a:pPr>
            <a:r>
              <a:rPr lang="en-US" altLang="en-US" sz="1400" dirty="0"/>
              <a:t>Coverage, Affordability, Administrative Barriers &amp; Financing/Sustainability</a:t>
            </a:r>
          </a:p>
          <a:p>
            <a:pPr marL="914400" lvl="2" indent="-342900" eaLnBrk="1" hangingPunct="1">
              <a:spcAft>
                <a:spcPts val="450"/>
              </a:spcAft>
              <a:buClrTx/>
              <a:buSzPct val="100000"/>
              <a:buFont typeface="+mj-lt"/>
              <a:buAutoNum type="arabicPeriod"/>
            </a:pPr>
            <a:r>
              <a:rPr lang="en-US" altLang="en-US" sz="1400" dirty="0"/>
              <a:t>Workforce Capacity, Stability &amp; Training</a:t>
            </a:r>
          </a:p>
          <a:p>
            <a:pPr marL="914400" lvl="2" indent="-342900" eaLnBrk="1" hangingPunct="1">
              <a:spcAft>
                <a:spcPts val="450"/>
              </a:spcAft>
              <a:buClrTx/>
              <a:buSzPct val="100000"/>
              <a:buFont typeface="+mj-lt"/>
              <a:buAutoNum type="arabicPeriod"/>
            </a:pPr>
            <a:r>
              <a:rPr lang="en-US" altLang="en-US" sz="1400" dirty="0"/>
              <a:t>System Design, Fragmentation &amp; Coordination</a:t>
            </a:r>
          </a:p>
          <a:p>
            <a:pPr marL="914400" lvl="2" indent="-342900" eaLnBrk="1" hangingPunct="1">
              <a:spcAft>
                <a:spcPts val="450"/>
              </a:spcAft>
              <a:buClrTx/>
              <a:buSzPct val="100000"/>
              <a:buFont typeface="+mj-lt"/>
              <a:buAutoNum type="arabicPeriod"/>
            </a:pPr>
            <a:r>
              <a:rPr lang="en-US" altLang="en-US" sz="1400" dirty="0"/>
              <a:t>Equity &amp; Population-Specific Gaps</a:t>
            </a:r>
          </a:p>
          <a:p>
            <a:pPr marL="914400" lvl="2" indent="-342900" eaLnBrk="1" hangingPunct="1">
              <a:spcAft>
                <a:spcPts val="450"/>
              </a:spcAft>
              <a:buClrTx/>
              <a:buSzPct val="100000"/>
              <a:buFont typeface="+mj-lt"/>
              <a:buAutoNum type="arabicPeriod"/>
            </a:pPr>
            <a:r>
              <a:rPr lang="en-US" altLang="en-US" sz="1400" dirty="0"/>
              <a:t>Service Capacity, Wait Times &amp; Crisis Dependence</a:t>
            </a:r>
          </a:p>
          <a:p>
            <a:pPr marL="571500" lvl="2" indent="0" eaLnBrk="1" hangingPunct="1">
              <a:spcAft>
                <a:spcPts val="450"/>
              </a:spcAft>
              <a:buClrTx/>
              <a:buSzPct val="100000"/>
            </a:pPr>
            <a:endParaRPr lang="en-US" altLang="en-US" sz="1400" dirty="0"/>
          </a:p>
          <a:p>
            <a:pPr marL="287337" lvl="1" indent="-285750" eaLnBrk="1" hangingPunct="1">
              <a:spcAft>
                <a:spcPts val="450"/>
              </a:spcAft>
              <a:buSzPct val="125000"/>
              <a:buFont typeface="Arial" panose="020B0604020202020204" pitchFamily="34" charset="0"/>
              <a:buChar char="•"/>
            </a:pPr>
            <a:r>
              <a:rPr lang="en-US" altLang="en-US" sz="1400" dirty="0"/>
              <a:t>The full list of recommendations appear in the </a:t>
            </a:r>
            <a:r>
              <a:rPr lang="en-US" altLang="en-US" sz="1400" dirty="0">
                <a:hlinkClick r:id="rId2"/>
              </a:rPr>
              <a:t>Meeting Materials</a:t>
            </a:r>
            <a:r>
              <a:rPr lang="en-US" altLang="en-US" sz="1400" dirty="0"/>
              <a:t>.</a:t>
            </a:r>
          </a:p>
        </p:txBody>
      </p:sp>
    </p:spTree>
    <p:extLst>
      <p:ext uri="{BB962C8B-B14F-4D97-AF65-F5344CB8AC3E}">
        <p14:creationId xmlns:p14="http://schemas.microsoft.com/office/powerpoint/2010/main" val="2966993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0CA1-E13E-49F2-ACC9-497EF75FAF2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93661BF-DFFE-1EAA-7AAA-740C77780EC2}"/>
              </a:ext>
            </a:extLst>
          </p:cNvPr>
          <p:cNvSpPr txBox="1">
            <a:spLocks/>
          </p:cNvSpPr>
          <p:nvPr/>
        </p:nvSpPr>
        <p:spPr>
          <a:xfrm>
            <a:off x="309699" y="1242697"/>
            <a:ext cx="8699615" cy="561692"/>
          </a:xfrm>
          <a:prstGeom prst="rect">
            <a:avLst/>
          </a:prstGeom>
          <a:solidFill>
            <a:schemeClr val="accent4">
              <a:lumMod val="20000"/>
              <a:lumOff val="80000"/>
            </a:schemeClr>
          </a:solidFill>
        </p:spPr>
        <p:txBody>
          <a:bodyPr vert="horz" wrap="square" lIns="68580" tIns="34290" rIns="68580" bIns="3429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450"/>
              </a:spcAft>
              <a:buNone/>
            </a:pPr>
            <a:r>
              <a:rPr lang="en-US" dirty="0">
                <a:latin typeface="Arial"/>
                <a:cs typeface="Arial"/>
              </a:rPr>
              <a:t>Workgroup #2 identified six areas of challenges facing youth and families in accessing behavioral health care and supports</a:t>
            </a:r>
          </a:p>
        </p:txBody>
      </p:sp>
      <p:sp>
        <p:nvSpPr>
          <p:cNvPr id="9" name="Rectangle 5">
            <a:extLst>
              <a:ext uri="{FF2B5EF4-FFF2-40B4-BE49-F238E27FC236}">
                <a16:creationId xmlns:a16="http://schemas.microsoft.com/office/drawing/2014/main" id="{C54DA2D4-DB61-795E-4F4F-6729EC656A6A}"/>
              </a:ext>
            </a:extLst>
          </p:cNvPr>
          <p:cNvSpPr>
            <a:spLocks noChangeArrowheads="1"/>
          </p:cNvSpPr>
          <p:nvPr/>
        </p:nvSpPr>
        <p:spPr bwMode="gray">
          <a:xfrm>
            <a:off x="269441" y="3948949"/>
            <a:ext cx="2746366" cy="34624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102870" bIns="10287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System Design, Fragmentation &amp; Coordination</a:t>
            </a:r>
          </a:p>
        </p:txBody>
      </p:sp>
      <p:sp>
        <p:nvSpPr>
          <p:cNvPr id="10" name="Rectangle 6">
            <a:extLst>
              <a:ext uri="{FF2B5EF4-FFF2-40B4-BE49-F238E27FC236}">
                <a16:creationId xmlns:a16="http://schemas.microsoft.com/office/drawing/2014/main" id="{4D63A733-FE6B-C0A2-CF65-5A2D9BE9E275}"/>
              </a:ext>
            </a:extLst>
          </p:cNvPr>
          <p:cNvSpPr>
            <a:spLocks noChangeArrowheads="1"/>
          </p:cNvSpPr>
          <p:nvPr/>
        </p:nvSpPr>
        <p:spPr bwMode="auto">
          <a:xfrm>
            <a:off x="269440" y="4274928"/>
            <a:ext cx="2746366" cy="1156135"/>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r>
              <a:rPr lang="en-US" altLang="en-US" sz="900" dirty="0"/>
              <a:t>Multiple agencies/payors with limited coordination and accountability</a:t>
            </a:r>
          </a:p>
          <a:p>
            <a:pPr lvl="1" eaLnBrk="1" hangingPunct="1">
              <a:spcAft>
                <a:spcPts val="450"/>
              </a:spcAft>
              <a:buSzPct val="125000"/>
              <a:buFont typeface="Arial" panose="020B0604020202020204" pitchFamily="34" charset="0"/>
              <a:buChar char="▪"/>
            </a:pPr>
            <a:r>
              <a:rPr lang="en-US" altLang="en-US" sz="900" dirty="0"/>
              <a:t>Inconsistent care coordination processes create gaps and duplication</a:t>
            </a:r>
          </a:p>
          <a:p>
            <a:pPr lvl="1" eaLnBrk="1" hangingPunct="1">
              <a:spcAft>
                <a:spcPts val="450"/>
              </a:spcAft>
              <a:buSzPct val="125000"/>
              <a:buFont typeface="Arial" panose="020B0604020202020204" pitchFamily="34" charset="0"/>
              <a:buChar char="▪"/>
            </a:pPr>
            <a:r>
              <a:rPr lang="en-US" altLang="en-US" sz="900" dirty="0"/>
              <a:t>Limited cross-system integration; unclear roles/leadership (incl. ASD coordination)</a:t>
            </a:r>
          </a:p>
        </p:txBody>
      </p:sp>
      <p:sp>
        <p:nvSpPr>
          <p:cNvPr id="16" name="Rectangle 5">
            <a:extLst>
              <a:ext uri="{FF2B5EF4-FFF2-40B4-BE49-F238E27FC236}">
                <a16:creationId xmlns:a16="http://schemas.microsoft.com/office/drawing/2014/main" id="{1C0C950D-1BD0-D022-16AB-155B48600589}"/>
              </a:ext>
            </a:extLst>
          </p:cNvPr>
          <p:cNvSpPr>
            <a:spLocks noChangeArrowheads="1"/>
          </p:cNvSpPr>
          <p:nvPr/>
        </p:nvSpPr>
        <p:spPr bwMode="gray">
          <a:xfrm>
            <a:off x="3198817" y="3948949"/>
            <a:ext cx="2746366" cy="369332"/>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102870" bIns="10287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050" b="1" dirty="0"/>
              <a:t>Equity &amp; Population-Specific Gaps</a:t>
            </a:r>
          </a:p>
        </p:txBody>
      </p:sp>
      <p:sp>
        <p:nvSpPr>
          <p:cNvPr id="17" name="Rectangle 6">
            <a:extLst>
              <a:ext uri="{FF2B5EF4-FFF2-40B4-BE49-F238E27FC236}">
                <a16:creationId xmlns:a16="http://schemas.microsoft.com/office/drawing/2014/main" id="{65D33527-1757-D2CD-FF8A-8F566D8A3E06}"/>
              </a:ext>
            </a:extLst>
          </p:cNvPr>
          <p:cNvSpPr>
            <a:spLocks noChangeArrowheads="1"/>
          </p:cNvSpPr>
          <p:nvPr/>
        </p:nvSpPr>
        <p:spPr bwMode="auto">
          <a:xfrm>
            <a:off x="3198816" y="4274928"/>
            <a:ext cx="2746366" cy="1156135"/>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00" dirty="0"/>
              <a:t>Persistent inequities by race, language, geography, income, disability, identity</a:t>
            </a:r>
          </a:p>
          <a:p>
            <a:pPr lvl="1" eaLnBrk="1" hangingPunct="1">
              <a:spcAft>
                <a:spcPts val="150"/>
              </a:spcAft>
              <a:buSzPct val="125000"/>
              <a:buFont typeface="Arial" panose="020B0604020202020204" pitchFamily="34" charset="0"/>
              <a:buChar char="▪"/>
            </a:pPr>
            <a:r>
              <a:rPr lang="en-US" altLang="en-US" sz="900" dirty="0"/>
              <a:t>Insufficient language access and culturally responsive care</a:t>
            </a:r>
          </a:p>
          <a:p>
            <a:pPr lvl="1" eaLnBrk="1" hangingPunct="1">
              <a:spcAft>
                <a:spcPts val="150"/>
              </a:spcAft>
              <a:buSzPct val="125000"/>
              <a:buFont typeface="Arial" panose="020B0604020202020204" pitchFamily="34" charset="0"/>
              <a:buChar char="▪"/>
            </a:pPr>
            <a:r>
              <a:rPr lang="en-US" altLang="en-US" sz="900" dirty="0"/>
              <a:t>Systems don’t fit high-need groups (ASD/DD, medical complexity, DCF/homelessness; ACEs)</a:t>
            </a:r>
          </a:p>
        </p:txBody>
      </p:sp>
      <p:sp>
        <p:nvSpPr>
          <p:cNvPr id="21" name="Rectangle 5">
            <a:extLst>
              <a:ext uri="{FF2B5EF4-FFF2-40B4-BE49-F238E27FC236}">
                <a16:creationId xmlns:a16="http://schemas.microsoft.com/office/drawing/2014/main" id="{D66A2220-B746-3448-3F94-33C50306B394}"/>
              </a:ext>
            </a:extLst>
          </p:cNvPr>
          <p:cNvSpPr>
            <a:spLocks noChangeArrowheads="1"/>
          </p:cNvSpPr>
          <p:nvPr/>
        </p:nvSpPr>
        <p:spPr bwMode="gray">
          <a:xfrm>
            <a:off x="6128193" y="3948950"/>
            <a:ext cx="2746366" cy="34624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34290" bIns="3429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Service Capacity, Wait Times &amp; Crisis Dependence</a:t>
            </a:r>
          </a:p>
        </p:txBody>
      </p:sp>
      <p:sp>
        <p:nvSpPr>
          <p:cNvPr id="30" name="Rectangle 6">
            <a:extLst>
              <a:ext uri="{FF2B5EF4-FFF2-40B4-BE49-F238E27FC236}">
                <a16:creationId xmlns:a16="http://schemas.microsoft.com/office/drawing/2014/main" id="{B237140D-49BD-B3E7-C30E-7E0EBE97C68F}"/>
              </a:ext>
            </a:extLst>
          </p:cNvPr>
          <p:cNvSpPr>
            <a:spLocks noChangeArrowheads="1"/>
          </p:cNvSpPr>
          <p:nvPr/>
        </p:nvSpPr>
        <p:spPr bwMode="auto">
          <a:xfrm>
            <a:off x="6128193" y="4274928"/>
            <a:ext cx="2746366" cy="1156135"/>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00" dirty="0"/>
              <a:t>Demand exceeds capacity across community and inpatient settings</a:t>
            </a:r>
          </a:p>
          <a:p>
            <a:pPr lvl="1" eaLnBrk="1" hangingPunct="1">
              <a:spcAft>
                <a:spcPts val="150"/>
              </a:spcAft>
              <a:buSzPct val="125000"/>
              <a:buFont typeface="Arial" panose="020B0604020202020204" pitchFamily="34" charset="0"/>
              <a:buChar char="▪"/>
            </a:pPr>
            <a:r>
              <a:rPr lang="en-US" altLang="en-US" sz="900" dirty="0"/>
              <a:t>Long waits and evaluation backlogs delay diagnosis and treatment</a:t>
            </a:r>
          </a:p>
          <a:p>
            <a:pPr lvl="1" eaLnBrk="1" hangingPunct="1">
              <a:spcAft>
                <a:spcPts val="150"/>
              </a:spcAft>
              <a:buSzPct val="125000"/>
              <a:buFont typeface="Arial" panose="020B0604020202020204" pitchFamily="34" charset="0"/>
              <a:buChar char="▪"/>
            </a:pPr>
            <a:r>
              <a:rPr lang="en-US" altLang="en-US" sz="900" dirty="0"/>
              <a:t>Limited community options drive ED use and boarding (beds/workforce/step-down limits; acuity)</a:t>
            </a:r>
          </a:p>
        </p:txBody>
      </p:sp>
      <p:sp>
        <p:nvSpPr>
          <p:cNvPr id="40" name="Rectangle 5">
            <a:extLst>
              <a:ext uri="{FF2B5EF4-FFF2-40B4-BE49-F238E27FC236}">
                <a16:creationId xmlns:a16="http://schemas.microsoft.com/office/drawing/2014/main" id="{36F6A38B-CD62-D0F8-8050-CADA992F2136}"/>
              </a:ext>
            </a:extLst>
          </p:cNvPr>
          <p:cNvSpPr>
            <a:spLocks noChangeArrowheads="1"/>
          </p:cNvSpPr>
          <p:nvPr/>
        </p:nvSpPr>
        <p:spPr bwMode="gray">
          <a:xfrm>
            <a:off x="269441" y="2111161"/>
            <a:ext cx="2746366" cy="302895"/>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050" b="1" dirty="0"/>
              <a:t>Access, Entry &amp; Navigation</a:t>
            </a:r>
          </a:p>
        </p:txBody>
      </p:sp>
      <p:sp>
        <p:nvSpPr>
          <p:cNvPr id="41" name="Rectangle 6">
            <a:extLst>
              <a:ext uri="{FF2B5EF4-FFF2-40B4-BE49-F238E27FC236}">
                <a16:creationId xmlns:a16="http://schemas.microsoft.com/office/drawing/2014/main" id="{3F2CC47A-D447-363C-CB18-D0AEA5303CC6}"/>
              </a:ext>
            </a:extLst>
          </p:cNvPr>
          <p:cNvSpPr>
            <a:spLocks noChangeArrowheads="1"/>
          </p:cNvSpPr>
          <p:nvPr/>
        </p:nvSpPr>
        <p:spPr bwMode="auto">
          <a:xfrm>
            <a:off x="269441" y="2414055"/>
            <a:ext cx="2746366" cy="1156135"/>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r>
              <a:rPr lang="en-US" altLang="en-US" sz="900" dirty="0"/>
              <a:t>No clear starting place; inconsistent entry, referral, and intake pathways</a:t>
            </a:r>
          </a:p>
          <a:p>
            <a:pPr lvl="1" eaLnBrk="1" hangingPunct="1">
              <a:spcAft>
                <a:spcPts val="450"/>
              </a:spcAft>
              <a:buSzPct val="125000"/>
              <a:buFont typeface="Arial" panose="020B0604020202020204" pitchFamily="34" charset="0"/>
              <a:buChar char="▪"/>
            </a:pPr>
            <a:r>
              <a:rPr lang="en-US" altLang="en-US" sz="900" dirty="0"/>
              <a:t>Families lack clear information on services, roles, and eligibility</a:t>
            </a:r>
          </a:p>
          <a:p>
            <a:pPr lvl="1" eaLnBrk="1" hangingPunct="1">
              <a:spcAft>
                <a:spcPts val="450"/>
              </a:spcAft>
              <a:buSzPct val="125000"/>
              <a:buFont typeface="Arial" panose="020B0604020202020204" pitchFamily="34" charset="0"/>
              <a:buChar char="▪"/>
            </a:pPr>
            <a:r>
              <a:rPr lang="en-US" altLang="en-US" sz="900" dirty="0"/>
              <a:t>Caregiver burden + barriers from requirements, hours, transportation, transitions</a:t>
            </a:r>
          </a:p>
        </p:txBody>
      </p:sp>
      <p:sp>
        <p:nvSpPr>
          <p:cNvPr id="42" name="Rectangle 5">
            <a:extLst>
              <a:ext uri="{FF2B5EF4-FFF2-40B4-BE49-F238E27FC236}">
                <a16:creationId xmlns:a16="http://schemas.microsoft.com/office/drawing/2014/main" id="{822BD642-B81C-CF77-82C5-021C30A0FCD3}"/>
              </a:ext>
            </a:extLst>
          </p:cNvPr>
          <p:cNvSpPr>
            <a:spLocks noChangeArrowheads="1"/>
          </p:cNvSpPr>
          <p:nvPr/>
        </p:nvSpPr>
        <p:spPr bwMode="gray">
          <a:xfrm>
            <a:off x="3198817" y="2111161"/>
            <a:ext cx="2746366" cy="302895"/>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050" b="1" dirty="0"/>
              <a:t>Workforce Capacity, Stability &amp; Training</a:t>
            </a:r>
          </a:p>
        </p:txBody>
      </p:sp>
      <p:sp>
        <p:nvSpPr>
          <p:cNvPr id="43" name="Rectangle 6">
            <a:extLst>
              <a:ext uri="{FF2B5EF4-FFF2-40B4-BE49-F238E27FC236}">
                <a16:creationId xmlns:a16="http://schemas.microsoft.com/office/drawing/2014/main" id="{ADBA1F8A-C3BF-6134-425E-775E68A77C1D}"/>
              </a:ext>
            </a:extLst>
          </p:cNvPr>
          <p:cNvSpPr>
            <a:spLocks noChangeArrowheads="1"/>
          </p:cNvSpPr>
          <p:nvPr/>
        </p:nvSpPr>
        <p:spPr bwMode="auto">
          <a:xfrm>
            <a:off x="3198817" y="2414055"/>
            <a:ext cx="2746366" cy="1156135"/>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00" dirty="0"/>
              <a:t>Shortages and closures reduce availability and continuity</a:t>
            </a:r>
          </a:p>
          <a:p>
            <a:pPr lvl="1" eaLnBrk="1" hangingPunct="1">
              <a:spcAft>
                <a:spcPts val="150"/>
              </a:spcAft>
              <a:buSzPct val="125000"/>
              <a:buFont typeface="Arial" panose="020B0604020202020204" pitchFamily="34" charset="0"/>
              <a:buChar char="▪"/>
            </a:pPr>
            <a:r>
              <a:rPr lang="en-US" altLang="en-US" sz="900" dirty="0"/>
              <a:t>Turnover (wages, burnout, competition) undermines stability and responsiveness</a:t>
            </a:r>
          </a:p>
          <a:p>
            <a:pPr lvl="1" eaLnBrk="1" hangingPunct="1">
              <a:spcAft>
                <a:spcPts val="150"/>
              </a:spcAft>
              <a:buSzPct val="125000"/>
              <a:buFont typeface="Arial" panose="020B0604020202020204" pitchFamily="34" charset="0"/>
              <a:buChar char="▪"/>
            </a:pPr>
            <a:r>
              <a:rPr lang="en-US" altLang="en-US" sz="900" dirty="0"/>
              <a:t>Training gaps + lack of diverse/bilingual workforce limits appropriate care (ASD/IECMH)</a:t>
            </a:r>
          </a:p>
        </p:txBody>
      </p:sp>
      <p:sp>
        <p:nvSpPr>
          <p:cNvPr id="44" name="Rectangle 5">
            <a:extLst>
              <a:ext uri="{FF2B5EF4-FFF2-40B4-BE49-F238E27FC236}">
                <a16:creationId xmlns:a16="http://schemas.microsoft.com/office/drawing/2014/main" id="{E233C512-9940-4279-BA60-63068BDA8A58}"/>
              </a:ext>
            </a:extLst>
          </p:cNvPr>
          <p:cNvSpPr>
            <a:spLocks noChangeArrowheads="1"/>
          </p:cNvSpPr>
          <p:nvPr/>
        </p:nvSpPr>
        <p:spPr bwMode="gray">
          <a:xfrm>
            <a:off x="6128193" y="2111160"/>
            <a:ext cx="2746366" cy="34624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34290" bIns="3429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Coverage, Affordability, Administrative Barriers &amp; Financing/Sustainability</a:t>
            </a:r>
          </a:p>
        </p:txBody>
      </p:sp>
      <p:sp>
        <p:nvSpPr>
          <p:cNvPr id="45" name="Rectangle 6">
            <a:extLst>
              <a:ext uri="{FF2B5EF4-FFF2-40B4-BE49-F238E27FC236}">
                <a16:creationId xmlns:a16="http://schemas.microsoft.com/office/drawing/2014/main" id="{93E604A0-2AB5-0287-FDF0-20A942E7D71C}"/>
              </a:ext>
            </a:extLst>
          </p:cNvPr>
          <p:cNvSpPr>
            <a:spLocks noChangeArrowheads="1"/>
          </p:cNvSpPr>
          <p:nvPr/>
        </p:nvSpPr>
        <p:spPr bwMode="auto">
          <a:xfrm>
            <a:off x="6128193" y="2437138"/>
            <a:ext cx="2746366" cy="1156135"/>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00" dirty="0"/>
              <a:t>Coverage gaps/denials, cost-sharing, reimbursement issues block access</a:t>
            </a:r>
          </a:p>
          <a:p>
            <a:pPr lvl="1" eaLnBrk="1" hangingPunct="1">
              <a:spcAft>
                <a:spcPts val="150"/>
              </a:spcAft>
              <a:buSzPct val="125000"/>
              <a:buFont typeface="Arial" panose="020B0604020202020204" pitchFamily="34" charset="0"/>
              <a:buChar char="▪"/>
            </a:pPr>
            <a:r>
              <a:rPr lang="en-US" altLang="en-US" sz="900" dirty="0"/>
              <a:t>Administrative complexity (eligibility, authorizations, billing) delays care</a:t>
            </a:r>
          </a:p>
          <a:p>
            <a:pPr lvl="1" eaLnBrk="1" hangingPunct="1">
              <a:spcAft>
                <a:spcPts val="150"/>
              </a:spcAft>
              <a:buSzPct val="125000"/>
              <a:buFont typeface="Arial" panose="020B0604020202020204" pitchFamily="34" charset="0"/>
              <a:buChar char="▪"/>
            </a:pPr>
            <a:r>
              <a:rPr lang="en-US" altLang="en-US" sz="900" dirty="0"/>
              <a:t>Financing/payment rules (rates, grants) affect sustainability and provider participation</a:t>
            </a:r>
          </a:p>
        </p:txBody>
      </p:sp>
      <p:sp>
        <p:nvSpPr>
          <p:cNvPr id="2" name="Title 13">
            <a:extLst>
              <a:ext uri="{FF2B5EF4-FFF2-40B4-BE49-F238E27FC236}">
                <a16:creationId xmlns:a16="http://schemas.microsoft.com/office/drawing/2014/main" id="{9691FB2C-7060-DBCD-0141-D7FEC5DB8792}"/>
              </a:ext>
            </a:extLst>
          </p:cNvPr>
          <p:cNvSpPr txBox="1">
            <a:spLocks/>
          </p:cNvSpPr>
          <p:nvPr/>
        </p:nvSpPr>
        <p:spPr bwMode="white">
          <a:xfrm>
            <a:off x="851220" y="452373"/>
            <a:ext cx="8053676" cy="230833"/>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000" kern="0" dirty="0"/>
              <a:t>Challenges</a:t>
            </a:r>
          </a:p>
        </p:txBody>
      </p:sp>
    </p:spTree>
    <p:extLst>
      <p:ext uri="{BB962C8B-B14F-4D97-AF65-F5344CB8AC3E}">
        <p14:creationId xmlns:p14="http://schemas.microsoft.com/office/powerpoint/2010/main" val="4030097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C4CB2-5E9B-700C-90F4-5780990BE4E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571A3D7-ED45-C989-E6BB-119D893F3B24}"/>
              </a:ext>
            </a:extLst>
          </p:cNvPr>
          <p:cNvSpPr txBox="1">
            <a:spLocks/>
          </p:cNvSpPr>
          <p:nvPr/>
        </p:nvSpPr>
        <p:spPr>
          <a:xfrm>
            <a:off x="168127" y="1219972"/>
            <a:ext cx="8798414" cy="253916"/>
          </a:xfrm>
          <a:prstGeom prst="rect">
            <a:avLst/>
          </a:prstGeom>
          <a:solidFill>
            <a:schemeClr val="accent4">
              <a:lumMod val="20000"/>
              <a:lumOff val="80000"/>
            </a:schemeClr>
          </a:solidFill>
        </p:spPr>
        <p:txBody>
          <a:bodyPr vert="horz" wrap="square" lIns="68580" tIns="34290" rIns="68580" bIns="3429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450"/>
              </a:spcAft>
              <a:buNone/>
            </a:pPr>
            <a:r>
              <a:rPr lang="en-US" sz="1200" dirty="0">
                <a:latin typeface="Arial"/>
                <a:cs typeface="Arial"/>
              </a:rPr>
              <a:t>The six identified areas of challenges produced a list of recommended solutions that can be organized into six policy areas</a:t>
            </a:r>
          </a:p>
        </p:txBody>
      </p:sp>
      <p:sp>
        <p:nvSpPr>
          <p:cNvPr id="9" name="Rectangle 5">
            <a:extLst>
              <a:ext uri="{FF2B5EF4-FFF2-40B4-BE49-F238E27FC236}">
                <a16:creationId xmlns:a16="http://schemas.microsoft.com/office/drawing/2014/main" id="{324E3D4F-8581-F645-59AF-8BCE3E837288}"/>
              </a:ext>
            </a:extLst>
          </p:cNvPr>
          <p:cNvSpPr>
            <a:spLocks noChangeArrowheads="1"/>
          </p:cNvSpPr>
          <p:nvPr/>
        </p:nvSpPr>
        <p:spPr bwMode="gray">
          <a:xfrm>
            <a:off x="174945" y="4530863"/>
            <a:ext cx="2249218" cy="415498"/>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8580" bIns="6858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System Design, Fragmentation &amp; Coordination</a:t>
            </a:r>
          </a:p>
        </p:txBody>
      </p:sp>
      <p:sp>
        <p:nvSpPr>
          <p:cNvPr id="16" name="Rectangle 5">
            <a:extLst>
              <a:ext uri="{FF2B5EF4-FFF2-40B4-BE49-F238E27FC236}">
                <a16:creationId xmlns:a16="http://schemas.microsoft.com/office/drawing/2014/main" id="{6BEBFAAF-1759-C86B-414E-3BC692E6FCFC}"/>
              </a:ext>
            </a:extLst>
          </p:cNvPr>
          <p:cNvSpPr>
            <a:spLocks noChangeArrowheads="1"/>
          </p:cNvSpPr>
          <p:nvPr/>
        </p:nvSpPr>
        <p:spPr bwMode="gray">
          <a:xfrm>
            <a:off x="174946" y="2745854"/>
            <a:ext cx="2249218" cy="34624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102870" bIns="10287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Equity &amp; Population-Specific Gaps</a:t>
            </a:r>
          </a:p>
        </p:txBody>
      </p:sp>
      <p:sp>
        <p:nvSpPr>
          <p:cNvPr id="21" name="Rectangle 5">
            <a:extLst>
              <a:ext uri="{FF2B5EF4-FFF2-40B4-BE49-F238E27FC236}">
                <a16:creationId xmlns:a16="http://schemas.microsoft.com/office/drawing/2014/main" id="{FAD486F6-9A67-3923-7193-B7916B7BD25B}"/>
              </a:ext>
            </a:extLst>
          </p:cNvPr>
          <p:cNvSpPr>
            <a:spLocks noChangeArrowheads="1"/>
          </p:cNvSpPr>
          <p:nvPr/>
        </p:nvSpPr>
        <p:spPr bwMode="gray">
          <a:xfrm>
            <a:off x="174946" y="5082449"/>
            <a:ext cx="2249218" cy="34624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34290" bIns="3429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Service Capacity, Wait Times &amp; Crisis Dependence</a:t>
            </a:r>
          </a:p>
        </p:txBody>
      </p:sp>
      <p:sp>
        <p:nvSpPr>
          <p:cNvPr id="40" name="Rectangle 5">
            <a:extLst>
              <a:ext uri="{FF2B5EF4-FFF2-40B4-BE49-F238E27FC236}">
                <a16:creationId xmlns:a16="http://schemas.microsoft.com/office/drawing/2014/main" id="{8D6A7B91-B6F1-72A8-2E45-EBA1F960F765}"/>
              </a:ext>
            </a:extLst>
          </p:cNvPr>
          <p:cNvSpPr>
            <a:spLocks noChangeArrowheads="1"/>
          </p:cNvSpPr>
          <p:nvPr/>
        </p:nvSpPr>
        <p:spPr bwMode="gray">
          <a:xfrm>
            <a:off x="177460" y="2289251"/>
            <a:ext cx="2249218" cy="279812"/>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Access, Entry &amp; Navigation</a:t>
            </a:r>
          </a:p>
        </p:txBody>
      </p:sp>
      <p:sp>
        <p:nvSpPr>
          <p:cNvPr id="42" name="Rectangle 5">
            <a:extLst>
              <a:ext uri="{FF2B5EF4-FFF2-40B4-BE49-F238E27FC236}">
                <a16:creationId xmlns:a16="http://schemas.microsoft.com/office/drawing/2014/main" id="{9217F114-2019-2EBD-F42F-0C018A93E83D}"/>
              </a:ext>
            </a:extLst>
          </p:cNvPr>
          <p:cNvSpPr>
            <a:spLocks noChangeArrowheads="1"/>
          </p:cNvSpPr>
          <p:nvPr/>
        </p:nvSpPr>
        <p:spPr bwMode="gray">
          <a:xfrm>
            <a:off x="174946" y="3259731"/>
            <a:ext cx="2249218" cy="418312"/>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Workforce Capacity, Stability &amp; Training</a:t>
            </a:r>
          </a:p>
        </p:txBody>
      </p:sp>
      <p:sp>
        <p:nvSpPr>
          <p:cNvPr id="44" name="Rectangle 5">
            <a:extLst>
              <a:ext uri="{FF2B5EF4-FFF2-40B4-BE49-F238E27FC236}">
                <a16:creationId xmlns:a16="http://schemas.microsoft.com/office/drawing/2014/main" id="{872874A9-A598-A13B-7503-40F30D4373DC}"/>
              </a:ext>
            </a:extLst>
          </p:cNvPr>
          <p:cNvSpPr>
            <a:spLocks noChangeArrowheads="1"/>
          </p:cNvSpPr>
          <p:nvPr/>
        </p:nvSpPr>
        <p:spPr bwMode="gray">
          <a:xfrm>
            <a:off x="174945" y="3819781"/>
            <a:ext cx="2249218" cy="553998"/>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8580" bIns="6858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00" b="1" dirty="0"/>
              <a:t>Coverage, Affordability, Administrative Barriers &amp; Financing/Sustainability</a:t>
            </a:r>
          </a:p>
        </p:txBody>
      </p:sp>
      <p:sp>
        <p:nvSpPr>
          <p:cNvPr id="2" name="TextBox 1">
            <a:extLst>
              <a:ext uri="{FF2B5EF4-FFF2-40B4-BE49-F238E27FC236}">
                <a16:creationId xmlns:a16="http://schemas.microsoft.com/office/drawing/2014/main" id="{82648980-0AB5-F3D8-BBC9-7A7DB50512C4}"/>
              </a:ext>
            </a:extLst>
          </p:cNvPr>
          <p:cNvSpPr txBox="1"/>
          <p:nvPr/>
        </p:nvSpPr>
        <p:spPr>
          <a:xfrm>
            <a:off x="2916535" y="2197742"/>
            <a:ext cx="3496826" cy="3511667"/>
          </a:xfrm>
          <a:prstGeom prst="rect">
            <a:avLst/>
          </a:prstGeom>
          <a:noFill/>
        </p:spPr>
        <p:txBody>
          <a:bodyPr wrap="square" rtlCol="0">
            <a:spAutoFit/>
          </a:bodyPr>
          <a:lstStyle/>
          <a:p>
            <a:pPr marL="128588" indent="-128588">
              <a:spcAft>
                <a:spcPts val="225"/>
              </a:spcAft>
              <a:buFont typeface="Arial" panose="020B0604020202020204" pitchFamily="34" charset="0"/>
              <a:buChar char="•"/>
            </a:pPr>
            <a:r>
              <a:rPr lang="en-US" sz="488" dirty="0"/>
              <a:t>Reduce unnecessary burdens and service delivery delay by ensuring access, entry, and navigation system design is family centered and family driven.</a:t>
            </a:r>
          </a:p>
          <a:p>
            <a:pPr marL="128588" indent="-128588">
              <a:spcAft>
                <a:spcPts val="225"/>
              </a:spcAft>
              <a:buFont typeface="Arial" panose="020B0604020202020204" pitchFamily="34" charset="0"/>
              <a:buChar char="•"/>
            </a:pPr>
            <a:r>
              <a:rPr lang="en-US" sz="488" dirty="0"/>
              <a:t>Provide clear information to families, providers, professionals, and the community about state agency (or community-based program/service, such as CBHC or CBHI) roles and services.</a:t>
            </a:r>
          </a:p>
          <a:p>
            <a:pPr marL="128588" indent="-128588">
              <a:spcAft>
                <a:spcPts val="225"/>
              </a:spcAft>
              <a:buFont typeface="Arial" panose="020B0604020202020204" pitchFamily="34" charset="0"/>
              <a:buChar char="•"/>
            </a:pPr>
            <a:r>
              <a:rPr lang="en-US" sz="488" dirty="0"/>
              <a:t>Create a clear starting place for obtaining children’s services.</a:t>
            </a:r>
          </a:p>
          <a:p>
            <a:pPr marL="128588" indent="-128588">
              <a:spcAft>
                <a:spcPts val="225"/>
              </a:spcAft>
              <a:buFont typeface="Arial" panose="020B0604020202020204" pitchFamily="34" charset="0"/>
              <a:buChar char="•"/>
            </a:pPr>
            <a:r>
              <a:rPr lang="en-US" sz="488" dirty="0"/>
              <a:t>Standardize application and referral processes and eligibility criteria across system</a:t>
            </a:r>
          </a:p>
          <a:p>
            <a:pPr marL="128588" indent="-128588">
              <a:spcAft>
                <a:spcPts val="225"/>
              </a:spcAft>
              <a:buFont typeface="Arial" panose="020B0604020202020204" pitchFamily="34" charset="0"/>
              <a:buChar char="•"/>
            </a:pPr>
            <a:r>
              <a:rPr lang="en-US" sz="488" dirty="0"/>
              <a:t>Ensure access for children with complex needs that spans agencies through collaboration and clear service pathways.</a:t>
            </a:r>
          </a:p>
          <a:p>
            <a:pPr marL="128588" indent="-128588">
              <a:spcAft>
                <a:spcPts val="225"/>
              </a:spcAft>
              <a:buFont typeface="Arial" panose="020B0604020202020204" pitchFamily="34" charset="0"/>
              <a:buChar char="•"/>
            </a:pPr>
            <a:r>
              <a:rPr lang="en-US" sz="488" dirty="0"/>
              <a:t>Clarify MassHealth and commercial coverage—and which providers accept each—to reduce confusion and improve access.</a:t>
            </a:r>
          </a:p>
          <a:p>
            <a:pPr marL="128588" indent="-128588">
              <a:spcAft>
                <a:spcPts val="225"/>
              </a:spcAft>
              <a:buFont typeface="Arial" panose="020B0604020202020204" pitchFamily="34" charset="0"/>
              <a:buChar char="•"/>
            </a:pPr>
            <a:r>
              <a:rPr lang="en-US" sz="488" dirty="0"/>
              <a:t>Require an Equity Impact Framework across all publicly funded children’s behavioral health services.</a:t>
            </a:r>
          </a:p>
          <a:p>
            <a:pPr marL="128588" indent="-128588">
              <a:spcAft>
                <a:spcPts val="225"/>
              </a:spcAft>
              <a:buFont typeface="Arial" panose="020B0604020202020204" pitchFamily="34" charset="0"/>
              <a:buChar char="•"/>
            </a:pPr>
            <a:r>
              <a:rPr lang="en-US" sz="488" dirty="0"/>
              <a:t>Establish enforceable language access standards across the behavioral health continuum.</a:t>
            </a:r>
          </a:p>
          <a:p>
            <a:pPr marL="128588" indent="-128588">
              <a:spcAft>
                <a:spcPts val="225"/>
              </a:spcAft>
              <a:buFont typeface="Arial" panose="020B0604020202020204" pitchFamily="34" charset="0"/>
              <a:buChar char="•"/>
            </a:pPr>
            <a:r>
              <a:rPr lang="en-US" sz="488" dirty="0"/>
              <a:t>Prioritize culturally responsive care as a reimbursable, measurable standard of quality.</a:t>
            </a:r>
          </a:p>
          <a:p>
            <a:pPr marL="128588" indent="-128588">
              <a:spcAft>
                <a:spcPts val="225"/>
              </a:spcAft>
              <a:buFont typeface="Arial" panose="020B0604020202020204" pitchFamily="34" charset="0"/>
              <a:buChar char="•"/>
            </a:pPr>
            <a:r>
              <a:rPr lang="en-US" sz="488" dirty="0"/>
              <a:t>Create specialized pathways for children and youth whose needs do not fit traditional service models.</a:t>
            </a:r>
          </a:p>
          <a:p>
            <a:pPr marL="128588" indent="-128588">
              <a:spcAft>
                <a:spcPts val="225"/>
              </a:spcAft>
              <a:buFont typeface="Arial" panose="020B0604020202020204" pitchFamily="34" charset="0"/>
              <a:buChar char="•"/>
            </a:pPr>
            <a:r>
              <a:rPr lang="en-US" sz="488" dirty="0"/>
              <a:t>Establish a unified, child- and family-centered access system for behavioral health services.</a:t>
            </a:r>
          </a:p>
          <a:p>
            <a:pPr marL="128588" indent="-128588">
              <a:spcAft>
                <a:spcPts val="225"/>
              </a:spcAft>
              <a:buFont typeface="Arial" panose="020B0604020202020204" pitchFamily="34" charset="0"/>
              <a:buChar char="•"/>
            </a:pPr>
            <a:r>
              <a:rPr lang="en-US" sz="488" dirty="0"/>
              <a:t>Modernize adolescent inpatient and residential systems to emphasize continuity, equity, and recovery.</a:t>
            </a:r>
          </a:p>
          <a:p>
            <a:pPr marL="128588" indent="-128588">
              <a:spcAft>
                <a:spcPts val="225"/>
              </a:spcAft>
              <a:buFont typeface="Arial" panose="020B0604020202020204" pitchFamily="34" charset="0"/>
              <a:buChar char="•"/>
            </a:pPr>
            <a:r>
              <a:rPr lang="en-US" sz="488" dirty="0"/>
              <a:t>Implement a coordinated workforce strategy to address provider shortages and improve culturally responsive care.</a:t>
            </a:r>
          </a:p>
          <a:p>
            <a:pPr marL="128588" indent="-128588">
              <a:spcAft>
                <a:spcPts val="225"/>
              </a:spcAft>
              <a:buFont typeface="Arial" panose="020B0604020202020204" pitchFamily="34" charset="0"/>
              <a:buChar char="•"/>
            </a:pPr>
            <a:r>
              <a:rPr lang="en-US" sz="488" dirty="0"/>
              <a:t>Mandate cross-agency coordination with shared outcomes and data systems.</a:t>
            </a:r>
          </a:p>
          <a:p>
            <a:pPr marL="128588" indent="-128588">
              <a:spcAft>
                <a:spcPts val="225"/>
              </a:spcAft>
              <a:buFont typeface="Arial" panose="020B0604020202020204" pitchFamily="34" charset="0"/>
              <a:buChar char="•"/>
            </a:pPr>
            <a:r>
              <a:rPr lang="en-US" sz="488" dirty="0"/>
              <a:t>Address workforce shortages across settings to ensure availability and continuity of care, as well as reducing waitlists, limited capacity, and service gaps.</a:t>
            </a:r>
          </a:p>
          <a:p>
            <a:pPr marL="128588" indent="-128588">
              <a:spcAft>
                <a:spcPts val="225"/>
              </a:spcAft>
              <a:buFont typeface="Arial" panose="020B0604020202020204" pitchFamily="34" charset="0"/>
              <a:buChar char="•"/>
            </a:pPr>
            <a:r>
              <a:rPr lang="en-US" sz="488" dirty="0"/>
              <a:t>Reduce high turnover and instability that disrupt relationships, responsiveness, and care continuity.</a:t>
            </a:r>
          </a:p>
          <a:p>
            <a:pPr marL="128588" indent="-128588">
              <a:spcAft>
                <a:spcPts val="225"/>
              </a:spcAft>
              <a:buFont typeface="Arial" panose="020B0604020202020204" pitchFamily="34" charset="0"/>
              <a:buChar char="•"/>
            </a:pPr>
            <a:r>
              <a:rPr lang="en-US" sz="488" dirty="0"/>
              <a:t>Enable the children’s behavioral health delivery system to serve children and families by eliminating training and specialization gaps.</a:t>
            </a:r>
          </a:p>
          <a:p>
            <a:pPr marL="128588" indent="-128588">
              <a:spcAft>
                <a:spcPts val="225"/>
              </a:spcAft>
              <a:buFont typeface="Arial" panose="020B0604020202020204" pitchFamily="34" charset="0"/>
              <a:buChar char="•"/>
            </a:pPr>
            <a:r>
              <a:rPr lang="en-US" sz="488" dirty="0"/>
              <a:t>Reduce and/or eliminate insurance coverage gaps and denials so that children promptly receive appropriate and timely services</a:t>
            </a:r>
          </a:p>
          <a:p>
            <a:pPr marL="128588" indent="-128588">
              <a:spcAft>
                <a:spcPts val="225"/>
              </a:spcAft>
              <a:buFont typeface="Arial" panose="020B0604020202020204" pitchFamily="34" charset="0"/>
              <a:buChar char="•"/>
            </a:pPr>
            <a:r>
              <a:rPr lang="en-US" sz="488" dirty="0"/>
              <a:t>Reduce administrative complexity (e.g., eligibility, authorizations, billing, etc.) within child-serving systems for families, providers, agencies, and payors.</a:t>
            </a:r>
          </a:p>
          <a:p>
            <a:pPr marL="128588" indent="-128588">
              <a:spcAft>
                <a:spcPts val="225"/>
              </a:spcAft>
              <a:buFont typeface="Arial" panose="020B0604020202020204" pitchFamily="34" charset="0"/>
              <a:buChar char="•"/>
            </a:pPr>
            <a:r>
              <a:rPr lang="en-US" sz="488" dirty="0"/>
              <a:t>Maximize the impact and sustainability of funding across child-serving agencies and programs</a:t>
            </a:r>
          </a:p>
          <a:p>
            <a:pPr marL="128588" indent="-128588">
              <a:spcAft>
                <a:spcPts val="225"/>
              </a:spcAft>
              <a:buFont typeface="Arial" panose="020B0604020202020204" pitchFamily="34" charset="0"/>
              <a:buChar char="•"/>
            </a:pPr>
            <a:r>
              <a:rPr lang="en-US" sz="488" dirty="0"/>
              <a:t>Create and empower a leadership hub to facilitate consistency and alignment across children’s behavioral health systems</a:t>
            </a:r>
          </a:p>
          <a:p>
            <a:pPr marL="128588" indent="-128588">
              <a:spcAft>
                <a:spcPts val="225"/>
              </a:spcAft>
              <a:buFont typeface="Arial" panose="020B0604020202020204" pitchFamily="34" charset="0"/>
              <a:buChar char="•"/>
            </a:pPr>
            <a:r>
              <a:rPr lang="en-US" sz="488" dirty="0"/>
              <a:t>Create a “front door” system through which children access the care they need, regardless of the point of entry.</a:t>
            </a:r>
          </a:p>
          <a:p>
            <a:pPr marL="128588" indent="-128588">
              <a:spcAft>
                <a:spcPts val="225"/>
              </a:spcAft>
              <a:buFont typeface="Arial" panose="020B0604020202020204" pitchFamily="34" charset="0"/>
              <a:buChar char="•"/>
            </a:pPr>
            <a:r>
              <a:rPr lang="en-US" sz="488" dirty="0"/>
              <a:t>Enhance/expand the existing Behavioral Health Treatment and Referral Platform (BH TRP)</a:t>
            </a:r>
          </a:p>
          <a:p>
            <a:pPr marL="128588" indent="-128588">
              <a:spcAft>
                <a:spcPts val="225"/>
              </a:spcAft>
              <a:buFont typeface="Arial" panose="020B0604020202020204" pitchFamily="34" charset="0"/>
              <a:buChar char="•"/>
            </a:pPr>
            <a:r>
              <a:rPr lang="en-US" sz="488" dirty="0"/>
              <a:t>Strengthen transition services and communication channels for children/families</a:t>
            </a:r>
          </a:p>
          <a:p>
            <a:pPr marL="128588" indent="-128588">
              <a:spcAft>
                <a:spcPts val="225"/>
              </a:spcAft>
              <a:buFont typeface="Arial" panose="020B0604020202020204" pitchFamily="34" charset="0"/>
              <a:buChar char="•"/>
            </a:pPr>
            <a:r>
              <a:rPr lang="en-US" sz="488" dirty="0"/>
              <a:t>Divert children from EDs to community-based services when appropriate</a:t>
            </a:r>
          </a:p>
          <a:p>
            <a:pPr marL="128588" indent="-128588">
              <a:spcAft>
                <a:spcPts val="225"/>
              </a:spcAft>
              <a:buFont typeface="Arial" panose="020B0604020202020204" pitchFamily="34" charset="0"/>
              <a:buChar char="•"/>
            </a:pPr>
            <a:r>
              <a:rPr lang="en-US" sz="488" dirty="0"/>
              <a:t>Expand residential and inpatient care capacity (including psychiatric residential treatment facilities) and increase psychiatric services/supports/competencies in other state agency residential treatment settings (DCF, DMH, DDS, DYS)</a:t>
            </a:r>
          </a:p>
        </p:txBody>
      </p:sp>
      <p:sp>
        <p:nvSpPr>
          <p:cNvPr id="4" name="TextBox 3">
            <a:extLst>
              <a:ext uri="{FF2B5EF4-FFF2-40B4-BE49-F238E27FC236}">
                <a16:creationId xmlns:a16="http://schemas.microsoft.com/office/drawing/2014/main" id="{D6C05D57-D4E0-1E2B-991E-9166F3E5C17F}"/>
              </a:ext>
            </a:extLst>
          </p:cNvPr>
          <p:cNvSpPr txBox="1"/>
          <p:nvPr/>
        </p:nvSpPr>
        <p:spPr>
          <a:xfrm>
            <a:off x="694772" y="1754557"/>
            <a:ext cx="1209564" cy="323165"/>
          </a:xfrm>
          <a:prstGeom prst="rect">
            <a:avLst/>
          </a:prstGeom>
          <a:noFill/>
        </p:spPr>
        <p:txBody>
          <a:bodyPr wrap="square" rtlCol="0">
            <a:spAutoFit/>
          </a:bodyPr>
          <a:lstStyle/>
          <a:p>
            <a:r>
              <a:rPr lang="en-US" sz="1500" b="1" i="1" u="sng" dirty="0"/>
              <a:t>Challenges</a:t>
            </a:r>
          </a:p>
        </p:txBody>
      </p:sp>
      <p:sp>
        <p:nvSpPr>
          <p:cNvPr id="5" name="TextBox 4">
            <a:extLst>
              <a:ext uri="{FF2B5EF4-FFF2-40B4-BE49-F238E27FC236}">
                <a16:creationId xmlns:a16="http://schemas.microsoft.com/office/drawing/2014/main" id="{9E21CED2-9BA2-5DDA-882C-51E4BB790F3B}"/>
              </a:ext>
            </a:extLst>
          </p:cNvPr>
          <p:cNvSpPr txBox="1"/>
          <p:nvPr/>
        </p:nvSpPr>
        <p:spPr>
          <a:xfrm>
            <a:off x="7209699" y="1759005"/>
            <a:ext cx="1366569" cy="323165"/>
          </a:xfrm>
          <a:prstGeom prst="rect">
            <a:avLst/>
          </a:prstGeom>
          <a:noFill/>
        </p:spPr>
        <p:txBody>
          <a:bodyPr wrap="square" rtlCol="0">
            <a:spAutoFit/>
          </a:bodyPr>
          <a:lstStyle/>
          <a:p>
            <a:r>
              <a:rPr lang="en-US" sz="1500" b="1" i="1" u="sng" dirty="0"/>
              <a:t>Policy Areas</a:t>
            </a:r>
          </a:p>
        </p:txBody>
      </p:sp>
      <p:sp>
        <p:nvSpPr>
          <p:cNvPr id="24" name="TextBox 23">
            <a:extLst>
              <a:ext uri="{FF2B5EF4-FFF2-40B4-BE49-F238E27FC236}">
                <a16:creationId xmlns:a16="http://schemas.microsoft.com/office/drawing/2014/main" id="{37BBE29E-EB6A-33B4-3E9C-A294C3B32CDF}"/>
              </a:ext>
            </a:extLst>
          </p:cNvPr>
          <p:cNvSpPr txBox="1"/>
          <p:nvPr/>
        </p:nvSpPr>
        <p:spPr>
          <a:xfrm>
            <a:off x="3391318" y="1783704"/>
            <a:ext cx="2547257" cy="323165"/>
          </a:xfrm>
          <a:prstGeom prst="rect">
            <a:avLst/>
          </a:prstGeom>
          <a:noFill/>
        </p:spPr>
        <p:txBody>
          <a:bodyPr wrap="square" rtlCol="0">
            <a:spAutoFit/>
          </a:bodyPr>
          <a:lstStyle/>
          <a:p>
            <a:r>
              <a:rPr lang="en-US" sz="1500" b="1" i="1" u="sng" dirty="0"/>
              <a:t>Recommended Solutions</a:t>
            </a:r>
          </a:p>
        </p:txBody>
      </p:sp>
      <p:sp>
        <p:nvSpPr>
          <p:cNvPr id="25" name="Rectangle 5">
            <a:extLst>
              <a:ext uri="{FF2B5EF4-FFF2-40B4-BE49-F238E27FC236}">
                <a16:creationId xmlns:a16="http://schemas.microsoft.com/office/drawing/2014/main" id="{B552E497-A7D4-9F08-59FB-C589EBC46F70}"/>
              </a:ext>
            </a:extLst>
          </p:cNvPr>
          <p:cNvSpPr>
            <a:spLocks noChangeArrowheads="1"/>
          </p:cNvSpPr>
          <p:nvPr/>
        </p:nvSpPr>
        <p:spPr bwMode="gray">
          <a:xfrm>
            <a:off x="6812782" y="4043133"/>
            <a:ext cx="2153759" cy="288541"/>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8580" bIns="6858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75" b="1" dirty="0"/>
              <a:t>Payment Policy</a:t>
            </a:r>
          </a:p>
        </p:txBody>
      </p:sp>
      <p:sp>
        <p:nvSpPr>
          <p:cNvPr id="27" name="Rectangle 5">
            <a:extLst>
              <a:ext uri="{FF2B5EF4-FFF2-40B4-BE49-F238E27FC236}">
                <a16:creationId xmlns:a16="http://schemas.microsoft.com/office/drawing/2014/main" id="{2993F9FD-41BA-188E-8D0D-0C39149175E1}"/>
              </a:ext>
            </a:extLst>
          </p:cNvPr>
          <p:cNvSpPr>
            <a:spLocks noChangeArrowheads="1"/>
          </p:cNvSpPr>
          <p:nvPr/>
        </p:nvSpPr>
        <p:spPr bwMode="gray">
          <a:xfrm>
            <a:off x="6812782" y="5197693"/>
            <a:ext cx="2153759" cy="219291"/>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34290" bIns="3429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75" b="1" dirty="0"/>
              <a:t>Front-Door/Navigation</a:t>
            </a:r>
          </a:p>
        </p:txBody>
      </p:sp>
      <p:sp>
        <p:nvSpPr>
          <p:cNvPr id="28" name="Rectangle 5">
            <a:extLst>
              <a:ext uri="{FF2B5EF4-FFF2-40B4-BE49-F238E27FC236}">
                <a16:creationId xmlns:a16="http://schemas.microsoft.com/office/drawing/2014/main" id="{9ED310A8-25D3-4295-F455-8A155208CFDE}"/>
              </a:ext>
            </a:extLst>
          </p:cNvPr>
          <p:cNvSpPr>
            <a:spLocks noChangeArrowheads="1"/>
          </p:cNvSpPr>
          <p:nvPr/>
        </p:nvSpPr>
        <p:spPr bwMode="gray">
          <a:xfrm>
            <a:off x="6815296" y="2361964"/>
            <a:ext cx="2153759" cy="291354"/>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75" b="1" dirty="0"/>
              <a:t>Family-Centered Design</a:t>
            </a:r>
          </a:p>
        </p:txBody>
      </p:sp>
      <p:sp>
        <p:nvSpPr>
          <p:cNvPr id="29" name="Rectangle 5">
            <a:extLst>
              <a:ext uri="{FF2B5EF4-FFF2-40B4-BE49-F238E27FC236}">
                <a16:creationId xmlns:a16="http://schemas.microsoft.com/office/drawing/2014/main" id="{B9C57815-ED95-B015-4AEB-C34240252574}"/>
              </a:ext>
            </a:extLst>
          </p:cNvPr>
          <p:cNvSpPr>
            <a:spLocks noChangeArrowheads="1"/>
          </p:cNvSpPr>
          <p:nvPr/>
        </p:nvSpPr>
        <p:spPr bwMode="gray">
          <a:xfrm>
            <a:off x="6812785" y="2898481"/>
            <a:ext cx="2153759" cy="291354"/>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75" b="1" dirty="0"/>
              <a:t>Equity Accountability</a:t>
            </a:r>
          </a:p>
        </p:txBody>
      </p:sp>
      <p:sp>
        <p:nvSpPr>
          <p:cNvPr id="31" name="Rectangle 5">
            <a:extLst>
              <a:ext uri="{FF2B5EF4-FFF2-40B4-BE49-F238E27FC236}">
                <a16:creationId xmlns:a16="http://schemas.microsoft.com/office/drawing/2014/main" id="{C5684319-B039-FEC7-2A6B-903CF3CA71C0}"/>
              </a:ext>
            </a:extLst>
          </p:cNvPr>
          <p:cNvSpPr>
            <a:spLocks noChangeArrowheads="1"/>
          </p:cNvSpPr>
          <p:nvPr/>
        </p:nvSpPr>
        <p:spPr bwMode="gray">
          <a:xfrm>
            <a:off x="6812784" y="3456264"/>
            <a:ext cx="2153759" cy="288541"/>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8580" bIns="6858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75" b="1" dirty="0"/>
              <a:t>Workforce</a:t>
            </a:r>
          </a:p>
        </p:txBody>
      </p:sp>
      <p:sp>
        <p:nvSpPr>
          <p:cNvPr id="32" name="Arrow: Right 31">
            <a:extLst>
              <a:ext uri="{FF2B5EF4-FFF2-40B4-BE49-F238E27FC236}">
                <a16:creationId xmlns:a16="http://schemas.microsoft.com/office/drawing/2014/main" id="{88A21AB2-FA92-E251-D8A6-24BA4D929CC0}"/>
              </a:ext>
            </a:extLst>
          </p:cNvPr>
          <p:cNvSpPr/>
          <p:nvPr/>
        </p:nvSpPr>
        <p:spPr>
          <a:xfrm>
            <a:off x="2080727" y="1798050"/>
            <a:ext cx="1209564" cy="241596"/>
          </a:xfrm>
          <a:prstGeom prst="rightArrow">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err="1">
              <a:solidFill>
                <a:schemeClr val="tx1"/>
              </a:solidFill>
            </a:endParaRPr>
          </a:p>
        </p:txBody>
      </p:sp>
      <p:sp>
        <p:nvSpPr>
          <p:cNvPr id="33" name="Arrow: Right 32">
            <a:extLst>
              <a:ext uri="{FF2B5EF4-FFF2-40B4-BE49-F238E27FC236}">
                <a16:creationId xmlns:a16="http://schemas.microsoft.com/office/drawing/2014/main" id="{06274E45-ADD4-3B64-3073-3EBA6460298C}"/>
              </a:ext>
            </a:extLst>
          </p:cNvPr>
          <p:cNvSpPr/>
          <p:nvPr/>
        </p:nvSpPr>
        <p:spPr>
          <a:xfrm>
            <a:off x="5938575" y="1807034"/>
            <a:ext cx="1209564" cy="241596"/>
          </a:xfrm>
          <a:prstGeom prst="rightArrow">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err="1">
              <a:solidFill>
                <a:schemeClr val="tx1"/>
              </a:solidFill>
            </a:endParaRPr>
          </a:p>
        </p:txBody>
      </p:sp>
      <p:sp>
        <p:nvSpPr>
          <p:cNvPr id="34" name="Right Brace 33">
            <a:extLst>
              <a:ext uri="{FF2B5EF4-FFF2-40B4-BE49-F238E27FC236}">
                <a16:creationId xmlns:a16="http://schemas.microsoft.com/office/drawing/2014/main" id="{690AA1FE-AAE3-D677-44E3-6E1F9BB27D98}"/>
              </a:ext>
            </a:extLst>
          </p:cNvPr>
          <p:cNvSpPr/>
          <p:nvPr/>
        </p:nvSpPr>
        <p:spPr>
          <a:xfrm>
            <a:off x="2479431" y="2197741"/>
            <a:ext cx="325315" cy="3452573"/>
          </a:xfrm>
          <a:prstGeom prst="rightBrace">
            <a:avLst/>
          </a:prstGeom>
          <a:ln/>
        </p:spPr>
        <p:style>
          <a:lnRef idx="2">
            <a:schemeClr val="dk1"/>
          </a:lnRef>
          <a:fillRef idx="0">
            <a:schemeClr val="dk1"/>
          </a:fillRef>
          <a:effectRef idx="1">
            <a:schemeClr val="dk1"/>
          </a:effectRef>
          <a:fontRef idx="minor">
            <a:schemeClr val="tx1"/>
          </a:fontRef>
        </p:style>
        <p:txBody>
          <a:bodyPr rtlCol="0" anchor="ctr"/>
          <a:lstStyle/>
          <a:p>
            <a:pPr algn="ctr"/>
            <a:endParaRPr lang="en-US" sz="1350"/>
          </a:p>
        </p:txBody>
      </p:sp>
      <p:sp>
        <p:nvSpPr>
          <p:cNvPr id="35" name="Right Brace 34">
            <a:extLst>
              <a:ext uri="{FF2B5EF4-FFF2-40B4-BE49-F238E27FC236}">
                <a16:creationId xmlns:a16="http://schemas.microsoft.com/office/drawing/2014/main" id="{49FB9828-E8C3-9FFC-7BD0-700B1E97C3E8}"/>
              </a:ext>
            </a:extLst>
          </p:cNvPr>
          <p:cNvSpPr/>
          <p:nvPr/>
        </p:nvSpPr>
        <p:spPr>
          <a:xfrm>
            <a:off x="6362491" y="2197741"/>
            <a:ext cx="325315" cy="3452573"/>
          </a:xfrm>
          <a:prstGeom prst="rightBrace">
            <a:avLst/>
          </a:prstGeom>
          <a:ln/>
        </p:spPr>
        <p:style>
          <a:lnRef idx="2">
            <a:schemeClr val="dk1"/>
          </a:lnRef>
          <a:fillRef idx="0">
            <a:schemeClr val="dk1"/>
          </a:fillRef>
          <a:effectRef idx="1">
            <a:schemeClr val="dk1"/>
          </a:effectRef>
          <a:fontRef idx="minor">
            <a:schemeClr val="tx1"/>
          </a:fontRef>
        </p:style>
        <p:txBody>
          <a:bodyPr rtlCol="0" anchor="ctr"/>
          <a:lstStyle/>
          <a:p>
            <a:pPr algn="ctr"/>
            <a:endParaRPr lang="en-US" sz="1350"/>
          </a:p>
        </p:txBody>
      </p:sp>
      <p:sp>
        <p:nvSpPr>
          <p:cNvPr id="6" name="Title 13">
            <a:extLst>
              <a:ext uri="{FF2B5EF4-FFF2-40B4-BE49-F238E27FC236}">
                <a16:creationId xmlns:a16="http://schemas.microsoft.com/office/drawing/2014/main" id="{41C81F68-ACDF-9AF8-48CB-DB5E4FD9BF67}"/>
              </a:ext>
            </a:extLst>
          </p:cNvPr>
          <p:cNvSpPr txBox="1">
            <a:spLocks/>
          </p:cNvSpPr>
          <p:nvPr/>
        </p:nvSpPr>
        <p:spPr bwMode="white">
          <a:xfrm>
            <a:off x="851220" y="452373"/>
            <a:ext cx="8053676" cy="230833"/>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000" kern="0" dirty="0"/>
              <a:t>Challenges </a:t>
            </a:r>
            <a:r>
              <a:rPr lang="en-US" sz="2000" dirty="0">
                <a:sym typeface="Wingdings" panose="05000000000000000000" pitchFamily="2" charset="2"/>
              </a:rPr>
              <a:t> Policy Areas</a:t>
            </a:r>
            <a:endParaRPr lang="en-US" sz="2000" kern="0" dirty="0"/>
          </a:p>
        </p:txBody>
      </p:sp>
      <p:sp>
        <p:nvSpPr>
          <p:cNvPr id="7" name="Rectangle 5">
            <a:extLst>
              <a:ext uri="{FF2B5EF4-FFF2-40B4-BE49-F238E27FC236}">
                <a16:creationId xmlns:a16="http://schemas.microsoft.com/office/drawing/2014/main" id="{88797D8E-BE97-823B-2066-4EC6A64A3F02}"/>
              </a:ext>
            </a:extLst>
          </p:cNvPr>
          <p:cNvSpPr>
            <a:spLocks noChangeArrowheads="1"/>
          </p:cNvSpPr>
          <p:nvPr/>
        </p:nvSpPr>
        <p:spPr bwMode="gray">
          <a:xfrm>
            <a:off x="6816320" y="4652737"/>
            <a:ext cx="2153759" cy="288541"/>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8580" bIns="68580">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975" b="1" dirty="0"/>
              <a:t>State Agency Coordination</a:t>
            </a:r>
          </a:p>
        </p:txBody>
      </p:sp>
    </p:spTree>
    <p:extLst>
      <p:ext uri="{BB962C8B-B14F-4D97-AF65-F5344CB8AC3E}">
        <p14:creationId xmlns:p14="http://schemas.microsoft.com/office/powerpoint/2010/main" val="2997157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F0946-8181-6FC6-D6BE-C90922DE1A3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3C4B67E-4674-62C7-F776-FC6E77211FB0}"/>
              </a:ext>
            </a:extLst>
          </p:cNvPr>
          <p:cNvSpPr txBox="1">
            <a:spLocks/>
          </p:cNvSpPr>
          <p:nvPr/>
        </p:nvSpPr>
        <p:spPr>
          <a:xfrm>
            <a:off x="404261" y="1176682"/>
            <a:ext cx="8316227" cy="715581"/>
          </a:xfrm>
          <a:prstGeom prst="rect">
            <a:avLst/>
          </a:prstGeom>
          <a:solidFill>
            <a:schemeClr val="accent4">
              <a:lumMod val="20000"/>
              <a:lumOff val="80000"/>
            </a:schemeClr>
          </a:solidFill>
        </p:spPr>
        <p:txBody>
          <a:bodyPr vert="horz" wrap="square" lIns="68580" tIns="34290" rIns="68580" bIns="3429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450"/>
              </a:spcAft>
              <a:buNone/>
            </a:pPr>
            <a:r>
              <a:rPr lang="en-US" sz="1400" dirty="0">
                <a:latin typeface="Arial"/>
                <a:cs typeface="Arial"/>
              </a:rPr>
              <a:t>Recommended solutions from Workgroup #2 can be organized into six policy areas: </a:t>
            </a:r>
            <a:r>
              <a:rPr lang="en-US" sz="1400" u="sng" dirty="0">
                <a:latin typeface="Arial"/>
                <a:cs typeface="Arial"/>
              </a:rPr>
              <a:t>two overarching policy goals</a:t>
            </a:r>
            <a:r>
              <a:rPr lang="en-US" sz="1400" dirty="0">
                <a:latin typeface="Arial"/>
                <a:cs typeface="Arial"/>
              </a:rPr>
              <a:t> (family-centered design and equity accountability) that permeate </a:t>
            </a:r>
            <a:r>
              <a:rPr lang="en-US" sz="1400" u="sng" dirty="0">
                <a:latin typeface="Arial"/>
                <a:cs typeface="Arial"/>
              </a:rPr>
              <a:t>four targeted policy areas</a:t>
            </a:r>
            <a:r>
              <a:rPr lang="en-US" sz="1400" dirty="0">
                <a:latin typeface="Arial"/>
                <a:cs typeface="Arial"/>
              </a:rPr>
              <a:t> (workforce, payment policy, state agency coordination, and front-door access/navigation of care)</a:t>
            </a:r>
          </a:p>
        </p:txBody>
      </p:sp>
      <p:sp>
        <p:nvSpPr>
          <p:cNvPr id="9" name="Rectangle 5">
            <a:extLst>
              <a:ext uri="{FF2B5EF4-FFF2-40B4-BE49-F238E27FC236}">
                <a16:creationId xmlns:a16="http://schemas.microsoft.com/office/drawing/2014/main" id="{5703C8C4-77B1-46E7-27D2-7709F82F7344}"/>
              </a:ext>
            </a:extLst>
          </p:cNvPr>
          <p:cNvSpPr>
            <a:spLocks noChangeArrowheads="1"/>
          </p:cNvSpPr>
          <p:nvPr/>
        </p:nvSpPr>
        <p:spPr bwMode="gray">
          <a:xfrm>
            <a:off x="97966" y="3837052"/>
            <a:ext cx="209075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Workforce</a:t>
            </a:r>
          </a:p>
        </p:txBody>
      </p:sp>
      <p:sp>
        <p:nvSpPr>
          <p:cNvPr id="10" name="Rectangle 6">
            <a:extLst>
              <a:ext uri="{FF2B5EF4-FFF2-40B4-BE49-F238E27FC236}">
                <a16:creationId xmlns:a16="http://schemas.microsoft.com/office/drawing/2014/main" id="{8710768F-9760-6752-E4D9-D5D49C046E35}"/>
              </a:ext>
            </a:extLst>
          </p:cNvPr>
          <p:cNvSpPr>
            <a:spLocks noChangeArrowheads="1"/>
          </p:cNvSpPr>
          <p:nvPr/>
        </p:nvSpPr>
        <p:spPr bwMode="auto">
          <a:xfrm>
            <a:off x="97966" y="4163030"/>
            <a:ext cx="2090750"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r>
              <a:rPr lang="en-US" altLang="en-US" sz="975" dirty="0"/>
              <a:t>Implement a coordinated workforce strategy to ensure availability of a highly-trained, culturally responsive youth BH workforce</a:t>
            </a:r>
          </a:p>
        </p:txBody>
      </p:sp>
      <p:sp>
        <p:nvSpPr>
          <p:cNvPr id="16" name="Rectangle 5">
            <a:extLst>
              <a:ext uri="{FF2B5EF4-FFF2-40B4-BE49-F238E27FC236}">
                <a16:creationId xmlns:a16="http://schemas.microsoft.com/office/drawing/2014/main" id="{9EA323CB-7B25-5935-2E37-B8C2FD6119B6}"/>
              </a:ext>
            </a:extLst>
          </p:cNvPr>
          <p:cNvSpPr>
            <a:spLocks noChangeArrowheads="1"/>
          </p:cNvSpPr>
          <p:nvPr/>
        </p:nvSpPr>
        <p:spPr bwMode="gray">
          <a:xfrm>
            <a:off x="2376544" y="3837052"/>
            <a:ext cx="209075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Payment Policy</a:t>
            </a:r>
          </a:p>
        </p:txBody>
      </p:sp>
      <p:sp>
        <p:nvSpPr>
          <p:cNvPr id="17" name="Rectangle 6">
            <a:extLst>
              <a:ext uri="{FF2B5EF4-FFF2-40B4-BE49-F238E27FC236}">
                <a16:creationId xmlns:a16="http://schemas.microsoft.com/office/drawing/2014/main" id="{1792A569-8566-6D3C-3AC8-969EB37215CE}"/>
              </a:ext>
            </a:extLst>
          </p:cNvPr>
          <p:cNvSpPr>
            <a:spLocks noChangeArrowheads="1"/>
          </p:cNvSpPr>
          <p:nvPr/>
        </p:nvSpPr>
        <p:spPr bwMode="auto">
          <a:xfrm>
            <a:off x="2376544" y="4163030"/>
            <a:ext cx="2090750"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75" dirty="0"/>
              <a:t>Coordinate across payers to maximize available resources and improve the experience for families</a:t>
            </a:r>
          </a:p>
        </p:txBody>
      </p:sp>
      <p:sp>
        <p:nvSpPr>
          <p:cNvPr id="23" name="Rectangle 5">
            <a:extLst>
              <a:ext uri="{FF2B5EF4-FFF2-40B4-BE49-F238E27FC236}">
                <a16:creationId xmlns:a16="http://schemas.microsoft.com/office/drawing/2014/main" id="{2294F5C4-66F1-3462-D5E2-45A09ACA4C0E}"/>
              </a:ext>
            </a:extLst>
          </p:cNvPr>
          <p:cNvSpPr>
            <a:spLocks noChangeArrowheads="1"/>
          </p:cNvSpPr>
          <p:nvPr/>
        </p:nvSpPr>
        <p:spPr bwMode="gray">
          <a:xfrm>
            <a:off x="6933700" y="3837052"/>
            <a:ext cx="209075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Front-Door/Navigation</a:t>
            </a:r>
          </a:p>
        </p:txBody>
      </p:sp>
      <p:sp>
        <p:nvSpPr>
          <p:cNvPr id="24" name="Rectangle 6">
            <a:extLst>
              <a:ext uri="{FF2B5EF4-FFF2-40B4-BE49-F238E27FC236}">
                <a16:creationId xmlns:a16="http://schemas.microsoft.com/office/drawing/2014/main" id="{B3750231-C058-7734-0A79-16EEE5A045EF}"/>
              </a:ext>
            </a:extLst>
          </p:cNvPr>
          <p:cNvSpPr>
            <a:spLocks noChangeArrowheads="1"/>
          </p:cNvSpPr>
          <p:nvPr/>
        </p:nvSpPr>
        <p:spPr bwMode="auto">
          <a:xfrm>
            <a:off x="6933700" y="4163030"/>
            <a:ext cx="2090750"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75" dirty="0"/>
              <a:t>Optimize the way families/youth access care and navigate the care journey</a:t>
            </a:r>
          </a:p>
        </p:txBody>
      </p:sp>
      <p:sp>
        <p:nvSpPr>
          <p:cNvPr id="25" name="Rectangle 5">
            <a:extLst>
              <a:ext uri="{FF2B5EF4-FFF2-40B4-BE49-F238E27FC236}">
                <a16:creationId xmlns:a16="http://schemas.microsoft.com/office/drawing/2014/main" id="{B47AE1D8-D786-3807-0AB9-0B01B30AE571}"/>
              </a:ext>
            </a:extLst>
          </p:cNvPr>
          <p:cNvSpPr>
            <a:spLocks noChangeArrowheads="1"/>
          </p:cNvSpPr>
          <p:nvPr/>
        </p:nvSpPr>
        <p:spPr bwMode="gray">
          <a:xfrm>
            <a:off x="760138" y="2177919"/>
            <a:ext cx="353051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Family-Centered Design</a:t>
            </a:r>
          </a:p>
        </p:txBody>
      </p:sp>
      <p:sp>
        <p:nvSpPr>
          <p:cNvPr id="26" name="Rectangle 5">
            <a:extLst>
              <a:ext uri="{FF2B5EF4-FFF2-40B4-BE49-F238E27FC236}">
                <a16:creationId xmlns:a16="http://schemas.microsoft.com/office/drawing/2014/main" id="{0839F586-EA28-E3EC-9079-177C11A194C8}"/>
              </a:ext>
            </a:extLst>
          </p:cNvPr>
          <p:cNvSpPr>
            <a:spLocks noChangeArrowheads="1"/>
          </p:cNvSpPr>
          <p:nvPr/>
        </p:nvSpPr>
        <p:spPr bwMode="gray">
          <a:xfrm>
            <a:off x="4853355" y="2179516"/>
            <a:ext cx="3530510"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Equity Accountability</a:t>
            </a:r>
          </a:p>
        </p:txBody>
      </p:sp>
      <p:sp>
        <p:nvSpPr>
          <p:cNvPr id="28" name="Rectangle 6">
            <a:extLst>
              <a:ext uri="{FF2B5EF4-FFF2-40B4-BE49-F238E27FC236}">
                <a16:creationId xmlns:a16="http://schemas.microsoft.com/office/drawing/2014/main" id="{FDDF899F-91C8-CB18-8C52-FFCC2CC40A3B}"/>
              </a:ext>
            </a:extLst>
          </p:cNvPr>
          <p:cNvSpPr>
            <a:spLocks noChangeArrowheads="1"/>
          </p:cNvSpPr>
          <p:nvPr/>
        </p:nvSpPr>
        <p:spPr bwMode="auto">
          <a:xfrm>
            <a:off x="760138" y="2505492"/>
            <a:ext cx="3530510" cy="65785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r>
              <a:rPr lang="en-US" altLang="en-US" sz="975" dirty="0"/>
              <a:t>Ensure the youth/family BH system is designed by and for families</a:t>
            </a:r>
          </a:p>
        </p:txBody>
      </p:sp>
      <p:sp>
        <p:nvSpPr>
          <p:cNvPr id="29" name="Rectangle 6">
            <a:extLst>
              <a:ext uri="{FF2B5EF4-FFF2-40B4-BE49-F238E27FC236}">
                <a16:creationId xmlns:a16="http://schemas.microsoft.com/office/drawing/2014/main" id="{6012CCA0-ABB8-5227-7B21-7288EA132975}"/>
              </a:ext>
            </a:extLst>
          </p:cNvPr>
          <p:cNvSpPr>
            <a:spLocks noChangeArrowheads="1"/>
          </p:cNvSpPr>
          <p:nvPr/>
        </p:nvSpPr>
        <p:spPr bwMode="auto">
          <a:xfrm>
            <a:off x="4853353" y="2505493"/>
            <a:ext cx="3530510" cy="65785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450"/>
              </a:spcAft>
              <a:buSzPct val="125000"/>
              <a:buFont typeface="Arial" panose="020B0604020202020204" pitchFamily="34" charset="0"/>
              <a:buChar char="▪"/>
            </a:pPr>
            <a:r>
              <a:rPr lang="en-US" altLang="en-US" sz="975" dirty="0"/>
              <a:t>Identify and prevent disparities in contracting and service outcomes for youth/family BH</a:t>
            </a:r>
          </a:p>
        </p:txBody>
      </p:sp>
      <p:sp>
        <p:nvSpPr>
          <p:cNvPr id="2" name="Right Brace 1">
            <a:extLst>
              <a:ext uri="{FF2B5EF4-FFF2-40B4-BE49-F238E27FC236}">
                <a16:creationId xmlns:a16="http://schemas.microsoft.com/office/drawing/2014/main" id="{B58CFE08-DB10-357D-1F5E-25049667A04F}"/>
              </a:ext>
            </a:extLst>
          </p:cNvPr>
          <p:cNvSpPr/>
          <p:nvPr/>
        </p:nvSpPr>
        <p:spPr>
          <a:xfrm rot="5400000">
            <a:off x="4424034" y="-693470"/>
            <a:ext cx="295934" cy="8009565"/>
          </a:xfrm>
          <a:prstGeom prst="rightBrace">
            <a:avLst>
              <a:gd name="adj1" fmla="val 8333"/>
              <a:gd name="adj2" fmla="val 49341"/>
            </a:avLst>
          </a:prstGeom>
          <a:ln w="28575"/>
          <a:effectLst/>
        </p:spPr>
        <p:style>
          <a:lnRef idx="3">
            <a:schemeClr val="dk1"/>
          </a:lnRef>
          <a:fillRef idx="0">
            <a:schemeClr val="dk1"/>
          </a:fillRef>
          <a:effectRef idx="2">
            <a:schemeClr val="dk1"/>
          </a:effectRef>
          <a:fontRef idx="minor">
            <a:schemeClr val="tx1"/>
          </a:fontRef>
        </p:style>
        <p:txBody>
          <a:bodyPr rtlCol="0" anchor="ctr"/>
          <a:lstStyle/>
          <a:p>
            <a:pPr algn="ctr"/>
            <a:endParaRPr lang="en-US" sz="1350"/>
          </a:p>
        </p:txBody>
      </p:sp>
      <p:cxnSp>
        <p:nvCxnSpPr>
          <p:cNvPr id="5" name="Straight Arrow Connector 4">
            <a:extLst>
              <a:ext uri="{FF2B5EF4-FFF2-40B4-BE49-F238E27FC236}">
                <a16:creationId xmlns:a16="http://schemas.microsoft.com/office/drawing/2014/main" id="{08E506D6-EC4B-8611-CB64-73B9F0E3AFAA}"/>
              </a:ext>
            </a:extLst>
          </p:cNvPr>
          <p:cNvCxnSpPr>
            <a:cxnSpLocks/>
            <a:stCxn id="2" idx="1"/>
            <a:endCxn id="9" idx="0"/>
          </p:cNvCxnSpPr>
          <p:nvPr/>
        </p:nvCxnSpPr>
        <p:spPr>
          <a:xfrm flipH="1">
            <a:off x="1143341" y="3459280"/>
            <a:ext cx="3481444" cy="377772"/>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6" name="Straight Arrow Connector 5">
            <a:extLst>
              <a:ext uri="{FF2B5EF4-FFF2-40B4-BE49-F238E27FC236}">
                <a16:creationId xmlns:a16="http://schemas.microsoft.com/office/drawing/2014/main" id="{74680158-F9F9-8D1A-E14C-BF6E8ADAF475}"/>
              </a:ext>
            </a:extLst>
          </p:cNvPr>
          <p:cNvCxnSpPr>
            <a:cxnSpLocks/>
            <a:stCxn id="2" idx="1"/>
            <a:endCxn id="16" idx="0"/>
          </p:cNvCxnSpPr>
          <p:nvPr/>
        </p:nvCxnSpPr>
        <p:spPr>
          <a:xfrm flipH="1">
            <a:off x="3421919" y="3459280"/>
            <a:ext cx="1202866" cy="377772"/>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E6CDAB29-CCC4-F084-37D6-61DDD666F9D8}"/>
              </a:ext>
            </a:extLst>
          </p:cNvPr>
          <p:cNvCxnSpPr>
            <a:cxnSpLocks/>
            <a:stCxn id="2" idx="1"/>
            <a:endCxn id="23" idx="0"/>
          </p:cNvCxnSpPr>
          <p:nvPr/>
        </p:nvCxnSpPr>
        <p:spPr>
          <a:xfrm>
            <a:off x="4624785" y="3459280"/>
            <a:ext cx="3354290" cy="377772"/>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604DBE90-6B6D-CCB5-026F-94EC434A1065}"/>
              </a:ext>
            </a:extLst>
          </p:cNvPr>
          <p:cNvCxnSpPr>
            <a:cxnSpLocks/>
            <a:stCxn id="2" idx="1"/>
          </p:cNvCxnSpPr>
          <p:nvPr/>
        </p:nvCxnSpPr>
        <p:spPr>
          <a:xfrm>
            <a:off x="4624785" y="3459280"/>
            <a:ext cx="1075712" cy="377772"/>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4" name="Title 13">
            <a:extLst>
              <a:ext uri="{FF2B5EF4-FFF2-40B4-BE49-F238E27FC236}">
                <a16:creationId xmlns:a16="http://schemas.microsoft.com/office/drawing/2014/main" id="{1272D2E0-DD36-D59C-C3DB-69A6480FC95F}"/>
              </a:ext>
            </a:extLst>
          </p:cNvPr>
          <p:cNvSpPr txBox="1">
            <a:spLocks/>
          </p:cNvSpPr>
          <p:nvPr/>
        </p:nvSpPr>
        <p:spPr bwMode="white">
          <a:xfrm>
            <a:off x="851220" y="452373"/>
            <a:ext cx="8053676" cy="230833"/>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000" dirty="0">
                <a:sym typeface="Wingdings" panose="05000000000000000000" pitchFamily="2" charset="2"/>
              </a:rPr>
              <a:t>Policy Areas</a:t>
            </a:r>
            <a:endParaRPr lang="en-US" sz="2000" kern="0" dirty="0"/>
          </a:p>
        </p:txBody>
      </p:sp>
      <p:sp>
        <p:nvSpPr>
          <p:cNvPr id="8" name="Rectangle 5">
            <a:extLst>
              <a:ext uri="{FF2B5EF4-FFF2-40B4-BE49-F238E27FC236}">
                <a16:creationId xmlns:a16="http://schemas.microsoft.com/office/drawing/2014/main" id="{42A551ED-ABF1-E7BC-E7EC-1FE932C778F7}"/>
              </a:ext>
            </a:extLst>
          </p:cNvPr>
          <p:cNvSpPr>
            <a:spLocks noChangeArrowheads="1"/>
          </p:cNvSpPr>
          <p:nvPr/>
        </p:nvSpPr>
        <p:spPr bwMode="gray">
          <a:xfrm>
            <a:off x="4632064" y="3837052"/>
            <a:ext cx="2154816" cy="325979"/>
          </a:xfrm>
          <a:prstGeom prst="rect">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square" tIns="69973" bIns="69973">
            <a:spAutoFit/>
          </a:bodyPr>
          <a:lstStyle>
            <a:lvl1pPr eaLnBrk="0" hangingPunct="0">
              <a:buClr>
                <a:schemeClr val="tx2"/>
              </a:buClr>
              <a:defRPr sz="1100">
                <a:solidFill>
                  <a:schemeClr val="tx1"/>
                </a:solidFill>
                <a:latin typeface="Arial" panose="020B0604020202020204" pitchFamily="34" charset="0"/>
              </a:defRPr>
            </a:lvl1pPr>
            <a:lvl2pPr marL="742950" indent="-285750" eaLnBrk="0" hangingPunct="0">
              <a:buClr>
                <a:schemeClr val="tx2"/>
              </a:buClr>
              <a:defRPr sz="1100">
                <a:solidFill>
                  <a:schemeClr val="tx1"/>
                </a:solidFill>
                <a:latin typeface="Arial" panose="020B0604020202020204" pitchFamily="34" charset="0"/>
              </a:defRPr>
            </a:lvl2pPr>
            <a:lvl3pPr marL="1143000" indent="-228600" eaLnBrk="0" hangingPunct="0">
              <a:buClr>
                <a:schemeClr val="tx2"/>
              </a:buClr>
              <a:defRPr sz="1100">
                <a:solidFill>
                  <a:schemeClr val="tx1"/>
                </a:solidFill>
                <a:latin typeface="Arial" panose="020B0604020202020204" pitchFamily="34" charset="0"/>
              </a:defRPr>
            </a:lvl3pPr>
            <a:lvl4pPr marL="1600200" indent="-228600" eaLnBrk="0" hangingPunct="0">
              <a:buClr>
                <a:schemeClr val="tx2"/>
              </a:buClr>
              <a:defRPr sz="1100">
                <a:solidFill>
                  <a:schemeClr val="tx1"/>
                </a:solidFill>
                <a:latin typeface="Arial" panose="020B0604020202020204" pitchFamily="34" charset="0"/>
              </a:defRPr>
            </a:lvl4pPr>
            <a:lvl5pPr marL="2057400" indent="-228600" eaLnBrk="0" hangingPunct="0">
              <a:buClr>
                <a:schemeClr val="tx2"/>
              </a:buClr>
              <a:defRPr sz="11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algn="ctr" eaLnBrk="1" hangingPunct="1">
              <a:buClrTx/>
            </a:pPr>
            <a:r>
              <a:rPr lang="en-US" altLang="en-US" sz="1200" b="1" dirty="0"/>
              <a:t>State Agency Coordination</a:t>
            </a:r>
          </a:p>
        </p:txBody>
      </p:sp>
      <p:sp>
        <p:nvSpPr>
          <p:cNvPr id="12" name="Rectangle 6">
            <a:extLst>
              <a:ext uri="{FF2B5EF4-FFF2-40B4-BE49-F238E27FC236}">
                <a16:creationId xmlns:a16="http://schemas.microsoft.com/office/drawing/2014/main" id="{7C1A81FA-FBDF-AD75-9CB5-CCA36FCF054E}"/>
              </a:ext>
            </a:extLst>
          </p:cNvPr>
          <p:cNvSpPr>
            <a:spLocks noChangeArrowheads="1"/>
          </p:cNvSpPr>
          <p:nvPr/>
        </p:nvSpPr>
        <p:spPr bwMode="auto">
          <a:xfrm>
            <a:off x="4632064" y="4163030"/>
            <a:ext cx="2154816" cy="1399914"/>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tIns="69973" bIns="69973" anchor="ctr"/>
          <a:lstStyle>
            <a:lvl1pPr marL="342900" indent="-342900" defTabSz="895350" eaLnBrk="0" hangingPunct="0">
              <a:buClr>
                <a:schemeClr val="tx2"/>
              </a:buClr>
              <a:defRPr sz="1100">
                <a:solidFill>
                  <a:schemeClr val="tx1"/>
                </a:solidFill>
                <a:latin typeface="Arial" panose="020B0604020202020204" pitchFamily="34" charset="0"/>
              </a:defRPr>
            </a:lvl1pPr>
            <a:lvl2pPr marL="193675" indent="-192088" defTabSz="895350" eaLnBrk="0" hangingPunct="0">
              <a:buClr>
                <a:schemeClr val="tx2"/>
              </a:buClr>
              <a:defRPr sz="1100">
                <a:solidFill>
                  <a:schemeClr val="tx1"/>
                </a:solidFill>
                <a:latin typeface="Arial" panose="020B0604020202020204" pitchFamily="34" charset="0"/>
              </a:defRPr>
            </a:lvl2pPr>
            <a:lvl3pPr marL="1143000" indent="-228600" defTabSz="895350" eaLnBrk="0" hangingPunct="0">
              <a:buClr>
                <a:schemeClr val="tx2"/>
              </a:buClr>
              <a:defRPr sz="1100">
                <a:solidFill>
                  <a:schemeClr val="tx1"/>
                </a:solidFill>
                <a:latin typeface="Arial" panose="020B0604020202020204" pitchFamily="34" charset="0"/>
              </a:defRPr>
            </a:lvl3pPr>
            <a:lvl4pPr marL="1600200" indent="-228600" defTabSz="895350" eaLnBrk="0" hangingPunct="0">
              <a:buClr>
                <a:schemeClr val="tx2"/>
              </a:buClr>
              <a:defRPr sz="1100">
                <a:solidFill>
                  <a:schemeClr val="tx1"/>
                </a:solidFill>
                <a:latin typeface="Arial" panose="020B0604020202020204" pitchFamily="34" charset="0"/>
              </a:defRPr>
            </a:lvl4pPr>
            <a:lvl5pPr marL="2057400" indent="-228600" defTabSz="895350" eaLnBrk="0" hangingPunct="0">
              <a:buClr>
                <a:schemeClr val="tx2"/>
              </a:buClr>
              <a:defRPr sz="1100">
                <a:solidFill>
                  <a:schemeClr val="tx1"/>
                </a:solidFill>
                <a:latin typeface="Arial" panose="020B0604020202020204" pitchFamily="34" charset="0"/>
              </a:defRPr>
            </a:lvl5pPr>
            <a:lvl6pPr marL="25146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6pPr>
            <a:lvl7pPr marL="29718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7pPr>
            <a:lvl8pPr marL="34290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8pPr>
            <a:lvl9pPr marL="3886200" indent="-228600" defTabSz="895350" eaLnBrk="0" fontAlgn="base" hangingPunct="0">
              <a:spcBef>
                <a:spcPct val="0"/>
              </a:spcBef>
              <a:spcAft>
                <a:spcPct val="0"/>
              </a:spcAft>
              <a:buClr>
                <a:schemeClr val="tx2"/>
              </a:buClr>
              <a:defRPr sz="1100">
                <a:solidFill>
                  <a:schemeClr val="tx1"/>
                </a:solidFill>
                <a:latin typeface="Arial" panose="020B0604020202020204" pitchFamily="34" charset="0"/>
              </a:defRPr>
            </a:lvl9pPr>
          </a:lstStyle>
          <a:p>
            <a:pPr lvl="1" eaLnBrk="1" hangingPunct="1">
              <a:spcAft>
                <a:spcPts val="150"/>
              </a:spcAft>
              <a:buSzPct val="125000"/>
              <a:buFont typeface="Arial" panose="020B0604020202020204" pitchFamily="34" charset="0"/>
              <a:buChar char="▪"/>
            </a:pPr>
            <a:r>
              <a:rPr lang="en-US" altLang="en-US" sz="975" dirty="0"/>
              <a:t>Coordinate across state agencies to maximize available resources and streamline the experience for youth/families in accessing necessary supports</a:t>
            </a:r>
          </a:p>
        </p:txBody>
      </p:sp>
    </p:spTree>
    <p:extLst>
      <p:ext uri="{BB962C8B-B14F-4D97-AF65-F5344CB8AC3E}">
        <p14:creationId xmlns:p14="http://schemas.microsoft.com/office/powerpoint/2010/main" val="40450417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6.xml><?xml version="1.0" encoding="utf-8"?>
<p:tagLst xmlns:a="http://schemas.openxmlformats.org/drawingml/2006/main" xmlns:r="http://schemas.openxmlformats.org/officeDocument/2006/relationships" xmlns:p="http://schemas.openxmlformats.org/presentationml/2006/main">
  <p:tag name="SHAPENAME" val="Subtitle"/>
</p:tagLst>
</file>

<file path=ppt/tags/tag27.xml><?xml version="1.0" encoding="utf-8"?>
<p:tagLst xmlns:a="http://schemas.openxmlformats.org/drawingml/2006/main" xmlns:r="http://schemas.openxmlformats.org/officeDocument/2006/relationships" xmlns:p="http://schemas.openxmlformats.org/presentationml/2006/main">
  <p:tag name="SHAPENAME" val="Titl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SHAPENAME" val="Subtitle"/>
</p:tagLst>
</file>

<file path=ppt/tags/tag31.xml><?xml version="1.0" encoding="utf-8"?>
<p:tagLst xmlns:a="http://schemas.openxmlformats.org/drawingml/2006/main" xmlns:r="http://schemas.openxmlformats.org/officeDocument/2006/relationships" xmlns:p="http://schemas.openxmlformats.org/presentationml/2006/main">
  <p:tag name="SHAPENAME" val="Title"/>
</p:tagLst>
</file>

<file path=ppt/tags/tag3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9.xml><?xml version="1.0" encoding="utf-8"?>
<p:tagLst xmlns:a="http://schemas.openxmlformats.org/drawingml/2006/main" xmlns:r="http://schemas.openxmlformats.org/officeDocument/2006/relationships" xmlns:p="http://schemas.openxmlformats.org/presentationml/2006/main">
  <p:tag name="SHAPENAME" val="5. Sourc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3.xml><?xml version="1.0" encoding="utf-8"?>
<p:tagLst xmlns:a="http://schemas.openxmlformats.org/drawingml/2006/main" xmlns:r="http://schemas.openxmlformats.org/officeDocument/2006/relationships" xmlns:p="http://schemas.openxmlformats.org/presentationml/2006/main">
  <p:tag name="SHAPENAME" val="5. Source"/>
</p:tagLst>
</file>

<file path=ppt/tags/tag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xml><?xml version="1.0" encoding="utf-8"?>
<p:tagLst xmlns:a="http://schemas.openxmlformats.org/drawingml/2006/main" xmlns:r="http://schemas.openxmlformats.org/officeDocument/2006/relationships" xmlns:p="http://schemas.openxmlformats.org/presentationml/2006/main">
  <p:tag name="NAME" val="ACE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1_Blue Presentation Template - MA HHS - small logos">
  <a:themeElements>
    <a:clrScheme name="Custom 1">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002D8A"/>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117</TotalTime>
  <Words>2448</Words>
  <Application>Microsoft Office PowerPoint</Application>
  <PresentationFormat>On-screen Show (4:3)</PresentationFormat>
  <Paragraphs>269</Paragraphs>
  <Slides>18</Slides>
  <Notes>7</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9" baseType="lpstr">
      <vt:lpstr>Arial</vt:lpstr>
      <vt:lpstr>Arial,Sans-Serif</vt:lpstr>
      <vt:lpstr>Calibri</vt:lpstr>
      <vt:lpstr>Courier New</vt:lpstr>
      <vt:lpstr>Gill Sans MT</vt:lpstr>
      <vt:lpstr>Montserrat</vt:lpstr>
      <vt:lpstr>Segoe UI</vt:lpstr>
      <vt:lpstr>Wingdings</vt:lpstr>
      <vt:lpstr>1_Blue Presentation Template - MA HHS - small logos</vt:lpstr>
      <vt:lpstr>7_White</vt:lpstr>
      <vt:lpstr>think-cell Slide</vt:lpstr>
      <vt:lpstr>PowerPoint Presentation</vt:lpstr>
      <vt:lpstr>PowerPoint Presentation</vt:lpstr>
      <vt:lpstr>Updates from Single Agency Workgroup</vt:lpstr>
      <vt:lpstr>Single Children’s Behavioral Health Agency</vt:lpstr>
      <vt:lpstr>Discussion of Commission’s Recommendations</vt:lpstr>
      <vt:lpstr>Narrowing Our Focus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vt:lpstr>
      <vt:lpstr>Commission’s Charge</vt:lpstr>
      <vt:lpstr>Commission’s Charge (cont.)</vt:lpstr>
      <vt:lpstr>PowerPoint Presentation</vt:lpstr>
      <vt:lpstr>Commission Webpage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Sousa, Pam (EHS)</cp:lastModifiedBy>
  <cp:revision>29</cp:revision>
  <cp:lastPrinted>2019-11-13T19:25:56Z</cp:lastPrinted>
  <dcterms:created xsi:type="dcterms:W3CDTF">2014-04-27T20:43:35Z</dcterms:created>
  <dcterms:modified xsi:type="dcterms:W3CDTF">2026-05-19T14:59:29Z</dcterms:modified>
</cp:coreProperties>
</file>