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7.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handoutMasterIdLst>
    <p:handoutMasterId r:id="rId30"/>
  </p:handoutMasterIdLst>
  <p:sldIdLst>
    <p:sldId id="260" r:id="rId5"/>
    <p:sldId id="2574" r:id="rId6"/>
    <p:sldId id="2610" r:id="rId7"/>
    <p:sldId id="2611" r:id="rId8"/>
    <p:sldId id="2535" r:id="rId9"/>
    <p:sldId id="2612" r:id="rId10"/>
    <p:sldId id="2605" r:id="rId11"/>
    <p:sldId id="276" r:id="rId12"/>
    <p:sldId id="2606" r:id="rId13"/>
    <p:sldId id="2598" r:id="rId14"/>
    <p:sldId id="2599" r:id="rId15"/>
    <p:sldId id="2602" r:id="rId16"/>
    <p:sldId id="2588" r:id="rId17"/>
    <p:sldId id="2583" r:id="rId18"/>
    <p:sldId id="2601" r:id="rId19"/>
    <p:sldId id="2589" r:id="rId20"/>
    <p:sldId id="2607" r:id="rId21"/>
    <p:sldId id="2593" r:id="rId22"/>
    <p:sldId id="2545" r:id="rId23"/>
    <p:sldId id="2604" r:id="rId24"/>
    <p:sldId id="2608" r:id="rId25"/>
    <p:sldId id="2560" r:id="rId26"/>
    <p:sldId id="2609" r:id="rId27"/>
    <p:sldId id="284" r:id="rId28"/>
  </p:sldIdLst>
  <p:sldSz cx="9144000" cy="6858000" type="screen4x3"/>
  <p:notesSz cx="7010400" cy="92964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584">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herri Hannigan" initials="SH" lastIdx="9" clrIdx="6">
    <p:extLst>
      <p:ext uri="{19B8F6BF-5375-455C-9EA6-DF929625EA0E}">
        <p15:presenceInfo xmlns:p15="http://schemas.microsoft.com/office/powerpoint/2012/main" userId="S::shannigan@meantide.com::92c9d66b-fc79-4efa-bf15-b3e3b0b139b5" providerId="AD"/>
      </p:ext>
    </p:extLst>
  </p:cmAuthor>
  <p:cmAuthor id="1" name="Fox Swartz, Colleen (ELD)" initials="FSC(" lastIdx="8" clrIdx="0"/>
  <p:cmAuthor id="8" name="Smith, Julian (EHS)" initials="SJ(" lastIdx="21" clrIdx="7">
    <p:extLst>
      <p:ext uri="{19B8F6BF-5375-455C-9EA6-DF929625EA0E}">
        <p15:presenceInfo xmlns:p15="http://schemas.microsoft.com/office/powerpoint/2012/main" userId="S::julian.smith@mass.gov::99ec45d7-69f5-4e4b-9485-69825ebd6bf6" providerId="AD"/>
      </p:ext>
    </p:extLst>
  </p:cmAuthor>
  <p:cmAuthor id="2" name="COLLEEN FOX" initials="CF" lastIdx="41" clrIdx="1">
    <p:extLst>
      <p:ext uri="{19B8F6BF-5375-455C-9EA6-DF929625EA0E}">
        <p15:presenceInfo xmlns:p15="http://schemas.microsoft.com/office/powerpoint/2012/main" userId="11f451e9a2b4964d" providerId="Windows Live"/>
      </p:ext>
    </p:extLst>
  </p:cmAuthor>
  <p:cmAuthor id="9" name="Fox Swartz, Colleen (EHS)" initials="FSC(" lastIdx="7" clrIdx="8">
    <p:extLst>
      <p:ext uri="{19B8F6BF-5375-455C-9EA6-DF929625EA0E}">
        <p15:presenceInfo xmlns:p15="http://schemas.microsoft.com/office/powerpoint/2012/main" userId="S::Colleen.FoxSwartz@mass.gov::31bb7c4b-123a-4518-b9c1-628c7952b441" providerId="AD"/>
      </p:ext>
    </p:extLst>
  </p:cmAuthor>
  <p:cmAuthor id="3" name="Gabriela Fowler" initials="GF" lastIdx="90" clrIdx="2">
    <p:extLst>
      <p:ext uri="{19B8F6BF-5375-455C-9EA6-DF929625EA0E}">
        <p15:presenceInfo xmlns:p15="http://schemas.microsoft.com/office/powerpoint/2012/main" userId="S::f004m7h@dartmouth.edu::caa59c55-9338-4f35-bca7-17b6cd6d8e62" providerId="AD"/>
      </p:ext>
    </p:extLst>
  </p:cmAuthor>
  <p:cmAuthor id="10" name="Crugnale, Caitlin P. (EHS)" initials="CCP(" lastIdx="4" clrIdx="9">
    <p:extLst>
      <p:ext uri="{19B8F6BF-5375-455C-9EA6-DF929625EA0E}">
        <p15:presenceInfo xmlns:p15="http://schemas.microsoft.com/office/powerpoint/2012/main" userId="S::Caitlin.P.Crugnale@mass.gov::b2a02c60-52bb-4d38-b519-63f462b8cbde" providerId="AD"/>
      </p:ext>
    </p:extLst>
  </p:cmAuthor>
  <p:cmAuthor id="4" name="jeff clausen" initials="jc" lastIdx="6" clrIdx="3">
    <p:extLst>
      <p:ext uri="{19B8F6BF-5375-455C-9EA6-DF929625EA0E}">
        <p15:presenceInfo xmlns:p15="http://schemas.microsoft.com/office/powerpoint/2012/main" userId="1964a1938899aa47" providerId="Windows Live"/>
      </p:ext>
    </p:extLst>
  </p:cmAuthor>
  <p:cmAuthor id="11" name="Moyer, Whitney (EHS)" initials="MW( [2]" lastIdx="1" clrIdx="10">
    <p:extLst>
      <p:ext uri="{19B8F6BF-5375-455C-9EA6-DF929625EA0E}">
        <p15:presenceInfo xmlns:p15="http://schemas.microsoft.com/office/powerpoint/2012/main" userId="S::whitney.moyer@mass.gov::977d595f-cf52-42c6-8af4-b9849f83f5cd" providerId="AD"/>
      </p:ext>
    </p:extLst>
  </p:cmAuthor>
  <p:cmAuthor id="5" name="Moyer, Whitney (EHS)" initials="MW(" lastIdx="6" clrIdx="4">
    <p:extLst>
      <p:ext uri="{19B8F6BF-5375-455C-9EA6-DF929625EA0E}">
        <p15:presenceInfo xmlns:p15="http://schemas.microsoft.com/office/powerpoint/2012/main" userId="S::Whitney.Moyer@massmail.state.ma.us::977d595f-cf52-42c6-8af4-b9849f83f5cd" providerId="AD"/>
      </p:ext>
    </p:extLst>
  </p:cmAuthor>
  <p:cmAuthor id="12" name="Caryn Swartz" initials="CS" lastIdx="5" clrIdx="11">
    <p:extLst>
      <p:ext uri="{19B8F6BF-5375-455C-9EA6-DF929625EA0E}">
        <p15:presenceInfo xmlns:p15="http://schemas.microsoft.com/office/powerpoint/2012/main" userId="S::cswartz@healthmanagement.com::cfa5c56a-f4fb-4c50-b102-eacdd6607fd8" providerId="AD"/>
      </p:ext>
    </p:extLst>
  </p:cmAuthor>
  <p:cmAuthor id="6" name="Tina Sang" initials="TS" lastIdx="9" clrIdx="5">
    <p:extLst>
      <p:ext uri="{19B8F6BF-5375-455C-9EA6-DF929625EA0E}">
        <p15:presenceInfo xmlns:p15="http://schemas.microsoft.com/office/powerpoint/2012/main" userId="Tina S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9900"/>
    <a:srgbClr val="5E8BFF"/>
    <a:srgbClr val="002A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06DDFB-EE3B-4EF6-B357-233A0F10ACF5}" v="2" dt="2022-04-25T18:13:39.583"/>
    <p1510:client id="{32CA4269-62DC-4C25-AF69-6F24198AD95B}" v="18" dt="2022-04-25T13:53:42.549"/>
    <p1510:client id="{5DC6AE5F-C3C1-604A-2B3E-18F211B2D15B}" v="1" dt="2022-04-25T18:12:35.8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68" autoAdjust="0"/>
    <p:restoredTop sz="95723" autoAdjust="0"/>
  </p:normalViewPr>
  <p:slideViewPr>
    <p:cSldViewPr>
      <p:cViewPr varScale="1">
        <p:scale>
          <a:sx n="81" d="100"/>
          <a:sy n="81" d="100"/>
        </p:scale>
        <p:origin x="96" y="552"/>
      </p:cViewPr>
      <p:guideLst>
        <p:guide orient="horz" pos="2160"/>
        <p:guide pos="1584"/>
      </p:guideLst>
    </p:cSldViewPr>
  </p:slideViewPr>
  <p:outlineViewPr>
    <p:cViewPr>
      <p:scale>
        <a:sx n="33" d="100"/>
        <a:sy n="33" d="100"/>
      </p:scale>
      <p:origin x="0" y="-5088"/>
    </p:cViewPr>
  </p:outlineViewPr>
  <p:notesTextViewPr>
    <p:cViewPr>
      <p:scale>
        <a:sx n="1" d="1"/>
        <a:sy n="1" d="1"/>
      </p:scale>
      <p:origin x="0" y="0"/>
    </p:cViewPr>
  </p:notesTextViewPr>
  <p:notesViewPr>
    <p:cSldViewPr>
      <p:cViewPr varScale="1">
        <p:scale>
          <a:sx n="83" d="100"/>
          <a:sy n="83" d="100"/>
        </p:scale>
        <p:origin x="3810" y="9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yn Swartz" userId="S::cswartz_healthmanagement.com#ext#@massgov.onmicrosoft.com::f60a102f-0330-438e-8011-ca4447df4b11" providerId="AD" clId="Web-{5DC6AE5F-C3C1-604A-2B3E-18F211B2D15B}"/>
    <pc:docChg chg="modSld">
      <pc:chgData name="Caryn Swartz" userId="S::cswartz_healthmanagement.com#ext#@massgov.onmicrosoft.com::f60a102f-0330-438e-8011-ca4447df4b11" providerId="AD" clId="Web-{5DC6AE5F-C3C1-604A-2B3E-18F211B2D15B}" dt="2022-04-25T18:12:35.824" v="0"/>
      <pc:docMkLst>
        <pc:docMk/>
      </pc:docMkLst>
      <pc:sldChg chg="delSp">
        <pc:chgData name="Caryn Swartz" userId="S::cswartz_healthmanagement.com#ext#@massgov.onmicrosoft.com::f60a102f-0330-438e-8011-ca4447df4b11" providerId="AD" clId="Web-{5DC6AE5F-C3C1-604A-2B3E-18F211B2D15B}" dt="2022-04-25T18:12:35.824" v="0"/>
        <pc:sldMkLst>
          <pc:docMk/>
          <pc:sldMk cId="2685708275" sldId="2535"/>
        </pc:sldMkLst>
        <pc:picChg chg="del">
          <ac:chgData name="Caryn Swartz" userId="S::cswartz_healthmanagement.com#ext#@massgov.onmicrosoft.com::f60a102f-0330-438e-8011-ca4447df4b11" providerId="AD" clId="Web-{5DC6AE5F-C3C1-604A-2B3E-18F211B2D15B}" dt="2022-04-25T18:12:35.824" v="0"/>
          <ac:picMkLst>
            <pc:docMk/>
            <pc:sldMk cId="2685708275" sldId="2535"/>
            <ac:picMk id="11270" creationId="{B34DC3E1-99DD-CF4A-83E4-80195CCFF4BA}"/>
          </ac:picMkLst>
        </pc:picChg>
      </pc:sldChg>
    </pc:docChg>
  </pc:docChgLst>
  <pc:docChgLst>
    <pc:chgData name="Caryn Swartz" userId="S::cswartz_healthmanagement.com#ext#@massgov.onmicrosoft.com::f60a102f-0330-438e-8011-ca4447df4b11" providerId="AD" clId="Web-{32CA4269-62DC-4C25-AF69-6F24198AD95B}"/>
    <pc:docChg chg="modSld">
      <pc:chgData name="Caryn Swartz" userId="S::cswartz_healthmanagement.com#ext#@massgov.onmicrosoft.com::f60a102f-0330-438e-8011-ca4447df4b11" providerId="AD" clId="Web-{32CA4269-62DC-4C25-AF69-6F24198AD95B}" dt="2022-04-25T13:53:42.549" v="10" actId="20577"/>
      <pc:docMkLst>
        <pc:docMk/>
      </pc:docMkLst>
      <pc:sldChg chg="modSp">
        <pc:chgData name="Caryn Swartz" userId="S::cswartz_healthmanagement.com#ext#@massgov.onmicrosoft.com::f60a102f-0330-438e-8011-ca4447df4b11" providerId="AD" clId="Web-{32CA4269-62DC-4C25-AF69-6F24198AD95B}" dt="2022-04-25T13:53:42.549" v="10" actId="20577"/>
        <pc:sldMkLst>
          <pc:docMk/>
          <pc:sldMk cId="1575091470" sldId="2602"/>
        </pc:sldMkLst>
        <pc:spChg chg="mod">
          <ac:chgData name="Caryn Swartz" userId="S::cswartz_healthmanagement.com#ext#@massgov.onmicrosoft.com::f60a102f-0330-438e-8011-ca4447df4b11" providerId="AD" clId="Web-{32CA4269-62DC-4C25-AF69-6F24198AD95B}" dt="2022-04-25T13:53:42.549" v="10" actId="20577"/>
          <ac:spMkLst>
            <pc:docMk/>
            <pc:sldMk cId="1575091470" sldId="2602"/>
            <ac:spMk id="7" creationId="{8AE34DA1-1A20-1048-9302-08BCB1D994C1}"/>
          </ac:spMkLst>
        </pc:spChg>
      </pc:sldChg>
      <pc:sldChg chg="delCm">
        <pc:chgData name="Caryn Swartz" userId="S::cswartz_healthmanagement.com#ext#@massgov.onmicrosoft.com::f60a102f-0330-438e-8011-ca4447df4b11" providerId="AD" clId="Web-{32CA4269-62DC-4C25-AF69-6F24198AD95B}" dt="2022-04-25T13:48:27.340" v="5"/>
        <pc:sldMkLst>
          <pc:docMk/>
          <pc:sldMk cId="1316778538" sldId="2606"/>
        </pc:sldMkLst>
      </pc:sldChg>
      <pc:sldChg chg="modSp">
        <pc:chgData name="Caryn Swartz" userId="S::cswartz_healthmanagement.com#ext#@massgov.onmicrosoft.com::f60a102f-0330-438e-8011-ca4447df4b11" providerId="AD" clId="Web-{32CA4269-62DC-4C25-AF69-6F24198AD95B}" dt="2022-04-25T13:44:27.773" v="4" actId="20577"/>
        <pc:sldMkLst>
          <pc:docMk/>
          <pc:sldMk cId="3663644727" sldId="2610"/>
        </pc:sldMkLst>
        <pc:spChg chg="mod">
          <ac:chgData name="Caryn Swartz" userId="S::cswartz_healthmanagement.com#ext#@massgov.onmicrosoft.com::f60a102f-0330-438e-8011-ca4447df4b11" providerId="AD" clId="Web-{32CA4269-62DC-4C25-AF69-6F24198AD95B}" dt="2022-04-25T13:44:27.773" v="4" actId="20577"/>
          <ac:spMkLst>
            <pc:docMk/>
            <pc:sldMk cId="3663644727" sldId="2610"/>
            <ac:spMk id="8" creationId="{E15D27EA-96DC-6A42-9D87-79A3E30C7D73}"/>
          </ac:spMkLst>
        </pc:spChg>
      </pc:sldChg>
    </pc:docChg>
  </pc:docChgLst>
  <pc:docChgLst>
    <pc:chgData name="Caryn Swartz" userId="cfa5c56a-f4fb-4c50-b102-eacdd6607fd8" providerId="ADAL" clId="{2606DDFB-EE3B-4EF6-B357-233A0F10ACF5}"/>
    <pc:docChg chg="custSel modSld">
      <pc:chgData name="Caryn Swartz" userId="cfa5c56a-f4fb-4c50-b102-eacdd6607fd8" providerId="ADAL" clId="{2606DDFB-EE3B-4EF6-B357-233A0F10ACF5}" dt="2022-04-25T18:15:59.742" v="99" actId="20577"/>
      <pc:docMkLst>
        <pc:docMk/>
      </pc:docMkLst>
      <pc:sldChg chg="delSp modSp mod setBg">
        <pc:chgData name="Caryn Swartz" userId="cfa5c56a-f4fb-4c50-b102-eacdd6607fd8" providerId="ADAL" clId="{2606DDFB-EE3B-4EF6-B357-233A0F10ACF5}" dt="2022-04-25T18:15:59.742" v="99" actId="20577"/>
        <pc:sldMkLst>
          <pc:docMk/>
          <pc:sldMk cId="2685708275" sldId="2535"/>
        </pc:sldMkLst>
        <pc:spChg chg="mod">
          <ac:chgData name="Caryn Swartz" userId="cfa5c56a-f4fb-4c50-b102-eacdd6607fd8" providerId="ADAL" clId="{2606DDFB-EE3B-4EF6-B357-233A0F10ACF5}" dt="2022-04-25T18:15:59.742" v="99" actId="20577"/>
          <ac:spMkLst>
            <pc:docMk/>
            <pc:sldMk cId="2685708275" sldId="2535"/>
            <ac:spMk id="2" creationId="{6E378DC3-1358-E140-BA5A-5B792D3A3F4E}"/>
          </ac:spMkLst>
        </pc:spChg>
        <pc:spChg chg="del">
          <ac:chgData name="Caryn Swartz" userId="cfa5c56a-f4fb-4c50-b102-eacdd6607fd8" providerId="ADAL" clId="{2606DDFB-EE3B-4EF6-B357-233A0F10ACF5}" dt="2022-04-25T18:13:39.583" v="1" actId="478"/>
          <ac:spMkLst>
            <pc:docMk/>
            <pc:sldMk cId="2685708275" sldId="2535"/>
            <ac:spMk id="3" creationId="{08D2DFFF-6A0E-0D42-BCDA-C53F1C71DD6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523E1075-14C4-4DB8-97A7-38B2B221BE54}" type="datetimeFigureOut">
              <a:rPr lang="en-US" smtClean="0"/>
              <a:t>4/25/2022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F49963D4-2E9A-4336-8542-8A4713DAB7E1}" type="slidenum">
              <a:rPr lang="en-US" smtClean="0"/>
              <a:t>‹#›</a:t>
            </a:fld>
            <a:endParaRPr lang="en-US" dirty="0"/>
          </a:p>
        </p:txBody>
      </p:sp>
    </p:spTree>
    <p:extLst>
      <p:ext uri="{BB962C8B-B14F-4D97-AF65-F5344CB8AC3E}">
        <p14:creationId xmlns:p14="http://schemas.microsoft.com/office/powerpoint/2010/main" val="197460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A03C4B8C-B595-4096-B22A-D91D29305918}" type="datetimeFigureOut">
              <a:rPr lang="en-US" smtClean="0"/>
              <a:t>4/25/2022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89A28886-3B44-46AC-9280-8D0D6E5922C9}" type="slidenum">
              <a:rPr lang="en-US" smtClean="0"/>
              <a:t>‹#›</a:t>
            </a:fld>
            <a:endParaRPr lang="en-US" dirty="0"/>
          </a:p>
        </p:txBody>
      </p:sp>
    </p:spTree>
    <p:extLst>
      <p:ext uri="{BB962C8B-B14F-4D97-AF65-F5344CB8AC3E}">
        <p14:creationId xmlns:p14="http://schemas.microsoft.com/office/powerpoint/2010/main" val="54415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1</a:t>
            </a:fld>
            <a:endParaRPr lang="en-US" dirty="0"/>
          </a:p>
        </p:txBody>
      </p:sp>
    </p:spTree>
    <p:extLst>
      <p:ext uri="{BB962C8B-B14F-4D97-AF65-F5344CB8AC3E}">
        <p14:creationId xmlns:p14="http://schemas.microsoft.com/office/powerpoint/2010/main" val="3637460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24</a:t>
            </a:fld>
            <a:endParaRPr lang="en-US" dirty="0"/>
          </a:p>
        </p:txBody>
      </p:sp>
    </p:spTree>
    <p:extLst>
      <p:ext uri="{BB962C8B-B14F-4D97-AF65-F5344CB8AC3E}">
        <p14:creationId xmlns:p14="http://schemas.microsoft.com/office/powerpoint/2010/main" val="3994566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2</a:t>
            </a:fld>
            <a:endParaRPr lang="en-US" dirty="0"/>
          </a:p>
        </p:txBody>
      </p:sp>
    </p:spTree>
    <p:extLst>
      <p:ext uri="{BB962C8B-B14F-4D97-AF65-F5344CB8AC3E}">
        <p14:creationId xmlns:p14="http://schemas.microsoft.com/office/powerpoint/2010/main" val="2065444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3</a:t>
            </a:fld>
            <a:endParaRPr lang="en-US" dirty="0"/>
          </a:p>
        </p:txBody>
      </p:sp>
    </p:spTree>
    <p:extLst>
      <p:ext uri="{BB962C8B-B14F-4D97-AF65-F5344CB8AC3E}">
        <p14:creationId xmlns:p14="http://schemas.microsoft.com/office/powerpoint/2010/main" val="3427855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4</a:t>
            </a:fld>
            <a:endParaRPr lang="en-US" dirty="0"/>
          </a:p>
        </p:txBody>
      </p:sp>
    </p:spTree>
    <p:extLst>
      <p:ext uri="{BB962C8B-B14F-4D97-AF65-F5344CB8AC3E}">
        <p14:creationId xmlns:p14="http://schemas.microsoft.com/office/powerpoint/2010/main" val="47172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5</a:t>
            </a:fld>
            <a:endParaRPr lang="en-US" dirty="0"/>
          </a:p>
        </p:txBody>
      </p:sp>
    </p:spTree>
    <p:extLst>
      <p:ext uri="{BB962C8B-B14F-4D97-AF65-F5344CB8AC3E}">
        <p14:creationId xmlns:p14="http://schemas.microsoft.com/office/powerpoint/2010/main" val="1398724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6</a:t>
            </a:fld>
            <a:endParaRPr lang="en-US" dirty="0"/>
          </a:p>
        </p:txBody>
      </p:sp>
    </p:spTree>
    <p:extLst>
      <p:ext uri="{BB962C8B-B14F-4D97-AF65-F5344CB8AC3E}">
        <p14:creationId xmlns:p14="http://schemas.microsoft.com/office/powerpoint/2010/main" val="1276059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8</a:t>
            </a:fld>
            <a:endParaRPr lang="en-US" dirty="0"/>
          </a:p>
        </p:txBody>
      </p:sp>
    </p:spTree>
    <p:extLst>
      <p:ext uri="{BB962C8B-B14F-4D97-AF65-F5344CB8AC3E}">
        <p14:creationId xmlns:p14="http://schemas.microsoft.com/office/powerpoint/2010/main" val="408298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20</a:t>
            </a:fld>
            <a:endParaRPr lang="en-US" dirty="0"/>
          </a:p>
        </p:txBody>
      </p:sp>
    </p:spTree>
    <p:extLst>
      <p:ext uri="{BB962C8B-B14F-4D97-AF65-F5344CB8AC3E}">
        <p14:creationId xmlns:p14="http://schemas.microsoft.com/office/powerpoint/2010/main" val="2540048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22</a:t>
            </a:fld>
            <a:endParaRPr lang="en-US" dirty="0"/>
          </a:p>
        </p:txBody>
      </p:sp>
    </p:spTree>
    <p:extLst>
      <p:ext uri="{BB962C8B-B14F-4D97-AF65-F5344CB8AC3E}">
        <p14:creationId xmlns:p14="http://schemas.microsoft.com/office/powerpoint/2010/main" val="30301946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24.xml"/><Relationship Id="rId4" Type="http://schemas.openxmlformats.org/officeDocument/2006/relationships/image" Target="../media/image4.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384926470"/>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1" y="162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6" y="2725185"/>
            <a:ext cx="5539245" cy="430887"/>
          </a:xfrm>
          <a:prstGeom prst="rect">
            <a:avLst/>
          </a:prstGeom>
        </p:spPr>
        <p:txBody>
          <a:bodyPr anchor="b">
            <a:spAutoFit/>
          </a:bodyPr>
          <a:lstStyle>
            <a:lvl1pPr>
              <a:defRPr sz="2800" b="1" baseline="0">
                <a:solidFill>
                  <a:schemeClr val="tx2"/>
                </a:solidFill>
                <a:latin typeface="+mj-lt"/>
                <a:ea typeface="+mj-ea"/>
              </a:defRPr>
            </a:lvl1pPr>
          </a:lstStyle>
          <a:p>
            <a:pPr lvl="0"/>
            <a:r>
              <a:rPr lang="en-US" noProof="0" dirty="0"/>
              <a:t>Click to edit Master title style</a:t>
            </a:r>
          </a:p>
        </p:txBody>
      </p:sp>
      <p:sp>
        <p:nvSpPr>
          <p:cNvPr id="13315" name="Rectangle 1027"/>
          <p:cNvSpPr>
            <a:spLocks noGrp="1" noChangeArrowheads="1"/>
          </p:cNvSpPr>
          <p:nvPr>
            <p:ph type="subTitle" idx="1" hasCustomPrompt="1"/>
          </p:nvPr>
        </p:nvSpPr>
        <p:spPr bwMode="auto">
          <a:xfrm>
            <a:off x="2693796" y="4355068"/>
            <a:ext cx="5539245" cy="307777"/>
          </a:xfrm>
        </p:spPr>
        <p:txBody>
          <a:bodyPr>
            <a:spAutoFit/>
          </a:bodyPr>
          <a:lstStyle>
            <a:lvl1pPr>
              <a:defRPr sz="2000" baseline="0">
                <a:solidFill>
                  <a:schemeClr val="tx2"/>
                </a:solidFill>
                <a:latin typeface="+mn-lt"/>
                <a:ea typeface="+mn-ea"/>
              </a:defRPr>
            </a:lvl1pPr>
          </a:lstStyle>
          <a:p>
            <a:pPr lvl="0"/>
            <a:r>
              <a:rPr lang="en-US" noProof="0" dirty="0"/>
              <a:t>Executive Office of Health and Human Services</a:t>
            </a:r>
          </a:p>
        </p:txBody>
      </p:sp>
      <p:sp>
        <p:nvSpPr>
          <p:cNvPr id="12" name="TitleTopPlaceholder"/>
          <p:cNvSpPr>
            <a:spLocks noChangeArrowheads="1"/>
          </p:cNvSpPr>
          <p:nvPr/>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p:cNvSpPr>
            <a:spLocks noChangeArrowheads="1"/>
          </p:cNvSpPr>
          <p:nvPr userDrawn="1"/>
        </p:nvSpPr>
        <p:spPr bwMode="auto">
          <a:xfrm>
            <a:off x="2693796" y="5983586"/>
            <a:ext cx="512127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dirty="0">
                <a:solidFill>
                  <a:schemeClr val="tx2"/>
                </a:solidFill>
                <a:ea typeface="ＭＳ Ｐゴシック"/>
              </a:rPr>
              <a:t>CONFIDENTIAL; FOR POLICY DEVELOPMENT PURPOSES ONLY</a:t>
            </a:r>
          </a:p>
        </p:txBody>
      </p:sp>
      <p:sp>
        <p:nvSpPr>
          <p:cNvPr id="4" name="Content Placeholder 3"/>
          <p:cNvSpPr>
            <a:spLocks noGrp="1"/>
          </p:cNvSpPr>
          <p:nvPr>
            <p:ph sz="quarter" idx="10" hasCustomPrompt="1"/>
          </p:nvPr>
        </p:nvSpPr>
        <p:spPr>
          <a:xfrm>
            <a:off x="2693796" y="4940989"/>
            <a:ext cx="3344854" cy="215444"/>
          </a:xfrm>
        </p:spPr>
        <p:txBody>
          <a:bodyPr/>
          <a:lstStyle>
            <a:lvl1pPr>
              <a:defRPr sz="1400" b="1" baseline="0">
                <a:solidFill>
                  <a:schemeClr val="tx2"/>
                </a:solidFill>
              </a:defRPr>
            </a:lvl1pPr>
            <a:lvl3pPr>
              <a:defRPr/>
            </a:lvl3pPr>
          </a:lstStyle>
          <a:p>
            <a:pPr lvl="0"/>
            <a:r>
              <a:rPr lang="en-US" dirty="0"/>
              <a:t>Click to edit Master subtitle style</a:t>
            </a:r>
          </a:p>
        </p:txBody>
      </p:sp>
    </p:spTree>
    <p:extLst>
      <p:ext uri="{BB962C8B-B14F-4D97-AF65-F5344CB8AC3E}">
        <p14:creationId xmlns:p14="http://schemas.microsoft.com/office/powerpoint/2010/main" val="339893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42809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413447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hadow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8038191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5" name="Text Placeholder 4"/>
          <p:cNvSpPr>
            <a:spLocks noGrp="1"/>
          </p:cNvSpPr>
          <p:nvPr>
            <p:ph type="body" sz="quarter" idx="10"/>
          </p:nvPr>
        </p:nvSpPr>
        <p:spPr>
          <a:xfrm>
            <a:off x="952500" y="1238250"/>
            <a:ext cx="7239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6214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opic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3343110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6" name="Text Placeholder 5"/>
          <p:cNvSpPr>
            <a:spLocks noGrp="1"/>
          </p:cNvSpPr>
          <p:nvPr>
            <p:ph type="body" sz="quarter" idx="10" hasCustomPrompt="1"/>
          </p:nvPr>
        </p:nvSpPr>
        <p:spPr>
          <a:xfrm>
            <a:off x="228600" y="1371600"/>
            <a:ext cx="1737360" cy="990600"/>
          </a:xfrm>
          <a:solidFill>
            <a:schemeClr val="accent2"/>
          </a:solidFill>
        </p:spPr>
        <p:txBody>
          <a:bodyPr anchor="ctr">
            <a:noAutofit/>
          </a:bodyPr>
          <a:lstStyle>
            <a:lvl1pPr algn="ctr">
              <a:defRPr baseline="0"/>
            </a:lvl1pPr>
          </a:lstStyle>
          <a:p>
            <a:pPr lvl="0"/>
            <a:r>
              <a:rPr lang="en-US" dirty="0"/>
              <a:t>Add Text</a:t>
            </a:r>
          </a:p>
        </p:txBody>
      </p:sp>
      <p:sp>
        <p:nvSpPr>
          <p:cNvPr id="18" name="Text Placeholder 5"/>
          <p:cNvSpPr>
            <a:spLocks noGrp="1"/>
          </p:cNvSpPr>
          <p:nvPr>
            <p:ph type="body" sz="quarter" idx="11" hasCustomPrompt="1"/>
          </p:nvPr>
        </p:nvSpPr>
        <p:spPr>
          <a:xfrm>
            <a:off x="228600" y="2565400"/>
            <a:ext cx="1737360" cy="990600"/>
          </a:xfrm>
          <a:solidFill>
            <a:schemeClr val="accent2"/>
          </a:solidFill>
        </p:spPr>
        <p:txBody>
          <a:bodyPr anchor="ctr">
            <a:noAutofit/>
          </a:bodyPr>
          <a:lstStyle>
            <a:lvl1pPr algn="ctr">
              <a:defRPr baseline="0"/>
            </a:lvl1pPr>
          </a:lstStyle>
          <a:p>
            <a:pPr lvl="0"/>
            <a:r>
              <a:rPr lang="en-US" dirty="0"/>
              <a:t>Add Text</a:t>
            </a:r>
          </a:p>
        </p:txBody>
      </p:sp>
      <p:sp>
        <p:nvSpPr>
          <p:cNvPr id="19" name="Text Placeholder 5"/>
          <p:cNvSpPr>
            <a:spLocks noGrp="1"/>
          </p:cNvSpPr>
          <p:nvPr>
            <p:ph type="body" sz="quarter" idx="12" hasCustomPrompt="1"/>
          </p:nvPr>
        </p:nvSpPr>
        <p:spPr>
          <a:xfrm>
            <a:off x="228600" y="3759200"/>
            <a:ext cx="1737360" cy="990600"/>
          </a:xfrm>
          <a:solidFill>
            <a:schemeClr val="accent2"/>
          </a:solidFill>
        </p:spPr>
        <p:txBody>
          <a:bodyPr anchor="ctr">
            <a:noAutofit/>
          </a:bodyPr>
          <a:lstStyle>
            <a:lvl1pPr algn="ctr">
              <a:defRPr baseline="0"/>
            </a:lvl1pPr>
          </a:lstStyle>
          <a:p>
            <a:pPr lvl="0"/>
            <a:r>
              <a:rPr lang="en-US" dirty="0"/>
              <a:t>Add Text</a:t>
            </a:r>
          </a:p>
        </p:txBody>
      </p:sp>
      <p:sp>
        <p:nvSpPr>
          <p:cNvPr id="20" name="Text Placeholder 5"/>
          <p:cNvSpPr>
            <a:spLocks noGrp="1"/>
          </p:cNvSpPr>
          <p:nvPr>
            <p:ph type="body" sz="quarter" idx="13" hasCustomPrompt="1"/>
          </p:nvPr>
        </p:nvSpPr>
        <p:spPr>
          <a:xfrm>
            <a:off x="228600" y="4953000"/>
            <a:ext cx="1737360" cy="990600"/>
          </a:xfrm>
          <a:solidFill>
            <a:schemeClr val="accent2"/>
          </a:solidFill>
        </p:spPr>
        <p:txBody>
          <a:bodyPr anchor="ctr">
            <a:noAutofit/>
          </a:bodyPr>
          <a:lstStyle>
            <a:lvl1pPr algn="ctr">
              <a:defRPr baseline="0"/>
            </a:lvl1pPr>
          </a:lstStyle>
          <a:p>
            <a:pPr lvl="0"/>
            <a:r>
              <a:rPr lang="en-US" dirty="0"/>
              <a:t>Add Text</a:t>
            </a:r>
          </a:p>
        </p:txBody>
      </p:sp>
      <p:sp>
        <p:nvSpPr>
          <p:cNvPr id="24" name="Text Placeholder 23"/>
          <p:cNvSpPr>
            <a:spLocks noGrp="1"/>
          </p:cNvSpPr>
          <p:nvPr>
            <p:ph type="body" sz="quarter" idx="14" hasCustomPrompt="1"/>
          </p:nvPr>
        </p:nvSpPr>
        <p:spPr>
          <a:xfrm>
            <a:off x="2286000" y="990600"/>
            <a:ext cx="1219200" cy="246221"/>
          </a:xfrm>
        </p:spPr>
        <p:txBody>
          <a:bodyPr/>
          <a:lstStyle>
            <a:lvl1pPr>
              <a:defRPr baseline="0"/>
            </a:lvl1pPr>
          </a:lstStyle>
          <a:p>
            <a:pPr lvl="0"/>
            <a:r>
              <a:rPr lang="en-US" dirty="0"/>
              <a:t>Item 1</a:t>
            </a:r>
          </a:p>
        </p:txBody>
      </p:sp>
      <p:sp>
        <p:nvSpPr>
          <p:cNvPr id="25" name="Text Placeholder 23"/>
          <p:cNvSpPr>
            <a:spLocks noGrp="1"/>
          </p:cNvSpPr>
          <p:nvPr>
            <p:ph type="body" sz="quarter" idx="15" hasCustomPrompt="1"/>
          </p:nvPr>
        </p:nvSpPr>
        <p:spPr>
          <a:xfrm>
            <a:off x="4686300" y="990600"/>
            <a:ext cx="1219200" cy="246221"/>
          </a:xfrm>
        </p:spPr>
        <p:txBody>
          <a:bodyPr/>
          <a:lstStyle>
            <a:lvl1pPr>
              <a:defRPr baseline="0"/>
            </a:lvl1pPr>
          </a:lstStyle>
          <a:p>
            <a:pPr lvl="0"/>
            <a:r>
              <a:rPr lang="en-US" dirty="0"/>
              <a:t>Item 2</a:t>
            </a:r>
          </a:p>
        </p:txBody>
      </p:sp>
      <p:sp>
        <p:nvSpPr>
          <p:cNvPr id="26" name="Text Placeholder 23"/>
          <p:cNvSpPr>
            <a:spLocks noGrp="1"/>
          </p:cNvSpPr>
          <p:nvPr>
            <p:ph type="body" sz="quarter" idx="16" hasCustomPrompt="1"/>
          </p:nvPr>
        </p:nvSpPr>
        <p:spPr>
          <a:xfrm>
            <a:off x="7086600" y="990600"/>
            <a:ext cx="1219200" cy="246221"/>
          </a:xfrm>
        </p:spPr>
        <p:txBody>
          <a:bodyPr/>
          <a:lstStyle>
            <a:lvl1pPr>
              <a:defRPr baseline="0"/>
            </a:lvl1pPr>
          </a:lstStyle>
          <a:p>
            <a:pPr lvl="0"/>
            <a:r>
              <a:rPr lang="en-US" dirty="0"/>
              <a:t>Item 3</a:t>
            </a:r>
          </a:p>
        </p:txBody>
      </p:sp>
    </p:spTree>
    <p:extLst>
      <p:ext uri="{BB962C8B-B14F-4D97-AF65-F5344CB8AC3E}">
        <p14:creationId xmlns:p14="http://schemas.microsoft.com/office/powerpoint/2010/main" val="2226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8644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1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381000" y="914400"/>
            <a:ext cx="2901756" cy="1846659"/>
          </a:xfrm>
        </p:spPr>
        <p:txBody>
          <a:bodyPr wrap="square">
            <a:sp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044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4" name="Slide Number Placeholder 1">
            <a:extLst>
              <a:ext uri="{FF2B5EF4-FFF2-40B4-BE49-F238E27FC236}">
                <a16:creationId xmlns:a16="http://schemas.microsoft.com/office/drawing/2014/main" id="{452BD68F-0B58-4A4E-8874-D563CE45A8A1}"/>
              </a:ext>
            </a:extLst>
          </p:cNvPr>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20" smtClean="0"/>
              <a:pPr/>
              <a:t>‹#›</a:t>
            </a:fld>
            <a:endParaRPr lang="en-US" sz="1020" dirty="0"/>
          </a:p>
        </p:txBody>
      </p:sp>
    </p:spTree>
    <p:extLst>
      <p:ext uri="{BB962C8B-B14F-4D97-AF65-F5344CB8AC3E}">
        <p14:creationId xmlns:p14="http://schemas.microsoft.com/office/powerpoint/2010/main" val="10878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5.xml"/><Relationship Id="rId18" Type="http://schemas.openxmlformats.org/officeDocument/2006/relationships/tags" Target="../tags/tag10.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tags" Target="../tags/tag13.xml"/><Relationship Id="rId7" Type="http://schemas.openxmlformats.org/officeDocument/2006/relationships/slideLayout" Target="../slideLayouts/slideLayout7.xml"/><Relationship Id="rId12" Type="http://schemas.openxmlformats.org/officeDocument/2006/relationships/tags" Target="../tags/tag4.xml"/><Relationship Id="rId17" Type="http://schemas.openxmlformats.org/officeDocument/2006/relationships/tags" Target="../tags/tag9.xml"/><Relationship Id="rId25" Type="http://schemas.openxmlformats.org/officeDocument/2006/relationships/tags" Target="../tags/tag17.xml"/><Relationship Id="rId2" Type="http://schemas.openxmlformats.org/officeDocument/2006/relationships/slideLayout" Target="../slideLayouts/slideLayout2.xml"/><Relationship Id="rId16" Type="http://schemas.openxmlformats.org/officeDocument/2006/relationships/tags" Target="../tags/tag8.xml"/><Relationship Id="rId20" Type="http://schemas.openxmlformats.org/officeDocument/2006/relationships/tags" Target="../tags/tag1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24" Type="http://schemas.openxmlformats.org/officeDocument/2006/relationships/tags" Target="../tags/tag16.xml"/><Relationship Id="rId5" Type="http://schemas.openxmlformats.org/officeDocument/2006/relationships/slideLayout" Target="../slideLayouts/slideLayout5.xml"/><Relationship Id="rId15" Type="http://schemas.openxmlformats.org/officeDocument/2006/relationships/tags" Target="../tags/tag7.xml"/><Relationship Id="rId23" Type="http://schemas.openxmlformats.org/officeDocument/2006/relationships/tags" Target="../tags/tag15.xml"/><Relationship Id="rId10" Type="http://schemas.openxmlformats.org/officeDocument/2006/relationships/tags" Target="../tags/tag2.xml"/><Relationship Id="rId19" Type="http://schemas.openxmlformats.org/officeDocument/2006/relationships/tags" Target="../tags/tag11.xml"/><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tags" Target="../tags/tag6.xml"/><Relationship Id="rId22" Type="http://schemas.openxmlformats.org/officeDocument/2006/relationships/tags" Target="../tags/tag14.xml"/><Relationship Id="rId27"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0"/>
            </p:custDataLst>
            <p:extLst>
              <p:ext uri="{D42A27DB-BD31-4B8C-83A1-F6EECF244321}">
                <p14:modId xmlns:p14="http://schemas.microsoft.com/office/powerpoint/2010/main" val="3237523660"/>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6" imgW="270" imgH="270" progId="TCLayout.ActiveDocument.1">
                  <p:embed/>
                </p:oleObj>
              </mc:Choice>
              <mc:Fallback>
                <p:oleObj name="think-cell Slide" r:id="rId26" imgW="270" imgH="270" progId="TCLayout.ActiveDocument.1">
                  <p:embed/>
                  <p:pic>
                    <p:nvPicPr>
                      <p:cNvPr id="2" name="Object 1" hidden="1"/>
                      <p:cNvPicPr/>
                      <p:nvPr/>
                    </p:nvPicPr>
                    <p:blipFill>
                      <a:blip r:embed="rId27"/>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4773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dirty="0"/>
              <a:t>Click to edit Master title style</a:t>
            </a:r>
          </a:p>
        </p:txBody>
      </p:sp>
      <p:sp>
        <p:nvSpPr>
          <p:cNvPr id="10" name="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dirty="0">
                <a:solidFill>
                  <a:srgbClr val="808080"/>
                </a:solidFill>
              </a:rPr>
              <a:t>TRACKER</a:t>
            </a:r>
          </a:p>
        </p:txBody>
      </p:sp>
      <p:sp>
        <p:nvSpPr>
          <p:cNvPr id="11" name="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Slide Elements" hidden="1"/>
          <p:cNvGrpSpPr>
            <a:grpSpLocks/>
          </p:cNvGrpSpPr>
          <p:nvPr/>
        </p:nvGrpSpPr>
        <p:grpSpPr bwMode="auto">
          <a:xfrm>
            <a:off x="174944" y="6086391"/>
            <a:ext cx="8799129" cy="413035"/>
            <a:chOff x="75" y="3895"/>
            <a:chExt cx="689" cy="255"/>
          </a:xfrm>
        </p:grpSpPr>
        <p:sp>
          <p:nvSpPr>
            <p:cNvPr id="13" name="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dirty="0">
                  <a:solidFill>
                    <a:srgbClr val="000000"/>
                  </a:solidFill>
                </a:rPr>
                <a:t>Title</a:t>
              </a:r>
            </a:p>
            <a:p>
              <a:pPr fontAlgn="base">
                <a:spcBef>
                  <a:spcPct val="0"/>
                </a:spcBef>
                <a:spcAft>
                  <a:spcPct val="0"/>
                </a:spcAft>
              </a:pPr>
              <a:r>
                <a:rPr lang="en-US" sz="1600" dirty="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grpSp>
        <p:nvGrpSpPr>
          <p:cNvPr id="79" name="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11"/>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4"/>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3" name="Arc 39"/>
              <p:cNvSpPr>
                <a:spLocks noChangeAspect="1"/>
              </p:cNvSpPr>
              <p:nvPr>
                <p:custDataLst>
                  <p:tags r:id="rId25"/>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5" name="MoonLegend2"/>
            <p:cNvGrpSpPr>
              <a:grpSpLocks noChangeAspect="1"/>
            </p:cNvGrpSpPr>
            <p:nvPr>
              <p:custDataLst>
                <p:tags r:id="rId12"/>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2"/>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1" name="Arc 42"/>
              <p:cNvSpPr>
                <a:spLocks noChangeAspect="1"/>
              </p:cNvSpPr>
              <p:nvPr>
                <p:custDataLst>
                  <p:tags r:id="rId23"/>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6" name="MoonLegend4"/>
            <p:cNvGrpSpPr>
              <a:grpSpLocks noChangeAspect="1"/>
            </p:cNvGrpSpPr>
            <p:nvPr>
              <p:custDataLst>
                <p:tags r:id="rId13"/>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0"/>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9" name="Arc 48"/>
              <p:cNvSpPr>
                <a:spLocks noChangeAspect="1"/>
              </p:cNvSpPr>
              <p:nvPr>
                <p:custDataLst>
                  <p:tags r:id="rId21"/>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7" name="MoonLegend5"/>
            <p:cNvGrpSpPr>
              <a:grpSpLocks noChangeAspect="1"/>
            </p:cNvGrpSpPr>
            <p:nvPr>
              <p:custDataLst>
                <p:tags r:id="rId14"/>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8"/>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7" name="Oval 51"/>
              <p:cNvSpPr>
                <a:spLocks noChangeAspect="1" noChangeArrowheads="1"/>
              </p:cNvSpPr>
              <p:nvPr>
                <p:custDataLst>
                  <p:tags r:id="rId19"/>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nvGrpSpPr>
            <p:cNvPr id="93" name="MoonLegend3"/>
            <p:cNvGrpSpPr>
              <a:grpSpLocks noChangeAspect="1"/>
            </p:cNvGrpSpPr>
            <p:nvPr>
              <p:custDataLst>
                <p:tags r:id="rId15"/>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5" name="Arc 48"/>
              <p:cNvSpPr>
                <a:spLocks noChangeAspect="1"/>
              </p:cNvSpPr>
              <p:nvPr>
                <p:custDataLst>
                  <p:tags r:id="rId17"/>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sp>
        <p:nvSpPr>
          <p:cNvPr id="104" name="Slide Number"/>
          <p:cNvSpPr txBox="1">
            <a:spLocks/>
          </p:cNvSpPr>
          <p:nvPr/>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chemeClr val="tx1"/>
                </a:solidFill>
              </a:rPr>
              <a:pPr algn="r" fontAlgn="base">
                <a:spcBef>
                  <a:spcPct val="0"/>
                </a:spcBef>
                <a:spcAft>
                  <a:spcPct val="0"/>
                </a:spcAft>
              </a:pPr>
              <a:t>‹#›</a:t>
            </a:fld>
            <a:endParaRPr lang="en-US" dirty="0">
              <a:solidFill>
                <a:schemeClr val="tx1"/>
              </a:solidFill>
            </a:endParaRPr>
          </a:p>
        </p:txBody>
      </p:sp>
      <p:sp>
        <p:nvSpPr>
          <p:cNvPr id="105" name="TextBox 104"/>
          <p:cNvSpPr txBox="1"/>
          <p:nvPr userDrawn="1"/>
        </p:nvSpPr>
        <p:spPr>
          <a:xfrm>
            <a:off x="5715000" y="6611832"/>
            <a:ext cx="3116490" cy="15545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000" dirty="0">
                <a:solidFill>
                  <a:schemeClr val="tx1"/>
                </a:solidFill>
              </a:rPr>
              <a:t>Confidential – for policy</a:t>
            </a:r>
            <a:r>
              <a:rPr lang="en-US" sz="1000" baseline="0" dirty="0">
                <a:solidFill>
                  <a:schemeClr val="tx1"/>
                </a:solidFill>
              </a:rPr>
              <a:t> development purposes only   |</a:t>
            </a:r>
            <a:endParaRPr lang="en-US" sz="1000" dirty="0">
              <a:solidFill>
                <a:schemeClr val="tx1"/>
              </a:solidFill>
            </a:endParaRPr>
          </a:p>
        </p:txBody>
      </p:sp>
    </p:spTree>
    <p:extLst>
      <p:ext uri="{BB962C8B-B14F-4D97-AF65-F5344CB8AC3E}">
        <p14:creationId xmlns:p14="http://schemas.microsoft.com/office/powerpoint/2010/main" val="411331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70" r:id="rId8"/>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ts val="6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6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6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10.emf"/><Relationship Id="rId4" Type="http://schemas.openxmlformats.org/officeDocument/2006/relationships/oleObject" Target="../embeddings/oleObject14.bin"/></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2.svg"/><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oleObject" Target="../embeddings/oleObject15.bin"/></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10.emf"/><Relationship Id="rId4" Type="http://schemas.openxmlformats.org/officeDocument/2006/relationships/oleObject" Target="../embeddings/oleObject16.bin"/></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4.sv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13.png"/><Relationship Id="rId5" Type="http://schemas.openxmlformats.org/officeDocument/2006/relationships/image" Target="../media/image10.emf"/><Relationship Id="rId4"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6.svg"/><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15.png"/><Relationship Id="rId5" Type="http://schemas.openxmlformats.org/officeDocument/2006/relationships/image" Target="../media/image10.emf"/><Relationship Id="rId4" Type="http://schemas.openxmlformats.org/officeDocument/2006/relationships/oleObject" Target="../embeddings/oleObject18.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8.sv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17.png"/><Relationship Id="rId5" Type="http://schemas.openxmlformats.org/officeDocument/2006/relationships/image" Target="../media/image10.emf"/><Relationship Id="rId4" Type="http://schemas.openxmlformats.org/officeDocument/2006/relationships/oleObject" Target="../embeddings/oleObject19.bin"/></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4.emf"/><Relationship Id="rId4" Type="http://schemas.openxmlformats.org/officeDocument/2006/relationships/oleObject" Target="../embeddings/oleObject20.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4.emf"/><Relationship Id="rId5" Type="http://schemas.openxmlformats.org/officeDocument/2006/relationships/oleObject" Target="../embeddings/oleObject8.bin"/><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4.emf"/><Relationship Id="rId5" Type="http://schemas.openxmlformats.org/officeDocument/2006/relationships/oleObject" Target="../embeddings/oleObject21.bin"/><Relationship Id="rId4"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PCAfeedback@massmail.state.ma.us"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Layout" Target="../slideLayouts/slideLayout7.xml"/><Relationship Id="rId7" Type="http://schemas.openxmlformats.org/officeDocument/2006/relationships/image" Target="../media/image6.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hyperlink" Target="mailto:PCAfeedback@massmail.state.ma.us"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4.xml"/><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5.emf"/><Relationship Id="rId5" Type="http://schemas.openxmlformats.org/officeDocument/2006/relationships/oleObject" Target="../embeddings/oleObject13.bin"/><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1835147"/>
            <a:ext cx="5539245" cy="1292662"/>
          </a:xfrm>
        </p:spPr>
        <p:txBody>
          <a:bodyPr/>
          <a:lstStyle/>
          <a:p>
            <a:pPr>
              <a:spcAft>
                <a:spcPts val="600"/>
              </a:spcAft>
            </a:pPr>
            <a:r>
              <a:rPr lang="en-US" dirty="0"/>
              <a:t>Bi-Monthly Electronic Visit Verification PCA Public Listening Session</a:t>
            </a:r>
            <a:endParaRPr lang="en-US" sz="2400" i="1" dirty="0"/>
          </a:p>
        </p:txBody>
      </p:sp>
      <p:sp>
        <p:nvSpPr>
          <p:cNvPr id="3" name="Subtitle 2"/>
          <p:cNvSpPr>
            <a:spLocks noGrp="1"/>
          </p:cNvSpPr>
          <p:nvPr>
            <p:ph type="subTitle" idx="1"/>
          </p:nvPr>
        </p:nvSpPr>
        <p:spPr/>
        <p:txBody>
          <a:bodyPr/>
          <a:lstStyle/>
          <a:p>
            <a:r>
              <a:rPr lang="en-US" dirty="0"/>
              <a:t>Executive Office of Health and Human Services</a:t>
            </a:r>
          </a:p>
        </p:txBody>
      </p:sp>
      <p:sp>
        <p:nvSpPr>
          <p:cNvPr id="4" name="Content Placeholder 3"/>
          <p:cNvSpPr>
            <a:spLocks noGrp="1"/>
          </p:cNvSpPr>
          <p:nvPr>
            <p:ph sz="quarter" idx="10"/>
          </p:nvPr>
        </p:nvSpPr>
        <p:spPr/>
        <p:txBody>
          <a:bodyPr/>
          <a:lstStyle/>
          <a:p>
            <a:r>
              <a:rPr lang="en-US" dirty="0"/>
              <a:t>April 2022</a:t>
            </a:r>
          </a:p>
        </p:txBody>
      </p:sp>
    </p:spTree>
    <p:extLst>
      <p:ext uri="{BB962C8B-B14F-4D97-AF65-F5344CB8AC3E}">
        <p14:creationId xmlns:p14="http://schemas.microsoft.com/office/powerpoint/2010/main" val="2201271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Electronic Visit Verification (EVV) Background</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F12B25E-55B3-4EDE-B122-C2E913AB29C4}"/>
              </a:ext>
            </a:extLst>
          </p:cNvPr>
          <p:cNvSpPr txBox="1"/>
          <p:nvPr/>
        </p:nvSpPr>
        <p:spPr>
          <a:xfrm>
            <a:off x="0" y="6484637"/>
            <a:ext cx="4724400" cy="276999"/>
          </a:xfrm>
          <a:prstGeom prst="rect">
            <a:avLst/>
          </a:prstGeom>
          <a:noFill/>
        </p:spPr>
        <p:txBody>
          <a:bodyPr wrap="square" rtlCol="0">
            <a:spAutoFit/>
          </a:bodyPr>
          <a:lstStyle/>
          <a:p>
            <a:r>
              <a:rPr lang="en-US" sz="1200" dirty="0"/>
              <a:t>*See CMCS Informational Bulletin dated August 8, 2019.</a:t>
            </a:r>
            <a:endParaRPr lang="en-US" dirty="0"/>
          </a:p>
        </p:txBody>
      </p:sp>
      <p:sp>
        <p:nvSpPr>
          <p:cNvPr id="11" name="Text Placeholder 2">
            <a:extLst>
              <a:ext uri="{FF2B5EF4-FFF2-40B4-BE49-F238E27FC236}">
                <a16:creationId xmlns:a16="http://schemas.microsoft.com/office/drawing/2014/main" id="{65437CBB-D116-6E41-9CE2-36AF1FE30549}"/>
              </a:ext>
            </a:extLst>
          </p:cNvPr>
          <p:cNvSpPr txBox="1">
            <a:spLocks/>
          </p:cNvSpPr>
          <p:nvPr/>
        </p:nvSpPr>
        <p:spPr bwMode="auto">
          <a:xfrm>
            <a:off x="337259" y="1232327"/>
            <a:ext cx="8288912" cy="50988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a:spcAft>
                <a:spcPts val="800"/>
              </a:spcAft>
              <a:buFont typeface="Wingdings" pitchFamily="2" charset="2"/>
              <a:buChar char="§"/>
            </a:pPr>
            <a:r>
              <a:rPr lang="en-US" sz="1800" b="1" dirty="0"/>
              <a:t>EVV is </a:t>
            </a:r>
            <a:r>
              <a:rPr lang="en-US" sz="1800" b="1" u="sng" dirty="0"/>
              <a:t>required</a:t>
            </a:r>
            <a:r>
              <a:rPr lang="en-US" sz="1800" b="1" dirty="0"/>
              <a:t> by federal law for in-home personal care services.</a:t>
            </a:r>
          </a:p>
          <a:p>
            <a:pPr lvl="1">
              <a:spcAft>
                <a:spcPts val="800"/>
              </a:spcAft>
              <a:buFont typeface="Wingdings" pitchFamily="2" charset="2"/>
              <a:buChar char="§"/>
            </a:pPr>
            <a:r>
              <a:rPr lang="en-US" sz="1800" dirty="0"/>
              <a:t>MassHealth </a:t>
            </a:r>
            <a:r>
              <a:rPr lang="en-US" sz="1800" b="1" u="sng" dirty="0"/>
              <a:t>must</a:t>
            </a:r>
            <a:r>
              <a:rPr lang="en-US" sz="1800" dirty="0"/>
              <a:t> implement EVV. Not implementing EVV will result in financial penalties for MassHealth from the federal government.</a:t>
            </a:r>
          </a:p>
          <a:p>
            <a:pPr lvl="1">
              <a:spcAft>
                <a:spcPts val="800"/>
              </a:spcAft>
              <a:buFont typeface="Wingdings" pitchFamily="2" charset="2"/>
              <a:buChar char="§"/>
            </a:pPr>
            <a:r>
              <a:rPr lang="en-US" sz="1800" dirty="0"/>
              <a:t>Once it is implemented, EVV </a:t>
            </a:r>
            <a:r>
              <a:rPr lang="en-US" sz="1800" b="1" u="sng" dirty="0"/>
              <a:t>will</a:t>
            </a:r>
            <a:r>
              <a:rPr lang="en-US" sz="1800" dirty="0"/>
              <a:t> replace your timesheet.</a:t>
            </a:r>
          </a:p>
          <a:p>
            <a:pPr lvl="2">
              <a:spcAft>
                <a:spcPts val="800"/>
              </a:spcAft>
              <a:buFont typeface="System Font Regular"/>
              <a:buChar char="-"/>
            </a:pPr>
            <a:r>
              <a:rPr lang="en-US" sz="1600" dirty="0"/>
              <a:t>The PCA will “check in” and “check out” at the beginning and end of their visit using EVV technology.</a:t>
            </a:r>
          </a:p>
          <a:p>
            <a:pPr lvl="2">
              <a:spcAft>
                <a:spcPts val="800"/>
              </a:spcAft>
              <a:buFont typeface="System Font Regular"/>
              <a:buChar char="-"/>
            </a:pPr>
            <a:r>
              <a:rPr lang="en-US" sz="1600" dirty="0"/>
              <a:t>The consumer will have the ability to review and approve the EVV recorded time.</a:t>
            </a:r>
          </a:p>
          <a:p>
            <a:pPr lvl="2">
              <a:spcAft>
                <a:spcPts val="800"/>
              </a:spcAft>
              <a:buFont typeface="System Font Regular"/>
              <a:buChar char="-"/>
            </a:pPr>
            <a:r>
              <a:rPr lang="en-US" sz="1600" dirty="0"/>
              <a:t>Consumers or PCAs exempt from using EVV (live-in caregivers and those with a potential safety risk) will have an alternate method of submitting time.</a:t>
            </a:r>
          </a:p>
          <a:p>
            <a:pPr lvl="1">
              <a:spcAft>
                <a:spcPts val="800"/>
              </a:spcAft>
              <a:buSzPct val="120000"/>
              <a:buFont typeface="Wingdings" pitchFamily="2" charset="2"/>
              <a:buChar char="§"/>
            </a:pPr>
            <a:r>
              <a:rPr lang="en-US" sz="1800" dirty="0">
                <a:cs typeface="Calibri" pitchFamily="34" charset="0"/>
              </a:rPr>
              <a:t>EVV </a:t>
            </a:r>
            <a:r>
              <a:rPr lang="en-US" sz="1800" b="1" u="sng" dirty="0">
                <a:cs typeface="Calibri" pitchFamily="34" charset="0"/>
              </a:rPr>
              <a:t>will not</a:t>
            </a:r>
            <a:r>
              <a:rPr lang="en-US" sz="1800" b="1" dirty="0">
                <a:cs typeface="Calibri" pitchFamily="34" charset="0"/>
              </a:rPr>
              <a:t> </a:t>
            </a:r>
            <a:r>
              <a:rPr lang="en-US" sz="1800" dirty="0">
                <a:cs typeface="Calibri" pitchFamily="34" charset="0"/>
              </a:rPr>
              <a:t>impact how services are allowed to be provided within the PCA program. </a:t>
            </a:r>
          </a:p>
          <a:p>
            <a:pPr lvl="1">
              <a:spcAft>
                <a:spcPts val="800"/>
              </a:spcAft>
              <a:buSzPct val="120000"/>
              <a:buFont typeface="Wingdings" pitchFamily="2" charset="2"/>
              <a:buChar char="§"/>
            </a:pPr>
            <a:r>
              <a:rPr lang="en-US" sz="1800" dirty="0">
                <a:cs typeface="Calibri" pitchFamily="34" charset="0"/>
              </a:rPr>
              <a:t>MassHealth will implement EVV </a:t>
            </a:r>
            <a:r>
              <a:rPr lang="en-US" sz="1800" b="1" u="sng" dirty="0">
                <a:cs typeface="Calibri" pitchFamily="34" charset="0"/>
              </a:rPr>
              <a:t>gradually over calendar years 2023 and 2024 (we will discuss this further in a later slide).</a:t>
            </a:r>
          </a:p>
          <a:p>
            <a:pPr lvl="1">
              <a:spcAft>
                <a:spcPts val="800"/>
              </a:spcAft>
              <a:buSzPct val="120000"/>
              <a:buFont typeface="Wingdings" pitchFamily="2" charset="2"/>
              <a:buChar char="§"/>
            </a:pPr>
            <a:r>
              <a:rPr lang="en-US" sz="1800" dirty="0">
                <a:cs typeface="Calibri" pitchFamily="34" charset="0"/>
              </a:rPr>
              <a:t>Many questions about how EVV will be implemented are still being considered. As policy decisions are made, updates and clarifications will be provided through these Public Listening Sessions.</a:t>
            </a:r>
            <a:endParaRPr lang="en-US" sz="1800" kern="0" dirty="0"/>
          </a:p>
        </p:txBody>
      </p:sp>
    </p:spTree>
    <p:extLst>
      <p:ext uri="{BB962C8B-B14F-4D97-AF65-F5344CB8AC3E}">
        <p14:creationId xmlns:p14="http://schemas.microsoft.com/office/powerpoint/2010/main" val="3717071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An Introduction to the EVV System</a:t>
            </a:r>
          </a:p>
        </p:txBody>
      </p:sp>
      <p:sp>
        <p:nvSpPr>
          <p:cNvPr id="3" name="Text Placeholder 2">
            <a:extLst>
              <a:ext uri="{FF2B5EF4-FFF2-40B4-BE49-F238E27FC236}">
                <a16:creationId xmlns:a16="http://schemas.microsoft.com/office/drawing/2014/main" id="{3C2141D3-60B8-0D4C-84E5-26953B03EF75}"/>
              </a:ext>
            </a:extLst>
          </p:cNvPr>
          <p:cNvSpPr>
            <a:spLocks noGrp="1"/>
          </p:cNvSpPr>
          <p:nvPr>
            <p:ph type="body" sz="quarter" idx="12"/>
          </p:nvPr>
        </p:nvSpPr>
        <p:spPr>
          <a:xfrm>
            <a:off x="2743200" y="914400"/>
            <a:ext cx="5943600" cy="5129609"/>
          </a:xfrm>
        </p:spPr>
        <p:txBody>
          <a:bodyPr/>
          <a:lstStyle/>
          <a:p>
            <a:pPr marL="285750" indent="-285750">
              <a:spcAft>
                <a:spcPts val="800"/>
              </a:spcAft>
              <a:buSzPct val="120000"/>
              <a:buFont typeface="Wingdings" pitchFamily="2" charset="2"/>
              <a:buChar char="§"/>
            </a:pPr>
            <a:r>
              <a:rPr lang="en-US" dirty="0"/>
              <a:t>MassHealth is working with Tempus to configure an EVV system for the PCA Program.</a:t>
            </a:r>
            <a:endParaRPr lang="en-US" dirty="0">
              <a:highlight>
                <a:srgbClr val="FFFF00"/>
              </a:highlight>
            </a:endParaRPr>
          </a:p>
          <a:p>
            <a:pPr marL="285750" indent="-285750">
              <a:spcAft>
                <a:spcPts val="800"/>
              </a:spcAft>
              <a:buSzPct val="120000"/>
              <a:buFont typeface="Wingdings" pitchFamily="2" charset="2"/>
              <a:buChar char="§"/>
            </a:pPr>
            <a:r>
              <a:rPr lang="en-US" dirty="0"/>
              <a:t>The EVV system will be an application that is downloaded on a smartphone device.</a:t>
            </a:r>
          </a:p>
          <a:p>
            <a:pPr marL="285750" indent="-285750">
              <a:spcAft>
                <a:spcPts val="800"/>
              </a:spcAft>
              <a:buSzPct val="120000"/>
              <a:buFont typeface="Wingdings" pitchFamily="2" charset="2"/>
              <a:buChar char="§"/>
            </a:pPr>
            <a:r>
              <a:rPr lang="en-US" dirty="0"/>
              <a:t>A worker will “check-in” and “check-out” of each service appointment.</a:t>
            </a:r>
          </a:p>
          <a:p>
            <a:pPr marL="285750" indent="-285750">
              <a:spcAft>
                <a:spcPts val="800"/>
              </a:spcAft>
              <a:buSzPct val="120000"/>
              <a:buFont typeface="Wingdings" pitchFamily="2" charset="2"/>
              <a:buChar char="§"/>
            </a:pPr>
            <a:r>
              <a:rPr lang="en-US" dirty="0"/>
              <a:t>The EVV system will capture the data elements required by federal law:</a:t>
            </a:r>
          </a:p>
          <a:p>
            <a:pPr marL="483336" lvl="1" indent="-285750">
              <a:spcAft>
                <a:spcPts val="800"/>
              </a:spcAft>
              <a:buSzPct val="120000"/>
              <a:buFont typeface="System Font Regular"/>
              <a:buChar char="-"/>
            </a:pPr>
            <a:r>
              <a:rPr lang="en-US" sz="1400" dirty="0"/>
              <a:t>Name of the worker</a:t>
            </a:r>
          </a:p>
          <a:p>
            <a:pPr marL="483336" lvl="1" indent="-285750">
              <a:spcAft>
                <a:spcPts val="800"/>
              </a:spcAft>
              <a:buSzPct val="120000"/>
              <a:buFont typeface="System Font Regular"/>
              <a:buChar char="-"/>
            </a:pPr>
            <a:r>
              <a:rPr lang="en-US" sz="1400" dirty="0"/>
              <a:t>Name of the consumer</a:t>
            </a:r>
          </a:p>
          <a:p>
            <a:pPr marL="483336" lvl="1" indent="-285750">
              <a:spcAft>
                <a:spcPts val="800"/>
              </a:spcAft>
              <a:buSzPct val="120000"/>
              <a:buFont typeface="System Font Regular"/>
              <a:buChar char="-"/>
            </a:pPr>
            <a:r>
              <a:rPr lang="en-US" sz="1400" dirty="0"/>
              <a:t>Name of the service (i.e., personal care)</a:t>
            </a:r>
          </a:p>
          <a:p>
            <a:pPr marL="483336" lvl="1" indent="-285750">
              <a:spcAft>
                <a:spcPts val="800"/>
              </a:spcAft>
              <a:buSzPct val="120000"/>
              <a:buFont typeface="System Font Regular"/>
              <a:buChar char="-"/>
            </a:pPr>
            <a:r>
              <a:rPr lang="en-US" sz="1400" dirty="0"/>
              <a:t>Date of the service</a:t>
            </a:r>
          </a:p>
          <a:p>
            <a:pPr marL="483336" lvl="1" indent="-285750">
              <a:spcAft>
                <a:spcPts val="800"/>
              </a:spcAft>
              <a:buSzPct val="120000"/>
              <a:buFont typeface="System Font Regular"/>
              <a:buChar char="-"/>
            </a:pPr>
            <a:r>
              <a:rPr lang="en-US" sz="1400" dirty="0"/>
              <a:t>Visit start and end time</a:t>
            </a:r>
          </a:p>
          <a:p>
            <a:pPr marL="483336" lvl="1" indent="-285750">
              <a:spcAft>
                <a:spcPts val="800"/>
              </a:spcAft>
              <a:buSzPct val="120000"/>
              <a:buFont typeface="System Font Regular"/>
              <a:buChar char="-"/>
            </a:pPr>
            <a:r>
              <a:rPr lang="en-US" sz="1400" dirty="0"/>
              <a:t>Visit start and end location</a:t>
            </a:r>
          </a:p>
          <a:p>
            <a:pPr marL="285750" indent="-285750">
              <a:spcAft>
                <a:spcPts val="800"/>
              </a:spcAft>
              <a:buSzPct val="120000"/>
              <a:buFont typeface="Wingdings" pitchFamily="2" charset="2"/>
              <a:buChar char="§"/>
            </a:pPr>
            <a:r>
              <a:rPr lang="en-US" dirty="0"/>
              <a:t>A consumer, surrogate, or administrative proxy will log into the EVV system and approve or edit, if needed, the time reported.</a:t>
            </a:r>
          </a:p>
          <a:p>
            <a:pPr marL="285750" indent="-285750">
              <a:spcAft>
                <a:spcPts val="800"/>
              </a:spcAft>
              <a:buSzPct val="120000"/>
              <a:buFont typeface="Wingdings" pitchFamily="2" charset="2"/>
              <a:buChar char="§"/>
            </a:pPr>
            <a:r>
              <a:rPr lang="en-US" dirty="0"/>
              <a:t>Once implemented, EVV </a:t>
            </a:r>
            <a:r>
              <a:rPr lang="en-US" b="1" u="sng" dirty="0"/>
              <a:t>will</a:t>
            </a:r>
            <a:r>
              <a:rPr lang="en-US" dirty="0"/>
              <a:t> replace your existing timesheet.</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8" name="Graphic 7" descr="Smart Phone with solid fill">
            <a:extLst>
              <a:ext uri="{FF2B5EF4-FFF2-40B4-BE49-F238E27FC236}">
                <a16:creationId xmlns:a16="http://schemas.microsoft.com/office/drawing/2014/main" id="{508D2748-90B7-4243-BD7E-905FCC93CD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2400" y="1981200"/>
            <a:ext cx="2895600" cy="2895600"/>
          </a:xfrm>
          <a:prstGeom prst="rect">
            <a:avLst/>
          </a:prstGeom>
        </p:spPr>
      </p:pic>
    </p:spTree>
    <p:extLst>
      <p:ext uri="{BB962C8B-B14F-4D97-AF65-F5344CB8AC3E}">
        <p14:creationId xmlns:p14="http://schemas.microsoft.com/office/powerpoint/2010/main" val="1309097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The EVV Web Portal</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330812" y="1515655"/>
            <a:ext cx="8288912" cy="323165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kern="0" dirty="0"/>
              <a:t>Consumers or their Surrogates/Administrative Proxies will be responsible for using the web portal to review and approve time that has been submitted by PCAs.</a:t>
            </a:r>
            <a:endParaRPr lang="en-US" dirty="0"/>
          </a:p>
          <a:p>
            <a:pPr lvl="1" indent="-340995">
              <a:spcAft>
                <a:spcPts val="800"/>
              </a:spcAft>
              <a:buFont typeface="Wingdings" pitchFamily="2" charset="2"/>
              <a:buChar char="§"/>
            </a:pPr>
            <a:r>
              <a:rPr lang="en-US" kern="0" dirty="0"/>
              <a:t>Consumers will be able to use the web portal to access historical visit information.</a:t>
            </a:r>
            <a:endParaRPr lang="en-US" kern="0" dirty="0">
              <a:cs typeface="Arial"/>
            </a:endParaRPr>
          </a:p>
          <a:p>
            <a:pPr lvl="1" indent="-340995">
              <a:spcAft>
                <a:spcPts val="800"/>
              </a:spcAft>
              <a:buFont typeface="Wingdings" pitchFamily="2" charset="2"/>
              <a:buChar char="§"/>
            </a:pPr>
            <a:r>
              <a:rPr lang="en-US" kern="0" dirty="0"/>
              <a:t>Consumers and PCAs will have the ability to add and edit time in the web portal that was not captured by the mobile application or captured incorrectly. The web portal can be used when:</a:t>
            </a:r>
            <a:endParaRPr lang="en-US" kern="0" dirty="0">
              <a:cs typeface="Arial"/>
            </a:endParaRPr>
          </a:p>
          <a:p>
            <a:pPr lvl="2" indent="-382270">
              <a:spcAft>
                <a:spcPts val="800"/>
              </a:spcAft>
              <a:buFont typeface="System Font Regular"/>
              <a:buChar char="-"/>
            </a:pPr>
            <a:r>
              <a:rPr lang="en-US" kern="0" dirty="0"/>
              <a:t>There is an emergency when the PCA arrives at the Consumer’s home</a:t>
            </a:r>
            <a:endParaRPr lang="en-US" kern="0" dirty="0">
              <a:cs typeface="Arial"/>
            </a:endParaRPr>
          </a:p>
          <a:p>
            <a:pPr lvl="2" indent="-382270">
              <a:spcAft>
                <a:spcPts val="800"/>
              </a:spcAft>
              <a:buFont typeface="System Font Regular"/>
              <a:buChar char="-"/>
            </a:pPr>
            <a:r>
              <a:rPr lang="en-US" kern="0" dirty="0"/>
              <a:t>The PCA forgets to check in or out of a visit</a:t>
            </a:r>
            <a:endParaRPr lang="en-US" kern="0" dirty="0">
              <a:cs typeface="Arial"/>
            </a:endParaRPr>
          </a:p>
          <a:p>
            <a:pPr lvl="2" indent="-382270">
              <a:spcAft>
                <a:spcPts val="800"/>
              </a:spcAft>
              <a:buFont typeface="System Font Regular"/>
              <a:buChar char="-"/>
            </a:pPr>
            <a:r>
              <a:rPr lang="en-US" kern="0" dirty="0"/>
              <a:t>The PCA’s phone dies during a visit</a:t>
            </a:r>
            <a:endParaRPr lang="en-US" kern="0" dirty="0">
              <a:cs typeface="Arial"/>
            </a:endParaRPr>
          </a:p>
          <a:p>
            <a:pPr lvl="1" indent="-340995">
              <a:spcAft>
                <a:spcPts val="800"/>
              </a:spcAft>
              <a:buFont typeface="Wingdings" pitchFamily="2" charset="2"/>
              <a:buChar char="§"/>
            </a:pPr>
            <a:r>
              <a:rPr lang="en-US" kern="0" dirty="0"/>
              <a:t>Note that time submitted manually in the web portal </a:t>
            </a:r>
            <a:r>
              <a:rPr lang="en-US" b="1" u="sng" kern="0" dirty="0"/>
              <a:t>is not</a:t>
            </a:r>
            <a:r>
              <a:rPr lang="en-US" kern="0" dirty="0"/>
              <a:t> considered EVV compliant and therefore policies will be established to minimize manual entries. </a:t>
            </a:r>
            <a:endParaRPr lang="en-US" kern="0" dirty="0">
              <a:cs typeface="Arial"/>
            </a:endParaRPr>
          </a:p>
        </p:txBody>
      </p:sp>
      <p:sp>
        <p:nvSpPr>
          <p:cNvPr id="9" name="Rectangle 286">
            <a:extLst>
              <a:ext uri="{FF2B5EF4-FFF2-40B4-BE49-F238E27FC236}">
                <a16:creationId xmlns:a16="http://schemas.microsoft.com/office/drawing/2014/main" id="{57AD4AFB-3169-254E-8972-ECCB989D3C58}"/>
              </a:ext>
            </a:extLst>
          </p:cNvPr>
          <p:cNvSpPr txBox="1">
            <a:spLocks noChangeArrowheads="1"/>
          </p:cNvSpPr>
          <p:nvPr/>
        </p:nvSpPr>
        <p:spPr bwMode="auto">
          <a:xfrm>
            <a:off x="174945" y="699162"/>
            <a:ext cx="8600646" cy="589556"/>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b="1" kern="0" dirty="0">
                <a:solidFill>
                  <a:schemeClr val="bg1"/>
                </a:solidFill>
                <a:latin typeface="Arial" panose="020B0604020202020204" pitchFamily="34" charset="0"/>
                <a:cs typeface="Arial" panose="020B0604020202020204" pitchFamily="34" charset="0"/>
              </a:rPr>
              <a:t>In addition to the mobile application that PCAs will download on a mobile device,</a:t>
            </a:r>
          </a:p>
          <a:p>
            <a:pPr algn="ctr"/>
            <a:r>
              <a:rPr lang="en-US" b="1" kern="0" dirty="0">
                <a:solidFill>
                  <a:schemeClr val="bg1"/>
                </a:solidFill>
                <a:latin typeface="Arial" panose="020B0604020202020204" pitchFamily="34" charset="0"/>
                <a:cs typeface="Arial" panose="020B0604020202020204" pitchFamily="34" charset="0"/>
              </a:rPr>
              <a:t>there will be a web portal that can be accessed by both Consumers and PCAs.</a:t>
            </a:r>
          </a:p>
        </p:txBody>
      </p:sp>
    </p:spTree>
    <p:extLst>
      <p:ext uri="{BB962C8B-B14F-4D97-AF65-F5344CB8AC3E}">
        <p14:creationId xmlns:p14="http://schemas.microsoft.com/office/powerpoint/2010/main" val="1575091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Access to Personal Devices</a:t>
            </a:r>
          </a:p>
        </p:txBody>
      </p:sp>
      <p:sp>
        <p:nvSpPr>
          <p:cNvPr id="9" name="Rectangle 286">
            <a:extLst>
              <a:ext uri="{FF2B5EF4-FFF2-40B4-BE49-F238E27FC236}">
                <a16:creationId xmlns:a16="http://schemas.microsoft.com/office/drawing/2014/main" id="{A544F9BB-0135-1D4E-AA77-2366A9E8583F}"/>
              </a:ext>
            </a:extLst>
          </p:cNvPr>
          <p:cNvSpPr txBox="1">
            <a:spLocks noChangeArrowheads="1"/>
          </p:cNvSpPr>
          <p:nvPr/>
        </p:nvSpPr>
        <p:spPr bwMode="auto">
          <a:xfrm>
            <a:off x="174945" y="699162"/>
            <a:ext cx="8600646" cy="589556"/>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b="1" kern="0" dirty="0">
                <a:solidFill>
                  <a:schemeClr val="bg1"/>
                </a:solidFill>
                <a:latin typeface="Arial" panose="020B0604020202020204" pitchFamily="34" charset="0"/>
                <a:cs typeface="Arial" panose="020B0604020202020204" pitchFamily="34" charset="0"/>
              </a:rPr>
              <a:t>PCAs and Consumers will be given one-time “vouchers”, which will be redeemable for an EVV-compatible device.</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6" name="Graphic 5" descr="Phone Vibration outline">
            <a:extLst>
              <a:ext uri="{FF2B5EF4-FFF2-40B4-BE49-F238E27FC236}">
                <a16:creationId xmlns:a16="http://schemas.microsoft.com/office/drawing/2014/main" id="{9EBB0239-9162-8247-A163-E0FC9688225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91200" y="2092558"/>
            <a:ext cx="2672883" cy="2672883"/>
          </a:xfrm>
          <a:prstGeom prst="rect">
            <a:avLst/>
          </a:prstGeom>
        </p:spPr>
      </p:pic>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4" y="1454690"/>
            <a:ext cx="4715096" cy="4955203"/>
          </a:xfrm>
        </p:spPr>
        <p:txBody>
          <a:bodyPr/>
          <a:lstStyle/>
          <a:p>
            <a:pPr marL="285750" indent="-285750">
              <a:spcAft>
                <a:spcPts val="800"/>
              </a:spcAft>
              <a:buFont typeface="Wingdings" pitchFamily="2" charset="2"/>
              <a:buChar char="§"/>
            </a:pPr>
            <a:r>
              <a:rPr lang="en-US" sz="1800" dirty="0"/>
              <a:t>The PCA Quality Homecare Workforce Council and 1199SEIU </a:t>
            </a:r>
            <a:r>
              <a:rPr lang="en-US" sz="1800"/>
              <a:t>have agreed </a:t>
            </a:r>
            <a:r>
              <a:rPr lang="en-US" sz="1800" dirty="0"/>
              <a:t>to provide all PCAs who are unable or unwilling to use their own device with a one-time “voucher” or similar method for redeeming a device that can be used for EVV.</a:t>
            </a:r>
          </a:p>
          <a:p>
            <a:pPr marL="515938" lvl="1" indent="-285750">
              <a:spcAft>
                <a:spcPts val="800"/>
              </a:spcAft>
              <a:buFont typeface="System Font Regular"/>
              <a:buChar char="-"/>
            </a:pPr>
            <a:r>
              <a:rPr lang="en-US" dirty="0">
                <a:cs typeface="Calibri" pitchFamily="34" charset="0"/>
              </a:rPr>
              <a:t>Please note that impact bargaining is still underway and terms are not yet final</a:t>
            </a:r>
            <a:endParaRPr lang="en-US" sz="1800" dirty="0"/>
          </a:p>
          <a:p>
            <a:pPr marL="285750" indent="-285750">
              <a:spcAft>
                <a:spcPts val="800"/>
              </a:spcAft>
              <a:buFont typeface="Wingdings" pitchFamily="2" charset="2"/>
              <a:buChar char="§"/>
            </a:pPr>
            <a:r>
              <a:rPr lang="en-US" sz="1800" dirty="0"/>
              <a:t>MassHealth intends to implement a similar voucher program for Consumers who do not have access to the technology they need to review and approve time electronically.</a:t>
            </a:r>
          </a:p>
          <a:p>
            <a:pPr marL="285750" indent="-285750">
              <a:spcAft>
                <a:spcPts val="800"/>
              </a:spcAft>
              <a:buFont typeface="Wingdings" pitchFamily="2" charset="2"/>
              <a:buChar char="§"/>
            </a:pPr>
            <a:r>
              <a:rPr lang="en-US" sz="1800" dirty="0"/>
              <a:t>MassHealth, in partnership with Tempus, is working to define how vouchers will be distributed.</a:t>
            </a:r>
          </a:p>
        </p:txBody>
      </p:sp>
    </p:spTree>
    <p:extLst>
      <p:ext uri="{BB962C8B-B14F-4D97-AF65-F5344CB8AC3E}">
        <p14:creationId xmlns:p14="http://schemas.microsoft.com/office/powerpoint/2010/main" val="2062617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Privacy and EVV</a:t>
            </a:r>
          </a:p>
        </p:txBody>
      </p:sp>
      <p:sp>
        <p:nvSpPr>
          <p:cNvPr id="4" name="Text Placeholder 3">
            <a:extLst>
              <a:ext uri="{FF2B5EF4-FFF2-40B4-BE49-F238E27FC236}">
                <a16:creationId xmlns:a16="http://schemas.microsoft.com/office/drawing/2014/main" id="{98F3FEB2-E2C1-E945-9C6D-E62E121AD513}"/>
              </a:ext>
            </a:extLst>
          </p:cNvPr>
          <p:cNvSpPr>
            <a:spLocks noGrp="1"/>
          </p:cNvSpPr>
          <p:nvPr>
            <p:ph type="body" sz="quarter" idx="12"/>
          </p:nvPr>
        </p:nvSpPr>
        <p:spPr>
          <a:xfrm>
            <a:off x="390304" y="1454690"/>
            <a:ext cx="8363392" cy="4944943"/>
          </a:xfrm>
        </p:spPr>
        <p:txBody>
          <a:bodyPr/>
          <a:lstStyle/>
          <a:p>
            <a:pPr marL="285750" indent="-285750">
              <a:spcAft>
                <a:spcPts val="800"/>
              </a:spcAft>
              <a:buFont typeface="Wingdings" pitchFamily="2" charset="2"/>
              <a:buChar char="§"/>
            </a:pPr>
            <a:r>
              <a:rPr lang="en-US" sz="1800" dirty="0"/>
              <a:t>The PCA Quality Homecare Workforce Council and 1199SEIU have tentatively agreed that check-ins and check-outs outside of the Consumer’s home will be recorded by the EVV system as “Community,” not actual GPS coordinates. For services provided in the Consumer’s home, MassHealth intends to have the EVV system record “Home”.</a:t>
            </a:r>
          </a:p>
          <a:p>
            <a:pPr marL="285750" indent="-285750">
              <a:spcAft>
                <a:spcPts val="800"/>
              </a:spcAft>
              <a:buFont typeface="Wingdings" pitchFamily="2" charset="2"/>
              <a:buChar char="§"/>
            </a:pPr>
            <a:r>
              <a:rPr lang="en-US" sz="1800" dirty="0"/>
              <a:t>MassHealth is aware that many stakeholders are concerned about their privacy as users of the EVV system.</a:t>
            </a:r>
          </a:p>
          <a:p>
            <a:pPr marL="285750" indent="-285750">
              <a:spcAft>
                <a:spcPts val="800"/>
              </a:spcAft>
              <a:buFont typeface="Wingdings" pitchFamily="2" charset="2"/>
              <a:buChar char="§"/>
            </a:pPr>
            <a:r>
              <a:rPr lang="en-US" sz="1800" dirty="0"/>
              <a:t>CMS guidance requires that location is electronically captured at check-in and check-out for each service visit.</a:t>
            </a:r>
          </a:p>
          <a:p>
            <a:pPr marL="285750" indent="-285750">
              <a:spcAft>
                <a:spcPts val="800"/>
              </a:spcAft>
              <a:buFont typeface="Wingdings" pitchFamily="2" charset="2"/>
              <a:buChar char="§"/>
            </a:pPr>
            <a:r>
              <a:rPr lang="en-US" sz="1800" dirty="0"/>
              <a:t>MassHealth will not have access to GPS coordinates. Only “Home” and “Community” markers, as described above.</a:t>
            </a:r>
          </a:p>
          <a:p>
            <a:pPr marL="285750" indent="-285750">
              <a:spcAft>
                <a:spcPts val="800"/>
              </a:spcAft>
              <a:buFont typeface="Wingdings" pitchFamily="2" charset="2"/>
              <a:buChar char="§"/>
            </a:pPr>
            <a:r>
              <a:rPr lang="en-US" sz="1800" dirty="0"/>
              <a:t>Under no circumstance will the EVV system capture location data outside of the worker’s check-in and check-out times. This requirement will be written into the FI contract.</a:t>
            </a:r>
          </a:p>
          <a:p>
            <a:pPr marL="285750" indent="-285750">
              <a:spcAft>
                <a:spcPts val="800"/>
              </a:spcAft>
              <a:buFont typeface="Wingdings" pitchFamily="2" charset="2"/>
              <a:buChar char="§"/>
            </a:pPr>
            <a:r>
              <a:rPr lang="en-US" sz="1800" dirty="0"/>
              <a:t>MassHealth will continue to balance federal rules against the valid needs and concerns of our program stakeholders.</a:t>
            </a:r>
          </a:p>
        </p:txBody>
      </p:sp>
      <p:sp>
        <p:nvSpPr>
          <p:cNvPr id="9" name="Rectangle 286">
            <a:extLst>
              <a:ext uri="{FF2B5EF4-FFF2-40B4-BE49-F238E27FC236}">
                <a16:creationId xmlns:a16="http://schemas.microsoft.com/office/drawing/2014/main" id="{A544F9BB-0135-1D4E-AA77-2366A9E8583F}"/>
              </a:ext>
            </a:extLst>
          </p:cNvPr>
          <p:cNvSpPr txBox="1">
            <a:spLocks noChangeArrowheads="1"/>
          </p:cNvSpPr>
          <p:nvPr/>
        </p:nvSpPr>
        <p:spPr bwMode="auto">
          <a:xfrm>
            <a:off x="174945" y="699162"/>
            <a:ext cx="8600646" cy="589556"/>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b="1" kern="0" dirty="0">
                <a:solidFill>
                  <a:schemeClr val="bg1"/>
                </a:solidFill>
                <a:latin typeface="Arial" panose="020B0604020202020204" pitchFamily="34" charset="0"/>
                <a:cs typeface="Arial" panose="020B0604020202020204" pitchFamily="34" charset="0"/>
              </a:rPr>
              <a:t>The EVV system will </a:t>
            </a:r>
            <a:r>
              <a:rPr lang="en-US" b="1" u="sng" kern="0" dirty="0">
                <a:solidFill>
                  <a:schemeClr val="bg1"/>
                </a:solidFill>
                <a:latin typeface="Arial" panose="020B0604020202020204" pitchFamily="34" charset="0"/>
                <a:cs typeface="Arial" panose="020B0604020202020204" pitchFamily="34" charset="0"/>
              </a:rPr>
              <a:t>ONLY</a:t>
            </a:r>
            <a:r>
              <a:rPr lang="en-US" b="1" kern="0" dirty="0">
                <a:solidFill>
                  <a:schemeClr val="bg1"/>
                </a:solidFill>
                <a:latin typeface="Arial" panose="020B0604020202020204" pitchFamily="34" charset="0"/>
                <a:cs typeface="Arial" panose="020B0604020202020204" pitchFamily="34" charset="0"/>
              </a:rPr>
              <a:t> verify location at the time of check-in and check-out, which is the minimum required by the federal government. </a:t>
            </a:r>
          </a:p>
        </p:txBody>
      </p:sp>
      <p:sp>
        <p:nvSpPr>
          <p:cNvPr id="13" name="Rectangle 12">
            <a:extLst>
              <a:ext uri="{FF2B5EF4-FFF2-40B4-BE49-F238E27FC236}">
                <a16:creationId xmlns:a16="http://schemas.microsoft.com/office/drawing/2014/main" id="{AF897A99-B3B3-044A-B663-8EB0F1CD33DB}"/>
              </a:ext>
            </a:extLst>
          </p:cNvPr>
          <p:cNvSpPr/>
          <p:nvPr/>
        </p:nvSpPr>
        <p:spPr>
          <a:xfrm>
            <a:off x="390304" y="6469248"/>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96793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Allowable Exemptions</a:t>
            </a:r>
          </a:p>
        </p:txBody>
      </p:sp>
      <p:sp>
        <p:nvSpPr>
          <p:cNvPr id="9" name="Rectangle 286">
            <a:extLst>
              <a:ext uri="{FF2B5EF4-FFF2-40B4-BE49-F238E27FC236}">
                <a16:creationId xmlns:a16="http://schemas.microsoft.com/office/drawing/2014/main" id="{A544F9BB-0135-1D4E-AA77-2366A9E8583F}"/>
              </a:ext>
            </a:extLst>
          </p:cNvPr>
          <p:cNvSpPr txBox="1">
            <a:spLocks noChangeArrowheads="1"/>
          </p:cNvSpPr>
          <p:nvPr/>
        </p:nvSpPr>
        <p:spPr bwMode="auto">
          <a:xfrm>
            <a:off x="174945" y="699162"/>
            <a:ext cx="8600646" cy="589556"/>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b="1" kern="0" dirty="0">
                <a:solidFill>
                  <a:schemeClr val="bg1"/>
                </a:solidFill>
                <a:latin typeface="Arial" panose="020B0604020202020204" pitchFamily="34" charset="0"/>
                <a:cs typeface="Arial" panose="020B0604020202020204" pitchFamily="34" charset="0"/>
              </a:rPr>
              <a:t>Some Consumers and PCAs will have exemptions from using EVV. </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1623"/>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4" y="1454690"/>
            <a:ext cx="4715096" cy="4555093"/>
          </a:xfrm>
        </p:spPr>
        <p:txBody>
          <a:bodyPr/>
          <a:lstStyle/>
          <a:p>
            <a:pPr marL="285750" indent="-285750">
              <a:spcAft>
                <a:spcPts val="800"/>
              </a:spcAft>
              <a:buFont typeface="Wingdings" pitchFamily="2" charset="2"/>
              <a:buChar char="§"/>
            </a:pPr>
            <a:r>
              <a:rPr lang="en-US" dirty="0"/>
              <a:t>MassHealth anticipates that there will be reasons to exempt some Consumers and PCAs from using EVV. Those anticipated exemptions will be:</a:t>
            </a:r>
          </a:p>
          <a:p>
            <a:pPr marL="628650" lvl="1" indent="-285750">
              <a:spcAft>
                <a:spcPts val="800"/>
              </a:spcAft>
              <a:buFont typeface="System Font Regular"/>
              <a:buChar char="-"/>
            </a:pPr>
            <a:r>
              <a:rPr lang="en-US" dirty="0"/>
              <a:t>Live-in caregivers</a:t>
            </a:r>
          </a:p>
          <a:p>
            <a:pPr marL="628650" lvl="1" indent="-285750">
              <a:spcAft>
                <a:spcPts val="800"/>
              </a:spcAft>
              <a:buFont typeface="System Font Regular"/>
              <a:buChar char="-"/>
            </a:pPr>
            <a:r>
              <a:rPr lang="en-US" dirty="0"/>
              <a:t>Consumers or PCAs who have a concern of a safety risk related to using location services due to stalking, harassment, domestic violence, or other factors.</a:t>
            </a:r>
          </a:p>
          <a:p>
            <a:pPr marL="285750" indent="-285750">
              <a:spcAft>
                <a:spcPts val="800"/>
              </a:spcAft>
              <a:buFont typeface="Wingdings" pitchFamily="2" charset="2"/>
              <a:buChar char="§"/>
            </a:pPr>
            <a:r>
              <a:rPr lang="en-US" dirty="0"/>
              <a:t>MassHealth is still determining how exemptions will be operationalized. MassHealth is working to determine:</a:t>
            </a:r>
          </a:p>
          <a:p>
            <a:pPr marL="628650" lvl="1" indent="-285750">
              <a:spcAft>
                <a:spcPts val="800"/>
              </a:spcAft>
              <a:buFont typeface="System Font Regular"/>
              <a:buChar char="-"/>
            </a:pPr>
            <a:r>
              <a:rPr lang="en-US" dirty="0"/>
              <a:t>How live-in caregiver will be defined</a:t>
            </a:r>
          </a:p>
          <a:p>
            <a:pPr marL="628650" lvl="1" indent="-285750">
              <a:spcAft>
                <a:spcPts val="800"/>
              </a:spcAft>
              <a:buFont typeface="System Font Regular"/>
              <a:buChar char="-"/>
            </a:pPr>
            <a:r>
              <a:rPr lang="en-US" dirty="0"/>
              <a:t>How exemptions will be verified</a:t>
            </a:r>
          </a:p>
          <a:p>
            <a:pPr marL="628650" lvl="1" indent="-285750">
              <a:spcAft>
                <a:spcPts val="800"/>
              </a:spcAft>
              <a:buFont typeface="System Font Regular"/>
              <a:buChar char="-"/>
            </a:pPr>
            <a:r>
              <a:rPr lang="en-US" dirty="0"/>
              <a:t>How stakeholders who are exempt from using EVV will submit time</a:t>
            </a:r>
          </a:p>
        </p:txBody>
      </p:sp>
      <p:pic>
        <p:nvPicPr>
          <p:cNvPr id="10" name="Graphic 9" descr="House outline">
            <a:extLst>
              <a:ext uri="{FF2B5EF4-FFF2-40B4-BE49-F238E27FC236}">
                <a16:creationId xmlns:a16="http://schemas.microsoft.com/office/drawing/2014/main" id="{CF3A4AFA-5342-C94F-8626-0C5E881E761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90220" y="2508103"/>
            <a:ext cx="2438400" cy="2438400"/>
          </a:xfrm>
          <a:prstGeom prst="rect">
            <a:avLst/>
          </a:prstGeom>
        </p:spPr>
      </p:pic>
    </p:spTree>
    <p:extLst>
      <p:ext uri="{BB962C8B-B14F-4D97-AF65-F5344CB8AC3E}">
        <p14:creationId xmlns:p14="http://schemas.microsoft.com/office/powerpoint/2010/main" val="586922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Using EVV When Not Connected to Data/Internet</a:t>
            </a:r>
          </a:p>
        </p:txBody>
      </p:sp>
      <p:sp>
        <p:nvSpPr>
          <p:cNvPr id="9" name="Rectangle 286">
            <a:extLst>
              <a:ext uri="{FF2B5EF4-FFF2-40B4-BE49-F238E27FC236}">
                <a16:creationId xmlns:a16="http://schemas.microsoft.com/office/drawing/2014/main" id="{A544F9BB-0135-1D4E-AA77-2366A9E8583F}"/>
              </a:ext>
            </a:extLst>
          </p:cNvPr>
          <p:cNvSpPr txBox="1">
            <a:spLocks noChangeArrowheads="1"/>
          </p:cNvSpPr>
          <p:nvPr/>
        </p:nvSpPr>
        <p:spPr bwMode="auto">
          <a:xfrm>
            <a:off x="174945" y="699162"/>
            <a:ext cx="8600646" cy="589556"/>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b="1" kern="0" dirty="0">
                <a:solidFill>
                  <a:schemeClr val="bg1"/>
                </a:solidFill>
                <a:latin typeface="Arial" panose="020B0604020202020204" pitchFamily="34" charset="0"/>
                <a:cs typeface="Arial" panose="020B0604020202020204" pitchFamily="34" charset="0"/>
              </a:rPr>
              <a:t>The EVV mobile application will NOT require that the PCA be connected to the internet or that the PCA have a data plan.</a:t>
            </a:r>
          </a:p>
        </p:txBody>
      </p:sp>
      <p:sp>
        <p:nvSpPr>
          <p:cNvPr id="8" name="Text Placeholder 3">
            <a:extLst>
              <a:ext uri="{FF2B5EF4-FFF2-40B4-BE49-F238E27FC236}">
                <a16:creationId xmlns:a16="http://schemas.microsoft.com/office/drawing/2014/main" id="{F5EEA93C-B36E-8643-BE1B-C7932EED229F}"/>
              </a:ext>
            </a:extLst>
          </p:cNvPr>
          <p:cNvSpPr>
            <a:spLocks noGrp="1"/>
          </p:cNvSpPr>
          <p:nvPr>
            <p:ph type="body" sz="quarter" idx="12"/>
          </p:nvPr>
        </p:nvSpPr>
        <p:spPr>
          <a:xfrm>
            <a:off x="390303" y="1454690"/>
            <a:ext cx="8136259" cy="2975173"/>
          </a:xfrm>
        </p:spPr>
        <p:txBody>
          <a:bodyPr/>
          <a:lstStyle/>
          <a:p>
            <a:pPr marL="285750" indent="-285750">
              <a:spcAft>
                <a:spcPts val="800"/>
              </a:spcAft>
              <a:buFont typeface="Wingdings" pitchFamily="2" charset="2"/>
              <a:buChar char="§"/>
            </a:pPr>
            <a:r>
              <a:rPr lang="en-US" sz="1800" dirty="0"/>
              <a:t>MassHealth recognizes that many Consumers live in areas in the state where cellphone coverage is limited and that some PCAs may not have access to data on their device.</a:t>
            </a:r>
          </a:p>
          <a:p>
            <a:pPr marL="285750" indent="-285750">
              <a:spcAft>
                <a:spcPts val="800"/>
              </a:spcAft>
              <a:buFont typeface="Wingdings" pitchFamily="2" charset="2"/>
              <a:buChar char="§"/>
            </a:pPr>
            <a:r>
              <a:rPr lang="en-US" sz="1800" dirty="0"/>
              <a:t>PCAs who do not have access to a data plan, or who are providing services in an area where there is not data coverage, will be able to use EVV offline and upload the information from their visit by connecting to internet at a later time.</a:t>
            </a:r>
          </a:p>
          <a:p>
            <a:pPr marL="285750" indent="-285750">
              <a:spcAft>
                <a:spcPts val="800"/>
              </a:spcAft>
              <a:buFont typeface="Wingdings" pitchFamily="2" charset="2"/>
              <a:buChar char="§"/>
            </a:pPr>
            <a:r>
              <a:rPr lang="en-US" sz="1800" dirty="0"/>
              <a:t>Consumers who do not have access to internet to access the web-portal and are unable to access internet in their community will have alternate methods of reviewing and approving time, as necessary.</a:t>
            </a:r>
          </a:p>
        </p:txBody>
      </p:sp>
      <p:pic>
        <p:nvPicPr>
          <p:cNvPr id="6" name="Graphic 5" descr="Wireless router outline">
            <a:extLst>
              <a:ext uri="{FF2B5EF4-FFF2-40B4-BE49-F238E27FC236}">
                <a16:creationId xmlns:a16="http://schemas.microsoft.com/office/drawing/2014/main" id="{32DC9082-B156-0845-84A5-6D56FC27B28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41177" y="4276700"/>
            <a:ext cx="2068182" cy="2068182"/>
          </a:xfrm>
          <a:prstGeom prst="rect">
            <a:avLst/>
          </a:prstGeom>
        </p:spPr>
      </p:pic>
      <p:sp>
        <p:nvSpPr>
          <p:cNvPr id="12" name="Rectangle 11">
            <a:extLst>
              <a:ext uri="{FF2B5EF4-FFF2-40B4-BE49-F238E27FC236}">
                <a16:creationId xmlns:a16="http://schemas.microsoft.com/office/drawing/2014/main" id="{354E59EB-D87C-094E-8DAD-BD61916D84E5}"/>
              </a:ext>
            </a:extLst>
          </p:cNvPr>
          <p:cNvSpPr/>
          <p:nvPr/>
        </p:nvSpPr>
        <p:spPr>
          <a:xfrm>
            <a:off x="390304" y="6169223"/>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274798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2B0B5-6584-4B68-9FAF-57EBA4D03D99}"/>
              </a:ext>
            </a:extLst>
          </p:cNvPr>
          <p:cNvSpPr>
            <a:spLocks noGrp="1"/>
          </p:cNvSpPr>
          <p:nvPr>
            <p:ph type="title"/>
          </p:nvPr>
        </p:nvSpPr>
        <p:spPr/>
        <p:txBody>
          <a:bodyPr/>
          <a:lstStyle/>
          <a:p>
            <a:r>
              <a:rPr lang="en-US" dirty="0"/>
              <a:t>AGENDA</a:t>
            </a:r>
          </a:p>
        </p:txBody>
      </p:sp>
      <p:sp>
        <p:nvSpPr>
          <p:cNvPr id="4" name="TextBox 3">
            <a:extLst>
              <a:ext uri="{FF2B5EF4-FFF2-40B4-BE49-F238E27FC236}">
                <a16:creationId xmlns:a16="http://schemas.microsoft.com/office/drawing/2014/main" id="{B6BE98B3-58A6-427E-B10C-A0EBC54BE0B6}"/>
              </a:ext>
            </a:extLst>
          </p:cNvPr>
          <p:cNvSpPr txBox="1"/>
          <p:nvPr/>
        </p:nvSpPr>
        <p:spPr>
          <a:xfrm>
            <a:off x="2514600" y="1859339"/>
            <a:ext cx="5029200" cy="3139321"/>
          </a:xfrm>
          <a:prstGeom prst="rect">
            <a:avLst/>
          </a:prstGeom>
          <a:noFill/>
        </p:spPr>
        <p:txBody>
          <a:bodyPr wrap="square" rtlCol="0">
            <a:spAutoFit/>
          </a:bodyPr>
          <a:lstStyle/>
          <a:p>
            <a:pPr marL="285750" indent="-285750">
              <a:buFont typeface="Arial" panose="020B0604020202020204" pitchFamily="34" charset="0"/>
              <a:buChar char="•"/>
            </a:pPr>
            <a:r>
              <a:rPr lang="en-US" dirty="0"/>
              <a:t>Logistics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Intent of Public Listening Sessions</a:t>
            </a:r>
          </a:p>
          <a:p>
            <a:endParaRPr lang="en-US" dirty="0"/>
          </a:p>
          <a:p>
            <a:pPr marL="285750" indent="-285750">
              <a:buFont typeface="Arial" panose="020B0604020202020204" pitchFamily="34" charset="0"/>
              <a:buChar char="•"/>
            </a:pPr>
            <a:r>
              <a:rPr lang="en-US" dirty="0"/>
              <a:t>Recap of EVV</a:t>
            </a:r>
          </a:p>
          <a:p>
            <a:endParaRPr lang="en-US" dirty="0"/>
          </a:p>
          <a:p>
            <a:pPr marL="285750" indent="-285750">
              <a:buFont typeface="Arial" panose="020B0604020202020204" pitchFamily="34" charset="0"/>
              <a:buChar char="•"/>
            </a:pPr>
            <a:r>
              <a:rPr lang="en-US" dirty="0">
                <a:highlight>
                  <a:srgbClr val="FFFF00"/>
                </a:highlight>
              </a:rPr>
              <a:t>EVV Roll Out Timelines</a:t>
            </a:r>
          </a:p>
          <a:p>
            <a:endParaRPr lang="en-US" dirty="0"/>
          </a:p>
          <a:p>
            <a:pPr marL="285750" indent="-285750">
              <a:buFont typeface="Arial" panose="020B0604020202020204" pitchFamily="34" charset="0"/>
              <a:buChar char="•"/>
            </a:pPr>
            <a:r>
              <a:rPr lang="en-US" dirty="0"/>
              <a:t>Open Discussion</a:t>
            </a:r>
          </a:p>
          <a:p>
            <a:endParaRPr lang="en-US" dirty="0"/>
          </a:p>
          <a:p>
            <a:pPr marL="285750" indent="-285750">
              <a:buFont typeface="Arial" panose="020B0604020202020204" pitchFamily="34" charset="0"/>
              <a:buChar char="•"/>
            </a:pPr>
            <a:r>
              <a:rPr lang="en-US" dirty="0"/>
              <a:t>Thank You</a:t>
            </a:r>
          </a:p>
        </p:txBody>
      </p:sp>
    </p:spTree>
    <p:extLst>
      <p:ext uri="{BB962C8B-B14F-4D97-AF65-F5344CB8AC3E}">
        <p14:creationId xmlns:p14="http://schemas.microsoft.com/office/powerpoint/2010/main" val="756544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Phased Implementation Strategy</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12" name="Text Placeholder 3">
            <a:extLst>
              <a:ext uri="{FF2B5EF4-FFF2-40B4-BE49-F238E27FC236}">
                <a16:creationId xmlns:a16="http://schemas.microsoft.com/office/drawing/2014/main" id="{DA6C4225-96C7-3541-BA23-BFAA85E145C1}"/>
              </a:ext>
            </a:extLst>
          </p:cNvPr>
          <p:cNvSpPr>
            <a:spLocks noGrp="1"/>
          </p:cNvSpPr>
          <p:nvPr>
            <p:ph type="body" sz="quarter" idx="12"/>
          </p:nvPr>
        </p:nvSpPr>
        <p:spPr>
          <a:xfrm>
            <a:off x="390304" y="1454690"/>
            <a:ext cx="8363392" cy="3611245"/>
          </a:xfrm>
        </p:spPr>
        <p:txBody>
          <a:bodyPr/>
          <a:lstStyle/>
          <a:p>
            <a:pPr marL="285750" indent="-285750">
              <a:spcAft>
                <a:spcPts val="800"/>
              </a:spcAft>
              <a:buSzPct val="120000"/>
              <a:buFont typeface="Wingdings" pitchFamily="2" charset="2"/>
              <a:buChar char="§"/>
            </a:pPr>
            <a:r>
              <a:rPr lang="en-US" sz="1800" dirty="0"/>
              <a:t>EVV is a federal requirement. All non-exempt Consumers and PCAs participating in the PCA Program will need to use EVV.</a:t>
            </a:r>
          </a:p>
          <a:p>
            <a:pPr marL="285750" indent="-285750">
              <a:spcAft>
                <a:spcPts val="800"/>
              </a:spcAft>
              <a:buSzPct val="120000"/>
              <a:buFont typeface="Wingdings" pitchFamily="2" charset="2"/>
              <a:buChar char="§"/>
            </a:pPr>
            <a:r>
              <a:rPr lang="en-US" sz="1800" dirty="0"/>
              <a:t>The first phase of EVV implementation will be with Consumers who are not authorized for night hours. This is subject to finalizing bargaining with 1199SEIU (the PCA Union).</a:t>
            </a:r>
          </a:p>
          <a:p>
            <a:pPr marL="285750" indent="-285750">
              <a:spcAft>
                <a:spcPts val="800"/>
              </a:spcAft>
              <a:buSzPct val="120000"/>
              <a:buFont typeface="Wingdings" pitchFamily="2" charset="2"/>
              <a:buChar char="§"/>
            </a:pPr>
            <a:r>
              <a:rPr lang="en-US" sz="1800" dirty="0"/>
              <a:t>Within each phase, MassHealth intends to implement with small groups to ensure there are the resources necessary available to support all users starting to use the system.</a:t>
            </a:r>
          </a:p>
          <a:p>
            <a:pPr marL="628650" lvl="1" indent="-285750">
              <a:spcAft>
                <a:spcPts val="800"/>
              </a:spcAft>
              <a:buSzPct val="120000"/>
              <a:buFont typeface="System Font Regular"/>
              <a:buChar char="-"/>
            </a:pPr>
            <a:r>
              <a:rPr lang="en-US" dirty="0"/>
              <a:t>For example, MassHealth may roll EVV out to Consumers alphabetically to ensure geographic spread allowing for easier management of the transition by the FI and PCMs.</a:t>
            </a:r>
          </a:p>
          <a:p>
            <a:pPr marL="285750" indent="-285750">
              <a:spcAft>
                <a:spcPts val="800"/>
              </a:spcAft>
              <a:buSzPct val="120000"/>
              <a:buFont typeface="Wingdings" pitchFamily="2" charset="2"/>
              <a:buChar char="§"/>
            </a:pPr>
            <a:r>
              <a:rPr lang="en-US" sz="1800" dirty="0"/>
              <a:t>All users will have access to training before they are expected to use EVV.</a:t>
            </a:r>
          </a:p>
        </p:txBody>
      </p:sp>
      <p:sp>
        <p:nvSpPr>
          <p:cNvPr id="13" name="Rectangle 286">
            <a:extLst>
              <a:ext uri="{FF2B5EF4-FFF2-40B4-BE49-F238E27FC236}">
                <a16:creationId xmlns:a16="http://schemas.microsoft.com/office/drawing/2014/main" id="{EF08C80A-99FE-3C4A-938F-B2327343BE3E}"/>
              </a:ext>
            </a:extLst>
          </p:cNvPr>
          <p:cNvSpPr txBox="1">
            <a:spLocks noChangeArrowheads="1"/>
          </p:cNvSpPr>
          <p:nvPr/>
        </p:nvSpPr>
        <p:spPr bwMode="auto">
          <a:xfrm>
            <a:off x="174945" y="699162"/>
            <a:ext cx="8600646" cy="589556"/>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b="1" kern="0" dirty="0">
                <a:solidFill>
                  <a:schemeClr val="bg1"/>
                </a:solidFill>
                <a:latin typeface="Arial" panose="020B0604020202020204" pitchFamily="34" charset="0"/>
                <a:cs typeface="Arial" panose="020B0604020202020204" pitchFamily="34" charset="0"/>
              </a:rPr>
              <a:t>EVV will be implemented in phases throughout calendar years 2023 and 2024.</a:t>
            </a:r>
          </a:p>
        </p:txBody>
      </p:sp>
      <p:pic>
        <p:nvPicPr>
          <p:cNvPr id="6" name="Graphic 5" descr="Classroom with solid fill">
            <a:extLst>
              <a:ext uri="{FF2B5EF4-FFF2-40B4-BE49-F238E27FC236}">
                <a16:creationId xmlns:a16="http://schemas.microsoft.com/office/drawing/2014/main" id="{916268BC-A8B3-9740-BE9F-324918CDD6B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505200" y="4947557"/>
            <a:ext cx="1943100" cy="1943100"/>
          </a:xfrm>
          <a:prstGeom prst="rect">
            <a:avLst/>
          </a:prstGeom>
        </p:spPr>
      </p:pic>
    </p:spTree>
    <p:extLst>
      <p:ext uri="{BB962C8B-B14F-4D97-AF65-F5344CB8AC3E}">
        <p14:creationId xmlns:p14="http://schemas.microsoft.com/office/powerpoint/2010/main" val="3107411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Object 39"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0" name="Object 39"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9" name="Rectangle 38" hidden="1"/>
          <p:cNvSpPr/>
          <p:nvPr>
            <p:custDataLst>
              <p:tags r:id="rId2"/>
            </p:custDataLst>
          </p:nvPr>
        </p:nvSpPr>
        <p:spPr bwMode="auto">
          <a:xfrm>
            <a:off x="0" y="0"/>
            <a:ext cx="158750" cy="158750"/>
          </a:xfrm>
          <a:prstGeom prst="rect">
            <a:avLst/>
          </a:prstGeom>
          <a:solidFill>
            <a:schemeClr val="bg1">
              <a:lumMod val="95000"/>
            </a:schemeClr>
          </a:solidFill>
          <a:ln w="9525">
            <a:solidFill>
              <a:schemeClr val="bg1">
                <a:lumMod val="50000"/>
              </a:schemeClr>
            </a:solidFill>
            <a:miter lim="800000"/>
            <a:headEnd/>
            <a:tailEnd/>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fontAlgn="base">
              <a:spcBef>
                <a:spcPct val="0"/>
              </a:spcBef>
              <a:spcAft>
                <a:spcPct val="0"/>
              </a:spcAft>
            </a:pPr>
            <a:endParaRPr lang="en-US" sz="1900" b="1" dirty="0">
              <a:solidFill>
                <a:srgbClr val="000000"/>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7" name="Title 1">
            <a:extLst>
              <a:ext uri="{FF2B5EF4-FFF2-40B4-BE49-F238E27FC236}">
                <a16:creationId xmlns:a16="http://schemas.microsoft.com/office/drawing/2014/main" id="{ED778FB9-1B56-D64A-A7D9-8807E2B72B61}"/>
              </a:ext>
            </a:extLst>
          </p:cNvPr>
          <p:cNvSpPr txBox="1">
            <a:spLocks/>
          </p:cNvSpPr>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EVV Implementation Timeline Update</a:t>
            </a:r>
            <a:endParaRPr lang="en-US" kern="0" dirty="0"/>
          </a:p>
        </p:txBody>
      </p:sp>
      <p:sp>
        <p:nvSpPr>
          <p:cNvPr id="11" name="Text Placeholder 2">
            <a:extLst>
              <a:ext uri="{FF2B5EF4-FFF2-40B4-BE49-F238E27FC236}">
                <a16:creationId xmlns:a16="http://schemas.microsoft.com/office/drawing/2014/main" id="{E4207B82-2B79-9F4B-BF04-DCCEBF5DC576}"/>
              </a:ext>
            </a:extLst>
          </p:cNvPr>
          <p:cNvSpPr>
            <a:spLocks noGrp="1"/>
          </p:cNvSpPr>
          <p:nvPr>
            <p:ph type="body" sz="quarter" idx="12"/>
          </p:nvPr>
        </p:nvSpPr>
        <p:spPr>
          <a:xfrm>
            <a:off x="493776" y="762000"/>
            <a:ext cx="8288912" cy="276999"/>
          </a:xfrm>
        </p:spPr>
        <p:txBody>
          <a:bodyPr/>
          <a:lstStyle/>
          <a:p>
            <a:pPr marL="288925" indent="-288925">
              <a:buSzPct val="120000"/>
              <a:buFont typeface="Wingdings" pitchFamily="2" charset="2"/>
              <a:buChar char="§"/>
            </a:pPr>
            <a:r>
              <a:rPr lang="en-US" sz="1800" dirty="0"/>
              <a:t>MassHealth will implement EVV in phases</a:t>
            </a:r>
            <a:endParaRPr lang="en-US" dirty="0"/>
          </a:p>
        </p:txBody>
      </p:sp>
      <p:sp>
        <p:nvSpPr>
          <p:cNvPr id="16" name="Rectangle 15">
            <a:extLst>
              <a:ext uri="{FF2B5EF4-FFF2-40B4-BE49-F238E27FC236}">
                <a16:creationId xmlns:a16="http://schemas.microsoft.com/office/drawing/2014/main" id="{B55F3461-6018-2B4D-983F-314032865DC8}"/>
              </a:ext>
            </a:extLst>
          </p:cNvPr>
          <p:cNvSpPr/>
          <p:nvPr/>
        </p:nvSpPr>
        <p:spPr>
          <a:xfrm>
            <a:off x="427544" y="6324600"/>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sp>
        <p:nvSpPr>
          <p:cNvPr id="19" name="Freeform: Shape 18">
            <a:extLst>
              <a:ext uri="{FF2B5EF4-FFF2-40B4-BE49-F238E27FC236}">
                <a16:creationId xmlns:a16="http://schemas.microsoft.com/office/drawing/2014/main" id="{75B05DB7-168C-4147-AF8F-0C34D92F4CDA}"/>
              </a:ext>
            </a:extLst>
          </p:cNvPr>
          <p:cNvSpPr/>
          <p:nvPr/>
        </p:nvSpPr>
        <p:spPr>
          <a:xfrm>
            <a:off x="431706" y="1422661"/>
            <a:ext cx="1892655" cy="734399"/>
          </a:xfrm>
          <a:custGeom>
            <a:avLst/>
            <a:gdLst>
              <a:gd name="connsiteX0" fmla="*/ 0 w 1892655"/>
              <a:gd name="connsiteY0" fmla="*/ 73440 h 734399"/>
              <a:gd name="connsiteX1" fmla="*/ 73440 w 1892655"/>
              <a:gd name="connsiteY1" fmla="*/ 0 h 734399"/>
              <a:gd name="connsiteX2" fmla="*/ 1819215 w 1892655"/>
              <a:gd name="connsiteY2" fmla="*/ 0 h 734399"/>
              <a:gd name="connsiteX3" fmla="*/ 1892655 w 1892655"/>
              <a:gd name="connsiteY3" fmla="*/ 73440 h 734399"/>
              <a:gd name="connsiteX4" fmla="*/ 1892655 w 1892655"/>
              <a:gd name="connsiteY4" fmla="*/ 660959 h 734399"/>
              <a:gd name="connsiteX5" fmla="*/ 1819215 w 1892655"/>
              <a:gd name="connsiteY5" fmla="*/ 734399 h 734399"/>
              <a:gd name="connsiteX6" fmla="*/ 73440 w 1892655"/>
              <a:gd name="connsiteY6" fmla="*/ 734399 h 734399"/>
              <a:gd name="connsiteX7" fmla="*/ 0 w 1892655"/>
              <a:gd name="connsiteY7" fmla="*/ 660959 h 734399"/>
              <a:gd name="connsiteX8" fmla="*/ 0 w 1892655"/>
              <a:gd name="connsiteY8" fmla="*/ 73440 h 734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2655" h="734399">
                <a:moveTo>
                  <a:pt x="0" y="73440"/>
                </a:moveTo>
                <a:cubicBezTo>
                  <a:pt x="0" y="32880"/>
                  <a:pt x="32880" y="0"/>
                  <a:pt x="73440" y="0"/>
                </a:cubicBezTo>
                <a:lnTo>
                  <a:pt x="1819215" y="0"/>
                </a:lnTo>
                <a:cubicBezTo>
                  <a:pt x="1859775" y="0"/>
                  <a:pt x="1892655" y="32880"/>
                  <a:pt x="1892655" y="73440"/>
                </a:cubicBezTo>
                <a:lnTo>
                  <a:pt x="1892655" y="660959"/>
                </a:lnTo>
                <a:cubicBezTo>
                  <a:pt x="1892655" y="701519"/>
                  <a:pt x="1859775" y="734399"/>
                  <a:pt x="1819215" y="734399"/>
                </a:cubicBezTo>
                <a:lnTo>
                  <a:pt x="73440" y="734399"/>
                </a:lnTo>
                <a:cubicBezTo>
                  <a:pt x="32880" y="734399"/>
                  <a:pt x="0" y="701519"/>
                  <a:pt x="0" y="660959"/>
                </a:cubicBezTo>
                <a:lnTo>
                  <a:pt x="0" y="7344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120904" rIns="120904" bIns="309569" numCol="1" spcCol="1270" anchor="t"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EVV Pilot</a:t>
            </a:r>
          </a:p>
        </p:txBody>
      </p:sp>
      <p:sp>
        <p:nvSpPr>
          <p:cNvPr id="20" name="Freeform: Shape 19">
            <a:extLst>
              <a:ext uri="{FF2B5EF4-FFF2-40B4-BE49-F238E27FC236}">
                <a16:creationId xmlns:a16="http://schemas.microsoft.com/office/drawing/2014/main" id="{87EF1FEE-AC36-42BB-A7FB-BB618DCCF8E1}"/>
              </a:ext>
            </a:extLst>
          </p:cNvPr>
          <p:cNvSpPr/>
          <p:nvPr/>
        </p:nvSpPr>
        <p:spPr>
          <a:xfrm>
            <a:off x="548732" y="1912261"/>
            <a:ext cx="2163281" cy="4234275"/>
          </a:xfrm>
          <a:custGeom>
            <a:avLst/>
            <a:gdLst>
              <a:gd name="connsiteX0" fmla="*/ 0 w 1892655"/>
              <a:gd name="connsiteY0" fmla="*/ 189266 h 4234275"/>
              <a:gd name="connsiteX1" fmla="*/ 189266 w 1892655"/>
              <a:gd name="connsiteY1" fmla="*/ 0 h 4234275"/>
              <a:gd name="connsiteX2" fmla="*/ 1703390 w 1892655"/>
              <a:gd name="connsiteY2" fmla="*/ 0 h 4234275"/>
              <a:gd name="connsiteX3" fmla="*/ 1892656 w 1892655"/>
              <a:gd name="connsiteY3" fmla="*/ 189266 h 4234275"/>
              <a:gd name="connsiteX4" fmla="*/ 1892655 w 1892655"/>
              <a:gd name="connsiteY4" fmla="*/ 4045010 h 4234275"/>
              <a:gd name="connsiteX5" fmla="*/ 1703389 w 1892655"/>
              <a:gd name="connsiteY5" fmla="*/ 4234276 h 4234275"/>
              <a:gd name="connsiteX6" fmla="*/ 189266 w 1892655"/>
              <a:gd name="connsiteY6" fmla="*/ 4234275 h 4234275"/>
              <a:gd name="connsiteX7" fmla="*/ 0 w 1892655"/>
              <a:gd name="connsiteY7" fmla="*/ 4045009 h 4234275"/>
              <a:gd name="connsiteX8" fmla="*/ 0 w 1892655"/>
              <a:gd name="connsiteY8" fmla="*/ 189266 h 423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2655" h="4234275">
                <a:moveTo>
                  <a:pt x="0" y="189266"/>
                </a:moveTo>
                <a:cubicBezTo>
                  <a:pt x="0" y="84737"/>
                  <a:pt x="84737" y="0"/>
                  <a:pt x="189266" y="0"/>
                </a:cubicBezTo>
                <a:lnTo>
                  <a:pt x="1703390" y="0"/>
                </a:lnTo>
                <a:cubicBezTo>
                  <a:pt x="1807919" y="0"/>
                  <a:pt x="1892656" y="84737"/>
                  <a:pt x="1892656" y="189266"/>
                </a:cubicBezTo>
                <a:cubicBezTo>
                  <a:pt x="1892656" y="1474514"/>
                  <a:pt x="1892655" y="2759762"/>
                  <a:pt x="1892655" y="4045010"/>
                </a:cubicBezTo>
                <a:cubicBezTo>
                  <a:pt x="1892655" y="4149539"/>
                  <a:pt x="1807918" y="4234276"/>
                  <a:pt x="1703389" y="4234276"/>
                </a:cubicBezTo>
                <a:lnTo>
                  <a:pt x="189266" y="4234275"/>
                </a:lnTo>
                <a:cubicBezTo>
                  <a:pt x="84737" y="4234275"/>
                  <a:pt x="0" y="4149538"/>
                  <a:pt x="0" y="4045009"/>
                </a:cubicBezTo>
                <a:lnTo>
                  <a:pt x="0" y="189266"/>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6338" tIns="176338" rIns="176338" bIns="176338" numCol="1" spcCol="1270" anchor="t" anchorCtr="0">
            <a:noAutofit/>
          </a:bodyPr>
          <a:lstStyle/>
          <a:p>
            <a:pPr marL="171450" lvl="1" indent="-171450" algn="l" defTabSz="755650">
              <a:lnSpc>
                <a:spcPct val="90000"/>
              </a:lnSpc>
              <a:spcBef>
                <a:spcPct val="0"/>
              </a:spcBef>
              <a:spcAft>
                <a:spcPct val="15000"/>
              </a:spcAft>
              <a:buChar char="•"/>
            </a:pPr>
            <a:r>
              <a:rPr lang="en-US" sz="1700" kern="1200" dirty="0"/>
              <a:t>Consists of 300-400 consumers and their PCAs</a:t>
            </a:r>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kern="1200" dirty="0"/>
              <a:t>Pilot group uses the EVV system to confirm functionality and identify any bugs</a:t>
            </a:r>
          </a:p>
        </p:txBody>
      </p:sp>
      <p:sp>
        <p:nvSpPr>
          <p:cNvPr id="21" name="Freeform: Shape 20">
            <a:extLst>
              <a:ext uri="{FF2B5EF4-FFF2-40B4-BE49-F238E27FC236}">
                <a16:creationId xmlns:a16="http://schemas.microsoft.com/office/drawing/2014/main" id="{68C6BB18-85F9-46C9-AF8A-F22AF9E3B0D5}"/>
              </a:ext>
            </a:extLst>
          </p:cNvPr>
          <p:cNvSpPr/>
          <p:nvPr/>
        </p:nvSpPr>
        <p:spPr>
          <a:xfrm>
            <a:off x="2611281" y="1431853"/>
            <a:ext cx="608269" cy="471216"/>
          </a:xfrm>
          <a:custGeom>
            <a:avLst/>
            <a:gdLst>
              <a:gd name="connsiteX0" fmla="*/ 0 w 608269"/>
              <a:gd name="connsiteY0" fmla="*/ 94243 h 471216"/>
              <a:gd name="connsiteX1" fmla="*/ 372661 w 608269"/>
              <a:gd name="connsiteY1" fmla="*/ 94243 h 471216"/>
              <a:gd name="connsiteX2" fmla="*/ 372661 w 608269"/>
              <a:gd name="connsiteY2" fmla="*/ 0 h 471216"/>
              <a:gd name="connsiteX3" fmla="*/ 608269 w 608269"/>
              <a:gd name="connsiteY3" fmla="*/ 235608 h 471216"/>
              <a:gd name="connsiteX4" fmla="*/ 372661 w 608269"/>
              <a:gd name="connsiteY4" fmla="*/ 471216 h 471216"/>
              <a:gd name="connsiteX5" fmla="*/ 372661 w 608269"/>
              <a:gd name="connsiteY5" fmla="*/ 376973 h 471216"/>
              <a:gd name="connsiteX6" fmla="*/ 0 w 608269"/>
              <a:gd name="connsiteY6" fmla="*/ 376973 h 471216"/>
              <a:gd name="connsiteX7" fmla="*/ 0 w 608269"/>
              <a:gd name="connsiteY7" fmla="*/ 94243 h 47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8269" h="471216">
                <a:moveTo>
                  <a:pt x="0" y="94243"/>
                </a:moveTo>
                <a:lnTo>
                  <a:pt x="372661" y="94243"/>
                </a:lnTo>
                <a:lnTo>
                  <a:pt x="372661" y="0"/>
                </a:lnTo>
                <a:lnTo>
                  <a:pt x="608269" y="235608"/>
                </a:lnTo>
                <a:lnTo>
                  <a:pt x="372661" y="471216"/>
                </a:lnTo>
                <a:lnTo>
                  <a:pt x="372661" y="376973"/>
                </a:lnTo>
                <a:lnTo>
                  <a:pt x="0" y="376973"/>
                </a:lnTo>
                <a:lnTo>
                  <a:pt x="0" y="94243"/>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94243" rIns="141365" bIns="94243" numCol="1" spcCol="1270" anchor="ctr" anchorCtr="0">
            <a:noAutofit/>
          </a:bodyPr>
          <a:lstStyle/>
          <a:p>
            <a:pPr marL="0" lvl="0" indent="0" algn="ctr" defTabSz="622300">
              <a:lnSpc>
                <a:spcPct val="90000"/>
              </a:lnSpc>
              <a:spcBef>
                <a:spcPct val="0"/>
              </a:spcBef>
              <a:spcAft>
                <a:spcPct val="35000"/>
              </a:spcAft>
              <a:buNone/>
            </a:pPr>
            <a:endParaRPr lang="en-US" sz="1400" kern="1200"/>
          </a:p>
        </p:txBody>
      </p:sp>
      <p:sp>
        <p:nvSpPr>
          <p:cNvPr id="22" name="Freeform: Shape 21">
            <a:extLst>
              <a:ext uri="{FF2B5EF4-FFF2-40B4-BE49-F238E27FC236}">
                <a16:creationId xmlns:a16="http://schemas.microsoft.com/office/drawing/2014/main" id="{592DBB52-8B25-4F89-B634-D293ED3DA2E2}"/>
              </a:ext>
            </a:extLst>
          </p:cNvPr>
          <p:cNvSpPr/>
          <p:nvPr/>
        </p:nvSpPr>
        <p:spPr>
          <a:xfrm>
            <a:off x="3472040" y="1422661"/>
            <a:ext cx="1892655" cy="734399"/>
          </a:xfrm>
          <a:custGeom>
            <a:avLst/>
            <a:gdLst>
              <a:gd name="connsiteX0" fmla="*/ 0 w 1892655"/>
              <a:gd name="connsiteY0" fmla="*/ 73440 h 734399"/>
              <a:gd name="connsiteX1" fmla="*/ 73440 w 1892655"/>
              <a:gd name="connsiteY1" fmla="*/ 0 h 734399"/>
              <a:gd name="connsiteX2" fmla="*/ 1819215 w 1892655"/>
              <a:gd name="connsiteY2" fmla="*/ 0 h 734399"/>
              <a:gd name="connsiteX3" fmla="*/ 1892655 w 1892655"/>
              <a:gd name="connsiteY3" fmla="*/ 73440 h 734399"/>
              <a:gd name="connsiteX4" fmla="*/ 1892655 w 1892655"/>
              <a:gd name="connsiteY4" fmla="*/ 660959 h 734399"/>
              <a:gd name="connsiteX5" fmla="*/ 1819215 w 1892655"/>
              <a:gd name="connsiteY5" fmla="*/ 734399 h 734399"/>
              <a:gd name="connsiteX6" fmla="*/ 73440 w 1892655"/>
              <a:gd name="connsiteY6" fmla="*/ 734399 h 734399"/>
              <a:gd name="connsiteX7" fmla="*/ 0 w 1892655"/>
              <a:gd name="connsiteY7" fmla="*/ 660959 h 734399"/>
              <a:gd name="connsiteX8" fmla="*/ 0 w 1892655"/>
              <a:gd name="connsiteY8" fmla="*/ 73440 h 734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2655" h="734399">
                <a:moveTo>
                  <a:pt x="0" y="73440"/>
                </a:moveTo>
                <a:cubicBezTo>
                  <a:pt x="0" y="32880"/>
                  <a:pt x="32880" y="0"/>
                  <a:pt x="73440" y="0"/>
                </a:cubicBezTo>
                <a:lnTo>
                  <a:pt x="1819215" y="0"/>
                </a:lnTo>
                <a:cubicBezTo>
                  <a:pt x="1859775" y="0"/>
                  <a:pt x="1892655" y="32880"/>
                  <a:pt x="1892655" y="73440"/>
                </a:cubicBezTo>
                <a:lnTo>
                  <a:pt x="1892655" y="660959"/>
                </a:lnTo>
                <a:cubicBezTo>
                  <a:pt x="1892655" y="701519"/>
                  <a:pt x="1859775" y="734399"/>
                  <a:pt x="1819215" y="734399"/>
                </a:cubicBezTo>
                <a:lnTo>
                  <a:pt x="73440" y="734399"/>
                </a:lnTo>
                <a:cubicBezTo>
                  <a:pt x="32880" y="734399"/>
                  <a:pt x="0" y="701519"/>
                  <a:pt x="0" y="660959"/>
                </a:cubicBezTo>
                <a:lnTo>
                  <a:pt x="0" y="7344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120904" rIns="120904" bIns="309569" numCol="1" spcCol="1270" anchor="t"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Phase 1</a:t>
            </a:r>
          </a:p>
        </p:txBody>
      </p:sp>
      <p:sp>
        <p:nvSpPr>
          <p:cNvPr id="23" name="Freeform: Shape 22">
            <a:extLst>
              <a:ext uri="{FF2B5EF4-FFF2-40B4-BE49-F238E27FC236}">
                <a16:creationId xmlns:a16="http://schemas.microsoft.com/office/drawing/2014/main" id="{00A6A98A-B350-4A0D-A17E-196D297317CC}"/>
              </a:ext>
            </a:extLst>
          </p:cNvPr>
          <p:cNvSpPr/>
          <p:nvPr/>
        </p:nvSpPr>
        <p:spPr>
          <a:xfrm>
            <a:off x="3589066" y="1912261"/>
            <a:ext cx="2163281" cy="4234275"/>
          </a:xfrm>
          <a:custGeom>
            <a:avLst/>
            <a:gdLst>
              <a:gd name="connsiteX0" fmla="*/ 0 w 1892655"/>
              <a:gd name="connsiteY0" fmla="*/ 189266 h 4234275"/>
              <a:gd name="connsiteX1" fmla="*/ 189266 w 1892655"/>
              <a:gd name="connsiteY1" fmla="*/ 0 h 4234275"/>
              <a:gd name="connsiteX2" fmla="*/ 1703390 w 1892655"/>
              <a:gd name="connsiteY2" fmla="*/ 0 h 4234275"/>
              <a:gd name="connsiteX3" fmla="*/ 1892656 w 1892655"/>
              <a:gd name="connsiteY3" fmla="*/ 189266 h 4234275"/>
              <a:gd name="connsiteX4" fmla="*/ 1892655 w 1892655"/>
              <a:gd name="connsiteY4" fmla="*/ 4045010 h 4234275"/>
              <a:gd name="connsiteX5" fmla="*/ 1703389 w 1892655"/>
              <a:gd name="connsiteY5" fmla="*/ 4234276 h 4234275"/>
              <a:gd name="connsiteX6" fmla="*/ 189266 w 1892655"/>
              <a:gd name="connsiteY6" fmla="*/ 4234275 h 4234275"/>
              <a:gd name="connsiteX7" fmla="*/ 0 w 1892655"/>
              <a:gd name="connsiteY7" fmla="*/ 4045009 h 4234275"/>
              <a:gd name="connsiteX8" fmla="*/ 0 w 1892655"/>
              <a:gd name="connsiteY8" fmla="*/ 189266 h 423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2655" h="4234275">
                <a:moveTo>
                  <a:pt x="0" y="189266"/>
                </a:moveTo>
                <a:cubicBezTo>
                  <a:pt x="0" y="84737"/>
                  <a:pt x="84737" y="0"/>
                  <a:pt x="189266" y="0"/>
                </a:cubicBezTo>
                <a:lnTo>
                  <a:pt x="1703390" y="0"/>
                </a:lnTo>
                <a:cubicBezTo>
                  <a:pt x="1807919" y="0"/>
                  <a:pt x="1892656" y="84737"/>
                  <a:pt x="1892656" y="189266"/>
                </a:cubicBezTo>
                <a:cubicBezTo>
                  <a:pt x="1892656" y="1474514"/>
                  <a:pt x="1892655" y="2759762"/>
                  <a:pt x="1892655" y="4045010"/>
                </a:cubicBezTo>
                <a:cubicBezTo>
                  <a:pt x="1892655" y="4149539"/>
                  <a:pt x="1807918" y="4234276"/>
                  <a:pt x="1703389" y="4234276"/>
                </a:cubicBezTo>
                <a:lnTo>
                  <a:pt x="189266" y="4234275"/>
                </a:lnTo>
                <a:cubicBezTo>
                  <a:pt x="84737" y="4234275"/>
                  <a:pt x="0" y="4149538"/>
                  <a:pt x="0" y="4045009"/>
                </a:cubicBezTo>
                <a:lnTo>
                  <a:pt x="0" y="189266"/>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6338" tIns="176338" rIns="176338" bIns="176338" numCol="1" spcCol="1270" anchor="t" anchorCtr="0">
            <a:noAutofit/>
          </a:bodyPr>
          <a:lstStyle/>
          <a:p>
            <a:pPr marL="171450" lvl="1" indent="-171450" algn="l" defTabSz="755650">
              <a:lnSpc>
                <a:spcPct val="90000"/>
              </a:lnSpc>
              <a:spcBef>
                <a:spcPct val="0"/>
              </a:spcBef>
              <a:spcAft>
                <a:spcPct val="15000"/>
              </a:spcAft>
              <a:buChar char="•"/>
            </a:pPr>
            <a:r>
              <a:rPr lang="en-US" sz="1700" kern="1200" dirty="0"/>
              <a:t>Consists of PCA Program consumers who do not have night hours and their PCAs</a:t>
            </a:r>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kern="1200" dirty="0"/>
              <a:t>Phase 1 group transitions into EVV over 9-month period</a:t>
            </a:r>
          </a:p>
        </p:txBody>
      </p:sp>
      <p:sp>
        <p:nvSpPr>
          <p:cNvPr id="24" name="Freeform: Shape 23">
            <a:extLst>
              <a:ext uri="{FF2B5EF4-FFF2-40B4-BE49-F238E27FC236}">
                <a16:creationId xmlns:a16="http://schemas.microsoft.com/office/drawing/2014/main" id="{C424BA68-3829-4EF3-B053-F964EC6F5498}"/>
              </a:ext>
            </a:extLst>
          </p:cNvPr>
          <p:cNvSpPr/>
          <p:nvPr/>
        </p:nvSpPr>
        <p:spPr>
          <a:xfrm>
            <a:off x="5651615" y="1431853"/>
            <a:ext cx="608269" cy="471216"/>
          </a:xfrm>
          <a:custGeom>
            <a:avLst/>
            <a:gdLst>
              <a:gd name="connsiteX0" fmla="*/ 0 w 608269"/>
              <a:gd name="connsiteY0" fmla="*/ 94243 h 471216"/>
              <a:gd name="connsiteX1" fmla="*/ 372661 w 608269"/>
              <a:gd name="connsiteY1" fmla="*/ 94243 h 471216"/>
              <a:gd name="connsiteX2" fmla="*/ 372661 w 608269"/>
              <a:gd name="connsiteY2" fmla="*/ 0 h 471216"/>
              <a:gd name="connsiteX3" fmla="*/ 608269 w 608269"/>
              <a:gd name="connsiteY3" fmla="*/ 235608 h 471216"/>
              <a:gd name="connsiteX4" fmla="*/ 372661 w 608269"/>
              <a:gd name="connsiteY4" fmla="*/ 471216 h 471216"/>
              <a:gd name="connsiteX5" fmla="*/ 372661 w 608269"/>
              <a:gd name="connsiteY5" fmla="*/ 376973 h 471216"/>
              <a:gd name="connsiteX6" fmla="*/ 0 w 608269"/>
              <a:gd name="connsiteY6" fmla="*/ 376973 h 471216"/>
              <a:gd name="connsiteX7" fmla="*/ 0 w 608269"/>
              <a:gd name="connsiteY7" fmla="*/ 94243 h 47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8269" h="471216">
                <a:moveTo>
                  <a:pt x="0" y="94243"/>
                </a:moveTo>
                <a:lnTo>
                  <a:pt x="372661" y="94243"/>
                </a:lnTo>
                <a:lnTo>
                  <a:pt x="372661" y="0"/>
                </a:lnTo>
                <a:lnTo>
                  <a:pt x="608269" y="235608"/>
                </a:lnTo>
                <a:lnTo>
                  <a:pt x="372661" y="471216"/>
                </a:lnTo>
                <a:lnTo>
                  <a:pt x="372661" y="376973"/>
                </a:lnTo>
                <a:lnTo>
                  <a:pt x="0" y="376973"/>
                </a:lnTo>
                <a:lnTo>
                  <a:pt x="0" y="94243"/>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94243" rIns="141365" bIns="94243" numCol="1" spcCol="1270" anchor="ctr" anchorCtr="0">
            <a:noAutofit/>
          </a:bodyPr>
          <a:lstStyle/>
          <a:p>
            <a:pPr marL="0" lvl="0" indent="0" algn="ctr" defTabSz="622300">
              <a:lnSpc>
                <a:spcPct val="90000"/>
              </a:lnSpc>
              <a:spcBef>
                <a:spcPct val="0"/>
              </a:spcBef>
              <a:spcAft>
                <a:spcPct val="35000"/>
              </a:spcAft>
              <a:buNone/>
            </a:pPr>
            <a:endParaRPr lang="en-US" sz="1400" kern="1200"/>
          </a:p>
        </p:txBody>
      </p:sp>
      <p:sp>
        <p:nvSpPr>
          <p:cNvPr id="25" name="Freeform: Shape 24">
            <a:extLst>
              <a:ext uri="{FF2B5EF4-FFF2-40B4-BE49-F238E27FC236}">
                <a16:creationId xmlns:a16="http://schemas.microsoft.com/office/drawing/2014/main" id="{65FB92AC-5045-4F0B-B1AF-32C1414E2ADB}"/>
              </a:ext>
            </a:extLst>
          </p:cNvPr>
          <p:cNvSpPr/>
          <p:nvPr/>
        </p:nvSpPr>
        <p:spPr>
          <a:xfrm>
            <a:off x="6512374" y="1422661"/>
            <a:ext cx="1892655" cy="734399"/>
          </a:xfrm>
          <a:custGeom>
            <a:avLst/>
            <a:gdLst>
              <a:gd name="connsiteX0" fmla="*/ 0 w 1892655"/>
              <a:gd name="connsiteY0" fmla="*/ 73440 h 734399"/>
              <a:gd name="connsiteX1" fmla="*/ 73440 w 1892655"/>
              <a:gd name="connsiteY1" fmla="*/ 0 h 734399"/>
              <a:gd name="connsiteX2" fmla="*/ 1819215 w 1892655"/>
              <a:gd name="connsiteY2" fmla="*/ 0 h 734399"/>
              <a:gd name="connsiteX3" fmla="*/ 1892655 w 1892655"/>
              <a:gd name="connsiteY3" fmla="*/ 73440 h 734399"/>
              <a:gd name="connsiteX4" fmla="*/ 1892655 w 1892655"/>
              <a:gd name="connsiteY4" fmla="*/ 660959 h 734399"/>
              <a:gd name="connsiteX5" fmla="*/ 1819215 w 1892655"/>
              <a:gd name="connsiteY5" fmla="*/ 734399 h 734399"/>
              <a:gd name="connsiteX6" fmla="*/ 73440 w 1892655"/>
              <a:gd name="connsiteY6" fmla="*/ 734399 h 734399"/>
              <a:gd name="connsiteX7" fmla="*/ 0 w 1892655"/>
              <a:gd name="connsiteY7" fmla="*/ 660959 h 734399"/>
              <a:gd name="connsiteX8" fmla="*/ 0 w 1892655"/>
              <a:gd name="connsiteY8" fmla="*/ 73440 h 734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2655" h="734399">
                <a:moveTo>
                  <a:pt x="0" y="73440"/>
                </a:moveTo>
                <a:cubicBezTo>
                  <a:pt x="0" y="32880"/>
                  <a:pt x="32880" y="0"/>
                  <a:pt x="73440" y="0"/>
                </a:cubicBezTo>
                <a:lnTo>
                  <a:pt x="1819215" y="0"/>
                </a:lnTo>
                <a:cubicBezTo>
                  <a:pt x="1859775" y="0"/>
                  <a:pt x="1892655" y="32880"/>
                  <a:pt x="1892655" y="73440"/>
                </a:cubicBezTo>
                <a:lnTo>
                  <a:pt x="1892655" y="660959"/>
                </a:lnTo>
                <a:cubicBezTo>
                  <a:pt x="1892655" y="701519"/>
                  <a:pt x="1859775" y="734399"/>
                  <a:pt x="1819215" y="734399"/>
                </a:cubicBezTo>
                <a:lnTo>
                  <a:pt x="73440" y="734399"/>
                </a:lnTo>
                <a:cubicBezTo>
                  <a:pt x="32880" y="734399"/>
                  <a:pt x="0" y="701519"/>
                  <a:pt x="0" y="660959"/>
                </a:cubicBezTo>
                <a:lnTo>
                  <a:pt x="0" y="7344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120904" rIns="120904" bIns="309569" numCol="1" spcCol="1270" anchor="t"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Phase 2</a:t>
            </a:r>
          </a:p>
        </p:txBody>
      </p:sp>
      <p:sp>
        <p:nvSpPr>
          <p:cNvPr id="26" name="Freeform: Shape 25">
            <a:extLst>
              <a:ext uri="{FF2B5EF4-FFF2-40B4-BE49-F238E27FC236}">
                <a16:creationId xmlns:a16="http://schemas.microsoft.com/office/drawing/2014/main" id="{C48FAC2A-322B-454A-A1EE-728B4CDE8467}"/>
              </a:ext>
            </a:extLst>
          </p:cNvPr>
          <p:cNvSpPr/>
          <p:nvPr/>
        </p:nvSpPr>
        <p:spPr>
          <a:xfrm>
            <a:off x="6629400" y="1912261"/>
            <a:ext cx="2163281" cy="4234275"/>
          </a:xfrm>
          <a:custGeom>
            <a:avLst/>
            <a:gdLst>
              <a:gd name="connsiteX0" fmla="*/ 0 w 1892655"/>
              <a:gd name="connsiteY0" fmla="*/ 189266 h 4234275"/>
              <a:gd name="connsiteX1" fmla="*/ 189266 w 1892655"/>
              <a:gd name="connsiteY1" fmla="*/ 0 h 4234275"/>
              <a:gd name="connsiteX2" fmla="*/ 1703390 w 1892655"/>
              <a:gd name="connsiteY2" fmla="*/ 0 h 4234275"/>
              <a:gd name="connsiteX3" fmla="*/ 1892656 w 1892655"/>
              <a:gd name="connsiteY3" fmla="*/ 189266 h 4234275"/>
              <a:gd name="connsiteX4" fmla="*/ 1892655 w 1892655"/>
              <a:gd name="connsiteY4" fmla="*/ 4045010 h 4234275"/>
              <a:gd name="connsiteX5" fmla="*/ 1703389 w 1892655"/>
              <a:gd name="connsiteY5" fmla="*/ 4234276 h 4234275"/>
              <a:gd name="connsiteX6" fmla="*/ 189266 w 1892655"/>
              <a:gd name="connsiteY6" fmla="*/ 4234275 h 4234275"/>
              <a:gd name="connsiteX7" fmla="*/ 0 w 1892655"/>
              <a:gd name="connsiteY7" fmla="*/ 4045009 h 4234275"/>
              <a:gd name="connsiteX8" fmla="*/ 0 w 1892655"/>
              <a:gd name="connsiteY8" fmla="*/ 189266 h 423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2655" h="4234275">
                <a:moveTo>
                  <a:pt x="0" y="189266"/>
                </a:moveTo>
                <a:cubicBezTo>
                  <a:pt x="0" y="84737"/>
                  <a:pt x="84737" y="0"/>
                  <a:pt x="189266" y="0"/>
                </a:cubicBezTo>
                <a:lnTo>
                  <a:pt x="1703390" y="0"/>
                </a:lnTo>
                <a:cubicBezTo>
                  <a:pt x="1807919" y="0"/>
                  <a:pt x="1892656" y="84737"/>
                  <a:pt x="1892656" y="189266"/>
                </a:cubicBezTo>
                <a:cubicBezTo>
                  <a:pt x="1892656" y="1474514"/>
                  <a:pt x="1892655" y="2759762"/>
                  <a:pt x="1892655" y="4045010"/>
                </a:cubicBezTo>
                <a:cubicBezTo>
                  <a:pt x="1892655" y="4149539"/>
                  <a:pt x="1807918" y="4234276"/>
                  <a:pt x="1703389" y="4234276"/>
                </a:cubicBezTo>
                <a:lnTo>
                  <a:pt x="189266" y="4234275"/>
                </a:lnTo>
                <a:cubicBezTo>
                  <a:pt x="84737" y="4234275"/>
                  <a:pt x="0" y="4149538"/>
                  <a:pt x="0" y="4045009"/>
                </a:cubicBezTo>
                <a:lnTo>
                  <a:pt x="0" y="189266"/>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6338" tIns="176338" rIns="176338" bIns="176338" numCol="1" spcCol="1270" anchor="t" anchorCtr="0">
            <a:noAutofit/>
          </a:bodyPr>
          <a:lstStyle/>
          <a:p>
            <a:pPr marL="171450" lvl="1" indent="-171450" algn="l" defTabSz="755650">
              <a:lnSpc>
                <a:spcPct val="90000"/>
              </a:lnSpc>
              <a:spcBef>
                <a:spcPct val="0"/>
              </a:spcBef>
              <a:spcAft>
                <a:spcPct val="15000"/>
              </a:spcAft>
              <a:buChar char="•"/>
            </a:pPr>
            <a:r>
              <a:rPr lang="en-US" sz="1700" kern="1200" dirty="0"/>
              <a:t>Consists of MFP Waiver Program consumers and their workers and PCA Program consumers with night hours and their PCAs</a:t>
            </a:r>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kern="1200" dirty="0"/>
              <a:t>Phase 2 group transitions into EVV over 9-month period</a:t>
            </a:r>
          </a:p>
        </p:txBody>
      </p:sp>
    </p:spTree>
    <p:extLst>
      <p:ext uri="{BB962C8B-B14F-4D97-AF65-F5344CB8AC3E}">
        <p14:creationId xmlns:p14="http://schemas.microsoft.com/office/powerpoint/2010/main" val="1966477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4" name="Object 1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0" y="0"/>
            <a:ext cx="158750"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algn="ctr" fontAlgn="base">
              <a:spcBef>
                <a:spcPct val="0"/>
              </a:spcBef>
              <a:spcAft>
                <a:spcPct val="0"/>
              </a:spcAft>
            </a:pPr>
            <a:endParaRPr lang="en-US" sz="1400" dirty="0">
              <a:solidFill>
                <a:srgbClr val="000000"/>
              </a:solidFill>
              <a:latin typeface="Arial"/>
              <a:sym typeface="Arial"/>
            </a:endParaRPr>
          </a:p>
        </p:txBody>
      </p:sp>
      <p:sp>
        <p:nvSpPr>
          <p:cNvPr id="36"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Agenda</a:t>
            </a:r>
            <a:endParaRPr lang="en-US" kern="0" dirty="0"/>
          </a:p>
        </p:txBody>
      </p:sp>
      <p:sp>
        <p:nvSpPr>
          <p:cNvPr id="2" name="TextBox 1">
            <a:extLst>
              <a:ext uri="{FF2B5EF4-FFF2-40B4-BE49-F238E27FC236}">
                <a16:creationId xmlns:a16="http://schemas.microsoft.com/office/drawing/2014/main" id="{C4E761E1-7C4F-4A44-A1B2-36720F33D96D}"/>
              </a:ext>
            </a:extLst>
          </p:cNvPr>
          <p:cNvSpPr txBox="1"/>
          <p:nvPr/>
        </p:nvSpPr>
        <p:spPr>
          <a:xfrm>
            <a:off x="2514600" y="1859339"/>
            <a:ext cx="5029200" cy="3139321"/>
          </a:xfrm>
          <a:prstGeom prst="rect">
            <a:avLst/>
          </a:prstGeom>
          <a:noFill/>
        </p:spPr>
        <p:txBody>
          <a:bodyPr wrap="square" rtlCol="0">
            <a:spAutoFit/>
          </a:bodyPr>
          <a:lstStyle/>
          <a:p>
            <a:pPr marL="285750" indent="-285750">
              <a:buFont typeface="Arial" panose="020B0604020202020204" pitchFamily="34" charset="0"/>
              <a:buChar char="•"/>
            </a:pPr>
            <a:r>
              <a:rPr lang="en-US" dirty="0">
                <a:highlight>
                  <a:srgbClr val="FFFF00"/>
                </a:highlight>
              </a:rPr>
              <a:t>Logistics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Intent of Public Listening Sessions</a:t>
            </a:r>
          </a:p>
          <a:p>
            <a:endParaRPr lang="en-US" dirty="0"/>
          </a:p>
          <a:p>
            <a:pPr marL="285750" indent="-285750">
              <a:buFont typeface="Arial" panose="020B0604020202020204" pitchFamily="34" charset="0"/>
              <a:buChar char="•"/>
            </a:pPr>
            <a:r>
              <a:rPr lang="en-US" dirty="0"/>
              <a:t>Recap of EVV</a:t>
            </a:r>
          </a:p>
          <a:p>
            <a:endParaRPr lang="en-US" dirty="0"/>
          </a:p>
          <a:p>
            <a:pPr marL="285750" indent="-285750">
              <a:buFont typeface="Arial" panose="020B0604020202020204" pitchFamily="34" charset="0"/>
              <a:buChar char="•"/>
            </a:pPr>
            <a:r>
              <a:rPr lang="en-US" dirty="0"/>
              <a:t>EVV Rollout Timelines</a:t>
            </a:r>
          </a:p>
          <a:p>
            <a:endParaRPr lang="en-US" dirty="0"/>
          </a:p>
          <a:p>
            <a:pPr marL="285750" indent="-285750">
              <a:buFont typeface="Arial" panose="020B0604020202020204" pitchFamily="34" charset="0"/>
              <a:buChar char="•"/>
            </a:pPr>
            <a:r>
              <a:rPr lang="en-US" dirty="0"/>
              <a:t>Open Discussion</a:t>
            </a:r>
          </a:p>
          <a:p>
            <a:endParaRPr lang="en-US" dirty="0"/>
          </a:p>
          <a:p>
            <a:pPr marL="285750" indent="-285750">
              <a:buFont typeface="Arial" panose="020B0604020202020204" pitchFamily="34" charset="0"/>
              <a:buChar char="•"/>
            </a:pPr>
            <a:r>
              <a:rPr lang="en-US" dirty="0"/>
              <a:t>Thank You</a:t>
            </a:r>
          </a:p>
        </p:txBody>
      </p:sp>
    </p:spTree>
    <p:extLst>
      <p:ext uri="{BB962C8B-B14F-4D97-AF65-F5344CB8AC3E}">
        <p14:creationId xmlns:p14="http://schemas.microsoft.com/office/powerpoint/2010/main" val="1540099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a:extLst>
              <a:ext uri="{FF2B5EF4-FFF2-40B4-BE49-F238E27FC236}">
                <a16:creationId xmlns:a16="http://schemas.microsoft.com/office/drawing/2014/main" id="{1BA46CD9-1556-9442-8990-1B53785D2422}"/>
              </a:ext>
            </a:extLst>
          </p:cNvPr>
          <p:cNvSpPr/>
          <p:nvPr/>
        </p:nvSpPr>
        <p:spPr bwMode="auto">
          <a:xfrm>
            <a:off x="6464431" y="3190793"/>
            <a:ext cx="2229244" cy="685800"/>
          </a:xfrm>
          <a:prstGeom prst="roundRect">
            <a:avLst/>
          </a:prstGeom>
          <a:solidFill>
            <a:schemeClr val="accent3"/>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1400" dirty="0">
                <a:solidFill>
                  <a:schemeClr val="bg1"/>
                </a:solidFill>
                <a:latin typeface="Arial"/>
              </a:rPr>
              <a:t>Phased </a:t>
            </a:r>
          </a:p>
          <a:p>
            <a:pPr algn="ctr" defTabSz="914400" fontAlgn="base">
              <a:spcBef>
                <a:spcPct val="0"/>
              </a:spcBef>
              <a:spcAft>
                <a:spcPct val="0"/>
              </a:spcAft>
            </a:pPr>
            <a:r>
              <a:rPr lang="en-US" sz="1400" dirty="0">
                <a:solidFill>
                  <a:schemeClr val="bg1"/>
                </a:solidFill>
                <a:latin typeface="Arial"/>
              </a:rPr>
              <a:t>implementation</a:t>
            </a:r>
          </a:p>
        </p:txBody>
      </p:sp>
      <p:graphicFrame>
        <p:nvGraphicFramePr>
          <p:cNvPr id="40" name="Object 39"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40" name="Object 39"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9" name="Rectangle 38" hidden="1"/>
          <p:cNvSpPr/>
          <p:nvPr>
            <p:custDataLst>
              <p:tags r:id="rId2"/>
            </p:custDataLst>
          </p:nvPr>
        </p:nvSpPr>
        <p:spPr bwMode="auto">
          <a:xfrm>
            <a:off x="0" y="0"/>
            <a:ext cx="158750" cy="158750"/>
          </a:xfrm>
          <a:prstGeom prst="rect">
            <a:avLst/>
          </a:prstGeom>
          <a:solidFill>
            <a:schemeClr val="bg1">
              <a:lumMod val="95000"/>
            </a:schemeClr>
          </a:solidFill>
          <a:ln w="9525">
            <a:solidFill>
              <a:schemeClr val="bg1">
                <a:lumMod val="50000"/>
              </a:schemeClr>
            </a:solidFill>
            <a:miter lim="800000"/>
            <a:headEnd/>
            <a:tailEnd/>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fontAlgn="base">
              <a:spcBef>
                <a:spcPct val="0"/>
              </a:spcBef>
              <a:spcAft>
                <a:spcPct val="0"/>
              </a:spcAft>
            </a:pPr>
            <a:endParaRPr lang="en-US" sz="1900" b="1" dirty="0">
              <a:solidFill>
                <a:srgbClr val="000000"/>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7" name="Title 1">
            <a:extLst>
              <a:ext uri="{FF2B5EF4-FFF2-40B4-BE49-F238E27FC236}">
                <a16:creationId xmlns:a16="http://schemas.microsoft.com/office/drawing/2014/main" id="{ED778FB9-1B56-D64A-A7D9-8807E2B72B61}"/>
              </a:ext>
            </a:extLst>
          </p:cNvPr>
          <p:cNvSpPr txBox="1">
            <a:spLocks/>
          </p:cNvSpPr>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EVV Implementation Timeline Update</a:t>
            </a:r>
            <a:endParaRPr lang="en-US" kern="0" dirty="0"/>
          </a:p>
        </p:txBody>
      </p:sp>
      <p:sp>
        <p:nvSpPr>
          <p:cNvPr id="2" name="Rounded Rectangle 1">
            <a:extLst>
              <a:ext uri="{FF2B5EF4-FFF2-40B4-BE49-F238E27FC236}">
                <a16:creationId xmlns:a16="http://schemas.microsoft.com/office/drawing/2014/main" id="{19FF4B6E-FB57-7646-8477-A076A0327880}"/>
              </a:ext>
            </a:extLst>
          </p:cNvPr>
          <p:cNvSpPr/>
          <p:nvPr/>
        </p:nvSpPr>
        <p:spPr bwMode="auto">
          <a:xfrm>
            <a:off x="476775" y="3190793"/>
            <a:ext cx="2730500" cy="685800"/>
          </a:xfrm>
          <a:prstGeom prst="roundRect">
            <a:avLst/>
          </a:prstGeom>
          <a:solidFill>
            <a:schemeClr val="accent3"/>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1400" dirty="0">
                <a:solidFill>
                  <a:schemeClr val="bg1"/>
                </a:solidFill>
                <a:latin typeface="Arial"/>
              </a:rPr>
              <a:t>EVV system development</a:t>
            </a:r>
          </a:p>
        </p:txBody>
      </p:sp>
      <p:sp>
        <p:nvSpPr>
          <p:cNvPr id="8" name="Rounded Rectangle 7">
            <a:extLst>
              <a:ext uri="{FF2B5EF4-FFF2-40B4-BE49-F238E27FC236}">
                <a16:creationId xmlns:a16="http://schemas.microsoft.com/office/drawing/2014/main" id="{CF7EA55C-58B8-4D40-B92A-C2DCB4773DB2}"/>
              </a:ext>
            </a:extLst>
          </p:cNvPr>
          <p:cNvSpPr/>
          <p:nvPr/>
        </p:nvSpPr>
        <p:spPr bwMode="auto">
          <a:xfrm>
            <a:off x="5112275" y="4409993"/>
            <a:ext cx="3581400" cy="685800"/>
          </a:xfrm>
          <a:prstGeom prst="roundRect">
            <a:avLst/>
          </a:prstGeom>
          <a:solidFill>
            <a:schemeClr val="accent3"/>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1400" dirty="0">
                <a:solidFill>
                  <a:schemeClr val="bg1"/>
                </a:solidFill>
                <a:latin typeface="Arial"/>
              </a:rPr>
              <a:t>Training</a:t>
            </a:r>
          </a:p>
        </p:txBody>
      </p:sp>
      <p:sp>
        <p:nvSpPr>
          <p:cNvPr id="9" name="Rounded Rectangle 8">
            <a:extLst>
              <a:ext uri="{FF2B5EF4-FFF2-40B4-BE49-F238E27FC236}">
                <a16:creationId xmlns:a16="http://schemas.microsoft.com/office/drawing/2014/main" id="{D1A0E88A-3E1C-6F40-BC96-274BF1B6DDC1}"/>
              </a:ext>
            </a:extLst>
          </p:cNvPr>
          <p:cNvSpPr/>
          <p:nvPr/>
        </p:nvSpPr>
        <p:spPr bwMode="auto">
          <a:xfrm>
            <a:off x="5016631" y="3190793"/>
            <a:ext cx="1132218" cy="685800"/>
          </a:xfrm>
          <a:prstGeom prst="roundRect">
            <a:avLst/>
          </a:prstGeom>
          <a:solidFill>
            <a:schemeClr val="accent3"/>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1400" dirty="0">
                <a:solidFill>
                  <a:schemeClr val="bg1"/>
                </a:solidFill>
                <a:latin typeface="Arial"/>
              </a:rPr>
              <a:t>Pilot</a:t>
            </a:r>
          </a:p>
        </p:txBody>
      </p:sp>
      <p:sp>
        <p:nvSpPr>
          <p:cNvPr id="11" name="Text Placeholder 2">
            <a:extLst>
              <a:ext uri="{FF2B5EF4-FFF2-40B4-BE49-F238E27FC236}">
                <a16:creationId xmlns:a16="http://schemas.microsoft.com/office/drawing/2014/main" id="{E4207B82-2B79-9F4B-BF04-DCCEBF5DC576}"/>
              </a:ext>
            </a:extLst>
          </p:cNvPr>
          <p:cNvSpPr>
            <a:spLocks noGrp="1"/>
          </p:cNvSpPr>
          <p:nvPr>
            <p:ph type="body" sz="quarter" idx="12"/>
          </p:nvPr>
        </p:nvSpPr>
        <p:spPr>
          <a:xfrm>
            <a:off x="200345" y="762000"/>
            <a:ext cx="8288912" cy="1938992"/>
          </a:xfrm>
        </p:spPr>
        <p:txBody>
          <a:bodyPr/>
          <a:lstStyle/>
          <a:p>
            <a:pPr marL="288925" indent="-288925">
              <a:buSzPct val="120000"/>
              <a:buFont typeface="Wingdings" pitchFamily="2" charset="2"/>
              <a:buChar char="§"/>
            </a:pPr>
            <a:r>
              <a:rPr lang="en-US" sz="1800" dirty="0"/>
              <a:t>MassHealth will implement EVV in phases, beginning with a Pilot in the fall of 2022 and followed by groups of Consumers and PCAs throughout calendar years 2023 and 2024.</a:t>
            </a:r>
          </a:p>
          <a:p>
            <a:pPr marL="288925" indent="-288925">
              <a:buSzPct val="120000"/>
              <a:buFont typeface="Wingdings" pitchFamily="2" charset="2"/>
              <a:buChar char="§"/>
            </a:pPr>
            <a:r>
              <a:rPr lang="en-US" sz="1800" dirty="0"/>
              <a:t>This timeframe allows for a longer pilot to ensure proper functionality and a smooth roll out.</a:t>
            </a:r>
          </a:p>
          <a:p>
            <a:pPr marL="288925" indent="-288925">
              <a:buSzPct val="120000"/>
              <a:buFont typeface="Wingdings" pitchFamily="2" charset="2"/>
              <a:buChar char="§"/>
            </a:pPr>
            <a:endParaRPr lang="en-US" dirty="0"/>
          </a:p>
        </p:txBody>
      </p:sp>
      <p:cxnSp>
        <p:nvCxnSpPr>
          <p:cNvPr id="6" name="Straight Connector 5">
            <a:extLst>
              <a:ext uri="{FF2B5EF4-FFF2-40B4-BE49-F238E27FC236}">
                <a16:creationId xmlns:a16="http://schemas.microsoft.com/office/drawing/2014/main" id="{3BA31AFF-2800-B147-8ACC-A927DFE6858A}"/>
              </a:ext>
            </a:extLst>
          </p:cNvPr>
          <p:cNvCxnSpPr/>
          <p:nvPr/>
        </p:nvCxnSpPr>
        <p:spPr>
          <a:xfrm>
            <a:off x="311675" y="2991908"/>
            <a:ext cx="822960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7EB25F4-6C90-DB44-A8CB-200E527F9086}"/>
              </a:ext>
            </a:extLst>
          </p:cNvPr>
          <p:cNvSpPr txBox="1"/>
          <p:nvPr/>
        </p:nvSpPr>
        <p:spPr>
          <a:xfrm>
            <a:off x="311675" y="2695493"/>
            <a:ext cx="4419600" cy="276999"/>
          </a:xfrm>
          <a:prstGeom prst="rect">
            <a:avLst/>
          </a:prstGeom>
          <a:noFill/>
        </p:spPr>
        <p:txBody>
          <a:bodyPr wrap="square" rtlCol="0">
            <a:spAutoFit/>
          </a:bodyPr>
          <a:lstStyle/>
          <a:p>
            <a:r>
              <a:rPr lang="en-US" sz="1200" b="1" dirty="0"/>
              <a:t>Tentative EVV Implementation Timeline</a:t>
            </a:r>
          </a:p>
        </p:txBody>
      </p:sp>
      <p:sp>
        <p:nvSpPr>
          <p:cNvPr id="16" name="Rectangle 15">
            <a:extLst>
              <a:ext uri="{FF2B5EF4-FFF2-40B4-BE49-F238E27FC236}">
                <a16:creationId xmlns:a16="http://schemas.microsoft.com/office/drawing/2014/main" id="{B55F3461-6018-2B4D-983F-314032865DC8}"/>
              </a:ext>
            </a:extLst>
          </p:cNvPr>
          <p:cNvSpPr/>
          <p:nvPr/>
        </p:nvSpPr>
        <p:spPr>
          <a:xfrm>
            <a:off x="427544" y="6324600"/>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grpSp>
        <p:nvGrpSpPr>
          <p:cNvPr id="5" name="Group 4">
            <a:extLst>
              <a:ext uri="{FF2B5EF4-FFF2-40B4-BE49-F238E27FC236}">
                <a16:creationId xmlns:a16="http://schemas.microsoft.com/office/drawing/2014/main" id="{1D31850C-5381-4B54-B565-FDF0DC6596B9}"/>
              </a:ext>
            </a:extLst>
          </p:cNvPr>
          <p:cNvGrpSpPr/>
          <p:nvPr/>
        </p:nvGrpSpPr>
        <p:grpSpPr>
          <a:xfrm>
            <a:off x="311675" y="3686093"/>
            <a:ext cx="8382000" cy="914400"/>
            <a:chOff x="381000" y="4800600"/>
            <a:chExt cx="8382000" cy="914400"/>
          </a:xfrm>
        </p:grpSpPr>
        <p:sp>
          <p:nvSpPr>
            <p:cNvPr id="4" name="Right Arrow 3">
              <a:extLst>
                <a:ext uri="{FF2B5EF4-FFF2-40B4-BE49-F238E27FC236}">
                  <a16:creationId xmlns:a16="http://schemas.microsoft.com/office/drawing/2014/main" id="{E58624BC-4A81-7F45-9C6A-2B4CE87F2239}"/>
                </a:ext>
              </a:extLst>
            </p:cNvPr>
            <p:cNvSpPr/>
            <p:nvPr/>
          </p:nvSpPr>
          <p:spPr bwMode="auto">
            <a:xfrm>
              <a:off x="381000" y="4800600"/>
              <a:ext cx="8382000" cy="914400"/>
            </a:xfrm>
            <a:prstGeom prst="rightArrow">
              <a:avLst/>
            </a:prstGeom>
            <a:solidFill>
              <a:schemeClr val="accent1"/>
            </a:solidFill>
            <a:ln w="9525">
              <a:noFill/>
              <a:miter lim="800000"/>
              <a:headEnd/>
              <a:tailEnd/>
            </a:ln>
            <a:effectLst/>
          </p:spPr>
          <p:txBody>
            <a:bodyPr wrap="none" rtlCol="0" anchor="ctr"/>
            <a:lstStyle/>
            <a:p>
              <a:pPr algn="ctr" defTabSz="914400" fontAlgn="base">
                <a:spcBef>
                  <a:spcPct val="0"/>
                </a:spcBef>
                <a:spcAft>
                  <a:spcPct val="0"/>
                </a:spcAft>
              </a:pPr>
              <a:endParaRPr lang="en-US" sz="1200" dirty="0">
                <a:solidFill>
                  <a:srgbClr val="000000"/>
                </a:solidFill>
                <a:latin typeface="Arial"/>
              </a:endParaRPr>
            </a:p>
          </p:txBody>
        </p:sp>
        <p:sp>
          <p:nvSpPr>
            <p:cNvPr id="3" name="TextBox 2">
              <a:extLst>
                <a:ext uri="{FF2B5EF4-FFF2-40B4-BE49-F238E27FC236}">
                  <a16:creationId xmlns:a16="http://schemas.microsoft.com/office/drawing/2014/main" id="{9DFF8AFA-C59C-0244-A83B-25B731E11975}"/>
                </a:ext>
              </a:extLst>
            </p:cNvPr>
            <p:cNvSpPr txBox="1"/>
            <p:nvPr/>
          </p:nvSpPr>
          <p:spPr>
            <a:xfrm>
              <a:off x="533400" y="5071646"/>
              <a:ext cx="8077200" cy="584775"/>
            </a:xfrm>
            <a:prstGeom prst="rect">
              <a:avLst/>
            </a:prstGeom>
            <a:noFill/>
          </p:spPr>
          <p:txBody>
            <a:bodyPr wrap="square" rtlCol="0">
              <a:spAutoFit/>
            </a:bodyPr>
            <a:lstStyle/>
            <a:p>
              <a:r>
                <a:rPr lang="en-US" sz="1600" dirty="0"/>
                <a:t>Spring/Summer 2022			Fall 2022		2023 &amp; 2024		</a:t>
              </a:r>
            </a:p>
          </p:txBody>
        </p:sp>
      </p:grpSp>
    </p:spTree>
    <p:extLst>
      <p:ext uri="{BB962C8B-B14F-4D97-AF65-F5344CB8AC3E}">
        <p14:creationId xmlns:p14="http://schemas.microsoft.com/office/powerpoint/2010/main" val="1580196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EA83D-FD56-4CB9-8703-F9D235E6BD82}"/>
              </a:ext>
            </a:extLst>
          </p:cNvPr>
          <p:cNvSpPr>
            <a:spLocks noGrp="1"/>
          </p:cNvSpPr>
          <p:nvPr>
            <p:ph type="title"/>
          </p:nvPr>
        </p:nvSpPr>
        <p:spPr/>
        <p:txBody>
          <a:bodyPr/>
          <a:lstStyle/>
          <a:p>
            <a:r>
              <a:rPr lang="en-US" dirty="0"/>
              <a:t>AGENDA</a:t>
            </a:r>
          </a:p>
        </p:txBody>
      </p:sp>
      <p:sp>
        <p:nvSpPr>
          <p:cNvPr id="4" name="TextBox 1">
            <a:extLst>
              <a:ext uri="{FF2B5EF4-FFF2-40B4-BE49-F238E27FC236}">
                <a16:creationId xmlns:a16="http://schemas.microsoft.com/office/drawing/2014/main" id="{C4E761E1-7C4F-4A44-A1B2-36720F33D96D}"/>
              </a:ext>
            </a:extLst>
          </p:cNvPr>
          <p:cNvSpPr txBox="1"/>
          <p:nvPr/>
        </p:nvSpPr>
        <p:spPr>
          <a:xfrm>
            <a:off x="2057400" y="1859339"/>
            <a:ext cx="5029200" cy="31393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dirty="0"/>
              <a:t>Logistics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Intent of Public Listening Sessions</a:t>
            </a:r>
          </a:p>
          <a:p>
            <a:endParaRPr lang="en-US" dirty="0"/>
          </a:p>
          <a:p>
            <a:pPr marL="285750" indent="-285750">
              <a:buFont typeface="Arial" panose="020B0604020202020204" pitchFamily="34" charset="0"/>
              <a:buChar char="•"/>
            </a:pPr>
            <a:r>
              <a:rPr lang="en-US" dirty="0"/>
              <a:t>Recap of EVV</a:t>
            </a:r>
          </a:p>
          <a:p>
            <a:endParaRPr lang="en-US" dirty="0"/>
          </a:p>
          <a:p>
            <a:pPr marL="285750" indent="-285750">
              <a:buFont typeface="Arial" panose="020B0604020202020204" pitchFamily="34" charset="0"/>
              <a:buChar char="•"/>
            </a:pPr>
            <a:r>
              <a:rPr lang="en-US" dirty="0"/>
              <a:t>EVV Rollout Timelines</a:t>
            </a:r>
          </a:p>
          <a:p>
            <a:endParaRPr lang="en-US" dirty="0"/>
          </a:p>
          <a:p>
            <a:pPr marL="285750" indent="-285750">
              <a:buFont typeface="Arial" panose="020B0604020202020204" pitchFamily="34" charset="0"/>
              <a:buChar char="•"/>
            </a:pPr>
            <a:r>
              <a:rPr lang="en-US" dirty="0">
                <a:highlight>
                  <a:srgbClr val="FFFF00"/>
                </a:highlight>
              </a:rPr>
              <a:t>Open Discussion</a:t>
            </a:r>
          </a:p>
          <a:p>
            <a:endParaRPr lang="en-US" dirty="0"/>
          </a:p>
          <a:p>
            <a:pPr marL="285750" indent="-285750">
              <a:buFont typeface="Arial" panose="020B0604020202020204" pitchFamily="34" charset="0"/>
              <a:buChar char="•"/>
            </a:pPr>
            <a:r>
              <a:rPr lang="en-US" dirty="0"/>
              <a:t>Thank You</a:t>
            </a:r>
          </a:p>
        </p:txBody>
      </p:sp>
    </p:spTree>
    <p:extLst>
      <p:ext uri="{BB962C8B-B14F-4D97-AF65-F5344CB8AC3E}">
        <p14:creationId xmlns:p14="http://schemas.microsoft.com/office/powerpoint/2010/main" val="1740337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D6507-3586-D646-A42D-993DB5207F10}"/>
              </a:ext>
            </a:extLst>
          </p:cNvPr>
          <p:cNvSpPr>
            <a:spLocks noGrp="1"/>
          </p:cNvSpPr>
          <p:nvPr>
            <p:ph type="title"/>
          </p:nvPr>
        </p:nvSpPr>
        <p:spPr/>
        <p:txBody>
          <a:bodyPr/>
          <a:lstStyle/>
          <a:p>
            <a:r>
              <a:rPr lang="en-US" dirty="0"/>
              <a:t>MassHealth wants to hear from you!</a:t>
            </a:r>
          </a:p>
        </p:txBody>
      </p:sp>
      <p:sp>
        <p:nvSpPr>
          <p:cNvPr id="4" name="Text Placeholder 3">
            <a:extLst>
              <a:ext uri="{FF2B5EF4-FFF2-40B4-BE49-F238E27FC236}">
                <a16:creationId xmlns:a16="http://schemas.microsoft.com/office/drawing/2014/main" id="{EA01F29E-B6E2-F540-8710-54588EC15677}"/>
              </a:ext>
            </a:extLst>
          </p:cNvPr>
          <p:cNvSpPr>
            <a:spLocks noGrp="1"/>
          </p:cNvSpPr>
          <p:nvPr>
            <p:ph type="body" sz="quarter" idx="12"/>
          </p:nvPr>
        </p:nvSpPr>
        <p:spPr>
          <a:xfrm>
            <a:off x="381000" y="1981200"/>
            <a:ext cx="8307009" cy="3693319"/>
          </a:xfrm>
        </p:spPr>
        <p:txBody>
          <a:bodyPr/>
          <a:lstStyle/>
          <a:p>
            <a:pPr marL="0" lvl="1" indent="0" algn="ctr">
              <a:spcAft>
                <a:spcPts val="800"/>
              </a:spcAft>
              <a:buNone/>
            </a:pPr>
            <a:r>
              <a:rPr lang="en-US" sz="1800" b="1" dirty="0">
                <a:cs typeface="Calibri" pitchFamily="34" charset="0"/>
              </a:rPr>
              <a:t>Feedback Reminders</a:t>
            </a:r>
            <a:endParaRPr lang="en-US" b="1" dirty="0">
              <a:cs typeface="Calibri" pitchFamily="34" charset="0"/>
            </a:endParaRPr>
          </a:p>
          <a:p>
            <a:pPr lvl="1">
              <a:spcAft>
                <a:spcPts val="800"/>
              </a:spcAft>
            </a:pPr>
            <a:r>
              <a:rPr lang="en-US" sz="1800" dirty="0"/>
              <a:t>Feedback will be prioritized in the following order:</a:t>
            </a:r>
          </a:p>
          <a:p>
            <a:pPr marL="755268" lvl="2" indent="-285750">
              <a:buFont typeface="Arial" pitchFamily="34" charset="0"/>
              <a:buChar char="−"/>
            </a:pPr>
            <a:r>
              <a:rPr lang="en-US" sz="1600" dirty="0"/>
              <a:t>A MassHealth representative will read any comments submitted to the comments section.</a:t>
            </a:r>
          </a:p>
          <a:p>
            <a:pPr marL="755268" lvl="2" indent="-285750">
              <a:buFont typeface="Arial" pitchFamily="34" charset="0"/>
              <a:buChar char="−"/>
            </a:pPr>
            <a:r>
              <a:rPr lang="en-US" sz="1600" dirty="0"/>
              <a:t>A MassHealth representative will call on anyone using the “raise hand” feature.</a:t>
            </a:r>
          </a:p>
          <a:p>
            <a:pPr marL="755268" lvl="2" indent="-285750">
              <a:buFont typeface="Arial" pitchFamily="34" charset="0"/>
              <a:buChar char="−"/>
            </a:pPr>
            <a:r>
              <a:rPr lang="en-US" sz="1600" dirty="0"/>
              <a:t>Attendees will have the opportunity to unmute and provide feedback.</a:t>
            </a:r>
          </a:p>
          <a:p>
            <a:pPr lvl="1">
              <a:spcAft>
                <a:spcPts val="800"/>
              </a:spcAft>
            </a:pPr>
            <a:r>
              <a:rPr lang="en-US" sz="1800" dirty="0"/>
              <a:t>During Public Listening Sessions, MassHealth </a:t>
            </a:r>
            <a:r>
              <a:rPr lang="en-US" sz="1800" b="1" u="sng" dirty="0"/>
              <a:t>does not</a:t>
            </a:r>
            <a:r>
              <a:rPr lang="en-US" sz="1800" b="1" dirty="0"/>
              <a:t> </a:t>
            </a:r>
            <a:r>
              <a:rPr lang="en-US" sz="1800" dirty="0"/>
              <a:t>respond to feedback. MassHealth asks that you frame your feedback in the form of a comment as questions cannot be answered.</a:t>
            </a:r>
          </a:p>
          <a:p>
            <a:pPr lvl="1">
              <a:spcAft>
                <a:spcPts val="800"/>
              </a:spcAft>
            </a:pPr>
            <a:r>
              <a:rPr lang="en-US" sz="1800" dirty="0">
                <a:cs typeface="Calibri" pitchFamily="34" charset="0"/>
              </a:rPr>
              <a:t>If we run out of time and do not get to your question, MassHealth accepts feedback at anytime at </a:t>
            </a:r>
            <a:r>
              <a:rPr lang="en-US" sz="1800" dirty="0">
                <a:cs typeface="Calibri" pitchFamily="34" charset="0"/>
                <a:hlinkClick r:id="rId3"/>
              </a:rPr>
              <a:t>PCAfeedback@massmail.state.ma.us</a:t>
            </a:r>
            <a:endParaRPr lang="en-US" sz="1800" dirty="0">
              <a:cs typeface="Calibri" pitchFamily="34" charset="0"/>
            </a:endParaRPr>
          </a:p>
        </p:txBody>
      </p:sp>
      <p:sp>
        <p:nvSpPr>
          <p:cNvPr id="5" name="Text Placeholder 2">
            <a:extLst>
              <a:ext uri="{FF2B5EF4-FFF2-40B4-BE49-F238E27FC236}">
                <a16:creationId xmlns:a16="http://schemas.microsoft.com/office/drawing/2014/main" id="{6B77E912-AFB0-5746-9FB6-083879F160BA}"/>
              </a:ext>
            </a:extLst>
          </p:cNvPr>
          <p:cNvSpPr txBox="1">
            <a:spLocks/>
          </p:cNvSpPr>
          <p:nvPr/>
        </p:nvSpPr>
        <p:spPr>
          <a:xfrm>
            <a:off x="315468" y="952395"/>
            <a:ext cx="8513064" cy="6096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defPPr>
              <a:defRPr lang="en-US"/>
            </a:defPPr>
            <a:lvl1pPr indent="0" algn="ctr" defTabSz="913429" fontAlgn="base">
              <a:spcBef>
                <a:spcPct val="0"/>
              </a:spcBef>
              <a:spcAft>
                <a:spcPct val="0"/>
              </a:spcAft>
              <a:buClr>
                <a:schemeClr val="tx2"/>
              </a:buClr>
              <a:defRPr sz="1600" b="1" kern="0" baseline="0">
                <a:solidFill>
                  <a:schemeClr val="bg1"/>
                </a:solidFill>
                <a:latin typeface="Arial" panose="020B0604020202020204" pitchFamily="34" charset="0"/>
                <a:cs typeface="Arial" panose="020B0604020202020204" pitchFamily="34" charset="0"/>
              </a:defRPr>
            </a:lvl1pPr>
            <a:lvl2pPr marL="197586" indent="-195966" defTabSz="913429" fontAlgn="base">
              <a:spcBef>
                <a:spcPct val="0"/>
              </a:spcBef>
              <a:spcAft>
                <a:spcPct val="0"/>
              </a:spcAft>
              <a:buClr>
                <a:schemeClr val="tx2"/>
              </a:buClr>
              <a:buSzPct val="125000"/>
              <a:buFont typeface="Arial" charset="0"/>
              <a:buChar char="▪"/>
              <a:defRPr sz="1600" baseline="0"/>
            </a:lvl2pPr>
            <a:lvl3pPr marL="466431" indent="-267227" defTabSz="913429" fontAlgn="base">
              <a:spcBef>
                <a:spcPct val="0"/>
              </a:spcBef>
              <a:spcAft>
                <a:spcPct val="0"/>
              </a:spcAft>
              <a:buClr>
                <a:schemeClr val="tx2"/>
              </a:buClr>
              <a:buSzPct val="120000"/>
              <a:buFont typeface="Arial" charset="0"/>
              <a:buChar char="–"/>
              <a:defRPr sz="1600" baseline="0"/>
            </a:lvl3pPr>
            <a:lvl4pPr marL="626768" indent="-158716" defTabSz="913429" fontAlgn="base">
              <a:spcBef>
                <a:spcPct val="0"/>
              </a:spcBef>
              <a:spcAft>
                <a:spcPct val="0"/>
              </a:spcAft>
              <a:buClr>
                <a:schemeClr val="tx2"/>
              </a:buClr>
              <a:buSzPct val="120000"/>
              <a:buFont typeface="Arial" charset="0"/>
              <a:buChar char="▫"/>
              <a:defRPr sz="1600" baseline="0"/>
            </a:lvl4pPr>
            <a:lvl5pPr marL="764947" indent="-132804" defTabSz="913429" fontAlgn="base">
              <a:spcBef>
                <a:spcPct val="0"/>
              </a:spcBef>
              <a:spcAft>
                <a:spcPct val="0"/>
              </a:spcAft>
              <a:buClr>
                <a:schemeClr val="tx2"/>
              </a:buClr>
              <a:buSzPct val="89000"/>
              <a:buFont typeface="Arial" charset="0"/>
              <a:buChar char="-"/>
              <a:defRPr sz="1600" baseline="0"/>
            </a:lvl5pPr>
            <a:lvl6pPr marL="764947" indent="-132804" defTabSz="913429" fontAlgn="base">
              <a:spcBef>
                <a:spcPct val="0"/>
              </a:spcBef>
              <a:spcAft>
                <a:spcPct val="0"/>
              </a:spcAft>
              <a:buClr>
                <a:schemeClr val="tx2"/>
              </a:buClr>
              <a:buSzPct val="89000"/>
              <a:buFont typeface="Arial" charset="0"/>
              <a:buChar char="-"/>
              <a:defRPr sz="1600" baseline="0"/>
            </a:lvl6pPr>
            <a:lvl7pPr marL="764947" indent="-132804" defTabSz="913429" fontAlgn="base">
              <a:spcBef>
                <a:spcPct val="0"/>
              </a:spcBef>
              <a:spcAft>
                <a:spcPct val="0"/>
              </a:spcAft>
              <a:buClr>
                <a:schemeClr val="tx2"/>
              </a:buClr>
              <a:buSzPct val="89000"/>
              <a:buFont typeface="Arial" charset="0"/>
              <a:buChar char="-"/>
              <a:defRPr sz="1600" baseline="0"/>
            </a:lvl7pPr>
            <a:lvl8pPr marL="764947" indent="-132804" defTabSz="913429" fontAlgn="base">
              <a:spcBef>
                <a:spcPct val="0"/>
              </a:spcBef>
              <a:spcAft>
                <a:spcPct val="0"/>
              </a:spcAft>
              <a:buClr>
                <a:schemeClr val="tx2"/>
              </a:buClr>
              <a:buSzPct val="89000"/>
              <a:buFont typeface="Arial" charset="0"/>
              <a:buChar char="-"/>
              <a:defRPr sz="1600" baseline="0"/>
            </a:lvl8pPr>
            <a:lvl9pPr marL="764947" indent="-132804" defTabSz="913429" fontAlgn="base">
              <a:spcBef>
                <a:spcPct val="0"/>
              </a:spcBef>
              <a:spcAft>
                <a:spcPct val="0"/>
              </a:spcAft>
              <a:buClr>
                <a:schemeClr val="tx2"/>
              </a:buClr>
              <a:buSzPct val="89000"/>
              <a:buFont typeface="Arial" charset="0"/>
              <a:buChar char="-"/>
              <a:defRPr sz="1600" baseline="0"/>
            </a:lvl9pPr>
          </a:lstStyle>
          <a:p>
            <a:r>
              <a:rPr lang="en-US" dirty="0"/>
              <a:t>What do you consider to be the key impacts of EVV implementation, and do you have suggestions for MassHealth to consider as we address those impacts?</a:t>
            </a:r>
          </a:p>
        </p:txBody>
      </p:sp>
    </p:spTree>
    <p:extLst>
      <p:ext uri="{BB962C8B-B14F-4D97-AF65-F5344CB8AC3E}">
        <p14:creationId xmlns:p14="http://schemas.microsoft.com/office/powerpoint/2010/main" val="2364333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2E64E-F6E9-41AA-8545-DF5428B06FA3}"/>
              </a:ext>
            </a:extLst>
          </p:cNvPr>
          <p:cNvSpPr>
            <a:spLocks noGrp="1"/>
          </p:cNvSpPr>
          <p:nvPr>
            <p:ph type="title"/>
          </p:nvPr>
        </p:nvSpPr>
        <p:spPr/>
        <p:txBody>
          <a:bodyPr/>
          <a:lstStyle/>
          <a:p>
            <a:r>
              <a:rPr lang="en-US" dirty="0"/>
              <a:t>AGENDA</a:t>
            </a:r>
          </a:p>
        </p:txBody>
      </p:sp>
      <p:sp>
        <p:nvSpPr>
          <p:cNvPr id="3" name="TextBox 1">
            <a:extLst>
              <a:ext uri="{FF2B5EF4-FFF2-40B4-BE49-F238E27FC236}">
                <a16:creationId xmlns:a16="http://schemas.microsoft.com/office/drawing/2014/main" id="{C4E761E1-7C4F-4A44-A1B2-36720F33D96D}"/>
              </a:ext>
            </a:extLst>
          </p:cNvPr>
          <p:cNvSpPr txBox="1"/>
          <p:nvPr/>
        </p:nvSpPr>
        <p:spPr>
          <a:xfrm>
            <a:off x="2438400" y="1905000"/>
            <a:ext cx="5029200" cy="31393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dirty="0"/>
              <a:t>Logistics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Intent of Public Listening Sessions</a:t>
            </a:r>
          </a:p>
          <a:p>
            <a:endParaRPr lang="en-US" dirty="0"/>
          </a:p>
          <a:p>
            <a:pPr marL="285750" indent="-285750">
              <a:buFont typeface="Arial" panose="020B0604020202020204" pitchFamily="34" charset="0"/>
              <a:buChar char="•"/>
            </a:pPr>
            <a:r>
              <a:rPr lang="en-US" dirty="0"/>
              <a:t>Program Update</a:t>
            </a:r>
          </a:p>
          <a:p>
            <a:endParaRPr lang="en-US" dirty="0"/>
          </a:p>
          <a:p>
            <a:pPr marL="285750" indent="-285750">
              <a:buFont typeface="Arial" panose="020B0604020202020204" pitchFamily="34" charset="0"/>
              <a:buChar char="•"/>
            </a:pPr>
            <a:r>
              <a:rPr lang="en-US" dirty="0"/>
              <a:t>EVV Policy Decisions</a:t>
            </a:r>
          </a:p>
          <a:p>
            <a:endParaRPr lang="en-US" dirty="0"/>
          </a:p>
          <a:p>
            <a:pPr marL="285750" indent="-285750">
              <a:buFont typeface="Arial" panose="020B0604020202020204" pitchFamily="34" charset="0"/>
              <a:buChar char="•"/>
            </a:pPr>
            <a:r>
              <a:rPr lang="en-US" dirty="0"/>
              <a:t>Open Discussion</a:t>
            </a:r>
          </a:p>
          <a:p>
            <a:endParaRPr lang="en-US" dirty="0"/>
          </a:p>
          <a:p>
            <a:pPr marL="285750" indent="-285750">
              <a:buFont typeface="Arial" panose="020B0604020202020204" pitchFamily="34" charset="0"/>
              <a:buChar char="•"/>
            </a:pPr>
            <a:r>
              <a:rPr lang="en-US" dirty="0">
                <a:highlight>
                  <a:srgbClr val="FFFF00"/>
                </a:highlight>
              </a:rPr>
              <a:t>Thank You</a:t>
            </a:r>
          </a:p>
        </p:txBody>
      </p:sp>
    </p:spTree>
    <p:extLst>
      <p:ext uri="{BB962C8B-B14F-4D97-AF65-F5344CB8AC3E}">
        <p14:creationId xmlns:p14="http://schemas.microsoft.com/office/powerpoint/2010/main" val="753554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Thank you!</a:t>
            </a:r>
            <a:endParaRPr lang="en-US" kern="0" dirty="0"/>
          </a:p>
        </p:txBody>
      </p:sp>
      <p:sp>
        <p:nvSpPr>
          <p:cNvPr id="2" name="Rectangle 1"/>
          <p:cNvSpPr/>
          <p:nvPr/>
        </p:nvSpPr>
        <p:spPr>
          <a:xfrm>
            <a:off x="1040462" y="1942237"/>
            <a:ext cx="7063075" cy="1200329"/>
          </a:xfrm>
          <a:prstGeom prst="rect">
            <a:avLst/>
          </a:prstGeom>
        </p:spPr>
        <p:txBody>
          <a:bodyPr wrap="square">
            <a:spAutoFit/>
          </a:bodyPr>
          <a:lstStyle/>
          <a:p>
            <a:pPr marL="8682" algn="ctr"/>
            <a:endParaRPr lang="en-US" i="1" dirty="0"/>
          </a:p>
          <a:p>
            <a:pPr marL="8682" algn="ctr"/>
            <a:r>
              <a:rPr lang="en-US" i="1" dirty="0"/>
              <a:t>Additional feedback can be submitted to MassHealth by emailing:</a:t>
            </a:r>
          </a:p>
          <a:p>
            <a:pPr marL="8682" algn="ctr"/>
            <a:endParaRPr lang="en-US" i="1" dirty="0"/>
          </a:p>
          <a:p>
            <a:pPr marL="8682" algn="ctr"/>
            <a:r>
              <a:rPr lang="en-US" b="1" i="1" dirty="0">
                <a:solidFill>
                  <a:schemeClr val="accent4"/>
                </a:solidFill>
              </a:rPr>
              <a:t>PCAfeedback@massmail.state.ma.us</a:t>
            </a:r>
          </a:p>
        </p:txBody>
      </p:sp>
      <p:sp>
        <p:nvSpPr>
          <p:cNvPr id="20" name="Text Placeholder 1"/>
          <p:cNvSpPr txBox="1">
            <a:spLocks/>
          </p:cNvSpPr>
          <p:nvPr/>
        </p:nvSpPr>
        <p:spPr>
          <a:xfrm>
            <a:off x="313182" y="1295400"/>
            <a:ext cx="8517636" cy="3048000"/>
          </a:xfrm>
          <a:prstGeom prst="rect">
            <a:avLst/>
          </a:prstGeom>
          <a:ln>
            <a:solidFill>
              <a:schemeClr val="accent6">
                <a:lumMod val="60000"/>
                <a:lumOff val="40000"/>
              </a:schemeClr>
            </a:solidFill>
          </a:ln>
          <a:effectLst>
            <a:outerShdw blurRad="50800" dist="38100" dir="2700000" algn="tl" rotWithShape="0">
              <a:prstClr val="black">
                <a:alpha val="40000"/>
              </a:prstClr>
            </a:outerShdw>
          </a:effectLst>
        </p:spPr>
        <p:txBody>
          <a:bodyPr lIns="274320" rIns="274320"/>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en-US" b="1" dirty="0">
                <a:solidFill>
                  <a:schemeClr val="tx2"/>
                </a:solidFill>
              </a:rPr>
              <a:t> </a:t>
            </a:r>
          </a:p>
        </p:txBody>
      </p:sp>
    </p:spTree>
    <p:extLst>
      <p:ext uri="{BB962C8B-B14F-4D97-AF65-F5344CB8AC3E}">
        <p14:creationId xmlns:p14="http://schemas.microsoft.com/office/powerpoint/2010/main" val="226111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Joining from a Mobile Device</a:t>
            </a:r>
          </a:p>
        </p:txBody>
      </p:sp>
      <p:sp>
        <p:nvSpPr>
          <p:cNvPr id="8" name="Text Placeholder 7">
            <a:extLst>
              <a:ext uri="{FF2B5EF4-FFF2-40B4-BE49-F238E27FC236}">
                <a16:creationId xmlns:a16="http://schemas.microsoft.com/office/drawing/2014/main" id="{E15D27EA-96DC-6A42-9D87-79A3E30C7D73}"/>
              </a:ext>
            </a:extLst>
          </p:cNvPr>
          <p:cNvSpPr>
            <a:spLocks noGrp="1"/>
          </p:cNvSpPr>
          <p:nvPr>
            <p:ph type="body" sz="quarter" idx="12"/>
          </p:nvPr>
        </p:nvSpPr>
        <p:spPr>
          <a:xfrm>
            <a:off x="381000" y="914400"/>
            <a:ext cx="4800600" cy="4462760"/>
          </a:xfrm>
        </p:spPr>
        <p:txBody>
          <a:bodyPr/>
          <a:lstStyle/>
          <a:p>
            <a:pPr marL="285750" lvl="2" indent="-285750">
              <a:buFont typeface="Wingdings" pitchFamily="2" charset="2"/>
              <a:buChar char="§"/>
            </a:pPr>
            <a:r>
              <a:rPr lang="en-US" sz="1500" dirty="0"/>
              <a:t>If you are joining this meeting from a mobile device, you have two options:</a:t>
            </a:r>
          </a:p>
          <a:p>
            <a:pPr marL="521335" lvl="3" indent="-285750">
              <a:buSzTx/>
              <a:buFont typeface="System Font Regular"/>
              <a:buChar char="-"/>
            </a:pPr>
            <a:r>
              <a:rPr lang="en-US" sz="1500" dirty="0">
                <a:solidFill>
                  <a:srgbClr val="000000"/>
                </a:solidFill>
              </a:rPr>
              <a:t>Join by calling in</a:t>
            </a:r>
            <a:endParaRPr lang="en-US" sz="1500" dirty="0">
              <a:solidFill>
                <a:srgbClr val="000000"/>
              </a:solidFill>
              <a:cs typeface="Arial"/>
            </a:endParaRPr>
          </a:p>
          <a:p>
            <a:pPr marL="521335" lvl="3" indent="-285750">
              <a:buSzTx/>
              <a:buFont typeface="System Font Regular"/>
              <a:buChar char="-"/>
            </a:pPr>
            <a:r>
              <a:rPr lang="en-US" sz="1500" dirty="0">
                <a:solidFill>
                  <a:srgbClr val="000000"/>
                </a:solidFill>
              </a:rPr>
              <a:t>Join via the Zoom mobile application</a:t>
            </a:r>
            <a:endParaRPr lang="en-US" sz="1500" dirty="0">
              <a:cs typeface="Arial"/>
            </a:endParaRPr>
          </a:p>
          <a:p>
            <a:pPr marL="285750" lvl="2" indent="-285750">
              <a:buFont typeface="Wingdings" pitchFamily="2" charset="2"/>
              <a:buChar char="§"/>
            </a:pPr>
            <a:r>
              <a:rPr lang="en-US" sz="1500" dirty="0"/>
              <a:t>Listening session details, including call in information and the meeting password, can be found online at mass.gov by searching “Notice Bi-Monthly Public Listening Session” and opening the search result for April 2022.</a:t>
            </a:r>
          </a:p>
          <a:p>
            <a:pPr marL="285750" lvl="2" indent="-285750">
              <a:buFont typeface="Wingdings" pitchFamily="2" charset="2"/>
              <a:buChar char="§"/>
            </a:pPr>
            <a:r>
              <a:rPr lang="en-US" sz="1500" dirty="0"/>
              <a:t>If you are having difficulty joining via the mobile application, please call in using the information provided in the communications sent for this listening session.</a:t>
            </a:r>
          </a:p>
          <a:p>
            <a:pPr marL="285750" lvl="2" indent="-285750">
              <a:buFont typeface="Wingdings" pitchFamily="2" charset="2"/>
              <a:buChar char="§"/>
            </a:pPr>
            <a:r>
              <a:rPr lang="en-US" sz="1500" dirty="0"/>
              <a:t>If you call in, the deck we are reviewing will be posted on mass.gov and can be found by searching “April Bi-Monthly Public Listening Session”.</a:t>
            </a:r>
            <a:endParaRPr lang="en-US" sz="1500" dirty="0">
              <a:cs typeface="Arial"/>
            </a:endParaRPr>
          </a:p>
        </p:txBody>
      </p:sp>
      <p:sp>
        <p:nvSpPr>
          <p:cNvPr id="2" name="Rectangle 1">
            <a:extLst>
              <a:ext uri="{FF2B5EF4-FFF2-40B4-BE49-F238E27FC236}">
                <a16:creationId xmlns:a16="http://schemas.microsoft.com/office/drawing/2014/main" id="{996FBE5C-8A3A-AD4F-8E6C-06A357EB5F6E}"/>
              </a:ext>
            </a:extLst>
          </p:cNvPr>
          <p:cNvSpPr/>
          <p:nvPr/>
        </p:nvSpPr>
        <p:spPr>
          <a:xfrm>
            <a:off x="381000" y="6192625"/>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pic>
        <p:nvPicPr>
          <p:cNvPr id="7" name="Graphic 6" descr="Smart Phone with solid fill">
            <a:extLst>
              <a:ext uri="{FF2B5EF4-FFF2-40B4-BE49-F238E27FC236}">
                <a16:creationId xmlns:a16="http://schemas.microsoft.com/office/drawing/2014/main" id="{DE957CD7-FC5B-45D6-A893-E61CBBAF61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30180" y="914400"/>
            <a:ext cx="4113820" cy="4113820"/>
          </a:xfrm>
          <a:prstGeom prst="rect">
            <a:avLst/>
          </a:prstGeom>
        </p:spPr>
      </p:pic>
    </p:spTree>
    <p:extLst>
      <p:ext uri="{BB962C8B-B14F-4D97-AF65-F5344CB8AC3E}">
        <p14:creationId xmlns:p14="http://schemas.microsoft.com/office/powerpoint/2010/main" val="3663644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Muting and Unmuting Your Line</a:t>
            </a:r>
          </a:p>
        </p:txBody>
      </p:sp>
      <p:sp>
        <p:nvSpPr>
          <p:cNvPr id="2" name="Text Placeholder 1">
            <a:extLst>
              <a:ext uri="{FF2B5EF4-FFF2-40B4-BE49-F238E27FC236}">
                <a16:creationId xmlns:a16="http://schemas.microsoft.com/office/drawing/2014/main" id="{A4C3E19B-7970-1D4F-9DBA-5C525D84823C}"/>
              </a:ext>
            </a:extLst>
          </p:cNvPr>
          <p:cNvSpPr>
            <a:spLocks noGrp="1"/>
          </p:cNvSpPr>
          <p:nvPr>
            <p:ph type="body" sz="quarter" idx="12"/>
          </p:nvPr>
        </p:nvSpPr>
        <p:spPr>
          <a:xfrm>
            <a:off x="381000" y="914400"/>
            <a:ext cx="4273062" cy="5247590"/>
          </a:xfrm>
        </p:spPr>
        <p:txBody>
          <a:bodyPr/>
          <a:lstStyle/>
          <a:p>
            <a:pPr marL="288925" lvl="2" indent="-288925">
              <a:buFont typeface="Wingdings" panose="05000000000000000000" pitchFamily="2" charset="2"/>
              <a:buChar char="§"/>
            </a:pPr>
            <a:r>
              <a:rPr lang="en-US" sz="1500" dirty="0"/>
              <a:t>MassHealth requests that all attendees keep their phone muted if they are not talking to minimize background noise. MassHealth may mute your line if there is background noise.</a:t>
            </a:r>
            <a:endParaRPr lang="en-US" sz="1000" dirty="0">
              <a:solidFill>
                <a:srgbClr val="FF0000"/>
              </a:solidFill>
            </a:endParaRPr>
          </a:p>
          <a:p>
            <a:pPr marL="288925" indent="-288925">
              <a:buSzPct val="120000"/>
              <a:buFont typeface="Wingdings" panose="05000000000000000000" pitchFamily="2" charset="2"/>
              <a:buChar char="§"/>
            </a:pPr>
            <a:r>
              <a:rPr lang="en-US" sz="1500" dirty="0"/>
              <a:t>If you need to </a:t>
            </a:r>
            <a:r>
              <a:rPr lang="en-US" sz="1500" b="1" u="sng" dirty="0"/>
              <a:t>unmute</a:t>
            </a:r>
            <a:r>
              <a:rPr lang="en-US" sz="1500" dirty="0"/>
              <a:t> your line, you can do so by following these instructions:</a:t>
            </a:r>
          </a:p>
          <a:p>
            <a:pPr marL="515938" lvl="1" indent="-285750">
              <a:buFontTx/>
              <a:buChar char="-"/>
            </a:pPr>
            <a:r>
              <a:rPr lang="en-US" sz="1400" dirty="0"/>
              <a:t>If you are connected to audio </a:t>
            </a:r>
            <a:r>
              <a:rPr lang="en-US" sz="1400" b="1" dirty="0"/>
              <a:t>on your computer or via the Zoom app:</a:t>
            </a:r>
            <a:r>
              <a:rPr lang="en-US" sz="1400" dirty="0"/>
              <a:t> Click the Mute icon at the bottom of the screen.</a:t>
            </a:r>
          </a:p>
          <a:p>
            <a:pPr marL="515938" lvl="1" indent="-285750">
              <a:buFontTx/>
              <a:buChar char="-"/>
            </a:pPr>
            <a:r>
              <a:rPr lang="en-US" sz="1400" dirty="0"/>
              <a:t>If you are connected to audio </a:t>
            </a:r>
            <a:r>
              <a:rPr lang="en-US" sz="1400" b="1" dirty="0"/>
              <a:t>on your phone: </a:t>
            </a:r>
            <a:r>
              <a:rPr lang="en-US" sz="1400" dirty="0"/>
              <a:t> Press *6 on your phone.</a:t>
            </a:r>
            <a:endParaRPr lang="en-US" sz="1000" dirty="0"/>
          </a:p>
          <a:p>
            <a:pPr marL="288925" lvl="2" indent="-288925">
              <a:buFont typeface="Wingdings" panose="05000000000000000000" pitchFamily="2" charset="2"/>
              <a:buChar char="§"/>
            </a:pPr>
            <a:r>
              <a:rPr lang="en-US" sz="1500" dirty="0"/>
              <a:t>You can also get MassHealth’s attention by ”raising your hand”  by clicking the Reactions button and choosing Raise a Hand.</a:t>
            </a: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PCAfeedback@massmail.state.ma.us</a:t>
            </a:r>
            <a:endParaRPr lang="en-US" sz="1500" dirty="0"/>
          </a:p>
          <a:p>
            <a:endParaRPr lang="en-US" dirty="0"/>
          </a:p>
        </p:txBody>
      </p:sp>
      <p:cxnSp>
        <p:nvCxnSpPr>
          <p:cNvPr id="12" name="Straight Arrow Connector 11">
            <a:extLst>
              <a:ext uri="{FF2B5EF4-FFF2-40B4-BE49-F238E27FC236}">
                <a16:creationId xmlns:a16="http://schemas.microsoft.com/office/drawing/2014/main" id="{571AF9B1-FB04-1043-8098-025E95D0C210}"/>
              </a:ext>
            </a:extLst>
          </p:cNvPr>
          <p:cNvCxnSpPr>
            <a:cxnSpLocks/>
          </p:cNvCxnSpPr>
          <p:nvPr/>
        </p:nvCxnSpPr>
        <p:spPr>
          <a:xfrm flipV="1">
            <a:off x="4114800" y="2494631"/>
            <a:ext cx="685799" cy="172369"/>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24108F1-E81A-9749-80E5-91CCD4988DCD}"/>
              </a:ext>
            </a:extLst>
          </p:cNvPr>
          <p:cNvSpPr/>
          <p:nvPr/>
        </p:nvSpPr>
        <p:spPr>
          <a:xfrm>
            <a:off x="288454" y="6272662"/>
            <a:ext cx="8538104"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11" name="Picture 10">
            <a:extLst>
              <a:ext uri="{FF2B5EF4-FFF2-40B4-BE49-F238E27FC236}">
                <a16:creationId xmlns:a16="http://schemas.microsoft.com/office/drawing/2014/main" id="{F7A28054-90B6-4D59-8170-D9B7E07C1286}"/>
              </a:ext>
            </a:extLst>
          </p:cNvPr>
          <p:cNvPicPr>
            <a:picLocks noChangeAspect="1"/>
          </p:cNvPicPr>
          <p:nvPr/>
        </p:nvPicPr>
        <p:blipFill>
          <a:blip r:embed="rId8"/>
          <a:stretch>
            <a:fillRect/>
          </a:stretch>
        </p:blipFill>
        <p:spPr>
          <a:xfrm>
            <a:off x="4960642" y="945371"/>
            <a:ext cx="4010025" cy="2495550"/>
          </a:xfrm>
          <a:prstGeom prst="rect">
            <a:avLst/>
          </a:prstGeom>
        </p:spPr>
      </p:pic>
      <p:pic>
        <p:nvPicPr>
          <p:cNvPr id="23" name="Picture 22">
            <a:extLst>
              <a:ext uri="{FF2B5EF4-FFF2-40B4-BE49-F238E27FC236}">
                <a16:creationId xmlns:a16="http://schemas.microsoft.com/office/drawing/2014/main" id="{8C139DA8-429D-4DD8-961C-54E134661E63}"/>
              </a:ext>
            </a:extLst>
          </p:cNvPr>
          <p:cNvPicPr>
            <a:picLocks noChangeAspect="1"/>
          </p:cNvPicPr>
          <p:nvPr/>
        </p:nvPicPr>
        <p:blipFill>
          <a:blip r:embed="rId9"/>
          <a:stretch>
            <a:fillRect/>
          </a:stretch>
        </p:blipFill>
        <p:spPr>
          <a:xfrm>
            <a:off x="4913855" y="3789969"/>
            <a:ext cx="4010026" cy="2483196"/>
          </a:xfrm>
          <a:prstGeom prst="rect">
            <a:avLst/>
          </a:prstGeom>
        </p:spPr>
      </p:pic>
      <p:cxnSp>
        <p:nvCxnSpPr>
          <p:cNvPr id="14" name="Straight Arrow Connector 13">
            <a:extLst>
              <a:ext uri="{FF2B5EF4-FFF2-40B4-BE49-F238E27FC236}">
                <a16:creationId xmlns:a16="http://schemas.microsoft.com/office/drawing/2014/main" id="{41DD1DBD-CD55-444E-9E47-AC18B09418D8}"/>
              </a:ext>
            </a:extLst>
          </p:cNvPr>
          <p:cNvCxnSpPr>
            <a:cxnSpLocks/>
          </p:cNvCxnSpPr>
          <p:nvPr/>
        </p:nvCxnSpPr>
        <p:spPr>
          <a:xfrm>
            <a:off x="3703760" y="4628441"/>
            <a:ext cx="950302" cy="24898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460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Closed Captioning</a:t>
            </a:r>
          </a:p>
        </p:txBody>
      </p:sp>
      <p:sp>
        <p:nvSpPr>
          <p:cNvPr id="2" name="Text Placeholder 1">
            <a:extLst>
              <a:ext uri="{FF2B5EF4-FFF2-40B4-BE49-F238E27FC236}">
                <a16:creationId xmlns:a16="http://schemas.microsoft.com/office/drawing/2014/main" id="{6E378DC3-1358-E140-BA5A-5B792D3A3F4E}"/>
              </a:ext>
            </a:extLst>
          </p:cNvPr>
          <p:cNvSpPr>
            <a:spLocks noGrp="1"/>
          </p:cNvSpPr>
          <p:nvPr>
            <p:ph type="body" sz="quarter" idx="12"/>
          </p:nvPr>
        </p:nvSpPr>
        <p:spPr>
          <a:xfrm>
            <a:off x="381000" y="914400"/>
            <a:ext cx="8305800" cy="2139047"/>
          </a:xfrm>
        </p:spPr>
        <p:txBody>
          <a:bodyPr/>
          <a:lstStyle/>
          <a:p>
            <a:pPr marL="288925" lvl="2" indent="-288925">
              <a:buFont typeface="Wingdings" panose="05000000000000000000" pitchFamily="2" charset="2"/>
              <a:buChar char="§"/>
            </a:pPr>
            <a:r>
              <a:rPr lang="en-US" sz="1500" dirty="0"/>
              <a:t>Closed captions are available during this session for those using their computer.</a:t>
            </a:r>
          </a:p>
          <a:p>
            <a:pPr marL="288925" lvl="2" indent="-288925">
              <a:buFont typeface="Wingdings" panose="05000000000000000000" pitchFamily="2" charset="2"/>
              <a:buChar char="§"/>
            </a:pPr>
            <a:r>
              <a:rPr lang="en-US" sz="1500" dirty="0"/>
              <a:t>To see the closed captions, you must use the following links: </a:t>
            </a:r>
          </a:p>
          <a:p>
            <a:pPr marL="633413" lvl="4" indent="-288925">
              <a:buFont typeface="Wingdings" panose="05000000000000000000" pitchFamily="2" charset="2"/>
              <a:buChar char="§"/>
            </a:pPr>
            <a:r>
              <a:rPr lang="en-US" sz="1500" dirty="0"/>
              <a:t>English - https://www.streamtext.net/player?event=MassHealth </a:t>
            </a:r>
          </a:p>
          <a:p>
            <a:pPr marL="633413" lvl="4" indent="-288925">
              <a:buFont typeface="Wingdings" panose="05000000000000000000" pitchFamily="2" charset="2"/>
              <a:buChar char="§"/>
            </a:pPr>
            <a:r>
              <a:rPr lang="en-US" sz="1500" dirty="0"/>
              <a:t>Spanish - https://www.streamtext.net/player?event=MassHealth-Spanish </a:t>
            </a:r>
          </a:p>
          <a:p>
            <a:pPr marL="288925" lvl="2" indent="-288925">
              <a:buFont typeface="Wingdings" panose="05000000000000000000" pitchFamily="2" charset="2"/>
              <a:buChar char="§"/>
            </a:pPr>
            <a:r>
              <a:rPr lang="en-US" sz="1500" dirty="0"/>
              <a:t>These links will be placed in </a:t>
            </a:r>
            <a:r>
              <a:rPr lang="en-US" sz="1500"/>
              <a:t>the Chat section of Zoom.</a:t>
            </a:r>
            <a:endParaRPr lang="en-US" sz="1500" dirty="0"/>
          </a:p>
          <a:p>
            <a:pPr marL="166688" lvl="3" indent="0">
              <a:buNone/>
            </a:pPr>
            <a:endParaRPr lang="en-US" dirty="0"/>
          </a:p>
        </p:txBody>
      </p:sp>
    </p:spTree>
    <p:extLst>
      <p:ext uri="{BB962C8B-B14F-4D97-AF65-F5344CB8AC3E}">
        <p14:creationId xmlns:p14="http://schemas.microsoft.com/office/powerpoint/2010/main" val="2685708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Providing Input</a:t>
            </a:r>
          </a:p>
        </p:txBody>
      </p:sp>
      <p:sp>
        <p:nvSpPr>
          <p:cNvPr id="2" name="Text Placeholder 1">
            <a:extLst>
              <a:ext uri="{FF2B5EF4-FFF2-40B4-BE49-F238E27FC236}">
                <a16:creationId xmlns:a16="http://schemas.microsoft.com/office/drawing/2014/main" id="{0F09FC13-A917-8B40-A942-47EC51B6828C}"/>
              </a:ext>
            </a:extLst>
          </p:cNvPr>
          <p:cNvSpPr>
            <a:spLocks noGrp="1"/>
          </p:cNvSpPr>
          <p:nvPr>
            <p:ph type="body" sz="quarter" idx="12"/>
          </p:nvPr>
        </p:nvSpPr>
        <p:spPr>
          <a:xfrm>
            <a:off x="381000" y="914400"/>
            <a:ext cx="8229600" cy="5416868"/>
          </a:xfrm>
        </p:spPr>
        <p:txBody>
          <a:bodyPr/>
          <a:lstStyle/>
          <a:p>
            <a:pPr marL="285750" indent="-285750">
              <a:buSzPct val="120000"/>
              <a:buFont typeface="Wingdings" pitchFamily="2" charset="2"/>
              <a:buChar char="§"/>
            </a:pPr>
            <a:r>
              <a:rPr lang="en-US" sz="1500" dirty="0"/>
              <a:t>This Public Listening Session will include a presentation by MassHealth followed by an opportunity for attendees to provide input. </a:t>
            </a:r>
            <a:r>
              <a:rPr lang="en-US" sz="1500" b="1" dirty="0"/>
              <a:t>Please hold all comments until the end of MassHealth’s presentation</a:t>
            </a:r>
            <a:r>
              <a:rPr lang="en-US" sz="1500" dirty="0"/>
              <a:t>. </a:t>
            </a:r>
          </a:p>
          <a:p>
            <a:pPr marL="288925" lvl="2" indent="-288925">
              <a:buFont typeface="Wingdings" panose="05000000000000000000" pitchFamily="2" charset="2"/>
              <a:buChar char="§"/>
            </a:pPr>
            <a:r>
              <a:rPr lang="en-US" sz="1500" dirty="0"/>
              <a:t>Attendees can provide input by either typing their comment into the chat section of Zoom or by unmuting and verbally giving their comments.</a:t>
            </a:r>
          </a:p>
          <a:p>
            <a:pPr marL="521906" lvl="1" indent="-285750">
              <a:buFont typeface="System Font Regular"/>
              <a:buChar char="-"/>
            </a:pPr>
            <a:r>
              <a:rPr lang="en-US" sz="1400" dirty="0"/>
              <a:t>MassHealth asks that individuals providing comments indicate their role as a stakeholder.  For example, identifying if you are a consumer, a PCA, a PCM employee, etc.</a:t>
            </a:r>
          </a:p>
          <a:p>
            <a:pPr marL="521906" lvl="1" indent="-285750">
              <a:buFont typeface="System Font Regular"/>
              <a:buChar char="-"/>
            </a:pPr>
            <a:r>
              <a:rPr lang="en-US" sz="1400" dirty="0"/>
              <a:t>Feedback will be prioritized in the following order:</a:t>
            </a:r>
          </a:p>
          <a:p>
            <a:pPr marL="812418" lvl="2" indent="-342900">
              <a:buSzPct val="100000"/>
              <a:buFont typeface="+mj-lt"/>
              <a:buAutoNum type="arabicPeriod"/>
            </a:pPr>
            <a:r>
              <a:rPr lang="en-US" dirty="0"/>
              <a:t>A MassHealth representative will read any comments submitted to the comments section.</a:t>
            </a:r>
          </a:p>
          <a:p>
            <a:pPr marL="812418" lvl="2" indent="-342900">
              <a:buSzPct val="100000"/>
              <a:buFont typeface="+mj-lt"/>
              <a:buAutoNum type="arabicPeriod"/>
            </a:pPr>
            <a:r>
              <a:rPr lang="en-US" dirty="0"/>
              <a:t>A MassHealth representative will call on anyone using the “raise hand” feature.</a:t>
            </a:r>
          </a:p>
          <a:p>
            <a:pPr marL="812418" lvl="2" indent="-342900">
              <a:buSzPct val="100000"/>
              <a:buFont typeface="+mj-lt"/>
              <a:buAutoNum type="arabicPeriod"/>
            </a:pPr>
            <a:r>
              <a:rPr lang="en-US" dirty="0"/>
              <a:t>Attendees will have the opportunity to unmute and provide feedback.</a:t>
            </a:r>
          </a:p>
          <a:p>
            <a:pPr marL="521906" lvl="1" indent="-285750">
              <a:buFont typeface="System Font Regular"/>
              <a:buChar char="-"/>
            </a:pPr>
            <a:r>
              <a:rPr lang="en-US" sz="1400" dirty="0"/>
              <a:t>MassHealth anticipates that many individuals will want to provide feedback.  We ask that you be as concise as possible to ensure that all attendees who want to provide input have time to do so.</a:t>
            </a:r>
            <a:endParaRPr lang="en-US" sz="1500" dirty="0"/>
          </a:p>
          <a:p>
            <a:pPr marL="288925" lvl="2" indent="-288925">
              <a:buFont typeface="Wingdings" panose="05000000000000000000" pitchFamily="2" charset="2"/>
              <a:buChar char="§"/>
            </a:pPr>
            <a:r>
              <a:rPr lang="en-US" sz="1500" dirty="0"/>
              <a:t>During Public Listening Sessions, MassHealth </a:t>
            </a:r>
            <a:r>
              <a:rPr lang="en-US" sz="1500" b="1" u="sng" dirty="0"/>
              <a:t>does not</a:t>
            </a:r>
            <a:r>
              <a:rPr lang="en-US" sz="1500" b="1" dirty="0"/>
              <a:t> </a:t>
            </a:r>
            <a:r>
              <a:rPr lang="en-US" sz="1500" dirty="0"/>
              <a:t>respond to feedback. MassHealth asks that when the time for comments comes, participants frame their feedback in the form of a comment as questions cannot be answered.</a:t>
            </a: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PCAfeedback@mass.gov</a:t>
            </a:r>
            <a:endParaRPr lang="en-US" sz="1500" dirty="0"/>
          </a:p>
        </p:txBody>
      </p:sp>
    </p:spTree>
    <p:extLst>
      <p:ext uri="{BB962C8B-B14F-4D97-AF65-F5344CB8AC3E}">
        <p14:creationId xmlns:p14="http://schemas.microsoft.com/office/powerpoint/2010/main" val="280105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AEA9D-7D42-497A-8B87-ED80A1CBD223}"/>
              </a:ext>
            </a:extLst>
          </p:cNvPr>
          <p:cNvSpPr>
            <a:spLocks noGrp="1"/>
          </p:cNvSpPr>
          <p:nvPr>
            <p:ph type="title"/>
          </p:nvPr>
        </p:nvSpPr>
        <p:spPr/>
        <p:txBody>
          <a:bodyPr/>
          <a:lstStyle/>
          <a:p>
            <a:r>
              <a:rPr lang="en-US" dirty="0"/>
              <a:t>AGENDA</a:t>
            </a:r>
          </a:p>
        </p:txBody>
      </p:sp>
      <p:sp>
        <p:nvSpPr>
          <p:cNvPr id="4" name="TextBox 3">
            <a:extLst>
              <a:ext uri="{FF2B5EF4-FFF2-40B4-BE49-F238E27FC236}">
                <a16:creationId xmlns:a16="http://schemas.microsoft.com/office/drawing/2014/main" id="{9180D6F9-8A30-4A63-9CDD-DF9AC14FEB25}"/>
              </a:ext>
            </a:extLst>
          </p:cNvPr>
          <p:cNvSpPr txBox="1"/>
          <p:nvPr/>
        </p:nvSpPr>
        <p:spPr>
          <a:xfrm>
            <a:off x="2514600" y="1859339"/>
            <a:ext cx="5029200" cy="3139321"/>
          </a:xfrm>
          <a:prstGeom prst="rect">
            <a:avLst/>
          </a:prstGeom>
          <a:noFill/>
        </p:spPr>
        <p:txBody>
          <a:bodyPr wrap="square" rtlCol="0">
            <a:spAutoFit/>
          </a:bodyPr>
          <a:lstStyle/>
          <a:p>
            <a:pPr marL="285750" indent="-285750">
              <a:buFont typeface="Arial" panose="020B0604020202020204" pitchFamily="34" charset="0"/>
              <a:buChar char="•"/>
            </a:pPr>
            <a:r>
              <a:rPr lang="en-US" dirty="0"/>
              <a:t>Logistics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highlight>
                  <a:srgbClr val="FFFF00"/>
                </a:highlight>
              </a:rPr>
              <a:t>Intent of Public Listening Sessions</a:t>
            </a:r>
          </a:p>
          <a:p>
            <a:endParaRPr lang="en-US" dirty="0"/>
          </a:p>
          <a:p>
            <a:pPr marL="285750" indent="-285750">
              <a:buFont typeface="Arial" panose="020B0604020202020204" pitchFamily="34" charset="0"/>
              <a:buChar char="•"/>
            </a:pPr>
            <a:r>
              <a:rPr lang="en-US" dirty="0"/>
              <a:t>Recap of EVV</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EVV Rollout Timelines</a:t>
            </a:r>
          </a:p>
          <a:p>
            <a:endParaRPr lang="en-US" dirty="0"/>
          </a:p>
          <a:p>
            <a:pPr marL="285750" indent="-285750">
              <a:buFont typeface="Arial" panose="020B0604020202020204" pitchFamily="34" charset="0"/>
              <a:buChar char="•"/>
            </a:pPr>
            <a:r>
              <a:rPr lang="en-US" dirty="0"/>
              <a:t>Open Discussion</a:t>
            </a:r>
          </a:p>
          <a:p>
            <a:endParaRPr lang="en-US" dirty="0"/>
          </a:p>
          <a:p>
            <a:pPr marL="285750" indent="-285750">
              <a:buFont typeface="Arial" panose="020B0604020202020204" pitchFamily="34" charset="0"/>
              <a:buChar char="•"/>
            </a:pPr>
            <a:r>
              <a:rPr lang="en-US" dirty="0"/>
              <a:t>Thank You</a:t>
            </a:r>
          </a:p>
        </p:txBody>
      </p:sp>
    </p:spTree>
    <p:extLst>
      <p:ext uri="{BB962C8B-B14F-4D97-AF65-F5344CB8AC3E}">
        <p14:creationId xmlns:p14="http://schemas.microsoft.com/office/powerpoint/2010/main" val="272074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Intent of Public Listening Sessions</a:t>
            </a:r>
          </a:p>
        </p:txBody>
      </p:sp>
      <p:sp>
        <p:nvSpPr>
          <p:cNvPr id="3" name="Text Placeholder 2">
            <a:extLst>
              <a:ext uri="{FF2B5EF4-FFF2-40B4-BE49-F238E27FC236}">
                <a16:creationId xmlns:a16="http://schemas.microsoft.com/office/drawing/2014/main" id="{DCEB053B-288E-1A4F-9B3A-EE9997374394}"/>
              </a:ext>
            </a:extLst>
          </p:cNvPr>
          <p:cNvSpPr>
            <a:spLocks noGrp="1"/>
          </p:cNvSpPr>
          <p:nvPr>
            <p:ph type="body" sz="quarter" idx="12"/>
          </p:nvPr>
        </p:nvSpPr>
        <p:spPr>
          <a:xfrm>
            <a:off x="427544" y="1344453"/>
            <a:ext cx="8288912" cy="4708981"/>
          </a:xfrm>
        </p:spPr>
        <p:txBody>
          <a:bodyPr/>
          <a:lstStyle/>
          <a:p>
            <a:pPr marL="288925" indent="-288925">
              <a:buSzPct val="120000"/>
              <a:buFont typeface="Wingdings" pitchFamily="2" charset="2"/>
              <a:buChar char="§"/>
            </a:pPr>
            <a:r>
              <a:rPr lang="en-US" dirty="0"/>
              <a:t>MassHealth is holding bi-monthly Public Listening Sessions specific to the implementation of Electronic Visit Verification (EVV) within consumer-directed programs.</a:t>
            </a:r>
          </a:p>
          <a:p>
            <a:pPr marL="288925" indent="-288925">
              <a:buSzPct val="120000"/>
              <a:buFont typeface="Wingdings" pitchFamily="2" charset="2"/>
              <a:buChar char="§"/>
            </a:pPr>
            <a:r>
              <a:rPr lang="en-US" dirty="0"/>
              <a:t>The intention of these Public Listening Sessions is to share updates about MassHealth policy decisions related to EVV implementation in the PCA and HCBS MFP Self-Directed Waiver programs and seek stakeholder feedback as it relates to key focus areas of the implementation. </a:t>
            </a:r>
            <a:endParaRPr lang="en-US" dirty="0">
              <a:ea typeface="Calibri" panose="020F0502020204030204" pitchFamily="34" charset="0"/>
              <a:cs typeface="Times New Roman" panose="02020603050405020304" pitchFamily="18" charset="0"/>
            </a:endParaRPr>
          </a:p>
          <a:p>
            <a:pPr marL="288925" indent="-288925">
              <a:buSzPct val="120000"/>
              <a:buFont typeface="Wingdings" pitchFamily="2" charset="2"/>
              <a:buChar char="§"/>
            </a:pPr>
            <a:r>
              <a:rPr lang="en-US" dirty="0">
                <a:ea typeface="Calibri" panose="020F0502020204030204" pitchFamily="34" charset="0"/>
                <a:cs typeface="Times New Roman" panose="02020603050405020304" pitchFamily="18" charset="0"/>
              </a:rPr>
              <a:t>This Public Listening Session is </a:t>
            </a:r>
            <a:r>
              <a:rPr lang="en-US" b="1" u="sng" dirty="0">
                <a:ea typeface="Calibri" panose="020F0502020204030204" pitchFamily="34" charset="0"/>
                <a:cs typeface="Times New Roman" panose="02020603050405020304" pitchFamily="18" charset="0"/>
              </a:rPr>
              <a:t>not</a:t>
            </a:r>
            <a:r>
              <a:rPr lang="en-US" dirty="0">
                <a:ea typeface="Calibri" panose="020F0502020204030204" pitchFamily="34" charset="0"/>
                <a:cs typeface="Times New Roman" panose="02020603050405020304" pitchFamily="18" charset="0"/>
              </a:rPr>
              <a:t> a training.</a:t>
            </a:r>
            <a:endParaRPr lang="en-US" dirty="0"/>
          </a:p>
          <a:p>
            <a:pPr marL="288925" indent="-288925">
              <a:buSzPct val="120000"/>
              <a:buFont typeface="Wingdings" pitchFamily="2" charset="2"/>
              <a:buChar char="§"/>
            </a:pPr>
            <a:r>
              <a:rPr lang="en-US" dirty="0"/>
              <a:t>Each session includes a presentation by MassHealth with updates related to EVV implementation within the PCA and HCBS MFP Self-Directed Waiver programs, followed by an opportunity for attendees to provide input.</a:t>
            </a:r>
          </a:p>
          <a:p>
            <a:pPr marL="288925" indent="-288925">
              <a:buSzPct val="120000"/>
              <a:buFont typeface="Wingdings" pitchFamily="2" charset="2"/>
              <a:buChar char="§"/>
            </a:pPr>
            <a:r>
              <a:rPr lang="en-US" dirty="0"/>
              <a:t>During Public Listening Sessions, MassHealth </a:t>
            </a:r>
            <a:r>
              <a:rPr lang="en-US" b="1" u="sng" dirty="0"/>
              <a:t>does not</a:t>
            </a:r>
            <a:r>
              <a:rPr lang="en-US" dirty="0"/>
              <a:t> respond to feedback or answer questions. The purpose of this session is for MassHealth to share updates and for stakeholders to provide feedback that will help inform ongoing policy development.</a:t>
            </a:r>
          </a:p>
          <a:p>
            <a:pPr marL="288925" indent="-288925">
              <a:buSzPct val="120000"/>
              <a:buFont typeface="Wingdings" pitchFamily="2" charset="2"/>
              <a:buChar char="§"/>
            </a:pPr>
            <a:r>
              <a:rPr lang="en-US" dirty="0"/>
              <a:t>The deck being reviewed is available at </a:t>
            </a:r>
            <a:r>
              <a:rPr lang="en-US" dirty="0" err="1"/>
              <a:t>mass.gov</a:t>
            </a:r>
            <a:r>
              <a:rPr lang="en-US" dirty="0"/>
              <a:t> by searching “Bi-Monthly Public Listening Session”. The deck will also be available in Spanish, however, it is not yet posted.</a:t>
            </a:r>
          </a:p>
        </p:txBody>
      </p:sp>
      <p:sp>
        <p:nvSpPr>
          <p:cNvPr id="6" name="Rectangle 5">
            <a:extLst>
              <a:ext uri="{FF2B5EF4-FFF2-40B4-BE49-F238E27FC236}">
                <a16:creationId xmlns:a16="http://schemas.microsoft.com/office/drawing/2014/main" id="{F2918368-E183-7C48-9E04-C7B4EAFFA17E}"/>
              </a:ext>
            </a:extLst>
          </p:cNvPr>
          <p:cNvSpPr/>
          <p:nvPr/>
        </p:nvSpPr>
        <p:spPr>
          <a:xfrm>
            <a:off x="427544" y="6154926"/>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sp>
        <p:nvSpPr>
          <p:cNvPr id="2" name="Rounded Rectangle 1">
            <a:extLst>
              <a:ext uri="{FF2B5EF4-FFF2-40B4-BE49-F238E27FC236}">
                <a16:creationId xmlns:a16="http://schemas.microsoft.com/office/drawing/2014/main" id="{D2C276BF-B81A-5F45-AD70-8219EE38E06C}"/>
              </a:ext>
            </a:extLst>
          </p:cNvPr>
          <p:cNvSpPr/>
          <p:nvPr/>
        </p:nvSpPr>
        <p:spPr bwMode="auto">
          <a:xfrm>
            <a:off x="427544" y="703074"/>
            <a:ext cx="8183056" cy="480998"/>
          </a:xfrm>
          <a:prstGeom prst="roundRect">
            <a:avLst/>
          </a:prstGeom>
          <a:solidFill>
            <a:schemeClr val="accent1"/>
          </a:solidFill>
          <a:ln w="9525">
            <a:solidFill>
              <a:srgbClr val="808080"/>
            </a:solidFill>
            <a:miter lim="800000"/>
            <a:headEnd/>
            <a:tailEnd/>
          </a:ln>
          <a:effectLst/>
        </p:spPr>
        <p:txBody>
          <a:bodyPr wrap="none" rtlCol="0" anchor="ctr"/>
          <a:lstStyle/>
          <a:p>
            <a:pPr lvl="0" algn="ctr"/>
            <a:r>
              <a:rPr lang="en-US" sz="1500" dirty="0">
                <a:solidFill>
                  <a:srgbClr val="000000"/>
                </a:solidFill>
              </a:rPr>
              <a:t>Public Listening Sessions are voluntary. PCAs are </a:t>
            </a:r>
            <a:r>
              <a:rPr lang="en-US" sz="1500" b="1" u="sng" dirty="0">
                <a:solidFill>
                  <a:srgbClr val="000000"/>
                </a:solidFill>
              </a:rPr>
              <a:t>NOT</a:t>
            </a:r>
            <a:r>
              <a:rPr lang="en-US" sz="1500" dirty="0">
                <a:solidFill>
                  <a:srgbClr val="000000"/>
                </a:solidFill>
              </a:rPr>
              <a:t> required to attend.</a:t>
            </a:r>
          </a:p>
        </p:txBody>
      </p:sp>
    </p:spTree>
    <p:extLst>
      <p:ext uri="{BB962C8B-B14F-4D97-AF65-F5344CB8AC3E}">
        <p14:creationId xmlns:p14="http://schemas.microsoft.com/office/powerpoint/2010/main" val="621965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8C057-80C0-4D6D-A9F4-5BB831689FB8}"/>
              </a:ext>
            </a:extLst>
          </p:cNvPr>
          <p:cNvSpPr>
            <a:spLocks noGrp="1"/>
          </p:cNvSpPr>
          <p:nvPr>
            <p:ph type="title"/>
          </p:nvPr>
        </p:nvSpPr>
        <p:spPr/>
        <p:txBody>
          <a:bodyPr/>
          <a:lstStyle/>
          <a:p>
            <a:r>
              <a:rPr lang="en-US" dirty="0"/>
              <a:t>AGENDA</a:t>
            </a:r>
          </a:p>
        </p:txBody>
      </p:sp>
      <p:sp>
        <p:nvSpPr>
          <p:cNvPr id="4" name="TextBox 3">
            <a:extLst>
              <a:ext uri="{FF2B5EF4-FFF2-40B4-BE49-F238E27FC236}">
                <a16:creationId xmlns:a16="http://schemas.microsoft.com/office/drawing/2014/main" id="{18A2AAC2-98C4-4272-AF5E-81CD3EA1A065}"/>
              </a:ext>
            </a:extLst>
          </p:cNvPr>
          <p:cNvSpPr txBox="1"/>
          <p:nvPr/>
        </p:nvSpPr>
        <p:spPr>
          <a:xfrm>
            <a:off x="2590800" y="1859339"/>
            <a:ext cx="5029200" cy="3139321"/>
          </a:xfrm>
          <a:prstGeom prst="rect">
            <a:avLst/>
          </a:prstGeom>
          <a:noFill/>
        </p:spPr>
        <p:txBody>
          <a:bodyPr wrap="square" rtlCol="0">
            <a:spAutoFit/>
          </a:bodyPr>
          <a:lstStyle/>
          <a:p>
            <a:pPr marL="285750" indent="-285750">
              <a:buFont typeface="Arial" panose="020B0604020202020204" pitchFamily="34" charset="0"/>
              <a:buChar char="•"/>
            </a:pPr>
            <a:r>
              <a:rPr lang="en-US" dirty="0"/>
              <a:t>Logistics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Intent of Public Listening Sessions</a:t>
            </a:r>
          </a:p>
          <a:p>
            <a:endParaRPr lang="en-US" dirty="0"/>
          </a:p>
          <a:p>
            <a:pPr marL="285750" indent="-285750">
              <a:buFont typeface="Arial" panose="020B0604020202020204" pitchFamily="34" charset="0"/>
              <a:buChar char="•"/>
            </a:pPr>
            <a:r>
              <a:rPr lang="en-US" dirty="0">
                <a:highlight>
                  <a:srgbClr val="FFFF00"/>
                </a:highlight>
              </a:rPr>
              <a:t>Recap of EVV</a:t>
            </a:r>
          </a:p>
          <a:p>
            <a:endParaRPr lang="en-US" dirty="0"/>
          </a:p>
          <a:p>
            <a:pPr marL="285750" indent="-285750">
              <a:buFont typeface="Arial" panose="020B0604020202020204" pitchFamily="34" charset="0"/>
              <a:buChar char="•"/>
            </a:pPr>
            <a:r>
              <a:rPr lang="en-US" dirty="0"/>
              <a:t>EVV Rollout Timelines</a:t>
            </a:r>
          </a:p>
          <a:p>
            <a:endParaRPr lang="en-US" dirty="0"/>
          </a:p>
          <a:p>
            <a:pPr marL="285750" indent="-285750">
              <a:buFont typeface="Arial" panose="020B0604020202020204" pitchFamily="34" charset="0"/>
              <a:buChar char="•"/>
            </a:pPr>
            <a:r>
              <a:rPr lang="en-US" dirty="0"/>
              <a:t>Open Discussion</a:t>
            </a:r>
          </a:p>
          <a:p>
            <a:endParaRPr lang="en-US" dirty="0"/>
          </a:p>
          <a:p>
            <a:pPr marL="285750" indent="-285750">
              <a:buFont typeface="Arial" panose="020B0604020202020204" pitchFamily="34" charset="0"/>
              <a:buChar char="•"/>
            </a:pPr>
            <a:r>
              <a:rPr lang="en-US" dirty="0"/>
              <a:t>Thank You</a:t>
            </a:r>
          </a:p>
        </p:txBody>
      </p:sp>
    </p:spTree>
    <p:extLst>
      <p:ext uri="{BB962C8B-B14F-4D97-AF65-F5344CB8AC3E}">
        <p14:creationId xmlns:p14="http://schemas.microsoft.com/office/powerpoint/2010/main" val="13167785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uXuja73qTRuO1dhW40nSj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XUBjRCUyIoyRPpaZpMaUu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XUBjRCUyIoyRPpaZpMaUug"/>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8" ma:contentTypeDescription="Create a new document." ma:contentTypeScope="" ma:versionID="71bf9ff94a8b010c17b7bd353739d843">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ddf353177d84a724e2bcb61de3ad301d"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0A6B5F0-49F4-40AA-A24F-94C2F8897732}">
  <ds:schemaRefs>
    <ds:schemaRef ds:uri="http://schemas.microsoft.com/sharepoint/v3/contenttype/forms"/>
  </ds:schemaRefs>
</ds:datastoreItem>
</file>

<file path=customXml/itemProps2.xml><?xml version="1.0" encoding="utf-8"?>
<ds:datastoreItem xmlns:ds="http://schemas.openxmlformats.org/officeDocument/2006/customXml" ds:itemID="{39AEC83C-1108-442F-B900-E1E15F1802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41c3f9-0ddd-4792-9cc5-2aa494f8de60"/>
    <ds:schemaRef ds:uri="3efdb8b0-c47e-4c3c-846a-2bf99d413b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755968-79A2-4536-BEF7-2457A451FF26}">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6f41c3f9-0ddd-4792-9cc5-2aa494f8de60"/>
    <ds:schemaRef ds:uri="3efdb8b0-c47e-4c3c-846a-2bf99d413b3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48198</TotalTime>
  <Words>2624</Words>
  <Application>Microsoft Office PowerPoint</Application>
  <PresentationFormat>On-screen Show (4:3)</PresentationFormat>
  <Paragraphs>248</Paragraphs>
  <Slides>24</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System Font Regular</vt:lpstr>
      <vt:lpstr>Wingdings</vt:lpstr>
      <vt:lpstr>SRM_CF_DG1140</vt:lpstr>
      <vt:lpstr>think-cell Slide</vt:lpstr>
      <vt:lpstr>Bi-Monthly Electronic Visit Verification PCA Public Listening Session</vt:lpstr>
      <vt:lpstr>PowerPoint Presentation</vt:lpstr>
      <vt:lpstr>Joining from a Mobile Device</vt:lpstr>
      <vt:lpstr>Muting and Unmuting Your Line</vt:lpstr>
      <vt:lpstr>Closed Captioning</vt:lpstr>
      <vt:lpstr>Providing Input</vt:lpstr>
      <vt:lpstr>AGENDA</vt:lpstr>
      <vt:lpstr>Intent of Public Listening Sessions</vt:lpstr>
      <vt:lpstr>AGENDA</vt:lpstr>
      <vt:lpstr>Electronic Visit Verification (EVV) Background</vt:lpstr>
      <vt:lpstr>An Introduction to the EVV System</vt:lpstr>
      <vt:lpstr>The EVV Web Portal</vt:lpstr>
      <vt:lpstr>Access to Personal Devices</vt:lpstr>
      <vt:lpstr>Privacy and EVV</vt:lpstr>
      <vt:lpstr>Allowable Exemptions</vt:lpstr>
      <vt:lpstr>Using EVV When Not Connected to Data/Internet</vt:lpstr>
      <vt:lpstr>AGENDA</vt:lpstr>
      <vt:lpstr>Phased Implementation Strategy</vt:lpstr>
      <vt:lpstr>PowerPoint Presentation</vt:lpstr>
      <vt:lpstr>PowerPoint Presentation</vt:lpstr>
      <vt:lpstr>AGENDA</vt:lpstr>
      <vt:lpstr>MassHealth wants to hear from you!</vt:lpstr>
      <vt:lpstr>AGENDA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Alignment Meeting 6/21: Agenda</dc:title>
  <dc:creator>EHS</dc:creator>
  <cp:lastModifiedBy>Caryn Swartz</cp:lastModifiedBy>
  <cp:revision>416</cp:revision>
  <cp:lastPrinted>2018-12-12T21:15:39Z</cp:lastPrinted>
  <dcterms:created xsi:type="dcterms:W3CDTF">2017-06-21T16:47:06Z</dcterms:created>
  <dcterms:modified xsi:type="dcterms:W3CDTF">2022-04-25T18:16:06Z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ies>
</file>