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0" r:id="rId2"/>
    <p:sldId id="2574" r:id="rId3"/>
    <p:sldId id="2540" r:id="rId4"/>
    <p:sldId id="300" r:id="rId5"/>
    <p:sldId id="2535" r:id="rId6"/>
    <p:sldId id="299" r:id="rId7"/>
    <p:sldId id="2578" r:id="rId8"/>
    <p:sldId id="276" r:id="rId9"/>
    <p:sldId id="2579" r:id="rId10"/>
    <p:sldId id="2545" r:id="rId11"/>
    <p:sldId id="2581" r:id="rId12"/>
    <p:sldId id="2593" r:id="rId13"/>
    <p:sldId id="2595" r:id="rId14"/>
    <p:sldId id="2584" r:id="rId15"/>
    <p:sldId id="2591" r:id="rId16"/>
    <p:sldId id="2583" r:id="rId17"/>
    <p:sldId id="2588" r:id="rId18"/>
    <p:sldId id="2589" r:id="rId19"/>
    <p:sldId id="2590" r:id="rId20"/>
    <p:sldId id="2587" r:id="rId21"/>
    <p:sldId id="2592" r:id="rId22"/>
    <p:sldId id="2560" r:id="rId23"/>
    <p:sldId id="284"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8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rri Hannigan" initials="SH" lastIdx="9" clrIdx="6">
    <p:extLst>
      <p:ext uri="{19B8F6BF-5375-455C-9EA6-DF929625EA0E}">
        <p15:presenceInfo xmlns:p15="http://schemas.microsoft.com/office/powerpoint/2012/main" userId="S::shannigan@meantide.com::92c9d66b-fc79-4efa-bf15-b3e3b0b139b5" providerId="AD"/>
      </p:ext>
    </p:extLst>
  </p:cmAuthor>
  <p:cmAuthor id="1" name="Fox Swartz, Colleen (ELD)" initials="FSC(" lastIdx="8" clrIdx="0"/>
  <p:cmAuthor id="8" name="Smith, Julian (EHS)" initials="SJ(" lastIdx="21" clrIdx="7">
    <p:extLst>
      <p:ext uri="{19B8F6BF-5375-455C-9EA6-DF929625EA0E}">
        <p15:presenceInfo xmlns:p15="http://schemas.microsoft.com/office/powerpoint/2012/main" userId="S::julian.smith@mass.gov::99ec45d7-69f5-4e4b-9485-69825ebd6bf6" providerId="AD"/>
      </p:ext>
    </p:extLst>
  </p:cmAuthor>
  <p:cmAuthor id="2" name="COLLEEN FOX" initials="CF" lastIdx="41" clrIdx="1">
    <p:extLst>
      <p:ext uri="{19B8F6BF-5375-455C-9EA6-DF929625EA0E}">
        <p15:presenceInfo xmlns:p15="http://schemas.microsoft.com/office/powerpoint/2012/main" userId="11f451e9a2b4964d" providerId="Windows Live"/>
      </p:ext>
    </p:extLst>
  </p:cmAuthor>
  <p:cmAuthor id="9" name="Fox Swartz, Colleen (EHS)" initials="FSC(" lastIdx="7" clrIdx="8">
    <p:extLst>
      <p:ext uri="{19B8F6BF-5375-455C-9EA6-DF929625EA0E}">
        <p15:presenceInfo xmlns:p15="http://schemas.microsoft.com/office/powerpoint/2012/main" userId="S::Colleen.FoxSwartz@mass.gov::31bb7c4b-123a-4518-b9c1-628c7952b441" providerId="AD"/>
      </p:ext>
    </p:extLst>
  </p:cmAuthor>
  <p:cmAuthor id="3" name="Gabriela Fowler" initials="GF" lastIdx="87" clrIdx="2">
    <p:extLst>
      <p:ext uri="{19B8F6BF-5375-455C-9EA6-DF929625EA0E}">
        <p15:presenceInfo xmlns:p15="http://schemas.microsoft.com/office/powerpoint/2012/main" userId="S::f004m7h@dartmouth.edu::caa59c55-9338-4f35-bca7-17b6cd6d8e62" providerId="AD"/>
      </p:ext>
    </p:extLst>
  </p:cmAuthor>
  <p:cmAuthor id="10" name="Crugnale, Caitlin P. (EHS)" initials="CCP(" lastIdx="4" clrIdx="9">
    <p:extLst>
      <p:ext uri="{19B8F6BF-5375-455C-9EA6-DF929625EA0E}">
        <p15:presenceInfo xmlns:p15="http://schemas.microsoft.com/office/powerpoint/2012/main" userId="S::Caitlin.P.Crugnale@mass.gov::b2a02c60-52bb-4d38-b519-63f462b8cbde" providerId="AD"/>
      </p:ext>
    </p:extLst>
  </p:cmAuthor>
  <p:cmAuthor id="4" name="jeff clausen" initials="jc" lastIdx="6" clrIdx="3">
    <p:extLst>
      <p:ext uri="{19B8F6BF-5375-455C-9EA6-DF929625EA0E}">
        <p15:presenceInfo xmlns:p15="http://schemas.microsoft.com/office/powerpoint/2012/main" userId="1964a1938899aa47" providerId="Windows Live"/>
      </p:ext>
    </p:extLst>
  </p:cmAuthor>
  <p:cmAuthor id="5" name="Moyer, Whitney (EHS)" initials="MW(" lastIdx="6" clrIdx="4">
    <p:extLst>
      <p:ext uri="{19B8F6BF-5375-455C-9EA6-DF929625EA0E}">
        <p15:presenceInfo xmlns:p15="http://schemas.microsoft.com/office/powerpoint/2012/main" userId="S::Whitney.Moyer@massmail.state.ma.us::977d595f-cf52-42c6-8af4-b9849f83f5cd" providerId="AD"/>
      </p:ext>
    </p:extLst>
  </p:cmAuthor>
  <p:cmAuthor id="6" name="Tina Sang" initials="TS" lastIdx="9" clrIdx="5">
    <p:extLst>
      <p:ext uri="{19B8F6BF-5375-455C-9EA6-DF929625EA0E}">
        <p15:presenceInfo xmlns:p15="http://schemas.microsoft.com/office/powerpoint/2012/main" userId="Tina S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9900"/>
    <a:srgbClr val="5E8BFF"/>
    <a:srgbClr val="002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1" autoAdjust="0"/>
    <p:restoredTop sz="95632" autoAdjust="0"/>
  </p:normalViewPr>
  <p:slideViewPr>
    <p:cSldViewPr>
      <p:cViewPr varScale="1">
        <p:scale>
          <a:sx n="62" d="100"/>
          <a:sy n="62" d="100"/>
        </p:scale>
        <p:origin x="1500" y="56"/>
      </p:cViewPr>
      <p:guideLst>
        <p:guide orient="horz" pos="2160"/>
        <p:guide pos="1584"/>
      </p:guideLst>
    </p:cSldViewPr>
  </p:slideViewPr>
  <p:outlineViewPr>
    <p:cViewPr>
      <p:scale>
        <a:sx n="33" d="100"/>
        <a:sy n="33" d="100"/>
      </p:scale>
      <p:origin x="0" y="-5088"/>
    </p:cViewPr>
  </p:outlineViewPr>
  <p:notesTextViewPr>
    <p:cViewPr>
      <p:scale>
        <a:sx n="1" d="1"/>
        <a:sy n="1" d="1"/>
      </p:scale>
      <p:origin x="0" y="0"/>
    </p:cViewPr>
  </p:notesTextViewPr>
  <p:notesViewPr>
    <p:cSldViewPr>
      <p:cViewPr varScale="1">
        <p:scale>
          <a:sx n="83" d="100"/>
          <a:sy n="83" d="100"/>
        </p:scale>
        <p:origin x="3810"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1ABAB-4E27-436A-ACBE-DA29069484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C9BFEE8-8175-44CE-A5C3-787F59386526}">
      <dgm:prSet phldrT="[Text]" custT="1"/>
      <dgm:spPr/>
      <dgm:t>
        <a:bodyPr/>
        <a:lstStyle/>
        <a:p>
          <a:pPr>
            <a:buFont typeface="System Font Regular"/>
            <a:buChar char="-"/>
          </a:pPr>
          <a:r>
            <a:rPr lang="en-US" sz="1400" dirty="0">
              <a:solidFill>
                <a:schemeClr val="tx1"/>
              </a:solidFill>
              <a:cs typeface="Calibri" pitchFamily="34" charset="0"/>
            </a:rPr>
            <a:t>PCAs will check in and check out of visits using a mobile application;</a:t>
          </a:r>
          <a:endParaRPr lang="en-US" sz="1400" dirty="0">
            <a:solidFill>
              <a:schemeClr val="tx1"/>
            </a:solidFill>
          </a:endParaRPr>
        </a:p>
      </dgm:t>
    </dgm:pt>
    <dgm:pt modelId="{03BE343A-04D1-4F2A-A922-9DDA44995EA9}" type="parTrans" cxnId="{53FCA9B3-BD77-4C34-8713-C0C4E6AEF4DA}">
      <dgm:prSet/>
      <dgm:spPr/>
      <dgm:t>
        <a:bodyPr/>
        <a:lstStyle/>
        <a:p>
          <a:endParaRPr lang="en-US" sz="1400">
            <a:solidFill>
              <a:schemeClr val="tx1"/>
            </a:solidFill>
          </a:endParaRPr>
        </a:p>
      </dgm:t>
    </dgm:pt>
    <dgm:pt modelId="{73D1FF80-3937-4955-AA73-BCBDCA7D5A5A}" type="sibTrans" cxnId="{53FCA9B3-BD77-4C34-8713-C0C4E6AEF4DA}">
      <dgm:prSet/>
      <dgm:spPr/>
      <dgm:t>
        <a:bodyPr/>
        <a:lstStyle/>
        <a:p>
          <a:endParaRPr lang="en-US" sz="1400">
            <a:solidFill>
              <a:schemeClr val="tx1"/>
            </a:solidFill>
          </a:endParaRPr>
        </a:p>
      </dgm:t>
    </dgm:pt>
    <dgm:pt modelId="{BCB3CBC1-E0AC-455A-AE07-560E690B158F}">
      <dgm:prSet phldrT="[Text]" custT="1"/>
      <dgm:spPr/>
      <dgm:t>
        <a:bodyPr/>
        <a:lstStyle/>
        <a:p>
          <a:r>
            <a:rPr lang="en-US" sz="1400" dirty="0">
              <a:solidFill>
                <a:schemeClr val="tx1"/>
              </a:solidFill>
              <a:cs typeface="Calibri" pitchFamily="34" charset="0"/>
            </a:rPr>
            <a:t>Consumers, surrogates, or administrative proxies will review and approve time through the EVV web-portal</a:t>
          </a:r>
          <a:endParaRPr lang="en-US" sz="1400" dirty="0">
            <a:solidFill>
              <a:schemeClr val="tx1"/>
            </a:solidFill>
          </a:endParaRPr>
        </a:p>
      </dgm:t>
    </dgm:pt>
    <dgm:pt modelId="{C044177A-DD5C-4D1C-B8B4-5FC3DCF6B81A}" type="parTrans" cxnId="{1CDCB9A7-54A4-420C-ABD1-B9CB01F72602}">
      <dgm:prSet/>
      <dgm:spPr/>
      <dgm:t>
        <a:bodyPr/>
        <a:lstStyle/>
        <a:p>
          <a:endParaRPr lang="en-US" sz="1400">
            <a:solidFill>
              <a:schemeClr val="tx1"/>
            </a:solidFill>
          </a:endParaRPr>
        </a:p>
      </dgm:t>
    </dgm:pt>
    <dgm:pt modelId="{2B4037DC-661B-49DC-8EB6-066F0D92234E}" type="sibTrans" cxnId="{1CDCB9A7-54A4-420C-ABD1-B9CB01F72602}">
      <dgm:prSet/>
      <dgm:spPr/>
      <dgm:t>
        <a:bodyPr/>
        <a:lstStyle/>
        <a:p>
          <a:endParaRPr lang="en-US" sz="1400">
            <a:solidFill>
              <a:schemeClr val="tx1"/>
            </a:solidFill>
          </a:endParaRPr>
        </a:p>
      </dgm:t>
    </dgm:pt>
    <dgm:pt modelId="{2ED5C131-6568-4C3C-B6BF-6D87EF82BC67}">
      <dgm:prSet phldrT="[Text]" custT="1"/>
      <dgm:spPr/>
      <dgm:t>
        <a:bodyPr/>
        <a:lstStyle/>
        <a:p>
          <a:pPr>
            <a:buFont typeface="System Font Regular"/>
            <a:buChar char="-"/>
          </a:pPr>
          <a:r>
            <a:rPr lang="en-US" sz="1400" dirty="0">
              <a:solidFill>
                <a:schemeClr val="tx1"/>
              </a:solidFill>
              <a:cs typeface="Calibri" pitchFamily="34" charset="0"/>
            </a:rPr>
            <a:t>In bargaining with 1199SEIU, the state has proposed an exemption for live-in caregivers;</a:t>
          </a:r>
          <a:endParaRPr lang="en-US" sz="1400" dirty="0">
            <a:solidFill>
              <a:schemeClr val="tx1"/>
            </a:solidFill>
          </a:endParaRPr>
        </a:p>
      </dgm:t>
    </dgm:pt>
    <dgm:pt modelId="{C9F94439-7A57-44BE-9C7A-176A45E32DDD}" type="parTrans" cxnId="{A9AD2940-3986-4569-9011-E1A5921F181B}">
      <dgm:prSet/>
      <dgm:spPr/>
      <dgm:t>
        <a:bodyPr/>
        <a:lstStyle/>
        <a:p>
          <a:endParaRPr lang="en-US" sz="1400">
            <a:solidFill>
              <a:schemeClr val="tx1"/>
            </a:solidFill>
          </a:endParaRPr>
        </a:p>
      </dgm:t>
    </dgm:pt>
    <dgm:pt modelId="{E280B938-7941-4A15-8F68-6EE06C36B664}" type="sibTrans" cxnId="{A9AD2940-3986-4569-9011-E1A5921F181B}">
      <dgm:prSet/>
      <dgm:spPr/>
      <dgm:t>
        <a:bodyPr/>
        <a:lstStyle/>
        <a:p>
          <a:endParaRPr lang="en-US" sz="1400">
            <a:solidFill>
              <a:schemeClr val="tx1"/>
            </a:solidFill>
          </a:endParaRPr>
        </a:p>
      </dgm:t>
    </dgm:pt>
    <dgm:pt modelId="{487DDE7C-D5EC-4B0B-9E52-1706B47471BE}">
      <dgm:prSet custT="1"/>
      <dgm:spPr/>
      <dgm:t>
        <a:bodyPr/>
        <a:lstStyle/>
        <a:p>
          <a:r>
            <a:rPr lang="en-US" sz="1400" dirty="0">
              <a:solidFill>
                <a:schemeClr val="tx1"/>
              </a:solidFill>
              <a:cs typeface="Calibri" pitchFamily="34" charset="0"/>
            </a:rPr>
            <a:t>If a PCA forgets to check in or out of their visit, the Consumer will have the ability to enter the worker’s time manually in the web-portal;</a:t>
          </a:r>
        </a:p>
      </dgm:t>
    </dgm:pt>
    <dgm:pt modelId="{0F787783-968B-4EEB-A1C5-E884BEA83FE8}" type="parTrans" cxnId="{D05B93AC-3547-42CA-B93B-709EE08BC58B}">
      <dgm:prSet/>
      <dgm:spPr/>
      <dgm:t>
        <a:bodyPr/>
        <a:lstStyle/>
        <a:p>
          <a:endParaRPr lang="en-US" sz="1400">
            <a:solidFill>
              <a:schemeClr val="tx1"/>
            </a:solidFill>
          </a:endParaRPr>
        </a:p>
      </dgm:t>
    </dgm:pt>
    <dgm:pt modelId="{30895F66-E0B6-4D39-A5B5-A3817DFAE5F4}" type="sibTrans" cxnId="{D05B93AC-3547-42CA-B93B-709EE08BC58B}">
      <dgm:prSet/>
      <dgm:spPr/>
      <dgm:t>
        <a:bodyPr/>
        <a:lstStyle/>
        <a:p>
          <a:endParaRPr lang="en-US" sz="1400">
            <a:solidFill>
              <a:schemeClr val="tx1"/>
            </a:solidFill>
          </a:endParaRPr>
        </a:p>
      </dgm:t>
    </dgm:pt>
    <dgm:pt modelId="{341EFA34-8F5E-4DFB-95F6-2EB15F62DD61}">
      <dgm:prSet custT="1"/>
      <dgm:spPr/>
      <dgm:t>
        <a:bodyPr/>
        <a:lstStyle/>
        <a:p>
          <a:r>
            <a:rPr lang="en-US" sz="1400" dirty="0">
              <a:solidFill>
                <a:schemeClr val="tx1"/>
              </a:solidFill>
              <a:cs typeface="Calibri" pitchFamily="34" charset="0"/>
            </a:rPr>
            <a:t>MassHealth will offer an exemption from using EVV for anyone whose use of EVV presents a potential safety risk due to harassment, stalking, or domestic violence</a:t>
          </a:r>
          <a:endParaRPr lang="en-US" sz="1400" dirty="0">
            <a:solidFill>
              <a:schemeClr val="tx1"/>
            </a:solidFill>
          </a:endParaRPr>
        </a:p>
      </dgm:t>
    </dgm:pt>
    <dgm:pt modelId="{EF6CC3DC-9298-43C8-9491-87B72758FCCA}" type="parTrans" cxnId="{D14A57F3-B641-4CA0-9C1F-1F3C483CCF92}">
      <dgm:prSet/>
      <dgm:spPr/>
      <dgm:t>
        <a:bodyPr/>
        <a:lstStyle/>
        <a:p>
          <a:endParaRPr lang="en-US" sz="1400">
            <a:solidFill>
              <a:schemeClr val="tx1"/>
            </a:solidFill>
          </a:endParaRPr>
        </a:p>
      </dgm:t>
    </dgm:pt>
    <dgm:pt modelId="{C3A959A3-7E00-4527-9B6F-D10B96A663D5}" type="sibTrans" cxnId="{D14A57F3-B641-4CA0-9C1F-1F3C483CCF92}">
      <dgm:prSet/>
      <dgm:spPr/>
      <dgm:t>
        <a:bodyPr/>
        <a:lstStyle/>
        <a:p>
          <a:endParaRPr lang="en-US" sz="1400">
            <a:solidFill>
              <a:schemeClr val="tx1"/>
            </a:solidFill>
          </a:endParaRPr>
        </a:p>
      </dgm:t>
    </dgm:pt>
    <dgm:pt modelId="{EFC563F3-3248-458B-A78A-D8595157264F}">
      <dgm:prSet custT="1"/>
      <dgm:spPr/>
      <dgm:t>
        <a:bodyPr/>
        <a:lstStyle/>
        <a:p>
          <a:r>
            <a:rPr lang="en-US" sz="1400" dirty="0">
              <a:solidFill>
                <a:schemeClr val="tx1"/>
              </a:solidFill>
              <a:cs typeface="Calibri" pitchFamily="34" charset="0"/>
            </a:rPr>
            <a:t>Training will start in calendar year 2022 and include a variety of training methods.</a:t>
          </a:r>
        </a:p>
      </dgm:t>
    </dgm:pt>
    <dgm:pt modelId="{445A7474-517C-4234-8D64-151A9BE3397A}" type="parTrans" cxnId="{2170C8BC-24C8-4C41-A631-17A2E960B286}">
      <dgm:prSet/>
      <dgm:spPr/>
      <dgm:t>
        <a:bodyPr/>
        <a:lstStyle/>
        <a:p>
          <a:endParaRPr lang="en-US" sz="1400">
            <a:solidFill>
              <a:schemeClr val="tx1"/>
            </a:solidFill>
          </a:endParaRPr>
        </a:p>
      </dgm:t>
    </dgm:pt>
    <dgm:pt modelId="{DA33AF0C-C210-4A84-8852-BA1816944EEB}" type="sibTrans" cxnId="{2170C8BC-24C8-4C41-A631-17A2E960B286}">
      <dgm:prSet/>
      <dgm:spPr/>
      <dgm:t>
        <a:bodyPr/>
        <a:lstStyle/>
        <a:p>
          <a:endParaRPr lang="en-US" sz="1400">
            <a:solidFill>
              <a:schemeClr val="tx1"/>
            </a:solidFill>
          </a:endParaRPr>
        </a:p>
      </dgm:t>
    </dgm:pt>
    <dgm:pt modelId="{547498B2-462E-4ABE-A055-01FC01E51052}" type="pres">
      <dgm:prSet presAssocID="{6451ABAB-4E27-436A-ACBE-DA2906948426}" presName="diagram" presStyleCnt="0">
        <dgm:presLayoutVars>
          <dgm:dir/>
          <dgm:resizeHandles val="exact"/>
        </dgm:presLayoutVars>
      </dgm:prSet>
      <dgm:spPr/>
    </dgm:pt>
    <dgm:pt modelId="{9FBD1C1B-1614-4AC0-853D-B9B41231E9D8}" type="pres">
      <dgm:prSet presAssocID="{7C9BFEE8-8175-44CE-A5C3-787F59386526}" presName="node" presStyleLbl="node1" presStyleIdx="0" presStyleCnt="6">
        <dgm:presLayoutVars>
          <dgm:bulletEnabled val="1"/>
        </dgm:presLayoutVars>
      </dgm:prSet>
      <dgm:spPr/>
    </dgm:pt>
    <dgm:pt modelId="{03316400-0484-41B9-A4D7-3FDA8F2D4176}" type="pres">
      <dgm:prSet presAssocID="{73D1FF80-3937-4955-AA73-BCBDCA7D5A5A}" presName="sibTrans" presStyleCnt="0"/>
      <dgm:spPr/>
    </dgm:pt>
    <dgm:pt modelId="{3889BA05-6BDA-4AB4-8B06-EA59027A1A93}" type="pres">
      <dgm:prSet presAssocID="{BCB3CBC1-E0AC-455A-AE07-560E690B158F}" presName="node" presStyleLbl="node1" presStyleIdx="1" presStyleCnt="6">
        <dgm:presLayoutVars>
          <dgm:bulletEnabled val="1"/>
        </dgm:presLayoutVars>
      </dgm:prSet>
      <dgm:spPr/>
    </dgm:pt>
    <dgm:pt modelId="{DBF23595-5D6E-46D1-83A7-84518041582D}" type="pres">
      <dgm:prSet presAssocID="{2B4037DC-661B-49DC-8EB6-066F0D92234E}" presName="sibTrans" presStyleCnt="0"/>
      <dgm:spPr/>
    </dgm:pt>
    <dgm:pt modelId="{1C38535D-58CD-429F-96D7-6FB5A5F5854B}" type="pres">
      <dgm:prSet presAssocID="{2ED5C131-6568-4C3C-B6BF-6D87EF82BC67}" presName="node" presStyleLbl="node1" presStyleIdx="2" presStyleCnt="6">
        <dgm:presLayoutVars>
          <dgm:bulletEnabled val="1"/>
        </dgm:presLayoutVars>
      </dgm:prSet>
      <dgm:spPr/>
    </dgm:pt>
    <dgm:pt modelId="{077F1719-67CC-4053-8741-545C104BE6E2}" type="pres">
      <dgm:prSet presAssocID="{E280B938-7941-4A15-8F68-6EE06C36B664}" presName="sibTrans" presStyleCnt="0"/>
      <dgm:spPr/>
    </dgm:pt>
    <dgm:pt modelId="{DB23F9ED-A1BC-44FB-9FAC-9AA9D5063FE2}" type="pres">
      <dgm:prSet presAssocID="{487DDE7C-D5EC-4B0B-9E52-1706B47471BE}" presName="node" presStyleLbl="node1" presStyleIdx="3" presStyleCnt="6">
        <dgm:presLayoutVars>
          <dgm:bulletEnabled val="1"/>
        </dgm:presLayoutVars>
      </dgm:prSet>
      <dgm:spPr/>
    </dgm:pt>
    <dgm:pt modelId="{E2025520-38F6-428C-AF45-24B35D43324C}" type="pres">
      <dgm:prSet presAssocID="{30895F66-E0B6-4D39-A5B5-A3817DFAE5F4}" presName="sibTrans" presStyleCnt="0"/>
      <dgm:spPr/>
    </dgm:pt>
    <dgm:pt modelId="{6504B1D4-1361-47EB-BC37-3A4BAF395E28}" type="pres">
      <dgm:prSet presAssocID="{EFC563F3-3248-458B-A78A-D8595157264F}" presName="node" presStyleLbl="node1" presStyleIdx="4" presStyleCnt="6">
        <dgm:presLayoutVars>
          <dgm:bulletEnabled val="1"/>
        </dgm:presLayoutVars>
      </dgm:prSet>
      <dgm:spPr/>
    </dgm:pt>
    <dgm:pt modelId="{D97805FE-BCD5-4DE6-965B-FC4638CED7A0}" type="pres">
      <dgm:prSet presAssocID="{DA33AF0C-C210-4A84-8852-BA1816944EEB}" presName="sibTrans" presStyleCnt="0"/>
      <dgm:spPr/>
    </dgm:pt>
    <dgm:pt modelId="{27850729-589D-4E74-83D4-4E4BCB0136F9}" type="pres">
      <dgm:prSet presAssocID="{341EFA34-8F5E-4DFB-95F6-2EB15F62DD61}" presName="node" presStyleLbl="node1" presStyleIdx="5" presStyleCnt="6">
        <dgm:presLayoutVars>
          <dgm:bulletEnabled val="1"/>
        </dgm:presLayoutVars>
      </dgm:prSet>
      <dgm:spPr/>
    </dgm:pt>
  </dgm:ptLst>
  <dgm:cxnLst>
    <dgm:cxn modelId="{F1585D1E-BB7F-48E7-BF36-79E34E027F7C}" type="presOf" srcId="{7C9BFEE8-8175-44CE-A5C3-787F59386526}" destId="{9FBD1C1B-1614-4AC0-853D-B9B41231E9D8}" srcOrd="0" destOrd="0" presId="urn:microsoft.com/office/officeart/2005/8/layout/default"/>
    <dgm:cxn modelId="{5D601731-F86D-4A59-A98A-F6482F5D92B5}" type="presOf" srcId="{341EFA34-8F5E-4DFB-95F6-2EB15F62DD61}" destId="{27850729-589D-4E74-83D4-4E4BCB0136F9}" srcOrd="0" destOrd="0" presId="urn:microsoft.com/office/officeart/2005/8/layout/default"/>
    <dgm:cxn modelId="{A9AD2940-3986-4569-9011-E1A5921F181B}" srcId="{6451ABAB-4E27-436A-ACBE-DA2906948426}" destId="{2ED5C131-6568-4C3C-B6BF-6D87EF82BC67}" srcOrd="2" destOrd="0" parTransId="{C9F94439-7A57-44BE-9C7A-176A45E32DDD}" sibTransId="{E280B938-7941-4A15-8F68-6EE06C36B664}"/>
    <dgm:cxn modelId="{626BF865-C630-43FD-83F1-95A50A7245A3}" type="presOf" srcId="{2ED5C131-6568-4C3C-B6BF-6D87EF82BC67}" destId="{1C38535D-58CD-429F-96D7-6FB5A5F5854B}" srcOrd="0" destOrd="0" presId="urn:microsoft.com/office/officeart/2005/8/layout/default"/>
    <dgm:cxn modelId="{2EAA384E-1F02-48A5-A586-0CF8190F07D1}" type="presOf" srcId="{EFC563F3-3248-458B-A78A-D8595157264F}" destId="{6504B1D4-1361-47EB-BC37-3A4BAF395E28}" srcOrd="0" destOrd="0" presId="urn:microsoft.com/office/officeart/2005/8/layout/default"/>
    <dgm:cxn modelId="{1CDCB9A7-54A4-420C-ABD1-B9CB01F72602}" srcId="{6451ABAB-4E27-436A-ACBE-DA2906948426}" destId="{BCB3CBC1-E0AC-455A-AE07-560E690B158F}" srcOrd="1" destOrd="0" parTransId="{C044177A-DD5C-4D1C-B8B4-5FC3DCF6B81A}" sibTransId="{2B4037DC-661B-49DC-8EB6-066F0D92234E}"/>
    <dgm:cxn modelId="{411D2EA8-AE32-4C65-9A63-1DEA351B863B}" type="presOf" srcId="{6451ABAB-4E27-436A-ACBE-DA2906948426}" destId="{547498B2-462E-4ABE-A055-01FC01E51052}" srcOrd="0" destOrd="0" presId="urn:microsoft.com/office/officeart/2005/8/layout/default"/>
    <dgm:cxn modelId="{D05B93AC-3547-42CA-B93B-709EE08BC58B}" srcId="{6451ABAB-4E27-436A-ACBE-DA2906948426}" destId="{487DDE7C-D5EC-4B0B-9E52-1706B47471BE}" srcOrd="3" destOrd="0" parTransId="{0F787783-968B-4EEB-A1C5-E884BEA83FE8}" sibTransId="{30895F66-E0B6-4D39-A5B5-A3817DFAE5F4}"/>
    <dgm:cxn modelId="{1C8E27AF-9D90-467B-B61F-1FE8CE2F34D4}" type="presOf" srcId="{487DDE7C-D5EC-4B0B-9E52-1706B47471BE}" destId="{DB23F9ED-A1BC-44FB-9FAC-9AA9D5063FE2}" srcOrd="0" destOrd="0" presId="urn:microsoft.com/office/officeart/2005/8/layout/default"/>
    <dgm:cxn modelId="{53FCA9B3-BD77-4C34-8713-C0C4E6AEF4DA}" srcId="{6451ABAB-4E27-436A-ACBE-DA2906948426}" destId="{7C9BFEE8-8175-44CE-A5C3-787F59386526}" srcOrd="0" destOrd="0" parTransId="{03BE343A-04D1-4F2A-A922-9DDA44995EA9}" sibTransId="{73D1FF80-3937-4955-AA73-BCBDCA7D5A5A}"/>
    <dgm:cxn modelId="{2170C8BC-24C8-4C41-A631-17A2E960B286}" srcId="{6451ABAB-4E27-436A-ACBE-DA2906948426}" destId="{EFC563F3-3248-458B-A78A-D8595157264F}" srcOrd="4" destOrd="0" parTransId="{445A7474-517C-4234-8D64-151A9BE3397A}" sibTransId="{DA33AF0C-C210-4A84-8852-BA1816944EEB}"/>
    <dgm:cxn modelId="{472375C8-444B-445F-B45E-CED019D2B170}" type="presOf" srcId="{BCB3CBC1-E0AC-455A-AE07-560E690B158F}" destId="{3889BA05-6BDA-4AB4-8B06-EA59027A1A93}" srcOrd="0" destOrd="0" presId="urn:microsoft.com/office/officeart/2005/8/layout/default"/>
    <dgm:cxn modelId="{D14A57F3-B641-4CA0-9C1F-1F3C483CCF92}" srcId="{6451ABAB-4E27-436A-ACBE-DA2906948426}" destId="{341EFA34-8F5E-4DFB-95F6-2EB15F62DD61}" srcOrd="5" destOrd="0" parTransId="{EF6CC3DC-9298-43C8-9491-87B72758FCCA}" sibTransId="{C3A959A3-7E00-4527-9B6F-D10B96A663D5}"/>
    <dgm:cxn modelId="{D1783D15-E06B-437E-A0ED-F483DCD38EFA}" type="presParOf" srcId="{547498B2-462E-4ABE-A055-01FC01E51052}" destId="{9FBD1C1B-1614-4AC0-853D-B9B41231E9D8}" srcOrd="0" destOrd="0" presId="urn:microsoft.com/office/officeart/2005/8/layout/default"/>
    <dgm:cxn modelId="{9C401179-A2C8-4D6C-A80A-7E15EBA415A7}" type="presParOf" srcId="{547498B2-462E-4ABE-A055-01FC01E51052}" destId="{03316400-0484-41B9-A4D7-3FDA8F2D4176}" srcOrd="1" destOrd="0" presId="urn:microsoft.com/office/officeart/2005/8/layout/default"/>
    <dgm:cxn modelId="{90324682-CE94-481A-9001-86A8FA5D0198}" type="presParOf" srcId="{547498B2-462E-4ABE-A055-01FC01E51052}" destId="{3889BA05-6BDA-4AB4-8B06-EA59027A1A93}" srcOrd="2" destOrd="0" presId="urn:microsoft.com/office/officeart/2005/8/layout/default"/>
    <dgm:cxn modelId="{03D97B88-0A4F-45D0-8D84-3F1F8C280F96}" type="presParOf" srcId="{547498B2-462E-4ABE-A055-01FC01E51052}" destId="{DBF23595-5D6E-46D1-83A7-84518041582D}" srcOrd="3" destOrd="0" presId="urn:microsoft.com/office/officeart/2005/8/layout/default"/>
    <dgm:cxn modelId="{E776501A-9086-4A4A-B99A-215169A89F6A}" type="presParOf" srcId="{547498B2-462E-4ABE-A055-01FC01E51052}" destId="{1C38535D-58CD-429F-96D7-6FB5A5F5854B}" srcOrd="4" destOrd="0" presId="urn:microsoft.com/office/officeart/2005/8/layout/default"/>
    <dgm:cxn modelId="{1B13F9B3-01B5-4820-BC8A-07AE6AF59FF4}" type="presParOf" srcId="{547498B2-462E-4ABE-A055-01FC01E51052}" destId="{077F1719-67CC-4053-8741-545C104BE6E2}" srcOrd="5" destOrd="0" presId="urn:microsoft.com/office/officeart/2005/8/layout/default"/>
    <dgm:cxn modelId="{6B395A3D-B6E7-4BC1-8225-5D8FAF39B911}" type="presParOf" srcId="{547498B2-462E-4ABE-A055-01FC01E51052}" destId="{DB23F9ED-A1BC-44FB-9FAC-9AA9D5063FE2}" srcOrd="6" destOrd="0" presId="urn:microsoft.com/office/officeart/2005/8/layout/default"/>
    <dgm:cxn modelId="{1B1F4C2E-0EF0-46DD-9D50-6DDBAC913E28}" type="presParOf" srcId="{547498B2-462E-4ABE-A055-01FC01E51052}" destId="{E2025520-38F6-428C-AF45-24B35D43324C}" srcOrd="7" destOrd="0" presId="urn:microsoft.com/office/officeart/2005/8/layout/default"/>
    <dgm:cxn modelId="{D327B45E-C758-43E6-8E18-FA1FD92C4024}" type="presParOf" srcId="{547498B2-462E-4ABE-A055-01FC01E51052}" destId="{6504B1D4-1361-47EB-BC37-3A4BAF395E28}" srcOrd="8" destOrd="0" presId="urn:microsoft.com/office/officeart/2005/8/layout/default"/>
    <dgm:cxn modelId="{37A59B67-860A-4800-B0EC-526B3683244A}" type="presParOf" srcId="{547498B2-462E-4ABE-A055-01FC01E51052}" destId="{D97805FE-BCD5-4DE6-965B-FC4638CED7A0}" srcOrd="9" destOrd="0" presId="urn:microsoft.com/office/officeart/2005/8/layout/default"/>
    <dgm:cxn modelId="{6DAA2262-CB1A-42DF-8C33-59815501DD4B}" type="presParOf" srcId="{547498B2-462E-4ABE-A055-01FC01E51052}" destId="{27850729-589D-4E74-83D4-4E4BCB0136F9}"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1C1B-1614-4AC0-853D-B9B41231E9D8}">
      <dsp:nvSpPr>
        <dsp:cNvPr id="0" name=""/>
        <dsp:cNvSpPr/>
      </dsp:nvSpPr>
      <dsp:spPr>
        <a:xfrm>
          <a:off x="635146" y="2743"/>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stem Font Regular"/>
            <a:buNone/>
          </a:pPr>
          <a:r>
            <a:rPr lang="en-US" sz="1400" kern="1200" dirty="0">
              <a:solidFill>
                <a:schemeClr val="tx1"/>
              </a:solidFill>
              <a:cs typeface="Calibri" pitchFamily="34" charset="0"/>
            </a:rPr>
            <a:t>PCAs will check in and check out of visits using a mobile application;</a:t>
          </a:r>
          <a:endParaRPr lang="en-US" sz="1400" kern="1200" dirty="0">
            <a:solidFill>
              <a:schemeClr val="tx1"/>
            </a:solidFill>
          </a:endParaRPr>
        </a:p>
      </dsp:txBody>
      <dsp:txXfrm>
        <a:off x="635146" y="2743"/>
        <a:ext cx="2457625" cy="1474575"/>
      </dsp:txXfrm>
    </dsp:sp>
    <dsp:sp modelId="{3889BA05-6BDA-4AB4-8B06-EA59027A1A93}">
      <dsp:nvSpPr>
        <dsp:cNvPr id="0" name=""/>
        <dsp:cNvSpPr/>
      </dsp:nvSpPr>
      <dsp:spPr>
        <a:xfrm>
          <a:off x="3338535" y="2743"/>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cs typeface="Calibri" pitchFamily="34" charset="0"/>
            </a:rPr>
            <a:t>Consumers, surrogates, or administrative proxies will review and approve time through the EVV web-portal</a:t>
          </a:r>
          <a:endParaRPr lang="en-US" sz="1400" kern="1200" dirty="0">
            <a:solidFill>
              <a:schemeClr val="tx1"/>
            </a:solidFill>
          </a:endParaRPr>
        </a:p>
      </dsp:txBody>
      <dsp:txXfrm>
        <a:off x="3338535" y="2743"/>
        <a:ext cx="2457625" cy="1474575"/>
      </dsp:txXfrm>
    </dsp:sp>
    <dsp:sp modelId="{1C38535D-58CD-429F-96D7-6FB5A5F5854B}">
      <dsp:nvSpPr>
        <dsp:cNvPr id="0" name=""/>
        <dsp:cNvSpPr/>
      </dsp:nvSpPr>
      <dsp:spPr>
        <a:xfrm>
          <a:off x="6041923" y="2743"/>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stem Font Regular"/>
            <a:buNone/>
          </a:pPr>
          <a:r>
            <a:rPr lang="en-US" sz="1400" kern="1200" dirty="0">
              <a:solidFill>
                <a:schemeClr val="tx1"/>
              </a:solidFill>
              <a:cs typeface="Calibri" pitchFamily="34" charset="0"/>
            </a:rPr>
            <a:t>In bargaining with 1199SEIU, the state has proposed an exemption for live-in caregivers;</a:t>
          </a:r>
          <a:endParaRPr lang="en-US" sz="1400" kern="1200" dirty="0">
            <a:solidFill>
              <a:schemeClr val="tx1"/>
            </a:solidFill>
          </a:endParaRPr>
        </a:p>
      </dsp:txBody>
      <dsp:txXfrm>
        <a:off x="6041923" y="2743"/>
        <a:ext cx="2457625" cy="1474575"/>
      </dsp:txXfrm>
    </dsp:sp>
    <dsp:sp modelId="{DB23F9ED-A1BC-44FB-9FAC-9AA9D5063FE2}">
      <dsp:nvSpPr>
        <dsp:cNvPr id="0" name=""/>
        <dsp:cNvSpPr/>
      </dsp:nvSpPr>
      <dsp:spPr>
        <a:xfrm>
          <a:off x="635146" y="1723081"/>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cs typeface="Calibri" pitchFamily="34" charset="0"/>
            </a:rPr>
            <a:t>If a PCA forgets to check in or out of their visit, the Consumer will have the ability to enter the worker’s time manually in the web-portal;</a:t>
          </a:r>
        </a:p>
      </dsp:txBody>
      <dsp:txXfrm>
        <a:off x="635146" y="1723081"/>
        <a:ext cx="2457625" cy="1474575"/>
      </dsp:txXfrm>
    </dsp:sp>
    <dsp:sp modelId="{6504B1D4-1361-47EB-BC37-3A4BAF395E28}">
      <dsp:nvSpPr>
        <dsp:cNvPr id="0" name=""/>
        <dsp:cNvSpPr/>
      </dsp:nvSpPr>
      <dsp:spPr>
        <a:xfrm>
          <a:off x="3338535" y="1723081"/>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cs typeface="Calibri" pitchFamily="34" charset="0"/>
            </a:rPr>
            <a:t>Training will start in calendar year 2022 and include a variety of training methods.</a:t>
          </a:r>
        </a:p>
      </dsp:txBody>
      <dsp:txXfrm>
        <a:off x="3338535" y="1723081"/>
        <a:ext cx="2457625" cy="1474575"/>
      </dsp:txXfrm>
    </dsp:sp>
    <dsp:sp modelId="{27850729-589D-4E74-83D4-4E4BCB0136F9}">
      <dsp:nvSpPr>
        <dsp:cNvPr id="0" name=""/>
        <dsp:cNvSpPr/>
      </dsp:nvSpPr>
      <dsp:spPr>
        <a:xfrm>
          <a:off x="6041923" y="1723081"/>
          <a:ext cx="2457625" cy="14745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cs typeface="Calibri" pitchFamily="34" charset="0"/>
            </a:rPr>
            <a:t>MassHealth will offer an exemption from using EVV for anyone whose use of EVV presents a potential safety risk due to harassment, stalking, or domestic violence</a:t>
          </a:r>
          <a:endParaRPr lang="en-US" sz="1400" kern="1200" dirty="0">
            <a:solidFill>
              <a:schemeClr val="tx1"/>
            </a:solidFill>
          </a:endParaRPr>
        </a:p>
      </dsp:txBody>
      <dsp:txXfrm>
        <a:off x="6041923" y="1723081"/>
        <a:ext cx="2457625" cy="1474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523E1075-14C4-4DB8-97A7-38B2B221BE54}" type="datetimeFigureOut">
              <a:rPr lang="en-US" smtClean="0"/>
              <a:t>7/9/2021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F49963D4-2E9A-4336-8542-8A4713DAB7E1}" type="slidenum">
              <a:rPr lang="en-US" smtClean="0"/>
              <a:t>‹#›</a:t>
            </a:fld>
            <a:endParaRPr lang="en-US" dirty="0"/>
          </a:p>
        </p:txBody>
      </p:sp>
    </p:spTree>
    <p:extLst>
      <p:ext uri="{BB962C8B-B14F-4D97-AF65-F5344CB8AC3E}">
        <p14:creationId xmlns:p14="http://schemas.microsoft.com/office/powerpoint/2010/main" val="1974608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03C4B8C-B595-4096-B22A-D91D29305918}" type="datetimeFigureOut">
              <a:rPr lang="en-US" smtClean="0"/>
              <a:t>7/9/2021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9A28886-3B44-46AC-9280-8D0D6E5922C9}" type="slidenum">
              <a:rPr lang="en-US" smtClean="0"/>
              <a:t>‹#›</a:t>
            </a:fld>
            <a:endParaRPr lang="en-US" dirty="0"/>
          </a:p>
        </p:txBody>
      </p:sp>
    </p:spTree>
    <p:extLst>
      <p:ext uri="{BB962C8B-B14F-4D97-AF65-F5344CB8AC3E}">
        <p14:creationId xmlns:p14="http://schemas.microsoft.com/office/powerpoint/2010/main" val="54415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a:t>
            </a:fld>
            <a:endParaRPr lang="en-US" dirty="0"/>
          </a:p>
        </p:txBody>
      </p:sp>
    </p:spTree>
    <p:extLst>
      <p:ext uri="{BB962C8B-B14F-4D97-AF65-F5344CB8AC3E}">
        <p14:creationId xmlns:p14="http://schemas.microsoft.com/office/powerpoint/2010/main" val="363746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11</a:t>
            </a:fld>
            <a:endParaRPr lang="en-US" dirty="0"/>
          </a:p>
        </p:txBody>
      </p:sp>
    </p:spTree>
    <p:extLst>
      <p:ext uri="{BB962C8B-B14F-4D97-AF65-F5344CB8AC3E}">
        <p14:creationId xmlns:p14="http://schemas.microsoft.com/office/powerpoint/2010/main" val="1414908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A28886-3B44-46AC-9280-8D0D6E5922C9}" type="slidenum">
              <a:rPr lang="en-US" smtClean="0"/>
              <a:t>22</a:t>
            </a:fld>
            <a:endParaRPr lang="en-US" dirty="0"/>
          </a:p>
        </p:txBody>
      </p:sp>
    </p:spTree>
    <p:extLst>
      <p:ext uri="{BB962C8B-B14F-4D97-AF65-F5344CB8AC3E}">
        <p14:creationId xmlns:p14="http://schemas.microsoft.com/office/powerpoint/2010/main" val="3030194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23</a:t>
            </a:fld>
            <a:endParaRPr lang="en-US" dirty="0"/>
          </a:p>
        </p:txBody>
      </p:sp>
    </p:spTree>
    <p:extLst>
      <p:ext uri="{BB962C8B-B14F-4D97-AF65-F5344CB8AC3E}">
        <p14:creationId xmlns:p14="http://schemas.microsoft.com/office/powerpoint/2010/main" val="399456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2</a:t>
            </a:fld>
            <a:endParaRPr lang="en-US" dirty="0"/>
          </a:p>
        </p:txBody>
      </p:sp>
    </p:spTree>
    <p:extLst>
      <p:ext uri="{BB962C8B-B14F-4D97-AF65-F5344CB8AC3E}">
        <p14:creationId xmlns:p14="http://schemas.microsoft.com/office/powerpoint/2010/main" val="206544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3</a:t>
            </a:fld>
            <a:endParaRPr lang="en-US" dirty="0"/>
          </a:p>
        </p:txBody>
      </p:sp>
    </p:spTree>
    <p:extLst>
      <p:ext uri="{BB962C8B-B14F-4D97-AF65-F5344CB8AC3E}">
        <p14:creationId xmlns:p14="http://schemas.microsoft.com/office/powerpoint/2010/main" val="342785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4</a:t>
            </a:fld>
            <a:endParaRPr lang="en-US" dirty="0"/>
          </a:p>
        </p:txBody>
      </p:sp>
    </p:spTree>
    <p:extLst>
      <p:ext uri="{BB962C8B-B14F-4D97-AF65-F5344CB8AC3E}">
        <p14:creationId xmlns:p14="http://schemas.microsoft.com/office/powerpoint/2010/main" val="47172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5</a:t>
            </a:fld>
            <a:endParaRPr lang="en-US" dirty="0"/>
          </a:p>
        </p:txBody>
      </p:sp>
    </p:spTree>
    <p:extLst>
      <p:ext uri="{BB962C8B-B14F-4D97-AF65-F5344CB8AC3E}">
        <p14:creationId xmlns:p14="http://schemas.microsoft.com/office/powerpoint/2010/main" val="139872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6</a:t>
            </a:fld>
            <a:endParaRPr lang="en-US" dirty="0"/>
          </a:p>
        </p:txBody>
      </p:sp>
    </p:spTree>
    <p:extLst>
      <p:ext uri="{BB962C8B-B14F-4D97-AF65-F5344CB8AC3E}">
        <p14:creationId xmlns:p14="http://schemas.microsoft.com/office/powerpoint/2010/main" val="127605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7</a:t>
            </a:fld>
            <a:endParaRPr lang="en-US" dirty="0"/>
          </a:p>
        </p:txBody>
      </p:sp>
    </p:spTree>
    <p:extLst>
      <p:ext uri="{BB962C8B-B14F-4D97-AF65-F5344CB8AC3E}">
        <p14:creationId xmlns:p14="http://schemas.microsoft.com/office/powerpoint/2010/main" val="3734949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8</a:t>
            </a:fld>
            <a:endParaRPr lang="en-US" dirty="0"/>
          </a:p>
        </p:txBody>
      </p:sp>
    </p:spTree>
    <p:extLst>
      <p:ext uri="{BB962C8B-B14F-4D97-AF65-F5344CB8AC3E}">
        <p14:creationId xmlns:p14="http://schemas.microsoft.com/office/powerpoint/2010/main" val="40829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28886-3B44-46AC-9280-8D0D6E5922C9}" type="slidenum">
              <a:rPr lang="en-US" smtClean="0"/>
              <a:t>9</a:t>
            </a:fld>
            <a:endParaRPr lang="en-US" dirty="0"/>
          </a:p>
        </p:txBody>
      </p:sp>
    </p:spTree>
    <p:extLst>
      <p:ext uri="{BB962C8B-B14F-4D97-AF65-F5344CB8AC3E}">
        <p14:creationId xmlns:p14="http://schemas.microsoft.com/office/powerpoint/2010/main" val="820753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84926470"/>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3314" name="Rectangle 1026"/>
          <p:cNvSpPr>
            <a:spLocks noGrp="1" noChangeArrowheads="1"/>
          </p:cNvSpPr>
          <p:nvPr>
            <p:ph type="ctrTitle"/>
          </p:nvPr>
        </p:nvSpPr>
        <p:spPr bwMode="auto">
          <a:xfrm>
            <a:off x="2693796" y="2725185"/>
            <a:ext cx="5539245" cy="430887"/>
          </a:xfrm>
          <a:prstGeom prst="rect">
            <a:avLst/>
          </a:prstGeom>
        </p:spPr>
        <p:txBody>
          <a:bodyPr anchor="b">
            <a:spAutoFit/>
          </a:bodyPr>
          <a:lstStyle>
            <a:lvl1pPr>
              <a:defRPr sz="2800" b="1" baseline="0">
                <a:solidFill>
                  <a:schemeClr val="tx2"/>
                </a:solidFill>
                <a:latin typeface="+mj-lt"/>
                <a:ea typeface="+mj-ea"/>
              </a:defRPr>
            </a:lvl1pPr>
          </a:lstStyle>
          <a:p>
            <a:pPr lvl="0"/>
            <a:r>
              <a:rPr lang="en-US" noProof="0" dirty="0"/>
              <a:t>Click to edit Master title style</a:t>
            </a:r>
          </a:p>
        </p:txBody>
      </p:sp>
      <p:sp>
        <p:nvSpPr>
          <p:cNvPr id="13315" name="Rectangle 1027"/>
          <p:cNvSpPr>
            <a:spLocks noGrp="1" noChangeArrowheads="1"/>
          </p:cNvSpPr>
          <p:nvPr>
            <p:ph type="subTitle" idx="1" hasCustomPrompt="1"/>
          </p:nvPr>
        </p:nvSpPr>
        <p:spPr bwMode="auto">
          <a:xfrm>
            <a:off x="2693796" y="4355068"/>
            <a:ext cx="5539245" cy="307777"/>
          </a:xfrm>
        </p:spPr>
        <p:txBody>
          <a:bodyPr>
            <a:spAutoFit/>
          </a:bodyPr>
          <a:lstStyle>
            <a:lvl1pPr>
              <a:defRPr sz="2000" baseline="0">
                <a:solidFill>
                  <a:schemeClr val="tx2"/>
                </a:solidFill>
                <a:latin typeface="+mn-lt"/>
                <a:ea typeface="+mn-ea"/>
              </a:defRPr>
            </a:lvl1pPr>
          </a:lstStyle>
          <a:p>
            <a:pPr lvl="0"/>
            <a:r>
              <a:rPr lang="en-US" noProof="0" dirty="0"/>
              <a:t>Executive Office of Health and Human Services</a:t>
            </a:r>
          </a:p>
        </p:txBody>
      </p:sp>
      <p:sp>
        <p:nvSpPr>
          <p:cNvPr id="12" name="TitleTopPlaceholder"/>
          <p:cNvSpPr>
            <a:spLocks noChangeArrowheads="1"/>
          </p:cNvSpPr>
          <p:nvPr/>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cK Disclaimer"/>
          <p:cNvSpPr>
            <a:spLocks noChangeArrowheads="1"/>
          </p:cNvSpPr>
          <p:nvPr userDrawn="1"/>
        </p:nvSpPr>
        <p:spPr bwMode="auto">
          <a:xfrm>
            <a:off x="2693796" y="5983586"/>
            <a:ext cx="512127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dirty="0">
                <a:solidFill>
                  <a:schemeClr val="tx2"/>
                </a:solidFill>
                <a:ea typeface="ＭＳ Ｐゴシック"/>
              </a:rPr>
              <a:t>CONFIDENTIAL; FOR POLICY DEVELOPMENT PURPOSES ONLY</a:t>
            </a:r>
          </a:p>
        </p:txBody>
      </p:sp>
      <p:sp>
        <p:nvSpPr>
          <p:cNvPr id="4" name="Content Placeholder 3"/>
          <p:cNvSpPr>
            <a:spLocks noGrp="1"/>
          </p:cNvSpPr>
          <p:nvPr>
            <p:ph sz="quarter" idx="10" hasCustomPrompt="1"/>
          </p:nvPr>
        </p:nvSpPr>
        <p:spPr>
          <a:xfrm>
            <a:off x="2693796" y="4940989"/>
            <a:ext cx="3344854" cy="215444"/>
          </a:xfrm>
        </p:spPr>
        <p:txBody>
          <a:bodyPr/>
          <a:lstStyle>
            <a:lvl1pPr>
              <a:defRPr sz="1400" b="1" baseline="0">
                <a:solidFill>
                  <a:schemeClr val="tx2"/>
                </a:solidFill>
              </a:defRPr>
            </a:lvl1pPr>
            <a:lvl3pPr>
              <a:defRPr/>
            </a:lvl3pPr>
          </a:lstStyle>
          <a:p>
            <a:pPr lvl="0"/>
            <a:r>
              <a:rPr lang="en-US" dirty="0"/>
              <a:t>Click to edit Master subtitle style</a:t>
            </a:r>
          </a:p>
        </p:txBody>
      </p:sp>
    </p:spTree>
    <p:extLst>
      <p:ext uri="{BB962C8B-B14F-4D97-AF65-F5344CB8AC3E}">
        <p14:creationId xmlns:p14="http://schemas.microsoft.com/office/powerpoint/2010/main" val="339893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4280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13447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hadow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03819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5" name="Text Placeholder 4"/>
          <p:cNvSpPr>
            <a:spLocks noGrp="1"/>
          </p:cNvSpPr>
          <p:nvPr>
            <p:ph type="body" sz="quarter" idx="10"/>
          </p:nvPr>
        </p:nvSpPr>
        <p:spPr>
          <a:xfrm>
            <a:off x="952500" y="1238250"/>
            <a:ext cx="7239000" cy="4381500"/>
          </a:xfrm>
          <a:solidFill>
            <a:schemeClr val="bg1"/>
          </a:solidFill>
          <a:ln>
            <a:solidFill>
              <a:schemeClr val="tx1"/>
            </a:solidFill>
          </a:ln>
          <a:effectLst>
            <a:outerShdw blurRad="50800" dist="38100" dir="2700000" algn="tl" rotWithShape="0">
              <a:prstClr val="black">
                <a:alpha val="40000"/>
              </a:prstClr>
            </a:outerShdw>
          </a:effectLst>
        </p:spPr>
        <p:txBody>
          <a:bodyPr lIns="137160" tIns="91440" rIns="137160" bIns="9144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214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343110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228600" y="13716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18" name="Text Placeholder 5"/>
          <p:cNvSpPr>
            <a:spLocks noGrp="1"/>
          </p:cNvSpPr>
          <p:nvPr>
            <p:ph type="body" sz="quarter" idx="11" hasCustomPrompt="1"/>
          </p:nvPr>
        </p:nvSpPr>
        <p:spPr>
          <a:xfrm>
            <a:off x="228600" y="25654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19" name="Text Placeholder 5"/>
          <p:cNvSpPr>
            <a:spLocks noGrp="1"/>
          </p:cNvSpPr>
          <p:nvPr>
            <p:ph type="body" sz="quarter" idx="12" hasCustomPrompt="1"/>
          </p:nvPr>
        </p:nvSpPr>
        <p:spPr>
          <a:xfrm>
            <a:off x="228600" y="37592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20" name="Text Placeholder 5"/>
          <p:cNvSpPr>
            <a:spLocks noGrp="1"/>
          </p:cNvSpPr>
          <p:nvPr>
            <p:ph type="body" sz="quarter" idx="13" hasCustomPrompt="1"/>
          </p:nvPr>
        </p:nvSpPr>
        <p:spPr>
          <a:xfrm>
            <a:off x="228600" y="4953000"/>
            <a:ext cx="1737360" cy="990600"/>
          </a:xfrm>
          <a:solidFill>
            <a:schemeClr val="accent2"/>
          </a:solidFill>
        </p:spPr>
        <p:txBody>
          <a:bodyPr anchor="ctr">
            <a:noAutofit/>
          </a:bodyPr>
          <a:lstStyle>
            <a:lvl1pPr algn="ctr">
              <a:defRPr baseline="0"/>
            </a:lvl1pPr>
          </a:lstStyle>
          <a:p>
            <a:pPr lvl="0"/>
            <a:r>
              <a:rPr lang="en-US" dirty="0"/>
              <a:t>Add Text</a:t>
            </a:r>
          </a:p>
        </p:txBody>
      </p:sp>
      <p:sp>
        <p:nvSpPr>
          <p:cNvPr id="24" name="Text Placeholder 23"/>
          <p:cNvSpPr>
            <a:spLocks noGrp="1"/>
          </p:cNvSpPr>
          <p:nvPr>
            <p:ph type="body" sz="quarter" idx="14" hasCustomPrompt="1"/>
          </p:nvPr>
        </p:nvSpPr>
        <p:spPr>
          <a:xfrm>
            <a:off x="2286000" y="990600"/>
            <a:ext cx="1219200" cy="246221"/>
          </a:xfrm>
        </p:spPr>
        <p:txBody>
          <a:bodyPr/>
          <a:lstStyle>
            <a:lvl1pPr>
              <a:defRPr baseline="0"/>
            </a:lvl1pPr>
          </a:lstStyle>
          <a:p>
            <a:pPr lvl="0"/>
            <a:r>
              <a:rPr lang="en-US" dirty="0"/>
              <a:t>Item 1</a:t>
            </a:r>
          </a:p>
        </p:txBody>
      </p:sp>
      <p:sp>
        <p:nvSpPr>
          <p:cNvPr id="25" name="Text Placeholder 23"/>
          <p:cNvSpPr>
            <a:spLocks noGrp="1"/>
          </p:cNvSpPr>
          <p:nvPr>
            <p:ph type="body" sz="quarter" idx="15" hasCustomPrompt="1"/>
          </p:nvPr>
        </p:nvSpPr>
        <p:spPr>
          <a:xfrm>
            <a:off x="4686300" y="990600"/>
            <a:ext cx="1219200" cy="246221"/>
          </a:xfrm>
        </p:spPr>
        <p:txBody>
          <a:bodyPr/>
          <a:lstStyle>
            <a:lvl1pPr>
              <a:defRPr baseline="0"/>
            </a:lvl1pPr>
          </a:lstStyle>
          <a:p>
            <a:pPr lvl="0"/>
            <a:r>
              <a:rPr lang="en-US" dirty="0"/>
              <a:t>Item 2</a:t>
            </a:r>
          </a:p>
        </p:txBody>
      </p:sp>
      <p:sp>
        <p:nvSpPr>
          <p:cNvPr id="26" name="Text Placeholder 23"/>
          <p:cNvSpPr>
            <a:spLocks noGrp="1"/>
          </p:cNvSpPr>
          <p:nvPr>
            <p:ph type="body" sz="quarter" idx="16" hasCustomPrompt="1"/>
          </p:nvPr>
        </p:nvSpPr>
        <p:spPr>
          <a:xfrm>
            <a:off x="7086600" y="990600"/>
            <a:ext cx="1219200" cy="246221"/>
          </a:xfrm>
        </p:spPr>
        <p:txBody>
          <a:bodyPr/>
          <a:lstStyle>
            <a:lvl1pPr>
              <a:defRPr baseline="0"/>
            </a:lvl1pPr>
          </a:lstStyle>
          <a:p>
            <a:pPr lvl="0"/>
            <a:r>
              <a:rPr lang="en-US" dirty="0"/>
              <a:t>Item 3</a:t>
            </a:r>
          </a:p>
        </p:txBody>
      </p:sp>
    </p:spTree>
    <p:extLst>
      <p:ext uri="{BB962C8B-B14F-4D97-AF65-F5344CB8AC3E}">
        <p14:creationId xmlns:p14="http://schemas.microsoft.com/office/powerpoint/2010/main" val="222670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6445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1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381000" y="914400"/>
            <a:ext cx="2901756" cy="1846659"/>
          </a:xfrm>
        </p:spPr>
        <p:txBody>
          <a:bodyPr wrap="square">
            <a:sp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044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2. Slide Title"/>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4" name="Slide Number Placeholder 1">
            <a:extLst>
              <a:ext uri="{FF2B5EF4-FFF2-40B4-BE49-F238E27FC236}">
                <a16:creationId xmlns:a16="http://schemas.microsoft.com/office/drawing/2014/main" id="{452BD68F-0B58-4A4E-8874-D563CE45A8A1}"/>
              </a:ext>
            </a:extLst>
          </p:cNvPr>
          <p:cNvSpPr>
            <a:spLocks noGrp="1"/>
          </p:cNvSpPr>
          <p:nvPr>
            <p:ph type="sldNum" sz="quarter" idx="4294967295"/>
          </p:nvPr>
        </p:nvSpPr>
        <p:spPr>
          <a:xfrm>
            <a:off x="8595968" y="6593207"/>
            <a:ext cx="548033" cy="259998"/>
          </a:xfrm>
          <a:prstGeom prst="rect">
            <a:avLst/>
          </a:prstGeom>
        </p:spPr>
        <p:txBody>
          <a:bodyPr/>
          <a:lstStyle>
            <a:lvl1pPr algn="ctr">
              <a:defRPr/>
            </a:lvl1pPr>
          </a:lstStyle>
          <a:p>
            <a:fld id="{1B845CE2-52C6-D640-906F-6FEE9CFEE2EC}" type="slidenum">
              <a:rPr lang="en-US" sz="1020" smtClean="0"/>
              <a:pPr/>
              <a:t>‹#›</a:t>
            </a:fld>
            <a:endParaRPr lang="en-US" sz="1020" dirty="0"/>
          </a:p>
        </p:txBody>
      </p:sp>
    </p:spTree>
    <p:extLst>
      <p:ext uri="{BB962C8B-B14F-4D97-AF65-F5344CB8AC3E}">
        <p14:creationId xmlns:p14="http://schemas.microsoft.com/office/powerpoint/2010/main" val="10878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3237523660"/>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2" name="Object 1" hidden="1"/>
                      <p:cNvPicPr/>
                      <p:nvPr/>
                    </p:nvPicPr>
                    <p:blipFill>
                      <a:blip r:embed="rId27"/>
                      <a:stretch>
                        <a:fillRect/>
                      </a:stretch>
                    </p:blipFill>
                    <p:spPr>
                      <a:xfrm>
                        <a:off x="0" y="0"/>
                        <a:ext cx="161984"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482156" y="1990667"/>
            <a:ext cx="4389768" cy="14773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title style</a:t>
            </a:r>
          </a:p>
        </p:txBody>
      </p:sp>
      <p:sp>
        <p:nvSpPr>
          <p:cNvPr id="10" name="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Slide Elements" hidden="1"/>
          <p:cNvGrpSpPr>
            <a:grpSpLocks/>
          </p:cNvGrpSpPr>
          <p:nvPr/>
        </p:nvGrpSpPr>
        <p:grpSpPr bwMode="auto">
          <a:xfrm>
            <a:off x="174944" y="6086391"/>
            <a:ext cx="8799129" cy="413035"/>
            <a:chOff x="75" y="3895"/>
            <a:chExt cx="689" cy="255"/>
          </a:xfrm>
        </p:grpSpPr>
        <p:sp>
          <p:nvSpPr>
            <p:cNvPr id="13" name="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1"/>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4"/>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5"/>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2"/>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3"/>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3"/>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4"/>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5"/>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chemeClr val="tx1"/>
                </a:solidFill>
              </a:rPr>
              <a:pPr algn="r" fontAlgn="base">
                <a:spcBef>
                  <a:spcPct val="0"/>
                </a:spcBef>
                <a:spcAft>
                  <a:spcPct val="0"/>
                </a:spcAft>
              </a:pPr>
              <a:t>‹#›</a:t>
            </a:fld>
            <a:endParaRPr lang="en-US" dirty="0">
              <a:solidFill>
                <a:schemeClr val="tx1"/>
              </a:solidFill>
            </a:endParaRPr>
          </a:p>
        </p:txBody>
      </p:sp>
      <p:sp>
        <p:nvSpPr>
          <p:cNvPr id="105" name="TextBox 104"/>
          <p:cNvSpPr txBox="1"/>
          <p:nvPr userDrawn="1"/>
        </p:nvSpPr>
        <p:spPr>
          <a:xfrm>
            <a:off x="5715000" y="6611832"/>
            <a:ext cx="311649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chemeClr val="tx1"/>
                </a:solidFill>
              </a:rPr>
              <a:t>Confidential – for policy</a:t>
            </a:r>
            <a:r>
              <a:rPr lang="en-US" sz="1000" baseline="0" dirty="0">
                <a:solidFill>
                  <a:schemeClr val="tx1"/>
                </a:solidFill>
              </a:rPr>
              <a:t> development purposes only   |</a:t>
            </a:r>
            <a:endParaRPr lang="en-US" sz="1000" dirty="0">
              <a:solidFill>
                <a:schemeClr val="tx1"/>
              </a:solidFill>
            </a:endParaRPr>
          </a:p>
        </p:txBody>
      </p:sp>
    </p:spTree>
    <p:extLst>
      <p:ext uri="{BB962C8B-B14F-4D97-AF65-F5344CB8AC3E}">
        <p14:creationId xmlns:p14="http://schemas.microsoft.com/office/powerpoint/2010/main" val="4113319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ts val="600"/>
        </a:spcAft>
        <a:buClr>
          <a:schemeClr val="tx2"/>
        </a:buClr>
        <a:defRPr sz="1600" baseline="0">
          <a:solidFill>
            <a:schemeClr val="tx1"/>
          </a:solidFill>
          <a:latin typeface="+mn-lt"/>
          <a:ea typeface="+mn-ea"/>
          <a:cs typeface="+mn-cs"/>
        </a:defRPr>
      </a:lvl1pPr>
      <a:lvl2pPr marL="342900" indent="-341313" algn="l" defTabSz="913429" rtl="0" eaLnBrk="1" fontAlgn="base" hangingPunct="1">
        <a:spcBef>
          <a:spcPct val="0"/>
        </a:spcBef>
        <a:spcAft>
          <a:spcPts val="600"/>
        </a:spcAft>
        <a:buClr>
          <a:schemeClr val="tx2"/>
        </a:buClr>
        <a:buSzPct val="125000"/>
        <a:buFont typeface="Arial" charset="0"/>
        <a:buChar char="▪"/>
        <a:tabLst/>
        <a:defRPr sz="1600" baseline="0">
          <a:solidFill>
            <a:schemeClr val="tx1"/>
          </a:solidFill>
          <a:latin typeface="+mn-lt"/>
        </a:defRPr>
      </a:lvl2pPr>
      <a:lvl3pPr marL="581025" indent="-382588" algn="l" defTabSz="913429" rtl="0" eaLnBrk="1" fontAlgn="base" hangingPunct="1">
        <a:spcBef>
          <a:spcPct val="0"/>
        </a:spcBef>
        <a:spcAft>
          <a:spcPts val="600"/>
        </a:spcAft>
        <a:buClr>
          <a:schemeClr val="tx2"/>
        </a:buClr>
        <a:buSzPct val="120000"/>
        <a:buFont typeface="Arial" charset="0"/>
        <a:buChar char="–"/>
        <a:tabLst/>
        <a:defRPr sz="1400" baseline="0">
          <a:solidFill>
            <a:schemeClr val="tx1"/>
          </a:solidFill>
          <a:latin typeface="+mn-lt"/>
        </a:defRPr>
      </a:lvl3pPr>
      <a:lvl4pPr marL="747713" indent="-279400" algn="l" defTabSz="913429" rtl="0" eaLnBrk="1" fontAlgn="base" hangingPunct="1">
        <a:spcBef>
          <a:spcPct val="0"/>
        </a:spcBef>
        <a:spcAft>
          <a:spcPts val="600"/>
        </a:spcAft>
        <a:buClr>
          <a:schemeClr val="tx2"/>
        </a:buClr>
        <a:buSzPct val="120000"/>
        <a:buFont typeface="Arial" charset="0"/>
        <a:buChar char="▫"/>
        <a:tabLst/>
        <a:defRPr sz="1400" baseline="0">
          <a:solidFill>
            <a:schemeClr val="tx1"/>
          </a:solidFill>
          <a:latin typeface="+mn-lt"/>
        </a:defRPr>
      </a:lvl4pPr>
      <a:lvl5pPr marL="925513" indent="-293688" algn="l" defTabSz="913429" rtl="0" eaLnBrk="1" fontAlgn="base" hangingPunct="1">
        <a:spcBef>
          <a:spcPct val="0"/>
        </a:spcBef>
        <a:spcAft>
          <a:spcPts val="600"/>
        </a:spcAft>
        <a:buClr>
          <a:schemeClr val="tx2"/>
        </a:buClr>
        <a:buSzPct val="89000"/>
        <a:buFont typeface="Arial" charset="0"/>
        <a:buChar char="-"/>
        <a:tabLst/>
        <a:defRPr sz="14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4.e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4.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17.bin"/><Relationship Id="rId5" Type="http://schemas.openxmlformats.org/officeDocument/2006/relationships/tags" Target="../tags/tag65.xml"/><Relationship Id="rId10" Type="http://schemas.openxmlformats.org/officeDocument/2006/relationships/notesSlide" Target="../notesSlides/notesSlide10.xml"/><Relationship Id="rId4" Type="http://schemas.openxmlformats.org/officeDocument/2006/relationships/tags" Target="../tags/tag64.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http://www.mass.gov/" TargetMode="External"/><Relationship Id="rId11" Type="http://schemas.microsoft.com/office/2007/relationships/diagramDrawing" Target="../diagrams/drawing1.xml"/><Relationship Id="rId5" Type="http://schemas.openxmlformats.org/officeDocument/2006/relationships/image" Target="../media/image10.emf"/><Relationship Id="rId10" Type="http://schemas.openxmlformats.org/officeDocument/2006/relationships/diagramColors" Target="../diagrams/colors1.xml"/><Relationship Id="rId4" Type="http://schemas.openxmlformats.org/officeDocument/2006/relationships/oleObject" Target="../embeddings/oleObject19.bin"/><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sv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4.png"/><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sv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6.png"/><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4.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oleObject" Target="../embeddings/oleObject8.bin"/><Relationship Id="rId5" Type="http://schemas.openxmlformats.org/officeDocument/2006/relationships/tags" Target="../tags/tag29.xml"/><Relationship Id="rId10" Type="http://schemas.openxmlformats.org/officeDocument/2006/relationships/notesSlide" Target="../notesSlides/notesSlide2.xml"/><Relationship Id="rId4" Type="http://schemas.openxmlformats.org/officeDocument/2006/relationships/tags" Target="../tags/tag28.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0.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hyperlink" Target="mailto:PCAfeedback@massmail.state.ma.u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tif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hyperlink" Target="mailto:PCAfeedback@massmail.state.ma.us" TargetMode="External"/><Relationship Id="rId3" Type="http://schemas.openxmlformats.org/officeDocument/2006/relationships/slideLayout" Target="../slideLayouts/slideLayout7.xml"/><Relationship Id="rId7" Type="http://schemas.openxmlformats.org/officeDocument/2006/relationships/image" Target="../media/image5.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10.bin"/><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mailto:PCAfeedback@mass.gov" TargetMode="Externa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4.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oleObject" Target="../embeddings/oleObject13.bin"/><Relationship Id="rId5" Type="http://schemas.openxmlformats.org/officeDocument/2006/relationships/tags" Target="../tags/tag45.xml"/><Relationship Id="rId10" Type="http://schemas.openxmlformats.org/officeDocument/2006/relationships/notesSlide" Target="../notesSlides/notesSlide7.xml"/><Relationship Id="rId4" Type="http://schemas.openxmlformats.org/officeDocument/2006/relationships/tags" Target="../tags/tag44.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4.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oleObject" Target="../embeddings/oleObject15.bin"/><Relationship Id="rId5" Type="http://schemas.openxmlformats.org/officeDocument/2006/relationships/tags" Target="../tags/tag55.xml"/><Relationship Id="rId10" Type="http://schemas.openxmlformats.org/officeDocument/2006/relationships/notesSlide" Target="../notesSlides/notesSlide9.xml"/><Relationship Id="rId4" Type="http://schemas.openxmlformats.org/officeDocument/2006/relationships/tags" Target="../tags/tag54.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96" y="1835147"/>
            <a:ext cx="5539245" cy="1292662"/>
          </a:xfrm>
        </p:spPr>
        <p:txBody>
          <a:bodyPr/>
          <a:lstStyle/>
          <a:p>
            <a:pPr>
              <a:spcAft>
                <a:spcPts val="600"/>
              </a:spcAft>
            </a:pPr>
            <a:r>
              <a:rPr lang="en-US" dirty="0"/>
              <a:t>Bi-Monthly Electronic Visit Verification PCA Public Listening Session</a:t>
            </a:r>
            <a:endParaRPr lang="en-US" sz="2400" i="1" dirty="0"/>
          </a:p>
        </p:txBody>
      </p:sp>
      <p:sp>
        <p:nvSpPr>
          <p:cNvPr id="3" name="Subtitle 2"/>
          <p:cNvSpPr>
            <a:spLocks noGrp="1"/>
          </p:cNvSpPr>
          <p:nvPr>
            <p:ph type="subTitle" idx="1"/>
          </p:nvPr>
        </p:nvSpPr>
        <p:spPr/>
        <p:txBody>
          <a:bodyPr/>
          <a:lstStyle/>
          <a:p>
            <a:r>
              <a:rPr lang="en-US" dirty="0"/>
              <a:t>Executive Office of Health and Human Services</a:t>
            </a:r>
          </a:p>
        </p:txBody>
      </p:sp>
      <p:sp>
        <p:nvSpPr>
          <p:cNvPr id="4" name="Content Placeholder 3"/>
          <p:cNvSpPr>
            <a:spLocks noGrp="1"/>
          </p:cNvSpPr>
          <p:nvPr>
            <p:ph sz="quarter" idx="10"/>
          </p:nvPr>
        </p:nvSpPr>
        <p:spPr/>
        <p:txBody>
          <a:bodyPr/>
          <a:lstStyle/>
          <a:p>
            <a:r>
              <a:rPr lang="en-US" dirty="0"/>
              <a:t>July 2021</a:t>
            </a:r>
          </a:p>
        </p:txBody>
      </p:sp>
    </p:spTree>
    <p:extLst>
      <p:ext uri="{BB962C8B-B14F-4D97-AF65-F5344CB8AC3E}">
        <p14:creationId xmlns:p14="http://schemas.microsoft.com/office/powerpoint/2010/main" val="220127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0" name="Object 3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9" name="Rectangle 38" hidden="1"/>
          <p:cNvSpPr/>
          <p:nvPr>
            <p:custDataLst>
              <p:tags r:id="rId2"/>
            </p:custDataLst>
          </p:nvPr>
        </p:nvSpPr>
        <p:spPr bwMode="auto">
          <a:xfrm>
            <a:off x="0" y="0"/>
            <a:ext cx="158750" cy="158750"/>
          </a:xfrm>
          <a:prstGeom prst="rect">
            <a:avLst/>
          </a:prstGeom>
          <a:solidFill>
            <a:schemeClr val="bg1">
              <a:lumMod val="95000"/>
            </a:schemeClr>
          </a:solidFill>
          <a:ln w="9525">
            <a:solidFill>
              <a:schemeClr val="bg1">
                <a:lumMod val="50000"/>
              </a:schemeClr>
            </a:solidFill>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900" b="1" dirty="0">
              <a:solidFill>
                <a:srgbClr val="000000"/>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2" name="Title 7">
            <a:extLst>
              <a:ext uri="{FF2B5EF4-FFF2-40B4-BE49-F238E27FC236}">
                <a16:creationId xmlns:a16="http://schemas.microsoft.com/office/drawing/2014/main" id="{2CE44D71-8D1C-724A-B4CC-5A3A64A80B91}"/>
              </a:ext>
            </a:extLst>
          </p:cNvPr>
          <p:cNvSpPr txBox="1">
            <a:spLocks/>
          </p:cNvSpPr>
          <p:nvPr/>
        </p:nvSpPr>
        <p:spPr>
          <a:xfrm>
            <a:off x="1110075" y="4869274"/>
            <a:ext cx="769431"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1200" b="1" dirty="0">
                <a:cs typeface="Calibri" pitchFamily="34" charset="0"/>
              </a:rPr>
              <a:t>April 2021</a:t>
            </a:r>
          </a:p>
        </p:txBody>
      </p:sp>
      <p:cxnSp>
        <p:nvCxnSpPr>
          <p:cNvPr id="13" name="Straight Arrow Connector 12">
            <a:extLst>
              <a:ext uri="{FF2B5EF4-FFF2-40B4-BE49-F238E27FC236}">
                <a16:creationId xmlns:a16="http://schemas.microsoft.com/office/drawing/2014/main" id="{3654ADFF-68F1-1F43-969D-82C697AF73DD}"/>
              </a:ext>
            </a:extLst>
          </p:cNvPr>
          <p:cNvCxnSpPr>
            <a:cxnSpLocks/>
          </p:cNvCxnSpPr>
          <p:nvPr/>
        </p:nvCxnSpPr>
        <p:spPr>
          <a:xfrm flipV="1">
            <a:off x="409859" y="5806949"/>
            <a:ext cx="8229600" cy="18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32B565B7-5104-B348-B8D4-11D44E856A0A}"/>
              </a:ext>
            </a:extLst>
          </p:cNvPr>
          <p:cNvSpPr txBox="1">
            <a:spLocks/>
          </p:cNvSpPr>
          <p:nvPr/>
        </p:nvSpPr>
        <p:spPr bwMode="auto">
          <a:xfrm>
            <a:off x="351691" y="4382918"/>
            <a:ext cx="706957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39" b="1" baseline="0">
                <a:solidFill>
                  <a:schemeClr val="tx2"/>
                </a:solidFill>
                <a:latin typeface="+mj-lt"/>
                <a:ea typeface="+mj-ea"/>
                <a:cs typeface="+mj-cs"/>
              </a:defRPr>
            </a:lvl1pPr>
            <a:lvl2pPr algn="l" defTabSz="913429" rtl="0" eaLnBrk="1" fontAlgn="base" hangingPunct="1">
              <a:spcBef>
                <a:spcPct val="0"/>
              </a:spcBef>
              <a:spcAft>
                <a:spcPct val="0"/>
              </a:spcAft>
              <a:defRPr sz="1939" b="1">
                <a:solidFill>
                  <a:schemeClr val="tx2"/>
                </a:solidFill>
                <a:latin typeface="Arial" charset="0"/>
              </a:defRPr>
            </a:lvl2pPr>
            <a:lvl3pPr algn="l" defTabSz="913429" rtl="0" eaLnBrk="1" fontAlgn="base" hangingPunct="1">
              <a:spcBef>
                <a:spcPct val="0"/>
              </a:spcBef>
              <a:spcAft>
                <a:spcPct val="0"/>
              </a:spcAft>
              <a:defRPr sz="1939" b="1">
                <a:solidFill>
                  <a:schemeClr val="tx2"/>
                </a:solidFill>
                <a:latin typeface="Arial" charset="0"/>
              </a:defRPr>
            </a:lvl3pPr>
            <a:lvl4pPr algn="l" defTabSz="913429" rtl="0" eaLnBrk="1" fontAlgn="base" hangingPunct="1">
              <a:spcBef>
                <a:spcPct val="0"/>
              </a:spcBef>
              <a:spcAft>
                <a:spcPct val="0"/>
              </a:spcAft>
              <a:defRPr sz="1939" b="1">
                <a:solidFill>
                  <a:schemeClr val="tx2"/>
                </a:solidFill>
                <a:latin typeface="Arial" charset="0"/>
              </a:defRPr>
            </a:lvl4pPr>
            <a:lvl5pPr algn="l" defTabSz="913429" rtl="0" eaLnBrk="1" fontAlgn="base" hangingPunct="1">
              <a:spcBef>
                <a:spcPct val="0"/>
              </a:spcBef>
              <a:spcAft>
                <a:spcPct val="0"/>
              </a:spcAft>
              <a:defRPr sz="1939" b="1">
                <a:solidFill>
                  <a:schemeClr val="tx2"/>
                </a:solidFill>
                <a:latin typeface="Arial" charset="0"/>
              </a:defRPr>
            </a:lvl5pPr>
            <a:lvl6pPr marL="466431" algn="l" defTabSz="913429" rtl="0" eaLnBrk="1" fontAlgn="base" hangingPunct="1">
              <a:spcBef>
                <a:spcPct val="0"/>
              </a:spcBef>
              <a:spcAft>
                <a:spcPct val="0"/>
              </a:spcAft>
              <a:defRPr sz="1939" b="1">
                <a:solidFill>
                  <a:schemeClr val="tx2"/>
                </a:solidFill>
                <a:latin typeface="Arial" charset="0"/>
              </a:defRPr>
            </a:lvl6pPr>
            <a:lvl7pPr marL="932863" algn="l" defTabSz="913429" rtl="0" eaLnBrk="1" fontAlgn="base" hangingPunct="1">
              <a:spcBef>
                <a:spcPct val="0"/>
              </a:spcBef>
              <a:spcAft>
                <a:spcPct val="0"/>
              </a:spcAft>
              <a:defRPr sz="1939" b="1">
                <a:solidFill>
                  <a:schemeClr val="tx2"/>
                </a:solidFill>
                <a:latin typeface="Arial" charset="0"/>
              </a:defRPr>
            </a:lvl7pPr>
            <a:lvl8pPr marL="1399295" algn="l" defTabSz="913429" rtl="0" eaLnBrk="1" fontAlgn="base" hangingPunct="1">
              <a:spcBef>
                <a:spcPct val="0"/>
              </a:spcBef>
              <a:spcAft>
                <a:spcPct val="0"/>
              </a:spcAft>
              <a:defRPr sz="1939" b="1">
                <a:solidFill>
                  <a:schemeClr val="tx2"/>
                </a:solidFill>
                <a:latin typeface="Arial" charset="0"/>
              </a:defRPr>
            </a:lvl8pPr>
            <a:lvl9pPr marL="1865728" algn="l" defTabSz="913429" rtl="0" eaLnBrk="1" fontAlgn="base" hangingPunct="1">
              <a:spcBef>
                <a:spcPct val="0"/>
              </a:spcBef>
              <a:spcAft>
                <a:spcPct val="0"/>
              </a:spcAft>
              <a:defRPr sz="1939" b="1">
                <a:solidFill>
                  <a:schemeClr val="tx2"/>
                </a:solidFill>
                <a:latin typeface="Arial" charset="0"/>
              </a:defRPr>
            </a:lvl9pPr>
          </a:lstStyle>
          <a:p>
            <a:r>
              <a:rPr lang="en-US" sz="1400" kern="0" dirty="0"/>
              <a:t>Transition of FI Functions</a:t>
            </a:r>
            <a:endParaRPr lang="en-US" sz="1200" kern="0" dirty="0"/>
          </a:p>
        </p:txBody>
      </p:sp>
      <p:cxnSp>
        <p:nvCxnSpPr>
          <p:cNvPr id="15" name="Straight Connector 14">
            <a:extLst>
              <a:ext uri="{FF2B5EF4-FFF2-40B4-BE49-F238E27FC236}">
                <a16:creationId xmlns:a16="http://schemas.microsoft.com/office/drawing/2014/main" id="{41B48800-E583-0B4A-B88B-48F4851E2930}"/>
              </a:ext>
            </a:extLst>
          </p:cNvPr>
          <p:cNvCxnSpPr>
            <a:cxnSpLocks/>
          </p:cNvCxnSpPr>
          <p:nvPr/>
        </p:nvCxnSpPr>
        <p:spPr>
          <a:xfrm>
            <a:off x="351691" y="4643784"/>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7">
            <a:extLst>
              <a:ext uri="{FF2B5EF4-FFF2-40B4-BE49-F238E27FC236}">
                <a16:creationId xmlns:a16="http://schemas.microsoft.com/office/drawing/2014/main" id="{B4B1DB6A-3866-AC4E-889C-B14BE9038F6D}"/>
              </a:ext>
            </a:extLst>
          </p:cNvPr>
          <p:cNvSpPr txBox="1">
            <a:spLocks/>
          </p:cNvSpPr>
          <p:nvPr/>
        </p:nvSpPr>
        <p:spPr>
          <a:xfrm>
            <a:off x="906969" y="5151096"/>
            <a:ext cx="1150431" cy="571501"/>
          </a:xfrm>
          <a:prstGeom prst="rect">
            <a:avLst/>
          </a:prstGeom>
        </p:spPr>
        <p:txBody>
          <a:bodyPr vert="horz" lIns="0" tIns="0" rIns="0" bIns="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dirty="0">
                <a:solidFill>
                  <a:srgbClr val="0070C0"/>
                </a:solidFill>
                <a:cs typeface="Calibri" pitchFamily="34" charset="0"/>
              </a:rPr>
              <a:t>FI vendor selected</a:t>
            </a:r>
          </a:p>
        </p:txBody>
      </p:sp>
      <p:cxnSp>
        <p:nvCxnSpPr>
          <p:cNvPr id="17" name="Straight Arrow Connector 16">
            <a:extLst>
              <a:ext uri="{FF2B5EF4-FFF2-40B4-BE49-F238E27FC236}">
                <a16:creationId xmlns:a16="http://schemas.microsoft.com/office/drawing/2014/main" id="{00770508-933E-D34B-BAB9-5ED887085761}"/>
              </a:ext>
            </a:extLst>
          </p:cNvPr>
          <p:cNvCxnSpPr>
            <a:cxnSpLocks/>
          </p:cNvCxnSpPr>
          <p:nvPr/>
        </p:nvCxnSpPr>
        <p:spPr>
          <a:xfrm flipV="1">
            <a:off x="1452876" y="5540187"/>
            <a:ext cx="0" cy="285041"/>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5" name="Title 7">
            <a:extLst>
              <a:ext uri="{FF2B5EF4-FFF2-40B4-BE49-F238E27FC236}">
                <a16:creationId xmlns:a16="http://schemas.microsoft.com/office/drawing/2014/main" id="{8E545C0F-FFB0-0C46-8AB2-BB12275FBF70}"/>
              </a:ext>
            </a:extLst>
          </p:cNvPr>
          <p:cNvSpPr txBox="1">
            <a:spLocks/>
          </p:cNvSpPr>
          <p:nvPr/>
        </p:nvSpPr>
        <p:spPr>
          <a:xfrm>
            <a:off x="520385" y="6120403"/>
            <a:ext cx="5521174" cy="192476"/>
          </a:xfrm>
          <a:prstGeom prst="rect">
            <a:avLst/>
          </a:prstGeom>
        </p:spPr>
        <p:txBody>
          <a:bodyPr vert="horz" lIns="0" tIns="0" rIns="0" bIns="0" rtlCol="0" anchor="t">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i="1" dirty="0">
                <a:solidFill>
                  <a:srgbClr val="0070C0"/>
                </a:solidFill>
                <a:cs typeface="Calibri" pitchFamily="34" charset="0"/>
              </a:rPr>
              <a:t>EVV stakeholder engagement and public listening sessions</a:t>
            </a:r>
          </a:p>
        </p:txBody>
      </p:sp>
      <p:sp>
        <p:nvSpPr>
          <p:cNvPr id="28" name="Title 7">
            <a:extLst>
              <a:ext uri="{FF2B5EF4-FFF2-40B4-BE49-F238E27FC236}">
                <a16:creationId xmlns:a16="http://schemas.microsoft.com/office/drawing/2014/main" id="{988B61C2-508E-AE44-A6AE-88E333B1539A}"/>
              </a:ext>
            </a:extLst>
          </p:cNvPr>
          <p:cNvSpPr txBox="1">
            <a:spLocks/>
          </p:cNvSpPr>
          <p:nvPr/>
        </p:nvSpPr>
        <p:spPr>
          <a:xfrm>
            <a:off x="5638800" y="4944099"/>
            <a:ext cx="866706" cy="240253"/>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dirty="0">
                <a:solidFill>
                  <a:srgbClr val="0070C0"/>
                </a:solidFill>
                <a:cs typeface="Calibri" pitchFamily="34" charset="0"/>
              </a:rPr>
              <a:t>FI contract Go Live</a:t>
            </a:r>
          </a:p>
        </p:txBody>
      </p:sp>
      <p:sp>
        <p:nvSpPr>
          <p:cNvPr id="29" name="Title 7">
            <a:extLst>
              <a:ext uri="{FF2B5EF4-FFF2-40B4-BE49-F238E27FC236}">
                <a16:creationId xmlns:a16="http://schemas.microsoft.com/office/drawing/2014/main" id="{99F0371C-2C5F-EE45-ACAD-1FB6AE137270}"/>
              </a:ext>
            </a:extLst>
          </p:cNvPr>
          <p:cNvSpPr txBox="1">
            <a:spLocks/>
          </p:cNvSpPr>
          <p:nvPr/>
        </p:nvSpPr>
        <p:spPr>
          <a:xfrm>
            <a:off x="224782" y="5791199"/>
            <a:ext cx="6112380"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b="1" dirty="0">
                <a:cs typeface="Calibri" pitchFamily="34" charset="0"/>
              </a:rPr>
              <a:t>Nov. 2020 – Dec. 2021</a:t>
            </a:r>
          </a:p>
        </p:txBody>
      </p:sp>
      <p:sp>
        <p:nvSpPr>
          <p:cNvPr id="32" name="Title 7">
            <a:extLst>
              <a:ext uri="{FF2B5EF4-FFF2-40B4-BE49-F238E27FC236}">
                <a16:creationId xmlns:a16="http://schemas.microsoft.com/office/drawing/2014/main" id="{5938A884-6F59-9B40-9412-75AD540D2C62}"/>
              </a:ext>
            </a:extLst>
          </p:cNvPr>
          <p:cNvSpPr txBox="1">
            <a:spLocks/>
          </p:cNvSpPr>
          <p:nvPr/>
        </p:nvSpPr>
        <p:spPr>
          <a:xfrm>
            <a:off x="5736075" y="5481983"/>
            <a:ext cx="769431"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1200" b="1" dirty="0">
                <a:cs typeface="Calibri" pitchFamily="34" charset="0"/>
              </a:rPr>
              <a:t>Jan. 2022</a:t>
            </a:r>
          </a:p>
        </p:txBody>
      </p:sp>
      <p:cxnSp>
        <p:nvCxnSpPr>
          <p:cNvPr id="33" name="Straight Arrow Connector 32">
            <a:extLst>
              <a:ext uri="{FF2B5EF4-FFF2-40B4-BE49-F238E27FC236}">
                <a16:creationId xmlns:a16="http://schemas.microsoft.com/office/drawing/2014/main" id="{10E12080-FB01-AC4B-9D22-66C0411D1F6B}"/>
              </a:ext>
            </a:extLst>
          </p:cNvPr>
          <p:cNvCxnSpPr>
            <a:cxnSpLocks/>
          </p:cNvCxnSpPr>
          <p:nvPr/>
        </p:nvCxnSpPr>
        <p:spPr>
          <a:xfrm flipH="1" flipV="1">
            <a:off x="6072151" y="5192054"/>
            <a:ext cx="2" cy="277503"/>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4" name="Title 7">
            <a:extLst>
              <a:ext uri="{FF2B5EF4-FFF2-40B4-BE49-F238E27FC236}">
                <a16:creationId xmlns:a16="http://schemas.microsoft.com/office/drawing/2014/main" id="{D84F7696-033D-9641-A2B2-54A725D1E0D2}"/>
              </a:ext>
            </a:extLst>
          </p:cNvPr>
          <p:cNvSpPr txBox="1">
            <a:spLocks/>
          </p:cNvSpPr>
          <p:nvPr/>
        </p:nvSpPr>
        <p:spPr>
          <a:xfrm>
            <a:off x="6398956" y="5250275"/>
            <a:ext cx="2745044" cy="536509"/>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i="1" dirty="0">
                <a:solidFill>
                  <a:srgbClr val="0070C0"/>
                </a:solidFill>
                <a:cs typeface="Calibri" pitchFamily="34" charset="0"/>
              </a:rPr>
              <a:t>Phased implementation of EVV and continued stakeholder engagement</a:t>
            </a:r>
          </a:p>
        </p:txBody>
      </p:sp>
      <p:sp>
        <p:nvSpPr>
          <p:cNvPr id="27" name="Title 1">
            <a:extLst>
              <a:ext uri="{FF2B5EF4-FFF2-40B4-BE49-F238E27FC236}">
                <a16:creationId xmlns:a16="http://schemas.microsoft.com/office/drawing/2014/main" id="{ED778FB9-1B56-D64A-A7D9-8807E2B72B61}"/>
              </a:ext>
            </a:extLst>
          </p:cNvPr>
          <p:cNvSpPr txBox="1">
            <a:spLocks/>
          </p:cNvSpPr>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Fiscal Intermediary (FI) Transition Update</a:t>
            </a:r>
            <a:endParaRPr lang="en-US" kern="0" dirty="0"/>
          </a:p>
        </p:txBody>
      </p:sp>
      <p:sp>
        <p:nvSpPr>
          <p:cNvPr id="22" name="Title 7">
            <a:extLst>
              <a:ext uri="{FF2B5EF4-FFF2-40B4-BE49-F238E27FC236}">
                <a16:creationId xmlns:a16="http://schemas.microsoft.com/office/drawing/2014/main" id="{71008527-04B3-DA46-AAC4-155435174413}"/>
              </a:ext>
            </a:extLst>
          </p:cNvPr>
          <p:cNvSpPr txBox="1">
            <a:spLocks/>
          </p:cNvSpPr>
          <p:nvPr/>
        </p:nvSpPr>
        <p:spPr>
          <a:xfrm>
            <a:off x="7558156" y="5783164"/>
            <a:ext cx="769431" cy="381001"/>
          </a:xfrm>
          <a:prstGeom prst="rect">
            <a:avLst/>
          </a:prstGeom>
        </p:spPr>
        <p:txBody>
          <a:bodyPr vert="horz" lIns="0" tIns="0" rIns="0" bIns="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US" sz="1200" b="1" dirty="0">
                <a:cs typeface="Calibri" pitchFamily="34" charset="0"/>
              </a:rPr>
              <a:t>2022</a:t>
            </a:r>
          </a:p>
        </p:txBody>
      </p:sp>
      <p:cxnSp>
        <p:nvCxnSpPr>
          <p:cNvPr id="31" name="Straight Arrow Connector 30">
            <a:extLst>
              <a:ext uri="{FF2B5EF4-FFF2-40B4-BE49-F238E27FC236}">
                <a16:creationId xmlns:a16="http://schemas.microsoft.com/office/drawing/2014/main" id="{1C210234-F61E-D149-8EB3-B04408495E04}"/>
              </a:ext>
            </a:extLst>
          </p:cNvPr>
          <p:cNvCxnSpPr>
            <a:cxnSpLocks/>
          </p:cNvCxnSpPr>
          <p:nvPr/>
        </p:nvCxnSpPr>
        <p:spPr>
          <a:xfrm flipH="1">
            <a:off x="6095999" y="5929540"/>
            <a:ext cx="1" cy="314444"/>
          </a:xfrm>
          <a:prstGeom prst="straightConnector1">
            <a:avLst/>
          </a:prstGeom>
          <a:ln>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5" name="Title 7">
            <a:extLst>
              <a:ext uri="{FF2B5EF4-FFF2-40B4-BE49-F238E27FC236}">
                <a16:creationId xmlns:a16="http://schemas.microsoft.com/office/drawing/2014/main" id="{5FAC2538-C6A3-CE4D-8AD0-3C9702D0589B}"/>
              </a:ext>
            </a:extLst>
          </p:cNvPr>
          <p:cNvSpPr txBox="1">
            <a:spLocks/>
          </p:cNvSpPr>
          <p:nvPr/>
        </p:nvSpPr>
        <p:spPr>
          <a:xfrm>
            <a:off x="5410213" y="6429456"/>
            <a:ext cx="1371586" cy="199944"/>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algn="ctr"/>
            <a:r>
              <a:rPr lang="en-US" sz="1200" dirty="0">
                <a:solidFill>
                  <a:srgbClr val="0070C0"/>
                </a:solidFill>
                <a:cs typeface="Calibri" pitchFamily="34" charset="0"/>
              </a:rPr>
              <a:t>Consumer and PCA EVV training begins</a:t>
            </a:r>
          </a:p>
        </p:txBody>
      </p:sp>
      <p:sp>
        <p:nvSpPr>
          <p:cNvPr id="3" name="Text Placeholder 2">
            <a:extLst>
              <a:ext uri="{FF2B5EF4-FFF2-40B4-BE49-F238E27FC236}">
                <a16:creationId xmlns:a16="http://schemas.microsoft.com/office/drawing/2014/main" id="{43475AB1-D68E-294A-80EF-72C4A006C042}"/>
              </a:ext>
            </a:extLst>
          </p:cNvPr>
          <p:cNvSpPr>
            <a:spLocks noGrp="1"/>
          </p:cNvSpPr>
          <p:nvPr>
            <p:ph type="body" sz="quarter" idx="12"/>
          </p:nvPr>
        </p:nvSpPr>
        <p:spPr>
          <a:xfrm>
            <a:off x="380999" y="914400"/>
            <a:ext cx="8258459" cy="3221395"/>
          </a:xfrm>
        </p:spPr>
        <p:txBody>
          <a:bodyPr/>
          <a:lstStyle/>
          <a:p>
            <a:pPr marL="285750" indent="-285750">
              <a:spcAft>
                <a:spcPts val="1000"/>
              </a:spcAft>
              <a:buSzPct val="120000"/>
              <a:buFont typeface="Wingdings" panose="05000000000000000000" pitchFamily="2" charset="2"/>
              <a:buChar char="§"/>
            </a:pPr>
            <a:r>
              <a:rPr lang="en-US" dirty="0"/>
              <a:t>MassHealth selected Tempus Unlimited to serve as the single FI for the PCA program, starting on January 1, 2022.</a:t>
            </a:r>
          </a:p>
          <a:p>
            <a:pPr marL="285750" indent="-285750">
              <a:spcAft>
                <a:spcPts val="1000"/>
              </a:spcAft>
              <a:buSzPct val="120000"/>
              <a:buFont typeface="Wingdings" panose="05000000000000000000" pitchFamily="2" charset="2"/>
              <a:buChar char="§"/>
            </a:pPr>
            <a:r>
              <a:rPr lang="en-US" dirty="0">
                <a:ea typeface="Calibri" panose="020F0502020204030204" pitchFamily="34" charset="0"/>
                <a:cs typeface="Times New Roman" panose="02020603050405020304" pitchFamily="18" charset="0"/>
              </a:rPr>
              <a:t>MassHealth will be working with Tempus to ensure as seamless and efficient a transition as possible for Consumers and PCAs, including with implementation of EVV.</a:t>
            </a:r>
          </a:p>
          <a:p>
            <a:pPr marL="285750" indent="-285750">
              <a:spcAft>
                <a:spcPts val="1000"/>
              </a:spcAft>
              <a:buSzPct val="120000"/>
              <a:buFont typeface="Wingdings" panose="05000000000000000000" pitchFamily="2" charset="2"/>
              <a:buChar char="§"/>
            </a:pPr>
            <a:r>
              <a:rPr lang="en-US" dirty="0">
                <a:ea typeface="Calibri" panose="020F0502020204030204" pitchFamily="34" charset="0"/>
                <a:cs typeface="Times New Roman" panose="02020603050405020304" pitchFamily="18" charset="0"/>
              </a:rPr>
              <a:t>Although Tempus has been contracted, </a:t>
            </a:r>
            <a:r>
              <a:rPr lang="en-US" b="1" dirty="0">
                <a:ea typeface="Calibri" panose="020F0502020204030204" pitchFamily="34" charset="0"/>
                <a:cs typeface="Times New Roman" panose="02020603050405020304" pitchFamily="18" charset="0"/>
              </a:rPr>
              <a:t>EVV implementation is not scheduled to begin until 2022.</a:t>
            </a:r>
            <a:endParaRPr lang="en-US" dirty="0">
              <a:ea typeface="Calibri" panose="020F0502020204030204" pitchFamily="34" charset="0"/>
              <a:cs typeface="Times New Roman" panose="02020603050405020304" pitchFamily="18" charset="0"/>
            </a:endParaRPr>
          </a:p>
          <a:p>
            <a:pPr marL="285750" indent="-285750">
              <a:spcAft>
                <a:spcPts val="1000"/>
              </a:spcAft>
              <a:buSzPct val="120000"/>
              <a:buFont typeface="Wingdings" panose="05000000000000000000" pitchFamily="2" charset="2"/>
              <a:buChar char="§"/>
            </a:pPr>
            <a:r>
              <a:rPr lang="en-US" dirty="0">
                <a:ea typeface="Calibri" panose="020F0502020204030204" pitchFamily="34" charset="0"/>
                <a:cs typeface="Times New Roman" panose="02020603050405020304" pitchFamily="18" charset="0"/>
              </a:rPr>
              <a:t>MassHealth will work with Tempus on the configuration of the EVV system to meet the PCA Program’s specific needs.</a:t>
            </a:r>
          </a:p>
          <a:p>
            <a:pPr marL="285750" indent="-285750">
              <a:spcAft>
                <a:spcPts val="1000"/>
              </a:spcAft>
              <a:buSzPct val="120000"/>
              <a:buFont typeface="Wingdings" panose="05000000000000000000" pitchFamily="2" charset="2"/>
              <a:buChar char="§"/>
            </a:pPr>
            <a:r>
              <a:rPr lang="en-US" dirty="0">
                <a:ea typeface="Calibri" panose="020F0502020204030204" pitchFamily="34" charset="0"/>
                <a:cs typeface="Times New Roman" panose="02020603050405020304" pitchFamily="18" charset="0"/>
              </a:rPr>
              <a:t>MassHealth will continue to engage stakeholders through the PCA EVV Workgroup and these bi-monthly EVV Public Listening Sessions to gather feedback on EVV policy and operational issues.</a:t>
            </a:r>
          </a:p>
        </p:txBody>
      </p:sp>
    </p:spTree>
    <p:extLst>
      <p:ext uri="{BB962C8B-B14F-4D97-AF65-F5344CB8AC3E}">
        <p14:creationId xmlns:p14="http://schemas.microsoft.com/office/powerpoint/2010/main" val="196647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4" name="Object 13"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Agenda</a:t>
            </a:r>
            <a:endParaRPr lang="en-US" kern="0" dirty="0"/>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Logistics</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438400" y="2803215"/>
            <a:ext cx="43434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Program Updates</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sz="1500" dirty="0">
                <a:solidFill>
                  <a:schemeClr val="bg2">
                    <a:lumMod val="85000"/>
                  </a:schemeClr>
                </a:solidFill>
              </a:rPr>
              <a:t>Thank You</a:t>
            </a:r>
            <a:endParaRPr lang="en-US" sz="1500" dirty="0">
              <a:solidFill>
                <a:schemeClr val="bg2">
                  <a:lumMod val="85000"/>
                </a:schemeClr>
              </a:solidFill>
            </a:endParaRP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Intent of Public Listening Sessions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2">
                    <a:lumMod val="85000"/>
                  </a:schemeClr>
                </a:solidFill>
              </a:rPr>
              <a:t>Open Discussion</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b="1" dirty="0"/>
              <a:t>EVV Policy Decisions</a:t>
            </a:r>
          </a:p>
        </p:txBody>
      </p:sp>
    </p:spTree>
    <p:extLst>
      <p:ext uri="{BB962C8B-B14F-4D97-AF65-F5344CB8AC3E}">
        <p14:creationId xmlns:p14="http://schemas.microsoft.com/office/powerpoint/2010/main" val="258108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Electronic Visit Verification (EVV) Background</a:t>
            </a:r>
          </a:p>
        </p:txBody>
      </p:sp>
      <p:sp>
        <p:nvSpPr>
          <p:cNvPr id="6" name="Text Placeholder 5">
            <a:extLst>
              <a:ext uri="{FF2B5EF4-FFF2-40B4-BE49-F238E27FC236}">
                <a16:creationId xmlns:a16="http://schemas.microsoft.com/office/drawing/2014/main" id="{CFB54026-A7D1-6A49-8ACA-496E19167E2D}"/>
              </a:ext>
            </a:extLst>
          </p:cNvPr>
          <p:cNvSpPr>
            <a:spLocks noGrp="1"/>
          </p:cNvSpPr>
          <p:nvPr>
            <p:ph type="body" sz="quarter" idx="12"/>
          </p:nvPr>
        </p:nvSpPr>
        <p:spPr>
          <a:xfrm>
            <a:off x="380999" y="914400"/>
            <a:ext cx="8381999" cy="4113947"/>
          </a:xfrm>
        </p:spPr>
        <p:txBody>
          <a:bodyPr/>
          <a:lstStyle/>
          <a:p>
            <a:pPr lvl="1">
              <a:spcAft>
                <a:spcPts val="800"/>
              </a:spcAft>
              <a:buFont typeface="Wingdings" pitchFamily="2" charset="2"/>
              <a:buChar char="§"/>
            </a:pPr>
            <a:r>
              <a:rPr lang="en-US" b="1" dirty="0"/>
              <a:t>EVV is </a:t>
            </a:r>
            <a:r>
              <a:rPr lang="en-US" b="1" u="sng" dirty="0"/>
              <a:t>required</a:t>
            </a:r>
            <a:r>
              <a:rPr lang="en-US" b="1" dirty="0"/>
              <a:t> by federal law for in-home personal care services.</a:t>
            </a:r>
          </a:p>
          <a:p>
            <a:pPr lvl="1">
              <a:spcAft>
                <a:spcPts val="800"/>
              </a:spcAft>
              <a:buFont typeface="Wingdings" pitchFamily="2" charset="2"/>
              <a:buChar char="§"/>
            </a:pPr>
            <a:r>
              <a:rPr lang="en-US" dirty="0"/>
              <a:t>MassHealth </a:t>
            </a:r>
            <a:r>
              <a:rPr lang="en-US" b="1" u="sng" dirty="0"/>
              <a:t>must</a:t>
            </a:r>
            <a:r>
              <a:rPr lang="en-US" dirty="0"/>
              <a:t> implement EVV. Not implementing EVV will result in financial penalties for MassHealth from the federal government.</a:t>
            </a:r>
          </a:p>
          <a:p>
            <a:pPr lvl="1">
              <a:spcAft>
                <a:spcPts val="800"/>
              </a:spcAft>
              <a:buFont typeface="Wingdings" pitchFamily="2" charset="2"/>
              <a:buChar char="§"/>
            </a:pPr>
            <a:r>
              <a:rPr lang="en-US" dirty="0"/>
              <a:t>Once it is implemented, EVV </a:t>
            </a:r>
            <a:r>
              <a:rPr lang="en-US" b="1" u="sng" dirty="0"/>
              <a:t>will</a:t>
            </a:r>
            <a:r>
              <a:rPr lang="en-US" dirty="0"/>
              <a:t> replace your timesheet.</a:t>
            </a:r>
          </a:p>
          <a:p>
            <a:pPr lvl="2">
              <a:spcAft>
                <a:spcPts val="800"/>
              </a:spcAft>
              <a:buFont typeface="System Font Regular"/>
              <a:buChar char="-"/>
            </a:pPr>
            <a:r>
              <a:rPr lang="en-US" sz="1400" dirty="0"/>
              <a:t>The PCA will “check in” and “check out” at the beginning and end of their visit using EVV technology.</a:t>
            </a:r>
          </a:p>
          <a:p>
            <a:pPr lvl="2">
              <a:spcAft>
                <a:spcPts val="800"/>
              </a:spcAft>
              <a:buFont typeface="System Font Regular"/>
              <a:buChar char="-"/>
            </a:pPr>
            <a:r>
              <a:rPr lang="en-US" sz="1400" dirty="0"/>
              <a:t>The consumer will have the ability to review and approve the EVV recorded time.</a:t>
            </a:r>
          </a:p>
          <a:p>
            <a:pPr lvl="2">
              <a:spcAft>
                <a:spcPts val="800"/>
              </a:spcAft>
              <a:buFont typeface="System Font Regular"/>
              <a:buChar char="-"/>
            </a:pPr>
            <a:r>
              <a:rPr lang="en-US" dirty="0"/>
              <a:t>Consumers or PCAs exempt from using EVV (live-in caregivers and those with a potential safety risk) will have an alternate method of submitting time.</a:t>
            </a:r>
            <a:endParaRPr lang="en-US" sz="1400" dirty="0"/>
          </a:p>
          <a:p>
            <a:pPr lvl="1">
              <a:spcAft>
                <a:spcPts val="800"/>
              </a:spcAft>
              <a:buSzPct val="120000"/>
              <a:buFont typeface="Wingdings" pitchFamily="2" charset="2"/>
              <a:buChar char="§"/>
            </a:pPr>
            <a:r>
              <a:rPr lang="en-US" dirty="0">
                <a:cs typeface="Calibri" pitchFamily="34" charset="0"/>
              </a:rPr>
              <a:t>EVV </a:t>
            </a:r>
            <a:r>
              <a:rPr lang="en-US" b="1" u="sng" dirty="0">
                <a:cs typeface="Calibri" pitchFamily="34" charset="0"/>
              </a:rPr>
              <a:t>will not</a:t>
            </a:r>
            <a:r>
              <a:rPr lang="en-US" b="1" dirty="0">
                <a:cs typeface="Calibri" pitchFamily="34" charset="0"/>
              </a:rPr>
              <a:t> </a:t>
            </a:r>
            <a:r>
              <a:rPr lang="en-US" dirty="0">
                <a:cs typeface="Calibri" pitchFamily="34" charset="0"/>
              </a:rPr>
              <a:t>impact how services are provided within the PCA program. </a:t>
            </a:r>
          </a:p>
          <a:p>
            <a:pPr lvl="1">
              <a:spcAft>
                <a:spcPts val="800"/>
              </a:spcAft>
              <a:buSzPct val="120000"/>
              <a:buFont typeface="Wingdings" pitchFamily="2" charset="2"/>
              <a:buChar char="§"/>
            </a:pPr>
            <a:r>
              <a:rPr lang="en-US" dirty="0">
                <a:cs typeface="Calibri" pitchFamily="34" charset="0"/>
              </a:rPr>
              <a:t>MassHealth will implement EVV </a:t>
            </a:r>
            <a:r>
              <a:rPr lang="en-US" b="1" u="sng" dirty="0">
                <a:cs typeface="Calibri" pitchFamily="34" charset="0"/>
              </a:rPr>
              <a:t>gradually over calendar year 2022.</a:t>
            </a:r>
          </a:p>
          <a:p>
            <a:pPr lvl="1">
              <a:spcAft>
                <a:spcPts val="800"/>
              </a:spcAft>
              <a:buSzPct val="120000"/>
              <a:buFont typeface="Wingdings" pitchFamily="2" charset="2"/>
              <a:buChar char="§"/>
            </a:pPr>
            <a:r>
              <a:rPr lang="en-US" dirty="0">
                <a:cs typeface="Calibri" pitchFamily="34" charset="0"/>
              </a:rPr>
              <a:t>Many questions about how EVV will be implemented are still under consideration by MassHealth. As policy decisions are made, MassHealth will use these Public Listening Sessions to provide clarification.</a:t>
            </a:r>
            <a:endParaRPr lang="en-US" dirty="0">
              <a:solidFill>
                <a:srgbClr val="000000"/>
              </a:solidFill>
            </a:endParaRPr>
          </a:p>
        </p:txBody>
      </p:sp>
      <p:sp>
        <p:nvSpPr>
          <p:cNvPr id="10" name="Rectangle 9">
            <a:extLst>
              <a:ext uri="{FF2B5EF4-FFF2-40B4-BE49-F238E27FC236}">
                <a16:creationId xmlns:a16="http://schemas.microsoft.com/office/drawing/2014/main" id="{E7CFF8BD-B32A-F041-BB52-2AE7FD5413CF}"/>
              </a:ext>
            </a:extLst>
          </p:cNvPr>
          <p:cNvSpPr/>
          <p:nvPr/>
        </p:nvSpPr>
        <p:spPr>
          <a:xfrm>
            <a:off x="200432" y="768073"/>
            <a:ext cx="8562567" cy="323165"/>
          </a:xfrm>
          <a:prstGeom prst="rect">
            <a:avLst/>
          </a:prstGeom>
        </p:spPr>
        <p:txBody>
          <a:bodyPr wrap="square">
            <a:spAutoFit/>
          </a:bodyPr>
          <a:lstStyle/>
          <a:p>
            <a:pPr marL="285750" marR="0" lvl="0" indent="-285750">
              <a:spcAft>
                <a:spcPts val="1000"/>
              </a:spcAft>
              <a:buFont typeface="Wingdings" panose="05000000000000000000" pitchFamily="2" charset="2"/>
              <a:buChar char="§"/>
            </a:pPr>
            <a:endParaRPr lang="en-US" sz="1500" dirty="0">
              <a:ea typeface="Calibri" panose="020F0502020204030204" pitchFamily="34" charset="0"/>
              <a:cs typeface="Times New Roman" panose="02020603050405020304" pitchFamily="18" charset="0"/>
            </a:endParaRPr>
          </a:p>
        </p:txBody>
      </p:sp>
      <p:pic>
        <p:nvPicPr>
          <p:cNvPr id="18438" name="Picture 6" descr="California Outline Rubber Stamp | State Rubber Stamps – Stamptopia">
            <a:extLst>
              <a:ext uri="{FF2B5EF4-FFF2-40B4-BE49-F238E27FC236}">
                <a16:creationId xmlns:a16="http://schemas.microsoft.com/office/drawing/2014/main" id="{9F7ED29E-D50E-674A-A149-2E35B8B602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5156978"/>
            <a:ext cx="1096963" cy="13200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A976B4-BEF7-AF40-8C50-E79EC67882C1}"/>
              </a:ext>
            </a:extLst>
          </p:cNvPr>
          <p:cNvSpPr txBox="1"/>
          <p:nvPr/>
        </p:nvSpPr>
        <p:spPr>
          <a:xfrm>
            <a:off x="2133598" y="5335787"/>
            <a:ext cx="6629400" cy="954107"/>
          </a:xfrm>
          <a:prstGeom prst="rect">
            <a:avLst/>
          </a:prstGeom>
          <a:noFill/>
        </p:spPr>
        <p:txBody>
          <a:bodyPr wrap="square" rtlCol="0">
            <a:spAutoFit/>
          </a:bodyPr>
          <a:lstStyle/>
          <a:p>
            <a:r>
              <a:rPr lang="en-US" sz="1400" b="1" u="sng" dirty="0"/>
              <a:t>NOTE:</a:t>
            </a:r>
            <a:r>
              <a:rPr lang="en-US" sz="1400" dirty="0"/>
              <a:t> </a:t>
            </a:r>
            <a:r>
              <a:rPr lang="en-US" sz="1400" dirty="0">
                <a:solidFill>
                  <a:srgbClr val="000000"/>
                </a:solidFill>
              </a:rPr>
              <a:t>The California model, as originally proposed and implemented, is specifically identified by CMS as a non-compliant EVV system*. California is working to revise their approach to EVV implementation for its self-directed personal care programs.</a:t>
            </a:r>
            <a:endParaRPr lang="en-US" sz="1400" b="1" u="sng" strike="sngStrike" dirty="0"/>
          </a:p>
        </p:txBody>
      </p:sp>
      <p:sp>
        <p:nvSpPr>
          <p:cNvPr id="4" name="TextBox 3">
            <a:extLst>
              <a:ext uri="{FF2B5EF4-FFF2-40B4-BE49-F238E27FC236}">
                <a16:creationId xmlns:a16="http://schemas.microsoft.com/office/drawing/2014/main" id="{2F12B25E-55B3-4EDE-B122-C2E913AB29C4}"/>
              </a:ext>
            </a:extLst>
          </p:cNvPr>
          <p:cNvSpPr txBox="1"/>
          <p:nvPr/>
        </p:nvSpPr>
        <p:spPr>
          <a:xfrm>
            <a:off x="0" y="6484637"/>
            <a:ext cx="4724400" cy="276999"/>
          </a:xfrm>
          <a:prstGeom prst="rect">
            <a:avLst/>
          </a:prstGeom>
          <a:noFill/>
        </p:spPr>
        <p:txBody>
          <a:bodyPr wrap="square" rtlCol="0">
            <a:spAutoFit/>
          </a:bodyPr>
          <a:lstStyle/>
          <a:p>
            <a:r>
              <a:rPr lang="en-US" sz="1200" dirty="0"/>
              <a:t>*See CMCS Informational Bulletin dated August 8, 2019.</a:t>
            </a:r>
            <a:endParaRPr lang="en-US" dirty="0"/>
          </a:p>
        </p:txBody>
      </p:sp>
    </p:spTree>
    <p:extLst>
      <p:ext uri="{BB962C8B-B14F-4D97-AF65-F5344CB8AC3E}">
        <p14:creationId xmlns:p14="http://schemas.microsoft.com/office/powerpoint/2010/main" val="310741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F375-77CC-3E43-ABD5-4C2F39C62F41}"/>
              </a:ext>
            </a:extLst>
          </p:cNvPr>
          <p:cNvSpPr>
            <a:spLocks noGrp="1"/>
          </p:cNvSpPr>
          <p:nvPr>
            <p:ph type="title"/>
          </p:nvPr>
        </p:nvSpPr>
        <p:spPr/>
        <p:txBody>
          <a:bodyPr/>
          <a:lstStyle/>
          <a:p>
            <a:r>
              <a:rPr lang="en-US" dirty="0"/>
              <a:t>EVV Implementation Feedback Strategy</a:t>
            </a:r>
          </a:p>
        </p:txBody>
      </p:sp>
      <p:sp>
        <p:nvSpPr>
          <p:cNvPr id="3" name="Text Placeholder 2">
            <a:extLst>
              <a:ext uri="{FF2B5EF4-FFF2-40B4-BE49-F238E27FC236}">
                <a16:creationId xmlns:a16="http://schemas.microsoft.com/office/drawing/2014/main" id="{68DCA63A-B2D6-6C4F-895F-9F77F361CB9E}"/>
              </a:ext>
            </a:extLst>
          </p:cNvPr>
          <p:cNvSpPr>
            <a:spLocks noGrp="1"/>
          </p:cNvSpPr>
          <p:nvPr>
            <p:ph type="body" sz="quarter" idx="12"/>
          </p:nvPr>
        </p:nvSpPr>
        <p:spPr>
          <a:xfrm>
            <a:off x="419099" y="5197673"/>
            <a:ext cx="8305800" cy="779701"/>
          </a:xfrm>
        </p:spPr>
        <p:txBody>
          <a:bodyPr/>
          <a:lstStyle/>
          <a:p>
            <a:pPr marL="288925" indent="-288925">
              <a:spcAft>
                <a:spcPts val="800"/>
              </a:spcAft>
              <a:buSzPct val="120000"/>
              <a:buFont typeface="Wingdings" panose="05000000000000000000" pitchFamily="2" charset="2"/>
              <a:buChar char="§"/>
            </a:pPr>
            <a:r>
              <a:rPr lang="en-US" dirty="0"/>
              <a:t>MassHealth is still making decisions about many topics related to EVV implementation.</a:t>
            </a:r>
          </a:p>
          <a:p>
            <a:pPr marL="515938" lvl="1" indent="-285750">
              <a:spcAft>
                <a:spcPts val="800"/>
              </a:spcAft>
              <a:buFont typeface="System Font Regular"/>
              <a:buChar char="-"/>
            </a:pPr>
            <a:r>
              <a:rPr lang="en-US" sz="1400" dirty="0"/>
              <a:t>Decisions will take into consideration input from the PCA EVV Stakeholder Workgroup and these Public Listening Sessions on key topics.</a:t>
            </a:r>
          </a:p>
        </p:txBody>
      </p:sp>
      <p:sp>
        <p:nvSpPr>
          <p:cNvPr id="6" name="Rectangle 5">
            <a:extLst>
              <a:ext uri="{FF2B5EF4-FFF2-40B4-BE49-F238E27FC236}">
                <a16:creationId xmlns:a16="http://schemas.microsoft.com/office/drawing/2014/main" id="{0E1115C1-6B3B-6D46-BF85-3DA94FB13128}"/>
              </a:ext>
            </a:extLst>
          </p:cNvPr>
          <p:cNvSpPr/>
          <p:nvPr/>
        </p:nvSpPr>
        <p:spPr>
          <a:xfrm>
            <a:off x="660454" y="6169223"/>
            <a:ext cx="7823091"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
        <p:nvSpPr>
          <p:cNvPr id="7" name="Rectangle 6">
            <a:extLst>
              <a:ext uri="{FF2B5EF4-FFF2-40B4-BE49-F238E27FC236}">
                <a16:creationId xmlns:a16="http://schemas.microsoft.com/office/drawing/2014/main" id="{D7595A98-490F-7B44-8967-FFD8AAB76859}"/>
              </a:ext>
            </a:extLst>
          </p:cNvPr>
          <p:cNvSpPr/>
          <p:nvPr/>
        </p:nvSpPr>
        <p:spPr bwMode="auto">
          <a:xfrm>
            <a:off x="414816" y="880626"/>
            <a:ext cx="2415855" cy="762000"/>
          </a:xfrm>
          <a:prstGeom prst="rect">
            <a:avLst/>
          </a:prstGeom>
          <a:solidFill>
            <a:schemeClr val="accent4"/>
          </a:solidFill>
          <a:ln w="9525">
            <a:noFill/>
            <a:miter lim="800000"/>
            <a:headEnd/>
            <a:tailEnd/>
          </a:ln>
          <a:effectLst/>
        </p:spPr>
        <p:txBody>
          <a:bodyPr wrap="square" rtlCol="0" anchor="ctr"/>
          <a:lstStyle/>
          <a:p>
            <a:pPr lvl="0" algn="ctr"/>
            <a:r>
              <a:rPr lang="en-US" sz="1600" b="1" dirty="0">
                <a:solidFill>
                  <a:schemeClr val="bg1"/>
                </a:solidFill>
              </a:rPr>
              <a:t>Bi-monthly Public Listening Sessions</a:t>
            </a:r>
          </a:p>
        </p:txBody>
      </p:sp>
      <p:sp>
        <p:nvSpPr>
          <p:cNvPr id="10" name="Rectangle 9">
            <a:extLst>
              <a:ext uri="{FF2B5EF4-FFF2-40B4-BE49-F238E27FC236}">
                <a16:creationId xmlns:a16="http://schemas.microsoft.com/office/drawing/2014/main" id="{D2799E3C-9B2C-1E4D-A824-659C0D54EFA0}"/>
              </a:ext>
            </a:extLst>
          </p:cNvPr>
          <p:cNvSpPr/>
          <p:nvPr/>
        </p:nvSpPr>
        <p:spPr bwMode="auto">
          <a:xfrm>
            <a:off x="3364071" y="880626"/>
            <a:ext cx="2415855" cy="762000"/>
          </a:xfrm>
          <a:prstGeom prst="rect">
            <a:avLst/>
          </a:prstGeom>
          <a:solidFill>
            <a:schemeClr val="accent4"/>
          </a:solidFill>
          <a:ln w="9525">
            <a:noFill/>
            <a:miter lim="800000"/>
            <a:headEnd/>
            <a:tailEnd/>
          </a:ln>
          <a:effectLst/>
        </p:spPr>
        <p:txBody>
          <a:bodyPr wrap="square" rtlCol="0" anchor="ctr"/>
          <a:lstStyle/>
          <a:p>
            <a:pPr lvl="0" algn="ctr"/>
            <a:r>
              <a:rPr lang="en-US" sz="1600" b="1" dirty="0">
                <a:solidFill>
                  <a:schemeClr val="bg1"/>
                </a:solidFill>
              </a:rPr>
              <a:t>Bi-weekly PCA EVV Workgroup Meetings</a:t>
            </a:r>
          </a:p>
        </p:txBody>
      </p:sp>
      <p:sp>
        <p:nvSpPr>
          <p:cNvPr id="11" name="Rectangle 10">
            <a:extLst>
              <a:ext uri="{FF2B5EF4-FFF2-40B4-BE49-F238E27FC236}">
                <a16:creationId xmlns:a16="http://schemas.microsoft.com/office/drawing/2014/main" id="{01DDDFA6-FA92-6743-BE87-E0C8B4A67B29}"/>
              </a:ext>
            </a:extLst>
          </p:cNvPr>
          <p:cNvSpPr/>
          <p:nvPr/>
        </p:nvSpPr>
        <p:spPr bwMode="auto">
          <a:xfrm>
            <a:off x="6309044" y="880626"/>
            <a:ext cx="2415855" cy="762000"/>
          </a:xfrm>
          <a:prstGeom prst="rect">
            <a:avLst/>
          </a:prstGeom>
          <a:solidFill>
            <a:schemeClr val="accent4"/>
          </a:solidFill>
          <a:ln w="9525">
            <a:noFill/>
            <a:miter lim="800000"/>
            <a:headEnd/>
            <a:tailEnd/>
          </a:ln>
          <a:effectLst/>
        </p:spPr>
        <p:txBody>
          <a:bodyPr wrap="square" rtlCol="0" anchor="ctr"/>
          <a:lstStyle/>
          <a:p>
            <a:pPr lvl="0" algn="ctr"/>
            <a:r>
              <a:rPr lang="en-US" sz="1600" b="1" dirty="0">
                <a:solidFill>
                  <a:schemeClr val="bg1"/>
                </a:solidFill>
              </a:rPr>
              <a:t>Impact bargaining with 1199SEIU</a:t>
            </a:r>
          </a:p>
        </p:txBody>
      </p:sp>
      <p:sp>
        <p:nvSpPr>
          <p:cNvPr id="12" name="Rectangle 11">
            <a:extLst>
              <a:ext uri="{FF2B5EF4-FFF2-40B4-BE49-F238E27FC236}">
                <a16:creationId xmlns:a16="http://schemas.microsoft.com/office/drawing/2014/main" id="{55B5B9EC-E290-B944-9726-7FA26B332AD8}"/>
              </a:ext>
            </a:extLst>
          </p:cNvPr>
          <p:cNvSpPr/>
          <p:nvPr/>
        </p:nvSpPr>
        <p:spPr bwMode="auto">
          <a:xfrm>
            <a:off x="414815" y="1642626"/>
            <a:ext cx="2415855" cy="3310374"/>
          </a:xfrm>
          <a:prstGeom prst="rect">
            <a:avLst/>
          </a:prstGeom>
          <a:solidFill>
            <a:schemeClr val="accent1"/>
          </a:solidFill>
          <a:ln w="9525">
            <a:noFill/>
            <a:miter lim="800000"/>
            <a:headEnd/>
            <a:tailEnd/>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3" name="Rectangle 12">
            <a:extLst>
              <a:ext uri="{FF2B5EF4-FFF2-40B4-BE49-F238E27FC236}">
                <a16:creationId xmlns:a16="http://schemas.microsoft.com/office/drawing/2014/main" id="{DAE79BDB-84BC-974F-AEE0-2A9B2EDB27EF}"/>
              </a:ext>
            </a:extLst>
          </p:cNvPr>
          <p:cNvSpPr/>
          <p:nvPr/>
        </p:nvSpPr>
        <p:spPr bwMode="auto">
          <a:xfrm>
            <a:off x="3359788" y="1642626"/>
            <a:ext cx="2415855" cy="3310374"/>
          </a:xfrm>
          <a:prstGeom prst="rect">
            <a:avLst/>
          </a:prstGeom>
          <a:solidFill>
            <a:schemeClr val="accent1"/>
          </a:solidFill>
          <a:ln w="9525">
            <a:noFill/>
            <a:miter lim="800000"/>
            <a:headEnd/>
            <a:tailEnd/>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4" name="Rectangle 13">
            <a:extLst>
              <a:ext uri="{FF2B5EF4-FFF2-40B4-BE49-F238E27FC236}">
                <a16:creationId xmlns:a16="http://schemas.microsoft.com/office/drawing/2014/main" id="{48B798FF-2CE7-234E-B352-9AA42250BF8E}"/>
              </a:ext>
            </a:extLst>
          </p:cNvPr>
          <p:cNvSpPr/>
          <p:nvPr/>
        </p:nvSpPr>
        <p:spPr bwMode="auto">
          <a:xfrm>
            <a:off x="6304760" y="1642626"/>
            <a:ext cx="2415855" cy="3310374"/>
          </a:xfrm>
          <a:prstGeom prst="rect">
            <a:avLst/>
          </a:prstGeom>
          <a:solidFill>
            <a:schemeClr val="accent1"/>
          </a:solidFill>
          <a:ln w="9525">
            <a:noFill/>
            <a:miter lim="800000"/>
            <a:headEnd/>
            <a:tailEnd/>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grpSp>
        <p:nvGrpSpPr>
          <p:cNvPr id="15" name="Group 14">
            <a:extLst>
              <a:ext uri="{FF2B5EF4-FFF2-40B4-BE49-F238E27FC236}">
                <a16:creationId xmlns:a16="http://schemas.microsoft.com/office/drawing/2014/main" id="{A887510D-7F13-614F-8746-87BC9367E75E}"/>
              </a:ext>
            </a:extLst>
          </p:cNvPr>
          <p:cNvGrpSpPr/>
          <p:nvPr/>
        </p:nvGrpSpPr>
        <p:grpSpPr>
          <a:xfrm>
            <a:off x="533400" y="1838969"/>
            <a:ext cx="2028964" cy="2917687"/>
            <a:chOff x="679610" y="1870675"/>
            <a:chExt cx="2028964" cy="2917687"/>
          </a:xfrm>
        </p:grpSpPr>
        <p:sp>
          <p:nvSpPr>
            <p:cNvPr id="16" name="Rectangle 15">
              <a:extLst>
                <a:ext uri="{FF2B5EF4-FFF2-40B4-BE49-F238E27FC236}">
                  <a16:creationId xmlns:a16="http://schemas.microsoft.com/office/drawing/2014/main" id="{EFF5F350-0E7A-6047-B493-C8A8BE3BC5A3}"/>
                </a:ext>
              </a:extLst>
            </p:cNvPr>
            <p:cNvSpPr/>
            <p:nvPr/>
          </p:nvSpPr>
          <p:spPr>
            <a:xfrm>
              <a:off x="679610"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97E7CF35-C4D9-3749-AC38-6D65F0847578}"/>
                </a:ext>
              </a:extLst>
            </p:cNvPr>
            <p:cNvSpPr txBox="1"/>
            <p:nvPr/>
          </p:nvSpPr>
          <p:spPr>
            <a:xfrm>
              <a:off x="679610" y="1870675"/>
              <a:ext cx="2028964" cy="2917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n-US" sz="1500" kern="1200" dirty="0"/>
                <a:t>Started in December 2020</a:t>
              </a:r>
            </a:p>
            <a:p>
              <a:pPr marL="114300" lvl="1" indent="-114300" algn="l" defTabSz="666750">
                <a:lnSpc>
                  <a:spcPct val="90000"/>
                </a:lnSpc>
                <a:spcBef>
                  <a:spcPct val="0"/>
                </a:spcBef>
                <a:spcAft>
                  <a:spcPts val="600"/>
                </a:spcAft>
                <a:buChar char="•"/>
              </a:pPr>
              <a:r>
                <a:rPr lang="en-US" sz="1500" kern="1200" dirty="0"/>
                <a:t>Available to all</a:t>
              </a:r>
            </a:p>
            <a:p>
              <a:pPr marL="114300" lvl="1" indent="-114300" algn="l" defTabSz="666750">
                <a:lnSpc>
                  <a:spcPct val="90000"/>
                </a:lnSpc>
                <a:spcBef>
                  <a:spcPct val="0"/>
                </a:spcBef>
                <a:spcAft>
                  <a:spcPts val="600"/>
                </a:spcAft>
                <a:buChar char="•"/>
              </a:pPr>
              <a:r>
                <a:rPr lang="en-US" sz="1500" kern="1200" dirty="0"/>
                <a:t>Specific to EVV implementation in PCA and MFP Waiver programs.</a:t>
              </a:r>
            </a:p>
            <a:p>
              <a:pPr marL="114300" lvl="1" indent="-114300" algn="l" defTabSz="666750">
                <a:lnSpc>
                  <a:spcPct val="90000"/>
                </a:lnSpc>
                <a:spcBef>
                  <a:spcPct val="0"/>
                </a:spcBef>
                <a:spcAft>
                  <a:spcPts val="600"/>
                </a:spcAft>
                <a:buChar char="•"/>
              </a:pPr>
              <a:r>
                <a:rPr lang="en-US" sz="1500" kern="1200" dirty="0"/>
                <a:t>Feedback used to inform development of EVV guidance and policy decisions</a:t>
              </a:r>
            </a:p>
          </p:txBody>
        </p:sp>
      </p:grpSp>
      <p:grpSp>
        <p:nvGrpSpPr>
          <p:cNvPr id="18" name="Group 17">
            <a:extLst>
              <a:ext uri="{FF2B5EF4-FFF2-40B4-BE49-F238E27FC236}">
                <a16:creationId xmlns:a16="http://schemas.microsoft.com/office/drawing/2014/main" id="{BEFD5C93-DD53-0742-978D-7A62FA85FED6}"/>
              </a:ext>
            </a:extLst>
          </p:cNvPr>
          <p:cNvGrpSpPr/>
          <p:nvPr/>
        </p:nvGrpSpPr>
        <p:grpSpPr>
          <a:xfrm>
            <a:off x="3553233" y="1838969"/>
            <a:ext cx="2028964" cy="2917687"/>
            <a:chOff x="3114368" y="1870675"/>
            <a:chExt cx="2028964" cy="2917687"/>
          </a:xfrm>
        </p:grpSpPr>
        <p:sp>
          <p:nvSpPr>
            <p:cNvPr id="19" name="Rectangle 18">
              <a:extLst>
                <a:ext uri="{FF2B5EF4-FFF2-40B4-BE49-F238E27FC236}">
                  <a16:creationId xmlns:a16="http://schemas.microsoft.com/office/drawing/2014/main" id="{DBCD8DDC-3DA4-2C4C-8AA7-9E0980FF69E0}"/>
                </a:ext>
              </a:extLst>
            </p:cNvPr>
            <p:cNvSpPr/>
            <p:nvPr/>
          </p:nvSpPr>
          <p:spPr>
            <a:xfrm>
              <a:off x="3114368"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E81CD456-AF30-314A-A8E2-4D5533D66185}"/>
                </a:ext>
              </a:extLst>
            </p:cNvPr>
            <p:cNvSpPr txBox="1"/>
            <p:nvPr/>
          </p:nvSpPr>
          <p:spPr>
            <a:xfrm>
              <a:off x="3114368" y="1870675"/>
              <a:ext cx="2028964" cy="2917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n-US" sz="1500" kern="1200" dirty="0"/>
                <a:t>Convened in April 2021</a:t>
              </a:r>
            </a:p>
            <a:p>
              <a:pPr marL="114300" lvl="1" indent="-114300" algn="l" defTabSz="666750">
                <a:lnSpc>
                  <a:spcPct val="90000"/>
                </a:lnSpc>
                <a:spcBef>
                  <a:spcPct val="0"/>
                </a:spcBef>
                <a:spcAft>
                  <a:spcPts val="600"/>
                </a:spcAft>
                <a:buChar char="•"/>
              </a:pPr>
              <a:r>
                <a:rPr lang="en-US" sz="1500" kern="1200" dirty="0"/>
                <a:t>Consists of Consumers, PCAs, PCMs agencies, Union representatives and other stakeholders</a:t>
              </a:r>
            </a:p>
            <a:p>
              <a:pPr marL="114300" lvl="1" indent="-114300" algn="l" defTabSz="666750">
                <a:lnSpc>
                  <a:spcPct val="90000"/>
                </a:lnSpc>
                <a:spcBef>
                  <a:spcPct val="0"/>
                </a:spcBef>
                <a:spcAft>
                  <a:spcPts val="600"/>
                </a:spcAft>
                <a:buChar char="•"/>
              </a:pPr>
              <a:r>
                <a:rPr lang="en-US" sz="1500" kern="1200" dirty="0"/>
                <a:t>Discusses specific EVV policy items, communication about EVV-related topics, opportunities for training, etc.</a:t>
              </a:r>
            </a:p>
          </p:txBody>
        </p:sp>
      </p:grpSp>
      <p:grpSp>
        <p:nvGrpSpPr>
          <p:cNvPr id="21" name="Group 20">
            <a:extLst>
              <a:ext uri="{FF2B5EF4-FFF2-40B4-BE49-F238E27FC236}">
                <a16:creationId xmlns:a16="http://schemas.microsoft.com/office/drawing/2014/main" id="{4C2B5718-23F1-1043-BEFB-324E810443CD}"/>
              </a:ext>
            </a:extLst>
          </p:cNvPr>
          <p:cNvGrpSpPr/>
          <p:nvPr/>
        </p:nvGrpSpPr>
        <p:grpSpPr>
          <a:xfrm>
            <a:off x="6454581" y="1834475"/>
            <a:ext cx="2028964" cy="2917687"/>
            <a:chOff x="5549126" y="1870675"/>
            <a:chExt cx="2028964" cy="2917687"/>
          </a:xfrm>
        </p:grpSpPr>
        <p:sp>
          <p:nvSpPr>
            <p:cNvPr id="22" name="Rectangle 21">
              <a:extLst>
                <a:ext uri="{FF2B5EF4-FFF2-40B4-BE49-F238E27FC236}">
                  <a16:creationId xmlns:a16="http://schemas.microsoft.com/office/drawing/2014/main" id="{F29DE6CE-A837-BF40-B344-6DFEA31DCF16}"/>
                </a:ext>
              </a:extLst>
            </p:cNvPr>
            <p:cNvSpPr/>
            <p:nvPr/>
          </p:nvSpPr>
          <p:spPr>
            <a:xfrm>
              <a:off x="5549126" y="1870675"/>
              <a:ext cx="2028964" cy="29176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59FD1D5F-B091-4D4B-89D2-E5B394AFDBBA}"/>
                </a:ext>
              </a:extLst>
            </p:cNvPr>
            <p:cNvSpPr txBox="1"/>
            <p:nvPr/>
          </p:nvSpPr>
          <p:spPr>
            <a:xfrm>
              <a:off x="5549126" y="1870675"/>
              <a:ext cx="2028964" cy="29176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14300" lvl="1" indent="-114300" algn="l" defTabSz="666750">
                <a:lnSpc>
                  <a:spcPct val="90000"/>
                </a:lnSpc>
                <a:spcBef>
                  <a:spcPct val="0"/>
                </a:spcBef>
                <a:spcAft>
                  <a:spcPts val="600"/>
                </a:spcAft>
                <a:buChar char="•"/>
              </a:pPr>
              <a:r>
                <a:rPr lang="en-US" sz="1500" kern="1200" dirty="0"/>
                <a:t>Initiated in </a:t>
              </a:r>
              <a:r>
                <a:rPr lang="en-US" sz="1500" dirty="0"/>
                <a:t>February</a:t>
              </a:r>
              <a:r>
                <a:rPr lang="en-US" sz="1500" kern="1200" dirty="0"/>
                <a:t> 2021</a:t>
              </a:r>
            </a:p>
            <a:p>
              <a:pPr marL="114300" lvl="1" indent="-114300" algn="l" defTabSz="666750">
                <a:lnSpc>
                  <a:spcPct val="90000"/>
                </a:lnSpc>
                <a:spcBef>
                  <a:spcPct val="0"/>
                </a:spcBef>
                <a:spcAft>
                  <a:spcPts val="600"/>
                </a:spcAft>
                <a:buChar char="•"/>
              </a:pPr>
              <a:r>
                <a:rPr lang="en-US" sz="1500" kern="1200" dirty="0"/>
                <a:t>Conducted between the PCA Quality Home Care Workforce Council and 1199SEIU</a:t>
              </a:r>
            </a:p>
            <a:p>
              <a:pPr marL="114300" lvl="1" indent="-114300" algn="l" defTabSz="666750">
                <a:lnSpc>
                  <a:spcPct val="90000"/>
                </a:lnSpc>
                <a:spcBef>
                  <a:spcPct val="0"/>
                </a:spcBef>
                <a:spcAft>
                  <a:spcPts val="600"/>
                </a:spcAft>
                <a:buChar char="•"/>
              </a:pPr>
              <a:r>
                <a:rPr lang="en-US" sz="1500" kern="1200" dirty="0"/>
                <a:t>Topics related to EVV implementation that impact PCAs</a:t>
              </a:r>
            </a:p>
          </p:txBody>
        </p:sp>
      </p:grpSp>
    </p:spTree>
    <p:extLst>
      <p:ext uri="{BB962C8B-B14F-4D97-AF65-F5344CB8AC3E}">
        <p14:creationId xmlns:p14="http://schemas.microsoft.com/office/powerpoint/2010/main" val="203834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7BF9-5A09-914A-B610-089F0116D5D9}"/>
              </a:ext>
            </a:extLst>
          </p:cNvPr>
          <p:cNvSpPr>
            <a:spLocks noGrp="1"/>
          </p:cNvSpPr>
          <p:nvPr>
            <p:ph type="title"/>
          </p:nvPr>
        </p:nvSpPr>
        <p:spPr/>
        <p:txBody>
          <a:bodyPr/>
          <a:lstStyle/>
          <a:p>
            <a:r>
              <a:rPr lang="en-US" dirty="0"/>
              <a:t>An Introduction to the EVV System</a:t>
            </a:r>
          </a:p>
        </p:txBody>
      </p:sp>
      <p:sp>
        <p:nvSpPr>
          <p:cNvPr id="3" name="Text Placeholder 2">
            <a:extLst>
              <a:ext uri="{FF2B5EF4-FFF2-40B4-BE49-F238E27FC236}">
                <a16:creationId xmlns:a16="http://schemas.microsoft.com/office/drawing/2014/main" id="{3C2141D3-60B8-0D4C-84E5-26953B03EF75}"/>
              </a:ext>
            </a:extLst>
          </p:cNvPr>
          <p:cNvSpPr>
            <a:spLocks noGrp="1"/>
          </p:cNvSpPr>
          <p:nvPr>
            <p:ph type="body" sz="quarter" idx="12"/>
          </p:nvPr>
        </p:nvSpPr>
        <p:spPr>
          <a:xfrm>
            <a:off x="2743200" y="914400"/>
            <a:ext cx="5943600" cy="5129609"/>
          </a:xfrm>
        </p:spPr>
        <p:txBody>
          <a:bodyPr/>
          <a:lstStyle/>
          <a:p>
            <a:pPr marL="285750" indent="-285750">
              <a:spcAft>
                <a:spcPts val="800"/>
              </a:spcAft>
              <a:buSzPct val="120000"/>
              <a:buFont typeface="Wingdings" pitchFamily="2" charset="2"/>
              <a:buChar char="§"/>
            </a:pPr>
            <a:r>
              <a:rPr lang="en-US" dirty="0"/>
              <a:t>MassHealth is working with Tempus to configure an EVV system for the PCA Program.</a:t>
            </a:r>
            <a:endParaRPr lang="en-US" dirty="0">
              <a:highlight>
                <a:srgbClr val="FFFF00"/>
              </a:highlight>
            </a:endParaRPr>
          </a:p>
          <a:p>
            <a:pPr marL="285750" indent="-285750">
              <a:spcAft>
                <a:spcPts val="800"/>
              </a:spcAft>
              <a:buSzPct val="120000"/>
              <a:buFont typeface="Wingdings" pitchFamily="2" charset="2"/>
              <a:buChar char="§"/>
            </a:pPr>
            <a:r>
              <a:rPr lang="en-US" dirty="0"/>
              <a:t>The EVV system will be an application that is downloaded on a smartphone device.</a:t>
            </a:r>
          </a:p>
          <a:p>
            <a:pPr marL="285750" indent="-285750">
              <a:spcAft>
                <a:spcPts val="800"/>
              </a:spcAft>
              <a:buSzPct val="120000"/>
              <a:buFont typeface="Wingdings" pitchFamily="2" charset="2"/>
              <a:buChar char="§"/>
            </a:pPr>
            <a:r>
              <a:rPr lang="en-US" dirty="0"/>
              <a:t>A worker will “check-in” and “check-out” of each service appointment.</a:t>
            </a:r>
          </a:p>
          <a:p>
            <a:pPr marL="285750" indent="-285750">
              <a:spcAft>
                <a:spcPts val="800"/>
              </a:spcAft>
              <a:buSzPct val="120000"/>
              <a:buFont typeface="Wingdings" pitchFamily="2" charset="2"/>
              <a:buChar char="§"/>
            </a:pPr>
            <a:r>
              <a:rPr lang="en-US" dirty="0"/>
              <a:t>The EVV system will capture the data elements required by federal law:</a:t>
            </a:r>
          </a:p>
          <a:p>
            <a:pPr marL="483336" lvl="1" indent="-285750">
              <a:spcAft>
                <a:spcPts val="800"/>
              </a:spcAft>
              <a:buSzPct val="120000"/>
              <a:buFont typeface="System Font Regular"/>
              <a:buChar char="-"/>
            </a:pPr>
            <a:r>
              <a:rPr lang="en-US" sz="1400" dirty="0"/>
              <a:t>Name of the worker</a:t>
            </a:r>
          </a:p>
          <a:p>
            <a:pPr marL="483336" lvl="1" indent="-285750">
              <a:spcAft>
                <a:spcPts val="800"/>
              </a:spcAft>
              <a:buSzPct val="120000"/>
              <a:buFont typeface="System Font Regular"/>
              <a:buChar char="-"/>
            </a:pPr>
            <a:r>
              <a:rPr lang="en-US" sz="1400" dirty="0"/>
              <a:t>Name of the consumer</a:t>
            </a:r>
          </a:p>
          <a:p>
            <a:pPr marL="483336" lvl="1" indent="-285750">
              <a:spcAft>
                <a:spcPts val="800"/>
              </a:spcAft>
              <a:buSzPct val="120000"/>
              <a:buFont typeface="System Font Regular"/>
              <a:buChar char="-"/>
            </a:pPr>
            <a:r>
              <a:rPr lang="en-US" sz="1400" dirty="0"/>
              <a:t>Name of the service (i.e., personal care)</a:t>
            </a:r>
          </a:p>
          <a:p>
            <a:pPr marL="483336" lvl="1" indent="-285750">
              <a:spcAft>
                <a:spcPts val="800"/>
              </a:spcAft>
              <a:buSzPct val="120000"/>
              <a:buFont typeface="System Font Regular"/>
              <a:buChar char="-"/>
            </a:pPr>
            <a:r>
              <a:rPr lang="en-US" sz="1400" dirty="0"/>
              <a:t>Date of the service</a:t>
            </a:r>
          </a:p>
          <a:p>
            <a:pPr marL="483336" lvl="1" indent="-285750">
              <a:spcAft>
                <a:spcPts val="800"/>
              </a:spcAft>
              <a:buSzPct val="120000"/>
              <a:buFont typeface="System Font Regular"/>
              <a:buChar char="-"/>
            </a:pPr>
            <a:r>
              <a:rPr lang="en-US" sz="1400" dirty="0"/>
              <a:t>Visit start and end time</a:t>
            </a:r>
          </a:p>
          <a:p>
            <a:pPr marL="483336" lvl="1" indent="-285750">
              <a:spcAft>
                <a:spcPts val="800"/>
              </a:spcAft>
              <a:buSzPct val="120000"/>
              <a:buFont typeface="System Font Regular"/>
              <a:buChar char="-"/>
            </a:pPr>
            <a:r>
              <a:rPr lang="en-US" sz="1400" dirty="0"/>
              <a:t>Visit start and end location</a:t>
            </a:r>
          </a:p>
          <a:p>
            <a:pPr marL="285750" indent="-285750">
              <a:spcAft>
                <a:spcPts val="800"/>
              </a:spcAft>
              <a:buSzPct val="120000"/>
              <a:buFont typeface="Wingdings" pitchFamily="2" charset="2"/>
              <a:buChar char="§"/>
            </a:pPr>
            <a:r>
              <a:rPr lang="en-US" dirty="0"/>
              <a:t>A consumer, surrogate, or administrative proxy will log into the EVV system and approve or edit the time reported.</a:t>
            </a:r>
          </a:p>
          <a:p>
            <a:pPr marL="285750" indent="-285750">
              <a:spcAft>
                <a:spcPts val="800"/>
              </a:spcAft>
              <a:buSzPct val="120000"/>
              <a:buFont typeface="Wingdings" pitchFamily="2" charset="2"/>
              <a:buChar char="§"/>
            </a:pPr>
            <a:r>
              <a:rPr lang="en-US" dirty="0"/>
              <a:t>Once implemented, EVV </a:t>
            </a:r>
            <a:r>
              <a:rPr lang="en-US" b="1" u="sng" dirty="0"/>
              <a:t>will</a:t>
            </a:r>
            <a:r>
              <a:rPr lang="en-US" dirty="0"/>
              <a:t> replace your existing timesheet.</a:t>
            </a:r>
          </a:p>
        </p:txBody>
      </p:sp>
      <p:sp>
        <p:nvSpPr>
          <p:cNvPr id="5" name="Rectangle 4">
            <a:extLst>
              <a:ext uri="{FF2B5EF4-FFF2-40B4-BE49-F238E27FC236}">
                <a16:creationId xmlns:a16="http://schemas.microsoft.com/office/drawing/2014/main" id="{15E9CFB1-9E3A-C249-B52D-B6F4AA29DD44}"/>
              </a:ext>
            </a:extLst>
          </p:cNvPr>
          <p:cNvSpPr/>
          <p:nvPr/>
        </p:nvSpPr>
        <p:spPr>
          <a:xfrm>
            <a:off x="660454" y="6172200"/>
            <a:ext cx="7823091"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pic>
        <p:nvPicPr>
          <p:cNvPr id="8" name="Graphic 7" descr="Smart Phone with solid fill">
            <a:extLst>
              <a:ext uri="{FF2B5EF4-FFF2-40B4-BE49-F238E27FC236}">
                <a16:creationId xmlns:a16="http://schemas.microsoft.com/office/drawing/2014/main" id="{508D2748-90B7-4243-BD7E-905FCC93CD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400" y="1981200"/>
            <a:ext cx="2895600" cy="2895600"/>
          </a:xfrm>
          <a:prstGeom prst="rect">
            <a:avLst/>
          </a:prstGeom>
        </p:spPr>
      </p:pic>
    </p:spTree>
    <p:extLst>
      <p:ext uri="{BB962C8B-B14F-4D97-AF65-F5344CB8AC3E}">
        <p14:creationId xmlns:p14="http://schemas.microsoft.com/office/powerpoint/2010/main" val="321613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Summary of Prior Public Listening Sessions</a:t>
            </a:r>
          </a:p>
        </p:txBody>
      </p:sp>
      <p:sp>
        <p:nvSpPr>
          <p:cNvPr id="4" name="Text Placeholder 3">
            <a:extLst>
              <a:ext uri="{FF2B5EF4-FFF2-40B4-BE49-F238E27FC236}">
                <a16:creationId xmlns:a16="http://schemas.microsoft.com/office/drawing/2014/main" id="{A32D1F4C-7E1D-F240-96D0-95955B68FC40}"/>
              </a:ext>
            </a:extLst>
          </p:cNvPr>
          <p:cNvSpPr>
            <a:spLocks noGrp="1"/>
          </p:cNvSpPr>
          <p:nvPr>
            <p:ph type="body" sz="quarter" idx="12"/>
          </p:nvPr>
        </p:nvSpPr>
        <p:spPr>
          <a:xfrm>
            <a:off x="381000" y="914400"/>
            <a:ext cx="8229600" cy="5416868"/>
          </a:xfrm>
        </p:spPr>
        <p:txBody>
          <a:bodyPr/>
          <a:lstStyle/>
          <a:p>
            <a:pPr lvl="1">
              <a:spcAft>
                <a:spcPts val="800"/>
              </a:spcAft>
              <a:buFont typeface="Wingdings" pitchFamily="2" charset="2"/>
              <a:buChar char="§"/>
            </a:pPr>
            <a:r>
              <a:rPr lang="en-US" dirty="0">
                <a:cs typeface="Calibri" pitchFamily="34" charset="0"/>
              </a:rPr>
              <a:t>In December 2020, MassHealth began holding Bi-Monthly Public Listening Sessions to provide PCA Program stakeholders with updates on EVV implementation in Massachusetts.</a:t>
            </a:r>
          </a:p>
          <a:p>
            <a:pPr lvl="1">
              <a:spcAft>
                <a:spcPts val="800"/>
              </a:spcAft>
              <a:buFont typeface="Wingdings" pitchFamily="2" charset="2"/>
              <a:buChar char="§"/>
            </a:pPr>
            <a:r>
              <a:rPr lang="en-US" dirty="0">
                <a:cs typeface="Calibri" pitchFamily="34" charset="0"/>
              </a:rPr>
              <a:t>In prior Public Listening Sessions, MassHealth has covered the following topics:</a:t>
            </a: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endParaRPr lang="en-US" dirty="0">
              <a:cs typeface="Calibri" pitchFamily="34" charset="0"/>
            </a:endParaRPr>
          </a:p>
          <a:p>
            <a:pPr lvl="1">
              <a:spcAft>
                <a:spcPts val="800"/>
              </a:spcAft>
              <a:buFont typeface="Wingdings" pitchFamily="2" charset="2"/>
              <a:buChar char="§"/>
            </a:pPr>
            <a:r>
              <a:rPr lang="en-US" dirty="0">
                <a:cs typeface="Calibri" pitchFamily="34" charset="0"/>
              </a:rPr>
              <a:t>For more information on these topics and what was presented by MassHealth, please search for the Bi-Monthly Public Listening Session decks on </a:t>
            </a:r>
            <a:r>
              <a:rPr lang="en-US" dirty="0">
                <a:cs typeface="Calibri" pitchFamily="34" charset="0"/>
                <a:hlinkClick r:id="rId6"/>
              </a:rPr>
              <a:t>www.mass.gov</a:t>
            </a:r>
            <a:r>
              <a:rPr lang="en-US" dirty="0">
                <a:cs typeface="Calibri" pitchFamily="34" charset="0"/>
              </a:rPr>
              <a:t> and review deck content.</a:t>
            </a:r>
          </a:p>
        </p:txBody>
      </p:sp>
      <p:sp>
        <p:nvSpPr>
          <p:cNvPr id="13" name="Rectangle 12">
            <a:extLst>
              <a:ext uri="{FF2B5EF4-FFF2-40B4-BE49-F238E27FC236}">
                <a16:creationId xmlns:a16="http://schemas.microsoft.com/office/drawing/2014/main" id="{AF897A99-B3B3-044A-B663-8EB0F1CD33DB}"/>
              </a:ext>
            </a:extLst>
          </p:cNvPr>
          <p:cNvSpPr/>
          <p:nvPr/>
        </p:nvSpPr>
        <p:spPr>
          <a:xfrm>
            <a:off x="390304" y="6358135"/>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graphicFrame>
        <p:nvGraphicFramePr>
          <p:cNvPr id="7" name="Diagram 6">
            <a:extLst>
              <a:ext uri="{FF2B5EF4-FFF2-40B4-BE49-F238E27FC236}">
                <a16:creationId xmlns:a16="http://schemas.microsoft.com/office/drawing/2014/main" id="{0C767D16-9567-45A5-934E-DE7A20424A88}"/>
              </a:ext>
            </a:extLst>
          </p:cNvPr>
          <p:cNvGraphicFramePr/>
          <p:nvPr>
            <p:extLst>
              <p:ext uri="{D42A27DB-BD31-4B8C-83A1-F6EECF244321}">
                <p14:modId xmlns:p14="http://schemas.microsoft.com/office/powerpoint/2010/main" val="3062970553"/>
              </p:ext>
            </p:extLst>
          </p:nvPr>
        </p:nvGraphicFramePr>
        <p:xfrm>
          <a:off x="9304" y="2133600"/>
          <a:ext cx="9134696"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3178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Privacy and EVV</a:t>
            </a:r>
          </a:p>
        </p:txBody>
      </p:sp>
      <p:sp>
        <p:nvSpPr>
          <p:cNvPr id="4" name="Text Placeholder 3">
            <a:extLst>
              <a:ext uri="{FF2B5EF4-FFF2-40B4-BE49-F238E27FC236}">
                <a16:creationId xmlns:a16="http://schemas.microsoft.com/office/drawing/2014/main" id="{98F3FEB2-E2C1-E945-9C6D-E62E121AD513}"/>
              </a:ext>
            </a:extLst>
          </p:cNvPr>
          <p:cNvSpPr>
            <a:spLocks noGrp="1"/>
          </p:cNvSpPr>
          <p:nvPr>
            <p:ph type="body" sz="quarter" idx="12"/>
          </p:nvPr>
        </p:nvSpPr>
        <p:spPr>
          <a:xfrm>
            <a:off x="390304" y="1454690"/>
            <a:ext cx="8363392" cy="4184110"/>
          </a:xfrm>
        </p:spPr>
        <p:txBody>
          <a:bodyPr/>
          <a:lstStyle/>
          <a:p>
            <a:pPr marL="285750" indent="-285750">
              <a:spcAft>
                <a:spcPts val="800"/>
              </a:spcAft>
              <a:buFont typeface="Wingdings" pitchFamily="2" charset="2"/>
              <a:buChar char="§"/>
            </a:pPr>
            <a:r>
              <a:rPr lang="en-US" dirty="0"/>
              <a:t>The PCA Quality Homecare Workforce Council and 1199SEIU have tentatively agreed that check-ins and check-outs outside of the Consumer’s home will be recorded by the EVV system as “Community,” not actual GPS coordinates. For services provided in the Consumer’s home, MassHealth intends to have the EVV system record “Home”.</a:t>
            </a:r>
          </a:p>
          <a:p>
            <a:pPr marL="285750" indent="-285750">
              <a:spcAft>
                <a:spcPts val="800"/>
              </a:spcAft>
              <a:buFont typeface="Wingdings" pitchFamily="2" charset="2"/>
              <a:buChar char="§"/>
            </a:pPr>
            <a:r>
              <a:rPr lang="en-US" dirty="0"/>
              <a:t>MassHealth is aware that many stakeholders are concerned about their privacy as users of the EVV system.</a:t>
            </a:r>
          </a:p>
          <a:p>
            <a:pPr marL="285750" indent="-285750">
              <a:spcAft>
                <a:spcPts val="800"/>
              </a:spcAft>
              <a:buFont typeface="Wingdings" pitchFamily="2" charset="2"/>
              <a:buChar char="§"/>
            </a:pPr>
            <a:r>
              <a:rPr lang="en-US" dirty="0"/>
              <a:t>CMS guidance requires that location is electronically captured at check-in and check-out for each service visit.</a:t>
            </a:r>
          </a:p>
          <a:p>
            <a:pPr marL="285750" indent="-285750">
              <a:spcAft>
                <a:spcPts val="800"/>
              </a:spcAft>
              <a:buFont typeface="Wingdings" pitchFamily="2" charset="2"/>
              <a:buChar char="§"/>
            </a:pPr>
            <a:r>
              <a:rPr lang="en-US" dirty="0"/>
              <a:t>MassHealth will not have access to GPS coordinates. Only “Home” and “Community” markers, as described above.</a:t>
            </a:r>
          </a:p>
          <a:p>
            <a:pPr marL="285750" indent="-285750">
              <a:spcAft>
                <a:spcPts val="800"/>
              </a:spcAft>
              <a:buFont typeface="Wingdings" pitchFamily="2" charset="2"/>
              <a:buChar char="§"/>
            </a:pPr>
            <a:r>
              <a:rPr lang="en-US" dirty="0"/>
              <a:t>Under no circumstance will the EVV system capture location data outside of the worker’s check-in and check-out times. This requirement will be written into the FI contract.</a:t>
            </a:r>
          </a:p>
          <a:p>
            <a:pPr marL="285750" indent="-285750">
              <a:spcAft>
                <a:spcPts val="800"/>
              </a:spcAft>
              <a:buFont typeface="Wingdings" pitchFamily="2" charset="2"/>
              <a:buChar char="§"/>
            </a:pPr>
            <a:r>
              <a:rPr lang="en-US" dirty="0"/>
              <a:t>MassHealth will continue to balance federal rules against the valid needs and concerns of our program stakeholders.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b="1" kern="0" dirty="0">
                <a:solidFill>
                  <a:schemeClr val="bg1"/>
                </a:solidFill>
                <a:latin typeface="Arial" panose="020B0604020202020204" pitchFamily="34" charset="0"/>
                <a:cs typeface="Arial" panose="020B0604020202020204" pitchFamily="34" charset="0"/>
              </a:rPr>
              <a:t>The EVV system will </a:t>
            </a:r>
            <a:r>
              <a:rPr lang="en-US" b="1" u="sng" kern="0" dirty="0">
                <a:solidFill>
                  <a:schemeClr val="bg1"/>
                </a:solidFill>
                <a:latin typeface="Arial" panose="020B0604020202020204" pitchFamily="34" charset="0"/>
                <a:cs typeface="Arial" panose="020B0604020202020204" pitchFamily="34" charset="0"/>
              </a:rPr>
              <a:t>ONLY</a:t>
            </a:r>
            <a:r>
              <a:rPr lang="en-US" b="1" kern="0" dirty="0">
                <a:solidFill>
                  <a:schemeClr val="bg1"/>
                </a:solidFill>
                <a:latin typeface="Arial" panose="020B0604020202020204" pitchFamily="34" charset="0"/>
                <a:cs typeface="Arial" panose="020B0604020202020204" pitchFamily="34" charset="0"/>
              </a:rPr>
              <a:t> verify location at the time of check-in and check-out, which is the minimum required by the federal government. </a:t>
            </a:r>
          </a:p>
        </p:txBody>
      </p:sp>
      <p:sp>
        <p:nvSpPr>
          <p:cNvPr id="13" name="Rectangle 12">
            <a:extLst>
              <a:ext uri="{FF2B5EF4-FFF2-40B4-BE49-F238E27FC236}">
                <a16:creationId xmlns:a16="http://schemas.microsoft.com/office/drawing/2014/main" id="{AF897A99-B3B3-044A-B663-8EB0F1CD33DB}"/>
              </a:ext>
            </a:extLst>
          </p:cNvPr>
          <p:cNvSpPr/>
          <p:nvPr/>
        </p:nvSpPr>
        <p:spPr>
          <a:xfrm>
            <a:off x="390304" y="6245423"/>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Tree>
    <p:extLst>
      <p:ext uri="{BB962C8B-B14F-4D97-AF65-F5344CB8AC3E}">
        <p14:creationId xmlns:p14="http://schemas.microsoft.com/office/powerpoint/2010/main" val="196793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Access to Personal Devices</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b="1" kern="0" dirty="0">
                <a:solidFill>
                  <a:schemeClr val="bg1"/>
                </a:solidFill>
                <a:latin typeface="Arial" panose="020B0604020202020204" pitchFamily="34" charset="0"/>
                <a:cs typeface="Arial" panose="020B0604020202020204" pitchFamily="34" charset="0"/>
              </a:rPr>
              <a:t>PCAs and Consumers will be given one-time “vouchers”, which will be redeemable for an EVV-compatible device.</a:t>
            </a:r>
          </a:p>
        </p:txBody>
      </p:sp>
      <p:sp>
        <p:nvSpPr>
          <p:cNvPr id="13" name="Rectangle 12">
            <a:extLst>
              <a:ext uri="{FF2B5EF4-FFF2-40B4-BE49-F238E27FC236}">
                <a16:creationId xmlns:a16="http://schemas.microsoft.com/office/drawing/2014/main" id="{AF897A99-B3B3-044A-B663-8EB0F1CD33DB}"/>
              </a:ext>
            </a:extLst>
          </p:cNvPr>
          <p:cNvSpPr/>
          <p:nvPr/>
        </p:nvSpPr>
        <p:spPr>
          <a:xfrm>
            <a:off x="412199" y="6134299"/>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pic>
        <p:nvPicPr>
          <p:cNvPr id="6" name="Graphic 5" descr="Phone Vibration outline">
            <a:extLst>
              <a:ext uri="{FF2B5EF4-FFF2-40B4-BE49-F238E27FC236}">
                <a16:creationId xmlns:a16="http://schemas.microsoft.com/office/drawing/2014/main" id="{9EBB0239-9162-8247-A163-E0FC968822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200" y="2092558"/>
            <a:ext cx="2672883" cy="2672883"/>
          </a:xfrm>
          <a:prstGeom prst="rect">
            <a:avLst/>
          </a:prstGeom>
        </p:spPr>
      </p:pic>
      <p:sp>
        <p:nvSpPr>
          <p:cNvPr id="11" name="Text Placeholder 3">
            <a:extLst>
              <a:ext uri="{FF2B5EF4-FFF2-40B4-BE49-F238E27FC236}">
                <a16:creationId xmlns:a16="http://schemas.microsoft.com/office/drawing/2014/main" id="{D829A42D-E1D7-0E48-9F70-786A3833DE78}"/>
              </a:ext>
            </a:extLst>
          </p:cNvPr>
          <p:cNvSpPr>
            <a:spLocks noGrp="1"/>
          </p:cNvSpPr>
          <p:nvPr>
            <p:ph type="body" sz="quarter" idx="12"/>
          </p:nvPr>
        </p:nvSpPr>
        <p:spPr>
          <a:xfrm>
            <a:off x="390304" y="1454690"/>
            <a:ext cx="4715096" cy="3939540"/>
          </a:xfrm>
        </p:spPr>
        <p:txBody>
          <a:bodyPr/>
          <a:lstStyle/>
          <a:p>
            <a:pPr marL="285750" indent="-285750">
              <a:spcAft>
                <a:spcPts val="800"/>
              </a:spcAft>
              <a:buFont typeface="Wingdings" pitchFamily="2" charset="2"/>
              <a:buChar char="§"/>
            </a:pPr>
            <a:r>
              <a:rPr lang="en-US" dirty="0"/>
              <a:t>The PCA Quality Homecare Workforce Council and 1199SEIU have tentatively agreed to provide all PCAs who are unable or unwilling to use their own device with a one-time “voucher” or similar method for redeeming a device that can be used for EVV.</a:t>
            </a:r>
          </a:p>
          <a:p>
            <a:pPr marL="515938" lvl="1" indent="-285750">
              <a:spcAft>
                <a:spcPts val="800"/>
              </a:spcAft>
              <a:buFont typeface="System Font Regular"/>
              <a:buChar char="-"/>
            </a:pPr>
            <a:r>
              <a:rPr lang="en-US" sz="1400" dirty="0">
                <a:cs typeface="Calibri" pitchFamily="34" charset="0"/>
              </a:rPr>
              <a:t>Please note that impact bargaining is still underway and terms are not yet final</a:t>
            </a:r>
            <a:endParaRPr lang="en-US" dirty="0"/>
          </a:p>
          <a:p>
            <a:pPr marL="285750" indent="-285750">
              <a:spcAft>
                <a:spcPts val="800"/>
              </a:spcAft>
              <a:buFont typeface="Wingdings" pitchFamily="2" charset="2"/>
              <a:buChar char="§"/>
            </a:pPr>
            <a:r>
              <a:rPr lang="en-US" dirty="0"/>
              <a:t>MassHealth intends to implement a similar voucher program for Consumers who do not have access to the technology they need to review and approve time electronically.</a:t>
            </a:r>
          </a:p>
          <a:p>
            <a:pPr marL="285750" indent="-285750">
              <a:spcAft>
                <a:spcPts val="800"/>
              </a:spcAft>
              <a:buFont typeface="Wingdings" pitchFamily="2" charset="2"/>
              <a:buChar char="§"/>
            </a:pPr>
            <a:r>
              <a:rPr lang="en-US" dirty="0"/>
              <a:t>MassHealth, in partnership with Tempus, is working to define how vouchers will be distributed.</a:t>
            </a:r>
          </a:p>
        </p:txBody>
      </p:sp>
    </p:spTree>
    <p:extLst>
      <p:ext uri="{BB962C8B-B14F-4D97-AF65-F5344CB8AC3E}">
        <p14:creationId xmlns:p14="http://schemas.microsoft.com/office/powerpoint/2010/main" val="206261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Using EVV When Not Connected to Data/Internet</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b="1" kern="0" dirty="0">
                <a:solidFill>
                  <a:schemeClr val="bg1"/>
                </a:solidFill>
                <a:latin typeface="Arial" panose="020B0604020202020204" pitchFamily="34" charset="0"/>
                <a:cs typeface="Arial" panose="020B0604020202020204" pitchFamily="34" charset="0"/>
              </a:rPr>
              <a:t>The EVV mobile application will NOT require that the PCA be connected to the internet or that the PCA have a data plan.</a:t>
            </a:r>
          </a:p>
        </p:txBody>
      </p:sp>
      <p:sp>
        <p:nvSpPr>
          <p:cNvPr id="8" name="Text Placeholder 3">
            <a:extLst>
              <a:ext uri="{FF2B5EF4-FFF2-40B4-BE49-F238E27FC236}">
                <a16:creationId xmlns:a16="http://schemas.microsoft.com/office/drawing/2014/main" id="{F5EEA93C-B36E-8643-BE1B-C7932EED229F}"/>
              </a:ext>
            </a:extLst>
          </p:cNvPr>
          <p:cNvSpPr>
            <a:spLocks noGrp="1"/>
          </p:cNvSpPr>
          <p:nvPr>
            <p:ph type="body" sz="quarter" idx="12"/>
          </p:nvPr>
        </p:nvSpPr>
        <p:spPr>
          <a:xfrm>
            <a:off x="390303" y="1454690"/>
            <a:ext cx="8136259" cy="2421176"/>
          </a:xfrm>
        </p:spPr>
        <p:txBody>
          <a:bodyPr/>
          <a:lstStyle/>
          <a:p>
            <a:pPr marL="285750" indent="-285750">
              <a:spcAft>
                <a:spcPts val="800"/>
              </a:spcAft>
              <a:buFont typeface="Wingdings" pitchFamily="2" charset="2"/>
              <a:buChar char="§"/>
            </a:pPr>
            <a:r>
              <a:rPr lang="en-US" dirty="0"/>
              <a:t>MassHealth recognizes that many Consumers live in areas in the state where cellphone coverage is limited and that some PCAs may not have access to data on their device.</a:t>
            </a:r>
          </a:p>
          <a:p>
            <a:pPr marL="285750" indent="-285750">
              <a:spcAft>
                <a:spcPts val="800"/>
              </a:spcAft>
              <a:buFont typeface="Wingdings" pitchFamily="2" charset="2"/>
              <a:buChar char="§"/>
            </a:pPr>
            <a:r>
              <a:rPr lang="en-US" dirty="0"/>
              <a:t>PCAs who do not have access to a data plan, or who are providing services in an area where there is not data coverage, will be able to use EVV offline and upload the information from their visit by connecting to internet at a later time.</a:t>
            </a:r>
          </a:p>
          <a:p>
            <a:pPr marL="285750" indent="-285750">
              <a:spcAft>
                <a:spcPts val="800"/>
              </a:spcAft>
              <a:buFont typeface="Wingdings" pitchFamily="2" charset="2"/>
              <a:buChar char="§"/>
            </a:pPr>
            <a:r>
              <a:rPr lang="en-US" dirty="0"/>
              <a:t>Consumers who do not have access to internet to access the web-portal and are unable to access internet in their community will have alternate methods of reviewing and approving time, as necessary.</a:t>
            </a:r>
          </a:p>
        </p:txBody>
      </p:sp>
      <p:pic>
        <p:nvPicPr>
          <p:cNvPr id="6" name="Graphic 5" descr="Wireless router outline">
            <a:extLst>
              <a:ext uri="{FF2B5EF4-FFF2-40B4-BE49-F238E27FC236}">
                <a16:creationId xmlns:a16="http://schemas.microsoft.com/office/drawing/2014/main" id="{32DC9082-B156-0845-84A5-6D56FC27B2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24341" y="3850466"/>
            <a:ext cx="2068182" cy="2068182"/>
          </a:xfrm>
          <a:prstGeom prst="rect">
            <a:avLst/>
          </a:prstGeom>
        </p:spPr>
      </p:pic>
      <p:sp>
        <p:nvSpPr>
          <p:cNvPr id="12" name="Rectangle 11">
            <a:extLst>
              <a:ext uri="{FF2B5EF4-FFF2-40B4-BE49-F238E27FC236}">
                <a16:creationId xmlns:a16="http://schemas.microsoft.com/office/drawing/2014/main" id="{354E59EB-D87C-094E-8DAD-BD61916D84E5}"/>
              </a:ext>
            </a:extLst>
          </p:cNvPr>
          <p:cNvSpPr/>
          <p:nvPr/>
        </p:nvSpPr>
        <p:spPr>
          <a:xfrm>
            <a:off x="390304" y="6169223"/>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Tree>
    <p:extLst>
      <p:ext uri="{BB962C8B-B14F-4D97-AF65-F5344CB8AC3E}">
        <p14:creationId xmlns:p14="http://schemas.microsoft.com/office/powerpoint/2010/main" val="327479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Backup Methods for Submitting Time</a:t>
            </a:r>
          </a:p>
        </p:txBody>
      </p:sp>
      <p:sp>
        <p:nvSpPr>
          <p:cNvPr id="9" name="Rectangle 286">
            <a:extLst>
              <a:ext uri="{FF2B5EF4-FFF2-40B4-BE49-F238E27FC236}">
                <a16:creationId xmlns:a16="http://schemas.microsoft.com/office/drawing/2014/main" id="{A544F9BB-0135-1D4E-AA77-2366A9E8583F}"/>
              </a:ext>
            </a:extLst>
          </p:cNvPr>
          <p:cNvSpPr txBox="1">
            <a:spLocks noChangeArrowheads="1"/>
          </p:cNvSpPr>
          <p:nvPr/>
        </p:nvSpPr>
        <p:spPr bwMode="auto">
          <a:xfrm>
            <a:off x="174945" y="699162"/>
            <a:ext cx="8578751"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b="1" kern="0" dirty="0">
                <a:solidFill>
                  <a:schemeClr val="bg1"/>
                </a:solidFill>
                <a:latin typeface="Arial" panose="020B0604020202020204" pitchFamily="34" charset="0"/>
                <a:cs typeface="Arial" panose="020B0604020202020204" pitchFamily="34" charset="0"/>
              </a:rPr>
              <a:t>MassHealth recognizes that there will be instances where a PCA does not or cannot use EVV.</a:t>
            </a:r>
          </a:p>
        </p:txBody>
      </p:sp>
      <p:sp>
        <p:nvSpPr>
          <p:cNvPr id="13" name="Rectangle 12">
            <a:extLst>
              <a:ext uri="{FF2B5EF4-FFF2-40B4-BE49-F238E27FC236}">
                <a16:creationId xmlns:a16="http://schemas.microsoft.com/office/drawing/2014/main" id="{AF897A99-B3B3-044A-B663-8EB0F1CD33DB}"/>
              </a:ext>
            </a:extLst>
          </p:cNvPr>
          <p:cNvSpPr/>
          <p:nvPr/>
        </p:nvSpPr>
        <p:spPr>
          <a:xfrm>
            <a:off x="390304" y="6169223"/>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
        <p:nvSpPr>
          <p:cNvPr id="8" name="Text Placeholder 3">
            <a:extLst>
              <a:ext uri="{FF2B5EF4-FFF2-40B4-BE49-F238E27FC236}">
                <a16:creationId xmlns:a16="http://schemas.microsoft.com/office/drawing/2014/main" id="{E9AF80A4-ACC8-CE48-921E-E25ABCDCD5DE}"/>
              </a:ext>
            </a:extLst>
          </p:cNvPr>
          <p:cNvSpPr>
            <a:spLocks noGrp="1"/>
          </p:cNvSpPr>
          <p:nvPr>
            <p:ph type="body" sz="quarter" idx="12"/>
          </p:nvPr>
        </p:nvSpPr>
        <p:spPr>
          <a:xfrm>
            <a:off x="390303" y="1454690"/>
            <a:ext cx="8136259" cy="3826689"/>
          </a:xfrm>
        </p:spPr>
        <p:txBody>
          <a:bodyPr/>
          <a:lstStyle/>
          <a:p>
            <a:pPr marL="285750" indent="-285750">
              <a:spcAft>
                <a:spcPts val="800"/>
              </a:spcAft>
              <a:buFont typeface="Wingdings" pitchFamily="2" charset="2"/>
              <a:buChar char="§"/>
            </a:pPr>
            <a:r>
              <a:rPr lang="en-US" dirty="0"/>
              <a:t>These instances might include:</a:t>
            </a:r>
          </a:p>
          <a:p>
            <a:pPr marL="515938" lvl="1" indent="-285750">
              <a:spcAft>
                <a:spcPts val="800"/>
              </a:spcAft>
              <a:buFont typeface="System Font Regular"/>
              <a:buChar char="-"/>
            </a:pPr>
            <a:r>
              <a:rPr lang="en-US" sz="1400" dirty="0"/>
              <a:t>If there is an emergency when the PCA arrives at the Consumer’s home</a:t>
            </a:r>
          </a:p>
          <a:p>
            <a:pPr marL="515938" lvl="1" indent="-285750">
              <a:spcAft>
                <a:spcPts val="800"/>
              </a:spcAft>
              <a:buFont typeface="System Font Regular"/>
              <a:buChar char="-"/>
            </a:pPr>
            <a:r>
              <a:rPr lang="en-US" sz="1400" dirty="0"/>
              <a:t>The PCA forgets to check in or check out of a visit</a:t>
            </a:r>
          </a:p>
          <a:p>
            <a:pPr marL="515938" lvl="1" indent="-285750">
              <a:spcAft>
                <a:spcPts val="800"/>
              </a:spcAft>
              <a:buFont typeface="System Font Regular"/>
              <a:buChar char="-"/>
            </a:pPr>
            <a:r>
              <a:rPr lang="en-US" sz="1400" dirty="0"/>
              <a:t>The PCA’s phone dies during the visit</a:t>
            </a:r>
          </a:p>
          <a:p>
            <a:pPr marL="285750" indent="-285750">
              <a:spcAft>
                <a:spcPts val="800"/>
              </a:spcAft>
              <a:buFont typeface="Wingdings" pitchFamily="2" charset="2"/>
              <a:buChar char="§"/>
            </a:pPr>
            <a:r>
              <a:rPr lang="en-US" dirty="0"/>
              <a:t>In these instances, the PCA or the Consumer will have the ability to enter time manually in the EVV system via the web-based portal.</a:t>
            </a:r>
          </a:p>
          <a:p>
            <a:pPr marL="285750" indent="-285750">
              <a:spcAft>
                <a:spcPts val="800"/>
              </a:spcAft>
              <a:buFont typeface="Wingdings" pitchFamily="2" charset="2"/>
              <a:buChar char="§"/>
            </a:pPr>
            <a:r>
              <a:rPr lang="en-US" dirty="0"/>
              <a:t>Time that is manually entered </a:t>
            </a:r>
            <a:r>
              <a:rPr lang="en-US" b="1" u="sng" dirty="0"/>
              <a:t>is not</a:t>
            </a:r>
            <a:r>
              <a:rPr lang="en-US" dirty="0"/>
              <a:t> EVV compliant, therefore policies will be established to minimize </a:t>
            </a:r>
            <a:r>
              <a:rPr lang="en-US"/>
              <a:t>manual entries.</a:t>
            </a:r>
            <a:endParaRPr lang="en-US" dirty="0"/>
          </a:p>
          <a:p>
            <a:pPr marL="285750" indent="-285750">
              <a:spcAft>
                <a:spcPts val="800"/>
              </a:spcAft>
              <a:buFont typeface="Wingdings" pitchFamily="2" charset="2"/>
              <a:buChar char="§"/>
            </a:pPr>
            <a:r>
              <a:rPr lang="en-US" dirty="0"/>
              <a:t>In </a:t>
            </a:r>
            <a:r>
              <a:rPr lang="en-US" b="1" u="sng" dirty="0"/>
              <a:t>unique</a:t>
            </a:r>
            <a:r>
              <a:rPr lang="en-US" dirty="0"/>
              <a:t> circumstances, a PCA or Consumer will be able to use a paper timesheet to submit time.</a:t>
            </a:r>
          </a:p>
          <a:p>
            <a:pPr marL="285750" indent="-285750">
              <a:spcAft>
                <a:spcPts val="800"/>
              </a:spcAft>
              <a:buFont typeface="Wingdings" pitchFamily="2" charset="2"/>
              <a:buChar char="§"/>
            </a:pPr>
            <a:r>
              <a:rPr lang="en-US" dirty="0"/>
              <a:t>Consumers who do not have access to internet to access the web-portal and are unable to access internet in their community will have alternate methods of reviewing and approving time, as necessary.</a:t>
            </a:r>
          </a:p>
        </p:txBody>
      </p:sp>
    </p:spTree>
    <p:extLst>
      <p:ext uri="{BB962C8B-B14F-4D97-AF65-F5344CB8AC3E}">
        <p14:creationId xmlns:p14="http://schemas.microsoft.com/office/powerpoint/2010/main" val="185710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4" name="Object 13"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Agenda</a:t>
            </a:r>
            <a:endParaRPr lang="en-US" kern="0" dirty="0"/>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b="1" dirty="0"/>
              <a:t>Logistics</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Program Updates</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sz="1500" dirty="0">
                <a:solidFill>
                  <a:schemeClr val="bg2">
                    <a:lumMod val="85000"/>
                  </a:schemeClr>
                </a:solidFill>
              </a:rPr>
              <a:t>Thank You</a:t>
            </a:r>
            <a:endParaRPr lang="en-US" sz="1500" dirty="0">
              <a:solidFill>
                <a:schemeClr val="bg2">
                  <a:lumMod val="85000"/>
                </a:schemeClr>
              </a:solidFill>
            </a:endParaRP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Intent of Public Listening Sessions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2">
                    <a:lumMod val="85000"/>
                  </a:schemeClr>
                </a:solidFill>
              </a:rPr>
              <a:t>Open Discussion</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EVV Policy Decisions</a:t>
            </a:r>
          </a:p>
        </p:txBody>
      </p:sp>
    </p:spTree>
    <p:extLst>
      <p:ext uri="{BB962C8B-B14F-4D97-AF65-F5344CB8AC3E}">
        <p14:creationId xmlns:p14="http://schemas.microsoft.com/office/powerpoint/2010/main" val="154009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Other Frequently Asked Questions</a:t>
            </a:r>
          </a:p>
        </p:txBody>
      </p:sp>
      <p:sp>
        <p:nvSpPr>
          <p:cNvPr id="15" name="Text Placeholder 2">
            <a:extLst>
              <a:ext uri="{FF2B5EF4-FFF2-40B4-BE49-F238E27FC236}">
                <a16:creationId xmlns:a16="http://schemas.microsoft.com/office/drawing/2014/main" id="{20225223-3EC5-E242-B51D-0A2D32AC983E}"/>
              </a:ext>
            </a:extLst>
          </p:cNvPr>
          <p:cNvSpPr txBox="1">
            <a:spLocks/>
          </p:cNvSpPr>
          <p:nvPr/>
        </p:nvSpPr>
        <p:spPr>
          <a:xfrm>
            <a:off x="186569" y="1361182"/>
            <a:ext cx="8588054" cy="83099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n-US" dirty="0">
                <a:latin typeface="+mn-lt"/>
                <a:cs typeface="Calibri" pitchFamily="34" charset="0"/>
              </a:rPr>
              <a:t>Answer: EVV will have no impact on how PCA services are delivered. The PCA would check in and out using the EVV system when they are providing hands-on assistance. The EVV system will record this as a “community” visit.</a:t>
            </a:r>
          </a:p>
        </p:txBody>
      </p:sp>
      <p:sp>
        <p:nvSpPr>
          <p:cNvPr id="16" name="Rectangle 286">
            <a:extLst>
              <a:ext uri="{FF2B5EF4-FFF2-40B4-BE49-F238E27FC236}">
                <a16:creationId xmlns:a16="http://schemas.microsoft.com/office/drawing/2014/main" id="{7498819F-A8B8-F040-86CF-E4D7CB5A5116}"/>
              </a:ext>
            </a:extLst>
          </p:cNvPr>
          <p:cNvSpPr txBox="1">
            <a:spLocks noChangeArrowheads="1"/>
          </p:cNvSpPr>
          <p:nvPr/>
        </p:nvSpPr>
        <p:spPr bwMode="auto">
          <a:xfrm>
            <a:off x="174945" y="699162"/>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a:solidFill>
                  <a:schemeClr val="bg1"/>
                </a:solidFill>
                <a:latin typeface="Arial" panose="020B0604020202020204" pitchFamily="34" charset="0"/>
                <a:cs typeface="Arial" panose="020B0604020202020204" pitchFamily="34" charset="0"/>
              </a:rPr>
              <a:t>Question: I am a PCA Consumer and I am planning to bring my PCA on vacation with me for two weeks. How will my PCA use EVV?</a:t>
            </a:r>
          </a:p>
        </p:txBody>
      </p:sp>
      <p:sp>
        <p:nvSpPr>
          <p:cNvPr id="17" name="Rectangle 286">
            <a:extLst>
              <a:ext uri="{FF2B5EF4-FFF2-40B4-BE49-F238E27FC236}">
                <a16:creationId xmlns:a16="http://schemas.microsoft.com/office/drawing/2014/main" id="{AA717F90-20E0-0F46-9433-461440703F6D}"/>
              </a:ext>
            </a:extLst>
          </p:cNvPr>
          <p:cNvSpPr txBox="1">
            <a:spLocks noChangeArrowheads="1"/>
          </p:cNvSpPr>
          <p:nvPr/>
        </p:nvSpPr>
        <p:spPr bwMode="auto">
          <a:xfrm>
            <a:off x="173977" y="2324360"/>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a:solidFill>
                  <a:schemeClr val="bg1"/>
                </a:solidFill>
                <a:latin typeface="Arial" panose="020B0604020202020204" pitchFamily="34" charset="0"/>
                <a:cs typeface="Arial" panose="020B0604020202020204" pitchFamily="34" charset="0"/>
              </a:rPr>
              <a:t>Question: I am a Consumer surrogate. Do I have to be in the home during the visit to approve time for a visit?</a:t>
            </a:r>
          </a:p>
        </p:txBody>
      </p:sp>
      <p:sp>
        <p:nvSpPr>
          <p:cNvPr id="18" name="Text Placeholder 2">
            <a:extLst>
              <a:ext uri="{FF2B5EF4-FFF2-40B4-BE49-F238E27FC236}">
                <a16:creationId xmlns:a16="http://schemas.microsoft.com/office/drawing/2014/main" id="{77A70370-6C60-9D4C-8559-46A75334EDEF}"/>
              </a:ext>
            </a:extLst>
          </p:cNvPr>
          <p:cNvSpPr txBox="1">
            <a:spLocks/>
          </p:cNvSpPr>
          <p:nvPr/>
        </p:nvSpPr>
        <p:spPr>
          <a:xfrm>
            <a:off x="173977" y="2999743"/>
            <a:ext cx="8588054" cy="83099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n-US" dirty="0">
                <a:latin typeface="+mn-lt"/>
                <a:cs typeface="Calibri" pitchFamily="34" charset="0"/>
              </a:rPr>
              <a:t>Answer: No, but surrogates will be expected to verify the time of the visit. Consumers, surrogates, and administrative proxies will have access to a web-based portal that will allow them to review, edit, and approve time at any time during the pay period.</a:t>
            </a:r>
          </a:p>
        </p:txBody>
      </p:sp>
      <p:sp>
        <p:nvSpPr>
          <p:cNvPr id="19" name="Rectangle 286">
            <a:extLst>
              <a:ext uri="{FF2B5EF4-FFF2-40B4-BE49-F238E27FC236}">
                <a16:creationId xmlns:a16="http://schemas.microsoft.com/office/drawing/2014/main" id="{B6A734C8-EA3A-C848-B2B0-FF4D2CBF035D}"/>
              </a:ext>
            </a:extLst>
          </p:cNvPr>
          <p:cNvSpPr txBox="1">
            <a:spLocks noChangeArrowheads="1"/>
          </p:cNvSpPr>
          <p:nvPr/>
        </p:nvSpPr>
        <p:spPr bwMode="auto">
          <a:xfrm>
            <a:off x="186892" y="3997420"/>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kern="0" dirty="0">
                <a:solidFill>
                  <a:schemeClr val="bg1"/>
                </a:solidFill>
                <a:latin typeface="Arial" panose="020B0604020202020204" pitchFamily="34" charset="0"/>
                <a:cs typeface="Arial" panose="020B0604020202020204" pitchFamily="34" charset="0"/>
              </a:rPr>
              <a:t>Question: How will EVV work if there are multiple PCAs working for the same Consumer at the same time?</a:t>
            </a:r>
          </a:p>
        </p:txBody>
      </p:sp>
      <p:sp>
        <p:nvSpPr>
          <p:cNvPr id="20" name="Text Placeholder 2">
            <a:extLst>
              <a:ext uri="{FF2B5EF4-FFF2-40B4-BE49-F238E27FC236}">
                <a16:creationId xmlns:a16="http://schemas.microsoft.com/office/drawing/2014/main" id="{1186B235-ECA9-204A-9A02-EBB55923AF2D}"/>
              </a:ext>
            </a:extLst>
          </p:cNvPr>
          <p:cNvSpPr txBox="1">
            <a:spLocks/>
          </p:cNvSpPr>
          <p:nvPr/>
        </p:nvSpPr>
        <p:spPr>
          <a:xfrm>
            <a:off x="166228" y="4731603"/>
            <a:ext cx="8588054" cy="1077218"/>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800"/>
              </a:spcAft>
              <a:buNone/>
            </a:pPr>
            <a:r>
              <a:rPr lang="en-US" dirty="0">
                <a:latin typeface="+mn-lt"/>
                <a:cs typeface="Calibri" pitchFamily="34" charset="0"/>
              </a:rPr>
              <a:t>Answer: The EVV system will not limit the number of PCAs who can work for one Consumer at the same time. However, the system will not allow one PCA to work for multiple Consumers at the same time. </a:t>
            </a:r>
            <a:r>
              <a:rPr lang="en-US" dirty="0"/>
              <a:t>Consumers will still be required to schedule their PCAs to work in accordance with their authorized PCA hours.</a:t>
            </a:r>
            <a:endParaRPr lang="en-US" dirty="0">
              <a:latin typeface="+mn-lt"/>
              <a:cs typeface="Calibri" pitchFamily="34" charset="0"/>
            </a:endParaRPr>
          </a:p>
        </p:txBody>
      </p:sp>
    </p:spTree>
    <p:extLst>
      <p:ext uri="{BB962C8B-B14F-4D97-AF65-F5344CB8AC3E}">
        <p14:creationId xmlns:p14="http://schemas.microsoft.com/office/powerpoint/2010/main" val="321196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p>
            <a:r>
              <a:rPr lang="en-US" dirty="0"/>
              <a:t>Other Questions that MassHealth is Working Through</a:t>
            </a:r>
          </a:p>
        </p:txBody>
      </p:sp>
      <p:sp>
        <p:nvSpPr>
          <p:cNvPr id="28" name="Text Placeholder 2">
            <a:extLst>
              <a:ext uri="{FF2B5EF4-FFF2-40B4-BE49-F238E27FC236}">
                <a16:creationId xmlns:a16="http://schemas.microsoft.com/office/drawing/2014/main" id="{B10CF0BB-9DC3-FA40-9370-F1239EC3EBAC}"/>
              </a:ext>
            </a:extLst>
          </p:cNvPr>
          <p:cNvSpPr txBox="1">
            <a:spLocks/>
          </p:cNvSpPr>
          <p:nvPr/>
        </p:nvSpPr>
        <p:spPr>
          <a:xfrm>
            <a:off x="580435" y="1590856"/>
            <a:ext cx="7983130" cy="798745"/>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Working for multiple consumers</a:t>
            </a:r>
          </a:p>
          <a:p>
            <a:pPr lvl="0">
              <a:defRPr/>
            </a:pPr>
            <a:r>
              <a:rPr lang="en-US" altLang="en-US" sz="1600" dirty="0"/>
              <a:t>How will a PCA use EVV if they are doing work for multiple consumers at the same time (for example: grocery shopping)?</a:t>
            </a:r>
          </a:p>
        </p:txBody>
      </p:sp>
      <p:sp>
        <p:nvSpPr>
          <p:cNvPr id="30" name="Oval 29">
            <a:extLst>
              <a:ext uri="{FF2B5EF4-FFF2-40B4-BE49-F238E27FC236}">
                <a16:creationId xmlns:a16="http://schemas.microsoft.com/office/drawing/2014/main" id="{8710CB63-D127-8847-8C8C-CB34F386D31B}"/>
              </a:ext>
            </a:extLst>
          </p:cNvPr>
          <p:cNvSpPr/>
          <p:nvPr/>
        </p:nvSpPr>
        <p:spPr>
          <a:xfrm>
            <a:off x="415453" y="1782432"/>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rPr>
              <a:t>1</a:t>
            </a:r>
          </a:p>
        </p:txBody>
      </p:sp>
      <p:sp>
        <p:nvSpPr>
          <p:cNvPr id="34" name="Text Placeholder 2">
            <a:extLst>
              <a:ext uri="{FF2B5EF4-FFF2-40B4-BE49-F238E27FC236}">
                <a16:creationId xmlns:a16="http://schemas.microsoft.com/office/drawing/2014/main" id="{C6DE4E35-7F44-AB46-BFBF-C861B9218A72}"/>
              </a:ext>
            </a:extLst>
          </p:cNvPr>
          <p:cNvSpPr txBox="1">
            <a:spLocks/>
          </p:cNvSpPr>
          <p:nvPr/>
        </p:nvSpPr>
        <p:spPr>
          <a:xfrm>
            <a:off x="580435" y="2590800"/>
            <a:ext cx="7983130" cy="795556"/>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EVV during night hours</a:t>
            </a:r>
          </a:p>
          <a:p>
            <a:r>
              <a:rPr lang="en-US" altLang="en-US" sz="1600" dirty="0"/>
              <a:t>How will a PCA use EVV during night hours visits?</a:t>
            </a:r>
          </a:p>
        </p:txBody>
      </p:sp>
      <p:sp>
        <p:nvSpPr>
          <p:cNvPr id="35" name="Oval 34">
            <a:extLst>
              <a:ext uri="{FF2B5EF4-FFF2-40B4-BE49-F238E27FC236}">
                <a16:creationId xmlns:a16="http://schemas.microsoft.com/office/drawing/2014/main" id="{463FB33C-69DC-2141-B5E4-D408AF30785B}"/>
              </a:ext>
            </a:extLst>
          </p:cNvPr>
          <p:cNvSpPr/>
          <p:nvPr/>
        </p:nvSpPr>
        <p:spPr>
          <a:xfrm>
            <a:off x="422722" y="2778792"/>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rPr>
              <a:t>2</a:t>
            </a:r>
          </a:p>
        </p:txBody>
      </p:sp>
      <p:sp>
        <p:nvSpPr>
          <p:cNvPr id="36" name="Text Placeholder 2">
            <a:extLst>
              <a:ext uri="{FF2B5EF4-FFF2-40B4-BE49-F238E27FC236}">
                <a16:creationId xmlns:a16="http://schemas.microsoft.com/office/drawing/2014/main" id="{08FE26FB-AC53-C84C-ABA6-590CCA6828E7}"/>
              </a:ext>
            </a:extLst>
          </p:cNvPr>
          <p:cNvSpPr txBox="1">
            <a:spLocks/>
          </p:cNvSpPr>
          <p:nvPr/>
        </p:nvSpPr>
        <p:spPr>
          <a:xfrm>
            <a:off x="580435" y="3625218"/>
            <a:ext cx="7983130" cy="795556"/>
          </a:xfrm>
          <a:prstGeom prst="rect">
            <a:avLst/>
          </a:prstGeom>
          <a:solidFill>
            <a:srgbClr val="C7E0FB"/>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rPr>
              <a:t>Compliance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dirty="0"/>
              <a:t>What if a Consumer or </a:t>
            </a:r>
            <a:r>
              <a:rPr lang="en-US" altLang="en-US" sz="1600"/>
              <a:t>PCA required to use EVV does not use it?</a:t>
            </a:r>
            <a:endParaRPr lang="en-US" altLang="en-US" sz="1600" dirty="0"/>
          </a:p>
        </p:txBody>
      </p:sp>
      <p:sp>
        <p:nvSpPr>
          <p:cNvPr id="37" name="Oval 36">
            <a:extLst>
              <a:ext uri="{FF2B5EF4-FFF2-40B4-BE49-F238E27FC236}">
                <a16:creationId xmlns:a16="http://schemas.microsoft.com/office/drawing/2014/main" id="{13317A6A-9A94-044A-AFA2-4EB6CDC5977E}"/>
              </a:ext>
            </a:extLst>
          </p:cNvPr>
          <p:cNvSpPr/>
          <p:nvPr/>
        </p:nvSpPr>
        <p:spPr>
          <a:xfrm>
            <a:off x="422722" y="3813210"/>
            <a:ext cx="365760" cy="365760"/>
          </a:xfrm>
          <a:prstGeom prst="ellipse">
            <a:avLst/>
          </a:prstGeom>
          <a:solidFill>
            <a:srgbClr val="0029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rPr>
              <a:t>3</a:t>
            </a:r>
          </a:p>
        </p:txBody>
      </p:sp>
      <p:sp>
        <p:nvSpPr>
          <p:cNvPr id="13" name="Rectangle 286">
            <a:extLst>
              <a:ext uri="{FF2B5EF4-FFF2-40B4-BE49-F238E27FC236}">
                <a16:creationId xmlns:a16="http://schemas.microsoft.com/office/drawing/2014/main" id="{58F60D1B-AA63-C641-B1B6-19A216567CAE}"/>
              </a:ext>
            </a:extLst>
          </p:cNvPr>
          <p:cNvSpPr txBox="1">
            <a:spLocks noChangeArrowheads="1"/>
          </p:cNvSpPr>
          <p:nvPr/>
        </p:nvSpPr>
        <p:spPr bwMode="auto">
          <a:xfrm>
            <a:off x="174945" y="699162"/>
            <a:ext cx="8600646" cy="589556"/>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US" b="1" kern="0" dirty="0">
                <a:solidFill>
                  <a:schemeClr val="bg1"/>
                </a:solidFill>
                <a:latin typeface="Arial" panose="020B0604020202020204" pitchFamily="34" charset="0"/>
                <a:cs typeface="Arial" panose="020B0604020202020204" pitchFamily="34" charset="0"/>
              </a:rPr>
              <a:t>MassHealth, with the support of the PCA EVV Workgroup, is still working through answers to many issues related to EVV implementation, including:</a:t>
            </a:r>
          </a:p>
        </p:txBody>
      </p:sp>
      <p:sp>
        <p:nvSpPr>
          <p:cNvPr id="14" name="Rectangle 13">
            <a:extLst>
              <a:ext uri="{FF2B5EF4-FFF2-40B4-BE49-F238E27FC236}">
                <a16:creationId xmlns:a16="http://schemas.microsoft.com/office/drawing/2014/main" id="{B2762A3C-00F0-7844-BF82-37F37D4AA952}"/>
              </a:ext>
            </a:extLst>
          </p:cNvPr>
          <p:cNvSpPr/>
          <p:nvPr/>
        </p:nvSpPr>
        <p:spPr>
          <a:xfrm>
            <a:off x="412200" y="5804772"/>
            <a:ext cx="8363392"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Tree>
    <p:extLst>
      <p:ext uri="{BB962C8B-B14F-4D97-AF65-F5344CB8AC3E}">
        <p14:creationId xmlns:p14="http://schemas.microsoft.com/office/powerpoint/2010/main" val="293639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D6507-3586-D646-A42D-993DB5207F10}"/>
              </a:ext>
            </a:extLst>
          </p:cNvPr>
          <p:cNvSpPr>
            <a:spLocks noGrp="1"/>
          </p:cNvSpPr>
          <p:nvPr>
            <p:ph type="title"/>
          </p:nvPr>
        </p:nvSpPr>
        <p:spPr/>
        <p:txBody>
          <a:bodyPr/>
          <a:lstStyle/>
          <a:p>
            <a:r>
              <a:rPr lang="en-US" dirty="0"/>
              <a:t>MassHealth wants to hear from you!</a:t>
            </a:r>
          </a:p>
        </p:txBody>
      </p:sp>
      <p:sp>
        <p:nvSpPr>
          <p:cNvPr id="4" name="Text Placeholder 3">
            <a:extLst>
              <a:ext uri="{FF2B5EF4-FFF2-40B4-BE49-F238E27FC236}">
                <a16:creationId xmlns:a16="http://schemas.microsoft.com/office/drawing/2014/main" id="{EA01F29E-B6E2-F540-8710-54588EC15677}"/>
              </a:ext>
            </a:extLst>
          </p:cNvPr>
          <p:cNvSpPr>
            <a:spLocks noGrp="1"/>
          </p:cNvSpPr>
          <p:nvPr>
            <p:ph type="body" sz="quarter" idx="12"/>
          </p:nvPr>
        </p:nvSpPr>
        <p:spPr>
          <a:xfrm>
            <a:off x="277972" y="1435310"/>
            <a:ext cx="8307009" cy="3352800"/>
          </a:xfrm>
        </p:spPr>
        <p:txBody>
          <a:bodyPr/>
          <a:lstStyle/>
          <a:p>
            <a:pPr marL="0" lvl="1" indent="0" algn="ctr">
              <a:spcAft>
                <a:spcPts val="800"/>
              </a:spcAft>
              <a:buNone/>
            </a:pPr>
            <a:r>
              <a:rPr lang="en-US" sz="1800" b="1" dirty="0">
                <a:cs typeface="Calibri" pitchFamily="34" charset="0"/>
              </a:rPr>
              <a:t>Feedback Reminders</a:t>
            </a:r>
            <a:endParaRPr lang="en-US" b="1" dirty="0">
              <a:cs typeface="Calibri" pitchFamily="34" charset="0"/>
            </a:endParaRPr>
          </a:p>
          <a:p>
            <a:pPr lvl="1">
              <a:spcAft>
                <a:spcPts val="800"/>
              </a:spcAft>
            </a:pPr>
            <a:r>
              <a:rPr lang="en-US" dirty="0"/>
              <a:t>Feedback will be prioritized in the following order:</a:t>
            </a:r>
          </a:p>
          <a:p>
            <a:pPr marL="755268" lvl="2" indent="-285750">
              <a:buFont typeface="Arial" pitchFamily="34" charset="0"/>
              <a:buChar char="−"/>
            </a:pPr>
            <a:r>
              <a:rPr lang="en-US" dirty="0"/>
              <a:t>A MassHealth representative will read any comments submitted to the comments section.</a:t>
            </a:r>
          </a:p>
          <a:p>
            <a:pPr marL="755268" lvl="2" indent="-285750">
              <a:buFont typeface="Arial" pitchFamily="34" charset="0"/>
              <a:buChar char="−"/>
            </a:pPr>
            <a:r>
              <a:rPr lang="en-US" dirty="0"/>
              <a:t>A MassHealth representative will call on anyone using the “raise hand” feature.</a:t>
            </a:r>
          </a:p>
          <a:p>
            <a:pPr marL="755268" lvl="2" indent="-285750">
              <a:buFont typeface="Arial" pitchFamily="34" charset="0"/>
              <a:buChar char="−"/>
            </a:pPr>
            <a:r>
              <a:rPr lang="en-US" dirty="0"/>
              <a:t>Attendees will have the opportunity to unmute and provide feedback.</a:t>
            </a:r>
          </a:p>
          <a:p>
            <a:pPr lvl="1">
              <a:spcAft>
                <a:spcPts val="800"/>
              </a:spcAft>
            </a:pPr>
            <a:r>
              <a:rPr lang="en-US" dirty="0"/>
              <a:t>During Public Listening Sessions, MassHealth </a:t>
            </a:r>
            <a:r>
              <a:rPr lang="en-US" b="1" u="sng" dirty="0"/>
              <a:t>does not</a:t>
            </a:r>
            <a:r>
              <a:rPr lang="en-US" b="1" dirty="0"/>
              <a:t> </a:t>
            </a:r>
            <a:r>
              <a:rPr lang="en-US" dirty="0"/>
              <a:t>respond to feedback. MassHealth asks that you frame your feedback in the form of a comment as questions cannot be answered.</a:t>
            </a:r>
          </a:p>
          <a:p>
            <a:pPr lvl="1">
              <a:spcAft>
                <a:spcPts val="800"/>
              </a:spcAft>
            </a:pPr>
            <a:r>
              <a:rPr lang="en-US" dirty="0">
                <a:cs typeface="Calibri" pitchFamily="34" charset="0"/>
              </a:rPr>
              <a:t>If we run out of time and do not get to your question, MassHealth accepts feedback at anytime at </a:t>
            </a:r>
            <a:r>
              <a:rPr lang="en-US" dirty="0">
                <a:cs typeface="Calibri" pitchFamily="34" charset="0"/>
                <a:hlinkClick r:id="rId3"/>
              </a:rPr>
              <a:t>PCAfeedback@massmail.state.ma.us</a:t>
            </a:r>
            <a:endParaRPr lang="en-US" dirty="0">
              <a:cs typeface="Calibri" pitchFamily="34" charset="0"/>
            </a:endParaRPr>
          </a:p>
        </p:txBody>
      </p:sp>
      <p:sp>
        <p:nvSpPr>
          <p:cNvPr id="5" name="Text Placeholder 2">
            <a:extLst>
              <a:ext uri="{FF2B5EF4-FFF2-40B4-BE49-F238E27FC236}">
                <a16:creationId xmlns:a16="http://schemas.microsoft.com/office/drawing/2014/main" id="{6B77E912-AFB0-5746-9FB6-083879F160BA}"/>
              </a:ext>
            </a:extLst>
          </p:cNvPr>
          <p:cNvSpPr txBox="1">
            <a:spLocks/>
          </p:cNvSpPr>
          <p:nvPr/>
        </p:nvSpPr>
        <p:spPr>
          <a:xfrm>
            <a:off x="174945" y="685800"/>
            <a:ext cx="8513064" cy="609600"/>
          </a:xfrm>
          <a:prstGeom prst="rect">
            <a:avLst/>
          </a:prstGeom>
          <a:solidFill>
            <a:schemeClr val="tx2"/>
          </a:solidFill>
          <a:ln w="9525">
            <a:noFill/>
            <a:miter lim="800000"/>
            <a:headEnd/>
            <a:tailEnd/>
          </a:ln>
          <a:effectLst/>
        </p:spPr>
        <p:txBody>
          <a:bodyPr vert="horz" wrap="square" lIns="76200" tIns="76200" rIns="76200" bIns="76200" numCol="1" anchor="ctr" anchorCtr="0" compatLnSpc="1">
            <a:prstTxWarp prst="textNoShape">
              <a:avLst/>
            </a:prstTxWarp>
            <a:noAutofit/>
          </a:bodyPr>
          <a:lstStyle>
            <a:defPPr>
              <a:defRPr lang="en-US"/>
            </a:defPPr>
            <a:lvl1pPr indent="0" algn="ctr" defTabSz="913429" fontAlgn="base">
              <a:spcBef>
                <a:spcPct val="0"/>
              </a:spcBef>
              <a:spcAft>
                <a:spcPct val="0"/>
              </a:spcAft>
              <a:buClr>
                <a:schemeClr val="tx2"/>
              </a:buClr>
              <a:defRPr sz="1600" b="1" kern="0" baseline="0">
                <a:solidFill>
                  <a:schemeClr val="bg1"/>
                </a:solidFill>
                <a:latin typeface="Arial" panose="020B0604020202020204" pitchFamily="34" charset="0"/>
                <a:cs typeface="Arial" panose="020B0604020202020204" pitchFamily="34" charset="0"/>
              </a:defRPr>
            </a:lvl1pPr>
            <a:lvl2pPr marL="197586" indent="-195966" defTabSz="913429" fontAlgn="base">
              <a:spcBef>
                <a:spcPct val="0"/>
              </a:spcBef>
              <a:spcAft>
                <a:spcPct val="0"/>
              </a:spcAft>
              <a:buClr>
                <a:schemeClr val="tx2"/>
              </a:buClr>
              <a:buSzPct val="125000"/>
              <a:buFont typeface="Arial" charset="0"/>
              <a:buChar char="▪"/>
              <a:defRPr sz="1600" baseline="0"/>
            </a:lvl2pPr>
            <a:lvl3pPr marL="466431" indent="-267227" defTabSz="913429" fontAlgn="base">
              <a:spcBef>
                <a:spcPct val="0"/>
              </a:spcBef>
              <a:spcAft>
                <a:spcPct val="0"/>
              </a:spcAft>
              <a:buClr>
                <a:schemeClr val="tx2"/>
              </a:buClr>
              <a:buSzPct val="120000"/>
              <a:buFont typeface="Arial" charset="0"/>
              <a:buChar char="–"/>
              <a:defRPr sz="1600" baseline="0"/>
            </a:lvl3pPr>
            <a:lvl4pPr marL="626768" indent="-158716" defTabSz="913429" fontAlgn="base">
              <a:spcBef>
                <a:spcPct val="0"/>
              </a:spcBef>
              <a:spcAft>
                <a:spcPct val="0"/>
              </a:spcAft>
              <a:buClr>
                <a:schemeClr val="tx2"/>
              </a:buClr>
              <a:buSzPct val="120000"/>
              <a:buFont typeface="Arial" charset="0"/>
              <a:buChar char="▫"/>
              <a:defRPr sz="1600" baseline="0"/>
            </a:lvl4pPr>
            <a:lvl5pPr marL="764947"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r>
              <a:rPr lang="en-US" dirty="0"/>
              <a:t>What do you consider to be the key impacts of EVV implementation and do you have suggestions for MassHealth to consider as we address those impacts?</a:t>
            </a:r>
          </a:p>
        </p:txBody>
      </p:sp>
    </p:spTree>
    <p:extLst>
      <p:ext uri="{BB962C8B-B14F-4D97-AF65-F5344CB8AC3E}">
        <p14:creationId xmlns:p14="http://schemas.microsoft.com/office/powerpoint/2010/main" val="236433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Thank you!</a:t>
            </a:r>
            <a:endParaRPr lang="en-US" kern="0" dirty="0"/>
          </a:p>
        </p:txBody>
      </p:sp>
      <p:sp>
        <p:nvSpPr>
          <p:cNvPr id="2" name="Rectangle 1"/>
          <p:cNvSpPr/>
          <p:nvPr/>
        </p:nvSpPr>
        <p:spPr>
          <a:xfrm>
            <a:off x="1040462" y="1942237"/>
            <a:ext cx="7063075" cy="1200329"/>
          </a:xfrm>
          <a:prstGeom prst="rect">
            <a:avLst/>
          </a:prstGeom>
        </p:spPr>
        <p:txBody>
          <a:bodyPr wrap="square">
            <a:spAutoFit/>
          </a:bodyPr>
          <a:lstStyle/>
          <a:p>
            <a:pPr marL="8682" algn="ctr"/>
            <a:endParaRPr lang="en-US" i="1" dirty="0"/>
          </a:p>
          <a:p>
            <a:pPr marL="8682" algn="ctr"/>
            <a:r>
              <a:rPr lang="en-US" i="1" dirty="0"/>
              <a:t>Additional feedback can be submitted to MassHealth by emailing:</a:t>
            </a:r>
          </a:p>
          <a:p>
            <a:pPr marL="8682" algn="ctr"/>
            <a:endParaRPr lang="en-US" i="1" dirty="0"/>
          </a:p>
          <a:p>
            <a:pPr marL="8682" algn="ctr"/>
            <a:r>
              <a:rPr lang="en-US" b="1" i="1" dirty="0">
                <a:solidFill>
                  <a:schemeClr val="accent4"/>
                </a:solidFill>
              </a:rPr>
              <a:t>PCAfeedback@massmail.state.ma.us</a:t>
            </a:r>
          </a:p>
        </p:txBody>
      </p:sp>
      <p:sp>
        <p:nvSpPr>
          <p:cNvPr id="20" name="Text Placeholder 1"/>
          <p:cNvSpPr txBox="1">
            <a:spLocks/>
          </p:cNvSpPr>
          <p:nvPr/>
        </p:nvSpPr>
        <p:spPr>
          <a:xfrm>
            <a:off x="313182" y="1295400"/>
            <a:ext cx="8517636" cy="3048000"/>
          </a:xfrm>
          <a:prstGeom prst="rect">
            <a:avLst/>
          </a:prstGeom>
          <a:ln>
            <a:solidFill>
              <a:schemeClr val="accent6">
                <a:lumMod val="60000"/>
                <a:lumOff val="40000"/>
              </a:schemeClr>
            </a:solidFill>
          </a:ln>
          <a:effectLst>
            <a:outerShdw blurRad="50800" dist="38100" dir="2700000" algn="tl" rotWithShape="0">
              <a:prstClr val="black">
                <a:alpha val="40000"/>
              </a:prstClr>
            </a:outerShdw>
          </a:effectLst>
        </p:spPr>
        <p:txBody>
          <a:bodyPr lIns="274320" rIns="274320"/>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b="1" dirty="0">
                <a:solidFill>
                  <a:schemeClr val="tx2"/>
                </a:solidFill>
              </a:rPr>
              <a:t> </a:t>
            </a:r>
          </a:p>
        </p:txBody>
      </p:sp>
    </p:spTree>
    <p:extLst>
      <p:ext uri="{BB962C8B-B14F-4D97-AF65-F5344CB8AC3E}">
        <p14:creationId xmlns:p14="http://schemas.microsoft.com/office/powerpoint/2010/main" val="226111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5" name="Object 14" hidden="1"/>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n-US" dirty="0"/>
              <a:t>Joining from a Mobile Device</a:t>
            </a:r>
          </a:p>
        </p:txBody>
      </p:sp>
      <p:sp>
        <p:nvSpPr>
          <p:cNvPr id="8" name="Text Placeholder 7">
            <a:extLst>
              <a:ext uri="{FF2B5EF4-FFF2-40B4-BE49-F238E27FC236}">
                <a16:creationId xmlns:a16="http://schemas.microsoft.com/office/drawing/2014/main" id="{E15D27EA-96DC-6A42-9D87-79A3E30C7D73}"/>
              </a:ext>
            </a:extLst>
          </p:cNvPr>
          <p:cNvSpPr>
            <a:spLocks noGrp="1"/>
          </p:cNvSpPr>
          <p:nvPr>
            <p:ph type="body" sz="quarter" idx="12"/>
          </p:nvPr>
        </p:nvSpPr>
        <p:spPr>
          <a:xfrm>
            <a:off x="381000" y="914400"/>
            <a:ext cx="4800600" cy="1846659"/>
          </a:xfrm>
        </p:spPr>
        <p:txBody>
          <a:bodyPr/>
          <a:lstStyle/>
          <a:p>
            <a:pPr marL="285750" lvl="2" indent="-285750">
              <a:buFont typeface="Wingdings" pitchFamily="2" charset="2"/>
              <a:buChar char="§"/>
            </a:pPr>
            <a:r>
              <a:rPr lang="en-US" sz="1500" dirty="0"/>
              <a:t>If you are joining this meeting from a mobile device, you have two options:</a:t>
            </a:r>
          </a:p>
          <a:p>
            <a:pPr marL="521906" lvl="3" indent="-285750">
              <a:buSzTx/>
              <a:buFont typeface="System Font Regular"/>
              <a:buChar char="-"/>
            </a:pPr>
            <a:r>
              <a:rPr lang="en-US" sz="1500" dirty="0">
                <a:solidFill>
                  <a:srgbClr val="000000"/>
                </a:solidFill>
              </a:rPr>
              <a:t>Join by calling in</a:t>
            </a:r>
          </a:p>
          <a:p>
            <a:pPr marL="521906" lvl="3" indent="-285750">
              <a:buSzTx/>
              <a:buFont typeface="System Font Regular"/>
              <a:buChar char="-"/>
            </a:pPr>
            <a:r>
              <a:rPr lang="en-US" sz="1500" dirty="0">
                <a:solidFill>
                  <a:srgbClr val="000000"/>
                </a:solidFill>
              </a:rPr>
              <a:t>Join via the WebEx mobile application</a:t>
            </a:r>
            <a:endParaRPr lang="en-US" sz="1500" dirty="0"/>
          </a:p>
          <a:p>
            <a:pPr marL="285750" lvl="2" indent="-285750">
              <a:buFont typeface="Wingdings" pitchFamily="2" charset="2"/>
              <a:buChar char="§"/>
            </a:pPr>
            <a:r>
              <a:rPr lang="en-US" sz="1500" dirty="0"/>
              <a:t>Listening session details, including call in information and the meeting password, can be found online at </a:t>
            </a:r>
            <a:r>
              <a:rPr lang="en-US" sz="1500" dirty="0" err="1"/>
              <a:t>mass.gov</a:t>
            </a:r>
            <a:r>
              <a:rPr lang="en-US" sz="1500" dirty="0"/>
              <a:t> by searching “Notice Bi-Monthly Public Listening Session” and opening the search result for July 2021.</a:t>
            </a:r>
          </a:p>
          <a:p>
            <a:pPr marL="285750" lvl="2" indent="-285750">
              <a:buFont typeface="Wingdings" pitchFamily="2" charset="2"/>
              <a:buChar char="§"/>
            </a:pPr>
            <a:r>
              <a:rPr lang="en-US" sz="1500" dirty="0"/>
              <a:t>If you are having difficulty joining via the mobile application, please call in using the information provided in the communications sent for this listening session.</a:t>
            </a:r>
          </a:p>
          <a:p>
            <a:pPr marL="285750" lvl="2" indent="-285750">
              <a:buFont typeface="Wingdings" pitchFamily="2" charset="2"/>
              <a:buChar char="§"/>
            </a:pPr>
            <a:r>
              <a:rPr lang="en-US" sz="1500" dirty="0"/>
              <a:t>If you call in, the deck we are reviewing will be posted on </a:t>
            </a:r>
            <a:r>
              <a:rPr lang="en-US" sz="1500" dirty="0" err="1"/>
              <a:t>mass.gov</a:t>
            </a:r>
            <a:r>
              <a:rPr lang="en-US" sz="1500" dirty="0"/>
              <a:t> and can be found by searching “July Bi-Monthly Public Listening Session”.</a:t>
            </a:r>
          </a:p>
        </p:txBody>
      </p:sp>
      <p:pic>
        <p:nvPicPr>
          <p:cNvPr id="3" name="Picture 2">
            <a:extLst>
              <a:ext uri="{FF2B5EF4-FFF2-40B4-BE49-F238E27FC236}">
                <a16:creationId xmlns:a16="http://schemas.microsoft.com/office/drawing/2014/main" id="{EA033869-C616-B24D-B68C-79882C855103}"/>
              </a:ext>
            </a:extLst>
          </p:cNvPr>
          <p:cNvPicPr>
            <a:picLocks noChangeAspect="1"/>
          </p:cNvPicPr>
          <p:nvPr/>
        </p:nvPicPr>
        <p:blipFill rotWithShape="1">
          <a:blip r:embed="rId7"/>
          <a:srcRect l="-1" t="26667" r="1873" b="23334"/>
          <a:stretch/>
        </p:blipFill>
        <p:spPr>
          <a:xfrm>
            <a:off x="5545015" y="1478190"/>
            <a:ext cx="3107312" cy="3429000"/>
          </a:xfrm>
          <a:prstGeom prst="rect">
            <a:avLst/>
          </a:prstGeom>
        </p:spPr>
      </p:pic>
      <p:sp>
        <p:nvSpPr>
          <p:cNvPr id="2" name="Rectangle 1">
            <a:extLst>
              <a:ext uri="{FF2B5EF4-FFF2-40B4-BE49-F238E27FC236}">
                <a16:creationId xmlns:a16="http://schemas.microsoft.com/office/drawing/2014/main" id="{996FBE5C-8A3A-AD4F-8E6C-06A357EB5F6E}"/>
              </a:ext>
            </a:extLst>
          </p:cNvPr>
          <p:cNvSpPr/>
          <p:nvPr/>
        </p:nvSpPr>
        <p:spPr>
          <a:xfrm>
            <a:off x="381000" y="6192625"/>
            <a:ext cx="8288912" cy="323165"/>
          </a:xfrm>
          <a:prstGeom prst="rect">
            <a:avLst/>
          </a:prstGeom>
        </p:spPr>
        <p:txBody>
          <a:bodyPr wrap="square">
            <a:spAutoFit/>
          </a:bodyPr>
          <a:lstStyle/>
          <a:p>
            <a:pPr algn="ctr"/>
            <a:r>
              <a:rPr lang="en-US" sz="1500" b="1" dirty="0"/>
              <a:t>MassHealth asks that you please hold all comments until the end of the presentation.</a:t>
            </a:r>
            <a:endParaRPr lang="en-US" sz="1500" dirty="0"/>
          </a:p>
        </p:txBody>
      </p:sp>
    </p:spTree>
    <p:extLst>
      <p:ext uri="{BB962C8B-B14F-4D97-AF65-F5344CB8AC3E}">
        <p14:creationId xmlns:p14="http://schemas.microsoft.com/office/powerpoint/2010/main" val="184592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328EA7-135C-3540-A2DA-D60F65566134}"/>
              </a:ext>
            </a:extLst>
          </p:cNvPr>
          <p:cNvPicPr>
            <a:picLocks noChangeAspect="1"/>
          </p:cNvPicPr>
          <p:nvPr/>
        </p:nvPicPr>
        <p:blipFill>
          <a:blip r:embed="rId5"/>
          <a:stretch>
            <a:fillRect/>
          </a:stretch>
        </p:blipFill>
        <p:spPr>
          <a:xfrm>
            <a:off x="5099538" y="486976"/>
            <a:ext cx="3572720" cy="3664328"/>
          </a:xfrm>
          <a:prstGeom prst="rect">
            <a:avLst/>
          </a:prstGeom>
        </p:spPr>
      </p:pic>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5" name="Object 14" hidden="1"/>
                      <p:cNvPicPr/>
                      <p:nvPr/>
                    </p:nvPicPr>
                    <p:blipFill>
                      <a:blip r:embed="rId7"/>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n-US" dirty="0"/>
              <a:t>Muting and Unmuting Your Line</a:t>
            </a:r>
          </a:p>
        </p:txBody>
      </p:sp>
      <p:sp>
        <p:nvSpPr>
          <p:cNvPr id="2" name="Text Placeholder 1">
            <a:extLst>
              <a:ext uri="{FF2B5EF4-FFF2-40B4-BE49-F238E27FC236}">
                <a16:creationId xmlns:a16="http://schemas.microsoft.com/office/drawing/2014/main" id="{A4C3E19B-7970-1D4F-9DBA-5C525D84823C}"/>
              </a:ext>
            </a:extLst>
          </p:cNvPr>
          <p:cNvSpPr>
            <a:spLocks noGrp="1"/>
          </p:cNvSpPr>
          <p:nvPr>
            <p:ph type="body" sz="quarter" idx="12"/>
          </p:nvPr>
        </p:nvSpPr>
        <p:spPr>
          <a:xfrm>
            <a:off x="381000" y="914400"/>
            <a:ext cx="4273062" cy="1846659"/>
          </a:xfrm>
        </p:spPr>
        <p:txBody>
          <a:bodyPr/>
          <a:lstStyle/>
          <a:p>
            <a:pPr marL="288925" lvl="2" indent="-288925">
              <a:buFont typeface="Wingdings" panose="05000000000000000000" pitchFamily="2" charset="2"/>
              <a:buChar char="§"/>
            </a:pPr>
            <a:r>
              <a:rPr lang="en-US" sz="1500" dirty="0"/>
              <a:t>MassHealth requests that all attendees keep their phone muted if they are not talking to minimize background noise. MassHealth may mute your line if there is background noise.</a:t>
            </a:r>
            <a:endParaRPr lang="en-US" sz="1000" dirty="0">
              <a:solidFill>
                <a:srgbClr val="FF0000"/>
              </a:solidFill>
            </a:endParaRPr>
          </a:p>
          <a:p>
            <a:pPr marL="288925" indent="-288925">
              <a:buSzPct val="120000"/>
              <a:buFont typeface="Wingdings" panose="05000000000000000000" pitchFamily="2" charset="2"/>
              <a:buChar char="§"/>
            </a:pPr>
            <a:r>
              <a:rPr lang="en-US" sz="1500" dirty="0"/>
              <a:t>If you need to </a:t>
            </a:r>
            <a:r>
              <a:rPr lang="en-US" sz="1500" b="1" u="sng" dirty="0"/>
              <a:t>unmute</a:t>
            </a:r>
            <a:r>
              <a:rPr lang="en-US" sz="1500" dirty="0"/>
              <a:t> your line, you can do so by following these instructions:</a:t>
            </a:r>
          </a:p>
          <a:p>
            <a:pPr marL="515938" lvl="1" indent="-285750">
              <a:buFontTx/>
              <a:buChar char="-"/>
            </a:pPr>
            <a:r>
              <a:rPr lang="en-US" sz="1400" dirty="0"/>
              <a:t>If you are connected to audio </a:t>
            </a:r>
            <a:r>
              <a:rPr lang="en-US" sz="1400" b="1" dirty="0"/>
              <a:t>on your computer:</a:t>
            </a:r>
            <a:r>
              <a:rPr lang="en-US" sz="1400" dirty="0"/>
              <a:t> Click the Mute icon at the bottom of the screen.</a:t>
            </a:r>
          </a:p>
          <a:p>
            <a:pPr marL="515938" lvl="1" indent="-285750">
              <a:buFontTx/>
              <a:buChar char="-"/>
            </a:pPr>
            <a:r>
              <a:rPr lang="en-US" sz="1400" dirty="0"/>
              <a:t>If you are connected to audio </a:t>
            </a:r>
            <a:r>
              <a:rPr lang="en-US" sz="1400" b="1" dirty="0"/>
              <a:t>on your phone: </a:t>
            </a:r>
            <a:r>
              <a:rPr lang="en-US" sz="1400" dirty="0"/>
              <a:t> Press *6 on your phone.</a:t>
            </a:r>
            <a:endParaRPr lang="en-US" sz="1000" dirty="0"/>
          </a:p>
          <a:p>
            <a:pPr marL="288925" lvl="2" indent="-288925">
              <a:buFont typeface="Wingdings" panose="05000000000000000000" pitchFamily="2" charset="2"/>
              <a:buChar char="§"/>
            </a:pPr>
            <a:r>
              <a:rPr lang="en-US" sz="1500" dirty="0"/>
              <a:t>You can also get MassHealth’s attention by ”raising your hand” in the participant pane by clicking on the hand icon.</a:t>
            </a:r>
          </a:p>
          <a:p>
            <a:pPr marL="288925" lvl="2" indent="-288925">
              <a:buFont typeface="Wingdings" panose="05000000000000000000" pitchFamily="2" charset="2"/>
              <a:buChar char="§"/>
            </a:pPr>
            <a:r>
              <a:rPr lang="en-US" sz="1500" dirty="0"/>
              <a:t>If we run out of time and you are unable to share your feedback, written responses will be accepted at any time at </a:t>
            </a:r>
            <a:r>
              <a:rPr lang="en-US" sz="1500" dirty="0">
                <a:hlinkClick r:id="rId8"/>
              </a:rPr>
              <a:t>PCAfeedback@massmail.state.ma.us</a:t>
            </a:r>
            <a:endParaRPr lang="en-US" sz="1500" dirty="0"/>
          </a:p>
          <a:p>
            <a:endParaRPr lang="en-US" dirty="0"/>
          </a:p>
        </p:txBody>
      </p:sp>
      <p:pic>
        <p:nvPicPr>
          <p:cNvPr id="8" name="Picture 7">
            <a:extLst>
              <a:ext uri="{FF2B5EF4-FFF2-40B4-BE49-F238E27FC236}">
                <a16:creationId xmlns:a16="http://schemas.microsoft.com/office/drawing/2014/main" id="{ED5FD6BB-920C-E048-A492-FD79984B7282}"/>
              </a:ext>
            </a:extLst>
          </p:cNvPr>
          <p:cNvPicPr>
            <a:picLocks noChangeAspect="1"/>
          </p:cNvPicPr>
          <p:nvPr/>
        </p:nvPicPr>
        <p:blipFill>
          <a:blip r:embed="rId9"/>
          <a:stretch>
            <a:fillRect/>
          </a:stretch>
        </p:blipFill>
        <p:spPr>
          <a:xfrm>
            <a:off x="4800599" y="4363370"/>
            <a:ext cx="4025959" cy="1732630"/>
          </a:xfrm>
          <a:prstGeom prst="rect">
            <a:avLst/>
          </a:prstGeom>
        </p:spPr>
      </p:pic>
      <p:sp>
        <p:nvSpPr>
          <p:cNvPr id="10" name="Rectangle 9">
            <a:extLst>
              <a:ext uri="{FF2B5EF4-FFF2-40B4-BE49-F238E27FC236}">
                <a16:creationId xmlns:a16="http://schemas.microsoft.com/office/drawing/2014/main" id="{5ABB2FCC-2AC8-5847-945C-3D90CEAB608A}"/>
              </a:ext>
            </a:extLst>
          </p:cNvPr>
          <p:cNvSpPr/>
          <p:nvPr/>
        </p:nvSpPr>
        <p:spPr bwMode="auto">
          <a:xfrm>
            <a:off x="7543800" y="5257800"/>
            <a:ext cx="381000" cy="381000"/>
          </a:xfrm>
          <a:prstGeom prst="rect">
            <a:avLst/>
          </a:prstGeom>
          <a:noFill/>
          <a:ln w="19050">
            <a:solidFill>
              <a:srgbClr val="FF0000"/>
            </a:solidFill>
            <a:miter lim="800000"/>
            <a:headEnd/>
            <a:tailEnd/>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cxnSp>
        <p:nvCxnSpPr>
          <p:cNvPr id="12" name="Straight Arrow Connector 11">
            <a:extLst>
              <a:ext uri="{FF2B5EF4-FFF2-40B4-BE49-F238E27FC236}">
                <a16:creationId xmlns:a16="http://schemas.microsoft.com/office/drawing/2014/main" id="{571AF9B1-FB04-1043-8098-025E95D0C210}"/>
              </a:ext>
            </a:extLst>
          </p:cNvPr>
          <p:cNvCxnSpPr>
            <a:cxnSpLocks/>
          </p:cNvCxnSpPr>
          <p:nvPr/>
        </p:nvCxnSpPr>
        <p:spPr>
          <a:xfrm>
            <a:off x="4654062" y="2438400"/>
            <a:ext cx="908538" cy="990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DD1DBD-CD55-444E-9E47-AC18B09418D8}"/>
              </a:ext>
            </a:extLst>
          </p:cNvPr>
          <p:cNvCxnSpPr>
            <a:cxnSpLocks/>
          </p:cNvCxnSpPr>
          <p:nvPr/>
        </p:nvCxnSpPr>
        <p:spPr>
          <a:xfrm>
            <a:off x="4654062" y="4584131"/>
            <a:ext cx="1289538" cy="30777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5C800E9-D866-D745-9D6C-66A5302E7B9D}"/>
              </a:ext>
            </a:extLst>
          </p:cNvPr>
          <p:cNvSpPr/>
          <p:nvPr/>
        </p:nvSpPr>
        <p:spPr bwMode="auto">
          <a:xfrm>
            <a:off x="5867400" y="3770304"/>
            <a:ext cx="914400" cy="381000"/>
          </a:xfrm>
          <a:prstGeom prst="rect">
            <a:avLst/>
          </a:prstGeom>
          <a:noFill/>
          <a:ln w="19050">
            <a:solidFill>
              <a:srgbClr val="FF0000"/>
            </a:solidFill>
            <a:miter lim="800000"/>
            <a:headEnd/>
            <a:tailEnd/>
          </a:ln>
          <a:effectLst/>
        </p:spPr>
        <p:txBody>
          <a:bodyPr wrap="none" rtlCol="0" anchor="ctr"/>
          <a:lstStyle/>
          <a:p>
            <a:pPr algn="ctr" defTabSz="914400" fontAlgn="base">
              <a:spcBef>
                <a:spcPct val="0"/>
              </a:spcBef>
              <a:spcAft>
                <a:spcPct val="0"/>
              </a:spcAft>
            </a:pPr>
            <a:endParaRPr lang="en-US" sz="1200" dirty="0">
              <a:solidFill>
                <a:srgbClr val="000000"/>
              </a:solidFill>
              <a:latin typeface="Arial"/>
            </a:endParaRPr>
          </a:p>
        </p:txBody>
      </p:sp>
      <p:sp>
        <p:nvSpPr>
          <p:cNvPr id="13" name="Rectangle 12">
            <a:extLst>
              <a:ext uri="{FF2B5EF4-FFF2-40B4-BE49-F238E27FC236}">
                <a16:creationId xmlns:a16="http://schemas.microsoft.com/office/drawing/2014/main" id="{224108F1-E81A-9749-80E5-91CCD4988DCD}"/>
              </a:ext>
            </a:extLst>
          </p:cNvPr>
          <p:cNvSpPr/>
          <p:nvPr/>
        </p:nvSpPr>
        <p:spPr>
          <a:xfrm>
            <a:off x="288454" y="6272662"/>
            <a:ext cx="8538104" cy="307777"/>
          </a:xfrm>
          <a:prstGeom prst="rect">
            <a:avLst/>
          </a:prstGeom>
        </p:spPr>
        <p:txBody>
          <a:bodyPr wrap="square">
            <a:spAutoFit/>
          </a:bodyPr>
          <a:lstStyle/>
          <a:p>
            <a:pPr lvl="0" algn="ctr"/>
            <a:r>
              <a:rPr lang="en-US" sz="1400" b="1" dirty="0">
                <a:solidFill>
                  <a:srgbClr val="000000"/>
                </a:solidFill>
              </a:rPr>
              <a:t>MassHealth asks that you please hold all comments until the end of the presentation.</a:t>
            </a:r>
          </a:p>
        </p:txBody>
      </p:sp>
    </p:spTree>
    <p:extLst>
      <p:ext uri="{BB962C8B-B14F-4D97-AF65-F5344CB8AC3E}">
        <p14:creationId xmlns:p14="http://schemas.microsoft.com/office/powerpoint/2010/main" val="351579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5" name="Object 14" hidden="1"/>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n-US" dirty="0"/>
              <a:t>Closed Captioning</a:t>
            </a:r>
          </a:p>
        </p:txBody>
      </p:sp>
      <p:sp>
        <p:nvSpPr>
          <p:cNvPr id="2" name="Text Placeholder 1">
            <a:extLst>
              <a:ext uri="{FF2B5EF4-FFF2-40B4-BE49-F238E27FC236}">
                <a16:creationId xmlns:a16="http://schemas.microsoft.com/office/drawing/2014/main" id="{6E378DC3-1358-E140-BA5A-5B792D3A3F4E}"/>
              </a:ext>
            </a:extLst>
          </p:cNvPr>
          <p:cNvSpPr>
            <a:spLocks noGrp="1"/>
          </p:cNvSpPr>
          <p:nvPr>
            <p:ph type="body" sz="quarter" idx="12"/>
          </p:nvPr>
        </p:nvSpPr>
        <p:spPr>
          <a:xfrm>
            <a:off x="381000" y="914400"/>
            <a:ext cx="8305800" cy="1846659"/>
          </a:xfrm>
        </p:spPr>
        <p:txBody>
          <a:bodyPr/>
          <a:lstStyle/>
          <a:p>
            <a:pPr marL="288925" lvl="2" indent="-288925">
              <a:buFont typeface="Wingdings" panose="05000000000000000000" pitchFamily="2" charset="2"/>
              <a:buChar char="§"/>
            </a:pPr>
            <a:r>
              <a:rPr lang="en-US" sz="1500" dirty="0"/>
              <a:t>Closed captions are available during this session for those using their computer.</a:t>
            </a:r>
          </a:p>
          <a:p>
            <a:pPr marL="288925" lvl="2" indent="-288925">
              <a:buFont typeface="Wingdings" panose="05000000000000000000" pitchFamily="2" charset="2"/>
              <a:buChar char="§"/>
            </a:pPr>
            <a:r>
              <a:rPr lang="en-US" sz="1500" dirty="0"/>
              <a:t>To see the closed captions, you must open the “Multimedia Viewer” panel in the bottom right-hand side of your screen (see the image below).</a:t>
            </a:r>
          </a:p>
          <a:p>
            <a:pPr marL="515938" lvl="1" indent="-285750">
              <a:buFontTx/>
              <a:buChar char="-"/>
            </a:pPr>
            <a:r>
              <a:rPr lang="en-US" sz="1400" dirty="0"/>
              <a:t>Step 1: Select the three vertical dots to the right of “Chat” to open additional panel options</a:t>
            </a:r>
          </a:p>
          <a:p>
            <a:pPr marL="515938" lvl="1" indent="-285750">
              <a:buFontTx/>
              <a:buChar char="-"/>
            </a:pPr>
            <a:r>
              <a:rPr lang="en-US" sz="1400" dirty="0"/>
              <a:t>Step 2: When Multimedia Viewer is highlighted in blue, the panel should be visible on your screen</a:t>
            </a:r>
          </a:p>
          <a:p>
            <a:endParaRPr lang="en-US" dirty="0"/>
          </a:p>
        </p:txBody>
      </p:sp>
      <p:sp>
        <p:nvSpPr>
          <p:cNvPr id="3" name="Rectangle 7">
            <a:extLst>
              <a:ext uri="{FF2B5EF4-FFF2-40B4-BE49-F238E27FC236}">
                <a16:creationId xmlns:a16="http://schemas.microsoft.com/office/drawing/2014/main" id="{08D2DFFF-6A0E-0D42-BCDA-C53F1C71DD60}"/>
              </a:ext>
            </a:extLst>
          </p:cNvPr>
          <p:cNvSpPr>
            <a:spLocks noChangeArrowheads="1"/>
          </p:cNvSpPr>
          <p:nvPr/>
        </p:nvSpPr>
        <p:spPr bwMode="auto">
          <a:xfrm>
            <a:off x="21590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70" name="Picture 2">
            <a:extLst>
              <a:ext uri="{FF2B5EF4-FFF2-40B4-BE49-F238E27FC236}">
                <a16:creationId xmlns:a16="http://schemas.microsoft.com/office/drawing/2014/main" id="{B34DC3E1-99DD-CF4A-83E4-80195CCFF4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8221" y="2895600"/>
            <a:ext cx="3956430" cy="358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0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5" name="Object 14" hidden="1"/>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n-US" dirty="0"/>
              <a:t>Providing Input</a:t>
            </a:r>
          </a:p>
        </p:txBody>
      </p:sp>
      <p:sp>
        <p:nvSpPr>
          <p:cNvPr id="2" name="Text Placeholder 1">
            <a:extLst>
              <a:ext uri="{FF2B5EF4-FFF2-40B4-BE49-F238E27FC236}">
                <a16:creationId xmlns:a16="http://schemas.microsoft.com/office/drawing/2014/main" id="{0F09FC13-A917-8B40-A942-47EC51B6828C}"/>
              </a:ext>
            </a:extLst>
          </p:cNvPr>
          <p:cNvSpPr>
            <a:spLocks noGrp="1"/>
          </p:cNvSpPr>
          <p:nvPr>
            <p:ph type="body" sz="quarter" idx="12"/>
          </p:nvPr>
        </p:nvSpPr>
        <p:spPr>
          <a:xfrm>
            <a:off x="381000" y="914400"/>
            <a:ext cx="8229600" cy="5416868"/>
          </a:xfrm>
        </p:spPr>
        <p:txBody>
          <a:bodyPr/>
          <a:lstStyle/>
          <a:p>
            <a:pPr marL="285750" indent="-285750">
              <a:buSzPct val="120000"/>
              <a:buFont typeface="Wingdings" pitchFamily="2" charset="2"/>
              <a:buChar char="§"/>
            </a:pPr>
            <a:r>
              <a:rPr lang="en-US" sz="1500" dirty="0"/>
              <a:t>This Public Listening Session will include a presentation by MassHealth followed by an opportunity for attendees to provide input. </a:t>
            </a:r>
            <a:r>
              <a:rPr lang="en-US" sz="1500" b="1" dirty="0"/>
              <a:t>Please hold all comments until the end of MassHealth’s presentation</a:t>
            </a:r>
            <a:r>
              <a:rPr lang="en-US" sz="1500" dirty="0"/>
              <a:t>. </a:t>
            </a:r>
          </a:p>
          <a:p>
            <a:pPr marL="288925" lvl="2" indent="-288925">
              <a:buFont typeface="Wingdings" panose="05000000000000000000" pitchFamily="2" charset="2"/>
              <a:buChar char="§"/>
            </a:pPr>
            <a:r>
              <a:rPr lang="en-US" sz="1500" dirty="0"/>
              <a:t>Attendees can provide input by either typing their comment into the comment section of WebEx or by unmuting and verbally giving their comments.</a:t>
            </a:r>
          </a:p>
          <a:p>
            <a:pPr marL="521906" lvl="1" indent="-285750">
              <a:buFont typeface="System Font Regular"/>
              <a:buChar char="-"/>
            </a:pPr>
            <a:r>
              <a:rPr lang="en-US" sz="1400" dirty="0"/>
              <a:t>MassHealth asks that individuals providing comments indicate their role as a stakeholder.  For example, identifying if you are a consumer, a PCA, a PCM employee, etc.</a:t>
            </a:r>
          </a:p>
          <a:p>
            <a:pPr marL="521906" lvl="1" indent="-285750">
              <a:buFont typeface="System Font Regular"/>
              <a:buChar char="-"/>
            </a:pPr>
            <a:r>
              <a:rPr lang="en-US" sz="1400" dirty="0"/>
              <a:t>Feedback will be prioritized in the following order:</a:t>
            </a:r>
          </a:p>
          <a:p>
            <a:pPr marL="812418" lvl="2" indent="-342900">
              <a:buSzPct val="100000"/>
              <a:buFont typeface="+mj-lt"/>
              <a:buAutoNum type="arabicPeriod"/>
            </a:pPr>
            <a:r>
              <a:rPr lang="en-US" dirty="0"/>
              <a:t>A MassHealth representative will read any comments submitted to the comments section.</a:t>
            </a:r>
          </a:p>
          <a:p>
            <a:pPr marL="812418" lvl="2" indent="-342900">
              <a:buSzPct val="100000"/>
              <a:buFont typeface="+mj-lt"/>
              <a:buAutoNum type="arabicPeriod"/>
            </a:pPr>
            <a:r>
              <a:rPr lang="en-US" dirty="0"/>
              <a:t>A MassHealth representative will call on anyone using the “raise hand” feature.</a:t>
            </a:r>
          </a:p>
          <a:p>
            <a:pPr marL="812418" lvl="2" indent="-342900">
              <a:buSzPct val="100000"/>
              <a:buFont typeface="+mj-lt"/>
              <a:buAutoNum type="arabicPeriod"/>
            </a:pPr>
            <a:r>
              <a:rPr lang="en-US" dirty="0"/>
              <a:t>Attendees will have the opportunity to unmute and provide feedback.</a:t>
            </a:r>
          </a:p>
          <a:p>
            <a:pPr marL="521906" lvl="1" indent="-285750">
              <a:buFont typeface="System Font Regular"/>
              <a:buChar char="-"/>
            </a:pPr>
            <a:r>
              <a:rPr lang="en-US" sz="1400" dirty="0"/>
              <a:t>MassHealth anticipates that many individuals will want to provide feedback.  We ask that you be as concise as possible to ensure that all attendees who want to provide input have time to do so.</a:t>
            </a:r>
            <a:endParaRPr lang="en-US" sz="1500" dirty="0"/>
          </a:p>
          <a:p>
            <a:pPr marL="288925" lvl="2" indent="-288925">
              <a:buFont typeface="Wingdings" panose="05000000000000000000" pitchFamily="2" charset="2"/>
              <a:buChar char="§"/>
            </a:pPr>
            <a:r>
              <a:rPr lang="en-US" sz="1500" dirty="0"/>
              <a:t>During Public Listening Sessions, MassHealth </a:t>
            </a:r>
            <a:r>
              <a:rPr lang="en-US" sz="1500" b="1" u="sng" dirty="0"/>
              <a:t>does not</a:t>
            </a:r>
            <a:r>
              <a:rPr lang="en-US" sz="1500" b="1" dirty="0"/>
              <a:t> </a:t>
            </a:r>
            <a:r>
              <a:rPr lang="en-US" sz="1500" dirty="0"/>
              <a:t>respond to feedback. MassHealth asks that when the time for comments comes, participants frame their feedback in the form of a comment as questions cannot be answered.</a:t>
            </a:r>
          </a:p>
          <a:p>
            <a:pPr marL="288925" lvl="2" indent="-288925">
              <a:buFont typeface="Wingdings" panose="05000000000000000000" pitchFamily="2" charset="2"/>
              <a:buChar char="§"/>
            </a:pPr>
            <a:r>
              <a:rPr lang="en-US" sz="1500" dirty="0"/>
              <a:t>If we run out of time and you are unable to share your feedback, written responses will be accepted at any time at </a:t>
            </a:r>
            <a:r>
              <a:rPr lang="en-US" sz="1500" dirty="0">
                <a:hlinkClick r:id="rId7"/>
              </a:rPr>
              <a:t>PCAfeedback@mass.gov</a:t>
            </a:r>
            <a:endParaRPr lang="en-US" sz="1500" dirty="0"/>
          </a:p>
        </p:txBody>
      </p:sp>
    </p:spTree>
    <p:extLst>
      <p:ext uri="{BB962C8B-B14F-4D97-AF65-F5344CB8AC3E}">
        <p14:creationId xmlns:p14="http://schemas.microsoft.com/office/powerpoint/2010/main" val="150084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4" name="Object 13"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Agenda</a:t>
            </a:r>
            <a:endParaRPr lang="en-US" kern="0" dirty="0"/>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Logistics</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667000" y="2803215"/>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Program Updates</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sz="1500" dirty="0">
                <a:solidFill>
                  <a:schemeClr val="bg2">
                    <a:lumMod val="85000"/>
                  </a:schemeClr>
                </a:solidFill>
              </a:rPr>
              <a:t>Thank You</a:t>
            </a:r>
            <a:endParaRPr lang="en-US" sz="1500" dirty="0">
              <a:solidFill>
                <a:schemeClr val="bg2">
                  <a:lumMod val="85000"/>
                </a:schemeClr>
              </a:solidFill>
            </a:endParaRP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solidFill>
            <a:schemeClr val="accent1"/>
          </a:solid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b="1" dirty="0"/>
              <a:t>Intent of Public Listening Sessions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2">
                    <a:lumMod val="85000"/>
                  </a:schemeClr>
                </a:solidFill>
              </a:rPr>
              <a:t>Open Discussion</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EVV Policy Decisions</a:t>
            </a:r>
          </a:p>
        </p:txBody>
      </p:sp>
    </p:spTree>
    <p:extLst>
      <p:ext uri="{BB962C8B-B14F-4D97-AF65-F5344CB8AC3E}">
        <p14:creationId xmlns:p14="http://schemas.microsoft.com/office/powerpoint/2010/main" val="62945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1"/>
            </p:custDataLst>
          </p:nvPr>
        </p:nvGraphicFramePr>
        <p:xfrm>
          <a:off x="1859" y="1589"/>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15" name="Object 14" hidden="1"/>
                      <p:cNvPicPr/>
                      <p:nvPr/>
                    </p:nvPicPr>
                    <p:blipFill>
                      <a:blip r:embed="rId6"/>
                      <a:stretch>
                        <a:fillRect/>
                      </a:stretch>
                    </p:blipFill>
                    <p:spPr>
                      <a:xfrm>
                        <a:off x="1859" y="1589"/>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270" y="1"/>
            <a:ext cx="158741"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a:noAutofit/>
          </a:bodyPr>
          <a:lstStyle/>
          <a:p>
            <a:pPr algn="ctr" defTabSz="914303"/>
            <a:endParaRPr lang="en-US" sz="1326" dirty="0">
              <a:solidFill>
                <a:srgbClr val="000000"/>
              </a:solidFill>
              <a:latin typeface="Arial"/>
              <a:ea typeface="ＭＳ Ｐゴシック"/>
              <a:sym typeface="Arial"/>
            </a:endParaRPr>
          </a:p>
        </p:txBody>
      </p:sp>
      <p:sp>
        <p:nvSpPr>
          <p:cNvPr id="4" name="Title 3"/>
          <p:cNvSpPr>
            <a:spLocks noGrp="1"/>
          </p:cNvSpPr>
          <p:nvPr>
            <p:ph type="title"/>
          </p:nvPr>
        </p:nvSpPr>
        <p:spPr/>
        <p:txBody>
          <a:bodyPr/>
          <a:lstStyle/>
          <a:p>
            <a:r>
              <a:rPr lang="en-US" dirty="0"/>
              <a:t>Intent of Public Listening Sessions</a:t>
            </a:r>
          </a:p>
        </p:txBody>
      </p:sp>
      <p:sp>
        <p:nvSpPr>
          <p:cNvPr id="3" name="Text Placeholder 2">
            <a:extLst>
              <a:ext uri="{FF2B5EF4-FFF2-40B4-BE49-F238E27FC236}">
                <a16:creationId xmlns:a16="http://schemas.microsoft.com/office/drawing/2014/main" id="{DCEB053B-288E-1A4F-9B3A-EE9997374394}"/>
              </a:ext>
            </a:extLst>
          </p:cNvPr>
          <p:cNvSpPr>
            <a:spLocks noGrp="1"/>
          </p:cNvSpPr>
          <p:nvPr>
            <p:ph type="body" sz="quarter" idx="12"/>
          </p:nvPr>
        </p:nvSpPr>
        <p:spPr>
          <a:xfrm>
            <a:off x="427544" y="1344453"/>
            <a:ext cx="8288912" cy="1846659"/>
          </a:xfrm>
        </p:spPr>
        <p:txBody>
          <a:bodyPr/>
          <a:lstStyle/>
          <a:p>
            <a:pPr marL="288925" indent="-288925">
              <a:buSzPct val="120000"/>
              <a:buFont typeface="Wingdings" pitchFamily="2" charset="2"/>
              <a:buChar char="§"/>
            </a:pPr>
            <a:r>
              <a:rPr lang="en-US" dirty="0"/>
              <a:t>MassHealth is holding bi-monthly Public Listening Sessions specific to the implementation of Electronic Visit Verification (EVV) within consumer-directed programs.</a:t>
            </a:r>
          </a:p>
          <a:p>
            <a:pPr marL="288925" indent="-288925">
              <a:buSzPct val="120000"/>
              <a:buFont typeface="Wingdings" pitchFamily="2" charset="2"/>
              <a:buChar char="§"/>
            </a:pPr>
            <a:r>
              <a:rPr lang="en-US" dirty="0"/>
              <a:t>The intention of these Public Listening Sessions is to share updates about MassHealth policy decisions related to EVV implementation in the PCA and HCBS MFP Self-Directed Waiver programs and seek stakeholder feedback as it relates to key focus areas of the implementation. </a:t>
            </a:r>
            <a:endParaRPr lang="en-US" dirty="0">
              <a:ea typeface="Calibri" panose="020F0502020204030204" pitchFamily="34" charset="0"/>
              <a:cs typeface="Times New Roman" panose="02020603050405020304" pitchFamily="18" charset="0"/>
            </a:endParaRPr>
          </a:p>
          <a:p>
            <a:pPr marL="288925" indent="-288925">
              <a:buSzPct val="120000"/>
              <a:buFont typeface="Wingdings" pitchFamily="2" charset="2"/>
              <a:buChar char="§"/>
            </a:pPr>
            <a:r>
              <a:rPr lang="en-US" dirty="0">
                <a:ea typeface="Calibri" panose="020F0502020204030204" pitchFamily="34" charset="0"/>
                <a:cs typeface="Times New Roman" panose="02020603050405020304" pitchFamily="18" charset="0"/>
              </a:rPr>
              <a:t>This Public Listening Session is </a:t>
            </a:r>
            <a:r>
              <a:rPr lang="en-US" b="1" u="sng" dirty="0">
                <a:ea typeface="Calibri" panose="020F0502020204030204" pitchFamily="34" charset="0"/>
                <a:cs typeface="Times New Roman" panose="02020603050405020304" pitchFamily="18" charset="0"/>
              </a:rPr>
              <a:t>not</a:t>
            </a:r>
            <a:r>
              <a:rPr lang="en-US" dirty="0">
                <a:ea typeface="Calibri" panose="020F0502020204030204" pitchFamily="34" charset="0"/>
                <a:cs typeface="Times New Roman" panose="02020603050405020304" pitchFamily="18" charset="0"/>
              </a:rPr>
              <a:t> a training.</a:t>
            </a:r>
            <a:endParaRPr lang="en-US" dirty="0"/>
          </a:p>
          <a:p>
            <a:pPr marL="288925" indent="-288925">
              <a:buSzPct val="120000"/>
              <a:buFont typeface="Wingdings" pitchFamily="2" charset="2"/>
              <a:buChar char="§"/>
            </a:pPr>
            <a:r>
              <a:rPr lang="en-US" dirty="0"/>
              <a:t>Each session includes a presentation by MassHealth with updates related to EVV implementation within the PCA and HCBS MFP Self-Directed Waiver programs, followed by an opportunity for attendees to provide input.</a:t>
            </a:r>
          </a:p>
          <a:p>
            <a:pPr marL="288925" indent="-288925">
              <a:buSzPct val="120000"/>
              <a:buFont typeface="Wingdings" pitchFamily="2" charset="2"/>
              <a:buChar char="§"/>
            </a:pPr>
            <a:r>
              <a:rPr lang="en-US" dirty="0"/>
              <a:t>During Public Listening Sessions, MassHealth </a:t>
            </a:r>
            <a:r>
              <a:rPr lang="en-US" b="1" u="sng" dirty="0"/>
              <a:t>does not</a:t>
            </a:r>
            <a:r>
              <a:rPr lang="en-US" dirty="0"/>
              <a:t> respond to feedback or answer questions. The purpose of this session is for MassHealth to share updates and for stakeholders to provide feedback that will help inform ongoing policy development.</a:t>
            </a:r>
          </a:p>
        </p:txBody>
      </p:sp>
      <p:sp>
        <p:nvSpPr>
          <p:cNvPr id="6" name="Rectangle 5">
            <a:extLst>
              <a:ext uri="{FF2B5EF4-FFF2-40B4-BE49-F238E27FC236}">
                <a16:creationId xmlns:a16="http://schemas.microsoft.com/office/drawing/2014/main" id="{F2918368-E183-7C48-9E04-C7B4EAFFA17E}"/>
              </a:ext>
            </a:extLst>
          </p:cNvPr>
          <p:cNvSpPr/>
          <p:nvPr/>
        </p:nvSpPr>
        <p:spPr>
          <a:xfrm>
            <a:off x="427544" y="5849035"/>
            <a:ext cx="8288912" cy="323165"/>
          </a:xfrm>
          <a:prstGeom prst="rect">
            <a:avLst/>
          </a:prstGeom>
        </p:spPr>
        <p:txBody>
          <a:bodyPr wrap="square">
            <a:spAutoFit/>
          </a:bodyPr>
          <a:lstStyle/>
          <a:p>
            <a:pPr algn="ctr"/>
            <a:r>
              <a:rPr lang="en-US" sz="1500" b="1" dirty="0"/>
              <a:t>MassHealth asks that you please hold all comments until the end of the presentation.</a:t>
            </a:r>
            <a:endParaRPr lang="en-US" sz="1500" dirty="0"/>
          </a:p>
        </p:txBody>
      </p:sp>
      <p:sp>
        <p:nvSpPr>
          <p:cNvPr id="2" name="Rounded Rectangle 1">
            <a:extLst>
              <a:ext uri="{FF2B5EF4-FFF2-40B4-BE49-F238E27FC236}">
                <a16:creationId xmlns:a16="http://schemas.microsoft.com/office/drawing/2014/main" id="{D2C276BF-B81A-5F45-AD70-8219EE38E06C}"/>
              </a:ext>
            </a:extLst>
          </p:cNvPr>
          <p:cNvSpPr/>
          <p:nvPr/>
        </p:nvSpPr>
        <p:spPr bwMode="auto">
          <a:xfrm>
            <a:off x="427544" y="703074"/>
            <a:ext cx="8183056" cy="480998"/>
          </a:xfrm>
          <a:prstGeom prst="roundRect">
            <a:avLst/>
          </a:prstGeom>
          <a:solidFill>
            <a:schemeClr val="accent1"/>
          </a:solidFill>
          <a:ln w="9525">
            <a:solidFill>
              <a:srgbClr val="808080"/>
            </a:solidFill>
            <a:miter lim="800000"/>
            <a:headEnd/>
            <a:tailEnd/>
          </a:ln>
          <a:effectLst/>
        </p:spPr>
        <p:txBody>
          <a:bodyPr wrap="none" rtlCol="0" anchor="ctr"/>
          <a:lstStyle/>
          <a:p>
            <a:pPr lvl="0" algn="ctr"/>
            <a:r>
              <a:rPr lang="en-US" sz="1500" dirty="0">
                <a:solidFill>
                  <a:srgbClr val="000000"/>
                </a:solidFill>
              </a:rPr>
              <a:t>Public Listening Sessions are voluntary. PCAs are </a:t>
            </a:r>
            <a:r>
              <a:rPr lang="en-US" sz="1500" b="1" u="sng" dirty="0">
                <a:solidFill>
                  <a:srgbClr val="000000"/>
                </a:solidFill>
              </a:rPr>
              <a:t>NOT</a:t>
            </a:r>
            <a:r>
              <a:rPr lang="en-US" sz="1500" dirty="0">
                <a:solidFill>
                  <a:srgbClr val="000000"/>
                </a:solidFill>
              </a:rPr>
              <a:t> required to attend.</a:t>
            </a:r>
          </a:p>
        </p:txBody>
      </p:sp>
    </p:spTree>
    <p:extLst>
      <p:ext uri="{BB962C8B-B14F-4D97-AF65-F5344CB8AC3E}">
        <p14:creationId xmlns:p14="http://schemas.microsoft.com/office/powerpoint/2010/main" val="62196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14" name="Object 13"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rtlCol="0" anchor="ctr"/>
          <a:lstStyle/>
          <a:p>
            <a:pPr algn="ctr" fontAlgn="base">
              <a:spcBef>
                <a:spcPct val="0"/>
              </a:spcBef>
              <a:spcAft>
                <a:spcPct val="0"/>
              </a:spcAft>
            </a:pPr>
            <a:endParaRPr lang="en-US" sz="1400" dirty="0">
              <a:solidFill>
                <a:srgbClr val="000000"/>
              </a:solidFill>
              <a:latin typeface="Arial"/>
              <a:sym typeface="Arial"/>
            </a:endParaRPr>
          </a:p>
        </p:txBody>
      </p:sp>
      <p:sp>
        <p:nvSpPr>
          <p:cNvPr id="36" name="Title 3"/>
          <p:cNvSpPr txBox="1">
            <a:spLocks/>
          </p:cNvSpPr>
          <p:nvPr/>
        </p:nvSpPr>
        <p:spPr bwMode="auto">
          <a:xfrm>
            <a:off x="228600" y="19451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dirty="0"/>
              <a:t>Agenda</a:t>
            </a:r>
            <a:endParaRPr lang="en-US" kern="0" dirty="0"/>
          </a:p>
        </p:txBody>
      </p:sp>
      <p:sp>
        <p:nvSpPr>
          <p:cNvPr id="55" name="Text Placeholder 2">
            <a:extLst>
              <a:ext uri="{FF2B5EF4-FFF2-40B4-BE49-F238E27FC236}">
                <a16:creationId xmlns:a16="http://schemas.microsoft.com/office/drawing/2014/main" id="{26F3900A-F7CD-D046-8AA1-A99D6BE06F3C}"/>
              </a:ext>
            </a:extLst>
          </p:cNvPr>
          <p:cNvSpPr>
            <a:spLocks noGrp="1"/>
          </p:cNvSpPr>
          <p:nvPr>
            <p:custDataLst>
              <p:tags r:id="rId3"/>
            </p:custDataLst>
          </p:nvPr>
        </p:nvSpPr>
        <p:spPr bwMode="gray">
          <a:xfrm>
            <a:off x="2857500" y="1676400"/>
            <a:ext cx="34290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Logistics</a:t>
            </a:r>
          </a:p>
        </p:txBody>
      </p:sp>
      <p:sp>
        <p:nvSpPr>
          <p:cNvPr id="56" name="Text Placeholder 2">
            <a:hlinkClick r:id="" action="ppaction://noaction"/>
            <a:extLst>
              <a:ext uri="{FF2B5EF4-FFF2-40B4-BE49-F238E27FC236}">
                <a16:creationId xmlns:a16="http://schemas.microsoft.com/office/drawing/2014/main" id="{DCF3D084-C3D6-B94B-8B14-00CAD3AA0722}"/>
              </a:ext>
            </a:extLst>
          </p:cNvPr>
          <p:cNvSpPr>
            <a:spLocks noGrp="1"/>
          </p:cNvSpPr>
          <p:nvPr>
            <p:custDataLst>
              <p:tags r:id="rId4"/>
            </p:custDataLst>
          </p:nvPr>
        </p:nvSpPr>
        <p:spPr bwMode="gray">
          <a:xfrm>
            <a:off x="2438400" y="2803215"/>
            <a:ext cx="4343400" cy="354013"/>
          </a:xfrm>
          <a:prstGeom prst="rect">
            <a:avLst/>
          </a:prstGeom>
          <a:solidFill>
            <a:schemeClr val="accent1"/>
          </a:solid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b="1" dirty="0"/>
              <a:t>Program Updates</a:t>
            </a:r>
          </a:p>
        </p:txBody>
      </p:sp>
      <p:sp>
        <p:nvSpPr>
          <p:cNvPr id="57" name="Text Placeholder 2">
            <a:hlinkClick r:id="" action="ppaction://noaction"/>
            <a:extLst>
              <a:ext uri="{FF2B5EF4-FFF2-40B4-BE49-F238E27FC236}">
                <a16:creationId xmlns:a16="http://schemas.microsoft.com/office/drawing/2014/main" id="{0C7EAD71-46DD-984B-A104-7841F0192565}"/>
              </a:ext>
            </a:extLst>
          </p:cNvPr>
          <p:cNvSpPr>
            <a:spLocks noGrp="1"/>
          </p:cNvSpPr>
          <p:nvPr>
            <p:custDataLst>
              <p:tags r:id="rId5"/>
            </p:custDataLst>
          </p:nvPr>
        </p:nvSpPr>
        <p:spPr bwMode="gray">
          <a:xfrm>
            <a:off x="3698875" y="4475097"/>
            <a:ext cx="174625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altLang="en-US" sz="1500" dirty="0">
                <a:solidFill>
                  <a:schemeClr val="bg2">
                    <a:lumMod val="85000"/>
                  </a:schemeClr>
                </a:solidFill>
              </a:rPr>
              <a:t>Thank You</a:t>
            </a:r>
            <a:endParaRPr lang="en-US" sz="1500" dirty="0">
              <a:solidFill>
                <a:schemeClr val="bg2">
                  <a:lumMod val="85000"/>
                </a:schemeClr>
              </a:solidFill>
            </a:endParaRPr>
          </a:p>
        </p:txBody>
      </p:sp>
      <p:sp>
        <p:nvSpPr>
          <p:cNvPr id="59" name="Text Placeholder 2">
            <a:extLst>
              <a:ext uri="{FF2B5EF4-FFF2-40B4-BE49-F238E27FC236}">
                <a16:creationId xmlns:a16="http://schemas.microsoft.com/office/drawing/2014/main" id="{B9E924D6-27B9-C249-9B30-621BFECEC7C7}"/>
              </a:ext>
            </a:extLst>
          </p:cNvPr>
          <p:cNvSpPr>
            <a:spLocks noGrp="1"/>
          </p:cNvSpPr>
          <p:nvPr>
            <p:custDataLst>
              <p:tags r:id="rId6"/>
            </p:custDataLst>
          </p:nvPr>
        </p:nvSpPr>
        <p:spPr bwMode="gray">
          <a:xfrm>
            <a:off x="2362200" y="2239807"/>
            <a:ext cx="4495800" cy="355600"/>
          </a:xfrm>
          <a:prstGeom prst="rect">
            <a:avLst/>
          </a:prstGeom>
          <a:noFill/>
          <a:ln w="38100" algn="ctr">
            <a:solidFill>
              <a:schemeClr val="bg1"/>
            </a:solidFill>
          </a:ln>
        </p:spPr>
        <p:txBody>
          <a:bodyPr vert="horz" wrap="none" lIns="71438" tIns="71438" rIns="0" bIns="71438"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Intent of Public Listening Sessions</a:t>
            </a:r>
          </a:p>
        </p:txBody>
      </p:sp>
      <p:sp>
        <p:nvSpPr>
          <p:cNvPr id="12" name="Text Placeholder 2">
            <a:hlinkClick r:id="" action="ppaction://noaction"/>
            <a:extLst>
              <a:ext uri="{FF2B5EF4-FFF2-40B4-BE49-F238E27FC236}">
                <a16:creationId xmlns:a16="http://schemas.microsoft.com/office/drawing/2014/main" id="{856E9673-312F-2C4E-B7B5-8CA0CB247198}"/>
              </a:ext>
            </a:extLst>
          </p:cNvPr>
          <p:cNvSpPr>
            <a:spLocks noGrp="1"/>
          </p:cNvSpPr>
          <p:nvPr>
            <p:custDataLst>
              <p:tags r:id="rId7"/>
            </p:custDataLst>
          </p:nvPr>
        </p:nvSpPr>
        <p:spPr bwMode="gray">
          <a:xfrm>
            <a:off x="2667000" y="3917803"/>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2">
                    <a:lumMod val="85000"/>
                  </a:schemeClr>
                </a:solidFill>
              </a:rPr>
              <a:t>Open Discussion</a:t>
            </a:r>
          </a:p>
        </p:txBody>
      </p:sp>
      <p:sp>
        <p:nvSpPr>
          <p:cNvPr id="10" name="Text Placeholder 2">
            <a:hlinkClick r:id="" action="ppaction://noaction"/>
            <a:extLst>
              <a:ext uri="{FF2B5EF4-FFF2-40B4-BE49-F238E27FC236}">
                <a16:creationId xmlns:a16="http://schemas.microsoft.com/office/drawing/2014/main" id="{9A4221F5-307E-D048-A5B2-9A0E970BB8F6}"/>
              </a:ext>
            </a:extLst>
          </p:cNvPr>
          <p:cNvSpPr>
            <a:spLocks noGrp="1"/>
          </p:cNvSpPr>
          <p:nvPr>
            <p:custDataLst>
              <p:tags r:id="rId8"/>
            </p:custDataLst>
          </p:nvPr>
        </p:nvSpPr>
        <p:spPr bwMode="gray">
          <a:xfrm>
            <a:off x="2672862" y="3360509"/>
            <a:ext cx="3886200" cy="354013"/>
          </a:xfrm>
          <a:prstGeom prst="rect">
            <a:avLst/>
          </a:prstGeom>
          <a:noFill/>
          <a:ln w="38100" algn="ctr">
            <a:solidFill>
              <a:schemeClr val="bg1"/>
            </a:solidFill>
          </a:ln>
        </p:spPr>
        <p:txBody>
          <a:bodyPr vert="horz" wrap="none" lIns="71438" tIns="71438" rIns="0" bIns="69850" numCol="1" spcCol="0" rtlCol="0" anchor="ctr" anchorCtr="0">
            <a:no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spcAft>
                <a:spcPct val="0"/>
              </a:spcAft>
            </a:pPr>
            <a:r>
              <a:rPr lang="en-US" sz="1500" dirty="0">
                <a:solidFill>
                  <a:schemeClr val="bg1">
                    <a:lumMod val="85000"/>
                  </a:schemeClr>
                </a:solidFill>
              </a:rPr>
              <a:t>EVV Policy Decisions</a:t>
            </a:r>
          </a:p>
        </p:txBody>
      </p:sp>
    </p:spTree>
    <p:extLst>
      <p:ext uri="{BB962C8B-B14F-4D97-AF65-F5344CB8AC3E}">
        <p14:creationId xmlns:p14="http://schemas.microsoft.com/office/powerpoint/2010/main" val="943606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LqBi3yuBRtmkmr.I582Bz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UBjRCUyIoyRPpaZpMaUu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Xuja73qTRuO1dhW40nSj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5DErkq0YEnVPJNvDmg_Wu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w2MFptgCumaw_zQsJvDN7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ri6QTUWza8feoKHqj4sq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SRM_CF_DG1140">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anchor="ctr"/>
      <a:lstStyle>
        <a:defPPr defTabSz="914400" fontAlgn="base">
          <a:spcBef>
            <a:spcPct val="0"/>
          </a:spcBef>
          <a:spcAft>
            <a:spcPct val="0"/>
          </a:spcAft>
          <a:defRPr sz="1200" dirty="0">
            <a:solidFill>
              <a:srgbClr val="000000"/>
            </a:solidFill>
            <a:latin typeface="Aria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41191</TotalTime>
  <Words>2993</Words>
  <Application>Microsoft Office PowerPoint</Application>
  <PresentationFormat>On-screen Show (4:3)</PresentationFormat>
  <Paragraphs>235</Paragraphs>
  <Slides>23</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System Font Regular</vt:lpstr>
      <vt:lpstr>Wingdings</vt:lpstr>
      <vt:lpstr>SRM_CF_DG1140</vt:lpstr>
      <vt:lpstr>think-cell Slide</vt:lpstr>
      <vt:lpstr>Bi-Monthly Electronic Visit Verification PCA Public Listening Session</vt:lpstr>
      <vt:lpstr>PowerPoint Presentation</vt:lpstr>
      <vt:lpstr>Joining from a Mobile Device</vt:lpstr>
      <vt:lpstr>Muting and Unmuting Your Line</vt:lpstr>
      <vt:lpstr>Closed Captioning</vt:lpstr>
      <vt:lpstr>Providing Input</vt:lpstr>
      <vt:lpstr>PowerPoint Presentation</vt:lpstr>
      <vt:lpstr>Intent of Public Listening Sessions</vt:lpstr>
      <vt:lpstr>PowerPoint Presentation</vt:lpstr>
      <vt:lpstr>PowerPoint Presentation</vt:lpstr>
      <vt:lpstr>PowerPoint Presentation</vt:lpstr>
      <vt:lpstr>Electronic Visit Verification (EVV) Background</vt:lpstr>
      <vt:lpstr>EVV Implementation Feedback Strategy</vt:lpstr>
      <vt:lpstr>An Introduction to the EVV System</vt:lpstr>
      <vt:lpstr>Summary of Prior Public Listening Sessions</vt:lpstr>
      <vt:lpstr>Privacy and EVV</vt:lpstr>
      <vt:lpstr>Access to Personal Devices</vt:lpstr>
      <vt:lpstr>Using EVV When Not Connected to Data/Internet</vt:lpstr>
      <vt:lpstr>Backup Methods for Submitting Time</vt:lpstr>
      <vt:lpstr>Other Frequently Asked Questions</vt:lpstr>
      <vt:lpstr>Other Questions that MassHealth is Working Through</vt:lpstr>
      <vt:lpstr>MassHealth wants to hear from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 Alignment Meeting 6/21: Agenda</dc:title>
  <dc:creator>EHS</dc:creator>
  <cp:lastModifiedBy>Sang, Tina J. (EHS)</cp:lastModifiedBy>
  <cp:revision>390</cp:revision>
  <cp:lastPrinted>2018-12-12T21:15:39Z</cp:lastPrinted>
  <dcterms:created xsi:type="dcterms:W3CDTF">2017-06-21T16:47:06Z</dcterms:created>
  <dcterms:modified xsi:type="dcterms:W3CDTF">2021-07-09T12:51:22Z</dcterms:modified>
</cp:coreProperties>
</file>