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2.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3.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4.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6.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notesSlides/notesSlide7.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8.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9.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handoutMasterIdLst>
    <p:handoutMasterId r:id="rId28"/>
  </p:handoutMasterIdLst>
  <p:sldIdLst>
    <p:sldId id="260" r:id="rId5"/>
    <p:sldId id="2574" r:id="rId6"/>
    <p:sldId id="2540" r:id="rId7"/>
    <p:sldId id="300" r:id="rId8"/>
    <p:sldId id="299" r:id="rId9"/>
    <p:sldId id="2578" r:id="rId10"/>
    <p:sldId id="276" r:id="rId11"/>
    <p:sldId id="2579" r:id="rId12"/>
    <p:sldId id="2596" r:id="rId13"/>
    <p:sldId id="2603" r:id="rId14"/>
    <p:sldId id="2581" r:id="rId15"/>
    <p:sldId id="2598" r:id="rId16"/>
    <p:sldId id="2599" r:id="rId17"/>
    <p:sldId id="2602" r:id="rId18"/>
    <p:sldId id="2588" r:id="rId19"/>
    <p:sldId id="2606" r:id="rId20"/>
    <p:sldId id="2545" r:id="rId21"/>
    <p:sldId id="2608" r:id="rId22"/>
    <p:sldId id="2609" r:id="rId23"/>
    <p:sldId id="2560" r:id="rId24"/>
    <p:sldId id="2610" r:id="rId25"/>
    <p:sldId id="284" r:id="rId26"/>
  </p:sldIdLst>
  <p:sldSz cx="9144000" cy="6858000" type="screen4x3"/>
  <p:notesSz cx="7010400" cy="92964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guide id="3" orient="horz" pos="2928" userDrawn="1">
          <p15:clr>
            <a:srgbClr val="A4A3A4"/>
          </p15:clr>
        </p15:guide>
        <p15:guide id="4"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erri Hannigan" initials="SH" lastIdx="9" clrIdx="6">
    <p:extLst>
      <p:ext uri="{19B8F6BF-5375-455C-9EA6-DF929625EA0E}">
        <p15:presenceInfo xmlns:p15="http://schemas.microsoft.com/office/powerpoint/2012/main" userId="S::shannigan@meantide.com::92c9d66b-fc79-4efa-bf15-b3e3b0b139b5" providerId="AD"/>
      </p:ext>
    </p:extLst>
  </p:cmAuthor>
  <p:cmAuthor id="1" name="Fox Swartz, Colleen (ELD)" initials="FSC(" lastIdx="8" clrIdx="0"/>
  <p:cmAuthor id="8" name="Smith, Julian (EHS)" initials="SJ(" lastIdx="21" clrIdx="7">
    <p:extLst>
      <p:ext uri="{19B8F6BF-5375-455C-9EA6-DF929625EA0E}">
        <p15:presenceInfo xmlns:p15="http://schemas.microsoft.com/office/powerpoint/2012/main" userId="S::julian.smith@mass.gov::99ec45d7-69f5-4e4b-9485-69825ebd6bf6" providerId="AD"/>
      </p:ext>
    </p:extLst>
  </p:cmAuthor>
  <p:cmAuthor id="2" name="COLLEEN FOX" initials="CF" lastIdx="41" clrIdx="1">
    <p:extLst>
      <p:ext uri="{19B8F6BF-5375-455C-9EA6-DF929625EA0E}">
        <p15:presenceInfo xmlns:p15="http://schemas.microsoft.com/office/powerpoint/2012/main" userId="11f451e9a2b4964d" providerId="Windows Live"/>
      </p:ext>
    </p:extLst>
  </p:cmAuthor>
  <p:cmAuthor id="9" name="Fox Swartz, Colleen (EHS)" initials="FSC(" lastIdx="7" clrIdx="8">
    <p:extLst>
      <p:ext uri="{19B8F6BF-5375-455C-9EA6-DF929625EA0E}">
        <p15:presenceInfo xmlns:p15="http://schemas.microsoft.com/office/powerpoint/2012/main" userId="S::Colleen.FoxSwartz@mass.gov::31bb7c4b-123a-4518-b9c1-628c7952b441" providerId="AD"/>
      </p:ext>
    </p:extLst>
  </p:cmAuthor>
  <p:cmAuthor id="3" name="Gabriela Fowler" initials="GF" lastIdx="90" clrIdx="2">
    <p:extLst>
      <p:ext uri="{19B8F6BF-5375-455C-9EA6-DF929625EA0E}">
        <p15:presenceInfo xmlns:p15="http://schemas.microsoft.com/office/powerpoint/2012/main" userId="S::f004m7h@dartmouth.edu::caa59c55-9338-4f35-bca7-17b6cd6d8e62" providerId="AD"/>
      </p:ext>
    </p:extLst>
  </p:cmAuthor>
  <p:cmAuthor id="10" name="Crugnale, Caitlin P. (EHS)" initials="CCP(" lastIdx="4" clrIdx="9">
    <p:extLst>
      <p:ext uri="{19B8F6BF-5375-455C-9EA6-DF929625EA0E}">
        <p15:presenceInfo xmlns:p15="http://schemas.microsoft.com/office/powerpoint/2012/main" userId="S::Caitlin.P.Crugnale@mass.gov::b2a02c60-52bb-4d38-b519-63f462b8cbde" providerId="AD"/>
      </p:ext>
    </p:extLst>
  </p:cmAuthor>
  <p:cmAuthor id="4" name="jeff clausen" initials="jc" lastIdx="6" clrIdx="3">
    <p:extLst>
      <p:ext uri="{19B8F6BF-5375-455C-9EA6-DF929625EA0E}">
        <p15:presenceInfo xmlns:p15="http://schemas.microsoft.com/office/powerpoint/2012/main" userId="1964a1938899aa47" providerId="Windows Live"/>
      </p:ext>
    </p:extLst>
  </p:cmAuthor>
  <p:cmAuthor id="11" name="Moyer, Whitney (EHS)" initials="MW( [2]" lastIdx="1" clrIdx="10">
    <p:extLst>
      <p:ext uri="{19B8F6BF-5375-455C-9EA6-DF929625EA0E}">
        <p15:presenceInfo xmlns:p15="http://schemas.microsoft.com/office/powerpoint/2012/main" userId="S::whitney.moyer@mass.gov::977d595f-cf52-42c6-8af4-b9849f83f5cd" providerId="AD"/>
      </p:ext>
    </p:extLst>
  </p:cmAuthor>
  <p:cmAuthor id="5" name="Moyer, Whitney (EHS)" initials="MW(" lastIdx="6" clrIdx="4">
    <p:extLst>
      <p:ext uri="{19B8F6BF-5375-455C-9EA6-DF929625EA0E}">
        <p15:presenceInfo xmlns:p15="http://schemas.microsoft.com/office/powerpoint/2012/main" userId="S::Whitney.Moyer@massmail.state.ma.us::977d595f-cf52-42c6-8af4-b9849f83f5cd" providerId="AD"/>
      </p:ext>
    </p:extLst>
  </p:cmAuthor>
  <p:cmAuthor id="6" name="Tina Sang" initials="TS" lastIdx="9" clrIdx="5">
    <p:extLst>
      <p:ext uri="{19B8F6BF-5375-455C-9EA6-DF929625EA0E}">
        <p15:presenceInfo xmlns:p15="http://schemas.microsoft.com/office/powerpoint/2012/main" userId="Tina S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9900"/>
    <a:srgbClr val="5E8BFF"/>
    <a:srgbClr val="002A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24EBE2-31EC-4CAD-84B6-91752A35078B}" v="11" dt="2021-11-19T15:34:49.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64" autoAdjust="0"/>
    <p:restoredTop sz="95723" autoAdjust="0"/>
  </p:normalViewPr>
  <p:slideViewPr>
    <p:cSldViewPr>
      <p:cViewPr varScale="1">
        <p:scale>
          <a:sx n="59" d="100"/>
          <a:sy n="59" d="100"/>
        </p:scale>
        <p:origin x="1036" y="60"/>
      </p:cViewPr>
      <p:guideLst>
        <p:guide orient="horz" pos="2160"/>
        <p:guide pos="1584"/>
      </p:guideLst>
    </p:cSldViewPr>
  </p:slideViewPr>
  <p:outlineViewPr>
    <p:cViewPr>
      <p:scale>
        <a:sx n="33" d="100"/>
        <a:sy n="33" d="100"/>
      </p:scale>
      <p:origin x="0" y="-5088"/>
    </p:cViewPr>
  </p:outlineViewPr>
  <p:notesTextViewPr>
    <p:cViewPr>
      <p:scale>
        <a:sx n="1" d="1"/>
        <a:sy n="1" d="1"/>
      </p:scale>
      <p:origin x="0" y="0"/>
    </p:cViewPr>
  </p:notesTextViewPr>
  <p:notesViewPr>
    <p:cSldViewPr>
      <p:cViewPr varScale="1">
        <p:scale>
          <a:sx n="83" d="100"/>
          <a:sy n="83" d="100"/>
        </p:scale>
        <p:origin x="3810" y="9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x Swartz, Colleen (EHS)" userId="31bb7c4b-123a-4518-b9c1-628c7952b441" providerId="ADAL" clId="{CE24EBE2-31EC-4CAD-84B6-91752A35078B}"/>
    <pc:docChg chg="undo custSel addSld delSld modSld">
      <pc:chgData name="Fox Swartz, Colleen (EHS)" userId="31bb7c4b-123a-4518-b9c1-628c7952b441" providerId="ADAL" clId="{CE24EBE2-31EC-4CAD-84B6-91752A35078B}" dt="2021-11-19T15:44:19.631" v="2080" actId="20577"/>
      <pc:docMkLst>
        <pc:docMk/>
      </pc:docMkLst>
      <pc:sldChg chg="modSp mod">
        <pc:chgData name="Fox Swartz, Colleen (EHS)" userId="31bb7c4b-123a-4518-b9c1-628c7952b441" providerId="ADAL" clId="{CE24EBE2-31EC-4CAD-84B6-91752A35078B}" dt="2021-11-19T15:44:19.631" v="2080" actId="20577"/>
        <pc:sldMkLst>
          <pc:docMk/>
          <pc:sldMk cId="1500845503" sldId="299"/>
        </pc:sldMkLst>
        <pc:spChg chg="mod">
          <ac:chgData name="Fox Swartz, Colleen (EHS)" userId="31bb7c4b-123a-4518-b9c1-628c7952b441" providerId="ADAL" clId="{CE24EBE2-31EC-4CAD-84B6-91752A35078B}" dt="2021-11-19T15:44:19.631" v="2080" actId="20577"/>
          <ac:spMkLst>
            <pc:docMk/>
            <pc:sldMk cId="1500845503" sldId="299"/>
            <ac:spMk id="2" creationId="{0F09FC13-A917-8B40-A942-47EC51B6828C}"/>
          </ac:spMkLst>
        </pc:spChg>
      </pc:sldChg>
      <pc:sldChg chg="addSp delSp modSp mod">
        <pc:chgData name="Fox Swartz, Colleen (EHS)" userId="31bb7c4b-123a-4518-b9c1-628c7952b441" providerId="ADAL" clId="{CE24EBE2-31EC-4CAD-84B6-91752A35078B}" dt="2021-11-19T15:31:48.812" v="1832" actId="6549"/>
        <pc:sldMkLst>
          <pc:docMk/>
          <pc:sldMk cId="3515792745" sldId="300"/>
        </pc:sldMkLst>
        <pc:spChg chg="mod">
          <ac:chgData name="Fox Swartz, Colleen (EHS)" userId="31bb7c4b-123a-4518-b9c1-628c7952b441" providerId="ADAL" clId="{CE24EBE2-31EC-4CAD-84B6-91752A35078B}" dt="2021-11-19T15:31:48.812" v="1832" actId="6549"/>
          <ac:spMkLst>
            <pc:docMk/>
            <pc:sldMk cId="3515792745" sldId="300"/>
            <ac:spMk id="2" creationId="{A4C3E19B-7970-1D4F-9DBA-5C525D84823C}"/>
          </ac:spMkLst>
        </pc:spChg>
        <pc:spChg chg="del">
          <ac:chgData name="Fox Swartz, Colleen (EHS)" userId="31bb7c4b-123a-4518-b9c1-628c7952b441" providerId="ADAL" clId="{CE24EBE2-31EC-4CAD-84B6-91752A35078B}" dt="2021-11-19T15:30:22.181" v="1748" actId="478"/>
          <ac:spMkLst>
            <pc:docMk/>
            <pc:sldMk cId="3515792745" sldId="300"/>
            <ac:spMk id="10" creationId="{5ABB2FCC-2AC8-5847-945C-3D90CEAB608A}"/>
          </ac:spMkLst>
        </pc:spChg>
        <pc:spChg chg="del">
          <ac:chgData name="Fox Swartz, Colleen (EHS)" userId="31bb7c4b-123a-4518-b9c1-628c7952b441" providerId="ADAL" clId="{CE24EBE2-31EC-4CAD-84B6-91752A35078B}" dt="2021-11-19T15:16:24.837" v="1722" actId="478"/>
          <ac:spMkLst>
            <pc:docMk/>
            <pc:sldMk cId="3515792745" sldId="300"/>
            <ac:spMk id="16" creationId="{C5C800E9-D866-D745-9D6C-66A5302E7B9D}"/>
          </ac:spMkLst>
        </pc:spChg>
        <pc:picChg chg="add del">
          <ac:chgData name="Fox Swartz, Colleen (EHS)" userId="31bb7c4b-123a-4518-b9c1-628c7952b441" providerId="ADAL" clId="{CE24EBE2-31EC-4CAD-84B6-91752A35078B}" dt="2021-11-19T15:16:01.833" v="1719" actId="22"/>
          <ac:picMkLst>
            <pc:docMk/>
            <pc:sldMk cId="3515792745" sldId="300"/>
            <ac:picMk id="6" creationId="{F47EFA4D-9AB6-49FE-80DF-B337821B70D5}"/>
          </ac:picMkLst>
        </pc:picChg>
        <pc:picChg chg="del">
          <ac:chgData name="Fox Swartz, Colleen (EHS)" userId="31bb7c4b-123a-4518-b9c1-628c7952b441" providerId="ADAL" clId="{CE24EBE2-31EC-4CAD-84B6-91752A35078B}" dt="2021-11-19T15:15:57.417" v="1717" actId="478"/>
          <ac:picMkLst>
            <pc:docMk/>
            <pc:sldMk cId="3515792745" sldId="300"/>
            <ac:picMk id="7" creationId="{87328EA7-135C-3540-A2DA-D60F65566134}"/>
          </ac:picMkLst>
        </pc:picChg>
        <pc:picChg chg="del">
          <ac:chgData name="Fox Swartz, Colleen (EHS)" userId="31bb7c4b-123a-4518-b9c1-628c7952b441" providerId="ADAL" clId="{CE24EBE2-31EC-4CAD-84B6-91752A35078B}" dt="2021-11-19T15:30:14.581" v="1746" actId="478"/>
          <ac:picMkLst>
            <pc:docMk/>
            <pc:sldMk cId="3515792745" sldId="300"/>
            <ac:picMk id="8" creationId="{ED5FD6BB-920C-E048-A492-FD79984B7282}"/>
          </ac:picMkLst>
        </pc:picChg>
        <pc:picChg chg="add mod">
          <ac:chgData name="Fox Swartz, Colleen (EHS)" userId="31bb7c4b-123a-4518-b9c1-628c7952b441" providerId="ADAL" clId="{CE24EBE2-31EC-4CAD-84B6-91752A35078B}" dt="2021-11-19T15:16:22.898" v="1721" actId="1076"/>
          <ac:picMkLst>
            <pc:docMk/>
            <pc:sldMk cId="3515792745" sldId="300"/>
            <ac:picMk id="11" creationId="{F7A28054-90B6-4D59-8170-D9B7E07C1286}"/>
          </ac:picMkLst>
        </pc:picChg>
        <pc:picChg chg="add del mod">
          <ac:chgData name="Fox Swartz, Colleen (EHS)" userId="31bb7c4b-123a-4518-b9c1-628c7952b441" providerId="ADAL" clId="{CE24EBE2-31EC-4CAD-84B6-91752A35078B}" dt="2021-11-19T15:30:40.792" v="1751" actId="478"/>
          <ac:picMkLst>
            <pc:docMk/>
            <pc:sldMk cId="3515792745" sldId="300"/>
            <ac:picMk id="21" creationId="{A3B137E3-0641-4C22-87F8-783E65888D9A}"/>
          </ac:picMkLst>
        </pc:picChg>
        <pc:picChg chg="add mod">
          <ac:chgData name="Fox Swartz, Colleen (EHS)" userId="31bb7c4b-123a-4518-b9c1-628c7952b441" providerId="ADAL" clId="{CE24EBE2-31EC-4CAD-84B6-91752A35078B}" dt="2021-11-19T15:30:57.800" v="1755" actId="1076"/>
          <ac:picMkLst>
            <pc:docMk/>
            <pc:sldMk cId="3515792745" sldId="300"/>
            <ac:picMk id="23" creationId="{8C139DA8-429D-4DD8-961C-54E134661E63}"/>
          </ac:picMkLst>
        </pc:picChg>
        <pc:cxnChg chg="mod">
          <ac:chgData name="Fox Swartz, Colleen (EHS)" userId="31bb7c4b-123a-4518-b9c1-628c7952b441" providerId="ADAL" clId="{CE24EBE2-31EC-4CAD-84B6-91752A35078B}" dt="2021-11-19T15:26:33.815" v="1745" actId="14100"/>
          <ac:cxnSpMkLst>
            <pc:docMk/>
            <pc:sldMk cId="3515792745" sldId="300"/>
            <ac:cxnSpMk id="12" creationId="{571AF9B1-FB04-1043-8098-025E95D0C210}"/>
          </ac:cxnSpMkLst>
        </pc:cxnChg>
        <pc:cxnChg chg="mod ord">
          <ac:chgData name="Fox Swartz, Colleen (EHS)" userId="31bb7c4b-123a-4518-b9c1-628c7952b441" providerId="ADAL" clId="{CE24EBE2-31EC-4CAD-84B6-91752A35078B}" dt="2021-11-19T15:31:16.433" v="1758" actId="14100"/>
          <ac:cxnSpMkLst>
            <pc:docMk/>
            <pc:sldMk cId="3515792745" sldId="300"/>
            <ac:cxnSpMk id="14" creationId="{41DD1DBD-CD55-444E-9E47-AC18B09418D8}"/>
          </ac:cxnSpMkLst>
        </pc:cxnChg>
      </pc:sldChg>
      <pc:sldChg chg="addSp delSp modSp del mod">
        <pc:chgData name="Fox Swartz, Colleen (EHS)" userId="31bb7c4b-123a-4518-b9c1-628c7952b441" providerId="ADAL" clId="{CE24EBE2-31EC-4CAD-84B6-91752A35078B}" dt="2021-11-19T15:42:55.875" v="2060" actId="2696"/>
        <pc:sldMkLst>
          <pc:docMk/>
          <pc:sldMk cId="2685708275" sldId="2535"/>
        </pc:sldMkLst>
        <pc:spChg chg="mod">
          <ac:chgData name="Fox Swartz, Colleen (EHS)" userId="31bb7c4b-123a-4518-b9c1-628c7952b441" providerId="ADAL" clId="{CE24EBE2-31EC-4CAD-84B6-91752A35078B}" dt="2021-11-19T15:36:22.316" v="2049" actId="6549"/>
          <ac:spMkLst>
            <pc:docMk/>
            <pc:sldMk cId="2685708275" sldId="2535"/>
            <ac:spMk id="2" creationId="{6E378DC3-1358-E140-BA5A-5B792D3A3F4E}"/>
          </ac:spMkLst>
        </pc:spChg>
        <pc:picChg chg="add">
          <ac:chgData name="Fox Swartz, Colleen (EHS)" userId="31bb7c4b-123a-4518-b9c1-628c7952b441" providerId="ADAL" clId="{CE24EBE2-31EC-4CAD-84B6-91752A35078B}" dt="2021-11-19T15:34:49.737" v="1834" actId="22"/>
          <ac:picMkLst>
            <pc:docMk/>
            <pc:sldMk cId="2685708275" sldId="2535"/>
            <ac:picMk id="7" creationId="{E58C29E1-D317-46C6-BF80-F6C3ECDB8EFA}"/>
          </ac:picMkLst>
        </pc:picChg>
        <pc:picChg chg="del">
          <ac:chgData name="Fox Swartz, Colleen (EHS)" userId="31bb7c4b-123a-4518-b9c1-628c7952b441" providerId="ADAL" clId="{CE24EBE2-31EC-4CAD-84B6-91752A35078B}" dt="2021-11-19T15:34:49.019" v="1833" actId="478"/>
          <ac:picMkLst>
            <pc:docMk/>
            <pc:sldMk cId="2685708275" sldId="2535"/>
            <ac:picMk id="11270" creationId="{B34DC3E1-99DD-CF4A-83E4-80195CCFF4BA}"/>
          </ac:picMkLst>
        </pc:picChg>
        <pc:cxnChg chg="add mod">
          <ac:chgData name="Fox Swartz, Colleen (EHS)" userId="31bb7c4b-123a-4518-b9c1-628c7952b441" providerId="ADAL" clId="{CE24EBE2-31EC-4CAD-84B6-91752A35078B}" dt="2021-11-19T15:37:08.231" v="2054" actId="14100"/>
          <ac:cxnSpMkLst>
            <pc:docMk/>
            <pc:sldMk cId="2685708275" sldId="2535"/>
            <ac:cxnSpMk id="9" creationId="{68753D21-D320-4594-B296-2EE3454EA613}"/>
          </ac:cxnSpMkLst>
        </pc:cxnChg>
        <pc:cxnChg chg="add mod">
          <ac:chgData name="Fox Swartz, Colleen (EHS)" userId="31bb7c4b-123a-4518-b9c1-628c7952b441" providerId="ADAL" clId="{CE24EBE2-31EC-4CAD-84B6-91752A35078B}" dt="2021-11-19T15:37:27.852" v="2057" actId="1582"/>
          <ac:cxnSpMkLst>
            <pc:docMk/>
            <pc:sldMk cId="2685708275" sldId="2535"/>
            <ac:cxnSpMk id="12" creationId="{BAA5C0BC-9592-4C2B-90FB-596024B51DE8}"/>
          </ac:cxnSpMkLst>
        </pc:cxnChg>
      </pc:sldChg>
      <pc:sldChg chg="addSp delSp modSp mod">
        <pc:chgData name="Fox Swartz, Colleen (EHS)" userId="31bb7c4b-123a-4518-b9c1-628c7952b441" providerId="ADAL" clId="{CE24EBE2-31EC-4CAD-84B6-91752A35078B}" dt="2021-11-19T15:12:38.158" v="1716" actId="1076"/>
        <pc:sldMkLst>
          <pc:docMk/>
          <pc:sldMk cId="1845925238" sldId="2540"/>
        </pc:sldMkLst>
        <pc:spChg chg="mod">
          <ac:chgData name="Fox Swartz, Colleen (EHS)" userId="31bb7c4b-123a-4518-b9c1-628c7952b441" providerId="ADAL" clId="{CE24EBE2-31EC-4CAD-84B6-91752A35078B}" dt="2021-11-19T15:12:07.119" v="1712" actId="14100"/>
          <ac:spMkLst>
            <pc:docMk/>
            <pc:sldMk cId="1845925238" sldId="2540"/>
            <ac:spMk id="8" creationId="{E15D27EA-96DC-6A42-9D87-79A3E30C7D73}"/>
          </ac:spMkLst>
        </pc:spChg>
        <pc:picChg chg="del">
          <ac:chgData name="Fox Swartz, Colleen (EHS)" userId="31bb7c4b-123a-4518-b9c1-628c7952b441" providerId="ADAL" clId="{CE24EBE2-31EC-4CAD-84B6-91752A35078B}" dt="2021-11-19T15:11:57.230" v="1710" actId="478"/>
          <ac:picMkLst>
            <pc:docMk/>
            <pc:sldMk cId="1845925238" sldId="2540"/>
            <ac:picMk id="3" creationId="{EA033869-C616-B24D-B68C-79882C855103}"/>
          </ac:picMkLst>
        </pc:picChg>
        <pc:picChg chg="add mod">
          <ac:chgData name="Fox Swartz, Colleen (EHS)" userId="31bb7c4b-123a-4518-b9c1-628c7952b441" providerId="ADAL" clId="{CE24EBE2-31EC-4CAD-84B6-91752A35078B}" dt="2021-11-19T15:12:38.158" v="1716" actId="1076"/>
          <ac:picMkLst>
            <pc:docMk/>
            <pc:sldMk cId="1845925238" sldId="2540"/>
            <ac:picMk id="7" creationId="{DE957CD7-FC5B-45D6-A893-E61CBBAF6150}"/>
          </ac:picMkLst>
        </pc:picChg>
      </pc:sldChg>
      <pc:sldChg chg="addSp delSp modSp mod">
        <pc:chgData name="Fox Swartz, Colleen (EHS)" userId="31bb7c4b-123a-4518-b9c1-628c7952b441" providerId="ADAL" clId="{CE24EBE2-31EC-4CAD-84B6-91752A35078B}" dt="2021-11-04T19:03:50.968" v="1431" actId="20577"/>
        <pc:sldMkLst>
          <pc:docMk/>
          <pc:sldMk cId="2364333716" sldId="2560"/>
        </pc:sldMkLst>
        <pc:spChg chg="add del mod">
          <ac:chgData name="Fox Swartz, Colleen (EHS)" userId="31bb7c4b-123a-4518-b9c1-628c7952b441" providerId="ADAL" clId="{CE24EBE2-31EC-4CAD-84B6-91752A35078B}" dt="2021-11-04T18:54:26.791" v="397" actId="478"/>
          <ac:spMkLst>
            <pc:docMk/>
            <pc:sldMk cId="2364333716" sldId="2560"/>
            <ac:spMk id="3" creationId="{ECA87C80-8FF6-41C6-AE94-02C4331ECE1A}"/>
          </ac:spMkLst>
        </pc:spChg>
        <pc:spChg chg="del">
          <ac:chgData name="Fox Swartz, Colleen (EHS)" userId="31bb7c4b-123a-4518-b9c1-628c7952b441" providerId="ADAL" clId="{CE24EBE2-31EC-4CAD-84B6-91752A35078B}" dt="2021-11-04T18:54:22.173" v="396" actId="478"/>
          <ac:spMkLst>
            <pc:docMk/>
            <pc:sldMk cId="2364333716" sldId="2560"/>
            <ac:spMk id="4" creationId="{EA01F29E-B6E2-F540-8710-54588EC15677}"/>
          </ac:spMkLst>
        </pc:spChg>
        <pc:spChg chg="mod">
          <ac:chgData name="Fox Swartz, Colleen (EHS)" userId="31bb7c4b-123a-4518-b9c1-628c7952b441" providerId="ADAL" clId="{CE24EBE2-31EC-4CAD-84B6-91752A35078B}" dt="2021-11-04T18:58:01.440" v="715" actId="20577"/>
          <ac:spMkLst>
            <pc:docMk/>
            <pc:sldMk cId="2364333716" sldId="2560"/>
            <ac:spMk id="5" creationId="{6B77E912-AFB0-5746-9FB6-083879F160BA}"/>
          </ac:spMkLst>
        </pc:spChg>
        <pc:spChg chg="add mod">
          <ac:chgData name="Fox Swartz, Colleen (EHS)" userId="31bb7c4b-123a-4518-b9c1-628c7952b441" providerId="ADAL" clId="{CE24EBE2-31EC-4CAD-84B6-91752A35078B}" dt="2021-11-04T18:59:57.106" v="844" actId="20577"/>
          <ac:spMkLst>
            <pc:docMk/>
            <pc:sldMk cId="2364333716" sldId="2560"/>
            <ac:spMk id="6" creationId="{4009D1E2-9535-4DB9-96C9-D236159DB37C}"/>
          </ac:spMkLst>
        </pc:spChg>
        <pc:spChg chg="add mod">
          <ac:chgData name="Fox Swartz, Colleen (EHS)" userId="31bb7c4b-123a-4518-b9c1-628c7952b441" providerId="ADAL" clId="{CE24EBE2-31EC-4CAD-84B6-91752A35078B}" dt="2021-11-04T19:03:02.016" v="1287" actId="14100"/>
          <ac:spMkLst>
            <pc:docMk/>
            <pc:sldMk cId="2364333716" sldId="2560"/>
            <ac:spMk id="7" creationId="{D578583E-2A42-40B5-B679-E5648228EB8A}"/>
          </ac:spMkLst>
        </pc:spChg>
        <pc:spChg chg="add mod">
          <ac:chgData name="Fox Swartz, Colleen (EHS)" userId="31bb7c4b-123a-4518-b9c1-628c7952b441" providerId="ADAL" clId="{CE24EBE2-31EC-4CAD-84B6-91752A35078B}" dt="2021-11-04T19:03:50.968" v="1431" actId="20577"/>
          <ac:spMkLst>
            <pc:docMk/>
            <pc:sldMk cId="2364333716" sldId="2560"/>
            <ac:spMk id="8" creationId="{99F061B6-F606-4F60-8E84-D319DF5F82C4}"/>
          </ac:spMkLst>
        </pc:spChg>
      </pc:sldChg>
      <pc:sldChg chg="modSp mod">
        <pc:chgData name="Fox Swartz, Colleen (EHS)" userId="31bb7c4b-123a-4518-b9c1-628c7952b441" providerId="ADAL" clId="{CE24EBE2-31EC-4CAD-84B6-91752A35078B}" dt="2021-11-09T18:54:04.133" v="1700" actId="1076"/>
        <pc:sldMkLst>
          <pc:docMk/>
          <pc:sldMk cId="2062617444" sldId="2588"/>
        </pc:sldMkLst>
        <pc:spChg chg="mod">
          <ac:chgData name="Fox Swartz, Colleen (EHS)" userId="31bb7c4b-123a-4518-b9c1-628c7952b441" providerId="ADAL" clId="{CE24EBE2-31EC-4CAD-84B6-91752A35078B}" dt="2021-11-09T18:53:27.019" v="1699" actId="6549"/>
          <ac:spMkLst>
            <pc:docMk/>
            <pc:sldMk cId="2062617444" sldId="2588"/>
            <ac:spMk id="11" creationId="{D829A42D-E1D7-0E48-9F70-786A3833DE78}"/>
          </ac:spMkLst>
        </pc:spChg>
        <pc:picChg chg="mod">
          <ac:chgData name="Fox Swartz, Colleen (EHS)" userId="31bb7c4b-123a-4518-b9c1-628c7952b441" providerId="ADAL" clId="{CE24EBE2-31EC-4CAD-84B6-91752A35078B}" dt="2021-11-09T18:54:04.133" v="1700" actId="1076"/>
          <ac:picMkLst>
            <pc:docMk/>
            <pc:sldMk cId="2062617444" sldId="2588"/>
            <ac:picMk id="6" creationId="{9EBB0239-9162-8247-A163-E0FC96882258}"/>
          </ac:picMkLst>
        </pc:picChg>
      </pc:sldChg>
      <pc:sldChg chg="modSp mod">
        <pc:chgData name="Fox Swartz, Colleen (EHS)" userId="31bb7c4b-123a-4518-b9c1-628c7952b441" providerId="ADAL" clId="{CE24EBE2-31EC-4CAD-84B6-91752A35078B}" dt="2021-11-04T18:49:30.178" v="249" actId="20577"/>
        <pc:sldMkLst>
          <pc:docMk/>
          <pc:sldMk cId="1309097984" sldId="2599"/>
        </pc:sldMkLst>
        <pc:spChg chg="mod">
          <ac:chgData name="Fox Swartz, Colleen (EHS)" userId="31bb7c4b-123a-4518-b9c1-628c7952b441" providerId="ADAL" clId="{CE24EBE2-31EC-4CAD-84B6-91752A35078B}" dt="2021-11-04T18:49:30.178" v="249" actId="20577"/>
          <ac:spMkLst>
            <pc:docMk/>
            <pc:sldMk cId="1309097984" sldId="2599"/>
            <ac:spMk id="3" creationId="{3C2141D3-60B8-0D4C-84E5-26953B03EF75}"/>
          </ac:spMkLst>
        </pc:spChg>
      </pc:sldChg>
      <pc:sldChg chg="modSp mod">
        <pc:chgData name="Fox Swartz, Colleen (EHS)" userId="31bb7c4b-123a-4518-b9c1-628c7952b441" providerId="ADAL" clId="{CE24EBE2-31EC-4CAD-84B6-91752A35078B}" dt="2021-11-04T18:48:52.798" v="212" actId="1035"/>
        <pc:sldMkLst>
          <pc:docMk/>
          <pc:sldMk cId="2337884614" sldId="2603"/>
        </pc:sldMkLst>
        <pc:spChg chg="mod">
          <ac:chgData name="Fox Swartz, Colleen (EHS)" userId="31bb7c4b-123a-4518-b9c1-628c7952b441" providerId="ADAL" clId="{CE24EBE2-31EC-4CAD-84B6-91752A35078B}" dt="2021-11-04T18:48:52.798" v="212" actId="1035"/>
          <ac:spMkLst>
            <pc:docMk/>
            <pc:sldMk cId="2337884614" sldId="2603"/>
            <ac:spMk id="2" creationId="{4301828A-ABCE-44EC-B42D-AC013F43D642}"/>
          </ac:spMkLst>
        </pc:spChg>
        <pc:spChg chg="mod">
          <ac:chgData name="Fox Swartz, Colleen (EHS)" userId="31bb7c4b-123a-4518-b9c1-628c7952b441" providerId="ADAL" clId="{CE24EBE2-31EC-4CAD-84B6-91752A35078B}" dt="2021-11-04T18:48:44.961" v="209" actId="14100"/>
          <ac:spMkLst>
            <pc:docMk/>
            <pc:sldMk cId="2337884614" sldId="2603"/>
            <ac:spMk id="9" creationId="{947CEA79-CC8D-41F8-913B-6334EA3C8272}"/>
          </ac:spMkLst>
        </pc:spChg>
        <pc:spChg chg="mod">
          <ac:chgData name="Fox Swartz, Colleen (EHS)" userId="31bb7c4b-123a-4518-b9c1-628c7952b441" providerId="ADAL" clId="{CE24EBE2-31EC-4CAD-84B6-91752A35078B}" dt="2021-11-04T18:48:47.706" v="210" actId="14100"/>
          <ac:spMkLst>
            <pc:docMk/>
            <pc:sldMk cId="2337884614" sldId="2603"/>
            <ac:spMk id="11" creationId="{E1E14436-F9D1-46B4-A11B-C28957BBB25E}"/>
          </ac:spMkLst>
        </pc:spChg>
      </pc:sldChg>
      <pc:sldChg chg="modSp mod">
        <pc:chgData name="Fox Swartz, Colleen (EHS)" userId="31bb7c4b-123a-4518-b9c1-628c7952b441" providerId="ADAL" clId="{CE24EBE2-31EC-4CAD-84B6-91752A35078B}" dt="2021-11-04T18:52:09.742" v="394" actId="20577"/>
        <pc:sldMkLst>
          <pc:docMk/>
          <pc:sldMk cId="668148995" sldId="2609"/>
        </pc:sldMkLst>
        <pc:spChg chg="mod">
          <ac:chgData name="Fox Swartz, Colleen (EHS)" userId="31bb7c4b-123a-4518-b9c1-628c7952b441" providerId="ADAL" clId="{CE24EBE2-31EC-4CAD-84B6-91752A35078B}" dt="2021-11-04T18:52:09.742" v="394" actId="20577"/>
          <ac:spMkLst>
            <pc:docMk/>
            <pc:sldMk cId="668148995" sldId="2609"/>
            <ac:spMk id="6" creationId="{0E04B32E-E8D2-4A53-B834-B727D0C9EA11}"/>
          </ac:spMkLst>
        </pc:spChg>
      </pc:sldChg>
      <pc:sldChg chg="delSp modSp add mod">
        <pc:chgData name="Fox Swartz, Colleen (EHS)" userId="31bb7c4b-123a-4518-b9c1-628c7952b441" providerId="ADAL" clId="{CE24EBE2-31EC-4CAD-84B6-91752A35078B}" dt="2021-11-04T19:04:00.916" v="1433" actId="14100"/>
        <pc:sldMkLst>
          <pc:docMk/>
          <pc:sldMk cId="2470877045" sldId="2610"/>
        </pc:sldMkLst>
        <pc:spChg chg="mod">
          <ac:chgData name="Fox Swartz, Colleen (EHS)" userId="31bb7c4b-123a-4518-b9c1-628c7952b441" providerId="ADAL" clId="{CE24EBE2-31EC-4CAD-84B6-91752A35078B}" dt="2021-11-04T19:04:00.916" v="1433" actId="14100"/>
          <ac:spMkLst>
            <pc:docMk/>
            <pc:sldMk cId="2470877045" sldId="2610"/>
            <ac:spMk id="4" creationId="{EA01F29E-B6E2-F540-8710-54588EC15677}"/>
          </ac:spMkLst>
        </pc:spChg>
        <pc:spChg chg="del">
          <ac:chgData name="Fox Swartz, Colleen (EHS)" userId="31bb7c4b-123a-4518-b9c1-628c7952b441" providerId="ADAL" clId="{CE24EBE2-31EC-4CAD-84B6-91752A35078B}" dt="2021-11-04T19:03:56.236" v="1432" actId="478"/>
          <ac:spMkLst>
            <pc:docMk/>
            <pc:sldMk cId="2470877045" sldId="2610"/>
            <ac:spMk id="5" creationId="{6B77E912-AFB0-5746-9FB6-083879F160BA}"/>
          </ac:spMkLst>
        </pc:spChg>
      </pc:sldChg>
      <pc:sldChg chg="add del">
        <pc:chgData name="Fox Swartz, Colleen (EHS)" userId="31bb7c4b-123a-4518-b9c1-628c7952b441" providerId="ADAL" clId="{CE24EBE2-31EC-4CAD-84B6-91752A35078B}" dt="2021-11-19T15:42:52.785" v="2059" actId="2890"/>
        <pc:sldMkLst>
          <pc:docMk/>
          <pc:sldMk cId="1547022396" sldId="261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786085-B44D-4AF4-B6A9-E6CD889CE8C7}"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US"/>
        </a:p>
      </dgm:t>
    </dgm:pt>
    <dgm:pt modelId="{AED9EEE3-F06C-4165-A5F2-1874C22513A9}">
      <dgm:prSet phldrT="[Text]"/>
      <dgm:spPr/>
      <dgm:t>
        <a:bodyPr/>
        <a:lstStyle/>
        <a:p>
          <a:r>
            <a:rPr lang="en-US" dirty="0">
              <a:solidFill>
                <a:schemeClr val="tx1"/>
              </a:solidFill>
            </a:rPr>
            <a:t>Pilot</a:t>
          </a:r>
        </a:p>
      </dgm:t>
    </dgm:pt>
    <dgm:pt modelId="{F4FC13EE-EE82-4C85-AED2-2A2183FD5B56}" type="parTrans" cxnId="{C8E3A7DA-F372-408D-A0A3-A2C640DA7BB9}">
      <dgm:prSet/>
      <dgm:spPr/>
      <dgm:t>
        <a:bodyPr/>
        <a:lstStyle/>
        <a:p>
          <a:endParaRPr lang="en-US"/>
        </a:p>
      </dgm:t>
    </dgm:pt>
    <dgm:pt modelId="{6391FA65-24C5-4904-8651-E2B13F3D8DDD}" type="sibTrans" cxnId="{C8E3A7DA-F372-408D-A0A3-A2C640DA7BB9}">
      <dgm:prSet/>
      <dgm:spPr/>
      <dgm:t>
        <a:bodyPr/>
        <a:lstStyle/>
        <a:p>
          <a:endParaRPr lang="en-US"/>
        </a:p>
      </dgm:t>
    </dgm:pt>
    <dgm:pt modelId="{BEBE9923-FA72-40B7-8AF2-18B1B84F3990}">
      <dgm:prSet phldrT="[Text]"/>
      <dgm:spPr/>
      <dgm:t>
        <a:bodyPr/>
        <a:lstStyle/>
        <a:p>
          <a:pPr>
            <a:buFont typeface="Arial" panose="020B0604020202020204" pitchFamily="34" charset="0"/>
            <a:buChar char="•"/>
          </a:pPr>
          <a:r>
            <a:rPr lang="en-US" dirty="0"/>
            <a:t>300-400 consumers and their PCAs</a:t>
          </a:r>
        </a:p>
      </dgm:t>
    </dgm:pt>
    <dgm:pt modelId="{1E345733-2421-42E7-A49A-28B55EE512B2}" type="parTrans" cxnId="{259D982B-AE87-4115-8762-AE736AA6827A}">
      <dgm:prSet/>
      <dgm:spPr/>
      <dgm:t>
        <a:bodyPr/>
        <a:lstStyle/>
        <a:p>
          <a:endParaRPr lang="en-US"/>
        </a:p>
      </dgm:t>
    </dgm:pt>
    <dgm:pt modelId="{0E5714A9-7819-4974-8A36-EC6F4D581D80}" type="sibTrans" cxnId="{259D982B-AE87-4115-8762-AE736AA6827A}">
      <dgm:prSet/>
      <dgm:spPr/>
      <dgm:t>
        <a:bodyPr/>
        <a:lstStyle/>
        <a:p>
          <a:endParaRPr lang="en-US"/>
        </a:p>
      </dgm:t>
    </dgm:pt>
    <dgm:pt modelId="{2C69818B-8BAA-4657-AC11-7F3B5E4E1519}">
      <dgm:prSet phldrT="[Text]"/>
      <dgm:spPr/>
      <dgm:t>
        <a:bodyPr/>
        <a:lstStyle/>
        <a:p>
          <a:r>
            <a:rPr lang="en-US" dirty="0">
              <a:solidFill>
                <a:schemeClr val="tx1"/>
              </a:solidFill>
            </a:rPr>
            <a:t>Phase 1</a:t>
          </a:r>
        </a:p>
      </dgm:t>
    </dgm:pt>
    <dgm:pt modelId="{6D0BDA8C-303E-40DE-BA68-2451A1810802}" type="parTrans" cxnId="{C90816EF-4FF6-477B-B7BF-D40898E25F94}">
      <dgm:prSet/>
      <dgm:spPr/>
      <dgm:t>
        <a:bodyPr/>
        <a:lstStyle/>
        <a:p>
          <a:endParaRPr lang="en-US"/>
        </a:p>
      </dgm:t>
    </dgm:pt>
    <dgm:pt modelId="{3BD63936-7196-4368-8D13-821D83DABC50}" type="sibTrans" cxnId="{C90816EF-4FF6-477B-B7BF-D40898E25F94}">
      <dgm:prSet/>
      <dgm:spPr/>
      <dgm:t>
        <a:bodyPr/>
        <a:lstStyle/>
        <a:p>
          <a:endParaRPr lang="en-US"/>
        </a:p>
      </dgm:t>
    </dgm:pt>
    <dgm:pt modelId="{5BA1C23B-A78F-46F4-929C-21E4CD83176A}">
      <dgm:prSet phldrT="[Text]"/>
      <dgm:spPr/>
      <dgm:t>
        <a:bodyPr/>
        <a:lstStyle/>
        <a:p>
          <a:r>
            <a:rPr lang="en-US" dirty="0"/>
            <a:t>~16,500 PCA Program consumers and their PCAs</a:t>
          </a:r>
        </a:p>
      </dgm:t>
    </dgm:pt>
    <dgm:pt modelId="{577327B0-61AA-4D79-8CB2-809E0D11BAF0}" type="parTrans" cxnId="{D0E612FA-F1DE-4D0D-AA7A-B5D79CC33A80}">
      <dgm:prSet/>
      <dgm:spPr/>
      <dgm:t>
        <a:bodyPr/>
        <a:lstStyle/>
        <a:p>
          <a:endParaRPr lang="en-US"/>
        </a:p>
      </dgm:t>
    </dgm:pt>
    <dgm:pt modelId="{8290CC2C-6939-428B-8A48-72A8D9358A25}" type="sibTrans" cxnId="{D0E612FA-F1DE-4D0D-AA7A-B5D79CC33A80}">
      <dgm:prSet/>
      <dgm:spPr/>
      <dgm:t>
        <a:bodyPr/>
        <a:lstStyle/>
        <a:p>
          <a:endParaRPr lang="en-US"/>
        </a:p>
      </dgm:t>
    </dgm:pt>
    <dgm:pt modelId="{47FD4862-61D1-4C3F-8DDC-EAB4CAEC6E2E}">
      <dgm:prSet phldrT="[Text]"/>
      <dgm:spPr/>
      <dgm:t>
        <a:bodyPr/>
        <a:lstStyle/>
        <a:p>
          <a:r>
            <a:rPr lang="en-US" dirty="0">
              <a:solidFill>
                <a:schemeClr val="tx1"/>
              </a:solidFill>
            </a:rPr>
            <a:t>Phase 2</a:t>
          </a:r>
        </a:p>
      </dgm:t>
    </dgm:pt>
    <dgm:pt modelId="{790811C5-BCB6-4C63-B50C-1E8DB37E9A55}" type="parTrans" cxnId="{F3AD1B10-E963-439B-9C80-679F17C7FA25}">
      <dgm:prSet/>
      <dgm:spPr/>
      <dgm:t>
        <a:bodyPr/>
        <a:lstStyle/>
        <a:p>
          <a:endParaRPr lang="en-US"/>
        </a:p>
      </dgm:t>
    </dgm:pt>
    <dgm:pt modelId="{027A09BB-D46E-43EE-AAFD-6C969C2D2222}" type="sibTrans" cxnId="{F3AD1B10-E963-439B-9C80-679F17C7FA25}">
      <dgm:prSet/>
      <dgm:spPr/>
      <dgm:t>
        <a:bodyPr/>
        <a:lstStyle/>
        <a:p>
          <a:endParaRPr lang="en-US"/>
        </a:p>
      </dgm:t>
    </dgm:pt>
    <dgm:pt modelId="{D3786AB5-6709-48EC-90F7-54F4BAEF1DD7}">
      <dgm:prSet phldrT="[Text]"/>
      <dgm:spPr/>
      <dgm:t>
        <a:bodyPr/>
        <a:lstStyle/>
        <a:p>
          <a:r>
            <a:rPr lang="en-US" dirty="0"/>
            <a:t>~24,000 PCA Program consumers and their PCAs</a:t>
          </a:r>
        </a:p>
        <a:p>
          <a:r>
            <a:rPr lang="en-US" dirty="0"/>
            <a:t>~250 MFP Waiver participants and their workers</a:t>
          </a:r>
        </a:p>
      </dgm:t>
    </dgm:pt>
    <dgm:pt modelId="{0C995AE3-F90C-4973-A490-A8AD92E74F28}" type="parTrans" cxnId="{A116DA98-22D3-4B1D-B9BA-034E22A44AF2}">
      <dgm:prSet/>
      <dgm:spPr/>
      <dgm:t>
        <a:bodyPr/>
        <a:lstStyle/>
        <a:p>
          <a:endParaRPr lang="en-US"/>
        </a:p>
      </dgm:t>
    </dgm:pt>
    <dgm:pt modelId="{CADC9CB9-3630-44EE-9A6C-9266043D873B}" type="sibTrans" cxnId="{A116DA98-22D3-4B1D-B9BA-034E22A44AF2}">
      <dgm:prSet/>
      <dgm:spPr/>
      <dgm:t>
        <a:bodyPr/>
        <a:lstStyle/>
        <a:p>
          <a:endParaRPr lang="en-US"/>
        </a:p>
      </dgm:t>
    </dgm:pt>
    <dgm:pt modelId="{FBB87218-0C9D-4188-869E-313B34C9F27E}" type="pres">
      <dgm:prSet presAssocID="{D5786085-B44D-4AF4-B6A9-E6CD889CE8C7}" presName="Name0" presStyleCnt="0">
        <dgm:presLayoutVars>
          <dgm:chMax val="5"/>
          <dgm:chPref val="5"/>
          <dgm:dir/>
          <dgm:animLvl val="lvl"/>
        </dgm:presLayoutVars>
      </dgm:prSet>
      <dgm:spPr/>
    </dgm:pt>
    <dgm:pt modelId="{00F770C7-44B5-4A43-9BAA-E8AC45FAB8AC}" type="pres">
      <dgm:prSet presAssocID="{AED9EEE3-F06C-4165-A5F2-1874C22513A9}" presName="parentText1" presStyleLbl="node1" presStyleIdx="0" presStyleCnt="3">
        <dgm:presLayoutVars>
          <dgm:chMax/>
          <dgm:chPref val="3"/>
          <dgm:bulletEnabled val="1"/>
        </dgm:presLayoutVars>
      </dgm:prSet>
      <dgm:spPr/>
    </dgm:pt>
    <dgm:pt modelId="{7132E6D0-B79D-471A-9C9B-66C84CDF4959}" type="pres">
      <dgm:prSet presAssocID="{AED9EEE3-F06C-4165-A5F2-1874C22513A9}" presName="childText1" presStyleLbl="solidAlignAcc1" presStyleIdx="0" presStyleCnt="3">
        <dgm:presLayoutVars>
          <dgm:chMax val="0"/>
          <dgm:chPref val="0"/>
          <dgm:bulletEnabled val="1"/>
        </dgm:presLayoutVars>
      </dgm:prSet>
      <dgm:spPr/>
    </dgm:pt>
    <dgm:pt modelId="{427B8B0E-4D9E-4706-A152-978237271C73}" type="pres">
      <dgm:prSet presAssocID="{2C69818B-8BAA-4657-AC11-7F3B5E4E1519}" presName="parentText2" presStyleLbl="node1" presStyleIdx="1" presStyleCnt="3">
        <dgm:presLayoutVars>
          <dgm:chMax/>
          <dgm:chPref val="3"/>
          <dgm:bulletEnabled val="1"/>
        </dgm:presLayoutVars>
      </dgm:prSet>
      <dgm:spPr/>
    </dgm:pt>
    <dgm:pt modelId="{0BC10982-51F7-48D4-AF04-C679201C7235}" type="pres">
      <dgm:prSet presAssocID="{2C69818B-8BAA-4657-AC11-7F3B5E4E1519}" presName="childText2" presStyleLbl="solidAlignAcc1" presStyleIdx="1" presStyleCnt="3">
        <dgm:presLayoutVars>
          <dgm:chMax val="0"/>
          <dgm:chPref val="0"/>
          <dgm:bulletEnabled val="1"/>
        </dgm:presLayoutVars>
      </dgm:prSet>
      <dgm:spPr/>
    </dgm:pt>
    <dgm:pt modelId="{A4E566F6-7B74-4070-9775-8F8919D567F0}" type="pres">
      <dgm:prSet presAssocID="{47FD4862-61D1-4C3F-8DDC-EAB4CAEC6E2E}" presName="parentText3" presStyleLbl="node1" presStyleIdx="2" presStyleCnt="3">
        <dgm:presLayoutVars>
          <dgm:chMax/>
          <dgm:chPref val="3"/>
          <dgm:bulletEnabled val="1"/>
        </dgm:presLayoutVars>
      </dgm:prSet>
      <dgm:spPr/>
    </dgm:pt>
    <dgm:pt modelId="{E38D4052-2152-4621-82BD-E6F2F6FE3D38}" type="pres">
      <dgm:prSet presAssocID="{47FD4862-61D1-4C3F-8DDC-EAB4CAEC6E2E}" presName="childText3" presStyleLbl="solidAlignAcc1" presStyleIdx="2" presStyleCnt="3">
        <dgm:presLayoutVars>
          <dgm:chMax val="0"/>
          <dgm:chPref val="0"/>
          <dgm:bulletEnabled val="1"/>
        </dgm:presLayoutVars>
      </dgm:prSet>
      <dgm:spPr/>
    </dgm:pt>
  </dgm:ptLst>
  <dgm:cxnLst>
    <dgm:cxn modelId="{F3AD1B10-E963-439B-9C80-679F17C7FA25}" srcId="{D5786085-B44D-4AF4-B6A9-E6CD889CE8C7}" destId="{47FD4862-61D1-4C3F-8DDC-EAB4CAEC6E2E}" srcOrd="2" destOrd="0" parTransId="{790811C5-BCB6-4C63-B50C-1E8DB37E9A55}" sibTransId="{027A09BB-D46E-43EE-AAFD-6C969C2D2222}"/>
    <dgm:cxn modelId="{1C2CA619-BBC4-4C44-B7B0-134CF9B7FBE1}" type="presOf" srcId="{D5786085-B44D-4AF4-B6A9-E6CD889CE8C7}" destId="{FBB87218-0C9D-4188-869E-313B34C9F27E}" srcOrd="0" destOrd="0" presId="urn:microsoft.com/office/officeart/2009/3/layout/IncreasingArrowsProcess"/>
    <dgm:cxn modelId="{259D982B-AE87-4115-8762-AE736AA6827A}" srcId="{AED9EEE3-F06C-4165-A5F2-1874C22513A9}" destId="{BEBE9923-FA72-40B7-8AF2-18B1B84F3990}" srcOrd="0" destOrd="0" parTransId="{1E345733-2421-42E7-A49A-28B55EE512B2}" sibTransId="{0E5714A9-7819-4974-8A36-EC6F4D581D80}"/>
    <dgm:cxn modelId="{E20E866A-F6C0-4040-8B41-0D26E7E7E932}" type="presOf" srcId="{5BA1C23B-A78F-46F4-929C-21E4CD83176A}" destId="{0BC10982-51F7-48D4-AF04-C679201C7235}" srcOrd="0" destOrd="0" presId="urn:microsoft.com/office/officeart/2009/3/layout/IncreasingArrowsProcess"/>
    <dgm:cxn modelId="{F929B388-F880-459C-9C2E-C654394DCF17}" type="presOf" srcId="{AED9EEE3-F06C-4165-A5F2-1874C22513A9}" destId="{00F770C7-44B5-4A43-9BAA-E8AC45FAB8AC}" srcOrd="0" destOrd="0" presId="urn:microsoft.com/office/officeart/2009/3/layout/IncreasingArrowsProcess"/>
    <dgm:cxn modelId="{A116DA98-22D3-4B1D-B9BA-034E22A44AF2}" srcId="{47FD4862-61D1-4C3F-8DDC-EAB4CAEC6E2E}" destId="{D3786AB5-6709-48EC-90F7-54F4BAEF1DD7}" srcOrd="0" destOrd="0" parTransId="{0C995AE3-F90C-4973-A490-A8AD92E74F28}" sibTransId="{CADC9CB9-3630-44EE-9A6C-9266043D873B}"/>
    <dgm:cxn modelId="{8F671EAB-48E1-4F11-9659-6720E50F14B7}" type="presOf" srcId="{2C69818B-8BAA-4657-AC11-7F3B5E4E1519}" destId="{427B8B0E-4D9E-4706-A152-978237271C73}" srcOrd="0" destOrd="0" presId="urn:microsoft.com/office/officeart/2009/3/layout/IncreasingArrowsProcess"/>
    <dgm:cxn modelId="{1047B6C4-4AD5-483F-8A07-75552F5EF757}" type="presOf" srcId="{47FD4862-61D1-4C3F-8DDC-EAB4CAEC6E2E}" destId="{A4E566F6-7B74-4070-9775-8F8919D567F0}" srcOrd="0" destOrd="0" presId="urn:microsoft.com/office/officeart/2009/3/layout/IncreasingArrowsProcess"/>
    <dgm:cxn modelId="{D01F65C8-8C9E-448A-A0F5-D325A05E5989}" type="presOf" srcId="{BEBE9923-FA72-40B7-8AF2-18B1B84F3990}" destId="{7132E6D0-B79D-471A-9C9B-66C84CDF4959}" srcOrd="0" destOrd="0" presId="urn:microsoft.com/office/officeart/2009/3/layout/IncreasingArrowsProcess"/>
    <dgm:cxn modelId="{C8E3A7DA-F372-408D-A0A3-A2C640DA7BB9}" srcId="{D5786085-B44D-4AF4-B6A9-E6CD889CE8C7}" destId="{AED9EEE3-F06C-4165-A5F2-1874C22513A9}" srcOrd="0" destOrd="0" parTransId="{F4FC13EE-EE82-4C85-AED2-2A2183FD5B56}" sibTransId="{6391FA65-24C5-4904-8651-E2B13F3D8DDD}"/>
    <dgm:cxn modelId="{0AA826E3-F6F8-4342-B9F8-511ACBBC233D}" type="presOf" srcId="{D3786AB5-6709-48EC-90F7-54F4BAEF1DD7}" destId="{E38D4052-2152-4621-82BD-E6F2F6FE3D38}" srcOrd="0" destOrd="0" presId="urn:microsoft.com/office/officeart/2009/3/layout/IncreasingArrowsProcess"/>
    <dgm:cxn modelId="{C90816EF-4FF6-477B-B7BF-D40898E25F94}" srcId="{D5786085-B44D-4AF4-B6A9-E6CD889CE8C7}" destId="{2C69818B-8BAA-4657-AC11-7F3B5E4E1519}" srcOrd="1" destOrd="0" parTransId="{6D0BDA8C-303E-40DE-BA68-2451A1810802}" sibTransId="{3BD63936-7196-4368-8D13-821D83DABC50}"/>
    <dgm:cxn modelId="{D0E612FA-F1DE-4D0D-AA7A-B5D79CC33A80}" srcId="{2C69818B-8BAA-4657-AC11-7F3B5E4E1519}" destId="{5BA1C23B-A78F-46F4-929C-21E4CD83176A}" srcOrd="0" destOrd="0" parTransId="{577327B0-61AA-4D79-8CB2-809E0D11BAF0}" sibTransId="{8290CC2C-6939-428B-8A48-72A8D9358A25}"/>
    <dgm:cxn modelId="{7E1600EF-9744-4B14-97DC-528DE64748E0}" type="presParOf" srcId="{FBB87218-0C9D-4188-869E-313B34C9F27E}" destId="{00F770C7-44B5-4A43-9BAA-E8AC45FAB8AC}" srcOrd="0" destOrd="0" presId="urn:microsoft.com/office/officeart/2009/3/layout/IncreasingArrowsProcess"/>
    <dgm:cxn modelId="{3A634614-E9B8-4035-9EBE-1C8FA71B642F}" type="presParOf" srcId="{FBB87218-0C9D-4188-869E-313B34C9F27E}" destId="{7132E6D0-B79D-471A-9C9B-66C84CDF4959}" srcOrd="1" destOrd="0" presId="urn:microsoft.com/office/officeart/2009/3/layout/IncreasingArrowsProcess"/>
    <dgm:cxn modelId="{31CF41A5-B254-45FB-85F8-9EA3BE7F4AA4}" type="presParOf" srcId="{FBB87218-0C9D-4188-869E-313B34C9F27E}" destId="{427B8B0E-4D9E-4706-A152-978237271C73}" srcOrd="2" destOrd="0" presId="urn:microsoft.com/office/officeart/2009/3/layout/IncreasingArrowsProcess"/>
    <dgm:cxn modelId="{7EA26DA2-C59A-4DF6-A91D-B1B246211470}" type="presParOf" srcId="{FBB87218-0C9D-4188-869E-313B34C9F27E}" destId="{0BC10982-51F7-48D4-AF04-C679201C7235}" srcOrd="3" destOrd="0" presId="urn:microsoft.com/office/officeart/2009/3/layout/IncreasingArrowsProcess"/>
    <dgm:cxn modelId="{4A2517DF-3565-48C6-9A5B-C672C6A110DB}" type="presParOf" srcId="{FBB87218-0C9D-4188-869E-313B34C9F27E}" destId="{A4E566F6-7B74-4070-9775-8F8919D567F0}" srcOrd="4" destOrd="0" presId="urn:microsoft.com/office/officeart/2009/3/layout/IncreasingArrowsProcess"/>
    <dgm:cxn modelId="{E3C2C068-0EA5-496B-808A-EFCF225128C3}" type="presParOf" srcId="{FBB87218-0C9D-4188-869E-313B34C9F27E}" destId="{E38D4052-2152-4621-82BD-E6F2F6FE3D38}" srcOrd="5" destOrd="0" presId="urn:microsoft.com/office/officeart/2009/3/layout/IncreasingArrows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F770C7-44B5-4A43-9BAA-E8AC45FAB8AC}">
      <dsp:nvSpPr>
        <dsp:cNvPr id="0" name=""/>
        <dsp:cNvSpPr/>
      </dsp:nvSpPr>
      <dsp:spPr>
        <a:xfrm>
          <a:off x="437185" y="8413"/>
          <a:ext cx="7480773" cy="1089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2956"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Pilot</a:t>
          </a:r>
        </a:p>
      </dsp:txBody>
      <dsp:txXfrm>
        <a:off x="437185" y="280784"/>
        <a:ext cx="7208402" cy="544743"/>
      </dsp:txXfrm>
    </dsp:sp>
    <dsp:sp modelId="{7132E6D0-B79D-471A-9C9B-66C84CDF4959}">
      <dsp:nvSpPr>
        <dsp:cNvPr id="0" name=""/>
        <dsp:cNvSpPr/>
      </dsp:nvSpPr>
      <dsp:spPr>
        <a:xfrm>
          <a:off x="437185" y="848564"/>
          <a:ext cx="2304078" cy="209875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Font typeface="Arial" panose="020B0604020202020204" pitchFamily="34" charset="0"/>
            <a:buNone/>
          </a:pPr>
          <a:r>
            <a:rPr lang="en-US" sz="1900" kern="1200" dirty="0"/>
            <a:t>300-400 consumers and their PCAs</a:t>
          </a:r>
        </a:p>
      </dsp:txBody>
      <dsp:txXfrm>
        <a:off x="437185" y="848564"/>
        <a:ext cx="2304078" cy="2098750"/>
      </dsp:txXfrm>
    </dsp:sp>
    <dsp:sp modelId="{427B8B0E-4D9E-4706-A152-978237271C73}">
      <dsp:nvSpPr>
        <dsp:cNvPr id="0" name=""/>
        <dsp:cNvSpPr/>
      </dsp:nvSpPr>
      <dsp:spPr>
        <a:xfrm>
          <a:off x="2741263" y="371575"/>
          <a:ext cx="5176695" cy="1089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2956"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Phase 1</a:t>
          </a:r>
        </a:p>
      </dsp:txBody>
      <dsp:txXfrm>
        <a:off x="2741263" y="643946"/>
        <a:ext cx="4904324" cy="544743"/>
      </dsp:txXfrm>
    </dsp:sp>
    <dsp:sp modelId="{0BC10982-51F7-48D4-AF04-C679201C7235}">
      <dsp:nvSpPr>
        <dsp:cNvPr id="0" name=""/>
        <dsp:cNvSpPr/>
      </dsp:nvSpPr>
      <dsp:spPr>
        <a:xfrm>
          <a:off x="2741263" y="1211726"/>
          <a:ext cx="2304078" cy="209875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~16,500 PCA Program consumers and their PCAs</a:t>
          </a:r>
        </a:p>
      </dsp:txBody>
      <dsp:txXfrm>
        <a:off x="2741263" y="1211726"/>
        <a:ext cx="2304078" cy="2098750"/>
      </dsp:txXfrm>
    </dsp:sp>
    <dsp:sp modelId="{A4E566F6-7B74-4070-9775-8F8919D567F0}">
      <dsp:nvSpPr>
        <dsp:cNvPr id="0" name=""/>
        <dsp:cNvSpPr/>
      </dsp:nvSpPr>
      <dsp:spPr>
        <a:xfrm>
          <a:off x="5045341" y="734737"/>
          <a:ext cx="2872616" cy="1089485"/>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254000" bIns="172956"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Phase 2</a:t>
          </a:r>
        </a:p>
      </dsp:txBody>
      <dsp:txXfrm>
        <a:off x="5045341" y="1007108"/>
        <a:ext cx="2600245" cy="544743"/>
      </dsp:txXfrm>
    </dsp:sp>
    <dsp:sp modelId="{E38D4052-2152-4621-82BD-E6F2F6FE3D38}">
      <dsp:nvSpPr>
        <dsp:cNvPr id="0" name=""/>
        <dsp:cNvSpPr/>
      </dsp:nvSpPr>
      <dsp:spPr>
        <a:xfrm>
          <a:off x="5045341" y="1574888"/>
          <a:ext cx="2304078" cy="2068035"/>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~24,000 PCA Program consumers and their PCAs</a:t>
          </a:r>
        </a:p>
        <a:p>
          <a:pPr marL="0" lvl="0" indent="0" algn="l" defTabSz="844550">
            <a:lnSpc>
              <a:spcPct val="90000"/>
            </a:lnSpc>
            <a:spcBef>
              <a:spcPct val="0"/>
            </a:spcBef>
            <a:spcAft>
              <a:spcPct val="35000"/>
            </a:spcAft>
            <a:buNone/>
          </a:pPr>
          <a:r>
            <a:rPr lang="en-US" sz="1900" kern="1200" dirty="0"/>
            <a:t>~250 MFP Waiver participants and their workers</a:t>
          </a:r>
        </a:p>
      </dsp:txBody>
      <dsp:txXfrm>
        <a:off x="5045341" y="1574888"/>
        <a:ext cx="2304078" cy="206803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4" tIns="46582" rIns="93164" bIns="46582" rtlCol="0"/>
          <a:lstStyle>
            <a:lvl1pPr algn="r">
              <a:defRPr sz="1200"/>
            </a:lvl1pPr>
          </a:lstStyle>
          <a:p>
            <a:fld id="{523E1075-14C4-4DB8-97A7-38B2B221BE54}" type="datetimeFigureOut">
              <a:rPr lang="en-US" smtClean="0"/>
              <a:t>11/19/2021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4" tIns="46582" rIns="93164" bIns="46582" rtlCol="0" anchor="b"/>
          <a:lstStyle>
            <a:lvl1pPr algn="r">
              <a:defRPr sz="1200"/>
            </a:lvl1pPr>
          </a:lstStyle>
          <a:p>
            <a:fld id="{F49963D4-2E9A-4336-8542-8A4713DAB7E1}" type="slidenum">
              <a:rPr lang="en-US" smtClean="0"/>
              <a:t>‹#›</a:t>
            </a:fld>
            <a:endParaRPr lang="en-US" dirty="0"/>
          </a:p>
        </p:txBody>
      </p:sp>
    </p:spTree>
    <p:extLst>
      <p:ext uri="{BB962C8B-B14F-4D97-AF65-F5344CB8AC3E}">
        <p14:creationId xmlns:p14="http://schemas.microsoft.com/office/powerpoint/2010/main" val="1974608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A03C4B8C-B595-4096-B22A-D91D29305918}" type="datetimeFigureOut">
              <a:rPr lang="en-US" smtClean="0"/>
              <a:t>11/19/2021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89A28886-3B44-46AC-9280-8D0D6E5922C9}" type="slidenum">
              <a:rPr lang="en-US" smtClean="0"/>
              <a:t>‹#›</a:t>
            </a:fld>
            <a:endParaRPr lang="en-US" dirty="0"/>
          </a:p>
        </p:txBody>
      </p:sp>
    </p:spTree>
    <p:extLst>
      <p:ext uri="{BB962C8B-B14F-4D97-AF65-F5344CB8AC3E}">
        <p14:creationId xmlns:p14="http://schemas.microsoft.com/office/powerpoint/2010/main" val="544153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a:t>
            </a:fld>
            <a:endParaRPr lang="en-US" dirty="0"/>
          </a:p>
        </p:txBody>
      </p:sp>
    </p:spTree>
    <p:extLst>
      <p:ext uri="{BB962C8B-B14F-4D97-AF65-F5344CB8AC3E}">
        <p14:creationId xmlns:p14="http://schemas.microsoft.com/office/powerpoint/2010/main" val="36374601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20</a:t>
            </a:fld>
            <a:endParaRPr lang="en-US" dirty="0"/>
          </a:p>
        </p:txBody>
      </p:sp>
    </p:spTree>
    <p:extLst>
      <p:ext uri="{BB962C8B-B14F-4D97-AF65-F5344CB8AC3E}">
        <p14:creationId xmlns:p14="http://schemas.microsoft.com/office/powerpoint/2010/main" val="3030194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28886-3B44-46AC-9280-8D0D6E5922C9}" type="slidenum">
              <a:rPr lang="en-US" smtClean="0"/>
              <a:t>21</a:t>
            </a:fld>
            <a:endParaRPr lang="en-US" dirty="0"/>
          </a:p>
        </p:txBody>
      </p:sp>
    </p:spTree>
    <p:extLst>
      <p:ext uri="{BB962C8B-B14F-4D97-AF65-F5344CB8AC3E}">
        <p14:creationId xmlns:p14="http://schemas.microsoft.com/office/powerpoint/2010/main" val="2117640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22</a:t>
            </a:fld>
            <a:endParaRPr lang="en-US" dirty="0"/>
          </a:p>
        </p:txBody>
      </p:sp>
    </p:spTree>
    <p:extLst>
      <p:ext uri="{BB962C8B-B14F-4D97-AF65-F5344CB8AC3E}">
        <p14:creationId xmlns:p14="http://schemas.microsoft.com/office/powerpoint/2010/main" val="3994566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2</a:t>
            </a:fld>
            <a:endParaRPr lang="en-US" dirty="0"/>
          </a:p>
        </p:txBody>
      </p:sp>
    </p:spTree>
    <p:extLst>
      <p:ext uri="{BB962C8B-B14F-4D97-AF65-F5344CB8AC3E}">
        <p14:creationId xmlns:p14="http://schemas.microsoft.com/office/powerpoint/2010/main" val="206544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3</a:t>
            </a:fld>
            <a:endParaRPr lang="en-US" dirty="0"/>
          </a:p>
        </p:txBody>
      </p:sp>
    </p:spTree>
    <p:extLst>
      <p:ext uri="{BB962C8B-B14F-4D97-AF65-F5344CB8AC3E}">
        <p14:creationId xmlns:p14="http://schemas.microsoft.com/office/powerpoint/2010/main" val="342785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4</a:t>
            </a:fld>
            <a:endParaRPr lang="en-US" dirty="0"/>
          </a:p>
        </p:txBody>
      </p:sp>
    </p:spTree>
    <p:extLst>
      <p:ext uri="{BB962C8B-B14F-4D97-AF65-F5344CB8AC3E}">
        <p14:creationId xmlns:p14="http://schemas.microsoft.com/office/powerpoint/2010/main" val="471728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5</a:t>
            </a:fld>
            <a:endParaRPr lang="en-US" dirty="0"/>
          </a:p>
        </p:txBody>
      </p:sp>
    </p:spTree>
    <p:extLst>
      <p:ext uri="{BB962C8B-B14F-4D97-AF65-F5344CB8AC3E}">
        <p14:creationId xmlns:p14="http://schemas.microsoft.com/office/powerpoint/2010/main" val="127605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6</a:t>
            </a:fld>
            <a:endParaRPr lang="en-US" dirty="0"/>
          </a:p>
        </p:txBody>
      </p:sp>
    </p:spTree>
    <p:extLst>
      <p:ext uri="{BB962C8B-B14F-4D97-AF65-F5344CB8AC3E}">
        <p14:creationId xmlns:p14="http://schemas.microsoft.com/office/powerpoint/2010/main" val="3734949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7</a:t>
            </a:fld>
            <a:endParaRPr lang="en-US" dirty="0"/>
          </a:p>
        </p:txBody>
      </p:sp>
    </p:spTree>
    <p:extLst>
      <p:ext uri="{BB962C8B-B14F-4D97-AF65-F5344CB8AC3E}">
        <p14:creationId xmlns:p14="http://schemas.microsoft.com/office/powerpoint/2010/main" val="408298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8</a:t>
            </a:fld>
            <a:endParaRPr lang="en-US" dirty="0"/>
          </a:p>
        </p:txBody>
      </p:sp>
    </p:spTree>
    <p:extLst>
      <p:ext uri="{BB962C8B-B14F-4D97-AF65-F5344CB8AC3E}">
        <p14:creationId xmlns:p14="http://schemas.microsoft.com/office/powerpoint/2010/main" val="820753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A28886-3B44-46AC-9280-8D0D6E5922C9}" type="slidenum">
              <a:rPr lang="en-US" smtClean="0"/>
              <a:t>11</a:t>
            </a:fld>
            <a:endParaRPr lang="en-US" dirty="0"/>
          </a:p>
        </p:txBody>
      </p:sp>
    </p:spTree>
    <p:extLst>
      <p:ext uri="{BB962C8B-B14F-4D97-AF65-F5344CB8AC3E}">
        <p14:creationId xmlns:p14="http://schemas.microsoft.com/office/powerpoint/2010/main" val="14149087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19.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20.xml"/><Relationship Id="rId4" Type="http://schemas.openxmlformats.org/officeDocument/2006/relationships/image" Target="../media/image4.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384926470"/>
              </p:ext>
            </p:extLst>
          </p:nvPr>
        </p:nvGraphicFramePr>
        <p:xfrm>
          <a:off x="1621" y="1621"/>
          <a:ext cx="1619" cy="1619"/>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621" y="1621"/>
                        <a:ext cx="1619" cy="1619"/>
                      </a:xfrm>
                      <a:prstGeom prst="rect">
                        <a:avLst/>
                      </a:prstGeom>
                    </p:spPr>
                  </p:pic>
                </p:oleObj>
              </mc:Fallback>
            </mc:AlternateContent>
          </a:graphicData>
        </a:graphic>
      </p:graphicFrame>
      <p:sp>
        <p:nvSpPr>
          <p:cNvPr id="13314" name="Rectangle 1026"/>
          <p:cNvSpPr>
            <a:spLocks noGrp="1" noChangeArrowheads="1"/>
          </p:cNvSpPr>
          <p:nvPr>
            <p:ph type="ctrTitle"/>
          </p:nvPr>
        </p:nvSpPr>
        <p:spPr bwMode="auto">
          <a:xfrm>
            <a:off x="2693796" y="2725185"/>
            <a:ext cx="5539245" cy="430887"/>
          </a:xfrm>
          <a:prstGeom prst="rect">
            <a:avLst/>
          </a:prstGeom>
        </p:spPr>
        <p:txBody>
          <a:bodyPr anchor="b">
            <a:spAutoFit/>
          </a:bodyPr>
          <a:lstStyle>
            <a:lvl1pPr>
              <a:defRPr sz="2800" b="1" baseline="0">
                <a:solidFill>
                  <a:schemeClr val="tx2"/>
                </a:solidFill>
                <a:latin typeface="+mj-lt"/>
                <a:ea typeface="+mj-ea"/>
              </a:defRPr>
            </a:lvl1pPr>
          </a:lstStyle>
          <a:p>
            <a:pPr lvl="0"/>
            <a:r>
              <a:rPr lang="en-US" noProof="0" dirty="0"/>
              <a:t>Click to edit Master title style</a:t>
            </a:r>
          </a:p>
        </p:txBody>
      </p:sp>
      <p:sp>
        <p:nvSpPr>
          <p:cNvPr id="13315" name="Rectangle 1027"/>
          <p:cNvSpPr>
            <a:spLocks noGrp="1" noChangeArrowheads="1"/>
          </p:cNvSpPr>
          <p:nvPr>
            <p:ph type="subTitle" idx="1" hasCustomPrompt="1"/>
          </p:nvPr>
        </p:nvSpPr>
        <p:spPr bwMode="auto">
          <a:xfrm>
            <a:off x="2693796" y="4355068"/>
            <a:ext cx="5539245" cy="307777"/>
          </a:xfrm>
        </p:spPr>
        <p:txBody>
          <a:bodyPr>
            <a:spAutoFit/>
          </a:bodyPr>
          <a:lstStyle>
            <a:lvl1pPr>
              <a:defRPr sz="2000" baseline="0">
                <a:solidFill>
                  <a:schemeClr val="tx2"/>
                </a:solidFill>
                <a:latin typeface="+mn-lt"/>
                <a:ea typeface="+mn-ea"/>
              </a:defRPr>
            </a:lvl1pPr>
          </a:lstStyle>
          <a:p>
            <a:pPr lvl="0"/>
            <a:r>
              <a:rPr lang="en-US" noProof="0" dirty="0"/>
              <a:t>Executive Office of Health and Human Services</a:t>
            </a:r>
          </a:p>
        </p:txBody>
      </p:sp>
      <p:sp>
        <p:nvSpPr>
          <p:cNvPr id="12" name="TitleTopPlaceholder"/>
          <p:cNvSpPr>
            <a:spLocks noChangeArrowheads="1"/>
          </p:cNvSpPr>
          <p:nvPr/>
        </p:nvSpPr>
        <p:spPr bwMode="ltGray">
          <a:xfrm>
            <a:off x="2125654" y="3245969"/>
            <a:ext cx="2125653" cy="436455"/>
          </a:xfrm>
          <a:prstGeom prst="rect">
            <a:avLst/>
          </a:prstGeom>
          <a:solidFill>
            <a:srgbClr val="5E8BFF">
              <a:alpha val="76863"/>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3" name="TitleTopPlaceholder"/>
          <p:cNvSpPr>
            <a:spLocks noChangeArrowheads="1"/>
          </p:cNvSpPr>
          <p:nvPr/>
        </p:nvSpPr>
        <p:spPr bwMode="ltGray">
          <a:xfrm>
            <a:off x="1" y="3245968"/>
            <a:ext cx="2125653" cy="436455"/>
          </a:xfrm>
          <a:prstGeom prst="rect">
            <a:avLst/>
          </a:prstGeom>
          <a:solidFill>
            <a:srgbClr val="FFC000">
              <a:alpha val="80000"/>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sp>
        <p:nvSpPr>
          <p:cNvPr id="14" name="TitleTopPlaceholder"/>
          <p:cNvSpPr>
            <a:spLocks noChangeArrowheads="1"/>
          </p:cNvSpPr>
          <p:nvPr/>
        </p:nvSpPr>
        <p:spPr bwMode="ltGray">
          <a:xfrm>
            <a:off x="3886006" y="3246844"/>
            <a:ext cx="5257994" cy="436455"/>
          </a:xfrm>
          <a:prstGeom prst="rect">
            <a:avLst/>
          </a:prstGeom>
          <a:solidFill>
            <a:srgbClr val="009900">
              <a:alpha val="68627"/>
            </a:srgbClr>
          </a:solidFill>
          <a:ln w="9525">
            <a:noFill/>
            <a:miter lim="800000"/>
            <a:headEnd/>
            <a:tailEnd/>
          </a:ln>
          <a:effectLst/>
        </p:spPr>
        <p:txBody>
          <a:bodyPr wrap="none" lIns="93296" tIns="46648" rIns="93296" bIns="46648" anchor="ctr"/>
          <a:lstStyle/>
          <a:p>
            <a:pPr fontAlgn="base">
              <a:spcBef>
                <a:spcPct val="0"/>
              </a:spcBef>
              <a:spcAft>
                <a:spcPct val="0"/>
              </a:spcAft>
            </a:pPr>
            <a:endParaRPr lang="en-US" sz="1600" dirty="0">
              <a:solidFill>
                <a:srgbClr val="000000"/>
              </a:solidFill>
            </a:endParaRPr>
          </a:p>
        </p:txBody>
      </p:sp>
      <p:pic>
        <p:nvPicPr>
          <p:cNvPr id="15" name="Picture 4" descr="http://upload.wikimedia.org/wikipedia/commons/thumb/8/82/Seal_of_Massachusetts.svg/2000px-Seal_of_Massachusetts.svg.pn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3"/>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McK Disclaimer"/>
          <p:cNvSpPr>
            <a:spLocks noChangeArrowheads="1"/>
          </p:cNvSpPr>
          <p:nvPr userDrawn="1"/>
        </p:nvSpPr>
        <p:spPr bwMode="auto">
          <a:xfrm>
            <a:off x="2693796" y="5983586"/>
            <a:ext cx="512127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defTabSz="803755" eaLnBrk="0" hangingPunct="0"/>
            <a:r>
              <a:rPr lang="en-US" sz="1000" dirty="0">
                <a:solidFill>
                  <a:schemeClr val="tx2"/>
                </a:solidFill>
                <a:ea typeface="ＭＳ Ｐゴシック"/>
              </a:rPr>
              <a:t>CONFIDENTIAL; FOR POLICY DEVELOPMENT PURPOSES ONLY</a:t>
            </a:r>
          </a:p>
        </p:txBody>
      </p:sp>
      <p:sp>
        <p:nvSpPr>
          <p:cNvPr id="4" name="Content Placeholder 3"/>
          <p:cNvSpPr>
            <a:spLocks noGrp="1"/>
          </p:cNvSpPr>
          <p:nvPr>
            <p:ph sz="quarter" idx="10" hasCustomPrompt="1"/>
          </p:nvPr>
        </p:nvSpPr>
        <p:spPr>
          <a:xfrm>
            <a:off x="2693796" y="4940989"/>
            <a:ext cx="3344854" cy="215444"/>
          </a:xfrm>
        </p:spPr>
        <p:txBody>
          <a:bodyPr/>
          <a:lstStyle>
            <a:lvl1pPr>
              <a:defRPr sz="1400" b="1" baseline="0">
                <a:solidFill>
                  <a:schemeClr val="tx2"/>
                </a:solidFill>
              </a:defRPr>
            </a:lvl1pPr>
            <a:lvl3pPr>
              <a:defRPr/>
            </a:lvl3pPr>
          </a:lstStyle>
          <a:p>
            <a:pPr lvl="0"/>
            <a:r>
              <a:rPr lang="en-US" dirty="0"/>
              <a:t>Click to edit Master subtitle style</a:t>
            </a:r>
          </a:p>
        </p:txBody>
      </p:sp>
    </p:spTree>
    <p:extLst>
      <p:ext uri="{BB962C8B-B14F-4D97-AF65-F5344CB8AC3E}">
        <p14:creationId xmlns:p14="http://schemas.microsoft.com/office/powerpoint/2010/main" val="339893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27442809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4134470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ShadowBox">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80381911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5" name="Text Placeholder 4"/>
          <p:cNvSpPr>
            <a:spLocks noGrp="1"/>
          </p:cNvSpPr>
          <p:nvPr>
            <p:ph type="body" sz="quarter" idx="10"/>
          </p:nvPr>
        </p:nvSpPr>
        <p:spPr>
          <a:xfrm>
            <a:off x="952500" y="1238250"/>
            <a:ext cx="7239000" cy="4381500"/>
          </a:xfrm>
          <a:solidFill>
            <a:schemeClr val="bg1"/>
          </a:solidFill>
          <a:ln>
            <a:solidFill>
              <a:schemeClr val="tx1"/>
            </a:solidFill>
          </a:ln>
          <a:effectLst>
            <a:outerShdw blurRad="50800" dist="38100" dir="2700000" algn="tl" rotWithShape="0">
              <a:prstClr val="black">
                <a:alpha val="40000"/>
              </a:prstClr>
            </a:outerShdw>
          </a:effectLst>
        </p:spPr>
        <p:txBody>
          <a:bodyPr lIns="137160" tIns="91440" rIns="137160" bIns="9144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621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opics">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extLst>
              <p:ext uri="{D42A27DB-BD31-4B8C-83A1-F6EECF244321}">
                <p14:modId xmlns:p14="http://schemas.microsoft.com/office/powerpoint/2010/main" val="13343110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6" name="Text Placeholder 5"/>
          <p:cNvSpPr>
            <a:spLocks noGrp="1"/>
          </p:cNvSpPr>
          <p:nvPr>
            <p:ph type="body" sz="quarter" idx="10" hasCustomPrompt="1"/>
          </p:nvPr>
        </p:nvSpPr>
        <p:spPr>
          <a:xfrm>
            <a:off x="228600" y="13716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18" name="Text Placeholder 5"/>
          <p:cNvSpPr>
            <a:spLocks noGrp="1"/>
          </p:cNvSpPr>
          <p:nvPr>
            <p:ph type="body" sz="quarter" idx="11" hasCustomPrompt="1"/>
          </p:nvPr>
        </p:nvSpPr>
        <p:spPr>
          <a:xfrm>
            <a:off x="228600" y="25654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19" name="Text Placeholder 5"/>
          <p:cNvSpPr>
            <a:spLocks noGrp="1"/>
          </p:cNvSpPr>
          <p:nvPr>
            <p:ph type="body" sz="quarter" idx="12" hasCustomPrompt="1"/>
          </p:nvPr>
        </p:nvSpPr>
        <p:spPr>
          <a:xfrm>
            <a:off x="228600" y="37592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20" name="Text Placeholder 5"/>
          <p:cNvSpPr>
            <a:spLocks noGrp="1"/>
          </p:cNvSpPr>
          <p:nvPr>
            <p:ph type="body" sz="quarter" idx="13" hasCustomPrompt="1"/>
          </p:nvPr>
        </p:nvSpPr>
        <p:spPr>
          <a:xfrm>
            <a:off x="228600" y="4953000"/>
            <a:ext cx="1737360" cy="990600"/>
          </a:xfrm>
          <a:solidFill>
            <a:schemeClr val="accent2"/>
          </a:solidFill>
        </p:spPr>
        <p:txBody>
          <a:bodyPr anchor="ctr">
            <a:noAutofit/>
          </a:bodyPr>
          <a:lstStyle>
            <a:lvl1pPr algn="ctr">
              <a:defRPr baseline="0"/>
            </a:lvl1pPr>
          </a:lstStyle>
          <a:p>
            <a:pPr lvl="0"/>
            <a:r>
              <a:rPr lang="en-US" dirty="0"/>
              <a:t>Add Text</a:t>
            </a:r>
          </a:p>
        </p:txBody>
      </p:sp>
      <p:sp>
        <p:nvSpPr>
          <p:cNvPr id="24" name="Text Placeholder 23"/>
          <p:cNvSpPr>
            <a:spLocks noGrp="1"/>
          </p:cNvSpPr>
          <p:nvPr>
            <p:ph type="body" sz="quarter" idx="14" hasCustomPrompt="1"/>
          </p:nvPr>
        </p:nvSpPr>
        <p:spPr>
          <a:xfrm>
            <a:off x="2286000" y="990600"/>
            <a:ext cx="1219200" cy="246221"/>
          </a:xfrm>
        </p:spPr>
        <p:txBody>
          <a:bodyPr/>
          <a:lstStyle>
            <a:lvl1pPr>
              <a:defRPr baseline="0"/>
            </a:lvl1pPr>
          </a:lstStyle>
          <a:p>
            <a:pPr lvl="0"/>
            <a:r>
              <a:rPr lang="en-US" dirty="0"/>
              <a:t>Item 1</a:t>
            </a:r>
          </a:p>
        </p:txBody>
      </p:sp>
      <p:sp>
        <p:nvSpPr>
          <p:cNvPr id="25" name="Text Placeholder 23"/>
          <p:cNvSpPr>
            <a:spLocks noGrp="1"/>
          </p:cNvSpPr>
          <p:nvPr>
            <p:ph type="body" sz="quarter" idx="15" hasCustomPrompt="1"/>
          </p:nvPr>
        </p:nvSpPr>
        <p:spPr>
          <a:xfrm>
            <a:off x="4686300" y="990600"/>
            <a:ext cx="1219200" cy="246221"/>
          </a:xfrm>
        </p:spPr>
        <p:txBody>
          <a:bodyPr/>
          <a:lstStyle>
            <a:lvl1pPr>
              <a:defRPr baseline="0"/>
            </a:lvl1pPr>
          </a:lstStyle>
          <a:p>
            <a:pPr lvl="0"/>
            <a:r>
              <a:rPr lang="en-US" dirty="0"/>
              <a:t>Item 2</a:t>
            </a:r>
          </a:p>
        </p:txBody>
      </p:sp>
      <p:sp>
        <p:nvSpPr>
          <p:cNvPr id="26" name="Text Placeholder 23"/>
          <p:cNvSpPr>
            <a:spLocks noGrp="1"/>
          </p:cNvSpPr>
          <p:nvPr>
            <p:ph type="body" sz="quarter" idx="16" hasCustomPrompt="1"/>
          </p:nvPr>
        </p:nvSpPr>
        <p:spPr>
          <a:xfrm>
            <a:off x="7086600" y="990600"/>
            <a:ext cx="1219200" cy="246221"/>
          </a:xfrm>
        </p:spPr>
        <p:txBody>
          <a:bodyPr/>
          <a:lstStyle>
            <a:lvl1pPr>
              <a:defRPr baseline="0"/>
            </a:lvl1pPr>
          </a:lstStyle>
          <a:p>
            <a:pPr lvl="0"/>
            <a:r>
              <a:rPr lang="en-US" dirty="0"/>
              <a:t>Item 3</a:t>
            </a:r>
          </a:p>
        </p:txBody>
      </p:sp>
    </p:spTree>
    <p:extLst>
      <p:ext uri="{BB962C8B-B14F-4D97-AF65-F5344CB8AC3E}">
        <p14:creationId xmlns:p14="http://schemas.microsoft.com/office/powerpoint/2010/main" val="222670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8644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4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1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8" name="Object 7"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endParaRPr lang="en-US" sz="1900" b="1" i="0" baseline="0" dirty="0">
              <a:latin typeface="Arial"/>
              <a:ea typeface="+mj-ea"/>
              <a:cs typeface="Arial"/>
              <a:sym typeface="Arial"/>
            </a:endParaRPr>
          </a:p>
        </p:txBody>
      </p:sp>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2"/>
          </p:nvPr>
        </p:nvSpPr>
        <p:spPr>
          <a:xfrm>
            <a:off x="381000" y="914400"/>
            <a:ext cx="2901756" cy="1846659"/>
          </a:xfrm>
        </p:spPr>
        <p:txBody>
          <a:bodyPr wrap="square">
            <a:spAutoFit/>
          </a:bodyPr>
          <a:lstStyle>
            <a:lvl1pPr>
              <a:spcAft>
                <a:spcPts val="1200"/>
              </a:spcAft>
              <a:defRPr/>
            </a:lvl1pPr>
            <a:lvl2pPr>
              <a:spcAft>
                <a:spcPts val="1200"/>
              </a:spcAft>
              <a:defRPr/>
            </a:lvl2pPr>
            <a:lvl3pPr>
              <a:spcAft>
                <a:spcPts val="1200"/>
              </a:spcAft>
              <a:defRPr/>
            </a:lvl3pPr>
            <a:lvl4pPr>
              <a:spcAft>
                <a:spcPts val="1200"/>
              </a:spcAft>
              <a:defRPr/>
            </a:lvl4pPr>
            <a:lvl5pPr>
              <a:spcAft>
                <a:spcPts val="120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044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3" name="Object 2"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4" name="Slide Number Placeholder 1">
            <a:extLst>
              <a:ext uri="{FF2B5EF4-FFF2-40B4-BE49-F238E27FC236}">
                <a16:creationId xmlns:a16="http://schemas.microsoft.com/office/drawing/2014/main" id="{452BD68F-0B58-4A4E-8874-D563CE45A8A1}"/>
              </a:ext>
            </a:extLst>
          </p:cNvPr>
          <p:cNvSpPr>
            <a:spLocks noGrp="1"/>
          </p:cNvSpPr>
          <p:nvPr>
            <p:ph type="sldNum" sz="quarter" idx="4294967295"/>
          </p:nvPr>
        </p:nvSpPr>
        <p:spPr>
          <a:xfrm>
            <a:off x="8595968" y="6593207"/>
            <a:ext cx="548033" cy="259998"/>
          </a:xfrm>
          <a:prstGeom prst="rect">
            <a:avLst/>
          </a:prstGeom>
        </p:spPr>
        <p:txBody>
          <a:bodyPr/>
          <a:lstStyle>
            <a:lvl1pPr algn="ctr">
              <a:defRPr/>
            </a:lvl1pPr>
          </a:lstStyle>
          <a:p>
            <a:fld id="{1B845CE2-52C6-D640-906F-6FEE9CFEE2EC}" type="slidenum">
              <a:rPr lang="en-US" sz="1020" smtClean="0"/>
              <a:pPr/>
              <a:t>‹#›</a:t>
            </a:fld>
            <a:endParaRPr lang="en-US" sz="1020" dirty="0"/>
          </a:p>
        </p:txBody>
      </p:sp>
    </p:spTree>
    <p:extLst>
      <p:ext uri="{BB962C8B-B14F-4D97-AF65-F5344CB8AC3E}">
        <p14:creationId xmlns:p14="http://schemas.microsoft.com/office/powerpoint/2010/main" val="10878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5.xml"/><Relationship Id="rId18" Type="http://schemas.openxmlformats.org/officeDocument/2006/relationships/tags" Target="../tags/tag10.xml"/><Relationship Id="rId26" Type="http://schemas.openxmlformats.org/officeDocument/2006/relationships/oleObject" Target="../embeddings/oleObject1.bin"/><Relationship Id="rId3" Type="http://schemas.openxmlformats.org/officeDocument/2006/relationships/slideLayout" Target="../slideLayouts/slideLayout3.xml"/><Relationship Id="rId21" Type="http://schemas.openxmlformats.org/officeDocument/2006/relationships/tags" Target="../tags/tag13.xml"/><Relationship Id="rId7" Type="http://schemas.openxmlformats.org/officeDocument/2006/relationships/slideLayout" Target="../slideLayouts/slideLayout7.xml"/><Relationship Id="rId12" Type="http://schemas.openxmlformats.org/officeDocument/2006/relationships/tags" Target="../tags/tag4.xml"/><Relationship Id="rId17" Type="http://schemas.openxmlformats.org/officeDocument/2006/relationships/tags" Target="../tags/tag9.xml"/><Relationship Id="rId25" Type="http://schemas.openxmlformats.org/officeDocument/2006/relationships/tags" Target="../tags/tag17.xml"/><Relationship Id="rId2" Type="http://schemas.openxmlformats.org/officeDocument/2006/relationships/slideLayout" Target="../slideLayouts/slideLayout2.xml"/><Relationship Id="rId16" Type="http://schemas.openxmlformats.org/officeDocument/2006/relationships/tags" Target="../tags/tag8.xml"/><Relationship Id="rId20" Type="http://schemas.openxmlformats.org/officeDocument/2006/relationships/tags" Target="../tags/tag1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3.xml"/><Relationship Id="rId24" Type="http://schemas.openxmlformats.org/officeDocument/2006/relationships/tags" Target="../tags/tag16.xml"/><Relationship Id="rId5" Type="http://schemas.openxmlformats.org/officeDocument/2006/relationships/slideLayout" Target="../slideLayouts/slideLayout5.xml"/><Relationship Id="rId15" Type="http://schemas.openxmlformats.org/officeDocument/2006/relationships/tags" Target="../tags/tag7.xml"/><Relationship Id="rId23" Type="http://schemas.openxmlformats.org/officeDocument/2006/relationships/tags" Target="../tags/tag15.xml"/><Relationship Id="rId10" Type="http://schemas.openxmlformats.org/officeDocument/2006/relationships/tags" Target="../tags/tag2.xml"/><Relationship Id="rId19" Type="http://schemas.openxmlformats.org/officeDocument/2006/relationships/tags" Target="../tags/tag11.x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tags" Target="../tags/tag6.xml"/><Relationship Id="rId22" Type="http://schemas.openxmlformats.org/officeDocument/2006/relationships/tags" Target="../tags/tag14.xml"/><Relationship Id="rId27"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0"/>
            </p:custDataLst>
            <p:extLst>
              <p:ext uri="{D42A27DB-BD31-4B8C-83A1-F6EECF244321}">
                <p14:modId xmlns:p14="http://schemas.microsoft.com/office/powerpoint/2010/main" val="3237523660"/>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name="think-cell Slide" r:id="rId26" imgW="270" imgH="270" progId="TCLayout.ActiveDocument.1">
                  <p:embed/>
                </p:oleObj>
              </mc:Choice>
              <mc:Fallback>
                <p:oleObj name="think-cell Slide" r:id="rId26" imgW="270" imgH="270" progId="TCLayout.ActiveDocument.1">
                  <p:embed/>
                  <p:pic>
                    <p:nvPicPr>
                      <p:cNvPr id="2" name="Object 1" hidden="1"/>
                      <p:cNvPicPr/>
                      <p:nvPr/>
                    </p:nvPicPr>
                    <p:blipFill>
                      <a:blip r:embed="rId27"/>
                      <a:stretch>
                        <a:fillRect/>
                      </a:stretch>
                    </p:blipFill>
                    <p:spPr>
                      <a:xfrm>
                        <a:off x="0" y="0"/>
                        <a:ext cx="161984" cy="161974"/>
                      </a:xfrm>
                      <a:prstGeom prst="rect">
                        <a:avLst/>
                      </a:prstGeom>
                    </p:spPr>
                  </p:pic>
                </p:oleObj>
              </mc:Fallback>
            </mc:AlternateContent>
          </a:graphicData>
        </a:graphic>
      </p:graphicFrame>
      <p:sp>
        <p:nvSpPr>
          <p:cNvPr id="1036" name="Rectangle 286"/>
          <p:cNvSpPr>
            <a:spLocks noGrp="1" noChangeArrowheads="1"/>
          </p:cNvSpPr>
          <p:nvPr>
            <p:ph type="body" idx="1"/>
          </p:nvPr>
        </p:nvSpPr>
        <p:spPr bwMode="auto">
          <a:xfrm>
            <a:off x="1482156" y="1990667"/>
            <a:ext cx="4389768" cy="147732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 name="Title Placeholder 2"/>
          <p:cNvSpPr>
            <a:spLocks noGrp="1" noChangeArrowheads="1"/>
          </p:cNvSpPr>
          <p:nvPr>
            <p:ph type="title"/>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a:t>Click to edit Master title style</a:t>
            </a:r>
          </a:p>
        </p:txBody>
      </p:sp>
      <p:sp>
        <p:nvSpPr>
          <p:cNvPr id="10" name="1. On-page tracker" hidden="1"/>
          <p:cNvSpPr>
            <a:spLocks noChangeArrowheads="1"/>
          </p:cNvSpPr>
          <p:nvPr/>
        </p:nvSpPr>
        <p:spPr bwMode="auto">
          <a:xfrm>
            <a:off x="174944" y="27536"/>
            <a:ext cx="876714" cy="219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en-US" sz="1400" dirty="0">
                <a:solidFill>
                  <a:srgbClr val="808080"/>
                </a:solidFill>
              </a:rPr>
              <a:t>TRACKER</a:t>
            </a:r>
          </a:p>
        </p:txBody>
      </p:sp>
      <p:sp>
        <p:nvSpPr>
          <p:cNvPr id="11" name="3. Unit of measure" hidden="1"/>
          <p:cNvSpPr txBox="1">
            <a:spLocks noChangeArrowheads="1"/>
          </p:cNvSpPr>
          <p:nvPr/>
        </p:nvSpPr>
        <p:spPr bwMode="auto">
          <a:xfrm>
            <a:off x="174944" y="542617"/>
            <a:ext cx="8053675"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600" dirty="0">
                <a:solidFill>
                  <a:srgbClr val="808080"/>
                </a:solidFill>
                <a:latin typeface="Arial"/>
              </a:rPr>
              <a:t>Unit of measure</a:t>
            </a:r>
          </a:p>
        </p:txBody>
      </p:sp>
      <p:grpSp>
        <p:nvGrpSpPr>
          <p:cNvPr id="12" name="Slide Elements" hidden="1"/>
          <p:cNvGrpSpPr>
            <a:grpSpLocks/>
          </p:cNvGrpSpPr>
          <p:nvPr/>
        </p:nvGrpSpPr>
        <p:grpSpPr bwMode="auto">
          <a:xfrm>
            <a:off x="174944" y="6086391"/>
            <a:ext cx="8799129" cy="413035"/>
            <a:chOff x="75" y="3895"/>
            <a:chExt cx="689" cy="255"/>
          </a:xfrm>
        </p:grpSpPr>
        <p:sp>
          <p:nvSpPr>
            <p:cNvPr id="13" name="4. Footnote"/>
            <p:cNvSpPr txBox="1">
              <a:spLocks noChangeArrowheads="1"/>
            </p:cNvSpPr>
            <p:nvPr/>
          </p:nvSpPr>
          <p:spPr bwMode="auto">
            <a:xfrm>
              <a:off x="75" y="3895"/>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en-US" sz="1000" dirty="0">
                  <a:solidFill>
                    <a:srgbClr val="000000"/>
                  </a:solidFill>
                  <a:latin typeface="Arial"/>
                </a:rPr>
                <a:t>1 Footnote</a:t>
              </a:r>
            </a:p>
          </p:txBody>
        </p:sp>
        <p:sp>
          <p:nvSpPr>
            <p:cNvPr id="14" name="5. Source"/>
            <p:cNvSpPr>
              <a:spLocks noChangeArrowheads="1"/>
            </p:cNvSpPr>
            <p:nvPr/>
          </p:nvSpPr>
          <p:spPr bwMode="auto">
            <a:xfrm>
              <a:off x="75" y="4053"/>
              <a:ext cx="689"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21910" indent="-621910" defTabSz="913429" fontAlgn="base">
                <a:spcBef>
                  <a:spcPct val="0"/>
                </a:spcBef>
                <a:spcAft>
                  <a:spcPct val="0"/>
                </a:spcAft>
                <a:tabLst>
                  <a:tab pos="625148" algn="l"/>
                </a:tabLst>
              </a:pPr>
              <a:r>
                <a:rPr lang="en-US" sz="1000" dirty="0">
                  <a:solidFill>
                    <a:srgbClr val="000000"/>
                  </a:solidFill>
                </a:rPr>
                <a:t>SOURCE: Source</a:t>
              </a:r>
            </a:p>
          </p:txBody>
        </p:sp>
      </p:grpSp>
      <p:grpSp>
        <p:nvGrpSpPr>
          <p:cNvPr id="15" name="ACET" hidden="1"/>
          <p:cNvGrpSpPr>
            <a:grpSpLocks/>
          </p:cNvGrpSpPr>
          <p:nvPr/>
        </p:nvGrpSpPr>
        <p:grpSpPr bwMode="auto">
          <a:xfrm>
            <a:off x="1482156"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en-US" sz="1600" b="1" dirty="0">
                  <a:solidFill>
                    <a:srgbClr val="000000"/>
                  </a:solidFill>
                </a:rPr>
                <a:t>Title</a:t>
              </a:r>
            </a:p>
            <a:p>
              <a:pPr fontAlgn="base">
                <a:spcBef>
                  <a:spcPct val="0"/>
                </a:spcBef>
                <a:spcAft>
                  <a:spcPct val="0"/>
                </a:spcAft>
              </a:pPr>
              <a:r>
                <a:rPr lang="en-US" sz="1600" dirty="0">
                  <a:solidFill>
                    <a:srgbClr val="808080"/>
                  </a:solidFill>
                </a:rPr>
                <a:t>Unit of measure</a:t>
              </a:r>
            </a:p>
          </p:txBody>
        </p:sp>
      </p:grpSp>
      <p:grpSp>
        <p:nvGrpSpPr>
          <p:cNvPr id="63" name="LegendBoxes" hidden="1"/>
          <p:cNvGrpSpPr>
            <a:grpSpLocks/>
          </p:cNvGrpSpPr>
          <p:nvPr/>
        </p:nvGrpSpPr>
        <p:grpSpPr bwMode="auto">
          <a:xfrm>
            <a:off x="7449476" y="275439"/>
            <a:ext cx="779144" cy="1017201"/>
            <a:chOff x="4936" y="176"/>
            <a:chExt cx="481" cy="628"/>
          </a:xfrm>
        </p:grpSpPr>
        <p:sp>
          <p:nvSpPr>
            <p:cNvPr id="64"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6"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68"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70"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72" name="LegendLines" hidden="1"/>
          <p:cNvGrpSpPr>
            <a:grpSpLocks/>
          </p:cNvGrpSpPr>
          <p:nvPr/>
        </p:nvGrpSpPr>
        <p:grpSpPr bwMode="auto">
          <a:xfrm>
            <a:off x="7135228" y="275439"/>
            <a:ext cx="1093393" cy="745084"/>
            <a:chOff x="4750" y="176"/>
            <a:chExt cx="675" cy="460"/>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z="1200" dirty="0">
                <a:solidFill>
                  <a:srgbClr val="000000"/>
                </a:solidFill>
              </a:endParaRPr>
            </a:p>
          </p:txBody>
        </p:sp>
        <p:sp>
          <p:nvSpPr>
            <p:cNvPr id="76"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7"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78"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grpSp>
        <p:nvGrpSpPr>
          <p:cNvPr id="79" name="Sticker" hidden="1"/>
          <p:cNvGrpSpPr/>
          <p:nvPr/>
        </p:nvGrpSpPr>
        <p:grpSpPr bwMode="auto">
          <a:xfrm>
            <a:off x="7139991" y="275438"/>
            <a:ext cx="1088630" cy="216680"/>
            <a:chOff x="7673880" y="285750"/>
            <a:chExt cx="1066895" cy="212366"/>
          </a:xfrm>
        </p:grpSpPr>
        <p:sp>
          <p:nvSpPr>
            <p:cNvPr id="80" name="StickerRectangle"/>
            <p:cNvSpPr>
              <a:spLocks noChangeArrowheads="1"/>
            </p:cNvSpPr>
            <p:nvPr/>
          </p:nvSpPr>
          <p:spPr bwMode="auto">
            <a:xfrm>
              <a:off x="7673880" y="285750"/>
              <a:ext cx="1066895"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000000"/>
                </a:buClr>
              </a:pPr>
              <a:r>
                <a:rPr lang="en-US" sz="1200" dirty="0">
                  <a:solidFill>
                    <a:srgbClr val="808080"/>
                  </a:solidFill>
                </a:rPr>
                <a:t>PRELIMINARY</a:t>
              </a:r>
            </a:p>
          </p:txBody>
        </p:sp>
        <p:cxnSp>
          <p:nvCxnSpPr>
            <p:cNvPr id="81" name="AutoShape 31"/>
            <p:cNvCxnSpPr>
              <a:cxnSpLocks noChangeShapeType="1"/>
              <a:stCxn id="80" idx="2"/>
              <a:endCxn id="80" idx="4"/>
            </p:cNvCxnSpPr>
            <p:nvPr/>
          </p:nvCxnSpPr>
          <p:spPr bwMode="auto">
            <a:xfrm>
              <a:off x="7673880"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673880" y="498116"/>
              <a:ext cx="1066895"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83" name="LegendMoons" hidden="1"/>
          <p:cNvGrpSpPr/>
          <p:nvPr/>
        </p:nvGrpSpPr>
        <p:grpSpPr bwMode="auto">
          <a:xfrm>
            <a:off x="7381273" y="275438"/>
            <a:ext cx="847347" cy="1333054"/>
            <a:chOff x="6655594" y="273840"/>
            <a:chExt cx="830430" cy="1306516"/>
          </a:xfrm>
        </p:grpSpPr>
        <p:grpSp>
          <p:nvGrpSpPr>
            <p:cNvPr id="84" name="MoonLegend1"/>
            <p:cNvGrpSpPr>
              <a:grpSpLocks noChangeAspect="1"/>
            </p:cNvGrpSpPr>
            <p:nvPr>
              <p:custDataLst>
                <p:tags r:id="rId11"/>
              </p:custDataLst>
            </p:nvPr>
          </p:nvGrpSpPr>
          <p:grpSpPr bwMode="auto">
            <a:xfrm>
              <a:off x="6655594" y="273840"/>
              <a:ext cx="209550" cy="209551"/>
              <a:chOff x="4533" y="183"/>
              <a:chExt cx="144" cy="144"/>
            </a:xfrm>
          </p:grpSpPr>
          <p:sp>
            <p:nvSpPr>
              <p:cNvPr id="102" name="Oval 38"/>
              <p:cNvSpPr>
                <a:spLocks noChangeAspect="1" noChangeArrowheads="1"/>
              </p:cNvSpPr>
              <p:nvPr>
                <p:custDataLst>
                  <p:tags r:id="rId24"/>
                </p:custDataLst>
              </p:nvPr>
            </p:nvSpPr>
            <p:spPr bwMode="auto">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3" name="Arc 39"/>
              <p:cNvSpPr>
                <a:spLocks noChangeAspect="1"/>
              </p:cNvSpPr>
              <p:nvPr>
                <p:custDataLst>
                  <p:tags r:id="rId25"/>
                </p:custDataLst>
              </p:nvPr>
            </p:nvSpPr>
            <p:spPr bwMode="auto">
              <a:xfrm>
                <a:off x="4533" y="183"/>
                <a:ext cx="144" cy="144"/>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5" name="MoonLegend2"/>
            <p:cNvGrpSpPr>
              <a:grpSpLocks noChangeAspect="1"/>
            </p:cNvGrpSpPr>
            <p:nvPr>
              <p:custDataLst>
                <p:tags r:id="rId12"/>
              </p:custDataLst>
            </p:nvPr>
          </p:nvGrpSpPr>
          <p:grpSpPr bwMode="auto">
            <a:xfrm>
              <a:off x="6655594" y="548081"/>
              <a:ext cx="209550" cy="209551"/>
              <a:chOff x="1694" y="2044"/>
              <a:chExt cx="160" cy="160"/>
            </a:xfrm>
          </p:grpSpPr>
          <p:sp>
            <p:nvSpPr>
              <p:cNvPr id="100" name="Oval 41"/>
              <p:cNvSpPr>
                <a:spLocks noChangeAspect="1" noChangeArrowheads="1"/>
              </p:cNvSpPr>
              <p:nvPr>
                <p:custDataLst>
                  <p:tags r:id="rId22"/>
                </p:custDataLst>
              </p:nvPr>
            </p:nvSpPr>
            <p:spPr bwMode="auto">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101" name="Arc 42"/>
              <p:cNvSpPr>
                <a:spLocks noChangeAspect="1"/>
              </p:cNvSpPr>
              <p:nvPr>
                <p:custDataLst>
                  <p:tags r:id="rId23"/>
                </p:custDataLst>
              </p:nvPr>
            </p:nvSpPr>
            <p:spPr bwMode="auto">
              <a:xfrm>
                <a:off x="1694" y="2044"/>
                <a:ext cx="160" cy="160"/>
              </a:xfrm>
              <a:prstGeom prst="arc">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6" name="MoonLegend4"/>
            <p:cNvGrpSpPr>
              <a:grpSpLocks noChangeAspect="1"/>
            </p:cNvGrpSpPr>
            <p:nvPr>
              <p:custDataLst>
                <p:tags r:id="rId13"/>
              </p:custDataLst>
            </p:nvPr>
          </p:nvGrpSpPr>
          <p:grpSpPr bwMode="auto">
            <a:xfrm>
              <a:off x="6655594" y="1096563"/>
              <a:ext cx="209550" cy="209551"/>
              <a:chOff x="4495" y="1198"/>
              <a:chExt cx="160" cy="160"/>
            </a:xfrm>
          </p:grpSpPr>
          <p:sp>
            <p:nvSpPr>
              <p:cNvPr id="98" name="Oval 47"/>
              <p:cNvSpPr>
                <a:spLocks noChangeAspect="1" noChangeArrowheads="1"/>
              </p:cNvSpPr>
              <p:nvPr>
                <p:custDataLst>
                  <p:tags r:id="rId20"/>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9" name="Arc 48"/>
              <p:cNvSpPr>
                <a:spLocks noChangeAspect="1"/>
              </p:cNvSpPr>
              <p:nvPr>
                <p:custDataLst>
                  <p:tags r:id="rId21"/>
                </p:custDataLst>
              </p:nvPr>
            </p:nvSpPr>
            <p:spPr bwMode="auto">
              <a:xfrm>
                <a:off x="4495" y="1198"/>
                <a:ext cx="160" cy="160"/>
              </a:xfrm>
              <a:prstGeom prst="arc">
                <a:avLst>
                  <a:gd name="adj1" fmla="val 16200000"/>
                  <a:gd name="adj2" fmla="val 108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nvGrpSpPr>
            <p:cNvPr id="87" name="MoonLegend5"/>
            <p:cNvGrpSpPr>
              <a:grpSpLocks noChangeAspect="1"/>
            </p:cNvGrpSpPr>
            <p:nvPr>
              <p:custDataLst>
                <p:tags r:id="rId14"/>
              </p:custDataLst>
            </p:nvPr>
          </p:nvGrpSpPr>
          <p:grpSpPr bwMode="auto">
            <a:xfrm>
              <a:off x="6655594" y="1370805"/>
              <a:ext cx="209550" cy="209551"/>
              <a:chOff x="4495" y="1440"/>
              <a:chExt cx="160" cy="160"/>
            </a:xfrm>
          </p:grpSpPr>
          <p:sp>
            <p:nvSpPr>
              <p:cNvPr id="96" name="Oval 50"/>
              <p:cNvSpPr>
                <a:spLocks noChangeAspect="1" noChangeArrowheads="1"/>
              </p:cNvSpPr>
              <p:nvPr>
                <p:custDataLst>
                  <p:tags r:id="rId18"/>
                </p:custDataLst>
              </p:nvPr>
            </p:nvSpPr>
            <p:spPr bwMode="auto">
              <a:xfrm>
                <a:off x="4495" y="1440"/>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7" name="Oval 51"/>
              <p:cNvSpPr>
                <a:spLocks noChangeAspect="1" noChangeArrowheads="1"/>
              </p:cNvSpPr>
              <p:nvPr>
                <p:custDataLst>
                  <p:tags r:id="rId19"/>
                </p:custDataLst>
              </p:nvPr>
            </p:nvSpPr>
            <p:spPr bwMode="auto">
              <a:xfrm>
                <a:off x="4495" y="1440"/>
                <a:ext cx="160" cy="160"/>
              </a:xfrm>
              <a:prstGeom prst="arc">
                <a:avLst>
                  <a:gd name="adj1" fmla="val 16200000"/>
                  <a:gd name="adj2" fmla="val 162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sp>
          <p:nvSpPr>
            <p:cNvPr id="88" name="Legend1"/>
            <p:cNvSpPr>
              <a:spLocks noChangeArrowheads="1"/>
            </p:cNvSpPr>
            <p:nvPr/>
          </p:nvSpPr>
          <p:spPr bwMode="auto">
            <a:xfrm>
              <a:off x="6976269" y="28654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89" name="Legend2"/>
            <p:cNvSpPr>
              <a:spLocks noChangeArrowheads="1"/>
            </p:cNvSpPr>
            <p:nvPr/>
          </p:nvSpPr>
          <p:spPr bwMode="auto">
            <a:xfrm>
              <a:off x="6976269" y="561178"/>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0" name="Legend3"/>
            <p:cNvSpPr>
              <a:spLocks noChangeArrowheads="1"/>
            </p:cNvSpPr>
            <p:nvPr/>
          </p:nvSpPr>
          <p:spPr bwMode="auto">
            <a:xfrm>
              <a:off x="6976269" y="835817"/>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1" name="Legend4"/>
            <p:cNvSpPr>
              <a:spLocks noChangeArrowheads="1"/>
            </p:cNvSpPr>
            <p:nvPr/>
          </p:nvSpPr>
          <p:spPr bwMode="auto">
            <a:xfrm>
              <a:off x="6976269" y="110728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sp>
          <p:nvSpPr>
            <p:cNvPr id="92" name="Legend5"/>
            <p:cNvSpPr>
              <a:spLocks noChangeArrowheads="1"/>
            </p:cNvSpPr>
            <p:nvPr/>
          </p:nvSpPr>
          <p:spPr bwMode="auto">
            <a:xfrm>
              <a:off x="6976269" y="138350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000000"/>
                </a:buClr>
              </a:pPr>
              <a:r>
                <a:rPr lang="en-US" sz="1200" dirty="0">
                  <a:solidFill>
                    <a:srgbClr val="000000"/>
                  </a:solidFill>
                </a:rPr>
                <a:t>Legend</a:t>
              </a:r>
            </a:p>
          </p:txBody>
        </p:sp>
        <p:grpSp>
          <p:nvGrpSpPr>
            <p:cNvPr id="93" name="MoonLegend3"/>
            <p:cNvGrpSpPr>
              <a:grpSpLocks noChangeAspect="1"/>
            </p:cNvGrpSpPr>
            <p:nvPr>
              <p:custDataLst>
                <p:tags r:id="rId15"/>
              </p:custDataLst>
            </p:nvPr>
          </p:nvGrpSpPr>
          <p:grpSpPr bwMode="auto">
            <a:xfrm>
              <a:off x="6655594" y="822322"/>
              <a:ext cx="209550" cy="209551"/>
              <a:chOff x="4495" y="1198"/>
              <a:chExt cx="160" cy="160"/>
            </a:xfrm>
          </p:grpSpPr>
          <p:sp>
            <p:nvSpPr>
              <p:cNvPr id="94" name="Oval 47"/>
              <p:cNvSpPr>
                <a:spLocks noChangeAspect="1" noChangeArrowheads="1"/>
              </p:cNvSpPr>
              <p:nvPr>
                <p:custDataLst>
                  <p:tags r:id="rId16"/>
                </p:custDataLst>
              </p:nvPr>
            </p:nvSpPr>
            <p:spPr bwMode="auto">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sp>
            <p:nvSpPr>
              <p:cNvPr id="95" name="Arc 48"/>
              <p:cNvSpPr>
                <a:spLocks noChangeAspect="1"/>
              </p:cNvSpPr>
              <p:nvPr>
                <p:custDataLst>
                  <p:tags r:id="rId17"/>
                </p:custDataLst>
              </p:nvPr>
            </p:nvSpPr>
            <p:spPr bwMode="auto">
              <a:xfrm>
                <a:off x="4495" y="1198"/>
                <a:ext cx="160" cy="160"/>
              </a:xfrm>
              <a:prstGeom prst="arc">
                <a:avLst>
                  <a:gd name="adj1" fmla="val 16200000"/>
                  <a:gd name="adj2" fmla="val 5400000"/>
                </a:avLst>
              </a:prstGeom>
              <a:solidFill>
                <a:schemeClr val="folHlink"/>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z="1200" dirty="0">
                  <a:solidFill>
                    <a:srgbClr val="000000"/>
                  </a:solidFill>
                </a:endParaRPr>
              </a:p>
            </p:txBody>
          </p:sp>
        </p:grpSp>
      </p:grpSp>
      <p:sp>
        <p:nvSpPr>
          <p:cNvPr id="104" name="Slide Number"/>
          <p:cNvSpPr txBox="1">
            <a:spLocks/>
          </p:cNvSpPr>
          <p:nvPr/>
        </p:nvSpPr>
        <p:spPr bwMode="auto">
          <a:xfrm>
            <a:off x="8839200" y="6610270"/>
            <a:ext cx="160294" cy="157014"/>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fontAlgn="base">
              <a:spcBef>
                <a:spcPct val="0"/>
              </a:spcBef>
              <a:spcAft>
                <a:spcPct val="0"/>
              </a:spcAft>
            </a:pPr>
            <a:fld id="{42C328C1-A84F-4A39-A664-DBA00541A8C6}" type="slidenum">
              <a:rPr lang="en-US" smtClean="0">
                <a:solidFill>
                  <a:schemeClr val="tx1"/>
                </a:solidFill>
              </a:rPr>
              <a:pPr algn="r" fontAlgn="base">
                <a:spcBef>
                  <a:spcPct val="0"/>
                </a:spcBef>
                <a:spcAft>
                  <a:spcPct val="0"/>
                </a:spcAft>
              </a:pPr>
              <a:t>‹#›</a:t>
            </a:fld>
            <a:endParaRPr lang="en-US" dirty="0">
              <a:solidFill>
                <a:schemeClr val="tx1"/>
              </a:solidFill>
            </a:endParaRPr>
          </a:p>
        </p:txBody>
      </p:sp>
      <p:sp>
        <p:nvSpPr>
          <p:cNvPr id="105" name="TextBox 104"/>
          <p:cNvSpPr txBox="1"/>
          <p:nvPr userDrawn="1"/>
        </p:nvSpPr>
        <p:spPr>
          <a:xfrm>
            <a:off x="5715000" y="6611832"/>
            <a:ext cx="3116490" cy="15545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255" eaLnBrk="1" hangingPunct="1">
              <a:buClr>
                <a:schemeClr val="tx2"/>
              </a:buClr>
              <a:defRPr baseline="0">
                <a:latin typeface="+mn-lt"/>
              </a:defRPr>
            </a:lvl1pPr>
            <a:lvl2pPr marL="193655" lvl="1" indent="-192067" defTabSz="895255" eaLnBrk="1" hangingPunct="1">
              <a:buClr>
                <a:schemeClr val="tx2"/>
              </a:buClr>
              <a:buSzPct val="125000"/>
              <a:buFont typeface="Arial" charset="0"/>
              <a:buChar char="▪"/>
              <a:defRPr baseline="0">
                <a:latin typeface="+mn-lt"/>
              </a:defRPr>
            </a:lvl2pPr>
            <a:lvl3pPr marL="457151" lvl="2" indent="-261910" defTabSz="895255" eaLnBrk="1" hangingPunct="1">
              <a:buClr>
                <a:schemeClr val="tx2"/>
              </a:buClr>
              <a:buSzPct val="120000"/>
              <a:buFont typeface="Arial" charset="0"/>
              <a:buChar char="–"/>
              <a:defRPr baseline="0">
                <a:latin typeface="+mn-lt"/>
              </a:defRPr>
            </a:lvl3pPr>
            <a:lvl4pPr marL="614298" lvl="3" indent="-155558" defTabSz="895255" eaLnBrk="1" hangingPunct="1">
              <a:buClr>
                <a:schemeClr val="tx2"/>
              </a:buClr>
              <a:buSzPct val="120000"/>
              <a:buFont typeface="Arial" charset="0"/>
              <a:buChar char="▫"/>
              <a:defRPr baseline="0">
                <a:latin typeface="+mn-lt"/>
              </a:defRPr>
            </a:lvl4pPr>
            <a:lvl5pPr marL="749728" lvl="4" indent="-130162" defTabSz="895255" eaLnBrk="1" hangingPunct="1">
              <a:buClr>
                <a:schemeClr val="tx2"/>
              </a:buClr>
              <a:buSzPct val="89000"/>
              <a:buFont typeface="Arial" charset="0"/>
              <a:buChar char="-"/>
              <a:defRPr baseline="0">
                <a:latin typeface="+mn-lt"/>
              </a:defRPr>
            </a:lvl5pPr>
            <a:lvl6pPr marL="749728" indent="-130162" defTabSz="895255" fontAlgn="base">
              <a:spcBef>
                <a:spcPct val="0"/>
              </a:spcBef>
              <a:spcAft>
                <a:spcPct val="0"/>
              </a:spcAft>
              <a:buClr>
                <a:schemeClr val="tx2"/>
              </a:buClr>
              <a:buSzPct val="89000"/>
              <a:buFont typeface="Arial" charset="0"/>
              <a:buChar char="-"/>
              <a:defRPr baseline="0">
                <a:latin typeface="+mn-lt"/>
              </a:defRPr>
            </a:lvl6pPr>
            <a:lvl7pPr marL="749728" indent="-130162" defTabSz="895255" fontAlgn="base">
              <a:spcBef>
                <a:spcPct val="0"/>
              </a:spcBef>
              <a:spcAft>
                <a:spcPct val="0"/>
              </a:spcAft>
              <a:buClr>
                <a:schemeClr val="tx2"/>
              </a:buClr>
              <a:buSzPct val="89000"/>
              <a:buFont typeface="Arial" charset="0"/>
              <a:buChar char="-"/>
              <a:defRPr baseline="0">
                <a:latin typeface="+mn-lt"/>
              </a:defRPr>
            </a:lvl7pPr>
            <a:lvl8pPr marL="749728" indent="-130162" defTabSz="895255" fontAlgn="base">
              <a:spcBef>
                <a:spcPct val="0"/>
              </a:spcBef>
              <a:spcAft>
                <a:spcPct val="0"/>
              </a:spcAft>
              <a:buClr>
                <a:schemeClr val="tx2"/>
              </a:buClr>
              <a:buSzPct val="89000"/>
              <a:buFont typeface="Arial" charset="0"/>
              <a:buChar char="-"/>
              <a:defRPr baseline="0">
                <a:latin typeface="+mn-lt"/>
              </a:defRPr>
            </a:lvl8pPr>
            <a:lvl9pPr marL="749728" indent="-130162" defTabSz="895255" fontAlgn="base">
              <a:spcBef>
                <a:spcPct val="0"/>
              </a:spcBef>
              <a:spcAft>
                <a:spcPct val="0"/>
              </a:spcAft>
              <a:buClr>
                <a:schemeClr val="tx2"/>
              </a:buClr>
              <a:buSzPct val="89000"/>
              <a:buFont typeface="Arial" charset="0"/>
              <a:buChar char="-"/>
              <a:defRPr baseline="0">
                <a:latin typeface="+mn-lt"/>
              </a:defRPr>
            </a:lvl9pPr>
          </a:lstStyle>
          <a:p>
            <a:pPr>
              <a:buClr>
                <a:srgbClr val="000000"/>
              </a:buClr>
            </a:pPr>
            <a:r>
              <a:rPr lang="en-US" sz="1000" dirty="0">
                <a:solidFill>
                  <a:schemeClr val="tx1"/>
                </a:solidFill>
              </a:rPr>
              <a:t>Confidential – for policy</a:t>
            </a:r>
            <a:r>
              <a:rPr lang="en-US" sz="1000" baseline="0" dirty="0">
                <a:solidFill>
                  <a:schemeClr val="tx1"/>
                </a:solidFill>
              </a:rPr>
              <a:t> development purposes only   |</a:t>
            </a:r>
            <a:endParaRPr lang="en-US" sz="1000" dirty="0">
              <a:solidFill>
                <a:schemeClr val="tx1"/>
              </a:solidFill>
            </a:endParaRPr>
          </a:p>
        </p:txBody>
      </p:sp>
    </p:spTree>
    <p:extLst>
      <p:ext uri="{BB962C8B-B14F-4D97-AF65-F5344CB8AC3E}">
        <p14:creationId xmlns:p14="http://schemas.microsoft.com/office/powerpoint/2010/main" val="4113319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70" r:id="rId8"/>
  </p:sldLayoutIdLst>
  <p:hf hdr="0" ftr="0" dt="0"/>
  <p:txStyles>
    <p:title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tags" Target="../tags/tag61.xml"/><Relationship Id="rId7" Type="http://schemas.openxmlformats.org/officeDocument/2006/relationships/slideLayout" Target="../slideLayouts/slideLayout7.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 Id="rId9" Type="http://schemas.openxmlformats.org/officeDocument/2006/relationships/image" Target="../media/image4.emf"/></Relationships>
</file>

<file path=ppt/slides/_rels/slide11.xml.rels><?xml version="1.0" encoding="UTF-8" standalone="yes"?>
<Relationships xmlns="http://schemas.openxmlformats.org/package/2006/relationships"><Relationship Id="rId8" Type="http://schemas.openxmlformats.org/officeDocument/2006/relationships/tags" Target="../tags/tag72.xml"/><Relationship Id="rId3" Type="http://schemas.openxmlformats.org/officeDocument/2006/relationships/tags" Target="../tags/tag67.xml"/><Relationship Id="rId7" Type="http://schemas.openxmlformats.org/officeDocument/2006/relationships/tags" Target="../tags/tag71.xml"/><Relationship Id="rId12" Type="http://schemas.openxmlformats.org/officeDocument/2006/relationships/image" Target="../media/image4.emf"/><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oleObject" Target="../embeddings/oleObject17.bin"/><Relationship Id="rId5" Type="http://schemas.openxmlformats.org/officeDocument/2006/relationships/tags" Target="../tags/tag69.xml"/><Relationship Id="rId10" Type="http://schemas.openxmlformats.org/officeDocument/2006/relationships/notesSlide" Target="../notesSlides/notesSlide9.xml"/><Relationship Id="rId4" Type="http://schemas.openxmlformats.org/officeDocument/2006/relationships/tags" Target="../tags/tag68.xml"/><Relationship Id="rId9"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https://blog.okfn.org/2013/12/12/signing-on-to-civil-society-request-to-make-public-government-data-license-free-in-the-u-s/" TargetMode="Externa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13.png"/><Relationship Id="rId5" Type="http://schemas.openxmlformats.org/officeDocument/2006/relationships/image" Target="../media/image12.emf"/><Relationship Id="rId4"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5.sv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14.png"/><Relationship Id="rId5" Type="http://schemas.openxmlformats.org/officeDocument/2006/relationships/image" Target="../media/image12.emf"/><Relationship Id="rId4"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Layout" Target="../slideLayouts/slideLayout7.xml"/><Relationship Id="rId7" Type="http://schemas.openxmlformats.org/officeDocument/2006/relationships/diagramLayout" Target="../diagrams/layout1.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diagramData" Target="../diagrams/data1.xml"/><Relationship Id="rId5" Type="http://schemas.openxmlformats.org/officeDocument/2006/relationships/image" Target="../media/image4.emf"/><Relationship Id="rId10" Type="http://schemas.microsoft.com/office/2007/relationships/diagramDrawing" Target="../diagrams/drawing1.xml"/><Relationship Id="rId4" Type="http://schemas.openxmlformats.org/officeDocument/2006/relationships/oleObject" Target="../embeddings/oleObject20.bin"/><Relationship Id="rId9" Type="http://schemas.openxmlformats.org/officeDocument/2006/relationships/diagramColors" Target="../diagrams/colors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tags" Target="../tags/tag32.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image" Target="../media/image4.emf"/><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oleObject" Target="../embeddings/oleObject8.bin"/><Relationship Id="rId5" Type="http://schemas.openxmlformats.org/officeDocument/2006/relationships/tags" Target="../tags/tag29.xml"/><Relationship Id="rId10" Type="http://schemas.openxmlformats.org/officeDocument/2006/relationships/notesSlide" Target="../notesSlides/notesSlide2.xml"/><Relationship Id="rId4" Type="http://schemas.openxmlformats.org/officeDocument/2006/relationships/tags" Target="../tags/tag28.xml"/><Relationship Id="rId9"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mailto:PCAfeedback@massmail.state.ma.u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emf"/><Relationship Id="rId5" Type="http://schemas.openxmlformats.org/officeDocument/2006/relationships/oleObject" Target="../embeddings/oleObject9.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7.xml"/><Relationship Id="rId7" Type="http://schemas.openxmlformats.org/officeDocument/2006/relationships/hyperlink" Target="mailto:PCAfeedback@massmail.state.ma.us" TargetMode="Externa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image" Target="../media/image5.emf"/><Relationship Id="rId5" Type="http://schemas.openxmlformats.org/officeDocument/2006/relationships/oleObject" Target="../embeddings/oleObject10.bin"/><Relationship Id="rId4" Type="http://schemas.openxmlformats.org/officeDocument/2006/relationships/notesSlide" Target="../notesSlides/notesSlide4.xm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hyperlink" Target="mailto:PCAfeedback@mass.gov" TargetMode="Externa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5.emf"/><Relationship Id="rId5" Type="http://schemas.openxmlformats.org/officeDocument/2006/relationships/oleObject" Target="../embeddings/oleObject11.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tags" Target="../tags/tag46.xml"/><Relationship Id="rId3" Type="http://schemas.openxmlformats.org/officeDocument/2006/relationships/tags" Target="../tags/tag41.xml"/><Relationship Id="rId7" Type="http://schemas.openxmlformats.org/officeDocument/2006/relationships/tags" Target="../tags/tag45.xml"/><Relationship Id="rId12" Type="http://schemas.openxmlformats.org/officeDocument/2006/relationships/image" Target="../media/image4.emf"/><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oleObject" Target="../embeddings/oleObject12.bin"/><Relationship Id="rId5" Type="http://schemas.openxmlformats.org/officeDocument/2006/relationships/tags" Target="../tags/tag43.xml"/><Relationship Id="rId10" Type="http://schemas.openxmlformats.org/officeDocument/2006/relationships/notesSlide" Target="../notesSlides/notesSlide6.xml"/><Relationship Id="rId4" Type="http://schemas.openxmlformats.org/officeDocument/2006/relationships/tags" Target="../tags/tag42.xml"/><Relationship Id="rId9"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5.emf"/><Relationship Id="rId5" Type="http://schemas.openxmlformats.org/officeDocument/2006/relationships/oleObject" Target="../embeddings/oleObject13.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tags" Target="../tags/tag56.xml"/><Relationship Id="rId3" Type="http://schemas.openxmlformats.org/officeDocument/2006/relationships/tags" Target="../tags/tag51.xml"/><Relationship Id="rId7" Type="http://schemas.openxmlformats.org/officeDocument/2006/relationships/tags" Target="../tags/tag55.xml"/><Relationship Id="rId12" Type="http://schemas.openxmlformats.org/officeDocument/2006/relationships/image" Target="../media/image4.emf"/><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11" Type="http://schemas.openxmlformats.org/officeDocument/2006/relationships/oleObject" Target="../embeddings/oleObject14.bin"/><Relationship Id="rId5" Type="http://schemas.openxmlformats.org/officeDocument/2006/relationships/tags" Target="../tags/tag53.xml"/><Relationship Id="rId10" Type="http://schemas.openxmlformats.org/officeDocument/2006/relationships/notesSlide" Target="../notesSlides/notesSlide8.xml"/><Relationship Id="rId4" Type="http://schemas.openxmlformats.org/officeDocument/2006/relationships/tags" Target="../tags/tag52.xml"/><Relationship Id="rId9"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slideLayout" Target="../slideLayouts/slideLayout7.xml"/><Relationship Id="rId7" Type="http://schemas.openxmlformats.org/officeDocument/2006/relationships/image" Target="../media/image10.png"/><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tempusunlimited.org/ma-transition/" TargetMode="External"/><Relationship Id="rId5" Type="http://schemas.openxmlformats.org/officeDocument/2006/relationships/image" Target="../media/image4.e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3796" y="1835147"/>
            <a:ext cx="5539245" cy="1292662"/>
          </a:xfrm>
        </p:spPr>
        <p:txBody>
          <a:bodyPr/>
          <a:lstStyle/>
          <a:p>
            <a:pPr>
              <a:spcAft>
                <a:spcPts val="600"/>
              </a:spcAft>
            </a:pPr>
            <a:r>
              <a:rPr lang="en-US" dirty="0"/>
              <a:t>Bi-Monthly Electronic Visit Verification PCA Public Listening Session</a:t>
            </a:r>
            <a:endParaRPr lang="en-US" sz="2400" i="1" dirty="0"/>
          </a:p>
        </p:txBody>
      </p:sp>
      <p:sp>
        <p:nvSpPr>
          <p:cNvPr id="3" name="Subtitle 2"/>
          <p:cNvSpPr>
            <a:spLocks noGrp="1"/>
          </p:cNvSpPr>
          <p:nvPr>
            <p:ph type="subTitle" idx="1"/>
          </p:nvPr>
        </p:nvSpPr>
        <p:spPr/>
        <p:txBody>
          <a:bodyPr/>
          <a:lstStyle/>
          <a:p>
            <a:r>
              <a:rPr lang="en-US" dirty="0"/>
              <a:t>Executive Office of Health and Human Services</a:t>
            </a:r>
          </a:p>
        </p:txBody>
      </p:sp>
      <p:sp>
        <p:nvSpPr>
          <p:cNvPr id="4" name="Content Placeholder 3"/>
          <p:cNvSpPr>
            <a:spLocks noGrp="1"/>
          </p:cNvSpPr>
          <p:nvPr>
            <p:ph sz="quarter" idx="10"/>
          </p:nvPr>
        </p:nvSpPr>
        <p:spPr/>
        <p:txBody>
          <a:bodyPr/>
          <a:lstStyle/>
          <a:p>
            <a:r>
              <a:rPr lang="en-US" dirty="0"/>
              <a:t>November 2021</a:t>
            </a:r>
          </a:p>
        </p:txBody>
      </p:sp>
    </p:spTree>
    <p:extLst>
      <p:ext uri="{BB962C8B-B14F-4D97-AF65-F5344CB8AC3E}">
        <p14:creationId xmlns:p14="http://schemas.microsoft.com/office/powerpoint/2010/main" val="220127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8" imgW="270" imgH="270" progId="TCLayout.ActiveDocument.1">
                  <p:embed/>
                </p:oleObj>
              </mc:Choice>
              <mc:Fallback>
                <p:oleObj name="think-cell Slide" r:id="rId8" imgW="270" imgH="270" progId="TCLayout.ActiveDocument.1">
                  <p:embed/>
                  <p:pic>
                    <p:nvPicPr>
                      <p:cNvPr id="40" name="Object 39" hidden="1"/>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39" name="Rectangle 38" hidden="1"/>
          <p:cNvSpPr/>
          <p:nvPr>
            <p:custDataLst>
              <p:tags r:id="rId2"/>
            </p:custDataLst>
          </p:nvPr>
        </p:nvSpPr>
        <p:spPr bwMode="auto">
          <a:xfrm>
            <a:off x="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1900" b="1" dirty="0">
              <a:solidFill>
                <a:srgbClr val="000000"/>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7" name="Title 1">
            <a:extLst>
              <a:ext uri="{FF2B5EF4-FFF2-40B4-BE49-F238E27FC236}">
                <a16:creationId xmlns:a16="http://schemas.microsoft.com/office/drawing/2014/main" id="{ED778FB9-1B56-D64A-A7D9-8807E2B72B61}"/>
              </a:ext>
            </a:extLst>
          </p:cNvPr>
          <p:cNvSpPr txBox="1">
            <a:spLocks/>
          </p:cNvSpPr>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FI Transition Update</a:t>
            </a:r>
            <a:endParaRPr lang="en-US" kern="0" dirty="0"/>
          </a:p>
        </p:txBody>
      </p:sp>
      <p:sp>
        <p:nvSpPr>
          <p:cNvPr id="7" name="Text Placeholder 2">
            <a:extLst>
              <a:ext uri="{FF2B5EF4-FFF2-40B4-BE49-F238E27FC236}">
                <a16:creationId xmlns:a16="http://schemas.microsoft.com/office/drawing/2014/main" id="{0A52A5CE-CE9A-744F-A898-E7E8195CCBD3}"/>
              </a:ext>
            </a:extLst>
          </p:cNvPr>
          <p:cNvSpPr txBox="1">
            <a:spLocks/>
          </p:cNvSpPr>
          <p:nvPr/>
        </p:nvSpPr>
        <p:spPr bwMode="auto">
          <a:xfrm>
            <a:off x="495300" y="782121"/>
            <a:ext cx="5981700" cy="27699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buSzPct val="120000"/>
            </a:pPr>
            <a:r>
              <a:rPr lang="en-US" sz="1800" b="1" kern="0" dirty="0"/>
              <a:t>Importance of Completing Transition Paperwork</a:t>
            </a:r>
          </a:p>
        </p:txBody>
      </p:sp>
      <p:sp>
        <p:nvSpPr>
          <p:cNvPr id="8" name="Rectangle 5">
            <a:extLst>
              <a:ext uri="{FF2B5EF4-FFF2-40B4-BE49-F238E27FC236}">
                <a16:creationId xmlns:a16="http://schemas.microsoft.com/office/drawing/2014/main" id="{7B93148F-C893-46C0-8239-670AA52CA792}"/>
              </a:ext>
            </a:extLst>
          </p:cNvPr>
          <p:cNvSpPr>
            <a:spLocks noChangeArrowheads="1"/>
          </p:cNvSpPr>
          <p:nvPr>
            <p:custDataLst>
              <p:tags r:id="rId3"/>
            </p:custDataLst>
          </p:nvPr>
        </p:nvSpPr>
        <p:spPr bwMode="gray">
          <a:xfrm>
            <a:off x="408445" y="1143001"/>
            <a:ext cx="3958657" cy="434637"/>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defRPr/>
            </a:pPr>
            <a:r>
              <a:rPr lang="en-US" sz="1600" b="1" dirty="0">
                <a:latin typeface="Arial" panose="020B0604020202020204" pitchFamily="34" charset="0"/>
                <a:cs typeface="Arial" panose="020B0604020202020204" pitchFamily="34" charset="0"/>
              </a:rPr>
              <a:t>Consumer Employers</a:t>
            </a:r>
          </a:p>
        </p:txBody>
      </p:sp>
      <p:sp>
        <p:nvSpPr>
          <p:cNvPr id="9" name="Rectangle 6">
            <a:extLst>
              <a:ext uri="{FF2B5EF4-FFF2-40B4-BE49-F238E27FC236}">
                <a16:creationId xmlns:a16="http://schemas.microsoft.com/office/drawing/2014/main" id="{947CEA79-CC8D-41F8-913B-6334EA3C8272}"/>
              </a:ext>
            </a:extLst>
          </p:cNvPr>
          <p:cNvSpPr txBox="1">
            <a:spLocks noChangeArrowheads="1"/>
          </p:cNvSpPr>
          <p:nvPr>
            <p:custDataLst>
              <p:tags r:id="rId4"/>
            </p:custDataLst>
          </p:nvPr>
        </p:nvSpPr>
        <p:spPr bwMode="auto">
          <a:xfrm>
            <a:off x="408445" y="1577637"/>
            <a:ext cx="4163555" cy="3070563"/>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dirty="0">
                <a:latin typeface="Arial" panose="020B0604020202020204" pitchFamily="34" charset="0"/>
                <a:cs typeface="Arial" panose="020B0604020202020204" pitchFamily="34" charset="0"/>
              </a:rPr>
              <a:t>IRS 2678 form tells the IRS that you authorize Tempus to submit documents to the IRS on your behalf</a:t>
            </a:r>
          </a:p>
          <a:p>
            <a:pPr lvl="3">
              <a:defRPr/>
            </a:pPr>
            <a:r>
              <a:rPr lang="en-US" dirty="0">
                <a:latin typeface="Arial" panose="020B0604020202020204" pitchFamily="34" charset="0"/>
                <a:cs typeface="Arial" panose="020B0604020202020204" pitchFamily="34" charset="0"/>
              </a:rPr>
              <a:t>All employers must submit withholding taxes and tax forms to the IRS</a:t>
            </a:r>
          </a:p>
          <a:p>
            <a:pPr lvl="1">
              <a:defRPr/>
            </a:pPr>
            <a:endParaRPr lang="en-US" dirty="0">
              <a:latin typeface="Arial" panose="020B0604020202020204" pitchFamily="34" charset="0"/>
              <a:cs typeface="Arial" panose="020B0604020202020204" pitchFamily="34" charset="0"/>
            </a:endParaRPr>
          </a:p>
          <a:p>
            <a:pPr lvl="1">
              <a:defRPr/>
            </a:pPr>
            <a:r>
              <a:rPr lang="en-US" dirty="0">
                <a:latin typeface="Arial" panose="020B0604020202020204" pitchFamily="34" charset="0"/>
                <a:cs typeface="Arial" panose="020B0604020202020204" pitchFamily="34" charset="0"/>
              </a:rPr>
              <a:t>Conveys to Tempus that you understand the privacy practices utilized by Tempus and that you authorize them to release Protected Health Information, where necessary</a:t>
            </a:r>
          </a:p>
        </p:txBody>
      </p:sp>
      <p:sp>
        <p:nvSpPr>
          <p:cNvPr id="10" name="Rectangle 4">
            <a:extLst>
              <a:ext uri="{FF2B5EF4-FFF2-40B4-BE49-F238E27FC236}">
                <a16:creationId xmlns:a16="http://schemas.microsoft.com/office/drawing/2014/main" id="{A2915A50-277E-4D61-9E15-AE0358389AF8}"/>
              </a:ext>
            </a:extLst>
          </p:cNvPr>
          <p:cNvSpPr>
            <a:spLocks noChangeArrowheads="1"/>
          </p:cNvSpPr>
          <p:nvPr>
            <p:custDataLst>
              <p:tags r:id="rId5"/>
            </p:custDataLst>
          </p:nvPr>
        </p:nvSpPr>
        <p:spPr bwMode="gray">
          <a:xfrm>
            <a:off x="4776897" y="1143000"/>
            <a:ext cx="3958657" cy="434637"/>
          </a:xfrm>
          <a:prstGeom prst="rect">
            <a:avLst/>
          </a:prstGeom>
          <a:solidFill>
            <a:schemeClr val="accent1"/>
          </a:solidFill>
          <a:ln w="9525" algn="ctr">
            <a:solidFill>
              <a:schemeClr val="accent2"/>
            </a:solidFill>
            <a:miter lim="800000"/>
            <a:headEnd/>
            <a:tailEnd/>
          </a:ln>
          <a:effectLst/>
        </p:spPr>
        <p:txBody>
          <a:bodyPr tIns="93297" bIns="93297" anchor="b">
            <a:spAutoFit/>
          </a:bodyPr>
          <a:lstStyle/>
          <a:p>
            <a:pPr>
              <a:defRPr/>
            </a:pPr>
            <a:r>
              <a:rPr lang="en-US" sz="1600" b="1" dirty="0">
                <a:latin typeface="Arial" panose="020B0604020202020204" pitchFamily="34" charset="0"/>
                <a:cs typeface="Arial" panose="020B0604020202020204" pitchFamily="34" charset="0"/>
              </a:rPr>
              <a:t>PCAs</a:t>
            </a:r>
          </a:p>
        </p:txBody>
      </p:sp>
      <p:sp>
        <p:nvSpPr>
          <p:cNvPr id="11" name="Rectangle 7">
            <a:extLst>
              <a:ext uri="{FF2B5EF4-FFF2-40B4-BE49-F238E27FC236}">
                <a16:creationId xmlns:a16="http://schemas.microsoft.com/office/drawing/2014/main" id="{E1E14436-F9D1-46B4-A11B-C28957BBB25E}"/>
              </a:ext>
            </a:extLst>
          </p:cNvPr>
          <p:cNvSpPr txBox="1">
            <a:spLocks noChangeArrowheads="1"/>
          </p:cNvSpPr>
          <p:nvPr>
            <p:custDataLst>
              <p:tags r:id="rId6"/>
            </p:custDataLst>
          </p:nvPr>
        </p:nvSpPr>
        <p:spPr bwMode="auto">
          <a:xfrm>
            <a:off x="4776898" y="1577637"/>
            <a:ext cx="3958657" cy="3070563"/>
          </a:xfrm>
          <a:prstGeom prst="rect">
            <a:avLst/>
          </a:prstGeom>
          <a:solidFill>
            <a:schemeClr val="bg1"/>
          </a:solidFill>
          <a:ln>
            <a:solidFill>
              <a:schemeClr val="accent2"/>
            </a:solidFill>
            <a:miter lim="800000"/>
            <a:headEnd/>
            <a:tailEnd/>
          </a:ln>
          <a:effectLst/>
        </p:spPr>
        <p:txBody>
          <a:bodyPr tIns="93297" bIns="93297"/>
          <a:lstStyle>
            <a:lvl1pPr algn="l" defTabSz="895350" rtl="0" eaLnBrk="1" fontAlgn="base" hangingPunct="1">
              <a:spcBef>
                <a:spcPct val="0"/>
              </a:spcBef>
              <a:spcAft>
                <a:spcPct val="0"/>
              </a:spcAft>
              <a:buClr>
                <a:schemeClr val="tx2"/>
              </a:buClr>
              <a:defRPr sz="160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374650" indent="-179388"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3pPr>
            <a:lvl4pPr marL="519113"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4pPr>
            <a:lvl5pPr marL="6635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5pPr>
            <a:lvl6pPr marL="11207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6pPr>
            <a:lvl7pPr marL="15779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7pPr>
            <a:lvl8pPr marL="20351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8pPr>
            <a:lvl9pPr marL="2492375" indent="-142875" algn="l" defTabSz="895350" rtl="0" eaLnBrk="1" fontAlgn="base" hangingPunct="1">
              <a:spcBef>
                <a:spcPct val="0"/>
              </a:spcBef>
              <a:spcAft>
                <a:spcPct val="0"/>
              </a:spcAft>
              <a:buClr>
                <a:schemeClr val="tx2"/>
              </a:buClr>
              <a:buFont typeface="Arial" charset="0"/>
              <a:buChar char="-"/>
              <a:defRPr sz="1600">
                <a:solidFill>
                  <a:schemeClr val="tx1"/>
                </a:solidFill>
                <a:latin typeface="+mn-lt"/>
              </a:defRPr>
            </a:lvl9pPr>
          </a:lstStyle>
          <a:p>
            <a:pPr lvl="1">
              <a:defRPr/>
            </a:pPr>
            <a:r>
              <a:rPr lang="en-US" dirty="0">
                <a:latin typeface="Arial" panose="020B0604020202020204" pitchFamily="34" charset="0"/>
                <a:cs typeface="Arial" panose="020B0604020202020204" pitchFamily="34" charset="0"/>
              </a:rPr>
              <a:t>Authorizes direct deposit</a:t>
            </a:r>
          </a:p>
          <a:p>
            <a:pPr lvl="1">
              <a:defRPr/>
            </a:pPr>
            <a:endParaRPr lang="en-US" dirty="0">
              <a:latin typeface="Arial" panose="020B0604020202020204" pitchFamily="34" charset="0"/>
              <a:cs typeface="Arial" panose="020B0604020202020204" pitchFamily="34" charset="0"/>
            </a:endParaRPr>
          </a:p>
          <a:p>
            <a:pPr lvl="1">
              <a:defRPr/>
            </a:pPr>
            <a:r>
              <a:rPr lang="en-US" dirty="0">
                <a:latin typeface="Arial" panose="020B0604020202020204" pitchFamily="34" charset="0"/>
                <a:cs typeface="Arial" panose="020B0604020202020204" pitchFamily="34" charset="0"/>
              </a:rPr>
              <a:t>Confirms that PCA understands rules and responsibilities of PCA Program</a:t>
            </a:r>
          </a:p>
        </p:txBody>
      </p:sp>
      <p:sp>
        <p:nvSpPr>
          <p:cNvPr id="2" name="TextBox 1">
            <a:extLst>
              <a:ext uri="{FF2B5EF4-FFF2-40B4-BE49-F238E27FC236}">
                <a16:creationId xmlns:a16="http://schemas.microsoft.com/office/drawing/2014/main" id="{4301828A-ABCE-44EC-B42D-AC013F43D642}"/>
              </a:ext>
            </a:extLst>
          </p:cNvPr>
          <p:cNvSpPr txBox="1"/>
          <p:nvPr/>
        </p:nvSpPr>
        <p:spPr>
          <a:xfrm>
            <a:off x="427543" y="4724400"/>
            <a:ext cx="8327109" cy="1815882"/>
          </a:xfrm>
          <a:prstGeom prst="rect">
            <a:avLst/>
          </a:prstGeom>
          <a:noFill/>
        </p:spPr>
        <p:txBody>
          <a:bodyPr wrap="square" rtlCol="0">
            <a:spAutoFit/>
          </a:bodyPr>
          <a:lstStyle/>
          <a:p>
            <a:pPr marL="0" marR="0" lvl="1" algn="ctr">
              <a:spcBef>
                <a:spcPts val="0"/>
              </a:spcBef>
              <a:spcAft>
                <a:spcPts val="0"/>
              </a:spcAft>
            </a:pPr>
            <a:r>
              <a:rPr lang="en-US" dirty="0">
                <a:effectLst/>
                <a:ea typeface="Times New Roman" panose="02020603050405020304" pitchFamily="18" charset="0"/>
              </a:rPr>
              <a:t>Consumers and PCAs are REQUIRED to complete and return their forms to Tempus by 12/17/21.  Those who do not complete their forms could face termination from the program.</a:t>
            </a:r>
            <a:endParaRPr lang="en-US" dirty="0">
              <a:effectLst/>
              <a:ea typeface="Calibri" panose="020F0502020204030204" pitchFamily="34" charset="0"/>
            </a:endParaRPr>
          </a:p>
          <a:p>
            <a:pPr algn="ctr"/>
            <a:endParaRPr lang="en-US" sz="2000" kern="0" dirty="0"/>
          </a:p>
          <a:p>
            <a:pPr algn="ctr"/>
            <a:r>
              <a:rPr lang="en-US" kern="0" dirty="0"/>
              <a:t>Tempus Transition Website: https://tempusunlimited.org/ma-transition/</a:t>
            </a:r>
          </a:p>
          <a:p>
            <a:endParaRPr lang="en-US" dirty="0"/>
          </a:p>
        </p:txBody>
      </p:sp>
      <p:sp>
        <p:nvSpPr>
          <p:cNvPr id="12" name="Rectangle 11">
            <a:extLst>
              <a:ext uri="{FF2B5EF4-FFF2-40B4-BE49-F238E27FC236}">
                <a16:creationId xmlns:a16="http://schemas.microsoft.com/office/drawing/2014/main" id="{974DD2F6-38A2-4C1C-B4F0-43B49E4C5CE2}"/>
              </a:ext>
            </a:extLst>
          </p:cNvPr>
          <p:cNvSpPr/>
          <p:nvPr/>
        </p:nvSpPr>
        <p:spPr>
          <a:xfrm>
            <a:off x="427543" y="630623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Tree>
    <p:extLst>
      <p:ext uri="{BB962C8B-B14F-4D97-AF65-F5344CB8AC3E}">
        <p14:creationId xmlns:p14="http://schemas.microsoft.com/office/powerpoint/2010/main" val="233788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14" name="Object 13"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0" y="0"/>
            <a:ext cx="158750"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algn="ctr" fontAlgn="base">
              <a:spcBef>
                <a:spcPct val="0"/>
              </a:spcBef>
              <a:spcAft>
                <a:spcPct val="0"/>
              </a:spcAft>
            </a:pPr>
            <a:endParaRPr lang="en-US" sz="1400" dirty="0">
              <a:solidFill>
                <a:srgbClr val="000000"/>
              </a:solidFill>
              <a:latin typeface="Arial"/>
              <a:sym typeface="Arial"/>
            </a:endParaRPr>
          </a:p>
        </p:txBody>
      </p:sp>
      <p:sp>
        <p:nvSpPr>
          <p:cNvPr id="36"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Agenda</a:t>
            </a:r>
            <a:endParaRPr lang="en-US" kern="0" dirty="0"/>
          </a:p>
        </p:txBody>
      </p:sp>
      <p:sp>
        <p:nvSpPr>
          <p:cNvPr id="55" name="Text Placeholder 2">
            <a:extLst>
              <a:ext uri="{FF2B5EF4-FFF2-40B4-BE49-F238E27FC236}">
                <a16:creationId xmlns:a16="http://schemas.microsoft.com/office/drawing/2014/main" id="{26F3900A-F7CD-D046-8AA1-A99D6BE06F3C}"/>
              </a:ext>
            </a:extLst>
          </p:cNvPr>
          <p:cNvSpPr>
            <a:spLocks noGrp="1"/>
          </p:cNvSpPr>
          <p:nvPr>
            <p:custDataLst>
              <p:tags r:id="rId3"/>
            </p:custDataLst>
          </p:nvPr>
        </p:nvSpPr>
        <p:spPr bwMode="gray">
          <a:xfrm>
            <a:off x="2857500" y="1676400"/>
            <a:ext cx="342900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Logistics</a:t>
            </a:r>
          </a:p>
        </p:txBody>
      </p:sp>
      <p:sp>
        <p:nvSpPr>
          <p:cNvPr id="56" name="Text Placeholder 2">
            <a:hlinkClick r:id="" action="ppaction://noaction"/>
            <a:extLst>
              <a:ext uri="{FF2B5EF4-FFF2-40B4-BE49-F238E27FC236}">
                <a16:creationId xmlns:a16="http://schemas.microsoft.com/office/drawing/2014/main" id="{DCF3D084-C3D6-B94B-8B14-00CAD3AA0722}"/>
              </a:ext>
            </a:extLst>
          </p:cNvPr>
          <p:cNvSpPr>
            <a:spLocks noGrp="1"/>
          </p:cNvSpPr>
          <p:nvPr>
            <p:custDataLst>
              <p:tags r:id="rId4"/>
            </p:custDataLst>
          </p:nvPr>
        </p:nvSpPr>
        <p:spPr bwMode="gray">
          <a:xfrm>
            <a:off x="2438400" y="2803215"/>
            <a:ext cx="43434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Program Updates</a:t>
            </a:r>
          </a:p>
        </p:txBody>
      </p:sp>
      <p:sp>
        <p:nvSpPr>
          <p:cNvPr id="57" name="Text Placeholder 2">
            <a:hlinkClick r:id="" action="ppaction://noaction"/>
            <a:extLst>
              <a:ext uri="{FF2B5EF4-FFF2-40B4-BE49-F238E27FC236}">
                <a16:creationId xmlns:a16="http://schemas.microsoft.com/office/drawing/2014/main" id="{0C7EAD71-46DD-984B-A104-7841F0192565}"/>
              </a:ext>
            </a:extLst>
          </p:cNvPr>
          <p:cNvSpPr>
            <a:spLocks noGrp="1"/>
          </p:cNvSpPr>
          <p:nvPr>
            <p:custDataLst>
              <p:tags r:id="rId5"/>
            </p:custDataLst>
          </p:nvPr>
        </p:nvSpPr>
        <p:spPr bwMode="gray">
          <a:xfrm>
            <a:off x="3698875" y="4475097"/>
            <a:ext cx="174625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altLang="en-US" sz="1500" dirty="0">
                <a:solidFill>
                  <a:schemeClr val="bg2">
                    <a:lumMod val="85000"/>
                  </a:schemeClr>
                </a:solidFill>
              </a:rPr>
              <a:t>Thank You</a:t>
            </a:r>
            <a:endParaRPr lang="en-US" sz="1500" dirty="0">
              <a:solidFill>
                <a:schemeClr val="bg2">
                  <a:lumMod val="85000"/>
                </a:schemeClr>
              </a:solidFill>
            </a:endParaRPr>
          </a:p>
        </p:txBody>
      </p:sp>
      <p:sp>
        <p:nvSpPr>
          <p:cNvPr id="59" name="Text Placeholder 2">
            <a:extLst>
              <a:ext uri="{FF2B5EF4-FFF2-40B4-BE49-F238E27FC236}">
                <a16:creationId xmlns:a16="http://schemas.microsoft.com/office/drawing/2014/main" id="{B9E924D6-27B9-C249-9B30-621BFECEC7C7}"/>
              </a:ext>
            </a:extLst>
          </p:cNvPr>
          <p:cNvSpPr>
            <a:spLocks noGrp="1"/>
          </p:cNvSpPr>
          <p:nvPr>
            <p:custDataLst>
              <p:tags r:id="rId6"/>
            </p:custDataLst>
          </p:nvPr>
        </p:nvSpPr>
        <p:spPr bwMode="gray">
          <a:xfrm>
            <a:off x="2362200" y="2239807"/>
            <a:ext cx="449580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Intent of Public Listening Sessions</a:t>
            </a:r>
          </a:p>
        </p:txBody>
      </p:sp>
      <p:sp>
        <p:nvSpPr>
          <p:cNvPr id="12" name="Text Placeholder 2">
            <a:hlinkClick r:id="" action="ppaction://noaction"/>
            <a:extLst>
              <a:ext uri="{FF2B5EF4-FFF2-40B4-BE49-F238E27FC236}">
                <a16:creationId xmlns:a16="http://schemas.microsoft.com/office/drawing/2014/main" id="{856E9673-312F-2C4E-B7B5-8CA0CB247198}"/>
              </a:ext>
            </a:extLst>
          </p:cNvPr>
          <p:cNvSpPr>
            <a:spLocks noGrp="1"/>
          </p:cNvSpPr>
          <p:nvPr>
            <p:custDataLst>
              <p:tags r:id="rId7"/>
            </p:custDataLst>
          </p:nvPr>
        </p:nvSpPr>
        <p:spPr bwMode="gray">
          <a:xfrm>
            <a:off x="2667000" y="3917803"/>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2">
                    <a:lumMod val="85000"/>
                  </a:schemeClr>
                </a:solidFill>
              </a:rPr>
              <a:t>Open Discussion</a:t>
            </a:r>
          </a:p>
        </p:txBody>
      </p:sp>
      <p:sp>
        <p:nvSpPr>
          <p:cNvPr id="10" name="Text Placeholder 2">
            <a:hlinkClick r:id="" action="ppaction://noaction"/>
            <a:extLst>
              <a:ext uri="{FF2B5EF4-FFF2-40B4-BE49-F238E27FC236}">
                <a16:creationId xmlns:a16="http://schemas.microsoft.com/office/drawing/2014/main" id="{9A4221F5-307E-D048-A5B2-9A0E970BB8F6}"/>
              </a:ext>
            </a:extLst>
          </p:cNvPr>
          <p:cNvSpPr>
            <a:spLocks noGrp="1"/>
          </p:cNvSpPr>
          <p:nvPr>
            <p:custDataLst>
              <p:tags r:id="rId8"/>
            </p:custDataLst>
          </p:nvPr>
        </p:nvSpPr>
        <p:spPr bwMode="gray">
          <a:xfrm>
            <a:off x="2672862" y="3360509"/>
            <a:ext cx="3886200" cy="354013"/>
          </a:xfrm>
          <a:prstGeom prst="rect">
            <a:avLst/>
          </a:prstGeom>
          <a:solidFill>
            <a:schemeClr val="accent1"/>
          </a:solid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b="1" dirty="0"/>
              <a:t>EVV Policy Decisions</a:t>
            </a:r>
          </a:p>
        </p:txBody>
      </p:sp>
    </p:spTree>
    <p:extLst>
      <p:ext uri="{BB962C8B-B14F-4D97-AF65-F5344CB8AC3E}">
        <p14:creationId xmlns:p14="http://schemas.microsoft.com/office/powerpoint/2010/main" val="2581082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Electronic Visit Verification (EVV) Background</a:t>
            </a:r>
          </a:p>
        </p:txBody>
      </p:sp>
      <p:sp>
        <p:nvSpPr>
          <p:cNvPr id="10" name="Rectangle 9">
            <a:extLst>
              <a:ext uri="{FF2B5EF4-FFF2-40B4-BE49-F238E27FC236}">
                <a16:creationId xmlns:a16="http://schemas.microsoft.com/office/drawing/2014/main" id="{E7CFF8BD-B32A-F041-BB52-2AE7FD5413CF}"/>
              </a:ext>
            </a:extLst>
          </p:cNvPr>
          <p:cNvSpPr/>
          <p:nvPr/>
        </p:nvSpPr>
        <p:spPr>
          <a:xfrm>
            <a:off x="200432" y="768073"/>
            <a:ext cx="8562567" cy="323165"/>
          </a:xfrm>
          <a:prstGeom prst="rect">
            <a:avLst/>
          </a:prstGeom>
        </p:spPr>
        <p:txBody>
          <a:bodyPr wrap="square">
            <a:spAutoFit/>
          </a:bodyPr>
          <a:lstStyle/>
          <a:p>
            <a:pPr marL="285750" marR="0" lvl="0" indent="-285750">
              <a:spcAft>
                <a:spcPts val="1000"/>
              </a:spcAft>
              <a:buFont typeface="Wingdings" panose="05000000000000000000" pitchFamily="2" charset="2"/>
              <a:buChar char="§"/>
            </a:pPr>
            <a:endParaRPr lang="en-US" sz="1500" dirty="0">
              <a:ea typeface="Calibri" panose="020F0502020204030204" pitchFamily="34" charset="0"/>
              <a:cs typeface="Times New Roman" panose="02020603050405020304" pitchFamily="18" charset="0"/>
            </a:endParaRPr>
          </a:p>
        </p:txBody>
      </p:sp>
      <p:sp>
        <p:nvSpPr>
          <p:cNvPr id="11" name="Text Placeholder 2">
            <a:extLst>
              <a:ext uri="{FF2B5EF4-FFF2-40B4-BE49-F238E27FC236}">
                <a16:creationId xmlns:a16="http://schemas.microsoft.com/office/drawing/2014/main" id="{65437CBB-D116-6E41-9CE2-36AF1FE30549}"/>
              </a:ext>
            </a:extLst>
          </p:cNvPr>
          <p:cNvSpPr txBox="1">
            <a:spLocks/>
          </p:cNvSpPr>
          <p:nvPr/>
        </p:nvSpPr>
        <p:spPr bwMode="auto">
          <a:xfrm>
            <a:off x="454877" y="983120"/>
            <a:ext cx="5031523" cy="504753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b="1" dirty="0"/>
              <a:t>EVV is </a:t>
            </a:r>
            <a:r>
              <a:rPr lang="en-US" sz="1800" b="1" u="sng" dirty="0"/>
              <a:t>required</a:t>
            </a:r>
            <a:r>
              <a:rPr lang="en-US" sz="1800" b="1" dirty="0"/>
              <a:t> by federal law for in-home personal care services.</a:t>
            </a:r>
          </a:p>
          <a:p>
            <a:pPr lvl="1">
              <a:spcAft>
                <a:spcPts val="800"/>
              </a:spcAft>
              <a:buFont typeface="Wingdings" pitchFamily="2" charset="2"/>
              <a:buChar char="§"/>
            </a:pPr>
            <a:endParaRPr lang="en-US" sz="1800" dirty="0"/>
          </a:p>
          <a:p>
            <a:pPr lvl="1">
              <a:spcAft>
                <a:spcPts val="800"/>
              </a:spcAft>
              <a:buFont typeface="Wingdings" pitchFamily="2" charset="2"/>
              <a:buChar char="§"/>
            </a:pPr>
            <a:r>
              <a:rPr lang="en-US" sz="1800" dirty="0"/>
              <a:t>MassHealth </a:t>
            </a:r>
            <a:r>
              <a:rPr lang="en-US" sz="1800" b="1" u="sng" dirty="0"/>
              <a:t>must</a:t>
            </a:r>
            <a:r>
              <a:rPr lang="en-US" sz="1800" dirty="0"/>
              <a:t> implement EVV. Not implementing EVV will result in financial penalties for MassHealth from the federal government.</a:t>
            </a:r>
          </a:p>
          <a:p>
            <a:pPr lvl="1">
              <a:spcAft>
                <a:spcPts val="800"/>
              </a:spcAft>
              <a:buSzPct val="120000"/>
              <a:buFont typeface="Wingdings" pitchFamily="2" charset="2"/>
              <a:buChar char="§"/>
            </a:pPr>
            <a:endParaRPr lang="en-US" sz="1800" dirty="0">
              <a:cs typeface="Calibri" pitchFamily="34" charset="0"/>
            </a:endParaRPr>
          </a:p>
          <a:p>
            <a:pPr lvl="1">
              <a:spcAft>
                <a:spcPts val="800"/>
              </a:spcAft>
              <a:buSzPct val="120000"/>
              <a:buFont typeface="Wingdings" pitchFamily="2" charset="2"/>
              <a:buChar char="§"/>
            </a:pPr>
            <a:r>
              <a:rPr lang="en-US" sz="1800" dirty="0">
                <a:cs typeface="Calibri" pitchFamily="34" charset="0"/>
              </a:rPr>
              <a:t>MassHealth will implement EVV </a:t>
            </a:r>
            <a:r>
              <a:rPr lang="en-US" sz="1800" b="1" u="sng" dirty="0">
                <a:cs typeface="Calibri" pitchFamily="34" charset="0"/>
              </a:rPr>
              <a:t>gradually over calendar years 2022 &amp; 2023.</a:t>
            </a:r>
          </a:p>
          <a:p>
            <a:pPr lvl="1">
              <a:spcAft>
                <a:spcPts val="800"/>
              </a:spcAft>
              <a:buSzPct val="120000"/>
              <a:buFont typeface="Wingdings" pitchFamily="2" charset="2"/>
              <a:buChar char="§"/>
            </a:pPr>
            <a:endParaRPr lang="en-US" sz="1800" dirty="0">
              <a:cs typeface="Calibri" pitchFamily="34" charset="0"/>
            </a:endParaRPr>
          </a:p>
          <a:p>
            <a:pPr lvl="1">
              <a:spcAft>
                <a:spcPts val="800"/>
              </a:spcAft>
              <a:buSzPct val="120000"/>
              <a:buFont typeface="Wingdings" pitchFamily="2" charset="2"/>
              <a:buChar char="§"/>
            </a:pPr>
            <a:r>
              <a:rPr lang="en-US" sz="1800" dirty="0">
                <a:cs typeface="Calibri" pitchFamily="34" charset="0"/>
              </a:rPr>
              <a:t>Many questions about how EVV will be implemented are still being considered. As policy decisions are made, updates and clarifications will be provided through these Public Listening Sessions.</a:t>
            </a:r>
            <a:endParaRPr lang="en-US" sz="1800" kern="0" dirty="0"/>
          </a:p>
        </p:txBody>
      </p:sp>
      <p:pic>
        <p:nvPicPr>
          <p:cNvPr id="8" name="Picture 7" descr="A picture containing shape&#10;&#10;Description automatically generated">
            <a:extLst>
              <a:ext uri="{FF2B5EF4-FFF2-40B4-BE49-F238E27FC236}">
                <a16:creationId xmlns:a16="http://schemas.microsoft.com/office/drawing/2014/main" id="{CA0DE121-1F45-46A3-98D0-703F07B3C90F}"/>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5867400" y="1524000"/>
            <a:ext cx="3009900" cy="3009900"/>
          </a:xfrm>
          <a:prstGeom prst="rect">
            <a:avLst/>
          </a:prstGeom>
        </p:spPr>
      </p:pic>
      <p:sp>
        <p:nvSpPr>
          <p:cNvPr id="12" name="Rectangle 11">
            <a:extLst>
              <a:ext uri="{FF2B5EF4-FFF2-40B4-BE49-F238E27FC236}">
                <a16:creationId xmlns:a16="http://schemas.microsoft.com/office/drawing/2014/main" id="{C4B8AB55-DCDB-40D7-B13A-17A5EB6C6E5F}"/>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Tree>
    <p:extLst>
      <p:ext uri="{BB962C8B-B14F-4D97-AF65-F5344CB8AC3E}">
        <p14:creationId xmlns:p14="http://schemas.microsoft.com/office/powerpoint/2010/main" val="371707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An Introduction to the EVV System</a:t>
            </a:r>
          </a:p>
        </p:txBody>
      </p:sp>
      <p:sp>
        <p:nvSpPr>
          <p:cNvPr id="3" name="Text Placeholder 2">
            <a:extLst>
              <a:ext uri="{FF2B5EF4-FFF2-40B4-BE49-F238E27FC236}">
                <a16:creationId xmlns:a16="http://schemas.microsoft.com/office/drawing/2014/main" id="{3C2141D3-60B8-0D4C-84E5-26953B03EF75}"/>
              </a:ext>
            </a:extLst>
          </p:cNvPr>
          <p:cNvSpPr>
            <a:spLocks noGrp="1"/>
          </p:cNvSpPr>
          <p:nvPr>
            <p:ph type="body" sz="quarter" idx="12"/>
          </p:nvPr>
        </p:nvSpPr>
        <p:spPr>
          <a:xfrm>
            <a:off x="2286000" y="914400"/>
            <a:ext cx="6400800" cy="4883388"/>
          </a:xfrm>
        </p:spPr>
        <p:txBody>
          <a:bodyPr/>
          <a:lstStyle/>
          <a:p>
            <a:pPr marL="285750" indent="-285750">
              <a:spcAft>
                <a:spcPts val="800"/>
              </a:spcAft>
              <a:buSzPct val="120000"/>
              <a:buFont typeface="Wingdings" pitchFamily="2" charset="2"/>
              <a:buChar char="§"/>
            </a:pPr>
            <a:r>
              <a:rPr lang="en-US" dirty="0"/>
              <a:t>MassHealth is working with Tempus to configure an EVV system for the PCA Program.</a:t>
            </a:r>
            <a:endParaRPr lang="en-US" dirty="0">
              <a:highlight>
                <a:srgbClr val="FFFF00"/>
              </a:highlight>
            </a:endParaRPr>
          </a:p>
          <a:p>
            <a:pPr marL="285750" indent="-285750">
              <a:spcAft>
                <a:spcPts val="800"/>
              </a:spcAft>
              <a:buSzPct val="120000"/>
              <a:buFont typeface="Wingdings" pitchFamily="2" charset="2"/>
              <a:buChar char="§"/>
            </a:pPr>
            <a:r>
              <a:rPr lang="en-US" dirty="0"/>
              <a:t>The EVV system will be an application that is downloaded on a smartphone device.</a:t>
            </a:r>
          </a:p>
          <a:p>
            <a:pPr marL="285750" indent="-285750">
              <a:spcAft>
                <a:spcPts val="800"/>
              </a:spcAft>
              <a:buSzPct val="120000"/>
              <a:buFont typeface="Wingdings" pitchFamily="2" charset="2"/>
              <a:buChar char="§"/>
            </a:pPr>
            <a:r>
              <a:rPr lang="en-US" dirty="0"/>
              <a:t>A worker will “check-in” and “check-out” of each shift.</a:t>
            </a:r>
          </a:p>
          <a:p>
            <a:pPr marL="285750" indent="-285750">
              <a:spcAft>
                <a:spcPts val="800"/>
              </a:spcAft>
              <a:buSzPct val="120000"/>
              <a:buFont typeface="Wingdings" pitchFamily="2" charset="2"/>
              <a:buChar char="§"/>
            </a:pPr>
            <a:r>
              <a:rPr lang="en-US" dirty="0"/>
              <a:t>The EVV system will capture the data elements required by federal law:</a:t>
            </a:r>
          </a:p>
          <a:p>
            <a:pPr marL="483336" lvl="1" indent="-285750">
              <a:spcAft>
                <a:spcPts val="800"/>
              </a:spcAft>
              <a:buSzPct val="120000"/>
              <a:buFont typeface="System Font Regular"/>
              <a:buChar char="-"/>
            </a:pPr>
            <a:r>
              <a:rPr lang="en-US" sz="1400" dirty="0"/>
              <a:t>Name of the worker</a:t>
            </a:r>
          </a:p>
          <a:p>
            <a:pPr marL="483336" lvl="1" indent="-285750">
              <a:spcAft>
                <a:spcPts val="800"/>
              </a:spcAft>
              <a:buSzPct val="120000"/>
              <a:buFont typeface="System Font Regular"/>
              <a:buChar char="-"/>
            </a:pPr>
            <a:r>
              <a:rPr lang="en-US" sz="1400" dirty="0"/>
              <a:t>Name of the consumer</a:t>
            </a:r>
          </a:p>
          <a:p>
            <a:pPr marL="483336" lvl="1" indent="-285750">
              <a:spcAft>
                <a:spcPts val="800"/>
              </a:spcAft>
              <a:buSzPct val="120000"/>
              <a:buFont typeface="System Font Regular"/>
              <a:buChar char="-"/>
            </a:pPr>
            <a:r>
              <a:rPr lang="en-US" sz="1400" dirty="0"/>
              <a:t>Name of the service (i.e., personal care)</a:t>
            </a:r>
          </a:p>
          <a:p>
            <a:pPr marL="483336" lvl="1" indent="-285750">
              <a:spcAft>
                <a:spcPts val="800"/>
              </a:spcAft>
              <a:buSzPct val="120000"/>
              <a:buFont typeface="System Font Regular"/>
              <a:buChar char="-"/>
            </a:pPr>
            <a:r>
              <a:rPr lang="en-US" sz="1400" dirty="0"/>
              <a:t>Date of the service</a:t>
            </a:r>
          </a:p>
          <a:p>
            <a:pPr marL="483336" lvl="1" indent="-285750">
              <a:spcAft>
                <a:spcPts val="800"/>
              </a:spcAft>
              <a:buSzPct val="120000"/>
              <a:buFont typeface="System Font Regular"/>
              <a:buChar char="-"/>
            </a:pPr>
            <a:r>
              <a:rPr lang="en-US" sz="1400" dirty="0"/>
              <a:t>Visit start and end time</a:t>
            </a:r>
          </a:p>
          <a:p>
            <a:pPr marL="483336" lvl="1" indent="-285750">
              <a:spcAft>
                <a:spcPts val="800"/>
              </a:spcAft>
              <a:buSzPct val="120000"/>
              <a:buFont typeface="System Font Regular"/>
              <a:buChar char="-"/>
            </a:pPr>
            <a:r>
              <a:rPr lang="en-US" sz="1400" dirty="0"/>
              <a:t>Visit start and end location (as either home or community)</a:t>
            </a:r>
          </a:p>
          <a:p>
            <a:pPr marL="285750" indent="-285750">
              <a:spcAft>
                <a:spcPts val="800"/>
              </a:spcAft>
              <a:buSzPct val="120000"/>
              <a:buFont typeface="Wingdings" pitchFamily="2" charset="2"/>
              <a:buChar char="§"/>
            </a:pPr>
            <a:r>
              <a:rPr lang="en-US" dirty="0"/>
              <a:t>A consumer, surrogate, or administrative proxy will log into the EVV system and approve or edit, if needed, the time reported.</a:t>
            </a:r>
          </a:p>
          <a:p>
            <a:pPr marL="285750" indent="-285750">
              <a:spcAft>
                <a:spcPts val="800"/>
              </a:spcAft>
              <a:buSzPct val="120000"/>
              <a:buFont typeface="Wingdings" pitchFamily="2" charset="2"/>
              <a:buChar char="§"/>
            </a:pPr>
            <a:r>
              <a:rPr lang="en-US" dirty="0"/>
              <a:t>Once implemented, EVV </a:t>
            </a:r>
            <a:r>
              <a:rPr lang="en-US" b="1" u="sng" dirty="0"/>
              <a:t>will</a:t>
            </a:r>
            <a:r>
              <a:rPr lang="en-US" dirty="0"/>
              <a:t> replace your existing timesheet.</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8" name="Graphic 7" descr="Smart Phone with solid fill">
            <a:extLst>
              <a:ext uri="{FF2B5EF4-FFF2-40B4-BE49-F238E27FC236}">
                <a16:creationId xmlns:a16="http://schemas.microsoft.com/office/drawing/2014/main" id="{508D2748-90B7-4243-BD7E-905FCC93CD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2400" y="1981200"/>
            <a:ext cx="2895600" cy="2895600"/>
          </a:xfrm>
          <a:prstGeom prst="rect">
            <a:avLst/>
          </a:prstGeom>
        </p:spPr>
      </p:pic>
    </p:spTree>
    <p:extLst>
      <p:ext uri="{BB962C8B-B14F-4D97-AF65-F5344CB8AC3E}">
        <p14:creationId xmlns:p14="http://schemas.microsoft.com/office/powerpoint/2010/main" val="1309097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The EVV Web Portal</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7" name="Text Placeholder 2">
            <a:extLst>
              <a:ext uri="{FF2B5EF4-FFF2-40B4-BE49-F238E27FC236}">
                <a16:creationId xmlns:a16="http://schemas.microsoft.com/office/drawing/2014/main" id="{8AE34DA1-1A20-1048-9302-08BCB1D994C1}"/>
              </a:ext>
            </a:extLst>
          </p:cNvPr>
          <p:cNvSpPr txBox="1">
            <a:spLocks/>
          </p:cNvSpPr>
          <p:nvPr/>
        </p:nvSpPr>
        <p:spPr bwMode="auto">
          <a:xfrm>
            <a:off x="330812" y="1515655"/>
            <a:ext cx="8288912" cy="45756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kern="0" dirty="0"/>
              <a:t>Consumers or their Surrogates/Administrative Proxies will use the EVV web portal to review and approve time that has been submitted by PCAs.</a:t>
            </a:r>
          </a:p>
          <a:p>
            <a:pPr lvl="1">
              <a:spcAft>
                <a:spcPts val="800"/>
              </a:spcAft>
              <a:buFont typeface="Wingdings" pitchFamily="2" charset="2"/>
              <a:buChar char="§"/>
            </a:pPr>
            <a:r>
              <a:rPr lang="en-US" sz="1800" kern="0" dirty="0"/>
              <a:t>Consumers and PCAs will have the ability to add and edit time in the web portal that was not captured by the mobile application or captured incorrectly. </a:t>
            </a:r>
          </a:p>
          <a:p>
            <a:pPr lvl="1">
              <a:spcAft>
                <a:spcPts val="800"/>
              </a:spcAft>
              <a:buFont typeface="Wingdings" pitchFamily="2" charset="2"/>
              <a:buChar char="§"/>
            </a:pPr>
            <a:r>
              <a:rPr lang="en-US" sz="1800" kern="0" dirty="0"/>
              <a:t>The web portal can be used when:</a:t>
            </a:r>
          </a:p>
          <a:p>
            <a:pPr lvl="2">
              <a:spcAft>
                <a:spcPts val="800"/>
              </a:spcAft>
              <a:buFont typeface="System Font Regular"/>
              <a:buChar char="-"/>
            </a:pPr>
            <a:r>
              <a:rPr lang="en-US" sz="1600" kern="0" dirty="0"/>
              <a:t>There is an emergency when the PCA arrives at the Consumer’s home</a:t>
            </a:r>
          </a:p>
          <a:p>
            <a:pPr lvl="2">
              <a:spcAft>
                <a:spcPts val="800"/>
              </a:spcAft>
              <a:buFont typeface="System Font Regular"/>
              <a:buChar char="-"/>
            </a:pPr>
            <a:r>
              <a:rPr lang="en-US" sz="1600" kern="0" dirty="0"/>
              <a:t>The PCA forgets to check in or out of a visit</a:t>
            </a:r>
          </a:p>
          <a:p>
            <a:pPr lvl="2">
              <a:spcAft>
                <a:spcPts val="800"/>
              </a:spcAft>
              <a:buFont typeface="System Font Regular"/>
              <a:buChar char="-"/>
            </a:pPr>
            <a:r>
              <a:rPr lang="en-US" sz="1600" kern="0" dirty="0"/>
              <a:t>The PCA’s phone dies during a visit</a:t>
            </a:r>
          </a:p>
          <a:p>
            <a:pPr lvl="1">
              <a:spcAft>
                <a:spcPts val="800"/>
              </a:spcAft>
              <a:buFont typeface="Wingdings" pitchFamily="2" charset="2"/>
              <a:buChar char="§"/>
            </a:pPr>
            <a:r>
              <a:rPr lang="en-US" sz="1800" kern="0" dirty="0"/>
              <a:t>Note that time submitted manually in the web portal </a:t>
            </a:r>
            <a:r>
              <a:rPr lang="en-US" sz="1800" b="1" u="sng" kern="0" dirty="0"/>
              <a:t>is not</a:t>
            </a:r>
            <a:r>
              <a:rPr lang="en-US" sz="1800" kern="0" dirty="0"/>
              <a:t> considered EVV compliant and therefore policies will be established to minimize manual entries</a:t>
            </a:r>
            <a:r>
              <a:rPr lang="en-US" kern="0" dirty="0"/>
              <a:t>. </a:t>
            </a:r>
          </a:p>
          <a:p>
            <a:pPr lvl="1">
              <a:spcAft>
                <a:spcPts val="800"/>
              </a:spcAft>
              <a:buFont typeface="Wingdings" pitchFamily="2" charset="2"/>
              <a:buChar char="§"/>
            </a:pPr>
            <a:r>
              <a:rPr lang="en-US" sz="1800" kern="0" dirty="0"/>
              <a:t>Consumers will be able to use the web portal to access historical visit information.</a:t>
            </a:r>
          </a:p>
          <a:p>
            <a:pPr lvl="1">
              <a:spcAft>
                <a:spcPts val="800"/>
              </a:spcAft>
              <a:buFont typeface="Wingdings" pitchFamily="2" charset="2"/>
              <a:buChar char="§"/>
            </a:pPr>
            <a:endParaRPr lang="en-US" kern="0" dirty="0"/>
          </a:p>
        </p:txBody>
      </p:sp>
      <p:sp>
        <p:nvSpPr>
          <p:cNvPr id="9" name="Rectangle 286">
            <a:extLst>
              <a:ext uri="{FF2B5EF4-FFF2-40B4-BE49-F238E27FC236}">
                <a16:creationId xmlns:a16="http://schemas.microsoft.com/office/drawing/2014/main" id="{57AD4AFB-3169-254E-8972-ECCB989D3C58}"/>
              </a:ext>
            </a:extLst>
          </p:cNvPr>
          <p:cNvSpPr txBox="1">
            <a:spLocks noChangeArrowheads="1"/>
          </p:cNvSpPr>
          <p:nvPr/>
        </p:nvSpPr>
        <p:spPr bwMode="auto">
          <a:xfrm>
            <a:off x="174945" y="699162"/>
            <a:ext cx="8600646" cy="589556"/>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800" b="1" kern="0" dirty="0">
                <a:solidFill>
                  <a:schemeClr val="bg1"/>
                </a:solidFill>
                <a:latin typeface="Arial" panose="020B0604020202020204" pitchFamily="34" charset="0"/>
                <a:cs typeface="Arial" panose="020B0604020202020204" pitchFamily="34" charset="0"/>
              </a:rPr>
              <a:t>In addition to the EVV mobile application, there will be an EVV web portal that can be accessed by both Consumers and PCAs.</a:t>
            </a:r>
          </a:p>
        </p:txBody>
      </p:sp>
    </p:spTree>
    <p:extLst>
      <p:ext uri="{BB962C8B-B14F-4D97-AF65-F5344CB8AC3E}">
        <p14:creationId xmlns:p14="http://schemas.microsoft.com/office/powerpoint/2010/main" val="157509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3579A3A8-7BAC-4117-BF5E-5BDEFE3BDC9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3579A3A8-7BAC-4117-BF5E-5BDEFE3BDC9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DB1516C-F148-4EC6-829D-9DFCAC766146}"/>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en-US" sz="19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2" name="Title 1"/>
          <p:cNvSpPr>
            <a:spLocks noGrp="1"/>
          </p:cNvSpPr>
          <p:nvPr>
            <p:ph type="title"/>
          </p:nvPr>
        </p:nvSpPr>
        <p:spPr/>
        <p:txBody>
          <a:bodyPr/>
          <a:lstStyle/>
          <a:p>
            <a:r>
              <a:rPr lang="en-US" dirty="0"/>
              <a:t>Access to Personal Devices</a:t>
            </a:r>
          </a:p>
        </p:txBody>
      </p:sp>
      <p:sp>
        <p:nvSpPr>
          <p:cNvPr id="13" name="Rectangle 12">
            <a:extLst>
              <a:ext uri="{FF2B5EF4-FFF2-40B4-BE49-F238E27FC236}">
                <a16:creationId xmlns:a16="http://schemas.microsoft.com/office/drawing/2014/main" id="{AF897A99-B3B3-044A-B663-8EB0F1CD33DB}"/>
              </a:ext>
            </a:extLst>
          </p:cNvPr>
          <p:cNvSpPr/>
          <p:nvPr/>
        </p:nvSpPr>
        <p:spPr>
          <a:xfrm>
            <a:off x="412199" y="6323769"/>
            <a:ext cx="8363392"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6" name="Graphic 5" descr="Phone Vibration outline">
            <a:extLst>
              <a:ext uri="{FF2B5EF4-FFF2-40B4-BE49-F238E27FC236}">
                <a16:creationId xmlns:a16="http://schemas.microsoft.com/office/drawing/2014/main" id="{9EBB0239-9162-8247-A163-E0FC9688225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02708" y="1828800"/>
            <a:ext cx="2672883" cy="2672883"/>
          </a:xfrm>
          <a:prstGeom prst="rect">
            <a:avLst/>
          </a:prstGeom>
        </p:spPr>
      </p:pic>
      <p:sp>
        <p:nvSpPr>
          <p:cNvPr id="11" name="Text Placeholder 3">
            <a:extLst>
              <a:ext uri="{FF2B5EF4-FFF2-40B4-BE49-F238E27FC236}">
                <a16:creationId xmlns:a16="http://schemas.microsoft.com/office/drawing/2014/main" id="{D829A42D-E1D7-0E48-9F70-786A3833DE78}"/>
              </a:ext>
            </a:extLst>
          </p:cNvPr>
          <p:cNvSpPr>
            <a:spLocks noGrp="1"/>
          </p:cNvSpPr>
          <p:nvPr>
            <p:ph type="body" sz="quarter" idx="12"/>
          </p:nvPr>
        </p:nvSpPr>
        <p:spPr>
          <a:xfrm>
            <a:off x="390304" y="762000"/>
            <a:ext cx="5858096" cy="5129609"/>
          </a:xfrm>
        </p:spPr>
        <p:txBody>
          <a:bodyPr/>
          <a:lstStyle/>
          <a:p>
            <a:pPr marL="285750" indent="-285750">
              <a:spcAft>
                <a:spcPts val="800"/>
              </a:spcAft>
              <a:buFont typeface="Wingdings" pitchFamily="2" charset="2"/>
              <a:buChar char="§"/>
            </a:pPr>
            <a:r>
              <a:rPr lang="en-US" sz="1800" dirty="0"/>
              <a:t>MassHealth will provide PCAs and consumers with smartphones, upon request, to enable them to complete EVV duties</a:t>
            </a:r>
          </a:p>
          <a:p>
            <a:pPr marL="285750" indent="-285750">
              <a:spcAft>
                <a:spcPts val="800"/>
              </a:spcAft>
              <a:buFont typeface="Wingdings" pitchFamily="2" charset="2"/>
              <a:buChar char="§"/>
            </a:pPr>
            <a:r>
              <a:rPr lang="en-US" sz="1800" dirty="0"/>
              <a:t>This benefit is available to all PCAs and consumers who are required to use EVV (users who are exempt from EVV are not eligible)</a:t>
            </a:r>
          </a:p>
          <a:p>
            <a:pPr marL="285750" indent="-285750">
              <a:spcAft>
                <a:spcPts val="800"/>
              </a:spcAft>
              <a:buFont typeface="Wingdings" pitchFamily="2" charset="2"/>
              <a:buChar char="§"/>
            </a:pPr>
            <a:r>
              <a:rPr lang="en-US" sz="1800" dirty="0"/>
              <a:t>Users will need to submit an application to Tempus to request the device and attest to understanding that the purpose of the device is to complete EVV duties</a:t>
            </a:r>
          </a:p>
          <a:p>
            <a:pPr marL="285750" indent="-285750">
              <a:spcAft>
                <a:spcPts val="800"/>
              </a:spcAft>
              <a:buFont typeface="Wingdings" pitchFamily="2" charset="2"/>
              <a:buChar char="§"/>
            </a:pPr>
            <a:r>
              <a:rPr lang="en-US" sz="1800" dirty="0">
                <a:effectLst/>
                <a:ea typeface="Times New Roman" panose="02020603050405020304" pitchFamily="18" charset="0"/>
              </a:rPr>
              <a:t>MassHealth will not be able to provide phone replacements or upgrades at this time </a:t>
            </a:r>
          </a:p>
          <a:p>
            <a:pPr marL="628650" lvl="1" indent="-285750">
              <a:spcAft>
                <a:spcPts val="800"/>
              </a:spcAft>
              <a:buFont typeface="Wingdings" pitchFamily="2" charset="2"/>
              <a:buChar char="§"/>
            </a:pPr>
            <a:r>
              <a:rPr lang="en-US" dirty="0">
                <a:effectLst/>
                <a:ea typeface="Times New Roman" panose="02020603050405020304" pitchFamily="18" charset="0"/>
              </a:rPr>
              <a:t>To ensure that MassHealth can offer this benefit to all consumers and PCAs who need it, MassHealth will only be able to provide one phone per consumer and/or PCA. </a:t>
            </a:r>
          </a:p>
          <a:p>
            <a:pPr marL="285750" indent="-285750">
              <a:spcAft>
                <a:spcPts val="800"/>
              </a:spcAft>
              <a:buFont typeface="Wingdings" pitchFamily="2" charset="2"/>
              <a:buChar char="§"/>
            </a:pPr>
            <a:r>
              <a:rPr lang="en-US" sz="1800" dirty="0"/>
              <a:t>Tempus will provide training on the EVV application but is not responsible for training on how to use the phone generally</a:t>
            </a:r>
          </a:p>
        </p:txBody>
      </p:sp>
    </p:spTree>
    <p:extLst>
      <p:ext uri="{BB962C8B-B14F-4D97-AF65-F5344CB8AC3E}">
        <p14:creationId xmlns:p14="http://schemas.microsoft.com/office/powerpoint/2010/main" val="2062617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C7BF9-5A09-914A-B610-089F0116D5D9}"/>
              </a:ext>
            </a:extLst>
          </p:cNvPr>
          <p:cNvSpPr>
            <a:spLocks noGrp="1"/>
          </p:cNvSpPr>
          <p:nvPr>
            <p:ph type="title"/>
          </p:nvPr>
        </p:nvSpPr>
        <p:spPr/>
        <p:txBody>
          <a:bodyPr/>
          <a:lstStyle/>
          <a:p>
            <a:r>
              <a:rPr lang="en-US" dirty="0"/>
              <a:t>EVV Exemptions</a:t>
            </a:r>
          </a:p>
        </p:txBody>
      </p:sp>
      <p:sp>
        <p:nvSpPr>
          <p:cNvPr id="5" name="Rectangle 4">
            <a:extLst>
              <a:ext uri="{FF2B5EF4-FFF2-40B4-BE49-F238E27FC236}">
                <a16:creationId xmlns:a16="http://schemas.microsoft.com/office/drawing/2014/main" id="{15E9CFB1-9E3A-C249-B52D-B6F4AA29DD44}"/>
              </a:ext>
            </a:extLst>
          </p:cNvPr>
          <p:cNvSpPr/>
          <p:nvPr/>
        </p:nvSpPr>
        <p:spPr>
          <a:xfrm>
            <a:off x="660454" y="6172200"/>
            <a:ext cx="7823091"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sp>
        <p:nvSpPr>
          <p:cNvPr id="6" name="Freeform: Shape 5">
            <a:extLst>
              <a:ext uri="{FF2B5EF4-FFF2-40B4-BE49-F238E27FC236}">
                <a16:creationId xmlns:a16="http://schemas.microsoft.com/office/drawing/2014/main" id="{0D53881E-9C7F-4A8F-8D81-E9100C9DC562}"/>
              </a:ext>
            </a:extLst>
          </p:cNvPr>
          <p:cNvSpPr/>
          <p:nvPr/>
        </p:nvSpPr>
        <p:spPr>
          <a:xfrm>
            <a:off x="3604326" y="1052555"/>
            <a:ext cx="4930074" cy="1995445"/>
          </a:xfrm>
          <a:custGeom>
            <a:avLst/>
            <a:gdLst>
              <a:gd name="connsiteX0" fmla="*/ 0 w 5082474"/>
              <a:gd name="connsiteY0" fmla="*/ 275099 h 2200795"/>
              <a:gd name="connsiteX1" fmla="*/ 3982077 w 5082474"/>
              <a:gd name="connsiteY1" fmla="*/ 275099 h 2200795"/>
              <a:gd name="connsiteX2" fmla="*/ 3982077 w 5082474"/>
              <a:gd name="connsiteY2" fmla="*/ 0 h 2200795"/>
              <a:gd name="connsiteX3" fmla="*/ 5082474 w 5082474"/>
              <a:gd name="connsiteY3" fmla="*/ 1100398 h 2200795"/>
              <a:gd name="connsiteX4" fmla="*/ 3982077 w 5082474"/>
              <a:gd name="connsiteY4" fmla="*/ 2200795 h 2200795"/>
              <a:gd name="connsiteX5" fmla="*/ 3982077 w 5082474"/>
              <a:gd name="connsiteY5" fmla="*/ 1925696 h 2200795"/>
              <a:gd name="connsiteX6" fmla="*/ 0 w 5082474"/>
              <a:gd name="connsiteY6" fmla="*/ 1925696 h 2200795"/>
              <a:gd name="connsiteX7" fmla="*/ 0 w 5082474"/>
              <a:gd name="connsiteY7" fmla="*/ 275099 h 220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82474" h="2200795">
                <a:moveTo>
                  <a:pt x="0" y="275099"/>
                </a:moveTo>
                <a:lnTo>
                  <a:pt x="3982077" y="275099"/>
                </a:lnTo>
                <a:lnTo>
                  <a:pt x="3982077" y="0"/>
                </a:lnTo>
                <a:lnTo>
                  <a:pt x="5082474" y="1100398"/>
                </a:lnTo>
                <a:lnTo>
                  <a:pt x="3982077" y="2200795"/>
                </a:lnTo>
                <a:lnTo>
                  <a:pt x="3982077" y="1925696"/>
                </a:lnTo>
                <a:lnTo>
                  <a:pt x="0" y="1925696"/>
                </a:lnTo>
                <a:lnTo>
                  <a:pt x="0" y="27509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00" tIns="287799" rIns="837998" bIns="287799" numCol="1" spcCol="1270" anchor="ctr" anchorCtr="0">
            <a:noAutofit/>
          </a:bodyPr>
          <a:lstStyle/>
          <a:p>
            <a:pPr marL="228600" lvl="1" algn="l" defTabSz="889000">
              <a:lnSpc>
                <a:spcPct val="90000"/>
              </a:lnSpc>
              <a:spcBef>
                <a:spcPct val="0"/>
              </a:spcBef>
              <a:spcAft>
                <a:spcPct val="15000"/>
              </a:spcAft>
            </a:pPr>
            <a:r>
              <a:rPr lang="en-US" kern="1200" dirty="0"/>
              <a:t>Available to PCAs who live with their consumer either permanently or for an extended period of time (eating and sleeping for 5 consecutive days and nights)</a:t>
            </a:r>
          </a:p>
        </p:txBody>
      </p:sp>
      <p:sp>
        <p:nvSpPr>
          <p:cNvPr id="8" name="Freeform: Shape 7">
            <a:extLst>
              <a:ext uri="{FF2B5EF4-FFF2-40B4-BE49-F238E27FC236}">
                <a16:creationId xmlns:a16="http://schemas.microsoft.com/office/drawing/2014/main" id="{BA67BE07-D2A7-4FD3-B79B-C161B9B6D494}"/>
              </a:ext>
            </a:extLst>
          </p:cNvPr>
          <p:cNvSpPr/>
          <p:nvPr/>
        </p:nvSpPr>
        <p:spPr>
          <a:xfrm>
            <a:off x="610581" y="1143001"/>
            <a:ext cx="2993745" cy="1752600"/>
          </a:xfrm>
          <a:custGeom>
            <a:avLst/>
            <a:gdLst>
              <a:gd name="connsiteX0" fmla="*/ 0 w 3388316"/>
              <a:gd name="connsiteY0" fmla="*/ 366807 h 2200795"/>
              <a:gd name="connsiteX1" fmla="*/ 366807 w 3388316"/>
              <a:gd name="connsiteY1" fmla="*/ 0 h 2200795"/>
              <a:gd name="connsiteX2" fmla="*/ 3021509 w 3388316"/>
              <a:gd name="connsiteY2" fmla="*/ 0 h 2200795"/>
              <a:gd name="connsiteX3" fmla="*/ 3388316 w 3388316"/>
              <a:gd name="connsiteY3" fmla="*/ 366807 h 2200795"/>
              <a:gd name="connsiteX4" fmla="*/ 3388316 w 3388316"/>
              <a:gd name="connsiteY4" fmla="*/ 1833988 h 2200795"/>
              <a:gd name="connsiteX5" fmla="*/ 3021509 w 3388316"/>
              <a:gd name="connsiteY5" fmla="*/ 2200795 h 2200795"/>
              <a:gd name="connsiteX6" fmla="*/ 366807 w 3388316"/>
              <a:gd name="connsiteY6" fmla="*/ 2200795 h 2200795"/>
              <a:gd name="connsiteX7" fmla="*/ 0 w 3388316"/>
              <a:gd name="connsiteY7" fmla="*/ 1833988 h 2200795"/>
              <a:gd name="connsiteX8" fmla="*/ 0 w 3388316"/>
              <a:gd name="connsiteY8" fmla="*/ 366807 h 220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8316" h="2200795">
                <a:moveTo>
                  <a:pt x="0" y="366807"/>
                </a:moveTo>
                <a:cubicBezTo>
                  <a:pt x="0" y="164225"/>
                  <a:pt x="164225" y="0"/>
                  <a:pt x="366807" y="0"/>
                </a:cubicBezTo>
                <a:lnTo>
                  <a:pt x="3021509" y="0"/>
                </a:lnTo>
                <a:cubicBezTo>
                  <a:pt x="3224091" y="0"/>
                  <a:pt x="3388316" y="164225"/>
                  <a:pt x="3388316" y="366807"/>
                </a:cubicBezTo>
                <a:lnTo>
                  <a:pt x="3388316" y="1833988"/>
                </a:lnTo>
                <a:cubicBezTo>
                  <a:pt x="3388316" y="2036570"/>
                  <a:pt x="3224091" y="2200795"/>
                  <a:pt x="3021509" y="2200795"/>
                </a:cubicBezTo>
                <a:lnTo>
                  <a:pt x="366807" y="2200795"/>
                </a:lnTo>
                <a:cubicBezTo>
                  <a:pt x="164225" y="2200795"/>
                  <a:pt x="0" y="2036570"/>
                  <a:pt x="0" y="1833988"/>
                </a:cubicBezTo>
                <a:lnTo>
                  <a:pt x="0" y="3668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9834" tIns="183634" rIns="259834" bIns="183634" numCol="1" spcCol="1270" anchor="ctr" anchorCtr="0">
            <a:noAutofit/>
          </a:bodyPr>
          <a:lstStyle/>
          <a:p>
            <a:pPr marL="0" lvl="0" indent="0" algn="ctr" defTabSz="1778000">
              <a:lnSpc>
                <a:spcPct val="90000"/>
              </a:lnSpc>
              <a:spcBef>
                <a:spcPct val="0"/>
              </a:spcBef>
              <a:spcAft>
                <a:spcPct val="35000"/>
              </a:spcAft>
              <a:buNone/>
            </a:pPr>
            <a:r>
              <a:rPr lang="en-US" sz="3200" kern="1200" dirty="0">
                <a:solidFill>
                  <a:schemeClr val="tx1"/>
                </a:solidFill>
              </a:rPr>
              <a:t>Live-In Exemption</a:t>
            </a:r>
          </a:p>
        </p:txBody>
      </p:sp>
      <p:sp>
        <p:nvSpPr>
          <p:cNvPr id="10" name="Freeform: Shape 9">
            <a:extLst>
              <a:ext uri="{FF2B5EF4-FFF2-40B4-BE49-F238E27FC236}">
                <a16:creationId xmlns:a16="http://schemas.microsoft.com/office/drawing/2014/main" id="{304D726D-C24F-4EFF-A806-2F3C9E54A50D}"/>
              </a:ext>
            </a:extLst>
          </p:cNvPr>
          <p:cNvSpPr/>
          <p:nvPr/>
        </p:nvSpPr>
        <p:spPr>
          <a:xfrm>
            <a:off x="3604326" y="3124200"/>
            <a:ext cx="4930074" cy="1995445"/>
          </a:xfrm>
          <a:custGeom>
            <a:avLst/>
            <a:gdLst>
              <a:gd name="connsiteX0" fmla="*/ 0 w 5082474"/>
              <a:gd name="connsiteY0" fmla="*/ 275099 h 2200795"/>
              <a:gd name="connsiteX1" fmla="*/ 3982077 w 5082474"/>
              <a:gd name="connsiteY1" fmla="*/ 275099 h 2200795"/>
              <a:gd name="connsiteX2" fmla="*/ 3982077 w 5082474"/>
              <a:gd name="connsiteY2" fmla="*/ 0 h 2200795"/>
              <a:gd name="connsiteX3" fmla="*/ 5082474 w 5082474"/>
              <a:gd name="connsiteY3" fmla="*/ 1100398 h 2200795"/>
              <a:gd name="connsiteX4" fmla="*/ 3982077 w 5082474"/>
              <a:gd name="connsiteY4" fmla="*/ 2200795 h 2200795"/>
              <a:gd name="connsiteX5" fmla="*/ 3982077 w 5082474"/>
              <a:gd name="connsiteY5" fmla="*/ 1925696 h 2200795"/>
              <a:gd name="connsiteX6" fmla="*/ 0 w 5082474"/>
              <a:gd name="connsiteY6" fmla="*/ 1925696 h 2200795"/>
              <a:gd name="connsiteX7" fmla="*/ 0 w 5082474"/>
              <a:gd name="connsiteY7" fmla="*/ 275099 h 220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82474" h="2200795">
                <a:moveTo>
                  <a:pt x="0" y="275099"/>
                </a:moveTo>
                <a:lnTo>
                  <a:pt x="3982077" y="275099"/>
                </a:lnTo>
                <a:lnTo>
                  <a:pt x="3982077" y="0"/>
                </a:lnTo>
                <a:lnTo>
                  <a:pt x="5082474" y="1100398"/>
                </a:lnTo>
                <a:lnTo>
                  <a:pt x="3982077" y="2200795"/>
                </a:lnTo>
                <a:lnTo>
                  <a:pt x="3982077" y="1925696"/>
                </a:lnTo>
                <a:lnTo>
                  <a:pt x="0" y="1925696"/>
                </a:lnTo>
                <a:lnTo>
                  <a:pt x="0" y="27509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2700" tIns="287799" rIns="837998" bIns="287799" numCol="1" spcCol="1270" anchor="ctr" anchorCtr="0">
            <a:noAutofit/>
          </a:bodyPr>
          <a:lstStyle/>
          <a:p>
            <a:pPr marL="228600" lvl="1" algn="l" defTabSz="889000">
              <a:lnSpc>
                <a:spcPct val="90000"/>
              </a:lnSpc>
              <a:spcBef>
                <a:spcPct val="0"/>
              </a:spcBef>
              <a:spcAft>
                <a:spcPct val="15000"/>
              </a:spcAft>
            </a:pPr>
            <a:r>
              <a:rPr lang="en-US" kern="1200" dirty="0"/>
              <a:t>Available to PCAs where using a GPS-enabled device creates a possible safety risk due to a history of stalking, domestic violence or harassment </a:t>
            </a:r>
          </a:p>
        </p:txBody>
      </p:sp>
      <p:sp>
        <p:nvSpPr>
          <p:cNvPr id="11" name="Freeform: Shape 10">
            <a:extLst>
              <a:ext uri="{FF2B5EF4-FFF2-40B4-BE49-F238E27FC236}">
                <a16:creationId xmlns:a16="http://schemas.microsoft.com/office/drawing/2014/main" id="{D63CF10E-6B71-45D7-8E6A-DFBFCFA72893}"/>
              </a:ext>
            </a:extLst>
          </p:cNvPr>
          <p:cNvSpPr/>
          <p:nvPr/>
        </p:nvSpPr>
        <p:spPr>
          <a:xfrm>
            <a:off x="610581" y="3199834"/>
            <a:ext cx="2993745" cy="1755648"/>
          </a:xfrm>
          <a:custGeom>
            <a:avLst/>
            <a:gdLst>
              <a:gd name="connsiteX0" fmla="*/ 0 w 3388316"/>
              <a:gd name="connsiteY0" fmla="*/ 366807 h 2200795"/>
              <a:gd name="connsiteX1" fmla="*/ 366807 w 3388316"/>
              <a:gd name="connsiteY1" fmla="*/ 0 h 2200795"/>
              <a:gd name="connsiteX2" fmla="*/ 3021509 w 3388316"/>
              <a:gd name="connsiteY2" fmla="*/ 0 h 2200795"/>
              <a:gd name="connsiteX3" fmla="*/ 3388316 w 3388316"/>
              <a:gd name="connsiteY3" fmla="*/ 366807 h 2200795"/>
              <a:gd name="connsiteX4" fmla="*/ 3388316 w 3388316"/>
              <a:gd name="connsiteY4" fmla="*/ 1833988 h 2200795"/>
              <a:gd name="connsiteX5" fmla="*/ 3021509 w 3388316"/>
              <a:gd name="connsiteY5" fmla="*/ 2200795 h 2200795"/>
              <a:gd name="connsiteX6" fmla="*/ 366807 w 3388316"/>
              <a:gd name="connsiteY6" fmla="*/ 2200795 h 2200795"/>
              <a:gd name="connsiteX7" fmla="*/ 0 w 3388316"/>
              <a:gd name="connsiteY7" fmla="*/ 1833988 h 2200795"/>
              <a:gd name="connsiteX8" fmla="*/ 0 w 3388316"/>
              <a:gd name="connsiteY8" fmla="*/ 366807 h 220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88316" h="2200795">
                <a:moveTo>
                  <a:pt x="0" y="366807"/>
                </a:moveTo>
                <a:cubicBezTo>
                  <a:pt x="0" y="164225"/>
                  <a:pt x="164225" y="0"/>
                  <a:pt x="366807" y="0"/>
                </a:cubicBezTo>
                <a:lnTo>
                  <a:pt x="3021509" y="0"/>
                </a:lnTo>
                <a:cubicBezTo>
                  <a:pt x="3224091" y="0"/>
                  <a:pt x="3388316" y="164225"/>
                  <a:pt x="3388316" y="366807"/>
                </a:cubicBezTo>
                <a:lnTo>
                  <a:pt x="3388316" y="1833988"/>
                </a:lnTo>
                <a:cubicBezTo>
                  <a:pt x="3388316" y="2036570"/>
                  <a:pt x="3224091" y="2200795"/>
                  <a:pt x="3021509" y="2200795"/>
                </a:cubicBezTo>
                <a:lnTo>
                  <a:pt x="366807" y="2200795"/>
                </a:lnTo>
                <a:cubicBezTo>
                  <a:pt x="164225" y="2200795"/>
                  <a:pt x="0" y="2036570"/>
                  <a:pt x="0" y="1833988"/>
                </a:cubicBezTo>
                <a:lnTo>
                  <a:pt x="0" y="3668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59834" tIns="183634" rIns="259834" bIns="183634" numCol="1" spcCol="1270" anchor="ctr" anchorCtr="0">
            <a:noAutofit/>
          </a:bodyPr>
          <a:lstStyle/>
          <a:p>
            <a:pPr marL="0" lvl="0" indent="0" algn="ctr" defTabSz="1778000">
              <a:lnSpc>
                <a:spcPct val="90000"/>
              </a:lnSpc>
              <a:spcBef>
                <a:spcPct val="0"/>
              </a:spcBef>
              <a:spcAft>
                <a:spcPct val="35000"/>
              </a:spcAft>
              <a:buNone/>
            </a:pPr>
            <a:r>
              <a:rPr lang="en-US" sz="3200" kern="1200" dirty="0">
                <a:solidFill>
                  <a:schemeClr val="tx1"/>
                </a:solidFill>
              </a:rPr>
              <a:t>Safety Exemption</a:t>
            </a:r>
          </a:p>
        </p:txBody>
      </p:sp>
      <p:sp>
        <p:nvSpPr>
          <p:cNvPr id="12" name="Text Placeholder 2">
            <a:extLst>
              <a:ext uri="{FF2B5EF4-FFF2-40B4-BE49-F238E27FC236}">
                <a16:creationId xmlns:a16="http://schemas.microsoft.com/office/drawing/2014/main" id="{417E3792-0A4C-4ED0-90DE-34DC3C6721A3}"/>
              </a:ext>
            </a:extLst>
          </p:cNvPr>
          <p:cNvSpPr>
            <a:spLocks noGrp="1"/>
          </p:cNvSpPr>
          <p:nvPr>
            <p:ph type="body" sz="quarter" idx="12"/>
          </p:nvPr>
        </p:nvSpPr>
        <p:spPr>
          <a:xfrm>
            <a:off x="609599" y="763132"/>
            <a:ext cx="7923819" cy="276999"/>
          </a:xfrm>
        </p:spPr>
        <p:txBody>
          <a:bodyPr/>
          <a:lstStyle/>
          <a:p>
            <a:pPr>
              <a:spcAft>
                <a:spcPts val="800"/>
              </a:spcAft>
              <a:buSzPct val="120000"/>
            </a:pPr>
            <a:r>
              <a:rPr lang="en-US" sz="1800" dirty="0"/>
              <a:t>Two groups of PCAs will not need to use EVV:</a:t>
            </a:r>
          </a:p>
        </p:txBody>
      </p:sp>
      <p:sp>
        <p:nvSpPr>
          <p:cNvPr id="13" name="Text Placeholder 2">
            <a:extLst>
              <a:ext uri="{FF2B5EF4-FFF2-40B4-BE49-F238E27FC236}">
                <a16:creationId xmlns:a16="http://schemas.microsoft.com/office/drawing/2014/main" id="{0493F880-1114-42A7-B00C-37A5A61DD33F}"/>
              </a:ext>
            </a:extLst>
          </p:cNvPr>
          <p:cNvSpPr txBox="1">
            <a:spLocks/>
          </p:cNvSpPr>
          <p:nvPr/>
        </p:nvSpPr>
        <p:spPr bwMode="auto">
          <a:xfrm>
            <a:off x="427052" y="5029200"/>
            <a:ext cx="8288912" cy="132343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lvl="1">
              <a:spcAft>
                <a:spcPts val="800"/>
              </a:spcAft>
              <a:buFont typeface="Wingdings" pitchFamily="2" charset="2"/>
              <a:buChar char="§"/>
            </a:pPr>
            <a:r>
              <a:rPr lang="en-US" sz="1800" kern="0" dirty="0"/>
              <a:t>These PCAs will: </a:t>
            </a:r>
          </a:p>
          <a:p>
            <a:pPr lvl="2">
              <a:spcAft>
                <a:spcPts val="800"/>
              </a:spcAft>
              <a:buFont typeface="Wingdings" pitchFamily="2" charset="2"/>
              <a:buChar char="§"/>
            </a:pPr>
            <a:r>
              <a:rPr lang="en-US" sz="1600" kern="0" dirty="0"/>
              <a:t>Complete an attestation to confirm their exemption status</a:t>
            </a:r>
          </a:p>
          <a:p>
            <a:pPr lvl="2">
              <a:spcAft>
                <a:spcPts val="800"/>
              </a:spcAft>
              <a:buFont typeface="Wingdings" pitchFamily="2" charset="2"/>
              <a:buChar char="§"/>
            </a:pPr>
            <a:r>
              <a:rPr lang="en-US" sz="1600" kern="0" dirty="0"/>
              <a:t>Submit time using the timesheet submission method of their choice</a:t>
            </a:r>
          </a:p>
          <a:p>
            <a:pPr lvl="1">
              <a:spcAft>
                <a:spcPts val="800"/>
              </a:spcAft>
              <a:buFont typeface="Wingdings" pitchFamily="2" charset="2"/>
              <a:buChar char="§"/>
            </a:pPr>
            <a:endParaRPr lang="en-US" kern="0" dirty="0"/>
          </a:p>
        </p:txBody>
      </p:sp>
    </p:spTree>
    <p:extLst>
      <p:ext uri="{BB962C8B-B14F-4D97-AF65-F5344CB8AC3E}">
        <p14:creationId xmlns:p14="http://schemas.microsoft.com/office/powerpoint/2010/main" val="3898882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0" name="Object 39"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9" name="Rectangle 38" hidden="1"/>
          <p:cNvSpPr/>
          <p:nvPr>
            <p:custDataLst>
              <p:tags r:id="rId2"/>
            </p:custDataLst>
          </p:nvPr>
        </p:nvSpPr>
        <p:spPr bwMode="auto">
          <a:xfrm>
            <a:off x="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1900" b="1" dirty="0">
              <a:solidFill>
                <a:srgbClr val="000000"/>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7" name="Title 1">
            <a:extLst>
              <a:ext uri="{FF2B5EF4-FFF2-40B4-BE49-F238E27FC236}">
                <a16:creationId xmlns:a16="http://schemas.microsoft.com/office/drawing/2014/main" id="{ED778FB9-1B56-D64A-A7D9-8807E2B72B61}"/>
              </a:ext>
            </a:extLst>
          </p:cNvPr>
          <p:cNvSpPr txBox="1">
            <a:spLocks/>
          </p:cNvSpPr>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EVV Implementation Timeline Update</a:t>
            </a:r>
            <a:endParaRPr lang="en-US" kern="0" dirty="0"/>
          </a:p>
        </p:txBody>
      </p:sp>
      <p:sp>
        <p:nvSpPr>
          <p:cNvPr id="11" name="Text Placeholder 2">
            <a:extLst>
              <a:ext uri="{FF2B5EF4-FFF2-40B4-BE49-F238E27FC236}">
                <a16:creationId xmlns:a16="http://schemas.microsoft.com/office/drawing/2014/main" id="{E4207B82-2B79-9F4B-BF04-DCCEBF5DC576}"/>
              </a:ext>
            </a:extLst>
          </p:cNvPr>
          <p:cNvSpPr>
            <a:spLocks noGrp="1"/>
          </p:cNvSpPr>
          <p:nvPr>
            <p:ph type="body" sz="quarter" idx="12"/>
          </p:nvPr>
        </p:nvSpPr>
        <p:spPr>
          <a:xfrm>
            <a:off x="493776" y="762000"/>
            <a:ext cx="8288912" cy="1969770"/>
          </a:xfrm>
        </p:spPr>
        <p:txBody>
          <a:bodyPr/>
          <a:lstStyle/>
          <a:p>
            <a:pPr marL="288925" indent="-288925">
              <a:buSzPct val="120000"/>
              <a:buFont typeface="Wingdings" pitchFamily="2" charset="2"/>
              <a:buChar char="§"/>
            </a:pPr>
            <a:r>
              <a:rPr lang="en-US" sz="1800" dirty="0"/>
              <a:t>MassHealth will implement EVV in phases</a:t>
            </a:r>
          </a:p>
          <a:p>
            <a:pPr marL="288925" indent="-288925">
              <a:buSzPct val="120000"/>
              <a:buFont typeface="Wingdings" pitchFamily="2" charset="2"/>
              <a:buChar char="§"/>
            </a:pPr>
            <a:r>
              <a:rPr lang="en-US" sz="1800" dirty="0"/>
              <a:t>EVV Pilot enables Tempus to test EVV system with small group of users and resolve any issues prior to a larger implementation</a:t>
            </a:r>
          </a:p>
          <a:p>
            <a:pPr marL="288925" indent="-288925">
              <a:buSzPct val="120000"/>
              <a:buFont typeface="Wingdings" pitchFamily="2" charset="2"/>
              <a:buChar char="§"/>
            </a:pPr>
            <a:r>
              <a:rPr lang="en-US" sz="1800" dirty="0"/>
              <a:t>Phase 1 consumers are those </a:t>
            </a:r>
            <a:r>
              <a:rPr lang="en-US" sz="1800" u="sng" dirty="0"/>
              <a:t>without</a:t>
            </a:r>
            <a:r>
              <a:rPr lang="en-US" sz="1800" dirty="0"/>
              <a:t> night hours.  Implementing EVV for those consumers first allows Tempus to phase in EVV and gives MassHealth additional time to confirm how EVV will work for consumers with night hours </a:t>
            </a:r>
            <a:endParaRPr lang="en-US" dirty="0"/>
          </a:p>
        </p:txBody>
      </p:sp>
      <p:sp>
        <p:nvSpPr>
          <p:cNvPr id="16" name="Rectangle 15">
            <a:extLst>
              <a:ext uri="{FF2B5EF4-FFF2-40B4-BE49-F238E27FC236}">
                <a16:creationId xmlns:a16="http://schemas.microsoft.com/office/drawing/2014/main" id="{B55F3461-6018-2B4D-983F-314032865DC8}"/>
              </a:ext>
            </a:extLst>
          </p:cNvPr>
          <p:cNvSpPr/>
          <p:nvPr/>
        </p:nvSpPr>
        <p:spPr>
          <a:xfrm>
            <a:off x="427544" y="6324600"/>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graphicFrame>
        <p:nvGraphicFramePr>
          <p:cNvPr id="2" name="Diagram 1">
            <a:extLst>
              <a:ext uri="{FF2B5EF4-FFF2-40B4-BE49-F238E27FC236}">
                <a16:creationId xmlns:a16="http://schemas.microsoft.com/office/drawing/2014/main" id="{C07E61F7-B61F-4FFE-9B3B-8D2CB5B133FD}"/>
              </a:ext>
            </a:extLst>
          </p:cNvPr>
          <p:cNvGraphicFramePr/>
          <p:nvPr>
            <p:extLst>
              <p:ext uri="{D42A27DB-BD31-4B8C-83A1-F6EECF244321}">
                <p14:modId xmlns:p14="http://schemas.microsoft.com/office/powerpoint/2010/main" val="385228536"/>
              </p:ext>
            </p:extLst>
          </p:nvPr>
        </p:nvGraphicFramePr>
        <p:xfrm>
          <a:off x="493776" y="2673263"/>
          <a:ext cx="8355144" cy="365133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966477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14FAB-EC7B-4B26-B682-4E34691CE5B5}"/>
              </a:ext>
            </a:extLst>
          </p:cNvPr>
          <p:cNvSpPr>
            <a:spLocks noGrp="1"/>
          </p:cNvSpPr>
          <p:nvPr>
            <p:ph type="title"/>
          </p:nvPr>
        </p:nvSpPr>
        <p:spPr>
          <a:xfrm>
            <a:off x="174945" y="234863"/>
            <a:ext cx="8053675" cy="292388"/>
          </a:xfrm>
        </p:spPr>
        <p:txBody>
          <a:bodyPr/>
          <a:lstStyle/>
          <a:p>
            <a:r>
              <a:rPr lang="en-US" dirty="0"/>
              <a:t>EVV Implementation Timeline Update</a:t>
            </a:r>
          </a:p>
        </p:txBody>
      </p:sp>
      <p:grpSp>
        <p:nvGrpSpPr>
          <p:cNvPr id="31" name="Group 30">
            <a:extLst>
              <a:ext uri="{FF2B5EF4-FFF2-40B4-BE49-F238E27FC236}">
                <a16:creationId xmlns:a16="http://schemas.microsoft.com/office/drawing/2014/main" id="{A2A67F82-A2C1-45B6-9116-A452846725AE}"/>
              </a:ext>
            </a:extLst>
          </p:cNvPr>
          <p:cNvGrpSpPr/>
          <p:nvPr/>
        </p:nvGrpSpPr>
        <p:grpSpPr>
          <a:xfrm>
            <a:off x="270413" y="3901886"/>
            <a:ext cx="8492587" cy="2803714"/>
            <a:chOff x="194213" y="1751510"/>
            <a:chExt cx="8492587" cy="2803714"/>
          </a:xfrm>
        </p:grpSpPr>
        <p:cxnSp>
          <p:nvCxnSpPr>
            <p:cNvPr id="6" name="Straight Arrow Connector 5">
              <a:extLst>
                <a:ext uri="{FF2B5EF4-FFF2-40B4-BE49-F238E27FC236}">
                  <a16:creationId xmlns:a16="http://schemas.microsoft.com/office/drawing/2014/main" id="{0949027A-2B64-4690-AED7-FDC1FE0D2AAA}"/>
                </a:ext>
              </a:extLst>
            </p:cNvPr>
            <p:cNvCxnSpPr>
              <a:cxnSpLocks/>
            </p:cNvCxnSpPr>
            <p:nvPr/>
          </p:nvCxnSpPr>
          <p:spPr>
            <a:xfrm flipV="1">
              <a:off x="439168" y="3028386"/>
              <a:ext cx="8229600" cy="1828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itle 7">
              <a:extLst>
                <a:ext uri="{FF2B5EF4-FFF2-40B4-BE49-F238E27FC236}">
                  <a16:creationId xmlns:a16="http://schemas.microsoft.com/office/drawing/2014/main" id="{43946E3E-E0D4-4F7A-960E-0DFBE14B5081}"/>
                </a:ext>
              </a:extLst>
            </p:cNvPr>
            <p:cNvSpPr txBox="1">
              <a:spLocks/>
            </p:cNvSpPr>
            <p:nvPr/>
          </p:nvSpPr>
          <p:spPr>
            <a:xfrm>
              <a:off x="557671" y="3401234"/>
              <a:ext cx="1150431" cy="571501"/>
            </a:xfrm>
            <a:prstGeom prst="rect">
              <a:avLst/>
            </a:prstGeom>
          </p:spPr>
          <p:txBody>
            <a:bodyPr vert="horz" lIns="0" tIns="0" rIns="0" bIns="0" rtlCol="0" anchor="t">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endParaRPr lang="en-US" sz="1600" dirty="0">
                <a:solidFill>
                  <a:srgbClr val="0070C0"/>
                </a:solidFill>
                <a:cs typeface="Calibri" pitchFamily="34" charset="0"/>
              </a:endParaRPr>
            </a:p>
          </p:txBody>
        </p:sp>
        <p:sp>
          <p:nvSpPr>
            <p:cNvPr id="9" name="Title 7">
              <a:extLst>
                <a:ext uri="{FF2B5EF4-FFF2-40B4-BE49-F238E27FC236}">
                  <a16:creationId xmlns:a16="http://schemas.microsoft.com/office/drawing/2014/main" id="{FD859A85-AF8F-4C96-A345-A8518E21EF9E}"/>
                </a:ext>
              </a:extLst>
            </p:cNvPr>
            <p:cNvSpPr txBox="1">
              <a:spLocks/>
            </p:cNvSpPr>
            <p:nvPr/>
          </p:nvSpPr>
          <p:spPr>
            <a:xfrm>
              <a:off x="1308195" y="1803592"/>
              <a:ext cx="868680" cy="226920"/>
            </a:xfrm>
            <a:prstGeom prst="rect">
              <a:avLst/>
            </a:prstGeom>
            <a:ln>
              <a:noFill/>
              <a:prstDash val="sysDot"/>
            </a:ln>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endParaRPr lang="en-US" sz="1600" b="1" dirty="0">
                <a:cs typeface="Calibri" pitchFamily="34" charset="0"/>
              </a:endParaRPr>
            </a:p>
            <a:p>
              <a:pPr algn="ctr"/>
              <a:r>
                <a:rPr lang="en-US" sz="1600" b="1" dirty="0">
                  <a:cs typeface="Calibri" pitchFamily="34" charset="0"/>
                </a:rPr>
                <a:t>Apr. 2022</a:t>
              </a:r>
            </a:p>
          </p:txBody>
        </p:sp>
        <p:sp>
          <p:nvSpPr>
            <p:cNvPr id="10" name="Title 7">
              <a:extLst>
                <a:ext uri="{FF2B5EF4-FFF2-40B4-BE49-F238E27FC236}">
                  <a16:creationId xmlns:a16="http://schemas.microsoft.com/office/drawing/2014/main" id="{C85461BB-8794-43B4-A030-4D80F754886F}"/>
                </a:ext>
              </a:extLst>
            </p:cNvPr>
            <p:cNvSpPr txBox="1">
              <a:spLocks/>
            </p:cNvSpPr>
            <p:nvPr/>
          </p:nvSpPr>
          <p:spPr>
            <a:xfrm>
              <a:off x="2063677" y="2212311"/>
              <a:ext cx="2314776" cy="279256"/>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600" dirty="0">
                  <a:solidFill>
                    <a:srgbClr val="0070C0"/>
                  </a:solidFill>
                  <a:cs typeface="Calibri" pitchFamily="34" charset="0"/>
                </a:rPr>
                <a:t>Phase 1 EVV Implementation</a:t>
              </a:r>
            </a:p>
          </p:txBody>
        </p:sp>
        <p:sp>
          <p:nvSpPr>
            <p:cNvPr id="11" name="Right Brace 10">
              <a:extLst>
                <a:ext uri="{FF2B5EF4-FFF2-40B4-BE49-F238E27FC236}">
                  <a16:creationId xmlns:a16="http://schemas.microsoft.com/office/drawing/2014/main" id="{67BE7C93-17B8-467B-AB4B-1BB65D944ABE}"/>
                </a:ext>
              </a:extLst>
            </p:cNvPr>
            <p:cNvSpPr/>
            <p:nvPr/>
          </p:nvSpPr>
          <p:spPr>
            <a:xfrm rot="16200000">
              <a:off x="3180274" y="1200147"/>
              <a:ext cx="380121" cy="3273692"/>
            </a:xfrm>
            <a:prstGeom prst="rightBrace">
              <a:avLst>
                <a:gd name="adj1" fmla="val 8333"/>
                <a:gd name="adj2" fmla="val 45631"/>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chemeClr val="tx2"/>
                </a:solidFill>
              </a:endParaRPr>
            </a:p>
          </p:txBody>
        </p:sp>
        <p:sp>
          <p:nvSpPr>
            <p:cNvPr id="12" name="Right Brace 11">
              <a:extLst>
                <a:ext uri="{FF2B5EF4-FFF2-40B4-BE49-F238E27FC236}">
                  <a16:creationId xmlns:a16="http://schemas.microsoft.com/office/drawing/2014/main" id="{02CBC95C-4162-4BA8-875A-2F9C9708D0B8}"/>
                </a:ext>
              </a:extLst>
            </p:cNvPr>
            <p:cNvSpPr/>
            <p:nvPr/>
          </p:nvSpPr>
          <p:spPr>
            <a:xfrm rot="5400000">
              <a:off x="6589967" y="1758503"/>
              <a:ext cx="398680" cy="3014472"/>
            </a:xfrm>
            <a:prstGeom prst="rightBrace">
              <a:avLst>
                <a:gd name="adj1" fmla="val 8333"/>
                <a:gd name="adj2" fmla="val 51051"/>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chemeClr val="tx2"/>
                </a:solidFill>
              </a:endParaRPr>
            </a:p>
          </p:txBody>
        </p:sp>
        <p:sp>
          <p:nvSpPr>
            <p:cNvPr id="13" name="Title 7">
              <a:extLst>
                <a:ext uri="{FF2B5EF4-FFF2-40B4-BE49-F238E27FC236}">
                  <a16:creationId xmlns:a16="http://schemas.microsoft.com/office/drawing/2014/main" id="{C9EC9CD0-AB66-4E4A-AB90-8EEAB05FCFC7}"/>
                </a:ext>
              </a:extLst>
            </p:cNvPr>
            <p:cNvSpPr txBox="1">
              <a:spLocks/>
            </p:cNvSpPr>
            <p:nvPr/>
          </p:nvSpPr>
          <p:spPr>
            <a:xfrm>
              <a:off x="5806456" y="3842242"/>
              <a:ext cx="2039368" cy="149309"/>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600" dirty="0">
                  <a:solidFill>
                    <a:srgbClr val="0070C0"/>
                  </a:solidFill>
                  <a:cs typeface="Calibri" pitchFamily="34" charset="0"/>
                </a:rPr>
                <a:t>Phase 2 EVV Implementation</a:t>
              </a:r>
            </a:p>
          </p:txBody>
        </p:sp>
        <p:sp>
          <p:nvSpPr>
            <p:cNvPr id="15" name="Star: 5 Points 14">
              <a:extLst>
                <a:ext uri="{FF2B5EF4-FFF2-40B4-BE49-F238E27FC236}">
                  <a16:creationId xmlns:a16="http://schemas.microsoft.com/office/drawing/2014/main" id="{B124C33D-3BA2-4392-8000-1477C3DD3A7E}"/>
                </a:ext>
              </a:extLst>
            </p:cNvPr>
            <p:cNvSpPr/>
            <p:nvPr/>
          </p:nvSpPr>
          <p:spPr bwMode="auto">
            <a:xfrm>
              <a:off x="1395871" y="2044395"/>
              <a:ext cx="614553" cy="518639"/>
            </a:xfrm>
            <a:prstGeom prst="star5">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defTabSz="914400" fontAlgn="base">
                <a:spcBef>
                  <a:spcPct val="0"/>
                </a:spcBef>
                <a:spcAft>
                  <a:spcPct val="0"/>
                </a:spcAft>
              </a:pPr>
              <a:endParaRPr lang="en-US" sz="1600" dirty="0">
                <a:solidFill>
                  <a:srgbClr val="000000"/>
                </a:solidFill>
                <a:latin typeface="Arial"/>
              </a:endParaRPr>
            </a:p>
          </p:txBody>
        </p:sp>
        <p:sp>
          <p:nvSpPr>
            <p:cNvPr id="16" name="Star: 5 Points 15">
              <a:extLst>
                <a:ext uri="{FF2B5EF4-FFF2-40B4-BE49-F238E27FC236}">
                  <a16:creationId xmlns:a16="http://schemas.microsoft.com/office/drawing/2014/main" id="{8E3C6096-3EA2-443C-B3A2-31F5A2362C30}"/>
                </a:ext>
              </a:extLst>
            </p:cNvPr>
            <p:cNvSpPr/>
            <p:nvPr/>
          </p:nvSpPr>
          <p:spPr bwMode="auto">
            <a:xfrm>
              <a:off x="4730639" y="3657578"/>
              <a:ext cx="614553" cy="518639"/>
            </a:xfrm>
            <a:prstGeom prst="star5">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defTabSz="914400" fontAlgn="base">
                <a:spcBef>
                  <a:spcPct val="0"/>
                </a:spcBef>
                <a:spcAft>
                  <a:spcPct val="0"/>
                </a:spcAft>
              </a:pPr>
              <a:endParaRPr lang="en-US" sz="1600" dirty="0">
                <a:solidFill>
                  <a:srgbClr val="000000"/>
                </a:solidFill>
                <a:latin typeface="Arial"/>
              </a:endParaRPr>
            </a:p>
          </p:txBody>
        </p:sp>
        <p:sp>
          <p:nvSpPr>
            <p:cNvPr id="17" name="Star: 5 Points 16">
              <a:extLst>
                <a:ext uri="{FF2B5EF4-FFF2-40B4-BE49-F238E27FC236}">
                  <a16:creationId xmlns:a16="http://schemas.microsoft.com/office/drawing/2014/main" id="{AD36268A-F126-4289-8252-852FF7A3C48F}"/>
                </a:ext>
              </a:extLst>
            </p:cNvPr>
            <p:cNvSpPr/>
            <p:nvPr/>
          </p:nvSpPr>
          <p:spPr bwMode="auto">
            <a:xfrm>
              <a:off x="4972318" y="2044395"/>
              <a:ext cx="614553" cy="518639"/>
            </a:xfrm>
            <a:prstGeom prst="star5">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defTabSz="914400" fontAlgn="base">
                <a:spcBef>
                  <a:spcPct val="0"/>
                </a:spcBef>
                <a:spcAft>
                  <a:spcPct val="0"/>
                </a:spcAft>
              </a:pPr>
              <a:endParaRPr lang="en-US" sz="1600" dirty="0">
                <a:solidFill>
                  <a:srgbClr val="000000"/>
                </a:solidFill>
                <a:latin typeface="Arial"/>
              </a:endParaRPr>
            </a:p>
          </p:txBody>
        </p:sp>
        <p:cxnSp>
          <p:nvCxnSpPr>
            <p:cNvPr id="18" name="Straight Arrow Connector 17">
              <a:extLst>
                <a:ext uri="{FF2B5EF4-FFF2-40B4-BE49-F238E27FC236}">
                  <a16:creationId xmlns:a16="http://schemas.microsoft.com/office/drawing/2014/main" id="{FB67891E-C31F-4E21-921E-1FCC35B0B99D}"/>
                </a:ext>
              </a:extLst>
            </p:cNvPr>
            <p:cNvCxnSpPr>
              <a:cxnSpLocks/>
            </p:cNvCxnSpPr>
            <p:nvPr/>
          </p:nvCxnSpPr>
          <p:spPr>
            <a:xfrm>
              <a:off x="1712863" y="2520524"/>
              <a:ext cx="2477" cy="506969"/>
            </a:xfrm>
            <a:prstGeom prst="straightConnector1">
              <a:avLst/>
            </a:prstGeom>
            <a:ln w="38100">
              <a:solidFill>
                <a:schemeClr val="accent4"/>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95C309E-D45D-4B08-838B-944BC4BE9F65}"/>
                </a:ext>
              </a:extLst>
            </p:cNvPr>
            <p:cNvCxnSpPr>
              <a:cxnSpLocks/>
            </p:cNvCxnSpPr>
            <p:nvPr/>
          </p:nvCxnSpPr>
          <p:spPr>
            <a:xfrm>
              <a:off x="5004703" y="3103344"/>
              <a:ext cx="2477" cy="506969"/>
            </a:xfrm>
            <a:prstGeom prst="straightConnector1">
              <a:avLst/>
            </a:prstGeom>
            <a:ln w="38100">
              <a:solidFill>
                <a:schemeClr val="accent4"/>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itle 7">
              <a:extLst>
                <a:ext uri="{FF2B5EF4-FFF2-40B4-BE49-F238E27FC236}">
                  <a16:creationId xmlns:a16="http://schemas.microsoft.com/office/drawing/2014/main" id="{19086A99-C3E7-44B4-AB3C-7BD053B01500}"/>
                </a:ext>
              </a:extLst>
            </p:cNvPr>
            <p:cNvSpPr txBox="1">
              <a:spLocks/>
            </p:cNvSpPr>
            <p:nvPr/>
          </p:nvSpPr>
          <p:spPr>
            <a:xfrm>
              <a:off x="4419600" y="4247344"/>
              <a:ext cx="1202881" cy="307880"/>
            </a:xfrm>
            <a:prstGeom prst="rect">
              <a:avLst/>
            </a:prstGeom>
          </p:spPr>
          <p:txBody>
            <a:bodyPr vert="horz" lIns="0" tIns="0" rIns="0" bIns="0" rtlCol="0" anchor="ctr">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600" b="1" dirty="0">
                  <a:cs typeface="Calibri" pitchFamily="34" charset="0"/>
                </a:rPr>
                <a:t>Dec. 2022</a:t>
              </a:r>
            </a:p>
          </p:txBody>
        </p:sp>
        <p:cxnSp>
          <p:nvCxnSpPr>
            <p:cNvPr id="21" name="Straight Arrow Connector 20">
              <a:extLst>
                <a:ext uri="{FF2B5EF4-FFF2-40B4-BE49-F238E27FC236}">
                  <a16:creationId xmlns:a16="http://schemas.microsoft.com/office/drawing/2014/main" id="{63C81237-0810-462E-B4B9-470113871A1C}"/>
                </a:ext>
              </a:extLst>
            </p:cNvPr>
            <p:cNvCxnSpPr>
              <a:cxnSpLocks/>
            </p:cNvCxnSpPr>
            <p:nvPr/>
          </p:nvCxnSpPr>
          <p:spPr>
            <a:xfrm>
              <a:off x="5282071" y="2513265"/>
              <a:ext cx="2477" cy="506969"/>
            </a:xfrm>
            <a:prstGeom prst="straightConnector1">
              <a:avLst/>
            </a:prstGeom>
            <a:ln w="38100">
              <a:solidFill>
                <a:schemeClr val="accent4"/>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itle 7">
              <a:extLst>
                <a:ext uri="{FF2B5EF4-FFF2-40B4-BE49-F238E27FC236}">
                  <a16:creationId xmlns:a16="http://schemas.microsoft.com/office/drawing/2014/main" id="{859263F3-B3E1-45F2-9A97-AB6428A9307F}"/>
                </a:ext>
              </a:extLst>
            </p:cNvPr>
            <p:cNvSpPr txBox="1">
              <a:spLocks/>
            </p:cNvSpPr>
            <p:nvPr/>
          </p:nvSpPr>
          <p:spPr>
            <a:xfrm>
              <a:off x="4845254" y="1760535"/>
              <a:ext cx="868680" cy="189617"/>
            </a:xfrm>
            <a:prstGeom prst="rect">
              <a:avLst/>
            </a:prstGeom>
            <a:ln>
              <a:noFill/>
              <a:prstDash val="sysDot"/>
            </a:ln>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endParaRPr lang="en-US" sz="1600" b="1" dirty="0">
                <a:cs typeface="Calibri" pitchFamily="34" charset="0"/>
              </a:endParaRPr>
            </a:p>
            <a:p>
              <a:pPr algn="ctr"/>
              <a:r>
                <a:rPr lang="en-US" sz="1600" b="1" dirty="0">
                  <a:cs typeface="Calibri" pitchFamily="34" charset="0"/>
                </a:rPr>
                <a:t>Jan. 2023</a:t>
              </a:r>
            </a:p>
          </p:txBody>
        </p:sp>
        <p:sp>
          <p:nvSpPr>
            <p:cNvPr id="23" name="Star: 5 Points 22">
              <a:extLst>
                <a:ext uri="{FF2B5EF4-FFF2-40B4-BE49-F238E27FC236}">
                  <a16:creationId xmlns:a16="http://schemas.microsoft.com/office/drawing/2014/main" id="{79A26F23-3B72-412E-9BD1-A2645E79602C}"/>
                </a:ext>
              </a:extLst>
            </p:cNvPr>
            <p:cNvSpPr/>
            <p:nvPr/>
          </p:nvSpPr>
          <p:spPr bwMode="auto">
            <a:xfrm>
              <a:off x="7945184" y="1994626"/>
              <a:ext cx="614553" cy="518639"/>
            </a:xfrm>
            <a:prstGeom prst="star5">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defTabSz="914400" fontAlgn="base">
                <a:spcBef>
                  <a:spcPct val="0"/>
                </a:spcBef>
                <a:spcAft>
                  <a:spcPct val="0"/>
                </a:spcAft>
              </a:pPr>
              <a:endParaRPr lang="en-US" sz="1600" dirty="0">
                <a:solidFill>
                  <a:srgbClr val="000000"/>
                </a:solidFill>
                <a:latin typeface="Arial"/>
              </a:endParaRPr>
            </a:p>
          </p:txBody>
        </p:sp>
        <p:cxnSp>
          <p:nvCxnSpPr>
            <p:cNvPr id="24" name="Straight Arrow Connector 23">
              <a:extLst>
                <a:ext uri="{FF2B5EF4-FFF2-40B4-BE49-F238E27FC236}">
                  <a16:creationId xmlns:a16="http://schemas.microsoft.com/office/drawing/2014/main" id="{76DEAECD-B2EE-4A66-BF86-87DED50DDEBE}"/>
                </a:ext>
              </a:extLst>
            </p:cNvPr>
            <p:cNvCxnSpPr>
              <a:cxnSpLocks/>
            </p:cNvCxnSpPr>
            <p:nvPr/>
          </p:nvCxnSpPr>
          <p:spPr>
            <a:xfrm>
              <a:off x="8296543" y="2464831"/>
              <a:ext cx="2477" cy="506969"/>
            </a:xfrm>
            <a:prstGeom prst="straightConnector1">
              <a:avLst/>
            </a:prstGeom>
            <a:ln w="38100">
              <a:solidFill>
                <a:schemeClr val="accent4"/>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itle 7">
              <a:extLst>
                <a:ext uri="{FF2B5EF4-FFF2-40B4-BE49-F238E27FC236}">
                  <a16:creationId xmlns:a16="http://schemas.microsoft.com/office/drawing/2014/main" id="{296B0AEB-9087-43E7-976A-38AF8B88E5C9}"/>
                </a:ext>
              </a:extLst>
            </p:cNvPr>
            <p:cNvSpPr txBox="1">
              <a:spLocks/>
            </p:cNvSpPr>
            <p:nvPr/>
          </p:nvSpPr>
          <p:spPr>
            <a:xfrm>
              <a:off x="7818120" y="1751510"/>
              <a:ext cx="868680" cy="189617"/>
            </a:xfrm>
            <a:prstGeom prst="rect">
              <a:avLst/>
            </a:prstGeom>
            <a:ln>
              <a:noFill/>
              <a:prstDash val="sysDot"/>
            </a:ln>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endParaRPr lang="en-US" sz="1600" b="1" dirty="0">
                <a:cs typeface="Calibri" pitchFamily="34" charset="0"/>
              </a:endParaRPr>
            </a:p>
            <a:p>
              <a:pPr algn="ctr"/>
              <a:r>
                <a:rPr lang="en-US" sz="1600" b="1" dirty="0">
                  <a:cs typeface="Calibri" pitchFamily="34" charset="0"/>
                </a:rPr>
                <a:t>Aug. 2023</a:t>
              </a:r>
            </a:p>
          </p:txBody>
        </p:sp>
        <p:sp>
          <p:nvSpPr>
            <p:cNvPr id="26" name="Right Brace 25">
              <a:extLst>
                <a:ext uri="{FF2B5EF4-FFF2-40B4-BE49-F238E27FC236}">
                  <a16:creationId xmlns:a16="http://schemas.microsoft.com/office/drawing/2014/main" id="{DC59825C-3A81-441E-8D46-5E2CB1ED649D}"/>
                </a:ext>
              </a:extLst>
            </p:cNvPr>
            <p:cNvSpPr/>
            <p:nvPr/>
          </p:nvSpPr>
          <p:spPr>
            <a:xfrm rot="5400000">
              <a:off x="924343" y="2744716"/>
              <a:ext cx="375780" cy="992792"/>
            </a:xfrm>
            <a:prstGeom prst="rightBrace">
              <a:avLst>
                <a:gd name="adj1" fmla="val 8333"/>
                <a:gd name="adj2" fmla="val 51051"/>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chemeClr val="tx2"/>
                </a:solidFill>
              </a:endParaRPr>
            </a:p>
          </p:txBody>
        </p:sp>
        <p:sp>
          <p:nvSpPr>
            <p:cNvPr id="27" name="Title 7">
              <a:extLst>
                <a:ext uri="{FF2B5EF4-FFF2-40B4-BE49-F238E27FC236}">
                  <a16:creationId xmlns:a16="http://schemas.microsoft.com/office/drawing/2014/main" id="{964BD179-3114-49FE-ABBD-AC7C144A9079}"/>
                </a:ext>
              </a:extLst>
            </p:cNvPr>
            <p:cNvSpPr txBox="1">
              <a:spLocks/>
            </p:cNvSpPr>
            <p:nvPr/>
          </p:nvSpPr>
          <p:spPr>
            <a:xfrm>
              <a:off x="557671" y="3501487"/>
              <a:ext cx="1150432" cy="232313"/>
            </a:xfrm>
            <a:prstGeom prst="rect">
              <a:avLst/>
            </a:prstGeom>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r>
                <a:rPr lang="en-US" sz="1600" dirty="0">
                  <a:solidFill>
                    <a:srgbClr val="0070C0"/>
                  </a:solidFill>
                  <a:cs typeface="Calibri" pitchFamily="34" charset="0"/>
                </a:rPr>
                <a:t>Pilot</a:t>
              </a:r>
            </a:p>
          </p:txBody>
        </p:sp>
        <p:sp>
          <p:nvSpPr>
            <p:cNvPr id="28" name="Title 7">
              <a:extLst>
                <a:ext uri="{FF2B5EF4-FFF2-40B4-BE49-F238E27FC236}">
                  <a16:creationId xmlns:a16="http://schemas.microsoft.com/office/drawing/2014/main" id="{EC3988DE-CE8A-4A74-9395-9F369738C59B}"/>
                </a:ext>
              </a:extLst>
            </p:cNvPr>
            <p:cNvSpPr txBox="1">
              <a:spLocks/>
            </p:cNvSpPr>
            <p:nvPr/>
          </p:nvSpPr>
          <p:spPr>
            <a:xfrm>
              <a:off x="194213" y="1824267"/>
              <a:ext cx="872587" cy="173679"/>
            </a:xfrm>
            <a:prstGeom prst="rect">
              <a:avLst/>
            </a:prstGeom>
            <a:ln>
              <a:noFill/>
              <a:prstDash val="sysDot"/>
            </a:ln>
          </p:spPr>
          <p:txBody>
            <a:bodyPr vert="horz" lIns="0" tIns="0" rIns="0" bIns="0" rtlCol="0" anchor="b">
              <a:noAutofit/>
            </a:bodyPr>
            <a:lstStyle>
              <a:lvl1pPr algn="l" defTabSz="914400" rtl="0" eaLnBrk="1" latinLnBrk="0" hangingPunct="1">
                <a:spcBef>
                  <a:spcPct val="0"/>
                </a:spcBef>
                <a:buNone/>
                <a:defRPr sz="2800" kern="1200">
                  <a:solidFill>
                    <a:schemeClr val="tx1"/>
                  </a:solidFill>
                  <a:latin typeface="+mj-lt"/>
                  <a:ea typeface="+mj-ea"/>
                  <a:cs typeface="+mj-cs"/>
                </a:defRPr>
              </a:lvl1pPr>
            </a:lstStyle>
            <a:p>
              <a:pPr algn="ctr"/>
              <a:endParaRPr lang="en-US" sz="1600" b="1" dirty="0">
                <a:cs typeface="Calibri" pitchFamily="34" charset="0"/>
              </a:endParaRPr>
            </a:p>
            <a:p>
              <a:pPr algn="ctr"/>
              <a:r>
                <a:rPr lang="en-US" sz="1600" b="1" dirty="0">
                  <a:cs typeface="Calibri" pitchFamily="34" charset="0"/>
                </a:rPr>
                <a:t>Feb. 2022</a:t>
              </a:r>
            </a:p>
          </p:txBody>
        </p:sp>
        <p:sp>
          <p:nvSpPr>
            <p:cNvPr id="29" name="Star: 5 Points 28">
              <a:extLst>
                <a:ext uri="{FF2B5EF4-FFF2-40B4-BE49-F238E27FC236}">
                  <a16:creationId xmlns:a16="http://schemas.microsoft.com/office/drawing/2014/main" id="{7935BD48-7E94-4433-9BA1-DEC59071A049}"/>
                </a:ext>
              </a:extLst>
            </p:cNvPr>
            <p:cNvSpPr/>
            <p:nvPr/>
          </p:nvSpPr>
          <p:spPr bwMode="auto">
            <a:xfrm>
              <a:off x="304800" y="2064902"/>
              <a:ext cx="614553" cy="518639"/>
            </a:xfrm>
            <a:prstGeom prst="star5">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defTabSz="914400" fontAlgn="base">
                <a:spcBef>
                  <a:spcPct val="0"/>
                </a:spcBef>
                <a:spcAft>
                  <a:spcPct val="0"/>
                </a:spcAft>
              </a:pPr>
              <a:endParaRPr lang="en-US" sz="1600" dirty="0">
                <a:solidFill>
                  <a:srgbClr val="000000"/>
                </a:solidFill>
                <a:latin typeface="Arial"/>
              </a:endParaRPr>
            </a:p>
          </p:txBody>
        </p:sp>
        <p:cxnSp>
          <p:nvCxnSpPr>
            <p:cNvPr id="30" name="Straight Arrow Connector 29">
              <a:extLst>
                <a:ext uri="{FF2B5EF4-FFF2-40B4-BE49-F238E27FC236}">
                  <a16:creationId xmlns:a16="http://schemas.microsoft.com/office/drawing/2014/main" id="{24EA31E2-EBEC-46AC-97F3-33A47F152FD0}"/>
                </a:ext>
              </a:extLst>
            </p:cNvPr>
            <p:cNvCxnSpPr>
              <a:cxnSpLocks/>
            </p:cNvCxnSpPr>
            <p:nvPr/>
          </p:nvCxnSpPr>
          <p:spPr>
            <a:xfrm>
              <a:off x="631394" y="2541031"/>
              <a:ext cx="2477" cy="506969"/>
            </a:xfrm>
            <a:prstGeom prst="straightConnector1">
              <a:avLst/>
            </a:prstGeom>
            <a:ln w="38100">
              <a:solidFill>
                <a:schemeClr val="accent4"/>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2" name="Text Placeholder 2">
            <a:extLst>
              <a:ext uri="{FF2B5EF4-FFF2-40B4-BE49-F238E27FC236}">
                <a16:creationId xmlns:a16="http://schemas.microsoft.com/office/drawing/2014/main" id="{011E9A5B-EAC8-47EB-A086-EFB63DAC535C}"/>
              </a:ext>
            </a:extLst>
          </p:cNvPr>
          <p:cNvSpPr txBox="1">
            <a:spLocks/>
          </p:cNvSpPr>
          <p:nvPr/>
        </p:nvSpPr>
        <p:spPr>
          <a:xfrm>
            <a:off x="493776" y="762000"/>
            <a:ext cx="8288912" cy="1969770"/>
          </a:xfrm>
          <a:prstGeom prst="rect">
            <a:avLst/>
          </a:prstGeom>
        </p:spPr>
        <p:txBody>
          <a:bodyPr/>
          <a:lst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8925" indent="-288925">
              <a:buSzPct val="120000"/>
              <a:buFont typeface="Wingdings" pitchFamily="2" charset="2"/>
              <a:buChar char="§"/>
            </a:pPr>
            <a:r>
              <a:rPr lang="en-US" sz="1800" kern="0" dirty="0"/>
              <a:t>In Phase 1 and Phase 2, new consumers and their PCAs will start using EVV each month</a:t>
            </a:r>
          </a:p>
          <a:p>
            <a:pPr marL="288925" indent="-288925">
              <a:buSzPct val="120000"/>
              <a:buFont typeface="Wingdings" pitchFamily="2" charset="2"/>
              <a:buChar char="§"/>
            </a:pPr>
            <a:r>
              <a:rPr lang="en-US" sz="1800" kern="0" dirty="0"/>
              <a:t>Tempus will provide training to consumers and PCAs on how to use EVV.  Training will be offered in different modes:</a:t>
            </a:r>
          </a:p>
          <a:p>
            <a:pPr marL="869950" lvl="2" indent="-288925">
              <a:buFont typeface="Wingdings" pitchFamily="2" charset="2"/>
              <a:buChar char="§"/>
            </a:pPr>
            <a:r>
              <a:rPr lang="en-US" sz="1600" kern="0" dirty="0"/>
              <a:t>Instructor-led training</a:t>
            </a:r>
          </a:p>
          <a:p>
            <a:pPr marL="869950" lvl="2" indent="-288925">
              <a:buFont typeface="Wingdings" pitchFamily="2" charset="2"/>
              <a:buChar char="§"/>
            </a:pPr>
            <a:r>
              <a:rPr lang="en-US" sz="1600" kern="0" dirty="0"/>
              <a:t>Online videos</a:t>
            </a:r>
          </a:p>
          <a:p>
            <a:pPr marL="869950" lvl="2" indent="-288925">
              <a:buFont typeface="Wingdings" pitchFamily="2" charset="2"/>
              <a:buChar char="§"/>
            </a:pPr>
            <a:r>
              <a:rPr lang="en-US" sz="1600" kern="0" dirty="0"/>
              <a:t>User manuals</a:t>
            </a:r>
          </a:p>
          <a:p>
            <a:pPr marL="288925" indent="-288925">
              <a:buSzPct val="120000"/>
              <a:buFont typeface="Wingdings" pitchFamily="2" charset="2"/>
              <a:buChar char="§"/>
            </a:pPr>
            <a:r>
              <a:rPr lang="en-US" sz="1800" kern="0" dirty="0"/>
              <a:t>Training will be offered throughout implementation and will open to new groups a few weeks before their implementation date</a:t>
            </a:r>
            <a:endParaRPr lang="en-US" kern="0" dirty="0"/>
          </a:p>
        </p:txBody>
      </p:sp>
    </p:spTree>
    <p:extLst>
      <p:ext uri="{BB962C8B-B14F-4D97-AF65-F5344CB8AC3E}">
        <p14:creationId xmlns:p14="http://schemas.microsoft.com/office/powerpoint/2010/main" val="81433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27D36-DE77-4CAA-991A-5E674D16BE0C}"/>
              </a:ext>
            </a:extLst>
          </p:cNvPr>
          <p:cNvSpPr>
            <a:spLocks noGrp="1"/>
          </p:cNvSpPr>
          <p:nvPr>
            <p:ph type="title"/>
          </p:nvPr>
        </p:nvSpPr>
        <p:spPr/>
        <p:txBody>
          <a:bodyPr/>
          <a:lstStyle/>
          <a:p>
            <a:r>
              <a:rPr lang="en-US" dirty="0"/>
              <a:t>Anticipated Communications about EVV Implementation</a:t>
            </a:r>
          </a:p>
        </p:txBody>
      </p:sp>
      <p:pic>
        <p:nvPicPr>
          <p:cNvPr id="4" name="Graphic 3" descr="Megaphone1 with solid fill">
            <a:extLst>
              <a:ext uri="{FF2B5EF4-FFF2-40B4-BE49-F238E27FC236}">
                <a16:creationId xmlns:a16="http://schemas.microsoft.com/office/drawing/2014/main" id="{85FED864-8979-422D-96E0-5377BA821C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2400" y="1600200"/>
            <a:ext cx="3276600" cy="3276600"/>
          </a:xfrm>
          <a:prstGeom prst="rect">
            <a:avLst/>
          </a:prstGeom>
        </p:spPr>
      </p:pic>
      <p:sp>
        <p:nvSpPr>
          <p:cNvPr id="5" name="Text Placeholder 3">
            <a:extLst>
              <a:ext uri="{FF2B5EF4-FFF2-40B4-BE49-F238E27FC236}">
                <a16:creationId xmlns:a16="http://schemas.microsoft.com/office/drawing/2014/main" id="{3D80C470-1796-4983-948B-72A31754827C}"/>
              </a:ext>
            </a:extLst>
          </p:cNvPr>
          <p:cNvSpPr txBox="1">
            <a:spLocks/>
          </p:cNvSpPr>
          <p:nvPr/>
        </p:nvSpPr>
        <p:spPr>
          <a:xfrm>
            <a:off x="3276601" y="762000"/>
            <a:ext cx="5562600" cy="5693866"/>
          </a:xfrm>
          <a:prstGeom prst="rect">
            <a:avLst/>
          </a:prstGeom>
        </p:spPr>
        <p:txBody>
          <a:bodyPr/>
          <a:lstStyle>
            <a:lvl1pPr marL="0" indent="0" algn="l" defTabSz="913429" rtl="0" eaLnBrk="1" fontAlgn="base" hangingPunct="1">
              <a:spcBef>
                <a:spcPct val="0"/>
              </a:spcBef>
              <a:spcAft>
                <a:spcPts val="6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6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6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6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5750" indent="-285750">
              <a:spcAft>
                <a:spcPts val="800"/>
              </a:spcAft>
              <a:buFont typeface="Wingdings" pitchFamily="2" charset="2"/>
              <a:buChar char="§"/>
            </a:pPr>
            <a:endParaRPr lang="en-US" sz="1800" kern="0" dirty="0"/>
          </a:p>
          <a:p>
            <a:pPr marL="285750" indent="-285750">
              <a:spcAft>
                <a:spcPts val="800"/>
              </a:spcAft>
              <a:buFont typeface="Wingdings" pitchFamily="2" charset="2"/>
              <a:buChar char="§"/>
            </a:pPr>
            <a:endParaRPr lang="en-US" sz="1800" kern="0" dirty="0"/>
          </a:p>
          <a:p>
            <a:pPr marL="285750" indent="-285750">
              <a:spcAft>
                <a:spcPts val="800"/>
              </a:spcAft>
              <a:buFont typeface="Wingdings" pitchFamily="2" charset="2"/>
              <a:buChar char="§"/>
            </a:pPr>
            <a:r>
              <a:rPr lang="en-US" sz="1800" kern="0" dirty="0"/>
              <a:t>Initial high-level notification regarding EVV requirement distributed to all consumers and PCAs</a:t>
            </a:r>
          </a:p>
          <a:p>
            <a:pPr marL="866775" lvl="2" indent="-285750">
              <a:spcAft>
                <a:spcPts val="800"/>
              </a:spcAft>
              <a:buFont typeface="Wingdings" pitchFamily="2" charset="2"/>
              <a:buChar char="§"/>
            </a:pPr>
            <a:r>
              <a:rPr lang="en-US" sz="1600" kern="0" dirty="0"/>
              <a:t>Sent via multiple channels (i.e. mail, text, social media, etc.</a:t>
            </a:r>
          </a:p>
          <a:p>
            <a:pPr marL="866775" lvl="2" indent="-285750">
              <a:spcAft>
                <a:spcPts val="800"/>
              </a:spcAft>
              <a:buFont typeface="Wingdings" pitchFamily="2" charset="2"/>
              <a:buChar char="§"/>
            </a:pPr>
            <a:r>
              <a:rPr lang="en-US" sz="1600" kern="0" dirty="0"/>
              <a:t>Purpose is to ensure that all PCA stakeholders know change is coming and where to get more information</a:t>
            </a:r>
          </a:p>
          <a:p>
            <a:pPr marL="285750" indent="-285750">
              <a:spcAft>
                <a:spcPts val="800"/>
              </a:spcAft>
              <a:buFont typeface="Wingdings" pitchFamily="2" charset="2"/>
              <a:buChar char="§"/>
            </a:pPr>
            <a:r>
              <a:rPr lang="en-US" sz="1800" kern="0" dirty="0"/>
              <a:t>Implementation-specific notification sent to consumers and PCAs scheduled for implementation</a:t>
            </a:r>
          </a:p>
          <a:p>
            <a:pPr marL="866775" lvl="2" indent="-285750">
              <a:spcAft>
                <a:spcPts val="800"/>
              </a:spcAft>
              <a:buFont typeface="Wingdings" pitchFamily="2" charset="2"/>
              <a:buChar char="§"/>
            </a:pPr>
            <a:r>
              <a:rPr lang="en-US" sz="1600" kern="0" dirty="0"/>
              <a:t>Sent via multiple channels</a:t>
            </a:r>
          </a:p>
          <a:p>
            <a:pPr marL="866775" lvl="2" indent="-285750">
              <a:spcAft>
                <a:spcPts val="800"/>
              </a:spcAft>
              <a:buFont typeface="Wingdings" pitchFamily="2" charset="2"/>
              <a:buChar char="§"/>
            </a:pPr>
            <a:r>
              <a:rPr lang="en-US" sz="1600" kern="0" dirty="0"/>
              <a:t>Provides users with information on requesting devices and claiming exemptions</a:t>
            </a:r>
          </a:p>
          <a:p>
            <a:pPr marL="866775" lvl="2" indent="-285750">
              <a:spcAft>
                <a:spcPts val="800"/>
              </a:spcAft>
              <a:buFont typeface="Wingdings" pitchFamily="2" charset="2"/>
              <a:buChar char="§"/>
            </a:pPr>
            <a:r>
              <a:rPr lang="en-US" sz="1600" kern="0" dirty="0"/>
              <a:t>Provides users with instructions on how to register for training</a:t>
            </a:r>
          </a:p>
        </p:txBody>
      </p:sp>
      <p:sp>
        <p:nvSpPr>
          <p:cNvPr id="6" name="TextBox 5">
            <a:extLst>
              <a:ext uri="{FF2B5EF4-FFF2-40B4-BE49-F238E27FC236}">
                <a16:creationId xmlns:a16="http://schemas.microsoft.com/office/drawing/2014/main" id="{0E04B32E-E8D2-4A53-B834-B727D0C9EA11}"/>
              </a:ext>
            </a:extLst>
          </p:cNvPr>
          <p:cNvSpPr txBox="1"/>
          <p:nvPr/>
        </p:nvSpPr>
        <p:spPr>
          <a:xfrm>
            <a:off x="304800" y="836164"/>
            <a:ext cx="8458200" cy="646331"/>
          </a:xfrm>
          <a:prstGeom prst="rect">
            <a:avLst/>
          </a:prstGeom>
          <a:noFill/>
        </p:spPr>
        <p:txBody>
          <a:bodyPr wrap="square" rtlCol="0">
            <a:spAutoFit/>
          </a:bodyPr>
          <a:lstStyle/>
          <a:p>
            <a:pPr>
              <a:spcAft>
                <a:spcPts val="800"/>
              </a:spcAft>
            </a:pPr>
            <a:r>
              <a:rPr lang="en-US" kern="0" dirty="0"/>
              <a:t>MassHealth expects that </a:t>
            </a:r>
            <a:r>
              <a:rPr lang="en-US" sz="1800" kern="0" dirty="0"/>
              <a:t>EVV </a:t>
            </a:r>
            <a:r>
              <a:rPr lang="en-US" kern="0" dirty="0"/>
              <a:t>c</a:t>
            </a:r>
            <a:r>
              <a:rPr lang="en-US" sz="1800" kern="0" dirty="0"/>
              <a:t>ommunications will begin in January 2022.  This timeline will ensure there is no conflict with the FI Transition Process</a:t>
            </a:r>
          </a:p>
        </p:txBody>
      </p:sp>
    </p:spTree>
    <p:extLst>
      <p:ext uri="{BB962C8B-B14F-4D97-AF65-F5344CB8AC3E}">
        <p14:creationId xmlns:p14="http://schemas.microsoft.com/office/powerpoint/2010/main" val="668148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14" name="Object 13"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0" y="0"/>
            <a:ext cx="158750"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algn="ctr" fontAlgn="base">
              <a:spcBef>
                <a:spcPct val="0"/>
              </a:spcBef>
              <a:spcAft>
                <a:spcPct val="0"/>
              </a:spcAft>
            </a:pPr>
            <a:endParaRPr lang="en-US" sz="1400" dirty="0">
              <a:solidFill>
                <a:srgbClr val="000000"/>
              </a:solidFill>
              <a:latin typeface="Arial"/>
              <a:sym typeface="Arial"/>
            </a:endParaRPr>
          </a:p>
        </p:txBody>
      </p:sp>
      <p:sp>
        <p:nvSpPr>
          <p:cNvPr id="36"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Agenda</a:t>
            </a:r>
            <a:endParaRPr lang="en-US" kern="0" dirty="0"/>
          </a:p>
        </p:txBody>
      </p:sp>
      <p:sp>
        <p:nvSpPr>
          <p:cNvPr id="55" name="Text Placeholder 2">
            <a:extLst>
              <a:ext uri="{FF2B5EF4-FFF2-40B4-BE49-F238E27FC236}">
                <a16:creationId xmlns:a16="http://schemas.microsoft.com/office/drawing/2014/main" id="{26F3900A-F7CD-D046-8AA1-A99D6BE06F3C}"/>
              </a:ext>
            </a:extLst>
          </p:cNvPr>
          <p:cNvSpPr>
            <a:spLocks noGrp="1"/>
          </p:cNvSpPr>
          <p:nvPr>
            <p:custDataLst>
              <p:tags r:id="rId3"/>
            </p:custDataLst>
          </p:nvPr>
        </p:nvSpPr>
        <p:spPr bwMode="gray">
          <a:xfrm>
            <a:off x="2857500" y="1676400"/>
            <a:ext cx="3429000" cy="355600"/>
          </a:xfrm>
          <a:prstGeom prst="rect">
            <a:avLst/>
          </a:prstGeom>
          <a:solidFill>
            <a:schemeClr val="accent1"/>
          </a:solid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b="1" dirty="0"/>
              <a:t>Logistics</a:t>
            </a:r>
          </a:p>
        </p:txBody>
      </p:sp>
      <p:sp>
        <p:nvSpPr>
          <p:cNvPr id="56" name="Text Placeholder 2">
            <a:hlinkClick r:id="" action="ppaction://noaction"/>
            <a:extLst>
              <a:ext uri="{FF2B5EF4-FFF2-40B4-BE49-F238E27FC236}">
                <a16:creationId xmlns:a16="http://schemas.microsoft.com/office/drawing/2014/main" id="{DCF3D084-C3D6-B94B-8B14-00CAD3AA0722}"/>
              </a:ext>
            </a:extLst>
          </p:cNvPr>
          <p:cNvSpPr>
            <a:spLocks noGrp="1"/>
          </p:cNvSpPr>
          <p:nvPr>
            <p:custDataLst>
              <p:tags r:id="rId4"/>
            </p:custDataLst>
          </p:nvPr>
        </p:nvSpPr>
        <p:spPr bwMode="gray">
          <a:xfrm>
            <a:off x="2667000" y="2803215"/>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Program Updates</a:t>
            </a:r>
          </a:p>
        </p:txBody>
      </p:sp>
      <p:sp>
        <p:nvSpPr>
          <p:cNvPr id="57" name="Text Placeholder 2">
            <a:hlinkClick r:id="" action="ppaction://noaction"/>
            <a:extLst>
              <a:ext uri="{FF2B5EF4-FFF2-40B4-BE49-F238E27FC236}">
                <a16:creationId xmlns:a16="http://schemas.microsoft.com/office/drawing/2014/main" id="{0C7EAD71-46DD-984B-A104-7841F0192565}"/>
              </a:ext>
            </a:extLst>
          </p:cNvPr>
          <p:cNvSpPr>
            <a:spLocks noGrp="1"/>
          </p:cNvSpPr>
          <p:nvPr>
            <p:custDataLst>
              <p:tags r:id="rId5"/>
            </p:custDataLst>
          </p:nvPr>
        </p:nvSpPr>
        <p:spPr bwMode="gray">
          <a:xfrm>
            <a:off x="3698875" y="4475097"/>
            <a:ext cx="174625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altLang="en-US" sz="1500" dirty="0">
                <a:solidFill>
                  <a:schemeClr val="bg2">
                    <a:lumMod val="85000"/>
                  </a:schemeClr>
                </a:solidFill>
              </a:rPr>
              <a:t>Thank You</a:t>
            </a:r>
            <a:endParaRPr lang="en-US" sz="1500" dirty="0">
              <a:solidFill>
                <a:schemeClr val="bg2">
                  <a:lumMod val="85000"/>
                </a:schemeClr>
              </a:solidFill>
            </a:endParaRPr>
          </a:p>
        </p:txBody>
      </p:sp>
      <p:sp>
        <p:nvSpPr>
          <p:cNvPr id="59" name="Text Placeholder 2">
            <a:extLst>
              <a:ext uri="{FF2B5EF4-FFF2-40B4-BE49-F238E27FC236}">
                <a16:creationId xmlns:a16="http://schemas.microsoft.com/office/drawing/2014/main" id="{B9E924D6-27B9-C249-9B30-621BFECEC7C7}"/>
              </a:ext>
            </a:extLst>
          </p:cNvPr>
          <p:cNvSpPr>
            <a:spLocks noGrp="1"/>
          </p:cNvSpPr>
          <p:nvPr>
            <p:custDataLst>
              <p:tags r:id="rId6"/>
            </p:custDataLst>
          </p:nvPr>
        </p:nvSpPr>
        <p:spPr bwMode="gray">
          <a:xfrm>
            <a:off x="2362200" y="2239807"/>
            <a:ext cx="449580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Intent of Public Listening Sessions</a:t>
            </a:r>
          </a:p>
        </p:txBody>
      </p:sp>
      <p:sp>
        <p:nvSpPr>
          <p:cNvPr id="12" name="Text Placeholder 2">
            <a:hlinkClick r:id="" action="ppaction://noaction"/>
            <a:extLst>
              <a:ext uri="{FF2B5EF4-FFF2-40B4-BE49-F238E27FC236}">
                <a16:creationId xmlns:a16="http://schemas.microsoft.com/office/drawing/2014/main" id="{856E9673-312F-2C4E-B7B5-8CA0CB247198}"/>
              </a:ext>
            </a:extLst>
          </p:cNvPr>
          <p:cNvSpPr>
            <a:spLocks noGrp="1"/>
          </p:cNvSpPr>
          <p:nvPr>
            <p:custDataLst>
              <p:tags r:id="rId7"/>
            </p:custDataLst>
          </p:nvPr>
        </p:nvSpPr>
        <p:spPr bwMode="gray">
          <a:xfrm>
            <a:off x="2667000" y="3917803"/>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2">
                    <a:lumMod val="85000"/>
                  </a:schemeClr>
                </a:solidFill>
              </a:rPr>
              <a:t>Open Discussion</a:t>
            </a:r>
          </a:p>
        </p:txBody>
      </p:sp>
      <p:sp>
        <p:nvSpPr>
          <p:cNvPr id="10" name="Text Placeholder 2">
            <a:hlinkClick r:id="" action="ppaction://noaction"/>
            <a:extLst>
              <a:ext uri="{FF2B5EF4-FFF2-40B4-BE49-F238E27FC236}">
                <a16:creationId xmlns:a16="http://schemas.microsoft.com/office/drawing/2014/main" id="{9A4221F5-307E-D048-A5B2-9A0E970BB8F6}"/>
              </a:ext>
            </a:extLst>
          </p:cNvPr>
          <p:cNvSpPr>
            <a:spLocks noGrp="1"/>
          </p:cNvSpPr>
          <p:nvPr>
            <p:custDataLst>
              <p:tags r:id="rId8"/>
            </p:custDataLst>
          </p:nvPr>
        </p:nvSpPr>
        <p:spPr bwMode="gray">
          <a:xfrm>
            <a:off x="2672862" y="3360509"/>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EVV Policy Decisions</a:t>
            </a:r>
          </a:p>
        </p:txBody>
      </p:sp>
    </p:spTree>
    <p:extLst>
      <p:ext uri="{BB962C8B-B14F-4D97-AF65-F5344CB8AC3E}">
        <p14:creationId xmlns:p14="http://schemas.microsoft.com/office/powerpoint/2010/main" val="1540099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5" name="Text Placeholder 2">
            <a:extLst>
              <a:ext uri="{FF2B5EF4-FFF2-40B4-BE49-F238E27FC236}">
                <a16:creationId xmlns:a16="http://schemas.microsoft.com/office/drawing/2014/main" id="{6B77E912-AFB0-5746-9FB6-083879F160BA}"/>
              </a:ext>
            </a:extLst>
          </p:cNvPr>
          <p:cNvSpPr txBox="1">
            <a:spLocks/>
          </p:cNvSpPr>
          <p:nvPr/>
        </p:nvSpPr>
        <p:spPr>
          <a:xfrm>
            <a:off x="609599" y="1149472"/>
            <a:ext cx="7924801" cy="1136527"/>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MassHealth wants to ensure that all consumers and PCAs are aware of the EVV requirement and how MassHealth plans to implement EVV.  What communication measures, beyond those mentioned here, should we use to ensure broad understanding of these changes?</a:t>
            </a:r>
          </a:p>
        </p:txBody>
      </p:sp>
      <p:sp>
        <p:nvSpPr>
          <p:cNvPr id="6" name="Text Placeholder 2">
            <a:extLst>
              <a:ext uri="{FF2B5EF4-FFF2-40B4-BE49-F238E27FC236}">
                <a16:creationId xmlns:a16="http://schemas.microsoft.com/office/drawing/2014/main" id="{4009D1E2-9535-4DB9-96C9-D236159DB37C}"/>
              </a:ext>
            </a:extLst>
          </p:cNvPr>
          <p:cNvSpPr txBox="1">
            <a:spLocks/>
          </p:cNvSpPr>
          <p:nvPr/>
        </p:nvSpPr>
        <p:spPr>
          <a:xfrm>
            <a:off x="609599" y="2736727"/>
            <a:ext cx="7924801"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Do you have implementation recommendations for MassHealth that we should consider?  </a:t>
            </a:r>
          </a:p>
        </p:txBody>
      </p:sp>
      <p:sp>
        <p:nvSpPr>
          <p:cNvPr id="7" name="Text Placeholder 2">
            <a:extLst>
              <a:ext uri="{FF2B5EF4-FFF2-40B4-BE49-F238E27FC236}">
                <a16:creationId xmlns:a16="http://schemas.microsoft.com/office/drawing/2014/main" id="{D578583E-2A42-40B5-B679-E5648228EB8A}"/>
              </a:ext>
            </a:extLst>
          </p:cNvPr>
          <p:cNvSpPr txBox="1">
            <a:spLocks/>
          </p:cNvSpPr>
          <p:nvPr/>
        </p:nvSpPr>
        <p:spPr>
          <a:xfrm>
            <a:off x="609598" y="3949454"/>
            <a:ext cx="7924801" cy="1136527"/>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The intent of the device voucher process is to ensure that consumers and PCAs without a device can still successfully participate in EVV.  Do you have additional recommendations that would help us improve the success of this program?</a:t>
            </a:r>
          </a:p>
        </p:txBody>
      </p:sp>
      <p:sp>
        <p:nvSpPr>
          <p:cNvPr id="8" name="Text Placeholder 2">
            <a:extLst>
              <a:ext uri="{FF2B5EF4-FFF2-40B4-BE49-F238E27FC236}">
                <a16:creationId xmlns:a16="http://schemas.microsoft.com/office/drawing/2014/main" id="{99F061B6-F606-4F60-8E84-D319DF5F82C4}"/>
              </a:ext>
            </a:extLst>
          </p:cNvPr>
          <p:cNvSpPr txBox="1">
            <a:spLocks/>
          </p:cNvSpPr>
          <p:nvPr/>
        </p:nvSpPr>
        <p:spPr>
          <a:xfrm>
            <a:off x="609597" y="5558479"/>
            <a:ext cx="7924801" cy="762000"/>
          </a:xfrm>
          <a:prstGeom prst="rect">
            <a:avLst/>
          </a:prstGeom>
          <a:solidFill>
            <a:schemeClr val="tx2"/>
          </a:solidFill>
          <a:ln w="9525">
            <a:noFill/>
            <a:miter lim="800000"/>
            <a:headEnd/>
            <a:tailEnd/>
          </a:ln>
          <a:effectLst/>
        </p:spPr>
        <p:txBody>
          <a:bodyPr vert="horz" wrap="square" lIns="76200" tIns="76200" rIns="76200" bIns="76200" numCol="1" anchor="ctr" anchorCtr="0" compatLnSpc="1">
            <a:prstTxWarp prst="textNoShape">
              <a:avLst/>
            </a:prstTxWarp>
            <a:noAutofit/>
          </a:bodyPr>
          <a:lstStyle>
            <a:defPPr>
              <a:defRPr lang="en-US"/>
            </a:defPPr>
            <a:lvl1pPr indent="0" algn="ctr" defTabSz="913429" fontAlgn="base">
              <a:spcBef>
                <a:spcPct val="0"/>
              </a:spcBef>
              <a:spcAft>
                <a:spcPct val="0"/>
              </a:spcAft>
              <a:buClr>
                <a:schemeClr val="tx2"/>
              </a:buClr>
              <a:defRPr sz="1600" b="1" kern="0" baseline="0">
                <a:solidFill>
                  <a:schemeClr val="bg1"/>
                </a:solidFill>
                <a:latin typeface="Arial" panose="020B0604020202020204" pitchFamily="34" charset="0"/>
                <a:cs typeface="Arial" panose="020B0604020202020204" pitchFamily="34" charset="0"/>
              </a:defRPr>
            </a:lvl1pPr>
            <a:lvl2pPr marL="197586" indent="-195966" defTabSz="913429" fontAlgn="base">
              <a:spcBef>
                <a:spcPct val="0"/>
              </a:spcBef>
              <a:spcAft>
                <a:spcPct val="0"/>
              </a:spcAft>
              <a:buClr>
                <a:schemeClr val="tx2"/>
              </a:buClr>
              <a:buSzPct val="125000"/>
              <a:buFont typeface="Arial" charset="0"/>
              <a:buChar char="▪"/>
              <a:defRPr sz="1600" baseline="0"/>
            </a:lvl2pPr>
            <a:lvl3pPr marL="466431" indent="-267227" defTabSz="913429" fontAlgn="base">
              <a:spcBef>
                <a:spcPct val="0"/>
              </a:spcBef>
              <a:spcAft>
                <a:spcPct val="0"/>
              </a:spcAft>
              <a:buClr>
                <a:schemeClr val="tx2"/>
              </a:buClr>
              <a:buSzPct val="120000"/>
              <a:buFont typeface="Arial" charset="0"/>
              <a:buChar char="–"/>
              <a:defRPr sz="1600" baseline="0"/>
            </a:lvl3pPr>
            <a:lvl4pPr marL="626768" indent="-158716" defTabSz="913429" fontAlgn="base">
              <a:spcBef>
                <a:spcPct val="0"/>
              </a:spcBef>
              <a:spcAft>
                <a:spcPct val="0"/>
              </a:spcAft>
              <a:buClr>
                <a:schemeClr val="tx2"/>
              </a:buClr>
              <a:buSzPct val="120000"/>
              <a:buFont typeface="Arial" charset="0"/>
              <a:buChar char="▫"/>
              <a:defRPr sz="1600" baseline="0"/>
            </a:lvl4pPr>
            <a:lvl5pPr marL="764947" indent="-132804" defTabSz="913429" fontAlgn="base">
              <a:spcBef>
                <a:spcPct val="0"/>
              </a:spcBef>
              <a:spcAft>
                <a:spcPct val="0"/>
              </a:spcAft>
              <a:buClr>
                <a:schemeClr val="tx2"/>
              </a:buClr>
              <a:buSzPct val="89000"/>
              <a:buFont typeface="Arial" charset="0"/>
              <a:buChar char="-"/>
              <a:defRPr sz="1600" baseline="0"/>
            </a:lvl5pPr>
            <a:lvl6pPr marL="764947" indent="-132804" defTabSz="913429" fontAlgn="base">
              <a:spcBef>
                <a:spcPct val="0"/>
              </a:spcBef>
              <a:spcAft>
                <a:spcPct val="0"/>
              </a:spcAft>
              <a:buClr>
                <a:schemeClr val="tx2"/>
              </a:buClr>
              <a:buSzPct val="89000"/>
              <a:buFont typeface="Arial" charset="0"/>
              <a:buChar char="-"/>
              <a:defRPr sz="1600" baseline="0"/>
            </a:lvl6pPr>
            <a:lvl7pPr marL="764947" indent="-132804" defTabSz="913429" fontAlgn="base">
              <a:spcBef>
                <a:spcPct val="0"/>
              </a:spcBef>
              <a:spcAft>
                <a:spcPct val="0"/>
              </a:spcAft>
              <a:buClr>
                <a:schemeClr val="tx2"/>
              </a:buClr>
              <a:buSzPct val="89000"/>
              <a:buFont typeface="Arial" charset="0"/>
              <a:buChar char="-"/>
              <a:defRPr sz="1600" baseline="0"/>
            </a:lvl7pPr>
            <a:lvl8pPr marL="764947" indent="-132804" defTabSz="913429" fontAlgn="base">
              <a:spcBef>
                <a:spcPct val="0"/>
              </a:spcBef>
              <a:spcAft>
                <a:spcPct val="0"/>
              </a:spcAft>
              <a:buClr>
                <a:schemeClr val="tx2"/>
              </a:buClr>
              <a:buSzPct val="89000"/>
              <a:buFont typeface="Arial" charset="0"/>
              <a:buChar char="-"/>
              <a:defRPr sz="1600" baseline="0"/>
            </a:lvl8pPr>
            <a:lvl9pPr marL="764947" indent="-132804" defTabSz="913429" fontAlgn="base">
              <a:spcBef>
                <a:spcPct val="0"/>
              </a:spcBef>
              <a:spcAft>
                <a:spcPct val="0"/>
              </a:spcAft>
              <a:buClr>
                <a:schemeClr val="tx2"/>
              </a:buClr>
              <a:buSzPct val="89000"/>
              <a:buFont typeface="Arial" charset="0"/>
              <a:buChar char="-"/>
              <a:defRPr sz="1600" baseline="0"/>
            </a:lvl9pPr>
          </a:lstStyle>
          <a:p>
            <a:r>
              <a:rPr lang="en-US" dirty="0"/>
              <a:t>Are there other areas of EVV implementation that you would like MassHealth to address in our next public listening session?</a:t>
            </a:r>
          </a:p>
        </p:txBody>
      </p:sp>
    </p:spTree>
    <p:extLst>
      <p:ext uri="{BB962C8B-B14F-4D97-AF65-F5344CB8AC3E}">
        <p14:creationId xmlns:p14="http://schemas.microsoft.com/office/powerpoint/2010/main" val="2364333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D6507-3586-D646-A42D-993DB5207F10}"/>
              </a:ext>
            </a:extLst>
          </p:cNvPr>
          <p:cNvSpPr>
            <a:spLocks noGrp="1"/>
          </p:cNvSpPr>
          <p:nvPr>
            <p:ph type="title"/>
          </p:nvPr>
        </p:nvSpPr>
        <p:spPr/>
        <p:txBody>
          <a:bodyPr/>
          <a:lstStyle/>
          <a:p>
            <a:r>
              <a:rPr lang="en-US" dirty="0"/>
              <a:t>MassHealth wants to hear from you!</a:t>
            </a:r>
          </a:p>
        </p:txBody>
      </p:sp>
      <p:sp>
        <p:nvSpPr>
          <p:cNvPr id="4" name="Text Placeholder 3">
            <a:extLst>
              <a:ext uri="{FF2B5EF4-FFF2-40B4-BE49-F238E27FC236}">
                <a16:creationId xmlns:a16="http://schemas.microsoft.com/office/drawing/2014/main" id="{EA01F29E-B6E2-F540-8710-54588EC15677}"/>
              </a:ext>
            </a:extLst>
          </p:cNvPr>
          <p:cNvSpPr>
            <a:spLocks noGrp="1"/>
          </p:cNvSpPr>
          <p:nvPr>
            <p:ph type="body" sz="quarter" idx="12"/>
          </p:nvPr>
        </p:nvSpPr>
        <p:spPr>
          <a:xfrm>
            <a:off x="277972" y="762000"/>
            <a:ext cx="8307009" cy="4366629"/>
          </a:xfrm>
        </p:spPr>
        <p:txBody>
          <a:bodyPr/>
          <a:lstStyle/>
          <a:p>
            <a:pPr marL="0" lvl="1" indent="0" algn="ctr">
              <a:spcAft>
                <a:spcPts val="800"/>
              </a:spcAft>
              <a:buNone/>
            </a:pPr>
            <a:r>
              <a:rPr lang="en-US" sz="1800" b="1" dirty="0">
                <a:cs typeface="Calibri" pitchFamily="34" charset="0"/>
              </a:rPr>
              <a:t>Feedback Reminders</a:t>
            </a:r>
            <a:endParaRPr lang="en-US" b="1" dirty="0">
              <a:cs typeface="Calibri" pitchFamily="34" charset="0"/>
            </a:endParaRPr>
          </a:p>
          <a:p>
            <a:pPr lvl="1">
              <a:spcAft>
                <a:spcPts val="800"/>
              </a:spcAft>
            </a:pPr>
            <a:r>
              <a:rPr lang="en-US" sz="1800" dirty="0"/>
              <a:t>Feedback will be prioritized in the following order:</a:t>
            </a:r>
          </a:p>
          <a:p>
            <a:pPr marL="755268" lvl="2" indent="-285750">
              <a:buFont typeface="Arial" pitchFamily="34" charset="0"/>
              <a:buChar char="−"/>
            </a:pPr>
            <a:r>
              <a:rPr lang="en-US" sz="1600" dirty="0"/>
              <a:t>A MassHealth representative will read any comments submitted to the comments section.</a:t>
            </a:r>
          </a:p>
          <a:p>
            <a:pPr marL="755268" lvl="2" indent="-285750">
              <a:buFont typeface="Arial" pitchFamily="34" charset="0"/>
              <a:buChar char="−"/>
            </a:pPr>
            <a:r>
              <a:rPr lang="en-US" sz="1600" dirty="0"/>
              <a:t>A MassHealth representative will call on anyone using the “raise hand” feature.</a:t>
            </a:r>
          </a:p>
          <a:p>
            <a:pPr marL="755268" lvl="2" indent="-285750">
              <a:buFont typeface="Arial" pitchFamily="34" charset="0"/>
              <a:buChar char="−"/>
            </a:pPr>
            <a:r>
              <a:rPr lang="en-US" sz="1600" dirty="0"/>
              <a:t>Attendees will have the opportunity to unmute and provide feedback.</a:t>
            </a:r>
          </a:p>
          <a:p>
            <a:pPr lvl="1">
              <a:spcAft>
                <a:spcPts val="800"/>
              </a:spcAft>
            </a:pPr>
            <a:r>
              <a:rPr lang="en-US" sz="1800" dirty="0"/>
              <a:t>During Public Listening Sessions, MassHealth </a:t>
            </a:r>
            <a:r>
              <a:rPr lang="en-US" sz="1800" b="1" u="sng" dirty="0"/>
              <a:t>does not</a:t>
            </a:r>
            <a:r>
              <a:rPr lang="en-US" sz="1800" b="1" dirty="0"/>
              <a:t> </a:t>
            </a:r>
            <a:r>
              <a:rPr lang="en-US" sz="1800" dirty="0"/>
              <a:t>respond to feedback. MassHealth asks that you frame your feedback in the form of a comment as questions cannot be answered.</a:t>
            </a:r>
          </a:p>
          <a:p>
            <a:pPr lvl="1">
              <a:spcAft>
                <a:spcPts val="800"/>
              </a:spcAft>
            </a:pPr>
            <a:r>
              <a:rPr lang="en-US" sz="1800" dirty="0">
                <a:cs typeface="Calibri" pitchFamily="34" charset="0"/>
              </a:rPr>
              <a:t>If we run out of time and do not get to your question, MassHealth accepts feedback at anytime at </a:t>
            </a:r>
            <a:r>
              <a:rPr lang="en-US" sz="1800" dirty="0">
                <a:cs typeface="Calibri" pitchFamily="34" charset="0"/>
                <a:hlinkClick r:id="rId3"/>
              </a:rPr>
              <a:t>PCAfeedback@massmail.state.ma.us</a:t>
            </a:r>
            <a:endParaRPr lang="en-US" sz="1800" dirty="0">
              <a:cs typeface="Calibri" pitchFamily="34" charset="0"/>
            </a:endParaRPr>
          </a:p>
        </p:txBody>
      </p:sp>
    </p:spTree>
    <p:extLst>
      <p:ext uri="{BB962C8B-B14F-4D97-AF65-F5344CB8AC3E}">
        <p14:creationId xmlns:p14="http://schemas.microsoft.com/office/powerpoint/2010/main" val="2470877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Thank you!</a:t>
            </a:r>
            <a:endParaRPr lang="en-US" kern="0" dirty="0"/>
          </a:p>
        </p:txBody>
      </p:sp>
      <p:sp>
        <p:nvSpPr>
          <p:cNvPr id="2" name="Rectangle 1"/>
          <p:cNvSpPr/>
          <p:nvPr/>
        </p:nvSpPr>
        <p:spPr>
          <a:xfrm>
            <a:off x="1040462" y="1942237"/>
            <a:ext cx="7063075" cy="1200329"/>
          </a:xfrm>
          <a:prstGeom prst="rect">
            <a:avLst/>
          </a:prstGeom>
        </p:spPr>
        <p:txBody>
          <a:bodyPr wrap="square">
            <a:spAutoFit/>
          </a:bodyPr>
          <a:lstStyle/>
          <a:p>
            <a:pPr marL="8682" algn="ctr"/>
            <a:endParaRPr lang="en-US" i="1" dirty="0"/>
          </a:p>
          <a:p>
            <a:pPr marL="8682" algn="ctr"/>
            <a:r>
              <a:rPr lang="en-US" i="1" dirty="0"/>
              <a:t>Additional feedback can be submitted to MassHealth by emailing:</a:t>
            </a:r>
          </a:p>
          <a:p>
            <a:pPr marL="8682" algn="ctr"/>
            <a:endParaRPr lang="en-US" i="1" dirty="0"/>
          </a:p>
          <a:p>
            <a:pPr marL="8682" algn="ctr"/>
            <a:r>
              <a:rPr lang="en-US" b="1" i="1" dirty="0">
                <a:solidFill>
                  <a:schemeClr val="accent4"/>
                </a:solidFill>
              </a:rPr>
              <a:t>PCAfeedback@massmail.state.ma.us</a:t>
            </a:r>
          </a:p>
        </p:txBody>
      </p:sp>
      <p:sp>
        <p:nvSpPr>
          <p:cNvPr id="20" name="Text Placeholder 1"/>
          <p:cNvSpPr txBox="1">
            <a:spLocks/>
          </p:cNvSpPr>
          <p:nvPr/>
        </p:nvSpPr>
        <p:spPr>
          <a:xfrm>
            <a:off x="313182" y="1295400"/>
            <a:ext cx="8517636" cy="3048000"/>
          </a:xfrm>
          <a:prstGeom prst="rect">
            <a:avLst/>
          </a:prstGeom>
          <a:ln>
            <a:solidFill>
              <a:schemeClr val="accent6">
                <a:lumMod val="60000"/>
                <a:lumOff val="40000"/>
              </a:schemeClr>
            </a:solidFill>
          </a:ln>
          <a:effectLst>
            <a:outerShdw blurRad="50800" dist="38100" dir="2700000" algn="tl" rotWithShape="0">
              <a:prstClr val="black">
                <a:alpha val="40000"/>
              </a:prstClr>
            </a:outerShdw>
          </a:effectLst>
        </p:spPr>
        <p:txBody>
          <a:bodyPr lIns="274320" rIns="274320"/>
          <a:lst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b="1" dirty="0">
                <a:solidFill>
                  <a:schemeClr val="tx2"/>
                </a:solidFill>
              </a:rPr>
              <a:t> </a:t>
            </a:r>
          </a:p>
        </p:txBody>
      </p:sp>
    </p:spTree>
    <p:extLst>
      <p:ext uri="{BB962C8B-B14F-4D97-AF65-F5344CB8AC3E}">
        <p14:creationId xmlns:p14="http://schemas.microsoft.com/office/powerpoint/2010/main" val="226111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Joining from a Mobile Device</a:t>
            </a:r>
          </a:p>
        </p:txBody>
      </p:sp>
      <p:sp>
        <p:nvSpPr>
          <p:cNvPr id="8" name="Text Placeholder 7">
            <a:extLst>
              <a:ext uri="{FF2B5EF4-FFF2-40B4-BE49-F238E27FC236}">
                <a16:creationId xmlns:a16="http://schemas.microsoft.com/office/drawing/2014/main" id="{E15D27EA-96DC-6A42-9D87-79A3E30C7D73}"/>
              </a:ext>
            </a:extLst>
          </p:cNvPr>
          <p:cNvSpPr>
            <a:spLocks noGrp="1"/>
          </p:cNvSpPr>
          <p:nvPr>
            <p:ph type="body" sz="quarter" idx="12"/>
          </p:nvPr>
        </p:nvSpPr>
        <p:spPr>
          <a:xfrm>
            <a:off x="381000" y="914400"/>
            <a:ext cx="4800600" cy="4462760"/>
          </a:xfrm>
        </p:spPr>
        <p:txBody>
          <a:bodyPr/>
          <a:lstStyle/>
          <a:p>
            <a:pPr marL="285750" lvl="2" indent="-285750">
              <a:buFont typeface="Wingdings" pitchFamily="2" charset="2"/>
              <a:buChar char="§"/>
            </a:pPr>
            <a:r>
              <a:rPr lang="en-US" sz="1500" dirty="0"/>
              <a:t>If you are joining this meeting from a mobile device, you have two options:</a:t>
            </a:r>
          </a:p>
          <a:p>
            <a:pPr marL="521906" lvl="3" indent="-285750">
              <a:buSzTx/>
              <a:buFont typeface="System Font Regular"/>
              <a:buChar char="-"/>
            </a:pPr>
            <a:r>
              <a:rPr lang="en-US" sz="1500" dirty="0">
                <a:solidFill>
                  <a:srgbClr val="000000"/>
                </a:solidFill>
              </a:rPr>
              <a:t>Join by calling in</a:t>
            </a:r>
          </a:p>
          <a:p>
            <a:pPr marL="521906" lvl="3" indent="-285750">
              <a:buSzTx/>
              <a:buFont typeface="System Font Regular"/>
              <a:buChar char="-"/>
            </a:pPr>
            <a:r>
              <a:rPr lang="en-US" sz="1500" dirty="0">
                <a:solidFill>
                  <a:srgbClr val="000000"/>
                </a:solidFill>
              </a:rPr>
              <a:t>Join via the Zoom mobile application</a:t>
            </a:r>
            <a:endParaRPr lang="en-US" sz="1500" dirty="0"/>
          </a:p>
          <a:p>
            <a:pPr marL="285750" lvl="2" indent="-285750">
              <a:buFont typeface="Wingdings" pitchFamily="2" charset="2"/>
              <a:buChar char="§"/>
            </a:pPr>
            <a:r>
              <a:rPr lang="en-US" sz="1500" dirty="0"/>
              <a:t>Listening session details, including call in information and the meeting password, can be found online at mass.gov by searching “Notice Bi-Monthly Public Listening Session” and opening the search result for November 2021.</a:t>
            </a:r>
          </a:p>
          <a:p>
            <a:pPr marL="285750" lvl="2" indent="-285750">
              <a:buFont typeface="Wingdings" pitchFamily="2" charset="2"/>
              <a:buChar char="§"/>
            </a:pPr>
            <a:r>
              <a:rPr lang="en-US" sz="1500" dirty="0"/>
              <a:t>If you are having difficulty joining via the mobile application, please call in using the information provided in the communications sent for this listening session.</a:t>
            </a:r>
          </a:p>
          <a:p>
            <a:pPr marL="285750" lvl="2" indent="-285750">
              <a:buFont typeface="Wingdings" pitchFamily="2" charset="2"/>
              <a:buChar char="§"/>
            </a:pPr>
            <a:r>
              <a:rPr lang="en-US" sz="1500" dirty="0"/>
              <a:t>If you call in, the deck we are reviewing will be posted on mass.gov and can be found by searching “November Bi-Monthly Public Listening Session”.</a:t>
            </a:r>
          </a:p>
        </p:txBody>
      </p:sp>
      <p:sp>
        <p:nvSpPr>
          <p:cNvPr id="2" name="Rectangle 1">
            <a:extLst>
              <a:ext uri="{FF2B5EF4-FFF2-40B4-BE49-F238E27FC236}">
                <a16:creationId xmlns:a16="http://schemas.microsoft.com/office/drawing/2014/main" id="{996FBE5C-8A3A-AD4F-8E6C-06A357EB5F6E}"/>
              </a:ext>
            </a:extLst>
          </p:cNvPr>
          <p:cNvSpPr/>
          <p:nvPr/>
        </p:nvSpPr>
        <p:spPr>
          <a:xfrm>
            <a:off x="381000" y="619262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pic>
        <p:nvPicPr>
          <p:cNvPr id="7" name="Graphic 6" descr="Smart Phone with solid fill">
            <a:extLst>
              <a:ext uri="{FF2B5EF4-FFF2-40B4-BE49-F238E27FC236}">
                <a16:creationId xmlns:a16="http://schemas.microsoft.com/office/drawing/2014/main" id="{DE957CD7-FC5B-45D6-A893-E61CBBAF61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30180" y="914400"/>
            <a:ext cx="4113820" cy="4113820"/>
          </a:xfrm>
          <a:prstGeom prst="rect">
            <a:avLst/>
          </a:prstGeom>
        </p:spPr>
      </p:pic>
    </p:spTree>
    <p:extLst>
      <p:ext uri="{BB962C8B-B14F-4D97-AF65-F5344CB8AC3E}">
        <p14:creationId xmlns:p14="http://schemas.microsoft.com/office/powerpoint/2010/main" val="184592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Muting and Unmuting Your Line</a:t>
            </a:r>
          </a:p>
        </p:txBody>
      </p:sp>
      <p:sp>
        <p:nvSpPr>
          <p:cNvPr id="2" name="Text Placeholder 1">
            <a:extLst>
              <a:ext uri="{FF2B5EF4-FFF2-40B4-BE49-F238E27FC236}">
                <a16:creationId xmlns:a16="http://schemas.microsoft.com/office/drawing/2014/main" id="{A4C3E19B-7970-1D4F-9DBA-5C525D84823C}"/>
              </a:ext>
            </a:extLst>
          </p:cNvPr>
          <p:cNvSpPr>
            <a:spLocks noGrp="1"/>
          </p:cNvSpPr>
          <p:nvPr>
            <p:ph type="body" sz="quarter" idx="12"/>
          </p:nvPr>
        </p:nvSpPr>
        <p:spPr>
          <a:xfrm>
            <a:off x="381000" y="914400"/>
            <a:ext cx="4273062" cy="5247590"/>
          </a:xfrm>
        </p:spPr>
        <p:txBody>
          <a:bodyPr/>
          <a:lstStyle/>
          <a:p>
            <a:pPr marL="288925" lvl="2" indent="-288925">
              <a:buFont typeface="Wingdings" panose="05000000000000000000" pitchFamily="2" charset="2"/>
              <a:buChar char="§"/>
            </a:pPr>
            <a:r>
              <a:rPr lang="en-US" sz="1500" dirty="0"/>
              <a:t>MassHealth requests that all attendees keep their phone muted if they are not talking to minimize background noise. MassHealth may mute your line if there is background noise.</a:t>
            </a:r>
            <a:endParaRPr lang="en-US" sz="1000" dirty="0">
              <a:solidFill>
                <a:srgbClr val="FF0000"/>
              </a:solidFill>
            </a:endParaRPr>
          </a:p>
          <a:p>
            <a:pPr marL="288925" indent="-288925">
              <a:buSzPct val="120000"/>
              <a:buFont typeface="Wingdings" panose="05000000000000000000" pitchFamily="2" charset="2"/>
              <a:buChar char="§"/>
            </a:pPr>
            <a:r>
              <a:rPr lang="en-US" sz="1500" dirty="0"/>
              <a:t>If you need to </a:t>
            </a:r>
            <a:r>
              <a:rPr lang="en-US" sz="1500" b="1" u="sng" dirty="0"/>
              <a:t>unmute</a:t>
            </a:r>
            <a:r>
              <a:rPr lang="en-US" sz="1500" dirty="0"/>
              <a:t> your line, you can do so by following these instructions:</a:t>
            </a:r>
          </a:p>
          <a:p>
            <a:pPr marL="515938" lvl="1" indent="-285750">
              <a:buFontTx/>
              <a:buChar char="-"/>
            </a:pPr>
            <a:r>
              <a:rPr lang="en-US" sz="1400" dirty="0"/>
              <a:t>If you are connected to audio </a:t>
            </a:r>
            <a:r>
              <a:rPr lang="en-US" sz="1400" b="1" dirty="0"/>
              <a:t>on your computer or via the Zoom app:</a:t>
            </a:r>
            <a:r>
              <a:rPr lang="en-US" sz="1400" dirty="0"/>
              <a:t> Click the Mute icon at the bottom of the screen.</a:t>
            </a:r>
          </a:p>
          <a:p>
            <a:pPr marL="515938" lvl="1" indent="-285750">
              <a:buFontTx/>
              <a:buChar char="-"/>
            </a:pPr>
            <a:r>
              <a:rPr lang="en-US" sz="1400" dirty="0"/>
              <a:t>If you are connected to audio </a:t>
            </a:r>
            <a:r>
              <a:rPr lang="en-US" sz="1400" b="1" dirty="0"/>
              <a:t>on your phone: </a:t>
            </a:r>
            <a:r>
              <a:rPr lang="en-US" sz="1400" dirty="0"/>
              <a:t> Press *6 on your phone.</a:t>
            </a:r>
            <a:endParaRPr lang="en-US" sz="1000" dirty="0"/>
          </a:p>
          <a:p>
            <a:pPr marL="288925" lvl="2" indent="-288925">
              <a:buFont typeface="Wingdings" panose="05000000000000000000" pitchFamily="2" charset="2"/>
              <a:buChar char="§"/>
            </a:pPr>
            <a:r>
              <a:rPr lang="en-US" sz="1500" dirty="0"/>
              <a:t>You can also get MassHealth’s attention by ”raising your hand”  by clicking the Reactions button and choosing Raise a Hand.</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PCAfeedback@massmail.state.ma.us</a:t>
            </a:r>
            <a:endParaRPr lang="en-US" sz="1500" dirty="0"/>
          </a:p>
          <a:p>
            <a:endParaRPr lang="en-US" dirty="0"/>
          </a:p>
        </p:txBody>
      </p:sp>
      <p:cxnSp>
        <p:nvCxnSpPr>
          <p:cNvPr id="12" name="Straight Arrow Connector 11">
            <a:extLst>
              <a:ext uri="{FF2B5EF4-FFF2-40B4-BE49-F238E27FC236}">
                <a16:creationId xmlns:a16="http://schemas.microsoft.com/office/drawing/2014/main" id="{571AF9B1-FB04-1043-8098-025E95D0C210}"/>
              </a:ext>
            </a:extLst>
          </p:cNvPr>
          <p:cNvCxnSpPr>
            <a:cxnSpLocks/>
          </p:cNvCxnSpPr>
          <p:nvPr/>
        </p:nvCxnSpPr>
        <p:spPr>
          <a:xfrm flipV="1">
            <a:off x="4114800" y="2494631"/>
            <a:ext cx="685799" cy="172369"/>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224108F1-E81A-9749-80E5-91CCD4988DCD}"/>
              </a:ext>
            </a:extLst>
          </p:cNvPr>
          <p:cNvSpPr/>
          <p:nvPr/>
        </p:nvSpPr>
        <p:spPr>
          <a:xfrm>
            <a:off x="288454" y="6272662"/>
            <a:ext cx="8538104" cy="307777"/>
          </a:xfrm>
          <a:prstGeom prst="rect">
            <a:avLst/>
          </a:prstGeom>
        </p:spPr>
        <p:txBody>
          <a:bodyPr wrap="square">
            <a:spAutoFit/>
          </a:bodyPr>
          <a:lstStyle/>
          <a:p>
            <a:pPr lvl="0" algn="ctr"/>
            <a:r>
              <a:rPr lang="en-US" sz="1400" b="1" dirty="0">
                <a:solidFill>
                  <a:srgbClr val="000000"/>
                </a:solidFill>
              </a:rPr>
              <a:t>MassHealth asks that you please hold all comments until the end of the presentation.</a:t>
            </a:r>
          </a:p>
        </p:txBody>
      </p:sp>
      <p:pic>
        <p:nvPicPr>
          <p:cNvPr id="11" name="Picture 10">
            <a:extLst>
              <a:ext uri="{FF2B5EF4-FFF2-40B4-BE49-F238E27FC236}">
                <a16:creationId xmlns:a16="http://schemas.microsoft.com/office/drawing/2014/main" id="{F7A28054-90B6-4D59-8170-D9B7E07C1286}"/>
              </a:ext>
            </a:extLst>
          </p:cNvPr>
          <p:cNvPicPr>
            <a:picLocks noChangeAspect="1"/>
          </p:cNvPicPr>
          <p:nvPr/>
        </p:nvPicPr>
        <p:blipFill>
          <a:blip r:embed="rId8"/>
          <a:stretch>
            <a:fillRect/>
          </a:stretch>
        </p:blipFill>
        <p:spPr>
          <a:xfrm>
            <a:off x="4960642" y="945371"/>
            <a:ext cx="4010025" cy="2495550"/>
          </a:xfrm>
          <a:prstGeom prst="rect">
            <a:avLst/>
          </a:prstGeom>
        </p:spPr>
      </p:pic>
      <p:pic>
        <p:nvPicPr>
          <p:cNvPr id="23" name="Picture 22">
            <a:extLst>
              <a:ext uri="{FF2B5EF4-FFF2-40B4-BE49-F238E27FC236}">
                <a16:creationId xmlns:a16="http://schemas.microsoft.com/office/drawing/2014/main" id="{8C139DA8-429D-4DD8-961C-54E134661E63}"/>
              </a:ext>
            </a:extLst>
          </p:cNvPr>
          <p:cNvPicPr>
            <a:picLocks noChangeAspect="1"/>
          </p:cNvPicPr>
          <p:nvPr/>
        </p:nvPicPr>
        <p:blipFill>
          <a:blip r:embed="rId9"/>
          <a:stretch>
            <a:fillRect/>
          </a:stretch>
        </p:blipFill>
        <p:spPr>
          <a:xfrm>
            <a:off x="4913855" y="3789969"/>
            <a:ext cx="4010026" cy="2483196"/>
          </a:xfrm>
          <a:prstGeom prst="rect">
            <a:avLst/>
          </a:prstGeom>
        </p:spPr>
      </p:pic>
      <p:cxnSp>
        <p:nvCxnSpPr>
          <p:cNvPr id="14" name="Straight Arrow Connector 13">
            <a:extLst>
              <a:ext uri="{FF2B5EF4-FFF2-40B4-BE49-F238E27FC236}">
                <a16:creationId xmlns:a16="http://schemas.microsoft.com/office/drawing/2014/main" id="{41DD1DBD-CD55-444E-9E47-AC18B09418D8}"/>
              </a:ext>
            </a:extLst>
          </p:cNvPr>
          <p:cNvCxnSpPr>
            <a:cxnSpLocks/>
          </p:cNvCxnSpPr>
          <p:nvPr/>
        </p:nvCxnSpPr>
        <p:spPr>
          <a:xfrm>
            <a:off x="3703760" y="4628441"/>
            <a:ext cx="950302" cy="248986"/>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579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Providing Input</a:t>
            </a:r>
          </a:p>
        </p:txBody>
      </p:sp>
      <p:sp>
        <p:nvSpPr>
          <p:cNvPr id="2" name="Text Placeholder 1">
            <a:extLst>
              <a:ext uri="{FF2B5EF4-FFF2-40B4-BE49-F238E27FC236}">
                <a16:creationId xmlns:a16="http://schemas.microsoft.com/office/drawing/2014/main" id="{0F09FC13-A917-8B40-A942-47EC51B6828C}"/>
              </a:ext>
            </a:extLst>
          </p:cNvPr>
          <p:cNvSpPr>
            <a:spLocks noGrp="1"/>
          </p:cNvSpPr>
          <p:nvPr>
            <p:ph type="body" sz="quarter" idx="12"/>
          </p:nvPr>
        </p:nvSpPr>
        <p:spPr>
          <a:xfrm>
            <a:off x="381000" y="914400"/>
            <a:ext cx="8229600" cy="5416868"/>
          </a:xfrm>
        </p:spPr>
        <p:txBody>
          <a:bodyPr/>
          <a:lstStyle/>
          <a:p>
            <a:pPr marL="285750" indent="-285750">
              <a:buSzPct val="120000"/>
              <a:buFont typeface="Wingdings" pitchFamily="2" charset="2"/>
              <a:buChar char="§"/>
            </a:pPr>
            <a:r>
              <a:rPr lang="en-US" sz="1500" dirty="0"/>
              <a:t>This Public Listening Session will include a presentation by MassHealth followed by an opportunity for attendees to provide input. </a:t>
            </a:r>
            <a:r>
              <a:rPr lang="en-US" sz="1500" b="1" dirty="0"/>
              <a:t>Please hold all comments until the end of MassHealth’s presentation</a:t>
            </a:r>
            <a:r>
              <a:rPr lang="en-US" sz="1500" dirty="0"/>
              <a:t>. </a:t>
            </a:r>
          </a:p>
          <a:p>
            <a:pPr marL="288925" lvl="2" indent="-288925">
              <a:buFont typeface="Wingdings" panose="05000000000000000000" pitchFamily="2" charset="2"/>
              <a:buChar char="§"/>
            </a:pPr>
            <a:r>
              <a:rPr lang="en-US" sz="1500" dirty="0"/>
              <a:t>Attendees can provide input by either typing their comment into the chat section of Zoom or by unmuting and verbally giving their comments.</a:t>
            </a:r>
          </a:p>
          <a:p>
            <a:pPr marL="521906" lvl="1" indent="-285750">
              <a:buFont typeface="System Font Regular"/>
              <a:buChar char="-"/>
            </a:pPr>
            <a:r>
              <a:rPr lang="en-US" sz="1400" dirty="0"/>
              <a:t>MassHealth asks that individuals providing comments indicate their role as a stakeholder.  For example, identifying if you are a consumer, a PCA, a PCM employee, etc.</a:t>
            </a:r>
          </a:p>
          <a:p>
            <a:pPr marL="521906" lvl="1" indent="-285750">
              <a:buFont typeface="System Font Regular"/>
              <a:buChar char="-"/>
            </a:pPr>
            <a:r>
              <a:rPr lang="en-US" sz="1400" dirty="0"/>
              <a:t>Feedback will be prioritized in the following order:</a:t>
            </a:r>
          </a:p>
          <a:p>
            <a:pPr marL="812418" lvl="2" indent="-342900">
              <a:buSzPct val="100000"/>
              <a:buFont typeface="+mj-lt"/>
              <a:buAutoNum type="arabicPeriod"/>
            </a:pPr>
            <a:r>
              <a:rPr lang="en-US" dirty="0"/>
              <a:t>A MassHealth representative will read any comments submitted to the comments section.</a:t>
            </a:r>
          </a:p>
          <a:p>
            <a:pPr marL="812418" lvl="2" indent="-342900">
              <a:buSzPct val="100000"/>
              <a:buFont typeface="+mj-lt"/>
              <a:buAutoNum type="arabicPeriod"/>
            </a:pPr>
            <a:r>
              <a:rPr lang="en-US" dirty="0"/>
              <a:t>A MassHealth representative will call on anyone using the “raise hand” feature.</a:t>
            </a:r>
          </a:p>
          <a:p>
            <a:pPr marL="812418" lvl="2" indent="-342900">
              <a:buSzPct val="100000"/>
              <a:buFont typeface="+mj-lt"/>
              <a:buAutoNum type="arabicPeriod"/>
            </a:pPr>
            <a:r>
              <a:rPr lang="en-US" dirty="0"/>
              <a:t>Attendees will have the opportunity to unmute and provide feedback.</a:t>
            </a:r>
          </a:p>
          <a:p>
            <a:pPr marL="521906" lvl="1" indent="-285750">
              <a:buFont typeface="System Font Regular"/>
              <a:buChar char="-"/>
            </a:pPr>
            <a:r>
              <a:rPr lang="en-US" sz="1400" dirty="0"/>
              <a:t>MassHealth anticipates that many individuals will want to provide feedback.  We ask that you be as concise as possible to ensure that all attendees who want to provide input have time to do so.</a:t>
            </a:r>
            <a:endParaRPr lang="en-US" sz="1500" dirty="0"/>
          </a:p>
          <a:p>
            <a:pPr marL="288925" lvl="2" indent="-288925">
              <a:buFont typeface="Wingdings" panose="05000000000000000000" pitchFamily="2" charset="2"/>
              <a:buChar char="§"/>
            </a:pPr>
            <a:r>
              <a:rPr lang="en-US" sz="1500" dirty="0"/>
              <a:t>During Public Listening Sessions, MassHealth </a:t>
            </a:r>
            <a:r>
              <a:rPr lang="en-US" sz="1500" b="1" u="sng" dirty="0"/>
              <a:t>does not</a:t>
            </a:r>
            <a:r>
              <a:rPr lang="en-US" sz="1500" b="1" dirty="0"/>
              <a:t> </a:t>
            </a:r>
            <a:r>
              <a:rPr lang="en-US" sz="1500" dirty="0"/>
              <a:t>respond to feedback. MassHealth asks that when the time for comments comes, participants frame their feedback in the form of a comment as questions cannot be answered.</a:t>
            </a:r>
          </a:p>
          <a:p>
            <a:pPr marL="288925" lvl="2" indent="-288925">
              <a:buFont typeface="Wingdings" panose="05000000000000000000" pitchFamily="2" charset="2"/>
              <a:buChar char="§"/>
            </a:pPr>
            <a:r>
              <a:rPr lang="en-US" sz="1500" dirty="0"/>
              <a:t>If we run out of time and you are unable to share your feedback, written responses will be accepted at any time at </a:t>
            </a:r>
            <a:r>
              <a:rPr lang="en-US" sz="1500" dirty="0">
                <a:hlinkClick r:id="rId7"/>
              </a:rPr>
              <a:t>PCAfeedback@mass.gov</a:t>
            </a:r>
            <a:endParaRPr lang="en-US" sz="1500" dirty="0"/>
          </a:p>
        </p:txBody>
      </p:sp>
    </p:spTree>
    <p:extLst>
      <p:ext uri="{BB962C8B-B14F-4D97-AF65-F5344CB8AC3E}">
        <p14:creationId xmlns:p14="http://schemas.microsoft.com/office/powerpoint/2010/main" val="1500845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14" name="Object 13"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0" y="0"/>
            <a:ext cx="158750"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algn="ctr" fontAlgn="base">
              <a:spcBef>
                <a:spcPct val="0"/>
              </a:spcBef>
              <a:spcAft>
                <a:spcPct val="0"/>
              </a:spcAft>
            </a:pPr>
            <a:endParaRPr lang="en-US" sz="1400" dirty="0">
              <a:solidFill>
                <a:srgbClr val="000000"/>
              </a:solidFill>
              <a:latin typeface="Arial"/>
              <a:sym typeface="Arial"/>
            </a:endParaRPr>
          </a:p>
        </p:txBody>
      </p:sp>
      <p:sp>
        <p:nvSpPr>
          <p:cNvPr id="36"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Agenda</a:t>
            </a:r>
            <a:endParaRPr lang="en-US" kern="0" dirty="0"/>
          </a:p>
        </p:txBody>
      </p:sp>
      <p:sp>
        <p:nvSpPr>
          <p:cNvPr id="55" name="Text Placeholder 2">
            <a:extLst>
              <a:ext uri="{FF2B5EF4-FFF2-40B4-BE49-F238E27FC236}">
                <a16:creationId xmlns:a16="http://schemas.microsoft.com/office/drawing/2014/main" id="{26F3900A-F7CD-D046-8AA1-A99D6BE06F3C}"/>
              </a:ext>
            </a:extLst>
          </p:cNvPr>
          <p:cNvSpPr>
            <a:spLocks noGrp="1"/>
          </p:cNvSpPr>
          <p:nvPr>
            <p:custDataLst>
              <p:tags r:id="rId3"/>
            </p:custDataLst>
          </p:nvPr>
        </p:nvSpPr>
        <p:spPr bwMode="gray">
          <a:xfrm>
            <a:off x="2857500" y="1676400"/>
            <a:ext cx="342900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Logistics</a:t>
            </a:r>
          </a:p>
        </p:txBody>
      </p:sp>
      <p:sp>
        <p:nvSpPr>
          <p:cNvPr id="56" name="Text Placeholder 2">
            <a:hlinkClick r:id="" action="ppaction://noaction"/>
            <a:extLst>
              <a:ext uri="{FF2B5EF4-FFF2-40B4-BE49-F238E27FC236}">
                <a16:creationId xmlns:a16="http://schemas.microsoft.com/office/drawing/2014/main" id="{DCF3D084-C3D6-B94B-8B14-00CAD3AA0722}"/>
              </a:ext>
            </a:extLst>
          </p:cNvPr>
          <p:cNvSpPr>
            <a:spLocks noGrp="1"/>
          </p:cNvSpPr>
          <p:nvPr>
            <p:custDataLst>
              <p:tags r:id="rId4"/>
            </p:custDataLst>
          </p:nvPr>
        </p:nvSpPr>
        <p:spPr bwMode="gray">
          <a:xfrm>
            <a:off x="2667000" y="2803215"/>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Program Updates</a:t>
            </a:r>
          </a:p>
        </p:txBody>
      </p:sp>
      <p:sp>
        <p:nvSpPr>
          <p:cNvPr id="57" name="Text Placeholder 2">
            <a:hlinkClick r:id="" action="ppaction://noaction"/>
            <a:extLst>
              <a:ext uri="{FF2B5EF4-FFF2-40B4-BE49-F238E27FC236}">
                <a16:creationId xmlns:a16="http://schemas.microsoft.com/office/drawing/2014/main" id="{0C7EAD71-46DD-984B-A104-7841F0192565}"/>
              </a:ext>
            </a:extLst>
          </p:cNvPr>
          <p:cNvSpPr>
            <a:spLocks noGrp="1"/>
          </p:cNvSpPr>
          <p:nvPr>
            <p:custDataLst>
              <p:tags r:id="rId5"/>
            </p:custDataLst>
          </p:nvPr>
        </p:nvSpPr>
        <p:spPr bwMode="gray">
          <a:xfrm>
            <a:off x="3698875" y="4475097"/>
            <a:ext cx="174625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altLang="en-US" sz="1500" dirty="0">
                <a:solidFill>
                  <a:schemeClr val="bg2">
                    <a:lumMod val="85000"/>
                  </a:schemeClr>
                </a:solidFill>
              </a:rPr>
              <a:t>Thank You</a:t>
            </a:r>
            <a:endParaRPr lang="en-US" sz="1500" dirty="0">
              <a:solidFill>
                <a:schemeClr val="bg2">
                  <a:lumMod val="85000"/>
                </a:schemeClr>
              </a:solidFill>
            </a:endParaRPr>
          </a:p>
        </p:txBody>
      </p:sp>
      <p:sp>
        <p:nvSpPr>
          <p:cNvPr id="59" name="Text Placeholder 2">
            <a:extLst>
              <a:ext uri="{FF2B5EF4-FFF2-40B4-BE49-F238E27FC236}">
                <a16:creationId xmlns:a16="http://schemas.microsoft.com/office/drawing/2014/main" id="{B9E924D6-27B9-C249-9B30-621BFECEC7C7}"/>
              </a:ext>
            </a:extLst>
          </p:cNvPr>
          <p:cNvSpPr>
            <a:spLocks noGrp="1"/>
          </p:cNvSpPr>
          <p:nvPr>
            <p:custDataLst>
              <p:tags r:id="rId6"/>
            </p:custDataLst>
          </p:nvPr>
        </p:nvSpPr>
        <p:spPr bwMode="gray">
          <a:xfrm>
            <a:off x="2362200" y="2239807"/>
            <a:ext cx="4495800" cy="355600"/>
          </a:xfrm>
          <a:prstGeom prst="rect">
            <a:avLst/>
          </a:prstGeom>
          <a:solidFill>
            <a:schemeClr val="accent1"/>
          </a:solid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b="1" dirty="0"/>
              <a:t>Intent of Public Listening Sessions</a:t>
            </a:r>
          </a:p>
        </p:txBody>
      </p:sp>
      <p:sp>
        <p:nvSpPr>
          <p:cNvPr id="12" name="Text Placeholder 2">
            <a:hlinkClick r:id="" action="ppaction://noaction"/>
            <a:extLst>
              <a:ext uri="{FF2B5EF4-FFF2-40B4-BE49-F238E27FC236}">
                <a16:creationId xmlns:a16="http://schemas.microsoft.com/office/drawing/2014/main" id="{856E9673-312F-2C4E-B7B5-8CA0CB247198}"/>
              </a:ext>
            </a:extLst>
          </p:cNvPr>
          <p:cNvSpPr>
            <a:spLocks noGrp="1"/>
          </p:cNvSpPr>
          <p:nvPr>
            <p:custDataLst>
              <p:tags r:id="rId7"/>
            </p:custDataLst>
          </p:nvPr>
        </p:nvSpPr>
        <p:spPr bwMode="gray">
          <a:xfrm>
            <a:off x="2667000" y="3917803"/>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2">
                    <a:lumMod val="85000"/>
                  </a:schemeClr>
                </a:solidFill>
              </a:rPr>
              <a:t>Open Discussion</a:t>
            </a:r>
          </a:p>
        </p:txBody>
      </p:sp>
      <p:sp>
        <p:nvSpPr>
          <p:cNvPr id="10" name="Text Placeholder 2">
            <a:hlinkClick r:id="" action="ppaction://noaction"/>
            <a:extLst>
              <a:ext uri="{FF2B5EF4-FFF2-40B4-BE49-F238E27FC236}">
                <a16:creationId xmlns:a16="http://schemas.microsoft.com/office/drawing/2014/main" id="{9A4221F5-307E-D048-A5B2-9A0E970BB8F6}"/>
              </a:ext>
            </a:extLst>
          </p:cNvPr>
          <p:cNvSpPr>
            <a:spLocks noGrp="1"/>
          </p:cNvSpPr>
          <p:nvPr>
            <p:custDataLst>
              <p:tags r:id="rId8"/>
            </p:custDataLst>
          </p:nvPr>
        </p:nvSpPr>
        <p:spPr bwMode="gray">
          <a:xfrm>
            <a:off x="2672862" y="3360509"/>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EVV Policy Decisions</a:t>
            </a:r>
          </a:p>
        </p:txBody>
      </p:sp>
    </p:spTree>
    <p:extLst>
      <p:ext uri="{BB962C8B-B14F-4D97-AF65-F5344CB8AC3E}">
        <p14:creationId xmlns:p14="http://schemas.microsoft.com/office/powerpoint/2010/main" val="62945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1"/>
            </p:custDataLst>
          </p:nvPr>
        </p:nvGraphicFramePr>
        <p:xfrm>
          <a:off x="1859" y="1589"/>
          <a:ext cx="1587" cy="1587"/>
        </p:xfrm>
        <a:graphic>
          <a:graphicData uri="http://schemas.openxmlformats.org/presentationml/2006/ole">
            <mc:AlternateContent xmlns:mc="http://schemas.openxmlformats.org/markup-compatibility/2006">
              <mc:Choice xmlns:v="urn:schemas-microsoft-com:vml" Requires="v">
                <p:oleObj name="think-cell Slide" r:id="rId5" imgW="270" imgH="270" progId="TCLayout.ActiveDocument.1">
                  <p:embed/>
                </p:oleObj>
              </mc:Choice>
              <mc:Fallback>
                <p:oleObj name="think-cell Slide" r:id="rId5" imgW="270" imgH="270" progId="TCLayout.ActiveDocument.1">
                  <p:embed/>
                  <p:pic>
                    <p:nvPicPr>
                      <p:cNvPr id="15" name="Object 14" hidden="1"/>
                      <p:cNvPicPr/>
                      <p:nvPr/>
                    </p:nvPicPr>
                    <p:blipFill>
                      <a:blip r:embed="rId6"/>
                      <a:stretch>
                        <a:fillRect/>
                      </a:stretch>
                    </p:blipFill>
                    <p:spPr>
                      <a:xfrm>
                        <a:off x="1859" y="1589"/>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270" y="1"/>
            <a:ext cx="158741"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a:noAutofit/>
          </a:bodyPr>
          <a:lstStyle/>
          <a:p>
            <a:pPr algn="ctr" defTabSz="914303"/>
            <a:endParaRPr lang="en-US" sz="1326" dirty="0">
              <a:solidFill>
                <a:srgbClr val="000000"/>
              </a:solidFill>
              <a:latin typeface="Arial"/>
              <a:ea typeface="ＭＳ Ｐゴシック"/>
              <a:sym typeface="Arial"/>
            </a:endParaRPr>
          </a:p>
        </p:txBody>
      </p:sp>
      <p:sp>
        <p:nvSpPr>
          <p:cNvPr id="4" name="Title 3"/>
          <p:cNvSpPr>
            <a:spLocks noGrp="1"/>
          </p:cNvSpPr>
          <p:nvPr>
            <p:ph type="title"/>
          </p:nvPr>
        </p:nvSpPr>
        <p:spPr/>
        <p:txBody>
          <a:bodyPr/>
          <a:lstStyle/>
          <a:p>
            <a:r>
              <a:rPr lang="en-US" dirty="0"/>
              <a:t>Intent of Public Listening Sessions</a:t>
            </a:r>
          </a:p>
        </p:txBody>
      </p:sp>
      <p:sp>
        <p:nvSpPr>
          <p:cNvPr id="3" name="Text Placeholder 2">
            <a:extLst>
              <a:ext uri="{FF2B5EF4-FFF2-40B4-BE49-F238E27FC236}">
                <a16:creationId xmlns:a16="http://schemas.microsoft.com/office/drawing/2014/main" id="{DCEB053B-288E-1A4F-9B3A-EE9997374394}"/>
              </a:ext>
            </a:extLst>
          </p:cNvPr>
          <p:cNvSpPr>
            <a:spLocks noGrp="1"/>
          </p:cNvSpPr>
          <p:nvPr>
            <p:ph type="body" sz="quarter" idx="12"/>
          </p:nvPr>
        </p:nvSpPr>
        <p:spPr>
          <a:xfrm>
            <a:off x="427544" y="1344453"/>
            <a:ext cx="8288912" cy="4708981"/>
          </a:xfrm>
        </p:spPr>
        <p:txBody>
          <a:bodyPr/>
          <a:lstStyle/>
          <a:p>
            <a:pPr marL="288925" indent="-288925">
              <a:buSzPct val="120000"/>
              <a:buFont typeface="Wingdings" pitchFamily="2" charset="2"/>
              <a:buChar char="§"/>
            </a:pPr>
            <a:r>
              <a:rPr lang="en-US" dirty="0"/>
              <a:t>MassHealth is holding bi-monthly Public Listening Sessions specific to the implementation of Electronic Visit Verification (EVV) within consumer-directed programs.</a:t>
            </a:r>
          </a:p>
          <a:p>
            <a:pPr marL="288925" indent="-288925">
              <a:buSzPct val="120000"/>
              <a:buFont typeface="Wingdings" pitchFamily="2" charset="2"/>
              <a:buChar char="§"/>
            </a:pPr>
            <a:r>
              <a:rPr lang="en-US" dirty="0"/>
              <a:t>The intention of these Public Listening Sessions is to share updates about MassHealth policy decisions related to EVV implementation in the PCA and HCBS MFP Self-Directed Waiver programs and seek stakeholder feedback as it relates to key focus areas of the implementation. </a:t>
            </a:r>
            <a:endParaRPr lang="en-US" dirty="0">
              <a:ea typeface="Calibri" panose="020F0502020204030204" pitchFamily="34" charset="0"/>
              <a:cs typeface="Times New Roman" panose="02020603050405020304" pitchFamily="18" charset="0"/>
            </a:endParaRPr>
          </a:p>
          <a:p>
            <a:pPr marL="288925" indent="-288925">
              <a:buSzPct val="120000"/>
              <a:buFont typeface="Wingdings" pitchFamily="2" charset="2"/>
              <a:buChar char="§"/>
            </a:pPr>
            <a:r>
              <a:rPr lang="en-US" dirty="0">
                <a:ea typeface="Calibri" panose="020F0502020204030204" pitchFamily="34" charset="0"/>
                <a:cs typeface="Times New Roman" panose="02020603050405020304" pitchFamily="18" charset="0"/>
              </a:rPr>
              <a:t>This Public Listening Session is </a:t>
            </a:r>
            <a:r>
              <a:rPr lang="en-US" b="1" u="sng" dirty="0">
                <a:ea typeface="Calibri" panose="020F0502020204030204" pitchFamily="34" charset="0"/>
                <a:cs typeface="Times New Roman" panose="02020603050405020304" pitchFamily="18" charset="0"/>
              </a:rPr>
              <a:t>not</a:t>
            </a:r>
            <a:r>
              <a:rPr lang="en-US" dirty="0">
                <a:ea typeface="Calibri" panose="020F0502020204030204" pitchFamily="34" charset="0"/>
                <a:cs typeface="Times New Roman" panose="02020603050405020304" pitchFamily="18" charset="0"/>
              </a:rPr>
              <a:t> a training.</a:t>
            </a:r>
            <a:endParaRPr lang="en-US" dirty="0"/>
          </a:p>
          <a:p>
            <a:pPr marL="288925" indent="-288925">
              <a:buSzPct val="120000"/>
              <a:buFont typeface="Wingdings" pitchFamily="2" charset="2"/>
              <a:buChar char="§"/>
            </a:pPr>
            <a:r>
              <a:rPr lang="en-US" dirty="0"/>
              <a:t>Each session includes a presentation by MassHealth with updates related to EVV implementation within the PCA and HCBS MFP Self-Directed Waiver programs, followed by an opportunity for attendees to provide input.</a:t>
            </a:r>
          </a:p>
          <a:p>
            <a:pPr marL="288925" indent="-288925">
              <a:buSzPct val="120000"/>
              <a:buFont typeface="Wingdings" pitchFamily="2" charset="2"/>
              <a:buChar char="§"/>
            </a:pPr>
            <a:r>
              <a:rPr lang="en-US" dirty="0"/>
              <a:t>During Public Listening Sessions, MassHealth </a:t>
            </a:r>
            <a:r>
              <a:rPr lang="en-US" b="1" u="sng" dirty="0"/>
              <a:t>does not</a:t>
            </a:r>
            <a:r>
              <a:rPr lang="en-US" dirty="0"/>
              <a:t> respond to feedback or answer questions. The purpose of this session is for MassHealth to share updates and for stakeholders to provide feedback that will help inform ongoing policy development.</a:t>
            </a:r>
          </a:p>
          <a:p>
            <a:pPr marL="288925" indent="-288925">
              <a:buSzPct val="120000"/>
              <a:buFont typeface="Wingdings" pitchFamily="2" charset="2"/>
              <a:buChar char="§"/>
            </a:pPr>
            <a:r>
              <a:rPr lang="en-US" dirty="0"/>
              <a:t>The deck being reviewed is available at mass.gov by searching “Bi-Monthly Public Listening Session”. The deck will also be available in Spanish, however, it is not yet posted.</a:t>
            </a:r>
          </a:p>
        </p:txBody>
      </p:sp>
      <p:sp>
        <p:nvSpPr>
          <p:cNvPr id="6" name="Rectangle 5">
            <a:extLst>
              <a:ext uri="{FF2B5EF4-FFF2-40B4-BE49-F238E27FC236}">
                <a16:creationId xmlns:a16="http://schemas.microsoft.com/office/drawing/2014/main" id="{F2918368-E183-7C48-9E04-C7B4EAFFA17E}"/>
              </a:ext>
            </a:extLst>
          </p:cNvPr>
          <p:cNvSpPr/>
          <p:nvPr/>
        </p:nvSpPr>
        <p:spPr>
          <a:xfrm>
            <a:off x="427544" y="6154926"/>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
        <p:nvSpPr>
          <p:cNvPr id="2" name="Rounded Rectangle 1">
            <a:extLst>
              <a:ext uri="{FF2B5EF4-FFF2-40B4-BE49-F238E27FC236}">
                <a16:creationId xmlns:a16="http://schemas.microsoft.com/office/drawing/2014/main" id="{D2C276BF-B81A-5F45-AD70-8219EE38E06C}"/>
              </a:ext>
            </a:extLst>
          </p:cNvPr>
          <p:cNvSpPr/>
          <p:nvPr/>
        </p:nvSpPr>
        <p:spPr bwMode="auto">
          <a:xfrm>
            <a:off x="427544" y="703074"/>
            <a:ext cx="8183056" cy="480998"/>
          </a:xfrm>
          <a:prstGeom prst="roundRect">
            <a:avLst/>
          </a:prstGeom>
          <a:solidFill>
            <a:schemeClr val="accent1"/>
          </a:solidFill>
          <a:ln w="9525">
            <a:solidFill>
              <a:srgbClr val="808080"/>
            </a:solidFill>
            <a:miter lim="800000"/>
            <a:headEnd/>
            <a:tailEnd/>
          </a:ln>
          <a:effectLst/>
        </p:spPr>
        <p:txBody>
          <a:bodyPr wrap="none" rtlCol="0" anchor="ctr"/>
          <a:lstStyle/>
          <a:p>
            <a:pPr lvl="0" algn="ctr"/>
            <a:r>
              <a:rPr lang="en-US" sz="1500" dirty="0">
                <a:solidFill>
                  <a:srgbClr val="000000"/>
                </a:solidFill>
              </a:rPr>
              <a:t>Public Listening Sessions are voluntary. PCAs are </a:t>
            </a:r>
            <a:r>
              <a:rPr lang="en-US" sz="1500" b="1" u="sng" dirty="0">
                <a:solidFill>
                  <a:srgbClr val="000000"/>
                </a:solidFill>
              </a:rPr>
              <a:t>NOT</a:t>
            </a:r>
            <a:r>
              <a:rPr lang="en-US" sz="1500" dirty="0">
                <a:solidFill>
                  <a:srgbClr val="000000"/>
                </a:solidFill>
              </a:rPr>
              <a:t> required to attend.</a:t>
            </a:r>
          </a:p>
        </p:txBody>
      </p:sp>
    </p:spTree>
    <p:extLst>
      <p:ext uri="{BB962C8B-B14F-4D97-AF65-F5344CB8AC3E}">
        <p14:creationId xmlns:p14="http://schemas.microsoft.com/office/powerpoint/2010/main" val="621965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Object 13"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1" imgW="270" imgH="270" progId="TCLayout.ActiveDocument.1">
                  <p:embed/>
                </p:oleObj>
              </mc:Choice>
              <mc:Fallback>
                <p:oleObj name="think-cell Slide" r:id="rId11" imgW="270" imgH="270" progId="TCLayout.ActiveDocument.1">
                  <p:embed/>
                  <p:pic>
                    <p:nvPicPr>
                      <p:cNvPr id="14" name="Object 13" hidden="1"/>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5" name="Rectangle 4" hidden="1"/>
          <p:cNvSpPr/>
          <p:nvPr>
            <p:custDataLst>
              <p:tags r:id="rId2"/>
            </p:custDataLst>
          </p:nvPr>
        </p:nvSpPr>
        <p:spPr bwMode="auto">
          <a:xfrm>
            <a:off x="0" y="0"/>
            <a:ext cx="158750" cy="158750"/>
          </a:xfrm>
          <a:prstGeom prst="rect">
            <a:avLst/>
          </a:prstGeom>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algn="ctr" fontAlgn="base">
              <a:spcBef>
                <a:spcPct val="0"/>
              </a:spcBef>
              <a:spcAft>
                <a:spcPct val="0"/>
              </a:spcAft>
            </a:pPr>
            <a:endParaRPr lang="en-US" sz="1400" dirty="0">
              <a:solidFill>
                <a:srgbClr val="000000"/>
              </a:solidFill>
              <a:latin typeface="Arial"/>
              <a:sym typeface="Arial"/>
            </a:endParaRPr>
          </a:p>
        </p:txBody>
      </p:sp>
      <p:sp>
        <p:nvSpPr>
          <p:cNvPr id="36" name="Title 3"/>
          <p:cNvSpPr txBox="1">
            <a:spLocks/>
          </p:cNvSpPr>
          <p:nvPr/>
        </p:nvSpPr>
        <p:spPr bwMode="auto">
          <a:xfrm>
            <a:off x="228600" y="194511"/>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Agenda</a:t>
            </a:r>
            <a:endParaRPr lang="en-US" kern="0" dirty="0"/>
          </a:p>
        </p:txBody>
      </p:sp>
      <p:sp>
        <p:nvSpPr>
          <p:cNvPr id="55" name="Text Placeholder 2">
            <a:extLst>
              <a:ext uri="{FF2B5EF4-FFF2-40B4-BE49-F238E27FC236}">
                <a16:creationId xmlns:a16="http://schemas.microsoft.com/office/drawing/2014/main" id="{26F3900A-F7CD-D046-8AA1-A99D6BE06F3C}"/>
              </a:ext>
            </a:extLst>
          </p:cNvPr>
          <p:cNvSpPr>
            <a:spLocks noGrp="1"/>
          </p:cNvSpPr>
          <p:nvPr>
            <p:custDataLst>
              <p:tags r:id="rId3"/>
            </p:custDataLst>
          </p:nvPr>
        </p:nvSpPr>
        <p:spPr bwMode="gray">
          <a:xfrm>
            <a:off x="2857500" y="1676400"/>
            <a:ext cx="342900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Logistics</a:t>
            </a:r>
          </a:p>
        </p:txBody>
      </p:sp>
      <p:sp>
        <p:nvSpPr>
          <p:cNvPr id="56" name="Text Placeholder 2">
            <a:hlinkClick r:id="" action="ppaction://noaction"/>
            <a:extLst>
              <a:ext uri="{FF2B5EF4-FFF2-40B4-BE49-F238E27FC236}">
                <a16:creationId xmlns:a16="http://schemas.microsoft.com/office/drawing/2014/main" id="{DCF3D084-C3D6-B94B-8B14-00CAD3AA0722}"/>
              </a:ext>
            </a:extLst>
          </p:cNvPr>
          <p:cNvSpPr>
            <a:spLocks noGrp="1"/>
          </p:cNvSpPr>
          <p:nvPr>
            <p:custDataLst>
              <p:tags r:id="rId4"/>
            </p:custDataLst>
          </p:nvPr>
        </p:nvSpPr>
        <p:spPr bwMode="gray">
          <a:xfrm>
            <a:off x="2438400" y="2803215"/>
            <a:ext cx="4343400" cy="354013"/>
          </a:xfrm>
          <a:prstGeom prst="rect">
            <a:avLst/>
          </a:prstGeom>
          <a:solidFill>
            <a:schemeClr val="accent1"/>
          </a:solid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b="1" dirty="0"/>
              <a:t>Program Updates</a:t>
            </a:r>
          </a:p>
        </p:txBody>
      </p:sp>
      <p:sp>
        <p:nvSpPr>
          <p:cNvPr id="57" name="Text Placeholder 2">
            <a:hlinkClick r:id="" action="ppaction://noaction"/>
            <a:extLst>
              <a:ext uri="{FF2B5EF4-FFF2-40B4-BE49-F238E27FC236}">
                <a16:creationId xmlns:a16="http://schemas.microsoft.com/office/drawing/2014/main" id="{0C7EAD71-46DD-984B-A104-7841F0192565}"/>
              </a:ext>
            </a:extLst>
          </p:cNvPr>
          <p:cNvSpPr>
            <a:spLocks noGrp="1"/>
          </p:cNvSpPr>
          <p:nvPr>
            <p:custDataLst>
              <p:tags r:id="rId5"/>
            </p:custDataLst>
          </p:nvPr>
        </p:nvSpPr>
        <p:spPr bwMode="gray">
          <a:xfrm>
            <a:off x="3698875" y="4475097"/>
            <a:ext cx="174625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altLang="en-US" sz="1500" dirty="0">
                <a:solidFill>
                  <a:schemeClr val="bg2">
                    <a:lumMod val="85000"/>
                  </a:schemeClr>
                </a:solidFill>
              </a:rPr>
              <a:t>Thank You</a:t>
            </a:r>
            <a:endParaRPr lang="en-US" sz="1500" dirty="0">
              <a:solidFill>
                <a:schemeClr val="bg2">
                  <a:lumMod val="85000"/>
                </a:schemeClr>
              </a:solidFill>
            </a:endParaRPr>
          </a:p>
        </p:txBody>
      </p:sp>
      <p:sp>
        <p:nvSpPr>
          <p:cNvPr id="59" name="Text Placeholder 2">
            <a:extLst>
              <a:ext uri="{FF2B5EF4-FFF2-40B4-BE49-F238E27FC236}">
                <a16:creationId xmlns:a16="http://schemas.microsoft.com/office/drawing/2014/main" id="{B9E924D6-27B9-C249-9B30-621BFECEC7C7}"/>
              </a:ext>
            </a:extLst>
          </p:cNvPr>
          <p:cNvSpPr>
            <a:spLocks noGrp="1"/>
          </p:cNvSpPr>
          <p:nvPr>
            <p:custDataLst>
              <p:tags r:id="rId6"/>
            </p:custDataLst>
          </p:nvPr>
        </p:nvSpPr>
        <p:spPr bwMode="gray">
          <a:xfrm>
            <a:off x="2362200" y="2239807"/>
            <a:ext cx="4495800" cy="355600"/>
          </a:xfrm>
          <a:prstGeom prst="rect">
            <a:avLst/>
          </a:prstGeom>
          <a:noFill/>
          <a:ln w="38100" algn="ctr">
            <a:solidFill>
              <a:schemeClr val="bg1"/>
            </a:solidFill>
          </a:ln>
        </p:spPr>
        <p:txBody>
          <a:bodyPr vert="horz" wrap="none" lIns="71438" tIns="71438" rIns="0" bIns="71438"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Intent of Public Listening Sessions</a:t>
            </a:r>
          </a:p>
        </p:txBody>
      </p:sp>
      <p:sp>
        <p:nvSpPr>
          <p:cNvPr id="12" name="Text Placeholder 2">
            <a:hlinkClick r:id="" action="ppaction://noaction"/>
            <a:extLst>
              <a:ext uri="{FF2B5EF4-FFF2-40B4-BE49-F238E27FC236}">
                <a16:creationId xmlns:a16="http://schemas.microsoft.com/office/drawing/2014/main" id="{856E9673-312F-2C4E-B7B5-8CA0CB247198}"/>
              </a:ext>
            </a:extLst>
          </p:cNvPr>
          <p:cNvSpPr>
            <a:spLocks noGrp="1"/>
          </p:cNvSpPr>
          <p:nvPr>
            <p:custDataLst>
              <p:tags r:id="rId7"/>
            </p:custDataLst>
          </p:nvPr>
        </p:nvSpPr>
        <p:spPr bwMode="gray">
          <a:xfrm>
            <a:off x="2667000" y="3917803"/>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2">
                    <a:lumMod val="85000"/>
                  </a:schemeClr>
                </a:solidFill>
              </a:rPr>
              <a:t>Open Discussion</a:t>
            </a:r>
          </a:p>
        </p:txBody>
      </p:sp>
      <p:sp>
        <p:nvSpPr>
          <p:cNvPr id="10" name="Text Placeholder 2">
            <a:hlinkClick r:id="" action="ppaction://noaction"/>
            <a:extLst>
              <a:ext uri="{FF2B5EF4-FFF2-40B4-BE49-F238E27FC236}">
                <a16:creationId xmlns:a16="http://schemas.microsoft.com/office/drawing/2014/main" id="{9A4221F5-307E-D048-A5B2-9A0E970BB8F6}"/>
              </a:ext>
            </a:extLst>
          </p:cNvPr>
          <p:cNvSpPr>
            <a:spLocks noGrp="1"/>
          </p:cNvSpPr>
          <p:nvPr>
            <p:custDataLst>
              <p:tags r:id="rId8"/>
            </p:custDataLst>
          </p:nvPr>
        </p:nvSpPr>
        <p:spPr bwMode="gray">
          <a:xfrm>
            <a:off x="2672862" y="3360509"/>
            <a:ext cx="3886200" cy="354013"/>
          </a:xfrm>
          <a:prstGeom prst="rect">
            <a:avLst/>
          </a:prstGeom>
          <a:noFill/>
          <a:ln w="38100" algn="ctr">
            <a:solidFill>
              <a:schemeClr val="bg1"/>
            </a:solidFill>
          </a:ln>
        </p:spPr>
        <p:txBody>
          <a:bodyPr vert="horz" wrap="none" lIns="71438" tIns="71438" rIns="0" bIns="69850" numCol="1" spcCol="0" rtlCol="0" anchor="ctr" anchorCtr="0">
            <a:noAutofit/>
          </a:bodyPr>
          <a:lstStyle>
            <a:lvl1pPr marL="0" indent="0" algn="l" defTabSz="914400" rtl="0" eaLnBrk="1" latinLnBrk="0" hangingPunct="1">
              <a:spcBef>
                <a:spcPts val="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230188" indent="-230188" algn="l" defTabSz="914400" rtl="0" eaLnBrk="1" latinLnBrk="0" hangingPunct="1">
              <a:spcBef>
                <a:spcPts val="0"/>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2pPr>
            <a:lvl3pPr marL="463550"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685800" indent="-228600" algn="l" defTabSz="914400" rtl="0" eaLnBrk="1" latinLnBrk="0" hangingPunct="1">
              <a:spcBef>
                <a:spcPts val="0"/>
              </a:spcBef>
              <a:buSzPct val="125000"/>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915988" indent="-228600" algn="l" defTabSz="914400" rtl="0" eaLnBrk="1" latinLnBrk="0" hangingPunct="1">
              <a:spcBef>
                <a:spcPts val="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spcAft>
                <a:spcPct val="0"/>
              </a:spcAft>
            </a:pPr>
            <a:r>
              <a:rPr lang="en-US" sz="1500" dirty="0">
                <a:solidFill>
                  <a:schemeClr val="bg1">
                    <a:lumMod val="85000"/>
                  </a:schemeClr>
                </a:solidFill>
              </a:rPr>
              <a:t>EVV Policy Decisions</a:t>
            </a:r>
          </a:p>
        </p:txBody>
      </p:sp>
    </p:spTree>
    <p:extLst>
      <p:ext uri="{BB962C8B-B14F-4D97-AF65-F5344CB8AC3E}">
        <p14:creationId xmlns:p14="http://schemas.microsoft.com/office/powerpoint/2010/main" val="94360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39"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70" imgH="270" progId="TCLayout.ActiveDocument.1">
                  <p:embed/>
                </p:oleObj>
              </mc:Choice>
              <mc:Fallback>
                <p:oleObj name="think-cell Slide" r:id="rId4" imgW="270" imgH="270" progId="TCLayout.ActiveDocument.1">
                  <p:embed/>
                  <p:pic>
                    <p:nvPicPr>
                      <p:cNvPr id="40" name="Object 39"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9" name="Rectangle 38" hidden="1"/>
          <p:cNvSpPr/>
          <p:nvPr>
            <p:custDataLst>
              <p:tags r:id="rId2"/>
            </p:custDataLst>
          </p:nvPr>
        </p:nvSpPr>
        <p:spPr bwMode="auto">
          <a:xfrm>
            <a:off x="0" y="0"/>
            <a:ext cx="158750" cy="158750"/>
          </a:xfrm>
          <a:prstGeom prst="rect">
            <a:avLst/>
          </a:prstGeom>
          <a:solidFill>
            <a:schemeClr val="bg1">
              <a:lumMod val="95000"/>
            </a:schemeClr>
          </a:solidFill>
          <a:ln w="9525">
            <a:solidFill>
              <a:schemeClr val="bg1">
                <a:lumMod val="50000"/>
              </a:schemeClr>
            </a:solidFill>
            <a:miter lim="800000"/>
            <a:headEnd/>
            <a:tailEnd/>
          </a:ln>
          <a:effectLst/>
        </p:spPr>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fontAlgn="base">
              <a:spcBef>
                <a:spcPct val="0"/>
              </a:spcBef>
              <a:spcAft>
                <a:spcPct val="0"/>
              </a:spcAft>
            </a:pPr>
            <a:endParaRPr lang="en-US" sz="1900" b="1" dirty="0">
              <a:solidFill>
                <a:srgbClr val="000000"/>
              </a:solidFill>
              <a:latin typeface="Arial" panose="020B0604020202020204" pitchFamily="34" charset="0"/>
              <a:ea typeface="+mj-ea"/>
              <a:cs typeface="Arial" panose="020B0604020202020204" pitchFamily="34" charset="0"/>
              <a:sym typeface="Arial" panose="020B0604020202020204" pitchFamily="34" charset="0"/>
            </a:endParaRPr>
          </a:p>
        </p:txBody>
      </p:sp>
      <p:sp>
        <p:nvSpPr>
          <p:cNvPr id="27" name="Title 1">
            <a:extLst>
              <a:ext uri="{FF2B5EF4-FFF2-40B4-BE49-F238E27FC236}">
                <a16:creationId xmlns:a16="http://schemas.microsoft.com/office/drawing/2014/main" id="{ED778FB9-1B56-D64A-A7D9-8807E2B72B61}"/>
              </a:ext>
            </a:extLst>
          </p:cNvPr>
          <p:cNvSpPr txBox="1">
            <a:spLocks/>
          </p:cNvSpPr>
          <p:nvPr/>
        </p:nvSpPr>
        <p:spPr bwMode="auto">
          <a:xfrm>
            <a:off x="174945" y="234863"/>
            <a:ext cx="8053675" cy="29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l" defTabSz="913429" rtl="0" eaLnBrk="1" fontAlgn="base" hangingPunct="1">
              <a:spcBef>
                <a:spcPct val="0"/>
              </a:spcBef>
              <a:spcAft>
                <a:spcPct val="0"/>
              </a:spcAft>
              <a:tabLst>
                <a:tab pos="275324" algn="l"/>
              </a:tabLst>
              <a:defRPr sz="1900" b="1" baseline="0">
                <a:solidFill>
                  <a:schemeClr val="tx2"/>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a:lstStyle>
          <a:p>
            <a:r>
              <a:rPr lang="en-US" dirty="0"/>
              <a:t>FI Transition Update</a:t>
            </a:r>
            <a:endParaRPr lang="en-US" kern="0" dirty="0"/>
          </a:p>
        </p:txBody>
      </p:sp>
      <p:sp>
        <p:nvSpPr>
          <p:cNvPr id="7" name="Text Placeholder 2">
            <a:extLst>
              <a:ext uri="{FF2B5EF4-FFF2-40B4-BE49-F238E27FC236}">
                <a16:creationId xmlns:a16="http://schemas.microsoft.com/office/drawing/2014/main" id="{0A52A5CE-CE9A-744F-A898-E7E8195CCBD3}"/>
              </a:ext>
            </a:extLst>
          </p:cNvPr>
          <p:cNvSpPr txBox="1">
            <a:spLocks/>
          </p:cNvSpPr>
          <p:nvPr/>
        </p:nvSpPr>
        <p:spPr bwMode="auto">
          <a:xfrm>
            <a:off x="495300" y="782121"/>
            <a:ext cx="6362700" cy="55399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indent="0" algn="l" defTabSz="913429" rtl="0" eaLnBrk="1" fontAlgn="base" hangingPunct="1">
              <a:spcBef>
                <a:spcPct val="0"/>
              </a:spcBef>
              <a:spcAft>
                <a:spcPts val="1200"/>
              </a:spcAft>
              <a:buClr>
                <a:schemeClr val="tx2"/>
              </a:buClr>
              <a:defRPr sz="1600" baseline="0">
                <a:solidFill>
                  <a:schemeClr val="tx1"/>
                </a:solidFill>
                <a:latin typeface="+mn-lt"/>
                <a:ea typeface="+mn-ea"/>
                <a:cs typeface="+mn-cs"/>
              </a:defRPr>
            </a:lvl1pPr>
            <a:lvl2pPr marL="342900" indent="-341313" algn="l" defTabSz="913429" rtl="0" eaLnBrk="1" fontAlgn="base" hangingPunct="1">
              <a:spcBef>
                <a:spcPct val="0"/>
              </a:spcBef>
              <a:spcAft>
                <a:spcPts val="1200"/>
              </a:spcAft>
              <a:buClr>
                <a:schemeClr val="tx2"/>
              </a:buClr>
              <a:buSzPct val="125000"/>
              <a:buFont typeface="Arial" charset="0"/>
              <a:buChar char="▪"/>
              <a:tabLst/>
              <a:defRPr sz="1600" baseline="0">
                <a:solidFill>
                  <a:schemeClr val="tx1"/>
                </a:solidFill>
                <a:latin typeface="+mn-lt"/>
              </a:defRPr>
            </a:lvl2pPr>
            <a:lvl3pPr marL="581025" indent="-382588"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3pPr>
            <a:lvl4pPr marL="747713" indent="-279400" algn="l" defTabSz="913429" rtl="0" eaLnBrk="1" fontAlgn="base" hangingPunct="1">
              <a:spcBef>
                <a:spcPct val="0"/>
              </a:spcBef>
              <a:spcAft>
                <a:spcPts val="1200"/>
              </a:spcAft>
              <a:buClr>
                <a:schemeClr val="tx2"/>
              </a:buClr>
              <a:buSzPct val="120000"/>
              <a:buFont typeface="Arial" charset="0"/>
              <a:buChar char="▫"/>
              <a:tabLst/>
              <a:defRPr sz="1400" baseline="0">
                <a:solidFill>
                  <a:schemeClr val="tx1"/>
                </a:solidFill>
                <a:latin typeface="+mn-lt"/>
              </a:defRPr>
            </a:lvl4pPr>
            <a:lvl5pPr marL="925513" indent="-293688" algn="l" defTabSz="913429" rtl="0" eaLnBrk="1" fontAlgn="base" hangingPunct="1">
              <a:spcBef>
                <a:spcPct val="0"/>
              </a:spcBef>
              <a:spcAft>
                <a:spcPts val="1200"/>
              </a:spcAft>
              <a:buClr>
                <a:schemeClr val="tx2"/>
              </a:buClr>
              <a:buSzPct val="89000"/>
              <a:buFont typeface="Arial" charset="0"/>
              <a:buChar char="-"/>
              <a:tabLst/>
              <a:defRPr sz="14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marL="288925" indent="-288925">
              <a:buSzPct val="120000"/>
              <a:buFont typeface="Wingdings" pitchFamily="2" charset="2"/>
              <a:buChar char="§"/>
            </a:pPr>
            <a:r>
              <a:rPr lang="en-US" sz="1800" kern="0" dirty="0"/>
              <a:t>Before MassHealth implements EVV, the PCA Program will complete the FI Transition to Tempus.  This change is unrelated to EVV.</a:t>
            </a:r>
          </a:p>
          <a:p>
            <a:pPr marL="288925" indent="-288925">
              <a:buSzPct val="120000"/>
              <a:buFont typeface="Wingdings" pitchFamily="2" charset="2"/>
              <a:buChar char="§"/>
            </a:pPr>
            <a:r>
              <a:rPr lang="en-US" sz="1800" kern="0" dirty="0"/>
              <a:t>Tempus will be the sole Fiscal Intermediary for the PCA and MFP Programs as of Jan. 1, 2021</a:t>
            </a:r>
          </a:p>
          <a:p>
            <a:pPr marL="288925" indent="-288925">
              <a:buSzPct val="120000"/>
              <a:buFont typeface="Wingdings" pitchFamily="2" charset="2"/>
              <a:buChar char="§"/>
            </a:pPr>
            <a:r>
              <a:rPr lang="en-US" sz="1800" kern="0" dirty="0"/>
              <a:t>All consumers and PCAs who received FI services from either NE Arc or Stavros must </a:t>
            </a:r>
            <a:r>
              <a:rPr lang="en-US" sz="2000" b="1" u="sng" kern="0" dirty="0"/>
              <a:t>submit updated employment paperwork</a:t>
            </a:r>
            <a:r>
              <a:rPr lang="en-US" sz="1800" kern="0" dirty="0"/>
              <a:t> to Tempus by Dec. 17, 2021</a:t>
            </a:r>
          </a:p>
          <a:p>
            <a:pPr marL="869950" lvl="2" indent="-288925">
              <a:buFont typeface="Wingdings" pitchFamily="2" charset="2"/>
              <a:buChar char="§"/>
            </a:pPr>
            <a:r>
              <a:rPr lang="en-US" sz="1600" kern="0" dirty="0"/>
              <a:t>Forms were mailed/emailed to consumers and PCAs in both September and October</a:t>
            </a:r>
          </a:p>
          <a:p>
            <a:pPr marL="869950" lvl="2" indent="-288925">
              <a:buFont typeface="Wingdings" pitchFamily="2" charset="2"/>
              <a:buChar char="§"/>
            </a:pPr>
            <a:r>
              <a:rPr lang="en-US" sz="1600" kern="0" dirty="0"/>
              <a:t>Forms can be returned via email, fax or mail </a:t>
            </a:r>
          </a:p>
          <a:p>
            <a:pPr marL="288925" indent="-288925">
              <a:buSzPct val="120000"/>
              <a:buFont typeface="Wingdings" pitchFamily="2" charset="2"/>
              <a:buChar char="§"/>
            </a:pPr>
            <a:r>
              <a:rPr lang="en-US" sz="1800" kern="0" dirty="0"/>
              <a:t>You can get help for paperwork completion in any of the following ways:</a:t>
            </a:r>
          </a:p>
          <a:p>
            <a:pPr marL="869950" lvl="2" indent="-288925">
              <a:buFont typeface="Wingdings" pitchFamily="2" charset="2"/>
              <a:buChar char="§"/>
            </a:pPr>
            <a:r>
              <a:rPr lang="en-US" sz="1600" kern="0" dirty="0"/>
              <a:t>Go to </a:t>
            </a:r>
            <a:r>
              <a:rPr lang="en-US" sz="1600" kern="0" dirty="0">
                <a:hlinkClick r:id="rId6"/>
              </a:rPr>
              <a:t>https://tempusunlimited.org/ma-transition/</a:t>
            </a:r>
            <a:r>
              <a:rPr lang="en-US" sz="1600" kern="0" dirty="0"/>
              <a:t> </a:t>
            </a:r>
          </a:p>
          <a:p>
            <a:pPr marL="869950" lvl="2" indent="-288925">
              <a:buFont typeface="Wingdings" pitchFamily="2" charset="2"/>
              <a:buChar char="§"/>
            </a:pPr>
            <a:r>
              <a:rPr lang="en-US" sz="1600" kern="0" dirty="0"/>
              <a:t>Call Tempus at 877-479-7577</a:t>
            </a:r>
          </a:p>
          <a:p>
            <a:pPr marL="869950" lvl="2" indent="-288925">
              <a:buFont typeface="Wingdings" pitchFamily="2" charset="2"/>
              <a:buChar char="§"/>
            </a:pPr>
            <a:r>
              <a:rPr lang="en-US" sz="1600" kern="0" dirty="0"/>
              <a:t>Email Tempus at mafms@tempusunlimited.org</a:t>
            </a:r>
          </a:p>
        </p:txBody>
      </p:sp>
      <p:pic>
        <p:nvPicPr>
          <p:cNvPr id="4" name="Graphic 3" descr="Document with solid fill">
            <a:extLst>
              <a:ext uri="{FF2B5EF4-FFF2-40B4-BE49-F238E27FC236}">
                <a16:creationId xmlns:a16="http://schemas.microsoft.com/office/drawing/2014/main" id="{A22EDE23-5AF8-4E02-AA62-0CEE23E5930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29400" y="2095500"/>
            <a:ext cx="2667000" cy="2667000"/>
          </a:xfrm>
          <a:prstGeom prst="rect">
            <a:avLst/>
          </a:prstGeom>
        </p:spPr>
      </p:pic>
      <p:sp>
        <p:nvSpPr>
          <p:cNvPr id="9" name="Rectangle 8">
            <a:extLst>
              <a:ext uri="{FF2B5EF4-FFF2-40B4-BE49-F238E27FC236}">
                <a16:creationId xmlns:a16="http://schemas.microsoft.com/office/drawing/2014/main" id="{4A00738F-6788-4637-B022-A0BD7AC94525}"/>
              </a:ext>
            </a:extLst>
          </p:cNvPr>
          <p:cNvSpPr/>
          <p:nvPr/>
        </p:nvSpPr>
        <p:spPr>
          <a:xfrm>
            <a:off x="427543" y="6306235"/>
            <a:ext cx="8288912" cy="323165"/>
          </a:xfrm>
          <a:prstGeom prst="rect">
            <a:avLst/>
          </a:prstGeom>
        </p:spPr>
        <p:txBody>
          <a:bodyPr wrap="square">
            <a:spAutoFit/>
          </a:bodyPr>
          <a:lstStyle/>
          <a:p>
            <a:pPr algn="ctr"/>
            <a:r>
              <a:rPr lang="en-US" sz="1500" b="1" dirty="0"/>
              <a:t>MassHealth asks that you please hold all comments until the end of the presentation.</a:t>
            </a:r>
            <a:endParaRPr lang="en-US" sz="1500" dirty="0"/>
          </a:p>
        </p:txBody>
      </p:sp>
    </p:spTree>
    <p:extLst>
      <p:ext uri="{BB962C8B-B14F-4D97-AF65-F5344CB8AC3E}">
        <p14:creationId xmlns:p14="http://schemas.microsoft.com/office/powerpoint/2010/main" val="780040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nAMZchispB7Fwns2QhDaM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uXuja73qTRuO1dhW40nSj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5DErkq0YEnVPJNvDmg_Wug"/>
</p:tagLst>
</file>

<file path=ppt/tags/tag3.xml><?xml version="1.0" encoding="utf-8"?>
<p:tagLst xmlns:a="http://schemas.openxmlformats.org/drawingml/2006/main" xmlns:r="http://schemas.openxmlformats.org/officeDocument/2006/relationships" xmlns:p="http://schemas.openxmlformats.org/presentationml/2006/main">
  <p:tag name="NAME" val="Moon"/>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NAME" val="Moon"/>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uXuja73qTRuO1dhW40nSj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5DErkq0YEnVPJNvDmg_Wu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LqBi3yuBRtmkmr.I582Bz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uXuja73qTRuO1dhW40nSj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5DErkq0YEnVPJNvDmg_Wu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XUBjRCUyIoyRPpaZpMaUu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XUBjRCUyIoyRPpaZpMaUu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Xluef.Zhp06Cb4WK1P5LT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zbAMDDFknUmeN0IWtpVKP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MHRzCd.S.Uiakr1CdhQSZ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t9HP9rgw10a03JC93AgCP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uXuja73qTRuO1dhW40nSjg"/>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5DErkq0YEnVPJNvDmg_Wug"/>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w2MFptgCumaw_zQsJvDN7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Jri6QTUWza8feoKHqj4sq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5_I3RvtDHItMjXfDpRvMFA"/>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XUBjRCUyIoyRPpaZpMaUug"/>
</p:tagLst>
</file>

<file path=ppt/tags/tag8.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heme/theme1.xml><?xml version="1.0" encoding="utf-8"?>
<a:theme xmlns:a="http://schemas.openxmlformats.org/drawingml/2006/main" name="SRM_CF_DG1140">
  <a:themeElements>
    <a:clrScheme name="Strategy Team">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0000"/>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anchor="ctr"/>
      <a:lstStyle>
        <a:defPPr defTabSz="914400" fontAlgn="base">
          <a:spcBef>
            <a:spcPct val="0"/>
          </a:spcBef>
          <a:spcAft>
            <a:spcPct val="0"/>
          </a:spcAft>
          <a:defRPr sz="1200" dirty="0">
            <a:solidFill>
              <a:srgbClr val="000000"/>
            </a:solidFill>
            <a:latin typeface="Arial"/>
          </a:defRPr>
        </a:defPPr>
      </a:lst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00000"/>
        </a:dk2>
        <a:lt2>
          <a:srgbClr val="FFFFFF"/>
        </a:lt2>
        <a:accent1>
          <a:srgbClr val="C0C0C0"/>
        </a:accent1>
        <a:accent2>
          <a:srgbClr val="4FB94F"/>
        </a:accent2>
        <a:accent3>
          <a:srgbClr val="1D954F"/>
        </a:accent3>
        <a:accent4>
          <a:srgbClr val="5E8BFF"/>
        </a:accent4>
        <a:accent5>
          <a:srgbClr val="FFCD33"/>
        </a:accent5>
        <a:accent6>
          <a:srgbClr val="808080"/>
        </a:accent6>
        <a:hlink>
          <a:srgbClr val="1D954F"/>
        </a:hlink>
        <a:folHlink>
          <a:srgbClr val="5E8B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642FC5B8B920D4BB6C445E99411392A" ma:contentTypeVersion="8" ma:contentTypeDescription="Create a new document." ma:contentTypeScope="" ma:versionID="71bf9ff94a8b010c17b7bd353739d843">
  <xsd:schema xmlns:xsd="http://www.w3.org/2001/XMLSchema" xmlns:xs="http://www.w3.org/2001/XMLSchema" xmlns:p="http://schemas.microsoft.com/office/2006/metadata/properties" xmlns:ns2="6f41c3f9-0ddd-4792-9cc5-2aa494f8de60" xmlns:ns3="3efdb8b0-c47e-4c3c-846a-2bf99d413b35" targetNamespace="http://schemas.microsoft.com/office/2006/metadata/properties" ma:root="true" ma:fieldsID="ddf353177d84a724e2bcb61de3ad301d" ns2:_="" ns3:_="">
    <xsd:import namespace="6f41c3f9-0ddd-4792-9cc5-2aa494f8de60"/>
    <xsd:import namespace="3efdb8b0-c47e-4c3c-846a-2bf99d413b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1c3f9-0ddd-4792-9cc5-2aa494f8de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db8b0-c47e-4c3c-846a-2bf99d413b3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755968-79A2-4536-BEF7-2457A451FF2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f41c3f9-0ddd-4792-9cc5-2aa494f8de60"/>
    <ds:schemaRef ds:uri="3efdb8b0-c47e-4c3c-846a-2bf99d413b35"/>
    <ds:schemaRef ds:uri="http://www.w3.org/XML/1998/namespace"/>
    <ds:schemaRef ds:uri="http://purl.org/dc/dcmitype/"/>
  </ds:schemaRefs>
</ds:datastoreItem>
</file>

<file path=customXml/itemProps2.xml><?xml version="1.0" encoding="utf-8"?>
<ds:datastoreItem xmlns:ds="http://schemas.openxmlformats.org/officeDocument/2006/customXml" ds:itemID="{39AEC83C-1108-442F-B900-E1E15F1802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41c3f9-0ddd-4792-9cc5-2aa494f8de60"/>
    <ds:schemaRef ds:uri="3efdb8b0-c47e-4c3c-846a-2bf99d413b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A6B5F0-49F4-40AA-A24F-94C2F88977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49733</TotalTime>
  <Words>2423</Words>
  <Application>Microsoft Office PowerPoint</Application>
  <PresentationFormat>On-screen Show (4:3)</PresentationFormat>
  <Paragraphs>222</Paragraphs>
  <Slides>22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System Font Regular</vt:lpstr>
      <vt:lpstr>Wingdings</vt:lpstr>
      <vt:lpstr>SRM_CF_DG1140</vt:lpstr>
      <vt:lpstr>think-cell Slide</vt:lpstr>
      <vt:lpstr>Bi-Monthly Electronic Visit Verification PCA Public Listening Session</vt:lpstr>
      <vt:lpstr>PowerPoint Presentation</vt:lpstr>
      <vt:lpstr>Joining from a Mobile Device</vt:lpstr>
      <vt:lpstr>Muting and Unmuting Your Line</vt:lpstr>
      <vt:lpstr>Providing Input</vt:lpstr>
      <vt:lpstr>PowerPoint Presentation</vt:lpstr>
      <vt:lpstr>Intent of Public Listening Sessions</vt:lpstr>
      <vt:lpstr>PowerPoint Presentation</vt:lpstr>
      <vt:lpstr>PowerPoint Presentation</vt:lpstr>
      <vt:lpstr>PowerPoint Presentation</vt:lpstr>
      <vt:lpstr>PowerPoint Presentation</vt:lpstr>
      <vt:lpstr>Electronic Visit Verification (EVV) Background</vt:lpstr>
      <vt:lpstr>An Introduction to the EVV System</vt:lpstr>
      <vt:lpstr>The EVV Web Portal</vt:lpstr>
      <vt:lpstr>Access to Personal Devices</vt:lpstr>
      <vt:lpstr>EVV Exemptions</vt:lpstr>
      <vt:lpstr>PowerPoint Presentation</vt:lpstr>
      <vt:lpstr>EVV Implementation Timeline Update</vt:lpstr>
      <vt:lpstr>Anticipated Communications about EVV Implementation</vt:lpstr>
      <vt:lpstr>MassHealth wants to hear from you!</vt:lpstr>
      <vt:lpstr>MassHealth wants to hear from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Dashboard Alignment Meeting 6/21: Agenda</dc:title>
  <dc:creator>EHS</dc:creator>
  <cp:lastModifiedBy>Fox Swartz, Colleen (EHS)</cp:lastModifiedBy>
  <cp:revision>401</cp:revision>
  <cp:lastPrinted>2018-12-12T21:15:39Z</cp:lastPrinted>
  <dcterms:created xsi:type="dcterms:W3CDTF">2017-06-21T16:47:06Z</dcterms:created>
  <dcterms:modified xsi:type="dcterms:W3CDTF">2021-11-19T15:44:41Z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0x010100B642FC5B8B920D4BB6C445E99411392A</vt:lpwstr>
  </property>
</Properties>
</file>