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comments/modernComment_9E7_A014A7F3.xml" ContentType="application/vnd.ms-powerpoint.comment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49.xml" ContentType="application/vnd.openxmlformats-officedocument.presentationml.tags+xml"/>
  <Override PartName="/ppt/tags/tag50.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51.xml" ContentType="application/vnd.openxmlformats-officedocument.presentationml.tags+xml"/>
  <Override PartName="/ppt/tags/tag52.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7"/>
  </p:notesMasterIdLst>
  <p:handoutMasterIdLst>
    <p:handoutMasterId r:id="rId38"/>
  </p:handoutMasterIdLst>
  <p:sldIdLst>
    <p:sldId id="260" r:id="rId5"/>
    <p:sldId id="2606" r:id="rId6"/>
    <p:sldId id="2610" r:id="rId7"/>
    <p:sldId id="2611" r:id="rId8"/>
    <p:sldId id="2535" r:id="rId9"/>
    <p:sldId id="2612" r:id="rId10"/>
    <p:sldId id="2619" r:id="rId11"/>
    <p:sldId id="276" r:id="rId12"/>
    <p:sldId id="2620" r:id="rId13"/>
    <p:sldId id="2598" r:id="rId14"/>
    <p:sldId id="2613" r:id="rId15"/>
    <p:sldId id="2599" r:id="rId16"/>
    <p:sldId id="2614" r:id="rId17"/>
    <p:sldId id="2602" r:id="rId18"/>
    <p:sldId id="2615" r:id="rId19"/>
    <p:sldId id="2621" r:id="rId20"/>
    <p:sldId id="2588" r:id="rId21"/>
    <p:sldId id="2589" r:id="rId22"/>
    <p:sldId id="2616" r:id="rId23"/>
    <p:sldId id="2622" r:id="rId24"/>
    <p:sldId id="2583" r:id="rId25"/>
    <p:sldId id="2618" r:id="rId26"/>
    <p:sldId id="2623" r:id="rId27"/>
    <p:sldId id="2601" r:id="rId28"/>
    <p:sldId id="2624" r:id="rId29"/>
    <p:sldId id="2617" r:id="rId30"/>
    <p:sldId id="2625" r:id="rId31"/>
    <p:sldId id="2593" r:id="rId32"/>
    <p:sldId id="2604" r:id="rId33"/>
    <p:sldId id="2626" r:id="rId34"/>
    <p:sldId id="2560" r:id="rId35"/>
    <p:sldId id="284" r:id="rId36"/>
  </p:sldIdLst>
  <p:sldSz cx="9144000" cy="6858000" type="screen4x3"/>
  <p:notesSz cx="7010400" cy="92964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 userId="S::sherri.hannigan@mass.gov::e376dc48-b7db-4bf6-b1bc-4330f3ec3853" providerId="AD"/>
  <p188:author id="{660D3D56-26F5-1369-009D-ED97567D056F}" name="Damico, Jarred (EHS)" initials="D(" userId="S::jarred.damico@mass.gov::d8cf18ef-8faf-4dca-b20b-72d158ecdefe" providerId="AD"/>
  <p188:author id="{ED08E367-A4D3-17C0-45E5-C880DE29A039}" name="Orukpe, Peter (EHS)" initials="O(" userId="S::peter.orukpe@mass.gov::1f6722c4-bb9f-483b-87bb-63bfaf5c7d24" providerId="AD"/>
  <p188:author id="{EF8EA475-CF4F-1B52-BBF3-273EC6D1CC06}" name="Smith, Julian (EHS)" initials="S(" userId="S::julian.smith@mass.gov::99ec45d7-69f5-4e4b-9485-69825ebd6bf6" providerId="AD"/>
  <p188:author id="{2B90DB75-619C-9715-FCDD-9C0EED701728}" name="Clausen, Jeffrey (EHS)" initials="CJ(" userId="Clausen, Jeffrey (EHS)" providerId="None"/>
  <p188:author id="{B925A3B4-2014-C40C-3D5D-F8425B23FA82}" name="Caryn Swartz" initials="CS" userId="S::cswartz@healthmanagement.com::cfa5c56a-f4fb-4c50-b102-eacdd6607fd8" providerId="AD"/>
  <p188:author id="{3F6AEAC1-AC7C-B9CF-A8A9-B2900EBB62A2}" name="Ciccariello, Susan (EHS)" initials="CS(" userId="S::susan.ciccariello@mass.gov::8debdc03-ff77-4c17-ab82-e0bbfc456f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0"/>
    <a:srgbClr val="FFC000"/>
    <a:srgbClr val="009900"/>
    <a:srgbClr val="5E8BFF"/>
    <a:srgbClr val="002A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7172FF-308E-48D4-90BF-AE62C443600D}" v="57" dt="2022-09-23T14:49:38.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1584"/>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omments/modernComment_9E7_A014A7F3.xml><?xml version="1.0" encoding="utf-8"?>
<p188:cmLst xmlns:a="http://schemas.openxmlformats.org/drawingml/2006/main" xmlns:r="http://schemas.openxmlformats.org/officeDocument/2006/relationships" xmlns:p188="http://schemas.microsoft.com/office/powerpoint/2018/8/main">
  <p188:cm id="{936D5190-5AA9-47DE-9523-B080177014A8}" authorId="{B925A3B4-2014-C40C-3D5D-F8425B23FA82}" created="2022-08-24T14:53:22.791">
    <pc:sldMkLst xmlns:pc="http://schemas.microsoft.com/office/powerpoint/2013/main/command">
      <pc:docMk/>
      <pc:sldMk cId="2685708275" sldId="2535"/>
    </pc:sldMkLst>
    <p188:txBody>
      <a:bodyPr/>
      <a:lstStyle/>
      <a:p>
        <a:r>
          <a:rPr lang="en-US"/>
          <a:t>Verify these links are correct.</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3"/>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a:solidFill>
          <a:schemeClr val="accent3"/>
        </a:solidFill>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a:solidFill>
          <a:schemeClr val="accent3"/>
        </a:solidFill>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3"/>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a:solidFill>
          <a:schemeClr val="accent3"/>
        </a:solidFill>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tx1"/>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a:solidFill>
          <a:schemeClr val="accent3"/>
        </a:solidFill>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a:solidFill>
          <a:schemeClr val="accent3"/>
        </a:solidFill>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a:solidFill>
          <a:schemeClr val="accent3"/>
        </a:solidFill>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A8CEBC-2E5C-4249-BC7A-9BAC4761B5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C6CA2A-F616-41C1-BE2A-9D13AE9E02EA}">
      <dgm:prSet/>
      <dgm:spPr>
        <a:solidFill>
          <a:schemeClr val="accent1"/>
        </a:solidFill>
      </dgm:spPr>
      <dgm:t>
        <a:bodyPr/>
        <a:lstStyle/>
        <a:p>
          <a:pPr rtl="0"/>
          <a:r>
            <a:rPr lang="en-US">
              <a:latin typeface="Arial"/>
            </a:rPr>
            <a:t>Important Information</a:t>
          </a:r>
          <a:endParaRPr lang="en-US"/>
        </a:p>
      </dgm:t>
    </dgm:pt>
    <dgm:pt modelId="{23AC59C9-BE85-44FD-95F8-83E967279432}" type="parTrans" cxnId="{4370ABCC-B6C4-4570-88A9-3FF1F67E1165}">
      <dgm:prSet/>
      <dgm:spPr/>
      <dgm:t>
        <a:bodyPr/>
        <a:lstStyle/>
        <a:p>
          <a:endParaRPr lang="en-US"/>
        </a:p>
      </dgm:t>
    </dgm:pt>
    <dgm:pt modelId="{2B733ADE-5D97-42C8-AAEE-21E21A0A8952}" type="sibTrans" cxnId="{4370ABCC-B6C4-4570-88A9-3FF1F67E1165}">
      <dgm:prSet/>
      <dgm:spPr/>
      <dgm:t>
        <a:bodyPr/>
        <a:lstStyle/>
        <a:p>
          <a:endParaRPr lang="en-US"/>
        </a:p>
      </dgm:t>
    </dgm:pt>
    <dgm:pt modelId="{083D4D64-F7B5-4C8A-BF47-49064C82223D}">
      <dgm:prSet/>
      <dgm:spPr/>
      <dgm:t>
        <a:bodyPr/>
        <a:lstStyle/>
        <a:p>
          <a:r>
            <a:rPr lang="en-US">
              <a:latin typeface="Arial"/>
            </a:rPr>
            <a:t>Purpose</a:t>
          </a:r>
          <a:r>
            <a:rPr lang="en-US"/>
            <a:t> of Public Listening </a:t>
          </a:r>
          <a:r>
            <a:rPr lang="en-US">
              <a:latin typeface="Arial"/>
            </a:rPr>
            <a:t>Session</a:t>
          </a:r>
          <a:endParaRPr lang="en-US"/>
        </a:p>
      </dgm:t>
    </dgm:pt>
    <dgm:pt modelId="{FFBEC660-99DD-4281-BD7E-729DF5FE529E}" type="parTrans" cxnId="{995FE8A8-8B1B-45FB-948E-A44007FC1087}">
      <dgm:prSet/>
      <dgm:spPr/>
      <dgm:t>
        <a:bodyPr/>
        <a:lstStyle/>
        <a:p>
          <a:endParaRPr lang="en-US"/>
        </a:p>
      </dgm:t>
    </dgm:pt>
    <dgm:pt modelId="{AD71CE82-9096-4875-A699-48FBB1A8F7B9}" type="sibTrans" cxnId="{995FE8A8-8B1B-45FB-948E-A44007FC1087}">
      <dgm:prSet/>
      <dgm:spPr/>
      <dgm:t>
        <a:bodyPr/>
        <a:lstStyle/>
        <a:p>
          <a:endParaRPr lang="en-US"/>
        </a:p>
      </dgm:t>
    </dgm:pt>
    <dgm:pt modelId="{B139DBE2-BC66-4696-A8EA-CA5E91E3CA5E}">
      <dgm:prSet/>
      <dgm:spPr>
        <a:solidFill>
          <a:schemeClr val="accent1"/>
        </a:solidFill>
      </dgm:spPr>
      <dgm:t>
        <a:bodyPr/>
        <a:lstStyle/>
        <a:p>
          <a:pPr rtl="0"/>
          <a:r>
            <a:rPr lang="en-US">
              <a:latin typeface="Arial"/>
            </a:rPr>
            <a:t>What is </a:t>
          </a:r>
          <a:r>
            <a:rPr lang="en-US"/>
            <a:t>EVV</a:t>
          </a:r>
          <a:r>
            <a:rPr lang="en-US">
              <a:latin typeface="Arial"/>
            </a:rPr>
            <a:t>?</a:t>
          </a:r>
          <a:endParaRPr lang="en-US"/>
        </a:p>
      </dgm:t>
    </dgm:pt>
    <dgm:pt modelId="{D22E1204-2933-4D82-9EA0-5DBFF53D2A39}" type="parTrans" cxnId="{B9554E71-86B5-4842-A1E2-8A36A83FA48A}">
      <dgm:prSet/>
      <dgm:spPr/>
      <dgm:t>
        <a:bodyPr/>
        <a:lstStyle/>
        <a:p>
          <a:endParaRPr lang="en-US"/>
        </a:p>
      </dgm:t>
    </dgm:pt>
    <dgm:pt modelId="{DB01ABD5-885D-49EE-8D89-F3F643C4C088}" type="sibTrans" cxnId="{B9554E71-86B5-4842-A1E2-8A36A83FA48A}">
      <dgm:prSet/>
      <dgm:spPr/>
      <dgm:t>
        <a:bodyPr/>
        <a:lstStyle/>
        <a:p>
          <a:endParaRPr lang="en-US"/>
        </a:p>
      </dgm:t>
    </dgm:pt>
    <dgm:pt modelId="{2B5FC612-C3D6-421B-AD16-0F4B217B40D5}">
      <dgm:prSet phldr="0"/>
      <dgm:spPr>
        <a:solidFill>
          <a:schemeClr val="accent3"/>
        </a:solidFill>
      </dgm:spPr>
      <dgm:t>
        <a:bodyPr/>
        <a:lstStyle/>
        <a:p>
          <a:pPr rtl="0"/>
          <a:r>
            <a:rPr lang="en-US">
              <a:latin typeface="Arial"/>
            </a:rPr>
            <a:t>Implementation Strategy</a:t>
          </a:r>
        </a:p>
      </dgm:t>
    </dgm:pt>
    <dgm:pt modelId="{C6478041-C76C-43E9-BE1A-A4583B774A30}" type="parTrans" cxnId="{58D1C501-6E38-420B-B34B-090848B94F86}">
      <dgm:prSet/>
      <dgm:spPr/>
      <dgm:t>
        <a:bodyPr/>
        <a:lstStyle/>
        <a:p>
          <a:endParaRPr lang="en-US"/>
        </a:p>
      </dgm:t>
    </dgm:pt>
    <dgm:pt modelId="{9E1570A0-CA15-4276-B9CA-51ACE965274B}" type="sibTrans" cxnId="{58D1C501-6E38-420B-B34B-090848B94F86}">
      <dgm:prSet/>
      <dgm:spPr/>
      <dgm:t>
        <a:bodyPr/>
        <a:lstStyle/>
        <a:p>
          <a:endParaRPr lang="en-US"/>
        </a:p>
      </dgm:t>
    </dgm:pt>
    <dgm:pt modelId="{54AA7B5F-CA86-4DC2-AE69-5CFD9A1FD073}">
      <dgm:prSet phldr="0"/>
      <dgm:spPr/>
      <dgm:t>
        <a:bodyPr/>
        <a:lstStyle/>
        <a:p>
          <a:pPr rtl="0"/>
          <a:r>
            <a:rPr lang="en-US">
              <a:solidFill>
                <a:schemeClr val="bg2">
                  <a:lumMod val="75000"/>
                </a:schemeClr>
              </a:solidFill>
              <a:latin typeface="Arial"/>
            </a:rPr>
            <a:t>The EVV System</a:t>
          </a:r>
        </a:p>
      </dgm:t>
    </dgm:pt>
    <dgm:pt modelId="{66C560F5-813B-4060-BBFB-99F7FCFD1201}" type="parTrans" cxnId="{539D59C4-81ED-4BED-A2C9-8FC11588F1DE}">
      <dgm:prSet/>
      <dgm:spPr/>
      <dgm:t>
        <a:bodyPr/>
        <a:lstStyle/>
        <a:p>
          <a:endParaRPr lang="en-US"/>
        </a:p>
      </dgm:t>
    </dgm:pt>
    <dgm:pt modelId="{C66EBB45-1577-4254-9843-C3A57AF004CD}" type="sibTrans" cxnId="{539D59C4-81ED-4BED-A2C9-8FC11588F1DE}">
      <dgm:prSet/>
      <dgm:spPr/>
      <dgm:t>
        <a:bodyPr/>
        <a:lstStyle/>
        <a:p>
          <a:endParaRPr lang="en-US"/>
        </a:p>
      </dgm:t>
    </dgm:pt>
    <dgm:pt modelId="{DFCD96EC-B9A1-4264-BF49-6A3C362801A2}">
      <dgm:prSet phldr="0"/>
      <dgm:spPr/>
      <dgm:t>
        <a:bodyPr/>
        <a:lstStyle/>
        <a:p>
          <a:pPr rtl="0"/>
          <a:r>
            <a:rPr lang="en-US">
              <a:solidFill>
                <a:schemeClr val="bg2">
                  <a:lumMod val="75000"/>
                </a:schemeClr>
              </a:solidFill>
              <a:latin typeface="Arial"/>
            </a:rPr>
            <a:t>The EVV App</a:t>
          </a:r>
        </a:p>
      </dgm:t>
    </dgm:pt>
    <dgm:pt modelId="{2D2ACB50-F790-4071-B0B1-EC5246CEBF79}" type="parTrans" cxnId="{69C4E2E9-E6A4-4210-8A24-84F147D5734F}">
      <dgm:prSet/>
      <dgm:spPr/>
      <dgm:t>
        <a:bodyPr/>
        <a:lstStyle/>
        <a:p>
          <a:endParaRPr lang="en-US"/>
        </a:p>
      </dgm:t>
    </dgm:pt>
    <dgm:pt modelId="{44141565-577D-4829-8BB8-3585951F2F13}" type="sibTrans" cxnId="{69C4E2E9-E6A4-4210-8A24-84F147D5734F}">
      <dgm:prSet/>
      <dgm:spPr/>
      <dgm:t>
        <a:bodyPr/>
        <a:lstStyle/>
        <a:p>
          <a:endParaRPr lang="en-US"/>
        </a:p>
      </dgm:t>
    </dgm:pt>
    <dgm:pt modelId="{E60B565A-DCD8-41E9-972F-D43C5DB654F2}">
      <dgm:prSet phldr="0"/>
      <dgm:spPr/>
      <dgm:t>
        <a:bodyPr/>
        <a:lstStyle/>
        <a:p>
          <a:pPr rtl="0"/>
          <a:r>
            <a:rPr lang="en-US">
              <a:solidFill>
                <a:schemeClr val="bg2">
                  <a:lumMod val="75000"/>
                </a:schemeClr>
              </a:solidFill>
              <a:latin typeface="Arial"/>
            </a:rPr>
            <a:t>The EVV Portal</a:t>
          </a:r>
        </a:p>
      </dgm:t>
    </dgm:pt>
    <dgm:pt modelId="{BAD997C1-735D-4ECC-A0FC-9415C65F05EA}" type="parTrans" cxnId="{D7176D4D-C340-4300-8F17-F454DE6D331D}">
      <dgm:prSet/>
      <dgm:spPr/>
      <dgm:t>
        <a:bodyPr/>
        <a:lstStyle/>
        <a:p>
          <a:endParaRPr lang="en-US"/>
        </a:p>
      </dgm:t>
    </dgm:pt>
    <dgm:pt modelId="{C8D1BEA4-5F17-465F-B8F1-BCC5F4452004}" type="sibTrans" cxnId="{D7176D4D-C340-4300-8F17-F454DE6D331D}">
      <dgm:prSet/>
      <dgm:spPr/>
      <dgm:t>
        <a:bodyPr/>
        <a:lstStyle/>
        <a:p>
          <a:endParaRPr lang="en-US"/>
        </a:p>
      </dgm:t>
    </dgm:pt>
    <dgm:pt modelId="{FCEC0818-9743-43DF-AAF4-D9731B8CE929}">
      <dgm:prSet phldr="0"/>
      <dgm:spPr/>
      <dgm:t>
        <a:bodyPr/>
        <a:lstStyle/>
        <a:p>
          <a:pPr rtl="0"/>
          <a:r>
            <a:rPr lang="en-US">
              <a:latin typeface="Arial"/>
            </a:rPr>
            <a:t>Personal Devices and Vouchers</a:t>
          </a:r>
          <a:endParaRPr lang="en-US"/>
        </a:p>
      </dgm:t>
    </dgm:pt>
    <dgm:pt modelId="{B29B41D1-5F3F-48FC-89FF-12FEB4B1222B}" type="parTrans" cxnId="{75FEC57D-47CD-4268-B4B9-E3837BEDE559}">
      <dgm:prSet/>
      <dgm:spPr/>
      <dgm:t>
        <a:bodyPr/>
        <a:lstStyle/>
        <a:p>
          <a:endParaRPr lang="en-US"/>
        </a:p>
      </dgm:t>
    </dgm:pt>
    <dgm:pt modelId="{2ABD1650-3727-46BC-81A9-A97DD9F70D76}" type="sibTrans" cxnId="{75FEC57D-47CD-4268-B4B9-E3837BEDE559}">
      <dgm:prSet/>
      <dgm:spPr/>
      <dgm:t>
        <a:bodyPr/>
        <a:lstStyle/>
        <a:p>
          <a:endParaRPr lang="en-US"/>
        </a:p>
      </dgm:t>
    </dgm:pt>
    <dgm:pt modelId="{40552AB9-AE49-4696-81C7-4D8D1BFC498E}">
      <dgm:prSet phldr="0"/>
      <dgm:spPr/>
      <dgm:t>
        <a:bodyPr/>
        <a:lstStyle/>
        <a:p>
          <a:pPr rtl="0"/>
          <a:r>
            <a:rPr lang="en-US">
              <a:latin typeface="Arial"/>
            </a:rPr>
            <a:t>Privacy</a:t>
          </a:r>
        </a:p>
      </dgm:t>
    </dgm:pt>
    <dgm:pt modelId="{2AD6C4E9-0B69-4238-9E9E-3E9BB487BF91}" type="parTrans" cxnId="{630107D3-4F9B-45F4-9B6B-54FDD84B8B4D}">
      <dgm:prSet/>
      <dgm:spPr/>
      <dgm:t>
        <a:bodyPr/>
        <a:lstStyle/>
        <a:p>
          <a:endParaRPr lang="en-US"/>
        </a:p>
      </dgm:t>
    </dgm:pt>
    <dgm:pt modelId="{6B3E1AEA-F04E-4CCA-ADF2-FD396AF799A8}" type="sibTrans" cxnId="{630107D3-4F9B-45F4-9B6B-54FDD84B8B4D}">
      <dgm:prSet/>
      <dgm:spPr/>
      <dgm:t>
        <a:bodyPr/>
        <a:lstStyle/>
        <a:p>
          <a:endParaRPr lang="en-US"/>
        </a:p>
      </dgm:t>
    </dgm:pt>
    <dgm:pt modelId="{5DB4AFCC-3410-4862-AE54-DC045E820772}">
      <dgm:prSet phldr="0"/>
      <dgm:spPr/>
      <dgm:t>
        <a:bodyPr/>
        <a:lstStyle/>
        <a:p>
          <a:pPr rtl="0"/>
          <a:r>
            <a:rPr lang="en-US">
              <a:latin typeface="Arial"/>
            </a:rPr>
            <a:t>Exemptions</a:t>
          </a:r>
        </a:p>
      </dgm:t>
    </dgm:pt>
    <dgm:pt modelId="{D9EB1D95-51CE-442B-A6B9-4E4638AB25C9}" type="parTrans" cxnId="{588761FE-0BBE-4832-8FDA-4B3222FFFD46}">
      <dgm:prSet/>
      <dgm:spPr/>
      <dgm:t>
        <a:bodyPr/>
        <a:lstStyle/>
        <a:p>
          <a:endParaRPr lang="en-US"/>
        </a:p>
      </dgm:t>
    </dgm:pt>
    <dgm:pt modelId="{B80E23E7-8844-4EF6-BF85-A6BE559101E7}" type="sibTrans" cxnId="{588761FE-0BBE-4832-8FDA-4B3222FFFD46}">
      <dgm:prSet/>
      <dgm:spPr/>
      <dgm:t>
        <a:bodyPr/>
        <a:lstStyle/>
        <a:p>
          <a:endParaRPr lang="en-US"/>
        </a:p>
      </dgm:t>
    </dgm:pt>
    <dgm:pt modelId="{97E6D500-9FB1-41AC-9299-F82B3FAA81D6}">
      <dgm:prSet phldr="0"/>
      <dgm:spPr/>
      <dgm:t>
        <a:bodyPr/>
        <a:lstStyle/>
        <a:p>
          <a:pPr rtl="0"/>
          <a:r>
            <a:rPr lang="en-US">
              <a:solidFill>
                <a:schemeClr val="bg1">
                  <a:lumMod val="75000"/>
                </a:schemeClr>
              </a:solidFill>
              <a:latin typeface="Arial"/>
            </a:rPr>
            <a:t>Using EVV when not connected to the internet</a:t>
          </a:r>
        </a:p>
      </dgm:t>
    </dgm:pt>
    <dgm:pt modelId="{D45FA0B5-F979-4A84-997C-C4A9D09E2A55}" type="parTrans" cxnId="{467F822D-F5CF-4327-8ADC-AB6F88C8D5DB}">
      <dgm:prSet/>
      <dgm:spPr/>
      <dgm:t>
        <a:bodyPr/>
        <a:lstStyle/>
        <a:p>
          <a:endParaRPr lang="en-US"/>
        </a:p>
      </dgm:t>
    </dgm:pt>
    <dgm:pt modelId="{A039F64F-EADA-413E-BAC8-8A15A105367A}" type="sibTrans" cxnId="{467F822D-F5CF-4327-8ADC-AB6F88C8D5DB}">
      <dgm:prSet/>
      <dgm:spPr/>
      <dgm:t>
        <a:bodyPr/>
        <a:lstStyle/>
        <a:p>
          <a:endParaRPr lang="en-US"/>
        </a:p>
      </dgm:t>
    </dgm:pt>
    <dgm:pt modelId="{34366EAE-A9B8-40DA-84D7-B7610D407B50}">
      <dgm:prSet phldr="0"/>
      <dgm:spPr/>
      <dgm:t>
        <a:bodyPr/>
        <a:lstStyle/>
        <a:p>
          <a:pPr rtl="0"/>
          <a:r>
            <a:rPr lang="en-US">
              <a:latin typeface="Arial"/>
            </a:rPr>
            <a:t>Training</a:t>
          </a:r>
        </a:p>
      </dgm:t>
    </dgm:pt>
    <dgm:pt modelId="{DFE08A5A-C171-4DEA-9107-CDA961EC5BB7}" type="parTrans" cxnId="{15305106-CCC9-4457-8F7D-D80405BC33EA}">
      <dgm:prSet/>
      <dgm:spPr/>
      <dgm:t>
        <a:bodyPr/>
        <a:lstStyle/>
        <a:p>
          <a:endParaRPr lang="en-US"/>
        </a:p>
      </dgm:t>
    </dgm:pt>
    <dgm:pt modelId="{5921CA80-913F-444F-98DE-8D6BEE27A20A}" type="sibTrans" cxnId="{15305106-CCC9-4457-8F7D-D80405BC33EA}">
      <dgm:prSet/>
      <dgm:spPr/>
      <dgm:t>
        <a:bodyPr/>
        <a:lstStyle/>
        <a:p>
          <a:endParaRPr lang="en-US"/>
        </a:p>
      </dgm:t>
    </dgm:pt>
    <dgm:pt modelId="{E4B8A666-BA02-40FC-9570-F166094D2E48}">
      <dgm:prSet phldr="0"/>
      <dgm:spPr/>
      <dgm:t>
        <a:bodyPr/>
        <a:lstStyle/>
        <a:p>
          <a:pPr rtl="0"/>
          <a:r>
            <a:rPr lang="en-US">
              <a:latin typeface="Arial"/>
            </a:rPr>
            <a:t>Public Comments</a:t>
          </a:r>
          <a:endParaRPr lang="en-US"/>
        </a:p>
      </dgm:t>
    </dgm:pt>
    <dgm:pt modelId="{B0171576-A002-4517-87CC-BCB9D138D335}" type="parTrans" cxnId="{0A322D3E-53F5-4C77-9D97-4EEEC287F709}">
      <dgm:prSet/>
      <dgm:spPr/>
      <dgm:t>
        <a:bodyPr/>
        <a:lstStyle/>
        <a:p>
          <a:endParaRPr lang="en-US"/>
        </a:p>
      </dgm:t>
    </dgm:pt>
    <dgm:pt modelId="{0750F5A8-7171-41A6-AAFB-8E9CD7B08E95}" type="sibTrans" cxnId="{0A322D3E-53F5-4C77-9D97-4EEEC287F709}">
      <dgm:prSet/>
      <dgm:spPr/>
      <dgm:t>
        <a:bodyPr/>
        <a:lstStyle/>
        <a:p>
          <a:endParaRPr lang="en-US"/>
        </a:p>
      </dgm:t>
    </dgm:pt>
    <dgm:pt modelId="{01FFB889-5556-4325-822E-7670F9378F9B}" type="pres">
      <dgm:prSet presAssocID="{AFA8CEBC-2E5C-4249-BC7A-9BAC4761B5F2}" presName="linear" presStyleCnt="0">
        <dgm:presLayoutVars>
          <dgm:animLvl val="lvl"/>
          <dgm:resizeHandles val="exact"/>
        </dgm:presLayoutVars>
      </dgm:prSet>
      <dgm:spPr/>
    </dgm:pt>
    <dgm:pt modelId="{6D40212C-84F6-4E6F-8022-9CC8BF868E71}" type="pres">
      <dgm:prSet presAssocID="{CEC6CA2A-F616-41C1-BE2A-9D13AE9E02EA}" presName="parentText" presStyleLbl="node1" presStyleIdx="0" presStyleCnt="9">
        <dgm:presLayoutVars>
          <dgm:chMax val="0"/>
          <dgm:bulletEnabled val="1"/>
        </dgm:presLayoutVars>
      </dgm:prSet>
      <dgm:spPr/>
    </dgm:pt>
    <dgm:pt modelId="{CE052013-B470-4797-9043-1AFF95422BA0}" type="pres">
      <dgm:prSet presAssocID="{2B733ADE-5D97-42C8-AAEE-21E21A0A8952}" presName="spacer" presStyleCnt="0"/>
      <dgm:spPr/>
    </dgm:pt>
    <dgm:pt modelId="{6A6F0C98-B8FA-4B0B-A712-30776062DE1E}" type="pres">
      <dgm:prSet presAssocID="{083D4D64-F7B5-4C8A-BF47-49064C82223D}" presName="parentText" presStyleLbl="node1" presStyleIdx="1" presStyleCnt="9">
        <dgm:presLayoutVars>
          <dgm:chMax val="0"/>
          <dgm:bulletEnabled val="1"/>
        </dgm:presLayoutVars>
      </dgm:prSet>
      <dgm:spPr/>
    </dgm:pt>
    <dgm:pt modelId="{F01AEC3C-DC98-45AC-8C20-B51C8C514908}" type="pres">
      <dgm:prSet presAssocID="{AD71CE82-9096-4875-A699-48FBB1A8F7B9}" presName="spacer" presStyleCnt="0"/>
      <dgm:spPr/>
    </dgm:pt>
    <dgm:pt modelId="{06E18475-E2E1-401E-AB8A-6FB251B980A1}" type="pres">
      <dgm:prSet presAssocID="{B139DBE2-BC66-4696-A8EA-CA5E91E3CA5E}" presName="parentText" presStyleLbl="node1" presStyleIdx="2" presStyleCnt="9">
        <dgm:presLayoutVars>
          <dgm:chMax val="0"/>
          <dgm:bulletEnabled val="1"/>
        </dgm:presLayoutVars>
      </dgm:prSet>
      <dgm:spPr/>
    </dgm:pt>
    <dgm:pt modelId="{5AAB086A-2DB5-4E12-BF04-D5A3A1C69EF5}" type="pres">
      <dgm:prSet presAssocID="{B139DBE2-BC66-4696-A8EA-CA5E91E3CA5E}" presName="childText" presStyleLbl="revTx" presStyleIdx="0" presStyleCnt="2">
        <dgm:presLayoutVars>
          <dgm:bulletEnabled val="1"/>
        </dgm:presLayoutVars>
      </dgm:prSet>
      <dgm:spPr/>
    </dgm:pt>
    <dgm:pt modelId="{DB635028-7762-40CC-8FD6-40D952F3E4A8}" type="pres">
      <dgm:prSet presAssocID="{FCEC0818-9743-43DF-AAF4-D9731B8CE929}" presName="parentText" presStyleLbl="node1" presStyleIdx="3" presStyleCnt="9">
        <dgm:presLayoutVars>
          <dgm:chMax val="0"/>
          <dgm:bulletEnabled val="1"/>
        </dgm:presLayoutVars>
      </dgm:prSet>
      <dgm:spPr/>
    </dgm:pt>
    <dgm:pt modelId="{3D45989A-29C0-4095-A49D-942EADF374A0}" type="pres">
      <dgm:prSet presAssocID="{FCEC0818-9743-43DF-AAF4-D9731B8CE929}" presName="childText" presStyleLbl="revTx" presStyleIdx="1" presStyleCnt="2">
        <dgm:presLayoutVars>
          <dgm:bulletEnabled val="1"/>
        </dgm:presLayoutVars>
      </dgm:prSet>
      <dgm:spPr/>
    </dgm:pt>
    <dgm:pt modelId="{C850659F-002B-475A-A48F-8C44BEB2B792}" type="pres">
      <dgm:prSet presAssocID="{40552AB9-AE49-4696-81C7-4D8D1BFC498E}" presName="parentText" presStyleLbl="node1" presStyleIdx="4" presStyleCnt="9">
        <dgm:presLayoutVars>
          <dgm:chMax val="0"/>
          <dgm:bulletEnabled val="1"/>
        </dgm:presLayoutVars>
      </dgm:prSet>
      <dgm:spPr/>
    </dgm:pt>
    <dgm:pt modelId="{E39CF0C3-67C3-467E-B10B-EC6726A0EC57}" type="pres">
      <dgm:prSet presAssocID="{6B3E1AEA-F04E-4CCA-ADF2-FD396AF799A8}" presName="spacer" presStyleCnt="0"/>
      <dgm:spPr/>
    </dgm:pt>
    <dgm:pt modelId="{B3946D7C-86D7-4FA1-902D-89BAF6D9FC6C}" type="pres">
      <dgm:prSet presAssocID="{5DB4AFCC-3410-4862-AE54-DC045E820772}" presName="parentText" presStyleLbl="node1" presStyleIdx="5" presStyleCnt="9">
        <dgm:presLayoutVars>
          <dgm:chMax val="0"/>
          <dgm:bulletEnabled val="1"/>
        </dgm:presLayoutVars>
      </dgm:prSet>
      <dgm:spPr/>
    </dgm:pt>
    <dgm:pt modelId="{411F4D85-DD3E-46D5-97EB-A508AF6534E5}" type="pres">
      <dgm:prSet presAssocID="{B80E23E7-8844-4EF6-BF85-A6BE559101E7}" presName="spacer" presStyleCnt="0"/>
      <dgm:spPr/>
    </dgm:pt>
    <dgm:pt modelId="{2ECFAC71-4928-4291-AAB2-D0B75E50EC4A}" type="pres">
      <dgm:prSet presAssocID="{34366EAE-A9B8-40DA-84D7-B7610D407B50}" presName="parentText" presStyleLbl="node1" presStyleIdx="6" presStyleCnt="9">
        <dgm:presLayoutVars>
          <dgm:chMax val="0"/>
          <dgm:bulletEnabled val="1"/>
        </dgm:presLayoutVars>
      </dgm:prSet>
      <dgm:spPr/>
    </dgm:pt>
    <dgm:pt modelId="{9C52E48A-9469-4F8B-BB67-A425A99F50D9}" type="pres">
      <dgm:prSet presAssocID="{5921CA80-913F-444F-98DE-8D6BEE27A20A}" presName="spacer" presStyleCnt="0"/>
      <dgm:spPr/>
    </dgm:pt>
    <dgm:pt modelId="{AFEAF839-5B28-4C86-84FF-89574E080040}" type="pres">
      <dgm:prSet presAssocID="{2B5FC612-C3D6-421B-AD16-0F4B217B40D5}" presName="parentText" presStyleLbl="node1" presStyleIdx="7" presStyleCnt="9">
        <dgm:presLayoutVars>
          <dgm:chMax val="0"/>
          <dgm:bulletEnabled val="1"/>
        </dgm:presLayoutVars>
      </dgm:prSet>
      <dgm:spPr/>
    </dgm:pt>
    <dgm:pt modelId="{9313D4F1-319E-4365-AC47-181363C2AEF6}" type="pres">
      <dgm:prSet presAssocID="{9E1570A0-CA15-4276-B9CA-51ACE965274B}" presName="spacer" presStyleCnt="0"/>
      <dgm:spPr/>
    </dgm:pt>
    <dgm:pt modelId="{10AD51B8-A44E-453F-8EE6-7D7BE71EC75A}" type="pres">
      <dgm:prSet presAssocID="{E4B8A666-BA02-40FC-9570-F166094D2E48}" presName="parentText" presStyleLbl="node1" presStyleIdx="8" presStyleCnt="9">
        <dgm:presLayoutVars>
          <dgm:chMax val="0"/>
          <dgm:bulletEnabled val="1"/>
        </dgm:presLayoutVars>
      </dgm:prSet>
      <dgm:spPr/>
    </dgm:pt>
  </dgm:ptLst>
  <dgm:cxnLst>
    <dgm:cxn modelId="{58D1C501-6E38-420B-B34B-090848B94F86}" srcId="{AFA8CEBC-2E5C-4249-BC7A-9BAC4761B5F2}" destId="{2B5FC612-C3D6-421B-AD16-0F4B217B40D5}" srcOrd="7" destOrd="0" parTransId="{C6478041-C76C-43E9-BE1A-A4583B774A30}" sibTransId="{9E1570A0-CA15-4276-B9CA-51ACE965274B}"/>
    <dgm:cxn modelId="{15305106-CCC9-4457-8F7D-D80405BC33EA}" srcId="{AFA8CEBC-2E5C-4249-BC7A-9BAC4761B5F2}" destId="{34366EAE-A9B8-40DA-84D7-B7610D407B50}" srcOrd="6" destOrd="0" parTransId="{DFE08A5A-C171-4DEA-9107-CDA961EC5BB7}" sibTransId="{5921CA80-913F-444F-98DE-8D6BEE27A20A}"/>
    <dgm:cxn modelId="{ED88BD0C-405B-42BD-8DF6-E82777712487}" type="presOf" srcId="{AFA8CEBC-2E5C-4249-BC7A-9BAC4761B5F2}" destId="{01FFB889-5556-4325-822E-7670F9378F9B}" srcOrd="0" destOrd="0" presId="urn:microsoft.com/office/officeart/2005/8/layout/vList2"/>
    <dgm:cxn modelId="{C5714728-ED02-4FC3-AF3D-E9A047ED36B8}" type="presOf" srcId="{E4B8A666-BA02-40FC-9570-F166094D2E48}" destId="{10AD51B8-A44E-453F-8EE6-7D7BE71EC75A}" srcOrd="0" destOrd="0" presId="urn:microsoft.com/office/officeart/2005/8/layout/vList2"/>
    <dgm:cxn modelId="{467F822D-F5CF-4327-8ADC-AB6F88C8D5DB}" srcId="{FCEC0818-9743-43DF-AAF4-D9731B8CE929}" destId="{97E6D500-9FB1-41AC-9299-F82B3FAA81D6}" srcOrd="0" destOrd="0" parTransId="{D45FA0B5-F979-4A84-997C-C4A9D09E2A55}" sibTransId="{A039F64F-EADA-413E-BAC8-8A15A105367A}"/>
    <dgm:cxn modelId="{85A7C736-FAE3-4ADD-9694-42D942CF7FA8}" type="presOf" srcId="{B139DBE2-BC66-4696-A8EA-CA5E91E3CA5E}" destId="{06E18475-E2E1-401E-AB8A-6FB251B980A1}" srcOrd="0" destOrd="0" presId="urn:microsoft.com/office/officeart/2005/8/layout/vList2"/>
    <dgm:cxn modelId="{0A322D3E-53F5-4C77-9D97-4EEEC287F709}" srcId="{AFA8CEBC-2E5C-4249-BC7A-9BAC4761B5F2}" destId="{E4B8A666-BA02-40FC-9570-F166094D2E48}" srcOrd="8" destOrd="0" parTransId="{B0171576-A002-4517-87CC-BCB9D138D335}" sibTransId="{0750F5A8-7171-41A6-AAFB-8E9CD7B08E95}"/>
    <dgm:cxn modelId="{8ABB1B63-F4DF-416F-A412-A548CAFDA8E8}" type="presOf" srcId="{CEC6CA2A-F616-41C1-BE2A-9D13AE9E02EA}" destId="{6D40212C-84F6-4E6F-8022-9CC8BF868E71}" srcOrd="0" destOrd="0" presId="urn:microsoft.com/office/officeart/2005/8/layout/vList2"/>
    <dgm:cxn modelId="{FACCA06A-2B03-4E44-9AC4-E309BD320D3C}" type="presOf" srcId="{5DB4AFCC-3410-4862-AE54-DC045E820772}" destId="{B3946D7C-86D7-4FA1-902D-89BAF6D9FC6C}" srcOrd="0" destOrd="0" presId="urn:microsoft.com/office/officeart/2005/8/layout/vList2"/>
    <dgm:cxn modelId="{D7176D4D-C340-4300-8F17-F454DE6D331D}" srcId="{54AA7B5F-CA86-4DC2-AE69-5CFD9A1FD073}" destId="{E60B565A-DCD8-41E9-972F-D43C5DB654F2}" srcOrd="1" destOrd="0" parTransId="{BAD997C1-735D-4ECC-A0FC-9415C65F05EA}" sibTransId="{C8D1BEA4-5F17-465F-B8F1-BCC5F4452004}"/>
    <dgm:cxn modelId="{B9554E71-86B5-4842-A1E2-8A36A83FA48A}" srcId="{AFA8CEBC-2E5C-4249-BC7A-9BAC4761B5F2}" destId="{B139DBE2-BC66-4696-A8EA-CA5E91E3CA5E}" srcOrd="2" destOrd="0" parTransId="{D22E1204-2933-4D82-9EA0-5DBFF53D2A39}" sibTransId="{DB01ABD5-885D-49EE-8D89-F3F643C4C088}"/>
    <dgm:cxn modelId="{75FEC57D-47CD-4268-B4B9-E3837BEDE559}" srcId="{AFA8CEBC-2E5C-4249-BC7A-9BAC4761B5F2}" destId="{FCEC0818-9743-43DF-AAF4-D9731B8CE929}" srcOrd="3" destOrd="0" parTransId="{B29B41D1-5F3F-48FC-89FF-12FEB4B1222B}" sibTransId="{2ABD1650-3727-46BC-81A9-A97DD9F70D76}"/>
    <dgm:cxn modelId="{F0261993-605F-45FC-9988-45F1648114AE}" type="presOf" srcId="{083D4D64-F7B5-4C8A-BF47-49064C82223D}" destId="{6A6F0C98-B8FA-4B0B-A712-30776062DE1E}" srcOrd="0" destOrd="0" presId="urn:microsoft.com/office/officeart/2005/8/layout/vList2"/>
    <dgm:cxn modelId="{1D3BFAA4-2B4E-4DBD-A349-B0AD604B7DEF}" type="presOf" srcId="{FCEC0818-9743-43DF-AAF4-D9731B8CE929}" destId="{DB635028-7762-40CC-8FD6-40D952F3E4A8}" srcOrd="0" destOrd="0" presId="urn:microsoft.com/office/officeart/2005/8/layout/vList2"/>
    <dgm:cxn modelId="{995FE8A8-8B1B-45FB-948E-A44007FC1087}" srcId="{AFA8CEBC-2E5C-4249-BC7A-9BAC4761B5F2}" destId="{083D4D64-F7B5-4C8A-BF47-49064C82223D}" srcOrd="1" destOrd="0" parTransId="{FFBEC660-99DD-4281-BD7E-729DF5FE529E}" sibTransId="{AD71CE82-9096-4875-A699-48FBB1A8F7B9}"/>
    <dgm:cxn modelId="{871BBEBA-8F3C-4D73-8027-7AD68595DBCE}" type="presOf" srcId="{E60B565A-DCD8-41E9-972F-D43C5DB654F2}" destId="{5AAB086A-2DB5-4E12-BF04-D5A3A1C69EF5}" srcOrd="0" destOrd="2" presId="urn:microsoft.com/office/officeart/2005/8/layout/vList2"/>
    <dgm:cxn modelId="{BB4162BC-B9B2-43AD-A61E-9F52A03AE0D0}" type="presOf" srcId="{54AA7B5F-CA86-4DC2-AE69-5CFD9A1FD073}" destId="{5AAB086A-2DB5-4E12-BF04-D5A3A1C69EF5}" srcOrd="0" destOrd="0" presId="urn:microsoft.com/office/officeart/2005/8/layout/vList2"/>
    <dgm:cxn modelId="{8B6AB4C1-57FC-46B4-86A4-C61E8C225CAD}" type="presOf" srcId="{40552AB9-AE49-4696-81C7-4D8D1BFC498E}" destId="{C850659F-002B-475A-A48F-8C44BEB2B792}" srcOrd="0" destOrd="0" presId="urn:microsoft.com/office/officeart/2005/8/layout/vList2"/>
    <dgm:cxn modelId="{612532C2-48E6-409F-AD7A-A14B7ED5EFC5}" type="presOf" srcId="{DFCD96EC-B9A1-4264-BF49-6A3C362801A2}" destId="{5AAB086A-2DB5-4E12-BF04-D5A3A1C69EF5}" srcOrd="0" destOrd="1" presId="urn:microsoft.com/office/officeart/2005/8/layout/vList2"/>
    <dgm:cxn modelId="{539D59C4-81ED-4BED-A2C9-8FC11588F1DE}" srcId="{B139DBE2-BC66-4696-A8EA-CA5E91E3CA5E}" destId="{54AA7B5F-CA86-4DC2-AE69-5CFD9A1FD073}" srcOrd="0" destOrd="0" parTransId="{66C560F5-813B-4060-BBFB-99F7FCFD1201}" sibTransId="{C66EBB45-1577-4254-9843-C3A57AF004CD}"/>
    <dgm:cxn modelId="{4370ABCC-B6C4-4570-88A9-3FF1F67E1165}" srcId="{AFA8CEBC-2E5C-4249-BC7A-9BAC4761B5F2}" destId="{CEC6CA2A-F616-41C1-BE2A-9D13AE9E02EA}" srcOrd="0" destOrd="0" parTransId="{23AC59C9-BE85-44FD-95F8-83E967279432}" sibTransId="{2B733ADE-5D97-42C8-AAEE-21E21A0A8952}"/>
    <dgm:cxn modelId="{630107D3-4F9B-45F4-9B6B-54FDD84B8B4D}" srcId="{AFA8CEBC-2E5C-4249-BC7A-9BAC4761B5F2}" destId="{40552AB9-AE49-4696-81C7-4D8D1BFC498E}" srcOrd="4" destOrd="0" parTransId="{2AD6C4E9-0B69-4238-9E9E-3E9BB487BF91}" sibTransId="{6B3E1AEA-F04E-4CCA-ADF2-FD396AF799A8}"/>
    <dgm:cxn modelId="{69C4E2E9-E6A4-4210-8A24-84F147D5734F}" srcId="{54AA7B5F-CA86-4DC2-AE69-5CFD9A1FD073}" destId="{DFCD96EC-B9A1-4264-BF49-6A3C362801A2}" srcOrd="0" destOrd="0" parTransId="{2D2ACB50-F790-4071-B0B1-EC5246CEBF79}" sibTransId="{44141565-577D-4829-8BB8-3585951F2F13}"/>
    <dgm:cxn modelId="{A625E4F7-B223-4EBB-B1D7-DA706F971F07}" type="presOf" srcId="{2B5FC612-C3D6-421B-AD16-0F4B217B40D5}" destId="{AFEAF839-5B28-4C86-84FF-89574E080040}" srcOrd="0" destOrd="0" presId="urn:microsoft.com/office/officeart/2005/8/layout/vList2"/>
    <dgm:cxn modelId="{1628A3F9-C981-42D9-8325-FAD5CA2EF431}" type="presOf" srcId="{97E6D500-9FB1-41AC-9299-F82B3FAA81D6}" destId="{3D45989A-29C0-4095-A49D-942EADF374A0}" srcOrd="0" destOrd="0" presId="urn:microsoft.com/office/officeart/2005/8/layout/vList2"/>
    <dgm:cxn modelId="{588761FE-0BBE-4832-8FDA-4B3222FFFD46}" srcId="{AFA8CEBC-2E5C-4249-BC7A-9BAC4761B5F2}" destId="{5DB4AFCC-3410-4862-AE54-DC045E820772}" srcOrd="5" destOrd="0" parTransId="{D9EB1D95-51CE-442B-A6B9-4E4638AB25C9}" sibTransId="{B80E23E7-8844-4EF6-BF85-A6BE559101E7}"/>
    <dgm:cxn modelId="{FC06ECFF-4157-448A-B94D-FAFE1523E85C}" type="presOf" srcId="{34366EAE-A9B8-40DA-84D7-B7610D407B50}" destId="{2ECFAC71-4928-4291-AAB2-D0B75E50EC4A}" srcOrd="0" destOrd="0" presId="urn:microsoft.com/office/officeart/2005/8/layout/vList2"/>
    <dgm:cxn modelId="{41F9BF91-73DD-48F5-A54F-673D1D718ED8}" type="presParOf" srcId="{01FFB889-5556-4325-822E-7670F9378F9B}" destId="{6D40212C-84F6-4E6F-8022-9CC8BF868E71}" srcOrd="0" destOrd="0" presId="urn:microsoft.com/office/officeart/2005/8/layout/vList2"/>
    <dgm:cxn modelId="{00C894C7-4092-46FB-8B3C-874F16A86258}" type="presParOf" srcId="{01FFB889-5556-4325-822E-7670F9378F9B}" destId="{CE052013-B470-4797-9043-1AFF95422BA0}" srcOrd="1" destOrd="0" presId="urn:microsoft.com/office/officeart/2005/8/layout/vList2"/>
    <dgm:cxn modelId="{07FB2390-B804-424E-AE54-B9AB75E3B4F5}" type="presParOf" srcId="{01FFB889-5556-4325-822E-7670F9378F9B}" destId="{6A6F0C98-B8FA-4B0B-A712-30776062DE1E}" srcOrd="2" destOrd="0" presId="urn:microsoft.com/office/officeart/2005/8/layout/vList2"/>
    <dgm:cxn modelId="{3AC1B8C8-D97C-4C64-9064-4D3B497F6D23}" type="presParOf" srcId="{01FFB889-5556-4325-822E-7670F9378F9B}" destId="{F01AEC3C-DC98-45AC-8C20-B51C8C514908}" srcOrd="3" destOrd="0" presId="urn:microsoft.com/office/officeart/2005/8/layout/vList2"/>
    <dgm:cxn modelId="{9E14F574-D3F0-4CA9-853B-31960864E88D}" type="presParOf" srcId="{01FFB889-5556-4325-822E-7670F9378F9B}" destId="{06E18475-E2E1-401E-AB8A-6FB251B980A1}" srcOrd="4" destOrd="0" presId="urn:microsoft.com/office/officeart/2005/8/layout/vList2"/>
    <dgm:cxn modelId="{E027FE83-5872-4B4D-8899-3B815C65B441}" type="presParOf" srcId="{01FFB889-5556-4325-822E-7670F9378F9B}" destId="{5AAB086A-2DB5-4E12-BF04-D5A3A1C69EF5}" srcOrd="5" destOrd="0" presId="urn:microsoft.com/office/officeart/2005/8/layout/vList2"/>
    <dgm:cxn modelId="{F32D5ABF-DB05-48CC-AF7E-642DF8412E9A}" type="presParOf" srcId="{01FFB889-5556-4325-822E-7670F9378F9B}" destId="{DB635028-7762-40CC-8FD6-40D952F3E4A8}" srcOrd="6" destOrd="0" presId="urn:microsoft.com/office/officeart/2005/8/layout/vList2"/>
    <dgm:cxn modelId="{C06675C7-398D-4748-8776-4510E23A6F9D}" type="presParOf" srcId="{01FFB889-5556-4325-822E-7670F9378F9B}" destId="{3D45989A-29C0-4095-A49D-942EADF374A0}" srcOrd="7" destOrd="0" presId="urn:microsoft.com/office/officeart/2005/8/layout/vList2"/>
    <dgm:cxn modelId="{6CAAA45B-4F1C-4952-AF43-2E9391DCF935}" type="presParOf" srcId="{01FFB889-5556-4325-822E-7670F9378F9B}" destId="{C850659F-002B-475A-A48F-8C44BEB2B792}" srcOrd="8" destOrd="0" presId="urn:microsoft.com/office/officeart/2005/8/layout/vList2"/>
    <dgm:cxn modelId="{6B784E5C-87D0-4CB2-B1FC-B39AA3577D5B}" type="presParOf" srcId="{01FFB889-5556-4325-822E-7670F9378F9B}" destId="{E39CF0C3-67C3-467E-B10B-EC6726A0EC57}" srcOrd="9" destOrd="0" presId="urn:microsoft.com/office/officeart/2005/8/layout/vList2"/>
    <dgm:cxn modelId="{FAAA3AB0-AFF1-475E-867B-BA028E0CCFCA}" type="presParOf" srcId="{01FFB889-5556-4325-822E-7670F9378F9B}" destId="{B3946D7C-86D7-4FA1-902D-89BAF6D9FC6C}" srcOrd="10" destOrd="0" presId="urn:microsoft.com/office/officeart/2005/8/layout/vList2"/>
    <dgm:cxn modelId="{F2FD792D-3B3E-423F-A01D-EA47F07DCC03}" type="presParOf" srcId="{01FFB889-5556-4325-822E-7670F9378F9B}" destId="{411F4D85-DD3E-46D5-97EB-A508AF6534E5}" srcOrd="11" destOrd="0" presId="urn:microsoft.com/office/officeart/2005/8/layout/vList2"/>
    <dgm:cxn modelId="{69B26A2B-CFBE-4611-BAFD-4690B25A0192}" type="presParOf" srcId="{01FFB889-5556-4325-822E-7670F9378F9B}" destId="{2ECFAC71-4928-4291-AAB2-D0B75E50EC4A}" srcOrd="12" destOrd="0" presId="urn:microsoft.com/office/officeart/2005/8/layout/vList2"/>
    <dgm:cxn modelId="{3C17E171-2D1A-4F58-B4AB-FBDC85D89FE5}" type="presParOf" srcId="{01FFB889-5556-4325-822E-7670F9378F9B}" destId="{9C52E48A-9469-4F8B-BB67-A425A99F50D9}" srcOrd="13" destOrd="0" presId="urn:microsoft.com/office/officeart/2005/8/layout/vList2"/>
    <dgm:cxn modelId="{31D7890A-BC71-4704-84CF-09AA15B131B6}" type="presParOf" srcId="{01FFB889-5556-4325-822E-7670F9378F9B}" destId="{AFEAF839-5B28-4C86-84FF-89574E080040}" srcOrd="14" destOrd="0" presId="urn:microsoft.com/office/officeart/2005/8/layout/vList2"/>
    <dgm:cxn modelId="{A1BAA05E-24B8-4CD4-A451-5037BA532666}" type="presParOf" srcId="{01FFB889-5556-4325-822E-7670F9378F9B}" destId="{9313D4F1-319E-4365-AC47-181363C2AEF6}" srcOrd="15" destOrd="0" presId="urn:microsoft.com/office/officeart/2005/8/layout/vList2"/>
    <dgm:cxn modelId="{6245F160-B9F8-48E1-92B2-47208FC61B0E}" type="presParOf" srcId="{01FFB889-5556-4325-822E-7670F9378F9B}" destId="{10AD51B8-A44E-453F-8EE6-7D7BE71EC75A}"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E164E4-13C3-4C2C-AB37-A55119C66324}" type="doc">
      <dgm:prSet loTypeId="urn:microsoft.com/office/officeart/2011/layout/CircleProcess" loCatId="process" qsTypeId="urn:microsoft.com/office/officeart/2005/8/quickstyle/simple3" qsCatId="simple" csTypeId="urn:microsoft.com/office/officeart/2005/8/colors/accent1_2" csCatId="accent1" phldr="1"/>
      <dgm:spPr/>
      <dgm:t>
        <a:bodyPr/>
        <a:lstStyle/>
        <a:p>
          <a:endParaRPr lang="en-US"/>
        </a:p>
      </dgm:t>
    </dgm:pt>
    <dgm:pt modelId="{C0F9B4FD-7E06-4A5B-BA9F-7BACEC66EC4A}">
      <dgm:prSet phldrT="[Text]" custT="1"/>
      <dgm:spPr/>
      <dgm:t>
        <a:bodyPr/>
        <a:lstStyle/>
        <a:p>
          <a:r>
            <a:rPr lang="en-US" sz="1800"/>
            <a:t>System Development</a:t>
          </a:r>
        </a:p>
      </dgm:t>
    </dgm:pt>
    <dgm:pt modelId="{385E7FE4-C28A-4666-ADF6-5A296FC58ACC}" type="parTrans" cxnId="{A8C3BF69-4441-4510-9F8B-9CFDFE71076C}">
      <dgm:prSet/>
      <dgm:spPr/>
      <dgm:t>
        <a:bodyPr/>
        <a:lstStyle/>
        <a:p>
          <a:endParaRPr lang="en-US"/>
        </a:p>
      </dgm:t>
    </dgm:pt>
    <dgm:pt modelId="{87F8B8ED-1F39-40DB-935A-0A2F4C35140D}" type="sibTrans" cxnId="{A8C3BF69-4441-4510-9F8B-9CFDFE71076C}">
      <dgm:prSet/>
      <dgm:spPr/>
      <dgm:t>
        <a:bodyPr/>
        <a:lstStyle/>
        <a:p>
          <a:endParaRPr lang="en-US"/>
        </a:p>
      </dgm:t>
    </dgm:pt>
    <dgm:pt modelId="{C4EE7007-C209-450A-A4F1-4F83B8E6FAC8}">
      <dgm:prSet phldrT="[Text]" custT="1"/>
      <dgm:spPr/>
      <dgm:t>
        <a:bodyPr/>
        <a:lstStyle/>
        <a:p>
          <a:r>
            <a:rPr lang="en-US" sz="1800"/>
            <a:t>Spring 2023</a:t>
          </a:r>
        </a:p>
      </dgm:t>
    </dgm:pt>
    <dgm:pt modelId="{F08B9BE9-8B97-466D-ACD3-3D244B6ACFDF}" type="parTrans" cxnId="{D7F3F9AA-F640-4AEF-AAC2-4D89BA25A388}">
      <dgm:prSet/>
      <dgm:spPr/>
      <dgm:t>
        <a:bodyPr/>
        <a:lstStyle/>
        <a:p>
          <a:endParaRPr lang="en-US"/>
        </a:p>
      </dgm:t>
    </dgm:pt>
    <dgm:pt modelId="{5F6881EA-563C-4F71-B598-A1159AFF25E5}" type="sibTrans" cxnId="{D7F3F9AA-F640-4AEF-AAC2-4D89BA25A388}">
      <dgm:prSet/>
      <dgm:spPr/>
      <dgm:t>
        <a:bodyPr/>
        <a:lstStyle/>
        <a:p>
          <a:endParaRPr lang="en-US"/>
        </a:p>
      </dgm:t>
    </dgm:pt>
    <dgm:pt modelId="{6DDCCEB4-4258-4FB9-80A8-6BD8CD16FF53}">
      <dgm:prSet phldrT="[Text]" custT="1"/>
      <dgm:spPr/>
      <dgm:t>
        <a:bodyPr/>
        <a:lstStyle/>
        <a:p>
          <a:r>
            <a:rPr lang="en-US" sz="1800"/>
            <a:t>Phase 1 Onboarding</a:t>
          </a:r>
        </a:p>
      </dgm:t>
    </dgm:pt>
    <dgm:pt modelId="{21DF24C9-34CF-4421-9FCA-9EB467B43C1D}" type="parTrans" cxnId="{96C78080-6D4F-45F4-A7B7-33D096C3DCED}">
      <dgm:prSet/>
      <dgm:spPr/>
      <dgm:t>
        <a:bodyPr/>
        <a:lstStyle/>
        <a:p>
          <a:endParaRPr lang="en-US"/>
        </a:p>
      </dgm:t>
    </dgm:pt>
    <dgm:pt modelId="{45A36D5E-B34C-46C9-812F-6D51BA2802FC}" type="sibTrans" cxnId="{96C78080-6D4F-45F4-A7B7-33D096C3DCED}">
      <dgm:prSet/>
      <dgm:spPr/>
      <dgm:t>
        <a:bodyPr/>
        <a:lstStyle/>
        <a:p>
          <a:endParaRPr lang="en-US"/>
        </a:p>
      </dgm:t>
    </dgm:pt>
    <dgm:pt modelId="{DF96C82D-6E6D-4182-B29F-2D2919E431C1}">
      <dgm:prSet phldrT="[Text]" custT="1"/>
      <dgm:spPr/>
      <dgm:t>
        <a:bodyPr/>
        <a:lstStyle/>
        <a:p>
          <a:r>
            <a:rPr lang="en-US" sz="1800"/>
            <a:t>Phase 2 Onboarding</a:t>
          </a:r>
        </a:p>
      </dgm:t>
    </dgm:pt>
    <dgm:pt modelId="{9A53C6BE-9FB5-47EC-9B80-A6543877EEBF}" type="parTrans" cxnId="{3875C1EE-29F0-4C36-B62D-885F2EEE093B}">
      <dgm:prSet/>
      <dgm:spPr/>
      <dgm:t>
        <a:bodyPr/>
        <a:lstStyle/>
        <a:p>
          <a:endParaRPr lang="en-US"/>
        </a:p>
      </dgm:t>
    </dgm:pt>
    <dgm:pt modelId="{0905EE18-4DF4-4981-AB09-FF1E713B21E7}" type="sibTrans" cxnId="{3875C1EE-29F0-4C36-B62D-885F2EEE093B}">
      <dgm:prSet/>
      <dgm:spPr/>
      <dgm:t>
        <a:bodyPr/>
        <a:lstStyle/>
        <a:p>
          <a:endParaRPr lang="en-US"/>
        </a:p>
      </dgm:t>
    </dgm:pt>
    <dgm:pt modelId="{DE5B1863-EA34-4F43-B69D-2617F0DACFBB}">
      <dgm:prSet phldrT="[Text]" custT="1"/>
      <dgm:spPr/>
      <dgm:t>
        <a:bodyPr/>
        <a:lstStyle/>
        <a:p>
          <a:r>
            <a:rPr lang="en-US" sz="1800" dirty="0"/>
            <a:t>Currently Underway</a:t>
          </a:r>
        </a:p>
      </dgm:t>
    </dgm:pt>
    <dgm:pt modelId="{277348DB-A651-4ECE-BD4B-93015EFE2068}" type="parTrans" cxnId="{3AE4E40F-0186-4384-8344-F1F4E5806557}">
      <dgm:prSet/>
      <dgm:spPr/>
      <dgm:t>
        <a:bodyPr/>
        <a:lstStyle/>
        <a:p>
          <a:endParaRPr lang="en-US"/>
        </a:p>
      </dgm:t>
    </dgm:pt>
    <dgm:pt modelId="{17013B5D-F6E6-4D4B-A93F-54E83F1CF16E}" type="sibTrans" cxnId="{3AE4E40F-0186-4384-8344-F1F4E5806557}">
      <dgm:prSet/>
      <dgm:spPr/>
      <dgm:t>
        <a:bodyPr/>
        <a:lstStyle/>
        <a:p>
          <a:endParaRPr lang="en-US"/>
        </a:p>
      </dgm:t>
    </dgm:pt>
    <dgm:pt modelId="{366CEFF7-5862-416A-B7EA-DC1061F2CEDA}">
      <dgm:prSet phldrT="[Text]" custT="1"/>
      <dgm:spPr/>
      <dgm:t>
        <a:bodyPr/>
        <a:lstStyle/>
        <a:p>
          <a:r>
            <a:rPr lang="en-US" sz="1800"/>
            <a:t>Pilot</a:t>
          </a:r>
        </a:p>
      </dgm:t>
    </dgm:pt>
    <dgm:pt modelId="{05CA2CBF-FC5D-43A4-B49F-51F84A7383E5}" type="parTrans" cxnId="{F3F52952-E733-4844-B648-B8A0960E5703}">
      <dgm:prSet/>
      <dgm:spPr/>
      <dgm:t>
        <a:bodyPr/>
        <a:lstStyle/>
        <a:p>
          <a:endParaRPr lang="en-US"/>
        </a:p>
      </dgm:t>
    </dgm:pt>
    <dgm:pt modelId="{1B5F717B-1572-424C-ACC5-A4C5F6FA0E4A}" type="sibTrans" cxnId="{F3F52952-E733-4844-B648-B8A0960E5703}">
      <dgm:prSet/>
      <dgm:spPr/>
      <dgm:t>
        <a:bodyPr/>
        <a:lstStyle/>
        <a:p>
          <a:endParaRPr lang="en-US"/>
        </a:p>
      </dgm:t>
    </dgm:pt>
    <dgm:pt modelId="{837AFB98-BD44-4B1A-A14C-EF9B319B8A5E}">
      <dgm:prSet phldrT="[Text]" custT="1"/>
      <dgm:spPr/>
      <dgm:t>
        <a:bodyPr/>
        <a:lstStyle/>
        <a:p>
          <a:r>
            <a:rPr lang="en-US" sz="1800"/>
            <a:t>Fall 2023</a:t>
          </a:r>
        </a:p>
      </dgm:t>
    </dgm:pt>
    <dgm:pt modelId="{438E377B-7130-49EA-8DDD-9C8388546050}" type="parTrans" cxnId="{491656F1-11CF-40F2-A2C1-6897A9AD5C5A}">
      <dgm:prSet/>
      <dgm:spPr/>
      <dgm:t>
        <a:bodyPr/>
        <a:lstStyle/>
        <a:p>
          <a:endParaRPr lang="en-US"/>
        </a:p>
      </dgm:t>
    </dgm:pt>
    <dgm:pt modelId="{52C10EE5-A6A4-4C33-9DC8-8B78270ADE1B}" type="sibTrans" cxnId="{491656F1-11CF-40F2-A2C1-6897A9AD5C5A}">
      <dgm:prSet/>
      <dgm:spPr/>
      <dgm:t>
        <a:bodyPr/>
        <a:lstStyle/>
        <a:p>
          <a:endParaRPr lang="en-US"/>
        </a:p>
      </dgm:t>
    </dgm:pt>
    <dgm:pt modelId="{21EA1589-9258-4AAE-BC7B-EBE669406A71}">
      <dgm:prSet phldrT="[Text]" custT="1"/>
      <dgm:spPr/>
      <dgm:t>
        <a:bodyPr/>
        <a:lstStyle/>
        <a:p>
          <a:r>
            <a:rPr lang="en-US" sz="1800"/>
            <a:t>Through 2024</a:t>
          </a:r>
        </a:p>
      </dgm:t>
    </dgm:pt>
    <dgm:pt modelId="{D0F3CD6B-A871-4A4C-AF4E-6896B088D4BD}" type="parTrans" cxnId="{5447BBFD-0849-4044-BC2D-373CE5375F10}">
      <dgm:prSet/>
      <dgm:spPr/>
      <dgm:t>
        <a:bodyPr/>
        <a:lstStyle/>
        <a:p>
          <a:endParaRPr lang="en-US"/>
        </a:p>
      </dgm:t>
    </dgm:pt>
    <dgm:pt modelId="{0A445446-1682-4E1C-B8E9-0361D21D85E6}" type="sibTrans" cxnId="{5447BBFD-0849-4044-BC2D-373CE5375F10}">
      <dgm:prSet/>
      <dgm:spPr/>
      <dgm:t>
        <a:bodyPr/>
        <a:lstStyle/>
        <a:p>
          <a:endParaRPr lang="en-US"/>
        </a:p>
      </dgm:t>
    </dgm:pt>
    <dgm:pt modelId="{F19A3F66-15A6-40ED-9B2D-57C89A6330AB}" type="pres">
      <dgm:prSet presAssocID="{51E164E4-13C3-4C2C-AB37-A55119C66324}" presName="Name0" presStyleCnt="0">
        <dgm:presLayoutVars>
          <dgm:chMax val="11"/>
          <dgm:chPref val="11"/>
          <dgm:dir/>
          <dgm:resizeHandles/>
        </dgm:presLayoutVars>
      </dgm:prSet>
      <dgm:spPr/>
    </dgm:pt>
    <dgm:pt modelId="{133985BB-2CB8-4EBE-995C-6F72B6E03005}" type="pres">
      <dgm:prSet presAssocID="{21EA1589-9258-4AAE-BC7B-EBE669406A71}" presName="Accent4" presStyleCnt="0"/>
      <dgm:spPr/>
    </dgm:pt>
    <dgm:pt modelId="{0FFDF936-DE22-4B27-A62E-4A66FBE22F9E}" type="pres">
      <dgm:prSet presAssocID="{21EA1589-9258-4AAE-BC7B-EBE669406A71}" presName="Accent" presStyleLbl="node1" presStyleIdx="0" presStyleCnt="4"/>
      <dgm:spPr/>
    </dgm:pt>
    <dgm:pt modelId="{F5A2DD7C-590F-4CC6-8971-4FE14C5F9590}" type="pres">
      <dgm:prSet presAssocID="{21EA1589-9258-4AAE-BC7B-EBE669406A71}" presName="ParentBackground4" presStyleCnt="0"/>
      <dgm:spPr/>
    </dgm:pt>
    <dgm:pt modelId="{57A7B79C-9921-4E71-9E44-58C17101A060}" type="pres">
      <dgm:prSet presAssocID="{21EA1589-9258-4AAE-BC7B-EBE669406A71}" presName="ParentBackground" presStyleLbl="fgAcc1" presStyleIdx="0" presStyleCnt="4"/>
      <dgm:spPr/>
    </dgm:pt>
    <dgm:pt modelId="{02B200CA-14FD-48E9-8125-66899191D2BC}" type="pres">
      <dgm:prSet presAssocID="{21EA1589-9258-4AAE-BC7B-EBE669406A71}" presName="Child4" presStyleLbl="revTx" presStyleIdx="0" presStyleCnt="4">
        <dgm:presLayoutVars>
          <dgm:chMax val="0"/>
          <dgm:chPref val="0"/>
          <dgm:bulletEnabled val="1"/>
        </dgm:presLayoutVars>
      </dgm:prSet>
      <dgm:spPr/>
    </dgm:pt>
    <dgm:pt modelId="{4D67F130-972C-47F9-A5D5-E7E164B2A805}" type="pres">
      <dgm:prSet presAssocID="{21EA1589-9258-4AAE-BC7B-EBE669406A71}" presName="Parent4" presStyleLbl="revTx" presStyleIdx="0" presStyleCnt="4">
        <dgm:presLayoutVars>
          <dgm:chMax val="1"/>
          <dgm:chPref val="1"/>
          <dgm:bulletEnabled val="1"/>
        </dgm:presLayoutVars>
      </dgm:prSet>
      <dgm:spPr/>
    </dgm:pt>
    <dgm:pt modelId="{FB2B4C41-62DA-412E-8097-71182F075520}" type="pres">
      <dgm:prSet presAssocID="{837AFB98-BD44-4B1A-A14C-EF9B319B8A5E}" presName="Accent3" presStyleCnt="0"/>
      <dgm:spPr/>
    </dgm:pt>
    <dgm:pt modelId="{E32AE3BE-27C7-4AD6-9756-3CE2DA92DF8D}" type="pres">
      <dgm:prSet presAssocID="{837AFB98-BD44-4B1A-A14C-EF9B319B8A5E}" presName="Accent" presStyleLbl="node1" presStyleIdx="1" presStyleCnt="4"/>
      <dgm:spPr/>
    </dgm:pt>
    <dgm:pt modelId="{96BAC902-80D3-4E8F-B726-F4E52BB3682F}" type="pres">
      <dgm:prSet presAssocID="{837AFB98-BD44-4B1A-A14C-EF9B319B8A5E}" presName="ParentBackground3" presStyleCnt="0"/>
      <dgm:spPr/>
    </dgm:pt>
    <dgm:pt modelId="{A317D4CB-950B-46EA-9665-A556755E1F5C}" type="pres">
      <dgm:prSet presAssocID="{837AFB98-BD44-4B1A-A14C-EF9B319B8A5E}" presName="ParentBackground" presStyleLbl="fgAcc1" presStyleIdx="1" presStyleCnt="4"/>
      <dgm:spPr/>
    </dgm:pt>
    <dgm:pt modelId="{191BE753-9911-4AF5-B910-5D23DB6AEF40}" type="pres">
      <dgm:prSet presAssocID="{837AFB98-BD44-4B1A-A14C-EF9B319B8A5E}" presName="Child3" presStyleLbl="revTx" presStyleIdx="1" presStyleCnt="4">
        <dgm:presLayoutVars>
          <dgm:chMax val="0"/>
          <dgm:chPref val="0"/>
          <dgm:bulletEnabled val="1"/>
        </dgm:presLayoutVars>
      </dgm:prSet>
      <dgm:spPr/>
    </dgm:pt>
    <dgm:pt modelId="{322550BC-7B67-4225-B04A-314BF30B2CA7}" type="pres">
      <dgm:prSet presAssocID="{837AFB98-BD44-4B1A-A14C-EF9B319B8A5E}" presName="Parent3" presStyleLbl="revTx" presStyleIdx="1" presStyleCnt="4">
        <dgm:presLayoutVars>
          <dgm:chMax val="1"/>
          <dgm:chPref val="1"/>
          <dgm:bulletEnabled val="1"/>
        </dgm:presLayoutVars>
      </dgm:prSet>
      <dgm:spPr/>
    </dgm:pt>
    <dgm:pt modelId="{E9DD39A1-C7C0-49AD-A097-E8195E404CEB}" type="pres">
      <dgm:prSet presAssocID="{C4EE7007-C209-450A-A4F1-4F83B8E6FAC8}" presName="Accent2" presStyleCnt="0"/>
      <dgm:spPr/>
    </dgm:pt>
    <dgm:pt modelId="{DFC0D27F-E42A-4441-9C88-7DAB92B86D7D}" type="pres">
      <dgm:prSet presAssocID="{C4EE7007-C209-450A-A4F1-4F83B8E6FAC8}" presName="Accent" presStyleLbl="node1" presStyleIdx="2" presStyleCnt="4"/>
      <dgm:spPr/>
    </dgm:pt>
    <dgm:pt modelId="{E1CBDBFD-48F0-4E2E-A5A3-D4FE4386F81E}" type="pres">
      <dgm:prSet presAssocID="{C4EE7007-C209-450A-A4F1-4F83B8E6FAC8}" presName="ParentBackground2" presStyleCnt="0"/>
      <dgm:spPr/>
    </dgm:pt>
    <dgm:pt modelId="{5E7CEC21-CCE8-4026-9D87-315DB4F4A76F}" type="pres">
      <dgm:prSet presAssocID="{C4EE7007-C209-450A-A4F1-4F83B8E6FAC8}" presName="ParentBackground" presStyleLbl="fgAcc1" presStyleIdx="2" presStyleCnt="4"/>
      <dgm:spPr/>
    </dgm:pt>
    <dgm:pt modelId="{2A24E51B-2BBA-4E4D-B36C-32D71FB679AA}" type="pres">
      <dgm:prSet presAssocID="{C4EE7007-C209-450A-A4F1-4F83B8E6FAC8}" presName="Child2" presStyleLbl="revTx" presStyleIdx="2" presStyleCnt="4">
        <dgm:presLayoutVars>
          <dgm:chMax val="0"/>
          <dgm:chPref val="0"/>
          <dgm:bulletEnabled val="1"/>
        </dgm:presLayoutVars>
      </dgm:prSet>
      <dgm:spPr/>
    </dgm:pt>
    <dgm:pt modelId="{E470584D-F5BB-4940-B4AF-59C209622817}" type="pres">
      <dgm:prSet presAssocID="{C4EE7007-C209-450A-A4F1-4F83B8E6FAC8}" presName="Parent2" presStyleLbl="revTx" presStyleIdx="2" presStyleCnt="4">
        <dgm:presLayoutVars>
          <dgm:chMax val="1"/>
          <dgm:chPref val="1"/>
          <dgm:bulletEnabled val="1"/>
        </dgm:presLayoutVars>
      </dgm:prSet>
      <dgm:spPr/>
    </dgm:pt>
    <dgm:pt modelId="{B3A94E41-FEAB-4293-8B93-08A2D25BE663}" type="pres">
      <dgm:prSet presAssocID="{DE5B1863-EA34-4F43-B69D-2617F0DACFBB}" presName="Accent1" presStyleCnt="0"/>
      <dgm:spPr/>
    </dgm:pt>
    <dgm:pt modelId="{784DC9E8-15DD-4BD9-9472-54C06180FA15}" type="pres">
      <dgm:prSet presAssocID="{DE5B1863-EA34-4F43-B69D-2617F0DACFBB}" presName="Accent" presStyleLbl="node1" presStyleIdx="3" presStyleCnt="4"/>
      <dgm:spPr/>
    </dgm:pt>
    <dgm:pt modelId="{9D5AA021-22A8-4362-BDA8-28BBB5666C46}" type="pres">
      <dgm:prSet presAssocID="{DE5B1863-EA34-4F43-B69D-2617F0DACFBB}" presName="ParentBackground1" presStyleCnt="0"/>
      <dgm:spPr/>
    </dgm:pt>
    <dgm:pt modelId="{594463FE-0844-48F1-8819-3890F46B00F9}" type="pres">
      <dgm:prSet presAssocID="{DE5B1863-EA34-4F43-B69D-2617F0DACFBB}" presName="ParentBackground" presStyleLbl="fgAcc1" presStyleIdx="3" presStyleCnt="4"/>
      <dgm:spPr/>
    </dgm:pt>
    <dgm:pt modelId="{54E12598-5665-4884-A5B0-9F8E05C84097}" type="pres">
      <dgm:prSet presAssocID="{DE5B1863-EA34-4F43-B69D-2617F0DACFBB}" presName="Child1" presStyleLbl="revTx" presStyleIdx="3" presStyleCnt="4">
        <dgm:presLayoutVars>
          <dgm:chMax val="0"/>
          <dgm:chPref val="0"/>
          <dgm:bulletEnabled val="1"/>
        </dgm:presLayoutVars>
      </dgm:prSet>
      <dgm:spPr/>
    </dgm:pt>
    <dgm:pt modelId="{66588C15-2F1D-4C31-881D-3F1F9EDDFAD9}" type="pres">
      <dgm:prSet presAssocID="{DE5B1863-EA34-4F43-B69D-2617F0DACFBB}" presName="Parent1" presStyleLbl="revTx" presStyleIdx="3" presStyleCnt="4">
        <dgm:presLayoutVars>
          <dgm:chMax val="1"/>
          <dgm:chPref val="1"/>
          <dgm:bulletEnabled val="1"/>
        </dgm:presLayoutVars>
      </dgm:prSet>
      <dgm:spPr/>
    </dgm:pt>
  </dgm:ptLst>
  <dgm:cxnLst>
    <dgm:cxn modelId="{BE7D5208-5788-4EBE-83F8-423042553D3C}" type="presOf" srcId="{DE5B1863-EA34-4F43-B69D-2617F0DACFBB}" destId="{66588C15-2F1D-4C31-881D-3F1F9EDDFAD9}" srcOrd="1" destOrd="0" presId="urn:microsoft.com/office/officeart/2011/layout/CircleProcess"/>
    <dgm:cxn modelId="{3AE4E40F-0186-4384-8344-F1F4E5806557}" srcId="{51E164E4-13C3-4C2C-AB37-A55119C66324}" destId="{DE5B1863-EA34-4F43-B69D-2617F0DACFBB}" srcOrd="0" destOrd="0" parTransId="{277348DB-A651-4ECE-BD4B-93015EFE2068}" sibTransId="{17013B5D-F6E6-4D4B-A93F-54E83F1CF16E}"/>
    <dgm:cxn modelId="{C096561D-8D3F-45D3-B625-9214D12C98C4}" type="presOf" srcId="{21EA1589-9258-4AAE-BC7B-EBE669406A71}" destId="{4D67F130-972C-47F9-A5D5-E7E164B2A805}" srcOrd="1" destOrd="0" presId="urn:microsoft.com/office/officeart/2011/layout/CircleProcess"/>
    <dgm:cxn modelId="{B96D9E5D-B496-4CB5-882F-3342719B2F26}" type="presOf" srcId="{837AFB98-BD44-4B1A-A14C-EF9B319B8A5E}" destId="{A317D4CB-950B-46EA-9665-A556755E1F5C}" srcOrd="0" destOrd="0" presId="urn:microsoft.com/office/officeart/2011/layout/CircleProcess"/>
    <dgm:cxn modelId="{A8C3BF69-4441-4510-9F8B-9CFDFE71076C}" srcId="{DE5B1863-EA34-4F43-B69D-2617F0DACFBB}" destId="{C0F9B4FD-7E06-4A5B-BA9F-7BACEC66EC4A}" srcOrd="0" destOrd="0" parTransId="{385E7FE4-C28A-4666-ADF6-5A296FC58ACC}" sibTransId="{87F8B8ED-1F39-40DB-935A-0A2F4C35140D}"/>
    <dgm:cxn modelId="{9D31556A-6188-4AB7-ACFA-F4E6A270BC82}" type="presOf" srcId="{C4EE7007-C209-450A-A4F1-4F83B8E6FAC8}" destId="{5E7CEC21-CCE8-4026-9D87-315DB4F4A76F}" srcOrd="0" destOrd="0" presId="urn:microsoft.com/office/officeart/2011/layout/CircleProcess"/>
    <dgm:cxn modelId="{F3F52952-E733-4844-B648-B8A0960E5703}" srcId="{C4EE7007-C209-450A-A4F1-4F83B8E6FAC8}" destId="{366CEFF7-5862-416A-B7EA-DC1061F2CEDA}" srcOrd="0" destOrd="0" parTransId="{05CA2CBF-FC5D-43A4-B49F-51F84A7383E5}" sibTransId="{1B5F717B-1572-424C-ACC5-A4C5F6FA0E4A}"/>
    <dgm:cxn modelId="{96C78080-6D4F-45F4-A7B7-33D096C3DCED}" srcId="{837AFB98-BD44-4B1A-A14C-EF9B319B8A5E}" destId="{6DDCCEB4-4258-4FB9-80A8-6BD8CD16FF53}" srcOrd="0" destOrd="0" parTransId="{21DF24C9-34CF-4421-9FCA-9EB467B43C1D}" sibTransId="{45A36D5E-B34C-46C9-812F-6D51BA2802FC}"/>
    <dgm:cxn modelId="{76F2C381-0430-41DA-BB72-78D166F42228}" type="presOf" srcId="{366CEFF7-5862-416A-B7EA-DC1061F2CEDA}" destId="{2A24E51B-2BBA-4E4D-B36C-32D71FB679AA}" srcOrd="0" destOrd="0" presId="urn:microsoft.com/office/officeart/2011/layout/CircleProcess"/>
    <dgm:cxn modelId="{C86D4382-A3E3-4F14-92ED-B46F30F12610}" type="presOf" srcId="{C4EE7007-C209-450A-A4F1-4F83B8E6FAC8}" destId="{E470584D-F5BB-4940-B4AF-59C209622817}" srcOrd="1" destOrd="0" presId="urn:microsoft.com/office/officeart/2011/layout/CircleProcess"/>
    <dgm:cxn modelId="{55067588-A3F1-4770-AB92-66B2F1424E1A}" type="presOf" srcId="{DE5B1863-EA34-4F43-B69D-2617F0DACFBB}" destId="{594463FE-0844-48F1-8819-3890F46B00F9}" srcOrd="0" destOrd="0" presId="urn:microsoft.com/office/officeart/2011/layout/CircleProcess"/>
    <dgm:cxn modelId="{CF20BA8F-5C36-47DB-864E-B54FBF099985}" type="presOf" srcId="{C0F9B4FD-7E06-4A5B-BA9F-7BACEC66EC4A}" destId="{54E12598-5665-4884-A5B0-9F8E05C84097}" srcOrd="0" destOrd="0" presId="urn:microsoft.com/office/officeart/2011/layout/CircleProcess"/>
    <dgm:cxn modelId="{D7F3F9AA-F640-4AEF-AAC2-4D89BA25A388}" srcId="{51E164E4-13C3-4C2C-AB37-A55119C66324}" destId="{C4EE7007-C209-450A-A4F1-4F83B8E6FAC8}" srcOrd="1" destOrd="0" parTransId="{F08B9BE9-8B97-466D-ACD3-3D244B6ACFDF}" sibTransId="{5F6881EA-563C-4F71-B598-A1159AFF25E5}"/>
    <dgm:cxn modelId="{857B67BD-6F0B-4B41-9434-317F0DC45BA6}" type="presOf" srcId="{DF96C82D-6E6D-4182-B29F-2D2919E431C1}" destId="{02B200CA-14FD-48E9-8125-66899191D2BC}" srcOrd="0" destOrd="0" presId="urn:microsoft.com/office/officeart/2011/layout/CircleProcess"/>
    <dgm:cxn modelId="{2E4A41C2-0311-4ACC-A8F6-2D34F8797735}" type="presOf" srcId="{837AFB98-BD44-4B1A-A14C-EF9B319B8A5E}" destId="{322550BC-7B67-4225-B04A-314BF30B2CA7}" srcOrd="1" destOrd="0" presId="urn:microsoft.com/office/officeart/2011/layout/CircleProcess"/>
    <dgm:cxn modelId="{F8D6EECE-1488-4A72-BFC5-23D78BDE72B5}" type="presOf" srcId="{6DDCCEB4-4258-4FB9-80A8-6BD8CD16FF53}" destId="{191BE753-9911-4AF5-B910-5D23DB6AEF40}" srcOrd="0" destOrd="0" presId="urn:microsoft.com/office/officeart/2011/layout/CircleProcess"/>
    <dgm:cxn modelId="{27EEF4D6-0A65-4D20-A145-DC819E0D119E}" type="presOf" srcId="{21EA1589-9258-4AAE-BC7B-EBE669406A71}" destId="{57A7B79C-9921-4E71-9E44-58C17101A060}" srcOrd="0" destOrd="0" presId="urn:microsoft.com/office/officeart/2011/layout/CircleProcess"/>
    <dgm:cxn modelId="{D07B28EE-6D83-4325-844C-2D96544B8E47}" type="presOf" srcId="{51E164E4-13C3-4C2C-AB37-A55119C66324}" destId="{F19A3F66-15A6-40ED-9B2D-57C89A6330AB}" srcOrd="0" destOrd="0" presId="urn:microsoft.com/office/officeart/2011/layout/CircleProcess"/>
    <dgm:cxn modelId="{3875C1EE-29F0-4C36-B62D-885F2EEE093B}" srcId="{21EA1589-9258-4AAE-BC7B-EBE669406A71}" destId="{DF96C82D-6E6D-4182-B29F-2D2919E431C1}" srcOrd="0" destOrd="0" parTransId="{9A53C6BE-9FB5-47EC-9B80-A6543877EEBF}" sibTransId="{0905EE18-4DF4-4981-AB09-FF1E713B21E7}"/>
    <dgm:cxn modelId="{491656F1-11CF-40F2-A2C1-6897A9AD5C5A}" srcId="{51E164E4-13C3-4C2C-AB37-A55119C66324}" destId="{837AFB98-BD44-4B1A-A14C-EF9B319B8A5E}" srcOrd="2" destOrd="0" parTransId="{438E377B-7130-49EA-8DDD-9C8388546050}" sibTransId="{52C10EE5-A6A4-4C33-9DC8-8B78270ADE1B}"/>
    <dgm:cxn modelId="{5447BBFD-0849-4044-BC2D-373CE5375F10}" srcId="{51E164E4-13C3-4C2C-AB37-A55119C66324}" destId="{21EA1589-9258-4AAE-BC7B-EBE669406A71}" srcOrd="3" destOrd="0" parTransId="{D0F3CD6B-A871-4A4C-AF4E-6896B088D4BD}" sibTransId="{0A445446-1682-4E1C-B8E9-0361D21D85E6}"/>
    <dgm:cxn modelId="{6F481D69-EAEF-4873-9A2C-9AF5B65EE2DB}" type="presParOf" srcId="{F19A3F66-15A6-40ED-9B2D-57C89A6330AB}" destId="{133985BB-2CB8-4EBE-995C-6F72B6E03005}" srcOrd="0" destOrd="0" presId="urn:microsoft.com/office/officeart/2011/layout/CircleProcess"/>
    <dgm:cxn modelId="{558C2DBD-95E0-4D03-AE3D-79EADDB436C0}" type="presParOf" srcId="{133985BB-2CB8-4EBE-995C-6F72B6E03005}" destId="{0FFDF936-DE22-4B27-A62E-4A66FBE22F9E}" srcOrd="0" destOrd="0" presId="urn:microsoft.com/office/officeart/2011/layout/CircleProcess"/>
    <dgm:cxn modelId="{7EA92A42-C58A-4AE0-BFF8-7A3E576E4393}" type="presParOf" srcId="{F19A3F66-15A6-40ED-9B2D-57C89A6330AB}" destId="{F5A2DD7C-590F-4CC6-8971-4FE14C5F9590}" srcOrd="1" destOrd="0" presId="urn:microsoft.com/office/officeart/2011/layout/CircleProcess"/>
    <dgm:cxn modelId="{70AA829B-AE0C-466A-A2BA-2AB8CDBFB5BB}" type="presParOf" srcId="{F5A2DD7C-590F-4CC6-8971-4FE14C5F9590}" destId="{57A7B79C-9921-4E71-9E44-58C17101A060}" srcOrd="0" destOrd="0" presId="urn:microsoft.com/office/officeart/2011/layout/CircleProcess"/>
    <dgm:cxn modelId="{4A227F86-5B55-4C6F-A2FB-2C4004BFCCDD}" type="presParOf" srcId="{F19A3F66-15A6-40ED-9B2D-57C89A6330AB}" destId="{02B200CA-14FD-48E9-8125-66899191D2BC}" srcOrd="2" destOrd="0" presId="urn:microsoft.com/office/officeart/2011/layout/CircleProcess"/>
    <dgm:cxn modelId="{64209810-3062-4963-9417-000B43A03C3D}" type="presParOf" srcId="{F19A3F66-15A6-40ED-9B2D-57C89A6330AB}" destId="{4D67F130-972C-47F9-A5D5-E7E164B2A805}" srcOrd="3" destOrd="0" presId="urn:microsoft.com/office/officeart/2011/layout/CircleProcess"/>
    <dgm:cxn modelId="{17EA66B2-9427-4892-BCC9-EACF81A838A6}" type="presParOf" srcId="{F19A3F66-15A6-40ED-9B2D-57C89A6330AB}" destId="{FB2B4C41-62DA-412E-8097-71182F075520}" srcOrd="4" destOrd="0" presId="urn:microsoft.com/office/officeart/2011/layout/CircleProcess"/>
    <dgm:cxn modelId="{4D15734E-4055-4897-844C-7ABDACE34E1D}" type="presParOf" srcId="{FB2B4C41-62DA-412E-8097-71182F075520}" destId="{E32AE3BE-27C7-4AD6-9756-3CE2DA92DF8D}" srcOrd="0" destOrd="0" presId="urn:microsoft.com/office/officeart/2011/layout/CircleProcess"/>
    <dgm:cxn modelId="{DC513F8E-4626-47EE-ACF6-221A0F4B6943}" type="presParOf" srcId="{F19A3F66-15A6-40ED-9B2D-57C89A6330AB}" destId="{96BAC902-80D3-4E8F-B726-F4E52BB3682F}" srcOrd="5" destOrd="0" presId="urn:microsoft.com/office/officeart/2011/layout/CircleProcess"/>
    <dgm:cxn modelId="{0B9516C9-0AF5-42A9-B591-18B00C8A8EB4}" type="presParOf" srcId="{96BAC902-80D3-4E8F-B726-F4E52BB3682F}" destId="{A317D4CB-950B-46EA-9665-A556755E1F5C}" srcOrd="0" destOrd="0" presId="urn:microsoft.com/office/officeart/2011/layout/CircleProcess"/>
    <dgm:cxn modelId="{604A2AB9-CA1A-4DB4-85D6-28A3BD12983F}" type="presParOf" srcId="{F19A3F66-15A6-40ED-9B2D-57C89A6330AB}" destId="{191BE753-9911-4AF5-B910-5D23DB6AEF40}" srcOrd="6" destOrd="0" presId="urn:microsoft.com/office/officeart/2011/layout/CircleProcess"/>
    <dgm:cxn modelId="{2E437DB7-6E33-47FF-9C67-71C0E5523910}" type="presParOf" srcId="{F19A3F66-15A6-40ED-9B2D-57C89A6330AB}" destId="{322550BC-7B67-4225-B04A-314BF30B2CA7}" srcOrd="7" destOrd="0" presId="urn:microsoft.com/office/officeart/2011/layout/CircleProcess"/>
    <dgm:cxn modelId="{760597BD-DBBD-485F-BC99-26773C927989}" type="presParOf" srcId="{F19A3F66-15A6-40ED-9B2D-57C89A6330AB}" destId="{E9DD39A1-C7C0-49AD-A097-E8195E404CEB}" srcOrd="8" destOrd="0" presId="urn:microsoft.com/office/officeart/2011/layout/CircleProcess"/>
    <dgm:cxn modelId="{38913DD1-8420-4DF3-86FC-65C30ECF634F}" type="presParOf" srcId="{E9DD39A1-C7C0-49AD-A097-E8195E404CEB}" destId="{DFC0D27F-E42A-4441-9C88-7DAB92B86D7D}" srcOrd="0" destOrd="0" presId="urn:microsoft.com/office/officeart/2011/layout/CircleProcess"/>
    <dgm:cxn modelId="{240617B1-258E-43D8-896B-5157EF0FA01C}" type="presParOf" srcId="{F19A3F66-15A6-40ED-9B2D-57C89A6330AB}" destId="{E1CBDBFD-48F0-4E2E-A5A3-D4FE4386F81E}" srcOrd="9" destOrd="0" presId="urn:microsoft.com/office/officeart/2011/layout/CircleProcess"/>
    <dgm:cxn modelId="{ADFEC1F0-3706-4E28-9248-88AD6AA58B5E}" type="presParOf" srcId="{E1CBDBFD-48F0-4E2E-A5A3-D4FE4386F81E}" destId="{5E7CEC21-CCE8-4026-9D87-315DB4F4A76F}" srcOrd="0" destOrd="0" presId="urn:microsoft.com/office/officeart/2011/layout/CircleProcess"/>
    <dgm:cxn modelId="{B2D4235F-CA27-4744-B5D5-DD142EC45F62}" type="presParOf" srcId="{F19A3F66-15A6-40ED-9B2D-57C89A6330AB}" destId="{2A24E51B-2BBA-4E4D-B36C-32D71FB679AA}" srcOrd="10" destOrd="0" presId="urn:microsoft.com/office/officeart/2011/layout/CircleProcess"/>
    <dgm:cxn modelId="{7AE65D27-8903-4063-95CD-8F02E9A93396}" type="presParOf" srcId="{F19A3F66-15A6-40ED-9B2D-57C89A6330AB}" destId="{E470584D-F5BB-4940-B4AF-59C209622817}" srcOrd="11" destOrd="0" presId="urn:microsoft.com/office/officeart/2011/layout/CircleProcess"/>
    <dgm:cxn modelId="{7BC0B26A-77B2-4DDE-A163-5455D3759A86}" type="presParOf" srcId="{F19A3F66-15A6-40ED-9B2D-57C89A6330AB}" destId="{B3A94E41-FEAB-4293-8B93-08A2D25BE663}" srcOrd="12" destOrd="0" presId="urn:microsoft.com/office/officeart/2011/layout/CircleProcess"/>
    <dgm:cxn modelId="{0FA360BD-C842-4C7B-A9C7-BA4D718734AC}" type="presParOf" srcId="{B3A94E41-FEAB-4293-8B93-08A2D25BE663}" destId="{784DC9E8-15DD-4BD9-9472-54C06180FA15}" srcOrd="0" destOrd="0" presId="urn:microsoft.com/office/officeart/2011/layout/CircleProcess"/>
    <dgm:cxn modelId="{EBCBC552-EE76-4A8E-9C3C-E13C6EC36819}" type="presParOf" srcId="{F19A3F66-15A6-40ED-9B2D-57C89A6330AB}" destId="{9D5AA021-22A8-4362-BDA8-28BBB5666C46}" srcOrd="13" destOrd="0" presId="urn:microsoft.com/office/officeart/2011/layout/CircleProcess"/>
    <dgm:cxn modelId="{6DEE4DEE-F941-49A4-9C88-C67466F9097B}" type="presParOf" srcId="{9D5AA021-22A8-4362-BDA8-28BBB5666C46}" destId="{594463FE-0844-48F1-8819-3890F46B00F9}" srcOrd="0" destOrd="0" presId="urn:microsoft.com/office/officeart/2011/layout/CircleProcess"/>
    <dgm:cxn modelId="{FE725395-8B13-4DCA-90D3-987E2D131100}" type="presParOf" srcId="{F19A3F66-15A6-40ED-9B2D-57C89A6330AB}" destId="{54E12598-5665-4884-A5B0-9F8E05C84097}" srcOrd="14" destOrd="0" presId="urn:microsoft.com/office/officeart/2011/layout/CircleProcess"/>
    <dgm:cxn modelId="{E4D5C769-129A-46A7-AFC8-4F5257DC53BC}" type="presParOf" srcId="{F19A3F66-15A6-40ED-9B2D-57C89A6330AB}" destId="{66588C15-2F1D-4C31-881D-3F1F9EDDFAD9}" srcOrd="15" destOrd="0" presId="urn:microsoft.com/office/officeart/2011/layout/Circle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latin typeface="Arial"/>
            </a:rPr>
            <a:t>The EVV System</a:t>
          </a:r>
        </a:p>
        <a:p>
          <a:pPr marL="228600" lvl="2" indent="-114300" algn="l" defTabSz="666750" rtl="0">
            <a:lnSpc>
              <a:spcPct val="90000"/>
            </a:lnSpc>
            <a:spcBef>
              <a:spcPct val="0"/>
            </a:spcBef>
            <a:spcAft>
              <a:spcPct val="20000"/>
            </a:spcAft>
            <a:buChar char="•"/>
          </a:pPr>
          <a:r>
            <a:rPr lang="en-US" sz="1500" kern="1200">
              <a:latin typeface="Arial"/>
            </a:rPr>
            <a:t>The EVV App</a:t>
          </a:r>
        </a:p>
        <a:p>
          <a:pPr marL="228600" lvl="2" indent="-114300" algn="l" defTabSz="666750" rtl="0">
            <a:lnSpc>
              <a:spcPct val="90000"/>
            </a:lnSpc>
            <a:spcBef>
              <a:spcPct val="0"/>
            </a:spcBef>
            <a:spcAft>
              <a:spcPct val="20000"/>
            </a:spcAft>
            <a:buChar char="•"/>
          </a:pPr>
          <a:r>
            <a:rPr lang="en-US" sz="1500" kern="1200">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tx1"/>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0212C-84F6-4E6F-8022-9CC8BF868E71}">
      <dsp:nvSpPr>
        <dsp:cNvPr id="0" name=""/>
        <dsp:cNvSpPr/>
      </dsp:nvSpPr>
      <dsp:spPr>
        <a:xfrm>
          <a:off x="0" y="2667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Important Information</a:t>
          </a:r>
          <a:endParaRPr lang="en-US" sz="1900" kern="1200"/>
        </a:p>
      </dsp:txBody>
      <dsp:txXfrm>
        <a:off x="21704" y="48381"/>
        <a:ext cx="5513330" cy="401192"/>
      </dsp:txXfrm>
    </dsp:sp>
    <dsp:sp modelId="{6A6F0C98-B8FA-4B0B-A712-30776062DE1E}">
      <dsp:nvSpPr>
        <dsp:cNvPr id="0" name=""/>
        <dsp:cNvSpPr/>
      </dsp:nvSpPr>
      <dsp:spPr>
        <a:xfrm>
          <a:off x="0" y="525997"/>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rial"/>
            </a:rPr>
            <a:t>Purpose</a:t>
          </a:r>
          <a:r>
            <a:rPr lang="en-US" sz="1900" kern="1200"/>
            <a:t> of Public Listening </a:t>
          </a:r>
          <a:r>
            <a:rPr lang="en-US" sz="1900" kern="1200">
              <a:latin typeface="Arial"/>
            </a:rPr>
            <a:t>Session</a:t>
          </a:r>
          <a:endParaRPr lang="en-US" sz="1900" kern="1200"/>
        </a:p>
      </dsp:txBody>
      <dsp:txXfrm>
        <a:off x="21704" y="547701"/>
        <a:ext cx="5513330" cy="401192"/>
      </dsp:txXfrm>
    </dsp:sp>
    <dsp:sp modelId="{06E18475-E2E1-401E-AB8A-6FB251B980A1}">
      <dsp:nvSpPr>
        <dsp:cNvPr id="0" name=""/>
        <dsp:cNvSpPr/>
      </dsp:nvSpPr>
      <dsp:spPr>
        <a:xfrm>
          <a:off x="0" y="1025317"/>
          <a:ext cx="5556738" cy="4446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What is </a:t>
          </a:r>
          <a:r>
            <a:rPr lang="en-US" sz="1900" kern="1200"/>
            <a:t>EVV</a:t>
          </a:r>
          <a:r>
            <a:rPr lang="en-US" sz="1900" kern="1200">
              <a:latin typeface="Arial"/>
            </a:rPr>
            <a:t>?</a:t>
          </a:r>
          <a:endParaRPr lang="en-US" sz="1900" kern="1200"/>
        </a:p>
      </dsp:txBody>
      <dsp:txXfrm>
        <a:off x="21704" y="1047021"/>
        <a:ext cx="5513330" cy="401192"/>
      </dsp:txXfrm>
    </dsp:sp>
    <dsp:sp modelId="{5AAB086A-2DB5-4E12-BF04-D5A3A1C69EF5}">
      <dsp:nvSpPr>
        <dsp:cNvPr id="0" name=""/>
        <dsp:cNvSpPr/>
      </dsp:nvSpPr>
      <dsp:spPr>
        <a:xfrm>
          <a:off x="0" y="1469917"/>
          <a:ext cx="555673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System</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App</a:t>
          </a:r>
        </a:p>
        <a:p>
          <a:pPr marL="228600" lvl="2" indent="-114300" algn="l" defTabSz="666750" rtl="0">
            <a:lnSpc>
              <a:spcPct val="90000"/>
            </a:lnSpc>
            <a:spcBef>
              <a:spcPct val="0"/>
            </a:spcBef>
            <a:spcAft>
              <a:spcPct val="20000"/>
            </a:spcAft>
            <a:buChar char="•"/>
          </a:pPr>
          <a:r>
            <a:rPr lang="en-US" sz="1500" kern="1200">
              <a:solidFill>
                <a:schemeClr val="bg2">
                  <a:lumMod val="75000"/>
                </a:schemeClr>
              </a:solidFill>
              <a:latin typeface="Arial"/>
            </a:rPr>
            <a:t>The EVV Portal</a:t>
          </a:r>
        </a:p>
      </dsp:txBody>
      <dsp:txXfrm>
        <a:off x="0" y="1469917"/>
        <a:ext cx="5556738" cy="727605"/>
      </dsp:txXfrm>
    </dsp:sp>
    <dsp:sp modelId="{DB635028-7762-40CC-8FD6-40D952F3E4A8}">
      <dsp:nvSpPr>
        <dsp:cNvPr id="0" name=""/>
        <dsp:cNvSpPr/>
      </dsp:nvSpPr>
      <dsp:spPr>
        <a:xfrm>
          <a:off x="0" y="219752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Personal Devices and Vouchers</a:t>
          </a:r>
          <a:endParaRPr lang="en-US" sz="1900" kern="1200"/>
        </a:p>
      </dsp:txBody>
      <dsp:txXfrm>
        <a:off x="21704" y="2219226"/>
        <a:ext cx="5513330" cy="401192"/>
      </dsp:txXfrm>
    </dsp:sp>
    <dsp:sp modelId="{3D45989A-29C0-4095-A49D-942EADF374A0}">
      <dsp:nvSpPr>
        <dsp:cNvPr id="0" name=""/>
        <dsp:cNvSpPr/>
      </dsp:nvSpPr>
      <dsp:spPr>
        <a:xfrm>
          <a:off x="0" y="2642122"/>
          <a:ext cx="555673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26"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solidFill>
                <a:schemeClr val="bg1">
                  <a:lumMod val="75000"/>
                </a:schemeClr>
              </a:solidFill>
              <a:latin typeface="Arial"/>
            </a:rPr>
            <a:t>Using EVV when not connected to the internet</a:t>
          </a:r>
        </a:p>
      </dsp:txBody>
      <dsp:txXfrm>
        <a:off x="0" y="2642122"/>
        <a:ext cx="5556738" cy="314640"/>
      </dsp:txXfrm>
    </dsp:sp>
    <dsp:sp modelId="{C850659F-002B-475A-A48F-8C44BEB2B792}">
      <dsp:nvSpPr>
        <dsp:cNvPr id="0" name=""/>
        <dsp:cNvSpPr/>
      </dsp:nvSpPr>
      <dsp:spPr>
        <a:xfrm>
          <a:off x="0" y="2956762"/>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Privacy</a:t>
          </a:r>
        </a:p>
      </dsp:txBody>
      <dsp:txXfrm>
        <a:off x="21704" y="2978466"/>
        <a:ext cx="5513330" cy="401192"/>
      </dsp:txXfrm>
    </dsp:sp>
    <dsp:sp modelId="{B3946D7C-86D7-4FA1-902D-89BAF6D9FC6C}">
      <dsp:nvSpPr>
        <dsp:cNvPr id="0" name=""/>
        <dsp:cNvSpPr/>
      </dsp:nvSpPr>
      <dsp:spPr>
        <a:xfrm>
          <a:off x="0" y="345608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Exemptions</a:t>
          </a:r>
        </a:p>
      </dsp:txBody>
      <dsp:txXfrm>
        <a:off x="21704" y="3477785"/>
        <a:ext cx="5513330" cy="401192"/>
      </dsp:txXfrm>
    </dsp:sp>
    <dsp:sp modelId="{2ECFAC71-4928-4291-AAB2-D0B75E50EC4A}">
      <dsp:nvSpPr>
        <dsp:cNvPr id="0" name=""/>
        <dsp:cNvSpPr/>
      </dsp:nvSpPr>
      <dsp:spPr>
        <a:xfrm>
          <a:off x="0" y="395540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Training</a:t>
          </a:r>
        </a:p>
      </dsp:txBody>
      <dsp:txXfrm>
        <a:off x="21704" y="3977105"/>
        <a:ext cx="5513330" cy="401192"/>
      </dsp:txXfrm>
    </dsp:sp>
    <dsp:sp modelId="{AFEAF839-5B28-4C86-84FF-89574E080040}">
      <dsp:nvSpPr>
        <dsp:cNvPr id="0" name=""/>
        <dsp:cNvSpPr/>
      </dsp:nvSpPr>
      <dsp:spPr>
        <a:xfrm>
          <a:off x="0" y="4454721"/>
          <a:ext cx="5556738" cy="4446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Implementation Strategy</a:t>
          </a:r>
        </a:p>
      </dsp:txBody>
      <dsp:txXfrm>
        <a:off x="21704" y="4476425"/>
        <a:ext cx="5513330" cy="401192"/>
      </dsp:txXfrm>
    </dsp:sp>
    <dsp:sp modelId="{10AD51B8-A44E-453F-8EE6-7D7BE71EC75A}">
      <dsp:nvSpPr>
        <dsp:cNvPr id="0" name=""/>
        <dsp:cNvSpPr/>
      </dsp:nvSpPr>
      <dsp:spPr>
        <a:xfrm>
          <a:off x="0" y="4954041"/>
          <a:ext cx="5556738"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a:latin typeface="Arial"/>
            </a:rPr>
            <a:t>Public Comments</a:t>
          </a:r>
          <a:endParaRPr lang="en-US" sz="1900" kern="1200"/>
        </a:p>
      </dsp:txBody>
      <dsp:txXfrm>
        <a:off x="21704" y="4975745"/>
        <a:ext cx="5513330" cy="401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DF936-DE22-4B27-A62E-4A66FBE22F9E}">
      <dsp:nvSpPr>
        <dsp:cNvPr id="0" name=""/>
        <dsp:cNvSpPr/>
      </dsp:nvSpPr>
      <dsp:spPr>
        <a:xfrm>
          <a:off x="6557976" y="711872"/>
          <a:ext cx="1956496" cy="195659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7A7B79C-9921-4E71-9E44-58C17101A060}">
      <dsp:nvSpPr>
        <dsp:cNvPr id="0" name=""/>
        <dsp:cNvSpPr/>
      </dsp:nvSpPr>
      <dsp:spPr>
        <a:xfrm>
          <a:off x="6623416" y="777104"/>
          <a:ext cx="1826455" cy="1826134"/>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Through 2024</a:t>
          </a:r>
        </a:p>
      </dsp:txBody>
      <dsp:txXfrm>
        <a:off x="6884338" y="1038029"/>
        <a:ext cx="1304610" cy="1304283"/>
      </dsp:txXfrm>
    </dsp:sp>
    <dsp:sp modelId="{02B200CA-14FD-48E9-8125-66899191D2BC}">
      <dsp:nvSpPr>
        <dsp:cNvPr id="0" name=""/>
        <dsp:cNvSpPr/>
      </dsp:nvSpPr>
      <dsp:spPr>
        <a:xfrm>
          <a:off x="6623416" y="2704518"/>
          <a:ext cx="1826455" cy="10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Phase 2 Onboarding</a:t>
          </a:r>
        </a:p>
      </dsp:txBody>
      <dsp:txXfrm>
        <a:off x="6623416" y="2704518"/>
        <a:ext cx="1826455" cy="1072540"/>
      </dsp:txXfrm>
    </dsp:sp>
    <dsp:sp modelId="{E32AE3BE-27C7-4AD6-9756-3CE2DA92DF8D}">
      <dsp:nvSpPr>
        <dsp:cNvPr id="0" name=""/>
        <dsp:cNvSpPr/>
      </dsp:nvSpPr>
      <dsp:spPr>
        <a:xfrm rot="2700000">
          <a:off x="4527633" y="711735"/>
          <a:ext cx="1956529" cy="1956529"/>
        </a:xfrm>
        <a:prstGeom prst="teardrop">
          <a:avLst>
            <a:gd name="adj" fmla="val 1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317D4CB-950B-46EA-9665-A556755E1F5C}">
      <dsp:nvSpPr>
        <dsp:cNvPr id="0" name=""/>
        <dsp:cNvSpPr/>
      </dsp:nvSpPr>
      <dsp:spPr>
        <a:xfrm>
          <a:off x="4601479" y="777104"/>
          <a:ext cx="1826455" cy="1826134"/>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Fall 2023</a:t>
          </a:r>
        </a:p>
      </dsp:txBody>
      <dsp:txXfrm>
        <a:off x="4862401" y="1038029"/>
        <a:ext cx="1304610" cy="1304283"/>
      </dsp:txXfrm>
    </dsp:sp>
    <dsp:sp modelId="{191BE753-9911-4AF5-B910-5D23DB6AEF40}">
      <dsp:nvSpPr>
        <dsp:cNvPr id="0" name=""/>
        <dsp:cNvSpPr/>
      </dsp:nvSpPr>
      <dsp:spPr>
        <a:xfrm>
          <a:off x="4601479" y="2704518"/>
          <a:ext cx="1826455" cy="10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Phase 1 Onboarding</a:t>
          </a:r>
        </a:p>
      </dsp:txBody>
      <dsp:txXfrm>
        <a:off x="4601479" y="2704518"/>
        <a:ext cx="1826455" cy="1072540"/>
      </dsp:txXfrm>
    </dsp:sp>
    <dsp:sp modelId="{DFC0D27F-E42A-4441-9C88-7DAB92B86D7D}">
      <dsp:nvSpPr>
        <dsp:cNvPr id="0" name=""/>
        <dsp:cNvSpPr/>
      </dsp:nvSpPr>
      <dsp:spPr>
        <a:xfrm rot="2700000">
          <a:off x="2514085" y="711735"/>
          <a:ext cx="1956529" cy="1956529"/>
        </a:xfrm>
        <a:prstGeom prst="teardrop">
          <a:avLst>
            <a:gd name="adj" fmla="val 1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E7CEC21-CCE8-4026-9D87-315DB4F4A76F}">
      <dsp:nvSpPr>
        <dsp:cNvPr id="0" name=""/>
        <dsp:cNvSpPr/>
      </dsp:nvSpPr>
      <dsp:spPr>
        <a:xfrm>
          <a:off x="2579541" y="777104"/>
          <a:ext cx="1826455" cy="1826134"/>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Spring 2023</a:t>
          </a:r>
        </a:p>
      </dsp:txBody>
      <dsp:txXfrm>
        <a:off x="2840464" y="1038029"/>
        <a:ext cx="1304610" cy="1304283"/>
      </dsp:txXfrm>
    </dsp:sp>
    <dsp:sp modelId="{2A24E51B-2BBA-4E4D-B36C-32D71FB679AA}">
      <dsp:nvSpPr>
        <dsp:cNvPr id="0" name=""/>
        <dsp:cNvSpPr/>
      </dsp:nvSpPr>
      <dsp:spPr>
        <a:xfrm>
          <a:off x="2579541" y="2704518"/>
          <a:ext cx="1826455" cy="10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Pilot</a:t>
          </a:r>
        </a:p>
      </dsp:txBody>
      <dsp:txXfrm>
        <a:off x="2579541" y="2704518"/>
        <a:ext cx="1826455" cy="1072540"/>
      </dsp:txXfrm>
    </dsp:sp>
    <dsp:sp modelId="{784DC9E8-15DD-4BD9-9472-54C06180FA15}">
      <dsp:nvSpPr>
        <dsp:cNvPr id="0" name=""/>
        <dsp:cNvSpPr/>
      </dsp:nvSpPr>
      <dsp:spPr>
        <a:xfrm rot="2700000">
          <a:off x="492148" y="711735"/>
          <a:ext cx="1956529" cy="1956529"/>
        </a:xfrm>
        <a:prstGeom prst="teardrop">
          <a:avLst>
            <a:gd name="adj" fmla="val 1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94463FE-0844-48F1-8819-3890F46B00F9}">
      <dsp:nvSpPr>
        <dsp:cNvPr id="0" name=""/>
        <dsp:cNvSpPr/>
      </dsp:nvSpPr>
      <dsp:spPr>
        <a:xfrm>
          <a:off x="557604" y="777104"/>
          <a:ext cx="1826455" cy="1826134"/>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Currently Underway</a:t>
          </a:r>
        </a:p>
      </dsp:txBody>
      <dsp:txXfrm>
        <a:off x="818526" y="1038029"/>
        <a:ext cx="1304610" cy="1304283"/>
      </dsp:txXfrm>
    </dsp:sp>
    <dsp:sp modelId="{54E12598-5665-4884-A5B0-9F8E05C84097}">
      <dsp:nvSpPr>
        <dsp:cNvPr id="0" name=""/>
        <dsp:cNvSpPr/>
      </dsp:nvSpPr>
      <dsp:spPr>
        <a:xfrm>
          <a:off x="557604" y="2704518"/>
          <a:ext cx="1826455" cy="10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System Development</a:t>
          </a:r>
        </a:p>
      </dsp:txBody>
      <dsp:txXfrm>
        <a:off x="557604" y="2704518"/>
        <a:ext cx="1826455" cy="10725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9/23/2022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9/23/2022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a:p>
        </p:txBody>
      </p:sp>
    </p:spTree>
    <p:extLst>
      <p:ext uri="{BB962C8B-B14F-4D97-AF65-F5344CB8AC3E}">
        <p14:creationId xmlns:p14="http://schemas.microsoft.com/office/powerpoint/2010/main" val="47172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a:p>
        </p:txBody>
      </p:sp>
    </p:spTree>
    <p:extLst>
      <p:ext uri="{BB962C8B-B14F-4D97-AF65-F5344CB8AC3E}">
        <p14:creationId xmlns:p14="http://schemas.microsoft.com/office/powerpoint/2010/main" val="1398724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8</a:t>
            </a:fld>
            <a:endParaRPr lang="en-US"/>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29</a:t>
            </a:fld>
            <a:endParaRPr lang="en-US"/>
          </a:p>
        </p:txBody>
      </p:sp>
    </p:spTree>
    <p:extLst>
      <p:ext uri="{BB962C8B-B14F-4D97-AF65-F5344CB8AC3E}">
        <p14:creationId xmlns:p14="http://schemas.microsoft.com/office/powerpoint/2010/main" val="254004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31</a:t>
            </a:fld>
            <a:endParaRPr lang="en-US"/>
          </a:p>
        </p:txBody>
      </p:sp>
    </p:spTree>
    <p:extLst>
      <p:ext uri="{BB962C8B-B14F-4D97-AF65-F5344CB8AC3E}">
        <p14:creationId xmlns:p14="http://schemas.microsoft.com/office/powerpoint/2010/main" val="303019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32</a:t>
            </a:fld>
            <a:endParaRPr lang="en-US"/>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a:p>
        </p:txBody>
      </p:sp>
    </p:spTree>
    <p:extLst>
      <p:ext uri="{BB962C8B-B14F-4D97-AF65-F5344CB8AC3E}">
        <p14:creationId xmlns:p14="http://schemas.microsoft.com/office/powerpoint/2010/main" val="10878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tags" Target="../tags/tag1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5" Type="http://schemas.openxmlformats.org/officeDocument/2006/relationships/tags" Target="../tags/tag17.xml"/><Relationship Id="rId2" Type="http://schemas.openxmlformats.org/officeDocument/2006/relationships/slideLayout" Target="../slideLayouts/slideLayout2.xml"/><Relationship Id="rId16" Type="http://schemas.openxmlformats.org/officeDocument/2006/relationships/tags" Target="../tags/tag8.xml"/><Relationship Id="rId20" Type="http://schemas.openxmlformats.org/officeDocument/2006/relationships/tags" Target="../tags/tag1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24" Type="http://schemas.openxmlformats.org/officeDocument/2006/relationships/tags" Target="../tags/tag16.xml"/><Relationship Id="rId5" Type="http://schemas.openxmlformats.org/officeDocument/2006/relationships/slideLayout" Target="../slideLayouts/slideLayout5.xml"/><Relationship Id="rId15" Type="http://schemas.openxmlformats.org/officeDocument/2006/relationships/tags" Target="../tags/tag7.xml"/><Relationship Id="rId23" Type="http://schemas.openxmlformats.org/officeDocument/2006/relationships/tags" Target="../tags/tag15.xml"/><Relationship Id="rId10" Type="http://schemas.openxmlformats.org/officeDocument/2006/relationships/tags" Target="../tags/tag2.xml"/><Relationship Id="rId19" Type="http://schemas.openxmlformats.org/officeDocument/2006/relationships/tags" Target="../tags/tag11.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 Id="rId22" Type="http://schemas.openxmlformats.org/officeDocument/2006/relationships/tags" Target="../tags/tag14.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6" imgW="270" imgH="270" progId="TCLayout.ActiveDocument.1">
                  <p:embed/>
                </p:oleObj>
              </mc:Choice>
              <mc:Fallback>
                <p:oleObj name="think-cell Slide" r:id="rId26" imgW="270" imgH="270" progId="TCLayout.ActiveDocument.1">
                  <p:embed/>
                  <p:pic>
                    <p:nvPicPr>
                      <p:cNvPr id="2" name="Object 1" hidden="1"/>
                      <p:cNvPicPr/>
                      <p:nvPr/>
                    </p:nvPicPr>
                    <p:blipFill>
                      <a:blip r:embed="rId27"/>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1"/>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12"/>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3"/>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4"/>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5"/>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a:solidFill>
                  <a:schemeClr val="tx1"/>
                </a:solidFill>
              </a:rPr>
              <a:t>Confidential – for policy</a:t>
            </a:r>
            <a:r>
              <a:rPr lang="en-US" sz="1000" baseline="0">
                <a:solidFill>
                  <a:schemeClr val="tx1"/>
                </a:solidFill>
              </a:rPr>
              <a:t> development purposes only   |</a:t>
            </a:r>
            <a:endParaRPr lang="en-US" sz="100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Lst>
  <p:hf sldNum="0" hd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0.e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0.e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10.emf"/><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0.emf"/><Relationship Id="rId4"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0.e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0.emf"/><Relationship Id="rId4" Type="http://schemas.openxmlformats.org/officeDocument/2006/relationships/oleObject" Target="../embeddings/oleObject18.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10.emf"/><Relationship Id="rId4" Type="http://schemas.openxmlformats.org/officeDocument/2006/relationships/oleObject" Target="../embeddings/oleObject19.bin"/></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0.emf"/><Relationship Id="rId4"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0.emf"/><Relationship Id="rId4" Type="http://schemas.openxmlformats.org/officeDocument/2006/relationships/oleObject" Target="../embeddings/oleObject21.bin"/></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image" Target="../media/image10.emf"/><Relationship Id="rId4"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slideLayout" Target="../slideLayouts/slideLayout7.xml"/><Relationship Id="rId7" Type="http://schemas.openxmlformats.org/officeDocument/2006/relationships/diagramData" Target="../diagrams/data9.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4.emf"/><Relationship Id="rId11" Type="http://schemas.microsoft.com/office/2007/relationships/diagramDrawing" Target="../diagrams/drawing9.xml"/><Relationship Id="rId5" Type="http://schemas.openxmlformats.org/officeDocument/2006/relationships/oleObject" Target="../embeddings/oleObject23.bin"/><Relationship Id="rId10" Type="http://schemas.openxmlformats.org/officeDocument/2006/relationships/diagramColors" Target="../diagrams/colors9.xml"/><Relationship Id="rId4" Type="http://schemas.openxmlformats.org/officeDocument/2006/relationships/notesSlide" Target="../notesSlides/notesSlide7.xml"/><Relationship Id="rId9"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hyperlink" Target="mailto:PCAfeedback@massmail.state.ma.u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hyperlink" Target="mailto:PCAfeedback@massmail.state.ma.us" TargetMode="Externa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emf"/><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oleObject" Target="../embeddings/oleObject10.bin"/><Relationship Id="rId5" Type="http://schemas.microsoft.com/office/2018/10/relationships/comments" Target="../comments/modernComment_9E7_A014A7F3.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a:t>Bi-Monthly Electronic Visit Verification PCA Public Listening Session</a:t>
            </a:r>
            <a:endParaRPr lang="en-US" sz="2400" i="1"/>
          </a:p>
        </p:txBody>
      </p:sp>
      <p:sp>
        <p:nvSpPr>
          <p:cNvPr id="3" name="Subtitle 2"/>
          <p:cNvSpPr>
            <a:spLocks noGrp="1"/>
          </p:cNvSpPr>
          <p:nvPr>
            <p:ph type="subTitle" idx="1"/>
          </p:nvPr>
        </p:nvSpPr>
        <p:spPr/>
        <p:txBody>
          <a:bodyPr/>
          <a:lstStyle/>
          <a:p>
            <a:r>
              <a:rPr lang="en-US"/>
              <a:t>Executive Office of Health and Human Services</a:t>
            </a:r>
          </a:p>
        </p:txBody>
      </p:sp>
      <p:sp>
        <p:nvSpPr>
          <p:cNvPr id="4" name="Content Placeholder 3"/>
          <p:cNvSpPr>
            <a:spLocks noGrp="1"/>
          </p:cNvSpPr>
          <p:nvPr>
            <p:ph sz="quarter" idx="10"/>
          </p:nvPr>
        </p:nvSpPr>
        <p:spPr/>
        <p:txBody>
          <a:bodyPr/>
          <a:lstStyle/>
          <a:p>
            <a:r>
              <a:rPr lang="en-US"/>
              <a:t>October 2022</a:t>
            </a:r>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053675" cy="292388"/>
          </a:xfrm>
        </p:spPr>
        <p:txBody>
          <a:bodyPr/>
          <a:lstStyle/>
          <a:p>
            <a:r>
              <a:rPr lang="en-US"/>
              <a:t>What is EVV?</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11" name="Text Placeholder 2">
            <a:extLst>
              <a:ext uri="{FF2B5EF4-FFF2-40B4-BE49-F238E27FC236}">
                <a16:creationId xmlns:a16="http://schemas.microsoft.com/office/drawing/2014/main" id="{65437CBB-D116-6E41-9CE2-36AF1FE30549}"/>
              </a:ext>
            </a:extLst>
          </p:cNvPr>
          <p:cNvSpPr txBox="1">
            <a:spLocks/>
          </p:cNvSpPr>
          <p:nvPr/>
        </p:nvSpPr>
        <p:spPr bwMode="auto">
          <a:xfrm>
            <a:off x="337259" y="791155"/>
            <a:ext cx="8288912" cy="56938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800" dirty="0">
                <a:cs typeface="Arial"/>
              </a:rPr>
              <a:t>EVV stands for "Electronic Visit Verification."  </a:t>
            </a:r>
            <a:endParaRPr lang="en-US" dirty="0">
              <a:cs typeface="Arial"/>
            </a:endParaRPr>
          </a:p>
          <a:p>
            <a:pPr lvl="1" indent="-340995">
              <a:spcBef>
                <a:spcPts val="0"/>
              </a:spcBef>
              <a:spcAft>
                <a:spcPts val="0"/>
              </a:spcAft>
              <a:buFont typeface="Wingdings" pitchFamily="2" charset="2"/>
              <a:buChar char="§"/>
            </a:pPr>
            <a:endParaRPr lang="en-US" sz="1800" dirty="0">
              <a:cs typeface="Arial"/>
            </a:endParaRPr>
          </a:p>
          <a:p>
            <a:pPr lvl="1" indent="-340995">
              <a:spcBef>
                <a:spcPts val="0"/>
              </a:spcBef>
              <a:spcAft>
                <a:spcPts val="0"/>
              </a:spcAft>
              <a:buFont typeface="Wingdings" pitchFamily="2" charset="2"/>
              <a:buChar char="§"/>
            </a:pPr>
            <a:r>
              <a:rPr lang="en-US" sz="1800" dirty="0">
                <a:cs typeface="Arial"/>
              </a:rPr>
              <a:t>EVV is a new type of electronic timesheet that is </a:t>
            </a:r>
            <a:r>
              <a:rPr lang="en-US" sz="1800" b="1" u="sng" dirty="0">
                <a:cs typeface="Arial"/>
              </a:rPr>
              <a:t>required by federal law</a:t>
            </a:r>
            <a:r>
              <a:rPr lang="en-US" sz="1800" dirty="0">
                <a:cs typeface="Arial"/>
              </a:rPr>
              <a:t>. </a:t>
            </a:r>
            <a:endParaRPr lang="en-US" sz="1800" dirty="0">
              <a:solidFill>
                <a:srgbClr val="000000"/>
              </a:solidFill>
              <a:cs typeface="Arial"/>
            </a:endParaRPr>
          </a:p>
          <a:p>
            <a:pPr lvl="2" indent="-382270">
              <a:spcBef>
                <a:spcPts val="0"/>
              </a:spcBef>
              <a:spcAft>
                <a:spcPts val="0"/>
              </a:spcAft>
              <a:buFont typeface="Wingdings" pitchFamily="2" charset="2"/>
              <a:buChar char="§"/>
            </a:pPr>
            <a:r>
              <a:rPr lang="en-US" sz="1600" dirty="0">
                <a:cs typeface="Arial"/>
              </a:rPr>
              <a:t>The law requires the EVV system to verify certain parts of a visit, including the visit start time, end time, and location.</a:t>
            </a:r>
            <a:endParaRPr lang="en-US" dirty="0">
              <a:cs typeface="Arial"/>
            </a:endParaRPr>
          </a:p>
          <a:p>
            <a:pPr lvl="1" indent="-340995">
              <a:spcBef>
                <a:spcPts val="0"/>
              </a:spcBef>
              <a:spcAft>
                <a:spcPts val="0"/>
              </a:spcAft>
              <a:buFont typeface="Wingdings" pitchFamily="2" charset="2"/>
              <a:buChar char="§"/>
            </a:pPr>
            <a:endParaRPr lang="en-US" sz="1800" b="1" dirty="0">
              <a:cs typeface="Arial"/>
            </a:endParaRPr>
          </a:p>
          <a:p>
            <a:pPr lvl="1" indent="-340995">
              <a:spcBef>
                <a:spcPts val="0"/>
              </a:spcBef>
              <a:spcAft>
                <a:spcPts val="0"/>
              </a:spcAft>
              <a:buFont typeface="Wingdings" pitchFamily="2" charset="2"/>
              <a:buChar char="§"/>
            </a:pPr>
            <a:r>
              <a:rPr lang="en-US" sz="1800" dirty="0">
                <a:cs typeface="Arial"/>
              </a:rPr>
              <a:t>Certain MassHealth programs, including the PCA program and MFP Self-Directed Waiver program, must start using EVV in the future.</a:t>
            </a:r>
          </a:p>
          <a:p>
            <a:pPr lvl="1" indent="-340995">
              <a:spcBef>
                <a:spcPts val="0"/>
              </a:spcBef>
              <a:spcAft>
                <a:spcPts val="0"/>
              </a:spcAft>
              <a:buFont typeface="Wingdings" pitchFamily="2" charset="2"/>
              <a:buChar char="§"/>
            </a:pPr>
            <a:endParaRPr lang="en-US" sz="1800" dirty="0">
              <a:ea typeface="+mn-lt"/>
              <a:cs typeface="+mn-lt"/>
            </a:endParaRPr>
          </a:p>
          <a:p>
            <a:pPr lvl="1" indent="-340995">
              <a:spcBef>
                <a:spcPts val="0"/>
              </a:spcBef>
              <a:spcAft>
                <a:spcPts val="0"/>
              </a:spcAft>
              <a:buFont typeface="Wingdings" pitchFamily="2" charset="2"/>
              <a:buChar char="§"/>
            </a:pPr>
            <a:r>
              <a:rPr lang="en-US" sz="1800" dirty="0">
                <a:cs typeface="Arial"/>
              </a:rPr>
              <a:t>Most Consumers and PCAs will be required to use EVV; however, there are two groups who will not need to use EVV:</a:t>
            </a:r>
          </a:p>
          <a:p>
            <a:pPr marL="747395" lvl="3">
              <a:spcBef>
                <a:spcPts val="0"/>
              </a:spcBef>
              <a:spcAft>
                <a:spcPts val="0"/>
              </a:spcAft>
              <a:buFont typeface="Wingdings" charset="0"/>
              <a:buChar char="§"/>
            </a:pPr>
            <a:r>
              <a:rPr lang="en-US" sz="1600" dirty="0">
                <a:cs typeface="Arial"/>
              </a:rPr>
              <a:t>1) Consumers and PCAs who live together full-time</a:t>
            </a:r>
            <a:endParaRPr lang="en-US" sz="1600" b="1" dirty="0">
              <a:cs typeface="Arial"/>
            </a:endParaRPr>
          </a:p>
          <a:p>
            <a:pPr marL="747395" lvl="3">
              <a:spcBef>
                <a:spcPts val="0"/>
              </a:spcBef>
              <a:spcAft>
                <a:spcPts val="0"/>
              </a:spcAft>
              <a:buFont typeface="Wingdings" charset="0"/>
              <a:buChar char="§"/>
            </a:pPr>
            <a:r>
              <a:rPr lang="en-US" sz="1600" dirty="0">
                <a:cs typeface="Arial"/>
              </a:rPr>
              <a:t>2) Consumers or PCAs whose safety would be at risk if they used the EVV system</a:t>
            </a:r>
          </a:p>
          <a:p>
            <a:pPr lvl="1" indent="-340995">
              <a:spcBef>
                <a:spcPts val="0"/>
              </a:spcBef>
              <a:spcAft>
                <a:spcPts val="0"/>
              </a:spcAft>
              <a:buFont typeface="Wingdings" pitchFamily="2" charset="2"/>
              <a:buChar char="§"/>
            </a:pPr>
            <a:endParaRPr lang="en-US" sz="1800" dirty="0">
              <a:cs typeface="Arial"/>
            </a:endParaRPr>
          </a:p>
          <a:p>
            <a:pPr lvl="1" indent="-340995">
              <a:spcBef>
                <a:spcPts val="0"/>
              </a:spcBef>
              <a:spcAft>
                <a:spcPts val="0"/>
              </a:spcAft>
              <a:buFont typeface="Arial" pitchFamily="2" charset="2"/>
              <a:buChar char="▪"/>
            </a:pPr>
            <a:r>
              <a:rPr lang="en-US" sz="1800" dirty="0">
                <a:cs typeface="Arial"/>
              </a:rPr>
              <a:t>If you are required to use EVV, you will stop submitting paper timesheets or eTimesheets. Instead, you will submit your time through the EVV system.</a:t>
            </a:r>
          </a:p>
          <a:p>
            <a:pPr lvl="1" indent="-340995">
              <a:spcBef>
                <a:spcPts val="0"/>
              </a:spcBef>
              <a:spcAft>
                <a:spcPts val="0"/>
              </a:spcAft>
              <a:buFont typeface="Arial" pitchFamily="2" charset="2"/>
              <a:buChar char="▪"/>
            </a:pPr>
            <a:endParaRPr lang="en-US" sz="1800" b="1" u="sng" dirty="0">
              <a:cs typeface="Arial"/>
            </a:endParaRPr>
          </a:p>
          <a:p>
            <a:pPr lvl="1" indent="-340995">
              <a:spcBef>
                <a:spcPts val="0"/>
              </a:spcBef>
              <a:spcAft>
                <a:spcPts val="0"/>
              </a:spcAft>
              <a:buFont typeface="Arial" pitchFamily="2" charset="2"/>
              <a:buChar char="▪"/>
            </a:pPr>
            <a:r>
              <a:rPr lang="en-US" sz="1800" b="1" dirty="0">
                <a:cs typeface="Arial"/>
              </a:rPr>
              <a:t>If you are required to use EVV, you will start using the system</a:t>
            </a:r>
            <a:r>
              <a:rPr lang="en-US" sz="1800" b="1" u="sng" dirty="0">
                <a:cs typeface="Arial"/>
              </a:rPr>
              <a:t> at some point between mid-2023 and the end of 2024.</a:t>
            </a:r>
            <a:endParaRPr lang="en-US" sz="1800" dirty="0">
              <a:ea typeface="+mn-lt"/>
              <a:cs typeface="+mn-lt"/>
            </a:endParaRPr>
          </a:p>
          <a:p>
            <a:pPr lvl="1" indent="-340995">
              <a:spcBef>
                <a:spcPts val="0"/>
              </a:spcBef>
              <a:spcAft>
                <a:spcPts val="0"/>
              </a:spcAft>
              <a:buFont typeface="Wingdings" pitchFamily="2" charset="2"/>
              <a:buChar char="§"/>
            </a:pPr>
            <a:endParaRPr lang="en-US" sz="1800" dirty="0">
              <a:cs typeface="Arial"/>
            </a:endParaRPr>
          </a:p>
        </p:txBody>
      </p:sp>
      <p:sp>
        <p:nvSpPr>
          <p:cNvPr id="7" name="Rectangle 6">
            <a:extLst>
              <a:ext uri="{FF2B5EF4-FFF2-40B4-BE49-F238E27FC236}">
                <a16:creationId xmlns:a16="http://schemas.microsoft.com/office/drawing/2014/main" id="{92E97432-C622-452D-B59F-E85B31592159}"/>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371707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solidFill>
                  <a:srgbClr val="002960"/>
                </a:solidFill>
              </a:rPr>
              <a:t>What is EVV? (Continued)</a:t>
            </a:r>
            <a:endParaRPr lang="en-US">
              <a:solidFill>
                <a:srgbClr val="002960"/>
              </a:solidFill>
              <a:cs typeface="Arial"/>
            </a:endParaRP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11" name="Text Placeholder 2">
            <a:extLst>
              <a:ext uri="{FF2B5EF4-FFF2-40B4-BE49-F238E27FC236}">
                <a16:creationId xmlns:a16="http://schemas.microsoft.com/office/drawing/2014/main" id="{65437CBB-D116-6E41-9CE2-36AF1FE30549}"/>
              </a:ext>
            </a:extLst>
          </p:cNvPr>
          <p:cNvSpPr txBox="1">
            <a:spLocks/>
          </p:cNvSpPr>
          <p:nvPr/>
        </p:nvSpPr>
        <p:spPr bwMode="auto">
          <a:xfrm>
            <a:off x="337259" y="869071"/>
            <a:ext cx="8288912" cy="387798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Arial,Sans-Serif" pitchFamily="2" charset="2"/>
              <a:buChar char="▪"/>
            </a:pPr>
            <a:r>
              <a:rPr lang="en-US" sz="2000">
                <a:ea typeface="+mn-lt"/>
                <a:cs typeface="+mn-lt"/>
              </a:rPr>
              <a:t>EVV will be implemented gradually.  Not everyone will start using EVV at the same time.  </a:t>
            </a:r>
          </a:p>
          <a:p>
            <a:pPr lvl="1" indent="-340995">
              <a:spcBef>
                <a:spcPts val="0"/>
              </a:spcBef>
              <a:spcAft>
                <a:spcPts val="0"/>
              </a:spcAft>
              <a:buFont typeface="Wingdings,Sans-Serif" pitchFamily="2" charset="2"/>
              <a:buChar char="§"/>
            </a:pPr>
            <a:endParaRPr lang="en-US" sz="2000">
              <a:ea typeface="+mn-lt"/>
              <a:cs typeface="+mn-lt"/>
            </a:endParaRPr>
          </a:p>
          <a:p>
            <a:pPr lvl="1" indent="-340995">
              <a:spcBef>
                <a:spcPts val="0"/>
              </a:spcBef>
              <a:spcAft>
                <a:spcPts val="0"/>
              </a:spcAft>
              <a:buFont typeface="Wingdings,Sans-Serif" pitchFamily="2" charset="2"/>
              <a:buChar char="§"/>
            </a:pPr>
            <a:r>
              <a:rPr lang="en-US" sz="2000">
                <a:ea typeface="+mn-lt"/>
                <a:cs typeface="+mn-lt"/>
              </a:rPr>
              <a:t>MassHealth is still creating the implementation schedule. Once final, this schedule will be shared with stakeholders</a:t>
            </a:r>
            <a:endParaRPr lang="en-US" sz="2000">
              <a:cs typeface="Arial"/>
            </a:endParaRPr>
          </a:p>
          <a:p>
            <a:pPr lvl="1" indent="-340995">
              <a:spcBef>
                <a:spcPts val="0"/>
              </a:spcBef>
              <a:spcAft>
                <a:spcPts val="0"/>
              </a:spcAft>
              <a:buFont typeface="Wingdings,Sans-Serif" pitchFamily="2" charset="2"/>
              <a:buChar char="§"/>
            </a:pPr>
            <a:endParaRPr lang="en-US" sz="2000">
              <a:cs typeface="Arial"/>
            </a:endParaRPr>
          </a:p>
          <a:p>
            <a:pPr lvl="1" indent="-340995">
              <a:spcBef>
                <a:spcPts val="0"/>
              </a:spcBef>
              <a:spcAft>
                <a:spcPts val="0"/>
              </a:spcAft>
              <a:buFont typeface="Wingdings,Sans-Serif" pitchFamily="2" charset="2"/>
              <a:buChar char="§"/>
            </a:pPr>
            <a:r>
              <a:rPr lang="en-US" sz="2000">
                <a:cs typeface="Arial"/>
              </a:rPr>
              <a:t>Consumers and PCAs will be trained on how to use EVV </a:t>
            </a:r>
            <a:r>
              <a:rPr lang="en-US" sz="2000" b="1" u="sng">
                <a:cs typeface="Arial"/>
              </a:rPr>
              <a:t>before</a:t>
            </a:r>
            <a:r>
              <a:rPr lang="en-US" sz="2000">
                <a:cs typeface="Arial"/>
              </a:rPr>
              <a:t> they are required to start using it.</a:t>
            </a:r>
          </a:p>
          <a:p>
            <a:pPr lvl="1" indent="-340995">
              <a:spcBef>
                <a:spcPts val="0"/>
              </a:spcBef>
              <a:spcAft>
                <a:spcPts val="0"/>
              </a:spcAft>
              <a:buFont typeface="Wingdings,Sans-Serif" pitchFamily="2" charset="2"/>
              <a:buChar char="§"/>
            </a:pPr>
            <a:endParaRPr lang="en-US" sz="2000">
              <a:cs typeface="Arial"/>
            </a:endParaRPr>
          </a:p>
          <a:p>
            <a:pPr lvl="1" indent="-340995">
              <a:spcBef>
                <a:spcPts val="0"/>
              </a:spcBef>
              <a:spcAft>
                <a:spcPts val="0"/>
              </a:spcAft>
              <a:buSzPct val="120000"/>
              <a:buFont typeface="Wingdings" pitchFamily="2" charset="2"/>
              <a:buChar char="§"/>
            </a:pPr>
            <a:r>
              <a:rPr lang="en-US" sz="2000">
                <a:cs typeface="Calibri"/>
              </a:rPr>
              <a:t>EVV will </a:t>
            </a:r>
            <a:r>
              <a:rPr lang="en-US" sz="2000" b="1" u="sng">
                <a:cs typeface="Calibri"/>
              </a:rPr>
              <a:t>ONLY</a:t>
            </a:r>
            <a:r>
              <a:rPr lang="en-US" sz="2000">
                <a:cs typeface="Calibri"/>
              </a:rPr>
              <a:t> change how PCAs submit their time to the Fiscal Intermediary.  </a:t>
            </a:r>
          </a:p>
          <a:p>
            <a:pPr lvl="2" indent="0">
              <a:spcBef>
                <a:spcPts val="0"/>
              </a:spcBef>
              <a:spcAft>
                <a:spcPts val="0"/>
              </a:spcAft>
              <a:buFont typeface="Wingdings" pitchFamily="2" charset="2"/>
              <a:buChar char="§"/>
            </a:pPr>
            <a:r>
              <a:rPr lang="en-US" sz="1600">
                <a:cs typeface="Calibri"/>
              </a:rPr>
              <a:t>It will </a:t>
            </a:r>
            <a:r>
              <a:rPr lang="en-US" sz="1600" b="1" u="sng">
                <a:cs typeface="Calibri"/>
              </a:rPr>
              <a:t>NOT</a:t>
            </a:r>
            <a:r>
              <a:rPr lang="en-US" sz="1600">
                <a:cs typeface="Calibri"/>
              </a:rPr>
              <a:t> change a Consumer's PCA hours, the way PCAs provide personal care services, or other parts of how the PCA program works.</a:t>
            </a:r>
            <a:endParaRPr lang="en-US" sz="1600">
              <a:cs typeface="Arial"/>
            </a:endParaRPr>
          </a:p>
        </p:txBody>
      </p:sp>
      <p:sp>
        <p:nvSpPr>
          <p:cNvPr id="8" name="Rectangle 7">
            <a:extLst>
              <a:ext uri="{FF2B5EF4-FFF2-40B4-BE49-F238E27FC236}">
                <a16:creationId xmlns:a16="http://schemas.microsoft.com/office/drawing/2014/main" id="{81938F70-DB77-4386-A2C8-C75EBD4E0575}"/>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2535475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The EVV System</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457201" y="839857"/>
            <a:ext cx="8229599" cy="5047536"/>
          </a:xfrm>
        </p:spPr>
        <p:txBody>
          <a:bodyPr/>
          <a:lstStyle/>
          <a:p>
            <a:pPr marL="285750" indent="-285750">
              <a:spcBef>
                <a:spcPts val="0"/>
              </a:spcBef>
              <a:spcAft>
                <a:spcPts val="0"/>
              </a:spcAft>
              <a:buSzPct val="120000"/>
              <a:buFont typeface="Wingdings" pitchFamily="2" charset="2"/>
              <a:buChar char="§"/>
            </a:pPr>
            <a:r>
              <a:rPr lang="en-US" sz="2000">
                <a:cs typeface="Arial"/>
              </a:rPr>
              <a:t>As MassHealth's single Fiscal Intermediary (FI), Tempus Unlimited is responsible for developing the EVV system.</a:t>
            </a:r>
          </a:p>
          <a:p>
            <a:pPr>
              <a:spcBef>
                <a:spcPts val="0"/>
              </a:spcBef>
              <a:spcAft>
                <a:spcPts val="0"/>
              </a:spcAft>
              <a:buSzPct val="120000"/>
            </a:pPr>
            <a:endParaRPr lang="en-US" sz="2000">
              <a:cs typeface="Arial"/>
            </a:endParaRPr>
          </a:p>
          <a:p>
            <a:pPr marL="285750" indent="-285750">
              <a:spcBef>
                <a:spcPts val="0"/>
              </a:spcBef>
              <a:spcAft>
                <a:spcPts val="0"/>
              </a:spcAft>
              <a:buSzPct val="120000"/>
              <a:buFont typeface="Wingdings" pitchFamily="2" charset="2"/>
              <a:buChar char="§"/>
            </a:pPr>
            <a:r>
              <a:rPr lang="en-US" sz="2000"/>
              <a:t>MassHealth has strict EVV requirements that Tempus must follow.  MassHealth is working with Tempus to make sure the EVV system is easy to use and meets state and federal rules.</a:t>
            </a:r>
            <a:endParaRPr lang="en-US" sz="2000">
              <a:cs typeface="Arial"/>
            </a:endParaRPr>
          </a:p>
          <a:p>
            <a:pPr marL="285750" indent="-285750">
              <a:spcBef>
                <a:spcPts val="0"/>
              </a:spcBef>
              <a:spcAft>
                <a:spcPts val="0"/>
              </a:spcAft>
              <a:buSzPct val="120000"/>
              <a:buFont typeface="Wingdings" pitchFamily="2" charset="2"/>
              <a:buChar char="§"/>
            </a:pPr>
            <a:endParaRPr lang="en-US" sz="2000">
              <a:cs typeface="Arial"/>
            </a:endParaRPr>
          </a:p>
          <a:p>
            <a:pPr marL="285750" indent="-285750">
              <a:spcBef>
                <a:spcPts val="0"/>
              </a:spcBef>
              <a:spcAft>
                <a:spcPts val="0"/>
              </a:spcAft>
              <a:buSzPct val="120000"/>
              <a:buFont typeface="Wingdings" pitchFamily="2" charset="2"/>
              <a:buChar char="§"/>
            </a:pPr>
            <a:r>
              <a:rPr lang="en-US" sz="2000">
                <a:cs typeface="Arial"/>
              </a:rPr>
              <a:t>The EVV system is still under development.  MassHealth and Tempus will test the system before it is used by Consumers and PCAs.</a:t>
            </a:r>
          </a:p>
          <a:p>
            <a:pPr marL="285750" indent="-285750">
              <a:spcBef>
                <a:spcPts val="0"/>
              </a:spcBef>
              <a:spcAft>
                <a:spcPts val="0"/>
              </a:spcAft>
              <a:buSzPct val="120000"/>
              <a:buFont typeface="Wingdings" pitchFamily="2" charset="2"/>
              <a:buChar char="§"/>
            </a:pPr>
            <a:endParaRPr lang="en-US" sz="2000"/>
          </a:p>
          <a:p>
            <a:pPr marL="285750" indent="-285750">
              <a:spcBef>
                <a:spcPts val="0"/>
              </a:spcBef>
              <a:spcAft>
                <a:spcPts val="0"/>
              </a:spcAft>
              <a:buSzPct val="120000"/>
              <a:buFont typeface="Wingdings" pitchFamily="2" charset="2"/>
              <a:buChar char="§"/>
            </a:pPr>
            <a:r>
              <a:rPr lang="en-US" sz="2000"/>
              <a:t>The PCA program's "EVV system" will include two parts:</a:t>
            </a:r>
            <a:endParaRPr lang="en-US" sz="2000">
              <a:cs typeface="Arial"/>
            </a:endParaRPr>
          </a:p>
          <a:p>
            <a:pPr marL="630555" lvl="1" indent="-342900">
              <a:spcBef>
                <a:spcPts val="0"/>
              </a:spcBef>
              <a:spcAft>
                <a:spcPts val="0"/>
              </a:spcAft>
              <a:buSzPct val="120000"/>
              <a:buAutoNum type="arabicPeriod"/>
            </a:pPr>
            <a:endParaRPr lang="en-US" sz="1800"/>
          </a:p>
          <a:p>
            <a:pPr marL="630555" lvl="1" indent="-342900">
              <a:spcBef>
                <a:spcPts val="0"/>
              </a:spcBef>
              <a:spcAft>
                <a:spcPts val="0"/>
              </a:spcAft>
              <a:buSzPct val="120000"/>
              <a:buFont typeface="Wingdings" charset="0"/>
              <a:buChar char="§"/>
            </a:pPr>
            <a:r>
              <a:rPr lang="en-US" sz="1800"/>
              <a:t>1) An </a:t>
            </a:r>
            <a:r>
              <a:rPr lang="en-US" sz="1800" b="1"/>
              <a:t>EVV application </a:t>
            </a:r>
            <a:r>
              <a:rPr lang="en-US" sz="1800"/>
              <a:t>that PCAs will use to check in and check out of each shift; and</a:t>
            </a:r>
            <a:endParaRPr lang="en-US" sz="1800">
              <a:cs typeface="Arial"/>
            </a:endParaRPr>
          </a:p>
          <a:p>
            <a:pPr marL="630555" lvl="1" indent="-342900">
              <a:spcBef>
                <a:spcPts val="0"/>
              </a:spcBef>
              <a:spcAft>
                <a:spcPts val="0"/>
              </a:spcAft>
              <a:buSzPct val="120000"/>
              <a:buAutoNum type="arabicPeriod"/>
            </a:pPr>
            <a:endParaRPr lang="en-US" sz="1800">
              <a:cs typeface="Arial"/>
            </a:endParaRPr>
          </a:p>
          <a:p>
            <a:pPr marL="630555" lvl="1" indent="-342900">
              <a:spcBef>
                <a:spcPts val="0"/>
              </a:spcBef>
              <a:spcAft>
                <a:spcPts val="0"/>
              </a:spcAft>
              <a:buSzPct val="120000"/>
              <a:buFont typeface="Wingdings" charset="0"/>
              <a:buChar char="§"/>
            </a:pPr>
            <a:r>
              <a:rPr lang="en-US" sz="1800">
                <a:cs typeface="Arial"/>
              </a:rPr>
              <a:t>2) An </a:t>
            </a:r>
            <a:r>
              <a:rPr lang="en-US" sz="1800" b="1">
                <a:cs typeface="Arial"/>
              </a:rPr>
              <a:t>EVV Portal </a:t>
            </a:r>
            <a:r>
              <a:rPr lang="en-US" sz="1800">
                <a:cs typeface="Arial"/>
              </a:rPr>
              <a:t>that Consumers will use to review and approve their PCAs' time.</a:t>
            </a:r>
            <a:endParaRPr lang="en-US">
              <a:cs typeface="Arial"/>
            </a:endParaRPr>
          </a:p>
        </p:txBody>
      </p:sp>
      <p:sp>
        <p:nvSpPr>
          <p:cNvPr id="6" name="Rectangle 5">
            <a:extLst>
              <a:ext uri="{FF2B5EF4-FFF2-40B4-BE49-F238E27FC236}">
                <a16:creationId xmlns:a16="http://schemas.microsoft.com/office/drawing/2014/main" id="{4E0A17C4-2DE2-4B18-B4DD-1EC84F2F0E7C}"/>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30909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The EVV Application ("EVV App")</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313370" y="1908313"/>
            <a:ext cx="8547364" cy="4278094"/>
          </a:xfrm>
        </p:spPr>
        <p:txBody>
          <a:bodyPr/>
          <a:lstStyle/>
          <a:p>
            <a:pPr marL="285750" indent="-285750">
              <a:spcBef>
                <a:spcPts val="0"/>
              </a:spcBef>
              <a:spcAft>
                <a:spcPts val="0"/>
              </a:spcAft>
              <a:buSzPct val="120000"/>
              <a:buFont typeface="Wingdings" pitchFamily="2" charset="2"/>
              <a:buChar char="§"/>
            </a:pPr>
            <a:r>
              <a:rPr lang="en-US" sz="1800">
                <a:ea typeface="+mn-lt"/>
                <a:cs typeface="+mn-lt"/>
              </a:rPr>
              <a:t>The EVV App will work on any smart device, such as a smartphone or tablet.  The app will be free to install.</a:t>
            </a:r>
            <a:endParaRPr lang="en-US" sz="1800">
              <a:cs typeface="Arial"/>
            </a:endParaRPr>
          </a:p>
          <a:p>
            <a:pPr marL="285750" indent="-285750">
              <a:spcBef>
                <a:spcPts val="0"/>
              </a:spcBef>
              <a:spcAft>
                <a:spcPts val="0"/>
              </a:spcAft>
              <a:buSzPct val="120000"/>
              <a:buFont typeface="Wingdings" pitchFamily="2" charset="2"/>
              <a:buChar char="§"/>
            </a:pPr>
            <a:endParaRPr lang="en-US" sz="1800">
              <a:cs typeface="Arial"/>
            </a:endParaRPr>
          </a:p>
          <a:p>
            <a:pPr marL="285750" indent="-285750">
              <a:spcBef>
                <a:spcPts val="0"/>
              </a:spcBef>
              <a:spcAft>
                <a:spcPts val="0"/>
              </a:spcAft>
              <a:buSzPct val="120000"/>
              <a:buFont typeface="Wingdings" pitchFamily="2" charset="2"/>
              <a:buChar char="§"/>
            </a:pPr>
            <a:r>
              <a:rPr lang="en-US" sz="1800">
                <a:cs typeface="Arial"/>
              </a:rPr>
              <a:t>When the PCA starts a shift, they will open the EVV App and check in.  When they are done with a shift, they will open the EVV App and check out.</a:t>
            </a:r>
          </a:p>
          <a:p>
            <a:pPr marL="285750" indent="-285750">
              <a:spcBef>
                <a:spcPts val="0"/>
              </a:spcBef>
              <a:spcAft>
                <a:spcPts val="0"/>
              </a:spcAft>
              <a:buSzPct val="120000"/>
              <a:buFont typeface="Wingdings" pitchFamily="2" charset="2"/>
              <a:buChar char="§"/>
            </a:pPr>
            <a:endParaRPr lang="en-US" sz="1800">
              <a:cs typeface="Arial"/>
            </a:endParaRPr>
          </a:p>
          <a:p>
            <a:pPr marL="285750" indent="-285750">
              <a:spcBef>
                <a:spcPts val="0"/>
              </a:spcBef>
              <a:spcAft>
                <a:spcPts val="0"/>
              </a:spcAft>
              <a:buSzPct val="120000"/>
              <a:buFont typeface="Wingdings,Sans-Serif" pitchFamily="2" charset="2"/>
              <a:buChar char="§"/>
            </a:pPr>
            <a:r>
              <a:rPr lang="en-US" sz="1800">
                <a:ea typeface="+mn-lt"/>
                <a:cs typeface="+mn-lt"/>
              </a:rPr>
              <a:t>Federal law requires the EVV system to electronically verify each shift. Certain information will be verified 1) at the exact moment the PCA checks into a shift; and 2) at the exact moment the PCA checks out of a shift.  </a:t>
            </a:r>
          </a:p>
          <a:p>
            <a:pPr marL="285750" indent="-285750">
              <a:spcBef>
                <a:spcPts val="0"/>
              </a:spcBef>
              <a:spcAft>
                <a:spcPts val="0"/>
              </a:spcAft>
              <a:buSzPct val="120000"/>
              <a:buFont typeface="Wingdings,Sans-Serif" pitchFamily="2" charset="2"/>
              <a:buChar char="§"/>
            </a:pPr>
            <a:endParaRPr lang="en-US" sz="1800">
              <a:cs typeface="Arial"/>
            </a:endParaRPr>
          </a:p>
          <a:p>
            <a:pPr marL="285750" indent="-285750">
              <a:spcBef>
                <a:spcPts val="0"/>
              </a:spcBef>
              <a:spcAft>
                <a:spcPts val="0"/>
              </a:spcAft>
              <a:buSzPct val="120000"/>
              <a:buFont typeface="Wingdings" pitchFamily="2" charset="2"/>
              <a:buChar char="§"/>
            </a:pPr>
            <a:r>
              <a:rPr lang="en-US" sz="1800"/>
              <a:t>During check-in and check-out, the EVV system will electronically verify:</a:t>
            </a:r>
            <a:endParaRPr lang="en-US" sz="1800">
              <a:cs typeface="Arial"/>
            </a:endParaRPr>
          </a:p>
          <a:p>
            <a:pPr lvl="2" indent="-382270">
              <a:spcBef>
                <a:spcPts val="0"/>
              </a:spcBef>
              <a:spcAft>
                <a:spcPts val="0"/>
              </a:spcAft>
              <a:buFont typeface="Wingdings" pitchFamily="2" charset="2"/>
              <a:buChar char="§"/>
            </a:pPr>
            <a:r>
              <a:rPr lang="en-US" sz="1600">
                <a:ea typeface="+mn-lt"/>
                <a:cs typeface="+mn-lt"/>
              </a:rPr>
              <a:t>The names of the Consumer and PCA</a:t>
            </a:r>
          </a:p>
          <a:p>
            <a:pPr lvl="2" indent="-382270">
              <a:spcBef>
                <a:spcPts val="0"/>
              </a:spcBef>
              <a:spcAft>
                <a:spcPts val="0"/>
              </a:spcAft>
              <a:buFont typeface="Wingdings" pitchFamily="2" charset="2"/>
              <a:buChar char="§"/>
            </a:pPr>
            <a:r>
              <a:rPr lang="en-US" sz="1600">
                <a:ea typeface="+mn-lt"/>
                <a:cs typeface="+mn-lt"/>
              </a:rPr>
              <a:t>The type of visit (i.e., personal care)</a:t>
            </a:r>
          </a:p>
          <a:p>
            <a:pPr lvl="2" indent="-382270">
              <a:spcBef>
                <a:spcPts val="0"/>
              </a:spcBef>
              <a:spcAft>
                <a:spcPts val="0"/>
              </a:spcAft>
              <a:buFont typeface="Wingdings" pitchFamily="2" charset="2"/>
              <a:buChar char="§"/>
            </a:pPr>
            <a:r>
              <a:rPr lang="en-US" sz="1600">
                <a:ea typeface="+mn-lt"/>
                <a:cs typeface="+mn-lt"/>
              </a:rPr>
              <a:t>The date of the visit</a:t>
            </a:r>
          </a:p>
          <a:p>
            <a:pPr lvl="2" indent="-382270">
              <a:spcBef>
                <a:spcPts val="0"/>
              </a:spcBef>
              <a:spcAft>
                <a:spcPts val="0"/>
              </a:spcAft>
              <a:buFont typeface="Wingdings" pitchFamily="2" charset="2"/>
              <a:buChar char="§"/>
            </a:pPr>
            <a:r>
              <a:rPr lang="en-US" sz="1600">
                <a:ea typeface="+mn-lt"/>
                <a:cs typeface="+mn-lt"/>
              </a:rPr>
              <a:t>The start or end time of the visit</a:t>
            </a:r>
          </a:p>
          <a:p>
            <a:pPr lvl="2" indent="-382270">
              <a:spcBef>
                <a:spcPts val="0"/>
              </a:spcBef>
              <a:spcAft>
                <a:spcPts val="0"/>
              </a:spcAft>
              <a:buFont typeface="Wingdings" pitchFamily="2" charset="2"/>
              <a:buChar char="§"/>
            </a:pPr>
            <a:r>
              <a:rPr lang="en-US" sz="1600">
                <a:ea typeface="+mn-lt"/>
                <a:cs typeface="+mn-lt"/>
              </a:rPr>
              <a:t>The location of the visit</a:t>
            </a:r>
            <a:endParaRPr lang="en-US" sz="1600">
              <a:cs typeface="Arial"/>
            </a:endParaRPr>
          </a:p>
        </p:txBody>
      </p:sp>
      <p:sp>
        <p:nvSpPr>
          <p:cNvPr id="8" name="Rectangle 286">
            <a:extLst>
              <a:ext uri="{FF2B5EF4-FFF2-40B4-BE49-F238E27FC236}">
                <a16:creationId xmlns:a16="http://schemas.microsoft.com/office/drawing/2014/main" id="{5FB9E639-86E3-6694-4B85-0A504F00B00F}"/>
              </a:ext>
            </a:extLst>
          </p:cNvPr>
          <p:cNvSpPr txBox="1">
            <a:spLocks noChangeArrowheads="1"/>
          </p:cNvSpPr>
          <p:nvPr/>
        </p:nvSpPr>
        <p:spPr bwMode="auto">
          <a:xfrm>
            <a:off x="372771" y="699162"/>
            <a:ext cx="8402820" cy="962273"/>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ea typeface="+mn-lt"/>
                <a:cs typeface="+mn-lt"/>
              </a:rPr>
              <a:t>PCAs will use the EVV application </a:t>
            </a:r>
            <a:r>
              <a:rPr lang="en-US" sz="1800" b="1" kern="0" dirty="0">
                <a:solidFill>
                  <a:schemeClr val="bg1"/>
                </a:solidFill>
                <a:latin typeface="Arial"/>
                <a:cs typeface="Arial"/>
              </a:rPr>
              <a:t>to check-in and check-out of each shift.</a:t>
            </a:r>
            <a:r>
              <a:rPr lang="en-US" sz="1800" kern="0" dirty="0">
                <a:solidFill>
                  <a:schemeClr val="bg1"/>
                </a:solidFill>
                <a:latin typeface="Arial"/>
                <a:cs typeface="Arial"/>
              </a:rPr>
              <a:t>  </a:t>
            </a:r>
            <a:endParaRPr lang="en-US" sz="1800" dirty="0">
              <a:solidFill>
                <a:schemeClr val="bg1"/>
              </a:solidFill>
              <a:latin typeface="Arial"/>
              <a:cs typeface="Arial"/>
            </a:endParaRPr>
          </a:p>
          <a:p>
            <a:pPr algn="ctr"/>
            <a:endParaRPr lang="en-US" sz="800" kern="0" dirty="0">
              <a:solidFill>
                <a:schemeClr val="bg1"/>
              </a:solidFill>
              <a:latin typeface="Arial"/>
              <a:cs typeface="Arial"/>
            </a:endParaRPr>
          </a:p>
          <a:p>
            <a:pPr algn="ctr"/>
            <a:r>
              <a:rPr lang="en-US" kern="0" dirty="0">
                <a:solidFill>
                  <a:schemeClr val="bg1"/>
                </a:solidFill>
                <a:latin typeface="Arial"/>
                <a:cs typeface="Arial"/>
              </a:rPr>
              <a:t>If you are a PCA who is required to use EVV, you will use the EVV App </a:t>
            </a:r>
            <a:r>
              <a:rPr lang="en-US" u="sng" kern="0" dirty="0">
                <a:solidFill>
                  <a:schemeClr val="bg1"/>
                </a:solidFill>
                <a:latin typeface="Arial"/>
                <a:cs typeface="Arial"/>
              </a:rPr>
              <a:t>instead of</a:t>
            </a:r>
            <a:r>
              <a:rPr lang="en-US" kern="0" dirty="0">
                <a:solidFill>
                  <a:schemeClr val="bg1"/>
                </a:solidFill>
                <a:latin typeface="Arial"/>
                <a:cs typeface="Arial"/>
              </a:rPr>
              <a:t> submitting paper timesheets or eTimesheets.</a:t>
            </a:r>
            <a:endParaRPr lang="en-US" dirty="0">
              <a:solidFill>
                <a:schemeClr val="bg1"/>
              </a:solidFill>
              <a:cs typeface="Arial"/>
            </a:endParaRPr>
          </a:p>
        </p:txBody>
      </p:sp>
      <p:sp>
        <p:nvSpPr>
          <p:cNvPr id="6" name="Rectangle 5">
            <a:extLst>
              <a:ext uri="{FF2B5EF4-FFF2-40B4-BE49-F238E27FC236}">
                <a16:creationId xmlns:a16="http://schemas.microsoft.com/office/drawing/2014/main" id="{C6927FE8-FB52-4DCA-9B2C-3E10D41973B4}"/>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2817855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The EVV Portal</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378119" y="1788981"/>
            <a:ext cx="8390692" cy="40318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800" kern="0"/>
              <a:t>The EVV Portal is a website where Consumers (or their Surrogates or Administrative Proxies) will view and approve their PCAs' timesheets.  Consumers can visit the EVV Portal website using their computer, smartphone, or any other web browser.</a:t>
            </a:r>
            <a:endParaRPr lang="en-US" sz="1800" kern="0">
              <a:cs typeface="Arial"/>
            </a:endParaRPr>
          </a:p>
          <a:p>
            <a:pPr lvl="1" indent="-340995">
              <a:spcBef>
                <a:spcPts val="0"/>
              </a:spcBef>
              <a:spcAft>
                <a:spcPts val="0"/>
              </a:spcAft>
              <a:buFont typeface="Wingdings" pitchFamily="2" charset="2"/>
              <a:buChar char="§"/>
            </a:pPr>
            <a:endParaRPr lang="en-US" sz="1800" kern="0"/>
          </a:p>
          <a:p>
            <a:pPr lvl="1" indent="-340995">
              <a:spcBef>
                <a:spcPts val="0"/>
              </a:spcBef>
              <a:spcAft>
                <a:spcPts val="0"/>
              </a:spcAft>
              <a:buFont typeface="Wingdings" pitchFamily="2" charset="2"/>
              <a:buChar char="§"/>
            </a:pPr>
            <a:r>
              <a:rPr lang="en-US" sz="1800" kern="0"/>
              <a:t>Consumers will log into the EVV Portal and see each of their PCAs' timesheets.  Through the portal, Consumers can:</a:t>
            </a:r>
            <a:endParaRPr lang="en-US" sz="1800" kern="0">
              <a:cs typeface="Arial"/>
            </a:endParaRPr>
          </a:p>
          <a:p>
            <a:pPr lvl="2" indent="-382270">
              <a:spcBef>
                <a:spcPts val="0"/>
              </a:spcBef>
              <a:spcAft>
                <a:spcPts val="0"/>
              </a:spcAft>
              <a:buFont typeface="Wingdings" pitchFamily="2" charset="2"/>
              <a:buChar char="§"/>
            </a:pPr>
            <a:r>
              <a:rPr lang="en-US" sz="1600" kern="0">
                <a:cs typeface="Arial"/>
              </a:rPr>
              <a:t>View their PCAs' timesheets</a:t>
            </a:r>
          </a:p>
          <a:p>
            <a:pPr lvl="2" indent="-382270">
              <a:spcBef>
                <a:spcPts val="0"/>
              </a:spcBef>
              <a:spcAft>
                <a:spcPts val="0"/>
              </a:spcAft>
              <a:buFont typeface="Wingdings" pitchFamily="2" charset="2"/>
              <a:buChar char="§"/>
            </a:pPr>
            <a:r>
              <a:rPr lang="en-US" sz="1600" kern="0">
                <a:cs typeface="Arial"/>
              </a:rPr>
              <a:t>Fix errors on their PCAs' timesheets</a:t>
            </a:r>
          </a:p>
          <a:p>
            <a:pPr lvl="2" indent="-382270">
              <a:spcBef>
                <a:spcPts val="0"/>
              </a:spcBef>
              <a:spcAft>
                <a:spcPts val="0"/>
              </a:spcAft>
              <a:buFont typeface="Wingdings" pitchFamily="2" charset="2"/>
              <a:buChar char="§"/>
            </a:pPr>
            <a:r>
              <a:rPr lang="en-US" sz="1600" kern="0">
                <a:cs typeface="Arial"/>
              </a:rPr>
              <a:t>Enter PTO shifts</a:t>
            </a:r>
          </a:p>
          <a:p>
            <a:pPr lvl="2" indent="-382270">
              <a:spcBef>
                <a:spcPts val="0"/>
              </a:spcBef>
              <a:spcAft>
                <a:spcPts val="0"/>
              </a:spcAft>
              <a:buFont typeface="Wingdings" pitchFamily="2" charset="2"/>
              <a:buChar char="§"/>
            </a:pPr>
            <a:r>
              <a:rPr lang="en-US" sz="1600" kern="0">
                <a:cs typeface="Arial"/>
              </a:rPr>
              <a:t>Approve or deny their PCAs' timesheets</a:t>
            </a:r>
          </a:p>
          <a:p>
            <a:pPr lvl="1" indent="-340995">
              <a:spcBef>
                <a:spcPts val="0"/>
              </a:spcBef>
              <a:spcAft>
                <a:spcPts val="0"/>
              </a:spcAft>
              <a:buFont typeface="Wingdings" pitchFamily="2" charset="2"/>
              <a:buChar char="§"/>
            </a:pPr>
            <a:endParaRPr lang="en-US" sz="1800" kern="0">
              <a:cs typeface="Arial"/>
            </a:endParaRPr>
          </a:p>
          <a:p>
            <a:pPr lvl="1" indent="-340995">
              <a:spcBef>
                <a:spcPts val="0"/>
              </a:spcBef>
              <a:spcAft>
                <a:spcPts val="0"/>
              </a:spcAft>
              <a:buFont typeface="Wingdings" pitchFamily="2" charset="2"/>
              <a:buChar char="§"/>
            </a:pPr>
            <a:r>
              <a:rPr lang="en-US" sz="1800" kern="0">
                <a:cs typeface="Arial"/>
              </a:rPr>
              <a:t>PCAs will also have access to the Portal.  PCAs will be able to view their timesheets, enter PTO requests, and request changes to their timesheets.</a:t>
            </a:r>
          </a:p>
          <a:p>
            <a:pPr marL="1905" lvl="1" indent="0">
              <a:spcBef>
                <a:spcPts val="0"/>
              </a:spcBef>
              <a:spcAft>
                <a:spcPts val="0"/>
              </a:spcAft>
              <a:buNone/>
            </a:pPr>
            <a:endParaRPr lang="en-US" sz="1800" kern="0">
              <a:cs typeface="Arial"/>
            </a:endParaRPr>
          </a:p>
        </p:txBody>
      </p:sp>
      <p:sp>
        <p:nvSpPr>
          <p:cNvPr id="9" name="Rectangle 286">
            <a:extLst>
              <a:ext uri="{FF2B5EF4-FFF2-40B4-BE49-F238E27FC236}">
                <a16:creationId xmlns:a16="http://schemas.microsoft.com/office/drawing/2014/main" id="{57AD4AFB-3169-254E-8972-ECCB989D3C58}"/>
              </a:ext>
            </a:extLst>
          </p:cNvPr>
          <p:cNvSpPr txBox="1">
            <a:spLocks noChangeArrowheads="1"/>
          </p:cNvSpPr>
          <p:nvPr/>
        </p:nvSpPr>
        <p:spPr bwMode="auto">
          <a:xfrm>
            <a:off x="372771" y="699162"/>
            <a:ext cx="8402820" cy="93742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a:cs typeface="Arial"/>
              </a:rPr>
              <a:t>Consumers will use the EVV Portal to view and approve their PCAs' time.</a:t>
            </a:r>
          </a:p>
          <a:p>
            <a:pPr algn="ctr"/>
            <a:endParaRPr lang="en-US" sz="800" b="1" kern="0" dirty="0">
              <a:solidFill>
                <a:schemeClr val="bg1"/>
              </a:solidFill>
              <a:cs typeface="Arial"/>
            </a:endParaRPr>
          </a:p>
          <a:p>
            <a:pPr algn="ctr"/>
            <a:r>
              <a:rPr lang="en-US" kern="0" dirty="0">
                <a:solidFill>
                  <a:schemeClr val="bg1"/>
                </a:solidFill>
                <a:cs typeface="Arial"/>
              </a:rPr>
              <a:t>If you are a Consumer who is required to use EVV, you will use the EVV app </a:t>
            </a:r>
            <a:r>
              <a:rPr lang="en-US" u="sng" kern="0" dirty="0">
                <a:solidFill>
                  <a:schemeClr val="bg1"/>
                </a:solidFill>
                <a:cs typeface="Arial"/>
              </a:rPr>
              <a:t>instead of</a:t>
            </a:r>
            <a:r>
              <a:rPr lang="en-US" kern="0" dirty="0">
                <a:solidFill>
                  <a:schemeClr val="bg1"/>
                </a:solidFill>
                <a:cs typeface="Arial"/>
              </a:rPr>
              <a:t> submitting paper timesheets or eTimesheets., </a:t>
            </a:r>
            <a:endParaRPr lang="en-US" b="1" kern="0" dirty="0">
              <a:solidFill>
                <a:schemeClr val="bg1"/>
              </a:solidFill>
              <a:cs typeface="Arial"/>
            </a:endParaRPr>
          </a:p>
        </p:txBody>
      </p:sp>
      <p:sp>
        <p:nvSpPr>
          <p:cNvPr id="6" name="Rectangle 5">
            <a:extLst>
              <a:ext uri="{FF2B5EF4-FFF2-40B4-BE49-F238E27FC236}">
                <a16:creationId xmlns:a16="http://schemas.microsoft.com/office/drawing/2014/main" id="{08FFA563-E001-40CA-9112-161F867A25CE}"/>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57509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a:t>The EVV Portal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17780" y="752415"/>
            <a:ext cx="8313759" cy="55399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800" kern="0" dirty="0">
                <a:cs typeface="Arial"/>
              </a:rPr>
              <a:t>Consumers will be able to create shifts in the EVV portal, even if the PCA did not use the EVV app.  For example, a Consumer could create a manual shift in the EVV portal if:</a:t>
            </a:r>
            <a:endParaRPr lang="en-US" dirty="0"/>
          </a:p>
          <a:p>
            <a:pPr marL="747395" lvl="3" indent="-382270">
              <a:spcBef>
                <a:spcPts val="0"/>
              </a:spcBef>
              <a:spcAft>
                <a:spcPts val="0"/>
              </a:spcAft>
              <a:buFont typeface="Wingdings" pitchFamily="2" charset="2"/>
              <a:buChar char="§"/>
            </a:pPr>
            <a:r>
              <a:rPr lang="en-US" sz="1600" kern="0" dirty="0">
                <a:cs typeface="Arial"/>
              </a:rPr>
              <a:t>Their PCA forgot to check in</a:t>
            </a:r>
            <a:endParaRPr lang="en-US" sz="1600" dirty="0">
              <a:cs typeface="Arial"/>
            </a:endParaRPr>
          </a:p>
          <a:p>
            <a:pPr marL="747395" lvl="3" indent="-382270">
              <a:spcBef>
                <a:spcPts val="0"/>
              </a:spcBef>
              <a:spcAft>
                <a:spcPts val="0"/>
              </a:spcAft>
              <a:buFont typeface="Wingdings" pitchFamily="2" charset="2"/>
              <a:buChar char="§"/>
            </a:pPr>
            <a:r>
              <a:rPr lang="en-US" sz="1600" kern="0" dirty="0">
                <a:cs typeface="Arial"/>
              </a:rPr>
              <a:t>Their PCA lost or broke their cell phone </a:t>
            </a:r>
            <a:endParaRPr lang="en-US" sz="1600" dirty="0">
              <a:cs typeface="Arial"/>
            </a:endParaRPr>
          </a:p>
          <a:p>
            <a:pPr marL="747395" lvl="3" indent="-382270">
              <a:spcBef>
                <a:spcPts val="0"/>
              </a:spcBef>
              <a:spcAft>
                <a:spcPts val="0"/>
              </a:spcAft>
              <a:buFont typeface="Wingdings" pitchFamily="2" charset="2"/>
              <a:buChar char="§"/>
            </a:pPr>
            <a:r>
              <a:rPr lang="en-US" sz="1600" kern="0" dirty="0">
                <a:cs typeface="Arial"/>
              </a:rPr>
              <a:t>They had an emergency and the PCA couldn't check in at the start of a shift</a:t>
            </a:r>
            <a:endParaRPr lang="en-US" sz="1600" dirty="0">
              <a:cs typeface="Arial"/>
            </a:endParaRPr>
          </a:p>
          <a:p>
            <a:pPr lvl="1" indent="-340995">
              <a:spcBef>
                <a:spcPts val="0"/>
              </a:spcBef>
              <a:spcAft>
                <a:spcPts val="0"/>
              </a:spcAft>
              <a:buFont typeface="Wingdings" pitchFamily="2" charset="2"/>
              <a:buChar char="§"/>
            </a:pPr>
            <a:endParaRPr lang="en-US" sz="1800" kern="0" dirty="0">
              <a:cs typeface="Arial"/>
            </a:endParaRPr>
          </a:p>
          <a:p>
            <a:pPr lvl="1" indent="-340995">
              <a:spcBef>
                <a:spcPts val="0"/>
              </a:spcBef>
              <a:spcAft>
                <a:spcPts val="0"/>
              </a:spcAft>
              <a:buFont typeface="Wingdings" pitchFamily="2" charset="2"/>
              <a:buChar char="§"/>
            </a:pPr>
            <a:r>
              <a:rPr lang="en-US" sz="1800" kern="0" dirty="0">
                <a:cs typeface="Arial"/>
              </a:rPr>
              <a:t>Even though Consumers will be able to create manual shifts, these shifts are </a:t>
            </a:r>
            <a:r>
              <a:rPr lang="en-US" sz="1800" b="1" u="sng" kern="0" dirty="0">
                <a:cs typeface="Arial"/>
              </a:rPr>
              <a:t>not</a:t>
            </a:r>
            <a:r>
              <a:rPr lang="en-US" sz="1800" kern="0" dirty="0">
                <a:cs typeface="Arial"/>
              </a:rPr>
              <a:t> compliant with federal rules.  Federal rules require PCAs to check in and out of shifts using the EVV app so that the shifts are electronically verified.  Shifts that are edited or entered manually do not meet these rules.</a:t>
            </a:r>
          </a:p>
          <a:p>
            <a:pPr lvl="1" indent="-340995">
              <a:spcBef>
                <a:spcPts val="0"/>
              </a:spcBef>
              <a:spcAft>
                <a:spcPts val="0"/>
              </a:spcAft>
              <a:buFont typeface="Wingdings" pitchFamily="2" charset="2"/>
              <a:buChar char="§"/>
            </a:pPr>
            <a:endParaRPr lang="en-US" sz="1800" kern="0" dirty="0">
              <a:cs typeface="Arial"/>
            </a:endParaRPr>
          </a:p>
          <a:p>
            <a:pPr lvl="1" indent="-340995">
              <a:spcBef>
                <a:spcPts val="0"/>
              </a:spcBef>
              <a:spcAft>
                <a:spcPts val="0"/>
              </a:spcAft>
              <a:buFont typeface="Wingdings" pitchFamily="2" charset="2"/>
              <a:buChar char="§"/>
            </a:pPr>
            <a:r>
              <a:rPr lang="en-US" sz="1800" kern="0" dirty="0">
                <a:cs typeface="Arial"/>
              </a:rPr>
              <a:t>MassHealth will create policies to limit the creation of manual shifts and the editing of shifts.  While most Consumers will need to edit or enter a manual shift at some point, they cannot do it frequently.  </a:t>
            </a:r>
          </a:p>
          <a:p>
            <a:pPr lvl="2" indent="-382270">
              <a:spcBef>
                <a:spcPts val="0"/>
              </a:spcBef>
              <a:spcAft>
                <a:spcPts val="0"/>
              </a:spcAft>
              <a:buFont typeface="Wingdings" pitchFamily="2" charset="2"/>
              <a:buChar char="§"/>
            </a:pPr>
            <a:r>
              <a:rPr lang="en-US" sz="1600" kern="0" dirty="0">
                <a:cs typeface="Arial"/>
              </a:rPr>
              <a:t>Tempus FI will provide Consumers and PCAs with more information about this topic during future EVV training.</a:t>
            </a:r>
            <a:endParaRPr lang="en-US" sz="1600" dirty="0">
              <a:cs typeface="Arial"/>
            </a:endParaRPr>
          </a:p>
          <a:p>
            <a:pPr lvl="2" indent="-382270">
              <a:spcBef>
                <a:spcPts val="0"/>
              </a:spcBef>
              <a:spcAft>
                <a:spcPts val="0"/>
              </a:spcAft>
              <a:buFont typeface="Wingdings" pitchFamily="2" charset="2"/>
              <a:buChar char="§"/>
            </a:pPr>
            <a:r>
              <a:rPr lang="en-US" sz="1600" kern="0" dirty="0">
                <a:cs typeface="Arial"/>
              </a:rPr>
              <a:t>If Consumers frequently edit or enter manual shifts </a:t>
            </a:r>
            <a:r>
              <a:rPr lang="en-US" sz="1600" i="1" kern="0" dirty="0">
                <a:cs typeface="Arial"/>
              </a:rPr>
              <a:t>instead of </a:t>
            </a:r>
            <a:r>
              <a:rPr lang="en-US" sz="1600" kern="0" dirty="0">
                <a:cs typeface="Arial"/>
              </a:rPr>
              <a:t>having their PCAs use the EVV app, they will receive skills training from their PCM to correct the issue. </a:t>
            </a:r>
          </a:p>
          <a:p>
            <a:pPr lvl="2" indent="-382270">
              <a:spcBef>
                <a:spcPts val="0"/>
              </a:spcBef>
              <a:spcAft>
                <a:spcPts val="0"/>
              </a:spcAft>
              <a:buFont typeface="Wingdings" pitchFamily="2" charset="2"/>
              <a:buChar char="§"/>
            </a:pPr>
            <a:r>
              <a:rPr lang="en-US" sz="1600" kern="0" dirty="0">
                <a:cs typeface="Arial"/>
              </a:rPr>
              <a:t>While MassHealth’s primary focus is on support and education, Consumers and/or PCAs may face consequences for repeated EVV noncompliance.</a:t>
            </a:r>
            <a:endParaRPr lang="en-US" sz="1600" dirty="0">
              <a:cs typeface="Arial"/>
            </a:endParaRPr>
          </a:p>
        </p:txBody>
      </p:sp>
      <p:sp>
        <p:nvSpPr>
          <p:cNvPr id="4" name="Rectangle 3">
            <a:extLst>
              <a:ext uri="{FF2B5EF4-FFF2-40B4-BE49-F238E27FC236}">
                <a16:creationId xmlns:a16="http://schemas.microsoft.com/office/drawing/2014/main" id="{0E7FA0A9-0E28-4A3E-9979-52B899E9224D}"/>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289727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1252322169"/>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63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Personal Devices and Device "Vouchers"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299992" y="624023"/>
            <a:ext cx="8545004" cy="6155531"/>
          </a:xfrm>
        </p:spPr>
        <p:txBody>
          <a:bodyPr/>
          <a:lstStyle/>
          <a:p>
            <a:pPr marL="285750" indent="-285750">
              <a:spcBef>
                <a:spcPts val="0"/>
              </a:spcBef>
              <a:spcAft>
                <a:spcPts val="0"/>
              </a:spcAft>
              <a:buFont typeface="Wingdings" pitchFamily="2" charset="2"/>
              <a:buChar char="§"/>
            </a:pPr>
            <a:r>
              <a:rPr lang="en-US" sz="1800" dirty="0"/>
              <a:t>PCAs will be able to use the EVV app on their own smart devices. This could include a smartphone or tablet. </a:t>
            </a:r>
            <a:endParaRPr lang="en-US" sz="1800" dirty="0">
              <a:cs typeface="Arial"/>
            </a:endParaRPr>
          </a:p>
          <a:p>
            <a:pPr marL="285750" indent="-285750">
              <a:spcBef>
                <a:spcPts val="0"/>
              </a:spcBef>
              <a:spcAft>
                <a:spcPts val="0"/>
              </a:spcAft>
              <a:buFont typeface="Wingdings" pitchFamily="2" charset="2"/>
              <a:buChar char="§"/>
            </a:pPr>
            <a:endParaRPr lang="en-US" sz="1800" dirty="0"/>
          </a:p>
          <a:p>
            <a:pPr marL="285750" indent="-285750">
              <a:spcBef>
                <a:spcPts val="0"/>
              </a:spcBef>
              <a:spcAft>
                <a:spcPts val="0"/>
              </a:spcAft>
              <a:buFont typeface="Wingdings" pitchFamily="2" charset="2"/>
              <a:buChar char="§"/>
            </a:pPr>
            <a:r>
              <a:rPr lang="en-US" sz="1800" dirty="0"/>
              <a:t>If a PCA does not have a smart device or does not want to use their own device, they can request a "voucher" for a free smartphone from MassHealth.</a:t>
            </a:r>
            <a:endParaRPr lang="en-US" sz="1800" dirty="0">
              <a:cs typeface="Arial"/>
            </a:endParaRPr>
          </a:p>
          <a:p>
            <a:pPr lvl="2" indent="-340995">
              <a:spcBef>
                <a:spcPts val="0"/>
              </a:spcBef>
              <a:spcAft>
                <a:spcPts val="0"/>
              </a:spcAft>
              <a:buFont typeface="Wingdings" pitchFamily="2" charset="2"/>
              <a:buChar char="§"/>
            </a:pPr>
            <a:r>
              <a:rPr lang="en-US" sz="1600" dirty="0">
                <a:cs typeface="Arial"/>
              </a:rPr>
              <a:t>Upon request, MassHealth will provide the PCA with a voucher for a free EVV-compatible smart phone.  </a:t>
            </a:r>
          </a:p>
          <a:p>
            <a:pPr lvl="2" indent="-340995">
              <a:spcBef>
                <a:spcPts val="0"/>
              </a:spcBef>
              <a:spcAft>
                <a:spcPts val="0"/>
              </a:spcAft>
              <a:buFont typeface="Wingdings" pitchFamily="2" charset="2"/>
              <a:buChar char="§"/>
            </a:pPr>
            <a:r>
              <a:rPr lang="en-US" sz="1600" dirty="0">
                <a:cs typeface="Arial"/>
              </a:rPr>
              <a:t>The device will be a basic smartphone and it will NOT come with a data plan. </a:t>
            </a:r>
          </a:p>
          <a:p>
            <a:pPr lvl="2" indent="-340995">
              <a:spcBef>
                <a:spcPts val="0"/>
              </a:spcBef>
              <a:spcAft>
                <a:spcPts val="0"/>
              </a:spcAft>
              <a:buFont typeface="Wingdings" pitchFamily="2" charset="2"/>
              <a:buChar char="§"/>
            </a:pPr>
            <a:r>
              <a:rPr lang="en-US" sz="1600" dirty="0">
                <a:cs typeface="Arial"/>
              </a:rPr>
              <a:t>MassHealth will only provide one device, and MassHealth will not replace lost, stolen, or damaged devices.</a:t>
            </a:r>
          </a:p>
          <a:p>
            <a:pPr lvl="2" indent="-340995">
              <a:spcBef>
                <a:spcPts val="0"/>
              </a:spcBef>
              <a:spcAft>
                <a:spcPts val="0"/>
              </a:spcAft>
              <a:buFont typeface="Wingdings" pitchFamily="2" charset="2"/>
              <a:buChar char="§"/>
            </a:pPr>
            <a:r>
              <a:rPr lang="en-US" sz="1600" dirty="0">
                <a:cs typeface="Arial"/>
              </a:rPr>
              <a:t>The PCA will be required to sign a document agreeing to use the device for EVV.  </a:t>
            </a:r>
          </a:p>
          <a:p>
            <a:pPr lvl="2" indent="-340995">
              <a:spcBef>
                <a:spcPts val="0"/>
              </a:spcBef>
              <a:spcAft>
                <a:spcPts val="0"/>
              </a:spcAft>
              <a:buFont typeface="Wingdings" pitchFamily="2" charset="2"/>
              <a:buChar char="§"/>
            </a:pPr>
            <a:r>
              <a:rPr lang="en-US" sz="1600" dirty="0">
                <a:cs typeface="Arial"/>
              </a:rPr>
              <a:t>Devices will not be returned to MassHealth.</a:t>
            </a:r>
            <a:endParaRPr lang="en-US" dirty="0"/>
          </a:p>
          <a:p>
            <a:pPr marL="285750" indent="-285750">
              <a:spcBef>
                <a:spcPts val="0"/>
              </a:spcBef>
              <a:spcAft>
                <a:spcPts val="0"/>
              </a:spcAft>
              <a:buFont typeface="Wingdings" pitchFamily="2" charset="2"/>
              <a:buChar char="§"/>
            </a:pPr>
            <a:endParaRPr lang="en-US" sz="1800" dirty="0"/>
          </a:p>
          <a:p>
            <a:pPr marL="285750" indent="-285750">
              <a:spcBef>
                <a:spcPts val="0"/>
              </a:spcBef>
              <a:spcAft>
                <a:spcPts val="0"/>
              </a:spcAft>
              <a:buFont typeface="Wingdings" pitchFamily="2" charset="2"/>
              <a:buChar char="§"/>
            </a:pPr>
            <a:r>
              <a:rPr lang="en-US" sz="1800" dirty="0"/>
              <a:t>MassHealth will also offer a voucher to any Consumer, Surrogate, or Administrative Proxy who is unable or unwilling to use their own device for the EVV portal. </a:t>
            </a:r>
            <a:endParaRPr lang="en-US" sz="1800" dirty="0">
              <a:cs typeface="Arial"/>
            </a:endParaRPr>
          </a:p>
          <a:p>
            <a:pPr marL="285750" indent="-285750">
              <a:spcBef>
                <a:spcPts val="0"/>
              </a:spcBef>
              <a:spcAft>
                <a:spcPts val="0"/>
              </a:spcAft>
              <a:buFont typeface="Wingdings" pitchFamily="2" charset="2"/>
              <a:buChar char="§"/>
            </a:pPr>
            <a:endParaRPr lang="en-US" sz="1800" dirty="0">
              <a:cs typeface="Arial"/>
            </a:endParaRPr>
          </a:p>
          <a:p>
            <a:pPr marL="285750" indent="-285750">
              <a:spcBef>
                <a:spcPts val="0"/>
              </a:spcBef>
              <a:spcAft>
                <a:spcPts val="0"/>
              </a:spcAft>
              <a:buFont typeface="Wingdings" pitchFamily="2" charset="2"/>
              <a:buChar char="§"/>
            </a:pPr>
            <a:r>
              <a:rPr lang="en-US" sz="1800" dirty="0">
                <a:cs typeface="Arial"/>
              </a:rPr>
              <a:t>Vouchers will only be offered to Consumers and PCAs who are required to use EVV.</a:t>
            </a:r>
          </a:p>
          <a:p>
            <a:pPr marL="285750" indent="-285750">
              <a:spcBef>
                <a:spcPts val="0"/>
              </a:spcBef>
              <a:spcAft>
                <a:spcPts val="0"/>
              </a:spcAft>
              <a:buFont typeface="Wingdings" pitchFamily="2" charset="2"/>
              <a:buChar char="§"/>
            </a:pPr>
            <a:endParaRPr lang="en-US" sz="1800" dirty="0">
              <a:cs typeface="Arial"/>
            </a:endParaRPr>
          </a:p>
          <a:p>
            <a:pPr marL="285750" indent="-285750">
              <a:spcBef>
                <a:spcPts val="0"/>
              </a:spcBef>
              <a:spcAft>
                <a:spcPts val="0"/>
              </a:spcAft>
              <a:buFont typeface="Wingdings" pitchFamily="2" charset="2"/>
              <a:buChar char="§"/>
            </a:pPr>
            <a:r>
              <a:rPr lang="en-US" sz="1800" dirty="0">
                <a:cs typeface="Arial"/>
              </a:rPr>
              <a:t>Vouchers will be issued by Tempus FI.  MassHealth is still working with Tempus to decide how the voucher process will work.</a:t>
            </a:r>
          </a:p>
          <a:p>
            <a:pPr marL="285750" indent="-285750">
              <a:spcBef>
                <a:spcPts val="0"/>
              </a:spcBef>
              <a:spcAft>
                <a:spcPts val="0"/>
              </a:spcAft>
              <a:buFont typeface="Wingdings" pitchFamily="2" charset="2"/>
              <a:buChar char="§"/>
            </a:pPr>
            <a:endParaRPr lang="en-US" sz="1800" dirty="0">
              <a:cs typeface="Arial"/>
            </a:endParaRPr>
          </a:p>
        </p:txBody>
      </p:sp>
      <p:sp>
        <p:nvSpPr>
          <p:cNvPr id="6" name="Rectangle 5">
            <a:extLst>
              <a:ext uri="{FF2B5EF4-FFF2-40B4-BE49-F238E27FC236}">
                <a16:creationId xmlns:a16="http://schemas.microsoft.com/office/drawing/2014/main" id="{E08544AA-9BEA-458E-A63D-E1987DC55D2D}"/>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2062617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Using EVV When Not Connected to the Internet</a:t>
            </a:r>
          </a:p>
        </p:txBody>
      </p:sp>
      <p:sp>
        <p:nvSpPr>
          <p:cNvPr id="8" name="Text Placeholder 3">
            <a:extLst>
              <a:ext uri="{FF2B5EF4-FFF2-40B4-BE49-F238E27FC236}">
                <a16:creationId xmlns:a16="http://schemas.microsoft.com/office/drawing/2014/main" id="{F5EEA93C-B36E-8643-BE1B-C7932EED229F}"/>
              </a:ext>
            </a:extLst>
          </p:cNvPr>
          <p:cNvSpPr>
            <a:spLocks noGrp="1"/>
          </p:cNvSpPr>
          <p:nvPr>
            <p:ph type="body" sz="quarter" idx="12"/>
          </p:nvPr>
        </p:nvSpPr>
        <p:spPr>
          <a:xfrm>
            <a:off x="500207" y="1037056"/>
            <a:ext cx="8136259" cy="4893647"/>
          </a:xfrm>
        </p:spPr>
        <p:txBody>
          <a:bodyPr/>
          <a:lstStyle/>
          <a:p>
            <a:pPr marL="285750" indent="-285750">
              <a:spcBef>
                <a:spcPts val="0"/>
              </a:spcBef>
              <a:spcAft>
                <a:spcPts val="0"/>
              </a:spcAft>
              <a:buFont typeface="Wingdings" pitchFamily="2" charset="2"/>
              <a:buChar char="§"/>
            </a:pPr>
            <a:r>
              <a:rPr lang="en-US" sz="2000" dirty="0"/>
              <a:t>Some Consumers and PCAs live in places where there is no cell phone reception or internet.  Other Consumers and PCAs may not have data plans on their cell phones.</a:t>
            </a:r>
            <a:endParaRPr lang="en-US" sz="2000" dirty="0">
              <a:cs typeface="Arial"/>
            </a:endParaRPr>
          </a:p>
          <a:p>
            <a:pPr marL="285750" indent="-285750">
              <a:spcBef>
                <a:spcPts val="0"/>
              </a:spcBef>
              <a:spcAft>
                <a:spcPts val="0"/>
              </a:spcAft>
              <a:buFont typeface="Wingdings" pitchFamily="2" charset="2"/>
              <a:buChar char="§"/>
            </a:pPr>
            <a:endParaRPr lang="en-US" sz="2000" b="1" dirty="0">
              <a:cs typeface="Arial"/>
            </a:endParaRPr>
          </a:p>
          <a:p>
            <a:pPr marL="285750" indent="-285750">
              <a:spcBef>
                <a:spcPts val="0"/>
              </a:spcBef>
              <a:spcAft>
                <a:spcPts val="0"/>
              </a:spcAft>
              <a:buFont typeface="Wingdings" pitchFamily="2" charset="2"/>
              <a:buChar char="§"/>
            </a:pPr>
            <a:r>
              <a:rPr lang="en-US" sz="2000" b="1" dirty="0">
                <a:cs typeface="Arial"/>
              </a:rPr>
              <a:t>PCAs will </a:t>
            </a:r>
            <a:r>
              <a:rPr lang="en-US" sz="2000" b="1" u="sng" dirty="0">
                <a:cs typeface="Arial"/>
              </a:rPr>
              <a:t>NOT</a:t>
            </a:r>
            <a:r>
              <a:rPr lang="en-US" sz="2000" dirty="0">
                <a:cs typeface="Arial"/>
              </a:rPr>
              <a:t> </a:t>
            </a:r>
            <a:r>
              <a:rPr lang="en-US" sz="2000" b="1" dirty="0">
                <a:cs typeface="Arial"/>
              </a:rPr>
              <a:t>need to be connected to the internet to check in and check out of visits.</a:t>
            </a:r>
            <a:endParaRPr lang="en-US" sz="2000" dirty="0">
              <a:cs typeface="Arial"/>
            </a:endParaRPr>
          </a:p>
          <a:p>
            <a:pPr marL="285750" indent="-285750">
              <a:spcBef>
                <a:spcPts val="0"/>
              </a:spcBef>
              <a:spcAft>
                <a:spcPts val="0"/>
              </a:spcAft>
              <a:buFont typeface="Wingdings" pitchFamily="2" charset="2"/>
              <a:buChar char="§"/>
            </a:pPr>
            <a:endParaRPr lang="en-US" sz="2000" dirty="0">
              <a:cs typeface="Arial"/>
            </a:endParaRPr>
          </a:p>
          <a:p>
            <a:pPr marL="285750" indent="-285750">
              <a:spcBef>
                <a:spcPts val="0"/>
              </a:spcBef>
              <a:spcAft>
                <a:spcPts val="0"/>
              </a:spcAft>
              <a:buFont typeface="Wingdings" pitchFamily="2" charset="2"/>
              <a:buChar char="§"/>
            </a:pPr>
            <a:r>
              <a:rPr lang="en-US" sz="2000" dirty="0"/>
              <a:t>If a PCA does not have an internet connection or mobile data at the Consumer's home, they will still check in and check out using the EVV App.  </a:t>
            </a:r>
            <a:endParaRPr lang="en-US" sz="2000" dirty="0">
              <a:cs typeface="Arial"/>
            </a:endParaRPr>
          </a:p>
          <a:p>
            <a:pPr marL="285750" indent="-285750">
              <a:spcBef>
                <a:spcPts val="0"/>
              </a:spcBef>
              <a:spcAft>
                <a:spcPts val="0"/>
              </a:spcAft>
              <a:buFont typeface="Wingdings" pitchFamily="2" charset="2"/>
              <a:buChar char="§"/>
            </a:pPr>
            <a:endParaRPr lang="en-US" sz="2000" dirty="0">
              <a:cs typeface="Arial"/>
            </a:endParaRPr>
          </a:p>
          <a:p>
            <a:pPr marL="285750" indent="-285750">
              <a:spcBef>
                <a:spcPts val="0"/>
              </a:spcBef>
              <a:spcAft>
                <a:spcPts val="0"/>
              </a:spcAft>
              <a:buFont typeface="Wingdings" pitchFamily="2" charset="2"/>
              <a:buChar char="§"/>
            </a:pPr>
            <a:r>
              <a:rPr lang="en-US" sz="2000" dirty="0"/>
              <a:t>Then, at a later time, the PCA will find a different location to connect to the internet.  Once the PCA connects to the internet, the EVV App will automatically send the visit information to the EVV system.</a:t>
            </a:r>
            <a:endParaRPr lang="en-US" sz="2000" dirty="0">
              <a:cs typeface="Arial"/>
            </a:endParaRPr>
          </a:p>
          <a:p>
            <a:pPr marL="285750" indent="-285750">
              <a:spcBef>
                <a:spcPts val="0"/>
              </a:spcBef>
              <a:spcAft>
                <a:spcPts val="0"/>
              </a:spcAft>
              <a:buFont typeface="Wingdings" pitchFamily="2" charset="2"/>
              <a:buChar char="§"/>
            </a:pPr>
            <a:endParaRPr lang="en-US" sz="1800" dirty="0"/>
          </a:p>
        </p:txBody>
      </p:sp>
      <p:sp>
        <p:nvSpPr>
          <p:cNvPr id="7" name="Rectangle 6">
            <a:extLst>
              <a:ext uri="{FF2B5EF4-FFF2-40B4-BE49-F238E27FC236}">
                <a16:creationId xmlns:a16="http://schemas.microsoft.com/office/drawing/2014/main" id="{3477BE69-7E29-42A0-8509-9BF1AD55719B}"/>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3274798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Using EVV When Not Connected to the Internet (Continued)</a:t>
            </a:r>
          </a:p>
        </p:txBody>
      </p:sp>
      <p:sp>
        <p:nvSpPr>
          <p:cNvPr id="8" name="Text Placeholder 3">
            <a:extLst>
              <a:ext uri="{FF2B5EF4-FFF2-40B4-BE49-F238E27FC236}">
                <a16:creationId xmlns:a16="http://schemas.microsoft.com/office/drawing/2014/main" id="{F5EEA93C-B36E-8643-BE1B-C7932EED229F}"/>
              </a:ext>
            </a:extLst>
          </p:cNvPr>
          <p:cNvSpPr>
            <a:spLocks noGrp="1"/>
          </p:cNvSpPr>
          <p:nvPr>
            <p:ph type="body" sz="quarter" idx="12"/>
          </p:nvPr>
        </p:nvSpPr>
        <p:spPr>
          <a:xfrm>
            <a:off x="390303" y="729325"/>
            <a:ext cx="8136259" cy="3231654"/>
          </a:xfrm>
        </p:spPr>
        <p:txBody>
          <a:bodyPr/>
          <a:lstStyle/>
          <a:p>
            <a:pPr marL="285750" indent="-285750">
              <a:spcBef>
                <a:spcPts val="0"/>
              </a:spcBef>
              <a:spcAft>
                <a:spcPts val="0"/>
              </a:spcAft>
              <a:buFont typeface="Wingdings,Sans-Serif" pitchFamily="2" charset="2"/>
              <a:buChar char="§"/>
            </a:pPr>
            <a:r>
              <a:rPr lang="en-US" sz="2000" dirty="0">
                <a:ea typeface="+mn-lt"/>
                <a:cs typeface="+mn-lt"/>
              </a:rPr>
              <a:t>For example, a PCA works a shift at their Consumer's home.  The Consumer does not have wi-fi and the PCA does not have a data plan.</a:t>
            </a:r>
          </a:p>
          <a:p>
            <a:pPr lvl="2" indent="-382270">
              <a:spcBef>
                <a:spcPts val="0"/>
              </a:spcBef>
              <a:spcAft>
                <a:spcPts val="0"/>
              </a:spcAft>
              <a:buFont typeface="Wingdings,Sans-Serif" pitchFamily="2" charset="2"/>
              <a:buChar char="§"/>
            </a:pPr>
            <a:r>
              <a:rPr lang="en-US" sz="1800" dirty="0">
                <a:ea typeface="+mn-lt"/>
                <a:cs typeface="+mn-lt"/>
              </a:rPr>
              <a:t>The PCA will still check in and check out of the visit using the EVV App</a:t>
            </a:r>
          </a:p>
          <a:p>
            <a:pPr lvl="2" indent="-382270">
              <a:spcBef>
                <a:spcPts val="0"/>
              </a:spcBef>
              <a:spcAft>
                <a:spcPts val="0"/>
              </a:spcAft>
              <a:buFont typeface="Wingdings,Sans-Serif" pitchFamily="2" charset="2"/>
              <a:buChar char="§"/>
            </a:pPr>
            <a:r>
              <a:rPr lang="en-US" sz="1800" dirty="0">
                <a:ea typeface="+mn-lt"/>
                <a:cs typeface="+mn-lt"/>
              </a:rPr>
              <a:t>The next day, the PCA goes to a supermarket, library, or other location with free wi-fi.  Once the PCA connects to the internet, the EVV App will automatically send the visit information to the EVV system.</a:t>
            </a:r>
          </a:p>
          <a:p>
            <a:pPr marL="285750" indent="-285750">
              <a:spcBef>
                <a:spcPts val="0"/>
              </a:spcBef>
              <a:spcAft>
                <a:spcPts val="0"/>
              </a:spcAft>
              <a:buFont typeface="Wingdings" pitchFamily="2" charset="2"/>
              <a:buChar char="§"/>
            </a:pPr>
            <a:endParaRPr lang="en-US" sz="1800" dirty="0">
              <a:cs typeface="Arial"/>
            </a:endParaRPr>
          </a:p>
          <a:p>
            <a:pPr marL="285750" indent="-285750">
              <a:spcBef>
                <a:spcPts val="0"/>
              </a:spcBef>
              <a:spcAft>
                <a:spcPts val="0"/>
              </a:spcAft>
              <a:buFont typeface="Wingdings" pitchFamily="2" charset="2"/>
              <a:buChar char="§"/>
            </a:pPr>
            <a:r>
              <a:rPr lang="en-US" sz="2000" dirty="0"/>
              <a:t>MassHealth is still determining how to handle situations where a Consumer does not have internet access and cannot access the EVV portal, even with a device voucher from MassHealth.</a:t>
            </a:r>
            <a:endParaRPr lang="en-US" sz="2000" dirty="0">
              <a:cs typeface="Arial"/>
            </a:endParaRPr>
          </a:p>
        </p:txBody>
      </p:sp>
      <p:sp>
        <p:nvSpPr>
          <p:cNvPr id="7" name="Rectangle 6">
            <a:extLst>
              <a:ext uri="{FF2B5EF4-FFF2-40B4-BE49-F238E27FC236}">
                <a16:creationId xmlns:a16="http://schemas.microsoft.com/office/drawing/2014/main" id="{BEE67100-2D9B-4394-80C5-C69388428224}"/>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99811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1615959707"/>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4BEEAD92-9FE3-4DA1-8765-99257CC4DAE9}"/>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31677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2109201983"/>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9879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Privacy and EVV</a:t>
            </a:r>
          </a:p>
        </p:txBody>
      </p:sp>
      <p:sp>
        <p:nvSpPr>
          <p:cNvPr id="4" name="Text Placeholder 3">
            <a:extLst>
              <a:ext uri="{FF2B5EF4-FFF2-40B4-BE49-F238E27FC236}">
                <a16:creationId xmlns:a16="http://schemas.microsoft.com/office/drawing/2014/main" id="{98F3FEB2-E2C1-E945-9C6D-E62E121AD513}"/>
              </a:ext>
            </a:extLst>
          </p:cNvPr>
          <p:cNvSpPr>
            <a:spLocks noGrp="1"/>
          </p:cNvSpPr>
          <p:nvPr>
            <p:ph type="body" sz="quarter" idx="12"/>
          </p:nvPr>
        </p:nvSpPr>
        <p:spPr>
          <a:xfrm>
            <a:off x="390304" y="2113853"/>
            <a:ext cx="8363392" cy="3508653"/>
          </a:xfrm>
        </p:spPr>
        <p:txBody>
          <a:bodyPr/>
          <a:lstStyle/>
          <a:p>
            <a:pPr marL="285750" indent="-285750">
              <a:spcBef>
                <a:spcPts val="0"/>
              </a:spcBef>
              <a:spcAft>
                <a:spcPts val="0"/>
              </a:spcAft>
              <a:buFont typeface="Wingdings" pitchFamily="2" charset="2"/>
              <a:buChar char="§"/>
            </a:pPr>
            <a:r>
              <a:rPr lang="en-US" sz="1800">
                <a:cs typeface="Arial"/>
              </a:rPr>
              <a:t>Based on federal rules, the EVV system must electronically verify a PCA's GPS location when they check in and check out of a visit.</a:t>
            </a:r>
            <a:endParaRPr lang="en-US"/>
          </a:p>
          <a:p>
            <a:pPr marL="285750" indent="-285750">
              <a:spcBef>
                <a:spcPts val="0"/>
              </a:spcBef>
              <a:spcAft>
                <a:spcPts val="0"/>
              </a:spcAft>
              <a:buFont typeface="Wingdings" pitchFamily="2" charset="2"/>
              <a:buChar char="§"/>
            </a:pPr>
            <a:endParaRPr lang="en-US" sz="1800">
              <a:cs typeface="Arial"/>
            </a:endParaRPr>
          </a:p>
          <a:p>
            <a:pPr marL="285750" indent="-285750">
              <a:spcBef>
                <a:spcPts val="0"/>
              </a:spcBef>
              <a:spcAft>
                <a:spcPts val="0"/>
              </a:spcAft>
              <a:buFont typeface="Wingdings,Sans-Serif" pitchFamily="2" charset="2"/>
              <a:buChar char="§"/>
            </a:pPr>
            <a:r>
              <a:rPr lang="en-US" sz="1800">
                <a:ea typeface="+mn-lt"/>
                <a:cs typeface="+mn-lt"/>
              </a:rPr>
              <a:t>The EVV system will </a:t>
            </a:r>
            <a:r>
              <a:rPr lang="en-US" sz="1800" b="1" u="sng">
                <a:ea typeface="+mn-lt"/>
                <a:cs typeface="+mn-lt"/>
              </a:rPr>
              <a:t>ONLY</a:t>
            </a:r>
            <a:r>
              <a:rPr lang="en-US" sz="1800">
                <a:ea typeface="+mn-lt"/>
                <a:cs typeface="+mn-lt"/>
              </a:rPr>
              <a:t> verify GPS location at the exact moment the PCA checks into a visit, and the exact moment the PCA checks out of a visit.  </a:t>
            </a:r>
          </a:p>
          <a:p>
            <a:pPr marL="628650" lvl="1" indent="-285750">
              <a:spcBef>
                <a:spcPts val="0"/>
              </a:spcBef>
              <a:spcAft>
                <a:spcPts val="0"/>
              </a:spcAft>
              <a:buFont typeface="Wingdings,Sans-Serif" pitchFamily="2" charset="2"/>
              <a:buChar char="§"/>
            </a:pPr>
            <a:r>
              <a:rPr lang="en-US" sz="1800">
                <a:ea typeface="+mn-lt"/>
                <a:cs typeface="+mn-lt"/>
              </a:rPr>
              <a:t>This is the minimum information required by federal rules</a:t>
            </a:r>
          </a:p>
          <a:p>
            <a:pPr marL="628650" lvl="1" indent="-285750">
              <a:spcBef>
                <a:spcPts val="0"/>
              </a:spcBef>
              <a:spcAft>
                <a:spcPts val="0"/>
              </a:spcAft>
              <a:buFont typeface="Wingdings,Sans-Serif" pitchFamily="2" charset="2"/>
              <a:buChar char="§"/>
            </a:pPr>
            <a:r>
              <a:rPr lang="en-US" sz="1800">
                <a:ea typeface="+mn-lt"/>
                <a:cs typeface="+mn-lt"/>
              </a:rPr>
              <a:t>The EVV system will never verify a PCA's GPS location at any other time.</a:t>
            </a:r>
            <a:endParaRPr lang="en-US"/>
          </a:p>
          <a:p>
            <a:pPr marL="285750" indent="-285750">
              <a:spcBef>
                <a:spcPts val="0"/>
              </a:spcBef>
              <a:spcAft>
                <a:spcPts val="0"/>
              </a:spcAft>
              <a:buFont typeface="Wingdings" pitchFamily="2" charset="2"/>
              <a:buChar char="§"/>
            </a:pPr>
            <a:endParaRPr lang="en-US" sz="1800">
              <a:cs typeface="Arial"/>
            </a:endParaRPr>
          </a:p>
          <a:p>
            <a:pPr marL="285750" indent="-285750">
              <a:spcBef>
                <a:spcPts val="0"/>
              </a:spcBef>
              <a:spcAft>
                <a:spcPts val="0"/>
              </a:spcAft>
              <a:buFont typeface="Wingdings" pitchFamily="2" charset="2"/>
              <a:buChar char="§"/>
            </a:pPr>
            <a:r>
              <a:rPr lang="en-US" sz="1800">
                <a:cs typeface="Arial"/>
              </a:rPr>
              <a:t>The EVV App and EVV Portal will never display a PCA's actual GPS coordinates.  </a:t>
            </a:r>
            <a:endParaRPr lang="en-US">
              <a:cs typeface="Arial"/>
            </a:endParaRPr>
          </a:p>
          <a:p>
            <a:pPr lvl="2" indent="-382270">
              <a:spcBef>
                <a:spcPts val="0"/>
              </a:spcBef>
              <a:spcAft>
                <a:spcPts val="0"/>
              </a:spcAft>
              <a:buFont typeface="Wingdings" pitchFamily="2" charset="2"/>
              <a:buChar char="§"/>
            </a:pPr>
            <a:r>
              <a:rPr lang="en-US" sz="1600">
                <a:cs typeface="Arial"/>
              </a:rPr>
              <a:t>Instead, the system will only show the word "Home" if the PCA is at the Consumer's home when checking in or out, or the word "Community" if the PCA is anywhere other than the Consumer's home when checking in or out.</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394752" y="769950"/>
            <a:ext cx="8356869" cy="1010132"/>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a:solidFill>
                  <a:schemeClr val="bg1"/>
                </a:solidFill>
                <a:cs typeface="Arial"/>
              </a:rPr>
              <a:t>Some stakeholders are worried about how EVV will affect their privacy.</a:t>
            </a:r>
            <a:r>
              <a:rPr lang="en-US" sz="1800" kern="0">
                <a:solidFill>
                  <a:schemeClr val="bg1"/>
                </a:solidFill>
                <a:cs typeface="Arial"/>
              </a:rPr>
              <a:t> </a:t>
            </a:r>
            <a:endParaRPr lang="en-US">
              <a:solidFill>
                <a:schemeClr val="bg1"/>
              </a:solidFill>
              <a:cs typeface="Arial"/>
            </a:endParaRPr>
          </a:p>
          <a:p>
            <a:pPr algn="ctr"/>
            <a:endParaRPr lang="en-US" sz="800" kern="0">
              <a:solidFill>
                <a:schemeClr val="bg1"/>
              </a:solidFill>
              <a:cs typeface="Arial"/>
            </a:endParaRPr>
          </a:p>
          <a:p>
            <a:pPr algn="ctr"/>
            <a:r>
              <a:rPr lang="en-US" kern="0">
                <a:solidFill>
                  <a:schemeClr val="bg1"/>
                </a:solidFill>
                <a:cs typeface="Arial"/>
              </a:rPr>
              <a:t>MassHealth understands these concerns and is committed to protecting the privacy of Consumers and PCAs, while complying with federal rules.</a:t>
            </a:r>
            <a:endParaRPr lang="en-US">
              <a:solidFill>
                <a:schemeClr val="bg1"/>
              </a:solidFill>
              <a:cs typeface="Arial"/>
            </a:endParaRPr>
          </a:p>
        </p:txBody>
      </p:sp>
      <p:sp>
        <p:nvSpPr>
          <p:cNvPr id="7" name="Rectangle 6">
            <a:extLst>
              <a:ext uri="{FF2B5EF4-FFF2-40B4-BE49-F238E27FC236}">
                <a16:creationId xmlns:a16="http://schemas.microsoft.com/office/drawing/2014/main" id="{6621FF2E-E256-4194-8EE8-7B4076EBD798}"/>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96793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Privacy and EVV (Continued)</a:t>
            </a:r>
          </a:p>
        </p:txBody>
      </p:sp>
      <p:sp>
        <p:nvSpPr>
          <p:cNvPr id="4" name="Text Placeholder 3">
            <a:extLst>
              <a:ext uri="{FF2B5EF4-FFF2-40B4-BE49-F238E27FC236}">
                <a16:creationId xmlns:a16="http://schemas.microsoft.com/office/drawing/2014/main" id="{98F3FEB2-E2C1-E945-9C6D-E62E121AD513}"/>
              </a:ext>
            </a:extLst>
          </p:cNvPr>
          <p:cNvSpPr>
            <a:spLocks noGrp="1"/>
          </p:cNvSpPr>
          <p:nvPr>
            <p:ph type="body" sz="quarter" idx="12"/>
          </p:nvPr>
        </p:nvSpPr>
        <p:spPr>
          <a:xfrm>
            <a:off x="390304" y="718074"/>
            <a:ext cx="8363392" cy="1354217"/>
          </a:xfrm>
        </p:spPr>
        <p:txBody>
          <a:bodyPr/>
          <a:lstStyle/>
          <a:p>
            <a:pPr marL="285750" indent="-285750">
              <a:spcBef>
                <a:spcPts val="0"/>
              </a:spcBef>
              <a:spcAft>
                <a:spcPts val="0"/>
              </a:spcAft>
              <a:buFont typeface="Wingdings" pitchFamily="2" charset="2"/>
              <a:buChar char="§"/>
            </a:pPr>
            <a:r>
              <a:rPr lang="en-US" sz="2000">
                <a:cs typeface="Arial"/>
              </a:rPr>
              <a:t>The EVV system is subject to extremely strict privacy and security rules.  </a:t>
            </a:r>
          </a:p>
          <a:p>
            <a:pPr lvl="2" indent="-382270">
              <a:spcBef>
                <a:spcPts val="0"/>
              </a:spcBef>
              <a:spcAft>
                <a:spcPts val="0"/>
              </a:spcAft>
              <a:buFont typeface="Wingdings" pitchFamily="2" charset="2"/>
              <a:buChar char="§"/>
            </a:pPr>
            <a:r>
              <a:rPr lang="en-US" sz="1600">
                <a:cs typeface="Arial"/>
              </a:rPr>
              <a:t>These rules are included in MassHealth's contract with Tempus FI.  </a:t>
            </a:r>
            <a:endParaRPr lang="en-US">
              <a:cs typeface="Arial"/>
            </a:endParaRPr>
          </a:p>
          <a:p>
            <a:pPr lvl="2" indent="-382270">
              <a:spcBef>
                <a:spcPts val="0"/>
              </a:spcBef>
              <a:spcAft>
                <a:spcPts val="0"/>
              </a:spcAft>
              <a:buFont typeface="Wingdings" pitchFamily="2" charset="2"/>
              <a:buChar char="§"/>
            </a:pPr>
            <a:r>
              <a:rPr lang="en-US" sz="1600">
                <a:cs typeface="Arial"/>
              </a:rPr>
              <a:t>All location data will be heavily restricted, and MassHealth requires Tempus to maintain strict internal controls related to privacy.</a:t>
            </a:r>
          </a:p>
        </p:txBody>
      </p:sp>
      <p:sp>
        <p:nvSpPr>
          <p:cNvPr id="6" name="Rectangle 5">
            <a:extLst>
              <a:ext uri="{FF2B5EF4-FFF2-40B4-BE49-F238E27FC236}">
                <a16:creationId xmlns:a16="http://schemas.microsoft.com/office/drawing/2014/main" id="{B4F0E078-A5AA-4424-B0E4-5523830FA322}"/>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923177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2807211509"/>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0865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EVV Exemptions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401294" y="740315"/>
            <a:ext cx="8341923" cy="5663089"/>
          </a:xfrm>
        </p:spPr>
        <p:txBody>
          <a:bodyPr/>
          <a:lstStyle/>
          <a:p>
            <a:pPr marL="285750" indent="-285750">
              <a:spcBef>
                <a:spcPts val="0"/>
              </a:spcBef>
              <a:spcAft>
                <a:spcPts val="0"/>
              </a:spcAft>
              <a:buFont typeface="Wingdings" pitchFamily="2" charset="2"/>
              <a:buChar char="§"/>
            </a:pPr>
            <a:r>
              <a:rPr lang="en-US" sz="1800" dirty="0">
                <a:cs typeface="Arial"/>
              </a:rPr>
              <a:t>Most Consumers and PCAs will need to use the EVV system.  However, there will be some limited exceptions.</a:t>
            </a:r>
          </a:p>
          <a:p>
            <a:pPr marL="285750" indent="-285750">
              <a:spcBef>
                <a:spcPts val="0"/>
              </a:spcBef>
              <a:spcAft>
                <a:spcPts val="0"/>
              </a:spcAft>
              <a:buFont typeface="Wingdings" pitchFamily="2" charset="2"/>
              <a:buChar char="§"/>
            </a:pPr>
            <a:endParaRPr lang="en-US" dirty="0"/>
          </a:p>
          <a:p>
            <a:pPr marL="285750" indent="-285750">
              <a:spcBef>
                <a:spcPts val="0"/>
              </a:spcBef>
              <a:spcAft>
                <a:spcPts val="0"/>
              </a:spcAft>
              <a:buFont typeface="Wingdings" pitchFamily="2" charset="2"/>
              <a:buChar char="§"/>
            </a:pPr>
            <a:r>
              <a:rPr lang="en-US" sz="1800" dirty="0">
                <a:cs typeface="Arial"/>
              </a:rPr>
              <a:t>The following two groups of people will be "exempt" from using EVV, which means they will not be required to use EVV:</a:t>
            </a:r>
          </a:p>
          <a:p>
            <a:pPr lvl="2" indent="-340995">
              <a:spcBef>
                <a:spcPts val="0"/>
              </a:spcBef>
              <a:spcAft>
                <a:spcPts val="0"/>
              </a:spcAft>
              <a:buFont typeface="Wingdings" pitchFamily="2" charset="2"/>
              <a:buChar char="§"/>
            </a:pPr>
            <a:r>
              <a:rPr lang="en-US" sz="1600" dirty="0">
                <a:cs typeface="Arial"/>
              </a:rPr>
              <a:t>1) Consumers and PCAs who live together full-time.  </a:t>
            </a:r>
            <a:r>
              <a:rPr lang="en-US" sz="1600" b="1" u="sng" dirty="0">
                <a:cs typeface="Arial"/>
              </a:rPr>
              <a:t>This is called the "live-in exemption."</a:t>
            </a:r>
          </a:p>
          <a:p>
            <a:pPr lvl="2" indent="-340995">
              <a:spcBef>
                <a:spcPts val="0"/>
              </a:spcBef>
              <a:spcAft>
                <a:spcPts val="0"/>
              </a:spcAft>
              <a:buFont typeface="Wingdings" pitchFamily="2" charset="2"/>
              <a:buChar char="§"/>
            </a:pPr>
            <a:r>
              <a:rPr lang="en-US" sz="1600" dirty="0">
                <a:cs typeface="Arial"/>
              </a:rPr>
              <a:t>2) Consumers and PCAs whose safety could be at risk if they use location services on their smartphone.  Examples could include people who are victims of stalking, harassment, or domestic violence.  </a:t>
            </a:r>
            <a:r>
              <a:rPr lang="en-US" sz="1600" b="1" u="sng" dirty="0">
                <a:cs typeface="Arial"/>
              </a:rPr>
              <a:t>This is called the "safety exemption."</a:t>
            </a:r>
          </a:p>
          <a:p>
            <a:pPr marL="285750" indent="-285750">
              <a:spcBef>
                <a:spcPts val="0"/>
              </a:spcBef>
              <a:spcAft>
                <a:spcPts val="0"/>
              </a:spcAft>
              <a:buFont typeface="Wingdings" pitchFamily="2" charset="2"/>
              <a:buChar char="§"/>
            </a:pPr>
            <a:endParaRPr lang="en-US" dirty="0"/>
          </a:p>
          <a:p>
            <a:pPr marL="285750" indent="-285750">
              <a:spcBef>
                <a:spcPts val="0"/>
              </a:spcBef>
              <a:spcAft>
                <a:spcPts val="0"/>
              </a:spcAft>
              <a:buFont typeface="Wingdings" pitchFamily="2" charset="2"/>
              <a:buChar char="§"/>
            </a:pPr>
            <a:r>
              <a:rPr lang="en-US" sz="1800" dirty="0">
                <a:cs typeface="Arial"/>
              </a:rPr>
              <a:t>If a Consumer employs multiple PCAs, the live-in exemption will only apply to PCAs who live with the Consumer full-time.  </a:t>
            </a:r>
          </a:p>
          <a:p>
            <a:pPr lvl="2" indent="-382270">
              <a:spcBef>
                <a:spcPts val="0"/>
              </a:spcBef>
              <a:spcAft>
                <a:spcPts val="0"/>
              </a:spcAft>
              <a:buFont typeface="Wingdings" pitchFamily="2" charset="2"/>
              <a:buChar char="§"/>
            </a:pPr>
            <a:r>
              <a:rPr lang="en-US" sz="1600" dirty="0">
                <a:cs typeface="Arial"/>
              </a:rPr>
              <a:t>For example, a Consumer could have two PCAs – one who lives with the Consumer full time and one who lives in a different home. Both currently use eTimesheets.  </a:t>
            </a:r>
          </a:p>
          <a:p>
            <a:pPr lvl="2" indent="-382270">
              <a:spcBef>
                <a:spcPts val="0"/>
              </a:spcBef>
              <a:spcAft>
                <a:spcPts val="0"/>
              </a:spcAft>
              <a:buFont typeface="Wingdings" pitchFamily="2" charset="2"/>
              <a:buChar char="§"/>
            </a:pPr>
            <a:r>
              <a:rPr lang="en-US" sz="1600" dirty="0">
                <a:cs typeface="Arial"/>
              </a:rPr>
              <a:t>The PCA who lives with the Consumer would </a:t>
            </a:r>
            <a:r>
              <a:rPr lang="en-US" sz="1600" u="sng" dirty="0">
                <a:cs typeface="Arial"/>
              </a:rPr>
              <a:t>not</a:t>
            </a:r>
            <a:r>
              <a:rPr lang="en-US" sz="1600" dirty="0">
                <a:cs typeface="Arial"/>
              </a:rPr>
              <a:t> use EVV.  They would continue to use eTimesheets.</a:t>
            </a:r>
          </a:p>
          <a:p>
            <a:pPr lvl="2" indent="-382270">
              <a:spcBef>
                <a:spcPts val="0"/>
              </a:spcBef>
              <a:spcAft>
                <a:spcPts val="0"/>
              </a:spcAft>
              <a:buFont typeface="Wingdings" pitchFamily="2" charset="2"/>
              <a:buChar char="§"/>
            </a:pPr>
            <a:r>
              <a:rPr lang="en-US" sz="1600" dirty="0">
                <a:cs typeface="Arial"/>
              </a:rPr>
              <a:t>However, the Consumer and PCA who live separately would use the EVV system.</a:t>
            </a:r>
          </a:p>
          <a:p>
            <a:pPr lvl="2" indent="-382270">
              <a:spcBef>
                <a:spcPts val="0"/>
              </a:spcBef>
              <a:spcAft>
                <a:spcPts val="0"/>
              </a:spcAft>
              <a:buFont typeface="Wingdings" pitchFamily="2" charset="2"/>
              <a:buChar char="§"/>
            </a:pPr>
            <a:endParaRPr lang="en-US" dirty="0"/>
          </a:p>
          <a:p>
            <a:pPr marL="285750" indent="-285750">
              <a:spcBef>
                <a:spcPts val="0"/>
              </a:spcBef>
              <a:spcAft>
                <a:spcPts val="0"/>
              </a:spcAft>
              <a:buFont typeface="Wingdings" pitchFamily="2" charset="2"/>
              <a:buChar char="§"/>
            </a:pPr>
            <a:r>
              <a:rPr lang="en-US" sz="1800" dirty="0"/>
              <a:t>MassHealth is still deciding how the exemptions will work, and how Consumers and PCAs will request an exemption.  </a:t>
            </a:r>
          </a:p>
          <a:p>
            <a:pPr lvl="2" indent="-382270">
              <a:spcBef>
                <a:spcPts val="0"/>
              </a:spcBef>
              <a:spcAft>
                <a:spcPts val="0"/>
              </a:spcAft>
              <a:buFont typeface="Wingdings" pitchFamily="2" charset="2"/>
              <a:buChar char="§"/>
            </a:pPr>
            <a:r>
              <a:rPr lang="en-US" sz="1600" dirty="0"/>
              <a:t>More information will be shared at a future EVV training.</a:t>
            </a:r>
            <a:endParaRPr lang="en-US" sz="1600" dirty="0">
              <a:cs typeface="Arial"/>
            </a:endParaRPr>
          </a:p>
        </p:txBody>
      </p:sp>
      <p:sp>
        <p:nvSpPr>
          <p:cNvPr id="6" name="Rectangle 5">
            <a:extLst>
              <a:ext uri="{FF2B5EF4-FFF2-40B4-BE49-F238E27FC236}">
                <a16:creationId xmlns:a16="http://schemas.microsoft.com/office/drawing/2014/main" id="{8D92C70F-5892-4836-B0F4-EB4A9315AE35}"/>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58692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2601400490"/>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815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a:t>EVV Training</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4" y="638009"/>
            <a:ext cx="8374382" cy="5816977"/>
          </a:xfrm>
        </p:spPr>
        <p:txBody>
          <a:bodyPr/>
          <a:lstStyle/>
          <a:p>
            <a:pPr marL="285750" indent="-285750">
              <a:spcBef>
                <a:spcPts val="0"/>
              </a:spcBef>
              <a:spcAft>
                <a:spcPts val="0"/>
              </a:spcAft>
              <a:buSzPct val="120000"/>
              <a:buFont typeface="Wingdings" pitchFamily="2" charset="2"/>
              <a:buChar char="§"/>
            </a:pPr>
            <a:r>
              <a:rPr lang="en-US" sz="1800" dirty="0"/>
              <a:t>If you are required to use EVV, you will receive training from Tempus FI </a:t>
            </a:r>
            <a:r>
              <a:rPr lang="en-US" sz="1800" b="1" u="sng" dirty="0"/>
              <a:t>BEFORE</a:t>
            </a:r>
            <a:r>
              <a:rPr lang="en-US" sz="1800" dirty="0"/>
              <a:t> you start using the system.</a:t>
            </a:r>
            <a:endParaRPr lang="en-US" sz="1800" dirty="0">
              <a:cs typeface="Arial"/>
            </a:endParaRPr>
          </a:p>
          <a:p>
            <a:pPr>
              <a:spcBef>
                <a:spcPts val="0"/>
              </a:spcBef>
              <a:spcAft>
                <a:spcPts val="0"/>
              </a:spcAft>
              <a:buSzPct val="120000"/>
            </a:pPr>
            <a:endParaRPr lang="en-US" sz="1800" b="1" dirty="0">
              <a:solidFill>
                <a:srgbClr val="FF0000"/>
              </a:solidFill>
              <a:highlight>
                <a:srgbClr val="FFFF00"/>
              </a:highlight>
              <a:cs typeface="Arial"/>
            </a:endParaRPr>
          </a:p>
          <a:p>
            <a:pPr marL="285750" indent="-285750">
              <a:spcBef>
                <a:spcPts val="0"/>
              </a:spcBef>
              <a:spcAft>
                <a:spcPts val="0"/>
              </a:spcAft>
              <a:buSzPct val="120000"/>
              <a:buFont typeface="Wingdings" pitchFamily="2" charset="2"/>
              <a:buChar char="§"/>
            </a:pPr>
            <a:r>
              <a:rPr lang="en-US" sz="1800" dirty="0">
                <a:cs typeface="Arial"/>
              </a:rPr>
              <a:t>Training will be provided to everyone who is required to use the EVV system.  This includes:</a:t>
            </a:r>
          </a:p>
          <a:p>
            <a:pPr marL="628650" lvl="1" indent="-285750">
              <a:spcBef>
                <a:spcPts val="0"/>
              </a:spcBef>
              <a:spcAft>
                <a:spcPts val="0"/>
              </a:spcAft>
              <a:buSzPct val="120000"/>
              <a:buFont typeface="Wingdings" pitchFamily="2" charset="2"/>
              <a:buChar char="§"/>
            </a:pPr>
            <a:r>
              <a:rPr lang="en-US" sz="1800" dirty="0">
                <a:cs typeface="Arial"/>
              </a:rPr>
              <a:t>Current Consumers and PCAs </a:t>
            </a:r>
          </a:p>
          <a:p>
            <a:pPr marL="628650" lvl="1" indent="-285750">
              <a:spcBef>
                <a:spcPts val="0"/>
              </a:spcBef>
              <a:spcAft>
                <a:spcPts val="0"/>
              </a:spcAft>
              <a:buSzPct val="120000"/>
              <a:buFont typeface="Wingdings" pitchFamily="2" charset="2"/>
              <a:buChar char="§"/>
            </a:pPr>
            <a:r>
              <a:rPr lang="en-US" sz="1800" dirty="0">
                <a:cs typeface="Arial"/>
              </a:rPr>
              <a:t>New Consumers and PCAs, as they start the program</a:t>
            </a:r>
          </a:p>
          <a:p>
            <a:pPr marL="285750" indent="-285750">
              <a:spcBef>
                <a:spcPts val="0"/>
              </a:spcBef>
              <a:spcAft>
                <a:spcPts val="0"/>
              </a:spcAft>
              <a:buSzPct val="120000"/>
              <a:buFont typeface="Wingdings" pitchFamily="2" charset="2"/>
              <a:buChar char="§"/>
            </a:pPr>
            <a:endParaRPr lang="en-US" sz="1800" dirty="0">
              <a:cs typeface="Arial"/>
            </a:endParaRPr>
          </a:p>
          <a:p>
            <a:pPr marL="285750" indent="-285750">
              <a:spcBef>
                <a:spcPts val="0"/>
              </a:spcBef>
              <a:spcAft>
                <a:spcPts val="0"/>
              </a:spcAft>
              <a:buSzPct val="120000"/>
              <a:buFont typeface="Wingdings" pitchFamily="2" charset="2"/>
              <a:buChar char="§"/>
            </a:pPr>
            <a:r>
              <a:rPr lang="en-US" sz="1800" dirty="0">
                <a:cs typeface="Arial"/>
              </a:rPr>
              <a:t>Tempus FI will also provide training to Personal Care Management (PCM) agency staff.  </a:t>
            </a:r>
          </a:p>
          <a:p>
            <a:pPr marL="628650" lvl="1" indent="-285750">
              <a:spcBef>
                <a:spcPts val="0"/>
              </a:spcBef>
              <a:spcAft>
                <a:spcPts val="0"/>
              </a:spcAft>
              <a:buSzPct val="120000"/>
              <a:buFont typeface="Wingdings" pitchFamily="2" charset="2"/>
              <a:buChar char="§"/>
            </a:pPr>
            <a:r>
              <a:rPr lang="en-US" sz="1800" dirty="0">
                <a:cs typeface="Arial"/>
              </a:rPr>
              <a:t>In addition to Tempus’ training, PCM agencies will provide skills training to Consumers who need help with EVV.</a:t>
            </a:r>
          </a:p>
          <a:p>
            <a:pPr marL="285750" indent="-285750">
              <a:spcBef>
                <a:spcPts val="0"/>
              </a:spcBef>
              <a:spcAft>
                <a:spcPts val="0"/>
              </a:spcAft>
              <a:buSzPct val="120000"/>
              <a:buFont typeface="Wingdings" pitchFamily="2" charset="2"/>
              <a:buChar char="§"/>
            </a:pPr>
            <a:endParaRPr lang="en-US" sz="1800" dirty="0">
              <a:cs typeface="Arial"/>
            </a:endParaRPr>
          </a:p>
          <a:p>
            <a:pPr marL="285750" indent="-285750">
              <a:spcBef>
                <a:spcPts val="0"/>
              </a:spcBef>
              <a:spcAft>
                <a:spcPts val="0"/>
              </a:spcAft>
              <a:buSzPct val="120000"/>
              <a:buFont typeface="Wingdings" pitchFamily="2" charset="2"/>
              <a:buChar char="§"/>
            </a:pPr>
            <a:r>
              <a:rPr lang="en-US" sz="1800" dirty="0">
                <a:cs typeface="Arial"/>
              </a:rPr>
              <a:t>Training will be provided in multiple formats, including:</a:t>
            </a:r>
          </a:p>
          <a:p>
            <a:pPr marL="628650" lvl="1" indent="-285750">
              <a:spcBef>
                <a:spcPts val="0"/>
              </a:spcBef>
              <a:spcAft>
                <a:spcPts val="0"/>
              </a:spcAft>
              <a:buSzPct val="120000"/>
              <a:buFont typeface="Wingdings" pitchFamily="2" charset="2"/>
              <a:buChar char="§"/>
            </a:pPr>
            <a:r>
              <a:rPr lang="en-US" sz="1800" dirty="0">
                <a:cs typeface="Arial"/>
              </a:rPr>
              <a:t>Live online training</a:t>
            </a:r>
          </a:p>
          <a:p>
            <a:pPr marL="628650" lvl="1" indent="-285750">
              <a:spcBef>
                <a:spcPts val="0"/>
              </a:spcBef>
              <a:spcAft>
                <a:spcPts val="0"/>
              </a:spcAft>
              <a:buSzPct val="120000"/>
              <a:buFont typeface="Wingdings" pitchFamily="2" charset="2"/>
              <a:buChar char="§"/>
            </a:pPr>
            <a:r>
              <a:rPr lang="en-US" sz="1800" dirty="0">
                <a:cs typeface="Arial"/>
              </a:rPr>
              <a:t>Live in-person training</a:t>
            </a:r>
          </a:p>
          <a:p>
            <a:pPr marL="628650" lvl="1" indent="-285750">
              <a:spcBef>
                <a:spcPts val="0"/>
              </a:spcBef>
              <a:spcAft>
                <a:spcPts val="0"/>
              </a:spcAft>
              <a:buSzPct val="120000"/>
              <a:buFont typeface="Wingdings" pitchFamily="2" charset="2"/>
              <a:buChar char="§"/>
            </a:pPr>
            <a:r>
              <a:rPr lang="en-US" sz="1800" dirty="0">
                <a:cs typeface="Arial"/>
              </a:rPr>
              <a:t>Reference guides, training videos, and FAQ documents</a:t>
            </a:r>
          </a:p>
          <a:p>
            <a:pPr marL="285750" indent="-285750">
              <a:spcBef>
                <a:spcPts val="0"/>
              </a:spcBef>
              <a:spcAft>
                <a:spcPts val="0"/>
              </a:spcAft>
              <a:buSzPct val="120000"/>
              <a:buFont typeface="Wingdings" pitchFamily="2" charset="2"/>
              <a:buChar char="§"/>
            </a:pPr>
            <a:endParaRPr lang="en-US" sz="1800" dirty="0">
              <a:cs typeface="Arial"/>
            </a:endParaRPr>
          </a:p>
          <a:p>
            <a:pPr marL="285750" indent="-285750">
              <a:spcBef>
                <a:spcPts val="0"/>
              </a:spcBef>
              <a:spcAft>
                <a:spcPts val="0"/>
              </a:spcAft>
              <a:buSzPct val="120000"/>
              <a:buFont typeface="Wingdings" pitchFamily="2" charset="2"/>
              <a:buChar char="§"/>
            </a:pPr>
            <a:r>
              <a:rPr lang="en-US" sz="1800" dirty="0">
                <a:cs typeface="Arial"/>
              </a:rPr>
              <a:t>Tempus FI will offer training sessions at varying times, to accommodate Consumers’ and PCAs’ schedules. Training materials will also be available online.  Training sessions and materials will be available in multiple languages.</a:t>
            </a:r>
          </a:p>
        </p:txBody>
      </p:sp>
      <p:sp>
        <p:nvSpPr>
          <p:cNvPr id="7" name="Rectangle 6">
            <a:extLst>
              <a:ext uri="{FF2B5EF4-FFF2-40B4-BE49-F238E27FC236}">
                <a16:creationId xmlns:a16="http://schemas.microsoft.com/office/drawing/2014/main" id="{A2C86942-44CA-46BF-940E-F5D33EEF532E}"/>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92570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3705349764"/>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6400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MassHealth Will Implement EVV</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4" y="662954"/>
            <a:ext cx="8374382" cy="5816977"/>
          </a:xfrm>
        </p:spPr>
        <p:txBody>
          <a:bodyPr/>
          <a:lstStyle/>
          <a:p>
            <a:pPr marL="285750" indent="-285750">
              <a:spcBef>
                <a:spcPts val="0"/>
              </a:spcBef>
              <a:spcAft>
                <a:spcPts val="0"/>
              </a:spcAft>
              <a:buSzPct val="120000"/>
              <a:buFont typeface="Wingdings" pitchFamily="2" charset="2"/>
              <a:buChar char="§"/>
            </a:pPr>
            <a:r>
              <a:rPr lang="en-US" sz="1800" b="1" dirty="0">
                <a:ea typeface="+mn-lt"/>
                <a:cs typeface="+mn-lt"/>
              </a:rPr>
              <a:t>If you are required to use EVV, you will start using the system</a:t>
            </a:r>
            <a:r>
              <a:rPr lang="en-US" sz="1800" b="1" u="sng" dirty="0">
                <a:ea typeface="+mn-lt"/>
                <a:cs typeface="+mn-lt"/>
              </a:rPr>
              <a:t> at some point between mid-2023 and the end of 2024.</a:t>
            </a:r>
            <a:endParaRPr lang="en-US" sz="1800" dirty="0"/>
          </a:p>
          <a:p>
            <a:pPr marL="285750" indent="-285750">
              <a:spcBef>
                <a:spcPts val="0"/>
              </a:spcBef>
              <a:spcAft>
                <a:spcPts val="0"/>
              </a:spcAft>
              <a:buSzPct val="120000"/>
              <a:buFont typeface="Wingdings" pitchFamily="2" charset="2"/>
              <a:buChar char="§"/>
            </a:pPr>
            <a:endParaRPr lang="en-US" sz="1800" dirty="0"/>
          </a:p>
          <a:p>
            <a:pPr marL="285750" indent="-285750">
              <a:spcBef>
                <a:spcPts val="0"/>
              </a:spcBef>
              <a:spcAft>
                <a:spcPts val="0"/>
              </a:spcAft>
              <a:buSzPct val="120000"/>
              <a:buFont typeface="Wingdings" pitchFamily="2" charset="2"/>
              <a:buChar char="§"/>
            </a:pPr>
            <a:r>
              <a:rPr lang="en-US" sz="1800" dirty="0">
                <a:cs typeface="Arial"/>
              </a:rPr>
              <a:t>MassHealth will host a small EVV pilot before most Consumers and PCAs start using EVV.  </a:t>
            </a:r>
          </a:p>
          <a:p>
            <a:pPr marL="628650" lvl="1" indent="-285750">
              <a:spcBef>
                <a:spcPts val="0"/>
              </a:spcBef>
              <a:spcAft>
                <a:spcPts val="0"/>
              </a:spcAft>
              <a:buSzPct val="120000"/>
              <a:buFont typeface="Wingdings" pitchFamily="2" charset="2"/>
              <a:buChar char="§"/>
            </a:pPr>
            <a:r>
              <a:rPr lang="en-US" sz="1800" dirty="0">
                <a:cs typeface="Arial"/>
              </a:rPr>
              <a:t>The pilot will help test the EVV system and make sure it works properly.</a:t>
            </a:r>
            <a:endParaRPr lang="en-US" dirty="0"/>
          </a:p>
          <a:p>
            <a:pPr marL="285750" indent="-285750">
              <a:spcBef>
                <a:spcPts val="0"/>
              </a:spcBef>
              <a:spcAft>
                <a:spcPts val="0"/>
              </a:spcAft>
              <a:buSzPct val="120000"/>
              <a:buFont typeface="Wingdings" pitchFamily="2" charset="2"/>
              <a:buChar char="§"/>
            </a:pPr>
            <a:endParaRPr lang="en-US" sz="1800" dirty="0"/>
          </a:p>
          <a:p>
            <a:pPr marL="285750" indent="-285750">
              <a:spcBef>
                <a:spcPts val="0"/>
              </a:spcBef>
              <a:spcAft>
                <a:spcPts val="0"/>
              </a:spcAft>
              <a:buSzPct val="120000"/>
              <a:buFont typeface="Wingdings" pitchFamily="2" charset="2"/>
              <a:buChar char="§"/>
            </a:pPr>
            <a:r>
              <a:rPr lang="en-US" sz="1800" dirty="0"/>
              <a:t>Once the pilot is completed, EVV will be implemented in two phases:</a:t>
            </a:r>
            <a:endParaRPr lang="en-US" dirty="0">
              <a:cs typeface="Arial"/>
            </a:endParaRPr>
          </a:p>
          <a:p>
            <a:pPr marL="628650" lvl="1" indent="-285750">
              <a:spcBef>
                <a:spcPts val="0"/>
              </a:spcBef>
              <a:spcAft>
                <a:spcPts val="0"/>
              </a:spcAft>
              <a:buSzPct val="120000"/>
              <a:buFont typeface="Wingdings" pitchFamily="2" charset="2"/>
              <a:buChar char="§"/>
            </a:pPr>
            <a:r>
              <a:rPr lang="en-US" sz="1800" dirty="0"/>
              <a:t>1) The first phase will include Consumers who are NOT authorized for night hours</a:t>
            </a:r>
            <a:endParaRPr lang="en-US" dirty="0"/>
          </a:p>
          <a:p>
            <a:pPr marL="628650" lvl="1" indent="-285750">
              <a:spcBef>
                <a:spcPts val="0"/>
              </a:spcBef>
              <a:spcAft>
                <a:spcPts val="0"/>
              </a:spcAft>
              <a:buSzPct val="120000"/>
              <a:buFont typeface="Wingdings" pitchFamily="2" charset="2"/>
              <a:buChar char="§"/>
            </a:pPr>
            <a:r>
              <a:rPr lang="en-US" sz="1800" dirty="0"/>
              <a:t>2) The second phase will include Consumers who ARE authorized for night hours.</a:t>
            </a:r>
            <a:endParaRPr lang="en-US" dirty="0"/>
          </a:p>
          <a:p>
            <a:pPr marL="628650" lvl="1" indent="-285750">
              <a:spcBef>
                <a:spcPts val="0"/>
              </a:spcBef>
              <a:spcAft>
                <a:spcPts val="0"/>
              </a:spcAft>
              <a:buSzPct val="120000"/>
              <a:buFont typeface="Wingdings" pitchFamily="2" charset="2"/>
              <a:buChar char="§"/>
            </a:pPr>
            <a:endParaRPr lang="en-US" sz="1800" dirty="0">
              <a:cs typeface="Arial"/>
            </a:endParaRPr>
          </a:p>
          <a:p>
            <a:pPr marL="285750" indent="-285750">
              <a:spcBef>
                <a:spcPts val="0"/>
              </a:spcBef>
              <a:spcAft>
                <a:spcPts val="0"/>
              </a:spcAft>
              <a:buSzPct val="120000"/>
              <a:buFont typeface="Wingdings" pitchFamily="2" charset="2"/>
              <a:buChar char="§"/>
            </a:pPr>
            <a:r>
              <a:rPr lang="en-US" sz="1800" dirty="0">
                <a:cs typeface="Arial"/>
              </a:rPr>
              <a:t>MassHealth expects that each phase will last for about 9 months.  Phase 1 will happen before Phase 2.</a:t>
            </a:r>
          </a:p>
          <a:p>
            <a:pPr marL="285750" indent="-285750">
              <a:spcBef>
                <a:spcPts val="0"/>
              </a:spcBef>
              <a:spcAft>
                <a:spcPts val="0"/>
              </a:spcAft>
              <a:buSzPct val="120000"/>
              <a:buFont typeface="Wingdings" pitchFamily="2" charset="2"/>
              <a:buChar char="§"/>
            </a:pPr>
            <a:endParaRPr lang="en-US" sz="1800" dirty="0">
              <a:cs typeface="Arial"/>
            </a:endParaRPr>
          </a:p>
          <a:p>
            <a:pPr marL="285750" indent="-285750">
              <a:spcBef>
                <a:spcPts val="0"/>
              </a:spcBef>
              <a:spcAft>
                <a:spcPts val="0"/>
              </a:spcAft>
              <a:buSzPct val="120000"/>
              <a:buFont typeface="Wingdings" pitchFamily="2" charset="2"/>
              <a:buChar char="§"/>
            </a:pPr>
            <a:r>
              <a:rPr lang="en-US" sz="1800" dirty="0"/>
              <a:t>MassHealth will start requiring Consumers and PCAs to use EVV in groups.  </a:t>
            </a:r>
          </a:p>
          <a:p>
            <a:pPr marL="628650" lvl="1" indent="-285750">
              <a:spcBef>
                <a:spcPts val="0"/>
              </a:spcBef>
              <a:spcAft>
                <a:spcPts val="0"/>
              </a:spcAft>
              <a:buSzPct val="120000"/>
              <a:buFont typeface="Wingdings" pitchFamily="2" charset="2"/>
              <a:buChar char="§"/>
            </a:pPr>
            <a:r>
              <a:rPr lang="en-US" sz="1800" dirty="0"/>
              <a:t>For example, during Phase 1, MassHealth will require a new group of PCAs and Consumers to start using EVV every 2-3 months.</a:t>
            </a:r>
            <a:endParaRPr lang="en-US" sz="1800" dirty="0">
              <a:cs typeface="Arial"/>
            </a:endParaRPr>
          </a:p>
          <a:p>
            <a:pPr marL="628650" lvl="1" indent="-285750">
              <a:spcBef>
                <a:spcPts val="0"/>
              </a:spcBef>
              <a:spcAft>
                <a:spcPts val="0"/>
              </a:spcAft>
              <a:buSzPct val="120000"/>
              <a:buFont typeface="Wingdings" pitchFamily="2" charset="2"/>
              <a:buChar char="§"/>
            </a:pPr>
            <a:r>
              <a:rPr lang="en-US" sz="1800" dirty="0">
                <a:cs typeface="Arial"/>
              </a:rPr>
              <a:t>MassHealth will work with Tempus FI to decide the order in which people start using EVV (for instance, in alphabetical order by Consumer last name).</a:t>
            </a:r>
          </a:p>
        </p:txBody>
      </p:sp>
      <p:sp>
        <p:nvSpPr>
          <p:cNvPr id="7" name="Rectangle 6">
            <a:extLst>
              <a:ext uri="{FF2B5EF4-FFF2-40B4-BE49-F238E27FC236}">
                <a16:creationId xmlns:a16="http://schemas.microsoft.com/office/drawing/2014/main" id="{8DC7B667-99D4-479C-8D8D-FF70F09B8415}"/>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3107411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40" name="Object 39"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9" name="Rectangle 38" hidden="1"/>
          <p:cNvSpPr/>
          <p:nvPr>
            <p:custDataLst>
              <p:tags r:id="rId2"/>
            </p:custDataLst>
          </p:nvPr>
        </p:nvSpPr>
        <p:spPr bwMode="auto">
          <a:xfrm>
            <a:off x="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1900" b="1">
              <a:solidFill>
                <a:srgbClr val="000000"/>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7" name="Title 1">
            <a:extLst>
              <a:ext uri="{FF2B5EF4-FFF2-40B4-BE49-F238E27FC236}">
                <a16:creationId xmlns:a16="http://schemas.microsoft.com/office/drawing/2014/main" id="{ED778FB9-1B56-D64A-A7D9-8807E2B72B61}"/>
              </a:ext>
            </a:extLst>
          </p:cNvPr>
          <p:cNvSpPr txBox="1">
            <a:spLocks/>
          </p:cNvSpPr>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EVV Timeline Update</a:t>
            </a:r>
            <a:endParaRPr lang="en-US" kern="0" dirty="0"/>
          </a:p>
        </p:txBody>
      </p:sp>
      <p:sp>
        <p:nvSpPr>
          <p:cNvPr id="7" name="TextBox 6">
            <a:extLst>
              <a:ext uri="{FF2B5EF4-FFF2-40B4-BE49-F238E27FC236}">
                <a16:creationId xmlns:a16="http://schemas.microsoft.com/office/drawing/2014/main" id="{87EB25F4-6C90-DB44-A8CB-200E527F9086}"/>
              </a:ext>
            </a:extLst>
          </p:cNvPr>
          <p:cNvSpPr txBox="1"/>
          <p:nvPr/>
        </p:nvSpPr>
        <p:spPr>
          <a:xfrm>
            <a:off x="367644" y="1036162"/>
            <a:ext cx="4419600" cy="338554"/>
          </a:xfrm>
          <a:prstGeom prst="rect">
            <a:avLst/>
          </a:prstGeom>
          <a:noFill/>
        </p:spPr>
        <p:txBody>
          <a:bodyPr wrap="square" rtlCol="0">
            <a:spAutoFit/>
          </a:bodyPr>
          <a:lstStyle/>
          <a:p>
            <a:r>
              <a:rPr lang="en-US" sz="1600" b="1"/>
              <a:t>Tentative EVV Implementation Timeline</a:t>
            </a:r>
          </a:p>
        </p:txBody>
      </p:sp>
      <p:graphicFrame>
        <p:nvGraphicFramePr>
          <p:cNvPr id="12" name="Diagram 11">
            <a:extLst>
              <a:ext uri="{FF2B5EF4-FFF2-40B4-BE49-F238E27FC236}">
                <a16:creationId xmlns:a16="http://schemas.microsoft.com/office/drawing/2014/main" id="{88098F0A-04F9-476C-8F34-5FDCAC7CDA42}"/>
              </a:ext>
            </a:extLst>
          </p:cNvPr>
          <p:cNvGraphicFramePr/>
          <p:nvPr>
            <p:extLst>
              <p:ext uri="{D42A27DB-BD31-4B8C-83A1-F6EECF244321}">
                <p14:modId xmlns:p14="http://schemas.microsoft.com/office/powerpoint/2010/main" val="2187081259"/>
              </p:ext>
            </p:extLst>
          </p:nvPr>
        </p:nvGraphicFramePr>
        <p:xfrm>
          <a:off x="178873" y="1034140"/>
          <a:ext cx="8601411" cy="40834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Arrow: Right 12">
            <a:extLst>
              <a:ext uri="{FF2B5EF4-FFF2-40B4-BE49-F238E27FC236}">
                <a16:creationId xmlns:a16="http://schemas.microsoft.com/office/drawing/2014/main" id="{AA8E3FB0-360A-43D7-98B1-BD0E22AA9251}"/>
              </a:ext>
            </a:extLst>
          </p:cNvPr>
          <p:cNvSpPr/>
          <p:nvPr/>
        </p:nvSpPr>
        <p:spPr bwMode="auto">
          <a:xfrm>
            <a:off x="1815444" y="4756461"/>
            <a:ext cx="5943600" cy="722294"/>
          </a:xfrm>
          <a:prstGeom prst="rightArrow">
            <a:avLst/>
          </a:prstGeom>
          <a:solidFill>
            <a:schemeClr val="accent3"/>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1200">
                <a:solidFill>
                  <a:schemeClr val="bg1"/>
                </a:solidFill>
                <a:latin typeface="Arial"/>
              </a:rPr>
              <a:t>Training, Outreach and Technical Assistance</a:t>
            </a:r>
          </a:p>
        </p:txBody>
      </p:sp>
      <p:sp>
        <p:nvSpPr>
          <p:cNvPr id="9" name="Rectangle 8">
            <a:extLst>
              <a:ext uri="{FF2B5EF4-FFF2-40B4-BE49-F238E27FC236}">
                <a16:creationId xmlns:a16="http://schemas.microsoft.com/office/drawing/2014/main" id="{F430CE7F-1228-4583-9A14-C1558F7DA9F8}"/>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58019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a:t>If you are joining this meeting from a mobile device, you have two options:</a:t>
            </a:r>
          </a:p>
          <a:p>
            <a:pPr marL="521335" lvl="3" indent="-285750">
              <a:buSzTx/>
              <a:buFont typeface="System Font Regular"/>
              <a:buChar char="-"/>
            </a:pPr>
            <a:r>
              <a:rPr lang="en-US" sz="1500">
                <a:solidFill>
                  <a:srgbClr val="000000"/>
                </a:solidFill>
              </a:rPr>
              <a:t>Join by calling in</a:t>
            </a:r>
            <a:endParaRPr lang="en-US" sz="1500">
              <a:solidFill>
                <a:srgbClr val="000000"/>
              </a:solidFill>
              <a:cs typeface="Arial"/>
            </a:endParaRPr>
          </a:p>
          <a:p>
            <a:pPr marL="521335" lvl="3" indent="-285750">
              <a:buSzTx/>
              <a:buFont typeface="System Font Regular"/>
              <a:buChar char="-"/>
            </a:pPr>
            <a:r>
              <a:rPr lang="en-US" sz="1500">
                <a:solidFill>
                  <a:srgbClr val="000000"/>
                </a:solidFill>
              </a:rPr>
              <a:t>Join via the Zoom mobile application</a:t>
            </a:r>
            <a:endParaRPr lang="en-US" sz="1500">
              <a:cs typeface="Arial"/>
            </a:endParaRPr>
          </a:p>
          <a:p>
            <a:pPr marL="285750" lvl="2" indent="-285750">
              <a:buFont typeface="Wingdings" pitchFamily="2" charset="2"/>
              <a:buChar char="§"/>
            </a:pPr>
            <a:r>
              <a:rPr lang="en-US" sz="1500"/>
              <a:t>Listening session details, including call in information and the meeting password, can be found online at mass.gov by searching “Notice Bi-Monthly Public Listening Session” and opening the search result for September 2022.</a:t>
            </a:r>
          </a:p>
          <a:p>
            <a:pPr marL="285750" lvl="2" indent="-285750">
              <a:buFont typeface="Wingdings" pitchFamily="2" charset="2"/>
              <a:buChar char="§"/>
            </a:pPr>
            <a:r>
              <a:rPr lang="en-US" sz="1500"/>
              <a:t>If you are having difficulty joining via the mobile application, please call in using the information provided in the communications sent for this listening session.</a:t>
            </a:r>
          </a:p>
          <a:p>
            <a:pPr marL="285750" lvl="2" indent="-285750">
              <a:buFont typeface="Wingdings" pitchFamily="2" charset="2"/>
              <a:buChar char="§"/>
            </a:pPr>
            <a:r>
              <a:rPr lang="en-US" sz="1500"/>
              <a:t>If you call in, the deck we are reviewing will be posted on mass.gov and can be found by searching “September Bi-Monthly Public Listening Session”.</a:t>
            </a:r>
            <a:endParaRPr lang="en-US" sz="1500">
              <a:cs typeface="Arial"/>
            </a:endParaRPr>
          </a:p>
        </p:txBody>
      </p:sp>
      <p:pic>
        <p:nvPicPr>
          <p:cNvPr id="6" name="Graphic 5" descr="A smartphone">
            <a:extLst>
              <a:ext uri="{FF2B5EF4-FFF2-40B4-BE49-F238E27FC236}">
                <a16:creationId xmlns:a16="http://schemas.microsoft.com/office/drawing/2014/main" id="{5CDA9401-FF7B-432F-9B74-FCA8121CAD1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48400" y="1699352"/>
            <a:ext cx="1828800" cy="3459296"/>
          </a:xfrm>
          <a:prstGeom prst="rect">
            <a:avLst/>
          </a:prstGeom>
        </p:spPr>
      </p:pic>
      <p:sp>
        <p:nvSpPr>
          <p:cNvPr id="9" name="Rectangle 8">
            <a:extLst>
              <a:ext uri="{FF2B5EF4-FFF2-40B4-BE49-F238E27FC236}">
                <a16:creationId xmlns:a16="http://schemas.microsoft.com/office/drawing/2014/main" id="{8596E22A-483B-4086-B380-DB39D24DEAD8}"/>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3663644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1281682759"/>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704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3857466"/>
          </a:xfrm>
        </p:spPr>
        <p:txBody>
          <a:bodyPr/>
          <a:lstStyle/>
          <a:p>
            <a:pPr marL="0" lvl="1" indent="0" algn="ctr">
              <a:spcAft>
                <a:spcPts val="800"/>
              </a:spcAft>
              <a:buNone/>
            </a:pPr>
            <a:r>
              <a:rPr lang="en-US" sz="1800" b="1" dirty="0">
                <a:cs typeface="Calibri"/>
              </a:rPr>
              <a:t>Feedback Reminders</a:t>
            </a:r>
            <a:endParaRPr lang="en-US" b="1" dirty="0">
              <a:cs typeface="Calibri"/>
            </a:endParaRPr>
          </a:p>
          <a:p>
            <a:pPr lvl="1" indent="-340995">
              <a:spcBef>
                <a:spcPts val="0"/>
              </a:spcBef>
              <a:spcAft>
                <a:spcPts val="0"/>
              </a:spcAft>
            </a:pPr>
            <a:r>
              <a:rPr lang="en-US" sz="1800" dirty="0"/>
              <a:t>Feedback will be prioritized in the following order:</a:t>
            </a:r>
            <a:endParaRPr lang="en-US" sz="1800" dirty="0">
              <a:cs typeface="Arial"/>
            </a:endParaRPr>
          </a:p>
          <a:p>
            <a:pPr marL="755015" lvl="2" indent="-285750">
              <a:spcBef>
                <a:spcPts val="0"/>
              </a:spcBef>
              <a:spcAft>
                <a:spcPts val="0"/>
              </a:spcAft>
              <a:buFont typeface="Arial" pitchFamily="34" charset="0"/>
              <a:buChar char="−"/>
            </a:pPr>
            <a:r>
              <a:rPr lang="en-US" sz="1600" dirty="0"/>
              <a:t>A MassHealth representative will read any comments submitted to the comments section.</a:t>
            </a:r>
            <a:endParaRPr lang="en-US" sz="1600" dirty="0">
              <a:cs typeface="Arial"/>
            </a:endParaRPr>
          </a:p>
          <a:p>
            <a:pPr marL="755015" lvl="2" indent="-285750">
              <a:spcBef>
                <a:spcPts val="0"/>
              </a:spcBef>
              <a:spcAft>
                <a:spcPts val="0"/>
              </a:spcAft>
              <a:buFont typeface="Arial" pitchFamily="34" charset="0"/>
              <a:buChar char="−"/>
            </a:pPr>
            <a:r>
              <a:rPr lang="en-US" sz="1600" dirty="0"/>
              <a:t>A MassHealth representative will call on anyone using the “raise hand” feature.</a:t>
            </a:r>
            <a:endParaRPr lang="en-US" sz="1600" dirty="0">
              <a:cs typeface="Arial"/>
            </a:endParaRPr>
          </a:p>
          <a:p>
            <a:pPr marL="755015" lvl="2" indent="-285750">
              <a:spcBef>
                <a:spcPts val="0"/>
              </a:spcBef>
              <a:spcAft>
                <a:spcPts val="0"/>
              </a:spcAft>
              <a:buFont typeface="Arial" pitchFamily="34" charset="0"/>
              <a:buChar char="−"/>
            </a:pPr>
            <a:r>
              <a:rPr lang="en-US" sz="1600" dirty="0"/>
              <a:t>Attendees will have the opportunity to unmute and provide feedback.</a:t>
            </a:r>
            <a:endParaRPr lang="en-US" sz="1600" dirty="0">
              <a:cs typeface="Arial"/>
            </a:endParaRPr>
          </a:p>
          <a:p>
            <a:pPr lvl="1" indent="-340995">
              <a:spcBef>
                <a:spcPts val="0"/>
              </a:spcBef>
              <a:spcAft>
                <a:spcPts val="0"/>
              </a:spcAft>
            </a:pPr>
            <a:endParaRPr lang="en-US" sz="1800" b="1" u="sng" dirty="0"/>
          </a:p>
          <a:p>
            <a:pPr lvl="1" indent="-340995">
              <a:spcBef>
                <a:spcPts val="0"/>
              </a:spcBef>
              <a:spcAft>
                <a:spcPts val="0"/>
              </a:spcAft>
            </a:pPr>
            <a:r>
              <a:rPr lang="en-US" sz="1800" b="1" u="sng" dirty="0"/>
              <a:t>During Public Listening Sessions, MassHealth does not respond to feedback. Please frame your feedback in the form of a comment.  </a:t>
            </a:r>
          </a:p>
          <a:p>
            <a:pPr lvl="2" indent="-340995">
              <a:spcBef>
                <a:spcPts val="0"/>
              </a:spcBef>
              <a:spcAft>
                <a:spcPts val="0"/>
              </a:spcAft>
            </a:pPr>
            <a:r>
              <a:rPr lang="en-US" sz="1600" b="1" u="sng" dirty="0"/>
              <a:t>MassHealth is here to listen, and we cannot answer questions at Public Listening Sessions</a:t>
            </a:r>
            <a:r>
              <a:rPr lang="en-US" sz="1600" dirty="0"/>
              <a:t>.</a:t>
            </a:r>
            <a:endParaRPr lang="en-US" sz="1600" dirty="0">
              <a:cs typeface="Arial"/>
            </a:endParaRPr>
          </a:p>
          <a:p>
            <a:pPr lvl="1" indent="-340995">
              <a:spcBef>
                <a:spcPts val="0"/>
              </a:spcBef>
              <a:spcAft>
                <a:spcPts val="0"/>
              </a:spcAft>
            </a:pPr>
            <a:endParaRPr lang="en-US" sz="1800" dirty="0">
              <a:cs typeface="Calibri"/>
            </a:endParaRPr>
          </a:p>
          <a:p>
            <a:pPr lvl="1" indent="-340995">
              <a:spcBef>
                <a:spcPts val="0"/>
              </a:spcBef>
              <a:spcAft>
                <a:spcPts val="0"/>
              </a:spcAft>
            </a:pPr>
            <a:r>
              <a:rPr lang="en-US" sz="1800" dirty="0">
                <a:cs typeface="Calibri"/>
              </a:rPr>
              <a:t>If we run out of time and do not get to your question, MassHealth accepts feedback at anytime at </a:t>
            </a:r>
            <a:r>
              <a:rPr lang="en-US" sz="1800" dirty="0">
                <a:cs typeface="Calibri"/>
                <a:hlinkClick r:id="rId3"/>
              </a:rPr>
              <a:t>PCAfeedback@massmail.state.ma.us</a:t>
            </a:r>
            <a:endParaRPr lang="en-US" sz="1800" dirty="0">
              <a:cs typeface="Calibri"/>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a:t>What do you consider to be the key impacts of EVV implementation, and do you have suggestions for MassHealth to consider as we address those impacts?</a:t>
            </a:r>
          </a:p>
        </p:txBody>
      </p:sp>
    </p:spTree>
    <p:extLst>
      <p:ext uri="{BB962C8B-B14F-4D97-AF65-F5344CB8AC3E}">
        <p14:creationId xmlns:p14="http://schemas.microsoft.com/office/powerpoint/2010/main" val="2364333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a:t>Thank you!</a:t>
            </a:r>
            <a:endParaRPr lang="en-US" kern="0"/>
          </a:p>
        </p:txBody>
      </p:sp>
      <p:sp>
        <p:nvSpPr>
          <p:cNvPr id="2" name="Rectangle 1"/>
          <p:cNvSpPr/>
          <p:nvPr/>
        </p:nvSpPr>
        <p:spPr>
          <a:xfrm>
            <a:off x="1040462" y="1942237"/>
            <a:ext cx="7063075" cy="1200329"/>
          </a:xfrm>
          <a:prstGeom prst="rect">
            <a:avLst/>
          </a:prstGeom>
        </p:spPr>
        <p:txBody>
          <a:bodyPr wrap="square">
            <a:spAutoFit/>
          </a:bodyPr>
          <a:lstStyle/>
          <a:p>
            <a:pPr marL="8682" algn="ctr"/>
            <a:endParaRPr lang="en-US" i="1"/>
          </a:p>
          <a:p>
            <a:pPr marL="8682" algn="ctr"/>
            <a:r>
              <a:rPr lang="en-US" i="1"/>
              <a:t>Additional feedback can be submitted to MassHealth by emailing:</a:t>
            </a:r>
          </a:p>
          <a:p>
            <a:pPr marL="8682" algn="ctr"/>
            <a:endParaRPr lang="en-US" i="1"/>
          </a:p>
          <a:p>
            <a:pPr marL="8682" algn="ctr"/>
            <a:r>
              <a:rPr lang="en-US" b="1" i="1">
                <a:solidFill>
                  <a:schemeClr val="accent4"/>
                </a:solidFill>
              </a:rPr>
              <a:t>PCAfeedback@massmail.state.ma.us</a:t>
            </a:r>
          </a:p>
        </p:txBody>
      </p:sp>
      <p:sp>
        <p:nvSpPr>
          <p:cNvPr id="20" name="Text Placeholder 1"/>
          <p:cNvSpPr txBox="1">
            <a:spLocks/>
          </p:cNvSpPr>
          <p:nvPr/>
        </p:nvSpPr>
        <p:spPr>
          <a:xfrm>
            <a:off x="313182" y="1295400"/>
            <a:ext cx="8517636" cy="3048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a:solidFill>
                  <a:schemeClr val="tx2"/>
                </a:solidFill>
              </a:rPr>
              <a:t> </a:t>
            </a:r>
          </a:p>
        </p:txBody>
      </p:sp>
    </p:spTree>
    <p:extLst>
      <p:ext uri="{BB962C8B-B14F-4D97-AF65-F5344CB8AC3E}">
        <p14:creationId xmlns:p14="http://schemas.microsoft.com/office/powerpoint/2010/main" val="226111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247590"/>
          </a:xfrm>
        </p:spPr>
        <p:txBody>
          <a:bodyPr/>
          <a:lstStyle/>
          <a:p>
            <a:pPr marL="288925" lvl="2" indent="-288925">
              <a:buFont typeface="Wingdings" panose="05000000000000000000" pitchFamily="2" charset="2"/>
              <a:buChar char="§"/>
            </a:pPr>
            <a:r>
              <a:rPr lang="en-US" sz="1500"/>
              <a:t>MassHealth requests that all attendees keep their phone muted if they are not talking to minimize background noise. MassHealth may mute your line if there is background noise.</a:t>
            </a:r>
            <a:endParaRPr lang="en-US" sz="1000">
              <a:solidFill>
                <a:srgbClr val="FF0000"/>
              </a:solidFill>
            </a:endParaRPr>
          </a:p>
          <a:p>
            <a:pPr marL="288925" indent="-288925">
              <a:buSzPct val="120000"/>
              <a:buFont typeface="Wingdings" panose="05000000000000000000" pitchFamily="2" charset="2"/>
              <a:buChar char="§"/>
            </a:pPr>
            <a:r>
              <a:rPr lang="en-US" sz="1500"/>
              <a:t>If you need to </a:t>
            </a:r>
            <a:r>
              <a:rPr lang="en-US" sz="1500" b="1" u="sng"/>
              <a:t>unmute</a:t>
            </a:r>
            <a:r>
              <a:rPr lang="en-US" sz="1500"/>
              <a:t> your line, you can do so by following these instructions:</a:t>
            </a:r>
          </a:p>
          <a:p>
            <a:pPr marL="515938" lvl="1" indent="-285750">
              <a:buFontTx/>
              <a:buChar char="-"/>
            </a:pPr>
            <a:r>
              <a:rPr lang="en-US" sz="1400"/>
              <a:t>If you are connected to audio </a:t>
            </a:r>
            <a:r>
              <a:rPr lang="en-US" sz="1400" b="1"/>
              <a:t>on your computer or via the Zoom app:</a:t>
            </a:r>
            <a:r>
              <a:rPr lang="en-US" sz="1400"/>
              <a:t> Click the Mute icon at the bottom of the screen.</a:t>
            </a:r>
          </a:p>
          <a:p>
            <a:pPr marL="515938" lvl="1" indent="-285750">
              <a:buFontTx/>
              <a:buChar char="-"/>
            </a:pPr>
            <a:r>
              <a:rPr lang="en-US" sz="1400"/>
              <a:t>If you are connected to audio </a:t>
            </a:r>
            <a:r>
              <a:rPr lang="en-US" sz="1400" b="1"/>
              <a:t>on your phone: </a:t>
            </a:r>
            <a:r>
              <a:rPr lang="en-US" sz="1400"/>
              <a:t> Press *6 on your phone.</a:t>
            </a:r>
            <a:endParaRPr lang="en-US" sz="1000"/>
          </a:p>
          <a:p>
            <a:pPr marL="288925" lvl="2" indent="-288925">
              <a:buFont typeface="Wingdings" panose="05000000000000000000" pitchFamily="2" charset="2"/>
              <a:buChar char="§"/>
            </a:pPr>
            <a:r>
              <a:rPr lang="en-US" sz="1500"/>
              <a:t>You can also get MassHealth’s attention by ”raising your hand”  by clicking the Reactions button and choosing Raise a Hand.</a:t>
            </a:r>
          </a:p>
          <a:p>
            <a:pPr marL="288925" lvl="2" indent="-288925">
              <a:buFont typeface="Wingdings" panose="05000000000000000000" pitchFamily="2" charset="2"/>
              <a:buChar char="§"/>
            </a:pPr>
            <a:r>
              <a:rPr lang="en-US" sz="1500"/>
              <a:t>If we run out of time and you are unable to share your feedback, written responses will be accepted at any time at </a:t>
            </a:r>
            <a:r>
              <a:rPr lang="en-US" sz="1500">
                <a:hlinkClick r:id="rId7"/>
              </a:rPr>
              <a:t>PCAfeedback@massmail.state.ma.us</a:t>
            </a:r>
            <a:endParaRPr lang="en-US" sz="1500"/>
          </a:p>
          <a:p>
            <a:endParaRPr lang="en-US"/>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flipV="1">
            <a:off x="4114800" y="2494631"/>
            <a:ext cx="685799" cy="17236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960642" y="945371"/>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913855" y="3789969"/>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487DE62-92E3-482E-833E-AD9844F902E8}"/>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191046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15" name="Object 14" hidden="1"/>
                      <p:cNvPicPr/>
                      <p:nvPr/>
                    </p:nvPicPr>
                    <p:blipFill>
                      <a:blip r:embed="rId7"/>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Closed Captioning</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2139047"/>
          </a:xfrm>
        </p:spPr>
        <p:txBody>
          <a:bodyPr/>
          <a:lstStyle/>
          <a:p>
            <a:pPr marL="288925" lvl="2" indent="-288925">
              <a:buFont typeface="Wingdings" panose="05000000000000000000" pitchFamily="2" charset="2"/>
              <a:buChar char="§"/>
            </a:pPr>
            <a:r>
              <a:rPr lang="en-US" sz="1500"/>
              <a:t>Closed captions are available during this session for those using their computer.</a:t>
            </a:r>
          </a:p>
          <a:p>
            <a:pPr marL="288925" lvl="2" indent="-288925">
              <a:buFont typeface="Wingdings" panose="05000000000000000000" pitchFamily="2" charset="2"/>
              <a:buChar char="§"/>
            </a:pPr>
            <a:r>
              <a:rPr lang="en-US" sz="1500"/>
              <a:t>To see the closed captions, you must use the following links: </a:t>
            </a:r>
          </a:p>
          <a:p>
            <a:pPr marL="633413" lvl="4" indent="-288925">
              <a:buFont typeface="Wingdings" panose="05000000000000000000" pitchFamily="2" charset="2"/>
              <a:buChar char="§"/>
            </a:pPr>
            <a:r>
              <a:rPr lang="en-US" sz="1500"/>
              <a:t>English - https://www.streamtext.net/player?event=MassHealth </a:t>
            </a:r>
          </a:p>
          <a:p>
            <a:pPr marL="633413" lvl="4" indent="-288925">
              <a:buFont typeface="Wingdings" panose="05000000000000000000" pitchFamily="2" charset="2"/>
              <a:buChar char="§"/>
            </a:pPr>
            <a:r>
              <a:rPr lang="en-US" sz="1500"/>
              <a:t>Spanish - https://www.streamtext.net/player?event=MassHealth-Spanish </a:t>
            </a:r>
          </a:p>
          <a:p>
            <a:pPr marL="288925" lvl="2" indent="-288925">
              <a:buFont typeface="Wingdings" panose="05000000000000000000" pitchFamily="2" charset="2"/>
              <a:buChar char="§"/>
            </a:pPr>
            <a:r>
              <a:rPr lang="en-US" sz="1500"/>
              <a:t>These links will be placed in the Chat section of Zoom.</a:t>
            </a:r>
          </a:p>
          <a:p>
            <a:pPr marL="166688" lvl="3" indent="0">
              <a:buNone/>
            </a:pPr>
            <a:endParaRPr lang="en-US"/>
          </a:p>
        </p:txBody>
      </p:sp>
      <p:sp>
        <p:nvSpPr>
          <p:cNvPr id="6" name="Rectangle 5">
            <a:extLst>
              <a:ext uri="{FF2B5EF4-FFF2-40B4-BE49-F238E27FC236}">
                <a16:creationId xmlns:a16="http://schemas.microsoft.com/office/drawing/2014/main" id="{7DA5B5C2-F043-4F34-865B-8ECABA40169D}"/>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2685708275"/>
      </p:ext>
    </p:extLst>
  </p:cSld>
  <p:clrMapOvr>
    <a:masterClrMapping/>
  </p:clrMapOvr>
  <p:extLst>
    <p:ext uri="{6950BFC3-D8DA-4A85-94F7-54DA5524770B}">
      <p188:commentRel xmlns:p188="http://schemas.microsoft.com/office/powerpoint/2018/8/main" r:id="rId5"/>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5416868"/>
          </a:xfrm>
        </p:spPr>
        <p:txBody>
          <a:bodyPr/>
          <a:lstStyle/>
          <a:p>
            <a:pPr marL="285750" indent="-285750">
              <a:buSzPct val="120000"/>
              <a:buFont typeface="Wingdings" pitchFamily="2" charset="2"/>
              <a:buChar char="§"/>
            </a:pPr>
            <a:r>
              <a:rPr lang="en-US" sz="1500"/>
              <a:t>This Public Listening Session will include a presentation by MassHealth followed by an opportunity for attendees to provide input. </a:t>
            </a:r>
            <a:r>
              <a:rPr lang="en-US" sz="1500" b="1"/>
              <a:t>Please hold all comments until the end of MassHealth’s presentation</a:t>
            </a:r>
            <a:r>
              <a:rPr lang="en-US" sz="1500"/>
              <a:t>. </a:t>
            </a:r>
          </a:p>
          <a:p>
            <a:pPr marL="288925" lvl="2" indent="-288925">
              <a:buFont typeface="Wingdings" panose="05000000000000000000" pitchFamily="2" charset="2"/>
              <a:buChar char="§"/>
            </a:pPr>
            <a:r>
              <a:rPr lang="en-US" sz="1500"/>
              <a:t>Attendees can provide input by either typing their comment into the chat section of Zoom or by unmuting and verbally giving their comments.</a:t>
            </a:r>
          </a:p>
          <a:p>
            <a:pPr marL="521906" lvl="1" indent="-285750">
              <a:buFont typeface="System Font Regular"/>
              <a:buChar char="-"/>
            </a:pPr>
            <a:r>
              <a:rPr lang="en-US" sz="1400"/>
              <a:t>MassHealth asks that individuals providing comments indicate their role as a stakeholder.  For example, identifying if you are a consumer, a PCA, a PCM employee, etc.</a:t>
            </a:r>
          </a:p>
          <a:p>
            <a:pPr marL="521906" lvl="1" indent="-285750">
              <a:buFont typeface="System Font Regular"/>
              <a:buChar char="-"/>
            </a:pPr>
            <a:r>
              <a:rPr lang="en-US" sz="1400"/>
              <a:t>Feedback will be prioritized in the following order:</a:t>
            </a:r>
          </a:p>
          <a:p>
            <a:pPr marL="812418" lvl="2" indent="-342900">
              <a:buSzPct val="100000"/>
              <a:buFont typeface="+mj-lt"/>
              <a:buAutoNum type="arabicPeriod"/>
            </a:pPr>
            <a:r>
              <a:rPr lang="en-US"/>
              <a:t>A MassHealth representative will read any comments submitted to the comments section.</a:t>
            </a:r>
          </a:p>
          <a:p>
            <a:pPr marL="812418" lvl="2" indent="-342900">
              <a:buSzPct val="100000"/>
              <a:buFont typeface="+mj-lt"/>
              <a:buAutoNum type="arabicPeriod"/>
            </a:pPr>
            <a:r>
              <a:rPr lang="en-US"/>
              <a:t>A MassHealth representative will call on anyone using the “raise hand” feature.</a:t>
            </a:r>
          </a:p>
          <a:p>
            <a:pPr marL="812418" lvl="2" indent="-342900">
              <a:buSzPct val="100000"/>
              <a:buFont typeface="+mj-lt"/>
              <a:buAutoNum type="arabicPeriod"/>
            </a:pPr>
            <a:r>
              <a:rPr lang="en-US"/>
              <a:t>Attendees will have the opportunity to unmute and provide feedback.</a:t>
            </a:r>
          </a:p>
          <a:p>
            <a:pPr marL="521906" lvl="1" indent="-285750">
              <a:buFont typeface="System Font Regular"/>
              <a:buChar char="-"/>
            </a:pPr>
            <a:r>
              <a:rPr lang="en-US" sz="1400"/>
              <a:t>MassHealth anticipates that many individuals will want to provide feedback.  We ask that you be as concise as possible to ensure that all attendees who want to provide input have time to do so.</a:t>
            </a:r>
            <a:endParaRPr lang="en-US" sz="1500"/>
          </a:p>
          <a:p>
            <a:pPr marL="288925" lvl="2" indent="-288925">
              <a:buFont typeface="Wingdings" panose="05000000000000000000" pitchFamily="2" charset="2"/>
              <a:buChar char="§"/>
            </a:pPr>
            <a:r>
              <a:rPr lang="en-US" sz="1500"/>
              <a:t>During Public Listening Sessions, MassHealth </a:t>
            </a:r>
            <a:r>
              <a:rPr lang="en-US" sz="1500" b="1" u="sng"/>
              <a:t>does not</a:t>
            </a:r>
            <a:r>
              <a:rPr lang="en-US" sz="1500" b="1"/>
              <a:t> </a:t>
            </a:r>
            <a:r>
              <a:rPr lang="en-US" sz="1500"/>
              <a:t>respond to feedback. MassHealth asks that when the time for comments comes, participants frame their feedback in the form of a comment as questions cannot be answered.</a:t>
            </a:r>
          </a:p>
          <a:p>
            <a:pPr marL="288925" lvl="2" indent="-288925">
              <a:buFont typeface="Wingdings" panose="05000000000000000000" pitchFamily="2" charset="2"/>
              <a:buChar char="§"/>
            </a:pPr>
            <a:r>
              <a:rPr lang="en-US" sz="1500"/>
              <a:t>If we run out of time and you are unable to share your feedback, written responses will be accepted at any time at </a:t>
            </a:r>
            <a:r>
              <a:rPr lang="en-US" sz="1500">
                <a:hlinkClick r:id="rId7"/>
              </a:rPr>
              <a:t>PCAfeedback@mass.gov</a:t>
            </a:r>
            <a:endParaRPr lang="en-US" sz="1500"/>
          </a:p>
        </p:txBody>
      </p:sp>
      <p:sp>
        <p:nvSpPr>
          <p:cNvPr id="6" name="Rectangle 5">
            <a:extLst>
              <a:ext uri="{FF2B5EF4-FFF2-40B4-BE49-F238E27FC236}">
                <a16:creationId xmlns:a16="http://schemas.microsoft.com/office/drawing/2014/main" id="{CF41275F-5448-4C9A-B358-BC0B5CC2837E}"/>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Tree>
    <p:extLst>
      <p:ext uri="{BB962C8B-B14F-4D97-AF65-F5344CB8AC3E}">
        <p14:creationId xmlns:p14="http://schemas.microsoft.com/office/powerpoint/2010/main" val="28010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extLst>
              <p:ext uri="{D42A27DB-BD31-4B8C-83A1-F6EECF244321}">
                <p14:modId xmlns:p14="http://schemas.microsoft.com/office/powerpoint/2010/main" val="2207571818"/>
              </p:ext>
            </p:extLst>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46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a:t>Purpose of Public Listening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344453"/>
            <a:ext cx="8288912" cy="4832092"/>
          </a:xfrm>
        </p:spPr>
        <p:txBody>
          <a:bodyPr/>
          <a:lstStyle/>
          <a:p>
            <a:pPr marL="288925" indent="-288925">
              <a:buSzPct val="120000"/>
              <a:buFont typeface="Wingdings" pitchFamily="2" charset="2"/>
              <a:buChar char="§"/>
            </a:pPr>
            <a:r>
              <a:rPr lang="en-US" sz="1400"/>
              <a:t>MassHealth is holding regular Public Listening Sessions to discuss the implementation of Electronic Visit Verification (EVV) in the PCA program and MFP Self-Directed Waiver program.</a:t>
            </a:r>
            <a:endParaRPr lang="en-US" sz="1400">
              <a:cs typeface="Arial"/>
            </a:endParaRPr>
          </a:p>
          <a:p>
            <a:pPr marL="288925" indent="-288925">
              <a:buSzPct val="120000"/>
              <a:buFont typeface="Wingdings" pitchFamily="2" charset="2"/>
              <a:buChar char="§"/>
            </a:pPr>
            <a:r>
              <a:rPr lang="en-US" sz="1400"/>
              <a:t>The intention of these Public Listening Sessions is: </a:t>
            </a:r>
            <a:endParaRPr lang="en-US" sz="1400">
              <a:cs typeface="Arial"/>
            </a:endParaRPr>
          </a:p>
          <a:p>
            <a:pPr marL="631825" lvl="1" indent="-288925">
              <a:buSzPct val="120000"/>
              <a:buFont typeface="Wingdings" pitchFamily="2" charset="2"/>
              <a:buChar char="§"/>
            </a:pPr>
            <a:r>
              <a:rPr lang="en-US" sz="1400"/>
              <a:t>1) To share updates about MassHealth policy regarding EVV implementation; and </a:t>
            </a:r>
            <a:endParaRPr lang="en-US" sz="1400">
              <a:cs typeface="Arial"/>
            </a:endParaRPr>
          </a:p>
          <a:p>
            <a:pPr marL="631825" lvl="1" indent="-288925">
              <a:buSzPct val="120000"/>
              <a:buFont typeface="Wingdings" pitchFamily="2" charset="2"/>
              <a:buChar char="§"/>
            </a:pPr>
            <a:r>
              <a:rPr lang="en-US" sz="1400"/>
              <a:t>2) Seek stakeholder feedback as it relates to key focus areas of the implementation. </a:t>
            </a:r>
            <a:endParaRPr lang="en-US" sz="140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sz="1400">
                <a:ea typeface="Calibri" panose="020F0502020204030204" pitchFamily="34" charset="0"/>
                <a:cs typeface="Times New Roman"/>
              </a:rPr>
              <a:t>This Public Listening Session is </a:t>
            </a:r>
            <a:r>
              <a:rPr lang="en-US" sz="1400" b="1" u="sng">
                <a:ea typeface="Calibri" panose="020F0502020204030204" pitchFamily="34" charset="0"/>
                <a:cs typeface="Times New Roman"/>
              </a:rPr>
              <a:t>not</a:t>
            </a:r>
            <a:r>
              <a:rPr lang="en-US" sz="1400">
                <a:ea typeface="Calibri" panose="020F0502020204030204" pitchFamily="34" charset="0"/>
                <a:cs typeface="Times New Roman"/>
              </a:rPr>
              <a:t> a training.  Attendance is voluntary and PCAs are not required to attend.  PCAs will not be paid for attending this public listening session.</a:t>
            </a:r>
            <a:endParaRPr lang="en-US" sz="1400">
              <a:cs typeface="Times New Roman"/>
            </a:endParaRPr>
          </a:p>
          <a:p>
            <a:pPr marL="288925" indent="-288925">
              <a:buSzPct val="120000"/>
              <a:buFont typeface="Wingdings" pitchFamily="2" charset="2"/>
              <a:buChar char="§"/>
            </a:pPr>
            <a:r>
              <a:rPr lang="en-US" sz="1400"/>
              <a:t>Each session includes:</a:t>
            </a:r>
            <a:endParaRPr lang="en-US" sz="1400">
              <a:cs typeface="Arial"/>
            </a:endParaRPr>
          </a:p>
          <a:p>
            <a:pPr marL="631825" lvl="1" indent="-288925">
              <a:buSzPct val="120000"/>
              <a:buFont typeface="Wingdings" pitchFamily="2" charset="2"/>
              <a:buChar char="§"/>
            </a:pPr>
            <a:r>
              <a:rPr lang="en-US" sz="1400"/>
              <a:t>1) A presentation by MassHealth with updates related to EVV implementation within the PCA and HCBS MFP Self-Directed Waiver programs; followed by :</a:t>
            </a:r>
            <a:endParaRPr lang="en-US" sz="1400">
              <a:cs typeface="Arial"/>
            </a:endParaRPr>
          </a:p>
          <a:p>
            <a:pPr marL="631825" lvl="1" indent="-288925">
              <a:buSzPct val="120000"/>
              <a:buFont typeface="Wingdings" pitchFamily="2" charset="2"/>
              <a:buChar char="§"/>
            </a:pPr>
            <a:r>
              <a:rPr lang="en-US" sz="1400"/>
              <a:t>2) An opportunity for attendees to provide input.</a:t>
            </a:r>
            <a:endParaRPr lang="en-US" sz="1400">
              <a:cs typeface="Arial"/>
            </a:endParaRPr>
          </a:p>
          <a:p>
            <a:pPr marL="288925" indent="-288925">
              <a:buSzPct val="120000"/>
              <a:buFont typeface="Wingdings" pitchFamily="2" charset="2"/>
              <a:buChar char="§"/>
            </a:pPr>
            <a:r>
              <a:rPr lang="en-US" sz="1400" b="1" u="sng"/>
              <a:t>During Public Listening Sessions, MassHealth does NOT respond to feedback or answer questions.</a:t>
            </a:r>
            <a:r>
              <a:rPr lang="en-US" sz="1400"/>
              <a:t> The purpose of this session is for MassHealth to share updates and for stakeholders to provide feedback that will help inform ongoing policy development.</a:t>
            </a:r>
            <a:endParaRPr lang="en-US" sz="1400">
              <a:cs typeface="Arial"/>
            </a:endParaRPr>
          </a:p>
          <a:p>
            <a:pPr marL="288925" indent="-288925">
              <a:buSzPct val="120000"/>
              <a:buFont typeface="Wingdings" pitchFamily="2" charset="2"/>
              <a:buChar char="§"/>
            </a:pPr>
            <a:r>
              <a:rPr lang="en-US" sz="1400"/>
              <a:t>The deck being reviewed is, or will soon be, available in English and Spanish at mass.gov by searching “Bi-Monthly Public Listening Session”</a:t>
            </a:r>
            <a:endParaRPr lang="en-US" sz="1400">
              <a:highlight>
                <a:srgbClr val="FFFF00"/>
              </a:highlight>
              <a:cs typeface="Arial"/>
            </a:endParaRPr>
          </a:p>
        </p:txBody>
      </p:sp>
      <p:sp>
        <p:nvSpPr>
          <p:cNvPr id="6" name="Rectangle 5">
            <a:extLst>
              <a:ext uri="{FF2B5EF4-FFF2-40B4-BE49-F238E27FC236}">
                <a16:creationId xmlns:a16="http://schemas.microsoft.com/office/drawing/2014/main" id="{F2918368-E183-7C48-9E04-C7B4EAFFA17E}"/>
              </a:ext>
            </a:extLst>
          </p:cNvPr>
          <p:cNvSpPr/>
          <p:nvPr/>
        </p:nvSpPr>
        <p:spPr>
          <a:xfrm>
            <a:off x="1412" y="6558027"/>
            <a:ext cx="5254165" cy="307777"/>
          </a:xfrm>
          <a:prstGeom prst="rect">
            <a:avLst/>
          </a:prstGeom>
          <a:solidFill>
            <a:schemeClr val="accent1">
              <a:lumMod val="25000"/>
            </a:schemeClr>
          </a:solidFill>
        </p:spPr>
        <p:txBody>
          <a:bodyPr wrap="square">
            <a:spAutoFit/>
          </a:bodyPr>
          <a:lstStyle/>
          <a:p>
            <a:r>
              <a:rPr lang="en-US" sz="1400" b="1" dirty="0">
                <a:solidFill>
                  <a:schemeClr val="bg1"/>
                </a:solidFill>
              </a:rPr>
              <a:t>Please hold all comments until the end of the presentation.</a:t>
            </a:r>
            <a:endParaRPr lang="en-US" sz="1400" dirty="0">
              <a:solidFill>
                <a:schemeClr val="bg1"/>
              </a:solidFill>
            </a:endParaRPr>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03074"/>
            <a:ext cx="8183056" cy="480998"/>
          </a:xfrm>
          <a:prstGeom prst="roundRect">
            <a:avLst/>
          </a:prstGeom>
          <a:solidFill>
            <a:schemeClr val="accent1"/>
          </a:solidFill>
          <a:ln w="9525">
            <a:solidFill>
              <a:srgbClr val="808080"/>
            </a:solidFill>
            <a:miter lim="800000"/>
            <a:headEnd/>
            <a:tailEnd/>
          </a:ln>
          <a:effectLst/>
        </p:spPr>
        <p:txBody>
          <a:bodyPr wrap="none" rtlCol="0" anchor="ctr"/>
          <a:lstStyle/>
          <a:p>
            <a:pPr lvl="0" algn="ctr"/>
            <a:r>
              <a:rPr lang="en-US" sz="1500">
                <a:solidFill>
                  <a:srgbClr val="000000"/>
                </a:solidFill>
              </a:rPr>
              <a:t>Public Listening Sessions are voluntary. PCAs are </a:t>
            </a:r>
            <a:r>
              <a:rPr lang="en-US" sz="1500" b="1" u="sng">
                <a:solidFill>
                  <a:srgbClr val="000000"/>
                </a:solidFill>
              </a:rPr>
              <a:t>NOT</a:t>
            </a:r>
            <a:r>
              <a:rPr lang="en-US" sz="150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8C057-80C0-4D6D-A9F4-5BB831689FB8}"/>
              </a:ext>
            </a:extLst>
          </p:cNvPr>
          <p:cNvSpPr>
            <a:spLocks noGrp="1"/>
          </p:cNvSpPr>
          <p:nvPr>
            <p:ph type="title"/>
          </p:nvPr>
        </p:nvSpPr>
        <p:spPr/>
        <p:txBody>
          <a:bodyPr/>
          <a:lstStyle/>
          <a:p>
            <a:r>
              <a:rPr lang="en-US"/>
              <a:t>AGENDA</a:t>
            </a:r>
          </a:p>
        </p:txBody>
      </p:sp>
      <p:graphicFrame>
        <p:nvGraphicFramePr>
          <p:cNvPr id="5" name="Diagram 4">
            <a:extLst>
              <a:ext uri="{FF2B5EF4-FFF2-40B4-BE49-F238E27FC236}">
                <a16:creationId xmlns:a16="http://schemas.microsoft.com/office/drawing/2014/main" id="{7F3E8615-501E-446D-8043-A9F0C223F44A}"/>
              </a:ext>
            </a:extLst>
          </p:cNvPr>
          <p:cNvGraphicFramePr/>
          <p:nvPr/>
        </p:nvGraphicFramePr>
        <p:xfrm>
          <a:off x="1793631" y="694360"/>
          <a:ext cx="5556738" cy="5425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16250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XUBjRCUyIoyRPpaZpMaUug"/>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8" ma:contentTypeDescription="Create a new document." ma:contentTypeScope="" ma:versionID="71bf9ff94a8b010c17b7bd353739d843">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ddf353177d84a724e2bcb61de3ad301d"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2.xml><?xml version="1.0" encoding="utf-8"?>
<ds:datastoreItem xmlns:ds="http://schemas.openxmlformats.org/officeDocument/2006/customXml" ds:itemID="{8A755968-79A2-4536-BEF7-2457A451FF26}">
  <ds:schemaRefs>
    <ds:schemaRef ds:uri="6f41c3f9-0ddd-4792-9cc5-2aa494f8de60"/>
    <ds:schemaRef ds:uri="http://purl.org/dc/elements/1.1/"/>
    <ds:schemaRef ds:uri="http://purl.org/dc/term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3efdb8b0-c47e-4c3c-846a-2bf99d413b35"/>
    <ds:schemaRef ds:uri="http://purl.org/dc/dcmitype/"/>
  </ds:schemaRefs>
</ds:datastoreItem>
</file>

<file path=customXml/itemProps3.xml><?xml version="1.0" encoding="utf-8"?>
<ds:datastoreItem xmlns:ds="http://schemas.openxmlformats.org/officeDocument/2006/customXml" ds:itemID="{39AEC83C-1108-442F-B900-E1E15F180265}">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28</TotalTime>
  <Words>3934</Words>
  <Application>Microsoft Office PowerPoint</Application>
  <PresentationFormat>On-screen Show (4:3)</PresentationFormat>
  <Paragraphs>403</Paragraphs>
  <Slides>32</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Arial,Sans-Serif</vt:lpstr>
      <vt:lpstr>Calibri</vt:lpstr>
      <vt:lpstr>System Font Regular</vt:lpstr>
      <vt:lpstr>Wingdings</vt:lpstr>
      <vt:lpstr>Wingdings,Sans-Serif</vt:lpstr>
      <vt:lpstr>SRM_CF_DG1140</vt:lpstr>
      <vt:lpstr>think-cell Slide</vt:lpstr>
      <vt:lpstr>Bi-Monthly Electronic Visit Verification PCA Public Listening Session</vt:lpstr>
      <vt:lpstr>AGENDA</vt:lpstr>
      <vt:lpstr>Joining from a Mobile Device</vt:lpstr>
      <vt:lpstr>Muting and Unmuting Your Line</vt:lpstr>
      <vt:lpstr>Closed Captioning</vt:lpstr>
      <vt:lpstr>Providing Input</vt:lpstr>
      <vt:lpstr>AGENDA</vt:lpstr>
      <vt:lpstr>Purpose of Public Listening Session</vt:lpstr>
      <vt:lpstr>AGENDA</vt:lpstr>
      <vt:lpstr>What is EVV?</vt:lpstr>
      <vt:lpstr>What is EVV? (Continued)</vt:lpstr>
      <vt:lpstr>The EVV System</vt:lpstr>
      <vt:lpstr>The EVV Application ("EVV App")</vt:lpstr>
      <vt:lpstr>The EVV Portal</vt:lpstr>
      <vt:lpstr>The EVV Portal (Continued)</vt:lpstr>
      <vt:lpstr>AGENDA</vt:lpstr>
      <vt:lpstr>Personal Devices and Device "Vouchers"</vt:lpstr>
      <vt:lpstr>Using EVV When Not Connected to the Internet</vt:lpstr>
      <vt:lpstr>Using EVV When Not Connected to the Internet (Continued)</vt:lpstr>
      <vt:lpstr>AGENDA</vt:lpstr>
      <vt:lpstr>Privacy and EVV</vt:lpstr>
      <vt:lpstr>Privacy and EVV (Continued)</vt:lpstr>
      <vt:lpstr>AGENDA</vt:lpstr>
      <vt:lpstr>EVV Exemptions</vt:lpstr>
      <vt:lpstr>AGENDA</vt:lpstr>
      <vt:lpstr>EVV Training</vt:lpstr>
      <vt:lpstr>AGENDA</vt:lpstr>
      <vt:lpstr>How MassHealth Will Implement EVV</vt:lpstr>
      <vt:lpstr>PowerPoint Presentation</vt:lpstr>
      <vt:lpstr>AGENDA</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Damico, Jarred (EHS)</cp:lastModifiedBy>
  <cp:revision>7</cp:revision>
  <cp:lastPrinted>2018-12-12T21:15:39Z</cp:lastPrinted>
  <dcterms:created xsi:type="dcterms:W3CDTF">2017-06-21T16:47:06Z</dcterms:created>
  <dcterms:modified xsi:type="dcterms:W3CDTF">2022-09-23T14:51:27Z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ies>
</file>