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16"/>
  </p:notesMasterIdLst>
  <p:handoutMasterIdLst>
    <p:handoutMasterId r:id="rId17"/>
  </p:handoutMasterIdLst>
  <p:sldIdLst>
    <p:sldId id="436" r:id="rId2"/>
    <p:sldId id="548" r:id="rId3"/>
    <p:sldId id="505" r:id="rId4"/>
    <p:sldId id="526" r:id="rId5"/>
    <p:sldId id="534" r:id="rId6"/>
    <p:sldId id="535" r:id="rId7"/>
    <p:sldId id="536" r:id="rId8"/>
    <p:sldId id="537" r:id="rId9"/>
    <p:sldId id="538" r:id="rId10"/>
    <p:sldId id="539" r:id="rId11"/>
    <p:sldId id="540" r:id="rId12"/>
    <p:sldId id="545" r:id="rId13"/>
    <p:sldId id="546" r:id="rId14"/>
    <p:sldId id="547" r:id="rId15"/>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th Dynan" initials="KD" lastIdx="5" clrIdx="0">
    <p:extLst/>
  </p:cmAuthor>
  <p:cmAuthor id="2" name="Keith Dynan" initials="KD [2]" lastIdx="1" clrIdx="1">
    <p:extLst/>
  </p:cmAuthor>
  <p:cmAuthor id="3" name="Keith Dynan" initials="KD [3]" lastIdx="1" clrIdx="2">
    <p:extLst/>
  </p:cmAuthor>
  <p:cmAuthor id="4" name="Keith Dynan" initials="KD [4]" lastIdx="1" clrIdx="3">
    <p:extLst/>
  </p:cmAuthor>
  <p:cmAuthor id="5" name="Keith Dynan" initials="KD [5]" lastIdx="1" clrIdx="4">
    <p:extLst/>
  </p:cmAuthor>
  <p:cmAuthor id="6" name="Roberson, Miranda (EEC)" initials="RM(" lastIdx="9" clrIdx="5">
    <p:extLst>
      <p:ext uri="{19B8F6BF-5375-455C-9EA6-DF929625EA0E}">
        <p15:presenceInfo xmlns:p15="http://schemas.microsoft.com/office/powerpoint/2012/main" userId="S-1-5-21-1078081533-706699826-839522115-584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54759E"/>
    <a:srgbClr val="6E8DB2"/>
    <a:srgbClr val="8AC4FF"/>
    <a:srgbClr val="BBDFFF"/>
    <a:srgbClr val="C3E2FF"/>
    <a:srgbClr val="FF99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868" autoAdjust="0"/>
    <p:restoredTop sz="94125" autoAdjust="0"/>
  </p:normalViewPr>
  <p:slideViewPr>
    <p:cSldViewPr snapToGrid="0">
      <p:cViewPr varScale="1">
        <p:scale>
          <a:sx n="97" d="100"/>
          <a:sy n="97" d="100"/>
        </p:scale>
        <p:origin x="101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49" d="100"/>
          <a:sy n="49" d="100"/>
        </p:scale>
        <p:origin x="-1914"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27CF65-0554-47B6-B17E-5389523B531A}" type="doc">
      <dgm:prSet loTypeId="urn:microsoft.com/office/officeart/2005/8/layout/hChevron3" loCatId="process" qsTypeId="urn:microsoft.com/office/officeart/2005/8/quickstyle/simple1" qsCatId="simple" csTypeId="urn:microsoft.com/office/officeart/2005/8/colors/accent1_4" csCatId="accent1" phldr="1"/>
      <dgm:spPr/>
    </dgm:pt>
    <dgm:pt modelId="{F371960D-5699-4AC3-82F4-2C886F8B7359}">
      <dgm:prSet phldrT="[Text]"/>
      <dgm:spPr/>
      <dgm:t>
        <a:bodyPr/>
        <a:lstStyle/>
        <a:p>
          <a:r>
            <a:rPr lang="en-US" dirty="0" smtClean="0"/>
            <a:t>Family</a:t>
          </a:r>
          <a:endParaRPr lang="en-US" dirty="0"/>
        </a:p>
      </dgm:t>
    </dgm:pt>
    <dgm:pt modelId="{5677FAB0-714C-42E0-B49F-C92C85C648D8}" type="parTrans" cxnId="{E37C5FBE-68E7-477C-BE87-16D3F67303E0}">
      <dgm:prSet/>
      <dgm:spPr/>
      <dgm:t>
        <a:bodyPr/>
        <a:lstStyle/>
        <a:p>
          <a:endParaRPr lang="en-US"/>
        </a:p>
      </dgm:t>
    </dgm:pt>
    <dgm:pt modelId="{F69879FE-C961-4AEA-9BEF-55FCD93662EC}" type="sibTrans" cxnId="{E37C5FBE-68E7-477C-BE87-16D3F67303E0}">
      <dgm:prSet/>
      <dgm:spPr/>
      <dgm:t>
        <a:bodyPr/>
        <a:lstStyle/>
        <a:p>
          <a:endParaRPr lang="en-US"/>
        </a:p>
      </dgm:t>
    </dgm:pt>
    <dgm:pt modelId="{FFECAA41-79B9-41A6-9BD3-013160D0AA86}">
      <dgm:prSet phldrT="[Text]"/>
      <dgm:spPr/>
      <dgm:t>
        <a:bodyPr/>
        <a:lstStyle/>
        <a:p>
          <a:r>
            <a:rPr lang="en-US" dirty="0" smtClean="0"/>
            <a:t>Attendance</a:t>
          </a:r>
          <a:endParaRPr lang="en-US" dirty="0"/>
        </a:p>
      </dgm:t>
    </dgm:pt>
    <dgm:pt modelId="{1666B87D-C53B-40B3-BB48-4DAB3A39C521}" type="parTrans" cxnId="{555E359C-EE07-4F16-8B10-5992D0639E3F}">
      <dgm:prSet/>
      <dgm:spPr/>
      <dgm:t>
        <a:bodyPr/>
        <a:lstStyle/>
        <a:p>
          <a:endParaRPr lang="en-US"/>
        </a:p>
      </dgm:t>
    </dgm:pt>
    <dgm:pt modelId="{97E33533-83E8-48A0-8DBD-7D27CAD3A718}" type="sibTrans" cxnId="{555E359C-EE07-4F16-8B10-5992D0639E3F}">
      <dgm:prSet/>
      <dgm:spPr/>
      <dgm:t>
        <a:bodyPr/>
        <a:lstStyle/>
        <a:p>
          <a:endParaRPr lang="en-US"/>
        </a:p>
      </dgm:t>
    </dgm:pt>
    <dgm:pt modelId="{E37683A6-6618-4525-A9E2-4723DD5D01A1}">
      <dgm:prSet phldrT="[Text]"/>
      <dgm:spPr/>
      <dgm:t>
        <a:bodyPr/>
        <a:lstStyle/>
        <a:p>
          <a:r>
            <a:rPr lang="en-US" dirty="0" smtClean="0"/>
            <a:t>Billing</a:t>
          </a:r>
          <a:endParaRPr lang="en-US" dirty="0"/>
        </a:p>
      </dgm:t>
    </dgm:pt>
    <dgm:pt modelId="{EF59E8A3-930C-400D-BD41-D7F6EFAA3865}" type="parTrans" cxnId="{B1D553E2-83C9-44B5-82D5-AE41C126BED1}">
      <dgm:prSet/>
      <dgm:spPr/>
      <dgm:t>
        <a:bodyPr/>
        <a:lstStyle/>
        <a:p>
          <a:endParaRPr lang="en-US"/>
        </a:p>
      </dgm:t>
    </dgm:pt>
    <dgm:pt modelId="{D9B9F2B3-2B20-4EC9-A87F-6065F02F1859}" type="sibTrans" cxnId="{B1D553E2-83C9-44B5-82D5-AE41C126BED1}">
      <dgm:prSet/>
      <dgm:spPr/>
      <dgm:t>
        <a:bodyPr/>
        <a:lstStyle/>
        <a:p>
          <a:endParaRPr lang="en-US"/>
        </a:p>
      </dgm:t>
    </dgm:pt>
    <dgm:pt modelId="{FFC2377B-BDB4-4993-97A0-960C78B3C19F}">
      <dgm:prSet/>
      <dgm:spPr/>
      <dgm:t>
        <a:bodyPr/>
        <a:lstStyle/>
        <a:p>
          <a:r>
            <a:rPr lang="en-US" dirty="0" smtClean="0"/>
            <a:t>Authorization</a:t>
          </a:r>
          <a:endParaRPr lang="en-US" dirty="0"/>
        </a:p>
      </dgm:t>
    </dgm:pt>
    <dgm:pt modelId="{4A276462-6877-4F81-A42E-03FA5097028E}" type="parTrans" cxnId="{3DF882FB-664B-41DC-998F-0CFC107DFD93}">
      <dgm:prSet/>
      <dgm:spPr/>
      <dgm:t>
        <a:bodyPr/>
        <a:lstStyle/>
        <a:p>
          <a:endParaRPr lang="en-US"/>
        </a:p>
      </dgm:t>
    </dgm:pt>
    <dgm:pt modelId="{220A52E7-50ED-4A81-A969-4D52AFACA6AF}" type="sibTrans" cxnId="{3DF882FB-664B-41DC-998F-0CFC107DFD93}">
      <dgm:prSet/>
      <dgm:spPr/>
      <dgm:t>
        <a:bodyPr/>
        <a:lstStyle/>
        <a:p>
          <a:endParaRPr lang="en-US"/>
        </a:p>
      </dgm:t>
    </dgm:pt>
    <dgm:pt modelId="{37B58E87-71B4-4E2C-BE06-1D8F81F2A9B2}">
      <dgm:prSet/>
      <dgm:spPr/>
      <dgm:t>
        <a:bodyPr/>
        <a:lstStyle/>
        <a:p>
          <a:r>
            <a:rPr lang="en-US" dirty="0" smtClean="0"/>
            <a:t>Placement</a:t>
          </a:r>
          <a:endParaRPr lang="en-US" dirty="0"/>
        </a:p>
      </dgm:t>
    </dgm:pt>
    <dgm:pt modelId="{4F3DC1AE-3C0A-4A25-9E9F-A02B7DB8B141}" type="parTrans" cxnId="{8EF22BD6-4C9A-446A-9E8A-180B9C42AA7F}">
      <dgm:prSet/>
      <dgm:spPr/>
      <dgm:t>
        <a:bodyPr/>
        <a:lstStyle/>
        <a:p>
          <a:endParaRPr lang="en-US"/>
        </a:p>
      </dgm:t>
    </dgm:pt>
    <dgm:pt modelId="{652E07CF-5A08-4839-91BE-689CB6BDE3C6}" type="sibTrans" cxnId="{8EF22BD6-4C9A-446A-9E8A-180B9C42AA7F}">
      <dgm:prSet/>
      <dgm:spPr/>
      <dgm:t>
        <a:bodyPr/>
        <a:lstStyle/>
        <a:p>
          <a:endParaRPr lang="en-US"/>
        </a:p>
      </dgm:t>
    </dgm:pt>
    <dgm:pt modelId="{F2069E35-EE93-4515-B504-7342463916DF}" type="pres">
      <dgm:prSet presAssocID="{5A27CF65-0554-47B6-B17E-5389523B531A}" presName="Name0" presStyleCnt="0">
        <dgm:presLayoutVars>
          <dgm:dir/>
          <dgm:resizeHandles val="exact"/>
        </dgm:presLayoutVars>
      </dgm:prSet>
      <dgm:spPr/>
    </dgm:pt>
    <dgm:pt modelId="{89660FF4-FF8F-43BC-B710-0851FCD3B102}" type="pres">
      <dgm:prSet presAssocID="{F371960D-5699-4AC3-82F4-2C886F8B7359}" presName="parTxOnly" presStyleLbl="node1" presStyleIdx="0" presStyleCnt="5">
        <dgm:presLayoutVars>
          <dgm:bulletEnabled val="1"/>
        </dgm:presLayoutVars>
      </dgm:prSet>
      <dgm:spPr/>
      <dgm:t>
        <a:bodyPr/>
        <a:lstStyle/>
        <a:p>
          <a:endParaRPr lang="en-US"/>
        </a:p>
      </dgm:t>
    </dgm:pt>
    <dgm:pt modelId="{75CE033D-D61F-4296-B79E-F391513A0450}" type="pres">
      <dgm:prSet presAssocID="{F69879FE-C961-4AEA-9BEF-55FCD93662EC}" presName="parSpace" presStyleCnt="0"/>
      <dgm:spPr/>
    </dgm:pt>
    <dgm:pt modelId="{E12FE895-FD4A-4D6B-87F4-DF84CE97F771}" type="pres">
      <dgm:prSet presAssocID="{FFC2377B-BDB4-4993-97A0-960C78B3C19F}" presName="parTxOnly" presStyleLbl="node1" presStyleIdx="1" presStyleCnt="5">
        <dgm:presLayoutVars>
          <dgm:bulletEnabled val="1"/>
        </dgm:presLayoutVars>
      </dgm:prSet>
      <dgm:spPr/>
      <dgm:t>
        <a:bodyPr/>
        <a:lstStyle/>
        <a:p>
          <a:endParaRPr lang="en-US"/>
        </a:p>
      </dgm:t>
    </dgm:pt>
    <dgm:pt modelId="{9FB8DD96-904B-4D8A-8CD8-1DDA47203D62}" type="pres">
      <dgm:prSet presAssocID="{220A52E7-50ED-4A81-A969-4D52AFACA6AF}" presName="parSpace" presStyleCnt="0"/>
      <dgm:spPr/>
    </dgm:pt>
    <dgm:pt modelId="{6BCD4677-E4D3-4F9C-BB84-071135E31892}" type="pres">
      <dgm:prSet presAssocID="{37B58E87-71B4-4E2C-BE06-1D8F81F2A9B2}" presName="parTxOnly" presStyleLbl="node1" presStyleIdx="2" presStyleCnt="5">
        <dgm:presLayoutVars>
          <dgm:bulletEnabled val="1"/>
        </dgm:presLayoutVars>
      </dgm:prSet>
      <dgm:spPr/>
      <dgm:t>
        <a:bodyPr/>
        <a:lstStyle/>
        <a:p>
          <a:endParaRPr lang="en-US"/>
        </a:p>
      </dgm:t>
    </dgm:pt>
    <dgm:pt modelId="{F1276101-0234-45C4-A71D-D2575C8B2709}" type="pres">
      <dgm:prSet presAssocID="{652E07CF-5A08-4839-91BE-689CB6BDE3C6}" presName="parSpace" presStyleCnt="0"/>
      <dgm:spPr/>
    </dgm:pt>
    <dgm:pt modelId="{160E7C1C-35FE-4743-BEF3-68915F3BF8DC}" type="pres">
      <dgm:prSet presAssocID="{FFECAA41-79B9-41A6-9BD3-013160D0AA86}" presName="parTxOnly" presStyleLbl="node1" presStyleIdx="3" presStyleCnt="5">
        <dgm:presLayoutVars>
          <dgm:bulletEnabled val="1"/>
        </dgm:presLayoutVars>
      </dgm:prSet>
      <dgm:spPr/>
      <dgm:t>
        <a:bodyPr/>
        <a:lstStyle/>
        <a:p>
          <a:endParaRPr lang="en-US"/>
        </a:p>
      </dgm:t>
    </dgm:pt>
    <dgm:pt modelId="{3D8E479F-C4A0-45BA-83B3-CBC0FC19F7C7}" type="pres">
      <dgm:prSet presAssocID="{97E33533-83E8-48A0-8DBD-7D27CAD3A718}" presName="parSpace" presStyleCnt="0"/>
      <dgm:spPr/>
    </dgm:pt>
    <dgm:pt modelId="{B1F74B31-D0CD-4410-85B9-3DCDB50AD0D4}" type="pres">
      <dgm:prSet presAssocID="{E37683A6-6618-4525-A9E2-4723DD5D01A1}" presName="parTxOnly" presStyleLbl="node1" presStyleIdx="4" presStyleCnt="5">
        <dgm:presLayoutVars>
          <dgm:bulletEnabled val="1"/>
        </dgm:presLayoutVars>
      </dgm:prSet>
      <dgm:spPr/>
      <dgm:t>
        <a:bodyPr/>
        <a:lstStyle/>
        <a:p>
          <a:endParaRPr lang="en-US"/>
        </a:p>
      </dgm:t>
    </dgm:pt>
  </dgm:ptLst>
  <dgm:cxnLst>
    <dgm:cxn modelId="{8EF22BD6-4C9A-446A-9E8A-180B9C42AA7F}" srcId="{5A27CF65-0554-47B6-B17E-5389523B531A}" destId="{37B58E87-71B4-4E2C-BE06-1D8F81F2A9B2}" srcOrd="2" destOrd="0" parTransId="{4F3DC1AE-3C0A-4A25-9E9F-A02B7DB8B141}" sibTransId="{652E07CF-5A08-4839-91BE-689CB6BDE3C6}"/>
    <dgm:cxn modelId="{555E359C-EE07-4F16-8B10-5992D0639E3F}" srcId="{5A27CF65-0554-47B6-B17E-5389523B531A}" destId="{FFECAA41-79B9-41A6-9BD3-013160D0AA86}" srcOrd="3" destOrd="0" parTransId="{1666B87D-C53B-40B3-BB48-4DAB3A39C521}" sibTransId="{97E33533-83E8-48A0-8DBD-7D27CAD3A718}"/>
    <dgm:cxn modelId="{B1D553E2-83C9-44B5-82D5-AE41C126BED1}" srcId="{5A27CF65-0554-47B6-B17E-5389523B531A}" destId="{E37683A6-6618-4525-A9E2-4723DD5D01A1}" srcOrd="4" destOrd="0" parTransId="{EF59E8A3-930C-400D-BD41-D7F6EFAA3865}" sibTransId="{D9B9F2B3-2B20-4EC9-A87F-6065F02F1859}"/>
    <dgm:cxn modelId="{C2C28394-F810-45EE-9F92-084C3C615CC8}" type="presOf" srcId="{FFECAA41-79B9-41A6-9BD3-013160D0AA86}" destId="{160E7C1C-35FE-4743-BEF3-68915F3BF8DC}" srcOrd="0" destOrd="0" presId="urn:microsoft.com/office/officeart/2005/8/layout/hChevron3"/>
    <dgm:cxn modelId="{E37C5FBE-68E7-477C-BE87-16D3F67303E0}" srcId="{5A27CF65-0554-47B6-B17E-5389523B531A}" destId="{F371960D-5699-4AC3-82F4-2C886F8B7359}" srcOrd="0" destOrd="0" parTransId="{5677FAB0-714C-42E0-B49F-C92C85C648D8}" sibTransId="{F69879FE-C961-4AEA-9BEF-55FCD93662EC}"/>
    <dgm:cxn modelId="{705592E0-B306-4A66-9BEF-5FB0DE5F499E}" type="presOf" srcId="{FFC2377B-BDB4-4993-97A0-960C78B3C19F}" destId="{E12FE895-FD4A-4D6B-87F4-DF84CE97F771}" srcOrd="0" destOrd="0" presId="urn:microsoft.com/office/officeart/2005/8/layout/hChevron3"/>
    <dgm:cxn modelId="{3DF882FB-664B-41DC-998F-0CFC107DFD93}" srcId="{5A27CF65-0554-47B6-B17E-5389523B531A}" destId="{FFC2377B-BDB4-4993-97A0-960C78B3C19F}" srcOrd="1" destOrd="0" parTransId="{4A276462-6877-4F81-A42E-03FA5097028E}" sibTransId="{220A52E7-50ED-4A81-A969-4D52AFACA6AF}"/>
    <dgm:cxn modelId="{D05C477F-8B3A-4B87-89EC-8D9EF592E550}" type="presOf" srcId="{5A27CF65-0554-47B6-B17E-5389523B531A}" destId="{F2069E35-EE93-4515-B504-7342463916DF}" srcOrd="0" destOrd="0" presId="urn:microsoft.com/office/officeart/2005/8/layout/hChevron3"/>
    <dgm:cxn modelId="{5D95AE02-0D78-4525-8CC8-B7839D1A312F}" type="presOf" srcId="{37B58E87-71B4-4E2C-BE06-1D8F81F2A9B2}" destId="{6BCD4677-E4D3-4F9C-BB84-071135E31892}" srcOrd="0" destOrd="0" presId="urn:microsoft.com/office/officeart/2005/8/layout/hChevron3"/>
    <dgm:cxn modelId="{DA20C1C3-53DD-4F36-B3EA-E0E34529D01C}" type="presOf" srcId="{E37683A6-6618-4525-A9E2-4723DD5D01A1}" destId="{B1F74B31-D0CD-4410-85B9-3DCDB50AD0D4}" srcOrd="0" destOrd="0" presId="urn:microsoft.com/office/officeart/2005/8/layout/hChevron3"/>
    <dgm:cxn modelId="{1C67263B-16B4-477A-B1E2-F295435E382E}" type="presOf" srcId="{F371960D-5699-4AC3-82F4-2C886F8B7359}" destId="{89660FF4-FF8F-43BC-B710-0851FCD3B102}" srcOrd="0" destOrd="0" presId="urn:microsoft.com/office/officeart/2005/8/layout/hChevron3"/>
    <dgm:cxn modelId="{62D0C098-E79B-430B-A283-D48AAFBCCE2C}" type="presParOf" srcId="{F2069E35-EE93-4515-B504-7342463916DF}" destId="{89660FF4-FF8F-43BC-B710-0851FCD3B102}" srcOrd="0" destOrd="0" presId="urn:microsoft.com/office/officeart/2005/8/layout/hChevron3"/>
    <dgm:cxn modelId="{F7767C2F-0F98-4D88-B797-C27716D0A17B}" type="presParOf" srcId="{F2069E35-EE93-4515-B504-7342463916DF}" destId="{75CE033D-D61F-4296-B79E-F391513A0450}" srcOrd="1" destOrd="0" presId="urn:microsoft.com/office/officeart/2005/8/layout/hChevron3"/>
    <dgm:cxn modelId="{786F4508-4A8E-429E-B36F-4E2F3E3B4043}" type="presParOf" srcId="{F2069E35-EE93-4515-B504-7342463916DF}" destId="{E12FE895-FD4A-4D6B-87F4-DF84CE97F771}" srcOrd="2" destOrd="0" presId="urn:microsoft.com/office/officeart/2005/8/layout/hChevron3"/>
    <dgm:cxn modelId="{C8851C4F-EB35-4129-B54E-E0754BAF202E}" type="presParOf" srcId="{F2069E35-EE93-4515-B504-7342463916DF}" destId="{9FB8DD96-904B-4D8A-8CD8-1DDA47203D62}" srcOrd="3" destOrd="0" presId="urn:microsoft.com/office/officeart/2005/8/layout/hChevron3"/>
    <dgm:cxn modelId="{F941586F-2B99-4500-B4FE-92A6B3FC435B}" type="presParOf" srcId="{F2069E35-EE93-4515-B504-7342463916DF}" destId="{6BCD4677-E4D3-4F9C-BB84-071135E31892}" srcOrd="4" destOrd="0" presId="urn:microsoft.com/office/officeart/2005/8/layout/hChevron3"/>
    <dgm:cxn modelId="{8DF147CF-1677-4133-B27E-13FD7050DF46}" type="presParOf" srcId="{F2069E35-EE93-4515-B504-7342463916DF}" destId="{F1276101-0234-45C4-A71D-D2575C8B2709}" srcOrd="5" destOrd="0" presId="urn:microsoft.com/office/officeart/2005/8/layout/hChevron3"/>
    <dgm:cxn modelId="{8909E7B9-DC82-4EF6-B192-69DB8FFAD615}" type="presParOf" srcId="{F2069E35-EE93-4515-B504-7342463916DF}" destId="{160E7C1C-35FE-4743-BEF3-68915F3BF8DC}" srcOrd="6" destOrd="0" presId="urn:microsoft.com/office/officeart/2005/8/layout/hChevron3"/>
    <dgm:cxn modelId="{45814A58-70BD-4CB6-87AE-B9E223C861D1}" type="presParOf" srcId="{F2069E35-EE93-4515-B504-7342463916DF}" destId="{3D8E479F-C4A0-45BA-83B3-CBC0FC19F7C7}" srcOrd="7" destOrd="0" presId="urn:microsoft.com/office/officeart/2005/8/layout/hChevron3"/>
    <dgm:cxn modelId="{AFEB4C28-4BE3-476B-90F6-A0C9125279F1}" type="presParOf" srcId="{F2069E35-EE93-4515-B504-7342463916DF}" destId="{B1F74B31-D0CD-4410-85B9-3DCDB50AD0D4}"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660FF4-FF8F-43BC-B710-0851FCD3B102}">
      <dsp:nvSpPr>
        <dsp:cNvPr id="0" name=""/>
        <dsp:cNvSpPr/>
      </dsp:nvSpPr>
      <dsp:spPr>
        <a:xfrm>
          <a:off x="912" y="231692"/>
          <a:ext cx="1780169" cy="712067"/>
        </a:xfrm>
        <a:prstGeom prst="homePlate">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674" tIns="29337" rIns="14669" bIns="29337" numCol="1" spcCol="1270" anchor="ctr" anchorCtr="0">
          <a:noAutofit/>
        </a:bodyPr>
        <a:lstStyle/>
        <a:p>
          <a:pPr lvl="0" algn="ctr" defTabSz="488950">
            <a:lnSpc>
              <a:spcPct val="90000"/>
            </a:lnSpc>
            <a:spcBef>
              <a:spcPct val="0"/>
            </a:spcBef>
            <a:spcAft>
              <a:spcPct val="35000"/>
            </a:spcAft>
          </a:pPr>
          <a:r>
            <a:rPr lang="en-US" sz="1100" kern="1200" dirty="0" smtClean="0"/>
            <a:t>Family</a:t>
          </a:r>
          <a:endParaRPr lang="en-US" sz="1100" kern="1200" dirty="0"/>
        </a:p>
      </dsp:txBody>
      <dsp:txXfrm>
        <a:off x="912" y="231692"/>
        <a:ext cx="1602152" cy="712067"/>
      </dsp:txXfrm>
    </dsp:sp>
    <dsp:sp modelId="{E12FE895-FD4A-4D6B-87F4-DF84CE97F771}">
      <dsp:nvSpPr>
        <dsp:cNvPr id="0" name=""/>
        <dsp:cNvSpPr/>
      </dsp:nvSpPr>
      <dsp:spPr>
        <a:xfrm>
          <a:off x="1425048" y="231692"/>
          <a:ext cx="1780169" cy="712067"/>
        </a:xfrm>
        <a:prstGeom prst="chevron">
          <a:avLst/>
        </a:prstGeom>
        <a:solidFill>
          <a:schemeClr val="accent1">
            <a:shade val="50000"/>
            <a:hueOff val="68537"/>
            <a:satOff val="25540"/>
            <a:lumOff val="1282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US" sz="1100" kern="1200" dirty="0" smtClean="0"/>
            <a:t>Authorization</a:t>
          </a:r>
          <a:endParaRPr lang="en-US" sz="1100" kern="1200" dirty="0"/>
        </a:p>
      </dsp:txBody>
      <dsp:txXfrm>
        <a:off x="1781082" y="231692"/>
        <a:ext cx="1068102" cy="712067"/>
      </dsp:txXfrm>
    </dsp:sp>
    <dsp:sp modelId="{6BCD4677-E4D3-4F9C-BB84-071135E31892}">
      <dsp:nvSpPr>
        <dsp:cNvPr id="0" name=""/>
        <dsp:cNvSpPr/>
      </dsp:nvSpPr>
      <dsp:spPr>
        <a:xfrm>
          <a:off x="2849183" y="231692"/>
          <a:ext cx="1780169" cy="712067"/>
        </a:xfrm>
        <a:prstGeom prst="chevron">
          <a:avLst/>
        </a:prstGeom>
        <a:solidFill>
          <a:schemeClr val="accent1">
            <a:shade val="50000"/>
            <a:hueOff val="137074"/>
            <a:satOff val="51080"/>
            <a:lumOff val="256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US" sz="1100" kern="1200" dirty="0" smtClean="0"/>
            <a:t>Placement</a:t>
          </a:r>
          <a:endParaRPr lang="en-US" sz="1100" kern="1200" dirty="0"/>
        </a:p>
      </dsp:txBody>
      <dsp:txXfrm>
        <a:off x="3205217" y="231692"/>
        <a:ext cx="1068102" cy="712067"/>
      </dsp:txXfrm>
    </dsp:sp>
    <dsp:sp modelId="{160E7C1C-35FE-4743-BEF3-68915F3BF8DC}">
      <dsp:nvSpPr>
        <dsp:cNvPr id="0" name=""/>
        <dsp:cNvSpPr/>
      </dsp:nvSpPr>
      <dsp:spPr>
        <a:xfrm>
          <a:off x="4273319" y="231692"/>
          <a:ext cx="1780169" cy="712067"/>
        </a:xfrm>
        <a:prstGeom prst="chevron">
          <a:avLst/>
        </a:prstGeom>
        <a:solidFill>
          <a:schemeClr val="accent1">
            <a:shade val="50000"/>
            <a:hueOff val="137074"/>
            <a:satOff val="51080"/>
            <a:lumOff val="256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US" sz="1100" kern="1200" dirty="0" smtClean="0"/>
            <a:t>Attendance</a:t>
          </a:r>
          <a:endParaRPr lang="en-US" sz="1100" kern="1200" dirty="0"/>
        </a:p>
      </dsp:txBody>
      <dsp:txXfrm>
        <a:off x="4629353" y="231692"/>
        <a:ext cx="1068102" cy="712067"/>
      </dsp:txXfrm>
    </dsp:sp>
    <dsp:sp modelId="{B1F74B31-D0CD-4410-85B9-3DCDB50AD0D4}">
      <dsp:nvSpPr>
        <dsp:cNvPr id="0" name=""/>
        <dsp:cNvSpPr/>
      </dsp:nvSpPr>
      <dsp:spPr>
        <a:xfrm>
          <a:off x="5697454" y="231692"/>
          <a:ext cx="1780169" cy="712067"/>
        </a:xfrm>
        <a:prstGeom prst="chevron">
          <a:avLst/>
        </a:prstGeom>
        <a:solidFill>
          <a:schemeClr val="accent1">
            <a:shade val="50000"/>
            <a:hueOff val="68537"/>
            <a:satOff val="25540"/>
            <a:lumOff val="1282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US" sz="1100" kern="1200" dirty="0" smtClean="0"/>
            <a:t>Billing</a:t>
          </a:r>
          <a:endParaRPr lang="en-US" sz="1100" kern="1200" dirty="0"/>
        </a:p>
      </dsp:txBody>
      <dsp:txXfrm>
        <a:off x="6053488" y="231692"/>
        <a:ext cx="1068102" cy="71206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defTabSz="915988">
              <a:spcBef>
                <a:spcPct val="0"/>
              </a:spcBef>
              <a:defRPr sz="1200" b="0">
                <a:cs typeface="+mn-cs"/>
              </a:defRPr>
            </a:lvl1pPr>
          </a:lstStyle>
          <a:p>
            <a:pPr>
              <a:defRPr/>
            </a:pPr>
            <a:endParaRPr lang="en-US"/>
          </a:p>
        </p:txBody>
      </p:sp>
      <p:sp>
        <p:nvSpPr>
          <p:cNvPr id="88067" name="Rectangle 3"/>
          <p:cNvSpPr>
            <a:spLocks noGrp="1" noChangeArrowheads="1"/>
          </p:cNvSpPr>
          <p:nvPr>
            <p:ph type="dt" sz="quarter" idx="1"/>
          </p:nvPr>
        </p:nvSpPr>
        <p:spPr bwMode="auto">
          <a:xfrm>
            <a:off x="3971925"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algn="r" defTabSz="915988">
              <a:spcBef>
                <a:spcPct val="0"/>
              </a:spcBef>
              <a:defRPr sz="1200" b="0">
                <a:cs typeface="+mn-cs"/>
              </a:defRPr>
            </a:lvl1pPr>
          </a:lstStyle>
          <a:p>
            <a:pPr>
              <a:defRPr/>
            </a:pPr>
            <a:endParaRPr lang="en-US"/>
          </a:p>
        </p:txBody>
      </p:sp>
      <p:sp>
        <p:nvSpPr>
          <p:cNvPr id="88068" name="Rectangle 4"/>
          <p:cNvSpPr>
            <a:spLocks noGrp="1" noChangeArrowheads="1"/>
          </p:cNvSpPr>
          <p:nvPr>
            <p:ph type="ftr" sz="quarter" idx="2"/>
          </p:nvPr>
        </p:nvSpPr>
        <p:spPr bwMode="auto">
          <a:xfrm>
            <a:off x="0"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defTabSz="915988">
              <a:spcBef>
                <a:spcPct val="0"/>
              </a:spcBef>
              <a:defRPr sz="1200" b="0">
                <a:cs typeface="+mn-cs"/>
              </a:defRPr>
            </a:lvl1pPr>
          </a:lstStyle>
          <a:p>
            <a:pPr>
              <a:defRPr/>
            </a:pPr>
            <a:endParaRPr lang="en-US"/>
          </a:p>
        </p:txBody>
      </p:sp>
      <p:sp>
        <p:nvSpPr>
          <p:cNvPr id="88069" name="Rectangle 5"/>
          <p:cNvSpPr>
            <a:spLocks noGrp="1" noChangeArrowheads="1"/>
          </p:cNvSpPr>
          <p:nvPr>
            <p:ph type="sldNum" sz="quarter" idx="3"/>
          </p:nvPr>
        </p:nvSpPr>
        <p:spPr bwMode="auto">
          <a:xfrm>
            <a:off x="3971925"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algn="r" defTabSz="915988">
              <a:spcBef>
                <a:spcPct val="0"/>
              </a:spcBef>
              <a:defRPr sz="1200" b="0">
                <a:cs typeface="+mn-cs"/>
              </a:defRPr>
            </a:lvl1pPr>
          </a:lstStyle>
          <a:p>
            <a:pPr>
              <a:defRPr/>
            </a:pPr>
            <a:fld id="{C0A0AD01-4FBE-4EAF-A2A7-E71A85EE0EB6}" type="slidenum">
              <a:rPr lang="en-US"/>
              <a:pPr>
                <a:defRPr/>
              </a:pPr>
              <a:t>‹#›</a:t>
            </a:fld>
            <a:endParaRPr lang="en-US"/>
          </a:p>
        </p:txBody>
      </p:sp>
    </p:spTree>
    <p:extLst>
      <p:ext uri="{BB962C8B-B14F-4D97-AF65-F5344CB8AC3E}">
        <p14:creationId xmlns:p14="http://schemas.microsoft.com/office/powerpoint/2010/main" val="6072536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defTabSz="931863">
              <a:spcBef>
                <a:spcPct val="0"/>
              </a:spcBef>
              <a:defRPr sz="1200" b="0">
                <a:cs typeface="+mn-cs"/>
              </a:defRPr>
            </a:lvl1pPr>
          </a:lstStyle>
          <a:p>
            <a:pPr>
              <a:defRPr/>
            </a:pPr>
            <a:endParaRPr lang="en-US"/>
          </a:p>
        </p:txBody>
      </p:sp>
      <p:sp>
        <p:nvSpPr>
          <p:cNvPr id="17411" name="Rectangle 3"/>
          <p:cNvSpPr>
            <a:spLocks noGrp="1" noChangeArrowheads="1"/>
          </p:cNvSpPr>
          <p:nvPr>
            <p:ph type="dt" idx="1"/>
          </p:nvPr>
        </p:nvSpPr>
        <p:spPr bwMode="auto">
          <a:xfrm>
            <a:off x="3971925"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algn="r" defTabSz="931863">
              <a:spcBef>
                <a:spcPct val="0"/>
              </a:spcBef>
              <a:defRPr sz="1200" b="0">
                <a:cs typeface="+mn-cs"/>
              </a:defRPr>
            </a:lvl1pPr>
          </a:lstStyle>
          <a:p>
            <a:pPr>
              <a:defRPr/>
            </a:pPr>
            <a:endParaRPr lang="en-US"/>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01675" y="4416191"/>
            <a:ext cx="5607050" cy="418258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defTabSz="931863">
              <a:spcBef>
                <a:spcPct val="0"/>
              </a:spcBef>
              <a:defRPr sz="1200" b="0">
                <a:cs typeface="+mn-cs"/>
              </a:defRPr>
            </a:lvl1pPr>
          </a:lstStyle>
          <a:p>
            <a:pPr>
              <a:defRPr/>
            </a:pPr>
            <a:endParaRPr lang="en-US"/>
          </a:p>
        </p:txBody>
      </p:sp>
      <p:sp>
        <p:nvSpPr>
          <p:cNvPr id="17415" name="Rectangle 7"/>
          <p:cNvSpPr>
            <a:spLocks noGrp="1" noChangeArrowheads="1"/>
          </p:cNvSpPr>
          <p:nvPr>
            <p:ph type="sldNum" sz="quarter" idx="5"/>
          </p:nvPr>
        </p:nvSpPr>
        <p:spPr bwMode="auto">
          <a:xfrm>
            <a:off x="3971925"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algn="r" defTabSz="931863">
              <a:spcBef>
                <a:spcPct val="0"/>
              </a:spcBef>
              <a:defRPr sz="1200" b="0">
                <a:cs typeface="+mn-cs"/>
              </a:defRPr>
            </a:lvl1pPr>
          </a:lstStyle>
          <a:p>
            <a:pPr>
              <a:defRPr/>
            </a:pPr>
            <a:fld id="{FC40C652-4344-4BF0-B2D6-05C320ECF034}" type="slidenum">
              <a:rPr lang="en-US"/>
              <a:pPr>
                <a:defRPr/>
              </a:pPr>
              <a:t>‹#›</a:t>
            </a:fld>
            <a:endParaRPr lang="en-US"/>
          </a:p>
        </p:txBody>
      </p:sp>
    </p:spTree>
    <p:extLst>
      <p:ext uri="{BB962C8B-B14F-4D97-AF65-F5344CB8AC3E}">
        <p14:creationId xmlns:p14="http://schemas.microsoft.com/office/powerpoint/2010/main" val="3608602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1</a:t>
            </a:fld>
            <a:endParaRPr lang="en-US"/>
          </a:p>
        </p:txBody>
      </p:sp>
    </p:spTree>
    <p:extLst>
      <p:ext uri="{BB962C8B-B14F-4D97-AF65-F5344CB8AC3E}">
        <p14:creationId xmlns:p14="http://schemas.microsoft.com/office/powerpoint/2010/main" val="1404141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ARE THESE THE CORRECT DATES?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Billing is the 5</a:t>
            </a:r>
            <a:r>
              <a:rPr lang="en-US" baseline="30000" dirty="0" smtClean="0"/>
              <a:t>th</a:t>
            </a:r>
            <a:r>
              <a:rPr lang="en-US" dirty="0" smtClean="0"/>
              <a:t> Step in the Process</a:t>
            </a:r>
          </a:p>
          <a:p>
            <a:r>
              <a:rPr lang="en-US" dirty="0" smtClean="0"/>
              <a:t>Billing can only be Submitted after:</a:t>
            </a:r>
          </a:p>
          <a:p>
            <a:pPr lvl="1"/>
            <a:r>
              <a:rPr lang="en-US" dirty="0" smtClean="0"/>
              <a:t>The family and child have been entered in CCFA</a:t>
            </a:r>
          </a:p>
          <a:p>
            <a:pPr lvl="1"/>
            <a:r>
              <a:rPr lang="en-US" dirty="0" smtClean="0"/>
              <a:t>Eligibility information is complete and the Authorization status is Approved</a:t>
            </a:r>
          </a:p>
          <a:p>
            <a:pPr lvl="1"/>
            <a:r>
              <a:rPr lang="en-US" dirty="0" smtClean="0"/>
              <a:t>Placements have been created for the child for the Provider Organization</a:t>
            </a:r>
          </a:p>
          <a:p>
            <a:pPr lvl="1"/>
            <a:r>
              <a:rPr lang="en-US" dirty="0" smtClean="0"/>
              <a:t>Attendance has been completed and Approved (Generate Ledgers)</a:t>
            </a:r>
          </a:p>
          <a:p>
            <a:pPr lvl="1"/>
            <a:r>
              <a:rPr lang="en-US" dirty="0" smtClean="0"/>
              <a:t>See Appendix for Common Issues</a:t>
            </a:r>
          </a:p>
          <a:p>
            <a:r>
              <a:rPr lang="en-US" dirty="0" smtClean="0"/>
              <a:t>Provider Rates should be populated and current</a:t>
            </a:r>
          </a:p>
          <a:p>
            <a:pPr lvl="1"/>
            <a:r>
              <a:rPr lang="en-US" dirty="0" smtClean="0"/>
              <a:t>See Appendix for discussion of which rates are used</a:t>
            </a:r>
          </a:p>
          <a:p>
            <a:r>
              <a:rPr lang="en-US" dirty="0" smtClean="0"/>
              <a:t>You will not be paid for unapproved/rejected Attendance that remains unapproved</a:t>
            </a:r>
          </a:p>
          <a:p>
            <a:pPr lvl="1"/>
            <a:r>
              <a:rPr lang="en-US" dirty="0" smtClean="0"/>
              <a:t>Modify the Attendance as necessary and resubmit</a:t>
            </a:r>
          </a:p>
          <a:p>
            <a:pPr lvl="1"/>
            <a:r>
              <a:rPr lang="en-US" dirty="0" smtClean="0"/>
              <a:t>If after the service month deadline, will be billed next service month</a:t>
            </a:r>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4</a:t>
            </a:fld>
            <a:endParaRPr lang="en-US"/>
          </a:p>
        </p:txBody>
      </p:sp>
    </p:spTree>
    <p:extLst>
      <p:ext uri="{BB962C8B-B14F-4D97-AF65-F5344CB8AC3E}">
        <p14:creationId xmlns:p14="http://schemas.microsoft.com/office/powerpoint/2010/main" val="11252584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a:extLst/>
        </p:spPr>
        <p:txBody>
          <a:bodyPr/>
          <a:lstStyle/>
          <a:p>
            <a:pPr>
              <a:spcBef>
                <a:spcPct val="50000"/>
              </a:spcBef>
              <a:defRPr/>
            </a:pPr>
            <a:endParaRPr lang="en-US"/>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a:extLst/>
        </p:spPr>
        <p:txBody>
          <a:bodyPr/>
          <a:lstStyle/>
          <a:p>
            <a:pPr>
              <a:spcBef>
                <a:spcPct val="50000"/>
              </a:spcBef>
              <a:defRPr/>
            </a:pPr>
            <a:endParaRPr lang="en-US"/>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smtClean="0"/>
              <a:t>Click to edit Master title style</a:t>
            </a:r>
            <a:endParaRPr lang="en-US"/>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fld id="{FFC5BF77-A12D-4A4E-81A1-2E51B85A9F4E}" type="datetime1">
              <a:rPr lang="en-US"/>
              <a:pPr>
                <a:defRPr/>
              </a:pPr>
              <a:t>10/6/2020</a:t>
            </a:fld>
            <a:endParaRPr lang="en-US"/>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a:p>
        </p:txBody>
      </p:sp>
      <p:pic>
        <p:nvPicPr>
          <p:cNvPr id="11" name="Picture 10" descr="EEC.gif"/>
          <p:cNvPicPr>
            <a:picLocks noChangeAspect="1"/>
          </p:cNvPicPr>
          <p:nvPr userDrawn="1"/>
        </p:nvPicPr>
        <p:blipFill>
          <a:blip r:embed="rId3"/>
          <a:stretch>
            <a:fillRect/>
          </a:stretch>
        </p:blipFill>
        <p:spPr>
          <a:xfrm>
            <a:off x="5814889"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dirty="0" smtClean="0"/>
              <a:t>[Cover Slide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651E5007-E2A8-4F28-B02C-D9B4778A4FBC}" type="datetime1">
              <a:rPr lang="en-US"/>
              <a:pPr>
                <a:defRPr/>
              </a:pPr>
              <a:t>10/6/2020</a:t>
            </a:fld>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E64D285B-DACB-42BB-B653-47C1841396BB}" type="datetime1">
              <a:rPr lang="en-US"/>
              <a:pPr>
                <a:defRPr/>
              </a:pPr>
              <a:t>10/6/2020</a:t>
            </a:fld>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A5874A1A-8E78-422A-B8B2-80C17E336868}" type="datetime1">
              <a:rPr lang="en-US"/>
              <a:pPr>
                <a:defRPr/>
              </a:pPr>
              <a:t>10/6/2020</a:t>
            </a:fld>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382000" cy="4525963"/>
          </a:xfrm>
        </p:spPr>
        <p:txBody>
          <a:bodyPr/>
          <a:lstStyle/>
          <a:p>
            <a:pPr lvl="0"/>
            <a:r>
              <a:rPr lang="en-US" noProof="0" smtClean="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477C6CFE-4E4B-440B-BF1B-C97C32263C65}" type="datetime1">
              <a:rPr lang="en-US"/>
              <a:pPr>
                <a:defRPr/>
              </a:pPr>
              <a:t>10/6/2020</a:t>
            </a:fld>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9F806A53-99B1-4A5A-AAED-521BB5A1F7AE}" type="datetime1">
              <a:rPr lang="en-US"/>
              <a:pPr>
                <a:defRPr/>
              </a:pPr>
              <a:t>10/6/2020</a:t>
            </a:fld>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24400" y="1600200"/>
            <a:ext cx="411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24400" y="3938588"/>
            <a:ext cx="411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fld id="{4E35B36A-9BCD-40BE-9DCA-02D555224E8C}" type="datetime1">
              <a:rPr lang="en-US"/>
              <a:pPr>
                <a:defRPr/>
              </a:pPr>
              <a:t>10/6/2020</a:t>
            </a:fld>
            <a:endParaRPr lang="en-US"/>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2"/>
          <p:cNvSpPr>
            <a:spLocks noGrp="1" noChangeArrowheads="1"/>
          </p:cNvSpPr>
          <p:nvPr>
            <p:ph type="dt" sz="half" idx="10"/>
          </p:nvPr>
        </p:nvSpPr>
        <p:spPr>
          <a:ln/>
        </p:spPr>
        <p:txBody>
          <a:bodyPr/>
          <a:lstStyle>
            <a:lvl1pPr>
              <a:defRPr/>
            </a:lvl1pPr>
          </a:lstStyle>
          <a:p>
            <a:pPr>
              <a:defRPr/>
            </a:pPr>
            <a:fld id="{2F6CC710-1491-4E4E-9152-D3737FD39707}" type="datetime1">
              <a:rPr lang="en-US"/>
              <a:pPr>
                <a:defRPr/>
              </a:pPr>
              <a:t>10/6/2020</a:t>
            </a:fld>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dirty="0" smtClean="0"/>
              <a:t>Slide Title</a:t>
            </a:r>
          </a:p>
          <a:p>
            <a:pPr lvl="0"/>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4C4A21A5-9DCB-4E47-A5D6-C59403ACF65D}" type="datetime1">
              <a:rPr lang="en-US"/>
              <a:pPr>
                <a:defRPr/>
              </a:pPr>
              <a:t>10/6/2020</a:t>
            </a:fld>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FCE76B26-D525-4B3A-AD1F-0F749DCB5CEA}" type="datetime1">
              <a:rPr lang="en-US"/>
              <a:pPr>
                <a:defRPr/>
              </a:pPr>
              <a:t>10/6/2020</a:t>
            </a:fld>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fld id="{CA0CAF8B-6BB1-4D78-91A4-9088E87EBD16}" type="datetime1">
              <a:rPr lang="en-US"/>
              <a:pPr>
                <a:defRPr/>
              </a:pPr>
              <a:t>10/6/2020</a:t>
            </a:fld>
            <a:endParaRPr lang="en-US"/>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fld id="{BA56232C-64F3-4BC7-A9F4-9AD666360C45}" type="datetime1">
              <a:rPr lang="en-US"/>
              <a:pPr>
                <a:defRPr/>
              </a:pPr>
              <a:t>10/6/2020</a:t>
            </a:fld>
            <a:endParaRPr lang="en-US"/>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a:p>
        </p:txBody>
      </p:sp>
      <p:sp>
        <p:nvSpPr>
          <p:cNvPr id="6" name="Title 5"/>
          <p:cNvSpPr>
            <a:spLocks noGrp="1"/>
          </p:cNvSpPr>
          <p:nvPr>
            <p:ph type="title" hasCustomPrompt="1"/>
          </p:nvPr>
        </p:nvSpPr>
        <p:spPr>
          <a:xfrm>
            <a:off x="414338" y="152400"/>
            <a:ext cx="7584674" cy="722243"/>
          </a:xfrm>
        </p:spPr>
        <p:txBody>
          <a:bodyPr/>
          <a:lstStyle>
            <a:lvl1pPr>
              <a:defRPr/>
            </a:lvl1pPr>
          </a:lstStyle>
          <a:p>
            <a:r>
              <a:rPr lang="en-US" dirty="0" smtClean="0"/>
              <a:t>[Slide Title]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2DD26A74-AA3F-4EF0-A4AF-04DB0CC29C2B}" type="datetime1">
              <a:rPr lang="en-US"/>
              <a:pPr>
                <a:defRPr/>
              </a:pPr>
              <a:t>10/6/2020</a:t>
            </a:fld>
            <a:endParaRPr lang="en-US"/>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6AAD3D5E-105C-4907-9B60-C6F5CE58284D}" type="datetime1">
              <a:rPr lang="en-US"/>
              <a:pPr>
                <a:defRPr/>
              </a:pPr>
              <a:t>10/6/2020</a:t>
            </a:fld>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550D742-E7EE-41B8-9B65-6DB397F6AFB3}" type="datetime1">
              <a:rPr lang="en-US"/>
              <a:pPr>
                <a:defRPr/>
              </a:pPr>
              <a:t>10/6/2020</a:t>
            </a:fld>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gi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100"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fld id="{40E272F6-1708-4844-BC38-1E403A83FDAA}" type="datetime1">
              <a:rPr lang="en-US"/>
              <a:pPr>
                <a:defRPr/>
              </a:pPr>
              <a:t>10/6/2020</a:t>
            </a:fld>
            <a:endParaRPr lang="en-US"/>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CF0C1523-E9F1-42F5-83FF-A196C03FCA7F}" type="slidenum">
              <a:rPr lang="en-US"/>
              <a:pPr>
                <a:defRPr/>
              </a:pPr>
              <a:t>‹#›</a:t>
            </a:fld>
            <a:endParaRPr lang="en-US"/>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a:extLst/>
        </p:spPr>
        <p:txBody>
          <a:bodyPr/>
          <a:lstStyle/>
          <a:p>
            <a:pPr>
              <a:spcBef>
                <a:spcPct val="50000"/>
              </a:spcBef>
              <a:defRPr/>
            </a:pPr>
            <a:endParaRPr lang="en-US"/>
          </a:p>
        </p:txBody>
      </p:sp>
      <p:pic>
        <p:nvPicPr>
          <p:cNvPr id="8" name="Picture 7" descr="EEC-Happle2.gif"/>
          <p:cNvPicPr>
            <a:picLocks noChangeAspect="1"/>
          </p:cNvPicPr>
          <p:nvPr/>
        </p:nvPicPr>
        <p:blipFill>
          <a:blip r:embed="rId17"/>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Lst>
  <p:timing>
    <p:tnLst>
      <p:par>
        <p:cTn id="1" dur="indefinite" restart="never" nodeType="tmRoot"/>
      </p:par>
    </p:tnLst>
  </p:timing>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2352675" y="2073350"/>
            <a:ext cx="6105525" cy="1527100"/>
          </a:xfrm>
        </p:spPr>
        <p:txBody>
          <a:bodyPr/>
          <a:lstStyle/>
          <a:p>
            <a:r>
              <a:rPr lang="en-US" dirty="0" smtClean="0"/>
              <a:t/>
            </a:r>
            <a:br>
              <a:rPr lang="en-US" dirty="0" smtClean="0"/>
            </a:br>
            <a:r>
              <a:rPr lang="en-US" dirty="0" smtClean="0"/>
              <a:t/>
            </a:r>
            <a:br>
              <a:rPr lang="en-US" dirty="0" smtClean="0"/>
            </a:br>
            <a:r>
              <a:rPr lang="en-US" dirty="0" smtClean="0"/>
              <a:t/>
            </a:r>
            <a:br>
              <a:rPr lang="en-US" dirty="0" smtClean="0"/>
            </a:br>
            <a:endParaRPr lang="en-US" sz="1800" b="0" i="1" dirty="0" smtClean="0"/>
          </a:p>
        </p:txBody>
      </p:sp>
      <p:sp>
        <p:nvSpPr>
          <p:cNvPr id="4" name="Text Placeholder 3"/>
          <p:cNvSpPr>
            <a:spLocks noGrp="1"/>
          </p:cNvSpPr>
          <p:nvPr>
            <p:ph type="body" sz="quarter" idx="13"/>
          </p:nvPr>
        </p:nvSpPr>
        <p:spPr/>
        <p:txBody>
          <a:bodyPr/>
          <a:lstStyle/>
          <a:p>
            <a:r>
              <a:rPr lang="en-US" sz="1400" b="0" dirty="0" smtClean="0"/>
              <a:t>CCFA Billing: Overview</a:t>
            </a:r>
            <a:r>
              <a:rPr lang="en-US" sz="1400" b="0" dirty="0"/>
              <a:t> </a:t>
            </a:r>
            <a:r>
              <a:rPr lang="en-US" sz="1400" b="0" dirty="0" smtClean="0"/>
              <a:t>and Steps</a:t>
            </a:r>
            <a:endParaRPr lang="en-US" sz="1400" b="0" dirty="0">
              <a:solidFill>
                <a:srgbClr val="FF0000"/>
              </a:solidFill>
            </a:endParaRPr>
          </a:p>
        </p:txBody>
      </p:sp>
      <p:sp>
        <p:nvSpPr>
          <p:cNvPr id="5" name="Text Placeholder 3"/>
          <p:cNvSpPr txBox="1">
            <a:spLocks/>
          </p:cNvSpPr>
          <p:nvPr/>
        </p:nvSpPr>
        <p:spPr bwMode="auto">
          <a:xfrm>
            <a:off x="6428926" y="6210599"/>
            <a:ext cx="1737174" cy="446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None/>
              <a:defRPr sz="1800" b="1">
                <a:solidFill>
                  <a:srgbClr val="000099"/>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sz="900" b="0" kern="0" dirty="0" smtClean="0"/>
              <a:t>Updated: </a:t>
            </a:r>
            <a:r>
              <a:rPr lang="en-US" sz="900" b="0" kern="0" dirty="0" smtClean="0"/>
              <a:t>October 2020</a:t>
            </a:r>
            <a:endParaRPr lang="en-US" sz="900" b="0" kern="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10</a:t>
            </a:fld>
            <a:endParaRPr lang="en-US"/>
          </a:p>
        </p:txBody>
      </p:sp>
      <p:sp>
        <p:nvSpPr>
          <p:cNvPr id="4" name="Text Placeholder 3"/>
          <p:cNvSpPr>
            <a:spLocks noGrp="1"/>
          </p:cNvSpPr>
          <p:nvPr>
            <p:ph type="body" sz="quarter" idx="12"/>
          </p:nvPr>
        </p:nvSpPr>
        <p:spPr/>
        <p:txBody>
          <a:bodyPr/>
          <a:lstStyle/>
          <a:p>
            <a:r>
              <a:rPr lang="en-US" dirty="0" smtClean="0">
                <a:solidFill>
                  <a:schemeClr val="accent2">
                    <a:lumMod val="50000"/>
                  </a:schemeClr>
                </a:solidFill>
              </a:rPr>
              <a:t>4. Click Review Submission</a:t>
            </a:r>
            <a:endParaRPr lang="en-US" dirty="0">
              <a:solidFill>
                <a:schemeClr val="accent2">
                  <a:lumMod val="50000"/>
                </a:schemeClr>
              </a:solidFill>
            </a:endParaRPr>
          </a:p>
        </p:txBody>
      </p:sp>
      <p:sp>
        <p:nvSpPr>
          <p:cNvPr id="7" name="Content Placeholder 1"/>
          <p:cNvSpPr>
            <a:spLocks noGrp="1"/>
          </p:cNvSpPr>
          <p:nvPr>
            <p:ph idx="1"/>
          </p:nvPr>
        </p:nvSpPr>
        <p:spPr>
          <a:xfrm>
            <a:off x="457200" y="1127783"/>
            <a:ext cx="8323436" cy="1277488"/>
          </a:xfrm>
        </p:spPr>
        <p:txBody>
          <a:bodyPr/>
          <a:lstStyle/>
          <a:p>
            <a:r>
              <a:rPr lang="en-US" sz="1400" dirty="0" smtClean="0"/>
              <a:t>Approving an invoice will change the check mark to gray</a:t>
            </a:r>
          </a:p>
          <a:p>
            <a:r>
              <a:rPr lang="en-US" sz="1400" dirty="0" smtClean="0"/>
              <a:t>After all invoices have been approved, click “Review Submission.”</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956" y="3748337"/>
            <a:ext cx="8013027" cy="1638672"/>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2315541"/>
            <a:ext cx="8021592" cy="1461329"/>
          </a:xfrm>
          <a:prstGeom prst="rect">
            <a:avLst/>
          </a:prstGeom>
        </p:spPr>
      </p:pic>
    </p:spTree>
    <p:extLst>
      <p:ext uri="{BB962C8B-B14F-4D97-AF65-F5344CB8AC3E}">
        <p14:creationId xmlns:p14="http://schemas.microsoft.com/office/powerpoint/2010/main" val="246904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11</a:t>
            </a:fld>
            <a:endParaRPr lang="en-US"/>
          </a:p>
        </p:txBody>
      </p:sp>
      <p:sp>
        <p:nvSpPr>
          <p:cNvPr id="4" name="Text Placeholder 3"/>
          <p:cNvSpPr>
            <a:spLocks noGrp="1"/>
          </p:cNvSpPr>
          <p:nvPr>
            <p:ph type="body" sz="quarter" idx="12"/>
          </p:nvPr>
        </p:nvSpPr>
        <p:spPr/>
        <p:txBody>
          <a:bodyPr/>
          <a:lstStyle/>
          <a:p>
            <a:r>
              <a:rPr lang="en-US" dirty="0" smtClean="0">
                <a:solidFill>
                  <a:schemeClr val="accent2">
                    <a:lumMod val="50000"/>
                  </a:schemeClr>
                </a:solidFill>
              </a:rPr>
              <a:t>5. Review Submission</a:t>
            </a:r>
            <a:endParaRPr lang="en-US" dirty="0">
              <a:solidFill>
                <a:schemeClr val="accent2">
                  <a:lumMod val="50000"/>
                </a:schemeClr>
              </a:solidFill>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0375" y="3513636"/>
            <a:ext cx="4864047" cy="1054309"/>
          </a:xfrm>
          <a:prstGeom prst="rect">
            <a:avLst/>
          </a:prstGeom>
        </p:spPr>
      </p:pic>
      <p:sp>
        <p:nvSpPr>
          <p:cNvPr id="7" name="Content Placeholder 6"/>
          <p:cNvSpPr>
            <a:spLocks noGrp="1"/>
          </p:cNvSpPr>
          <p:nvPr>
            <p:ph idx="1"/>
          </p:nvPr>
        </p:nvSpPr>
        <p:spPr>
          <a:xfrm>
            <a:off x="444500" y="1103242"/>
            <a:ext cx="1790700" cy="3505414"/>
          </a:xfrm>
        </p:spPr>
        <p:txBody>
          <a:bodyPr/>
          <a:lstStyle/>
          <a:p>
            <a:r>
              <a:rPr lang="en-US" sz="1400" dirty="0" smtClean="0"/>
              <a:t>The black rewind button allows you to make changes</a:t>
            </a:r>
            <a:r>
              <a:rPr lang="en-US" sz="1400" dirty="0" smtClean="0">
                <a:solidFill>
                  <a:srgbClr val="FF0000"/>
                </a:solidFill>
              </a:rPr>
              <a:t> </a:t>
            </a:r>
            <a:r>
              <a:rPr lang="en-US" sz="1400" dirty="0" smtClean="0"/>
              <a:t>before submitting.</a:t>
            </a:r>
          </a:p>
          <a:p>
            <a:pPr lvl="1"/>
            <a:r>
              <a:rPr lang="en-US" sz="1200" dirty="0" smtClean="0"/>
              <a:t>The button rewinds the invoice to the Pending Invoices page where you can reject it.</a:t>
            </a:r>
          </a:p>
          <a:p>
            <a:endParaRPr lang="en-US" sz="14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1139" y="1103242"/>
            <a:ext cx="6605303" cy="2412484"/>
          </a:xfrm>
          <a:prstGeom prst="rect">
            <a:avLst/>
          </a:prstGeom>
        </p:spPr>
      </p:pic>
      <p:sp>
        <p:nvSpPr>
          <p:cNvPr id="8" name="Content Placeholder 6"/>
          <p:cNvSpPr txBox="1">
            <a:spLocks/>
          </p:cNvSpPr>
          <p:nvPr/>
        </p:nvSpPr>
        <p:spPr bwMode="auto">
          <a:xfrm>
            <a:off x="7275748" y="2743199"/>
            <a:ext cx="1736633" cy="2854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Char char="•"/>
              <a:defRPr sz="20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18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18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18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18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sz="1200" b="0" kern="0" dirty="0" smtClean="0">
                <a:solidFill>
                  <a:schemeClr val="accent2">
                    <a:lumMod val="50000"/>
                  </a:schemeClr>
                </a:solidFill>
              </a:rPr>
              <a:t>Note:</a:t>
            </a:r>
            <a:r>
              <a:rPr lang="en-US" sz="1200" b="0" kern="0" dirty="0" smtClean="0"/>
              <a:t> Though the reconciliation period is over, you will still see an “Apply Recon” button. You must click the button to proceed with billing. CCFA will process the recon, but no reconciliation adjustments will be applied.</a:t>
            </a:r>
          </a:p>
          <a:p>
            <a:endParaRPr lang="en-US" sz="1200" b="0" kern="0" dirty="0"/>
          </a:p>
        </p:txBody>
      </p:sp>
      <p:sp>
        <p:nvSpPr>
          <p:cNvPr id="9" name="Content Placeholder 6"/>
          <p:cNvSpPr txBox="1">
            <a:spLocks/>
          </p:cNvSpPr>
          <p:nvPr/>
        </p:nvSpPr>
        <p:spPr bwMode="auto">
          <a:xfrm>
            <a:off x="444500" y="4660224"/>
            <a:ext cx="6749922" cy="1962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Char char="•"/>
              <a:defRPr sz="20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18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18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18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18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sz="1400" kern="0" dirty="0" smtClean="0"/>
              <a:t>Billing Tabs</a:t>
            </a:r>
          </a:p>
          <a:p>
            <a:pPr lvl="1"/>
            <a:r>
              <a:rPr lang="en-US" sz="1200" b="0" kern="0" dirty="0" smtClean="0"/>
              <a:t>Approved: Lists approved invoices from the Pending Invoices page</a:t>
            </a:r>
          </a:p>
          <a:p>
            <a:pPr lvl="1"/>
            <a:r>
              <a:rPr lang="en-US" sz="1200" b="0" kern="0" dirty="0" smtClean="0"/>
              <a:t>Denied: Lists any invoices that have been denied and not re-approved.</a:t>
            </a:r>
          </a:p>
          <a:p>
            <a:pPr lvl="1"/>
            <a:r>
              <a:rPr lang="en-US" sz="1200" b="0" kern="0" dirty="0" smtClean="0"/>
              <a:t>Pending: Lists invoices that are on the Pending Invoices page. Note: This tab is only available for CCRR admins.</a:t>
            </a:r>
          </a:p>
          <a:p>
            <a:pPr lvl="1"/>
            <a:r>
              <a:rPr lang="en-US" sz="1200" b="0" kern="0" dirty="0" smtClean="0"/>
              <a:t>Processing: Lists invoices that are still processing. Refresh the page to move these invoices to the Approved tab.</a:t>
            </a:r>
          </a:p>
          <a:p>
            <a:pPr lvl="1"/>
            <a:r>
              <a:rPr lang="en-US" sz="1200" b="0" kern="0" dirty="0" smtClean="0"/>
              <a:t>Missing Attendance: Lists providers with incomplete attendance</a:t>
            </a:r>
          </a:p>
          <a:p>
            <a:endParaRPr lang="en-US" sz="1400" kern="0" dirty="0"/>
          </a:p>
        </p:txBody>
      </p:sp>
    </p:spTree>
    <p:extLst>
      <p:ext uri="{BB962C8B-B14F-4D97-AF65-F5344CB8AC3E}">
        <p14:creationId xmlns:p14="http://schemas.microsoft.com/office/powerpoint/2010/main" val="3492131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12</a:t>
            </a:fld>
            <a:endParaRPr lang="en-US"/>
          </a:p>
        </p:txBody>
      </p:sp>
      <p:sp>
        <p:nvSpPr>
          <p:cNvPr id="4" name="Text Placeholder 3"/>
          <p:cNvSpPr>
            <a:spLocks noGrp="1"/>
          </p:cNvSpPr>
          <p:nvPr>
            <p:ph type="body" sz="quarter" idx="12"/>
          </p:nvPr>
        </p:nvSpPr>
        <p:spPr/>
        <p:txBody>
          <a:bodyPr/>
          <a:lstStyle/>
          <a:p>
            <a:r>
              <a:rPr lang="en-US" dirty="0" smtClean="0">
                <a:solidFill>
                  <a:schemeClr val="accent2">
                    <a:lumMod val="50000"/>
                  </a:schemeClr>
                </a:solidFill>
              </a:rPr>
              <a:t>6. Confirm and Submit</a:t>
            </a:r>
            <a:endParaRPr lang="en-US" dirty="0">
              <a:solidFill>
                <a:schemeClr val="accent2">
                  <a:lumMod val="50000"/>
                </a:schemeClr>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4501" y="1041827"/>
            <a:ext cx="8403936" cy="3898310"/>
          </a:xfrm>
          <a:prstGeom prst="rect">
            <a:avLst/>
          </a:prstGeom>
        </p:spPr>
      </p:pic>
      <p:sp>
        <p:nvSpPr>
          <p:cNvPr id="7" name="Content Placeholder 1"/>
          <p:cNvSpPr txBox="1">
            <a:spLocks/>
          </p:cNvSpPr>
          <p:nvPr/>
        </p:nvSpPr>
        <p:spPr bwMode="auto">
          <a:xfrm>
            <a:off x="444500" y="3001618"/>
            <a:ext cx="6145143" cy="359285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Char char="•"/>
              <a:defRPr sz="20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18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18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18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18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sz="1200" kern="0" dirty="0" smtClean="0"/>
              <a:t>A </a:t>
            </a:r>
            <a:r>
              <a:rPr lang="en-US" sz="1200" kern="0" dirty="0" smtClean="0"/>
              <a:t>draft of the payment voucher is available</a:t>
            </a:r>
          </a:p>
          <a:p>
            <a:pPr lvl="1"/>
            <a:r>
              <a:rPr lang="en-US" sz="1200" b="0" kern="0" dirty="0" smtClean="0"/>
              <a:t>Shows the monthly totals by contract line and/or voucher agreement</a:t>
            </a:r>
          </a:p>
          <a:p>
            <a:r>
              <a:rPr lang="en-US" sz="1200" kern="0" dirty="0" smtClean="0"/>
              <a:t>Drafts of the SDR reports are available, but are no longer supported.</a:t>
            </a:r>
          </a:p>
          <a:p>
            <a:pPr lvl="1"/>
            <a:r>
              <a:rPr lang="en-US" sz="1200" b="0" kern="0" dirty="0" smtClean="0"/>
              <a:t>As changes are made to CCFA the SDR reports are not being updated</a:t>
            </a:r>
          </a:p>
          <a:p>
            <a:pPr lvl="1"/>
            <a:r>
              <a:rPr lang="en-US" sz="1200" b="0" kern="0" dirty="0" smtClean="0"/>
              <a:t>Instead, the Billing Month Extract is available in draft form</a:t>
            </a:r>
          </a:p>
          <a:p>
            <a:r>
              <a:rPr lang="en-US" sz="1200" kern="0" dirty="0" smtClean="0"/>
              <a:t>Click “Submit” to submit your voucher invoices to the CCRR and your contract invoices to EEC.</a:t>
            </a:r>
          </a:p>
          <a:p>
            <a:r>
              <a:rPr lang="en-US" sz="1200" kern="0" dirty="0" smtClean="0"/>
              <a:t>Click </a:t>
            </a:r>
            <a:r>
              <a:rPr lang="en-US" sz="1200" kern="0" dirty="0" smtClean="0"/>
              <a:t>“Reject” to reject the entire submission.</a:t>
            </a:r>
          </a:p>
          <a:p>
            <a:pPr lvl="1"/>
            <a:r>
              <a:rPr lang="en-US" sz="1200" b="0" kern="0" dirty="0" smtClean="0"/>
              <a:t>Clicking “Reject” sends the invoices back to the “review and submit” page with the black rewind buttons.</a:t>
            </a:r>
          </a:p>
          <a:p>
            <a:r>
              <a:rPr lang="en-US" sz="1200" kern="0" dirty="0" smtClean="0"/>
              <a:t>When you click ”Submit,” you will be asked to confirm.</a:t>
            </a:r>
          </a:p>
          <a:p>
            <a:pPr lvl="1"/>
            <a:r>
              <a:rPr lang="en-US" sz="1200" b="0" kern="0" dirty="0" smtClean="0"/>
              <a:t>You will be notified of any providers that haven’t been approved.</a:t>
            </a:r>
          </a:p>
          <a:p>
            <a:pPr lvl="1"/>
            <a:r>
              <a:rPr lang="en-US" sz="1200" b="0" kern="0" dirty="0" smtClean="0"/>
              <a:t>If you click “yes”, these providers will be excluded from the current billing cycle.</a:t>
            </a:r>
          </a:p>
          <a:p>
            <a:endParaRPr lang="en-US" sz="1400" kern="0" dirty="0"/>
          </a:p>
          <a:p>
            <a:endParaRPr lang="en-US" sz="1400" kern="0" dirty="0"/>
          </a:p>
        </p:txBody>
      </p:sp>
    </p:spTree>
    <p:extLst>
      <p:ext uri="{BB962C8B-B14F-4D97-AF65-F5344CB8AC3E}">
        <p14:creationId xmlns:p14="http://schemas.microsoft.com/office/powerpoint/2010/main" val="1222103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13</a:t>
            </a:fld>
            <a:endParaRPr lang="en-US"/>
          </a:p>
        </p:txBody>
      </p:sp>
      <p:sp>
        <p:nvSpPr>
          <p:cNvPr id="4" name="Text Placeholder 3"/>
          <p:cNvSpPr>
            <a:spLocks noGrp="1"/>
          </p:cNvSpPr>
          <p:nvPr>
            <p:ph type="body" sz="quarter" idx="12"/>
          </p:nvPr>
        </p:nvSpPr>
        <p:spPr/>
        <p:txBody>
          <a:bodyPr/>
          <a:lstStyle/>
          <a:p>
            <a:r>
              <a:rPr lang="en-US" dirty="0" smtClean="0">
                <a:solidFill>
                  <a:schemeClr val="accent2">
                    <a:lumMod val="50000"/>
                  </a:schemeClr>
                </a:solidFill>
              </a:rPr>
              <a:t>Submitted Invoices Page</a:t>
            </a:r>
            <a:endParaRPr lang="en-US" dirty="0">
              <a:solidFill>
                <a:schemeClr val="accent2">
                  <a:lumMod val="50000"/>
                </a:schemeClr>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1574" y="1898893"/>
            <a:ext cx="1314810" cy="1239677"/>
          </a:xfrm>
          <a:prstGeom prst="rect">
            <a:avLst/>
          </a:prstGeom>
        </p:spPr>
      </p:pic>
      <p:sp>
        <p:nvSpPr>
          <p:cNvPr id="2" name="Content Placeholder 1"/>
          <p:cNvSpPr>
            <a:spLocks noGrp="1"/>
          </p:cNvSpPr>
          <p:nvPr>
            <p:ph idx="1"/>
          </p:nvPr>
        </p:nvSpPr>
        <p:spPr>
          <a:xfrm>
            <a:off x="545691" y="1143943"/>
            <a:ext cx="8376636" cy="2801134"/>
          </a:xfrm>
        </p:spPr>
        <p:txBody>
          <a:bodyPr/>
          <a:lstStyle/>
          <a:p>
            <a:r>
              <a:rPr lang="en-US" sz="1400" dirty="0"/>
              <a:t>After you submit to the CCRR and EEC, you can see all of your past submissions and payments.</a:t>
            </a:r>
          </a:p>
          <a:p>
            <a:pPr lvl="1"/>
            <a:r>
              <a:rPr lang="en-US" sz="1400" dirty="0"/>
              <a:t>The Billing date is the date you submitted your invoice to the </a:t>
            </a:r>
            <a:r>
              <a:rPr lang="en-US" sz="1400" dirty="0" smtClean="0"/>
              <a:t>CCRR/EEC.</a:t>
            </a:r>
            <a:endParaRPr lang="en-US" sz="1400" dirty="0"/>
          </a:p>
          <a:p>
            <a:pPr lvl="1"/>
            <a:r>
              <a:rPr lang="en-US" sz="1400" dirty="0"/>
              <a:t>The Submission date is the date the CCRR submitted to </a:t>
            </a:r>
            <a:r>
              <a:rPr lang="en-US" sz="1400" dirty="0" smtClean="0"/>
              <a:t>EEC.</a:t>
            </a:r>
            <a:endParaRPr lang="en-US" sz="1400" dirty="0"/>
          </a:p>
          <a:p>
            <a:pPr lvl="1"/>
            <a:r>
              <a:rPr lang="en-US" sz="1400" dirty="0"/>
              <a:t>The Invoice date is the date EEC </a:t>
            </a:r>
            <a:r>
              <a:rPr lang="en-US" sz="1400" dirty="0" smtClean="0"/>
              <a:t>approved.</a:t>
            </a:r>
            <a:endParaRPr lang="en-US" sz="1400" dirty="0"/>
          </a:p>
          <a:p>
            <a:r>
              <a:rPr lang="en-US" sz="1400" dirty="0" smtClean="0"/>
              <a:t>The page defaults to the current month.</a:t>
            </a:r>
          </a:p>
          <a:p>
            <a:r>
              <a:rPr lang="en-US" sz="1400" dirty="0" smtClean="0"/>
              <a:t>You </a:t>
            </a:r>
            <a:r>
              <a:rPr lang="en-US" sz="1400" u="sng" dirty="0" smtClean="0">
                <a:solidFill>
                  <a:schemeClr val="accent2">
                    <a:lumMod val="50000"/>
                  </a:schemeClr>
                </a:solidFill>
              </a:rPr>
              <a:t>MUST</a:t>
            </a:r>
            <a:r>
              <a:rPr lang="en-US" sz="1400" dirty="0" smtClean="0">
                <a:solidFill>
                  <a:schemeClr val="accent2">
                    <a:lumMod val="50000"/>
                  </a:schemeClr>
                </a:solidFill>
              </a:rPr>
              <a:t> </a:t>
            </a:r>
            <a:r>
              <a:rPr lang="en-US" sz="1400" dirty="0" smtClean="0"/>
              <a:t>print the Payment Voucher from this page.</a:t>
            </a:r>
          </a:p>
          <a:p>
            <a:pPr lvl="1"/>
            <a:r>
              <a:rPr lang="en-US" sz="1400" dirty="0" smtClean="0"/>
              <a:t>Sign and submit it as a hard copy to your EEC payment specialist by the 20</a:t>
            </a:r>
            <a:r>
              <a:rPr lang="en-US" sz="1400" baseline="30000" dirty="0" smtClean="0"/>
              <a:t>th</a:t>
            </a:r>
            <a:r>
              <a:rPr lang="en-US" sz="1400" dirty="0" smtClean="0"/>
              <a:t> of the month.</a:t>
            </a:r>
          </a:p>
        </p:txBody>
      </p:sp>
      <p:sp>
        <p:nvSpPr>
          <p:cNvPr id="7" name="Content Placeholder 1"/>
          <p:cNvSpPr txBox="1">
            <a:spLocks/>
          </p:cNvSpPr>
          <p:nvPr/>
        </p:nvSpPr>
        <p:spPr bwMode="auto">
          <a:xfrm>
            <a:off x="7195701" y="4131805"/>
            <a:ext cx="1726626" cy="227594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Char char="•"/>
              <a:defRPr sz="20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18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18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18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18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sz="1400" kern="0" dirty="0" smtClean="0"/>
              <a:t>You will not see any totals populated under the “Month in Review” until your invoices are approved.</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456" y="4131805"/>
            <a:ext cx="6553872" cy="2165348"/>
          </a:xfrm>
          <a:prstGeom prst="rect">
            <a:avLst/>
          </a:prstGeom>
          <a:ln>
            <a:solidFill>
              <a:schemeClr val="bg2"/>
            </a:solidFill>
          </a:ln>
        </p:spPr>
      </p:pic>
    </p:spTree>
    <p:extLst>
      <p:ext uri="{BB962C8B-B14F-4D97-AF65-F5344CB8AC3E}">
        <p14:creationId xmlns:p14="http://schemas.microsoft.com/office/powerpoint/2010/main" val="212642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14</a:t>
            </a:fld>
            <a:endParaRPr lang="en-US"/>
          </a:p>
        </p:txBody>
      </p:sp>
      <p:sp>
        <p:nvSpPr>
          <p:cNvPr id="4" name="Text Placeholder 3"/>
          <p:cNvSpPr>
            <a:spLocks noGrp="1"/>
          </p:cNvSpPr>
          <p:nvPr>
            <p:ph type="body" sz="quarter" idx="12"/>
          </p:nvPr>
        </p:nvSpPr>
        <p:spPr/>
        <p:txBody>
          <a:bodyPr/>
          <a:lstStyle/>
          <a:p>
            <a:r>
              <a:rPr lang="en-US" dirty="0" smtClean="0">
                <a:solidFill>
                  <a:schemeClr val="accent2">
                    <a:lumMod val="50000"/>
                  </a:schemeClr>
                </a:solidFill>
              </a:rPr>
              <a:t>View Monthly Billing History</a:t>
            </a:r>
            <a:endParaRPr lang="en-US" dirty="0">
              <a:solidFill>
                <a:schemeClr val="accent2">
                  <a:lumMod val="50000"/>
                </a:schemeClr>
              </a:solidFill>
            </a:endParaRPr>
          </a:p>
        </p:txBody>
      </p:sp>
      <p:sp>
        <p:nvSpPr>
          <p:cNvPr id="8" name="Content Placeholder 1"/>
          <p:cNvSpPr>
            <a:spLocks noGrp="1"/>
          </p:cNvSpPr>
          <p:nvPr>
            <p:ph idx="1"/>
          </p:nvPr>
        </p:nvSpPr>
        <p:spPr>
          <a:xfrm>
            <a:off x="444500" y="1182901"/>
            <a:ext cx="8292755" cy="2651934"/>
          </a:xfrm>
        </p:spPr>
        <p:txBody>
          <a:bodyPr/>
          <a:lstStyle/>
          <a:p>
            <a:r>
              <a:rPr lang="en-US" sz="1400" dirty="0" smtClean="0"/>
              <a:t>Allows you to view invoice amounts by provider from a monthly perspective</a:t>
            </a:r>
          </a:p>
          <a:p>
            <a:r>
              <a:rPr lang="en-US" sz="1400" dirty="0" smtClean="0"/>
              <a:t>Option to change the fiscal year</a:t>
            </a:r>
          </a:p>
          <a:p>
            <a:r>
              <a:rPr lang="en-US" sz="1400" dirty="0" smtClean="0"/>
              <a:t>Invoice Amount is the amount paid for that billing month</a:t>
            </a:r>
          </a:p>
          <a:p>
            <a:pPr lvl="1"/>
            <a:r>
              <a:rPr lang="en-US" sz="1200" dirty="0" smtClean="0"/>
              <a:t>For example, $5601.47 is the invoice amount paid for January services and any previous months that may have been submitted in the February billing cycle.</a:t>
            </a:r>
          </a:p>
          <a:p>
            <a:pPr lvl="1"/>
            <a:r>
              <a:rPr lang="en-US" sz="1200" dirty="0" smtClean="0"/>
              <a:t>The $5503.37 is the total amount for January services alone (see below for more information).</a:t>
            </a:r>
          </a:p>
          <a:p>
            <a:r>
              <a:rPr lang="en-US" sz="1400" dirty="0" smtClean="0"/>
              <a:t>Service month amount is the total billed for that service month</a:t>
            </a:r>
          </a:p>
          <a:p>
            <a:pPr lvl="1"/>
            <a:r>
              <a:rPr lang="en-US" sz="1200" dirty="0" smtClean="0"/>
              <a:t>Includes amounts billed across multiple billing months</a:t>
            </a:r>
          </a:p>
          <a:p>
            <a:pPr lvl="1"/>
            <a:r>
              <a:rPr lang="en-US" sz="1200" dirty="0" smtClean="0"/>
              <a:t>Includes any pending amounts.</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7320" y="3834835"/>
            <a:ext cx="2219635" cy="2667372"/>
          </a:xfrm>
          <a:prstGeom prst="rect">
            <a:avLst/>
          </a:prstGeom>
          <a:ln>
            <a:solidFill>
              <a:schemeClr val="bg2"/>
            </a:solidFill>
          </a:ln>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754" y="3916117"/>
            <a:ext cx="5654312" cy="2678358"/>
          </a:xfrm>
          <a:prstGeom prst="rect">
            <a:avLst/>
          </a:prstGeom>
          <a:ln>
            <a:solidFill>
              <a:schemeClr val="bg2"/>
            </a:solidFill>
          </a:ln>
        </p:spPr>
      </p:pic>
    </p:spTree>
    <p:extLst>
      <p:ext uri="{BB962C8B-B14F-4D97-AF65-F5344CB8AC3E}">
        <p14:creationId xmlns:p14="http://schemas.microsoft.com/office/powerpoint/2010/main" val="3752231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Overview</a:t>
            </a:r>
          </a:p>
          <a:p>
            <a:r>
              <a:rPr lang="en-US" dirty="0" smtClean="0"/>
              <a:t>Step by Step Billing Process</a:t>
            </a:r>
          </a:p>
          <a:p>
            <a:r>
              <a:rPr lang="en-US" dirty="0" smtClean="0"/>
              <a:t>Submitted Invoices Page</a:t>
            </a:r>
          </a:p>
          <a:p>
            <a:r>
              <a:rPr lang="en-US" dirty="0" smtClean="0"/>
              <a:t>View Monthly Billing History Page</a:t>
            </a:r>
            <a:endParaRPr lang="en-US" dirty="0" smtClean="0">
              <a:solidFill>
                <a:srgbClr val="FF0000"/>
              </a:solidFill>
            </a:endParaRPr>
          </a:p>
          <a:p>
            <a:endParaRPr lang="en-US"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2</a:t>
            </a:fld>
            <a:endParaRPr lang="en-US"/>
          </a:p>
        </p:txBody>
      </p:sp>
      <p:sp>
        <p:nvSpPr>
          <p:cNvPr id="4" name="Text Placeholder 3"/>
          <p:cNvSpPr>
            <a:spLocks noGrp="1"/>
          </p:cNvSpPr>
          <p:nvPr>
            <p:ph type="body" sz="quarter" idx="12"/>
          </p:nvPr>
        </p:nvSpPr>
        <p:spPr/>
        <p:txBody>
          <a:bodyPr/>
          <a:lstStyle/>
          <a:p>
            <a:r>
              <a:rPr lang="en-US" dirty="0" smtClean="0">
                <a:solidFill>
                  <a:schemeClr val="accent2">
                    <a:lumMod val="50000"/>
                  </a:schemeClr>
                </a:solidFill>
              </a:rPr>
              <a:t>Agenda</a:t>
            </a:r>
            <a:endParaRPr lang="en-US" dirty="0">
              <a:solidFill>
                <a:schemeClr val="accent2">
                  <a:lumMod val="50000"/>
                </a:schemeClr>
              </a:solidFill>
            </a:endParaRPr>
          </a:p>
        </p:txBody>
      </p:sp>
    </p:spTree>
    <p:extLst>
      <p:ext uri="{BB962C8B-B14F-4D97-AF65-F5344CB8AC3E}">
        <p14:creationId xmlns:p14="http://schemas.microsoft.com/office/powerpoint/2010/main" val="2145517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4500" y="2128353"/>
            <a:ext cx="8382000" cy="4466122"/>
          </a:xfrm>
        </p:spPr>
        <p:txBody>
          <a:bodyPr/>
          <a:lstStyle/>
          <a:p>
            <a:r>
              <a:rPr lang="en-US" sz="1400" b="0" dirty="0" smtClean="0"/>
              <a:t>All billing must be completed and submitted through CCFA.</a:t>
            </a:r>
          </a:p>
          <a:p>
            <a:r>
              <a:rPr lang="en-US" sz="1400" b="0" dirty="0" smtClean="0"/>
              <a:t>Once all attendance has a “Ready to Submit” status, providers must generate ledgers. An Invoice is displayed on the Billing + Pending Invoices page and must be approved by the Billing Administrator.</a:t>
            </a:r>
          </a:p>
          <a:p>
            <a:r>
              <a:rPr lang="en-US" sz="1400" b="0" dirty="0" smtClean="0"/>
              <a:t>Once all provider invoices are approved, the billing manager submits one bill to EEC and to their CCRR simultaneously.</a:t>
            </a:r>
          </a:p>
          <a:p>
            <a:r>
              <a:rPr lang="en-US" sz="1400" b="0" dirty="0" smtClean="0"/>
              <a:t>CCRRs </a:t>
            </a:r>
            <a:r>
              <a:rPr lang="en-US" sz="1400" b="0" dirty="0"/>
              <a:t>will review and approve all voucher invoices on Billing + CCRR Pending Invoices. Then CCRRs will review and submit their invoice to EEC by the 20</a:t>
            </a:r>
            <a:r>
              <a:rPr lang="en-US" sz="1400" b="0" baseline="30000" dirty="0"/>
              <a:t>th</a:t>
            </a:r>
            <a:r>
              <a:rPr lang="en-US" sz="1400" b="0" dirty="0"/>
              <a:t> of each month.</a:t>
            </a:r>
          </a:p>
          <a:p>
            <a:r>
              <a:rPr lang="en-US" sz="1400" b="0" dirty="0" smtClean="0"/>
              <a:t>CCFA produces a </a:t>
            </a:r>
            <a:r>
              <a:rPr lang="en-US" sz="1400" b="0" dirty="0"/>
              <a:t>payment voucher that must be submitted as a hard copy</a:t>
            </a:r>
            <a:r>
              <a:rPr lang="en-US" sz="1400" b="0" dirty="0" smtClean="0"/>
              <a:t>.</a:t>
            </a:r>
            <a:endParaRPr lang="en-US" sz="1400" b="0"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3</a:t>
            </a:fld>
            <a:endParaRPr lang="en-US"/>
          </a:p>
        </p:txBody>
      </p:sp>
      <p:sp>
        <p:nvSpPr>
          <p:cNvPr id="5" name="Text Placeholder 4"/>
          <p:cNvSpPr>
            <a:spLocks noGrp="1"/>
          </p:cNvSpPr>
          <p:nvPr>
            <p:ph type="body" sz="quarter" idx="12"/>
          </p:nvPr>
        </p:nvSpPr>
        <p:spPr/>
        <p:txBody>
          <a:bodyPr/>
          <a:lstStyle/>
          <a:p>
            <a:r>
              <a:rPr lang="en-US" dirty="0" smtClean="0">
                <a:solidFill>
                  <a:schemeClr val="accent2">
                    <a:lumMod val="50000"/>
                  </a:schemeClr>
                </a:solidFill>
              </a:rPr>
              <a:t>Overview</a:t>
            </a:r>
            <a:endParaRPr lang="en-US" dirty="0">
              <a:solidFill>
                <a:schemeClr val="accent2">
                  <a:lumMod val="50000"/>
                </a:schemeClr>
              </a:solidFill>
            </a:endParaRPr>
          </a:p>
        </p:txBody>
      </p:sp>
      <p:graphicFrame>
        <p:nvGraphicFramePr>
          <p:cNvPr id="4" name="Diagram 3"/>
          <p:cNvGraphicFramePr/>
          <p:nvPr>
            <p:extLst>
              <p:ext uri="{D42A27DB-BD31-4B8C-83A1-F6EECF244321}">
                <p14:modId xmlns:p14="http://schemas.microsoft.com/office/powerpoint/2010/main" val="1664022961"/>
              </p:ext>
            </p:extLst>
          </p:nvPr>
        </p:nvGraphicFramePr>
        <p:xfrm>
          <a:off x="896231" y="952900"/>
          <a:ext cx="7478537" cy="11754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5825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4500" y="1251284"/>
            <a:ext cx="8382000" cy="4377817"/>
          </a:xfrm>
        </p:spPr>
        <p:txBody>
          <a:bodyPr/>
          <a:lstStyle/>
          <a:p>
            <a:r>
              <a:rPr lang="en-US" sz="1600" dirty="0" smtClean="0"/>
              <a:t>All </a:t>
            </a:r>
            <a:r>
              <a:rPr lang="en-US" sz="1600" dirty="0"/>
              <a:t>billing is due to EEC by the </a:t>
            </a:r>
            <a:r>
              <a:rPr lang="en-US" sz="1600" dirty="0" smtClean="0"/>
              <a:t>20th.</a:t>
            </a:r>
            <a:endParaRPr lang="en-US" sz="1600" dirty="0"/>
          </a:p>
          <a:p>
            <a:pPr lvl="1"/>
            <a:r>
              <a:rPr lang="en-US" sz="1400" b="0" dirty="0" smtClean="0"/>
              <a:t>This includes CCRRs, FCC Systems, and Contract Providers.</a:t>
            </a:r>
          </a:p>
          <a:p>
            <a:pPr lvl="1"/>
            <a:r>
              <a:rPr lang="en-US" sz="1400" b="0" dirty="0" smtClean="0"/>
              <a:t>Subsidy administrators must </a:t>
            </a:r>
            <a:r>
              <a:rPr lang="en-US" sz="1400" b="0" dirty="0"/>
              <a:t>submit Payment Vouchers with wet signature by the 20th of every </a:t>
            </a:r>
            <a:r>
              <a:rPr lang="en-US" sz="1400" b="0" dirty="0" smtClean="0"/>
              <a:t>month.</a:t>
            </a:r>
            <a:endParaRPr lang="en-US" sz="1400" dirty="0"/>
          </a:p>
          <a:p>
            <a:pPr lvl="1"/>
            <a:r>
              <a:rPr lang="en-US" sz="1400" dirty="0"/>
              <a:t>If </a:t>
            </a:r>
            <a:r>
              <a:rPr lang="en-US" sz="1400" dirty="0" smtClean="0"/>
              <a:t>the 20</a:t>
            </a:r>
            <a:r>
              <a:rPr lang="en-US" sz="1400" baseline="30000" dirty="0" smtClean="0"/>
              <a:t>th</a:t>
            </a:r>
            <a:r>
              <a:rPr lang="en-US" sz="1400" dirty="0" smtClean="0"/>
              <a:t> falls on a holiday or weekend, billing is due the next business day.</a:t>
            </a:r>
          </a:p>
          <a:p>
            <a:pPr lvl="1"/>
            <a:r>
              <a:rPr lang="en-US" sz="1400" dirty="0" smtClean="0"/>
              <a:t>Billing must be submitted on time for prompt payment.</a:t>
            </a:r>
            <a:endParaRPr lang="en-US" sz="1400" b="0" dirty="0"/>
          </a:p>
          <a:p>
            <a:r>
              <a:rPr lang="en-US" sz="1600" dirty="0" smtClean="0"/>
              <a:t>Voucher billing is due on the </a:t>
            </a:r>
            <a:r>
              <a:rPr lang="en-US" sz="1600" dirty="0"/>
              <a:t>13th of the </a:t>
            </a:r>
            <a:r>
              <a:rPr lang="en-US" sz="1600" dirty="0" smtClean="0"/>
              <a:t>month.</a:t>
            </a:r>
            <a:endParaRPr lang="en-US" sz="1600" dirty="0"/>
          </a:p>
          <a:p>
            <a:pPr lvl="1"/>
            <a:r>
              <a:rPr lang="en-US" sz="1400" b="0" dirty="0" smtClean="0"/>
              <a:t>This includes Voucher only providers and contract providers with voucher agreements.</a:t>
            </a:r>
          </a:p>
          <a:p>
            <a:pPr lvl="2"/>
            <a:r>
              <a:rPr lang="en-US" sz="1400" dirty="0" smtClean="0"/>
              <a:t>Contract billing will go to EEC, and voucher billing to the CCRR.</a:t>
            </a:r>
            <a:endParaRPr lang="en-US" sz="1400" b="0" dirty="0" smtClean="0"/>
          </a:p>
          <a:p>
            <a:pPr lvl="1"/>
            <a:r>
              <a:rPr lang="en-US" sz="1400" b="0" dirty="0" smtClean="0"/>
              <a:t>This </a:t>
            </a:r>
            <a:r>
              <a:rPr lang="en-US" sz="1400" b="0" dirty="0"/>
              <a:t>gives the CCRRS time to complete their process</a:t>
            </a:r>
            <a:r>
              <a:rPr lang="en-US" sz="1400" b="0" dirty="0" smtClean="0"/>
              <a:t>.</a:t>
            </a:r>
            <a:endParaRPr lang="en-US" sz="1400" b="0" dirty="0"/>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4</a:t>
            </a:fld>
            <a:endParaRPr lang="en-US" dirty="0"/>
          </a:p>
        </p:txBody>
      </p:sp>
      <p:sp>
        <p:nvSpPr>
          <p:cNvPr id="4" name="Text Placeholder 3"/>
          <p:cNvSpPr>
            <a:spLocks noGrp="1"/>
          </p:cNvSpPr>
          <p:nvPr>
            <p:ph type="body" sz="quarter" idx="12"/>
          </p:nvPr>
        </p:nvSpPr>
        <p:spPr/>
        <p:txBody>
          <a:bodyPr/>
          <a:lstStyle/>
          <a:p>
            <a:r>
              <a:rPr lang="en-US" dirty="0" smtClean="0">
                <a:solidFill>
                  <a:schemeClr val="accent2">
                    <a:lumMod val="50000"/>
                  </a:schemeClr>
                </a:solidFill>
              </a:rPr>
              <a:t>Overview</a:t>
            </a:r>
            <a:endParaRPr lang="en-US" dirty="0">
              <a:solidFill>
                <a:schemeClr val="accent2">
                  <a:lumMod val="50000"/>
                </a:schemeClr>
              </a:solidFill>
            </a:endParaRPr>
          </a:p>
        </p:txBody>
      </p:sp>
    </p:spTree>
    <p:extLst>
      <p:ext uri="{BB962C8B-B14F-4D97-AF65-F5344CB8AC3E}">
        <p14:creationId xmlns:p14="http://schemas.microsoft.com/office/powerpoint/2010/main" val="3377110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0" indent="-457200">
              <a:buFont typeface="+mj-lt"/>
              <a:buAutoNum type="arabicPeriod"/>
            </a:pPr>
            <a:r>
              <a:rPr lang="en-US" dirty="0" smtClean="0"/>
              <a:t>Generate Ledgers and agree to attendance submission</a:t>
            </a:r>
          </a:p>
          <a:p>
            <a:pPr marL="457200" indent="-457200">
              <a:buFont typeface="+mj-lt"/>
              <a:buAutoNum type="arabicPeriod"/>
            </a:pPr>
            <a:r>
              <a:rPr lang="en-US" dirty="0" smtClean="0"/>
              <a:t>Go to Pending Invoices</a:t>
            </a:r>
          </a:p>
          <a:p>
            <a:pPr marL="457200" indent="-457200">
              <a:buFont typeface="+mj-lt"/>
              <a:buAutoNum type="arabicPeriod"/>
            </a:pPr>
            <a:r>
              <a:rPr lang="en-US" dirty="0" smtClean="0"/>
              <a:t>Review Pending Invoices and Approve/Reject</a:t>
            </a:r>
          </a:p>
          <a:p>
            <a:pPr marL="457200" indent="-457200">
              <a:buFont typeface="+mj-lt"/>
              <a:buAutoNum type="arabicPeriod"/>
            </a:pPr>
            <a:r>
              <a:rPr lang="en-US" dirty="0" smtClean="0"/>
              <a:t>Click Review Submission</a:t>
            </a:r>
          </a:p>
          <a:p>
            <a:pPr marL="457200" indent="-457200">
              <a:buFont typeface="+mj-lt"/>
              <a:buAutoNum type="arabicPeriod"/>
            </a:pPr>
            <a:r>
              <a:rPr lang="en-US" dirty="0" smtClean="0"/>
              <a:t>Review Submission</a:t>
            </a:r>
          </a:p>
          <a:p>
            <a:pPr marL="457200" indent="-457200">
              <a:buFont typeface="+mj-lt"/>
              <a:buAutoNum type="arabicPeriod"/>
            </a:pPr>
            <a:r>
              <a:rPr lang="en-US" dirty="0" smtClean="0"/>
              <a:t>Submit and Confirm</a:t>
            </a: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5</a:t>
            </a:fld>
            <a:endParaRPr lang="en-US"/>
          </a:p>
        </p:txBody>
      </p:sp>
      <p:sp>
        <p:nvSpPr>
          <p:cNvPr id="4" name="Text Placeholder 3"/>
          <p:cNvSpPr>
            <a:spLocks noGrp="1"/>
          </p:cNvSpPr>
          <p:nvPr>
            <p:ph type="body" sz="quarter" idx="12"/>
          </p:nvPr>
        </p:nvSpPr>
        <p:spPr/>
        <p:txBody>
          <a:bodyPr/>
          <a:lstStyle/>
          <a:p>
            <a:r>
              <a:rPr lang="en-US" dirty="0" smtClean="0">
                <a:solidFill>
                  <a:schemeClr val="accent2">
                    <a:lumMod val="50000"/>
                  </a:schemeClr>
                </a:solidFill>
              </a:rPr>
              <a:t>Step by Step Billing Process</a:t>
            </a:r>
            <a:endParaRPr lang="en-US" dirty="0">
              <a:solidFill>
                <a:schemeClr val="accent2">
                  <a:lumMod val="50000"/>
                </a:schemeClr>
              </a:solidFill>
            </a:endParaRPr>
          </a:p>
        </p:txBody>
      </p:sp>
    </p:spTree>
    <p:extLst>
      <p:ext uri="{BB962C8B-B14F-4D97-AF65-F5344CB8AC3E}">
        <p14:creationId xmlns:p14="http://schemas.microsoft.com/office/powerpoint/2010/main" val="2883921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6</a:t>
            </a:fld>
            <a:endParaRPr lang="en-US" dirty="0"/>
          </a:p>
        </p:txBody>
      </p:sp>
      <p:sp>
        <p:nvSpPr>
          <p:cNvPr id="4" name="Text Placeholder 3"/>
          <p:cNvSpPr>
            <a:spLocks noGrp="1"/>
          </p:cNvSpPr>
          <p:nvPr>
            <p:ph type="body" sz="quarter" idx="12"/>
          </p:nvPr>
        </p:nvSpPr>
        <p:spPr/>
        <p:txBody>
          <a:bodyPr/>
          <a:lstStyle/>
          <a:p>
            <a:r>
              <a:rPr lang="en-US" dirty="0">
                <a:solidFill>
                  <a:schemeClr val="accent2">
                    <a:lumMod val="50000"/>
                  </a:schemeClr>
                </a:solidFill>
              </a:rPr>
              <a:t>1. Generate Ledgers and Agree to Attendance</a:t>
            </a:r>
          </a:p>
          <a:p>
            <a:endParaRPr lang="en-US" dirty="0"/>
          </a:p>
        </p:txBody>
      </p:sp>
      <p:sp>
        <p:nvSpPr>
          <p:cNvPr id="9" name="Content Placeholder 1"/>
          <p:cNvSpPr txBox="1">
            <a:spLocks/>
          </p:cNvSpPr>
          <p:nvPr/>
        </p:nvSpPr>
        <p:spPr bwMode="auto">
          <a:xfrm>
            <a:off x="444500" y="1186034"/>
            <a:ext cx="8431143" cy="26193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Char char="•"/>
              <a:defRPr sz="20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18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18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18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18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sz="1400" kern="0" dirty="0" smtClean="0"/>
              <a:t>Once all months to be included in the current billing cycle say “Ready to Submit” click “Generate Ledgers”</a:t>
            </a:r>
          </a:p>
          <a:p>
            <a:r>
              <a:rPr lang="en-US" sz="1400" kern="0" dirty="0" smtClean="0"/>
              <a:t>You will be asked to agree to attendance. Click “Agree.”</a:t>
            </a:r>
          </a:p>
          <a:p>
            <a:r>
              <a:rPr lang="en-US" sz="1400" kern="0" dirty="0" smtClean="0"/>
              <a:t>The billing status will change to say “In progress.”</a:t>
            </a:r>
          </a:p>
          <a:p>
            <a:pPr lvl="1"/>
            <a:r>
              <a:rPr lang="en-US" sz="1200" b="0" kern="0" dirty="0" smtClean="0"/>
              <a:t>You must refresh the page in order to change the status.</a:t>
            </a:r>
          </a:p>
          <a:p>
            <a:pPr lvl="1"/>
            <a:r>
              <a:rPr lang="en-US" sz="1200" b="0" kern="0" dirty="0" smtClean="0"/>
              <a:t>You can continue to utilize other functionalities in CCFA while billing is processing.</a:t>
            </a:r>
          </a:p>
          <a:p>
            <a:r>
              <a:rPr lang="en-US" sz="1400" kern="0" dirty="0" smtClean="0"/>
              <a:t>The billing status for all months included in the submission must say “billed” in order to proceed.</a:t>
            </a:r>
          </a:p>
          <a:p>
            <a:endParaRPr lang="en-US" sz="1400" kern="0" dirty="0" smtClean="0"/>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992" y="4148009"/>
            <a:ext cx="5916857" cy="1890107"/>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2546" y="3805404"/>
            <a:ext cx="2629183" cy="1714053"/>
          </a:xfrm>
          <a:prstGeom prst="rect">
            <a:avLst/>
          </a:prstGeom>
        </p:spPr>
      </p:pic>
    </p:spTree>
    <p:extLst>
      <p:ext uri="{BB962C8B-B14F-4D97-AF65-F5344CB8AC3E}">
        <p14:creationId xmlns:p14="http://schemas.microsoft.com/office/powerpoint/2010/main" val="1863592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7</a:t>
            </a:fld>
            <a:endParaRPr lang="en-US"/>
          </a:p>
        </p:txBody>
      </p:sp>
      <p:sp>
        <p:nvSpPr>
          <p:cNvPr id="4" name="Text Placeholder 3"/>
          <p:cNvSpPr>
            <a:spLocks noGrp="1"/>
          </p:cNvSpPr>
          <p:nvPr>
            <p:ph type="body" sz="quarter" idx="12"/>
          </p:nvPr>
        </p:nvSpPr>
        <p:spPr/>
        <p:txBody>
          <a:bodyPr/>
          <a:lstStyle/>
          <a:p>
            <a:r>
              <a:rPr lang="en-US" dirty="0">
                <a:solidFill>
                  <a:schemeClr val="accent2">
                    <a:lumMod val="50000"/>
                  </a:schemeClr>
                </a:solidFill>
              </a:rPr>
              <a:t>2</a:t>
            </a:r>
            <a:r>
              <a:rPr lang="en-US" dirty="0" smtClean="0">
                <a:solidFill>
                  <a:schemeClr val="accent2">
                    <a:lumMod val="50000"/>
                  </a:schemeClr>
                </a:solidFill>
              </a:rPr>
              <a:t>. Go to Pending Invoices</a:t>
            </a:r>
            <a:endParaRPr lang="en-US" dirty="0">
              <a:solidFill>
                <a:schemeClr val="accent2">
                  <a:lumMod val="50000"/>
                </a:schemeClr>
              </a:solidFill>
            </a:endParaRPr>
          </a:p>
        </p:txBody>
      </p:sp>
      <p:sp>
        <p:nvSpPr>
          <p:cNvPr id="7" name="Content Placeholder 1"/>
          <p:cNvSpPr txBox="1">
            <a:spLocks/>
          </p:cNvSpPr>
          <p:nvPr/>
        </p:nvSpPr>
        <p:spPr bwMode="auto">
          <a:xfrm>
            <a:off x="444500" y="1186034"/>
            <a:ext cx="8431143" cy="72227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Char char="•"/>
              <a:defRPr sz="20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18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18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18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18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sz="1400" kern="0" dirty="0" smtClean="0"/>
              <a:t>Once the status says “billed,” go to Billing + Pending Invoices.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627" y="1908313"/>
            <a:ext cx="7692887" cy="3710952"/>
          </a:xfrm>
          <a:prstGeom prst="rect">
            <a:avLst/>
          </a:prstGeom>
        </p:spPr>
      </p:pic>
    </p:spTree>
    <p:extLst>
      <p:ext uri="{BB962C8B-B14F-4D97-AF65-F5344CB8AC3E}">
        <p14:creationId xmlns:p14="http://schemas.microsoft.com/office/powerpoint/2010/main" val="15335661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8</a:t>
            </a:fld>
            <a:endParaRPr lang="en-US" dirty="0"/>
          </a:p>
        </p:txBody>
      </p:sp>
      <p:sp>
        <p:nvSpPr>
          <p:cNvPr id="4" name="Text Placeholder 3"/>
          <p:cNvSpPr>
            <a:spLocks noGrp="1"/>
          </p:cNvSpPr>
          <p:nvPr>
            <p:ph type="body" sz="quarter" idx="12"/>
          </p:nvPr>
        </p:nvSpPr>
        <p:spPr/>
        <p:txBody>
          <a:bodyPr/>
          <a:lstStyle/>
          <a:p>
            <a:r>
              <a:rPr lang="en-US" dirty="0" smtClean="0">
                <a:solidFill>
                  <a:schemeClr val="accent2">
                    <a:lumMod val="50000"/>
                  </a:schemeClr>
                </a:solidFill>
              </a:rPr>
              <a:t>3. Review Pending Invoices and Approve/Reject</a:t>
            </a:r>
            <a:endParaRPr lang="en-US" dirty="0">
              <a:solidFill>
                <a:schemeClr val="accent2">
                  <a:lumMod val="50000"/>
                </a:schemeClr>
              </a:solidFill>
            </a:endParaRPr>
          </a:p>
        </p:txBody>
      </p:sp>
      <p:sp>
        <p:nvSpPr>
          <p:cNvPr id="10" name="Content Placeholder 1"/>
          <p:cNvSpPr txBox="1">
            <a:spLocks/>
          </p:cNvSpPr>
          <p:nvPr/>
        </p:nvSpPr>
        <p:spPr bwMode="auto">
          <a:xfrm>
            <a:off x="345082" y="1056583"/>
            <a:ext cx="6410762" cy="6430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Char char="•"/>
              <a:defRPr sz="20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18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18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18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18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sz="1400" kern="0" dirty="0" smtClean="0"/>
              <a:t>Contracts and vouchers are listed separately</a:t>
            </a:r>
          </a:p>
          <a:p>
            <a:pPr lvl="1"/>
            <a:r>
              <a:rPr lang="en-US" sz="1200" b="0" kern="0" dirty="0" smtClean="0"/>
              <a:t>You may have to scroll down on the page to see your voucher invoices.</a:t>
            </a:r>
          </a:p>
          <a:p>
            <a:endParaRPr lang="en-US" sz="1400" kern="0" dirty="0" smtClean="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321" y="2848858"/>
            <a:ext cx="6549887" cy="3877379"/>
          </a:xfrm>
          <a:prstGeom prst="rect">
            <a:avLst/>
          </a:prstGeom>
        </p:spPr>
      </p:pic>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71161" y="2913950"/>
            <a:ext cx="1942927" cy="2168350"/>
          </a:xfrm>
          <a:prstGeom prst="rect">
            <a:avLst/>
          </a:prstGeom>
        </p:spPr>
      </p:pic>
      <p:cxnSp>
        <p:nvCxnSpPr>
          <p:cNvPr id="20" name="Straight Arrow Connector 19"/>
          <p:cNvCxnSpPr/>
          <p:nvPr/>
        </p:nvCxnSpPr>
        <p:spPr bwMode="auto">
          <a:xfrm flipH="1">
            <a:off x="6755845" y="3069868"/>
            <a:ext cx="782638" cy="369158"/>
          </a:xfrm>
          <a:prstGeom prst="straightConnector1">
            <a:avLst/>
          </a:prstGeom>
          <a:noFill/>
          <a:ln w="22225" cap="flat" cmpd="sng" algn="ctr">
            <a:solidFill>
              <a:srgbClr val="FF0000"/>
            </a:solidFill>
            <a:prstDash val="solid"/>
            <a:round/>
            <a:headEnd type="none" w="med" len="med"/>
            <a:tailEnd type="triangle"/>
          </a:ln>
          <a:effectLst/>
        </p:spPr>
      </p:cxnSp>
      <p:cxnSp>
        <p:nvCxnSpPr>
          <p:cNvPr id="23" name="Straight Arrow Connector 22"/>
          <p:cNvCxnSpPr/>
          <p:nvPr/>
        </p:nvCxnSpPr>
        <p:spPr bwMode="auto">
          <a:xfrm flipV="1">
            <a:off x="345082" y="3485336"/>
            <a:ext cx="177179" cy="616017"/>
          </a:xfrm>
          <a:prstGeom prst="straightConnector1">
            <a:avLst/>
          </a:prstGeom>
          <a:noFill/>
          <a:ln w="22225" cap="flat" cmpd="sng" algn="ctr">
            <a:solidFill>
              <a:srgbClr val="FF0000"/>
            </a:solidFill>
            <a:prstDash val="solid"/>
            <a:round/>
            <a:headEnd type="none" w="med" len="med"/>
            <a:tailEnd type="triangle"/>
          </a:ln>
          <a:effectLst/>
        </p:spPr>
      </p:cxnSp>
      <p:cxnSp>
        <p:nvCxnSpPr>
          <p:cNvPr id="25" name="Straight Arrow Connector 24"/>
          <p:cNvCxnSpPr/>
          <p:nvPr/>
        </p:nvCxnSpPr>
        <p:spPr bwMode="auto">
          <a:xfrm flipH="1">
            <a:off x="4161804" y="5430100"/>
            <a:ext cx="3357730" cy="574207"/>
          </a:xfrm>
          <a:prstGeom prst="straightConnector1">
            <a:avLst/>
          </a:prstGeom>
          <a:noFill/>
          <a:ln w="22225" cap="flat" cmpd="sng" algn="ctr">
            <a:solidFill>
              <a:srgbClr val="FF0000"/>
            </a:solidFill>
            <a:prstDash val="solid"/>
            <a:round/>
            <a:headEnd type="none" w="med" len="med"/>
            <a:tailEnd type="triangle"/>
          </a:ln>
          <a:effectLst/>
        </p:spPr>
      </p:cxn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498" y="1570668"/>
            <a:ext cx="7111712" cy="1293039"/>
          </a:xfrm>
          <a:prstGeom prst="rect">
            <a:avLst/>
          </a:prstGeom>
        </p:spPr>
      </p:pic>
      <p:cxnSp>
        <p:nvCxnSpPr>
          <p:cNvPr id="19" name="Straight Arrow Connector 18"/>
          <p:cNvCxnSpPr/>
          <p:nvPr/>
        </p:nvCxnSpPr>
        <p:spPr bwMode="auto">
          <a:xfrm flipH="1">
            <a:off x="1113183" y="2494808"/>
            <a:ext cx="6097242" cy="149001"/>
          </a:xfrm>
          <a:prstGeom prst="straightConnector1">
            <a:avLst/>
          </a:prstGeom>
          <a:noFill/>
          <a:ln w="22225" cap="flat" cmpd="sng" algn="ctr">
            <a:solidFill>
              <a:srgbClr val="FF0000"/>
            </a:solidFill>
            <a:prstDash val="solid"/>
            <a:round/>
            <a:headEnd type="none" w="med" len="med"/>
            <a:tailEnd type="triangle"/>
          </a:ln>
          <a:effectLst/>
        </p:spPr>
      </p:cxnSp>
      <p:sp>
        <p:nvSpPr>
          <p:cNvPr id="13" name="Content Placeholder 1"/>
          <p:cNvSpPr txBox="1">
            <a:spLocks/>
          </p:cNvSpPr>
          <p:nvPr/>
        </p:nvSpPr>
        <p:spPr bwMode="auto">
          <a:xfrm>
            <a:off x="6933208" y="1056583"/>
            <a:ext cx="1952375" cy="55378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Char char="•"/>
              <a:defRPr sz="20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18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18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18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18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r>
              <a:rPr lang="en-US" sz="1400" kern="0" dirty="0" smtClean="0"/>
              <a:t>Click the green check to approve the invoice.</a:t>
            </a:r>
          </a:p>
          <a:p>
            <a:r>
              <a:rPr lang="en-US" sz="1400" kern="0" dirty="0" smtClean="0"/>
              <a:t>Click the red “X” to reject the invoice.</a:t>
            </a:r>
          </a:p>
          <a:p>
            <a:pPr lvl="1"/>
            <a:r>
              <a:rPr lang="en-US" sz="1200" b="0" kern="0" dirty="0" smtClean="0"/>
              <a:t>You will be required to type a reason.</a:t>
            </a:r>
          </a:p>
          <a:p>
            <a:r>
              <a:rPr lang="en-US" sz="1400" kern="0" dirty="0" smtClean="0"/>
              <a:t>Click the “+” sign to expand the invoice to view details for each placement by each month.</a:t>
            </a:r>
          </a:p>
          <a:p>
            <a:pPr lvl="1"/>
            <a:r>
              <a:rPr lang="en-US" sz="1200" b="0" kern="0" dirty="0" smtClean="0"/>
              <a:t>Alternatively, click on the csv icon to export the placement level details to a spreadsheet that can be opened with Excel.</a:t>
            </a:r>
          </a:p>
          <a:p>
            <a:endParaRPr lang="en-US" sz="1400" kern="0" dirty="0" smtClean="0"/>
          </a:p>
        </p:txBody>
      </p:sp>
      <p:sp>
        <p:nvSpPr>
          <p:cNvPr id="5" name="TextBox 4"/>
          <p:cNvSpPr txBox="1"/>
          <p:nvPr/>
        </p:nvSpPr>
        <p:spPr>
          <a:xfrm>
            <a:off x="5080000" y="3485336"/>
            <a:ext cx="1745673" cy="1015663"/>
          </a:xfrm>
          <a:prstGeom prst="rect">
            <a:avLst/>
          </a:prstGeom>
          <a:noFill/>
        </p:spPr>
        <p:txBody>
          <a:bodyPr wrap="square" rtlCol="0">
            <a:spAutoFit/>
          </a:bodyPr>
          <a:lstStyle/>
          <a:p>
            <a:r>
              <a:rPr lang="en-US" sz="1000" b="0" dirty="0" smtClean="0">
                <a:latin typeface="+mn-lt"/>
              </a:rPr>
              <a:t>The provider’s attendance status will change to “rejected.” There will be a notification on the home dashboard.</a:t>
            </a:r>
            <a:endParaRPr lang="en-US" sz="1000" b="0" dirty="0">
              <a:latin typeface="+mn-lt"/>
            </a:endParaRPr>
          </a:p>
        </p:txBody>
      </p:sp>
    </p:spTree>
    <p:extLst>
      <p:ext uri="{BB962C8B-B14F-4D97-AF65-F5344CB8AC3E}">
        <p14:creationId xmlns:p14="http://schemas.microsoft.com/office/powerpoint/2010/main" val="24110660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2398"/>
            <a:ext cx="3326524" cy="5592077"/>
          </a:xfrm>
        </p:spPr>
        <p:txBody>
          <a:bodyPr/>
          <a:lstStyle/>
          <a:p>
            <a:r>
              <a:rPr lang="en-US" sz="1400" dirty="0"/>
              <a:t>Clicking the child’s name will open a separate tab with the Monthly </a:t>
            </a:r>
            <a:r>
              <a:rPr lang="en-US" sz="1400" dirty="0" smtClean="0"/>
              <a:t>View for the placement.</a:t>
            </a:r>
          </a:p>
          <a:p>
            <a:pPr lvl="1"/>
            <a:r>
              <a:rPr lang="en-US" sz="1200" dirty="0" smtClean="0"/>
              <a:t>Child’s name, provider, program type, and placement dates appear at the top of the page.</a:t>
            </a:r>
          </a:p>
          <a:p>
            <a:pPr lvl="1"/>
            <a:r>
              <a:rPr lang="en-US" sz="1200" dirty="0" smtClean="0"/>
              <a:t>Child’s name links to Placement Details page</a:t>
            </a:r>
          </a:p>
          <a:p>
            <a:pPr lvl="1"/>
            <a:r>
              <a:rPr lang="en-US" sz="1200" dirty="0" smtClean="0"/>
              <a:t>Provider’s name links to Provider Details page.</a:t>
            </a:r>
          </a:p>
          <a:p>
            <a:r>
              <a:rPr lang="en-US" sz="1400" dirty="0" smtClean="0"/>
              <a:t>Shows attendance </a:t>
            </a:r>
            <a:r>
              <a:rPr lang="en-US" sz="1400" dirty="0"/>
              <a:t>and </a:t>
            </a:r>
            <a:r>
              <a:rPr lang="en-US" sz="1400" dirty="0" smtClean="0"/>
              <a:t>ledger </a:t>
            </a:r>
            <a:r>
              <a:rPr lang="en-US" sz="1400" dirty="0"/>
              <a:t>entries for that month.</a:t>
            </a:r>
          </a:p>
          <a:p>
            <a:pPr lvl="1"/>
            <a:r>
              <a:rPr lang="en-US" sz="1200" dirty="0" smtClean="0"/>
              <a:t>Full-time/ Part-time service</a:t>
            </a:r>
            <a:endParaRPr lang="en-US" sz="1200" dirty="0"/>
          </a:p>
          <a:p>
            <a:pPr lvl="1"/>
            <a:r>
              <a:rPr lang="en-US" sz="1200" dirty="0" smtClean="0"/>
              <a:t>Copay*</a:t>
            </a:r>
            <a:endParaRPr lang="en-US" sz="1200" dirty="0"/>
          </a:p>
          <a:p>
            <a:pPr lvl="1"/>
            <a:r>
              <a:rPr lang="en-US" sz="1200" dirty="0" smtClean="0"/>
              <a:t>Transportation*</a:t>
            </a:r>
            <a:endParaRPr lang="en-US" sz="1200" dirty="0"/>
          </a:p>
          <a:p>
            <a:pPr lvl="1"/>
            <a:r>
              <a:rPr lang="en-US" sz="1200" dirty="0" smtClean="0"/>
              <a:t>Full-time/ Part-time Intermittent service*</a:t>
            </a:r>
            <a:endParaRPr lang="en-US" sz="1200" dirty="0"/>
          </a:p>
          <a:p>
            <a:pPr lvl="1"/>
            <a:r>
              <a:rPr lang="en-US" sz="1200" dirty="0"/>
              <a:t>Union </a:t>
            </a:r>
            <a:r>
              <a:rPr lang="en-US" sz="1200" dirty="0" smtClean="0"/>
              <a:t>dues*</a:t>
            </a:r>
          </a:p>
          <a:p>
            <a:pPr lvl="1"/>
            <a:r>
              <a:rPr lang="en-US" sz="1200" dirty="0" smtClean="0"/>
              <a:t>QRIS*</a:t>
            </a:r>
          </a:p>
          <a:p>
            <a:pPr lvl="1"/>
            <a:r>
              <a:rPr lang="en-US" sz="1200" dirty="0" smtClean="0"/>
              <a:t>Add-ons*</a:t>
            </a:r>
            <a:endParaRPr lang="en-US" sz="1200" dirty="0"/>
          </a:p>
          <a:p>
            <a:r>
              <a:rPr lang="en-US" sz="1400" dirty="0" smtClean="0"/>
              <a:t>Billing totals for the placement will show at the top</a:t>
            </a: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9</a:t>
            </a:fld>
            <a:endParaRPr lang="en-US"/>
          </a:p>
        </p:txBody>
      </p:sp>
      <p:sp>
        <p:nvSpPr>
          <p:cNvPr id="4" name="Text Placeholder 3"/>
          <p:cNvSpPr>
            <a:spLocks noGrp="1"/>
          </p:cNvSpPr>
          <p:nvPr>
            <p:ph type="body" sz="quarter" idx="12"/>
          </p:nvPr>
        </p:nvSpPr>
        <p:spPr/>
        <p:txBody>
          <a:bodyPr/>
          <a:lstStyle/>
          <a:p>
            <a:r>
              <a:rPr lang="en-US" dirty="0">
                <a:solidFill>
                  <a:schemeClr val="accent2">
                    <a:lumMod val="50000"/>
                  </a:schemeClr>
                </a:solidFill>
              </a:rPr>
              <a:t>3. Review Pending </a:t>
            </a:r>
            <a:r>
              <a:rPr lang="en-US" dirty="0" smtClean="0">
                <a:solidFill>
                  <a:schemeClr val="accent2">
                    <a:lumMod val="50000"/>
                  </a:schemeClr>
                </a:solidFill>
              </a:rPr>
              <a:t>Invoices </a:t>
            </a:r>
            <a:r>
              <a:rPr lang="en-US" dirty="0">
                <a:solidFill>
                  <a:schemeClr val="accent2">
                    <a:lumMod val="50000"/>
                  </a:schemeClr>
                </a:solidFill>
              </a:rPr>
              <a:t>and </a:t>
            </a:r>
            <a:r>
              <a:rPr lang="en-US" dirty="0" smtClean="0">
                <a:solidFill>
                  <a:schemeClr val="accent2">
                    <a:lumMod val="50000"/>
                  </a:schemeClr>
                </a:solidFill>
              </a:rPr>
              <a:t>Approve/Reject</a:t>
            </a:r>
            <a:endParaRPr lang="en-US" dirty="0">
              <a:solidFill>
                <a:schemeClr val="accent2">
                  <a:lumMod val="50000"/>
                </a:schemeClr>
              </a:solidFill>
            </a:endParaRPr>
          </a:p>
          <a:p>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3724" y="1221441"/>
            <a:ext cx="5012408" cy="5118349"/>
          </a:xfrm>
          <a:prstGeom prst="rect">
            <a:avLst/>
          </a:prstGeom>
        </p:spPr>
      </p:pic>
      <p:sp>
        <p:nvSpPr>
          <p:cNvPr id="5" name="TextBox 4"/>
          <p:cNvSpPr txBox="1"/>
          <p:nvPr/>
        </p:nvSpPr>
        <p:spPr>
          <a:xfrm>
            <a:off x="3599368" y="6531415"/>
            <a:ext cx="5073577" cy="276999"/>
          </a:xfrm>
          <a:prstGeom prst="rect">
            <a:avLst/>
          </a:prstGeom>
          <a:noFill/>
        </p:spPr>
        <p:txBody>
          <a:bodyPr wrap="square" rtlCol="0">
            <a:spAutoFit/>
          </a:bodyPr>
          <a:lstStyle/>
          <a:p>
            <a:r>
              <a:rPr lang="en-US" sz="1200" b="0" dirty="0" smtClean="0">
                <a:latin typeface="+mn-lt"/>
              </a:rPr>
              <a:t>*May not apply to all placements</a:t>
            </a:r>
            <a:endParaRPr lang="en-US" sz="1200" b="0" dirty="0">
              <a:latin typeface="+mn-lt"/>
            </a:endParaRPr>
          </a:p>
        </p:txBody>
      </p:sp>
    </p:spTree>
    <p:extLst>
      <p:ext uri="{BB962C8B-B14F-4D97-AF65-F5344CB8AC3E}">
        <p14:creationId xmlns:p14="http://schemas.microsoft.com/office/powerpoint/2010/main" val="3975954407"/>
      </p:ext>
    </p:extLst>
  </p:cSld>
  <p:clrMapOvr>
    <a:masterClrMapping/>
  </p:clrMapOvr>
  <p:timing>
    <p:tnLst>
      <p:par>
        <p:cTn id="1" dur="indefinite" restart="never" nodeType="tmRoot"/>
      </p:par>
    </p:tnLst>
  </p:timing>
</p:sld>
</file>

<file path=ppt/theme/theme1.xml><?xml version="1.0" encoding="utf-8"?>
<a:theme xmlns:a="http://schemas.openxmlformats.org/drawingml/2006/main" name="Subsidy Management Technical Assistance Business Process - 3-12-2015">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Use as EEC Template</Template>
  <TotalTime>14582</TotalTime>
  <Words>1309</Words>
  <Application>Microsoft Office PowerPoint</Application>
  <PresentationFormat>On-screen Show (4:3)</PresentationFormat>
  <Paragraphs>141</Paragraphs>
  <Slides>14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Verdana</vt:lpstr>
      <vt:lpstr>Subsidy Management Technical Assistance Business Process - 3-12-2015</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Danielle Norton</dc:creator>
  <dc:description>Edited project list on slide 7 -- Proposed Bond IV Projects.</dc:description>
  <cp:lastModifiedBy>Roberson, Miranda (EEC)</cp:lastModifiedBy>
  <cp:revision>274</cp:revision>
  <cp:lastPrinted>2016-01-14T17:23:11Z</cp:lastPrinted>
  <dcterms:created xsi:type="dcterms:W3CDTF">2015-12-28T23:31:57Z</dcterms:created>
  <dcterms:modified xsi:type="dcterms:W3CDTF">2020-10-06T13:49:41Z</dcterms:modified>
</cp:coreProperties>
</file>