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24" r:id="rId2"/>
    <p:sldId id="425" r:id="rId3"/>
    <p:sldId id="426" r:id="rId4"/>
    <p:sldId id="427" r:id="rId5"/>
    <p:sldId id="428" r:id="rId6"/>
    <p:sldId id="350" r:id="rId7"/>
    <p:sldId id="352" r:id="rId8"/>
    <p:sldId id="370" r:id="rId9"/>
    <p:sldId id="353" r:id="rId10"/>
    <p:sldId id="354" r:id="rId11"/>
    <p:sldId id="371" r:id="rId12"/>
    <p:sldId id="372" r:id="rId13"/>
    <p:sldId id="373" r:id="rId14"/>
    <p:sldId id="358" r:id="rId15"/>
    <p:sldId id="360" r:id="rId16"/>
    <p:sldId id="404" r:id="rId17"/>
    <p:sldId id="403" r:id="rId18"/>
    <p:sldId id="361" r:id="rId19"/>
  </p:sldIdLst>
  <p:sldSz cx="12192000" cy="6858000"/>
  <p:notesSz cx="6858000" cy="9144000"/>
  <p:defaultText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59" d="100"/>
          <a:sy n="59" d="100"/>
        </p:scale>
        <p:origin x="1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FC62-4F2C-9739-A2F5-191B15A23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R"/>
          </a:p>
        </p:txBody>
      </p:sp>
      <p:sp>
        <p:nvSpPr>
          <p:cNvPr id="3" name="Subtitle 2">
            <a:extLst>
              <a:ext uri="{FF2B5EF4-FFF2-40B4-BE49-F238E27FC236}">
                <a16:creationId xmlns:a16="http://schemas.microsoft.com/office/drawing/2014/main" id="{A7FCAB72-DD11-4EB0-D3CA-8088BEF0F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R"/>
          </a:p>
        </p:txBody>
      </p:sp>
      <p:sp>
        <p:nvSpPr>
          <p:cNvPr id="4" name="Date Placeholder 3">
            <a:extLst>
              <a:ext uri="{FF2B5EF4-FFF2-40B4-BE49-F238E27FC236}">
                <a16:creationId xmlns:a16="http://schemas.microsoft.com/office/drawing/2014/main" id="{7182B066-D1E9-89E8-2FCC-73DD383A6364}"/>
              </a:ext>
            </a:extLst>
          </p:cNvPr>
          <p:cNvSpPr>
            <a:spLocks noGrp="1"/>
          </p:cNvSpPr>
          <p:nvPr>
            <p:ph type="dt" sz="half" idx="10"/>
          </p:nvPr>
        </p:nvSpPr>
        <p:spPr/>
        <p:txBody>
          <a:bodyPr/>
          <a:lstStyle/>
          <a:p>
            <a:fld id="{6897E412-58B3-5143-BADC-ECB5858ADFF0}" type="datetimeFigureOut">
              <a:rPr lang="en-PR" smtClean="0"/>
              <a:t>08/18/2025</a:t>
            </a:fld>
            <a:endParaRPr lang="en-PR"/>
          </a:p>
        </p:txBody>
      </p:sp>
      <p:sp>
        <p:nvSpPr>
          <p:cNvPr id="5" name="Footer Placeholder 4">
            <a:extLst>
              <a:ext uri="{FF2B5EF4-FFF2-40B4-BE49-F238E27FC236}">
                <a16:creationId xmlns:a16="http://schemas.microsoft.com/office/drawing/2014/main" id="{1DC42813-0A5D-8352-26B3-CD6721764581}"/>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3FD518FB-36A5-B877-F098-451497D5088F}"/>
              </a:ext>
            </a:extLst>
          </p:cNvPr>
          <p:cNvSpPr>
            <a:spLocks noGrp="1"/>
          </p:cNvSpPr>
          <p:nvPr>
            <p:ph type="sldNum" sz="quarter" idx="12"/>
          </p:nvPr>
        </p:nvSpPr>
        <p:spPr/>
        <p:txBody>
          <a:bodyPr/>
          <a:lstStyle/>
          <a:p>
            <a:fld id="{2261262D-5A5D-084B-B57D-B1EB7EC3EA86}" type="slidenum">
              <a:rPr lang="en-PR" smtClean="0"/>
              <a:t>‹#›</a:t>
            </a:fld>
            <a:endParaRPr lang="en-PR"/>
          </a:p>
        </p:txBody>
      </p:sp>
    </p:spTree>
    <p:extLst>
      <p:ext uri="{BB962C8B-B14F-4D97-AF65-F5344CB8AC3E}">
        <p14:creationId xmlns:p14="http://schemas.microsoft.com/office/powerpoint/2010/main" val="2586527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B9625-1778-046E-F108-F3CCC8079EED}"/>
              </a:ext>
            </a:extLst>
          </p:cNvPr>
          <p:cNvSpPr>
            <a:spLocks noGrp="1"/>
          </p:cNvSpPr>
          <p:nvPr>
            <p:ph type="title"/>
          </p:nvPr>
        </p:nvSpPr>
        <p:spPr/>
        <p:txBody>
          <a:bodyPr/>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2F335443-C886-9944-E68A-BC3EFD91C4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E879C880-4E2B-22E5-EE37-C4515F64A406}"/>
              </a:ext>
            </a:extLst>
          </p:cNvPr>
          <p:cNvSpPr>
            <a:spLocks noGrp="1"/>
          </p:cNvSpPr>
          <p:nvPr>
            <p:ph type="dt" sz="half" idx="10"/>
          </p:nvPr>
        </p:nvSpPr>
        <p:spPr/>
        <p:txBody>
          <a:bodyPr/>
          <a:lstStyle/>
          <a:p>
            <a:fld id="{6897E412-58B3-5143-BADC-ECB5858ADFF0}" type="datetimeFigureOut">
              <a:rPr lang="en-PR" smtClean="0"/>
              <a:t>08/18/2025</a:t>
            </a:fld>
            <a:endParaRPr lang="en-PR"/>
          </a:p>
        </p:txBody>
      </p:sp>
      <p:sp>
        <p:nvSpPr>
          <p:cNvPr id="5" name="Footer Placeholder 4">
            <a:extLst>
              <a:ext uri="{FF2B5EF4-FFF2-40B4-BE49-F238E27FC236}">
                <a16:creationId xmlns:a16="http://schemas.microsoft.com/office/drawing/2014/main" id="{42028199-A482-7119-E0DD-B2342E0047DA}"/>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AA0F3209-970C-7BD1-1CD2-62CE2A782050}"/>
              </a:ext>
            </a:extLst>
          </p:cNvPr>
          <p:cNvSpPr>
            <a:spLocks noGrp="1"/>
          </p:cNvSpPr>
          <p:nvPr>
            <p:ph type="sldNum" sz="quarter" idx="12"/>
          </p:nvPr>
        </p:nvSpPr>
        <p:spPr/>
        <p:txBody>
          <a:bodyPr/>
          <a:lstStyle/>
          <a:p>
            <a:fld id="{2261262D-5A5D-084B-B57D-B1EB7EC3EA86}" type="slidenum">
              <a:rPr lang="en-PR" smtClean="0"/>
              <a:t>‹#›</a:t>
            </a:fld>
            <a:endParaRPr lang="en-PR"/>
          </a:p>
        </p:txBody>
      </p:sp>
    </p:spTree>
    <p:extLst>
      <p:ext uri="{BB962C8B-B14F-4D97-AF65-F5344CB8AC3E}">
        <p14:creationId xmlns:p14="http://schemas.microsoft.com/office/powerpoint/2010/main" val="147570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412854-2B9E-649B-4AE1-826DB4A72F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25CF17EE-27C6-6D6C-96B7-4313BA1517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9DD37C16-39F0-A538-7476-510A4219AE07}"/>
              </a:ext>
            </a:extLst>
          </p:cNvPr>
          <p:cNvSpPr>
            <a:spLocks noGrp="1"/>
          </p:cNvSpPr>
          <p:nvPr>
            <p:ph type="dt" sz="half" idx="10"/>
          </p:nvPr>
        </p:nvSpPr>
        <p:spPr/>
        <p:txBody>
          <a:bodyPr/>
          <a:lstStyle/>
          <a:p>
            <a:fld id="{6897E412-58B3-5143-BADC-ECB5858ADFF0}" type="datetimeFigureOut">
              <a:rPr lang="en-PR" smtClean="0"/>
              <a:t>08/18/2025</a:t>
            </a:fld>
            <a:endParaRPr lang="en-PR"/>
          </a:p>
        </p:txBody>
      </p:sp>
      <p:sp>
        <p:nvSpPr>
          <p:cNvPr id="5" name="Footer Placeholder 4">
            <a:extLst>
              <a:ext uri="{FF2B5EF4-FFF2-40B4-BE49-F238E27FC236}">
                <a16:creationId xmlns:a16="http://schemas.microsoft.com/office/drawing/2014/main" id="{B1B3FAC5-B57C-4714-F02D-C83F98F2B82A}"/>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82267BC8-48CA-06C5-D6F2-FEC48C9993F5}"/>
              </a:ext>
            </a:extLst>
          </p:cNvPr>
          <p:cNvSpPr>
            <a:spLocks noGrp="1"/>
          </p:cNvSpPr>
          <p:nvPr>
            <p:ph type="sldNum" sz="quarter" idx="12"/>
          </p:nvPr>
        </p:nvSpPr>
        <p:spPr/>
        <p:txBody>
          <a:bodyPr/>
          <a:lstStyle/>
          <a:p>
            <a:fld id="{2261262D-5A5D-084B-B57D-B1EB7EC3EA86}" type="slidenum">
              <a:rPr lang="en-PR" smtClean="0"/>
              <a:t>‹#›</a:t>
            </a:fld>
            <a:endParaRPr lang="en-PR"/>
          </a:p>
        </p:txBody>
      </p:sp>
    </p:spTree>
    <p:extLst>
      <p:ext uri="{BB962C8B-B14F-4D97-AF65-F5344CB8AC3E}">
        <p14:creationId xmlns:p14="http://schemas.microsoft.com/office/powerpoint/2010/main" val="2400729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E411-1469-714E-83B3-F54D0C90E3B6}"/>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327284CD-C9B3-5439-9C1A-166E099886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EF636F57-6D99-7B9D-36CD-A2613C783BC8}"/>
              </a:ext>
            </a:extLst>
          </p:cNvPr>
          <p:cNvSpPr>
            <a:spLocks noGrp="1"/>
          </p:cNvSpPr>
          <p:nvPr>
            <p:ph type="dt" sz="half" idx="10"/>
          </p:nvPr>
        </p:nvSpPr>
        <p:spPr/>
        <p:txBody>
          <a:bodyPr/>
          <a:lstStyle/>
          <a:p>
            <a:fld id="{6897E412-58B3-5143-BADC-ECB5858ADFF0}" type="datetimeFigureOut">
              <a:rPr lang="en-PR" smtClean="0"/>
              <a:t>08/18/2025</a:t>
            </a:fld>
            <a:endParaRPr lang="en-PR"/>
          </a:p>
        </p:txBody>
      </p:sp>
      <p:sp>
        <p:nvSpPr>
          <p:cNvPr id="5" name="Footer Placeholder 4">
            <a:extLst>
              <a:ext uri="{FF2B5EF4-FFF2-40B4-BE49-F238E27FC236}">
                <a16:creationId xmlns:a16="http://schemas.microsoft.com/office/drawing/2014/main" id="{03087DBE-5FEB-7D8D-B01F-B517282E9228}"/>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E3F3F836-869A-F00D-622C-3EFB80912335}"/>
              </a:ext>
            </a:extLst>
          </p:cNvPr>
          <p:cNvSpPr>
            <a:spLocks noGrp="1"/>
          </p:cNvSpPr>
          <p:nvPr>
            <p:ph type="sldNum" sz="quarter" idx="12"/>
          </p:nvPr>
        </p:nvSpPr>
        <p:spPr/>
        <p:txBody>
          <a:bodyPr/>
          <a:lstStyle/>
          <a:p>
            <a:fld id="{2261262D-5A5D-084B-B57D-B1EB7EC3EA86}" type="slidenum">
              <a:rPr lang="en-PR" smtClean="0"/>
              <a:t>‹#›</a:t>
            </a:fld>
            <a:endParaRPr lang="en-PR"/>
          </a:p>
        </p:txBody>
      </p:sp>
    </p:spTree>
    <p:extLst>
      <p:ext uri="{BB962C8B-B14F-4D97-AF65-F5344CB8AC3E}">
        <p14:creationId xmlns:p14="http://schemas.microsoft.com/office/powerpoint/2010/main" val="63837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0989-79CE-B562-0149-D6DF308BEA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R"/>
          </a:p>
        </p:txBody>
      </p:sp>
      <p:sp>
        <p:nvSpPr>
          <p:cNvPr id="3" name="Text Placeholder 2">
            <a:extLst>
              <a:ext uri="{FF2B5EF4-FFF2-40B4-BE49-F238E27FC236}">
                <a16:creationId xmlns:a16="http://schemas.microsoft.com/office/drawing/2014/main" id="{560FFA21-319B-CD03-0CC2-8FB1DE3646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9F1DFC-E0DD-5ACE-CAF4-E2483536D8A7}"/>
              </a:ext>
            </a:extLst>
          </p:cNvPr>
          <p:cNvSpPr>
            <a:spLocks noGrp="1"/>
          </p:cNvSpPr>
          <p:nvPr>
            <p:ph type="dt" sz="half" idx="10"/>
          </p:nvPr>
        </p:nvSpPr>
        <p:spPr/>
        <p:txBody>
          <a:bodyPr/>
          <a:lstStyle/>
          <a:p>
            <a:fld id="{6897E412-58B3-5143-BADC-ECB5858ADFF0}" type="datetimeFigureOut">
              <a:rPr lang="en-PR" smtClean="0"/>
              <a:t>08/18/2025</a:t>
            </a:fld>
            <a:endParaRPr lang="en-PR"/>
          </a:p>
        </p:txBody>
      </p:sp>
      <p:sp>
        <p:nvSpPr>
          <p:cNvPr id="5" name="Footer Placeholder 4">
            <a:extLst>
              <a:ext uri="{FF2B5EF4-FFF2-40B4-BE49-F238E27FC236}">
                <a16:creationId xmlns:a16="http://schemas.microsoft.com/office/drawing/2014/main" id="{A37B910C-8520-D101-F261-B7F843ADB0AC}"/>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80D73714-DBED-2467-9894-48B0985DF4D3}"/>
              </a:ext>
            </a:extLst>
          </p:cNvPr>
          <p:cNvSpPr>
            <a:spLocks noGrp="1"/>
          </p:cNvSpPr>
          <p:nvPr>
            <p:ph type="sldNum" sz="quarter" idx="12"/>
          </p:nvPr>
        </p:nvSpPr>
        <p:spPr/>
        <p:txBody>
          <a:bodyPr/>
          <a:lstStyle/>
          <a:p>
            <a:fld id="{2261262D-5A5D-084B-B57D-B1EB7EC3EA86}" type="slidenum">
              <a:rPr lang="en-PR" smtClean="0"/>
              <a:t>‹#›</a:t>
            </a:fld>
            <a:endParaRPr lang="en-PR"/>
          </a:p>
        </p:txBody>
      </p:sp>
    </p:spTree>
    <p:extLst>
      <p:ext uri="{BB962C8B-B14F-4D97-AF65-F5344CB8AC3E}">
        <p14:creationId xmlns:p14="http://schemas.microsoft.com/office/powerpoint/2010/main" val="402263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74336-4325-2CDD-2B27-C109F3D7CFE1}"/>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13A8E193-8EBC-D686-D95D-9F972F8A54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Content Placeholder 3">
            <a:extLst>
              <a:ext uri="{FF2B5EF4-FFF2-40B4-BE49-F238E27FC236}">
                <a16:creationId xmlns:a16="http://schemas.microsoft.com/office/drawing/2014/main" id="{D84226DE-28E3-86AF-7F0C-D7492E0250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Date Placeholder 4">
            <a:extLst>
              <a:ext uri="{FF2B5EF4-FFF2-40B4-BE49-F238E27FC236}">
                <a16:creationId xmlns:a16="http://schemas.microsoft.com/office/drawing/2014/main" id="{1341B8CB-F666-ED74-F165-A762AC1FBF86}"/>
              </a:ext>
            </a:extLst>
          </p:cNvPr>
          <p:cNvSpPr>
            <a:spLocks noGrp="1"/>
          </p:cNvSpPr>
          <p:nvPr>
            <p:ph type="dt" sz="half" idx="10"/>
          </p:nvPr>
        </p:nvSpPr>
        <p:spPr/>
        <p:txBody>
          <a:bodyPr/>
          <a:lstStyle/>
          <a:p>
            <a:fld id="{6897E412-58B3-5143-BADC-ECB5858ADFF0}" type="datetimeFigureOut">
              <a:rPr lang="en-PR" smtClean="0"/>
              <a:t>08/18/2025</a:t>
            </a:fld>
            <a:endParaRPr lang="en-PR"/>
          </a:p>
        </p:txBody>
      </p:sp>
      <p:sp>
        <p:nvSpPr>
          <p:cNvPr id="6" name="Footer Placeholder 5">
            <a:extLst>
              <a:ext uri="{FF2B5EF4-FFF2-40B4-BE49-F238E27FC236}">
                <a16:creationId xmlns:a16="http://schemas.microsoft.com/office/drawing/2014/main" id="{ACA87337-31D8-8FF2-E72A-F4FF329B852E}"/>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4C5A2245-AB75-12CE-A2F8-912D1AAF54F0}"/>
              </a:ext>
            </a:extLst>
          </p:cNvPr>
          <p:cNvSpPr>
            <a:spLocks noGrp="1"/>
          </p:cNvSpPr>
          <p:nvPr>
            <p:ph type="sldNum" sz="quarter" idx="12"/>
          </p:nvPr>
        </p:nvSpPr>
        <p:spPr/>
        <p:txBody>
          <a:bodyPr/>
          <a:lstStyle/>
          <a:p>
            <a:fld id="{2261262D-5A5D-084B-B57D-B1EB7EC3EA86}" type="slidenum">
              <a:rPr lang="en-PR" smtClean="0"/>
              <a:t>‹#›</a:t>
            </a:fld>
            <a:endParaRPr lang="en-PR"/>
          </a:p>
        </p:txBody>
      </p:sp>
    </p:spTree>
    <p:extLst>
      <p:ext uri="{BB962C8B-B14F-4D97-AF65-F5344CB8AC3E}">
        <p14:creationId xmlns:p14="http://schemas.microsoft.com/office/powerpoint/2010/main" val="167577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63D3-02DF-ACB1-E422-5C0622C38F0A}"/>
              </a:ext>
            </a:extLst>
          </p:cNvPr>
          <p:cNvSpPr>
            <a:spLocks noGrp="1"/>
          </p:cNvSpPr>
          <p:nvPr>
            <p:ph type="title"/>
          </p:nvPr>
        </p:nvSpPr>
        <p:spPr>
          <a:xfrm>
            <a:off x="839788" y="365125"/>
            <a:ext cx="10515600" cy="1325563"/>
          </a:xfrm>
        </p:spPr>
        <p:txBody>
          <a:bodyPr/>
          <a:lstStyle/>
          <a:p>
            <a:r>
              <a:rPr lang="en-US"/>
              <a:t>Click to edit Master title style</a:t>
            </a:r>
            <a:endParaRPr lang="en-PR"/>
          </a:p>
        </p:txBody>
      </p:sp>
      <p:sp>
        <p:nvSpPr>
          <p:cNvPr id="3" name="Text Placeholder 2">
            <a:extLst>
              <a:ext uri="{FF2B5EF4-FFF2-40B4-BE49-F238E27FC236}">
                <a16:creationId xmlns:a16="http://schemas.microsoft.com/office/drawing/2014/main" id="{0170C36A-2A50-F7BB-1311-65640BA40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51AF61-1402-565D-27E0-8D32BD3E20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Text Placeholder 4">
            <a:extLst>
              <a:ext uri="{FF2B5EF4-FFF2-40B4-BE49-F238E27FC236}">
                <a16:creationId xmlns:a16="http://schemas.microsoft.com/office/drawing/2014/main" id="{EB8B635B-0C07-2EC6-F852-9B51A2B57A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FB2F48-42BF-7775-C2C6-FFF5D81C10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7" name="Date Placeholder 6">
            <a:extLst>
              <a:ext uri="{FF2B5EF4-FFF2-40B4-BE49-F238E27FC236}">
                <a16:creationId xmlns:a16="http://schemas.microsoft.com/office/drawing/2014/main" id="{4A3EAD15-B807-5928-49E6-4723501A8C02}"/>
              </a:ext>
            </a:extLst>
          </p:cNvPr>
          <p:cNvSpPr>
            <a:spLocks noGrp="1"/>
          </p:cNvSpPr>
          <p:nvPr>
            <p:ph type="dt" sz="half" idx="10"/>
          </p:nvPr>
        </p:nvSpPr>
        <p:spPr/>
        <p:txBody>
          <a:bodyPr/>
          <a:lstStyle/>
          <a:p>
            <a:fld id="{6897E412-58B3-5143-BADC-ECB5858ADFF0}" type="datetimeFigureOut">
              <a:rPr lang="en-PR" smtClean="0"/>
              <a:t>08/18/2025</a:t>
            </a:fld>
            <a:endParaRPr lang="en-PR"/>
          </a:p>
        </p:txBody>
      </p:sp>
      <p:sp>
        <p:nvSpPr>
          <p:cNvPr id="8" name="Footer Placeholder 7">
            <a:extLst>
              <a:ext uri="{FF2B5EF4-FFF2-40B4-BE49-F238E27FC236}">
                <a16:creationId xmlns:a16="http://schemas.microsoft.com/office/drawing/2014/main" id="{E45386E9-BBA6-F33D-6BDD-7196650F5794}"/>
              </a:ext>
            </a:extLst>
          </p:cNvPr>
          <p:cNvSpPr>
            <a:spLocks noGrp="1"/>
          </p:cNvSpPr>
          <p:nvPr>
            <p:ph type="ftr" sz="quarter" idx="11"/>
          </p:nvPr>
        </p:nvSpPr>
        <p:spPr/>
        <p:txBody>
          <a:bodyPr/>
          <a:lstStyle/>
          <a:p>
            <a:endParaRPr lang="en-PR"/>
          </a:p>
        </p:txBody>
      </p:sp>
      <p:sp>
        <p:nvSpPr>
          <p:cNvPr id="9" name="Slide Number Placeholder 8">
            <a:extLst>
              <a:ext uri="{FF2B5EF4-FFF2-40B4-BE49-F238E27FC236}">
                <a16:creationId xmlns:a16="http://schemas.microsoft.com/office/drawing/2014/main" id="{5A26F122-4526-6F34-776A-7969B20021CD}"/>
              </a:ext>
            </a:extLst>
          </p:cNvPr>
          <p:cNvSpPr>
            <a:spLocks noGrp="1"/>
          </p:cNvSpPr>
          <p:nvPr>
            <p:ph type="sldNum" sz="quarter" idx="12"/>
          </p:nvPr>
        </p:nvSpPr>
        <p:spPr/>
        <p:txBody>
          <a:bodyPr/>
          <a:lstStyle/>
          <a:p>
            <a:fld id="{2261262D-5A5D-084B-B57D-B1EB7EC3EA86}" type="slidenum">
              <a:rPr lang="en-PR" smtClean="0"/>
              <a:t>‹#›</a:t>
            </a:fld>
            <a:endParaRPr lang="en-PR"/>
          </a:p>
        </p:txBody>
      </p:sp>
    </p:spTree>
    <p:extLst>
      <p:ext uri="{BB962C8B-B14F-4D97-AF65-F5344CB8AC3E}">
        <p14:creationId xmlns:p14="http://schemas.microsoft.com/office/powerpoint/2010/main" val="197772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4BD9-96B5-C748-94E2-A42EEDF61664}"/>
              </a:ext>
            </a:extLst>
          </p:cNvPr>
          <p:cNvSpPr>
            <a:spLocks noGrp="1"/>
          </p:cNvSpPr>
          <p:nvPr>
            <p:ph type="title"/>
          </p:nvPr>
        </p:nvSpPr>
        <p:spPr/>
        <p:txBody>
          <a:bodyPr/>
          <a:lstStyle/>
          <a:p>
            <a:r>
              <a:rPr lang="en-US"/>
              <a:t>Click to edit Master title style</a:t>
            </a:r>
            <a:endParaRPr lang="en-PR"/>
          </a:p>
        </p:txBody>
      </p:sp>
      <p:sp>
        <p:nvSpPr>
          <p:cNvPr id="3" name="Date Placeholder 2">
            <a:extLst>
              <a:ext uri="{FF2B5EF4-FFF2-40B4-BE49-F238E27FC236}">
                <a16:creationId xmlns:a16="http://schemas.microsoft.com/office/drawing/2014/main" id="{22F2530F-36F6-BE9A-7343-58A4E9D32F27}"/>
              </a:ext>
            </a:extLst>
          </p:cNvPr>
          <p:cNvSpPr>
            <a:spLocks noGrp="1"/>
          </p:cNvSpPr>
          <p:nvPr>
            <p:ph type="dt" sz="half" idx="10"/>
          </p:nvPr>
        </p:nvSpPr>
        <p:spPr/>
        <p:txBody>
          <a:bodyPr/>
          <a:lstStyle/>
          <a:p>
            <a:fld id="{6897E412-58B3-5143-BADC-ECB5858ADFF0}" type="datetimeFigureOut">
              <a:rPr lang="en-PR" smtClean="0"/>
              <a:t>08/18/2025</a:t>
            </a:fld>
            <a:endParaRPr lang="en-PR"/>
          </a:p>
        </p:txBody>
      </p:sp>
      <p:sp>
        <p:nvSpPr>
          <p:cNvPr id="4" name="Footer Placeholder 3">
            <a:extLst>
              <a:ext uri="{FF2B5EF4-FFF2-40B4-BE49-F238E27FC236}">
                <a16:creationId xmlns:a16="http://schemas.microsoft.com/office/drawing/2014/main" id="{00A4004C-A136-3E29-C496-ACA44BF8B146}"/>
              </a:ext>
            </a:extLst>
          </p:cNvPr>
          <p:cNvSpPr>
            <a:spLocks noGrp="1"/>
          </p:cNvSpPr>
          <p:nvPr>
            <p:ph type="ftr" sz="quarter" idx="11"/>
          </p:nvPr>
        </p:nvSpPr>
        <p:spPr/>
        <p:txBody>
          <a:bodyPr/>
          <a:lstStyle/>
          <a:p>
            <a:endParaRPr lang="en-PR"/>
          </a:p>
        </p:txBody>
      </p:sp>
      <p:sp>
        <p:nvSpPr>
          <p:cNvPr id="5" name="Slide Number Placeholder 4">
            <a:extLst>
              <a:ext uri="{FF2B5EF4-FFF2-40B4-BE49-F238E27FC236}">
                <a16:creationId xmlns:a16="http://schemas.microsoft.com/office/drawing/2014/main" id="{4B29F94F-47D2-B2C7-6587-B6F83709DCA9}"/>
              </a:ext>
            </a:extLst>
          </p:cNvPr>
          <p:cNvSpPr>
            <a:spLocks noGrp="1"/>
          </p:cNvSpPr>
          <p:nvPr>
            <p:ph type="sldNum" sz="quarter" idx="12"/>
          </p:nvPr>
        </p:nvSpPr>
        <p:spPr/>
        <p:txBody>
          <a:bodyPr/>
          <a:lstStyle/>
          <a:p>
            <a:fld id="{2261262D-5A5D-084B-B57D-B1EB7EC3EA86}" type="slidenum">
              <a:rPr lang="en-PR" smtClean="0"/>
              <a:t>‹#›</a:t>
            </a:fld>
            <a:endParaRPr lang="en-PR"/>
          </a:p>
        </p:txBody>
      </p:sp>
    </p:spTree>
    <p:extLst>
      <p:ext uri="{BB962C8B-B14F-4D97-AF65-F5344CB8AC3E}">
        <p14:creationId xmlns:p14="http://schemas.microsoft.com/office/powerpoint/2010/main" val="54869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91EC4D-75EB-770D-E017-0D86A4FCB25B}"/>
              </a:ext>
            </a:extLst>
          </p:cNvPr>
          <p:cNvSpPr>
            <a:spLocks noGrp="1"/>
          </p:cNvSpPr>
          <p:nvPr>
            <p:ph type="dt" sz="half" idx="10"/>
          </p:nvPr>
        </p:nvSpPr>
        <p:spPr/>
        <p:txBody>
          <a:bodyPr/>
          <a:lstStyle/>
          <a:p>
            <a:fld id="{6897E412-58B3-5143-BADC-ECB5858ADFF0}" type="datetimeFigureOut">
              <a:rPr lang="en-PR" smtClean="0"/>
              <a:t>08/18/2025</a:t>
            </a:fld>
            <a:endParaRPr lang="en-PR"/>
          </a:p>
        </p:txBody>
      </p:sp>
      <p:sp>
        <p:nvSpPr>
          <p:cNvPr id="3" name="Footer Placeholder 2">
            <a:extLst>
              <a:ext uri="{FF2B5EF4-FFF2-40B4-BE49-F238E27FC236}">
                <a16:creationId xmlns:a16="http://schemas.microsoft.com/office/drawing/2014/main" id="{C903442D-E363-B815-6E2E-4E56C9B786A2}"/>
              </a:ext>
            </a:extLst>
          </p:cNvPr>
          <p:cNvSpPr>
            <a:spLocks noGrp="1"/>
          </p:cNvSpPr>
          <p:nvPr>
            <p:ph type="ftr" sz="quarter" idx="11"/>
          </p:nvPr>
        </p:nvSpPr>
        <p:spPr/>
        <p:txBody>
          <a:bodyPr/>
          <a:lstStyle/>
          <a:p>
            <a:endParaRPr lang="en-PR"/>
          </a:p>
        </p:txBody>
      </p:sp>
      <p:sp>
        <p:nvSpPr>
          <p:cNvPr id="4" name="Slide Number Placeholder 3">
            <a:extLst>
              <a:ext uri="{FF2B5EF4-FFF2-40B4-BE49-F238E27FC236}">
                <a16:creationId xmlns:a16="http://schemas.microsoft.com/office/drawing/2014/main" id="{CFFD24B8-F8A8-AC57-0101-7E06DED3C26D}"/>
              </a:ext>
            </a:extLst>
          </p:cNvPr>
          <p:cNvSpPr>
            <a:spLocks noGrp="1"/>
          </p:cNvSpPr>
          <p:nvPr>
            <p:ph type="sldNum" sz="quarter" idx="12"/>
          </p:nvPr>
        </p:nvSpPr>
        <p:spPr/>
        <p:txBody>
          <a:bodyPr/>
          <a:lstStyle/>
          <a:p>
            <a:fld id="{2261262D-5A5D-084B-B57D-B1EB7EC3EA86}" type="slidenum">
              <a:rPr lang="en-PR" smtClean="0"/>
              <a:t>‹#›</a:t>
            </a:fld>
            <a:endParaRPr lang="en-PR"/>
          </a:p>
        </p:txBody>
      </p:sp>
    </p:spTree>
    <p:extLst>
      <p:ext uri="{BB962C8B-B14F-4D97-AF65-F5344CB8AC3E}">
        <p14:creationId xmlns:p14="http://schemas.microsoft.com/office/powerpoint/2010/main" val="43520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FAD2-C550-0BBE-66E5-783D01097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Content Placeholder 2">
            <a:extLst>
              <a:ext uri="{FF2B5EF4-FFF2-40B4-BE49-F238E27FC236}">
                <a16:creationId xmlns:a16="http://schemas.microsoft.com/office/drawing/2014/main" id="{1DD362C5-8AD1-D643-34A9-7626C2707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Text Placeholder 3">
            <a:extLst>
              <a:ext uri="{FF2B5EF4-FFF2-40B4-BE49-F238E27FC236}">
                <a16:creationId xmlns:a16="http://schemas.microsoft.com/office/drawing/2014/main" id="{FF4D6C93-EDAF-E385-35A1-CF2F683CE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3A7DD-38AA-DEEF-4835-765C99DD033F}"/>
              </a:ext>
            </a:extLst>
          </p:cNvPr>
          <p:cNvSpPr>
            <a:spLocks noGrp="1"/>
          </p:cNvSpPr>
          <p:nvPr>
            <p:ph type="dt" sz="half" idx="10"/>
          </p:nvPr>
        </p:nvSpPr>
        <p:spPr/>
        <p:txBody>
          <a:bodyPr/>
          <a:lstStyle/>
          <a:p>
            <a:fld id="{6897E412-58B3-5143-BADC-ECB5858ADFF0}" type="datetimeFigureOut">
              <a:rPr lang="en-PR" smtClean="0"/>
              <a:t>08/18/2025</a:t>
            </a:fld>
            <a:endParaRPr lang="en-PR"/>
          </a:p>
        </p:txBody>
      </p:sp>
      <p:sp>
        <p:nvSpPr>
          <p:cNvPr id="6" name="Footer Placeholder 5">
            <a:extLst>
              <a:ext uri="{FF2B5EF4-FFF2-40B4-BE49-F238E27FC236}">
                <a16:creationId xmlns:a16="http://schemas.microsoft.com/office/drawing/2014/main" id="{406F00DF-E30B-0991-0CF4-5F4712AE3A52}"/>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856C0848-961C-0F7A-EF6E-48698AF19DA6}"/>
              </a:ext>
            </a:extLst>
          </p:cNvPr>
          <p:cNvSpPr>
            <a:spLocks noGrp="1"/>
          </p:cNvSpPr>
          <p:nvPr>
            <p:ph type="sldNum" sz="quarter" idx="12"/>
          </p:nvPr>
        </p:nvSpPr>
        <p:spPr/>
        <p:txBody>
          <a:bodyPr/>
          <a:lstStyle/>
          <a:p>
            <a:fld id="{2261262D-5A5D-084B-B57D-B1EB7EC3EA86}" type="slidenum">
              <a:rPr lang="en-PR" smtClean="0"/>
              <a:t>‹#›</a:t>
            </a:fld>
            <a:endParaRPr lang="en-PR"/>
          </a:p>
        </p:txBody>
      </p:sp>
    </p:spTree>
    <p:extLst>
      <p:ext uri="{BB962C8B-B14F-4D97-AF65-F5344CB8AC3E}">
        <p14:creationId xmlns:p14="http://schemas.microsoft.com/office/powerpoint/2010/main" val="161338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1D5FD-3FA4-C418-AE8D-2DC883836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Picture Placeholder 2">
            <a:extLst>
              <a:ext uri="{FF2B5EF4-FFF2-40B4-BE49-F238E27FC236}">
                <a16:creationId xmlns:a16="http://schemas.microsoft.com/office/drawing/2014/main" id="{2B24887B-7394-E3CB-40EC-DF7F4807D4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R"/>
          </a:p>
        </p:txBody>
      </p:sp>
      <p:sp>
        <p:nvSpPr>
          <p:cNvPr id="4" name="Text Placeholder 3">
            <a:extLst>
              <a:ext uri="{FF2B5EF4-FFF2-40B4-BE49-F238E27FC236}">
                <a16:creationId xmlns:a16="http://schemas.microsoft.com/office/drawing/2014/main" id="{BCA2334D-D03D-DE5E-BB15-F69CE25A7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BDE492-9D77-34CD-F05A-82B351B28520}"/>
              </a:ext>
            </a:extLst>
          </p:cNvPr>
          <p:cNvSpPr>
            <a:spLocks noGrp="1"/>
          </p:cNvSpPr>
          <p:nvPr>
            <p:ph type="dt" sz="half" idx="10"/>
          </p:nvPr>
        </p:nvSpPr>
        <p:spPr/>
        <p:txBody>
          <a:bodyPr/>
          <a:lstStyle/>
          <a:p>
            <a:fld id="{6897E412-58B3-5143-BADC-ECB5858ADFF0}" type="datetimeFigureOut">
              <a:rPr lang="en-PR" smtClean="0"/>
              <a:t>08/18/2025</a:t>
            </a:fld>
            <a:endParaRPr lang="en-PR"/>
          </a:p>
        </p:txBody>
      </p:sp>
      <p:sp>
        <p:nvSpPr>
          <p:cNvPr id="6" name="Footer Placeholder 5">
            <a:extLst>
              <a:ext uri="{FF2B5EF4-FFF2-40B4-BE49-F238E27FC236}">
                <a16:creationId xmlns:a16="http://schemas.microsoft.com/office/drawing/2014/main" id="{F6EAA58A-931F-36C6-54A4-524F575EF664}"/>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5FE5F915-AB63-5804-965E-A4DD5CA3E42D}"/>
              </a:ext>
            </a:extLst>
          </p:cNvPr>
          <p:cNvSpPr>
            <a:spLocks noGrp="1"/>
          </p:cNvSpPr>
          <p:nvPr>
            <p:ph type="sldNum" sz="quarter" idx="12"/>
          </p:nvPr>
        </p:nvSpPr>
        <p:spPr/>
        <p:txBody>
          <a:bodyPr/>
          <a:lstStyle/>
          <a:p>
            <a:fld id="{2261262D-5A5D-084B-B57D-B1EB7EC3EA86}" type="slidenum">
              <a:rPr lang="en-PR" smtClean="0"/>
              <a:t>‹#›</a:t>
            </a:fld>
            <a:endParaRPr lang="en-PR"/>
          </a:p>
        </p:txBody>
      </p:sp>
    </p:spTree>
    <p:extLst>
      <p:ext uri="{BB962C8B-B14F-4D97-AF65-F5344CB8AC3E}">
        <p14:creationId xmlns:p14="http://schemas.microsoft.com/office/powerpoint/2010/main" val="365044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3393A8-EA25-E24C-2823-D0EAF90DA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R"/>
          </a:p>
        </p:txBody>
      </p:sp>
      <p:sp>
        <p:nvSpPr>
          <p:cNvPr id="3" name="Text Placeholder 2">
            <a:extLst>
              <a:ext uri="{FF2B5EF4-FFF2-40B4-BE49-F238E27FC236}">
                <a16:creationId xmlns:a16="http://schemas.microsoft.com/office/drawing/2014/main" id="{3C02F30B-4C2C-3A7C-3844-529C31816A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202AB0FC-FE5F-FB73-0DA5-DA64256AF3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97E412-58B3-5143-BADC-ECB5858ADFF0}" type="datetimeFigureOut">
              <a:rPr lang="en-PR" smtClean="0"/>
              <a:t>08/18/2025</a:t>
            </a:fld>
            <a:endParaRPr lang="en-PR"/>
          </a:p>
        </p:txBody>
      </p:sp>
      <p:sp>
        <p:nvSpPr>
          <p:cNvPr id="5" name="Footer Placeholder 4">
            <a:extLst>
              <a:ext uri="{FF2B5EF4-FFF2-40B4-BE49-F238E27FC236}">
                <a16:creationId xmlns:a16="http://schemas.microsoft.com/office/drawing/2014/main" id="{AE40F14B-4CCB-AC2E-EA60-F336E1A782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R"/>
          </a:p>
        </p:txBody>
      </p:sp>
      <p:sp>
        <p:nvSpPr>
          <p:cNvPr id="6" name="Slide Number Placeholder 5">
            <a:extLst>
              <a:ext uri="{FF2B5EF4-FFF2-40B4-BE49-F238E27FC236}">
                <a16:creationId xmlns:a16="http://schemas.microsoft.com/office/drawing/2014/main" id="{52E7A075-0EA7-C8AA-B8C0-21310749C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61262D-5A5D-084B-B57D-B1EB7EC3EA86}" type="slidenum">
              <a:rPr lang="en-PR" smtClean="0"/>
              <a:t>‹#›</a:t>
            </a:fld>
            <a:endParaRPr lang="en-PR"/>
          </a:p>
        </p:txBody>
      </p:sp>
    </p:spTree>
    <p:extLst>
      <p:ext uri="{BB962C8B-B14F-4D97-AF65-F5344CB8AC3E}">
        <p14:creationId xmlns:p14="http://schemas.microsoft.com/office/powerpoint/2010/main" val="582004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hyperlink" Target="https://docs.google.com/document/d/1U_ayIfi76p2k8xjJXiHBLl7eA-sJ905Ts_gvFW40oWA/edit?usp=sharing" TargetMode="Externa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U_ayIfi76p2k8xjJXiHBLl7eA-sJ905Ts_gvFW40oWA/edit?usp=sharin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U_ayIfi76p2k8xjJXiHBLl7eA-sJ905Ts_gvFW40oWA/edit?usp=sharin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document/d/1U_ayIfi76p2k8xjJXiHBLl7eA-sJ905Ts_gvFW40oWA/edit?usp=sharin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microsoft.com/office/2007/relationships/media" Target="../media/media2.mp3"/><Relationship Id="rId7"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4" Type="http://schemas.openxmlformats.org/officeDocument/2006/relationships/audio" Target="../media/media2.mp3"/><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U_ayIfi76p2k8xjJXiHBLl7eA-sJ905Ts_gvFW40oWA/edit?usp=sharin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hyperlink" Target="https://docs.google.com/document/d/1BaTlFeHd24y7sKZKs3zL57hctYa5cXMaqv4eFmSN5kk/edit?usp=drive_link" TargetMode="Externa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A4493-6F6A-8265-6550-A460D6B5AD2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A459FB9-F728-2080-4653-60DE60980F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PR" sz="1200"/>
          </a:p>
        </p:txBody>
      </p:sp>
      <p:sp>
        <p:nvSpPr>
          <p:cNvPr id="3" name="Freeform 3">
            <a:extLst>
              <a:ext uri="{FF2B5EF4-FFF2-40B4-BE49-F238E27FC236}">
                <a16:creationId xmlns:a16="http://schemas.microsoft.com/office/drawing/2014/main" id="{7E2B6204-236B-8017-F3E1-56A77C2DE65F}"/>
              </a:ext>
              <a:ext uri="{C183D7F6-B498-43B3-948B-1728B52AA6E4}">
                <adec:decorative xmlns:adec="http://schemas.microsoft.com/office/drawing/2017/decorative" val="1"/>
              </a:ext>
            </a:extLst>
          </p:cNvPr>
          <p:cNvSpPr/>
          <p:nvPr/>
        </p:nvSpPr>
        <p:spPr>
          <a:xfrm rot="5400000">
            <a:off x="9921508" y="1272283"/>
            <a:ext cx="1229868" cy="2743200"/>
          </a:xfrm>
          <a:custGeom>
            <a:avLst/>
            <a:gdLst/>
            <a:ahLst/>
            <a:cxnLst/>
            <a:rect l="l" t="t" r="r" b="b"/>
            <a:pathLst>
              <a:path w="1844802" h="4114800">
                <a:moveTo>
                  <a:pt x="0" y="0"/>
                </a:moveTo>
                <a:lnTo>
                  <a:pt x="1844802" y="0"/>
                </a:lnTo>
                <a:lnTo>
                  <a:pt x="18448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R" sz="1200"/>
          </a:p>
        </p:txBody>
      </p:sp>
      <p:sp>
        <p:nvSpPr>
          <p:cNvPr id="4" name="Freeform 4">
            <a:extLst>
              <a:ext uri="{FF2B5EF4-FFF2-40B4-BE49-F238E27FC236}">
                <a16:creationId xmlns:a16="http://schemas.microsoft.com/office/drawing/2014/main" id="{2A5C5607-8CA7-372E-C468-6A8C113B5FBD}"/>
              </a:ext>
              <a:ext uri="{C183D7F6-B498-43B3-948B-1728B52AA6E4}">
                <adec:decorative xmlns:adec="http://schemas.microsoft.com/office/drawing/2017/decorative" val="1"/>
              </a:ext>
            </a:extLst>
          </p:cNvPr>
          <p:cNvSpPr/>
          <p:nvPr/>
        </p:nvSpPr>
        <p:spPr>
          <a:xfrm rot="5400000">
            <a:off x="1049187" y="2866562"/>
            <a:ext cx="1229868" cy="2743200"/>
          </a:xfrm>
          <a:custGeom>
            <a:avLst/>
            <a:gdLst/>
            <a:ahLst/>
            <a:cxnLst/>
            <a:rect l="l" t="t" r="r" b="b"/>
            <a:pathLst>
              <a:path w="1844802" h="4114800">
                <a:moveTo>
                  <a:pt x="0" y="0"/>
                </a:moveTo>
                <a:lnTo>
                  <a:pt x="1844802" y="0"/>
                </a:lnTo>
                <a:lnTo>
                  <a:pt x="18448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R" sz="1200"/>
          </a:p>
        </p:txBody>
      </p:sp>
      <p:grpSp>
        <p:nvGrpSpPr>
          <p:cNvPr id="5" name="Group 5">
            <a:extLst>
              <a:ext uri="{FF2B5EF4-FFF2-40B4-BE49-F238E27FC236}">
                <a16:creationId xmlns:a16="http://schemas.microsoft.com/office/drawing/2014/main" id="{ACF8FD16-66A8-CCCB-3916-33210C4C9115}"/>
              </a:ext>
              <a:ext uri="{C183D7F6-B498-43B3-948B-1728B52AA6E4}">
                <adec:decorative xmlns:adec="http://schemas.microsoft.com/office/drawing/2017/decorative" val="1"/>
              </a:ext>
            </a:extLst>
          </p:cNvPr>
          <p:cNvGrpSpPr>
            <a:grpSpLocks noChangeAspect="1"/>
          </p:cNvGrpSpPr>
          <p:nvPr/>
        </p:nvGrpSpPr>
        <p:grpSpPr>
          <a:xfrm>
            <a:off x="2799444" y="132457"/>
            <a:ext cx="6593113" cy="6593087"/>
            <a:chOff x="0" y="0"/>
            <a:chExt cx="6350000" cy="6349975"/>
          </a:xfrm>
        </p:grpSpPr>
        <p:sp>
          <p:nvSpPr>
            <p:cNvPr id="6" name="Freeform 6">
              <a:extLst>
                <a:ext uri="{FF2B5EF4-FFF2-40B4-BE49-F238E27FC236}">
                  <a16:creationId xmlns:a16="http://schemas.microsoft.com/office/drawing/2014/main" id="{2A22CF74-B45F-D01C-26C1-7D7C42858949}"/>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14011" r="-35800"/>
              </a:stretch>
            </a:blipFill>
          </p:spPr>
          <p:txBody>
            <a:bodyPr/>
            <a:lstStyle/>
            <a:p>
              <a:endParaRPr lang="en-PR" sz="1200"/>
            </a:p>
          </p:txBody>
        </p:sp>
      </p:grpSp>
      <p:sp>
        <p:nvSpPr>
          <p:cNvPr id="7" name="Freeform 7">
            <a:extLst>
              <a:ext uri="{FF2B5EF4-FFF2-40B4-BE49-F238E27FC236}">
                <a16:creationId xmlns:a16="http://schemas.microsoft.com/office/drawing/2014/main" id="{D55D2A48-2944-D6C5-F7DC-03D8ABA799F4}"/>
              </a:ext>
              <a:ext uri="{C183D7F6-B498-43B3-948B-1728B52AA6E4}">
                <adec:decorative xmlns:adec="http://schemas.microsoft.com/office/drawing/2017/decorative" val="1"/>
              </a:ext>
            </a:extLst>
          </p:cNvPr>
          <p:cNvSpPr/>
          <p:nvPr/>
        </p:nvSpPr>
        <p:spPr>
          <a:xfrm>
            <a:off x="-32204" y="858540"/>
            <a:ext cx="4299404" cy="1371573"/>
          </a:xfrm>
          <a:custGeom>
            <a:avLst/>
            <a:gdLst/>
            <a:ahLst/>
            <a:cxnLst/>
            <a:rect l="l" t="t" r="r" b="b"/>
            <a:pathLst>
              <a:path w="6677706" h="2057360">
                <a:moveTo>
                  <a:pt x="0" y="0"/>
                </a:moveTo>
                <a:lnTo>
                  <a:pt x="6677705" y="0"/>
                </a:lnTo>
                <a:lnTo>
                  <a:pt x="6677705" y="2057361"/>
                </a:lnTo>
                <a:lnTo>
                  <a:pt x="0" y="2057361"/>
                </a:lnTo>
                <a:lnTo>
                  <a:pt x="0" y="0"/>
                </a:lnTo>
                <a:close/>
              </a:path>
            </a:pathLst>
          </a:custGeom>
          <a:blipFill>
            <a:blip r:embed="rId6">
              <a:extLst>
                <a:ext uri="{96DAC541-7B7A-43D3-8B79-37D633B846F1}">
                  <asvg:svgBlip xmlns:asvg="http://schemas.microsoft.com/office/drawing/2016/SVG/main" r:embed="rId7"/>
                </a:ext>
              </a:extLst>
            </a:blip>
            <a:stretch>
              <a:fillRect l="-34098" t="-13236" r="-29571" b="-14259"/>
            </a:stretch>
          </a:blipFill>
        </p:spPr>
        <p:txBody>
          <a:bodyPr/>
          <a:lstStyle/>
          <a:p>
            <a:endParaRPr lang="en-PR" sz="1200"/>
          </a:p>
        </p:txBody>
      </p:sp>
      <p:sp>
        <p:nvSpPr>
          <p:cNvPr id="8" name="Freeform 8">
            <a:extLst>
              <a:ext uri="{FF2B5EF4-FFF2-40B4-BE49-F238E27FC236}">
                <a16:creationId xmlns:a16="http://schemas.microsoft.com/office/drawing/2014/main" id="{EFC141CD-8730-A17D-28A0-CDBCF56EB69E}"/>
              </a:ext>
              <a:ext uri="{C183D7F6-B498-43B3-948B-1728B52AA6E4}">
                <adec:decorative xmlns:adec="http://schemas.microsoft.com/office/drawing/2017/decorative" val="1"/>
              </a:ext>
            </a:extLst>
          </p:cNvPr>
          <p:cNvSpPr/>
          <p:nvPr/>
        </p:nvSpPr>
        <p:spPr>
          <a:xfrm>
            <a:off x="4181432" y="858541"/>
            <a:ext cx="4352550" cy="1366987"/>
          </a:xfrm>
          <a:custGeom>
            <a:avLst/>
            <a:gdLst/>
            <a:ahLst/>
            <a:cxnLst/>
            <a:rect l="l" t="t" r="r" b="b"/>
            <a:pathLst>
              <a:path w="6528825" h="2050481">
                <a:moveTo>
                  <a:pt x="0" y="0"/>
                </a:moveTo>
                <a:lnTo>
                  <a:pt x="6528825" y="0"/>
                </a:lnTo>
                <a:lnTo>
                  <a:pt x="6528825" y="2050481"/>
                </a:lnTo>
                <a:lnTo>
                  <a:pt x="0" y="2050481"/>
                </a:lnTo>
                <a:lnTo>
                  <a:pt x="0" y="0"/>
                </a:lnTo>
                <a:close/>
              </a:path>
            </a:pathLst>
          </a:custGeom>
          <a:blipFill>
            <a:blip r:embed="rId6">
              <a:extLst>
                <a:ext uri="{96DAC541-7B7A-43D3-8B79-37D633B846F1}">
                  <asvg:svgBlip xmlns:asvg="http://schemas.microsoft.com/office/drawing/2016/SVG/main" r:embed="rId7"/>
                </a:ext>
              </a:extLst>
            </a:blip>
            <a:stretch>
              <a:fillRect l="-67402" t="-13616" b="-14307"/>
            </a:stretch>
          </a:blipFill>
        </p:spPr>
        <p:txBody>
          <a:bodyPr/>
          <a:lstStyle/>
          <a:p>
            <a:endParaRPr lang="en-PR" sz="1200"/>
          </a:p>
        </p:txBody>
      </p:sp>
      <p:sp>
        <p:nvSpPr>
          <p:cNvPr id="10" name="Freeform 10">
            <a:extLst>
              <a:ext uri="{FF2B5EF4-FFF2-40B4-BE49-F238E27FC236}">
                <a16:creationId xmlns:a16="http://schemas.microsoft.com/office/drawing/2014/main" id="{09625905-1383-2448-1314-DADF3D9872EB}"/>
              </a:ext>
              <a:ext uri="{C183D7F6-B498-43B3-948B-1728B52AA6E4}">
                <adec:decorative xmlns:adec="http://schemas.microsoft.com/office/drawing/2017/decorative" val="1"/>
              </a:ext>
            </a:extLst>
          </p:cNvPr>
          <p:cNvSpPr/>
          <p:nvPr/>
        </p:nvSpPr>
        <p:spPr>
          <a:xfrm>
            <a:off x="3580089" y="4713245"/>
            <a:ext cx="8669061" cy="1372763"/>
          </a:xfrm>
          <a:custGeom>
            <a:avLst/>
            <a:gdLst/>
            <a:ahLst/>
            <a:cxnLst/>
            <a:rect l="l" t="t" r="r" b="b"/>
            <a:pathLst>
              <a:path w="8954712" h="2059145">
                <a:moveTo>
                  <a:pt x="0" y="0"/>
                </a:moveTo>
                <a:lnTo>
                  <a:pt x="8954711" y="0"/>
                </a:lnTo>
                <a:lnTo>
                  <a:pt x="8954711" y="2059145"/>
                </a:lnTo>
                <a:lnTo>
                  <a:pt x="0" y="2059145"/>
                </a:lnTo>
                <a:lnTo>
                  <a:pt x="0" y="0"/>
                </a:lnTo>
                <a:close/>
              </a:path>
            </a:pathLst>
          </a:custGeom>
          <a:blipFill>
            <a:blip r:embed="rId6">
              <a:extLst>
                <a:ext uri="{96DAC541-7B7A-43D3-8B79-37D633B846F1}">
                  <asvg:svgBlip xmlns:asvg="http://schemas.microsoft.com/office/drawing/2016/SVG/main" r:embed="rId7"/>
                </a:ext>
              </a:extLst>
            </a:blip>
            <a:stretch>
              <a:fillRect t="-13138" r="-22052" b="-14247"/>
            </a:stretch>
          </a:blipFill>
        </p:spPr>
        <p:txBody>
          <a:bodyPr/>
          <a:lstStyle/>
          <a:p>
            <a:endParaRPr lang="en-PR" sz="1200"/>
          </a:p>
        </p:txBody>
      </p:sp>
      <p:sp>
        <p:nvSpPr>
          <p:cNvPr id="11" name="Freeform 11">
            <a:extLst>
              <a:ext uri="{FF2B5EF4-FFF2-40B4-BE49-F238E27FC236}">
                <a16:creationId xmlns:a16="http://schemas.microsoft.com/office/drawing/2014/main" id="{98DC192F-9DB8-9D49-3613-E2869816C3AD}"/>
              </a:ext>
              <a:ext uri="{C183D7F6-B498-43B3-948B-1728B52AA6E4}">
                <adec:decorative xmlns:adec="http://schemas.microsoft.com/office/drawing/2017/decorative" val="1"/>
              </a:ext>
            </a:extLst>
          </p:cNvPr>
          <p:cNvSpPr/>
          <p:nvPr/>
        </p:nvSpPr>
        <p:spPr>
          <a:xfrm>
            <a:off x="349671" y="4238162"/>
            <a:ext cx="6143604" cy="2232029"/>
          </a:xfrm>
          <a:custGeom>
            <a:avLst/>
            <a:gdLst/>
            <a:ahLst/>
            <a:cxnLst/>
            <a:rect l="l" t="t" r="r" b="b"/>
            <a:pathLst>
              <a:path w="9215406" h="3348043">
                <a:moveTo>
                  <a:pt x="0" y="0"/>
                </a:moveTo>
                <a:lnTo>
                  <a:pt x="9215406" y="0"/>
                </a:lnTo>
                <a:lnTo>
                  <a:pt x="9215406" y="3348043"/>
                </a:lnTo>
                <a:lnTo>
                  <a:pt x="0" y="3348043"/>
                </a:lnTo>
                <a:lnTo>
                  <a:pt x="0" y="0"/>
                </a:lnTo>
                <a:close/>
              </a:path>
            </a:pathLst>
          </a:custGeom>
          <a:blipFill>
            <a:blip r:embed="rId8"/>
            <a:stretch>
              <a:fillRect/>
            </a:stretch>
          </a:blipFill>
        </p:spPr>
        <p:txBody>
          <a:bodyPr/>
          <a:lstStyle/>
          <a:p>
            <a:endParaRPr lang="en-PR" sz="1200"/>
          </a:p>
        </p:txBody>
      </p:sp>
      <p:sp>
        <p:nvSpPr>
          <p:cNvPr id="12" name="Freeform 12">
            <a:extLst>
              <a:ext uri="{FF2B5EF4-FFF2-40B4-BE49-F238E27FC236}">
                <a16:creationId xmlns:a16="http://schemas.microsoft.com/office/drawing/2014/main" id="{09325A83-8503-59D7-0CD6-732FE021B070}"/>
              </a:ext>
              <a:ext uri="{C183D7F6-B498-43B3-948B-1728B52AA6E4}">
                <adec:decorative xmlns:adec="http://schemas.microsoft.com/office/drawing/2017/decorative" val="1"/>
              </a:ext>
            </a:extLst>
          </p:cNvPr>
          <p:cNvSpPr/>
          <p:nvPr/>
        </p:nvSpPr>
        <p:spPr>
          <a:xfrm>
            <a:off x="10166985" y="307205"/>
            <a:ext cx="1741058" cy="551335"/>
          </a:xfrm>
          <a:custGeom>
            <a:avLst/>
            <a:gdLst/>
            <a:ahLst/>
            <a:cxnLst/>
            <a:rect l="l" t="t" r="r" b="b"/>
            <a:pathLst>
              <a:path w="2611587" h="827002">
                <a:moveTo>
                  <a:pt x="0" y="0"/>
                </a:moveTo>
                <a:lnTo>
                  <a:pt x="2611586" y="0"/>
                </a:lnTo>
                <a:lnTo>
                  <a:pt x="2611586" y="827002"/>
                </a:lnTo>
                <a:lnTo>
                  <a:pt x="0" y="827002"/>
                </a:lnTo>
                <a:lnTo>
                  <a:pt x="0" y="0"/>
                </a:lnTo>
                <a:close/>
              </a:path>
            </a:pathLst>
          </a:custGeom>
          <a:blipFill>
            <a:blip r:embed="rId9"/>
            <a:stretch>
              <a:fillRect/>
            </a:stretch>
          </a:blipFill>
        </p:spPr>
        <p:txBody>
          <a:bodyPr/>
          <a:lstStyle/>
          <a:p>
            <a:endParaRPr lang="en-PR" sz="1200"/>
          </a:p>
        </p:txBody>
      </p:sp>
      <p:sp>
        <p:nvSpPr>
          <p:cNvPr id="13" name="TextBox 13">
            <a:extLst>
              <a:ext uri="{FF2B5EF4-FFF2-40B4-BE49-F238E27FC236}">
                <a16:creationId xmlns:a16="http://schemas.microsoft.com/office/drawing/2014/main" id="{853F144A-E174-0356-1D23-EDE205984090}"/>
              </a:ext>
            </a:extLst>
          </p:cNvPr>
          <p:cNvSpPr txBox="1">
            <a:spLocks noGrp="1"/>
          </p:cNvSpPr>
          <p:nvPr>
            <p:ph type="title" idx="4294967295"/>
          </p:nvPr>
        </p:nvSpPr>
        <p:spPr>
          <a:xfrm>
            <a:off x="4742502" y="1058345"/>
            <a:ext cx="3202813" cy="91416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574"/>
              </a:lnSpc>
              <a:spcBef>
                <a:spcPct val="0"/>
              </a:spcBef>
              <a:spcAft>
                <a:spcPts val="0"/>
              </a:spcAft>
              <a:buClrTx/>
              <a:buSzTx/>
              <a:buFontTx/>
              <a:buNone/>
              <a:tabLst/>
              <a:defRPr/>
            </a:pPr>
            <a:r>
              <a:rPr kumimoji="0" lang="en-US" sz="5410" b="0" i="0" u="none" strike="noStrike" kern="1200" cap="none" spc="0" normalizeH="0" baseline="0" noProof="0" dirty="0">
                <a:ln>
                  <a:noFill/>
                </a:ln>
                <a:solidFill>
                  <a:srgbClr val="F1E9DC"/>
                </a:solidFill>
                <a:effectLst/>
                <a:uLnTx/>
                <a:uFillTx/>
                <a:latin typeface="Kollektif"/>
                <a:ea typeface="+mn-ea"/>
                <a:cs typeface="+mn-cs"/>
              </a:rPr>
              <a:t>BONUS</a:t>
            </a:r>
          </a:p>
        </p:txBody>
      </p:sp>
      <p:sp>
        <p:nvSpPr>
          <p:cNvPr id="14" name="TextBox 14">
            <a:extLst>
              <a:ext uri="{FF2B5EF4-FFF2-40B4-BE49-F238E27FC236}">
                <a16:creationId xmlns:a16="http://schemas.microsoft.com/office/drawing/2014/main" id="{244EF367-1C7A-E731-AAE2-6A5890DF0F5F}"/>
              </a:ext>
            </a:extLst>
          </p:cNvPr>
          <p:cNvSpPr txBox="1"/>
          <p:nvPr/>
        </p:nvSpPr>
        <p:spPr>
          <a:xfrm>
            <a:off x="4745446" y="4998749"/>
            <a:ext cx="4345064" cy="771493"/>
          </a:xfrm>
          <a:prstGeom prst="rect">
            <a:avLst/>
          </a:prstGeom>
        </p:spPr>
        <p:txBody>
          <a:bodyPr wrap="square" lIns="0" tIns="0" rIns="0" bIns="0" rtlCol="0" anchor="t">
            <a:spAutoFit/>
          </a:bodyPr>
          <a:lstStyle/>
          <a:p>
            <a:pPr algn="ctr">
              <a:lnSpc>
                <a:spcPts val="6449"/>
              </a:lnSpc>
              <a:spcBef>
                <a:spcPct val="0"/>
              </a:spcBef>
            </a:pPr>
            <a:r>
              <a:rPr lang="en-US" sz="4606" spc="368" dirty="0">
                <a:solidFill>
                  <a:srgbClr val="F1E9DC"/>
                </a:solidFill>
                <a:latin typeface="Kollektif"/>
              </a:rPr>
              <a:t>SMALL TALK</a:t>
            </a:r>
          </a:p>
        </p:txBody>
      </p:sp>
      <p:sp>
        <p:nvSpPr>
          <p:cNvPr id="15" name="TextBox 15">
            <a:extLst>
              <a:ext uri="{FF2B5EF4-FFF2-40B4-BE49-F238E27FC236}">
                <a16:creationId xmlns:a16="http://schemas.microsoft.com/office/drawing/2014/main" id="{9DA29827-F3CC-6977-4D1D-43F67463A5C6}"/>
              </a:ext>
            </a:extLst>
          </p:cNvPr>
          <p:cNvSpPr txBox="1"/>
          <p:nvPr/>
        </p:nvSpPr>
        <p:spPr>
          <a:xfrm>
            <a:off x="349670" y="5779797"/>
            <a:ext cx="2449773" cy="936154"/>
          </a:xfrm>
          <a:prstGeom prst="rect">
            <a:avLst/>
          </a:prstGeom>
        </p:spPr>
        <p:txBody>
          <a:bodyPr wrap="square" lIns="0" tIns="0" rIns="0" bIns="0" rtlCol="0" anchor="t">
            <a:spAutoFit/>
          </a:bodyPr>
          <a:lstStyle/>
          <a:p>
            <a:pPr algn="just">
              <a:lnSpc>
                <a:spcPts val="4216"/>
              </a:lnSpc>
            </a:pPr>
            <a:r>
              <a:rPr lang="en-US" sz="4989">
                <a:solidFill>
                  <a:srgbClr val="F2712C"/>
                </a:solidFill>
                <a:latin typeface="Pinyon Script"/>
              </a:rPr>
              <a:t>language</a:t>
            </a:r>
          </a:p>
          <a:p>
            <a:pPr algn="just">
              <a:lnSpc>
                <a:spcPts val="3057"/>
              </a:lnSpc>
            </a:pPr>
            <a:r>
              <a:rPr lang="en-US" sz="3618" spc="32">
                <a:solidFill>
                  <a:srgbClr val="000000"/>
                </a:solidFill>
                <a:latin typeface="Impact"/>
              </a:rPr>
              <a:t>connections</a:t>
            </a:r>
          </a:p>
        </p:txBody>
      </p:sp>
    </p:spTree>
    <p:extLst>
      <p:ext uri="{BB962C8B-B14F-4D97-AF65-F5344CB8AC3E}">
        <p14:creationId xmlns:p14="http://schemas.microsoft.com/office/powerpoint/2010/main" val="3464063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PR" sz="1200"/>
          </a:p>
        </p:txBody>
      </p:sp>
      <p:sp>
        <p:nvSpPr>
          <p:cNvPr id="3" name="TextBox 3"/>
          <p:cNvSpPr txBox="1">
            <a:spLocks noGrp="1"/>
          </p:cNvSpPr>
          <p:nvPr>
            <p:ph type="title" idx="4294967295"/>
          </p:nvPr>
        </p:nvSpPr>
        <p:spPr>
          <a:xfrm>
            <a:off x="4145968" y="441752"/>
            <a:ext cx="3900064" cy="6855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677"/>
              </a:lnSpc>
              <a:spcBef>
                <a:spcPct val="0"/>
              </a:spcBef>
              <a:spcAft>
                <a:spcPts val="0"/>
              </a:spcAft>
              <a:buClrTx/>
              <a:buSzTx/>
              <a:buFontTx/>
              <a:buNone/>
              <a:tabLst/>
              <a:defRPr/>
            </a:pPr>
            <a:r>
              <a:rPr kumimoji="0" lang="en-US" sz="4055" b="0" i="0" u="none" strike="noStrike" kern="1200" cap="none" spc="0" normalizeH="0" baseline="0" noProof="0" dirty="0">
                <a:ln>
                  <a:noFill/>
                </a:ln>
                <a:solidFill>
                  <a:srgbClr val="050A30"/>
                </a:solidFill>
                <a:effectLst/>
                <a:uLnTx/>
                <a:uFillTx/>
                <a:latin typeface="Kollektif Bold"/>
                <a:ea typeface="+mn-ea"/>
                <a:cs typeface="+mn-cs"/>
              </a:rPr>
              <a:t>ACTIVITY   </a:t>
            </a:r>
          </a:p>
        </p:txBody>
      </p:sp>
      <p:sp>
        <p:nvSpPr>
          <p:cNvPr id="4" name="TextBox 4"/>
          <p:cNvSpPr txBox="1"/>
          <p:nvPr/>
        </p:nvSpPr>
        <p:spPr>
          <a:xfrm>
            <a:off x="1385329" y="1714118"/>
            <a:ext cx="4439884" cy="4088235"/>
          </a:xfrm>
          <a:prstGeom prst="rect">
            <a:avLst/>
          </a:prstGeom>
        </p:spPr>
        <p:txBody>
          <a:bodyPr lIns="0" tIns="0" rIns="0" bIns="0" rtlCol="0" anchor="t">
            <a:spAutoFit/>
          </a:bodyPr>
          <a:lstStyle/>
          <a:p>
            <a:pPr algn="just">
              <a:lnSpc>
                <a:spcPts val="2013"/>
              </a:lnSpc>
            </a:pPr>
            <a:r>
              <a:rPr lang="en-US" sz="1438">
                <a:solidFill>
                  <a:srgbClr val="050A30"/>
                </a:solidFill>
                <a:latin typeface="Kollektif"/>
              </a:rPr>
              <a:t>Manager: </a:t>
            </a:r>
            <a:r>
              <a:rPr lang="en-US" sz="1438" err="1">
                <a:solidFill>
                  <a:srgbClr val="050A30"/>
                </a:solidFill>
                <a:latin typeface="Kollektif"/>
              </a:rPr>
              <a:t>Buenas</a:t>
            </a:r>
            <a:r>
              <a:rPr lang="en-US" sz="1438">
                <a:solidFill>
                  <a:srgbClr val="050A30"/>
                </a:solidFill>
                <a:latin typeface="Kollektif"/>
              </a:rPr>
              <a:t>.</a:t>
            </a:r>
          </a:p>
          <a:p>
            <a:pPr algn="just">
              <a:lnSpc>
                <a:spcPts val="2013"/>
              </a:lnSpc>
            </a:pPr>
            <a:endParaRPr lang="en-US" sz="1438">
              <a:solidFill>
                <a:srgbClr val="050A30"/>
              </a:solidFill>
              <a:latin typeface="Kollektif"/>
            </a:endParaRPr>
          </a:p>
          <a:p>
            <a:pPr algn="just">
              <a:lnSpc>
                <a:spcPts val="2013"/>
              </a:lnSpc>
            </a:pPr>
            <a:r>
              <a:rPr lang="en-US" sz="1438">
                <a:solidFill>
                  <a:srgbClr val="050A30"/>
                </a:solidFill>
                <a:latin typeface="Kollektif"/>
              </a:rPr>
              <a:t>Customer A: Hola.</a:t>
            </a:r>
          </a:p>
          <a:p>
            <a:pPr algn="just">
              <a:lnSpc>
                <a:spcPts val="2013"/>
              </a:lnSpc>
            </a:pPr>
            <a:endParaRPr lang="en-US" sz="1438">
              <a:solidFill>
                <a:srgbClr val="050A30"/>
              </a:solidFill>
              <a:latin typeface="Kollektif"/>
            </a:endParaRPr>
          </a:p>
          <a:p>
            <a:pPr algn="just">
              <a:lnSpc>
                <a:spcPts val="2013"/>
              </a:lnSpc>
            </a:pPr>
            <a:r>
              <a:rPr lang="en-US" sz="1438">
                <a:solidFill>
                  <a:srgbClr val="050A30"/>
                </a:solidFill>
                <a:latin typeface="Kollektif"/>
              </a:rPr>
              <a:t>Manager: ¿</a:t>
            </a:r>
            <a:r>
              <a:rPr lang="en-US" sz="1438" err="1">
                <a:solidFill>
                  <a:srgbClr val="050A30"/>
                </a:solidFill>
                <a:latin typeface="Kollektif"/>
              </a:rPr>
              <a:t>Cómo</a:t>
            </a:r>
            <a:r>
              <a:rPr lang="en-US" sz="1438">
                <a:solidFill>
                  <a:srgbClr val="050A30"/>
                </a:solidFill>
                <a:latin typeface="Kollektif"/>
              </a:rPr>
              <a:t> </a:t>
            </a:r>
            <a:r>
              <a:rPr lang="en-US" sz="1438" err="1">
                <a:solidFill>
                  <a:srgbClr val="050A30"/>
                </a:solidFill>
                <a:latin typeface="Kollektif"/>
              </a:rPr>
              <a:t>está</a:t>
            </a:r>
            <a:r>
              <a:rPr lang="en-US" sz="1438">
                <a:solidFill>
                  <a:srgbClr val="050A30"/>
                </a:solidFill>
                <a:latin typeface="Kollektif"/>
              </a:rPr>
              <a:t>?</a:t>
            </a:r>
          </a:p>
          <a:p>
            <a:pPr algn="just">
              <a:lnSpc>
                <a:spcPts val="2013"/>
              </a:lnSpc>
            </a:pPr>
            <a:endParaRPr lang="en-US" sz="1438">
              <a:solidFill>
                <a:srgbClr val="050A30"/>
              </a:solidFill>
              <a:latin typeface="Kollektif"/>
            </a:endParaRPr>
          </a:p>
          <a:p>
            <a:pPr algn="just">
              <a:lnSpc>
                <a:spcPts val="2013"/>
              </a:lnSpc>
            </a:pPr>
            <a:r>
              <a:rPr lang="en-US" sz="1438">
                <a:solidFill>
                  <a:srgbClr val="050A30"/>
                </a:solidFill>
                <a:latin typeface="Kollektif"/>
              </a:rPr>
              <a:t>Customer A: Bien y ¿</a:t>
            </a:r>
            <a:r>
              <a:rPr lang="en-US" sz="1438" err="1">
                <a:solidFill>
                  <a:srgbClr val="050A30"/>
                </a:solidFill>
                <a:latin typeface="Kollektif"/>
              </a:rPr>
              <a:t>usted</a:t>
            </a:r>
            <a:r>
              <a:rPr lang="en-US" sz="1438">
                <a:solidFill>
                  <a:srgbClr val="050A30"/>
                </a:solidFill>
                <a:latin typeface="Kollektif"/>
              </a:rPr>
              <a:t>?</a:t>
            </a:r>
          </a:p>
          <a:p>
            <a:pPr algn="just">
              <a:lnSpc>
                <a:spcPts val="2013"/>
              </a:lnSpc>
            </a:pPr>
            <a:endParaRPr lang="en-US" sz="1438">
              <a:solidFill>
                <a:srgbClr val="050A30"/>
              </a:solidFill>
              <a:latin typeface="Kollektif"/>
            </a:endParaRPr>
          </a:p>
          <a:p>
            <a:pPr algn="just">
              <a:lnSpc>
                <a:spcPts val="2013"/>
              </a:lnSpc>
            </a:pPr>
            <a:r>
              <a:rPr lang="en-US" sz="1438">
                <a:solidFill>
                  <a:srgbClr val="050A30"/>
                </a:solidFill>
                <a:latin typeface="Kollektif"/>
              </a:rPr>
              <a:t>Manager: Bien, gracias.</a:t>
            </a:r>
          </a:p>
          <a:p>
            <a:pPr algn="just">
              <a:lnSpc>
                <a:spcPts val="2013"/>
              </a:lnSpc>
            </a:pPr>
            <a:endParaRPr lang="en-US" sz="1438">
              <a:solidFill>
                <a:srgbClr val="050A30"/>
              </a:solidFill>
              <a:latin typeface="Kollektif"/>
            </a:endParaRPr>
          </a:p>
          <a:p>
            <a:pPr algn="just">
              <a:lnSpc>
                <a:spcPts val="2013"/>
              </a:lnSpc>
            </a:pPr>
            <a:r>
              <a:rPr lang="en-US" sz="1438">
                <a:solidFill>
                  <a:srgbClr val="050A30"/>
                </a:solidFill>
                <a:latin typeface="Kollektif"/>
              </a:rPr>
              <a:t>Customer A: </a:t>
            </a:r>
            <a:r>
              <a:rPr lang="en-US" sz="1438" err="1">
                <a:solidFill>
                  <a:srgbClr val="050A30"/>
                </a:solidFill>
                <a:latin typeface="Kollektif"/>
              </a:rPr>
              <a:t>Deseo</a:t>
            </a:r>
            <a:r>
              <a:rPr lang="en-US" sz="1438">
                <a:solidFill>
                  <a:srgbClr val="050A30"/>
                </a:solidFill>
                <a:latin typeface="Kollektif"/>
              </a:rPr>
              <a:t> </a:t>
            </a:r>
            <a:r>
              <a:rPr lang="en-US" sz="1438" err="1">
                <a:solidFill>
                  <a:srgbClr val="050A30"/>
                </a:solidFill>
                <a:latin typeface="Kollektif"/>
              </a:rPr>
              <a:t>comprar</a:t>
            </a:r>
            <a:r>
              <a:rPr lang="en-US" sz="1438">
                <a:solidFill>
                  <a:srgbClr val="050A30"/>
                </a:solidFill>
                <a:latin typeface="Kollektif"/>
              </a:rPr>
              <a:t> SNAP tokens.</a:t>
            </a:r>
          </a:p>
          <a:p>
            <a:pPr algn="just">
              <a:lnSpc>
                <a:spcPts val="2013"/>
              </a:lnSpc>
            </a:pPr>
            <a:endParaRPr lang="en-US" sz="1438">
              <a:solidFill>
                <a:srgbClr val="050A30"/>
              </a:solidFill>
              <a:latin typeface="Kollektif"/>
            </a:endParaRPr>
          </a:p>
          <a:p>
            <a:pPr algn="just">
              <a:lnSpc>
                <a:spcPts val="2013"/>
              </a:lnSpc>
            </a:pPr>
            <a:r>
              <a:rPr lang="en-US" sz="1438">
                <a:solidFill>
                  <a:srgbClr val="050A30"/>
                </a:solidFill>
                <a:latin typeface="Kollektif"/>
              </a:rPr>
              <a:t>Manager: ¿</a:t>
            </a:r>
            <a:r>
              <a:rPr lang="en-US" sz="1438" err="1">
                <a:solidFill>
                  <a:srgbClr val="050A30"/>
                </a:solidFill>
                <a:latin typeface="Kollektif"/>
              </a:rPr>
              <a:t>Conoce</a:t>
            </a:r>
            <a:r>
              <a:rPr lang="en-US" sz="1438">
                <a:solidFill>
                  <a:srgbClr val="050A30"/>
                </a:solidFill>
                <a:latin typeface="Kollektif"/>
              </a:rPr>
              <a:t> </a:t>
            </a:r>
            <a:r>
              <a:rPr lang="en-US" sz="1438" err="1">
                <a:solidFill>
                  <a:srgbClr val="050A30"/>
                </a:solidFill>
                <a:latin typeface="Kollektif"/>
              </a:rPr>
              <a:t>sobre</a:t>
            </a:r>
            <a:r>
              <a:rPr lang="en-US" sz="1438">
                <a:solidFill>
                  <a:srgbClr val="050A30"/>
                </a:solidFill>
                <a:latin typeface="Kollektif"/>
              </a:rPr>
              <a:t> </a:t>
            </a:r>
            <a:r>
              <a:rPr lang="en-US" sz="1438" err="1">
                <a:solidFill>
                  <a:srgbClr val="050A30"/>
                </a:solidFill>
                <a:latin typeface="Kollektif"/>
              </a:rPr>
              <a:t>el</a:t>
            </a:r>
            <a:r>
              <a:rPr lang="en-US" sz="1438">
                <a:solidFill>
                  <a:srgbClr val="050A30"/>
                </a:solidFill>
                <a:latin typeface="Kollektif"/>
              </a:rPr>
              <a:t> </a:t>
            </a:r>
            <a:r>
              <a:rPr lang="en-US" sz="1438" err="1">
                <a:solidFill>
                  <a:srgbClr val="050A30"/>
                </a:solidFill>
                <a:latin typeface="Kollektif"/>
              </a:rPr>
              <a:t>programa</a:t>
            </a:r>
            <a:r>
              <a:rPr lang="en-US" sz="1438">
                <a:solidFill>
                  <a:srgbClr val="050A30"/>
                </a:solidFill>
                <a:latin typeface="Kollektif"/>
              </a:rPr>
              <a:t> HIP?</a:t>
            </a:r>
          </a:p>
          <a:p>
            <a:pPr algn="just">
              <a:lnSpc>
                <a:spcPts val="2013"/>
              </a:lnSpc>
            </a:pPr>
            <a:endParaRPr lang="en-US" sz="1438">
              <a:solidFill>
                <a:srgbClr val="050A30"/>
              </a:solidFill>
              <a:latin typeface="Kollektif"/>
            </a:endParaRPr>
          </a:p>
          <a:p>
            <a:pPr algn="just">
              <a:lnSpc>
                <a:spcPts val="2013"/>
              </a:lnSpc>
            </a:pPr>
            <a:r>
              <a:rPr lang="en-US" sz="1438">
                <a:solidFill>
                  <a:srgbClr val="050A30"/>
                </a:solidFill>
                <a:latin typeface="Kollektif"/>
              </a:rPr>
              <a:t>Customer A: No.</a:t>
            </a:r>
          </a:p>
          <a:p>
            <a:pPr algn="just">
              <a:lnSpc>
                <a:spcPts val="2013"/>
              </a:lnSpc>
              <a:spcBef>
                <a:spcPct val="0"/>
              </a:spcBef>
            </a:pPr>
            <a:endParaRPr lang="en-US" sz="1438">
              <a:solidFill>
                <a:srgbClr val="050A30"/>
              </a:solidFill>
              <a:latin typeface="Kollektif"/>
            </a:endParaRPr>
          </a:p>
        </p:txBody>
      </p:sp>
      <p:sp>
        <p:nvSpPr>
          <p:cNvPr id="5" name="TextBox 5"/>
          <p:cNvSpPr txBox="1"/>
          <p:nvPr/>
        </p:nvSpPr>
        <p:spPr>
          <a:xfrm>
            <a:off x="6535724" y="1714118"/>
            <a:ext cx="4945764" cy="3063018"/>
          </a:xfrm>
          <a:prstGeom prst="rect">
            <a:avLst/>
          </a:prstGeom>
        </p:spPr>
        <p:txBody>
          <a:bodyPr lIns="0" tIns="0" rIns="0" bIns="0" rtlCol="0" anchor="t">
            <a:spAutoFit/>
          </a:bodyPr>
          <a:lstStyle/>
          <a:p>
            <a:pPr algn="just">
              <a:lnSpc>
                <a:spcPts val="2039"/>
              </a:lnSpc>
            </a:pPr>
            <a:r>
              <a:rPr lang="en-US" sz="1457">
                <a:solidFill>
                  <a:srgbClr val="050A30"/>
                </a:solidFill>
                <a:latin typeface="Kollektif"/>
              </a:rPr>
              <a:t>Manager: ¿</a:t>
            </a:r>
            <a:r>
              <a:rPr lang="en-US" sz="1457" err="1">
                <a:solidFill>
                  <a:srgbClr val="050A30"/>
                </a:solidFill>
                <a:latin typeface="Kollektif"/>
              </a:rPr>
              <a:t>Vive</a:t>
            </a:r>
            <a:r>
              <a:rPr lang="en-US" sz="1457">
                <a:solidFill>
                  <a:srgbClr val="050A30"/>
                </a:solidFill>
                <a:latin typeface="Kollektif"/>
              </a:rPr>
              <a:t> </a:t>
            </a:r>
            <a:r>
              <a:rPr lang="en-US" sz="1457" err="1">
                <a:solidFill>
                  <a:srgbClr val="050A30"/>
                </a:solidFill>
                <a:latin typeface="Kollektif"/>
              </a:rPr>
              <a:t>en</a:t>
            </a:r>
            <a:r>
              <a:rPr lang="en-US" sz="1457">
                <a:solidFill>
                  <a:srgbClr val="050A30"/>
                </a:solidFill>
                <a:latin typeface="Kollektif"/>
              </a:rPr>
              <a:t> MA y </a:t>
            </a:r>
            <a:r>
              <a:rPr lang="en-US" sz="1457" err="1">
                <a:solidFill>
                  <a:srgbClr val="050A30"/>
                </a:solidFill>
                <a:latin typeface="Kollektif"/>
              </a:rPr>
              <a:t>recibe</a:t>
            </a:r>
            <a:r>
              <a:rPr lang="en-US" sz="1457">
                <a:solidFill>
                  <a:srgbClr val="050A30"/>
                </a:solidFill>
                <a:latin typeface="Kollektif"/>
              </a:rPr>
              <a:t> </a:t>
            </a:r>
            <a:r>
              <a:rPr lang="en-US" sz="1457" err="1">
                <a:solidFill>
                  <a:srgbClr val="050A30"/>
                </a:solidFill>
                <a:latin typeface="Kollektif"/>
              </a:rPr>
              <a:t>cupones</a:t>
            </a:r>
            <a:r>
              <a:rPr lang="en-US" sz="1457">
                <a:solidFill>
                  <a:srgbClr val="050A30"/>
                </a:solidFill>
                <a:latin typeface="Kollektif"/>
              </a:rPr>
              <a:t> de </a:t>
            </a:r>
            <a:r>
              <a:rPr lang="en-US" sz="1457" err="1">
                <a:solidFill>
                  <a:srgbClr val="050A30"/>
                </a:solidFill>
                <a:latin typeface="Kollektif"/>
              </a:rPr>
              <a:t>familia</a:t>
            </a:r>
            <a:r>
              <a:rPr lang="en-US" sz="1457">
                <a:solidFill>
                  <a:srgbClr val="050A30"/>
                </a:solidFill>
                <a:latin typeface="Kollektif"/>
              </a:rPr>
              <a:t>?</a:t>
            </a:r>
          </a:p>
          <a:p>
            <a:pPr algn="just">
              <a:lnSpc>
                <a:spcPts val="2039"/>
              </a:lnSpc>
            </a:pPr>
            <a:endParaRPr lang="en-US" sz="1457">
              <a:solidFill>
                <a:srgbClr val="050A30"/>
              </a:solidFill>
              <a:latin typeface="Kollektif"/>
            </a:endParaRPr>
          </a:p>
          <a:p>
            <a:pPr algn="just">
              <a:lnSpc>
                <a:spcPts val="2039"/>
              </a:lnSpc>
            </a:pPr>
            <a:r>
              <a:rPr lang="en-US" sz="1457">
                <a:solidFill>
                  <a:srgbClr val="050A30"/>
                </a:solidFill>
                <a:latin typeface="Kollektif"/>
              </a:rPr>
              <a:t>Customer A: </a:t>
            </a:r>
            <a:r>
              <a:rPr lang="en-US" sz="1457" err="1">
                <a:solidFill>
                  <a:srgbClr val="050A30"/>
                </a:solidFill>
                <a:latin typeface="Kollektif"/>
              </a:rPr>
              <a:t>Sí</a:t>
            </a:r>
            <a:r>
              <a:rPr lang="en-US" sz="1457">
                <a:solidFill>
                  <a:srgbClr val="050A30"/>
                </a:solidFill>
                <a:latin typeface="Kollektif"/>
              </a:rPr>
              <a:t>.</a:t>
            </a:r>
          </a:p>
          <a:p>
            <a:pPr algn="just">
              <a:lnSpc>
                <a:spcPts val="2039"/>
              </a:lnSpc>
            </a:pPr>
            <a:endParaRPr lang="en-US" sz="1457">
              <a:solidFill>
                <a:srgbClr val="050A30"/>
              </a:solidFill>
              <a:latin typeface="Kollektif"/>
            </a:endParaRPr>
          </a:p>
          <a:p>
            <a:pPr algn="just">
              <a:lnSpc>
                <a:spcPts val="2039"/>
              </a:lnSpc>
            </a:pPr>
            <a:r>
              <a:rPr lang="en-US" sz="1457">
                <a:solidFill>
                  <a:srgbClr val="050A30"/>
                </a:solidFill>
                <a:latin typeface="Kollektif"/>
              </a:rPr>
              <a:t>Manager: ¿Por </a:t>
            </a:r>
            <a:r>
              <a:rPr lang="en-US" sz="1457" err="1">
                <a:solidFill>
                  <a:srgbClr val="050A30"/>
                </a:solidFill>
                <a:latin typeface="Kollektif"/>
              </a:rPr>
              <a:t>cuántos</a:t>
            </a:r>
            <a:r>
              <a:rPr lang="en-US" sz="1457">
                <a:solidFill>
                  <a:srgbClr val="050A30"/>
                </a:solidFill>
                <a:latin typeface="Kollektif"/>
              </a:rPr>
              <a:t> </a:t>
            </a:r>
            <a:r>
              <a:rPr lang="en-US" sz="1457" err="1">
                <a:solidFill>
                  <a:srgbClr val="050A30"/>
                </a:solidFill>
                <a:latin typeface="Kollektif"/>
              </a:rPr>
              <a:t>familiares</a:t>
            </a:r>
            <a:r>
              <a:rPr lang="en-US" sz="1457">
                <a:solidFill>
                  <a:srgbClr val="050A30"/>
                </a:solidFill>
                <a:latin typeface="Kollektif"/>
              </a:rPr>
              <a:t> </a:t>
            </a:r>
            <a:r>
              <a:rPr lang="en-US" sz="1457" err="1">
                <a:solidFill>
                  <a:srgbClr val="050A30"/>
                </a:solidFill>
                <a:latin typeface="Kollektif"/>
              </a:rPr>
              <a:t>recibe</a:t>
            </a:r>
            <a:r>
              <a:rPr lang="en-US" sz="1457">
                <a:solidFill>
                  <a:srgbClr val="050A30"/>
                </a:solidFill>
                <a:latin typeface="Kollektif"/>
              </a:rPr>
              <a:t> SNAP?</a:t>
            </a:r>
          </a:p>
          <a:p>
            <a:pPr algn="just">
              <a:lnSpc>
                <a:spcPts val="2039"/>
              </a:lnSpc>
            </a:pPr>
            <a:endParaRPr lang="en-US" sz="1457">
              <a:solidFill>
                <a:srgbClr val="050A30"/>
              </a:solidFill>
              <a:latin typeface="Kollektif"/>
            </a:endParaRPr>
          </a:p>
          <a:p>
            <a:pPr algn="just">
              <a:lnSpc>
                <a:spcPts val="2039"/>
              </a:lnSpc>
            </a:pPr>
            <a:r>
              <a:rPr lang="en-US" sz="1457">
                <a:solidFill>
                  <a:srgbClr val="050A30"/>
                </a:solidFill>
                <a:latin typeface="Kollektif"/>
              </a:rPr>
              <a:t>Customer: *Says number</a:t>
            </a:r>
          </a:p>
          <a:p>
            <a:pPr algn="just">
              <a:lnSpc>
                <a:spcPts val="2039"/>
              </a:lnSpc>
            </a:pPr>
            <a:endParaRPr lang="en-US" sz="1457">
              <a:solidFill>
                <a:srgbClr val="050A30"/>
              </a:solidFill>
              <a:latin typeface="Kollektif"/>
            </a:endParaRPr>
          </a:p>
          <a:p>
            <a:pPr algn="just">
              <a:lnSpc>
                <a:spcPts val="2039"/>
              </a:lnSpc>
            </a:pPr>
            <a:r>
              <a:rPr lang="en-US" sz="1457">
                <a:solidFill>
                  <a:srgbClr val="050A30"/>
                </a:solidFill>
                <a:latin typeface="Kollektif"/>
              </a:rPr>
              <a:t>Manager: </a:t>
            </a:r>
            <a:r>
              <a:rPr lang="en-US" sz="1457" err="1">
                <a:solidFill>
                  <a:srgbClr val="050A30"/>
                </a:solidFill>
                <a:latin typeface="Kollektif"/>
              </a:rPr>
              <a:t>Entonces</a:t>
            </a:r>
            <a:r>
              <a:rPr lang="en-US" sz="1457">
                <a:solidFill>
                  <a:srgbClr val="050A30"/>
                </a:solidFill>
                <a:latin typeface="Kollektif"/>
              </a:rPr>
              <a:t> </a:t>
            </a:r>
            <a:r>
              <a:rPr lang="en-US" sz="1457" err="1">
                <a:solidFill>
                  <a:srgbClr val="050A30"/>
                </a:solidFill>
                <a:latin typeface="Kollektif"/>
              </a:rPr>
              <a:t>debe</a:t>
            </a:r>
            <a:r>
              <a:rPr lang="en-US" sz="1457">
                <a:solidFill>
                  <a:srgbClr val="050A30"/>
                </a:solidFill>
                <a:latin typeface="Kollektif"/>
              </a:rPr>
              <a:t> </a:t>
            </a:r>
            <a:r>
              <a:rPr lang="en-US" sz="1457" err="1">
                <a:solidFill>
                  <a:srgbClr val="050A30"/>
                </a:solidFill>
                <a:latin typeface="Kollektif"/>
              </a:rPr>
              <a:t>estar</a:t>
            </a:r>
            <a:r>
              <a:rPr lang="en-US" sz="1457">
                <a:solidFill>
                  <a:srgbClr val="050A30"/>
                </a:solidFill>
                <a:latin typeface="Kollektif"/>
              </a:rPr>
              <a:t> recibiendo (40/60/80) al </a:t>
            </a:r>
            <a:r>
              <a:rPr lang="en-US" sz="1457" err="1">
                <a:solidFill>
                  <a:srgbClr val="050A30"/>
                </a:solidFill>
                <a:latin typeface="Kollektif"/>
              </a:rPr>
              <a:t>mes</a:t>
            </a:r>
            <a:r>
              <a:rPr lang="en-US" sz="1457">
                <a:solidFill>
                  <a:srgbClr val="050A30"/>
                </a:solidFill>
                <a:latin typeface="Kollektif"/>
              </a:rPr>
              <a:t> para </a:t>
            </a:r>
            <a:r>
              <a:rPr lang="en-US" sz="1457" err="1">
                <a:solidFill>
                  <a:srgbClr val="050A30"/>
                </a:solidFill>
                <a:latin typeface="Kollektif"/>
              </a:rPr>
              <a:t>frutas</a:t>
            </a:r>
            <a:r>
              <a:rPr lang="en-US" sz="1457">
                <a:solidFill>
                  <a:srgbClr val="050A30"/>
                </a:solidFill>
                <a:latin typeface="Kollektif"/>
              </a:rPr>
              <a:t> y </a:t>
            </a:r>
            <a:r>
              <a:rPr lang="en-US" sz="1457" err="1">
                <a:solidFill>
                  <a:srgbClr val="050A30"/>
                </a:solidFill>
                <a:latin typeface="Kollektif"/>
              </a:rPr>
              <a:t>vegetales</a:t>
            </a:r>
            <a:r>
              <a:rPr lang="en-US" sz="1457">
                <a:solidFill>
                  <a:srgbClr val="050A30"/>
                </a:solidFill>
                <a:latin typeface="Kollektif"/>
              </a:rPr>
              <a:t>. Solo </a:t>
            </a:r>
            <a:r>
              <a:rPr lang="en-US" sz="1457" err="1">
                <a:solidFill>
                  <a:srgbClr val="050A30"/>
                </a:solidFill>
                <a:latin typeface="Kollektif"/>
              </a:rPr>
              <a:t>necesita</a:t>
            </a:r>
            <a:r>
              <a:rPr lang="en-US" sz="1457">
                <a:solidFill>
                  <a:srgbClr val="050A30"/>
                </a:solidFill>
                <a:latin typeface="Kollektif"/>
              </a:rPr>
              <a:t> </a:t>
            </a:r>
            <a:r>
              <a:rPr lang="en-US" sz="1457" err="1">
                <a:solidFill>
                  <a:srgbClr val="050A30"/>
                </a:solidFill>
                <a:latin typeface="Kollektif"/>
              </a:rPr>
              <a:t>tener</a:t>
            </a:r>
            <a:r>
              <a:rPr lang="en-US" sz="1457">
                <a:solidFill>
                  <a:srgbClr val="050A30"/>
                </a:solidFill>
                <a:latin typeface="Kollektif"/>
              </a:rPr>
              <a:t> balance disponible </a:t>
            </a:r>
            <a:r>
              <a:rPr lang="en-US" sz="1457" err="1">
                <a:solidFill>
                  <a:srgbClr val="050A30"/>
                </a:solidFill>
                <a:latin typeface="Kollektif"/>
              </a:rPr>
              <a:t>en</a:t>
            </a:r>
            <a:r>
              <a:rPr lang="en-US" sz="1457">
                <a:solidFill>
                  <a:srgbClr val="050A30"/>
                </a:solidFill>
                <a:latin typeface="Kollektif"/>
              </a:rPr>
              <a:t> </a:t>
            </a:r>
            <a:r>
              <a:rPr lang="en-US" sz="1457" err="1">
                <a:solidFill>
                  <a:srgbClr val="050A30"/>
                </a:solidFill>
                <a:latin typeface="Kollektif"/>
              </a:rPr>
              <a:t>su</a:t>
            </a:r>
            <a:r>
              <a:rPr lang="en-US" sz="1457">
                <a:solidFill>
                  <a:srgbClr val="050A30"/>
                </a:solidFill>
                <a:latin typeface="Kollektif"/>
              </a:rPr>
              <a:t> SNAP. </a:t>
            </a:r>
            <a:r>
              <a:rPr lang="en-US" sz="1457" err="1">
                <a:solidFill>
                  <a:srgbClr val="050A30"/>
                </a:solidFill>
                <a:latin typeface="Kollektif"/>
              </a:rPr>
              <a:t>Compra</a:t>
            </a:r>
            <a:r>
              <a:rPr lang="en-US" sz="1457">
                <a:solidFill>
                  <a:srgbClr val="050A30"/>
                </a:solidFill>
                <a:latin typeface="Kollektif"/>
              </a:rPr>
              <a:t> </a:t>
            </a:r>
            <a:r>
              <a:rPr lang="en-US" sz="1457" err="1">
                <a:solidFill>
                  <a:srgbClr val="050A30"/>
                </a:solidFill>
                <a:latin typeface="Kollektif"/>
              </a:rPr>
              <a:t>frutas</a:t>
            </a:r>
            <a:r>
              <a:rPr lang="en-US" sz="1457">
                <a:solidFill>
                  <a:srgbClr val="050A30"/>
                </a:solidFill>
                <a:latin typeface="Kollektif"/>
              </a:rPr>
              <a:t> o </a:t>
            </a:r>
            <a:r>
              <a:rPr lang="en-US" sz="1457" err="1">
                <a:solidFill>
                  <a:srgbClr val="050A30"/>
                </a:solidFill>
                <a:latin typeface="Kollektif"/>
              </a:rPr>
              <a:t>vegetales</a:t>
            </a:r>
            <a:r>
              <a:rPr lang="en-US" sz="1457">
                <a:solidFill>
                  <a:srgbClr val="050A30"/>
                </a:solidFill>
                <a:latin typeface="Kollektif"/>
              </a:rPr>
              <a:t> y </a:t>
            </a:r>
            <a:r>
              <a:rPr lang="en-US" sz="1457" err="1">
                <a:solidFill>
                  <a:srgbClr val="050A30"/>
                </a:solidFill>
                <a:latin typeface="Kollektif"/>
              </a:rPr>
              <a:t>luego</a:t>
            </a:r>
            <a:r>
              <a:rPr lang="en-US" sz="1457">
                <a:solidFill>
                  <a:srgbClr val="050A30"/>
                </a:solidFill>
                <a:latin typeface="Kollektif"/>
              </a:rPr>
              <a:t> HIP le </a:t>
            </a:r>
            <a:r>
              <a:rPr lang="en-US" sz="1457" err="1">
                <a:solidFill>
                  <a:srgbClr val="050A30"/>
                </a:solidFill>
                <a:latin typeface="Kollektif"/>
              </a:rPr>
              <a:t>devuelve</a:t>
            </a:r>
            <a:r>
              <a:rPr lang="en-US" sz="1457">
                <a:solidFill>
                  <a:srgbClr val="050A30"/>
                </a:solidFill>
                <a:latin typeface="Kollektif"/>
              </a:rPr>
              <a:t> </a:t>
            </a:r>
            <a:r>
              <a:rPr lang="en-US" sz="1457" err="1">
                <a:solidFill>
                  <a:srgbClr val="050A30"/>
                </a:solidFill>
                <a:latin typeface="Kollektif"/>
              </a:rPr>
              <a:t>el</a:t>
            </a:r>
            <a:r>
              <a:rPr lang="en-US" sz="1457">
                <a:solidFill>
                  <a:srgbClr val="050A30"/>
                </a:solidFill>
                <a:latin typeface="Kollektif"/>
              </a:rPr>
              <a:t> dinero se produce, you will see your money back on your SNAP.</a:t>
            </a:r>
          </a:p>
        </p:txBody>
      </p:sp>
      <p:sp>
        <p:nvSpPr>
          <p:cNvPr id="6" name="AutoShape 6">
            <a:extLst>
              <a:ext uri="{C183D7F6-B498-43B3-948B-1728B52AA6E4}">
                <adec:decorative xmlns:adec="http://schemas.microsoft.com/office/drawing/2017/decorative" val="1"/>
              </a:ext>
            </a:extLst>
          </p:cNvPr>
          <p:cNvSpPr/>
          <p:nvPr/>
        </p:nvSpPr>
        <p:spPr>
          <a:xfrm flipV="1">
            <a:off x="6096000" y="1771268"/>
            <a:ext cx="0" cy="4400932"/>
          </a:xfrm>
          <a:prstGeom prst="line">
            <a:avLst/>
          </a:prstGeom>
          <a:ln w="38100" cap="flat">
            <a:solidFill>
              <a:srgbClr val="000000"/>
            </a:solidFill>
            <a:prstDash val="solid"/>
            <a:headEnd type="none" w="sm" len="sm"/>
            <a:tailEnd type="none" w="sm" len="sm"/>
          </a:ln>
        </p:spPr>
        <p:txBody>
          <a:bodyPr/>
          <a:lstStyle/>
          <a:p>
            <a:endParaRPr lang="en-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3333" b="-3333"/>
            </a:stretch>
          </a:blipFill>
        </p:spPr>
        <p:txBody>
          <a:bodyPr/>
          <a:lstStyle/>
          <a:p>
            <a:endParaRPr lang="en-PR" sz="1200"/>
          </a:p>
        </p:txBody>
      </p:sp>
      <p:grpSp>
        <p:nvGrpSpPr>
          <p:cNvPr id="3" name="Group 3">
            <a:extLst>
              <a:ext uri="{C183D7F6-B498-43B3-948B-1728B52AA6E4}">
                <adec:decorative xmlns:adec="http://schemas.microsoft.com/office/drawing/2017/decorative" val="1"/>
              </a:ext>
            </a:extLst>
          </p:cNvPr>
          <p:cNvGrpSpPr/>
          <p:nvPr/>
        </p:nvGrpSpPr>
        <p:grpSpPr>
          <a:xfrm>
            <a:off x="50800" y="76200"/>
            <a:ext cx="5758543" cy="1815931"/>
            <a:chOff x="0" y="0"/>
            <a:chExt cx="2274980" cy="717405"/>
          </a:xfrm>
        </p:grpSpPr>
        <p:sp>
          <p:nvSpPr>
            <p:cNvPr id="4" name="Freeform 4"/>
            <p:cNvSpPr/>
            <p:nvPr/>
          </p:nvSpPr>
          <p:spPr>
            <a:xfrm>
              <a:off x="0" y="0"/>
              <a:ext cx="2274980" cy="717405"/>
            </a:xfrm>
            <a:custGeom>
              <a:avLst/>
              <a:gdLst/>
              <a:ahLst/>
              <a:cxnLst/>
              <a:rect l="l" t="t" r="r" b="b"/>
              <a:pathLst>
                <a:path w="2274980" h="717405">
                  <a:moveTo>
                    <a:pt x="0" y="0"/>
                  </a:moveTo>
                  <a:lnTo>
                    <a:pt x="2274980" y="0"/>
                  </a:lnTo>
                  <a:lnTo>
                    <a:pt x="2274980" y="717405"/>
                  </a:lnTo>
                  <a:lnTo>
                    <a:pt x="0" y="717405"/>
                  </a:lnTo>
                  <a:close/>
                </a:path>
              </a:pathLst>
            </a:custGeom>
            <a:solidFill>
              <a:srgbClr val="000000">
                <a:alpha val="0"/>
              </a:srgbClr>
            </a:solidFill>
            <a:ln w="266700" cap="sq">
              <a:solidFill>
                <a:srgbClr val="7F95E4"/>
              </a:solidFill>
              <a:prstDash val="solid"/>
              <a:miter/>
            </a:ln>
          </p:spPr>
          <p:txBody>
            <a:bodyPr/>
            <a:lstStyle/>
            <a:p>
              <a:endParaRPr lang="en-PR" sz="1200"/>
            </a:p>
          </p:txBody>
        </p:sp>
        <p:sp>
          <p:nvSpPr>
            <p:cNvPr id="5" name="TextBox 5"/>
            <p:cNvSpPr txBox="1"/>
            <p:nvPr/>
          </p:nvSpPr>
          <p:spPr>
            <a:xfrm>
              <a:off x="0" y="-38100"/>
              <a:ext cx="2274980" cy="755505"/>
            </a:xfrm>
            <a:prstGeom prst="rect">
              <a:avLst/>
            </a:prstGeom>
          </p:spPr>
          <p:txBody>
            <a:bodyPr lIns="33867" tIns="33867" rIns="33867" bIns="33867" rtlCol="0" anchor="ctr"/>
            <a:lstStyle/>
            <a:p>
              <a:pPr algn="ctr">
                <a:lnSpc>
                  <a:spcPts val="1773"/>
                </a:lnSpc>
              </a:pPr>
              <a:endParaRPr sz="1200"/>
            </a:p>
          </p:txBody>
        </p:sp>
      </p:grpSp>
      <p:sp>
        <p:nvSpPr>
          <p:cNvPr id="6" name="TextBox 6"/>
          <p:cNvSpPr txBox="1">
            <a:spLocks noGrp="1"/>
          </p:cNvSpPr>
          <p:nvPr>
            <p:ph type="title" idx="4294967295"/>
          </p:nvPr>
        </p:nvSpPr>
        <p:spPr>
          <a:xfrm>
            <a:off x="948871" y="705796"/>
            <a:ext cx="4181929" cy="4695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904"/>
              </a:lnSpc>
              <a:spcBef>
                <a:spcPct val="0"/>
              </a:spcBef>
              <a:spcAft>
                <a:spcPts val="0"/>
              </a:spcAft>
              <a:buClrTx/>
              <a:buSzTx/>
              <a:buFontTx/>
              <a:buNone/>
              <a:tabLst/>
              <a:defRPr/>
            </a:pPr>
            <a:r>
              <a:rPr kumimoji="0" lang="en-US" sz="2789" b="0" i="0" u="none" strike="noStrike" kern="1200" cap="none" spc="0" normalizeH="0" baseline="0" noProof="0" dirty="0">
                <a:ln>
                  <a:noFill/>
                </a:ln>
                <a:solidFill>
                  <a:schemeClr val="tx1"/>
                </a:solidFill>
                <a:effectLst/>
                <a:uLnTx/>
                <a:uFillTx/>
                <a:latin typeface="Kollektif Bold"/>
                <a:ea typeface="+mn-ea"/>
                <a:cs typeface="+mn-cs"/>
              </a:rPr>
              <a:t>UNIT V-INTERACTION II</a:t>
            </a:r>
          </a:p>
        </p:txBody>
      </p:sp>
      <p:sp>
        <p:nvSpPr>
          <p:cNvPr id="7" name="TextBox 4">
            <a:extLst>
              <a:ext uri="{FF2B5EF4-FFF2-40B4-BE49-F238E27FC236}">
                <a16:creationId xmlns:a16="http://schemas.microsoft.com/office/drawing/2014/main" id="{6F26413E-B156-B83F-3904-4D2CC23F51E9}"/>
              </a:ext>
            </a:extLst>
          </p:cNvPr>
          <p:cNvSpPr txBox="1"/>
          <p:nvPr/>
        </p:nvSpPr>
        <p:spPr>
          <a:xfrm>
            <a:off x="711200" y="3022601"/>
            <a:ext cx="9541329" cy="2873031"/>
          </a:xfrm>
          <a:prstGeom prst="rect">
            <a:avLst/>
          </a:prstGeom>
        </p:spPr>
        <p:txBody>
          <a:bodyPr wrap="square" lIns="0" tIns="0" rIns="0" bIns="0" rtlCol="0" anchor="t">
            <a:spAutoFit/>
          </a:bodyPr>
          <a:lstStyle/>
          <a:p>
            <a:pPr marL="381019" indent="-381019">
              <a:buFont typeface="Arial" panose="020B0604020202020204" pitchFamily="34" charset="0"/>
              <a:buChar char="•"/>
            </a:pPr>
            <a:r>
              <a:rPr lang="en-US" sz="2667" b="1">
                <a:solidFill>
                  <a:srgbClr val="000000"/>
                </a:solidFill>
                <a:latin typeface="Helvetica Neue"/>
              </a:rPr>
              <a:t>Is this the first time this customer visits the farmer’s market?</a:t>
            </a:r>
          </a:p>
          <a:p>
            <a:pPr marL="381019" indent="-381019">
              <a:buFont typeface="Arial" panose="020B0604020202020204" pitchFamily="34" charset="0"/>
              <a:buChar char="•"/>
            </a:pPr>
            <a:endParaRPr lang="en-US" sz="2667" b="1">
              <a:solidFill>
                <a:srgbClr val="000000"/>
              </a:solidFill>
              <a:latin typeface="Helvetica Neue" panose="02000503000000020004" pitchFamily="2" charset="0"/>
            </a:endParaRPr>
          </a:p>
          <a:p>
            <a:pPr marL="381019" indent="-381019">
              <a:buFont typeface="Arial" panose="020B0604020202020204" pitchFamily="34" charset="0"/>
              <a:buChar char="•"/>
            </a:pPr>
            <a:r>
              <a:rPr lang="en-US" sz="2667" b="1">
                <a:solidFill>
                  <a:srgbClr val="000000"/>
                </a:solidFill>
                <a:latin typeface="Helvetica Neue"/>
              </a:rPr>
              <a:t>How many people live in his household?</a:t>
            </a:r>
          </a:p>
          <a:p>
            <a:pPr marL="381019" indent="-381019">
              <a:buFont typeface="Arial" panose="020B0604020202020204" pitchFamily="34" charset="0"/>
              <a:buChar char="•"/>
            </a:pPr>
            <a:endParaRPr lang="en-US" sz="2667" b="1">
              <a:solidFill>
                <a:srgbClr val="000000"/>
              </a:solidFill>
              <a:latin typeface="Helvetica Neue" panose="02000503000000020004" pitchFamily="2" charset="0"/>
            </a:endParaRPr>
          </a:p>
          <a:p>
            <a:pPr marL="381019" indent="-381019">
              <a:buFont typeface="Arial" panose="020B0604020202020204" pitchFamily="34" charset="0"/>
              <a:buChar char="•"/>
            </a:pPr>
            <a:r>
              <a:rPr lang="en-US" sz="2667" b="1">
                <a:solidFill>
                  <a:srgbClr val="000000"/>
                </a:solidFill>
                <a:latin typeface="Helvetica Neue"/>
                <a:sym typeface="Wingdings" panose="05000000000000000000" pitchFamily="2" charset="2"/>
              </a:rPr>
              <a:t>Is the conversation formal or informal?</a:t>
            </a:r>
            <a:endParaRPr lang="en-US" sz="2667" b="1">
              <a:solidFill>
                <a:srgbClr val="000000"/>
              </a:solidFill>
              <a:latin typeface="Helvetica Neue"/>
            </a:endParaRPr>
          </a:p>
          <a:p>
            <a:endParaRPr lang="en-US" sz="2667" b="1">
              <a:solidFill>
                <a:srgbClr val="000000"/>
              </a:solidFill>
              <a:latin typeface="Helvetica Neue" panose="02000503000000020004" pitchFamily="2" charset="0"/>
            </a:endParaRPr>
          </a:p>
        </p:txBody>
      </p:sp>
      <p:sp>
        <p:nvSpPr>
          <p:cNvPr id="9" name="TextBox 4">
            <a:extLst>
              <a:ext uri="{FF2B5EF4-FFF2-40B4-BE49-F238E27FC236}">
                <a16:creationId xmlns:a16="http://schemas.microsoft.com/office/drawing/2014/main" id="{1A566702-388E-E6AA-CC83-D05CE771A17F}"/>
              </a:ext>
            </a:extLst>
          </p:cNvPr>
          <p:cNvSpPr txBox="1"/>
          <p:nvPr/>
        </p:nvSpPr>
        <p:spPr>
          <a:xfrm>
            <a:off x="6382659" y="525575"/>
            <a:ext cx="4389664" cy="820866"/>
          </a:xfrm>
          <a:prstGeom prst="rect">
            <a:avLst/>
          </a:prstGeom>
        </p:spPr>
        <p:txBody>
          <a:bodyPr wrap="square" lIns="0" tIns="0" rIns="0" bIns="0" rtlCol="0" anchor="t">
            <a:spAutoFit/>
          </a:bodyPr>
          <a:lstStyle/>
          <a:p>
            <a:r>
              <a:rPr lang="en-US" sz="2667" b="1">
                <a:solidFill>
                  <a:srgbClr val="000000"/>
                </a:solidFill>
                <a:latin typeface="Helvetica Neue" panose="02000503000000020004" pitchFamily="2" charset="0"/>
              </a:rPr>
              <a:t>Listen to the audio.</a:t>
            </a:r>
          </a:p>
          <a:p>
            <a:endParaRPr lang="en-US" sz="2667" b="1">
              <a:solidFill>
                <a:srgbClr val="000000"/>
              </a:solidFill>
              <a:latin typeface="Helvetica Neue" panose="02000503000000020004" pitchFamily="2" charset="0"/>
            </a:endParaRPr>
          </a:p>
        </p:txBody>
      </p:sp>
      <p:pic>
        <p:nvPicPr>
          <p:cNvPr id="10" name="MDAR Unit V Version B ">
            <a:hlinkClick r:id="" action="ppaction://media"/>
            <a:extLst>
              <a:ext uri="{FF2B5EF4-FFF2-40B4-BE49-F238E27FC236}">
                <a16:creationId xmlns:a16="http://schemas.microsoft.com/office/drawing/2014/main" id="{A9891DE6-BCF2-FB1B-C18E-39748780E9CC}"/>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82659" y="1371656"/>
            <a:ext cx="541867" cy="541867"/>
          </a:xfrm>
          <a:prstGeom prst="rect">
            <a:avLst/>
          </a:prstGeom>
        </p:spPr>
      </p:pic>
    </p:spTree>
    <p:extLst>
      <p:ext uri="{BB962C8B-B14F-4D97-AF65-F5344CB8AC3E}">
        <p14:creationId xmlns:p14="http://schemas.microsoft.com/office/powerpoint/2010/main" val="356100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64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3333" b="-3333"/>
            </a:stretch>
          </a:blipFill>
        </p:spPr>
        <p:txBody>
          <a:bodyPr/>
          <a:lstStyle/>
          <a:p>
            <a:endParaRPr lang="en-PR" sz="1200"/>
          </a:p>
        </p:txBody>
      </p:sp>
      <p:grpSp>
        <p:nvGrpSpPr>
          <p:cNvPr id="3" name="Group 3">
            <a:extLst>
              <a:ext uri="{C183D7F6-B498-43B3-948B-1728B52AA6E4}">
                <adec:decorative xmlns:adec="http://schemas.microsoft.com/office/drawing/2017/decorative" val="1"/>
              </a:ext>
            </a:extLst>
          </p:cNvPr>
          <p:cNvGrpSpPr/>
          <p:nvPr/>
        </p:nvGrpSpPr>
        <p:grpSpPr>
          <a:xfrm>
            <a:off x="50800" y="76200"/>
            <a:ext cx="5758543" cy="1815931"/>
            <a:chOff x="0" y="0"/>
            <a:chExt cx="2274980" cy="717405"/>
          </a:xfrm>
        </p:grpSpPr>
        <p:sp>
          <p:nvSpPr>
            <p:cNvPr id="4" name="Freeform 4"/>
            <p:cNvSpPr/>
            <p:nvPr/>
          </p:nvSpPr>
          <p:spPr>
            <a:xfrm>
              <a:off x="0" y="0"/>
              <a:ext cx="2274980" cy="717405"/>
            </a:xfrm>
            <a:custGeom>
              <a:avLst/>
              <a:gdLst/>
              <a:ahLst/>
              <a:cxnLst/>
              <a:rect l="l" t="t" r="r" b="b"/>
              <a:pathLst>
                <a:path w="2274980" h="717405">
                  <a:moveTo>
                    <a:pt x="0" y="0"/>
                  </a:moveTo>
                  <a:lnTo>
                    <a:pt x="2274980" y="0"/>
                  </a:lnTo>
                  <a:lnTo>
                    <a:pt x="2274980" y="717405"/>
                  </a:lnTo>
                  <a:lnTo>
                    <a:pt x="0" y="717405"/>
                  </a:lnTo>
                  <a:close/>
                </a:path>
              </a:pathLst>
            </a:custGeom>
            <a:solidFill>
              <a:srgbClr val="000000">
                <a:alpha val="0"/>
              </a:srgbClr>
            </a:solidFill>
            <a:ln w="266700" cap="sq">
              <a:solidFill>
                <a:srgbClr val="7F95E4"/>
              </a:solidFill>
              <a:prstDash val="solid"/>
              <a:miter/>
            </a:ln>
          </p:spPr>
          <p:txBody>
            <a:bodyPr/>
            <a:lstStyle/>
            <a:p>
              <a:endParaRPr lang="en-PR" sz="1200"/>
            </a:p>
          </p:txBody>
        </p:sp>
        <p:sp>
          <p:nvSpPr>
            <p:cNvPr id="5" name="TextBox 5"/>
            <p:cNvSpPr txBox="1"/>
            <p:nvPr/>
          </p:nvSpPr>
          <p:spPr>
            <a:xfrm>
              <a:off x="0" y="-38100"/>
              <a:ext cx="2274980" cy="755505"/>
            </a:xfrm>
            <a:prstGeom prst="rect">
              <a:avLst/>
            </a:prstGeom>
          </p:spPr>
          <p:txBody>
            <a:bodyPr lIns="33867" tIns="33867" rIns="33867" bIns="33867" rtlCol="0" anchor="ctr"/>
            <a:lstStyle/>
            <a:p>
              <a:pPr algn="ctr">
                <a:lnSpc>
                  <a:spcPts val="1773"/>
                </a:lnSpc>
              </a:pPr>
              <a:endParaRPr sz="1200"/>
            </a:p>
          </p:txBody>
        </p:sp>
      </p:grpSp>
      <p:sp>
        <p:nvSpPr>
          <p:cNvPr id="6" name="TextBox 6"/>
          <p:cNvSpPr txBox="1">
            <a:spLocks noGrp="1"/>
          </p:cNvSpPr>
          <p:nvPr>
            <p:ph type="title" idx="4294967295"/>
          </p:nvPr>
        </p:nvSpPr>
        <p:spPr>
          <a:xfrm>
            <a:off x="948871" y="705796"/>
            <a:ext cx="3962400" cy="4695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904"/>
              </a:lnSpc>
              <a:spcBef>
                <a:spcPct val="0"/>
              </a:spcBef>
              <a:spcAft>
                <a:spcPts val="0"/>
              </a:spcAft>
              <a:buClrTx/>
              <a:buSzTx/>
              <a:buFontTx/>
              <a:buNone/>
              <a:tabLst/>
              <a:defRPr/>
            </a:pPr>
            <a:r>
              <a:rPr kumimoji="0" lang="en-US" sz="2789" b="0" i="0" u="none" strike="noStrike" kern="1200" cap="none" spc="0" normalizeH="0" baseline="0" noProof="0" dirty="0">
                <a:ln>
                  <a:noFill/>
                </a:ln>
                <a:solidFill>
                  <a:srgbClr val="49326B"/>
                </a:solidFill>
                <a:effectLst/>
                <a:uLnTx/>
                <a:uFillTx/>
                <a:latin typeface="Kollektif Bold"/>
                <a:ea typeface="+mn-ea"/>
                <a:cs typeface="+mn-cs"/>
              </a:rPr>
              <a:t>UNIT V-INTERACTION I   </a:t>
            </a:r>
          </a:p>
        </p:txBody>
      </p:sp>
      <p:sp>
        <p:nvSpPr>
          <p:cNvPr id="7" name="TextBox 4">
            <a:extLst>
              <a:ext uri="{FF2B5EF4-FFF2-40B4-BE49-F238E27FC236}">
                <a16:creationId xmlns:a16="http://schemas.microsoft.com/office/drawing/2014/main" id="{6F26413E-B156-B83F-3904-4D2CC23F51E9}"/>
              </a:ext>
            </a:extLst>
          </p:cNvPr>
          <p:cNvSpPr txBox="1"/>
          <p:nvPr/>
        </p:nvSpPr>
        <p:spPr>
          <a:xfrm>
            <a:off x="754743" y="2534427"/>
            <a:ext cx="10109200" cy="2657587"/>
          </a:xfrm>
          <a:prstGeom prst="rect">
            <a:avLst/>
          </a:prstGeom>
        </p:spPr>
        <p:txBody>
          <a:bodyPr wrap="square" lIns="0" tIns="0" rIns="0" bIns="0" rtlCol="0" anchor="t">
            <a:spAutoFit/>
          </a:bodyPr>
          <a:lstStyle/>
          <a:p>
            <a:pPr algn="just">
              <a:lnSpc>
                <a:spcPts val="3496"/>
              </a:lnSpc>
            </a:pPr>
            <a:r>
              <a:rPr lang="en-US" sz="2133">
                <a:solidFill>
                  <a:srgbClr val="050A30"/>
                </a:solidFill>
                <a:latin typeface="Kollektif"/>
              </a:rPr>
              <a:t>Instructions: Repeat the speaker’s pronunciation and intonation to the best of your ability. Then read the conversation out loud with a partner a few times – you should practice each role at least once. Finally, with your partner, practice again using the same conversation, but change the number of people in the customer’s household. </a:t>
            </a:r>
          </a:p>
          <a:p>
            <a:pPr algn="just">
              <a:lnSpc>
                <a:spcPts val="3496"/>
              </a:lnSpc>
            </a:pPr>
            <a:endParaRPr lang="en-US" sz="2497">
              <a:solidFill>
                <a:srgbClr val="050A30"/>
              </a:solidFill>
              <a:latin typeface="Kollektif"/>
            </a:endParaRPr>
          </a:p>
          <a:p>
            <a:pPr>
              <a:lnSpc>
                <a:spcPts val="3496"/>
              </a:lnSpc>
              <a:spcBef>
                <a:spcPct val="0"/>
              </a:spcBef>
            </a:pPr>
            <a:r>
              <a:rPr lang="en-US" sz="2133">
                <a:solidFill>
                  <a:srgbClr val="050A30"/>
                </a:solidFill>
                <a:latin typeface="Kollektif"/>
              </a:rPr>
              <a:t>You can find the script here: </a:t>
            </a:r>
            <a:r>
              <a:rPr lang="en-US" sz="2133">
                <a:solidFill>
                  <a:srgbClr val="050A30"/>
                </a:solidFill>
                <a:latin typeface="Kollektif"/>
                <a:hlinkClick r:id="rId5"/>
              </a:rPr>
              <a:t>📄</a:t>
            </a:r>
            <a:endParaRPr lang="en-US" sz="2133">
              <a:solidFill>
                <a:srgbClr val="050A30"/>
              </a:solidFill>
              <a:latin typeface="Kollektif"/>
            </a:endParaRPr>
          </a:p>
        </p:txBody>
      </p:sp>
      <p:pic>
        <p:nvPicPr>
          <p:cNvPr id="8" name="MDAR Unit V Version A ">
            <a:hlinkClick r:id="" action="ppaction://media"/>
            <a:extLst>
              <a:ext uri="{FF2B5EF4-FFF2-40B4-BE49-F238E27FC236}">
                <a16:creationId xmlns:a16="http://schemas.microsoft.com/office/drawing/2014/main" id="{6A2AFF74-3CC9-DE28-F892-FEAC8778BA99}"/>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82659" y="1375664"/>
            <a:ext cx="541867" cy="541867"/>
          </a:xfrm>
          <a:prstGeom prst="rect">
            <a:avLst/>
          </a:prstGeom>
        </p:spPr>
      </p:pic>
      <p:sp>
        <p:nvSpPr>
          <p:cNvPr id="9" name="TextBox 4">
            <a:extLst>
              <a:ext uri="{FF2B5EF4-FFF2-40B4-BE49-F238E27FC236}">
                <a16:creationId xmlns:a16="http://schemas.microsoft.com/office/drawing/2014/main" id="{1C343095-907F-0512-68A1-B1A0586AD1EE}"/>
              </a:ext>
            </a:extLst>
          </p:cNvPr>
          <p:cNvSpPr txBox="1"/>
          <p:nvPr/>
        </p:nvSpPr>
        <p:spPr>
          <a:xfrm>
            <a:off x="6382659" y="525575"/>
            <a:ext cx="4389664" cy="820866"/>
          </a:xfrm>
          <a:prstGeom prst="rect">
            <a:avLst/>
          </a:prstGeom>
        </p:spPr>
        <p:txBody>
          <a:bodyPr wrap="square" lIns="0" tIns="0" rIns="0" bIns="0" rtlCol="0" anchor="t">
            <a:spAutoFit/>
          </a:bodyPr>
          <a:lstStyle/>
          <a:p>
            <a:r>
              <a:rPr lang="en-US" sz="2667" b="1">
                <a:solidFill>
                  <a:srgbClr val="000000"/>
                </a:solidFill>
                <a:latin typeface="Helvetica Neue" panose="02000503000000020004" pitchFamily="2" charset="0"/>
              </a:rPr>
              <a:t>Listen to the audio again.</a:t>
            </a:r>
          </a:p>
          <a:p>
            <a:endParaRPr lang="en-US" sz="2667" b="1">
              <a:solidFill>
                <a:srgbClr val="000000"/>
              </a:solidFill>
              <a:latin typeface="Helvetica Neue" panose="02000503000000020004" pitchFamily="2" charset="0"/>
            </a:endParaRPr>
          </a:p>
        </p:txBody>
      </p:sp>
    </p:spTree>
    <p:extLst>
      <p:ext uri="{BB962C8B-B14F-4D97-AF65-F5344CB8AC3E}">
        <p14:creationId xmlns:p14="http://schemas.microsoft.com/office/powerpoint/2010/main" val="38374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0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3333" b="-3333"/>
            </a:stretch>
          </a:blipFill>
        </p:spPr>
        <p:txBody>
          <a:bodyPr/>
          <a:lstStyle/>
          <a:p>
            <a:endParaRPr lang="en-PR" sz="1200"/>
          </a:p>
        </p:txBody>
      </p:sp>
      <p:grpSp>
        <p:nvGrpSpPr>
          <p:cNvPr id="3" name="Group 3">
            <a:extLst>
              <a:ext uri="{C183D7F6-B498-43B3-948B-1728B52AA6E4}">
                <adec:decorative xmlns:adec="http://schemas.microsoft.com/office/drawing/2017/decorative" val="1"/>
              </a:ext>
            </a:extLst>
          </p:cNvPr>
          <p:cNvGrpSpPr/>
          <p:nvPr/>
        </p:nvGrpSpPr>
        <p:grpSpPr>
          <a:xfrm>
            <a:off x="50800" y="76200"/>
            <a:ext cx="5758543" cy="1815931"/>
            <a:chOff x="0" y="0"/>
            <a:chExt cx="2274980" cy="717405"/>
          </a:xfrm>
        </p:grpSpPr>
        <p:sp>
          <p:nvSpPr>
            <p:cNvPr id="4" name="Freeform 4"/>
            <p:cNvSpPr/>
            <p:nvPr/>
          </p:nvSpPr>
          <p:spPr>
            <a:xfrm>
              <a:off x="0" y="0"/>
              <a:ext cx="2274980" cy="717405"/>
            </a:xfrm>
            <a:custGeom>
              <a:avLst/>
              <a:gdLst/>
              <a:ahLst/>
              <a:cxnLst/>
              <a:rect l="l" t="t" r="r" b="b"/>
              <a:pathLst>
                <a:path w="2274980" h="717405">
                  <a:moveTo>
                    <a:pt x="0" y="0"/>
                  </a:moveTo>
                  <a:lnTo>
                    <a:pt x="2274980" y="0"/>
                  </a:lnTo>
                  <a:lnTo>
                    <a:pt x="2274980" y="717405"/>
                  </a:lnTo>
                  <a:lnTo>
                    <a:pt x="0" y="717405"/>
                  </a:lnTo>
                  <a:close/>
                </a:path>
              </a:pathLst>
            </a:custGeom>
            <a:solidFill>
              <a:srgbClr val="000000">
                <a:alpha val="0"/>
              </a:srgbClr>
            </a:solidFill>
            <a:ln w="266700" cap="sq">
              <a:solidFill>
                <a:srgbClr val="7F95E4"/>
              </a:solidFill>
              <a:prstDash val="solid"/>
              <a:miter/>
            </a:ln>
          </p:spPr>
          <p:txBody>
            <a:bodyPr/>
            <a:lstStyle/>
            <a:p>
              <a:endParaRPr lang="en-PR" sz="1200"/>
            </a:p>
          </p:txBody>
        </p:sp>
        <p:sp>
          <p:nvSpPr>
            <p:cNvPr id="5" name="TextBox 5"/>
            <p:cNvSpPr txBox="1"/>
            <p:nvPr/>
          </p:nvSpPr>
          <p:spPr>
            <a:xfrm>
              <a:off x="0" y="-38100"/>
              <a:ext cx="2274980" cy="755505"/>
            </a:xfrm>
            <a:prstGeom prst="rect">
              <a:avLst/>
            </a:prstGeom>
          </p:spPr>
          <p:txBody>
            <a:bodyPr lIns="33867" tIns="33867" rIns="33867" bIns="33867" rtlCol="0" anchor="ctr"/>
            <a:lstStyle/>
            <a:p>
              <a:pPr algn="ctr">
                <a:lnSpc>
                  <a:spcPts val="1773"/>
                </a:lnSpc>
              </a:pPr>
              <a:endParaRPr sz="1200"/>
            </a:p>
          </p:txBody>
        </p:sp>
      </p:grpSp>
      <p:sp>
        <p:nvSpPr>
          <p:cNvPr id="6" name="TextBox 6"/>
          <p:cNvSpPr txBox="1">
            <a:spLocks noGrp="1"/>
          </p:cNvSpPr>
          <p:nvPr>
            <p:ph type="title" idx="4294967295"/>
          </p:nvPr>
        </p:nvSpPr>
        <p:spPr>
          <a:xfrm>
            <a:off x="948871" y="705796"/>
            <a:ext cx="4181929" cy="4653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904"/>
              </a:lnSpc>
              <a:spcBef>
                <a:spcPct val="0"/>
              </a:spcBef>
              <a:spcAft>
                <a:spcPts val="0"/>
              </a:spcAft>
              <a:buClrTx/>
              <a:buSzTx/>
              <a:buFontTx/>
              <a:buNone/>
              <a:tabLst/>
              <a:defRPr/>
            </a:pPr>
            <a:r>
              <a:rPr kumimoji="0" lang="en-US" sz="2667" b="0" i="0" u="none" strike="noStrike" kern="1200" cap="none" spc="0" normalizeH="0" baseline="0" noProof="0" dirty="0">
                <a:ln>
                  <a:noFill/>
                </a:ln>
                <a:solidFill>
                  <a:schemeClr val="tx1"/>
                </a:solidFill>
                <a:effectLst/>
                <a:uLnTx/>
                <a:uFillTx/>
                <a:latin typeface="Kollektif Bold"/>
                <a:ea typeface="+mn-ea"/>
                <a:cs typeface="+mn-cs"/>
              </a:rPr>
              <a:t>UNIT V-INTERACTION III</a:t>
            </a:r>
          </a:p>
        </p:txBody>
      </p:sp>
      <p:sp>
        <p:nvSpPr>
          <p:cNvPr id="7" name="TextBox 4">
            <a:extLst>
              <a:ext uri="{FF2B5EF4-FFF2-40B4-BE49-F238E27FC236}">
                <a16:creationId xmlns:a16="http://schemas.microsoft.com/office/drawing/2014/main" id="{6F26413E-B156-B83F-3904-4D2CC23F51E9}"/>
              </a:ext>
            </a:extLst>
          </p:cNvPr>
          <p:cNvSpPr txBox="1"/>
          <p:nvPr/>
        </p:nvSpPr>
        <p:spPr>
          <a:xfrm>
            <a:off x="711200" y="3022601"/>
            <a:ext cx="9541329" cy="2462597"/>
          </a:xfrm>
          <a:prstGeom prst="rect">
            <a:avLst/>
          </a:prstGeom>
        </p:spPr>
        <p:txBody>
          <a:bodyPr wrap="square" lIns="0" tIns="0" rIns="0" bIns="0" rtlCol="0" anchor="t">
            <a:spAutoFit/>
          </a:bodyPr>
          <a:lstStyle/>
          <a:p>
            <a:pPr marL="381019" indent="-381019">
              <a:buFont typeface="Arial" panose="020B0604020202020204" pitchFamily="34" charset="0"/>
              <a:buChar char="•"/>
            </a:pPr>
            <a:r>
              <a:rPr lang="en-US" sz="2667" b="1">
                <a:solidFill>
                  <a:srgbClr val="000000"/>
                </a:solidFill>
                <a:latin typeface="Helvetica Neue"/>
              </a:rPr>
              <a:t>Does this customer know about the HIP program?</a:t>
            </a:r>
          </a:p>
          <a:p>
            <a:pPr marL="381019" indent="-381019">
              <a:buFont typeface="Arial" panose="020B0604020202020204" pitchFamily="34" charset="0"/>
              <a:buChar char="•"/>
            </a:pPr>
            <a:endParaRPr lang="en-US" sz="2667" b="1">
              <a:solidFill>
                <a:srgbClr val="000000"/>
              </a:solidFill>
              <a:latin typeface="Helvetica Neue" panose="02000503000000020004" pitchFamily="2" charset="0"/>
            </a:endParaRPr>
          </a:p>
          <a:p>
            <a:pPr marL="381019" indent="-381019">
              <a:buFont typeface="Arial" panose="020B0604020202020204" pitchFamily="34" charset="0"/>
              <a:buChar char="•"/>
            </a:pPr>
            <a:r>
              <a:rPr lang="en-US" sz="2667" b="1">
                <a:solidFill>
                  <a:srgbClr val="000000"/>
                </a:solidFill>
                <a:latin typeface="Helvetica Neue"/>
              </a:rPr>
              <a:t>How much of their SNAP did they want to use?</a:t>
            </a:r>
          </a:p>
          <a:p>
            <a:pPr marL="381019" indent="-381019">
              <a:buFont typeface="Arial" panose="020B0604020202020204" pitchFamily="34" charset="0"/>
              <a:buChar char="•"/>
            </a:pPr>
            <a:endParaRPr lang="en-US" sz="2667" b="1">
              <a:solidFill>
                <a:srgbClr val="000000"/>
              </a:solidFill>
              <a:latin typeface="Helvetica Neue" panose="02000503000000020004" pitchFamily="2" charset="0"/>
            </a:endParaRPr>
          </a:p>
          <a:p>
            <a:pPr marL="381019" indent="-381019">
              <a:buFont typeface="Arial" panose="020B0604020202020204" pitchFamily="34" charset="0"/>
              <a:buChar char="•"/>
            </a:pPr>
            <a:r>
              <a:rPr lang="en-US" sz="2667" b="1">
                <a:solidFill>
                  <a:srgbClr val="000000"/>
                </a:solidFill>
                <a:latin typeface="Helvetica Neue"/>
              </a:rPr>
              <a:t>Is the conversation formal or informal?</a:t>
            </a:r>
          </a:p>
          <a:p>
            <a:endParaRPr lang="en-US" sz="2667" b="1">
              <a:solidFill>
                <a:srgbClr val="000000"/>
              </a:solidFill>
              <a:latin typeface="Helvetica Neue" panose="02000503000000020004" pitchFamily="2" charset="0"/>
            </a:endParaRPr>
          </a:p>
        </p:txBody>
      </p:sp>
      <p:sp>
        <p:nvSpPr>
          <p:cNvPr id="9" name="TextBox 4">
            <a:extLst>
              <a:ext uri="{FF2B5EF4-FFF2-40B4-BE49-F238E27FC236}">
                <a16:creationId xmlns:a16="http://schemas.microsoft.com/office/drawing/2014/main" id="{1A566702-388E-E6AA-CC83-D05CE771A17F}"/>
              </a:ext>
            </a:extLst>
          </p:cNvPr>
          <p:cNvSpPr txBox="1"/>
          <p:nvPr/>
        </p:nvSpPr>
        <p:spPr>
          <a:xfrm>
            <a:off x="6382659" y="525575"/>
            <a:ext cx="4389664" cy="820866"/>
          </a:xfrm>
          <a:prstGeom prst="rect">
            <a:avLst/>
          </a:prstGeom>
        </p:spPr>
        <p:txBody>
          <a:bodyPr wrap="square" lIns="0" tIns="0" rIns="0" bIns="0" rtlCol="0" anchor="t">
            <a:spAutoFit/>
          </a:bodyPr>
          <a:lstStyle/>
          <a:p>
            <a:r>
              <a:rPr lang="en-US" sz="2667" b="1">
                <a:solidFill>
                  <a:srgbClr val="000000"/>
                </a:solidFill>
                <a:latin typeface="Helvetica Neue" panose="02000503000000020004" pitchFamily="2" charset="0"/>
              </a:rPr>
              <a:t>Listen to the audio.</a:t>
            </a:r>
          </a:p>
          <a:p>
            <a:endParaRPr lang="en-US" sz="2667" b="1">
              <a:solidFill>
                <a:srgbClr val="000000"/>
              </a:solidFill>
              <a:latin typeface="Helvetica Neue" panose="02000503000000020004" pitchFamily="2" charset="0"/>
            </a:endParaRPr>
          </a:p>
        </p:txBody>
      </p:sp>
      <p:pic>
        <p:nvPicPr>
          <p:cNvPr id="8" name="MDAR Unit V Version C ">
            <a:hlinkClick r:id="" action="ppaction://media"/>
            <a:extLst>
              <a:ext uri="{FF2B5EF4-FFF2-40B4-BE49-F238E27FC236}">
                <a16:creationId xmlns:a16="http://schemas.microsoft.com/office/drawing/2014/main" id="{B2652BAF-0064-3CB4-D26F-7431EDC72ACD}"/>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67028" y="1371656"/>
            <a:ext cx="541867" cy="541867"/>
          </a:xfrm>
          <a:prstGeom prst="rect">
            <a:avLst/>
          </a:prstGeom>
        </p:spPr>
      </p:pic>
    </p:spTree>
    <p:extLst>
      <p:ext uri="{BB962C8B-B14F-4D97-AF65-F5344CB8AC3E}">
        <p14:creationId xmlns:p14="http://schemas.microsoft.com/office/powerpoint/2010/main" val="285892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7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PR" sz="1200"/>
          </a:p>
        </p:txBody>
      </p:sp>
      <p:sp>
        <p:nvSpPr>
          <p:cNvPr id="3" name="TextBox 3"/>
          <p:cNvSpPr txBox="1">
            <a:spLocks noGrp="1"/>
          </p:cNvSpPr>
          <p:nvPr>
            <p:ph type="title" idx="4294967295"/>
          </p:nvPr>
        </p:nvSpPr>
        <p:spPr>
          <a:xfrm>
            <a:off x="3093958" y="193222"/>
            <a:ext cx="6004085" cy="104810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740"/>
              </a:lnSpc>
              <a:spcBef>
                <a:spcPct val="0"/>
              </a:spcBef>
              <a:spcAft>
                <a:spcPts val="0"/>
              </a:spcAft>
              <a:buClrTx/>
              <a:buSzTx/>
              <a:buFontTx/>
              <a:buNone/>
              <a:tabLst/>
              <a:defRPr/>
            </a:pPr>
            <a:r>
              <a:rPr kumimoji="0" lang="en-US" sz="6242" b="0" i="0" u="none" strike="noStrike" kern="1200" cap="none" spc="0" normalizeH="0" baseline="0" noProof="0" dirty="0">
                <a:ln>
                  <a:noFill/>
                </a:ln>
                <a:solidFill>
                  <a:srgbClr val="050A30"/>
                </a:solidFill>
                <a:effectLst/>
                <a:uLnTx/>
                <a:uFillTx/>
                <a:latin typeface="Kollektif Bold"/>
                <a:ea typeface="+mn-ea"/>
                <a:cs typeface="+mn-cs"/>
              </a:rPr>
              <a:t>ACTIVITY    </a:t>
            </a:r>
          </a:p>
        </p:txBody>
      </p:sp>
      <p:sp>
        <p:nvSpPr>
          <p:cNvPr id="4" name="TextBox 4"/>
          <p:cNvSpPr txBox="1"/>
          <p:nvPr/>
        </p:nvSpPr>
        <p:spPr>
          <a:xfrm>
            <a:off x="1473200" y="1545721"/>
            <a:ext cx="9768827" cy="3555269"/>
          </a:xfrm>
          <a:prstGeom prst="rect">
            <a:avLst/>
          </a:prstGeom>
        </p:spPr>
        <p:txBody>
          <a:bodyPr wrap="square" lIns="0" tIns="0" rIns="0" bIns="0" rtlCol="0" anchor="t">
            <a:spAutoFit/>
          </a:bodyPr>
          <a:lstStyle/>
          <a:p>
            <a:pPr algn="just">
              <a:lnSpc>
                <a:spcPts val="3130"/>
              </a:lnSpc>
            </a:pPr>
            <a:r>
              <a:rPr lang="en-US" sz="2133">
                <a:solidFill>
                  <a:srgbClr val="050A30"/>
                </a:solidFill>
                <a:latin typeface="Kollektif"/>
              </a:rPr>
              <a:t>Take turns role playing each of the characters.</a:t>
            </a:r>
          </a:p>
          <a:p>
            <a:pPr algn="just">
              <a:lnSpc>
                <a:spcPts val="3130"/>
              </a:lnSpc>
            </a:pPr>
            <a:endParaRPr lang="en-US" sz="2133">
              <a:solidFill>
                <a:srgbClr val="050A30"/>
              </a:solidFill>
              <a:latin typeface="Kollektif"/>
            </a:endParaRPr>
          </a:p>
          <a:p>
            <a:pPr algn="just">
              <a:lnSpc>
                <a:spcPts val="3130"/>
              </a:lnSpc>
            </a:pPr>
            <a:r>
              <a:rPr lang="en-US" sz="2133">
                <a:solidFill>
                  <a:srgbClr val="050A30"/>
                </a:solidFill>
                <a:latin typeface="Kollektif"/>
              </a:rPr>
              <a:t>Customer A: You are a Spanish-speaking customer who doesn’t speak any English. You have come to the farmers market to buy fruits and vegetables among other things and would like to get some SNAP tokens from the farmers market manager as quickly as possible – you’re in a hurry and have a lot to do today. But if it sounds like you’re going to save money, ask what to do. You don’t know about the HIP program.</a:t>
            </a:r>
          </a:p>
          <a:p>
            <a:pPr algn="just">
              <a:lnSpc>
                <a:spcPts val="3130"/>
              </a:lnSpc>
            </a:pPr>
            <a:endParaRPr lang="en-US" sz="2133">
              <a:solidFill>
                <a:srgbClr val="050A30"/>
              </a:solidFill>
              <a:latin typeface="Kollektif"/>
            </a:endParaRPr>
          </a:p>
          <a:p>
            <a:pPr>
              <a:lnSpc>
                <a:spcPts val="3130"/>
              </a:lnSpc>
              <a:spcBef>
                <a:spcPct val="0"/>
              </a:spcBef>
            </a:pPr>
            <a:r>
              <a:rPr lang="en-US" sz="2133">
                <a:solidFill>
                  <a:srgbClr val="050A30"/>
                </a:solidFill>
                <a:latin typeface="Kollektif"/>
              </a:rPr>
              <a:t>You can find the scripts here:</a:t>
            </a:r>
            <a:r>
              <a:rPr lang="en-US" sz="2133">
                <a:solidFill>
                  <a:srgbClr val="050A30"/>
                </a:solidFill>
                <a:latin typeface="Kollektif"/>
                <a:hlinkClick r:id="rId3"/>
              </a:rPr>
              <a:t> 📄</a:t>
            </a:r>
            <a:endParaRPr lang="en-US" sz="2133">
              <a:solidFill>
                <a:srgbClr val="050A30"/>
              </a:solidFill>
              <a:latin typeface="Kollektif"/>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PR" sz="1200"/>
          </a:p>
        </p:txBody>
      </p:sp>
      <p:sp>
        <p:nvSpPr>
          <p:cNvPr id="3" name="TextBox 3"/>
          <p:cNvSpPr txBox="1">
            <a:spLocks noGrp="1"/>
          </p:cNvSpPr>
          <p:nvPr>
            <p:ph type="title" idx="4294967295"/>
          </p:nvPr>
        </p:nvSpPr>
        <p:spPr>
          <a:xfrm>
            <a:off x="3093958" y="193222"/>
            <a:ext cx="6004085" cy="104810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740"/>
              </a:lnSpc>
              <a:spcBef>
                <a:spcPct val="0"/>
              </a:spcBef>
              <a:spcAft>
                <a:spcPts val="0"/>
              </a:spcAft>
              <a:buClrTx/>
              <a:buSzTx/>
              <a:buFontTx/>
              <a:buNone/>
              <a:tabLst/>
              <a:defRPr/>
            </a:pPr>
            <a:r>
              <a:rPr kumimoji="0" lang="en-US" sz="6242" b="0" i="0" u="none" strike="noStrike" kern="1200" cap="none" spc="0" normalizeH="0" baseline="0" noProof="0" dirty="0">
                <a:ln>
                  <a:noFill/>
                </a:ln>
                <a:solidFill>
                  <a:srgbClr val="050A30"/>
                </a:solidFill>
                <a:effectLst/>
                <a:uLnTx/>
                <a:uFillTx/>
                <a:latin typeface="Kollektif Bold"/>
                <a:ea typeface="+mn-ea"/>
                <a:cs typeface="+mn-cs"/>
              </a:rPr>
              <a:t>ACTIVITY         </a:t>
            </a:r>
          </a:p>
        </p:txBody>
      </p:sp>
      <p:sp>
        <p:nvSpPr>
          <p:cNvPr id="4" name="TextBox 4"/>
          <p:cNvSpPr txBox="1"/>
          <p:nvPr/>
        </p:nvSpPr>
        <p:spPr>
          <a:xfrm>
            <a:off x="1633696" y="1752600"/>
            <a:ext cx="8924607" cy="3157724"/>
          </a:xfrm>
          <a:prstGeom prst="rect">
            <a:avLst/>
          </a:prstGeom>
        </p:spPr>
        <p:txBody>
          <a:bodyPr lIns="0" tIns="0" rIns="0" bIns="0" rtlCol="0" anchor="t">
            <a:spAutoFit/>
          </a:bodyPr>
          <a:lstStyle/>
          <a:p>
            <a:pPr algn="just">
              <a:lnSpc>
                <a:spcPts val="3130"/>
              </a:lnSpc>
            </a:pPr>
            <a:r>
              <a:rPr lang="en-US" sz="2233">
                <a:solidFill>
                  <a:srgbClr val="050A30"/>
                </a:solidFill>
                <a:latin typeface="Kollektif"/>
              </a:rPr>
              <a:t>Customer B: You are a Spanish-speaking customer who doesn’t speak any English. You have come to the farmers market to buy fruits and vegetables among other things and would like to get some SNAP tokens. You’re already familiar with the HIP program and use it. Furthermore, you have already earned the maximum amount of HIP for the month. You’d like to get ______(you decide the $ amount) in SNAP tokens. </a:t>
            </a:r>
            <a:endParaRPr lang="en-US" sz="2236">
              <a:solidFill>
                <a:srgbClr val="050A30"/>
              </a:solidFill>
              <a:latin typeface="Kollektif" panose="020B0604020202020204" charset="0"/>
            </a:endParaRPr>
          </a:p>
          <a:p>
            <a:pPr algn="just">
              <a:lnSpc>
                <a:spcPts val="3130"/>
              </a:lnSpc>
            </a:pPr>
            <a:endParaRPr lang="en-US" sz="2236">
              <a:solidFill>
                <a:srgbClr val="050A30"/>
              </a:solidFill>
              <a:latin typeface="Kollektif" panose="020B0604020202020204" charset="0"/>
            </a:endParaRPr>
          </a:p>
          <a:p>
            <a:pPr>
              <a:lnSpc>
                <a:spcPts val="3130"/>
              </a:lnSpc>
              <a:spcBef>
                <a:spcPct val="0"/>
              </a:spcBef>
            </a:pPr>
            <a:r>
              <a:rPr lang="en-US" sz="2133">
                <a:solidFill>
                  <a:srgbClr val="050A30"/>
                </a:solidFill>
                <a:latin typeface="Kollektif"/>
              </a:rPr>
              <a:t>You can find the scripts here:</a:t>
            </a:r>
            <a:r>
              <a:rPr lang="en-US" sz="2133">
                <a:solidFill>
                  <a:srgbClr val="050A30"/>
                </a:solidFill>
                <a:latin typeface="Kollektif"/>
                <a:hlinkClick r:id="rId3"/>
              </a:rPr>
              <a:t> 📄</a:t>
            </a:r>
            <a:endParaRPr lang="en-US" sz="2133">
              <a:solidFill>
                <a:srgbClr val="050A30"/>
              </a:solidFill>
              <a:latin typeface="Kollektif" panose="020B060402020202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PR" sz="1200"/>
          </a:p>
        </p:txBody>
      </p:sp>
      <p:sp>
        <p:nvSpPr>
          <p:cNvPr id="3" name="TextBox 3"/>
          <p:cNvSpPr txBox="1">
            <a:spLocks noGrp="1"/>
          </p:cNvSpPr>
          <p:nvPr>
            <p:ph type="title" idx="4294967295"/>
          </p:nvPr>
        </p:nvSpPr>
        <p:spPr>
          <a:xfrm>
            <a:off x="3093958" y="438150"/>
            <a:ext cx="6004085" cy="10477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740"/>
              </a:lnSpc>
              <a:spcBef>
                <a:spcPct val="0"/>
              </a:spcBef>
              <a:spcAft>
                <a:spcPts val="0"/>
              </a:spcAft>
              <a:buClrTx/>
              <a:buSzTx/>
              <a:buFontTx/>
              <a:buNone/>
              <a:tabLst/>
              <a:defRPr/>
            </a:pPr>
            <a:r>
              <a:rPr kumimoji="0" lang="en-US" sz="6234" b="0" i="0" u="none" strike="noStrike" kern="1200" cap="none" spc="0" normalizeH="0" baseline="0" noProof="0" dirty="0">
                <a:ln>
                  <a:noFill/>
                </a:ln>
                <a:solidFill>
                  <a:schemeClr val="tx1"/>
                </a:solidFill>
                <a:effectLst/>
                <a:uLnTx/>
                <a:uFillTx/>
                <a:latin typeface="Kollektif Bold"/>
                <a:ea typeface="+mn-ea"/>
                <a:cs typeface="+mn-cs"/>
              </a:rPr>
              <a:t>ACTIVITY        </a:t>
            </a:r>
          </a:p>
        </p:txBody>
      </p:sp>
      <p:sp>
        <p:nvSpPr>
          <p:cNvPr id="4" name="TextBox 4"/>
          <p:cNvSpPr txBox="1"/>
          <p:nvPr/>
        </p:nvSpPr>
        <p:spPr>
          <a:xfrm>
            <a:off x="1558792" y="2238596"/>
            <a:ext cx="9074413" cy="2836289"/>
          </a:xfrm>
          <a:prstGeom prst="rect">
            <a:avLst/>
          </a:prstGeom>
        </p:spPr>
        <p:txBody>
          <a:bodyPr wrap="square" lIns="0" tIns="0" rIns="0" bIns="0" rtlCol="0" anchor="t">
            <a:spAutoFit/>
          </a:bodyPr>
          <a:lstStyle/>
          <a:p>
            <a:pPr algn="just">
              <a:lnSpc>
                <a:spcPts val="3207"/>
              </a:lnSpc>
            </a:pPr>
            <a:r>
              <a:rPr lang="en-US" sz="2133" b="1">
                <a:latin typeface="Kollektif"/>
              </a:rPr>
              <a:t>While listening to the recordings in the next slide, look at scripts of the audios and identify the correct form(s) to use when asked about the HIP program. In pairs, practice these dialogues several times with a partner and swap roles regularly. </a:t>
            </a:r>
            <a:endParaRPr lang="en-US" sz="2133" b="1">
              <a:highlight>
                <a:srgbClr val="FFFF00"/>
              </a:highlight>
              <a:latin typeface="Kollektif"/>
            </a:endParaRPr>
          </a:p>
          <a:p>
            <a:pPr algn="just">
              <a:lnSpc>
                <a:spcPts val="3207"/>
              </a:lnSpc>
            </a:pPr>
            <a:endParaRPr lang="en-US" sz="2133" b="1">
              <a:highlight>
                <a:srgbClr val="FFFF00"/>
              </a:highlight>
              <a:latin typeface="Kollektif"/>
            </a:endParaRPr>
          </a:p>
          <a:p>
            <a:pPr>
              <a:lnSpc>
                <a:spcPts val="3207"/>
              </a:lnSpc>
              <a:spcBef>
                <a:spcPct val="0"/>
              </a:spcBef>
            </a:pPr>
            <a:r>
              <a:rPr lang="en-US" sz="2133" b="1">
                <a:latin typeface="Kollektif"/>
              </a:rPr>
              <a:t>You can find the scripts here: </a:t>
            </a:r>
            <a:r>
              <a:rPr lang="en-US" sz="2133" b="1">
                <a:latin typeface="Kollektif"/>
                <a:hlinkClick r:id="rId3">
                  <a:extLst>
                    <a:ext uri="{A12FA001-AC4F-418D-AE19-62706E023703}">
                      <ahyp:hlinkClr xmlns:ahyp="http://schemas.microsoft.com/office/drawing/2018/hyperlinkcolor" val="tx"/>
                    </a:ext>
                  </a:extLst>
                </a:hlinkClick>
              </a:rPr>
              <a:t>📄</a:t>
            </a:r>
          </a:p>
          <a:p>
            <a:pPr>
              <a:lnSpc>
                <a:spcPts val="3207"/>
              </a:lnSpc>
              <a:spcBef>
                <a:spcPct val="0"/>
              </a:spcBef>
            </a:pPr>
            <a:endParaRPr lang="en-US" sz="1867">
              <a:solidFill>
                <a:srgbClr val="48230B"/>
              </a:solidFill>
              <a:ea typeface="+mn-lt"/>
              <a:cs typeface="+mn-lt"/>
            </a:endParaRPr>
          </a:p>
        </p:txBody>
      </p:sp>
    </p:spTree>
    <p:extLst>
      <p:ext uri="{BB962C8B-B14F-4D97-AF65-F5344CB8AC3E}">
        <p14:creationId xmlns:p14="http://schemas.microsoft.com/office/powerpoint/2010/main" val="4127268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8"/>
            <a:stretch>
              <a:fillRect t="-3333" b="-3333"/>
            </a:stretch>
          </a:blipFill>
        </p:spPr>
        <p:txBody>
          <a:bodyPr/>
          <a:lstStyle/>
          <a:p>
            <a:endParaRPr lang="en-PR" sz="1200"/>
          </a:p>
        </p:txBody>
      </p:sp>
      <p:grpSp>
        <p:nvGrpSpPr>
          <p:cNvPr id="5" name="Group 3">
            <a:extLst>
              <a:ext uri="{FF2B5EF4-FFF2-40B4-BE49-F238E27FC236}">
                <a16:creationId xmlns:a16="http://schemas.microsoft.com/office/drawing/2014/main" id="{5DC1785B-EA79-45C2-D84E-2530138371D5}"/>
              </a:ext>
              <a:ext uri="{C183D7F6-B498-43B3-948B-1728B52AA6E4}">
                <adec:decorative xmlns:adec="http://schemas.microsoft.com/office/drawing/2017/decorative" val="1"/>
              </a:ext>
            </a:extLst>
          </p:cNvPr>
          <p:cNvGrpSpPr/>
          <p:nvPr/>
        </p:nvGrpSpPr>
        <p:grpSpPr>
          <a:xfrm>
            <a:off x="1219198" y="1375338"/>
            <a:ext cx="4876800" cy="863600"/>
            <a:chOff x="0" y="0"/>
            <a:chExt cx="2274980" cy="717405"/>
          </a:xfrm>
        </p:grpSpPr>
        <p:sp>
          <p:nvSpPr>
            <p:cNvPr id="6" name="Freeform 4">
              <a:extLst>
                <a:ext uri="{FF2B5EF4-FFF2-40B4-BE49-F238E27FC236}">
                  <a16:creationId xmlns:a16="http://schemas.microsoft.com/office/drawing/2014/main" id="{058DB2F2-38EA-0AEF-334C-3C0C325B4895}"/>
                </a:ext>
              </a:extLst>
            </p:cNvPr>
            <p:cNvSpPr/>
            <p:nvPr/>
          </p:nvSpPr>
          <p:spPr>
            <a:xfrm>
              <a:off x="0" y="0"/>
              <a:ext cx="2274980" cy="717405"/>
            </a:xfrm>
            <a:custGeom>
              <a:avLst/>
              <a:gdLst/>
              <a:ahLst/>
              <a:cxnLst/>
              <a:rect l="l" t="t" r="r" b="b"/>
              <a:pathLst>
                <a:path w="2274980" h="717405">
                  <a:moveTo>
                    <a:pt x="0" y="0"/>
                  </a:moveTo>
                  <a:lnTo>
                    <a:pt x="2274980" y="0"/>
                  </a:lnTo>
                  <a:lnTo>
                    <a:pt x="2274980" y="717405"/>
                  </a:lnTo>
                  <a:lnTo>
                    <a:pt x="0" y="717405"/>
                  </a:lnTo>
                  <a:close/>
                </a:path>
              </a:pathLst>
            </a:custGeom>
            <a:solidFill>
              <a:srgbClr val="000000">
                <a:alpha val="0"/>
              </a:srgbClr>
            </a:solidFill>
            <a:ln w="266700" cap="sq">
              <a:solidFill>
                <a:srgbClr val="4472C4"/>
              </a:solidFill>
              <a:prstDash val="solid"/>
              <a:miter/>
            </a:ln>
          </p:spPr>
          <p:txBody>
            <a:bodyPr/>
            <a:lstStyle/>
            <a:p>
              <a:endParaRPr lang="en-PR" sz="1200"/>
            </a:p>
          </p:txBody>
        </p:sp>
        <p:sp>
          <p:nvSpPr>
            <p:cNvPr id="7" name="TextBox 5">
              <a:extLst>
                <a:ext uri="{FF2B5EF4-FFF2-40B4-BE49-F238E27FC236}">
                  <a16:creationId xmlns:a16="http://schemas.microsoft.com/office/drawing/2014/main" id="{2DEEF071-FE26-BB74-397D-B0B186B7B97D}"/>
                </a:ext>
              </a:extLst>
            </p:cNvPr>
            <p:cNvSpPr txBox="1"/>
            <p:nvPr/>
          </p:nvSpPr>
          <p:spPr>
            <a:xfrm>
              <a:off x="0" y="-38100"/>
              <a:ext cx="2274980" cy="755505"/>
            </a:xfrm>
            <a:prstGeom prst="rect">
              <a:avLst/>
            </a:prstGeom>
            <a:ln>
              <a:solidFill>
                <a:srgbClr val="4472C4"/>
              </a:solidFill>
            </a:ln>
          </p:spPr>
          <p:txBody>
            <a:bodyPr lIns="33867" tIns="33867" rIns="33867" bIns="33867" rtlCol="0" anchor="ctr"/>
            <a:lstStyle/>
            <a:p>
              <a:pPr algn="ctr">
                <a:lnSpc>
                  <a:spcPts val="1773"/>
                </a:lnSpc>
              </a:pPr>
              <a:endParaRPr sz="1200"/>
            </a:p>
          </p:txBody>
        </p:sp>
      </p:grpSp>
      <p:sp>
        <p:nvSpPr>
          <p:cNvPr id="8" name="TextBox 6">
            <a:extLst>
              <a:ext uri="{FF2B5EF4-FFF2-40B4-BE49-F238E27FC236}">
                <a16:creationId xmlns:a16="http://schemas.microsoft.com/office/drawing/2014/main" id="{D2F77226-DAE6-214B-26C0-A731201BA0CD}"/>
              </a:ext>
            </a:extLst>
          </p:cNvPr>
          <p:cNvSpPr txBox="1">
            <a:spLocks noGrp="1"/>
          </p:cNvSpPr>
          <p:nvPr>
            <p:ph type="title" idx="4294967295"/>
          </p:nvPr>
        </p:nvSpPr>
        <p:spPr>
          <a:xfrm>
            <a:off x="1544150" y="1570907"/>
            <a:ext cx="4145621" cy="4653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904"/>
              </a:lnSpc>
              <a:spcBef>
                <a:spcPct val="0"/>
              </a:spcBef>
              <a:spcAft>
                <a:spcPts val="0"/>
              </a:spcAft>
              <a:buClrTx/>
              <a:buSzTx/>
              <a:buFontTx/>
              <a:buNone/>
              <a:tabLst/>
              <a:defRPr/>
            </a:pPr>
            <a:r>
              <a:rPr kumimoji="0" lang="en-US" sz="2667" b="0" i="0" u="none" strike="noStrike" kern="1200" cap="none" spc="0" normalizeH="0" baseline="0" noProof="0" dirty="0">
                <a:ln>
                  <a:noFill/>
                </a:ln>
                <a:solidFill>
                  <a:srgbClr val="064460"/>
                </a:solidFill>
                <a:effectLst/>
                <a:uLnTx/>
                <a:uFillTx/>
                <a:latin typeface="Kollektif Bold"/>
                <a:ea typeface="+mn-ea"/>
                <a:cs typeface="+mn-cs"/>
              </a:rPr>
              <a:t>UNIT IV - INTERACTION I</a:t>
            </a:r>
          </a:p>
        </p:txBody>
      </p:sp>
      <p:grpSp>
        <p:nvGrpSpPr>
          <p:cNvPr id="9" name="Group 3">
            <a:extLst>
              <a:ext uri="{FF2B5EF4-FFF2-40B4-BE49-F238E27FC236}">
                <a16:creationId xmlns:a16="http://schemas.microsoft.com/office/drawing/2014/main" id="{0387E065-DD1C-3CE6-ACDC-91B948C74024}"/>
              </a:ext>
              <a:ext uri="{C183D7F6-B498-43B3-948B-1728B52AA6E4}">
                <adec:decorative xmlns:adec="http://schemas.microsoft.com/office/drawing/2017/decorative" val="1"/>
              </a:ext>
            </a:extLst>
          </p:cNvPr>
          <p:cNvGrpSpPr/>
          <p:nvPr/>
        </p:nvGrpSpPr>
        <p:grpSpPr>
          <a:xfrm>
            <a:off x="1219199" y="3067520"/>
            <a:ext cx="4876799" cy="863600"/>
            <a:chOff x="0" y="0"/>
            <a:chExt cx="2274980" cy="717405"/>
          </a:xfrm>
        </p:grpSpPr>
        <p:sp>
          <p:nvSpPr>
            <p:cNvPr id="10" name="Freeform 4">
              <a:extLst>
                <a:ext uri="{FF2B5EF4-FFF2-40B4-BE49-F238E27FC236}">
                  <a16:creationId xmlns:a16="http://schemas.microsoft.com/office/drawing/2014/main" id="{877E9C22-17CB-D6AF-D5A4-A2B7499097BA}"/>
                </a:ext>
              </a:extLst>
            </p:cNvPr>
            <p:cNvSpPr/>
            <p:nvPr/>
          </p:nvSpPr>
          <p:spPr>
            <a:xfrm>
              <a:off x="0" y="0"/>
              <a:ext cx="2274980" cy="717405"/>
            </a:xfrm>
            <a:custGeom>
              <a:avLst/>
              <a:gdLst/>
              <a:ahLst/>
              <a:cxnLst/>
              <a:rect l="l" t="t" r="r" b="b"/>
              <a:pathLst>
                <a:path w="2274980" h="717405">
                  <a:moveTo>
                    <a:pt x="0" y="0"/>
                  </a:moveTo>
                  <a:lnTo>
                    <a:pt x="2274980" y="0"/>
                  </a:lnTo>
                  <a:lnTo>
                    <a:pt x="2274980" y="717405"/>
                  </a:lnTo>
                  <a:lnTo>
                    <a:pt x="0" y="717405"/>
                  </a:lnTo>
                  <a:close/>
                </a:path>
              </a:pathLst>
            </a:custGeom>
            <a:solidFill>
              <a:srgbClr val="000000">
                <a:alpha val="0"/>
              </a:srgbClr>
            </a:solidFill>
            <a:ln w="266700" cap="sq">
              <a:solidFill>
                <a:srgbClr val="4472C4"/>
              </a:solidFill>
              <a:prstDash val="solid"/>
              <a:miter/>
            </a:ln>
          </p:spPr>
          <p:txBody>
            <a:bodyPr/>
            <a:lstStyle/>
            <a:p>
              <a:endParaRPr lang="en-PR" sz="1200"/>
            </a:p>
          </p:txBody>
        </p:sp>
        <p:sp>
          <p:nvSpPr>
            <p:cNvPr id="11" name="TextBox 5">
              <a:extLst>
                <a:ext uri="{FF2B5EF4-FFF2-40B4-BE49-F238E27FC236}">
                  <a16:creationId xmlns:a16="http://schemas.microsoft.com/office/drawing/2014/main" id="{D856347C-00B6-BF03-6AB1-AA85D40C4073}"/>
                </a:ext>
              </a:extLst>
            </p:cNvPr>
            <p:cNvSpPr txBox="1"/>
            <p:nvPr/>
          </p:nvSpPr>
          <p:spPr>
            <a:xfrm>
              <a:off x="0" y="-38100"/>
              <a:ext cx="2274980" cy="755505"/>
            </a:xfrm>
            <a:prstGeom prst="rect">
              <a:avLst/>
            </a:prstGeom>
            <a:ln>
              <a:solidFill>
                <a:srgbClr val="4472C4"/>
              </a:solidFill>
            </a:ln>
          </p:spPr>
          <p:txBody>
            <a:bodyPr lIns="33867" tIns="33867" rIns="33867" bIns="33867" rtlCol="0" anchor="ctr"/>
            <a:lstStyle/>
            <a:p>
              <a:pPr algn="ctr">
                <a:lnSpc>
                  <a:spcPts val="1773"/>
                </a:lnSpc>
              </a:pPr>
              <a:endParaRPr sz="1200"/>
            </a:p>
          </p:txBody>
        </p:sp>
      </p:grpSp>
      <p:sp>
        <p:nvSpPr>
          <p:cNvPr id="12" name="TextBox 6">
            <a:extLst>
              <a:ext uri="{FF2B5EF4-FFF2-40B4-BE49-F238E27FC236}">
                <a16:creationId xmlns:a16="http://schemas.microsoft.com/office/drawing/2014/main" id="{D123E639-97DC-57D1-5BD1-4121E586435A}"/>
              </a:ext>
            </a:extLst>
          </p:cNvPr>
          <p:cNvSpPr txBox="1"/>
          <p:nvPr/>
        </p:nvSpPr>
        <p:spPr>
          <a:xfrm>
            <a:off x="1477093" y="3282877"/>
            <a:ext cx="4358811" cy="465384"/>
          </a:xfrm>
          <a:prstGeom prst="rect">
            <a:avLst/>
          </a:prstGeom>
        </p:spPr>
        <p:txBody>
          <a:bodyPr wrap="square" lIns="0" tIns="0" rIns="0" bIns="0" rtlCol="0" anchor="t">
            <a:spAutoFit/>
          </a:bodyPr>
          <a:lstStyle/>
          <a:p>
            <a:pPr algn="ctr">
              <a:lnSpc>
                <a:spcPts val="3904"/>
              </a:lnSpc>
              <a:spcBef>
                <a:spcPct val="0"/>
              </a:spcBef>
            </a:pPr>
            <a:r>
              <a:rPr lang="en-US" sz="2667">
                <a:solidFill>
                  <a:srgbClr val="064460"/>
                </a:solidFill>
                <a:latin typeface="Kollektif Bold"/>
              </a:rPr>
              <a:t>UNIT IV - INTERACTION II</a:t>
            </a:r>
          </a:p>
        </p:txBody>
      </p:sp>
      <p:grpSp>
        <p:nvGrpSpPr>
          <p:cNvPr id="13" name="Group 3">
            <a:extLst>
              <a:ext uri="{FF2B5EF4-FFF2-40B4-BE49-F238E27FC236}">
                <a16:creationId xmlns:a16="http://schemas.microsoft.com/office/drawing/2014/main" id="{F224A073-9225-C33D-C072-50D6B1FA975D}"/>
              </a:ext>
              <a:ext uri="{C183D7F6-B498-43B3-948B-1728B52AA6E4}">
                <adec:decorative xmlns:adec="http://schemas.microsoft.com/office/drawing/2017/decorative" val="1"/>
              </a:ext>
            </a:extLst>
          </p:cNvPr>
          <p:cNvGrpSpPr/>
          <p:nvPr/>
        </p:nvGrpSpPr>
        <p:grpSpPr>
          <a:xfrm>
            <a:off x="1219199" y="4732824"/>
            <a:ext cx="4876799" cy="863600"/>
            <a:chOff x="0" y="0"/>
            <a:chExt cx="2274980" cy="717405"/>
          </a:xfrm>
        </p:grpSpPr>
        <p:sp>
          <p:nvSpPr>
            <p:cNvPr id="14" name="Freeform 4">
              <a:extLst>
                <a:ext uri="{FF2B5EF4-FFF2-40B4-BE49-F238E27FC236}">
                  <a16:creationId xmlns:a16="http://schemas.microsoft.com/office/drawing/2014/main" id="{7E6F8D89-BDAA-70F5-076E-4F5712958456}"/>
                </a:ext>
              </a:extLst>
            </p:cNvPr>
            <p:cNvSpPr/>
            <p:nvPr/>
          </p:nvSpPr>
          <p:spPr>
            <a:xfrm>
              <a:off x="0" y="0"/>
              <a:ext cx="2274980" cy="717405"/>
            </a:xfrm>
            <a:custGeom>
              <a:avLst/>
              <a:gdLst/>
              <a:ahLst/>
              <a:cxnLst/>
              <a:rect l="l" t="t" r="r" b="b"/>
              <a:pathLst>
                <a:path w="2274980" h="717405">
                  <a:moveTo>
                    <a:pt x="0" y="0"/>
                  </a:moveTo>
                  <a:lnTo>
                    <a:pt x="2274980" y="0"/>
                  </a:lnTo>
                  <a:lnTo>
                    <a:pt x="2274980" y="717405"/>
                  </a:lnTo>
                  <a:lnTo>
                    <a:pt x="0" y="717405"/>
                  </a:lnTo>
                  <a:close/>
                </a:path>
              </a:pathLst>
            </a:custGeom>
            <a:solidFill>
              <a:srgbClr val="000000">
                <a:alpha val="0"/>
              </a:srgbClr>
            </a:solidFill>
            <a:ln w="266700" cap="sq">
              <a:solidFill>
                <a:srgbClr val="4472C4"/>
              </a:solidFill>
              <a:prstDash val="solid"/>
              <a:miter/>
            </a:ln>
          </p:spPr>
          <p:txBody>
            <a:bodyPr/>
            <a:lstStyle/>
            <a:p>
              <a:endParaRPr lang="en-PR" sz="1200"/>
            </a:p>
          </p:txBody>
        </p:sp>
        <p:sp>
          <p:nvSpPr>
            <p:cNvPr id="15" name="TextBox 5">
              <a:extLst>
                <a:ext uri="{FF2B5EF4-FFF2-40B4-BE49-F238E27FC236}">
                  <a16:creationId xmlns:a16="http://schemas.microsoft.com/office/drawing/2014/main" id="{4CBFB99E-98CB-5382-01E7-AAFBDDED1B99}"/>
                </a:ext>
              </a:extLst>
            </p:cNvPr>
            <p:cNvSpPr txBox="1"/>
            <p:nvPr/>
          </p:nvSpPr>
          <p:spPr>
            <a:xfrm>
              <a:off x="0" y="-38100"/>
              <a:ext cx="2274980" cy="755505"/>
            </a:xfrm>
            <a:prstGeom prst="rect">
              <a:avLst/>
            </a:prstGeom>
            <a:ln>
              <a:solidFill>
                <a:srgbClr val="4472C4"/>
              </a:solidFill>
            </a:ln>
          </p:spPr>
          <p:txBody>
            <a:bodyPr lIns="33867" tIns="33867" rIns="33867" bIns="33867" rtlCol="0" anchor="ctr"/>
            <a:lstStyle/>
            <a:p>
              <a:pPr algn="ctr">
                <a:lnSpc>
                  <a:spcPts val="1773"/>
                </a:lnSpc>
              </a:pPr>
              <a:endParaRPr sz="1200"/>
            </a:p>
          </p:txBody>
        </p:sp>
      </p:grpSp>
      <p:sp>
        <p:nvSpPr>
          <p:cNvPr id="16" name="TextBox 6">
            <a:extLst>
              <a:ext uri="{FF2B5EF4-FFF2-40B4-BE49-F238E27FC236}">
                <a16:creationId xmlns:a16="http://schemas.microsoft.com/office/drawing/2014/main" id="{B77C6105-1E09-CEBF-3EED-B8E17FAC16C3}"/>
              </a:ext>
            </a:extLst>
          </p:cNvPr>
          <p:cNvSpPr txBox="1"/>
          <p:nvPr/>
        </p:nvSpPr>
        <p:spPr>
          <a:xfrm>
            <a:off x="1330789" y="4934475"/>
            <a:ext cx="4562011" cy="465384"/>
          </a:xfrm>
          <a:prstGeom prst="rect">
            <a:avLst/>
          </a:prstGeom>
        </p:spPr>
        <p:txBody>
          <a:bodyPr wrap="square" lIns="0" tIns="0" rIns="0" bIns="0" rtlCol="0" anchor="t">
            <a:spAutoFit/>
          </a:bodyPr>
          <a:lstStyle/>
          <a:p>
            <a:pPr algn="ctr">
              <a:lnSpc>
                <a:spcPts val="3904"/>
              </a:lnSpc>
              <a:spcBef>
                <a:spcPct val="0"/>
              </a:spcBef>
            </a:pPr>
            <a:r>
              <a:rPr lang="en-US" sz="2667">
                <a:solidFill>
                  <a:srgbClr val="064460"/>
                </a:solidFill>
                <a:latin typeface="Kollektif Bold"/>
              </a:rPr>
              <a:t>UNIT IV - INTERACTION III</a:t>
            </a:r>
          </a:p>
        </p:txBody>
      </p:sp>
      <p:sp>
        <p:nvSpPr>
          <p:cNvPr id="25" name="Cloud Callout 24">
            <a:extLst>
              <a:ext uri="{FF2B5EF4-FFF2-40B4-BE49-F238E27FC236}">
                <a16:creationId xmlns:a16="http://schemas.microsoft.com/office/drawing/2014/main" id="{244E5B9D-9705-1FD3-6803-D09725AED823}"/>
              </a:ext>
              <a:ext uri="{C183D7F6-B498-43B3-948B-1728B52AA6E4}">
                <adec:decorative xmlns:adec="http://schemas.microsoft.com/office/drawing/2017/decorative" val="1"/>
              </a:ext>
            </a:extLst>
          </p:cNvPr>
          <p:cNvSpPr/>
          <p:nvPr/>
        </p:nvSpPr>
        <p:spPr>
          <a:xfrm>
            <a:off x="8686800" y="2717801"/>
            <a:ext cx="355600" cy="609600"/>
          </a:xfrm>
          <a:prstGeom prst="cloudCallout">
            <a:avLst/>
          </a:prstGeom>
          <a:blipFill>
            <a:blip r:embed="rId8"/>
            <a:stretch>
              <a:fillRect t="-3333" b="-3333"/>
            </a:stretch>
          </a:blipFill>
        </p:spPr>
        <p:txBody>
          <a:bodyPr rtlCol="0" anchor="ctr"/>
          <a:lstStyle/>
          <a:p>
            <a:pPr algn="l"/>
            <a:endParaRPr lang="en-PR" sz="1200"/>
          </a:p>
        </p:txBody>
      </p:sp>
      <p:sp>
        <p:nvSpPr>
          <p:cNvPr id="26" name="Cloud Callout 25">
            <a:extLst>
              <a:ext uri="{FF2B5EF4-FFF2-40B4-BE49-F238E27FC236}">
                <a16:creationId xmlns:a16="http://schemas.microsoft.com/office/drawing/2014/main" id="{A1E2097D-2B47-346C-CB21-2498F4340A7F}"/>
              </a:ext>
              <a:ext uri="{C183D7F6-B498-43B3-948B-1728B52AA6E4}">
                <adec:decorative xmlns:adec="http://schemas.microsoft.com/office/drawing/2017/decorative" val="1"/>
              </a:ext>
            </a:extLst>
          </p:cNvPr>
          <p:cNvSpPr/>
          <p:nvPr/>
        </p:nvSpPr>
        <p:spPr>
          <a:xfrm>
            <a:off x="8610601" y="2008422"/>
            <a:ext cx="2336800" cy="1724658"/>
          </a:xfrm>
          <a:prstGeom prst="cloudCallout">
            <a:avLst/>
          </a:prstGeom>
          <a:solidFill>
            <a:srgbClr val="4473C5"/>
          </a:solidFill>
          <a:ln>
            <a:solidFill>
              <a:srgbClr val="4472C4"/>
            </a:solidFill>
          </a:ln>
        </p:spPr>
        <p:txBody>
          <a:bodyPr rtlCol="0" anchor="ctr"/>
          <a:lstStyle/>
          <a:p>
            <a:pPr algn="l"/>
            <a:endParaRPr lang="en-PR" sz="1200"/>
          </a:p>
        </p:txBody>
      </p:sp>
      <p:pic>
        <p:nvPicPr>
          <p:cNvPr id="17" name="MDAR Unit V Version A ">
            <a:hlinkClick r:id="" action="ppaction://media"/>
            <a:extLst>
              <a:ext uri="{FF2B5EF4-FFF2-40B4-BE49-F238E27FC236}">
                <a16:creationId xmlns:a16="http://schemas.microsoft.com/office/drawing/2014/main" id="{835E777A-F1E7-5F31-C185-EB19167FAA43}"/>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25331" y="1570736"/>
            <a:ext cx="541867" cy="541867"/>
          </a:xfrm>
          <a:prstGeom prst="rect">
            <a:avLst/>
          </a:prstGeom>
        </p:spPr>
      </p:pic>
      <p:pic>
        <p:nvPicPr>
          <p:cNvPr id="19" name="MDAR Unit V Version B ">
            <a:hlinkClick r:id="" action="ppaction://media"/>
            <a:extLst>
              <a:ext uri="{FF2B5EF4-FFF2-40B4-BE49-F238E27FC236}">
                <a16:creationId xmlns:a16="http://schemas.microsoft.com/office/drawing/2014/main" id="{7F8B4606-9937-4F7D-056F-3E8AB0D4392C}"/>
              </a:ext>
              <a:ext uri="{C183D7F6-B498-43B3-948B-1728B52AA6E4}">
                <adec:decorative xmlns:adec="http://schemas.microsoft.com/office/drawing/2017/decorative" val="1"/>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6425331" y="3230936"/>
            <a:ext cx="541867" cy="541867"/>
          </a:xfrm>
          <a:prstGeom prst="rect">
            <a:avLst/>
          </a:prstGeom>
        </p:spPr>
      </p:pic>
      <p:pic>
        <p:nvPicPr>
          <p:cNvPr id="21" name="MDAR Unit V Version C ">
            <a:hlinkClick r:id="" action="ppaction://media"/>
            <a:extLst>
              <a:ext uri="{FF2B5EF4-FFF2-40B4-BE49-F238E27FC236}">
                <a16:creationId xmlns:a16="http://schemas.microsoft.com/office/drawing/2014/main" id="{A0B03948-9D94-4331-D9B8-23A5ED060EFB}"/>
              </a:ext>
              <a:ext uri="{C183D7F6-B498-43B3-948B-1728B52AA6E4}">
                <adec:decorative xmlns:adec="http://schemas.microsoft.com/office/drawing/2017/decorative" val="1"/>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6427988" y="4895144"/>
            <a:ext cx="541867" cy="541867"/>
          </a:xfrm>
          <a:prstGeom prst="rect">
            <a:avLst/>
          </a:prstGeom>
        </p:spPr>
      </p:pic>
    </p:spTree>
    <p:extLst>
      <p:ext uri="{BB962C8B-B14F-4D97-AF65-F5344CB8AC3E}">
        <p14:creationId xmlns:p14="http://schemas.microsoft.com/office/powerpoint/2010/main" val="62178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06"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4643" fill="hold"/>
                                        <p:tgtEl>
                                          <p:spTgt spid="1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9779"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7"/>
                </p:tgtEl>
              </p:cMediaNode>
            </p:audio>
            <p:audio>
              <p:cMediaNode vol="80000">
                <p:cTn id="16" fill="hold" display="0">
                  <p:stCondLst>
                    <p:cond delay="indefinite"/>
                  </p:stCondLst>
                  <p:endCondLst>
                    <p:cond evt="onStopAudio" delay="0">
                      <p:tgtEl>
                        <p:sldTgt/>
                      </p:tgtEl>
                    </p:cond>
                  </p:endCondLst>
                </p:cTn>
                <p:tgtEl>
                  <p:spTgt spid="19"/>
                </p:tgtEl>
              </p:cMediaNode>
            </p:audio>
            <p:audio>
              <p:cMediaNode vol="80000">
                <p:cTn id="17" fill="hold" display="0">
                  <p:stCondLst>
                    <p:cond delay="indefinite"/>
                  </p:stCondLst>
                  <p:endCondLst>
                    <p:cond evt="onStopAudio" delay="0">
                      <p:tgtEl>
                        <p:sldTgt/>
                      </p:tgtEl>
                    </p:cond>
                  </p:endCondLst>
                </p:cTn>
                <p:tgtEl>
                  <p:spTgt spid="2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2540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PR" sz="1200"/>
          </a:p>
        </p:txBody>
      </p:sp>
      <p:sp>
        <p:nvSpPr>
          <p:cNvPr id="3" name="TextBox 3"/>
          <p:cNvSpPr txBox="1">
            <a:spLocks noGrp="1"/>
          </p:cNvSpPr>
          <p:nvPr>
            <p:ph type="title" idx="4294967295"/>
          </p:nvPr>
        </p:nvSpPr>
        <p:spPr>
          <a:xfrm>
            <a:off x="3093958" y="292004"/>
            <a:ext cx="6004085" cy="10477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740"/>
              </a:lnSpc>
              <a:spcBef>
                <a:spcPct val="0"/>
              </a:spcBef>
              <a:spcAft>
                <a:spcPts val="0"/>
              </a:spcAft>
              <a:buClrTx/>
              <a:buSzTx/>
              <a:buFontTx/>
              <a:buNone/>
              <a:tabLst/>
              <a:defRPr/>
            </a:pPr>
            <a:r>
              <a:rPr kumimoji="0" lang="en-US" sz="6234" b="0" i="0" u="none" strike="noStrike" kern="1200" cap="none" spc="0" normalizeH="0" baseline="0" noProof="0" dirty="0">
                <a:ln>
                  <a:noFill/>
                </a:ln>
                <a:solidFill>
                  <a:srgbClr val="050A30"/>
                </a:solidFill>
                <a:effectLst/>
                <a:uLnTx/>
                <a:uFillTx/>
                <a:latin typeface="Kollektif Bold"/>
                <a:ea typeface="+mn-ea"/>
                <a:cs typeface="+mn-cs"/>
              </a:rPr>
              <a:t>EXIT TASK</a:t>
            </a:r>
          </a:p>
        </p:txBody>
      </p:sp>
      <p:sp>
        <p:nvSpPr>
          <p:cNvPr id="4" name="TextBox 4"/>
          <p:cNvSpPr txBox="1"/>
          <p:nvPr/>
        </p:nvSpPr>
        <p:spPr>
          <a:xfrm>
            <a:off x="1270000" y="1807464"/>
            <a:ext cx="9897904" cy="3952813"/>
          </a:xfrm>
          <a:prstGeom prst="rect">
            <a:avLst/>
          </a:prstGeom>
        </p:spPr>
        <p:txBody>
          <a:bodyPr wrap="square" lIns="0" tIns="0" rIns="0" bIns="0" rtlCol="0" anchor="t">
            <a:spAutoFit/>
          </a:bodyPr>
          <a:lstStyle/>
          <a:p>
            <a:pPr algn="just">
              <a:lnSpc>
                <a:spcPts val="3130"/>
              </a:lnSpc>
            </a:pPr>
            <a:r>
              <a:rPr lang="en-US" sz="2133">
                <a:solidFill>
                  <a:srgbClr val="050A30"/>
                </a:solidFill>
                <a:latin typeface="Kollektif"/>
              </a:rPr>
              <a:t>Farmers market manager: You speak a little Spanish and see a Spanish-speaking customer (your teacher) come to you with their EBT card in hand. You think they want to take out some SNAP tokens but would like to know if they are aware of the HIP program. In Spanish, greet the customer and ask them if they are aware of the HIP program. If they aren’t, ask them a series of questions to clarify how the HIP program works; if they are, ask how much SNAP they want to spend and give them that amount in tokens. </a:t>
            </a:r>
            <a:endParaRPr lang="en-US" sz="2133">
              <a:solidFill>
                <a:srgbClr val="050A30"/>
              </a:solidFill>
              <a:highlight>
                <a:srgbClr val="FFFF00"/>
              </a:highlight>
              <a:latin typeface="Kollektif"/>
            </a:endParaRPr>
          </a:p>
          <a:p>
            <a:pPr algn="just">
              <a:lnSpc>
                <a:spcPts val="3130"/>
              </a:lnSpc>
            </a:pPr>
            <a:endParaRPr lang="en-US" sz="2133">
              <a:solidFill>
                <a:srgbClr val="050A30"/>
              </a:solidFill>
              <a:latin typeface="Kollektif"/>
            </a:endParaRPr>
          </a:p>
          <a:p>
            <a:pPr algn="just">
              <a:lnSpc>
                <a:spcPts val="3130"/>
              </a:lnSpc>
            </a:pPr>
            <a:r>
              <a:rPr lang="en-US" sz="2133">
                <a:solidFill>
                  <a:srgbClr val="050A30"/>
                </a:solidFill>
                <a:latin typeface="Kollektif"/>
              </a:rPr>
              <a:t>The rest of the students will be actively listening to the interaction and taking notes. </a:t>
            </a:r>
            <a:endParaRPr lang="en-US" sz="2133">
              <a:solidFill>
                <a:srgbClr val="050A30"/>
              </a:solidFill>
              <a:highlight>
                <a:srgbClr val="FFFF00"/>
              </a:highlight>
              <a:latin typeface="Kollektif"/>
            </a:endParaRPr>
          </a:p>
          <a:p>
            <a:pPr algn="just">
              <a:lnSpc>
                <a:spcPts val="3130"/>
              </a:lnSpc>
            </a:pPr>
            <a:endParaRPr lang="en-US" sz="2133">
              <a:solidFill>
                <a:srgbClr val="050A30"/>
              </a:solidFill>
              <a:latin typeface="Kollektif"/>
            </a:endParaRPr>
          </a:p>
          <a:p>
            <a:pPr>
              <a:lnSpc>
                <a:spcPts val="3130"/>
              </a:lnSpc>
              <a:spcBef>
                <a:spcPct val="0"/>
              </a:spcBef>
            </a:pPr>
            <a:r>
              <a:rPr lang="en-US" sz="2133">
                <a:solidFill>
                  <a:srgbClr val="050A30"/>
                </a:solidFill>
                <a:latin typeface="Kollektif"/>
              </a:rPr>
              <a:t>You can find the scripts here: </a:t>
            </a:r>
            <a:r>
              <a:rPr lang="en-US" sz="2133">
                <a:solidFill>
                  <a:srgbClr val="050A30"/>
                </a:solidFill>
                <a:latin typeface="Kollektif"/>
                <a:hlinkClick r:id="rId3"/>
              </a:rPr>
              <a:t>📄</a:t>
            </a:r>
            <a:endParaRPr lang="en-US" sz="2133">
              <a:solidFill>
                <a:srgbClr val="050A30"/>
              </a:solidFill>
              <a:latin typeface="Kollekt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48439-C77E-EDDD-CADE-C9957A675E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3C96EA-BF7A-69B3-C781-4F6BD6FFBF4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PR" sz="1200"/>
          </a:p>
        </p:txBody>
      </p:sp>
      <p:sp>
        <p:nvSpPr>
          <p:cNvPr id="12" name="Freeform 12">
            <a:extLst>
              <a:ext uri="{FF2B5EF4-FFF2-40B4-BE49-F238E27FC236}">
                <a16:creationId xmlns:a16="http://schemas.microsoft.com/office/drawing/2014/main" id="{CD0E5A20-2C87-0557-FD93-D42C95C9F7DF}"/>
              </a:ext>
              <a:ext uri="{C183D7F6-B498-43B3-948B-1728B52AA6E4}">
                <adec:decorative xmlns:adec="http://schemas.microsoft.com/office/drawing/2017/decorative" val="1"/>
              </a:ext>
            </a:extLst>
          </p:cNvPr>
          <p:cNvSpPr/>
          <p:nvPr/>
        </p:nvSpPr>
        <p:spPr>
          <a:xfrm>
            <a:off x="9821665" y="4366438"/>
            <a:ext cx="1757191" cy="2169849"/>
          </a:xfrm>
          <a:custGeom>
            <a:avLst/>
            <a:gdLst/>
            <a:ahLst/>
            <a:cxnLst/>
            <a:rect l="l" t="t" r="r" b="b"/>
            <a:pathLst>
              <a:path w="4030521" h="4363217">
                <a:moveTo>
                  <a:pt x="0" y="0"/>
                </a:moveTo>
                <a:lnTo>
                  <a:pt x="4030522" y="0"/>
                </a:lnTo>
                <a:lnTo>
                  <a:pt x="4030522" y="4363217"/>
                </a:lnTo>
                <a:lnTo>
                  <a:pt x="0" y="4363217"/>
                </a:lnTo>
                <a:lnTo>
                  <a:pt x="0" y="0"/>
                </a:lnTo>
                <a:close/>
              </a:path>
            </a:pathLst>
          </a:custGeom>
          <a:blipFill>
            <a:blip r:embed="rId3"/>
            <a:stretch>
              <a:fillRect/>
            </a:stretch>
          </a:blipFill>
        </p:spPr>
        <p:txBody>
          <a:bodyPr/>
          <a:lstStyle/>
          <a:p>
            <a:endParaRPr lang="en-PR" sz="1200" dirty="0"/>
          </a:p>
        </p:txBody>
      </p:sp>
      <p:sp>
        <p:nvSpPr>
          <p:cNvPr id="16" name="TextBox 16">
            <a:extLst>
              <a:ext uri="{FF2B5EF4-FFF2-40B4-BE49-F238E27FC236}">
                <a16:creationId xmlns:a16="http://schemas.microsoft.com/office/drawing/2014/main" id="{8865D6A7-A437-BEA7-8D23-7FDEB6A715B8}"/>
              </a:ext>
            </a:extLst>
          </p:cNvPr>
          <p:cNvSpPr txBox="1">
            <a:spLocks noGrp="1"/>
          </p:cNvSpPr>
          <p:nvPr>
            <p:ph type="title" idx="4294967295"/>
          </p:nvPr>
        </p:nvSpPr>
        <p:spPr>
          <a:xfrm>
            <a:off x="1094817" y="410299"/>
            <a:ext cx="7982233" cy="5257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84"/>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4">
                    <a:lumMod val="50000"/>
                  </a:schemeClr>
                </a:solidFill>
                <a:effectLst/>
                <a:uLnTx/>
                <a:uFillTx/>
                <a:latin typeface="+mn-lt"/>
                <a:ea typeface="+mn-ea"/>
                <a:cs typeface="+mn-cs"/>
              </a:rPr>
              <a:t>Cultural Tips for Small Talk</a:t>
            </a:r>
            <a:endParaRPr kumimoji="0" lang="en-US" sz="1600" b="0" i="0" u="none" strike="noStrike" kern="1200" cap="none" spc="0" normalizeH="0" baseline="0" noProof="0" dirty="0">
              <a:ln>
                <a:noFill/>
              </a:ln>
              <a:solidFill>
                <a:schemeClr val="accent4">
                  <a:lumMod val="50000"/>
                </a:schemeClr>
              </a:solidFill>
              <a:effectLst/>
              <a:uLnTx/>
              <a:uFillTx/>
              <a:latin typeface="Kollektif Bold"/>
              <a:ea typeface="+mn-ea"/>
              <a:cs typeface="+mn-cs"/>
            </a:endParaRPr>
          </a:p>
        </p:txBody>
      </p:sp>
      <p:sp>
        <p:nvSpPr>
          <p:cNvPr id="17" name="Content Placeholder 2">
            <a:extLst>
              <a:ext uri="{FF2B5EF4-FFF2-40B4-BE49-F238E27FC236}">
                <a16:creationId xmlns:a16="http://schemas.microsoft.com/office/drawing/2014/main" id="{056E292D-38F6-D1E3-1CBD-D15174B7A60A}"/>
              </a:ext>
            </a:extLst>
          </p:cNvPr>
          <p:cNvSpPr txBox="1">
            <a:spLocks/>
          </p:cNvSpPr>
          <p:nvPr/>
        </p:nvSpPr>
        <p:spPr>
          <a:xfrm>
            <a:off x="1094816" y="1616149"/>
            <a:ext cx="8113704" cy="29270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933" dirty="0">
                <a:solidFill>
                  <a:schemeClr val="accent4">
                    <a:lumMod val="50000"/>
                  </a:schemeClr>
                </a:solidFill>
              </a:rPr>
              <a:t>In many Spanish-speaking cultures, small talk often includes asking about family or health.</a:t>
            </a:r>
          </a:p>
          <a:p>
            <a:r>
              <a:rPr lang="en-US" sz="2933" dirty="0">
                <a:solidFill>
                  <a:schemeClr val="accent4">
                    <a:lumMod val="50000"/>
                  </a:schemeClr>
                </a:solidFill>
              </a:rPr>
              <a:t>Avoid overly personal topics unless you know the person well.</a:t>
            </a:r>
          </a:p>
          <a:p>
            <a:r>
              <a:rPr lang="en-US" sz="2933" dirty="0">
                <a:solidFill>
                  <a:schemeClr val="accent4">
                    <a:lumMod val="50000"/>
                  </a:schemeClr>
                </a:solidFill>
              </a:rPr>
              <a:t>Showing interest in the other person’s background or hobbies is appreciated.</a:t>
            </a:r>
          </a:p>
          <a:p>
            <a:r>
              <a:rPr lang="en-US" sz="2933" dirty="0">
                <a:solidFill>
                  <a:schemeClr val="accent4">
                    <a:lumMod val="50000"/>
                  </a:schemeClr>
                </a:solidFill>
              </a:rPr>
              <a:t>Be polite and use formal language unless the context is informal.</a:t>
            </a:r>
          </a:p>
        </p:txBody>
      </p:sp>
    </p:spTree>
    <p:extLst>
      <p:ext uri="{BB962C8B-B14F-4D97-AF65-F5344CB8AC3E}">
        <p14:creationId xmlns:p14="http://schemas.microsoft.com/office/powerpoint/2010/main" val="133011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17AA2-502E-9891-97D8-00821E67441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0448CF7-079A-0365-0003-E77BB9A880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PR" sz="1200"/>
          </a:p>
        </p:txBody>
      </p:sp>
      <p:grpSp>
        <p:nvGrpSpPr>
          <p:cNvPr id="17" name="Group 9">
            <a:extLst>
              <a:ext uri="{FF2B5EF4-FFF2-40B4-BE49-F238E27FC236}">
                <a16:creationId xmlns:a16="http://schemas.microsoft.com/office/drawing/2014/main" id="{70F696B2-2092-113E-7913-8FAABF8B355C}"/>
              </a:ext>
              <a:ext uri="{C183D7F6-B498-43B3-948B-1728B52AA6E4}">
                <adec:decorative xmlns:adec="http://schemas.microsoft.com/office/drawing/2017/decorative" val="1"/>
              </a:ext>
            </a:extLst>
          </p:cNvPr>
          <p:cNvGrpSpPr/>
          <p:nvPr/>
        </p:nvGrpSpPr>
        <p:grpSpPr>
          <a:xfrm>
            <a:off x="5519262" y="2419939"/>
            <a:ext cx="5132894" cy="656872"/>
            <a:chOff x="0" y="0"/>
            <a:chExt cx="2027810" cy="259505"/>
          </a:xfrm>
        </p:grpSpPr>
        <p:sp>
          <p:nvSpPr>
            <p:cNvPr id="18" name="Freeform 10">
              <a:extLst>
                <a:ext uri="{FF2B5EF4-FFF2-40B4-BE49-F238E27FC236}">
                  <a16:creationId xmlns:a16="http://schemas.microsoft.com/office/drawing/2014/main" id="{F277D1A2-31B0-ED22-864F-D8DD7872A7B0}"/>
                </a:ext>
              </a:extLst>
            </p:cNvPr>
            <p:cNvSpPr/>
            <p:nvPr/>
          </p:nvSpPr>
          <p:spPr>
            <a:xfrm>
              <a:off x="0" y="0"/>
              <a:ext cx="2027810" cy="259505"/>
            </a:xfrm>
            <a:custGeom>
              <a:avLst/>
              <a:gdLst/>
              <a:ahLst/>
              <a:cxnLst/>
              <a:rect l="l" t="t" r="r" b="b"/>
              <a:pathLst>
                <a:path w="2027810" h="259505">
                  <a:moveTo>
                    <a:pt x="51282" y="0"/>
                  </a:moveTo>
                  <a:lnTo>
                    <a:pt x="1976528" y="0"/>
                  </a:lnTo>
                  <a:cubicBezTo>
                    <a:pt x="2004850" y="0"/>
                    <a:pt x="2027810" y="22960"/>
                    <a:pt x="2027810" y="51282"/>
                  </a:cubicBezTo>
                  <a:lnTo>
                    <a:pt x="2027810" y="208223"/>
                  </a:lnTo>
                  <a:cubicBezTo>
                    <a:pt x="2027810" y="221824"/>
                    <a:pt x="2022407" y="234868"/>
                    <a:pt x="2012790" y="244485"/>
                  </a:cubicBezTo>
                  <a:cubicBezTo>
                    <a:pt x="2003172" y="254102"/>
                    <a:pt x="1990129" y="259505"/>
                    <a:pt x="1976528" y="259505"/>
                  </a:cubicBezTo>
                  <a:lnTo>
                    <a:pt x="51282" y="259505"/>
                  </a:lnTo>
                  <a:cubicBezTo>
                    <a:pt x="37681" y="259505"/>
                    <a:pt x="24637" y="254102"/>
                    <a:pt x="15020" y="244485"/>
                  </a:cubicBezTo>
                  <a:cubicBezTo>
                    <a:pt x="5403" y="234868"/>
                    <a:pt x="0" y="221824"/>
                    <a:pt x="0" y="208223"/>
                  </a:cubicBezTo>
                  <a:lnTo>
                    <a:pt x="0" y="51282"/>
                  </a:lnTo>
                  <a:cubicBezTo>
                    <a:pt x="0" y="37681"/>
                    <a:pt x="5403" y="24637"/>
                    <a:pt x="15020" y="15020"/>
                  </a:cubicBezTo>
                  <a:cubicBezTo>
                    <a:pt x="24637" y="5403"/>
                    <a:pt x="37681" y="0"/>
                    <a:pt x="51282" y="0"/>
                  </a:cubicBezTo>
                  <a:close/>
                </a:path>
              </a:pathLst>
            </a:custGeom>
            <a:solidFill>
              <a:schemeClr val="accent4">
                <a:lumMod val="50000"/>
              </a:schemeClr>
            </a:solidFill>
            <a:ln>
              <a:solidFill>
                <a:schemeClr val="accent1"/>
              </a:solidFill>
            </a:ln>
          </p:spPr>
          <p:txBody>
            <a:bodyPr/>
            <a:lstStyle/>
            <a:p>
              <a:endParaRPr lang="en-PR" sz="1200">
                <a:solidFill>
                  <a:schemeClr val="accent4">
                    <a:lumMod val="50000"/>
                  </a:schemeClr>
                </a:solidFill>
              </a:endParaRPr>
            </a:p>
          </p:txBody>
        </p:sp>
        <p:sp>
          <p:nvSpPr>
            <p:cNvPr id="19" name="TextBox 11">
              <a:extLst>
                <a:ext uri="{FF2B5EF4-FFF2-40B4-BE49-F238E27FC236}">
                  <a16:creationId xmlns:a16="http://schemas.microsoft.com/office/drawing/2014/main" id="{35A9D672-1B93-2BF4-456A-975DCC390696}"/>
                </a:ext>
              </a:extLst>
            </p:cNvPr>
            <p:cNvSpPr txBox="1"/>
            <p:nvPr/>
          </p:nvSpPr>
          <p:spPr>
            <a:xfrm>
              <a:off x="0" y="-38100"/>
              <a:ext cx="2027810" cy="297605"/>
            </a:xfrm>
            <a:prstGeom prst="rect">
              <a:avLst/>
            </a:prstGeom>
          </p:spPr>
          <p:txBody>
            <a:bodyPr lIns="33867" tIns="33867" rIns="33867" bIns="33867" rtlCol="0" anchor="ctr"/>
            <a:lstStyle/>
            <a:p>
              <a:pPr algn="ctr">
                <a:lnSpc>
                  <a:spcPts val="1773"/>
                </a:lnSpc>
                <a:spcBef>
                  <a:spcPct val="0"/>
                </a:spcBef>
              </a:pPr>
              <a:endParaRPr sz="1200">
                <a:solidFill>
                  <a:schemeClr val="accent4">
                    <a:lumMod val="50000"/>
                  </a:schemeClr>
                </a:solidFill>
              </a:endParaRPr>
            </a:p>
          </p:txBody>
        </p:sp>
      </p:grpSp>
      <p:grpSp>
        <p:nvGrpSpPr>
          <p:cNvPr id="9" name="Group 9">
            <a:extLst>
              <a:ext uri="{FF2B5EF4-FFF2-40B4-BE49-F238E27FC236}">
                <a16:creationId xmlns:a16="http://schemas.microsoft.com/office/drawing/2014/main" id="{55DED34C-0DF4-3FA5-1A7F-EF46DEA2FACE}"/>
              </a:ext>
              <a:ext uri="{C183D7F6-B498-43B3-948B-1728B52AA6E4}">
                <adec:decorative xmlns:adec="http://schemas.microsoft.com/office/drawing/2017/decorative" val="1"/>
              </a:ext>
            </a:extLst>
          </p:cNvPr>
          <p:cNvGrpSpPr/>
          <p:nvPr/>
        </p:nvGrpSpPr>
        <p:grpSpPr>
          <a:xfrm>
            <a:off x="5519262" y="1433107"/>
            <a:ext cx="5132894" cy="656872"/>
            <a:chOff x="0" y="0"/>
            <a:chExt cx="2027810" cy="259505"/>
          </a:xfrm>
        </p:grpSpPr>
        <p:sp>
          <p:nvSpPr>
            <p:cNvPr id="10" name="Freeform 10">
              <a:extLst>
                <a:ext uri="{FF2B5EF4-FFF2-40B4-BE49-F238E27FC236}">
                  <a16:creationId xmlns:a16="http://schemas.microsoft.com/office/drawing/2014/main" id="{D880DB3C-5F97-9AD5-936E-15A1FD246491}"/>
                </a:ext>
              </a:extLst>
            </p:cNvPr>
            <p:cNvSpPr/>
            <p:nvPr/>
          </p:nvSpPr>
          <p:spPr>
            <a:xfrm>
              <a:off x="0" y="0"/>
              <a:ext cx="2027810" cy="259505"/>
            </a:xfrm>
            <a:custGeom>
              <a:avLst/>
              <a:gdLst/>
              <a:ahLst/>
              <a:cxnLst/>
              <a:rect l="l" t="t" r="r" b="b"/>
              <a:pathLst>
                <a:path w="2027810" h="259505">
                  <a:moveTo>
                    <a:pt x="51282" y="0"/>
                  </a:moveTo>
                  <a:lnTo>
                    <a:pt x="1976528" y="0"/>
                  </a:lnTo>
                  <a:cubicBezTo>
                    <a:pt x="2004850" y="0"/>
                    <a:pt x="2027810" y="22960"/>
                    <a:pt x="2027810" y="51282"/>
                  </a:cubicBezTo>
                  <a:lnTo>
                    <a:pt x="2027810" y="208223"/>
                  </a:lnTo>
                  <a:cubicBezTo>
                    <a:pt x="2027810" y="221824"/>
                    <a:pt x="2022407" y="234868"/>
                    <a:pt x="2012790" y="244485"/>
                  </a:cubicBezTo>
                  <a:cubicBezTo>
                    <a:pt x="2003172" y="254102"/>
                    <a:pt x="1990129" y="259505"/>
                    <a:pt x="1976528" y="259505"/>
                  </a:cubicBezTo>
                  <a:lnTo>
                    <a:pt x="51282" y="259505"/>
                  </a:lnTo>
                  <a:cubicBezTo>
                    <a:pt x="37681" y="259505"/>
                    <a:pt x="24637" y="254102"/>
                    <a:pt x="15020" y="244485"/>
                  </a:cubicBezTo>
                  <a:cubicBezTo>
                    <a:pt x="5403" y="234868"/>
                    <a:pt x="0" y="221824"/>
                    <a:pt x="0" y="208223"/>
                  </a:cubicBezTo>
                  <a:lnTo>
                    <a:pt x="0" y="51282"/>
                  </a:lnTo>
                  <a:cubicBezTo>
                    <a:pt x="0" y="37681"/>
                    <a:pt x="5403" y="24637"/>
                    <a:pt x="15020" y="15020"/>
                  </a:cubicBezTo>
                  <a:cubicBezTo>
                    <a:pt x="24637" y="5403"/>
                    <a:pt x="37681" y="0"/>
                    <a:pt x="51282" y="0"/>
                  </a:cubicBezTo>
                  <a:close/>
                </a:path>
              </a:pathLst>
            </a:custGeom>
            <a:solidFill>
              <a:schemeClr val="accent4">
                <a:lumMod val="50000"/>
              </a:schemeClr>
            </a:solidFill>
            <a:ln>
              <a:solidFill>
                <a:schemeClr val="accent1"/>
              </a:solidFill>
            </a:ln>
          </p:spPr>
          <p:txBody>
            <a:bodyPr/>
            <a:lstStyle/>
            <a:p>
              <a:endParaRPr lang="en-PR" sz="1200">
                <a:solidFill>
                  <a:schemeClr val="accent4">
                    <a:lumMod val="50000"/>
                  </a:schemeClr>
                </a:solidFill>
              </a:endParaRPr>
            </a:p>
          </p:txBody>
        </p:sp>
        <p:sp>
          <p:nvSpPr>
            <p:cNvPr id="11" name="TextBox 11">
              <a:extLst>
                <a:ext uri="{FF2B5EF4-FFF2-40B4-BE49-F238E27FC236}">
                  <a16:creationId xmlns:a16="http://schemas.microsoft.com/office/drawing/2014/main" id="{CDBE1B75-6EE9-73B9-6C17-6AABE68F71C3}"/>
                </a:ext>
              </a:extLst>
            </p:cNvPr>
            <p:cNvSpPr txBox="1"/>
            <p:nvPr/>
          </p:nvSpPr>
          <p:spPr>
            <a:xfrm>
              <a:off x="0" y="-38100"/>
              <a:ext cx="2027810" cy="297605"/>
            </a:xfrm>
            <a:prstGeom prst="rect">
              <a:avLst/>
            </a:prstGeom>
          </p:spPr>
          <p:txBody>
            <a:bodyPr lIns="33867" tIns="33867" rIns="33867" bIns="33867" rtlCol="0" anchor="ctr"/>
            <a:lstStyle/>
            <a:p>
              <a:pPr algn="ctr">
                <a:lnSpc>
                  <a:spcPts val="1773"/>
                </a:lnSpc>
                <a:spcBef>
                  <a:spcPct val="0"/>
                </a:spcBef>
              </a:pPr>
              <a:endParaRPr sz="1200">
                <a:solidFill>
                  <a:schemeClr val="accent4">
                    <a:lumMod val="50000"/>
                  </a:schemeClr>
                </a:solidFill>
              </a:endParaRPr>
            </a:p>
          </p:txBody>
        </p:sp>
      </p:grpSp>
      <p:sp>
        <p:nvSpPr>
          <p:cNvPr id="12" name="Freeform 12">
            <a:extLst>
              <a:ext uri="{FF2B5EF4-FFF2-40B4-BE49-F238E27FC236}">
                <a16:creationId xmlns:a16="http://schemas.microsoft.com/office/drawing/2014/main" id="{637E4391-6B3B-A4DE-D157-43B43514A52E}"/>
              </a:ext>
              <a:ext uri="{C183D7F6-B498-43B3-948B-1728B52AA6E4}">
                <adec:decorative xmlns:adec="http://schemas.microsoft.com/office/drawing/2017/decorative" val="1"/>
              </a:ext>
            </a:extLst>
          </p:cNvPr>
          <p:cNvSpPr/>
          <p:nvPr/>
        </p:nvSpPr>
        <p:spPr>
          <a:xfrm>
            <a:off x="1110702" y="2627235"/>
            <a:ext cx="2687014" cy="2908811"/>
          </a:xfrm>
          <a:custGeom>
            <a:avLst/>
            <a:gdLst/>
            <a:ahLst/>
            <a:cxnLst/>
            <a:rect l="l" t="t" r="r" b="b"/>
            <a:pathLst>
              <a:path w="4030521" h="4363217">
                <a:moveTo>
                  <a:pt x="0" y="0"/>
                </a:moveTo>
                <a:lnTo>
                  <a:pt x="4030522" y="0"/>
                </a:lnTo>
                <a:lnTo>
                  <a:pt x="4030522" y="4363217"/>
                </a:lnTo>
                <a:lnTo>
                  <a:pt x="0" y="4363217"/>
                </a:lnTo>
                <a:lnTo>
                  <a:pt x="0" y="0"/>
                </a:lnTo>
                <a:close/>
              </a:path>
            </a:pathLst>
          </a:custGeom>
          <a:blipFill>
            <a:blip r:embed="rId3"/>
            <a:stretch>
              <a:fillRect/>
            </a:stretch>
          </a:blipFill>
        </p:spPr>
        <p:txBody>
          <a:bodyPr/>
          <a:lstStyle/>
          <a:p>
            <a:endParaRPr lang="en-PR" sz="1200"/>
          </a:p>
        </p:txBody>
      </p:sp>
      <p:grpSp>
        <p:nvGrpSpPr>
          <p:cNvPr id="20" name="Group 9">
            <a:extLst>
              <a:ext uri="{FF2B5EF4-FFF2-40B4-BE49-F238E27FC236}">
                <a16:creationId xmlns:a16="http://schemas.microsoft.com/office/drawing/2014/main" id="{0A9E6E27-FEE9-A5BF-8E0F-1E541C7F8ADF}"/>
              </a:ext>
              <a:ext uri="{C183D7F6-B498-43B3-948B-1728B52AA6E4}">
                <adec:decorative xmlns:adec="http://schemas.microsoft.com/office/drawing/2017/decorative" val="1"/>
              </a:ext>
            </a:extLst>
          </p:cNvPr>
          <p:cNvGrpSpPr/>
          <p:nvPr/>
        </p:nvGrpSpPr>
        <p:grpSpPr>
          <a:xfrm>
            <a:off x="5519262" y="3394713"/>
            <a:ext cx="5132894" cy="656872"/>
            <a:chOff x="0" y="0"/>
            <a:chExt cx="2027810" cy="259505"/>
          </a:xfrm>
        </p:grpSpPr>
        <p:sp>
          <p:nvSpPr>
            <p:cNvPr id="21" name="Freeform 10">
              <a:extLst>
                <a:ext uri="{FF2B5EF4-FFF2-40B4-BE49-F238E27FC236}">
                  <a16:creationId xmlns:a16="http://schemas.microsoft.com/office/drawing/2014/main" id="{AB351DBE-2053-BA28-416A-D33835779EFB}"/>
                </a:ext>
              </a:extLst>
            </p:cNvPr>
            <p:cNvSpPr/>
            <p:nvPr/>
          </p:nvSpPr>
          <p:spPr>
            <a:xfrm>
              <a:off x="0" y="0"/>
              <a:ext cx="2027810" cy="259505"/>
            </a:xfrm>
            <a:custGeom>
              <a:avLst/>
              <a:gdLst/>
              <a:ahLst/>
              <a:cxnLst/>
              <a:rect l="l" t="t" r="r" b="b"/>
              <a:pathLst>
                <a:path w="2027810" h="259505">
                  <a:moveTo>
                    <a:pt x="51282" y="0"/>
                  </a:moveTo>
                  <a:lnTo>
                    <a:pt x="1976528" y="0"/>
                  </a:lnTo>
                  <a:cubicBezTo>
                    <a:pt x="2004850" y="0"/>
                    <a:pt x="2027810" y="22960"/>
                    <a:pt x="2027810" y="51282"/>
                  </a:cubicBezTo>
                  <a:lnTo>
                    <a:pt x="2027810" y="208223"/>
                  </a:lnTo>
                  <a:cubicBezTo>
                    <a:pt x="2027810" y="221824"/>
                    <a:pt x="2022407" y="234868"/>
                    <a:pt x="2012790" y="244485"/>
                  </a:cubicBezTo>
                  <a:cubicBezTo>
                    <a:pt x="2003172" y="254102"/>
                    <a:pt x="1990129" y="259505"/>
                    <a:pt x="1976528" y="259505"/>
                  </a:cubicBezTo>
                  <a:lnTo>
                    <a:pt x="51282" y="259505"/>
                  </a:lnTo>
                  <a:cubicBezTo>
                    <a:pt x="37681" y="259505"/>
                    <a:pt x="24637" y="254102"/>
                    <a:pt x="15020" y="244485"/>
                  </a:cubicBezTo>
                  <a:cubicBezTo>
                    <a:pt x="5403" y="234868"/>
                    <a:pt x="0" y="221824"/>
                    <a:pt x="0" y="208223"/>
                  </a:cubicBezTo>
                  <a:lnTo>
                    <a:pt x="0" y="51282"/>
                  </a:lnTo>
                  <a:cubicBezTo>
                    <a:pt x="0" y="37681"/>
                    <a:pt x="5403" y="24637"/>
                    <a:pt x="15020" y="15020"/>
                  </a:cubicBezTo>
                  <a:cubicBezTo>
                    <a:pt x="24637" y="5403"/>
                    <a:pt x="37681" y="0"/>
                    <a:pt x="51282" y="0"/>
                  </a:cubicBezTo>
                  <a:close/>
                </a:path>
              </a:pathLst>
            </a:custGeom>
            <a:solidFill>
              <a:schemeClr val="accent4">
                <a:lumMod val="50000"/>
              </a:schemeClr>
            </a:solidFill>
            <a:ln>
              <a:solidFill>
                <a:schemeClr val="accent1"/>
              </a:solidFill>
            </a:ln>
          </p:spPr>
          <p:txBody>
            <a:bodyPr/>
            <a:lstStyle/>
            <a:p>
              <a:endParaRPr lang="en-PR" sz="1200">
                <a:solidFill>
                  <a:schemeClr val="accent4">
                    <a:lumMod val="50000"/>
                  </a:schemeClr>
                </a:solidFill>
              </a:endParaRPr>
            </a:p>
          </p:txBody>
        </p:sp>
        <p:sp>
          <p:nvSpPr>
            <p:cNvPr id="22" name="TextBox 11">
              <a:extLst>
                <a:ext uri="{FF2B5EF4-FFF2-40B4-BE49-F238E27FC236}">
                  <a16:creationId xmlns:a16="http://schemas.microsoft.com/office/drawing/2014/main" id="{2483D0D1-2D5C-EE2F-55A9-EC0F64E6997A}"/>
                </a:ext>
              </a:extLst>
            </p:cNvPr>
            <p:cNvSpPr txBox="1"/>
            <p:nvPr/>
          </p:nvSpPr>
          <p:spPr>
            <a:xfrm>
              <a:off x="0" y="-38100"/>
              <a:ext cx="2027810" cy="297605"/>
            </a:xfrm>
            <a:prstGeom prst="rect">
              <a:avLst/>
            </a:prstGeom>
          </p:spPr>
          <p:txBody>
            <a:bodyPr lIns="33867" tIns="33867" rIns="33867" bIns="33867" rtlCol="0" anchor="ctr"/>
            <a:lstStyle/>
            <a:p>
              <a:pPr algn="ctr">
                <a:lnSpc>
                  <a:spcPts val="1773"/>
                </a:lnSpc>
                <a:spcBef>
                  <a:spcPct val="0"/>
                </a:spcBef>
              </a:pPr>
              <a:endParaRPr sz="1200">
                <a:solidFill>
                  <a:schemeClr val="accent4">
                    <a:lumMod val="50000"/>
                  </a:schemeClr>
                </a:solidFill>
              </a:endParaRPr>
            </a:p>
          </p:txBody>
        </p:sp>
      </p:grpSp>
      <p:sp>
        <p:nvSpPr>
          <p:cNvPr id="16" name="TextBox 16">
            <a:extLst>
              <a:ext uri="{FF2B5EF4-FFF2-40B4-BE49-F238E27FC236}">
                <a16:creationId xmlns:a16="http://schemas.microsoft.com/office/drawing/2014/main" id="{6BBF4F58-1487-5573-7B09-618DDC17612D}"/>
              </a:ext>
            </a:extLst>
          </p:cNvPr>
          <p:cNvSpPr txBox="1">
            <a:spLocks noGrp="1"/>
          </p:cNvSpPr>
          <p:nvPr>
            <p:ph type="title" idx="4294967295"/>
          </p:nvPr>
        </p:nvSpPr>
        <p:spPr>
          <a:xfrm>
            <a:off x="853812" y="351517"/>
            <a:ext cx="7982233" cy="4930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84"/>
              </a:lnSpc>
              <a:spcBef>
                <a:spcPct val="0"/>
              </a:spcBef>
              <a:spcAft>
                <a:spcPts val="0"/>
              </a:spcAft>
              <a:buClrTx/>
              <a:buSzTx/>
              <a:buFontTx/>
              <a:buNone/>
              <a:tabLst/>
              <a:defRPr/>
            </a:pPr>
            <a:r>
              <a:rPr kumimoji="0" lang="en-US" sz="2917" b="0" i="0" u="none" strike="noStrike" kern="1200" cap="none" spc="0" normalizeH="0" baseline="0" noProof="0" dirty="0">
                <a:ln>
                  <a:noFill/>
                </a:ln>
                <a:solidFill>
                  <a:schemeClr val="accent4">
                    <a:lumMod val="50000"/>
                  </a:schemeClr>
                </a:solidFill>
                <a:effectLst/>
                <a:uLnTx/>
                <a:uFillTx/>
                <a:latin typeface="Kollektif Bold"/>
                <a:ea typeface="+mn-ea"/>
                <a:cs typeface="+mn-cs"/>
              </a:rPr>
              <a:t>A few other phrases for small talk.</a:t>
            </a:r>
          </a:p>
        </p:txBody>
      </p:sp>
      <p:sp>
        <p:nvSpPr>
          <p:cNvPr id="15" name="TextBox 15">
            <a:extLst>
              <a:ext uri="{FF2B5EF4-FFF2-40B4-BE49-F238E27FC236}">
                <a16:creationId xmlns:a16="http://schemas.microsoft.com/office/drawing/2014/main" id="{E3D85355-F2BA-7A77-7C3B-A8EABA204BE8}"/>
              </a:ext>
            </a:extLst>
          </p:cNvPr>
          <p:cNvSpPr txBox="1"/>
          <p:nvPr/>
        </p:nvSpPr>
        <p:spPr>
          <a:xfrm>
            <a:off x="6142609" y="1547235"/>
            <a:ext cx="3776583" cy="396327"/>
          </a:xfrm>
          <a:prstGeom prst="rect">
            <a:avLst/>
          </a:prstGeom>
        </p:spPr>
        <p:txBody>
          <a:bodyPr lIns="0" tIns="0" rIns="0" bIns="0" rtlCol="0" anchor="t">
            <a:spAutoFit/>
          </a:bodyPr>
          <a:lstStyle/>
          <a:p>
            <a:pPr algn="ctr">
              <a:lnSpc>
                <a:spcPts val="3264"/>
              </a:lnSpc>
              <a:spcBef>
                <a:spcPct val="0"/>
              </a:spcBef>
            </a:pPr>
            <a:r>
              <a:rPr lang="en-US" sz="2331" dirty="0">
                <a:solidFill>
                  <a:srgbClr val="F1E9DC"/>
                </a:solidFill>
                <a:latin typeface="Kollektif Bold"/>
              </a:rPr>
              <a:t>¿</a:t>
            </a:r>
            <a:r>
              <a:rPr lang="en-US" sz="2331" dirty="0" err="1">
                <a:solidFill>
                  <a:srgbClr val="F1E9DC"/>
                </a:solidFill>
                <a:latin typeface="Kollektif Bold"/>
              </a:rPr>
              <a:t>Qué</a:t>
            </a:r>
            <a:r>
              <a:rPr lang="en-US" sz="2331" dirty="0">
                <a:solidFill>
                  <a:srgbClr val="F1E9DC"/>
                </a:solidFill>
                <a:latin typeface="Kollektif Bold"/>
              </a:rPr>
              <a:t> </a:t>
            </a:r>
            <a:r>
              <a:rPr lang="en-US" sz="2331" dirty="0" err="1">
                <a:solidFill>
                  <a:srgbClr val="F1E9DC"/>
                </a:solidFill>
                <a:latin typeface="Kollektif Bold"/>
              </a:rPr>
              <a:t>tal</a:t>
            </a:r>
            <a:r>
              <a:rPr lang="en-US" sz="2331" dirty="0">
                <a:solidFill>
                  <a:srgbClr val="F1E9DC"/>
                </a:solidFill>
                <a:latin typeface="Kollektif Bold"/>
              </a:rPr>
              <a:t> </a:t>
            </a:r>
            <a:r>
              <a:rPr lang="en-US" sz="2331" dirty="0" err="1">
                <a:solidFill>
                  <a:srgbClr val="F1E9DC"/>
                </a:solidFill>
                <a:latin typeface="Kollektif Bold"/>
              </a:rPr>
              <a:t>su</a:t>
            </a:r>
            <a:r>
              <a:rPr lang="en-US" sz="2331" dirty="0">
                <a:solidFill>
                  <a:srgbClr val="F1E9DC"/>
                </a:solidFill>
                <a:latin typeface="Kollektif Bold"/>
              </a:rPr>
              <a:t> día?</a:t>
            </a:r>
          </a:p>
        </p:txBody>
      </p:sp>
      <p:sp>
        <p:nvSpPr>
          <p:cNvPr id="14" name="TextBox 14">
            <a:extLst>
              <a:ext uri="{FF2B5EF4-FFF2-40B4-BE49-F238E27FC236}">
                <a16:creationId xmlns:a16="http://schemas.microsoft.com/office/drawing/2014/main" id="{58665186-EE6D-C840-3934-836C8056DF7B}"/>
              </a:ext>
            </a:extLst>
          </p:cNvPr>
          <p:cNvSpPr txBox="1"/>
          <p:nvPr/>
        </p:nvSpPr>
        <p:spPr>
          <a:xfrm>
            <a:off x="5956697" y="2508798"/>
            <a:ext cx="4148405" cy="396327"/>
          </a:xfrm>
          <a:prstGeom prst="rect">
            <a:avLst/>
          </a:prstGeom>
        </p:spPr>
        <p:txBody>
          <a:bodyPr lIns="0" tIns="0" rIns="0" bIns="0" rtlCol="0" anchor="t">
            <a:spAutoFit/>
          </a:bodyPr>
          <a:lstStyle/>
          <a:p>
            <a:pPr algn="ctr">
              <a:lnSpc>
                <a:spcPts val="3264"/>
              </a:lnSpc>
              <a:spcBef>
                <a:spcPct val="0"/>
              </a:spcBef>
            </a:pPr>
            <a:r>
              <a:rPr lang="en-US" sz="2331" dirty="0">
                <a:solidFill>
                  <a:srgbClr val="F1E9DC"/>
                </a:solidFill>
                <a:latin typeface="Kollektif Bold"/>
              </a:rPr>
              <a:t>¿</a:t>
            </a:r>
            <a:r>
              <a:rPr lang="en-US" sz="2331" dirty="0" err="1">
                <a:solidFill>
                  <a:srgbClr val="F1E9DC"/>
                </a:solidFill>
                <a:latin typeface="Kollektif Bold"/>
              </a:rPr>
              <a:t>Cómo</a:t>
            </a:r>
            <a:r>
              <a:rPr lang="en-US" sz="2331" dirty="0">
                <a:solidFill>
                  <a:srgbClr val="F1E9DC"/>
                </a:solidFill>
                <a:latin typeface="Kollektif Bold"/>
              </a:rPr>
              <a:t> </a:t>
            </a:r>
            <a:r>
              <a:rPr lang="en-US" sz="2331" dirty="0" err="1">
                <a:solidFill>
                  <a:srgbClr val="F1E9DC"/>
                </a:solidFill>
                <a:latin typeface="Kollektif Bold"/>
              </a:rPr>
              <a:t>va</a:t>
            </a:r>
            <a:r>
              <a:rPr lang="en-US" sz="2331" dirty="0">
                <a:solidFill>
                  <a:srgbClr val="F1E9DC"/>
                </a:solidFill>
                <a:latin typeface="Kollektif Bold"/>
              </a:rPr>
              <a:t> </a:t>
            </a:r>
            <a:r>
              <a:rPr lang="en-US" sz="2331" dirty="0" err="1">
                <a:solidFill>
                  <a:srgbClr val="F1E9DC"/>
                </a:solidFill>
                <a:latin typeface="Kollektif Bold"/>
              </a:rPr>
              <a:t>su</a:t>
            </a:r>
            <a:r>
              <a:rPr lang="en-US" sz="2331" dirty="0">
                <a:solidFill>
                  <a:srgbClr val="F1E9DC"/>
                </a:solidFill>
                <a:latin typeface="Kollektif Bold"/>
              </a:rPr>
              <a:t> </a:t>
            </a:r>
            <a:r>
              <a:rPr lang="en-US" sz="2331" dirty="0" err="1">
                <a:solidFill>
                  <a:srgbClr val="F1E9DC"/>
                </a:solidFill>
                <a:latin typeface="Kollektif Bold"/>
              </a:rPr>
              <a:t>semana</a:t>
            </a:r>
            <a:r>
              <a:rPr lang="en-US" sz="2331" dirty="0">
                <a:solidFill>
                  <a:srgbClr val="F1E9DC"/>
                </a:solidFill>
                <a:latin typeface="Kollektif Bold"/>
              </a:rPr>
              <a:t>?</a:t>
            </a:r>
          </a:p>
        </p:txBody>
      </p:sp>
      <p:sp>
        <p:nvSpPr>
          <p:cNvPr id="13" name="TextBox 13">
            <a:extLst>
              <a:ext uri="{FF2B5EF4-FFF2-40B4-BE49-F238E27FC236}">
                <a16:creationId xmlns:a16="http://schemas.microsoft.com/office/drawing/2014/main" id="{D0663EDD-ECED-D818-4427-CC4DBF00068B}"/>
              </a:ext>
            </a:extLst>
          </p:cNvPr>
          <p:cNvSpPr txBox="1"/>
          <p:nvPr/>
        </p:nvSpPr>
        <p:spPr>
          <a:xfrm>
            <a:off x="5724440" y="3483573"/>
            <a:ext cx="4722537" cy="396327"/>
          </a:xfrm>
          <a:prstGeom prst="rect">
            <a:avLst/>
          </a:prstGeom>
        </p:spPr>
        <p:txBody>
          <a:bodyPr wrap="square" lIns="0" tIns="0" rIns="0" bIns="0" rtlCol="0" anchor="t">
            <a:spAutoFit/>
          </a:bodyPr>
          <a:lstStyle/>
          <a:p>
            <a:pPr algn="ctr">
              <a:lnSpc>
                <a:spcPts val="3264"/>
              </a:lnSpc>
              <a:spcBef>
                <a:spcPct val="0"/>
              </a:spcBef>
            </a:pPr>
            <a:r>
              <a:rPr lang="en-US" sz="2331" dirty="0">
                <a:solidFill>
                  <a:srgbClr val="F1E9DC"/>
                </a:solidFill>
                <a:latin typeface="Kollektif Bold"/>
              </a:rPr>
              <a:t>¿</a:t>
            </a:r>
            <a:r>
              <a:rPr lang="en-US" sz="2331" dirty="0" err="1">
                <a:solidFill>
                  <a:srgbClr val="F1E9DC"/>
                </a:solidFill>
                <a:latin typeface="Kollektif Bold"/>
              </a:rPr>
              <a:t>Qué</a:t>
            </a:r>
            <a:r>
              <a:rPr lang="en-US" sz="2331" dirty="0">
                <a:solidFill>
                  <a:srgbClr val="F1E9DC"/>
                </a:solidFill>
                <a:latin typeface="Kollektif Bold"/>
              </a:rPr>
              <a:t> </a:t>
            </a:r>
            <a:r>
              <a:rPr lang="en-US" sz="2331" dirty="0" err="1">
                <a:solidFill>
                  <a:srgbClr val="F1E9DC"/>
                </a:solidFill>
                <a:latin typeface="Kollektif Bold"/>
              </a:rPr>
              <a:t>opina</a:t>
            </a:r>
            <a:r>
              <a:rPr lang="en-US" sz="2331" dirty="0">
                <a:solidFill>
                  <a:srgbClr val="F1E9DC"/>
                </a:solidFill>
                <a:latin typeface="Kollektif Bold"/>
              </a:rPr>
              <a:t> </a:t>
            </a:r>
            <a:r>
              <a:rPr lang="en-US" sz="2331" dirty="0" err="1">
                <a:solidFill>
                  <a:srgbClr val="F1E9DC"/>
                </a:solidFill>
                <a:latin typeface="Kollektif Bold"/>
              </a:rPr>
              <a:t>sobre</a:t>
            </a:r>
            <a:r>
              <a:rPr lang="en-US" sz="2331" dirty="0">
                <a:solidFill>
                  <a:srgbClr val="F1E9DC"/>
                </a:solidFill>
                <a:latin typeface="Kollektif Bold"/>
              </a:rPr>
              <a:t> </a:t>
            </a:r>
            <a:r>
              <a:rPr lang="en-US" sz="2331" dirty="0" err="1">
                <a:solidFill>
                  <a:srgbClr val="F1E9DC"/>
                </a:solidFill>
                <a:latin typeface="Kollektif Bold"/>
              </a:rPr>
              <a:t>el</a:t>
            </a:r>
            <a:r>
              <a:rPr lang="en-US" sz="2331" dirty="0">
                <a:solidFill>
                  <a:srgbClr val="F1E9DC"/>
                </a:solidFill>
                <a:latin typeface="Kollektif Bold"/>
              </a:rPr>
              <a:t> </a:t>
            </a:r>
            <a:r>
              <a:rPr lang="en-US" sz="2331" dirty="0" err="1">
                <a:solidFill>
                  <a:srgbClr val="F1E9DC"/>
                </a:solidFill>
                <a:latin typeface="Kollektif Bold"/>
              </a:rPr>
              <a:t>clima</a:t>
            </a:r>
            <a:r>
              <a:rPr lang="en-US" sz="2331" dirty="0">
                <a:solidFill>
                  <a:srgbClr val="F1E9DC"/>
                </a:solidFill>
                <a:latin typeface="Kollektif Bold"/>
              </a:rPr>
              <a:t> de hoy?</a:t>
            </a:r>
          </a:p>
        </p:txBody>
      </p:sp>
      <p:grpSp>
        <p:nvGrpSpPr>
          <p:cNvPr id="23" name="Group 9">
            <a:extLst>
              <a:ext uri="{FF2B5EF4-FFF2-40B4-BE49-F238E27FC236}">
                <a16:creationId xmlns:a16="http://schemas.microsoft.com/office/drawing/2014/main" id="{8F0D8B1D-5917-0279-089B-6625884B8B5C}"/>
              </a:ext>
              <a:ext uri="{C183D7F6-B498-43B3-948B-1728B52AA6E4}">
                <adec:decorative xmlns:adec="http://schemas.microsoft.com/office/drawing/2017/decorative" val="1"/>
              </a:ext>
            </a:extLst>
          </p:cNvPr>
          <p:cNvGrpSpPr/>
          <p:nvPr/>
        </p:nvGrpSpPr>
        <p:grpSpPr>
          <a:xfrm>
            <a:off x="5519262" y="4336833"/>
            <a:ext cx="5132894" cy="656872"/>
            <a:chOff x="0" y="0"/>
            <a:chExt cx="2027810" cy="259505"/>
          </a:xfrm>
        </p:grpSpPr>
        <p:sp>
          <p:nvSpPr>
            <p:cNvPr id="24" name="Freeform 10">
              <a:extLst>
                <a:ext uri="{FF2B5EF4-FFF2-40B4-BE49-F238E27FC236}">
                  <a16:creationId xmlns:a16="http://schemas.microsoft.com/office/drawing/2014/main" id="{2D8F47BE-ECAE-2F48-79E5-25F56B0FF1EC}"/>
                </a:ext>
              </a:extLst>
            </p:cNvPr>
            <p:cNvSpPr/>
            <p:nvPr/>
          </p:nvSpPr>
          <p:spPr>
            <a:xfrm>
              <a:off x="0" y="0"/>
              <a:ext cx="2027810" cy="259505"/>
            </a:xfrm>
            <a:custGeom>
              <a:avLst/>
              <a:gdLst/>
              <a:ahLst/>
              <a:cxnLst/>
              <a:rect l="l" t="t" r="r" b="b"/>
              <a:pathLst>
                <a:path w="2027810" h="259505">
                  <a:moveTo>
                    <a:pt x="51282" y="0"/>
                  </a:moveTo>
                  <a:lnTo>
                    <a:pt x="1976528" y="0"/>
                  </a:lnTo>
                  <a:cubicBezTo>
                    <a:pt x="2004850" y="0"/>
                    <a:pt x="2027810" y="22960"/>
                    <a:pt x="2027810" y="51282"/>
                  </a:cubicBezTo>
                  <a:lnTo>
                    <a:pt x="2027810" y="208223"/>
                  </a:lnTo>
                  <a:cubicBezTo>
                    <a:pt x="2027810" y="221824"/>
                    <a:pt x="2022407" y="234868"/>
                    <a:pt x="2012790" y="244485"/>
                  </a:cubicBezTo>
                  <a:cubicBezTo>
                    <a:pt x="2003172" y="254102"/>
                    <a:pt x="1990129" y="259505"/>
                    <a:pt x="1976528" y="259505"/>
                  </a:cubicBezTo>
                  <a:lnTo>
                    <a:pt x="51282" y="259505"/>
                  </a:lnTo>
                  <a:cubicBezTo>
                    <a:pt x="37681" y="259505"/>
                    <a:pt x="24637" y="254102"/>
                    <a:pt x="15020" y="244485"/>
                  </a:cubicBezTo>
                  <a:cubicBezTo>
                    <a:pt x="5403" y="234868"/>
                    <a:pt x="0" y="221824"/>
                    <a:pt x="0" y="208223"/>
                  </a:cubicBezTo>
                  <a:lnTo>
                    <a:pt x="0" y="51282"/>
                  </a:lnTo>
                  <a:cubicBezTo>
                    <a:pt x="0" y="37681"/>
                    <a:pt x="5403" y="24637"/>
                    <a:pt x="15020" y="15020"/>
                  </a:cubicBezTo>
                  <a:cubicBezTo>
                    <a:pt x="24637" y="5403"/>
                    <a:pt x="37681" y="0"/>
                    <a:pt x="51282" y="0"/>
                  </a:cubicBezTo>
                  <a:close/>
                </a:path>
              </a:pathLst>
            </a:custGeom>
            <a:solidFill>
              <a:schemeClr val="accent4">
                <a:lumMod val="50000"/>
              </a:schemeClr>
            </a:solidFill>
            <a:ln>
              <a:solidFill>
                <a:schemeClr val="accent1"/>
              </a:solidFill>
            </a:ln>
          </p:spPr>
          <p:txBody>
            <a:bodyPr/>
            <a:lstStyle/>
            <a:p>
              <a:endParaRPr lang="en-PR" sz="1200">
                <a:solidFill>
                  <a:schemeClr val="accent4">
                    <a:lumMod val="50000"/>
                  </a:schemeClr>
                </a:solidFill>
              </a:endParaRPr>
            </a:p>
          </p:txBody>
        </p:sp>
        <p:sp>
          <p:nvSpPr>
            <p:cNvPr id="25" name="TextBox 11">
              <a:extLst>
                <a:ext uri="{FF2B5EF4-FFF2-40B4-BE49-F238E27FC236}">
                  <a16:creationId xmlns:a16="http://schemas.microsoft.com/office/drawing/2014/main" id="{E7AE52A4-55AF-0D79-DC07-8AEE710A261A}"/>
                </a:ext>
              </a:extLst>
            </p:cNvPr>
            <p:cNvSpPr txBox="1"/>
            <p:nvPr/>
          </p:nvSpPr>
          <p:spPr>
            <a:xfrm>
              <a:off x="0" y="-38100"/>
              <a:ext cx="2027810" cy="297605"/>
            </a:xfrm>
            <a:prstGeom prst="rect">
              <a:avLst/>
            </a:prstGeom>
          </p:spPr>
          <p:txBody>
            <a:bodyPr lIns="33867" tIns="33867" rIns="33867" bIns="33867" rtlCol="0" anchor="ctr"/>
            <a:lstStyle/>
            <a:p>
              <a:pPr algn="ctr">
                <a:lnSpc>
                  <a:spcPts val="1773"/>
                </a:lnSpc>
                <a:spcBef>
                  <a:spcPct val="0"/>
                </a:spcBef>
              </a:pPr>
              <a:endParaRPr sz="1200">
                <a:solidFill>
                  <a:schemeClr val="accent4">
                    <a:lumMod val="50000"/>
                  </a:schemeClr>
                </a:solidFill>
              </a:endParaRPr>
            </a:p>
          </p:txBody>
        </p:sp>
      </p:grpSp>
      <p:sp>
        <p:nvSpPr>
          <p:cNvPr id="26" name="TextBox 13">
            <a:extLst>
              <a:ext uri="{FF2B5EF4-FFF2-40B4-BE49-F238E27FC236}">
                <a16:creationId xmlns:a16="http://schemas.microsoft.com/office/drawing/2014/main" id="{3CCB3D11-96C1-86CE-5060-A1B369CC8864}"/>
              </a:ext>
            </a:extLst>
          </p:cNvPr>
          <p:cNvSpPr txBox="1"/>
          <p:nvPr/>
        </p:nvSpPr>
        <p:spPr>
          <a:xfrm>
            <a:off x="5724440" y="4409665"/>
            <a:ext cx="4722537" cy="396327"/>
          </a:xfrm>
          <a:prstGeom prst="rect">
            <a:avLst/>
          </a:prstGeom>
        </p:spPr>
        <p:txBody>
          <a:bodyPr wrap="square" lIns="0" tIns="0" rIns="0" bIns="0" rtlCol="0" anchor="t">
            <a:spAutoFit/>
          </a:bodyPr>
          <a:lstStyle/>
          <a:p>
            <a:pPr algn="ctr">
              <a:lnSpc>
                <a:spcPts val="3264"/>
              </a:lnSpc>
              <a:spcBef>
                <a:spcPct val="0"/>
              </a:spcBef>
            </a:pPr>
            <a:r>
              <a:rPr lang="en-US" sz="2331" dirty="0">
                <a:solidFill>
                  <a:srgbClr val="F1E9DC"/>
                </a:solidFill>
                <a:latin typeface="Kollektif Bold"/>
              </a:rPr>
              <a:t>¿</a:t>
            </a:r>
            <a:r>
              <a:rPr lang="en-US" sz="2331" dirty="0" err="1">
                <a:solidFill>
                  <a:srgbClr val="F1E9DC"/>
                </a:solidFill>
                <a:latin typeface="Kollektif Bold"/>
              </a:rPr>
              <a:t>Cómo</a:t>
            </a:r>
            <a:r>
              <a:rPr lang="en-US" sz="2331" dirty="0">
                <a:solidFill>
                  <a:srgbClr val="F1E9DC"/>
                </a:solidFill>
                <a:latin typeface="Kollektif Bold"/>
              </a:rPr>
              <a:t> le </a:t>
            </a:r>
            <a:r>
              <a:rPr lang="en-US" sz="2331" dirty="0" err="1">
                <a:solidFill>
                  <a:srgbClr val="F1E9DC"/>
                </a:solidFill>
                <a:latin typeface="Kollektif Bold"/>
              </a:rPr>
              <a:t>va</a:t>
            </a:r>
            <a:r>
              <a:rPr lang="en-US" sz="2331" dirty="0">
                <a:solidFill>
                  <a:srgbClr val="F1E9DC"/>
                </a:solidFill>
                <a:latin typeface="Kollektif Bold"/>
              </a:rPr>
              <a:t>?</a:t>
            </a:r>
          </a:p>
        </p:txBody>
      </p:sp>
      <p:grpSp>
        <p:nvGrpSpPr>
          <p:cNvPr id="30" name="Group 9">
            <a:extLst>
              <a:ext uri="{FF2B5EF4-FFF2-40B4-BE49-F238E27FC236}">
                <a16:creationId xmlns:a16="http://schemas.microsoft.com/office/drawing/2014/main" id="{072AB821-D39A-D1E0-63C5-4097CA989E7C}"/>
              </a:ext>
              <a:ext uri="{C183D7F6-B498-43B3-948B-1728B52AA6E4}">
                <adec:decorative xmlns:adec="http://schemas.microsoft.com/office/drawing/2017/decorative" val="1"/>
              </a:ext>
            </a:extLst>
          </p:cNvPr>
          <p:cNvGrpSpPr/>
          <p:nvPr/>
        </p:nvGrpSpPr>
        <p:grpSpPr>
          <a:xfrm>
            <a:off x="5519262" y="5236119"/>
            <a:ext cx="5132894" cy="656872"/>
            <a:chOff x="0" y="0"/>
            <a:chExt cx="2027810" cy="259505"/>
          </a:xfrm>
        </p:grpSpPr>
        <p:sp>
          <p:nvSpPr>
            <p:cNvPr id="31" name="Freeform 10">
              <a:extLst>
                <a:ext uri="{FF2B5EF4-FFF2-40B4-BE49-F238E27FC236}">
                  <a16:creationId xmlns:a16="http://schemas.microsoft.com/office/drawing/2014/main" id="{58E8D827-0081-5388-47A6-EA0249C5EFB5}"/>
                </a:ext>
              </a:extLst>
            </p:cNvPr>
            <p:cNvSpPr/>
            <p:nvPr/>
          </p:nvSpPr>
          <p:spPr>
            <a:xfrm>
              <a:off x="0" y="0"/>
              <a:ext cx="2027810" cy="259505"/>
            </a:xfrm>
            <a:custGeom>
              <a:avLst/>
              <a:gdLst/>
              <a:ahLst/>
              <a:cxnLst/>
              <a:rect l="l" t="t" r="r" b="b"/>
              <a:pathLst>
                <a:path w="2027810" h="259505">
                  <a:moveTo>
                    <a:pt x="51282" y="0"/>
                  </a:moveTo>
                  <a:lnTo>
                    <a:pt x="1976528" y="0"/>
                  </a:lnTo>
                  <a:cubicBezTo>
                    <a:pt x="2004850" y="0"/>
                    <a:pt x="2027810" y="22960"/>
                    <a:pt x="2027810" y="51282"/>
                  </a:cubicBezTo>
                  <a:lnTo>
                    <a:pt x="2027810" y="208223"/>
                  </a:lnTo>
                  <a:cubicBezTo>
                    <a:pt x="2027810" y="221824"/>
                    <a:pt x="2022407" y="234868"/>
                    <a:pt x="2012790" y="244485"/>
                  </a:cubicBezTo>
                  <a:cubicBezTo>
                    <a:pt x="2003172" y="254102"/>
                    <a:pt x="1990129" y="259505"/>
                    <a:pt x="1976528" y="259505"/>
                  </a:cubicBezTo>
                  <a:lnTo>
                    <a:pt x="51282" y="259505"/>
                  </a:lnTo>
                  <a:cubicBezTo>
                    <a:pt x="37681" y="259505"/>
                    <a:pt x="24637" y="254102"/>
                    <a:pt x="15020" y="244485"/>
                  </a:cubicBezTo>
                  <a:cubicBezTo>
                    <a:pt x="5403" y="234868"/>
                    <a:pt x="0" y="221824"/>
                    <a:pt x="0" y="208223"/>
                  </a:cubicBezTo>
                  <a:lnTo>
                    <a:pt x="0" y="51282"/>
                  </a:lnTo>
                  <a:cubicBezTo>
                    <a:pt x="0" y="37681"/>
                    <a:pt x="5403" y="24637"/>
                    <a:pt x="15020" y="15020"/>
                  </a:cubicBezTo>
                  <a:cubicBezTo>
                    <a:pt x="24637" y="5403"/>
                    <a:pt x="37681" y="0"/>
                    <a:pt x="51282" y="0"/>
                  </a:cubicBezTo>
                  <a:close/>
                </a:path>
              </a:pathLst>
            </a:custGeom>
            <a:solidFill>
              <a:schemeClr val="accent4">
                <a:lumMod val="50000"/>
              </a:schemeClr>
            </a:solidFill>
            <a:ln>
              <a:solidFill>
                <a:schemeClr val="accent1"/>
              </a:solidFill>
            </a:ln>
          </p:spPr>
          <p:txBody>
            <a:bodyPr/>
            <a:lstStyle/>
            <a:p>
              <a:endParaRPr lang="en-PR" sz="1200">
                <a:solidFill>
                  <a:schemeClr val="accent4">
                    <a:lumMod val="50000"/>
                  </a:schemeClr>
                </a:solidFill>
              </a:endParaRPr>
            </a:p>
          </p:txBody>
        </p:sp>
        <p:sp>
          <p:nvSpPr>
            <p:cNvPr id="32" name="TextBox 11">
              <a:extLst>
                <a:ext uri="{FF2B5EF4-FFF2-40B4-BE49-F238E27FC236}">
                  <a16:creationId xmlns:a16="http://schemas.microsoft.com/office/drawing/2014/main" id="{DB5B353D-9F2C-4930-D45D-1186349FC463}"/>
                </a:ext>
              </a:extLst>
            </p:cNvPr>
            <p:cNvSpPr txBox="1"/>
            <p:nvPr/>
          </p:nvSpPr>
          <p:spPr>
            <a:xfrm>
              <a:off x="0" y="-38100"/>
              <a:ext cx="2027810" cy="297605"/>
            </a:xfrm>
            <a:prstGeom prst="rect">
              <a:avLst/>
            </a:prstGeom>
          </p:spPr>
          <p:txBody>
            <a:bodyPr lIns="33867" tIns="33867" rIns="33867" bIns="33867" rtlCol="0" anchor="ctr"/>
            <a:lstStyle/>
            <a:p>
              <a:pPr algn="ctr">
                <a:lnSpc>
                  <a:spcPts val="1773"/>
                </a:lnSpc>
                <a:spcBef>
                  <a:spcPct val="0"/>
                </a:spcBef>
              </a:pPr>
              <a:endParaRPr sz="1200">
                <a:solidFill>
                  <a:schemeClr val="accent4">
                    <a:lumMod val="50000"/>
                  </a:schemeClr>
                </a:solidFill>
              </a:endParaRPr>
            </a:p>
          </p:txBody>
        </p:sp>
      </p:grpSp>
      <p:sp>
        <p:nvSpPr>
          <p:cNvPr id="33" name="TextBox 13">
            <a:extLst>
              <a:ext uri="{FF2B5EF4-FFF2-40B4-BE49-F238E27FC236}">
                <a16:creationId xmlns:a16="http://schemas.microsoft.com/office/drawing/2014/main" id="{56E20C9B-787D-1459-E0E7-5A765BDF1623}"/>
              </a:ext>
            </a:extLst>
          </p:cNvPr>
          <p:cNvSpPr txBox="1"/>
          <p:nvPr/>
        </p:nvSpPr>
        <p:spPr>
          <a:xfrm>
            <a:off x="5724440" y="5310766"/>
            <a:ext cx="4722537" cy="396327"/>
          </a:xfrm>
          <a:prstGeom prst="rect">
            <a:avLst/>
          </a:prstGeom>
        </p:spPr>
        <p:txBody>
          <a:bodyPr wrap="square" lIns="0" tIns="0" rIns="0" bIns="0" rtlCol="0" anchor="t">
            <a:spAutoFit/>
          </a:bodyPr>
          <a:lstStyle/>
          <a:p>
            <a:pPr algn="ctr">
              <a:lnSpc>
                <a:spcPts val="3264"/>
              </a:lnSpc>
              <a:spcBef>
                <a:spcPct val="0"/>
              </a:spcBef>
            </a:pPr>
            <a:r>
              <a:rPr lang="en-US" sz="2331" dirty="0">
                <a:solidFill>
                  <a:srgbClr val="F1E9DC"/>
                </a:solidFill>
                <a:latin typeface="Kollektif Bold"/>
              </a:rPr>
              <a:t>¿</a:t>
            </a:r>
            <a:r>
              <a:rPr lang="en-US" sz="2331" dirty="0" err="1">
                <a:solidFill>
                  <a:srgbClr val="F1E9DC"/>
                </a:solidFill>
                <a:latin typeface="Kollektif Bold"/>
              </a:rPr>
              <a:t>Cómo</a:t>
            </a:r>
            <a:r>
              <a:rPr lang="en-US" sz="2331" dirty="0">
                <a:solidFill>
                  <a:srgbClr val="F1E9DC"/>
                </a:solidFill>
                <a:latin typeface="Kollektif Bold"/>
              </a:rPr>
              <a:t> le </a:t>
            </a:r>
            <a:r>
              <a:rPr lang="en-US" sz="2331" dirty="0" err="1">
                <a:solidFill>
                  <a:srgbClr val="F1E9DC"/>
                </a:solidFill>
                <a:latin typeface="Kollektif Bold"/>
              </a:rPr>
              <a:t>va</a:t>
            </a:r>
            <a:r>
              <a:rPr lang="en-US" sz="2331" dirty="0">
                <a:solidFill>
                  <a:srgbClr val="F1E9DC"/>
                </a:solidFill>
                <a:latin typeface="Kollektif Bold"/>
              </a:rPr>
              <a:t>?</a:t>
            </a:r>
          </a:p>
        </p:txBody>
      </p:sp>
    </p:spTree>
    <p:extLst>
      <p:ext uri="{BB962C8B-B14F-4D97-AF65-F5344CB8AC3E}">
        <p14:creationId xmlns:p14="http://schemas.microsoft.com/office/powerpoint/2010/main" val="2305190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D7658-5E10-1FB8-E40B-9A47A11C571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FDEA7E7-5BC8-DDB4-BF01-A76E5C47FE1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PR" sz="1200"/>
          </a:p>
        </p:txBody>
      </p:sp>
      <p:sp>
        <p:nvSpPr>
          <p:cNvPr id="12" name="Freeform 12">
            <a:extLst>
              <a:ext uri="{FF2B5EF4-FFF2-40B4-BE49-F238E27FC236}">
                <a16:creationId xmlns:a16="http://schemas.microsoft.com/office/drawing/2014/main" id="{E8087397-D954-EF81-9D64-D914A856AD4C}"/>
              </a:ext>
              <a:ext uri="{C183D7F6-B498-43B3-948B-1728B52AA6E4}">
                <adec:decorative xmlns:adec="http://schemas.microsoft.com/office/drawing/2017/decorative" val="1"/>
              </a:ext>
            </a:extLst>
          </p:cNvPr>
          <p:cNvSpPr/>
          <p:nvPr/>
        </p:nvSpPr>
        <p:spPr>
          <a:xfrm>
            <a:off x="9821665" y="4366438"/>
            <a:ext cx="1757191" cy="2169849"/>
          </a:xfrm>
          <a:custGeom>
            <a:avLst/>
            <a:gdLst/>
            <a:ahLst/>
            <a:cxnLst/>
            <a:rect l="l" t="t" r="r" b="b"/>
            <a:pathLst>
              <a:path w="4030521" h="4363217">
                <a:moveTo>
                  <a:pt x="0" y="0"/>
                </a:moveTo>
                <a:lnTo>
                  <a:pt x="4030522" y="0"/>
                </a:lnTo>
                <a:lnTo>
                  <a:pt x="4030522" y="4363217"/>
                </a:lnTo>
                <a:lnTo>
                  <a:pt x="0" y="4363217"/>
                </a:lnTo>
                <a:lnTo>
                  <a:pt x="0" y="0"/>
                </a:lnTo>
                <a:close/>
              </a:path>
            </a:pathLst>
          </a:custGeom>
          <a:blipFill>
            <a:blip r:embed="rId3"/>
            <a:stretch>
              <a:fillRect/>
            </a:stretch>
          </a:blipFill>
        </p:spPr>
        <p:txBody>
          <a:bodyPr/>
          <a:lstStyle/>
          <a:p>
            <a:endParaRPr lang="en-PR" sz="1200" dirty="0"/>
          </a:p>
        </p:txBody>
      </p:sp>
      <p:sp>
        <p:nvSpPr>
          <p:cNvPr id="16" name="TextBox 16">
            <a:extLst>
              <a:ext uri="{FF2B5EF4-FFF2-40B4-BE49-F238E27FC236}">
                <a16:creationId xmlns:a16="http://schemas.microsoft.com/office/drawing/2014/main" id="{83442D0A-2C9F-D4E8-00CA-B99168CD59DF}"/>
              </a:ext>
            </a:extLst>
          </p:cNvPr>
          <p:cNvSpPr txBox="1">
            <a:spLocks noGrp="1"/>
          </p:cNvSpPr>
          <p:nvPr>
            <p:ph type="title" idx="4294967295"/>
          </p:nvPr>
        </p:nvSpPr>
        <p:spPr>
          <a:xfrm>
            <a:off x="1094817" y="410299"/>
            <a:ext cx="7982233" cy="5257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84"/>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4">
                    <a:lumMod val="50000"/>
                  </a:schemeClr>
                </a:solidFill>
                <a:effectLst/>
                <a:uLnTx/>
                <a:uFillTx/>
                <a:latin typeface="+mn-lt"/>
                <a:ea typeface="+mn-ea"/>
                <a:cs typeface="+mn-cs"/>
              </a:rPr>
              <a:t>Cultural Tips for Small Talk </a:t>
            </a:r>
            <a:endParaRPr kumimoji="0" lang="en-US" sz="1600" b="0" i="0" u="none" strike="noStrike" kern="1200" cap="none" spc="0" normalizeH="0" baseline="0" noProof="0" dirty="0">
              <a:ln>
                <a:noFill/>
              </a:ln>
              <a:solidFill>
                <a:schemeClr val="accent4">
                  <a:lumMod val="50000"/>
                </a:schemeClr>
              </a:solidFill>
              <a:effectLst/>
              <a:uLnTx/>
              <a:uFillTx/>
              <a:latin typeface="Kollektif Bold"/>
              <a:ea typeface="+mn-ea"/>
              <a:cs typeface="+mn-cs"/>
            </a:endParaRPr>
          </a:p>
        </p:txBody>
      </p:sp>
      <p:sp>
        <p:nvSpPr>
          <p:cNvPr id="17" name="Content Placeholder 2">
            <a:extLst>
              <a:ext uri="{FF2B5EF4-FFF2-40B4-BE49-F238E27FC236}">
                <a16:creationId xmlns:a16="http://schemas.microsoft.com/office/drawing/2014/main" id="{390CD525-9E1D-D969-709D-C7FEF800CD6B}"/>
              </a:ext>
            </a:extLst>
          </p:cNvPr>
          <p:cNvSpPr txBox="1">
            <a:spLocks/>
          </p:cNvSpPr>
          <p:nvPr/>
        </p:nvSpPr>
        <p:spPr>
          <a:xfrm>
            <a:off x="1094816" y="1616149"/>
            <a:ext cx="8113704" cy="29270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rgbClr val="002060"/>
                </a:solidFill>
              </a:rPr>
              <a:t>English</a:t>
            </a:r>
            <a:r>
              <a:rPr lang="en-US" sz="2400" dirty="0"/>
              <a:t>:</a:t>
            </a:r>
          </a:p>
          <a:p>
            <a:pPr marL="0" indent="0">
              <a:buNone/>
            </a:pPr>
            <a:endParaRPr lang="en-US" sz="2400" dirty="0"/>
          </a:p>
          <a:p>
            <a:pPr marL="0" indent="0">
              <a:buNone/>
            </a:pPr>
            <a:r>
              <a:rPr lang="en-US" sz="2400" dirty="0">
                <a:solidFill>
                  <a:srgbClr val="002060"/>
                </a:solidFill>
              </a:rPr>
              <a:t>Person A: Hello! How are you?</a:t>
            </a:r>
          </a:p>
          <a:p>
            <a:pPr marL="0" indent="0">
              <a:buNone/>
            </a:pPr>
            <a:r>
              <a:rPr lang="en-US" sz="2400" dirty="0">
                <a:solidFill>
                  <a:srgbClr val="002060"/>
                </a:solidFill>
              </a:rPr>
              <a:t>Person B: Hello! Very well, thank you. And you?</a:t>
            </a:r>
          </a:p>
          <a:p>
            <a:pPr marL="0" indent="0">
              <a:buNone/>
            </a:pPr>
            <a:r>
              <a:rPr lang="en-US" sz="2400" dirty="0">
                <a:solidFill>
                  <a:srgbClr val="002060"/>
                </a:solidFill>
              </a:rPr>
              <a:t>Person A: Good, thank you. How is your day?</a:t>
            </a:r>
          </a:p>
          <a:p>
            <a:pPr marL="0" indent="0">
              <a:buNone/>
            </a:pPr>
            <a:r>
              <a:rPr lang="en-US" sz="2400" dirty="0">
                <a:solidFill>
                  <a:srgbClr val="002060"/>
                </a:solidFill>
              </a:rPr>
              <a:t>Person B: It has been a good day. And yours?</a:t>
            </a:r>
          </a:p>
          <a:p>
            <a:pPr marL="0" indent="0">
              <a:buNone/>
            </a:pPr>
            <a:r>
              <a:rPr lang="en-US" sz="2400" dirty="0">
                <a:solidFill>
                  <a:srgbClr val="002060"/>
                </a:solidFill>
              </a:rPr>
              <a:t>Person A: It has also been good. What did you do this weekend?</a:t>
            </a:r>
          </a:p>
          <a:p>
            <a:pPr marL="0" indent="0">
              <a:buNone/>
            </a:pPr>
            <a:r>
              <a:rPr lang="en-US" sz="2400" dirty="0">
                <a:solidFill>
                  <a:srgbClr val="002060"/>
                </a:solidFill>
              </a:rPr>
              <a:t>Person B: I went to visit my family. And you?</a:t>
            </a:r>
          </a:p>
          <a:p>
            <a:pPr marL="0" indent="0">
              <a:buNone/>
            </a:pPr>
            <a:r>
              <a:rPr lang="en-US" sz="2400" dirty="0">
                <a:solidFill>
                  <a:srgbClr val="002060"/>
                </a:solidFill>
              </a:rPr>
              <a:t>Person A: I went to the movies.</a:t>
            </a:r>
          </a:p>
        </p:txBody>
      </p:sp>
      <p:sp>
        <p:nvSpPr>
          <p:cNvPr id="3" name="TextBox 16">
            <a:extLst>
              <a:ext uri="{FF2B5EF4-FFF2-40B4-BE49-F238E27FC236}">
                <a16:creationId xmlns:a16="http://schemas.microsoft.com/office/drawing/2014/main" id="{9D3FB387-1F5D-0139-0F77-59A5D1E148D3}"/>
              </a:ext>
            </a:extLst>
          </p:cNvPr>
          <p:cNvSpPr txBox="1"/>
          <p:nvPr/>
        </p:nvSpPr>
        <p:spPr>
          <a:xfrm>
            <a:off x="1226287" y="6304011"/>
            <a:ext cx="7982233" cy="464551"/>
          </a:xfrm>
          <a:prstGeom prst="rect">
            <a:avLst/>
          </a:prstGeom>
        </p:spPr>
        <p:txBody>
          <a:bodyPr lIns="0" tIns="0" rIns="0" bIns="0" rtlCol="0" anchor="t">
            <a:spAutoFit/>
          </a:bodyPr>
          <a:lstStyle/>
          <a:p>
            <a:pPr>
              <a:lnSpc>
                <a:spcPts val="4084"/>
              </a:lnSpc>
              <a:spcBef>
                <a:spcPct val="0"/>
              </a:spcBef>
            </a:pPr>
            <a:r>
              <a:rPr lang="en-US" sz="2000" dirty="0">
                <a:solidFill>
                  <a:schemeClr val="accent4">
                    <a:lumMod val="50000"/>
                  </a:schemeClr>
                </a:solidFill>
              </a:rPr>
              <a:t>*These interactions work best with people you are familiar with.</a:t>
            </a:r>
            <a:endParaRPr lang="en-US" sz="1600" dirty="0">
              <a:solidFill>
                <a:schemeClr val="accent4">
                  <a:lumMod val="50000"/>
                </a:schemeClr>
              </a:solidFill>
              <a:latin typeface="Kollektif Bold"/>
            </a:endParaRPr>
          </a:p>
        </p:txBody>
      </p:sp>
    </p:spTree>
    <p:extLst>
      <p:ext uri="{BB962C8B-B14F-4D97-AF65-F5344CB8AC3E}">
        <p14:creationId xmlns:p14="http://schemas.microsoft.com/office/powerpoint/2010/main" val="317447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32053-4817-4975-9101-1BCC1B0717B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E27EDCD-041B-C38E-0028-61DEC6BB0C1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PR" sz="1200"/>
          </a:p>
        </p:txBody>
      </p:sp>
      <p:sp>
        <p:nvSpPr>
          <p:cNvPr id="12" name="Freeform 12">
            <a:extLst>
              <a:ext uri="{FF2B5EF4-FFF2-40B4-BE49-F238E27FC236}">
                <a16:creationId xmlns:a16="http://schemas.microsoft.com/office/drawing/2014/main" id="{85301582-3942-D0AC-2BD5-8413DC485114}"/>
              </a:ext>
              <a:ext uri="{C183D7F6-B498-43B3-948B-1728B52AA6E4}">
                <adec:decorative xmlns:adec="http://schemas.microsoft.com/office/drawing/2017/decorative" val="1"/>
              </a:ext>
            </a:extLst>
          </p:cNvPr>
          <p:cNvSpPr/>
          <p:nvPr/>
        </p:nvSpPr>
        <p:spPr>
          <a:xfrm>
            <a:off x="9821665" y="4366438"/>
            <a:ext cx="1757191" cy="2169849"/>
          </a:xfrm>
          <a:custGeom>
            <a:avLst/>
            <a:gdLst/>
            <a:ahLst/>
            <a:cxnLst/>
            <a:rect l="l" t="t" r="r" b="b"/>
            <a:pathLst>
              <a:path w="4030521" h="4363217">
                <a:moveTo>
                  <a:pt x="0" y="0"/>
                </a:moveTo>
                <a:lnTo>
                  <a:pt x="4030522" y="0"/>
                </a:lnTo>
                <a:lnTo>
                  <a:pt x="4030522" y="4363217"/>
                </a:lnTo>
                <a:lnTo>
                  <a:pt x="0" y="4363217"/>
                </a:lnTo>
                <a:lnTo>
                  <a:pt x="0" y="0"/>
                </a:lnTo>
                <a:close/>
              </a:path>
            </a:pathLst>
          </a:custGeom>
          <a:blipFill>
            <a:blip r:embed="rId3"/>
            <a:stretch>
              <a:fillRect/>
            </a:stretch>
          </a:blipFill>
        </p:spPr>
        <p:txBody>
          <a:bodyPr/>
          <a:lstStyle/>
          <a:p>
            <a:endParaRPr lang="en-PR" sz="1200" dirty="0"/>
          </a:p>
        </p:txBody>
      </p:sp>
      <p:sp>
        <p:nvSpPr>
          <p:cNvPr id="16" name="TextBox 16">
            <a:extLst>
              <a:ext uri="{FF2B5EF4-FFF2-40B4-BE49-F238E27FC236}">
                <a16:creationId xmlns:a16="http://schemas.microsoft.com/office/drawing/2014/main" id="{277ACE39-3D73-9FF9-74EE-A7FB252E1D84}"/>
              </a:ext>
            </a:extLst>
          </p:cNvPr>
          <p:cNvSpPr txBox="1">
            <a:spLocks noGrp="1"/>
          </p:cNvSpPr>
          <p:nvPr>
            <p:ph type="title" idx="4294967295"/>
          </p:nvPr>
        </p:nvSpPr>
        <p:spPr>
          <a:xfrm>
            <a:off x="1094817" y="410299"/>
            <a:ext cx="7982233" cy="5257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84"/>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accent4">
                    <a:lumMod val="50000"/>
                  </a:schemeClr>
                </a:solidFill>
                <a:effectLst/>
                <a:uLnTx/>
                <a:uFillTx/>
                <a:latin typeface="+mn-lt"/>
                <a:ea typeface="+mn-ea"/>
                <a:cs typeface="+mn-cs"/>
              </a:rPr>
              <a:t>Cultural Tips for Small Talk  </a:t>
            </a:r>
            <a:endParaRPr kumimoji="0" lang="en-US" sz="1600" b="0" i="0" u="none" strike="noStrike" kern="1200" cap="none" spc="0" normalizeH="0" baseline="0" noProof="0" dirty="0">
              <a:ln>
                <a:noFill/>
              </a:ln>
              <a:solidFill>
                <a:schemeClr val="accent4">
                  <a:lumMod val="50000"/>
                </a:schemeClr>
              </a:solidFill>
              <a:effectLst/>
              <a:uLnTx/>
              <a:uFillTx/>
              <a:latin typeface="Kollektif Bold"/>
              <a:ea typeface="+mn-ea"/>
              <a:cs typeface="+mn-cs"/>
            </a:endParaRPr>
          </a:p>
        </p:txBody>
      </p:sp>
      <p:sp>
        <p:nvSpPr>
          <p:cNvPr id="17" name="Content Placeholder 2">
            <a:extLst>
              <a:ext uri="{FF2B5EF4-FFF2-40B4-BE49-F238E27FC236}">
                <a16:creationId xmlns:a16="http://schemas.microsoft.com/office/drawing/2014/main" id="{D8C7BD2D-3AB4-F87D-1A7A-B46F060C9A0E}"/>
              </a:ext>
            </a:extLst>
          </p:cNvPr>
          <p:cNvSpPr txBox="1">
            <a:spLocks/>
          </p:cNvSpPr>
          <p:nvPr/>
        </p:nvSpPr>
        <p:spPr>
          <a:xfrm>
            <a:off x="1094816" y="1616149"/>
            <a:ext cx="8113704" cy="29270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rgbClr val="002060"/>
                </a:solidFill>
              </a:rPr>
              <a:t>Spanish</a:t>
            </a:r>
            <a:r>
              <a:rPr lang="en-US" sz="2400" dirty="0"/>
              <a:t>:</a:t>
            </a:r>
          </a:p>
          <a:p>
            <a:pPr marL="0" indent="0">
              <a:buNone/>
            </a:pPr>
            <a:endParaRPr lang="en-US" sz="2400" dirty="0"/>
          </a:p>
          <a:p>
            <a:pPr marL="0" indent="0">
              <a:buNone/>
            </a:pPr>
            <a:r>
              <a:rPr lang="en-US" sz="2400" dirty="0">
                <a:solidFill>
                  <a:srgbClr val="002060"/>
                </a:solidFill>
              </a:rPr>
              <a:t>Persona A: ¡Hola! ¿</a:t>
            </a:r>
            <a:r>
              <a:rPr lang="en-US" sz="2400" dirty="0" err="1">
                <a:solidFill>
                  <a:srgbClr val="002060"/>
                </a:solidFill>
              </a:rPr>
              <a:t>Cómo</a:t>
            </a:r>
            <a:r>
              <a:rPr lang="en-US" sz="2400" dirty="0">
                <a:solidFill>
                  <a:srgbClr val="002060"/>
                </a:solidFill>
              </a:rPr>
              <a:t> </a:t>
            </a:r>
            <a:r>
              <a:rPr lang="en-US" sz="2400" dirty="0" err="1">
                <a:solidFill>
                  <a:srgbClr val="002060"/>
                </a:solidFill>
              </a:rPr>
              <a:t>está</a:t>
            </a:r>
            <a:r>
              <a:rPr lang="en-US" sz="2400" dirty="0">
                <a:solidFill>
                  <a:srgbClr val="002060"/>
                </a:solidFill>
              </a:rPr>
              <a:t>?</a:t>
            </a:r>
          </a:p>
          <a:p>
            <a:pPr marL="0" indent="0">
              <a:buNone/>
            </a:pPr>
            <a:r>
              <a:rPr lang="en-US" sz="2400" dirty="0">
                <a:solidFill>
                  <a:srgbClr val="002060"/>
                </a:solidFill>
              </a:rPr>
              <a:t>Persona B: ¡Hola! Muy bien, gracias. ¿Y </a:t>
            </a:r>
            <a:r>
              <a:rPr lang="en-US" sz="2400" dirty="0" err="1">
                <a:solidFill>
                  <a:srgbClr val="002060"/>
                </a:solidFill>
              </a:rPr>
              <a:t>usted</a:t>
            </a:r>
            <a:r>
              <a:rPr lang="en-US" sz="2400" dirty="0">
                <a:solidFill>
                  <a:srgbClr val="002060"/>
                </a:solidFill>
              </a:rPr>
              <a:t>?</a:t>
            </a:r>
          </a:p>
          <a:p>
            <a:pPr marL="0" indent="0">
              <a:buNone/>
            </a:pPr>
            <a:r>
              <a:rPr lang="en-US" sz="2400" dirty="0">
                <a:solidFill>
                  <a:srgbClr val="002060"/>
                </a:solidFill>
              </a:rPr>
              <a:t>Persona A: Bien, gracias. ¿</a:t>
            </a:r>
            <a:r>
              <a:rPr lang="en-US" sz="2400" dirty="0" err="1">
                <a:solidFill>
                  <a:srgbClr val="002060"/>
                </a:solidFill>
              </a:rPr>
              <a:t>Qué</a:t>
            </a:r>
            <a:r>
              <a:rPr lang="en-US" sz="2400" dirty="0">
                <a:solidFill>
                  <a:srgbClr val="002060"/>
                </a:solidFill>
              </a:rPr>
              <a:t> </a:t>
            </a:r>
            <a:r>
              <a:rPr lang="en-US" sz="2400" dirty="0" err="1">
                <a:solidFill>
                  <a:srgbClr val="002060"/>
                </a:solidFill>
              </a:rPr>
              <a:t>tal</a:t>
            </a:r>
            <a:r>
              <a:rPr lang="en-US" sz="2400" dirty="0">
                <a:solidFill>
                  <a:srgbClr val="002060"/>
                </a:solidFill>
              </a:rPr>
              <a:t> </a:t>
            </a:r>
            <a:r>
              <a:rPr lang="en-US" sz="2400" dirty="0" err="1">
                <a:solidFill>
                  <a:srgbClr val="002060"/>
                </a:solidFill>
              </a:rPr>
              <a:t>su</a:t>
            </a:r>
            <a:r>
              <a:rPr lang="en-US" sz="2400" dirty="0">
                <a:solidFill>
                  <a:srgbClr val="002060"/>
                </a:solidFill>
              </a:rPr>
              <a:t> día?</a:t>
            </a:r>
          </a:p>
          <a:p>
            <a:pPr marL="0" indent="0">
              <a:buNone/>
            </a:pPr>
            <a:r>
              <a:rPr lang="en-US" sz="2400" dirty="0">
                <a:solidFill>
                  <a:srgbClr val="002060"/>
                </a:solidFill>
              </a:rPr>
              <a:t>Persona B: Ha </a:t>
            </a:r>
            <a:r>
              <a:rPr lang="en-US" sz="2400" dirty="0" err="1">
                <a:solidFill>
                  <a:srgbClr val="002060"/>
                </a:solidFill>
              </a:rPr>
              <a:t>sido</a:t>
            </a:r>
            <a:r>
              <a:rPr lang="en-US" sz="2400" dirty="0">
                <a:solidFill>
                  <a:srgbClr val="002060"/>
                </a:solidFill>
              </a:rPr>
              <a:t> un </a:t>
            </a:r>
            <a:r>
              <a:rPr lang="en-US" sz="2400" dirty="0" err="1">
                <a:solidFill>
                  <a:srgbClr val="002060"/>
                </a:solidFill>
              </a:rPr>
              <a:t>buen</a:t>
            </a:r>
            <a:r>
              <a:rPr lang="en-US" sz="2400" dirty="0">
                <a:solidFill>
                  <a:srgbClr val="002060"/>
                </a:solidFill>
              </a:rPr>
              <a:t> día. ¿Y </a:t>
            </a:r>
            <a:r>
              <a:rPr lang="en-US" sz="2400" dirty="0" err="1">
                <a:solidFill>
                  <a:srgbClr val="002060"/>
                </a:solidFill>
              </a:rPr>
              <a:t>el</a:t>
            </a:r>
            <a:r>
              <a:rPr lang="en-US" sz="2400" dirty="0">
                <a:solidFill>
                  <a:srgbClr val="002060"/>
                </a:solidFill>
              </a:rPr>
              <a:t> </a:t>
            </a:r>
            <a:r>
              <a:rPr lang="en-US" sz="2400" dirty="0" err="1">
                <a:solidFill>
                  <a:srgbClr val="002060"/>
                </a:solidFill>
              </a:rPr>
              <a:t>suyo</a:t>
            </a:r>
            <a:r>
              <a:rPr lang="en-US" sz="2400" dirty="0">
                <a:solidFill>
                  <a:srgbClr val="002060"/>
                </a:solidFill>
              </a:rPr>
              <a:t>?</a:t>
            </a:r>
          </a:p>
          <a:p>
            <a:pPr marL="0" indent="0">
              <a:buNone/>
            </a:pPr>
            <a:r>
              <a:rPr lang="en-US" sz="2400" dirty="0">
                <a:solidFill>
                  <a:srgbClr val="002060"/>
                </a:solidFill>
              </a:rPr>
              <a:t>Persona A: También ha </a:t>
            </a:r>
            <a:r>
              <a:rPr lang="en-US" sz="2400" dirty="0" err="1">
                <a:solidFill>
                  <a:srgbClr val="002060"/>
                </a:solidFill>
              </a:rPr>
              <a:t>sido</a:t>
            </a:r>
            <a:r>
              <a:rPr lang="en-US" sz="2400" dirty="0">
                <a:solidFill>
                  <a:srgbClr val="002060"/>
                </a:solidFill>
              </a:rPr>
              <a:t> bueno. ¿</a:t>
            </a:r>
            <a:r>
              <a:rPr lang="en-US" sz="2400" dirty="0" err="1">
                <a:solidFill>
                  <a:srgbClr val="002060"/>
                </a:solidFill>
              </a:rPr>
              <a:t>Qué</a:t>
            </a:r>
            <a:r>
              <a:rPr lang="en-US" sz="2400" dirty="0">
                <a:solidFill>
                  <a:srgbClr val="002060"/>
                </a:solidFill>
              </a:rPr>
              <a:t> </a:t>
            </a:r>
            <a:r>
              <a:rPr lang="en-US" sz="2400" dirty="0" err="1">
                <a:solidFill>
                  <a:srgbClr val="002060"/>
                </a:solidFill>
              </a:rPr>
              <a:t>hizo</a:t>
            </a:r>
            <a:r>
              <a:rPr lang="en-US" sz="2400" dirty="0">
                <a:solidFill>
                  <a:srgbClr val="002060"/>
                </a:solidFill>
              </a:rPr>
              <a:t> </a:t>
            </a:r>
            <a:r>
              <a:rPr lang="en-US" sz="2400" dirty="0" err="1">
                <a:solidFill>
                  <a:srgbClr val="002060"/>
                </a:solidFill>
              </a:rPr>
              <a:t>durante</a:t>
            </a:r>
            <a:r>
              <a:rPr lang="en-US" sz="2400" dirty="0">
                <a:solidFill>
                  <a:srgbClr val="002060"/>
                </a:solidFill>
              </a:rPr>
              <a:t> </a:t>
            </a:r>
            <a:r>
              <a:rPr lang="en-US" sz="2400" dirty="0" err="1">
                <a:solidFill>
                  <a:srgbClr val="002060"/>
                </a:solidFill>
              </a:rPr>
              <a:t>el</a:t>
            </a:r>
            <a:r>
              <a:rPr lang="en-US" sz="2400" dirty="0">
                <a:solidFill>
                  <a:srgbClr val="002060"/>
                </a:solidFill>
              </a:rPr>
              <a:t> fin de </a:t>
            </a:r>
            <a:r>
              <a:rPr lang="en-US" sz="2400" dirty="0" err="1">
                <a:solidFill>
                  <a:srgbClr val="002060"/>
                </a:solidFill>
              </a:rPr>
              <a:t>semana</a:t>
            </a:r>
            <a:r>
              <a:rPr lang="en-US" sz="2400" dirty="0">
                <a:solidFill>
                  <a:srgbClr val="002060"/>
                </a:solidFill>
              </a:rPr>
              <a:t>?</a:t>
            </a:r>
          </a:p>
          <a:p>
            <a:pPr marL="0" indent="0">
              <a:buNone/>
            </a:pPr>
            <a:r>
              <a:rPr lang="en-US" sz="2400" dirty="0">
                <a:solidFill>
                  <a:srgbClr val="002060"/>
                </a:solidFill>
              </a:rPr>
              <a:t>Persona B: Fui a </a:t>
            </a:r>
            <a:r>
              <a:rPr lang="en-US" sz="2400" dirty="0" err="1">
                <a:solidFill>
                  <a:srgbClr val="002060"/>
                </a:solidFill>
              </a:rPr>
              <a:t>visitar</a:t>
            </a:r>
            <a:r>
              <a:rPr lang="en-US" sz="2400" dirty="0">
                <a:solidFill>
                  <a:srgbClr val="002060"/>
                </a:solidFill>
              </a:rPr>
              <a:t> a mi familia. ¿Y </a:t>
            </a:r>
            <a:r>
              <a:rPr lang="en-US" sz="2400" dirty="0" err="1">
                <a:solidFill>
                  <a:srgbClr val="002060"/>
                </a:solidFill>
              </a:rPr>
              <a:t>usted</a:t>
            </a:r>
            <a:r>
              <a:rPr lang="en-US" sz="2400" dirty="0">
                <a:solidFill>
                  <a:srgbClr val="002060"/>
                </a:solidFill>
              </a:rPr>
              <a:t>?</a:t>
            </a:r>
          </a:p>
          <a:p>
            <a:pPr marL="0" indent="0">
              <a:buNone/>
            </a:pPr>
            <a:r>
              <a:rPr lang="en-US" sz="2400" dirty="0">
                <a:solidFill>
                  <a:srgbClr val="002060"/>
                </a:solidFill>
              </a:rPr>
              <a:t>Persona A: Fui al cine</a:t>
            </a:r>
            <a:r>
              <a:rPr lang="en-US" sz="2000" dirty="0">
                <a:solidFill>
                  <a:srgbClr val="002060"/>
                </a:solidFill>
              </a:rPr>
              <a:t>.</a:t>
            </a:r>
          </a:p>
        </p:txBody>
      </p:sp>
      <p:sp>
        <p:nvSpPr>
          <p:cNvPr id="4" name="TextBox 16">
            <a:extLst>
              <a:ext uri="{FF2B5EF4-FFF2-40B4-BE49-F238E27FC236}">
                <a16:creationId xmlns:a16="http://schemas.microsoft.com/office/drawing/2014/main" id="{8A4BB9CF-930E-6425-814E-018BEA98588E}"/>
              </a:ext>
            </a:extLst>
          </p:cNvPr>
          <p:cNvSpPr txBox="1"/>
          <p:nvPr/>
        </p:nvSpPr>
        <p:spPr>
          <a:xfrm>
            <a:off x="1226287" y="6304011"/>
            <a:ext cx="7982233" cy="464551"/>
          </a:xfrm>
          <a:prstGeom prst="rect">
            <a:avLst/>
          </a:prstGeom>
        </p:spPr>
        <p:txBody>
          <a:bodyPr lIns="0" tIns="0" rIns="0" bIns="0" rtlCol="0" anchor="t">
            <a:spAutoFit/>
          </a:bodyPr>
          <a:lstStyle/>
          <a:p>
            <a:pPr>
              <a:lnSpc>
                <a:spcPts val="4084"/>
              </a:lnSpc>
              <a:spcBef>
                <a:spcPct val="0"/>
              </a:spcBef>
            </a:pPr>
            <a:r>
              <a:rPr lang="en-US" sz="2000" dirty="0">
                <a:solidFill>
                  <a:schemeClr val="accent4">
                    <a:lumMod val="50000"/>
                  </a:schemeClr>
                </a:solidFill>
              </a:rPr>
              <a:t>*These interactions work best with people you are familiar with.</a:t>
            </a:r>
            <a:endParaRPr lang="en-US" sz="1600" dirty="0">
              <a:solidFill>
                <a:schemeClr val="accent4">
                  <a:lumMod val="50000"/>
                </a:schemeClr>
              </a:solidFill>
              <a:latin typeface="Kollektif Bold"/>
            </a:endParaRPr>
          </a:p>
        </p:txBody>
      </p:sp>
    </p:spTree>
    <p:extLst>
      <p:ext uri="{BB962C8B-B14F-4D97-AF65-F5344CB8AC3E}">
        <p14:creationId xmlns:p14="http://schemas.microsoft.com/office/powerpoint/2010/main" val="131078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PR" sz="1200"/>
          </a:p>
        </p:txBody>
      </p:sp>
      <p:sp>
        <p:nvSpPr>
          <p:cNvPr id="3" name="Freeform 3">
            <a:extLst>
              <a:ext uri="{C183D7F6-B498-43B3-948B-1728B52AA6E4}">
                <adec:decorative xmlns:adec="http://schemas.microsoft.com/office/drawing/2017/decorative" val="1"/>
              </a:ext>
            </a:extLst>
          </p:cNvPr>
          <p:cNvSpPr/>
          <p:nvPr/>
        </p:nvSpPr>
        <p:spPr>
          <a:xfrm rot="5400000">
            <a:off x="9921508" y="1272283"/>
            <a:ext cx="1229868" cy="2743200"/>
          </a:xfrm>
          <a:custGeom>
            <a:avLst/>
            <a:gdLst/>
            <a:ahLst/>
            <a:cxnLst/>
            <a:rect l="l" t="t" r="r" b="b"/>
            <a:pathLst>
              <a:path w="1844802" h="4114800">
                <a:moveTo>
                  <a:pt x="0" y="0"/>
                </a:moveTo>
                <a:lnTo>
                  <a:pt x="1844802" y="0"/>
                </a:lnTo>
                <a:lnTo>
                  <a:pt x="18448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R" sz="1200"/>
          </a:p>
        </p:txBody>
      </p:sp>
      <p:sp>
        <p:nvSpPr>
          <p:cNvPr id="4" name="Freeform 4">
            <a:extLst>
              <a:ext uri="{C183D7F6-B498-43B3-948B-1728B52AA6E4}">
                <adec:decorative xmlns:adec="http://schemas.microsoft.com/office/drawing/2017/decorative" val="1"/>
              </a:ext>
            </a:extLst>
          </p:cNvPr>
          <p:cNvSpPr/>
          <p:nvPr/>
        </p:nvSpPr>
        <p:spPr>
          <a:xfrm rot="5400000">
            <a:off x="1049187" y="2866562"/>
            <a:ext cx="1229868" cy="2743200"/>
          </a:xfrm>
          <a:custGeom>
            <a:avLst/>
            <a:gdLst/>
            <a:ahLst/>
            <a:cxnLst/>
            <a:rect l="l" t="t" r="r" b="b"/>
            <a:pathLst>
              <a:path w="1844802" h="4114800">
                <a:moveTo>
                  <a:pt x="0" y="0"/>
                </a:moveTo>
                <a:lnTo>
                  <a:pt x="1844802" y="0"/>
                </a:lnTo>
                <a:lnTo>
                  <a:pt x="18448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R" sz="1200"/>
          </a:p>
        </p:txBody>
      </p:sp>
      <p:grpSp>
        <p:nvGrpSpPr>
          <p:cNvPr id="5" name="Group 5">
            <a:extLst>
              <a:ext uri="{C183D7F6-B498-43B3-948B-1728B52AA6E4}">
                <adec:decorative xmlns:adec="http://schemas.microsoft.com/office/drawing/2017/decorative" val="1"/>
              </a:ext>
            </a:extLst>
          </p:cNvPr>
          <p:cNvGrpSpPr>
            <a:grpSpLocks noChangeAspect="1"/>
          </p:cNvGrpSpPr>
          <p:nvPr/>
        </p:nvGrpSpPr>
        <p:grpSpPr>
          <a:xfrm>
            <a:off x="2799444" y="132457"/>
            <a:ext cx="6593113" cy="6593087"/>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14011" r="-35800"/>
              </a:stretch>
            </a:blipFill>
          </p:spPr>
          <p:txBody>
            <a:bodyPr/>
            <a:lstStyle/>
            <a:p>
              <a:endParaRPr lang="en-PR" sz="1200"/>
            </a:p>
          </p:txBody>
        </p:sp>
      </p:grpSp>
      <p:sp>
        <p:nvSpPr>
          <p:cNvPr id="7" name="Freeform 7">
            <a:extLst>
              <a:ext uri="{C183D7F6-B498-43B3-948B-1728B52AA6E4}">
                <adec:decorative xmlns:adec="http://schemas.microsoft.com/office/drawing/2017/decorative" val="1"/>
              </a:ext>
            </a:extLst>
          </p:cNvPr>
          <p:cNvSpPr/>
          <p:nvPr/>
        </p:nvSpPr>
        <p:spPr>
          <a:xfrm>
            <a:off x="-32204" y="858540"/>
            <a:ext cx="4299404" cy="1371573"/>
          </a:xfrm>
          <a:custGeom>
            <a:avLst/>
            <a:gdLst/>
            <a:ahLst/>
            <a:cxnLst/>
            <a:rect l="l" t="t" r="r" b="b"/>
            <a:pathLst>
              <a:path w="6677706" h="2057360">
                <a:moveTo>
                  <a:pt x="0" y="0"/>
                </a:moveTo>
                <a:lnTo>
                  <a:pt x="6677705" y="0"/>
                </a:lnTo>
                <a:lnTo>
                  <a:pt x="6677705" y="2057361"/>
                </a:lnTo>
                <a:lnTo>
                  <a:pt x="0" y="2057361"/>
                </a:lnTo>
                <a:lnTo>
                  <a:pt x="0" y="0"/>
                </a:lnTo>
                <a:close/>
              </a:path>
            </a:pathLst>
          </a:custGeom>
          <a:blipFill>
            <a:blip r:embed="rId6">
              <a:extLst>
                <a:ext uri="{96DAC541-7B7A-43D3-8B79-37D633B846F1}">
                  <asvg:svgBlip xmlns:asvg="http://schemas.microsoft.com/office/drawing/2016/SVG/main" r:embed="rId7"/>
                </a:ext>
              </a:extLst>
            </a:blip>
            <a:stretch>
              <a:fillRect l="-34098" t="-13236" r="-29571" b="-14259"/>
            </a:stretch>
          </a:blipFill>
        </p:spPr>
        <p:txBody>
          <a:bodyPr/>
          <a:lstStyle/>
          <a:p>
            <a:endParaRPr lang="en-PR" sz="1200"/>
          </a:p>
        </p:txBody>
      </p:sp>
      <p:sp>
        <p:nvSpPr>
          <p:cNvPr id="8" name="Freeform 8">
            <a:extLst>
              <a:ext uri="{C183D7F6-B498-43B3-948B-1728B52AA6E4}">
                <adec:decorative xmlns:adec="http://schemas.microsoft.com/office/drawing/2017/decorative" val="1"/>
              </a:ext>
            </a:extLst>
          </p:cNvPr>
          <p:cNvSpPr/>
          <p:nvPr/>
        </p:nvSpPr>
        <p:spPr>
          <a:xfrm>
            <a:off x="4181432" y="858541"/>
            <a:ext cx="4352550" cy="1366987"/>
          </a:xfrm>
          <a:custGeom>
            <a:avLst/>
            <a:gdLst/>
            <a:ahLst/>
            <a:cxnLst/>
            <a:rect l="l" t="t" r="r" b="b"/>
            <a:pathLst>
              <a:path w="6528825" h="2050481">
                <a:moveTo>
                  <a:pt x="0" y="0"/>
                </a:moveTo>
                <a:lnTo>
                  <a:pt x="6528825" y="0"/>
                </a:lnTo>
                <a:lnTo>
                  <a:pt x="6528825" y="2050481"/>
                </a:lnTo>
                <a:lnTo>
                  <a:pt x="0" y="2050481"/>
                </a:lnTo>
                <a:lnTo>
                  <a:pt x="0" y="0"/>
                </a:lnTo>
                <a:close/>
              </a:path>
            </a:pathLst>
          </a:custGeom>
          <a:blipFill>
            <a:blip r:embed="rId6">
              <a:extLst>
                <a:ext uri="{96DAC541-7B7A-43D3-8B79-37D633B846F1}">
                  <asvg:svgBlip xmlns:asvg="http://schemas.microsoft.com/office/drawing/2016/SVG/main" r:embed="rId7"/>
                </a:ext>
              </a:extLst>
            </a:blip>
            <a:stretch>
              <a:fillRect l="-67402" t="-13616" b="-14307"/>
            </a:stretch>
          </a:blipFill>
        </p:spPr>
        <p:txBody>
          <a:bodyPr/>
          <a:lstStyle/>
          <a:p>
            <a:endParaRPr lang="en-PR" sz="1200"/>
          </a:p>
        </p:txBody>
      </p:sp>
      <p:sp>
        <p:nvSpPr>
          <p:cNvPr id="10" name="Freeform 10">
            <a:extLst>
              <a:ext uri="{C183D7F6-B498-43B3-948B-1728B52AA6E4}">
                <adec:decorative xmlns:adec="http://schemas.microsoft.com/office/drawing/2017/decorative" val="1"/>
              </a:ext>
            </a:extLst>
          </p:cNvPr>
          <p:cNvSpPr/>
          <p:nvPr/>
        </p:nvSpPr>
        <p:spPr>
          <a:xfrm>
            <a:off x="3580089" y="4713245"/>
            <a:ext cx="8669061" cy="1372763"/>
          </a:xfrm>
          <a:custGeom>
            <a:avLst/>
            <a:gdLst/>
            <a:ahLst/>
            <a:cxnLst/>
            <a:rect l="l" t="t" r="r" b="b"/>
            <a:pathLst>
              <a:path w="8954712" h="2059145">
                <a:moveTo>
                  <a:pt x="0" y="0"/>
                </a:moveTo>
                <a:lnTo>
                  <a:pt x="8954711" y="0"/>
                </a:lnTo>
                <a:lnTo>
                  <a:pt x="8954711" y="2059145"/>
                </a:lnTo>
                <a:lnTo>
                  <a:pt x="0" y="2059145"/>
                </a:lnTo>
                <a:lnTo>
                  <a:pt x="0" y="0"/>
                </a:lnTo>
                <a:close/>
              </a:path>
            </a:pathLst>
          </a:custGeom>
          <a:blipFill>
            <a:blip r:embed="rId6">
              <a:extLst>
                <a:ext uri="{96DAC541-7B7A-43D3-8B79-37D633B846F1}">
                  <asvg:svgBlip xmlns:asvg="http://schemas.microsoft.com/office/drawing/2016/SVG/main" r:embed="rId7"/>
                </a:ext>
              </a:extLst>
            </a:blip>
            <a:stretch>
              <a:fillRect t="-13138" r="-22052" b="-14247"/>
            </a:stretch>
          </a:blipFill>
        </p:spPr>
        <p:txBody>
          <a:bodyPr/>
          <a:lstStyle/>
          <a:p>
            <a:endParaRPr lang="en-PR" sz="1200"/>
          </a:p>
        </p:txBody>
      </p:sp>
      <p:sp>
        <p:nvSpPr>
          <p:cNvPr id="11" name="Freeform 11">
            <a:extLst>
              <a:ext uri="{C183D7F6-B498-43B3-948B-1728B52AA6E4}">
                <adec:decorative xmlns:adec="http://schemas.microsoft.com/office/drawing/2017/decorative" val="1"/>
              </a:ext>
            </a:extLst>
          </p:cNvPr>
          <p:cNvSpPr/>
          <p:nvPr/>
        </p:nvSpPr>
        <p:spPr>
          <a:xfrm>
            <a:off x="349671" y="4238162"/>
            <a:ext cx="6143604" cy="2232029"/>
          </a:xfrm>
          <a:custGeom>
            <a:avLst/>
            <a:gdLst/>
            <a:ahLst/>
            <a:cxnLst/>
            <a:rect l="l" t="t" r="r" b="b"/>
            <a:pathLst>
              <a:path w="9215406" h="3348043">
                <a:moveTo>
                  <a:pt x="0" y="0"/>
                </a:moveTo>
                <a:lnTo>
                  <a:pt x="9215406" y="0"/>
                </a:lnTo>
                <a:lnTo>
                  <a:pt x="9215406" y="3348043"/>
                </a:lnTo>
                <a:lnTo>
                  <a:pt x="0" y="3348043"/>
                </a:lnTo>
                <a:lnTo>
                  <a:pt x="0" y="0"/>
                </a:lnTo>
                <a:close/>
              </a:path>
            </a:pathLst>
          </a:custGeom>
          <a:blipFill>
            <a:blip r:embed="rId8"/>
            <a:stretch>
              <a:fillRect/>
            </a:stretch>
          </a:blipFill>
        </p:spPr>
        <p:txBody>
          <a:bodyPr/>
          <a:lstStyle/>
          <a:p>
            <a:endParaRPr lang="en-PR" sz="1200"/>
          </a:p>
        </p:txBody>
      </p:sp>
      <p:sp>
        <p:nvSpPr>
          <p:cNvPr id="12" name="Freeform 12">
            <a:extLst>
              <a:ext uri="{C183D7F6-B498-43B3-948B-1728B52AA6E4}">
                <adec:decorative xmlns:adec="http://schemas.microsoft.com/office/drawing/2017/decorative" val="1"/>
              </a:ext>
            </a:extLst>
          </p:cNvPr>
          <p:cNvSpPr/>
          <p:nvPr/>
        </p:nvSpPr>
        <p:spPr>
          <a:xfrm>
            <a:off x="10166985" y="307205"/>
            <a:ext cx="1741058" cy="551335"/>
          </a:xfrm>
          <a:custGeom>
            <a:avLst/>
            <a:gdLst/>
            <a:ahLst/>
            <a:cxnLst/>
            <a:rect l="l" t="t" r="r" b="b"/>
            <a:pathLst>
              <a:path w="2611587" h="827002">
                <a:moveTo>
                  <a:pt x="0" y="0"/>
                </a:moveTo>
                <a:lnTo>
                  <a:pt x="2611586" y="0"/>
                </a:lnTo>
                <a:lnTo>
                  <a:pt x="2611586" y="827002"/>
                </a:lnTo>
                <a:lnTo>
                  <a:pt x="0" y="827002"/>
                </a:lnTo>
                <a:lnTo>
                  <a:pt x="0" y="0"/>
                </a:lnTo>
                <a:close/>
              </a:path>
            </a:pathLst>
          </a:custGeom>
          <a:blipFill>
            <a:blip r:embed="rId9"/>
            <a:stretch>
              <a:fillRect/>
            </a:stretch>
          </a:blipFill>
        </p:spPr>
        <p:txBody>
          <a:bodyPr/>
          <a:lstStyle/>
          <a:p>
            <a:endParaRPr lang="en-PR" sz="1200"/>
          </a:p>
        </p:txBody>
      </p:sp>
      <p:sp>
        <p:nvSpPr>
          <p:cNvPr id="13" name="TextBox 13"/>
          <p:cNvSpPr txBox="1">
            <a:spLocks noGrp="1"/>
          </p:cNvSpPr>
          <p:nvPr>
            <p:ph type="title" idx="4294967295"/>
          </p:nvPr>
        </p:nvSpPr>
        <p:spPr>
          <a:xfrm>
            <a:off x="4742502" y="1058345"/>
            <a:ext cx="3202813" cy="91416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574"/>
              </a:lnSpc>
              <a:spcBef>
                <a:spcPct val="0"/>
              </a:spcBef>
              <a:spcAft>
                <a:spcPts val="0"/>
              </a:spcAft>
              <a:buClrTx/>
              <a:buSzTx/>
              <a:buFontTx/>
              <a:buNone/>
              <a:tabLst/>
              <a:defRPr/>
            </a:pPr>
            <a:r>
              <a:rPr kumimoji="0" lang="en-US" sz="5410" b="0" i="0" u="none" strike="noStrike" kern="1200" cap="none" spc="0" normalizeH="0" baseline="0" noProof="0" dirty="0">
                <a:ln>
                  <a:noFill/>
                </a:ln>
                <a:solidFill>
                  <a:srgbClr val="F1E9DC"/>
                </a:solidFill>
                <a:effectLst/>
                <a:uLnTx/>
                <a:uFillTx/>
                <a:latin typeface="Kollektif"/>
                <a:ea typeface="+mn-ea"/>
                <a:cs typeface="+mn-cs"/>
              </a:rPr>
              <a:t>BONUS </a:t>
            </a:r>
          </a:p>
        </p:txBody>
      </p:sp>
      <p:sp>
        <p:nvSpPr>
          <p:cNvPr id="14" name="TextBox 14"/>
          <p:cNvSpPr txBox="1"/>
          <p:nvPr/>
        </p:nvSpPr>
        <p:spPr>
          <a:xfrm>
            <a:off x="4745446" y="4998749"/>
            <a:ext cx="4345064" cy="771493"/>
          </a:xfrm>
          <a:prstGeom prst="rect">
            <a:avLst/>
          </a:prstGeom>
        </p:spPr>
        <p:txBody>
          <a:bodyPr wrap="square" lIns="0" tIns="0" rIns="0" bIns="0" rtlCol="0" anchor="t">
            <a:spAutoFit/>
          </a:bodyPr>
          <a:lstStyle/>
          <a:p>
            <a:pPr algn="ctr">
              <a:lnSpc>
                <a:spcPts val="6449"/>
              </a:lnSpc>
              <a:spcBef>
                <a:spcPct val="0"/>
              </a:spcBef>
            </a:pPr>
            <a:r>
              <a:rPr lang="en-US" sz="4606" spc="368">
                <a:solidFill>
                  <a:srgbClr val="F1E9DC"/>
                </a:solidFill>
                <a:latin typeface="Kollektif"/>
              </a:rPr>
              <a:t>HIP BENEFITS</a:t>
            </a:r>
          </a:p>
        </p:txBody>
      </p:sp>
      <p:sp>
        <p:nvSpPr>
          <p:cNvPr id="15" name="TextBox 15"/>
          <p:cNvSpPr txBox="1"/>
          <p:nvPr/>
        </p:nvSpPr>
        <p:spPr>
          <a:xfrm>
            <a:off x="349670" y="5779797"/>
            <a:ext cx="2449773" cy="936154"/>
          </a:xfrm>
          <a:prstGeom prst="rect">
            <a:avLst/>
          </a:prstGeom>
        </p:spPr>
        <p:txBody>
          <a:bodyPr wrap="square" lIns="0" tIns="0" rIns="0" bIns="0" rtlCol="0" anchor="t">
            <a:spAutoFit/>
          </a:bodyPr>
          <a:lstStyle/>
          <a:p>
            <a:pPr algn="just">
              <a:lnSpc>
                <a:spcPts val="4216"/>
              </a:lnSpc>
            </a:pPr>
            <a:r>
              <a:rPr lang="en-US" sz="4989">
                <a:solidFill>
                  <a:srgbClr val="F2712C"/>
                </a:solidFill>
                <a:latin typeface="Pinyon Script"/>
              </a:rPr>
              <a:t>language</a:t>
            </a:r>
          </a:p>
          <a:p>
            <a:pPr algn="just">
              <a:lnSpc>
                <a:spcPts val="3057"/>
              </a:lnSpc>
            </a:pPr>
            <a:r>
              <a:rPr lang="en-US" sz="3618" spc="32">
                <a:solidFill>
                  <a:srgbClr val="000000"/>
                </a:solidFill>
                <a:latin typeface="Impact"/>
              </a:rPr>
              <a:t>connections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3333" b="-3333"/>
            </a:stretch>
          </a:blipFill>
        </p:spPr>
        <p:txBody>
          <a:bodyPr/>
          <a:lstStyle/>
          <a:p>
            <a:endParaRPr lang="en-PR" sz="1200"/>
          </a:p>
        </p:txBody>
      </p:sp>
      <p:grpSp>
        <p:nvGrpSpPr>
          <p:cNvPr id="3" name="Group 3">
            <a:extLst>
              <a:ext uri="{C183D7F6-B498-43B3-948B-1728B52AA6E4}">
                <adec:decorative xmlns:adec="http://schemas.microsoft.com/office/drawing/2017/decorative" val="1"/>
              </a:ext>
            </a:extLst>
          </p:cNvPr>
          <p:cNvGrpSpPr/>
          <p:nvPr/>
        </p:nvGrpSpPr>
        <p:grpSpPr>
          <a:xfrm>
            <a:off x="50800" y="76200"/>
            <a:ext cx="5758543" cy="1815931"/>
            <a:chOff x="0" y="0"/>
            <a:chExt cx="2274980" cy="717405"/>
          </a:xfrm>
        </p:grpSpPr>
        <p:sp>
          <p:nvSpPr>
            <p:cNvPr id="4" name="Freeform 4"/>
            <p:cNvSpPr/>
            <p:nvPr/>
          </p:nvSpPr>
          <p:spPr>
            <a:xfrm>
              <a:off x="0" y="0"/>
              <a:ext cx="2274980" cy="717405"/>
            </a:xfrm>
            <a:custGeom>
              <a:avLst/>
              <a:gdLst/>
              <a:ahLst/>
              <a:cxnLst/>
              <a:rect l="l" t="t" r="r" b="b"/>
              <a:pathLst>
                <a:path w="2274980" h="717405">
                  <a:moveTo>
                    <a:pt x="0" y="0"/>
                  </a:moveTo>
                  <a:lnTo>
                    <a:pt x="2274980" y="0"/>
                  </a:lnTo>
                  <a:lnTo>
                    <a:pt x="2274980" y="717405"/>
                  </a:lnTo>
                  <a:lnTo>
                    <a:pt x="0" y="717405"/>
                  </a:lnTo>
                  <a:close/>
                </a:path>
              </a:pathLst>
            </a:custGeom>
            <a:solidFill>
              <a:srgbClr val="000000">
                <a:alpha val="0"/>
              </a:srgbClr>
            </a:solidFill>
            <a:ln w="266700" cap="sq">
              <a:solidFill>
                <a:srgbClr val="7F95E4"/>
              </a:solidFill>
              <a:prstDash val="solid"/>
              <a:miter/>
            </a:ln>
          </p:spPr>
          <p:txBody>
            <a:bodyPr/>
            <a:lstStyle/>
            <a:p>
              <a:endParaRPr lang="en-PR" sz="1200"/>
            </a:p>
          </p:txBody>
        </p:sp>
        <p:sp>
          <p:nvSpPr>
            <p:cNvPr id="5" name="TextBox 5"/>
            <p:cNvSpPr txBox="1"/>
            <p:nvPr/>
          </p:nvSpPr>
          <p:spPr>
            <a:xfrm>
              <a:off x="0" y="-38100"/>
              <a:ext cx="2274980" cy="755505"/>
            </a:xfrm>
            <a:prstGeom prst="rect">
              <a:avLst/>
            </a:prstGeom>
          </p:spPr>
          <p:txBody>
            <a:bodyPr lIns="33867" tIns="33867" rIns="33867" bIns="33867" rtlCol="0" anchor="ctr"/>
            <a:lstStyle/>
            <a:p>
              <a:pPr algn="ctr">
                <a:lnSpc>
                  <a:spcPts val="1773"/>
                </a:lnSpc>
              </a:pPr>
              <a:endParaRPr sz="1200"/>
            </a:p>
          </p:txBody>
        </p:sp>
      </p:grpSp>
      <p:sp>
        <p:nvSpPr>
          <p:cNvPr id="6" name="TextBox 6"/>
          <p:cNvSpPr txBox="1">
            <a:spLocks noGrp="1"/>
          </p:cNvSpPr>
          <p:nvPr>
            <p:ph type="title" idx="4294967295"/>
          </p:nvPr>
        </p:nvSpPr>
        <p:spPr>
          <a:xfrm>
            <a:off x="948871" y="705796"/>
            <a:ext cx="3962400" cy="4695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904"/>
              </a:lnSpc>
              <a:spcBef>
                <a:spcPct val="0"/>
              </a:spcBef>
              <a:spcAft>
                <a:spcPts val="0"/>
              </a:spcAft>
              <a:buClrTx/>
              <a:buSzTx/>
              <a:buFontTx/>
              <a:buNone/>
              <a:tabLst/>
              <a:defRPr/>
            </a:pPr>
            <a:r>
              <a:rPr kumimoji="0" lang="en-US" sz="2789" b="0" i="0" u="none" strike="noStrike" kern="1200" cap="none" spc="0" normalizeH="0" baseline="0" noProof="0" dirty="0">
                <a:ln>
                  <a:noFill/>
                </a:ln>
                <a:solidFill>
                  <a:schemeClr val="tx1"/>
                </a:solidFill>
                <a:effectLst/>
                <a:uLnTx/>
                <a:uFillTx/>
                <a:latin typeface="Kollektif Bold"/>
                <a:ea typeface="+mn-ea"/>
                <a:cs typeface="+mn-cs"/>
              </a:rPr>
              <a:t>UNIT V-INTERACTION I</a:t>
            </a:r>
          </a:p>
        </p:txBody>
      </p:sp>
      <p:sp>
        <p:nvSpPr>
          <p:cNvPr id="7" name="TextBox 4">
            <a:extLst>
              <a:ext uri="{FF2B5EF4-FFF2-40B4-BE49-F238E27FC236}">
                <a16:creationId xmlns:a16="http://schemas.microsoft.com/office/drawing/2014/main" id="{6F26413E-B156-B83F-3904-4D2CC23F51E9}"/>
              </a:ext>
            </a:extLst>
          </p:cNvPr>
          <p:cNvSpPr txBox="1"/>
          <p:nvPr/>
        </p:nvSpPr>
        <p:spPr>
          <a:xfrm>
            <a:off x="699008" y="2620264"/>
            <a:ext cx="9541329" cy="3858300"/>
          </a:xfrm>
          <a:prstGeom prst="rect">
            <a:avLst/>
          </a:prstGeom>
        </p:spPr>
        <p:txBody>
          <a:bodyPr wrap="square" lIns="0" tIns="0" rIns="0" bIns="0" rtlCol="0" anchor="t">
            <a:spAutoFit/>
          </a:bodyPr>
          <a:lstStyle/>
          <a:p>
            <a:pPr marL="381019" indent="-381019">
              <a:buAutoNum type="alphaLcPeriod"/>
            </a:pPr>
            <a:r>
              <a:rPr lang="en-US" sz="1867" b="1">
                <a:solidFill>
                  <a:srgbClr val="000000"/>
                </a:solidFill>
                <a:latin typeface="Helvetica Neue"/>
              </a:rPr>
              <a:t>What is the eligibility requirement for the HIP program according to the audio?</a:t>
            </a:r>
            <a:endParaRPr lang="en-US" sz="1867">
              <a:solidFill>
                <a:srgbClr val="004460"/>
              </a:solidFill>
              <a:highlight>
                <a:srgbClr val="FFFF00"/>
              </a:highlight>
              <a:latin typeface="Helvetica Neue"/>
            </a:endParaRPr>
          </a:p>
          <a:p>
            <a:pPr marL="800140" lvl="1" indent="-495325">
              <a:buAutoNum type="alphaLcPeriod"/>
            </a:pPr>
            <a:r>
              <a:rPr lang="en-US" sz="1867" b="1" err="1">
                <a:solidFill>
                  <a:srgbClr val="000000"/>
                </a:solidFill>
                <a:latin typeface="Helvetica Neue"/>
              </a:rPr>
              <a:t>Vive</a:t>
            </a:r>
            <a:r>
              <a:rPr lang="en-US" sz="1867" b="1">
                <a:solidFill>
                  <a:srgbClr val="000000"/>
                </a:solidFill>
                <a:latin typeface="Helvetica Neue"/>
              </a:rPr>
              <a:t> </a:t>
            </a:r>
            <a:r>
              <a:rPr lang="en-US" sz="1867" b="1" err="1">
                <a:solidFill>
                  <a:srgbClr val="000000"/>
                </a:solidFill>
                <a:latin typeface="Helvetica Neue"/>
              </a:rPr>
              <a:t>en</a:t>
            </a:r>
            <a:r>
              <a:rPr lang="en-US" sz="1867" b="1">
                <a:solidFill>
                  <a:srgbClr val="000000"/>
                </a:solidFill>
                <a:latin typeface="Helvetica Neue"/>
              </a:rPr>
              <a:t> MA y </a:t>
            </a:r>
            <a:r>
              <a:rPr lang="en-US" sz="1867" b="1" err="1">
                <a:solidFill>
                  <a:srgbClr val="000000"/>
                </a:solidFill>
                <a:latin typeface="Helvetica Neue"/>
              </a:rPr>
              <a:t>recibe</a:t>
            </a:r>
            <a:r>
              <a:rPr lang="en-US" sz="1867" b="1">
                <a:solidFill>
                  <a:srgbClr val="000000"/>
                </a:solidFill>
                <a:latin typeface="Helvetica Neue"/>
              </a:rPr>
              <a:t> </a:t>
            </a:r>
            <a:r>
              <a:rPr lang="en-US" sz="1867" b="1" err="1">
                <a:solidFill>
                  <a:srgbClr val="000000"/>
                </a:solidFill>
                <a:latin typeface="Helvetica Neue"/>
              </a:rPr>
              <a:t>cupones</a:t>
            </a:r>
            <a:r>
              <a:rPr lang="en-US" sz="1867" b="1">
                <a:solidFill>
                  <a:srgbClr val="000000"/>
                </a:solidFill>
                <a:latin typeface="Helvetica Neue"/>
              </a:rPr>
              <a:t> de </a:t>
            </a:r>
            <a:r>
              <a:rPr lang="en-US" sz="1867" b="1" err="1">
                <a:solidFill>
                  <a:srgbClr val="000000"/>
                </a:solidFill>
                <a:latin typeface="Helvetica Neue"/>
              </a:rPr>
              <a:t>familia</a:t>
            </a:r>
            <a:r>
              <a:rPr lang="en-US" sz="1867" b="1">
                <a:solidFill>
                  <a:srgbClr val="000000"/>
                </a:solidFill>
                <a:latin typeface="Helvetica Neue"/>
              </a:rPr>
              <a:t>.</a:t>
            </a:r>
            <a:endParaRPr lang="en-US" sz="1867" b="1">
              <a:solidFill>
                <a:srgbClr val="000000"/>
              </a:solidFill>
              <a:latin typeface="Helvetica Neue" panose="02000503000000020004" pitchFamily="2" charset="0"/>
            </a:endParaRPr>
          </a:p>
          <a:p>
            <a:pPr marL="800140" lvl="1" indent="-495325">
              <a:buFontTx/>
              <a:buAutoNum type="alphaLcPeriod"/>
            </a:pPr>
            <a:r>
              <a:rPr lang="en-US" sz="1867" b="1">
                <a:solidFill>
                  <a:srgbClr val="000000"/>
                </a:solidFill>
                <a:latin typeface="Helvetica Neue"/>
              </a:rPr>
              <a:t>Con la </a:t>
            </a:r>
            <a:r>
              <a:rPr lang="en-US" sz="1867" b="1" err="1">
                <a:solidFill>
                  <a:srgbClr val="000000"/>
                </a:solidFill>
                <a:latin typeface="Helvetica Neue"/>
              </a:rPr>
              <a:t>compra</a:t>
            </a:r>
            <a:r>
              <a:rPr lang="en-US" sz="1867" b="1">
                <a:solidFill>
                  <a:srgbClr val="000000"/>
                </a:solidFill>
                <a:latin typeface="Helvetica Neue"/>
              </a:rPr>
              <a:t> de </a:t>
            </a:r>
            <a:r>
              <a:rPr lang="en-US" sz="1867" b="1" err="1">
                <a:solidFill>
                  <a:srgbClr val="000000"/>
                </a:solidFill>
                <a:latin typeface="Helvetica Neue"/>
              </a:rPr>
              <a:t>verduras</a:t>
            </a:r>
            <a:r>
              <a:rPr lang="en-US" sz="1867" b="1">
                <a:solidFill>
                  <a:srgbClr val="000000"/>
                </a:solidFill>
                <a:latin typeface="Helvetica Neue"/>
              </a:rPr>
              <a:t>.</a:t>
            </a:r>
            <a:endParaRPr lang="en-US" sz="1867" b="1">
              <a:solidFill>
                <a:srgbClr val="000000"/>
              </a:solidFill>
              <a:latin typeface="Helvetica Neue" panose="02000503000000020004" pitchFamily="2" charset="0"/>
            </a:endParaRPr>
          </a:p>
          <a:p>
            <a:pPr marL="800140" lvl="1" indent="-495325">
              <a:buFontTx/>
              <a:buAutoNum type="alphaLcPeriod"/>
            </a:pPr>
            <a:r>
              <a:rPr lang="en-US" sz="1867" b="1" err="1">
                <a:solidFill>
                  <a:srgbClr val="000000"/>
                </a:solidFill>
                <a:latin typeface="Helvetica Neue"/>
              </a:rPr>
              <a:t>Recibe</a:t>
            </a:r>
            <a:r>
              <a:rPr lang="en-US" sz="1867" b="1">
                <a:solidFill>
                  <a:srgbClr val="000000"/>
                </a:solidFill>
                <a:latin typeface="Helvetica Neue"/>
              </a:rPr>
              <a:t> </a:t>
            </a:r>
            <a:r>
              <a:rPr lang="en-US" sz="1867" b="1" err="1">
                <a:solidFill>
                  <a:srgbClr val="000000"/>
                </a:solidFill>
                <a:latin typeface="Helvetica Neue"/>
              </a:rPr>
              <a:t>cupones</a:t>
            </a:r>
            <a:r>
              <a:rPr lang="en-US" sz="1867" b="1">
                <a:solidFill>
                  <a:srgbClr val="000000"/>
                </a:solidFill>
                <a:latin typeface="Helvetica Neue"/>
              </a:rPr>
              <a:t> </a:t>
            </a:r>
            <a:r>
              <a:rPr lang="en-US" sz="1867" b="1" err="1">
                <a:solidFill>
                  <a:srgbClr val="000000"/>
                </a:solidFill>
                <a:latin typeface="Helvetica Neue"/>
              </a:rPr>
              <a:t>por</a:t>
            </a:r>
            <a:r>
              <a:rPr lang="en-US" sz="1867" b="1">
                <a:solidFill>
                  <a:srgbClr val="000000"/>
                </a:solidFill>
                <a:latin typeface="Helvetica Neue"/>
              </a:rPr>
              <a:t> dos </a:t>
            </a:r>
            <a:r>
              <a:rPr lang="en-US" sz="1867" b="1" err="1">
                <a:solidFill>
                  <a:srgbClr val="000000"/>
                </a:solidFill>
                <a:latin typeface="Helvetica Neue"/>
              </a:rPr>
              <a:t>familiares</a:t>
            </a:r>
            <a:r>
              <a:rPr lang="en-US" sz="1867" b="1">
                <a:solidFill>
                  <a:srgbClr val="000000"/>
                </a:solidFill>
                <a:latin typeface="Helvetica Neue"/>
              </a:rPr>
              <a:t>.</a:t>
            </a:r>
            <a:endParaRPr lang="en-US" sz="1867" b="1">
              <a:solidFill>
                <a:srgbClr val="000000"/>
              </a:solidFill>
              <a:latin typeface="Helvetica Neue" panose="02000503000000020004" pitchFamily="2" charset="0"/>
            </a:endParaRPr>
          </a:p>
          <a:p>
            <a:pPr marL="800140" lvl="1" indent="-495325">
              <a:buFontTx/>
              <a:buAutoNum type="alphaLcPeriod"/>
            </a:pPr>
            <a:endParaRPr lang="en-US" sz="1867" b="1">
              <a:solidFill>
                <a:srgbClr val="000000"/>
              </a:solidFill>
              <a:latin typeface="Helvetica Neue" panose="02000503000000020004" pitchFamily="2" charset="0"/>
            </a:endParaRPr>
          </a:p>
          <a:p>
            <a:pPr marL="381019" indent="-381019">
              <a:buAutoNum type="alphaLcPeriod"/>
            </a:pPr>
            <a:r>
              <a:rPr lang="en-US" sz="1867" b="1">
                <a:solidFill>
                  <a:srgbClr val="000000"/>
                </a:solidFill>
                <a:latin typeface="Helvetica Neue"/>
              </a:rPr>
              <a:t>What type of questions does the manager ask to make sure that they are eligible for HIP?</a:t>
            </a:r>
            <a:endParaRPr lang="en-US" sz="1867" b="1">
              <a:solidFill>
                <a:srgbClr val="000000"/>
              </a:solidFill>
              <a:highlight>
                <a:srgbClr val="FFFF00"/>
              </a:highlight>
              <a:latin typeface="Helvetica Neue"/>
            </a:endParaRPr>
          </a:p>
          <a:p>
            <a:pPr marL="685834" lvl="1" indent="-381019">
              <a:buAutoNum type="alphaLcPeriod"/>
            </a:pPr>
            <a:r>
              <a:rPr lang="en-US" sz="1867" b="1">
                <a:solidFill>
                  <a:srgbClr val="000000"/>
                </a:solidFill>
                <a:latin typeface="Helvetica Neue"/>
              </a:rPr>
              <a:t>Open questions about their personality.</a:t>
            </a:r>
          </a:p>
          <a:p>
            <a:pPr marL="685834" lvl="1" indent="-381019">
              <a:buAutoNum type="alphaLcPeriod"/>
            </a:pPr>
            <a:r>
              <a:rPr lang="en-US" sz="1867" b="1">
                <a:solidFill>
                  <a:srgbClr val="000000"/>
                </a:solidFill>
                <a:latin typeface="Helvetica Neue"/>
              </a:rPr>
              <a:t>Closed (Yes or No) questions.</a:t>
            </a:r>
          </a:p>
          <a:p>
            <a:pPr marL="685834" lvl="1" indent="-381019">
              <a:buAutoNum type="alphaLcPeriod"/>
            </a:pPr>
            <a:r>
              <a:rPr lang="en-US" sz="1867" b="1">
                <a:solidFill>
                  <a:srgbClr val="000000"/>
                </a:solidFill>
                <a:latin typeface="Helvetica Neue"/>
              </a:rPr>
              <a:t>Questions regarding their work experience.</a:t>
            </a:r>
          </a:p>
          <a:p>
            <a:pPr marL="381019" indent="-381019">
              <a:buAutoNum type="alphaLcPeriod"/>
            </a:pPr>
            <a:endParaRPr lang="en-US" sz="1867" b="1">
              <a:solidFill>
                <a:srgbClr val="000000"/>
              </a:solidFill>
              <a:latin typeface="Helvetica Neue"/>
            </a:endParaRPr>
          </a:p>
          <a:p>
            <a:pPr marL="381019" indent="-381019">
              <a:buAutoNum type="alphaLcPeriod"/>
            </a:pPr>
            <a:r>
              <a:rPr lang="en-US" sz="1867" b="1">
                <a:solidFill>
                  <a:srgbClr val="000000"/>
                </a:solidFill>
                <a:latin typeface="Helvetica Neue"/>
              </a:rPr>
              <a:t>Is this formal or informal interaction?</a:t>
            </a:r>
            <a:endParaRPr lang="en-US" sz="1867" b="1">
              <a:solidFill>
                <a:srgbClr val="000000"/>
              </a:solidFill>
              <a:latin typeface="Helvetica Neue" panose="02000503000000020004" pitchFamily="2" charset="0"/>
            </a:endParaRPr>
          </a:p>
          <a:p>
            <a:endParaRPr lang="en-US" sz="2667" b="1">
              <a:solidFill>
                <a:srgbClr val="000000"/>
              </a:solidFill>
              <a:latin typeface="Helvetica Neue" panose="02000503000000020004" pitchFamily="2" charset="0"/>
            </a:endParaRPr>
          </a:p>
        </p:txBody>
      </p:sp>
      <p:pic>
        <p:nvPicPr>
          <p:cNvPr id="8" name="MDAR Unit V Version A ">
            <a:hlinkClick r:id="" action="ppaction://media"/>
            <a:extLst>
              <a:ext uri="{FF2B5EF4-FFF2-40B4-BE49-F238E27FC236}">
                <a16:creationId xmlns:a16="http://schemas.microsoft.com/office/drawing/2014/main" id="{6A2AFF74-3CC9-DE28-F892-FEAC8778BA99}"/>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82659" y="1375664"/>
            <a:ext cx="541867" cy="541867"/>
          </a:xfrm>
          <a:prstGeom prst="rect">
            <a:avLst/>
          </a:prstGeom>
        </p:spPr>
      </p:pic>
      <p:sp>
        <p:nvSpPr>
          <p:cNvPr id="9" name="TextBox 4">
            <a:extLst>
              <a:ext uri="{FF2B5EF4-FFF2-40B4-BE49-F238E27FC236}">
                <a16:creationId xmlns:a16="http://schemas.microsoft.com/office/drawing/2014/main" id="{1A566702-388E-E6AA-CC83-D05CE771A17F}"/>
              </a:ext>
            </a:extLst>
          </p:cNvPr>
          <p:cNvSpPr txBox="1"/>
          <p:nvPr/>
        </p:nvSpPr>
        <p:spPr>
          <a:xfrm>
            <a:off x="6382659" y="525575"/>
            <a:ext cx="4389664" cy="820866"/>
          </a:xfrm>
          <a:prstGeom prst="rect">
            <a:avLst/>
          </a:prstGeom>
        </p:spPr>
        <p:txBody>
          <a:bodyPr wrap="square" lIns="0" tIns="0" rIns="0" bIns="0" rtlCol="0" anchor="t">
            <a:spAutoFit/>
          </a:bodyPr>
          <a:lstStyle/>
          <a:p>
            <a:r>
              <a:rPr lang="en-US" sz="2667" b="1">
                <a:solidFill>
                  <a:srgbClr val="000000"/>
                </a:solidFill>
                <a:latin typeface="Helvetica Neue" panose="02000503000000020004" pitchFamily="2" charset="0"/>
              </a:rPr>
              <a:t>Listen to the audio.</a:t>
            </a:r>
          </a:p>
          <a:p>
            <a:endParaRPr lang="en-US" sz="2667" b="1">
              <a:solidFill>
                <a:srgbClr val="000000"/>
              </a:solidFill>
              <a:latin typeface="Helvetica Neue" panose="02000503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0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3333" b="-3333"/>
            </a:stretch>
          </a:blipFill>
        </p:spPr>
        <p:txBody>
          <a:bodyPr/>
          <a:lstStyle/>
          <a:p>
            <a:endParaRPr lang="en-PR" sz="1200"/>
          </a:p>
        </p:txBody>
      </p:sp>
      <p:grpSp>
        <p:nvGrpSpPr>
          <p:cNvPr id="3" name="Group 3">
            <a:extLst>
              <a:ext uri="{C183D7F6-B498-43B3-948B-1728B52AA6E4}">
                <adec:decorative xmlns:adec="http://schemas.microsoft.com/office/drawing/2017/decorative" val="1"/>
              </a:ext>
            </a:extLst>
          </p:cNvPr>
          <p:cNvGrpSpPr/>
          <p:nvPr/>
        </p:nvGrpSpPr>
        <p:grpSpPr>
          <a:xfrm>
            <a:off x="50800" y="76200"/>
            <a:ext cx="5758543" cy="1815931"/>
            <a:chOff x="0" y="0"/>
            <a:chExt cx="2274980" cy="717405"/>
          </a:xfrm>
        </p:grpSpPr>
        <p:sp>
          <p:nvSpPr>
            <p:cNvPr id="4" name="Freeform 4"/>
            <p:cNvSpPr/>
            <p:nvPr/>
          </p:nvSpPr>
          <p:spPr>
            <a:xfrm>
              <a:off x="0" y="0"/>
              <a:ext cx="2274980" cy="717405"/>
            </a:xfrm>
            <a:custGeom>
              <a:avLst/>
              <a:gdLst/>
              <a:ahLst/>
              <a:cxnLst/>
              <a:rect l="l" t="t" r="r" b="b"/>
              <a:pathLst>
                <a:path w="2274980" h="717405">
                  <a:moveTo>
                    <a:pt x="0" y="0"/>
                  </a:moveTo>
                  <a:lnTo>
                    <a:pt x="2274980" y="0"/>
                  </a:lnTo>
                  <a:lnTo>
                    <a:pt x="2274980" y="717405"/>
                  </a:lnTo>
                  <a:lnTo>
                    <a:pt x="0" y="717405"/>
                  </a:lnTo>
                  <a:close/>
                </a:path>
              </a:pathLst>
            </a:custGeom>
            <a:solidFill>
              <a:srgbClr val="000000">
                <a:alpha val="0"/>
              </a:srgbClr>
            </a:solidFill>
            <a:ln w="266700" cap="sq">
              <a:solidFill>
                <a:srgbClr val="7F95E4"/>
              </a:solidFill>
              <a:prstDash val="solid"/>
              <a:miter/>
            </a:ln>
          </p:spPr>
          <p:txBody>
            <a:bodyPr/>
            <a:lstStyle/>
            <a:p>
              <a:endParaRPr lang="en-PR" sz="1200"/>
            </a:p>
          </p:txBody>
        </p:sp>
        <p:sp>
          <p:nvSpPr>
            <p:cNvPr id="5" name="TextBox 5"/>
            <p:cNvSpPr txBox="1"/>
            <p:nvPr/>
          </p:nvSpPr>
          <p:spPr>
            <a:xfrm>
              <a:off x="0" y="-38100"/>
              <a:ext cx="2274980" cy="755505"/>
            </a:xfrm>
            <a:prstGeom prst="rect">
              <a:avLst/>
            </a:prstGeom>
          </p:spPr>
          <p:txBody>
            <a:bodyPr lIns="33867" tIns="33867" rIns="33867" bIns="33867" rtlCol="0" anchor="ctr"/>
            <a:lstStyle/>
            <a:p>
              <a:pPr algn="ctr">
                <a:lnSpc>
                  <a:spcPts val="1773"/>
                </a:lnSpc>
              </a:pPr>
              <a:endParaRPr sz="1200"/>
            </a:p>
          </p:txBody>
        </p:sp>
      </p:grpSp>
      <p:sp>
        <p:nvSpPr>
          <p:cNvPr id="6" name="TextBox 6"/>
          <p:cNvSpPr txBox="1">
            <a:spLocks noGrp="1"/>
          </p:cNvSpPr>
          <p:nvPr>
            <p:ph type="title" idx="4294967295"/>
          </p:nvPr>
        </p:nvSpPr>
        <p:spPr>
          <a:xfrm>
            <a:off x="948871" y="705796"/>
            <a:ext cx="3962400" cy="4695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904"/>
              </a:lnSpc>
              <a:spcBef>
                <a:spcPct val="0"/>
              </a:spcBef>
              <a:spcAft>
                <a:spcPts val="0"/>
              </a:spcAft>
              <a:buClrTx/>
              <a:buSzTx/>
              <a:buFontTx/>
              <a:buNone/>
              <a:tabLst/>
              <a:defRPr/>
            </a:pPr>
            <a:r>
              <a:rPr kumimoji="0" lang="en-US" sz="2789" b="0" i="0" u="none" strike="noStrike" kern="1200" cap="none" spc="0" normalizeH="0" baseline="0" noProof="0" dirty="0">
                <a:ln>
                  <a:noFill/>
                </a:ln>
                <a:solidFill>
                  <a:srgbClr val="49326B"/>
                </a:solidFill>
                <a:effectLst/>
                <a:uLnTx/>
                <a:uFillTx/>
                <a:latin typeface="Kollektif Bold"/>
                <a:ea typeface="+mn-ea"/>
                <a:cs typeface="+mn-cs"/>
              </a:rPr>
              <a:t>UNIT V-INTERACTION I  </a:t>
            </a:r>
          </a:p>
        </p:txBody>
      </p:sp>
      <p:sp>
        <p:nvSpPr>
          <p:cNvPr id="7" name="TextBox 4">
            <a:extLst>
              <a:ext uri="{FF2B5EF4-FFF2-40B4-BE49-F238E27FC236}">
                <a16:creationId xmlns:a16="http://schemas.microsoft.com/office/drawing/2014/main" id="{6F26413E-B156-B83F-3904-4D2CC23F51E9}"/>
              </a:ext>
            </a:extLst>
          </p:cNvPr>
          <p:cNvSpPr txBox="1"/>
          <p:nvPr/>
        </p:nvSpPr>
        <p:spPr>
          <a:xfrm>
            <a:off x="2242579" y="2599644"/>
            <a:ext cx="7706843" cy="2218364"/>
          </a:xfrm>
          <a:prstGeom prst="rect">
            <a:avLst/>
          </a:prstGeom>
        </p:spPr>
        <p:txBody>
          <a:bodyPr lIns="0" tIns="0" rIns="0" bIns="0" rtlCol="0" anchor="t">
            <a:spAutoFit/>
          </a:bodyPr>
          <a:lstStyle/>
          <a:p>
            <a:pPr algn="just">
              <a:lnSpc>
                <a:spcPts val="3496"/>
              </a:lnSpc>
            </a:pPr>
            <a:r>
              <a:rPr lang="en-US" sz="2467">
                <a:solidFill>
                  <a:srgbClr val="050A30"/>
                </a:solidFill>
                <a:latin typeface="Kollektif"/>
              </a:rPr>
              <a:t>Instructions: Read through a model conversation in Spanish about the HIP program and organize the English sentences and questions.</a:t>
            </a:r>
            <a:endParaRPr lang="en-US" sz="2467">
              <a:solidFill>
                <a:srgbClr val="050A30"/>
              </a:solidFill>
              <a:highlight>
                <a:srgbClr val="FFFF00"/>
              </a:highlight>
              <a:latin typeface="Kollektif"/>
            </a:endParaRPr>
          </a:p>
          <a:p>
            <a:pPr algn="just">
              <a:lnSpc>
                <a:spcPts val="3496"/>
              </a:lnSpc>
            </a:pPr>
            <a:endParaRPr lang="en-US" sz="2467">
              <a:solidFill>
                <a:srgbClr val="050A30"/>
              </a:solidFill>
              <a:latin typeface="Kollektif"/>
            </a:endParaRPr>
          </a:p>
          <a:p>
            <a:pPr>
              <a:lnSpc>
                <a:spcPts val="3496"/>
              </a:lnSpc>
              <a:spcBef>
                <a:spcPct val="0"/>
              </a:spcBef>
            </a:pPr>
            <a:r>
              <a:rPr lang="en-US" sz="2400">
                <a:solidFill>
                  <a:srgbClr val="050A30"/>
                </a:solidFill>
                <a:latin typeface="Kollektif"/>
              </a:rPr>
              <a:t>You can find the script here: </a:t>
            </a:r>
            <a:r>
              <a:rPr lang="en-US" sz="2400">
                <a:solidFill>
                  <a:srgbClr val="050A30"/>
                </a:solidFill>
                <a:latin typeface="Kollektif"/>
                <a:hlinkClick r:id="rId5"/>
              </a:rPr>
              <a:t>📄</a:t>
            </a:r>
            <a:endParaRPr lang="en-US" sz="2400">
              <a:solidFill>
                <a:srgbClr val="050A30"/>
              </a:solidFill>
              <a:latin typeface="Kollektif"/>
            </a:endParaRPr>
          </a:p>
        </p:txBody>
      </p:sp>
      <p:pic>
        <p:nvPicPr>
          <p:cNvPr id="8" name="MDAR Unit V Version A ">
            <a:hlinkClick r:id="" action="ppaction://media"/>
            <a:extLst>
              <a:ext uri="{FF2B5EF4-FFF2-40B4-BE49-F238E27FC236}">
                <a16:creationId xmlns:a16="http://schemas.microsoft.com/office/drawing/2014/main" id="{6A2AFF74-3CC9-DE28-F892-FEAC8778BA99}"/>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82659" y="1375664"/>
            <a:ext cx="541867" cy="541867"/>
          </a:xfrm>
          <a:prstGeom prst="rect">
            <a:avLst/>
          </a:prstGeom>
        </p:spPr>
      </p:pic>
      <p:sp>
        <p:nvSpPr>
          <p:cNvPr id="9" name="TextBox 4">
            <a:extLst>
              <a:ext uri="{FF2B5EF4-FFF2-40B4-BE49-F238E27FC236}">
                <a16:creationId xmlns:a16="http://schemas.microsoft.com/office/drawing/2014/main" id="{543FD269-B9C2-D9C5-F301-7E91222D24A8}"/>
              </a:ext>
            </a:extLst>
          </p:cNvPr>
          <p:cNvSpPr txBox="1"/>
          <p:nvPr/>
        </p:nvSpPr>
        <p:spPr>
          <a:xfrm>
            <a:off x="6382659" y="525575"/>
            <a:ext cx="4389664" cy="820866"/>
          </a:xfrm>
          <a:prstGeom prst="rect">
            <a:avLst/>
          </a:prstGeom>
        </p:spPr>
        <p:txBody>
          <a:bodyPr wrap="square" lIns="0" tIns="0" rIns="0" bIns="0" rtlCol="0" anchor="t">
            <a:spAutoFit/>
          </a:bodyPr>
          <a:lstStyle/>
          <a:p>
            <a:r>
              <a:rPr lang="en-US" sz="2667" b="1">
                <a:solidFill>
                  <a:srgbClr val="000000"/>
                </a:solidFill>
                <a:latin typeface="Helvetica Neue" panose="02000503000000020004" pitchFamily="2" charset="0"/>
              </a:rPr>
              <a:t>Listen to the audio.</a:t>
            </a:r>
          </a:p>
          <a:p>
            <a:endParaRPr lang="en-US" sz="2667" b="1">
              <a:solidFill>
                <a:srgbClr val="000000"/>
              </a:solidFill>
              <a:latin typeface="Helvetica Neue" panose="02000503000000020004" pitchFamily="2" charset="0"/>
            </a:endParaRPr>
          </a:p>
        </p:txBody>
      </p:sp>
    </p:spTree>
    <p:extLst>
      <p:ext uri="{BB962C8B-B14F-4D97-AF65-F5344CB8AC3E}">
        <p14:creationId xmlns:p14="http://schemas.microsoft.com/office/powerpoint/2010/main" val="3415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0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333" b="-3333"/>
            </a:stretch>
          </a:blipFill>
        </p:spPr>
        <p:txBody>
          <a:bodyPr/>
          <a:lstStyle/>
          <a:p>
            <a:endParaRPr lang="en-PR" sz="1200"/>
          </a:p>
        </p:txBody>
      </p:sp>
      <p:sp>
        <p:nvSpPr>
          <p:cNvPr id="3" name="TextBox 3"/>
          <p:cNvSpPr txBox="1">
            <a:spLocks noGrp="1"/>
          </p:cNvSpPr>
          <p:nvPr>
            <p:ph type="title" idx="4294967295"/>
          </p:nvPr>
        </p:nvSpPr>
        <p:spPr>
          <a:xfrm>
            <a:off x="4145968" y="490344"/>
            <a:ext cx="3900064" cy="6855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677"/>
              </a:lnSpc>
              <a:spcBef>
                <a:spcPct val="0"/>
              </a:spcBef>
              <a:spcAft>
                <a:spcPts val="0"/>
              </a:spcAft>
              <a:buClrTx/>
              <a:buSzTx/>
              <a:buFontTx/>
              <a:buNone/>
              <a:tabLst/>
              <a:defRPr/>
            </a:pPr>
            <a:r>
              <a:rPr kumimoji="0" lang="en-US" sz="4055" b="0" i="0" u="none" strike="noStrike" kern="1200" cap="none" spc="0" normalizeH="0" baseline="0" noProof="0" dirty="0">
                <a:ln>
                  <a:noFill/>
                </a:ln>
                <a:solidFill>
                  <a:srgbClr val="050A30"/>
                </a:solidFill>
                <a:effectLst/>
                <a:uLnTx/>
                <a:uFillTx/>
                <a:latin typeface="Kollektif Bold"/>
                <a:ea typeface="+mn-ea"/>
                <a:cs typeface="+mn-cs"/>
              </a:rPr>
              <a:t>ACTIVITY</a:t>
            </a:r>
          </a:p>
        </p:txBody>
      </p:sp>
      <p:sp>
        <p:nvSpPr>
          <p:cNvPr id="4" name="TextBox 4"/>
          <p:cNvSpPr txBox="1"/>
          <p:nvPr/>
        </p:nvSpPr>
        <p:spPr>
          <a:xfrm>
            <a:off x="1069358" y="1646547"/>
            <a:ext cx="4439884" cy="4857676"/>
          </a:xfrm>
          <a:prstGeom prst="rect">
            <a:avLst/>
          </a:prstGeom>
        </p:spPr>
        <p:txBody>
          <a:bodyPr lIns="0" tIns="0" rIns="0" bIns="0" rtlCol="0" anchor="t">
            <a:spAutoFit/>
          </a:bodyPr>
          <a:lstStyle/>
          <a:p>
            <a:pPr algn="just">
              <a:lnSpc>
                <a:spcPts val="2013"/>
              </a:lnSpc>
            </a:pPr>
            <a:r>
              <a:rPr lang="en-US" sz="1438">
                <a:solidFill>
                  <a:srgbClr val="050A30"/>
                </a:solidFill>
                <a:latin typeface="Kollektif"/>
              </a:rPr>
              <a:t>Manager: Hello.</a:t>
            </a:r>
          </a:p>
          <a:p>
            <a:pPr algn="just">
              <a:lnSpc>
                <a:spcPts val="2013"/>
              </a:lnSpc>
            </a:pPr>
            <a:endParaRPr lang="en-US" sz="1438">
              <a:solidFill>
                <a:srgbClr val="050A30"/>
              </a:solidFill>
              <a:latin typeface="Kollektif"/>
            </a:endParaRPr>
          </a:p>
          <a:p>
            <a:pPr algn="just">
              <a:lnSpc>
                <a:spcPts val="2013"/>
              </a:lnSpc>
            </a:pPr>
            <a:r>
              <a:rPr lang="en-US" sz="1333">
                <a:solidFill>
                  <a:srgbClr val="050A30"/>
                </a:solidFill>
                <a:latin typeface="Kollektif"/>
              </a:rPr>
              <a:t>Manager: How many people live in your household?</a:t>
            </a:r>
            <a:endParaRPr lang="en-US" sz="1438">
              <a:solidFill>
                <a:srgbClr val="050A30"/>
              </a:solidFill>
              <a:latin typeface="Kollektif"/>
            </a:endParaRPr>
          </a:p>
          <a:p>
            <a:pPr algn="just">
              <a:lnSpc>
                <a:spcPts val="2013"/>
              </a:lnSpc>
            </a:pPr>
            <a:endParaRPr lang="en-US" sz="1438">
              <a:solidFill>
                <a:srgbClr val="050A30"/>
              </a:solidFill>
              <a:latin typeface="Kollektif"/>
            </a:endParaRPr>
          </a:p>
          <a:p>
            <a:pPr algn="just">
              <a:lnSpc>
                <a:spcPts val="2013"/>
              </a:lnSpc>
            </a:pPr>
            <a:r>
              <a:rPr lang="en-US" sz="1438">
                <a:solidFill>
                  <a:srgbClr val="050A30"/>
                </a:solidFill>
                <a:latin typeface="Kollektif"/>
              </a:rPr>
              <a:t>Manager: How are you?</a:t>
            </a:r>
          </a:p>
          <a:p>
            <a:pPr algn="just">
              <a:lnSpc>
                <a:spcPts val="2013"/>
              </a:lnSpc>
            </a:pPr>
            <a:endParaRPr lang="en-US" sz="1438">
              <a:solidFill>
                <a:srgbClr val="050A30"/>
              </a:solidFill>
              <a:latin typeface="Kollektif"/>
            </a:endParaRPr>
          </a:p>
          <a:p>
            <a:pPr algn="just">
              <a:lnSpc>
                <a:spcPts val="2013"/>
              </a:lnSpc>
            </a:pPr>
            <a:r>
              <a:rPr lang="en-US" sz="1333">
                <a:solidFill>
                  <a:srgbClr val="050A30"/>
                </a:solidFill>
                <a:latin typeface="Kollektif"/>
              </a:rPr>
              <a:t>Manager: Do you live in MA and receive any nutrition benefits for your household?</a:t>
            </a:r>
          </a:p>
          <a:p>
            <a:pPr algn="just">
              <a:lnSpc>
                <a:spcPts val="2013"/>
              </a:lnSpc>
            </a:pPr>
            <a:endParaRPr lang="en-US" sz="1438">
              <a:solidFill>
                <a:srgbClr val="050A30"/>
              </a:solidFill>
              <a:latin typeface="Kollektif"/>
            </a:endParaRPr>
          </a:p>
          <a:p>
            <a:pPr algn="just">
              <a:lnSpc>
                <a:spcPts val="2013"/>
              </a:lnSpc>
            </a:pPr>
            <a:r>
              <a:rPr lang="en-US" sz="1438">
                <a:solidFill>
                  <a:srgbClr val="050A30"/>
                </a:solidFill>
                <a:latin typeface="Kollektif"/>
              </a:rPr>
              <a:t>Manager: Good, thanks.</a:t>
            </a:r>
          </a:p>
          <a:p>
            <a:pPr algn="just">
              <a:lnSpc>
                <a:spcPts val="2013"/>
              </a:lnSpc>
            </a:pPr>
            <a:endParaRPr lang="en-US" sz="1438">
              <a:solidFill>
                <a:srgbClr val="050A30"/>
              </a:solidFill>
              <a:latin typeface="Kollektif"/>
            </a:endParaRPr>
          </a:p>
          <a:p>
            <a:pPr algn="just">
              <a:lnSpc>
                <a:spcPts val="2039"/>
              </a:lnSpc>
              <a:spcBef>
                <a:spcPct val="0"/>
              </a:spcBef>
            </a:pPr>
            <a:r>
              <a:rPr lang="en-US" sz="1333">
                <a:solidFill>
                  <a:srgbClr val="050A30"/>
                </a:solidFill>
                <a:latin typeface="Kollektif"/>
              </a:rPr>
              <a:t>Manager: Then you must be receiving around (40/60/80) a month for produce. You just need to have SNAP available.  After you  purchase produce, you will see your money back on your SNAP.</a:t>
            </a:r>
          </a:p>
          <a:p>
            <a:pPr algn="just">
              <a:lnSpc>
                <a:spcPts val="2013"/>
              </a:lnSpc>
            </a:pPr>
            <a:endParaRPr lang="en-US" sz="1438">
              <a:solidFill>
                <a:srgbClr val="050A30"/>
              </a:solidFill>
              <a:latin typeface="Kollektif"/>
            </a:endParaRPr>
          </a:p>
          <a:p>
            <a:pPr algn="just">
              <a:lnSpc>
                <a:spcPts val="2013"/>
              </a:lnSpc>
            </a:pPr>
            <a:r>
              <a:rPr lang="en-US" sz="1438">
                <a:solidFill>
                  <a:srgbClr val="050A30"/>
                </a:solidFill>
                <a:latin typeface="Kollektif"/>
              </a:rPr>
              <a:t>Manager: Do you know about the HIP program?</a:t>
            </a:r>
          </a:p>
          <a:p>
            <a:pPr algn="just">
              <a:lnSpc>
                <a:spcPts val="2013"/>
              </a:lnSpc>
            </a:pPr>
            <a:endParaRPr lang="en-US" sz="1438">
              <a:solidFill>
                <a:srgbClr val="050A30"/>
              </a:solidFill>
              <a:latin typeface="Kollektif"/>
            </a:endParaRPr>
          </a:p>
          <a:p>
            <a:pPr algn="just">
              <a:lnSpc>
                <a:spcPts val="2013"/>
              </a:lnSpc>
              <a:spcBef>
                <a:spcPct val="0"/>
              </a:spcBef>
            </a:pPr>
            <a:endParaRPr lang="en-US" sz="1438">
              <a:solidFill>
                <a:srgbClr val="050A30"/>
              </a:solidFill>
              <a:latin typeface="Kollektif"/>
            </a:endParaRPr>
          </a:p>
        </p:txBody>
      </p:sp>
      <p:sp>
        <p:nvSpPr>
          <p:cNvPr id="5" name="TextBox 5"/>
          <p:cNvSpPr txBox="1"/>
          <p:nvPr/>
        </p:nvSpPr>
        <p:spPr>
          <a:xfrm>
            <a:off x="6553200" y="1589779"/>
            <a:ext cx="4945764" cy="3575979"/>
          </a:xfrm>
          <a:prstGeom prst="rect">
            <a:avLst/>
          </a:prstGeom>
        </p:spPr>
        <p:txBody>
          <a:bodyPr lIns="0" tIns="0" rIns="0" bIns="0" rtlCol="0" anchor="t">
            <a:spAutoFit/>
          </a:bodyPr>
          <a:lstStyle/>
          <a:p>
            <a:pPr algn="just">
              <a:lnSpc>
                <a:spcPts val="2039"/>
              </a:lnSpc>
            </a:pPr>
            <a:endParaRPr lang="en-US" sz="1457">
              <a:solidFill>
                <a:srgbClr val="050A30"/>
              </a:solidFill>
              <a:latin typeface="Kollektif"/>
            </a:endParaRPr>
          </a:p>
          <a:p>
            <a:pPr algn="just">
              <a:lnSpc>
                <a:spcPts val="2039"/>
              </a:lnSpc>
            </a:pPr>
            <a:r>
              <a:rPr lang="en-US" sz="1600">
                <a:solidFill>
                  <a:srgbClr val="050A30"/>
                </a:solidFill>
                <a:latin typeface="Kollektif"/>
              </a:rPr>
              <a:t>Customer A: Good and you?</a:t>
            </a:r>
            <a:endParaRPr lang="en-US" sz="1457">
              <a:solidFill>
                <a:srgbClr val="050A30"/>
              </a:solidFill>
              <a:latin typeface="Kollektif"/>
            </a:endParaRPr>
          </a:p>
          <a:p>
            <a:pPr algn="just">
              <a:lnSpc>
                <a:spcPts val="2039"/>
              </a:lnSpc>
            </a:pPr>
            <a:endParaRPr lang="en-US" sz="1457">
              <a:solidFill>
                <a:srgbClr val="050A30"/>
              </a:solidFill>
              <a:latin typeface="Kollektif"/>
            </a:endParaRPr>
          </a:p>
          <a:p>
            <a:pPr algn="just">
              <a:lnSpc>
                <a:spcPts val="2039"/>
              </a:lnSpc>
            </a:pPr>
            <a:r>
              <a:rPr lang="en-US" sz="1457">
                <a:solidFill>
                  <a:srgbClr val="050A30"/>
                </a:solidFill>
                <a:latin typeface="Kollektif"/>
              </a:rPr>
              <a:t>Customer A: Yes.</a:t>
            </a:r>
          </a:p>
          <a:p>
            <a:pPr algn="just">
              <a:lnSpc>
                <a:spcPts val="2039"/>
              </a:lnSpc>
            </a:pPr>
            <a:endParaRPr lang="en-US" sz="1600">
              <a:solidFill>
                <a:srgbClr val="050A30"/>
              </a:solidFill>
              <a:latin typeface="Kollektif"/>
            </a:endParaRPr>
          </a:p>
          <a:p>
            <a:pPr algn="just">
              <a:lnSpc>
                <a:spcPts val="2039"/>
              </a:lnSpc>
            </a:pPr>
            <a:r>
              <a:rPr lang="en-US" sz="1600">
                <a:solidFill>
                  <a:srgbClr val="050A30"/>
                </a:solidFill>
                <a:latin typeface="Kollektif"/>
              </a:rPr>
              <a:t>Customer A: Hi.</a:t>
            </a:r>
          </a:p>
          <a:p>
            <a:pPr algn="just">
              <a:lnSpc>
                <a:spcPts val="2039"/>
              </a:lnSpc>
            </a:pPr>
            <a:endParaRPr lang="en-US" sz="1457">
              <a:solidFill>
                <a:srgbClr val="050A30"/>
              </a:solidFill>
              <a:latin typeface="Kollektif"/>
            </a:endParaRPr>
          </a:p>
          <a:p>
            <a:pPr algn="just">
              <a:lnSpc>
                <a:spcPts val="2039"/>
              </a:lnSpc>
            </a:pPr>
            <a:r>
              <a:rPr lang="en-US" sz="1457">
                <a:solidFill>
                  <a:srgbClr val="050A30"/>
                </a:solidFill>
                <a:latin typeface="Kollektif"/>
              </a:rPr>
              <a:t>Customer: *Says number</a:t>
            </a:r>
          </a:p>
          <a:p>
            <a:pPr algn="just">
              <a:lnSpc>
                <a:spcPts val="2039"/>
              </a:lnSpc>
            </a:pPr>
            <a:endParaRPr lang="en-US" sz="1457">
              <a:solidFill>
                <a:srgbClr val="050A30"/>
              </a:solidFill>
              <a:latin typeface="Kollektif"/>
            </a:endParaRPr>
          </a:p>
          <a:p>
            <a:pPr algn="just">
              <a:lnSpc>
                <a:spcPts val="2039"/>
              </a:lnSpc>
            </a:pPr>
            <a:r>
              <a:rPr lang="en-US" sz="1600">
                <a:solidFill>
                  <a:srgbClr val="050A30"/>
                </a:solidFill>
                <a:latin typeface="Kollektif"/>
              </a:rPr>
              <a:t>Customer A: I would like to buy SNAP tokens.</a:t>
            </a:r>
          </a:p>
          <a:p>
            <a:pPr algn="just">
              <a:lnSpc>
                <a:spcPts val="2039"/>
              </a:lnSpc>
            </a:pPr>
            <a:endParaRPr lang="en-US" sz="1600">
              <a:solidFill>
                <a:srgbClr val="050A30"/>
              </a:solidFill>
              <a:latin typeface="Kollektif"/>
            </a:endParaRPr>
          </a:p>
          <a:p>
            <a:pPr algn="just">
              <a:lnSpc>
                <a:spcPts val="2039"/>
              </a:lnSpc>
            </a:pPr>
            <a:r>
              <a:rPr lang="en-US" sz="1600">
                <a:solidFill>
                  <a:srgbClr val="050A30"/>
                </a:solidFill>
                <a:latin typeface="Kollektif"/>
              </a:rPr>
              <a:t>Customer A: No.</a:t>
            </a:r>
          </a:p>
          <a:p>
            <a:pPr algn="just">
              <a:lnSpc>
                <a:spcPts val="2039"/>
              </a:lnSpc>
            </a:pPr>
            <a:endParaRPr lang="en-US" sz="1600">
              <a:solidFill>
                <a:srgbClr val="050A30"/>
              </a:solidFill>
              <a:latin typeface="Kollektif"/>
            </a:endParaRPr>
          </a:p>
          <a:p>
            <a:pPr algn="just">
              <a:lnSpc>
                <a:spcPts val="2039"/>
              </a:lnSpc>
            </a:pPr>
            <a:endParaRPr lang="en-US" sz="1457">
              <a:solidFill>
                <a:srgbClr val="050A30"/>
              </a:solidFill>
              <a:latin typeface="Kollektif"/>
            </a:endParaRPr>
          </a:p>
        </p:txBody>
      </p:sp>
      <p:sp>
        <p:nvSpPr>
          <p:cNvPr id="6" name="AutoShape 6">
            <a:extLst>
              <a:ext uri="{C183D7F6-B498-43B3-948B-1728B52AA6E4}">
                <adec:decorative xmlns:adec="http://schemas.microsoft.com/office/drawing/2017/decorative" val="1"/>
              </a:ext>
            </a:extLst>
          </p:cNvPr>
          <p:cNvSpPr/>
          <p:nvPr/>
        </p:nvSpPr>
        <p:spPr>
          <a:xfrm flipV="1">
            <a:off x="6096000" y="1771268"/>
            <a:ext cx="0" cy="4400932"/>
          </a:xfrm>
          <a:prstGeom prst="line">
            <a:avLst/>
          </a:prstGeom>
          <a:ln w="38100" cap="flat">
            <a:solidFill>
              <a:srgbClr val="000000"/>
            </a:solidFill>
            <a:prstDash val="solid"/>
            <a:headEnd type="none" w="sm" len="sm"/>
            <a:tailEnd type="none" w="sm" len="sm"/>
          </a:ln>
        </p:spPr>
        <p:txBody>
          <a:bodyPr/>
          <a:lstStyle/>
          <a:p>
            <a:endParaRPr lang="en-PR" sz="12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560</TotalTime>
  <Words>1250</Words>
  <Application>Microsoft Office PowerPoint</Application>
  <PresentationFormat>Widescreen</PresentationFormat>
  <Paragraphs>152</Paragraphs>
  <Slides>18</Slides>
  <Notes>0</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Aptos Display</vt:lpstr>
      <vt:lpstr>Arial</vt:lpstr>
      <vt:lpstr>Helvetica Neue</vt:lpstr>
      <vt:lpstr>Impact</vt:lpstr>
      <vt:lpstr>Kollektif</vt:lpstr>
      <vt:lpstr>Kollektif Bold</vt:lpstr>
      <vt:lpstr>Pinyon Script</vt:lpstr>
      <vt:lpstr>Office Theme</vt:lpstr>
      <vt:lpstr>BONUS</vt:lpstr>
      <vt:lpstr>Cultural Tips for Small Talk</vt:lpstr>
      <vt:lpstr>A few other phrases for small talk.</vt:lpstr>
      <vt:lpstr>Cultural Tips for Small Talk </vt:lpstr>
      <vt:lpstr>Cultural Tips for Small Talk  </vt:lpstr>
      <vt:lpstr>BONUS </vt:lpstr>
      <vt:lpstr>UNIT V-INTERACTION I</vt:lpstr>
      <vt:lpstr>UNIT V-INTERACTION I  </vt:lpstr>
      <vt:lpstr>ACTIVITY</vt:lpstr>
      <vt:lpstr>ACTIVITY   </vt:lpstr>
      <vt:lpstr>UNIT V-INTERACTION II</vt:lpstr>
      <vt:lpstr>UNIT V-INTERACTION I   </vt:lpstr>
      <vt:lpstr>UNIT V-INTERACTION III</vt:lpstr>
      <vt:lpstr>ACTIVITY    </vt:lpstr>
      <vt:lpstr>ACTIVITY         </vt:lpstr>
      <vt:lpstr>ACTIVITY        </vt:lpstr>
      <vt:lpstr>UNIT IV - INTERACTION I</vt:lpstr>
      <vt:lpstr>EXIT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López</dc:creator>
  <cp:lastModifiedBy>Palmer, Olivia (AGR)</cp:lastModifiedBy>
  <cp:revision>3</cp:revision>
  <dcterms:created xsi:type="dcterms:W3CDTF">2025-03-20T12:42:28Z</dcterms:created>
  <dcterms:modified xsi:type="dcterms:W3CDTF">2025-08-18T21:47:05Z</dcterms:modified>
</cp:coreProperties>
</file>