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147470002" r:id="rId2"/>
    <p:sldId id="2147470016" r:id="rId3"/>
    <p:sldId id="2147470018" r:id="rId4"/>
    <p:sldId id="2147470019" r:id="rId5"/>
    <p:sldId id="2147470020" r:id="rId6"/>
    <p:sldId id="2147470022" r:id="rId7"/>
    <p:sldId id="2147470023" r:id="rId8"/>
    <p:sldId id="2147470024" r:id="rId9"/>
    <p:sldId id="2147470025" r:id="rId10"/>
    <p:sldId id="2147470026" r:id="rId11"/>
    <p:sldId id="2147470028" r:id="rId12"/>
    <p:sldId id="2147470027" r:id="rId13"/>
    <p:sldId id="2147470030" r:id="rId14"/>
    <p:sldId id="2147470031"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B8E93E-D6C5-5B61-359D-00B5333941A8}" name="Berg, Vita (DPH)" initials="VB" userId="S::vita.berg@mass.gov::e7500c4f-30f0-4191-86b9-9d19e31785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562" autoAdjust="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 Vita (DPH)" userId="e7500c4f-30f0-4191-86b9-9d19e3178511" providerId="ADAL" clId="{121323D7-11A6-41F1-B17D-8EC1D89E80AB}"/>
    <pc:docChg chg="modSld">
      <pc:chgData name="Berg, Vita (DPH)" userId="e7500c4f-30f0-4191-86b9-9d19e3178511" providerId="ADAL" clId="{121323D7-11A6-41F1-B17D-8EC1D89E80AB}" dt="2026-03-09T15:03:01.963" v="13" actId="20577"/>
      <pc:docMkLst>
        <pc:docMk/>
      </pc:docMkLst>
      <pc:sldChg chg="modNotesTx">
        <pc:chgData name="Berg, Vita (DPH)" userId="e7500c4f-30f0-4191-86b9-9d19e3178511" providerId="ADAL" clId="{121323D7-11A6-41F1-B17D-8EC1D89E80AB}" dt="2026-03-09T15:03:01.963" v="13" actId="20577"/>
        <pc:sldMkLst>
          <pc:docMk/>
          <pc:sldMk cId="3040459627" sldId="2147470018"/>
        </pc:sldMkLst>
      </pc:sldChg>
      <pc:sldChg chg="modNotesTx">
        <pc:chgData name="Berg, Vita (DPH)" userId="e7500c4f-30f0-4191-86b9-9d19e3178511" providerId="ADAL" clId="{121323D7-11A6-41F1-B17D-8EC1D89E80AB}" dt="2026-03-09T15:01:31.749" v="1" actId="6549"/>
        <pc:sldMkLst>
          <pc:docMk/>
          <pc:sldMk cId="1280993472" sldId="2147470019"/>
        </pc:sldMkLst>
      </pc:sldChg>
      <pc:sldChg chg="modNotesTx">
        <pc:chgData name="Berg, Vita (DPH)" userId="e7500c4f-30f0-4191-86b9-9d19e3178511" providerId="ADAL" clId="{121323D7-11A6-41F1-B17D-8EC1D89E80AB}" dt="2026-03-09T15:01:36.449" v="2" actId="6549"/>
        <pc:sldMkLst>
          <pc:docMk/>
          <pc:sldMk cId="1201528687" sldId="2147470022"/>
        </pc:sldMkLst>
      </pc:sldChg>
      <pc:sldChg chg="modNotesTx">
        <pc:chgData name="Berg, Vita (DPH)" userId="e7500c4f-30f0-4191-86b9-9d19e3178511" providerId="ADAL" clId="{121323D7-11A6-41F1-B17D-8EC1D89E80AB}" dt="2026-03-09T15:01:39.585" v="3" actId="6549"/>
        <pc:sldMkLst>
          <pc:docMk/>
          <pc:sldMk cId="1380234991" sldId="2147470023"/>
        </pc:sldMkLst>
      </pc:sldChg>
      <pc:sldChg chg="modNotesTx">
        <pc:chgData name="Berg, Vita (DPH)" userId="e7500c4f-30f0-4191-86b9-9d19e3178511" providerId="ADAL" clId="{121323D7-11A6-41F1-B17D-8EC1D89E80AB}" dt="2026-03-09T15:01:44.636" v="4" actId="6549"/>
        <pc:sldMkLst>
          <pc:docMk/>
          <pc:sldMk cId="4231845839" sldId="2147470024"/>
        </pc:sldMkLst>
      </pc:sldChg>
      <pc:sldChg chg="modNotesTx">
        <pc:chgData name="Berg, Vita (DPH)" userId="e7500c4f-30f0-4191-86b9-9d19e3178511" providerId="ADAL" clId="{121323D7-11A6-41F1-B17D-8EC1D89E80AB}" dt="2026-03-09T15:02:47.666" v="12" actId="20577"/>
        <pc:sldMkLst>
          <pc:docMk/>
          <pc:sldMk cId="4221824970" sldId="2147470025"/>
        </pc:sldMkLst>
      </pc:sldChg>
      <pc:sldChg chg="modNotesTx">
        <pc:chgData name="Berg, Vita (DPH)" userId="e7500c4f-30f0-4191-86b9-9d19e3178511" providerId="ADAL" clId="{121323D7-11A6-41F1-B17D-8EC1D89E80AB}" dt="2026-03-09T15:01:51.587" v="5" actId="6549"/>
        <pc:sldMkLst>
          <pc:docMk/>
          <pc:sldMk cId="3506362550" sldId="2147470027"/>
        </pc:sldMkLst>
      </pc:sldChg>
      <pc:sldChg chg="modNotesTx">
        <pc:chgData name="Berg, Vita (DPH)" userId="e7500c4f-30f0-4191-86b9-9d19e3178511" providerId="ADAL" clId="{121323D7-11A6-41F1-B17D-8EC1D89E80AB}" dt="2026-03-09T15:02:22.852" v="11" actId="20577"/>
        <pc:sldMkLst>
          <pc:docMk/>
          <pc:sldMk cId="859070175" sldId="21474700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FF5FEA-B604-4EB6-97F3-486B04DC8E6C}" type="datetimeFigureOut">
              <a:rPr lang="en-US" smtClean="0"/>
              <a:t>3/9/2026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98D02E-A760-4038-9524-6D51F13033C4}" type="slidenum">
              <a:rPr lang="en-US" smtClean="0"/>
              <a:t>‹#›</a:t>
            </a:fld>
            <a:endParaRPr lang="en-US"/>
          </a:p>
        </p:txBody>
      </p:sp>
    </p:spTree>
    <p:extLst>
      <p:ext uri="{BB962C8B-B14F-4D97-AF65-F5344CB8AC3E}">
        <p14:creationId xmlns:p14="http://schemas.microsoft.com/office/powerpoint/2010/main" val="200554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D98D02E-A760-4038-9524-6D51F13033C4}" type="slidenum">
              <a:rPr lang="en-US" smtClean="0"/>
              <a:t>3</a:t>
            </a:fld>
            <a:endParaRPr lang="en-US"/>
          </a:p>
        </p:txBody>
      </p:sp>
    </p:spTree>
    <p:extLst>
      <p:ext uri="{BB962C8B-B14F-4D97-AF65-F5344CB8AC3E}">
        <p14:creationId xmlns:p14="http://schemas.microsoft.com/office/powerpoint/2010/main" val="371706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7BF8-6C5C-121F-25A3-DA3C3362F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30B51-6636-5538-96EE-E6C18DD11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9413F-4708-0B80-E4B4-31E26B4D92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3B688A-5863-3090-915E-B0946988F820}"/>
              </a:ext>
            </a:extLst>
          </p:cNvPr>
          <p:cNvSpPr>
            <a:spLocks noGrp="1"/>
          </p:cNvSpPr>
          <p:nvPr>
            <p:ph type="sldNum" sz="quarter" idx="5"/>
          </p:nvPr>
        </p:nvSpPr>
        <p:spPr/>
        <p:txBody>
          <a:bodyPr/>
          <a:lstStyle/>
          <a:p>
            <a:fld id="{FD98D02E-A760-4038-9524-6D51F13033C4}" type="slidenum">
              <a:rPr lang="en-US" smtClean="0"/>
              <a:t>13</a:t>
            </a:fld>
            <a:endParaRPr lang="en-US"/>
          </a:p>
        </p:txBody>
      </p:sp>
    </p:spTree>
    <p:extLst>
      <p:ext uri="{BB962C8B-B14F-4D97-AF65-F5344CB8AC3E}">
        <p14:creationId xmlns:p14="http://schemas.microsoft.com/office/powerpoint/2010/main" val="421879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D02E-A760-4038-9524-6D51F13033C4}" type="slidenum">
              <a:rPr lang="en-US" smtClean="0"/>
              <a:t>4</a:t>
            </a:fld>
            <a:endParaRPr lang="en-US"/>
          </a:p>
        </p:txBody>
      </p:sp>
    </p:spTree>
    <p:extLst>
      <p:ext uri="{BB962C8B-B14F-4D97-AF65-F5344CB8AC3E}">
        <p14:creationId xmlns:p14="http://schemas.microsoft.com/office/powerpoint/2010/main" val="187919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D02E-A760-4038-9524-6D51F13033C4}" type="slidenum">
              <a:rPr lang="en-US" smtClean="0"/>
              <a:t>6</a:t>
            </a:fld>
            <a:endParaRPr lang="en-US"/>
          </a:p>
        </p:txBody>
      </p:sp>
    </p:spTree>
    <p:extLst>
      <p:ext uri="{BB962C8B-B14F-4D97-AF65-F5344CB8AC3E}">
        <p14:creationId xmlns:p14="http://schemas.microsoft.com/office/powerpoint/2010/main" val="349278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D02E-A760-4038-9524-6D51F13033C4}" type="slidenum">
              <a:rPr lang="en-US" smtClean="0"/>
              <a:t>7</a:t>
            </a:fld>
            <a:endParaRPr lang="en-US"/>
          </a:p>
        </p:txBody>
      </p:sp>
    </p:spTree>
    <p:extLst>
      <p:ext uri="{BB962C8B-B14F-4D97-AF65-F5344CB8AC3E}">
        <p14:creationId xmlns:p14="http://schemas.microsoft.com/office/powerpoint/2010/main" val="156823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D02E-A760-4038-9524-6D51F13033C4}" type="slidenum">
              <a:rPr lang="en-US" smtClean="0"/>
              <a:t>8</a:t>
            </a:fld>
            <a:endParaRPr lang="en-US"/>
          </a:p>
        </p:txBody>
      </p:sp>
    </p:spTree>
    <p:extLst>
      <p:ext uri="{BB962C8B-B14F-4D97-AF65-F5344CB8AC3E}">
        <p14:creationId xmlns:p14="http://schemas.microsoft.com/office/powerpoint/2010/main" val="428770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3A8DE-0A91-883D-831F-4EE960627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BE50C-5F0C-FC48-12CE-5F5EA5FDD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DDF4C-AE16-663F-C730-B77C1B849E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7E1E78-7BDC-FAE7-1A2B-48273AB5F864}"/>
              </a:ext>
            </a:extLst>
          </p:cNvPr>
          <p:cNvSpPr>
            <a:spLocks noGrp="1"/>
          </p:cNvSpPr>
          <p:nvPr>
            <p:ph type="sldNum" sz="quarter" idx="5"/>
          </p:nvPr>
        </p:nvSpPr>
        <p:spPr/>
        <p:txBody>
          <a:bodyPr/>
          <a:lstStyle/>
          <a:p>
            <a:fld id="{FD98D02E-A760-4038-9524-6D51F13033C4}" type="slidenum">
              <a:rPr lang="en-US" smtClean="0"/>
              <a:t>9</a:t>
            </a:fld>
            <a:endParaRPr lang="en-US"/>
          </a:p>
        </p:txBody>
      </p:sp>
    </p:spTree>
    <p:extLst>
      <p:ext uri="{BB962C8B-B14F-4D97-AF65-F5344CB8AC3E}">
        <p14:creationId xmlns:p14="http://schemas.microsoft.com/office/powerpoint/2010/main" val="312080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76B24-70ED-A251-1527-B015D8040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55E69-9E99-46D7-1D41-1ACB94A40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6DF17-663C-15ED-C695-F8551ECC72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3FE1D1-1B82-FB02-16AD-07F5F25536B7}"/>
              </a:ext>
            </a:extLst>
          </p:cNvPr>
          <p:cNvSpPr>
            <a:spLocks noGrp="1"/>
          </p:cNvSpPr>
          <p:nvPr>
            <p:ph type="sldNum" sz="quarter" idx="5"/>
          </p:nvPr>
        </p:nvSpPr>
        <p:spPr/>
        <p:txBody>
          <a:bodyPr/>
          <a:lstStyle/>
          <a:p>
            <a:fld id="{FD98D02E-A760-4038-9524-6D51F13033C4}" type="slidenum">
              <a:rPr lang="en-US" smtClean="0"/>
              <a:t>10</a:t>
            </a:fld>
            <a:endParaRPr lang="en-US"/>
          </a:p>
        </p:txBody>
      </p:sp>
    </p:spTree>
    <p:extLst>
      <p:ext uri="{BB962C8B-B14F-4D97-AF65-F5344CB8AC3E}">
        <p14:creationId xmlns:p14="http://schemas.microsoft.com/office/powerpoint/2010/main" val="274193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BC3D-DD8C-8EED-42F2-13D5E6C83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1FE6A-8F31-B823-0D81-2298B6A99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C185B-E760-4D1E-204F-022DBDB42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CEC8AA-DADF-174F-DC90-4E9DF8C86909}"/>
              </a:ext>
            </a:extLst>
          </p:cNvPr>
          <p:cNvSpPr>
            <a:spLocks noGrp="1"/>
          </p:cNvSpPr>
          <p:nvPr>
            <p:ph type="sldNum" sz="quarter" idx="5"/>
          </p:nvPr>
        </p:nvSpPr>
        <p:spPr/>
        <p:txBody>
          <a:bodyPr/>
          <a:lstStyle/>
          <a:p>
            <a:fld id="{FD98D02E-A760-4038-9524-6D51F13033C4}" type="slidenum">
              <a:rPr lang="en-US" smtClean="0"/>
              <a:t>11</a:t>
            </a:fld>
            <a:endParaRPr lang="en-US"/>
          </a:p>
        </p:txBody>
      </p:sp>
    </p:spTree>
    <p:extLst>
      <p:ext uri="{BB962C8B-B14F-4D97-AF65-F5344CB8AC3E}">
        <p14:creationId xmlns:p14="http://schemas.microsoft.com/office/powerpoint/2010/main" val="176339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5F4F9-09F7-DE4F-8F68-3AB2BB44F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2FFC8-A514-0C07-4D3A-A530353DE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D9313-86B9-2397-7AAB-667D78375B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6B9C09-8FFF-35B7-E04B-E60C3C120915}"/>
              </a:ext>
            </a:extLst>
          </p:cNvPr>
          <p:cNvSpPr>
            <a:spLocks noGrp="1"/>
          </p:cNvSpPr>
          <p:nvPr>
            <p:ph type="sldNum" sz="quarter" idx="5"/>
          </p:nvPr>
        </p:nvSpPr>
        <p:spPr/>
        <p:txBody>
          <a:bodyPr/>
          <a:lstStyle/>
          <a:p>
            <a:fld id="{FD98D02E-A760-4038-9524-6D51F13033C4}" type="slidenum">
              <a:rPr lang="en-US" smtClean="0"/>
              <a:t>12</a:t>
            </a:fld>
            <a:endParaRPr lang="en-US"/>
          </a:p>
        </p:txBody>
      </p:sp>
    </p:spTree>
    <p:extLst>
      <p:ext uri="{BB962C8B-B14F-4D97-AF65-F5344CB8AC3E}">
        <p14:creationId xmlns:p14="http://schemas.microsoft.com/office/powerpoint/2010/main" val="321678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6B2B-7120-5D74-D4B7-DDDAC406EC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0EB4DE-EC20-A7D9-2362-57FB46BD1C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BEFB80-0F9B-98C5-7A7C-1AC7AE713FA4}"/>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5" name="Footer Placeholder 4">
            <a:extLst>
              <a:ext uri="{FF2B5EF4-FFF2-40B4-BE49-F238E27FC236}">
                <a16:creationId xmlns:a16="http://schemas.microsoft.com/office/drawing/2014/main" id="{E16B30AE-6837-3716-9F92-ED8F4007B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E9EE8-BA77-7425-3245-5483802427B9}"/>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73972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1B4B-AF54-2FE1-0D20-9B7A63334A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B1EDE-0B50-2128-FBDD-5D9CA7D16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221CC-103E-FCF6-08A2-6CDE7AF4ED77}"/>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5" name="Footer Placeholder 4">
            <a:extLst>
              <a:ext uri="{FF2B5EF4-FFF2-40B4-BE49-F238E27FC236}">
                <a16:creationId xmlns:a16="http://schemas.microsoft.com/office/drawing/2014/main" id="{E340D997-1478-9CAF-E150-223F45D49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6E34D-3A05-C805-8C09-B01AA8F32847}"/>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335139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23EF93-AED3-BD18-757B-59CFD9AAB0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B05828-7BF7-AE6A-41FD-A4422D62C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A4C41-FFBB-DE04-BC5C-72E3A6C921C8}"/>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5" name="Footer Placeholder 4">
            <a:extLst>
              <a:ext uri="{FF2B5EF4-FFF2-40B4-BE49-F238E27FC236}">
                <a16:creationId xmlns:a16="http://schemas.microsoft.com/office/drawing/2014/main" id="{1E1D27F4-AF3F-BB37-F2FE-C433B7FFD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D3D92-28F8-7040-F8B9-B6AD5E4AE75E}"/>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121738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005994"/>
        </a:solidFill>
        <a:effectLst/>
      </p:bgPr>
    </p:bg>
    <p:spTree>
      <p:nvGrpSpPr>
        <p:cNvPr id="1" name=""/>
        <p:cNvGrpSpPr/>
        <p:nvPr/>
      </p:nvGrpSpPr>
      <p:grpSpPr>
        <a:xfrm>
          <a:off x="0" y="0"/>
          <a:ext cx="0" cy="0"/>
          <a:chOff x="0" y="0"/>
          <a:chExt cx="0" cy="0"/>
        </a:xfrm>
      </p:grpSpPr>
      <p:pic>
        <p:nvPicPr>
          <p:cNvPr id="6" name="Picture 5" descr="Massachusetts Department of Public Health logo">
            <a:extLst>
              <a:ext uri="{FF2B5EF4-FFF2-40B4-BE49-F238E27FC236}">
                <a16:creationId xmlns:a16="http://schemas.microsoft.com/office/drawing/2014/main" id="{EAEC6726-A866-0444-9ED7-490F0E2826C5}"/>
              </a:ext>
            </a:extLst>
          </p:cNvPr>
          <p:cNvPicPr>
            <a:picLocks noChangeAspect="1"/>
          </p:cNvPicPr>
          <p:nvPr userDrawn="1"/>
        </p:nvPicPr>
        <p:blipFill>
          <a:blip r:embed="rId2"/>
          <a:stretch>
            <a:fillRect/>
          </a:stretch>
        </p:blipFill>
        <p:spPr>
          <a:xfrm>
            <a:off x="705339" y="510148"/>
            <a:ext cx="2980225" cy="1662048"/>
          </a:xfrm>
          <a:prstGeom prst="rect">
            <a:avLst/>
          </a:prstGeom>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81893" y="2767670"/>
            <a:ext cx="10440537" cy="1373701"/>
          </a:xfrm>
          <a:prstGeom prst="rect">
            <a:avLst/>
          </a:prstGeom>
        </p:spPr>
        <p:txBody>
          <a:bodyPr/>
          <a:lstStyle>
            <a:lvl1pPr marL="0" indent="0" algn="l">
              <a:buNone/>
              <a:defRPr sz="4400" b="1" i="0">
                <a:solidFill>
                  <a:schemeClr val="bg1"/>
                </a:solidFill>
                <a:latin typeface="Avenir Next LT Pro" panose="020B0504020202020204" pitchFamily="34" charset="0"/>
                <a:cs typeface="Arial" panose="020B0604020202020204" pitchFamily="34" charset="0"/>
              </a:defRPr>
            </a:lvl1pPr>
          </a:lstStyle>
          <a:p>
            <a:pPr lvl="0"/>
            <a:r>
              <a:rPr lang="en-US" dirty="0"/>
              <a:t>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81893" y="4659309"/>
            <a:ext cx="4797425" cy="469382"/>
          </a:xfrm>
          <a:prstGeom prst="rect">
            <a:avLst/>
          </a:prstGeom>
        </p:spPr>
        <p:txBody>
          <a:bodyPr/>
          <a:lstStyle>
            <a:lvl1pPr marL="0" indent="0" algn="l">
              <a:buNone/>
              <a:defRPr sz="3000" b="0">
                <a:solidFill>
                  <a:schemeClr val="bg1"/>
                </a:solidFill>
                <a:latin typeface="Avenir Next LT Pro" panose="020B0504020202020204" pitchFamily="34" charset="0"/>
                <a:cs typeface="Arial" panose="020B0604020202020204" pitchFamily="34" charset="0"/>
              </a:defRPr>
            </a:lvl1pPr>
          </a:lstStyle>
          <a:p>
            <a:pPr lvl="0"/>
            <a:r>
              <a:rPr lang="en-US" dirty="0"/>
              <a:t>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681893" y="5552844"/>
            <a:ext cx="5843587" cy="879853"/>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dirty="0"/>
              <a:t>Add Presenter</a:t>
            </a:r>
            <a:br>
              <a:rPr lang="en-US" dirty="0"/>
            </a:br>
            <a:r>
              <a:rPr lang="en-US" dirty="0"/>
              <a:t>Title</a:t>
            </a:r>
          </a:p>
        </p:txBody>
      </p:sp>
    </p:spTree>
    <p:extLst>
      <p:ext uri="{BB962C8B-B14F-4D97-AF65-F5344CB8AC3E}">
        <p14:creationId xmlns:p14="http://schemas.microsoft.com/office/powerpoint/2010/main" val="284666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1">
            <a:extLst>
              <a:ext uri="{FF2B5EF4-FFF2-40B4-BE49-F238E27FC236}">
                <a16:creationId xmlns:a16="http://schemas.microsoft.com/office/drawing/2014/main" id="{494959E2-EEB2-23E3-14AB-DE9E290B62F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dirty="0"/>
              <a:t>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ct val="20000"/>
              </a:spcBef>
              <a:buFont typeface="Arial" panose="020B0604020202020204" pitchFamily="34" charset="0"/>
              <a:buChar char="•"/>
              <a:defRPr sz="32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lnSpc>
                <a:spcPct val="114000"/>
              </a:lnSpc>
              <a:spcBef>
                <a:spcPct val="20000"/>
              </a:spcBef>
              <a:buFont typeface="Arial" panose="020B0604020202020204" pitchFamily="34" charset="0"/>
              <a:buChar char="•"/>
              <a:defRPr sz="2800" kern="1200">
                <a:solidFill>
                  <a:srgbClr val="032E53"/>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lnSpc>
                <a:spcPct val="114000"/>
              </a:lnSpc>
              <a:spcBef>
                <a:spcPct val="20000"/>
              </a:spcBef>
              <a:buFont typeface="Arial" panose="020B0604020202020204" pitchFamily="34" charset="0"/>
              <a:buChar char="•"/>
              <a:defRPr sz="2400" kern="1200">
                <a:solidFill>
                  <a:srgbClr val="032E53"/>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Edit level one bullet text (add periods if more than one full sentence; no periods needed otherwise)</a:t>
            </a:r>
          </a:p>
          <a:p>
            <a:pPr lvl="1"/>
            <a:r>
              <a:rPr lang="en-US" dirty="0"/>
              <a:t>Second level bullet text</a:t>
            </a:r>
          </a:p>
          <a:p>
            <a:pPr lvl="2"/>
            <a:r>
              <a:rPr lang="en-US" dirty="0"/>
              <a:t>Third level bullet text</a:t>
            </a:r>
          </a:p>
        </p:txBody>
      </p:sp>
      <p:sp>
        <p:nvSpPr>
          <p:cNvPr id="2" name="TextBox 1">
            <a:extLst>
              <a:ext uri="{FF2B5EF4-FFF2-40B4-BE49-F238E27FC236}">
                <a16:creationId xmlns:a16="http://schemas.microsoft.com/office/drawing/2014/main" id="{02685929-CD5C-4159-9F1A-33CD10D7166D}"/>
              </a:ext>
              <a:ext uri="{C183D7F6-B498-43B3-948B-1728B52AA6E4}">
                <adec:decorative xmlns:adec="http://schemas.microsoft.com/office/drawing/2017/decorative" val="1"/>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 uri="{C183D7F6-B498-43B3-948B-1728B52AA6E4}">
                <adec:decorative xmlns:adec="http://schemas.microsoft.com/office/drawing/2017/decorative" val="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93777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7A4B-2FF7-4548-2330-A556C8AD3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CE5C2-6FCC-D340-A125-D8454D3300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3CD03-169F-278D-777C-6C645DE0FB8A}"/>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5" name="Footer Placeholder 4">
            <a:extLst>
              <a:ext uri="{FF2B5EF4-FFF2-40B4-BE49-F238E27FC236}">
                <a16:creationId xmlns:a16="http://schemas.microsoft.com/office/drawing/2014/main" id="{C849435F-F758-811B-6170-3D15A675A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02F60-128C-D43F-A833-E02D77671C6F}"/>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179488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8505-502D-8AB5-F981-4BD0D204A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395D9F-314D-657F-0050-C0297819B1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582A5-A9DE-4B67-929D-EAF2FB05292E}"/>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5" name="Footer Placeholder 4">
            <a:extLst>
              <a:ext uri="{FF2B5EF4-FFF2-40B4-BE49-F238E27FC236}">
                <a16:creationId xmlns:a16="http://schemas.microsoft.com/office/drawing/2014/main" id="{B3350C54-1E7D-FE12-1982-77DEC6044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27711-2D59-576D-681E-3CC0683EB766}"/>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7190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F5A6-D1E1-B8E6-FD6F-803F56552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0BFCB-32E4-3061-CCCB-1CF9E280A0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647346-5924-1F39-7AF2-A6882959DB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5D59AC-9C3E-62CE-C262-920CB42BA9DB}"/>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6" name="Footer Placeholder 5">
            <a:extLst>
              <a:ext uri="{FF2B5EF4-FFF2-40B4-BE49-F238E27FC236}">
                <a16:creationId xmlns:a16="http://schemas.microsoft.com/office/drawing/2014/main" id="{9CFA3583-2785-E7D1-0C2A-66897FB51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72DEC-16B2-9FCB-6711-6944284D42A9}"/>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307994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E4DF-BDF4-E9D7-E313-239B1CDE94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159BF2-2B7B-44B3-13A3-8685E53CA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D52EA0-2172-6117-0B6E-3F8EBC3432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55EAFE-3CAA-1E39-4C0F-8B7F80DEC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46BB0-2776-E033-BEA1-46B890DCB0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2AC06B-F502-1CD5-0B9B-A82D11FC3C81}"/>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8" name="Footer Placeholder 7">
            <a:extLst>
              <a:ext uri="{FF2B5EF4-FFF2-40B4-BE49-F238E27FC236}">
                <a16:creationId xmlns:a16="http://schemas.microsoft.com/office/drawing/2014/main" id="{B6AD7AC6-6DFF-8746-5CDE-B65A144426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4DF14-AAAF-5F1A-BFCA-DC4BB2845E54}"/>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247272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7C61-CFED-CCE4-03C1-88546FDCAA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8D0A15-3318-A01E-31F5-39F09D99A25C}"/>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4" name="Footer Placeholder 3">
            <a:extLst>
              <a:ext uri="{FF2B5EF4-FFF2-40B4-BE49-F238E27FC236}">
                <a16:creationId xmlns:a16="http://schemas.microsoft.com/office/drawing/2014/main" id="{6C4A1F3A-A5F0-2155-316A-C52C2BB3E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24FAEE-2B86-9293-8318-0014333F301B}"/>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82477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6938A-D19E-D669-80D5-73B8704D5E3C}"/>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3" name="Footer Placeholder 2">
            <a:extLst>
              <a:ext uri="{FF2B5EF4-FFF2-40B4-BE49-F238E27FC236}">
                <a16:creationId xmlns:a16="http://schemas.microsoft.com/office/drawing/2014/main" id="{F4D8A1F4-0FF3-B530-9BB8-9FCCFB9AB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6CA24-F4F2-E10E-B7E2-BFC2AC62FDC4}"/>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322549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125D-A790-9114-6F02-ED6F9F152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5CF8E-9A1B-461E-B347-B903AAC9D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102C09-973A-E90B-4916-C815D5264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7DCDA-FCB2-30A3-1950-3E48859ABF96}"/>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6" name="Footer Placeholder 5">
            <a:extLst>
              <a:ext uri="{FF2B5EF4-FFF2-40B4-BE49-F238E27FC236}">
                <a16:creationId xmlns:a16="http://schemas.microsoft.com/office/drawing/2014/main" id="{349C8248-779F-E1BC-B894-D5E6D2EB7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03BD2-ED06-A230-643C-EBA77E25B158}"/>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120541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C277-AE43-B76F-9EFD-ECB8B800E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FDAEFE-010A-B23E-008C-A10412042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FA2170-91F6-C88D-AD2B-38B49A87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2AC92B-1EBF-1D6D-D3B0-E4DDCED8B6DB}"/>
              </a:ext>
            </a:extLst>
          </p:cNvPr>
          <p:cNvSpPr>
            <a:spLocks noGrp="1"/>
          </p:cNvSpPr>
          <p:nvPr>
            <p:ph type="dt" sz="half" idx="10"/>
          </p:nvPr>
        </p:nvSpPr>
        <p:spPr/>
        <p:txBody>
          <a:bodyPr/>
          <a:lstStyle/>
          <a:p>
            <a:fld id="{9DC8C975-1E08-458B-898C-96CF35C28C1E}" type="datetimeFigureOut">
              <a:rPr lang="en-US" smtClean="0"/>
              <a:t>3/9/2026</a:t>
            </a:fld>
            <a:endParaRPr lang="en-US"/>
          </a:p>
        </p:txBody>
      </p:sp>
      <p:sp>
        <p:nvSpPr>
          <p:cNvPr id="6" name="Footer Placeholder 5">
            <a:extLst>
              <a:ext uri="{FF2B5EF4-FFF2-40B4-BE49-F238E27FC236}">
                <a16:creationId xmlns:a16="http://schemas.microsoft.com/office/drawing/2014/main" id="{537A3227-A480-19B8-4819-B4829B179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F0AF7-F394-895A-4164-10C8A03901E1}"/>
              </a:ext>
            </a:extLst>
          </p:cNvPr>
          <p:cNvSpPr>
            <a:spLocks noGrp="1"/>
          </p:cNvSpPr>
          <p:nvPr>
            <p:ph type="sldNum" sz="quarter" idx="12"/>
          </p:nvPr>
        </p:nvSpPr>
        <p:spPr/>
        <p:txBody>
          <a:bodyPr/>
          <a:lstStyle/>
          <a:p>
            <a:fld id="{81F3F50B-B8B9-4433-A86E-0CAB9842970F}" type="slidenum">
              <a:rPr lang="en-US" smtClean="0"/>
              <a:t>‹#›</a:t>
            </a:fld>
            <a:endParaRPr lang="en-US"/>
          </a:p>
        </p:txBody>
      </p:sp>
    </p:spTree>
    <p:extLst>
      <p:ext uri="{BB962C8B-B14F-4D97-AF65-F5344CB8AC3E}">
        <p14:creationId xmlns:p14="http://schemas.microsoft.com/office/powerpoint/2010/main" val="10815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FAAE3-F053-B8BB-E247-78B092A7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D2A5D-D90E-DFAB-12F2-2FBCE377E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6E43A-F4C9-106B-82AB-11773ED99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C8C975-1E08-458B-898C-96CF35C28C1E}" type="datetimeFigureOut">
              <a:rPr lang="en-US" smtClean="0"/>
              <a:t>3/9/2026</a:t>
            </a:fld>
            <a:endParaRPr lang="en-US"/>
          </a:p>
        </p:txBody>
      </p:sp>
      <p:sp>
        <p:nvSpPr>
          <p:cNvPr id="5" name="Footer Placeholder 4">
            <a:extLst>
              <a:ext uri="{FF2B5EF4-FFF2-40B4-BE49-F238E27FC236}">
                <a16:creationId xmlns:a16="http://schemas.microsoft.com/office/drawing/2014/main" id="{A88B71B8-A762-0599-14AF-C88AB86E2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E4F9BA-FF4A-2AC0-B362-ED9013AEF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F3F50B-B8B9-4433-A86E-0CAB9842970F}" type="slidenum">
              <a:rPr lang="en-US" smtClean="0"/>
              <a:t>‹#›</a:t>
            </a:fld>
            <a:endParaRPr lang="en-US"/>
          </a:p>
        </p:txBody>
      </p:sp>
    </p:spTree>
    <p:extLst>
      <p:ext uri="{BB962C8B-B14F-4D97-AF65-F5344CB8AC3E}">
        <p14:creationId xmlns:p14="http://schemas.microsoft.com/office/powerpoint/2010/main" val="35474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8599F-6715-E0C8-7D0F-42AB7F0EC2FF}"/>
              </a:ext>
            </a:extLst>
          </p:cNvPr>
          <p:cNvSpPr>
            <a:spLocks noGrp="1"/>
          </p:cNvSpPr>
          <p:nvPr>
            <p:ph type="title" idx="4294967295"/>
          </p:nvPr>
        </p:nvSpPr>
        <p:spPr>
          <a:xfrm>
            <a:off x="838200" y="-1325563"/>
            <a:ext cx="10515600" cy="1325563"/>
          </a:xfrm>
          <a:prstGeom prst="rect">
            <a:avLst/>
          </a:prstGeom>
        </p:spPr>
        <p:txBody>
          <a:bodyPr anchor="b"/>
          <a:lstStyle/>
          <a:p>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785A978-E8DF-43C5-81AD-9E02D99320AA}"/>
              </a:ext>
            </a:extLst>
          </p:cNvPr>
          <p:cNvSpPr>
            <a:spLocks noGrp="1"/>
          </p:cNvSpPr>
          <p:nvPr>
            <p:ph type="body" sz="quarter" idx="10"/>
          </p:nvPr>
        </p:nvSpPr>
        <p:spPr/>
        <p:txBody>
          <a:bodyPr lIns="91440" tIns="45720" rIns="91440" bIns="45720" anchor="t">
            <a:normAutofit lnSpcReduction="10000"/>
          </a:bodyPr>
          <a:lstStyle/>
          <a:p>
            <a:pPr algn="ctr"/>
            <a:r>
              <a:rPr lang="en-US" dirty="0"/>
              <a:t>Regional Model based on</a:t>
            </a:r>
          </a:p>
          <a:p>
            <a:pPr algn="ctr"/>
            <a:r>
              <a:rPr lang="en-US" dirty="0"/>
              <a:t>Exemption from Licensure</a:t>
            </a:r>
          </a:p>
        </p:txBody>
      </p:sp>
      <p:sp>
        <p:nvSpPr>
          <p:cNvPr id="6" name="Text Placeholder 5">
            <a:extLst>
              <a:ext uri="{FF2B5EF4-FFF2-40B4-BE49-F238E27FC236}">
                <a16:creationId xmlns:a16="http://schemas.microsoft.com/office/drawing/2014/main" id="{47C6150D-AC60-4C53-BF42-5D0DCA499FFF}"/>
              </a:ext>
            </a:extLst>
          </p:cNvPr>
          <p:cNvSpPr>
            <a:spLocks noGrp="1"/>
          </p:cNvSpPr>
          <p:nvPr>
            <p:ph type="body" sz="quarter" idx="11"/>
          </p:nvPr>
        </p:nvSpPr>
        <p:spPr/>
        <p:txBody>
          <a:bodyPr lIns="91440" tIns="45720" rIns="91440" bIns="45720" anchor="t">
            <a:normAutofit lnSpcReduction="10000"/>
          </a:bodyPr>
          <a:lstStyle/>
          <a:p>
            <a:r>
              <a:rPr lang="en-US" dirty="0"/>
              <a:t>March 11, 2026</a:t>
            </a:r>
          </a:p>
          <a:p>
            <a:endParaRPr lang="en-US" dirty="0"/>
          </a:p>
        </p:txBody>
      </p:sp>
      <p:sp>
        <p:nvSpPr>
          <p:cNvPr id="7" name="Text Placeholder 6">
            <a:extLst>
              <a:ext uri="{FF2B5EF4-FFF2-40B4-BE49-F238E27FC236}">
                <a16:creationId xmlns:a16="http://schemas.microsoft.com/office/drawing/2014/main" id="{A9AD708C-07C5-4CCE-B44A-7D309F3B522C}"/>
              </a:ext>
            </a:extLst>
          </p:cNvPr>
          <p:cNvSpPr>
            <a:spLocks noGrp="1"/>
          </p:cNvSpPr>
          <p:nvPr>
            <p:ph type="body" sz="quarter" idx="12"/>
          </p:nvPr>
        </p:nvSpPr>
        <p:spPr/>
        <p:txBody>
          <a:bodyPr lIns="91440" tIns="45720" rIns="91440" bIns="45720" anchor="t"/>
          <a:lstStyle/>
          <a:p>
            <a:r>
              <a:rPr lang="en-US" dirty="0"/>
              <a:t>Vita Palazzolo Berg</a:t>
            </a:r>
          </a:p>
          <a:p>
            <a:r>
              <a:rPr lang="en-US" dirty="0"/>
              <a:t>Telehealth Taskforce, BORIM seat </a:t>
            </a:r>
          </a:p>
          <a:p>
            <a:endParaRPr lang="en-US" dirty="0"/>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5C19-AFE7-AB05-1256-205BE5BBEF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DD087A-CF07-74D8-7E2D-FA480C8CC11B}"/>
              </a:ext>
            </a:extLst>
          </p:cNvPr>
          <p:cNvSpPr>
            <a:spLocks noGrp="1"/>
          </p:cNvSpPr>
          <p:nvPr>
            <p:ph type="title"/>
          </p:nvPr>
        </p:nvSpPr>
        <p:spPr>
          <a:prstGeom prst="rect">
            <a:avLst/>
          </a:prstGeom>
        </p:spPr>
        <p:txBody>
          <a:bodyPr>
            <a:noAutofit/>
          </a:bodyPr>
          <a:lstStyle/>
          <a:p>
            <a:r>
              <a:rPr lang="en-US" sz="3200" dirty="0"/>
              <a:t>What would the exempt physician need to do?</a:t>
            </a:r>
          </a:p>
        </p:txBody>
      </p:sp>
      <p:sp>
        <p:nvSpPr>
          <p:cNvPr id="2" name="Slide Number Placeholder 1">
            <a:extLst>
              <a:ext uri="{FF2B5EF4-FFF2-40B4-BE49-F238E27FC236}">
                <a16:creationId xmlns:a16="http://schemas.microsoft.com/office/drawing/2014/main" id="{19F7DEEA-A0A5-0746-3587-94D1844BD181}"/>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a:p>
        </p:txBody>
      </p:sp>
      <p:sp>
        <p:nvSpPr>
          <p:cNvPr id="5" name="Content Placeholder 4">
            <a:extLst>
              <a:ext uri="{FF2B5EF4-FFF2-40B4-BE49-F238E27FC236}">
                <a16:creationId xmlns:a16="http://schemas.microsoft.com/office/drawing/2014/main" id="{D5185164-0855-2FCF-6353-521BA8C08876}"/>
              </a:ext>
            </a:extLst>
          </p:cNvPr>
          <p:cNvSpPr>
            <a:spLocks noGrp="1"/>
          </p:cNvSpPr>
          <p:nvPr>
            <p:ph idx="1"/>
          </p:nvPr>
        </p:nvSpPr>
        <p:spPr/>
        <p:txBody>
          <a:bodyPr>
            <a:normAutofit/>
          </a:bodyPr>
          <a:lstStyle/>
          <a:p>
            <a:r>
              <a:rPr lang="en-US" dirty="0"/>
              <a:t>Submit a simple application that will provide sufficient information to:</a:t>
            </a:r>
          </a:p>
          <a:p>
            <a:pPr lvl="1"/>
            <a:r>
              <a:rPr lang="en-US" dirty="0"/>
              <a:t>identify the physician’s identity and basic credentials, and</a:t>
            </a:r>
          </a:p>
          <a:p>
            <a:pPr lvl="1"/>
            <a:r>
              <a:rPr lang="en-US" dirty="0"/>
              <a:t>verify license information in other states</a:t>
            </a:r>
          </a:p>
          <a:p>
            <a:r>
              <a:rPr lang="en-US" dirty="0"/>
              <a:t>Sign an agreement (details in upcoming slide)</a:t>
            </a:r>
          </a:p>
          <a:p>
            <a:r>
              <a:rPr lang="en-US" dirty="0"/>
              <a:t>Low or no fee, no CME requirements, registration valid for 2 years, must reapply to renew</a:t>
            </a:r>
          </a:p>
        </p:txBody>
      </p:sp>
    </p:spTree>
    <p:extLst>
      <p:ext uri="{BB962C8B-B14F-4D97-AF65-F5344CB8AC3E}">
        <p14:creationId xmlns:p14="http://schemas.microsoft.com/office/powerpoint/2010/main" val="163354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8435-F3D9-7B48-7343-067A513D9B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26C827-8656-63DB-79D3-E34287B95B74}"/>
              </a:ext>
            </a:extLst>
          </p:cNvPr>
          <p:cNvSpPr>
            <a:spLocks noGrp="1"/>
          </p:cNvSpPr>
          <p:nvPr>
            <p:ph type="title"/>
          </p:nvPr>
        </p:nvSpPr>
        <p:spPr>
          <a:prstGeom prst="rect">
            <a:avLst/>
          </a:prstGeom>
        </p:spPr>
        <p:txBody>
          <a:bodyPr>
            <a:noAutofit/>
          </a:bodyPr>
          <a:lstStyle/>
          <a:p>
            <a:r>
              <a:rPr lang="en-US" sz="3200" dirty="0"/>
              <a:t>Terms of Agreement</a:t>
            </a:r>
          </a:p>
        </p:txBody>
      </p:sp>
      <p:sp>
        <p:nvSpPr>
          <p:cNvPr id="2" name="Slide Number Placeholder 1">
            <a:extLst>
              <a:ext uri="{FF2B5EF4-FFF2-40B4-BE49-F238E27FC236}">
                <a16:creationId xmlns:a16="http://schemas.microsoft.com/office/drawing/2014/main" id="{F6A487FA-553E-C724-849C-5F84D3DC3F52}"/>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a:p>
        </p:txBody>
      </p:sp>
      <p:sp>
        <p:nvSpPr>
          <p:cNvPr id="5" name="Content Placeholder 4">
            <a:extLst>
              <a:ext uri="{FF2B5EF4-FFF2-40B4-BE49-F238E27FC236}">
                <a16:creationId xmlns:a16="http://schemas.microsoft.com/office/drawing/2014/main" id="{4B5F361E-B604-9298-B66C-FDD50E2FA80A}"/>
              </a:ext>
            </a:extLst>
          </p:cNvPr>
          <p:cNvSpPr>
            <a:spLocks noGrp="1"/>
          </p:cNvSpPr>
          <p:nvPr>
            <p:ph idx="1"/>
          </p:nvPr>
        </p:nvSpPr>
        <p:spPr/>
        <p:txBody>
          <a:bodyPr>
            <a:normAutofit fontScale="92500" lnSpcReduction="10000"/>
          </a:bodyPr>
          <a:lstStyle/>
          <a:p>
            <a:r>
              <a:rPr lang="en-US" dirty="0"/>
              <a:t>License status and absence of any pending complaints or criminal charges </a:t>
            </a:r>
          </a:p>
          <a:p>
            <a:r>
              <a:rPr lang="en-US" dirty="0"/>
              <a:t>Reporting requirement re: complaints and charges</a:t>
            </a:r>
          </a:p>
          <a:p>
            <a:r>
              <a:rPr lang="en-US" dirty="0"/>
              <a:t>MA laws &amp; standards apply when treating MA patient</a:t>
            </a:r>
          </a:p>
          <a:p>
            <a:r>
              <a:rPr lang="en-US" dirty="0"/>
              <a:t>Only established patients</a:t>
            </a:r>
          </a:p>
          <a:p>
            <a:r>
              <a:rPr lang="en-US" dirty="0"/>
              <a:t>Rescission for:</a:t>
            </a:r>
          </a:p>
          <a:p>
            <a:pPr lvl="1"/>
            <a:r>
              <a:rPr lang="en-US" sz="2400" dirty="0"/>
              <a:t>Failure to report, treating new patients, violating state laws or standards</a:t>
            </a:r>
          </a:p>
          <a:p>
            <a:pPr lvl="1"/>
            <a:r>
              <a:rPr lang="en-US" sz="2400" dirty="0"/>
              <a:t>Discipline imposed by another state licensing board*</a:t>
            </a:r>
          </a:p>
          <a:p>
            <a:pPr lvl="1"/>
            <a:r>
              <a:rPr lang="en-US" sz="2400" dirty="0"/>
              <a:t>Criminal conviction in any state*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85907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59928-F69C-9E4D-0E8C-509C27CE51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4D3F3E-9DCC-CCA4-F97A-A1453848B665}"/>
              </a:ext>
            </a:extLst>
          </p:cNvPr>
          <p:cNvSpPr>
            <a:spLocks noGrp="1"/>
          </p:cNvSpPr>
          <p:nvPr>
            <p:ph type="title"/>
          </p:nvPr>
        </p:nvSpPr>
        <p:spPr>
          <a:prstGeom prst="rect">
            <a:avLst/>
          </a:prstGeom>
        </p:spPr>
        <p:txBody>
          <a:bodyPr>
            <a:noAutofit/>
          </a:bodyPr>
          <a:lstStyle/>
          <a:p>
            <a:r>
              <a:rPr lang="en-US" sz="3200" dirty="0"/>
              <a:t>What would BORIM need to do?</a:t>
            </a:r>
          </a:p>
        </p:txBody>
      </p:sp>
      <p:sp>
        <p:nvSpPr>
          <p:cNvPr id="2" name="Slide Number Placeholder 1">
            <a:extLst>
              <a:ext uri="{FF2B5EF4-FFF2-40B4-BE49-F238E27FC236}">
                <a16:creationId xmlns:a16="http://schemas.microsoft.com/office/drawing/2014/main" id="{E2E50F35-5470-73FF-F5DF-0532E9527E10}"/>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a:p>
        </p:txBody>
      </p:sp>
      <p:sp>
        <p:nvSpPr>
          <p:cNvPr id="5" name="Content Placeholder 4">
            <a:extLst>
              <a:ext uri="{FF2B5EF4-FFF2-40B4-BE49-F238E27FC236}">
                <a16:creationId xmlns:a16="http://schemas.microsoft.com/office/drawing/2014/main" id="{9DB5BDF2-56BE-EFDF-2A29-DDAC7ED06D81}"/>
              </a:ext>
            </a:extLst>
          </p:cNvPr>
          <p:cNvSpPr>
            <a:spLocks noGrp="1"/>
          </p:cNvSpPr>
          <p:nvPr>
            <p:ph idx="1"/>
          </p:nvPr>
        </p:nvSpPr>
        <p:spPr/>
        <p:txBody>
          <a:bodyPr>
            <a:normAutofit fontScale="92500" lnSpcReduction="20000"/>
          </a:bodyPr>
          <a:lstStyle/>
          <a:p>
            <a:r>
              <a:rPr lang="en-US" dirty="0"/>
              <a:t>Publish a registry of approved physicians </a:t>
            </a:r>
          </a:p>
          <a:p>
            <a:r>
              <a:rPr lang="en-US" dirty="0"/>
              <a:t>Notify the other Boards within the region that issued a license when:</a:t>
            </a:r>
          </a:p>
          <a:p>
            <a:pPr lvl="1"/>
            <a:r>
              <a:rPr lang="en-US" dirty="0"/>
              <a:t>Physician’s exemption registration is approved, renewed, lapsed or terminated</a:t>
            </a:r>
          </a:p>
          <a:p>
            <a:pPr lvl="1"/>
            <a:r>
              <a:rPr lang="en-US" dirty="0"/>
              <a:t>Action was taken on a license issued to the physician*</a:t>
            </a:r>
          </a:p>
          <a:p>
            <a:pPr lvl="1"/>
            <a:r>
              <a:rPr lang="en-US" dirty="0"/>
              <a:t>A complaint was received against a physician*</a:t>
            </a:r>
          </a:p>
          <a:p>
            <a:r>
              <a:rPr lang="en-US" dirty="0"/>
              <a:t>Share investigation information with Boards that issued a license*</a:t>
            </a:r>
          </a:p>
          <a:p>
            <a:pPr marL="0" indent="0">
              <a:buNone/>
            </a:pPr>
            <a:r>
              <a:rPr lang="en-US" dirty="0"/>
              <a:t>*except to </a:t>
            </a:r>
            <a:r>
              <a:rPr lang="en-US"/>
              <a:t>the extent </a:t>
            </a:r>
            <a:r>
              <a:rPr lang="en-US" dirty="0"/>
              <a:t>that a state’s Shield Laws may apply</a:t>
            </a:r>
          </a:p>
        </p:txBody>
      </p:sp>
    </p:spTree>
    <p:extLst>
      <p:ext uri="{BB962C8B-B14F-4D97-AF65-F5344CB8AC3E}">
        <p14:creationId xmlns:p14="http://schemas.microsoft.com/office/powerpoint/2010/main" val="3506362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7A10-CF78-6A4D-C259-5E45090428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C27FDE-6B01-FCB2-49AD-8007C5B32271}"/>
              </a:ext>
            </a:extLst>
          </p:cNvPr>
          <p:cNvSpPr>
            <a:spLocks noGrp="1"/>
          </p:cNvSpPr>
          <p:nvPr>
            <p:ph type="title"/>
          </p:nvPr>
        </p:nvSpPr>
        <p:spPr>
          <a:prstGeom prst="rect">
            <a:avLst/>
          </a:prstGeom>
        </p:spPr>
        <p:txBody>
          <a:bodyPr>
            <a:noAutofit/>
          </a:bodyPr>
          <a:lstStyle/>
          <a:p>
            <a:r>
              <a:rPr lang="en-US" sz="3200" dirty="0"/>
              <a:t>Other states in the region</a:t>
            </a:r>
          </a:p>
        </p:txBody>
      </p:sp>
      <p:sp>
        <p:nvSpPr>
          <p:cNvPr id="2" name="Slide Number Placeholder 1">
            <a:extLst>
              <a:ext uri="{FF2B5EF4-FFF2-40B4-BE49-F238E27FC236}">
                <a16:creationId xmlns:a16="http://schemas.microsoft.com/office/drawing/2014/main" id="{33C22672-F654-3BB2-9C6F-83BCBC478723}"/>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a:p>
        </p:txBody>
      </p:sp>
      <p:sp>
        <p:nvSpPr>
          <p:cNvPr id="5" name="Content Placeholder 4">
            <a:extLst>
              <a:ext uri="{FF2B5EF4-FFF2-40B4-BE49-F238E27FC236}">
                <a16:creationId xmlns:a16="http://schemas.microsoft.com/office/drawing/2014/main" id="{15A2222E-D1BC-C306-E58C-83299FE4F422}"/>
              </a:ext>
            </a:extLst>
          </p:cNvPr>
          <p:cNvSpPr>
            <a:spLocks noGrp="1"/>
          </p:cNvSpPr>
          <p:nvPr>
            <p:ph idx="1"/>
          </p:nvPr>
        </p:nvSpPr>
        <p:spPr>
          <a:xfrm>
            <a:off x="171450" y="1077484"/>
            <a:ext cx="11394172" cy="5209016"/>
          </a:xfrm>
        </p:spPr>
        <p:txBody>
          <a:bodyPr>
            <a:noAutofit/>
          </a:bodyPr>
          <a:lstStyle/>
          <a:p>
            <a:r>
              <a:rPr lang="en-US" sz="2800" dirty="0"/>
              <a:t>BORIM made inquiries to the medical boards in the region to learn if they have any existing laws that allow physicians licensed in neighboring states to treat patients in their state.</a:t>
            </a:r>
          </a:p>
          <a:p>
            <a:r>
              <a:rPr lang="en-US" sz="2800" dirty="0"/>
              <a:t>Maine, Rhode Island, Vermont, New Hampshire and Connecticut have responded.  New York has not.</a:t>
            </a:r>
          </a:p>
          <a:p>
            <a:r>
              <a:rPr lang="en-US" sz="2800" dirty="0"/>
              <a:t>None have laws specific to the neighboring states.  While most answered that a physician must have a license to treat patients in their state, some noted that their laws do allow some exemptions.</a:t>
            </a:r>
          </a:p>
          <a:p>
            <a:r>
              <a:rPr lang="en-US" sz="2800" dirty="0"/>
              <a:t>Common exemptions are consultation, athletic team, military and medical educators</a:t>
            </a:r>
          </a:p>
          <a:p>
            <a:endParaRPr lang="en-US" sz="2400" dirty="0"/>
          </a:p>
        </p:txBody>
      </p:sp>
    </p:spTree>
    <p:extLst>
      <p:ext uri="{BB962C8B-B14F-4D97-AF65-F5344CB8AC3E}">
        <p14:creationId xmlns:p14="http://schemas.microsoft.com/office/powerpoint/2010/main" val="283139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C10F-806D-0277-6F09-52D9127110D9}"/>
              </a:ext>
            </a:extLst>
          </p:cNvPr>
          <p:cNvSpPr>
            <a:spLocks noGrp="1"/>
          </p:cNvSpPr>
          <p:nvPr>
            <p:ph type="title"/>
          </p:nvPr>
        </p:nvSpPr>
        <p:spPr/>
        <p:txBody>
          <a:bodyPr/>
          <a:lstStyle/>
          <a:p>
            <a:r>
              <a:rPr lang="en-US" dirty="0"/>
              <a:t>Comparison with IMLC and DC/MD/VA model</a:t>
            </a:r>
          </a:p>
        </p:txBody>
      </p:sp>
      <p:graphicFrame>
        <p:nvGraphicFramePr>
          <p:cNvPr id="4" name="Content Placeholder 3">
            <a:extLst>
              <a:ext uri="{FF2B5EF4-FFF2-40B4-BE49-F238E27FC236}">
                <a16:creationId xmlns:a16="http://schemas.microsoft.com/office/drawing/2014/main" id="{8CE79244-8A0B-29CC-E3DF-4FDAE89DC616}"/>
              </a:ext>
            </a:extLst>
          </p:cNvPr>
          <p:cNvGraphicFramePr>
            <a:graphicFrameLocks noGrp="1"/>
          </p:cNvGraphicFramePr>
          <p:nvPr>
            <p:ph idx="1"/>
            <p:extLst>
              <p:ext uri="{D42A27DB-BD31-4B8C-83A1-F6EECF244321}">
                <p14:modId xmlns:p14="http://schemas.microsoft.com/office/powerpoint/2010/main" val="3100266751"/>
              </p:ext>
            </p:extLst>
          </p:nvPr>
        </p:nvGraphicFramePr>
        <p:xfrm>
          <a:off x="609600" y="1492866"/>
          <a:ext cx="10972800" cy="4110990"/>
        </p:xfrm>
        <a:graphic>
          <a:graphicData uri="http://schemas.openxmlformats.org/drawingml/2006/table">
            <a:tbl>
              <a:tblPr firstRow="1" bandRow="1">
                <a:tableStyleId>{5C22544A-7EE6-4342-B048-85BDC9FD1C3A}</a:tableStyleId>
              </a:tblPr>
              <a:tblGrid>
                <a:gridCol w="5954973">
                  <a:extLst>
                    <a:ext uri="{9D8B030D-6E8A-4147-A177-3AD203B41FA5}">
                      <a16:colId xmlns:a16="http://schemas.microsoft.com/office/drawing/2014/main" val="2192500604"/>
                    </a:ext>
                  </a:extLst>
                </a:gridCol>
                <a:gridCol w="1678675">
                  <a:extLst>
                    <a:ext uri="{9D8B030D-6E8A-4147-A177-3AD203B41FA5}">
                      <a16:colId xmlns:a16="http://schemas.microsoft.com/office/drawing/2014/main" val="1402486900"/>
                    </a:ext>
                  </a:extLst>
                </a:gridCol>
                <a:gridCol w="1514901">
                  <a:extLst>
                    <a:ext uri="{9D8B030D-6E8A-4147-A177-3AD203B41FA5}">
                      <a16:colId xmlns:a16="http://schemas.microsoft.com/office/drawing/2014/main" val="3184783470"/>
                    </a:ext>
                  </a:extLst>
                </a:gridCol>
                <a:gridCol w="1824251">
                  <a:extLst>
                    <a:ext uri="{9D8B030D-6E8A-4147-A177-3AD203B41FA5}">
                      <a16:colId xmlns:a16="http://schemas.microsoft.com/office/drawing/2014/main" val="1887372472"/>
                    </a:ext>
                  </a:extLst>
                </a:gridCol>
              </a:tblGrid>
              <a:tr h="370840">
                <a:tc>
                  <a:txBody>
                    <a:bodyPr/>
                    <a:lstStyle/>
                    <a:p>
                      <a:endParaRPr lang="en-US"/>
                    </a:p>
                  </a:txBody>
                  <a:tcPr/>
                </a:tc>
                <a:tc>
                  <a:txBody>
                    <a:bodyPr/>
                    <a:lstStyle/>
                    <a:p>
                      <a:pPr algn="ctr"/>
                      <a:r>
                        <a:rPr lang="en-US" sz="2000" dirty="0">
                          <a:latin typeface="Avenir Next LT Pro" panose="020B0504020202020204" pitchFamily="34" charset="0"/>
                        </a:rPr>
                        <a:t>Regional exemption</a:t>
                      </a:r>
                    </a:p>
                  </a:txBody>
                  <a:tcPr/>
                </a:tc>
                <a:tc>
                  <a:txBody>
                    <a:bodyPr/>
                    <a:lstStyle/>
                    <a:p>
                      <a:pPr algn="ctr"/>
                      <a:r>
                        <a:rPr lang="en-US" sz="2000" dirty="0">
                          <a:latin typeface="Avenir Next LT Pro" panose="020B0504020202020204" pitchFamily="34" charset="0"/>
                        </a:rPr>
                        <a:t>IMLC</a:t>
                      </a:r>
                    </a:p>
                  </a:txBody>
                  <a:tcPr/>
                </a:tc>
                <a:tc>
                  <a:txBody>
                    <a:bodyPr/>
                    <a:lstStyle/>
                    <a:p>
                      <a:pPr algn="ctr"/>
                      <a:r>
                        <a:rPr lang="en-US" sz="2000" dirty="0">
                          <a:latin typeface="Avenir Next LT Pro" panose="020B0504020202020204" pitchFamily="34" charset="0"/>
                        </a:rPr>
                        <a:t>DC/MD/VA  model</a:t>
                      </a:r>
                    </a:p>
                  </a:txBody>
                  <a:tcPr/>
                </a:tc>
                <a:extLst>
                  <a:ext uri="{0D108BD9-81ED-4DB2-BD59-A6C34878D82A}">
                    <a16:rowId xmlns:a16="http://schemas.microsoft.com/office/drawing/2014/main" val="4259925859"/>
                  </a:ext>
                </a:extLst>
              </a:tr>
              <a:tr h="370840">
                <a:tc>
                  <a:txBody>
                    <a:bodyPr/>
                    <a:lstStyle/>
                    <a:p>
                      <a:pPr algn="l" fontAlgn="b">
                        <a:buNone/>
                      </a:pPr>
                      <a:r>
                        <a:rPr lang="en-US" sz="2400" b="0" i="0" u="none" strike="noStrike" dirty="0">
                          <a:solidFill>
                            <a:srgbClr val="000000"/>
                          </a:solidFill>
                          <a:effectLst/>
                          <a:latin typeface="Avenir Next LT Pro" panose="020B0504020202020204" pitchFamily="34" charset="0"/>
                        </a:rPr>
                        <a:t>Does it require Legislation to pass in MA?</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Yes</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Yes</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No</a:t>
                      </a:r>
                    </a:p>
                  </a:txBody>
                  <a:tcPr marL="9525" marR="9525" marT="9525" marB="0" anchor="b"/>
                </a:tc>
                <a:extLst>
                  <a:ext uri="{0D108BD9-81ED-4DB2-BD59-A6C34878D82A}">
                    <a16:rowId xmlns:a16="http://schemas.microsoft.com/office/drawing/2014/main" val="1383114829"/>
                  </a:ext>
                </a:extLst>
              </a:tr>
              <a:tr h="370840">
                <a:tc>
                  <a:txBody>
                    <a:bodyPr/>
                    <a:lstStyle/>
                    <a:p>
                      <a:pPr algn="l" fontAlgn="b">
                        <a:buNone/>
                      </a:pPr>
                      <a:r>
                        <a:rPr lang="en-US" sz="2400" b="0" i="0" u="none" strike="noStrike" dirty="0">
                          <a:solidFill>
                            <a:srgbClr val="000000"/>
                          </a:solidFill>
                          <a:effectLst/>
                          <a:latin typeface="Avenir Next LT Pro" panose="020B0504020202020204" pitchFamily="34" charset="0"/>
                        </a:rPr>
                        <a:t>Does it require Legislation to pass in other states?</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Yes</a:t>
                      </a:r>
                    </a:p>
                  </a:txBody>
                  <a:tcPr marL="9525" marR="9525" marT="9525" marB="0" anchor="b"/>
                </a:tc>
                <a:tc>
                  <a:txBody>
                    <a:bodyPr/>
                    <a:lstStyle/>
                    <a:p>
                      <a:pPr algn="ctr" fontAlgn="b">
                        <a:buNone/>
                      </a:pPr>
                      <a:r>
                        <a:rPr lang="en-US" sz="2400" b="0" i="0" u="none" strike="noStrike" dirty="0">
                          <a:solidFill>
                            <a:srgbClr val="000000"/>
                          </a:solidFill>
                          <a:effectLst/>
                          <a:latin typeface="Avenir Next LT Pro" panose="020B0504020202020204" pitchFamily="34" charset="0"/>
                        </a:rPr>
                        <a:t>Yes*</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No</a:t>
                      </a:r>
                    </a:p>
                  </a:txBody>
                  <a:tcPr marL="9525" marR="9525" marT="9525" marB="0" anchor="b"/>
                </a:tc>
                <a:extLst>
                  <a:ext uri="{0D108BD9-81ED-4DB2-BD59-A6C34878D82A}">
                    <a16:rowId xmlns:a16="http://schemas.microsoft.com/office/drawing/2014/main" val="1368037581"/>
                  </a:ext>
                </a:extLst>
              </a:tr>
              <a:tr h="370840">
                <a:tc>
                  <a:txBody>
                    <a:bodyPr/>
                    <a:lstStyle/>
                    <a:p>
                      <a:pPr algn="l" fontAlgn="b">
                        <a:buNone/>
                      </a:pPr>
                      <a:r>
                        <a:rPr lang="en-US" sz="2400" b="0" i="0" u="none" strike="noStrike" dirty="0">
                          <a:solidFill>
                            <a:srgbClr val="000000"/>
                          </a:solidFill>
                          <a:effectLst/>
                          <a:latin typeface="Avenir Next LT Pro" panose="020B0504020202020204" pitchFamily="34" charset="0"/>
                        </a:rPr>
                        <a:t>Full license?</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No</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Yes</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Yes</a:t>
                      </a:r>
                    </a:p>
                  </a:txBody>
                  <a:tcPr marL="9525" marR="9525" marT="9525" marB="0" anchor="b"/>
                </a:tc>
                <a:extLst>
                  <a:ext uri="{0D108BD9-81ED-4DB2-BD59-A6C34878D82A}">
                    <a16:rowId xmlns:a16="http://schemas.microsoft.com/office/drawing/2014/main" val="3586494256"/>
                  </a:ext>
                </a:extLst>
              </a:tr>
              <a:tr h="370840">
                <a:tc>
                  <a:txBody>
                    <a:bodyPr/>
                    <a:lstStyle/>
                    <a:p>
                      <a:pPr algn="l" fontAlgn="b">
                        <a:buNone/>
                      </a:pPr>
                      <a:r>
                        <a:rPr lang="en-US" sz="2400" b="0" i="0" u="none" strike="noStrike" dirty="0">
                          <a:solidFill>
                            <a:srgbClr val="000000"/>
                          </a:solidFill>
                          <a:effectLst/>
                          <a:latin typeface="Avenir Next LT Pro" panose="020B0504020202020204" pitchFamily="34" charset="0"/>
                        </a:rPr>
                        <a:t>Application in each state</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Minimal</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Expedited</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Expedited</a:t>
                      </a:r>
                    </a:p>
                  </a:txBody>
                  <a:tcPr marL="9525" marR="9525" marT="9525" marB="0" anchor="b"/>
                </a:tc>
                <a:extLst>
                  <a:ext uri="{0D108BD9-81ED-4DB2-BD59-A6C34878D82A}">
                    <a16:rowId xmlns:a16="http://schemas.microsoft.com/office/drawing/2014/main" val="3884832932"/>
                  </a:ext>
                </a:extLst>
              </a:tr>
              <a:tr h="370840">
                <a:tc>
                  <a:txBody>
                    <a:bodyPr/>
                    <a:lstStyle/>
                    <a:p>
                      <a:pPr algn="l" fontAlgn="b">
                        <a:buNone/>
                      </a:pPr>
                      <a:r>
                        <a:rPr lang="en-US" sz="2400" b="0" i="0" u="none" strike="noStrike" dirty="0">
                          <a:solidFill>
                            <a:srgbClr val="000000"/>
                          </a:solidFill>
                          <a:effectLst/>
                          <a:latin typeface="Avenir Next LT Pro" panose="020B0504020202020204" pitchFamily="34" charset="0"/>
                        </a:rPr>
                        <a:t>Licensee fee to each state</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No**</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Yes</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Yes</a:t>
                      </a:r>
                    </a:p>
                  </a:txBody>
                  <a:tcPr marL="9525" marR="9525" marT="9525" marB="0" anchor="b"/>
                </a:tc>
                <a:extLst>
                  <a:ext uri="{0D108BD9-81ED-4DB2-BD59-A6C34878D82A}">
                    <a16:rowId xmlns:a16="http://schemas.microsoft.com/office/drawing/2014/main" val="1167257147"/>
                  </a:ext>
                </a:extLst>
              </a:tr>
              <a:tr h="370840">
                <a:tc>
                  <a:txBody>
                    <a:bodyPr/>
                    <a:lstStyle/>
                    <a:p>
                      <a:pPr algn="l" fontAlgn="b">
                        <a:buNone/>
                      </a:pPr>
                      <a:r>
                        <a:rPr lang="en-US" sz="2400" b="0" i="0" u="none" strike="noStrike" dirty="0">
                          <a:solidFill>
                            <a:srgbClr val="000000"/>
                          </a:solidFill>
                          <a:effectLst/>
                          <a:latin typeface="Avenir Next LT Pro" panose="020B0504020202020204" pitchFamily="34" charset="0"/>
                        </a:rPr>
                        <a:t>CME requirements in each state?</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No</a:t>
                      </a:r>
                    </a:p>
                  </a:txBody>
                  <a:tcPr marL="9525" marR="9525" marT="9525" marB="0" anchor="b"/>
                </a:tc>
                <a:tc>
                  <a:txBody>
                    <a:bodyPr/>
                    <a:lstStyle/>
                    <a:p>
                      <a:pPr algn="ctr" fontAlgn="b">
                        <a:buNone/>
                      </a:pPr>
                      <a:r>
                        <a:rPr lang="en-US" sz="2400" b="0" i="0" u="none" strike="noStrike">
                          <a:solidFill>
                            <a:srgbClr val="000000"/>
                          </a:solidFill>
                          <a:effectLst/>
                          <a:latin typeface="Avenir Next LT Pro" panose="020B0504020202020204" pitchFamily="34" charset="0"/>
                        </a:rPr>
                        <a:t>Yes</a:t>
                      </a:r>
                    </a:p>
                  </a:txBody>
                  <a:tcPr marL="9525" marR="9525" marT="9525" marB="0" anchor="b"/>
                </a:tc>
                <a:tc>
                  <a:txBody>
                    <a:bodyPr/>
                    <a:lstStyle/>
                    <a:p>
                      <a:pPr algn="ctr" fontAlgn="b">
                        <a:buNone/>
                      </a:pPr>
                      <a:r>
                        <a:rPr lang="en-US" sz="2400" b="0" i="0" u="none" strike="noStrike" dirty="0">
                          <a:solidFill>
                            <a:srgbClr val="000000"/>
                          </a:solidFill>
                          <a:effectLst/>
                          <a:latin typeface="Avenir Next LT Pro" panose="020B0504020202020204" pitchFamily="34" charset="0"/>
                        </a:rPr>
                        <a:t>Yes</a:t>
                      </a:r>
                    </a:p>
                  </a:txBody>
                  <a:tcPr marL="9525" marR="9525" marT="9525" marB="0" anchor="b"/>
                </a:tc>
                <a:extLst>
                  <a:ext uri="{0D108BD9-81ED-4DB2-BD59-A6C34878D82A}">
                    <a16:rowId xmlns:a16="http://schemas.microsoft.com/office/drawing/2014/main" val="380828240"/>
                  </a:ext>
                </a:extLst>
              </a:tr>
              <a:tr h="370840">
                <a:tc gridSpan="4">
                  <a:txBody>
                    <a:bodyPr/>
                    <a:lstStyle/>
                    <a:p>
                      <a:pPr algn="r"/>
                      <a:r>
                        <a:rPr lang="en-US" sz="2000" dirty="0">
                          <a:latin typeface="Avenir Next LT Pro" panose="020B0504020202020204" pitchFamily="34" charset="0"/>
                        </a:rPr>
                        <a:t>*Most states have already passed</a:t>
                      </a:r>
                    </a:p>
                  </a:txBody>
                  <a:tcPr/>
                </a:tc>
                <a:tc hMerge="1">
                  <a:txBody>
                    <a:bodyPr/>
                    <a:lstStyle/>
                    <a:p>
                      <a:endParaRPr lang="en-US" sz="2400" dirty="0">
                        <a:latin typeface="Avenir Next LT Pro" panose="020B0504020202020204" pitchFamily="34" charset="0"/>
                      </a:endParaRPr>
                    </a:p>
                  </a:txBody>
                  <a:tcPr/>
                </a:tc>
                <a:tc hMerge="1">
                  <a:txBody>
                    <a:bodyPr/>
                    <a:lstStyle/>
                    <a:p>
                      <a:endParaRPr lang="en-US" sz="2400">
                        <a:latin typeface="Avenir Next LT Pro" panose="020B0504020202020204" pitchFamily="34" charset="0"/>
                      </a:endParaRPr>
                    </a:p>
                  </a:txBody>
                  <a:tcPr/>
                </a:tc>
                <a:tc hMerge="1">
                  <a:txBody>
                    <a:bodyPr/>
                    <a:lstStyle/>
                    <a:p>
                      <a:endParaRPr lang="en-US" sz="2400" dirty="0">
                        <a:latin typeface="Avenir Next LT Pro" panose="020B0504020202020204" pitchFamily="34" charset="0"/>
                      </a:endParaRPr>
                    </a:p>
                  </a:txBody>
                  <a:tcPr/>
                </a:tc>
                <a:extLst>
                  <a:ext uri="{0D108BD9-81ED-4DB2-BD59-A6C34878D82A}">
                    <a16:rowId xmlns:a16="http://schemas.microsoft.com/office/drawing/2014/main" val="1199210710"/>
                  </a:ext>
                </a:extLst>
              </a:tr>
              <a:tr h="370840">
                <a:tc gridSpan="4">
                  <a:txBody>
                    <a:bodyPr/>
                    <a:lstStyle/>
                    <a:p>
                      <a:pPr algn="r"/>
                      <a:r>
                        <a:rPr lang="en-US" sz="2000" dirty="0">
                          <a:latin typeface="Avenir Next LT Pro" panose="020B0504020202020204" pitchFamily="34" charset="0"/>
                        </a:rPr>
                        <a:t>**Low or no registration processing fee</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63237494"/>
                  </a:ext>
                </a:extLst>
              </a:tr>
            </a:tbl>
          </a:graphicData>
        </a:graphic>
      </p:graphicFrame>
    </p:spTree>
    <p:extLst>
      <p:ext uri="{BB962C8B-B14F-4D97-AF65-F5344CB8AC3E}">
        <p14:creationId xmlns:p14="http://schemas.microsoft.com/office/powerpoint/2010/main" val="120189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0C146-93A6-4B07-9ABB-B8A3D5C49179}"/>
              </a:ext>
            </a:extLst>
          </p:cNvPr>
          <p:cNvSpPr>
            <a:spLocks noGrp="1"/>
          </p:cNvSpPr>
          <p:nvPr>
            <p:ph type="title"/>
          </p:nvPr>
        </p:nvSpPr>
        <p:spPr>
          <a:prstGeom prst="rect">
            <a:avLst/>
          </a:prstGeom>
        </p:spPr>
        <p:txBody>
          <a:bodyPr>
            <a:noAutofit/>
          </a:bodyPr>
          <a:lstStyle/>
          <a:p>
            <a:r>
              <a:rPr lang="en-US" sz="4000" dirty="0"/>
              <a:t>Objectives</a:t>
            </a:r>
          </a:p>
        </p:txBody>
      </p:sp>
      <p:sp>
        <p:nvSpPr>
          <p:cNvPr id="4" name="Content Placeholder 3">
            <a:extLst>
              <a:ext uri="{FF2B5EF4-FFF2-40B4-BE49-F238E27FC236}">
                <a16:creationId xmlns:a16="http://schemas.microsoft.com/office/drawing/2014/main" id="{4005328C-7060-468E-AEE7-8A91A4BFCF55}"/>
              </a:ext>
            </a:extLst>
          </p:cNvPr>
          <p:cNvSpPr>
            <a:spLocks noGrp="1"/>
          </p:cNvSpPr>
          <p:nvPr>
            <p:ph idx="1"/>
          </p:nvPr>
        </p:nvSpPr>
        <p:spPr>
          <a:xfrm>
            <a:off x="609600" y="931178"/>
            <a:ext cx="10972800" cy="5210315"/>
          </a:xfrm>
        </p:spPr>
        <p:txBody>
          <a:bodyPr>
            <a:noAutofit/>
          </a:bodyPr>
          <a:lstStyle/>
          <a:p>
            <a:r>
              <a:rPr lang="en-US" dirty="0"/>
              <a:t>Focus on continuity of care for existing patients</a:t>
            </a:r>
          </a:p>
          <a:p>
            <a:r>
              <a:rPr lang="en-US" dirty="0"/>
              <a:t>Focus on practice groups located near MA borders</a:t>
            </a:r>
          </a:p>
          <a:p>
            <a:r>
              <a:rPr lang="en-US" dirty="0"/>
              <a:t>Keep burden low (fees, CME, documentation)</a:t>
            </a:r>
          </a:p>
          <a:p>
            <a:r>
              <a:rPr lang="en-US" dirty="0"/>
              <a:t>Build from what we know:  existing law and COVID experience</a:t>
            </a:r>
          </a:p>
          <a:p>
            <a:r>
              <a:rPr lang="en-US" dirty="0"/>
              <a:t>Ensure BORIM knows physicians treating patients in MA</a:t>
            </a:r>
          </a:p>
          <a:p>
            <a:r>
              <a:rPr lang="en-US" dirty="0"/>
              <a:t>Ensure physicians understand that their practice must conform to MA laws and standards</a:t>
            </a:r>
          </a:p>
          <a:p>
            <a:endParaRPr lang="en-US" dirty="0"/>
          </a:p>
          <a:p>
            <a:endParaRPr lang="en-US" dirty="0"/>
          </a:p>
          <a:p>
            <a:pPr marL="0" indent="0">
              <a:buNone/>
            </a:pPr>
            <a:endParaRPr lang="en-US" dirty="0"/>
          </a:p>
          <a:p>
            <a:endParaRPr lang="en-US" dirty="0">
              <a:latin typeface="+mn-lt"/>
            </a:endParaRPr>
          </a:p>
        </p:txBody>
      </p:sp>
      <p:sp>
        <p:nvSpPr>
          <p:cNvPr id="2" name="Slide Number Placeholder 1">
            <a:extLst>
              <a:ext uri="{FF2B5EF4-FFF2-40B4-BE49-F238E27FC236}">
                <a16:creationId xmlns:a16="http://schemas.microsoft.com/office/drawing/2014/main" id="{D81A83C4-E0BA-4314-B8BF-B643EDC9ED5E}"/>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a:p>
        </p:txBody>
      </p:sp>
    </p:spTree>
    <p:extLst>
      <p:ext uri="{BB962C8B-B14F-4D97-AF65-F5344CB8AC3E}">
        <p14:creationId xmlns:p14="http://schemas.microsoft.com/office/powerpoint/2010/main" val="376059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B88BF-736A-7E7A-B67A-B73A4738B7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651A46-3F2B-3559-073F-F0D0B0F3F660}"/>
              </a:ext>
            </a:extLst>
          </p:cNvPr>
          <p:cNvSpPr>
            <a:spLocks noGrp="1"/>
          </p:cNvSpPr>
          <p:nvPr>
            <p:ph type="title"/>
          </p:nvPr>
        </p:nvSpPr>
        <p:spPr>
          <a:prstGeom prst="rect">
            <a:avLst/>
          </a:prstGeom>
        </p:spPr>
        <p:txBody>
          <a:bodyPr>
            <a:noAutofit/>
          </a:bodyPr>
          <a:lstStyle/>
          <a:p>
            <a:r>
              <a:rPr lang="en-US" sz="4000" dirty="0"/>
              <a:t>Existing Laws:  Chapter 112, section 7</a:t>
            </a:r>
          </a:p>
        </p:txBody>
      </p:sp>
      <p:sp>
        <p:nvSpPr>
          <p:cNvPr id="4" name="Content Placeholder 3">
            <a:extLst>
              <a:ext uri="{FF2B5EF4-FFF2-40B4-BE49-F238E27FC236}">
                <a16:creationId xmlns:a16="http://schemas.microsoft.com/office/drawing/2014/main" id="{CC70E039-42CC-D382-3A2D-14013E471FBB}"/>
              </a:ext>
            </a:extLst>
          </p:cNvPr>
          <p:cNvSpPr>
            <a:spLocks noGrp="1"/>
          </p:cNvSpPr>
          <p:nvPr>
            <p:ph idx="1"/>
          </p:nvPr>
        </p:nvSpPr>
        <p:spPr>
          <a:xfrm>
            <a:off x="609600" y="931178"/>
            <a:ext cx="10972800" cy="5210315"/>
          </a:xfrm>
        </p:spPr>
        <p:txBody>
          <a:bodyPr>
            <a:noAutofit/>
          </a:bodyPr>
          <a:lstStyle/>
          <a:p>
            <a:pPr marL="0" indent="0">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kern="100" dirty="0">
                <a:latin typeface="Aptos" panose="020B0004020202020204" pitchFamily="34" charset="0"/>
                <a:ea typeface="Aptos" panose="020B0004020202020204" pitchFamily="34" charset="0"/>
                <a:cs typeface="Times New Roman" panose="02020603050405020304" pitchFamily="18" charset="0"/>
              </a:rPr>
              <a:t>Sets an exemption from the requirement for licensure for a “</a:t>
            </a:r>
            <a:r>
              <a:rPr lang="en-US" b="1" kern="100" dirty="0">
                <a:latin typeface="Aptos" panose="020B0004020202020204" pitchFamily="34" charset="0"/>
                <a:ea typeface="Aptos" panose="020B0004020202020204" pitchFamily="34" charset="0"/>
                <a:cs typeface="Times New Roman" panose="02020603050405020304" pitchFamily="18" charset="0"/>
              </a:rPr>
              <a:t>physician authorized to practice medicine in another state, when he is called as the family physician to attend a person temporarily abiding in the commonwealth</a:t>
            </a:r>
            <a:r>
              <a:rPr lang="en-US" kern="100" dirty="0">
                <a:latin typeface="Aptos" panose="020B0004020202020204" pitchFamily="34" charset="0"/>
                <a:ea typeface="Aptos" panose="020B0004020202020204" pitchFamily="34" charset="0"/>
                <a:cs typeface="Times New Roman" panose="02020603050405020304" pitchFamily="18" charset="0"/>
              </a:rPr>
              <a:t>.”</a:t>
            </a:r>
          </a:p>
          <a:p>
            <a:endParaRPr lang="en-US" dirty="0">
              <a:latin typeface="+mn-lt"/>
            </a:endParaRPr>
          </a:p>
        </p:txBody>
      </p:sp>
      <p:sp>
        <p:nvSpPr>
          <p:cNvPr id="2" name="Slide Number Placeholder 1">
            <a:extLst>
              <a:ext uri="{FF2B5EF4-FFF2-40B4-BE49-F238E27FC236}">
                <a16:creationId xmlns:a16="http://schemas.microsoft.com/office/drawing/2014/main" id="{9D23CA74-88DD-7F74-5CBE-E572D4730B5E}"/>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a:p>
        </p:txBody>
      </p:sp>
    </p:spTree>
    <p:extLst>
      <p:ext uri="{BB962C8B-B14F-4D97-AF65-F5344CB8AC3E}">
        <p14:creationId xmlns:p14="http://schemas.microsoft.com/office/powerpoint/2010/main" val="304045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69EAD-198C-DACB-3819-05A10E57E1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F59127-7FBB-2A9E-8B29-A013482FB464}"/>
              </a:ext>
            </a:extLst>
          </p:cNvPr>
          <p:cNvSpPr>
            <a:spLocks noGrp="1"/>
          </p:cNvSpPr>
          <p:nvPr>
            <p:ph type="title"/>
          </p:nvPr>
        </p:nvSpPr>
        <p:spPr>
          <a:prstGeom prst="rect">
            <a:avLst/>
          </a:prstGeom>
        </p:spPr>
        <p:txBody>
          <a:bodyPr>
            <a:noAutofit/>
          </a:bodyPr>
          <a:lstStyle/>
          <a:p>
            <a:r>
              <a:rPr lang="en-US" sz="4000" dirty="0"/>
              <a:t>Chapter 112, section 7,continued</a:t>
            </a:r>
          </a:p>
        </p:txBody>
      </p:sp>
      <p:sp>
        <p:nvSpPr>
          <p:cNvPr id="2" name="Slide Number Placeholder 1">
            <a:extLst>
              <a:ext uri="{FF2B5EF4-FFF2-40B4-BE49-F238E27FC236}">
                <a16:creationId xmlns:a16="http://schemas.microsoft.com/office/drawing/2014/main" id="{3AF6EB22-7BEE-01CE-9F2C-606A125A3F75}"/>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a:p>
        </p:txBody>
      </p:sp>
      <p:pic>
        <p:nvPicPr>
          <p:cNvPr id="8" name="Picture 7">
            <a:extLst>
              <a:ext uri="{FF2B5EF4-FFF2-40B4-BE49-F238E27FC236}">
                <a16:creationId xmlns:a16="http://schemas.microsoft.com/office/drawing/2014/main" id="{012EDBFF-3B12-5255-C6EC-CE2D7B378F8F}"/>
              </a:ext>
            </a:extLst>
          </p:cNvPr>
          <p:cNvPicPr>
            <a:picLocks noChangeAspect="1"/>
          </p:cNvPicPr>
          <p:nvPr/>
        </p:nvPicPr>
        <p:blipFill>
          <a:blip r:embed="rId3"/>
          <a:stretch>
            <a:fillRect/>
          </a:stretch>
        </p:blipFill>
        <p:spPr>
          <a:xfrm>
            <a:off x="179471" y="1172889"/>
            <a:ext cx="6549617" cy="5131658"/>
          </a:xfrm>
          <a:prstGeom prst="rect">
            <a:avLst/>
          </a:prstGeom>
        </p:spPr>
      </p:pic>
      <p:pic>
        <p:nvPicPr>
          <p:cNvPr id="12" name="Picture 11">
            <a:extLst>
              <a:ext uri="{FF2B5EF4-FFF2-40B4-BE49-F238E27FC236}">
                <a16:creationId xmlns:a16="http://schemas.microsoft.com/office/drawing/2014/main" id="{277F6946-9A9C-CFAA-833A-B41E04FE9ADF}"/>
              </a:ext>
            </a:extLst>
          </p:cNvPr>
          <p:cNvPicPr>
            <a:picLocks noChangeAspect="1"/>
          </p:cNvPicPr>
          <p:nvPr/>
        </p:nvPicPr>
        <p:blipFill>
          <a:blip r:embed="rId4"/>
          <a:stretch>
            <a:fillRect/>
          </a:stretch>
        </p:blipFill>
        <p:spPr>
          <a:xfrm>
            <a:off x="4068150" y="2926101"/>
            <a:ext cx="7944380" cy="3073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44E6847F-C254-318A-7AA5-8FC3E1957310}"/>
              </a:ext>
            </a:extLst>
          </p:cNvPr>
          <p:cNvPicPr>
            <a:picLocks noChangeAspect="1"/>
          </p:cNvPicPr>
          <p:nvPr/>
        </p:nvPicPr>
        <p:blipFill>
          <a:blip r:embed="rId5"/>
          <a:stretch>
            <a:fillRect/>
          </a:stretch>
        </p:blipFill>
        <p:spPr>
          <a:xfrm>
            <a:off x="5795549" y="1471186"/>
            <a:ext cx="5401840" cy="1317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99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0232-35CE-046A-EB1E-44600AB685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6EE7C8-1506-6B91-3468-8CEB6F9B214D}"/>
              </a:ext>
            </a:extLst>
          </p:cNvPr>
          <p:cNvSpPr>
            <a:spLocks noGrp="1"/>
          </p:cNvSpPr>
          <p:nvPr>
            <p:ph type="title"/>
          </p:nvPr>
        </p:nvSpPr>
        <p:spPr>
          <a:prstGeom prst="rect">
            <a:avLst/>
          </a:prstGeom>
        </p:spPr>
        <p:txBody>
          <a:bodyPr>
            <a:noAutofit/>
          </a:bodyPr>
          <a:lstStyle/>
          <a:p>
            <a:r>
              <a:rPr lang="en-US" sz="4000" dirty="0"/>
              <a:t>Existing Laws:  Chapter 94C, section 18</a:t>
            </a:r>
          </a:p>
        </p:txBody>
      </p:sp>
      <p:sp>
        <p:nvSpPr>
          <p:cNvPr id="4" name="Content Placeholder 3">
            <a:extLst>
              <a:ext uri="{FF2B5EF4-FFF2-40B4-BE49-F238E27FC236}">
                <a16:creationId xmlns:a16="http://schemas.microsoft.com/office/drawing/2014/main" id="{0A7D4F54-BF3C-F727-893C-6F23DBE98360}"/>
              </a:ext>
            </a:extLst>
          </p:cNvPr>
          <p:cNvSpPr>
            <a:spLocks noGrp="1"/>
          </p:cNvSpPr>
          <p:nvPr>
            <p:ph idx="1"/>
          </p:nvPr>
        </p:nvSpPr>
        <p:spPr>
          <a:xfrm>
            <a:off x="609600" y="931178"/>
            <a:ext cx="10972800" cy="5210315"/>
          </a:xfrm>
        </p:spPr>
        <p:txBody>
          <a:bodyPr>
            <a:noAutofit/>
          </a:bodyPr>
          <a:lstStyle/>
          <a:p>
            <a:pPr marL="0" indent="0">
              <a:buNone/>
            </a:pPr>
            <a:r>
              <a:rPr lang="en-US" dirty="0"/>
              <a:t>A Massachusetts pharmacy can fill a prescription written by a physician who is not licensed in Massachusetts if:</a:t>
            </a:r>
          </a:p>
          <a:p>
            <a:endParaRPr lang="en-US" dirty="0">
              <a:latin typeface="+mn-lt"/>
            </a:endParaRPr>
          </a:p>
        </p:txBody>
      </p:sp>
      <p:sp>
        <p:nvSpPr>
          <p:cNvPr id="2" name="Slide Number Placeholder 1">
            <a:extLst>
              <a:ext uri="{FF2B5EF4-FFF2-40B4-BE49-F238E27FC236}">
                <a16:creationId xmlns:a16="http://schemas.microsoft.com/office/drawing/2014/main" id="{3800A05E-8DE0-D45A-36A3-D7EE137336DA}"/>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a:p>
        </p:txBody>
      </p:sp>
      <p:graphicFrame>
        <p:nvGraphicFramePr>
          <p:cNvPr id="5" name="Table 4">
            <a:extLst>
              <a:ext uri="{FF2B5EF4-FFF2-40B4-BE49-F238E27FC236}">
                <a16:creationId xmlns:a16="http://schemas.microsoft.com/office/drawing/2014/main" id="{8CDE1903-B7BB-9447-F7AD-CD092305A0E1}"/>
              </a:ext>
            </a:extLst>
          </p:cNvPr>
          <p:cNvGraphicFramePr>
            <a:graphicFrameLocks noGrp="1"/>
          </p:cNvGraphicFramePr>
          <p:nvPr>
            <p:extLst>
              <p:ext uri="{D42A27DB-BD31-4B8C-83A1-F6EECF244321}">
                <p14:modId xmlns:p14="http://schemas.microsoft.com/office/powerpoint/2010/main" val="3929919295"/>
              </p:ext>
            </p:extLst>
          </p:nvPr>
        </p:nvGraphicFramePr>
        <p:xfrm>
          <a:off x="609600" y="2483893"/>
          <a:ext cx="11161640" cy="3657600"/>
        </p:xfrm>
        <a:graphic>
          <a:graphicData uri="http://schemas.openxmlformats.org/drawingml/2006/table">
            <a:tbl>
              <a:tblPr firstRow="1" bandRow="1">
                <a:tableStyleId>{5C22544A-7EE6-4342-B048-85BDC9FD1C3A}</a:tableStyleId>
              </a:tblPr>
              <a:tblGrid>
                <a:gridCol w="2056091">
                  <a:extLst>
                    <a:ext uri="{9D8B030D-6E8A-4147-A177-3AD203B41FA5}">
                      <a16:colId xmlns:a16="http://schemas.microsoft.com/office/drawing/2014/main" val="4167656320"/>
                    </a:ext>
                  </a:extLst>
                </a:gridCol>
                <a:gridCol w="2496683">
                  <a:extLst>
                    <a:ext uri="{9D8B030D-6E8A-4147-A177-3AD203B41FA5}">
                      <a16:colId xmlns:a16="http://schemas.microsoft.com/office/drawing/2014/main" val="3470767701"/>
                    </a:ext>
                  </a:extLst>
                </a:gridCol>
                <a:gridCol w="6608866">
                  <a:extLst>
                    <a:ext uri="{9D8B030D-6E8A-4147-A177-3AD203B41FA5}">
                      <a16:colId xmlns:a16="http://schemas.microsoft.com/office/drawing/2014/main" val="3579897966"/>
                    </a:ext>
                  </a:extLst>
                </a:gridCol>
              </a:tblGrid>
              <a:tr h="370840">
                <a:tc>
                  <a:txBody>
                    <a:bodyPr/>
                    <a:lstStyle/>
                    <a:p>
                      <a:pPr algn="ctr"/>
                      <a:r>
                        <a:rPr lang="en-US" sz="2400" dirty="0"/>
                        <a:t>Medication is</a:t>
                      </a:r>
                    </a:p>
                  </a:txBody>
                  <a:tcPr/>
                </a:tc>
                <a:tc>
                  <a:txBody>
                    <a:bodyPr/>
                    <a:lstStyle/>
                    <a:p>
                      <a:pPr algn="ctr"/>
                      <a:r>
                        <a:rPr lang="en-US" sz="2400" dirty="0"/>
                        <a:t>Prescription was issued within the preceding</a:t>
                      </a:r>
                    </a:p>
                  </a:txBody>
                  <a:tcPr/>
                </a:tc>
                <a:tc>
                  <a:txBody>
                    <a:bodyPr/>
                    <a:lstStyle/>
                    <a:p>
                      <a:pPr algn="ctr"/>
                      <a:r>
                        <a:rPr lang="en-US" sz="2400" dirty="0"/>
                        <a:t>Pharmacist verifies that prescription was issued by authorized prescriber who</a:t>
                      </a:r>
                    </a:p>
                  </a:txBody>
                  <a:tcPr/>
                </a:tc>
                <a:extLst>
                  <a:ext uri="{0D108BD9-81ED-4DB2-BD59-A6C34878D82A}">
                    <a16:rowId xmlns:a16="http://schemas.microsoft.com/office/drawing/2014/main" val="845537396"/>
                  </a:ext>
                </a:extLst>
              </a:tr>
              <a:tr h="370840">
                <a:tc>
                  <a:txBody>
                    <a:bodyPr/>
                    <a:lstStyle/>
                    <a:p>
                      <a:pPr algn="ctr"/>
                      <a:r>
                        <a:rPr lang="en-US" sz="2400" dirty="0"/>
                        <a:t>Schedules </a:t>
                      </a:r>
                    </a:p>
                    <a:p>
                      <a:pPr algn="ctr"/>
                      <a:r>
                        <a:rPr lang="en-US" sz="2400" dirty="0"/>
                        <a:t>III – VI</a:t>
                      </a:r>
                    </a:p>
                  </a:txBody>
                  <a:tcPr/>
                </a:tc>
                <a:tc>
                  <a:txBody>
                    <a:bodyPr/>
                    <a:lstStyle/>
                    <a:p>
                      <a:pPr algn="ctr"/>
                      <a:r>
                        <a:rPr lang="en-US" sz="2400" dirty="0"/>
                        <a:t>30 days</a:t>
                      </a:r>
                    </a:p>
                  </a:txBody>
                  <a:tcPr/>
                </a:tc>
                <a:tc>
                  <a:txBody>
                    <a:bodyPr/>
                    <a:lstStyle/>
                    <a:p>
                      <a:pPr algn="ctr"/>
                      <a:r>
                        <a:rPr lang="en-US" sz="2400" dirty="0"/>
                        <a:t>Resides and holds license in state where prescription was issued</a:t>
                      </a:r>
                    </a:p>
                  </a:txBody>
                  <a:tcPr/>
                </a:tc>
                <a:extLst>
                  <a:ext uri="{0D108BD9-81ED-4DB2-BD59-A6C34878D82A}">
                    <a16:rowId xmlns:a16="http://schemas.microsoft.com/office/drawing/2014/main" val="1911266982"/>
                  </a:ext>
                </a:extLst>
              </a:tr>
              <a:tr h="370840">
                <a:tc>
                  <a:txBody>
                    <a:bodyPr/>
                    <a:lstStyle/>
                    <a:p>
                      <a:pPr algn="ctr"/>
                      <a:r>
                        <a:rPr lang="en-US" sz="2400" dirty="0"/>
                        <a:t>Non-narcotic Schedule II</a:t>
                      </a:r>
                    </a:p>
                  </a:txBody>
                  <a:tcPr/>
                </a:tc>
                <a:tc>
                  <a:txBody>
                    <a:bodyPr/>
                    <a:lstStyle/>
                    <a:p>
                      <a:pPr algn="ctr"/>
                      <a:r>
                        <a:rPr lang="en-US" sz="2400" dirty="0"/>
                        <a:t>5 days</a:t>
                      </a:r>
                    </a:p>
                  </a:txBody>
                  <a:tcPr/>
                </a:tc>
                <a:tc>
                  <a:txBody>
                    <a:bodyPr/>
                    <a:lstStyle/>
                    <a:p>
                      <a:pPr algn="ctr"/>
                      <a:r>
                        <a:rPr lang="en-US" sz="2400" dirty="0"/>
                        <a:t>Holds license and resides or practices in state where prescription was issued</a:t>
                      </a:r>
                    </a:p>
                  </a:txBody>
                  <a:tcPr/>
                </a:tc>
                <a:extLst>
                  <a:ext uri="{0D108BD9-81ED-4DB2-BD59-A6C34878D82A}">
                    <a16:rowId xmlns:a16="http://schemas.microsoft.com/office/drawing/2014/main" val="1137292109"/>
                  </a:ext>
                </a:extLst>
              </a:tr>
              <a:tr h="370840">
                <a:tc>
                  <a:txBody>
                    <a:bodyPr/>
                    <a:lstStyle/>
                    <a:p>
                      <a:pPr algn="ctr"/>
                      <a:r>
                        <a:rPr lang="en-US" sz="2400" dirty="0"/>
                        <a:t>Narcotic Schedule II</a:t>
                      </a:r>
                    </a:p>
                  </a:txBody>
                  <a:tcPr/>
                </a:tc>
                <a:tc>
                  <a:txBody>
                    <a:bodyPr/>
                    <a:lstStyle/>
                    <a:p>
                      <a:pPr algn="ctr"/>
                      <a:r>
                        <a:rPr lang="en-US" sz="2400" dirty="0"/>
                        <a:t>5 days</a:t>
                      </a:r>
                    </a:p>
                  </a:txBody>
                  <a:tcPr/>
                </a:tc>
                <a:tc>
                  <a:txBody>
                    <a:bodyPr/>
                    <a:lstStyle/>
                    <a:p>
                      <a:pPr algn="ctr"/>
                      <a:r>
                        <a:rPr lang="en-US" sz="2400" dirty="0"/>
                        <a:t>Holds license in Maine or a contiguous state </a:t>
                      </a:r>
                    </a:p>
                    <a:p>
                      <a:pPr algn="ctr"/>
                      <a:r>
                        <a:rPr lang="en-US" sz="2400" dirty="0"/>
                        <a:t>(ME, NH, VT, NY, CT, RI)</a:t>
                      </a:r>
                    </a:p>
                  </a:txBody>
                  <a:tcPr/>
                </a:tc>
                <a:extLst>
                  <a:ext uri="{0D108BD9-81ED-4DB2-BD59-A6C34878D82A}">
                    <a16:rowId xmlns:a16="http://schemas.microsoft.com/office/drawing/2014/main" val="714686892"/>
                  </a:ext>
                </a:extLst>
              </a:tr>
            </a:tbl>
          </a:graphicData>
        </a:graphic>
      </p:graphicFrame>
    </p:spTree>
    <p:extLst>
      <p:ext uri="{BB962C8B-B14F-4D97-AF65-F5344CB8AC3E}">
        <p14:creationId xmlns:p14="http://schemas.microsoft.com/office/powerpoint/2010/main" val="137783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81A8-D4F0-5356-60B9-1AA8349A84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24A19B-3C86-A0CF-4C2F-8DFD2D84EC19}"/>
              </a:ext>
            </a:extLst>
          </p:cNvPr>
          <p:cNvSpPr>
            <a:spLocks noGrp="1"/>
          </p:cNvSpPr>
          <p:nvPr>
            <p:ph type="title"/>
          </p:nvPr>
        </p:nvSpPr>
        <p:spPr>
          <a:prstGeom prst="rect">
            <a:avLst/>
          </a:prstGeom>
        </p:spPr>
        <p:txBody>
          <a:bodyPr>
            <a:noAutofit/>
          </a:bodyPr>
          <a:lstStyle/>
          <a:p>
            <a:r>
              <a:rPr lang="en-US" sz="4000" dirty="0"/>
              <a:t>COVID Emergency Temporary Licenses</a:t>
            </a:r>
          </a:p>
        </p:txBody>
      </p:sp>
      <p:sp>
        <p:nvSpPr>
          <p:cNvPr id="4" name="Content Placeholder 3">
            <a:extLst>
              <a:ext uri="{FF2B5EF4-FFF2-40B4-BE49-F238E27FC236}">
                <a16:creationId xmlns:a16="http://schemas.microsoft.com/office/drawing/2014/main" id="{F4D0B8CC-879E-7892-F9C5-E0C23342CA0E}"/>
              </a:ext>
            </a:extLst>
          </p:cNvPr>
          <p:cNvSpPr>
            <a:spLocks noGrp="1"/>
          </p:cNvSpPr>
          <p:nvPr>
            <p:ph idx="1"/>
          </p:nvPr>
        </p:nvSpPr>
        <p:spPr>
          <a:xfrm>
            <a:off x="128588" y="931178"/>
            <a:ext cx="11642652" cy="5210315"/>
          </a:xfrm>
        </p:spPr>
        <p:txBody>
          <a:bodyPr>
            <a:noAutofit/>
          </a:bodyPr>
          <a:lstStyle/>
          <a:p>
            <a:r>
              <a:rPr lang="en-US" dirty="0"/>
              <a:t>During COVID, BORIM issued Emergency Temporary Licenses to physicians who presented license verification that they held a license, in good standing, in another state.</a:t>
            </a:r>
          </a:p>
          <a:p>
            <a:r>
              <a:rPr lang="en-US" dirty="0"/>
              <a:t>Full license based on reciprocity and required no fee.</a:t>
            </a:r>
          </a:p>
          <a:p>
            <a:r>
              <a:rPr lang="en-US" dirty="0"/>
              <a:t>BORIM utilized a one page application.  </a:t>
            </a:r>
          </a:p>
          <a:p>
            <a:endParaRPr lang="en-US" dirty="0">
              <a:latin typeface="+mn-lt"/>
            </a:endParaRPr>
          </a:p>
        </p:txBody>
      </p:sp>
      <p:sp>
        <p:nvSpPr>
          <p:cNvPr id="2" name="Slide Number Placeholder 1">
            <a:extLst>
              <a:ext uri="{FF2B5EF4-FFF2-40B4-BE49-F238E27FC236}">
                <a16:creationId xmlns:a16="http://schemas.microsoft.com/office/drawing/2014/main" id="{4C51A268-6BA2-A475-B5E4-01BDB16AB1B4}"/>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a:p>
        </p:txBody>
      </p:sp>
    </p:spTree>
    <p:extLst>
      <p:ext uri="{BB962C8B-B14F-4D97-AF65-F5344CB8AC3E}">
        <p14:creationId xmlns:p14="http://schemas.microsoft.com/office/powerpoint/2010/main" val="120152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DD797-E19F-10D7-6EFF-3CCD9D6A81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BBF783-CBAF-0BBA-5D85-B4A0F2A054DB}"/>
              </a:ext>
            </a:extLst>
          </p:cNvPr>
          <p:cNvSpPr>
            <a:spLocks noGrp="1"/>
          </p:cNvSpPr>
          <p:nvPr>
            <p:ph type="title"/>
          </p:nvPr>
        </p:nvSpPr>
        <p:spPr>
          <a:prstGeom prst="rect">
            <a:avLst/>
          </a:prstGeom>
        </p:spPr>
        <p:txBody>
          <a:bodyPr>
            <a:noAutofit/>
          </a:bodyPr>
          <a:lstStyle/>
          <a:p>
            <a:r>
              <a:rPr lang="en-US" dirty="0"/>
              <a:t>COVID Emergency Temporary Licenses, cont.</a:t>
            </a:r>
          </a:p>
        </p:txBody>
      </p:sp>
      <p:sp>
        <p:nvSpPr>
          <p:cNvPr id="2" name="Slide Number Placeholder 1">
            <a:extLst>
              <a:ext uri="{FF2B5EF4-FFF2-40B4-BE49-F238E27FC236}">
                <a16:creationId xmlns:a16="http://schemas.microsoft.com/office/drawing/2014/main" id="{1B13B8E6-6B9E-7315-C6D2-7963BC57CFB0}"/>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a:p>
        </p:txBody>
      </p:sp>
      <p:graphicFrame>
        <p:nvGraphicFramePr>
          <p:cNvPr id="7" name="Content Placeholder 3">
            <a:extLst>
              <a:ext uri="{FF2B5EF4-FFF2-40B4-BE49-F238E27FC236}">
                <a16:creationId xmlns:a16="http://schemas.microsoft.com/office/drawing/2014/main" id="{0B9632A2-14DF-6C2E-6CB7-BD6557C1147F}"/>
              </a:ext>
            </a:extLst>
          </p:cNvPr>
          <p:cNvGraphicFramePr>
            <a:graphicFrameLocks noGrp="1" noChangeAspect="1"/>
          </p:cNvGraphicFramePr>
          <p:nvPr>
            <p:ph idx="1"/>
            <p:extLst>
              <p:ext uri="{D42A27DB-BD31-4B8C-83A1-F6EECF244321}">
                <p14:modId xmlns:p14="http://schemas.microsoft.com/office/powerpoint/2010/main" val="1654551116"/>
              </p:ext>
            </p:extLst>
          </p:nvPr>
        </p:nvGraphicFramePr>
        <p:xfrm>
          <a:off x="344271" y="1106752"/>
          <a:ext cx="4026044" cy="5210175"/>
        </p:xfrm>
        <a:graphic>
          <a:graphicData uri="http://schemas.openxmlformats.org/presentationml/2006/ole">
            <mc:AlternateContent xmlns:mc="http://schemas.openxmlformats.org/markup-compatibility/2006">
              <mc:Choice xmlns:v="urn:schemas-microsoft-com:vml" Requires="v">
                <p:oleObj name="Acrobat Document" r:id="rId3" imgW="5829042" imgH="7543800" progId="AcroExch.Document.DC">
                  <p:embed/>
                </p:oleObj>
              </mc:Choice>
              <mc:Fallback>
                <p:oleObj name="Acrobat Document" r:id="rId3" imgW="5829042" imgH="7543800" progId="AcroExch.Document.DC">
                  <p:embed/>
                  <p:pic>
                    <p:nvPicPr>
                      <p:cNvPr id="7" name="Content Placeholder 3">
                        <a:extLst>
                          <a:ext uri="{FF2B5EF4-FFF2-40B4-BE49-F238E27FC236}">
                            <a16:creationId xmlns:a16="http://schemas.microsoft.com/office/drawing/2014/main" id="{0B9632A2-14DF-6C2E-6CB7-BD6557C1147F}"/>
                          </a:ext>
                        </a:extLst>
                      </p:cNvPr>
                      <p:cNvPicPr/>
                      <p:nvPr/>
                    </p:nvPicPr>
                    <p:blipFill>
                      <a:blip r:embed="rId4"/>
                      <a:stretch>
                        <a:fillRect/>
                      </a:stretch>
                    </p:blipFill>
                    <p:spPr>
                      <a:xfrm>
                        <a:off x="344271" y="1106752"/>
                        <a:ext cx="4026044" cy="5210175"/>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9A615EC-AD5E-467A-1850-B00CB0C335C0}"/>
              </a:ext>
            </a:extLst>
          </p:cNvPr>
          <p:cNvPicPr>
            <a:picLocks noChangeAspect="1"/>
          </p:cNvPicPr>
          <p:nvPr/>
        </p:nvPicPr>
        <p:blipFill>
          <a:blip r:embed="rId5"/>
          <a:stretch>
            <a:fillRect/>
          </a:stretch>
        </p:blipFill>
        <p:spPr>
          <a:xfrm>
            <a:off x="4370315" y="1895237"/>
            <a:ext cx="7519628" cy="4091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023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9FC9F-B611-027F-8A43-98991F924A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D17F0A-218E-5BE8-3B8A-4ABDB70A899C}"/>
              </a:ext>
            </a:extLst>
          </p:cNvPr>
          <p:cNvSpPr>
            <a:spLocks noGrp="1"/>
          </p:cNvSpPr>
          <p:nvPr>
            <p:ph type="title"/>
          </p:nvPr>
        </p:nvSpPr>
        <p:spPr>
          <a:prstGeom prst="rect">
            <a:avLst/>
          </a:prstGeom>
        </p:spPr>
        <p:txBody>
          <a:bodyPr>
            <a:noAutofit/>
          </a:bodyPr>
          <a:lstStyle/>
          <a:p>
            <a:r>
              <a:rPr lang="en-US" dirty="0"/>
              <a:t>COVID Emergency Temporary Licenses, cont.</a:t>
            </a:r>
          </a:p>
        </p:txBody>
      </p:sp>
      <p:sp>
        <p:nvSpPr>
          <p:cNvPr id="2" name="Slide Number Placeholder 1">
            <a:extLst>
              <a:ext uri="{FF2B5EF4-FFF2-40B4-BE49-F238E27FC236}">
                <a16:creationId xmlns:a16="http://schemas.microsoft.com/office/drawing/2014/main" id="{5682EE2F-DF15-D20B-65C5-1BCCC9096B94}"/>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a:p>
        </p:txBody>
      </p:sp>
      <p:sp>
        <p:nvSpPr>
          <p:cNvPr id="5" name="Content Placeholder 4">
            <a:extLst>
              <a:ext uri="{FF2B5EF4-FFF2-40B4-BE49-F238E27FC236}">
                <a16:creationId xmlns:a16="http://schemas.microsoft.com/office/drawing/2014/main" id="{2E9B570E-3001-CA2D-42B3-41C97BBA9236}"/>
              </a:ext>
            </a:extLst>
          </p:cNvPr>
          <p:cNvSpPr>
            <a:spLocks noGrp="1"/>
          </p:cNvSpPr>
          <p:nvPr>
            <p:ph idx="1"/>
          </p:nvPr>
        </p:nvSpPr>
        <p:spPr/>
        <p:txBody>
          <a:bodyPr>
            <a:normAutofit fontScale="92500" lnSpcReduction="20000"/>
          </a:bodyPr>
          <a:lstStyle/>
          <a:p>
            <a:r>
              <a:rPr lang="en-US" dirty="0"/>
              <a:t>Prior to issuance, BORIM checked FSMB’s Physician Data Center to verify that all licenses issued to the physician in other states were in good standing </a:t>
            </a:r>
          </a:p>
          <a:p>
            <a:r>
              <a:rPr lang="en-US" dirty="0"/>
              <a:t>BORIM periodically rechecked FSMB’s Physician Data Center </a:t>
            </a:r>
          </a:p>
          <a:p>
            <a:r>
              <a:rPr lang="en-US" dirty="0"/>
              <a:t>BORIM implemented a mechanism for automatic license termination by operation of law on basis of information that physician no longer held all licenses in good standing, issued on receipt of documentation that another state took an action</a:t>
            </a:r>
          </a:p>
          <a:p>
            <a:endParaRPr lang="en-US" dirty="0"/>
          </a:p>
        </p:txBody>
      </p:sp>
    </p:spTree>
    <p:extLst>
      <p:ext uri="{BB962C8B-B14F-4D97-AF65-F5344CB8AC3E}">
        <p14:creationId xmlns:p14="http://schemas.microsoft.com/office/powerpoint/2010/main" val="423184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8AF2C-15C9-58FC-7C4E-13ED065D3D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C7C92A-64D5-A948-FF65-63D7CA870C8D}"/>
              </a:ext>
            </a:extLst>
          </p:cNvPr>
          <p:cNvSpPr>
            <a:spLocks noGrp="1"/>
          </p:cNvSpPr>
          <p:nvPr>
            <p:ph type="title"/>
          </p:nvPr>
        </p:nvSpPr>
        <p:spPr>
          <a:prstGeom prst="rect">
            <a:avLst/>
          </a:prstGeom>
        </p:spPr>
        <p:txBody>
          <a:bodyPr>
            <a:noAutofit/>
          </a:bodyPr>
          <a:lstStyle/>
          <a:p>
            <a:r>
              <a:rPr lang="en-US" sz="3200" dirty="0"/>
              <a:t>What could a regional expanded exemption look like?</a:t>
            </a:r>
          </a:p>
        </p:txBody>
      </p:sp>
      <p:sp>
        <p:nvSpPr>
          <p:cNvPr id="2" name="Slide Number Placeholder 1">
            <a:extLst>
              <a:ext uri="{FF2B5EF4-FFF2-40B4-BE49-F238E27FC236}">
                <a16:creationId xmlns:a16="http://schemas.microsoft.com/office/drawing/2014/main" id="{0A5DF10F-058A-835E-DAE8-9071B03E75C1}"/>
              </a:ext>
              <a:ext uri="{C183D7F6-B498-43B3-948B-1728B52AA6E4}">
                <adec:decorative xmlns:adec="http://schemas.microsoft.com/office/drawing/2017/decorative" val="1"/>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a:p>
        </p:txBody>
      </p:sp>
      <p:sp>
        <p:nvSpPr>
          <p:cNvPr id="5" name="Content Placeholder 4">
            <a:extLst>
              <a:ext uri="{FF2B5EF4-FFF2-40B4-BE49-F238E27FC236}">
                <a16:creationId xmlns:a16="http://schemas.microsoft.com/office/drawing/2014/main" id="{12A3F903-D9A9-2542-6AFD-3F09E3915285}"/>
              </a:ext>
            </a:extLst>
          </p:cNvPr>
          <p:cNvSpPr>
            <a:spLocks noGrp="1"/>
          </p:cNvSpPr>
          <p:nvPr>
            <p:ph idx="1"/>
          </p:nvPr>
        </p:nvSpPr>
        <p:spPr/>
        <p:txBody>
          <a:bodyPr>
            <a:normAutofit fontScale="85000" lnSpcReduction="20000"/>
          </a:bodyPr>
          <a:lstStyle/>
          <a:p>
            <a:r>
              <a:rPr lang="en-US" dirty="0"/>
              <a:t>New law setting an exemption in MA law for physicians from 6 states: ME, NH, VT, NY, CT and RI.  </a:t>
            </a:r>
          </a:p>
          <a:p>
            <a:r>
              <a:rPr lang="en-US" dirty="0"/>
              <a:t>For mutuality, the 6 states would need to pass a similar law.  MA Law could require mutuality before exemption in MA takes effect.</a:t>
            </a:r>
          </a:p>
          <a:p>
            <a:r>
              <a:rPr lang="en-US" dirty="0"/>
              <a:t>Exemption would be patient specific and allow treatment of patients who are located in MA with whom the out of state physician has an established physician-patient relationship.</a:t>
            </a:r>
          </a:p>
          <a:p>
            <a:r>
              <a:rPr lang="en-US" dirty="0"/>
              <a:t>Exemption would be limited to physicians who hold a valid license in one of the 6 states; provided the physician’s license(s) is in good standing in all states where issued and provided that they register with BORIM.</a:t>
            </a:r>
          </a:p>
          <a:p>
            <a:endParaRPr lang="en-US" dirty="0"/>
          </a:p>
        </p:txBody>
      </p:sp>
    </p:spTree>
    <p:extLst>
      <p:ext uri="{BB962C8B-B14F-4D97-AF65-F5344CB8AC3E}">
        <p14:creationId xmlns:p14="http://schemas.microsoft.com/office/powerpoint/2010/main" val="422182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562</TotalTime>
  <Words>919</Words>
  <Application>Microsoft Office PowerPoint</Application>
  <PresentationFormat>Widescreen</PresentationFormat>
  <Paragraphs>129</Paragraphs>
  <Slides>14</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Aptos</vt:lpstr>
      <vt:lpstr>Aptos Display</vt:lpstr>
      <vt:lpstr>Arial</vt:lpstr>
      <vt:lpstr>Avenir Next LT Pro</vt:lpstr>
      <vt:lpstr>Franklin Gothic Book</vt:lpstr>
      <vt:lpstr>Office Theme</vt:lpstr>
      <vt:lpstr>Acrobat Document</vt:lpstr>
      <vt:lpstr>PowerPoint Presentation</vt:lpstr>
      <vt:lpstr>Objectives</vt:lpstr>
      <vt:lpstr>Existing Laws:  Chapter 112, section 7</vt:lpstr>
      <vt:lpstr>Chapter 112, section 7,continued</vt:lpstr>
      <vt:lpstr>Existing Laws:  Chapter 94C, section 18</vt:lpstr>
      <vt:lpstr>COVID Emergency Temporary Licenses</vt:lpstr>
      <vt:lpstr>COVID Emergency Temporary Licenses, cont.</vt:lpstr>
      <vt:lpstr>COVID Emergency Temporary Licenses, cont.</vt:lpstr>
      <vt:lpstr>What could a regional expanded exemption look like?</vt:lpstr>
      <vt:lpstr>What would the exempt physician need to do?</vt:lpstr>
      <vt:lpstr>Terms of Agreement</vt:lpstr>
      <vt:lpstr>What would BORIM need to do?</vt:lpstr>
      <vt:lpstr>Other states in the region</vt:lpstr>
      <vt:lpstr>Comparison with IMLC and DC/MD/VA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Berg, Vita (DPH)</dc:creator>
  <cp:lastModifiedBy>Cohen, Gabriel R. (EHS)</cp:lastModifiedBy>
  <cp:revision>5</cp:revision>
  <cp:lastPrinted>2026-03-03T15:36:56Z</cp:lastPrinted>
  <dcterms:created xsi:type="dcterms:W3CDTF">2026-03-02T18:31:08Z</dcterms:created>
  <dcterms:modified xsi:type="dcterms:W3CDTF">2026-03-09T17:23:24Z</dcterms:modified>
</cp:coreProperties>
</file>