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706" r:id="rId6"/>
    <p:sldId id="704" r:id="rId7"/>
    <p:sldId id="258" r:id="rId8"/>
    <p:sldId id="259" r:id="rId9"/>
    <p:sldId id="260" r:id="rId10"/>
    <p:sldId id="261" r:id="rId11"/>
    <p:sldId id="262" r:id="rId1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5FB31F-9670-DE59-0C43-6CCDF2BEDD66}" name="Jacqueline Willwerth" initials="JW" userId="Jacqueline Willwerth" providerId="None"/>
  <p188:author id="{0D73A964-DCAB-AF3D-0441-C862D0A8D1CB}" name="Keeley Bombard" initials="KB" userId="S::KBombard@indecon.com::c3abe794-1b76-4f95-8f1e-b4377ed72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51B"/>
    <a:srgbClr val="1F4E79"/>
    <a:srgbClr val="38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744AA-2F22-AA4E-9508-8604320605B2}" v="7" dt="2023-06-08T14:49:4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86" d="100"/>
          <a:sy n="186" d="100"/>
        </p:scale>
        <p:origin x="1032" y="-3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Flannery" userId="05ad1957-cb22-4ea9-b1e2-ac9929dc9bca" providerId="ADAL" clId="{9B4744AA-2F22-AA4E-9508-8604320605B2}"/>
    <pc:docChg chg="undo custSel modSld">
      <pc:chgData name="Lena Flannery" userId="05ad1957-cb22-4ea9-b1e2-ac9929dc9bca" providerId="ADAL" clId="{9B4744AA-2F22-AA4E-9508-8604320605B2}" dt="2023-06-08T14:51:19.404" v="31" actId="18131"/>
      <pc:docMkLst>
        <pc:docMk/>
      </pc:docMkLst>
      <pc:sldChg chg="addSp delSp modSp mod">
        <pc:chgData name="Lena Flannery" userId="05ad1957-cb22-4ea9-b1e2-ac9929dc9bca" providerId="ADAL" clId="{9B4744AA-2F22-AA4E-9508-8604320605B2}" dt="2023-06-08T14:49:34.374" v="17"/>
        <pc:sldMkLst>
          <pc:docMk/>
          <pc:sldMk cId="2264086749" sldId="258"/>
        </pc:sldMkLst>
        <pc:picChg chg="del">
          <ac:chgData name="Lena Flannery" userId="05ad1957-cb22-4ea9-b1e2-ac9929dc9bca" providerId="ADAL" clId="{9B4744AA-2F22-AA4E-9508-8604320605B2}" dt="2023-06-08T14:49:33.651" v="16" actId="478"/>
          <ac:picMkLst>
            <pc:docMk/>
            <pc:sldMk cId="2264086749" sldId="258"/>
            <ac:picMk id="3" creationId="{B612FEC7-B836-8F87-CB0F-5736696838C2}"/>
          </ac:picMkLst>
        </pc:picChg>
        <pc:picChg chg="add mod">
          <ac:chgData name="Lena Flannery" userId="05ad1957-cb22-4ea9-b1e2-ac9929dc9bca" providerId="ADAL" clId="{9B4744AA-2F22-AA4E-9508-8604320605B2}" dt="2023-06-08T14:49:34.374" v="17"/>
          <ac:picMkLst>
            <pc:docMk/>
            <pc:sldMk cId="2264086749" sldId="258"/>
            <ac:picMk id="4" creationId="{80707D3A-290A-5350-0D2D-80DA97371D91}"/>
          </ac:picMkLst>
        </pc:picChg>
      </pc:sldChg>
      <pc:sldChg chg="addSp delSp modSp mod">
        <pc:chgData name="Lena Flannery" userId="05ad1957-cb22-4ea9-b1e2-ac9929dc9bca" providerId="ADAL" clId="{9B4744AA-2F22-AA4E-9508-8604320605B2}" dt="2023-06-08T14:50:56.996" v="30" actId="18131"/>
        <pc:sldMkLst>
          <pc:docMk/>
          <pc:sldMk cId="1337507924" sldId="259"/>
        </pc:sldMkLst>
        <pc:picChg chg="del">
          <ac:chgData name="Lena Flannery" userId="05ad1957-cb22-4ea9-b1e2-ac9929dc9bca" providerId="ADAL" clId="{9B4744AA-2F22-AA4E-9508-8604320605B2}" dt="2023-06-08T14:49:38.162" v="18" actId="478"/>
          <ac:picMkLst>
            <pc:docMk/>
            <pc:sldMk cId="1337507924" sldId="259"/>
            <ac:picMk id="2" creationId="{A6AD44B9-76F0-121D-5990-C9A55FD29C1E}"/>
          </ac:picMkLst>
        </pc:picChg>
        <pc:picChg chg="mod modCrop">
          <ac:chgData name="Lena Flannery" userId="05ad1957-cb22-4ea9-b1e2-ac9929dc9bca" providerId="ADAL" clId="{9B4744AA-2F22-AA4E-9508-8604320605B2}" dt="2023-06-08T14:50:56.996" v="30" actId="18131"/>
          <ac:picMkLst>
            <pc:docMk/>
            <pc:sldMk cId="1337507924" sldId="259"/>
            <ac:picMk id="4" creationId="{60C1FC22-3FFB-75F6-CE88-2CD5A5C2A808}"/>
          </ac:picMkLst>
        </pc:picChg>
        <pc:picChg chg="add mod">
          <ac:chgData name="Lena Flannery" userId="05ad1957-cb22-4ea9-b1e2-ac9929dc9bca" providerId="ADAL" clId="{9B4744AA-2F22-AA4E-9508-8604320605B2}" dt="2023-06-08T14:49:38.849" v="19"/>
          <ac:picMkLst>
            <pc:docMk/>
            <pc:sldMk cId="1337507924" sldId="259"/>
            <ac:picMk id="7" creationId="{3A369A81-862F-325A-786A-98C250E1A877}"/>
          </ac:picMkLst>
        </pc:picChg>
      </pc:sldChg>
      <pc:sldChg chg="addSp delSp modSp mod">
        <pc:chgData name="Lena Flannery" userId="05ad1957-cb22-4ea9-b1e2-ac9929dc9bca" providerId="ADAL" clId="{9B4744AA-2F22-AA4E-9508-8604320605B2}" dt="2023-06-08T14:49:42.366" v="21"/>
        <pc:sldMkLst>
          <pc:docMk/>
          <pc:sldMk cId="3551923729" sldId="260"/>
        </pc:sldMkLst>
        <pc:picChg chg="del">
          <ac:chgData name="Lena Flannery" userId="05ad1957-cb22-4ea9-b1e2-ac9929dc9bca" providerId="ADAL" clId="{9B4744AA-2F22-AA4E-9508-8604320605B2}" dt="2023-06-08T14:49:41.712" v="20" actId="478"/>
          <ac:picMkLst>
            <pc:docMk/>
            <pc:sldMk cId="3551923729" sldId="260"/>
            <ac:picMk id="2" creationId="{EEFC7DB2-6EA4-E751-72C8-8693885CBEA6}"/>
          </ac:picMkLst>
        </pc:picChg>
        <pc:picChg chg="add mod">
          <ac:chgData name="Lena Flannery" userId="05ad1957-cb22-4ea9-b1e2-ac9929dc9bca" providerId="ADAL" clId="{9B4744AA-2F22-AA4E-9508-8604320605B2}" dt="2023-06-08T14:49:42.366" v="21"/>
          <ac:picMkLst>
            <pc:docMk/>
            <pc:sldMk cId="3551923729" sldId="260"/>
            <ac:picMk id="13" creationId="{80C55EEE-BB9E-B2DC-0E05-2F3F0EAE820D}"/>
          </ac:picMkLst>
        </pc:picChg>
      </pc:sldChg>
      <pc:sldChg chg="addSp delSp modSp mod">
        <pc:chgData name="Lena Flannery" userId="05ad1957-cb22-4ea9-b1e2-ac9929dc9bca" providerId="ADAL" clId="{9B4744AA-2F22-AA4E-9508-8604320605B2}" dt="2023-06-08T14:51:19.404" v="31" actId="18131"/>
        <pc:sldMkLst>
          <pc:docMk/>
          <pc:sldMk cId="4189702616" sldId="261"/>
        </pc:sldMkLst>
        <pc:picChg chg="del">
          <ac:chgData name="Lena Flannery" userId="05ad1957-cb22-4ea9-b1e2-ac9929dc9bca" providerId="ADAL" clId="{9B4744AA-2F22-AA4E-9508-8604320605B2}" dt="2023-06-08T14:49:45.707" v="22" actId="478"/>
          <ac:picMkLst>
            <pc:docMk/>
            <pc:sldMk cId="4189702616" sldId="261"/>
            <ac:picMk id="2" creationId="{3AF88DC4-0F47-D3A5-0AF7-A1EE73FC3FA0}"/>
          </ac:picMkLst>
        </pc:picChg>
        <pc:picChg chg="mod modCrop">
          <ac:chgData name="Lena Flannery" userId="05ad1957-cb22-4ea9-b1e2-ac9929dc9bca" providerId="ADAL" clId="{9B4744AA-2F22-AA4E-9508-8604320605B2}" dt="2023-06-08T14:51:19.404" v="31" actId="18131"/>
          <ac:picMkLst>
            <pc:docMk/>
            <pc:sldMk cId="4189702616" sldId="261"/>
            <ac:picMk id="4" creationId="{BBCD4493-0A04-E8C0-5140-1AE7EC5EC9B9}"/>
          </ac:picMkLst>
        </pc:picChg>
        <pc:picChg chg="add mod">
          <ac:chgData name="Lena Flannery" userId="05ad1957-cb22-4ea9-b1e2-ac9929dc9bca" providerId="ADAL" clId="{9B4744AA-2F22-AA4E-9508-8604320605B2}" dt="2023-06-08T14:49:46.349" v="23"/>
          <ac:picMkLst>
            <pc:docMk/>
            <pc:sldMk cId="4189702616" sldId="261"/>
            <ac:picMk id="10" creationId="{FB141D64-B146-655F-D6B8-2D8E355CB853}"/>
          </ac:picMkLst>
        </pc:picChg>
      </pc:sldChg>
      <pc:sldChg chg="addSp delSp modSp mod">
        <pc:chgData name="Lena Flannery" userId="05ad1957-cb22-4ea9-b1e2-ac9929dc9bca" providerId="ADAL" clId="{9B4744AA-2F22-AA4E-9508-8604320605B2}" dt="2023-06-08T14:50:21.317" v="28" actId="18131"/>
        <pc:sldMkLst>
          <pc:docMk/>
          <pc:sldMk cId="3478452733" sldId="704"/>
        </pc:sldMkLst>
        <pc:grpChg chg="mod">
          <ac:chgData name="Lena Flannery" userId="05ad1957-cb22-4ea9-b1e2-ac9929dc9bca" providerId="ADAL" clId="{9B4744AA-2F22-AA4E-9508-8604320605B2}" dt="2023-06-08T14:50:06.490" v="25" actId="1076"/>
          <ac:grpSpMkLst>
            <pc:docMk/>
            <pc:sldMk cId="3478452733" sldId="704"/>
            <ac:grpSpMk id="29" creationId="{E206F56A-8C72-063E-4428-2A10DE11E548}"/>
          </ac:grpSpMkLst>
        </pc:grpChg>
        <pc:picChg chg="del">
          <ac:chgData name="Lena Flannery" userId="05ad1957-cb22-4ea9-b1e2-ac9929dc9bca" providerId="ADAL" clId="{9B4744AA-2F22-AA4E-9508-8604320605B2}" dt="2023-06-08T14:48:35.511" v="8" actId="478"/>
          <ac:picMkLst>
            <pc:docMk/>
            <pc:sldMk cId="3478452733" sldId="704"/>
            <ac:picMk id="5" creationId="{665CA590-5D4A-0811-D48F-1298F0DD1357}"/>
          </ac:picMkLst>
        </pc:picChg>
        <pc:picChg chg="add del mod">
          <ac:chgData name="Lena Flannery" userId="05ad1957-cb22-4ea9-b1e2-ac9929dc9bca" providerId="ADAL" clId="{9B4744AA-2F22-AA4E-9508-8604320605B2}" dt="2023-06-08T14:49:01.076" v="13" actId="478"/>
          <ac:picMkLst>
            <pc:docMk/>
            <pc:sldMk cId="3478452733" sldId="704"/>
            <ac:picMk id="7" creationId="{67A08C21-BB2B-DF8C-430C-D88D746BB116}"/>
          </ac:picMkLst>
        </pc:picChg>
        <pc:picChg chg="add mod">
          <ac:chgData name="Lena Flannery" userId="05ad1957-cb22-4ea9-b1e2-ac9929dc9bca" providerId="ADAL" clId="{9B4744AA-2F22-AA4E-9508-8604320605B2}" dt="2023-06-08T14:49:20.491" v="15" actId="14826"/>
          <ac:picMkLst>
            <pc:docMk/>
            <pc:sldMk cId="3478452733" sldId="704"/>
            <ac:picMk id="9" creationId="{E19F95AD-A7AA-1795-E340-A96832B15B8E}"/>
          </ac:picMkLst>
        </pc:picChg>
        <pc:picChg chg="mod modCrop">
          <ac:chgData name="Lena Flannery" userId="05ad1957-cb22-4ea9-b1e2-ac9929dc9bca" providerId="ADAL" clId="{9B4744AA-2F22-AA4E-9508-8604320605B2}" dt="2023-06-08T14:50:21.317" v="28" actId="18131"/>
          <ac:picMkLst>
            <pc:docMk/>
            <pc:sldMk cId="3478452733" sldId="704"/>
            <ac:picMk id="28" creationId="{B207E543-7FD6-9355-187F-44860FD5B0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E045-4C13-4F85-AB96-B7A76125AAAC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EBA9-9576-459D-A57E-178FB0BE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97187"/>
            <a:ext cx="6217920" cy="254677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42174"/>
            <a:ext cx="5486400" cy="1766146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89467"/>
            <a:ext cx="157734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89467"/>
            <a:ext cx="464058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823722"/>
            <a:ext cx="6309360" cy="30429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895429"/>
            <a:ext cx="6309360" cy="16001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89468"/>
            <a:ext cx="630936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93241"/>
            <a:ext cx="3094672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672080"/>
            <a:ext cx="309467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793241"/>
            <a:ext cx="3109913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672080"/>
            <a:ext cx="3109913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053255"/>
            <a:ext cx="370332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053255"/>
            <a:ext cx="3703320" cy="51985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89468"/>
            <a:ext cx="630936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47333"/>
            <a:ext cx="630936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9624-41CE-4D38-A1C9-2A6BC9B9A30D}" type="datetimeFigureOut">
              <a:rPr lang="en-US" smtClean="0"/>
              <a:t>6/8/23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8E9-3697-4024-B684-093B35D7D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85676E8-CC57-68B5-EB39-2D4455A7E6E3}"/>
              </a:ext>
            </a:extLst>
          </p:cNvPr>
          <p:cNvGrpSpPr/>
          <p:nvPr/>
        </p:nvGrpSpPr>
        <p:grpSpPr>
          <a:xfrm>
            <a:off x="-1" y="3329563"/>
            <a:ext cx="7315200" cy="6398949"/>
            <a:chOff x="0" y="2055240"/>
            <a:chExt cx="7315200" cy="639894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8D2C34-3249-D7D5-2AE8-DC0C9DC8D672}"/>
                </a:ext>
              </a:extLst>
            </p:cNvPr>
            <p:cNvSpPr/>
            <p:nvPr/>
          </p:nvSpPr>
          <p:spPr>
            <a:xfrm>
              <a:off x="0" y="2055240"/>
              <a:ext cx="7315200" cy="6398949"/>
            </a:xfrm>
            <a:custGeom>
              <a:avLst/>
              <a:gdLst>
                <a:gd name="connsiteX0" fmla="*/ 1360250 w 7315200"/>
                <a:gd name="connsiteY0" fmla="*/ 0 h 6398949"/>
                <a:gd name="connsiteX1" fmla="*/ 7311914 w 7315200"/>
                <a:gd name="connsiteY1" fmla="*/ 2942424 h 6398949"/>
                <a:gd name="connsiteX2" fmla="*/ 7315200 w 7315200"/>
                <a:gd name="connsiteY2" fmla="*/ 2950200 h 6398949"/>
                <a:gd name="connsiteX3" fmla="*/ 7315200 w 7315200"/>
                <a:gd name="connsiteY3" fmla="*/ 5425250 h 6398949"/>
                <a:gd name="connsiteX4" fmla="*/ 7311914 w 7315200"/>
                <a:gd name="connsiteY4" fmla="*/ 5433027 h 6398949"/>
                <a:gd name="connsiteX5" fmla="*/ 6709305 w 7315200"/>
                <a:gd name="connsiteY5" fmla="*/ 6337585 h 6398949"/>
                <a:gd name="connsiteX6" fmla="*/ 6649597 w 7315200"/>
                <a:gd name="connsiteY6" fmla="*/ 6398949 h 6398949"/>
                <a:gd name="connsiteX7" fmla="*/ 0 w 7315200"/>
                <a:gd name="connsiteY7" fmla="*/ 6398949 h 6398949"/>
                <a:gd name="connsiteX8" fmla="*/ 0 w 7315200"/>
                <a:gd name="connsiteY8" fmla="*/ 4629151 h 6398949"/>
                <a:gd name="connsiteX9" fmla="*/ 0 w 7315200"/>
                <a:gd name="connsiteY9" fmla="*/ 101259 h 6398949"/>
                <a:gd name="connsiteX10" fmla="*/ 104318 w 7315200"/>
                <a:gd name="connsiteY10" fmla="*/ 85080 h 6398949"/>
                <a:gd name="connsiteX11" fmla="*/ 1360250 w 7315200"/>
                <a:gd name="connsiteY11" fmla="*/ 0 h 63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5200" h="6398949">
                  <a:moveTo>
                    <a:pt x="1360250" y="0"/>
                  </a:moveTo>
                  <a:cubicBezTo>
                    <a:pt x="4156670" y="0"/>
                    <a:pt x="6522892" y="1237733"/>
                    <a:pt x="7311914" y="2942424"/>
                  </a:cubicBezTo>
                  <a:lnTo>
                    <a:pt x="7315200" y="2950200"/>
                  </a:lnTo>
                  <a:lnTo>
                    <a:pt x="7315200" y="5425250"/>
                  </a:lnTo>
                  <a:lnTo>
                    <a:pt x="7311914" y="5433027"/>
                  </a:lnTo>
                  <a:cubicBezTo>
                    <a:pt x="7163973" y="5752657"/>
                    <a:pt x="6960582" y="6055870"/>
                    <a:pt x="6709305" y="6337585"/>
                  </a:cubicBezTo>
                  <a:lnTo>
                    <a:pt x="6649597" y="6398949"/>
                  </a:lnTo>
                  <a:lnTo>
                    <a:pt x="0" y="6398949"/>
                  </a:lnTo>
                  <a:lnTo>
                    <a:pt x="0" y="4629151"/>
                  </a:lnTo>
                  <a:lnTo>
                    <a:pt x="0" y="101259"/>
                  </a:lnTo>
                  <a:lnTo>
                    <a:pt x="104318" y="85080"/>
                  </a:lnTo>
                  <a:cubicBezTo>
                    <a:pt x="509995" y="29296"/>
                    <a:pt x="930032" y="0"/>
                    <a:pt x="1360250" y="0"/>
                  </a:cubicBezTo>
                  <a:close/>
                </a:path>
              </a:pathLst>
            </a:custGeom>
            <a:solidFill>
              <a:srgbClr val="F6C51B"/>
            </a:solidFill>
            <a:ln>
              <a:solidFill>
                <a:srgbClr val="F6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C2700F7-D144-9DE0-70FA-56A508248271}"/>
                </a:ext>
              </a:extLst>
            </p:cNvPr>
            <p:cNvSpPr/>
            <p:nvPr/>
          </p:nvSpPr>
          <p:spPr>
            <a:xfrm>
              <a:off x="0" y="2349524"/>
              <a:ext cx="7315200" cy="6073633"/>
            </a:xfrm>
            <a:custGeom>
              <a:avLst/>
              <a:gdLst>
                <a:gd name="connsiteX0" fmla="*/ 1480225 w 7315200"/>
                <a:gd name="connsiteY0" fmla="*/ 0 h 6073633"/>
                <a:gd name="connsiteX1" fmla="*/ 7222332 w 7315200"/>
                <a:gd name="connsiteY1" fmla="*/ 2557674 h 6073633"/>
                <a:gd name="connsiteX2" fmla="*/ 7315200 w 7315200"/>
                <a:gd name="connsiteY2" fmla="*/ 2715950 h 6073633"/>
                <a:gd name="connsiteX3" fmla="*/ 7315200 w 7315200"/>
                <a:gd name="connsiteY3" fmla="*/ 5659500 h 6073633"/>
                <a:gd name="connsiteX4" fmla="*/ 7222332 w 7315200"/>
                <a:gd name="connsiteY4" fmla="*/ 5817777 h 6073633"/>
                <a:gd name="connsiteX5" fmla="*/ 7044585 w 7315200"/>
                <a:gd name="connsiteY5" fmla="*/ 6073633 h 6073633"/>
                <a:gd name="connsiteX6" fmla="*/ 0 w 7315200"/>
                <a:gd name="connsiteY6" fmla="*/ 6073633 h 6073633"/>
                <a:gd name="connsiteX7" fmla="*/ 0 w 7315200"/>
                <a:gd name="connsiteY7" fmla="*/ 481226 h 6073633"/>
                <a:gd name="connsiteX8" fmla="*/ 0 w 7315200"/>
                <a:gd name="connsiteY8" fmla="*/ 119866 h 6073633"/>
                <a:gd name="connsiteX9" fmla="*/ 224293 w 7315200"/>
                <a:gd name="connsiteY9" fmla="*/ 85080 h 6073633"/>
                <a:gd name="connsiteX10" fmla="*/ 1480225 w 7315200"/>
                <a:gd name="connsiteY10" fmla="*/ 0 h 607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15200" h="6073633">
                  <a:moveTo>
                    <a:pt x="1480225" y="0"/>
                  </a:moveTo>
                  <a:cubicBezTo>
                    <a:pt x="4061535" y="0"/>
                    <a:pt x="6276288" y="1054636"/>
                    <a:pt x="7222332" y="2557674"/>
                  </a:cubicBezTo>
                  <a:lnTo>
                    <a:pt x="7315200" y="2715950"/>
                  </a:lnTo>
                  <a:lnTo>
                    <a:pt x="7315200" y="5659500"/>
                  </a:lnTo>
                  <a:lnTo>
                    <a:pt x="7222332" y="5817777"/>
                  </a:lnTo>
                  <a:lnTo>
                    <a:pt x="7044585" y="6073633"/>
                  </a:lnTo>
                  <a:lnTo>
                    <a:pt x="0" y="6073633"/>
                  </a:lnTo>
                  <a:lnTo>
                    <a:pt x="0" y="481226"/>
                  </a:lnTo>
                  <a:lnTo>
                    <a:pt x="0" y="119866"/>
                  </a:lnTo>
                  <a:lnTo>
                    <a:pt x="224293" y="85080"/>
                  </a:lnTo>
                  <a:cubicBezTo>
                    <a:pt x="629971" y="29296"/>
                    <a:pt x="1050007" y="0"/>
                    <a:pt x="1480225" y="0"/>
                  </a:cubicBezTo>
                  <a:close/>
                </a:path>
              </a:pathLst>
            </a:custGeom>
            <a:solidFill>
              <a:srgbClr val="1F4E79"/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179D08-0C28-4391-2CAF-E98CBAFDE171}"/>
                </a:ext>
              </a:extLst>
            </p:cNvPr>
            <p:cNvSpPr/>
            <p:nvPr/>
          </p:nvSpPr>
          <p:spPr>
            <a:xfrm>
              <a:off x="0" y="2617300"/>
              <a:ext cx="7315200" cy="5805857"/>
            </a:xfrm>
            <a:custGeom>
              <a:avLst/>
              <a:gdLst>
                <a:gd name="connsiteX0" fmla="*/ 1600200 w 7315200"/>
                <a:gd name="connsiteY0" fmla="*/ 0 h 5805857"/>
                <a:gd name="connsiteX1" fmla="*/ 7217509 w 7315200"/>
                <a:gd name="connsiteY1" fmla="*/ 2372173 h 5805857"/>
                <a:gd name="connsiteX2" fmla="*/ 7315200 w 7315200"/>
                <a:gd name="connsiteY2" fmla="*/ 2517382 h 5805857"/>
                <a:gd name="connsiteX3" fmla="*/ 7315200 w 7315200"/>
                <a:gd name="connsiteY3" fmla="*/ 5805857 h 5805857"/>
                <a:gd name="connsiteX4" fmla="*/ 1 w 7315200"/>
                <a:gd name="connsiteY4" fmla="*/ 5805857 h 5805857"/>
                <a:gd name="connsiteX5" fmla="*/ 1 w 7315200"/>
                <a:gd name="connsiteY5" fmla="*/ 799784 h 5805857"/>
                <a:gd name="connsiteX6" fmla="*/ 0 w 7315200"/>
                <a:gd name="connsiteY6" fmla="*/ 799784 h 5805857"/>
                <a:gd name="connsiteX7" fmla="*/ 0 w 7315200"/>
                <a:gd name="connsiteY7" fmla="*/ 140002 h 5805857"/>
                <a:gd name="connsiteX8" fmla="*/ 42768 w 7315200"/>
                <a:gd name="connsiteY8" fmla="*/ 131841 h 5805857"/>
                <a:gd name="connsiteX9" fmla="*/ 1600200 w 7315200"/>
                <a:gd name="connsiteY9" fmla="*/ 0 h 580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0" h="5805857">
                  <a:moveTo>
                    <a:pt x="1600200" y="0"/>
                  </a:moveTo>
                  <a:cubicBezTo>
                    <a:pt x="4073956" y="0"/>
                    <a:pt x="6211063" y="968581"/>
                    <a:pt x="7217509" y="2372173"/>
                  </a:cubicBezTo>
                  <a:lnTo>
                    <a:pt x="7315200" y="2517382"/>
                  </a:lnTo>
                  <a:lnTo>
                    <a:pt x="7315200" y="5805857"/>
                  </a:lnTo>
                  <a:lnTo>
                    <a:pt x="1" y="5805857"/>
                  </a:lnTo>
                  <a:lnTo>
                    <a:pt x="1" y="799784"/>
                  </a:lnTo>
                  <a:lnTo>
                    <a:pt x="0" y="799784"/>
                  </a:lnTo>
                  <a:lnTo>
                    <a:pt x="0" y="140002"/>
                  </a:lnTo>
                  <a:lnTo>
                    <a:pt x="42768" y="131841"/>
                  </a:lnTo>
                  <a:cubicBezTo>
                    <a:pt x="540564" y="45774"/>
                    <a:pt x="1062427" y="0"/>
                    <a:pt x="16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40CA8F-AC0A-64D7-61BE-13987295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3" y="3782192"/>
            <a:ext cx="6271049" cy="25467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E79"/>
                </a:solidFill>
              </a:rPr>
              <a:t>How </a:t>
            </a:r>
            <a:r>
              <a:rPr lang="en-US">
                <a:solidFill>
                  <a:srgbClr val="1F4E79"/>
                </a:solidFill>
              </a:rPr>
              <a:t>are </a:t>
            </a:r>
            <a:r>
              <a:rPr lang="en-US" b="1">
                <a:solidFill>
                  <a:srgbClr val="1F4E79"/>
                </a:solidFill>
              </a:rPr>
              <a:t>you</a:t>
            </a:r>
            <a:br>
              <a:rPr lang="en-US" dirty="0">
                <a:solidFill>
                  <a:srgbClr val="1F4E79"/>
                </a:solidFill>
              </a:rPr>
            </a:br>
            <a:r>
              <a:rPr lang="en-US" dirty="0">
                <a:solidFill>
                  <a:srgbClr val="1F4E79"/>
                </a:solidFill>
              </a:rPr>
              <a:t>impacted by climate change in Massachusetts?</a:t>
            </a:r>
          </a:p>
        </p:txBody>
      </p:sp>
      <p:pic>
        <p:nvPicPr>
          <p:cNvPr id="5" name="Picture 4" descr="A blue background with white numbers&#10;&#10;Description automatically generated with medium confidence">
            <a:extLst>
              <a:ext uri="{FF2B5EF4-FFF2-40B4-BE49-F238E27FC236}">
                <a16:creationId xmlns:a16="http://schemas.microsoft.com/office/drawing/2014/main" id="{174169C5-ACFF-F232-A29B-77C1DA283A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378" y="10737"/>
            <a:ext cx="1265343" cy="2207161"/>
          </a:xfrm>
          <a:prstGeom prst="rect">
            <a:avLst/>
          </a:prstGeom>
        </p:spPr>
      </p:pic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274FB31B-EE95-989B-07F5-5C4E36D0155E}"/>
              </a:ext>
            </a:extLst>
          </p:cNvPr>
          <p:cNvSpPr/>
          <p:nvPr/>
        </p:nvSpPr>
        <p:spPr>
          <a:xfrm>
            <a:off x="5130799" y="6641207"/>
            <a:ext cx="2103287" cy="461666"/>
          </a:xfrm>
          <a:prstGeom prst="homePlate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Let’s find out!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92DBB-FCF7-F7BA-F938-DF23DCF6A446}"/>
              </a:ext>
            </a:extLst>
          </p:cNvPr>
          <p:cNvSpPr txBox="1"/>
          <p:nvPr/>
        </p:nvSpPr>
        <p:spPr>
          <a:xfrm>
            <a:off x="81113" y="6641208"/>
            <a:ext cx="48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F4E79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21A9E6-FE2A-D10B-86BA-FDCD1FA26AE8}"/>
              </a:ext>
            </a:extLst>
          </p:cNvPr>
          <p:cNvSpPr/>
          <p:nvPr/>
        </p:nvSpPr>
        <p:spPr>
          <a:xfrm>
            <a:off x="-1" y="0"/>
            <a:ext cx="3048678" cy="1316471"/>
          </a:xfrm>
          <a:custGeom>
            <a:avLst/>
            <a:gdLst>
              <a:gd name="connsiteX0" fmla="*/ 0 w 3048678"/>
              <a:gd name="connsiteY0" fmla="*/ 0 h 1316471"/>
              <a:gd name="connsiteX1" fmla="*/ 3048678 w 3048678"/>
              <a:gd name="connsiteY1" fmla="*/ 0 h 1316471"/>
              <a:gd name="connsiteX2" fmla="*/ 3041142 w 3048678"/>
              <a:gd name="connsiteY2" fmla="*/ 86819 h 1316471"/>
              <a:gd name="connsiteX3" fmla="*/ 698739 w 3048678"/>
              <a:gd name="connsiteY3" fmla="*/ 1316471 h 1316471"/>
              <a:gd name="connsiteX4" fmla="*/ 166993 w 3048678"/>
              <a:gd name="connsiteY4" fmla="*/ 1281397 h 1316471"/>
              <a:gd name="connsiteX5" fmla="*/ 0 w 3048678"/>
              <a:gd name="connsiteY5" fmla="*/ 1255118 h 131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678" h="1316471">
                <a:moveTo>
                  <a:pt x="0" y="0"/>
                </a:moveTo>
                <a:lnTo>
                  <a:pt x="3048678" y="0"/>
                </a:lnTo>
                <a:lnTo>
                  <a:pt x="3041142" y="86819"/>
                </a:lnTo>
                <a:cubicBezTo>
                  <a:pt x="2920565" y="777497"/>
                  <a:pt x="1917852" y="1316471"/>
                  <a:pt x="698739" y="1316471"/>
                </a:cubicBezTo>
                <a:cubicBezTo>
                  <a:pt x="515873" y="1316471"/>
                  <a:pt x="337875" y="1304344"/>
                  <a:pt x="166993" y="1281397"/>
                </a:cubicBezTo>
                <a:lnTo>
                  <a:pt x="0" y="1255118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B52FE1-D9CA-492E-5ED1-BA42883042B0}"/>
              </a:ext>
            </a:extLst>
          </p:cNvPr>
          <p:cNvSpPr/>
          <p:nvPr/>
        </p:nvSpPr>
        <p:spPr>
          <a:xfrm>
            <a:off x="-1" y="-31032"/>
            <a:ext cx="2882898" cy="1239599"/>
          </a:xfrm>
          <a:custGeom>
            <a:avLst/>
            <a:gdLst>
              <a:gd name="connsiteX0" fmla="*/ 0 w 2882898"/>
              <a:gd name="connsiteY0" fmla="*/ 0 h 1239599"/>
              <a:gd name="connsiteX1" fmla="*/ 2882898 w 2882898"/>
              <a:gd name="connsiteY1" fmla="*/ 0 h 1239599"/>
              <a:gd name="connsiteX2" fmla="*/ 2882064 w 2882898"/>
              <a:gd name="connsiteY2" fmla="*/ 9947 h 1239599"/>
              <a:gd name="connsiteX3" fmla="*/ 618994 w 2882898"/>
              <a:gd name="connsiteY3" fmla="*/ 1239599 h 1239599"/>
              <a:gd name="connsiteX4" fmla="*/ 105256 w 2882898"/>
              <a:gd name="connsiteY4" fmla="*/ 1204525 h 1239599"/>
              <a:gd name="connsiteX5" fmla="*/ 0 w 2882898"/>
              <a:gd name="connsiteY5" fmla="*/ 1187381 h 123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898" h="1239599">
                <a:moveTo>
                  <a:pt x="0" y="0"/>
                </a:moveTo>
                <a:lnTo>
                  <a:pt x="2882898" y="0"/>
                </a:lnTo>
                <a:lnTo>
                  <a:pt x="2882064" y="9947"/>
                </a:lnTo>
                <a:cubicBezTo>
                  <a:pt x="2765570" y="700625"/>
                  <a:pt x="1796818" y="1239599"/>
                  <a:pt x="618994" y="1239599"/>
                </a:cubicBezTo>
                <a:cubicBezTo>
                  <a:pt x="442320" y="1239599"/>
                  <a:pt x="270351" y="1227472"/>
                  <a:pt x="105256" y="1204525"/>
                </a:cubicBezTo>
                <a:lnTo>
                  <a:pt x="0" y="118738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8021C-A01A-B955-E03A-4470FEE44A77}"/>
              </a:ext>
            </a:extLst>
          </p:cNvPr>
          <p:cNvSpPr txBox="1">
            <a:spLocks/>
          </p:cNvSpPr>
          <p:nvPr/>
        </p:nvSpPr>
        <p:spPr>
          <a:xfrm>
            <a:off x="81112" y="80803"/>
            <a:ext cx="2525901" cy="831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800" b="1" dirty="0">
                <a:solidFill>
                  <a:srgbClr val="1F4E79"/>
                </a:solidFill>
              </a:rPr>
              <a:t>See the full report at</a:t>
            </a:r>
            <a:br>
              <a:rPr lang="en-US" sz="4800" b="1" dirty="0">
                <a:solidFill>
                  <a:srgbClr val="1F4E79"/>
                </a:solidFill>
              </a:rPr>
            </a:br>
            <a:r>
              <a:rPr lang="en-US" sz="4800" b="1" dirty="0">
                <a:solidFill>
                  <a:srgbClr val="1F4E79"/>
                </a:solidFill>
              </a:rPr>
              <a:t>bit.ly/</a:t>
            </a:r>
            <a:r>
              <a:rPr lang="en-US" sz="4800" b="1" dirty="0" err="1">
                <a:solidFill>
                  <a:srgbClr val="1F4E79"/>
                </a:solidFill>
              </a:rPr>
              <a:t>maclimate</a:t>
            </a:r>
            <a:endParaRPr lang="en-US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76AE84-D333-2A20-EAD9-86D4A6E2E446}"/>
              </a:ext>
            </a:extLst>
          </p:cNvPr>
          <p:cNvSpPr txBox="1"/>
          <p:nvPr/>
        </p:nvSpPr>
        <p:spPr>
          <a:xfrm>
            <a:off x="3583610" y="3392925"/>
            <a:ext cx="349039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The Boston Harbor Region includes the City of Boston and 17 surrounding cities. This region is characterized by dense population, economic activity,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and coastal natural resources. Urban heat islands and coastal flooding drive many of the most urgent impacts.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40BB8-8C04-E8E7-1698-C9D37B00AA6E}"/>
              </a:ext>
            </a:extLst>
          </p:cNvPr>
          <p:cNvSpPr txBox="1"/>
          <p:nvPr/>
        </p:nvSpPr>
        <p:spPr>
          <a:xfrm>
            <a:off x="292100" y="330203"/>
            <a:ext cx="6731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2022 Massachusetts Climate Change Assessment </a:t>
            </a:r>
            <a:r>
              <a:rPr lang="en-US" sz="2000" dirty="0">
                <a:solidFill>
                  <a:schemeClr val="bg1"/>
                </a:solidFill>
              </a:rPr>
              <a:t>evaluated and ranked 37 impacts across 5 sectors for 7 regions throughout the Commonwealth based on: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How big will the impact be from climate change?</a:t>
            </a:r>
          </a:p>
          <a:p>
            <a:pPr marL="28575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How well do current adaptation actions address the impact? </a:t>
            </a:r>
          </a:p>
          <a:p>
            <a:pPr marL="28575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Will populations living in environmental justice areas be disproportionately affected?</a:t>
            </a:r>
          </a:p>
          <a:p>
            <a:pPr marL="117475"/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EF364-2545-6648-9764-1426D396C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89448" y="6886809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ED0EC9-E157-CBA6-992B-8BF18F724F69}"/>
              </a:ext>
            </a:extLst>
          </p:cNvPr>
          <p:cNvSpPr/>
          <p:nvPr/>
        </p:nvSpPr>
        <p:spPr>
          <a:xfrm flipH="1" flipV="1">
            <a:off x="3254015" y="5621820"/>
            <a:ext cx="4061185" cy="1693380"/>
          </a:xfrm>
          <a:custGeom>
            <a:avLst/>
            <a:gdLst>
              <a:gd name="connsiteX0" fmla="*/ 1389422 w 4061185"/>
              <a:gd name="connsiteY0" fmla="*/ 1693380 h 1693380"/>
              <a:gd name="connsiteX1" fmla="*/ 231103 w 4061185"/>
              <a:gd name="connsiteY1" fmla="*/ 1558314 h 1693380"/>
              <a:gd name="connsiteX2" fmla="*/ 0 w 4061185"/>
              <a:gd name="connsiteY2" fmla="*/ 1490217 h 1693380"/>
              <a:gd name="connsiteX3" fmla="*/ 0 w 4061185"/>
              <a:gd name="connsiteY3" fmla="*/ 0 h 1693380"/>
              <a:gd name="connsiteX4" fmla="*/ 3985194 w 4061185"/>
              <a:gd name="connsiteY4" fmla="*/ 0 h 1693380"/>
              <a:gd name="connsiteX5" fmla="*/ 3992770 w 4061185"/>
              <a:gd name="connsiteY5" fmla="*/ 14357 h 1693380"/>
              <a:gd name="connsiteX6" fmla="*/ 4061185 w 4061185"/>
              <a:gd name="connsiteY6" fmla="*/ 323685 h 1693380"/>
              <a:gd name="connsiteX7" fmla="*/ 1389422 w 4061185"/>
              <a:gd name="connsiteY7" fmla="*/ 1693380 h 16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1185" h="1693380">
                <a:moveTo>
                  <a:pt x="1389422" y="1693380"/>
                </a:moveTo>
                <a:cubicBezTo>
                  <a:pt x="974417" y="1693380"/>
                  <a:pt x="581512" y="1644872"/>
                  <a:pt x="231103" y="1558314"/>
                </a:cubicBezTo>
                <a:lnTo>
                  <a:pt x="0" y="1490217"/>
                </a:lnTo>
                <a:lnTo>
                  <a:pt x="0" y="0"/>
                </a:lnTo>
                <a:lnTo>
                  <a:pt x="3985194" y="0"/>
                </a:lnTo>
                <a:lnTo>
                  <a:pt x="3992770" y="14357"/>
                </a:lnTo>
                <a:cubicBezTo>
                  <a:pt x="4037530" y="113762"/>
                  <a:pt x="4061185" y="217307"/>
                  <a:pt x="4061185" y="323685"/>
                </a:cubicBezTo>
                <a:cubicBezTo>
                  <a:pt x="4061185" y="1080147"/>
                  <a:pt x="2864996" y="1693380"/>
                  <a:pt x="1389422" y="1693380"/>
                </a:cubicBez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2A57AB-4DC0-F0E0-E6B6-074BA1CF227E}"/>
              </a:ext>
            </a:extLst>
          </p:cNvPr>
          <p:cNvSpPr/>
          <p:nvPr/>
        </p:nvSpPr>
        <p:spPr>
          <a:xfrm flipH="1" flipV="1">
            <a:off x="3371160" y="5718530"/>
            <a:ext cx="3941952" cy="1596669"/>
          </a:xfrm>
          <a:custGeom>
            <a:avLst/>
            <a:gdLst>
              <a:gd name="connsiteX0" fmla="*/ 1387336 w 3968611"/>
              <a:gd name="connsiteY0" fmla="*/ 1596669 h 1596669"/>
              <a:gd name="connsiteX1" fmla="*/ 268247 w 3968611"/>
              <a:gd name="connsiteY1" fmla="*/ 1461603 h 1596669"/>
              <a:gd name="connsiteX2" fmla="*/ 0 w 3968611"/>
              <a:gd name="connsiteY2" fmla="*/ 1379790 h 1596669"/>
              <a:gd name="connsiteX3" fmla="*/ 0 w 3968611"/>
              <a:gd name="connsiteY3" fmla="*/ 0 h 1596669"/>
              <a:gd name="connsiteX4" fmla="*/ 3930282 w 3968611"/>
              <a:gd name="connsiteY4" fmla="*/ 0 h 1596669"/>
              <a:gd name="connsiteX5" fmla="*/ 3955284 w 3968611"/>
              <a:gd name="connsiteY5" fmla="*/ 86931 h 1596669"/>
              <a:gd name="connsiteX6" fmla="*/ 3968611 w 3968611"/>
              <a:gd name="connsiteY6" fmla="*/ 226974 h 1596669"/>
              <a:gd name="connsiteX7" fmla="*/ 1387336 w 3968611"/>
              <a:gd name="connsiteY7" fmla="*/ 1596669 h 159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8611" h="1596669">
                <a:moveTo>
                  <a:pt x="1387336" y="1596669"/>
                </a:moveTo>
                <a:cubicBezTo>
                  <a:pt x="986386" y="1596669"/>
                  <a:pt x="606788" y="1548161"/>
                  <a:pt x="268247" y="1461603"/>
                </a:cubicBezTo>
                <a:lnTo>
                  <a:pt x="0" y="1379790"/>
                </a:lnTo>
                <a:lnTo>
                  <a:pt x="0" y="0"/>
                </a:lnTo>
                <a:lnTo>
                  <a:pt x="3930282" y="0"/>
                </a:lnTo>
                <a:lnTo>
                  <a:pt x="3955284" y="86931"/>
                </a:lnTo>
                <a:cubicBezTo>
                  <a:pt x="3964097" y="132976"/>
                  <a:pt x="3968611" y="179695"/>
                  <a:pt x="3968611" y="226974"/>
                </a:cubicBezTo>
                <a:cubicBezTo>
                  <a:pt x="3968611" y="983436"/>
                  <a:pt x="2812935" y="1596669"/>
                  <a:pt x="1387336" y="159666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2A3D1-9A20-5F36-AF87-84719C25FDDD}"/>
              </a:ext>
            </a:extLst>
          </p:cNvPr>
          <p:cNvSpPr txBox="1"/>
          <p:nvPr/>
        </p:nvSpPr>
        <p:spPr>
          <a:xfrm>
            <a:off x="3910677" y="6192172"/>
            <a:ext cx="340452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F4E79"/>
                </a:solidFill>
              </a:rPr>
              <a:t>The next slides show the most urgent impacts per sector for this region </a:t>
            </a:r>
            <a:r>
              <a:rPr lang="en-US" sz="2000" dirty="0">
                <a:solidFill>
                  <a:srgbClr val="1F4E79"/>
                </a:solidFill>
                <a:sym typeface="Wingdings" panose="05000000000000000000" pitchFamily="2" charset="2"/>
              </a:rPr>
              <a:t></a:t>
            </a:r>
            <a:endParaRPr lang="en-US" sz="2000" dirty="0">
              <a:solidFill>
                <a:srgbClr val="1F4E7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1FCFB-8FFB-6C91-CE75-34E4734A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6" y="3310500"/>
            <a:ext cx="3174484" cy="2011165"/>
          </a:xfrm>
          <a:prstGeom prst="rect">
            <a:avLst/>
          </a:prstGeom>
          <a:ln w="38100">
            <a:solidFill>
              <a:srgbClr val="F6C51B"/>
            </a:solidFill>
          </a:ln>
        </p:spPr>
      </p:pic>
    </p:spTree>
    <p:extLst>
      <p:ext uri="{BB962C8B-B14F-4D97-AF65-F5344CB8AC3E}">
        <p14:creationId xmlns:p14="http://schemas.microsoft.com/office/powerpoint/2010/main" val="28081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F6D4C4-8BE0-1E61-D3F5-A6D3C7A6D408}"/>
              </a:ext>
            </a:extLst>
          </p:cNvPr>
          <p:cNvSpPr/>
          <p:nvPr/>
        </p:nvSpPr>
        <p:spPr>
          <a:xfrm>
            <a:off x="0" y="1"/>
            <a:ext cx="4343401" cy="1787569"/>
          </a:xfrm>
          <a:custGeom>
            <a:avLst/>
            <a:gdLst>
              <a:gd name="connsiteX0" fmla="*/ 0 w 4343401"/>
              <a:gd name="connsiteY0" fmla="*/ 0 h 1787569"/>
              <a:gd name="connsiteX1" fmla="*/ 4215739 w 4343401"/>
              <a:gd name="connsiteY1" fmla="*/ 0 h 1787569"/>
              <a:gd name="connsiteX2" fmla="*/ 4223284 w 4343401"/>
              <a:gd name="connsiteY2" fmla="*/ 10569 h 1787569"/>
              <a:gd name="connsiteX3" fmla="*/ 4343401 w 4343401"/>
              <a:gd name="connsiteY3" fmla="*/ 417874 h 1787569"/>
              <a:gd name="connsiteX4" fmla="*/ 1671638 w 4343401"/>
              <a:gd name="connsiteY4" fmla="*/ 1787569 h 1787569"/>
              <a:gd name="connsiteX5" fmla="*/ 177830 w 4343401"/>
              <a:gd name="connsiteY5" fmla="*/ 1553647 h 1787569"/>
              <a:gd name="connsiteX6" fmla="*/ 0 w 4343401"/>
              <a:gd name="connsiteY6" fmla="*/ 1485474 h 17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1" h="1787569">
                <a:moveTo>
                  <a:pt x="0" y="0"/>
                </a:moveTo>
                <a:lnTo>
                  <a:pt x="4215739" y="0"/>
                </a:lnTo>
                <a:lnTo>
                  <a:pt x="4223284" y="10569"/>
                </a:lnTo>
                <a:cubicBezTo>
                  <a:pt x="4301348" y="139236"/>
                  <a:pt x="4343401" y="276037"/>
                  <a:pt x="4343401" y="417874"/>
                </a:cubicBezTo>
                <a:cubicBezTo>
                  <a:pt x="4343401" y="1174336"/>
                  <a:pt x="3147212" y="1787569"/>
                  <a:pt x="1671638" y="1787569"/>
                </a:cubicBezTo>
                <a:cubicBezTo>
                  <a:pt x="1118298" y="1787569"/>
                  <a:pt x="604246" y="1701333"/>
                  <a:pt x="177830" y="1553647"/>
                </a:cubicBezTo>
                <a:lnTo>
                  <a:pt x="0" y="1485474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DE2B2-C377-13CB-2DB6-63B34D39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2392"/>
            <a:ext cx="6309360" cy="141393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Human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9697-C5B6-53AA-7D60-DC3E4A00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38" y="1867286"/>
            <a:ext cx="6603056" cy="4831338"/>
          </a:xfrm>
        </p:spPr>
        <p:txBody>
          <a:bodyPr>
            <a:normAutofit/>
          </a:bodyPr>
          <a:lstStyle/>
          <a:p>
            <a:pPr marL="365760" lvl="1" indent="0" fontAlgn="t">
              <a:spcAft>
                <a:spcPts val="600"/>
              </a:spcAft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Top Impacts:</a:t>
            </a:r>
          </a:p>
          <a:p>
            <a:pPr lvl="1" fontAlgn="t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Heat-related illness and death during extreme heat events</a:t>
            </a:r>
            <a:r>
              <a:rPr lang="en-US" sz="2400" dirty="0">
                <a:solidFill>
                  <a:schemeClr val="bg1"/>
                </a:solidFill>
              </a:rPr>
              <a:t>. Extreme heat can also negatively impact learning and productivity.</a:t>
            </a:r>
            <a:endParaRPr lang="en-US" sz="2400" b="1" dirty="0">
              <a:solidFill>
                <a:schemeClr val="bg1"/>
              </a:solidFill>
            </a:endParaRPr>
          </a:p>
          <a:p>
            <a:pPr lvl="1" fontAlgn="t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Other top impacts include health effects of </a:t>
            </a:r>
            <a:r>
              <a:rPr lang="en-US" sz="2400" b="1" dirty="0">
                <a:solidFill>
                  <a:schemeClr val="bg1"/>
                </a:solidFill>
              </a:rPr>
              <a:t>worsening air quality</a:t>
            </a:r>
            <a:r>
              <a:rPr lang="en-US" sz="2400" dirty="0">
                <a:solidFill>
                  <a:schemeClr val="bg1"/>
                </a:solidFill>
              </a:rPr>
              <a:t>, delays in </a:t>
            </a:r>
            <a:r>
              <a:rPr lang="en-US" sz="2400" b="1" dirty="0">
                <a:solidFill>
                  <a:schemeClr val="bg1"/>
                </a:solidFill>
              </a:rPr>
              <a:t>emergency services</a:t>
            </a:r>
            <a:r>
              <a:rPr lang="en-US" sz="2400" dirty="0">
                <a:solidFill>
                  <a:schemeClr val="bg1"/>
                </a:solidFill>
              </a:rPr>
              <a:t> and on evacuation routes during flood events, and disruption to </a:t>
            </a:r>
            <a:r>
              <a:rPr lang="en-US" sz="2400" b="1" dirty="0">
                <a:solidFill>
                  <a:schemeClr val="bg1"/>
                </a:solidFill>
              </a:rPr>
              <a:t>food supply </a:t>
            </a:r>
            <a:r>
              <a:rPr lang="en-US" sz="2400" dirty="0">
                <a:solidFill>
                  <a:schemeClr val="bg1"/>
                </a:solidFill>
              </a:rPr>
              <a:t>from flooded distribution facilities and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local farm yields.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3D5DFB-77B1-BD0E-DF20-4B57517C2381}"/>
              </a:ext>
            </a:extLst>
          </p:cNvPr>
          <p:cNvSpPr/>
          <p:nvPr/>
        </p:nvSpPr>
        <p:spPr>
          <a:xfrm>
            <a:off x="1" y="1"/>
            <a:ext cx="4162425" cy="1679665"/>
          </a:xfrm>
          <a:custGeom>
            <a:avLst/>
            <a:gdLst>
              <a:gd name="connsiteX0" fmla="*/ 0 w 4162425"/>
              <a:gd name="connsiteY0" fmla="*/ 0 h 1679665"/>
              <a:gd name="connsiteX1" fmla="*/ 4093542 w 4162425"/>
              <a:gd name="connsiteY1" fmla="*/ 0 h 1679665"/>
              <a:gd name="connsiteX2" fmla="*/ 4109983 w 4162425"/>
              <a:gd name="connsiteY2" fmla="*/ 33929 h 1679665"/>
              <a:gd name="connsiteX3" fmla="*/ 4162425 w 4162425"/>
              <a:gd name="connsiteY3" fmla="*/ 309970 h 1679665"/>
              <a:gd name="connsiteX4" fmla="*/ 1581150 w 4162425"/>
              <a:gd name="connsiteY4" fmla="*/ 1679665 h 1679665"/>
              <a:gd name="connsiteX5" fmla="*/ 137935 w 4162425"/>
              <a:gd name="connsiteY5" fmla="*/ 1445743 h 1679665"/>
              <a:gd name="connsiteX6" fmla="*/ 0 w 4162425"/>
              <a:gd name="connsiteY6" fmla="*/ 1391011 h 16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425" h="1679665">
                <a:moveTo>
                  <a:pt x="0" y="0"/>
                </a:moveTo>
                <a:lnTo>
                  <a:pt x="4093542" y="0"/>
                </a:lnTo>
                <a:lnTo>
                  <a:pt x="4109983" y="33929"/>
                </a:lnTo>
                <a:cubicBezTo>
                  <a:pt x="4144368" y="123092"/>
                  <a:pt x="4162425" y="215412"/>
                  <a:pt x="4162425" y="309970"/>
                </a:cubicBezTo>
                <a:cubicBezTo>
                  <a:pt x="4162425" y="1066432"/>
                  <a:pt x="3006749" y="1679665"/>
                  <a:pt x="1581150" y="1679665"/>
                </a:cubicBezTo>
                <a:cubicBezTo>
                  <a:pt x="1046550" y="1679665"/>
                  <a:pt x="549909" y="1593429"/>
                  <a:pt x="137935" y="1445743"/>
                </a:cubicBezTo>
                <a:lnTo>
                  <a:pt x="0" y="13910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36654-5F30-BA96-E5D8-8F8E1EAB71CB}"/>
              </a:ext>
            </a:extLst>
          </p:cNvPr>
          <p:cNvSpPr txBox="1"/>
          <p:nvPr/>
        </p:nvSpPr>
        <p:spPr>
          <a:xfrm>
            <a:off x="174797" y="257226"/>
            <a:ext cx="3812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Human Sector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609C88-1FD3-23AA-085A-93F2D5BF2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222422" y="6928877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06F56A-8C72-063E-4428-2A10DE11E548}"/>
              </a:ext>
            </a:extLst>
          </p:cNvPr>
          <p:cNvGrpSpPr/>
          <p:nvPr/>
        </p:nvGrpSpPr>
        <p:grpSpPr>
          <a:xfrm>
            <a:off x="3745735" y="5199961"/>
            <a:ext cx="3569465" cy="2115239"/>
            <a:chOff x="3745735" y="5199961"/>
            <a:chExt cx="3569465" cy="211523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4140DC-B0AB-7887-451A-A281BC7A0D70}"/>
                </a:ext>
              </a:extLst>
            </p:cNvPr>
            <p:cNvSpPr/>
            <p:nvPr/>
          </p:nvSpPr>
          <p:spPr>
            <a:xfrm>
              <a:off x="3745735" y="5199961"/>
              <a:ext cx="3569465" cy="2110174"/>
            </a:xfrm>
            <a:custGeom>
              <a:avLst/>
              <a:gdLst>
                <a:gd name="connsiteX0" fmla="*/ 2470255 w 3521384"/>
                <a:gd name="connsiteY0" fmla="*/ 0 h 1910840"/>
                <a:gd name="connsiteX1" fmla="*/ 3431790 w 3521384"/>
                <a:gd name="connsiteY1" fmla="*/ 108814 h 1910840"/>
                <a:gd name="connsiteX2" fmla="*/ 3521384 w 3521384"/>
                <a:gd name="connsiteY2" fmla="*/ 133007 h 1910840"/>
                <a:gd name="connsiteX3" fmla="*/ 3521384 w 3521384"/>
                <a:gd name="connsiteY3" fmla="*/ 1910840 h 1910840"/>
                <a:gd name="connsiteX4" fmla="*/ 185769 w 3521384"/>
                <a:gd name="connsiteY4" fmla="*/ 1910840 h 1910840"/>
                <a:gd name="connsiteX5" fmla="*/ 111058 w 3521384"/>
                <a:gd name="connsiteY5" fmla="*/ 1796421 h 1910840"/>
                <a:gd name="connsiteX6" fmla="*/ 0 w 3521384"/>
                <a:gd name="connsiteY6" fmla="*/ 1384664 h 1910840"/>
                <a:gd name="connsiteX7" fmla="*/ 2470255 w 3521384"/>
                <a:gd name="connsiteY7" fmla="*/ 0 h 19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1384" h="1910840">
                  <a:moveTo>
                    <a:pt x="2470255" y="0"/>
                  </a:moveTo>
                  <a:cubicBezTo>
                    <a:pt x="2811326" y="0"/>
                    <a:pt x="3136253" y="38746"/>
                    <a:pt x="3431790" y="108814"/>
                  </a:cubicBezTo>
                  <a:lnTo>
                    <a:pt x="3521384" y="133007"/>
                  </a:lnTo>
                  <a:lnTo>
                    <a:pt x="3521384" y="1910840"/>
                  </a:lnTo>
                  <a:lnTo>
                    <a:pt x="185769" y="1910840"/>
                  </a:lnTo>
                  <a:lnTo>
                    <a:pt x="111058" y="1796421"/>
                  </a:lnTo>
                  <a:cubicBezTo>
                    <a:pt x="38882" y="1666347"/>
                    <a:pt x="0" y="1528051"/>
                    <a:pt x="0" y="1384664"/>
                  </a:cubicBezTo>
                  <a:cubicBezTo>
                    <a:pt x="0" y="619935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41C948-1813-5CE4-D7FE-D792D1A17E03}"/>
                </a:ext>
              </a:extLst>
            </p:cNvPr>
            <p:cNvSpPr/>
            <p:nvPr/>
          </p:nvSpPr>
          <p:spPr>
            <a:xfrm>
              <a:off x="3853565" y="5336353"/>
              <a:ext cx="3461635" cy="1973781"/>
            </a:xfrm>
            <a:custGeom>
              <a:avLst/>
              <a:gdLst>
                <a:gd name="connsiteX0" fmla="*/ 2470255 w 3424478"/>
                <a:gd name="connsiteY0" fmla="*/ 0 h 1807500"/>
                <a:gd name="connsiteX1" fmla="*/ 3204834 w 3424478"/>
                <a:gd name="connsiteY1" fmla="*/ 58885 h 1807500"/>
                <a:gd name="connsiteX2" fmla="*/ 3424478 w 3424478"/>
                <a:gd name="connsiteY2" fmla="*/ 101510 h 1807500"/>
                <a:gd name="connsiteX3" fmla="*/ 3424478 w 3424478"/>
                <a:gd name="connsiteY3" fmla="*/ 1807500 h 1807500"/>
                <a:gd name="connsiteX4" fmla="*/ 185769 w 3424478"/>
                <a:gd name="connsiteY4" fmla="*/ 1807500 h 1807500"/>
                <a:gd name="connsiteX5" fmla="*/ 111058 w 3424478"/>
                <a:gd name="connsiteY5" fmla="*/ 1699269 h 1807500"/>
                <a:gd name="connsiteX6" fmla="*/ 0 w 3424478"/>
                <a:gd name="connsiteY6" fmla="*/ 1309780 h 1807500"/>
                <a:gd name="connsiteX7" fmla="*/ 2470255 w 3424478"/>
                <a:gd name="connsiteY7" fmla="*/ 0 h 18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4478" h="1807500">
                  <a:moveTo>
                    <a:pt x="2470255" y="0"/>
                  </a:moveTo>
                  <a:cubicBezTo>
                    <a:pt x="2726059" y="0"/>
                    <a:pt x="2972781" y="20616"/>
                    <a:pt x="3204834" y="58885"/>
                  </a:cubicBezTo>
                  <a:lnTo>
                    <a:pt x="3424478" y="101510"/>
                  </a:lnTo>
                  <a:lnTo>
                    <a:pt x="3424478" y="1807500"/>
                  </a:lnTo>
                  <a:lnTo>
                    <a:pt x="185769" y="1807500"/>
                  </a:lnTo>
                  <a:lnTo>
                    <a:pt x="111058" y="1699269"/>
                  </a:lnTo>
                  <a:cubicBezTo>
                    <a:pt x="38882" y="1576230"/>
                    <a:pt x="0" y="1445413"/>
                    <a:pt x="0" y="1309780"/>
                  </a:cubicBezTo>
                  <a:cubicBezTo>
                    <a:pt x="0" y="586409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rgbClr val="F6C51B"/>
            </a:solidFill>
            <a:ln>
              <a:solidFill>
                <a:srgbClr val="F6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207E543-7FD6-9355-187F-44860FD5B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3" t="22577" b="13004"/>
            <a:stretch/>
          </p:blipFill>
          <p:spPr>
            <a:xfrm>
              <a:off x="4007723" y="5477307"/>
              <a:ext cx="3307477" cy="1837893"/>
            </a:xfrm>
            <a:custGeom>
              <a:avLst/>
              <a:gdLst>
                <a:gd name="connsiteX0" fmla="*/ 2329260 w 3307477"/>
                <a:gd name="connsiteY0" fmla="*/ 0 h 1718630"/>
                <a:gd name="connsiteX1" fmla="*/ 3183342 w 3307477"/>
                <a:gd name="connsiteY1" fmla="*/ 84875 h 1718630"/>
                <a:gd name="connsiteX2" fmla="*/ 3307477 w 3307477"/>
                <a:gd name="connsiteY2" fmla="*/ 115310 h 1718630"/>
                <a:gd name="connsiteX3" fmla="*/ 3307477 w 3307477"/>
                <a:gd name="connsiteY3" fmla="*/ 1718630 h 1718630"/>
                <a:gd name="connsiteX4" fmla="*/ 200219 w 3307477"/>
                <a:gd name="connsiteY4" fmla="*/ 1718630 h 1718630"/>
                <a:gd name="connsiteX5" fmla="*/ 183045 w 3307477"/>
                <a:gd name="connsiteY5" fmla="*/ 1699902 h 1718630"/>
                <a:gd name="connsiteX6" fmla="*/ 0 w 3307477"/>
                <a:gd name="connsiteY6" fmla="*/ 1223616 h 1718630"/>
                <a:gd name="connsiteX7" fmla="*/ 2329260 w 3307477"/>
                <a:gd name="connsiteY7" fmla="*/ 0 h 171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7477" h="1718630">
                  <a:moveTo>
                    <a:pt x="2329260" y="0"/>
                  </a:moveTo>
                  <a:cubicBezTo>
                    <a:pt x="2630764" y="0"/>
                    <a:pt x="2918888" y="30094"/>
                    <a:pt x="3183342" y="84875"/>
                  </a:cubicBezTo>
                  <a:lnTo>
                    <a:pt x="3307477" y="115310"/>
                  </a:lnTo>
                  <a:lnTo>
                    <a:pt x="3307477" y="1718630"/>
                  </a:lnTo>
                  <a:lnTo>
                    <a:pt x="200219" y="1718630"/>
                  </a:lnTo>
                  <a:lnTo>
                    <a:pt x="183045" y="1699902"/>
                  </a:lnTo>
                  <a:cubicBezTo>
                    <a:pt x="65178" y="1553511"/>
                    <a:pt x="0" y="1392562"/>
                    <a:pt x="0" y="1223616"/>
                  </a:cubicBezTo>
                  <a:cubicBezTo>
                    <a:pt x="0" y="547832"/>
                    <a:pt x="1042845" y="0"/>
                    <a:pt x="2329260" y="0"/>
                  </a:cubicBezTo>
                  <a:close/>
                </a:path>
              </a:pathLst>
            </a:custGeom>
            <a:ln w="76200"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F59737-FA29-F3A9-E7D0-9986820E44AC}"/>
              </a:ext>
            </a:extLst>
          </p:cNvPr>
          <p:cNvSpPr txBox="1"/>
          <p:nvPr/>
        </p:nvSpPr>
        <p:spPr>
          <a:xfrm>
            <a:off x="147441" y="6497470"/>
            <a:ext cx="48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F95AD-A7AA-1795-E340-A96832B15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36567"/>
            <a:ext cx="1708969" cy="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5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68CB-6945-7609-B54C-AEE90C0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6309360" cy="1413934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Infrastructure Sector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CA4E18-55D1-4691-D2D9-528E88064C90}"/>
              </a:ext>
            </a:extLst>
          </p:cNvPr>
          <p:cNvSpPr/>
          <p:nvPr/>
        </p:nvSpPr>
        <p:spPr>
          <a:xfrm>
            <a:off x="0" y="1"/>
            <a:ext cx="4343401" cy="1787569"/>
          </a:xfrm>
          <a:custGeom>
            <a:avLst/>
            <a:gdLst>
              <a:gd name="connsiteX0" fmla="*/ 0 w 4343401"/>
              <a:gd name="connsiteY0" fmla="*/ 0 h 1787569"/>
              <a:gd name="connsiteX1" fmla="*/ 4215739 w 4343401"/>
              <a:gd name="connsiteY1" fmla="*/ 0 h 1787569"/>
              <a:gd name="connsiteX2" fmla="*/ 4223284 w 4343401"/>
              <a:gd name="connsiteY2" fmla="*/ 10569 h 1787569"/>
              <a:gd name="connsiteX3" fmla="*/ 4343401 w 4343401"/>
              <a:gd name="connsiteY3" fmla="*/ 417874 h 1787569"/>
              <a:gd name="connsiteX4" fmla="*/ 1671638 w 4343401"/>
              <a:gd name="connsiteY4" fmla="*/ 1787569 h 1787569"/>
              <a:gd name="connsiteX5" fmla="*/ 177830 w 4343401"/>
              <a:gd name="connsiteY5" fmla="*/ 1553647 h 1787569"/>
              <a:gd name="connsiteX6" fmla="*/ 0 w 4343401"/>
              <a:gd name="connsiteY6" fmla="*/ 1485474 h 17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1" h="1787569">
                <a:moveTo>
                  <a:pt x="0" y="0"/>
                </a:moveTo>
                <a:lnTo>
                  <a:pt x="4215739" y="0"/>
                </a:lnTo>
                <a:lnTo>
                  <a:pt x="4223284" y="10569"/>
                </a:lnTo>
                <a:cubicBezTo>
                  <a:pt x="4301348" y="139236"/>
                  <a:pt x="4343401" y="276037"/>
                  <a:pt x="4343401" y="417874"/>
                </a:cubicBezTo>
                <a:cubicBezTo>
                  <a:pt x="4343401" y="1174336"/>
                  <a:pt x="3147212" y="1787569"/>
                  <a:pt x="1671638" y="1787569"/>
                </a:cubicBezTo>
                <a:cubicBezTo>
                  <a:pt x="1118298" y="1787569"/>
                  <a:pt x="604246" y="1701333"/>
                  <a:pt x="177830" y="1553647"/>
                </a:cubicBezTo>
                <a:lnTo>
                  <a:pt x="0" y="1485474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99119B-6D63-7649-E6C7-3480766C38B6}"/>
              </a:ext>
            </a:extLst>
          </p:cNvPr>
          <p:cNvSpPr/>
          <p:nvPr/>
        </p:nvSpPr>
        <p:spPr>
          <a:xfrm>
            <a:off x="1" y="1"/>
            <a:ext cx="4162425" cy="1679665"/>
          </a:xfrm>
          <a:custGeom>
            <a:avLst/>
            <a:gdLst>
              <a:gd name="connsiteX0" fmla="*/ 0 w 4162425"/>
              <a:gd name="connsiteY0" fmla="*/ 0 h 1679665"/>
              <a:gd name="connsiteX1" fmla="*/ 4093542 w 4162425"/>
              <a:gd name="connsiteY1" fmla="*/ 0 h 1679665"/>
              <a:gd name="connsiteX2" fmla="*/ 4109983 w 4162425"/>
              <a:gd name="connsiteY2" fmla="*/ 33929 h 1679665"/>
              <a:gd name="connsiteX3" fmla="*/ 4162425 w 4162425"/>
              <a:gd name="connsiteY3" fmla="*/ 309970 h 1679665"/>
              <a:gd name="connsiteX4" fmla="*/ 1581150 w 4162425"/>
              <a:gd name="connsiteY4" fmla="*/ 1679665 h 1679665"/>
              <a:gd name="connsiteX5" fmla="*/ 137935 w 4162425"/>
              <a:gd name="connsiteY5" fmla="*/ 1445743 h 1679665"/>
              <a:gd name="connsiteX6" fmla="*/ 0 w 4162425"/>
              <a:gd name="connsiteY6" fmla="*/ 1391011 h 16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425" h="1679665">
                <a:moveTo>
                  <a:pt x="0" y="0"/>
                </a:moveTo>
                <a:lnTo>
                  <a:pt x="4093542" y="0"/>
                </a:lnTo>
                <a:lnTo>
                  <a:pt x="4109983" y="33929"/>
                </a:lnTo>
                <a:cubicBezTo>
                  <a:pt x="4144368" y="123092"/>
                  <a:pt x="4162425" y="215412"/>
                  <a:pt x="4162425" y="309970"/>
                </a:cubicBezTo>
                <a:cubicBezTo>
                  <a:pt x="4162425" y="1066432"/>
                  <a:pt x="3006749" y="1679665"/>
                  <a:pt x="1581150" y="1679665"/>
                </a:cubicBezTo>
                <a:cubicBezTo>
                  <a:pt x="1046550" y="1679665"/>
                  <a:pt x="549909" y="1593429"/>
                  <a:pt x="137935" y="1445743"/>
                </a:cubicBezTo>
                <a:lnTo>
                  <a:pt x="0" y="13910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6C449-3E91-2C8C-DF88-2842CF521F26}"/>
              </a:ext>
            </a:extLst>
          </p:cNvPr>
          <p:cNvSpPr txBox="1"/>
          <p:nvPr/>
        </p:nvSpPr>
        <p:spPr>
          <a:xfrm>
            <a:off x="233463" y="-38105"/>
            <a:ext cx="4586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Infrastructure Sector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6CF800-D89F-FD00-9FED-733BED6DFC79}"/>
              </a:ext>
            </a:extLst>
          </p:cNvPr>
          <p:cNvSpPr txBox="1">
            <a:spLocks/>
          </p:cNvSpPr>
          <p:nvPr/>
        </p:nvSpPr>
        <p:spPr>
          <a:xfrm>
            <a:off x="222422" y="1919772"/>
            <a:ext cx="6567484" cy="483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 fontAlgn="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Top Impacts:</a:t>
            </a:r>
          </a:p>
          <a:p>
            <a:pPr lvl="1" fontAlgn="t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Damage to train infrastructure </a:t>
            </a:r>
            <a:r>
              <a:rPr lang="en-US" sz="2400" dirty="0">
                <a:solidFill>
                  <a:schemeClr val="bg1"/>
                </a:solidFill>
              </a:rPr>
              <a:t>(railroads and the T) from extreme heat events cause track buckling, and flooding, especially underground infrastructure.</a:t>
            </a:r>
          </a:p>
          <a:p>
            <a:pPr lvl="1" fontAlgn="t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Loss of urban trees, </a:t>
            </a:r>
            <a:r>
              <a:rPr lang="en-US" sz="2400" dirty="0">
                <a:solidFill>
                  <a:schemeClr val="bg1"/>
                </a:solidFill>
              </a:rPr>
              <a:t>which are vulnerable to high heat and drought conditions. Weakened trees are also more susceptible to invasive pests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9928C-5AC9-0625-B015-C00D9969953D}"/>
              </a:ext>
            </a:extLst>
          </p:cNvPr>
          <p:cNvSpPr txBox="1"/>
          <p:nvPr/>
        </p:nvSpPr>
        <p:spPr>
          <a:xfrm>
            <a:off x="147441" y="6497470"/>
            <a:ext cx="48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4877C6-5D13-0CF7-2AF3-AB295AD2D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222422" y="6928877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A025596-72BC-54D2-4DE7-F9C44545A3E6}"/>
              </a:ext>
            </a:extLst>
          </p:cNvPr>
          <p:cNvGrpSpPr/>
          <p:nvPr/>
        </p:nvGrpSpPr>
        <p:grpSpPr>
          <a:xfrm>
            <a:off x="3575976" y="5056742"/>
            <a:ext cx="3739224" cy="2264413"/>
            <a:chOff x="3575976" y="5056742"/>
            <a:chExt cx="3739224" cy="226441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EF20F1-6D6F-2B14-CE04-781F248B496A}"/>
                </a:ext>
              </a:extLst>
            </p:cNvPr>
            <p:cNvSpPr/>
            <p:nvPr/>
          </p:nvSpPr>
          <p:spPr>
            <a:xfrm>
              <a:off x="3575976" y="5056742"/>
              <a:ext cx="3739224" cy="2264413"/>
            </a:xfrm>
            <a:custGeom>
              <a:avLst/>
              <a:gdLst>
                <a:gd name="connsiteX0" fmla="*/ 2579731 w 3739224"/>
                <a:gd name="connsiteY0" fmla="*/ 0 h 2253763"/>
                <a:gd name="connsiteX1" fmla="*/ 3583879 w 3739224"/>
                <a:gd name="connsiteY1" fmla="*/ 138103 h 2253763"/>
                <a:gd name="connsiteX2" fmla="*/ 3739224 w 3739224"/>
                <a:gd name="connsiteY2" fmla="*/ 189082 h 2253763"/>
                <a:gd name="connsiteX3" fmla="*/ 3739224 w 3739224"/>
                <a:gd name="connsiteY3" fmla="*/ 2253763 h 2253763"/>
                <a:gd name="connsiteX4" fmla="*/ 106091 w 3739224"/>
                <a:gd name="connsiteY4" fmla="*/ 2253763 h 2253763"/>
                <a:gd name="connsiteX5" fmla="*/ 52411 w 3739224"/>
                <a:gd name="connsiteY5" fmla="*/ 2111546 h 2253763"/>
                <a:gd name="connsiteX6" fmla="*/ 0 w 3739224"/>
                <a:gd name="connsiteY6" fmla="*/ 1757374 h 2253763"/>
                <a:gd name="connsiteX7" fmla="*/ 2579731 w 3739224"/>
                <a:gd name="connsiteY7" fmla="*/ 0 h 22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9224" h="2253763">
                  <a:moveTo>
                    <a:pt x="2579731" y="0"/>
                  </a:moveTo>
                  <a:cubicBezTo>
                    <a:pt x="2935918" y="0"/>
                    <a:pt x="3275244" y="49176"/>
                    <a:pt x="3583879" y="138103"/>
                  </a:cubicBezTo>
                  <a:lnTo>
                    <a:pt x="3739224" y="189082"/>
                  </a:lnTo>
                  <a:lnTo>
                    <a:pt x="3739224" y="2253763"/>
                  </a:lnTo>
                  <a:lnTo>
                    <a:pt x="106091" y="2253763"/>
                  </a:lnTo>
                  <a:lnTo>
                    <a:pt x="52411" y="2111546"/>
                  </a:lnTo>
                  <a:cubicBezTo>
                    <a:pt x="18047" y="1997146"/>
                    <a:pt x="0" y="1878696"/>
                    <a:pt x="0" y="1757374"/>
                  </a:cubicBezTo>
                  <a:cubicBezTo>
                    <a:pt x="0" y="786803"/>
                    <a:pt x="1154985" y="0"/>
                    <a:pt x="25797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AFC130-0424-F822-ED99-CACC3F96F7B7}"/>
                </a:ext>
              </a:extLst>
            </p:cNvPr>
            <p:cNvSpPr/>
            <p:nvPr/>
          </p:nvSpPr>
          <p:spPr>
            <a:xfrm>
              <a:off x="3709804" y="5155894"/>
              <a:ext cx="3605396" cy="2159306"/>
            </a:xfrm>
            <a:custGeom>
              <a:avLst/>
              <a:gdLst>
                <a:gd name="connsiteX0" fmla="*/ 2512817 w 3605396"/>
                <a:gd name="connsiteY0" fmla="*/ 0 h 2104222"/>
                <a:gd name="connsiteX1" fmla="*/ 3490919 w 3605396"/>
                <a:gd name="connsiteY1" fmla="*/ 124539 h 2104222"/>
                <a:gd name="connsiteX2" fmla="*/ 3605396 w 3605396"/>
                <a:gd name="connsiteY2" fmla="*/ 159318 h 2104222"/>
                <a:gd name="connsiteX3" fmla="*/ 3605396 w 3605396"/>
                <a:gd name="connsiteY3" fmla="*/ 2104222 h 2104222"/>
                <a:gd name="connsiteX4" fmla="*/ 140944 w 3605396"/>
                <a:gd name="connsiteY4" fmla="*/ 2104222 h 2104222"/>
                <a:gd name="connsiteX5" fmla="*/ 112971 w 3605396"/>
                <a:gd name="connsiteY5" fmla="*/ 2056022 h 2104222"/>
                <a:gd name="connsiteX6" fmla="*/ 0 w 3605396"/>
                <a:gd name="connsiteY6" fmla="*/ 1584762 h 2104222"/>
                <a:gd name="connsiteX7" fmla="*/ 2512817 w 3605396"/>
                <a:gd name="connsiteY7" fmla="*/ 0 h 2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5396" h="2104222">
                  <a:moveTo>
                    <a:pt x="2512817" y="0"/>
                  </a:moveTo>
                  <a:cubicBezTo>
                    <a:pt x="2859765" y="0"/>
                    <a:pt x="3190290" y="44345"/>
                    <a:pt x="3490919" y="124539"/>
                  </a:cubicBezTo>
                  <a:lnTo>
                    <a:pt x="3605396" y="159318"/>
                  </a:lnTo>
                  <a:lnTo>
                    <a:pt x="3605396" y="2104222"/>
                  </a:lnTo>
                  <a:lnTo>
                    <a:pt x="140944" y="2104222"/>
                  </a:lnTo>
                  <a:lnTo>
                    <a:pt x="112971" y="2056022"/>
                  </a:lnTo>
                  <a:cubicBezTo>
                    <a:pt x="39552" y="1907151"/>
                    <a:pt x="0" y="1748870"/>
                    <a:pt x="0" y="1584762"/>
                  </a:cubicBezTo>
                  <a:cubicBezTo>
                    <a:pt x="0" y="709522"/>
                    <a:pt x="1125026" y="0"/>
                    <a:pt x="2512817" y="0"/>
                  </a:cubicBezTo>
                  <a:close/>
                </a:path>
              </a:pathLst>
            </a:custGeom>
            <a:solidFill>
              <a:srgbClr val="F6C51B"/>
            </a:solidFill>
            <a:ln>
              <a:solidFill>
                <a:srgbClr val="F6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DC7AEF-7BFF-C479-D9BA-420AAAAA6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36" b="41656"/>
            <a:stretch/>
          </p:blipFill>
          <p:spPr>
            <a:xfrm>
              <a:off x="3822853" y="5288096"/>
              <a:ext cx="3492347" cy="2027917"/>
            </a:xfrm>
            <a:custGeom>
              <a:avLst/>
              <a:gdLst>
                <a:gd name="connsiteX0" fmla="*/ 2248345 w 3407838"/>
                <a:gd name="connsiteY0" fmla="*/ 0 h 1938127"/>
                <a:gd name="connsiteX1" fmla="*/ 3320040 w 3407838"/>
                <a:gd name="connsiteY1" fmla="*/ 171128 h 1938127"/>
                <a:gd name="connsiteX2" fmla="*/ 3407838 w 3407838"/>
                <a:gd name="connsiteY2" fmla="*/ 204764 h 1938127"/>
                <a:gd name="connsiteX3" fmla="*/ 3407838 w 3407838"/>
                <a:gd name="connsiteY3" fmla="*/ 1938127 h 1938127"/>
                <a:gd name="connsiteX4" fmla="*/ 158334 w 3407838"/>
                <a:gd name="connsiteY4" fmla="*/ 1938127 h 1938127"/>
                <a:gd name="connsiteX5" fmla="*/ 101081 w 3407838"/>
                <a:gd name="connsiteY5" fmla="*/ 1839482 h 1938127"/>
                <a:gd name="connsiteX6" fmla="*/ 0 w 3407838"/>
                <a:gd name="connsiteY6" fmla="*/ 1417855 h 1938127"/>
                <a:gd name="connsiteX7" fmla="*/ 2248345 w 3407838"/>
                <a:gd name="connsiteY7" fmla="*/ 0 h 193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7838" h="1938127">
                  <a:moveTo>
                    <a:pt x="2248345" y="0"/>
                  </a:moveTo>
                  <a:cubicBezTo>
                    <a:pt x="2636385" y="0"/>
                    <a:pt x="3001465" y="61992"/>
                    <a:pt x="3320040" y="171128"/>
                  </a:cubicBezTo>
                  <a:lnTo>
                    <a:pt x="3407838" y="204764"/>
                  </a:lnTo>
                  <a:lnTo>
                    <a:pt x="3407838" y="1938127"/>
                  </a:lnTo>
                  <a:lnTo>
                    <a:pt x="158334" y="1938127"/>
                  </a:lnTo>
                  <a:lnTo>
                    <a:pt x="101081" y="1839482"/>
                  </a:lnTo>
                  <a:cubicBezTo>
                    <a:pt x="35389" y="1706290"/>
                    <a:pt x="0" y="1564679"/>
                    <a:pt x="0" y="1417855"/>
                  </a:cubicBezTo>
                  <a:cubicBezTo>
                    <a:pt x="0" y="634795"/>
                    <a:pt x="1006618" y="0"/>
                    <a:pt x="2248345" y="0"/>
                  </a:cubicBezTo>
                  <a:close/>
                </a:path>
              </a:pathLst>
            </a:custGeom>
            <a:ln w="76200"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707D3A-290A-5350-0D2D-80DA9737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36567"/>
            <a:ext cx="1708969" cy="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810C-10B5-FF74-8727-D5FD9C41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96" y="1978847"/>
            <a:ext cx="6690363" cy="5439070"/>
          </a:xfrm>
        </p:spPr>
        <p:txBody>
          <a:bodyPr>
            <a:normAutofit/>
          </a:bodyPr>
          <a:lstStyle/>
          <a:p>
            <a:pPr marL="365760" lvl="1" indent="0" defTabSz="914400" fontAlgn="t">
              <a:lnSpc>
                <a:spcPct val="100000"/>
              </a:lnSpc>
              <a:buNone/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Top Impacts:</a:t>
            </a:r>
          </a:p>
          <a:p>
            <a:pPr lvl="1" defTabSz="914400" fontAlgn="t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Marine water ecosystem degradation </a:t>
            </a:r>
            <a:r>
              <a:rPr lang="en-US" sz="2400" dirty="0">
                <a:solidFill>
                  <a:schemeClr val="bg1"/>
                </a:solidFill>
              </a:rPr>
              <a:t>because of warming, particularly in the Gulf of Maine (which includes Boston Harbor), and ocean acidification.</a:t>
            </a:r>
          </a:p>
          <a:p>
            <a:pPr lvl="1" defTabSz="914400" fontAlgn="t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Freshwater ecosystem degradation </a:t>
            </a:r>
            <a:r>
              <a:rPr lang="en-US" sz="2400" dirty="0">
                <a:solidFill>
                  <a:schemeClr val="bg1"/>
                </a:solidFill>
              </a:rPr>
              <a:t>due to warming waters and increased runoff in waterways already facing threats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contamination.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773BA0-95DE-161D-BBD6-5B1D84E4371A}"/>
              </a:ext>
            </a:extLst>
          </p:cNvPr>
          <p:cNvSpPr/>
          <p:nvPr/>
        </p:nvSpPr>
        <p:spPr>
          <a:xfrm>
            <a:off x="0" y="1"/>
            <a:ext cx="4343401" cy="1787569"/>
          </a:xfrm>
          <a:custGeom>
            <a:avLst/>
            <a:gdLst>
              <a:gd name="connsiteX0" fmla="*/ 0 w 4343401"/>
              <a:gd name="connsiteY0" fmla="*/ 0 h 1787569"/>
              <a:gd name="connsiteX1" fmla="*/ 4215739 w 4343401"/>
              <a:gd name="connsiteY1" fmla="*/ 0 h 1787569"/>
              <a:gd name="connsiteX2" fmla="*/ 4223284 w 4343401"/>
              <a:gd name="connsiteY2" fmla="*/ 10569 h 1787569"/>
              <a:gd name="connsiteX3" fmla="*/ 4343401 w 4343401"/>
              <a:gd name="connsiteY3" fmla="*/ 417874 h 1787569"/>
              <a:gd name="connsiteX4" fmla="*/ 1671638 w 4343401"/>
              <a:gd name="connsiteY4" fmla="*/ 1787569 h 1787569"/>
              <a:gd name="connsiteX5" fmla="*/ 177830 w 4343401"/>
              <a:gd name="connsiteY5" fmla="*/ 1553647 h 1787569"/>
              <a:gd name="connsiteX6" fmla="*/ 0 w 4343401"/>
              <a:gd name="connsiteY6" fmla="*/ 1485474 h 17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1" h="1787569">
                <a:moveTo>
                  <a:pt x="0" y="0"/>
                </a:moveTo>
                <a:lnTo>
                  <a:pt x="4215739" y="0"/>
                </a:lnTo>
                <a:lnTo>
                  <a:pt x="4223284" y="10569"/>
                </a:lnTo>
                <a:cubicBezTo>
                  <a:pt x="4301348" y="139236"/>
                  <a:pt x="4343401" y="276037"/>
                  <a:pt x="4343401" y="417874"/>
                </a:cubicBezTo>
                <a:cubicBezTo>
                  <a:pt x="4343401" y="1174336"/>
                  <a:pt x="3147212" y="1787569"/>
                  <a:pt x="1671638" y="1787569"/>
                </a:cubicBezTo>
                <a:cubicBezTo>
                  <a:pt x="1118298" y="1787569"/>
                  <a:pt x="604246" y="1701333"/>
                  <a:pt x="177830" y="1553647"/>
                </a:cubicBezTo>
                <a:lnTo>
                  <a:pt x="0" y="1485474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54C7D5-5317-6C8C-F5B1-207469500435}"/>
              </a:ext>
            </a:extLst>
          </p:cNvPr>
          <p:cNvSpPr/>
          <p:nvPr/>
        </p:nvSpPr>
        <p:spPr>
          <a:xfrm>
            <a:off x="1" y="1"/>
            <a:ext cx="4162425" cy="1679665"/>
          </a:xfrm>
          <a:custGeom>
            <a:avLst/>
            <a:gdLst>
              <a:gd name="connsiteX0" fmla="*/ 0 w 4162425"/>
              <a:gd name="connsiteY0" fmla="*/ 0 h 1679665"/>
              <a:gd name="connsiteX1" fmla="*/ 4093542 w 4162425"/>
              <a:gd name="connsiteY1" fmla="*/ 0 h 1679665"/>
              <a:gd name="connsiteX2" fmla="*/ 4109983 w 4162425"/>
              <a:gd name="connsiteY2" fmla="*/ 33929 h 1679665"/>
              <a:gd name="connsiteX3" fmla="*/ 4162425 w 4162425"/>
              <a:gd name="connsiteY3" fmla="*/ 309970 h 1679665"/>
              <a:gd name="connsiteX4" fmla="*/ 1581150 w 4162425"/>
              <a:gd name="connsiteY4" fmla="*/ 1679665 h 1679665"/>
              <a:gd name="connsiteX5" fmla="*/ 137935 w 4162425"/>
              <a:gd name="connsiteY5" fmla="*/ 1445743 h 1679665"/>
              <a:gd name="connsiteX6" fmla="*/ 0 w 4162425"/>
              <a:gd name="connsiteY6" fmla="*/ 1391011 h 16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425" h="1679665">
                <a:moveTo>
                  <a:pt x="0" y="0"/>
                </a:moveTo>
                <a:lnTo>
                  <a:pt x="4093542" y="0"/>
                </a:lnTo>
                <a:lnTo>
                  <a:pt x="4109983" y="33929"/>
                </a:lnTo>
                <a:cubicBezTo>
                  <a:pt x="4144368" y="123092"/>
                  <a:pt x="4162425" y="215412"/>
                  <a:pt x="4162425" y="309970"/>
                </a:cubicBezTo>
                <a:cubicBezTo>
                  <a:pt x="4162425" y="1066432"/>
                  <a:pt x="3006749" y="1679665"/>
                  <a:pt x="1581150" y="1679665"/>
                </a:cubicBezTo>
                <a:cubicBezTo>
                  <a:pt x="1046550" y="1679665"/>
                  <a:pt x="549909" y="1593429"/>
                  <a:pt x="137935" y="1445743"/>
                </a:cubicBezTo>
                <a:lnTo>
                  <a:pt x="0" y="13910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62ABA-9ECB-00BE-575E-40581455F76D}"/>
              </a:ext>
            </a:extLst>
          </p:cNvPr>
          <p:cNvSpPr txBox="1"/>
          <p:nvPr/>
        </p:nvSpPr>
        <p:spPr>
          <a:xfrm>
            <a:off x="90487" y="-56301"/>
            <a:ext cx="4162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Natural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82CEF-27F1-5E8F-64FE-E98BD2248AB6}"/>
              </a:ext>
            </a:extLst>
          </p:cNvPr>
          <p:cNvSpPr txBox="1"/>
          <p:nvPr/>
        </p:nvSpPr>
        <p:spPr>
          <a:xfrm>
            <a:off x="147441" y="6497470"/>
            <a:ext cx="48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2544F-CEE0-E150-7326-41D692DC9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222422" y="6928877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2C050E-8F4F-8CFC-7B07-1D31AF6F6AAB}"/>
              </a:ext>
            </a:extLst>
          </p:cNvPr>
          <p:cNvGrpSpPr/>
          <p:nvPr/>
        </p:nvGrpSpPr>
        <p:grpSpPr>
          <a:xfrm>
            <a:off x="3745735" y="5199961"/>
            <a:ext cx="3569465" cy="2110174"/>
            <a:chOff x="3745735" y="5199961"/>
            <a:chExt cx="3569465" cy="21101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A8E8D9-3703-084D-D825-90B37882FD5E}"/>
                </a:ext>
              </a:extLst>
            </p:cNvPr>
            <p:cNvSpPr/>
            <p:nvPr/>
          </p:nvSpPr>
          <p:spPr>
            <a:xfrm>
              <a:off x="3745735" y="5199961"/>
              <a:ext cx="3569465" cy="2110174"/>
            </a:xfrm>
            <a:custGeom>
              <a:avLst/>
              <a:gdLst>
                <a:gd name="connsiteX0" fmla="*/ 2470255 w 3521384"/>
                <a:gd name="connsiteY0" fmla="*/ 0 h 1910840"/>
                <a:gd name="connsiteX1" fmla="*/ 3431790 w 3521384"/>
                <a:gd name="connsiteY1" fmla="*/ 108814 h 1910840"/>
                <a:gd name="connsiteX2" fmla="*/ 3521384 w 3521384"/>
                <a:gd name="connsiteY2" fmla="*/ 133007 h 1910840"/>
                <a:gd name="connsiteX3" fmla="*/ 3521384 w 3521384"/>
                <a:gd name="connsiteY3" fmla="*/ 1910840 h 1910840"/>
                <a:gd name="connsiteX4" fmla="*/ 185769 w 3521384"/>
                <a:gd name="connsiteY4" fmla="*/ 1910840 h 1910840"/>
                <a:gd name="connsiteX5" fmla="*/ 111058 w 3521384"/>
                <a:gd name="connsiteY5" fmla="*/ 1796421 h 1910840"/>
                <a:gd name="connsiteX6" fmla="*/ 0 w 3521384"/>
                <a:gd name="connsiteY6" fmla="*/ 1384664 h 1910840"/>
                <a:gd name="connsiteX7" fmla="*/ 2470255 w 3521384"/>
                <a:gd name="connsiteY7" fmla="*/ 0 h 19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1384" h="1910840">
                  <a:moveTo>
                    <a:pt x="2470255" y="0"/>
                  </a:moveTo>
                  <a:cubicBezTo>
                    <a:pt x="2811326" y="0"/>
                    <a:pt x="3136253" y="38746"/>
                    <a:pt x="3431790" y="108814"/>
                  </a:cubicBezTo>
                  <a:lnTo>
                    <a:pt x="3521384" y="133007"/>
                  </a:lnTo>
                  <a:lnTo>
                    <a:pt x="3521384" y="1910840"/>
                  </a:lnTo>
                  <a:lnTo>
                    <a:pt x="185769" y="1910840"/>
                  </a:lnTo>
                  <a:lnTo>
                    <a:pt x="111058" y="1796421"/>
                  </a:lnTo>
                  <a:cubicBezTo>
                    <a:pt x="38882" y="1666347"/>
                    <a:pt x="0" y="1528051"/>
                    <a:pt x="0" y="1384664"/>
                  </a:cubicBezTo>
                  <a:cubicBezTo>
                    <a:pt x="0" y="619935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6A7504-11F9-5211-7472-5E83D0C499B9}"/>
                </a:ext>
              </a:extLst>
            </p:cNvPr>
            <p:cNvSpPr/>
            <p:nvPr/>
          </p:nvSpPr>
          <p:spPr>
            <a:xfrm>
              <a:off x="3853565" y="5336353"/>
              <a:ext cx="3461635" cy="1973781"/>
            </a:xfrm>
            <a:custGeom>
              <a:avLst/>
              <a:gdLst>
                <a:gd name="connsiteX0" fmla="*/ 2470255 w 3424478"/>
                <a:gd name="connsiteY0" fmla="*/ 0 h 1807500"/>
                <a:gd name="connsiteX1" fmla="*/ 3204834 w 3424478"/>
                <a:gd name="connsiteY1" fmla="*/ 58885 h 1807500"/>
                <a:gd name="connsiteX2" fmla="*/ 3424478 w 3424478"/>
                <a:gd name="connsiteY2" fmla="*/ 101510 h 1807500"/>
                <a:gd name="connsiteX3" fmla="*/ 3424478 w 3424478"/>
                <a:gd name="connsiteY3" fmla="*/ 1807500 h 1807500"/>
                <a:gd name="connsiteX4" fmla="*/ 185769 w 3424478"/>
                <a:gd name="connsiteY4" fmla="*/ 1807500 h 1807500"/>
                <a:gd name="connsiteX5" fmla="*/ 111058 w 3424478"/>
                <a:gd name="connsiteY5" fmla="*/ 1699269 h 1807500"/>
                <a:gd name="connsiteX6" fmla="*/ 0 w 3424478"/>
                <a:gd name="connsiteY6" fmla="*/ 1309780 h 1807500"/>
                <a:gd name="connsiteX7" fmla="*/ 2470255 w 3424478"/>
                <a:gd name="connsiteY7" fmla="*/ 0 h 18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4478" h="1807500">
                  <a:moveTo>
                    <a:pt x="2470255" y="0"/>
                  </a:moveTo>
                  <a:cubicBezTo>
                    <a:pt x="2726059" y="0"/>
                    <a:pt x="2972781" y="20616"/>
                    <a:pt x="3204834" y="58885"/>
                  </a:cubicBezTo>
                  <a:lnTo>
                    <a:pt x="3424478" y="101510"/>
                  </a:lnTo>
                  <a:lnTo>
                    <a:pt x="3424478" y="1807500"/>
                  </a:lnTo>
                  <a:lnTo>
                    <a:pt x="185769" y="1807500"/>
                  </a:lnTo>
                  <a:lnTo>
                    <a:pt x="111058" y="1699269"/>
                  </a:lnTo>
                  <a:cubicBezTo>
                    <a:pt x="38882" y="1576230"/>
                    <a:pt x="0" y="1445413"/>
                    <a:pt x="0" y="1309780"/>
                  </a:cubicBezTo>
                  <a:cubicBezTo>
                    <a:pt x="0" y="586409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rgbClr val="F6C51B"/>
            </a:solidFill>
            <a:ln>
              <a:solidFill>
                <a:srgbClr val="F6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C1FC22-3FFB-75F6-CE88-2CD5A5C2A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2694" r="5008" b="3610"/>
          <a:stretch/>
        </p:blipFill>
        <p:spPr>
          <a:xfrm>
            <a:off x="4036979" y="5406555"/>
            <a:ext cx="3278221" cy="1903579"/>
          </a:xfrm>
          <a:custGeom>
            <a:avLst/>
            <a:gdLst>
              <a:gd name="connsiteX0" fmla="*/ 2248345 w 3407838"/>
              <a:gd name="connsiteY0" fmla="*/ 0 h 1938127"/>
              <a:gd name="connsiteX1" fmla="*/ 3320040 w 3407838"/>
              <a:gd name="connsiteY1" fmla="*/ 171128 h 1938127"/>
              <a:gd name="connsiteX2" fmla="*/ 3407838 w 3407838"/>
              <a:gd name="connsiteY2" fmla="*/ 204764 h 1938127"/>
              <a:gd name="connsiteX3" fmla="*/ 3407838 w 3407838"/>
              <a:gd name="connsiteY3" fmla="*/ 1938127 h 1938127"/>
              <a:gd name="connsiteX4" fmla="*/ 158334 w 3407838"/>
              <a:gd name="connsiteY4" fmla="*/ 1938127 h 1938127"/>
              <a:gd name="connsiteX5" fmla="*/ 101081 w 3407838"/>
              <a:gd name="connsiteY5" fmla="*/ 1839482 h 1938127"/>
              <a:gd name="connsiteX6" fmla="*/ 0 w 3407838"/>
              <a:gd name="connsiteY6" fmla="*/ 1417855 h 1938127"/>
              <a:gd name="connsiteX7" fmla="*/ 2248345 w 3407838"/>
              <a:gd name="connsiteY7" fmla="*/ 0 h 193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7838" h="1938127">
                <a:moveTo>
                  <a:pt x="2248345" y="0"/>
                </a:moveTo>
                <a:cubicBezTo>
                  <a:pt x="2636385" y="0"/>
                  <a:pt x="3001465" y="61992"/>
                  <a:pt x="3320040" y="171128"/>
                </a:cubicBezTo>
                <a:lnTo>
                  <a:pt x="3407838" y="204764"/>
                </a:lnTo>
                <a:lnTo>
                  <a:pt x="3407838" y="1938127"/>
                </a:lnTo>
                <a:lnTo>
                  <a:pt x="158334" y="1938127"/>
                </a:lnTo>
                <a:lnTo>
                  <a:pt x="101081" y="1839482"/>
                </a:lnTo>
                <a:cubicBezTo>
                  <a:pt x="35389" y="1706290"/>
                  <a:pt x="0" y="1564679"/>
                  <a:pt x="0" y="1417855"/>
                </a:cubicBezTo>
                <a:cubicBezTo>
                  <a:pt x="0" y="634795"/>
                  <a:pt x="1006618" y="0"/>
                  <a:pt x="2248345" y="0"/>
                </a:cubicBezTo>
                <a:close/>
              </a:path>
            </a:pathLst>
          </a:custGeom>
          <a:ln w="7620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69A81-862F-325A-786A-98C250E1A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36567"/>
            <a:ext cx="1708969" cy="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824F-3B5A-FE18-1BEB-DC983790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129509"/>
            <a:ext cx="6309360" cy="496148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Top Impacts:</a:t>
            </a:r>
          </a:p>
          <a:p>
            <a:pPr defTabSz="914400" fontAlgn="t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Reduction in State and municipal revenues,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including a reduced property tax base due to coastal flood risk.</a:t>
            </a:r>
          </a:p>
          <a:p>
            <a:pPr defTabSz="914400" fontAlgn="t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Increase in demand for State and municipal government services</a:t>
            </a:r>
            <a:r>
              <a:rPr lang="en-US" sz="2200" dirty="0">
                <a:solidFill>
                  <a:schemeClr val="bg1"/>
                </a:solidFill>
              </a:rPr>
              <a:t> due to the impacts identified in the Human sector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including emergency response, food assistance, and state-sponsored health care.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81FE7B-7FFC-FE0F-87D6-1C50C712F034}"/>
              </a:ext>
            </a:extLst>
          </p:cNvPr>
          <p:cNvSpPr/>
          <p:nvPr/>
        </p:nvSpPr>
        <p:spPr>
          <a:xfrm>
            <a:off x="0" y="27547"/>
            <a:ext cx="4343401" cy="1787569"/>
          </a:xfrm>
          <a:custGeom>
            <a:avLst/>
            <a:gdLst>
              <a:gd name="connsiteX0" fmla="*/ 0 w 4343401"/>
              <a:gd name="connsiteY0" fmla="*/ 0 h 1787569"/>
              <a:gd name="connsiteX1" fmla="*/ 4215739 w 4343401"/>
              <a:gd name="connsiteY1" fmla="*/ 0 h 1787569"/>
              <a:gd name="connsiteX2" fmla="*/ 4223284 w 4343401"/>
              <a:gd name="connsiteY2" fmla="*/ 10569 h 1787569"/>
              <a:gd name="connsiteX3" fmla="*/ 4343401 w 4343401"/>
              <a:gd name="connsiteY3" fmla="*/ 417874 h 1787569"/>
              <a:gd name="connsiteX4" fmla="*/ 1671638 w 4343401"/>
              <a:gd name="connsiteY4" fmla="*/ 1787569 h 1787569"/>
              <a:gd name="connsiteX5" fmla="*/ 177830 w 4343401"/>
              <a:gd name="connsiteY5" fmla="*/ 1553647 h 1787569"/>
              <a:gd name="connsiteX6" fmla="*/ 0 w 4343401"/>
              <a:gd name="connsiteY6" fmla="*/ 1485474 h 17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1" h="1787569">
                <a:moveTo>
                  <a:pt x="0" y="0"/>
                </a:moveTo>
                <a:lnTo>
                  <a:pt x="4215739" y="0"/>
                </a:lnTo>
                <a:lnTo>
                  <a:pt x="4223284" y="10569"/>
                </a:lnTo>
                <a:cubicBezTo>
                  <a:pt x="4301348" y="139236"/>
                  <a:pt x="4343401" y="276037"/>
                  <a:pt x="4343401" y="417874"/>
                </a:cubicBezTo>
                <a:cubicBezTo>
                  <a:pt x="4343401" y="1174336"/>
                  <a:pt x="3147212" y="1787569"/>
                  <a:pt x="1671638" y="1787569"/>
                </a:cubicBezTo>
                <a:cubicBezTo>
                  <a:pt x="1118298" y="1787569"/>
                  <a:pt x="604246" y="1701333"/>
                  <a:pt x="177830" y="1553647"/>
                </a:cubicBezTo>
                <a:lnTo>
                  <a:pt x="0" y="1485474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98DEE6-6789-CD91-E1C4-1D21ED8DA661}"/>
              </a:ext>
            </a:extLst>
          </p:cNvPr>
          <p:cNvSpPr/>
          <p:nvPr/>
        </p:nvSpPr>
        <p:spPr>
          <a:xfrm>
            <a:off x="1" y="1"/>
            <a:ext cx="4162425" cy="1679665"/>
          </a:xfrm>
          <a:custGeom>
            <a:avLst/>
            <a:gdLst>
              <a:gd name="connsiteX0" fmla="*/ 0 w 4162425"/>
              <a:gd name="connsiteY0" fmla="*/ 0 h 1679665"/>
              <a:gd name="connsiteX1" fmla="*/ 4093542 w 4162425"/>
              <a:gd name="connsiteY1" fmla="*/ 0 h 1679665"/>
              <a:gd name="connsiteX2" fmla="*/ 4109983 w 4162425"/>
              <a:gd name="connsiteY2" fmla="*/ 33929 h 1679665"/>
              <a:gd name="connsiteX3" fmla="*/ 4162425 w 4162425"/>
              <a:gd name="connsiteY3" fmla="*/ 309970 h 1679665"/>
              <a:gd name="connsiteX4" fmla="*/ 1581150 w 4162425"/>
              <a:gd name="connsiteY4" fmla="*/ 1679665 h 1679665"/>
              <a:gd name="connsiteX5" fmla="*/ 137935 w 4162425"/>
              <a:gd name="connsiteY5" fmla="*/ 1445743 h 1679665"/>
              <a:gd name="connsiteX6" fmla="*/ 0 w 4162425"/>
              <a:gd name="connsiteY6" fmla="*/ 1391011 h 16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425" h="1679665">
                <a:moveTo>
                  <a:pt x="0" y="0"/>
                </a:moveTo>
                <a:lnTo>
                  <a:pt x="4093542" y="0"/>
                </a:lnTo>
                <a:lnTo>
                  <a:pt x="4109983" y="33929"/>
                </a:lnTo>
                <a:cubicBezTo>
                  <a:pt x="4144368" y="123092"/>
                  <a:pt x="4162425" y="215412"/>
                  <a:pt x="4162425" y="309970"/>
                </a:cubicBezTo>
                <a:cubicBezTo>
                  <a:pt x="4162425" y="1066432"/>
                  <a:pt x="3006749" y="1679665"/>
                  <a:pt x="1581150" y="1679665"/>
                </a:cubicBezTo>
                <a:cubicBezTo>
                  <a:pt x="1046550" y="1679665"/>
                  <a:pt x="549909" y="1593429"/>
                  <a:pt x="137935" y="1445743"/>
                </a:cubicBezTo>
                <a:lnTo>
                  <a:pt x="0" y="13910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F89A9-0B28-ECF7-9A0C-0579F6D212B8}"/>
              </a:ext>
            </a:extLst>
          </p:cNvPr>
          <p:cNvSpPr txBox="1"/>
          <p:nvPr/>
        </p:nvSpPr>
        <p:spPr>
          <a:xfrm>
            <a:off x="262647" y="81815"/>
            <a:ext cx="3899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Governance </a:t>
            </a:r>
          </a:p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70D6C-A772-3711-8ECF-5CC33458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222422" y="6928877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E7CD1-4767-49A1-E1E7-36D8D2A8219E}"/>
              </a:ext>
            </a:extLst>
          </p:cNvPr>
          <p:cNvSpPr txBox="1"/>
          <p:nvPr/>
        </p:nvSpPr>
        <p:spPr>
          <a:xfrm>
            <a:off x="147441" y="6497470"/>
            <a:ext cx="48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2E7D1F-E8B0-4B2A-8D5A-BC1066FB95A5}"/>
              </a:ext>
            </a:extLst>
          </p:cNvPr>
          <p:cNvGrpSpPr/>
          <p:nvPr/>
        </p:nvGrpSpPr>
        <p:grpSpPr>
          <a:xfrm>
            <a:off x="3745735" y="5199961"/>
            <a:ext cx="3569465" cy="2110174"/>
            <a:chOff x="3745735" y="5199961"/>
            <a:chExt cx="3569465" cy="21101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8C554-56CD-9C32-D5D4-FFA4488D82D9}"/>
                </a:ext>
              </a:extLst>
            </p:cNvPr>
            <p:cNvSpPr/>
            <p:nvPr/>
          </p:nvSpPr>
          <p:spPr>
            <a:xfrm>
              <a:off x="3745735" y="5199961"/>
              <a:ext cx="3569465" cy="2110174"/>
            </a:xfrm>
            <a:custGeom>
              <a:avLst/>
              <a:gdLst>
                <a:gd name="connsiteX0" fmla="*/ 2470255 w 3521384"/>
                <a:gd name="connsiteY0" fmla="*/ 0 h 1910840"/>
                <a:gd name="connsiteX1" fmla="*/ 3431790 w 3521384"/>
                <a:gd name="connsiteY1" fmla="*/ 108814 h 1910840"/>
                <a:gd name="connsiteX2" fmla="*/ 3521384 w 3521384"/>
                <a:gd name="connsiteY2" fmla="*/ 133007 h 1910840"/>
                <a:gd name="connsiteX3" fmla="*/ 3521384 w 3521384"/>
                <a:gd name="connsiteY3" fmla="*/ 1910840 h 1910840"/>
                <a:gd name="connsiteX4" fmla="*/ 185769 w 3521384"/>
                <a:gd name="connsiteY4" fmla="*/ 1910840 h 1910840"/>
                <a:gd name="connsiteX5" fmla="*/ 111058 w 3521384"/>
                <a:gd name="connsiteY5" fmla="*/ 1796421 h 1910840"/>
                <a:gd name="connsiteX6" fmla="*/ 0 w 3521384"/>
                <a:gd name="connsiteY6" fmla="*/ 1384664 h 1910840"/>
                <a:gd name="connsiteX7" fmla="*/ 2470255 w 3521384"/>
                <a:gd name="connsiteY7" fmla="*/ 0 h 19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1384" h="1910840">
                  <a:moveTo>
                    <a:pt x="2470255" y="0"/>
                  </a:moveTo>
                  <a:cubicBezTo>
                    <a:pt x="2811326" y="0"/>
                    <a:pt x="3136253" y="38746"/>
                    <a:pt x="3431790" y="108814"/>
                  </a:cubicBezTo>
                  <a:lnTo>
                    <a:pt x="3521384" y="133007"/>
                  </a:lnTo>
                  <a:lnTo>
                    <a:pt x="3521384" y="1910840"/>
                  </a:lnTo>
                  <a:lnTo>
                    <a:pt x="185769" y="1910840"/>
                  </a:lnTo>
                  <a:lnTo>
                    <a:pt x="111058" y="1796421"/>
                  </a:lnTo>
                  <a:cubicBezTo>
                    <a:pt x="38882" y="1666347"/>
                    <a:pt x="0" y="1528051"/>
                    <a:pt x="0" y="1384664"/>
                  </a:cubicBezTo>
                  <a:cubicBezTo>
                    <a:pt x="0" y="619935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38BE246-02A1-BA34-8498-05D1DF4C2768}"/>
                </a:ext>
              </a:extLst>
            </p:cNvPr>
            <p:cNvSpPr/>
            <p:nvPr/>
          </p:nvSpPr>
          <p:spPr>
            <a:xfrm>
              <a:off x="3853565" y="5336353"/>
              <a:ext cx="3461635" cy="1973781"/>
            </a:xfrm>
            <a:custGeom>
              <a:avLst/>
              <a:gdLst>
                <a:gd name="connsiteX0" fmla="*/ 2470255 w 3424478"/>
                <a:gd name="connsiteY0" fmla="*/ 0 h 1807500"/>
                <a:gd name="connsiteX1" fmla="*/ 3204834 w 3424478"/>
                <a:gd name="connsiteY1" fmla="*/ 58885 h 1807500"/>
                <a:gd name="connsiteX2" fmla="*/ 3424478 w 3424478"/>
                <a:gd name="connsiteY2" fmla="*/ 101510 h 1807500"/>
                <a:gd name="connsiteX3" fmla="*/ 3424478 w 3424478"/>
                <a:gd name="connsiteY3" fmla="*/ 1807500 h 1807500"/>
                <a:gd name="connsiteX4" fmla="*/ 185769 w 3424478"/>
                <a:gd name="connsiteY4" fmla="*/ 1807500 h 1807500"/>
                <a:gd name="connsiteX5" fmla="*/ 111058 w 3424478"/>
                <a:gd name="connsiteY5" fmla="*/ 1699269 h 1807500"/>
                <a:gd name="connsiteX6" fmla="*/ 0 w 3424478"/>
                <a:gd name="connsiteY6" fmla="*/ 1309780 h 1807500"/>
                <a:gd name="connsiteX7" fmla="*/ 2470255 w 3424478"/>
                <a:gd name="connsiteY7" fmla="*/ 0 h 18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4478" h="1807500">
                  <a:moveTo>
                    <a:pt x="2470255" y="0"/>
                  </a:moveTo>
                  <a:cubicBezTo>
                    <a:pt x="2726059" y="0"/>
                    <a:pt x="2972781" y="20616"/>
                    <a:pt x="3204834" y="58885"/>
                  </a:cubicBezTo>
                  <a:lnTo>
                    <a:pt x="3424478" y="101510"/>
                  </a:lnTo>
                  <a:lnTo>
                    <a:pt x="3424478" y="1807500"/>
                  </a:lnTo>
                  <a:lnTo>
                    <a:pt x="185769" y="1807500"/>
                  </a:lnTo>
                  <a:lnTo>
                    <a:pt x="111058" y="1699269"/>
                  </a:lnTo>
                  <a:cubicBezTo>
                    <a:pt x="38882" y="1576230"/>
                    <a:pt x="0" y="1445413"/>
                    <a:pt x="0" y="1309780"/>
                  </a:cubicBezTo>
                  <a:cubicBezTo>
                    <a:pt x="0" y="586409"/>
                    <a:pt x="1105971" y="0"/>
                    <a:pt x="2470255" y="0"/>
                  </a:cubicBezTo>
                  <a:close/>
                </a:path>
              </a:pathLst>
            </a:custGeom>
            <a:solidFill>
              <a:srgbClr val="F6C51B"/>
            </a:solidFill>
            <a:ln>
              <a:solidFill>
                <a:srgbClr val="F6C5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D985E-6D40-7517-20CF-7AA76AE37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981" r="3582" b="32428"/>
          <a:stretch/>
        </p:blipFill>
        <p:spPr>
          <a:xfrm>
            <a:off x="3962494" y="5396315"/>
            <a:ext cx="3352706" cy="1918885"/>
          </a:xfrm>
          <a:custGeom>
            <a:avLst/>
            <a:gdLst>
              <a:gd name="connsiteX0" fmla="*/ 2479004 w 3352706"/>
              <a:gd name="connsiteY0" fmla="*/ 0 h 1918885"/>
              <a:gd name="connsiteX1" fmla="*/ 3216184 w 3352706"/>
              <a:gd name="connsiteY1" fmla="*/ 63389 h 1918885"/>
              <a:gd name="connsiteX2" fmla="*/ 3352706 w 3352706"/>
              <a:gd name="connsiteY2" fmla="*/ 91809 h 1918885"/>
              <a:gd name="connsiteX3" fmla="*/ 3352706 w 3352706"/>
              <a:gd name="connsiteY3" fmla="*/ 1918885 h 1918885"/>
              <a:gd name="connsiteX4" fmla="*/ 169143 w 3352706"/>
              <a:gd name="connsiteY4" fmla="*/ 1918885 h 1918885"/>
              <a:gd name="connsiteX5" fmla="*/ 111451 w 3352706"/>
              <a:gd name="connsiteY5" fmla="*/ 1829234 h 1918885"/>
              <a:gd name="connsiteX6" fmla="*/ 0 w 3352706"/>
              <a:gd name="connsiteY6" fmla="*/ 1409956 h 1918885"/>
              <a:gd name="connsiteX7" fmla="*/ 2479004 w 3352706"/>
              <a:gd name="connsiteY7" fmla="*/ 0 h 19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706" h="1918885">
                <a:moveTo>
                  <a:pt x="2479004" y="0"/>
                </a:moveTo>
                <a:cubicBezTo>
                  <a:pt x="2735714" y="0"/>
                  <a:pt x="2983309" y="22193"/>
                  <a:pt x="3216184" y="63389"/>
                </a:cubicBezTo>
                <a:lnTo>
                  <a:pt x="3352706" y="91809"/>
                </a:lnTo>
                <a:lnTo>
                  <a:pt x="3352706" y="1918885"/>
                </a:lnTo>
                <a:lnTo>
                  <a:pt x="169143" y="1918885"/>
                </a:lnTo>
                <a:lnTo>
                  <a:pt x="111451" y="1829234"/>
                </a:lnTo>
                <a:cubicBezTo>
                  <a:pt x="39020" y="1696784"/>
                  <a:pt x="0" y="1555962"/>
                  <a:pt x="0" y="1409956"/>
                </a:cubicBezTo>
                <a:cubicBezTo>
                  <a:pt x="0" y="631259"/>
                  <a:pt x="1109888" y="0"/>
                  <a:pt x="2479004" y="0"/>
                </a:cubicBezTo>
                <a:close/>
              </a:path>
            </a:pathLst>
          </a:custGeom>
          <a:ln w="762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55EEE-BB9E-B2DC-0E05-2F3F0EAE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36567"/>
            <a:ext cx="1708969" cy="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3D7098A-590C-EDFE-E507-AABD3986EEEA}"/>
              </a:ext>
            </a:extLst>
          </p:cNvPr>
          <p:cNvSpPr/>
          <p:nvPr/>
        </p:nvSpPr>
        <p:spPr>
          <a:xfrm>
            <a:off x="3690548" y="5382558"/>
            <a:ext cx="3640357" cy="1932642"/>
          </a:xfrm>
          <a:custGeom>
            <a:avLst/>
            <a:gdLst>
              <a:gd name="connsiteX0" fmla="*/ 2402732 w 3640357"/>
              <a:gd name="connsiteY0" fmla="*/ 0 h 1932642"/>
              <a:gd name="connsiteX1" fmla="*/ 3548017 w 3640357"/>
              <a:gd name="connsiteY1" fmla="*/ 179141 h 1932642"/>
              <a:gd name="connsiteX2" fmla="*/ 3640357 w 3640357"/>
              <a:gd name="connsiteY2" fmla="*/ 213794 h 1932642"/>
              <a:gd name="connsiteX3" fmla="*/ 3640357 w 3640357"/>
              <a:gd name="connsiteY3" fmla="*/ 1932642 h 1932642"/>
              <a:gd name="connsiteX4" fmla="*/ 112187 w 3640357"/>
              <a:gd name="connsiteY4" fmla="*/ 1932642 h 1932642"/>
              <a:gd name="connsiteX5" fmla="*/ 108022 w 3640357"/>
              <a:gd name="connsiteY5" fmla="*/ 1925613 h 1932642"/>
              <a:gd name="connsiteX6" fmla="*/ 0 w 3640357"/>
              <a:gd name="connsiteY6" fmla="*/ 1484244 h 1932642"/>
              <a:gd name="connsiteX7" fmla="*/ 2402732 w 3640357"/>
              <a:gd name="connsiteY7" fmla="*/ 0 h 193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357" h="1932642">
                <a:moveTo>
                  <a:pt x="2402732" y="0"/>
                </a:moveTo>
                <a:cubicBezTo>
                  <a:pt x="2817417" y="0"/>
                  <a:pt x="3207566" y="64895"/>
                  <a:pt x="3548017" y="179141"/>
                </a:cubicBezTo>
                <a:lnTo>
                  <a:pt x="3640357" y="213794"/>
                </a:lnTo>
                <a:lnTo>
                  <a:pt x="3640357" y="1932642"/>
                </a:lnTo>
                <a:lnTo>
                  <a:pt x="112187" y="1932642"/>
                </a:lnTo>
                <a:lnTo>
                  <a:pt x="108022" y="1925613"/>
                </a:lnTo>
                <a:cubicBezTo>
                  <a:pt x="37819" y="1786185"/>
                  <a:pt x="0" y="1637943"/>
                  <a:pt x="0" y="1484244"/>
                </a:cubicBezTo>
                <a:cubicBezTo>
                  <a:pt x="0" y="664519"/>
                  <a:pt x="1075740" y="0"/>
                  <a:pt x="24027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0413-B02B-74B1-DE97-EA86DCF6C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68" y="1932642"/>
            <a:ext cx="6309360" cy="4641427"/>
          </a:xfrm>
        </p:spPr>
        <p:txBody>
          <a:bodyPr>
            <a:normAutofit/>
          </a:bodyPr>
          <a:lstStyle/>
          <a:p>
            <a:pPr marL="0" indent="0" defTabSz="9144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Top Impacts:</a:t>
            </a:r>
          </a:p>
          <a:p>
            <a:pPr defTabSz="9144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Reduction in the availability of affordably </a:t>
            </a:r>
            <a:r>
              <a:rPr lang="en-US" sz="2200" b="1" dirty="0">
                <a:solidFill>
                  <a:schemeClr val="bg1"/>
                </a:solidFill>
              </a:rPr>
              <a:t>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riced housing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from direct flooding damage to affordable housing units and the increased demand for housing outside of flood zones.</a:t>
            </a:r>
          </a:p>
          <a:p>
            <a:pPr defTabSz="914400" fontAlgn="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Economic losses from commercial </a:t>
            </a:r>
            <a:r>
              <a:rPr lang="en-US" sz="2200" b="1" dirty="0">
                <a:solidFill>
                  <a:schemeClr val="bg1"/>
                </a:solidFill>
              </a:rPr>
              <a:t>building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damage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(flood and wind)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and business interruptions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during </a:t>
            </a:r>
            <a:r>
              <a:rPr lang="en-US" sz="2200" dirty="0">
                <a:solidFill>
                  <a:schemeClr val="bg1"/>
                </a:solidFill>
              </a:rPr>
              <a:t>closures, utility outages, and due to supply chain issues caused by more frequent and intense extreme weather.</a:t>
            </a:r>
            <a:endParaRPr lang="en-US" sz="2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45963F-9E53-0331-9554-0509658E7DD2}"/>
              </a:ext>
            </a:extLst>
          </p:cNvPr>
          <p:cNvSpPr/>
          <p:nvPr/>
        </p:nvSpPr>
        <p:spPr>
          <a:xfrm>
            <a:off x="0" y="1"/>
            <a:ext cx="4343401" cy="1787569"/>
          </a:xfrm>
          <a:custGeom>
            <a:avLst/>
            <a:gdLst>
              <a:gd name="connsiteX0" fmla="*/ 0 w 4343401"/>
              <a:gd name="connsiteY0" fmla="*/ 0 h 1787569"/>
              <a:gd name="connsiteX1" fmla="*/ 4215739 w 4343401"/>
              <a:gd name="connsiteY1" fmla="*/ 0 h 1787569"/>
              <a:gd name="connsiteX2" fmla="*/ 4223284 w 4343401"/>
              <a:gd name="connsiteY2" fmla="*/ 10569 h 1787569"/>
              <a:gd name="connsiteX3" fmla="*/ 4343401 w 4343401"/>
              <a:gd name="connsiteY3" fmla="*/ 417874 h 1787569"/>
              <a:gd name="connsiteX4" fmla="*/ 1671638 w 4343401"/>
              <a:gd name="connsiteY4" fmla="*/ 1787569 h 1787569"/>
              <a:gd name="connsiteX5" fmla="*/ 177830 w 4343401"/>
              <a:gd name="connsiteY5" fmla="*/ 1553647 h 1787569"/>
              <a:gd name="connsiteX6" fmla="*/ 0 w 4343401"/>
              <a:gd name="connsiteY6" fmla="*/ 1485474 h 17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1" h="1787569">
                <a:moveTo>
                  <a:pt x="0" y="0"/>
                </a:moveTo>
                <a:lnTo>
                  <a:pt x="4215739" y="0"/>
                </a:lnTo>
                <a:lnTo>
                  <a:pt x="4223284" y="10569"/>
                </a:lnTo>
                <a:cubicBezTo>
                  <a:pt x="4301348" y="139236"/>
                  <a:pt x="4343401" y="276037"/>
                  <a:pt x="4343401" y="417874"/>
                </a:cubicBezTo>
                <a:cubicBezTo>
                  <a:pt x="4343401" y="1174336"/>
                  <a:pt x="3147212" y="1787569"/>
                  <a:pt x="1671638" y="1787569"/>
                </a:cubicBezTo>
                <a:cubicBezTo>
                  <a:pt x="1118298" y="1787569"/>
                  <a:pt x="604246" y="1701333"/>
                  <a:pt x="177830" y="1553647"/>
                </a:cubicBezTo>
                <a:lnTo>
                  <a:pt x="0" y="1485474"/>
                </a:ln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3962888-D0A4-300E-C48A-1C074287B214}"/>
              </a:ext>
            </a:extLst>
          </p:cNvPr>
          <p:cNvSpPr/>
          <p:nvPr/>
        </p:nvSpPr>
        <p:spPr>
          <a:xfrm>
            <a:off x="1" y="1"/>
            <a:ext cx="4162425" cy="1679665"/>
          </a:xfrm>
          <a:custGeom>
            <a:avLst/>
            <a:gdLst>
              <a:gd name="connsiteX0" fmla="*/ 0 w 4162425"/>
              <a:gd name="connsiteY0" fmla="*/ 0 h 1679665"/>
              <a:gd name="connsiteX1" fmla="*/ 4093542 w 4162425"/>
              <a:gd name="connsiteY1" fmla="*/ 0 h 1679665"/>
              <a:gd name="connsiteX2" fmla="*/ 4109983 w 4162425"/>
              <a:gd name="connsiteY2" fmla="*/ 33929 h 1679665"/>
              <a:gd name="connsiteX3" fmla="*/ 4162425 w 4162425"/>
              <a:gd name="connsiteY3" fmla="*/ 309970 h 1679665"/>
              <a:gd name="connsiteX4" fmla="*/ 1581150 w 4162425"/>
              <a:gd name="connsiteY4" fmla="*/ 1679665 h 1679665"/>
              <a:gd name="connsiteX5" fmla="*/ 137935 w 4162425"/>
              <a:gd name="connsiteY5" fmla="*/ 1445743 h 1679665"/>
              <a:gd name="connsiteX6" fmla="*/ 0 w 4162425"/>
              <a:gd name="connsiteY6" fmla="*/ 1391011 h 167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425" h="1679665">
                <a:moveTo>
                  <a:pt x="0" y="0"/>
                </a:moveTo>
                <a:lnTo>
                  <a:pt x="4093542" y="0"/>
                </a:lnTo>
                <a:lnTo>
                  <a:pt x="4109983" y="33929"/>
                </a:lnTo>
                <a:cubicBezTo>
                  <a:pt x="4144368" y="123092"/>
                  <a:pt x="4162425" y="215412"/>
                  <a:pt x="4162425" y="309970"/>
                </a:cubicBezTo>
                <a:cubicBezTo>
                  <a:pt x="4162425" y="1066432"/>
                  <a:pt x="3006749" y="1679665"/>
                  <a:pt x="1581150" y="1679665"/>
                </a:cubicBezTo>
                <a:cubicBezTo>
                  <a:pt x="1046550" y="1679665"/>
                  <a:pt x="549909" y="1593429"/>
                  <a:pt x="137935" y="1445743"/>
                </a:cubicBezTo>
                <a:lnTo>
                  <a:pt x="0" y="13910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9F3C2-04B9-4FD5-680C-2FF2A3363B89}"/>
              </a:ext>
            </a:extLst>
          </p:cNvPr>
          <p:cNvSpPr txBox="1"/>
          <p:nvPr/>
        </p:nvSpPr>
        <p:spPr>
          <a:xfrm>
            <a:off x="217430" y="537"/>
            <a:ext cx="3944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Economic </a:t>
            </a:r>
          </a:p>
          <a:p>
            <a:r>
              <a:rPr lang="en-US" sz="4400" dirty="0">
                <a:solidFill>
                  <a:srgbClr val="1F4E79"/>
                </a:solidFill>
                <a:latin typeface="Rockwell" panose="02060603020205020403" pitchFamily="18" charset="0"/>
              </a:rPr>
              <a:t>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091F5-36EE-B549-2950-6FD95BA383B3}"/>
              </a:ext>
            </a:extLst>
          </p:cNvPr>
          <p:cNvSpPr txBox="1"/>
          <p:nvPr/>
        </p:nvSpPr>
        <p:spPr>
          <a:xfrm>
            <a:off x="147441" y="6497470"/>
            <a:ext cx="48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Boston Harbor Region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297F5-56E2-2A94-12AF-724E5E5D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" b="385"/>
          <a:stretch>
            <a:fillRect/>
          </a:stretch>
        </p:blipFill>
        <p:spPr bwMode="auto">
          <a:xfrm>
            <a:off x="222422" y="6928877"/>
            <a:ext cx="3063328" cy="14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652B65-DDF9-E208-26ED-690678EF0C01}"/>
              </a:ext>
            </a:extLst>
          </p:cNvPr>
          <p:cNvSpPr/>
          <p:nvPr/>
        </p:nvSpPr>
        <p:spPr>
          <a:xfrm>
            <a:off x="3811836" y="5490610"/>
            <a:ext cx="3503364" cy="1824590"/>
          </a:xfrm>
          <a:custGeom>
            <a:avLst/>
            <a:gdLst>
              <a:gd name="connsiteX0" fmla="*/ 2292469 w 3503364"/>
              <a:gd name="connsiteY0" fmla="*/ 0 h 1824590"/>
              <a:gd name="connsiteX1" fmla="*/ 3385196 w 3503364"/>
              <a:gd name="connsiteY1" fmla="*/ 172620 h 1824590"/>
              <a:gd name="connsiteX2" fmla="*/ 3503364 w 3503364"/>
              <a:gd name="connsiteY2" fmla="*/ 217407 h 1824590"/>
              <a:gd name="connsiteX3" fmla="*/ 3503364 w 3503364"/>
              <a:gd name="connsiteY3" fmla="*/ 1824590 h 1824590"/>
              <a:gd name="connsiteX4" fmla="*/ 90317 w 3503364"/>
              <a:gd name="connsiteY4" fmla="*/ 1824590 h 1824590"/>
              <a:gd name="connsiteX5" fmla="*/ 46575 w 3503364"/>
              <a:gd name="connsiteY5" fmla="*/ 1718457 h 1824590"/>
              <a:gd name="connsiteX6" fmla="*/ 0 w 3503364"/>
              <a:gd name="connsiteY6" fmla="*/ 1430218 h 1824590"/>
              <a:gd name="connsiteX7" fmla="*/ 2292469 w 3503364"/>
              <a:gd name="connsiteY7" fmla="*/ 0 h 18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3364" h="1824590">
                <a:moveTo>
                  <a:pt x="2292469" y="0"/>
                </a:moveTo>
                <a:cubicBezTo>
                  <a:pt x="2688124" y="0"/>
                  <a:pt x="3060369" y="62533"/>
                  <a:pt x="3385196" y="172620"/>
                </a:cubicBezTo>
                <a:lnTo>
                  <a:pt x="3503364" y="217407"/>
                </a:lnTo>
                <a:lnTo>
                  <a:pt x="3503364" y="1824590"/>
                </a:lnTo>
                <a:lnTo>
                  <a:pt x="90317" y="1824590"/>
                </a:lnTo>
                <a:lnTo>
                  <a:pt x="46575" y="1718457"/>
                </a:lnTo>
                <a:cubicBezTo>
                  <a:pt x="16037" y="1625353"/>
                  <a:pt x="0" y="1528954"/>
                  <a:pt x="0" y="1430218"/>
                </a:cubicBezTo>
                <a:cubicBezTo>
                  <a:pt x="0" y="640330"/>
                  <a:pt x="1026373" y="0"/>
                  <a:pt x="2292469" y="0"/>
                </a:cubicBez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D4493-0A04-E8C0-5140-1AE7EC5E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6658" r="210" b="13201"/>
          <a:stretch/>
        </p:blipFill>
        <p:spPr>
          <a:xfrm>
            <a:off x="3920761" y="5630567"/>
            <a:ext cx="3402292" cy="1684633"/>
          </a:xfrm>
          <a:custGeom>
            <a:avLst/>
            <a:gdLst>
              <a:gd name="connsiteX0" fmla="*/ 2241933 w 3402292"/>
              <a:gd name="connsiteY0" fmla="*/ 0 h 1684633"/>
              <a:gd name="connsiteX1" fmla="*/ 3310571 w 3402292"/>
              <a:gd name="connsiteY1" fmla="*/ 155728 h 1684633"/>
              <a:gd name="connsiteX2" fmla="*/ 3402292 w 3402292"/>
              <a:gd name="connsiteY2" fmla="*/ 187797 h 1684633"/>
              <a:gd name="connsiteX3" fmla="*/ 3402292 w 3402292"/>
              <a:gd name="connsiteY3" fmla="*/ 1684633 h 1684633"/>
              <a:gd name="connsiteX4" fmla="*/ 107590 w 3402292"/>
              <a:gd name="connsiteY4" fmla="*/ 1684633 h 1684633"/>
              <a:gd name="connsiteX5" fmla="*/ 100793 w 3402292"/>
              <a:gd name="connsiteY5" fmla="*/ 1673945 h 1684633"/>
              <a:gd name="connsiteX6" fmla="*/ 0 w 3402292"/>
              <a:gd name="connsiteY6" fmla="*/ 1290261 h 1684633"/>
              <a:gd name="connsiteX7" fmla="*/ 2241933 w 3402292"/>
              <a:gd name="connsiteY7" fmla="*/ 0 h 16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292" h="1684633">
                <a:moveTo>
                  <a:pt x="2241933" y="0"/>
                </a:moveTo>
                <a:cubicBezTo>
                  <a:pt x="2628866" y="0"/>
                  <a:pt x="2992905" y="56413"/>
                  <a:pt x="3310571" y="155728"/>
                </a:cubicBezTo>
                <a:lnTo>
                  <a:pt x="3402292" y="187797"/>
                </a:lnTo>
                <a:lnTo>
                  <a:pt x="3402292" y="1684633"/>
                </a:lnTo>
                <a:lnTo>
                  <a:pt x="107590" y="1684633"/>
                </a:lnTo>
                <a:lnTo>
                  <a:pt x="100793" y="1673945"/>
                </a:lnTo>
                <a:cubicBezTo>
                  <a:pt x="35288" y="1552740"/>
                  <a:pt x="0" y="1423872"/>
                  <a:pt x="0" y="1290261"/>
                </a:cubicBezTo>
                <a:cubicBezTo>
                  <a:pt x="0" y="577670"/>
                  <a:pt x="1003748" y="0"/>
                  <a:pt x="2241933" y="0"/>
                </a:cubicBezTo>
                <a:close/>
              </a:path>
            </a:pathLst>
          </a:custGeom>
          <a:ln w="7620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41D64-B146-655F-D6B8-2D8E355CB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36567"/>
            <a:ext cx="1708969" cy="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6F423-0454-7D2D-EC3D-954A4CB85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8" y="2668462"/>
            <a:ext cx="2673142" cy="345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BA6D2-61E9-C850-4EE0-3D93AC48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615" y="350163"/>
            <a:ext cx="7431931" cy="14139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anose="02060603020205020403" pitchFamily="18" charset="0"/>
              </a:rPr>
              <a:t>To learn more, check out the full report, available online!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A picture containing text, outdoor, tree, sky&#10;&#10;Description automatically generated">
            <a:extLst>
              <a:ext uri="{FF2B5EF4-FFF2-40B4-BE49-F238E27FC236}">
                <a16:creationId xmlns:a16="http://schemas.microsoft.com/office/drawing/2014/main" id="{F9A02EAE-B688-6A90-9995-D6C71E4E2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029" y="2102086"/>
            <a:ext cx="2673143" cy="345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88B2E9B-0C92-13F2-EAB3-9672C77987D0}"/>
              </a:ext>
            </a:extLst>
          </p:cNvPr>
          <p:cNvSpPr/>
          <p:nvPr/>
        </p:nvSpPr>
        <p:spPr>
          <a:xfrm>
            <a:off x="3409951" y="5924662"/>
            <a:ext cx="3905249" cy="1390538"/>
          </a:xfrm>
          <a:custGeom>
            <a:avLst/>
            <a:gdLst>
              <a:gd name="connsiteX0" fmla="*/ 2376487 w 3905249"/>
              <a:gd name="connsiteY0" fmla="*/ 0 h 1390538"/>
              <a:gd name="connsiteX1" fmla="*/ 3888154 w 3905249"/>
              <a:gd name="connsiteY1" fmla="*/ 262577 h 1390538"/>
              <a:gd name="connsiteX2" fmla="*/ 3905249 w 3905249"/>
              <a:gd name="connsiteY2" fmla="*/ 270094 h 1390538"/>
              <a:gd name="connsiteX3" fmla="*/ 3905249 w 3905249"/>
              <a:gd name="connsiteY3" fmla="*/ 1390538 h 1390538"/>
              <a:gd name="connsiteX4" fmla="*/ 53021 w 3905249"/>
              <a:gd name="connsiteY4" fmla="*/ 1390538 h 1390538"/>
              <a:gd name="connsiteX5" fmla="*/ 48282 w 3905249"/>
              <a:gd name="connsiteY5" fmla="*/ 1381620 h 1390538"/>
              <a:gd name="connsiteX6" fmla="*/ 0 w 3905249"/>
              <a:gd name="connsiteY6" fmla="*/ 1149879 h 1390538"/>
              <a:gd name="connsiteX7" fmla="*/ 2376487 w 3905249"/>
              <a:gd name="connsiteY7" fmla="*/ 0 h 13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49" h="1390538">
                <a:moveTo>
                  <a:pt x="2376487" y="0"/>
                </a:moveTo>
                <a:cubicBezTo>
                  <a:pt x="2950705" y="0"/>
                  <a:pt x="3477357" y="98540"/>
                  <a:pt x="3888154" y="262577"/>
                </a:cubicBezTo>
                <a:lnTo>
                  <a:pt x="3905249" y="270094"/>
                </a:lnTo>
                <a:lnTo>
                  <a:pt x="3905249" y="1390538"/>
                </a:lnTo>
                <a:lnTo>
                  <a:pt x="53021" y="1390538"/>
                </a:lnTo>
                <a:lnTo>
                  <a:pt x="48282" y="1381620"/>
                </a:lnTo>
                <a:cubicBezTo>
                  <a:pt x="16625" y="1306766"/>
                  <a:pt x="0" y="1229262"/>
                  <a:pt x="0" y="1149879"/>
                </a:cubicBezTo>
                <a:cubicBezTo>
                  <a:pt x="0" y="514818"/>
                  <a:pt x="1063989" y="0"/>
                  <a:pt x="2376487" y="0"/>
                </a:cubicBezTo>
                <a:close/>
              </a:path>
            </a:pathLst>
          </a:custGeom>
          <a:solidFill>
            <a:srgbClr val="F6C51B"/>
          </a:solidFill>
          <a:ln>
            <a:solidFill>
              <a:srgbClr val="F6C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F1199E-2EF2-6ED7-56FF-C24482B3CD69}"/>
              </a:ext>
            </a:extLst>
          </p:cNvPr>
          <p:cNvSpPr/>
          <p:nvPr/>
        </p:nvSpPr>
        <p:spPr>
          <a:xfrm>
            <a:off x="3562351" y="6069278"/>
            <a:ext cx="3752849" cy="1245922"/>
          </a:xfrm>
          <a:custGeom>
            <a:avLst/>
            <a:gdLst>
              <a:gd name="connsiteX0" fmla="*/ 2300287 w 3752849"/>
              <a:gd name="connsiteY0" fmla="*/ 0 h 1245922"/>
              <a:gd name="connsiteX1" fmla="*/ 3586399 w 3752849"/>
              <a:gd name="connsiteY1" fmla="*/ 190207 h 1245922"/>
              <a:gd name="connsiteX2" fmla="*/ 3752849 w 3752849"/>
              <a:gd name="connsiteY2" fmla="*/ 250471 h 1245922"/>
              <a:gd name="connsiteX3" fmla="*/ 3752849 w 3752849"/>
              <a:gd name="connsiteY3" fmla="*/ 1245922 h 1245922"/>
              <a:gd name="connsiteX4" fmla="*/ 17653 w 3752849"/>
              <a:gd name="connsiteY4" fmla="*/ 1245922 h 1245922"/>
              <a:gd name="connsiteX5" fmla="*/ 11876 w 3752849"/>
              <a:gd name="connsiteY5" fmla="*/ 1227597 h 1245922"/>
              <a:gd name="connsiteX6" fmla="*/ 0 w 3752849"/>
              <a:gd name="connsiteY6" fmla="*/ 1113725 h 1245922"/>
              <a:gd name="connsiteX7" fmla="*/ 2300287 w 3752849"/>
              <a:gd name="connsiteY7" fmla="*/ 0 h 12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2849" h="1245922">
                <a:moveTo>
                  <a:pt x="2300287" y="0"/>
                </a:moveTo>
                <a:cubicBezTo>
                  <a:pt x="2776692" y="0"/>
                  <a:pt x="3219271" y="70120"/>
                  <a:pt x="3586399" y="190207"/>
                </a:cubicBezTo>
                <a:lnTo>
                  <a:pt x="3752849" y="250471"/>
                </a:lnTo>
                <a:lnTo>
                  <a:pt x="3752849" y="1245922"/>
                </a:lnTo>
                <a:lnTo>
                  <a:pt x="17653" y="1245922"/>
                </a:lnTo>
                <a:lnTo>
                  <a:pt x="11876" y="1227597"/>
                </a:lnTo>
                <a:cubicBezTo>
                  <a:pt x="4023" y="1190157"/>
                  <a:pt x="0" y="1152169"/>
                  <a:pt x="0" y="1113725"/>
                </a:cubicBezTo>
                <a:cubicBezTo>
                  <a:pt x="0" y="498632"/>
                  <a:pt x="1029874" y="0"/>
                  <a:pt x="23002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EDCC2-3CDB-EC34-56E7-6746DD3F78BB}"/>
              </a:ext>
            </a:extLst>
          </p:cNvPr>
          <p:cNvSpPr txBox="1"/>
          <p:nvPr/>
        </p:nvSpPr>
        <p:spPr>
          <a:xfrm>
            <a:off x="3473254" y="5899437"/>
            <a:ext cx="4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1F4E79"/>
                </a:solidFill>
              </a:rPr>
              <a:t>bit.ly/</a:t>
            </a:r>
            <a:r>
              <a:rPr lang="en-US" sz="3600" dirty="0" err="1">
                <a:solidFill>
                  <a:srgbClr val="1F4E79"/>
                </a:solidFill>
              </a:rPr>
              <a:t>maclimate</a:t>
            </a:r>
            <a:r>
              <a:rPr lang="en-US" sz="3600" dirty="0">
                <a:solidFill>
                  <a:srgbClr val="1F4E79"/>
                </a:solidFill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B3F21F-7EF2-C4CC-2EA1-EEDE09B76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583" y="5708022"/>
            <a:ext cx="2990949" cy="984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C5DE9-179E-9B80-E085-CB0483DBAF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411" y="1535712"/>
            <a:ext cx="2673142" cy="345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76A12D6-2044-1A75-D07F-4CE5B653AF83}"/>
              </a:ext>
            </a:extLst>
          </p:cNvPr>
          <p:cNvSpPr/>
          <p:nvPr/>
        </p:nvSpPr>
        <p:spPr>
          <a:xfrm>
            <a:off x="187648" y="6547929"/>
            <a:ext cx="3644847" cy="407527"/>
          </a:xfrm>
          <a:prstGeom prst="homePlate">
            <a:avLst/>
          </a:prstGeom>
          <a:solidFill>
            <a:srgbClr val="1F4E79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Type this link into your browser</a:t>
            </a:r>
          </a:p>
        </p:txBody>
      </p:sp>
    </p:spTree>
    <p:extLst>
      <p:ext uri="{BB962C8B-B14F-4D97-AF65-F5344CB8AC3E}">
        <p14:creationId xmlns:p14="http://schemas.microsoft.com/office/powerpoint/2010/main" val="388780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4B72A2883A54B8CE9B4608E4F3D4C" ma:contentTypeVersion="23" ma:contentTypeDescription="Create a new document." ma:contentTypeScope="" ma:versionID="660dd620e6381a51a8ffac6ab0296701">
  <xsd:schema xmlns:xsd="http://www.w3.org/2001/XMLSchema" xmlns:xs="http://www.w3.org/2001/XMLSchema" xmlns:p="http://schemas.microsoft.com/office/2006/metadata/properties" xmlns:ns1="http://schemas.microsoft.com/sharepoint/v3" xmlns:ns2="f4888985-777b-4b68-9fc3-6a4384cc4f29" xmlns:ns3="89b213bb-812a-4895-99d0-a44ca20ff357" xmlns:ns4="1da56e6b-ac0e-4ffc-8b40-9e4a1d231754" targetNamespace="http://schemas.microsoft.com/office/2006/metadata/properties" ma:root="true" ma:fieldsID="2ece11bc89a4bfb14328f2b0c4fc385b" ns1:_="" ns2:_="" ns3:_="" ns4:_="">
    <xsd:import namespace="http://schemas.microsoft.com/sharepoint/v3"/>
    <xsd:import namespace="f4888985-777b-4b68-9fc3-6a4384cc4f29"/>
    <xsd:import namespace="89b213bb-812a-4895-99d0-a44ca20ff357"/>
    <xsd:import namespace="1da56e6b-ac0e-4ffc-8b40-9e4a1d2317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VPRegion" minOccurs="0"/>
                <xsd:element ref="ns2:PlanningGrant" minOccurs="0"/>
                <xsd:element ref="ns2:On_x002d_Track_x003f_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8985-777b-4b68-9fc3-6a4384cc4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VPRegion" ma:index="18" nillable="true" ma:displayName="MVP Region" ma:format="Dropdown" ma:internalName="MVPRegion">
      <xsd:simpleType>
        <xsd:union memberTypes="dms:Text">
          <xsd:simpleType>
            <xsd:restriction base="dms:Choice">
              <xsd:enumeration value="Berkshires &amp; Hilltowns"/>
              <xsd:enumeration value="Central"/>
              <xsd:enumeration value="Greater Boston"/>
              <xsd:enumeration value="Greater CT River Valley"/>
              <xsd:enumeration value="Northeast"/>
              <xsd:enumeration value="Southeast"/>
            </xsd:restriction>
          </xsd:simpleType>
        </xsd:union>
      </xsd:simpleType>
    </xsd:element>
    <xsd:element name="PlanningGrant" ma:index="19" nillable="true" ma:displayName="Image Type" ma:format="Dropdown" ma:internalName="PlanningGrant">
      <xsd:simpleType>
        <xsd:restriction base="dms:Text">
          <xsd:maxLength value="255"/>
        </xsd:restriction>
      </xsd:simpleType>
    </xsd:element>
    <xsd:element name="On_x002d_Track_x003f_" ma:index="20" nillable="true" ma:displayName="On-Track?" ma:default="1" ma:description="Eyeball assessment of whether or not they are on-track." ma:format="Dropdown" ma:internalName="On_x002d_Track_x003f_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213bb-812a-4895-99d0-a44ca20ff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56e6b-ac0e-4ffc-8b40-9e4a1d231754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da82a8a7-7260-45ae-beb4-7fa6dbd9e9ea}" ma:internalName="TaxCatchAll" ma:showField="CatchAllData" ma:web="1da56e6b-ac0e-4ffc-8b40-9e4a1d2317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a56e6b-ac0e-4ffc-8b40-9e4a1d231754" xsi:nil="true"/>
    <lcf76f155ced4ddcb4097134ff3c332f xmlns="f4888985-777b-4b68-9fc3-6a4384cc4f29">
      <Terms xmlns="http://schemas.microsoft.com/office/infopath/2007/PartnerControls"/>
    </lcf76f155ced4ddcb4097134ff3c332f>
    <On_x002d_Track_x003f_ xmlns="f4888985-777b-4b68-9fc3-6a4384cc4f29">true</On_x002d_Track_x003f_>
    <_ip_UnifiedCompliancePolicyUIAction xmlns="http://schemas.microsoft.com/sharepoint/v3" xsi:nil="true"/>
    <MVPRegion xmlns="f4888985-777b-4b68-9fc3-6a4384cc4f29" xsi:nil="true"/>
    <_ip_UnifiedCompliancePolicyProperties xmlns="http://schemas.microsoft.com/sharepoint/v3" xsi:nil="true"/>
    <PlanningGrant xmlns="f4888985-777b-4b68-9fc3-6a4384cc4f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57FCE-4D95-425C-AC9D-1F01F131F855}"/>
</file>

<file path=customXml/itemProps2.xml><?xml version="1.0" encoding="utf-8"?>
<ds:datastoreItem xmlns:ds="http://schemas.openxmlformats.org/officeDocument/2006/customXml" ds:itemID="{3BBC75CF-4D0E-466A-BF93-7B46731F3E64}">
  <ds:schemaRefs>
    <ds:schemaRef ds:uri="0b84d55f-c648-42bf-af9b-50d379b090f5"/>
    <ds:schemaRef ds:uri="http://purl.org/dc/terms/"/>
    <ds:schemaRef ds:uri="f6003fa0-5a94-4b1d-a42a-f29fd49e17ba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236CA8-6DEC-4D23-BA51-05D1AAF2E0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4021</TotalTime>
  <Words>472</Words>
  <Application>Microsoft Macintosh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Office Theme</vt:lpstr>
      <vt:lpstr>How are you impacted by climate change in Massachusetts?</vt:lpstr>
      <vt:lpstr>PowerPoint Presentation</vt:lpstr>
      <vt:lpstr>Human Sector</vt:lpstr>
      <vt:lpstr>Infrastructure Sector</vt:lpstr>
      <vt:lpstr>PowerPoint Presentation</vt:lpstr>
      <vt:lpstr>PowerPoint Presentation</vt:lpstr>
      <vt:lpstr>PowerPoint Presentation</vt:lpstr>
      <vt:lpstr>To learn more, check out the full report, available online!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you be affected by climate change in MA?</dc:title>
  <dc:creator>Keeley Bombard</dc:creator>
  <cp:lastModifiedBy>Lena Flannery</cp:lastModifiedBy>
  <cp:revision>42</cp:revision>
  <dcterms:created xsi:type="dcterms:W3CDTF">2023-05-25T16:27:53Z</dcterms:created>
  <dcterms:modified xsi:type="dcterms:W3CDTF">2023-06-08T14:51:24Z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0x01010082D4B72A2883A54B8CE9B4608E4F3D4C</vt:lpwstr>
  </property>
  <property fmtid="{D5CDD505-2E9C-101B-9397-08002B2CF9AE}" pid="3" name="MediaServiceImageTags">
    <vt:lpwstr/>
  </property>
</Properties>
</file>