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24"/>
  </p:notesMasterIdLst>
  <p:sldIdLst>
    <p:sldId id="262" r:id="rId5"/>
    <p:sldId id="270" r:id="rId6"/>
    <p:sldId id="287" r:id="rId7"/>
    <p:sldId id="272" r:id="rId8"/>
    <p:sldId id="288" r:id="rId9"/>
    <p:sldId id="319" r:id="rId10"/>
    <p:sldId id="333" r:id="rId11"/>
    <p:sldId id="334" r:id="rId12"/>
    <p:sldId id="320" r:id="rId13"/>
    <p:sldId id="336" r:id="rId14"/>
    <p:sldId id="323" r:id="rId15"/>
    <p:sldId id="324" r:id="rId16"/>
    <p:sldId id="340" r:id="rId17"/>
    <p:sldId id="328" r:id="rId18"/>
    <p:sldId id="322" r:id="rId19"/>
    <p:sldId id="335" r:id="rId20"/>
    <p:sldId id="337" r:id="rId21"/>
    <p:sldId id="339" r:id="rId22"/>
    <p:sldId id="283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bson, Erin" initials="GE" lastIdx="1" clrIdx="0">
    <p:extLst>
      <p:ext uri="{19B8F6BF-5375-455C-9EA6-DF929625EA0E}">
        <p15:presenceInfo xmlns:p15="http://schemas.microsoft.com/office/powerpoint/2012/main" userId="S-1-5-21-1013449540-720069183-311576647-238650" providerId="AD"/>
      </p:ext>
    </p:extLst>
  </p:cmAuthor>
  <p:cmAuthor id="2" name="Timothy Hunt" initials="TH" lastIdx="2" clrIdx="1">
    <p:extLst>
      <p:ext uri="{19B8F6BF-5375-455C-9EA6-DF929625EA0E}">
        <p15:presenceInfo xmlns:p15="http://schemas.microsoft.com/office/powerpoint/2012/main" userId="S-1-5-21-1423485556-2532401405-1673821462-103409" providerId="AD"/>
      </p:ext>
    </p:extLst>
  </p:cmAuthor>
  <p:cmAuthor id="3" name="Harrington, Kelly" initials="HK" lastIdx="17" clrIdx="2">
    <p:extLst>
      <p:ext uri="{19B8F6BF-5375-455C-9EA6-DF929625EA0E}">
        <p15:presenceInfo xmlns:p15="http://schemas.microsoft.com/office/powerpoint/2012/main" userId="S-1-5-21-1013449540-720069183-311576647-233586" providerId="AD"/>
      </p:ext>
    </p:extLst>
  </p:cmAuthor>
  <p:cmAuthor id="4" name="Larimore, Elizabeth E." initials="LEE" lastIdx="10" clrIdx="3">
    <p:extLst>
      <p:ext uri="{19B8F6BF-5375-455C-9EA6-DF929625EA0E}">
        <p15:presenceInfo xmlns:p15="http://schemas.microsoft.com/office/powerpoint/2012/main" userId="S::eela230@uky.edu::1353a506-b913-4a01-94dc-bf73c1cac77e" providerId="AD"/>
      </p:ext>
    </p:extLst>
  </p:cmAuthor>
  <p:cmAuthor id="5" name="April Young" initials="AY" lastIdx="6" clrIdx="4">
    <p:extLst>
      <p:ext uri="{19B8F6BF-5375-455C-9EA6-DF929625EA0E}">
        <p15:presenceInfo xmlns:p15="http://schemas.microsoft.com/office/powerpoint/2012/main" userId="1ab46e949751997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A39D"/>
    <a:srgbClr val="F2CD9C"/>
    <a:srgbClr val="ECB770"/>
    <a:srgbClr val="93E3FF"/>
    <a:srgbClr val="FCC8DE"/>
    <a:srgbClr val="FBBD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441" autoAdjust="0"/>
    <p:restoredTop sz="83942" autoAdjust="0"/>
  </p:normalViewPr>
  <p:slideViewPr>
    <p:cSldViewPr snapToGrid="0">
      <p:cViewPr varScale="1">
        <p:scale>
          <a:sx n="58" d="100"/>
          <a:sy n="58" d="100"/>
        </p:scale>
        <p:origin x="62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8" d="100"/>
        <a:sy n="128" d="100"/>
      </p:scale>
      <p:origin x="0" y="-60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4BE382-41FC-4BFF-A8A0-AEBE1A5AF157}" type="doc">
      <dgm:prSet loTypeId="urn:microsoft.com/office/officeart/2005/8/layout/chevron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30A0493-D22F-44C9-BF62-D81C0B9D240F}">
      <dgm:prSet phldrT="[Text]"/>
      <dgm:spPr/>
      <dgm:t>
        <a:bodyPr/>
        <a:lstStyle/>
        <a:p>
          <a:r>
            <a:rPr lang="en-US" dirty="0" smtClean="0"/>
            <a:t>1</a:t>
          </a:r>
          <a:endParaRPr lang="en-US" dirty="0"/>
        </a:p>
      </dgm:t>
    </dgm:pt>
    <dgm:pt modelId="{C897B113-CD5A-49B6-821B-65EDB50A3C15}" type="parTrans" cxnId="{2D197209-5352-494E-936A-2D26985B7FB5}">
      <dgm:prSet/>
      <dgm:spPr/>
      <dgm:t>
        <a:bodyPr/>
        <a:lstStyle/>
        <a:p>
          <a:endParaRPr lang="en-US"/>
        </a:p>
      </dgm:t>
    </dgm:pt>
    <dgm:pt modelId="{70947F2F-946F-4FC6-94D1-215C01529D24}" type="sibTrans" cxnId="{2D197209-5352-494E-936A-2D26985B7FB5}">
      <dgm:prSet/>
      <dgm:spPr/>
      <dgm:t>
        <a:bodyPr/>
        <a:lstStyle/>
        <a:p>
          <a:endParaRPr lang="en-US"/>
        </a:p>
      </dgm:t>
    </dgm:pt>
    <dgm:pt modelId="{00706714-59E8-4F99-BB8E-4915DCB77F7C}">
      <dgm:prSet phldrT="[Text]" custT="1"/>
      <dgm:spPr/>
      <dgm:t>
        <a:bodyPr/>
        <a:lstStyle/>
        <a:p>
          <a:r>
            <a:rPr lang="en-US" sz="3200" dirty="0" smtClean="0"/>
            <a:t>Establish coalition and charter</a:t>
          </a:r>
          <a:endParaRPr lang="en-US" sz="1800" dirty="0"/>
        </a:p>
      </dgm:t>
    </dgm:pt>
    <dgm:pt modelId="{D69B56F1-39D2-4ADD-B19D-E10F973BC040}" type="parTrans" cxnId="{9AE578ED-BEFC-4AB3-8687-1BC51A82D2F0}">
      <dgm:prSet/>
      <dgm:spPr/>
      <dgm:t>
        <a:bodyPr/>
        <a:lstStyle/>
        <a:p>
          <a:endParaRPr lang="en-US"/>
        </a:p>
      </dgm:t>
    </dgm:pt>
    <dgm:pt modelId="{01C301F3-E876-466D-855F-06B3B2632E59}" type="sibTrans" cxnId="{9AE578ED-BEFC-4AB3-8687-1BC51A82D2F0}">
      <dgm:prSet/>
      <dgm:spPr/>
      <dgm:t>
        <a:bodyPr/>
        <a:lstStyle/>
        <a:p>
          <a:endParaRPr lang="en-US"/>
        </a:p>
      </dgm:t>
    </dgm:pt>
    <dgm:pt modelId="{1EC451B6-BFDF-4CA3-BC44-DF41B8C4B8C8}">
      <dgm:prSet phldrT="[Text]"/>
      <dgm:spPr/>
      <dgm:t>
        <a:bodyPr/>
        <a:lstStyle/>
        <a:p>
          <a:r>
            <a:rPr lang="en-US" dirty="0" smtClean="0"/>
            <a:t>2</a:t>
          </a:r>
          <a:endParaRPr lang="en-US" dirty="0"/>
        </a:p>
      </dgm:t>
    </dgm:pt>
    <dgm:pt modelId="{7E34E98A-9269-4391-BFCD-AA742818FB23}" type="parTrans" cxnId="{B711E84E-EA84-4D8C-857D-1D3C08E3F855}">
      <dgm:prSet/>
      <dgm:spPr/>
      <dgm:t>
        <a:bodyPr/>
        <a:lstStyle/>
        <a:p>
          <a:endParaRPr lang="en-US"/>
        </a:p>
      </dgm:t>
    </dgm:pt>
    <dgm:pt modelId="{8F422C85-31A2-4599-A672-41A2222E3823}" type="sibTrans" cxnId="{B711E84E-EA84-4D8C-857D-1D3C08E3F855}">
      <dgm:prSet/>
      <dgm:spPr/>
      <dgm:t>
        <a:bodyPr/>
        <a:lstStyle/>
        <a:p>
          <a:endParaRPr lang="en-US"/>
        </a:p>
      </dgm:t>
    </dgm:pt>
    <dgm:pt modelId="{E4CFCB78-2DC5-4801-BC5C-B1C34FEE3D09}">
      <dgm:prSet phldrT="[Text]" custT="1"/>
      <dgm:spPr/>
      <dgm:t>
        <a:bodyPr/>
        <a:lstStyle/>
        <a:p>
          <a:r>
            <a:rPr lang="en-US" sz="3200" dirty="0" smtClean="0"/>
            <a:t>Review community data, identify resources and gaps</a:t>
          </a:r>
          <a:endParaRPr lang="en-US" sz="1800" dirty="0"/>
        </a:p>
      </dgm:t>
    </dgm:pt>
    <dgm:pt modelId="{3604F15D-5DF2-4C3D-A7D7-236B77F23846}" type="sibTrans" cxnId="{0E863628-4FCD-4E5B-87D8-19F54A3FD191}">
      <dgm:prSet/>
      <dgm:spPr/>
      <dgm:t>
        <a:bodyPr/>
        <a:lstStyle/>
        <a:p>
          <a:endParaRPr lang="en-US"/>
        </a:p>
      </dgm:t>
    </dgm:pt>
    <dgm:pt modelId="{F954FC9F-AF1F-4EEB-AFB1-25A367F68499}" type="parTrans" cxnId="{0E863628-4FCD-4E5B-87D8-19F54A3FD191}">
      <dgm:prSet/>
      <dgm:spPr/>
      <dgm:t>
        <a:bodyPr/>
        <a:lstStyle/>
        <a:p>
          <a:endParaRPr lang="en-US"/>
        </a:p>
      </dgm:t>
    </dgm:pt>
    <dgm:pt modelId="{7EAB1D11-CED6-49D0-BB32-F0F5BA4E6CC0}">
      <dgm:prSet phldrT="[Text]"/>
      <dgm:spPr/>
      <dgm:t>
        <a:bodyPr/>
        <a:lstStyle/>
        <a:p>
          <a:r>
            <a:rPr lang="en-US" dirty="0" smtClean="0"/>
            <a:t>3</a:t>
          </a:r>
          <a:endParaRPr lang="en-US" dirty="0"/>
        </a:p>
      </dgm:t>
    </dgm:pt>
    <dgm:pt modelId="{75B833E7-1DDE-4B65-91EA-82361BBF01E9}" type="sibTrans" cxnId="{155A34B9-98C4-44B5-8603-AFD057BEBB82}">
      <dgm:prSet/>
      <dgm:spPr/>
      <dgm:t>
        <a:bodyPr/>
        <a:lstStyle/>
        <a:p>
          <a:endParaRPr lang="en-US"/>
        </a:p>
      </dgm:t>
    </dgm:pt>
    <dgm:pt modelId="{955DA067-BB5C-485B-A0C7-9833DE930948}" type="parTrans" cxnId="{155A34B9-98C4-44B5-8603-AFD057BEBB82}">
      <dgm:prSet/>
      <dgm:spPr/>
      <dgm:t>
        <a:bodyPr/>
        <a:lstStyle/>
        <a:p>
          <a:endParaRPr lang="en-US"/>
        </a:p>
      </dgm:t>
    </dgm:pt>
    <dgm:pt modelId="{293D3AAB-953F-4F6C-B577-24FD93E9BEE4}">
      <dgm:prSet phldrT="[Text]" custT="1"/>
      <dgm:spPr/>
      <dgm:t>
        <a:bodyPr/>
        <a:lstStyle/>
        <a:p>
          <a:r>
            <a:rPr lang="en-US" sz="3200" dirty="0" smtClean="0"/>
            <a:t>Discuss EBP strategies</a:t>
          </a:r>
          <a:endParaRPr lang="en-US" sz="1800" dirty="0"/>
        </a:p>
      </dgm:t>
    </dgm:pt>
    <dgm:pt modelId="{2DF64F1C-2CBA-4C6B-AA7B-BB8F056EAA35}" type="sibTrans" cxnId="{D74FB3AC-3A14-43CE-BFA5-821D39215681}">
      <dgm:prSet/>
      <dgm:spPr/>
      <dgm:t>
        <a:bodyPr/>
        <a:lstStyle/>
        <a:p>
          <a:endParaRPr lang="en-US"/>
        </a:p>
      </dgm:t>
    </dgm:pt>
    <dgm:pt modelId="{B2E7C8A8-AF86-4868-92EF-2C3DD3E5FFF3}" type="parTrans" cxnId="{D74FB3AC-3A14-43CE-BFA5-821D39215681}">
      <dgm:prSet/>
      <dgm:spPr/>
      <dgm:t>
        <a:bodyPr/>
        <a:lstStyle/>
        <a:p>
          <a:endParaRPr lang="en-US"/>
        </a:p>
      </dgm:t>
    </dgm:pt>
    <dgm:pt modelId="{51229C07-B6B8-4FCD-A9ED-7B06C9973D58}" type="pres">
      <dgm:prSet presAssocID="{D64BE382-41FC-4BFF-A8A0-AEBE1A5AF15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CA267BE-8BC4-4F45-8435-D5021595E7A6}" type="pres">
      <dgm:prSet presAssocID="{730A0493-D22F-44C9-BF62-D81C0B9D240F}" presName="composite" presStyleCnt="0"/>
      <dgm:spPr/>
    </dgm:pt>
    <dgm:pt modelId="{8B2A88C7-AA01-4EA8-98EF-470BEEE02B78}" type="pres">
      <dgm:prSet presAssocID="{730A0493-D22F-44C9-BF62-D81C0B9D240F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047AD2-802C-421E-A4FB-87B14A897B74}" type="pres">
      <dgm:prSet presAssocID="{730A0493-D22F-44C9-BF62-D81C0B9D240F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F466F6-43BC-4D31-BB79-0C81612835AD}" type="pres">
      <dgm:prSet presAssocID="{70947F2F-946F-4FC6-94D1-215C01529D24}" presName="sp" presStyleCnt="0"/>
      <dgm:spPr/>
    </dgm:pt>
    <dgm:pt modelId="{11A7A6A4-9A12-4943-8FF7-F5D65C99837D}" type="pres">
      <dgm:prSet presAssocID="{1EC451B6-BFDF-4CA3-BC44-DF41B8C4B8C8}" presName="composite" presStyleCnt="0"/>
      <dgm:spPr/>
    </dgm:pt>
    <dgm:pt modelId="{5953A9B3-5391-44B8-B053-C390F56D824D}" type="pres">
      <dgm:prSet presAssocID="{1EC451B6-BFDF-4CA3-BC44-DF41B8C4B8C8}" presName="parentText" presStyleLbl="alignNode1" presStyleIdx="1" presStyleCnt="3" custLinFactNeighborY="-1156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61ED65-D061-4A84-A505-DEA14C86E18C}" type="pres">
      <dgm:prSet presAssocID="{1EC451B6-BFDF-4CA3-BC44-DF41B8C4B8C8}" presName="descendantText" presStyleLbl="alignAcc1" presStyleIdx="1" presStyleCnt="3" custScaleY="109984" custLinFactNeighborY="-234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FE2CBE-7968-450F-B9E1-DA230DE17552}" type="pres">
      <dgm:prSet presAssocID="{8F422C85-31A2-4599-A672-41A2222E3823}" presName="sp" presStyleCnt="0"/>
      <dgm:spPr/>
    </dgm:pt>
    <dgm:pt modelId="{33601878-FB43-4331-BBD9-86207DF12E84}" type="pres">
      <dgm:prSet presAssocID="{7EAB1D11-CED6-49D0-BB32-F0F5BA4E6CC0}" presName="composite" presStyleCnt="0"/>
      <dgm:spPr/>
    </dgm:pt>
    <dgm:pt modelId="{FFBD7CD9-EF84-47C4-A87F-387E5C01ACFC}" type="pres">
      <dgm:prSet presAssocID="{7EAB1D11-CED6-49D0-BB32-F0F5BA4E6CC0}" presName="parentText" presStyleLbl="alignNode1" presStyleIdx="2" presStyleCnt="3" custLinFactNeighborY="-2293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AAECBC-903D-422F-ABEF-F43684094ACF}" type="pres">
      <dgm:prSet presAssocID="{7EAB1D11-CED6-49D0-BB32-F0F5BA4E6CC0}" presName="descendantText" presStyleLbl="alignAcc1" presStyleIdx="2" presStyleCnt="3" custScaleX="98792" custScaleY="107246" custLinFactNeighborX="-520" custLinFactNeighborY="-345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74FB3AC-3A14-43CE-BFA5-821D39215681}" srcId="{1EC451B6-BFDF-4CA3-BC44-DF41B8C4B8C8}" destId="{293D3AAB-953F-4F6C-B577-24FD93E9BEE4}" srcOrd="0" destOrd="0" parTransId="{B2E7C8A8-AF86-4868-92EF-2C3DD3E5FFF3}" sibTransId="{2DF64F1C-2CBA-4C6B-AA7B-BB8F056EAA35}"/>
    <dgm:cxn modelId="{0AF754D0-8953-47AA-9389-3A6410E09538}" type="presOf" srcId="{730A0493-D22F-44C9-BF62-D81C0B9D240F}" destId="{8B2A88C7-AA01-4EA8-98EF-470BEEE02B78}" srcOrd="0" destOrd="0" presId="urn:microsoft.com/office/officeart/2005/8/layout/chevron2"/>
    <dgm:cxn modelId="{80AB5785-6FFC-485A-A31B-DBACC0B09B84}" type="presOf" srcId="{00706714-59E8-4F99-BB8E-4915DCB77F7C}" destId="{40047AD2-802C-421E-A4FB-87B14A897B74}" srcOrd="0" destOrd="0" presId="urn:microsoft.com/office/officeart/2005/8/layout/chevron2"/>
    <dgm:cxn modelId="{0E863628-4FCD-4E5B-87D8-19F54A3FD191}" srcId="{7EAB1D11-CED6-49D0-BB32-F0F5BA4E6CC0}" destId="{E4CFCB78-2DC5-4801-BC5C-B1C34FEE3D09}" srcOrd="0" destOrd="0" parTransId="{F954FC9F-AF1F-4EEB-AFB1-25A367F68499}" sibTransId="{3604F15D-5DF2-4C3D-A7D7-236B77F23846}"/>
    <dgm:cxn modelId="{155A34B9-98C4-44B5-8603-AFD057BEBB82}" srcId="{D64BE382-41FC-4BFF-A8A0-AEBE1A5AF157}" destId="{7EAB1D11-CED6-49D0-BB32-F0F5BA4E6CC0}" srcOrd="2" destOrd="0" parTransId="{955DA067-BB5C-485B-A0C7-9833DE930948}" sibTransId="{75B833E7-1DDE-4B65-91EA-82361BBF01E9}"/>
    <dgm:cxn modelId="{B711E84E-EA84-4D8C-857D-1D3C08E3F855}" srcId="{D64BE382-41FC-4BFF-A8A0-AEBE1A5AF157}" destId="{1EC451B6-BFDF-4CA3-BC44-DF41B8C4B8C8}" srcOrd="1" destOrd="0" parTransId="{7E34E98A-9269-4391-BFCD-AA742818FB23}" sibTransId="{8F422C85-31A2-4599-A672-41A2222E3823}"/>
    <dgm:cxn modelId="{CE5376F3-8EFD-4E49-8F40-7EAFEBA1B76D}" type="presOf" srcId="{7EAB1D11-CED6-49D0-BB32-F0F5BA4E6CC0}" destId="{FFBD7CD9-EF84-47C4-A87F-387E5C01ACFC}" srcOrd="0" destOrd="0" presId="urn:microsoft.com/office/officeart/2005/8/layout/chevron2"/>
    <dgm:cxn modelId="{9AE578ED-BEFC-4AB3-8687-1BC51A82D2F0}" srcId="{730A0493-D22F-44C9-BF62-D81C0B9D240F}" destId="{00706714-59E8-4F99-BB8E-4915DCB77F7C}" srcOrd="0" destOrd="0" parTransId="{D69B56F1-39D2-4ADD-B19D-E10F973BC040}" sibTransId="{01C301F3-E876-466D-855F-06B3B2632E59}"/>
    <dgm:cxn modelId="{42ADA7F0-303A-4F45-9477-D799D18AC102}" type="presOf" srcId="{D64BE382-41FC-4BFF-A8A0-AEBE1A5AF157}" destId="{51229C07-B6B8-4FCD-A9ED-7B06C9973D58}" srcOrd="0" destOrd="0" presId="urn:microsoft.com/office/officeart/2005/8/layout/chevron2"/>
    <dgm:cxn modelId="{73D12A48-9B08-4E7F-B1E7-14459BBF443E}" type="presOf" srcId="{293D3AAB-953F-4F6C-B577-24FD93E9BEE4}" destId="{F161ED65-D061-4A84-A505-DEA14C86E18C}" srcOrd="0" destOrd="0" presId="urn:microsoft.com/office/officeart/2005/8/layout/chevron2"/>
    <dgm:cxn modelId="{31D902FB-013A-460B-B53C-F98CA783344B}" type="presOf" srcId="{E4CFCB78-2DC5-4801-BC5C-B1C34FEE3D09}" destId="{73AAECBC-903D-422F-ABEF-F43684094ACF}" srcOrd="0" destOrd="0" presId="urn:microsoft.com/office/officeart/2005/8/layout/chevron2"/>
    <dgm:cxn modelId="{939A20BB-E952-4E49-BA61-235083E84A10}" type="presOf" srcId="{1EC451B6-BFDF-4CA3-BC44-DF41B8C4B8C8}" destId="{5953A9B3-5391-44B8-B053-C390F56D824D}" srcOrd="0" destOrd="0" presId="urn:microsoft.com/office/officeart/2005/8/layout/chevron2"/>
    <dgm:cxn modelId="{2D197209-5352-494E-936A-2D26985B7FB5}" srcId="{D64BE382-41FC-4BFF-A8A0-AEBE1A5AF157}" destId="{730A0493-D22F-44C9-BF62-D81C0B9D240F}" srcOrd="0" destOrd="0" parTransId="{C897B113-CD5A-49B6-821B-65EDB50A3C15}" sibTransId="{70947F2F-946F-4FC6-94D1-215C01529D24}"/>
    <dgm:cxn modelId="{21D6C1E2-4391-4F45-8818-D2D32A2957EC}" type="presParOf" srcId="{51229C07-B6B8-4FCD-A9ED-7B06C9973D58}" destId="{ACA267BE-8BC4-4F45-8435-D5021595E7A6}" srcOrd="0" destOrd="0" presId="urn:microsoft.com/office/officeart/2005/8/layout/chevron2"/>
    <dgm:cxn modelId="{4A3D042B-FA28-4FF4-AA3F-6CD569BD6B7D}" type="presParOf" srcId="{ACA267BE-8BC4-4F45-8435-D5021595E7A6}" destId="{8B2A88C7-AA01-4EA8-98EF-470BEEE02B78}" srcOrd="0" destOrd="0" presId="urn:microsoft.com/office/officeart/2005/8/layout/chevron2"/>
    <dgm:cxn modelId="{97F6CA36-3067-4F6C-AC75-9BCFF1EE1628}" type="presParOf" srcId="{ACA267BE-8BC4-4F45-8435-D5021595E7A6}" destId="{40047AD2-802C-421E-A4FB-87B14A897B74}" srcOrd="1" destOrd="0" presId="urn:microsoft.com/office/officeart/2005/8/layout/chevron2"/>
    <dgm:cxn modelId="{635AFA83-5F22-4AE1-B9F7-9A0C24FFEF1F}" type="presParOf" srcId="{51229C07-B6B8-4FCD-A9ED-7B06C9973D58}" destId="{47F466F6-43BC-4D31-BB79-0C81612835AD}" srcOrd="1" destOrd="0" presId="urn:microsoft.com/office/officeart/2005/8/layout/chevron2"/>
    <dgm:cxn modelId="{2DC146B2-06D0-4A9C-8752-D64CB3A56BC0}" type="presParOf" srcId="{51229C07-B6B8-4FCD-A9ED-7B06C9973D58}" destId="{11A7A6A4-9A12-4943-8FF7-F5D65C99837D}" srcOrd="2" destOrd="0" presId="urn:microsoft.com/office/officeart/2005/8/layout/chevron2"/>
    <dgm:cxn modelId="{CE816680-2167-4E7F-BD6F-EC259368AAD1}" type="presParOf" srcId="{11A7A6A4-9A12-4943-8FF7-F5D65C99837D}" destId="{5953A9B3-5391-44B8-B053-C390F56D824D}" srcOrd="0" destOrd="0" presId="urn:microsoft.com/office/officeart/2005/8/layout/chevron2"/>
    <dgm:cxn modelId="{C796C795-2B01-4006-85B3-8E46A2BBB9EC}" type="presParOf" srcId="{11A7A6A4-9A12-4943-8FF7-F5D65C99837D}" destId="{F161ED65-D061-4A84-A505-DEA14C86E18C}" srcOrd="1" destOrd="0" presId="urn:microsoft.com/office/officeart/2005/8/layout/chevron2"/>
    <dgm:cxn modelId="{953E387D-6B81-44D2-8FE1-FBD42FE67E71}" type="presParOf" srcId="{51229C07-B6B8-4FCD-A9ED-7B06C9973D58}" destId="{DDFE2CBE-7968-450F-B9E1-DA230DE17552}" srcOrd="3" destOrd="0" presId="urn:microsoft.com/office/officeart/2005/8/layout/chevron2"/>
    <dgm:cxn modelId="{24D3EDB6-B0BC-4C8B-B065-AD8A51D450D4}" type="presParOf" srcId="{51229C07-B6B8-4FCD-A9ED-7B06C9973D58}" destId="{33601878-FB43-4331-BBD9-86207DF12E84}" srcOrd="4" destOrd="0" presId="urn:microsoft.com/office/officeart/2005/8/layout/chevron2"/>
    <dgm:cxn modelId="{33553C86-3D99-48FB-ADFB-6E983AF299D0}" type="presParOf" srcId="{33601878-FB43-4331-BBD9-86207DF12E84}" destId="{FFBD7CD9-EF84-47C4-A87F-387E5C01ACFC}" srcOrd="0" destOrd="0" presId="urn:microsoft.com/office/officeart/2005/8/layout/chevron2"/>
    <dgm:cxn modelId="{B8FD6ECF-CAAC-40DD-98EE-5D241FF7CB16}" type="presParOf" srcId="{33601878-FB43-4331-BBD9-86207DF12E84}" destId="{73AAECBC-903D-422F-ABEF-F43684094AC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4BE382-41FC-4BFF-A8A0-AEBE1A5AF157}" type="doc">
      <dgm:prSet loTypeId="urn:microsoft.com/office/officeart/2005/8/layout/chevron2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30A0493-D22F-44C9-BF62-D81C0B9D240F}">
      <dgm:prSet phldrT="[Text]"/>
      <dgm:spPr/>
      <dgm:t>
        <a:bodyPr/>
        <a:lstStyle/>
        <a:p>
          <a:r>
            <a:rPr lang="en-US" dirty="0" smtClean="0"/>
            <a:t>4</a:t>
          </a:r>
          <a:endParaRPr lang="en-US" dirty="0"/>
        </a:p>
      </dgm:t>
    </dgm:pt>
    <dgm:pt modelId="{C897B113-CD5A-49B6-821B-65EDB50A3C15}" type="parTrans" cxnId="{2D197209-5352-494E-936A-2D26985B7FB5}">
      <dgm:prSet/>
      <dgm:spPr/>
      <dgm:t>
        <a:bodyPr/>
        <a:lstStyle/>
        <a:p>
          <a:endParaRPr lang="en-US"/>
        </a:p>
      </dgm:t>
    </dgm:pt>
    <dgm:pt modelId="{70947F2F-946F-4FC6-94D1-215C01529D24}" type="sibTrans" cxnId="{2D197209-5352-494E-936A-2D26985B7FB5}">
      <dgm:prSet/>
      <dgm:spPr/>
      <dgm:t>
        <a:bodyPr/>
        <a:lstStyle/>
        <a:p>
          <a:endParaRPr lang="en-US"/>
        </a:p>
      </dgm:t>
    </dgm:pt>
    <dgm:pt modelId="{00706714-59E8-4F99-BB8E-4915DCB77F7C}">
      <dgm:prSet phldrT="[Text]" custT="1"/>
      <dgm:spPr/>
      <dgm:t>
        <a:bodyPr/>
        <a:lstStyle/>
        <a:p>
          <a:r>
            <a:rPr lang="en-US" sz="3200" dirty="0" smtClean="0"/>
            <a:t>Develop Action Plans</a:t>
          </a:r>
          <a:endParaRPr lang="en-US" sz="1800" dirty="0"/>
        </a:p>
      </dgm:t>
    </dgm:pt>
    <dgm:pt modelId="{D69B56F1-39D2-4ADD-B19D-E10F973BC040}" type="parTrans" cxnId="{9AE578ED-BEFC-4AB3-8687-1BC51A82D2F0}">
      <dgm:prSet/>
      <dgm:spPr/>
      <dgm:t>
        <a:bodyPr/>
        <a:lstStyle/>
        <a:p>
          <a:endParaRPr lang="en-US"/>
        </a:p>
      </dgm:t>
    </dgm:pt>
    <dgm:pt modelId="{01C301F3-E876-466D-855F-06B3B2632E59}" type="sibTrans" cxnId="{9AE578ED-BEFC-4AB3-8687-1BC51A82D2F0}">
      <dgm:prSet/>
      <dgm:spPr/>
      <dgm:t>
        <a:bodyPr/>
        <a:lstStyle/>
        <a:p>
          <a:endParaRPr lang="en-US"/>
        </a:p>
      </dgm:t>
    </dgm:pt>
    <dgm:pt modelId="{1EC451B6-BFDF-4CA3-BC44-DF41B8C4B8C8}">
      <dgm:prSet phldrT="[Text]"/>
      <dgm:spPr/>
      <dgm:t>
        <a:bodyPr/>
        <a:lstStyle/>
        <a:p>
          <a:r>
            <a:rPr lang="en-US" dirty="0" smtClean="0"/>
            <a:t>5</a:t>
          </a:r>
          <a:endParaRPr lang="en-US" dirty="0"/>
        </a:p>
      </dgm:t>
    </dgm:pt>
    <dgm:pt modelId="{7E34E98A-9269-4391-BFCD-AA742818FB23}" type="parTrans" cxnId="{B711E84E-EA84-4D8C-857D-1D3C08E3F855}">
      <dgm:prSet/>
      <dgm:spPr/>
      <dgm:t>
        <a:bodyPr/>
        <a:lstStyle/>
        <a:p>
          <a:endParaRPr lang="en-US"/>
        </a:p>
      </dgm:t>
    </dgm:pt>
    <dgm:pt modelId="{8F422C85-31A2-4599-A672-41A2222E3823}" type="sibTrans" cxnId="{B711E84E-EA84-4D8C-857D-1D3C08E3F855}">
      <dgm:prSet/>
      <dgm:spPr/>
      <dgm:t>
        <a:bodyPr/>
        <a:lstStyle/>
        <a:p>
          <a:endParaRPr lang="en-US"/>
        </a:p>
      </dgm:t>
    </dgm:pt>
    <dgm:pt modelId="{293D3AAB-953F-4F6C-B577-24FD93E9BEE4}">
      <dgm:prSet phldrT="[Text]" custT="1"/>
      <dgm:spPr/>
      <dgm:t>
        <a:bodyPr/>
        <a:lstStyle/>
        <a:p>
          <a:r>
            <a:rPr lang="en-US" sz="3200" dirty="0" smtClean="0"/>
            <a:t>Implement and monitor strategies</a:t>
          </a:r>
          <a:endParaRPr lang="en-US" sz="1800" dirty="0"/>
        </a:p>
      </dgm:t>
    </dgm:pt>
    <dgm:pt modelId="{B2E7C8A8-AF86-4868-92EF-2C3DD3E5FFF3}" type="parTrans" cxnId="{D74FB3AC-3A14-43CE-BFA5-821D39215681}">
      <dgm:prSet/>
      <dgm:spPr/>
      <dgm:t>
        <a:bodyPr/>
        <a:lstStyle/>
        <a:p>
          <a:endParaRPr lang="en-US"/>
        </a:p>
      </dgm:t>
    </dgm:pt>
    <dgm:pt modelId="{2DF64F1C-2CBA-4C6B-AA7B-BB8F056EAA35}" type="sibTrans" cxnId="{D74FB3AC-3A14-43CE-BFA5-821D39215681}">
      <dgm:prSet/>
      <dgm:spPr/>
      <dgm:t>
        <a:bodyPr/>
        <a:lstStyle/>
        <a:p>
          <a:endParaRPr lang="en-US"/>
        </a:p>
      </dgm:t>
    </dgm:pt>
    <dgm:pt modelId="{7EAB1D11-CED6-49D0-BB32-F0F5BA4E6CC0}">
      <dgm:prSet phldrT="[Text]"/>
      <dgm:spPr/>
      <dgm:t>
        <a:bodyPr/>
        <a:lstStyle/>
        <a:p>
          <a:r>
            <a:rPr lang="en-US" dirty="0" smtClean="0"/>
            <a:t>6</a:t>
          </a:r>
          <a:endParaRPr lang="en-US" dirty="0"/>
        </a:p>
      </dgm:t>
    </dgm:pt>
    <dgm:pt modelId="{955DA067-BB5C-485B-A0C7-9833DE930948}" type="parTrans" cxnId="{155A34B9-98C4-44B5-8603-AFD057BEBB82}">
      <dgm:prSet/>
      <dgm:spPr/>
      <dgm:t>
        <a:bodyPr/>
        <a:lstStyle/>
        <a:p>
          <a:endParaRPr lang="en-US"/>
        </a:p>
      </dgm:t>
    </dgm:pt>
    <dgm:pt modelId="{75B833E7-1DDE-4B65-91EA-82361BBF01E9}" type="sibTrans" cxnId="{155A34B9-98C4-44B5-8603-AFD057BEBB82}">
      <dgm:prSet/>
      <dgm:spPr/>
      <dgm:t>
        <a:bodyPr/>
        <a:lstStyle/>
        <a:p>
          <a:endParaRPr lang="en-US"/>
        </a:p>
      </dgm:t>
    </dgm:pt>
    <dgm:pt modelId="{E4CFCB78-2DC5-4801-BC5C-B1C34FEE3D09}">
      <dgm:prSet phldrT="[Text]" custT="1"/>
      <dgm:spPr/>
      <dgm:t>
        <a:bodyPr/>
        <a:lstStyle/>
        <a:p>
          <a:r>
            <a:rPr lang="en-US" sz="3200" dirty="0" smtClean="0"/>
            <a:t>Pursue Sustainability</a:t>
          </a:r>
          <a:endParaRPr lang="en-US" sz="1800" dirty="0"/>
        </a:p>
      </dgm:t>
    </dgm:pt>
    <dgm:pt modelId="{F954FC9F-AF1F-4EEB-AFB1-25A367F68499}" type="parTrans" cxnId="{0E863628-4FCD-4E5B-87D8-19F54A3FD191}">
      <dgm:prSet/>
      <dgm:spPr/>
      <dgm:t>
        <a:bodyPr/>
        <a:lstStyle/>
        <a:p>
          <a:endParaRPr lang="en-US"/>
        </a:p>
      </dgm:t>
    </dgm:pt>
    <dgm:pt modelId="{3604F15D-5DF2-4C3D-A7D7-236B77F23846}" type="sibTrans" cxnId="{0E863628-4FCD-4E5B-87D8-19F54A3FD191}">
      <dgm:prSet/>
      <dgm:spPr/>
      <dgm:t>
        <a:bodyPr/>
        <a:lstStyle/>
        <a:p>
          <a:endParaRPr lang="en-US"/>
        </a:p>
      </dgm:t>
    </dgm:pt>
    <dgm:pt modelId="{51229C07-B6B8-4FCD-A9ED-7B06C9973D58}" type="pres">
      <dgm:prSet presAssocID="{D64BE382-41FC-4BFF-A8A0-AEBE1A5AF15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CA267BE-8BC4-4F45-8435-D5021595E7A6}" type="pres">
      <dgm:prSet presAssocID="{730A0493-D22F-44C9-BF62-D81C0B9D240F}" presName="composite" presStyleCnt="0"/>
      <dgm:spPr/>
    </dgm:pt>
    <dgm:pt modelId="{8B2A88C7-AA01-4EA8-98EF-470BEEE02B78}" type="pres">
      <dgm:prSet presAssocID="{730A0493-D22F-44C9-BF62-D81C0B9D240F}" presName="parentText" presStyleLbl="alignNode1" presStyleIdx="0" presStyleCnt="3" custLinFactNeighborY="-252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047AD2-802C-421E-A4FB-87B14A897B74}" type="pres">
      <dgm:prSet presAssocID="{730A0493-D22F-44C9-BF62-D81C0B9D240F}" presName="descendantText" presStyleLbl="alignAcc1" presStyleIdx="0" presStyleCnt="3" custScaleY="100000" custLinFactNeighborY="-177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F466F6-43BC-4D31-BB79-0C81612835AD}" type="pres">
      <dgm:prSet presAssocID="{70947F2F-946F-4FC6-94D1-215C01529D24}" presName="sp" presStyleCnt="0"/>
      <dgm:spPr/>
    </dgm:pt>
    <dgm:pt modelId="{11A7A6A4-9A12-4943-8FF7-F5D65C99837D}" type="pres">
      <dgm:prSet presAssocID="{1EC451B6-BFDF-4CA3-BC44-DF41B8C4B8C8}" presName="composite" presStyleCnt="0"/>
      <dgm:spPr/>
    </dgm:pt>
    <dgm:pt modelId="{5953A9B3-5391-44B8-B053-C390F56D824D}" type="pres">
      <dgm:prSet presAssocID="{1EC451B6-BFDF-4CA3-BC44-DF41B8C4B8C8}" presName="parentText" presStyleLbl="alignNode1" presStyleIdx="1" presStyleCnt="3" custLinFactNeighborY="-1134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61ED65-D061-4A84-A505-DEA14C86E18C}" type="pres">
      <dgm:prSet presAssocID="{1EC451B6-BFDF-4CA3-BC44-DF41B8C4B8C8}" presName="descendantText" presStyleLbl="alignAcc1" presStyleIdx="1" presStyleCnt="3" custScaleY="105735" custLinFactNeighborY="-155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FE2CBE-7968-450F-B9E1-DA230DE17552}" type="pres">
      <dgm:prSet presAssocID="{8F422C85-31A2-4599-A672-41A2222E3823}" presName="sp" presStyleCnt="0"/>
      <dgm:spPr/>
    </dgm:pt>
    <dgm:pt modelId="{33601878-FB43-4331-BBD9-86207DF12E84}" type="pres">
      <dgm:prSet presAssocID="{7EAB1D11-CED6-49D0-BB32-F0F5BA4E6CC0}" presName="composite" presStyleCnt="0"/>
      <dgm:spPr/>
    </dgm:pt>
    <dgm:pt modelId="{FFBD7CD9-EF84-47C4-A87F-387E5C01ACFC}" type="pres">
      <dgm:prSet presAssocID="{7EAB1D11-CED6-49D0-BB32-F0F5BA4E6CC0}" presName="parentText" presStyleLbl="alignNode1" presStyleIdx="2" presStyleCnt="3" custLinFactNeighborY="-2032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AAECBC-903D-422F-ABEF-F43684094ACF}" type="pres">
      <dgm:prSet presAssocID="{7EAB1D11-CED6-49D0-BB32-F0F5BA4E6CC0}" presName="descendantText" presStyleLbl="alignAcc1" presStyleIdx="2" presStyleCnt="3" custLinFactNeighborX="-258" custLinFactNeighborY="-292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74FB3AC-3A14-43CE-BFA5-821D39215681}" srcId="{1EC451B6-BFDF-4CA3-BC44-DF41B8C4B8C8}" destId="{293D3AAB-953F-4F6C-B577-24FD93E9BEE4}" srcOrd="0" destOrd="0" parTransId="{B2E7C8A8-AF86-4868-92EF-2C3DD3E5FFF3}" sibTransId="{2DF64F1C-2CBA-4C6B-AA7B-BB8F056EAA35}"/>
    <dgm:cxn modelId="{0AF754D0-8953-47AA-9389-3A6410E09538}" type="presOf" srcId="{730A0493-D22F-44C9-BF62-D81C0B9D240F}" destId="{8B2A88C7-AA01-4EA8-98EF-470BEEE02B78}" srcOrd="0" destOrd="0" presId="urn:microsoft.com/office/officeart/2005/8/layout/chevron2"/>
    <dgm:cxn modelId="{80AB5785-6FFC-485A-A31B-DBACC0B09B84}" type="presOf" srcId="{00706714-59E8-4F99-BB8E-4915DCB77F7C}" destId="{40047AD2-802C-421E-A4FB-87B14A897B74}" srcOrd="0" destOrd="0" presId="urn:microsoft.com/office/officeart/2005/8/layout/chevron2"/>
    <dgm:cxn modelId="{0E863628-4FCD-4E5B-87D8-19F54A3FD191}" srcId="{7EAB1D11-CED6-49D0-BB32-F0F5BA4E6CC0}" destId="{E4CFCB78-2DC5-4801-BC5C-B1C34FEE3D09}" srcOrd="0" destOrd="0" parTransId="{F954FC9F-AF1F-4EEB-AFB1-25A367F68499}" sibTransId="{3604F15D-5DF2-4C3D-A7D7-236B77F23846}"/>
    <dgm:cxn modelId="{155A34B9-98C4-44B5-8603-AFD057BEBB82}" srcId="{D64BE382-41FC-4BFF-A8A0-AEBE1A5AF157}" destId="{7EAB1D11-CED6-49D0-BB32-F0F5BA4E6CC0}" srcOrd="2" destOrd="0" parTransId="{955DA067-BB5C-485B-A0C7-9833DE930948}" sibTransId="{75B833E7-1DDE-4B65-91EA-82361BBF01E9}"/>
    <dgm:cxn modelId="{B711E84E-EA84-4D8C-857D-1D3C08E3F855}" srcId="{D64BE382-41FC-4BFF-A8A0-AEBE1A5AF157}" destId="{1EC451B6-BFDF-4CA3-BC44-DF41B8C4B8C8}" srcOrd="1" destOrd="0" parTransId="{7E34E98A-9269-4391-BFCD-AA742818FB23}" sibTransId="{8F422C85-31A2-4599-A672-41A2222E3823}"/>
    <dgm:cxn modelId="{CE5376F3-8EFD-4E49-8F40-7EAFEBA1B76D}" type="presOf" srcId="{7EAB1D11-CED6-49D0-BB32-F0F5BA4E6CC0}" destId="{FFBD7CD9-EF84-47C4-A87F-387E5C01ACFC}" srcOrd="0" destOrd="0" presId="urn:microsoft.com/office/officeart/2005/8/layout/chevron2"/>
    <dgm:cxn modelId="{9AE578ED-BEFC-4AB3-8687-1BC51A82D2F0}" srcId="{730A0493-D22F-44C9-BF62-D81C0B9D240F}" destId="{00706714-59E8-4F99-BB8E-4915DCB77F7C}" srcOrd="0" destOrd="0" parTransId="{D69B56F1-39D2-4ADD-B19D-E10F973BC040}" sibTransId="{01C301F3-E876-466D-855F-06B3B2632E59}"/>
    <dgm:cxn modelId="{42ADA7F0-303A-4F45-9477-D799D18AC102}" type="presOf" srcId="{D64BE382-41FC-4BFF-A8A0-AEBE1A5AF157}" destId="{51229C07-B6B8-4FCD-A9ED-7B06C9973D58}" srcOrd="0" destOrd="0" presId="urn:microsoft.com/office/officeart/2005/8/layout/chevron2"/>
    <dgm:cxn modelId="{73D12A48-9B08-4E7F-B1E7-14459BBF443E}" type="presOf" srcId="{293D3AAB-953F-4F6C-B577-24FD93E9BEE4}" destId="{F161ED65-D061-4A84-A505-DEA14C86E18C}" srcOrd="0" destOrd="0" presId="urn:microsoft.com/office/officeart/2005/8/layout/chevron2"/>
    <dgm:cxn modelId="{31D902FB-013A-460B-B53C-F98CA783344B}" type="presOf" srcId="{E4CFCB78-2DC5-4801-BC5C-B1C34FEE3D09}" destId="{73AAECBC-903D-422F-ABEF-F43684094ACF}" srcOrd="0" destOrd="0" presId="urn:microsoft.com/office/officeart/2005/8/layout/chevron2"/>
    <dgm:cxn modelId="{939A20BB-E952-4E49-BA61-235083E84A10}" type="presOf" srcId="{1EC451B6-BFDF-4CA3-BC44-DF41B8C4B8C8}" destId="{5953A9B3-5391-44B8-B053-C390F56D824D}" srcOrd="0" destOrd="0" presId="urn:microsoft.com/office/officeart/2005/8/layout/chevron2"/>
    <dgm:cxn modelId="{2D197209-5352-494E-936A-2D26985B7FB5}" srcId="{D64BE382-41FC-4BFF-A8A0-AEBE1A5AF157}" destId="{730A0493-D22F-44C9-BF62-D81C0B9D240F}" srcOrd="0" destOrd="0" parTransId="{C897B113-CD5A-49B6-821B-65EDB50A3C15}" sibTransId="{70947F2F-946F-4FC6-94D1-215C01529D24}"/>
    <dgm:cxn modelId="{21D6C1E2-4391-4F45-8818-D2D32A2957EC}" type="presParOf" srcId="{51229C07-B6B8-4FCD-A9ED-7B06C9973D58}" destId="{ACA267BE-8BC4-4F45-8435-D5021595E7A6}" srcOrd="0" destOrd="0" presId="urn:microsoft.com/office/officeart/2005/8/layout/chevron2"/>
    <dgm:cxn modelId="{4A3D042B-FA28-4FF4-AA3F-6CD569BD6B7D}" type="presParOf" srcId="{ACA267BE-8BC4-4F45-8435-D5021595E7A6}" destId="{8B2A88C7-AA01-4EA8-98EF-470BEEE02B78}" srcOrd="0" destOrd="0" presId="urn:microsoft.com/office/officeart/2005/8/layout/chevron2"/>
    <dgm:cxn modelId="{97F6CA36-3067-4F6C-AC75-9BCFF1EE1628}" type="presParOf" srcId="{ACA267BE-8BC4-4F45-8435-D5021595E7A6}" destId="{40047AD2-802C-421E-A4FB-87B14A897B74}" srcOrd="1" destOrd="0" presId="urn:microsoft.com/office/officeart/2005/8/layout/chevron2"/>
    <dgm:cxn modelId="{635AFA83-5F22-4AE1-B9F7-9A0C24FFEF1F}" type="presParOf" srcId="{51229C07-B6B8-4FCD-A9ED-7B06C9973D58}" destId="{47F466F6-43BC-4D31-BB79-0C81612835AD}" srcOrd="1" destOrd="0" presId="urn:microsoft.com/office/officeart/2005/8/layout/chevron2"/>
    <dgm:cxn modelId="{2DC146B2-06D0-4A9C-8752-D64CB3A56BC0}" type="presParOf" srcId="{51229C07-B6B8-4FCD-A9ED-7B06C9973D58}" destId="{11A7A6A4-9A12-4943-8FF7-F5D65C99837D}" srcOrd="2" destOrd="0" presId="urn:microsoft.com/office/officeart/2005/8/layout/chevron2"/>
    <dgm:cxn modelId="{CE816680-2167-4E7F-BD6F-EC259368AAD1}" type="presParOf" srcId="{11A7A6A4-9A12-4943-8FF7-F5D65C99837D}" destId="{5953A9B3-5391-44B8-B053-C390F56D824D}" srcOrd="0" destOrd="0" presId="urn:microsoft.com/office/officeart/2005/8/layout/chevron2"/>
    <dgm:cxn modelId="{C796C795-2B01-4006-85B3-8E46A2BBB9EC}" type="presParOf" srcId="{11A7A6A4-9A12-4943-8FF7-F5D65C99837D}" destId="{F161ED65-D061-4A84-A505-DEA14C86E18C}" srcOrd="1" destOrd="0" presId="urn:microsoft.com/office/officeart/2005/8/layout/chevron2"/>
    <dgm:cxn modelId="{953E387D-6B81-44D2-8FE1-FBD42FE67E71}" type="presParOf" srcId="{51229C07-B6B8-4FCD-A9ED-7B06C9973D58}" destId="{DDFE2CBE-7968-450F-B9E1-DA230DE17552}" srcOrd="3" destOrd="0" presId="urn:microsoft.com/office/officeart/2005/8/layout/chevron2"/>
    <dgm:cxn modelId="{24D3EDB6-B0BC-4C8B-B065-AD8A51D450D4}" type="presParOf" srcId="{51229C07-B6B8-4FCD-A9ED-7B06C9973D58}" destId="{33601878-FB43-4331-BBD9-86207DF12E84}" srcOrd="4" destOrd="0" presId="urn:microsoft.com/office/officeart/2005/8/layout/chevron2"/>
    <dgm:cxn modelId="{33553C86-3D99-48FB-ADFB-6E983AF299D0}" type="presParOf" srcId="{33601878-FB43-4331-BBD9-86207DF12E84}" destId="{FFBD7CD9-EF84-47C4-A87F-387E5C01ACFC}" srcOrd="0" destOrd="0" presId="urn:microsoft.com/office/officeart/2005/8/layout/chevron2"/>
    <dgm:cxn modelId="{B8FD6ECF-CAAC-40DD-98EE-5D241FF7CB16}" type="presParOf" srcId="{33601878-FB43-4331-BBD9-86207DF12E84}" destId="{73AAECBC-903D-422F-ABEF-F43684094AC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5C1D1CC-1CE8-4B89-9C3C-BD7F40E7E0BF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FA8443A-7092-4B1F-9868-E2A89245CAB1}">
      <dgm:prSet phldrT="[Text]"/>
      <dgm:spPr/>
      <dgm:t>
        <a:bodyPr/>
        <a:lstStyle/>
        <a:p>
          <a:r>
            <a:rPr lang="en-US" dirty="0" smtClean="0"/>
            <a:t>Fiscal Agent</a:t>
          </a:r>
          <a:endParaRPr lang="en-US" dirty="0"/>
        </a:p>
      </dgm:t>
    </dgm:pt>
    <dgm:pt modelId="{DB28C003-625A-46D7-8578-7ECAFE0195F3}" type="parTrans" cxnId="{B97A6336-DD33-4EA1-94DE-184BFB7A4CDC}">
      <dgm:prSet/>
      <dgm:spPr/>
      <dgm:t>
        <a:bodyPr/>
        <a:lstStyle/>
        <a:p>
          <a:endParaRPr lang="en-US"/>
        </a:p>
      </dgm:t>
    </dgm:pt>
    <dgm:pt modelId="{BCD170FA-FE06-4907-81F0-DEAA1166DDEF}" type="sibTrans" cxnId="{B97A6336-DD33-4EA1-94DE-184BFB7A4CDC}">
      <dgm:prSet/>
      <dgm:spPr/>
      <dgm:t>
        <a:bodyPr/>
        <a:lstStyle/>
        <a:p>
          <a:endParaRPr lang="en-US"/>
        </a:p>
      </dgm:t>
    </dgm:pt>
    <dgm:pt modelId="{D5687C2A-DDCC-48BA-AF6D-9A73D2E7B882}">
      <dgm:prSet phldrT="[Text]"/>
      <dgm:spPr/>
      <dgm:t>
        <a:bodyPr/>
        <a:lstStyle/>
        <a:p>
          <a:r>
            <a:rPr lang="en-US" dirty="0" smtClean="0"/>
            <a:t>Anchor Agency</a:t>
          </a:r>
          <a:endParaRPr lang="en-US" dirty="0"/>
        </a:p>
      </dgm:t>
    </dgm:pt>
    <dgm:pt modelId="{1F4F5122-D758-4681-A210-6E456C5A3418}" type="parTrans" cxnId="{3DC70A61-8233-412C-A2CA-E9710D638518}">
      <dgm:prSet/>
      <dgm:spPr/>
      <dgm:t>
        <a:bodyPr/>
        <a:lstStyle/>
        <a:p>
          <a:endParaRPr lang="en-US"/>
        </a:p>
      </dgm:t>
    </dgm:pt>
    <dgm:pt modelId="{B0DC9732-934F-4E92-A390-47C50F39BF87}" type="sibTrans" cxnId="{3DC70A61-8233-412C-A2CA-E9710D638518}">
      <dgm:prSet/>
      <dgm:spPr/>
      <dgm:t>
        <a:bodyPr/>
        <a:lstStyle/>
        <a:p>
          <a:endParaRPr lang="en-US"/>
        </a:p>
      </dgm:t>
    </dgm:pt>
    <dgm:pt modelId="{9538D380-DAC0-4758-A397-F3E5EE6BD18A}">
      <dgm:prSet phldrT="[Text]"/>
      <dgm:spPr/>
      <dgm:t>
        <a:bodyPr/>
        <a:lstStyle/>
        <a:p>
          <a:r>
            <a:rPr lang="en-US" dirty="0" smtClean="0"/>
            <a:t>Community Organizations</a:t>
          </a:r>
          <a:endParaRPr lang="en-US" dirty="0"/>
        </a:p>
      </dgm:t>
    </dgm:pt>
    <dgm:pt modelId="{6284752E-8C9C-44C0-863D-E90692BBBACD}" type="parTrans" cxnId="{D084A071-7B10-4522-8255-23D8EAFCDB6D}">
      <dgm:prSet/>
      <dgm:spPr/>
      <dgm:t>
        <a:bodyPr/>
        <a:lstStyle/>
        <a:p>
          <a:endParaRPr lang="en-US"/>
        </a:p>
      </dgm:t>
    </dgm:pt>
    <dgm:pt modelId="{7A590FD0-76B3-4069-942D-8372196B3D69}" type="sibTrans" cxnId="{D084A071-7B10-4522-8255-23D8EAFCDB6D}">
      <dgm:prSet/>
      <dgm:spPr/>
      <dgm:t>
        <a:bodyPr/>
        <a:lstStyle/>
        <a:p>
          <a:endParaRPr lang="en-US"/>
        </a:p>
      </dgm:t>
    </dgm:pt>
    <dgm:pt modelId="{FD9F69D6-05A6-4F8E-B33D-4E20957F38D9}">
      <dgm:prSet phldrT="[Text]"/>
      <dgm:spPr/>
      <dgm:t>
        <a:bodyPr/>
        <a:lstStyle/>
        <a:p>
          <a:r>
            <a:rPr lang="en-US" dirty="0" smtClean="0"/>
            <a:t>MA Department of Public Health</a:t>
          </a:r>
          <a:endParaRPr lang="en-US" dirty="0"/>
        </a:p>
      </dgm:t>
    </dgm:pt>
    <dgm:pt modelId="{198E667D-525B-4F1F-84FC-7DE4EBB045F2}" type="parTrans" cxnId="{6FE321D4-B158-4CB6-A9D9-3B6711DE3F0A}">
      <dgm:prSet/>
      <dgm:spPr/>
      <dgm:t>
        <a:bodyPr/>
        <a:lstStyle/>
        <a:p>
          <a:endParaRPr lang="en-US"/>
        </a:p>
      </dgm:t>
    </dgm:pt>
    <dgm:pt modelId="{E62E1C65-F0A4-4377-BF14-CA0FB5CF7DB6}" type="sibTrans" cxnId="{6FE321D4-B158-4CB6-A9D9-3B6711DE3F0A}">
      <dgm:prSet/>
      <dgm:spPr/>
      <dgm:t>
        <a:bodyPr/>
        <a:lstStyle/>
        <a:p>
          <a:endParaRPr lang="en-US"/>
        </a:p>
      </dgm:t>
    </dgm:pt>
    <dgm:pt modelId="{3601CF9F-A30C-43F9-869C-7C8844E70DDB}">
      <dgm:prSet phldrT="[Text]"/>
      <dgm:spPr/>
      <dgm:t>
        <a:bodyPr/>
        <a:lstStyle/>
        <a:p>
          <a:r>
            <a:rPr lang="en-US" dirty="0" smtClean="0"/>
            <a:t>Boston Medical Center</a:t>
          </a:r>
          <a:endParaRPr lang="en-US" dirty="0"/>
        </a:p>
      </dgm:t>
    </dgm:pt>
    <dgm:pt modelId="{494DD2FE-7A7C-4718-AD42-016078D3208F}" type="parTrans" cxnId="{99506450-DF2A-45B6-B3EA-A2E88B201844}">
      <dgm:prSet/>
      <dgm:spPr/>
      <dgm:t>
        <a:bodyPr/>
        <a:lstStyle/>
        <a:p>
          <a:endParaRPr lang="en-US"/>
        </a:p>
      </dgm:t>
    </dgm:pt>
    <dgm:pt modelId="{CFEB80B7-84EE-4AAE-91CE-B87804A7F882}" type="sibTrans" cxnId="{99506450-DF2A-45B6-B3EA-A2E88B201844}">
      <dgm:prSet/>
      <dgm:spPr/>
      <dgm:t>
        <a:bodyPr/>
        <a:lstStyle/>
        <a:p>
          <a:endParaRPr lang="en-US"/>
        </a:p>
      </dgm:t>
    </dgm:pt>
    <dgm:pt modelId="{3047B1A3-B768-4CE4-B4DB-791C9BE69297}">
      <dgm:prSet/>
      <dgm:spPr/>
      <dgm:t>
        <a:bodyPr/>
        <a:lstStyle/>
        <a:p>
          <a:r>
            <a:rPr lang="en-US" dirty="0" smtClean="0"/>
            <a:t>Community Advisory Board</a:t>
          </a:r>
          <a:endParaRPr lang="en-US" dirty="0"/>
        </a:p>
      </dgm:t>
    </dgm:pt>
    <dgm:pt modelId="{38FC051B-27C4-4508-8397-BCA26DA5C5D4}" type="parTrans" cxnId="{3095A82E-753A-4E9F-8FBF-A5369958DFAB}">
      <dgm:prSet/>
      <dgm:spPr/>
      <dgm:t>
        <a:bodyPr/>
        <a:lstStyle/>
        <a:p>
          <a:endParaRPr lang="en-US"/>
        </a:p>
      </dgm:t>
    </dgm:pt>
    <dgm:pt modelId="{60B2CDC1-891B-4CBC-99F2-82B950B58C22}" type="sibTrans" cxnId="{3095A82E-753A-4E9F-8FBF-A5369958DFAB}">
      <dgm:prSet/>
      <dgm:spPr/>
      <dgm:t>
        <a:bodyPr/>
        <a:lstStyle/>
        <a:p>
          <a:endParaRPr lang="en-US"/>
        </a:p>
      </dgm:t>
    </dgm:pt>
    <dgm:pt modelId="{98EEC2CA-7E48-4B21-8729-525216F86116}">
      <dgm:prSet/>
      <dgm:spPr/>
      <dgm:t>
        <a:bodyPr/>
        <a:lstStyle/>
        <a:p>
          <a:r>
            <a:rPr lang="en-US" smtClean="0"/>
            <a:t>Coalition</a:t>
          </a:r>
          <a:endParaRPr lang="en-US"/>
        </a:p>
      </dgm:t>
    </dgm:pt>
    <dgm:pt modelId="{71B9A40D-4D15-4825-A60A-2150C4D8B58C}" type="parTrans" cxnId="{EF45D8B2-034A-4B00-BDF4-2E6811AF9F9F}">
      <dgm:prSet/>
      <dgm:spPr/>
      <dgm:t>
        <a:bodyPr/>
        <a:lstStyle/>
        <a:p>
          <a:endParaRPr lang="en-US"/>
        </a:p>
      </dgm:t>
    </dgm:pt>
    <dgm:pt modelId="{235EFEF7-1389-4836-8F65-AB9557FF4F68}" type="sibTrans" cxnId="{EF45D8B2-034A-4B00-BDF4-2E6811AF9F9F}">
      <dgm:prSet/>
      <dgm:spPr/>
      <dgm:t>
        <a:bodyPr/>
        <a:lstStyle/>
        <a:p>
          <a:endParaRPr lang="en-US"/>
        </a:p>
      </dgm:t>
    </dgm:pt>
    <dgm:pt modelId="{42D050A5-F6D2-4CA1-BA13-D5F31D0BC510}" type="pres">
      <dgm:prSet presAssocID="{55C1D1CC-1CE8-4B89-9C3C-BD7F40E7E0B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4CB82FD-01E1-4D78-9EF3-8780C3ACB5DF}" type="pres">
      <dgm:prSet presAssocID="{98EEC2CA-7E48-4B21-8729-525216F86116}" presName="node" presStyleLbl="node1" presStyleIdx="0" presStyleCnt="7" custLinFactNeighborX="85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C47FF9-A7F5-4835-B37C-23AEAEFB8684}" type="pres">
      <dgm:prSet presAssocID="{235EFEF7-1389-4836-8F65-AB9557FF4F68}" presName="sibTrans" presStyleCnt="0"/>
      <dgm:spPr/>
    </dgm:pt>
    <dgm:pt modelId="{1082FB76-7252-49DF-8B27-B98F25798266}" type="pres">
      <dgm:prSet presAssocID="{FD9F69D6-05A6-4F8E-B33D-4E20957F38D9}" presName="node" presStyleLbl="node1" presStyleIdx="1" presStyleCnt="7" custLinFactY="18748" custLinFactNeighborX="1259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423DBE-A59B-4811-8042-5BD1FF43BB8D}" type="pres">
      <dgm:prSet presAssocID="{E62E1C65-F0A4-4377-BF14-CA0FB5CF7DB6}" presName="sibTrans" presStyleCnt="0"/>
      <dgm:spPr/>
    </dgm:pt>
    <dgm:pt modelId="{ACA7E772-0A9C-4A50-878C-35E242E183A5}" type="pres">
      <dgm:prSet presAssocID="{DFA8443A-7092-4B1F-9868-E2A89245CAB1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AA38A0-7FAA-46CF-B968-CDDF52771DAE}" type="pres">
      <dgm:prSet presAssocID="{BCD170FA-FE06-4907-81F0-DEAA1166DDEF}" presName="sibTrans" presStyleCnt="0"/>
      <dgm:spPr/>
      <dgm:t>
        <a:bodyPr/>
        <a:lstStyle/>
        <a:p>
          <a:endParaRPr lang="en-US"/>
        </a:p>
      </dgm:t>
    </dgm:pt>
    <dgm:pt modelId="{E4CA8133-D5FF-4C0F-98EE-0F58D28453B3}" type="pres">
      <dgm:prSet presAssocID="{D5687C2A-DDCC-48BA-AF6D-9A73D2E7B882}" presName="node" presStyleLbl="node1" presStyleIdx="3" presStyleCnt="7" custLinFactX="11259" custLinFactY="-16564" custLinFactNeighborX="100000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A6E3C2-87A7-49FA-9EBC-7F6877C5F1B6}" type="pres">
      <dgm:prSet presAssocID="{B0DC9732-934F-4E92-A390-47C50F39BF87}" presName="sibTrans" presStyleCnt="0"/>
      <dgm:spPr/>
      <dgm:t>
        <a:bodyPr/>
        <a:lstStyle/>
        <a:p>
          <a:endParaRPr lang="en-US"/>
        </a:p>
      </dgm:t>
    </dgm:pt>
    <dgm:pt modelId="{ECE648E1-6D6C-43E6-B757-33E587A9251F}" type="pres">
      <dgm:prSet presAssocID="{3047B1A3-B768-4CE4-B4DB-791C9BE69297}" presName="node" presStyleLbl="node1" presStyleIdx="4" presStyleCnt="7" custLinFactX="9414" custLinFactNeighborX="100000" custLinFactNeighborY="42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FFBB08-DB4A-4FAD-8B8D-89645AB9CFBF}" type="pres">
      <dgm:prSet presAssocID="{60B2CDC1-891B-4CBC-99F2-82B950B58C22}" presName="sibTrans" presStyleCnt="0"/>
      <dgm:spPr/>
    </dgm:pt>
    <dgm:pt modelId="{A584E6A7-7582-471F-AAC9-34373CA56FD6}" type="pres">
      <dgm:prSet presAssocID="{9538D380-DAC0-4758-A397-F3E5EE6BD18A}" presName="node" presStyleLbl="node1" presStyleIdx="5" presStyleCnt="7" custLinFactX="-100000" custLinFactNeighborX="-118827" custLinFactNeighborY="143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7C4E3F-0F97-49AC-847B-EB3C3ABDA4D2}" type="pres">
      <dgm:prSet presAssocID="{7A590FD0-76B3-4069-942D-8372196B3D69}" presName="sibTrans" presStyleCnt="0"/>
      <dgm:spPr/>
    </dgm:pt>
    <dgm:pt modelId="{E1036161-286B-4FAD-BCE3-B88DEF91281E}" type="pres">
      <dgm:prSet presAssocID="{3601CF9F-A30C-43F9-869C-7C8844E70DDB}" presName="node" presStyleLbl="node1" presStyleIdx="6" presStyleCnt="7" custScaleX="31793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11B1221-EC8B-483A-AAF9-54D903098A90}" type="presOf" srcId="{DFA8443A-7092-4B1F-9868-E2A89245CAB1}" destId="{ACA7E772-0A9C-4A50-878C-35E242E183A5}" srcOrd="0" destOrd="0" presId="urn:microsoft.com/office/officeart/2005/8/layout/default"/>
    <dgm:cxn modelId="{4ABF9406-29E2-4622-B25B-3FE52F05AB6F}" type="presOf" srcId="{FD9F69D6-05A6-4F8E-B33D-4E20957F38D9}" destId="{1082FB76-7252-49DF-8B27-B98F25798266}" srcOrd="0" destOrd="0" presId="urn:microsoft.com/office/officeart/2005/8/layout/default"/>
    <dgm:cxn modelId="{B97A6336-DD33-4EA1-94DE-184BFB7A4CDC}" srcId="{55C1D1CC-1CE8-4B89-9C3C-BD7F40E7E0BF}" destId="{DFA8443A-7092-4B1F-9868-E2A89245CAB1}" srcOrd="2" destOrd="0" parTransId="{DB28C003-625A-46D7-8578-7ECAFE0195F3}" sibTransId="{BCD170FA-FE06-4907-81F0-DEAA1166DDEF}"/>
    <dgm:cxn modelId="{3DC70A61-8233-412C-A2CA-E9710D638518}" srcId="{55C1D1CC-1CE8-4B89-9C3C-BD7F40E7E0BF}" destId="{D5687C2A-DDCC-48BA-AF6D-9A73D2E7B882}" srcOrd="3" destOrd="0" parTransId="{1F4F5122-D758-4681-A210-6E456C5A3418}" sibTransId="{B0DC9732-934F-4E92-A390-47C50F39BF87}"/>
    <dgm:cxn modelId="{30B25BCF-F078-4FD6-AA9C-FECD36E73654}" type="presOf" srcId="{3047B1A3-B768-4CE4-B4DB-791C9BE69297}" destId="{ECE648E1-6D6C-43E6-B757-33E587A9251F}" srcOrd="0" destOrd="0" presId="urn:microsoft.com/office/officeart/2005/8/layout/default"/>
    <dgm:cxn modelId="{99506450-DF2A-45B6-B3EA-A2E88B201844}" srcId="{55C1D1CC-1CE8-4B89-9C3C-BD7F40E7E0BF}" destId="{3601CF9F-A30C-43F9-869C-7C8844E70DDB}" srcOrd="6" destOrd="0" parTransId="{494DD2FE-7A7C-4718-AD42-016078D3208F}" sibTransId="{CFEB80B7-84EE-4AAE-91CE-B87804A7F882}"/>
    <dgm:cxn modelId="{5914BB5F-E883-4384-A261-FCC75FADF22F}" type="presOf" srcId="{55C1D1CC-1CE8-4B89-9C3C-BD7F40E7E0BF}" destId="{42D050A5-F6D2-4CA1-BA13-D5F31D0BC510}" srcOrd="0" destOrd="0" presId="urn:microsoft.com/office/officeart/2005/8/layout/default"/>
    <dgm:cxn modelId="{68E93459-03D2-4646-832F-4CB3DDF106AC}" type="presOf" srcId="{98EEC2CA-7E48-4B21-8729-525216F86116}" destId="{34CB82FD-01E1-4D78-9EF3-8780C3ACB5DF}" srcOrd="0" destOrd="0" presId="urn:microsoft.com/office/officeart/2005/8/layout/default"/>
    <dgm:cxn modelId="{E431AF14-78C7-4744-B1B4-BAE917C23455}" type="presOf" srcId="{D5687C2A-DDCC-48BA-AF6D-9A73D2E7B882}" destId="{E4CA8133-D5FF-4C0F-98EE-0F58D28453B3}" srcOrd="0" destOrd="0" presId="urn:microsoft.com/office/officeart/2005/8/layout/default"/>
    <dgm:cxn modelId="{9678BF5F-6D3E-4CDF-83FE-D7F6F5533B70}" type="presOf" srcId="{3601CF9F-A30C-43F9-869C-7C8844E70DDB}" destId="{E1036161-286B-4FAD-BCE3-B88DEF91281E}" srcOrd="0" destOrd="0" presId="urn:microsoft.com/office/officeart/2005/8/layout/default"/>
    <dgm:cxn modelId="{6FE321D4-B158-4CB6-A9D9-3B6711DE3F0A}" srcId="{55C1D1CC-1CE8-4B89-9C3C-BD7F40E7E0BF}" destId="{FD9F69D6-05A6-4F8E-B33D-4E20957F38D9}" srcOrd="1" destOrd="0" parTransId="{198E667D-525B-4F1F-84FC-7DE4EBB045F2}" sibTransId="{E62E1C65-F0A4-4377-BF14-CA0FB5CF7DB6}"/>
    <dgm:cxn modelId="{0B7190FC-EE0F-48E3-AB13-851293FF7BC3}" type="presOf" srcId="{9538D380-DAC0-4758-A397-F3E5EE6BD18A}" destId="{A584E6A7-7582-471F-AAC9-34373CA56FD6}" srcOrd="0" destOrd="0" presId="urn:microsoft.com/office/officeart/2005/8/layout/default"/>
    <dgm:cxn modelId="{D084A071-7B10-4522-8255-23D8EAFCDB6D}" srcId="{55C1D1CC-1CE8-4B89-9C3C-BD7F40E7E0BF}" destId="{9538D380-DAC0-4758-A397-F3E5EE6BD18A}" srcOrd="5" destOrd="0" parTransId="{6284752E-8C9C-44C0-863D-E90692BBBACD}" sibTransId="{7A590FD0-76B3-4069-942D-8372196B3D69}"/>
    <dgm:cxn modelId="{EF45D8B2-034A-4B00-BDF4-2E6811AF9F9F}" srcId="{55C1D1CC-1CE8-4B89-9C3C-BD7F40E7E0BF}" destId="{98EEC2CA-7E48-4B21-8729-525216F86116}" srcOrd="0" destOrd="0" parTransId="{71B9A40D-4D15-4825-A60A-2150C4D8B58C}" sibTransId="{235EFEF7-1389-4836-8F65-AB9557FF4F68}"/>
    <dgm:cxn modelId="{3095A82E-753A-4E9F-8FBF-A5369958DFAB}" srcId="{55C1D1CC-1CE8-4B89-9C3C-BD7F40E7E0BF}" destId="{3047B1A3-B768-4CE4-B4DB-791C9BE69297}" srcOrd="4" destOrd="0" parTransId="{38FC051B-27C4-4508-8397-BCA26DA5C5D4}" sibTransId="{60B2CDC1-891B-4CBC-99F2-82B950B58C22}"/>
    <dgm:cxn modelId="{FE38937B-B3BB-4748-B4C9-516AAB8DC108}" type="presParOf" srcId="{42D050A5-F6D2-4CA1-BA13-D5F31D0BC510}" destId="{34CB82FD-01E1-4D78-9EF3-8780C3ACB5DF}" srcOrd="0" destOrd="0" presId="urn:microsoft.com/office/officeart/2005/8/layout/default"/>
    <dgm:cxn modelId="{E85B39D4-1BA1-4E8B-8B92-C3AA76B3D601}" type="presParOf" srcId="{42D050A5-F6D2-4CA1-BA13-D5F31D0BC510}" destId="{83C47FF9-A7F5-4835-B37C-23AEAEFB8684}" srcOrd="1" destOrd="0" presId="urn:microsoft.com/office/officeart/2005/8/layout/default"/>
    <dgm:cxn modelId="{47C23DCC-6EE1-4361-8D52-3FAE0A829D95}" type="presParOf" srcId="{42D050A5-F6D2-4CA1-BA13-D5F31D0BC510}" destId="{1082FB76-7252-49DF-8B27-B98F25798266}" srcOrd="2" destOrd="0" presId="urn:microsoft.com/office/officeart/2005/8/layout/default"/>
    <dgm:cxn modelId="{573923A1-1845-475B-9D54-E1275A014734}" type="presParOf" srcId="{42D050A5-F6D2-4CA1-BA13-D5F31D0BC510}" destId="{44423DBE-A59B-4811-8042-5BD1FF43BB8D}" srcOrd="3" destOrd="0" presId="urn:microsoft.com/office/officeart/2005/8/layout/default"/>
    <dgm:cxn modelId="{EB02D062-02A2-4865-A53B-A3A02DC9E17C}" type="presParOf" srcId="{42D050A5-F6D2-4CA1-BA13-D5F31D0BC510}" destId="{ACA7E772-0A9C-4A50-878C-35E242E183A5}" srcOrd="4" destOrd="0" presId="urn:microsoft.com/office/officeart/2005/8/layout/default"/>
    <dgm:cxn modelId="{62D9980F-C163-437B-947D-17466A1D8E86}" type="presParOf" srcId="{42D050A5-F6D2-4CA1-BA13-D5F31D0BC510}" destId="{0AAA38A0-7FAA-46CF-B968-CDDF52771DAE}" srcOrd="5" destOrd="0" presId="urn:microsoft.com/office/officeart/2005/8/layout/default"/>
    <dgm:cxn modelId="{52F41698-3BB3-49F7-9E87-81C1367F0230}" type="presParOf" srcId="{42D050A5-F6D2-4CA1-BA13-D5F31D0BC510}" destId="{E4CA8133-D5FF-4C0F-98EE-0F58D28453B3}" srcOrd="6" destOrd="0" presId="urn:microsoft.com/office/officeart/2005/8/layout/default"/>
    <dgm:cxn modelId="{8BA27076-D6FC-402E-8A62-B25A15A60F08}" type="presParOf" srcId="{42D050A5-F6D2-4CA1-BA13-D5F31D0BC510}" destId="{05A6E3C2-87A7-49FA-9EBC-7F6877C5F1B6}" srcOrd="7" destOrd="0" presId="urn:microsoft.com/office/officeart/2005/8/layout/default"/>
    <dgm:cxn modelId="{B7E1E5AA-C2AB-4D0A-BA50-83CB3C09670F}" type="presParOf" srcId="{42D050A5-F6D2-4CA1-BA13-D5F31D0BC510}" destId="{ECE648E1-6D6C-43E6-B757-33E587A9251F}" srcOrd="8" destOrd="0" presId="urn:microsoft.com/office/officeart/2005/8/layout/default"/>
    <dgm:cxn modelId="{E7447359-74C1-4458-9936-C491CF784DA5}" type="presParOf" srcId="{42D050A5-F6D2-4CA1-BA13-D5F31D0BC510}" destId="{67FFBB08-DB4A-4FAD-8B8D-89645AB9CFBF}" srcOrd="9" destOrd="0" presId="urn:microsoft.com/office/officeart/2005/8/layout/default"/>
    <dgm:cxn modelId="{37DB4F11-D586-4355-B726-BC8D87432609}" type="presParOf" srcId="{42D050A5-F6D2-4CA1-BA13-D5F31D0BC510}" destId="{A584E6A7-7582-471F-AAC9-34373CA56FD6}" srcOrd="10" destOrd="0" presId="urn:microsoft.com/office/officeart/2005/8/layout/default"/>
    <dgm:cxn modelId="{A8B52A1A-19D1-4932-A3EE-8895DBCA5094}" type="presParOf" srcId="{42D050A5-F6D2-4CA1-BA13-D5F31D0BC510}" destId="{B87C4E3F-0F97-49AC-847B-EB3C3ABDA4D2}" srcOrd="11" destOrd="0" presId="urn:microsoft.com/office/officeart/2005/8/layout/default"/>
    <dgm:cxn modelId="{43F1E74B-D9EE-4819-B368-99E5A44380AB}" type="presParOf" srcId="{42D050A5-F6D2-4CA1-BA13-D5F31D0BC510}" destId="{E1036161-286B-4FAD-BCE3-B88DEF91281E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2A88C7-AA01-4EA8-98EF-470BEEE02B78}">
      <dsp:nvSpPr>
        <dsp:cNvPr id="0" name=""/>
        <dsp:cNvSpPr/>
      </dsp:nvSpPr>
      <dsp:spPr>
        <a:xfrm rot="5400000">
          <a:off x="-189091" y="191952"/>
          <a:ext cx="1260607" cy="882425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1</a:t>
          </a:r>
          <a:endParaRPr lang="en-US" sz="2600" kern="1200" dirty="0"/>
        </a:p>
      </dsp:txBody>
      <dsp:txXfrm rot="-5400000">
        <a:off x="1" y="444074"/>
        <a:ext cx="882425" cy="378182"/>
      </dsp:txXfrm>
    </dsp:sp>
    <dsp:sp modelId="{40047AD2-802C-421E-A4FB-87B14A897B74}">
      <dsp:nvSpPr>
        <dsp:cNvPr id="0" name=""/>
        <dsp:cNvSpPr/>
      </dsp:nvSpPr>
      <dsp:spPr>
        <a:xfrm rot="5400000">
          <a:off x="3875782" y="-2990495"/>
          <a:ext cx="819394" cy="680610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kern="1200" dirty="0" smtClean="0"/>
            <a:t>Establish coalition and charter</a:t>
          </a:r>
          <a:endParaRPr lang="en-US" sz="1800" kern="1200" dirty="0"/>
        </a:p>
      </dsp:txBody>
      <dsp:txXfrm rot="-5400000">
        <a:off x="882425" y="42862"/>
        <a:ext cx="6766109" cy="739394"/>
      </dsp:txXfrm>
    </dsp:sp>
    <dsp:sp modelId="{5953A9B3-5391-44B8-B053-C390F56D824D}">
      <dsp:nvSpPr>
        <dsp:cNvPr id="0" name=""/>
        <dsp:cNvSpPr/>
      </dsp:nvSpPr>
      <dsp:spPr>
        <a:xfrm rot="5400000">
          <a:off x="-189091" y="1152950"/>
          <a:ext cx="1260607" cy="882425"/>
        </a:xfrm>
        <a:prstGeom prst="chevron">
          <a:avLst/>
        </a:prstGeom>
        <a:solidFill>
          <a:schemeClr val="accent5">
            <a:hueOff val="-3624378"/>
            <a:satOff val="-28675"/>
            <a:lumOff val="-7157"/>
            <a:alphaOff val="0"/>
          </a:schemeClr>
        </a:solidFill>
        <a:ln w="12700" cap="flat" cmpd="sng" algn="ctr">
          <a:solidFill>
            <a:schemeClr val="accent5">
              <a:hueOff val="-3624378"/>
              <a:satOff val="-28675"/>
              <a:lumOff val="-7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2</a:t>
          </a:r>
          <a:endParaRPr lang="en-US" sz="2600" kern="1200" dirty="0"/>
        </a:p>
      </dsp:txBody>
      <dsp:txXfrm rot="-5400000">
        <a:off x="1" y="1405072"/>
        <a:ext cx="882425" cy="378182"/>
      </dsp:txXfrm>
    </dsp:sp>
    <dsp:sp modelId="{F161ED65-D061-4A84-A505-DEA14C86E18C}">
      <dsp:nvSpPr>
        <dsp:cNvPr id="0" name=""/>
        <dsp:cNvSpPr/>
      </dsp:nvSpPr>
      <dsp:spPr>
        <a:xfrm rot="5400000">
          <a:off x="3834878" y="-2075683"/>
          <a:ext cx="901203" cy="680610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624378"/>
              <a:satOff val="-28675"/>
              <a:lumOff val="-7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kern="1200" dirty="0" smtClean="0"/>
            <a:t>Discuss EBP strategies</a:t>
          </a:r>
          <a:endParaRPr lang="en-US" sz="1800" kern="1200" dirty="0"/>
        </a:p>
      </dsp:txBody>
      <dsp:txXfrm rot="-5400000">
        <a:off x="882426" y="920762"/>
        <a:ext cx="6762116" cy="813217"/>
      </dsp:txXfrm>
    </dsp:sp>
    <dsp:sp modelId="{FFBD7CD9-EF84-47C4-A87F-387E5C01ACFC}">
      <dsp:nvSpPr>
        <dsp:cNvPr id="0" name=""/>
        <dsp:cNvSpPr/>
      </dsp:nvSpPr>
      <dsp:spPr>
        <a:xfrm rot="5400000">
          <a:off x="-189091" y="2105278"/>
          <a:ext cx="1260607" cy="882425"/>
        </a:xfrm>
        <a:prstGeom prst="chevron">
          <a:avLst/>
        </a:prstGeom>
        <a:solidFill>
          <a:schemeClr val="accent5">
            <a:hueOff val="-7248755"/>
            <a:satOff val="-57351"/>
            <a:lumOff val="-14313"/>
            <a:alphaOff val="0"/>
          </a:schemeClr>
        </a:solidFill>
        <a:ln w="12700" cap="flat" cmpd="sng" algn="ctr">
          <a:solidFill>
            <a:schemeClr val="accent5">
              <a:hueOff val="-7248755"/>
              <a:satOff val="-57351"/>
              <a:lumOff val="-1431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3</a:t>
          </a:r>
          <a:endParaRPr lang="en-US" sz="2600" kern="1200" dirty="0"/>
        </a:p>
      </dsp:txBody>
      <dsp:txXfrm rot="-5400000">
        <a:off x="1" y="2357400"/>
        <a:ext cx="882425" cy="378182"/>
      </dsp:txXfrm>
    </dsp:sp>
    <dsp:sp modelId="{73AAECBC-903D-422F-ABEF-F43684094ACF}">
      <dsp:nvSpPr>
        <dsp:cNvPr id="0" name=""/>
        <dsp:cNvSpPr/>
      </dsp:nvSpPr>
      <dsp:spPr>
        <a:xfrm rot="5400000">
          <a:off x="3810704" y="-1030201"/>
          <a:ext cx="878768" cy="672389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248755"/>
              <a:satOff val="-57351"/>
              <a:lumOff val="-1431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kern="1200" dirty="0" smtClean="0"/>
            <a:t>Review community data, identify resources and gaps</a:t>
          </a:r>
          <a:endParaRPr lang="en-US" sz="1800" kern="1200" dirty="0"/>
        </a:p>
      </dsp:txBody>
      <dsp:txXfrm rot="-5400000">
        <a:off x="888143" y="1935258"/>
        <a:ext cx="6680993" cy="7929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2A88C7-AA01-4EA8-98EF-470BEEE02B78}">
      <dsp:nvSpPr>
        <dsp:cNvPr id="0" name=""/>
        <dsp:cNvSpPr/>
      </dsp:nvSpPr>
      <dsp:spPr>
        <a:xfrm rot="5400000">
          <a:off x="-188618" y="188618"/>
          <a:ext cx="1257457" cy="880220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4</a:t>
          </a:r>
          <a:endParaRPr lang="en-US" sz="2600" kern="1200" dirty="0"/>
        </a:p>
      </dsp:txBody>
      <dsp:txXfrm rot="-5400000">
        <a:off x="1" y="440109"/>
        <a:ext cx="880220" cy="377237"/>
      </dsp:txXfrm>
    </dsp:sp>
    <dsp:sp modelId="{40047AD2-802C-421E-A4FB-87B14A897B74}">
      <dsp:nvSpPr>
        <dsp:cNvPr id="0" name=""/>
        <dsp:cNvSpPr/>
      </dsp:nvSpPr>
      <dsp:spPr>
        <a:xfrm rot="5400000">
          <a:off x="3875703" y="-2995483"/>
          <a:ext cx="817347" cy="680831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kern="1200" dirty="0" smtClean="0"/>
            <a:t>Develop Action Plans</a:t>
          </a:r>
          <a:endParaRPr lang="en-US" sz="1800" kern="1200" dirty="0"/>
        </a:p>
      </dsp:txBody>
      <dsp:txXfrm rot="-5400000">
        <a:off x="880220" y="39900"/>
        <a:ext cx="6768414" cy="737547"/>
      </dsp:txXfrm>
    </dsp:sp>
    <dsp:sp modelId="{5953A9B3-5391-44B8-B053-C390F56D824D}">
      <dsp:nvSpPr>
        <dsp:cNvPr id="0" name=""/>
        <dsp:cNvSpPr/>
      </dsp:nvSpPr>
      <dsp:spPr>
        <a:xfrm rot="5400000">
          <a:off x="-188618" y="1129923"/>
          <a:ext cx="1257457" cy="880220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5</a:t>
          </a:r>
          <a:endParaRPr lang="en-US" sz="2600" kern="1200" dirty="0"/>
        </a:p>
      </dsp:txBody>
      <dsp:txXfrm rot="-5400000">
        <a:off x="1" y="1381414"/>
        <a:ext cx="880220" cy="377237"/>
      </dsp:txXfrm>
    </dsp:sp>
    <dsp:sp modelId="{F161ED65-D061-4A84-A505-DEA14C86E18C}">
      <dsp:nvSpPr>
        <dsp:cNvPr id="0" name=""/>
        <dsp:cNvSpPr/>
      </dsp:nvSpPr>
      <dsp:spPr>
        <a:xfrm rot="5400000">
          <a:off x="3852266" y="-2038715"/>
          <a:ext cx="864222" cy="680831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kern="1200" dirty="0" smtClean="0"/>
            <a:t>Implement and monitor strategies</a:t>
          </a:r>
          <a:endParaRPr lang="en-US" sz="1800" kern="1200" dirty="0"/>
        </a:p>
      </dsp:txBody>
      <dsp:txXfrm rot="-5400000">
        <a:off x="880220" y="975519"/>
        <a:ext cx="6766126" cy="779846"/>
      </dsp:txXfrm>
    </dsp:sp>
    <dsp:sp modelId="{FFBD7CD9-EF84-47C4-A87F-387E5C01ACFC}">
      <dsp:nvSpPr>
        <dsp:cNvPr id="0" name=""/>
        <dsp:cNvSpPr/>
      </dsp:nvSpPr>
      <dsp:spPr>
        <a:xfrm rot="5400000">
          <a:off x="-188618" y="2076483"/>
          <a:ext cx="1257457" cy="880220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6</a:t>
          </a:r>
          <a:endParaRPr lang="en-US" sz="2600" kern="1200" dirty="0"/>
        </a:p>
      </dsp:txBody>
      <dsp:txXfrm rot="-5400000">
        <a:off x="1" y="2327974"/>
        <a:ext cx="880220" cy="377237"/>
      </dsp:txXfrm>
    </dsp:sp>
    <dsp:sp modelId="{73AAECBC-903D-422F-ABEF-F43684094ACF}">
      <dsp:nvSpPr>
        <dsp:cNvPr id="0" name=""/>
        <dsp:cNvSpPr/>
      </dsp:nvSpPr>
      <dsp:spPr>
        <a:xfrm rot="5400000">
          <a:off x="3858138" y="-1091310"/>
          <a:ext cx="817347" cy="680831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kern="1200" dirty="0" smtClean="0"/>
            <a:t>Pursue Sustainability</a:t>
          </a:r>
          <a:endParaRPr lang="en-US" sz="1800" kern="1200" dirty="0"/>
        </a:p>
      </dsp:txBody>
      <dsp:txXfrm rot="-5400000">
        <a:off x="862655" y="1944073"/>
        <a:ext cx="6768414" cy="73754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CB82FD-01E1-4D78-9EF3-8780C3ACB5DF}">
      <dsp:nvSpPr>
        <dsp:cNvPr id="0" name=""/>
        <dsp:cNvSpPr/>
      </dsp:nvSpPr>
      <dsp:spPr>
        <a:xfrm>
          <a:off x="884566" y="1756"/>
          <a:ext cx="1937374" cy="11624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smtClean="0"/>
            <a:t>Coalition</a:t>
          </a:r>
          <a:endParaRPr lang="en-US" sz="2100" kern="1200"/>
        </a:p>
      </dsp:txBody>
      <dsp:txXfrm>
        <a:off x="884566" y="1756"/>
        <a:ext cx="1937374" cy="1162424"/>
      </dsp:txXfrm>
    </dsp:sp>
    <dsp:sp modelId="{1082FB76-7252-49DF-8B27-B98F25798266}">
      <dsp:nvSpPr>
        <dsp:cNvPr id="0" name=""/>
        <dsp:cNvSpPr/>
      </dsp:nvSpPr>
      <dsp:spPr>
        <a:xfrm>
          <a:off x="3023447" y="1382113"/>
          <a:ext cx="1937374" cy="11624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MA Department of Public Health</a:t>
          </a:r>
          <a:endParaRPr lang="en-US" sz="2100" kern="1200" dirty="0"/>
        </a:p>
      </dsp:txBody>
      <dsp:txXfrm>
        <a:off x="3023447" y="1382113"/>
        <a:ext cx="1937374" cy="1162424"/>
      </dsp:txXfrm>
    </dsp:sp>
    <dsp:sp modelId="{ACA7E772-0A9C-4A50-878C-35E242E183A5}">
      <dsp:nvSpPr>
        <dsp:cNvPr id="0" name=""/>
        <dsp:cNvSpPr/>
      </dsp:nvSpPr>
      <dsp:spPr>
        <a:xfrm>
          <a:off x="5130168" y="1756"/>
          <a:ext cx="1937374" cy="11624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Fiscal Agent</a:t>
          </a:r>
          <a:endParaRPr lang="en-US" sz="2100" kern="1200" dirty="0"/>
        </a:p>
      </dsp:txBody>
      <dsp:txXfrm>
        <a:off x="5130168" y="1756"/>
        <a:ext cx="1937374" cy="1162424"/>
      </dsp:txXfrm>
    </dsp:sp>
    <dsp:sp modelId="{E4CA8133-D5FF-4C0F-98EE-0F58D28453B3}">
      <dsp:nvSpPr>
        <dsp:cNvPr id="0" name=""/>
        <dsp:cNvSpPr/>
      </dsp:nvSpPr>
      <dsp:spPr>
        <a:xfrm>
          <a:off x="3023447" y="2950"/>
          <a:ext cx="1937374" cy="11624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Anchor Agency</a:t>
          </a:r>
          <a:endParaRPr lang="en-US" sz="2100" kern="1200" dirty="0"/>
        </a:p>
      </dsp:txBody>
      <dsp:txXfrm>
        <a:off x="3023447" y="2950"/>
        <a:ext cx="1937374" cy="1162424"/>
      </dsp:txXfrm>
    </dsp:sp>
    <dsp:sp modelId="{ECE648E1-6D6C-43E6-B757-33E587A9251F}">
      <dsp:nvSpPr>
        <dsp:cNvPr id="0" name=""/>
        <dsp:cNvSpPr/>
      </dsp:nvSpPr>
      <dsp:spPr>
        <a:xfrm>
          <a:off x="5118815" y="1407798"/>
          <a:ext cx="1937374" cy="11624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Community Advisory Board</a:t>
          </a:r>
          <a:endParaRPr lang="en-US" sz="2100" kern="1200" dirty="0"/>
        </a:p>
      </dsp:txBody>
      <dsp:txXfrm>
        <a:off x="5118815" y="1407798"/>
        <a:ext cx="1937374" cy="1162424"/>
      </dsp:txXfrm>
    </dsp:sp>
    <dsp:sp modelId="{A584E6A7-7582-471F-AAC9-34373CA56FD6}">
      <dsp:nvSpPr>
        <dsp:cNvPr id="0" name=""/>
        <dsp:cNvSpPr/>
      </dsp:nvSpPr>
      <dsp:spPr>
        <a:xfrm>
          <a:off x="890669" y="1374541"/>
          <a:ext cx="1937374" cy="11624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Community Organizations</a:t>
          </a:r>
          <a:endParaRPr lang="en-US" sz="2100" kern="1200" dirty="0"/>
        </a:p>
      </dsp:txBody>
      <dsp:txXfrm>
        <a:off x="890669" y="1374541"/>
        <a:ext cx="1937374" cy="1162424"/>
      </dsp:txXfrm>
    </dsp:sp>
    <dsp:sp modelId="{E1036161-286B-4FAD-BCE3-B88DEF91281E}">
      <dsp:nvSpPr>
        <dsp:cNvPr id="0" name=""/>
        <dsp:cNvSpPr/>
      </dsp:nvSpPr>
      <dsp:spPr>
        <a:xfrm>
          <a:off x="887918" y="2714081"/>
          <a:ext cx="6159650" cy="11624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Boston Medical Center</a:t>
          </a:r>
          <a:endParaRPr lang="en-US" sz="2100" kern="1200" dirty="0"/>
        </a:p>
      </dsp:txBody>
      <dsp:txXfrm>
        <a:off x="887918" y="2714081"/>
        <a:ext cx="6159650" cy="11624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B862FC-ECC4-B14A-B346-8B5250E7029F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618FDC-1855-C546-BF42-5CB6C6A24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461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18FDC-1855-C546-BF42-5CB6C6A24D2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4477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18FDC-1855-C546-BF42-5CB6C6A24D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4080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18FDC-1855-C546-BF42-5CB6C6A24D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6353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18FDC-1855-C546-BF42-5CB6C6A24D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395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18FDC-1855-C546-BF42-5CB6C6A24D2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982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18FDC-1855-C546-BF42-5CB6C6A24D2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166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strike="sngStrike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18FDC-1855-C546-BF42-5CB6C6A24D2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432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18FDC-1855-C546-BF42-5CB6C6A24D2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90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18FDC-1855-C546-BF42-5CB6C6A24D2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6520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18FDC-1855-C546-BF42-5CB6C6A24D2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1059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18FDC-1855-C546-BF42-5CB6C6A24D2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7777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18FDC-1855-C546-BF42-5CB6C6A24D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38222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18FDC-1855-C546-BF42-5CB6C6A24D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588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.bin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ED45D5-08E5-5145-AC7C-638A6F89DB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10314" y="2286000"/>
            <a:ext cx="6520602" cy="1838739"/>
          </a:xfrm>
        </p:spPr>
        <p:txBody>
          <a:bodyPr anchor="ctr">
            <a:normAutofit/>
          </a:bodyPr>
          <a:lstStyle>
            <a:lvl1pPr algn="l">
              <a:defRPr sz="3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10314" y="4124739"/>
            <a:ext cx="6520602" cy="4572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Presented by: 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21BEB98-F84E-0547-AEBF-AC18B55FB8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124737"/>
            <a:ext cx="2310314" cy="45720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624C7D-69F1-EC40-AFA8-B529659064FE}"/>
              </a:ext>
            </a:extLst>
          </p:cNvPr>
          <p:cNvSpPr txBox="1"/>
          <p:nvPr userDrawn="1"/>
        </p:nvSpPr>
        <p:spPr>
          <a:xfrm>
            <a:off x="257520" y="6436064"/>
            <a:ext cx="8475859" cy="20005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NIH HEAL Initiative and Helping to End Addiction Long-term are service marks of the U.S. Department of Health and Human Services. 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AA9483D-D251-4507-BF89-253D0537C2B0}"/>
              </a:ext>
            </a:extLst>
          </p:cNvPr>
          <p:cNvGrpSpPr/>
          <p:nvPr userDrawn="1"/>
        </p:nvGrpSpPr>
        <p:grpSpPr>
          <a:xfrm>
            <a:off x="313336" y="5889413"/>
            <a:ext cx="8475859" cy="429115"/>
            <a:chOff x="313336" y="5904677"/>
            <a:chExt cx="8174369" cy="413851"/>
          </a:xfrm>
        </p:grpSpPr>
        <p:pic>
          <p:nvPicPr>
            <p:cNvPr id="13" name="Picture 1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CEE7289B-7DA3-47DE-BBDA-5C97699F5E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90259" y="5904677"/>
              <a:ext cx="804002" cy="362745"/>
            </a:xfrm>
            <a:prstGeom prst="rect">
              <a:avLst/>
            </a:prstGeom>
          </p:spPr>
        </p:pic>
        <p:pic>
          <p:nvPicPr>
            <p:cNvPr id="14" name="Picture 13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272639FF-46FC-4F36-899E-11C92ECC1F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0121" y="6070709"/>
              <a:ext cx="1259112" cy="187809"/>
            </a:xfrm>
            <a:prstGeom prst="rect">
              <a:avLst/>
            </a:prstGeom>
          </p:spPr>
        </p:pic>
        <p:pic>
          <p:nvPicPr>
            <p:cNvPr id="15" name="Picture 14" descr="A close up of a logo&#10;&#10;Description automatically generated">
              <a:extLst>
                <a:ext uri="{FF2B5EF4-FFF2-40B4-BE49-F238E27FC236}">
                  <a16:creationId xmlns:a16="http://schemas.microsoft.com/office/drawing/2014/main" id="{8CCB83CB-0BCE-4924-8E4E-FEA461CEB8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3336" y="6033637"/>
              <a:ext cx="961063" cy="283007"/>
            </a:xfrm>
            <a:prstGeom prst="rect">
              <a:avLst/>
            </a:prstGeom>
          </p:spPr>
        </p:pic>
        <p:pic>
          <p:nvPicPr>
            <p:cNvPr id="17" name="Picture 2" descr="RTI_W_SM-1lg">
              <a:extLst>
                <a:ext uri="{FF2B5EF4-FFF2-40B4-BE49-F238E27FC236}">
                  <a16:creationId xmlns:a16="http://schemas.microsoft.com/office/drawing/2014/main" id="{D260EFFA-D6EA-4B95-8A0D-AF1207439269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1806" y="6050166"/>
              <a:ext cx="503248" cy="210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1078BD4-0D87-4116-BD12-C7E6128C62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37466" y="6014467"/>
              <a:ext cx="1092957" cy="304061"/>
            </a:xfrm>
            <a:prstGeom prst="rect">
              <a:avLst/>
            </a:prstGeom>
          </p:spPr>
        </p:pic>
        <p:pic>
          <p:nvPicPr>
            <p:cNvPr id="18" name="Picture 17" descr="A close up of a logo&#10;&#10;Description automatically generated">
              <a:extLst>
                <a:ext uri="{FF2B5EF4-FFF2-40B4-BE49-F238E27FC236}">
                  <a16:creationId xmlns:a16="http://schemas.microsoft.com/office/drawing/2014/main" id="{F728AEB0-02D7-4E65-8D79-D3EAA2E8A3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18713" y="6062312"/>
              <a:ext cx="1363613" cy="197299"/>
            </a:xfrm>
            <a:prstGeom prst="rect">
              <a:avLst/>
            </a:prstGeom>
          </p:spPr>
        </p:pic>
        <p:pic>
          <p:nvPicPr>
            <p:cNvPr id="7" name="Picture 6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E653247D-733E-447A-8B24-8D8C5CCB38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3005" y="6033637"/>
              <a:ext cx="834700" cy="249722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7EEC3E14-2C32-4C46-8C73-28D6971091EC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/>
        </p:blipFill>
        <p:spPr>
          <a:xfrm>
            <a:off x="194038" y="2572254"/>
            <a:ext cx="2067141" cy="132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149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179E910-5378-DF43-828F-AED93FB198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843434"/>
            <a:ext cx="9144000" cy="101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3878489"/>
          </a:xfrm>
        </p:spPr>
        <p:txBody>
          <a:bodyPr/>
          <a:lstStyle>
            <a:lvl1pPr>
              <a:buClr>
                <a:schemeClr val="tx1"/>
              </a:buClr>
              <a:defRPr/>
            </a:lvl1pPr>
            <a:lvl2pPr marL="685800" indent="-228600">
              <a:buClr>
                <a:schemeClr val="tx1"/>
              </a:buClr>
              <a:buSzPct val="70000"/>
              <a:buFont typeface="Courier New" panose="02070309020205020404" pitchFamily="49" charset="0"/>
              <a:buChar char="o"/>
              <a:defRPr/>
            </a:lvl2pPr>
            <a:lvl3pPr marL="1143000" indent="-228600">
              <a:buClr>
                <a:schemeClr val="tx1"/>
              </a:buClr>
              <a:buFont typeface="Wingdings" pitchFamily="2" charset="2"/>
              <a:buChar char="§"/>
              <a:defRPr/>
            </a:lvl3pPr>
            <a:lvl4pPr marL="1600200" indent="-228600">
              <a:buClr>
                <a:schemeClr val="tx1"/>
              </a:buClr>
              <a:buSzPct val="100000"/>
              <a:buFont typeface="System Font Regular"/>
              <a:buChar char="−"/>
              <a:defRPr/>
            </a:lvl4pPr>
            <a:lvl5pPr marL="2057400" indent="-228600">
              <a:buClr>
                <a:schemeClr val="tx1"/>
              </a:buClr>
              <a:buFont typeface="System Font Regular"/>
              <a:buChar char="&gt;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14">
            <a:extLst>
              <a:ext uri="{FF2B5EF4-FFF2-40B4-BE49-F238E27FC236}">
                <a16:creationId xmlns:a16="http://schemas.microsoft.com/office/drawing/2014/main" id="{C8F13C6C-75E6-BD4E-B645-E8C567F873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60266" y="6177448"/>
            <a:ext cx="4550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33B08E3-7A67-F449-BAD9-1131F0C352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5387E40-A8D4-FF47-8FD0-62846D6F2E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75407" y="6177448"/>
            <a:ext cx="43460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HEALing Communities Study</a:t>
            </a: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789EC6-C829-44B7-911F-48BD8AC84F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60912" y="5937812"/>
            <a:ext cx="1323203" cy="84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14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7886700" cy="3863746"/>
          </a:xfrm>
        </p:spPr>
        <p:txBody>
          <a:bodyPr/>
          <a:lstStyle>
            <a:lvl1pPr>
              <a:buClr>
                <a:schemeClr val="tx1"/>
              </a:buClr>
              <a:defRPr/>
            </a:lvl1pPr>
            <a:lvl2pPr marL="685800" indent="-228600">
              <a:buClr>
                <a:schemeClr val="tx1"/>
              </a:buClr>
              <a:buSzPct val="70000"/>
              <a:buFont typeface="Courier New" panose="02070309020205020404" pitchFamily="49" charset="0"/>
              <a:buChar char="o"/>
              <a:defRPr/>
            </a:lvl2pPr>
            <a:lvl3pPr marL="1143000" indent="-228600">
              <a:buClr>
                <a:schemeClr val="tx1"/>
              </a:buClr>
              <a:buFont typeface="Wingdings" pitchFamily="2" charset="2"/>
              <a:buChar char="§"/>
              <a:defRPr/>
            </a:lvl3pPr>
            <a:lvl4pPr marL="1600200" indent="-228600">
              <a:buClr>
                <a:schemeClr val="tx1"/>
              </a:buClr>
              <a:buFont typeface="System Font Regular"/>
              <a:buChar char="−"/>
              <a:defRPr/>
            </a:lvl4pPr>
            <a:lvl5pPr marL="2057400" indent="-228600">
              <a:buClr>
                <a:schemeClr val="tx1"/>
              </a:buClr>
              <a:buFont typeface="System Font Regular"/>
              <a:buChar char="&gt;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3745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3863746"/>
          </a:xfrm>
        </p:spPr>
        <p:txBody>
          <a:bodyPr/>
          <a:lstStyle>
            <a:lvl1pPr>
              <a:buClr>
                <a:schemeClr val="tx1"/>
              </a:buClr>
              <a:defRPr/>
            </a:lvl1pPr>
            <a:lvl2pPr marL="685800" indent="-228600">
              <a:buClr>
                <a:schemeClr val="tx1"/>
              </a:buClr>
              <a:buSzPct val="70000"/>
              <a:buFont typeface="Courier New" panose="02070309020205020404" pitchFamily="49" charset="0"/>
              <a:buChar char="o"/>
              <a:defRPr/>
            </a:lvl2pPr>
            <a:lvl3pPr marL="1143000" indent="-228600">
              <a:buClr>
                <a:schemeClr val="tx1"/>
              </a:buClr>
              <a:buFont typeface="Wingdings" pitchFamily="2" charset="2"/>
              <a:buChar char="§"/>
              <a:defRPr/>
            </a:lvl3pPr>
            <a:lvl4pPr marL="1600200" indent="-228600">
              <a:buClr>
                <a:schemeClr val="tx1"/>
              </a:buClr>
              <a:buFont typeface="System Font Regular"/>
              <a:buChar char="−"/>
              <a:defRPr/>
            </a:lvl4pPr>
            <a:lvl5pPr marL="2057400" indent="-228600">
              <a:buClr>
                <a:schemeClr val="tx1"/>
              </a:buClr>
              <a:buFont typeface="System Font Regular"/>
              <a:buChar char="&gt;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3863746"/>
          </a:xfrm>
        </p:spPr>
        <p:txBody>
          <a:bodyPr/>
          <a:lstStyle>
            <a:lvl1pPr>
              <a:buClr>
                <a:schemeClr val="tx1"/>
              </a:buClr>
              <a:defRPr/>
            </a:lvl1pPr>
            <a:lvl2pPr marL="685800" indent="-228600">
              <a:buClr>
                <a:schemeClr val="tx1"/>
              </a:buClr>
              <a:buSzPct val="70000"/>
              <a:buFont typeface="Courier New" panose="02070309020205020404" pitchFamily="49" charset="0"/>
              <a:buChar char="o"/>
              <a:defRPr/>
            </a:lvl2pPr>
            <a:lvl3pPr marL="1143000" indent="-228600">
              <a:buClr>
                <a:schemeClr val="tx1"/>
              </a:buClr>
              <a:buFont typeface="Wingdings" pitchFamily="2" charset="2"/>
              <a:buChar char="§"/>
              <a:defRPr/>
            </a:lvl3pPr>
            <a:lvl4pPr marL="1600200" indent="-228600">
              <a:buClr>
                <a:schemeClr val="tx1"/>
              </a:buClr>
              <a:buFont typeface="System Font Regular"/>
              <a:buChar char="−"/>
              <a:defRPr/>
            </a:lvl4pPr>
            <a:lvl5pPr marL="2057400" indent="-228600">
              <a:buClr>
                <a:schemeClr val="tx1"/>
              </a:buClr>
              <a:buFont typeface="System Font Regular"/>
              <a:buChar char="&gt;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2658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D05AAAF-68CD-0B4E-A7DB-87F28D6343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09990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3152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830" y="1142357"/>
            <a:ext cx="8754413" cy="5175176"/>
          </a:xfrm>
        </p:spPr>
        <p:txBody>
          <a:bodyPr>
            <a:noAutofit/>
          </a:bodyPr>
          <a:lstStyle>
            <a:lvl1pPr>
              <a:buClr>
                <a:schemeClr val="tx2"/>
              </a:buCl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2763" indent="-168275">
              <a:buClr>
                <a:schemeClr val="tx2"/>
              </a:buClr>
              <a:buFont typeface="Arial" panose="020B0604020202020204" pitchFamily="34" charset="0"/>
              <a:buChar char="̶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47713" indent="-227013">
              <a:buClr>
                <a:schemeClr val="tx2"/>
              </a:buClr>
              <a:buSzPct val="120000"/>
              <a:buFont typeface="Arial" panose="020B0604020202020204" pitchFamily="34" charset="0"/>
              <a:buChar char="▫"/>
              <a:tabLst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tx2"/>
              </a:buCl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09552" y="6660156"/>
            <a:ext cx="7069929" cy="18977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173830" y="155578"/>
            <a:ext cx="8752621" cy="63499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" y="878505"/>
            <a:ext cx="9148859" cy="77748"/>
          </a:xfrm>
          <a:prstGeom prst="rect">
            <a:avLst/>
          </a:prstGeom>
          <a:solidFill>
            <a:schemeClr val="accent6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FFFFFF"/>
              </a:solidFill>
              <a:latin typeface="Arial"/>
              <a:cs typeface="+mn-cs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470697" y="878505"/>
            <a:ext cx="2193646" cy="77748"/>
          </a:xfrm>
          <a:prstGeom prst="rect">
            <a:avLst/>
          </a:prstGeom>
          <a:solidFill>
            <a:srgbClr val="F8BF56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FFFFFF"/>
              </a:solidFill>
              <a:latin typeface="Arial"/>
              <a:cs typeface="+mn-cs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8254836" y="878505"/>
            <a:ext cx="889164" cy="77748"/>
          </a:xfrm>
          <a:prstGeom prst="rect">
            <a:avLst/>
          </a:prstGeom>
          <a:solidFill>
            <a:schemeClr val="accent6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FFFFFF"/>
              </a:solidFill>
              <a:latin typeface="Arial"/>
              <a:cs typeface="+mn-cs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7054386" y="878505"/>
            <a:ext cx="1219913" cy="7774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FFFFFF"/>
              </a:solidFill>
              <a:latin typeface="Arial"/>
              <a:cs typeface="+mn-cs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8274299" y="878505"/>
            <a:ext cx="869703" cy="777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FFFFFF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312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HEALing Communities Study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5FB71-0D40-934F-887F-C9D22A3AE2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052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3863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6510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  <p:sldLayoutId id="2147483664" r:id="rId4"/>
    <p:sldLayoutId id="2147483663" r:id="rId5"/>
    <p:sldLayoutId id="2147483667" r:id="rId6"/>
    <p:sldLayoutId id="2147483668" r:id="rId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SzPct val="70000"/>
        <a:buFont typeface="Courier New" panose="02070309020205020404" pitchFamily="49" charset="0"/>
        <a:buChar char="o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System Font Regular"/>
        <a:buChar char="−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System Font Regular"/>
        <a:buChar char="&gt;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emf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79A70-612C-6141-8729-8787D188D8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0314" y="2402114"/>
            <a:ext cx="6520602" cy="1838739"/>
          </a:xfrm>
        </p:spPr>
        <p:txBody>
          <a:bodyPr>
            <a:normAutofit/>
          </a:bodyPr>
          <a:lstStyle/>
          <a:p>
            <a:r>
              <a:rPr lang="en-US" dirty="0" err="1" smtClean="0"/>
              <a:t>HEALing</a:t>
            </a:r>
            <a:r>
              <a:rPr lang="en-US" dirty="0" smtClean="0"/>
              <a:t> </a:t>
            </a:r>
            <a:r>
              <a:rPr lang="en-US" dirty="0"/>
              <a:t>Communities </a:t>
            </a:r>
            <a:r>
              <a:rPr lang="en-US" dirty="0" smtClean="0"/>
              <a:t>Study</a:t>
            </a:r>
            <a:endParaRPr lang="en-US" sz="2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2C4902-DA8D-3A4A-BB1B-24A7C51BF4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10314" y="3727410"/>
            <a:ext cx="6520602" cy="1026886"/>
          </a:xfrm>
        </p:spPr>
        <p:txBody>
          <a:bodyPr/>
          <a:lstStyle/>
          <a:p>
            <a:r>
              <a:rPr lang="en-US" dirty="0"/>
              <a:t>Presented by: </a:t>
            </a:r>
            <a:r>
              <a:rPr lang="en-US" dirty="0" smtClean="0"/>
              <a:t>Jeffrey Samet, MD, MPH</a:t>
            </a:r>
          </a:p>
          <a:p>
            <a:r>
              <a:rPr lang="en-US" dirty="0" smtClean="0"/>
              <a:t>Professor of Medicine and Public Health, Boston University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F43A8B-D2C8-DF4A-A03F-3A07E600914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10/4/2022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7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400894"/>
            <a:ext cx="8133220" cy="684446"/>
          </a:xfrm>
        </p:spPr>
        <p:txBody>
          <a:bodyPr>
            <a:noAutofit/>
          </a:bodyPr>
          <a:lstStyle/>
          <a:p>
            <a:r>
              <a:rPr lang="en-US" sz="2800" dirty="0" smtClean="0"/>
              <a:t>Hospital Based </a:t>
            </a:r>
            <a:r>
              <a:rPr lang="en-US" sz="2800" dirty="0"/>
              <a:t>Addiction Consult Services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400" dirty="0" smtClean="0"/>
              <a:t>Brockton</a:t>
            </a:r>
            <a:r>
              <a:rPr lang="en-US" sz="2400" dirty="0"/>
              <a:t>, Gloucester, Holyoke, Lowell, Salem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42404" y="1323122"/>
            <a:ext cx="5796004" cy="4494354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latin typeface="+mj-lt"/>
              </a:rPr>
              <a:t>Strategy to initiate MOUD for inpatients </a:t>
            </a:r>
            <a:r>
              <a:rPr lang="en-US" dirty="0">
                <a:latin typeface="+mj-lt"/>
              </a:rPr>
              <a:t>and link </a:t>
            </a:r>
            <a:r>
              <a:rPr lang="en-US" dirty="0" smtClean="0">
                <a:latin typeface="+mj-lt"/>
              </a:rPr>
              <a:t>to MOUD upon discharge</a:t>
            </a:r>
          </a:p>
          <a:p>
            <a:r>
              <a:rPr lang="en-US" dirty="0" smtClean="0">
                <a:latin typeface="+mj-lt"/>
              </a:rPr>
              <a:t>HCS typically supported 2 full time staff (e.g., nurse practitioner [NP], nurse [RN], recovery coach)</a:t>
            </a:r>
          </a:p>
          <a:p>
            <a:pPr marL="214313" indent="-214313">
              <a:spcAft>
                <a:spcPts val="450"/>
              </a:spcAft>
            </a:pPr>
            <a:r>
              <a:rPr lang="en-US" dirty="0" smtClean="0"/>
              <a:t>Success of treatment model:	</a:t>
            </a:r>
          </a:p>
          <a:p>
            <a:pPr marL="671513" lvl="1" indent="-214313">
              <a:spcAft>
                <a:spcPts val="450"/>
              </a:spcAft>
            </a:pPr>
            <a:r>
              <a:rPr lang="en-US" dirty="0" smtClean="0"/>
              <a:t>Increase </a:t>
            </a:r>
            <a:r>
              <a:rPr lang="en-US" dirty="0"/>
              <a:t>in MOUD initiations, admission to OTPs, referral to </a:t>
            </a:r>
            <a:r>
              <a:rPr lang="en-US" dirty="0" smtClean="0"/>
              <a:t>buprenorphine </a:t>
            </a:r>
            <a:r>
              <a:rPr lang="en-US" dirty="0"/>
              <a:t>providers</a:t>
            </a:r>
          </a:p>
          <a:p>
            <a:pPr marL="671513" lvl="1" indent="-214313">
              <a:spcAft>
                <a:spcPts val="450"/>
              </a:spcAft>
            </a:pPr>
            <a:r>
              <a:rPr lang="en-US" dirty="0" smtClean="0"/>
              <a:t>Recovery Coaches key to willingness to initiate MOUD</a:t>
            </a:r>
          </a:p>
          <a:p>
            <a:pPr marL="671513" lvl="1" indent="-214313">
              <a:lnSpc>
                <a:spcPct val="110000"/>
              </a:lnSpc>
            </a:pPr>
            <a:r>
              <a:rPr lang="en-US" dirty="0" smtClean="0"/>
              <a:t>Catalyze culture change in hospital re: OUD and MOUD</a:t>
            </a:r>
          </a:p>
          <a:p>
            <a:pPr marL="671513" lvl="1" indent="-214313">
              <a:lnSpc>
                <a:spcPct val="110000"/>
              </a:lnSpc>
            </a:pPr>
            <a:r>
              <a:rPr lang="en-US" dirty="0" smtClean="0"/>
              <a:t>Sustainable through billable services</a:t>
            </a:r>
          </a:p>
          <a:p>
            <a:endParaRPr lang="en-US" dirty="0">
              <a:latin typeface="+mj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err="1" smtClean="0"/>
              <a:t>HEALing</a:t>
            </a:r>
            <a:r>
              <a:rPr lang="en-US" dirty="0" smtClean="0"/>
              <a:t> Communities Study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3B08E3-7A67-F449-BAD9-1131F0C352F9}" type="slidenum">
              <a:rPr lang="en-US" smtClean="0"/>
              <a:pPr/>
              <a:t>10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6370781" y="1036114"/>
            <a:ext cx="2739242" cy="2277394"/>
            <a:chOff x="6370781" y="1185739"/>
            <a:chExt cx="2739242" cy="227739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5756" t="9726" r="12224"/>
            <a:stretch/>
          </p:blipFill>
          <p:spPr>
            <a:xfrm>
              <a:off x="6519083" y="1530190"/>
              <a:ext cx="2263719" cy="166182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454289" y="1256955"/>
              <a:ext cx="26557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Recovery </a:t>
              </a:r>
              <a:r>
                <a:rPr lang="en-US" sz="1200" dirty="0"/>
                <a:t>coach </a:t>
              </a:r>
              <a:r>
                <a:rPr lang="en-US" sz="1200" dirty="0" smtClean="0"/>
                <a:t>- Salem Hospital</a:t>
              </a:r>
              <a:endParaRPr lang="en-US" sz="12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671144" y="3174081"/>
              <a:ext cx="212299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Credit: </a:t>
              </a:r>
              <a:r>
                <a:rPr lang="en-US" sz="1100" dirty="0" smtClean="0"/>
                <a:t>Jesse Costa/WBUR</a:t>
              </a:r>
              <a:endParaRPr lang="en-US" sz="1100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370781" y="1185739"/>
              <a:ext cx="2560321" cy="2277394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370781" y="3400334"/>
            <a:ext cx="2626821" cy="2518425"/>
            <a:chOff x="6304281" y="3516709"/>
            <a:chExt cx="2626821" cy="251842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87407" y="4045556"/>
              <a:ext cx="2307962" cy="13716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666825" y="5388803"/>
              <a:ext cx="17820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Credit: George O’Brien</a:t>
              </a:r>
            </a:p>
            <a:p>
              <a:pPr algn="ctr"/>
              <a:r>
                <a:rPr lang="en-US" sz="1200" dirty="0" smtClean="0"/>
                <a:t>BusinessWest.com</a:t>
              </a:r>
            </a:p>
            <a:p>
              <a:endParaRPr lang="en-US" sz="12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370781" y="3573074"/>
              <a:ext cx="2560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Addiction Consult Service </a:t>
              </a:r>
              <a:r>
                <a:rPr lang="en-US" sz="1200" dirty="0" smtClean="0"/>
                <a:t>Team </a:t>
              </a:r>
            </a:p>
            <a:p>
              <a:pPr algn="ctr"/>
              <a:r>
                <a:rPr lang="en-US" sz="1200" dirty="0" smtClean="0"/>
                <a:t> </a:t>
              </a:r>
              <a:r>
                <a:rPr lang="en-US" sz="1200" dirty="0"/>
                <a:t>Holyoke Medical </a:t>
              </a:r>
              <a:r>
                <a:rPr lang="en-US" sz="1200" dirty="0" smtClean="0"/>
                <a:t>Center</a:t>
              </a:r>
              <a:endParaRPr lang="en-US" sz="1200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304281" y="3516709"/>
              <a:ext cx="2560321" cy="2277394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5788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FBD08-4378-374B-A24D-6F4359FF8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Hospital Bridge Clinic in Lowell </a:t>
            </a:r>
            <a:r>
              <a:rPr lang="en-US" sz="2800" dirty="0"/>
              <a:t/>
            </a:r>
            <a:br>
              <a:rPr lang="en-US" sz="2800" dirty="0"/>
            </a:b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31911" y="1335350"/>
            <a:ext cx="4449347" cy="3878489"/>
          </a:xfrm>
        </p:spPr>
        <p:txBody>
          <a:bodyPr>
            <a:noAutofit/>
          </a:bodyPr>
          <a:lstStyle/>
          <a:p>
            <a:r>
              <a:rPr lang="en-US" sz="2000" dirty="0" smtClean="0"/>
              <a:t>Strategy to initiate MOUD </a:t>
            </a:r>
            <a:r>
              <a:rPr lang="en-US" sz="2000" dirty="0"/>
              <a:t>treatment on demand </a:t>
            </a:r>
            <a:r>
              <a:rPr lang="en-US" sz="2000" dirty="0" smtClean="0"/>
              <a:t>(“same day care”)</a:t>
            </a:r>
          </a:p>
          <a:p>
            <a:r>
              <a:rPr lang="en-US" sz="2000" dirty="0" smtClean="0"/>
              <a:t>Prescriber writes </a:t>
            </a:r>
            <a:r>
              <a:rPr lang="en-US" sz="2000" dirty="0"/>
              <a:t>short-term prescription and </a:t>
            </a:r>
            <a:r>
              <a:rPr lang="en-US" sz="2000" dirty="0" smtClean="0"/>
              <a:t>team connects patient </a:t>
            </a:r>
            <a:r>
              <a:rPr lang="en-US" sz="2000" dirty="0"/>
              <a:t>to </a:t>
            </a:r>
            <a:r>
              <a:rPr lang="en-US" sz="2000" dirty="0" smtClean="0"/>
              <a:t>MOUD </a:t>
            </a:r>
            <a:r>
              <a:rPr lang="en-US" sz="2000" dirty="0"/>
              <a:t>care in the community.</a:t>
            </a:r>
          </a:p>
          <a:p>
            <a:r>
              <a:rPr lang="en-US" sz="2000" dirty="0" smtClean="0"/>
              <a:t>HCS Supported a part-time psych NP, RN care manager, social worker, 2 recovery coaches, part-time project manager</a:t>
            </a:r>
          </a:p>
          <a:p>
            <a:r>
              <a:rPr lang="en-US" sz="2000" dirty="0" smtClean="0"/>
              <a:t>Clinic walking distance from Downtown </a:t>
            </a:r>
            <a:endParaRPr lang="en-US" sz="2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HEALing Communities Study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3B08E3-7A67-F449-BAD9-1131F0C352F9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4903177" y="2208389"/>
            <a:ext cx="3612172" cy="3566810"/>
            <a:chOff x="5450874" y="1027907"/>
            <a:chExt cx="3612172" cy="3566810"/>
          </a:xfrm>
        </p:grpSpPr>
        <p:pic>
          <p:nvPicPr>
            <p:cNvPr id="8" name="Picture 7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9CE0E3D1-0587-EB4C-B265-5AA2AA0C8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50874" y="1111032"/>
              <a:ext cx="3578922" cy="3483685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6" name="Rectangle 5"/>
            <p:cNvSpPr/>
            <p:nvPr/>
          </p:nvSpPr>
          <p:spPr>
            <a:xfrm>
              <a:off x="5450874" y="1027907"/>
              <a:ext cx="3612172" cy="3483685"/>
            </a:xfrm>
            <a:prstGeom prst="rect">
              <a:avLst/>
            </a:prstGeom>
            <a:noFill/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1056" y="452971"/>
            <a:ext cx="1554293" cy="1554293"/>
          </a:xfrm>
          <a:prstGeom prst="rect">
            <a:avLst/>
          </a:prstGeom>
          <a:ln w="22225">
            <a:solidFill>
              <a:schemeClr val="accent1">
                <a:shade val="5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966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17829"/>
            <a:ext cx="5125764" cy="1325563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sz="3200" dirty="0"/>
              <a:t>Provider on the Pier: </a:t>
            </a:r>
            <a:r>
              <a:rPr lang="en-US" sz="2800" dirty="0"/>
              <a:t>Direct care to the fishing community in Gloucester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28650" y="1677087"/>
            <a:ext cx="4629231" cy="3868057"/>
          </a:xfrm>
        </p:spPr>
        <p:txBody>
          <a:bodyPr>
            <a:normAutofit/>
          </a:bodyPr>
          <a:lstStyle/>
          <a:p>
            <a:pPr fontAlgn="t"/>
            <a:r>
              <a:rPr lang="en-US" sz="2000" dirty="0"/>
              <a:t>New clinic in harbormaster's office offers harm reduction, link to primary care, insurance &amp; MOUD initiation</a:t>
            </a:r>
          </a:p>
          <a:p>
            <a:pPr fontAlgn="t"/>
            <a:r>
              <a:rPr lang="en-US" sz="2000" dirty="0"/>
              <a:t>Innovative way to reach a high risk population. Transient, largely immigrant dock workers </a:t>
            </a:r>
          </a:p>
          <a:p>
            <a:r>
              <a:rPr lang="en-US" sz="2000" dirty="0"/>
              <a:t>Collaboration with ONESTOP mobile van and four other community organizations</a:t>
            </a:r>
          </a:p>
          <a:p>
            <a:r>
              <a:rPr lang="en-US" sz="2000" dirty="0" smtClean="0"/>
              <a:t>HCS supported part-time Physician </a:t>
            </a:r>
            <a:r>
              <a:rPr lang="en-US" sz="2000" dirty="0"/>
              <a:t>Assistant from local hospital and SUD Navigator support</a:t>
            </a:r>
          </a:p>
          <a:p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754B1D20-8195-2645-9B70-1A3C7710C875}"/>
              </a:ext>
            </a:extLst>
          </p:cNvPr>
          <p:cNvSpPr txBox="1">
            <a:spLocks/>
          </p:cNvSpPr>
          <p:nvPr/>
        </p:nvSpPr>
        <p:spPr>
          <a:xfrm>
            <a:off x="3575407" y="6290830"/>
            <a:ext cx="4930337" cy="3643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dirty="0" err="1">
                <a:solidFill>
                  <a:schemeClr val="accent5"/>
                </a:solidFill>
              </a:rPr>
              <a:t>HEALing</a:t>
            </a:r>
            <a:r>
              <a:rPr lang="en-US" dirty="0">
                <a:solidFill>
                  <a:schemeClr val="accent5"/>
                </a:solidFill>
              </a:rPr>
              <a:t> Communities </a:t>
            </a:r>
            <a:r>
              <a:rPr lang="en-US" dirty="0" smtClean="0">
                <a:solidFill>
                  <a:schemeClr val="accent5"/>
                </a:solidFill>
              </a:rPr>
              <a:t>Study           13</a:t>
            </a:r>
            <a:endParaRPr lang="en-US" dirty="0">
              <a:solidFill>
                <a:schemeClr val="accent5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891" y="5563931"/>
            <a:ext cx="1293518" cy="7819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409" y="5563081"/>
            <a:ext cx="1766106" cy="7827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4752" y="5712912"/>
            <a:ext cx="2158197" cy="4789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1287" y="5665739"/>
            <a:ext cx="2182553" cy="6147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9606" y="5682816"/>
            <a:ext cx="1880327" cy="614722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397817" y="980610"/>
            <a:ext cx="3213870" cy="4048308"/>
            <a:chOff x="5489434" y="296599"/>
            <a:chExt cx="2937520" cy="360982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767" b="1266"/>
            <a:stretch/>
          </p:blipFill>
          <p:spPr>
            <a:xfrm>
              <a:off x="7078755" y="308942"/>
              <a:ext cx="1348199" cy="2257071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5489434" y="296599"/>
              <a:ext cx="2937520" cy="3609820"/>
              <a:chOff x="5489434" y="296599"/>
              <a:chExt cx="2937520" cy="360982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546" b="9972"/>
              <a:stretch/>
            </p:blipFill>
            <p:spPr>
              <a:xfrm>
                <a:off x="5489434" y="2203742"/>
                <a:ext cx="2937520" cy="1702677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58" b="53664"/>
              <a:stretch/>
            </p:blipFill>
            <p:spPr>
              <a:xfrm>
                <a:off x="5502666" y="296599"/>
                <a:ext cx="2924288" cy="1059235"/>
              </a:xfrm>
              <a:prstGeom prst="rect">
                <a:avLst/>
              </a:prstGeom>
            </p:spPr>
          </p:pic>
          <p:pic>
            <p:nvPicPr>
              <p:cNvPr id="5" name="Picture 1" descr="image001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7022" t="-1" r="7390" b="31431"/>
              <a:stretch/>
            </p:blipFill>
            <p:spPr bwMode="auto">
              <a:xfrm>
                <a:off x="5489434" y="1296262"/>
                <a:ext cx="2001220" cy="10996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58562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52438-D03E-A344-96F3-CD3AE819B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352" y="281786"/>
            <a:ext cx="7970428" cy="1325563"/>
          </a:xfrm>
        </p:spPr>
        <p:txBody>
          <a:bodyPr>
            <a:noAutofit/>
          </a:bodyPr>
          <a:lstStyle/>
          <a:p>
            <a:r>
              <a:rPr lang="en-US" sz="2800" dirty="0"/>
              <a:t>OEND Outreach via </a:t>
            </a:r>
            <a:r>
              <a:rPr lang="en-US" sz="2800" dirty="0" smtClean="0"/>
              <a:t>Stipends </a:t>
            </a:r>
            <a:r>
              <a:rPr lang="en-US" sz="2800" dirty="0"/>
              <a:t>to </a:t>
            </a:r>
            <a:r>
              <a:rPr lang="en-US" sz="2800" dirty="0" smtClean="0"/>
              <a:t>Peers in</a:t>
            </a:r>
            <a:br>
              <a:rPr lang="en-US" sz="2800" dirty="0" smtClean="0"/>
            </a:br>
            <a:r>
              <a:rPr lang="en-US" sz="2800" dirty="0" smtClean="0"/>
              <a:t>Holyoke and Gloucester</a:t>
            </a:r>
            <a:r>
              <a:rPr lang="en-US" sz="2800" dirty="0" smtClean="0"/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*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4489C57-563C-324D-B377-6E06BF6530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60266" y="6177448"/>
            <a:ext cx="455083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3B08E3-7A67-F449-BAD9-1131F0C352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1BF99EB-F246-D64D-A919-78308C4DC1F4}"/>
              </a:ext>
            </a:extLst>
          </p:cNvPr>
          <p:cNvSpPr txBox="1">
            <a:spLocks/>
          </p:cNvSpPr>
          <p:nvPr/>
        </p:nvSpPr>
        <p:spPr>
          <a:xfrm>
            <a:off x="3575407" y="6177448"/>
            <a:ext cx="43460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HEALing Communities Study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1352" y="1607349"/>
            <a:ext cx="5123648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Compensated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people with opioid use disorder 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for their work to 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collect syringes, distribute naloxone and other harm reduction supplies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Peers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have established relationship with harm reduction 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center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Expands outreach to previously unreached people who do not otherwise access services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Opportunity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to show success in employment 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history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err="1" smtClean="0"/>
              <a:t>HEALing</a:t>
            </a:r>
            <a:r>
              <a:rPr lang="en-US" dirty="0" smtClean="0"/>
              <a:t> Communities Study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099" y="1461879"/>
            <a:ext cx="2155816" cy="207026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748446" y="3693161"/>
            <a:ext cx="2803009" cy="2160078"/>
            <a:chOff x="5748446" y="3886062"/>
            <a:chExt cx="2803009" cy="216007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8446" y="3886062"/>
              <a:ext cx="1179455" cy="137154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9099" y="4257702"/>
              <a:ext cx="1179455" cy="137154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2031" y="4466147"/>
              <a:ext cx="1179455" cy="137154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2000" y="4674592"/>
              <a:ext cx="1179455" cy="13715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800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4552438-D03E-A344-96F3-CD3AE819B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232" y="506625"/>
            <a:ext cx="8515351" cy="668544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800" dirty="0" smtClean="0">
                <a:solidFill>
                  <a:schemeClr val="tx1"/>
                </a:solidFill>
              </a:rPr>
              <a:t>Brockton Mobile </a:t>
            </a:r>
            <a:r>
              <a:rPr lang="en-US" sz="2800" dirty="0">
                <a:solidFill>
                  <a:schemeClr val="tx1"/>
                </a:solidFill>
              </a:rPr>
              <a:t>Medical Unit </a:t>
            </a:r>
            <a:r>
              <a:rPr lang="en-US" sz="2800" dirty="0" smtClean="0">
                <a:solidFill>
                  <a:schemeClr val="tx1"/>
                </a:solidFill>
              </a:rPr>
              <a:t>– Clinic on Wheels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6369" y="1340596"/>
            <a:ext cx="4945560" cy="4535418"/>
          </a:xfrm>
        </p:spPr>
        <p:txBody>
          <a:bodyPr>
            <a:normAutofit/>
          </a:bodyPr>
          <a:lstStyle/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200" dirty="0" smtClean="0"/>
              <a:t>MOUD </a:t>
            </a:r>
            <a:r>
              <a:rPr lang="en-US" sz="2200" dirty="0"/>
              <a:t>for hard to reach </a:t>
            </a:r>
            <a:r>
              <a:rPr lang="en-US" sz="2200" dirty="0" smtClean="0"/>
              <a:t>populations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200" dirty="0" smtClean="0"/>
              <a:t>Harm </a:t>
            </a:r>
            <a:r>
              <a:rPr lang="en-US" sz="2200" dirty="0"/>
              <a:t>reduction </a:t>
            </a:r>
            <a:r>
              <a:rPr lang="en-US" sz="2200" dirty="0" smtClean="0"/>
              <a:t>services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200" dirty="0" smtClean="0"/>
              <a:t>Link </a:t>
            </a:r>
            <a:r>
              <a:rPr lang="en-US" sz="2200" dirty="0"/>
              <a:t>to </a:t>
            </a:r>
            <a:r>
              <a:rPr lang="en-US" sz="2200" dirty="0" smtClean="0"/>
              <a:t>health center services (e.g., </a:t>
            </a:r>
            <a:r>
              <a:rPr lang="en-US" sz="2200" dirty="0"/>
              <a:t>recovery coaching, </a:t>
            </a:r>
            <a:r>
              <a:rPr lang="en-US" sz="2200" dirty="0" smtClean="0"/>
              <a:t>counseling)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200" dirty="0" smtClean="0"/>
              <a:t>Street </a:t>
            </a:r>
            <a:r>
              <a:rPr lang="en-US" sz="2200" dirty="0"/>
              <a:t>outreach, outreach at the correctional facility, library, local drop-in </a:t>
            </a:r>
            <a:r>
              <a:rPr lang="en-US" sz="2200" dirty="0" smtClean="0"/>
              <a:t>centers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200" dirty="0" smtClean="0">
                <a:ea typeface="Calibri" panose="020F0502020204030204" pitchFamily="34" charset="0"/>
              </a:rPr>
              <a:t>HCS supported </a:t>
            </a:r>
            <a:r>
              <a:rPr lang="en-US" sz="2200" dirty="0" smtClean="0"/>
              <a:t>NP, LPN, and Cape Verdean Creole speaking outreach worker, pick up truck, IT, </a:t>
            </a:r>
            <a:r>
              <a:rPr lang="en-US" sz="2200" dirty="0" smtClean="0"/>
              <a:t>supplies</a:t>
            </a:r>
            <a:endParaRPr lang="en-US" sz="2200" dirty="0">
              <a:ea typeface="Calibri" panose="020F0502020204030204" pitchFamily="34" charset="0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AB2EB96-CADD-304D-A5A7-D523B3E325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3B08E3-7A67-F449-BAD9-1131F0C352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754B1D20-8195-2645-9B70-1A3C7710C875}"/>
              </a:ext>
            </a:extLst>
          </p:cNvPr>
          <p:cNvSpPr txBox="1">
            <a:spLocks/>
          </p:cNvSpPr>
          <p:nvPr/>
        </p:nvSpPr>
        <p:spPr>
          <a:xfrm>
            <a:off x="3575407" y="6177448"/>
            <a:ext cx="43460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HEALing Communities Study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HEALing Communities Study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1833" y="2310124"/>
            <a:ext cx="3714750" cy="2477738"/>
          </a:xfrm>
          <a:prstGeom prst="rect">
            <a:avLst/>
          </a:prstGeom>
          <a:ln w="15875">
            <a:solidFill>
              <a:schemeClr val="accent1">
                <a:shade val="5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681345" y="4870272"/>
            <a:ext cx="29458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Credit: Jesse Costa/WBUR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8510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52438-D03E-A344-96F3-CD3AE819B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-21107"/>
            <a:ext cx="7886700" cy="1325563"/>
          </a:xfrm>
        </p:spPr>
        <p:txBody>
          <a:bodyPr>
            <a:noAutofit/>
          </a:bodyPr>
          <a:lstStyle/>
          <a:p>
            <a:r>
              <a:rPr lang="en-US" sz="3200" dirty="0" smtClean="0"/>
              <a:t>Opioid </a:t>
            </a:r>
            <a:r>
              <a:rPr lang="en-US" sz="3200" dirty="0"/>
              <a:t>Treatment </a:t>
            </a:r>
            <a:r>
              <a:rPr lang="en-US" sz="3200" dirty="0" smtClean="0"/>
              <a:t>Program </a:t>
            </a:r>
            <a:r>
              <a:rPr lang="en-US" sz="3200" dirty="0"/>
              <a:t>in Holyoke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88111"/>
            <a:ext cx="4412477" cy="4416003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/>
              <a:t>Strategy to address a treatment </a:t>
            </a:r>
            <a:r>
              <a:rPr lang="en-US" sz="2400" dirty="0" smtClean="0"/>
              <a:t>desert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/>
              <a:t>Located </a:t>
            </a:r>
            <a:r>
              <a:rPr lang="en-US" sz="2400" dirty="0" smtClean="0"/>
              <a:t>in downtown Holyoke, drastically decreased travel time to access methadone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Referral </a:t>
            </a:r>
            <a:r>
              <a:rPr lang="en-US" sz="2400" dirty="0">
                <a:solidFill>
                  <a:srgbClr val="000000"/>
                </a:solidFill>
              </a:rPr>
              <a:t>partnerships with two local medical centers, recovery center, and </a:t>
            </a:r>
            <a:r>
              <a:rPr lang="en-US" sz="2400" dirty="0" smtClean="0">
                <a:solidFill>
                  <a:srgbClr val="000000"/>
                </a:solidFill>
              </a:rPr>
              <a:t>court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/>
              <a:t>HCS funded NP, RN</a:t>
            </a:r>
            <a:r>
              <a:rPr lang="en-US" sz="2400" dirty="0"/>
              <a:t>, Care Coordinator, Recovery </a:t>
            </a:r>
            <a:r>
              <a:rPr lang="en-US" sz="2400" dirty="0" smtClean="0"/>
              <a:t>Coach</a:t>
            </a:r>
            <a:endParaRPr lang="en-US" sz="2400" dirty="0"/>
          </a:p>
          <a:p>
            <a:endParaRPr lang="en-US" sz="2400" dirty="0" smtClean="0"/>
          </a:p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4489C57-563C-324D-B377-6E06BF6530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3B08E3-7A67-F449-BAD9-1131F0C352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1BF99EB-F246-D64D-A919-78308C4DC1F4}"/>
              </a:ext>
            </a:extLst>
          </p:cNvPr>
          <p:cNvSpPr txBox="1">
            <a:spLocks/>
          </p:cNvSpPr>
          <p:nvPr/>
        </p:nvSpPr>
        <p:spPr>
          <a:xfrm>
            <a:off x="3575407" y="6177448"/>
            <a:ext cx="43460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HEALing Communities Study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00F3EA-6F5E-8542-9609-3ECF4307BB20}"/>
              </a:ext>
            </a:extLst>
          </p:cNvPr>
          <p:cNvSpPr txBox="1"/>
          <p:nvPr/>
        </p:nvSpPr>
        <p:spPr>
          <a:xfrm>
            <a:off x="4704911" y="1455785"/>
            <a:ext cx="44390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HEALing Communities Study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856" t="13664" r="2534"/>
          <a:stretch/>
        </p:blipFill>
        <p:spPr>
          <a:xfrm>
            <a:off x="4964837" y="1231023"/>
            <a:ext cx="3452648" cy="2514870"/>
          </a:xfrm>
          <a:prstGeom prst="rect">
            <a:avLst/>
          </a:prstGeom>
          <a:ln w="41275">
            <a:solidFill>
              <a:schemeClr val="accent6"/>
            </a:solidFill>
          </a:ln>
          <a:effectLst/>
        </p:spPr>
      </p:pic>
      <p:pic>
        <p:nvPicPr>
          <p:cNvPr id="14" name="Picture 13" descr="A picture containing text, floor, wall, indoor&#10;&#10;Description automatically generated">
            <a:extLst>
              <a:ext uri="{FF2B5EF4-FFF2-40B4-BE49-F238E27FC236}">
                <a16:creationId xmlns:a16="http://schemas.microsoft.com/office/drawing/2014/main" id="{BD42BD63-316E-BB48-8333-533DAF3EE2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64838" y="3230929"/>
            <a:ext cx="3445738" cy="2439073"/>
          </a:xfrm>
          <a:prstGeom prst="rect">
            <a:avLst/>
          </a:prstGeom>
          <a:ln w="41275">
            <a:solidFill>
              <a:schemeClr val="accent6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36925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904FAF4-825F-754E-B34A-BCFD9AE20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7492"/>
            <a:ext cx="7886700" cy="81862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Communication Campaign Products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8EBBCCA-B070-4344-BCEA-3ECFD517D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2" y="4162630"/>
            <a:ext cx="3943348" cy="2053827"/>
          </a:xfrm>
          <a:prstGeom prst="rect">
            <a:avLst/>
          </a:prstGeom>
          <a:ln w="28575">
            <a:solidFill>
              <a:srgbClr val="C8C6BD"/>
            </a:solidFill>
          </a:ln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7534573-4C55-5A45-B46A-00BFF2B04054}"/>
              </a:ext>
            </a:extLst>
          </p:cNvPr>
          <p:cNvSpPr txBox="1">
            <a:spLocks/>
          </p:cNvSpPr>
          <p:nvPr/>
        </p:nvSpPr>
        <p:spPr>
          <a:xfrm>
            <a:off x="4117126" y="6240378"/>
            <a:ext cx="43460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chemeClr val="accent5"/>
                </a:solidFill>
              </a:rPr>
              <a:t>HEALing</a:t>
            </a:r>
            <a:r>
              <a:rPr lang="en-US" dirty="0">
                <a:solidFill>
                  <a:schemeClr val="accent5"/>
                </a:solidFill>
              </a:rPr>
              <a:t> Communities </a:t>
            </a:r>
            <a:r>
              <a:rPr lang="en-US" dirty="0" smtClean="0">
                <a:solidFill>
                  <a:schemeClr val="accent5"/>
                </a:solidFill>
              </a:rPr>
              <a:t>Study             16 </a:t>
            </a:r>
            <a:endParaRPr lang="en-US" dirty="0">
              <a:solidFill>
                <a:schemeClr val="accent5"/>
              </a:solidFill>
            </a:endParaRPr>
          </a:p>
        </p:txBody>
      </p:sp>
      <p:pic>
        <p:nvPicPr>
          <p:cNvPr id="16" name="Picture 15" descr="A picture containing text, tree, outdoor, sign&#10;&#10;Description automatically generated">
            <a:extLst>
              <a:ext uri="{FF2B5EF4-FFF2-40B4-BE49-F238E27FC236}">
                <a16:creationId xmlns:a16="http://schemas.microsoft.com/office/drawing/2014/main" id="{B5333491-6DDC-6848-93C3-462F2BC7FF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64" b="9448"/>
          <a:stretch/>
        </p:blipFill>
        <p:spPr>
          <a:xfrm>
            <a:off x="5292836" y="1346242"/>
            <a:ext cx="3222514" cy="21617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6" descr="cid:image011.jpg@01D83ED7.012089B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" r="2431" b="92"/>
          <a:stretch/>
        </p:blipFill>
        <p:spPr bwMode="auto">
          <a:xfrm>
            <a:off x="408714" y="1659322"/>
            <a:ext cx="4345034" cy="1785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132" y="4350889"/>
            <a:ext cx="3960967" cy="2072051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08714" y="1073219"/>
            <a:ext cx="3139944" cy="5861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Marketing for EBPs at Community Organizations</a:t>
            </a:r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302132" y="3764786"/>
            <a:ext cx="3488472" cy="5861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Available in multiple languages</a:t>
            </a:r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5375406" y="1029269"/>
            <a:ext cx="3139944" cy="5861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Media buys </a:t>
            </a:r>
          </a:p>
          <a:p>
            <a:pPr algn="ctr"/>
            <a:r>
              <a:rPr lang="en-US" dirty="0" smtClean="0"/>
              <a:t>(e.g., billboards, bus ads)</a:t>
            </a:r>
            <a:endParaRPr lang="en-US" dirty="0"/>
          </a:p>
        </p:txBody>
      </p:sp>
      <p:sp>
        <p:nvSpPr>
          <p:cNvPr id="21" name="Rounded Rectangle 20"/>
          <p:cNvSpPr/>
          <p:nvPr/>
        </p:nvSpPr>
        <p:spPr>
          <a:xfrm>
            <a:off x="5375406" y="3594628"/>
            <a:ext cx="3139944" cy="5861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Local community images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76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83EF2CD-7559-41EA-83E0-79E6B778C2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77" r="1758"/>
          <a:stretch/>
        </p:blipFill>
        <p:spPr>
          <a:xfrm>
            <a:off x="628650" y="1221291"/>
            <a:ext cx="4445001" cy="2904810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AAFD60-C877-4522-9517-553083195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41" y="137961"/>
            <a:ext cx="4895377" cy="1325563"/>
          </a:xfrm>
        </p:spPr>
        <p:txBody>
          <a:bodyPr>
            <a:normAutofit/>
          </a:bodyPr>
          <a:lstStyle/>
          <a:p>
            <a:pPr algn="ctr"/>
            <a:r>
              <a:rPr lang="en-US" sz="2100" b="1" dirty="0" smtClean="0"/>
              <a:t>Haitian </a:t>
            </a:r>
            <a:r>
              <a:rPr lang="en-US" sz="2100" b="1" dirty="0"/>
              <a:t>and Cape Verdean Radio </a:t>
            </a:r>
            <a:r>
              <a:rPr lang="en-US" sz="2100" b="1" dirty="0" smtClean="0"/>
              <a:t>Shows in Brockton</a:t>
            </a:r>
            <a:endParaRPr lang="en-US" sz="2100" b="1" dirty="0">
              <a:solidFill>
                <a:schemeClr val="accent1"/>
              </a:solidFill>
            </a:endParaRPr>
          </a:p>
        </p:txBody>
      </p:sp>
      <p:pic>
        <p:nvPicPr>
          <p:cNvPr id="7" name="Content Placeholder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2670561-7450-4713-9D3B-119FC1C2B4A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28650" y="3574793"/>
            <a:ext cx="7886700" cy="2917232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837A71-7D71-459F-8D4A-3B2A9140CB7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88388" y="6176963"/>
            <a:ext cx="455612" cy="365125"/>
          </a:xfrm>
          <a:prstGeom prst="rect">
            <a:avLst/>
          </a:prstGeom>
        </p:spPr>
        <p:txBody>
          <a:bodyPr/>
          <a:lstStyle/>
          <a:p>
            <a:pPr defTabSz="685800"/>
            <a:fld id="{633B08E3-7A67-F449-BAD9-1131F0C352F9}" type="slidenum">
              <a:rPr lang="en-US">
                <a:solidFill>
                  <a:srgbClr val="FFFFFF"/>
                </a:solidFill>
                <a:latin typeface="Arial" panose="020B0604020202020204"/>
              </a:rPr>
              <a:pPr defTabSz="685800"/>
              <a:t>17</a:t>
            </a:fld>
            <a:endParaRPr lang="en-US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C9F77E-ED1A-452D-A450-0EC4A837ADB5}"/>
              </a:ext>
            </a:extLst>
          </p:cNvPr>
          <p:cNvSpPr txBox="1"/>
          <p:nvPr/>
        </p:nvSpPr>
        <p:spPr>
          <a:xfrm>
            <a:off x="4932218" y="479654"/>
            <a:ext cx="3983183" cy="2800767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  <a:latin typeface="Arial" panose="020B0604020202020204"/>
              </a:rPr>
              <a:t>4-part series featuring community guests and spoken in Haitian Creole and Cape Verdean Creole</a:t>
            </a:r>
          </a:p>
          <a:p>
            <a:pPr defTabSz="685800"/>
            <a:endParaRPr lang="en-US" sz="1600" dirty="0">
              <a:solidFill>
                <a:srgbClr val="FFFFFF"/>
              </a:solidFill>
              <a:latin typeface="Arial" panose="020B0604020202020204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  <a:latin typeface="Arial" panose="020B0604020202020204"/>
              </a:rPr>
              <a:t>Premiered on social media 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FFFFFF"/>
              </a:solidFill>
              <a:latin typeface="Arial" panose="020B0604020202020204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  <a:latin typeface="Arial" panose="020B0604020202020204"/>
              </a:rPr>
              <a:t>Topics covered</a:t>
            </a:r>
          </a:p>
          <a:p>
            <a:pPr marL="557213" lvl="1" indent="-214313" defTabSz="68580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FFFFFF"/>
                </a:solidFill>
                <a:latin typeface="Arial" panose="020B0604020202020204"/>
              </a:rPr>
              <a:t>Addiction 101</a:t>
            </a:r>
          </a:p>
          <a:p>
            <a:pPr marL="557213" lvl="1" indent="-214313" defTabSz="68580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FFFFFF"/>
                </a:solidFill>
                <a:latin typeface="Arial" panose="020B0604020202020204"/>
              </a:rPr>
              <a:t>Stigma</a:t>
            </a:r>
          </a:p>
          <a:p>
            <a:pPr marL="557213" lvl="1" indent="-214313" defTabSz="68580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FFFFFF"/>
                </a:solidFill>
                <a:latin typeface="Arial" panose="020B0604020202020204"/>
              </a:rPr>
              <a:t>Overdose prevention</a:t>
            </a:r>
          </a:p>
          <a:p>
            <a:pPr marL="557213" lvl="1" indent="-214313" defTabSz="68580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FFFFFF"/>
                </a:solidFill>
                <a:latin typeface="Arial" panose="020B0604020202020204"/>
              </a:rPr>
              <a:t>Treatment and Recovery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7534573-4C55-5A45-B46A-00BFF2B04054}"/>
              </a:ext>
            </a:extLst>
          </p:cNvPr>
          <p:cNvSpPr txBox="1">
            <a:spLocks/>
          </p:cNvSpPr>
          <p:nvPr/>
        </p:nvSpPr>
        <p:spPr>
          <a:xfrm>
            <a:off x="4569322" y="6471335"/>
            <a:ext cx="43460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chemeClr val="accent5"/>
                </a:solidFill>
              </a:rPr>
              <a:t>HEALing</a:t>
            </a:r>
            <a:r>
              <a:rPr lang="en-US" dirty="0">
                <a:solidFill>
                  <a:schemeClr val="accent5"/>
                </a:solidFill>
              </a:rPr>
              <a:t> Communities </a:t>
            </a:r>
            <a:r>
              <a:rPr lang="en-US" dirty="0" smtClean="0">
                <a:solidFill>
                  <a:schemeClr val="accent5"/>
                </a:solidFill>
              </a:rPr>
              <a:t>Study             16 </a:t>
            </a:r>
            <a:endParaRPr lang="en-US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41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 Lessons </a:t>
            </a:r>
            <a:r>
              <a:rPr lang="en-US" dirty="0" smtClean="0"/>
              <a:t>Learned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1552575"/>
            <a:ext cx="7886700" cy="4151539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Communities know </a:t>
            </a:r>
            <a:r>
              <a:rPr lang="en-US" dirty="0" smtClean="0"/>
              <a:t>best </a:t>
            </a:r>
            <a:endParaRPr lang="en-US" dirty="0" smtClean="0"/>
          </a:p>
          <a:p>
            <a:r>
              <a:rPr lang="en-US" dirty="0" smtClean="0"/>
              <a:t>Coalition members strengthen relationships between community organizations </a:t>
            </a:r>
          </a:p>
          <a:p>
            <a:r>
              <a:rPr lang="en-US" dirty="0" smtClean="0"/>
              <a:t>Data can </a:t>
            </a:r>
            <a:r>
              <a:rPr lang="en-US" dirty="0" smtClean="0"/>
              <a:t>identify </a:t>
            </a:r>
            <a:r>
              <a:rPr lang="en-US" dirty="0" smtClean="0"/>
              <a:t>health </a:t>
            </a:r>
            <a:r>
              <a:rPr lang="en-US" dirty="0" smtClean="0"/>
              <a:t>disparities</a:t>
            </a:r>
          </a:p>
          <a:p>
            <a:r>
              <a:rPr lang="en-US" dirty="0"/>
              <a:t>Low cost, high impact strategies are possible</a:t>
            </a:r>
          </a:p>
          <a:p>
            <a:r>
              <a:rPr lang="en-US" dirty="0"/>
              <a:t>Insights from people with lived experience are critical</a:t>
            </a:r>
          </a:p>
          <a:p>
            <a:r>
              <a:rPr lang="en-US" dirty="0" smtClean="0"/>
              <a:t>Coalitions can </a:t>
            </a:r>
            <a:r>
              <a:rPr lang="en-US" dirty="0" smtClean="0"/>
              <a:t>develop </a:t>
            </a:r>
            <a:r>
              <a:rPr lang="en-US" dirty="0" smtClean="0"/>
              <a:t>culturally impactful strategies</a:t>
            </a:r>
            <a:endParaRPr lang="en-US" dirty="0" smtClean="0"/>
          </a:p>
          <a:p>
            <a:r>
              <a:rPr lang="en-US" dirty="0" smtClean="0"/>
              <a:t>Smaller </a:t>
            </a:r>
            <a:r>
              <a:rPr lang="en-US" dirty="0" smtClean="0"/>
              <a:t>communities </a:t>
            </a:r>
            <a:r>
              <a:rPr lang="en-US" dirty="0" smtClean="0"/>
              <a:t>can effectively collaborate </a:t>
            </a:r>
            <a:r>
              <a:rPr lang="en-US" dirty="0" smtClean="0"/>
              <a:t>for greater regional impact </a:t>
            </a:r>
            <a:endParaRPr lang="en-US" dirty="0" smtClean="0"/>
          </a:p>
          <a:p>
            <a:r>
              <a:rPr lang="en-US" dirty="0" smtClean="0"/>
              <a:t>Funds, focused goal &amp; timeline yielded coalition action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HEALing Communities Study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3B08E3-7A67-F449-BAD9-1131F0C352F9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54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81402-F2AF-4E8F-88E8-B9A26FA5F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971" y="1562793"/>
            <a:ext cx="7886700" cy="1742510"/>
          </a:xfrm>
        </p:spPr>
        <p:txBody>
          <a:bodyPr/>
          <a:lstStyle/>
          <a:p>
            <a:pPr algn="ctr"/>
            <a:r>
              <a:rPr lang="en-US" dirty="0"/>
              <a:t>Thank you!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08539" y="4909248"/>
            <a:ext cx="561252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Contact us at HEAL@bmc.org</a:t>
            </a:r>
          </a:p>
          <a:p>
            <a:r>
              <a:rPr lang="en-US" sz="2000" dirty="0">
                <a:solidFill>
                  <a:schemeClr val="bg1"/>
                </a:solidFill>
              </a:rPr>
              <a:t>https://</a:t>
            </a:r>
            <a:r>
              <a:rPr lang="en-US" sz="2000" dirty="0" smtClean="0">
                <a:solidFill>
                  <a:schemeClr val="bg1"/>
                </a:solidFill>
              </a:rPr>
              <a:t>healingcommunitiesstudy.org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749" y="4568578"/>
            <a:ext cx="1638628" cy="163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01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A08FF-55EF-44CA-B5EA-75BA6696F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Goals for Today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CA0E43-0F4C-44E3-A251-D8825577EC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Provide an </a:t>
            </a:r>
            <a:r>
              <a:rPr lang="en-US" dirty="0"/>
              <a:t>overview of the </a:t>
            </a:r>
            <a:r>
              <a:rPr lang="en-US" dirty="0" err="1"/>
              <a:t>HEALing</a:t>
            </a:r>
            <a:r>
              <a:rPr lang="en-US" dirty="0"/>
              <a:t> Communities Study (HCS) </a:t>
            </a: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Describe the HCS community-engaged, data-driven approach to reduce </a:t>
            </a:r>
            <a:r>
              <a:rPr lang="en-US" dirty="0" smtClean="0"/>
              <a:t>OD </a:t>
            </a:r>
            <a:r>
              <a:rPr lang="en-US" dirty="0" smtClean="0"/>
              <a:t>deaths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Share examples of </a:t>
            </a:r>
            <a:r>
              <a:rPr lang="en-US" dirty="0" smtClean="0"/>
              <a:t>coalition strategies in MA</a:t>
            </a: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Answer your questions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3DC76D3-CC13-D848-9FBA-F601AF5FC485}"/>
              </a:ext>
            </a:extLst>
          </p:cNvPr>
          <p:cNvSpPr txBox="1">
            <a:spLocks/>
          </p:cNvSpPr>
          <p:nvPr/>
        </p:nvSpPr>
        <p:spPr>
          <a:xfrm>
            <a:off x="3575407" y="6177448"/>
            <a:ext cx="43460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HEALing Communities Study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3B08E3-7A67-F449-BAD9-1131F0C352F9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HEALing Communities Study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78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F9D0D-5459-40D8-8F85-DED2B0100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012" y="24279"/>
            <a:ext cx="7886700" cy="1233682"/>
          </a:xfrm>
        </p:spPr>
        <p:txBody>
          <a:bodyPr>
            <a:normAutofit/>
          </a:bodyPr>
          <a:lstStyle/>
          <a:p>
            <a:r>
              <a:rPr lang="en-US" sz="3200" dirty="0"/>
              <a:t>HEALing Communities Study (HCS)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AD39ED-5558-4B1F-BC5C-76E7A57C7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474" y="1079860"/>
            <a:ext cx="8031875" cy="1547734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000" b="1" dirty="0" smtClean="0"/>
              <a:t>April 2019 – NIH and SAMHSA funded MA, NY, OH, KY </a:t>
            </a:r>
            <a:r>
              <a:rPr lang="en-US" sz="2000" dirty="0"/>
              <a:t>to work with 67 </a:t>
            </a:r>
            <a:r>
              <a:rPr lang="en-US" sz="2000" dirty="0" smtClean="0"/>
              <a:t>highly affected rural </a:t>
            </a:r>
            <a:r>
              <a:rPr lang="en-US" sz="2000" dirty="0"/>
              <a:t>and urban </a:t>
            </a:r>
            <a:r>
              <a:rPr lang="en-US" sz="2000" dirty="0" smtClean="0"/>
              <a:t>communities to </a:t>
            </a:r>
            <a:r>
              <a:rPr lang="en-US" sz="2000" dirty="0"/>
              <a:t>reduce opioid overdose </a:t>
            </a:r>
            <a:r>
              <a:rPr lang="en-US" sz="2000" dirty="0" smtClean="0"/>
              <a:t>(OD) deaths </a:t>
            </a:r>
            <a:r>
              <a:rPr lang="en-US" sz="2000" dirty="0" smtClean="0"/>
              <a:t>by implementing a </a:t>
            </a:r>
            <a:r>
              <a:rPr lang="en-US" sz="2000" i="1" dirty="0" smtClean="0"/>
              <a:t>process</a:t>
            </a:r>
            <a:r>
              <a:rPr lang="en-US" sz="2000" dirty="0" smtClean="0"/>
              <a:t> to deliver evidence-based </a:t>
            </a:r>
            <a:r>
              <a:rPr lang="en-US" sz="2000" dirty="0"/>
              <a:t>practices </a:t>
            </a:r>
            <a:r>
              <a:rPr lang="en-US" sz="2000" dirty="0" smtClean="0"/>
              <a:t>in healthcare</a:t>
            </a:r>
            <a:r>
              <a:rPr lang="en-US" sz="2000" dirty="0"/>
              <a:t>, behavioral </a:t>
            </a:r>
            <a:r>
              <a:rPr lang="en-US" sz="2000" dirty="0" smtClean="0"/>
              <a:t>health, criminal legal settings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70B681E-9688-7A46-9444-1197BDACF9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60266" y="6177448"/>
            <a:ext cx="455083" cy="365125"/>
          </a:xfrm>
        </p:spPr>
        <p:txBody>
          <a:bodyPr/>
          <a:lstStyle/>
          <a:p>
            <a:fld id="{633B08E3-7A67-F449-BAD9-1131F0C352F9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DC76D3-CC13-D848-9FBA-F601AF5FC485}"/>
              </a:ext>
            </a:extLst>
          </p:cNvPr>
          <p:cNvSpPr txBox="1">
            <a:spLocks/>
          </p:cNvSpPr>
          <p:nvPr/>
        </p:nvSpPr>
        <p:spPr>
          <a:xfrm>
            <a:off x="3575407" y="6177448"/>
            <a:ext cx="43460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HEALing Communities Study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EB499DA-AD8F-B445-9CAE-027934D48D84}"/>
              </a:ext>
            </a:extLst>
          </p:cNvPr>
          <p:cNvGrpSpPr/>
          <p:nvPr/>
        </p:nvGrpSpPr>
        <p:grpSpPr>
          <a:xfrm>
            <a:off x="3575407" y="2627594"/>
            <a:ext cx="5384335" cy="3153105"/>
            <a:chOff x="4226041" y="4012196"/>
            <a:chExt cx="2422271" cy="133088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E58965D-F48D-5A40-B44A-9B36734176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57" b="5601"/>
            <a:stretch/>
          </p:blipFill>
          <p:spPr>
            <a:xfrm>
              <a:off x="4326057" y="4012196"/>
              <a:ext cx="2322255" cy="133088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7D24EC4-B5A0-6944-ABB6-A2DC526AC3ED}"/>
                </a:ext>
              </a:extLst>
            </p:cNvPr>
            <p:cNvSpPr/>
            <p:nvPr/>
          </p:nvSpPr>
          <p:spPr>
            <a:xfrm>
              <a:off x="4226041" y="5181714"/>
              <a:ext cx="500427" cy="1613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57175">
                <a:defRPr/>
              </a:pPr>
              <a:endParaRPr lang="en-US" sz="1013" dirty="0">
                <a:solidFill>
                  <a:srgbClr val="FFFFFF"/>
                </a:solidFill>
                <a:latin typeface="Arial" panose="020B0604020202020204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3752DFC8-B713-6A45-B968-29B5B5C66F6D}"/>
              </a:ext>
            </a:extLst>
          </p:cNvPr>
          <p:cNvSpPr>
            <a:spLocks noChangeAspect="1"/>
          </p:cNvSpPr>
          <p:nvPr/>
        </p:nvSpPr>
        <p:spPr>
          <a:xfrm>
            <a:off x="762733" y="5237629"/>
            <a:ext cx="392208" cy="3921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59D1D5-47A2-CD4D-9238-955FE754D272}"/>
              </a:ext>
            </a:extLst>
          </p:cNvPr>
          <p:cNvSpPr>
            <a:spLocks noChangeAspect="1"/>
          </p:cNvSpPr>
          <p:nvPr/>
        </p:nvSpPr>
        <p:spPr>
          <a:xfrm>
            <a:off x="762733" y="4645983"/>
            <a:ext cx="392208" cy="402184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600F41-CE68-4D42-B0B8-8E2AA2C6A78A}"/>
              </a:ext>
            </a:extLst>
          </p:cNvPr>
          <p:cNvSpPr txBox="1"/>
          <p:nvPr/>
        </p:nvSpPr>
        <p:spPr>
          <a:xfrm>
            <a:off x="1175861" y="4730053"/>
            <a:ext cx="3675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Wave </a:t>
            </a:r>
            <a:r>
              <a:rPr lang="en-US" dirty="0" smtClean="0"/>
              <a:t>1: Jan 2020 – Jun 2022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062F79-41F4-D34D-9397-F20DCD91BCCD}"/>
              </a:ext>
            </a:extLst>
          </p:cNvPr>
          <p:cNvSpPr txBox="1"/>
          <p:nvPr/>
        </p:nvSpPr>
        <p:spPr>
          <a:xfrm>
            <a:off x="1175861" y="5279025"/>
            <a:ext cx="3853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Wave </a:t>
            </a:r>
            <a:r>
              <a:rPr lang="en-US" dirty="0" smtClean="0"/>
              <a:t>2: Jul 2022 – Dec 2023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22802" y="2955785"/>
            <a:ext cx="30749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In MA, 16 communities were randomized into two groups</a:t>
            </a:r>
            <a:endParaRPr lang="en-US" sz="2000" b="1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HEALing Communities Study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73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06714-1B4E-48BE-9008-E434E7334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292" y="162578"/>
            <a:ext cx="7886700" cy="13255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Goals </a:t>
            </a:r>
            <a:r>
              <a:rPr lang="en-US" sz="3200" dirty="0" smtClean="0"/>
              <a:t>of HCS: To </a:t>
            </a:r>
            <a:r>
              <a:rPr lang="en-US" sz="3200" dirty="0" smtClean="0"/>
              <a:t>implement the Communities that HEAL (CTH) </a:t>
            </a:r>
            <a:r>
              <a:rPr lang="en-US" sz="3200" i="1" dirty="0" smtClean="0"/>
              <a:t>process</a:t>
            </a:r>
            <a:endParaRPr lang="en-US" sz="3200" i="1" dirty="0"/>
          </a:p>
        </p:txBody>
      </p:sp>
      <p:sp>
        <p:nvSpPr>
          <p:cNvPr id="4" name="Rounded Rectangle 3"/>
          <p:cNvSpPr/>
          <p:nvPr/>
        </p:nvSpPr>
        <p:spPr>
          <a:xfrm>
            <a:off x="551794" y="1700014"/>
            <a:ext cx="7866992" cy="9227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/>
              <a:t>To reduce opioid overdose deaths </a:t>
            </a:r>
            <a:r>
              <a:rPr lang="en-US" sz="2400" b="1" dirty="0" smtClean="0"/>
              <a:t>by </a:t>
            </a:r>
            <a:r>
              <a:rPr lang="en-US" sz="2400" b="1" dirty="0"/>
              <a:t>implementation of evidence-based </a:t>
            </a:r>
            <a:r>
              <a:rPr lang="en-US" sz="2400" b="1" dirty="0" smtClean="0"/>
              <a:t>practices (EBPs)</a:t>
            </a:r>
            <a:endParaRPr lang="en-US" sz="2400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898787" y="2790477"/>
            <a:ext cx="7123802" cy="26856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Increase overdose education &amp; naloxone </a:t>
            </a:r>
            <a:r>
              <a:rPr lang="en-US" sz="2400" dirty="0" smtClean="0">
                <a:solidFill>
                  <a:schemeClr val="accent1"/>
                </a:solidFill>
              </a:rPr>
              <a:t>distribution (OEND)</a:t>
            </a:r>
            <a:endParaRPr lang="en-US" sz="2400" dirty="0">
              <a:solidFill>
                <a:schemeClr val="accent1"/>
              </a:solidFill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Increase access to medications for opioid use </a:t>
            </a:r>
            <a:r>
              <a:rPr lang="en-US" sz="2400" dirty="0" smtClean="0">
                <a:solidFill>
                  <a:schemeClr val="accent1"/>
                </a:solidFill>
              </a:rPr>
              <a:t>disorder (MOUD)</a:t>
            </a:r>
            <a:endParaRPr lang="en-US" sz="2400" dirty="0">
              <a:solidFill>
                <a:schemeClr val="accent1"/>
              </a:solidFill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Increase safer opioid prescribing &amp; dispensing practices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41AF2F-8A98-DB4D-B775-64CDAEE2DB86}"/>
              </a:ext>
            </a:extLst>
          </p:cNvPr>
          <p:cNvSpPr txBox="1">
            <a:spLocks/>
          </p:cNvSpPr>
          <p:nvPr/>
        </p:nvSpPr>
        <p:spPr>
          <a:xfrm>
            <a:off x="3575407" y="6177448"/>
            <a:ext cx="43460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HEALing Communities Study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HEALing Communities Study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3B08E3-7A67-F449-BAD9-1131F0C352F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70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7AE70-30B0-48A7-B7C6-31B2ECCDD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546" y="123388"/>
            <a:ext cx="78867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What </a:t>
            </a:r>
            <a:r>
              <a:rPr lang="en-US" sz="3200" dirty="0" smtClean="0"/>
              <a:t>makes the CTH </a:t>
            </a:r>
            <a:r>
              <a:rPr lang="en-US" sz="3200" i="1" dirty="0" smtClean="0"/>
              <a:t>process</a:t>
            </a:r>
            <a:r>
              <a:rPr lang="en-US" sz="3200" dirty="0" smtClean="0"/>
              <a:t> unique?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C2BB6-2FAB-4316-AA4A-66B8DD773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06911"/>
            <a:ext cx="7886700" cy="4352759"/>
          </a:xfrm>
        </p:spPr>
        <p:txBody>
          <a:bodyPr>
            <a:normAutofit/>
          </a:bodyPr>
          <a:lstStyle/>
          <a:p>
            <a:pPr>
              <a:spcAft>
                <a:spcPts val="300"/>
              </a:spcAft>
            </a:pPr>
            <a:r>
              <a:rPr lang="en-US" sz="3200" dirty="0" smtClean="0"/>
              <a:t>Communities work in partnership with medical and public health professionals</a:t>
            </a:r>
          </a:p>
          <a:p>
            <a:pPr>
              <a:spcAft>
                <a:spcPts val="300"/>
              </a:spcAft>
            </a:pPr>
            <a:r>
              <a:rPr lang="en-US" sz="3200" dirty="0" smtClean="0"/>
              <a:t>Coalition members </a:t>
            </a:r>
            <a:r>
              <a:rPr lang="en-US" sz="3200" dirty="0"/>
              <a:t>engage </a:t>
            </a:r>
            <a:r>
              <a:rPr lang="en-US" sz="3200" dirty="0" smtClean="0"/>
              <a:t>in data </a:t>
            </a:r>
            <a:r>
              <a:rPr lang="en-US" sz="3200" dirty="0"/>
              <a:t>driven decision making</a:t>
            </a:r>
          </a:p>
          <a:p>
            <a:pPr>
              <a:spcAft>
                <a:spcPts val="300"/>
              </a:spcAft>
            </a:pPr>
            <a:r>
              <a:rPr lang="en-US" sz="3200" dirty="0" smtClean="0"/>
              <a:t>Local organizations build capacity to reduce </a:t>
            </a:r>
            <a:r>
              <a:rPr lang="en-US" sz="3200" dirty="0" smtClean="0"/>
              <a:t>OD </a:t>
            </a:r>
            <a:r>
              <a:rPr lang="en-US" sz="3200" dirty="0" smtClean="0"/>
              <a:t>deaths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7A71CBC-4ACA-FF42-9D81-CD0704C52B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60266" y="6177448"/>
            <a:ext cx="455083" cy="365125"/>
          </a:xfrm>
        </p:spPr>
        <p:txBody>
          <a:bodyPr/>
          <a:lstStyle/>
          <a:p>
            <a:fld id="{633B08E3-7A67-F449-BAD9-1131F0C352F9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C41AF2F-8A98-DB4D-B775-64CDAEE2DB86}"/>
              </a:ext>
            </a:extLst>
          </p:cNvPr>
          <p:cNvSpPr txBox="1">
            <a:spLocks/>
          </p:cNvSpPr>
          <p:nvPr/>
        </p:nvSpPr>
        <p:spPr>
          <a:xfrm>
            <a:off x="3575407" y="6177448"/>
            <a:ext cx="43460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HEALing Communities Study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HEALing Communities Study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9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962" y="192428"/>
            <a:ext cx="7886700" cy="48103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CTH Phased Planning </a:t>
            </a:r>
            <a:r>
              <a:rPr lang="en-US" i="1" dirty="0" smtClean="0"/>
              <a:t>Process</a:t>
            </a:r>
            <a:endParaRPr lang="en-US" i="1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609867669"/>
              </p:ext>
            </p:extLst>
          </p:nvPr>
        </p:nvGraphicFramePr>
        <p:xfrm>
          <a:off x="999853" y="724838"/>
          <a:ext cx="7688535" cy="34687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038634" y="6343056"/>
            <a:ext cx="455612" cy="365125"/>
          </a:xfrm>
          <a:prstGeom prst="rect">
            <a:avLst/>
          </a:prstGeom>
        </p:spPr>
        <p:txBody>
          <a:bodyPr/>
          <a:lstStyle/>
          <a:p>
            <a:fld id="{633B08E3-7A67-F449-BAD9-1131F0C352F9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C41AF2F-8A98-DB4D-B775-64CDAEE2DB86}"/>
              </a:ext>
            </a:extLst>
          </p:cNvPr>
          <p:cNvSpPr txBox="1">
            <a:spLocks/>
          </p:cNvSpPr>
          <p:nvPr/>
        </p:nvSpPr>
        <p:spPr>
          <a:xfrm>
            <a:off x="3575407" y="6177448"/>
            <a:ext cx="43460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HEALing Communities Study</a:t>
            </a:r>
          </a:p>
        </p:txBody>
      </p:sp>
      <p:graphicFrame>
        <p:nvGraphicFramePr>
          <p:cNvPr id="15" name="Content Placeholder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0339728"/>
              </p:ext>
            </p:extLst>
          </p:nvPr>
        </p:nvGraphicFramePr>
        <p:xfrm>
          <a:off x="1017452" y="3578772"/>
          <a:ext cx="7688535" cy="34019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249918" y="6343056"/>
            <a:ext cx="31531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HEALing</a:t>
            </a:r>
            <a:r>
              <a:rPr lang="en-US" sz="1400" dirty="0" smtClean="0"/>
              <a:t> Communities Study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6538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 </a:t>
            </a:r>
            <a:r>
              <a:rPr lang="en-US" dirty="0" smtClean="0"/>
              <a:t>for MA </a:t>
            </a:r>
            <a:r>
              <a:rPr lang="en-US" dirty="0" smtClean="0"/>
              <a:t>Communities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Boston Medical Center (BMC) </a:t>
            </a:r>
            <a:r>
              <a:rPr lang="en-US" dirty="0" smtClean="0"/>
              <a:t>personnel: facilitator, data manager, addiction expert</a:t>
            </a:r>
          </a:p>
          <a:p>
            <a:r>
              <a:rPr lang="en-US" dirty="0" smtClean="0"/>
              <a:t>Training and Technical Assistance</a:t>
            </a:r>
            <a:endParaRPr lang="en-US" dirty="0"/>
          </a:p>
          <a:p>
            <a:r>
              <a:rPr lang="en-US" dirty="0" smtClean="0"/>
              <a:t>Communications campaigns</a:t>
            </a:r>
          </a:p>
          <a:p>
            <a:r>
              <a:rPr lang="en-US" dirty="0" smtClean="0"/>
              <a:t>Funding ($800,000 per year-each community):</a:t>
            </a:r>
          </a:p>
          <a:p>
            <a:pPr lvl="1"/>
            <a:r>
              <a:rPr lang="en-US" dirty="0" smtClean="0"/>
              <a:t>Community coordinator 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dirty="0" smtClean="0"/>
              <a:t>EBP strategies:  Access to MOUD and </a:t>
            </a:r>
            <a:r>
              <a:rPr lang="en-US" dirty="0" smtClean="0"/>
              <a:t>OEND; Safer </a:t>
            </a:r>
            <a:r>
              <a:rPr lang="en-US" dirty="0" smtClean="0"/>
              <a:t>Prescribing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3B08E3-7A67-F449-BAD9-1131F0C352F9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HEALing Communities Study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08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participating </a:t>
            </a:r>
            <a:r>
              <a:rPr lang="en-US" dirty="0" smtClean="0"/>
              <a:t>groups in MA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0448965"/>
              </p:ext>
            </p:extLst>
          </p:nvPr>
        </p:nvGraphicFramePr>
        <p:xfrm>
          <a:off x="579863" y="1825625"/>
          <a:ext cx="7935487" cy="3878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3B08E3-7A67-F449-BAD9-1131F0C352F9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HEALing Communities Study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88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</a:t>
            </a:r>
            <a:r>
              <a:rPr lang="en-US" dirty="0" smtClean="0"/>
              <a:t>of EBP Strategies in 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46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HEAL">
      <a:dk1>
        <a:srgbClr val="982468"/>
      </a:dk1>
      <a:lt1>
        <a:srgbClr val="FFFFFF"/>
      </a:lt1>
      <a:dk2>
        <a:srgbClr val="000000"/>
      </a:dk2>
      <a:lt2>
        <a:srgbClr val="DDDDDD"/>
      </a:lt2>
      <a:accent1>
        <a:srgbClr val="532465"/>
      </a:accent1>
      <a:accent2>
        <a:srgbClr val="981F32"/>
      </a:accent2>
      <a:accent3>
        <a:srgbClr val="BF362E"/>
      </a:accent3>
      <a:accent4>
        <a:srgbClr val="E07C3E"/>
      </a:accent4>
      <a:accent5>
        <a:srgbClr val="982468"/>
      </a:accent5>
      <a:accent6>
        <a:srgbClr val="373A3C"/>
      </a:accent6>
      <a:hlink>
        <a:srgbClr val="1C7CD5"/>
      </a:hlink>
      <a:folHlink>
        <a:srgbClr val="53246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4DB0E979FF2143ACAB444A24491455" ma:contentTypeVersion="14" ma:contentTypeDescription="Create a new document." ma:contentTypeScope="" ma:versionID="fb87721dd6926719863e3d6371885f8d">
  <xsd:schema xmlns:xsd="http://www.w3.org/2001/XMLSchema" xmlns:xs="http://www.w3.org/2001/XMLSchema" xmlns:p="http://schemas.microsoft.com/office/2006/metadata/properties" xmlns:ns3="36721612-4c9f-4929-8931-8d1f27f2080d" xmlns:ns4="c84068dc-9ae9-42ba-9a64-c4d9f791d389" targetNamespace="http://schemas.microsoft.com/office/2006/metadata/properties" ma:root="true" ma:fieldsID="58f3bfab2d4ec69556d4ca8b06e9864e" ns3:_="" ns4:_="">
    <xsd:import namespace="36721612-4c9f-4929-8931-8d1f27f2080d"/>
    <xsd:import namespace="c84068dc-9ae9-42ba-9a64-c4d9f791d38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OCR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721612-4c9f-4929-8931-8d1f27f208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4068dc-9ae9-42ba-9a64-c4d9f791d38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C3D7EC3-22BB-4DC4-B2C7-D9098877B267}">
  <ds:schemaRefs>
    <ds:schemaRef ds:uri="http://purl.org/dc/elements/1.1/"/>
    <ds:schemaRef ds:uri="36721612-4c9f-4929-8931-8d1f27f2080d"/>
    <ds:schemaRef ds:uri="http://www.w3.org/XML/1998/namespace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c84068dc-9ae9-42ba-9a64-c4d9f791d389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14854326-906B-4782-81CF-64E2BE2415F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6721612-4c9f-4929-8931-8d1f27f2080d"/>
    <ds:schemaRef ds:uri="c84068dc-9ae9-42ba-9a64-c4d9f791d38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6D4A7CC-17A7-433D-86B0-F41EB05DD88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10241</TotalTime>
  <Words>980</Words>
  <Application>Microsoft Office PowerPoint</Application>
  <PresentationFormat>On-screen Show (4:3)</PresentationFormat>
  <Paragraphs>172</Paragraphs>
  <Slides>19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Courier New</vt:lpstr>
      <vt:lpstr>System Font Regular</vt:lpstr>
      <vt:lpstr>Wingdings</vt:lpstr>
      <vt:lpstr>Office Theme</vt:lpstr>
      <vt:lpstr>think-cell Slide</vt:lpstr>
      <vt:lpstr>HEALing Communities Study</vt:lpstr>
      <vt:lpstr>Goals for Today</vt:lpstr>
      <vt:lpstr>HEALing Communities Study (HCS)</vt:lpstr>
      <vt:lpstr>Goals of HCS: To implement the Communities that HEAL (CTH) process</vt:lpstr>
      <vt:lpstr>What makes the CTH process unique?</vt:lpstr>
      <vt:lpstr>CTH Phased Planning Process</vt:lpstr>
      <vt:lpstr>Resources for MA Communities</vt:lpstr>
      <vt:lpstr>Key participating groups in MA</vt:lpstr>
      <vt:lpstr>Examples of EBP Strategies in MA</vt:lpstr>
      <vt:lpstr>Hospital Based Addiction Consult Services  Brockton, Gloucester, Holyoke, Lowell, Salem </vt:lpstr>
      <vt:lpstr>Hospital Bridge Clinic in Lowell  </vt:lpstr>
      <vt:lpstr>Provider on the Pier: Direct care to the fishing community in Gloucester</vt:lpstr>
      <vt:lpstr>OEND Outreach via Stipends to Peers in Holyoke and Gloucester *</vt:lpstr>
      <vt:lpstr>Brockton Mobile Medical Unit – Clinic on Wheels</vt:lpstr>
      <vt:lpstr>Opioid Treatment Program in Holyoke</vt:lpstr>
      <vt:lpstr>Communication Campaign Products</vt:lpstr>
      <vt:lpstr>Haitian and Cape Verdean Radio Shows in Brockton</vt:lpstr>
      <vt:lpstr>MA Lessons Learned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Bridden, Carly</cp:lastModifiedBy>
  <cp:revision>322</cp:revision>
  <dcterms:created xsi:type="dcterms:W3CDTF">2019-07-29T17:14:28Z</dcterms:created>
  <dcterms:modified xsi:type="dcterms:W3CDTF">2022-09-23T22:55:45Z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0x010100E74DB0E979FF2143ACAB444A24491455</vt:lpwstr>
  </property>
</Properties>
</file>