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2.xml" ContentType="application/vnd.openxmlformats-officedocument.presentationml.tags+xml"/>
  <Override PartName="/ppt/notesSlides/notesSlide24.xml" ContentType="application/vnd.openxmlformats-officedocument.presentationml.notesSlide+xml"/>
  <Override PartName="/ppt/tags/tag3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1.xml" ContentType="application/vnd.openxmlformats-officedocument.drawingml.chart+xml"/>
  <Override PartName="/ppt/tags/tag4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2.xml" ContentType="application/vnd.openxmlformats-officedocument.drawingml.chart+xml"/>
  <Override PartName="/ppt/notesSlides/notesSlide33.xml" ContentType="application/vnd.openxmlformats-officedocument.presentationml.notesSlide+xml"/>
  <Override PartName="/ppt/charts/chart3.xml" ContentType="application/vnd.openxmlformats-officedocument.drawingml.chart+xml"/>
  <Override PartName="/ppt/notesSlides/notesSlide34.xml" ContentType="application/vnd.openxmlformats-officedocument.presentationml.notesSlide+xml"/>
  <Override PartName="/ppt/charts/chart4.xml" ContentType="application/vnd.openxmlformats-officedocument.drawingml.chart+xml"/>
  <Override PartName="/ppt/notesSlides/notesSlide35.xml" ContentType="application/vnd.openxmlformats-officedocument.presentationml.notesSlide+xml"/>
  <Override PartName="/ppt/charts/chart5.xml" ContentType="application/vnd.openxmlformats-officedocument.drawingml.chart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charts/chart6.xml" ContentType="application/vnd.openxmlformats-officedocument.drawingml.chart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46" r:id="rId1"/>
    <p:sldMasterId id="2147483898" r:id="rId2"/>
    <p:sldMasterId id="2147483911" r:id="rId3"/>
    <p:sldMasterId id="2147483924" r:id="rId4"/>
    <p:sldMasterId id="2147483937" r:id="rId5"/>
    <p:sldMasterId id="2147484254" r:id="rId6"/>
    <p:sldMasterId id="2147484785" r:id="rId7"/>
    <p:sldMasterId id="2147484798" r:id="rId8"/>
    <p:sldMasterId id="2147485091" r:id="rId9"/>
    <p:sldMasterId id="2147485104" r:id="rId10"/>
  </p:sldMasterIdLst>
  <p:notesMasterIdLst>
    <p:notesMasterId r:id="rId61"/>
  </p:notesMasterIdLst>
  <p:handoutMasterIdLst>
    <p:handoutMasterId r:id="rId62"/>
  </p:handoutMasterIdLst>
  <p:sldIdLst>
    <p:sldId id="729" r:id="rId11"/>
    <p:sldId id="989" r:id="rId12"/>
    <p:sldId id="943" r:id="rId13"/>
    <p:sldId id="991" r:id="rId14"/>
    <p:sldId id="1012" r:id="rId15"/>
    <p:sldId id="946" r:id="rId16"/>
    <p:sldId id="992" r:id="rId17"/>
    <p:sldId id="993" r:id="rId18"/>
    <p:sldId id="994" r:id="rId19"/>
    <p:sldId id="949" r:id="rId20"/>
    <p:sldId id="950" r:id="rId21"/>
    <p:sldId id="951" r:id="rId22"/>
    <p:sldId id="952" r:id="rId23"/>
    <p:sldId id="953" r:id="rId24"/>
    <p:sldId id="954" r:id="rId25"/>
    <p:sldId id="955" r:id="rId26"/>
    <p:sldId id="956" r:id="rId27"/>
    <p:sldId id="957" r:id="rId28"/>
    <p:sldId id="958" r:id="rId29"/>
    <p:sldId id="995" r:id="rId30"/>
    <p:sldId id="1004" r:id="rId31"/>
    <p:sldId id="1005" r:id="rId32"/>
    <p:sldId id="1006" r:id="rId33"/>
    <p:sldId id="1007" r:id="rId34"/>
    <p:sldId id="1010" r:id="rId35"/>
    <p:sldId id="1008" r:id="rId36"/>
    <p:sldId id="1009" r:id="rId37"/>
    <p:sldId id="967" r:id="rId38"/>
    <p:sldId id="996" r:id="rId39"/>
    <p:sldId id="970" r:id="rId40"/>
    <p:sldId id="997" r:id="rId41"/>
    <p:sldId id="971" r:id="rId42"/>
    <p:sldId id="972" r:id="rId43"/>
    <p:sldId id="973" r:id="rId44"/>
    <p:sldId id="974" r:id="rId45"/>
    <p:sldId id="1002" r:id="rId46"/>
    <p:sldId id="1001" r:id="rId47"/>
    <p:sldId id="1000" r:id="rId48"/>
    <p:sldId id="977" r:id="rId49"/>
    <p:sldId id="978" r:id="rId50"/>
    <p:sldId id="975" r:id="rId51"/>
    <p:sldId id="979" r:id="rId52"/>
    <p:sldId id="999" r:id="rId53"/>
    <p:sldId id="1003" r:id="rId54"/>
    <p:sldId id="982" r:id="rId55"/>
    <p:sldId id="983" r:id="rId56"/>
    <p:sldId id="984" r:id="rId57"/>
    <p:sldId id="985" r:id="rId58"/>
    <p:sldId id="987" r:id="rId59"/>
    <p:sldId id="1011" r:id="rId60"/>
  </p:sldIdLst>
  <p:sldSz cx="9144000" cy="5143500" type="screen16x9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  <p15:guide id="5" orient="horz" pos="3132">
          <p15:clr>
            <a:srgbClr val="A4A3A4"/>
          </p15:clr>
        </p15:guide>
        <p15:guide id="6" orient="horz" pos="946">
          <p15:clr>
            <a:srgbClr val="A4A3A4"/>
          </p15:clr>
        </p15:guide>
        <p15:guide id="7" orient="horz" pos="105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5" userDrawn="1">
          <p15:clr>
            <a:srgbClr val="A4A3A4"/>
          </p15:clr>
        </p15:guide>
        <p15:guide id="2" pos="3359" userDrawn="1">
          <p15:clr>
            <a:srgbClr val="A4A3A4"/>
          </p15:clr>
        </p15:guide>
        <p15:guide id="3" orient="horz" pos="2929" userDrawn="1">
          <p15:clr>
            <a:srgbClr val="A4A3A4"/>
          </p15:clr>
        </p15:guide>
        <p15:guide id="4" pos="328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10" clrIdx="6"/>
  <p:cmAuthor id="7" name="ktfillo" initials="k" lastIdx="2" clrIdx="7">
    <p:extLst/>
  </p:cmAuthor>
  <p:cmAuthor id="8" name="Torey McNamara" initials="TLM" lastIdx="8" clrIdx="8"/>
  <p:cmAuthor id="9" name="Saunders, Katherine (DPH)" initials="SK(" lastIdx="25" clrIdx="9">
    <p:extLst/>
  </p:cmAuthor>
  <p:cmAuthor id="10" name="Fillo, Katherine (DPH)" initials="FK(" lastIdx="23" clrIdx="10"/>
  <p:cmAuthor id="11" name="Gabrielle Katz" initials="GK" lastIdx="13" clrIdx="11"/>
  <p:cmAuthor id="12" name="Missy Robinson" initials="MR" lastIdx="1" clrIdx="12"/>
  <p:cmAuthor id="13" name="Katheleen Linton" initials="KL" lastIdx="1" clrIdx="13"/>
  <p:cmAuthor id="14" name="Rosanna Bertrand" initials="RB" lastIdx="39" clrIdx="14">
    <p:extLst/>
  </p:cmAuthor>
  <p:cmAuthor id="15" name="Teresa Mota" initials="TM" lastIdx="1" clrIdx="1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BD0D9"/>
    <a:srgbClr val="009DD9"/>
    <a:srgbClr val="0F6FC6"/>
    <a:srgbClr val="C80000"/>
    <a:srgbClr val="0066FF"/>
    <a:srgbClr val="FF99FF"/>
    <a:srgbClr val="FF3399"/>
    <a:srgbClr val="FF33CC"/>
    <a:srgbClr val="3399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4" autoAdjust="0"/>
    <p:restoredTop sz="91356" autoAdjust="0"/>
  </p:normalViewPr>
  <p:slideViewPr>
    <p:cSldViewPr snapToGrid="0" snapToObjects="1" showGuides="1">
      <p:cViewPr>
        <p:scale>
          <a:sx n="133" d="100"/>
          <a:sy n="133" d="100"/>
        </p:scale>
        <p:origin x="-288" y="-29"/>
      </p:cViewPr>
      <p:guideLst>
        <p:guide orient="horz" pos="4176"/>
        <p:guide orient="horz" pos="1261"/>
        <p:guide orient="horz" pos="1412"/>
        <p:guide orient="horz" pos="3132"/>
        <p:guide orient="horz" pos="946"/>
        <p:guide orient="horz" pos="1059"/>
        <p:guide pos="392"/>
      </p:guideLst>
    </p:cSldViewPr>
  </p:slideViewPr>
  <p:outlineViewPr>
    <p:cViewPr>
      <p:scale>
        <a:sx n="33" d="100"/>
        <a:sy n="33" d="100"/>
      </p:scale>
      <p:origin x="0" y="-2436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56" d="100"/>
          <a:sy n="56" d="100"/>
        </p:scale>
        <p:origin x="2832" y="72"/>
      </p:cViewPr>
      <p:guideLst>
        <p:guide orient="horz" pos="2955"/>
        <p:guide orient="horz" pos="2929"/>
        <p:guide pos="3359"/>
        <p:guide pos="32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61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tableStyles" Target="tableStyle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F6FC6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9DD9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BD0D9"/>
              </a:solidFill>
              <a:ln>
                <a:noFill/>
              </a:ln>
              <a:effectLst/>
            </c:spPr>
          </c:dPt>
          <c:cat>
            <c:strRef>
              <c:f>Sheet1!$B$4:$B$7</c:f>
              <c:strCache>
                <c:ptCount val="4"/>
                <c:pt idx="0">
                  <c:v>August</c:v>
                </c:pt>
                <c:pt idx="1">
                  <c:v>September</c:v>
                </c:pt>
                <c:pt idx="2">
                  <c:v>October</c:v>
                </c:pt>
                <c:pt idx="3">
                  <c:v>November</c:v>
                </c:pt>
              </c:strCache>
            </c:strRef>
          </c:cat>
          <c:val>
            <c:numRef>
              <c:f>Sheet1!$C$4:$C$7</c:f>
              <c:numCache>
                <c:formatCode>0%</c:formatCode>
                <c:ptCount val="4"/>
                <c:pt idx="0">
                  <c:v>0.14000000000000001</c:v>
                </c:pt>
                <c:pt idx="1">
                  <c:v>0.1</c:v>
                </c:pt>
                <c:pt idx="2">
                  <c:v>0.08</c:v>
                </c:pt>
                <c:pt idx="3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169280"/>
        <c:axId val="147171200"/>
      </c:barChart>
      <c:catAx>
        <c:axId val="1471692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ysClr val="windowText" lastClr="000000"/>
                    </a:solidFill>
                  </a:rPr>
                  <a:t>2018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71200"/>
        <c:crosses val="autoZero"/>
        <c:auto val="1"/>
        <c:lblAlgn val="ctr"/>
        <c:lblOffset val="100"/>
        <c:noMultiLvlLbl val="0"/>
      </c:catAx>
      <c:valAx>
        <c:axId val="147171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ysClr val="windowText" lastClr="000000"/>
                    </a:solidFill>
                  </a:rPr>
                  <a:t>Percent of Medication Errors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'Status of Written QAPI plan'!$B$2</c:f>
              <c:strCache>
                <c:ptCount val="1"/>
                <c:pt idx="0">
                  <c:v>Year 1</c:v>
                </c:pt>
              </c:strCache>
            </c:strRef>
          </c:tx>
          <c:spPr>
            <a:solidFill>
              <a:srgbClr val="0F6FC6"/>
            </a:solidFill>
          </c:spPr>
          <c:invertIfNegative val="0"/>
          <c:cat>
            <c:strRef>
              <c:f>'Status of Written QAPI plan'!$A$3:$A$7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'Status of Written QAPI plan'!$B$3:$B$7</c:f>
              <c:numCache>
                <c:formatCode>0%</c:formatCode>
                <c:ptCount val="5"/>
                <c:pt idx="0">
                  <c:v>0.33750000000000002</c:v>
                </c:pt>
                <c:pt idx="1">
                  <c:v>0.2</c:v>
                </c:pt>
                <c:pt idx="2">
                  <c:v>0.27500000000000002</c:v>
                </c:pt>
                <c:pt idx="3">
                  <c:v>2.5000000000000001E-2</c:v>
                </c:pt>
                <c:pt idx="4">
                  <c:v>0.16250000000000001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398-4258-840D-6A012B23F81C}"/>
            </c:ext>
          </c:extLst>
        </c:ser>
        <c:ser>
          <c:idx val="1"/>
          <c:order val="1"/>
          <c:tx>
            <c:strRef>
              <c:f>'Status of Written QAPI plan'!$C$2</c:f>
              <c:strCache>
                <c:ptCount val="1"/>
                <c:pt idx="0">
                  <c:v>Year 2</c:v>
                </c:pt>
              </c:strCache>
            </c:strRef>
          </c:tx>
          <c:spPr>
            <a:solidFill>
              <a:srgbClr val="009DD9"/>
            </a:solidFill>
          </c:spPr>
          <c:invertIfNegative val="0"/>
          <c:cat>
            <c:strRef>
              <c:f>'Status of Written QAPI plan'!$A$3:$A$7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'Status of Written QAPI plan'!$C$3:$C$7</c:f>
              <c:numCache>
                <c:formatCode>0%</c:formatCode>
                <c:ptCount val="5"/>
                <c:pt idx="0">
                  <c:v>0.09</c:v>
                </c:pt>
                <c:pt idx="1">
                  <c:v>0.23</c:v>
                </c:pt>
                <c:pt idx="2">
                  <c:v>0.13</c:v>
                </c:pt>
                <c:pt idx="3">
                  <c:v>0.23</c:v>
                </c:pt>
                <c:pt idx="4">
                  <c:v>0.34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398-4258-840D-6A012B23F81C}"/>
            </c:ext>
          </c:extLst>
        </c:ser>
        <c:ser>
          <c:idx val="2"/>
          <c:order val="2"/>
          <c:tx>
            <c:strRef>
              <c:f>'Status of Written QAPI plan'!$D$2</c:f>
              <c:strCache>
                <c:ptCount val="1"/>
                <c:pt idx="0">
                  <c:v>Year 3</c:v>
                </c:pt>
              </c:strCache>
            </c:strRef>
          </c:tx>
          <c:invertIfNegative val="0"/>
          <c:cat>
            <c:strRef>
              <c:f>'Status of Written QAPI plan'!$A$3:$A$7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'Status of Written QAPI plan'!$D$3:$D$7</c:f>
              <c:numCache>
                <c:formatCode>0%</c:formatCode>
                <c:ptCount val="5"/>
                <c:pt idx="0">
                  <c:v>0.02</c:v>
                </c:pt>
                <c:pt idx="1">
                  <c:v>0.02</c:v>
                </c:pt>
                <c:pt idx="2">
                  <c:v>0.13</c:v>
                </c:pt>
                <c:pt idx="3">
                  <c:v>0.22</c:v>
                </c:pt>
                <c:pt idx="4">
                  <c:v>0.61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398-4258-840D-6A012B23F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357504"/>
        <c:axId val="150359424"/>
      </c:barChart>
      <c:catAx>
        <c:axId val="15035750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Responses 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50359424"/>
        <c:crosses val="autoZero"/>
        <c:auto val="1"/>
        <c:lblAlgn val="ctr"/>
        <c:lblOffset val="100"/>
        <c:noMultiLvlLbl val="0"/>
      </c:catAx>
      <c:valAx>
        <c:axId val="150359424"/>
        <c:scaling>
          <c:orientation val="minMax"/>
          <c:max val="0.70000000000000007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of SPOT Participants </a:t>
                </a:r>
              </a:p>
            </c:rich>
          </c:tx>
          <c:layout>
            <c:manualLayout>
              <c:xMode val="edge"/>
              <c:yMode val="edge"/>
              <c:x val="0"/>
              <c:y val="0.10805815658177863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50357504"/>
        <c:crosses val="autoZero"/>
        <c:crossBetween val="between"/>
      </c:valAx>
    </c:plotArea>
    <c:legend>
      <c:legendPos val="r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CommunicationBTW!$C$3</c:f>
              <c:strCache>
                <c:ptCount val="1"/>
                <c:pt idx="0">
                  <c:v>Year 1</c:v>
                </c:pt>
              </c:strCache>
            </c:strRef>
          </c:tx>
          <c:invertIfNegative val="0"/>
          <c:cat>
            <c:strRef>
              <c:f>CommunicationBTW!$B$4:$B$8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CommunicationBTW!$C$4:$C$8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0.53</c:v>
                </c:pt>
                <c:pt idx="3">
                  <c:v>0.35</c:v>
                </c:pt>
                <c:pt idx="4">
                  <c:v>0.13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DE-4EAE-AFA3-125C497B0370}"/>
            </c:ext>
          </c:extLst>
        </c:ser>
        <c:ser>
          <c:idx val="1"/>
          <c:order val="1"/>
          <c:tx>
            <c:strRef>
              <c:f>CommunicationBTW!$D$3</c:f>
              <c:strCache>
                <c:ptCount val="1"/>
                <c:pt idx="0">
                  <c:v>Year 2</c:v>
                </c:pt>
              </c:strCache>
            </c:strRef>
          </c:tx>
          <c:invertIfNegative val="0"/>
          <c:cat>
            <c:strRef>
              <c:f>CommunicationBTW!$B$4:$B$8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CommunicationBTW!$D$4:$D$8</c:f>
              <c:numCache>
                <c:formatCode>0%</c:formatCode>
                <c:ptCount val="5"/>
                <c:pt idx="0">
                  <c:v>0</c:v>
                </c:pt>
                <c:pt idx="1">
                  <c:v>0.14583333333333334</c:v>
                </c:pt>
                <c:pt idx="2">
                  <c:v>0.27083333333333331</c:v>
                </c:pt>
                <c:pt idx="3">
                  <c:v>0.375</c:v>
                </c:pt>
                <c:pt idx="4">
                  <c:v>0.20833333333333334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FDE-4EAE-AFA3-125C497B0370}"/>
            </c:ext>
          </c:extLst>
        </c:ser>
        <c:ser>
          <c:idx val="2"/>
          <c:order val="2"/>
          <c:tx>
            <c:strRef>
              <c:f>CommunicationBTW!$E$3</c:f>
              <c:strCache>
                <c:ptCount val="1"/>
                <c:pt idx="0">
                  <c:v>Year 3</c:v>
                </c:pt>
              </c:strCache>
            </c:strRef>
          </c:tx>
          <c:invertIfNegative val="0"/>
          <c:cat>
            <c:strRef>
              <c:f>CommunicationBTW!$B$4:$B$8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CommunicationBTW!$E$4:$E$8</c:f>
              <c:numCache>
                <c:formatCode>0%</c:formatCode>
                <c:ptCount val="5"/>
                <c:pt idx="0">
                  <c:v>0</c:v>
                </c:pt>
                <c:pt idx="1">
                  <c:v>0.16666666666666666</c:v>
                </c:pt>
                <c:pt idx="2">
                  <c:v>0.42592592592592593</c:v>
                </c:pt>
                <c:pt idx="3">
                  <c:v>0.40740740740740738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FDE-4EAE-AFA3-125C497B03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293504"/>
        <c:axId val="146295424"/>
      </c:barChart>
      <c:catAx>
        <c:axId val="14629350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Responses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46295424"/>
        <c:crosses val="autoZero"/>
        <c:auto val="1"/>
        <c:lblAlgn val="ctr"/>
        <c:lblOffset val="100"/>
        <c:noMultiLvlLbl val="0"/>
      </c:catAx>
      <c:valAx>
        <c:axId val="146295424"/>
        <c:scaling>
          <c:orientation val="minMax"/>
          <c:max val="0.60000000000000009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of SPOT Participants</a:t>
                </a:r>
              </a:p>
            </c:rich>
          </c:tx>
          <c:layout>
            <c:manualLayout>
              <c:xMode val="edge"/>
              <c:yMode val="edge"/>
              <c:x val="0"/>
              <c:y val="0.10260575536166087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46293504"/>
        <c:crosses val="autoZero"/>
        <c:crossBetween val="between"/>
      </c:valAx>
    </c:plotArea>
    <c:legend>
      <c:legendPos val="r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InvolvementResFam!$C$3</c:f>
              <c:strCache>
                <c:ptCount val="1"/>
                <c:pt idx="0">
                  <c:v>Year 1</c:v>
                </c:pt>
              </c:strCache>
            </c:strRef>
          </c:tx>
          <c:invertIfNegative val="0"/>
          <c:cat>
            <c:strRef>
              <c:f>InvolvementResFam!$B$4:$B$8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InvolvementResFam!$C$4:$C$8</c:f>
              <c:numCache>
                <c:formatCode>0%</c:formatCode>
                <c:ptCount val="5"/>
                <c:pt idx="0">
                  <c:v>2.5000000000000001E-2</c:v>
                </c:pt>
                <c:pt idx="1">
                  <c:v>0.52500000000000002</c:v>
                </c:pt>
                <c:pt idx="2">
                  <c:v>0.45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0A4-4A3C-B0E7-CD91C7D6D5C6}"/>
            </c:ext>
          </c:extLst>
        </c:ser>
        <c:ser>
          <c:idx val="1"/>
          <c:order val="1"/>
          <c:tx>
            <c:strRef>
              <c:f>InvolvementResFam!$D$3</c:f>
              <c:strCache>
                <c:ptCount val="1"/>
                <c:pt idx="0">
                  <c:v>Year 2</c:v>
                </c:pt>
              </c:strCache>
            </c:strRef>
          </c:tx>
          <c:invertIfNegative val="0"/>
          <c:cat>
            <c:strRef>
              <c:f>InvolvementResFam!$B$4:$B$8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InvolvementResFam!$D$4:$D$8</c:f>
              <c:numCache>
                <c:formatCode>0%</c:formatCode>
                <c:ptCount val="5"/>
                <c:pt idx="0">
                  <c:v>0</c:v>
                </c:pt>
                <c:pt idx="1">
                  <c:v>0.10416666666666667</c:v>
                </c:pt>
                <c:pt idx="2">
                  <c:v>0.3125</c:v>
                </c:pt>
                <c:pt idx="3">
                  <c:v>0.29166666666666669</c:v>
                </c:pt>
                <c:pt idx="4">
                  <c:v>0.29166666666666669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0A4-4A3C-B0E7-CD91C7D6D5C6}"/>
            </c:ext>
          </c:extLst>
        </c:ser>
        <c:ser>
          <c:idx val="2"/>
          <c:order val="2"/>
          <c:tx>
            <c:strRef>
              <c:f>InvolvementResFam!$E$3</c:f>
              <c:strCache>
                <c:ptCount val="1"/>
                <c:pt idx="0">
                  <c:v>Year 3</c:v>
                </c:pt>
              </c:strCache>
            </c:strRef>
          </c:tx>
          <c:invertIfNegative val="0"/>
          <c:cat>
            <c:strRef>
              <c:f>InvolvementResFam!$B$4:$B$8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InvolvementResFam!$E$4:$E$8</c:f>
              <c:numCache>
                <c:formatCode>0%</c:formatCode>
                <c:ptCount val="5"/>
                <c:pt idx="0">
                  <c:v>0</c:v>
                </c:pt>
                <c:pt idx="1">
                  <c:v>1.7543859649122806E-2</c:v>
                </c:pt>
                <c:pt idx="2">
                  <c:v>8.771929824561403E-2</c:v>
                </c:pt>
                <c:pt idx="3">
                  <c:v>0.43859649122807015</c:v>
                </c:pt>
                <c:pt idx="4">
                  <c:v>0.40350877192982454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0A4-4A3C-B0E7-CD91C7D6D5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7155328"/>
        <c:axId val="157157248"/>
      </c:barChart>
      <c:catAx>
        <c:axId val="157155328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Responses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57157248"/>
        <c:crosses val="autoZero"/>
        <c:auto val="1"/>
        <c:lblAlgn val="ctr"/>
        <c:lblOffset val="100"/>
        <c:noMultiLvlLbl val="0"/>
      </c:catAx>
      <c:valAx>
        <c:axId val="157157248"/>
        <c:scaling>
          <c:orientation val="minMax"/>
          <c:max val="0.60000000000000009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of SPOT Participants</a:t>
                </a:r>
              </a:p>
            </c:rich>
          </c:tx>
          <c:layout>
            <c:manualLayout>
              <c:xMode val="edge"/>
              <c:yMode val="edge"/>
              <c:x val="0"/>
              <c:y val="0.10260575536166087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57155328"/>
        <c:crosses val="autoZero"/>
        <c:crossBetween val="between"/>
      </c:valAx>
    </c:plotArea>
    <c:legend>
      <c:legendPos val="r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InformingQAPI!$C$5</c:f>
              <c:strCache>
                <c:ptCount val="1"/>
                <c:pt idx="0">
                  <c:v>Year 1</c:v>
                </c:pt>
              </c:strCache>
            </c:strRef>
          </c:tx>
          <c:invertIfNegative val="0"/>
          <c:cat>
            <c:strRef>
              <c:f>InformingQAPI!$B$6:$B$10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InformingQAPI!$C$6:$C$10</c:f>
              <c:numCache>
                <c:formatCode>0%</c:formatCode>
                <c:ptCount val="5"/>
                <c:pt idx="0">
                  <c:v>0.73</c:v>
                </c:pt>
                <c:pt idx="1">
                  <c:v>0.28000000000000003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6D-4F25-A8A9-35B53EA439DD}"/>
            </c:ext>
          </c:extLst>
        </c:ser>
        <c:ser>
          <c:idx val="1"/>
          <c:order val="1"/>
          <c:tx>
            <c:strRef>
              <c:f>InformingQAPI!$D$5</c:f>
              <c:strCache>
                <c:ptCount val="1"/>
                <c:pt idx="0">
                  <c:v>Year 2</c:v>
                </c:pt>
              </c:strCache>
            </c:strRef>
          </c:tx>
          <c:invertIfNegative val="0"/>
          <c:cat>
            <c:strRef>
              <c:f>InformingQAPI!$B$6:$B$10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InformingQAPI!$D$6:$D$10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0.23</c:v>
                </c:pt>
                <c:pt idx="2">
                  <c:v>0.38</c:v>
                </c:pt>
                <c:pt idx="3">
                  <c:v>0.17</c:v>
                </c:pt>
                <c:pt idx="4">
                  <c:v>0.13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86D-4F25-A8A9-35B53EA439DD}"/>
            </c:ext>
          </c:extLst>
        </c:ser>
        <c:ser>
          <c:idx val="2"/>
          <c:order val="2"/>
          <c:tx>
            <c:strRef>
              <c:f>InformingQAPI!$E$5</c:f>
              <c:strCache>
                <c:ptCount val="1"/>
                <c:pt idx="0">
                  <c:v>Year 3</c:v>
                </c:pt>
              </c:strCache>
            </c:strRef>
          </c:tx>
          <c:invertIfNegative val="0"/>
          <c:cat>
            <c:strRef>
              <c:f>InformingQAPI!$B$6:$B$10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InformingQAPI!$E$6:$E$10</c:f>
              <c:numCache>
                <c:formatCode>0%</c:formatCode>
                <c:ptCount val="5"/>
                <c:pt idx="0">
                  <c:v>0.12962962962962962</c:v>
                </c:pt>
                <c:pt idx="1">
                  <c:v>0.42592592592592593</c:v>
                </c:pt>
                <c:pt idx="2">
                  <c:v>0.25925925925925924</c:v>
                </c:pt>
                <c:pt idx="3">
                  <c:v>0.14814814814814814</c:v>
                </c:pt>
                <c:pt idx="4">
                  <c:v>3.7037037037037035E-2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86D-4F25-A8A9-35B53EA43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7338624"/>
        <c:axId val="157348992"/>
      </c:barChart>
      <c:catAx>
        <c:axId val="15733862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Responses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57348992"/>
        <c:crosses val="autoZero"/>
        <c:auto val="1"/>
        <c:lblAlgn val="ctr"/>
        <c:lblOffset val="100"/>
        <c:noMultiLvlLbl val="0"/>
      </c:catAx>
      <c:valAx>
        <c:axId val="1573489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of SPOT Participants </a:t>
                </a:r>
              </a:p>
            </c:rich>
          </c:tx>
          <c:layout>
            <c:manualLayout>
              <c:xMode val="edge"/>
              <c:yMode val="edge"/>
              <c:x val="0"/>
              <c:y val="0.10430440282802488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57338624"/>
        <c:crosses val="autoZero"/>
        <c:crossBetween val="between"/>
      </c:valAx>
    </c:plotArea>
    <c:legend>
      <c:legendPos val="r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Admin Turnover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Completed</c:v>
                </c:pt>
                <c:pt idx="1">
                  <c:v>Continued</c:v>
                </c:pt>
                <c:pt idx="2">
                  <c:v>Discontinued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0.33</c:v>
                </c:pt>
                <c:pt idx="1">
                  <c:v>0.28000000000000003</c:v>
                </c:pt>
                <c:pt idx="2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CC-48F5-A276-D01D1DAB8F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Yes Admin Turnover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Completed</c:v>
                </c:pt>
                <c:pt idx="1">
                  <c:v>Continued</c:v>
                </c:pt>
                <c:pt idx="2">
                  <c:v>Discontinued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0.67</c:v>
                </c:pt>
                <c:pt idx="1">
                  <c:v>0.72</c:v>
                </c:pt>
                <c:pt idx="2">
                  <c:v>0.88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3CC-48F5-A276-D01D1DAB8F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DON Turnover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Completed</c:v>
                </c:pt>
                <c:pt idx="1">
                  <c:v>Continued</c:v>
                </c:pt>
                <c:pt idx="2">
                  <c:v>Discontinued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0.33</c:v>
                </c:pt>
                <c:pt idx="1">
                  <c:v>0.44</c:v>
                </c:pt>
                <c:pt idx="2">
                  <c:v>0.18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3CC-48F5-A276-D01D1DAB8FA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Yes DON Turnover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Completed</c:v>
                </c:pt>
                <c:pt idx="1">
                  <c:v>Continued</c:v>
                </c:pt>
                <c:pt idx="2">
                  <c:v>Discontinued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0.67</c:v>
                </c:pt>
                <c:pt idx="1">
                  <c:v>0.56000000000000005</c:v>
                </c:pt>
                <c:pt idx="2">
                  <c:v>0.82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3CC-48F5-A276-D01D1DAB8F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157590272"/>
        <c:axId val="157591808"/>
      </c:barChart>
      <c:catAx>
        <c:axId val="1575902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7591808"/>
        <c:crosses val="autoZero"/>
        <c:auto val="1"/>
        <c:lblAlgn val="ctr"/>
        <c:lblOffset val="100"/>
        <c:noMultiLvlLbl val="0"/>
      </c:catAx>
      <c:valAx>
        <c:axId val="1575918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Percentage of</a:t>
                </a:r>
                <a:r>
                  <a:rPr lang="en-US" baseline="0" dirty="0"/>
                  <a:t> Leadership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1856368563685637E-2"/>
              <c:y val="0.12924144617058006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157590272"/>
        <c:crosses val="autoZero"/>
        <c:crossBetween val="between"/>
        <c:majorUnit val="0.2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09F275-4F91-4D05-BAAF-E1AC14859071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4A8F31-F2A3-4D51-A6C8-9EF3B9908E6B}">
      <dgm:prSet phldrT="[Text]" custT="1"/>
      <dgm:spPr/>
      <dgm:t>
        <a:bodyPr/>
        <a:lstStyle/>
        <a:p>
          <a:r>
            <a:rPr lang="en-US" sz="2400" dirty="0"/>
            <a:t>Quality Assurance </a:t>
          </a:r>
          <a:r>
            <a:rPr lang="en-US" sz="2400" strike="noStrike" dirty="0"/>
            <a:t>(QA) </a:t>
          </a:r>
        </a:p>
      </dgm:t>
    </dgm:pt>
    <dgm:pt modelId="{3A9C8888-3629-4722-A8E1-670E6A09059A}" type="parTrans" cxnId="{0C7F1E95-AA09-4D72-8CE3-397F63C892A9}">
      <dgm:prSet/>
      <dgm:spPr/>
      <dgm:t>
        <a:bodyPr/>
        <a:lstStyle/>
        <a:p>
          <a:endParaRPr lang="en-US"/>
        </a:p>
      </dgm:t>
    </dgm:pt>
    <dgm:pt modelId="{5F7FB397-6118-498F-9BC3-33D2A506AED6}" type="sibTrans" cxnId="{0C7F1E95-AA09-4D72-8CE3-397F63C892A9}">
      <dgm:prSet/>
      <dgm:spPr/>
      <dgm:t>
        <a:bodyPr/>
        <a:lstStyle/>
        <a:p>
          <a:endParaRPr lang="en-US"/>
        </a:p>
      </dgm:t>
    </dgm:pt>
    <dgm:pt modelId="{F70AC317-196A-4FA3-B4E9-7A02912BE6A8}">
      <dgm:prSet phldrT="[Text]" custT="1"/>
      <dgm:spPr/>
      <dgm:t>
        <a:bodyPr/>
        <a:lstStyle/>
        <a:p>
          <a:r>
            <a:rPr lang="en-US" sz="1200" dirty="0"/>
            <a:t>Specification of standards for quality of service and outcomes.</a:t>
          </a:r>
        </a:p>
      </dgm:t>
    </dgm:pt>
    <dgm:pt modelId="{BB1CA699-7FA9-413D-BA02-FB1E432E956E}" type="parTrans" cxnId="{A29E74E4-15F4-4640-8331-D8FDBAC11EE9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06CE3D34-21F4-470A-912D-85EF61256F9C}" type="sibTrans" cxnId="{A29E74E4-15F4-4640-8331-D8FDBAC11EE9}">
      <dgm:prSet/>
      <dgm:spPr/>
      <dgm:t>
        <a:bodyPr/>
        <a:lstStyle/>
        <a:p>
          <a:endParaRPr lang="en-US"/>
        </a:p>
      </dgm:t>
    </dgm:pt>
    <dgm:pt modelId="{7185E6C0-650C-44FA-9DB9-6DFA8EC7E3C4}">
      <dgm:prSet phldrT="[Text]" custT="1"/>
      <dgm:spPr/>
      <dgm:t>
        <a:bodyPr/>
        <a:lstStyle/>
        <a:p>
          <a:r>
            <a:rPr lang="en-US" sz="2400" dirty="0"/>
            <a:t>Performance Improvement </a:t>
          </a:r>
          <a:r>
            <a:rPr lang="en-US" sz="2400" strike="noStrike" dirty="0"/>
            <a:t>(PI)</a:t>
          </a:r>
        </a:p>
      </dgm:t>
    </dgm:pt>
    <dgm:pt modelId="{370A4660-DC10-4C1F-88A9-A451BA57D53F}" type="parTrans" cxnId="{423BCD7A-6823-427C-90C1-7DA1A7360027}">
      <dgm:prSet/>
      <dgm:spPr/>
      <dgm:t>
        <a:bodyPr/>
        <a:lstStyle/>
        <a:p>
          <a:endParaRPr lang="en-US"/>
        </a:p>
      </dgm:t>
    </dgm:pt>
    <dgm:pt modelId="{5107C71E-FB46-4FBA-B7B0-BBCAAF4B8DDD}" type="sibTrans" cxnId="{423BCD7A-6823-427C-90C1-7DA1A7360027}">
      <dgm:prSet/>
      <dgm:spPr/>
      <dgm:t>
        <a:bodyPr/>
        <a:lstStyle/>
        <a:p>
          <a:endParaRPr lang="en-US"/>
        </a:p>
      </dgm:t>
    </dgm:pt>
    <dgm:pt modelId="{1D5C57D5-4F16-4E43-AC88-59ED5FA95343}">
      <dgm:prSet phldrT="[Text]" custT="1"/>
      <dgm:spPr/>
      <dgm:t>
        <a:bodyPr/>
        <a:lstStyle/>
        <a:p>
          <a:r>
            <a:rPr lang="en-US" sz="1200" dirty="0"/>
            <a:t>The continuous study and improvement of processes with the intent to better services or outcomes, and prevent or decrease the likelihood of problems. </a:t>
          </a:r>
        </a:p>
      </dgm:t>
    </dgm:pt>
    <dgm:pt modelId="{D87C9473-583C-4302-A5CB-25FC0567B9C4}" type="parTrans" cxnId="{C22EDEEE-29E9-442C-B326-FBF3289A865B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6FD90FDC-9100-491B-9CE8-15F50095DB7A}" type="sibTrans" cxnId="{C22EDEEE-29E9-442C-B326-FBF3289A865B}">
      <dgm:prSet/>
      <dgm:spPr/>
      <dgm:t>
        <a:bodyPr/>
        <a:lstStyle/>
        <a:p>
          <a:endParaRPr lang="en-US"/>
        </a:p>
      </dgm:t>
    </dgm:pt>
    <dgm:pt modelId="{84B97A3C-8478-4383-9323-9A6E784D4128}">
      <dgm:prSet custT="1"/>
      <dgm:spPr/>
      <dgm:t>
        <a:bodyPr/>
        <a:lstStyle/>
        <a:p>
          <a:r>
            <a:rPr lang="en-US" sz="1200" dirty="0"/>
            <a:t>A process throughout the organization for assuring that care is maintained at acceptable levels in relation to those standards.</a:t>
          </a:r>
        </a:p>
      </dgm:t>
    </dgm:pt>
    <dgm:pt modelId="{5B6A0739-D7DA-4017-8144-0D893619343B}" type="parTrans" cxnId="{964B7F37-D38F-45C4-8CA2-A5FF03BA46BF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6472BE93-E5E7-43A1-A40C-AA283A5692A5}" type="sibTrans" cxnId="{964B7F37-D38F-45C4-8CA2-A5FF03BA46BF}">
      <dgm:prSet/>
      <dgm:spPr/>
      <dgm:t>
        <a:bodyPr/>
        <a:lstStyle/>
        <a:p>
          <a:endParaRPr lang="en-US"/>
        </a:p>
      </dgm:t>
    </dgm:pt>
    <dgm:pt modelId="{8D2F8226-9A74-45F0-887A-685A49AF40E5}">
      <dgm:prSet phldrT="[Text]" custT="1"/>
      <dgm:spPr/>
      <dgm:t>
        <a:bodyPr/>
        <a:lstStyle/>
        <a:p>
          <a:r>
            <a:rPr lang="en-US" sz="1200" dirty="0"/>
            <a:t>PI aims to improve processes involved in health care delivery and resident quality of life.</a:t>
          </a:r>
        </a:p>
      </dgm:t>
    </dgm:pt>
    <dgm:pt modelId="{D9B31D4D-7F76-4156-AFC8-8F1454EC3E49}" type="parTrans" cxnId="{B1C82DCE-EF2C-4A9E-AC82-BD2FBED457A0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9A92BE5E-52D1-421C-BDDF-27BB1C0A9E36}" type="sibTrans" cxnId="{B1C82DCE-EF2C-4A9E-AC82-BD2FBED457A0}">
      <dgm:prSet/>
      <dgm:spPr/>
      <dgm:t>
        <a:bodyPr/>
        <a:lstStyle/>
        <a:p>
          <a:endParaRPr lang="en-US"/>
        </a:p>
      </dgm:t>
    </dgm:pt>
    <dgm:pt modelId="{1DEA8DB5-D18D-4C46-9370-E5FD8A646570}" type="pres">
      <dgm:prSet presAssocID="{B109F275-4F91-4D05-BAAF-E1AC1485907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ED5355-8F9C-48AB-B753-E5405FE3F61D}" type="pres">
      <dgm:prSet presAssocID="{C74A8F31-F2A3-4D51-A6C8-9EF3B9908E6B}" presName="root" presStyleCnt="0"/>
      <dgm:spPr/>
    </dgm:pt>
    <dgm:pt modelId="{FE8516D9-B4C1-44C7-91E2-D3A710A0DDF8}" type="pres">
      <dgm:prSet presAssocID="{C74A8F31-F2A3-4D51-A6C8-9EF3B9908E6B}" presName="rootComposite" presStyleCnt="0"/>
      <dgm:spPr/>
    </dgm:pt>
    <dgm:pt modelId="{487D8385-F427-4440-BC55-B89DF499B0C4}" type="pres">
      <dgm:prSet presAssocID="{C74A8F31-F2A3-4D51-A6C8-9EF3B9908E6B}" presName="rootText" presStyleLbl="node1" presStyleIdx="0" presStyleCnt="2" custScaleX="139116"/>
      <dgm:spPr/>
      <dgm:t>
        <a:bodyPr/>
        <a:lstStyle/>
        <a:p>
          <a:endParaRPr lang="en-US"/>
        </a:p>
      </dgm:t>
    </dgm:pt>
    <dgm:pt modelId="{73C642B2-42DA-447D-898F-038C46350A83}" type="pres">
      <dgm:prSet presAssocID="{C74A8F31-F2A3-4D51-A6C8-9EF3B9908E6B}" presName="rootConnector" presStyleLbl="node1" presStyleIdx="0" presStyleCnt="2"/>
      <dgm:spPr/>
      <dgm:t>
        <a:bodyPr/>
        <a:lstStyle/>
        <a:p>
          <a:endParaRPr lang="en-US"/>
        </a:p>
      </dgm:t>
    </dgm:pt>
    <dgm:pt modelId="{5E182CA3-E622-40E1-9198-87B8739F7C61}" type="pres">
      <dgm:prSet presAssocID="{C74A8F31-F2A3-4D51-A6C8-9EF3B9908E6B}" presName="childShape" presStyleCnt="0"/>
      <dgm:spPr/>
    </dgm:pt>
    <dgm:pt modelId="{697B6895-DE01-49C0-9B89-E68BAEDEAC25}" type="pres">
      <dgm:prSet presAssocID="{BB1CA699-7FA9-413D-BA02-FB1E432E956E}" presName="Name13" presStyleLbl="parChTrans1D2" presStyleIdx="0" presStyleCnt="4"/>
      <dgm:spPr/>
      <dgm:t>
        <a:bodyPr/>
        <a:lstStyle/>
        <a:p>
          <a:endParaRPr lang="en-US"/>
        </a:p>
      </dgm:t>
    </dgm:pt>
    <dgm:pt modelId="{00DEE00C-D36B-4A66-8BE3-4EA65375841F}" type="pres">
      <dgm:prSet presAssocID="{F70AC317-196A-4FA3-B4E9-7A02912BE6A8}" presName="childText" presStyleLbl="bgAcc1" presStyleIdx="0" presStyleCnt="4" custScaleX="151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1E094-9136-44F2-8C1C-5170C6CF86A4}" type="pres">
      <dgm:prSet presAssocID="{5B6A0739-D7DA-4017-8144-0D893619343B}" presName="Name13" presStyleLbl="parChTrans1D2" presStyleIdx="1" presStyleCnt="4"/>
      <dgm:spPr/>
      <dgm:t>
        <a:bodyPr/>
        <a:lstStyle/>
        <a:p>
          <a:endParaRPr lang="en-US"/>
        </a:p>
      </dgm:t>
    </dgm:pt>
    <dgm:pt modelId="{8CDDD0EF-F605-4978-AB94-6AA7C89CC877}" type="pres">
      <dgm:prSet presAssocID="{84B97A3C-8478-4383-9323-9A6E784D4128}" presName="childText" presStyleLbl="bgAcc1" presStyleIdx="1" presStyleCnt="4" custScaleX="151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B4034E-E856-4E5F-8A18-D720C934D174}" type="pres">
      <dgm:prSet presAssocID="{7185E6C0-650C-44FA-9DB9-6DFA8EC7E3C4}" presName="root" presStyleCnt="0"/>
      <dgm:spPr/>
    </dgm:pt>
    <dgm:pt modelId="{3BBE0A1C-724C-4DB8-8125-0AF0FE401BF1}" type="pres">
      <dgm:prSet presAssocID="{7185E6C0-650C-44FA-9DB9-6DFA8EC7E3C4}" presName="rootComposite" presStyleCnt="0"/>
      <dgm:spPr/>
    </dgm:pt>
    <dgm:pt modelId="{2A3F9ABA-18C5-4AB6-87FB-5842A9F40C68}" type="pres">
      <dgm:prSet presAssocID="{7185E6C0-650C-44FA-9DB9-6DFA8EC7E3C4}" presName="rootText" presStyleLbl="node1" presStyleIdx="1" presStyleCnt="2" custScaleX="139116"/>
      <dgm:spPr/>
      <dgm:t>
        <a:bodyPr/>
        <a:lstStyle/>
        <a:p>
          <a:endParaRPr lang="en-US"/>
        </a:p>
      </dgm:t>
    </dgm:pt>
    <dgm:pt modelId="{3E73CD45-7477-434F-8D4E-7D2223EDCF03}" type="pres">
      <dgm:prSet presAssocID="{7185E6C0-650C-44FA-9DB9-6DFA8EC7E3C4}" presName="rootConnector" presStyleLbl="node1" presStyleIdx="1" presStyleCnt="2"/>
      <dgm:spPr/>
      <dgm:t>
        <a:bodyPr/>
        <a:lstStyle/>
        <a:p>
          <a:endParaRPr lang="en-US"/>
        </a:p>
      </dgm:t>
    </dgm:pt>
    <dgm:pt modelId="{74294A01-52E3-48A5-B50C-C46649B7B837}" type="pres">
      <dgm:prSet presAssocID="{7185E6C0-650C-44FA-9DB9-6DFA8EC7E3C4}" presName="childShape" presStyleCnt="0"/>
      <dgm:spPr/>
    </dgm:pt>
    <dgm:pt modelId="{E57E4E48-FB92-4534-B79E-6EDD4B0219B0}" type="pres">
      <dgm:prSet presAssocID="{D87C9473-583C-4302-A5CB-25FC0567B9C4}" presName="Name13" presStyleLbl="parChTrans1D2" presStyleIdx="2" presStyleCnt="4"/>
      <dgm:spPr/>
      <dgm:t>
        <a:bodyPr/>
        <a:lstStyle/>
        <a:p>
          <a:endParaRPr lang="en-US"/>
        </a:p>
      </dgm:t>
    </dgm:pt>
    <dgm:pt modelId="{A8743E1F-47A9-4E3D-80B3-EF64A3D4EB75}" type="pres">
      <dgm:prSet presAssocID="{1D5C57D5-4F16-4E43-AC88-59ED5FA95343}" presName="childText" presStyleLbl="bgAcc1" presStyleIdx="2" presStyleCnt="4" custScaleX="151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B22737-ED7F-42E0-A05F-E0532820B7A8}" type="pres">
      <dgm:prSet presAssocID="{D9B31D4D-7F76-4156-AFC8-8F1454EC3E49}" presName="Name13" presStyleLbl="parChTrans1D2" presStyleIdx="3" presStyleCnt="4"/>
      <dgm:spPr/>
      <dgm:t>
        <a:bodyPr/>
        <a:lstStyle/>
        <a:p>
          <a:endParaRPr lang="en-US"/>
        </a:p>
      </dgm:t>
    </dgm:pt>
    <dgm:pt modelId="{A21B37DE-A88A-488F-B536-F544CD176965}" type="pres">
      <dgm:prSet presAssocID="{8D2F8226-9A74-45F0-887A-685A49AF40E5}" presName="childText" presStyleLbl="bgAcc1" presStyleIdx="3" presStyleCnt="4" custScaleX="151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758E80-E6F6-49BD-9570-06992A99175A}" type="presOf" srcId="{D9B31D4D-7F76-4156-AFC8-8F1454EC3E49}" destId="{17B22737-ED7F-42E0-A05F-E0532820B7A8}" srcOrd="0" destOrd="0" presId="urn:microsoft.com/office/officeart/2005/8/layout/hierarchy3"/>
    <dgm:cxn modelId="{E855F247-C975-4142-AE5E-36FDAD9838FD}" type="presOf" srcId="{7185E6C0-650C-44FA-9DB9-6DFA8EC7E3C4}" destId="{3E73CD45-7477-434F-8D4E-7D2223EDCF03}" srcOrd="1" destOrd="0" presId="urn:microsoft.com/office/officeart/2005/8/layout/hierarchy3"/>
    <dgm:cxn modelId="{AE45F79C-B655-49D9-A950-28554C83FF61}" type="presOf" srcId="{8D2F8226-9A74-45F0-887A-685A49AF40E5}" destId="{A21B37DE-A88A-488F-B536-F544CD176965}" srcOrd="0" destOrd="0" presId="urn:microsoft.com/office/officeart/2005/8/layout/hierarchy3"/>
    <dgm:cxn modelId="{38874893-8FDD-4D0F-AE28-95FB9C243C5B}" type="presOf" srcId="{B109F275-4F91-4D05-BAAF-E1AC14859071}" destId="{1DEA8DB5-D18D-4C46-9370-E5FD8A646570}" srcOrd="0" destOrd="0" presId="urn:microsoft.com/office/officeart/2005/8/layout/hierarchy3"/>
    <dgm:cxn modelId="{B1C82DCE-EF2C-4A9E-AC82-BD2FBED457A0}" srcId="{7185E6C0-650C-44FA-9DB9-6DFA8EC7E3C4}" destId="{8D2F8226-9A74-45F0-887A-685A49AF40E5}" srcOrd="1" destOrd="0" parTransId="{D9B31D4D-7F76-4156-AFC8-8F1454EC3E49}" sibTransId="{9A92BE5E-52D1-421C-BDDF-27BB1C0A9E36}"/>
    <dgm:cxn modelId="{C22EDEEE-29E9-442C-B326-FBF3289A865B}" srcId="{7185E6C0-650C-44FA-9DB9-6DFA8EC7E3C4}" destId="{1D5C57D5-4F16-4E43-AC88-59ED5FA95343}" srcOrd="0" destOrd="0" parTransId="{D87C9473-583C-4302-A5CB-25FC0567B9C4}" sibTransId="{6FD90FDC-9100-491B-9CE8-15F50095DB7A}"/>
    <dgm:cxn modelId="{A03B7F9A-D251-4539-82C1-3AA78ABD4EF4}" type="presOf" srcId="{7185E6C0-650C-44FA-9DB9-6DFA8EC7E3C4}" destId="{2A3F9ABA-18C5-4AB6-87FB-5842A9F40C68}" srcOrd="0" destOrd="0" presId="urn:microsoft.com/office/officeart/2005/8/layout/hierarchy3"/>
    <dgm:cxn modelId="{964B7F37-D38F-45C4-8CA2-A5FF03BA46BF}" srcId="{C74A8F31-F2A3-4D51-A6C8-9EF3B9908E6B}" destId="{84B97A3C-8478-4383-9323-9A6E784D4128}" srcOrd="1" destOrd="0" parTransId="{5B6A0739-D7DA-4017-8144-0D893619343B}" sibTransId="{6472BE93-E5E7-43A1-A40C-AA283A5692A5}"/>
    <dgm:cxn modelId="{A29E74E4-15F4-4640-8331-D8FDBAC11EE9}" srcId="{C74A8F31-F2A3-4D51-A6C8-9EF3B9908E6B}" destId="{F70AC317-196A-4FA3-B4E9-7A02912BE6A8}" srcOrd="0" destOrd="0" parTransId="{BB1CA699-7FA9-413D-BA02-FB1E432E956E}" sibTransId="{06CE3D34-21F4-470A-912D-85EF61256F9C}"/>
    <dgm:cxn modelId="{BE968E6B-3B45-4DBD-B58D-0763B9FBB86E}" type="presOf" srcId="{BB1CA699-7FA9-413D-BA02-FB1E432E956E}" destId="{697B6895-DE01-49C0-9B89-E68BAEDEAC25}" srcOrd="0" destOrd="0" presId="urn:microsoft.com/office/officeart/2005/8/layout/hierarchy3"/>
    <dgm:cxn modelId="{423BCD7A-6823-427C-90C1-7DA1A7360027}" srcId="{B109F275-4F91-4D05-BAAF-E1AC14859071}" destId="{7185E6C0-650C-44FA-9DB9-6DFA8EC7E3C4}" srcOrd="1" destOrd="0" parTransId="{370A4660-DC10-4C1F-88A9-A451BA57D53F}" sibTransId="{5107C71E-FB46-4FBA-B7B0-BBCAAF4B8DDD}"/>
    <dgm:cxn modelId="{C01B0988-BD7A-4858-ABB9-9DA5D1EE2319}" type="presOf" srcId="{5B6A0739-D7DA-4017-8144-0D893619343B}" destId="{4041E094-9136-44F2-8C1C-5170C6CF86A4}" srcOrd="0" destOrd="0" presId="urn:microsoft.com/office/officeart/2005/8/layout/hierarchy3"/>
    <dgm:cxn modelId="{9C06A3F0-EC03-4617-954C-73476B336870}" type="presOf" srcId="{C74A8F31-F2A3-4D51-A6C8-9EF3B9908E6B}" destId="{487D8385-F427-4440-BC55-B89DF499B0C4}" srcOrd="0" destOrd="0" presId="urn:microsoft.com/office/officeart/2005/8/layout/hierarchy3"/>
    <dgm:cxn modelId="{0C7F1E95-AA09-4D72-8CE3-397F63C892A9}" srcId="{B109F275-4F91-4D05-BAAF-E1AC14859071}" destId="{C74A8F31-F2A3-4D51-A6C8-9EF3B9908E6B}" srcOrd="0" destOrd="0" parTransId="{3A9C8888-3629-4722-A8E1-670E6A09059A}" sibTransId="{5F7FB397-6118-498F-9BC3-33D2A506AED6}"/>
    <dgm:cxn modelId="{553011FD-0AE0-4B74-A221-2D5ADEC90797}" type="presOf" srcId="{F70AC317-196A-4FA3-B4E9-7A02912BE6A8}" destId="{00DEE00C-D36B-4A66-8BE3-4EA65375841F}" srcOrd="0" destOrd="0" presId="urn:microsoft.com/office/officeart/2005/8/layout/hierarchy3"/>
    <dgm:cxn modelId="{6518EBB7-30E1-46A3-8B5E-F382BD3DDF06}" type="presOf" srcId="{1D5C57D5-4F16-4E43-AC88-59ED5FA95343}" destId="{A8743E1F-47A9-4E3D-80B3-EF64A3D4EB75}" srcOrd="0" destOrd="0" presId="urn:microsoft.com/office/officeart/2005/8/layout/hierarchy3"/>
    <dgm:cxn modelId="{C33CF5A6-E4E4-4C83-B744-759C5F861A66}" type="presOf" srcId="{84B97A3C-8478-4383-9323-9A6E784D4128}" destId="{8CDDD0EF-F605-4978-AB94-6AA7C89CC877}" srcOrd="0" destOrd="0" presId="urn:microsoft.com/office/officeart/2005/8/layout/hierarchy3"/>
    <dgm:cxn modelId="{7E81E754-CF59-490A-A55F-9393360B517E}" type="presOf" srcId="{C74A8F31-F2A3-4D51-A6C8-9EF3B9908E6B}" destId="{73C642B2-42DA-447D-898F-038C46350A83}" srcOrd="1" destOrd="0" presId="urn:microsoft.com/office/officeart/2005/8/layout/hierarchy3"/>
    <dgm:cxn modelId="{D16BDA02-F4FF-432A-A347-CD33B6B63DDC}" type="presOf" srcId="{D87C9473-583C-4302-A5CB-25FC0567B9C4}" destId="{E57E4E48-FB92-4534-B79E-6EDD4B0219B0}" srcOrd="0" destOrd="0" presId="urn:microsoft.com/office/officeart/2005/8/layout/hierarchy3"/>
    <dgm:cxn modelId="{B3A20DA9-3B5D-4EBC-9326-ABD44F1F1A91}" type="presParOf" srcId="{1DEA8DB5-D18D-4C46-9370-E5FD8A646570}" destId="{CEED5355-8F9C-48AB-B753-E5405FE3F61D}" srcOrd="0" destOrd="0" presId="urn:microsoft.com/office/officeart/2005/8/layout/hierarchy3"/>
    <dgm:cxn modelId="{8A2781F4-78EB-40B7-AD58-3238F3F57CA2}" type="presParOf" srcId="{CEED5355-8F9C-48AB-B753-E5405FE3F61D}" destId="{FE8516D9-B4C1-44C7-91E2-D3A710A0DDF8}" srcOrd="0" destOrd="0" presId="urn:microsoft.com/office/officeart/2005/8/layout/hierarchy3"/>
    <dgm:cxn modelId="{47E2CBD7-3EA2-467E-B364-522EA20E12CA}" type="presParOf" srcId="{FE8516D9-B4C1-44C7-91E2-D3A710A0DDF8}" destId="{487D8385-F427-4440-BC55-B89DF499B0C4}" srcOrd="0" destOrd="0" presId="urn:microsoft.com/office/officeart/2005/8/layout/hierarchy3"/>
    <dgm:cxn modelId="{2F38805C-3649-4D11-A831-2BD26915E10D}" type="presParOf" srcId="{FE8516D9-B4C1-44C7-91E2-D3A710A0DDF8}" destId="{73C642B2-42DA-447D-898F-038C46350A83}" srcOrd="1" destOrd="0" presId="urn:microsoft.com/office/officeart/2005/8/layout/hierarchy3"/>
    <dgm:cxn modelId="{30D4868E-C6B7-4B85-B7B0-E90D6AD3BD3A}" type="presParOf" srcId="{CEED5355-8F9C-48AB-B753-E5405FE3F61D}" destId="{5E182CA3-E622-40E1-9198-87B8739F7C61}" srcOrd="1" destOrd="0" presId="urn:microsoft.com/office/officeart/2005/8/layout/hierarchy3"/>
    <dgm:cxn modelId="{E7FD11A2-E196-4ADE-8F93-054284525564}" type="presParOf" srcId="{5E182CA3-E622-40E1-9198-87B8739F7C61}" destId="{697B6895-DE01-49C0-9B89-E68BAEDEAC25}" srcOrd="0" destOrd="0" presId="urn:microsoft.com/office/officeart/2005/8/layout/hierarchy3"/>
    <dgm:cxn modelId="{CFEE6ACF-2A6D-47FF-B86B-FEFBC6C7B35D}" type="presParOf" srcId="{5E182CA3-E622-40E1-9198-87B8739F7C61}" destId="{00DEE00C-D36B-4A66-8BE3-4EA65375841F}" srcOrd="1" destOrd="0" presId="urn:microsoft.com/office/officeart/2005/8/layout/hierarchy3"/>
    <dgm:cxn modelId="{0D86917F-B440-4F6D-BD34-0CD87CC5AE97}" type="presParOf" srcId="{5E182CA3-E622-40E1-9198-87B8739F7C61}" destId="{4041E094-9136-44F2-8C1C-5170C6CF86A4}" srcOrd="2" destOrd="0" presId="urn:microsoft.com/office/officeart/2005/8/layout/hierarchy3"/>
    <dgm:cxn modelId="{BF95265A-7FAF-4C2B-B289-509E2AD91B0B}" type="presParOf" srcId="{5E182CA3-E622-40E1-9198-87B8739F7C61}" destId="{8CDDD0EF-F605-4978-AB94-6AA7C89CC877}" srcOrd="3" destOrd="0" presId="urn:microsoft.com/office/officeart/2005/8/layout/hierarchy3"/>
    <dgm:cxn modelId="{67F1CE68-1242-4EA2-8BE4-DFEB47EC2E06}" type="presParOf" srcId="{1DEA8DB5-D18D-4C46-9370-E5FD8A646570}" destId="{4BB4034E-E856-4E5F-8A18-D720C934D174}" srcOrd="1" destOrd="0" presId="urn:microsoft.com/office/officeart/2005/8/layout/hierarchy3"/>
    <dgm:cxn modelId="{3C52443A-6090-4310-B6F7-487A77596EB7}" type="presParOf" srcId="{4BB4034E-E856-4E5F-8A18-D720C934D174}" destId="{3BBE0A1C-724C-4DB8-8125-0AF0FE401BF1}" srcOrd="0" destOrd="0" presId="urn:microsoft.com/office/officeart/2005/8/layout/hierarchy3"/>
    <dgm:cxn modelId="{BC86C443-1AF0-41FB-B38C-44CD7CA56D37}" type="presParOf" srcId="{3BBE0A1C-724C-4DB8-8125-0AF0FE401BF1}" destId="{2A3F9ABA-18C5-4AB6-87FB-5842A9F40C68}" srcOrd="0" destOrd="0" presId="urn:microsoft.com/office/officeart/2005/8/layout/hierarchy3"/>
    <dgm:cxn modelId="{52A8A11B-BC85-461E-8CAC-E768D23BC284}" type="presParOf" srcId="{3BBE0A1C-724C-4DB8-8125-0AF0FE401BF1}" destId="{3E73CD45-7477-434F-8D4E-7D2223EDCF03}" srcOrd="1" destOrd="0" presId="urn:microsoft.com/office/officeart/2005/8/layout/hierarchy3"/>
    <dgm:cxn modelId="{0E63C114-D9DE-40BA-BF40-C0C287E050FA}" type="presParOf" srcId="{4BB4034E-E856-4E5F-8A18-D720C934D174}" destId="{74294A01-52E3-48A5-B50C-C46649B7B837}" srcOrd="1" destOrd="0" presId="urn:microsoft.com/office/officeart/2005/8/layout/hierarchy3"/>
    <dgm:cxn modelId="{F24AD6BC-B9BD-468E-AFFB-AB7E9295ECA9}" type="presParOf" srcId="{74294A01-52E3-48A5-B50C-C46649B7B837}" destId="{E57E4E48-FB92-4534-B79E-6EDD4B0219B0}" srcOrd="0" destOrd="0" presId="urn:microsoft.com/office/officeart/2005/8/layout/hierarchy3"/>
    <dgm:cxn modelId="{A50A7E63-BE8D-42B7-A5EA-3E49D7FAD49B}" type="presParOf" srcId="{74294A01-52E3-48A5-B50C-C46649B7B837}" destId="{A8743E1F-47A9-4E3D-80B3-EF64A3D4EB75}" srcOrd="1" destOrd="0" presId="urn:microsoft.com/office/officeart/2005/8/layout/hierarchy3"/>
    <dgm:cxn modelId="{FC87BA3D-F494-4DA8-A1AF-B2F240DC91AA}" type="presParOf" srcId="{74294A01-52E3-48A5-B50C-C46649B7B837}" destId="{17B22737-ED7F-42E0-A05F-E0532820B7A8}" srcOrd="2" destOrd="0" presId="urn:microsoft.com/office/officeart/2005/8/layout/hierarchy3"/>
    <dgm:cxn modelId="{28F15023-BDE0-4050-BF09-F00D133CC268}" type="presParOf" srcId="{74294A01-52E3-48A5-B50C-C46649B7B837}" destId="{A21B37DE-A88A-488F-B536-F544CD17696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D8385-F427-4440-BC55-B89DF499B0C4}">
      <dsp:nvSpPr>
        <dsp:cNvPr id="0" name=""/>
        <dsp:cNvSpPr/>
      </dsp:nvSpPr>
      <dsp:spPr>
        <a:xfrm>
          <a:off x="772735" y="223"/>
          <a:ext cx="2743191" cy="9859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Quality Assurance </a:t>
          </a:r>
          <a:r>
            <a:rPr lang="en-US" sz="2400" strike="noStrike" kern="1200" dirty="0"/>
            <a:t>(QA) </a:t>
          </a:r>
        </a:p>
      </dsp:txBody>
      <dsp:txXfrm>
        <a:off x="801612" y="29100"/>
        <a:ext cx="2685437" cy="928182"/>
      </dsp:txXfrm>
    </dsp:sp>
    <dsp:sp modelId="{697B6895-DE01-49C0-9B89-E68BAEDEAC25}">
      <dsp:nvSpPr>
        <dsp:cNvPr id="0" name=""/>
        <dsp:cNvSpPr/>
      </dsp:nvSpPr>
      <dsp:spPr>
        <a:xfrm>
          <a:off x="1047054" y="986159"/>
          <a:ext cx="274319" cy="73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452"/>
              </a:lnTo>
              <a:lnTo>
                <a:pt x="274319" y="73945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EE00C-D36B-4A66-8BE3-4EA65375841F}">
      <dsp:nvSpPr>
        <dsp:cNvPr id="0" name=""/>
        <dsp:cNvSpPr/>
      </dsp:nvSpPr>
      <dsp:spPr>
        <a:xfrm>
          <a:off x="1321374" y="1232644"/>
          <a:ext cx="2391330" cy="985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Specification of standards for quality of service and outcomes.</a:t>
          </a:r>
        </a:p>
      </dsp:txBody>
      <dsp:txXfrm>
        <a:off x="1350251" y="1261521"/>
        <a:ext cx="2333576" cy="928182"/>
      </dsp:txXfrm>
    </dsp:sp>
    <dsp:sp modelId="{4041E094-9136-44F2-8C1C-5170C6CF86A4}">
      <dsp:nvSpPr>
        <dsp:cNvPr id="0" name=""/>
        <dsp:cNvSpPr/>
      </dsp:nvSpPr>
      <dsp:spPr>
        <a:xfrm>
          <a:off x="1047054" y="986159"/>
          <a:ext cx="274319" cy="1971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1873"/>
              </a:lnTo>
              <a:lnTo>
                <a:pt x="274319" y="1971873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DDD0EF-F605-4978-AB94-6AA7C89CC877}">
      <dsp:nvSpPr>
        <dsp:cNvPr id="0" name=""/>
        <dsp:cNvSpPr/>
      </dsp:nvSpPr>
      <dsp:spPr>
        <a:xfrm>
          <a:off x="1321374" y="2465065"/>
          <a:ext cx="2391330" cy="985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A process throughout the organization for assuring that care is maintained at acceptable levels in relation to those standards.</a:t>
          </a:r>
        </a:p>
      </dsp:txBody>
      <dsp:txXfrm>
        <a:off x="1350251" y="2493942"/>
        <a:ext cx="2333576" cy="928182"/>
      </dsp:txXfrm>
    </dsp:sp>
    <dsp:sp modelId="{2A3F9ABA-18C5-4AB6-87FB-5842A9F40C68}">
      <dsp:nvSpPr>
        <dsp:cNvPr id="0" name=""/>
        <dsp:cNvSpPr/>
      </dsp:nvSpPr>
      <dsp:spPr>
        <a:xfrm>
          <a:off x="4008895" y="223"/>
          <a:ext cx="2743191" cy="9859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Performance Improvement </a:t>
          </a:r>
          <a:r>
            <a:rPr lang="en-US" sz="2400" strike="noStrike" kern="1200" dirty="0"/>
            <a:t>(PI)</a:t>
          </a:r>
        </a:p>
      </dsp:txBody>
      <dsp:txXfrm>
        <a:off x="4037772" y="29100"/>
        <a:ext cx="2685437" cy="928182"/>
      </dsp:txXfrm>
    </dsp:sp>
    <dsp:sp modelId="{E57E4E48-FB92-4534-B79E-6EDD4B0219B0}">
      <dsp:nvSpPr>
        <dsp:cNvPr id="0" name=""/>
        <dsp:cNvSpPr/>
      </dsp:nvSpPr>
      <dsp:spPr>
        <a:xfrm>
          <a:off x="4283214" y="986159"/>
          <a:ext cx="274319" cy="73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452"/>
              </a:lnTo>
              <a:lnTo>
                <a:pt x="274319" y="73945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743E1F-47A9-4E3D-80B3-EF64A3D4EB75}">
      <dsp:nvSpPr>
        <dsp:cNvPr id="0" name=""/>
        <dsp:cNvSpPr/>
      </dsp:nvSpPr>
      <dsp:spPr>
        <a:xfrm>
          <a:off x="4557533" y="1232644"/>
          <a:ext cx="2391330" cy="985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The continuous study and improvement of processes with the intent to better services or outcomes, and prevent or decrease the likelihood of problems. </a:t>
          </a:r>
        </a:p>
      </dsp:txBody>
      <dsp:txXfrm>
        <a:off x="4586410" y="1261521"/>
        <a:ext cx="2333576" cy="928182"/>
      </dsp:txXfrm>
    </dsp:sp>
    <dsp:sp modelId="{17B22737-ED7F-42E0-A05F-E0532820B7A8}">
      <dsp:nvSpPr>
        <dsp:cNvPr id="0" name=""/>
        <dsp:cNvSpPr/>
      </dsp:nvSpPr>
      <dsp:spPr>
        <a:xfrm>
          <a:off x="4283214" y="986159"/>
          <a:ext cx="274319" cy="1971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1873"/>
              </a:lnTo>
              <a:lnTo>
                <a:pt x="274319" y="1971873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B37DE-A88A-488F-B536-F544CD176965}">
      <dsp:nvSpPr>
        <dsp:cNvPr id="0" name=""/>
        <dsp:cNvSpPr/>
      </dsp:nvSpPr>
      <dsp:spPr>
        <a:xfrm>
          <a:off x="4557533" y="2465065"/>
          <a:ext cx="2391330" cy="985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PI aims to improve processes involved in health care delivery and resident quality of life.</a:t>
          </a:r>
        </a:p>
      </dsp:txBody>
      <dsp:txXfrm>
        <a:off x="4586410" y="2493942"/>
        <a:ext cx="2333576" cy="928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7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algn="r"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285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7" y="883285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7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algn="r"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52450" y="687388"/>
            <a:ext cx="5983288" cy="3367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6" y="4416427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920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7" y="883920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848" indent="-285712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844" indent="-22856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982" indent="-22856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119" indent="-22856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258" indent="-22856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395" indent="-22856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8531" indent="-22856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5670" indent="-22856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52450" y="687388"/>
            <a:ext cx="5983288" cy="3367087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itchFamily="34" charset="-128"/>
              </a:rPr>
              <a:t>Kate</a:t>
            </a:r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571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1247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>
              <a:defRPr/>
            </a:pPr>
            <a:r>
              <a:rPr lang="en-US" dirty="0" smtClean="0"/>
              <a:t>Terri: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003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0151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427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9951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lang="en-US" dirty="0" smtClean="0"/>
              <a:t>Terri: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14301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636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45277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544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1ACA86-36E8-47A5-8B59-2F8C9121F0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ＭＳ Ｐゴシック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6565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28020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2A772-F8E0-49D2-B6B4-39A6FF6CCE7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572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Courtney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857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Courtney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415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Courtney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9506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Courtney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0195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Courtney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5121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Courtney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4220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Gabby:</a:t>
            </a:r>
          </a:p>
          <a:p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4158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060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065">
              <a:defRPr/>
            </a:pPr>
            <a:r>
              <a:rPr lang="en-US" sz="1100" dirty="0" smtClean="0">
                <a:solidFill>
                  <a:prstClr val="black"/>
                </a:solidFill>
              </a:rPr>
              <a:t>Kate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344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5914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578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5021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039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3405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9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2665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502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841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146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Rosanna: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332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3347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4250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5489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43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5976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4471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9580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8377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0380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441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63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42926" y="4267837"/>
            <a:ext cx="6156324" cy="3887788"/>
          </a:xfrm>
        </p:spPr>
        <p:txBody>
          <a:bodyPr/>
          <a:lstStyle/>
          <a:p>
            <a:r>
              <a:rPr lang="en-US" dirty="0" smtClean="0"/>
              <a:t>Rosanna: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87995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34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42926" y="4279267"/>
            <a:ext cx="6156324" cy="3887788"/>
          </a:xfrm>
        </p:spPr>
        <p:txBody>
          <a:bodyPr/>
          <a:lstStyle/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Rosanna: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defTabSz="88131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04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7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17611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7511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2"/>
            <a:ext cx="9158288" cy="851297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2"/>
            <a:ext cx="9158288" cy="851297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pic>
        <p:nvPicPr>
          <p:cNvPr id="8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70579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1A51-68E6-48F8-BFCA-5C5C28BB74C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6952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655A9-5437-46F7-BE10-B733BBE993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4818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A7EAF-A988-4BC9-BBA0-994513A9C5C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7649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2A28F-D383-4731-ACAF-1D27A91558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56302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93801-6374-4BD5-9140-E5FBA2376F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1603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1697D-BE05-41B4-9122-1D794F4B606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306934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382DF-37D0-4415-86A0-912A89C81F7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4423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994ED-10BB-439A-A30C-E8F548AB40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29929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2F5DE-A505-4BD2-9D2C-818CEA9E813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442668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44FA3-8001-4396-846C-04B17CD884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1557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167880"/>
            <a:ext cx="2127250" cy="44267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3" y="167880"/>
            <a:ext cx="6232525" cy="44267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67A76-8480-4EEA-B124-233A2FE577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68018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28750"/>
            <a:ext cx="28956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1549400" cy="112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F2D1069-994C-4457-BCB8-230B112B0F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56825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FC530E7-144D-41B8-859B-B8CE142CB13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43705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E1EC910-F471-49E7-A50B-79DE0C8ADBE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741145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052CE-05A3-43E4-982A-C0FF7867FDE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78506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35F0D54-3B23-4165-82DF-C74BF2BBDDD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931269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380E01-C9C7-4D48-AC85-58A0F2DA42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68281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30D027E-C267-4D7C-A545-0866C61390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787711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651516B-1CB7-4BE6-A6D1-015F25DBC63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3032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CE2EE80-13CE-475A-ADCB-47ABB58CD6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5188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167880"/>
            <a:ext cx="4818062" cy="5310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985839"/>
            <a:ext cx="8229600" cy="360878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69A0A19-E671-4A3D-B5F7-1B4F9E7412C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639192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1"/>
            <a:ext cx="2057400" cy="43660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1"/>
            <a:ext cx="6019800" cy="43660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EA6F9E2-5F4C-40F5-8EE7-0E1B8D8185F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129701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D538FA-0A8D-4A17-AC85-204BD3ED2E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9685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parato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14500"/>
            <a:ext cx="7467600" cy="1714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249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65EF8-BA54-4476-BA33-A01CE7F0ED9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39874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29ABF-028A-490C-AF4C-248A0301E7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8093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974C9-E980-4318-BF1D-D7BE50CB95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8655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983C3-5F08-4682-91F6-0BFB2BE94B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1007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EEE05-FAC0-4D6F-BC80-8D92EBD399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9834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D9CA-FDE7-4040-A0A8-1C02355BDE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395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4765561"/>
            <a:ext cx="3962628" cy="357188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91E3E-BF31-4D0D-B716-39DDD0891F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1084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70B50-70AB-42C2-9BE4-98D9AA96E4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2990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559CC-424E-4BCC-A699-40410B1EB3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269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1F6DA-C4D7-4CD6-9A69-FE5772C34F1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6852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F81D6-EFAC-40F8-9EB6-89E513D40C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2716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0F5B8-3C67-49FB-BFDE-53F19291CC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11433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EE11-BE99-4372-8245-3BDAF12E6F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73124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EDF9D-FBE3-4002-856C-24217C4C1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2182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2767C-F98F-42DD-B5E3-835C17AD92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95296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C91F6-8D43-4265-B8AC-16A4DA030A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439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88E3B-86B4-444A-BB61-928A637C5E3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64729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8DEE4-5715-466A-AE17-16767AD409E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57791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C5D5-E614-4D90-BBA9-26EE154C37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19184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685D4-FB7B-4753-B141-C70E149CE8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64636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8A21-AA24-4C04-8756-391CADAF404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5817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C717-E613-47A6-AE4E-34E91B1746F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37103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81566-3DE2-4961-BD74-828A93E791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04580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D1E16-300A-4A1B-A6BA-33DE3CF47CC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171113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CBBDC-0F58-45EE-B119-74C190FBC0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3051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9EEB7-2E0B-4832-B276-2D77059410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18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85839"/>
            <a:ext cx="4038600" cy="36087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85839"/>
            <a:ext cx="4038600" cy="36087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5EEF-4DB4-4405-80CF-5D62DA3B45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50831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1FB6B-8DC9-4A18-AC01-1E37FA5794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21013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8229B-D487-452F-B996-4923506DF0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27850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1650B-A5DA-4C75-ADB4-577AE838139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C8499-9A50-43BB-A276-38DF5F70FD6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07131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AD026-AF53-495A-9DE6-A8540DC3FC2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49219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83907-2CEE-4735-BCC0-D4D0FEC837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8101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FD949-1B10-4794-97A8-2417DD96B8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6446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CD6E3-28FA-40A5-B9F0-D21B5150686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9385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37C11-0C3C-47B7-88B0-B902D52D7C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74112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28750"/>
            <a:ext cx="28956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1549400" cy="112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071079E-C80E-45CC-8D30-C918E708544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74955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D780E0F-A3FC-483A-A3E5-D5033424F5F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51047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112A531-BE4E-42B8-89DE-E85BC4871E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01590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08CA70-2ABB-4E51-AA3C-55C760DF3A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77870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D9D8C50-BAFA-4771-A601-F2F9CE6CA2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4450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034BF8-ABE9-4F20-8453-A3826AD297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36014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D63E20D-C208-4033-A4E5-FFF456B4BE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50678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911B166-6D7D-489B-97BA-DD83A9A60FB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24829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209B5D4-87DD-4E93-9A59-122546D11BA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55677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9C5A53D-4DA1-47C9-A1FD-543D6AD6F3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3572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1"/>
            <a:ext cx="2057400" cy="43660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1"/>
            <a:ext cx="6019800" cy="43660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4724346-8D01-4F87-AD6D-13BCCC228AB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2707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367949F-1704-4906-971A-69DB0C9E679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92244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DB709-F2F1-4ED7-864F-D3BB538D3A9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45885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6BA61-87E7-4D00-897A-A1DD59C2EE2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06086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7C2E4-1EC6-409B-98B4-037B89B60CD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52834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C696C-5438-4A94-8AF3-8014564F8A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62886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72B3-92E1-495C-B8B3-AF7CF82EC14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789156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2ED94-429C-41BA-9F25-51FEECC39F6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08621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49630-B2B7-476E-AAEE-AEF009624C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211282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C636E-D050-4267-9CDB-DBCA495DCE4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6059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0AA8-5E9E-40AE-A0E5-377AB41A2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57363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8568F-CFC4-4D1A-A82D-40EA4DFA6EA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81023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7B53A-DA4C-43ED-816C-0F6C060B870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8652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171896"/>
            <a:ext cx="5256068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8936" y="1199929"/>
            <a:ext cx="4043795" cy="33943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6" y="1199929"/>
            <a:ext cx="4043795" cy="33943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38D74-0F22-4E6B-89D4-F73C8449D9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80409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8932" y="171898"/>
            <a:ext cx="8226136" cy="44224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6F97D-DABC-4820-B3C7-D607509117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45053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014E7-2697-423B-9AF9-5A60722DC9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96838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1F060-CFC2-4034-B94D-6FBA18A375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64064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8AB14-E65D-404C-8497-D374B36485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95173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3CD89-E1FC-4431-8FDC-A69BEE278D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97008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D33A-BFBE-4597-8BD1-9CEC8C7116C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248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49DFE-3693-4AB7-9BD3-49F05A6050D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44022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3AC3B-43B8-455D-B0A2-3397697BE6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154828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8B778-A389-42F9-9D2C-4430971A619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6755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2FE71-15FA-4928-8586-A4B02E7D2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31044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76099-DF61-4D30-AB50-C8D4BB113A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031540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92AB8-DED9-4060-9824-BCD9CE1E00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81676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59EBE-C261-4CB9-BE24-011EADF74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43474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28750"/>
            <a:ext cx="28956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1549400" cy="112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AE178DD-4455-4175-BC9B-5DD2E5ED19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87302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41D70F5-B983-4D2B-BB95-E4FA682B3A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97777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91E3A06-42C8-4156-A968-10FAD79C36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322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D08D19-2534-477E-88DC-FD2FB4FAE5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369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1F5F439-14E3-44B7-B016-1D5FA39616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19872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CC9985-1AE0-43F2-8C27-39E085D6EB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929462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E17C149-9794-4721-A3AD-5FEA020F17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96279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3CC8FB0-76C8-491E-8001-84820E6C18B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1674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680A79F-5980-45DB-B452-5068BC9610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7914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B74334-71BC-4036-8BE8-7E53A8EEB8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9673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1"/>
            <a:ext cx="2057400" cy="43660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1"/>
            <a:ext cx="6019800" cy="43660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7C1A818-41F8-4EB1-B9C1-0051DD8D3F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217743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7D3CCA2-E67F-49CE-893B-58B4E9B3DDA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24075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792D1-0702-4439-949D-DE7270B3AC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7642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7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7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image" Target="../media/image7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2"/>
            <a:ext cx="9158288" cy="851297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167880"/>
            <a:ext cx="4818062" cy="53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85839"/>
            <a:ext cx="8229600" cy="3608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8" name="Picture 4" descr="banner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0" y="71637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  <p:sldLayoutId id="214750211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08585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7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14300"/>
            <a:ext cx="2133600" cy="9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9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152400"/>
            <a:ext cx="1092200" cy="79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52578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D050094-566A-4114-A9B7-1A8E8F694D6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102" r:id="rId1"/>
    <p:sldLayoutId id="2147502103" r:id="rId2"/>
    <p:sldLayoutId id="2147502104" r:id="rId3"/>
    <p:sldLayoutId id="2147502105" r:id="rId4"/>
    <p:sldLayoutId id="2147502106" r:id="rId5"/>
    <p:sldLayoutId id="2147502107" r:id="rId6"/>
    <p:sldLayoutId id="2147502108" r:id="rId7"/>
    <p:sldLayoutId id="2147502109" r:id="rId8"/>
    <p:sldLayoutId id="2147502110" r:id="rId9"/>
    <p:sldLayoutId id="2147502111" r:id="rId10"/>
    <p:sldLayoutId id="2147502112" r:id="rId11"/>
    <p:sldLayoutId id="21475021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52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DBEDD5A-1960-4D94-9C78-93A9D1B665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61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1" r:id="rId1"/>
    <p:sldLayoutId id="2147501992" r:id="rId2"/>
    <p:sldLayoutId id="2147501993" r:id="rId3"/>
    <p:sldLayoutId id="2147501994" r:id="rId4"/>
    <p:sldLayoutId id="2147501995" r:id="rId5"/>
    <p:sldLayoutId id="2147501996" r:id="rId6"/>
    <p:sldLayoutId id="2147501997" r:id="rId7"/>
    <p:sldLayoutId id="2147501998" r:id="rId8"/>
    <p:sldLayoutId id="2147501999" r:id="rId9"/>
    <p:sldLayoutId id="2147502000" r:id="rId10"/>
    <p:sldLayoutId id="2147502001" r:id="rId11"/>
    <p:sldLayoutId id="214750200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FDFDF22-58E4-4E47-85B9-2F5AA369084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8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2" r:id="rId1"/>
    <p:sldLayoutId id="2147502003" r:id="rId2"/>
    <p:sldLayoutId id="2147502004" r:id="rId3"/>
    <p:sldLayoutId id="2147502005" r:id="rId4"/>
    <p:sldLayoutId id="2147502006" r:id="rId5"/>
    <p:sldLayoutId id="2147502007" r:id="rId6"/>
    <p:sldLayoutId id="2147502008" r:id="rId7"/>
    <p:sldLayoutId id="2147502009" r:id="rId8"/>
    <p:sldLayoutId id="2147502010" r:id="rId9"/>
    <p:sldLayoutId id="2147502011" r:id="rId10"/>
    <p:sldLayoutId id="2147502012" r:id="rId11"/>
    <p:sldLayoutId id="21475020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0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EF3FA4C-1B04-423A-B173-75684B9CD5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9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3" r:id="rId1"/>
    <p:sldLayoutId id="2147502014" r:id="rId2"/>
    <p:sldLayoutId id="2147502015" r:id="rId3"/>
    <p:sldLayoutId id="2147502016" r:id="rId4"/>
    <p:sldLayoutId id="2147502017" r:id="rId5"/>
    <p:sldLayoutId id="2147502018" r:id="rId6"/>
    <p:sldLayoutId id="2147502019" r:id="rId7"/>
    <p:sldLayoutId id="2147502020" r:id="rId8"/>
    <p:sldLayoutId id="2147502021" r:id="rId9"/>
    <p:sldLayoutId id="2147502022" r:id="rId10"/>
    <p:sldLayoutId id="2147502023" r:id="rId11"/>
    <p:sldLayoutId id="214750202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08585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3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14300"/>
            <a:ext cx="2133600" cy="9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5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152400"/>
            <a:ext cx="1092200" cy="79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52578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94E9AC45-FFC9-4915-8C13-5AA59ED8A2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74" r:id="rId1"/>
    <p:sldLayoutId id="2147502075" r:id="rId2"/>
    <p:sldLayoutId id="2147502076" r:id="rId3"/>
    <p:sldLayoutId id="2147502077" r:id="rId4"/>
    <p:sldLayoutId id="2147502078" r:id="rId5"/>
    <p:sldLayoutId id="2147502079" r:id="rId6"/>
    <p:sldLayoutId id="2147502080" r:id="rId7"/>
    <p:sldLayoutId id="2147502081" r:id="rId8"/>
    <p:sldLayoutId id="2147502082" r:id="rId9"/>
    <p:sldLayoutId id="2147502083" r:id="rId10"/>
    <p:sldLayoutId id="2147502084" r:id="rId11"/>
    <p:sldLayoutId id="214750208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48" name="Picture 3" descr="BSAS_Logo_tag_colo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A6E1262-5A0E-42D7-AF31-C080F2F72CF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5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57" name="Picture 14" descr="DPH Logo - Blu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6" r:id="rId1"/>
    <p:sldLayoutId id="2147502025" r:id="rId2"/>
    <p:sldLayoutId id="2147502026" r:id="rId3"/>
    <p:sldLayoutId id="2147502027" r:id="rId4"/>
    <p:sldLayoutId id="2147502028" r:id="rId5"/>
    <p:sldLayoutId id="2147502029" r:id="rId6"/>
    <p:sldLayoutId id="2147502030" r:id="rId7"/>
    <p:sldLayoutId id="2147502031" r:id="rId8"/>
    <p:sldLayoutId id="2147502032" r:id="rId9"/>
    <p:sldLayoutId id="2147502033" r:id="rId10"/>
    <p:sldLayoutId id="2147502034" r:id="rId11"/>
    <p:sldLayoutId id="2147502035" r:id="rId12"/>
    <p:sldLayoutId id="2147502036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19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494D3FE-2F11-4550-996E-2407ABDF7BB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20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8" r:id="rId1"/>
    <p:sldLayoutId id="2147502048" r:id="rId2"/>
    <p:sldLayoutId id="2147502049" r:id="rId3"/>
    <p:sldLayoutId id="2147502050" r:id="rId4"/>
    <p:sldLayoutId id="2147502051" r:id="rId5"/>
    <p:sldLayoutId id="2147502052" r:id="rId6"/>
    <p:sldLayoutId id="2147502053" r:id="rId7"/>
    <p:sldLayoutId id="2147502054" r:id="rId8"/>
    <p:sldLayoutId id="2147502055" r:id="rId9"/>
    <p:sldLayoutId id="2147502056" r:id="rId10"/>
    <p:sldLayoutId id="2147502057" r:id="rId11"/>
    <p:sldLayoutId id="214750205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08585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19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14300"/>
            <a:ext cx="2133600" cy="9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21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152400"/>
            <a:ext cx="1092200" cy="79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52578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DC884566-90CE-42D4-AEF0-D21581535A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89" r:id="rId1"/>
    <p:sldLayoutId id="2147502090" r:id="rId2"/>
    <p:sldLayoutId id="2147502091" r:id="rId3"/>
    <p:sldLayoutId id="2147502092" r:id="rId4"/>
    <p:sldLayoutId id="2147502093" r:id="rId5"/>
    <p:sldLayoutId id="2147502094" r:id="rId6"/>
    <p:sldLayoutId id="2147502095" r:id="rId7"/>
    <p:sldLayoutId id="2147502096" r:id="rId8"/>
    <p:sldLayoutId id="2147502097" r:id="rId9"/>
    <p:sldLayoutId id="2147502098" r:id="rId10"/>
    <p:sldLayoutId id="2147502099" r:id="rId11"/>
    <p:sldLayoutId id="21475021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44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3AC2956-D01B-426E-9886-70EABB27AA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53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101" r:id="rId1"/>
    <p:sldLayoutId id="2147502059" r:id="rId2"/>
    <p:sldLayoutId id="2147502060" r:id="rId3"/>
    <p:sldLayoutId id="2147502061" r:id="rId4"/>
    <p:sldLayoutId id="2147502062" r:id="rId5"/>
    <p:sldLayoutId id="2147502063" r:id="rId6"/>
    <p:sldLayoutId id="2147502064" r:id="rId7"/>
    <p:sldLayoutId id="2147502065" r:id="rId8"/>
    <p:sldLayoutId id="2147502066" r:id="rId9"/>
    <p:sldLayoutId id="2147502067" r:id="rId10"/>
    <p:sldLayoutId id="2147502068" r:id="rId11"/>
    <p:sldLayoutId id="214750206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NursingHomeQI@massmail.state.ma.u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686550" y="4684713"/>
            <a:ext cx="2133600" cy="357187"/>
          </a:xfrm>
        </p:spPr>
        <p:txBody>
          <a:bodyPr/>
          <a:lstStyle/>
          <a:p>
            <a:pPr>
              <a:defRPr/>
            </a:pPr>
            <a:r>
              <a:rPr lang="en-US" altLang="en-US" sz="1200" dirty="0"/>
              <a:t>Slide </a:t>
            </a:r>
            <a:fld id="{0BD109FE-154F-49E4-8D02-47A3E8B5008A}" type="slidenum">
              <a:rPr lang="en-US" altLang="en-US" sz="1200" smtClean="0"/>
              <a:pPr>
                <a:defRPr/>
              </a:pPr>
              <a:t>1</a:t>
            </a:fld>
            <a:endParaRPr lang="en-US" altLang="en-US" sz="1200" dirty="0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73894" y="1077801"/>
            <a:ext cx="8001000" cy="359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3600" b="1" dirty="0"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r>
              <a:rPr lang="en-US" sz="3600" b="1" dirty="0">
                <a:latin typeface="Calibri" pitchFamily="34" charset="0"/>
                <a:ea typeface="+mj-ea"/>
                <a:cs typeface="+mj-cs"/>
              </a:rPr>
              <a:t>The Supportive Planning and Operations Team (SPOT) Initiative </a:t>
            </a:r>
            <a:endParaRPr lang="en-US" sz="2400" b="1" dirty="0"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endParaRPr lang="en-US" sz="2400" b="1" dirty="0">
              <a:latin typeface="Calibri" pitchFamily="34" charset="0"/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US" sz="1600" dirty="0">
                <a:latin typeface="Calibri" pitchFamily="34" charset="0"/>
              </a:rPr>
              <a:t>Stakeholder </a:t>
            </a:r>
            <a:r>
              <a:rPr lang="en-US" sz="1600" dirty="0" smtClean="0">
                <a:latin typeface="Calibri" pitchFamily="34" charset="0"/>
              </a:rPr>
              <a:t>Presentation</a:t>
            </a:r>
          </a:p>
          <a:p>
            <a:pPr algn="ctr">
              <a:spcBef>
                <a:spcPts val="0"/>
              </a:spcBef>
            </a:pPr>
            <a:endParaRPr lang="en-US" sz="1600" dirty="0">
              <a:latin typeface="Calibri" pitchFamily="34" charset="0"/>
            </a:endParaRPr>
          </a:p>
          <a:p>
            <a:pPr algn="ctr">
              <a:spcBef>
                <a:spcPts val="0"/>
              </a:spcBef>
              <a:buFont typeface="Arial" charset="0"/>
              <a:buNone/>
            </a:pPr>
            <a:r>
              <a:rPr lang="en-US" sz="1600" dirty="0">
                <a:latin typeface="Calibri" pitchFamily="34" charset="0"/>
              </a:rPr>
              <a:t>December </a:t>
            </a:r>
            <a:r>
              <a:rPr lang="en-US" sz="1600" dirty="0" smtClean="0">
                <a:latin typeface="Calibri" pitchFamily="34" charset="0"/>
              </a:rPr>
              <a:t>10, 2018</a:t>
            </a:r>
            <a:r>
              <a:rPr lang="en-US" sz="1600" dirty="0">
                <a:latin typeface="Calibri" pitchFamily="34" charset="0"/>
              </a:rPr>
              <a:t/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>
                <a:latin typeface="Calibri" pitchFamily="34" charset="0"/>
              </a:rPr>
              <a:t/>
            </a:r>
            <a:br>
              <a:rPr lang="en-US" sz="1600" dirty="0">
                <a:latin typeface="Calibri" pitchFamily="34" charset="0"/>
              </a:rPr>
            </a:br>
            <a:endParaRPr lang="en-US" b="1" dirty="0"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Three regional learning sessions</a:t>
            </a:r>
          </a:p>
          <a:p>
            <a:pPr lvl="1"/>
            <a:r>
              <a:rPr lang="en-US" sz="2000" dirty="0" err="1" smtClean="0"/>
              <a:t>QAPI</a:t>
            </a:r>
            <a:r>
              <a:rPr lang="en-US" sz="2000" dirty="0" smtClean="0"/>
              <a:t> Fundamentals and Overview of Revised </a:t>
            </a:r>
            <a:r>
              <a:rPr lang="en-US" sz="2000" dirty="0" err="1" smtClean="0"/>
              <a:t>QAPI</a:t>
            </a:r>
            <a:r>
              <a:rPr lang="en-US" sz="2000" dirty="0" smtClean="0"/>
              <a:t> Requirements</a:t>
            </a:r>
          </a:p>
          <a:p>
            <a:pPr lvl="1"/>
            <a:r>
              <a:rPr lang="en-US" sz="2000" dirty="0" smtClean="0"/>
              <a:t>Prevention of Adverse Events</a:t>
            </a:r>
          </a:p>
          <a:p>
            <a:pPr lvl="1"/>
            <a:r>
              <a:rPr lang="en-US" sz="2000" dirty="0" smtClean="0"/>
              <a:t>Measuring Quality</a:t>
            </a:r>
          </a:p>
          <a:p>
            <a:r>
              <a:rPr lang="en-US" sz="2400" dirty="0" smtClean="0"/>
              <a:t>On-site technical assistance visits </a:t>
            </a:r>
          </a:p>
          <a:p>
            <a:pPr lvl="1"/>
            <a:r>
              <a:rPr lang="en-US" sz="2000" dirty="0" smtClean="0"/>
              <a:t>Review facility </a:t>
            </a:r>
            <a:r>
              <a:rPr lang="en-US" sz="2000" dirty="0" err="1" smtClean="0"/>
              <a:t>QAPI</a:t>
            </a:r>
            <a:r>
              <a:rPr lang="en-US" sz="2000" dirty="0" smtClean="0"/>
              <a:t> plan</a:t>
            </a:r>
          </a:p>
          <a:p>
            <a:pPr lvl="1"/>
            <a:r>
              <a:rPr lang="en-US" sz="2000" dirty="0" smtClean="0"/>
              <a:t>Review Annual Facility Assessment</a:t>
            </a:r>
          </a:p>
          <a:p>
            <a:pPr lvl="1"/>
            <a:r>
              <a:rPr lang="en-US" sz="2000" dirty="0" smtClean="0"/>
              <a:t>Facilitate the </a:t>
            </a:r>
            <a:r>
              <a:rPr lang="en-US" sz="2000" dirty="0" err="1" smtClean="0"/>
              <a:t>QAPI</a:t>
            </a:r>
            <a:r>
              <a:rPr lang="en-US" sz="2000" dirty="0" smtClean="0"/>
              <a:t> Assessment among three levels of staff</a:t>
            </a:r>
          </a:p>
          <a:p>
            <a:pPr lvl="1"/>
            <a:r>
              <a:rPr lang="en-US" sz="2000" dirty="0" smtClean="0"/>
              <a:t>Provide technical assistance in identified </a:t>
            </a:r>
            <a:r>
              <a:rPr lang="en-US" sz="2000" dirty="0" err="1" smtClean="0"/>
              <a:t>QAPI</a:t>
            </a:r>
            <a:r>
              <a:rPr lang="en-US" sz="2000" dirty="0" smtClean="0"/>
              <a:t> areas</a:t>
            </a:r>
          </a:p>
          <a:p>
            <a:r>
              <a:rPr lang="en-US" sz="2400" dirty="0" smtClean="0"/>
              <a:t>Telephone outreach and email support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2018 SPOT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1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Regional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Learning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Sessions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Burlington, Raynham, Springfield,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Woburn, Worcester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50819" y="176348"/>
            <a:ext cx="3228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2018 SPOT Activities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3849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learning sessions offered in different regions of the Commonwealth</a:t>
            </a:r>
          </a:p>
          <a:p>
            <a:r>
              <a:rPr lang="en-US" dirty="0" smtClean="0"/>
              <a:t>Based on the adult learning theory</a:t>
            </a:r>
          </a:p>
          <a:p>
            <a:pPr lvl="1"/>
            <a:r>
              <a:rPr lang="en-US" dirty="0" smtClean="0"/>
              <a:t>Interactive, task-oriented sessions</a:t>
            </a:r>
          </a:p>
          <a:p>
            <a:pPr lvl="1"/>
            <a:r>
              <a:rPr lang="en-US" dirty="0" smtClean="0"/>
              <a:t>Capitalize on what participants already know</a:t>
            </a:r>
          </a:p>
          <a:p>
            <a:pPr lvl="1"/>
            <a:r>
              <a:rPr lang="en-US" dirty="0" smtClean="0"/>
              <a:t>Participant interaction and short didactic presentations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2018 Regional Learning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16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All-day sessions</a:t>
            </a:r>
          </a:p>
          <a:p>
            <a:r>
              <a:rPr lang="en-US" sz="2400" dirty="0" smtClean="0"/>
              <a:t>Presented on April 24 and 25 in Springfield and Woburn, respectively</a:t>
            </a:r>
          </a:p>
          <a:p>
            <a:r>
              <a:rPr lang="en-US" sz="2400" dirty="0" smtClean="0"/>
              <a:t>Key presentation components:</a:t>
            </a:r>
          </a:p>
          <a:p>
            <a:pPr lvl="1"/>
            <a:r>
              <a:rPr lang="en-US" sz="2000" dirty="0" smtClean="0"/>
              <a:t>Identifying and correcting quality deficiencies</a:t>
            </a:r>
          </a:p>
          <a:p>
            <a:pPr lvl="1"/>
            <a:r>
              <a:rPr lang="en-US" sz="2000" dirty="0" smtClean="0"/>
              <a:t>Using the SPOT Performance Improvement Project (PIP) process Adapting root cause analysis to evaluate quality issues</a:t>
            </a:r>
          </a:p>
          <a:p>
            <a:pPr lvl="1"/>
            <a:r>
              <a:rPr lang="en-US" sz="2000" dirty="0" smtClean="0"/>
              <a:t>Enhancing communication and teamwork</a:t>
            </a:r>
          </a:p>
          <a:p>
            <a:pPr lvl="1"/>
            <a:r>
              <a:rPr lang="en-US" sz="2000" dirty="0" smtClean="0"/>
              <a:t>Sustaining </a:t>
            </a:r>
            <a:r>
              <a:rPr lang="en-US" sz="2000" dirty="0" err="1" smtClean="0"/>
              <a:t>QAPI</a:t>
            </a:r>
            <a:r>
              <a:rPr lang="en-US" sz="2000" dirty="0" smtClean="0"/>
              <a:t> gains regardless of staff turnover</a:t>
            </a:r>
          </a:p>
          <a:p>
            <a:pPr lvl="1"/>
            <a:r>
              <a:rPr lang="en-US" sz="2000" dirty="0" smtClean="0"/>
              <a:t>Developing steps in a PIP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Learning Session 1: Fundamentals and Revised QAPI Requirements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60238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Half-day events</a:t>
            </a:r>
          </a:p>
          <a:p>
            <a:r>
              <a:rPr lang="en-US" sz="2400" smtClean="0"/>
              <a:t>Presented July 16 – 19 in Springfield, Raynham, Burlington and Worcester, respectively</a:t>
            </a:r>
          </a:p>
          <a:p>
            <a:r>
              <a:rPr lang="en-US" sz="2400" smtClean="0"/>
              <a:t>Key presentation components:</a:t>
            </a:r>
          </a:p>
          <a:p>
            <a:pPr lvl="1"/>
            <a:r>
              <a:rPr lang="en-US" sz="2000" smtClean="0"/>
              <a:t>Defining adverse events and understanding their significance in nursing homes</a:t>
            </a:r>
          </a:p>
          <a:p>
            <a:pPr lvl="1"/>
            <a:r>
              <a:rPr lang="en-US" sz="2000" smtClean="0"/>
              <a:t>Differentiating adverse drug events from adverse drug reactions</a:t>
            </a:r>
          </a:p>
          <a:p>
            <a:pPr lvl="1"/>
            <a:r>
              <a:rPr lang="en-US" sz="2000" smtClean="0"/>
              <a:t>Describing a prescribing cascade</a:t>
            </a:r>
          </a:p>
          <a:p>
            <a:pPr lvl="1"/>
            <a:r>
              <a:rPr lang="en-US" sz="2000" smtClean="0"/>
              <a:t>Evaluating a facility protocol for high-risk medication using CMS’s Adverse Drug Event Trigger Tool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Learning Session 2: Prevention of Adverse Events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833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Half-day events</a:t>
            </a:r>
          </a:p>
          <a:p>
            <a:r>
              <a:rPr lang="en-US" sz="2400" dirty="0" smtClean="0"/>
              <a:t>Presented October 15 – 18 in Worcester, Burlington, Raynham, and Springfield, respectively</a:t>
            </a:r>
          </a:p>
          <a:p>
            <a:r>
              <a:rPr lang="en-US" sz="2400" dirty="0" smtClean="0"/>
              <a:t>Key presentation components:</a:t>
            </a:r>
          </a:p>
          <a:p>
            <a:pPr lvl="1"/>
            <a:r>
              <a:rPr lang="en-US" sz="2000" dirty="0" smtClean="0"/>
              <a:t>Defining and identifying process and outcome measures</a:t>
            </a:r>
          </a:p>
          <a:p>
            <a:pPr lvl="1"/>
            <a:r>
              <a:rPr lang="en-US" sz="2000" dirty="0" smtClean="0"/>
              <a:t>Identifying intended purposes of nursing home quality improvement quality measures </a:t>
            </a:r>
          </a:p>
          <a:p>
            <a:pPr lvl="1"/>
            <a:r>
              <a:rPr lang="en-US" sz="2000" dirty="0" smtClean="0"/>
              <a:t>Identifying performance improvement topics in the CASPER reports</a:t>
            </a:r>
          </a:p>
          <a:p>
            <a:pPr lvl="1"/>
            <a:r>
              <a:rPr lang="en-US" sz="2000" dirty="0" smtClean="0"/>
              <a:t>Determining process and outcome measures using a facility care protocol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Learning Session 3: Measuring Quality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283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Technical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Assistance Visits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50819" y="176348"/>
            <a:ext cx="3228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2018 SPOT Activities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0765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Conducted site visits to provide real-time technical assistance to SPOT partners in QAPI areas identified during the visit</a:t>
            </a:r>
          </a:p>
          <a:p>
            <a:pPr lvl="1"/>
            <a:r>
              <a:rPr lang="en-US" sz="2000" dirty="0"/>
              <a:t>Conducted an independent review of the QAPI plan and annual facility assessment</a:t>
            </a:r>
          </a:p>
          <a:p>
            <a:pPr lvl="1"/>
            <a:r>
              <a:rPr lang="en-US" sz="2000" dirty="0" smtClean="0"/>
              <a:t>Met with leadership to:</a:t>
            </a:r>
          </a:p>
          <a:p>
            <a:pPr lvl="2"/>
            <a:r>
              <a:rPr lang="en-US" sz="1600" dirty="0" smtClean="0"/>
              <a:t>Review </a:t>
            </a:r>
            <a:r>
              <a:rPr lang="en-US" sz="1600" dirty="0" err="1" smtClean="0"/>
              <a:t>QAPI</a:t>
            </a:r>
            <a:r>
              <a:rPr lang="en-US" sz="1600" dirty="0" smtClean="0"/>
              <a:t> plan</a:t>
            </a:r>
          </a:p>
          <a:p>
            <a:pPr lvl="2"/>
            <a:r>
              <a:rPr lang="en-US" sz="1600" dirty="0" smtClean="0"/>
              <a:t>Discuss leadership QAPI concerns </a:t>
            </a:r>
          </a:p>
          <a:p>
            <a:pPr lvl="2"/>
            <a:r>
              <a:rPr lang="en-US" sz="1600" dirty="0" smtClean="0"/>
              <a:t>Conduct </a:t>
            </a:r>
            <a:r>
              <a:rPr lang="en-US" sz="1600" dirty="0"/>
              <a:t>leadership interview </a:t>
            </a:r>
            <a:endParaRPr lang="en-US" sz="1600" dirty="0" smtClean="0"/>
          </a:p>
          <a:p>
            <a:pPr lvl="2"/>
            <a:r>
              <a:rPr lang="en-US" sz="1600" dirty="0" smtClean="0"/>
              <a:t>Provide feedback and additional technical assistance during a debrief</a:t>
            </a:r>
          </a:p>
          <a:p>
            <a:pPr lvl="1"/>
            <a:r>
              <a:rPr lang="en-US" sz="2000" dirty="0" smtClean="0"/>
              <a:t>Facilitated QAPI assessment with three levels of staff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On-Site Technical Assistance Visits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641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 and Telephone Support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50819" y="176348"/>
            <a:ext cx="3228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2018 SPOT Activities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88850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Email support was available to all SPOT participants via </a:t>
            </a:r>
            <a:r>
              <a:rPr lang="en-US" dirty="0" smtClean="0">
                <a:hlinkClick r:id="rId3"/>
              </a:rPr>
              <a:t>NursingHomeQI@state.ma.us</a:t>
            </a:r>
            <a:endParaRPr lang="en-US" dirty="0" smtClean="0"/>
          </a:p>
          <a:p>
            <a:r>
              <a:rPr lang="en-US" dirty="0" smtClean="0"/>
              <a:t>Members of the Team were available by telephone and email to address participant questions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Email and Telephone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611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5590" y="1382317"/>
            <a:ext cx="7098135" cy="2773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300" dirty="0"/>
              <a:t>The Massachusetts Department of Public Health would like to acknowledge the terrific support from Abt Associates in engaging in this work.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2E811C8-2129-471C-8236-C58D1A51802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r>
              <a:rPr lang="en-US" altLang="en-US" sz="1050">
                <a:solidFill>
                  <a:prstClr val="black"/>
                </a:solidFill>
              </a:rPr>
              <a:t>Slide </a:t>
            </a:r>
            <a:fld id="{9A3CBEC9-3421-470A-8847-5F6DEB543E53}" type="slidenum">
              <a:rPr lang="en-US" altLang="en-US" sz="1050">
                <a:solidFill>
                  <a:prstClr val="black"/>
                </a:solidFill>
              </a:rPr>
              <a:pPr defTabSz="685800">
                <a:defRPr/>
              </a:pPr>
              <a:t>2</a:t>
            </a:fld>
            <a:endParaRPr lang="en-US" altLang="en-US" sz="10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906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SPOT Partner Story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10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Applying SPOT Processes to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Improve Quality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3646" y="-5395"/>
            <a:ext cx="4185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white"/>
                </a:solidFill>
              </a:rPr>
              <a:t>Bedford Gardens Care and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white"/>
                </a:solidFill>
              </a:rPr>
              <a:t>Rehabilitation Center LLC</a:t>
            </a:r>
          </a:p>
        </p:txBody>
      </p:sp>
    </p:spTree>
    <p:extLst>
      <p:ext uri="{BB962C8B-B14F-4D97-AF65-F5344CB8AC3E}">
        <p14:creationId xmlns:p14="http://schemas.microsoft.com/office/powerpoint/2010/main" val="638736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003653"/>
            <a:ext cx="8229600" cy="3608785"/>
          </a:xfrm>
        </p:spPr>
        <p:txBody>
          <a:bodyPr/>
          <a:lstStyle/>
          <a:p>
            <a:r>
              <a:rPr lang="en-US" sz="2400" dirty="0"/>
              <a:t>Introduction</a:t>
            </a:r>
          </a:p>
          <a:p>
            <a:r>
              <a:rPr lang="en-US" sz="2400" dirty="0"/>
              <a:t>Nursing home background</a:t>
            </a:r>
          </a:p>
          <a:p>
            <a:pPr lvl="1"/>
            <a:r>
              <a:rPr lang="en-US" sz="2000" dirty="0"/>
              <a:t>For profit </a:t>
            </a:r>
            <a:r>
              <a:rPr lang="en-US" sz="2000" dirty="0" smtClean="0"/>
              <a:t>– Vero Health &amp; Rehabilitation</a:t>
            </a:r>
            <a:endParaRPr lang="en-US" sz="2000" dirty="0"/>
          </a:p>
          <a:p>
            <a:pPr lvl="1"/>
            <a:r>
              <a:rPr lang="en-US" sz="2000" dirty="0"/>
              <a:t>New Bedford</a:t>
            </a:r>
          </a:p>
          <a:p>
            <a:pPr lvl="1"/>
            <a:r>
              <a:rPr lang="en-US" sz="2000" dirty="0"/>
              <a:t>Skilled nursing, sub-acute rehabilitation, short- and long-term care, wound care, stroke therapy, orthopedic rehabilitation</a:t>
            </a:r>
          </a:p>
          <a:p>
            <a:pPr lvl="1"/>
            <a:r>
              <a:rPr lang="en-US" sz="2000" dirty="0" smtClean="0"/>
              <a:t>110 </a:t>
            </a:r>
            <a:r>
              <a:rPr lang="en-US" sz="2000" dirty="0"/>
              <a:t>beds</a:t>
            </a:r>
          </a:p>
          <a:p>
            <a:r>
              <a:rPr lang="en-US" sz="2400" dirty="0"/>
              <a:t>Brief overview of experience with SPOT</a:t>
            </a:r>
          </a:p>
          <a:p>
            <a:pPr lvl="1"/>
            <a:r>
              <a:rPr lang="en-US" sz="2000" dirty="0"/>
              <a:t>SPOT was introduced to </a:t>
            </a:r>
            <a:r>
              <a:rPr lang="en-US" sz="2000" dirty="0" smtClean="0"/>
              <a:t>Bedford Gardens in </a:t>
            </a:r>
            <a:r>
              <a:rPr lang="en-US" sz="2000" dirty="0"/>
              <a:t>2016 (SPOT Year 1)</a:t>
            </a:r>
          </a:p>
          <a:p>
            <a:pPr lvl="1"/>
            <a:r>
              <a:rPr lang="en-US" sz="2000" dirty="0"/>
              <a:t>The SPOT PIP process very effective and we applied it to new PIPs </a:t>
            </a:r>
          </a:p>
          <a:p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4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Bedford Gardens: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313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Bedford Gardens: </a:t>
            </a:r>
            <a:br>
              <a:rPr lang="en-US" dirty="0" smtClean="0"/>
            </a:br>
            <a:r>
              <a:rPr lang="en-US" dirty="0" smtClean="0"/>
              <a:t>Conducting a PIP</a:t>
            </a:r>
            <a:endParaRPr lang="en-US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566"/>
            <a:ext cx="8229600" cy="3608785"/>
          </a:xfrm>
        </p:spPr>
        <p:txBody>
          <a:bodyPr/>
          <a:lstStyle/>
          <a:p>
            <a:r>
              <a:rPr lang="en-US" sz="1800" dirty="0"/>
              <a:t>Prioritized a PIP on reducing the medication error rate</a:t>
            </a:r>
          </a:p>
          <a:p>
            <a:pPr lvl="1"/>
            <a:r>
              <a:rPr lang="en-US" sz="1500" dirty="0"/>
              <a:t>Beginning August 2018, Bedford Gardens saw an increase in medication errors.</a:t>
            </a:r>
          </a:p>
          <a:p>
            <a:r>
              <a:rPr lang="en-US" sz="1800" dirty="0"/>
              <a:t>Goal</a:t>
            </a:r>
          </a:p>
          <a:p>
            <a:pPr lvl="1"/>
            <a:r>
              <a:rPr lang="en-US" sz="1500" dirty="0"/>
              <a:t>To reduce the percentage of medication errors across the facility from 14 percent to less than five percent by January 2019.</a:t>
            </a:r>
          </a:p>
          <a:p>
            <a:r>
              <a:rPr lang="en-US" sz="1800" dirty="0"/>
              <a:t>Convened a team and conducted a root cause analysis</a:t>
            </a:r>
          </a:p>
          <a:p>
            <a:r>
              <a:rPr lang="en-US" sz="1800" dirty="0"/>
              <a:t>Interventions</a:t>
            </a:r>
          </a:p>
          <a:p>
            <a:pPr lvl="1"/>
            <a:r>
              <a:rPr lang="en-US" sz="1400" dirty="0"/>
              <a:t>In-service training with simulated medication pass for all licensed nursing </a:t>
            </a:r>
            <a:r>
              <a:rPr lang="en-US" sz="1400" dirty="0" smtClean="0"/>
              <a:t>staff.</a:t>
            </a:r>
            <a:endParaRPr lang="en-US" sz="1400" dirty="0"/>
          </a:p>
          <a:p>
            <a:pPr lvl="1"/>
            <a:r>
              <a:rPr lang="en-US" sz="1400" dirty="0"/>
              <a:t>T</a:t>
            </a:r>
            <a:r>
              <a:rPr lang="en-US" sz="1400" dirty="0" smtClean="0"/>
              <a:t>wo-day </a:t>
            </a:r>
            <a:r>
              <a:rPr lang="en-US" sz="1400" dirty="0"/>
              <a:t>supervised observation of medication pass </a:t>
            </a:r>
            <a:r>
              <a:rPr lang="en-US" sz="1400" dirty="0" smtClean="0"/>
              <a:t>for all new hires, prior </a:t>
            </a:r>
            <a:r>
              <a:rPr lang="en-US" sz="1400" dirty="0"/>
              <a:t>to working the </a:t>
            </a:r>
            <a:r>
              <a:rPr lang="en-US" sz="1400" dirty="0" smtClean="0"/>
              <a:t>cart.</a:t>
            </a:r>
            <a:endParaRPr lang="en-US" sz="1400" dirty="0"/>
          </a:p>
          <a:p>
            <a:pPr lvl="1"/>
            <a:r>
              <a:rPr lang="en-US" sz="1400" dirty="0"/>
              <a:t>Redesign orientation packets to include medication administration training </a:t>
            </a:r>
            <a:r>
              <a:rPr lang="en-US" sz="1400" dirty="0" smtClean="0"/>
              <a:t>materials.</a:t>
            </a:r>
            <a:endParaRPr lang="en-US" sz="1400" dirty="0"/>
          </a:p>
          <a:p>
            <a:pPr lvl="1"/>
            <a:r>
              <a:rPr lang="en-US" sz="1400" dirty="0"/>
              <a:t>Mandatory competency fair for all licensed nursing </a:t>
            </a:r>
            <a:r>
              <a:rPr lang="en-US" sz="1400" dirty="0" smtClean="0"/>
              <a:t>staff.</a:t>
            </a:r>
            <a:endParaRPr lang="en-US" sz="1400" dirty="0"/>
          </a:p>
          <a:p>
            <a:pPr lvl="1"/>
            <a:r>
              <a:rPr lang="en-US" sz="1400" dirty="0"/>
              <a:t>Perform weekly medication observations on each unit of the </a:t>
            </a:r>
            <a:r>
              <a:rPr lang="en-US" sz="1400" dirty="0" smtClean="0"/>
              <a:t>facility.</a:t>
            </a:r>
            <a:endParaRPr lang="en-US" sz="1400" dirty="0"/>
          </a:p>
          <a:p>
            <a:pPr lvl="1"/>
            <a:r>
              <a:rPr lang="en-US" sz="1400" dirty="0"/>
              <a:t>Perform weekly audits of the narcotic book and MARS for proper </a:t>
            </a:r>
            <a:r>
              <a:rPr lang="en-US" sz="1400" dirty="0" smtClean="0"/>
              <a:t>documentation.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4536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47316"/>
            <a:ext cx="8229600" cy="3709768"/>
          </a:xfrm>
        </p:spPr>
        <p:txBody>
          <a:bodyPr/>
          <a:lstStyle/>
          <a:p>
            <a:r>
              <a:rPr lang="en-US" sz="2100" dirty="0"/>
              <a:t>Process measures</a:t>
            </a:r>
          </a:p>
          <a:p>
            <a:pPr lvl="1"/>
            <a:r>
              <a:rPr lang="en-US" sz="1800" dirty="0"/>
              <a:t>Tracked the number of licensed staff who completed the in-service training – </a:t>
            </a:r>
            <a:r>
              <a:rPr lang="en-US" sz="1800" dirty="0" smtClean="0"/>
              <a:t>100 percent (17 licensed staff)</a:t>
            </a:r>
            <a:endParaRPr lang="en-US" sz="1800" dirty="0"/>
          </a:p>
          <a:p>
            <a:pPr lvl="1"/>
            <a:r>
              <a:rPr lang="en-US" sz="1800" dirty="0"/>
              <a:t>Track two-day observations for all new hires – 100 percent (ongoing)</a:t>
            </a:r>
          </a:p>
          <a:p>
            <a:pPr lvl="1"/>
            <a:r>
              <a:rPr lang="en-US" sz="1800" dirty="0"/>
              <a:t>Track attendance of licensed staff at competency fair – 100 percent completion</a:t>
            </a:r>
          </a:p>
          <a:p>
            <a:pPr lvl="1"/>
            <a:r>
              <a:rPr lang="en-US" sz="1800" dirty="0"/>
              <a:t>Tracked weekly medication pass observations and narcotics book audits</a:t>
            </a:r>
          </a:p>
          <a:p>
            <a:r>
              <a:rPr lang="en-US" sz="2100" dirty="0"/>
              <a:t>Outcome measure</a:t>
            </a:r>
          </a:p>
          <a:p>
            <a:pPr lvl="1"/>
            <a:r>
              <a:rPr lang="en-US" sz="1800" dirty="0"/>
              <a:t>Percent of medication </a:t>
            </a:r>
            <a:r>
              <a:rPr lang="en-US" sz="1800" dirty="0" smtClean="0"/>
              <a:t>errors</a:t>
            </a:r>
            <a:endParaRPr lang="en-US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>
                <a:solidFill>
                  <a:prstClr val="black"/>
                </a:solidFill>
              </a:rPr>
              <a:t>Slide </a:t>
            </a:r>
            <a:fld id="{9A3CBEC9-3421-470A-8847-5F6DEB543E53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Bedford Gardens: </a:t>
            </a:r>
            <a:br>
              <a:rPr lang="en-US" dirty="0" smtClean="0"/>
            </a:br>
            <a:r>
              <a:rPr lang="en-US" dirty="0" smtClean="0"/>
              <a:t>PIP Outcomes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419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>
                <a:solidFill>
                  <a:prstClr val="black"/>
                </a:solidFill>
              </a:rPr>
              <a:t>Slide </a:t>
            </a:r>
            <a:fld id="{9A3CBEC9-3421-470A-8847-5F6DEB543E53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Bedford Gardens: </a:t>
            </a:r>
            <a:br>
              <a:rPr lang="en-US" dirty="0" smtClean="0"/>
            </a:br>
            <a:r>
              <a:rPr lang="en-US" dirty="0" smtClean="0"/>
              <a:t>PIP Outcomes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6210316"/>
              </p:ext>
            </p:extLst>
          </p:nvPr>
        </p:nvGraphicFramePr>
        <p:xfrm>
          <a:off x="1242932" y="1311688"/>
          <a:ext cx="6181725" cy="3457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78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47316"/>
            <a:ext cx="8229600" cy="3709768"/>
          </a:xfrm>
        </p:spPr>
        <p:txBody>
          <a:bodyPr/>
          <a:lstStyle/>
          <a:p>
            <a:r>
              <a:rPr lang="en-US" sz="2100" dirty="0"/>
              <a:t>The PIP team will inform residents, families and all levels of staff</a:t>
            </a:r>
          </a:p>
          <a:p>
            <a:pPr lvl="1"/>
            <a:r>
              <a:rPr lang="en-US" sz="1800" dirty="0"/>
              <a:t>Monthly QAPI meeting</a:t>
            </a:r>
          </a:p>
          <a:p>
            <a:pPr lvl="1"/>
            <a:r>
              <a:rPr lang="en-US" sz="1800" dirty="0"/>
              <a:t>Traveling QAPI board</a:t>
            </a:r>
          </a:p>
          <a:p>
            <a:pPr lvl="1"/>
            <a:r>
              <a:rPr lang="en-US" sz="1800" dirty="0"/>
              <a:t>Monthly Bedford Gardens news letter</a:t>
            </a:r>
          </a:p>
          <a:p>
            <a:r>
              <a:rPr lang="en-US" sz="2201" dirty="0"/>
              <a:t>Identify evolving problems identified through:</a:t>
            </a:r>
          </a:p>
          <a:p>
            <a:pPr lvl="1"/>
            <a:r>
              <a:rPr lang="en-US" sz="1800" dirty="0"/>
              <a:t>Feedback received at QAPI and resident council meetings </a:t>
            </a:r>
          </a:p>
          <a:p>
            <a:pPr lvl="1"/>
            <a:r>
              <a:rPr lang="en-US" sz="1800" dirty="0"/>
              <a:t>Safety huddle rounds</a:t>
            </a:r>
          </a:p>
          <a:p>
            <a:pPr lvl="1"/>
            <a:r>
              <a:rPr lang="en-US" sz="1800" dirty="0"/>
              <a:t>Interdisciplinary team meetings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>
                <a:solidFill>
                  <a:prstClr val="black"/>
                </a:solidFill>
              </a:rPr>
              <a:t>Slide </a:t>
            </a:r>
            <a:fld id="{9A3CBEC9-3421-470A-8847-5F6DEB543E53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08748" y="167881"/>
            <a:ext cx="5135252" cy="531019"/>
          </a:xfrm>
        </p:spPr>
        <p:txBody>
          <a:bodyPr/>
          <a:lstStyle/>
          <a:p>
            <a:r>
              <a:rPr lang="en-US" sz="2400" dirty="0"/>
              <a:t>Bedford Gardens: Involving and</a:t>
            </a:r>
            <a:br>
              <a:rPr lang="en-US" sz="2400" dirty="0"/>
            </a:br>
            <a:r>
              <a:rPr lang="en-US" sz="2400" dirty="0"/>
              <a:t>Informing Residents/Families/Staff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221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Bedford Gardens: Sustainability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Performance improvement is a continuous process</a:t>
            </a:r>
          </a:p>
          <a:p>
            <a:r>
              <a:rPr lang="en-US" sz="2400" dirty="0"/>
              <a:t>Additional root cause analyses and new interventions will be initiated as needed, and measured and documented to ensure sustainability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8718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Impact of the SPOT Initiative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Impact of SPOT Across all Three Years</a:t>
            </a:r>
          </a:p>
        </p:txBody>
      </p:sp>
    </p:spTree>
    <p:extLst>
      <p:ext uri="{BB962C8B-B14F-4D97-AF65-F5344CB8AC3E}">
        <p14:creationId xmlns:p14="http://schemas.microsoft.com/office/powerpoint/2010/main" val="15625934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Data Collection </a:t>
            </a:r>
          </a:p>
          <a:p>
            <a:pPr lvl="1"/>
            <a:r>
              <a:rPr lang="en-US" sz="2000" dirty="0" smtClean="0"/>
              <a:t>Data collected by SPOT subject matter experts (SMEs)</a:t>
            </a:r>
          </a:p>
          <a:p>
            <a:pPr lvl="2"/>
            <a:r>
              <a:rPr lang="en-US" sz="1600" dirty="0" smtClean="0"/>
              <a:t>QAPI </a:t>
            </a:r>
            <a:r>
              <a:rPr lang="en-US" sz="1600" dirty="0"/>
              <a:t>assessment scores</a:t>
            </a:r>
          </a:p>
          <a:p>
            <a:pPr lvl="2"/>
            <a:r>
              <a:rPr lang="en-US" sz="1600" dirty="0"/>
              <a:t>Leadership interview data</a:t>
            </a:r>
          </a:p>
          <a:p>
            <a:pPr lvl="2"/>
            <a:r>
              <a:rPr lang="en-US" sz="1600" dirty="0" smtClean="0"/>
              <a:t>Learning </a:t>
            </a:r>
            <a:r>
              <a:rPr lang="en-US" sz="1600" dirty="0"/>
              <a:t>session evaluation </a:t>
            </a:r>
            <a:r>
              <a:rPr lang="en-US" sz="1600" dirty="0" smtClean="0"/>
              <a:t>results</a:t>
            </a:r>
          </a:p>
          <a:p>
            <a:pPr lvl="1"/>
            <a:r>
              <a:rPr lang="en-US" sz="2000" dirty="0" smtClean="0"/>
              <a:t>Existing data accessed</a:t>
            </a:r>
          </a:p>
          <a:p>
            <a:pPr lvl="2"/>
            <a:r>
              <a:rPr lang="en-US" sz="1600" dirty="0" smtClean="0"/>
              <a:t>Health </a:t>
            </a:r>
            <a:r>
              <a:rPr lang="en-US" sz="1600" dirty="0"/>
              <a:t>inspection </a:t>
            </a:r>
            <a:r>
              <a:rPr lang="en-US" sz="1600" dirty="0" smtClean="0"/>
              <a:t>results</a:t>
            </a:r>
          </a:p>
          <a:p>
            <a:r>
              <a:rPr lang="en-US" sz="2400" dirty="0" smtClean="0"/>
              <a:t>Analytic Approach</a:t>
            </a:r>
          </a:p>
          <a:p>
            <a:pPr lvl="1"/>
            <a:r>
              <a:rPr lang="en-US" sz="2000" dirty="0" smtClean="0"/>
              <a:t>Used multiple strategies to explore trends and impact</a:t>
            </a:r>
            <a:endParaRPr lang="en-US" sz="20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960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3379"/>
            <a:ext cx="8229600" cy="3608785"/>
          </a:xfrm>
        </p:spPr>
        <p:txBody>
          <a:bodyPr/>
          <a:lstStyle/>
          <a:p>
            <a:r>
              <a:rPr lang="en-US" sz="2000" b="1" dirty="0" smtClean="0"/>
              <a:t>Bureau Health Care Safety &amp; Quality (BHCSQ), Massachusetts Department of Public Health</a:t>
            </a:r>
          </a:p>
          <a:p>
            <a:pPr lvl="1"/>
            <a:r>
              <a:rPr lang="en-US" sz="1800" dirty="0" smtClean="0"/>
              <a:t>Katherine </a:t>
            </a:r>
            <a:r>
              <a:rPr lang="en-US" sz="1800" dirty="0" err="1" smtClean="0"/>
              <a:t>Fillo</a:t>
            </a:r>
            <a:r>
              <a:rPr lang="en-US" sz="1800" dirty="0" smtClean="0"/>
              <a:t>, PhD, MPH, RN-BC, Director of  Clinical Quality Improvement</a:t>
            </a:r>
          </a:p>
          <a:p>
            <a:pPr lvl="1"/>
            <a:r>
              <a:rPr lang="en-US" sz="1800" dirty="0" smtClean="0"/>
              <a:t>Katherine Saunders, MS, Manager of Data Analysis and Integrity</a:t>
            </a:r>
          </a:p>
          <a:p>
            <a:pPr lvl="1"/>
            <a:r>
              <a:rPr lang="en-US" sz="1800" dirty="0" smtClean="0"/>
              <a:t>Chiara Moore, MPH, Data Analyst</a:t>
            </a:r>
          </a:p>
          <a:p>
            <a:r>
              <a:rPr lang="en-US" sz="2000" b="1" dirty="0" err="1" smtClean="0"/>
              <a:t>Abt</a:t>
            </a:r>
            <a:r>
              <a:rPr lang="en-US" sz="2000" b="1" dirty="0" smtClean="0"/>
              <a:t> Associates Inc.</a:t>
            </a:r>
          </a:p>
          <a:p>
            <a:pPr lvl="1"/>
            <a:r>
              <a:rPr lang="en-US" sz="1800" dirty="0" smtClean="0"/>
              <a:t>Rosanna M. Bertrand, PhD, Project Director</a:t>
            </a:r>
          </a:p>
          <a:p>
            <a:pPr lvl="1"/>
            <a:r>
              <a:rPr lang="en-US" sz="1800" dirty="0" smtClean="0"/>
              <a:t>Teresa M. Mota, BSN, RN, Task Lead</a:t>
            </a:r>
          </a:p>
          <a:p>
            <a:pPr lvl="1"/>
            <a:r>
              <a:rPr lang="en-US" sz="1800" dirty="0" smtClean="0"/>
              <a:t>Gabrielle Katz, MPP, Data Manager</a:t>
            </a:r>
          </a:p>
          <a:p>
            <a:pPr lvl="1"/>
            <a:r>
              <a:rPr lang="en-US" sz="1800" dirty="0" smtClean="0"/>
              <a:t>Terry Moore, MPH Project Quality Advisor</a:t>
            </a:r>
          </a:p>
          <a:p>
            <a:r>
              <a:rPr lang="en-US" sz="2000" b="1" dirty="0"/>
              <a:t>Bedford Gardens Care and Rehabilitation Center LLC</a:t>
            </a:r>
          </a:p>
          <a:p>
            <a:pPr lvl="1"/>
            <a:r>
              <a:rPr lang="en-US" sz="1800" dirty="0"/>
              <a:t>Courtney Soqui</a:t>
            </a:r>
          </a:p>
          <a:p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SPOT Partners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72603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043897"/>
              </p:ext>
            </p:extLst>
          </p:nvPr>
        </p:nvGraphicFramePr>
        <p:xfrm>
          <a:off x="457200" y="985838"/>
          <a:ext cx="7744968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26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770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2859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Nursing Home Ownership and Size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Number of Nursing </a:t>
                      </a:r>
                      <a:r>
                        <a:rPr lang="en-US" sz="1200" dirty="0" smtClean="0">
                          <a:effectLst/>
                        </a:rPr>
                        <a:t>Homes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(N=60)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Percent of Total SPOT Nursing Homes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956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Ownership</a:t>
                      </a:r>
                      <a:endParaRPr lang="en-US" sz="1200" b="1" dirty="0">
                        <a:solidFill>
                          <a:srgbClr val="F8F8F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For-Profit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45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75%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 For- Profit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23%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Govt. Owned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9560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Size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8F8F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(# of beds)</a:t>
                      </a:r>
                      <a:endParaRPr lang="en-US" sz="1200" b="1" dirty="0">
                        <a:solidFill>
                          <a:srgbClr val="F8F8F8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&lt;50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50-99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23%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100-199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37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62%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&gt;199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9560">
                <a:tc rowSpan="1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County</a:t>
                      </a:r>
                      <a:endParaRPr lang="en-US" sz="1200" b="1" dirty="0">
                        <a:solidFill>
                          <a:srgbClr val="F8F8F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Barnstable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Berkshire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Bristol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Essex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Franklin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Hampden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15%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Middlesex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17%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Norfolk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Plymouth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Suffolk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Worcester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SPOT </a:t>
            </a:r>
            <a:br>
              <a:rPr lang="en-US" dirty="0" smtClean="0"/>
            </a:br>
            <a:r>
              <a:rPr lang="en-US" dirty="0" smtClean="0"/>
              <a:t>Nursing Homes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852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Results of the QAPI Assessment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Impact of SPOT Across all Three Years</a:t>
            </a:r>
          </a:p>
        </p:txBody>
      </p:sp>
    </p:spTree>
    <p:extLst>
      <p:ext uri="{BB962C8B-B14F-4D97-AF65-F5344CB8AC3E}">
        <p14:creationId xmlns:p14="http://schemas.microsoft.com/office/powerpoint/2010/main" val="2224288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034023"/>
              </p:ext>
            </p:extLst>
          </p:nvPr>
        </p:nvGraphicFramePr>
        <p:xfrm>
          <a:off x="457200" y="985838"/>
          <a:ext cx="8229600" cy="360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Assessment Items: Written QAPI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972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1381013"/>
              </p:ext>
            </p:extLst>
          </p:nvPr>
        </p:nvGraphicFramePr>
        <p:xfrm>
          <a:off x="457200" y="985838"/>
          <a:ext cx="8229600" cy="360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Key Assessment Items: Communication between and within Departments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1022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763061"/>
              </p:ext>
            </p:extLst>
          </p:nvPr>
        </p:nvGraphicFramePr>
        <p:xfrm>
          <a:off x="457200" y="985838"/>
          <a:ext cx="8229600" cy="360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Assessment Items: Resident/Family Engagement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0032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Key Assessment Items: Informing Staff, Residents and Families</a:t>
            </a:r>
            <a:endParaRPr lang="en-US" sz="24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068045"/>
              </p:ext>
            </p:extLst>
          </p:nvPr>
        </p:nvGraphicFramePr>
        <p:xfrm>
          <a:off x="762000" y="1032510"/>
          <a:ext cx="749808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758120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Results of Health Survey Outcomes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Impact of SPOT Across all Three Years</a:t>
            </a:r>
          </a:p>
        </p:txBody>
      </p:sp>
    </p:spTree>
    <p:extLst>
      <p:ext uri="{BB962C8B-B14F-4D97-AF65-F5344CB8AC3E}">
        <p14:creationId xmlns:p14="http://schemas.microsoft.com/office/powerpoint/2010/main" val="18117873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Relevant Health Survey </a:t>
            </a:r>
            <a:r>
              <a:rPr lang="en-US" sz="2800" dirty="0" smtClean="0"/>
              <a:t>Outcomes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No change in health inspection survey results associated with SPOT participation</a:t>
            </a:r>
          </a:p>
          <a:p>
            <a:r>
              <a:rPr lang="en-US" dirty="0"/>
              <a:t>No evidence </a:t>
            </a:r>
            <a:r>
              <a:rPr lang="en-US" dirty="0" smtClean="0"/>
              <a:t>of </a:t>
            </a:r>
            <a:r>
              <a:rPr lang="en-US" dirty="0"/>
              <a:t>a relationship between leadership turnover and change in tags cited</a:t>
            </a:r>
          </a:p>
          <a:p>
            <a:r>
              <a:rPr lang="en-US" dirty="0"/>
              <a:t>Caveats to these results: </a:t>
            </a:r>
          </a:p>
          <a:p>
            <a:pPr lvl="1"/>
            <a:r>
              <a:rPr lang="en-US" dirty="0"/>
              <a:t>Low power due to the small sample size and the </a:t>
            </a:r>
            <a:r>
              <a:rPr lang="en-US" dirty="0" smtClean="0"/>
              <a:t>low number </a:t>
            </a:r>
            <a:r>
              <a:rPr lang="en-US" dirty="0"/>
              <a:t>of deficiency tags </a:t>
            </a:r>
            <a:r>
              <a:rPr lang="en-US" dirty="0" smtClean="0"/>
              <a:t>assigned, limited our </a:t>
            </a:r>
            <a:r>
              <a:rPr lang="en-US" dirty="0"/>
              <a:t>ability to detect </a:t>
            </a:r>
            <a:r>
              <a:rPr lang="en-US" dirty="0" smtClean="0"/>
              <a:t>differences</a:t>
            </a:r>
            <a:endParaRPr lang="en-US" dirty="0"/>
          </a:p>
          <a:p>
            <a:pPr lvl="1"/>
            <a:r>
              <a:rPr lang="en-US" dirty="0"/>
              <a:t>Changes to the long-term care survey process in 2017 may </a:t>
            </a:r>
            <a:r>
              <a:rPr lang="en-US" dirty="0" smtClean="0"/>
              <a:t>have impacted </a:t>
            </a:r>
            <a:r>
              <a:rPr lang="en-US" dirty="0"/>
              <a:t>our findings</a:t>
            </a:r>
          </a:p>
          <a:p>
            <a:pPr lvl="1"/>
            <a:r>
              <a:rPr lang="en-US" dirty="0" smtClean="0"/>
              <a:t>A limited number of nursing homes had a follow-up survey within our intervention window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482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Results of 2018 Leadership Interviews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2018 Leadership Interview Results</a:t>
            </a:r>
          </a:p>
        </p:txBody>
      </p:sp>
    </p:spTree>
    <p:extLst>
      <p:ext uri="{BB962C8B-B14F-4D97-AF65-F5344CB8AC3E}">
        <p14:creationId xmlns:p14="http://schemas.microsoft.com/office/powerpoint/2010/main" val="1978160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556" y="1033968"/>
            <a:ext cx="5020887" cy="351212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Current QAPI Focus Among SPOT Nursing Homes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044" y="989076"/>
            <a:ext cx="5943600" cy="415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10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Presentation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 smtClean="0"/>
              <a:t>Background/Introduction</a:t>
            </a:r>
          </a:p>
          <a:p>
            <a:pPr lvl="1">
              <a:spcBef>
                <a:spcPts val="500"/>
              </a:spcBef>
            </a:pPr>
            <a:r>
              <a:rPr lang="en-US" dirty="0" smtClean="0"/>
              <a:t>Objectives </a:t>
            </a:r>
            <a:r>
              <a:rPr lang="en-US" dirty="0"/>
              <a:t>of SPOT Initiative</a:t>
            </a:r>
          </a:p>
          <a:p>
            <a:pPr lvl="1">
              <a:spcBef>
                <a:spcPts val="500"/>
              </a:spcBef>
            </a:pPr>
            <a:r>
              <a:rPr lang="en-US" dirty="0"/>
              <a:t>Review of QAPI</a:t>
            </a:r>
          </a:p>
          <a:p>
            <a:pPr lvl="1">
              <a:spcBef>
                <a:spcPts val="500"/>
              </a:spcBef>
            </a:pPr>
            <a:r>
              <a:rPr lang="en-US" dirty="0"/>
              <a:t>Background of the SPOT Initiative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/>
              <a:t>2018 SPOT Initiative activities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 smtClean="0"/>
              <a:t>SPOT Partner Story</a:t>
            </a:r>
          </a:p>
          <a:p>
            <a:pPr lvl="1"/>
            <a:r>
              <a:rPr lang="en-US" dirty="0" smtClean="0"/>
              <a:t>Applying </a:t>
            </a:r>
            <a:r>
              <a:rPr lang="en-US" dirty="0"/>
              <a:t>SPOT resources and knowledge gained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/>
              <a:t>Results of the overall SPOT Initiative (Years 1-3)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/>
              <a:t>Lessons learned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35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985839"/>
            <a:ext cx="8379823" cy="3608785"/>
          </a:xfrm>
        </p:spPr>
        <p:txBody>
          <a:bodyPr/>
          <a:lstStyle/>
          <a:p>
            <a:r>
              <a:rPr lang="en-US" dirty="0" smtClean="0"/>
              <a:t>Consistent leadership</a:t>
            </a:r>
          </a:p>
          <a:p>
            <a:r>
              <a:rPr lang="en-US" dirty="0" smtClean="0"/>
              <a:t>Communication between and within departments</a:t>
            </a:r>
          </a:p>
          <a:p>
            <a:r>
              <a:rPr lang="en-US" dirty="0" smtClean="0"/>
              <a:t>Dedicated PIP team </a:t>
            </a:r>
          </a:p>
          <a:p>
            <a:r>
              <a:rPr lang="en-US" dirty="0" smtClean="0"/>
              <a:t>Audits</a:t>
            </a:r>
          </a:p>
          <a:p>
            <a:r>
              <a:rPr lang="en-US" dirty="0" smtClean="0"/>
              <a:t>Involvement of residents and families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Contributors to PIP Success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2740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683851"/>
              </p:ext>
            </p:extLst>
          </p:nvPr>
        </p:nvGraphicFramePr>
        <p:xfrm>
          <a:off x="666206" y="1747203"/>
          <a:ext cx="7649718" cy="1522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0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535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90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648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4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Position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Range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Average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Median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Director of Nursing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0 - 37 Years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2.82 Years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 Year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Administrator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 Month - 36 Years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2.51 Years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0.8 Year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Leadership Turnover 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8861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944241"/>
              </p:ext>
            </p:extLst>
          </p:nvPr>
        </p:nvGraphicFramePr>
        <p:xfrm>
          <a:off x="457200" y="985838"/>
          <a:ext cx="8229600" cy="360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Relationship between Leadership Turnover and PIP Status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45528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Higher </a:t>
            </a:r>
            <a:r>
              <a:rPr lang="en-US" sz="2800" dirty="0"/>
              <a:t>rates of </a:t>
            </a:r>
            <a:r>
              <a:rPr lang="en-US" sz="2800" dirty="0" smtClean="0"/>
              <a:t>leadership turnover </a:t>
            </a:r>
            <a:r>
              <a:rPr lang="en-US" sz="2800" dirty="0"/>
              <a:t>were </a:t>
            </a:r>
            <a:r>
              <a:rPr lang="en-US" sz="2800" dirty="0" smtClean="0"/>
              <a:t>related to lower </a:t>
            </a:r>
            <a:r>
              <a:rPr lang="en-US" sz="2800" dirty="0"/>
              <a:t>levels of QAPI </a:t>
            </a:r>
            <a:r>
              <a:rPr lang="en-US" sz="2800" dirty="0" smtClean="0"/>
              <a:t>preparedness (indicated by an overall QAPI assessment score). </a:t>
            </a:r>
          </a:p>
          <a:p>
            <a:r>
              <a:rPr lang="en-US" sz="2800" dirty="0" smtClean="0"/>
              <a:t>Turnover in the Administrator position was associated with a 0.12 point lower QAPI score. </a:t>
            </a:r>
          </a:p>
          <a:p>
            <a:r>
              <a:rPr lang="en-US" sz="2800" dirty="0" smtClean="0"/>
              <a:t>Turnover in the DON position was associated with </a:t>
            </a:r>
            <a:r>
              <a:rPr lang="en-US" sz="2800" smtClean="0"/>
              <a:t>a 0.10 </a:t>
            </a:r>
            <a:r>
              <a:rPr lang="en-US" sz="2800" dirty="0" smtClean="0"/>
              <a:t>point lower QAPI score. 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43</a:t>
            </a:fld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Relationship between Leadership Turnover and </a:t>
            </a:r>
            <a:r>
              <a:rPr lang="en-US" sz="2400" dirty="0" err="1" smtClean="0"/>
              <a:t>QAPI</a:t>
            </a:r>
            <a:r>
              <a:rPr lang="en-US" sz="2400" dirty="0" smtClean="0"/>
              <a:t> Preparedness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32625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Learning Session Feedback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2018 Learning Session Results</a:t>
            </a:r>
          </a:p>
        </p:txBody>
      </p:sp>
    </p:spTree>
    <p:extLst>
      <p:ext uri="{BB962C8B-B14F-4D97-AF65-F5344CB8AC3E}">
        <p14:creationId xmlns:p14="http://schemas.microsoft.com/office/powerpoint/2010/main" val="2305136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Learning Session 1</a:t>
            </a:r>
          </a:p>
          <a:p>
            <a:pPr lvl="1"/>
            <a:r>
              <a:rPr lang="en-US" sz="1800" dirty="0" smtClean="0"/>
              <a:t>Using the SPOT tools to create sustainable </a:t>
            </a:r>
            <a:r>
              <a:rPr lang="en-US" sz="1800" dirty="0" err="1" smtClean="0"/>
              <a:t>PIPs</a:t>
            </a:r>
            <a:r>
              <a:rPr lang="en-US" sz="1800" dirty="0" smtClean="0"/>
              <a:t> </a:t>
            </a:r>
          </a:p>
          <a:p>
            <a:pPr lvl="1"/>
            <a:r>
              <a:rPr lang="en-US" sz="1800" dirty="0" smtClean="0"/>
              <a:t>Understanding </a:t>
            </a:r>
            <a:r>
              <a:rPr lang="en-US" sz="1800" dirty="0" err="1" smtClean="0"/>
              <a:t>QAPI</a:t>
            </a:r>
            <a:endParaRPr lang="en-US" sz="1800" dirty="0" smtClean="0"/>
          </a:p>
          <a:p>
            <a:r>
              <a:rPr lang="en-US" sz="2000" dirty="0" smtClean="0"/>
              <a:t>Learning Session 2</a:t>
            </a:r>
          </a:p>
          <a:p>
            <a:pPr lvl="1"/>
            <a:r>
              <a:rPr lang="en-US" sz="1800" dirty="0" smtClean="0"/>
              <a:t>How to focus on </a:t>
            </a:r>
            <a:r>
              <a:rPr lang="en-US" sz="1800" dirty="0" err="1" smtClean="0"/>
              <a:t>QAPI</a:t>
            </a:r>
            <a:r>
              <a:rPr lang="en-US" sz="1800" dirty="0" smtClean="0"/>
              <a:t> priorities </a:t>
            </a:r>
          </a:p>
          <a:p>
            <a:pPr lvl="1"/>
            <a:r>
              <a:rPr lang="en-US" sz="1800" dirty="0" smtClean="0"/>
              <a:t>Evaluating adverse drug event protocols </a:t>
            </a:r>
          </a:p>
          <a:p>
            <a:pPr lvl="1"/>
            <a:r>
              <a:rPr lang="en-US" sz="1800" dirty="0" smtClean="0"/>
              <a:t>Tools provided such as guidance on what CMS/</a:t>
            </a:r>
            <a:r>
              <a:rPr lang="en-US" sz="1800" dirty="0" err="1" smtClean="0"/>
              <a:t>DPH</a:t>
            </a:r>
            <a:r>
              <a:rPr lang="en-US" sz="1800" dirty="0" smtClean="0"/>
              <a:t> uses to guide their survey process </a:t>
            </a:r>
          </a:p>
          <a:p>
            <a:r>
              <a:rPr lang="en-US" sz="2000" dirty="0" smtClean="0"/>
              <a:t>Learning Session 3</a:t>
            </a:r>
          </a:p>
          <a:p>
            <a:pPr lvl="1"/>
            <a:r>
              <a:rPr lang="en-US" sz="1800" dirty="0" smtClean="0"/>
              <a:t>Calculating measures </a:t>
            </a:r>
          </a:p>
          <a:p>
            <a:pPr lvl="1"/>
            <a:r>
              <a:rPr lang="en-US" sz="1800" dirty="0" smtClean="0"/>
              <a:t>Identifying trends and correlations between measures</a:t>
            </a:r>
          </a:p>
          <a:p>
            <a:pPr lvl="1"/>
            <a:r>
              <a:rPr lang="en-US" sz="1800" dirty="0" smtClean="0"/>
              <a:t>Using process measures to improve outcomes</a:t>
            </a:r>
          </a:p>
          <a:p>
            <a:pPr lvl="1"/>
            <a:endParaRPr lang="en-US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Most Important Aspect of the Learning Sessions as Identified by Participants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118947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Learning Session 1</a:t>
            </a:r>
          </a:p>
          <a:p>
            <a:pPr lvl="1"/>
            <a:r>
              <a:rPr lang="en-US" sz="1800" dirty="0" smtClean="0"/>
              <a:t>Use of SPOT processes to create sustainable </a:t>
            </a:r>
            <a:r>
              <a:rPr lang="en-US" sz="1800" dirty="0" err="1" smtClean="0"/>
              <a:t>PIPs</a:t>
            </a:r>
            <a:endParaRPr lang="en-US" sz="1800" dirty="0" smtClean="0"/>
          </a:p>
          <a:p>
            <a:pPr lvl="1"/>
            <a:r>
              <a:rPr lang="en-US" sz="1800" dirty="0" smtClean="0"/>
              <a:t>New SPOT tools</a:t>
            </a:r>
          </a:p>
          <a:p>
            <a:r>
              <a:rPr lang="en-US" sz="2000" dirty="0" smtClean="0"/>
              <a:t>Learning Session 2</a:t>
            </a:r>
          </a:p>
          <a:p>
            <a:pPr lvl="1"/>
            <a:r>
              <a:rPr lang="en-US" sz="1800" dirty="0" smtClean="0"/>
              <a:t>Adverse drug event audits </a:t>
            </a:r>
          </a:p>
          <a:p>
            <a:pPr lvl="1"/>
            <a:r>
              <a:rPr lang="en-US" sz="1800" dirty="0" smtClean="0"/>
              <a:t>Better monitoring tools </a:t>
            </a:r>
          </a:p>
          <a:p>
            <a:pPr lvl="1"/>
            <a:r>
              <a:rPr lang="en-US" sz="1800" dirty="0" smtClean="0"/>
              <a:t>Staff and family education</a:t>
            </a:r>
          </a:p>
          <a:p>
            <a:r>
              <a:rPr lang="en-US" sz="2000" dirty="0" smtClean="0"/>
              <a:t>Learning Session 3</a:t>
            </a:r>
          </a:p>
          <a:p>
            <a:pPr lvl="1"/>
            <a:r>
              <a:rPr lang="en-US" sz="1800" dirty="0" smtClean="0"/>
              <a:t>Identifying and tracking process measures </a:t>
            </a:r>
          </a:p>
          <a:p>
            <a:pPr lvl="1"/>
            <a:r>
              <a:rPr lang="en-US" sz="1800" dirty="0" smtClean="0"/>
              <a:t>Monthly review of quality measures, including utilizing the CASPER reports to identify high risk residents </a:t>
            </a:r>
          </a:p>
          <a:p>
            <a:pPr lvl="1"/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Aspects of the Learning Sessions that Participants will Apply to Their Processes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28752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Offer </a:t>
            </a:r>
            <a:r>
              <a:rPr lang="en-US" sz="2400" dirty="0" err="1" smtClean="0"/>
              <a:t>QAPI</a:t>
            </a:r>
            <a:r>
              <a:rPr lang="en-US" sz="2400" dirty="0" smtClean="0"/>
              <a:t> tools to monitor residents with substance use disorders within the long-term care setting</a:t>
            </a:r>
          </a:p>
          <a:p>
            <a:r>
              <a:rPr lang="en-US" sz="2400" dirty="0" smtClean="0"/>
              <a:t>Topics related to providers’ roles in regulations </a:t>
            </a:r>
          </a:p>
          <a:p>
            <a:pPr lvl="0"/>
            <a:r>
              <a:rPr lang="en-US" sz="2400" dirty="0" smtClean="0"/>
              <a:t>Navigating the survey process and improving residents’ quality of life</a:t>
            </a:r>
          </a:p>
          <a:p>
            <a:pPr lvl="0"/>
            <a:r>
              <a:rPr lang="en-US" sz="2400" dirty="0" smtClean="0"/>
              <a:t>Assistance on staffing and securing competent staff; CNA recruitment ideas </a:t>
            </a:r>
          </a:p>
          <a:p>
            <a:pPr lvl="0"/>
            <a:r>
              <a:rPr lang="en-US" sz="2400" dirty="0" smtClean="0"/>
              <a:t>Education on basic CNA documentation</a:t>
            </a:r>
          </a:p>
          <a:p>
            <a:pPr lvl="0"/>
            <a:r>
              <a:rPr lang="en-US" sz="2400" dirty="0" smtClean="0"/>
              <a:t>Continuing Education Units (</a:t>
            </a:r>
            <a:r>
              <a:rPr lang="en-US" sz="2400" dirty="0" err="1" smtClean="0"/>
              <a:t>CEUs</a:t>
            </a:r>
            <a:r>
              <a:rPr lang="en-US" sz="2400" dirty="0" smtClean="0"/>
              <a:t>) for session attendance </a:t>
            </a:r>
          </a:p>
          <a:p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Participant Suggestions for Future Learning Topics and 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3289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7971" y="985839"/>
            <a:ext cx="8871404" cy="3608785"/>
          </a:xfrm>
        </p:spPr>
        <p:txBody>
          <a:bodyPr/>
          <a:lstStyle/>
          <a:p>
            <a:r>
              <a:rPr lang="en-US" sz="1800" i="1" dirty="0" smtClean="0"/>
              <a:t>“The SPOT Initiative has been very helpful, I would love this program to continue.”</a:t>
            </a:r>
          </a:p>
          <a:p>
            <a:r>
              <a:rPr lang="en-US" sz="1800" i="1" dirty="0" smtClean="0"/>
              <a:t>“Very informative, and educational. Love leaving with links/references to look back to.”</a:t>
            </a:r>
          </a:p>
          <a:p>
            <a:r>
              <a:rPr lang="en-US" sz="1800" i="1" dirty="0" smtClean="0"/>
              <a:t>“Excellent learning opportunity.”</a:t>
            </a:r>
          </a:p>
          <a:p>
            <a:r>
              <a:rPr lang="en-US" sz="1800" i="1" dirty="0" smtClean="0"/>
              <a:t>“Speakers were very knowledgeable and dynamic.”</a:t>
            </a:r>
          </a:p>
          <a:p>
            <a:r>
              <a:rPr lang="en-US" sz="1800" i="1" dirty="0" smtClean="0"/>
              <a:t>“I’m really glad that I have attended this meeting!”</a:t>
            </a:r>
          </a:p>
          <a:p>
            <a:r>
              <a:rPr lang="en-US" sz="1800" i="1" dirty="0" smtClean="0"/>
              <a:t>“Excellent session!”</a:t>
            </a:r>
          </a:p>
          <a:p>
            <a:r>
              <a:rPr lang="en-US" sz="1800" i="1" dirty="0" smtClean="0"/>
              <a:t>“We will adjust current </a:t>
            </a:r>
            <a:r>
              <a:rPr lang="en-US" sz="1800" i="1" dirty="0" err="1" smtClean="0"/>
              <a:t>PIPs</a:t>
            </a:r>
            <a:r>
              <a:rPr lang="en-US" sz="1800" i="1" dirty="0" smtClean="0"/>
              <a:t> to include more process measure data.”</a:t>
            </a:r>
          </a:p>
          <a:p>
            <a:r>
              <a:rPr lang="en-US" sz="1800" i="1" dirty="0" smtClean="0"/>
              <a:t>“A lot of fun sharing.”</a:t>
            </a:r>
          </a:p>
          <a:p>
            <a:r>
              <a:rPr lang="en-US" sz="1800" i="1" dirty="0"/>
              <a:t>Just wanted to take the time out and thank you ladies for the wonderful experience. </a:t>
            </a:r>
            <a:r>
              <a:rPr lang="en-US" sz="1800" i="1" dirty="0" smtClean="0"/>
              <a:t>I </a:t>
            </a:r>
            <a:r>
              <a:rPr lang="en-US" sz="1800" i="1" dirty="0"/>
              <a:t>am aware that this is your final conference as </a:t>
            </a:r>
            <a:r>
              <a:rPr lang="en-US" sz="1800" i="1" dirty="0" smtClean="0"/>
              <a:t>SPOT, </a:t>
            </a:r>
            <a:r>
              <a:rPr lang="en-US" sz="1800" i="1" dirty="0"/>
              <a:t>however </a:t>
            </a:r>
            <a:r>
              <a:rPr lang="en-US" sz="1800" i="1" dirty="0" smtClean="0"/>
              <a:t>I </a:t>
            </a:r>
            <a:r>
              <a:rPr lang="en-US" sz="1800" i="1" dirty="0"/>
              <a:t>am looking forward to attending many more of your next endeavors.</a:t>
            </a:r>
          </a:p>
          <a:p>
            <a:endParaRPr lang="en-US" sz="1800" i="1" dirty="0" smtClean="0"/>
          </a:p>
          <a:p>
            <a:endParaRPr lang="en-US" sz="1800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Participant Feedback from Learning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857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Results emphasize the success of SPOT </a:t>
            </a:r>
          </a:p>
          <a:p>
            <a:r>
              <a:rPr lang="en-US" sz="2000" dirty="0" smtClean="0"/>
              <a:t>Consistent leadership staffing fosters PIP sustainability</a:t>
            </a:r>
          </a:p>
          <a:p>
            <a:r>
              <a:rPr lang="en-US" sz="2000" dirty="0" smtClean="0"/>
              <a:t>Effective communication between/ within departments is essential for effective quality improvement, yet this is an area in which participants struggled</a:t>
            </a:r>
          </a:p>
          <a:p>
            <a:r>
              <a:rPr lang="en-US" sz="2000" dirty="0" smtClean="0"/>
              <a:t>Accurate documentation and measurement are key to making successful improvements</a:t>
            </a:r>
          </a:p>
          <a:p>
            <a:r>
              <a:rPr lang="en-US" sz="2000" dirty="0" smtClean="0"/>
              <a:t>Ongoing support is needed to encourage the inclusion of all levels of staff, residents, and families</a:t>
            </a:r>
          </a:p>
          <a:p>
            <a:r>
              <a:rPr lang="en-US" sz="2000" dirty="0" smtClean="0"/>
              <a:t>Offering </a:t>
            </a:r>
            <a:r>
              <a:rPr lang="en-US" sz="2000" dirty="0" err="1" smtClean="0"/>
              <a:t>CEUs</a:t>
            </a:r>
            <a:r>
              <a:rPr lang="en-US" sz="2000" dirty="0" smtClean="0"/>
              <a:t> may improve participation in future programs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Lessons Learned Across Three Years of SPOT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137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aim of the SPOT Initiative was to foster quality care delivery in skilled nursing facilities across Massachusetts.</a:t>
            </a:r>
          </a:p>
          <a:p>
            <a:r>
              <a:rPr lang="en-US" sz="2400" dirty="0"/>
              <a:t>SPOT fostered quality care by supporting nursing home teams to develop and improve their quality assurance and performance improvement (QAPI) programs.</a:t>
            </a:r>
          </a:p>
          <a:p>
            <a:r>
              <a:rPr lang="en-US" sz="2400" dirty="0"/>
              <a:t>Effective QAPI programs can prevent adverse events, promote safety and quality, and reduce risks to residents and caregivers. </a:t>
            </a:r>
          </a:p>
          <a:p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the SPOT Initiative</a:t>
            </a:r>
          </a:p>
        </p:txBody>
      </p:sp>
    </p:spTree>
    <p:extLst>
      <p:ext uri="{BB962C8B-B14F-4D97-AF65-F5344CB8AC3E}">
        <p14:creationId xmlns:p14="http://schemas.microsoft.com/office/powerpoint/2010/main" val="8846189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86" y="1227908"/>
            <a:ext cx="5121725" cy="33841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 and Discussion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10" name="Picture 2" descr="C:\Users\RobinsonM\AppData\Local\Microsoft\Windows\Temporary Internet Files\Content.IE5\54UIM94I\thank-you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209" y="1884839"/>
            <a:ext cx="3683000" cy="279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443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QAPI</a:t>
            </a:r>
            <a:endParaRPr lang="en-US" strike="sngStrik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15790594"/>
              </p:ext>
            </p:extLst>
          </p:nvPr>
        </p:nvGraphicFramePr>
        <p:xfrm>
          <a:off x="1025604" y="1152525"/>
          <a:ext cx="7721600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6021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Background of the SPOT 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5839"/>
            <a:ext cx="8347166" cy="3781424"/>
          </a:xfrm>
        </p:spPr>
        <p:txBody>
          <a:bodyPr>
            <a:normAutofit fontScale="55000" lnSpcReduction="20000"/>
          </a:bodyPr>
          <a:lstStyle/>
          <a:p>
            <a:r>
              <a:rPr lang="en-US" sz="4400" dirty="0"/>
              <a:t>SPOT was funded from civil monetary penalties (CMP) collected from nursing homes. </a:t>
            </a:r>
          </a:p>
          <a:p>
            <a:r>
              <a:rPr lang="en-US" sz="4400" dirty="0"/>
              <a:t>In 2016, SPOT Year 1, 40 nursing homes were </a:t>
            </a:r>
            <a:r>
              <a:rPr lang="en-US" sz="4400" dirty="0" smtClean="0"/>
              <a:t>selected. </a:t>
            </a:r>
            <a:endParaRPr lang="en-US" sz="4400" dirty="0"/>
          </a:p>
          <a:p>
            <a:r>
              <a:rPr lang="en-US" sz="4400" dirty="0"/>
              <a:t>In March 2017, </a:t>
            </a:r>
            <a:r>
              <a:rPr lang="en-US" sz="4400" dirty="0" smtClean="0"/>
              <a:t>BHCSQ </a:t>
            </a:r>
            <a:r>
              <a:rPr lang="en-US" sz="4400" dirty="0"/>
              <a:t>engaged Abt </a:t>
            </a:r>
            <a:r>
              <a:rPr lang="en-US" sz="4400" dirty="0" smtClean="0"/>
              <a:t>to </a:t>
            </a:r>
            <a:r>
              <a:rPr lang="en-US" sz="4400" dirty="0"/>
              <a:t>implement </a:t>
            </a:r>
            <a:r>
              <a:rPr lang="en-US" sz="4400" dirty="0" smtClean="0"/>
              <a:t>SPOT Year 2. </a:t>
            </a:r>
            <a:endParaRPr lang="en-US" sz="4400" dirty="0"/>
          </a:p>
          <a:p>
            <a:pPr lvl="1"/>
            <a:r>
              <a:rPr lang="en-US" sz="3600" dirty="0" smtClean="0"/>
              <a:t>20 </a:t>
            </a:r>
            <a:r>
              <a:rPr lang="en-US" sz="3600" dirty="0"/>
              <a:t>additional nursing </a:t>
            </a:r>
            <a:r>
              <a:rPr lang="en-US" sz="3600" dirty="0" smtClean="0"/>
              <a:t>homes were selected.</a:t>
            </a:r>
            <a:endParaRPr lang="en-US" sz="3600" dirty="0"/>
          </a:p>
          <a:p>
            <a:r>
              <a:rPr lang="en-US" sz="4400" dirty="0" smtClean="0"/>
              <a:t>Abt was engaged to continue implementing SPOT in Year 3.</a:t>
            </a:r>
          </a:p>
          <a:p>
            <a:pPr lvl="1"/>
            <a:r>
              <a:rPr lang="en-US" sz="3600" dirty="0" smtClean="0"/>
              <a:t>Fifty-five </a:t>
            </a:r>
            <a:r>
              <a:rPr lang="en-US" sz="3600" dirty="0"/>
              <a:t>nursing homes remained in SPOT Year 3. </a:t>
            </a:r>
            <a:endParaRPr lang="en-US" sz="3600" dirty="0" smtClean="0"/>
          </a:p>
          <a:p>
            <a:r>
              <a:rPr lang="en-US" sz="4400" dirty="0" smtClean="0"/>
              <a:t>An </a:t>
            </a:r>
            <a:r>
              <a:rPr lang="en-US" sz="4400" dirty="0"/>
              <a:t>advantage of SPOT was the opportunity to meet nursing home staff face-to-face on multiple occasions thus establishing a rapport and forming strong partnerships</a:t>
            </a:r>
            <a:r>
              <a:rPr lang="en-US" sz="3800" dirty="0"/>
              <a:t>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58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SPOT Nursing Home Locations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684713"/>
            <a:ext cx="2133600" cy="357187"/>
          </a:xfrm>
        </p:spPr>
        <p:txBody>
          <a:bodyPr/>
          <a:lstStyle/>
          <a:p>
            <a:fld id="{171675D4-2FF5-4E41-98B6-36D689383CD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81" b="22334"/>
          <a:stretch/>
        </p:blipFill>
        <p:spPr>
          <a:xfrm>
            <a:off x="533401" y="854696"/>
            <a:ext cx="7705724" cy="41928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3409950"/>
            <a:ext cx="3286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5962" y="3415784"/>
            <a:ext cx="15824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SPOT Nursing Homes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1549930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2018 SPOT Activities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0030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SAS Template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111799</TotalTime>
  <Words>2268</Words>
  <Application>Microsoft Office PowerPoint</Application>
  <PresentationFormat>On-screen Show (16:9)</PresentationFormat>
  <Paragraphs>489</Paragraphs>
  <Slides>50</Slides>
  <Notes>50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50</vt:i4>
      </vt:variant>
    </vt:vector>
  </HeadingPairs>
  <TitlesOfParts>
    <vt:vector size="60" baseType="lpstr">
      <vt:lpstr>Default Design</vt:lpstr>
      <vt:lpstr>BSAS Template</vt:lpstr>
      <vt:lpstr>1_BSAS Template</vt:lpstr>
      <vt:lpstr>2_BSAS Template</vt:lpstr>
      <vt:lpstr>Custom Design</vt:lpstr>
      <vt:lpstr>3_BSAS Template</vt:lpstr>
      <vt:lpstr>4_BSAS Template</vt:lpstr>
      <vt:lpstr>1_Custom Design</vt:lpstr>
      <vt:lpstr>5_BSAS Template</vt:lpstr>
      <vt:lpstr>2_Custom Design</vt:lpstr>
      <vt:lpstr>PowerPoint Presentation</vt:lpstr>
      <vt:lpstr>Thank you</vt:lpstr>
      <vt:lpstr>SPOT Partners</vt:lpstr>
      <vt:lpstr>Presentation Overview</vt:lpstr>
      <vt:lpstr>Objectives of the SPOT Initiative</vt:lpstr>
      <vt:lpstr>QAPI</vt:lpstr>
      <vt:lpstr>Background of the SPOT Initiative</vt:lpstr>
      <vt:lpstr>SPOT Nursing Home Locations</vt:lpstr>
      <vt:lpstr>2018 SPOT Activities</vt:lpstr>
      <vt:lpstr>2018 SPOT Activities</vt:lpstr>
      <vt:lpstr>Regional Learning Sessions  Burlington, Raynham, Springfield,  Woburn, Worcester</vt:lpstr>
      <vt:lpstr>2018 Regional Learning Sessions</vt:lpstr>
      <vt:lpstr>Learning Session 1: Fundamentals and Revised QAPI Requirements</vt:lpstr>
      <vt:lpstr>Learning Session 2: Prevention of Adverse Events</vt:lpstr>
      <vt:lpstr>Learning Session 3: Measuring Quality</vt:lpstr>
      <vt:lpstr>Technical Assistance Visits</vt:lpstr>
      <vt:lpstr>On-Site Technical Assistance Visits</vt:lpstr>
      <vt:lpstr>Email and Telephone Support</vt:lpstr>
      <vt:lpstr>Email and Telephone Support</vt:lpstr>
      <vt:lpstr>SPOT Partner Story</vt:lpstr>
      <vt:lpstr>Applying SPOT Processes to  Improve Quality  </vt:lpstr>
      <vt:lpstr>Bedford Gardens: Overview</vt:lpstr>
      <vt:lpstr>Bedford Gardens:  Conducting a PIP</vt:lpstr>
      <vt:lpstr>Bedford Gardens:  PIP Outcomes</vt:lpstr>
      <vt:lpstr>Bedford Gardens:  PIP Outcomes</vt:lpstr>
      <vt:lpstr>Bedford Gardens: Involving and Informing Residents/Families/Staff</vt:lpstr>
      <vt:lpstr>Bedford Gardens: Sustainability</vt:lpstr>
      <vt:lpstr>Impact of the SPOT Initiative</vt:lpstr>
      <vt:lpstr>Methods</vt:lpstr>
      <vt:lpstr>Characteristics of SPOT  Nursing Homes</vt:lpstr>
      <vt:lpstr>Results of the QAPI Assessment</vt:lpstr>
      <vt:lpstr>Key Assessment Items: Written QAPI Plan</vt:lpstr>
      <vt:lpstr>Key Assessment Items: Communication between and within Departments</vt:lpstr>
      <vt:lpstr>Key Assessment Items: Resident/Family Engagement</vt:lpstr>
      <vt:lpstr>Key Assessment Items: Informing Staff, Residents and Families</vt:lpstr>
      <vt:lpstr>Results of Health Survey Outcomes</vt:lpstr>
      <vt:lpstr>Relevant Health Survey Outcomes</vt:lpstr>
      <vt:lpstr>Results of 2018 Leadership Interviews</vt:lpstr>
      <vt:lpstr>Current QAPI Focus Among SPOT Nursing Homes</vt:lpstr>
      <vt:lpstr>Contributors to PIP Success</vt:lpstr>
      <vt:lpstr>Leadership Turnover Rate</vt:lpstr>
      <vt:lpstr>Relationship between Leadership Turnover and PIP Status</vt:lpstr>
      <vt:lpstr>Relationship between Leadership Turnover and QAPI Preparedness</vt:lpstr>
      <vt:lpstr>Learning Session Feedback </vt:lpstr>
      <vt:lpstr>Most Important Aspect of the Learning Sessions as Identified by Participants</vt:lpstr>
      <vt:lpstr>Aspects of the Learning Sessions that Participants will Apply to Their Processes</vt:lpstr>
      <vt:lpstr>Participant Suggestions for Future Learning Topics and TA</vt:lpstr>
      <vt:lpstr>Participant Feedback from Learning Sessions</vt:lpstr>
      <vt:lpstr>Lessons Learned Across Three Years of SPOT</vt:lpstr>
      <vt:lpstr>Questions and Discussion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Presentation: The Supportive Planning and Operations Team (SPOT) Initiative - Boston</dc:title>
  <dc:creator>Fillo</dc:creator>
  <cp:lastModifiedBy>AutoBVT</cp:lastModifiedBy>
  <cp:revision>3225</cp:revision>
  <cp:lastPrinted>2018-06-27T19:06:27Z</cp:lastPrinted>
  <dcterms:created xsi:type="dcterms:W3CDTF">2001-01-17T15:22:57Z</dcterms:created>
  <dcterms:modified xsi:type="dcterms:W3CDTF">2019-01-02T19:48:45Z</dcterms:modified>
</cp:coreProperties>
</file>