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Boston</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98474581"/>
              </p:ext>
            </p:extLst>
          </p:nvPr>
        </p:nvGraphicFramePr>
        <p:xfrm>
          <a:off x="6021491" y="1495300"/>
          <a:ext cx="5951871" cy="14695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2647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27,714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53100259"/>
              </p:ext>
            </p:extLst>
          </p:nvPr>
        </p:nvGraphicFramePr>
        <p:xfrm>
          <a:off x="143158" y="3607732"/>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29,376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540260" cy="2431435"/>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742950" lvl="1"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742950" lvl="1"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742950" lvl="1"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285750" indent="-285750">
              <a:buFont typeface="Arial" panose="020B0604020202020204" pitchFamily="34" charset="0"/>
              <a:buChar char="•"/>
            </a:pPr>
            <a:endParaRPr lang="en-US" sz="1600"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748650996"/>
              </p:ext>
            </p:extLst>
          </p:nvPr>
        </p:nvGraphicFramePr>
        <p:xfrm>
          <a:off x="1068225" y="3685959"/>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10,736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17,717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939323449"/>
              </p:ext>
            </p:extLst>
          </p:nvPr>
        </p:nvGraphicFramePr>
        <p:xfrm>
          <a:off x="176047" y="4032895"/>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15,646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43,096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034828835"/>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1,647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96998077"/>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r>
              <a:rPr lang="en-US" sz="2000" dirty="0">
                <a:latin typeface="Segoe UI" panose="020B0502040204020203" pitchFamily="34" charset="0"/>
                <a:cs typeface="Segoe UI" panose="020B0502040204020203" pitchFamily="34" charset="0"/>
              </a:rPr>
              <a:t>Missing Race/Ethnicity Count and Percentage of Population Vaccinated for Boston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extLst>
              <p:ext uri="{D42A27DB-BD31-4B8C-83A1-F6EECF244321}">
                <p14:modId xmlns:p14="http://schemas.microsoft.com/office/powerpoint/2010/main" val="2215384614"/>
              </p:ext>
            </p:extLst>
          </p:nvPr>
        </p:nvGraphicFramePr>
        <p:xfrm>
          <a:off x="4297020" y="964640"/>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128327415"/>
                    </a:ext>
                  </a:extLst>
                </a:gridCol>
                <a:gridCol w="1019768">
                  <a:extLst>
                    <a:ext uri="{9D8B030D-6E8A-4147-A177-3AD203B41FA5}">
                      <a16:colId xmlns:a16="http://schemas.microsoft.com/office/drawing/2014/main" val="4144144719"/>
                    </a:ext>
                  </a:extLst>
                </a:gridCol>
                <a:gridCol w="911366">
                  <a:extLst>
                    <a:ext uri="{9D8B030D-6E8A-4147-A177-3AD203B41FA5}">
                      <a16:colId xmlns:a16="http://schemas.microsoft.com/office/drawing/2014/main" val="3779265184"/>
                    </a:ext>
                  </a:extLst>
                </a:gridCol>
                <a:gridCol w="1099038">
                  <a:extLst>
                    <a:ext uri="{9D8B030D-6E8A-4147-A177-3AD203B41FA5}">
                      <a16:colId xmlns:a16="http://schemas.microsoft.com/office/drawing/2014/main" val="2780402504"/>
                    </a:ext>
                  </a:extLst>
                </a:gridCol>
                <a:gridCol w="1232013">
                  <a:extLst>
                    <a:ext uri="{9D8B030D-6E8A-4147-A177-3AD203B41FA5}">
                      <a16:colId xmlns:a16="http://schemas.microsoft.com/office/drawing/2014/main" val="1903047245"/>
                    </a:ext>
                  </a:extLst>
                </a:gridCol>
                <a:gridCol w="800214">
                  <a:extLst>
                    <a:ext uri="{9D8B030D-6E8A-4147-A177-3AD203B41FA5}">
                      <a16:colId xmlns:a16="http://schemas.microsoft.com/office/drawing/2014/main" val="1313210649"/>
                    </a:ext>
                  </a:extLst>
                </a:gridCol>
                <a:gridCol w="1764868">
                  <a:extLst>
                    <a:ext uri="{9D8B030D-6E8A-4147-A177-3AD203B41FA5}">
                      <a16:colId xmlns:a16="http://schemas.microsoft.com/office/drawing/2014/main" val="2103277762"/>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75226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60094672"/>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1999934"/>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93652123"/>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248602067"/>
              </p:ext>
            </p:extLst>
          </p:nvPr>
        </p:nvGraphicFramePr>
        <p:xfrm>
          <a:off x="391865" y="2016018"/>
          <a:ext cx="11655094" cy="167539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733931">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dirty="0">
                          <a:solidFill>
                            <a:srgbClr val="0F1C32"/>
                          </a:solidFill>
                          <a:latin typeface="+mn-lt"/>
                        </a:rPr>
                        <a:t>Boston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692,958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136,847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307,173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0012">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r>
              <a:rPr lang="en-US" sz="3600" dirty="0">
                <a:solidFill>
                  <a:schemeClr val="bg2"/>
                </a:solidFill>
                <a:latin typeface="Segoe UI" panose="020B0502040204020203" pitchFamily="34" charset="0"/>
                <a:cs typeface="Segoe UI" panose="020B0502040204020203" pitchFamily="34" charset="0"/>
              </a:rPr>
              <a:t> Profile of Boston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Boston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Boston</a:t>
            </a:r>
            <a:r>
              <a:rPr lang="en-US" sz="2800" dirty="0"/>
              <a:t> </a:t>
            </a:r>
            <a:r>
              <a:rPr lang="en-US" sz="2000" b="1" dirty="0"/>
              <a:t>and whether they have met or exceeded the statewide rate</a:t>
            </a:r>
          </a:p>
          <a:p>
            <a:pPr>
              <a:spcBef>
                <a:spcPts val="600"/>
              </a:spcBef>
              <a:spcAft>
                <a:spcPts val="600"/>
              </a:spcAft>
            </a:pPr>
            <a:r>
              <a:rPr lang="en-US" sz="2000" b="1" dirty="0"/>
              <a:t>The percentage of Boston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Boston</a:t>
            </a:r>
            <a:r>
              <a:rPr lang="en-US" sz="2800" dirty="0"/>
              <a:t> </a:t>
            </a:r>
            <a:r>
              <a:rPr lang="en-US" sz="2000" b="1" dirty="0"/>
              <a:t>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Boston</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t>Boston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01382197"/>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dirty="0">
                          <a:solidFill>
                            <a:schemeClr val="tx1"/>
                          </a:solidFill>
                        </a:rPr>
                        <a:t>Boston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235,442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33,976.4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800493"/>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1100" b="1" u="sng" dirty="0">
              <a:solidFill>
                <a:prstClr val="black"/>
              </a:solidFill>
              <a:latin typeface="Calibri" panose="020F0502020204030204"/>
            </a:endParaRPr>
          </a:p>
          <a:p>
            <a:pPr marL="285750" indent="-285750">
              <a:buFont typeface="Arial" panose="020B0604020202020204" pitchFamily="34" charset="0"/>
              <a:buChar char="•"/>
              <a:defRPr/>
            </a:pPr>
            <a:r>
              <a:rPr lang="en-US" sz="1400" dirty="0">
                <a:solidFill>
                  <a:prstClr val="black"/>
                </a:solidFill>
                <a:latin typeface="Calibri" panose="020F0502020204030204"/>
              </a:rPr>
              <a:t>Per-capita dose administration rate for Boston</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285750" indent="-285750">
              <a:buFont typeface="Arial" panose="020B0604020202020204" pitchFamily="34" charset="0"/>
              <a:buChar char="•"/>
              <a:defRPr/>
            </a:pPr>
            <a:r>
              <a:rPr lang="en-US" sz="1400" dirty="0">
                <a:solidFill>
                  <a:prstClr val="black"/>
                </a:solidFill>
                <a:latin typeface="Calibri" panose="020F0502020204030204"/>
              </a:rPr>
              <a:t>Boston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89690149"/>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88,199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285750" indent="-285750">
              <a:spcBef>
                <a:spcPts val="600"/>
              </a:spcBef>
              <a:buFont typeface="Arial" panose="020B0604020202020204" pitchFamily="34" charset="0"/>
              <a:buChar char="•"/>
            </a:pPr>
            <a:r>
              <a:rPr lang="en-US" sz="1300" dirty="0">
                <a:solidFill>
                  <a:srgbClr val="0F1C32"/>
                </a:solidFill>
                <a:latin typeface="Calibri"/>
              </a:rPr>
              <a:t>Percentage of Boston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285750" indent="-285750">
              <a:buFont typeface="Arial" panose="020B0604020202020204" pitchFamily="34" charset="0"/>
              <a:buChar char="•"/>
            </a:pPr>
            <a:r>
              <a:rPr lang="en-US" sz="1300" dirty="0">
                <a:solidFill>
                  <a:srgbClr val="0F1C32"/>
                </a:solidFill>
                <a:latin typeface="Calibri"/>
              </a:rPr>
              <a:t>Percentage of Boston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285750" indent="-285750">
              <a:buFont typeface="Arial" panose="020B0604020202020204" pitchFamily="34" charset="0"/>
              <a:buChar char="•"/>
            </a:pPr>
            <a:r>
              <a:rPr lang="en-US" sz="1300" dirty="0">
                <a:solidFill>
                  <a:srgbClr val="0F1C32"/>
                </a:solidFill>
                <a:latin typeface="Calibri"/>
              </a:rPr>
              <a:t>The percentage of Boston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285750" indent="-285750">
              <a:buFont typeface="Arial" panose="020B0604020202020204" pitchFamily="34" charset="0"/>
              <a:buChar char="•"/>
            </a:pPr>
            <a:r>
              <a:rPr lang="en-US" sz="1300" dirty="0">
                <a:solidFill>
                  <a:srgbClr val="0F1C32"/>
                </a:solidFill>
                <a:latin typeface="Calibri"/>
              </a:rPr>
              <a:t>Boston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908103"/>
            <a:ext cx="12158631"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7602480"/>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153,057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r>
              <a:rPr lang="en-US" sz="2000" dirty="0">
                <a:latin typeface="Segoe UI" panose="020B0502040204020203" pitchFamily="34" charset="0"/>
              </a:rPr>
              <a:t>Count and Percentage of Population for First Dose, Partially, and Fully Vaccinated for Boston 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1020565"/>
            <a:ext cx="11613734" cy="2616101"/>
          </a:xfrm>
          <a:prstGeom prst="rect">
            <a:avLst/>
          </a:prstGeom>
          <a:noFill/>
        </p:spPr>
        <p:txBody>
          <a:bodyPr wrap="square" rtlCol="0">
            <a:spAutoFit/>
          </a:bodyPr>
          <a:lstStyle/>
          <a:p>
            <a:r>
              <a:rPr lang="en-US" b="1" u="sng" dirty="0">
                <a:solidFill>
                  <a:srgbClr val="0F1C32"/>
                </a:solidFill>
                <a:latin typeface="Calibri"/>
              </a:rPr>
              <a:t>Vaccine Administration Benchmark</a:t>
            </a:r>
          </a:p>
          <a:p>
            <a:pPr lvl="1"/>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b="1" dirty="0">
                <a:solidFill>
                  <a:srgbClr val="5B9BD5">
                    <a:lumMod val="75000"/>
                  </a:srgbClr>
                </a:solidFill>
                <a:latin typeface="Calibri"/>
              </a:rPr>
              <a:t>16.4% </a:t>
            </a:r>
            <a:r>
              <a:rPr lang="en-US" b="1" dirty="0">
                <a:solidFill>
                  <a:srgbClr val="0F1C32"/>
                </a:solidFill>
                <a:latin typeface="Calibri"/>
              </a:rPr>
              <a:t>for ages 65-74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092656771"/>
              </p:ext>
            </p:extLst>
          </p:nvPr>
        </p:nvGraphicFramePr>
        <p:xfrm>
          <a:off x="939327" y="386247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30,268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23,763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6919058"/>
              </p:ext>
            </p:extLst>
          </p:nvPr>
        </p:nvGraphicFramePr>
        <p:xfrm>
          <a:off x="51090" y="4047462"/>
          <a:ext cx="12089820" cy="1381856"/>
        </p:xfrm>
        <a:graphic>
          <a:graphicData uri="http://schemas.openxmlformats.org/drawingml/2006/table">
            <a:tbl>
              <a:tblPr firstRow="1" firstCol="1" bandRow="1">
                <a:tableStyleId>{5C22544A-7EE6-4342-B048-85BDC9FD1C3A}</a:tableStyleId>
              </a:tblPr>
              <a:tblGrid>
                <a:gridCol w="1115435">
                  <a:extLst>
                    <a:ext uri="{9D8B030D-6E8A-4147-A177-3AD203B41FA5}">
                      <a16:colId xmlns:a16="http://schemas.microsoft.com/office/drawing/2014/main" val="4075951014"/>
                    </a:ext>
                  </a:extLst>
                </a:gridCol>
                <a:gridCol w="548216">
                  <a:extLst>
                    <a:ext uri="{9D8B030D-6E8A-4147-A177-3AD203B41FA5}">
                      <a16:colId xmlns:a16="http://schemas.microsoft.com/office/drawing/2014/main" val="3719797945"/>
                    </a:ext>
                  </a:extLst>
                </a:gridCol>
                <a:gridCol w="849763">
                  <a:extLst>
                    <a:ext uri="{9D8B030D-6E8A-4147-A177-3AD203B41FA5}">
                      <a16:colId xmlns:a16="http://schemas.microsoft.com/office/drawing/2014/main" val="2111895905"/>
                    </a:ext>
                  </a:extLst>
                </a:gridCol>
                <a:gridCol w="613334">
                  <a:extLst>
                    <a:ext uri="{9D8B030D-6E8A-4147-A177-3AD203B41FA5}">
                      <a16:colId xmlns:a16="http://schemas.microsoft.com/office/drawing/2014/main" val="1228260744"/>
                    </a:ext>
                  </a:extLst>
                </a:gridCol>
                <a:gridCol w="880507">
                  <a:extLst>
                    <a:ext uri="{9D8B030D-6E8A-4147-A177-3AD203B41FA5}">
                      <a16:colId xmlns:a16="http://schemas.microsoft.com/office/drawing/2014/main" val="3870552715"/>
                    </a:ext>
                  </a:extLst>
                </a:gridCol>
                <a:gridCol w="474765">
                  <a:extLst>
                    <a:ext uri="{9D8B030D-6E8A-4147-A177-3AD203B41FA5}">
                      <a16:colId xmlns:a16="http://schemas.microsoft.com/office/drawing/2014/main" val="2196486683"/>
                    </a:ext>
                  </a:extLst>
                </a:gridCol>
                <a:gridCol w="860020">
                  <a:extLst>
                    <a:ext uri="{9D8B030D-6E8A-4147-A177-3AD203B41FA5}">
                      <a16:colId xmlns:a16="http://schemas.microsoft.com/office/drawing/2014/main" val="2808071338"/>
                    </a:ext>
                  </a:extLst>
                </a:gridCol>
                <a:gridCol w="504434">
                  <a:extLst>
                    <a:ext uri="{9D8B030D-6E8A-4147-A177-3AD203B41FA5}">
                      <a16:colId xmlns:a16="http://schemas.microsoft.com/office/drawing/2014/main" val="2266782108"/>
                    </a:ext>
                  </a:extLst>
                </a:gridCol>
                <a:gridCol w="818673">
                  <a:extLst>
                    <a:ext uri="{9D8B030D-6E8A-4147-A177-3AD203B41FA5}">
                      <a16:colId xmlns:a16="http://schemas.microsoft.com/office/drawing/2014/main" val="1400057223"/>
                    </a:ext>
                  </a:extLst>
                </a:gridCol>
                <a:gridCol w="578860">
                  <a:extLst>
                    <a:ext uri="{9D8B030D-6E8A-4147-A177-3AD203B41FA5}">
                      <a16:colId xmlns:a16="http://schemas.microsoft.com/office/drawing/2014/main" val="607151320"/>
                    </a:ext>
                  </a:extLst>
                </a:gridCol>
                <a:gridCol w="835213">
                  <a:extLst>
                    <a:ext uri="{9D8B030D-6E8A-4147-A177-3AD203B41FA5}">
                      <a16:colId xmlns:a16="http://schemas.microsoft.com/office/drawing/2014/main" val="1732447710"/>
                    </a:ext>
                  </a:extLst>
                </a:gridCol>
                <a:gridCol w="590811">
                  <a:extLst>
                    <a:ext uri="{9D8B030D-6E8A-4147-A177-3AD203B41FA5}">
                      <a16:colId xmlns:a16="http://schemas.microsoft.com/office/drawing/2014/main" val="1497268532"/>
                    </a:ext>
                  </a:extLst>
                </a:gridCol>
                <a:gridCol w="724025">
                  <a:extLst>
                    <a:ext uri="{9D8B030D-6E8A-4147-A177-3AD203B41FA5}">
                      <a16:colId xmlns:a16="http://schemas.microsoft.com/office/drawing/2014/main" val="743602275"/>
                    </a:ext>
                  </a:extLst>
                </a:gridCol>
                <a:gridCol w="774694">
                  <a:extLst>
                    <a:ext uri="{9D8B030D-6E8A-4147-A177-3AD203B41FA5}">
                      <a16:colId xmlns:a16="http://schemas.microsoft.com/office/drawing/2014/main" val="1994207196"/>
                    </a:ext>
                  </a:extLst>
                </a:gridCol>
                <a:gridCol w="826942">
                  <a:extLst>
                    <a:ext uri="{9D8B030D-6E8A-4147-A177-3AD203B41FA5}">
                      <a16:colId xmlns:a16="http://schemas.microsoft.com/office/drawing/2014/main" val="3921377560"/>
                    </a:ext>
                  </a:extLst>
                </a:gridCol>
                <a:gridCol w="582682">
                  <a:extLst>
                    <a:ext uri="{9D8B030D-6E8A-4147-A177-3AD203B41FA5}">
                      <a16:colId xmlns:a16="http://schemas.microsoft.com/office/drawing/2014/main" val="3578839088"/>
                    </a:ext>
                  </a:extLst>
                </a:gridCol>
                <a:gridCol w="51144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923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rgbClr val="0F1C32"/>
                          </a:solidFill>
                          <a:latin typeface="+mn-lt"/>
                        </a:rPr>
                        <a:t>Boston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16,502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7,704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742902772"/>
              </p:ext>
            </p:extLst>
          </p:nvPr>
        </p:nvGraphicFramePr>
        <p:xfrm>
          <a:off x="2182531" y="2214862"/>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89,449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171450"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171450"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734293403"/>
              </p:ext>
            </p:extLst>
          </p:nvPr>
        </p:nvGraphicFramePr>
        <p:xfrm>
          <a:off x="1039738" y="34290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19,532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87098" y="1025365"/>
            <a:ext cx="11952146" cy="235449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b="1" dirty="0">
                <a:solidFill>
                  <a:srgbClr val="5B9BD5">
                    <a:lumMod val="75000"/>
                  </a:srgbClr>
                </a:solidFill>
                <a:latin typeface="Calibri"/>
              </a:rPr>
              <a:t>7.0% </a:t>
            </a:r>
            <a:r>
              <a:rPr lang="en-US" b="1" dirty="0">
                <a:solidFill>
                  <a:srgbClr val="0F1C32"/>
                </a:solidFill>
                <a:latin typeface="Calibri"/>
              </a:rPr>
              <a:t>for ages 0-64</a:t>
            </a:r>
          </a:p>
          <a:p>
            <a:pPr marL="1657350" lvl="3" indent="-285750">
              <a:buFont typeface="Arial" panose="020B0604020202020204" pitchFamily="34" charset="0"/>
              <a:buChar char="•"/>
            </a:pPr>
            <a:r>
              <a:rPr lang="en-US" b="1" dirty="0">
                <a:solidFill>
                  <a:srgbClr val="5B9BD5">
                    <a:lumMod val="75000"/>
                  </a:srgbClr>
                </a:solidFill>
                <a:latin typeface="Calibri"/>
              </a:rPr>
              <a:t>42.9% </a:t>
            </a:r>
            <a:r>
              <a:rPr lang="en-US" b="1" dirty="0">
                <a:solidFill>
                  <a:srgbClr val="0F1C32"/>
                </a:solidFill>
                <a:latin typeface="Calibri"/>
              </a:rPr>
              <a:t>for ages 65-74</a:t>
            </a:r>
          </a:p>
          <a:p>
            <a:pPr marL="1657350" lvl="3" indent="-285750">
              <a:buFont typeface="Arial" panose="020B0604020202020204" pitchFamily="34" charset="0"/>
              <a:buChar char="•"/>
            </a:pPr>
            <a:r>
              <a:rPr lang="en-US" b="1" dirty="0">
                <a:solidFill>
                  <a:srgbClr val="5B9BD5">
                    <a:lumMod val="75000"/>
                  </a:srgbClr>
                </a:solidFill>
                <a:latin typeface="Calibri"/>
              </a:rPr>
              <a:t>19.4%</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1BB47ED-16E6-43CE-998A-37F2C0311D3F}"/>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8584</TotalTime>
  <Words>3446</Words>
  <Application>Microsoft Office PowerPoint</Application>
  <PresentationFormat>Widescreen</PresentationFormat>
  <Paragraphs>761</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Boston</vt:lpstr>
      <vt:lpstr>Boston – Benchmarks</vt:lpstr>
      <vt:lpstr>PowerPoint Presentation</vt:lpstr>
      <vt:lpstr>Vaccine Administration </vt:lpstr>
      <vt:lpstr>Total Doses and Dose Administration Rate/100,000  for Boston Compared to Statewide as of 3/17/2021</vt:lpstr>
      <vt:lpstr>Count and Percentage of Population for First Dose, Partially, and Fully Vaccinated for Boston Compared to Statewide as of 3/17/2021</vt:lpstr>
      <vt:lpstr>Counts and Percentages of Population with a First Dose by Demographics for Boston Compared to Statewide as of 3/17/2021  contd.</vt:lpstr>
      <vt:lpstr>Counts and Percentages of Population with a First Dose by Demographics for Boston Compared to Statewide as of 3/17/2021 </vt:lpstr>
      <vt:lpstr>Counts and Percentages of Population Partially Vaccinated by Demographics for Boston Compared to Statewide as of 3/17/2021 contd.</vt:lpstr>
      <vt:lpstr>Counts and Percentages of Population Partially Vaccinated by Demographics for Boston Compared to Statewide as of 3/17/2021</vt:lpstr>
      <vt:lpstr>Counts and Percentages of Population Fully Vaccinated by Demographics for Boston Compared to Statewide as of 3/17/2021 contd. </vt:lpstr>
      <vt:lpstr>Counts and Percentages of Population Fully Vaccinated by Demographics for Boston Compared to Statewide as of 3/17/2021</vt:lpstr>
      <vt:lpstr>Missing Race/Ethnicity Count and Percentage of Population Vaccinated for Boston Compared to Statewide as of 3/17/2021</vt:lpstr>
      <vt:lpstr>PowerPoint Presentation</vt:lpstr>
      <vt:lpstr>COVID-19 Case Counts and Rates for 20 Prioritized Communities</vt:lpstr>
      <vt:lpstr>Background </vt:lpstr>
      <vt:lpstr> Profile of Boston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384</cp:revision>
  <dcterms:created xsi:type="dcterms:W3CDTF">2021-02-06T16:00:27Z</dcterms:created>
  <dcterms:modified xsi:type="dcterms:W3CDTF">2021-03-18T19:26:52Z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