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12"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Boston</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dirty="0">
                <a:latin typeface="Calibri"/>
              </a:rPr>
              <a:t>Anyone who has received only the 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924206249"/>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16,402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5,028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 Group </a:t>
            </a:r>
            <a:r>
              <a:rPr lang="en-US" dirty="0">
                <a:solidFill>
                  <a:srgbClr val="0F1C32"/>
                </a:solidFill>
                <a:latin typeface="Calibri"/>
              </a:rPr>
              <a:t>who are</a:t>
            </a:r>
            <a:r>
              <a:rPr lang="en-US" b="1" dirty="0">
                <a:solidFill>
                  <a:srgbClr val="0F1C32"/>
                </a:solidFill>
                <a:latin typeface="Calibri"/>
              </a:rPr>
              <a:t> partially vaccinated</a:t>
            </a:r>
            <a:r>
              <a:rPr lang="en-US"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9.2</a:t>
            </a:r>
            <a:r>
              <a:rPr lang="en-US" b="1" dirty="0">
                <a:solidFill>
                  <a:srgbClr val="5B9BD5">
                    <a:lumMod val="75000"/>
                  </a:srgbClr>
                </a:solidFill>
                <a:latin typeface="Calibri"/>
              </a:rPr>
              <a:t>% </a:t>
            </a:r>
            <a:r>
              <a:rPr lang="en-US"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40.1</a:t>
            </a:r>
            <a:r>
              <a:rPr lang="en-US" b="1" dirty="0">
                <a:solidFill>
                  <a:srgbClr val="5B9BD5">
                    <a:lumMod val="75000"/>
                  </a:srgbClr>
                </a:solidFill>
                <a:latin typeface="Calibri"/>
              </a:rPr>
              <a:t>% </a:t>
            </a:r>
            <a:r>
              <a:rPr lang="en-US"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15.8</a:t>
            </a:r>
            <a:r>
              <a:rPr lang="en-US" b="1" dirty="0">
                <a:solidFill>
                  <a:srgbClr val="5B9BD5">
                    <a:lumMod val="75000"/>
                  </a:srgbClr>
                </a:solidFill>
                <a:latin typeface="Calibri"/>
              </a:rPr>
              <a:t>%</a:t>
            </a:r>
            <a:r>
              <a:rPr lang="en-US" b="1" dirty="0">
                <a:solidFill>
                  <a:srgbClr val="0F1C32"/>
                </a:solidFill>
                <a:latin typeface="Calibri"/>
              </a:rPr>
              <a:t> for ages 75+</a:t>
            </a: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Boston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Boston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782768606"/>
              </p:ext>
            </p:extLst>
          </p:nvPr>
        </p:nvGraphicFramePr>
        <p:xfrm>
          <a:off x="6095443" y="1573426"/>
          <a:ext cx="5951871" cy="146717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2647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dirty="0">
                          <a:solidFill>
                            <a:srgbClr val="0F1C32"/>
                          </a:solidFill>
                          <a:latin typeface="+mn-l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42,616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32,331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5223738"/>
              </p:ext>
            </p:extLst>
          </p:nvPr>
        </p:nvGraphicFramePr>
        <p:xfrm>
          <a:off x="49561" y="3808165"/>
          <a:ext cx="1190568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dirty="0">
                          <a:solidFill>
                            <a:srgbClr val="0F1C32"/>
                          </a:solidFill>
                          <a:latin typeface="+mn-lt"/>
                        </a:rPr>
                        <a:t>Boston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34,813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2508" y="5725404"/>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dirty="0">
                <a:latin typeface="Calibri"/>
              </a:rPr>
              <a:t>Anyone who has received the 2</a:t>
            </a:r>
            <a:r>
              <a:rPr lang="en-US" sz="2000" baseline="30000" dirty="0">
                <a:latin typeface="Calibri"/>
              </a:rPr>
              <a:t>nd</a:t>
            </a:r>
            <a:r>
              <a:rPr lang="en-US" sz="2000" dirty="0">
                <a:latin typeface="Calibri"/>
              </a:rPr>
              <a:t> dose of </a:t>
            </a:r>
            <a:r>
              <a:rPr lang="en-US" sz="2000" dirty="0" err="1">
                <a:latin typeface="Calibri"/>
              </a:rPr>
              <a:t>Moderna</a:t>
            </a:r>
            <a:r>
              <a:rPr lang="en-US" sz="2000" dirty="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Boston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633394319"/>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27479">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67,754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725978371"/>
              </p:ext>
            </p:extLst>
          </p:nvPr>
        </p:nvGraphicFramePr>
        <p:xfrm>
          <a:off x="176047" y="4032895"/>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dirty="0">
                          <a:solidFill>
                            <a:srgbClr val="0F1C32"/>
                          </a:solidFill>
                          <a:latin typeface="+mn-lt"/>
                        </a:rPr>
                        <a:t>Boston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465618356"/>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rgbClr val="0F1C32"/>
                          </a:solidFill>
                          <a:latin typeface="+mn-l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Boston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74068913"/>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Boston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0A65A67B-3A0D-4A34-85E6-7D0A901D9C14}"/>
              </a:ext>
            </a:extLst>
          </p:cNvPr>
          <p:cNvGraphicFramePr>
            <a:graphicFrameLocks noGrp="1"/>
          </p:cNvGraphicFramePr>
          <p:nvPr>
            <p:extLst>
              <p:ext uri="{D42A27DB-BD31-4B8C-83A1-F6EECF244321}">
                <p14:modId xmlns:p14="http://schemas.microsoft.com/office/powerpoint/2010/main" val="2810749955"/>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Boston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Boston</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Boston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Boston</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Boston</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728958590"/>
              </p:ext>
            </p:extLst>
          </p:nvPr>
        </p:nvGraphicFramePr>
        <p:xfrm>
          <a:off x="391865" y="2127113"/>
          <a:ext cx="11655094" cy="1470121"/>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4333">
                <a:tc>
                  <a:txBody>
                    <a:bodyPr/>
                    <a:lstStyle/>
                    <a:p>
                      <a:pPr marL="0" marR="0" algn="l">
                        <a:spcBef>
                          <a:spcPts val="0"/>
                        </a:spcBef>
                        <a:spcAft>
                          <a:spcPts val="0"/>
                        </a:spcAft>
                      </a:pPr>
                      <a:r>
                        <a:rPr lang="en-US" sz="1100" dirty="0">
                          <a:solidFill>
                            <a:srgbClr val="0F1C32"/>
                          </a:solidFill>
                          <a:latin typeface="+mn-lt"/>
                        </a:rPr>
                        <a:t>Boston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692,958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69,263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154,464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136,847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307,173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Boston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t>Boston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10584651"/>
              </p:ext>
            </p:extLst>
          </p:nvPr>
        </p:nvGraphicFramePr>
        <p:xfrm>
          <a:off x="1689980" y="3085585"/>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dirty="0">
                          <a:solidFill>
                            <a:schemeClr val="tx1"/>
                          </a:solidFill>
                          <a:effectLst/>
                          <a:latin typeface="+mn-lt"/>
                        </a:rPr>
                        <a:t>Community</a:t>
                      </a:r>
                    </a:p>
                    <a:p>
                      <a:pPr marL="0" marR="0" algn="ctr">
                        <a:spcBef>
                          <a:spcPts val="0"/>
                        </a:spcBef>
                        <a:spcAft>
                          <a:spcPts val="0"/>
                        </a:spcAft>
                      </a:pPr>
                      <a:endParaRPr lang="en-US" sz="1600" u="sng"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dirty="0">
                          <a:solidFill>
                            <a:schemeClr val="tx1"/>
                          </a:solidFill>
                        </a:rPr>
                        <a:t>Boston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275,741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39,791.9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11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Boston</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Boston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5368385"/>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75,842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103,905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Boston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Boston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Boston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Boston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031290246"/>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Boston 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dirty="0">
                <a:latin typeface="Calibri"/>
              </a:rPr>
              <a:t>Anyone who has received any vaccine</a:t>
            </a:r>
            <a:r>
              <a:rPr lang="en-US" sz="2000" b="1" dirty="0">
                <a:latin typeface="Calibri"/>
              </a:rPr>
              <a:t> </a:t>
            </a:r>
            <a:r>
              <a:rPr lang="en-US" sz="2000" dirty="0">
                <a:latin typeface="Calibri"/>
              </a:rPr>
              <a:t>(1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 or Johnson &amp; Johnson vaccine</a:t>
            </a:r>
            <a:r>
              <a:rPr lang="en-US" dirty="0">
                <a:latin typeface="Calibri"/>
              </a:rPr>
              <a:t>)</a:t>
            </a:r>
            <a:endParaRPr lang="en-US" dirty="0"/>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Boston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dirty="0">
                <a:solidFill>
                  <a:srgbClr val="5B9BD5">
                    <a:lumMod val="75000"/>
                  </a:srgbClr>
                </a:solidFill>
                <a:latin typeface="Calibri"/>
              </a:rPr>
              <a:t> 19.7</a:t>
            </a:r>
            <a:r>
              <a:rPr lang="en-US" b="1" dirty="0">
                <a:solidFill>
                  <a:srgbClr val="5B9BD5">
                    <a:lumMod val="75000"/>
                  </a:srgbClr>
                </a:solidFill>
                <a:latin typeface="Calibri"/>
              </a:rPr>
              <a:t>% </a:t>
            </a:r>
            <a:r>
              <a:rPr lang="en-US" b="1" dirty="0">
                <a:solidFill>
                  <a:srgbClr val="0F1C32"/>
                </a:solidFill>
                <a:latin typeface="Calibri"/>
              </a:rPr>
              <a:t>for ages 65-74</a:t>
            </a:r>
            <a:r>
              <a:rPr lang="en-US" dirty="0">
                <a:solidFill>
                  <a:srgbClr val="0F1C32"/>
                </a:solidFill>
                <a:latin typeface="Calibri"/>
              </a:rPr>
              <a:t>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861839287"/>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122,166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32,959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69.4%</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24,622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12439834"/>
              </p:ext>
            </p:extLst>
          </p:nvPr>
        </p:nvGraphicFramePr>
        <p:xfrm>
          <a:off x="60466" y="4131317"/>
          <a:ext cx="11968889" cy="1439696"/>
        </p:xfrm>
        <a:graphic>
          <a:graphicData uri="http://schemas.openxmlformats.org/drawingml/2006/table">
            <a:tbl>
              <a:tblPr firstRow="1" firstCol="1" bandRow="1">
                <a:tableStyleId>{5C22544A-7EE6-4342-B048-85BDC9FD1C3A}</a:tableStyleId>
              </a:tblPr>
              <a:tblGrid>
                <a:gridCol w="1000472">
                  <a:extLst>
                    <a:ext uri="{9D8B030D-6E8A-4147-A177-3AD203B41FA5}">
                      <a16:colId xmlns:a16="http://schemas.microsoft.com/office/drawing/2014/main" val="4075951014"/>
                    </a:ext>
                  </a:extLst>
                </a:gridCol>
                <a:gridCol w="549557">
                  <a:extLst>
                    <a:ext uri="{9D8B030D-6E8A-4147-A177-3AD203B41FA5}">
                      <a16:colId xmlns:a16="http://schemas.microsoft.com/office/drawing/2014/main" val="3719797945"/>
                    </a:ext>
                  </a:extLst>
                </a:gridCol>
                <a:gridCol w="851840">
                  <a:extLst>
                    <a:ext uri="{9D8B030D-6E8A-4147-A177-3AD203B41FA5}">
                      <a16:colId xmlns:a16="http://schemas.microsoft.com/office/drawing/2014/main" val="2111895905"/>
                    </a:ext>
                  </a:extLst>
                </a:gridCol>
                <a:gridCol w="614834">
                  <a:extLst>
                    <a:ext uri="{9D8B030D-6E8A-4147-A177-3AD203B41FA5}">
                      <a16:colId xmlns:a16="http://schemas.microsoft.com/office/drawing/2014/main" val="1228260744"/>
                    </a:ext>
                  </a:extLst>
                </a:gridCol>
                <a:gridCol w="882660">
                  <a:extLst>
                    <a:ext uri="{9D8B030D-6E8A-4147-A177-3AD203B41FA5}">
                      <a16:colId xmlns:a16="http://schemas.microsoft.com/office/drawing/2014/main" val="3870552715"/>
                    </a:ext>
                  </a:extLst>
                </a:gridCol>
                <a:gridCol w="475926">
                  <a:extLst>
                    <a:ext uri="{9D8B030D-6E8A-4147-A177-3AD203B41FA5}">
                      <a16:colId xmlns:a16="http://schemas.microsoft.com/office/drawing/2014/main" val="2196486683"/>
                    </a:ext>
                  </a:extLst>
                </a:gridCol>
                <a:gridCol w="862122">
                  <a:extLst>
                    <a:ext uri="{9D8B030D-6E8A-4147-A177-3AD203B41FA5}">
                      <a16:colId xmlns:a16="http://schemas.microsoft.com/office/drawing/2014/main" val="2808071338"/>
                    </a:ext>
                  </a:extLst>
                </a:gridCol>
                <a:gridCol w="505667">
                  <a:extLst>
                    <a:ext uri="{9D8B030D-6E8A-4147-A177-3AD203B41FA5}">
                      <a16:colId xmlns:a16="http://schemas.microsoft.com/office/drawing/2014/main" val="2266782108"/>
                    </a:ext>
                  </a:extLst>
                </a:gridCol>
                <a:gridCol w="820674">
                  <a:extLst>
                    <a:ext uri="{9D8B030D-6E8A-4147-A177-3AD203B41FA5}">
                      <a16:colId xmlns:a16="http://schemas.microsoft.com/office/drawing/2014/main" val="1400057223"/>
                    </a:ext>
                  </a:extLst>
                </a:gridCol>
                <a:gridCol w="580276">
                  <a:extLst>
                    <a:ext uri="{9D8B030D-6E8A-4147-A177-3AD203B41FA5}">
                      <a16:colId xmlns:a16="http://schemas.microsoft.com/office/drawing/2014/main" val="607151320"/>
                    </a:ext>
                  </a:extLst>
                </a:gridCol>
                <a:gridCol w="837255">
                  <a:extLst>
                    <a:ext uri="{9D8B030D-6E8A-4147-A177-3AD203B41FA5}">
                      <a16:colId xmlns:a16="http://schemas.microsoft.com/office/drawing/2014/main" val="1732447710"/>
                    </a:ext>
                  </a:extLst>
                </a:gridCol>
                <a:gridCol w="592255">
                  <a:extLst>
                    <a:ext uri="{9D8B030D-6E8A-4147-A177-3AD203B41FA5}">
                      <a16:colId xmlns:a16="http://schemas.microsoft.com/office/drawing/2014/main" val="1497268532"/>
                    </a:ext>
                  </a:extLst>
                </a:gridCol>
                <a:gridCol w="725796">
                  <a:extLst>
                    <a:ext uri="{9D8B030D-6E8A-4147-A177-3AD203B41FA5}">
                      <a16:colId xmlns:a16="http://schemas.microsoft.com/office/drawing/2014/main" val="743602275"/>
                    </a:ext>
                  </a:extLst>
                </a:gridCol>
                <a:gridCol w="765446">
                  <a:extLst>
                    <a:ext uri="{9D8B030D-6E8A-4147-A177-3AD203B41FA5}">
                      <a16:colId xmlns:a16="http://schemas.microsoft.com/office/drawing/2014/main" val="1994207196"/>
                    </a:ext>
                  </a:extLst>
                </a:gridCol>
                <a:gridCol w="701157">
                  <a:extLst>
                    <a:ext uri="{9D8B030D-6E8A-4147-A177-3AD203B41FA5}">
                      <a16:colId xmlns:a16="http://schemas.microsoft.com/office/drawing/2014/main" val="3921377560"/>
                    </a:ext>
                  </a:extLst>
                </a:gridCol>
                <a:gridCol w="494551">
                  <a:extLst>
                    <a:ext uri="{9D8B030D-6E8A-4147-A177-3AD203B41FA5}">
                      <a16:colId xmlns:a16="http://schemas.microsoft.com/office/drawing/2014/main" val="3578839088"/>
                    </a:ext>
                  </a:extLst>
                </a:gridCol>
                <a:gridCol w="708401">
                  <a:extLst>
                    <a:ext uri="{9D8B030D-6E8A-4147-A177-3AD203B41FA5}">
                      <a16:colId xmlns:a16="http://schemas.microsoft.com/office/drawing/2014/main" val="2680500572"/>
                    </a:ext>
                  </a:extLst>
                </a:gridCol>
              </a:tblGrid>
              <a:tr h="175402">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dirty="0">
                          <a:solidFill>
                            <a:srgbClr val="0F1C32"/>
                          </a:solidFill>
                          <a:latin typeface="+mn-lt"/>
                        </a:rPr>
                        <a:t>Boston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20,548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85,416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9,330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545693287"/>
              </p:ext>
            </p:extLst>
          </p:nvPr>
        </p:nvGraphicFramePr>
        <p:xfrm>
          <a:off x="2379084" y="2331143"/>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dirty="0">
                          <a:solidFill>
                            <a:srgbClr val="0F1C32"/>
                          </a:solidFill>
                          <a:latin typeface="+mn-lt"/>
                        </a:rPr>
                        <a:t>Boston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104,349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72,819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171450"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171450"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Boston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80701AAF-5C5D-443F-98FB-78D9115E96B0}"/>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9255</TotalTime>
  <Words>3565</Words>
  <Application>Microsoft Office PowerPoint</Application>
  <PresentationFormat>Widescreen</PresentationFormat>
  <Paragraphs>767</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Boston</vt:lpstr>
      <vt:lpstr>Boston – Benchmarks</vt:lpstr>
      <vt:lpstr>PowerPoint Presentation</vt:lpstr>
      <vt:lpstr>Vaccine Administration </vt:lpstr>
      <vt:lpstr>Total Doses and Dose Administration Rate/100,000 Population for Boston Compared to Statewide as of 3/24/2021</vt:lpstr>
      <vt:lpstr>Count and Percentage of Population for First Dose, Partially, and Fully Vaccinated for Boston Compared to Statewide as of 3/24/2021</vt:lpstr>
      <vt:lpstr>First Dose</vt:lpstr>
      <vt:lpstr>Counts and Percentages of Population with a First Dose by Demographics for Boston Compared to Statewide as of 3/24/2021  contd.</vt:lpstr>
      <vt:lpstr>Counts and Percentages of Population with a First Dose by Demographics for Boston Compared to Statewide as of 3/24/2021 </vt:lpstr>
      <vt:lpstr>Partially vaccinated</vt:lpstr>
      <vt:lpstr>Counts and Percentages of Population Partially Vaccinated by Demographics for Boston Compared to Statewide as of 3/24/2021 contd.</vt:lpstr>
      <vt:lpstr>Counts and Percentages of Population Partially Vaccinated by Demographics for Boston Compared to Statewide as of 3/24/2021</vt:lpstr>
      <vt:lpstr>Fully vaccinated</vt:lpstr>
      <vt:lpstr>Counts and Percentages of Population Fully Vaccinated by Demographics for Boston Compared to Statewide as of 3/24/2021 contd. </vt:lpstr>
      <vt:lpstr>Counts and Percentages of Population Fully Vaccinated by Demographics for Boston Compared to Statewide as of 3/24/2021</vt:lpstr>
      <vt:lpstr>Missing Race/Ethnicity Count and Percentage of Population Vaccinated for Boston Compared to Statewide as of 3/24/2021</vt:lpstr>
      <vt:lpstr>PowerPoint Presentation</vt:lpstr>
      <vt:lpstr>COVID-19 Case Counts and Rates for 20 Prioritized Communities</vt:lpstr>
      <vt:lpstr>Background </vt:lpstr>
      <vt:lpstr> Profile of Boston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415</cp:revision>
  <dcterms:created xsi:type="dcterms:W3CDTF">2021-02-06T16:00:27Z</dcterms:created>
  <dcterms:modified xsi:type="dcterms:W3CDTF">2021-03-25T18:24:47Z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