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Cabin" pitchFamily="2" charset="0"/>
      <p:regular r:id="rId13"/>
      <p:bold r:id="rId14"/>
      <p:italic r:id="rId15"/>
      <p:boldItalic r:id="rId16"/>
    </p:embeddedFont>
    <p:embeddedFont>
      <p:font typeface="Cabin Bold" pitchFamily="2" charset="0"/>
      <p:regular r:id="rId17"/>
      <p:bold r:id="rId18"/>
    </p:embeddedFont>
    <p:embeddedFont>
      <p:font typeface="Cabin Italics"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8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988lifeline.org/" TargetMode="External"/><Relationship Id="rId2" Type="http://schemas.openxmlformats.org/officeDocument/2006/relationships/hyperlink" Target="https://www.mass.gov/doc/list-of-cbhcs/download" TargetMode="External"/><Relationship Id="rId1" Type="http://schemas.openxmlformats.org/officeDocument/2006/relationships/slideLayout" Target="../slideLayouts/slideLayout7.xml"/><Relationship Id="rId4" Type="http://schemas.openxmlformats.org/officeDocument/2006/relationships/hyperlink" Target="https://www.mass.gov/info-details/behavioral-health-help-line-bhhl-faq?_gl=1%2A1dou7h%2A_ga%2AMTE4MDMyMDA2Ni4xNjUxNjkzOTM3%2A_ga_MCLPEGW7WM%2AMTcxMTY0OTcxMi4yMjEuMS4xNzExNjQ5ODcwLjAuMC4w"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mass.gov/info-details/aging-services-network#behavioral-health-services-" TargetMode="External"/><Relationship Id="rId2" Type="http://schemas.openxmlformats.org/officeDocument/2006/relationships/hyperlink" Target="https://www.mass.gov/doc/behavioral-health-outreach-for-aging-populations-flyer/download"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1D44"/>
        </a:solidFill>
        <a:effectLst/>
      </p:bgPr>
    </p:bg>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1028700" y="2961836"/>
            <a:ext cx="13683384" cy="445550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6990"/>
              </a:lnSpc>
              <a:spcBef>
                <a:spcPts val="0"/>
              </a:spcBef>
              <a:spcAft>
                <a:spcPts val="0"/>
              </a:spcAft>
              <a:buClrTx/>
              <a:buSzTx/>
              <a:buFontTx/>
              <a:buNone/>
              <a:tabLst/>
              <a:defRPr/>
            </a:pPr>
            <a:r>
              <a:rPr kumimoji="0" lang="en-US" sz="18269" b="0" i="0" u="none" strike="noStrike" kern="1200" cap="none" spc="0" normalizeH="0" baseline="0" noProof="0" dirty="0">
                <a:ln>
                  <a:noFill/>
                </a:ln>
                <a:solidFill>
                  <a:srgbClr val="E0EEE9"/>
                </a:solidFill>
                <a:effectLst/>
                <a:uLnTx/>
                <a:uFillTx/>
                <a:latin typeface="Cabin"/>
                <a:ea typeface="Cabin"/>
                <a:cs typeface="Cabin"/>
                <a:sym typeface="Cabin"/>
              </a:rPr>
              <a:t>Brand Guidelines</a:t>
            </a:r>
          </a:p>
        </p:txBody>
      </p:sp>
      <p:sp>
        <p:nvSpPr>
          <p:cNvPr id="4" name="TextBox 4"/>
          <p:cNvSpPr txBox="1"/>
          <p:nvPr/>
        </p:nvSpPr>
        <p:spPr>
          <a:xfrm>
            <a:off x="1028700" y="8678546"/>
            <a:ext cx="13683384" cy="352838"/>
          </a:xfrm>
          <a:prstGeom prst="rect">
            <a:avLst/>
          </a:prstGeom>
        </p:spPr>
        <p:txBody>
          <a:bodyPr lIns="0" tIns="0" rIns="0" bIns="0" rtlCol="0" anchor="t">
            <a:spAutoFit/>
          </a:bodyPr>
          <a:lstStyle/>
          <a:p>
            <a:pPr algn="l">
              <a:lnSpc>
                <a:spcPts val="2983"/>
              </a:lnSpc>
            </a:pPr>
            <a:r>
              <a:rPr lang="en-US" sz="1989">
                <a:solidFill>
                  <a:srgbClr val="E0EEE9"/>
                </a:solidFill>
                <a:latin typeface="Cabin"/>
                <a:ea typeface="Cabin"/>
                <a:cs typeface="Cabin"/>
                <a:sym typeface="Cabin"/>
              </a:rPr>
              <a:t>Offered by the Executive Office of Aging &amp; Independence</a:t>
            </a:r>
          </a:p>
        </p:txBody>
      </p:sp>
      <p:sp>
        <p:nvSpPr>
          <p:cNvPr id="5" name="TextBox 5"/>
          <p:cNvSpPr txBox="1"/>
          <p:nvPr/>
        </p:nvSpPr>
        <p:spPr>
          <a:xfrm>
            <a:off x="1028700" y="1194412"/>
            <a:ext cx="13683384" cy="423069"/>
          </a:xfrm>
          <a:prstGeom prst="rect">
            <a:avLst/>
          </a:prstGeom>
        </p:spPr>
        <p:txBody>
          <a:bodyPr lIns="0" tIns="0" rIns="0" bIns="0" rtlCol="0" anchor="t">
            <a:spAutoFit/>
          </a:bodyPr>
          <a:lstStyle/>
          <a:p>
            <a:pPr algn="l">
              <a:lnSpc>
                <a:spcPts val="3456"/>
              </a:lnSpc>
            </a:pPr>
            <a:r>
              <a:rPr lang="en-US" sz="2468">
                <a:solidFill>
                  <a:srgbClr val="E0EEE9"/>
                </a:solidFill>
                <a:latin typeface="Cabin"/>
                <a:ea typeface="Cabin"/>
                <a:cs typeface="Cabin"/>
                <a:sym typeface="Cabin"/>
              </a:rPr>
              <a:t>Behavioral Health Outreach for Aging Populations</a:t>
            </a:r>
          </a:p>
        </p:txBody>
      </p:sp>
      <p:sp>
        <p:nvSpPr>
          <p:cNvPr id="6" name="AutoShape 6">
            <a:extLst>
              <a:ext uri="{C183D7F6-B498-43B3-948B-1728B52AA6E4}">
                <adec:decorative xmlns:adec="http://schemas.microsoft.com/office/drawing/2017/decorative" val="1"/>
              </a:ext>
            </a:extLst>
          </p:cNvPr>
          <p:cNvSpPr/>
          <p:nvPr/>
        </p:nvSpPr>
        <p:spPr>
          <a:xfrm>
            <a:off x="1028700" y="1028700"/>
            <a:ext cx="16117883" cy="0"/>
          </a:xfrm>
          <a:prstGeom prst="line">
            <a:avLst/>
          </a:prstGeom>
          <a:ln w="9525" cap="rnd">
            <a:solidFill>
              <a:srgbClr val="E0EEE9"/>
            </a:solidFill>
            <a:prstDash val="solid"/>
            <a:headEnd type="none" w="sm" len="sm"/>
            <a:tailEnd type="none" w="sm" len="sm"/>
          </a:ln>
        </p:spPr>
        <p:txBody>
          <a:bodyPr/>
          <a:lstStyle/>
          <a:p>
            <a:endParaRPr lang="en-US"/>
          </a:p>
        </p:txBody>
      </p:sp>
      <p:sp>
        <p:nvSpPr>
          <p:cNvPr id="7" name="AutoShape 7">
            <a:extLst>
              <a:ext uri="{C183D7F6-B498-43B3-948B-1728B52AA6E4}">
                <adec:decorative xmlns:adec="http://schemas.microsoft.com/office/drawing/2017/decorative" val="1"/>
              </a:ext>
            </a:extLst>
          </p:cNvPr>
          <p:cNvSpPr/>
          <p:nvPr/>
        </p:nvSpPr>
        <p:spPr>
          <a:xfrm>
            <a:off x="1028700" y="8534804"/>
            <a:ext cx="16117883" cy="0"/>
          </a:xfrm>
          <a:prstGeom prst="line">
            <a:avLst/>
          </a:prstGeom>
          <a:ln w="9525" cap="rnd">
            <a:solidFill>
              <a:srgbClr val="E0EEE9"/>
            </a:solidFill>
            <a:prstDash val="solid"/>
            <a:headEnd type="none" w="sm" len="sm"/>
            <a:tailEnd type="none" w="sm" len="sm"/>
          </a:ln>
        </p:spPr>
        <p:txBody>
          <a:bodyPr/>
          <a:lstStyle/>
          <a:p>
            <a:endParaRPr lang="en-US"/>
          </a:p>
        </p:txBody>
      </p:sp>
      <p:sp>
        <p:nvSpPr>
          <p:cNvPr id="8" name="AutoShape 8">
            <a:extLst>
              <a:ext uri="{C183D7F6-B498-43B3-948B-1728B52AA6E4}">
                <adec:decorative xmlns:adec="http://schemas.microsoft.com/office/drawing/2017/decorative" val="1"/>
              </a:ext>
            </a:extLst>
          </p:cNvPr>
          <p:cNvSpPr/>
          <p:nvPr/>
        </p:nvSpPr>
        <p:spPr>
          <a:xfrm>
            <a:off x="1028700" y="9258300"/>
            <a:ext cx="16117883" cy="0"/>
          </a:xfrm>
          <a:prstGeom prst="line">
            <a:avLst/>
          </a:prstGeom>
          <a:ln w="9525" cap="rnd">
            <a:solidFill>
              <a:srgbClr val="E0EEE9"/>
            </a:solidFill>
            <a:prstDash val="solid"/>
            <a:headEnd type="none" w="sm" len="sm"/>
            <a:tailEnd type="none" w="sm" len="sm"/>
          </a:ln>
        </p:spPr>
        <p:txBody>
          <a:bodyPr/>
          <a:lstStyle/>
          <a:p>
            <a:endParaRPr lang="en-US"/>
          </a:p>
        </p:txBody>
      </p:sp>
      <p:sp>
        <p:nvSpPr>
          <p:cNvPr id="9" name="AutoShape 9">
            <a:extLst>
              <a:ext uri="{C183D7F6-B498-43B3-948B-1728B52AA6E4}">
                <adec:decorative xmlns:adec="http://schemas.microsoft.com/office/drawing/2017/decorative" val="1"/>
              </a:ext>
            </a:extLst>
          </p:cNvPr>
          <p:cNvSpPr/>
          <p:nvPr/>
        </p:nvSpPr>
        <p:spPr>
          <a:xfrm>
            <a:off x="1028700" y="1829580"/>
            <a:ext cx="16117883" cy="0"/>
          </a:xfrm>
          <a:prstGeom prst="line">
            <a:avLst/>
          </a:prstGeom>
          <a:ln w="9525" cap="rnd">
            <a:solidFill>
              <a:srgbClr val="E0EEE9"/>
            </a:solidFill>
            <a:prstDash val="solid"/>
            <a:headEnd type="none" w="sm" len="sm"/>
            <a:tailEnd type="none" w="sm" len="sm"/>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0EEE9"/>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1028700" y="9971946"/>
            <a:ext cx="16117883" cy="0"/>
          </a:xfrm>
          <a:prstGeom prst="line">
            <a:avLst/>
          </a:prstGeom>
          <a:ln w="9525" cap="rnd">
            <a:solidFill>
              <a:srgbClr val="000000"/>
            </a:solidFill>
            <a:prstDash val="solid"/>
            <a:headEnd type="none" w="sm" len="sm"/>
            <a:tailEnd type="none" w="sm" len="sm"/>
          </a:ln>
        </p:spPr>
        <p:txBody>
          <a:bodyPr/>
          <a:lstStyle/>
          <a:p>
            <a:endParaRPr lang="en-US"/>
          </a:p>
        </p:txBody>
      </p:sp>
      <p:sp>
        <p:nvSpPr>
          <p:cNvPr id="3" name="AutoShape 3">
            <a:extLst>
              <a:ext uri="{C183D7F6-B498-43B3-948B-1728B52AA6E4}">
                <adec:decorative xmlns:adec="http://schemas.microsoft.com/office/drawing/2017/decorative" val="1"/>
              </a:ext>
            </a:extLst>
          </p:cNvPr>
          <p:cNvSpPr/>
          <p:nvPr/>
        </p:nvSpPr>
        <p:spPr>
          <a:xfrm>
            <a:off x="1028700" y="566738"/>
            <a:ext cx="16117883" cy="0"/>
          </a:xfrm>
          <a:prstGeom prst="line">
            <a:avLst/>
          </a:prstGeom>
          <a:ln w="9525" cap="rnd">
            <a:solidFill>
              <a:srgbClr val="000000"/>
            </a:solidFill>
            <a:prstDash val="solid"/>
            <a:headEnd type="none" w="sm" len="sm"/>
            <a:tailEnd type="none" w="sm" len="sm"/>
          </a:ln>
        </p:spPr>
        <p:txBody>
          <a:bodyPr/>
          <a:lstStyle/>
          <a:p>
            <a:endParaRPr lang="en-US"/>
          </a:p>
        </p:txBody>
      </p:sp>
      <p:sp>
        <p:nvSpPr>
          <p:cNvPr id="4" name="TextBox 4"/>
          <p:cNvSpPr txBox="1">
            <a:spLocks noGrp="1"/>
          </p:cNvSpPr>
          <p:nvPr>
            <p:ph type="title" idx="4294967295"/>
          </p:nvPr>
        </p:nvSpPr>
        <p:spPr>
          <a:xfrm>
            <a:off x="839426" y="834578"/>
            <a:ext cx="16922375" cy="93154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215"/>
              </a:lnSpc>
              <a:spcBef>
                <a:spcPts val="0"/>
              </a:spcBef>
              <a:spcAft>
                <a:spcPts val="0"/>
              </a:spcAft>
              <a:buClrTx/>
              <a:buSzTx/>
              <a:buFontTx/>
              <a:buNone/>
              <a:tabLst/>
              <a:defRPr/>
            </a:pPr>
            <a:r>
              <a:rPr kumimoji="0" lang="en-US" sz="6500" b="0" i="0" u="none" strike="noStrike" kern="1200" cap="none" spc="-260" normalizeH="0" baseline="0" noProof="0" dirty="0">
                <a:ln>
                  <a:noFill/>
                </a:ln>
                <a:solidFill>
                  <a:srgbClr val="000000"/>
                </a:solidFill>
                <a:effectLst/>
                <a:uLnTx/>
                <a:uFillTx/>
                <a:latin typeface="Cabin"/>
                <a:ea typeface="Cabin"/>
                <a:cs typeface="Cabin"/>
                <a:sym typeface="Cabin"/>
              </a:rPr>
              <a:t>Additional Behavioral Health Service Definitions Cont.</a:t>
            </a:r>
          </a:p>
        </p:txBody>
      </p:sp>
      <p:sp>
        <p:nvSpPr>
          <p:cNvPr id="5" name="AutoShape 5">
            <a:extLst>
              <a:ext uri="{C183D7F6-B498-43B3-948B-1728B52AA6E4}">
                <adec:decorative xmlns:adec="http://schemas.microsoft.com/office/drawing/2017/decorative" val="1"/>
              </a:ext>
            </a:extLst>
          </p:cNvPr>
          <p:cNvSpPr/>
          <p:nvPr/>
        </p:nvSpPr>
        <p:spPr>
          <a:xfrm>
            <a:off x="1028700" y="1967289"/>
            <a:ext cx="16117883" cy="0"/>
          </a:xfrm>
          <a:prstGeom prst="line">
            <a:avLst/>
          </a:prstGeom>
          <a:ln w="9525" cap="rnd">
            <a:solidFill>
              <a:srgbClr val="000000"/>
            </a:solidFill>
            <a:prstDash val="solid"/>
            <a:headEnd type="none" w="sm" len="sm"/>
            <a:tailEnd type="none" w="sm" len="sm"/>
          </a:ln>
        </p:spPr>
        <p:txBody>
          <a:bodyPr/>
          <a:lstStyle/>
          <a:p>
            <a:endParaRPr lang="en-US"/>
          </a:p>
        </p:txBody>
      </p:sp>
      <p:sp>
        <p:nvSpPr>
          <p:cNvPr id="6" name="TextBox 6"/>
          <p:cNvSpPr txBox="1"/>
          <p:nvPr/>
        </p:nvSpPr>
        <p:spPr>
          <a:xfrm>
            <a:off x="1028700" y="2250422"/>
            <a:ext cx="16230600" cy="7419340"/>
          </a:xfrm>
          <a:prstGeom prst="rect">
            <a:avLst/>
          </a:prstGeom>
        </p:spPr>
        <p:txBody>
          <a:bodyPr lIns="0" tIns="0" rIns="0" bIns="0" rtlCol="0" anchor="t">
            <a:spAutoFit/>
          </a:bodyPr>
          <a:lstStyle/>
          <a:p>
            <a:pPr algn="l">
              <a:lnSpc>
                <a:spcPts val="2989"/>
              </a:lnSpc>
            </a:pPr>
            <a:r>
              <a:rPr lang="en-US" sz="2299" b="1">
                <a:solidFill>
                  <a:srgbClr val="000000"/>
                </a:solidFill>
                <a:latin typeface="Cabin Bold"/>
                <a:ea typeface="Cabin Bold"/>
                <a:cs typeface="Cabin Bold"/>
                <a:sym typeface="Cabin Bold"/>
              </a:rPr>
              <a:t>Additionally, the following supports are available to Massachusetts residents of all ages: </a:t>
            </a:r>
          </a:p>
          <a:p>
            <a:pPr algn="l">
              <a:lnSpc>
                <a:spcPts val="2989"/>
              </a:lnSpc>
            </a:pPr>
            <a:endParaRPr lang="en-US" sz="2299" b="1">
              <a:solidFill>
                <a:srgbClr val="000000"/>
              </a:solidFill>
              <a:latin typeface="Cabin Bold"/>
              <a:ea typeface="Cabin Bold"/>
              <a:cs typeface="Cabin Bold"/>
              <a:sym typeface="Cabin Bold"/>
            </a:endParaRPr>
          </a:p>
          <a:p>
            <a:pPr algn="l">
              <a:lnSpc>
                <a:spcPts val="2989"/>
              </a:lnSpc>
            </a:pPr>
            <a:r>
              <a:rPr lang="en-US" sz="2299" b="1">
                <a:solidFill>
                  <a:srgbClr val="000000"/>
                </a:solidFill>
                <a:latin typeface="Cabin Bold"/>
                <a:ea typeface="Cabin Bold"/>
                <a:cs typeface="Cabin Bold"/>
                <a:sym typeface="Cabin Bold"/>
              </a:rPr>
              <a:t>Community Behavioral Health Centers (CBHCs) </a:t>
            </a:r>
          </a:p>
          <a:p>
            <a:pPr algn="l">
              <a:lnSpc>
                <a:spcPts val="2989"/>
              </a:lnSpc>
            </a:pPr>
            <a:r>
              <a:rPr lang="en-US" sz="2299">
                <a:solidFill>
                  <a:srgbClr val="000000"/>
                </a:solidFill>
                <a:latin typeface="Cabin"/>
                <a:ea typeface="Cabin"/>
                <a:cs typeface="Cabin"/>
                <a:sym typeface="Cabin"/>
              </a:rPr>
              <a:t>There are </a:t>
            </a:r>
            <a:r>
              <a:rPr lang="en-US" sz="2299" u="sng">
                <a:solidFill>
                  <a:srgbClr val="000000"/>
                </a:solidFill>
                <a:latin typeface="Cabin"/>
                <a:ea typeface="Cabin"/>
                <a:cs typeface="Cabin"/>
                <a:sym typeface="Cabin"/>
                <a:hlinkClick r:id="rId2" tooltip="https://www.mass.gov/doc/list-of-cbhcs/download"/>
              </a:rPr>
              <a:t>3</a:t>
            </a:r>
            <a:r>
              <a:rPr lang="en-US" sz="2299" u="sng">
                <a:solidFill>
                  <a:srgbClr val="0D2C82"/>
                </a:solidFill>
                <a:latin typeface="Cabin"/>
                <a:ea typeface="Cabin"/>
                <a:cs typeface="Cabin"/>
                <a:sym typeface="Cabin"/>
                <a:hlinkClick r:id="rId2" tooltip="https://www.mass.gov/doc/list-of-cbhcs/download"/>
              </a:rPr>
              <a:t>1 CBHCs across Massachusetts</a:t>
            </a:r>
            <a:r>
              <a:rPr lang="en-US" sz="2299">
                <a:solidFill>
                  <a:srgbClr val="0D2C82"/>
                </a:solidFill>
                <a:latin typeface="Cabin"/>
                <a:ea typeface="Cabin"/>
                <a:cs typeface="Cabin"/>
                <a:sym typeface="Cabin"/>
              </a:rPr>
              <a:t> </a:t>
            </a:r>
            <a:r>
              <a:rPr lang="en-US" sz="2299">
                <a:solidFill>
                  <a:srgbClr val="000000"/>
                </a:solidFill>
                <a:latin typeface="Cabin"/>
                <a:ea typeface="Cabin"/>
                <a:cs typeface="Cabin"/>
                <a:sym typeface="Cabin"/>
              </a:rPr>
              <a:t>that offer a wide range of mental health and substance use treatment programs. 24/7 in-person crisis support is immediate, confidential, and available for all MassHealth members and MA residents, regardless of insurance status.</a:t>
            </a:r>
          </a:p>
          <a:p>
            <a:pPr algn="l">
              <a:lnSpc>
                <a:spcPts val="2989"/>
              </a:lnSpc>
            </a:pPr>
            <a:endParaRPr lang="en-US" sz="2299">
              <a:solidFill>
                <a:srgbClr val="000000"/>
              </a:solidFill>
              <a:latin typeface="Cabin"/>
              <a:ea typeface="Cabin"/>
              <a:cs typeface="Cabin"/>
              <a:sym typeface="Cabin"/>
            </a:endParaRPr>
          </a:p>
          <a:p>
            <a:pPr algn="l">
              <a:lnSpc>
                <a:spcPts val="2989"/>
              </a:lnSpc>
            </a:pPr>
            <a:r>
              <a:rPr lang="en-US" sz="2299" b="1">
                <a:solidFill>
                  <a:srgbClr val="000000"/>
                </a:solidFill>
                <a:latin typeface="Cabin Bold"/>
                <a:ea typeface="Cabin Bold"/>
                <a:cs typeface="Cabin Bold"/>
                <a:sym typeface="Cabin Bold"/>
              </a:rPr>
              <a:t>988 </a:t>
            </a:r>
          </a:p>
          <a:p>
            <a:pPr algn="l">
              <a:lnSpc>
                <a:spcPts val="2989"/>
              </a:lnSpc>
            </a:pPr>
            <a:r>
              <a:rPr lang="en-US" sz="2299" b="1">
                <a:solidFill>
                  <a:srgbClr val="000000"/>
                </a:solidFill>
                <a:latin typeface="Cabin Bold"/>
                <a:ea typeface="Cabin Bold"/>
                <a:cs typeface="Cabin Bold"/>
                <a:sym typeface="Cabin Bold"/>
              </a:rPr>
              <a:t>T</a:t>
            </a:r>
            <a:r>
              <a:rPr lang="en-US" sz="2299">
                <a:solidFill>
                  <a:srgbClr val="000000"/>
                </a:solidFill>
                <a:latin typeface="Cabin"/>
                <a:ea typeface="Cabin"/>
                <a:cs typeface="Cabin"/>
                <a:sym typeface="Cabin"/>
              </a:rPr>
              <a:t>he </a:t>
            </a:r>
            <a:r>
              <a:rPr lang="en-US" sz="2299" u="sng">
                <a:solidFill>
                  <a:srgbClr val="0D2C82"/>
                </a:solidFill>
                <a:latin typeface="Cabin"/>
                <a:ea typeface="Cabin"/>
                <a:cs typeface="Cabin"/>
                <a:sym typeface="Cabin"/>
                <a:hlinkClick r:id="rId3" tooltip="https://988lifeline.org/"/>
              </a:rPr>
              <a:t>988 Suicide &amp; Crisis Lifeline</a:t>
            </a:r>
            <a:r>
              <a:rPr lang="en-US" sz="2299">
                <a:solidFill>
                  <a:srgbClr val="0D2C82"/>
                </a:solidFill>
                <a:latin typeface="Cabin"/>
                <a:ea typeface="Cabin"/>
                <a:cs typeface="Cabin"/>
                <a:sym typeface="Cabin"/>
              </a:rPr>
              <a:t> </a:t>
            </a:r>
            <a:r>
              <a:rPr lang="en-US" sz="2299">
                <a:solidFill>
                  <a:srgbClr val="000000"/>
                </a:solidFill>
                <a:latin typeface="Cabin"/>
                <a:ea typeface="Cabin"/>
                <a:cs typeface="Cabin"/>
                <a:sym typeface="Cabin"/>
              </a:rPr>
              <a:t>offers 24/7 call, text and chat access to trained crisis counselors who can help with a suicidal, substance use, and/or mental health crisis, as well as any other kind of emotional distress. The service is also available for anyone worried about a friend or family member who may need crisis support.</a:t>
            </a:r>
          </a:p>
          <a:p>
            <a:pPr algn="l">
              <a:lnSpc>
                <a:spcPts val="2989"/>
              </a:lnSpc>
            </a:pPr>
            <a:endParaRPr lang="en-US" sz="2299">
              <a:solidFill>
                <a:srgbClr val="000000"/>
              </a:solidFill>
              <a:latin typeface="Cabin"/>
              <a:ea typeface="Cabin"/>
              <a:cs typeface="Cabin"/>
              <a:sym typeface="Cabin"/>
            </a:endParaRPr>
          </a:p>
          <a:p>
            <a:pPr algn="l">
              <a:lnSpc>
                <a:spcPts val="2989"/>
              </a:lnSpc>
            </a:pPr>
            <a:r>
              <a:rPr lang="en-US" sz="2299" b="1">
                <a:solidFill>
                  <a:srgbClr val="000000"/>
                </a:solidFill>
                <a:latin typeface="Cabin Bold"/>
                <a:ea typeface="Cabin Bold"/>
                <a:cs typeface="Cabin Bold"/>
                <a:sym typeface="Cabin Bold"/>
              </a:rPr>
              <a:t>Behavioral Health Help Line (BHHL) </a:t>
            </a:r>
          </a:p>
          <a:p>
            <a:pPr algn="l">
              <a:lnSpc>
                <a:spcPts val="2989"/>
              </a:lnSpc>
            </a:pPr>
            <a:r>
              <a:rPr lang="en-US" sz="2299" u="sng">
                <a:solidFill>
                  <a:srgbClr val="0D2C82"/>
                </a:solidFill>
                <a:latin typeface="Cabin"/>
                <a:ea typeface="Cabin"/>
                <a:cs typeface="Cabin"/>
                <a:sym typeface="Cabin"/>
                <a:hlinkClick r:id="rId4" tooltip="https://www.mass.gov/info-details/behavioral-health-help-line-bhhl-faq?_gl=1%2A1dou7h%2A_ga%2AMTE4MDMyMDA2Ni4xNjUxNjkzOTM3%2A_ga_MCLPEGW7WM%2AMTcxMTY0OTcxMi4yMjEuMS4xNzExNjQ5ODcwLjAuMC4w"/>
              </a:rPr>
              <a:t>BHHL</a:t>
            </a:r>
            <a:r>
              <a:rPr lang="en-US" sz="2299">
                <a:solidFill>
                  <a:srgbClr val="000000"/>
                </a:solidFill>
                <a:latin typeface="Cabin"/>
                <a:ea typeface="Cabin"/>
                <a:cs typeface="Cabin"/>
                <a:sym typeface="Cabin"/>
              </a:rPr>
              <a:t> connects individuals and families across Massachusetts to a full range of treatment services for mental health and substance use including outpatient, urgent, and immediate crisis care.</a:t>
            </a:r>
          </a:p>
          <a:p>
            <a:pPr algn="l">
              <a:lnSpc>
                <a:spcPts val="2989"/>
              </a:lnSpc>
            </a:pPr>
            <a:endParaRPr lang="en-US" sz="2299">
              <a:solidFill>
                <a:srgbClr val="000000"/>
              </a:solidFill>
              <a:latin typeface="Cabin"/>
              <a:ea typeface="Cabin"/>
              <a:cs typeface="Cabin"/>
              <a:sym typeface="Cabin"/>
            </a:endParaRPr>
          </a:p>
          <a:p>
            <a:pPr algn="l">
              <a:lnSpc>
                <a:spcPts val="2989"/>
              </a:lnSpc>
            </a:pPr>
            <a:r>
              <a:rPr lang="en-US" sz="2299" b="1">
                <a:solidFill>
                  <a:srgbClr val="000000"/>
                </a:solidFill>
                <a:latin typeface="Cabin Bold"/>
                <a:ea typeface="Cabin Bold"/>
                <a:cs typeface="Cabin Bold"/>
                <a:sym typeface="Cabin Bold"/>
              </a:rPr>
              <a:t>2-1-1</a:t>
            </a:r>
          </a:p>
          <a:p>
            <a:pPr algn="l">
              <a:lnSpc>
                <a:spcPts val="2989"/>
              </a:lnSpc>
            </a:pPr>
            <a:r>
              <a:rPr lang="en-US" sz="2299">
                <a:solidFill>
                  <a:srgbClr val="000000"/>
                </a:solidFill>
                <a:latin typeface="Cabin"/>
                <a:ea typeface="Cabin"/>
                <a:cs typeface="Cabin"/>
                <a:sym typeface="Cabin"/>
              </a:rPr>
              <a:t>Mass 2-1-1 was created and is staffed by the United Way. This 24/7 service was created as a resource to connect callers to information about critical health and human services programs.</a:t>
            </a:r>
          </a:p>
          <a:p>
            <a:pPr algn="l">
              <a:lnSpc>
                <a:spcPts val="2989"/>
              </a:lnSpc>
            </a:pPr>
            <a:endParaRPr lang="en-US" sz="2299">
              <a:solidFill>
                <a:srgbClr val="000000"/>
              </a:solidFill>
              <a:latin typeface="Cabin"/>
              <a:ea typeface="Cabin"/>
              <a:cs typeface="Cabin"/>
              <a:sym typeface="Cabi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0EEE9"/>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1028700" y="9258300"/>
            <a:ext cx="16117883" cy="0"/>
          </a:xfrm>
          <a:prstGeom prst="line">
            <a:avLst/>
          </a:prstGeom>
          <a:ln w="9525" cap="rnd">
            <a:solidFill>
              <a:srgbClr val="000000"/>
            </a:solidFill>
            <a:prstDash val="solid"/>
            <a:headEnd type="none" w="sm" len="sm"/>
            <a:tailEnd type="none" w="sm" len="sm"/>
          </a:ln>
        </p:spPr>
        <p:txBody>
          <a:bodyPr/>
          <a:lstStyle/>
          <a:p>
            <a:endParaRPr lang="en-US"/>
          </a:p>
        </p:txBody>
      </p:sp>
      <p:sp>
        <p:nvSpPr>
          <p:cNvPr id="3" name="AutoShape 3">
            <a:extLst>
              <a:ext uri="{C183D7F6-B498-43B3-948B-1728B52AA6E4}">
                <adec:decorative xmlns:adec="http://schemas.microsoft.com/office/drawing/2017/decorative" val="1"/>
              </a:ext>
            </a:extLst>
          </p:cNvPr>
          <p:cNvSpPr/>
          <p:nvPr/>
        </p:nvSpPr>
        <p:spPr>
          <a:xfrm>
            <a:off x="1028700" y="1028700"/>
            <a:ext cx="16117883" cy="0"/>
          </a:xfrm>
          <a:prstGeom prst="line">
            <a:avLst/>
          </a:prstGeom>
          <a:ln w="9525" cap="rnd">
            <a:solidFill>
              <a:srgbClr val="000000"/>
            </a:solidFill>
            <a:prstDash val="solid"/>
            <a:headEnd type="none" w="sm" len="sm"/>
            <a:tailEnd type="none" w="sm" len="sm"/>
          </a:ln>
        </p:spPr>
        <p:txBody>
          <a:bodyPr/>
          <a:lstStyle/>
          <a:p>
            <a:endParaRPr lang="en-US"/>
          </a:p>
        </p:txBody>
      </p:sp>
      <p:sp>
        <p:nvSpPr>
          <p:cNvPr id="4" name="TextBox 4"/>
          <p:cNvSpPr txBox="1">
            <a:spLocks noGrp="1"/>
          </p:cNvSpPr>
          <p:nvPr>
            <p:ph type="title" idx="4294967295"/>
          </p:nvPr>
        </p:nvSpPr>
        <p:spPr>
          <a:xfrm>
            <a:off x="1823264" y="1572521"/>
            <a:ext cx="14641472" cy="15745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2965"/>
              </a:lnSpc>
              <a:spcBef>
                <a:spcPts val="0"/>
              </a:spcBef>
              <a:spcAft>
                <a:spcPts val="0"/>
              </a:spcAft>
              <a:buClrTx/>
              <a:buSzTx/>
              <a:buFontTx/>
              <a:buNone/>
              <a:tabLst/>
              <a:defRPr/>
            </a:pPr>
            <a:r>
              <a:rPr kumimoji="0" lang="en-US" sz="9260" b="0" i="0" u="none" strike="noStrike" kern="1200" cap="none" spc="-185" normalizeH="0" baseline="0" noProof="0" dirty="0">
                <a:ln>
                  <a:noFill/>
                </a:ln>
                <a:solidFill>
                  <a:srgbClr val="141D44"/>
                </a:solidFill>
                <a:effectLst/>
                <a:uLnTx/>
                <a:uFillTx/>
                <a:latin typeface="Cabin"/>
                <a:ea typeface="Cabin"/>
                <a:cs typeface="Cabin"/>
                <a:sym typeface="Cabin"/>
              </a:rPr>
              <a:t>Additional Resources</a:t>
            </a:r>
          </a:p>
        </p:txBody>
      </p:sp>
      <p:sp>
        <p:nvSpPr>
          <p:cNvPr id="5" name="TextBox 5"/>
          <p:cNvSpPr txBox="1"/>
          <p:nvPr/>
        </p:nvSpPr>
        <p:spPr>
          <a:xfrm>
            <a:off x="1600324" y="4222981"/>
            <a:ext cx="15795468" cy="5040081"/>
          </a:xfrm>
          <a:prstGeom prst="rect">
            <a:avLst/>
          </a:prstGeom>
        </p:spPr>
        <p:txBody>
          <a:bodyPr lIns="0" tIns="0" rIns="0" bIns="0" rtlCol="0" anchor="t">
            <a:spAutoFit/>
          </a:bodyPr>
          <a:lstStyle/>
          <a:p>
            <a:pPr marL="792697" lvl="1" indent="-396349" algn="l">
              <a:lnSpc>
                <a:spcPts val="5140"/>
              </a:lnSpc>
              <a:buFont typeface="Arial"/>
              <a:buChar char="•"/>
            </a:pPr>
            <a:r>
              <a:rPr lang="en-US" sz="3671" spc="-73">
                <a:solidFill>
                  <a:srgbClr val="000000"/>
                </a:solidFill>
                <a:latin typeface="Cabin"/>
                <a:ea typeface="Cabin"/>
                <a:cs typeface="Cabin"/>
                <a:sym typeface="Cabin"/>
              </a:rPr>
              <a:t>Downloadable </a:t>
            </a:r>
            <a:r>
              <a:rPr lang="en-US" sz="3671" u="sng" spc="-73">
                <a:solidFill>
                  <a:srgbClr val="91278F"/>
                </a:solidFill>
                <a:latin typeface="Cabin"/>
                <a:ea typeface="Cabin"/>
                <a:cs typeface="Cabin"/>
                <a:sym typeface="Cabin"/>
                <a:hlinkClick r:id="rId2" tooltip="https://www.mass.gov/doc/behavioral-health-outreach-for-aging-populations-flyer/download"/>
              </a:rPr>
              <a:t>consumer-facing flyer</a:t>
            </a:r>
            <a:r>
              <a:rPr lang="en-US" sz="3671" spc="-73">
                <a:solidFill>
                  <a:srgbClr val="000000"/>
                </a:solidFill>
                <a:latin typeface="Cabin"/>
                <a:ea typeface="Cabin"/>
                <a:cs typeface="Cabin"/>
                <a:sym typeface="Cabin"/>
              </a:rPr>
              <a:t> for Behavioral Health Outreach for Aging Populations </a:t>
            </a:r>
          </a:p>
          <a:p>
            <a:pPr algn="l">
              <a:lnSpc>
                <a:spcPts val="5140"/>
              </a:lnSpc>
            </a:pPr>
            <a:endParaRPr lang="en-US" sz="3671" spc="-73">
              <a:solidFill>
                <a:srgbClr val="000000"/>
              </a:solidFill>
              <a:latin typeface="Cabin"/>
              <a:ea typeface="Cabin"/>
              <a:cs typeface="Cabin"/>
              <a:sym typeface="Cabin"/>
            </a:endParaRPr>
          </a:p>
          <a:p>
            <a:pPr marL="792696" lvl="1" indent="-396348" algn="l">
              <a:lnSpc>
                <a:spcPts val="5140"/>
              </a:lnSpc>
              <a:buFont typeface="Arial"/>
              <a:buChar char="•"/>
            </a:pPr>
            <a:r>
              <a:rPr lang="en-US" sz="3671" u="sng" spc="-73">
                <a:solidFill>
                  <a:srgbClr val="91278F"/>
                </a:solidFill>
                <a:latin typeface="Cabin"/>
                <a:ea typeface="Cabin"/>
                <a:cs typeface="Cabin"/>
                <a:sym typeface="Cabin"/>
                <a:hlinkClick r:id="rId3" tooltip="https://www.mass.gov/info-details/aging-services-network#behavioral-health-services-"/>
              </a:rPr>
              <a:t>Standardized definitions</a:t>
            </a:r>
            <a:r>
              <a:rPr lang="en-US" sz="3671" spc="-73">
                <a:solidFill>
                  <a:srgbClr val="000000"/>
                </a:solidFill>
                <a:latin typeface="Cabin"/>
                <a:ea typeface="Cabin"/>
                <a:cs typeface="Cabin"/>
                <a:sym typeface="Cabin"/>
              </a:rPr>
              <a:t> of state funded behavioral health services</a:t>
            </a:r>
          </a:p>
          <a:p>
            <a:pPr algn="l">
              <a:lnSpc>
                <a:spcPts val="5140"/>
              </a:lnSpc>
            </a:pPr>
            <a:endParaRPr lang="en-US" sz="3671" spc="-73">
              <a:solidFill>
                <a:srgbClr val="000000"/>
              </a:solidFill>
              <a:latin typeface="Cabin"/>
              <a:ea typeface="Cabin"/>
              <a:cs typeface="Cabin"/>
              <a:sym typeface="Cabin"/>
            </a:endParaRPr>
          </a:p>
          <a:p>
            <a:pPr algn="l">
              <a:lnSpc>
                <a:spcPts val="5140"/>
              </a:lnSpc>
            </a:pPr>
            <a:endParaRPr lang="en-US" sz="3671" spc="-73">
              <a:solidFill>
                <a:srgbClr val="000000"/>
              </a:solidFill>
              <a:latin typeface="Cabin"/>
              <a:ea typeface="Cabin"/>
              <a:cs typeface="Cabin"/>
              <a:sym typeface="Cabin"/>
            </a:endParaRPr>
          </a:p>
          <a:p>
            <a:pPr algn="l">
              <a:lnSpc>
                <a:spcPts val="5140"/>
              </a:lnSpc>
            </a:pPr>
            <a:endParaRPr lang="en-US" sz="3671" spc="-73">
              <a:solidFill>
                <a:srgbClr val="000000"/>
              </a:solidFill>
              <a:latin typeface="Cabin"/>
              <a:ea typeface="Cabin"/>
              <a:cs typeface="Cabin"/>
              <a:sym typeface="Cabin"/>
            </a:endParaRPr>
          </a:p>
          <a:p>
            <a:pPr algn="ctr">
              <a:lnSpc>
                <a:spcPts val="4160"/>
              </a:lnSpc>
            </a:pPr>
            <a:endParaRPr lang="en-US" sz="3671" spc="-73">
              <a:solidFill>
                <a:srgbClr val="000000"/>
              </a:solidFill>
              <a:latin typeface="Cabin"/>
              <a:ea typeface="Cabin"/>
              <a:cs typeface="Cabin"/>
              <a:sym typeface="Cab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41D44"/>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1028700" y="9258300"/>
            <a:ext cx="16117883" cy="0"/>
          </a:xfrm>
          <a:prstGeom prst="line">
            <a:avLst/>
          </a:prstGeom>
          <a:ln w="9525" cap="rnd">
            <a:solidFill>
              <a:srgbClr val="8EC23F"/>
            </a:solidFill>
            <a:prstDash val="solid"/>
            <a:headEnd type="none" w="sm" len="sm"/>
            <a:tailEnd type="none" w="sm" len="sm"/>
          </a:ln>
        </p:spPr>
        <p:txBody>
          <a:bodyPr/>
          <a:lstStyle/>
          <a:p>
            <a:endParaRPr lang="en-US"/>
          </a:p>
        </p:txBody>
      </p:sp>
      <p:sp>
        <p:nvSpPr>
          <p:cNvPr id="3" name="AutoShape 3">
            <a:extLst>
              <a:ext uri="{C183D7F6-B498-43B3-948B-1728B52AA6E4}">
                <adec:decorative xmlns:adec="http://schemas.microsoft.com/office/drawing/2017/decorative" val="1"/>
              </a:ext>
            </a:extLst>
          </p:cNvPr>
          <p:cNvSpPr/>
          <p:nvPr/>
        </p:nvSpPr>
        <p:spPr>
          <a:xfrm>
            <a:off x="1028700" y="1028700"/>
            <a:ext cx="16117883" cy="0"/>
          </a:xfrm>
          <a:prstGeom prst="line">
            <a:avLst/>
          </a:prstGeom>
          <a:ln w="9525" cap="rnd">
            <a:solidFill>
              <a:srgbClr val="8EC23F"/>
            </a:solidFill>
            <a:prstDash val="solid"/>
            <a:headEnd type="none" w="sm" len="sm"/>
            <a:tailEnd type="none" w="sm" len="sm"/>
          </a:ln>
        </p:spPr>
        <p:txBody>
          <a:bodyPr/>
          <a:lstStyle/>
          <a:p>
            <a:endParaRPr lang="en-US"/>
          </a:p>
        </p:txBody>
      </p:sp>
      <p:sp>
        <p:nvSpPr>
          <p:cNvPr id="4" name="TextBox 4"/>
          <p:cNvSpPr txBox="1">
            <a:spLocks noGrp="1"/>
          </p:cNvSpPr>
          <p:nvPr>
            <p:ph type="title" idx="4294967295"/>
          </p:nvPr>
        </p:nvSpPr>
        <p:spPr>
          <a:xfrm>
            <a:off x="1823264" y="3141081"/>
            <a:ext cx="14641472" cy="259714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9999"/>
              </a:lnSpc>
              <a:spcBef>
                <a:spcPts val="0"/>
              </a:spcBef>
              <a:spcAft>
                <a:spcPts val="0"/>
              </a:spcAft>
              <a:buClrTx/>
              <a:buSzTx/>
              <a:buFontTx/>
              <a:buNone/>
              <a:tabLst/>
              <a:defRPr/>
            </a:pPr>
            <a:r>
              <a:rPr kumimoji="0" lang="en-US" sz="9999" b="0" i="0" u="none" strike="noStrike" kern="1200" cap="none" spc="-199" normalizeH="0" baseline="0" noProof="0" dirty="0">
                <a:ln>
                  <a:noFill/>
                </a:ln>
                <a:solidFill>
                  <a:srgbClr val="E0EEE9"/>
                </a:solidFill>
                <a:effectLst/>
                <a:uLnTx/>
                <a:uFillTx/>
                <a:latin typeface="Cabin"/>
                <a:ea typeface="Cabin"/>
                <a:cs typeface="Cabin"/>
                <a:sym typeface="Cabin"/>
              </a:rPr>
              <a:t>Behavioral Health Outreach for Aging Populations</a:t>
            </a:r>
          </a:p>
        </p:txBody>
      </p:sp>
      <p:sp>
        <p:nvSpPr>
          <p:cNvPr id="5" name="TextBox 5"/>
          <p:cNvSpPr txBox="1"/>
          <p:nvPr/>
        </p:nvSpPr>
        <p:spPr>
          <a:xfrm>
            <a:off x="1823264" y="6200466"/>
            <a:ext cx="14641472" cy="845272"/>
          </a:xfrm>
          <a:prstGeom prst="rect">
            <a:avLst/>
          </a:prstGeom>
        </p:spPr>
        <p:txBody>
          <a:bodyPr lIns="0" tIns="0" rIns="0" bIns="0" rtlCol="0" anchor="t">
            <a:spAutoFit/>
          </a:bodyPr>
          <a:lstStyle/>
          <a:p>
            <a:pPr algn="ctr">
              <a:lnSpc>
                <a:spcPts val="6960"/>
              </a:lnSpc>
            </a:pPr>
            <a:r>
              <a:rPr lang="en-US" sz="4971" i="1" spc="-99">
                <a:solidFill>
                  <a:srgbClr val="E0EEE9"/>
                </a:solidFill>
                <a:latin typeface="Cabin Italics"/>
                <a:ea typeface="Cabin Italics"/>
                <a:cs typeface="Cabin Italics"/>
                <a:sym typeface="Cabin Italics"/>
              </a:rPr>
              <a:t>Support for ages 60+ that meets you where you are.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0EEE9"/>
        </a:solidFill>
        <a:effectLst/>
      </p:bgPr>
    </p:bg>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1028700" y="1229347"/>
            <a:ext cx="11515178" cy="10549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8102"/>
              </a:lnSpc>
              <a:spcBef>
                <a:spcPts val="0"/>
              </a:spcBef>
              <a:spcAft>
                <a:spcPts val="0"/>
              </a:spcAft>
              <a:buClrTx/>
              <a:buSzTx/>
              <a:buFontTx/>
              <a:buNone/>
              <a:tabLst/>
              <a:defRPr/>
            </a:pPr>
            <a:r>
              <a:rPr kumimoji="0" lang="en-US" sz="7299" b="0" i="0" u="none" strike="noStrike" kern="1200" cap="none" spc="0" normalizeH="0" baseline="0" noProof="0" dirty="0">
                <a:ln>
                  <a:noFill/>
                </a:ln>
                <a:solidFill>
                  <a:srgbClr val="141D44"/>
                </a:solidFill>
                <a:effectLst/>
                <a:uLnTx/>
                <a:uFillTx/>
                <a:latin typeface="Cabin"/>
                <a:ea typeface="Cabin"/>
                <a:cs typeface="Cabin"/>
                <a:sym typeface="Cabin"/>
              </a:rPr>
              <a:t>Introduction</a:t>
            </a:r>
          </a:p>
        </p:txBody>
      </p:sp>
      <p:sp>
        <p:nvSpPr>
          <p:cNvPr id="3" name="TextBox 3"/>
          <p:cNvSpPr txBox="1"/>
          <p:nvPr/>
        </p:nvSpPr>
        <p:spPr>
          <a:xfrm>
            <a:off x="1852983" y="3230884"/>
            <a:ext cx="10690895" cy="4096385"/>
          </a:xfrm>
          <a:prstGeom prst="rect">
            <a:avLst/>
          </a:prstGeom>
        </p:spPr>
        <p:txBody>
          <a:bodyPr lIns="0" tIns="0" rIns="0" bIns="0" rtlCol="0" anchor="t">
            <a:spAutoFit/>
          </a:bodyPr>
          <a:lstStyle/>
          <a:p>
            <a:pPr algn="l">
              <a:lnSpc>
                <a:spcPts val="3639"/>
              </a:lnSpc>
            </a:pPr>
            <a:r>
              <a:rPr lang="en-US" sz="2599">
                <a:solidFill>
                  <a:srgbClr val="141D44"/>
                </a:solidFill>
                <a:latin typeface="Cabin"/>
                <a:ea typeface="Cabin"/>
                <a:cs typeface="Cabin"/>
                <a:sym typeface="Cabin"/>
              </a:rPr>
              <a:t>Massachusetts’ behavioral health program for older adults has a new name and identity. Formerly known as Elder Mental Health Outreach Team (EMHOT) and Elder Mobile Outreach Team (EMOT), Behavioral Health Outreach for Aging Populations will continue its proven history, with a modern, more inclusive name. </a:t>
            </a:r>
          </a:p>
          <a:p>
            <a:pPr algn="l">
              <a:lnSpc>
                <a:spcPts val="3639"/>
              </a:lnSpc>
            </a:pPr>
            <a:endParaRPr lang="en-US" sz="2599">
              <a:solidFill>
                <a:srgbClr val="141D44"/>
              </a:solidFill>
              <a:latin typeface="Cabin"/>
              <a:ea typeface="Cabin"/>
              <a:cs typeface="Cabin"/>
              <a:sym typeface="Cabin"/>
            </a:endParaRPr>
          </a:p>
          <a:p>
            <a:pPr algn="l">
              <a:lnSpc>
                <a:spcPts val="3639"/>
              </a:lnSpc>
            </a:pPr>
            <a:r>
              <a:rPr lang="en-US" sz="2599">
                <a:solidFill>
                  <a:srgbClr val="141D44"/>
                </a:solidFill>
                <a:latin typeface="Cabin"/>
                <a:ea typeface="Cabin"/>
                <a:cs typeface="Cabin"/>
                <a:sym typeface="Cabin"/>
              </a:rPr>
              <a:t>This guide, intended for contracted programs, outlines naming conventions, common definitions, best practices, and more. It serves as the established standards of Behavioral Health Outreach for Aging Populations.</a:t>
            </a:r>
          </a:p>
        </p:txBody>
      </p:sp>
      <p:sp>
        <p:nvSpPr>
          <p:cNvPr id="4" name="AutoShape 4">
            <a:extLst>
              <a:ext uri="{C183D7F6-B498-43B3-948B-1728B52AA6E4}">
                <adec:decorative xmlns:adec="http://schemas.microsoft.com/office/drawing/2017/decorative" val="1"/>
              </a:ext>
            </a:extLst>
          </p:cNvPr>
          <p:cNvSpPr/>
          <p:nvPr/>
        </p:nvSpPr>
        <p:spPr>
          <a:xfrm rot="-5400000">
            <a:off x="10815407" y="2814407"/>
            <a:ext cx="10287000" cy="4658186"/>
          </a:xfrm>
          <a:prstGeom prst="rect">
            <a:avLst/>
          </a:prstGeom>
          <a:solidFill>
            <a:srgbClr val="16A2A7"/>
          </a:solidFill>
        </p:spPr>
        <p:txBody>
          <a:bodyPr/>
          <a:lstStyle/>
          <a:p>
            <a:endParaRPr lang="en-US"/>
          </a:p>
        </p:txBody>
      </p:sp>
      <p:sp>
        <p:nvSpPr>
          <p:cNvPr id="5" name="AutoShape 5">
            <a:extLst>
              <a:ext uri="{C183D7F6-B498-43B3-948B-1728B52AA6E4}">
                <adec:decorative xmlns:adec="http://schemas.microsoft.com/office/drawing/2017/decorative" val="1"/>
              </a:ext>
            </a:extLst>
          </p:cNvPr>
          <p:cNvSpPr/>
          <p:nvPr/>
        </p:nvSpPr>
        <p:spPr>
          <a:xfrm>
            <a:off x="1028700" y="2652203"/>
            <a:ext cx="11515178" cy="0"/>
          </a:xfrm>
          <a:prstGeom prst="line">
            <a:avLst/>
          </a:prstGeom>
          <a:ln w="9525" cap="rnd">
            <a:solidFill>
              <a:srgbClr val="141D44"/>
            </a:solidFill>
            <a:prstDash val="solid"/>
            <a:headEnd type="none" w="sm" len="sm"/>
            <a:tailEnd type="none" w="sm" len="sm"/>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0EEE9"/>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5029991" y="1239581"/>
            <a:ext cx="8115300" cy="10549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102"/>
              </a:lnSpc>
              <a:spcBef>
                <a:spcPts val="0"/>
              </a:spcBef>
              <a:spcAft>
                <a:spcPts val="0"/>
              </a:spcAft>
              <a:buClrTx/>
              <a:buSzTx/>
              <a:buFontTx/>
              <a:buNone/>
              <a:tabLst/>
              <a:defRPr/>
            </a:pPr>
            <a:r>
              <a:rPr kumimoji="0" lang="en-US" sz="7299" b="0" i="0" u="none" strike="noStrike" kern="1200" cap="none" spc="0" normalizeH="0" baseline="0" noProof="0" dirty="0">
                <a:ln>
                  <a:noFill/>
                </a:ln>
                <a:solidFill>
                  <a:srgbClr val="141D44"/>
                </a:solidFill>
                <a:effectLst/>
                <a:uLnTx/>
                <a:uFillTx/>
                <a:latin typeface="Cabin"/>
                <a:ea typeface="Cabin"/>
                <a:cs typeface="Cabin"/>
                <a:sym typeface="Cabin"/>
              </a:rPr>
              <a:t>Content Style</a:t>
            </a:r>
          </a:p>
        </p:txBody>
      </p:sp>
      <p:sp>
        <p:nvSpPr>
          <p:cNvPr id="3" name="TextBox 3"/>
          <p:cNvSpPr txBox="1"/>
          <p:nvPr/>
        </p:nvSpPr>
        <p:spPr>
          <a:xfrm>
            <a:off x="1028700" y="3481631"/>
            <a:ext cx="16117883" cy="539263"/>
          </a:xfrm>
          <a:prstGeom prst="rect">
            <a:avLst/>
          </a:prstGeom>
        </p:spPr>
        <p:txBody>
          <a:bodyPr lIns="0" tIns="0" rIns="0" bIns="0" rtlCol="0" anchor="t">
            <a:spAutoFit/>
          </a:bodyPr>
          <a:lstStyle/>
          <a:p>
            <a:pPr algn="l">
              <a:lnSpc>
                <a:spcPts val="4401"/>
              </a:lnSpc>
            </a:pPr>
            <a:r>
              <a:rPr lang="en-US" sz="3144" b="1">
                <a:solidFill>
                  <a:srgbClr val="141D44"/>
                </a:solidFill>
                <a:latin typeface="Cabin Bold"/>
                <a:ea typeface="Cabin Bold"/>
                <a:cs typeface="Cabin Bold"/>
                <a:sym typeface="Cabin Bold"/>
              </a:rPr>
              <a:t>Boilerplate Description</a:t>
            </a:r>
          </a:p>
        </p:txBody>
      </p:sp>
      <p:sp>
        <p:nvSpPr>
          <p:cNvPr id="2" name="TextBox 2"/>
          <p:cNvSpPr txBox="1"/>
          <p:nvPr/>
        </p:nvSpPr>
        <p:spPr>
          <a:xfrm>
            <a:off x="1028700" y="4233377"/>
            <a:ext cx="16117883" cy="2527301"/>
          </a:xfrm>
          <a:prstGeom prst="rect">
            <a:avLst/>
          </a:prstGeom>
        </p:spPr>
        <p:txBody>
          <a:bodyPr lIns="0" tIns="0" rIns="0" bIns="0" rtlCol="0" anchor="t">
            <a:spAutoFit/>
          </a:bodyPr>
          <a:lstStyle/>
          <a:p>
            <a:pPr algn="l">
              <a:lnSpc>
                <a:spcPts val="4099"/>
              </a:lnSpc>
            </a:pPr>
            <a:r>
              <a:rPr lang="en-US" sz="2499" b="1">
                <a:solidFill>
                  <a:srgbClr val="141D44"/>
                </a:solidFill>
                <a:latin typeface="Cabin Bold"/>
                <a:ea typeface="Cabin Bold"/>
                <a:cs typeface="Cabin Bold"/>
                <a:sym typeface="Cabin Bold"/>
              </a:rPr>
              <a:t>Behavioral Health Outreach for Aging Populations</a:t>
            </a:r>
          </a:p>
          <a:p>
            <a:pPr algn="l">
              <a:lnSpc>
                <a:spcPts val="4099"/>
              </a:lnSpc>
            </a:pPr>
            <a:r>
              <a:rPr lang="en-US" sz="2499">
                <a:solidFill>
                  <a:srgbClr val="141D44"/>
                </a:solidFill>
                <a:latin typeface="Cabin"/>
                <a:ea typeface="Cabin"/>
                <a:cs typeface="Cabin"/>
                <a:sym typeface="Cabin"/>
              </a:rPr>
              <a:t>Through this program, behavioral health clinicians provide in-depth assessments and develop care plans that may include individualized counseling, care coordination to community resources, and referrals. This behavioral health program comes right to the consumer and works with the older adults for six to nine months, or as needed. Clinicians can meet the older adult in their home, or at a location that is comfortable for the consumer, such as a local park. </a:t>
            </a:r>
          </a:p>
        </p:txBody>
      </p:sp>
      <p:sp>
        <p:nvSpPr>
          <p:cNvPr id="4" name="AutoShape 4">
            <a:extLst>
              <a:ext uri="{C183D7F6-B498-43B3-948B-1728B52AA6E4}">
                <adec:decorative xmlns:adec="http://schemas.microsoft.com/office/drawing/2017/decorative" val="1"/>
              </a:ext>
            </a:extLst>
          </p:cNvPr>
          <p:cNvSpPr/>
          <p:nvPr/>
        </p:nvSpPr>
        <p:spPr>
          <a:xfrm>
            <a:off x="1028700" y="9258300"/>
            <a:ext cx="16117883" cy="0"/>
          </a:xfrm>
          <a:prstGeom prst="line">
            <a:avLst/>
          </a:prstGeom>
          <a:ln w="9525" cap="rnd">
            <a:solidFill>
              <a:srgbClr val="16A2A7"/>
            </a:solidFill>
            <a:prstDash val="solid"/>
            <a:headEnd type="none" w="sm" len="sm"/>
            <a:tailEnd type="none" w="sm" len="sm"/>
          </a:ln>
        </p:spPr>
        <p:txBody>
          <a:bodyPr/>
          <a:lstStyle/>
          <a:p>
            <a:endParaRPr lang="en-US"/>
          </a:p>
        </p:txBody>
      </p:sp>
      <p:sp>
        <p:nvSpPr>
          <p:cNvPr id="6" name="AutoShape 6">
            <a:extLst>
              <a:ext uri="{C183D7F6-B498-43B3-948B-1728B52AA6E4}">
                <adec:decorative xmlns:adec="http://schemas.microsoft.com/office/drawing/2017/decorative" val="1"/>
              </a:ext>
            </a:extLst>
          </p:cNvPr>
          <p:cNvSpPr/>
          <p:nvPr/>
        </p:nvSpPr>
        <p:spPr>
          <a:xfrm>
            <a:off x="1028700" y="2429251"/>
            <a:ext cx="16117883" cy="0"/>
          </a:xfrm>
          <a:prstGeom prst="line">
            <a:avLst/>
          </a:prstGeom>
          <a:ln w="9525" cap="rnd">
            <a:solidFill>
              <a:srgbClr val="16A2A7"/>
            </a:solidFill>
            <a:prstDash val="solid"/>
            <a:headEnd type="none" w="sm" len="sm"/>
            <a:tailEnd type="none" w="sm" len="sm"/>
          </a:ln>
        </p:spPr>
        <p:txBody>
          <a:bodyPr/>
          <a:lstStyle/>
          <a:p>
            <a:endParaRPr lang="en-US"/>
          </a:p>
        </p:txBody>
      </p:sp>
      <p:sp>
        <p:nvSpPr>
          <p:cNvPr id="7" name="AutoShape 7">
            <a:extLst>
              <a:ext uri="{C183D7F6-B498-43B3-948B-1728B52AA6E4}">
                <adec:decorative xmlns:adec="http://schemas.microsoft.com/office/drawing/2017/decorative" val="1"/>
              </a:ext>
            </a:extLst>
          </p:cNvPr>
          <p:cNvSpPr/>
          <p:nvPr/>
        </p:nvSpPr>
        <p:spPr>
          <a:xfrm>
            <a:off x="1028700" y="1028700"/>
            <a:ext cx="16117883" cy="0"/>
          </a:xfrm>
          <a:prstGeom prst="line">
            <a:avLst/>
          </a:prstGeom>
          <a:ln w="9525" cap="rnd">
            <a:solidFill>
              <a:srgbClr val="16A2A7"/>
            </a:solidFill>
            <a:prstDash val="solid"/>
            <a:headEnd type="none" w="sm" len="sm"/>
            <a:tailEnd type="none" w="sm" len="sm"/>
          </a:ln>
        </p:spPr>
        <p:txBody>
          <a:bodyPr/>
          <a:lstStyle/>
          <a:p>
            <a:endParaRPr lang="en-US"/>
          </a:p>
        </p:txBody>
      </p:sp>
      <p:sp>
        <p:nvSpPr>
          <p:cNvPr id="8" name="AutoShape 8">
            <a:extLst>
              <a:ext uri="{C183D7F6-B498-43B3-948B-1728B52AA6E4}">
                <adec:decorative xmlns:adec="http://schemas.microsoft.com/office/drawing/2017/decorative" val="1"/>
              </a:ext>
            </a:extLst>
          </p:cNvPr>
          <p:cNvSpPr/>
          <p:nvPr/>
        </p:nvSpPr>
        <p:spPr>
          <a:xfrm rot="-5400000">
            <a:off x="12744841" y="1724213"/>
            <a:ext cx="1400551" cy="0"/>
          </a:xfrm>
          <a:prstGeom prst="line">
            <a:avLst/>
          </a:prstGeom>
          <a:ln w="9525" cap="rnd">
            <a:solidFill>
              <a:srgbClr val="16A2A7"/>
            </a:solidFill>
            <a:prstDash val="solid"/>
            <a:headEnd type="none" w="sm" len="sm"/>
            <a:tailEnd type="none" w="sm" len="sm"/>
          </a:ln>
        </p:spPr>
        <p:txBody>
          <a:bodyPr/>
          <a:lstStyle/>
          <a:p>
            <a:endParaRPr lang="en-US"/>
          </a:p>
        </p:txBody>
      </p:sp>
      <p:sp>
        <p:nvSpPr>
          <p:cNvPr id="9" name="AutoShape 9">
            <a:extLst>
              <a:ext uri="{C183D7F6-B498-43B3-948B-1728B52AA6E4}">
                <adec:decorative xmlns:adec="http://schemas.microsoft.com/office/drawing/2017/decorative" val="1"/>
              </a:ext>
            </a:extLst>
          </p:cNvPr>
          <p:cNvSpPr/>
          <p:nvPr/>
        </p:nvSpPr>
        <p:spPr>
          <a:xfrm rot="-5400000">
            <a:off x="4032263" y="1733738"/>
            <a:ext cx="1400551" cy="0"/>
          </a:xfrm>
          <a:prstGeom prst="line">
            <a:avLst/>
          </a:prstGeom>
          <a:ln w="9525" cap="rnd">
            <a:solidFill>
              <a:srgbClr val="16A2A7"/>
            </a:solidFill>
            <a:prstDash val="solid"/>
            <a:headEnd type="none" w="sm" len="sm"/>
            <a:tailEnd type="none" w="sm" len="sm"/>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0EEE9"/>
        </a:solidFill>
        <a:effectLst/>
      </p:bgPr>
    </p:bg>
    <p:spTree>
      <p:nvGrpSpPr>
        <p:cNvPr id="1" name=""/>
        <p:cNvGrpSpPr/>
        <p:nvPr/>
      </p:nvGrpSpPr>
      <p:grpSpPr>
        <a:xfrm>
          <a:off x="0" y="0"/>
          <a:ext cx="0" cy="0"/>
          <a:chOff x="0" y="0"/>
          <a:chExt cx="0" cy="0"/>
        </a:xfrm>
      </p:grpSpPr>
      <p:sp>
        <p:nvSpPr>
          <p:cNvPr id="5" name="TextBox 5"/>
          <p:cNvSpPr txBox="1">
            <a:spLocks noGrp="1"/>
          </p:cNvSpPr>
          <p:nvPr>
            <p:ph type="title" idx="4294967295"/>
          </p:nvPr>
        </p:nvSpPr>
        <p:spPr>
          <a:xfrm>
            <a:off x="5029991" y="1239581"/>
            <a:ext cx="8115300" cy="10549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102"/>
              </a:lnSpc>
              <a:spcBef>
                <a:spcPts val="0"/>
              </a:spcBef>
              <a:spcAft>
                <a:spcPts val="0"/>
              </a:spcAft>
              <a:buClrTx/>
              <a:buSzTx/>
              <a:buFontTx/>
              <a:buNone/>
              <a:tabLst/>
              <a:defRPr/>
            </a:pPr>
            <a:r>
              <a:rPr kumimoji="0" lang="en-US" sz="7299" b="0" i="0" u="none" strike="noStrike" kern="1200" cap="none" spc="0" normalizeH="0" baseline="0" noProof="0" dirty="0">
                <a:ln>
                  <a:noFill/>
                </a:ln>
                <a:solidFill>
                  <a:srgbClr val="141D44"/>
                </a:solidFill>
                <a:effectLst/>
                <a:uLnTx/>
                <a:uFillTx/>
                <a:latin typeface="Cabin"/>
                <a:ea typeface="Cabin"/>
                <a:cs typeface="Cabin"/>
                <a:sym typeface="Cabin"/>
              </a:rPr>
              <a:t>Content Style Cont.</a:t>
            </a:r>
          </a:p>
        </p:txBody>
      </p:sp>
      <p:sp>
        <p:nvSpPr>
          <p:cNvPr id="3" name="TextBox 3"/>
          <p:cNvSpPr txBox="1"/>
          <p:nvPr/>
        </p:nvSpPr>
        <p:spPr>
          <a:xfrm>
            <a:off x="1028700" y="2998304"/>
            <a:ext cx="16117883" cy="539263"/>
          </a:xfrm>
          <a:prstGeom prst="rect">
            <a:avLst/>
          </a:prstGeom>
        </p:spPr>
        <p:txBody>
          <a:bodyPr lIns="0" tIns="0" rIns="0" bIns="0" rtlCol="0" anchor="t">
            <a:spAutoFit/>
          </a:bodyPr>
          <a:lstStyle/>
          <a:p>
            <a:pPr algn="l">
              <a:lnSpc>
                <a:spcPts val="4401"/>
              </a:lnSpc>
            </a:pPr>
            <a:r>
              <a:rPr lang="en-US" sz="3144" b="1">
                <a:solidFill>
                  <a:srgbClr val="141D44"/>
                </a:solidFill>
                <a:latin typeface="Cabin Bold"/>
                <a:ea typeface="Cabin Bold"/>
                <a:cs typeface="Cabin Bold"/>
                <a:sym typeface="Cabin Bold"/>
              </a:rPr>
              <a:t>Editorial Use</a:t>
            </a:r>
          </a:p>
        </p:txBody>
      </p:sp>
      <p:sp>
        <p:nvSpPr>
          <p:cNvPr id="2" name="TextBox 2"/>
          <p:cNvSpPr txBox="1"/>
          <p:nvPr/>
        </p:nvSpPr>
        <p:spPr>
          <a:xfrm>
            <a:off x="1028700" y="3575667"/>
            <a:ext cx="16117883" cy="5613401"/>
          </a:xfrm>
          <a:prstGeom prst="rect">
            <a:avLst/>
          </a:prstGeom>
        </p:spPr>
        <p:txBody>
          <a:bodyPr lIns="0" tIns="0" rIns="0" bIns="0" rtlCol="0" anchor="t">
            <a:spAutoFit/>
          </a:bodyPr>
          <a:lstStyle/>
          <a:p>
            <a:pPr marL="539748" lvl="1" indent="-269874" algn="l">
              <a:lnSpc>
                <a:spcPts val="4099"/>
              </a:lnSpc>
              <a:buFont typeface="Arial"/>
              <a:buChar char="•"/>
            </a:pPr>
            <a:r>
              <a:rPr lang="en-US" sz="2499">
                <a:solidFill>
                  <a:srgbClr val="141D44"/>
                </a:solidFill>
                <a:latin typeface="Cabin"/>
                <a:ea typeface="Cabin"/>
                <a:cs typeface="Cabin"/>
                <a:sym typeface="Cabin"/>
              </a:rPr>
              <a:t>Always use the full name — Behavioral Health Outreach for Aging Populations— upon first mention. </a:t>
            </a:r>
          </a:p>
          <a:p>
            <a:pPr marL="539748" lvl="1" indent="-269874" algn="l">
              <a:lnSpc>
                <a:spcPts val="4099"/>
              </a:lnSpc>
              <a:buFont typeface="Arial"/>
              <a:buChar char="•"/>
            </a:pPr>
            <a:r>
              <a:rPr lang="en-US" sz="2499">
                <a:solidFill>
                  <a:srgbClr val="141D44"/>
                </a:solidFill>
                <a:latin typeface="Cabin"/>
                <a:ea typeface="Cabin"/>
                <a:cs typeface="Cabin"/>
                <a:sym typeface="Cabin"/>
              </a:rPr>
              <a:t>After first mention, when referring to the program itself in writing, use “this program” or “this behavioral health program.”</a:t>
            </a:r>
          </a:p>
          <a:p>
            <a:pPr marL="539748" lvl="1" indent="-269874" algn="l">
              <a:lnSpc>
                <a:spcPts val="4099"/>
              </a:lnSpc>
              <a:buFont typeface="Arial"/>
              <a:buChar char="•"/>
            </a:pPr>
            <a:r>
              <a:rPr lang="en-US" sz="2499">
                <a:solidFill>
                  <a:srgbClr val="141D44"/>
                </a:solidFill>
                <a:latin typeface="Cabin"/>
                <a:ea typeface="Cabin"/>
                <a:cs typeface="Cabin"/>
                <a:sym typeface="Cabin"/>
              </a:rPr>
              <a:t>After first mention, when referring to the program verbally, pronounce the program acronym as “Be Hope”.</a:t>
            </a:r>
          </a:p>
          <a:p>
            <a:pPr marL="539748" lvl="1" indent="-269874" algn="l">
              <a:lnSpc>
                <a:spcPts val="4099"/>
              </a:lnSpc>
              <a:buFont typeface="Arial"/>
              <a:buChar char="•"/>
            </a:pPr>
            <a:r>
              <a:rPr lang="en-US" sz="2499">
                <a:solidFill>
                  <a:srgbClr val="141D44"/>
                </a:solidFill>
                <a:latin typeface="Cabin"/>
                <a:ea typeface="Cabin"/>
                <a:cs typeface="Cabin"/>
                <a:sym typeface="Cabin"/>
              </a:rPr>
              <a:t>After first mention, when referring to services provided, use “behavioral health services.”</a:t>
            </a:r>
          </a:p>
          <a:p>
            <a:pPr marL="539748" lvl="1" indent="-269874" algn="l">
              <a:lnSpc>
                <a:spcPts val="4099"/>
              </a:lnSpc>
              <a:buFont typeface="Arial"/>
              <a:buChar char="•"/>
            </a:pPr>
            <a:r>
              <a:rPr lang="en-US" sz="2499" b="1">
                <a:solidFill>
                  <a:srgbClr val="141D44"/>
                </a:solidFill>
                <a:latin typeface="Cabin Bold"/>
                <a:ea typeface="Cabin Bold"/>
                <a:cs typeface="Cabin Bold"/>
                <a:sym typeface="Cabin Bold"/>
              </a:rPr>
              <a:t>Acronym use</a:t>
            </a:r>
            <a:r>
              <a:rPr lang="en-US" sz="2499">
                <a:solidFill>
                  <a:srgbClr val="141D44"/>
                </a:solidFill>
                <a:latin typeface="Cabin"/>
                <a:ea typeface="Cabin"/>
                <a:cs typeface="Cabin"/>
                <a:sym typeface="Cabin"/>
              </a:rPr>
              <a:t>: When writing contracts or internal documents, you may use the acronym “BHOAP”. </a:t>
            </a:r>
          </a:p>
          <a:p>
            <a:pPr marL="1079496" lvl="2" indent="-359832" algn="l">
              <a:lnSpc>
                <a:spcPts val="4099"/>
              </a:lnSpc>
              <a:buFont typeface="Arial"/>
              <a:buChar char="⚬"/>
            </a:pPr>
            <a:r>
              <a:rPr lang="en-US" sz="2499">
                <a:solidFill>
                  <a:srgbClr val="141D44"/>
                </a:solidFill>
                <a:latin typeface="Cabin"/>
                <a:ea typeface="Cabin"/>
                <a:cs typeface="Cabin"/>
                <a:sym typeface="Cabin"/>
              </a:rPr>
              <a:t>When creating consumer-facing materials, such as flyers or brochures, avoid the acronym and instead use the program’s full name “Behavioral Health Outreach for Aging Populations”. After first mention, refer to it as “the program” or “this program.”</a:t>
            </a:r>
          </a:p>
          <a:p>
            <a:pPr marL="539748" lvl="1" indent="-269874" algn="l">
              <a:lnSpc>
                <a:spcPts val="4099"/>
              </a:lnSpc>
              <a:buFont typeface="Arial"/>
              <a:buChar char="•"/>
            </a:pPr>
            <a:r>
              <a:rPr lang="en-US" sz="2499" b="1">
                <a:solidFill>
                  <a:srgbClr val="141D44"/>
                </a:solidFill>
                <a:latin typeface="Cabin Bold"/>
                <a:ea typeface="Cabin Bold"/>
                <a:cs typeface="Cabin Bold"/>
                <a:sym typeface="Cabin Bold"/>
              </a:rPr>
              <a:t>Tagline</a:t>
            </a:r>
            <a:r>
              <a:rPr lang="en-US" sz="2499">
                <a:solidFill>
                  <a:srgbClr val="141D44"/>
                </a:solidFill>
                <a:latin typeface="Cabin"/>
                <a:ea typeface="Cabin"/>
                <a:cs typeface="Cabin"/>
                <a:sym typeface="Cabin"/>
              </a:rPr>
              <a:t>: When creating consumer-facing materials, such as presentations or brochures, feel free to include the program’s tagline “Support for ages 60+ that meets you where you are.” on cover pages. </a:t>
            </a:r>
          </a:p>
        </p:txBody>
      </p:sp>
      <p:sp>
        <p:nvSpPr>
          <p:cNvPr id="4" name="AutoShape 4">
            <a:extLst>
              <a:ext uri="{C183D7F6-B498-43B3-948B-1728B52AA6E4}">
                <adec:decorative xmlns:adec="http://schemas.microsoft.com/office/drawing/2017/decorative" val="1"/>
              </a:ext>
            </a:extLst>
          </p:cNvPr>
          <p:cNvSpPr/>
          <p:nvPr/>
        </p:nvSpPr>
        <p:spPr>
          <a:xfrm>
            <a:off x="1028700" y="9710738"/>
            <a:ext cx="16117883" cy="0"/>
          </a:xfrm>
          <a:prstGeom prst="line">
            <a:avLst/>
          </a:prstGeom>
          <a:ln w="9525" cap="rnd">
            <a:solidFill>
              <a:srgbClr val="16A2A7"/>
            </a:solidFill>
            <a:prstDash val="solid"/>
            <a:headEnd type="none" w="sm" len="sm"/>
            <a:tailEnd type="none" w="sm" len="sm"/>
          </a:ln>
        </p:spPr>
        <p:txBody>
          <a:bodyPr/>
          <a:lstStyle/>
          <a:p>
            <a:endParaRPr lang="en-US"/>
          </a:p>
        </p:txBody>
      </p:sp>
      <p:sp>
        <p:nvSpPr>
          <p:cNvPr id="6" name="AutoShape 6">
            <a:extLst>
              <a:ext uri="{C183D7F6-B498-43B3-948B-1728B52AA6E4}">
                <adec:decorative xmlns:adec="http://schemas.microsoft.com/office/drawing/2017/decorative" val="1"/>
              </a:ext>
            </a:extLst>
          </p:cNvPr>
          <p:cNvSpPr/>
          <p:nvPr/>
        </p:nvSpPr>
        <p:spPr>
          <a:xfrm>
            <a:off x="1028700" y="2429251"/>
            <a:ext cx="16117883" cy="0"/>
          </a:xfrm>
          <a:prstGeom prst="line">
            <a:avLst/>
          </a:prstGeom>
          <a:ln w="9525" cap="rnd">
            <a:solidFill>
              <a:srgbClr val="16A2A7"/>
            </a:solidFill>
            <a:prstDash val="solid"/>
            <a:headEnd type="none" w="sm" len="sm"/>
            <a:tailEnd type="none" w="sm" len="sm"/>
          </a:ln>
        </p:spPr>
        <p:txBody>
          <a:bodyPr/>
          <a:lstStyle/>
          <a:p>
            <a:endParaRPr lang="en-US"/>
          </a:p>
        </p:txBody>
      </p:sp>
      <p:sp>
        <p:nvSpPr>
          <p:cNvPr id="7" name="AutoShape 7">
            <a:extLst>
              <a:ext uri="{C183D7F6-B498-43B3-948B-1728B52AA6E4}">
                <adec:decorative xmlns:adec="http://schemas.microsoft.com/office/drawing/2017/decorative" val="1"/>
              </a:ext>
            </a:extLst>
          </p:cNvPr>
          <p:cNvSpPr/>
          <p:nvPr/>
        </p:nvSpPr>
        <p:spPr>
          <a:xfrm>
            <a:off x="1028700" y="1028700"/>
            <a:ext cx="16117883" cy="0"/>
          </a:xfrm>
          <a:prstGeom prst="line">
            <a:avLst/>
          </a:prstGeom>
          <a:ln w="9525" cap="rnd">
            <a:solidFill>
              <a:srgbClr val="16A2A7"/>
            </a:solidFill>
            <a:prstDash val="solid"/>
            <a:headEnd type="none" w="sm" len="sm"/>
            <a:tailEnd type="none" w="sm" len="sm"/>
          </a:ln>
        </p:spPr>
        <p:txBody>
          <a:bodyPr/>
          <a:lstStyle/>
          <a:p>
            <a:endParaRPr lang="en-US"/>
          </a:p>
        </p:txBody>
      </p:sp>
      <p:sp>
        <p:nvSpPr>
          <p:cNvPr id="8" name="AutoShape 8">
            <a:extLst>
              <a:ext uri="{C183D7F6-B498-43B3-948B-1728B52AA6E4}">
                <adec:decorative xmlns:adec="http://schemas.microsoft.com/office/drawing/2017/decorative" val="1"/>
              </a:ext>
            </a:extLst>
          </p:cNvPr>
          <p:cNvSpPr/>
          <p:nvPr/>
        </p:nvSpPr>
        <p:spPr>
          <a:xfrm rot="-5400000">
            <a:off x="12744841" y="1724213"/>
            <a:ext cx="1400551" cy="0"/>
          </a:xfrm>
          <a:prstGeom prst="line">
            <a:avLst/>
          </a:prstGeom>
          <a:ln w="9525" cap="rnd">
            <a:solidFill>
              <a:srgbClr val="16A2A7"/>
            </a:solidFill>
            <a:prstDash val="solid"/>
            <a:headEnd type="none" w="sm" len="sm"/>
            <a:tailEnd type="none" w="sm" len="sm"/>
          </a:ln>
        </p:spPr>
        <p:txBody>
          <a:bodyPr/>
          <a:lstStyle/>
          <a:p>
            <a:endParaRPr lang="en-US"/>
          </a:p>
        </p:txBody>
      </p:sp>
      <p:sp>
        <p:nvSpPr>
          <p:cNvPr id="9" name="AutoShape 9">
            <a:extLst>
              <a:ext uri="{C183D7F6-B498-43B3-948B-1728B52AA6E4}">
                <adec:decorative xmlns:adec="http://schemas.microsoft.com/office/drawing/2017/decorative" val="1"/>
              </a:ext>
            </a:extLst>
          </p:cNvPr>
          <p:cNvSpPr/>
          <p:nvPr/>
        </p:nvSpPr>
        <p:spPr>
          <a:xfrm rot="-5400000">
            <a:off x="4032263" y="1733738"/>
            <a:ext cx="1400551" cy="0"/>
          </a:xfrm>
          <a:prstGeom prst="line">
            <a:avLst/>
          </a:prstGeom>
          <a:ln w="9525" cap="rnd">
            <a:solidFill>
              <a:srgbClr val="16A2A7"/>
            </a:solidFill>
            <a:prstDash val="solid"/>
            <a:headEnd type="none" w="sm" len="sm"/>
            <a:tailEnd type="none" w="sm" len="sm"/>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1028700" y="2429251"/>
            <a:ext cx="16117883" cy="0"/>
          </a:xfrm>
          <a:prstGeom prst="line">
            <a:avLst/>
          </a:prstGeom>
          <a:ln w="9525" cap="rnd">
            <a:solidFill>
              <a:srgbClr val="91278F"/>
            </a:solidFill>
            <a:prstDash val="solid"/>
            <a:headEnd type="none" w="sm" len="sm"/>
            <a:tailEnd type="none" w="sm" len="sm"/>
          </a:ln>
        </p:spPr>
        <p:txBody>
          <a:bodyPr/>
          <a:lstStyle/>
          <a:p>
            <a:endParaRPr lang="en-US"/>
          </a:p>
        </p:txBody>
      </p:sp>
      <p:sp>
        <p:nvSpPr>
          <p:cNvPr id="3" name="AutoShape 3">
            <a:extLst>
              <a:ext uri="{C183D7F6-B498-43B3-948B-1728B52AA6E4}">
                <adec:decorative xmlns:adec="http://schemas.microsoft.com/office/drawing/2017/decorative" val="1"/>
              </a:ext>
            </a:extLst>
          </p:cNvPr>
          <p:cNvSpPr/>
          <p:nvPr/>
        </p:nvSpPr>
        <p:spPr>
          <a:xfrm>
            <a:off x="1028700" y="1028700"/>
            <a:ext cx="16117883" cy="0"/>
          </a:xfrm>
          <a:prstGeom prst="line">
            <a:avLst/>
          </a:prstGeom>
          <a:ln w="9525" cap="rnd">
            <a:solidFill>
              <a:srgbClr val="91278F"/>
            </a:solidFill>
            <a:prstDash val="solid"/>
            <a:headEnd type="none" w="sm" len="sm"/>
            <a:tailEnd type="none" w="sm" len="sm"/>
          </a:ln>
        </p:spPr>
        <p:txBody>
          <a:bodyPr/>
          <a:lstStyle/>
          <a:p>
            <a:endParaRPr lang="en-US"/>
          </a:p>
        </p:txBody>
      </p:sp>
      <p:sp>
        <p:nvSpPr>
          <p:cNvPr id="4" name="AutoShape 4">
            <a:extLst>
              <a:ext uri="{C183D7F6-B498-43B3-948B-1728B52AA6E4}">
                <adec:decorative xmlns:adec="http://schemas.microsoft.com/office/drawing/2017/decorative" val="1"/>
              </a:ext>
            </a:extLst>
          </p:cNvPr>
          <p:cNvSpPr/>
          <p:nvPr/>
        </p:nvSpPr>
        <p:spPr>
          <a:xfrm rot="-5400000">
            <a:off x="12744841" y="1724213"/>
            <a:ext cx="1400551" cy="0"/>
          </a:xfrm>
          <a:prstGeom prst="line">
            <a:avLst/>
          </a:prstGeom>
          <a:ln w="9525" cap="rnd">
            <a:solidFill>
              <a:srgbClr val="91278F"/>
            </a:solidFill>
            <a:prstDash val="solid"/>
            <a:headEnd type="none" w="sm" len="sm"/>
            <a:tailEnd type="none" w="sm" len="sm"/>
          </a:ln>
        </p:spPr>
        <p:txBody>
          <a:bodyPr/>
          <a:lstStyle/>
          <a:p>
            <a:endParaRPr lang="en-US"/>
          </a:p>
        </p:txBody>
      </p:sp>
      <p:sp>
        <p:nvSpPr>
          <p:cNvPr id="5" name="AutoShape 5">
            <a:extLst>
              <a:ext uri="{C183D7F6-B498-43B3-948B-1728B52AA6E4}">
                <adec:decorative xmlns:adec="http://schemas.microsoft.com/office/drawing/2017/decorative" val="1"/>
              </a:ext>
            </a:extLst>
          </p:cNvPr>
          <p:cNvSpPr/>
          <p:nvPr/>
        </p:nvSpPr>
        <p:spPr>
          <a:xfrm rot="-5400000">
            <a:off x="4032263" y="1733738"/>
            <a:ext cx="1400551" cy="0"/>
          </a:xfrm>
          <a:prstGeom prst="line">
            <a:avLst/>
          </a:prstGeom>
          <a:ln w="9525" cap="rnd">
            <a:solidFill>
              <a:srgbClr val="91278F"/>
            </a:solidFill>
            <a:prstDash val="solid"/>
            <a:headEnd type="none" w="sm" len="sm"/>
            <a:tailEnd type="none" w="sm" len="sm"/>
          </a:ln>
        </p:spPr>
        <p:txBody>
          <a:bodyPr/>
          <a:lstStyle/>
          <a:p>
            <a:endParaRPr lang="en-US"/>
          </a:p>
        </p:txBody>
      </p:sp>
      <p:sp>
        <p:nvSpPr>
          <p:cNvPr id="8" name="TextBox 8"/>
          <p:cNvSpPr txBox="1">
            <a:spLocks noGrp="1"/>
          </p:cNvSpPr>
          <p:nvPr>
            <p:ph type="title" idx="4294967295"/>
          </p:nvPr>
        </p:nvSpPr>
        <p:spPr>
          <a:xfrm>
            <a:off x="5029991" y="1239581"/>
            <a:ext cx="8115300" cy="10549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102"/>
              </a:lnSpc>
              <a:spcBef>
                <a:spcPts val="0"/>
              </a:spcBef>
              <a:spcAft>
                <a:spcPts val="0"/>
              </a:spcAft>
              <a:buClrTx/>
              <a:buSzTx/>
              <a:buFontTx/>
              <a:buNone/>
              <a:tabLst/>
              <a:defRPr/>
            </a:pPr>
            <a:r>
              <a:rPr kumimoji="0" lang="en-US" sz="7299" b="0" i="0" u="none" strike="noStrike" kern="1200" cap="none" spc="0" normalizeH="0" baseline="0" noProof="0" dirty="0">
                <a:ln>
                  <a:noFill/>
                </a:ln>
                <a:solidFill>
                  <a:srgbClr val="141D44"/>
                </a:solidFill>
                <a:effectLst/>
                <a:uLnTx/>
                <a:uFillTx/>
                <a:latin typeface="Cabin"/>
                <a:ea typeface="Cabin"/>
                <a:cs typeface="Cabin"/>
                <a:sym typeface="Cabin"/>
              </a:rPr>
              <a:t>Areas Served</a:t>
            </a:r>
          </a:p>
        </p:txBody>
      </p:sp>
      <p:sp>
        <p:nvSpPr>
          <p:cNvPr id="7" name="TextBox 7"/>
          <p:cNvSpPr txBox="1"/>
          <p:nvPr/>
        </p:nvSpPr>
        <p:spPr>
          <a:xfrm>
            <a:off x="1028700" y="2580063"/>
            <a:ext cx="16117883" cy="1003301"/>
          </a:xfrm>
          <a:prstGeom prst="rect">
            <a:avLst/>
          </a:prstGeom>
        </p:spPr>
        <p:txBody>
          <a:bodyPr lIns="0" tIns="0" rIns="0" bIns="0" rtlCol="0" anchor="t">
            <a:spAutoFit/>
          </a:bodyPr>
          <a:lstStyle/>
          <a:p>
            <a:pPr algn="l">
              <a:lnSpc>
                <a:spcPts val="4174"/>
              </a:lnSpc>
            </a:pPr>
            <a:r>
              <a:rPr lang="en-US" sz="2499">
                <a:solidFill>
                  <a:srgbClr val="141D44"/>
                </a:solidFill>
                <a:latin typeface="Cabin"/>
                <a:ea typeface="Cabin"/>
                <a:cs typeface="Cabin"/>
                <a:sym typeface="Cabin"/>
              </a:rPr>
              <a:t>There are 18 community partners contracted to offer services through Behavioral Health Outreach for Aging Populations. </a:t>
            </a:r>
          </a:p>
          <a:p>
            <a:pPr algn="l">
              <a:lnSpc>
                <a:spcPts val="4174"/>
              </a:lnSpc>
            </a:pPr>
            <a:r>
              <a:rPr lang="en-US" sz="2499">
                <a:solidFill>
                  <a:srgbClr val="141D44"/>
                </a:solidFill>
                <a:latin typeface="Cabin"/>
                <a:ea typeface="Cabin"/>
                <a:cs typeface="Cabin"/>
                <a:sym typeface="Cabin"/>
              </a:rPr>
              <a:t>211 cities and towns are served through the program. </a:t>
            </a:r>
          </a:p>
        </p:txBody>
      </p:sp>
      <p:sp>
        <p:nvSpPr>
          <p:cNvPr id="6" name="Freeform 6" descr="A map of Massachusetts identifying which cities and towns the Behavioral Health Outreach for Aging Populations program is offered."/>
          <p:cNvSpPr/>
          <p:nvPr/>
        </p:nvSpPr>
        <p:spPr>
          <a:xfrm>
            <a:off x="3396312" y="3829426"/>
            <a:ext cx="11184831" cy="6291468"/>
          </a:xfrm>
          <a:custGeom>
            <a:avLst/>
            <a:gdLst/>
            <a:ahLst/>
            <a:cxnLst/>
            <a:rect l="l" t="t" r="r" b="b"/>
            <a:pathLst>
              <a:path w="11184831" h="6291468">
                <a:moveTo>
                  <a:pt x="0" y="0"/>
                </a:moveTo>
                <a:lnTo>
                  <a:pt x="11184831" y="0"/>
                </a:lnTo>
                <a:lnTo>
                  <a:pt x="11184831" y="6291468"/>
                </a:lnTo>
                <a:lnTo>
                  <a:pt x="0" y="6291468"/>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0EEE9"/>
        </a:solidFill>
        <a:effectLst/>
      </p:bgPr>
    </p:bg>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5029991" y="1230056"/>
            <a:ext cx="8115300" cy="10549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102"/>
              </a:lnSpc>
              <a:spcBef>
                <a:spcPts val="0"/>
              </a:spcBef>
              <a:spcAft>
                <a:spcPts val="0"/>
              </a:spcAft>
              <a:buClrTx/>
              <a:buSzTx/>
              <a:buFontTx/>
              <a:buNone/>
              <a:tabLst/>
              <a:defRPr/>
            </a:pPr>
            <a:r>
              <a:rPr kumimoji="0" lang="en-US" sz="7299" b="0" i="0" u="none" strike="noStrike" kern="1200" cap="none" spc="0" normalizeH="0" baseline="0" noProof="0" dirty="0">
                <a:ln>
                  <a:noFill/>
                </a:ln>
                <a:solidFill>
                  <a:srgbClr val="000000"/>
                </a:solidFill>
                <a:effectLst/>
                <a:uLnTx/>
                <a:uFillTx/>
                <a:latin typeface="Cabin"/>
                <a:ea typeface="Cabin"/>
                <a:cs typeface="Cabin"/>
                <a:sym typeface="Cabin"/>
              </a:rPr>
              <a:t>Logo</a:t>
            </a:r>
          </a:p>
        </p:txBody>
      </p:sp>
      <p:sp>
        <p:nvSpPr>
          <p:cNvPr id="3" name="AutoShape 3">
            <a:extLst>
              <a:ext uri="{C183D7F6-B498-43B3-948B-1728B52AA6E4}">
                <adec:decorative xmlns:adec="http://schemas.microsoft.com/office/drawing/2017/decorative" val="1"/>
              </a:ext>
            </a:extLst>
          </p:cNvPr>
          <p:cNvSpPr/>
          <p:nvPr/>
        </p:nvSpPr>
        <p:spPr>
          <a:xfrm>
            <a:off x="1028700" y="2429251"/>
            <a:ext cx="16117883" cy="0"/>
          </a:xfrm>
          <a:prstGeom prst="line">
            <a:avLst/>
          </a:prstGeom>
          <a:ln w="9525" cap="rnd">
            <a:solidFill>
              <a:srgbClr val="000000"/>
            </a:solidFill>
            <a:prstDash val="solid"/>
            <a:headEnd type="none" w="sm" len="sm"/>
            <a:tailEnd type="none" w="sm" len="sm"/>
          </a:ln>
        </p:spPr>
        <p:txBody>
          <a:bodyPr/>
          <a:lstStyle/>
          <a:p>
            <a:endParaRPr lang="en-US"/>
          </a:p>
        </p:txBody>
      </p:sp>
      <p:sp>
        <p:nvSpPr>
          <p:cNvPr id="4" name="AutoShape 4">
            <a:extLst>
              <a:ext uri="{C183D7F6-B498-43B3-948B-1728B52AA6E4}">
                <adec:decorative xmlns:adec="http://schemas.microsoft.com/office/drawing/2017/decorative" val="1"/>
              </a:ext>
            </a:extLst>
          </p:cNvPr>
          <p:cNvSpPr/>
          <p:nvPr/>
        </p:nvSpPr>
        <p:spPr>
          <a:xfrm>
            <a:off x="1028700" y="1028700"/>
            <a:ext cx="16117883" cy="0"/>
          </a:xfrm>
          <a:prstGeom prst="line">
            <a:avLst/>
          </a:prstGeom>
          <a:ln w="9525" cap="rnd">
            <a:solidFill>
              <a:srgbClr val="000000"/>
            </a:solidFill>
            <a:prstDash val="solid"/>
            <a:headEnd type="none" w="sm" len="sm"/>
            <a:tailEnd type="none" w="sm" len="sm"/>
          </a:ln>
        </p:spPr>
        <p:txBody>
          <a:bodyPr/>
          <a:lstStyle/>
          <a:p>
            <a:endParaRPr lang="en-US"/>
          </a:p>
        </p:txBody>
      </p:sp>
      <p:sp>
        <p:nvSpPr>
          <p:cNvPr id="5" name="AutoShape 5">
            <a:extLst>
              <a:ext uri="{C183D7F6-B498-43B3-948B-1728B52AA6E4}">
                <adec:decorative xmlns:adec="http://schemas.microsoft.com/office/drawing/2017/decorative" val="1"/>
              </a:ext>
            </a:extLst>
          </p:cNvPr>
          <p:cNvSpPr/>
          <p:nvPr/>
        </p:nvSpPr>
        <p:spPr>
          <a:xfrm rot="-5400000">
            <a:off x="12373409" y="1724213"/>
            <a:ext cx="1400551" cy="0"/>
          </a:xfrm>
          <a:prstGeom prst="line">
            <a:avLst/>
          </a:prstGeom>
          <a:ln w="9525" cap="rnd">
            <a:solidFill>
              <a:srgbClr val="000000"/>
            </a:solidFill>
            <a:prstDash val="solid"/>
            <a:headEnd type="none" w="sm" len="sm"/>
            <a:tailEnd type="none" w="sm" len="sm"/>
          </a:ln>
        </p:spPr>
        <p:txBody>
          <a:bodyPr/>
          <a:lstStyle/>
          <a:p>
            <a:endParaRPr lang="en-US"/>
          </a:p>
        </p:txBody>
      </p:sp>
      <p:sp>
        <p:nvSpPr>
          <p:cNvPr id="6" name="AutoShape 6">
            <a:extLst>
              <a:ext uri="{C183D7F6-B498-43B3-948B-1728B52AA6E4}">
                <adec:decorative xmlns:adec="http://schemas.microsoft.com/office/drawing/2017/decorative" val="1"/>
              </a:ext>
            </a:extLst>
          </p:cNvPr>
          <p:cNvSpPr/>
          <p:nvPr/>
        </p:nvSpPr>
        <p:spPr>
          <a:xfrm rot="-5400000">
            <a:off x="4390837" y="1733738"/>
            <a:ext cx="1400551" cy="0"/>
          </a:xfrm>
          <a:prstGeom prst="line">
            <a:avLst/>
          </a:prstGeom>
          <a:ln w="9525" cap="rnd">
            <a:solidFill>
              <a:srgbClr val="000000"/>
            </a:solidFill>
            <a:prstDash val="solid"/>
            <a:headEnd type="none" w="sm" len="sm"/>
            <a:tailEnd type="none" w="sm" len="sm"/>
          </a:ln>
        </p:spPr>
        <p:txBody>
          <a:bodyPr/>
          <a:lstStyle/>
          <a:p>
            <a:endParaRPr lang="en-US"/>
          </a:p>
        </p:txBody>
      </p:sp>
      <p:sp>
        <p:nvSpPr>
          <p:cNvPr id="7" name="AutoShape 7">
            <a:extLst>
              <a:ext uri="{C183D7F6-B498-43B3-948B-1728B52AA6E4}">
                <adec:decorative xmlns:adec="http://schemas.microsoft.com/office/drawing/2017/decorative" val="1"/>
              </a:ext>
            </a:extLst>
          </p:cNvPr>
          <p:cNvSpPr/>
          <p:nvPr/>
        </p:nvSpPr>
        <p:spPr>
          <a:xfrm>
            <a:off x="1028700" y="9258300"/>
            <a:ext cx="16117883" cy="0"/>
          </a:xfrm>
          <a:prstGeom prst="line">
            <a:avLst/>
          </a:prstGeom>
          <a:ln w="9525" cap="rnd">
            <a:solidFill>
              <a:srgbClr val="000000"/>
            </a:solidFill>
            <a:prstDash val="solid"/>
            <a:headEnd type="none" w="sm" len="sm"/>
            <a:tailEnd type="none" w="sm" len="sm"/>
          </a:ln>
        </p:spPr>
        <p:txBody>
          <a:bodyPr/>
          <a:lstStyle/>
          <a:p>
            <a:endParaRPr lang="en-US"/>
          </a:p>
        </p:txBody>
      </p:sp>
      <p:sp>
        <p:nvSpPr>
          <p:cNvPr id="8" name="Freeform 8" descr="Aging &amp; Independence logo"/>
          <p:cNvSpPr/>
          <p:nvPr/>
        </p:nvSpPr>
        <p:spPr>
          <a:xfrm>
            <a:off x="0" y="3445307"/>
            <a:ext cx="9399860" cy="4806462"/>
          </a:xfrm>
          <a:custGeom>
            <a:avLst/>
            <a:gdLst/>
            <a:ahLst/>
            <a:cxnLst/>
            <a:rect l="l" t="t" r="r" b="b"/>
            <a:pathLst>
              <a:path w="9399860" h="4806462">
                <a:moveTo>
                  <a:pt x="0" y="0"/>
                </a:moveTo>
                <a:lnTo>
                  <a:pt x="9399860" y="0"/>
                </a:lnTo>
                <a:lnTo>
                  <a:pt x="9399860" y="4806462"/>
                </a:lnTo>
                <a:lnTo>
                  <a:pt x="0" y="4806462"/>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8820351" y="3724780"/>
            <a:ext cx="8649881" cy="4180841"/>
          </a:xfrm>
          <a:prstGeom prst="rect">
            <a:avLst/>
          </a:prstGeom>
        </p:spPr>
        <p:txBody>
          <a:bodyPr lIns="0" tIns="0" rIns="0" bIns="0" rtlCol="0" anchor="t">
            <a:spAutoFit/>
          </a:bodyPr>
          <a:lstStyle/>
          <a:p>
            <a:pPr algn="l">
              <a:lnSpc>
                <a:spcPts val="4759"/>
              </a:lnSpc>
            </a:pPr>
            <a:r>
              <a:rPr lang="en-US" sz="3399">
                <a:solidFill>
                  <a:srgbClr val="000000"/>
                </a:solidFill>
                <a:latin typeface="Cabin"/>
                <a:ea typeface="Cabin"/>
                <a:cs typeface="Cabin"/>
                <a:sym typeface="Cabin"/>
              </a:rPr>
              <a:t>Behavioral Health Outreach for Aging Populations is funded through the Executive Office of Aging &amp; Independence. Therefore, when creating materials associated with the program, you may use the Agency’s logo to indicate a connection between the program and state services.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0EEE9"/>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1028700" y="9258300"/>
            <a:ext cx="16117883" cy="0"/>
          </a:xfrm>
          <a:prstGeom prst="line">
            <a:avLst/>
          </a:prstGeom>
          <a:ln w="9525" cap="rnd">
            <a:solidFill>
              <a:srgbClr val="000000"/>
            </a:solidFill>
            <a:prstDash val="solid"/>
            <a:headEnd type="none" w="sm" len="sm"/>
            <a:tailEnd type="none" w="sm" len="sm"/>
          </a:ln>
        </p:spPr>
        <p:txBody>
          <a:bodyPr/>
          <a:lstStyle/>
          <a:p>
            <a:endParaRPr lang="en-US"/>
          </a:p>
        </p:txBody>
      </p:sp>
      <p:sp>
        <p:nvSpPr>
          <p:cNvPr id="3" name="AutoShape 3">
            <a:extLst>
              <a:ext uri="{C183D7F6-B498-43B3-948B-1728B52AA6E4}">
                <adec:decorative xmlns:adec="http://schemas.microsoft.com/office/drawing/2017/decorative" val="1"/>
              </a:ext>
            </a:extLst>
          </p:cNvPr>
          <p:cNvSpPr/>
          <p:nvPr/>
        </p:nvSpPr>
        <p:spPr>
          <a:xfrm>
            <a:off x="1028700" y="1028700"/>
            <a:ext cx="16117883" cy="0"/>
          </a:xfrm>
          <a:prstGeom prst="line">
            <a:avLst/>
          </a:prstGeom>
          <a:ln w="9525" cap="rnd">
            <a:solidFill>
              <a:srgbClr val="000000"/>
            </a:solidFill>
            <a:prstDash val="solid"/>
            <a:headEnd type="none" w="sm" len="sm"/>
            <a:tailEnd type="none" w="sm" len="sm"/>
          </a:ln>
        </p:spPr>
        <p:txBody>
          <a:bodyPr/>
          <a:lstStyle/>
          <a:p>
            <a:endParaRPr lang="en-US"/>
          </a:p>
        </p:txBody>
      </p:sp>
      <p:sp>
        <p:nvSpPr>
          <p:cNvPr id="4" name="AutoShape 4">
            <a:extLst>
              <a:ext uri="{C183D7F6-B498-43B3-948B-1728B52AA6E4}">
                <adec:decorative xmlns:adec="http://schemas.microsoft.com/office/drawing/2017/decorative" val="1"/>
              </a:ext>
            </a:extLst>
          </p:cNvPr>
          <p:cNvSpPr/>
          <p:nvPr/>
        </p:nvSpPr>
        <p:spPr>
          <a:xfrm>
            <a:off x="1028700" y="2429251"/>
            <a:ext cx="16117883" cy="0"/>
          </a:xfrm>
          <a:prstGeom prst="line">
            <a:avLst/>
          </a:prstGeom>
          <a:ln w="9525" cap="rnd">
            <a:solidFill>
              <a:srgbClr val="000000"/>
            </a:solidFill>
            <a:prstDash val="solid"/>
            <a:headEnd type="none" w="sm" len="sm"/>
            <a:tailEnd type="none" w="sm" len="sm"/>
          </a:ln>
        </p:spPr>
        <p:txBody>
          <a:bodyPr/>
          <a:lstStyle/>
          <a:p>
            <a:endParaRPr lang="en-US"/>
          </a:p>
        </p:txBody>
      </p:sp>
      <p:sp>
        <p:nvSpPr>
          <p:cNvPr id="8" name="TextBox 8"/>
          <p:cNvSpPr txBox="1">
            <a:spLocks noGrp="1"/>
          </p:cNvSpPr>
          <p:nvPr>
            <p:ph type="title" idx="4294967295"/>
          </p:nvPr>
        </p:nvSpPr>
        <p:spPr>
          <a:xfrm>
            <a:off x="2042879" y="1301303"/>
            <a:ext cx="14202242" cy="93154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215"/>
              </a:lnSpc>
              <a:spcBef>
                <a:spcPts val="0"/>
              </a:spcBef>
              <a:spcAft>
                <a:spcPts val="0"/>
              </a:spcAft>
              <a:buClrTx/>
              <a:buSzTx/>
              <a:buFontTx/>
              <a:buNone/>
              <a:tabLst/>
              <a:defRPr/>
            </a:pPr>
            <a:r>
              <a:rPr kumimoji="0" lang="en-US" sz="6500" b="0" i="0" u="none" strike="noStrike" kern="1200" cap="none" spc="-260" normalizeH="0" baseline="0" noProof="0" dirty="0">
                <a:ln>
                  <a:noFill/>
                </a:ln>
                <a:solidFill>
                  <a:srgbClr val="000000"/>
                </a:solidFill>
                <a:effectLst/>
                <a:uLnTx/>
                <a:uFillTx/>
                <a:latin typeface="Cabin"/>
                <a:ea typeface="Cabin"/>
                <a:cs typeface="Cabin"/>
                <a:sym typeface="Cabin"/>
              </a:rPr>
              <a:t>Logo -- Co-branding Requirements</a:t>
            </a:r>
          </a:p>
        </p:txBody>
      </p:sp>
      <p:sp>
        <p:nvSpPr>
          <p:cNvPr id="7" name="Freeform 7" descr="Aging &amp; Independence logo"/>
          <p:cNvSpPr/>
          <p:nvPr/>
        </p:nvSpPr>
        <p:spPr>
          <a:xfrm>
            <a:off x="2431931" y="3491891"/>
            <a:ext cx="6704107" cy="2356788"/>
          </a:xfrm>
          <a:custGeom>
            <a:avLst/>
            <a:gdLst/>
            <a:ahLst/>
            <a:cxnLst/>
            <a:rect l="l" t="t" r="r" b="b"/>
            <a:pathLst>
              <a:path w="6704107" h="2356788">
                <a:moveTo>
                  <a:pt x="0" y="0"/>
                </a:moveTo>
                <a:lnTo>
                  <a:pt x="6704107" y="0"/>
                </a:lnTo>
                <a:lnTo>
                  <a:pt x="6704107" y="2356789"/>
                </a:lnTo>
                <a:lnTo>
                  <a:pt x="0" y="2356789"/>
                </a:lnTo>
                <a:lnTo>
                  <a:pt x="0" y="0"/>
                </a:lnTo>
                <a:close/>
              </a:path>
            </a:pathLst>
          </a:custGeom>
          <a:blipFill>
            <a:blip r:embed="rId2"/>
            <a:stretch>
              <a:fillRect l="-11978" t="-37034" r="-16452" b="-49774"/>
            </a:stretch>
          </a:blipFill>
        </p:spPr>
        <p:txBody>
          <a:bodyPr/>
          <a:lstStyle/>
          <a:p>
            <a:endParaRPr lang="en-US"/>
          </a:p>
        </p:txBody>
      </p:sp>
      <p:sp>
        <p:nvSpPr>
          <p:cNvPr id="5" name="Freeform 5" descr="Aging Services of North Central Massachusetts logo"/>
          <p:cNvSpPr/>
          <p:nvPr/>
        </p:nvSpPr>
        <p:spPr>
          <a:xfrm>
            <a:off x="9940924" y="3895811"/>
            <a:ext cx="5527501" cy="1644431"/>
          </a:xfrm>
          <a:custGeom>
            <a:avLst/>
            <a:gdLst/>
            <a:ahLst/>
            <a:cxnLst/>
            <a:rect l="l" t="t" r="r" b="b"/>
            <a:pathLst>
              <a:path w="5527501" h="1644431">
                <a:moveTo>
                  <a:pt x="0" y="0"/>
                </a:moveTo>
                <a:lnTo>
                  <a:pt x="5527500" y="0"/>
                </a:lnTo>
                <a:lnTo>
                  <a:pt x="5527500" y="1644432"/>
                </a:lnTo>
                <a:lnTo>
                  <a:pt x="0" y="1644432"/>
                </a:lnTo>
                <a:lnTo>
                  <a:pt x="0" y="0"/>
                </a:lnTo>
                <a:close/>
              </a:path>
            </a:pathLst>
          </a:custGeom>
          <a:blipFill>
            <a:blip r:embed="rId3"/>
            <a:stretch>
              <a:fillRect/>
            </a:stretch>
          </a:blipFill>
        </p:spPr>
        <p:txBody>
          <a:bodyPr/>
          <a:lstStyle/>
          <a:p>
            <a:endParaRPr lang="en-US"/>
          </a:p>
        </p:txBody>
      </p:sp>
      <p:sp>
        <p:nvSpPr>
          <p:cNvPr id="6" name="AutoShape 6">
            <a:extLst>
              <a:ext uri="{C183D7F6-B498-43B3-948B-1728B52AA6E4}">
                <adec:decorative xmlns:adec="http://schemas.microsoft.com/office/drawing/2017/decorative" val="1"/>
              </a:ext>
            </a:extLst>
          </p:cNvPr>
          <p:cNvSpPr/>
          <p:nvPr/>
        </p:nvSpPr>
        <p:spPr>
          <a:xfrm>
            <a:off x="9536111" y="3895811"/>
            <a:ext cx="0" cy="1644431"/>
          </a:xfrm>
          <a:prstGeom prst="line">
            <a:avLst/>
          </a:prstGeom>
          <a:ln w="9525" cap="flat">
            <a:solidFill>
              <a:srgbClr val="757574"/>
            </a:solidFill>
            <a:prstDash val="solid"/>
            <a:headEnd type="none" w="sm" len="sm"/>
            <a:tailEnd type="none" w="sm" len="sm"/>
          </a:ln>
        </p:spPr>
        <p:txBody>
          <a:bodyPr/>
          <a:lstStyle/>
          <a:p>
            <a:endParaRPr lang="en-US"/>
          </a:p>
        </p:txBody>
      </p:sp>
      <p:sp>
        <p:nvSpPr>
          <p:cNvPr id="9" name="TextBox 9"/>
          <p:cNvSpPr txBox="1"/>
          <p:nvPr/>
        </p:nvSpPr>
        <p:spPr>
          <a:xfrm>
            <a:off x="1028700" y="6565424"/>
            <a:ext cx="15802006" cy="2462530"/>
          </a:xfrm>
          <a:prstGeom prst="rect">
            <a:avLst/>
          </a:prstGeom>
        </p:spPr>
        <p:txBody>
          <a:bodyPr lIns="0" tIns="0" rIns="0" bIns="0" rtlCol="0" anchor="t">
            <a:spAutoFit/>
          </a:bodyPr>
          <a:lstStyle/>
          <a:p>
            <a:pPr algn="l">
              <a:lnSpc>
                <a:spcPts val="3919"/>
              </a:lnSpc>
            </a:pPr>
            <a:r>
              <a:rPr lang="en-US" sz="2799" b="1">
                <a:solidFill>
                  <a:srgbClr val="000000"/>
                </a:solidFill>
                <a:latin typeface="Cabin Bold"/>
                <a:ea typeface="Cabin Bold"/>
                <a:cs typeface="Cabin Bold"/>
                <a:sym typeface="Cabin Bold"/>
              </a:rPr>
              <a:t>Logo Order Placement </a:t>
            </a:r>
          </a:p>
          <a:p>
            <a:pPr algn="l">
              <a:lnSpc>
                <a:spcPts val="3919"/>
              </a:lnSpc>
            </a:pPr>
            <a:r>
              <a:rPr lang="en-US" sz="2799">
                <a:solidFill>
                  <a:srgbClr val="000000"/>
                </a:solidFill>
                <a:latin typeface="Cabin"/>
                <a:ea typeface="Cabin"/>
                <a:cs typeface="Cabin"/>
                <a:sym typeface="Cabin"/>
              </a:rPr>
              <a:t>The Aging &amp; Independence logo should always be on the left. Partner logo will always be on the right. </a:t>
            </a:r>
          </a:p>
          <a:p>
            <a:pPr algn="l">
              <a:lnSpc>
                <a:spcPts val="3919"/>
              </a:lnSpc>
            </a:pPr>
            <a:endParaRPr lang="en-US" sz="2799">
              <a:solidFill>
                <a:srgbClr val="000000"/>
              </a:solidFill>
              <a:latin typeface="Cabin"/>
              <a:ea typeface="Cabin"/>
              <a:cs typeface="Cabin"/>
              <a:sym typeface="Cabin"/>
            </a:endParaRPr>
          </a:p>
          <a:p>
            <a:pPr algn="l">
              <a:lnSpc>
                <a:spcPts val="3919"/>
              </a:lnSpc>
            </a:pPr>
            <a:r>
              <a:rPr lang="en-US" sz="2799" b="1">
                <a:solidFill>
                  <a:srgbClr val="000000"/>
                </a:solidFill>
                <a:latin typeface="Cabin Bold"/>
                <a:ea typeface="Cabin Bold"/>
                <a:cs typeface="Cabin Bold"/>
                <a:sym typeface="Cabin Bold"/>
              </a:rPr>
              <a:t>Dividing Line </a:t>
            </a:r>
          </a:p>
          <a:p>
            <a:pPr algn="l">
              <a:lnSpc>
                <a:spcPts val="3919"/>
              </a:lnSpc>
            </a:pPr>
            <a:r>
              <a:rPr lang="en-US" sz="2799">
                <a:solidFill>
                  <a:srgbClr val="000000"/>
                </a:solidFill>
                <a:latin typeface="Cabin"/>
                <a:ea typeface="Cabin"/>
                <a:cs typeface="Cabin"/>
                <a:sym typeface="Cabin"/>
              </a:rPr>
              <a:t>The dividing line should be 1pt thick and be in the color Fog Gray (#757574)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0EEE9"/>
        </a:solidFill>
        <a:effectLst/>
      </p:bgPr>
    </p:bg>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1028700" y="9574401"/>
            <a:ext cx="16117883" cy="0"/>
          </a:xfrm>
          <a:prstGeom prst="line">
            <a:avLst/>
          </a:prstGeom>
          <a:ln w="9525" cap="rnd">
            <a:solidFill>
              <a:srgbClr val="000000"/>
            </a:solidFill>
            <a:prstDash val="solid"/>
            <a:headEnd type="none" w="sm" len="sm"/>
            <a:tailEnd type="none" w="sm" len="sm"/>
          </a:ln>
        </p:spPr>
        <p:txBody>
          <a:bodyPr/>
          <a:lstStyle/>
          <a:p>
            <a:endParaRPr lang="en-US"/>
          </a:p>
        </p:txBody>
      </p:sp>
      <p:sp>
        <p:nvSpPr>
          <p:cNvPr id="3" name="AutoShape 3">
            <a:extLst>
              <a:ext uri="{C183D7F6-B498-43B3-948B-1728B52AA6E4}">
                <adec:decorative xmlns:adec="http://schemas.microsoft.com/office/drawing/2017/decorative" val="1"/>
              </a:ext>
            </a:extLst>
          </p:cNvPr>
          <p:cNvSpPr/>
          <p:nvPr/>
        </p:nvSpPr>
        <p:spPr>
          <a:xfrm>
            <a:off x="1028700" y="1028700"/>
            <a:ext cx="16117883" cy="0"/>
          </a:xfrm>
          <a:prstGeom prst="line">
            <a:avLst/>
          </a:prstGeom>
          <a:ln w="9525" cap="rnd">
            <a:solidFill>
              <a:srgbClr val="000000"/>
            </a:solidFill>
            <a:prstDash val="solid"/>
            <a:headEnd type="none" w="sm" len="sm"/>
            <a:tailEnd type="none" w="sm" len="sm"/>
          </a:ln>
        </p:spPr>
        <p:txBody>
          <a:bodyPr/>
          <a:lstStyle/>
          <a:p>
            <a:endParaRPr lang="en-US"/>
          </a:p>
        </p:txBody>
      </p:sp>
      <p:sp>
        <p:nvSpPr>
          <p:cNvPr id="4" name="TextBox 4"/>
          <p:cNvSpPr txBox="1">
            <a:spLocks noGrp="1"/>
          </p:cNvSpPr>
          <p:nvPr>
            <p:ph type="title" idx="4294967295"/>
          </p:nvPr>
        </p:nvSpPr>
        <p:spPr>
          <a:xfrm>
            <a:off x="839426" y="1301303"/>
            <a:ext cx="16922375" cy="93154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215"/>
              </a:lnSpc>
              <a:spcBef>
                <a:spcPts val="0"/>
              </a:spcBef>
              <a:spcAft>
                <a:spcPts val="0"/>
              </a:spcAft>
              <a:buClrTx/>
              <a:buSzTx/>
              <a:buFontTx/>
              <a:buNone/>
              <a:tabLst/>
              <a:defRPr/>
            </a:pPr>
            <a:r>
              <a:rPr kumimoji="0" lang="en-US" sz="6500" b="0" i="0" u="none" strike="noStrike" kern="1200" cap="none" spc="-260" normalizeH="0" baseline="0" noProof="0" dirty="0">
                <a:ln>
                  <a:noFill/>
                </a:ln>
                <a:solidFill>
                  <a:srgbClr val="000000"/>
                </a:solidFill>
                <a:effectLst/>
                <a:uLnTx/>
                <a:uFillTx/>
                <a:latin typeface="Cabin"/>
                <a:ea typeface="Cabin"/>
                <a:cs typeface="Cabin"/>
                <a:sym typeface="Cabin"/>
              </a:rPr>
              <a:t>Additional Behavioral Health Service Definitions</a:t>
            </a:r>
          </a:p>
        </p:txBody>
      </p:sp>
      <p:sp>
        <p:nvSpPr>
          <p:cNvPr id="5" name="AutoShape 5">
            <a:extLst>
              <a:ext uri="{C183D7F6-B498-43B3-948B-1728B52AA6E4}">
                <adec:decorative xmlns:adec="http://schemas.microsoft.com/office/drawing/2017/decorative" val="1"/>
              </a:ext>
            </a:extLst>
          </p:cNvPr>
          <p:cNvSpPr/>
          <p:nvPr/>
        </p:nvSpPr>
        <p:spPr>
          <a:xfrm>
            <a:off x="1028700" y="2429251"/>
            <a:ext cx="16117883" cy="0"/>
          </a:xfrm>
          <a:prstGeom prst="line">
            <a:avLst/>
          </a:prstGeom>
          <a:ln w="9525" cap="rnd">
            <a:solidFill>
              <a:srgbClr val="000000"/>
            </a:solidFill>
            <a:prstDash val="solid"/>
            <a:headEnd type="none" w="sm" len="sm"/>
            <a:tailEnd type="none" w="sm" len="sm"/>
          </a:ln>
        </p:spPr>
        <p:txBody>
          <a:bodyPr/>
          <a:lstStyle/>
          <a:p>
            <a:endParaRPr lang="en-US"/>
          </a:p>
        </p:txBody>
      </p:sp>
      <p:sp>
        <p:nvSpPr>
          <p:cNvPr id="6" name="TextBox 6"/>
          <p:cNvSpPr txBox="1"/>
          <p:nvPr/>
        </p:nvSpPr>
        <p:spPr>
          <a:xfrm>
            <a:off x="1028700" y="2756088"/>
            <a:ext cx="16230600" cy="6480175"/>
          </a:xfrm>
          <a:prstGeom prst="rect">
            <a:avLst/>
          </a:prstGeom>
        </p:spPr>
        <p:txBody>
          <a:bodyPr lIns="0" tIns="0" rIns="0" bIns="0" rtlCol="0" anchor="t">
            <a:spAutoFit/>
          </a:bodyPr>
          <a:lstStyle/>
          <a:p>
            <a:pPr algn="l">
              <a:lnSpc>
                <a:spcPts val="2600"/>
              </a:lnSpc>
            </a:pPr>
            <a:r>
              <a:rPr lang="en-US" sz="2000" b="1">
                <a:solidFill>
                  <a:srgbClr val="000000"/>
                </a:solidFill>
                <a:latin typeface="Cabin Bold"/>
                <a:ea typeface="Cabin Bold"/>
                <a:cs typeface="Cabin Bold"/>
                <a:sym typeface="Cabin Bold"/>
              </a:rPr>
              <a:t>About Behavioral Health Services </a:t>
            </a:r>
            <a:r>
              <a:rPr lang="en-US" sz="2000">
                <a:solidFill>
                  <a:srgbClr val="000000"/>
                </a:solidFill>
                <a:latin typeface="Cabin"/>
                <a:ea typeface="Cabin"/>
                <a:cs typeface="Cabin"/>
                <a:sym typeface="Cabin"/>
              </a:rPr>
              <a:t> </a:t>
            </a:r>
          </a:p>
          <a:p>
            <a:pPr algn="l">
              <a:lnSpc>
                <a:spcPts val="2600"/>
              </a:lnSpc>
            </a:pPr>
            <a:r>
              <a:rPr lang="en-US" sz="2000">
                <a:solidFill>
                  <a:srgbClr val="000000"/>
                </a:solidFill>
                <a:latin typeface="Cabin"/>
                <a:ea typeface="Cabin"/>
                <a:cs typeface="Cabin"/>
                <a:sym typeface="Cabin"/>
              </a:rPr>
              <a:t>The Executive Office of Aging &amp; Independence funds behavioral health services and programs for adults aged 60+ and their caregivers who need mental health and/or substance use support. Programs are available throughout Massachusetts and vary slightly based on the specific needs of each community.</a:t>
            </a:r>
          </a:p>
          <a:p>
            <a:pPr algn="l">
              <a:lnSpc>
                <a:spcPts val="2600"/>
              </a:lnSpc>
            </a:pPr>
            <a:endParaRPr lang="en-US" sz="2000">
              <a:solidFill>
                <a:srgbClr val="000000"/>
              </a:solidFill>
              <a:latin typeface="Cabin"/>
              <a:ea typeface="Cabin"/>
              <a:cs typeface="Cabin"/>
              <a:sym typeface="Cabin"/>
            </a:endParaRPr>
          </a:p>
          <a:p>
            <a:pPr algn="l">
              <a:lnSpc>
                <a:spcPts val="2600"/>
              </a:lnSpc>
            </a:pPr>
            <a:r>
              <a:rPr lang="en-US" sz="2000" b="1">
                <a:solidFill>
                  <a:srgbClr val="000000"/>
                </a:solidFill>
                <a:latin typeface="Cabin Bold"/>
                <a:ea typeface="Cabin Bold"/>
                <a:cs typeface="Cabin Bold"/>
                <a:sym typeface="Cabin Bold"/>
              </a:rPr>
              <a:t>Services include:</a:t>
            </a:r>
          </a:p>
          <a:p>
            <a:pPr algn="l">
              <a:lnSpc>
                <a:spcPts val="2600"/>
              </a:lnSpc>
            </a:pPr>
            <a:endParaRPr lang="en-US" sz="2000" b="1">
              <a:solidFill>
                <a:srgbClr val="000000"/>
              </a:solidFill>
              <a:latin typeface="Cabin Bold"/>
              <a:ea typeface="Cabin Bold"/>
              <a:cs typeface="Cabin Bold"/>
              <a:sym typeface="Cabin Bold"/>
            </a:endParaRPr>
          </a:p>
          <a:p>
            <a:pPr algn="l">
              <a:lnSpc>
                <a:spcPts val="2600"/>
              </a:lnSpc>
            </a:pPr>
            <a:r>
              <a:rPr lang="en-US" sz="2000" b="1">
                <a:solidFill>
                  <a:srgbClr val="000000"/>
                </a:solidFill>
                <a:latin typeface="Cabin Bold"/>
                <a:ea typeface="Cabin Bold"/>
                <a:cs typeface="Cabin Bold"/>
                <a:sym typeface="Cabin Bold"/>
              </a:rPr>
              <a:t>Healthy IDEAS (Identifying Depression, Empowering Activities for Senior)  </a:t>
            </a:r>
          </a:p>
          <a:p>
            <a:pPr algn="l">
              <a:lnSpc>
                <a:spcPts val="2600"/>
              </a:lnSpc>
            </a:pPr>
            <a:r>
              <a:rPr lang="en-US" sz="2000">
                <a:solidFill>
                  <a:srgbClr val="000000"/>
                </a:solidFill>
                <a:latin typeface="Cabin"/>
                <a:ea typeface="Cabin"/>
                <a:cs typeface="Cabin"/>
                <a:sym typeface="Cabin"/>
              </a:rPr>
              <a:t>Healthy IDEAS is designed as a practical intervention to detect and reduce signs and symptoms of depression in older adults. The program aims to empower at-risk older adults through involvement in meaningful activities. Healthy IDEAS is available to older adults enrolled in the Massachusetts Home Care Program. </a:t>
            </a:r>
          </a:p>
          <a:p>
            <a:pPr algn="l">
              <a:lnSpc>
                <a:spcPts val="2600"/>
              </a:lnSpc>
            </a:pPr>
            <a:endParaRPr lang="en-US" sz="2000">
              <a:solidFill>
                <a:srgbClr val="000000"/>
              </a:solidFill>
              <a:latin typeface="Cabin"/>
              <a:ea typeface="Cabin"/>
              <a:cs typeface="Cabin"/>
              <a:sym typeface="Cabin"/>
            </a:endParaRPr>
          </a:p>
          <a:p>
            <a:pPr algn="l">
              <a:lnSpc>
                <a:spcPts val="2600"/>
              </a:lnSpc>
            </a:pPr>
            <a:r>
              <a:rPr lang="en-US" sz="2000" b="1">
                <a:solidFill>
                  <a:srgbClr val="000000"/>
                </a:solidFill>
                <a:latin typeface="Cabin Bold"/>
                <a:ea typeface="Cabin Bold"/>
                <a:cs typeface="Cabin Bold"/>
                <a:sym typeface="Cabin Bold"/>
              </a:rPr>
              <a:t>Certified Older Adult Peer Specialists (COAPS)  </a:t>
            </a:r>
          </a:p>
          <a:p>
            <a:pPr algn="l">
              <a:lnSpc>
                <a:spcPts val="2600"/>
              </a:lnSpc>
            </a:pPr>
            <a:r>
              <a:rPr lang="en-US" sz="2000">
                <a:solidFill>
                  <a:srgbClr val="000000"/>
                </a:solidFill>
                <a:latin typeface="Cabin"/>
                <a:ea typeface="Cabin"/>
                <a:cs typeface="Cabin"/>
                <a:sym typeface="Cabin"/>
              </a:rPr>
              <a:t>Peer Specialists trained on topics including the aging process, suicide, substance use, dementia, physical illness, mental health, and aging in community, provide support, either in-person or remotely, for older adults with mental health challenges. COAPS is available to older adults enrolled in the Massachusetts Home Care Program. The program can also be offered virtually.   </a:t>
            </a:r>
          </a:p>
          <a:p>
            <a:pPr algn="l">
              <a:lnSpc>
                <a:spcPts val="2600"/>
              </a:lnSpc>
            </a:pPr>
            <a:endParaRPr lang="en-US" sz="2000">
              <a:solidFill>
                <a:srgbClr val="000000"/>
              </a:solidFill>
              <a:latin typeface="Cabin"/>
              <a:ea typeface="Cabin"/>
              <a:cs typeface="Cabin"/>
              <a:sym typeface="Cabin"/>
            </a:endParaRPr>
          </a:p>
          <a:p>
            <a:pPr algn="l">
              <a:lnSpc>
                <a:spcPts val="2600"/>
              </a:lnSpc>
            </a:pPr>
            <a:r>
              <a:rPr lang="en-US" sz="2000" b="1">
                <a:solidFill>
                  <a:srgbClr val="000000"/>
                </a:solidFill>
                <a:latin typeface="Cabin Bold"/>
                <a:ea typeface="Cabin Bold"/>
                <a:cs typeface="Cabin Bold"/>
                <a:sym typeface="Cabin Bold"/>
              </a:rPr>
              <a:t>Advocacy &amp; Navigating Care in the Home with Ongoing Risks (ANCHOR)  </a:t>
            </a:r>
          </a:p>
          <a:p>
            <a:pPr algn="l">
              <a:lnSpc>
                <a:spcPts val="2600"/>
              </a:lnSpc>
            </a:pPr>
            <a:r>
              <a:rPr lang="en-US" sz="2000">
                <a:solidFill>
                  <a:srgbClr val="000000"/>
                </a:solidFill>
                <a:latin typeface="Cabin"/>
                <a:ea typeface="Cabin"/>
                <a:cs typeface="Cabin"/>
                <a:sym typeface="Cabin"/>
              </a:rPr>
              <a:t>Providing time-intensive, rigorous care management for older adults, with or without a behavioral health diagnosis, who are at risk of institutionalization or homelessness due to the inability to accept or retain services. ANCHOR is available to older adults enrolled in the Massachusetts Home Care Program.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1010</Words>
  <Application>Microsoft Office PowerPoint</Application>
  <PresentationFormat>Custom</PresentationFormat>
  <Paragraphs>67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Cabin Bold</vt:lpstr>
      <vt:lpstr>Cabin Italics</vt:lpstr>
      <vt:lpstr>Cabin</vt:lpstr>
      <vt:lpstr>Arial</vt:lpstr>
      <vt:lpstr>Calibri</vt:lpstr>
      <vt:lpstr>Office Theme</vt:lpstr>
      <vt:lpstr>Brand Guidelines</vt:lpstr>
      <vt:lpstr>Behavioral Health Outreach for Aging Populations</vt:lpstr>
      <vt:lpstr>Introduction</vt:lpstr>
      <vt:lpstr>Content Style</vt:lpstr>
      <vt:lpstr>Content Style Cont.</vt:lpstr>
      <vt:lpstr>Areas Served</vt:lpstr>
      <vt:lpstr>Logo</vt:lpstr>
      <vt:lpstr>Logo -- Co-branding Requirements</vt:lpstr>
      <vt:lpstr>Additional Behavioral Health Service Definitions</vt:lpstr>
      <vt:lpstr>Additional Behavioral Health Service Definitions Cont.</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Health Outreach for Aging Populations</dc:title>
  <cp:lastModifiedBy>Romano, Eleanor (ELD)</cp:lastModifiedBy>
  <cp:revision>2</cp:revision>
  <dcterms:created xsi:type="dcterms:W3CDTF">2006-08-16T00:00:00Z</dcterms:created>
  <dcterms:modified xsi:type="dcterms:W3CDTF">2026-02-03T20:12:50Z</dcterms:modified>
  <dc:identifier>DAGH8iyAkbg</dc:identifier>
</cp:coreProperties>
</file>