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4"/>
  </p:sldMasterIdLst>
  <p:notesMasterIdLst>
    <p:notesMasterId r:id="rId15"/>
  </p:notesMasterIdLst>
  <p:sldIdLst>
    <p:sldId id="281" r:id="rId5"/>
    <p:sldId id="282" r:id="rId6"/>
    <p:sldId id="285" r:id="rId7"/>
    <p:sldId id="296" r:id="rId8"/>
    <p:sldId id="295" r:id="rId9"/>
    <p:sldId id="297" r:id="rId10"/>
    <p:sldId id="292" r:id="rId11"/>
    <p:sldId id="301" r:id="rId12"/>
    <p:sldId id="302" r:id="rId13"/>
    <p:sldId id="303" r:id="rId14"/>
  </p:sldIdLst>
  <p:sldSz cx="9144000" cy="6858000" type="screen4x3"/>
  <p:notesSz cx="7010400" cy="9296400"/>
  <p:defaultTextStyle>
    <a:defPPr>
      <a:defRPr lang="en-US"/>
    </a:defPPr>
    <a:lvl1pPr algn="l" rtl="0" fontAlgn="base">
      <a:spcBef>
        <a:spcPct val="0"/>
      </a:spcBef>
      <a:spcAft>
        <a:spcPct val="0"/>
      </a:spcAft>
      <a:defRPr b="1" kern="1200">
        <a:solidFill>
          <a:schemeClr val="tx1"/>
        </a:solidFill>
        <a:latin typeface="Arial" charset="0"/>
        <a:ea typeface="+mn-ea"/>
        <a:cs typeface="Arial" charset="0"/>
      </a:defRPr>
    </a:lvl1pPr>
    <a:lvl2pPr marL="457200" algn="l" rtl="0" fontAlgn="base">
      <a:spcBef>
        <a:spcPct val="0"/>
      </a:spcBef>
      <a:spcAft>
        <a:spcPct val="0"/>
      </a:spcAft>
      <a:defRPr b="1" kern="1200">
        <a:solidFill>
          <a:schemeClr val="tx1"/>
        </a:solidFill>
        <a:latin typeface="Arial" charset="0"/>
        <a:ea typeface="+mn-ea"/>
        <a:cs typeface="Arial" charset="0"/>
      </a:defRPr>
    </a:lvl2pPr>
    <a:lvl3pPr marL="914400" algn="l" rtl="0" fontAlgn="base">
      <a:spcBef>
        <a:spcPct val="0"/>
      </a:spcBef>
      <a:spcAft>
        <a:spcPct val="0"/>
      </a:spcAft>
      <a:defRPr b="1" kern="1200">
        <a:solidFill>
          <a:schemeClr val="tx1"/>
        </a:solidFill>
        <a:latin typeface="Arial" charset="0"/>
        <a:ea typeface="+mn-ea"/>
        <a:cs typeface="Arial" charset="0"/>
      </a:defRPr>
    </a:lvl3pPr>
    <a:lvl4pPr marL="1371600" algn="l" rtl="0" fontAlgn="base">
      <a:spcBef>
        <a:spcPct val="0"/>
      </a:spcBef>
      <a:spcAft>
        <a:spcPct val="0"/>
      </a:spcAft>
      <a:defRPr b="1" kern="1200">
        <a:solidFill>
          <a:schemeClr val="tx1"/>
        </a:solidFill>
        <a:latin typeface="Arial" charset="0"/>
        <a:ea typeface="+mn-ea"/>
        <a:cs typeface="Arial" charset="0"/>
      </a:defRPr>
    </a:lvl4pPr>
    <a:lvl5pPr marL="1828800" algn="l" rtl="0" fontAlgn="base">
      <a:spcBef>
        <a:spcPct val="0"/>
      </a:spcBef>
      <a:spcAft>
        <a:spcPct val="0"/>
      </a:spcAft>
      <a:defRPr b="1" kern="1200">
        <a:solidFill>
          <a:schemeClr val="tx1"/>
        </a:solidFill>
        <a:latin typeface="Arial" charset="0"/>
        <a:ea typeface="+mn-ea"/>
        <a:cs typeface="Arial" charset="0"/>
      </a:defRPr>
    </a:lvl5pPr>
    <a:lvl6pPr marL="2286000" algn="l" defTabSz="914400" rtl="0" eaLnBrk="1" latinLnBrk="0" hangingPunct="1">
      <a:defRPr b="1" kern="1200">
        <a:solidFill>
          <a:schemeClr val="tx1"/>
        </a:solidFill>
        <a:latin typeface="Arial" charset="0"/>
        <a:ea typeface="+mn-ea"/>
        <a:cs typeface="Arial" charset="0"/>
      </a:defRPr>
    </a:lvl6pPr>
    <a:lvl7pPr marL="2743200" algn="l" defTabSz="914400" rtl="0" eaLnBrk="1" latinLnBrk="0" hangingPunct="1">
      <a:defRPr b="1" kern="1200">
        <a:solidFill>
          <a:schemeClr val="tx1"/>
        </a:solidFill>
        <a:latin typeface="Arial" charset="0"/>
        <a:ea typeface="+mn-ea"/>
        <a:cs typeface="Arial" charset="0"/>
      </a:defRPr>
    </a:lvl7pPr>
    <a:lvl8pPr marL="3200400" algn="l" defTabSz="914400" rtl="0" eaLnBrk="1" latinLnBrk="0" hangingPunct="1">
      <a:defRPr b="1" kern="1200">
        <a:solidFill>
          <a:schemeClr val="tx1"/>
        </a:solidFill>
        <a:latin typeface="Arial" charset="0"/>
        <a:ea typeface="+mn-ea"/>
        <a:cs typeface="Arial" charset="0"/>
      </a:defRPr>
    </a:lvl8pPr>
    <a:lvl9pPr marL="3657600" algn="l" defTabSz="914400" rtl="0" eaLnBrk="1" latinLnBrk="0" hangingPunct="1">
      <a:defRPr b="1"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vin Vautrinot" initials="KV" lastIdx="3" clrIdx="0">
    <p:extLst>
      <p:ext uri="{19B8F6BF-5375-455C-9EA6-DF929625EA0E}">
        <p15:presenceInfo xmlns:p15="http://schemas.microsoft.com/office/powerpoint/2012/main" userId="S-1-5-21-4065536073-3001323779-3225953271-100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94152" autoAdjust="0"/>
  </p:normalViewPr>
  <p:slideViewPr>
    <p:cSldViewPr snapToGrid="0">
      <p:cViewPr varScale="1">
        <p:scale>
          <a:sx n="108" d="100"/>
          <a:sy n="108" d="100"/>
        </p:scale>
        <p:origin x="1740"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3748DCBC-9AB5-4CEE-B10E-7BB9E28851EA}" type="datetimeFigureOut">
              <a:rPr lang="en-US" smtClean="0"/>
              <a:t>7/8/2019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91CAF752-8513-4CB9-85E0-84E1026314C9}" type="slidenum">
              <a:rPr lang="en-US" smtClean="0"/>
              <a:t>‹#›</a:t>
            </a:fld>
            <a:endParaRPr lang="en-US" dirty="0"/>
          </a:p>
        </p:txBody>
      </p:sp>
    </p:spTree>
    <p:extLst>
      <p:ext uri="{BB962C8B-B14F-4D97-AF65-F5344CB8AC3E}">
        <p14:creationId xmlns:p14="http://schemas.microsoft.com/office/powerpoint/2010/main" val="942230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CAF752-8513-4CB9-85E0-84E1026314C9}" type="slidenum">
              <a:rPr lang="en-US" smtClean="0"/>
              <a:t>7</a:t>
            </a:fld>
            <a:endParaRPr lang="en-US" dirty="0"/>
          </a:p>
        </p:txBody>
      </p:sp>
    </p:spTree>
    <p:extLst>
      <p:ext uri="{BB962C8B-B14F-4D97-AF65-F5344CB8AC3E}">
        <p14:creationId xmlns:p14="http://schemas.microsoft.com/office/powerpoint/2010/main" val="23904038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CAF752-8513-4CB9-85E0-84E1026314C9}" type="slidenum">
              <a:rPr lang="en-US" smtClean="0"/>
              <a:t>8</a:t>
            </a:fld>
            <a:endParaRPr lang="en-US" dirty="0"/>
          </a:p>
        </p:txBody>
      </p:sp>
    </p:spTree>
    <p:extLst>
      <p:ext uri="{BB962C8B-B14F-4D97-AF65-F5344CB8AC3E}">
        <p14:creationId xmlns:p14="http://schemas.microsoft.com/office/powerpoint/2010/main" val="491980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CAF752-8513-4CB9-85E0-84E1026314C9}" type="slidenum">
              <a:rPr lang="en-US" smtClean="0"/>
              <a:t>9</a:t>
            </a:fld>
            <a:endParaRPr lang="en-US" dirty="0"/>
          </a:p>
        </p:txBody>
      </p:sp>
    </p:spTree>
    <p:extLst>
      <p:ext uri="{BB962C8B-B14F-4D97-AF65-F5344CB8AC3E}">
        <p14:creationId xmlns:p14="http://schemas.microsoft.com/office/powerpoint/2010/main" val="33372124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1CAF752-8513-4CB9-85E0-84E1026314C9}" type="slidenum">
              <a:rPr lang="en-US" smtClean="0"/>
              <a:t>10</a:t>
            </a:fld>
            <a:endParaRPr lang="en-US" dirty="0"/>
          </a:p>
        </p:txBody>
      </p:sp>
    </p:spTree>
    <p:extLst>
      <p:ext uri="{BB962C8B-B14F-4D97-AF65-F5344CB8AC3E}">
        <p14:creationId xmlns:p14="http://schemas.microsoft.com/office/powerpoint/2010/main" val="369100233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print"/>
          <a:srcRect/>
          <a:stretch>
            <a:fillRect/>
          </a:stretch>
        </p:blipFill>
        <p:spPr bwMode="auto">
          <a:xfrm>
            <a:off x="479427"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40" y="1165229"/>
            <a:ext cx="14287" cy="4557713"/>
          </a:xfrm>
          <a:prstGeom prst="line">
            <a:avLst/>
          </a:prstGeom>
          <a:noFill/>
          <a:ln w="9525">
            <a:solidFill>
              <a:srgbClr val="0033CC"/>
            </a:solidFill>
            <a:round/>
            <a:headEnd/>
            <a:tailEnd/>
          </a:ln>
        </p:spPr>
        <p:txBody>
          <a:bodyPr/>
          <a:lstStyle/>
          <a:p>
            <a:pPr>
              <a:spcBef>
                <a:spcPct val="50000"/>
              </a:spcBef>
              <a:defRPr/>
            </a:pPr>
            <a:endParaRPr lang="en-US" sz="1800" dirty="0"/>
          </a:p>
        </p:txBody>
      </p:sp>
      <p:sp>
        <p:nvSpPr>
          <p:cNvPr id="6" name="Line 11"/>
          <p:cNvSpPr>
            <a:spLocks noChangeShapeType="1"/>
          </p:cNvSpPr>
          <p:nvPr/>
        </p:nvSpPr>
        <p:spPr bwMode="auto">
          <a:xfrm>
            <a:off x="2443165" y="3752850"/>
            <a:ext cx="5722937" cy="0"/>
          </a:xfrm>
          <a:prstGeom prst="line">
            <a:avLst/>
          </a:prstGeom>
          <a:noFill/>
          <a:ln w="9525">
            <a:solidFill>
              <a:srgbClr val="0033CC"/>
            </a:solidFill>
            <a:round/>
            <a:headEnd/>
            <a:tailEnd/>
          </a:ln>
        </p:spPr>
        <p:txBody>
          <a:bodyPr/>
          <a:lstStyle/>
          <a:p>
            <a:pPr>
              <a:spcBef>
                <a:spcPct val="50000"/>
              </a:spcBef>
              <a:defRPr/>
            </a:pPr>
            <a:endParaRPr lang="en-US" sz="1800" dirty="0"/>
          </a:p>
        </p:txBody>
      </p:sp>
      <p:sp>
        <p:nvSpPr>
          <p:cNvPr id="105478" name="Rectangle 6"/>
          <p:cNvSpPr>
            <a:spLocks noGrp="1" noChangeArrowheads="1"/>
          </p:cNvSpPr>
          <p:nvPr>
            <p:ph type="ctrTitle"/>
          </p:nvPr>
        </p:nvSpPr>
        <p:spPr>
          <a:xfrm>
            <a:off x="2352677" y="1143000"/>
            <a:ext cx="6105525" cy="2457450"/>
          </a:xfrm>
        </p:spPr>
        <p:txBody>
          <a:bodyPr anchor="t"/>
          <a:lstStyle>
            <a:lvl1pPr>
              <a:spcAft>
                <a:spcPct val="25000"/>
              </a:spcAft>
              <a:defRPr/>
            </a:lvl1pPr>
          </a:lstStyle>
          <a:p>
            <a:r>
              <a:rPr lang="en-US"/>
              <a:t>Click to edit Master title style</a:t>
            </a:r>
          </a:p>
        </p:txBody>
      </p:sp>
      <p:sp>
        <p:nvSpPr>
          <p:cNvPr id="8" name="Rectangle 3"/>
          <p:cNvSpPr>
            <a:spLocks noGrp="1" noChangeArrowheads="1"/>
          </p:cNvSpPr>
          <p:nvPr>
            <p:ph type="dt" sz="half" idx="10"/>
          </p:nvPr>
        </p:nvSpPr>
        <p:spPr>
          <a:xfrm>
            <a:off x="457200" y="6245225"/>
            <a:ext cx="2133600" cy="476250"/>
          </a:xfrm>
        </p:spPr>
        <p:txBody>
          <a:bodyPr/>
          <a:lstStyle>
            <a:lvl1pPr>
              <a:defRPr smtClean="0"/>
            </a:lvl1pPr>
          </a:lstStyle>
          <a:p>
            <a:fld id="{DA9139F6-BA49-4C64-96E8-1CB7D85DA980}" type="datetime1">
              <a:rPr lang="en-US" smtClean="0"/>
              <a:t>7/8/2019</a:t>
            </a:fld>
            <a:endParaRPr lang="en-US" dirty="0"/>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endParaRPr lang="en-US" dirty="0"/>
          </a:p>
        </p:txBody>
      </p:sp>
      <p:sp>
        <p:nvSpPr>
          <p:cNvPr id="10" name="Rectangle 5"/>
          <p:cNvSpPr>
            <a:spLocks noGrp="1" noChangeArrowheads="1"/>
          </p:cNvSpPr>
          <p:nvPr>
            <p:ph type="sldNum" sz="quarter" idx="12"/>
          </p:nvPr>
        </p:nvSpPr>
        <p:spPr>
          <a:xfrm>
            <a:off x="6553200" y="6245225"/>
            <a:ext cx="2133600" cy="476250"/>
          </a:xfrm>
        </p:spPr>
        <p:txBody>
          <a:bodyPr/>
          <a:lstStyle>
            <a:lvl1pPr>
              <a:defRPr/>
            </a:lvl1pPr>
          </a:lstStyle>
          <a:p>
            <a:fld id="{DCE7870C-62A8-41C1-BB51-71B5DB107E6F}" type="slidenum">
              <a:rPr lang="en-US" smtClean="0"/>
              <a:pPr/>
              <a:t>‹#›</a:t>
            </a:fld>
            <a:endParaRPr lang="en-US" dirty="0"/>
          </a:p>
        </p:txBody>
      </p:sp>
      <p:pic>
        <p:nvPicPr>
          <p:cNvPr id="11" name="Picture 10" descr="EEC.gif"/>
          <p:cNvPicPr>
            <a:picLocks noChangeAspect="1"/>
          </p:cNvPicPr>
          <p:nvPr/>
        </p:nvPicPr>
        <p:blipFill>
          <a:blip r:embed="rId3" cstate="print"/>
          <a:stretch>
            <a:fillRect/>
          </a:stretch>
        </p:blipFill>
        <p:spPr>
          <a:xfrm>
            <a:off x="5814889" y="5590722"/>
            <a:ext cx="2857500" cy="638175"/>
          </a:xfrm>
          <a:prstGeom prst="rect">
            <a:avLst/>
          </a:prstGeom>
        </p:spPr>
      </p:pic>
      <p:sp>
        <p:nvSpPr>
          <p:cNvPr id="13" name="Text Placeholder 12"/>
          <p:cNvSpPr>
            <a:spLocks noGrp="1"/>
          </p:cNvSpPr>
          <p:nvPr>
            <p:ph type="body" sz="quarter" idx="13" hasCustomPrompt="1"/>
          </p:nvPr>
        </p:nvSpPr>
        <p:spPr>
          <a:xfrm>
            <a:off x="2449514" y="3927475"/>
            <a:ext cx="5716587" cy="446088"/>
          </a:xfrm>
        </p:spPr>
        <p:txBody>
          <a:bodyPr/>
          <a:lstStyle>
            <a:lvl1pPr>
              <a:buNone/>
              <a:defRPr sz="1800">
                <a:solidFill>
                  <a:srgbClr val="000099"/>
                </a:solidFill>
              </a:defRPr>
            </a:lvl1pPr>
          </a:lstStyle>
          <a:p>
            <a:pPr lvl="0"/>
            <a:r>
              <a:rPr lang="en-US" dirty="0"/>
              <a:t>[Cover Slide Text]</a:t>
            </a:r>
          </a:p>
        </p:txBody>
      </p:sp>
    </p:spTree>
    <p:extLst>
      <p:ext uri="{BB962C8B-B14F-4D97-AF65-F5344CB8AC3E}">
        <p14:creationId xmlns:p14="http://schemas.microsoft.com/office/powerpoint/2010/main" val="3580590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fld id="{CBEB6426-94E5-4987-A5F6-82579EFE8051}" type="datetime1">
              <a:rPr lang="en-US" smtClean="0"/>
              <a:t>7/8/2019</a:t>
            </a:fld>
            <a:endParaRPr lang="en-US" dirty="0"/>
          </a:p>
        </p:txBody>
      </p:sp>
      <p:sp>
        <p:nvSpPr>
          <p:cNvPr id="5"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2454094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7"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40" y="47625"/>
            <a:ext cx="6167437" cy="60785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fld id="{248A3E73-734A-4946-A056-B9A1372DC4C5}" type="datetime1">
              <a:rPr lang="en-US" smtClean="0"/>
              <a:t>7/8/2019</a:t>
            </a:fld>
            <a:endParaRPr lang="en-US" dirty="0"/>
          </a:p>
        </p:txBody>
      </p:sp>
      <p:sp>
        <p:nvSpPr>
          <p:cNvPr id="5"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6460079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4"/>
            <a:ext cx="41148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4"/>
            <a:ext cx="41148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fld id="{158DF2F1-B292-4CA1-8995-EC52C4A74C46}" type="datetime1">
              <a:rPr lang="en-US" smtClean="0"/>
              <a:t>7/8/2019</a:t>
            </a:fld>
            <a:endParaRPr lang="en-US" dirty="0"/>
          </a:p>
        </p:txBody>
      </p:sp>
      <p:sp>
        <p:nvSpPr>
          <p:cNvPr id="6"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4324645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4"/>
            <a:ext cx="8382000" cy="4525963"/>
          </a:xfrm>
        </p:spPr>
        <p:txBody>
          <a:bodyPr/>
          <a:lstStyle/>
          <a:p>
            <a:pPr lvl="0"/>
            <a:r>
              <a:rPr lang="en-US" noProof="0" dirty="0"/>
              <a:t>Click icon to add table</a:t>
            </a:r>
          </a:p>
        </p:txBody>
      </p:sp>
      <p:sp>
        <p:nvSpPr>
          <p:cNvPr id="4" name="Rectangle 12"/>
          <p:cNvSpPr>
            <a:spLocks noGrp="1" noChangeArrowheads="1"/>
          </p:cNvSpPr>
          <p:nvPr>
            <p:ph type="dt" sz="half" idx="10"/>
          </p:nvPr>
        </p:nvSpPr>
        <p:spPr>
          <a:ln/>
        </p:spPr>
        <p:txBody>
          <a:bodyPr/>
          <a:lstStyle>
            <a:lvl1pPr>
              <a:defRPr/>
            </a:lvl1pPr>
          </a:lstStyle>
          <a:p>
            <a:fld id="{9ECB2626-FDDE-4D28-8049-7A5F9E32C2E0}" type="datetime1">
              <a:rPr lang="en-US" smtClean="0"/>
              <a:t>7/8/2019</a:t>
            </a:fld>
            <a:endParaRPr lang="en-US" dirty="0"/>
          </a:p>
        </p:txBody>
      </p:sp>
      <p:sp>
        <p:nvSpPr>
          <p:cNvPr id="5"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7750330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fld id="{7293543D-0262-455D-AE42-AC8C0662263B}" type="datetime1">
              <a:rPr lang="en-US" smtClean="0"/>
              <a:t>7/8/2019</a:t>
            </a:fld>
            <a:endParaRPr lang="en-US" dirty="0"/>
          </a:p>
        </p:txBody>
      </p:sp>
      <p:sp>
        <p:nvSpPr>
          <p:cNvPr id="5"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17005739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4"/>
            <a:ext cx="4114800" cy="4525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92"/>
            <a:ext cx="4114800" cy="21875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fld id="{4E2299AB-D55C-4F92-9E1B-CAB4A2782EA9}" type="datetime1">
              <a:rPr lang="en-US" smtClean="0"/>
              <a:t>7/8/2019</a:t>
            </a:fld>
            <a:endParaRPr lang="en-US" dirty="0"/>
          </a:p>
        </p:txBody>
      </p:sp>
      <p:sp>
        <p:nvSpPr>
          <p:cNvPr id="7"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34065251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281E77-A110-4D5B-9C53-7DB9D4442DEB}" type="datetime1">
              <a:rPr lang="en-US" smtClean="0"/>
              <a:t>7/8/2019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662AE3-65EF-458E-875D-DE56FBFDD95A}" type="slidenum">
              <a:rPr lang="en-US" smtClean="0"/>
              <a:pPr/>
              <a:t>‹#›</a:t>
            </a:fld>
            <a:endParaRPr lang="en-US" dirty="0"/>
          </a:p>
        </p:txBody>
      </p:sp>
    </p:spTree>
    <p:extLst>
      <p:ext uri="{BB962C8B-B14F-4D97-AF65-F5344CB8AC3E}">
        <p14:creationId xmlns:p14="http://schemas.microsoft.com/office/powerpoint/2010/main" val="2842769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3"/>
            <a:ext cx="8382000" cy="4525963"/>
          </a:xfrm>
        </p:spPr>
        <p:txBody>
          <a:bodyPr/>
          <a:lstStyle>
            <a:lvl1pPr>
              <a:defRPr sz="2000"/>
            </a:lvl1pPr>
            <a:lvl2pPr>
              <a:defRPr sz="1800"/>
            </a:lvl2pPr>
            <a:lvl3pPr>
              <a:defRPr sz="1800"/>
            </a:lvl3pPr>
            <a:lvl4pPr>
              <a:defRPr sz="1800"/>
            </a:lvl4pPr>
            <a:lvl5pPr>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Rectangle 12"/>
          <p:cNvSpPr>
            <a:spLocks noGrp="1" noChangeArrowheads="1"/>
          </p:cNvSpPr>
          <p:nvPr>
            <p:ph type="dt" sz="half" idx="10"/>
          </p:nvPr>
        </p:nvSpPr>
        <p:spPr>
          <a:ln/>
        </p:spPr>
        <p:txBody>
          <a:bodyPr/>
          <a:lstStyle>
            <a:lvl1pPr>
              <a:defRPr/>
            </a:lvl1pPr>
          </a:lstStyle>
          <a:p>
            <a:fld id="{6D815C03-84D9-4D73-AC14-6C63C53862D5}" type="datetime1">
              <a:rPr lang="en-US" smtClean="0"/>
              <a:t>7/8/2019</a:t>
            </a:fld>
            <a:endParaRPr lang="en-US" dirty="0"/>
          </a:p>
        </p:txBody>
      </p:sp>
      <p:sp>
        <p:nvSpPr>
          <p:cNvPr id="5"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dirty="0"/>
              <a:t>Slide Title</a:t>
            </a:r>
          </a:p>
          <a:p>
            <a:pPr lvl="0"/>
            <a:endParaRPr lang="en-US" dirty="0"/>
          </a:p>
        </p:txBody>
      </p:sp>
    </p:spTree>
    <p:extLst>
      <p:ext uri="{BB962C8B-B14F-4D97-AF65-F5344CB8AC3E}">
        <p14:creationId xmlns:p14="http://schemas.microsoft.com/office/powerpoint/2010/main" val="30161170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189" indent="0">
              <a:buNone/>
              <a:defRPr sz="1800"/>
            </a:lvl2pPr>
            <a:lvl3pPr marL="914377" indent="0">
              <a:buNone/>
              <a:defRPr sz="1600"/>
            </a:lvl3pPr>
            <a:lvl4pPr marL="1371566" indent="0">
              <a:buNone/>
              <a:defRPr sz="1400"/>
            </a:lvl4pPr>
            <a:lvl5pPr marL="1828754" indent="0">
              <a:buNone/>
              <a:defRPr sz="1400"/>
            </a:lvl5pPr>
            <a:lvl6pPr marL="2285943" indent="0">
              <a:buNone/>
              <a:defRPr sz="1400"/>
            </a:lvl6pPr>
            <a:lvl7pPr marL="2743131" indent="0">
              <a:buNone/>
              <a:defRPr sz="1400"/>
            </a:lvl7pPr>
            <a:lvl8pPr marL="3200320" indent="0">
              <a:buNone/>
              <a:defRPr sz="1400"/>
            </a:lvl8pPr>
            <a:lvl9pPr marL="3657509" indent="0">
              <a:buNone/>
              <a:defRPr sz="1400"/>
            </a:lvl9pPr>
          </a:lstStyle>
          <a:p>
            <a:pPr lvl="0"/>
            <a:r>
              <a:rPr lang="en-US"/>
              <a:t>Edit Master text styles</a:t>
            </a:r>
          </a:p>
        </p:txBody>
      </p:sp>
      <p:sp>
        <p:nvSpPr>
          <p:cNvPr id="4" name="Rectangle 12"/>
          <p:cNvSpPr>
            <a:spLocks noGrp="1" noChangeArrowheads="1"/>
          </p:cNvSpPr>
          <p:nvPr>
            <p:ph type="dt" sz="half" idx="10"/>
          </p:nvPr>
        </p:nvSpPr>
        <p:spPr>
          <a:ln/>
        </p:spPr>
        <p:txBody>
          <a:bodyPr/>
          <a:lstStyle>
            <a:lvl1pPr>
              <a:defRPr/>
            </a:lvl1pPr>
          </a:lstStyle>
          <a:p>
            <a:fld id="{4D9DB6AC-E0AC-430F-9BD9-E4326C64585B}" type="datetime1">
              <a:rPr lang="en-US" smtClean="0"/>
              <a:t>7/8/2019</a:t>
            </a:fld>
            <a:endParaRPr lang="en-US" dirty="0"/>
          </a:p>
        </p:txBody>
      </p:sp>
      <p:sp>
        <p:nvSpPr>
          <p:cNvPr id="5"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149881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4"/>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4"/>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fld id="{025AF444-2DB3-4166-99B0-F5DDB6077CB0}" type="datetime1">
              <a:rPr lang="en-US" smtClean="0"/>
              <a:t>7/8/2019</a:t>
            </a:fld>
            <a:endParaRPr lang="en-US" dirty="0"/>
          </a:p>
        </p:txBody>
      </p:sp>
      <p:sp>
        <p:nvSpPr>
          <p:cNvPr id="6"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3384131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fld id="{73962C65-38F8-4FD9-BCD9-EB4A9F3F4BF9}" type="datetime1">
              <a:rPr lang="en-US" smtClean="0"/>
              <a:t>7/8/2019</a:t>
            </a:fld>
            <a:endParaRPr lang="en-US" dirty="0"/>
          </a:p>
        </p:txBody>
      </p:sp>
      <p:sp>
        <p:nvSpPr>
          <p:cNvPr id="8"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1506298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fld id="{E14F89E3-8E4D-43EB-8DF3-AF80E5E27E51}" type="datetime1">
              <a:rPr lang="en-US" smtClean="0"/>
              <a:t>7/8/2019</a:t>
            </a:fld>
            <a:endParaRPr lang="en-US" dirty="0"/>
          </a:p>
        </p:txBody>
      </p:sp>
      <p:sp>
        <p:nvSpPr>
          <p:cNvPr id="4"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
        <p:nvSpPr>
          <p:cNvPr id="6" name="Title 5"/>
          <p:cNvSpPr>
            <a:spLocks noGrp="1"/>
          </p:cNvSpPr>
          <p:nvPr>
            <p:ph type="title" hasCustomPrompt="1"/>
          </p:nvPr>
        </p:nvSpPr>
        <p:spPr>
          <a:xfrm>
            <a:off x="414340" y="152403"/>
            <a:ext cx="7584674" cy="722243"/>
          </a:xfrm>
        </p:spPr>
        <p:txBody>
          <a:bodyPr/>
          <a:lstStyle>
            <a:lvl1pPr>
              <a:defRPr/>
            </a:lvl1pPr>
          </a:lstStyle>
          <a:p>
            <a:r>
              <a:rPr lang="en-US" dirty="0"/>
              <a:t>[Slide Title]</a:t>
            </a:r>
          </a:p>
        </p:txBody>
      </p:sp>
    </p:spTree>
    <p:extLst>
      <p:ext uri="{BB962C8B-B14F-4D97-AF65-F5344CB8AC3E}">
        <p14:creationId xmlns:p14="http://schemas.microsoft.com/office/powerpoint/2010/main" val="2982387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fld id="{36BA6AFD-EEF9-42E0-81FC-F21435A6AC21}" type="datetime1">
              <a:rPr lang="en-US" smtClean="0"/>
              <a:t>7/8/2019</a:t>
            </a:fld>
            <a:endParaRPr lang="en-US" dirty="0"/>
          </a:p>
        </p:txBody>
      </p:sp>
      <p:sp>
        <p:nvSpPr>
          <p:cNvPr id="3"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3652642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Edit Master text styles</a:t>
            </a:r>
          </a:p>
        </p:txBody>
      </p:sp>
      <p:sp>
        <p:nvSpPr>
          <p:cNvPr id="5" name="Rectangle 12"/>
          <p:cNvSpPr>
            <a:spLocks noGrp="1" noChangeArrowheads="1"/>
          </p:cNvSpPr>
          <p:nvPr>
            <p:ph type="dt" sz="half" idx="10"/>
          </p:nvPr>
        </p:nvSpPr>
        <p:spPr>
          <a:ln/>
        </p:spPr>
        <p:txBody>
          <a:bodyPr/>
          <a:lstStyle>
            <a:lvl1pPr>
              <a:defRPr/>
            </a:lvl1pPr>
          </a:lstStyle>
          <a:p>
            <a:fld id="{39D69103-BCA6-4946-80E0-F67F96576DCB}" type="datetime1">
              <a:rPr lang="en-US" smtClean="0"/>
              <a:t>7/8/2019</a:t>
            </a:fld>
            <a:endParaRPr lang="en-US" dirty="0"/>
          </a:p>
        </p:txBody>
      </p:sp>
      <p:sp>
        <p:nvSpPr>
          <p:cNvPr id="6"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4219672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9" indent="0">
              <a:buNone/>
              <a:defRPr sz="1200"/>
            </a:lvl2pPr>
            <a:lvl3pPr marL="914377" indent="0">
              <a:buNone/>
              <a:defRPr sz="1000"/>
            </a:lvl3pPr>
            <a:lvl4pPr marL="1371566" indent="0">
              <a:buNone/>
              <a:defRPr sz="900"/>
            </a:lvl4pPr>
            <a:lvl5pPr marL="1828754" indent="0">
              <a:buNone/>
              <a:defRPr sz="900"/>
            </a:lvl5pPr>
            <a:lvl6pPr marL="2285943" indent="0">
              <a:buNone/>
              <a:defRPr sz="900"/>
            </a:lvl6pPr>
            <a:lvl7pPr marL="2743131" indent="0">
              <a:buNone/>
              <a:defRPr sz="900"/>
            </a:lvl7pPr>
            <a:lvl8pPr marL="3200320" indent="0">
              <a:buNone/>
              <a:defRPr sz="900"/>
            </a:lvl8pPr>
            <a:lvl9pPr marL="3657509" indent="0">
              <a:buNone/>
              <a:defRPr sz="900"/>
            </a:lvl9pPr>
          </a:lstStyle>
          <a:p>
            <a:pPr lvl="0"/>
            <a:r>
              <a:rPr lang="en-US"/>
              <a:t>Edit Master text styles</a:t>
            </a:r>
          </a:p>
        </p:txBody>
      </p:sp>
      <p:sp>
        <p:nvSpPr>
          <p:cNvPr id="5" name="Rectangle 12"/>
          <p:cNvSpPr>
            <a:spLocks noGrp="1" noChangeArrowheads="1"/>
          </p:cNvSpPr>
          <p:nvPr>
            <p:ph type="dt" sz="half" idx="10"/>
          </p:nvPr>
        </p:nvSpPr>
        <p:spPr>
          <a:ln/>
        </p:spPr>
        <p:txBody>
          <a:bodyPr/>
          <a:lstStyle>
            <a:lvl1pPr>
              <a:defRPr/>
            </a:lvl1pPr>
          </a:lstStyle>
          <a:p>
            <a:fld id="{5BB721A3-6C26-4601-A8EB-766E59384539}" type="datetime1">
              <a:rPr lang="en-US" smtClean="0"/>
              <a:t>7/8/2019</a:t>
            </a:fld>
            <a:endParaRPr lang="en-US" dirty="0"/>
          </a:p>
        </p:txBody>
      </p:sp>
      <p:sp>
        <p:nvSpPr>
          <p:cNvPr id="6" name="Rectangle 14"/>
          <p:cNvSpPr>
            <a:spLocks noGrp="1" noChangeArrowheads="1"/>
          </p:cNvSpPr>
          <p:nvPr>
            <p:ph type="sldNum" sz="quarter" idx="11"/>
          </p:nvPr>
        </p:nvSpPr>
        <p:spPr>
          <a:ln/>
        </p:spPr>
        <p:txBody>
          <a:bodyPr/>
          <a:lstStyle>
            <a:lvl1pPr>
              <a:defRPr/>
            </a:lvl1pPr>
          </a:lstStyle>
          <a:p>
            <a:fld id="{DCE7870C-62A8-41C1-BB51-71B5DB107E6F}" type="slidenum">
              <a:rPr lang="en-US" smtClean="0"/>
              <a:pPr/>
              <a:t>‹#›</a:t>
            </a:fld>
            <a:endParaRPr lang="en-US" dirty="0"/>
          </a:p>
        </p:txBody>
      </p:sp>
    </p:spTree>
    <p:extLst>
      <p:ext uri="{BB962C8B-B14F-4D97-AF65-F5344CB8AC3E}">
        <p14:creationId xmlns:p14="http://schemas.microsoft.com/office/powerpoint/2010/main" val="3314870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gi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4100" name="Rectangle 11"/>
          <p:cNvSpPr>
            <a:spLocks noGrp="1" noChangeArrowheads="1"/>
          </p:cNvSpPr>
          <p:nvPr>
            <p:ph type="body" idx="1"/>
          </p:nvPr>
        </p:nvSpPr>
        <p:spPr bwMode="auto">
          <a:xfrm>
            <a:off x="457200" y="1600204"/>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2" y="6594479"/>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fld id="{01A51661-F60D-4D1E-961E-E59AEBF447E1}" type="datetime1">
              <a:rPr lang="en-US" smtClean="0"/>
              <a:t>7/8/2019</a:t>
            </a:fld>
            <a:endParaRPr lang="en-US" dirty="0"/>
          </a:p>
        </p:txBody>
      </p:sp>
      <p:sp>
        <p:nvSpPr>
          <p:cNvPr id="75790" name="Rectangle 14"/>
          <p:cNvSpPr>
            <a:spLocks noGrp="1" noChangeArrowheads="1"/>
          </p:cNvSpPr>
          <p:nvPr>
            <p:ph type="sldNum" sz="quarter" idx="4"/>
          </p:nvPr>
        </p:nvSpPr>
        <p:spPr bwMode="auto">
          <a:xfrm>
            <a:off x="7210427" y="6594479"/>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fld id="{DCE7870C-62A8-41C1-BB51-71B5DB107E6F}" type="slidenum">
              <a:rPr lang="en-US" smtClean="0"/>
              <a:pPr/>
              <a:t>‹#›</a:t>
            </a:fld>
            <a:endParaRPr lang="en-US" dirty="0"/>
          </a:p>
        </p:txBody>
      </p:sp>
      <p:sp>
        <p:nvSpPr>
          <p:cNvPr id="1031" name="Line 32"/>
          <p:cNvSpPr>
            <a:spLocks noChangeShapeType="1"/>
          </p:cNvSpPr>
          <p:nvPr/>
        </p:nvSpPr>
        <p:spPr bwMode="auto">
          <a:xfrm>
            <a:off x="444502" y="919166"/>
            <a:ext cx="8415338" cy="1587"/>
          </a:xfrm>
          <a:prstGeom prst="line">
            <a:avLst/>
          </a:prstGeom>
          <a:noFill/>
          <a:ln w="9525">
            <a:solidFill>
              <a:srgbClr val="0033CC"/>
            </a:solidFill>
            <a:round/>
            <a:headEnd/>
            <a:tailEnd/>
          </a:ln>
        </p:spPr>
        <p:txBody>
          <a:bodyPr/>
          <a:lstStyle/>
          <a:p>
            <a:pPr>
              <a:spcBef>
                <a:spcPct val="50000"/>
              </a:spcBef>
              <a:defRPr/>
            </a:pPr>
            <a:endParaRPr lang="en-US" sz="1800" dirty="0"/>
          </a:p>
        </p:txBody>
      </p:sp>
      <p:pic>
        <p:nvPicPr>
          <p:cNvPr id="8" name="Picture 7" descr="EEC-Happle2.gif"/>
          <p:cNvPicPr>
            <a:picLocks noChangeAspect="1"/>
          </p:cNvPicPr>
          <p:nvPr/>
        </p:nvPicPr>
        <p:blipFill>
          <a:blip r:embed="rId18" cstate="print"/>
          <a:stretch>
            <a:fillRect/>
          </a:stretch>
        </p:blipFill>
        <p:spPr>
          <a:xfrm>
            <a:off x="8181890" y="182878"/>
            <a:ext cx="659958" cy="655859"/>
          </a:xfrm>
          <a:prstGeom prst="rect">
            <a:avLst/>
          </a:prstGeom>
        </p:spPr>
      </p:pic>
    </p:spTree>
    <p:extLst>
      <p:ext uri="{BB962C8B-B14F-4D97-AF65-F5344CB8AC3E}">
        <p14:creationId xmlns:p14="http://schemas.microsoft.com/office/powerpoint/2010/main" val="145877135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189" algn="l" rtl="0" eaLnBrk="1" fontAlgn="base" hangingPunct="1">
        <a:spcBef>
          <a:spcPct val="0"/>
        </a:spcBef>
        <a:spcAft>
          <a:spcPct val="0"/>
        </a:spcAft>
        <a:defRPr sz="2400" b="1">
          <a:solidFill>
            <a:srgbClr val="0033CC"/>
          </a:solidFill>
          <a:latin typeface="Verdana" pitchFamily="34" charset="0"/>
          <a:cs typeface="Arial" charset="0"/>
        </a:defRPr>
      </a:lvl6pPr>
      <a:lvl7pPr marL="914377" algn="l" rtl="0" eaLnBrk="1" fontAlgn="base" hangingPunct="1">
        <a:spcBef>
          <a:spcPct val="0"/>
        </a:spcBef>
        <a:spcAft>
          <a:spcPct val="0"/>
        </a:spcAft>
        <a:defRPr sz="2400" b="1">
          <a:solidFill>
            <a:srgbClr val="0033CC"/>
          </a:solidFill>
          <a:latin typeface="Verdana" pitchFamily="34" charset="0"/>
          <a:cs typeface="Arial" charset="0"/>
        </a:defRPr>
      </a:lvl7pPr>
      <a:lvl8pPr marL="1371566" algn="l" rtl="0" eaLnBrk="1" fontAlgn="base" hangingPunct="1">
        <a:spcBef>
          <a:spcPct val="0"/>
        </a:spcBef>
        <a:spcAft>
          <a:spcPct val="0"/>
        </a:spcAft>
        <a:defRPr sz="2400" b="1">
          <a:solidFill>
            <a:srgbClr val="0033CC"/>
          </a:solidFill>
          <a:latin typeface="Verdana" pitchFamily="34" charset="0"/>
          <a:cs typeface="Arial" charset="0"/>
        </a:defRPr>
      </a:lvl8pPr>
      <a:lvl9pPr marL="1828754"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594" indent="-228594"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48" indent="-233357"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377" indent="-223833"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31" indent="-233357"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160" indent="-223833"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349" indent="-223833"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537" indent="-223833"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726" indent="-223833"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8914" indent="-223833"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4.xml"/><Relationship Id="rId1" Type="http://schemas.openxmlformats.org/officeDocument/2006/relationships/slideLayout" Target="../slideLayouts/slideLayout16.xml"/><Relationship Id="rId4" Type="http://schemas.openxmlformats.org/officeDocument/2006/relationships/image" Target="../media/image2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6.xml"/><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2.xml"/><Relationship Id="rId1" Type="http://schemas.openxmlformats.org/officeDocument/2006/relationships/slideLayout" Target="../slideLayouts/slideLayout16.xml"/><Relationship Id="rId5" Type="http://schemas.openxmlformats.org/officeDocument/2006/relationships/image" Target="../media/image15.png"/><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3.xml"/><Relationship Id="rId1" Type="http://schemas.openxmlformats.org/officeDocument/2006/relationships/slideLayout" Target="../slideLayouts/slideLayout16.xml"/><Relationship Id="rId5" Type="http://schemas.openxmlformats.org/officeDocument/2006/relationships/image" Target="../media/image18.pn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a:extLst>
              <a:ext uri="{FF2B5EF4-FFF2-40B4-BE49-F238E27FC236}">
                <a16:creationId xmlns:a16="http://schemas.microsoft.com/office/drawing/2014/main" id="{14942471-8C03-4884-A19B-DC3CD8DF5C31}"/>
              </a:ext>
            </a:extLst>
          </p:cNvPr>
          <p:cNvPicPr>
            <a:picLocks noChangeAspect="1" noChangeArrowheads="1"/>
          </p:cNvPicPr>
          <p:nvPr/>
        </p:nvPicPr>
        <p:blipFill>
          <a:blip r:embed="rId2" cstate="print"/>
          <a:srcRect/>
          <a:stretch>
            <a:fillRect/>
          </a:stretch>
        </p:blipFill>
        <p:spPr bwMode="auto">
          <a:xfrm>
            <a:off x="143865" y="1050520"/>
            <a:ext cx="8856269" cy="4331654"/>
          </a:xfrm>
          <a:prstGeom prst="rect">
            <a:avLst/>
          </a:prstGeom>
          <a:noFill/>
          <a:ln w="9525">
            <a:noFill/>
            <a:miter lim="800000"/>
            <a:headEnd/>
            <a:tailEnd/>
          </a:ln>
        </p:spPr>
      </p:pic>
      <p:sp>
        <p:nvSpPr>
          <p:cNvPr id="2" name="Title 1"/>
          <p:cNvSpPr>
            <a:spLocks noGrp="1"/>
          </p:cNvSpPr>
          <p:nvPr>
            <p:ph type="ctrTitle"/>
          </p:nvPr>
        </p:nvSpPr>
        <p:spPr>
          <a:xfrm>
            <a:off x="2249708" y="4434375"/>
            <a:ext cx="6783456" cy="1470025"/>
          </a:xfrm>
        </p:spPr>
        <p:txBody>
          <a:bodyPr/>
          <a:lstStyle/>
          <a:p>
            <a:r>
              <a:rPr lang="en-US" dirty="0"/>
              <a:t>BRC Programs - EEC BRC Navigator – Provisional Approval</a:t>
            </a:r>
          </a:p>
        </p:txBody>
      </p:sp>
      <p:sp>
        <p:nvSpPr>
          <p:cNvPr id="3" name="Subtitle 2"/>
          <p:cNvSpPr>
            <a:spLocks noGrp="1"/>
          </p:cNvSpPr>
          <p:nvPr>
            <p:ph type="subTitle" idx="1"/>
          </p:nvPr>
        </p:nvSpPr>
        <p:spPr>
          <a:xfrm>
            <a:off x="2249708" y="5849941"/>
            <a:ext cx="4630486" cy="1752600"/>
          </a:xfrm>
        </p:spPr>
        <p:txBody>
          <a:bodyPr/>
          <a:lstStyle/>
          <a:p>
            <a:pPr algn="l"/>
            <a:r>
              <a:rPr lang="en-US" dirty="0"/>
              <a:t>Program Overview</a:t>
            </a:r>
          </a:p>
        </p:txBody>
      </p:sp>
      <p:sp>
        <p:nvSpPr>
          <p:cNvPr id="4" name="Slide Number Placeholder 3">
            <a:extLst>
              <a:ext uri="{FF2B5EF4-FFF2-40B4-BE49-F238E27FC236}">
                <a16:creationId xmlns:a16="http://schemas.microsoft.com/office/drawing/2014/main" id="{C68CFDDF-6212-449E-98BD-F6964B3CDCBD}"/>
              </a:ext>
            </a:extLst>
          </p:cNvPr>
          <p:cNvSpPr>
            <a:spLocks noGrp="1"/>
          </p:cNvSpPr>
          <p:nvPr>
            <p:ph type="sldNum" sz="quarter" idx="11"/>
          </p:nvPr>
        </p:nvSpPr>
        <p:spPr/>
        <p:txBody>
          <a:bodyPr/>
          <a:lstStyle/>
          <a:p>
            <a:fld id="{DCE7870C-62A8-41C1-BB51-71B5DB107E6F}" type="slidenum">
              <a:rPr lang="en-US" smtClean="0"/>
              <a:pPr/>
              <a:t>1</a:t>
            </a:fld>
            <a:endParaRPr lang="en-US" dirty="0"/>
          </a:p>
        </p:txBody>
      </p:sp>
    </p:spTree>
    <p:extLst>
      <p:ext uri="{BB962C8B-B14F-4D97-AF65-F5344CB8AC3E}">
        <p14:creationId xmlns:p14="http://schemas.microsoft.com/office/powerpoint/2010/main" val="27163371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919" y="60348"/>
            <a:ext cx="8229600" cy="800012"/>
          </a:xfrm>
        </p:spPr>
        <p:txBody>
          <a:bodyPr/>
          <a:lstStyle/>
          <a:p>
            <a:r>
              <a:rPr lang="en-US" i="1" dirty="0"/>
              <a:t>Provisional Approval</a:t>
            </a:r>
          </a:p>
        </p:txBody>
      </p:sp>
      <p:sp>
        <p:nvSpPr>
          <p:cNvPr id="36" name="Rectangle 35"/>
          <p:cNvSpPr/>
          <p:nvPr/>
        </p:nvSpPr>
        <p:spPr>
          <a:xfrm>
            <a:off x="424874" y="964761"/>
            <a:ext cx="8451271" cy="1098964"/>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66" name="TextBox 88"/>
          <p:cNvSpPr txBox="1">
            <a:spLocks noChangeArrowheads="1"/>
          </p:cNvSpPr>
          <p:nvPr/>
        </p:nvSpPr>
        <p:spPr bwMode="auto">
          <a:xfrm>
            <a:off x="767628" y="1418476"/>
            <a:ext cx="831809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r>
              <a:rPr lang="en-US" dirty="0"/>
              <a:t>A copy of the “Provisionally Hired” letter will be saved in the BRC Navigator Program Portal database. Programs have access to this letter in BRC Navigator Program Portal in the “SUBMITTED DOCUMENTS” section under the Candidate’s Detail page (by clicking on the candidates name).  </a:t>
            </a:r>
          </a:p>
        </p:txBody>
      </p:sp>
      <p:grpSp>
        <p:nvGrpSpPr>
          <p:cNvPr id="31" name="Group 30">
            <a:extLst>
              <a:ext uri="{FF2B5EF4-FFF2-40B4-BE49-F238E27FC236}">
                <a16:creationId xmlns:a16="http://schemas.microsoft.com/office/drawing/2014/main" id="{945AA582-ED43-44B5-9C3B-E0854A9B74AB}"/>
              </a:ext>
            </a:extLst>
          </p:cNvPr>
          <p:cNvGrpSpPr/>
          <p:nvPr/>
        </p:nvGrpSpPr>
        <p:grpSpPr>
          <a:xfrm>
            <a:off x="434170" y="983530"/>
            <a:ext cx="279795" cy="276999"/>
            <a:chOff x="5958926" y="1078960"/>
            <a:chExt cx="352609" cy="438383"/>
          </a:xfrm>
        </p:grpSpPr>
        <p:sp>
          <p:nvSpPr>
            <p:cNvPr id="32" name="Oval 31">
              <a:extLst>
                <a:ext uri="{FF2B5EF4-FFF2-40B4-BE49-F238E27FC236}">
                  <a16:creationId xmlns:a16="http://schemas.microsoft.com/office/drawing/2014/main" id="{7FD24B63-8DFC-46BF-BDFA-4F9E2349A43D}"/>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3" name="TextBox 32">
              <a:extLst>
                <a:ext uri="{FF2B5EF4-FFF2-40B4-BE49-F238E27FC236}">
                  <a16:creationId xmlns:a16="http://schemas.microsoft.com/office/drawing/2014/main" id="{75835FC9-35B1-4CF7-9C4E-0F4E42D063C7}"/>
                </a:ext>
              </a:extLst>
            </p:cNvPr>
            <p:cNvSpPr txBox="1"/>
            <p:nvPr/>
          </p:nvSpPr>
          <p:spPr>
            <a:xfrm>
              <a:off x="5960153" y="1078960"/>
              <a:ext cx="351382" cy="438383"/>
            </a:xfrm>
            <a:prstGeom prst="rect">
              <a:avLst/>
            </a:prstGeom>
            <a:noFill/>
          </p:spPr>
          <p:txBody>
            <a:bodyPr wrap="square" rtlCol="0">
              <a:spAutoFit/>
            </a:bodyPr>
            <a:lstStyle/>
            <a:p>
              <a:pPr>
                <a:spcAft>
                  <a:spcPts val="600"/>
                </a:spcAft>
                <a:buClr>
                  <a:srgbClr val="19427B"/>
                </a:buClr>
              </a:pPr>
              <a:r>
                <a:rPr lang="en-US" sz="1200" b="1" dirty="0">
                  <a:solidFill>
                    <a:schemeClr val="bg1"/>
                  </a:solidFill>
                  <a:latin typeface="Century Gothic" panose="020B0502020202020204" pitchFamily="34" charset="0"/>
                </a:rPr>
                <a:t>1</a:t>
              </a:r>
            </a:p>
          </p:txBody>
        </p:sp>
      </p:grpSp>
      <p:grpSp>
        <p:nvGrpSpPr>
          <p:cNvPr id="25" name="Group 24">
            <a:extLst>
              <a:ext uri="{FF2B5EF4-FFF2-40B4-BE49-F238E27FC236}">
                <a16:creationId xmlns:a16="http://schemas.microsoft.com/office/drawing/2014/main" id="{8140820A-2831-46FB-B008-4A74210CB5A1}"/>
              </a:ext>
            </a:extLst>
          </p:cNvPr>
          <p:cNvGrpSpPr/>
          <p:nvPr/>
        </p:nvGrpSpPr>
        <p:grpSpPr>
          <a:xfrm>
            <a:off x="434170" y="1410782"/>
            <a:ext cx="297417" cy="276999"/>
            <a:chOff x="5958926" y="1065413"/>
            <a:chExt cx="374817" cy="438383"/>
          </a:xfrm>
        </p:grpSpPr>
        <p:sp>
          <p:nvSpPr>
            <p:cNvPr id="26" name="Oval 25">
              <a:extLst>
                <a:ext uri="{FF2B5EF4-FFF2-40B4-BE49-F238E27FC236}">
                  <a16:creationId xmlns:a16="http://schemas.microsoft.com/office/drawing/2014/main" id="{53BE9DE9-8CF7-4ACC-9223-FED64E37F80D}"/>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7" name="TextBox 26">
              <a:extLst>
                <a:ext uri="{FF2B5EF4-FFF2-40B4-BE49-F238E27FC236}">
                  <a16:creationId xmlns:a16="http://schemas.microsoft.com/office/drawing/2014/main" id="{D00161E3-FB42-4307-B691-EC6C7A5898F9}"/>
                </a:ext>
              </a:extLst>
            </p:cNvPr>
            <p:cNvSpPr txBox="1"/>
            <p:nvPr/>
          </p:nvSpPr>
          <p:spPr>
            <a:xfrm>
              <a:off x="5983588" y="1065413"/>
              <a:ext cx="350155" cy="438383"/>
            </a:xfrm>
            <a:prstGeom prst="rect">
              <a:avLst/>
            </a:prstGeom>
            <a:noFill/>
          </p:spPr>
          <p:txBody>
            <a:bodyPr wrap="square" rtlCol="0">
              <a:spAutoFit/>
            </a:bodyPr>
            <a:lstStyle/>
            <a:p>
              <a:pPr>
                <a:spcAft>
                  <a:spcPts val="600"/>
                </a:spcAft>
                <a:buClr>
                  <a:srgbClr val="19427B"/>
                </a:buClr>
              </a:pPr>
              <a:r>
                <a:rPr lang="en-US" sz="1200" dirty="0">
                  <a:solidFill>
                    <a:schemeClr val="bg1"/>
                  </a:solidFill>
                  <a:latin typeface="Century Gothic" panose="020B0502020202020204" pitchFamily="34" charset="0"/>
                </a:rPr>
                <a:t>2</a:t>
              </a:r>
              <a:endParaRPr lang="en-US" sz="1200" b="1" dirty="0">
                <a:solidFill>
                  <a:schemeClr val="bg1"/>
                </a:solidFill>
                <a:latin typeface="Century Gothic" panose="020B0502020202020204" pitchFamily="34" charset="0"/>
              </a:endParaRPr>
            </a:p>
          </p:txBody>
        </p:sp>
      </p:grpSp>
      <p:sp>
        <p:nvSpPr>
          <p:cNvPr id="28" name="TextBox 88">
            <a:extLst>
              <a:ext uri="{FF2B5EF4-FFF2-40B4-BE49-F238E27FC236}">
                <a16:creationId xmlns:a16="http://schemas.microsoft.com/office/drawing/2014/main" id="{1C88282C-3B79-463C-BB75-6F07C8C01211}"/>
              </a:ext>
            </a:extLst>
          </p:cNvPr>
          <p:cNvSpPr txBox="1">
            <a:spLocks noChangeArrowheads="1"/>
          </p:cNvSpPr>
          <p:nvPr/>
        </p:nvSpPr>
        <p:spPr bwMode="auto">
          <a:xfrm>
            <a:off x="719390" y="934203"/>
            <a:ext cx="800613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Once the Candidate is provisionally hired by the Program, the BRC Navigator Viewer will auto generate a “Provisionally Hired” email and send it to the Candidate to inform them of their “Provisional” status. </a:t>
            </a:r>
          </a:p>
        </p:txBody>
      </p:sp>
      <p:pic>
        <p:nvPicPr>
          <p:cNvPr id="7" name="Picture 6">
            <a:extLst>
              <a:ext uri="{FF2B5EF4-FFF2-40B4-BE49-F238E27FC236}">
                <a16:creationId xmlns:a16="http://schemas.microsoft.com/office/drawing/2014/main" id="{A2135B84-9C75-4A75-87BA-1AAB19B68B74}"/>
              </a:ext>
            </a:extLst>
          </p:cNvPr>
          <p:cNvPicPr>
            <a:picLocks noChangeAspect="1"/>
          </p:cNvPicPr>
          <p:nvPr/>
        </p:nvPicPr>
        <p:blipFill>
          <a:blip r:embed="rId3"/>
          <a:stretch>
            <a:fillRect/>
          </a:stretch>
        </p:blipFill>
        <p:spPr>
          <a:xfrm>
            <a:off x="347919" y="2168126"/>
            <a:ext cx="6745954" cy="2967622"/>
          </a:xfrm>
          <a:prstGeom prst="rect">
            <a:avLst/>
          </a:prstGeom>
        </p:spPr>
      </p:pic>
      <p:grpSp>
        <p:nvGrpSpPr>
          <p:cNvPr id="34" name="Group 33">
            <a:extLst>
              <a:ext uri="{FF2B5EF4-FFF2-40B4-BE49-F238E27FC236}">
                <a16:creationId xmlns:a16="http://schemas.microsoft.com/office/drawing/2014/main" id="{45CA32A7-75B1-44D7-80BD-5DBE945D9AB5}"/>
              </a:ext>
            </a:extLst>
          </p:cNvPr>
          <p:cNvGrpSpPr/>
          <p:nvPr/>
        </p:nvGrpSpPr>
        <p:grpSpPr>
          <a:xfrm>
            <a:off x="729749" y="2987852"/>
            <a:ext cx="279795" cy="276999"/>
            <a:chOff x="5958926" y="1078960"/>
            <a:chExt cx="352609" cy="438383"/>
          </a:xfrm>
        </p:grpSpPr>
        <p:sp>
          <p:nvSpPr>
            <p:cNvPr id="35" name="Oval 34">
              <a:extLst>
                <a:ext uri="{FF2B5EF4-FFF2-40B4-BE49-F238E27FC236}">
                  <a16:creationId xmlns:a16="http://schemas.microsoft.com/office/drawing/2014/main" id="{79683643-B8C9-44B7-BA35-4A1883CB6F7F}"/>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7" name="TextBox 36">
              <a:extLst>
                <a:ext uri="{FF2B5EF4-FFF2-40B4-BE49-F238E27FC236}">
                  <a16:creationId xmlns:a16="http://schemas.microsoft.com/office/drawing/2014/main" id="{8D65482E-5646-49F7-8E9E-4CEC7669F166}"/>
                </a:ext>
              </a:extLst>
            </p:cNvPr>
            <p:cNvSpPr txBox="1"/>
            <p:nvPr/>
          </p:nvSpPr>
          <p:spPr>
            <a:xfrm>
              <a:off x="5960153" y="1078960"/>
              <a:ext cx="351382" cy="438383"/>
            </a:xfrm>
            <a:prstGeom prst="rect">
              <a:avLst/>
            </a:prstGeom>
            <a:noFill/>
          </p:spPr>
          <p:txBody>
            <a:bodyPr wrap="square" rtlCol="0">
              <a:spAutoFit/>
            </a:bodyPr>
            <a:lstStyle/>
            <a:p>
              <a:pPr>
                <a:spcAft>
                  <a:spcPts val="600"/>
                </a:spcAft>
                <a:buClr>
                  <a:srgbClr val="19427B"/>
                </a:buClr>
              </a:pPr>
              <a:r>
                <a:rPr lang="en-US" sz="1200" b="1" dirty="0">
                  <a:solidFill>
                    <a:schemeClr val="bg1"/>
                  </a:solidFill>
                  <a:latin typeface="Century Gothic" panose="020B0502020202020204" pitchFamily="34" charset="0"/>
                </a:rPr>
                <a:t>1</a:t>
              </a:r>
            </a:p>
          </p:txBody>
        </p:sp>
      </p:grpSp>
      <p:pic>
        <p:nvPicPr>
          <p:cNvPr id="8" name="Picture 7">
            <a:extLst>
              <a:ext uri="{FF2B5EF4-FFF2-40B4-BE49-F238E27FC236}">
                <a16:creationId xmlns:a16="http://schemas.microsoft.com/office/drawing/2014/main" id="{31E5F8EE-589C-4AB1-9E2A-61064DA22EEE}"/>
              </a:ext>
            </a:extLst>
          </p:cNvPr>
          <p:cNvPicPr>
            <a:picLocks noChangeAspect="1"/>
          </p:cNvPicPr>
          <p:nvPr/>
        </p:nvPicPr>
        <p:blipFill>
          <a:blip r:embed="rId4"/>
          <a:stretch>
            <a:fillRect/>
          </a:stretch>
        </p:blipFill>
        <p:spPr>
          <a:xfrm>
            <a:off x="146902" y="5418529"/>
            <a:ext cx="9007214" cy="1120265"/>
          </a:xfrm>
          <a:prstGeom prst="rect">
            <a:avLst/>
          </a:prstGeom>
        </p:spPr>
      </p:pic>
      <p:grpSp>
        <p:nvGrpSpPr>
          <p:cNvPr id="41" name="Group 40">
            <a:extLst>
              <a:ext uri="{FF2B5EF4-FFF2-40B4-BE49-F238E27FC236}">
                <a16:creationId xmlns:a16="http://schemas.microsoft.com/office/drawing/2014/main" id="{CCC5BB5E-2818-49A6-A99C-C722E2128BB0}"/>
              </a:ext>
            </a:extLst>
          </p:cNvPr>
          <p:cNvGrpSpPr/>
          <p:nvPr/>
        </p:nvGrpSpPr>
        <p:grpSpPr>
          <a:xfrm>
            <a:off x="767628" y="5784759"/>
            <a:ext cx="297417" cy="276999"/>
            <a:chOff x="5958926" y="1065413"/>
            <a:chExt cx="374817" cy="438383"/>
          </a:xfrm>
        </p:grpSpPr>
        <p:sp>
          <p:nvSpPr>
            <p:cNvPr id="42" name="Oval 41">
              <a:extLst>
                <a:ext uri="{FF2B5EF4-FFF2-40B4-BE49-F238E27FC236}">
                  <a16:creationId xmlns:a16="http://schemas.microsoft.com/office/drawing/2014/main" id="{1E6F17A8-2EE9-4605-9480-5D1A2BB2F979}"/>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46" name="TextBox 45">
              <a:extLst>
                <a:ext uri="{FF2B5EF4-FFF2-40B4-BE49-F238E27FC236}">
                  <a16:creationId xmlns:a16="http://schemas.microsoft.com/office/drawing/2014/main" id="{FFEE8B2A-2ACE-4D02-8A8C-05CC779DC21A}"/>
                </a:ext>
              </a:extLst>
            </p:cNvPr>
            <p:cNvSpPr txBox="1"/>
            <p:nvPr/>
          </p:nvSpPr>
          <p:spPr>
            <a:xfrm>
              <a:off x="5983588" y="1065413"/>
              <a:ext cx="350155" cy="438383"/>
            </a:xfrm>
            <a:prstGeom prst="rect">
              <a:avLst/>
            </a:prstGeom>
            <a:noFill/>
          </p:spPr>
          <p:txBody>
            <a:bodyPr wrap="square" rtlCol="0">
              <a:spAutoFit/>
            </a:bodyPr>
            <a:lstStyle/>
            <a:p>
              <a:pPr>
                <a:spcAft>
                  <a:spcPts val="600"/>
                </a:spcAft>
                <a:buClr>
                  <a:srgbClr val="19427B"/>
                </a:buClr>
              </a:pPr>
              <a:r>
                <a:rPr lang="en-US" sz="1200" dirty="0">
                  <a:solidFill>
                    <a:schemeClr val="bg1"/>
                  </a:solidFill>
                  <a:latin typeface="Century Gothic" panose="020B0502020202020204" pitchFamily="34" charset="0"/>
                </a:rPr>
                <a:t>2</a:t>
              </a:r>
              <a:endParaRPr lang="en-US" sz="1200" b="1" dirty="0">
                <a:solidFill>
                  <a:schemeClr val="bg1"/>
                </a:solidFill>
                <a:latin typeface="Century Gothic" panose="020B0502020202020204" pitchFamily="34" charset="0"/>
              </a:endParaRPr>
            </a:p>
          </p:txBody>
        </p:sp>
      </p:grpSp>
      <p:sp>
        <p:nvSpPr>
          <p:cNvPr id="3" name="Slide Number Placeholder 2">
            <a:extLst>
              <a:ext uri="{FF2B5EF4-FFF2-40B4-BE49-F238E27FC236}">
                <a16:creationId xmlns:a16="http://schemas.microsoft.com/office/drawing/2014/main" id="{0DA68225-C886-4EFB-9B57-9A7CD1D39B47}"/>
              </a:ext>
            </a:extLst>
          </p:cNvPr>
          <p:cNvSpPr>
            <a:spLocks noGrp="1"/>
          </p:cNvSpPr>
          <p:nvPr>
            <p:ph type="sldNum" sz="quarter" idx="12"/>
          </p:nvPr>
        </p:nvSpPr>
        <p:spPr/>
        <p:txBody>
          <a:bodyPr/>
          <a:lstStyle/>
          <a:p>
            <a:fld id="{AA662AE3-65EF-458E-875D-DE56FBFDD95A}" type="slidenum">
              <a:rPr lang="en-US" smtClean="0"/>
              <a:pPr/>
              <a:t>10</a:t>
            </a:fld>
            <a:endParaRPr lang="en-US" dirty="0"/>
          </a:p>
        </p:txBody>
      </p:sp>
    </p:spTree>
    <p:extLst>
      <p:ext uri="{BB962C8B-B14F-4D97-AF65-F5344CB8AC3E}">
        <p14:creationId xmlns:p14="http://schemas.microsoft.com/office/powerpoint/2010/main" val="3557338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BRC Navigator Training</a:t>
            </a:r>
          </a:p>
        </p:txBody>
      </p:sp>
      <p:sp>
        <p:nvSpPr>
          <p:cNvPr id="3" name="Content Placeholder 2"/>
          <p:cNvSpPr>
            <a:spLocks noGrp="1"/>
          </p:cNvSpPr>
          <p:nvPr>
            <p:ph idx="1"/>
          </p:nvPr>
        </p:nvSpPr>
        <p:spPr>
          <a:xfrm>
            <a:off x="457200" y="1295402"/>
            <a:ext cx="8229600" cy="5160816"/>
          </a:xfrm>
        </p:spPr>
        <p:txBody>
          <a:bodyPr>
            <a:noAutofit/>
          </a:bodyPr>
          <a:lstStyle/>
          <a:p>
            <a:pPr>
              <a:spcBef>
                <a:spcPts val="600"/>
              </a:spcBef>
            </a:pPr>
            <a:r>
              <a:rPr lang="en-US" dirty="0"/>
              <a:t>Login</a:t>
            </a:r>
          </a:p>
          <a:p>
            <a:pPr>
              <a:spcBef>
                <a:spcPts val="600"/>
              </a:spcBef>
            </a:pPr>
            <a:r>
              <a:rPr lang="en-US" dirty="0"/>
              <a:t>Provisional Approval Process</a:t>
            </a:r>
          </a:p>
          <a:p>
            <a:pPr lvl="1"/>
            <a:endParaRPr lang="en-US" dirty="0"/>
          </a:p>
        </p:txBody>
      </p:sp>
      <p:sp>
        <p:nvSpPr>
          <p:cNvPr id="4" name="Slide Number Placeholder 3">
            <a:extLst>
              <a:ext uri="{FF2B5EF4-FFF2-40B4-BE49-F238E27FC236}">
                <a16:creationId xmlns:a16="http://schemas.microsoft.com/office/drawing/2014/main" id="{72C4A1AD-1D13-4451-A651-B18CB8D36A19}"/>
              </a:ext>
            </a:extLst>
          </p:cNvPr>
          <p:cNvSpPr>
            <a:spLocks noGrp="1"/>
          </p:cNvSpPr>
          <p:nvPr>
            <p:ph type="sldNum" sz="quarter" idx="12"/>
          </p:nvPr>
        </p:nvSpPr>
        <p:spPr/>
        <p:txBody>
          <a:bodyPr/>
          <a:lstStyle/>
          <a:p>
            <a:fld id="{AA662AE3-65EF-458E-875D-DE56FBFDD95A}" type="slidenum">
              <a:rPr lang="en-US" smtClean="0"/>
              <a:pPr/>
              <a:t>2</a:t>
            </a:fld>
            <a:endParaRPr lang="en-US" dirty="0"/>
          </a:p>
        </p:txBody>
      </p:sp>
    </p:spTree>
    <p:extLst>
      <p:ext uri="{BB962C8B-B14F-4D97-AF65-F5344CB8AC3E}">
        <p14:creationId xmlns:p14="http://schemas.microsoft.com/office/powerpoint/2010/main" val="1948606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a:xfrm>
            <a:off x="415636" y="958403"/>
            <a:ext cx="8460509" cy="1971768"/>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 name="Title 1"/>
          <p:cNvSpPr>
            <a:spLocks noGrp="1"/>
          </p:cNvSpPr>
          <p:nvPr>
            <p:ph type="title"/>
          </p:nvPr>
        </p:nvSpPr>
        <p:spPr>
          <a:xfrm>
            <a:off x="347919" y="60348"/>
            <a:ext cx="8229600" cy="800012"/>
          </a:xfrm>
        </p:spPr>
        <p:txBody>
          <a:bodyPr/>
          <a:lstStyle/>
          <a:p>
            <a:r>
              <a:rPr lang="en-US" i="1" dirty="0"/>
              <a:t>Provisional Approval</a:t>
            </a:r>
          </a:p>
        </p:txBody>
      </p:sp>
      <p:grpSp>
        <p:nvGrpSpPr>
          <p:cNvPr id="43" name="Group 42"/>
          <p:cNvGrpSpPr/>
          <p:nvPr/>
        </p:nvGrpSpPr>
        <p:grpSpPr>
          <a:xfrm>
            <a:off x="3059721" y="1288899"/>
            <a:ext cx="351382" cy="369332"/>
            <a:chOff x="5958926" y="1101842"/>
            <a:chExt cx="351382" cy="369332"/>
          </a:xfrm>
        </p:grpSpPr>
        <p:sp>
          <p:nvSpPr>
            <p:cNvPr id="44" name="Oval 43"/>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45" name="TextBox 44"/>
            <p:cNvSpPr txBox="1"/>
            <p:nvPr/>
          </p:nvSpPr>
          <p:spPr>
            <a:xfrm>
              <a:off x="5977362" y="1101842"/>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2</a:t>
              </a:r>
            </a:p>
          </p:txBody>
        </p:sp>
      </p:grpSp>
      <p:sp>
        <p:nvSpPr>
          <p:cNvPr id="66" name="TextBox 88"/>
          <p:cNvSpPr txBox="1">
            <a:spLocks noChangeArrowheads="1"/>
          </p:cNvSpPr>
          <p:nvPr/>
        </p:nvSpPr>
        <p:spPr bwMode="auto">
          <a:xfrm>
            <a:off x="844363" y="1336079"/>
            <a:ext cx="251460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r>
              <a:rPr lang="en-US" altLang="en-US" b="0" dirty="0"/>
              <a:t>LEAD Submission for Licensee</a:t>
            </a:r>
            <a:r>
              <a:rPr lang="en-US" altLang="en-US" dirty="0"/>
              <a:t> </a:t>
            </a:r>
          </a:p>
        </p:txBody>
      </p:sp>
      <p:sp>
        <p:nvSpPr>
          <p:cNvPr id="38" name="TextBox 88">
            <a:extLst>
              <a:ext uri="{FF2B5EF4-FFF2-40B4-BE49-F238E27FC236}">
                <a16:creationId xmlns:a16="http://schemas.microsoft.com/office/drawing/2014/main" id="{6B604595-D062-4EC6-965A-E3CAAB04F204}"/>
              </a:ext>
            </a:extLst>
          </p:cNvPr>
          <p:cNvSpPr txBox="1">
            <a:spLocks noChangeArrowheads="1"/>
          </p:cNvSpPr>
          <p:nvPr/>
        </p:nvSpPr>
        <p:spPr bwMode="auto">
          <a:xfrm>
            <a:off x="3423450" y="1258121"/>
            <a:ext cx="4356584"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r>
              <a:rPr lang="en-US" altLang="en-US" b="0" dirty="0"/>
              <a:t>BRC Navigator Program Portal submission for: BRC Program Administrator, Employee, Volunteer, Intern, Affiliated Person </a:t>
            </a:r>
            <a:endParaRPr lang="en-US" altLang="en-US" dirty="0"/>
          </a:p>
        </p:txBody>
      </p:sp>
      <p:grpSp>
        <p:nvGrpSpPr>
          <p:cNvPr id="39" name="Group 38">
            <a:extLst>
              <a:ext uri="{FF2B5EF4-FFF2-40B4-BE49-F238E27FC236}">
                <a16:creationId xmlns:a16="http://schemas.microsoft.com/office/drawing/2014/main" id="{15C84BD5-9E64-4C2F-9D42-5851AAD8AEDD}"/>
              </a:ext>
            </a:extLst>
          </p:cNvPr>
          <p:cNvGrpSpPr/>
          <p:nvPr/>
        </p:nvGrpSpPr>
        <p:grpSpPr>
          <a:xfrm>
            <a:off x="502436" y="1294992"/>
            <a:ext cx="351382" cy="369332"/>
            <a:chOff x="5958926" y="1101842"/>
            <a:chExt cx="351382" cy="369332"/>
          </a:xfrm>
        </p:grpSpPr>
        <p:sp>
          <p:nvSpPr>
            <p:cNvPr id="40" name="Oval 39">
              <a:extLst>
                <a:ext uri="{FF2B5EF4-FFF2-40B4-BE49-F238E27FC236}">
                  <a16:creationId xmlns:a16="http://schemas.microsoft.com/office/drawing/2014/main" id="{DB9F4D21-0DBD-4A08-BB36-928735D1C1B8}"/>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47" name="TextBox 46">
              <a:extLst>
                <a:ext uri="{FF2B5EF4-FFF2-40B4-BE49-F238E27FC236}">
                  <a16:creationId xmlns:a16="http://schemas.microsoft.com/office/drawing/2014/main" id="{360576B0-4E9D-4467-8746-1881B25078E2}"/>
                </a:ext>
              </a:extLst>
            </p:cNvPr>
            <p:cNvSpPr txBox="1"/>
            <p:nvPr/>
          </p:nvSpPr>
          <p:spPr>
            <a:xfrm>
              <a:off x="5977362" y="1101842"/>
              <a:ext cx="314510" cy="369332"/>
            </a:xfrm>
            <a:prstGeom prst="rect">
              <a:avLst/>
            </a:prstGeom>
            <a:noFill/>
          </p:spPr>
          <p:txBody>
            <a:bodyPr wrap="none" rtlCol="0">
              <a:spAutoFit/>
            </a:bodyPr>
            <a:lstStyle/>
            <a:p>
              <a:pPr>
                <a:spcAft>
                  <a:spcPts val="600"/>
                </a:spcAft>
                <a:buClr>
                  <a:srgbClr val="19427B"/>
                </a:buClr>
              </a:pPr>
              <a:r>
                <a:rPr lang="en-US" dirty="0">
                  <a:solidFill>
                    <a:schemeClr val="bg1"/>
                  </a:solidFill>
                  <a:latin typeface="Century Gothic" panose="020B0502020202020204" pitchFamily="34" charset="0"/>
                </a:rPr>
                <a:t>1</a:t>
              </a:r>
              <a:endParaRPr lang="en-US" b="1" dirty="0">
                <a:solidFill>
                  <a:schemeClr val="bg1"/>
                </a:solidFill>
                <a:latin typeface="Century Gothic" panose="020B0502020202020204" pitchFamily="34" charset="0"/>
              </a:endParaRPr>
            </a:p>
          </p:txBody>
        </p:sp>
      </p:grpSp>
      <p:sp>
        <p:nvSpPr>
          <p:cNvPr id="28" name="TextBox 88">
            <a:extLst>
              <a:ext uri="{FF2B5EF4-FFF2-40B4-BE49-F238E27FC236}">
                <a16:creationId xmlns:a16="http://schemas.microsoft.com/office/drawing/2014/main" id="{F47FA327-1AC8-49D9-988B-3585B2CC0611}"/>
              </a:ext>
            </a:extLst>
          </p:cNvPr>
          <p:cNvSpPr txBox="1">
            <a:spLocks noChangeArrowheads="1"/>
          </p:cNvSpPr>
          <p:nvPr/>
        </p:nvSpPr>
        <p:spPr bwMode="auto">
          <a:xfrm>
            <a:off x="415635" y="1000903"/>
            <a:ext cx="846050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The BRC Navigator Viewer receives submissions (requests) from the BRC Navigator Program Portal or LEAD depending on candidate’s role.</a:t>
            </a:r>
          </a:p>
        </p:txBody>
      </p:sp>
      <p:sp>
        <p:nvSpPr>
          <p:cNvPr id="29" name="TextBox 88">
            <a:extLst>
              <a:ext uri="{FF2B5EF4-FFF2-40B4-BE49-F238E27FC236}">
                <a16:creationId xmlns:a16="http://schemas.microsoft.com/office/drawing/2014/main" id="{15BF9D6F-B733-4A9C-9038-721AE2EAA67B}"/>
              </a:ext>
            </a:extLst>
          </p:cNvPr>
          <p:cNvSpPr txBox="1">
            <a:spLocks noChangeArrowheads="1"/>
          </p:cNvSpPr>
          <p:nvPr/>
        </p:nvSpPr>
        <p:spPr bwMode="auto">
          <a:xfrm>
            <a:off x="463373" y="1822174"/>
            <a:ext cx="7998692"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The BRC Navigator Viewer will automatically initiate the Fingerprint Notification letter through an email to the candidate for below submission types.</a:t>
            </a:r>
          </a:p>
          <a:p>
            <a:pPr marL="171450" lvl="0" indent="-171450">
              <a:buFont typeface="Arial" panose="020B0604020202020204" pitchFamily="34" charset="0"/>
              <a:buChar char="•"/>
            </a:pPr>
            <a:r>
              <a:rPr lang="en-US" dirty="0"/>
              <a:t>New Submission             </a:t>
            </a:r>
          </a:p>
          <a:p>
            <a:pPr marL="171450" lvl="0" indent="-171450">
              <a:buFont typeface="Arial" panose="020B0604020202020204" pitchFamily="34" charset="0"/>
              <a:buChar char="•"/>
            </a:pPr>
            <a:r>
              <a:rPr lang="en-US" dirty="0"/>
              <a:t>Re-submission</a:t>
            </a:r>
          </a:p>
          <a:p>
            <a:pPr marL="171450" lvl="0" indent="-171450">
              <a:buFont typeface="Arial" panose="020B0604020202020204" pitchFamily="34" charset="0"/>
              <a:buChar char="•"/>
            </a:pPr>
            <a:r>
              <a:rPr lang="en-US" dirty="0"/>
              <a:t>Renewal</a:t>
            </a:r>
          </a:p>
          <a:p>
            <a:pPr marL="171450" lvl="0" indent="-171450">
              <a:buFont typeface="Arial" panose="020B0604020202020204" pitchFamily="34" charset="0"/>
              <a:buChar char="•"/>
            </a:pPr>
            <a:r>
              <a:rPr lang="en-US" dirty="0"/>
              <a:t>Partial Re-submission (only if FP check is triggered by user)</a:t>
            </a:r>
          </a:p>
        </p:txBody>
      </p:sp>
      <p:pic>
        <p:nvPicPr>
          <p:cNvPr id="1026" name="Picture 7" descr="image011">
            <a:extLst>
              <a:ext uri="{FF2B5EF4-FFF2-40B4-BE49-F238E27FC236}">
                <a16:creationId xmlns:a16="http://schemas.microsoft.com/office/drawing/2014/main" id="{709DDD4F-BC9E-4A51-AB38-B4D60D7B16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5635" y="3028214"/>
            <a:ext cx="8460509" cy="3417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31" name="Group 30">
            <a:extLst>
              <a:ext uri="{FF2B5EF4-FFF2-40B4-BE49-F238E27FC236}">
                <a16:creationId xmlns:a16="http://schemas.microsoft.com/office/drawing/2014/main" id="{945AA582-ED43-44B5-9C3B-E0854A9B74AB}"/>
              </a:ext>
            </a:extLst>
          </p:cNvPr>
          <p:cNvGrpSpPr/>
          <p:nvPr/>
        </p:nvGrpSpPr>
        <p:grpSpPr>
          <a:xfrm>
            <a:off x="1059476" y="3198325"/>
            <a:ext cx="279795" cy="276999"/>
            <a:chOff x="5958926" y="1078960"/>
            <a:chExt cx="352609" cy="438383"/>
          </a:xfrm>
        </p:grpSpPr>
        <p:sp>
          <p:nvSpPr>
            <p:cNvPr id="32" name="Oval 31">
              <a:extLst>
                <a:ext uri="{FF2B5EF4-FFF2-40B4-BE49-F238E27FC236}">
                  <a16:creationId xmlns:a16="http://schemas.microsoft.com/office/drawing/2014/main" id="{7FD24B63-8DFC-46BF-BDFA-4F9E2349A43D}"/>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3" name="TextBox 32">
              <a:extLst>
                <a:ext uri="{FF2B5EF4-FFF2-40B4-BE49-F238E27FC236}">
                  <a16:creationId xmlns:a16="http://schemas.microsoft.com/office/drawing/2014/main" id="{75835FC9-35B1-4CF7-9C4E-0F4E42D063C7}"/>
                </a:ext>
              </a:extLst>
            </p:cNvPr>
            <p:cNvSpPr txBox="1"/>
            <p:nvPr/>
          </p:nvSpPr>
          <p:spPr>
            <a:xfrm>
              <a:off x="5960153" y="1078960"/>
              <a:ext cx="351382" cy="438383"/>
            </a:xfrm>
            <a:prstGeom prst="rect">
              <a:avLst/>
            </a:prstGeom>
            <a:noFill/>
          </p:spPr>
          <p:txBody>
            <a:bodyPr wrap="square" rtlCol="0">
              <a:spAutoFit/>
            </a:bodyPr>
            <a:lstStyle/>
            <a:p>
              <a:pPr>
                <a:spcAft>
                  <a:spcPts val="600"/>
                </a:spcAft>
                <a:buClr>
                  <a:srgbClr val="19427B"/>
                </a:buClr>
              </a:pPr>
              <a:r>
                <a:rPr lang="en-US" sz="1200" b="1" dirty="0">
                  <a:solidFill>
                    <a:schemeClr val="bg1"/>
                  </a:solidFill>
                  <a:latin typeface="Century Gothic" panose="020B0502020202020204" pitchFamily="34" charset="0"/>
                </a:rPr>
                <a:t>1</a:t>
              </a:r>
            </a:p>
          </p:txBody>
        </p:sp>
      </p:grpSp>
      <p:sp>
        <p:nvSpPr>
          <p:cNvPr id="3" name="Slide Number Placeholder 2">
            <a:extLst>
              <a:ext uri="{FF2B5EF4-FFF2-40B4-BE49-F238E27FC236}">
                <a16:creationId xmlns:a16="http://schemas.microsoft.com/office/drawing/2014/main" id="{A4DCB5F1-B9C2-404B-91E8-D6BF9CA44B81}"/>
              </a:ext>
            </a:extLst>
          </p:cNvPr>
          <p:cNvSpPr>
            <a:spLocks noGrp="1"/>
          </p:cNvSpPr>
          <p:nvPr>
            <p:ph type="sldNum" sz="quarter" idx="12"/>
          </p:nvPr>
        </p:nvSpPr>
        <p:spPr/>
        <p:txBody>
          <a:bodyPr/>
          <a:lstStyle/>
          <a:p>
            <a:fld id="{AA662AE3-65EF-458E-875D-DE56FBFDD95A}" type="slidenum">
              <a:rPr lang="en-US" smtClean="0"/>
              <a:pPr/>
              <a:t>3</a:t>
            </a:fld>
            <a:endParaRPr lang="en-US" dirty="0"/>
          </a:p>
        </p:txBody>
      </p:sp>
    </p:spTree>
    <p:extLst>
      <p:ext uri="{BB962C8B-B14F-4D97-AF65-F5344CB8AC3E}">
        <p14:creationId xmlns:p14="http://schemas.microsoft.com/office/powerpoint/2010/main" val="2537195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a:xfrm>
            <a:off x="415636" y="958402"/>
            <a:ext cx="8460509" cy="2198215"/>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 name="Title 1"/>
          <p:cNvSpPr>
            <a:spLocks noGrp="1"/>
          </p:cNvSpPr>
          <p:nvPr>
            <p:ph type="title"/>
          </p:nvPr>
        </p:nvSpPr>
        <p:spPr>
          <a:xfrm>
            <a:off x="347919" y="170815"/>
            <a:ext cx="8229600" cy="514779"/>
          </a:xfrm>
        </p:spPr>
        <p:txBody>
          <a:bodyPr/>
          <a:lstStyle/>
          <a:p>
            <a:r>
              <a:rPr lang="en-US" i="1" dirty="0"/>
              <a:t>Provisional Approval</a:t>
            </a:r>
          </a:p>
        </p:txBody>
      </p:sp>
      <p:grpSp>
        <p:nvGrpSpPr>
          <p:cNvPr id="43" name="Group 42"/>
          <p:cNvGrpSpPr/>
          <p:nvPr/>
        </p:nvGrpSpPr>
        <p:grpSpPr>
          <a:xfrm>
            <a:off x="3190485" y="1483487"/>
            <a:ext cx="351382" cy="369332"/>
            <a:chOff x="5958926" y="1101842"/>
            <a:chExt cx="351382" cy="369332"/>
          </a:xfrm>
        </p:grpSpPr>
        <p:sp>
          <p:nvSpPr>
            <p:cNvPr id="44" name="Oval 43"/>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45" name="TextBox 44"/>
            <p:cNvSpPr txBox="1"/>
            <p:nvPr/>
          </p:nvSpPr>
          <p:spPr>
            <a:xfrm>
              <a:off x="5977362" y="1101842"/>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2</a:t>
              </a:r>
            </a:p>
          </p:txBody>
        </p:sp>
      </p:grpSp>
      <p:sp>
        <p:nvSpPr>
          <p:cNvPr id="66" name="TextBox 88"/>
          <p:cNvSpPr txBox="1">
            <a:spLocks noChangeArrowheads="1"/>
          </p:cNvSpPr>
          <p:nvPr/>
        </p:nvSpPr>
        <p:spPr bwMode="auto">
          <a:xfrm>
            <a:off x="887742" y="1537348"/>
            <a:ext cx="2514604"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r>
              <a:rPr lang="en-US" altLang="en-US" b="0" dirty="0"/>
              <a:t>LEAD Submission for Licensee</a:t>
            </a:r>
            <a:r>
              <a:rPr lang="en-US" altLang="en-US" dirty="0"/>
              <a:t> </a:t>
            </a:r>
          </a:p>
        </p:txBody>
      </p:sp>
      <p:sp>
        <p:nvSpPr>
          <p:cNvPr id="38" name="TextBox 88">
            <a:extLst>
              <a:ext uri="{FF2B5EF4-FFF2-40B4-BE49-F238E27FC236}">
                <a16:creationId xmlns:a16="http://schemas.microsoft.com/office/drawing/2014/main" id="{6B604595-D062-4EC6-965A-E3CAAB04F204}"/>
              </a:ext>
            </a:extLst>
          </p:cNvPr>
          <p:cNvSpPr txBox="1">
            <a:spLocks noChangeArrowheads="1"/>
          </p:cNvSpPr>
          <p:nvPr/>
        </p:nvSpPr>
        <p:spPr bwMode="auto">
          <a:xfrm>
            <a:off x="3558133" y="1435203"/>
            <a:ext cx="3132336"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r>
              <a:rPr lang="en-US" altLang="en-US" b="0" dirty="0"/>
              <a:t>BRC Navigator Program Portal submission for: BRC Program Administrator, Employee, Volunteer, Intern, Affiliated Person </a:t>
            </a:r>
            <a:endParaRPr lang="en-US" altLang="en-US" dirty="0"/>
          </a:p>
        </p:txBody>
      </p:sp>
      <p:grpSp>
        <p:nvGrpSpPr>
          <p:cNvPr id="39" name="Group 38">
            <a:extLst>
              <a:ext uri="{FF2B5EF4-FFF2-40B4-BE49-F238E27FC236}">
                <a16:creationId xmlns:a16="http://schemas.microsoft.com/office/drawing/2014/main" id="{15C84BD5-9E64-4C2F-9D42-5851AAD8AEDD}"/>
              </a:ext>
            </a:extLst>
          </p:cNvPr>
          <p:cNvGrpSpPr/>
          <p:nvPr/>
        </p:nvGrpSpPr>
        <p:grpSpPr>
          <a:xfrm>
            <a:off x="538530" y="1494613"/>
            <a:ext cx="351382" cy="369332"/>
            <a:chOff x="5958926" y="1101842"/>
            <a:chExt cx="351382" cy="369332"/>
          </a:xfrm>
        </p:grpSpPr>
        <p:sp>
          <p:nvSpPr>
            <p:cNvPr id="40" name="Oval 39">
              <a:extLst>
                <a:ext uri="{FF2B5EF4-FFF2-40B4-BE49-F238E27FC236}">
                  <a16:creationId xmlns:a16="http://schemas.microsoft.com/office/drawing/2014/main" id="{DB9F4D21-0DBD-4A08-BB36-928735D1C1B8}"/>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47" name="TextBox 46">
              <a:extLst>
                <a:ext uri="{FF2B5EF4-FFF2-40B4-BE49-F238E27FC236}">
                  <a16:creationId xmlns:a16="http://schemas.microsoft.com/office/drawing/2014/main" id="{360576B0-4E9D-4467-8746-1881B25078E2}"/>
                </a:ext>
              </a:extLst>
            </p:cNvPr>
            <p:cNvSpPr txBox="1"/>
            <p:nvPr/>
          </p:nvSpPr>
          <p:spPr>
            <a:xfrm>
              <a:off x="5977362" y="1101842"/>
              <a:ext cx="314510" cy="369332"/>
            </a:xfrm>
            <a:prstGeom prst="rect">
              <a:avLst/>
            </a:prstGeom>
            <a:noFill/>
          </p:spPr>
          <p:txBody>
            <a:bodyPr wrap="none" rtlCol="0">
              <a:spAutoFit/>
            </a:bodyPr>
            <a:lstStyle/>
            <a:p>
              <a:pPr>
                <a:spcAft>
                  <a:spcPts val="600"/>
                </a:spcAft>
                <a:buClr>
                  <a:srgbClr val="19427B"/>
                </a:buClr>
              </a:pPr>
              <a:r>
                <a:rPr lang="en-US" dirty="0">
                  <a:solidFill>
                    <a:schemeClr val="bg1"/>
                  </a:solidFill>
                  <a:latin typeface="Century Gothic" panose="020B0502020202020204" pitchFamily="34" charset="0"/>
                </a:rPr>
                <a:t>1</a:t>
              </a:r>
              <a:endParaRPr lang="en-US" b="1" dirty="0">
                <a:solidFill>
                  <a:schemeClr val="bg1"/>
                </a:solidFill>
                <a:latin typeface="Century Gothic" panose="020B0502020202020204" pitchFamily="34" charset="0"/>
              </a:endParaRPr>
            </a:p>
          </p:txBody>
        </p:sp>
      </p:grpSp>
      <p:sp>
        <p:nvSpPr>
          <p:cNvPr id="28" name="TextBox 88">
            <a:extLst>
              <a:ext uri="{FF2B5EF4-FFF2-40B4-BE49-F238E27FC236}">
                <a16:creationId xmlns:a16="http://schemas.microsoft.com/office/drawing/2014/main" id="{F47FA327-1AC8-49D9-988B-3585B2CC0611}"/>
              </a:ext>
            </a:extLst>
          </p:cNvPr>
          <p:cNvSpPr txBox="1">
            <a:spLocks noChangeArrowheads="1"/>
          </p:cNvSpPr>
          <p:nvPr/>
        </p:nvSpPr>
        <p:spPr bwMode="auto">
          <a:xfrm>
            <a:off x="415635" y="1000903"/>
            <a:ext cx="490450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The BRC Navigator Viewer receives submissions (requests) from the BRC Navigator Program Portal or LEAD depending on candidate’s role.</a:t>
            </a:r>
          </a:p>
        </p:txBody>
      </p:sp>
      <p:sp>
        <p:nvSpPr>
          <p:cNvPr id="29" name="TextBox 88">
            <a:extLst>
              <a:ext uri="{FF2B5EF4-FFF2-40B4-BE49-F238E27FC236}">
                <a16:creationId xmlns:a16="http://schemas.microsoft.com/office/drawing/2014/main" id="{15BF9D6F-B733-4A9C-9038-721AE2EAA67B}"/>
              </a:ext>
            </a:extLst>
          </p:cNvPr>
          <p:cNvSpPr txBox="1">
            <a:spLocks noChangeArrowheads="1"/>
          </p:cNvSpPr>
          <p:nvPr/>
        </p:nvSpPr>
        <p:spPr bwMode="auto">
          <a:xfrm>
            <a:off x="463373" y="2004488"/>
            <a:ext cx="7998692" cy="11079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The BRC Navigator Viewer will automatically initiate the Fingerprint Notification letter through an email to the candidate for below submission types.</a:t>
            </a:r>
          </a:p>
          <a:p>
            <a:pPr marL="171450" lvl="0" indent="-171450">
              <a:buFont typeface="Arial" panose="020B0604020202020204" pitchFamily="34" charset="0"/>
              <a:buChar char="•"/>
            </a:pPr>
            <a:r>
              <a:rPr lang="en-US" dirty="0"/>
              <a:t>New Submission             </a:t>
            </a:r>
          </a:p>
          <a:p>
            <a:pPr marL="171450" lvl="0" indent="-171450">
              <a:buFont typeface="Arial" panose="020B0604020202020204" pitchFamily="34" charset="0"/>
              <a:buChar char="•"/>
            </a:pPr>
            <a:r>
              <a:rPr lang="en-US" dirty="0"/>
              <a:t>Re-submission</a:t>
            </a:r>
          </a:p>
          <a:p>
            <a:pPr marL="171450" lvl="0" indent="-171450">
              <a:buFont typeface="Arial" panose="020B0604020202020204" pitchFamily="34" charset="0"/>
              <a:buChar char="•"/>
            </a:pPr>
            <a:r>
              <a:rPr lang="en-US" dirty="0"/>
              <a:t>Renewal</a:t>
            </a:r>
          </a:p>
          <a:p>
            <a:pPr marL="171450" lvl="0" indent="-171450">
              <a:buFont typeface="Arial" panose="020B0604020202020204" pitchFamily="34" charset="0"/>
              <a:buChar char="•"/>
            </a:pPr>
            <a:r>
              <a:rPr lang="en-US" dirty="0"/>
              <a:t>Partial Re-submission (only if FP check is triggered by user)</a:t>
            </a:r>
          </a:p>
        </p:txBody>
      </p:sp>
      <p:pic>
        <p:nvPicPr>
          <p:cNvPr id="3" name="Picture 2">
            <a:extLst>
              <a:ext uri="{FF2B5EF4-FFF2-40B4-BE49-F238E27FC236}">
                <a16:creationId xmlns:a16="http://schemas.microsoft.com/office/drawing/2014/main" id="{3A1734E8-C1EE-4BF7-9251-D17CC0B8DA7C}"/>
              </a:ext>
            </a:extLst>
          </p:cNvPr>
          <p:cNvPicPr>
            <a:picLocks noChangeAspect="1"/>
          </p:cNvPicPr>
          <p:nvPr/>
        </p:nvPicPr>
        <p:blipFill>
          <a:blip r:embed="rId2"/>
          <a:stretch>
            <a:fillRect/>
          </a:stretch>
        </p:blipFill>
        <p:spPr>
          <a:xfrm>
            <a:off x="415634" y="3297160"/>
            <a:ext cx="8460509" cy="3223713"/>
          </a:xfrm>
          <a:prstGeom prst="rect">
            <a:avLst/>
          </a:prstGeom>
        </p:spPr>
      </p:pic>
      <p:grpSp>
        <p:nvGrpSpPr>
          <p:cNvPr id="50" name="Group 49">
            <a:extLst>
              <a:ext uri="{FF2B5EF4-FFF2-40B4-BE49-F238E27FC236}">
                <a16:creationId xmlns:a16="http://schemas.microsoft.com/office/drawing/2014/main" id="{12ABCF10-210C-48CA-B3AB-E47AB84B84CA}"/>
              </a:ext>
            </a:extLst>
          </p:cNvPr>
          <p:cNvGrpSpPr/>
          <p:nvPr/>
        </p:nvGrpSpPr>
        <p:grpSpPr>
          <a:xfrm>
            <a:off x="1201778" y="4717319"/>
            <a:ext cx="297417" cy="276999"/>
            <a:chOff x="5958926" y="1065413"/>
            <a:chExt cx="374817" cy="438383"/>
          </a:xfrm>
        </p:grpSpPr>
        <p:sp>
          <p:nvSpPr>
            <p:cNvPr id="51" name="Oval 50">
              <a:extLst>
                <a:ext uri="{FF2B5EF4-FFF2-40B4-BE49-F238E27FC236}">
                  <a16:creationId xmlns:a16="http://schemas.microsoft.com/office/drawing/2014/main" id="{F3341CB3-CF11-41D1-B5E5-24CEAC056FBF}"/>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52" name="TextBox 51">
              <a:extLst>
                <a:ext uri="{FF2B5EF4-FFF2-40B4-BE49-F238E27FC236}">
                  <a16:creationId xmlns:a16="http://schemas.microsoft.com/office/drawing/2014/main" id="{8B89B122-C578-4187-ADF3-8E37FE0A91F2}"/>
                </a:ext>
              </a:extLst>
            </p:cNvPr>
            <p:cNvSpPr txBox="1"/>
            <p:nvPr/>
          </p:nvSpPr>
          <p:spPr>
            <a:xfrm>
              <a:off x="5983588" y="1065413"/>
              <a:ext cx="350155" cy="438383"/>
            </a:xfrm>
            <a:prstGeom prst="rect">
              <a:avLst/>
            </a:prstGeom>
            <a:noFill/>
          </p:spPr>
          <p:txBody>
            <a:bodyPr wrap="square" rtlCol="0">
              <a:spAutoFit/>
            </a:bodyPr>
            <a:lstStyle/>
            <a:p>
              <a:pPr>
                <a:spcAft>
                  <a:spcPts val="600"/>
                </a:spcAft>
                <a:buClr>
                  <a:srgbClr val="19427B"/>
                </a:buClr>
              </a:pPr>
              <a:r>
                <a:rPr lang="en-US" sz="1200" dirty="0">
                  <a:solidFill>
                    <a:schemeClr val="bg1"/>
                  </a:solidFill>
                  <a:latin typeface="Century Gothic" panose="020B0502020202020204" pitchFamily="34" charset="0"/>
                </a:rPr>
                <a:t>2</a:t>
              </a:r>
              <a:endParaRPr lang="en-US" sz="1200" b="1" dirty="0">
                <a:solidFill>
                  <a:schemeClr val="bg1"/>
                </a:solidFill>
                <a:latin typeface="Century Gothic" panose="020B0502020202020204" pitchFamily="34" charset="0"/>
              </a:endParaRPr>
            </a:p>
          </p:txBody>
        </p:sp>
      </p:grpSp>
      <p:sp>
        <p:nvSpPr>
          <p:cNvPr id="4" name="Slide Number Placeholder 3">
            <a:extLst>
              <a:ext uri="{FF2B5EF4-FFF2-40B4-BE49-F238E27FC236}">
                <a16:creationId xmlns:a16="http://schemas.microsoft.com/office/drawing/2014/main" id="{B8C4B03E-FE52-4CE2-A2AC-9CED81F39EBF}"/>
              </a:ext>
            </a:extLst>
          </p:cNvPr>
          <p:cNvSpPr>
            <a:spLocks noGrp="1"/>
          </p:cNvSpPr>
          <p:nvPr>
            <p:ph type="sldNum" sz="quarter" idx="12"/>
          </p:nvPr>
        </p:nvSpPr>
        <p:spPr/>
        <p:txBody>
          <a:bodyPr/>
          <a:lstStyle/>
          <a:p>
            <a:fld id="{AA662AE3-65EF-458E-875D-DE56FBFDD95A}" type="slidenum">
              <a:rPr lang="en-US" smtClean="0"/>
              <a:pPr/>
              <a:t>4</a:t>
            </a:fld>
            <a:endParaRPr lang="en-US" dirty="0"/>
          </a:p>
        </p:txBody>
      </p:sp>
    </p:spTree>
    <p:extLst>
      <p:ext uri="{BB962C8B-B14F-4D97-AF65-F5344CB8AC3E}">
        <p14:creationId xmlns:p14="http://schemas.microsoft.com/office/powerpoint/2010/main" val="26963123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a:xfrm>
            <a:off x="415635" y="936260"/>
            <a:ext cx="8460509" cy="1077267"/>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 name="Title 1"/>
          <p:cNvSpPr>
            <a:spLocks noGrp="1"/>
          </p:cNvSpPr>
          <p:nvPr>
            <p:ph type="title"/>
          </p:nvPr>
        </p:nvSpPr>
        <p:spPr>
          <a:xfrm>
            <a:off x="347919" y="60348"/>
            <a:ext cx="8229600" cy="800012"/>
          </a:xfrm>
        </p:spPr>
        <p:txBody>
          <a:bodyPr/>
          <a:lstStyle/>
          <a:p>
            <a:r>
              <a:rPr lang="en-US" i="1" dirty="0"/>
              <a:t>Finger Print Notification Letter</a:t>
            </a:r>
          </a:p>
        </p:txBody>
      </p:sp>
      <p:sp>
        <p:nvSpPr>
          <p:cNvPr id="28" name="TextBox 88">
            <a:extLst>
              <a:ext uri="{FF2B5EF4-FFF2-40B4-BE49-F238E27FC236}">
                <a16:creationId xmlns:a16="http://schemas.microsoft.com/office/drawing/2014/main" id="{F47FA327-1AC8-49D9-988B-3585B2CC0611}"/>
              </a:ext>
            </a:extLst>
          </p:cNvPr>
          <p:cNvSpPr txBox="1">
            <a:spLocks noChangeArrowheads="1"/>
          </p:cNvSpPr>
          <p:nvPr/>
        </p:nvSpPr>
        <p:spPr bwMode="auto">
          <a:xfrm>
            <a:off x="878431" y="936260"/>
            <a:ext cx="744882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A copy of the fingerprint notification letter will be saved in the BRC Navigator Program Portal database on the Candidates Detail page under “Submitted Documents”. </a:t>
            </a:r>
          </a:p>
        </p:txBody>
      </p:sp>
      <p:pic>
        <p:nvPicPr>
          <p:cNvPr id="6" name="Picture 5">
            <a:extLst>
              <a:ext uri="{FF2B5EF4-FFF2-40B4-BE49-F238E27FC236}">
                <a16:creationId xmlns:a16="http://schemas.microsoft.com/office/drawing/2014/main" id="{4190532A-A321-43C2-8715-85FF70763723}"/>
              </a:ext>
            </a:extLst>
          </p:cNvPr>
          <p:cNvPicPr>
            <a:picLocks noChangeAspect="1"/>
          </p:cNvPicPr>
          <p:nvPr/>
        </p:nvPicPr>
        <p:blipFill>
          <a:blip r:embed="rId2"/>
          <a:stretch>
            <a:fillRect/>
          </a:stretch>
        </p:blipFill>
        <p:spPr>
          <a:xfrm>
            <a:off x="42342" y="5607350"/>
            <a:ext cx="8840754" cy="1190302"/>
          </a:xfrm>
          <a:prstGeom prst="rect">
            <a:avLst/>
          </a:prstGeom>
        </p:spPr>
      </p:pic>
      <p:grpSp>
        <p:nvGrpSpPr>
          <p:cNvPr id="25" name="Group 24">
            <a:extLst>
              <a:ext uri="{FF2B5EF4-FFF2-40B4-BE49-F238E27FC236}">
                <a16:creationId xmlns:a16="http://schemas.microsoft.com/office/drawing/2014/main" id="{64731555-2611-4FAF-8388-6E8A6196DFB4}"/>
              </a:ext>
            </a:extLst>
          </p:cNvPr>
          <p:cNvGrpSpPr/>
          <p:nvPr/>
        </p:nvGrpSpPr>
        <p:grpSpPr>
          <a:xfrm>
            <a:off x="527050" y="1010097"/>
            <a:ext cx="351382" cy="369332"/>
            <a:chOff x="5958926" y="1101842"/>
            <a:chExt cx="351382" cy="369332"/>
          </a:xfrm>
        </p:grpSpPr>
        <p:sp>
          <p:nvSpPr>
            <p:cNvPr id="26" name="Oval 25">
              <a:extLst>
                <a:ext uri="{FF2B5EF4-FFF2-40B4-BE49-F238E27FC236}">
                  <a16:creationId xmlns:a16="http://schemas.microsoft.com/office/drawing/2014/main" id="{66AF99D2-FD77-4B5B-AB13-24842A6BE15A}"/>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7" name="TextBox 26">
              <a:extLst>
                <a:ext uri="{FF2B5EF4-FFF2-40B4-BE49-F238E27FC236}">
                  <a16:creationId xmlns:a16="http://schemas.microsoft.com/office/drawing/2014/main" id="{7D0D141D-86A0-4E13-A970-2DBC4F7757C5}"/>
                </a:ext>
              </a:extLst>
            </p:cNvPr>
            <p:cNvSpPr txBox="1"/>
            <p:nvPr/>
          </p:nvSpPr>
          <p:spPr>
            <a:xfrm>
              <a:off x="5977362" y="1101842"/>
              <a:ext cx="314510" cy="369332"/>
            </a:xfrm>
            <a:prstGeom prst="rect">
              <a:avLst/>
            </a:prstGeom>
            <a:noFill/>
          </p:spPr>
          <p:txBody>
            <a:bodyPr wrap="none" rtlCol="0">
              <a:spAutoFit/>
            </a:bodyPr>
            <a:lstStyle/>
            <a:p>
              <a:pPr>
                <a:spcAft>
                  <a:spcPts val="600"/>
                </a:spcAft>
                <a:buClr>
                  <a:srgbClr val="19427B"/>
                </a:buClr>
              </a:pPr>
              <a:r>
                <a:rPr lang="en-US" dirty="0">
                  <a:solidFill>
                    <a:schemeClr val="bg1"/>
                  </a:solidFill>
                  <a:latin typeface="Century Gothic" panose="020B0502020202020204" pitchFamily="34" charset="0"/>
                </a:rPr>
                <a:t>1</a:t>
              </a:r>
              <a:endParaRPr lang="en-US" b="1" dirty="0">
                <a:solidFill>
                  <a:schemeClr val="bg1"/>
                </a:solidFill>
                <a:latin typeface="Century Gothic" panose="020B0502020202020204" pitchFamily="34" charset="0"/>
              </a:endParaRPr>
            </a:p>
          </p:txBody>
        </p:sp>
      </p:grpSp>
      <p:sp>
        <p:nvSpPr>
          <p:cNvPr id="30" name="TextBox 88">
            <a:extLst>
              <a:ext uri="{FF2B5EF4-FFF2-40B4-BE49-F238E27FC236}">
                <a16:creationId xmlns:a16="http://schemas.microsoft.com/office/drawing/2014/main" id="{3B29A215-E0B6-4509-A3F9-BD2D482E2FD8}"/>
              </a:ext>
            </a:extLst>
          </p:cNvPr>
          <p:cNvSpPr txBox="1">
            <a:spLocks noChangeArrowheads="1"/>
          </p:cNvSpPr>
          <p:nvPr/>
        </p:nvSpPr>
        <p:spPr bwMode="auto">
          <a:xfrm>
            <a:off x="878431" y="1461511"/>
            <a:ext cx="7448823"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The Licensee or BRC Program Administrator will be capable of downloading and printing the fingerprint notification letter.</a:t>
            </a:r>
          </a:p>
        </p:txBody>
      </p:sp>
      <p:grpSp>
        <p:nvGrpSpPr>
          <p:cNvPr id="34" name="Group 33">
            <a:extLst>
              <a:ext uri="{FF2B5EF4-FFF2-40B4-BE49-F238E27FC236}">
                <a16:creationId xmlns:a16="http://schemas.microsoft.com/office/drawing/2014/main" id="{B16C5E74-FBB3-4E27-A28C-F36BF027762C}"/>
              </a:ext>
            </a:extLst>
          </p:cNvPr>
          <p:cNvGrpSpPr/>
          <p:nvPr/>
        </p:nvGrpSpPr>
        <p:grpSpPr>
          <a:xfrm>
            <a:off x="1863040" y="5783240"/>
            <a:ext cx="279795" cy="276999"/>
            <a:chOff x="5958926" y="1078960"/>
            <a:chExt cx="352609" cy="438383"/>
          </a:xfrm>
        </p:grpSpPr>
        <p:sp>
          <p:nvSpPr>
            <p:cNvPr id="35" name="Oval 34">
              <a:extLst>
                <a:ext uri="{FF2B5EF4-FFF2-40B4-BE49-F238E27FC236}">
                  <a16:creationId xmlns:a16="http://schemas.microsoft.com/office/drawing/2014/main" id="{3DB48EEC-5C29-4D3D-A4CC-DBED09E638A6}"/>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7" name="TextBox 36">
              <a:extLst>
                <a:ext uri="{FF2B5EF4-FFF2-40B4-BE49-F238E27FC236}">
                  <a16:creationId xmlns:a16="http://schemas.microsoft.com/office/drawing/2014/main" id="{4BAF152D-E080-4629-B3EA-F4F88EFEAAC2}"/>
                </a:ext>
              </a:extLst>
            </p:cNvPr>
            <p:cNvSpPr txBox="1"/>
            <p:nvPr/>
          </p:nvSpPr>
          <p:spPr>
            <a:xfrm>
              <a:off x="5960153" y="1078960"/>
              <a:ext cx="351382" cy="438383"/>
            </a:xfrm>
            <a:prstGeom prst="rect">
              <a:avLst/>
            </a:prstGeom>
            <a:noFill/>
          </p:spPr>
          <p:txBody>
            <a:bodyPr wrap="square" rtlCol="0">
              <a:spAutoFit/>
            </a:bodyPr>
            <a:lstStyle/>
            <a:p>
              <a:pPr>
                <a:spcAft>
                  <a:spcPts val="600"/>
                </a:spcAft>
                <a:buClr>
                  <a:srgbClr val="19427B"/>
                </a:buClr>
              </a:pPr>
              <a:r>
                <a:rPr lang="en-US" sz="1200" b="1" dirty="0">
                  <a:solidFill>
                    <a:schemeClr val="bg1"/>
                  </a:solidFill>
                  <a:latin typeface="Century Gothic" panose="020B0502020202020204" pitchFamily="34" charset="0"/>
                </a:rPr>
                <a:t>1</a:t>
              </a:r>
            </a:p>
          </p:txBody>
        </p:sp>
      </p:grpSp>
      <p:grpSp>
        <p:nvGrpSpPr>
          <p:cNvPr id="48" name="Group 47">
            <a:extLst>
              <a:ext uri="{FF2B5EF4-FFF2-40B4-BE49-F238E27FC236}">
                <a16:creationId xmlns:a16="http://schemas.microsoft.com/office/drawing/2014/main" id="{D050CC9A-5883-45D6-9312-C3F5A3C2B49A}"/>
              </a:ext>
            </a:extLst>
          </p:cNvPr>
          <p:cNvGrpSpPr/>
          <p:nvPr/>
        </p:nvGrpSpPr>
        <p:grpSpPr>
          <a:xfrm>
            <a:off x="527050" y="1502971"/>
            <a:ext cx="351382" cy="369332"/>
            <a:chOff x="5958926" y="1101842"/>
            <a:chExt cx="351382" cy="369332"/>
          </a:xfrm>
        </p:grpSpPr>
        <p:sp>
          <p:nvSpPr>
            <p:cNvPr id="49" name="Oval 48">
              <a:extLst>
                <a:ext uri="{FF2B5EF4-FFF2-40B4-BE49-F238E27FC236}">
                  <a16:creationId xmlns:a16="http://schemas.microsoft.com/office/drawing/2014/main" id="{7F51BE93-FDD5-40B5-84B0-255825A32F62}"/>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53" name="TextBox 52">
              <a:extLst>
                <a:ext uri="{FF2B5EF4-FFF2-40B4-BE49-F238E27FC236}">
                  <a16:creationId xmlns:a16="http://schemas.microsoft.com/office/drawing/2014/main" id="{9DAE5BDC-58DC-45CC-A385-4DE2919E122E}"/>
                </a:ext>
              </a:extLst>
            </p:cNvPr>
            <p:cNvSpPr txBox="1"/>
            <p:nvPr/>
          </p:nvSpPr>
          <p:spPr>
            <a:xfrm>
              <a:off x="5977362" y="1101842"/>
              <a:ext cx="314510" cy="369332"/>
            </a:xfrm>
            <a:prstGeom prst="rect">
              <a:avLst/>
            </a:prstGeom>
            <a:noFill/>
          </p:spPr>
          <p:txBody>
            <a:bodyPr wrap="none" rtlCol="0">
              <a:spAutoFit/>
            </a:bodyPr>
            <a:lstStyle/>
            <a:p>
              <a:pPr>
                <a:spcAft>
                  <a:spcPts val="600"/>
                </a:spcAft>
                <a:buClr>
                  <a:srgbClr val="19427B"/>
                </a:buClr>
              </a:pPr>
              <a:r>
                <a:rPr lang="en-US" b="1" dirty="0">
                  <a:solidFill>
                    <a:schemeClr val="bg1"/>
                  </a:solidFill>
                  <a:latin typeface="Century Gothic" panose="020B0502020202020204" pitchFamily="34" charset="0"/>
                </a:rPr>
                <a:t>2</a:t>
              </a:r>
            </a:p>
          </p:txBody>
        </p:sp>
      </p:grpSp>
      <p:grpSp>
        <p:nvGrpSpPr>
          <p:cNvPr id="54" name="Group 53">
            <a:extLst>
              <a:ext uri="{FF2B5EF4-FFF2-40B4-BE49-F238E27FC236}">
                <a16:creationId xmlns:a16="http://schemas.microsoft.com/office/drawing/2014/main" id="{93C13FBC-D7F2-4FED-99B9-81D299C5E2F6}"/>
              </a:ext>
            </a:extLst>
          </p:cNvPr>
          <p:cNvGrpSpPr/>
          <p:nvPr/>
        </p:nvGrpSpPr>
        <p:grpSpPr>
          <a:xfrm>
            <a:off x="8663312" y="5925502"/>
            <a:ext cx="279795" cy="276999"/>
            <a:chOff x="5958926" y="1078960"/>
            <a:chExt cx="352609" cy="438383"/>
          </a:xfrm>
        </p:grpSpPr>
        <p:sp>
          <p:nvSpPr>
            <p:cNvPr id="55" name="Oval 54">
              <a:extLst>
                <a:ext uri="{FF2B5EF4-FFF2-40B4-BE49-F238E27FC236}">
                  <a16:creationId xmlns:a16="http://schemas.microsoft.com/office/drawing/2014/main" id="{2D484DBA-96A3-42E1-86E1-BA6AC663874C}"/>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56" name="TextBox 55">
              <a:extLst>
                <a:ext uri="{FF2B5EF4-FFF2-40B4-BE49-F238E27FC236}">
                  <a16:creationId xmlns:a16="http://schemas.microsoft.com/office/drawing/2014/main" id="{8113E0B6-5C2A-40B8-ACE6-3ACE0946D6F4}"/>
                </a:ext>
              </a:extLst>
            </p:cNvPr>
            <p:cNvSpPr txBox="1"/>
            <p:nvPr/>
          </p:nvSpPr>
          <p:spPr>
            <a:xfrm>
              <a:off x="5960153" y="1078960"/>
              <a:ext cx="351382" cy="438383"/>
            </a:xfrm>
            <a:prstGeom prst="rect">
              <a:avLst/>
            </a:prstGeom>
            <a:noFill/>
          </p:spPr>
          <p:txBody>
            <a:bodyPr wrap="square" rtlCol="0">
              <a:spAutoFit/>
            </a:bodyPr>
            <a:lstStyle/>
            <a:p>
              <a:pPr>
                <a:spcAft>
                  <a:spcPts val="600"/>
                </a:spcAft>
                <a:buClr>
                  <a:srgbClr val="19427B"/>
                </a:buClr>
              </a:pPr>
              <a:r>
                <a:rPr lang="en-US" sz="1200" dirty="0">
                  <a:solidFill>
                    <a:schemeClr val="bg1"/>
                  </a:solidFill>
                  <a:latin typeface="Century Gothic" panose="020B0502020202020204" pitchFamily="34" charset="0"/>
                </a:rPr>
                <a:t>2</a:t>
              </a:r>
              <a:endParaRPr lang="en-US" sz="1200" b="1" dirty="0">
                <a:solidFill>
                  <a:schemeClr val="bg1"/>
                </a:solidFill>
                <a:latin typeface="Century Gothic" panose="020B0502020202020204" pitchFamily="34" charset="0"/>
              </a:endParaRPr>
            </a:p>
          </p:txBody>
        </p:sp>
      </p:grpSp>
      <p:sp>
        <p:nvSpPr>
          <p:cNvPr id="3" name="Slide Number Placeholder 2">
            <a:extLst>
              <a:ext uri="{FF2B5EF4-FFF2-40B4-BE49-F238E27FC236}">
                <a16:creationId xmlns:a16="http://schemas.microsoft.com/office/drawing/2014/main" id="{9518C2FC-9BD3-4F31-97E6-553FEDC7F8C7}"/>
              </a:ext>
            </a:extLst>
          </p:cNvPr>
          <p:cNvSpPr>
            <a:spLocks noGrp="1"/>
          </p:cNvSpPr>
          <p:nvPr>
            <p:ph type="sldNum" sz="quarter" idx="12"/>
          </p:nvPr>
        </p:nvSpPr>
        <p:spPr/>
        <p:txBody>
          <a:bodyPr/>
          <a:lstStyle/>
          <a:p>
            <a:fld id="{AA662AE3-65EF-458E-875D-DE56FBFDD95A}" type="slidenum">
              <a:rPr lang="en-US" smtClean="0"/>
              <a:pPr/>
              <a:t>5</a:t>
            </a:fld>
            <a:endParaRPr lang="en-US" dirty="0"/>
          </a:p>
        </p:txBody>
      </p:sp>
      <p:pic>
        <p:nvPicPr>
          <p:cNvPr id="29" name="Picture 28">
            <a:extLst>
              <a:ext uri="{FF2B5EF4-FFF2-40B4-BE49-F238E27FC236}">
                <a16:creationId xmlns:a16="http://schemas.microsoft.com/office/drawing/2014/main" id="{95EED230-9F72-4206-8862-64E15A573E71}"/>
              </a:ext>
            </a:extLst>
          </p:cNvPr>
          <p:cNvPicPr>
            <a:picLocks noChangeAspect="1"/>
          </p:cNvPicPr>
          <p:nvPr/>
        </p:nvPicPr>
        <p:blipFill>
          <a:blip r:embed="rId3"/>
          <a:stretch>
            <a:fillRect/>
          </a:stretch>
        </p:blipFill>
        <p:spPr>
          <a:xfrm>
            <a:off x="233709" y="2096339"/>
            <a:ext cx="8738266" cy="3230537"/>
          </a:xfrm>
          <a:prstGeom prst="rect">
            <a:avLst/>
          </a:prstGeom>
        </p:spPr>
      </p:pic>
      <p:grpSp>
        <p:nvGrpSpPr>
          <p:cNvPr id="41" name="Group 40">
            <a:extLst>
              <a:ext uri="{FF2B5EF4-FFF2-40B4-BE49-F238E27FC236}">
                <a16:creationId xmlns:a16="http://schemas.microsoft.com/office/drawing/2014/main" id="{3F558C78-B02B-49B6-BD22-8487BB3890E4}"/>
              </a:ext>
            </a:extLst>
          </p:cNvPr>
          <p:cNvGrpSpPr/>
          <p:nvPr/>
        </p:nvGrpSpPr>
        <p:grpSpPr>
          <a:xfrm>
            <a:off x="878431" y="2622304"/>
            <a:ext cx="279795" cy="276999"/>
            <a:chOff x="5958926" y="1078960"/>
            <a:chExt cx="352609" cy="438383"/>
          </a:xfrm>
        </p:grpSpPr>
        <p:sp>
          <p:nvSpPr>
            <p:cNvPr id="42" name="Oval 41">
              <a:extLst>
                <a:ext uri="{FF2B5EF4-FFF2-40B4-BE49-F238E27FC236}">
                  <a16:creationId xmlns:a16="http://schemas.microsoft.com/office/drawing/2014/main" id="{4075B68E-23CB-4DB7-8D17-35FB3F6C2DA2}"/>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46" name="TextBox 45">
              <a:extLst>
                <a:ext uri="{FF2B5EF4-FFF2-40B4-BE49-F238E27FC236}">
                  <a16:creationId xmlns:a16="http://schemas.microsoft.com/office/drawing/2014/main" id="{36C5291F-9AD6-4139-AF53-C716D75EFBC3}"/>
                </a:ext>
              </a:extLst>
            </p:cNvPr>
            <p:cNvSpPr txBox="1"/>
            <p:nvPr/>
          </p:nvSpPr>
          <p:spPr>
            <a:xfrm>
              <a:off x="5960153" y="1078960"/>
              <a:ext cx="351382" cy="438383"/>
            </a:xfrm>
            <a:prstGeom prst="rect">
              <a:avLst/>
            </a:prstGeom>
            <a:noFill/>
          </p:spPr>
          <p:txBody>
            <a:bodyPr wrap="square" rtlCol="0">
              <a:spAutoFit/>
            </a:bodyPr>
            <a:lstStyle/>
            <a:p>
              <a:pPr>
                <a:spcAft>
                  <a:spcPts val="600"/>
                </a:spcAft>
                <a:buClr>
                  <a:srgbClr val="19427B"/>
                </a:buClr>
              </a:pPr>
              <a:r>
                <a:rPr lang="en-US" sz="1200" b="1" dirty="0">
                  <a:solidFill>
                    <a:schemeClr val="bg1"/>
                  </a:solidFill>
                  <a:latin typeface="Century Gothic" panose="020B0502020202020204" pitchFamily="34" charset="0"/>
                </a:rPr>
                <a:t>1</a:t>
              </a:r>
            </a:p>
          </p:txBody>
        </p:sp>
      </p:grpSp>
    </p:spTree>
    <p:extLst>
      <p:ext uri="{BB962C8B-B14F-4D97-AF65-F5344CB8AC3E}">
        <p14:creationId xmlns:p14="http://schemas.microsoft.com/office/powerpoint/2010/main" val="723578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a:xfrm>
            <a:off x="415635" y="936260"/>
            <a:ext cx="8460509" cy="504812"/>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 name="Title 1"/>
          <p:cNvSpPr>
            <a:spLocks noGrp="1"/>
          </p:cNvSpPr>
          <p:nvPr>
            <p:ph type="title"/>
          </p:nvPr>
        </p:nvSpPr>
        <p:spPr>
          <a:xfrm>
            <a:off x="347919" y="60348"/>
            <a:ext cx="8229600" cy="800012"/>
          </a:xfrm>
        </p:spPr>
        <p:txBody>
          <a:bodyPr/>
          <a:lstStyle/>
          <a:p>
            <a:r>
              <a:rPr lang="en-US" i="1" dirty="0"/>
              <a:t>Finger Print Notification Letter</a:t>
            </a:r>
          </a:p>
        </p:txBody>
      </p:sp>
      <p:sp>
        <p:nvSpPr>
          <p:cNvPr id="28" name="TextBox 88">
            <a:extLst>
              <a:ext uri="{FF2B5EF4-FFF2-40B4-BE49-F238E27FC236}">
                <a16:creationId xmlns:a16="http://schemas.microsoft.com/office/drawing/2014/main" id="{F47FA327-1AC8-49D9-988B-3585B2CC0611}"/>
              </a:ext>
            </a:extLst>
          </p:cNvPr>
          <p:cNvSpPr txBox="1">
            <a:spLocks noChangeArrowheads="1"/>
          </p:cNvSpPr>
          <p:nvPr/>
        </p:nvSpPr>
        <p:spPr bwMode="auto">
          <a:xfrm>
            <a:off x="415635" y="935272"/>
            <a:ext cx="8460508"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A copy of the fingerprint notification letter will be saved in the BRC Navigator Program Portal database. </a:t>
            </a:r>
          </a:p>
        </p:txBody>
      </p:sp>
      <p:sp>
        <p:nvSpPr>
          <p:cNvPr id="3" name="Slide Number Placeholder 2">
            <a:extLst>
              <a:ext uri="{FF2B5EF4-FFF2-40B4-BE49-F238E27FC236}">
                <a16:creationId xmlns:a16="http://schemas.microsoft.com/office/drawing/2014/main" id="{C6CE0E4C-804A-46AD-A3BF-9AE6A47D9E98}"/>
              </a:ext>
            </a:extLst>
          </p:cNvPr>
          <p:cNvSpPr>
            <a:spLocks noGrp="1"/>
          </p:cNvSpPr>
          <p:nvPr>
            <p:ph type="sldNum" sz="quarter" idx="12"/>
          </p:nvPr>
        </p:nvSpPr>
        <p:spPr/>
        <p:txBody>
          <a:bodyPr/>
          <a:lstStyle/>
          <a:p>
            <a:fld id="{AA662AE3-65EF-458E-875D-DE56FBFDD95A}" type="slidenum">
              <a:rPr lang="en-US" smtClean="0"/>
              <a:pPr/>
              <a:t>6</a:t>
            </a:fld>
            <a:endParaRPr lang="en-US" dirty="0"/>
          </a:p>
        </p:txBody>
      </p:sp>
      <p:pic>
        <p:nvPicPr>
          <p:cNvPr id="7" name="Picture 6">
            <a:extLst>
              <a:ext uri="{FF2B5EF4-FFF2-40B4-BE49-F238E27FC236}">
                <a16:creationId xmlns:a16="http://schemas.microsoft.com/office/drawing/2014/main" id="{BE5A5029-7C88-4610-BF03-F0C8554FDD83}"/>
              </a:ext>
            </a:extLst>
          </p:cNvPr>
          <p:cNvPicPr>
            <a:picLocks noChangeAspect="1"/>
          </p:cNvPicPr>
          <p:nvPr/>
        </p:nvPicPr>
        <p:blipFill>
          <a:blip r:embed="rId2"/>
          <a:stretch>
            <a:fillRect/>
          </a:stretch>
        </p:blipFill>
        <p:spPr>
          <a:xfrm>
            <a:off x="347919" y="1702551"/>
            <a:ext cx="8201892" cy="4630448"/>
          </a:xfrm>
          <a:prstGeom prst="rect">
            <a:avLst/>
          </a:prstGeom>
        </p:spPr>
      </p:pic>
    </p:spTree>
    <p:extLst>
      <p:ext uri="{BB962C8B-B14F-4D97-AF65-F5344CB8AC3E}">
        <p14:creationId xmlns:p14="http://schemas.microsoft.com/office/powerpoint/2010/main" val="5179707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919" y="60348"/>
            <a:ext cx="8229600" cy="800012"/>
          </a:xfrm>
        </p:spPr>
        <p:txBody>
          <a:bodyPr/>
          <a:lstStyle/>
          <a:p>
            <a:r>
              <a:rPr lang="en-US" i="1" dirty="0"/>
              <a:t>Provisional Approval</a:t>
            </a:r>
          </a:p>
        </p:txBody>
      </p:sp>
      <p:sp>
        <p:nvSpPr>
          <p:cNvPr id="36" name="Rectangle 35"/>
          <p:cNvSpPr/>
          <p:nvPr/>
        </p:nvSpPr>
        <p:spPr>
          <a:xfrm>
            <a:off x="424874" y="964761"/>
            <a:ext cx="8451271" cy="2055530"/>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66" name="TextBox 88"/>
          <p:cNvSpPr txBox="1">
            <a:spLocks noChangeArrowheads="1"/>
          </p:cNvSpPr>
          <p:nvPr/>
        </p:nvSpPr>
        <p:spPr bwMode="auto">
          <a:xfrm>
            <a:off x="691225" y="936494"/>
            <a:ext cx="831809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Idemia will process the Fingerprint background check for the Candidate (Licensees/Affiliates are not eligible for Provisional Approval).  Once fingerprint scans are collected and accepted by Idemia, the Navigator triggers the remaining checks. CORI, SORI, and DCF (In real time without any manual effort).</a:t>
            </a:r>
          </a:p>
        </p:txBody>
      </p:sp>
      <p:grpSp>
        <p:nvGrpSpPr>
          <p:cNvPr id="31" name="Group 30">
            <a:extLst>
              <a:ext uri="{FF2B5EF4-FFF2-40B4-BE49-F238E27FC236}">
                <a16:creationId xmlns:a16="http://schemas.microsoft.com/office/drawing/2014/main" id="{945AA582-ED43-44B5-9C3B-E0854A9B74AB}"/>
              </a:ext>
            </a:extLst>
          </p:cNvPr>
          <p:cNvGrpSpPr/>
          <p:nvPr/>
        </p:nvGrpSpPr>
        <p:grpSpPr>
          <a:xfrm>
            <a:off x="434170" y="983530"/>
            <a:ext cx="279795" cy="276999"/>
            <a:chOff x="5958926" y="1078960"/>
            <a:chExt cx="352609" cy="438383"/>
          </a:xfrm>
        </p:grpSpPr>
        <p:sp>
          <p:nvSpPr>
            <p:cNvPr id="32" name="Oval 31">
              <a:extLst>
                <a:ext uri="{FF2B5EF4-FFF2-40B4-BE49-F238E27FC236}">
                  <a16:creationId xmlns:a16="http://schemas.microsoft.com/office/drawing/2014/main" id="{7FD24B63-8DFC-46BF-BDFA-4F9E2349A43D}"/>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3" name="TextBox 32">
              <a:extLst>
                <a:ext uri="{FF2B5EF4-FFF2-40B4-BE49-F238E27FC236}">
                  <a16:creationId xmlns:a16="http://schemas.microsoft.com/office/drawing/2014/main" id="{75835FC9-35B1-4CF7-9C4E-0F4E42D063C7}"/>
                </a:ext>
              </a:extLst>
            </p:cNvPr>
            <p:cNvSpPr txBox="1"/>
            <p:nvPr/>
          </p:nvSpPr>
          <p:spPr>
            <a:xfrm>
              <a:off x="5960153" y="1078960"/>
              <a:ext cx="351382" cy="438383"/>
            </a:xfrm>
            <a:prstGeom prst="rect">
              <a:avLst/>
            </a:prstGeom>
            <a:noFill/>
          </p:spPr>
          <p:txBody>
            <a:bodyPr wrap="square" rtlCol="0">
              <a:spAutoFit/>
            </a:bodyPr>
            <a:lstStyle/>
            <a:p>
              <a:pPr>
                <a:spcAft>
                  <a:spcPts val="600"/>
                </a:spcAft>
                <a:buClr>
                  <a:srgbClr val="19427B"/>
                </a:buClr>
              </a:pPr>
              <a:r>
                <a:rPr lang="en-US" sz="1200" b="1" dirty="0">
                  <a:solidFill>
                    <a:schemeClr val="bg1"/>
                  </a:solidFill>
                  <a:latin typeface="Century Gothic" panose="020B0502020202020204" pitchFamily="34" charset="0"/>
                </a:rPr>
                <a:t>1</a:t>
              </a:r>
            </a:p>
          </p:txBody>
        </p:sp>
      </p:grpSp>
      <p:pic>
        <p:nvPicPr>
          <p:cNvPr id="7" name="Picture 6">
            <a:extLst>
              <a:ext uri="{FF2B5EF4-FFF2-40B4-BE49-F238E27FC236}">
                <a16:creationId xmlns:a16="http://schemas.microsoft.com/office/drawing/2014/main" id="{6A4AA310-4E2F-4413-A1AC-22A321477B92}"/>
              </a:ext>
            </a:extLst>
          </p:cNvPr>
          <p:cNvPicPr>
            <a:picLocks noChangeAspect="1"/>
          </p:cNvPicPr>
          <p:nvPr/>
        </p:nvPicPr>
        <p:blipFill>
          <a:blip r:embed="rId3"/>
          <a:stretch>
            <a:fillRect/>
          </a:stretch>
        </p:blipFill>
        <p:spPr>
          <a:xfrm>
            <a:off x="390239" y="3202777"/>
            <a:ext cx="3352800" cy="3371850"/>
          </a:xfrm>
          <a:prstGeom prst="rect">
            <a:avLst/>
          </a:prstGeom>
        </p:spPr>
      </p:pic>
      <p:grpSp>
        <p:nvGrpSpPr>
          <p:cNvPr id="34" name="Group 33">
            <a:extLst>
              <a:ext uri="{FF2B5EF4-FFF2-40B4-BE49-F238E27FC236}">
                <a16:creationId xmlns:a16="http://schemas.microsoft.com/office/drawing/2014/main" id="{45CA32A7-75B1-44D7-80BD-5DBE945D9AB5}"/>
              </a:ext>
            </a:extLst>
          </p:cNvPr>
          <p:cNvGrpSpPr/>
          <p:nvPr/>
        </p:nvGrpSpPr>
        <p:grpSpPr>
          <a:xfrm>
            <a:off x="2396728" y="5754739"/>
            <a:ext cx="279795" cy="276999"/>
            <a:chOff x="5958926" y="1078960"/>
            <a:chExt cx="352609" cy="438383"/>
          </a:xfrm>
        </p:grpSpPr>
        <p:sp>
          <p:nvSpPr>
            <p:cNvPr id="35" name="Oval 34">
              <a:extLst>
                <a:ext uri="{FF2B5EF4-FFF2-40B4-BE49-F238E27FC236}">
                  <a16:creationId xmlns:a16="http://schemas.microsoft.com/office/drawing/2014/main" id="{79683643-B8C9-44B7-BA35-4A1883CB6F7F}"/>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7" name="TextBox 36">
              <a:extLst>
                <a:ext uri="{FF2B5EF4-FFF2-40B4-BE49-F238E27FC236}">
                  <a16:creationId xmlns:a16="http://schemas.microsoft.com/office/drawing/2014/main" id="{8D65482E-5646-49F7-8E9E-4CEC7669F166}"/>
                </a:ext>
              </a:extLst>
            </p:cNvPr>
            <p:cNvSpPr txBox="1"/>
            <p:nvPr/>
          </p:nvSpPr>
          <p:spPr>
            <a:xfrm>
              <a:off x="5960153" y="1078960"/>
              <a:ext cx="351382" cy="438383"/>
            </a:xfrm>
            <a:prstGeom prst="rect">
              <a:avLst/>
            </a:prstGeom>
            <a:noFill/>
          </p:spPr>
          <p:txBody>
            <a:bodyPr wrap="square" rtlCol="0">
              <a:spAutoFit/>
            </a:bodyPr>
            <a:lstStyle/>
            <a:p>
              <a:pPr>
                <a:spcAft>
                  <a:spcPts val="600"/>
                </a:spcAft>
                <a:buClr>
                  <a:srgbClr val="19427B"/>
                </a:buClr>
              </a:pPr>
              <a:r>
                <a:rPr lang="en-US" sz="1200" b="1" dirty="0">
                  <a:solidFill>
                    <a:schemeClr val="bg1"/>
                  </a:solidFill>
                  <a:latin typeface="Century Gothic" panose="020B0502020202020204" pitchFamily="34" charset="0"/>
                </a:rPr>
                <a:t>1</a:t>
              </a:r>
            </a:p>
          </p:txBody>
        </p:sp>
      </p:grpSp>
      <p:pic>
        <p:nvPicPr>
          <p:cNvPr id="8" name="Picture 7">
            <a:extLst>
              <a:ext uri="{FF2B5EF4-FFF2-40B4-BE49-F238E27FC236}">
                <a16:creationId xmlns:a16="http://schemas.microsoft.com/office/drawing/2014/main" id="{3F50EB3B-C0BA-47B0-875E-D439D80E1994}"/>
              </a:ext>
            </a:extLst>
          </p:cNvPr>
          <p:cNvPicPr>
            <a:picLocks noChangeAspect="1"/>
          </p:cNvPicPr>
          <p:nvPr/>
        </p:nvPicPr>
        <p:blipFill>
          <a:blip r:embed="rId4"/>
          <a:stretch>
            <a:fillRect/>
          </a:stretch>
        </p:blipFill>
        <p:spPr>
          <a:xfrm>
            <a:off x="3879994" y="3202777"/>
            <a:ext cx="3914775" cy="1438275"/>
          </a:xfrm>
          <a:prstGeom prst="rect">
            <a:avLst/>
          </a:prstGeom>
        </p:spPr>
      </p:pic>
      <p:grpSp>
        <p:nvGrpSpPr>
          <p:cNvPr id="41" name="Group 40">
            <a:extLst>
              <a:ext uri="{FF2B5EF4-FFF2-40B4-BE49-F238E27FC236}">
                <a16:creationId xmlns:a16="http://schemas.microsoft.com/office/drawing/2014/main" id="{CCC5BB5E-2818-49A6-A99C-C722E2128BB0}"/>
              </a:ext>
            </a:extLst>
          </p:cNvPr>
          <p:cNvGrpSpPr/>
          <p:nvPr/>
        </p:nvGrpSpPr>
        <p:grpSpPr>
          <a:xfrm>
            <a:off x="6843473" y="3202777"/>
            <a:ext cx="297417" cy="276999"/>
            <a:chOff x="5958926" y="1065413"/>
            <a:chExt cx="374817" cy="438383"/>
          </a:xfrm>
        </p:grpSpPr>
        <p:sp>
          <p:nvSpPr>
            <p:cNvPr id="42" name="Oval 41">
              <a:extLst>
                <a:ext uri="{FF2B5EF4-FFF2-40B4-BE49-F238E27FC236}">
                  <a16:creationId xmlns:a16="http://schemas.microsoft.com/office/drawing/2014/main" id="{1E6F17A8-2EE9-4605-9480-5D1A2BB2F979}"/>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46" name="TextBox 45">
              <a:extLst>
                <a:ext uri="{FF2B5EF4-FFF2-40B4-BE49-F238E27FC236}">
                  <a16:creationId xmlns:a16="http://schemas.microsoft.com/office/drawing/2014/main" id="{FFEE8B2A-2ACE-4D02-8A8C-05CC779DC21A}"/>
                </a:ext>
              </a:extLst>
            </p:cNvPr>
            <p:cNvSpPr txBox="1"/>
            <p:nvPr/>
          </p:nvSpPr>
          <p:spPr>
            <a:xfrm>
              <a:off x="5983588" y="1065413"/>
              <a:ext cx="350155" cy="438383"/>
            </a:xfrm>
            <a:prstGeom prst="rect">
              <a:avLst/>
            </a:prstGeom>
            <a:noFill/>
          </p:spPr>
          <p:txBody>
            <a:bodyPr wrap="square" rtlCol="0">
              <a:spAutoFit/>
            </a:bodyPr>
            <a:lstStyle/>
            <a:p>
              <a:pPr>
                <a:spcAft>
                  <a:spcPts val="600"/>
                </a:spcAft>
                <a:buClr>
                  <a:srgbClr val="19427B"/>
                </a:buClr>
              </a:pPr>
              <a:r>
                <a:rPr lang="en-US" sz="1200" dirty="0">
                  <a:solidFill>
                    <a:schemeClr val="bg1"/>
                  </a:solidFill>
                  <a:latin typeface="Century Gothic" panose="020B0502020202020204" pitchFamily="34" charset="0"/>
                </a:rPr>
                <a:t>2</a:t>
              </a:r>
              <a:endParaRPr lang="en-US" sz="1200" b="1" dirty="0">
                <a:solidFill>
                  <a:schemeClr val="bg1"/>
                </a:solidFill>
                <a:latin typeface="Century Gothic" panose="020B0502020202020204" pitchFamily="34" charset="0"/>
              </a:endParaRPr>
            </a:p>
          </p:txBody>
        </p:sp>
      </p:grpSp>
      <p:grpSp>
        <p:nvGrpSpPr>
          <p:cNvPr id="25" name="Group 24">
            <a:extLst>
              <a:ext uri="{FF2B5EF4-FFF2-40B4-BE49-F238E27FC236}">
                <a16:creationId xmlns:a16="http://schemas.microsoft.com/office/drawing/2014/main" id="{8140820A-2831-46FB-B008-4A74210CB5A1}"/>
              </a:ext>
            </a:extLst>
          </p:cNvPr>
          <p:cNvGrpSpPr/>
          <p:nvPr/>
        </p:nvGrpSpPr>
        <p:grpSpPr>
          <a:xfrm>
            <a:off x="434170" y="1504433"/>
            <a:ext cx="297417" cy="276999"/>
            <a:chOff x="5958926" y="1065413"/>
            <a:chExt cx="374817" cy="438383"/>
          </a:xfrm>
        </p:grpSpPr>
        <p:sp>
          <p:nvSpPr>
            <p:cNvPr id="26" name="Oval 25">
              <a:extLst>
                <a:ext uri="{FF2B5EF4-FFF2-40B4-BE49-F238E27FC236}">
                  <a16:creationId xmlns:a16="http://schemas.microsoft.com/office/drawing/2014/main" id="{53BE9DE9-8CF7-4ACC-9223-FED64E37F80D}"/>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7" name="TextBox 26">
              <a:extLst>
                <a:ext uri="{FF2B5EF4-FFF2-40B4-BE49-F238E27FC236}">
                  <a16:creationId xmlns:a16="http://schemas.microsoft.com/office/drawing/2014/main" id="{D00161E3-FB42-4307-B691-EC6C7A5898F9}"/>
                </a:ext>
              </a:extLst>
            </p:cNvPr>
            <p:cNvSpPr txBox="1"/>
            <p:nvPr/>
          </p:nvSpPr>
          <p:spPr>
            <a:xfrm>
              <a:off x="5983588" y="1065413"/>
              <a:ext cx="350155" cy="438383"/>
            </a:xfrm>
            <a:prstGeom prst="rect">
              <a:avLst/>
            </a:prstGeom>
            <a:noFill/>
          </p:spPr>
          <p:txBody>
            <a:bodyPr wrap="square" rtlCol="0">
              <a:spAutoFit/>
            </a:bodyPr>
            <a:lstStyle/>
            <a:p>
              <a:pPr>
                <a:spcAft>
                  <a:spcPts val="600"/>
                </a:spcAft>
                <a:buClr>
                  <a:srgbClr val="19427B"/>
                </a:buClr>
              </a:pPr>
              <a:r>
                <a:rPr lang="en-US" sz="1200" dirty="0">
                  <a:solidFill>
                    <a:schemeClr val="bg1"/>
                  </a:solidFill>
                  <a:latin typeface="Century Gothic" panose="020B0502020202020204" pitchFamily="34" charset="0"/>
                </a:rPr>
                <a:t>2</a:t>
              </a:r>
              <a:endParaRPr lang="en-US" sz="1200" b="1" dirty="0">
                <a:solidFill>
                  <a:schemeClr val="bg1"/>
                </a:solidFill>
                <a:latin typeface="Century Gothic" panose="020B0502020202020204" pitchFamily="34" charset="0"/>
              </a:endParaRPr>
            </a:p>
          </p:txBody>
        </p:sp>
      </p:grpSp>
      <p:sp>
        <p:nvSpPr>
          <p:cNvPr id="28" name="TextBox 88">
            <a:extLst>
              <a:ext uri="{FF2B5EF4-FFF2-40B4-BE49-F238E27FC236}">
                <a16:creationId xmlns:a16="http://schemas.microsoft.com/office/drawing/2014/main" id="{1C88282C-3B79-463C-BB75-6F07C8C01211}"/>
              </a:ext>
            </a:extLst>
          </p:cNvPr>
          <p:cNvSpPr txBox="1">
            <a:spLocks noChangeArrowheads="1"/>
          </p:cNvSpPr>
          <p:nvPr/>
        </p:nvSpPr>
        <p:spPr bwMode="auto">
          <a:xfrm>
            <a:off x="703695" y="1516622"/>
            <a:ext cx="831809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Case Notes would be updated automatically, by the BRC Navigator Viewer</a:t>
            </a:r>
          </a:p>
        </p:txBody>
      </p:sp>
      <p:pic>
        <p:nvPicPr>
          <p:cNvPr id="9" name="Picture 8">
            <a:extLst>
              <a:ext uri="{FF2B5EF4-FFF2-40B4-BE49-F238E27FC236}">
                <a16:creationId xmlns:a16="http://schemas.microsoft.com/office/drawing/2014/main" id="{34D8ACD3-9172-4812-A004-CDFD956C27D9}"/>
              </a:ext>
            </a:extLst>
          </p:cNvPr>
          <p:cNvPicPr>
            <a:picLocks noChangeAspect="1"/>
          </p:cNvPicPr>
          <p:nvPr/>
        </p:nvPicPr>
        <p:blipFill>
          <a:blip r:embed="rId5"/>
          <a:stretch>
            <a:fillRect/>
          </a:stretch>
        </p:blipFill>
        <p:spPr>
          <a:xfrm>
            <a:off x="1271443" y="5371036"/>
            <a:ext cx="209550" cy="200025"/>
          </a:xfrm>
          <a:prstGeom prst="rect">
            <a:avLst/>
          </a:prstGeom>
        </p:spPr>
      </p:pic>
      <p:pic>
        <p:nvPicPr>
          <p:cNvPr id="10" name="Picture 9">
            <a:extLst>
              <a:ext uri="{FF2B5EF4-FFF2-40B4-BE49-F238E27FC236}">
                <a16:creationId xmlns:a16="http://schemas.microsoft.com/office/drawing/2014/main" id="{92D34FA8-674F-4D30-96A5-3FAD0D5774C2}"/>
              </a:ext>
            </a:extLst>
          </p:cNvPr>
          <p:cNvPicPr>
            <a:picLocks noChangeAspect="1"/>
          </p:cNvPicPr>
          <p:nvPr/>
        </p:nvPicPr>
        <p:blipFill>
          <a:blip r:embed="rId5"/>
          <a:stretch>
            <a:fillRect/>
          </a:stretch>
        </p:blipFill>
        <p:spPr>
          <a:xfrm>
            <a:off x="1271443" y="5000070"/>
            <a:ext cx="209550" cy="200025"/>
          </a:xfrm>
          <a:prstGeom prst="rect">
            <a:avLst/>
          </a:prstGeom>
        </p:spPr>
      </p:pic>
      <p:sp>
        <p:nvSpPr>
          <p:cNvPr id="38" name="TextBox 88">
            <a:extLst>
              <a:ext uri="{FF2B5EF4-FFF2-40B4-BE49-F238E27FC236}">
                <a16:creationId xmlns:a16="http://schemas.microsoft.com/office/drawing/2014/main" id="{15DB2343-382E-4925-9F8C-A5F3FA5487C8}"/>
              </a:ext>
            </a:extLst>
          </p:cNvPr>
          <p:cNvSpPr txBox="1">
            <a:spLocks noChangeArrowheads="1"/>
          </p:cNvSpPr>
          <p:nvPr/>
        </p:nvSpPr>
        <p:spPr bwMode="auto">
          <a:xfrm>
            <a:off x="453739" y="1778566"/>
            <a:ext cx="8318095" cy="9387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r>
              <a:rPr lang="en-US" dirty="0">
                <a:solidFill>
                  <a:schemeClr val="tx1"/>
                </a:solidFill>
              </a:rPr>
              <a:t>Provisional Approval is a status that can be utilized by Programs during the initial phases of the BRC, allowing the Program to hire the Candidate to work awaiting the final determination of their BRC, if the requirement that they are under supervision is met. Provisional status will automatically be set when fingerprint is taken (When the fingers touch the screen.), SORI check is approved and provided candidate does not have a prior “Not Suitable” determination. At this point the EEC isn’t concerned about the status of fingerprint (hit or not) or about the results of the CORI or DCF. </a:t>
            </a:r>
            <a:endParaRPr lang="en-US" dirty="0"/>
          </a:p>
        </p:txBody>
      </p:sp>
      <p:sp>
        <p:nvSpPr>
          <p:cNvPr id="3" name="Slide Number Placeholder 2">
            <a:extLst>
              <a:ext uri="{FF2B5EF4-FFF2-40B4-BE49-F238E27FC236}">
                <a16:creationId xmlns:a16="http://schemas.microsoft.com/office/drawing/2014/main" id="{73C71B48-D280-43F9-AE5A-5713FF1BB0C9}"/>
              </a:ext>
            </a:extLst>
          </p:cNvPr>
          <p:cNvSpPr>
            <a:spLocks noGrp="1"/>
          </p:cNvSpPr>
          <p:nvPr>
            <p:ph type="sldNum" sz="quarter" idx="12"/>
          </p:nvPr>
        </p:nvSpPr>
        <p:spPr/>
        <p:txBody>
          <a:bodyPr/>
          <a:lstStyle/>
          <a:p>
            <a:fld id="{AA662AE3-65EF-458E-875D-DE56FBFDD95A}" type="slidenum">
              <a:rPr lang="en-US" smtClean="0"/>
              <a:pPr/>
              <a:t>7</a:t>
            </a:fld>
            <a:endParaRPr lang="en-US" dirty="0"/>
          </a:p>
        </p:txBody>
      </p:sp>
    </p:spTree>
    <p:extLst>
      <p:ext uri="{BB962C8B-B14F-4D97-AF65-F5344CB8AC3E}">
        <p14:creationId xmlns:p14="http://schemas.microsoft.com/office/powerpoint/2010/main" val="3950861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919" y="60348"/>
            <a:ext cx="8229600" cy="800012"/>
          </a:xfrm>
        </p:spPr>
        <p:txBody>
          <a:bodyPr/>
          <a:lstStyle/>
          <a:p>
            <a:r>
              <a:rPr lang="en-US" i="1" dirty="0"/>
              <a:t>Provisional Approval</a:t>
            </a:r>
          </a:p>
        </p:txBody>
      </p:sp>
      <p:sp>
        <p:nvSpPr>
          <p:cNvPr id="36" name="Rectangle 35"/>
          <p:cNvSpPr/>
          <p:nvPr/>
        </p:nvSpPr>
        <p:spPr>
          <a:xfrm>
            <a:off x="424874" y="964761"/>
            <a:ext cx="8451271" cy="1139823"/>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66" name="TextBox 88"/>
          <p:cNvSpPr txBox="1">
            <a:spLocks noChangeArrowheads="1"/>
          </p:cNvSpPr>
          <p:nvPr/>
        </p:nvSpPr>
        <p:spPr bwMode="auto">
          <a:xfrm>
            <a:off x="691225" y="936494"/>
            <a:ext cx="8318095"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When a candidate meets this criteria then the BRC Navigator Viewer will issue a Provisional status and Candidate’s suitability is updated to "Provisionally Approved".</a:t>
            </a:r>
          </a:p>
        </p:txBody>
      </p:sp>
      <p:grpSp>
        <p:nvGrpSpPr>
          <p:cNvPr id="31" name="Group 30">
            <a:extLst>
              <a:ext uri="{FF2B5EF4-FFF2-40B4-BE49-F238E27FC236}">
                <a16:creationId xmlns:a16="http://schemas.microsoft.com/office/drawing/2014/main" id="{945AA582-ED43-44B5-9C3B-E0854A9B74AB}"/>
              </a:ext>
            </a:extLst>
          </p:cNvPr>
          <p:cNvGrpSpPr/>
          <p:nvPr/>
        </p:nvGrpSpPr>
        <p:grpSpPr>
          <a:xfrm>
            <a:off x="434170" y="983530"/>
            <a:ext cx="279795" cy="276999"/>
            <a:chOff x="5958926" y="1078960"/>
            <a:chExt cx="352609" cy="438383"/>
          </a:xfrm>
        </p:grpSpPr>
        <p:sp>
          <p:nvSpPr>
            <p:cNvPr id="32" name="Oval 31">
              <a:extLst>
                <a:ext uri="{FF2B5EF4-FFF2-40B4-BE49-F238E27FC236}">
                  <a16:creationId xmlns:a16="http://schemas.microsoft.com/office/drawing/2014/main" id="{7FD24B63-8DFC-46BF-BDFA-4F9E2349A43D}"/>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3" name="TextBox 32">
              <a:extLst>
                <a:ext uri="{FF2B5EF4-FFF2-40B4-BE49-F238E27FC236}">
                  <a16:creationId xmlns:a16="http://schemas.microsoft.com/office/drawing/2014/main" id="{75835FC9-35B1-4CF7-9C4E-0F4E42D063C7}"/>
                </a:ext>
              </a:extLst>
            </p:cNvPr>
            <p:cNvSpPr txBox="1"/>
            <p:nvPr/>
          </p:nvSpPr>
          <p:spPr>
            <a:xfrm>
              <a:off x="5960153" y="1078960"/>
              <a:ext cx="351382" cy="438383"/>
            </a:xfrm>
            <a:prstGeom prst="rect">
              <a:avLst/>
            </a:prstGeom>
            <a:noFill/>
          </p:spPr>
          <p:txBody>
            <a:bodyPr wrap="square" rtlCol="0">
              <a:spAutoFit/>
            </a:bodyPr>
            <a:lstStyle/>
            <a:p>
              <a:pPr>
                <a:spcAft>
                  <a:spcPts val="600"/>
                </a:spcAft>
                <a:buClr>
                  <a:srgbClr val="19427B"/>
                </a:buClr>
              </a:pPr>
              <a:r>
                <a:rPr lang="en-US" sz="1200" b="1" dirty="0">
                  <a:solidFill>
                    <a:schemeClr val="bg1"/>
                  </a:solidFill>
                  <a:latin typeface="Century Gothic" panose="020B0502020202020204" pitchFamily="34" charset="0"/>
                </a:rPr>
                <a:t>1</a:t>
              </a:r>
            </a:p>
          </p:txBody>
        </p:sp>
      </p:grpSp>
      <p:grpSp>
        <p:nvGrpSpPr>
          <p:cNvPr id="25" name="Group 24">
            <a:extLst>
              <a:ext uri="{FF2B5EF4-FFF2-40B4-BE49-F238E27FC236}">
                <a16:creationId xmlns:a16="http://schemas.microsoft.com/office/drawing/2014/main" id="{8140820A-2831-46FB-B008-4A74210CB5A1}"/>
              </a:ext>
            </a:extLst>
          </p:cNvPr>
          <p:cNvGrpSpPr/>
          <p:nvPr/>
        </p:nvGrpSpPr>
        <p:grpSpPr>
          <a:xfrm>
            <a:off x="434170" y="1410782"/>
            <a:ext cx="297417" cy="276999"/>
            <a:chOff x="5958926" y="1065413"/>
            <a:chExt cx="374817" cy="438383"/>
          </a:xfrm>
        </p:grpSpPr>
        <p:sp>
          <p:nvSpPr>
            <p:cNvPr id="26" name="Oval 25">
              <a:extLst>
                <a:ext uri="{FF2B5EF4-FFF2-40B4-BE49-F238E27FC236}">
                  <a16:creationId xmlns:a16="http://schemas.microsoft.com/office/drawing/2014/main" id="{53BE9DE9-8CF7-4ACC-9223-FED64E37F80D}"/>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7" name="TextBox 26">
              <a:extLst>
                <a:ext uri="{FF2B5EF4-FFF2-40B4-BE49-F238E27FC236}">
                  <a16:creationId xmlns:a16="http://schemas.microsoft.com/office/drawing/2014/main" id="{D00161E3-FB42-4307-B691-EC6C7A5898F9}"/>
                </a:ext>
              </a:extLst>
            </p:cNvPr>
            <p:cNvSpPr txBox="1"/>
            <p:nvPr/>
          </p:nvSpPr>
          <p:spPr>
            <a:xfrm>
              <a:off x="5983588" y="1065413"/>
              <a:ext cx="350155" cy="438383"/>
            </a:xfrm>
            <a:prstGeom prst="rect">
              <a:avLst/>
            </a:prstGeom>
            <a:noFill/>
          </p:spPr>
          <p:txBody>
            <a:bodyPr wrap="square" rtlCol="0">
              <a:spAutoFit/>
            </a:bodyPr>
            <a:lstStyle/>
            <a:p>
              <a:pPr>
                <a:spcAft>
                  <a:spcPts val="600"/>
                </a:spcAft>
                <a:buClr>
                  <a:srgbClr val="19427B"/>
                </a:buClr>
              </a:pPr>
              <a:r>
                <a:rPr lang="en-US" sz="1200" dirty="0">
                  <a:solidFill>
                    <a:schemeClr val="bg1"/>
                  </a:solidFill>
                  <a:latin typeface="Century Gothic" panose="020B0502020202020204" pitchFamily="34" charset="0"/>
                </a:rPr>
                <a:t>2</a:t>
              </a:r>
              <a:endParaRPr lang="en-US" sz="1200" b="1" dirty="0">
                <a:solidFill>
                  <a:schemeClr val="bg1"/>
                </a:solidFill>
                <a:latin typeface="Century Gothic" panose="020B0502020202020204" pitchFamily="34" charset="0"/>
              </a:endParaRPr>
            </a:p>
          </p:txBody>
        </p:sp>
      </p:grpSp>
      <p:sp>
        <p:nvSpPr>
          <p:cNvPr id="28" name="TextBox 88">
            <a:extLst>
              <a:ext uri="{FF2B5EF4-FFF2-40B4-BE49-F238E27FC236}">
                <a16:creationId xmlns:a16="http://schemas.microsoft.com/office/drawing/2014/main" id="{1C88282C-3B79-463C-BB75-6F07C8C01211}"/>
              </a:ext>
            </a:extLst>
          </p:cNvPr>
          <p:cNvSpPr txBox="1">
            <a:spLocks noChangeArrowheads="1"/>
          </p:cNvSpPr>
          <p:nvPr/>
        </p:nvSpPr>
        <p:spPr bwMode="auto">
          <a:xfrm>
            <a:off x="712991" y="1325286"/>
            <a:ext cx="8318095" cy="6001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The Candidate’s Suitability status is also updated in the BRC Navigator Program Portal (APPLICANTS tab) to “Provisionally Approved” - this status means Programs can provisionally hire the candidate and the candidate needs to be supervised while providing care to children until their BRC is completed and a Suitable determination is issued.</a:t>
            </a:r>
          </a:p>
        </p:txBody>
      </p:sp>
      <p:pic>
        <p:nvPicPr>
          <p:cNvPr id="3" name="Picture 2">
            <a:extLst>
              <a:ext uri="{FF2B5EF4-FFF2-40B4-BE49-F238E27FC236}">
                <a16:creationId xmlns:a16="http://schemas.microsoft.com/office/drawing/2014/main" id="{2C1E8DD2-6D2F-4E6F-A67C-031CCB68ABB2}"/>
              </a:ext>
            </a:extLst>
          </p:cNvPr>
          <p:cNvPicPr>
            <a:picLocks noChangeAspect="1"/>
          </p:cNvPicPr>
          <p:nvPr/>
        </p:nvPicPr>
        <p:blipFill>
          <a:blip r:embed="rId3"/>
          <a:stretch>
            <a:fillRect/>
          </a:stretch>
        </p:blipFill>
        <p:spPr>
          <a:xfrm>
            <a:off x="424874" y="2223783"/>
            <a:ext cx="4400958" cy="2518119"/>
          </a:xfrm>
          <a:prstGeom prst="rect">
            <a:avLst/>
          </a:prstGeom>
        </p:spPr>
      </p:pic>
      <p:grpSp>
        <p:nvGrpSpPr>
          <p:cNvPr id="34" name="Group 33">
            <a:extLst>
              <a:ext uri="{FF2B5EF4-FFF2-40B4-BE49-F238E27FC236}">
                <a16:creationId xmlns:a16="http://schemas.microsoft.com/office/drawing/2014/main" id="{45CA32A7-75B1-44D7-80BD-5DBE945D9AB5}"/>
              </a:ext>
            </a:extLst>
          </p:cNvPr>
          <p:cNvGrpSpPr/>
          <p:nvPr/>
        </p:nvGrpSpPr>
        <p:grpSpPr>
          <a:xfrm>
            <a:off x="2333877" y="3769167"/>
            <a:ext cx="279795" cy="276999"/>
            <a:chOff x="5958926" y="1078960"/>
            <a:chExt cx="352609" cy="438383"/>
          </a:xfrm>
        </p:grpSpPr>
        <p:sp>
          <p:nvSpPr>
            <p:cNvPr id="35" name="Oval 34">
              <a:extLst>
                <a:ext uri="{FF2B5EF4-FFF2-40B4-BE49-F238E27FC236}">
                  <a16:creationId xmlns:a16="http://schemas.microsoft.com/office/drawing/2014/main" id="{79683643-B8C9-44B7-BA35-4A1883CB6F7F}"/>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7" name="TextBox 36">
              <a:extLst>
                <a:ext uri="{FF2B5EF4-FFF2-40B4-BE49-F238E27FC236}">
                  <a16:creationId xmlns:a16="http://schemas.microsoft.com/office/drawing/2014/main" id="{8D65482E-5646-49F7-8E9E-4CEC7669F166}"/>
                </a:ext>
              </a:extLst>
            </p:cNvPr>
            <p:cNvSpPr txBox="1"/>
            <p:nvPr/>
          </p:nvSpPr>
          <p:spPr>
            <a:xfrm>
              <a:off x="5960153" y="1078960"/>
              <a:ext cx="351382" cy="438383"/>
            </a:xfrm>
            <a:prstGeom prst="rect">
              <a:avLst/>
            </a:prstGeom>
            <a:noFill/>
          </p:spPr>
          <p:txBody>
            <a:bodyPr wrap="square" rtlCol="0">
              <a:spAutoFit/>
            </a:bodyPr>
            <a:lstStyle/>
            <a:p>
              <a:pPr>
                <a:spcAft>
                  <a:spcPts val="600"/>
                </a:spcAft>
                <a:buClr>
                  <a:srgbClr val="19427B"/>
                </a:buClr>
              </a:pPr>
              <a:r>
                <a:rPr lang="en-US" sz="1200" b="1" dirty="0">
                  <a:solidFill>
                    <a:schemeClr val="bg1"/>
                  </a:solidFill>
                  <a:latin typeface="Century Gothic" panose="020B0502020202020204" pitchFamily="34" charset="0"/>
                </a:rPr>
                <a:t>1</a:t>
              </a:r>
            </a:p>
          </p:txBody>
        </p:sp>
      </p:grpSp>
      <p:pic>
        <p:nvPicPr>
          <p:cNvPr id="4" name="Picture 3">
            <a:extLst>
              <a:ext uri="{FF2B5EF4-FFF2-40B4-BE49-F238E27FC236}">
                <a16:creationId xmlns:a16="http://schemas.microsoft.com/office/drawing/2014/main" id="{8AA6BA58-E84C-489B-B8F5-0A8D10EE5C35}"/>
              </a:ext>
            </a:extLst>
          </p:cNvPr>
          <p:cNvPicPr>
            <a:picLocks noChangeAspect="1"/>
          </p:cNvPicPr>
          <p:nvPr/>
        </p:nvPicPr>
        <p:blipFill>
          <a:blip r:embed="rId4"/>
          <a:stretch>
            <a:fillRect/>
          </a:stretch>
        </p:blipFill>
        <p:spPr>
          <a:xfrm>
            <a:off x="286452" y="5447218"/>
            <a:ext cx="8589693" cy="1068461"/>
          </a:xfrm>
          <a:prstGeom prst="rect">
            <a:avLst/>
          </a:prstGeom>
        </p:spPr>
      </p:pic>
      <p:grpSp>
        <p:nvGrpSpPr>
          <p:cNvPr id="41" name="Group 40">
            <a:extLst>
              <a:ext uri="{FF2B5EF4-FFF2-40B4-BE49-F238E27FC236}">
                <a16:creationId xmlns:a16="http://schemas.microsoft.com/office/drawing/2014/main" id="{CCC5BB5E-2818-49A6-A99C-C722E2128BB0}"/>
              </a:ext>
            </a:extLst>
          </p:cNvPr>
          <p:cNvGrpSpPr/>
          <p:nvPr/>
        </p:nvGrpSpPr>
        <p:grpSpPr>
          <a:xfrm>
            <a:off x="6943893" y="5616240"/>
            <a:ext cx="297417" cy="276999"/>
            <a:chOff x="5958926" y="1065413"/>
            <a:chExt cx="374817" cy="438383"/>
          </a:xfrm>
        </p:grpSpPr>
        <p:sp>
          <p:nvSpPr>
            <p:cNvPr id="42" name="Oval 41">
              <a:extLst>
                <a:ext uri="{FF2B5EF4-FFF2-40B4-BE49-F238E27FC236}">
                  <a16:creationId xmlns:a16="http://schemas.microsoft.com/office/drawing/2014/main" id="{1E6F17A8-2EE9-4605-9480-5D1A2BB2F979}"/>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46" name="TextBox 45">
              <a:extLst>
                <a:ext uri="{FF2B5EF4-FFF2-40B4-BE49-F238E27FC236}">
                  <a16:creationId xmlns:a16="http://schemas.microsoft.com/office/drawing/2014/main" id="{FFEE8B2A-2ACE-4D02-8A8C-05CC779DC21A}"/>
                </a:ext>
              </a:extLst>
            </p:cNvPr>
            <p:cNvSpPr txBox="1"/>
            <p:nvPr/>
          </p:nvSpPr>
          <p:spPr>
            <a:xfrm>
              <a:off x="5983588" y="1065413"/>
              <a:ext cx="350155" cy="438383"/>
            </a:xfrm>
            <a:prstGeom prst="rect">
              <a:avLst/>
            </a:prstGeom>
            <a:noFill/>
          </p:spPr>
          <p:txBody>
            <a:bodyPr wrap="square" rtlCol="0">
              <a:spAutoFit/>
            </a:bodyPr>
            <a:lstStyle/>
            <a:p>
              <a:pPr>
                <a:spcAft>
                  <a:spcPts val="600"/>
                </a:spcAft>
                <a:buClr>
                  <a:srgbClr val="19427B"/>
                </a:buClr>
              </a:pPr>
              <a:r>
                <a:rPr lang="en-US" sz="1200" dirty="0">
                  <a:solidFill>
                    <a:schemeClr val="bg1"/>
                  </a:solidFill>
                  <a:latin typeface="Century Gothic" panose="020B0502020202020204" pitchFamily="34" charset="0"/>
                </a:rPr>
                <a:t>2</a:t>
              </a:r>
              <a:endParaRPr lang="en-US" sz="1200" b="1" dirty="0">
                <a:solidFill>
                  <a:schemeClr val="bg1"/>
                </a:solidFill>
                <a:latin typeface="Century Gothic" panose="020B0502020202020204" pitchFamily="34" charset="0"/>
              </a:endParaRPr>
            </a:p>
          </p:txBody>
        </p:sp>
      </p:grpSp>
      <p:pic>
        <p:nvPicPr>
          <p:cNvPr id="5" name="Picture 4">
            <a:extLst>
              <a:ext uri="{FF2B5EF4-FFF2-40B4-BE49-F238E27FC236}">
                <a16:creationId xmlns:a16="http://schemas.microsoft.com/office/drawing/2014/main" id="{D8859613-F56D-43EC-B8A1-454AF0D896A9}"/>
              </a:ext>
            </a:extLst>
          </p:cNvPr>
          <p:cNvPicPr>
            <a:picLocks noChangeAspect="1"/>
          </p:cNvPicPr>
          <p:nvPr/>
        </p:nvPicPr>
        <p:blipFill>
          <a:blip r:embed="rId5"/>
          <a:stretch>
            <a:fillRect/>
          </a:stretch>
        </p:blipFill>
        <p:spPr>
          <a:xfrm>
            <a:off x="244901" y="4837618"/>
            <a:ext cx="4324350" cy="609600"/>
          </a:xfrm>
          <a:prstGeom prst="rect">
            <a:avLst/>
          </a:prstGeom>
        </p:spPr>
      </p:pic>
      <p:sp>
        <p:nvSpPr>
          <p:cNvPr id="6" name="Slide Number Placeholder 5">
            <a:extLst>
              <a:ext uri="{FF2B5EF4-FFF2-40B4-BE49-F238E27FC236}">
                <a16:creationId xmlns:a16="http://schemas.microsoft.com/office/drawing/2014/main" id="{995FE6B7-650C-412C-8FE9-D89BF27B4414}"/>
              </a:ext>
            </a:extLst>
          </p:cNvPr>
          <p:cNvSpPr>
            <a:spLocks noGrp="1"/>
          </p:cNvSpPr>
          <p:nvPr>
            <p:ph type="sldNum" sz="quarter" idx="12"/>
          </p:nvPr>
        </p:nvSpPr>
        <p:spPr/>
        <p:txBody>
          <a:bodyPr/>
          <a:lstStyle/>
          <a:p>
            <a:fld id="{AA662AE3-65EF-458E-875D-DE56FBFDD95A}" type="slidenum">
              <a:rPr lang="en-US" smtClean="0"/>
              <a:pPr/>
              <a:t>8</a:t>
            </a:fld>
            <a:endParaRPr lang="en-US" dirty="0"/>
          </a:p>
        </p:txBody>
      </p:sp>
    </p:spTree>
    <p:extLst>
      <p:ext uri="{BB962C8B-B14F-4D97-AF65-F5344CB8AC3E}">
        <p14:creationId xmlns:p14="http://schemas.microsoft.com/office/powerpoint/2010/main" val="31008726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919" y="60348"/>
            <a:ext cx="8229600" cy="800012"/>
          </a:xfrm>
        </p:spPr>
        <p:txBody>
          <a:bodyPr/>
          <a:lstStyle/>
          <a:p>
            <a:r>
              <a:rPr lang="en-US" i="1" dirty="0"/>
              <a:t>Provisional Approval</a:t>
            </a:r>
          </a:p>
        </p:txBody>
      </p:sp>
      <p:sp>
        <p:nvSpPr>
          <p:cNvPr id="36" name="Rectangle 35"/>
          <p:cNvSpPr/>
          <p:nvPr/>
        </p:nvSpPr>
        <p:spPr>
          <a:xfrm>
            <a:off x="412334" y="916471"/>
            <a:ext cx="8451271" cy="1375460"/>
          </a:xfrm>
          <a:prstGeom prst="rect">
            <a:avLst/>
          </a:prstGeom>
          <a:solidFill>
            <a:srgbClr val="3A60DB">
              <a:alpha val="7059"/>
            </a:srgbClr>
          </a:solidFill>
          <a:ln w="28575">
            <a:no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66" name="TextBox 88"/>
          <p:cNvSpPr txBox="1">
            <a:spLocks noChangeArrowheads="1"/>
          </p:cNvSpPr>
          <p:nvPr/>
        </p:nvSpPr>
        <p:spPr bwMode="auto">
          <a:xfrm>
            <a:off x="722287" y="983530"/>
            <a:ext cx="831809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If a Program wants to provisionally hire the candidate, they can do that by clicking “Provisionally Hired” under Actions. </a:t>
            </a:r>
          </a:p>
        </p:txBody>
      </p:sp>
      <p:grpSp>
        <p:nvGrpSpPr>
          <p:cNvPr id="31" name="Group 30">
            <a:extLst>
              <a:ext uri="{FF2B5EF4-FFF2-40B4-BE49-F238E27FC236}">
                <a16:creationId xmlns:a16="http://schemas.microsoft.com/office/drawing/2014/main" id="{945AA582-ED43-44B5-9C3B-E0854A9B74AB}"/>
              </a:ext>
            </a:extLst>
          </p:cNvPr>
          <p:cNvGrpSpPr/>
          <p:nvPr/>
        </p:nvGrpSpPr>
        <p:grpSpPr>
          <a:xfrm>
            <a:off x="434170" y="983530"/>
            <a:ext cx="279795" cy="276999"/>
            <a:chOff x="5958926" y="1078960"/>
            <a:chExt cx="352609" cy="438383"/>
          </a:xfrm>
        </p:grpSpPr>
        <p:sp>
          <p:nvSpPr>
            <p:cNvPr id="32" name="Oval 31">
              <a:extLst>
                <a:ext uri="{FF2B5EF4-FFF2-40B4-BE49-F238E27FC236}">
                  <a16:creationId xmlns:a16="http://schemas.microsoft.com/office/drawing/2014/main" id="{7FD24B63-8DFC-46BF-BDFA-4F9E2349A43D}"/>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3" name="TextBox 32">
              <a:extLst>
                <a:ext uri="{FF2B5EF4-FFF2-40B4-BE49-F238E27FC236}">
                  <a16:creationId xmlns:a16="http://schemas.microsoft.com/office/drawing/2014/main" id="{75835FC9-35B1-4CF7-9C4E-0F4E42D063C7}"/>
                </a:ext>
              </a:extLst>
            </p:cNvPr>
            <p:cNvSpPr txBox="1"/>
            <p:nvPr/>
          </p:nvSpPr>
          <p:spPr>
            <a:xfrm>
              <a:off x="5960153" y="1078960"/>
              <a:ext cx="351382" cy="438383"/>
            </a:xfrm>
            <a:prstGeom prst="rect">
              <a:avLst/>
            </a:prstGeom>
            <a:noFill/>
          </p:spPr>
          <p:txBody>
            <a:bodyPr wrap="square" rtlCol="0">
              <a:spAutoFit/>
            </a:bodyPr>
            <a:lstStyle/>
            <a:p>
              <a:pPr>
                <a:spcAft>
                  <a:spcPts val="600"/>
                </a:spcAft>
                <a:buClr>
                  <a:srgbClr val="19427B"/>
                </a:buClr>
              </a:pPr>
              <a:r>
                <a:rPr lang="en-US" sz="1200" b="1" dirty="0">
                  <a:solidFill>
                    <a:schemeClr val="bg1"/>
                  </a:solidFill>
                  <a:latin typeface="Century Gothic" panose="020B0502020202020204" pitchFamily="34" charset="0"/>
                </a:rPr>
                <a:t>1</a:t>
              </a:r>
            </a:p>
          </p:txBody>
        </p:sp>
      </p:grpSp>
      <p:grpSp>
        <p:nvGrpSpPr>
          <p:cNvPr id="25" name="Group 24">
            <a:extLst>
              <a:ext uri="{FF2B5EF4-FFF2-40B4-BE49-F238E27FC236}">
                <a16:creationId xmlns:a16="http://schemas.microsoft.com/office/drawing/2014/main" id="{8140820A-2831-46FB-B008-4A74210CB5A1}"/>
              </a:ext>
            </a:extLst>
          </p:cNvPr>
          <p:cNvGrpSpPr/>
          <p:nvPr/>
        </p:nvGrpSpPr>
        <p:grpSpPr>
          <a:xfrm>
            <a:off x="434170" y="1410782"/>
            <a:ext cx="297417" cy="276999"/>
            <a:chOff x="5958926" y="1065413"/>
            <a:chExt cx="374817" cy="438383"/>
          </a:xfrm>
        </p:grpSpPr>
        <p:sp>
          <p:nvSpPr>
            <p:cNvPr id="26" name="Oval 25">
              <a:extLst>
                <a:ext uri="{FF2B5EF4-FFF2-40B4-BE49-F238E27FC236}">
                  <a16:creationId xmlns:a16="http://schemas.microsoft.com/office/drawing/2014/main" id="{53BE9DE9-8CF7-4ACC-9223-FED64E37F80D}"/>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27" name="TextBox 26">
              <a:extLst>
                <a:ext uri="{FF2B5EF4-FFF2-40B4-BE49-F238E27FC236}">
                  <a16:creationId xmlns:a16="http://schemas.microsoft.com/office/drawing/2014/main" id="{D00161E3-FB42-4307-B691-EC6C7A5898F9}"/>
                </a:ext>
              </a:extLst>
            </p:cNvPr>
            <p:cNvSpPr txBox="1"/>
            <p:nvPr/>
          </p:nvSpPr>
          <p:spPr>
            <a:xfrm>
              <a:off x="5983588" y="1065413"/>
              <a:ext cx="350155" cy="438383"/>
            </a:xfrm>
            <a:prstGeom prst="rect">
              <a:avLst/>
            </a:prstGeom>
            <a:noFill/>
          </p:spPr>
          <p:txBody>
            <a:bodyPr wrap="square" rtlCol="0">
              <a:spAutoFit/>
            </a:bodyPr>
            <a:lstStyle/>
            <a:p>
              <a:pPr>
                <a:spcAft>
                  <a:spcPts val="600"/>
                </a:spcAft>
                <a:buClr>
                  <a:srgbClr val="19427B"/>
                </a:buClr>
              </a:pPr>
              <a:r>
                <a:rPr lang="en-US" sz="1200" dirty="0">
                  <a:solidFill>
                    <a:schemeClr val="bg1"/>
                  </a:solidFill>
                  <a:latin typeface="Century Gothic" panose="020B0502020202020204" pitchFamily="34" charset="0"/>
                </a:rPr>
                <a:t>2</a:t>
              </a:r>
              <a:endParaRPr lang="en-US" sz="1200" b="1" dirty="0">
                <a:solidFill>
                  <a:schemeClr val="bg1"/>
                </a:solidFill>
                <a:latin typeface="Century Gothic" panose="020B0502020202020204" pitchFamily="34" charset="0"/>
              </a:endParaRPr>
            </a:p>
          </p:txBody>
        </p:sp>
      </p:grpSp>
      <p:sp>
        <p:nvSpPr>
          <p:cNvPr id="28" name="TextBox 88">
            <a:extLst>
              <a:ext uri="{FF2B5EF4-FFF2-40B4-BE49-F238E27FC236}">
                <a16:creationId xmlns:a16="http://schemas.microsoft.com/office/drawing/2014/main" id="{1C88282C-3B79-463C-BB75-6F07C8C01211}"/>
              </a:ext>
            </a:extLst>
          </p:cNvPr>
          <p:cNvSpPr txBox="1">
            <a:spLocks noChangeArrowheads="1"/>
          </p:cNvSpPr>
          <p:nvPr/>
        </p:nvSpPr>
        <p:spPr bwMode="auto">
          <a:xfrm>
            <a:off x="722287" y="1382538"/>
            <a:ext cx="8009379"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r>
              <a:rPr lang="en-US" dirty="0"/>
              <a:t>The Candidate’s Employment Status on the BRC Navigator Program Portal (ALL STAFF tab) will be updated from “Undetermined” to “Provisionally Hired”</a:t>
            </a:r>
          </a:p>
        </p:txBody>
      </p:sp>
      <p:pic>
        <p:nvPicPr>
          <p:cNvPr id="5" name="Picture 4">
            <a:extLst>
              <a:ext uri="{FF2B5EF4-FFF2-40B4-BE49-F238E27FC236}">
                <a16:creationId xmlns:a16="http://schemas.microsoft.com/office/drawing/2014/main" id="{57302974-E9B7-4B65-ADDE-F9C1DB6C8331}"/>
              </a:ext>
            </a:extLst>
          </p:cNvPr>
          <p:cNvPicPr>
            <a:picLocks noChangeAspect="1"/>
          </p:cNvPicPr>
          <p:nvPr/>
        </p:nvPicPr>
        <p:blipFill>
          <a:blip r:embed="rId3"/>
          <a:stretch>
            <a:fillRect/>
          </a:stretch>
        </p:blipFill>
        <p:spPr>
          <a:xfrm>
            <a:off x="235559" y="2554006"/>
            <a:ext cx="8804823" cy="1331383"/>
          </a:xfrm>
          <a:prstGeom prst="rect">
            <a:avLst/>
          </a:prstGeom>
        </p:spPr>
      </p:pic>
      <p:grpSp>
        <p:nvGrpSpPr>
          <p:cNvPr id="34" name="Group 33">
            <a:extLst>
              <a:ext uri="{FF2B5EF4-FFF2-40B4-BE49-F238E27FC236}">
                <a16:creationId xmlns:a16="http://schemas.microsoft.com/office/drawing/2014/main" id="{45CA32A7-75B1-44D7-80BD-5DBE945D9AB5}"/>
              </a:ext>
            </a:extLst>
          </p:cNvPr>
          <p:cNvGrpSpPr/>
          <p:nvPr/>
        </p:nvGrpSpPr>
        <p:grpSpPr>
          <a:xfrm>
            <a:off x="8437621" y="2444622"/>
            <a:ext cx="279795" cy="276999"/>
            <a:chOff x="5958926" y="1078960"/>
            <a:chExt cx="352609" cy="438383"/>
          </a:xfrm>
        </p:grpSpPr>
        <p:sp>
          <p:nvSpPr>
            <p:cNvPr id="35" name="Oval 34">
              <a:extLst>
                <a:ext uri="{FF2B5EF4-FFF2-40B4-BE49-F238E27FC236}">
                  <a16:creationId xmlns:a16="http://schemas.microsoft.com/office/drawing/2014/main" id="{79683643-B8C9-44B7-BA35-4A1883CB6F7F}"/>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7" name="TextBox 36">
              <a:extLst>
                <a:ext uri="{FF2B5EF4-FFF2-40B4-BE49-F238E27FC236}">
                  <a16:creationId xmlns:a16="http://schemas.microsoft.com/office/drawing/2014/main" id="{8D65482E-5646-49F7-8E9E-4CEC7669F166}"/>
                </a:ext>
              </a:extLst>
            </p:cNvPr>
            <p:cNvSpPr txBox="1"/>
            <p:nvPr/>
          </p:nvSpPr>
          <p:spPr>
            <a:xfrm>
              <a:off x="5960153" y="1078960"/>
              <a:ext cx="351382" cy="438383"/>
            </a:xfrm>
            <a:prstGeom prst="rect">
              <a:avLst/>
            </a:prstGeom>
            <a:noFill/>
          </p:spPr>
          <p:txBody>
            <a:bodyPr wrap="square" rtlCol="0">
              <a:spAutoFit/>
            </a:bodyPr>
            <a:lstStyle/>
            <a:p>
              <a:pPr>
                <a:spcAft>
                  <a:spcPts val="600"/>
                </a:spcAft>
                <a:buClr>
                  <a:srgbClr val="19427B"/>
                </a:buClr>
              </a:pPr>
              <a:r>
                <a:rPr lang="en-US" sz="1200" b="1" dirty="0">
                  <a:solidFill>
                    <a:schemeClr val="bg1"/>
                  </a:solidFill>
                  <a:latin typeface="Century Gothic" panose="020B0502020202020204" pitchFamily="34" charset="0"/>
                </a:rPr>
                <a:t>1</a:t>
              </a:r>
            </a:p>
          </p:txBody>
        </p:sp>
      </p:grpSp>
      <p:pic>
        <p:nvPicPr>
          <p:cNvPr id="6" name="Picture 5">
            <a:extLst>
              <a:ext uri="{FF2B5EF4-FFF2-40B4-BE49-F238E27FC236}">
                <a16:creationId xmlns:a16="http://schemas.microsoft.com/office/drawing/2014/main" id="{524A01BB-BE71-49AB-98FA-8787469C2220}"/>
              </a:ext>
            </a:extLst>
          </p:cNvPr>
          <p:cNvPicPr>
            <a:picLocks noChangeAspect="1"/>
          </p:cNvPicPr>
          <p:nvPr/>
        </p:nvPicPr>
        <p:blipFill>
          <a:blip r:embed="rId4"/>
          <a:stretch>
            <a:fillRect/>
          </a:stretch>
        </p:blipFill>
        <p:spPr>
          <a:xfrm>
            <a:off x="235559" y="3995644"/>
            <a:ext cx="8804823" cy="1024031"/>
          </a:xfrm>
          <a:prstGeom prst="rect">
            <a:avLst/>
          </a:prstGeom>
        </p:spPr>
      </p:pic>
      <p:grpSp>
        <p:nvGrpSpPr>
          <p:cNvPr id="41" name="Group 40">
            <a:extLst>
              <a:ext uri="{FF2B5EF4-FFF2-40B4-BE49-F238E27FC236}">
                <a16:creationId xmlns:a16="http://schemas.microsoft.com/office/drawing/2014/main" id="{CCC5BB5E-2818-49A6-A99C-C722E2128BB0}"/>
              </a:ext>
            </a:extLst>
          </p:cNvPr>
          <p:cNvGrpSpPr/>
          <p:nvPr/>
        </p:nvGrpSpPr>
        <p:grpSpPr>
          <a:xfrm>
            <a:off x="6191612" y="4080743"/>
            <a:ext cx="297417" cy="276999"/>
            <a:chOff x="5958926" y="1065413"/>
            <a:chExt cx="374817" cy="438383"/>
          </a:xfrm>
        </p:grpSpPr>
        <p:sp>
          <p:nvSpPr>
            <p:cNvPr id="42" name="Oval 41">
              <a:extLst>
                <a:ext uri="{FF2B5EF4-FFF2-40B4-BE49-F238E27FC236}">
                  <a16:creationId xmlns:a16="http://schemas.microsoft.com/office/drawing/2014/main" id="{1E6F17A8-2EE9-4605-9480-5D1A2BB2F979}"/>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46" name="TextBox 45">
              <a:extLst>
                <a:ext uri="{FF2B5EF4-FFF2-40B4-BE49-F238E27FC236}">
                  <a16:creationId xmlns:a16="http://schemas.microsoft.com/office/drawing/2014/main" id="{FFEE8B2A-2ACE-4D02-8A8C-05CC779DC21A}"/>
                </a:ext>
              </a:extLst>
            </p:cNvPr>
            <p:cNvSpPr txBox="1"/>
            <p:nvPr/>
          </p:nvSpPr>
          <p:spPr>
            <a:xfrm>
              <a:off x="5983588" y="1065413"/>
              <a:ext cx="350155" cy="438383"/>
            </a:xfrm>
            <a:prstGeom prst="rect">
              <a:avLst/>
            </a:prstGeom>
            <a:noFill/>
          </p:spPr>
          <p:txBody>
            <a:bodyPr wrap="square" rtlCol="0">
              <a:spAutoFit/>
            </a:bodyPr>
            <a:lstStyle/>
            <a:p>
              <a:pPr>
                <a:spcAft>
                  <a:spcPts val="600"/>
                </a:spcAft>
                <a:buClr>
                  <a:srgbClr val="19427B"/>
                </a:buClr>
              </a:pPr>
              <a:r>
                <a:rPr lang="en-US" sz="1200" dirty="0">
                  <a:solidFill>
                    <a:schemeClr val="bg1"/>
                  </a:solidFill>
                  <a:latin typeface="Century Gothic" panose="020B0502020202020204" pitchFamily="34" charset="0"/>
                </a:rPr>
                <a:t>2</a:t>
              </a:r>
              <a:endParaRPr lang="en-US" sz="1200" b="1" dirty="0">
                <a:solidFill>
                  <a:schemeClr val="bg1"/>
                </a:solidFill>
                <a:latin typeface="Century Gothic" panose="020B0502020202020204" pitchFamily="34" charset="0"/>
              </a:endParaRPr>
            </a:p>
          </p:txBody>
        </p:sp>
      </p:grpSp>
      <p:pic>
        <p:nvPicPr>
          <p:cNvPr id="7" name="Picture 6">
            <a:extLst>
              <a:ext uri="{FF2B5EF4-FFF2-40B4-BE49-F238E27FC236}">
                <a16:creationId xmlns:a16="http://schemas.microsoft.com/office/drawing/2014/main" id="{9FCDE99F-9676-4691-A647-98F8FA0EC119}"/>
              </a:ext>
            </a:extLst>
          </p:cNvPr>
          <p:cNvPicPr>
            <a:picLocks noChangeAspect="1"/>
          </p:cNvPicPr>
          <p:nvPr/>
        </p:nvPicPr>
        <p:blipFill>
          <a:blip r:embed="rId5"/>
          <a:stretch>
            <a:fillRect/>
          </a:stretch>
        </p:blipFill>
        <p:spPr>
          <a:xfrm>
            <a:off x="124040" y="3586499"/>
            <a:ext cx="4152900" cy="476250"/>
          </a:xfrm>
          <a:prstGeom prst="rect">
            <a:avLst/>
          </a:prstGeom>
        </p:spPr>
      </p:pic>
      <p:sp>
        <p:nvSpPr>
          <p:cNvPr id="3" name="Slide Number Placeholder 2">
            <a:extLst>
              <a:ext uri="{FF2B5EF4-FFF2-40B4-BE49-F238E27FC236}">
                <a16:creationId xmlns:a16="http://schemas.microsoft.com/office/drawing/2014/main" id="{D6634828-8904-4E97-B4D1-0B6BB9A9B213}"/>
              </a:ext>
            </a:extLst>
          </p:cNvPr>
          <p:cNvSpPr>
            <a:spLocks noGrp="1"/>
          </p:cNvSpPr>
          <p:nvPr>
            <p:ph type="sldNum" sz="quarter" idx="12"/>
          </p:nvPr>
        </p:nvSpPr>
        <p:spPr/>
        <p:txBody>
          <a:bodyPr/>
          <a:lstStyle/>
          <a:p>
            <a:fld id="{AA662AE3-65EF-458E-875D-DE56FBFDD95A}" type="slidenum">
              <a:rPr lang="en-US" smtClean="0"/>
              <a:pPr/>
              <a:t>9</a:t>
            </a:fld>
            <a:endParaRPr lang="en-US" dirty="0"/>
          </a:p>
        </p:txBody>
      </p:sp>
      <p:grpSp>
        <p:nvGrpSpPr>
          <p:cNvPr id="30" name="Group 29">
            <a:extLst>
              <a:ext uri="{FF2B5EF4-FFF2-40B4-BE49-F238E27FC236}">
                <a16:creationId xmlns:a16="http://schemas.microsoft.com/office/drawing/2014/main" id="{16B22790-5135-40DD-A50F-C8EF9FA4CDF8}"/>
              </a:ext>
            </a:extLst>
          </p:cNvPr>
          <p:cNvGrpSpPr/>
          <p:nvPr/>
        </p:nvGrpSpPr>
        <p:grpSpPr>
          <a:xfrm>
            <a:off x="434879" y="1851642"/>
            <a:ext cx="297417" cy="276999"/>
            <a:chOff x="5958926" y="1065413"/>
            <a:chExt cx="374817" cy="438383"/>
          </a:xfrm>
        </p:grpSpPr>
        <p:sp>
          <p:nvSpPr>
            <p:cNvPr id="38" name="Oval 37">
              <a:extLst>
                <a:ext uri="{FF2B5EF4-FFF2-40B4-BE49-F238E27FC236}">
                  <a16:creationId xmlns:a16="http://schemas.microsoft.com/office/drawing/2014/main" id="{D6D13319-2AB3-48B6-8D4B-695CF8043252}"/>
                </a:ext>
              </a:extLst>
            </p:cNvPr>
            <p:cNvSpPr/>
            <p:nvPr/>
          </p:nvSpPr>
          <p:spPr>
            <a:xfrm>
              <a:off x="5958926" y="1110817"/>
              <a:ext cx="351382" cy="351382"/>
            </a:xfrm>
            <a:prstGeom prst="ellipse">
              <a:avLst/>
            </a:prstGeom>
            <a:solidFill>
              <a:srgbClr val="EE9E4B"/>
            </a:solidFill>
            <a:ln w="28575">
              <a:solidFill>
                <a:srgbClr val="EE9E4B"/>
              </a:solidFill>
              <a:headEnd type="none"/>
              <a:tailEnd type="arrow" w="lg" len="lg"/>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1600" dirty="0">
                <a:solidFill>
                  <a:schemeClr val="accent5">
                    <a:lumMod val="75000"/>
                  </a:schemeClr>
                </a:solidFill>
                <a:latin typeface="Century Gothic" panose="020B0502020202020204" pitchFamily="34" charset="0"/>
              </a:endParaRPr>
            </a:p>
          </p:txBody>
        </p:sp>
        <p:sp>
          <p:nvSpPr>
            <p:cNvPr id="39" name="TextBox 38">
              <a:extLst>
                <a:ext uri="{FF2B5EF4-FFF2-40B4-BE49-F238E27FC236}">
                  <a16:creationId xmlns:a16="http://schemas.microsoft.com/office/drawing/2014/main" id="{629E2912-0143-41B3-96FC-4025A757B7DE}"/>
                </a:ext>
              </a:extLst>
            </p:cNvPr>
            <p:cNvSpPr txBox="1"/>
            <p:nvPr/>
          </p:nvSpPr>
          <p:spPr>
            <a:xfrm>
              <a:off x="5983588" y="1065413"/>
              <a:ext cx="350155" cy="438383"/>
            </a:xfrm>
            <a:prstGeom prst="rect">
              <a:avLst/>
            </a:prstGeom>
            <a:noFill/>
          </p:spPr>
          <p:txBody>
            <a:bodyPr wrap="square" rtlCol="0">
              <a:spAutoFit/>
            </a:bodyPr>
            <a:lstStyle/>
            <a:p>
              <a:pPr>
                <a:spcAft>
                  <a:spcPts val="600"/>
                </a:spcAft>
                <a:buClr>
                  <a:srgbClr val="19427B"/>
                </a:buClr>
              </a:pPr>
              <a:r>
                <a:rPr lang="en-US" sz="1200" dirty="0">
                  <a:solidFill>
                    <a:schemeClr val="bg1"/>
                  </a:solidFill>
                  <a:latin typeface="Century Gothic" panose="020B0502020202020204" pitchFamily="34" charset="0"/>
                </a:rPr>
                <a:t>3</a:t>
              </a:r>
              <a:endParaRPr lang="en-US" sz="1200" b="1" dirty="0">
                <a:solidFill>
                  <a:schemeClr val="bg1"/>
                </a:solidFill>
                <a:latin typeface="Century Gothic" panose="020B0502020202020204" pitchFamily="34" charset="0"/>
              </a:endParaRPr>
            </a:p>
          </p:txBody>
        </p:sp>
      </p:grpSp>
      <p:sp>
        <p:nvSpPr>
          <p:cNvPr id="40" name="TextBox 88">
            <a:extLst>
              <a:ext uri="{FF2B5EF4-FFF2-40B4-BE49-F238E27FC236}">
                <a16:creationId xmlns:a16="http://schemas.microsoft.com/office/drawing/2014/main" id="{ACF4280F-4879-4682-A435-BFF54BEF35A3}"/>
              </a:ext>
            </a:extLst>
          </p:cNvPr>
          <p:cNvSpPr txBox="1">
            <a:spLocks noChangeArrowheads="1"/>
          </p:cNvSpPr>
          <p:nvPr/>
        </p:nvSpPr>
        <p:spPr bwMode="auto">
          <a:xfrm>
            <a:off x="731587" y="1860601"/>
            <a:ext cx="8318095"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defRPr sz="1100">
                <a:solidFill>
                  <a:schemeClr val="tx1">
                    <a:lumMod val="65000"/>
                    <a:lumOff val="35000"/>
                  </a:schemeClr>
                </a:solidFill>
                <a:latin typeface="Candara" panose="020E0502030303020204" pitchFamily="34" charset="0"/>
                <a:ea typeface="ＭＳ Ｐゴシック" panose="020B0600070205080204" pitchFamily="34" charset="-128"/>
              </a:defRPr>
            </a:lvl1pPr>
            <a:lvl2pPr marL="742950" indent="-285750">
              <a:defRPr sz="2400">
                <a:latin typeface="Arial" panose="020B0604020202020204" pitchFamily="34" charset="0"/>
                <a:ea typeface="ＭＳ Ｐゴシック" panose="020B0600070205080204" pitchFamily="34" charset="-128"/>
              </a:defRPr>
            </a:lvl2pPr>
            <a:lvl3pPr marL="1143000" indent="-228600">
              <a:defRPr sz="2400">
                <a:latin typeface="Arial" panose="020B0604020202020204" pitchFamily="34" charset="0"/>
                <a:ea typeface="ＭＳ Ｐゴシック" panose="020B0600070205080204" pitchFamily="34" charset="-128"/>
              </a:defRPr>
            </a:lvl3pPr>
            <a:lvl4pPr marL="1600200" indent="-228600">
              <a:defRPr sz="2400">
                <a:latin typeface="Arial" panose="020B0604020202020204" pitchFamily="34" charset="0"/>
                <a:ea typeface="ＭＳ Ｐゴシック" panose="020B0600070205080204" pitchFamily="34" charset="-128"/>
              </a:defRPr>
            </a:lvl4pPr>
            <a:lvl5pPr marL="2057400" indent="-228600">
              <a:defRPr sz="2400">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latin typeface="Arial" panose="020B0604020202020204" pitchFamily="34" charset="0"/>
                <a:ea typeface="ＭＳ Ｐゴシック" panose="020B0600070205080204" pitchFamily="34" charset="-128"/>
              </a:defRPr>
            </a:lvl9pPr>
          </a:lstStyle>
          <a:p>
            <a:pPr lvl="0"/>
            <a:r>
              <a:rPr lang="en-US" dirty="0"/>
              <a:t>Employment Status is not seen in the BRC Navigator Viewer, it’s only in the BRC Navigator Program Portal.</a:t>
            </a:r>
          </a:p>
        </p:txBody>
      </p:sp>
    </p:spTree>
    <p:extLst>
      <p:ext uri="{BB962C8B-B14F-4D97-AF65-F5344CB8AC3E}">
        <p14:creationId xmlns:p14="http://schemas.microsoft.com/office/powerpoint/2010/main" val="1698170185"/>
      </p:ext>
    </p:extLst>
  </p:cSld>
  <p:clrMapOvr>
    <a:masterClrMapping/>
  </p:clrMapOvr>
</p:sld>
</file>

<file path=ppt/theme/theme1.xml><?xml version="1.0" encoding="utf-8"?>
<a:theme xmlns:a="http://schemas.openxmlformats.org/drawingml/2006/main" name="Subsidy Management Technical Assistance Business Process - 3-12-2015">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08DC01B652F444EB0935FAE4E1226DD" ma:contentTypeVersion="12" ma:contentTypeDescription="Create a new document." ma:contentTypeScope="" ma:versionID="0d339bf6629927eeb8c57ff744ccd0ee">
  <xsd:schema xmlns:xsd="http://www.w3.org/2001/XMLSchema" xmlns:xs="http://www.w3.org/2001/XMLSchema" xmlns:p="http://schemas.microsoft.com/office/2006/metadata/properties" xmlns:ns1="http://schemas.microsoft.com/sharepoint/v3" xmlns:ns2="65070d4c-358a-4388-9650-99cf735f3baf" xmlns:ns3="cc2ec964-eb35-460c-b751-6e8cbe61ade1" targetNamespace="http://schemas.microsoft.com/office/2006/metadata/properties" ma:root="true" ma:fieldsID="ba04c0c802876331fb3a899bb7f2dfcb" ns1:_="" ns2:_="" ns3:_="">
    <xsd:import namespace="http://schemas.microsoft.com/sharepoint/v3"/>
    <xsd:import namespace="65070d4c-358a-4388-9650-99cf735f3baf"/>
    <xsd:import namespace="cc2ec964-eb35-460c-b751-6e8cbe61ade1"/>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5070d4c-358a-4388-9650-99cf735f3ba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c2ec964-eb35-460c-b751-6e8cbe61ade1"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4"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63CF4642-EEBD-4953-A1F2-508135B162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5070d4c-358a-4388-9650-99cf735f3baf"/>
    <ds:schemaRef ds:uri="cc2ec964-eb35-460c-b751-6e8cbe61ade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2B86450-77A6-4332-908C-6EDF09178A5F}">
  <ds:schemaRefs>
    <ds:schemaRef ds:uri="http://schemas.microsoft.com/sharepoint/v3/contenttype/forms"/>
  </ds:schemaRefs>
</ds:datastoreItem>
</file>

<file path=customXml/itemProps3.xml><?xml version="1.0" encoding="utf-8"?>
<ds:datastoreItem xmlns:ds="http://schemas.openxmlformats.org/officeDocument/2006/customXml" ds:itemID="{48F6256A-10BB-4DFB-935F-07AA4D15ABAE}">
  <ds:schemaRefs>
    <ds:schemaRef ds:uri="65070d4c-358a-4388-9650-99cf735f3baf"/>
    <ds:schemaRef ds:uri="http://purl.org/dc/elements/1.1/"/>
    <ds:schemaRef ds:uri="http://purl.org/dc/dcmitype/"/>
    <ds:schemaRef ds:uri="http://schemas.microsoft.com/office/2006/documentManagement/types"/>
    <ds:schemaRef ds:uri="http://schemas.microsoft.com/office/infopath/2007/PartnerControls"/>
    <ds:schemaRef ds:uri="http://purl.org/dc/terms/"/>
    <ds:schemaRef ds:uri="http://schemas.openxmlformats.org/package/2006/metadata/core-properties"/>
    <ds:schemaRef ds:uri="cc2ec964-eb35-460c-b751-6e8cbe61ade1"/>
    <ds:schemaRef ds:uri="http://schemas.microsoft.com/sharepoint/v3"/>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Blank EEC Template</Template>
  <TotalTime>23802</TotalTime>
  <Words>726</Words>
  <Application>Microsoft Office PowerPoint</Application>
  <PresentationFormat>On-screen Show (4:3)</PresentationFormat>
  <Paragraphs>84</Paragraphs>
  <Slides>10</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ＭＳ Ｐゴシック</vt:lpstr>
      <vt:lpstr>Arial</vt:lpstr>
      <vt:lpstr>Calibri</vt:lpstr>
      <vt:lpstr>Candara</vt:lpstr>
      <vt:lpstr>Century Gothic</vt:lpstr>
      <vt:lpstr>Verdana</vt:lpstr>
      <vt:lpstr>Subsidy Management Technical Assistance Business Process - 3-12-2015</vt:lpstr>
      <vt:lpstr>BRC Programs - EEC BRC Navigator – Provisional Approval</vt:lpstr>
      <vt:lpstr>BRC Navigator Training</vt:lpstr>
      <vt:lpstr>Provisional Approval</vt:lpstr>
      <vt:lpstr>Provisional Approval</vt:lpstr>
      <vt:lpstr>Finger Print Notification Letter</vt:lpstr>
      <vt:lpstr>Finger Print Notification Letter</vt:lpstr>
      <vt:lpstr>Provisional Approval</vt:lpstr>
      <vt:lpstr>Provisional Approval</vt:lpstr>
      <vt:lpstr>Provisional Approval</vt:lpstr>
      <vt:lpstr>Provisional Approval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BRC Program Portal</dc:title>
  <dc:creator>Zachary Croy</dc:creator>
  <cp:lastModifiedBy>Wonson, Brian (EOE)</cp:lastModifiedBy>
  <cp:revision>167</cp:revision>
  <cp:lastPrinted>2019-07-08T18:14:17Z</cp:lastPrinted>
  <dcterms:created xsi:type="dcterms:W3CDTF">2019-01-22T20:46:21Z</dcterms:created>
  <dcterms:modified xsi:type="dcterms:W3CDTF">2019-07-08T18:14:19Z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0x010100908DC01B652F444EB0935FAE4E1226DD</vt:lpwstr>
  </property>
</Properties>
</file>