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81" r:id="rId5"/>
    <p:sldId id="282" r:id="rId6"/>
    <p:sldId id="278" r:id="rId7"/>
    <p:sldId id="264" r:id="rId8"/>
    <p:sldId id="265" r:id="rId9"/>
    <p:sldId id="283" r:id="rId10"/>
    <p:sldId id="284" r:id="rId11"/>
    <p:sldId id="287" r:id="rId12"/>
    <p:sldId id="288" r:id="rId13"/>
    <p:sldId id="289" r:id="rId14"/>
    <p:sldId id="290" r:id="rId15"/>
    <p:sldId id="291" r:id="rId16"/>
    <p:sldId id="292" r:id="rId17"/>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1228" autoAdjust="0"/>
  </p:normalViewPr>
  <p:slideViewPr>
    <p:cSldViewPr snapToGrid="0">
      <p:cViewPr varScale="1">
        <p:scale>
          <a:sx n="104" d="100"/>
          <a:sy n="104" d="100"/>
        </p:scale>
        <p:origin x="186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43C43D67-8150-47EF-9A16-23F1F7A3E23F}" type="datetimeFigureOut">
              <a:rPr lang="en-US" smtClean="0"/>
              <a:t>7/8/2019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338D640B-E57D-4EBA-8AB0-9AE3E17EE43B}" type="slidenum">
              <a:rPr lang="en-US" smtClean="0"/>
              <a:t>‹#›</a:t>
            </a:fld>
            <a:endParaRPr lang="en-US" dirty="0"/>
          </a:p>
        </p:txBody>
      </p:sp>
    </p:spTree>
    <p:extLst>
      <p:ext uri="{BB962C8B-B14F-4D97-AF65-F5344CB8AC3E}">
        <p14:creationId xmlns:p14="http://schemas.microsoft.com/office/powerpoint/2010/main" val="1920895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0" y="1165229"/>
            <a:ext cx="14287" cy="4557713"/>
          </a:xfrm>
          <a:prstGeom prst="line">
            <a:avLst/>
          </a:prstGeom>
          <a:noFill/>
          <a:ln w="9525">
            <a:solidFill>
              <a:srgbClr val="0033CC"/>
            </a:solidFill>
            <a:round/>
            <a:headEnd/>
            <a:tailEnd/>
          </a:ln>
        </p:spPr>
        <p:txBody>
          <a:bodyPr/>
          <a:lstStyle/>
          <a:p>
            <a:pPr>
              <a:spcBef>
                <a:spcPct val="50000"/>
              </a:spcBef>
              <a:defRPr/>
            </a:pPr>
            <a:endParaRPr lang="en-US" sz="1800" dirty="0"/>
          </a:p>
        </p:txBody>
      </p:sp>
      <p:sp>
        <p:nvSpPr>
          <p:cNvPr id="6" name="Line 11"/>
          <p:cNvSpPr>
            <a:spLocks noChangeShapeType="1"/>
          </p:cNvSpPr>
          <p:nvPr/>
        </p:nvSpPr>
        <p:spPr bwMode="auto">
          <a:xfrm>
            <a:off x="2443165" y="3752850"/>
            <a:ext cx="5722937" cy="0"/>
          </a:xfrm>
          <a:prstGeom prst="line">
            <a:avLst/>
          </a:prstGeom>
          <a:noFill/>
          <a:ln w="9525">
            <a:solidFill>
              <a:srgbClr val="0033CC"/>
            </a:solidFill>
            <a:round/>
            <a:headEnd/>
            <a:tailEnd/>
          </a:ln>
        </p:spPr>
        <p:txBody>
          <a:bodyPr/>
          <a:lstStyle/>
          <a:p>
            <a:pPr>
              <a:spcBef>
                <a:spcPct val="50000"/>
              </a:spcBef>
              <a:defRPr/>
            </a:pPr>
            <a:endParaRPr lang="en-US" sz="1800" dirty="0"/>
          </a:p>
        </p:txBody>
      </p:sp>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fld id="{2E743964-41F1-431F-B259-94CC797A34B9}" type="datetime1">
              <a:rPr lang="en-US" smtClean="0"/>
              <a:t>7/8/2019</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fld id="{DCE7870C-62A8-41C1-BB51-71B5DB107E6F}" type="slidenum">
              <a:rPr lang="en-US" smtClean="0"/>
              <a:pPr/>
              <a:t>‹#›</a:t>
            </a:fld>
            <a:endParaRPr lang="en-US" dirty="0"/>
          </a:p>
        </p:txBody>
      </p:sp>
      <p:pic>
        <p:nvPicPr>
          <p:cNvPr id="11" name="Picture 10" descr="EEC.gif"/>
          <p:cNvPicPr>
            <a:picLocks noChangeAspect="1"/>
          </p:cNvPicPr>
          <p:nvPr/>
        </p:nvPicPr>
        <p:blipFill>
          <a:blip r:embed="rId3" cstate="print"/>
          <a:stretch>
            <a:fillRect/>
          </a:stretch>
        </p:blipFill>
        <p:spPr>
          <a:xfrm>
            <a:off x="5814889" y="5590722"/>
            <a:ext cx="2857500" cy="638175"/>
          </a:xfrm>
          <a:prstGeom prst="rect">
            <a:avLst/>
          </a:prstGeom>
        </p:spPr>
      </p:pic>
      <p:sp>
        <p:nvSpPr>
          <p:cNvPr id="13" name="Text Placeholder 12"/>
          <p:cNvSpPr>
            <a:spLocks noGrp="1"/>
          </p:cNvSpPr>
          <p:nvPr>
            <p:ph type="body" sz="quarter" idx="13" hasCustomPrompt="1"/>
          </p:nvPr>
        </p:nvSpPr>
        <p:spPr>
          <a:xfrm>
            <a:off x="2449514" y="3927475"/>
            <a:ext cx="5716587" cy="446088"/>
          </a:xfrm>
        </p:spPr>
        <p:txBody>
          <a:bodyPr/>
          <a:lstStyle>
            <a:lvl1pPr>
              <a:buNone/>
              <a:defRPr sz="1800">
                <a:solidFill>
                  <a:srgbClr val="000099"/>
                </a:solidFill>
              </a:defRPr>
            </a:lvl1pPr>
          </a:lstStyle>
          <a:p>
            <a:pPr lvl="0"/>
            <a:r>
              <a:rPr lang="en-US" dirty="0"/>
              <a:t>[Cover Slide Text]</a:t>
            </a:r>
          </a:p>
        </p:txBody>
      </p:sp>
    </p:spTree>
    <p:extLst>
      <p:ext uri="{BB962C8B-B14F-4D97-AF65-F5344CB8AC3E}">
        <p14:creationId xmlns:p14="http://schemas.microsoft.com/office/powerpoint/2010/main" val="358059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fld id="{3A2D7168-94CC-492A-8BDE-DBFB2EE77CCB}"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245409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0" y="47625"/>
            <a:ext cx="6167437" cy="60785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fld id="{9604A0D2-31D0-46CA-ADF7-DC5E64A7AB28}"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646007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fld id="{AE755FB0-CE64-47B7-AF5A-789619461400}"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432464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4"/>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fld id="{E09A4093-8529-4BCF-B2DB-00C7631D0996}"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77503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fld id="{D95145E1-168A-4F13-BE24-5897B244C21F}"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700573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2"/>
            <a:ext cx="4114800" cy="218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fld id="{CAA8DE1D-8DE8-4C79-9DD6-88D0123BFB16}" type="datetime1">
              <a:rPr lang="en-US" smtClean="0"/>
              <a:t>7/8/2019</a:t>
            </a:fld>
            <a:endParaRPr lang="en-US" dirty="0"/>
          </a:p>
        </p:txBody>
      </p:sp>
      <p:sp>
        <p:nvSpPr>
          <p:cNvPr id="7"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406525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2575F1-193C-4113-8FC8-72965A695DB4}" type="datetime1">
              <a:rPr lang="en-US" smtClean="0"/>
              <a:t>7/8/2019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662AE3-65EF-458E-875D-DE56FBFDD95A}" type="slidenum">
              <a:rPr lang="en-US" smtClean="0"/>
              <a:pPr/>
              <a:t>‹#›</a:t>
            </a:fld>
            <a:endParaRPr lang="en-US" dirty="0"/>
          </a:p>
        </p:txBody>
      </p:sp>
    </p:spTree>
    <p:extLst>
      <p:ext uri="{BB962C8B-B14F-4D97-AF65-F5344CB8AC3E}">
        <p14:creationId xmlns:p14="http://schemas.microsoft.com/office/powerpoint/2010/main" val="284276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20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fld id="{C949340E-693B-41CE-9625-EF3C97ECAEDE}"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a:t>Slide Title</a:t>
            </a:r>
          </a:p>
          <a:p>
            <a:pPr lvl="0"/>
            <a:endParaRPr lang="en-US" dirty="0"/>
          </a:p>
        </p:txBody>
      </p:sp>
    </p:spTree>
    <p:extLst>
      <p:ext uri="{BB962C8B-B14F-4D97-AF65-F5344CB8AC3E}">
        <p14:creationId xmlns:p14="http://schemas.microsoft.com/office/powerpoint/2010/main" val="3016117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Edit Master text styles</a:t>
            </a:r>
          </a:p>
        </p:txBody>
      </p:sp>
      <p:sp>
        <p:nvSpPr>
          <p:cNvPr id="4" name="Rectangle 12"/>
          <p:cNvSpPr>
            <a:spLocks noGrp="1" noChangeArrowheads="1"/>
          </p:cNvSpPr>
          <p:nvPr>
            <p:ph type="dt" sz="half" idx="10"/>
          </p:nvPr>
        </p:nvSpPr>
        <p:spPr>
          <a:ln/>
        </p:spPr>
        <p:txBody>
          <a:bodyPr/>
          <a:lstStyle>
            <a:lvl1pPr>
              <a:defRPr/>
            </a:lvl1pPr>
          </a:lstStyle>
          <a:p>
            <a:fld id="{6493AAF0-2892-44DF-88F9-3FC72D2A194B}"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4988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4"/>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fld id="{D9E93613-98F1-4CFB-99DA-B16FA9A6679C}"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38413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fld id="{A5CF98F0-4D9F-49D7-96CD-4DAB103DDC38}" type="datetime1">
              <a:rPr lang="en-US" smtClean="0"/>
              <a:t>7/8/2019</a:t>
            </a:fld>
            <a:endParaRPr lang="en-US" dirty="0"/>
          </a:p>
        </p:txBody>
      </p:sp>
      <p:sp>
        <p:nvSpPr>
          <p:cNvPr id="8"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50629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fld id="{69564DE2-FE59-4F01-9468-3EFCF35D2B5B}" type="datetime1">
              <a:rPr lang="en-US" smtClean="0"/>
              <a:t>7/8/2019</a:t>
            </a:fld>
            <a:endParaRPr lang="en-US" dirty="0"/>
          </a:p>
        </p:txBody>
      </p:sp>
      <p:sp>
        <p:nvSpPr>
          <p:cNvPr id="4"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
        <p:nvSpPr>
          <p:cNvPr id="6" name="Title 5"/>
          <p:cNvSpPr>
            <a:spLocks noGrp="1"/>
          </p:cNvSpPr>
          <p:nvPr>
            <p:ph type="title" hasCustomPrompt="1"/>
          </p:nvPr>
        </p:nvSpPr>
        <p:spPr>
          <a:xfrm>
            <a:off x="414340" y="152403"/>
            <a:ext cx="7584674" cy="722243"/>
          </a:xfrm>
        </p:spPr>
        <p:txBody>
          <a:bodyPr/>
          <a:lstStyle>
            <a:lvl1pPr>
              <a:defRPr/>
            </a:lvl1pPr>
          </a:lstStyle>
          <a:p>
            <a:r>
              <a:rPr lang="en-US" dirty="0"/>
              <a:t>[Slide Title]</a:t>
            </a:r>
          </a:p>
        </p:txBody>
      </p:sp>
    </p:spTree>
    <p:extLst>
      <p:ext uri="{BB962C8B-B14F-4D97-AF65-F5344CB8AC3E}">
        <p14:creationId xmlns:p14="http://schemas.microsoft.com/office/powerpoint/2010/main" val="298238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fld id="{50F53E3E-56DD-4F44-A399-7193EDA4C9C4}" type="datetime1">
              <a:rPr lang="en-US" smtClean="0"/>
              <a:t>7/8/2019</a:t>
            </a:fld>
            <a:endParaRPr lang="en-US" dirty="0"/>
          </a:p>
        </p:txBody>
      </p:sp>
      <p:sp>
        <p:nvSpPr>
          <p:cNvPr id="3"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65264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Rectangle 12"/>
          <p:cNvSpPr>
            <a:spLocks noGrp="1" noChangeArrowheads="1"/>
          </p:cNvSpPr>
          <p:nvPr>
            <p:ph type="dt" sz="half" idx="10"/>
          </p:nvPr>
        </p:nvSpPr>
        <p:spPr>
          <a:ln/>
        </p:spPr>
        <p:txBody>
          <a:bodyPr/>
          <a:lstStyle>
            <a:lvl1pPr>
              <a:defRPr/>
            </a:lvl1pPr>
          </a:lstStyle>
          <a:p>
            <a:fld id="{C26E4F6A-D14E-4AA4-B5B3-6C07A1D819FE}"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4219672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Rectangle 12"/>
          <p:cNvSpPr>
            <a:spLocks noGrp="1" noChangeArrowheads="1"/>
          </p:cNvSpPr>
          <p:nvPr>
            <p:ph type="dt" sz="half" idx="10"/>
          </p:nvPr>
        </p:nvSpPr>
        <p:spPr>
          <a:ln/>
        </p:spPr>
        <p:txBody>
          <a:bodyPr/>
          <a:lstStyle>
            <a:lvl1pPr>
              <a:defRPr/>
            </a:lvl1pPr>
          </a:lstStyle>
          <a:p>
            <a:fld id="{291EB928-AAC1-426A-AF24-ABBDD792DE06}"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314870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4"/>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79"/>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fld id="{0D612848-3C16-4D38-B553-09677C00C305}" type="datetime1">
              <a:rPr lang="en-US" smtClean="0"/>
              <a:t>7/8/2019</a:t>
            </a:fld>
            <a:endParaRPr lang="en-US" dirty="0"/>
          </a:p>
        </p:txBody>
      </p:sp>
      <p:sp>
        <p:nvSpPr>
          <p:cNvPr id="75790" name="Rectangle 14"/>
          <p:cNvSpPr>
            <a:spLocks noGrp="1" noChangeArrowheads="1"/>
          </p:cNvSpPr>
          <p:nvPr>
            <p:ph type="sldNum" sz="quarter" idx="4"/>
          </p:nvPr>
        </p:nvSpPr>
        <p:spPr bwMode="auto">
          <a:xfrm>
            <a:off x="7210427" y="6594479"/>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fld id="{DCE7870C-62A8-41C1-BB51-71B5DB107E6F}" type="slidenum">
              <a:rPr lang="en-US" smtClean="0"/>
              <a:pPr/>
              <a:t>‹#›</a:t>
            </a:fld>
            <a:endParaRPr lang="en-US" dirty="0"/>
          </a:p>
        </p:txBody>
      </p:sp>
      <p:sp>
        <p:nvSpPr>
          <p:cNvPr id="1031"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a:spcBef>
                <a:spcPct val="50000"/>
              </a:spcBef>
              <a:defRPr/>
            </a:pPr>
            <a:endParaRPr lang="en-US" sz="1800" dirty="0"/>
          </a:p>
        </p:txBody>
      </p:sp>
      <p:pic>
        <p:nvPicPr>
          <p:cNvPr id="8" name="Picture 7" descr="EEC-Happle2.gif"/>
          <p:cNvPicPr>
            <a:picLocks noChangeAspect="1"/>
          </p:cNvPicPr>
          <p:nvPr/>
        </p:nvPicPr>
        <p:blipFill>
          <a:blip r:embed="rId18" cstate="print"/>
          <a:stretch>
            <a:fillRect/>
          </a:stretch>
        </p:blipFill>
        <p:spPr>
          <a:xfrm>
            <a:off x="8181890" y="182878"/>
            <a:ext cx="659958" cy="655859"/>
          </a:xfrm>
          <a:prstGeom prst="rect">
            <a:avLst/>
          </a:prstGeom>
        </p:spPr>
      </p:pic>
    </p:spTree>
    <p:extLst>
      <p:ext uri="{BB962C8B-B14F-4D97-AF65-F5344CB8AC3E}">
        <p14:creationId xmlns:p14="http://schemas.microsoft.com/office/powerpoint/2010/main" val="1458771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189" algn="l" rtl="0" eaLnBrk="1" fontAlgn="base" hangingPunct="1">
        <a:spcBef>
          <a:spcPct val="0"/>
        </a:spcBef>
        <a:spcAft>
          <a:spcPct val="0"/>
        </a:spcAft>
        <a:defRPr sz="2400" b="1">
          <a:solidFill>
            <a:srgbClr val="0033CC"/>
          </a:solidFill>
          <a:latin typeface="Verdana" pitchFamily="34" charset="0"/>
          <a:cs typeface="Arial" charset="0"/>
        </a:defRPr>
      </a:lvl6pPr>
      <a:lvl7pPr marL="914377" algn="l" rtl="0" eaLnBrk="1" fontAlgn="base" hangingPunct="1">
        <a:spcBef>
          <a:spcPct val="0"/>
        </a:spcBef>
        <a:spcAft>
          <a:spcPct val="0"/>
        </a:spcAft>
        <a:defRPr sz="2400" b="1">
          <a:solidFill>
            <a:srgbClr val="0033CC"/>
          </a:solidFill>
          <a:latin typeface="Verdana" pitchFamily="34" charset="0"/>
          <a:cs typeface="Arial" charset="0"/>
        </a:defRPr>
      </a:lvl7pPr>
      <a:lvl8pPr marL="1371566" algn="l" rtl="0" eaLnBrk="1" fontAlgn="base" hangingPunct="1">
        <a:spcBef>
          <a:spcPct val="0"/>
        </a:spcBef>
        <a:spcAft>
          <a:spcPct val="0"/>
        </a:spcAft>
        <a:defRPr sz="2400" b="1">
          <a:solidFill>
            <a:srgbClr val="0033CC"/>
          </a:solidFill>
          <a:latin typeface="Verdana" pitchFamily="34" charset="0"/>
          <a:cs typeface="Arial" charset="0"/>
        </a:defRPr>
      </a:lvl8pPr>
      <a:lvl9pPr marL="1828754"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594" indent="-228594"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48" indent="-233357"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377" indent="-223833"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31" indent="-233357"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160" indent="-223833"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349" indent="-223833"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537" indent="-223833"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726" indent="-223833"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8914" indent="-223833"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BBA6A01-943C-4E99-9B42-091F4F446F97}"/>
              </a:ext>
            </a:extLst>
          </p:cNvPr>
          <p:cNvPicPr>
            <a:picLocks noChangeAspect="1"/>
          </p:cNvPicPr>
          <p:nvPr/>
        </p:nvPicPr>
        <p:blipFill>
          <a:blip r:embed="rId2"/>
          <a:stretch>
            <a:fillRect/>
          </a:stretch>
        </p:blipFill>
        <p:spPr>
          <a:xfrm>
            <a:off x="192280" y="1126847"/>
            <a:ext cx="8759439" cy="4458815"/>
          </a:xfrm>
          <a:prstGeom prst="rect">
            <a:avLst/>
          </a:prstGeom>
        </p:spPr>
      </p:pic>
      <p:sp>
        <p:nvSpPr>
          <p:cNvPr id="2" name="Title 1"/>
          <p:cNvSpPr>
            <a:spLocks noGrp="1"/>
          </p:cNvSpPr>
          <p:nvPr>
            <p:ph type="ctrTitle"/>
          </p:nvPr>
        </p:nvSpPr>
        <p:spPr>
          <a:xfrm>
            <a:off x="4091042" y="4992171"/>
            <a:ext cx="4851732" cy="593491"/>
          </a:xfrm>
        </p:spPr>
        <p:txBody>
          <a:bodyPr/>
          <a:lstStyle/>
          <a:p>
            <a:r>
              <a:rPr lang="en-US" dirty="0"/>
              <a:t>BRC Navigator Program Portal</a:t>
            </a:r>
          </a:p>
        </p:txBody>
      </p:sp>
      <p:sp>
        <p:nvSpPr>
          <p:cNvPr id="3" name="Subtitle 2"/>
          <p:cNvSpPr>
            <a:spLocks noGrp="1"/>
          </p:cNvSpPr>
          <p:nvPr>
            <p:ph type="subTitle" idx="1"/>
          </p:nvPr>
        </p:nvSpPr>
        <p:spPr>
          <a:xfrm>
            <a:off x="4095515" y="5585662"/>
            <a:ext cx="5048486" cy="1752600"/>
          </a:xfrm>
        </p:spPr>
        <p:txBody>
          <a:bodyPr/>
          <a:lstStyle/>
          <a:p>
            <a:pPr algn="l"/>
            <a:r>
              <a:rPr lang="en-US" dirty="0"/>
              <a:t>Program Overview - Suitability Transfer</a:t>
            </a:r>
          </a:p>
        </p:txBody>
      </p:sp>
      <p:sp>
        <p:nvSpPr>
          <p:cNvPr id="5" name="Slide Number Placeholder 4">
            <a:extLst>
              <a:ext uri="{FF2B5EF4-FFF2-40B4-BE49-F238E27FC236}">
                <a16:creationId xmlns:a16="http://schemas.microsoft.com/office/drawing/2014/main" id="{626AA146-D8B2-4F11-9466-1A6C323A8A53}"/>
              </a:ext>
            </a:extLst>
          </p:cNvPr>
          <p:cNvSpPr>
            <a:spLocks noGrp="1"/>
          </p:cNvSpPr>
          <p:nvPr>
            <p:ph type="sldNum" sz="quarter" idx="11"/>
          </p:nvPr>
        </p:nvSpPr>
        <p:spPr/>
        <p:txBody>
          <a:bodyPr/>
          <a:lstStyle/>
          <a:p>
            <a:fld id="{DCE7870C-62A8-41C1-BB51-71B5DB107E6F}" type="slidenum">
              <a:rPr lang="en-US" smtClean="0"/>
              <a:pPr/>
              <a:t>1</a:t>
            </a:fld>
            <a:endParaRPr lang="en-US" dirty="0"/>
          </a:p>
        </p:txBody>
      </p:sp>
    </p:spTree>
    <p:extLst>
      <p:ext uri="{BB962C8B-B14F-4D97-AF65-F5344CB8AC3E}">
        <p14:creationId xmlns:p14="http://schemas.microsoft.com/office/powerpoint/2010/main" val="2716337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A screenshot of a cell phone&#10;&#10;Description generated with very high confidence">
            <a:extLst>
              <a:ext uri="{FF2B5EF4-FFF2-40B4-BE49-F238E27FC236}">
                <a16:creationId xmlns:a16="http://schemas.microsoft.com/office/drawing/2014/main" id="{9DE6E1C6-55D6-4B3E-B585-70D7F55A7059}"/>
              </a:ext>
            </a:extLst>
          </p:cNvPr>
          <p:cNvPicPr>
            <a:picLocks noChangeAspect="1"/>
          </p:cNvPicPr>
          <p:nvPr/>
        </p:nvPicPr>
        <p:blipFill>
          <a:blip r:embed="rId2"/>
          <a:stretch>
            <a:fillRect/>
          </a:stretch>
        </p:blipFill>
        <p:spPr>
          <a:xfrm>
            <a:off x="198408" y="1833745"/>
            <a:ext cx="8583282" cy="4415459"/>
          </a:xfrm>
          <a:prstGeom prst="rect">
            <a:avLst/>
          </a:prstGeom>
        </p:spPr>
      </p:pic>
      <p:sp>
        <p:nvSpPr>
          <p:cNvPr id="4" name="Rectangle 3"/>
          <p:cNvSpPr/>
          <p:nvPr/>
        </p:nvSpPr>
        <p:spPr>
          <a:xfrm>
            <a:off x="415636" y="955829"/>
            <a:ext cx="8451273" cy="688244"/>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a:ea typeface="ＭＳ Ｐゴシック"/>
                <a:cs typeface="Arial"/>
              </a:rPr>
              <a:t>Once the URL link is clicked on, it will bring them to a screen to answer the below questions and “Submit”.  If all questions are answered “NO”, the Suitability is automatically transferred</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10</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grpSp>
        <p:nvGrpSpPr>
          <p:cNvPr id="15" name="Group 14">
            <a:extLst>
              <a:ext uri="{FF2B5EF4-FFF2-40B4-BE49-F238E27FC236}">
                <a16:creationId xmlns:a16="http://schemas.microsoft.com/office/drawing/2014/main" id="{DEFC8560-11F8-40C4-9297-7D60DC54973D}"/>
              </a:ext>
            </a:extLst>
          </p:cNvPr>
          <p:cNvGrpSpPr/>
          <p:nvPr/>
        </p:nvGrpSpPr>
        <p:grpSpPr>
          <a:xfrm>
            <a:off x="621201" y="2044454"/>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Tree>
    <p:extLst>
      <p:ext uri="{BB962C8B-B14F-4D97-AF65-F5344CB8AC3E}">
        <p14:creationId xmlns:p14="http://schemas.microsoft.com/office/powerpoint/2010/main" val="3194454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5636" y="955829"/>
            <a:ext cx="8451273" cy="1020754"/>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The Applicant now appears in the Portal under the Applicants tab with a Request Type “Suitability Transfer” and a Request Status of “Completed”</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11</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2" name="Picture 1">
            <a:extLst>
              <a:ext uri="{FF2B5EF4-FFF2-40B4-BE49-F238E27FC236}">
                <a16:creationId xmlns:a16="http://schemas.microsoft.com/office/drawing/2014/main" id="{F1C7FFA7-2E49-4AEE-8D83-736D031B4F9B}"/>
              </a:ext>
            </a:extLst>
          </p:cNvPr>
          <p:cNvPicPr>
            <a:picLocks noChangeAspect="1"/>
          </p:cNvPicPr>
          <p:nvPr/>
        </p:nvPicPr>
        <p:blipFill>
          <a:blip r:embed="rId2"/>
          <a:stretch>
            <a:fillRect/>
          </a:stretch>
        </p:blipFill>
        <p:spPr>
          <a:xfrm>
            <a:off x="130194" y="2095295"/>
            <a:ext cx="8963892" cy="2499935"/>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605567" y="2695985"/>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grpSp>
        <p:nvGrpSpPr>
          <p:cNvPr id="19" name="Group 18">
            <a:extLst>
              <a:ext uri="{FF2B5EF4-FFF2-40B4-BE49-F238E27FC236}">
                <a16:creationId xmlns:a16="http://schemas.microsoft.com/office/drawing/2014/main" id="{46D679C1-7405-45F1-9EFC-8E3C61573368}"/>
              </a:ext>
            </a:extLst>
          </p:cNvPr>
          <p:cNvGrpSpPr/>
          <p:nvPr/>
        </p:nvGrpSpPr>
        <p:grpSpPr>
          <a:xfrm>
            <a:off x="518419" y="1527202"/>
            <a:ext cx="351382" cy="369332"/>
            <a:chOff x="5949401" y="435083"/>
            <a:chExt cx="351382" cy="369332"/>
          </a:xfrm>
        </p:grpSpPr>
        <p:sp>
          <p:nvSpPr>
            <p:cNvPr id="20" name="Oval 19">
              <a:extLst>
                <a:ext uri="{FF2B5EF4-FFF2-40B4-BE49-F238E27FC236}">
                  <a16:creationId xmlns:a16="http://schemas.microsoft.com/office/drawing/2014/main" id="{9A23F62F-691F-446A-8810-258D998ADAD1}"/>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1" name="TextBox 20">
              <a:extLst>
                <a:ext uri="{FF2B5EF4-FFF2-40B4-BE49-F238E27FC236}">
                  <a16:creationId xmlns:a16="http://schemas.microsoft.com/office/drawing/2014/main" id="{6BBFB47A-9687-40CC-874D-D14B62E06CDA}"/>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
        <p:nvSpPr>
          <p:cNvPr id="22" name="TextBox 88">
            <a:extLst>
              <a:ext uri="{FF2B5EF4-FFF2-40B4-BE49-F238E27FC236}">
                <a16:creationId xmlns:a16="http://schemas.microsoft.com/office/drawing/2014/main" id="{C944F1D3-CF4E-4342-8A80-B43496D2A0A6}"/>
              </a:ext>
            </a:extLst>
          </p:cNvPr>
          <p:cNvSpPr txBox="1">
            <a:spLocks noChangeArrowheads="1"/>
          </p:cNvSpPr>
          <p:nvPr/>
        </p:nvSpPr>
        <p:spPr bwMode="auto">
          <a:xfrm>
            <a:off x="1009427" y="1560990"/>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The Program now has the ability in the Actions column to mark the applicant as “Hired”.  If the status is changed to “Hired”, the applicant moves to the ALL STAFF tab, if “Not Hired”, they will move to the INACTIVE tab</a:t>
            </a:r>
          </a:p>
        </p:txBody>
      </p:sp>
      <p:pic>
        <p:nvPicPr>
          <p:cNvPr id="7" name="Picture 6">
            <a:extLst>
              <a:ext uri="{FF2B5EF4-FFF2-40B4-BE49-F238E27FC236}">
                <a16:creationId xmlns:a16="http://schemas.microsoft.com/office/drawing/2014/main" id="{8C1B6712-4DCF-474E-9DE7-667578CCF288}"/>
              </a:ext>
            </a:extLst>
          </p:cNvPr>
          <p:cNvPicPr>
            <a:picLocks noChangeAspect="1"/>
          </p:cNvPicPr>
          <p:nvPr/>
        </p:nvPicPr>
        <p:blipFill>
          <a:blip r:embed="rId3"/>
          <a:stretch>
            <a:fillRect/>
          </a:stretch>
        </p:blipFill>
        <p:spPr>
          <a:xfrm>
            <a:off x="130194" y="4661378"/>
            <a:ext cx="8883612" cy="2056173"/>
          </a:xfrm>
          <a:prstGeom prst="rect">
            <a:avLst/>
          </a:prstGeom>
        </p:spPr>
      </p:pic>
      <p:grpSp>
        <p:nvGrpSpPr>
          <p:cNvPr id="23" name="Group 22">
            <a:extLst>
              <a:ext uri="{FF2B5EF4-FFF2-40B4-BE49-F238E27FC236}">
                <a16:creationId xmlns:a16="http://schemas.microsoft.com/office/drawing/2014/main" id="{20CA927D-F97A-4B88-9764-E03C2A785F86}"/>
              </a:ext>
            </a:extLst>
          </p:cNvPr>
          <p:cNvGrpSpPr/>
          <p:nvPr/>
        </p:nvGrpSpPr>
        <p:grpSpPr>
          <a:xfrm>
            <a:off x="8662424" y="5052112"/>
            <a:ext cx="351382" cy="369332"/>
            <a:chOff x="5949401" y="435083"/>
            <a:chExt cx="351382" cy="369332"/>
          </a:xfrm>
        </p:grpSpPr>
        <p:sp>
          <p:nvSpPr>
            <p:cNvPr id="24" name="Oval 23">
              <a:extLst>
                <a:ext uri="{FF2B5EF4-FFF2-40B4-BE49-F238E27FC236}">
                  <a16:creationId xmlns:a16="http://schemas.microsoft.com/office/drawing/2014/main" id="{4D2EBF1E-94E7-4084-A6C7-3AA5ED54F462}"/>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5" name="TextBox 24">
              <a:extLst>
                <a:ext uri="{FF2B5EF4-FFF2-40B4-BE49-F238E27FC236}">
                  <a16:creationId xmlns:a16="http://schemas.microsoft.com/office/drawing/2014/main" id="{5C15A5FD-4282-4D83-A5FB-3B04B9E33522}"/>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1224020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55719" y="945677"/>
            <a:ext cx="2731959" cy="2765162"/>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6263611" y="1008718"/>
            <a:ext cx="290998" cy="317574"/>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12</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sp>
        <p:nvSpPr>
          <p:cNvPr id="22" name="TextBox 88">
            <a:extLst>
              <a:ext uri="{FF2B5EF4-FFF2-40B4-BE49-F238E27FC236}">
                <a16:creationId xmlns:a16="http://schemas.microsoft.com/office/drawing/2014/main" id="{C944F1D3-CF4E-4342-8A80-B43496D2A0A6}"/>
              </a:ext>
            </a:extLst>
          </p:cNvPr>
          <p:cNvSpPr txBox="1">
            <a:spLocks noChangeArrowheads="1"/>
          </p:cNvSpPr>
          <p:nvPr/>
        </p:nvSpPr>
        <p:spPr bwMode="auto">
          <a:xfrm>
            <a:off x="6580488" y="949761"/>
            <a:ext cx="273594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b="0" dirty="0">
                <a:solidFill>
                  <a:schemeClr val="tx1">
                    <a:lumMod val="65000"/>
                    <a:lumOff val="35000"/>
                  </a:schemeClr>
                </a:solidFill>
                <a:latin typeface="Candara"/>
                <a:ea typeface="ＭＳ Ｐゴシック"/>
                <a:cs typeface="Arial"/>
              </a:rPr>
              <a:t>The screen reflects the Applicant as “Hired” on the ALL STAFF tab</a:t>
            </a:r>
          </a:p>
        </p:txBody>
      </p:sp>
      <p:pic>
        <p:nvPicPr>
          <p:cNvPr id="6" name="Picture 5">
            <a:extLst>
              <a:ext uri="{FF2B5EF4-FFF2-40B4-BE49-F238E27FC236}">
                <a16:creationId xmlns:a16="http://schemas.microsoft.com/office/drawing/2014/main" id="{954097F7-50DB-4C4B-B49D-5EA299DC0711}"/>
              </a:ext>
            </a:extLst>
          </p:cNvPr>
          <p:cNvPicPr>
            <a:picLocks noChangeAspect="1"/>
          </p:cNvPicPr>
          <p:nvPr/>
        </p:nvPicPr>
        <p:blipFill>
          <a:blip r:embed="rId2"/>
          <a:stretch>
            <a:fillRect/>
          </a:stretch>
        </p:blipFill>
        <p:spPr>
          <a:xfrm>
            <a:off x="224199" y="1041812"/>
            <a:ext cx="5701101" cy="2485219"/>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929799" y="2038515"/>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26" name="TextBox 88">
            <a:extLst>
              <a:ext uri="{FF2B5EF4-FFF2-40B4-BE49-F238E27FC236}">
                <a16:creationId xmlns:a16="http://schemas.microsoft.com/office/drawing/2014/main" id="{574F344B-C404-474F-9249-9983CBB5CCA6}"/>
              </a:ext>
            </a:extLst>
          </p:cNvPr>
          <p:cNvSpPr txBox="1">
            <a:spLocks noChangeArrowheads="1"/>
          </p:cNvSpPr>
          <p:nvPr/>
        </p:nvSpPr>
        <p:spPr bwMode="auto">
          <a:xfrm>
            <a:off x="6216710" y="1414603"/>
            <a:ext cx="2735941" cy="229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b="0" dirty="0">
                <a:solidFill>
                  <a:schemeClr val="tx1">
                    <a:lumMod val="65000"/>
                    <a:lumOff val="35000"/>
                  </a:schemeClr>
                </a:solidFill>
                <a:latin typeface="Candara"/>
                <a:ea typeface="ＭＳ Ｐゴシック"/>
                <a:cs typeface="Arial"/>
              </a:rPr>
              <a:t>If the Applicant answers “yes” to any of the questions on page 12, then the suitability is NOT automatically transferred, however the applicants status does change.  </a:t>
            </a:r>
            <a:endParaRPr lang="en-US" altLang="en-US" sz="1100" b="0" dirty="0">
              <a:solidFill>
                <a:schemeClr val="tx1">
                  <a:lumMod val="65000"/>
                  <a:lumOff val="35000"/>
                </a:schemeClr>
              </a:solidFill>
              <a:latin typeface="Candara" panose="020E0502030303020204" pitchFamily="34" charset="0"/>
            </a:endParaRPr>
          </a:p>
          <a:p>
            <a:pPr marL="171450" indent="-171450">
              <a:buFont typeface="Arial" panose="020B0604020202020204" pitchFamily="34" charset="0"/>
              <a:buChar char="•"/>
            </a:pPr>
            <a:r>
              <a:rPr lang="en-US" altLang="en-US" sz="1100" b="0" dirty="0">
                <a:solidFill>
                  <a:schemeClr val="tx1">
                    <a:lumMod val="65000"/>
                    <a:lumOff val="35000"/>
                  </a:schemeClr>
                </a:solidFill>
                <a:latin typeface="Candara"/>
                <a:ea typeface="ＭＳ Ｐゴシック"/>
                <a:cs typeface="Arial"/>
              </a:rPr>
              <a:t>The Applicant will remain on the Applicant tab in a saved status</a:t>
            </a:r>
          </a:p>
          <a:p>
            <a:pPr marL="171450" indent="-171450">
              <a:buFont typeface="Arial" panose="020B0604020202020204" pitchFamily="34" charset="0"/>
              <a:buChar char="•"/>
            </a:pPr>
            <a:r>
              <a:rPr lang="en-US" altLang="en-US" sz="1100" b="0" dirty="0">
                <a:solidFill>
                  <a:schemeClr val="tx1">
                    <a:lumMod val="65000"/>
                    <a:lumOff val="35000"/>
                  </a:schemeClr>
                </a:solidFill>
                <a:latin typeface="Candara"/>
                <a:ea typeface="ＭＳ Ｐゴシック"/>
                <a:cs typeface="Arial"/>
              </a:rPr>
              <a:t>The Program would need to process a resubmission for this candidate</a:t>
            </a:r>
          </a:p>
          <a:p>
            <a:pPr marL="171450" indent="-171450">
              <a:buFont typeface="Arial" panose="020B0604020202020204" pitchFamily="34" charset="0"/>
              <a:buChar char="•"/>
            </a:pPr>
            <a:r>
              <a:rPr lang="en-US" altLang="en-US" sz="1100" b="0" dirty="0">
                <a:solidFill>
                  <a:schemeClr val="tx1">
                    <a:lumMod val="65000"/>
                    <a:lumOff val="35000"/>
                  </a:schemeClr>
                </a:solidFill>
                <a:latin typeface="Candara"/>
                <a:ea typeface="ＭＳ Ｐゴシック"/>
                <a:cs typeface="Arial"/>
              </a:rPr>
              <a:t>The candidate would receive a an email notification that the Suitability Transfer Failed based on the responses they provided</a:t>
            </a:r>
            <a:endParaRPr lang="en-US" altLang="en-US" sz="1100" b="0" dirty="0">
              <a:solidFill>
                <a:schemeClr val="tx1">
                  <a:lumMod val="65000"/>
                  <a:lumOff val="35000"/>
                </a:schemeClr>
              </a:solidFill>
              <a:latin typeface="Candara" panose="020E0502030303020204" pitchFamily="34" charset="0"/>
            </a:endParaRPr>
          </a:p>
        </p:txBody>
      </p:sp>
      <p:pic>
        <p:nvPicPr>
          <p:cNvPr id="2" name="Picture 6" descr="A screenshot of a cell phone&#10;&#10;Description generated with very high confidence">
            <a:extLst>
              <a:ext uri="{FF2B5EF4-FFF2-40B4-BE49-F238E27FC236}">
                <a16:creationId xmlns:a16="http://schemas.microsoft.com/office/drawing/2014/main" id="{4F7D51E7-9F5F-4D34-8858-983984CD154E}"/>
              </a:ext>
            </a:extLst>
          </p:cNvPr>
          <p:cNvPicPr>
            <a:picLocks noChangeAspect="1"/>
          </p:cNvPicPr>
          <p:nvPr/>
        </p:nvPicPr>
        <p:blipFill>
          <a:blip r:embed="rId3"/>
          <a:stretch>
            <a:fillRect/>
          </a:stretch>
        </p:blipFill>
        <p:spPr>
          <a:xfrm>
            <a:off x="1104182" y="3583727"/>
            <a:ext cx="5029202" cy="3270512"/>
          </a:xfrm>
          <a:prstGeom prst="rect">
            <a:avLst/>
          </a:prstGeom>
        </p:spPr>
      </p:pic>
    </p:spTree>
    <p:extLst>
      <p:ext uri="{BB962C8B-B14F-4D97-AF65-F5344CB8AC3E}">
        <p14:creationId xmlns:p14="http://schemas.microsoft.com/office/powerpoint/2010/main" val="3238724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2888" y="928425"/>
            <a:ext cx="8451273" cy="1540211"/>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2981839"/>
            <a:ext cx="463525" cy="443483"/>
            <a:chOff x="5949401" y="444058"/>
            <a:chExt cx="351382" cy="379540"/>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6009313" y="454266"/>
              <a:ext cx="231557" cy="369332"/>
            </a:xfrm>
            <a:prstGeom prst="rect">
              <a:avLst/>
            </a:prstGeom>
            <a:noFill/>
          </p:spPr>
          <p:txBody>
            <a:bodyPr wrap="squar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13</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ea typeface="Verdana"/>
              </a:rPr>
              <a:t>Resubmission</a:t>
            </a:r>
          </a:p>
        </p:txBody>
      </p:sp>
      <p:sp>
        <p:nvSpPr>
          <p:cNvPr id="22" name="TextBox 88">
            <a:extLst>
              <a:ext uri="{FF2B5EF4-FFF2-40B4-BE49-F238E27FC236}">
                <a16:creationId xmlns:a16="http://schemas.microsoft.com/office/drawing/2014/main" id="{C944F1D3-CF4E-4342-8A80-B43496D2A0A6}"/>
              </a:ext>
            </a:extLst>
          </p:cNvPr>
          <p:cNvSpPr txBox="1">
            <a:spLocks noChangeArrowheads="1"/>
          </p:cNvSpPr>
          <p:nvPr/>
        </p:nvSpPr>
        <p:spPr bwMode="auto">
          <a:xfrm>
            <a:off x="518420" y="967013"/>
            <a:ext cx="8116522" cy="127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a:ea typeface="ＭＳ Ｐゴシック"/>
                <a:cs typeface="Arial"/>
              </a:rPr>
              <a:t>A Candidate can be resubmitted in the BRC Navigator Program Portal for the following reasons:</a:t>
            </a:r>
          </a:p>
          <a:p>
            <a:pPr marL="228600" indent="-228600">
              <a:buAutoNum type="arabicPeriod"/>
            </a:pPr>
            <a:r>
              <a:rPr lang="en-US" sz="1100" b="0" dirty="0">
                <a:solidFill>
                  <a:srgbClr val="000000"/>
                </a:solidFill>
                <a:latin typeface="Candara"/>
                <a:ea typeface="ＭＳ Ｐゴシック"/>
                <a:cs typeface="Arial"/>
              </a:rPr>
              <a:t>New Investigation by law enforcement, DCF, or EEC</a:t>
            </a:r>
          </a:p>
          <a:p>
            <a:pPr marL="228600" indent="-228600">
              <a:buAutoNum type="arabicPeriod"/>
            </a:pPr>
            <a:r>
              <a:rPr lang="en-US" sz="1100" b="0" dirty="0">
                <a:solidFill>
                  <a:srgbClr val="000000"/>
                </a:solidFill>
                <a:latin typeface="Candara"/>
                <a:ea typeface="ＭＳ Ｐゴシック"/>
                <a:cs typeface="Arial"/>
              </a:rPr>
              <a:t>New or pending charges, sex offender status, or supported child welfare findings reported</a:t>
            </a:r>
          </a:p>
          <a:p>
            <a:pPr marL="228600" indent="-228600">
              <a:buAutoNum type="arabicPeriod"/>
            </a:pPr>
            <a:r>
              <a:rPr lang="en-US" sz="1100" b="0" dirty="0">
                <a:solidFill>
                  <a:srgbClr val="000000"/>
                </a:solidFill>
                <a:latin typeface="Candara"/>
                <a:ea typeface="ＭＳ Ｐゴシック"/>
                <a:cs typeface="Arial"/>
              </a:rPr>
              <a:t>Moved out of state and break in employment more than 30 days</a:t>
            </a:r>
          </a:p>
          <a:p>
            <a:pPr marL="228600" indent="-228600">
              <a:buAutoNum type="arabicPeriod"/>
            </a:pPr>
            <a:r>
              <a:rPr lang="en-US" sz="1100" b="0" dirty="0">
                <a:solidFill>
                  <a:srgbClr val="000000"/>
                </a:solidFill>
                <a:latin typeface="Candara"/>
                <a:ea typeface="ＭＳ Ｐゴシック"/>
                <a:cs typeface="Arial"/>
              </a:rPr>
              <a:t>Break in employment for 1 year or more with EEC Program</a:t>
            </a:r>
          </a:p>
          <a:p>
            <a:pPr marL="228600" indent="-228600">
              <a:buAutoNum type="arabicPeriod"/>
            </a:pPr>
            <a:r>
              <a:rPr lang="en-US" sz="1100" b="0" dirty="0">
                <a:solidFill>
                  <a:srgbClr val="000000"/>
                </a:solidFill>
                <a:latin typeface="Candara"/>
                <a:ea typeface="ＭＳ Ｐゴシック"/>
                <a:cs typeface="Arial"/>
              </a:rPr>
              <a:t>Provided false or misleading information</a:t>
            </a:r>
          </a:p>
          <a:p>
            <a:pPr marL="228600" indent="-228600">
              <a:buAutoNum type="arabicPeriod"/>
            </a:pPr>
            <a:r>
              <a:rPr lang="en-US" sz="1100" b="0" dirty="0">
                <a:solidFill>
                  <a:srgbClr val="000000"/>
                </a:solidFill>
                <a:latin typeface="Candara"/>
                <a:ea typeface="ＭＳ Ｐゴシック"/>
                <a:cs typeface="Arial"/>
              </a:rPr>
              <a:t>Other (this would only be used by BRC Staff)</a:t>
            </a:r>
            <a:endParaRPr lang="en-US" sz="1100" b="0" dirty="0">
              <a:solidFill>
                <a:srgbClr val="000000"/>
              </a:solidFill>
              <a:latin typeface="Candara" panose="020E0502030303020204" pitchFamily="34" charset="0"/>
            </a:endParaRPr>
          </a:p>
        </p:txBody>
      </p:sp>
      <p:pic>
        <p:nvPicPr>
          <p:cNvPr id="12" name="Picture 12" descr="A screenshot of a cell phone&#10;&#10;Description generated with very high confidence">
            <a:extLst>
              <a:ext uri="{FF2B5EF4-FFF2-40B4-BE49-F238E27FC236}">
                <a16:creationId xmlns:a16="http://schemas.microsoft.com/office/drawing/2014/main" id="{ABB7EAE6-EE16-4A97-9162-5BB3B9A5F870}"/>
              </a:ext>
            </a:extLst>
          </p:cNvPr>
          <p:cNvPicPr>
            <a:picLocks noChangeAspect="1"/>
          </p:cNvPicPr>
          <p:nvPr/>
        </p:nvPicPr>
        <p:blipFill>
          <a:blip r:embed="rId2"/>
          <a:stretch>
            <a:fillRect/>
          </a:stretch>
        </p:blipFill>
        <p:spPr>
          <a:xfrm>
            <a:off x="431321" y="4642652"/>
            <a:ext cx="8419380" cy="1402824"/>
          </a:xfrm>
          <a:prstGeom prst="rect">
            <a:avLst/>
          </a:prstGeom>
        </p:spPr>
      </p:pic>
      <p:sp>
        <p:nvSpPr>
          <p:cNvPr id="23" name="Rectangle 22">
            <a:extLst>
              <a:ext uri="{FF2B5EF4-FFF2-40B4-BE49-F238E27FC236}">
                <a16:creationId xmlns:a16="http://schemas.microsoft.com/office/drawing/2014/main" id="{24E65F13-E47D-420C-BFA2-ED20542C5D9E}"/>
              </a:ext>
            </a:extLst>
          </p:cNvPr>
          <p:cNvSpPr/>
          <p:nvPr/>
        </p:nvSpPr>
        <p:spPr>
          <a:xfrm>
            <a:off x="432889" y="2679587"/>
            <a:ext cx="8451273" cy="1695486"/>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5" name="TextBox 88">
            <a:extLst>
              <a:ext uri="{FF2B5EF4-FFF2-40B4-BE49-F238E27FC236}">
                <a16:creationId xmlns:a16="http://schemas.microsoft.com/office/drawing/2014/main" id="{76D1CA81-413B-48F4-91DD-F2D3E8A85B5C}"/>
              </a:ext>
            </a:extLst>
          </p:cNvPr>
          <p:cNvSpPr txBox="1">
            <a:spLocks noChangeArrowheads="1"/>
          </p:cNvSpPr>
          <p:nvPr/>
        </p:nvSpPr>
        <p:spPr bwMode="auto">
          <a:xfrm>
            <a:off x="981943" y="2894878"/>
            <a:ext cx="811652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b="0" dirty="0">
                <a:solidFill>
                  <a:schemeClr val="tx1">
                    <a:lumMod val="65000"/>
                    <a:lumOff val="35000"/>
                  </a:schemeClr>
                </a:solidFill>
                <a:latin typeface="Candara"/>
                <a:ea typeface="ＭＳ Ｐゴシック"/>
                <a:cs typeface="Arial"/>
              </a:rPr>
              <a:t>After the receipt of the signed BRC Consent form, Program Admins or BRC staff can initiate a Resubmission the following ways:</a:t>
            </a:r>
          </a:p>
          <a:p>
            <a:pPr marL="228600" indent="-228600">
              <a:buAutoNum type="arabicPeriod"/>
            </a:pPr>
            <a:r>
              <a:rPr lang="en-US" sz="1100" b="0" dirty="0">
                <a:solidFill>
                  <a:srgbClr val="000000"/>
                </a:solidFill>
                <a:latin typeface="Candara"/>
                <a:ea typeface="ＭＳ Ｐゴシック"/>
                <a:cs typeface="Arial"/>
              </a:rPr>
              <a:t>Through the Applicant submission screen (a full BRC will be run)</a:t>
            </a:r>
          </a:p>
          <a:p>
            <a:pPr marL="228600" indent="-228600">
              <a:buAutoNum type="arabicPeriod"/>
            </a:pPr>
            <a:r>
              <a:rPr lang="en-US" sz="1100" b="0" dirty="0">
                <a:solidFill>
                  <a:srgbClr val="000000"/>
                </a:solidFill>
                <a:latin typeface="Candara"/>
                <a:ea typeface="ＭＳ Ｐゴシック"/>
                <a:cs typeface="Arial"/>
              </a:rPr>
              <a:t>Inactive listing page, using the “Resubmit Applicant” under the actions column drop down menu</a:t>
            </a:r>
          </a:p>
          <a:p>
            <a:pPr marL="228600" indent="-228600">
              <a:buAutoNum type="arabicPeriod"/>
            </a:pPr>
            <a:r>
              <a:rPr lang="en-US" sz="1100" b="0" dirty="0">
                <a:solidFill>
                  <a:srgbClr val="000000"/>
                </a:solidFill>
                <a:latin typeface="Candara"/>
                <a:ea typeface="ＭＳ Ｐゴシック"/>
                <a:cs typeface="Arial"/>
              </a:rPr>
              <a:t>All staff listing page using “initiate Resubmission” </a:t>
            </a:r>
          </a:p>
        </p:txBody>
      </p:sp>
    </p:spTree>
    <p:extLst>
      <p:ext uri="{BB962C8B-B14F-4D97-AF65-F5344CB8AC3E}">
        <p14:creationId xmlns:p14="http://schemas.microsoft.com/office/powerpoint/2010/main" val="279943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BRC Navigator Training</a:t>
            </a:r>
          </a:p>
        </p:txBody>
      </p:sp>
      <p:sp>
        <p:nvSpPr>
          <p:cNvPr id="3" name="Content Placeholder 2"/>
          <p:cNvSpPr>
            <a:spLocks noGrp="1"/>
          </p:cNvSpPr>
          <p:nvPr>
            <p:ph idx="1"/>
          </p:nvPr>
        </p:nvSpPr>
        <p:spPr>
          <a:xfrm>
            <a:off x="457200" y="1295402"/>
            <a:ext cx="8229600" cy="5160816"/>
          </a:xfrm>
        </p:spPr>
        <p:txBody>
          <a:bodyPr>
            <a:noAutofit/>
          </a:bodyPr>
          <a:lstStyle/>
          <a:p>
            <a:pPr marL="227965" indent="-227965">
              <a:spcBef>
                <a:spcPts val="600"/>
              </a:spcBef>
            </a:pPr>
            <a:r>
              <a:rPr lang="en-US" dirty="0"/>
              <a:t>Applicant Submission – Suitability Transfer (GSA to GSA under different Umbrellas)</a:t>
            </a:r>
          </a:p>
          <a:p>
            <a:pPr marL="227965" indent="-227965">
              <a:spcBef>
                <a:spcPts val="600"/>
              </a:spcBef>
            </a:pPr>
            <a:r>
              <a:rPr lang="en-US" dirty="0">
                <a:ea typeface="Verdana"/>
              </a:rPr>
              <a:t>Resubmission</a:t>
            </a:r>
          </a:p>
          <a:p>
            <a:pPr marL="227965" indent="-227965">
              <a:spcBef>
                <a:spcPts val="600"/>
              </a:spcBef>
            </a:pPr>
            <a:r>
              <a:rPr lang="en-US" dirty="0">
                <a:ea typeface="Verdana"/>
              </a:rPr>
              <a:t>Renewal</a:t>
            </a:r>
          </a:p>
          <a:p>
            <a:pPr lvl="1"/>
            <a:endParaRPr lang="en-US" dirty="0">
              <a:ea typeface="Verdana"/>
            </a:endParaRPr>
          </a:p>
        </p:txBody>
      </p:sp>
      <p:sp>
        <p:nvSpPr>
          <p:cNvPr id="4" name="Slide Number Placeholder 3">
            <a:extLst>
              <a:ext uri="{FF2B5EF4-FFF2-40B4-BE49-F238E27FC236}">
                <a16:creationId xmlns:a16="http://schemas.microsoft.com/office/drawing/2014/main" id="{3821A22D-D099-4CCA-AB72-7DF12977C67F}"/>
              </a:ext>
            </a:extLst>
          </p:cNvPr>
          <p:cNvSpPr>
            <a:spLocks noGrp="1"/>
          </p:cNvSpPr>
          <p:nvPr>
            <p:ph type="sldNum" sz="quarter" idx="12"/>
          </p:nvPr>
        </p:nvSpPr>
        <p:spPr/>
        <p:txBody>
          <a:bodyPr/>
          <a:lstStyle/>
          <a:p>
            <a:fld id="{AA662AE3-65EF-458E-875D-DE56FBFDD95A}" type="slidenum">
              <a:rPr lang="en-US" smtClean="0"/>
              <a:pPr/>
              <a:t>2</a:t>
            </a:fld>
            <a:endParaRPr lang="en-US" dirty="0"/>
          </a:p>
        </p:txBody>
      </p:sp>
    </p:spTree>
    <p:extLst>
      <p:ext uri="{BB962C8B-B14F-4D97-AF65-F5344CB8AC3E}">
        <p14:creationId xmlns:p14="http://schemas.microsoft.com/office/powerpoint/2010/main" val="1948606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278" y="938975"/>
            <a:ext cx="9002988" cy="1602336"/>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 name="Title 1"/>
          <p:cNvSpPr>
            <a:spLocks noGrp="1"/>
          </p:cNvSpPr>
          <p:nvPr>
            <p:ph type="title"/>
          </p:nvPr>
        </p:nvSpPr>
        <p:spPr>
          <a:xfrm>
            <a:off x="92278" y="12182"/>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grpSp>
        <p:nvGrpSpPr>
          <p:cNvPr id="3" name="Group 4"/>
          <p:cNvGrpSpPr/>
          <p:nvPr/>
        </p:nvGrpSpPr>
        <p:grpSpPr>
          <a:xfrm>
            <a:off x="276275" y="1046766"/>
            <a:ext cx="351382" cy="369332"/>
            <a:chOff x="5949401" y="435083"/>
            <a:chExt cx="351382" cy="369332"/>
          </a:xfrm>
        </p:grpSpPr>
        <p:sp>
          <p:nvSpPr>
            <p:cNvPr id="6" name="Oval 5"/>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7" name="TextBox 6"/>
            <p:cNvSpPr txBox="1"/>
            <p:nvPr/>
          </p:nvSpPr>
          <p:spPr>
            <a:xfrm>
              <a:off x="5949401" y="435083"/>
              <a:ext cx="312906"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grpSp>
        <p:nvGrpSpPr>
          <p:cNvPr id="5" name="Group 7"/>
          <p:cNvGrpSpPr/>
          <p:nvPr/>
        </p:nvGrpSpPr>
        <p:grpSpPr>
          <a:xfrm>
            <a:off x="275379" y="1728911"/>
            <a:ext cx="351382" cy="369332"/>
            <a:chOff x="5958926" y="1101842"/>
            <a:chExt cx="351382" cy="369332"/>
          </a:xfrm>
        </p:grpSpPr>
        <p:sp>
          <p:nvSpPr>
            <p:cNvPr id="9" name="Oval 8"/>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2</a:t>
              </a:r>
            </a:p>
          </p:txBody>
        </p:sp>
      </p:grpSp>
      <p:sp>
        <p:nvSpPr>
          <p:cNvPr id="11" name="TextBox 88"/>
          <p:cNvSpPr txBox="1">
            <a:spLocks noChangeArrowheads="1"/>
          </p:cNvSpPr>
          <p:nvPr/>
        </p:nvSpPr>
        <p:spPr bwMode="auto">
          <a:xfrm>
            <a:off x="701479" y="1023509"/>
            <a:ext cx="280995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Click on the “New Submission” icon on the left-hand toolbar</a:t>
            </a:r>
          </a:p>
        </p:txBody>
      </p:sp>
      <p:grpSp>
        <p:nvGrpSpPr>
          <p:cNvPr id="8" name="Group 11"/>
          <p:cNvGrpSpPr/>
          <p:nvPr/>
        </p:nvGrpSpPr>
        <p:grpSpPr>
          <a:xfrm>
            <a:off x="3833182" y="1023509"/>
            <a:ext cx="351382" cy="369332"/>
            <a:chOff x="5958926" y="1101842"/>
            <a:chExt cx="351382" cy="369332"/>
          </a:xfrm>
        </p:grpSpPr>
        <p:sp>
          <p:nvSpPr>
            <p:cNvPr id="13" name="Oval 12"/>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4" name="TextBox 13"/>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3</a:t>
              </a:r>
            </a:p>
          </p:txBody>
        </p:sp>
      </p:grpSp>
      <p:sp>
        <p:nvSpPr>
          <p:cNvPr id="15" name="TextBox 88"/>
          <p:cNvSpPr txBox="1">
            <a:spLocks noChangeArrowheads="1"/>
          </p:cNvSpPr>
          <p:nvPr/>
        </p:nvSpPr>
        <p:spPr bwMode="auto">
          <a:xfrm>
            <a:off x="4229609" y="985211"/>
            <a:ext cx="244490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dirty="0"/>
              <a:t>“Select Applicant Consent Received” radio button and click on SEARCH</a:t>
            </a:r>
          </a:p>
        </p:txBody>
      </p:sp>
      <p:sp>
        <p:nvSpPr>
          <p:cNvPr id="16" name="TextBox 88"/>
          <p:cNvSpPr txBox="1">
            <a:spLocks noChangeArrowheads="1"/>
          </p:cNvSpPr>
          <p:nvPr/>
        </p:nvSpPr>
        <p:spPr bwMode="auto">
          <a:xfrm>
            <a:off x="757625" y="1600742"/>
            <a:ext cx="253562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dirty="0">
                <a:latin typeface="Candara"/>
                <a:ea typeface="ＭＳ Ｐゴシック"/>
                <a:cs typeface="Arial"/>
              </a:rPr>
              <a:t>Enter Data for mandatory fields under Personal Info: First Name, Last Name, Date of Birth (DOB) and SSN.  For SSN, if yes, provide last six of SSN, if no, last six data box will disappear</a:t>
            </a:r>
          </a:p>
        </p:txBody>
      </p:sp>
      <p:grpSp>
        <p:nvGrpSpPr>
          <p:cNvPr id="27" name="Group 11">
            <a:extLst>
              <a:ext uri="{FF2B5EF4-FFF2-40B4-BE49-F238E27FC236}">
                <a16:creationId xmlns:a16="http://schemas.microsoft.com/office/drawing/2014/main" id="{65EE27D5-C2AB-421E-AC9F-7B47920C034D}"/>
              </a:ext>
            </a:extLst>
          </p:cNvPr>
          <p:cNvGrpSpPr/>
          <p:nvPr/>
        </p:nvGrpSpPr>
        <p:grpSpPr>
          <a:xfrm>
            <a:off x="3869555" y="1693121"/>
            <a:ext cx="351382" cy="369332"/>
            <a:chOff x="5958926" y="1101842"/>
            <a:chExt cx="351382" cy="369332"/>
          </a:xfrm>
        </p:grpSpPr>
        <p:sp>
          <p:nvSpPr>
            <p:cNvPr id="28" name="Oval 27">
              <a:extLst>
                <a:ext uri="{FF2B5EF4-FFF2-40B4-BE49-F238E27FC236}">
                  <a16:creationId xmlns:a16="http://schemas.microsoft.com/office/drawing/2014/main" id="{E3930CF3-B847-483D-9918-6743DC9B8302}"/>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2" name="TextBox 31">
              <a:extLst>
                <a:ext uri="{FF2B5EF4-FFF2-40B4-BE49-F238E27FC236}">
                  <a16:creationId xmlns:a16="http://schemas.microsoft.com/office/drawing/2014/main" id="{572215EE-AF11-4EBC-8EED-1E87ACFBD47B}"/>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4</a:t>
              </a:r>
              <a:endParaRPr lang="en-US" b="1" dirty="0">
                <a:solidFill>
                  <a:schemeClr val="bg1"/>
                </a:solidFill>
                <a:latin typeface="Century Gothic" panose="020B0502020202020204" pitchFamily="34" charset="0"/>
              </a:endParaRPr>
            </a:p>
          </p:txBody>
        </p:sp>
      </p:grpSp>
      <p:pic>
        <p:nvPicPr>
          <p:cNvPr id="12" name="Picture 11">
            <a:extLst>
              <a:ext uri="{FF2B5EF4-FFF2-40B4-BE49-F238E27FC236}">
                <a16:creationId xmlns:a16="http://schemas.microsoft.com/office/drawing/2014/main" id="{BB5E391D-6B50-4562-97DF-FF9272A42B22}"/>
              </a:ext>
            </a:extLst>
          </p:cNvPr>
          <p:cNvPicPr>
            <a:picLocks noChangeAspect="1"/>
          </p:cNvPicPr>
          <p:nvPr/>
        </p:nvPicPr>
        <p:blipFill>
          <a:blip r:embed="rId2"/>
          <a:stretch>
            <a:fillRect/>
          </a:stretch>
        </p:blipFill>
        <p:spPr>
          <a:xfrm>
            <a:off x="1949835" y="1238952"/>
            <a:ext cx="466725" cy="390525"/>
          </a:xfrm>
          <a:prstGeom prst="rect">
            <a:avLst/>
          </a:prstGeom>
        </p:spPr>
      </p:pic>
      <p:sp>
        <p:nvSpPr>
          <p:cNvPr id="40" name="TextBox 88">
            <a:extLst>
              <a:ext uri="{FF2B5EF4-FFF2-40B4-BE49-F238E27FC236}">
                <a16:creationId xmlns:a16="http://schemas.microsoft.com/office/drawing/2014/main" id="{9887D18C-C4A4-4A53-BF85-211233E42560}"/>
              </a:ext>
            </a:extLst>
          </p:cNvPr>
          <p:cNvSpPr txBox="1">
            <a:spLocks noChangeArrowheads="1"/>
          </p:cNvSpPr>
          <p:nvPr/>
        </p:nvSpPr>
        <p:spPr bwMode="auto">
          <a:xfrm>
            <a:off x="4298358" y="1658381"/>
            <a:ext cx="237615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dirty="0"/>
              <a:t>If you have the Applicant ID, you can search in the applicant ID tab</a:t>
            </a:r>
          </a:p>
        </p:txBody>
      </p:sp>
      <p:sp>
        <p:nvSpPr>
          <p:cNvPr id="18" name="Slide Number Placeholder 17">
            <a:extLst>
              <a:ext uri="{FF2B5EF4-FFF2-40B4-BE49-F238E27FC236}">
                <a16:creationId xmlns:a16="http://schemas.microsoft.com/office/drawing/2014/main" id="{A96CD2A2-5476-4D70-849C-28E39568DEA6}"/>
              </a:ext>
            </a:extLst>
          </p:cNvPr>
          <p:cNvSpPr>
            <a:spLocks noGrp="1"/>
          </p:cNvSpPr>
          <p:nvPr>
            <p:ph type="sldNum" sz="quarter" idx="12"/>
          </p:nvPr>
        </p:nvSpPr>
        <p:spPr/>
        <p:txBody>
          <a:bodyPr/>
          <a:lstStyle/>
          <a:p>
            <a:fld id="{AA662AE3-65EF-458E-875D-DE56FBFDD95A}" type="slidenum">
              <a:rPr lang="en-US" smtClean="0"/>
              <a:pPr/>
              <a:t>3</a:t>
            </a:fld>
            <a:endParaRPr lang="en-US" dirty="0"/>
          </a:p>
        </p:txBody>
      </p:sp>
      <p:pic>
        <p:nvPicPr>
          <p:cNvPr id="44" name="Picture 43">
            <a:extLst>
              <a:ext uri="{FF2B5EF4-FFF2-40B4-BE49-F238E27FC236}">
                <a16:creationId xmlns:a16="http://schemas.microsoft.com/office/drawing/2014/main" id="{323A1EC9-AB88-4C77-9D1A-D20D61D05740}"/>
              </a:ext>
            </a:extLst>
          </p:cNvPr>
          <p:cNvPicPr>
            <a:picLocks noChangeAspect="1"/>
          </p:cNvPicPr>
          <p:nvPr/>
        </p:nvPicPr>
        <p:blipFill>
          <a:blip r:embed="rId3"/>
          <a:stretch>
            <a:fillRect/>
          </a:stretch>
        </p:blipFill>
        <p:spPr>
          <a:xfrm>
            <a:off x="92278" y="2644008"/>
            <a:ext cx="8998468" cy="4001208"/>
          </a:xfrm>
          <a:prstGeom prst="rect">
            <a:avLst/>
          </a:prstGeom>
        </p:spPr>
      </p:pic>
      <p:grpSp>
        <p:nvGrpSpPr>
          <p:cNvPr id="20" name="Group 4"/>
          <p:cNvGrpSpPr/>
          <p:nvPr/>
        </p:nvGrpSpPr>
        <p:grpSpPr>
          <a:xfrm>
            <a:off x="640258" y="3433049"/>
            <a:ext cx="323652" cy="318330"/>
            <a:chOff x="5949401" y="403656"/>
            <a:chExt cx="361705" cy="436590"/>
          </a:xfrm>
        </p:grpSpPr>
        <p:sp>
          <p:nvSpPr>
            <p:cNvPr id="21" name="Oval 20"/>
            <p:cNvSpPr/>
            <p:nvPr/>
          </p:nvSpPr>
          <p:spPr>
            <a:xfrm>
              <a:off x="5949401" y="444056"/>
              <a:ext cx="361705" cy="396190"/>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2" name="TextBox 21"/>
            <p:cNvSpPr txBox="1"/>
            <p:nvPr/>
          </p:nvSpPr>
          <p:spPr>
            <a:xfrm>
              <a:off x="5970005" y="403656"/>
              <a:ext cx="242750" cy="396191"/>
            </a:xfrm>
            <a:prstGeom prst="rect">
              <a:avLst/>
            </a:prstGeom>
            <a:noFill/>
          </p:spPr>
          <p:txBody>
            <a:bodyPr wrap="squar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grpSp>
        <p:nvGrpSpPr>
          <p:cNvPr id="24" name="Group 7"/>
          <p:cNvGrpSpPr/>
          <p:nvPr/>
        </p:nvGrpSpPr>
        <p:grpSpPr>
          <a:xfrm>
            <a:off x="3117559" y="3441633"/>
            <a:ext cx="351382" cy="369332"/>
            <a:chOff x="5958926" y="1101842"/>
            <a:chExt cx="351382" cy="369332"/>
          </a:xfrm>
        </p:grpSpPr>
        <p:sp>
          <p:nvSpPr>
            <p:cNvPr id="25" name="Oval 24"/>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6" name="TextBox 25"/>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2</a:t>
              </a:r>
            </a:p>
          </p:txBody>
        </p:sp>
      </p:grpSp>
      <p:grpSp>
        <p:nvGrpSpPr>
          <p:cNvPr id="34" name="Group 11">
            <a:extLst>
              <a:ext uri="{FF2B5EF4-FFF2-40B4-BE49-F238E27FC236}">
                <a16:creationId xmlns:a16="http://schemas.microsoft.com/office/drawing/2014/main" id="{CFCABD2A-CD27-4A2F-9A6E-1C8BA8E1DA4F}"/>
              </a:ext>
            </a:extLst>
          </p:cNvPr>
          <p:cNvGrpSpPr/>
          <p:nvPr/>
        </p:nvGrpSpPr>
        <p:grpSpPr>
          <a:xfrm>
            <a:off x="6095526" y="3352591"/>
            <a:ext cx="351382" cy="369332"/>
            <a:chOff x="5958926" y="1101842"/>
            <a:chExt cx="351382" cy="369332"/>
          </a:xfrm>
        </p:grpSpPr>
        <p:sp>
          <p:nvSpPr>
            <p:cNvPr id="35" name="Oval 34">
              <a:extLst>
                <a:ext uri="{FF2B5EF4-FFF2-40B4-BE49-F238E27FC236}">
                  <a16:creationId xmlns:a16="http://schemas.microsoft.com/office/drawing/2014/main" id="{AB28936F-D2BA-4ADC-B749-B44B27D8A218}"/>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6" name="TextBox 35">
              <a:extLst>
                <a:ext uri="{FF2B5EF4-FFF2-40B4-BE49-F238E27FC236}">
                  <a16:creationId xmlns:a16="http://schemas.microsoft.com/office/drawing/2014/main" id="{9A3A35B6-19E4-49AA-8363-3B8FA30E0D69}"/>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4</a:t>
              </a:r>
              <a:endParaRPr lang="en-US" b="1" dirty="0">
                <a:solidFill>
                  <a:schemeClr val="bg1"/>
                </a:solidFill>
                <a:latin typeface="Century Gothic" panose="020B0502020202020204" pitchFamily="34" charset="0"/>
              </a:endParaRPr>
            </a:p>
          </p:txBody>
        </p:sp>
      </p:grpSp>
      <p:grpSp>
        <p:nvGrpSpPr>
          <p:cNvPr id="29" name="Group 11"/>
          <p:cNvGrpSpPr/>
          <p:nvPr/>
        </p:nvGrpSpPr>
        <p:grpSpPr>
          <a:xfrm>
            <a:off x="3588653" y="6150128"/>
            <a:ext cx="351382" cy="369332"/>
            <a:chOff x="5958926" y="1101842"/>
            <a:chExt cx="351382" cy="369332"/>
          </a:xfrm>
        </p:grpSpPr>
        <p:sp>
          <p:nvSpPr>
            <p:cNvPr id="30" name="Oval 29"/>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1" name="TextBox 30"/>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3</a:t>
              </a:r>
            </a:p>
          </p:txBody>
        </p:sp>
      </p:grpSp>
    </p:spTree>
    <p:extLst>
      <p:ext uri="{BB962C8B-B14F-4D97-AF65-F5344CB8AC3E}">
        <p14:creationId xmlns:p14="http://schemas.microsoft.com/office/powerpoint/2010/main" val="344516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2674" y="931178"/>
            <a:ext cx="8474044" cy="962095"/>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631307" y="1187885"/>
            <a:ext cx="312733"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82443" y="435083"/>
              <a:ext cx="276520" cy="369332"/>
            </a:xfrm>
            <a:prstGeom prst="rect">
              <a:avLst/>
            </a:prstGeom>
            <a:noFill/>
          </p:spPr>
          <p:txBody>
            <a:bodyPr wrap="squar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44040" y="1065336"/>
            <a:ext cx="320244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dirty="0">
                <a:solidFill>
                  <a:schemeClr val="tx1">
                    <a:lumMod val="65000"/>
                    <a:lumOff val="35000"/>
                  </a:schemeClr>
                </a:solidFill>
                <a:latin typeface="Candara" panose="020E0502030303020204" pitchFamily="34" charset="0"/>
              </a:rPr>
              <a:t>If No entry is found, you will get a message to Create a new applicant, click the “Yes, Create New Application”</a:t>
            </a:r>
          </a:p>
        </p:txBody>
      </p:sp>
      <p:pic>
        <p:nvPicPr>
          <p:cNvPr id="2" name="Picture 1">
            <a:extLst>
              <a:ext uri="{FF2B5EF4-FFF2-40B4-BE49-F238E27FC236}">
                <a16:creationId xmlns:a16="http://schemas.microsoft.com/office/drawing/2014/main" id="{E174629A-36FA-415F-BC1B-37FFC048B0EF}"/>
              </a:ext>
            </a:extLst>
          </p:cNvPr>
          <p:cNvPicPr>
            <a:picLocks noChangeAspect="1"/>
          </p:cNvPicPr>
          <p:nvPr/>
        </p:nvPicPr>
        <p:blipFill>
          <a:blip r:embed="rId2"/>
          <a:stretch>
            <a:fillRect/>
          </a:stretch>
        </p:blipFill>
        <p:spPr>
          <a:xfrm>
            <a:off x="92278" y="2087632"/>
            <a:ext cx="4479722" cy="4207772"/>
          </a:xfrm>
          <a:prstGeom prst="rect">
            <a:avLst/>
          </a:prstGeom>
        </p:spPr>
      </p:pic>
      <p:grpSp>
        <p:nvGrpSpPr>
          <p:cNvPr id="37" name="Group 36"/>
          <p:cNvGrpSpPr/>
          <p:nvPr/>
        </p:nvGrpSpPr>
        <p:grpSpPr>
          <a:xfrm>
            <a:off x="2071019" y="5275551"/>
            <a:ext cx="351382" cy="369332"/>
            <a:chOff x="5949401" y="435083"/>
            <a:chExt cx="351382" cy="369332"/>
          </a:xfrm>
        </p:grpSpPr>
        <p:sp>
          <p:nvSpPr>
            <p:cNvPr id="38" name="Oval 37"/>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9" name="TextBox 38"/>
            <p:cNvSpPr txBox="1"/>
            <p:nvPr/>
          </p:nvSpPr>
          <p:spPr>
            <a:xfrm>
              <a:off x="5949401" y="435083"/>
              <a:ext cx="312906"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5" name="Slide Number Placeholder 4">
            <a:extLst>
              <a:ext uri="{FF2B5EF4-FFF2-40B4-BE49-F238E27FC236}">
                <a16:creationId xmlns:a16="http://schemas.microsoft.com/office/drawing/2014/main" id="{04219002-19F0-46C8-9D6A-6D32EB0C3EE8}"/>
              </a:ext>
            </a:extLst>
          </p:cNvPr>
          <p:cNvSpPr>
            <a:spLocks noGrp="1"/>
          </p:cNvSpPr>
          <p:nvPr>
            <p:ph type="sldNum" sz="quarter" idx="12"/>
          </p:nvPr>
        </p:nvSpPr>
        <p:spPr/>
        <p:txBody>
          <a:bodyPr/>
          <a:lstStyle/>
          <a:p>
            <a:fld id="{AA662AE3-65EF-458E-875D-DE56FBFDD95A}" type="slidenum">
              <a:rPr lang="en-US" smtClean="0"/>
              <a:pPr/>
              <a:t>4</a:t>
            </a:fld>
            <a:endParaRPr lang="en-US" dirty="0"/>
          </a:p>
        </p:txBody>
      </p:sp>
      <p:sp>
        <p:nvSpPr>
          <p:cNvPr id="16" name="TextBox 88">
            <a:extLst>
              <a:ext uri="{FF2B5EF4-FFF2-40B4-BE49-F238E27FC236}">
                <a16:creationId xmlns:a16="http://schemas.microsoft.com/office/drawing/2014/main" id="{29BC6DA8-BD68-492B-A269-6AF714937A61}"/>
              </a:ext>
            </a:extLst>
          </p:cNvPr>
          <p:cNvSpPr txBox="1">
            <a:spLocks noChangeArrowheads="1"/>
          </p:cNvSpPr>
          <p:nvPr/>
        </p:nvSpPr>
        <p:spPr bwMode="auto">
          <a:xfrm>
            <a:off x="5177544" y="1081419"/>
            <a:ext cx="320244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dirty="0">
                <a:solidFill>
                  <a:schemeClr val="tx1">
                    <a:lumMod val="65000"/>
                    <a:lumOff val="35000"/>
                  </a:schemeClr>
                </a:solidFill>
                <a:latin typeface="Candara" panose="020E0502030303020204" pitchFamily="34" charset="0"/>
              </a:rPr>
              <a:t>If an entry is found the Applicant will appear in a Results page after your “search”</a:t>
            </a:r>
          </a:p>
        </p:txBody>
      </p:sp>
      <p:grpSp>
        <p:nvGrpSpPr>
          <p:cNvPr id="17" name="Group 16">
            <a:extLst>
              <a:ext uri="{FF2B5EF4-FFF2-40B4-BE49-F238E27FC236}">
                <a16:creationId xmlns:a16="http://schemas.microsoft.com/office/drawing/2014/main" id="{3AB34D52-CBE8-49E5-9E88-C0E75DEEB5A5}"/>
              </a:ext>
            </a:extLst>
          </p:cNvPr>
          <p:cNvGrpSpPr/>
          <p:nvPr/>
        </p:nvGrpSpPr>
        <p:grpSpPr>
          <a:xfrm>
            <a:off x="4831496" y="1196860"/>
            <a:ext cx="312733" cy="369332"/>
            <a:chOff x="5949401" y="435083"/>
            <a:chExt cx="351382" cy="369332"/>
          </a:xfrm>
        </p:grpSpPr>
        <p:sp>
          <p:nvSpPr>
            <p:cNvPr id="18" name="Oval 17">
              <a:extLst>
                <a:ext uri="{FF2B5EF4-FFF2-40B4-BE49-F238E27FC236}">
                  <a16:creationId xmlns:a16="http://schemas.microsoft.com/office/drawing/2014/main" id="{A6C56F95-9CF9-4517-ADC5-F62B51133DBD}"/>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9" name="TextBox 18">
              <a:extLst>
                <a:ext uri="{FF2B5EF4-FFF2-40B4-BE49-F238E27FC236}">
                  <a16:creationId xmlns:a16="http://schemas.microsoft.com/office/drawing/2014/main" id="{028884F2-DFFD-45B8-9B2C-F06EBC24AE65}"/>
                </a:ext>
              </a:extLst>
            </p:cNvPr>
            <p:cNvSpPr txBox="1"/>
            <p:nvPr/>
          </p:nvSpPr>
          <p:spPr>
            <a:xfrm>
              <a:off x="5982443" y="435083"/>
              <a:ext cx="276520" cy="369332"/>
            </a:xfrm>
            <a:prstGeom prst="rect">
              <a:avLst/>
            </a:prstGeom>
            <a:noFill/>
          </p:spPr>
          <p:txBody>
            <a:bodyPr wrap="squar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
        <p:nvSpPr>
          <p:cNvPr id="23" name="Title 1">
            <a:extLst>
              <a:ext uri="{FF2B5EF4-FFF2-40B4-BE49-F238E27FC236}">
                <a16:creationId xmlns:a16="http://schemas.microsoft.com/office/drawing/2014/main" id="{8ACD8C60-7101-47C3-A1CD-9B0FA8B7F66E}"/>
              </a:ext>
            </a:extLst>
          </p:cNvPr>
          <p:cNvSpPr>
            <a:spLocks noGrp="1"/>
          </p:cNvSpPr>
          <p:nvPr>
            <p:ph type="title"/>
          </p:nvPr>
        </p:nvSpPr>
        <p:spPr>
          <a:xfrm>
            <a:off x="92278" y="12182"/>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8" name="Picture 7">
            <a:extLst>
              <a:ext uri="{FF2B5EF4-FFF2-40B4-BE49-F238E27FC236}">
                <a16:creationId xmlns:a16="http://schemas.microsoft.com/office/drawing/2014/main" id="{BA4A458E-347F-4D71-B82A-5B9E34831637}"/>
              </a:ext>
            </a:extLst>
          </p:cNvPr>
          <p:cNvPicPr>
            <a:picLocks noChangeAspect="1"/>
          </p:cNvPicPr>
          <p:nvPr/>
        </p:nvPicPr>
        <p:blipFill>
          <a:blip r:embed="rId3"/>
          <a:stretch>
            <a:fillRect/>
          </a:stretch>
        </p:blipFill>
        <p:spPr>
          <a:xfrm>
            <a:off x="4664278" y="2048281"/>
            <a:ext cx="4479722" cy="4435645"/>
          </a:xfrm>
          <a:prstGeom prst="rect">
            <a:avLst/>
          </a:prstGeom>
        </p:spPr>
      </p:pic>
      <p:grpSp>
        <p:nvGrpSpPr>
          <p:cNvPr id="20" name="Group 19">
            <a:extLst>
              <a:ext uri="{FF2B5EF4-FFF2-40B4-BE49-F238E27FC236}">
                <a16:creationId xmlns:a16="http://schemas.microsoft.com/office/drawing/2014/main" id="{6EE82307-E15D-49A7-85E9-AFB151B2C260}"/>
              </a:ext>
            </a:extLst>
          </p:cNvPr>
          <p:cNvGrpSpPr/>
          <p:nvPr/>
        </p:nvGrpSpPr>
        <p:grpSpPr>
          <a:xfrm>
            <a:off x="4835403" y="3062700"/>
            <a:ext cx="312733" cy="369332"/>
            <a:chOff x="5949401" y="435083"/>
            <a:chExt cx="351382" cy="369332"/>
          </a:xfrm>
        </p:grpSpPr>
        <p:sp>
          <p:nvSpPr>
            <p:cNvPr id="21" name="Oval 20">
              <a:extLst>
                <a:ext uri="{FF2B5EF4-FFF2-40B4-BE49-F238E27FC236}">
                  <a16:creationId xmlns:a16="http://schemas.microsoft.com/office/drawing/2014/main" id="{67C509D6-1B6B-4E36-BAA4-24CB7B396642}"/>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2" name="TextBox 21">
              <a:extLst>
                <a:ext uri="{FF2B5EF4-FFF2-40B4-BE49-F238E27FC236}">
                  <a16:creationId xmlns:a16="http://schemas.microsoft.com/office/drawing/2014/main" id="{FB75126E-EBE4-4A8D-808A-B5D693AD9B65}"/>
                </a:ext>
              </a:extLst>
            </p:cNvPr>
            <p:cNvSpPr txBox="1"/>
            <p:nvPr/>
          </p:nvSpPr>
          <p:spPr>
            <a:xfrm>
              <a:off x="5982443" y="435083"/>
              <a:ext cx="276520" cy="369332"/>
            </a:xfrm>
            <a:prstGeom prst="rect">
              <a:avLst/>
            </a:prstGeom>
            <a:noFill/>
          </p:spPr>
          <p:txBody>
            <a:bodyPr wrap="squar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3662045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6362" y="964804"/>
            <a:ext cx="8451273" cy="1021014"/>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2906"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4" y="1074541"/>
            <a:ext cx="604598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From the results of your search, click on the VIEW DETAILS link in the Details column</a:t>
            </a:r>
          </a:p>
        </p:txBody>
      </p:sp>
      <p:sp>
        <p:nvSpPr>
          <p:cNvPr id="2" name="Slide Number Placeholder 1">
            <a:extLst>
              <a:ext uri="{FF2B5EF4-FFF2-40B4-BE49-F238E27FC236}">
                <a16:creationId xmlns:a16="http://schemas.microsoft.com/office/drawing/2014/main" id="{9275EE6D-D7A1-4550-9155-D7FB0565A9E7}"/>
              </a:ext>
            </a:extLst>
          </p:cNvPr>
          <p:cNvSpPr>
            <a:spLocks noGrp="1"/>
          </p:cNvSpPr>
          <p:nvPr>
            <p:ph type="sldNum" sz="quarter" idx="12"/>
          </p:nvPr>
        </p:nvSpPr>
        <p:spPr/>
        <p:txBody>
          <a:bodyPr/>
          <a:lstStyle/>
          <a:p>
            <a:fld id="{AA662AE3-65EF-458E-875D-DE56FBFDD95A}" type="slidenum">
              <a:rPr lang="en-US" smtClean="0"/>
              <a:pPr/>
              <a:t>5</a:t>
            </a:fld>
            <a:endParaRPr lang="en-US" dirty="0"/>
          </a:p>
        </p:txBody>
      </p:sp>
      <p:sp>
        <p:nvSpPr>
          <p:cNvPr id="15" name="TextBox 88">
            <a:extLst>
              <a:ext uri="{FF2B5EF4-FFF2-40B4-BE49-F238E27FC236}">
                <a16:creationId xmlns:a16="http://schemas.microsoft.com/office/drawing/2014/main" id="{E9CBBF71-17C0-4117-9576-CED773BE9F01}"/>
              </a:ext>
            </a:extLst>
          </p:cNvPr>
          <p:cNvSpPr txBox="1">
            <a:spLocks noChangeArrowheads="1"/>
          </p:cNvSpPr>
          <p:nvPr/>
        </p:nvSpPr>
        <p:spPr bwMode="auto">
          <a:xfrm>
            <a:off x="972583" y="1546306"/>
            <a:ext cx="775578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Update/change the email associated with the candidate and the  Program they are transferring to, click “save and close”</a:t>
            </a:r>
          </a:p>
        </p:txBody>
      </p:sp>
      <p:grpSp>
        <p:nvGrpSpPr>
          <p:cNvPr id="16" name="Group 15">
            <a:extLst>
              <a:ext uri="{FF2B5EF4-FFF2-40B4-BE49-F238E27FC236}">
                <a16:creationId xmlns:a16="http://schemas.microsoft.com/office/drawing/2014/main" id="{153EF3AE-EBEF-4242-BE4C-4EC0835BC3E5}"/>
              </a:ext>
            </a:extLst>
          </p:cNvPr>
          <p:cNvGrpSpPr/>
          <p:nvPr/>
        </p:nvGrpSpPr>
        <p:grpSpPr>
          <a:xfrm>
            <a:off x="499181" y="1525483"/>
            <a:ext cx="351382" cy="369332"/>
            <a:chOff x="5949401" y="435083"/>
            <a:chExt cx="351382" cy="369332"/>
          </a:xfrm>
        </p:grpSpPr>
        <p:sp>
          <p:nvSpPr>
            <p:cNvPr id="17" name="Oval 16">
              <a:extLst>
                <a:ext uri="{FF2B5EF4-FFF2-40B4-BE49-F238E27FC236}">
                  <a16:creationId xmlns:a16="http://schemas.microsoft.com/office/drawing/2014/main" id="{617F3DDD-2C0F-4072-917E-E93F06B375B1}"/>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8" name="TextBox 17">
              <a:extLst>
                <a:ext uri="{FF2B5EF4-FFF2-40B4-BE49-F238E27FC236}">
                  <a16:creationId xmlns:a16="http://schemas.microsoft.com/office/drawing/2014/main" id="{D503F733-30AB-484A-93FE-BE7C8080E862}"/>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
        <p:nvSpPr>
          <p:cNvPr id="25" name="Title 1">
            <a:extLst>
              <a:ext uri="{FF2B5EF4-FFF2-40B4-BE49-F238E27FC236}">
                <a16:creationId xmlns:a16="http://schemas.microsoft.com/office/drawing/2014/main" id="{4AFA1BCD-B942-4F4C-B0DB-EE76E20341D0}"/>
              </a:ext>
            </a:extLst>
          </p:cNvPr>
          <p:cNvSpPr>
            <a:spLocks noGrp="1"/>
          </p:cNvSpPr>
          <p:nvPr>
            <p:ph type="title"/>
          </p:nvPr>
        </p:nvSpPr>
        <p:spPr>
          <a:xfrm>
            <a:off x="92278" y="12182"/>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22" name="Picture 21">
            <a:extLst>
              <a:ext uri="{FF2B5EF4-FFF2-40B4-BE49-F238E27FC236}">
                <a16:creationId xmlns:a16="http://schemas.microsoft.com/office/drawing/2014/main" id="{6003CE2A-2F41-404B-9C0F-6DA0DDAF4404}"/>
              </a:ext>
            </a:extLst>
          </p:cNvPr>
          <p:cNvPicPr>
            <a:picLocks noChangeAspect="1"/>
          </p:cNvPicPr>
          <p:nvPr/>
        </p:nvPicPr>
        <p:blipFill>
          <a:blip r:embed="rId2"/>
          <a:stretch>
            <a:fillRect/>
          </a:stretch>
        </p:blipFill>
        <p:spPr>
          <a:xfrm>
            <a:off x="92278" y="2041218"/>
            <a:ext cx="8922413" cy="2761436"/>
          </a:xfrm>
          <a:prstGeom prst="rect">
            <a:avLst/>
          </a:prstGeom>
        </p:spPr>
      </p:pic>
      <p:grpSp>
        <p:nvGrpSpPr>
          <p:cNvPr id="37" name="Group 36"/>
          <p:cNvGrpSpPr/>
          <p:nvPr/>
        </p:nvGrpSpPr>
        <p:grpSpPr>
          <a:xfrm>
            <a:off x="7386133" y="3429000"/>
            <a:ext cx="351382" cy="369332"/>
            <a:chOff x="5949401" y="435083"/>
            <a:chExt cx="351382" cy="369332"/>
          </a:xfrm>
        </p:grpSpPr>
        <p:sp>
          <p:nvSpPr>
            <p:cNvPr id="38" name="Oval 37"/>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9" name="TextBox 38"/>
            <p:cNvSpPr txBox="1"/>
            <p:nvPr/>
          </p:nvSpPr>
          <p:spPr>
            <a:xfrm>
              <a:off x="5949401" y="435083"/>
              <a:ext cx="312906"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pic>
        <p:nvPicPr>
          <p:cNvPr id="23" name="Picture 22">
            <a:extLst>
              <a:ext uri="{FF2B5EF4-FFF2-40B4-BE49-F238E27FC236}">
                <a16:creationId xmlns:a16="http://schemas.microsoft.com/office/drawing/2014/main" id="{D6BBB530-60EE-4FCC-9774-910C254A84C4}"/>
              </a:ext>
            </a:extLst>
          </p:cNvPr>
          <p:cNvPicPr>
            <a:picLocks noChangeAspect="1"/>
          </p:cNvPicPr>
          <p:nvPr/>
        </p:nvPicPr>
        <p:blipFill>
          <a:blip r:embed="rId3"/>
          <a:stretch>
            <a:fillRect/>
          </a:stretch>
        </p:blipFill>
        <p:spPr>
          <a:xfrm>
            <a:off x="346362" y="4719495"/>
            <a:ext cx="6128329" cy="2032288"/>
          </a:xfrm>
          <a:prstGeom prst="rect">
            <a:avLst/>
          </a:prstGeom>
        </p:spPr>
      </p:pic>
      <p:grpSp>
        <p:nvGrpSpPr>
          <p:cNvPr id="19" name="Group 18">
            <a:extLst>
              <a:ext uri="{FF2B5EF4-FFF2-40B4-BE49-F238E27FC236}">
                <a16:creationId xmlns:a16="http://schemas.microsoft.com/office/drawing/2014/main" id="{18BE3F56-0462-47FF-BAD7-A3E43D74F5D8}"/>
              </a:ext>
            </a:extLst>
          </p:cNvPr>
          <p:cNvGrpSpPr/>
          <p:nvPr/>
        </p:nvGrpSpPr>
        <p:grpSpPr>
          <a:xfrm>
            <a:off x="5307878" y="5311694"/>
            <a:ext cx="351382" cy="369332"/>
            <a:chOff x="5949401" y="435083"/>
            <a:chExt cx="351382" cy="369332"/>
          </a:xfrm>
        </p:grpSpPr>
        <p:sp>
          <p:nvSpPr>
            <p:cNvPr id="20" name="Oval 19">
              <a:extLst>
                <a:ext uri="{FF2B5EF4-FFF2-40B4-BE49-F238E27FC236}">
                  <a16:creationId xmlns:a16="http://schemas.microsoft.com/office/drawing/2014/main" id="{25C32DDD-8C04-44BC-A78F-C623ED6FF806}"/>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1" name="TextBox 20">
              <a:extLst>
                <a:ext uri="{FF2B5EF4-FFF2-40B4-BE49-F238E27FC236}">
                  <a16:creationId xmlns:a16="http://schemas.microsoft.com/office/drawing/2014/main" id="{E8BE7C35-3FFD-4C0B-B39F-799ED5B2EDEE}"/>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Tree>
    <p:extLst>
      <p:ext uri="{BB962C8B-B14F-4D97-AF65-F5344CB8AC3E}">
        <p14:creationId xmlns:p14="http://schemas.microsoft.com/office/powerpoint/2010/main" val="577568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5636" y="955829"/>
            <a:ext cx="8451273" cy="632476"/>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Once you save and close the dialogue box after updating the Applicants email address, you will select “Transfer Suitability” in the drop down box in the Actions column.</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6</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7" name="Picture 6">
            <a:extLst>
              <a:ext uri="{FF2B5EF4-FFF2-40B4-BE49-F238E27FC236}">
                <a16:creationId xmlns:a16="http://schemas.microsoft.com/office/drawing/2014/main" id="{250F55BD-C3DE-46B8-82D6-6BAE96D1A589}"/>
              </a:ext>
            </a:extLst>
          </p:cNvPr>
          <p:cNvPicPr>
            <a:picLocks noChangeAspect="1"/>
          </p:cNvPicPr>
          <p:nvPr/>
        </p:nvPicPr>
        <p:blipFill>
          <a:blip r:embed="rId2"/>
          <a:stretch>
            <a:fillRect/>
          </a:stretch>
        </p:blipFill>
        <p:spPr>
          <a:xfrm>
            <a:off x="69272" y="1851684"/>
            <a:ext cx="8991601" cy="3204235"/>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8533836" y="3849012"/>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Tree>
    <p:extLst>
      <p:ext uri="{BB962C8B-B14F-4D97-AF65-F5344CB8AC3E}">
        <p14:creationId xmlns:p14="http://schemas.microsoft.com/office/powerpoint/2010/main" val="3653851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5636" y="955829"/>
            <a:ext cx="8451273" cy="937828"/>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After you select “Transfer Suitability” the below screen will appear.  On this screen you will choose the Location of Care where the applicant will be working and the role they will be in.  Press the “Submit” button once the fields are selected</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7</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8" name="Picture 7">
            <a:extLst>
              <a:ext uri="{FF2B5EF4-FFF2-40B4-BE49-F238E27FC236}">
                <a16:creationId xmlns:a16="http://schemas.microsoft.com/office/drawing/2014/main" id="{471217A0-6E9C-49F7-9990-6AA892AED2A7}"/>
              </a:ext>
            </a:extLst>
          </p:cNvPr>
          <p:cNvPicPr>
            <a:picLocks noChangeAspect="1"/>
          </p:cNvPicPr>
          <p:nvPr/>
        </p:nvPicPr>
        <p:blipFill>
          <a:blip r:embed="rId2"/>
          <a:stretch>
            <a:fillRect/>
          </a:stretch>
        </p:blipFill>
        <p:spPr>
          <a:xfrm>
            <a:off x="694110" y="2096655"/>
            <a:ext cx="8267700" cy="3131335"/>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239945" y="2449048"/>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Tree>
    <p:extLst>
      <p:ext uri="{BB962C8B-B14F-4D97-AF65-F5344CB8AC3E}">
        <p14:creationId xmlns:p14="http://schemas.microsoft.com/office/powerpoint/2010/main" val="309530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5636" y="955829"/>
            <a:ext cx="8451273" cy="1299656"/>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After a successful submission, the below message appears</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8</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2" name="Picture 1">
            <a:extLst>
              <a:ext uri="{FF2B5EF4-FFF2-40B4-BE49-F238E27FC236}">
                <a16:creationId xmlns:a16="http://schemas.microsoft.com/office/drawing/2014/main" id="{56ABC94B-13C9-4E6D-91A5-9B97140317DA}"/>
              </a:ext>
            </a:extLst>
          </p:cNvPr>
          <p:cNvPicPr>
            <a:picLocks noChangeAspect="1"/>
          </p:cNvPicPr>
          <p:nvPr/>
        </p:nvPicPr>
        <p:blipFill>
          <a:blip r:embed="rId2"/>
          <a:stretch>
            <a:fillRect/>
          </a:stretch>
        </p:blipFill>
        <p:spPr>
          <a:xfrm>
            <a:off x="40374" y="2419624"/>
            <a:ext cx="9063251" cy="1114861"/>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176273" y="3024142"/>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pic>
        <p:nvPicPr>
          <p:cNvPr id="6" name="Picture 5">
            <a:extLst>
              <a:ext uri="{FF2B5EF4-FFF2-40B4-BE49-F238E27FC236}">
                <a16:creationId xmlns:a16="http://schemas.microsoft.com/office/drawing/2014/main" id="{88B941A8-3655-4C0C-A162-04A46243BD42}"/>
              </a:ext>
            </a:extLst>
          </p:cNvPr>
          <p:cNvPicPr>
            <a:picLocks noChangeAspect="1"/>
          </p:cNvPicPr>
          <p:nvPr/>
        </p:nvPicPr>
        <p:blipFill>
          <a:blip r:embed="rId3"/>
          <a:stretch>
            <a:fillRect/>
          </a:stretch>
        </p:blipFill>
        <p:spPr>
          <a:xfrm>
            <a:off x="0" y="3828611"/>
            <a:ext cx="9063251" cy="1593133"/>
          </a:xfrm>
          <a:prstGeom prst="rect">
            <a:avLst/>
          </a:prstGeom>
        </p:spPr>
      </p:pic>
      <p:grpSp>
        <p:nvGrpSpPr>
          <p:cNvPr id="19" name="Group 18">
            <a:extLst>
              <a:ext uri="{FF2B5EF4-FFF2-40B4-BE49-F238E27FC236}">
                <a16:creationId xmlns:a16="http://schemas.microsoft.com/office/drawing/2014/main" id="{D19490EE-DDB8-42D5-9C15-C3E710B2B2C3}"/>
              </a:ext>
            </a:extLst>
          </p:cNvPr>
          <p:cNvGrpSpPr/>
          <p:nvPr/>
        </p:nvGrpSpPr>
        <p:grpSpPr>
          <a:xfrm>
            <a:off x="1788420" y="3828612"/>
            <a:ext cx="351382" cy="369332"/>
            <a:chOff x="5949401" y="435083"/>
            <a:chExt cx="351382" cy="369332"/>
          </a:xfrm>
        </p:grpSpPr>
        <p:sp>
          <p:nvSpPr>
            <p:cNvPr id="20" name="Oval 19">
              <a:extLst>
                <a:ext uri="{FF2B5EF4-FFF2-40B4-BE49-F238E27FC236}">
                  <a16:creationId xmlns:a16="http://schemas.microsoft.com/office/drawing/2014/main" id="{13F73E78-665A-4CA4-ACDF-FB0E5618321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1" name="TextBox 20">
              <a:extLst>
                <a:ext uri="{FF2B5EF4-FFF2-40B4-BE49-F238E27FC236}">
                  <a16:creationId xmlns:a16="http://schemas.microsoft.com/office/drawing/2014/main" id="{B61B4E32-4228-4134-A8A3-827420492A73}"/>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grpSp>
        <p:nvGrpSpPr>
          <p:cNvPr id="22" name="Group 21">
            <a:extLst>
              <a:ext uri="{FF2B5EF4-FFF2-40B4-BE49-F238E27FC236}">
                <a16:creationId xmlns:a16="http://schemas.microsoft.com/office/drawing/2014/main" id="{15A73879-4E73-4956-9BE0-C6F644D7FE55}"/>
              </a:ext>
            </a:extLst>
          </p:cNvPr>
          <p:cNvGrpSpPr/>
          <p:nvPr/>
        </p:nvGrpSpPr>
        <p:grpSpPr>
          <a:xfrm>
            <a:off x="518419" y="1527202"/>
            <a:ext cx="351382" cy="369332"/>
            <a:chOff x="5949401" y="435083"/>
            <a:chExt cx="351382" cy="369332"/>
          </a:xfrm>
        </p:grpSpPr>
        <p:sp>
          <p:nvSpPr>
            <p:cNvPr id="23" name="Oval 22">
              <a:extLst>
                <a:ext uri="{FF2B5EF4-FFF2-40B4-BE49-F238E27FC236}">
                  <a16:creationId xmlns:a16="http://schemas.microsoft.com/office/drawing/2014/main" id="{E723AF3F-B927-4A71-9196-6ABDC1E56285}"/>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4" name="TextBox 23">
              <a:extLst>
                <a:ext uri="{FF2B5EF4-FFF2-40B4-BE49-F238E27FC236}">
                  <a16:creationId xmlns:a16="http://schemas.microsoft.com/office/drawing/2014/main" id="{C6DD9660-AF47-4612-A8A7-EE7508AA0E1A}"/>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2</a:t>
              </a:r>
              <a:endParaRPr lang="en-US" b="1" dirty="0">
                <a:solidFill>
                  <a:schemeClr val="bg1"/>
                </a:solidFill>
                <a:latin typeface="Century Gothic" panose="020B0502020202020204" pitchFamily="34" charset="0"/>
              </a:endParaRPr>
            </a:p>
          </p:txBody>
        </p:sp>
      </p:grpSp>
      <p:sp>
        <p:nvSpPr>
          <p:cNvPr id="25" name="TextBox 88">
            <a:extLst>
              <a:ext uri="{FF2B5EF4-FFF2-40B4-BE49-F238E27FC236}">
                <a16:creationId xmlns:a16="http://schemas.microsoft.com/office/drawing/2014/main" id="{D554E209-D0DB-48C2-A075-458C29A93A90}"/>
              </a:ext>
            </a:extLst>
          </p:cNvPr>
          <p:cNvSpPr txBox="1">
            <a:spLocks noChangeArrowheads="1"/>
          </p:cNvSpPr>
          <p:nvPr/>
        </p:nvSpPr>
        <p:spPr bwMode="auto">
          <a:xfrm>
            <a:off x="972583" y="1577942"/>
            <a:ext cx="765299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panose="020E0502030303020204" pitchFamily="34" charset="0"/>
              </a:rPr>
              <a:t>The candidate will appear in the Portal with a “Request Type” of Suitability Transfer and a “Request Status” of In Process</a:t>
            </a:r>
          </a:p>
        </p:txBody>
      </p:sp>
    </p:spTree>
    <p:extLst>
      <p:ext uri="{BB962C8B-B14F-4D97-AF65-F5344CB8AC3E}">
        <p14:creationId xmlns:p14="http://schemas.microsoft.com/office/powerpoint/2010/main" val="822081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5636" y="955829"/>
            <a:ext cx="8451273" cy="984749"/>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grpSp>
        <p:nvGrpSpPr>
          <p:cNvPr id="3" name="Group 2"/>
          <p:cNvGrpSpPr/>
          <p:nvPr/>
        </p:nvGrpSpPr>
        <p:grpSpPr>
          <a:xfrm>
            <a:off x="518419" y="1034597"/>
            <a:ext cx="351382" cy="369332"/>
            <a:chOff x="5949401" y="435083"/>
            <a:chExt cx="351382" cy="369332"/>
          </a:xfrm>
        </p:grpSpPr>
        <p:sp>
          <p:nvSpPr>
            <p:cNvPr id="9" name="Oval 8"/>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0" name="TextBox 9"/>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
        <p:nvSpPr>
          <p:cNvPr id="14" name="TextBox 88"/>
          <p:cNvSpPr txBox="1">
            <a:spLocks noChangeArrowheads="1"/>
          </p:cNvSpPr>
          <p:nvPr/>
        </p:nvSpPr>
        <p:spPr bwMode="auto">
          <a:xfrm>
            <a:off x="972583" y="1074541"/>
            <a:ext cx="76529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100" dirty="0">
                <a:solidFill>
                  <a:schemeClr val="tx1">
                    <a:lumMod val="65000"/>
                    <a:lumOff val="35000"/>
                  </a:schemeClr>
                </a:solidFill>
                <a:latin typeface="Candara"/>
                <a:ea typeface="ＭＳ Ｐゴシック"/>
                <a:cs typeface="Arial"/>
              </a:rPr>
              <a:t>The Candidate will receive an email with further instructions on the request for Suitability Transfer, under the section of “What do you need to do?” there is a link that the candidate clicks on to answer questions to confirm suitability</a:t>
            </a:r>
          </a:p>
        </p:txBody>
      </p:sp>
      <p:sp>
        <p:nvSpPr>
          <p:cNvPr id="5" name="Slide Number Placeholder 4">
            <a:extLst>
              <a:ext uri="{FF2B5EF4-FFF2-40B4-BE49-F238E27FC236}">
                <a16:creationId xmlns:a16="http://schemas.microsoft.com/office/drawing/2014/main" id="{D208AD9B-1D19-4010-B43E-FB57AA3A5A19}"/>
              </a:ext>
            </a:extLst>
          </p:cNvPr>
          <p:cNvSpPr>
            <a:spLocks noGrp="1"/>
          </p:cNvSpPr>
          <p:nvPr>
            <p:ph type="sldNum" sz="quarter" idx="12"/>
          </p:nvPr>
        </p:nvSpPr>
        <p:spPr/>
        <p:txBody>
          <a:bodyPr/>
          <a:lstStyle/>
          <a:p>
            <a:fld id="{AA662AE3-65EF-458E-875D-DE56FBFDD95A}" type="slidenum">
              <a:rPr lang="en-US" smtClean="0"/>
              <a:pPr/>
              <a:t>9</a:t>
            </a:fld>
            <a:endParaRPr lang="en-US" dirty="0"/>
          </a:p>
        </p:txBody>
      </p:sp>
      <p:sp>
        <p:nvSpPr>
          <p:cNvPr id="18" name="Title 1">
            <a:extLst>
              <a:ext uri="{FF2B5EF4-FFF2-40B4-BE49-F238E27FC236}">
                <a16:creationId xmlns:a16="http://schemas.microsoft.com/office/drawing/2014/main" id="{3C486018-7730-4D48-9E9F-A279A31EC03B}"/>
              </a:ext>
            </a:extLst>
          </p:cNvPr>
          <p:cNvSpPr>
            <a:spLocks noGrp="1"/>
          </p:cNvSpPr>
          <p:nvPr>
            <p:ph type="title"/>
          </p:nvPr>
        </p:nvSpPr>
        <p:spPr>
          <a:xfrm>
            <a:off x="163405" y="87308"/>
            <a:ext cx="8081903" cy="801688"/>
          </a:xfrm>
        </p:spPr>
        <p:txBody>
          <a:bodyPr/>
          <a:lstStyle/>
          <a:p>
            <a:br>
              <a:rPr lang="en-US" sz="2000" dirty="0"/>
            </a:br>
            <a:br>
              <a:rPr lang="en-US" sz="2000" dirty="0"/>
            </a:br>
            <a:br>
              <a:rPr lang="en-US" sz="2000" dirty="0"/>
            </a:br>
            <a:r>
              <a:rPr lang="en-US" sz="2000" dirty="0"/>
              <a:t>Entering an Applicant Submission for a BRC Suitable Transfer</a:t>
            </a:r>
          </a:p>
        </p:txBody>
      </p:sp>
      <p:pic>
        <p:nvPicPr>
          <p:cNvPr id="7" name="Picture 6">
            <a:extLst>
              <a:ext uri="{FF2B5EF4-FFF2-40B4-BE49-F238E27FC236}">
                <a16:creationId xmlns:a16="http://schemas.microsoft.com/office/drawing/2014/main" id="{2CD9B968-214A-4452-B418-D621C419BEEB}"/>
              </a:ext>
            </a:extLst>
          </p:cNvPr>
          <p:cNvPicPr>
            <a:picLocks noChangeAspect="1"/>
          </p:cNvPicPr>
          <p:nvPr/>
        </p:nvPicPr>
        <p:blipFill>
          <a:blip r:embed="rId2"/>
          <a:stretch>
            <a:fillRect/>
          </a:stretch>
        </p:blipFill>
        <p:spPr>
          <a:xfrm>
            <a:off x="286327" y="2078107"/>
            <a:ext cx="8107161" cy="4689167"/>
          </a:xfrm>
          <a:prstGeom prst="rect">
            <a:avLst/>
          </a:prstGeom>
        </p:spPr>
      </p:pic>
      <p:grpSp>
        <p:nvGrpSpPr>
          <p:cNvPr id="15" name="Group 14">
            <a:extLst>
              <a:ext uri="{FF2B5EF4-FFF2-40B4-BE49-F238E27FC236}">
                <a16:creationId xmlns:a16="http://schemas.microsoft.com/office/drawing/2014/main" id="{DEFC8560-11F8-40C4-9297-7D60DC54973D}"/>
              </a:ext>
            </a:extLst>
          </p:cNvPr>
          <p:cNvGrpSpPr/>
          <p:nvPr/>
        </p:nvGrpSpPr>
        <p:grpSpPr>
          <a:xfrm>
            <a:off x="657238" y="2846614"/>
            <a:ext cx="351382" cy="369332"/>
            <a:chOff x="5949401" y="435083"/>
            <a:chExt cx="351382" cy="369332"/>
          </a:xfrm>
        </p:grpSpPr>
        <p:sp>
          <p:nvSpPr>
            <p:cNvPr id="16" name="Oval 15">
              <a:extLst>
                <a:ext uri="{FF2B5EF4-FFF2-40B4-BE49-F238E27FC236}">
                  <a16:creationId xmlns:a16="http://schemas.microsoft.com/office/drawing/2014/main" id="{C6749C7E-3F3B-44DD-A714-33A283B721AF}"/>
                </a:ext>
              </a:extLst>
            </p:cNvPr>
            <p:cNvSpPr/>
            <p:nvPr/>
          </p:nvSpPr>
          <p:spPr>
            <a:xfrm>
              <a:off x="5949401" y="444058"/>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17" name="TextBox 16">
              <a:extLst>
                <a:ext uri="{FF2B5EF4-FFF2-40B4-BE49-F238E27FC236}">
                  <a16:creationId xmlns:a16="http://schemas.microsoft.com/office/drawing/2014/main" id="{85429943-78AB-4AAF-87A2-B148D8C21A48}"/>
                </a:ext>
              </a:extLst>
            </p:cNvPr>
            <p:cNvSpPr txBox="1"/>
            <p:nvPr/>
          </p:nvSpPr>
          <p:spPr>
            <a:xfrm>
              <a:off x="5949401" y="435083"/>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1</a:t>
              </a:r>
            </a:p>
          </p:txBody>
        </p:sp>
      </p:grpSp>
    </p:spTree>
    <p:extLst>
      <p:ext uri="{BB962C8B-B14F-4D97-AF65-F5344CB8AC3E}">
        <p14:creationId xmlns:p14="http://schemas.microsoft.com/office/powerpoint/2010/main" val="2709864512"/>
      </p:ext>
    </p:extLst>
  </p:cSld>
  <p:clrMapOvr>
    <a:masterClrMapping/>
  </p:clrMapOvr>
</p:sld>
</file>

<file path=ppt/theme/theme1.xml><?xml version="1.0" encoding="utf-8"?>
<a:theme xmlns:a="http://schemas.openxmlformats.org/drawingml/2006/main" name="Subsidy Management Technical Assistance Business Process - 3-12-2015">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08DC01B652F444EB0935FAE4E1226DD" ma:contentTypeVersion="12" ma:contentTypeDescription="Create a new document." ma:contentTypeScope="" ma:versionID="0d339bf6629927eeb8c57ff744ccd0ee">
  <xsd:schema xmlns:xsd="http://www.w3.org/2001/XMLSchema" xmlns:xs="http://www.w3.org/2001/XMLSchema" xmlns:p="http://schemas.microsoft.com/office/2006/metadata/properties" xmlns:ns1="http://schemas.microsoft.com/sharepoint/v3" xmlns:ns2="65070d4c-358a-4388-9650-99cf735f3baf" xmlns:ns3="cc2ec964-eb35-460c-b751-6e8cbe61ade1" targetNamespace="http://schemas.microsoft.com/office/2006/metadata/properties" ma:root="true" ma:fieldsID="ba04c0c802876331fb3a899bb7f2dfcb" ns1:_="" ns2:_="" ns3:_="">
    <xsd:import namespace="http://schemas.microsoft.com/sharepoint/v3"/>
    <xsd:import namespace="65070d4c-358a-4388-9650-99cf735f3baf"/>
    <xsd:import namespace="cc2ec964-eb35-460c-b751-6e8cbe61ade1"/>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5070d4c-358a-4388-9650-99cf735f3b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2ec964-eb35-460c-b751-6e8cbe61ade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95BA48F-B650-4563-9BC5-F3291D9EBFA1}">
  <ds:schemaRefs>
    <ds:schemaRef ds:uri="http://schemas.microsoft.com/sharepoint/v3/contenttype/forms"/>
  </ds:schemaRefs>
</ds:datastoreItem>
</file>

<file path=customXml/itemProps2.xml><?xml version="1.0" encoding="utf-8"?>
<ds:datastoreItem xmlns:ds="http://schemas.openxmlformats.org/officeDocument/2006/customXml" ds:itemID="{70563853-E0B9-47EA-9B48-158FCD4A0E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5070d4c-358a-4388-9650-99cf735f3baf"/>
    <ds:schemaRef ds:uri="cc2ec964-eb35-460c-b751-6e8cbe61ad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627D0C-86D0-44F1-A9D9-40EC7E2D3010}">
  <ds:schemaRefs>
    <ds:schemaRef ds:uri="http://purl.org/dc/terms/"/>
    <ds:schemaRef ds:uri="http://schemas.microsoft.com/office/2006/documentManagement/types"/>
    <ds:schemaRef ds:uri="http://schemas.microsoft.com/office/2006/metadata/properties"/>
    <ds:schemaRef ds:uri="cc2ec964-eb35-460c-b751-6e8cbe61ade1"/>
    <ds:schemaRef ds:uri="http://www.w3.org/XML/1998/namespace"/>
    <ds:schemaRef ds:uri="http://schemas.microsoft.com/office/infopath/2007/PartnerControls"/>
    <ds:schemaRef ds:uri="http://purl.org/dc/dcmitype/"/>
    <ds:schemaRef ds:uri="http://schemas.openxmlformats.org/package/2006/metadata/core-properties"/>
    <ds:schemaRef ds:uri="http://purl.org/dc/elements/1.1/"/>
    <ds:schemaRef ds:uri="65070d4c-358a-4388-9650-99cf735f3baf"/>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Blank EEC Template</Template>
  <TotalTime>22096</TotalTime>
  <Words>614</Words>
  <Application>Microsoft Office PowerPoint</Application>
  <PresentationFormat>On-screen Show (4:3)</PresentationFormat>
  <Paragraphs>97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ＭＳ Ｐゴシック</vt:lpstr>
      <vt:lpstr>Arial</vt:lpstr>
      <vt:lpstr>Calibri</vt:lpstr>
      <vt:lpstr>Candara</vt:lpstr>
      <vt:lpstr>Century Gothic</vt:lpstr>
      <vt:lpstr>Verdana</vt:lpstr>
      <vt:lpstr>Subsidy Management Technical Assistance Business Process - 3-12-2015</vt:lpstr>
      <vt:lpstr>BRC Navigator Program Portal</vt:lpstr>
      <vt:lpstr>BRC Navigator Training</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Entering an Applicant Submission for a BRC Suitable Transfer</vt:lpstr>
      <vt:lpstr>   Resubmission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BRC Program Portal</dc:title>
  <dc:creator>Zachary Croy</dc:creator>
  <cp:lastModifiedBy>Wonson, Brian (EOE)</cp:lastModifiedBy>
  <cp:revision>132</cp:revision>
  <cp:lastPrinted>2019-05-28T15:20:32Z</cp:lastPrinted>
  <dcterms:created xsi:type="dcterms:W3CDTF">2019-01-22T20:46:21Z</dcterms:created>
  <dcterms:modified xsi:type="dcterms:W3CDTF">2019-07-08T18:58:29Z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0x010100908DC01B652F444EB0935FAE4E1226DD</vt:lpwstr>
  </property>
</Properties>
</file>