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8" r:id="rId4"/>
    <p:sldMasterId id="2147483685" r:id="rId5"/>
    <p:sldMasterId id="2147483693" r:id="rId6"/>
  </p:sldMasterIdLst>
  <p:notesMasterIdLst>
    <p:notesMasterId r:id="rId42"/>
  </p:notesMasterIdLst>
  <p:sldIdLst>
    <p:sldId id="292" r:id="rId7"/>
    <p:sldId id="291" r:id="rId8"/>
    <p:sldId id="309" r:id="rId9"/>
    <p:sldId id="310" r:id="rId10"/>
    <p:sldId id="304" r:id="rId11"/>
    <p:sldId id="311" r:id="rId12"/>
    <p:sldId id="295" r:id="rId13"/>
    <p:sldId id="298" r:id="rId14"/>
    <p:sldId id="296" r:id="rId15"/>
    <p:sldId id="312" r:id="rId16"/>
    <p:sldId id="297" r:id="rId17"/>
    <p:sldId id="301" r:id="rId18"/>
    <p:sldId id="315" r:id="rId19"/>
    <p:sldId id="316" r:id="rId20"/>
    <p:sldId id="300" r:id="rId21"/>
    <p:sldId id="302" r:id="rId22"/>
    <p:sldId id="317" r:id="rId23"/>
    <p:sldId id="299" r:id="rId24"/>
    <p:sldId id="285" r:id="rId25"/>
    <p:sldId id="286" r:id="rId26"/>
    <p:sldId id="287" r:id="rId27"/>
    <p:sldId id="305" r:id="rId28"/>
    <p:sldId id="290" r:id="rId29"/>
    <p:sldId id="256" r:id="rId30"/>
    <p:sldId id="306" r:id="rId31"/>
    <p:sldId id="257" r:id="rId32"/>
    <p:sldId id="258" r:id="rId33"/>
    <p:sldId id="259" r:id="rId34"/>
    <p:sldId id="260" r:id="rId35"/>
    <p:sldId id="261" r:id="rId36"/>
    <p:sldId id="270" r:id="rId37"/>
    <p:sldId id="267" r:id="rId38"/>
    <p:sldId id="307" r:id="rId39"/>
    <p:sldId id="272"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68EB6"/>
    <a:srgbClr val="6296D0"/>
    <a:srgbClr val="6E88B2"/>
    <a:srgbClr val="6B86B1"/>
    <a:srgbClr val="708AB4"/>
    <a:srgbClr val="637FAD"/>
    <a:srgbClr val="5876A8"/>
    <a:srgbClr val="4778B3"/>
    <a:srgbClr val="427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E9FA7-3C7E-4467-974F-A91D039DE42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94A475E-1959-4B8B-8BF0-7F1A39AC7161}">
      <dgm:prSet phldrT="[Text]" custT="1"/>
      <dgm:spPr/>
      <dgm:t>
        <a:bodyPr/>
        <a:lstStyle/>
        <a:p>
          <a:r>
            <a:rPr lang="en-US" sz="2800" dirty="0" smtClean="0">
              <a:latin typeface="Times New Roman" panose="02020603050405020304" pitchFamily="18" charset="0"/>
              <a:cs typeface="Times New Roman" panose="02020603050405020304" pitchFamily="18" charset="0"/>
            </a:rPr>
            <a:t>LVER</a:t>
          </a:r>
          <a:endParaRPr lang="en-US" sz="2800" dirty="0">
            <a:latin typeface="Times New Roman" panose="02020603050405020304" pitchFamily="18" charset="0"/>
            <a:cs typeface="Times New Roman" panose="02020603050405020304" pitchFamily="18" charset="0"/>
          </a:endParaRPr>
        </a:p>
      </dgm:t>
    </dgm:pt>
    <dgm:pt modelId="{44296541-C43D-46C2-B988-39B7C0631A44}" type="parTrans" cxnId="{7E014284-DBC3-44B5-8E7A-28D4418AD9F6}">
      <dgm:prSet/>
      <dgm:spPr/>
      <dgm:t>
        <a:bodyPr/>
        <a:lstStyle/>
        <a:p>
          <a:endParaRPr lang="en-US"/>
        </a:p>
      </dgm:t>
    </dgm:pt>
    <dgm:pt modelId="{DA13AA15-7755-48C2-892F-E0EF0D429D8D}" type="sibTrans" cxnId="{7E014284-DBC3-44B5-8E7A-28D4418AD9F6}">
      <dgm:prSet/>
      <dgm:spPr/>
      <dgm:t>
        <a:bodyPr/>
        <a:lstStyle/>
        <a:p>
          <a:endParaRPr lang="en-US"/>
        </a:p>
      </dgm:t>
    </dgm:pt>
    <dgm:pt modelId="{52DA25D3-3744-48F0-92EF-795C87F2374A}">
      <dgm:prSet phldrT="[Text]" custT="1"/>
      <dgm:spPr/>
      <dgm:t>
        <a:bodyPr/>
        <a:lstStyle/>
        <a:p>
          <a:r>
            <a:rPr lang="en-US" sz="2800" dirty="0" smtClean="0">
              <a:latin typeface="Times New Roman" panose="02020603050405020304" pitchFamily="18" charset="0"/>
              <a:cs typeface="Times New Roman" panose="02020603050405020304" pitchFamily="18" charset="0"/>
            </a:rPr>
            <a:t>Employer</a:t>
          </a:r>
          <a:endParaRPr lang="en-US" sz="2800" dirty="0">
            <a:latin typeface="Times New Roman" panose="02020603050405020304" pitchFamily="18" charset="0"/>
            <a:cs typeface="Times New Roman" panose="02020603050405020304" pitchFamily="18" charset="0"/>
          </a:endParaRPr>
        </a:p>
      </dgm:t>
    </dgm:pt>
    <dgm:pt modelId="{CCBFD828-9EDC-4B43-8444-490D4EC09FFF}" type="parTrans" cxnId="{E9512426-CA65-4076-BCEB-A49699130F8C}">
      <dgm:prSet/>
      <dgm:spPr/>
      <dgm:t>
        <a:bodyPr/>
        <a:lstStyle/>
        <a:p>
          <a:endParaRPr lang="en-US"/>
        </a:p>
      </dgm:t>
    </dgm:pt>
    <dgm:pt modelId="{BC5BA53B-CC99-4692-B77E-264A2F70E4B6}" type="sibTrans" cxnId="{E9512426-CA65-4076-BCEB-A49699130F8C}">
      <dgm:prSet/>
      <dgm:spPr/>
      <dgm:t>
        <a:bodyPr/>
        <a:lstStyle/>
        <a:p>
          <a:endParaRPr lang="en-US"/>
        </a:p>
      </dgm:t>
    </dgm:pt>
    <dgm:pt modelId="{E423E713-1F48-453E-9F18-0C74B4683215}">
      <dgm:prSet phldrT="[Text]" custT="1"/>
      <dgm:spPr/>
      <dgm:t>
        <a:bodyPr/>
        <a:lstStyle/>
        <a:p>
          <a:r>
            <a:rPr lang="en-US" sz="2800" dirty="0" smtClean="0">
              <a:latin typeface="Times New Roman" panose="02020603050405020304" pitchFamily="18" charset="0"/>
              <a:cs typeface="Times New Roman" panose="02020603050405020304" pitchFamily="18" charset="0"/>
            </a:rPr>
            <a:t>Veteran</a:t>
          </a:r>
          <a:endParaRPr lang="en-US" sz="2800" dirty="0">
            <a:latin typeface="Times New Roman" panose="02020603050405020304" pitchFamily="18" charset="0"/>
            <a:cs typeface="Times New Roman" panose="02020603050405020304" pitchFamily="18" charset="0"/>
          </a:endParaRPr>
        </a:p>
      </dgm:t>
    </dgm:pt>
    <dgm:pt modelId="{FBFE21EC-2ECF-4B58-85B2-8595C52FDFED}" type="parTrans" cxnId="{AF81052E-6564-4EEE-929B-A4504D402DCC}">
      <dgm:prSet/>
      <dgm:spPr/>
      <dgm:t>
        <a:bodyPr/>
        <a:lstStyle/>
        <a:p>
          <a:endParaRPr lang="en-US"/>
        </a:p>
      </dgm:t>
    </dgm:pt>
    <dgm:pt modelId="{EAF08435-C059-412B-9010-FA79BBC2CB3B}" type="sibTrans" cxnId="{AF81052E-6564-4EEE-929B-A4504D402DCC}">
      <dgm:prSet/>
      <dgm:spPr/>
      <dgm:t>
        <a:bodyPr/>
        <a:lstStyle/>
        <a:p>
          <a:endParaRPr lang="en-US"/>
        </a:p>
      </dgm:t>
    </dgm:pt>
    <dgm:pt modelId="{03B9182E-A5FC-465D-B6E5-73ECF4B34602}">
      <dgm:prSet phldrT="[Text]" custT="1"/>
      <dgm:spPr/>
      <dgm:t>
        <a:bodyPr/>
        <a:lstStyle/>
        <a:p>
          <a:r>
            <a:rPr lang="en-US" sz="2800" dirty="0" smtClean="0">
              <a:latin typeface="Times New Roman" panose="02020603050405020304" pitchFamily="18" charset="0"/>
              <a:cs typeface="Times New Roman" panose="02020603050405020304" pitchFamily="18" charset="0"/>
            </a:rPr>
            <a:t>DVOP/EC</a:t>
          </a:r>
          <a:endParaRPr lang="en-US" sz="2800" dirty="0">
            <a:latin typeface="Times New Roman" panose="02020603050405020304" pitchFamily="18" charset="0"/>
            <a:cs typeface="Times New Roman" panose="02020603050405020304" pitchFamily="18" charset="0"/>
          </a:endParaRPr>
        </a:p>
      </dgm:t>
    </dgm:pt>
    <dgm:pt modelId="{4444A446-744B-4EF3-AC84-EE9EF3BFA32B}" type="parTrans" cxnId="{A213CDB2-1AFF-492C-BD9B-F895844C8386}">
      <dgm:prSet/>
      <dgm:spPr/>
      <dgm:t>
        <a:bodyPr/>
        <a:lstStyle/>
        <a:p>
          <a:endParaRPr lang="en-US"/>
        </a:p>
      </dgm:t>
    </dgm:pt>
    <dgm:pt modelId="{5C9E1D3F-7A70-4343-80F2-21061AEB9B7A}" type="sibTrans" cxnId="{A213CDB2-1AFF-492C-BD9B-F895844C8386}">
      <dgm:prSet/>
      <dgm:spPr/>
      <dgm:t>
        <a:bodyPr/>
        <a:lstStyle/>
        <a:p>
          <a:endParaRPr lang="en-US"/>
        </a:p>
      </dgm:t>
    </dgm:pt>
    <dgm:pt modelId="{6E7C59DB-F56F-4CD6-B0AD-4E38CA16BB66}" type="pres">
      <dgm:prSet presAssocID="{1E1E9FA7-3C7E-4467-974F-A91D039DE421}" presName="Name0" presStyleCnt="0">
        <dgm:presLayoutVars>
          <dgm:dir/>
          <dgm:resizeHandles val="exact"/>
        </dgm:presLayoutVars>
      </dgm:prSet>
      <dgm:spPr/>
      <dgm:t>
        <a:bodyPr/>
        <a:lstStyle/>
        <a:p>
          <a:endParaRPr lang="en-US"/>
        </a:p>
      </dgm:t>
    </dgm:pt>
    <dgm:pt modelId="{154502FC-2270-475A-9393-4F162A02524F}" type="pres">
      <dgm:prSet presAssocID="{594A475E-1959-4B8B-8BF0-7F1A39AC7161}" presName="node" presStyleLbl="node1" presStyleIdx="0" presStyleCnt="4" custAng="0" custRadScaleRad="113664" custRadScaleInc="102333">
        <dgm:presLayoutVars>
          <dgm:bulletEnabled val="1"/>
        </dgm:presLayoutVars>
      </dgm:prSet>
      <dgm:spPr/>
      <dgm:t>
        <a:bodyPr/>
        <a:lstStyle/>
        <a:p>
          <a:endParaRPr lang="en-US"/>
        </a:p>
      </dgm:t>
    </dgm:pt>
    <dgm:pt modelId="{4982D1EF-2AD6-4F4E-9AEF-B1A85BC894A5}" type="pres">
      <dgm:prSet presAssocID="{DA13AA15-7755-48C2-892F-E0EF0D429D8D}" presName="sibTrans" presStyleLbl="sibTrans2D1" presStyleIdx="0" presStyleCnt="4"/>
      <dgm:spPr/>
      <dgm:t>
        <a:bodyPr/>
        <a:lstStyle/>
        <a:p>
          <a:endParaRPr lang="en-US"/>
        </a:p>
      </dgm:t>
    </dgm:pt>
    <dgm:pt modelId="{A686FB96-4FFE-47AD-8C1B-74953424E8B4}" type="pres">
      <dgm:prSet presAssocID="{DA13AA15-7755-48C2-892F-E0EF0D429D8D}" presName="connectorText" presStyleLbl="sibTrans2D1" presStyleIdx="0" presStyleCnt="4"/>
      <dgm:spPr/>
      <dgm:t>
        <a:bodyPr/>
        <a:lstStyle/>
        <a:p>
          <a:endParaRPr lang="en-US"/>
        </a:p>
      </dgm:t>
    </dgm:pt>
    <dgm:pt modelId="{EA1CB0DB-6D0E-48EB-B338-B960B8441E09}" type="pres">
      <dgm:prSet presAssocID="{52DA25D3-3744-48F0-92EF-795C87F2374A}" presName="node" presStyleLbl="node1" presStyleIdx="1" presStyleCnt="4" custRadScaleRad="106636" custRadScaleInc="32999">
        <dgm:presLayoutVars>
          <dgm:bulletEnabled val="1"/>
        </dgm:presLayoutVars>
      </dgm:prSet>
      <dgm:spPr/>
      <dgm:t>
        <a:bodyPr/>
        <a:lstStyle/>
        <a:p>
          <a:endParaRPr lang="en-US"/>
        </a:p>
      </dgm:t>
    </dgm:pt>
    <dgm:pt modelId="{7156908C-4CD0-4C53-9AE6-B21096C170FC}" type="pres">
      <dgm:prSet presAssocID="{BC5BA53B-CC99-4692-B77E-264A2F70E4B6}" presName="sibTrans" presStyleLbl="sibTrans2D1" presStyleIdx="1" presStyleCnt="4"/>
      <dgm:spPr/>
      <dgm:t>
        <a:bodyPr/>
        <a:lstStyle/>
        <a:p>
          <a:endParaRPr lang="en-US"/>
        </a:p>
      </dgm:t>
    </dgm:pt>
    <dgm:pt modelId="{FF924ADE-C64C-4BB6-B1E0-3EBD4511A0F4}" type="pres">
      <dgm:prSet presAssocID="{BC5BA53B-CC99-4692-B77E-264A2F70E4B6}" presName="connectorText" presStyleLbl="sibTrans2D1" presStyleIdx="1" presStyleCnt="4"/>
      <dgm:spPr/>
      <dgm:t>
        <a:bodyPr/>
        <a:lstStyle/>
        <a:p>
          <a:endParaRPr lang="en-US"/>
        </a:p>
      </dgm:t>
    </dgm:pt>
    <dgm:pt modelId="{7E54112E-57D1-4178-B641-BB4E786D4ADF}" type="pres">
      <dgm:prSet presAssocID="{E423E713-1F48-453E-9F18-0C74B4683215}" presName="node" presStyleLbl="node1" presStyleIdx="2" presStyleCnt="4" custRadScaleRad="62663" custRadScaleInc="132754">
        <dgm:presLayoutVars>
          <dgm:bulletEnabled val="1"/>
        </dgm:presLayoutVars>
      </dgm:prSet>
      <dgm:spPr/>
      <dgm:t>
        <a:bodyPr/>
        <a:lstStyle/>
        <a:p>
          <a:endParaRPr lang="en-US"/>
        </a:p>
      </dgm:t>
    </dgm:pt>
    <dgm:pt modelId="{CF2723E7-7F7E-4C3F-A11F-1C415E6F65F9}" type="pres">
      <dgm:prSet presAssocID="{EAF08435-C059-412B-9010-FA79BBC2CB3B}" presName="sibTrans" presStyleLbl="sibTrans2D1" presStyleIdx="2" presStyleCnt="4" custAng="220972" custScaleX="113050" custScaleY="116562" custLinFactNeighborX="-66877" custLinFactNeighborY="32060"/>
      <dgm:spPr/>
      <dgm:t>
        <a:bodyPr/>
        <a:lstStyle/>
        <a:p>
          <a:endParaRPr lang="en-US"/>
        </a:p>
      </dgm:t>
    </dgm:pt>
    <dgm:pt modelId="{BE93B3EF-1535-4B4F-8EDB-77AE8E1AC911}" type="pres">
      <dgm:prSet presAssocID="{EAF08435-C059-412B-9010-FA79BBC2CB3B}" presName="connectorText" presStyleLbl="sibTrans2D1" presStyleIdx="2" presStyleCnt="4"/>
      <dgm:spPr/>
      <dgm:t>
        <a:bodyPr/>
        <a:lstStyle/>
        <a:p>
          <a:endParaRPr lang="en-US"/>
        </a:p>
      </dgm:t>
    </dgm:pt>
    <dgm:pt modelId="{068E10DB-A911-41CF-A7E4-EA278686434C}" type="pres">
      <dgm:prSet presAssocID="{03B9182E-A5FC-465D-B6E5-73ECF4B34602}" presName="node" presStyleLbl="node1" presStyleIdx="3" presStyleCnt="4" custAng="0" custScaleX="108157" custScaleY="116311" custRadScaleRad="155893" custRadScaleInc="59648">
        <dgm:presLayoutVars>
          <dgm:bulletEnabled val="1"/>
        </dgm:presLayoutVars>
      </dgm:prSet>
      <dgm:spPr/>
      <dgm:t>
        <a:bodyPr/>
        <a:lstStyle/>
        <a:p>
          <a:endParaRPr lang="en-US"/>
        </a:p>
      </dgm:t>
    </dgm:pt>
    <dgm:pt modelId="{4692EA26-978A-4139-A242-D2F2B223AB79}" type="pres">
      <dgm:prSet presAssocID="{5C9E1D3F-7A70-4343-80F2-21061AEB9B7A}" presName="sibTrans" presStyleLbl="sibTrans2D1" presStyleIdx="3" presStyleCnt="4"/>
      <dgm:spPr/>
      <dgm:t>
        <a:bodyPr/>
        <a:lstStyle/>
        <a:p>
          <a:endParaRPr lang="en-US"/>
        </a:p>
      </dgm:t>
    </dgm:pt>
    <dgm:pt modelId="{2BF5E068-E0CE-496E-BCDA-9A8AF2EED5C2}" type="pres">
      <dgm:prSet presAssocID="{5C9E1D3F-7A70-4343-80F2-21061AEB9B7A}" presName="connectorText" presStyleLbl="sibTrans2D1" presStyleIdx="3" presStyleCnt="4"/>
      <dgm:spPr/>
      <dgm:t>
        <a:bodyPr/>
        <a:lstStyle/>
        <a:p>
          <a:endParaRPr lang="en-US"/>
        </a:p>
      </dgm:t>
    </dgm:pt>
  </dgm:ptLst>
  <dgm:cxnLst>
    <dgm:cxn modelId="{8835E504-7E6E-4E04-8D15-12EE403B07DB}" type="presOf" srcId="{03B9182E-A5FC-465D-B6E5-73ECF4B34602}" destId="{068E10DB-A911-41CF-A7E4-EA278686434C}" srcOrd="0" destOrd="0" presId="urn:microsoft.com/office/officeart/2005/8/layout/cycle7"/>
    <dgm:cxn modelId="{45055338-749A-4DD1-A74F-D94D68321E14}" type="presOf" srcId="{BC5BA53B-CC99-4692-B77E-264A2F70E4B6}" destId="{7156908C-4CD0-4C53-9AE6-B21096C170FC}" srcOrd="0" destOrd="0" presId="urn:microsoft.com/office/officeart/2005/8/layout/cycle7"/>
    <dgm:cxn modelId="{E3B04B40-9DE8-49C5-B37F-1559040656D9}" type="presOf" srcId="{5C9E1D3F-7A70-4343-80F2-21061AEB9B7A}" destId="{4692EA26-978A-4139-A242-D2F2B223AB79}" srcOrd="0" destOrd="0" presId="urn:microsoft.com/office/officeart/2005/8/layout/cycle7"/>
    <dgm:cxn modelId="{2F566E2E-716C-441B-B717-A314D756E164}" type="presOf" srcId="{52DA25D3-3744-48F0-92EF-795C87F2374A}" destId="{EA1CB0DB-6D0E-48EB-B338-B960B8441E09}" srcOrd="0" destOrd="0" presId="urn:microsoft.com/office/officeart/2005/8/layout/cycle7"/>
    <dgm:cxn modelId="{A213CDB2-1AFF-492C-BD9B-F895844C8386}" srcId="{1E1E9FA7-3C7E-4467-974F-A91D039DE421}" destId="{03B9182E-A5FC-465D-B6E5-73ECF4B34602}" srcOrd="3" destOrd="0" parTransId="{4444A446-744B-4EF3-AC84-EE9EF3BFA32B}" sibTransId="{5C9E1D3F-7A70-4343-80F2-21061AEB9B7A}"/>
    <dgm:cxn modelId="{AF81052E-6564-4EEE-929B-A4504D402DCC}" srcId="{1E1E9FA7-3C7E-4467-974F-A91D039DE421}" destId="{E423E713-1F48-453E-9F18-0C74B4683215}" srcOrd="2" destOrd="0" parTransId="{FBFE21EC-2ECF-4B58-85B2-8595C52FDFED}" sibTransId="{EAF08435-C059-412B-9010-FA79BBC2CB3B}"/>
    <dgm:cxn modelId="{88E1F2D6-B714-433F-8B7B-451B3514C3A5}" type="presOf" srcId="{594A475E-1959-4B8B-8BF0-7F1A39AC7161}" destId="{154502FC-2270-475A-9393-4F162A02524F}" srcOrd="0" destOrd="0" presId="urn:microsoft.com/office/officeart/2005/8/layout/cycle7"/>
    <dgm:cxn modelId="{A8E1E666-5773-429D-B830-329E63F5B94E}" type="presOf" srcId="{E423E713-1F48-453E-9F18-0C74B4683215}" destId="{7E54112E-57D1-4178-B641-BB4E786D4ADF}" srcOrd="0" destOrd="0" presId="urn:microsoft.com/office/officeart/2005/8/layout/cycle7"/>
    <dgm:cxn modelId="{E9512426-CA65-4076-BCEB-A49699130F8C}" srcId="{1E1E9FA7-3C7E-4467-974F-A91D039DE421}" destId="{52DA25D3-3744-48F0-92EF-795C87F2374A}" srcOrd="1" destOrd="0" parTransId="{CCBFD828-9EDC-4B43-8444-490D4EC09FFF}" sibTransId="{BC5BA53B-CC99-4692-B77E-264A2F70E4B6}"/>
    <dgm:cxn modelId="{FA44FE3E-5515-4714-BEC1-C54C1D6026FF}" type="presOf" srcId="{EAF08435-C059-412B-9010-FA79BBC2CB3B}" destId="{BE93B3EF-1535-4B4F-8EDB-77AE8E1AC911}" srcOrd="1" destOrd="0" presId="urn:microsoft.com/office/officeart/2005/8/layout/cycle7"/>
    <dgm:cxn modelId="{D7963CBA-BCC4-4A17-8160-19354C244F75}" type="presOf" srcId="{5C9E1D3F-7A70-4343-80F2-21061AEB9B7A}" destId="{2BF5E068-E0CE-496E-BCDA-9A8AF2EED5C2}" srcOrd="1" destOrd="0" presId="urn:microsoft.com/office/officeart/2005/8/layout/cycle7"/>
    <dgm:cxn modelId="{B92299AB-26EF-4134-BB5C-8203551FDD8D}" type="presOf" srcId="{BC5BA53B-CC99-4692-B77E-264A2F70E4B6}" destId="{FF924ADE-C64C-4BB6-B1E0-3EBD4511A0F4}" srcOrd="1" destOrd="0" presId="urn:microsoft.com/office/officeart/2005/8/layout/cycle7"/>
    <dgm:cxn modelId="{25AA61B4-8823-4678-8339-870D7593B6D4}" type="presOf" srcId="{EAF08435-C059-412B-9010-FA79BBC2CB3B}" destId="{CF2723E7-7F7E-4C3F-A11F-1C415E6F65F9}" srcOrd="0" destOrd="0" presId="urn:microsoft.com/office/officeart/2005/8/layout/cycle7"/>
    <dgm:cxn modelId="{6F087681-F39A-4ECE-8BBA-DD225EA1E23F}" type="presOf" srcId="{1E1E9FA7-3C7E-4467-974F-A91D039DE421}" destId="{6E7C59DB-F56F-4CD6-B0AD-4E38CA16BB66}" srcOrd="0" destOrd="0" presId="urn:microsoft.com/office/officeart/2005/8/layout/cycle7"/>
    <dgm:cxn modelId="{7E014284-DBC3-44B5-8E7A-28D4418AD9F6}" srcId="{1E1E9FA7-3C7E-4467-974F-A91D039DE421}" destId="{594A475E-1959-4B8B-8BF0-7F1A39AC7161}" srcOrd="0" destOrd="0" parTransId="{44296541-C43D-46C2-B988-39B7C0631A44}" sibTransId="{DA13AA15-7755-48C2-892F-E0EF0D429D8D}"/>
    <dgm:cxn modelId="{C81E5DC0-3DAF-4158-800D-9B4448A7DF79}" type="presOf" srcId="{DA13AA15-7755-48C2-892F-E0EF0D429D8D}" destId="{A686FB96-4FFE-47AD-8C1B-74953424E8B4}" srcOrd="1" destOrd="0" presId="urn:microsoft.com/office/officeart/2005/8/layout/cycle7"/>
    <dgm:cxn modelId="{F40F8CC1-48E7-4281-9B98-780B4BC1CA65}" type="presOf" srcId="{DA13AA15-7755-48C2-892F-E0EF0D429D8D}" destId="{4982D1EF-2AD6-4F4E-9AEF-B1A85BC894A5}" srcOrd="0" destOrd="0" presId="urn:microsoft.com/office/officeart/2005/8/layout/cycle7"/>
    <dgm:cxn modelId="{8721230F-E18F-4F58-9A1B-FC8E327A80F6}" type="presParOf" srcId="{6E7C59DB-F56F-4CD6-B0AD-4E38CA16BB66}" destId="{154502FC-2270-475A-9393-4F162A02524F}" srcOrd="0" destOrd="0" presId="urn:microsoft.com/office/officeart/2005/8/layout/cycle7"/>
    <dgm:cxn modelId="{9012C6DC-F226-43DC-BF63-54160ABDCD10}" type="presParOf" srcId="{6E7C59DB-F56F-4CD6-B0AD-4E38CA16BB66}" destId="{4982D1EF-2AD6-4F4E-9AEF-B1A85BC894A5}" srcOrd="1" destOrd="0" presId="urn:microsoft.com/office/officeart/2005/8/layout/cycle7"/>
    <dgm:cxn modelId="{A0EA405A-2D60-461D-8FF4-139B057F2B6C}" type="presParOf" srcId="{4982D1EF-2AD6-4F4E-9AEF-B1A85BC894A5}" destId="{A686FB96-4FFE-47AD-8C1B-74953424E8B4}" srcOrd="0" destOrd="0" presId="urn:microsoft.com/office/officeart/2005/8/layout/cycle7"/>
    <dgm:cxn modelId="{CFAFD1CF-EDBC-444E-8267-894BFEC0535F}" type="presParOf" srcId="{6E7C59DB-F56F-4CD6-B0AD-4E38CA16BB66}" destId="{EA1CB0DB-6D0E-48EB-B338-B960B8441E09}" srcOrd="2" destOrd="0" presId="urn:microsoft.com/office/officeart/2005/8/layout/cycle7"/>
    <dgm:cxn modelId="{C4969799-B20D-4931-BF57-84A11108F21A}" type="presParOf" srcId="{6E7C59DB-F56F-4CD6-B0AD-4E38CA16BB66}" destId="{7156908C-4CD0-4C53-9AE6-B21096C170FC}" srcOrd="3" destOrd="0" presId="urn:microsoft.com/office/officeart/2005/8/layout/cycle7"/>
    <dgm:cxn modelId="{7CEA31E9-0C70-4BA5-8120-E29FDDCCAFCF}" type="presParOf" srcId="{7156908C-4CD0-4C53-9AE6-B21096C170FC}" destId="{FF924ADE-C64C-4BB6-B1E0-3EBD4511A0F4}" srcOrd="0" destOrd="0" presId="urn:microsoft.com/office/officeart/2005/8/layout/cycle7"/>
    <dgm:cxn modelId="{5D71710F-ECA3-436C-92D5-469F7C8B9E36}" type="presParOf" srcId="{6E7C59DB-F56F-4CD6-B0AD-4E38CA16BB66}" destId="{7E54112E-57D1-4178-B641-BB4E786D4ADF}" srcOrd="4" destOrd="0" presId="urn:microsoft.com/office/officeart/2005/8/layout/cycle7"/>
    <dgm:cxn modelId="{A1AC1BF3-5595-4B19-849E-3DF967B87D90}" type="presParOf" srcId="{6E7C59DB-F56F-4CD6-B0AD-4E38CA16BB66}" destId="{CF2723E7-7F7E-4C3F-A11F-1C415E6F65F9}" srcOrd="5" destOrd="0" presId="urn:microsoft.com/office/officeart/2005/8/layout/cycle7"/>
    <dgm:cxn modelId="{BA2FEB92-A68B-4EA6-88B6-61123669E61D}" type="presParOf" srcId="{CF2723E7-7F7E-4C3F-A11F-1C415E6F65F9}" destId="{BE93B3EF-1535-4B4F-8EDB-77AE8E1AC911}" srcOrd="0" destOrd="0" presId="urn:microsoft.com/office/officeart/2005/8/layout/cycle7"/>
    <dgm:cxn modelId="{4E8A9918-C945-402B-85A5-7F1ED3EFDC78}" type="presParOf" srcId="{6E7C59DB-F56F-4CD6-B0AD-4E38CA16BB66}" destId="{068E10DB-A911-41CF-A7E4-EA278686434C}" srcOrd="6" destOrd="0" presId="urn:microsoft.com/office/officeart/2005/8/layout/cycle7"/>
    <dgm:cxn modelId="{E1806333-F3BF-41EB-BC6A-A0B846ADDB3B}" type="presParOf" srcId="{6E7C59DB-F56F-4CD6-B0AD-4E38CA16BB66}" destId="{4692EA26-978A-4139-A242-D2F2B223AB79}" srcOrd="7" destOrd="0" presId="urn:microsoft.com/office/officeart/2005/8/layout/cycle7"/>
    <dgm:cxn modelId="{DC59BCF7-5726-4E42-9BF8-9AF0ED520C8B}" type="presParOf" srcId="{4692EA26-978A-4139-A242-D2F2B223AB79}" destId="{2BF5E068-E0CE-496E-BCDA-9A8AF2EED5C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33CDC-F995-4088-AC46-6FE1D7E36B4B}" type="datetimeFigureOut">
              <a:rPr lang="en-US" smtClean="0"/>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F562D-BD5A-4C20-84E1-322BFD148EAD}" type="slidenum">
              <a:rPr lang="en-US" smtClean="0"/>
              <a:t>‹#›</a:t>
            </a:fld>
            <a:endParaRPr lang="en-US"/>
          </a:p>
        </p:txBody>
      </p:sp>
    </p:spTree>
    <p:extLst>
      <p:ext uri="{BB962C8B-B14F-4D97-AF65-F5344CB8AC3E}">
        <p14:creationId xmlns:p14="http://schemas.microsoft.com/office/powerpoint/2010/main" val="21639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F562D-BD5A-4C20-84E1-322BFD148EAD}" type="slidenum">
              <a:rPr lang="en-US" smtClean="0"/>
              <a:t>2</a:t>
            </a:fld>
            <a:endParaRPr lang="en-US"/>
          </a:p>
        </p:txBody>
      </p:sp>
    </p:spTree>
    <p:extLst>
      <p:ext uri="{BB962C8B-B14F-4D97-AF65-F5344CB8AC3E}">
        <p14:creationId xmlns:p14="http://schemas.microsoft.com/office/powerpoint/2010/main" val="100513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JST includes:</a:t>
            </a:r>
          </a:p>
          <a:p>
            <a:r>
              <a:rPr lang="en-US" dirty="0" smtClean="0"/>
              <a:t>•Military course completions—all courses that have been evaluated by ACE, with full descriptions and credit recommendations</a:t>
            </a:r>
          </a:p>
          <a:p>
            <a:r>
              <a:rPr lang="en-US" dirty="0" smtClean="0"/>
              <a:t>•Military occupations—full descriptions, skill levels, and credit recommendations</a:t>
            </a:r>
          </a:p>
          <a:p>
            <a:r>
              <a:rPr lang="en-US" dirty="0" smtClean="0"/>
              <a:t>•College level test scores—CLEP, DSST, NCPACE, ACT/PEP, and Excelsior</a:t>
            </a:r>
          </a:p>
          <a:p>
            <a:r>
              <a:rPr lang="en-US" dirty="0" smtClean="0"/>
              <a:t>•Other learning experiences—additional completed courses and occupations that have not been evaluated by ACE for college credit</a:t>
            </a:r>
          </a:p>
          <a:p>
            <a:endParaRPr lang="en-US" dirty="0"/>
          </a:p>
        </p:txBody>
      </p:sp>
      <p:sp>
        <p:nvSpPr>
          <p:cNvPr id="4" name="Slide Number Placeholder 3"/>
          <p:cNvSpPr>
            <a:spLocks noGrp="1"/>
          </p:cNvSpPr>
          <p:nvPr>
            <p:ph type="sldNum" sz="quarter" idx="10"/>
          </p:nvPr>
        </p:nvSpPr>
        <p:spPr/>
        <p:txBody>
          <a:bodyPr/>
          <a:lstStyle/>
          <a:p>
            <a:fld id="{856F562D-BD5A-4C20-84E1-322BFD148EAD}" type="slidenum">
              <a:rPr lang="en-US" smtClean="0"/>
              <a:t>14</a:t>
            </a:fld>
            <a:endParaRPr lang="en-US"/>
          </a:p>
        </p:txBody>
      </p:sp>
    </p:spTree>
    <p:extLst>
      <p:ext uri="{BB962C8B-B14F-4D97-AF65-F5344CB8AC3E}">
        <p14:creationId xmlns:p14="http://schemas.microsoft.com/office/powerpoint/2010/main" val="8292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a:p>
          <a:p>
            <a:pPr lvl="1"/>
            <a:endParaRPr lang="en-US" altLang="en-US"/>
          </a:p>
          <a:p>
            <a:pPr lvl="2"/>
            <a:endParaRPr lang="en-US" altLang="en-US"/>
          </a:p>
          <a:p>
            <a:pPr lvl="3">
              <a:buFont typeface="Arial" charset="0"/>
              <a:buChar char="●"/>
            </a:pPr>
            <a:endParaRPr lang="en-US" altLang="en-US"/>
          </a:p>
          <a:p>
            <a:pPr lvl="4"/>
            <a:endParaRPr lang="en-US" altLang="en-US"/>
          </a:p>
          <a:p>
            <a:pPr lvl="4">
              <a:buFont typeface="Wingdings" pitchFamily="2" charset="2"/>
              <a:buChar char="§"/>
            </a:pPr>
            <a:endParaRPr lang="en-US" altLang="en-US"/>
          </a:p>
          <a:p>
            <a:pPr lvl="4">
              <a:buFont typeface="Arial" charset="0"/>
              <a:buChar char="●"/>
            </a:pPr>
            <a:endParaRPr lang="en-US" altLang="en-US"/>
          </a:p>
          <a:p>
            <a:pPr lvl="4"/>
            <a:endParaRPr lang="en-US" altLang="en-US"/>
          </a:p>
          <a:p>
            <a:pPr lvl="4">
              <a:buFont typeface="Wingdings" pitchFamily="2" charset="2"/>
              <a:buChar char="§"/>
            </a:pPr>
            <a:endParaRPr lang="en-US" altLang="en-US"/>
          </a:p>
        </p:txBody>
      </p:sp>
      <p:sp>
        <p:nvSpPr>
          <p:cNvPr id="2" name="Notes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91771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dirty="0"/>
          </a:p>
          <a:p>
            <a:pPr lvl="1"/>
            <a:endParaRPr lang="en-US" altLang="en-US" dirty="0"/>
          </a:p>
          <a:p>
            <a:pPr lvl="2"/>
            <a:endParaRPr lang="en-US" altLang="en-US" dirty="0"/>
          </a:p>
          <a:p>
            <a:pPr lvl="3">
              <a:buFont typeface="Arial" charset="0"/>
              <a:buChar char="●"/>
            </a:pPr>
            <a:endParaRPr lang="en-US" altLang="en-US" dirty="0"/>
          </a:p>
          <a:p>
            <a:pPr lvl="4"/>
            <a:endParaRPr lang="en-US" altLang="en-US" dirty="0"/>
          </a:p>
          <a:p>
            <a:pPr lvl="4">
              <a:buFont typeface="Wingdings" pitchFamily="2" charset="2"/>
              <a:buChar char="§"/>
            </a:pPr>
            <a:endParaRPr lang="en-US" altLang="en-US" dirty="0"/>
          </a:p>
          <a:p>
            <a:pPr lvl="4">
              <a:buFont typeface="Arial" charset="0"/>
              <a:buChar char="●"/>
            </a:pPr>
            <a:endParaRPr lang="en-US" altLang="en-US" dirty="0"/>
          </a:p>
          <a:p>
            <a:pPr lvl="4"/>
            <a:endParaRPr lang="en-US" altLang="en-US" dirty="0"/>
          </a:p>
          <a:p>
            <a:pPr lvl="4">
              <a:buFont typeface="Wingdings" pitchFamily="2" charset="2"/>
              <a:buChar char="§"/>
            </a:pPr>
            <a:endParaRPr lang="en-US" altLang="en-US" dirty="0"/>
          </a:p>
        </p:txBody>
      </p:sp>
      <p:sp>
        <p:nvSpPr>
          <p:cNvPr id="2" name="Notes Placeholder 1"/>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9177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B3D183-A7F4-4221-AE49-9405B393BA22}" type="slidenum">
              <a:rPr lang="en-US" smtClean="0"/>
              <a:t>17</a:t>
            </a:fld>
            <a:endParaRPr lang="en-US"/>
          </a:p>
        </p:txBody>
      </p:sp>
    </p:spTree>
    <p:extLst>
      <p:ext uri="{BB962C8B-B14F-4D97-AF65-F5344CB8AC3E}">
        <p14:creationId xmlns:p14="http://schemas.microsoft.com/office/powerpoint/2010/main" val="362879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59" name="Notes Placeholder 2"/>
          <p:cNvSpPr txBox="1">
            <a:spLocks noGrp="1"/>
          </p:cNvSpPr>
          <p:nvPr>
            <p:ph type="body" idx="1"/>
          </p:nvPr>
        </p:nvSpPr>
        <p:spPr bwMode="auto">
          <a:xfrm>
            <a:off x="685800" y="2438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t>As I mentioned, the overall declining rates are the result of the integrated efforts of many public, private, and nonprofit organizations to connect veterans with employers and, perhaps most importantly, the result of our veterans once in a workplace, proving to be valuable employees.   </a:t>
            </a:r>
          </a:p>
          <a:p>
            <a:r>
              <a:rPr lang="en-US" dirty="0"/>
              <a:t>The mission of the Veterans' Employment and Training Service (VETS) is to prepare America's veterans, Service members, and their spouses for rewarding careers, provide them with employment resources and expertise, protect their employment rights, and promote their employment opportunities.  Before I go further, I would like to take this opportunity to mention that other agencies share DOL’s commitment to improve employment opportunities for our veterans.  One example is the Department of Agriculture, whose Fiscal Year (FY) 2017 Budget includes several programs to assist veterans.</a:t>
            </a:r>
          </a:p>
          <a:p>
            <a:r>
              <a:rPr lang="en-US" dirty="0"/>
              <a:t>We are working hard to improve our performance in support of our veterans, customers, stakeholders, and partners alike.  Our efforts have contributed to improved employment outcomes for veterans and strong interagency collaborations.  While we recognize there are challenges and much work ahead of us, we seek continued improvement with an approach to build and sustain partnerships and programs that focus on the following key areas:</a:t>
            </a:r>
          </a:p>
          <a:p>
            <a:pPr lvl="0"/>
            <a:r>
              <a:rPr lang="en-US" dirty="0"/>
              <a:t>Engaging our Service members before they transition into civilian life;</a:t>
            </a:r>
          </a:p>
          <a:p>
            <a:pPr lvl="0"/>
            <a:r>
              <a:rPr lang="en-US" dirty="0"/>
              <a:t>Providing a lifetime of employment support to our veterans, from the Gulf War II era veterans who have recently transitioned to previous-era veterans who have been out of uniform for many years;  </a:t>
            </a:r>
          </a:p>
          <a:p>
            <a:pPr lvl="0"/>
            <a:r>
              <a:rPr lang="en-US" dirty="0"/>
              <a:t>Engaging and mobilizing communities to establish collaborative partnerships to better support veterans nationwide;  </a:t>
            </a:r>
          </a:p>
          <a:p>
            <a:pPr lvl="0"/>
            <a:r>
              <a:rPr lang="en-US" dirty="0"/>
              <a:t>Ending homelessness for veterans;  </a:t>
            </a:r>
          </a:p>
          <a:p>
            <a:pPr lvl="0"/>
            <a:r>
              <a:rPr lang="en-US" dirty="0"/>
              <a:t>Addressing the skill gap between veterans and employers who are seeking employees with industry recognized credentials and helping veterans receive occupational, classroom and on-the-job training; and </a:t>
            </a:r>
          </a:p>
          <a:p>
            <a:pPr lvl="0"/>
            <a:r>
              <a:rPr lang="en-US" dirty="0"/>
              <a:t>Conducting employer outreach to make it easier for companies to find and hire veterans by leveraging federal, state, and local resources. </a:t>
            </a:r>
          </a:p>
          <a:p>
            <a:pPr>
              <a:spcBef>
                <a:spcPct val="0"/>
              </a:spcBef>
            </a:pPr>
            <a:endParaRPr lang="en-US" altLang="en-US" dirty="0" smtClean="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a:p>
          <a:p>
            <a:pPr lvl="1"/>
            <a:endParaRPr lang="en-US" altLang="en-US"/>
          </a:p>
          <a:p>
            <a:pPr lvl="2"/>
            <a:endParaRPr lang="en-US" altLang="en-US"/>
          </a:p>
          <a:p>
            <a:pPr lvl="3">
              <a:buFont typeface="Arial" charset="0"/>
              <a:buChar char="●"/>
            </a:pPr>
            <a:endParaRPr lang="en-US" altLang="en-US"/>
          </a:p>
          <a:p>
            <a:pPr lvl="4"/>
            <a:endParaRPr lang="en-US" altLang="en-US"/>
          </a:p>
          <a:p>
            <a:pPr lvl="4">
              <a:buFont typeface="Wingdings" pitchFamily="2" charset="2"/>
              <a:buChar char="§"/>
            </a:pPr>
            <a:endParaRPr lang="en-US" altLang="en-US"/>
          </a:p>
          <a:p>
            <a:pPr lvl="4">
              <a:buFont typeface="Arial" charset="0"/>
              <a:buChar char="●"/>
            </a:pPr>
            <a:endParaRPr lang="en-US" altLang="en-US"/>
          </a:p>
          <a:p>
            <a:pPr lvl="4"/>
            <a:endParaRPr lang="en-US" altLang="en-US"/>
          </a:p>
          <a:p>
            <a:pPr lvl="4">
              <a:buFont typeface="Wingdings" pitchFamily="2" charset="2"/>
              <a:buChar char="§"/>
            </a:pPr>
            <a:endParaRPr lang="en-US" altLang="en-US"/>
          </a:p>
        </p:txBody>
      </p:sp>
    </p:spTree>
    <p:extLst>
      <p:ext uri="{BB962C8B-B14F-4D97-AF65-F5344CB8AC3E}">
        <p14:creationId xmlns:p14="http://schemas.microsoft.com/office/powerpoint/2010/main" val="378734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a:headEnd/>
            <a:tailEnd/>
          </a:ln>
        </p:spPr>
      </p:sp>
      <p:sp>
        <p:nvSpPr>
          <p:cNvPr id="266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sz="1200" b="1" kern="1200" dirty="0" smtClean="0">
                <a:solidFill>
                  <a:schemeClr val="tx1"/>
                </a:solidFill>
                <a:effectLst/>
                <a:latin typeface="+mn-lt"/>
                <a:ea typeface="+mn-ea"/>
                <a:cs typeface="+mn-cs"/>
              </a:rPr>
              <a:t>Q6. How can military spouses become involved in helping DOL VETS continue to support the military spouse community?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Military Spouses can best support us by letting us know what we can do better for you and your military spouses.  Over 250,000 service members are separating from the military each year.  This means a large number of individuals and families are undergoing a significant change in their lifestyle, i.e. moving, new careers, education, and budget.  We see many service members and their spouses come through our doors who did not have a plan for life after the military.  All too often, service members don’t begin planning for life after the military until they are either about to separate, or have already separated, from the military.  The more service members have prepared themselves for a career after the military, while they are in the military, the better their chances of success.  We at the Department of Labor are there to help you, at any time, through our American Job Centers and our 3-day TAP Employment Workshops.  You and your spouses can go there at any point in time and find assistance to help you either find work, or find new employment opportunities.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military spouses can help us by participating with the Military Spouse Employment Partnership (MSEP).  Through MSEP network, you can help us get the word out on our support services available to both transitioning service members and spouses at the AJCs. We are partnering with MSEP to strengthen the education and career opportunities of </a:t>
            </a:r>
            <a:endParaRPr lang="en-US" altLang="en-US" dirty="0" smtClean="0"/>
          </a:p>
        </p:txBody>
      </p:sp>
      <p:sp>
        <p:nvSpPr>
          <p:cNvPr id="4" name="Slide Number Placeholder 3"/>
          <p:cNvSpPr>
            <a:spLocks noGrp="1"/>
          </p:cNvSpPr>
          <p:nvPr>
            <p:ph type="sldNum" sz="quarter" idx="12"/>
          </p:nvPr>
        </p:nvSpPr>
        <p:spPr>
          <a:xfrm>
            <a:off x="3884612" y="8685213"/>
            <a:ext cx="2971799" cy="457200"/>
          </a:xfrm>
        </p:spPr>
        <p:txBody>
          <a:bodyPr/>
          <a:lstStyle/>
          <a:p>
            <a:pPr>
              <a:buFont typeface="Arial"/>
              <a:buChar char="●"/>
              <a:defRPr/>
            </a:pPr>
            <a:endParaRPr lang="en-US" kern="0" dirty="0">
              <a:solidFill>
                <a:prstClr val="black"/>
              </a:solidFill>
              <a:latin typeface="Arial"/>
              <a:ea typeface="Arial"/>
              <a:cs typeface="Arial"/>
              <a:sym typeface="Arial"/>
              <a:rtl val="0"/>
            </a:endParaRPr>
          </a:p>
          <a:p>
            <a:pPr lvl="1">
              <a:buFont typeface="Courier New"/>
              <a:buChar char="o"/>
              <a:defRPr/>
            </a:pPr>
            <a:endParaRPr lang="en-US" kern="0" dirty="0">
              <a:solidFill>
                <a:prstClr val="black"/>
              </a:solidFill>
              <a:latin typeface="Arial"/>
              <a:ea typeface="Arial"/>
              <a:cs typeface="Arial"/>
              <a:sym typeface="Arial"/>
              <a:rtl val="0"/>
            </a:endParaRPr>
          </a:p>
          <a:p>
            <a:pPr lvl="2">
              <a:buFont typeface="Wingdings"/>
              <a:buChar char="§"/>
              <a:defRPr/>
            </a:pPr>
            <a:endParaRPr lang="en-US" kern="0" dirty="0">
              <a:solidFill>
                <a:prstClr val="black"/>
              </a:solidFill>
              <a:latin typeface="Arial"/>
              <a:ea typeface="Arial"/>
              <a:cs typeface="Arial"/>
              <a:sym typeface="Arial"/>
              <a:rtl val="0"/>
            </a:endParaRPr>
          </a:p>
          <a:p>
            <a:pPr lvl="3">
              <a:buFont typeface="Arial"/>
              <a:buChar char="●"/>
              <a:defRPr/>
            </a:pPr>
            <a:endParaRPr lang="en-US" kern="0" dirty="0">
              <a:solidFill>
                <a:prstClr val="black"/>
              </a:solidFill>
              <a:latin typeface="Arial"/>
              <a:ea typeface="Arial"/>
              <a:cs typeface="Arial"/>
              <a:sym typeface="Arial"/>
              <a:rtl val="0"/>
            </a:endParaRPr>
          </a:p>
          <a:p>
            <a:pPr lvl="4">
              <a:buFont typeface="Courier New"/>
              <a:buChar char="o"/>
              <a:defRPr/>
            </a:pPr>
            <a:endParaRPr lang="en-US" kern="0" dirty="0">
              <a:solidFill>
                <a:prstClr val="black"/>
              </a:solidFill>
              <a:latin typeface="Arial"/>
              <a:ea typeface="Arial"/>
              <a:cs typeface="Arial"/>
              <a:sym typeface="Arial"/>
              <a:rtl val="0"/>
            </a:endParaRPr>
          </a:p>
          <a:p>
            <a:pPr lvl="5" indent="-88900">
              <a:buClr>
                <a:srgbClr val="000000"/>
              </a:buClr>
              <a:buFont typeface="Wingdings"/>
              <a:buChar char="§"/>
              <a:defRPr/>
            </a:pPr>
            <a:endParaRPr lang="en-US" kern="0" dirty="0">
              <a:solidFill>
                <a:prstClr val="black"/>
              </a:solidFill>
              <a:latin typeface="Arial"/>
              <a:ea typeface="Arial"/>
              <a:cs typeface="Arial"/>
              <a:sym typeface="Arial"/>
              <a:rtl val="0"/>
            </a:endParaRPr>
          </a:p>
          <a:p>
            <a:pPr lvl="6" indent="-88900">
              <a:buClr>
                <a:srgbClr val="000000"/>
              </a:buClr>
              <a:buFont typeface="Arial"/>
              <a:buChar char="●"/>
              <a:defRPr/>
            </a:pPr>
            <a:endParaRPr lang="en-US" kern="0" dirty="0">
              <a:solidFill>
                <a:prstClr val="black"/>
              </a:solidFill>
              <a:latin typeface="Arial"/>
              <a:ea typeface="Arial"/>
              <a:cs typeface="Arial"/>
              <a:sym typeface="Arial"/>
              <a:rtl val="0"/>
            </a:endParaRPr>
          </a:p>
          <a:p>
            <a:pPr lvl="7" indent="-88900">
              <a:buClr>
                <a:srgbClr val="000000"/>
              </a:buClr>
              <a:buFont typeface="Courier New"/>
              <a:buChar char="o"/>
              <a:defRPr/>
            </a:pPr>
            <a:endParaRPr lang="en-US" kern="0" dirty="0">
              <a:solidFill>
                <a:prstClr val="black"/>
              </a:solidFill>
              <a:latin typeface="Arial"/>
              <a:ea typeface="Arial"/>
              <a:cs typeface="Arial"/>
              <a:sym typeface="Arial"/>
              <a:rtl val="0"/>
            </a:endParaRPr>
          </a:p>
          <a:p>
            <a:pPr lvl="8" indent="-88900">
              <a:buClr>
                <a:srgbClr val="000000"/>
              </a:buClr>
              <a:buFont typeface="Wingdings"/>
              <a:buChar char="§"/>
              <a:defRPr/>
            </a:pPr>
            <a:endParaRPr lang="en-US" kern="0" dirty="0">
              <a:solidFill>
                <a:prstClr val="black"/>
              </a:solidFill>
              <a:latin typeface="Arial"/>
              <a:ea typeface="Arial"/>
              <a:cs typeface="Arial"/>
              <a:sym typeface="Arial"/>
              <a:rtl val="0"/>
            </a:endParaRPr>
          </a:p>
        </p:txBody>
      </p:sp>
    </p:spTree>
    <p:extLst>
      <p:ext uri="{BB962C8B-B14F-4D97-AF65-F5344CB8AC3E}">
        <p14:creationId xmlns:p14="http://schemas.microsoft.com/office/powerpoint/2010/main" val="395348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20.7 M total veterans in the U.S. </a:t>
            </a:r>
          </a:p>
          <a:p>
            <a:r>
              <a:rPr lang="en-US" dirty="0" smtClean="0"/>
              <a:t>92.7% male</a:t>
            </a:r>
          </a:p>
          <a:p>
            <a:r>
              <a:rPr lang="en-US" dirty="0" smtClean="0"/>
              <a:t>7.3% female</a:t>
            </a:r>
          </a:p>
          <a:p>
            <a:r>
              <a:rPr lang="en-US" dirty="0" smtClean="0"/>
              <a:t>Median age = 64</a:t>
            </a:r>
          </a:p>
          <a:p>
            <a:endParaRPr lang="en-US" dirty="0" smtClean="0"/>
          </a:p>
          <a:p>
            <a:r>
              <a:rPr lang="en-US" dirty="0" smtClean="0"/>
              <a:t>Nearly 51% of all veterans are in the workforce (10.4M):   </a:t>
            </a:r>
          </a:p>
          <a:p>
            <a:r>
              <a:rPr lang="en-US" dirty="0" smtClean="0"/>
              <a:t>409K unemployed veterans</a:t>
            </a:r>
          </a:p>
          <a:p>
            <a:r>
              <a:rPr lang="en-US" dirty="0" smtClean="0"/>
              <a:t>79% of veterans are 45 years or older </a:t>
            </a:r>
          </a:p>
          <a:p>
            <a:r>
              <a:rPr lang="en-US" dirty="0" smtClean="0"/>
              <a:t>56% of unemployed veterans are 45 years or older</a:t>
            </a:r>
          </a:p>
          <a:p>
            <a:r>
              <a:rPr lang="en-US" dirty="0" smtClean="0"/>
              <a:t>13K unemployed veterans are 18-24  </a:t>
            </a:r>
          </a:p>
          <a:p>
            <a:endParaRPr lang="en-US" dirty="0" smtClean="0"/>
          </a:p>
          <a:p>
            <a:r>
              <a:rPr lang="en-US" dirty="0" smtClean="0"/>
              <a:t>Declining unemployment rates- the lowest in last 10 years</a:t>
            </a:r>
          </a:p>
          <a:p>
            <a:r>
              <a:rPr lang="en-US" dirty="0" smtClean="0"/>
              <a:t>Veteran unemployment rates continue to be lower than non-veterans</a:t>
            </a:r>
          </a:p>
          <a:p>
            <a:endParaRPr lang="en-US" dirty="0"/>
          </a:p>
        </p:txBody>
      </p:sp>
      <p:sp>
        <p:nvSpPr>
          <p:cNvPr id="4" name="Slide Number Placeholder 3"/>
          <p:cNvSpPr>
            <a:spLocks noGrp="1"/>
          </p:cNvSpPr>
          <p:nvPr>
            <p:ph type="sldNum" sz="quarter" idx="10"/>
          </p:nvPr>
        </p:nvSpPr>
        <p:spPr/>
        <p:txBody>
          <a:bodyPr/>
          <a:lstStyle/>
          <a:p>
            <a:fld id="{856F562D-BD5A-4C20-84E1-322BFD148EAD}" type="slidenum">
              <a:rPr lang="en-US" smtClean="0"/>
              <a:t>3</a:t>
            </a:fld>
            <a:endParaRPr lang="en-US"/>
          </a:p>
        </p:txBody>
      </p:sp>
    </p:spTree>
    <p:extLst>
      <p:ext uri="{BB962C8B-B14F-4D97-AF65-F5344CB8AC3E}">
        <p14:creationId xmlns:p14="http://schemas.microsoft.com/office/powerpoint/2010/main" val="384794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a:p>
          <a:p>
            <a:pPr lvl="1"/>
            <a:endParaRPr lang="en-US" altLang="en-US"/>
          </a:p>
          <a:p>
            <a:pPr lvl="2"/>
            <a:endParaRPr lang="en-US" altLang="en-US"/>
          </a:p>
          <a:p>
            <a:pPr lvl="3">
              <a:buFont typeface="Arial" charset="0"/>
              <a:buChar char="●"/>
            </a:pPr>
            <a:endParaRPr lang="en-US" altLang="en-US"/>
          </a:p>
          <a:p>
            <a:pPr lvl="4"/>
            <a:endParaRPr lang="en-US" altLang="en-US"/>
          </a:p>
          <a:p>
            <a:pPr lvl="4">
              <a:buFont typeface="Wingdings" pitchFamily="2" charset="2"/>
              <a:buChar char="§"/>
            </a:pPr>
            <a:endParaRPr lang="en-US" altLang="en-US"/>
          </a:p>
          <a:p>
            <a:pPr lvl="4">
              <a:buFont typeface="Arial" charset="0"/>
              <a:buChar char="●"/>
            </a:pPr>
            <a:endParaRPr lang="en-US" altLang="en-US"/>
          </a:p>
          <a:p>
            <a:pPr lvl="4"/>
            <a:endParaRPr lang="en-US" altLang="en-US"/>
          </a:p>
          <a:p>
            <a:pPr lvl="4">
              <a:buFont typeface="Wingdings" pitchFamily="2" charset="2"/>
              <a:buChar char="§"/>
            </a:pPr>
            <a:endParaRPr lang="en-US" altLang="en-US"/>
          </a:p>
        </p:txBody>
      </p:sp>
      <p:sp>
        <p:nvSpPr>
          <p:cNvPr id="2" name="Notes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519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59" name="Notes Placeholder 2"/>
          <p:cNvSpPr txBox="1">
            <a:spLocks noGrp="1"/>
          </p:cNvSpPr>
          <p:nvPr>
            <p:ph type="body" idx="1"/>
          </p:nvPr>
        </p:nvSpPr>
        <p:spPr bwMode="auto">
          <a:xfrm>
            <a:off x="685800" y="23622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i="1" dirty="0"/>
              <a:t>Outreach Through the Web and Digital Media</a:t>
            </a:r>
            <a:endParaRPr lang="en-US" dirty="0"/>
          </a:p>
          <a:p>
            <a:r>
              <a:rPr lang="en-US" dirty="0"/>
              <a:t>Because our veteran clients and stakeholders requested it, VETS now provides a 24/7 online resource easily accessible to all veterans as well as to employers who want to hire veterans. On May 1, 2016, VETS officially launched VETERANS.GOV.  The site is designed to be the virtual “first stop” for veterans, transitioning Service members, and their spouses in the employment search process - and for employers in the hiring process.  The site brings together job banks, state employment offices, AJCs, opportunities in top trending industry sectors, and employer assistance all in one online spot.  There also are links to several platforms that veterans can use to help translate their military skills into skills for the civilian workforce.  We are leveraging the Department's Facebook and Twitter accounts as part of our efforts to reach veterans and their families. For veterans, Service members and their spouses looking for their first civilian job after the military, wanting a career change, or hoping to start their own business, VETERANS.GOV is a critical resource that will help connect veterans and their spouses to civilian employment. We believe this new website will be very useful to veterans and their families, and it is another sign of the Department of Labor’s commitment to assist veterans and transitioning Service members in every way possible with training and other opportunities to find meaningful employment and build bright futures for their families.</a:t>
            </a:r>
          </a:p>
          <a:p>
            <a:r>
              <a:rPr lang="en-US" dirty="0"/>
              <a:t>Our federal partners also are represented on VETERANS.GOV to assist the respective agencies veteran employment efforts and to advocate careers in their respective employment sector. On the VETERANS.GOV landing page, there are links to the SBA, and Departments of Agriculture, Transportation, Homeland Security, and Energy’s veteran pages as well as a link to OPM’s Feds for Vets page that provides information on how to apply for a federal job.  As an example of federal and state coordination, users can click on a map of the United States on VETERANS.GOV to quickly receive state-specific veteran employment information. In addition to VETERANS.GOV, the Department also maintains a mobile app, </a:t>
            </a:r>
            <a:r>
              <a:rPr lang="en-US" dirty="0" err="1"/>
              <a:t>CareerOneStop</a:t>
            </a:r>
            <a:r>
              <a:rPr lang="en-US" dirty="0"/>
              <a:t> Mobile, available on both Apple and Android devices. </a:t>
            </a:r>
            <a:r>
              <a:rPr lang="en-US" dirty="0" err="1"/>
              <a:t>CareerOneStop</a:t>
            </a:r>
            <a:r>
              <a:rPr lang="en-US" dirty="0"/>
              <a:t> Mobile provides veterans and non-veterans alike on-the-go access to many of the tools found on VETERANS.GOV such as job banks, military-to-civilian skills translation, local training opportunities, salary data, and an AJC finder.</a:t>
            </a:r>
          </a:p>
          <a:p>
            <a:pPr>
              <a:spcBef>
                <a:spcPct val="0"/>
              </a:spcBef>
            </a:pPr>
            <a:endParaRPr lang="en-US" altLang="en-US" dirty="0" smtClean="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a:p>
          <a:p>
            <a:pPr lvl="1"/>
            <a:endParaRPr lang="en-US" altLang="en-US"/>
          </a:p>
          <a:p>
            <a:pPr lvl="2"/>
            <a:endParaRPr lang="en-US" altLang="en-US"/>
          </a:p>
          <a:p>
            <a:pPr lvl="3">
              <a:buFont typeface="Arial" charset="0"/>
              <a:buChar char="●"/>
            </a:pPr>
            <a:endParaRPr lang="en-US" altLang="en-US"/>
          </a:p>
          <a:p>
            <a:pPr lvl="4"/>
            <a:endParaRPr lang="en-US" altLang="en-US"/>
          </a:p>
          <a:p>
            <a:pPr lvl="4">
              <a:buFont typeface="Wingdings" pitchFamily="2" charset="2"/>
              <a:buChar char="§"/>
            </a:pPr>
            <a:endParaRPr lang="en-US" altLang="en-US"/>
          </a:p>
          <a:p>
            <a:pPr lvl="4">
              <a:buFont typeface="Arial" charset="0"/>
              <a:buChar char="●"/>
            </a:pPr>
            <a:endParaRPr lang="en-US" altLang="en-US"/>
          </a:p>
          <a:p>
            <a:pPr lvl="4"/>
            <a:endParaRPr lang="en-US" altLang="en-US"/>
          </a:p>
          <a:p>
            <a:pPr lvl="4">
              <a:buFont typeface="Wingdings" pitchFamily="2" charset="2"/>
              <a:buChar char="§"/>
            </a:pPr>
            <a:endParaRPr lang="en-US" altLang="en-US"/>
          </a:p>
        </p:txBody>
      </p:sp>
    </p:spTree>
    <p:extLst>
      <p:ext uri="{BB962C8B-B14F-4D97-AF65-F5344CB8AC3E}">
        <p14:creationId xmlns:p14="http://schemas.microsoft.com/office/powerpoint/2010/main" val="179037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dirty="0"/>
          </a:p>
          <a:p>
            <a:pPr lvl="1"/>
            <a:endParaRPr lang="en-US" altLang="en-US" dirty="0"/>
          </a:p>
          <a:p>
            <a:pPr lvl="2"/>
            <a:endParaRPr lang="en-US" altLang="en-US" dirty="0"/>
          </a:p>
          <a:p>
            <a:pPr lvl="3">
              <a:buFont typeface="Arial" charset="0"/>
              <a:buChar char="●"/>
            </a:pPr>
            <a:endParaRPr lang="en-US" altLang="en-US" dirty="0"/>
          </a:p>
          <a:p>
            <a:pPr lvl="4"/>
            <a:endParaRPr lang="en-US" altLang="en-US" dirty="0"/>
          </a:p>
          <a:p>
            <a:pPr lvl="4">
              <a:buFont typeface="Wingdings" pitchFamily="2" charset="2"/>
              <a:buChar char="§"/>
            </a:pPr>
            <a:endParaRPr lang="en-US" altLang="en-US" dirty="0"/>
          </a:p>
          <a:p>
            <a:pPr lvl="4">
              <a:buFont typeface="Arial" charset="0"/>
              <a:buChar char="●"/>
            </a:pPr>
            <a:endParaRPr lang="en-US" altLang="en-US" dirty="0"/>
          </a:p>
          <a:p>
            <a:pPr lvl="4"/>
            <a:endParaRPr lang="en-US" altLang="en-US" dirty="0"/>
          </a:p>
          <a:p>
            <a:pPr lvl="4">
              <a:buFont typeface="Wingdings" pitchFamily="2" charset="2"/>
              <a:buChar char="§"/>
            </a:pPr>
            <a:endParaRPr lang="en-US" altLang="en-US" dirty="0"/>
          </a:p>
        </p:txBody>
      </p:sp>
      <p:sp>
        <p:nvSpPr>
          <p:cNvPr id="2" name="Notes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704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a:p>
          <a:p>
            <a:pPr lvl="1"/>
            <a:endParaRPr lang="en-US" altLang="en-US"/>
          </a:p>
          <a:p>
            <a:pPr lvl="2"/>
            <a:endParaRPr lang="en-US" altLang="en-US"/>
          </a:p>
          <a:p>
            <a:pPr lvl="3">
              <a:buFont typeface="Arial" charset="0"/>
              <a:buChar char="●"/>
            </a:pPr>
            <a:endParaRPr lang="en-US" altLang="en-US"/>
          </a:p>
          <a:p>
            <a:pPr lvl="4"/>
            <a:endParaRPr lang="en-US" altLang="en-US"/>
          </a:p>
          <a:p>
            <a:pPr lvl="4">
              <a:buFont typeface="Wingdings" pitchFamily="2" charset="2"/>
              <a:buChar char="§"/>
            </a:pPr>
            <a:endParaRPr lang="en-US" altLang="en-US"/>
          </a:p>
          <a:p>
            <a:pPr lvl="4">
              <a:buFont typeface="Arial" charset="0"/>
              <a:buChar char="●"/>
            </a:pPr>
            <a:endParaRPr lang="en-US" altLang="en-US"/>
          </a:p>
          <a:p>
            <a:pPr lvl="4"/>
            <a:endParaRPr lang="en-US" altLang="en-US"/>
          </a:p>
          <a:p>
            <a:pPr lvl="4">
              <a:buFont typeface="Wingdings" pitchFamily="2" charset="2"/>
              <a:buChar char="§"/>
            </a:pPr>
            <a:endParaRPr lang="en-US" altLang="en-US"/>
          </a:p>
        </p:txBody>
      </p:sp>
    </p:spTree>
    <p:extLst>
      <p:ext uri="{BB962C8B-B14F-4D97-AF65-F5344CB8AC3E}">
        <p14:creationId xmlns:p14="http://schemas.microsoft.com/office/powerpoint/2010/main" val="179037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a:p>
          <a:p>
            <a:pPr lvl="1"/>
            <a:endParaRPr lang="en-US" altLang="en-US"/>
          </a:p>
          <a:p>
            <a:pPr lvl="2"/>
            <a:endParaRPr lang="en-US" altLang="en-US"/>
          </a:p>
          <a:p>
            <a:pPr lvl="3">
              <a:buFont typeface="Arial" charset="0"/>
              <a:buChar char="●"/>
            </a:pPr>
            <a:endParaRPr lang="en-US" altLang="en-US"/>
          </a:p>
          <a:p>
            <a:pPr lvl="4"/>
            <a:endParaRPr lang="en-US" altLang="en-US"/>
          </a:p>
          <a:p>
            <a:pPr lvl="4">
              <a:buFont typeface="Wingdings" pitchFamily="2" charset="2"/>
              <a:buChar char="§"/>
            </a:pPr>
            <a:endParaRPr lang="en-US" altLang="en-US"/>
          </a:p>
          <a:p>
            <a:pPr lvl="4">
              <a:buFont typeface="Arial" charset="0"/>
              <a:buChar char="●"/>
            </a:pPr>
            <a:endParaRPr lang="en-US" altLang="en-US"/>
          </a:p>
          <a:p>
            <a:pPr lvl="4"/>
            <a:endParaRPr lang="en-US" altLang="en-US"/>
          </a:p>
          <a:p>
            <a:pPr lvl="4">
              <a:buFont typeface="Wingdings" pitchFamily="2" charset="2"/>
              <a:buChar char="§"/>
            </a:pPr>
            <a:endParaRPr lang="en-US" altLang="en-US"/>
          </a:p>
        </p:txBody>
      </p:sp>
    </p:spTree>
    <p:extLst>
      <p:ext uri="{BB962C8B-B14F-4D97-AF65-F5344CB8AC3E}">
        <p14:creationId xmlns:p14="http://schemas.microsoft.com/office/powerpoint/2010/main" val="94657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dirty="0"/>
          </a:p>
          <a:p>
            <a:pPr lvl="1"/>
            <a:endParaRPr lang="en-US" altLang="en-US" dirty="0"/>
          </a:p>
          <a:p>
            <a:pPr lvl="2"/>
            <a:endParaRPr lang="en-US" altLang="en-US" dirty="0"/>
          </a:p>
          <a:p>
            <a:pPr lvl="3">
              <a:buFont typeface="Arial" charset="0"/>
              <a:buChar char="●"/>
            </a:pPr>
            <a:endParaRPr lang="en-US" altLang="en-US" dirty="0"/>
          </a:p>
          <a:p>
            <a:pPr lvl="4"/>
            <a:endParaRPr lang="en-US" altLang="en-US" dirty="0"/>
          </a:p>
          <a:p>
            <a:pPr lvl="4">
              <a:buFont typeface="Wingdings" pitchFamily="2" charset="2"/>
              <a:buChar char="§"/>
            </a:pPr>
            <a:endParaRPr lang="en-US" altLang="en-US" dirty="0"/>
          </a:p>
          <a:p>
            <a:pPr lvl="4">
              <a:buFont typeface="Arial" charset="0"/>
              <a:buChar char="●"/>
            </a:pPr>
            <a:endParaRPr lang="en-US" altLang="en-US" dirty="0"/>
          </a:p>
          <a:p>
            <a:pPr lvl="4"/>
            <a:endParaRPr lang="en-US" altLang="en-US" dirty="0"/>
          </a:p>
          <a:p>
            <a:pPr lvl="4">
              <a:buFont typeface="Wingdings" pitchFamily="2" charset="2"/>
              <a:buChar char="§"/>
            </a:pPr>
            <a:endParaRPr lang="en-US" altLang="en-US" dirty="0"/>
          </a:p>
        </p:txBody>
      </p:sp>
      <p:sp>
        <p:nvSpPr>
          <p:cNvPr id="2" name="Notes Placeholder 1"/>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83940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8900">
              <a:defRPr sz="1400">
                <a:solidFill>
                  <a:srgbClr val="000000"/>
                </a:solidFill>
                <a:latin typeface="Arial" charset="0"/>
                <a:cs typeface="Arial" charset="0"/>
                <a:sym typeface="Arial" charset="0"/>
              </a:defRPr>
            </a:lvl1pPr>
            <a:lvl2pPr indent="-88900">
              <a:defRPr sz="1400">
                <a:solidFill>
                  <a:srgbClr val="000000"/>
                </a:solidFill>
                <a:latin typeface="Arial" charset="0"/>
                <a:cs typeface="Arial" charset="0"/>
                <a:sym typeface="Arial" charset="0"/>
              </a:defRPr>
            </a:lvl2pPr>
            <a:lvl3pPr indent="-88900">
              <a:defRPr sz="1400">
                <a:solidFill>
                  <a:srgbClr val="000000"/>
                </a:solidFill>
                <a:latin typeface="Arial" charset="0"/>
                <a:cs typeface="Arial" charset="0"/>
                <a:sym typeface="Arial" charset="0"/>
              </a:defRPr>
            </a:lvl3pPr>
            <a:lvl4pPr indent="-88900">
              <a:defRPr sz="1400">
                <a:solidFill>
                  <a:srgbClr val="000000"/>
                </a:solidFill>
                <a:latin typeface="Arial" charset="0"/>
                <a:cs typeface="Arial" charset="0"/>
                <a:sym typeface="Arial" charset="0"/>
              </a:defRPr>
            </a:lvl4pPr>
            <a:lvl5pPr indent="-88900">
              <a:defRPr sz="1400">
                <a:solidFill>
                  <a:srgbClr val="000000"/>
                </a:solidFill>
                <a:latin typeface="Arial" charset="0"/>
                <a:cs typeface="Arial" charset="0"/>
                <a:sym typeface="Arial" charset="0"/>
              </a:defRPr>
            </a:lvl5pPr>
            <a:lvl6pPr indent="-88900" eaLnBrk="0" fontAlgn="base" hangingPunct="0">
              <a:spcBef>
                <a:spcPct val="0"/>
              </a:spcBef>
              <a:spcAft>
                <a:spcPct val="0"/>
              </a:spcAft>
              <a:defRPr sz="1400">
                <a:solidFill>
                  <a:srgbClr val="000000"/>
                </a:solidFill>
                <a:latin typeface="Arial" charset="0"/>
                <a:cs typeface="Arial" charset="0"/>
                <a:sym typeface="Arial" charset="0"/>
              </a:defRPr>
            </a:lvl6pPr>
            <a:lvl7pPr indent="-88900" eaLnBrk="0" fontAlgn="base" hangingPunct="0">
              <a:spcBef>
                <a:spcPct val="0"/>
              </a:spcBef>
              <a:spcAft>
                <a:spcPct val="0"/>
              </a:spcAft>
              <a:defRPr sz="1400">
                <a:solidFill>
                  <a:srgbClr val="000000"/>
                </a:solidFill>
                <a:latin typeface="Arial" charset="0"/>
                <a:cs typeface="Arial" charset="0"/>
                <a:sym typeface="Arial" charset="0"/>
              </a:defRPr>
            </a:lvl7pPr>
            <a:lvl8pPr indent="-88900" eaLnBrk="0" fontAlgn="base" hangingPunct="0">
              <a:spcBef>
                <a:spcPct val="0"/>
              </a:spcBef>
              <a:spcAft>
                <a:spcPct val="0"/>
              </a:spcAft>
              <a:defRPr sz="1400">
                <a:solidFill>
                  <a:srgbClr val="000000"/>
                </a:solidFill>
                <a:latin typeface="Arial" charset="0"/>
                <a:cs typeface="Arial" charset="0"/>
                <a:sym typeface="Arial" charset="0"/>
              </a:defRPr>
            </a:lvl8pPr>
            <a:lvl9pPr indent="-88900" eaLnBrk="0" fontAlgn="base" hangingPunct="0">
              <a:spcBef>
                <a:spcPct val="0"/>
              </a:spcBef>
              <a:spcAft>
                <a:spcPct val="0"/>
              </a:spcAft>
              <a:defRPr sz="1400">
                <a:solidFill>
                  <a:srgbClr val="000000"/>
                </a:solidFill>
                <a:latin typeface="Arial" charset="0"/>
                <a:cs typeface="Arial" charset="0"/>
                <a:sym typeface="Arial" charset="0"/>
              </a:defRPr>
            </a:lvl9pPr>
          </a:lstStyle>
          <a:p>
            <a:pPr>
              <a:buFont typeface="Arial" charset="0"/>
              <a:buChar char="●"/>
            </a:pPr>
            <a:endParaRPr lang="en-US" altLang="en-US" dirty="0"/>
          </a:p>
          <a:p>
            <a:pPr lvl="1"/>
            <a:endParaRPr lang="en-US" altLang="en-US" dirty="0"/>
          </a:p>
          <a:p>
            <a:pPr lvl="2"/>
            <a:endParaRPr lang="en-US" altLang="en-US" dirty="0"/>
          </a:p>
          <a:p>
            <a:pPr lvl="3">
              <a:buFont typeface="Arial" charset="0"/>
              <a:buChar char="●"/>
            </a:pPr>
            <a:endParaRPr lang="en-US" altLang="en-US" dirty="0"/>
          </a:p>
          <a:p>
            <a:pPr lvl="4"/>
            <a:endParaRPr lang="en-US" altLang="en-US" dirty="0"/>
          </a:p>
          <a:p>
            <a:pPr lvl="4">
              <a:buFont typeface="Wingdings" pitchFamily="2" charset="2"/>
              <a:buChar char="§"/>
            </a:pPr>
            <a:endParaRPr lang="en-US" altLang="en-US" dirty="0"/>
          </a:p>
          <a:p>
            <a:pPr lvl="4">
              <a:buFont typeface="Arial" charset="0"/>
              <a:buChar char="●"/>
            </a:pPr>
            <a:endParaRPr lang="en-US" altLang="en-US" dirty="0"/>
          </a:p>
          <a:p>
            <a:pPr lvl="4"/>
            <a:endParaRPr lang="en-US" altLang="en-US" dirty="0"/>
          </a:p>
          <a:p>
            <a:pPr lvl="4">
              <a:buFont typeface="Wingdings" pitchFamily="2" charset="2"/>
              <a:buChar char="§"/>
            </a:pPr>
            <a:endParaRPr lang="en-US" altLang="en-US" dirty="0"/>
          </a:p>
        </p:txBody>
      </p:sp>
      <p:sp>
        <p:nvSpPr>
          <p:cNvPr id="2" name="Notes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2326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BC80BC-7504-41A1-BAAE-7EAC615A0E7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698A3-CBCE-4430-8C77-D6C5B60CCE4F}" type="slidenum">
              <a:rPr lang="en-US" smtClean="0"/>
              <a:t>‹#›</a:t>
            </a:fld>
            <a:endParaRPr lang="en-US" dirty="0"/>
          </a:p>
        </p:txBody>
      </p:sp>
    </p:spTree>
    <p:extLst>
      <p:ext uri="{BB962C8B-B14F-4D97-AF65-F5344CB8AC3E}">
        <p14:creationId xmlns:p14="http://schemas.microsoft.com/office/powerpoint/2010/main" val="123262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80BC-7504-41A1-BAAE-7EAC615A0E7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42595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80BC-7504-41A1-BAAE-7EAC615A0E7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289664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327BAE4F-C36A-4A71-B993-2467D6D2D3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130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64CA96F8-DF72-4FDA-AC6C-29ABA0E58CE2}" type="slidenum">
              <a:rPr lang="en-US">
                <a:solidFill>
                  <a:srgbClr val="000000"/>
                </a:solidFill>
              </a:rPr>
              <a:pPr>
                <a:defRPr/>
              </a:pPr>
              <a:t>‹#›</a:t>
            </a:fld>
            <a:endParaRPr lang="en-US" dirty="0">
              <a:solidFill>
                <a:srgbClr val="000000"/>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39950"/>
            <a:ext cx="91440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0114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ln/>
        </p:spPr>
        <p:txBody>
          <a:bodyPr/>
          <a:lstStyle>
            <a:lvl1pPr>
              <a:defRPr/>
            </a:lvl1pPr>
          </a:lstStyle>
          <a:p>
            <a:pPr>
              <a:defRPr/>
            </a:pPr>
            <a:fld id="{F87E3927-3C4A-4979-B79F-EB776DEFA4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500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066800"/>
            <a:ext cx="4381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066800"/>
            <a:ext cx="4381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ln/>
        </p:spPr>
        <p:txBody>
          <a:bodyPr/>
          <a:lstStyle>
            <a:lvl1pPr>
              <a:defRPr/>
            </a:lvl1pPr>
          </a:lstStyle>
          <a:p>
            <a:pPr>
              <a:defRPr/>
            </a:pPr>
            <a:fld id="{B7DB0D1E-5A0A-4CCA-87D5-64C6A0860A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54264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ln/>
        </p:spPr>
        <p:txBody>
          <a:bodyPr/>
          <a:lstStyle>
            <a:lvl1pPr>
              <a:defRPr/>
            </a:lvl1pPr>
          </a:lstStyle>
          <a:p>
            <a:pPr>
              <a:defRPr/>
            </a:pPr>
            <a:fld id="{F18916AD-8959-4FB9-B1CF-3036AEF0FA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3278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sz="quarter" idx="10"/>
          </p:nvPr>
        </p:nvSpPr>
        <p:spPr>
          <a:ln/>
        </p:spPr>
        <p:txBody>
          <a:bodyPr/>
          <a:lstStyle>
            <a:lvl1pPr>
              <a:defRPr/>
            </a:lvl1pPr>
          </a:lstStyle>
          <a:p>
            <a:pPr>
              <a:defRPr/>
            </a:pPr>
            <a:fld id="{250809B1-EEB2-4626-B089-E747BDC084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69220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pPr>
              <a:defRPr/>
            </a:pPr>
            <a:fld id="{A1C83319-F18B-46B8-A4AD-F7D5C13184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3228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6DA30962-B6DE-422E-A302-94DCB6DD30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3377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80BC-7504-41A1-BAAE-7EAC615A0E7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325232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3D5F384F-D1D1-4349-BFEE-535D17B1E0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084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5EBE4EDD-E040-489B-8AE0-3B29BBC68A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76314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228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81000"/>
            <a:ext cx="6534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4D84F5F0-E61C-439D-BBA5-9205137307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779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hape 35"/>
          <p:cNvSpPr>
            <a:spLocks noChangeArrowheads="1"/>
          </p:cNvSpPr>
          <p:nvPr userDrawn="1"/>
        </p:nvSpPr>
        <p:spPr bwMode="auto">
          <a:xfrm>
            <a:off x="0" y="0"/>
            <a:ext cx="9144000" cy="5943600"/>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defRPr/>
            </a:pPr>
            <a:endParaRPr lang="en-US" altLang="en-US" sz="1800" dirty="0" smtClean="0">
              <a:solidFill>
                <a:srgbClr val="FFFFFF"/>
              </a:solidFill>
              <a:latin typeface="Calibri" panose="020F0502020204030204" pitchFamily="34" charset="0"/>
              <a:sym typeface="Calibri" panose="020F0502020204030204" pitchFamily="34" charset="0"/>
            </a:endParaRPr>
          </a:p>
        </p:txBody>
      </p:sp>
      <p:pic>
        <p:nvPicPr>
          <p:cNvPr id="6" name="Shape 41"/>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0363"/>
            <a:ext cx="91440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40"/>
          <p:cNvSpPr txBox="1">
            <a:spLocks/>
          </p:cNvSpPr>
          <p:nvPr userDrawn="1"/>
        </p:nvSpPr>
        <p:spPr>
          <a:xfrm>
            <a:off x="6705600" y="6492875"/>
            <a:ext cx="2133599" cy="365125"/>
          </a:xfrm>
          <a:prstGeom prst="rect">
            <a:avLst/>
          </a:prstGeom>
          <a:noFill/>
          <a:ln>
            <a:noFill/>
          </a:ln>
        </p:spPr>
        <p:txBody>
          <a:bodyPr lIns="91425" tIns="91425" rIns="91425" bIns="91425"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indent="-88900">
              <a:buClr>
                <a:srgbClr val="000000"/>
              </a:buClr>
              <a:buFont typeface="Arial"/>
              <a:buChar char="●"/>
              <a:defRPr/>
            </a:pPr>
            <a:endParaRPr lang="en-US" kern="0" dirty="0" smtClean="0">
              <a:solidFill>
                <a:prstClr val="black">
                  <a:tint val="75000"/>
                </a:prstClr>
              </a:solidFill>
            </a:endParaRPr>
          </a:p>
          <a:p>
            <a:pPr lvl="1" indent="-88900">
              <a:buClr>
                <a:srgbClr val="000000"/>
              </a:buClr>
              <a:buFont typeface="Courier New"/>
              <a:buChar char="o"/>
              <a:defRPr/>
            </a:pPr>
            <a:endParaRPr lang="en-US" kern="0" dirty="0" smtClean="0"/>
          </a:p>
          <a:p>
            <a:pPr lvl="2" indent="-88900">
              <a:buClr>
                <a:srgbClr val="000000"/>
              </a:buClr>
              <a:buFont typeface="Wingdings"/>
              <a:buChar char="§"/>
              <a:defRPr/>
            </a:pPr>
            <a:endParaRPr lang="en-US" kern="0" dirty="0" smtClean="0"/>
          </a:p>
          <a:p>
            <a:pPr lvl="3" indent="-88900">
              <a:buClr>
                <a:srgbClr val="000000"/>
              </a:buClr>
              <a:buFont typeface="Arial"/>
              <a:buChar char="●"/>
              <a:defRPr/>
            </a:pPr>
            <a:endParaRPr lang="en-US" kern="0" dirty="0" smtClean="0"/>
          </a:p>
          <a:p>
            <a:pPr lvl="4" indent="-88900">
              <a:buClr>
                <a:srgbClr val="000000"/>
              </a:buClr>
              <a:buFont typeface="Courier New"/>
              <a:buChar char="o"/>
              <a:defRPr/>
            </a:pPr>
            <a:endParaRPr lang="en-US" kern="0" dirty="0" smtClean="0"/>
          </a:p>
          <a:p>
            <a:pPr lvl="5" indent="-88900">
              <a:buClr>
                <a:srgbClr val="000000"/>
              </a:buClr>
              <a:buFont typeface="Wingdings"/>
              <a:buChar char="§"/>
              <a:defRPr/>
            </a:pPr>
            <a:endParaRPr lang="en-US" kern="0" dirty="0" smtClean="0"/>
          </a:p>
          <a:p>
            <a:pPr lvl="6" indent="-88900">
              <a:buClr>
                <a:srgbClr val="000000"/>
              </a:buClr>
              <a:buFont typeface="Arial"/>
              <a:buChar char="●"/>
              <a:defRPr/>
            </a:pPr>
            <a:endParaRPr lang="en-US" kern="0" dirty="0" smtClean="0"/>
          </a:p>
          <a:p>
            <a:pPr lvl="7" indent="-88900">
              <a:buClr>
                <a:srgbClr val="000000"/>
              </a:buClr>
              <a:buFont typeface="Courier New"/>
              <a:buChar char="o"/>
              <a:defRPr/>
            </a:pPr>
            <a:endParaRPr lang="en-US" kern="0" dirty="0" smtClean="0"/>
          </a:p>
          <a:p>
            <a:pPr lvl="8" indent="-88900">
              <a:buClr>
                <a:srgbClr val="000000"/>
              </a:buClr>
              <a:buFont typeface="Wingdings"/>
              <a:buChar char="§"/>
              <a:defRPr/>
            </a:pPr>
            <a:endParaRPr lang="en-US" kern="0"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8" name="Shape 37"/>
          <p:cNvSpPr txBox="1">
            <a:spLocks noGrp="1"/>
          </p:cNvSpPr>
          <p:nvPr>
            <p:ph type="body" idx="13"/>
          </p:nvPr>
        </p:nvSpPr>
        <p:spPr>
          <a:xfrm>
            <a:off x="722312" y="2209800"/>
            <a:ext cx="7772400" cy="1347786"/>
          </a:xfrm>
          <a:prstGeom prst="rect">
            <a:avLst/>
          </a:prstGeom>
          <a:noFill/>
          <a:ln>
            <a:noFill/>
          </a:ln>
        </p:spPr>
        <p:txBody>
          <a:bodyPr lIns="91425" tIns="91425" rIns="91425" bIns="91425" anchor="ctr">
            <a:normAutofit/>
          </a:bodyPr>
          <a:lstStyle>
            <a:lvl1pPr marL="0" marR="0" indent="0" algn="l" rtl="0">
              <a:lnSpc>
                <a:spcPct val="100000"/>
              </a:lnSpc>
              <a:spcBef>
                <a:spcPts val="0"/>
              </a:spcBef>
              <a:spcAft>
                <a:spcPts val="0"/>
              </a:spcAft>
              <a:buClr>
                <a:schemeClr val="accent1"/>
              </a:buClr>
              <a:buFont typeface="Arial"/>
              <a:buNone/>
              <a:defRPr sz="3600" b="1" i="0" u="none" strike="noStrike" cap="none" baseline="0" dirty="0">
                <a:solidFill>
                  <a:schemeClr val="accent1"/>
                </a:solidFill>
                <a:latin typeface="Arial"/>
                <a:ea typeface="Arial"/>
                <a:cs typeface="Arial"/>
                <a:sym typeface="Arial"/>
                <a:rtl val="0"/>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pPr lvl="0"/>
            <a:r>
              <a:rPr lang="en-US" smtClean="0"/>
              <a:t>Click to edit Master text styles</a:t>
            </a:r>
          </a:p>
        </p:txBody>
      </p:sp>
      <p:sp>
        <p:nvSpPr>
          <p:cNvPr id="3" name="Subtitle 2"/>
          <p:cNvSpPr>
            <a:spLocks noGrp="1"/>
          </p:cNvSpPr>
          <p:nvPr>
            <p:ph type="subTitle" idx="1"/>
          </p:nvPr>
        </p:nvSpPr>
        <p:spPr>
          <a:xfrm>
            <a:off x="734841" y="3810000"/>
            <a:ext cx="6400800" cy="15240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14"/>
          </p:nvPr>
        </p:nvSpPr>
        <p:spPr/>
        <p:txBody>
          <a:bodyPr/>
          <a:lstStyle>
            <a:lvl1pPr>
              <a:defRPr/>
            </a:lvl1pPr>
          </a:lstStyle>
          <a:p>
            <a:pPr>
              <a:defRPr/>
            </a:pPr>
            <a:fld id="{F059D137-F72D-47C7-B518-ADB8358833F5}" type="slidenum">
              <a:rPr lang="en-US" altLang="en-US"/>
              <a:pPr>
                <a:defRPr/>
              </a:pPr>
              <a:t>‹#›</a:t>
            </a:fld>
            <a:endParaRPr lang="en-US" altLang="en-US" dirty="0"/>
          </a:p>
        </p:txBody>
      </p:sp>
    </p:spTree>
    <p:extLst>
      <p:ext uri="{BB962C8B-B14F-4D97-AF65-F5344CB8AC3E}">
        <p14:creationId xmlns:p14="http://schemas.microsoft.com/office/powerpoint/2010/main" val="1974026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1321669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2B3878E-CCFB-47A2-92FE-CDF9DB3C8F00}" type="slidenum">
              <a:rPr lang="en-US" altLang="en-US"/>
              <a:pPr>
                <a:defRPr/>
              </a:pPr>
              <a:t>‹#›</a:t>
            </a:fld>
            <a:endParaRPr lang="en-US" altLang="en-US" dirty="0"/>
          </a:p>
        </p:txBody>
      </p:sp>
    </p:spTree>
    <p:extLst>
      <p:ext uri="{BB962C8B-B14F-4D97-AF65-F5344CB8AC3E}">
        <p14:creationId xmlns:p14="http://schemas.microsoft.com/office/powerpoint/2010/main" val="26092379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F3CBAA1-D2EF-4496-BF64-32E8E9D72FC5}" type="slidenum">
              <a:rPr lang="en-US" altLang="en-US"/>
              <a:pPr>
                <a:defRPr/>
              </a:pPr>
              <a:t>‹#›</a:t>
            </a:fld>
            <a:endParaRPr lang="en-US" altLang="en-US" dirty="0"/>
          </a:p>
        </p:txBody>
      </p:sp>
    </p:spTree>
    <p:extLst>
      <p:ext uri="{BB962C8B-B14F-4D97-AF65-F5344CB8AC3E}">
        <p14:creationId xmlns:p14="http://schemas.microsoft.com/office/powerpoint/2010/main" val="2659207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88224522-D925-417F-A16D-C7EB74C32C5F}" type="slidenum">
              <a:rPr lang="en-US" altLang="en-US"/>
              <a:pPr>
                <a:defRPr/>
              </a:pPr>
              <a:t>‹#›</a:t>
            </a:fld>
            <a:endParaRPr lang="en-US" altLang="en-US" dirty="0"/>
          </a:p>
        </p:txBody>
      </p:sp>
    </p:spTree>
    <p:extLst>
      <p:ext uri="{BB962C8B-B14F-4D97-AF65-F5344CB8AC3E}">
        <p14:creationId xmlns:p14="http://schemas.microsoft.com/office/powerpoint/2010/main" val="2546096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hape 35"/>
          <p:cNvSpPr>
            <a:spLocks noChangeArrowheads="1"/>
          </p:cNvSpPr>
          <p:nvPr userDrawn="1"/>
        </p:nvSpPr>
        <p:spPr bwMode="auto">
          <a:xfrm>
            <a:off x="0" y="0"/>
            <a:ext cx="9144000" cy="5943600"/>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defRPr/>
            </a:pPr>
            <a:endParaRPr lang="en-US" altLang="en-US" sz="1800" dirty="0" smtClean="0">
              <a:solidFill>
                <a:srgbClr val="FFFFFF"/>
              </a:solidFill>
              <a:latin typeface="Calibri" panose="020F0502020204030204" pitchFamily="34" charset="0"/>
              <a:sym typeface="Calibri" panose="020F0502020204030204" pitchFamily="34" charset="0"/>
            </a:endParaRPr>
          </a:p>
        </p:txBody>
      </p:sp>
      <p:pic>
        <p:nvPicPr>
          <p:cNvPr id="6" name="Shape 41"/>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0363"/>
            <a:ext cx="91440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40"/>
          <p:cNvSpPr txBox="1">
            <a:spLocks/>
          </p:cNvSpPr>
          <p:nvPr userDrawn="1"/>
        </p:nvSpPr>
        <p:spPr>
          <a:xfrm>
            <a:off x="6705600" y="6492875"/>
            <a:ext cx="2133599" cy="365125"/>
          </a:xfrm>
          <a:prstGeom prst="rect">
            <a:avLst/>
          </a:prstGeom>
          <a:noFill/>
          <a:ln>
            <a:noFill/>
          </a:ln>
        </p:spPr>
        <p:txBody>
          <a:bodyPr lIns="91425" tIns="91425" rIns="91425" bIns="91425"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indent="-88900">
              <a:buClr>
                <a:srgbClr val="000000"/>
              </a:buClr>
              <a:buFont typeface="Arial"/>
              <a:buChar char="●"/>
              <a:defRPr/>
            </a:pPr>
            <a:endParaRPr lang="en-US" kern="0" dirty="0" smtClean="0">
              <a:solidFill>
                <a:prstClr val="black">
                  <a:tint val="75000"/>
                </a:prstClr>
              </a:solidFill>
            </a:endParaRPr>
          </a:p>
          <a:p>
            <a:pPr lvl="1" indent="-88900">
              <a:buClr>
                <a:srgbClr val="000000"/>
              </a:buClr>
              <a:buFont typeface="Courier New"/>
              <a:buChar char="o"/>
              <a:defRPr/>
            </a:pPr>
            <a:endParaRPr lang="en-US" kern="0" dirty="0" smtClean="0"/>
          </a:p>
          <a:p>
            <a:pPr lvl="2" indent="-88900">
              <a:buClr>
                <a:srgbClr val="000000"/>
              </a:buClr>
              <a:buFont typeface="Wingdings"/>
              <a:buChar char="§"/>
              <a:defRPr/>
            </a:pPr>
            <a:endParaRPr lang="en-US" kern="0" dirty="0" smtClean="0"/>
          </a:p>
          <a:p>
            <a:pPr lvl="3" indent="-88900">
              <a:buClr>
                <a:srgbClr val="000000"/>
              </a:buClr>
              <a:buFont typeface="Arial"/>
              <a:buChar char="●"/>
              <a:defRPr/>
            </a:pPr>
            <a:endParaRPr lang="en-US" kern="0" dirty="0" smtClean="0"/>
          </a:p>
          <a:p>
            <a:pPr lvl="4" indent="-88900">
              <a:buClr>
                <a:srgbClr val="000000"/>
              </a:buClr>
              <a:buFont typeface="Courier New"/>
              <a:buChar char="o"/>
              <a:defRPr/>
            </a:pPr>
            <a:endParaRPr lang="en-US" kern="0" dirty="0" smtClean="0"/>
          </a:p>
          <a:p>
            <a:pPr lvl="5" indent="-88900">
              <a:buClr>
                <a:srgbClr val="000000"/>
              </a:buClr>
              <a:buFont typeface="Wingdings"/>
              <a:buChar char="§"/>
              <a:defRPr/>
            </a:pPr>
            <a:endParaRPr lang="en-US" kern="0" dirty="0" smtClean="0"/>
          </a:p>
          <a:p>
            <a:pPr lvl="6" indent="-88900">
              <a:buClr>
                <a:srgbClr val="000000"/>
              </a:buClr>
              <a:buFont typeface="Arial"/>
              <a:buChar char="●"/>
              <a:defRPr/>
            </a:pPr>
            <a:endParaRPr lang="en-US" kern="0" dirty="0" smtClean="0"/>
          </a:p>
          <a:p>
            <a:pPr lvl="7" indent="-88900">
              <a:buClr>
                <a:srgbClr val="000000"/>
              </a:buClr>
              <a:buFont typeface="Courier New"/>
              <a:buChar char="o"/>
              <a:defRPr/>
            </a:pPr>
            <a:endParaRPr lang="en-US" kern="0" dirty="0" smtClean="0"/>
          </a:p>
          <a:p>
            <a:pPr lvl="8" indent="-88900">
              <a:buClr>
                <a:srgbClr val="000000"/>
              </a:buClr>
              <a:buFont typeface="Wingdings"/>
              <a:buChar char="§"/>
              <a:defRPr/>
            </a:pPr>
            <a:endParaRPr lang="en-US" kern="0"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8" name="Shape 37"/>
          <p:cNvSpPr txBox="1">
            <a:spLocks noGrp="1"/>
          </p:cNvSpPr>
          <p:nvPr>
            <p:ph type="body" idx="13"/>
          </p:nvPr>
        </p:nvSpPr>
        <p:spPr>
          <a:xfrm>
            <a:off x="722312" y="2209800"/>
            <a:ext cx="7772400" cy="1347786"/>
          </a:xfrm>
          <a:prstGeom prst="rect">
            <a:avLst/>
          </a:prstGeom>
          <a:noFill/>
          <a:ln>
            <a:noFill/>
          </a:ln>
        </p:spPr>
        <p:txBody>
          <a:bodyPr lIns="91425" tIns="91425" rIns="91425" bIns="91425" anchor="ctr">
            <a:normAutofit/>
          </a:bodyPr>
          <a:lstStyle>
            <a:lvl1pPr marL="0" marR="0" indent="0" algn="l" rtl="0">
              <a:lnSpc>
                <a:spcPct val="100000"/>
              </a:lnSpc>
              <a:spcBef>
                <a:spcPts val="0"/>
              </a:spcBef>
              <a:spcAft>
                <a:spcPts val="0"/>
              </a:spcAft>
              <a:buClr>
                <a:schemeClr val="accent1"/>
              </a:buClr>
              <a:buFont typeface="Arial"/>
              <a:buNone/>
              <a:defRPr sz="3600" b="1" i="0" u="none" strike="noStrike" cap="none" baseline="0" dirty="0">
                <a:solidFill>
                  <a:schemeClr val="accent1"/>
                </a:solidFill>
                <a:latin typeface="Arial"/>
                <a:ea typeface="Arial"/>
                <a:cs typeface="Arial"/>
                <a:sym typeface="Arial"/>
                <a:rtl val="0"/>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pPr lvl="0"/>
            <a:r>
              <a:rPr lang="en-US" smtClean="0"/>
              <a:t>Click to edit Master text styles</a:t>
            </a:r>
          </a:p>
        </p:txBody>
      </p:sp>
      <p:sp>
        <p:nvSpPr>
          <p:cNvPr id="3" name="Subtitle 2"/>
          <p:cNvSpPr>
            <a:spLocks noGrp="1"/>
          </p:cNvSpPr>
          <p:nvPr>
            <p:ph type="subTitle" idx="1"/>
          </p:nvPr>
        </p:nvSpPr>
        <p:spPr>
          <a:xfrm>
            <a:off x="734841" y="3810000"/>
            <a:ext cx="6400800" cy="15240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14"/>
          </p:nvPr>
        </p:nvSpPr>
        <p:spPr/>
        <p:txBody>
          <a:bodyPr/>
          <a:lstStyle>
            <a:lvl1pPr>
              <a:defRPr/>
            </a:lvl1pPr>
          </a:lstStyle>
          <a:p>
            <a:pPr>
              <a:defRPr/>
            </a:pPr>
            <a:fld id="{F059D137-F72D-47C7-B518-ADB8358833F5}" type="slidenum">
              <a:rPr lang="en-US" altLang="en-US"/>
              <a:pPr>
                <a:defRPr/>
              </a:pPr>
              <a:t>‹#›</a:t>
            </a:fld>
            <a:endParaRPr lang="en-US" altLang="en-US" dirty="0"/>
          </a:p>
        </p:txBody>
      </p:sp>
    </p:spTree>
    <p:extLst>
      <p:ext uri="{BB962C8B-B14F-4D97-AF65-F5344CB8AC3E}">
        <p14:creationId xmlns:p14="http://schemas.microsoft.com/office/powerpoint/2010/main" val="307278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372058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C80BC-7504-41A1-BAAE-7EAC615A0E7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41201195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2B3878E-CCFB-47A2-92FE-CDF9DB3C8F00}" type="slidenum">
              <a:rPr lang="en-US" altLang="en-US"/>
              <a:pPr>
                <a:defRPr/>
              </a:pPr>
              <a:t>‹#›</a:t>
            </a:fld>
            <a:endParaRPr lang="en-US" altLang="en-US" dirty="0"/>
          </a:p>
        </p:txBody>
      </p:sp>
    </p:spTree>
    <p:extLst>
      <p:ext uri="{BB962C8B-B14F-4D97-AF65-F5344CB8AC3E}">
        <p14:creationId xmlns:p14="http://schemas.microsoft.com/office/powerpoint/2010/main" val="660103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F3CBAA1-D2EF-4496-BF64-32E8E9D72FC5}" type="slidenum">
              <a:rPr lang="en-US" altLang="en-US"/>
              <a:pPr>
                <a:defRPr/>
              </a:pPr>
              <a:t>‹#›</a:t>
            </a:fld>
            <a:endParaRPr lang="en-US" altLang="en-US" dirty="0"/>
          </a:p>
        </p:txBody>
      </p:sp>
    </p:spTree>
    <p:extLst>
      <p:ext uri="{BB962C8B-B14F-4D97-AF65-F5344CB8AC3E}">
        <p14:creationId xmlns:p14="http://schemas.microsoft.com/office/powerpoint/2010/main" val="3228934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88224522-D925-417F-A16D-C7EB74C32C5F}" type="slidenum">
              <a:rPr lang="en-US" altLang="en-US"/>
              <a:pPr>
                <a:defRPr/>
              </a:pPr>
              <a:t>‹#›</a:t>
            </a:fld>
            <a:endParaRPr lang="en-US" altLang="en-US" dirty="0"/>
          </a:p>
        </p:txBody>
      </p:sp>
    </p:spTree>
    <p:extLst>
      <p:ext uri="{BB962C8B-B14F-4D97-AF65-F5344CB8AC3E}">
        <p14:creationId xmlns:p14="http://schemas.microsoft.com/office/powerpoint/2010/main" val="992341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4291578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hape 35"/>
          <p:cNvSpPr>
            <a:spLocks noChangeArrowheads="1"/>
          </p:cNvSpPr>
          <p:nvPr userDrawn="1"/>
        </p:nvSpPr>
        <p:spPr bwMode="auto">
          <a:xfrm>
            <a:off x="0" y="0"/>
            <a:ext cx="9144000" cy="5943600"/>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defRPr/>
            </a:pPr>
            <a:endParaRPr lang="en-US" altLang="en-US" sz="1800" dirty="0" smtClean="0">
              <a:solidFill>
                <a:srgbClr val="FFFFFF"/>
              </a:solidFill>
              <a:latin typeface="Calibri" panose="020F0502020204030204" pitchFamily="34" charset="0"/>
              <a:sym typeface="Calibri" panose="020F0502020204030204" pitchFamily="34" charset="0"/>
            </a:endParaRPr>
          </a:p>
        </p:txBody>
      </p:sp>
      <p:pic>
        <p:nvPicPr>
          <p:cNvPr id="6" name="Shape 41"/>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0363"/>
            <a:ext cx="91440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40"/>
          <p:cNvSpPr txBox="1">
            <a:spLocks/>
          </p:cNvSpPr>
          <p:nvPr userDrawn="1"/>
        </p:nvSpPr>
        <p:spPr>
          <a:xfrm>
            <a:off x="6705600" y="6492875"/>
            <a:ext cx="2133599" cy="365125"/>
          </a:xfrm>
          <a:prstGeom prst="rect">
            <a:avLst/>
          </a:prstGeom>
          <a:noFill/>
          <a:ln>
            <a:noFill/>
          </a:ln>
        </p:spPr>
        <p:txBody>
          <a:bodyPr lIns="91425" tIns="91425" rIns="91425" bIns="91425"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indent="-88900">
              <a:buClr>
                <a:srgbClr val="000000"/>
              </a:buClr>
              <a:buFont typeface="Arial"/>
              <a:buChar char="●"/>
              <a:defRPr/>
            </a:pPr>
            <a:endParaRPr lang="en-US" kern="0" dirty="0" smtClean="0">
              <a:solidFill>
                <a:prstClr val="black">
                  <a:tint val="75000"/>
                </a:prstClr>
              </a:solidFill>
            </a:endParaRPr>
          </a:p>
          <a:p>
            <a:pPr lvl="1" indent="-88900">
              <a:buClr>
                <a:srgbClr val="000000"/>
              </a:buClr>
              <a:buFont typeface="Courier New"/>
              <a:buChar char="o"/>
              <a:defRPr/>
            </a:pPr>
            <a:endParaRPr lang="en-US" kern="0" dirty="0" smtClean="0"/>
          </a:p>
          <a:p>
            <a:pPr lvl="2" indent="-88900">
              <a:buClr>
                <a:srgbClr val="000000"/>
              </a:buClr>
              <a:buFont typeface="Wingdings"/>
              <a:buChar char="§"/>
              <a:defRPr/>
            </a:pPr>
            <a:endParaRPr lang="en-US" kern="0" dirty="0" smtClean="0"/>
          </a:p>
          <a:p>
            <a:pPr lvl="3" indent="-88900">
              <a:buClr>
                <a:srgbClr val="000000"/>
              </a:buClr>
              <a:buFont typeface="Arial"/>
              <a:buChar char="●"/>
              <a:defRPr/>
            </a:pPr>
            <a:endParaRPr lang="en-US" kern="0" dirty="0" smtClean="0"/>
          </a:p>
          <a:p>
            <a:pPr lvl="4" indent="-88900">
              <a:buClr>
                <a:srgbClr val="000000"/>
              </a:buClr>
              <a:buFont typeface="Courier New"/>
              <a:buChar char="o"/>
              <a:defRPr/>
            </a:pPr>
            <a:endParaRPr lang="en-US" kern="0" dirty="0" smtClean="0"/>
          </a:p>
          <a:p>
            <a:pPr lvl="5" indent="-88900">
              <a:buClr>
                <a:srgbClr val="000000"/>
              </a:buClr>
              <a:buFont typeface="Wingdings"/>
              <a:buChar char="§"/>
              <a:defRPr/>
            </a:pPr>
            <a:endParaRPr lang="en-US" kern="0" dirty="0" smtClean="0"/>
          </a:p>
          <a:p>
            <a:pPr lvl="6" indent="-88900">
              <a:buClr>
                <a:srgbClr val="000000"/>
              </a:buClr>
              <a:buFont typeface="Arial"/>
              <a:buChar char="●"/>
              <a:defRPr/>
            </a:pPr>
            <a:endParaRPr lang="en-US" kern="0" dirty="0" smtClean="0"/>
          </a:p>
          <a:p>
            <a:pPr lvl="7" indent="-88900">
              <a:buClr>
                <a:srgbClr val="000000"/>
              </a:buClr>
              <a:buFont typeface="Courier New"/>
              <a:buChar char="o"/>
              <a:defRPr/>
            </a:pPr>
            <a:endParaRPr lang="en-US" kern="0" dirty="0" smtClean="0"/>
          </a:p>
          <a:p>
            <a:pPr lvl="8" indent="-88900">
              <a:buClr>
                <a:srgbClr val="000000"/>
              </a:buClr>
              <a:buFont typeface="Wingdings"/>
              <a:buChar char="§"/>
              <a:defRPr/>
            </a:pPr>
            <a:endParaRPr lang="en-US" kern="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388" y="6205538"/>
            <a:ext cx="34750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8" name="Shape 37"/>
          <p:cNvSpPr txBox="1">
            <a:spLocks noGrp="1"/>
          </p:cNvSpPr>
          <p:nvPr>
            <p:ph type="body" idx="13"/>
          </p:nvPr>
        </p:nvSpPr>
        <p:spPr>
          <a:xfrm>
            <a:off x="722312" y="2209800"/>
            <a:ext cx="7772400" cy="1347786"/>
          </a:xfrm>
          <a:prstGeom prst="rect">
            <a:avLst/>
          </a:prstGeom>
          <a:noFill/>
          <a:ln>
            <a:noFill/>
          </a:ln>
        </p:spPr>
        <p:txBody>
          <a:bodyPr lIns="91425" tIns="91425" rIns="91425" bIns="91425" anchor="ctr">
            <a:normAutofit/>
          </a:bodyPr>
          <a:lstStyle>
            <a:lvl1pPr marL="0" marR="0" indent="0" algn="l" rtl="0">
              <a:lnSpc>
                <a:spcPct val="100000"/>
              </a:lnSpc>
              <a:spcBef>
                <a:spcPts val="0"/>
              </a:spcBef>
              <a:spcAft>
                <a:spcPts val="0"/>
              </a:spcAft>
              <a:buClr>
                <a:schemeClr val="accent1"/>
              </a:buClr>
              <a:buFont typeface="Arial"/>
              <a:buNone/>
              <a:defRPr sz="3600" b="1" i="0" u="none" strike="noStrike" cap="none" baseline="0" dirty="0">
                <a:solidFill>
                  <a:schemeClr val="accent1"/>
                </a:solidFill>
                <a:latin typeface="Arial"/>
                <a:ea typeface="Arial"/>
                <a:cs typeface="Arial"/>
                <a:sym typeface="Arial"/>
                <a:rtl val="0"/>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pPr lvl="0"/>
            <a:r>
              <a:rPr lang="en-US" smtClean="0"/>
              <a:t>Click to edit Master text styles</a:t>
            </a:r>
          </a:p>
        </p:txBody>
      </p:sp>
      <p:sp>
        <p:nvSpPr>
          <p:cNvPr id="3" name="Subtitle 2"/>
          <p:cNvSpPr>
            <a:spLocks noGrp="1"/>
          </p:cNvSpPr>
          <p:nvPr>
            <p:ph type="subTitle" idx="1"/>
          </p:nvPr>
        </p:nvSpPr>
        <p:spPr>
          <a:xfrm>
            <a:off x="734841" y="3810000"/>
            <a:ext cx="6400800" cy="15240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14"/>
          </p:nvPr>
        </p:nvSpPr>
        <p:spPr/>
        <p:txBody>
          <a:bodyPr/>
          <a:lstStyle>
            <a:lvl1pPr>
              <a:defRPr/>
            </a:lvl1pPr>
          </a:lstStyle>
          <a:p>
            <a:pPr>
              <a:defRPr/>
            </a:pPr>
            <a:fld id="{F059D137-F72D-47C7-B518-ADB8358833F5}" type="slidenum">
              <a:rPr lang="en-US" altLang="en-US"/>
              <a:pPr>
                <a:defRPr/>
              </a:pPr>
              <a:t>‹#›</a:t>
            </a:fld>
            <a:endParaRPr lang="en-US" altLang="en-US" dirty="0"/>
          </a:p>
        </p:txBody>
      </p:sp>
    </p:spTree>
    <p:extLst>
      <p:ext uri="{BB962C8B-B14F-4D97-AF65-F5344CB8AC3E}">
        <p14:creationId xmlns:p14="http://schemas.microsoft.com/office/powerpoint/2010/main" val="4063637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3326354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2B3878E-CCFB-47A2-92FE-CDF9DB3C8F00}" type="slidenum">
              <a:rPr lang="en-US" altLang="en-US"/>
              <a:pPr>
                <a:defRPr/>
              </a:pPr>
              <a:t>‹#›</a:t>
            </a:fld>
            <a:endParaRPr lang="en-US" altLang="en-US" dirty="0"/>
          </a:p>
        </p:txBody>
      </p:sp>
    </p:spTree>
    <p:extLst>
      <p:ext uri="{BB962C8B-B14F-4D97-AF65-F5344CB8AC3E}">
        <p14:creationId xmlns:p14="http://schemas.microsoft.com/office/powerpoint/2010/main" val="2673084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F3CBAA1-D2EF-4496-BF64-32E8E9D72FC5}" type="slidenum">
              <a:rPr lang="en-US" altLang="en-US"/>
              <a:pPr>
                <a:defRPr/>
              </a:pPr>
              <a:t>‹#›</a:t>
            </a:fld>
            <a:endParaRPr lang="en-US" altLang="en-US" dirty="0"/>
          </a:p>
        </p:txBody>
      </p:sp>
    </p:spTree>
    <p:extLst>
      <p:ext uri="{BB962C8B-B14F-4D97-AF65-F5344CB8AC3E}">
        <p14:creationId xmlns:p14="http://schemas.microsoft.com/office/powerpoint/2010/main" val="1664758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88224522-D925-417F-A16D-C7EB74C32C5F}" type="slidenum">
              <a:rPr lang="en-US" altLang="en-US"/>
              <a:pPr>
                <a:defRPr/>
              </a:pPr>
              <a:t>‹#›</a:t>
            </a:fld>
            <a:endParaRPr lang="en-US" altLang="en-US" dirty="0"/>
          </a:p>
        </p:txBody>
      </p:sp>
    </p:spTree>
    <p:extLst>
      <p:ext uri="{BB962C8B-B14F-4D97-AF65-F5344CB8AC3E}">
        <p14:creationId xmlns:p14="http://schemas.microsoft.com/office/powerpoint/2010/main" val="3901752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253278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BC80BC-7504-41A1-BAAE-7EAC615A0E7A}"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1467594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3827583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hape 35"/>
          <p:cNvSpPr>
            <a:spLocks noChangeArrowheads="1"/>
          </p:cNvSpPr>
          <p:nvPr userDrawn="1"/>
        </p:nvSpPr>
        <p:spPr bwMode="auto">
          <a:xfrm>
            <a:off x="0" y="0"/>
            <a:ext cx="9144000" cy="5943600"/>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defRPr/>
            </a:pPr>
            <a:endParaRPr lang="en-US" altLang="en-US" sz="1800" dirty="0" smtClean="0">
              <a:solidFill>
                <a:srgbClr val="FFFFFF"/>
              </a:solidFill>
              <a:latin typeface="Calibri" panose="020F0502020204030204" pitchFamily="34" charset="0"/>
              <a:sym typeface="Calibri" panose="020F0502020204030204" pitchFamily="34" charset="0"/>
            </a:endParaRPr>
          </a:p>
        </p:txBody>
      </p:sp>
      <p:pic>
        <p:nvPicPr>
          <p:cNvPr id="6" name="Shape 41"/>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0363"/>
            <a:ext cx="91440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40"/>
          <p:cNvSpPr txBox="1">
            <a:spLocks/>
          </p:cNvSpPr>
          <p:nvPr userDrawn="1"/>
        </p:nvSpPr>
        <p:spPr>
          <a:xfrm>
            <a:off x="6705600" y="6492875"/>
            <a:ext cx="2133599" cy="365125"/>
          </a:xfrm>
          <a:prstGeom prst="rect">
            <a:avLst/>
          </a:prstGeom>
          <a:noFill/>
          <a:ln>
            <a:noFill/>
          </a:ln>
        </p:spPr>
        <p:txBody>
          <a:bodyPr lIns="91425" tIns="91425" rIns="91425" bIns="91425"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indent="-88900">
              <a:buClr>
                <a:srgbClr val="000000"/>
              </a:buClr>
              <a:buFont typeface="Arial"/>
              <a:buChar char="●"/>
              <a:defRPr/>
            </a:pPr>
            <a:endParaRPr lang="en-US" kern="0" dirty="0" smtClean="0">
              <a:solidFill>
                <a:prstClr val="black">
                  <a:tint val="75000"/>
                </a:prstClr>
              </a:solidFill>
            </a:endParaRPr>
          </a:p>
          <a:p>
            <a:pPr lvl="1" indent="-88900">
              <a:buClr>
                <a:srgbClr val="000000"/>
              </a:buClr>
              <a:buFont typeface="Courier New"/>
              <a:buChar char="o"/>
              <a:defRPr/>
            </a:pPr>
            <a:endParaRPr lang="en-US" kern="0" dirty="0" smtClean="0"/>
          </a:p>
          <a:p>
            <a:pPr lvl="2" indent="-88900">
              <a:buClr>
                <a:srgbClr val="000000"/>
              </a:buClr>
              <a:buFont typeface="Wingdings"/>
              <a:buChar char="§"/>
              <a:defRPr/>
            </a:pPr>
            <a:endParaRPr lang="en-US" kern="0" dirty="0" smtClean="0"/>
          </a:p>
          <a:p>
            <a:pPr lvl="3" indent="-88900">
              <a:buClr>
                <a:srgbClr val="000000"/>
              </a:buClr>
              <a:buFont typeface="Arial"/>
              <a:buChar char="●"/>
              <a:defRPr/>
            </a:pPr>
            <a:endParaRPr lang="en-US" kern="0" dirty="0" smtClean="0"/>
          </a:p>
          <a:p>
            <a:pPr lvl="4" indent="-88900">
              <a:buClr>
                <a:srgbClr val="000000"/>
              </a:buClr>
              <a:buFont typeface="Courier New"/>
              <a:buChar char="o"/>
              <a:defRPr/>
            </a:pPr>
            <a:endParaRPr lang="en-US" kern="0" dirty="0" smtClean="0"/>
          </a:p>
          <a:p>
            <a:pPr lvl="5" indent="-88900">
              <a:buClr>
                <a:srgbClr val="000000"/>
              </a:buClr>
              <a:buFont typeface="Wingdings"/>
              <a:buChar char="§"/>
              <a:defRPr/>
            </a:pPr>
            <a:endParaRPr lang="en-US" kern="0" dirty="0" smtClean="0"/>
          </a:p>
          <a:p>
            <a:pPr lvl="6" indent="-88900">
              <a:buClr>
                <a:srgbClr val="000000"/>
              </a:buClr>
              <a:buFont typeface="Arial"/>
              <a:buChar char="●"/>
              <a:defRPr/>
            </a:pPr>
            <a:endParaRPr lang="en-US" kern="0" dirty="0" smtClean="0"/>
          </a:p>
          <a:p>
            <a:pPr lvl="7" indent="-88900">
              <a:buClr>
                <a:srgbClr val="000000"/>
              </a:buClr>
              <a:buFont typeface="Courier New"/>
              <a:buChar char="o"/>
              <a:defRPr/>
            </a:pPr>
            <a:endParaRPr lang="en-US" kern="0" dirty="0" smtClean="0"/>
          </a:p>
          <a:p>
            <a:pPr lvl="8" indent="-88900">
              <a:buClr>
                <a:srgbClr val="000000"/>
              </a:buClr>
              <a:buFont typeface="Wingdings"/>
              <a:buChar char="§"/>
              <a:defRPr/>
            </a:pPr>
            <a:endParaRPr lang="en-US" kern="0"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8" name="Shape 37"/>
          <p:cNvSpPr txBox="1">
            <a:spLocks noGrp="1"/>
          </p:cNvSpPr>
          <p:nvPr>
            <p:ph type="body" idx="13"/>
          </p:nvPr>
        </p:nvSpPr>
        <p:spPr>
          <a:xfrm>
            <a:off x="722312" y="2209800"/>
            <a:ext cx="7772400" cy="1347786"/>
          </a:xfrm>
          <a:prstGeom prst="rect">
            <a:avLst/>
          </a:prstGeom>
          <a:noFill/>
          <a:ln>
            <a:noFill/>
          </a:ln>
        </p:spPr>
        <p:txBody>
          <a:bodyPr lIns="91425" tIns="91425" rIns="91425" bIns="91425" anchor="ctr">
            <a:normAutofit/>
          </a:bodyPr>
          <a:lstStyle>
            <a:lvl1pPr marL="0" marR="0" indent="0" algn="l" rtl="0">
              <a:lnSpc>
                <a:spcPct val="100000"/>
              </a:lnSpc>
              <a:spcBef>
                <a:spcPts val="0"/>
              </a:spcBef>
              <a:spcAft>
                <a:spcPts val="0"/>
              </a:spcAft>
              <a:buClr>
                <a:schemeClr val="accent1"/>
              </a:buClr>
              <a:buFont typeface="Arial"/>
              <a:buNone/>
              <a:defRPr sz="3600" b="1" i="0" u="none" strike="noStrike" cap="none" baseline="0" dirty="0">
                <a:solidFill>
                  <a:schemeClr val="accent1"/>
                </a:solidFill>
                <a:latin typeface="Arial"/>
                <a:ea typeface="Arial"/>
                <a:cs typeface="Arial"/>
                <a:sym typeface="Arial"/>
                <a:rtl val="0"/>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pPr lvl="0"/>
            <a:r>
              <a:rPr lang="en-US" smtClean="0"/>
              <a:t>Click to edit Master text styles</a:t>
            </a:r>
          </a:p>
        </p:txBody>
      </p:sp>
      <p:sp>
        <p:nvSpPr>
          <p:cNvPr id="3" name="Subtitle 2"/>
          <p:cNvSpPr>
            <a:spLocks noGrp="1"/>
          </p:cNvSpPr>
          <p:nvPr>
            <p:ph type="subTitle" idx="1"/>
          </p:nvPr>
        </p:nvSpPr>
        <p:spPr>
          <a:xfrm>
            <a:off x="734841" y="3810000"/>
            <a:ext cx="6400800" cy="15240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14"/>
          </p:nvPr>
        </p:nvSpPr>
        <p:spPr/>
        <p:txBody>
          <a:bodyPr/>
          <a:lstStyle>
            <a:lvl1pPr>
              <a:defRPr/>
            </a:lvl1pPr>
          </a:lstStyle>
          <a:p>
            <a:pPr>
              <a:defRPr/>
            </a:pPr>
            <a:fld id="{F059D137-F72D-47C7-B518-ADB8358833F5}" type="slidenum">
              <a:rPr lang="en-US" altLang="en-US"/>
              <a:pPr>
                <a:defRPr/>
              </a:pPr>
              <a:t>‹#›</a:t>
            </a:fld>
            <a:endParaRPr lang="en-US" altLang="en-US" dirty="0"/>
          </a:p>
        </p:txBody>
      </p:sp>
    </p:spTree>
    <p:extLst>
      <p:ext uri="{BB962C8B-B14F-4D97-AF65-F5344CB8AC3E}">
        <p14:creationId xmlns:p14="http://schemas.microsoft.com/office/powerpoint/2010/main" val="2861956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3646536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2B3878E-CCFB-47A2-92FE-CDF9DB3C8F00}" type="slidenum">
              <a:rPr lang="en-US" altLang="en-US"/>
              <a:pPr>
                <a:defRPr/>
              </a:pPr>
              <a:t>‹#›</a:t>
            </a:fld>
            <a:endParaRPr lang="en-US" altLang="en-US" dirty="0"/>
          </a:p>
        </p:txBody>
      </p:sp>
    </p:spTree>
    <p:extLst>
      <p:ext uri="{BB962C8B-B14F-4D97-AF65-F5344CB8AC3E}">
        <p14:creationId xmlns:p14="http://schemas.microsoft.com/office/powerpoint/2010/main" val="2873693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F3CBAA1-D2EF-4496-BF64-32E8E9D72FC5}" type="slidenum">
              <a:rPr lang="en-US" altLang="en-US"/>
              <a:pPr>
                <a:defRPr/>
              </a:pPr>
              <a:t>‹#›</a:t>
            </a:fld>
            <a:endParaRPr lang="en-US" altLang="en-US" dirty="0"/>
          </a:p>
        </p:txBody>
      </p:sp>
    </p:spTree>
    <p:extLst>
      <p:ext uri="{BB962C8B-B14F-4D97-AF65-F5344CB8AC3E}">
        <p14:creationId xmlns:p14="http://schemas.microsoft.com/office/powerpoint/2010/main" val="2065259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88224522-D925-417F-A16D-C7EB74C32C5F}" type="slidenum">
              <a:rPr lang="en-US" altLang="en-US"/>
              <a:pPr>
                <a:defRPr/>
              </a:pPr>
              <a:t>‹#›</a:t>
            </a:fld>
            <a:endParaRPr lang="en-US" altLang="en-US" dirty="0"/>
          </a:p>
        </p:txBody>
      </p:sp>
    </p:spTree>
    <p:extLst>
      <p:ext uri="{BB962C8B-B14F-4D97-AF65-F5344CB8AC3E}">
        <p14:creationId xmlns:p14="http://schemas.microsoft.com/office/powerpoint/2010/main" val="1165373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38621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D127EC-B433-4C2C-9CD7-274A8171B253}" type="slidenum">
              <a:rPr lang="en-US" altLang="en-US"/>
              <a:pPr>
                <a:defRPr/>
              </a:pPr>
              <a:t>‹#›</a:t>
            </a:fld>
            <a:endParaRPr lang="en-US" altLang="en-US" dirty="0"/>
          </a:p>
        </p:txBody>
      </p:sp>
    </p:spTree>
    <p:extLst>
      <p:ext uri="{BB962C8B-B14F-4D97-AF65-F5344CB8AC3E}">
        <p14:creationId xmlns:p14="http://schemas.microsoft.com/office/powerpoint/2010/main" val="73203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BC80BC-7504-41A1-BAAE-7EAC615A0E7A}"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216066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BC80BC-7504-41A1-BAAE-7EAC615A0E7A}"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3872145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C80BC-7504-41A1-BAAE-7EAC615A0E7A}"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130354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C80BC-7504-41A1-BAAE-7EAC615A0E7A}"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24411955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C80BC-7504-41A1-BAAE-7EAC615A0E7A}"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698A3-CBCE-4430-8C77-D6C5B60CCE4F}" type="slidenum">
              <a:rPr lang="en-US" smtClean="0"/>
              <a:t>‹#›</a:t>
            </a:fld>
            <a:endParaRPr lang="en-US"/>
          </a:p>
        </p:txBody>
      </p:sp>
    </p:spTree>
    <p:extLst>
      <p:ext uri="{BB962C8B-B14F-4D97-AF65-F5344CB8AC3E}">
        <p14:creationId xmlns:p14="http://schemas.microsoft.com/office/powerpoint/2010/main" val="373749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7"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0"/>
            <a:ext cx="91440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C80BC-7504-41A1-BAAE-7EAC615A0E7A}" type="datetimeFigureOut">
              <a:rPr lang="en-US" smtClean="0"/>
              <a:t>8/28/2017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698A3-CBCE-4430-8C77-D6C5B60CCE4F}" type="slidenum">
              <a:rPr lang="en-US" smtClean="0"/>
              <a:t>‹#›</a:t>
            </a:fld>
            <a:endParaRPr lang="en-US"/>
          </a:p>
        </p:txBody>
      </p:sp>
      <p:pic>
        <p:nvPicPr>
          <p:cNvPr id="5124"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3923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0" y="5864225"/>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userDrawn="1"/>
        </p:nvPicPr>
        <p:blipFill>
          <a:blip r:embed="rId16">
            <a:extLst>
              <a:ext uri="{BEBA8EAE-BF5A-486C-A8C5-ECC9F3942E4B}">
                <a14:imgProps xmlns:a14="http://schemas.microsoft.com/office/drawing/2010/main">
                  <a14:imgLayer r:embed="rId1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467" y="440267"/>
            <a:ext cx="9144000" cy="811213"/>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026" name="Picture 2" descr="C:\Users\Furbush-Paul-M\AppData\Local\Microsoft\Windows\Temporary Internet Files\Content.Outlook\CUGBKF1S\DOL-Color_CMYK_300dpi.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305800" y="5862701"/>
            <a:ext cx="755903" cy="75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5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bottom graphic slid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6200" y="381000"/>
            <a:ext cx="800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0" y="1066800"/>
            <a:ext cx="8915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12"/>
          <p:cNvSpPr>
            <a:spLocks noChangeArrowheads="1"/>
          </p:cNvSpPr>
          <p:nvPr userDrawn="1"/>
        </p:nvSpPr>
        <p:spPr bwMode="auto">
          <a:xfrm>
            <a:off x="0" y="685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accent2"/>
                </a:solidFill>
                <a:latin typeface="Arial" charset="0"/>
              </a:defRPr>
            </a:lvl1pPr>
            <a:lvl2pPr marL="742950" indent="-285750" eaLnBrk="0" hangingPunct="0">
              <a:defRPr sz="3200">
                <a:solidFill>
                  <a:schemeClr val="accent2"/>
                </a:solidFill>
                <a:latin typeface="Arial" charset="0"/>
              </a:defRPr>
            </a:lvl2pPr>
            <a:lvl3pPr marL="1143000" indent="-228600" eaLnBrk="0" hangingPunct="0">
              <a:defRPr sz="3200">
                <a:solidFill>
                  <a:schemeClr val="accent2"/>
                </a:solidFill>
                <a:latin typeface="Arial" charset="0"/>
              </a:defRPr>
            </a:lvl3pPr>
            <a:lvl4pPr marL="1600200" indent="-228600" eaLnBrk="0" hangingPunct="0">
              <a:defRPr sz="3200">
                <a:solidFill>
                  <a:schemeClr val="accent2"/>
                </a:solidFill>
                <a:latin typeface="Arial" charset="0"/>
              </a:defRPr>
            </a:lvl4pPr>
            <a:lvl5pPr marL="2057400" indent="-228600" eaLnBrk="0" hangingPunct="0">
              <a:defRPr sz="3200">
                <a:solidFill>
                  <a:schemeClr val="accent2"/>
                </a:solidFill>
                <a:latin typeface="Arial" charset="0"/>
              </a:defRPr>
            </a:lvl5pPr>
            <a:lvl6pPr marL="2514600" indent="-228600" eaLnBrk="0" fontAlgn="base" hangingPunct="0">
              <a:spcBef>
                <a:spcPct val="0"/>
              </a:spcBef>
              <a:spcAft>
                <a:spcPct val="0"/>
              </a:spcAft>
              <a:defRPr sz="3200">
                <a:solidFill>
                  <a:schemeClr val="accent2"/>
                </a:solidFill>
                <a:latin typeface="Arial" charset="0"/>
              </a:defRPr>
            </a:lvl6pPr>
            <a:lvl7pPr marL="2971800" indent="-228600" eaLnBrk="0" fontAlgn="base" hangingPunct="0">
              <a:spcBef>
                <a:spcPct val="0"/>
              </a:spcBef>
              <a:spcAft>
                <a:spcPct val="0"/>
              </a:spcAft>
              <a:defRPr sz="3200">
                <a:solidFill>
                  <a:schemeClr val="accent2"/>
                </a:solidFill>
                <a:latin typeface="Arial" charset="0"/>
              </a:defRPr>
            </a:lvl7pPr>
            <a:lvl8pPr marL="3429000" indent="-228600" eaLnBrk="0" fontAlgn="base" hangingPunct="0">
              <a:spcBef>
                <a:spcPct val="0"/>
              </a:spcBef>
              <a:spcAft>
                <a:spcPct val="0"/>
              </a:spcAft>
              <a:defRPr sz="3200">
                <a:solidFill>
                  <a:schemeClr val="accent2"/>
                </a:solidFill>
                <a:latin typeface="Arial" charset="0"/>
              </a:defRPr>
            </a:lvl8pPr>
            <a:lvl9pPr marL="3886200" indent="-228600" eaLnBrk="0" fontAlgn="base" hangingPunct="0">
              <a:spcBef>
                <a:spcPct val="0"/>
              </a:spcBef>
              <a:spcAft>
                <a:spcPct val="0"/>
              </a:spcAft>
              <a:defRPr sz="3200">
                <a:solidFill>
                  <a:schemeClr val="accent2"/>
                </a:solidFill>
                <a:latin typeface="Arial" charset="0"/>
              </a:defRPr>
            </a:lvl9pPr>
          </a:lstStyle>
          <a:p>
            <a:pPr eaLnBrk="1" fontAlgn="base" hangingPunct="1">
              <a:spcBef>
                <a:spcPct val="0"/>
              </a:spcBef>
              <a:spcAft>
                <a:spcPct val="0"/>
              </a:spcAft>
              <a:defRPr/>
            </a:pPr>
            <a:endParaRPr lang="en-US" altLang="en-US" dirty="0" smtClean="0">
              <a:solidFill>
                <a:srgbClr val="333399"/>
              </a:solidFill>
            </a:endParaRPr>
          </a:p>
        </p:txBody>
      </p:sp>
      <p:sp>
        <p:nvSpPr>
          <p:cNvPr id="1030" name="Rectangle 13"/>
          <p:cNvSpPr>
            <a:spLocks noChangeArrowheads="1"/>
          </p:cNvSpPr>
          <p:nvPr userDrawn="1"/>
        </p:nvSpPr>
        <p:spPr bwMode="auto">
          <a:xfrm>
            <a:off x="533400" y="1219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accent2"/>
                </a:solidFill>
                <a:latin typeface="Arial" charset="0"/>
              </a:defRPr>
            </a:lvl1pPr>
            <a:lvl2pPr marL="742950" indent="-285750" eaLnBrk="0" hangingPunct="0">
              <a:defRPr sz="3200">
                <a:solidFill>
                  <a:schemeClr val="accent2"/>
                </a:solidFill>
                <a:latin typeface="Arial" charset="0"/>
              </a:defRPr>
            </a:lvl2pPr>
            <a:lvl3pPr marL="1143000" indent="-228600" eaLnBrk="0" hangingPunct="0">
              <a:defRPr sz="3200">
                <a:solidFill>
                  <a:schemeClr val="accent2"/>
                </a:solidFill>
                <a:latin typeface="Arial" charset="0"/>
              </a:defRPr>
            </a:lvl3pPr>
            <a:lvl4pPr marL="1600200" indent="-228600" eaLnBrk="0" hangingPunct="0">
              <a:defRPr sz="3200">
                <a:solidFill>
                  <a:schemeClr val="accent2"/>
                </a:solidFill>
                <a:latin typeface="Arial" charset="0"/>
              </a:defRPr>
            </a:lvl4pPr>
            <a:lvl5pPr marL="2057400" indent="-228600" eaLnBrk="0" hangingPunct="0">
              <a:defRPr sz="3200">
                <a:solidFill>
                  <a:schemeClr val="accent2"/>
                </a:solidFill>
                <a:latin typeface="Arial" charset="0"/>
              </a:defRPr>
            </a:lvl5pPr>
            <a:lvl6pPr marL="2514600" indent="-228600" eaLnBrk="0" fontAlgn="base" hangingPunct="0">
              <a:spcBef>
                <a:spcPct val="0"/>
              </a:spcBef>
              <a:spcAft>
                <a:spcPct val="0"/>
              </a:spcAft>
              <a:defRPr sz="3200">
                <a:solidFill>
                  <a:schemeClr val="accent2"/>
                </a:solidFill>
                <a:latin typeface="Arial" charset="0"/>
              </a:defRPr>
            </a:lvl6pPr>
            <a:lvl7pPr marL="2971800" indent="-228600" eaLnBrk="0" fontAlgn="base" hangingPunct="0">
              <a:spcBef>
                <a:spcPct val="0"/>
              </a:spcBef>
              <a:spcAft>
                <a:spcPct val="0"/>
              </a:spcAft>
              <a:defRPr sz="3200">
                <a:solidFill>
                  <a:schemeClr val="accent2"/>
                </a:solidFill>
                <a:latin typeface="Arial" charset="0"/>
              </a:defRPr>
            </a:lvl7pPr>
            <a:lvl8pPr marL="3429000" indent="-228600" eaLnBrk="0" fontAlgn="base" hangingPunct="0">
              <a:spcBef>
                <a:spcPct val="0"/>
              </a:spcBef>
              <a:spcAft>
                <a:spcPct val="0"/>
              </a:spcAft>
              <a:defRPr sz="3200">
                <a:solidFill>
                  <a:schemeClr val="accent2"/>
                </a:solidFill>
                <a:latin typeface="Arial" charset="0"/>
              </a:defRPr>
            </a:lvl8pPr>
            <a:lvl9pPr marL="3886200" indent="-228600" eaLnBrk="0" fontAlgn="base" hangingPunct="0">
              <a:spcBef>
                <a:spcPct val="0"/>
              </a:spcBef>
              <a:spcAft>
                <a:spcPct val="0"/>
              </a:spcAft>
              <a:defRPr sz="3200">
                <a:solidFill>
                  <a:schemeClr val="accent2"/>
                </a:solidFill>
                <a:latin typeface="Arial" charset="0"/>
              </a:defRPr>
            </a:lvl9pPr>
          </a:lstStyle>
          <a:p>
            <a:pPr eaLnBrk="1" fontAlgn="base" hangingPunct="1">
              <a:spcBef>
                <a:spcPct val="0"/>
              </a:spcBef>
              <a:spcAft>
                <a:spcPct val="0"/>
              </a:spcAft>
              <a:defRPr/>
            </a:pPr>
            <a:endParaRPr lang="en-US" altLang="en-US" dirty="0" smtClean="0">
              <a:solidFill>
                <a:srgbClr val="333399"/>
              </a:solidFill>
            </a:endParaRPr>
          </a:p>
        </p:txBody>
      </p:sp>
      <p:sp>
        <p:nvSpPr>
          <p:cNvPr id="1031" name="Line 22"/>
          <p:cNvSpPr>
            <a:spLocks noChangeShapeType="1"/>
          </p:cNvSpPr>
          <p:nvPr userDrawn="1"/>
        </p:nvSpPr>
        <p:spPr bwMode="auto">
          <a:xfrm flipH="1">
            <a:off x="152400" y="914400"/>
            <a:ext cx="8839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smtClean="0">
              <a:solidFill>
                <a:srgbClr val="333399"/>
              </a:solidFill>
            </a:endParaRPr>
          </a:p>
        </p:txBody>
      </p:sp>
      <p:sp>
        <p:nvSpPr>
          <p:cNvPr id="1051" name="Rectangle 27"/>
          <p:cNvSpPr>
            <a:spLocks noGrp="1" noChangeArrowheads="1"/>
          </p:cNvSpPr>
          <p:nvPr>
            <p:ph type="sldNum" sz="quarter" idx="4"/>
          </p:nvPr>
        </p:nvSpPr>
        <p:spPr bwMode="auto">
          <a:xfrm>
            <a:off x="6781800" y="61531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cs typeface="Arial" charset="0"/>
              </a:defRPr>
            </a:lvl1pPr>
          </a:lstStyle>
          <a:p>
            <a:pPr fontAlgn="base">
              <a:spcBef>
                <a:spcPct val="0"/>
              </a:spcBef>
              <a:spcAft>
                <a:spcPct val="0"/>
              </a:spcAft>
              <a:defRPr/>
            </a:pPr>
            <a:fld id="{7B63D44A-66AD-45A9-A737-1CBA57A1C37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43058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10"/>
          <p:cNvSpPr>
            <a:spLocks noChangeArrowheads="1"/>
          </p:cNvSpPr>
          <p:nvPr/>
        </p:nvSpPr>
        <p:spPr bwMode="auto">
          <a:xfrm>
            <a:off x="0" y="0"/>
            <a:ext cx="9144000" cy="1266825"/>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defRPr/>
            </a:pPr>
            <a:endParaRPr lang="en-US" altLang="en-US" sz="1800" dirty="0" smtClean="0">
              <a:solidFill>
                <a:srgbClr val="FFFFFF"/>
              </a:solidFill>
              <a:latin typeface="Calibri" panose="020F0502020204030204" pitchFamily="34" charset="0"/>
              <a:sym typeface="Calibri" panose="020F0502020204030204" pitchFamily="34" charset="0"/>
            </a:endParaRPr>
          </a:p>
        </p:txBody>
      </p:sp>
      <p:pic>
        <p:nvPicPr>
          <p:cNvPr id="1027" name="Shape 19"/>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914400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sym typeface="Arial" charset="0"/>
              </a:rPr>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Slide Number Placeholder 5"/>
          <p:cNvSpPr>
            <a:spLocks noGrp="1"/>
          </p:cNvSpPr>
          <p:nvPr>
            <p:ph type="sldNum" sz="quarter" idx="4"/>
          </p:nvPr>
        </p:nvSpPr>
        <p:spPr bwMode="auto">
          <a:xfrm>
            <a:off x="3657600" y="64500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4F88213-F024-490C-988F-95F282C85F36}" type="slidenum">
              <a:rPr lang="en-US" altLang="en-US">
                <a:latin typeface="Arial" charset="0"/>
                <a:cs typeface="Arial" charset="0"/>
                <a:sym typeface="Arial" charset="0"/>
              </a:rPr>
              <a:pPr fontAlgn="base">
                <a:spcBef>
                  <a:spcPct val="0"/>
                </a:spcBef>
                <a:spcAft>
                  <a:spcPct val="0"/>
                </a:spcAft>
                <a:defRPr/>
              </a:pPr>
              <a:t>‹#›</a:t>
            </a:fld>
            <a:endParaRPr lang="en-US" altLang="en-US" dirty="0">
              <a:latin typeface="Arial" charset="0"/>
              <a:cs typeface="Arial" charset="0"/>
              <a:sym typeface="Arial" charset="0"/>
            </a:endParaRPr>
          </a:p>
        </p:txBody>
      </p:sp>
    </p:spTree>
    <p:extLst>
      <p:ext uri="{BB962C8B-B14F-4D97-AF65-F5344CB8AC3E}">
        <p14:creationId xmlns:p14="http://schemas.microsoft.com/office/powerpoint/2010/main" val="91455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600" b="1" kern="1200" dirty="0">
          <a:solidFill>
            <a:schemeClr val="accent1"/>
          </a:solidFill>
          <a:latin typeface="Arial"/>
          <a:ea typeface="+mj-ea"/>
          <a:cs typeface="Arial"/>
          <a:sym typeface="Arial" charset="0"/>
          <a:rtl val="0"/>
        </a:defRPr>
      </a:lvl1pPr>
      <a:lvl2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2pPr>
      <a:lvl3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3pPr>
      <a:lvl4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4pPr>
      <a:lvl5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5pPr>
      <a:lvl6pPr marL="4572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10"/>
          <p:cNvSpPr>
            <a:spLocks noChangeArrowheads="1"/>
          </p:cNvSpPr>
          <p:nvPr/>
        </p:nvSpPr>
        <p:spPr bwMode="auto">
          <a:xfrm>
            <a:off x="0" y="0"/>
            <a:ext cx="9144000" cy="1266825"/>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defRPr/>
            </a:pPr>
            <a:endParaRPr lang="en-US" altLang="en-US" sz="1800" dirty="0" smtClean="0">
              <a:solidFill>
                <a:srgbClr val="FFFFFF"/>
              </a:solidFill>
              <a:latin typeface="Calibri" panose="020F0502020204030204" pitchFamily="34" charset="0"/>
              <a:sym typeface="Calibri" panose="020F0502020204030204" pitchFamily="34" charset="0"/>
            </a:endParaRPr>
          </a:p>
        </p:txBody>
      </p:sp>
      <p:pic>
        <p:nvPicPr>
          <p:cNvPr id="1027" name="Shape 19"/>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914400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sym typeface="Arial" charset="0"/>
              </a:rPr>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Slide Number Placeholder 5"/>
          <p:cNvSpPr>
            <a:spLocks noGrp="1"/>
          </p:cNvSpPr>
          <p:nvPr>
            <p:ph type="sldNum" sz="quarter" idx="4"/>
          </p:nvPr>
        </p:nvSpPr>
        <p:spPr bwMode="auto">
          <a:xfrm>
            <a:off x="3657600" y="64500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4F88213-F024-490C-988F-95F282C85F36}" type="slidenum">
              <a:rPr lang="en-US" altLang="en-US">
                <a:latin typeface="Arial" charset="0"/>
                <a:cs typeface="Arial" charset="0"/>
                <a:sym typeface="Arial" charset="0"/>
              </a:rPr>
              <a:pPr fontAlgn="base">
                <a:spcBef>
                  <a:spcPct val="0"/>
                </a:spcBef>
                <a:spcAft>
                  <a:spcPct val="0"/>
                </a:spcAft>
                <a:defRPr/>
              </a:pPr>
              <a:t>‹#›</a:t>
            </a:fld>
            <a:endParaRPr lang="en-US" altLang="en-US" dirty="0">
              <a:latin typeface="Arial" charset="0"/>
              <a:cs typeface="Arial" charset="0"/>
              <a:sym typeface="Arial" charset="0"/>
            </a:endParaRPr>
          </a:p>
        </p:txBody>
      </p:sp>
    </p:spTree>
    <p:extLst>
      <p:ext uri="{BB962C8B-B14F-4D97-AF65-F5344CB8AC3E}">
        <p14:creationId xmlns:p14="http://schemas.microsoft.com/office/powerpoint/2010/main" val="28452357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hdr="0" ftr="0" dt="0"/>
  <p:txStyles>
    <p:titleStyle>
      <a:lvl1pPr algn="l" rtl="0" eaLnBrk="0" fontAlgn="base" hangingPunct="0">
        <a:spcBef>
          <a:spcPct val="0"/>
        </a:spcBef>
        <a:spcAft>
          <a:spcPct val="0"/>
        </a:spcAft>
        <a:defRPr lang="en-US" sz="3600" b="1" kern="1200" dirty="0">
          <a:solidFill>
            <a:schemeClr val="accent1"/>
          </a:solidFill>
          <a:latin typeface="Arial"/>
          <a:ea typeface="+mj-ea"/>
          <a:cs typeface="Arial"/>
          <a:sym typeface="Arial" charset="0"/>
          <a:rtl val="0"/>
        </a:defRPr>
      </a:lvl1pPr>
      <a:lvl2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2pPr>
      <a:lvl3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3pPr>
      <a:lvl4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4pPr>
      <a:lvl5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5pPr>
      <a:lvl6pPr marL="4572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10"/>
          <p:cNvSpPr>
            <a:spLocks noChangeArrowheads="1"/>
          </p:cNvSpPr>
          <p:nvPr/>
        </p:nvSpPr>
        <p:spPr bwMode="auto">
          <a:xfrm>
            <a:off x="0" y="0"/>
            <a:ext cx="9144000" cy="1447800"/>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defRPr/>
            </a:pPr>
            <a:endParaRPr lang="en-US" altLang="en-US" sz="1800" dirty="0" smtClean="0">
              <a:solidFill>
                <a:srgbClr val="FFFFFF"/>
              </a:solidFill>
              <a:latin typeface="Calibri" panose="020F0502020204030204" pitchFamily="34" charset="0"/>
              <a:sym typeface="Calibri" panose="020F0502020204030204" pitchFamily="34" charset="0"/>
            </a:endParaRPr>
          </a:p>
        </p:txBody>
      </p:sp>
      <p:pic>
        <p:nvPicPr>
          <p:cNvPr id="1027" name="Shape 19"/>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8" y="609600"/>
            <a:ext cx="914400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sym typeface="Arial" charset="0"/>
              </a:rPr>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Slide Number Placeholder 5"/>
          <p:cNvSpPr>
            <a:spLocks noGrp="1"/>
          </p:cNvSpPr>
          <p:nvPr>
            <p:ph type="sldNum" sz="quarter" idx="4"/>
          </p:nvPr>
        </p:nvSpPr>
        <p:spPr bwMode="auto">
          <a:xfrm>
            <a:off x="3657600" y="64500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4F88213-F024-490C-988F-95F282C85F36}" type="slidenum">
              <a:rPr lang="en-US" altLang="en-US">
                <a:latin typeface="Arial" charset="0"/>
                <a:cs typeface="Arial" charset="0"/>
                <a:sym typeface="Arial" charset="0"/>
              </a:rPr>
              <a:pPr fontAlgn="base">
                <a:spcBef>
                  <a:spcPct val="0"/>
                </a:spcBef>
                <a:spcAft>
                  <a:spcPct val="0"/>
                </a:spcAft>
                <a:defRPr/>
              </a:pPr>
              <a:t>‹#›</a:t>
            </a:fld>
            <a:endParaRPr lang="en-US" altLang="en-US" dirty="0">
              <a:latin typeface="Arial" charset="0"/>
              <a:cs typeface="Arial" charset="0"/>
              <a:sym typeface="Arial" charset="0"/>
            </a:endParaRPr>
          </a:p>
        </p:txBody>
      </p:sp>
    </p:spTree>
    <p:extLst>
      <p:ext uri="{BB962C8B-B14F-4D97-AF65-F5344CB8AC3E}">
        <p14:creationId xmlns:p14="http://schemas.microsoft.com/office/powerpoint/2010/main" val="20118073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hdr="0" ftr="0" dt="0"/>
  <p:txStyles>
    <p:titleStyle>
      <a:lvl1pPr algn="l" rtl="0" eaLnBrk="0" fontAlgn="base" hangingPunct="0">
        <a:spcBef>
          <a:spcPct val="0"/>
        </a:spcBef>
        <a:spcAft>
          <a:spcPct val="0"/>
        </a:spcAft>
        <a:defRPr lang="en-US" sz="3600" b="1" kern="1200" dirty="0">
          <a:solidFill>
            <a:schemeClr val="accent1"/>
          </a:solidFill>
          <a:latin typeface="Arial"/>
          <a:ea typeface="+mj-ea"/>
          <a:cs typeface="Arial"/>
          <a:sym typeface="Arial" charset="0"/>
          <a:rtl val="0"/>
        </a:defRPr>
      </a:lvl1pPr>
      <a:lvl2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2pPr>
      <a:lvl3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3pPr>
      <a:lvl4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4pPr>
      <a:lvl5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5pPr>
      <a:lvl6pPr marL="4572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10"/>
          <p:cNvSpPr>
            <a:spLocks noChangeArrowheads="1"/>
          </p:cNvSpPr>
          <p:nvPr/>
        </p:nvSpPr>
        <p:spPr bwMode="auto">
          <a:xfrm>
            <a:off x="0" y="0"/>
            <a:ext cx="9144000" cy="1447800"/>
          </a:xfrm>
          <a:prstGeom prst="rect">
            <a:avLst/>
          </a:prstGeom>
          <a:gradFill rotWithShape="0">
            <a:gsLst>
              <a:gs pos="0">
                <a:srgbClr val="AECCF1"/>
              </a:gs>
              <a:gs pos="50000">
                <a:srgbClr val="CEE0F6"/>
              </a:gs>
              <a:gs pos="100000">
                <a:srgbClr val="E7F1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defRPr/>
            </a:pPr>
            <a:endParaRPr lang="en-US" altLang="en-US" sz="1800" dirty="0" smtClean="0">
              <a:solidFill>
                <a:srgbClr val="FFFFFF"/>
              </a:solidFill>
              <a:latin typeface="Calibri" panose="020F0502020204030204" pitchFamily="34" charset="0"/>
              <a:sym typeface="Calibri" panose="020F0502020204030204" pitchFamily="34" charset="0"/>
            </a:endParaRPr>
          </a:p>
        </p:txBody>
      </p:sp>
      <p:pic>
        <p:nvPicPr>
          <p:cNvPr id="1027" name="Shape 19"/>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8" y="609600"/>
            <a:ext cx="914400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sym typeface="Arial" charset="0"/>
              </a:rPr>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Slide Number Placeholder 5"/>
          <p:cNvSpPr>
            <a:spLocks noGrp="1"/>
          </p:cNvSpPr>
          <p:nvPr>
            <p:ph type="sldNum" sz="quarter" idx="4"/>
          </p:nvPr>
        </p:nvSpPr>
        <p:spPr bwMode="auto">
          <a:xfrm>
            <a:off x="3657600" y="64500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4F88213-F024-490C-988F-95F282C85F36}" type="slidenum">
              <a:rPr lang="en-US" altLang="en-US">
                <a:latin typeface="Arial" charset="0"/>
                <a:cs typeface="Arial" charset="0"/>
                <a:sym typeface="Arial" charset="0"/>
              </a:rPr>
              <a:pPr fontAlgn="base">
                <a:spcBef>
                  <a:spcPct val="0"/>
                </a:spcBef>
                <a:spcAft>
                  <a:spcPct val="0"/>
                </a:spcAft>
                <a:defRPr/>
              </a:pPr>
              <a:t>‹#›</a:t>
            </a:fld>
            <a:endParaRPr lang="en-US" altLang="en-US" dirty="0">
              <a:latin typeface="Arial" charset="0"/>
              <a:cs typeface="Arial" charset="0"/>
              <a:sym typeface="Arial" charset="0"/>
            </a:endParaRPr>
          </a:p>
        </p:txBody>
      </p:sp>
    </p:spTree>
    <p:extLst>
      <p:ext uri="{BB962C8B-B14F-4D97-AF65-F5344CB8AC3E}">
        <p14:creationId xmlns:p14="http://schemas.microsoft.com/office/powerpoint/2010/main" val="2615103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rtl="0" eaLnBrk="0" fontAlgn="base" hangingPunct="0">
        <a:spcBef>
          <a:spcPct val="0"/>
        </a:spcBef>
        <a:spcAft>
          <a:spcPct val="0"/>
        </a:spcAft>
        <a:defRPr lang="en-US" sz="3600" b="1" kern="1200" dirty="0">
          <a:solidFill>
            <a:schemeClr val="accent1"/>
          </a:solidFill>
          <a:latin typeface="Arial"/>
          <a:ea typeface="+mj-ea"/>
          <a:cs typeface="Arial"/>
          <a:sym typeface="Arial" charset="0"/>
          <a:rtl val="0"/>
        </a:defRPr>
      </a:lvl1pPr>
      <a:lvl2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2pPr>
      <a:lvl3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3pPr>
      <a:lvl4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4pPr>
      <a:lvl5pPr algn="l" rtl="0" eaLnBrk="0" fontAlgn="base" hangingPunct="0">
        <a:spcBef>
          <a:spcPct val="0"/>
        </a:spcBef>
        <a:spcAft>
          <a:spcPct val="0"/>
        </a:spcAft>
        <a:defRPr sz="3600" b="1">
          <a:solidFill>
            <a:schemeClr val="accent1"/>
          </a:solidFill>
          <a:latin typeface="Arial" panose="020B0604020202020204" pitchFamily="34" charset="0"/>
          <a:cs typeface="Arial" panose="020B0604020202020204" pitchFamily="34" charset="0"/>
          <a:sym typeface="Arial" charset="0"/>
        </a:defRPr>
      </a:lvl5pPr>
      <a:lvl6pPr marL="4572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3600" b="1">
          <a:solidFill>
            <a:schemeClr val="accent1"/>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hyperlink" Target="https://www.amazon.com/dp/B01JNR2H6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whitehouse.gov/the-press-office/2017/06/15/presidential-executive-order-expanding-apprenticeships-america" TargetMode="External"/><Relationship Id="rId5" Type="http://schemas.openxmlformats.org/officeDocument/2006/relationships/image" Target="../media/image43.jp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hyperlink" Target="http://www.dol.gov/vets/programs/hvrp/"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nvtac.org/grante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ol.gov/vets/hirevets/" TargetMode="External"/><Relationship Id="rId2" Type="http://schemas.openxmlformats.org/officeDocument/2006/relationships/hyperlink" Target="https://www.federalregister.gov/documents/2017/08/18/2017-17249/hire-vets-medallion-progra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dol.gov/vets/hirevets/" TargetMode="External"/><Relationship Id="rId2" Type="http://schemas.openxmlformats.org/officeDocument/2006/relationships/hyperlink" Target="http://www.regulations.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ol.gov/vets/hirevets/" TargetMode="External"/><Relationship Id="rId2" Type="http://schemas.openxmlformats.org/officeDocument/2006/relationships/hyperlink" Target="mailto:Smith.Randall.E@dol.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mynextmove.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urldefense.proofpoint.com/v2/url?u=https-3A__player.vimeo.com_video_226368040&amp;d=DwMFaQ&amp;c=lDF7oMaPKXpkYvev9V-fVahWL0QWnGCCAfCDz1Bns_w&amp;r=NDXezwxv2k9_pbst_alQUXQW2ANUR3fm_ohwVmideBs&amp;m=dd_TqIJT3XL9BG9Q2gZEFyIooqvFWOa3kgQIN1Yypg0&amp;s=qKm6blqebgr1gMHuNy_dHRUH5OdToKErF87Qb3_ncQM&amp;e="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tif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careeronestop.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04800" y="5630107"/>
            <a:ext cx="4229100" cy="609600"/>
          </a:xfrm>
        </p:spPr>
        <p:txBody>
          <a:bodyPr/>
          <a:lstStyle/>
          <a:p>
            <a:pPr algn="l" eaLnBrk="1" hangingPunct="1">
              <a:lnSpc>
                <a:spcPct val="80000"/>
              </a:lnSpc>
              <a:defRPr/>
            </a:pPr>
            <a:r>
              <a:rPr lang="en-US" altLang="en-US" sz="2000" dirty="0" smtClean="0">
                <a:solidFill>
                  <a:srgbClr val="002060"/>
                </a:solidFill>
                <a:latin typeface="Times New Roman" panose="02020603050405020304" pitchFamily="18" charset="0"/>
                <a:cs typeface="Times New Roman" panose="02020603050405020304" pitchFamily="18" charset="0"/>
              </a:rPr>
              <a:t>Christopher Mills</a:t>
            </a:r>
          </a:p>
          <a:p>
            <a:pPr algn="l" eaLnBrk="1" hangingPunct="1">
              <a:lnSpc>
                <a:spcPct val="80000"/>
              </a:lnSpc>
              <a:defRPr/>
            </a:pPr>
            <a:r>
              <a:rPr lang="en-US" altLang="en-US" sz="1800" dirty="0" smtClean="0">
                <a:solidFill>
                  <a:srgbClr val="002060"/>
                </a:solidFill>
                <a:latin typeface="David" panose="020E0502060401010101" pitchFamily="34" charset="-79"/>
                <a:cs typeface="David" panose="020E0502060401010101" pitchFamily="34" charset="-79"/>
              </a:rPr>
              <a:t>Local Veterans Employment Representative</a:t>
            </a:r>
          </a:p>
        </p:txBody>
      </p:sp>
      <p:sp>
        <p:nvSpPr>
          <p:cNvPr id="2051" name="Text Box 5"/>
          <p:cNvSpPr txBox="1">
            <a:spLocks noChangeArrowheads="1"/>
          </p:cNvSpPr>
          <p:nvPr/>
        </p:nvSpPr>
        <p:spPr bwMode="auto">
          <a:xfrm>
            <a:off x="0" y="1676400"/>
            <a:ext cx="921543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algn="ctr" eaLnBrk="1" fontAlgn="base" hangingPunct="1">
              <a:spcBef>
                <a:spcPct val="50000"/>
              </a:spcBef>
              <a:spcAft>
                <a:spcPct val="0"/>
              </a:spcAft>
              <a:buFontTx/>
              <a:buNone/>
            </a:pPr>
            <a:r>
              <a:rPr lang="en-US" b="1" dirty="0">
                <a:effectLst>
                  <a:outerShdw blurRad="38100" dist="38100" dir="2700000" algn="tl">
                    <a:srgbClr val="000000">
                      <a:alpha val="43137"/>
                    </a:srgbClr>
                  </a:outerShdw>
                </a:effectLst>
                <a:latin typeface="Calibri" panose="020F0502020204030204" pitchFamily="34" charset="0"/>
              </a:rPr>
              <a:t>Breaking Barriers: </a:t>
            </a:r>
            <a:r>
              <a:rPr lang="en-US" i="1" dirty="0">
                <a:effectLst>
                  <a:outerShdw blurRad="38100" dist="38100" dir="2700000" algn="tl">
                    <a:srgbClr val="000000">
                      <a:alpha val="43137"/>
                    </a:srgbClr>
                  </a:outerShdw>
                </a:effectLst>
                <a:latin typeface="Calibri" panose="020F0502020204030204" pitchFamily="34" charset="0"/>
              </a:rPr>
              <a:t>Business Engagement for Veterans </a:t>
            </a:r>
            <a:endParaRPr lang="en-US" altLang="en-US" i="1" dirty="0" smtClean="0">
              <a:solidFill>
                <a:srgbClr val="333399"/>
              </a:solidFill>
              <a:effectLst>
                <a:outerShdw blurRad="38100" dist="38100" dir="2700000" algn="tl">
                  <a:srgbClr val="000000">
                    <a:alpha val="43137"/>
                  </a:srgbClr>
                </a:outerShdw>
              </a:effectLst>
              <a:latin typeface="Calibri" panose="020F0502020204030204" pitchFamily="34" charset="0"/>
              <a:cs typeface="David" pitchFamily="34" charset="-79"/>
            </a:endParaRPr>
          </a:p>
        </p:txBody>
      </p:sp>
      <p:pic>
        <p:nvPicPr>
          <p:cNvPr id="2053" name="Picture 5" descr="C:\Users\carambula\AppData\Local\Microsoft\Windows\Temporary Internet Files\Content.IE5\I5UHFRRG\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carambula\AppData\Local\Microsoft\Windows\Temporary Internet Files\Content.IE5\CFLJBG1S\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Users\carambula\AppData\Local\Microsoft\Windows\Temporary Internet Files\Content.IE5\I5UHFRRG\Flag-map_of_Massachusetts.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3603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C:\Users\carambula\AppData\Local\Microsoft\Windows\Temporary Internet Files\Content.IE5\WCC74Z7L\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C:\Users\carambula\AppData\Local\Microsoft\Windows\Temporary Internet Files\Content.IE5\O24UQWJZ\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C:\Users\carambula\AppData\Local\Microsoft\Windows\Temporary Internet Files\Content.IE5\I5UHFRRG\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 descr="C:\Users\carambula\AppData\Local\Microsoft\Windows\Temporary Internet Files\Content.IE5\CFLJBG1S\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4" descr="C:\Users\carambula\AppData\Local\Microsoft\Windows\Temporary Internet Files\Content.IE5\WCC74Z7L\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C:\Users\carambula\AppData\Local\Microsoft\Windows\Temporary Internet Files\Content.IE5\I5UHFRRG\blockp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7" descr="C:\Users\carambula\AppData\Local\Microsoft\Windows\Temporary Internet Files\Content.IE5\CFLJBG1S\blockp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1" descr="C:\Users\carambula\AppData\Local\Microsoft\Windows\Temporary Internet Files\Content.IE5\WCC74Z7L\blockp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4" descr="C:\Users\carambula\AppData\Local\Microsoft\Windows\Temporary Internet Files\Content.IE5\O24UQWJZ\blockp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35" descr="C:\Users\carambula\AppData\Local\Microsoft\Windows\Temporary Internet Files\Content.IE5\WCC74Z7L\Flag_of_the_United_States.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599"/>
            <a:ext cx="20574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c_cifs\CIFS_Data\Redirected_Folders\chris.mills\Documents\My Pictures\rapid response summit hea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9144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933106"/>
            <a:ext cx="1977178" cy="106823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57702" y="5562599"/>
            <a:ext cx="4300537" cy="677108"/>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Paul Furbush</a:t>
            </a:r>
          </a:p>
          <a:p>
            <a:r>
              <a:rPr lang="en-US" dirty="0" smtClean="0">
                <a:solidFill>
                  <a:srgbClr val="002060"/>
                </a:solidFill>
                <a:latin typeface="David" panose="020E0502060401010101" pitchFamily="34" charset="-79"/>
                <a:cs typeface="David" panose="020E0502060401010101" pitchFamily="34" charset="-79"/>
              </a:rPr>
              <a:t>Regional Veterans Employment Coordinator</a:t>
            </a:r>
            <a:endParaRPr lang="en-US" dirty="0">
              <a:solidFill>
                <a:srgbClr val="002060"/>
              </a:solidFill>
              <a:latin typeface="David" panose="020E0502060401010101" pitchFamily="34" charset="-79"/>
              <a:cs typeface="David" panose="020E0502060401010101" pitchFamily="34" charset="-79"/>
            </a:endParaRPr>
          </a:p>
        </p:txBody>
      </p:sp>
      <p:cxnSp>
        <p:nvCxnSpPr>
          <p:cNvPr id="5" name="Straight Connector 4"/>
          <p:cNvCxnSpPr/>
          <p:nvPr/>
        </p:nvCxnSpPr>
        <p:spPr bwMode="auto">
          <a:xfrm flipH="1">
            <a:off x="4457700" y="5674800"/>
            <a:ext cx="2" cy="452705"/>
          </a:xfrm>
          <a:prstGeom prst="line">
            <a:avLst/>
          </a:prstGeom>
          <a:noFill/>
          <a:ln w="31750" cap="rnd"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2" descr="C:\Users\Furbush-Paul-M\AppData\Local\Microsoft\Windows\Temporary Internet Files\Content.Outlook\CUGBKF1S\DOL-Color_CMYK_300dp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3708273"/>
            <a:ext cx="1517904" cy="151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26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71600"/>
            <a:ext cx="8592312" cy="4524315"/>
          </a:xfrm>
          <a:prstGeom prst="rect">
            <a:avLst/>
          </a:prstGeom>
        </p:spPr>
        <p:txBody>
          <a:bodyPr wrap="square">
            <a:spAutoFit/>
          </a:bodyPr>
          <a:lstStyle/>
          <a:p>
            <a:pPr marL="342900" lvl="0" indent="-342900" eaLnBrk="0" fontAlgn="base" hangingPunct="0">
              <a:spcBef>
                <a:spcPct val="0"/>
              </a:spcBef>
              <a:spcAft>
                <a:spcPct val="0"/>
              </a:spcAft>
              <a:buFont typeface="Wingdings" panose="05000000000000000000" pitchFamily="2" charset="2"/>
              <a:buChar char="§"/>
              <a:defRPr/>
            </a:pPr>
            <a:r>
              <a:rPr lang="en-US" sz="2400" dirty="0" smtClean="0">
                <a:solidFill>
                  <a:srgbClr val="000000"/>
                </a:solidFill>
                <a:ea typeface="ＭＳ Ｐゴシック" pitchFamily="-1" charset="-128"/>
              </a:rPr>
              <a:t>RVEC receives Email directly from Veterans.gov</a:t>
            </a:r>
          </a:p>
          <a:p>
            <a:pPr marL="342900" lvl="0" indent="-342900" eaLnBrk="0" fontAlgn="base" hangingPunct="0">
              <a:spcBef>
                <a:spcPct val="0"/>
              </a:spcBef>
              <a:spcAft>
                <a:spcPct val="0"/>
              </a:spcAft>
              <a:buFont typeface="Wingdings" panose="05000000000000000000" pitchFamily="2" charset="2"/>
              <a:buChar char="§"/>
              <a:defRPr/>
            </a:pPr>
            <a:endParaRPr lang="en-US" sz="800" dirty="0" smtClean="0">
              <a:solidFill>
                <a:srgbClr val="000000"/>
              </a:solidFill>
              <a:ea typeface="ＭＳ Ｐゴシック" pitchFamily="-1" charset="-128"/>
            </a:endParaRPr>
          </a:p>
          <a:p>
            <a:pPr marL="342900" lvl="0" indent="-342900" eaLnBrk="0" fontAlgn="base" hangingPunct="0">
              <a:spcBef>
                <a:spcPct val="0"/>
              </a:spcBef>
              <a:spcAft>
                <a:spcPct val="0"/>
              </a:spcAft>
              <a:buFont typeface="Wingdings" panose="05000000000000000000" pitchFamily="2" charset="2"/>
              <a:buChar char="§"/>
              <a:defRPr/>
            </a:pPr>
            <a:r>
              <a:rPr lang="en-US" sz="2400" dirty="0" smtClean="0">
                <a:solidFill>
                  <a:srgbClr val="000000"/>
                </a:solidFill>
                <a:ea typeface="ＭＳ Ｐゴシック" pitchFamily="-1" charset="-128"/>
              </a:rPr>
              <a:t>Initial </a:t>
            </a:r>
            <a:r>
              <a:rPr lang="en-US" sz="2400" dirty="0">
                <a:solidFill>
                  <a:srgbClr val="000000"/>
                </a:solidFill>
                <a:ea typeface="ＭＳ Ｐゴシック" pitchFamily="-1" charset="-128"/>
              </a:rPr>
              <a:t>response includes brief explanation of AJCs, LVER/BSR, </a:t>
            </a:r>
            <a:r>
              <a:rPr lang="en-US" sz="2400" dirty="0" smtClean="0">
                <a:solidFill>
                  <a:srgbClr val="000000"/>
                </a:solidFill>
                <a:ea typeface="ＭＳ Ｐゴシック" pitchFamily="-1" charset="-128"/>
              </a:rPr>
              <a:t>RVEC </a:t>
            </a:r>
            <a:r>
              <a:rPr lang="en-US" sz="2400" dirty="0">
                <a:solidFill>
                  <a:srgbClr val="000000"/>
                </a:solidFill>
                <a:ea typeface="ＭＳ Ｐゴシック" pitchFamily="-1" charset="-128"/>
              </a:rPr>
              <a:t>and includes VETS Resource Cards/Fact Sheets</a:t>
            </a:r>
          </a:p>
          <a:p>
            <a:pPr marL="342900" lvl="0" indent="-342900" eaLnBrk="0" fontAlgn="base" hangingPunct="0">
              <a:spcBef>
                <a:spcPct val="0"/>
              </a:spcBef>
              <a:spcAft>
                <a:spcPct val="0"/>
              </a:spcAft>
              <a:buFont typeface="Wingdings" panose="05000000000000000000" pitchFamily="2" charset="2"/>
              <a:buChar char="§"/>
              <a:defRPr/>
            </a:pPr>
            <a:endParaRPr lang="en-US" sz="800" dirty="0">
              <a:solidFill>
                <a:srgbClr val="000000"/>
              </a:solidFill>
              <a:ea typeface="ＭＳ Ｐゴシック" pitchFamily="-1" charset="-128"/>
            </a:endParaRPr>
          </a:p>
          <a:p>
            <a:pPr marL="342900" lvl="0" indent="-342900" eaLnBrk="0" fontAlgn="base" hangingPunct="0">
              <a:spcBef>
                <a:spcPct val="0"/>
              </a:spcBef>
              <a:spcAft>
                <a:spcPct val="0"/>
              </a:spcAft>
              <a:buFont typeface="Wingdings" panose="05000000000000000000" pitchFamily="2" charset="2"/>
              <a:buChar char="§"/>
              <a:defRPr/>
            </a:pPr>
            <a:r>
              <a:rPr lang="en-US" sz="2400" dirty="0" smtClean="0">
                <a:solidFill>
                  <a:srgbClr val="000000"/>
                </a:solidFill>
                <a:ea typeface="ＭＳ Ｐゴシック" pitchFamily="-1" charset="-128"/>
              </a:rPr>
              <a:t>CC: </a:t>
            </a:r>
            <a:r>
              <a:rPr lang="en-US" sz="2400" dirty="0">
                <a:solidFill>
                  <a:srgbClr val="000000"/>
                </a:solidFill>
                <a:ea typeface="ＭＳ Ｐゴシック" pitchFamily="-1" charset="-128"/>
              </a:rPr>
              <a:t>State Veteran Program Coordinator or appropriate representative and </a:t>
            </a:r>
            <a:r>
              <a:rPr lang="en-US" sz="2400" dirty="0" smtClean="0">
                <a:solidFill>
                  <a:srgbClr val="000000"/>
                </a:solidFill>
                <a:ea typeface="ＭＳ Ｐゴシック" pitchFamily="-1" charset="-128"/>
              </a:rPr>
              <a:t>FW: </a:t>
            </a:r>
            <a:r>
              <a:rPr lang="en-US" sz="2400" dirty="0">
                <a:solidFill>
                  <a:srgbClr val="000000"/>
                </a:solidFill>
                <a:ea typeface="ＭＳ Ｐゴシック" pitchFamily="-1" charset="-128"/>
              </a:rPr>
              <a:t>Original Inquiry for </a:t>
            </a:r>
            <a:r>
              <a:rPr lang="en-US" sz="2400" dirty="0" smtClean="0">
                <a:solidFill>
                  <a:srgbClr val="000000"/>
                </a:solidFill>
                <a:ea typeface="ＭＳ Ｐゴシック" pitchFamily="-1" charset="-128"/>
              </a:rPr>
              <a:t>reference with communication to </a:t>
            </a:r>
            <a:r>
              <a:rPr lang="en-US" sz="2400" dirty="0">
                <a:solidFill>
                  <a:srgbClr val="000000"/>
                </a:solidFill>
                <a:ea typeface="ＭＳ Ｐゴシック" pitchFamily="-1" charset="-128"/>
              </a:rPr>
              <a:t>s</a:t>
            </a:r>
            <a:r>
              <a:rPr lang="en-US" sz="2400" dirty="0" smtClean="0">
                <a:solidFill>
                  <a:srgbClr val="000000"/>
                </a:solidFill>
                <a:ea typeface="ＭＳ Ｐゴシック" pitchFamily="-1" charset="-128"/>
              </a:rPr>
              <a:t>tate </a:t>
            </a:r>
            <a:r>
              <a:rPr lang="en-US" sz="2400" dirty="0">
                <a:solidFill>
                  <a:srgbClr val="000000"/>
                </a:solidFill>
                <a:ea typeface="ＭＳ Ｐゴシック" pitchFamily="-1" charset="-128"/>
              </a:rPr>
              <a:t>r</a:t>
            </a:r>
            <a:r>
              <a:rPr lang="en-US" sz="2400" dirty="0" smtClean="0">
                <a:solidFill>
                  <a:srgbClr val="000000"/>
                </a:solidFill>
                <a:ea typeface="ＭＳ Ｐゴシック" pitchFamily="-1" charset="-128"/>
              </a:rPr>
              <a:t>epresentative</a:t>
            </a:r>
            <a:endParaRPr lang="en-US" sz="2400" dirty="0">
              <a:solidFill>
                <a:srgbClr val="000000"/>
              </a:solidFill>
              <a:ea typeface="ＭＳ Ｐゴシック" pitchFamily="-1" charset="-128"/>
            </a:endParaRPr>
          </a:p>
          <a:p>
            <a:pPr marL="342900" lvl="0" indent="-342900" eaLnBrk="0" fontAlgn="base" hangingPunct="0">
              <a:spcBef>
                <a:spcPct val="0"/>
              </a:spcBef>
              <a:spcAft>
                <a:spcPct val="0"/>
              </a:spcAft>
              <a:buFont typeface="Wingdings" panose="05000000000000000000" pitchFamily="2" charset="2"/>
              <a:buChar char="§"/>
              <a:defRPr/>
            </a:pPr>
            <a:endParaRPr lang="en-US" sz="800" dirty="0">
              <a:solidFill>
                <a:srgbClr val="000000"/>
              </a:solidFill>
              <a:ea typeface="ＭＳ Ｐゴシック" pitchFamily="-1" charset="-128"/>
            </a:endParaRPr>
          </a:p>
          <a:p>
            <a:pPr marL="342900" lvl="0" indent="-342900" eaLnBrk="0" fontAlgn="base" hangingPunct="0">
              <a:spcBef>
                <a:spcPct val="0"/>
              </a:spcBef>
              <a:spcAft>
                <a:spcPct val="0"/>
              </a:spcAft>
              <a:buFont typeface="Wingdings" panose="05000000000000000000" pitchFamily="2" charset="2"/>
              <a:buChar char="§"/>
              <a:defRPr/>
            </a:pPr>
            <a:r>
              <a:rPr lang="en-US" sz="2400" dirty="0" smtClean="0">
                <a:solidFill>
                  <a:srgbClr val="000000"/>
                </a:solidFill>
                <a:ea typeface="ＭＳ Ｐゴシック" pitchFamily="-1" charset="-128"/>
              </a:rPr>
              <a:t>State Representative </a:t>
            </a:r>
            <a:r>
              <a:rPr lang="en-US" sz="2400" dirty="0">
                <a:solidFill>
                  <a:srgbClr val="000000"/>
                </a:solidFill>
                <a:ea typeface="ＭＳ Ｐゴシック" pitchFamily="-1" charset="-128"/>
              </a:rPr>
              <a:t>assigns LVER/BSR to provide </a:t>
            </a:r>
            <a:r>
              <a:rPr lang="en-US" sz="2400" dirty="0" smtClean="0">
                <a:solidFill>
                  <a:srgbClr val="000000"/>
                </a:solidFill>
                <a:ea typeface="ＭＳ Ｐゴシック" pitchFamily="-1" charset="-128"/>
              </a:rPr>
              <a:t>assistance</a:t>
            </a:r>
          </a:p>
          <a:p>
            <a:pPr marL="342900" lvl="0" indent="-342900" eaLnBrk="0" fontAlgn="base" hangingPunct="0">
              <a:spcBef>
                <a:spcPct val="0"/>
              </a:spcBef>
              <a:spcAft>
                <a:spcPct val="0"/>
              </a:spcAft>
              <a:buFont typeface="Wingdings" panose="05000000000000000000" pitchFamily="2" charset="2"/>
              <a:buChar char="§"/>
              <a:defRPr/>
            </a:pPr>
            <a:endParaRPr lang="en-US" sz="400" dirty="0">
              <a:solidFill>
                <a:srgbClr val="000000"/>
              </a:solidFill>
              <a:ea typeface="ＭＳ Ｐゴシック" pitchFamily="-1" charset="-128"/>
            </a:endParaRPr>
          </a:p>
          <a:p>
            <a:pPr marL="800100" lvl="1" indent="-342900" eaLnBrk="0" fontAlgn="base" hangingPunct="0">
              <a:spcBef>
                <a:spcPct val="0"/>
              </a:spcBef>
              <a:spcAft>
                <a:spcPct val="0"/>
              </a:spcAft>
              <a:buFont typeface="Wingdings" panose="05000000000000000000" pitchFamily="2" charset="2"/>
              <a:buChar char="Ø"/>
              <a:defRPr/>
            </a:pPr>
            <a:r>
              <a:rPr lang="en-US" sz="2000" dirty="0" smtClean="0">
                <a:solidFill>
                  <a:srgbClr val="000000"/>
                </a:solidFill>
                <a:ea typeface="ＭＳ Ｐゴシック" pitchFamily="-1" charset="-128"/>
              </a:rPr>
              <a:t>	SWA/AJC </a:t>
            </a:r>
            <a:r>
              <a:rPr lang="en-US" sz="2000" dirty="0">
                <a:solidFill>
                  <a:srgbClr val="000000"/>
                </a:solidFill>
                <a:ea typeface="ＭＳ Ｐゴシック" pitchFamily="-1" charset="-128"/>
              </a:rPr>
              <a:t>takes lead on State/Local Businesses</a:t>
            </a:r>
          </a:p>
          <a:p>
            <a:pPr marL="800100" lvl="1" indent="-342900" eaLnBrk="0" fontAlgn="base" hangingPunct="0">
              <a:spcBef>
                <a:spcPct val="0"/>
              </a:spcBef>
              <a:spcAft>
                <a:spcPct val="0"/>
              </a:spcAft>
              <a:buFont typeface="Wingdings" panose="05000000000000000000" pitchFamily="2" charset="2"/>
              <a:buChar char="Ø"/>
              <a:defRPr/>
            </a:pPr>
            <a:r>
              <a:rPr lang="en-US" sz="2000" dirty="0" smtClean="0">
                <a:solidFill>
                  <a:srgbClr val="000000"/>
                </a:solidFill>
                <a:ea typeface="ＭＳ Ｐゴシック" pitchFamily="-1" charset="-128"/>
              </a:rPr>
              <a:t>	RVEC </a:t>
            </a:r>
            <a:r>
              <a:rPr lang="en-US" sz="2000" dirty="0">
                <a:solidFill>
                  <a:srgbClr val="000000"/>
                </a:solidFill>
                <a:ea typeface="ＭＳ Ｐゴシック" pitchFamily="-1" charset="-128"/>
              </a:rPr>
              <a:t>partners with multiple </a:t>
            </a:r>
            <a:r>
              <a:rPr lang="en-US" sz="2000" dirty="0" smtClean="0">
                <a:solidFill>
                  <a:srgbClr val="000000"/>
                </a:solidFill>
                <a:ea typeface="ＭＳ Ｐゴシック" pitchFamily="-1" charset="-128"/>
              </a:rPr>
              <a:t>SWAs, LVERs/BSRs </a:t>
            </a:r>
            <a:r>
              <a:rPr lang="en-US" sz="2000" dirty="0">
                <a:solidFill>
                  <a:srgbClr val="000000"/>
                </a:solidFill>
                <a:ea typeface="ＭＳ Ｐゴシック" pitchFamily="-1" charset="-128"/>
              </a:rPr>
              <a:t>and RVECs </a:t>
            </a:r>
            <a:r>
              <a:rPr lang="en-US" sz="2000" dirty="0" smtClean="0">
                <a:solidFill>
                  <a:srgbClr val="000000"/>
                </a:solidFill>
                <a:ea typeface="ＭＳ Ｐゴシック" pitchFamily="-1" charset="-128"/>
              </a:rPr>
              <a:t>(as needed)</a:t>
            </a:r>
          </a:p>
          <a:p>
            <a:pPr lvl="1" eaLnBrk="0" fontAlgn="base" hangingPunct="0">
              <a:spcBef>
                <a:spcPct val="0"/>
              </a:spcBef>
              <a:spcAft>
                <a:spcPct val="0"/>
              </a:spcAft>
              <a:defRPr/>
            </a:pPr>
            <a:r>
              <a:rPr lang="en-US" sz="2000" dirty="0" smtClean="0">
                <a:solidFill>
                  <a:srgbClr val="000000"/>
                </a:solidFill>
                <a:ea typeface="ＭＳ Ｐゴシック" pitchFamily="-1" charset="-128"/>
              </a:rPr>
              <a:t>	for Regional and/or National </a:t>
            </a:r>
            <a:r>
              <a:rPr lang="en-US" sz="2000" dirty="0">
                <a:solidFill>
                  <a:srgbClr val="000000"/>
                </a:solidFill>
                <a:ea typeface="ＭＳ Ｐゴシック" pitchFamily="-1" charset="-128"/>
              </a:rPr>
              <a:t>Businesses </a:t>
            </a:r>
            <a:endParaRPr lang="en-US" sz="2000" dirty="0" smtClean="0">
              <a:solidFill>
                <a:srgbClr val="000000"/>
              </a:solidFill>
              <a:ea typeface="ＭＳ Ｐゴシック" pitchFamily="-1" charset="-128"/>
            </a:endParaRPr>
          </a:p>
          <a:p>
            <a:pPr marL="800100" lvl="1" indent="-342900" eaLnBrk="0" fontAlgn="base" hangingPunct="0">
              <a:spcBef>
                <a:spcPct val="0"/>
              </a:spcBef>
              <a:spcAft>
                <a:spcPct val="0"/>
              </a:spcAft>
              <a:buFont typeface="Wingdings" panose="05000000000000000000" pitchFamily="2" charset="2"/>
              <a:buChar char="§"/>
              <a:defRPr/>
            </a:pPr>
            <a:endParaRPr lang="en-US" sz="800" dirty="0">
              <a:solidFill>
                <a:srgbClr val="000000"/>
              </a:solidFill>
              <a:ea typeface="ＭＳ Ｐゴシック" pitchFamily="-1" charset="-128"/>
            </a:endParaRPr>
          </a:p>
          <a:p>
            <a:pPr marL="342900" lvl="0" indent="-342900" eaLnBrk="0" fontAlgn="base" hangingPunct="0">
              <a:spcBef>
                <a:spcPct val="0"/>
              </a:spcBef>
              <a:spcAft>
                <a:spcPct val="0"/>
              </a:spcAft>
              <a:buFont typeface="Wingdings" panose="05000000000000000000" pitchFamily="2" charset="2"/>
              <a:buChar char="§"/>
              <a:defRPr/>
            </a:pPr>
            <a:r>
              <a:rPr lang="en-US" sz="2400" dirty="0">
                <a:solidFill>
                  <a:srgbClr val="000000"/>
                </a:solidFill>
                <a:ea typeface="ＭＳ Ｐゴシック" pitchFamily="-1" charset="-128"/>
              </a:rPr>
              <a:t>RVEC </a:t>
            </a:r>
            <a:r>
              <a:rPr lang="en-US" sz="2400" dirty="0" smtClean="0">
                <a:solidFill>
                  <a:srgbClr val="000000"/>
                </a:solidFill>
                <a:ea typeface="ＭＳ Ｐゴシック" pitchFamily="-1" charset="-128"/>
              </a:rPr>
              <a:t>Follows-Up </a:t>
            </a:r>
            <a:r>
              <a:rPr lang="en-US" sz="2400" dirty="0">
                <a:solidFill>
                  <a:srgbClr val="000000"/>
                </a:solidFill>
                <a:ea typeface="ＭＳ Ｐゴシック" pitchFamily="-1" charset="-128"/>
              </a:rPr>
              <a:t>with Business and </a:t>
            </a:r>
            <a:r>
              <a:rPr lang="en-US" sz="2400" dirty="0" smtClean="0">
                <a:solidFill>
                  <a:srgbClr val="000000"/>
                </a:solidFill>
                <a:ea typeface="ＭＳ Ｐゴシック" pitchFamily="-1" charset="-128"/>
              </a:rPr>
              <a:t>SWA, AJC, LVER/BSR</a:t>
            </a:r>
            <a:endParaRPr lang="en-US" sz="2400" dirty="0">
              <a:solidFill>
                <a:srgbClr val="000000"/>
              </a:solidFill>
              <a:ea typeface="ＭＳ Ｐゴシック" pitchFamily="-1" charset="-128"/>
            </a:endParaRPr>
          </a:p>
        </p:txBody>
      </p:sp>
      <p:sp>
        <p:nvSpPr>
          <p:cNvPr id="3" name="Title 1"/>
          <p:cNvSpPr txBox="1">
            <a:spLocks/>
          </p:cNvSpPr>
          <p:nvPr/>
        </p:nvSpPr>
        <p:spPr>
          <a:xfrm>
            <a:off x="0" y="0"/>
            <a:ext cx="8516112" cy="1207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1F497D"/>
                </a:solidFill>
                <a:cs typeface="Times New Roman" panose="02020603050405020304" pitchFamily="18" charset="0"/>
              </a:rPr>
              <a:t>	</a:t>
            </a:r>
            <a:r>
              <a:rPr lang="en-US" sz="4000" b="1" i="1" dirty="0" smtClean="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rPr>
              <a:t>VETERANS.GOV	Inquiry</a:t>
            </a:r>
            <a:endParaRPr lang="en-US" sz="40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85437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7620"/>
            <a:ext cx="89154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F497D"/>
                </a:solidFill>
              </a:rPr>
              <a:t>	</a:t>
            </a:r>
            <a:r>
              <a:rPr lang="en-US" sz="4000" b="1" i="1" dirty="0" smtClean="0">
                <a:solidFill>
                  <a:schemeClr val="accent1">
                    <a:lumMod val="75000"/>
                  </a:schemeClr>
                </a:solidFill>
                <a:effectLst>
                  <a:outerShdw blurRad="38100" dist="38100" dir="2700000" algn="tl">
                    <a:srgbClr val="000000">
                      <a:alpha val="43137"/>
                    </a:srgbClr>
                  </a:outerShdw>
                </a:effectLst>
              </a:rPr>
              <a:t>Employment Workshop eBook</a:t>
            </a:r>
            <a:endParaRPr lang="en-US" sz="40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 t="31471" r="38206" b="22425"/>
          <a:stretch/>
        </p:blipFill>
        <p:spPr bwMode="auto">
          <a:xfrm>
            <a:off x="320675" y="1303020"/>
            <a:ext cx="8061325"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
          <p:cNvSpPr>
            <a:spLocks noChangeArrowheads="1"/>
          </p:cNvSpPr>
          <p:nvPr/>
        </p:nvSpPr>
        <p:spPr bwMode="auto">
          <a:xfrm>
            <a:off x="2667000" y="6248400"/>
            <a:ext cx="40830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34" charset="-128"/>
              </a:defRPr>
            </a:lvl1pPr>
            <a:lvl2pPr marL="742950" indent="-285750">
              <a:spcBef>
                <a:spcPct val="20000"/>
              </a:spcBef>
              <a:buClr>
                <a:schemeClr val="accent2"/>
              </a:buClr>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Char char="•"/>
              <a:defRPr sz="2400">
                <a:solidFill>
                  <a:schemeClr val="tx1"/>
                </a:solidFill>
                <a:latin typeface="Candara" pitchFamily="34"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ClrTx/>
              <a:buSzTx/>
              <a:buFontTx/>
              <a:buNone/>
            </a:pPr>
            <a:r>
              <a:rPr lang="en-US" altLang="en-US" sz="1600" u="sng" dirty="0">
                <a:solidFill>
                  <a:prstClr val="black"/>
                </a:solidFill>
                <a:latin typeface="Arial" charset="0"/>
                <a:hlinkClick r:id="rId4"/>
              </a:rPr>
              <a:t>https://www.amazon.com/dp/B01JNR2H6A</a:t>
            </a:r>
            <a:endParaRPr lang="en-US" altLang="en-US" sz="1600" dirty="0">
              <a:solidFill>
                <a:prstClr val="black"/>
              </a:solidFill>
              <a:latin typeface="Arial" charset="0"/>
            </a:endParaRPr>
          </a:p>
        </p:txBody>
      </p:sp>
      <p:sp>
        <p:nvSpPr>
          <p:cNvPr id="2" name="Rectangle 1"/>
          <p:cNvSpPr/>
          <p:nvPr/>
        </p:nvSpPr>
        <p:spPr>
          <a:xfrm>
            <a:off x="1264446" y="4930953"/>
            <a:ext cx="2057400" cy="882293"/>
          </a:xfrm>
          <a:prstGeom prst="rect">
            <a:avLst/>
          </a:prstGeom>
        </p:spPr>
        <p:txBody>
          <a:bodyPr wrap="square">
            <a:spAutoFit/>
          </a:bodyPr>
          <a:lstStyle/>
          <a:p>
            <a:pPr marL="742950" lvl="1" indent="-285750" eaLnBrk="0" fontAlgn="base" hangingPunct="0">
              <a:spcBef>
                <a:spcPct val="0"/>
              </a:spcBef>
              <a:spcAft>
                <a:spcPts val="400"/>
              </a:spcAft>
              <a:buClr>
                <a:srgbClr val="0B1F65"/>
              </a:buClr>
              <a:buFont typeface="Wingdings" panose="05000000000000000000" pitchFamily="2" charset="2"/>
              <a:buChar char="q"/>
            </a:pPr>
            <a:r>
              <a:rPr lang="en-US" altLang="en-US" sz="1600" b="1" dirty="0" smtClean="0">
                <a:solidFill>
                  <a:srgbClr val="000000"/>
                </a:solidFill>
              </a:rPr>
              <a:t>FREE</a:t>
            </a:r>
          </a:p>
          <a:p>
            <a:pPr marL="742950" lvl="1" indent="-285750" eaLnBrk="0" fontAlgn="base" hangingPunct="0">
              <a:spcBef>
                <a:spcPct val="0"/>
              </a:spcBef>
              <a:spcAft>
                <a:spcPts val="400"/>
              </a:spcAft>
              <a:buClr>
                <a:srgbClr val="0B1F65"/>
              </a:buClr>
              <a:buFont typeface="Wingdings" panose="05000000000000000000" pitchFamily="2" charset="2"/>
              <a:buChar char="q"/>
            </a:pPr>
            <a:r>
              <a:rPr lang="en-US" altLang="en-US" sz="1600" b="1" dirty="0" smtClean="0">
                <a:solidFill>
                  <a:srgbClr val="000000"/>
                </a:solidFill>
              </a:rPr>
              <a:t>Read On Any Device</a:t>
            </a:r>
            <a:endParaRPr lang="en-US" altLang="en-US" sz="1600" b="1" dirty="0">
              <a:solidFill>
                <a:srgbClr val="0000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799" y="4686300"/>
            <a:ext cx="3347883" cy="13716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1846" y="4686633"/>
            <a:ext cx="1371267" cy="1371267"/>
          </a:xfrm>
          <a:prstGeom prst="rect">
            <a:avLst/>
          </a:prstGeom>
        </p:spPr>
      </p:pic>
    </p:spTree>
    <p:extLst>
      <p:ext uri="{BB962C8B-B14F-4D97-AF65-F5344CB8AC3E}">
        <p14:creationId xmlns:p14="http://schemas.microsoft.com/office/powerpoint/2010/main" val="256900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7620" y="0"/>
            <a:ext cx="78867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i="1" dirty="0" smtClean="0">
                <a:solidFill>
                  <a:schemeClr val="accent1">
                    <a:lumMod val="75000"/>
                  </a:schemeClr>
                </a:solidFill>
                <a:effectLst>
                  <a:outerShdw blurRad="38100" dist="38100" dir="2700000" algn="tl">
                    <a:srgbClr val="000000">
                      <a:alpha val="43137"/>
                    </a:srgbClr>
                  </a:outerShdw>
                </a:effectLst>
              </a:rPr>
              <a:t>	Licensing and Certifications</a:t>
            </a:r>
            <a:endParaRPr lang="en-US" sz="36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3" name="Rectangle 14"/>
          <p:cNvSpPr>
            <a:spLocks noChangeArrowheads="1"/>
          </p:cNvSpPr>
          <p:nvPr/>
        </p:nvSpPr>
        <p:spPr bwMode="auto">
          <a:xfrm>
            <a:off x="899160" y="5919946"/>
            <a:ext cx="7239000" cy="608013"/>
          </a:xfrm>
          <a:prstGeom prst="rect">
            <a:avLst/>
          </a:prstGeom>
          <a:solidFill>
            <a:schemeClr val="tx2">
              <a:lumMod val="75000"/>
              <a:alpha val="95000"/>
            </a:schemeClr>
          </a:solidFill>
          <a:ln w="25400" algn="ctr">
            <a:noFill/>
            <a:miter lim="800000"/>
            <a:headEnd/>
            <a:tailEnd/>
          </a:ln>
        </p:spPr>
        <p:txBody>
          <a:bodyPr anchor="ct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742950" indent="-28575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algn="ctr">
              <a:spcBef>
                <a:spcPct val="0"/>
              </a:spcBef>
              <a:buFontTx/>
              <a:buNone/>
            </a:pPr>
            <a:r>
              <a:rPr lang="en-US" altLang="en-US" sz="2000" i="1" dirty="0" smtClean="0">
                <a:solidFill>
                  <a:prstClr val="white"/>
                </a:solidFill>
                <a:latin typeface="Calibri" panose="020F0502020204030204" pitchFamily="34" charset="0"/>
                <a:cs typeface="Calibri" panose="020F0502020204030204" pitchFamily="34" charset="0"/>
              </a:rPr>
              <a:t>The opportunities for service members to translate their experience and skills into civilian employment has never been better! </a:t>
            </a:r>
            <a:endParaRPr lang="en-US" altLang="en-US" sz="2000" i="1" dirty="0">
              <a:solidFill>
                <a:prstClr val="white"/>
              </a:solidFill>
              <a:latin typeface="Calibri" panose="020F0502020204030204" pitchFamily="34" charset="0"/>
              <a:cs typeface="Calibri" panose="020F0502020204030204" pitchFamily="34" charset="0"/>
            </a:endParaRPr>
          </a:p>
        </p:txBody>
      </p:sp>
      <p:sp>
        <p:nvSpPr>
          <p:cNvPr id="14" name="TextBox 1"/>
          <p:cNvSpPr txBox="1">
            <a:spLocks noChangeArrowheads="1"/>
          </p:cNvSpPr>
          <p:nvPr/>
        </p:nvSpPr>
        <p:spPr bwMode="auto">
          <a:xfrm>
            <a:off x="381000" y="1524000"/>
            <a:ext cx="8675688" cy="397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1" charset="0"/>
                <a:ea typeface="ＭＳ Ｐゴシック" pitchFamily="-1" charset="-128"/>
              </a:defRPr>
            </a:lvl1pPr>
            <a:lvl2pPr marL="742950" indent="-28575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a:buFont typeface="Wingdings" pitchFamily="-1" charset="2"/>
              <a:buChar char="§"/>
            </a:pPr>
            <a:r>
              <a:rPr lang="en-US" altLang="en-US" sz="2600" dirty="0">
                <a:solidFill>
                  <a:prstClr val="black"/>
                </a:solidFill>
                <a:latin typeface="+mn-lt"/>
                <a:cs typeface="Calibri" panose="020F0502020204030204" pitchFamily="34" charset="0"/>
              </a:rPr>
              <a:t>Service members are trained in hundreds of occupations with relevance to civilian employment </a:t>
            </a:r>
            <a:r>
              <a:rPr lang="en-US" altLang="en-US" sz="2600" dirty="0" smtClean="0">
                <a:solidFill>
                  <a:prstClr val="black"/>
                </a:solidFill>
                <a:latin typeface="+mn-lt"/>
                <a:cs typeface="Calibri" panose="020F0502020204030204" pitchFamily="34" charset="0"/>
              </a:rPr>
              <a:t>opportunities</a:t>
            </a:r>
          </a:p>
          <a:p>
            <a:pPr>
              <a:buFont typeface="Wingdings" pitchFamily="-1" charset="2"/>
              <a:buChar char="§"/>
            </a:pPr>
            <a:endParaRPr lang="en-US" altLang="en-US" sz="800" dirty="0">
              <a:solidFill>
                <a:prstClr val="black"/>
              </a:solidFill>
              <a:latin typeface="+mn-lt"/>
              <a:cs typeface="Calibri" panose="020F0502020204030204" pitchFamily="34" charset="0"/>
            </a:endParaRPr>
          </a:p>
          <a:p>
            <a:pPr>
              <a:buFont typeface="Wingdings" pitchFamily="-1" charset="2"/>
              <a:buChar char="§"/>
            </a:pPr>
            <a:r>
              <a:rPr lang="en-US" altLang="en-US" sz="2600" dirty="0">
                <a:solidFill>
                  <a:prstClr val="black"/>
                </a:solidFill>
                <a:latin typeface="+mn-lt"/>
                <a:cs typeface="Calibri" panose="020F0502020204030204" pitchFamily="34" charset="0"/>
              </a:rPr>
              <a:t>There are few nationally recognized licenses and certifications </a:t>
            </a:r>
            <a:endParaRPr lang="en-US" altLang="en-US" sz="2600" dirty="0" smtClean="0">
              <a:solidFill>
                <a:prstClr val="black"/>
              </a:solidFill>
              <a:latin typeface="+mn-lt"/>
              <a:cs typeface="Calibri" panose="020F0502020204030204" pitchFamily="34" charset="0"/>
            </a:endParaRPr>
          </a:p>
          <a:p>
            <a:pPr>
              <a:buFont typeface="Wingdings" pitchFamily="-1" charset="2"/>
              <a:buChar char="§"/>
            </a:pPr>
            <a:endParaRPr lang="en-US" altLang="en-US" sz="800" dirty="0">
              <a:solidFill>
                <a:prstClr val="black"/>
              </a:solidFill>
              <a:latin typeface="+mn-lt"/>
              <a:cs typeface="Calibri" panose="020F0502020204030204" pitchFamily="34" charset="0"/>
            </a:endParaRPr>
          </a:p>
          <a:p>
            <a:pPr>
              <a:buFont typeface="Wingdings" pitchFamily="-1" charset="2"/>
              <a:buChar char="§"/>
            </a:pPr>
            <a:r>
              <a:rPr lang="en-US" altLang="en-US" sz="2600" dirty="0">
                <a:solidFill>
                  <a:prstClr val="black"/>
                </a:solidFill>
                <a:latin typeface="+mn-lt"/>
                <a:cs typeface="Calibri" panose="020F0502020204030204" pitchFamily="34" charset="0"/>
              </a:rPr>
              <a:t>DOL is working with </a:t>
            </a:r>
            <a:r>
              <a:rPr lang="en-US" altLang="en-US" sz="2600" dirty="0" smtClean="0">
                <a:solidFill>
                  <a:prstClr val="black"/>
                </a:solidFill>
                <a:latin typeface="+mn-lt"/>
                <a:cs typeface="Calibri" panose="020F0502020204030204" pitchFamily="34" charset="0"/>
              </a:rPr>
              <a:t>DOD and the </a:t>
            </a:r>
            <a:r>
              <a:rPr lang="en-US" altLang="en-US" sz="2600" dirty="0">
                <a:solidFill>
                  <a:prstClr val="black"/>
                </a:solidFill>
                <a:latin typeface="+mn-lt"/>
                <a:cs typeface="Calibri" panose="020F0502020204030204" pitchFamily="34" charset="0"/>
              </a:rPr>
              <a:t>states as they develop their licensing and certification </a:t>
            </a:r>
            <a:r>
              <a:rPr lang="en-US" altLang="en-US" sz="2600" dirty="0" smtClean="0">
                <a:solidFill>
                  <a:prstClr val="black"/>
                </a:solidFill>
                <a:latin typeface="+mn-lt"/>
                <a:cs typeface="Calibri" panose="020F0502020204030204" pitchFamily="34" charset="0"/>
              </a:rPr>
              <a:t>programs</a:t>
            </a:r>
          </a:p>
          <a:p>
            <a:pPr>
              <a:buFont typeface="Wingdings" pitchFamily="-1" charset="2"/>
              <a:buChar char="§"/>
            </a:pPr>
            <a:endParaRPr lang="en-US" altLang="en-US" sz="800" dirty="0" smtClean="0">
              <a:solidFill>
                <a:prstClr val="black"/>
              </a:solidFill>
              <a:latin typeface="+mn-lt"/>
              <a:cs typeface="Calibri" panose="020F0502020204030204" pitchFamily="34" charset="0"/>
            </a:endParaRPr>
          </a:p>
          <a:p>
            <a:pPr>
              <a:buFont typeface="Wingdings" pitchFamily="-1" charset="2"/>
              <a:buChar char="§"/>
            </a:pPr>
            <a:r>
              <a:rPr lang="en-US" altLang="en-US" sz="2600" dirty="0">
                <a:solidFill>
                  <a:prstClr val="black"/>
                </a:solidFill>
                <a:latin typeface="+mn-lt"/>
                <a:cs typeface="Calibri" panose="020F0502020204030204" pitchFamily="34" charset="0"/>
              </a:rPr>
              <a:t>Counselors at the American Job Centers can help veterans navigate through the Licensing and Certification </a:t>
            </a:r>
            <a:r>
              <a:rPr lang="en-US" altLang="en-US" sz="2600" dirty="0" smtClean="0">
                <a:solidFill>
                  <a:prstClr val="black"/>
                </a:solidFill>
                <a:latin typeface="+mn-lt"/>
                <a:cs typeface="Calibri" panose="020F0502020204030204" pitchFamily="34" charset="0"/>
              </a:rPr>
              <a:t>process</a:t>
            </a:r>
            <a:endParaRPr lang="en-US" altLang="en-US" sz="2600" dirty="0">
              <a:solidFill>
                <a:prstClr val="black"/>
              </a:solidFill>
              <a:latin typeface="+mn-lt"/>
              <a:cs typeface="Calibri" panose="020F0502020204030204" pitchFamily="34" charset="0"/>
            </a:endParaRPr>
          </a:p>
        </p:txBody>
      </p:sp>
    </p:spTree>
    <p:extLst>
      <p:ext uri="{BB962C8B-B14F-4D97-AF65-F5344CB8AC3E}">
        <p14:creationId xmlns:p14="http://schemas.microsoft.com/office/powerpoint/2010/main" val="4096460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 y="0"/>
            <a:ext cx="78867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i="1" dirty="0" smtClean="0">
                <a:solidFill>
                  <a:schemeClr val="accent1">
                    <a:lumMod val="75000"/>
                  </a:schemeClr>
                </a:solidFill>
                <a:effectLst>
                  <a:outerShdw blurRad="38100" dist="38100" dir="2700000" algn="tl">
                    <a:srgbClr val="000000">
                      <a:alpha val="43137"/>
                    </a:srgbClr>
                  </a:outerShdw>
                </a:effectLst>
              </a:rPr>
              <a:t>	Education and Experience</a:t>
            </a:r>
            <a:endParaRPr lang="en-US" sz="36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3082"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 r="24265"/>
          <a:stretch/>
        </p:blipFill>
        <p:spPr bwMode="auto">
          <a:xfrm>
            <a:off x="7620" y="1371600"/>
            <a:ext cx="9136380"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62157"/>
          <a:stretch/>
        </p:blipFill>
        <p:spPr bwMode="auto">
          <a:xfrm>
            <a:off x="4575810" y="1371600"/>
            <a:ext cx="4568190"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1000" y="2034540"/>
            <a:ext cx="8610600" cy="4247317"/>
          </a:xfrm>
          <a:prstGeom prst="rect">
            <a:avLst/>
          </a:prstGeom>
        </p:spPr>
        <p:txBody>
          <a:bodyPr wrap="square">
            <a:spAutoFit/>
          </a:bodyPr>
          <a:lstStyle/>
          <a:p>
            <a:pPr marL="342900" indent="-342900">
              <a:buFont typeface="Wingdings" panose="05000000000000000000" pitchFamily="2" charset="2"/>
              <a:buChar char="§"/>
            </a:pPr>
            <a:r>
              <a:rPr lang="en-US" sz="2400" dirty="0" smtClean="0"/>
              <a:t>Joint </a:t>
            </a:r>
            <a:r>
              <a:rPr lang="en-US" sz="2400" dirty="0"/>
              <a:t>Services </a:t>
            </a:r>
            <a:r>
              <a:rPr lang="en-US" sz="2400" dirty="0" smtClean="0"/>
              <a:t>Transcripts </a:t>
            </a:r>
            <a:r>
              <a:rPr lang="en-US" sz="2400" dirty="0"/>
              <a:t>(JST) </a:t>
            </a:r>
            <a:r>
              <a:rPr lang="en-US" sz="2400" dirty="0" smtClean="0"/>
              <a:t>provide descriptions </a:t>
            </a:r>
            <a:r>
              <a:rPr lang="en-US" sz="2400" dirty="0"/>
              <a:t>of military schooling and work </a:t>
            </a:r>
            <a:r>
              <a:rPr lang="en-US" sz="2400" dirty="0" smtClean="0"/>
              <a:t>history in </a:t>
            </a:r>
            <a:r>
              <a:rPr lang="en-US" sz="2400" dirty="0"/>
              <a:t>civilian </a:t>
            </a:r>
            <a:r>
              <a:rPr lang="en-US" sz="2400" dirty="0" smtClean="0"/>
              <a:t>language </a:t>
            </a:r>
          </a:p>
          <a:p>
            <a:pPr marL="285750" indent="-285750">
              <a:buFont typeface="Wingdings" panose="05000000000000000000" pitchFamily="2" charset="2"/>
              <a:buChar char="§"/>
            </a:pPr>
            <a:endParaRPr lang="en-US" sz="400" dirty="0" smtClean="0"/>
          </a:p>
          <a:p>
            <a:pPr marL="342900" indent="-342900">
              <a:buFont typeface="Wingdings" panose="05000000000000000000" pitchFamily="2" charset="2"/>
              <a:buChar char="§"/>
            </a:pPr>
            <a:r>
              <a:rPr lang="en-US" sz="2400" dirty="0" smtClean="0"/>
              <a:t>Available to enlisted</a:t>
            </a:r>
            <a:r>
              <a:rPr lang="en-US" sz="2400" dirty="0"/>
              <a:t>, officers and warrant officers, </a:t>
            </a:r>
            <a:r>
              <a:rPr lang="en-US" sz="2400" dirty="0" smtClean="0"/>
              <a:t>active </a:t>
            </a:r>
            <a:r>
              <a:rPr lang="en-US" sz="2400" dirty="0"/>
              <a:t>and </a:t>
            </a:r>
            <a:r>
              <a:rPr lang="en-US" sz="2400" dirty="0" smtClean="0"/>
              <a:t>veterans, </a:t>
            </a:r>
            <a:r>
              <a:rPr lang="en-US" sz="2400" dirty="0"/>
              <a:t>from </a:t>
            </a:r>
            <a:r>
              <a:rPr lang="en-US" sz="2400" dirty="0" smtClean="0"/>
              <a:t>Army, </a:t>
            </a:r>
            <a:r>
              <a:rPr lang="en-US" sz="2400" dirty="0"/>
              <a:t>Coast Guard, Marine Corps and Navy. </a:t>
            </a:r>
            <a:endParaRPr lang="en-US" sz="2400" dirty="0" smtClean="0"/>
          </a:p>
          <a:p>
            <a:r>
              <a:rPr lang="en-US" sz="2400" dirty="0"/>
              <a:t> </a:t>
            </a:r>
            <a:r>
              <a:rPr lang="en-US" sz="2400" dirty="0" smtClean="0"/>
              <a:t>   (Air </a:t>
            </a:r>
            <a:r>
              <a:rPr lang="en-US" sz="2400" dirty="0"/>
              <a:t>Force personnel should contact </a:t>
            </a:r>
            <a:r>
              <a:rPr lang="en-US" sz="2400" dirty="0" smtClean="0"/>
              <a:t>CCAF)</a:t>
            </a:r>
          </a:p>
          <a:p>
            <a:pPr marL="285750" indent="-285750">
              <a:buFont typeface="Wingdings" panose="05000000000000000000" pitchFamily="2" charset="2"/>
              <a:buChar char="§"/>
            </a:pPr>
            <a:endParaRPr lang="en-US" sz="400" dirty="0" smtClean="0"/>
          </a:p>
          <a:p>
            <a:pPr marL="342900" indent="-342900">
              <a:buFont typeface="Wingdings" panose="05000000000000000000" pitchFamily="2" charset="2"/>
              <a:buChar char="§"/>
            </a:pPr>
            <a:r>
              <a:rPr lang="en-US" sz="2400" dirty="0" smtClean="0"/>
              <a:t>JST </a:t>
            </a:r>
            <a:r>
              <a:rPr lang="en-US" sz="2400" dirty="0"/>
              <a:t>is approved by the American Council on Education (ACE) to validate a service member's military </a:t>
            </a:r>
            <a:r>
              <a:rPr lang="en-US" sz="2400" dirty="0" smtClean="0"/>
              <a:t>experience </a:t>
            </a:r>
            <a:r>
              <a:rPr lang="en-US" sz="2400" dirty="0"/>
              <a:t>and training along with the corresponding ACE college </a:t>
            </a:r>
            <a:r>
              <a:rPr lang="en-US" sz="2400" dirty="0" smtClean="0"/>
              <a:t>credit recommendations.</a:t>
            </a:r>
          </a:p>
          <a:p>
            <a:pPr marL="285750" indent="-285750">
              <a:buFont typeface="Wingdings" panose="05000000000000000000" pitchFamily="2" charset="2"/>
              <a:buChar char="§"/>
            </a:pPr>
            <a:endParaRPr lang="en-US" sz="400" dirty="0"/>
          </a:p>
          <a:p>
            <a:pPr marL="342900" indent="-342900">
              <a:buFont typeface="Wingdings" panose="05000000000000000000" pitchFamily="2" charset="2"/>
              <a:buChar char="§"/>
            </a:pPr>
            <a:r>
              <a:rPr lang="en-US" sz="2400" dirty="0"/>
              <a:t>A</a:t>
            </a:r>
            <a:r>
              <a:rPr lang="en-US" sz="2400" dirty="0" smtClean="0"/>
              <a:t>ccepted </a:t>
            </a:r>
            <a:r>
              <a:rPr lang="en-US" sz="2400" dirty="0"/>
              <a:t>by more than 2,300 </a:t>
            </a:r>
            <a:r>
              <a:rPr lang="en-US" sz="2400" dirty="0" smtClean="0"/>
              <a:t>colleges and universities</a:t>
            </a:r>
            <a:endParaRPr lang="en-US" sz="2400" dirty="0"/>
          </a:p>
          <a:p>
            <a:endParaRPr lang="en-US" dirty="0" smtClean="0"/>
          </a:p>
        </p:txBody>
      </p:sp>
    </p:spTree>
    <p:extLst>
      <p:ext uri="{BB962C8B-B14F-4D97-AF65-F5344CB8AC3E}">
        <p14:creationId xmlns:p14="http://schemas.microsoft.com/office/powerpoint/2010/main" val="4138452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73" b="1373"/>
          <a:stretch/>
        </p:blipFill>
        <p:spPr bwMode="auto">
          <a:xfrm>
            <a:off x="223371" y="1272537"/>
            <a:ext cx="4172337" cy="432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b="11640"/>
          <a:stretch/>
        </p:blipFill>
        <p:spPr bwMode="auto">
          <a:xfrm>
            <a:off x="4395708" y="1272537"/>
            <a:ext cx="3936637" cy="477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7620" y="0"/>
            <a:ext cx="78867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i="1" dirty="0" smtClean="0">
                <a:solidFill>
                  <a:schemeClr val="accent1">
                    <a:lumMod val="75000"/>
                  </a:schemeClr>
                </a:solidFill>
                <a:effectLst>
                  <a:outerShdw blurRad="38100" dist="38100" dir="2700000" algn="tl">
                    <a:srgbClr val="000000">
                      <a:alpha val="43137"/>
                    </a:srgbClr>
                  </a:outerShdw>
                </a:effectLst>
              </a:rPr>
              <a:t>	JST Credits</a:t>
            </a:r>
            <a:endParaRPr lang="en-US" sz="36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66785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78867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1F497D"/>
                </a:solidFill>
              </a:rPr>
              <a:t>	</a:t>
            </a:r>
            <a:r>
              <a:rPr lang="en-US" sz="4000" b="1" i="1" dirty="0" smtClean="0">
                <a:solidFill>
                  <a:schemeClr val="accent1">
                    <a:lumMod val="75000"/>
                  </a:schemeClr>
                </a:solidFill>
                <a:effectLst>
                  <a:outerShdw blurRad="38100" dist="38100" dir="2700000" algn="tl">
                    <a:srgbClr val="000000">
                      <a:alpha val="43137"/>
                    </a:srgbClr>
                  </a:outerShdw>
                </a:effectLst>
              </a:rPr>
              <a:t>DOD </a:t>
            </a:r>
            <a:r>
              <a:rPr lang="en-US" sz="4000" b="1" i="1" dirty="0" err="1" smtClean="0">
                <a:solidFill>
                  <a:schemeClr val="accent1">
                    <a:lumMod val="75000"/>
                  </a:schemeClr>
                </a:solidFill>
                <a:effectLst>
                  <a:outerShdw blurRad="38100" dist="38100" dir="2700000" algn="tl">
                    <a:srgbClr val="000000">
                      <a:alpha val="43137"/>
                    </a:srgbClr>
                  </a:outerShdw>
                </a:effectLst>
              </a:rPr>
              <a:t>SkillBridge</a:t>
            </a:r>
            <a:endParaRPr lang="en-US" sz="40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0" name="TextBox 9"/>
          <p:cNvSpPr txBox="1"/>
          <p:nvPr/>
        </p:nvSpPr>
        <p:spPr>
          <a:xfrm>
            <a:off x="845559" y="5791200"/>
            <a:ext cx="7423768" cy="646113"/>
          </a:xfrm>
          <a:prstGeom prst="rect">
            <a:avLst/>
          </a:prstGeom>
          <a:noFill/>
        </p:spPr>
        <p:txBody>
          <a:bodyPr wrap="square">
            <a:spAutoFit/>
          </a:bodyPr>
          <a:lstStyle/>
          <a:p>
            <a:pPr algn="ctr">
              <a:defRPr/>
            </a:pPr>
            <a:r>
              <a:rPr lang="en-US" b="1" dirty="0">
                <a:solidFill>
                  <a:srgbClr val="000000"/>
                </a:solidFill>
              </a:rPr>
              <a:t>DoD can use the </a:t>
            </a:r>
            <a:r>
              <a:rPr lang="en-US" b="1" dirty="0" err="1">
                <a:solidFill>
                  <a:srgbClr val="000000"/>
                </a:solidFill>
              </a:rPr>
              <a:t>SkillBridge</a:t>
            </a:r>
            <a:r>
              <a:rPr lang="en-US" b="1" dirty="0">
                <a:solidFill>
                  <a:srgbClr val="000000"/>
                </a:solidFill>
              </a:rPr>
              <a:t> program to connect to DOL programs already </a:t>
            </a:r>
            <a:r>
              <a:rPr lang="en-US" b="1" dirty="0" smtClean="0">
                <a:solidFill>
                  <a:srgbClr val="000000"/>
                </a:solidFill>
              </a:rPr>
              <a:t>in place </a:t>
            </a:r>
            <a:r>
              <a:rPr lang="en-US" b="1" dirty="0">
                <a:solidFill>
                  <a:srgbClr val="000000"/>
                </a:solidFill>
              </a:rPr>
              <a:t>and funded to facilitate </a:t>
            </a:r>
            <a:r>
              <a:rPr lang="en-US" b="1" dirty="0" smtClean="0">
                <a:solidFill>
                  <a:srgbClr val="000000"/>
                </a:solidFill>
              </a:rPr>
              <a:t>Transitioning Service Members</a:t>
            </a:r>
            <a:r>
              <a:rPr lang="en-US" b="1" dirty="0">
                <a:solidFill>
                  <a:srgbClr val="000000"/>
                </a:solidFill>
              </a:rPr>
              <a:t>’ </a:t>
            </a:r>
            <a:r>
              <a:rPr lang="en-US" b="1" dirty="0" smtClean="0">
                <a:solidFill>
                  <a:srgbClr val="000000"/>
                </a:solidFill>
              </a:rPr>
              <a:t>success</a:t>
            </a:r>
            <a:endParaRPr lang="en-US" sz="1400" b="1" dirty="0">
              <a:solidFill>
                <a:srgbClr val="000000"/>
              </a:solidFill>
            </a:endParaRPr>
          </a:p>
        </p:txBody>
      </p:sp>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95400"/>
            <a:ext cx="9144000" cy="990599"/>
          </a:xfrm>
          <a:prstGeom prst="rect">
            <a:avLst/>
          </a:prstGeom>
        </p:spPr>
      </p:pic>
      <p:sp>
        <p:nvSpPr>
          <p:cNvPr id="9" name="Content Placeholder 1"/>
          <p:cNvSpPr>
            <a:spLocks noGrp="1"/>
          </p:cNvSpPr>
          <p:nvPr>
            <p:ph sz="half" idx="4294967295"/>
          </p:nvPr>
        </p:nvSpPr>
        <p:spPr>
          <a:xfrm>
            <a:off x="2974975" y="1295400"/>
            <a:ext cx="6169025" cy="990600"/>
          </a:xfrm>
        </p:spPr>
        <p:txBody>
          <a:bodyPr>
            <a:normAutofit lnSpcReduction="10000"/>
          </a:bodyPr>
          <a:lstStyle/>
          <a:p>
            <a:pPr marL="0" indent="0" eaLnBrk="1" hangingPunct="1">
              <a:lnSpc>
                <a:spcPct val="90000"/>
              </a:lnSpc>
              <a:buFont typeface="Wingdings" pitchFamily="-1" charset="2"/>
              <a:buNone/>
            </a:pPr>
            <a:r>
              <a:rPr lang="en-US" altLang="en-US" sz="1800" dirty="0" smtClean="0">
                <a:solidFill>
                  <a:schemeClr val="bg1"/>
                </a:solidFill>
              </a:rPr>
              <a:t>Through DoD </a:t>
            </a:r>
            <a:r>
              <a:rPr lang="en-US" altLang="en-US" sz="1800" dirty="0" err="1" smtClean="0">
                <a:solidFill>
                  <a:schemeClr val="bg1"/>
                </a:solidFill>
              </a:rPr>
              <a:t>SkillBridge</a:t>
            </a:r>
            <a:r>
              <a:rPr lang="en-US" altLang="en-US" sz="1800" dirty="0" smtClean="0">
                <a:solidFill>
                  <a:schemeClr val="bg1"/>
                </a:solidFill>
              </a:rPr>
              <a:t>, tremendous potential exists for service members, companies, trade unions, and others to leverage this talent pipeline to meet state, regional, and industry workforce needs.</a:t>
            </a:r>
          </a:p>
          <a:p>
            <a:pPr marL="0" indent="0" eaLnBrk="1" hangingPunct="1">
              <a:lnSpc>
                <a:spcPct val="90000"/>
              </a:lnSpc>
              <a:buFont typeface="Wingdings" pitchFamily="-1" charset="2"/>
              <a:buNone/>
            </a:pPr>
            <a:endParaRPr lang="en-US" altLang="en-US" sz="1800" b="1" dirty="0" smtClean="0">
              <a:solidFill>
                <a:schemeClr val="bg1"/>
              </a:solidFill>
            </a:endParaRPr>
          </a:p>
          <a:p>
            <a:pPr marL="0" indent="0" eaLnBrk="1" hangingPunct="1">
              <a:lnSpc>
                <a:spcPct val="90000"/>
              </a:lnSpc>
              <a:buFont typeface="Wingdings" pitchFamily="-1" charset="2"/>
              <a:buNone/>
            </a:pPr>
            <a:endParaRPr lang="en-US" altLang="en-US" sz="1800" b="1" dirty="0" smtClean="0">
              <a:solidFill>
                <a:schemeClr val="bg1"/>
              </a:solidFill>
            </a:endParaRPr>
          </a:p>
          <a:p>
            <a:pPr marL="0" indent="0" eaLnBrk="1" hangingPunct="1">
              <a:lnSpc>
                <a:spcPct val="90000"/>
              </a:lnSpc>
              <a:buFont typeface="Wingdings" pitchFamily="-1" charset="2"/>
              <a:buNone/>
            </a:pPr>
            <a:endParaRPr lang="en-US" altLang="en-US" sz="1800" b="1" dirty="0" smtClean="0">
              <a:solidFill>
                <a:schemeClr val="bg1"/>
              </a:solidFill>
            </a:endParaRPr>
          </a:p>
          <a:p>
            <a:pPr marL="0" indent="0" eaLnBrk="1" hangingPunct="1">
              <a:lnSpc>
                <a:spcPct val="90000"/>
              </a:lnSpc>
              <a:buFont typeface="Wingdings" pitchFamily="-1" charset="2"/>
              <a:buNone/>
            </a:pPr>
            <a:endParaRPr lang="en-US" altLang="en-US" sz="1800" i="1" dirty="0" smtClean="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28" y="2521739"/>
            <a:ext cx="8046720" cy="30845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7934" y="4800600"/>
            <a:ext cx="1436336" cy="52834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5660" y="3886200"/>
            <a:ext cx="1146254" cy="56650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5056" y="2521739"/>
            <a:ext cx="1173189" cy="593503"/>
          </a:xfrm>
          <a:prstGeom prst="rect">
            <a:avLst/>
          </a:prstGeom>
        </p:spPr>
      </p:pic>
    </p:spTree>
    <p:extLst>
      <p:ext uri="{BB962C8B-B14F-4D97-AF65-F5344CB8AC3E}">
        <p14:creationId xmlns:p14="http://schemas.microsoft.com/office/powerpoint/2010/main" val="2704564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7620"/>
            <a:ext cx="9144000" cy="1211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smtClean="0">
                <a:solidFill>
                  <a:schemeClr val="accent1">
                    <a:lumMod val="75000"/>
                  </a:schemeClr>
                </a:solidFill>
                <a:effectLst>
                  <a:outerShdw blurRad="38100" dist="38100" dir="2700000" algn="tl">
                    <a:srgbClr val="000000">
                      <a:alpha val="43137"/>
                    </a:srgbClr>
                  </a:outerShdw>
                </a:effectLst>
              </a:rPr>
              <a:t>Credentialing Opportunities </a:t>
            </a:r>
            <a:r>
              <a:rPr lang="en-US" sz="4000" b="1" i="1" dirty="0">
                <a:solidFill>
                  <a:schemeClr val="accent1">
                    <a:lumMod val="75000"/>
                  </a:schemeClr>
                </a:solidFill>
                <a:effectLst>
                  <a:outerShdw blurRad="38100" dist="38100" dir="2700000" algn="tl">
                    <a:srgbClr val="000000">
                      <a:alpha val="43137"/>
                    </a:srgbClr>
                  </a:outerShdw>
                </a:effectLst>
              </a:rPr>
              <a:t>O</a:t>
            </a:r>
            <a:r>
              <a:rPr lang="en-US" sz="4000" b="1" i="1" dirty="0" smtClean="0">
                <a:solidFill>
                  <a:schemeClr val="accent1">
                    <a:lumMod val="75000"/>
                  </a:schemeClr>
                </a:solidFill>
                <a:effectLst>
                  <a:outerShdw blurRad="38100" dist="38100" dir="2700000" algn="tl">
                    <a:srgbClr val="000000">
                      <a:alpha val="43137"/>
                    </a:srgbClr>
                  </a:outerShdw>
                </a:effectLst>
              </a:rPr>
              <a:t>n-line</a:t>
            </a:r>
            <a:endParaRPr lang="en-US" sz="40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 name="Rectangle 1"/>
          <p:cNvSpPr/>
          <p:nvPr/>
        </p:nvSpPr>
        <p:spPr>
          <a:xfrm>
            <a:off x="4655820" y="1524000"/>
            <a:ext cx="4419600" cy="4339650"/>
          </a:xfrm>
          <a:prstGeom prst="rect">
            <a:avLst/>
          </a:prstGeom>
        </p:spPr>
        <p:txBody>
          <a:bodyPr wrap="square">
            <a:spAutoFit/>
          </a:bodyPr>
          <a:lstStyle/>
          <a:p>
            <a:r>
              <a:rPr lang="en-US" sz="1600" b="1" u="sng" dirty="0">
                <a:solidFill>
                  <a:prstClr val="black"/>
                </a:solidFill>
              </a:rPr>
              <a:t>COOL</a:t>
            </a:r>
            <a:r>
              <a:rPr lang="en-US" sz="1600" b="1" dirty="0">
                <a:solidFill>
                  <a:prstClr val="black"/>
                </a:solidFill>
              </a:rPr>
              <a:t> </a:t>
            </a:r>
            <a:r>
              <a:rPr lang="en-US" sz="1600" dirty="0" smtClean="0">
                <a:solidFill>
                  <a:prstClr val="black"/>
                </a:solidFill>
              </a:rPr>
              <a:t>(</a:t>
            </a:r>
            <a:r>
              <a:rPr lang="en-US" sz="1600" i="1" dirty="0" smtClean="0">
                <a:solidFill>
                  <a:prstClr val="black"/>
                </a:solidFill>
              </a:rPr>
              <a:t>Credentialing Opportunities On-line</a:t>
            </a:r>
            <a:r>
              <a:rPr lang="en-US" sz="1600" dirty="0" smtClean="0">
                <a:solidFill>
                  <a:prstClr val="black"/>
                </a:solidFill>
              </a:rPr>
              <a:t>) helps Service </a:t>
            </a:r>
            <a:r>
              <a:rPr lang="en-US" sz="1600" dirty="0">
                <a:solidFill>
                  <a:prstClr val="black"/>
                </a:solidFill>
              </a:rPr>
              <a:t>members find information on certifications and licenses related to their jobs. Use COOL to get background information on credentialing and find detailed information on</a:t>
            </a:r>
            <a:r>
              <a:rPr lang="en-US" sz="1600" dirty="0" smtClean="0">
                <a:solidFill>
                  <a:prstClr val="black"/>
                </a:solidFill>
              </a:rPr>
              <a:t>:</a:t>
            </a:r>
          </a:p>
          <a:p>
            <a:endParaRPr lang="en-US" sz="1200" b="1" dirty="0">
              <a:solidFill>
                <a:prstClr val="black"/>
              </a:solidFill>
            </a:endParaRPr>
          </a:p>
          <a:p>
            <a:pPr marL="1311275" indent="-285750">
              <a:buFont typeface="Wingdings" panose="05000000000000000000" pitchFamily="2" charset="2"/>
              <a:buChar char="ü"/>
            </a:pPr>
            <a:r>
              <a:rPr lang="en-US" sz="1600" b="1" dirty="0">
                <a:solidFill>
                  <a:prstClr val="black"/>
                </a:solidFill>
              </a:rPr>
              <a:t>Credentials related to an </a:t>
            </a:r>
            <a:r>
              <a:rPr lang="en-US" sz="1600" b="1" dirty="0" smtClean="0">
                <a:solidFill>
                  <a:prstClr val="black"/>
                </a:solidFill>
              </a:rPr>
              <a:t>Military </a:t>
            </a:r>
            <a:r>
              <a:rPr lang="en-US" sz="1600" b="1" dirty="0">
                <a:solidFill>
                  <a:prstClr val="black"/>
                </a:solidFill>
              </a:rPr>
              <a:t>Occupational </a:t>
            </a:r>
            <a:r>
              <a:rPr lang="en-US" sz="1600" b="1" dirty="0" smtClean="0">
                <a:solidFill>
                  <a:prstClr val="black"/>
                </a:solidFill>
              </a:rPr>
              <a:t>Specialty or Code </a:t>
            </a:r>
            <a:r>
              <a:rPr lang="en-US" sz="1600" b="1" dirty="0">
                <a:solidFill>
                  <a:prstClr val="black"/>
                </a:solidFill>
              </a:rPr>
              <a:t>(</a:t>
            </a:r>
            <a:r>
              <a:rPr lang="en-US" sz="1600" b="1" dirty="0" smtClean="0">
                <a:solidFill>
                  <a:prstClr val="black"/>
                </a:solidFill>
              </a:rPr>
              <a:t>MOS or MOC)</a:t>
            </a:r>
          </a:p>
          <a:p>
            <a:pPr marL="1311275" indent="-285750">
              <a:buFont typeface="Wingdings" panose="05000000000000000000" pitchFamily="2" charset="2"/>
              <a:buChar char="ü"/>
            </a:pPr>
            <a:endParaRPr lang="en-US" sz="1200" b="1" dirty="0">
              <a:solidFill>
                <a:prstClr val="black"/>
              </a:solidFill>
            </a:endParaRPr>
          </a:p>
          <a:p>
            <a:pPr marL="1311275" indent="-285750">
              <a:buFont typeface="Wingdings" panose="05000000000000000000" pitchFamily="2" charset="2"/>
              <a:buChar char="ü"/>
            </a:pPr>
            <a:r>
              <a:rPr lang="en-US" sz="1600" b="1" dirty="0">
                <a:solidFill>
                  <a:prstClr val="black"/>
                </a:solidFill>
              </a:rPr>
              <a:t>Credential requirements and potential gaps between Army training and civilian credentialing </a:t>
            </a:r>
            <a:r>
              <a:rPr lang="en-US" sz="1600" b="1" dirty="0" smtClean="0">
                <a:solidFill>
                  <a:prstClr val="black"/>
                </a:solidFill>
              </a:rPr>
              <a:t>requirements</a:t>
            </a:r>
          </a:p>
          <a:p>
            <a:pPr marL="1311275" indent="-285750">
              <a:buFont typeface="Wingdings" panose="05000000000000000000" pitchFamily="2" charset="2"/>
              <a:buChar char="ü"/>
            </a:pPr>
            <a:endParaRPr lang="en-US" sz="1200" b="1" dirty="0">
              <a:solidFill>
                <a:prstClr val="black"/>
              </a:solidFill>
            </a:endParaRPr>
          </a:p>
          <a:p>
            <a:pPr marL="1311275" indent="-285750">
              <a:buFont typeface="Wingdings" panose="05000000000000000000" pitchFamily="2" charset="2"/>
              <a:buChar char="ü"/>
            </a:pPr>
            <a:r>
              <a:rPr lang="en-US" sz="1600" b="1" dirty="0">
                <a:solidFill>
                  <a:prstClr val="black"/>
                </a:solidFill>
              </a:rPr>
              <a:t>Resources available to fill gaps between military training and civilian credentialing requirements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0"/>
            <a:ext cx="4044170" cy="252662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960" y="2438400"/>
            <a:ext cx="4186720" cy="237324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00" y="3276600"/>
            <a:ext cx="4417192" cy="225276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4267200"/>
            <a:ext cx="4313769" cy="2061148"/>
          </a:xfrm>
          <a:prstGeom prst="rect">
            <a:avLst/>
          </a:prstGeom>
        </p:spPr>
      </p:pic>
    </p:spTree>
    <p:extLst>
      <p:ext uri="{BB962C8B-B14F-4D97-AF65-F5344CB8AC3E}">
        <p14:creationId xmlns:p14="http://schemas.microsoft.com/office/powerpoint/2010/main" val="3161073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B9ACFE6-5EEB-4B0A-95B0-7C3998C7CE83}" type="slidenum">
              <a:rPr lang="en-US" altLang="en-US" smtClean="0"/>
              <a:pPr>
                <a:defRPr/>
              </a:pPr>
              <a:t>17</a:t>
            </a:fld>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07765"/>
            <a:ext cx="2086430" cy="128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05578" y="1307765"/>
            <a:ext cx="5492702" cy="4524315"/>
          </a:xfrm>
          <a:prstGeom prst="rect">
            <a:avLst/>
          </a:prstGeom>
          <a:noFill/>
        </p:spPr>
        <p:txBody>
          <a:bodyPr wrap="square" rtlCol="0">
            <a:spAutoFit/>
          </a:bodyPr>
          <a:lstStyle/>
          <a:p>
            <a:r>
              <a:rPr lang="en-US" sz="2200" b="1" dirty="0" smtClean="0"/>
              <a:t>Oct 2016: </a:t>
            </a:r>
            <a:r>
              <a:rPr lang="en-US" sz="2200" dirty="0" smtClean="0"/>
              <a:t>RVEC  speaks with Amazon representative at Hiring our Heroes Transition Summit at Joint Base Lewis McCord regarding possible apprenticeship program for veterans</a:t>
            </a:r>
          </a:p>
          <a:p>
            <a:endParaRPr lang="en-US" sz="1000" b="1" dirty="0"/>
          </a:p>
          <a:p>
            <a:r>
              <a:rPr lang="en-US" sz="2200" b="1" dirty="0" smtClean="0"/>
              <a:t>Nov 2016:  </a:t>
            </a:r>
            <a:r>
              <a:rPr lang="en-US" sz="2200" dirty="0" smtClean="0"/>
              <a:t>DOL VETS, Office of Apprenticeship meeting with Amazon leadership in November 2016. </a:t>
            </a:r>
          </a:p>
          <a:p>
            <a:endParaRPr lang="en-US" sz="1000" b="1" dirty="0" smtClean="0"/>
          </a:p>
          <a:p>
            <a:r>
              <a:rPr lang="en-US" sz="2200" b="1" dirty="0" smtClean="0"/>
              <a:t>Jan 2017: </a:t>
            </a:r>
            <a:r>
              <a:rPr lang="en-US" sz="2200" dirty="0" smtClean="0"/>
              <a:t>Registered DOL Apprenticeship for Amazon </a:t>
            </a:r>
            <a:r>
              <a:rPr lang="en-US" sz="2200" dirty="0" err="1" smtClean="0"/>
              <a:t>icloud</a:t>
            </a:r>
            <a:r>
              <a:rPr lang="en-US" sz="2200" dirty="0" smtClean="0"/>
              <a:t> support signed</a:t>
            </a:r>
          </a:p>
          <a:p>
            <a:endParaRPr lang="en-US" sz="1000" b="1" dirty="0"/>
          </a:p>
          <a:p>
            <a:r>
              <a:rPr lang="en-US" sz="2000" b="1" dirty="0" smtClean="0"/>
              <a:t>Increased interest from industry leaders and other factors have brought Apprenticeship Training to the forefront of workforce </a:t>
            </a:r>
            <a:r>
              <a:rPr lang="en-US" sz="2000" b="1" dirty="0" err="1" smtClean="0"/>
              <a:t>progams</a:t>
            </a:r>
            <a:r>
              <a:rPr lang="en-US" sz="2000" b="1" dirty="0" smtClean="0"/>
              <a:t>. </a:t>
            </a:r>
            <a:endParaRPr lang="en-US" sz="20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061" y="2676072"/>
            <a:ext cx="2487937" cy="94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829029"/>
            <a:ext cx="2654591" cy="1941496"/>
          </a:xfrm>
          <a:prstGeom prst="rect">
            <a:avLst/>
          </a:prstGeom>
        </p:spPr>
      </p:pic>
      <p:sp>
        <p:nvSpPr>
          <p:cNvPr id="3" name="Rectangle 2"/>
          <p:cNvSpPr/>
          <p:nvPr/>
        </p:nvSpPr>
        <p:spPr>
          <a:xfrm>
            <a:off x="-22860" y="228600"/>
            <a:ext cx="9121140" cy="707886"/>
          </a:xfrm>
          <a:prstGeom prst="rect">
            <a:avLst/>
          </a:prstGeom>
        </p:spPr>
        <p:txBody>
          <a:bodyPr wrap="square">
            <a:spAutoFit/>
          </a:bodyPr>
          <a:lstStyle/>
          <a:p>
            <a:r>
              <a:rPr lang="en-US" altLang="en-US" sz="4000" b="1" i="1" dirty="0" smtClean="0">
                <a:solidFill>
                  <a:srgbClr val="1F497D"/>
                </a:solidFill>
                <a:effectLst>
                  <a:outerShdw blurRad="38100" dist="38100" dir="2700000" algn="tl">
                    <a:srgbClr val="000000">
                      <a:alpha val="43137"/>
                    </a:srgbClr>
                  </a:outerShdw>
                </a:effectLst>
                <a:latin typeface="+mj-lt"/>
                <a:ea typeface="ＭＳ Ｐゴシック" pitchFamily="34" charset="-128"/>
              </a:rPr>
              <a:t>	Apprenticeship </a:t>
            </a:r>
            <a:r>
              <a:rPr lang="en-US" altLang="en-US" sz="4000" b="1" i="1" dirty="0">
                <a:solidFill>
                  <a:srgbClr val="1F497D"/>
                </a:solidFill>
                <a:effectLst>
                  <a:outerShdw blurRad="38100" dist="38100" dir="2700000" algn="tl">
                    <a:srgbClr val="000000">
                      <a:alpha val="43137"/>
                    </a:srgbClr>
                  </a:outerShdw>
                </a:effectLst>
                <a:latin typeface="+mj-lt"/>
                <a:ea typeface="ＭＳ Ｐゴシック" pitchFamily="34" charset="-128"/>
              </a:rPr>
              <a:t>Partnership</a:t>
            </a:r>
            <a:endParaRPr lang="en-US" sz="4000" b="1" i="1" dirty="0">
              <a:effectLst>
                <a:outerShdw blurRad="38100" dist="38100" dir="2700000" algn="tl">
                  <a:srgbClr val="000000">
                    <a:alpha val="43137"/>
                  </a:srgbClr>
                </a:outerShdw>
              </a:effectLst>
              <a:latin typeface="+mj-lt"/>
            </a:endParaRPr>
          </a:p>
        </p:txBody>
      </p:sp>
      <p:sp>
        <p:nvSpPr>
          <p:cNvPr id="6" name="Rectangle 5">
            <a:hlinkClick r:id="rId6"/>
          </p:cNvPr>
          <p:cNvSpPr/>
          <p:nvPr/>
        </p:nvSpPr>
        <p:spPr>
          <a:xfrm>
            <a:off x="1340280" y="6082099"/>
            <a:ext cx="6394860" cy="369332"/>
          </a:xfrm>
          <a:prstGeom prst="rect">
            <a:avLst/>
          </a:prstGeom>
        </p:spPr>
        <p:txBody>
          <a:bodyPr wrap="square">
            <a:spAutoFit/>
          </a:bodyPr>
          <a:lstStyle/>
          <a:p>
            <a:r>
              <a:rPr lang="en-US" i="1" dirty="0">
                <a:solidFill>
                  <a:srgbClr val="0000FF"/>
                </a:solidFill>
                <a:effectLst>
                  <a:outerShdw blurRad="38100" dist="38100" dir="2700000" algn="tl">
                    <a:srgbClr val="000000">
                      <a:alpha val="43137"/>
                    </a:srgbClr>
                  </a:outerShdw>
                </a:effectLst>
              </a:rPr>
              <a:t>Presidential Executive Order Expanding Apprenticeships in America</a:t>
            </a:r>
          </a:p>
        </p:txBody>
      </p:sp>
    </p:spTree>
    <p:extLst>
      <p:ext uri="{BB962C8B-B14F-4D97-AF65-F5344CB8AC3E}">
        <p14:creationId xmlns:p14="http://schemas.microsoft.com/office/powerpoint/2010/main" val="3543125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5240"/>
            <a:ext cx="9144000" cy="1207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smtClean="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rPr>
              <a:t>Employment Services for Homeless Veterans</a:t>
            </a:r>
            <a:endParaRPr lang="en-US" sz="36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 name="Rectangle 1"/>
          <p:cNvSpPr/>
          <p:nvPr/>
        </p:nvSpPr>
        <p:spPr>
          <a:xfrm>
            <a:off x="304800" y="1367551"/>
            <a:ext cx="8610600" cy="4315027"/>
          </a:xfrm>
          <a:prstGeom prst="rect">
            <a:avLst/>
          </a:prstGeom>
        </p:spPr>
        <p:txBody>
          <a:bodyPr wrap="square">
            <a:spAutoFit/>
          </a:bodyPr>
          <a:lstStyle/>
          <a:p>
            <a:pPr marL="457200" lvl="0" indent="-457200">
              <a:spcBef>
                <a:spcPct val="20000"/>
              </a:spcBef>
              <a:buFont typeface="Wingdings" panose="05000000000000000000" pitchFamily="2" charset="2"/>
              <a:buChar char="§"/>
            </a:pPr>
            <a:r>
              <a:rPr lang="en-US" sz="2800" dirty="0">
                <a:solidFill>
                  <a:prstClr val="black"/>
                </a:solidFill>
              </a:rPr>
              <a:t>HVRP Grants are independent of the State Workforce System but partner with </a:t>
            </a:r>
            <a:r>
              <a:rPr lang="en-US" sz="2800" dirty="0" smtClean="0">
                <a:solidFill>
                  <a:prstClr val="black"/>
                </a:solidFill>
              </a:rPr>
              <a:t>the AJCs</a:t>
            </a:r>
          </a:p>
          <a:p>
            <a:pPr marL="342900" lvl="0" indent="-342900">
              <a:spcBef>
                <a:spcPct val="20000"/>
              </a:spcBef>
              <a:buFont typeface="Arial" panose="020B0604020202020204" pitchFamily="34" charset="0"/>
              <a:buChar char="•"/>
            </a:pPr>
            <a:endParaRPr lang="en-US" sz="1200" dirty="0">
              <a:solidFill>
                <a:prstClr val="black"/>
              </a:solidFill>
            </a:endParaRPr>
          </a:p>
          <a:p>
            <a:pPr marL="457200" lvl="0" indent="-457200">
              <a:spcBef>
                <a:spcPct val="20000"/>
              </a:spcBef>
              <a:buFont typeface="Wingdings" panose="05000000000000000000" pitchFamily="2" charset="2"/>
              <a:buChar char="§"/>
            </a:pPr>
            <a:r>
              <a:rPr lang="en-US" sz="2800" dirty="0">
                <a:solidFill>
                  <a:prstClr val="black"/>
                </a:solidFill>
              </a:rPr>
              <a:t>Provides services to assist in reintegrating homeless veterans into meaningful employment and stimulate development of effective service delivery systems that will address complex homeless veteran problems. </a:t>
            </a:r>
          </a:p>
          <a:p>
            <a:pPr marL="342900" lvl="0" indent="-342900">
              <a:spcBef>
                <a:spcPct val="20000"/>
              </a:spcBef>
              <a:buFont typeface="Arial" panose="020B0604020202020204" pitchFamily="34" charset="0"/>
              <a:buChar char="•"/>
            </a:pPr>
            <a:endParaRPr lang="en-US" sz="1600" dirty="0" smtClean="0">
              <a:solidFill>
                <a:prstClr val="black"/>
              </a:solidFill>
            </a:endParaRPr>
          </a:p>
          <a:p>
            <a:pPr lvl="0">
              <a:spcBef>
                <a:spcPct val="20000"/>
              </a:spcBef>
            </a:pPr>
            <a:r>
              <a:rPr lang="en-US" sz="2800" dirty="0" smtClean="0">
                <a:solidFill>
                  <a:prstClr val="black"/>
                </a:solidFill>
              </a:rPr>
              <a:t>Program Information: </a:t>
            </a:r>
            <a:r>
              <a:rPr lang="en-US" sz="2800" dirty="0" smtClean="0">
                <a:solidFill>
                  <a:prstClr val="black"/>
                </a:solidFill>
                <a:hlinkClick r:id="rId3"/>
              </a:rPr>
              <a:t>www.dol.gov/vets/programs/hvrp</a:t>
            </a:r>
            <a:r>
              <a:rPr lang="en-US" sz="2800" dirty="0">
                <a:solidFill>
                  <a:prstClr val="black"/>
                </a:solidFill>
                <a:hlinkClick r:id="rId3"/>
              </a:rPr>
              <a:t>/</a:t>
            </a:r>
            <a:r>
              <a:rPr lang="en-US" sz="2800" dirty="0">
                <a:solidFill>
                  <a:prstClr val="black"/>
                </a:solidFill>
              </a:rPr>
              <a:t> </a:t>
            </a:r>
          </a:p>
          <a:p>
            <a:pPr lvl="0">
              <a:spcBef>
                <a:spcPct val="20000"/>
              </a:spcBef>
            </a:pPr>
            <a:r>
              <a:rPr lang="en-US" sz="2800" dirty="0">
                <a:solidFill>
                  <a:prstClr val="black"/>
                </a:solidFill>
              </a:rPr>
              <a:t>Nationwide HVRPs: </a:t>
            </a:r>
            <a:r>
              <a:rPr lang="en-US" sz="2800" dirty="0">
                <a:solidFill>
                  <a:prstClr val="black"/>
                </a:solidFill>
                <a:hlinkClick r:id="rId4"/>
              </a:rPr>
              <a:t>www.nvtac.org/grantees/</a:t>
            </a:r>
            <a:r>
              <a:rPr lang="en-US" sz="2800" dirty="0">
                <a:solidFill>
                  <a:prstClr val="black"/>
                </a:solidFill>
              </a:rPr>
              <a:t> </a:t>
            </a:r>
          </a:p>
        </p:txBody>
      </p:sp>
    </p:spTree>
    <p:extLst>
      <p:ext uri="{BB962C8B-B14F-4D97-AF65-F5344CB8AC3E}">
        <p14:creationId xmlns:p14="http://schemas.microsoft.com/office/powerpoint/2010/main" val="1835573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l"/>
            <a:r>
              <a:rPr lang="en-US" altLang="en-US" sz="4000" b="1" i="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HIRE Vets Medallion Award</a:t>
            </a:r>
            <a:endParaRPr lang="en-US" sz="2000" i="1" dirty="0">
              <a:solidFill>
                <a:schemeClr val="accent1">
                  <a:lumMod val="75000"/>
                </a:schemeClr>
              </a:solidFill>
            </a:endParaRPr>
          </a:p>
        </p:txBody>
      </p:sp>
      <p:sp>
        <p:nvSpPr>
          <p:cNvPr id="4" name="Rectangle 3"/>
          <p:cNvSpPr/>
          <p:nvPr/>
        </p:nvSpPr>
        <p:spPr>
          <a:xfrm>
            <a:off x="457200" y="1524000"/>
            <a:ext cx="8229600" cy="4175502"/>
          </a:xfrm>
          <a:prstGeom prst="rect">
            <a:avLst/>
          </a:prstGeom>
        </p:spPr>
        <p:txBody>
          <a:bodyPr wrap="square">
            <a:spAutoFit/>
          </a:bodyPr>
          <a:lstStyle/>
          <a:p>
            <a:pPr>
              <a:spcAft>
                <a:spcPts val="750"/>
              </a:spcAft>
            </a:pPr>
            <a:r>
              <a:rPr lang="en-US" b="1" dirty="0">
                <a:solidFill>
                  <a:srgbClr val="333333"/>
                </a:solidFill>
                <a:latin typeface="Helvetica Neue"/>
                <a:ea typeface="Calibri"/>
              </a:rPr>
              <a:t>WASHINGTON, DC </a:t>
            </a:r>
            <a:r>
              <a:rPr lang="en-US" dirty="0">
                <a:solidFill>
                  <a:srgbClr val="333333"/>
                </a:solidFill>
                <a:latin typeface="Helvetica Neue"/>
                <a:ea typeface="Calibri"/>
              </a:rPr>
              <a:t>– The U.S. Department of Labor’s Veterans’ Employment and Training Service (VETS) announced it is accepting public comments on the criteria for the HIRE Vets Medallion Program. A </a:t>
            </a:r>
            <a:r>
              <a:rPr lang="en-US" dirty="0">
                <a:solidFill>
                  <a:srgbClr val="7C2A23"/>
                </a:solidFill>
                <a:latin typeface="Helvetica Neue"/>
                <a:ea typeface="Calibri"/>
                <a:hlinkClick r:id="rId2"/>
              </a:rPr>
              <a:t>Notice of Proposed Rulemaking (NPRM)</a:t>
            </a:r>
            <a:r>
              <a:rPr lang="en-US" dirty="0">
                <a:solidFill>
                  <a:srgbClr val="333333"/>
                </a:solidFill>
                <a:latin typeface="Helvetica Neue"/>
                <a:ea typeface="Calibri"/>
              </a:rPr>
              <a:t> was published in the Federal Register today.</a:t>
            </a:r>
            <a:endParaRPr lang="en-US" dirty="0">
              <a:latin typeface="Times New Roman"/>
              <a:ea typeface="Calibri"/>
            </a:endParaRPr>
          </a:p>
          <a:p>
            <a:pPr>
              <a:spcAft>
                <a:spcPts val="750"/>
              </a:spcAft>
            </a:pPr>
            <a:r>
              <a:rPr lang="en-US" dirty="0">
                <a:solidFill>
                  <a:srgbClr val="333333"/>
                </a:solidFill>
                <a:latin typeface="Helvetica Neue"/>
                <a:ea typeface="Calibri"/>
              </a:rPr>
              <a:t>The Medallion will recognize employers who recruit, employ, and retain veterans. The Department is establishing the program under the Honoring Investments in Recruiting and Employing American Military Veterans Act, or HIRE Vets Act. President Donald J. Trump signed the act into law on May 5, 2017.</a:t>
            </a:r>
            <a:endParaRPr lang="en-US" dirty="0">
              <a:latin typeface="Times New Roman"/>
              <a:ea typeface="Calibri"/>
            </a:endParaRPr>
          </a:p>
          <a:p>
            <a:pPr>
              <a:spcAft>
                <a:spcPts val="750"/>
              </a:spcAft>
            </a:pPr>
            <a:r>
              <a:rPr lang="en-US" dirty="0">
                <a:solidFill>
                  <a:srgbClr val="333333"/>
                </a:solidFill>
                <a:latin typeface="Helvetica Neue"/>
                <a:ea typeface="Calibri"/>
              </a:rPr>
              <a:t>“Veterans have a proven ability to lead under pressure and deliver results,” said U.S. Secretary of Labor Alexander Acosta. “The veteran unemployment rate in July was a low 3.5 percent; yet 356,000 veterans are still looking for work. The HIRE Vets Medallion will recognize employers who hire our nation’s heroes, and encourage others to follow suit.”</a:t>
            </a:r>
            <a:endParaRPr lang="en-US" dirty="0">
              <a:effectLst/>
              <a:latin typeface="Times New Roman"/>
              <a:ea typeface="Calibri"/>
            </a:endParaRPr>
          </a:p>
        </p:txBody>
      </p:sp>
      <p:sp>
        <p:nvSpPr>
          <p:cNvPr id="3" name="TextBox 2"/>
          <p:cNvSpPr txBox="1"/>
          <p:nvPr/>
        </p:nvSpPr>
        <p:spPr>
          <a:xfrm>
            <a:off x="6934200" y="0"/>
            <a:ext cx="2217420" cy="769441"/>
          </a:xfrm>
          <a:prstGeom prst="rect">
            <a:avLst/>
          </a:prstGeom>
          <a:noFill/>
        </p:spPr>
        <p:txBody>
          <a:bodyPr wrap="square" rtlCol="0">
            <a:spAutoFit/>
          </a:bodyPr>
          <a:lstStyle/>
          <a:p>
            <a:r>
              <a:rPr lang="en-US" altLang="en-US" sz="2200" b="1" i="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August 18</a:t>
            </a:r>
            <a:r>
              <a:rPr lang="en-US" altLang="en-US" sz="2200" b="1" i="1" baseline="300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th</a:t>
            </a:r>
            <a:r>
              <a:rPr lang="en-US" altLang="en-US" sz="2200" b="1" i="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2017 </a:t>
            </a:r>
            <a:r>
              <a:rPr lang="en-US" altLang="en-US" sz="2200" b="1" i="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News </a:t>
            </a:r>
            <a:r>
              <a:rPr lang="en-US" altLang="en-US" sz="2200" b="1" i="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Release</a:t>
            </a:r>
            <a:endParaRPr lang="en-US" sz="2200" dirty="0"/>
          </a:p>
        </p:txBody>
      </p:sp>
      <p:sp>
        <p:nvSpPr>
          <p:cNvPr id="5" name="Rectangle 4"/>
          <p:cNvSpPr/>
          <p:nvPr/>
        </p:nvSpPr>
        <p:spPr>
          <a:xfrm>
            <a:off x="3164467" y="6019800"/>
            <a:ext cx="2815066" cy="369332"/>
          </a:xfrm>
          <a:prstGeom prst="rect">
            <a:avLst/>
          </a:prstGeom>
        </p:spPr>
        <p:txBody>
          <a:bodyPr wrap="none">
            <a:spAutoFit/>
          </a:bodyPr>
          <a:lstStyle/>
          <a:p>
            <a:r>
              <a:rPr lang="en-US" u="sng" dirty="0">
                <a:hlinkClick r:id="rId3"/>
              </a:rPr>
              <a:t>www.dol.gov/vets/hirevets/</a:t>
            </a:r>
            <a:endParaRPr lang="en-US" dirty="0"/>
          </a:p>
        </p:txBody>
      </p:sp>
    </p:spTree>
    <p:extLst>
      <p:ext uri="{BB962C8B-B14F-4D97-AF65-F5344CB8AC3E}">
        <p14:creationId xmlns:p14="http://schemas.microsoft.com/office/powerpoint/2010/main" val="2353046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200"/>
          </a:xfrm>
        </p:spPr>
        <p:txBody>
          <a:bodyPr>
            <a:normAutofit fontScale="90000"/>
          </a:bodyPr>
          <a:lstStyle/>
          <a:p>
            <a:pPr algn="l">
              <a:spcBef>
                <a:spcPts val="0"/>
              </a:spcBef>
            </a:pPr>
            <a:r>
              <a:rPr lang="en-US" sz="3600" b="1" i="1" dirty="0" smtClean="0">
                <a:solidFill>
                  <a:srgbClr val="4F81BD">
                    <a:lumMod val="75000"/>
                  </a:srgbClr>
                </a:solidFill>
                <a:effectLst>
                  <a:outerShdw blurRad="38100" dist="38100" dir="2700000" algn="tl">
                    <a:srgbClr val="000000">
                      <a:alpha val="43137"/>
                    </a:srgbClr>
                  </a:outerShdw>
                </a:effectLst>
              </a:rPr>
              <a:t>	Connecting </a:t>
            </a:r>
            <a:r>
              <a:rPr lang="en-US" sz="3600" b="1" i="1" dirty="0">
                <a:solidFill>
                  <a:srgbClr val="4F81BD">
                    <a:lumMod val="75000"/>
                  </a:srgbClr>
                </a:solidFill>
                <a:effectLst>
                  <a:outerShdw blurRad="38100" dist="38100" dir="2700000" algn="tl">
                    <a:srgbClr val="000000">
                      <a:alpha val="43137"/>
                    </a:srgbClr>
                  </a:outerShdw>
                </a:effectLst>
              </a:rPr>
              <a:t>spokes on a wheel </a:t>
            </a:r>
            <a:r>
              <a:rPr lang="en-US" sz="3600" b="1" i="1" dirty="0" smtClean="0">
                <a:solidFill>
                  <a:srgbClr val="4F81BD">
                    <a:lumMod val="75000"/>
                  </a:srgbClr>
                </a:solidFill>
                <a:effectLst>
                  <a:outerShdw blurRad="38100" dist="38100" dir="2700000" algn="tl">
                    <a:srgbClr val="000000">
                      <a:alpha val="43137"/>
                    </a:srgbClr>
                  </a:outerShdw>
                </a:effectLst>
              </a:rPr>
              <a:t/>
            </a:r>
            <a:br>
              <a:rPr lang="en-US" sz="3600" b="1" i="1" dirty="0" smtClean="0">
                <a:solidFill>
                  <a:srgbClr val="4F81BD">
                    <a:lumMod val="75000"/>
                  </a:srgbClr>
                </a:solidFill>
                <a:effectLst>
                  <a:outerShdw blurRad="38100" dist="38100" dir="2700000" algn="tl">
                    <a:srgbClr val="000000">
                      <a:alpha val="43137"/>
                    </a:srgbClr>
                  </a:outerShdw>
                </a:effectLst>
              </a:rPr>
            </a:br>
            <a:r>
              <a:rPr lang="en-US" sz="3600" b="1" i="1" dirty="0" smtClean="0">
                <a:solidFill>
                  <a:srgbClr val="4F81BD">
                    <a:lumMod val="75000"/>
                  </a:srgbClr>
                </a:solidFill>
                <a:effectLst>
                  <a:outerShdw blurRad="38100" dist="38100" dir="2700000" algn="tl">
                    <a:srgbClr val="000000">
                      <a:alpha val="43137"/>
                    </a:srgbClr>
                  </a:outerShdw>
                </a:effectLst>
              </a:rPr>
              <a:t>	</a:t>
            </a:r>
            <a:r>
              <a:rPr lang="en-US" b="1" i="1" dirty="0" smtClean="0">
                <a:solidFill>
                  <a:srgbClr val="4F81BD">
                    <a:lumMod val="75000"/>
                  </a:srgbClr>
                </a:solidFill>
                <a:effectLst>
                  <a:outerShdw blurRad="38100" dist="38100" dir="2700000" algn="tl">
                    <a:srgbClr val="000000">
                      <a:alpha val="43137"/>
                    </a:srgbClr>
                  </a:outerShdw>
                </a:effectLst>
              </a:rPr>
              <a:t>The </a:t>
            </a:r>
            <a:r>
              <a:rPr lang="en-US" b="1" i="1" dirty="0" smtClean="0">
                <a:solidFill>
                  <a:schemeClr val="accent1">
                    <a:lumMod val="75000"/>
                  </a:schemeClr>
                </a:solidFill>
                <a:effectLst>
                  <a:outerShdw blurRad="38100" dist="38100" dir="2700000" algn="tl">
                    <a:srgbClr val="000000">
                      <a:alpha val="43137"/>
                    </a:srgbClr>
                  </a:outerShdw>
                </a:effectLst>
              </a:rPr>
              <a:t>BIG Picture</a:t>
            </a:r>
            <a:r>
              <a:rPr lang="en-US" sz="4000" b="1" i="1" dirty="0" smtClean="0">
                <a:solidFill>
                  <a:schemeClr val="accent1">
                    <a:lumMod val="75000"/>
                  </a:schemeClr>
                </a:solidFill>
                <a:effectLst>
                  <a:outerShdw blurRad="38100" dist="38100" dir="2700000" algn="tl">
                    <a:srgbClr val="000000">
                      <a:alpha val="43137"/>
                    </a:srgbClr>
                  </a:outerShdw>
                </a:effectLst>
              </a:rPr>
              <a:t>	</a:t>
            </a:r>
            <a:endParaRPr lang="en-US" sz="3600" b="1" i="1" dirty="0">
              <a:solidFill>
                <a:schemeClr val="accent1">
                  <a:lumMod val="75000"/>
                </a:schemeClr>
              </a:solidFill>
              <a:effectLst>
                <a:outerShdw blurRad="38100" dist="38100" dir="2700000" algn="tl">
                  <a:srgbClr val="000000">
                    <a:alpha val="43137"/>
                  </a:srgbClr>
                </a:outerShdw>
              </a:effectLst>
            </a:endParaRPr>
          </a:p>
        </p:txBody>
      </p:sp>
      <p:sp>
        <p:nvSpPr>
          <p:cNvPr id="5" name="Rectangle 4"/>
          <p:cNvSpPr/>
          <p:nvPr/>
        </p:nvSpPr>
        <p:spPr>
          <a:xfrm>
            <a:off x="228600" y="2057400"/>
            <a:ext cx="4572000" cy="461665"/>
          </a:xfrm>
          <a:prstGeom prst="rect">
            <a:avLst/>
          </a:prstGeom>
        </p:spPr>
        <p:txBody>
          <a:bodyPr wrap="square">
            <a:spAutoFit/>
          </a:bodyPr>
          <a:lstStyle/>
          <a:p>
            <a:pPr lvl="0" fontAlgn="base">
              <a:spcBef>
                <a:spcPct val="0"/>
              </a:spcBef>
              <a:spcAft>
                <a:spcPct val="0"/>
              </a:spcAft>
            </a:pPr>
            <a:endParaRPr lang="en-US" altLang="en-US" sz="2400" b="1" dirty="0">
              <a:solidFill>
                <a:srgbClr val="000000"/>
              </a:solidFill>
              <a:ea typeface="ＭＳ Ｐゴシック" pitchFamily="34" charset="-128"/>
              <a:cs typeface="Arial" charset="0"/>
            </a:endParaRPr>
          </a:p>
        </p:txBody>
      </p:sp>
      <p:sp>
        <p:nvSpPr>
          <p:cNvPr id="6" name="Rectangle 5"/>
          <p:cNvSpPr/>
          <p:nvPr/>
        </p:nvSpPr>
        <p:spPr>
          <a:xfrm>
            <a:off x="228600" y="1709455"/>
            <a:ext cx="4419600" cy="39333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457200" lvl="0" indent="-457200">
              <a:spcBef>
                <a:spcPct val="20000"/>
              </a:spcBef>
              <a:buFont typeface="Wingdings" panose="05000000000000000000" pitchFamily="2" charset="2"/>
              <a:buChar char="v"/>
            </a:pPr>
            <a:r>
              <a:rPr lang="en-US" sz="3600" b="1" dirty="0" smtClean="0">
                <a:solidFill>
                  <a:srgbClr val="245794"/>
                </a:solidFill>
              </a:rPr>
              <a:t>State &amp; Federal workforce partners</a:t>
            </a:r>
          </a:p>
          <a:p>
            <a:pPr lvl="0">
              <a:spcBef>
                <a:spcPct val="20000"/>
              </a:spcBef>
            </a:pPr>
            <a:endParaRPr lang="en-US" sz="800" b="1" dirty="0">
              <a:solidFill>
                <a:srgbClr val="245794"/>
              </a:solidFill>
            </a:endParaRPr>
          </a:p>
          <a:p>
            <a:pPr marL="457200" lvl="0" indent="-457200">
              <a:spcBef>
                <a:spcPct val="20000"/>
              </a:spcBef>
              <a:buFont typeface="Wingdings" panose="05000000000000000000" pitchFamily="2" charset="2"/>
              <a:buChar char="v"/>
            </a:pPr>
            <a:r>
              <a:rPr lang="en-US" sz="3600" b="1" dirty="0" smtClean="0">
                <a:solidFill>
                  <a:srgbClr val="FFC000"/>
                </a:solidFill>
              </a:rPr>
              <a:t>Working together  &amp; sharing resources</a:t>
            </a:r>
          </a:p>
          <a:p>
            <a:pPr lvl="0">
              <a:spcBef>
                <a:spcPct val="20000"/>
              </a:spcBef>
            </a:pPr>
            <a:endParaRPr lang="en-US" sz="800" b="1" dirty="0" smtClean="0">
              <a:solidFill>
                <a:prstClr val="black"/>
              </a:solidFill>
            </a:endParaRPr>
          </a:p>
          <a:p>
            <a:pPr marL="457200" lvl="0" indent="-457200">
              <a:spcBef>
                <a:spcPct val="20000"/>
              </a:spcBef>
              <a:buFont typeface="Wingdings" panose="05000000000000000000" pitchFamily="2" charset="2"/>
              <a:buChar char="v"/>
            </a:pPr>
            <a:r>
              <a:rPr lang="en-US" sz="3600" b="1" dirty="0" smtClean="0">
                <a:solidFill>
                  <a:srgbClr val="FF3333"/>
                </a:solidFill>
                <a:latin typeface="+mj-lt"/>
              </a:rPr>
              <a:t>Veterans business  outreach programs</a:t>
            </a:r>
            <a:endParaRPr lang="en-US" sz="3600" b="1" dirty="0">
              <a:solidFill>
                <a:srgbClr val="FF3333"/>
              </a:solidFill>
              <a:latin typeface="+mj-lt"/>
            </a:endParaRPr>
          </a:p>
        </p:txBody>
      </p:sp>
      <p:pic>
        <p:nvPicPr>
          <p:cNvPr id="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208463" cy="4151894"/>
          </a:xfrm>
          <a:prstGeom prst="ellipse">
            <a:avLst/>
          </a:prstGeom>
          <a:ln w="63500" cap="rnd">
            <a:solidFill>
              <a:srgbClr val="333333"/>
            </a:solidFill>
          </a:ln>
          <a:effectLst>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76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 y="1524000"/>
            <a:ext cx="8534400" cy="4175502"/>
          </a:xfrm>
          <a:prstGeom prst="rect">
            <a:avLst/>
          </a:prstGeom>
        </p:spPr>
        <p:txBody>
          <a:bodyPr wrap="square">
            <a:spAutoFit/>
          </a:bodyPr>
          <a:lstStyle/>
          <a:p>
            <a:pPr>
              <a:spcAft>
                <a:spcPts val="750"/>
              </a:spcAft>
            </a:pPr>
            <a:r>
              <a:rPr lang="en-US" dirty="0">
                <a:solidFill>
                  <a:srgbClr val="333333"/>
                </a:solidFill>
                <a:latin typeface="Helvetica Neue"/>
                <a:ea typeface="Calibri"/>
              </a:rPr>
              <a:t>The proposed rule would establish the criteria and the process to enable VETS to receive award applications from employers, to verify the information, and then issue HIRE Vets Medallion awards to recognize employers that meet the criteria. The proposed rule also establishes gold and platinum award levels in categories to recognize small, medium, and large employers.</a:t>
            </a:r>
            <a:endParaRPr lang="en-US" sz="2400" dirty="0">
              <a:latin typeface="Times New Roman"/>
              <a:ea typeface="Calibri"/>
            </a:endParaRPr>
          </a:p>
          <a:p>
            <a:pPr>
              <a:spcAft>
                <a:spcPts val="750"/>
              </a:spcAft>
            </a:pPr>
            <a:r>
              <a:rPr lang="en-US" dirty="0">
                <a:solidFill>
                  <a:srgbClr val="333333"/>
                </a:solidFill>
                <a:latin typeface="Helvetica Neue"/>
                <a:ea typeface="Calibri"/>
              </a:rPr>
              <a:t>The Secretary will present chosen recipients with a HIRE Vets Medallion Award and a virtual HIRE Vets Medallion which they can use to show their support for veterans’ employment. The proposed rule will also establish an application fee to cover the program’s costs.</a:t>
            </a:r>
            <a:endParaRPr lang="en-US" sz="2400" dirty="0">
              <a:latin typeface="Times New Roman"/>
              <a:ea typeface="Calibri"/>
            </a:endParaRPr>
          </a:p>
          <a:p>
            <a:pPr>
              <a:spcAft>
                <a:spcPts val="750"/>
              </a:spcAft>
            </a:pPr>
            <a:r>
              <a:rPr lang="en-US" dirty="0">
                <a:solidFill>
                  <a:srgbClr val="333333"/>
                </a:solidFill>
                <a:latin typeface="Helvetica Neue"/>
                <a:ea typeface="Calibri"/>
              </a:rPr>
              <a:t>Those interested may submit public comments on this NPRM online using the Federal </a:t>
            </a:r>
            <a:r>
              <a:rPr lang="en-US" dirty="0" err="1">
                <a:solidFill>
                  <a:srgbClr val="333333"/>
                </a:solidFill>
                <a:latin typeface="Helvetica Neue"/>
                <a:ea typeface="Calibri"/>
              </a:rPr>
              <a:t>eRulemaking</a:t>
            </a:r>
            <a:r>
              <a:rPr lang="en-US" dirty="0">
                <a:solidFill>
                  <a:srgbClr val="333333"/>
                </a:solidFill>
                <a:latin typeface="Helvetica Neue"/>
                <a:ea typeface="Calibri"/>
              </a:rPr>
              <a:t> Portal at </a:t>
            </a:r>
            <a:r>
              <a:rPr lang="en-US" dirty="0">
                <a:solidFill>
                  <a:srgbClr val="7C2A23"/>
                </a:solidFill>
                <a:latin typeface="Helvetica Neue"/>
                <a:ea typeface="Calibri"/>
                <a:hlinkClick r:id="rId2"/>
              </a:rPr>
              <a:t>www.regulations.gov</a:t>
            </a:r>
            <a:r>
              <a:rPr lang="en-US" dirty="0">
                <a:solidFill>
                  <a:srgbClr val="333333"/>
                </a:solidFill>
                <a:latin typeface="Helvetica Neue"/>
                <a:ea typeface="Calibri"/>
              </a:rPr>
              <a:t>, or in writing by mail, hand delivery, or courier to Randall Smith, Veterans’ Employment and Training Service, U.S. Department of Labor, Room S-1325, 200 Constitution Avenue NW, Washington, DC 20210.</a:t>
            </a:r>
            <a:endParaRPr lang="en-US" sz="2400" dirty="0">
              <a:effectLst/>
              <a:latin typeface="Times New Roman"/>
              <a:ea typeface="Calibri"/>
            </a:endParaRPr>
          </a:p>
        </p:txBody>
      </p:sp>
      <p:sp>
        <p:nvSpPr>
          <p:cNvPr id="5" name="Title 1"/>
          <p:cNvSpPr>
            <a:spLocks noGrp="1"/>
          </p:cNvSpPr>
          <p:nvPr>
            <p:ph type="title"/>
          </p:nvPr>
        </p:nvSpPr>
        <p:spPr>
          <a:xfrm>
            <a:off x="0" y="0"/>
            <a:ext cx="9144000" cy="1219200"/>
          </a:xfrm>
        </p:spPr>
        <p:txBody>
          <a:bodyPr>
            <a:normAutofit/>
          </a:bodyPr>
          <a:lstStyle/>
          <a:p>
            <a:pPr algn="l"/>
            <a:r>
              <a:rPr lang="en-US" altLang="en-US" sz="4000" b="1" i="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HIRE Vets Medallion Award</a:t>
            </a:r>
            <a:endParaRPr lang="en-US" sz="2000" i="1" dirty="0">
              <a:solidFill>
                <a:schemeClr val="accent1">
                  <a:lumMod val="75000"/>
                </a:schemeClr>
              </a:solidFill>
            </a:endParaRPr>
          </a:p>
        </p:txBody>
      </p:sp>
      <p:sp>
        <p:nvSpPr>
          <p:cNvPr id="6" name="Rectangle 5"/>
          <p:cNvSpPr/>
          <p:nvPr/>
        </p:nvSpPr>
        <p:spPr>
          <a:xfrm>
            <a:off x="3164467" y="6019800"/>
            <a:ext cx="2815066" cy="369332"/>
          </a:xfrm>
          <a:prstGeom prst="rect">
            <a:avLst/>
          </a:prstGeom>
        </p:spPr>
        <p:txBody>
          <a:bodyPr wrap="none">
            <a:spAutoFit/>
          </a:bodyPr>
          <a:lstStyle/>
          <a:p>
            <a:r>
              <a:rPr lang="en-US" u="sng" dirty="0">
                <a:hlinkClick r:id="rId3"/>
              </a:rPr>
              <a:t>www.dol.gov/vets/hirevets/</a:t>
            </a:r>
            <a:endParaRPr lang="en-US" dirty="0"/>
          </a:p>
        </p:txBody>
      </p:sp>
    </p:spTree>
    <p:extLst>
      <p:ext uri="{BB962C8B-B14F-4D97-AF65-F5344CB8AC3E}">
        <p14:creationId xmlns:p14="http://schemas.microsoft.com/office/powerpoint/2010/main" val="374169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981200"/>
            <a:ext cx="8001000" cy="2821285"/>
          </a:xfrm>
          <a:prstGeom prst="rect">
            <a:avLst/>
          </a:prstGeom>
        </p:spPr>
        <p:txBody>
          <a:bodyPr wrap="square">
            <a:spAutoFit/>
          </a:bodyPr>
          <a:lstStyle/>
          <a:p>
            <a:pPr>
              <a:spcAft>
                <a:spcPts val="750"/>
              </a:spcAft>
            </a:pPr>
            <a:r>
              <a:rPr lang="en-US" dirty="0">
                <a:solidFill>
                  <a:srgbClr val="333333"/>
                </a:solidFill>
                <a:latin typeface="Helvetica Neue"/>
                <a:ea typeface="Calibri"/>
              </a:rPr>
              <a:t>All comments should include Regulatory Identification Number 1293-AA21. Comments will close 30 days after publication in the Federal Register</a:t>
            </a:r>
            <a:r>
              <a:rPr lang="en-US" dirty="0" smtClean="0">
                <a:solidFill>
                  <a:srgbClr val="333333"/>
                </a:solidFill>
                <a:latin typeface="Helvetica Neue"/>
                <a:ea typeface="Calibri"/>
              </a:rPr>
              <a:t>.</a:t>
            </a:r>
          </a:p>
          <a:p>
            <a:pPr>
              <a:spcAft>
                <a:spcPts val="750"/>
              </a:spcAft>
            </a:pPr>
            <a:endParaRPr lang="en-US" dirty="0">
              <a:solidFill>
                <a:srgbClr val="333333"/>
              </a:solidFill>
              <a:effectLst/>
              <a:latin typeface="Helvetica Neue"/>
              <a:ea typeface="Calibri"/>
            </a:endParaRPr>
          </a:p>
          <a:p>
            <a:pPr>
              <a:spcAft>
                <a:spcPts val="750"/>
              </a:spcAft>
            </a:pPr>
            <a:r>
              <a:rPr lang="en-US" dirty="0" smtClean="0">
                <a:solidFill>
                  <a:srgbClr val="333333"/>
                </a:solidFill>
                <a:latin typeface="Helvetica Neue"/>
                <a:ea typeface="Calibri"/>
              </a:rPr>
              <a:t>Please direct any questions regarding the HIRE Vets Medallion Program to:</a:t>
            </a:r>
          </a:p>
          <a:p>
            <a:pPr algn="ctr">
              <a:spcAft>
                <a:spcPts val="750"/>
              </a:spcAft>
            </a:pPr>
            <a:r>
              <a:rPr lang="en-US" sz="2400" dirty="0" smtClean="0">
                <a:solidFill>
                  <a:srgbClr val="333333"/>
                </a:solidFill>
                <a:effectLst/>
                <a:latin typeface="Helvetica Neue"/>
                <a:ea typeface="Calibri"/>
              </a:rPr>
              <a:t>Randall E. Smith</a:t>
            </a:r>
          </a:p>
          <a:p>
            <a:pPr algn="ctr">
              <a:spcAft>
                <a:spcPts val="750"/>
              </a:spcAft>
            </a:pPr>
            <a:r>
              <a:rPr lang="en-US" sz="2400" dirty="0" smtClean="0">
                <a:latin typeface="Times New Roman"/>
                <a:ea typeface="Calibri"/>
                <a:hlinkClick r:id="rId2"/>
              </a:rPr>
              <a:t>Smith.Randall.E@dol.gov</a:t>
            </a:r>
            <a:endParaRPr lang="en-US" sz="2400" dirty="0" smtClean="0">
              <a:latin typeface="Times New Roman"/>
              <a:ea typeface="Calibri"/>
            </a:endParaRPr>
          </a:p>
          <a:p>
            <a:pPr algn="ctr">
              <a:spcAft>
                <a:spcPts val="750"/>
              </a:spcAft>
            </a:pPr>
            <a:r>
              <a:rPr lang="en-US" sz="2400" dirty="0" smtClean="0">
                <a:latin typeface="Times New Roman"/>
                <a:ea typeface="Calibri"/>
              </a:rPr>
              <a:t>(202) 693-4745</a:t>
            </a:r>
            <a:endParaRPr lang="en-US" sz="2400" dirty="0">
              <a:effectLst/>
              <a:latin typeface="Times New Roman"/>
              <a:ea typeface="Calibri"/>
            </a:endParaRPr>
          </a:p>
        </p:txBody>
      </p:sp>
      <p:sp>
        <p:nvSpPr>
          <p:cNvPr id="5" name="Title 1"/>
          <p:cNvSpPr>
            <a:spLocks noGrp="1"/>
          </p:cNvSpPr>
          <p:nvPr>
            <p:ph type="title"/>
          </p:nvPr>
        </p:nvSpPr>
        <p:spPr>
          <a:xfrm>
            <a:off x="0" y="0"/>
            <a:ext cx="9144000" cy="1219200"/>
          </a:xfrm>
        </p:spPr>
        <p:txBody>
          <a:bodyPr>
            <a:normAutofit/>
          </a:bodyPr>
          <a:lstStyle/>
          <a:p>
            <a:pPr algn="l"/>
            <a:r>
              <a:rPr lang="en-US" altLang="en-US" sz="4000" b="1" i="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HIRE Vets Medallion Award</a:t>
            </a:r>
            <a:endParaRPr lang="en-US" sz="2000" i="1" dirty="0">
              <a:solidFill>
                <a:schemeClr val="accent1">
                  <a:lumMod val="75000"/>
                </a:schemeClr>
              </a:solidFill>
            </a:endParaRPr>
          </a:p>
        </p:txBody>
      </p:sp>
      <p:sp>
        <p:nvSpPr>
          <p:cNvPr id="6" name="Rectangle 5"/>
          <p:cNvSpPr/>
          <p:nvPr/>
        </p:nvSpPr>
        <p:spPr>
          <a:xfrm>
            <a:off x="3164467" y="6019800"/>
            <a:ext cx="2815066" cy="369332"/>
          </a:xfrm>
          <a:prstGeom prst="rect">
            <a:avLst/>
          </a:prstGeom>
        </p:spPr>
        <p:txBody>
          <a:bodyPr wrap="none">
            <a:spAutoFit/>
          </a:bodyPr>
          <a:lstStyle/>
          <a:p>
            <a:r>
              <a:rPr lang="en-US" u="sng" dirty="0">
                <a:hlinkClick r:id="rId3"/>
              </a:rPr>
              <a:t>www.dol.gov/vets/hirevets/</a:t>
            </a:r>
            <a:endParaRPr lang="en-US" dirty="0"/>
          </a:p>
        </p:txBody>
      </p:sp>
    </p:spTree>
    <p:extLst>
      <p:ext uri="{BB962C8B-B14F-4D97-AF65-F5344CB8AC3E}">
        <p14:creationId xmlns:p14="http://schemas.microsoft.com/office/powerpoint/2010/main" val="3731560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0"/>
            <a:ext cx="9144000" cy="1219200"/>
          </a:xfrm>
          <a:prstGeom prst="rect">
            <a:avLst/>
          </a:prstGeom>
        </p:spPr>
        <p:txBody>
          <a:bodyPr/>
          <a:lstStyle/>
          <a:p>
            <a:pPr algn="l" eaLnBrk="1" hangingPunct="1"/>
            <a:r>
              <a:rPr lang="en-US" altLang="en-US" i="1" dirty="0">
                <a:solidFill>
                  <a:schemeClr val="accent1">
                    <a:lumMod val="75000"/>
                  </a:schemeClr>
                </a:solidFill>
                <a:effectLst>
                  <a:outerShdw blurRad="38100" dist="38100" dir="2700000" algn="tl">
                    <a:srgbClr val="000000">
                      <a:alpha val="43137"/>
                    </a:srgbClr>
                  </a:outerShdw>
                </a:effectLst>
                <a:latin typeface="+mn-lt"/>
                <a:cs typeface="Arial" charset="0"/>
              </a:rPr>
              <a:t>	</a:t>
            </a:r>
            <a:r>
              <a:rPr altLang="en-US" sz="4000" b="1" i="1" dirty="0" smtClean="0">
                <a:solidFill>
                  <a:schemeClr val="accent1">
                    <a:lumMod val="75000"/>
                  </a:schemeClr>
                </a:solidFill>
                <a:effectLst>
                  <a:outerShdw blurRad="38100" dist="38100" dir="2700000" algn="tl">
                    <a:srgbClr val="000000">
                      <a:alpha val="43137"/>
                    </a:srgbClr>
                  </a:outerShdw>
                </a:effectLst>
                <a:cs typeface="Arial" charset="0"/>
              </a:rPr>
              <a:t>Get The Resources</a:t>
            </a:r>
          </a:p>
        </p:txBody>
      </p:sp>
      <p:sp>
        <p:nvSpPr>
          <p:cNvPr id="9" name="TextBox 4"/>
          <p:cNvSpPr txBox="1">
            <a:spLocks noChangeArrowheads="1"/>
          </p:cNvSpPr>
          <p:nvPr/>
        </p:nvSpPr>
        <p:spPr bwMode="auto">
          <a:xfrm>
            <a:off x="4267200" y="2250281"/>
            <a:ext cx="3581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37931725" indent="-37474525">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r">
              <a:spcBef>
                <a:spcPct val="0"/>
              </a:spcBef>
              <a:buClrTx/>
              <a:buSzTx/>
              <a:buFontTx/>
              <a:buNone/>
            </a:pPr>
            <a:endParaRPr lang="en-US" altLang="en-US" sz="1800" b="1" dirty="0" smtClean="0">
              <a:solidFill>
                <a:prstClr val="white"/>
              </a:solidFill>
            </a:endParaRPr>
          </a:p>
          <a:p>
            <a:pPr algn="r">
              <a:spcBef>
                <a:spcPct val="0"/>
              </a:spcBef>
              <a:buClrTx/>
              <a:buSzTx/>
              <a:buFontTx/>
              <a:buNone/>
            </a:pPr>
            <a:r>
              <a:rPr lang="en-US" altLang="en-US" sz="1800" b="1" dirty="0" smtClean="0">
                <a:solidFill>
                  <a:prstClr val="white"/>
                </a:solidFill>
              </a:rPr>
              <a:t>Federal Resources</a:t>
            </a:r>
          </a:p>
          <a:p>
            <a:pPr algn="r">
              <a:spcBef>
                <a:spcPct val="0"/>
              </a:spcBef>
              <a:buClrTx/>
              <a:buSzTx/>
              <a:buFontTx/>
              <a:buNone/>
            </a:pPr>
            <a:r>
              <a:rPr lang="en-US" altLang="en-US" sz="1800" b="1" u="sng" dirty="0" smtClean="0">
                <a:solidFill>
                  <a:prstClr val="white"/>
                </a:solidFill>
              </a:rPr>
              <a:t>www.veterans.gov</a:t>
            </a:r>
          </a:p>
          <a:p>
            <a:pPr algn="r">
              <a:spcBef>
                <a:spcPct val="0"/>
              </a:spcBef>
              <a:buClrTx/>
              <a:buSzTx/>
              <a:buFontTx/>
              <a:buNone/>
            </a:pPr>
            <a:endParaRPr lang="en-US" altLang="en-US" sz="1800" b="1" dirty="0" smtClean="0">
              <a:solidFill>
                <a:prstClr val="white"/>
              </a:solidFill>
            </a:endParaRPr>
          </a:p>
          <a:p>
            <a:pPr algn="r">
              <a:spcBef>
                <a:spcPct val="0"/>
              </a:spcBef>
              <a:buClrTx/>
              <a:buSzTx/>
              <a:buFontTx/>
              <a:buNone/>
            </a:pPr>
            <a:r>
              <a:rPr lang="en-US" altLang="en-US" sz="1800" b="1" dirty="0" smtClean="0">
                <a:solidFill>
                  <a:srgbClr val="FFFFFF"/>
                </a:solidFill>
              </a:rPr>
              <a:t>American Job Centers</a:t>
            </a:r>
          </a:p>
          <a:p>
            <a:pPr algn="r">
              <a:spcBef>
                <a:spcPct val="0"/>
              </a:spcBef>
              <a:buClrTx/>
              <a:buSzTx/>
              <a:buFontTx/>
              <a:buNone/>
            </a:pPr>
            <a:r>
              <a:rPr lang="en-US" altLang="en-US" sz="1800" b="1" u="sng" dirty="0" smtClean="0">
                <a:solidFill>
                  <a:srgbClr val="FFFFFF"/>
                </a:solidFill>
              </a:rPr>
              <a:t>www.servicelocator.org</a:t>
            </a:r>
          </a:p>
          <a:p>
            <a:pPr algn="r">
              <a:spcBef>
                <a:spcPct val="0"/>
              </a:spcBef>
              <a:buClrTx/>
              <a:buSzTx/>
              <a:buFontTx/>
              <a:buNone/>
            </a:pPr>
            <a:endParaRPr lang="en-US" altLang="en-US" sz="1800" b="1" u="sng" dirty="0" smtClean="0">
              <a:solidFill>
                <a:srgbClr val="FFFFFF"/>
              </a:solidFill>
            </a:endParaRPr>
          </a:p>
          <a:p>
            <a:pPr algn="r">
              <a:spcBef>
                <a:spcPct val="0"/>
              </a:spcBef>
              <a:buClrTx/>
              <a:buSzTx/>
              <a:buFontTx/>
              <a:buNone/>
            </a:pPr>
            <a:r>
              <a:rPr lang="en-US" altLang="en-US" sz="1800" b="1" dirty="0" smtClean="0">
                <a:solidFill>
                  <a:srgbClr val="FFFFFF"/>
                </a:solidFill>
              </a:rPr>
              <a:t>Veterans’ Employment and  </a:t>
            </a:r>
          </a:p>
          <a:p>
            <a:pPr algn="r">
              <a:spcBef>
                <a:spcPct val="0"/>
              </a:spcBef>
              <a:buClrTx/>
              <a:buSzTx/>
              <a:buFontTx/>
              <a:buNone/>
            </a:pPr>
            <a:r>
              <a:rPr lang="en-US" altLang="en-US" sz="1800" b="1" dirty="0" smtClean="0">
                <a:solidFill>
                  <a:srgbClr val="FFFFFF"/>
                </a:solidFill>
              </a:rPr>
              <a:t>Training Service (VETS)</a:t>
            </a:r>
          </a:p>
          <a:p>
            <a:pPr algn="r">
              <a:spcBef>
                <a:spcPct val="0"/>
              </a:spcBef>
              <a:buClrTx/>
              <a:buSzTx/>
              <a:buFontTx/>
              <a:buNone/>
            </a:pPr>
            <a:r>
              <a:rPr lang="en-US" altLang="en-US" sz="1800" b="1" u="sng" dirty="0" smtClean="0">
                <a:solidFill>
                  <a:srgbClr val="FFFFFF"/>
                </a:solidFill>
              </a:rPr>
              <a:t>www.dol.gov/vets</a:t>
            </a:r>
          </a:p>
          <a:p>
            <a:pPr algn="r">
              <a:spcBef>
                <a:spcPct val="0"/>
              </a:spcBef>
              <a:buClrTx/>
              <a:buSzTx/>
              <a:buFontTx/>
              <a:buNone/>
            </a:pPr>
            <a:endParaRPr lang="en-US" altLang="en-US" sz="1800" b="1" dirty="0" smtClean="0">
              <a:solidFill>
                <a:srgbClr val="FFFFFF"/>
              </a:solidFill>
            </a:endParaRPr>
          </a:p>
          <a:p>
            <a:pPr algn="r">
              <a:spcBef>
                <a:spcPct val="0"/>
              </a:spcBef>
              <a:buClrTx/>
              <a:buSzTx/>
              <a:buFontTx/>
              <a:buNone/>
            </a:pPr>
            <a:r>
              <a:rPr lang="en-US" altLang="en-US" sz="1800" b="1" u="sng" dirty="0" smtClean="0">
                <a:solidFill>
                  <a:srgbClr val="FFFFFF"/>
                </a:solidFill>
              </a:rPr>
              <a:t> </a:t>
            </a:r>
          </a:p>
          <a:p>
            <a:pPr>
              <a:spcBef>
                <a:spcPct val="0"/>
              </a:spcBef>
              <a:buClrTx/>
              <a:buSzTx/>
              <a:buFontTx/>
              <a:buNone/>
            </a:pPr>
            <a:endParaRPr lang="en-US" altLang="en-US" sz="1800" b="1" dirty="0" smtClean="0">
              <a:solidFill>
                <a:srgbClr val="FFFFFF"/>
              </a:solidFill>
              <a:latin typeface="Calibri" pitchFamily="-1"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219" b="5000"/>
          <a:stretch/>
        </p:blipFill>
        <p:spPr>
          <a:xfrm>
            <a:off x="0" y="1981200"/>
            <a:ext cx="9144000" cy="3693320"/>
          </a:xfrm>
          <a:prstGeom prst="rect">
            <a:avLst/>
          </a:prstGeom>
          <a:solidFill>
            <a:srgbClr val="6666FF"/>
          </a:solidFill>
        </p:spPr>
      </p:pic>
      <p:sp>
        <p:nvSpPr>
          <p:cNvPr id="8" name="TextBox 1"/>
          <p:cNvSpPr txBox="1">
            <a:spLocks noChangeArrowheads="1"/>
          </p:cNvSpPr>
          <p:nvPr/>
        </p:nvSpPr>
        <p:spPr bwMode="auto">
          <a:xfrm>
            <a:off x="0" y="2941316"/>
            <a:ext cx="3086100" cy="430887"/>
          </a:xfrm>
          <a:prstGeom prst="rect">
            <a:avLst/>
          </a:prstGeom>
          <a:solidFill>
            <a:srgbClr val="768EB6"/>
          </a:solidFill>
          <a:ln>
            <a:noFill/>
          </a:ln>
          <a:extLst/>
        </p:spPr>
        <p:txBody>
          <a:bodyPr wrap="square">
            <a:spAutoFit/>
          </a:bodyP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eaLnBrk="0" fontAlgn="base" hangingPunct="0">
              <a:spcBef>
                <a:spcPct val="0"/>
              </a:spcBef>
              <a:spcAft>
                <a:spcPct val="0"/>
              </a:spcAft>
              <a:buFontTx/>
              <a:buNone/>
            </a:pPr>
            <a:r>
              <a:rPr lang="en-US" altLang="en-US" sz="2200" dirty="0" smtClean="0">
                <a:solidFill>
                  <a:schemeClr val="bg1"/>
                </a:solidFill>
                <a:latin typeface="+mn-lt"/>
                <a:cs typeface="Arial" charset="0"/>
                <a:sym typeface="Arial" charset="0"/>
              </a:rPr>
              <a:t>dol.gov/vets/</a:t>
            </a:r>
            <a:r>
              <a:rPr lang="en-US" altLang="en-US" sz="2200" dirty="0" err="1" smtClean="0">
                <a:solidFill>
                  <a:schemeClr val="bg1"/>
                </a:solidFill>
                <a:latin typeface="+mn-lt"/>
                <a:cs typeface="Arial" charset="0"/>
                <a:sym typeface="Arial" charset="0"/>
              </a:rPr>
              <a:t>hirevets</a:t>
            </a:r>
            <a:endParaRPr lang="en-US" altLang="en-US" sz="2200" dirty="0" smtClean="0">
              <a:solidFill>
                <a:schemeClr val="bg1"/>
              </a:solidFill>
              <a:latin typeface="+mn-lt"/>
              <a:cs typeface="Arial" charset="0"/>
              <a:sym typeface="Arial" charset="0"/>
            </a:endParaRPr>
          </a:p>
        </p:txBody>
      </p:sp>
      <p:sp>
        <p:nvSpPr>
          <p:cNvPr id="3" name="TextBox 2"/>
          <p:cNvSpPr txBox="1"/>
          <p:nvPr/>
        </p:nvSpPr>
        <p:spPr>
          <a:xfrm>
            <a:off x="-152400" y="4096940"/>
            <a:ext cx="3352800" cy="815608"/>
          </a:xfrm>
          <a:prstGeom prst="rect">
            <a:avLst/>
          </a:prstGeom>
          <a:noFill/>
        </p:spPr>
        <p:txBody>
          <a:bodyPr wrap="square" rtlCol="0">
            <a:spAutoFit/>
          </a:bodyPr>
          <a:lstStyle/>
          <a:p>
            <a:pPr algn="ctr"/>
            <a:r>
              <a:rPr lang="en-US" sz="2200" dirty="0" smtClean="0">
                <a:solidFill>
                  <a:prstClr val="white"/>
                </a:solidFill>
              </a:rPr>
              <a:t>www.mynextmove.org</a:t>
            </a:r>
            <a:endParaRPr lang="en-US" sz="2200" dirty="0" smtClean="0">
              <a:solidFill>
                <a:prstClr val="white"/>
              </a:solidFill>
              <a:hlinkClick r:id="rId4"/>
            </a:endParaRPr>
          </a:p>
          <a:p>
            <a:pPr algn="ctr"/>
            <a:endParaRPr lang="en-US" sz="400" dirty="0" smtClean="0">
              <a:solidFill>
                <a:prstClr val="white"/>
              </a:solidFill>
              <a:hlinkClick r:id="rId4"/>
            </a:endParaRPr>
          </a:p>
          <a:p>
            <a:pPr algn="ctr"/>
            <a:r>
              <a:rPr lang="en-US" sz="2100" dirty="0" smtClean="0">
                <a:solidFill>
                  <a:prstClr val="white"/>
                </a:solidFill>
              </a:rPr>
              <a:t>www.myskillsmyfuture.org</a:t>
            </a:r>
            <a:endParaRPr lang="en-US" sz="2100" dirty="0">
              <a:solidFill>
                <a:prstClr val="white"/>
              </a:solidFill>
            </a:endParaRPr>
          </a:p>
        </p:txBody>
      </p:sp>
    </p:spTree>
    <p:extLst>
      <p:ext uri="{BB962C8B-B14F-4D97-AF65-F5344CB8AC3E}">
        <p14:creationId xmlns:p14="http://schemas.microsoft.com/office/powerpoint/2010/main" val="2870414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effectLst>
            <a:outerShdw blurRad="152400" dist="317500" dir="5400000" sx="90000" sy="-19000" rotWithShape="0">
              <a:prstClr val="black">
                <a:alpha val="15000"/>
              </a:prstClr>
            </a:outerShdw>
          </a:effectLst>
        </p:spPr>
        <p:txBody>
          <a:bodyPr>
            <a:normAutofit/>
          </a:bodyPr>
          <a:lstStyle/>
          <a:p>
            <a:pPr marL="0" indent="0" algn="ctr">
              <a:buNone/>
            </a:pPr>
            <a:r>
              <a:rPr lang="en-US" sz="4000" dirty="0" smtClean="0">
                <a:ln w="12700">
                  <a:solidFill>
                    <a:schemeClr val="tx2">
                      <a:satMod val="155000"/>
                    </a:schemeClr>
                  </a:solidFill>
                  <a:prstDash val="solid"/>
                </a:ln>
                <a:solidFill>
                  <a:srgbClr val="760000"/>
                </a:solidFill>
                <a:latin typeface="Times New Roman" panose="02020603050405020304" pitchFamily="18" charset="0"/>
                <a:cs typeface="Times New Roman" panose="02020603050405020304" pitchFamily="18" charset="0"/>
              </a:rPr>
              <a:t>Massachusetts Veterans Business Engagement</a:t>
            </a:r>
            <a:endParaRPr lang="en-US" sz="4000" dirty="0">
              <a:ln w="12700">
                <a:solidFill>
                  <a:schemeClr val="tx2">
                    <a:satMod val="155000"/>
                  </a:schemeClr>
                </a:solidFill>
                <a:prstDash val="solid"/>
              </a:ln>
              <a:solidFill>
                <a:srgbClr val="760000"/>
              </a:solidFill>
              <a:latin typeface="Times New Roman" panose="02020603050405020304" pitchFamily="18" charset="0"/>
              <a:cs typeface="Times New Roman" panose="02020603050405020304" pitchFamily="18" charset="0"/>
            </a:endParaRPr>
          </a:p>
        </p:txBody>
      </p:sp>
      <p:pic>
        <p:nvPicPr>
          <p:cNvPr id="3074" name="Picture 2" descr="\\cc_cifs\CIFS_Data\Redirected_Folders\chris.mills\Documents\My Pictures\rapid response summit head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carambula\AppData\Local\Microsoft\Windows\Temporary Internet Files\Content.IE5\I5UHFRRG\Flag-map_of_Massachusetts.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505200"/>
            <a:ext cx="647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975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Understanding Military Culture</a:t>
            </a:r>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1295400"/>
            <a:ext cx="9144000" cy="4572000"/>
          </a:xfrm>
        </p:spPr>
        <p:txBody>
          <a:bodyPr>
            <a:normAutofit/>
          </a:bodyPr>
          <a:lstStyle/>
          <a:p>
            <a:pPr algn="l"/>
            <a:endParaRPr lang="en-US" sz="2400" u="sng" dirty="0" smtClean="0">
              <a:latin typeface="Times New Roman" panose="02020603050405020304" pitchFamily="18" charset="0"/>
              <a:cs typeface="Times New Roman" panose="02020603050405020304" pitchFamily="18" charset="0"/>
              <a:hlinkClick r:id="rId2"/>
            </a:endParaRPr>
          </a:p>
          <a:p>
            <a:r>
              <a:rPr lang="en-US" sz="2800" u="sng" dirty="0" smtClean="0">
                <a:solidFill>
                  <a:srgbClr val="FF0000"/>
                </a:solidFill>
                <a:latin typeface="Times New Roman" panose="02020603050405020304" pitchFamily="18" charset="0"/>
                <a:cs typeface="Times New Roman" panose="02020603050405020304" pitchFamily="18" charset="0"/>
                <a:hlinkClick r:id="rId2"/>
              </a:rPr>
              <a:t>15 </a:t>
            </a:r>
            <a:r>
              <a:rPr lang="en-US" sz="2800" u="sng" dirty="0">
                <a:solidFill>
                  <a:srgbClr val="FF0000"/>
                </a:solidFill>
                <a:latin typeface="Times New Roman" panose="02020603050405020304" pitchFamily="18" charset="0"/>
                <a:cs typeface="Times New Roman" panose="02020603050405020304" pitchFamily="18" charset="0"/>
                <a:hlinkClick r:id="rId2"/>
              </a:rPr>
              <a:t>Things Veterans Wants You to Know</a:t>
            </a:r>
            <a:endParaRPr lang="en-US" sz="2800" u="sng" dirty="0" smtClean="0">
              <a:solidFill>
                <a:srgbClr val="FF0000"/>
              </a:solidFill>
              <a:latin typeface="Times New Roman" panose="02020603050405020304" pitchFamily="18" charset="0"/>
              <a:cs typeface="Times New Roman" panose="02020603050405020304" pitchFamily="18" charset="0"/>
            </a:endParaRPr>
          </a:p>
          <a:p>
            <a:pPr algn="l"/>
            <a:endParaRPr lang="en-US" sz="2800" u="sng" dirty="0">
              <a:solidFill>
                <a:srgbClr val="FF0000"/>
              </a:solidFill>
              <a:latin typeface="Times New Roman" panose="02020603050405020304" pitchFamily="18" charset="0"/>
              <a:cs typeface="Times New Roman" panose="02020603050405020304" pitchFamily="18" charset="0"/>
            </a:endParaRPr>
          </a:p>
          <a:p>
            <a:pPr algn="l"/>
            <a:r>
              <a:rPr lang="en-US" sz="2400" u="sng" dirty="0" smtClean="0">
                <a:solidFill>
                  <a:schemeClr val="tx1"/>
                </a:solidFill>
                <a:latin typeface="Times New Roman" panose="02020603050405020304" pitchFamily="18" charset="0"/>
                <a:cs typeface="Times New Roman" panose="02020603050405020304" pitchFamily="18" charset="0"/>
              </a:rPr>
              <a:t>https</a:t>
            </a:r>
            <a:r>
              <a:rPr lang="en-US" sz="2400" u="sng" dirty="0">
                <a:solidFill>
                  <a:schemeClr val="tx1"/>
                </a:solidFill>
                <a:latin typeface="Times New Roman" panose="02020603050405020304" pitchFamily="18" charset="0"/>
                <a:cs typeface="Times New Roman" panose="02020603050405020304" pitchFamily="18" charset="0"/>
              </a:rPr>
              <a:t>://urldefense.proofpoint.com/v2/url?u=https-3A__player.vimeo.com_video_226368040&amp;d=DwMFaQ&amp;c=lDF7oMaPKXpkYvev9V-fVahWL0QWnGCCAfCDz1Bns_w&amp;r=NDXezwxv2k9_pbst_alQUXQW2ANUR3fm_ohwVmideBs&amp;m=dd_TqIJT3XL9BG9Q2gZEFyIooqvFWOa3kgQIN1Yypg0&amp;s=qKm6blqebgr1gMHuNy_dHRUH5OdToKErF87Qb3_ncQM&amp;e</a:t>
            </a:r>
            <a:r>
              <a:rPr lang="en-US" sz="2400" u="sng" dirty="0" smtClean="0">
                <a:solidFill>
                  <a:schemeClr val="tx1"/>
                </a:solidFill>
                <a:latin typeface="Times New Roman" panose="02020603050405020304" pitchFamily="18" charset="0"/>
                <a:cs typeface="Times New Roman" panose="02020603050405020304" pitchFamily="18" charset="0"/>
              </a:rPr>
              <a:t>=</a:t>
            </a:r>
          </a:p>
          <a:p>
            <a:pPr algn="l"/>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231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Introduction</a:t>
            </a:r>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1295400"/>
            <a:ext cx="8915400" cy="4495800"/>
          </a:xfrm>
        </p:spPr>
        <p:txBody>
          <a:bodyPr>
            <a:normAutofit/>
          </a:bodyPr>
          <a:lstStyle/>
          <a:p>
            <a:pPr algn="l">
              <a:defRPr/>
            </a:pPr>
            <a:endParaRPr lang="en-US" sz="2400" i="1" dirty="0" smtClean="0">
              <a:solidFill>
                <a:srgbClr val="600000"/>
              </a:solidFill>
              <a:latin typeface="Times New Roman" panose="02020603050405020304" pitchFamily="18" charset="0"/>
              <a:cs typeface="Times New Roman" panose="02020603050405020304" pitchFamily="18" charset="0"/>
            </a:endParaRPr>
          </a:p>
          <a:p>
            <a:pPr algn="l">
              <a:defRPr/>
            </a:pPr>
            <a:r>
              <a:rPr lang="en-US" sz="2800" dirty="0" smtClean="0">
                <a:solidFill>
                  <a:srgbClr val="600000"/>
                </a:solidFill>
                <a:latin typeface="Times New Roman" panose="02020603050405020304" pitchFamily="18" charset="0"/>
                <a:cs typeface="Times New Roman" panose="02020603050405020304" pitchFamily="18" charset="0"/>
              </a:rPr>
              <a:t>Overview </a:t>
            </a:r>
            <a:r>
              <a:rPr lang="en-US" sz="2800" dirty="0">
                <a:solidFill>
                  <a:srgbClr val="600000"/>
                </a:solidFill>
                <a:latin typeface="Times New Roman" panose="02020603050405020304" pitchFamily="18" charset="0"/>
                <a:cs typeface="Times New Roman" panose="02020603050405020304" pitchFamily="18" charset="0"/>
              </a:rPr>
              <a:t>&amp; Outcome:  </a:t>
            </a:r>
          </a:p>
          <a:p>
            <a:pPr algn="l">
              <a:defRPr/>
            </a:pPr>
            <a:r>
              <a:rPr lang="en-US" sz="2800" dirty="0">
                <a:solidFill>
                  <a:schemeClr val="accent5">
                    <a:lumMod val="25000"/>
                  </a:schemeClr>
                </a:solidFill>
                <a:latin typeface="Times New Roman" panose="02020603050405020304" pitchFamily="18" charset="0"/>
                <a:cs typeface="Times New Roman" panose="02020603050405020304" pitchFamily="18" charset="0"/>
              </a:rPr>
              <a:t>Understanding the Massachusetts Veteran </a:t>
            </a:r>
            <a:r>
              <a:rPr lang="en-US" sz="2800" dirty="0" smtClean="0">
                <a:solidFill>
                  <a:schemeClr val="accent5">
                    <a:lumMod val="25000"/>
                  </a:schemeClr>
                </a:solidFill>
                <a:latin typeface="Times New Roman" panose="02020603050405020304" pitchFamily="18" charset="0"/>
                <a:cs typeface="Times New Roman" panose="02020603050405020304" pitchFamily="18" charset="0"/>
              </a:rPr>
              <a:t>Employment &amp; Mass Biz Works</a:t>
            </a:r>
          </a:p>
          <a:p>
            <a:pPr algn="l">
              <a:defRPr/>
            </a:pPr>
            <a:endParaRPr lang="en-US" sz="2800" dirty="0">
              <a:solidFill>
                <a:schemeClr val="accent5">
                  <a:lumMod val="25000"/>
                </a:schemeClr>
              </a:solidFill>
              <a:latin typeface="Times New Roman" panose="02020603050405020304" pitchFamily="18" charset="0"/>
              <a:cs typeface="Times New Roman" panose="02020603050405020304" pitchFamily="18" charset="0"/>
            </a:endParaRPr>
          </a:p>
          <a:p>
            <a:pPr algn="l">
              <a:defRPr/>
            </a:pPr>
            <a:r>
              <a:rPr lang="en-US" sz="2800" dirty="0" smtClean="0">
                <a:solidFill>
                  <a:srgbClr val="600000"/>
                </a:solidFill>
                <a:latin typeface="Times New Roman" panose="02020603050405020304" pitchFamily="18" charset="0"/>
                <a:cs typeface="Times New Roman" panose="02020603050405020304" pitchFamily="18" charset="0"/>
              </a:rPr>
              <a:t>Purpose</a:t>
            </a:r>
            <a:r>
              <a:rPr lang="en-US" sz="2800" dirty="0">
                <a:solidFill>
                  <a:srgbClr val="600000"/>
                </a:solidFill>
                <a:latin typeface="Times New Roman" panose="02020603050405020304" pitchFamily="18" charset="0"/>
                <a:cs typeface="Times New Roman" panose="02020603050405020304" pitchFamily="18" charset="0"/>
              </a:rPr>
              <a:t>:</a:t>
            </a:r>
          </a:p>
          <a:p>
            <a:pPr algn="l">
              <a:defRPr/>
            </a:pPr>
            <a:r>
              <a:rPr lang="en-US" sz="2800" dirty="0">
                <a:solidFill>
                  <a:schemeClr val="accent5">
                    <a:lumMod val="25000"/>
                  </a:schemeClr>
                </a:solidFill>
                <a:latin typeface="Times New Roman" panose="02020603050405020304" pitchFamily="18" charset="0"/>
                <a:cs typeface="Times New Roman" panose="02020603050405020304" pitchFamily="18" charset="0"/>
              </a:rPr>
              <a:t>Discuss the Statewide Veterans Employment Program to Businesses within Commonwealth. </a:t>
            </a:r>
          </a:p>
          <a:p>
            <a:pPr algn="l"/>
            <a:endParaRPr lang="en-US" sz="2800" dirty="0"/>
          </a:p>
        </p:txBody>
      </p:sp>
    </p:spTree>
    <p:extLst>
      <p:ext uri="{BB962C8B-B14F-4D97-AF65-F5344CB8AC3E}">
        <p14:creationId xmlns:p14="http://schemas.microsoft.com/office/powerpoint/2010/main" val="3455817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Targeting Services to Veterans</a:t>
            </a:r>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95401"/>
            <a:ext cx="9144000" cy="4572000"/>
          </a:xfrm>
        </p:spPr>
        <p:txBody>
          <a:bodyPr>
            <a:normAutofit fontScale="92500" lnSpcReduction="20000"/>
          </a:bodyPr>
          <a:lstStyle/>
          <a:p>
            <a:pPr marL="0" indent="0">
              <a:buFontTx/>
              <a:buNone/>
            </a:pPr>
            <a:endParaRPr lang="en-US" altLang="en-US" sz="2400" dirty="0" smtClean="0">
              <a:solidFill>
                <a:srgbClr val="C00000"/>
              </a:solidFill>
              <a:latin typeface="Times New Roman" panose="02020603050405020304" pitchFamily="18" charset="0"/>
              <a:cs typeface="Times New Roman" panose="02020603050405020304" pitchFamily="18" charset="0"/>
            </a:endParaRPr>
          </a:p>
          <a:p>
            <a:pPr marL="0" indent="0">
              <a:buFontTx/>
              <a:buNone/>
            </a:pPr>
            <a:r>
              <a:rPr lang="en-US" altLang="en-US" sz="3000" dirty="0" smtClean="0">
                <a:solidFill>
                  <a:srgbClr val="C00000"/>
                </a:solidFill>
                <a:latin typeface="Times New Roman" panose="02020603050405020304" pitchFamily="18" charset="0"/>
                <a:cs typeface="Times New Roman" panose="02020603050405020304" pitchFamily="18" charset="0"/>
              </a:rPr>
              <a:t>D</a:t>
            </a:r>
            <a:r>
              <a:rPr lang="en-US" altLang="en-US" sz="3000" dirty="0" smtClean="0">
                <a:latin typeface="Times New Roman" panose="02020603050405020304" pitchFamily="18" charset="0"/>
                <a:cs typeface="Times New Roman" panose="02020603050405020304" pitchFamily="18" charset="0"/>
              </a:rPr>
              <a:t>isabled </a:t>
            </a:r>
            <a:r>
              <a:rPr lang="en-US" altLang="en-US" sz="3000" dirty="0">
                <a:solidFill>
                  <a:srgbClr val="C00000"/>
                </a:solidFill>
                <a:latin typeface="Times New Roman" panose="02020603050405020304" pitchFamily="18" charset="0"/>
                <a:cs typeface="Times New Roman" panose="02020603050405020304" pitchFamily="18" charset="0"/>
              </a:rPr>
              <a:t>V</a:t>
            </a:r>
            <a:r>
              <a:rPr lang="en-US" altLang="en-US" sz="3000" dirty="0">
                <a:latin typeface="Times New Roman" panose="02020603050405020304" pitchFamily="18" charset="0"/>
                <a:cs typeface="Times New Roman" panose="02020603050405020304" pitchFamily="18" charset="0"/>
              </a:rPr>
              <a:t>eterans </a:t>
            </a:r>
            <a:r>
              <a:rPr lang="en-US" altLang="en-US" sz="3000" dirty="0">
                <a:solidFill>
                  <a:srgbClr val="C00000"/>
                </a:solidFill>
                <a:latin typeface="Times New Roman" panose="02020603050405020304" pitchFamily="18" charset="0"/>
                <a:cs typeface="Times New Roman" panose="02020603050405020304" pitchFamily="18" charset="0"/>
              </a:rPr>
              <a:t>O</a:t>
            </a:r>
            <a:r>
              <a:rPr lang="en-US" altLang="en-US" sz="3000" dirty="0">
                <a:latin typeface="Times New Roman" panose="02020603050405020304" pitchFamily="18" charset="0"/>
                <a:cs typeface="Times New Roman" panose="02020603050405020304" pitchFamily="18" charset="0"/>
              </a:rPr>
              <a:t>utreach </a:t>
            </a:r>
            <a:r>
              <a:rPr lang="en-US" altLang="en-US" sz="3000" dirty="0">
                <a:solidFill>
                  <a:srgbClr val="C00000"/>
                </a:solidFill>
                <a:latin typeface="Times New Roman" panose="02020603050405020304" pitchFamily="18" charset="0"/>
                <a:cs typeface="Times New Roman" panose="02020603050405020304" pitchFamily="18" charset="0"/>
              </a:rPr>
              <a:t>P</a:t>
            </a:r>
            <a:r>
              <a:rPr lang="en-US" altLang="en-US" sz="3000" dirty="0">
                <a:latin typeface="Times New Roman" panose="02020603050405020304" pitchFamily="18" charset="0"/>
                <a:cs typeface="Times New Roman" panose="02020603050405020304" pitchFamily="18" charset="0"/>
              </a:rPr>
              <a:t>rogram (DVOP) – focuses on the veterans with Significant Barriers to Employment to find quality employment</a:t>
            </a:r>
            <a:r>
              <a:rPr lang="en-US" altLang="en-US" sz="3000" dirty="0" smtClean="0">
                <a:latin typeface="Times New Roman" panose="02020603050405020304" pitchFamily="18" charset="0"/>
                <a:cs typeface="Times New Roman" panose="02020603050405020304" pitchFamily="18" charset="0"/>
              </a:rPr>
              <a:t>.</a:t>
            </a:r>
          </a:p>
          <a:p>
            <a:pPr marL="0" indent="0">
              <a:buFontTx/>
              <a:buNone/>
            </a:pPr>
            <a:endParaRPr lang="en-US" altLang="en-US" sz="3000" dirty="0">
              <a:latin typeface="Times New Roman" panose="02020603050405020304" pitchFamily="18" charset="0"/>
              <a:cs typeface="Times New Roman" panose="02020603050405020304" pitchFamily="18" charset="0"/>
            </a:endParaRPr>
          </a:p>
          <a:p>
            <a:pPr marL="0" indent="0">
              <a:buClr>
                <a:srgbClr val="482400"/>
              </a:buClr>
              <a:buFontTx/>
              <a:buNone/>
            </a:pPr>
            <a:r>
              <a:rPr lang="en-US" altLang="en-US" sz="3000" dirty="0">
                <a:solidFill>
                  <a:srgbClr val="C00000"/>
                </a:solidFill>
                <a:latin typeface="Times New Roman" panose="02020603050405020304" pitchFamily="18" charset="0"/>
                <a:cs typeface="Times New Roman" panose="02020603050405020304" pitchFamily="18" charset="0"/>
              </a:rPr>
              <a:t>L</a:t>
            </a:r>
            <a:r>
              <a:rPr lang="en-US" altLang="en-US" sz="3000" dirty="0">
                <a:latin typeface="Times New Roman" panose="02020603050405020304" pitchFamily="18" charset="0"/>
                <a:cs typeface="Times New Roman" panose="02020603050405020304" pitchFamily="18" charset="0"/>
              </a:rPr>
              <a:t>ocal </a:t>
            </a:r>
            <a:r>
              <a:rPr lang="en-US" altLang="en-US" sz="3000" dirty="0">
                <a:solidFill>
                  <a:srgbClr val="C00000"/>
                </a:solidFill>
                <a:latin typeface="Times New Roman" panose="02020603050405020304" pitchFamily="18" charset="0"/>
                <a:cs typeface="Times New Roman" panose="02020603050405020304" pitchFamily="18" charset="0"/>
              </a:rPr>
              <a:t>V</a:t>
            </a:r>
            <a:r>
              <a:rPr lang="en-US" altLang="en-US" sz="3000" dirty="0">
                <a:latin typeface="Times New Roman" panose="02020603050405020304" pitchFamily="18" charset="0"/>
                <a:cs typeface="Times New Roman" panose="02020603050405020304" pitchFamily="18" charset="0"/>
              </a:rPr>
              <a:t>eterans </a:t>
            </a:r>
            <a:r>
              <a:rPr lang="en-US" altLang="en-US" sz="3000" dirty="0">
                <a:solidFill>
                  <a:srgbClr val="C00000"/>
                </a:solidFill>
                <a:latin typeface="Times New Roman" panose="02020603050405020304" pitchFamily="18" charset="0"/>
                <a:cs typeface="Times New Roman" panose="02020603050405020304" pitchFamily="18" charset="0"/>
              </a:rPr>
              <a:t>E</a:t>
            </a:r>
            <a:r>
              <a:rPr lang="en-US" altLang="en-US" sz="3000" dirty="0">
                <a:latin typeface="Times New Roman" panose="02020603050405020304" pitchFamily="18" charset="0"/>
                <a:cs typeface="Times New Roman" panose="02020603050405020304" pitchFamily="18" charset="0"/>
              </a:rPr>
              <a:t>mployment </a:t>
            </a:r>
            <a:r>
              <a:rPr lang="en-US" altLang="en-US" sz="3000" dirty="0">
                <a:solidFill>
                  <a:srgbClr val="C00000"/>
                </a:solidFill>
                <a:latin typeface="Times New Roman" panose="02020603050405020304" pitchFamily="18" charset="0"/>
                <a:cs typeface="Times New Roman" panose="02020603050405020304" pitchFamily="18" charset="0"/>
              </a:rPr>
              <a:t>R</a:t>
            </a:r>
            <a:r>
              <a:rPr lang="en-US" altLang="en-US" sz="3000" dirty="0">
                <a:latin typeface="Times New Roman" panose="02020603050405020304" pitchFamily="18" charset="0"/>
                <a:cs typeface="Times New Roman" panose="02020603050405020304" pitchFamily="18" charset="0"/>
              </a:rPr>
              <a:t>epresentative (LVER) – focuses on business engagement along with Business Service Representatives at the American Job Centers</a:t>
            </a:r>
            <a:r>
              <a:rPr lang="en-US" altLang="en-US" sz="3000" dirty="0" smtClean="0">
                <a:latin typeface="Times New Roman" panose="02020603050405020304" pitchFamily="18" charset="0"/>
                <a:cs typeface="Times New Roman" panose="02020603050405020304" pitchFamily="18" charset="0"/>
              </a:rPr>
              <a:t>.</a:t>
            </a:r>
          </a:p>
          <a:p>
            <a:pPr marL="0" indent="0">
              <a:buClr>
                <a:srgbClr val="482400"/>
              </a:buClr>
              <a:buFontTx/>
              <a:buNone/>
            </a:pPr>
            <a:endParaRPr lang="en-US" altLang="en-US" sz="3000" dirty="0">
              <a:latin typeface="Times New Roman" panose="02020603050405020304" pitchFamily="18" charset="0"/>
              <a:cs typeface="Times New Roman" panose="02020603050405020304" pitchFamily="18" charset="0"/>
            </a:endParaRPr>
          </a:p>
          <a:p>
            <a:pPr marL="0" indent="0">
              <a:buClr>
                <a:srgbClr val="482400"/>
              </a:buClr>
              <a:buFontTx/>
              <a:buNone/>
            </a:pPr>
            <a:r>
              <a:rPr lang="en-US" altLang="en-US" sz="3000" dirty="0">
                <a:latin typeface="Times New Roman" panose="02020603050405020304" pitchFamily="18" charset="0"/>
                <a:cs typeface="Times New Roman" panose="02020603050405020304" pitchFamily="18" charset="0"/>
              </a:rPr>
              <a:t>The Commonwealth relies on partnerships of our WIOA partnering staff to provide services typically sought by “job ready” individuals</a:t>
            </a:r>
            <a:endParaRPr lang="en-US" sz="3000" dirty="0">
              <a:latin typeface="Times New Roman" panose="02020603050405020304" pitchFamily="18" charset="0"/>
              <a:cs typeface="Times New Roman" panose="02020603050405020304" pitchFamily="18" charset="0"/>
            </a:endParaRPr>
          </a:p>
          <a:p>
            <a:pPr marL="0" indent="0">
              <a:buFontTx/>
              <a:buNone/>
            </a:pPr>
            <a:endParaRPr lang="en-US" sz="2800" dirty="0"/>
          </a:p>
        </p:txBody>
      </p:sp>
    </p:spTree>
    <p:extLst>
      <p:ext uri="{BB962C8B-B14F-4D97-AF65-F5344CB8AC3E}">
        <p14:creationId xmlns:p14="http://schemas.microsoft.com/office/powerpoint/2010/main" val="3873178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Understanding Disabled Veterans</a:t>
            </a:r>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95400"/>
            <a:ext cx="9067800" cy="4830763"/>
          </a:xfrm>
        </p:spPr>
        <p:txBody>
          <a:bodyPr>
            <a:normAutofit/>
          </a:bodyPr>
          <a:lstStyle/>
          <a:p>
            <a:pPr>
              <a:defRPr/>
            </a:pPr>
            <a:endParaRPr lang="en-US" sz="2400" dirty="0" smtClean="0">
              <a:latin typeface="Times New Roman" panose="02020603050405020304" pitchFamily="18" charset="0"/>
              <a:cs typeface="Times New Roman" panose="02020603050405020304" pitchFamily="18" charset="0"/>
            </a:endParaRPr>
          </a:p>
          <a:p>
            <a:pPr>
              <a:defRPr/>
            </a:pPr>
            <a:r>
              <a:rPr lang="en-US" sz="2800" dirty="0" smtClean="0">
                <a:latin typeface="Times New Roman" panose="02020603050405020304" pitchFamily="18" charset="0"/>
                <a:cs typeface="Times New Roman" panose="02020603050405020304" pitchFamily="18" charset="0"/>
              </a:rPr>
              <a:t>What </a:t>
            </a:r>
            <a:r>
              <a:rPr lang="en-US" sz="2800" dirty="0">
                <a:latin typeface="Times New Roman" panose="02020603050405020304" pitchFamily="18" charset="0"/>
                <a:cs typeface="Times New Roman" panose="02020603050405020304" pitchFamily="18" charset="0"/>
              </a:rPr>
              <a:t>does a Disabled Veteran look like?</a:t>
            </a:r>
          </a:p>
          <a:p>
            <a:pPr>
              <a:defRPr/>
            </a:pP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45% of the 1.6 million Iraq and Afghanistan veterans have disability ratings with the VA (Nationwide)</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350,000 Veterans in Massachusetts, 102,000 receiving VA Compensation = 29%</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122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a:t>
            </a:r>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does the LVER do?</a:t>
            </a:r>
            <a:b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95401"/>
            <a:ext cx="8991600" cy="4572000"/>
          </a:xfrm>
        </p:spPr>
        <p:txBody>
          <a:bodyPr>
            <a:normAutofit lnSpcReduction="10000"/>
          </a:bodyPr>
          <a:lstStyle/>
          <a:p>
            <a:pPr marL="0" indent="0" algn="ctr">
              <a:buFontTx/>
              <a:buNone/>
              <a:defRPr/>
            </a:pPr>
            <a:r>
              <a:rPr lang="en-US" sz="2800" dirty="0">
                <a:solidFill>
                  <a:srgbClr val="600000"/>
                </a:solidFill>
                <a:latin typeface="Times New Roman" panose="02020603050405020304" pitchFamily="18" charset="0"/>
                <a:cs typeface="Times New Roman" panose="02020603050405020304" pitchFamily="18" charset="0"/>
              </a:rPr>
              <a:t>The LVER</a:t>
            </a:r>
          </a:p>
          <a:p>
            <a:pPr>
              <a:defRPr/>
            </a:pPr>
            <a:r>
              <a:rPr lang="en-US" sz="2800" dirty="0">
                <a:latin typeface="Times New Roman" panose="02020603050405020304" pitchFamily="18" charset="0"/>
                <a:cs typeface="Times New Roman" panose="02020603050405020304" pitchFamily="18" charset="0"/>
              </a:rPr>
              <a:t>Massachusetts has 1 statewide LVER </a:t>
            </a:r>
            <a:endParaRPr lang="en-US" sz="2800" dirty="0" smtClean="0">
              <a:latin typeface="Times New Roman" panose="02020603050405020304" pitchFamily="18" charset="0"/>
              <a:cs typeface="Times New Roman" panose="02020603050405020304" pitchFamily="18" charset="0"/>
            </a:endParaRPr>
          </a:p>
          <a:p>
            <a:pPr>
              <a:defRPr/>
            </a:pP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Advocates for employment and training opportunities with business, industry, community based </a:t>
            </a:r>
            <a:r>
              <a:rPr lang="en-US" sz="2800" dirty="0" smtClean="0">
                <a:latin typeface="Times New Roman" panose="02020603050405020304" pitchFamily="18" charset="0"/>
                <a:cs typeface="Times New Roman" panose="02020603050405020304" pitchFamily="18" charset="0"/>
              </a:rPr>
              <a:t>organizations</a:t>
            </a:r>
          </a:p>
          <a:p>
            <a:pPr>
              <a:defRPr/>
            </a:pP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Works with AJC business service units, rapid response teams, </a:t>
            </a:r>
            <a:r>
              <a:rPr lang="en-US" sz="2800" dirty="0" err="1" smtClean="0">
                <a:latin typeface="Times New Roman" panose="02020603050405020304" pitchFamily="18" charset="0"/>
                <a:cs typeface="Times New Roman" panose="02020603050405020304" pitchFamily="18" charset="0"/>
              </a:rPr>
              <a:t>BizWorks</a:t>
            </a:r>
            <a:endParaRPr lang="en-US" sz="2800" dirty="0" smtClean="0">
              <a:latin typeface="Times New Roman" panose="02020603050405020304" pitchFamily="18" charset="0"/>
              <a:cs typeface="Times New Roman" panose="02020603050405020304" pitchFamily="18" charset="0"/>
            </a:endParaRPr>
          </a:p>
          <a:p>
            <a:pPr>
              <a:defRPr/>
            </a:pP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Member of MERLOT</a:t>
            </a:r>
          </a:p>
          <a:p>
            <a:endParaRPr lang="en-US" dirty="0"/>
          </a:p>
        </p:txBody>
      </p:sp>
    </p:spTree>
    <p:extLst>
      <p:ext uri="{BB962C8B-B14F-4D97-AF65-F5344CB8AC3E}">
        <p14:creationId xmlns:p14="http://schemas.microsoft.com/office/powerpoint/2010/main" val="3267942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LVER Cont.</a:t>
            </a:r>
            <a:b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371601"/>
            <a:ext cx="9067800" cy="4495800"/>
          </a:xfrm>
        </p:spPr>
        <p:txBody>
          <a:bodyPr>
            <a:normAutofit/>
          </a:bodyPr>
          <a:lstStyle/>
          <a:p>
            <a:pPr>
              <a:defRPr/>
            </a:pPr>
            <a:endParaRPr lang="en-US" sz="2800" dirty="0" smtClean="0">
              <a:latin typeface="Times New Roman" panose="02020603050405020304" pitchFamily="18" charset="0"/>
              <a:cs typeface="Times New Roman" panose="02020603050405020304" pitchFamily="18" charset="0"/>
            </a:endParaRPr>
          </a:p>
          <a:p>
            <a:pPr>
              <a:defRPr/>
            </a:pPr>
            <a:r>
              <a:rPr lang="en-US" sz="2800" dirty="0" smtClean="0">
                <a:latin typeface="Times New Roman" panose="02020603050405020304" pitchFamily="18" charset="0"/>
                <a:cs typeface="Times New Roman" panose="02020603050405020304" pitchFamily="18" charset="0"/>
              </a:rPr>
              <a:t>The LVER is </a:t>
            </a:r>
            <a:r>
              <a:rPr lang="en-US" sz="2800" dirty="0">
                <a:latin typeface="Times New Roman" panose="02020603050405020304" pitchFamily="18" charset="0"/>
                <a:cs typeface="Times New Roman" panose="02020603050405020304" pitchFamily="18" charset="0"/>
              </a:rPr>
              <a:t>a member of the MA Apprentices Advisory Board to connect more Veterans to </a:t>
            </a:r>
            <a:r>
              <a:rPr lang="en-US" sz="2800" dirty="0" smtClean="0">
                <a:latin typeface="Times New Roman" panose="02020603050405020304" pitchFamily="18" charset="0"/>
                <a:cs typeface="Times New Roman" panose="02020603050405020304" pitchFamily="18" charset="0"/>
              </a:rPr>
              <a:t>apprenticeship</a:t>
            </a:r>
          </a:p>
          <a:p>
            <a:pPr>
              <a:defRPr/>
            </a:pPr>
            <a:endParaRPr lang="en-US" sz="2800" dirty="0" smtClean="0">
              <a:latin typeface="Times New Roman" panose="02020603050405020304" pitchFamily="18" charset="0"/>
              <a:cs typeface="Times New Roman" panose="02020603050405020304" pitchFamily="18" charset="0"/>
            </a:endParaRPr>
          </a:p>
          <a:p>
            <a:pPr>
              <a:defRPr/>
            </a:pPr>
            <a:r>
              <a:rPr lang="en-US" sz="2800" dirty="0" smtClean="0">
                <a:latin typeface="Times New Roman" panose="02020603050405020304" pitchFamily="18" charset="0"/>
                <a:cs typeface="Times New Roman" panose="02020603050405020304" pitchFamily="18" charset="0"/>
              </a:rPr>
              <a:t>Coordinate </a:t>
            </a:r>
            <a:r>
              <a:rPr lang="en-US" sz="2800" dirty="0">
                <a:latin typeface="Times New Roman" panose="02020603050405020304" pitchFamily="18" charset="0"/>
                <a:cs typeface="Times New Roman" panose="02020603050405020304" pitchFamily="18" charset="0"/>
              </a:rPr>
              <a:t>with the Office of Federal Contracting Compliance (OFCCP) </a:t>
            </a:r>
            <a:endParaRPr lang="en-US" sz="2800" dirty="0" smtClean="0">
              <a:latin typeface="Times New Roman" panose="02020603050405020304" pitchFamily="18" charset="0"/>
              <a:cs typeface="Times New Roman" panose="02020603050405020304" pitchFamily="18" charset="0"/>
            </a:endParaRPr>
          </a:p>
          <a:p>
            <a:pPr>
              <a:defRPr/>
            </a:pPr>
            <a:endParaRPr lang="en-US" sz="2800" dirty="0" smtClean="0">
              <a:latin typeface="Times New Roman" panose="02020603050405020304" pitchFamily="18" charset="0"/>
              <a:cs typeface="Times New Roman" panose="02020603050405020304" pitchFamily="18" charset="0"/>
            </a:endParaRPr>
          </a:p>
          <a:p>
            <a:pPr>
              <a:defRPr/>
            </a:pPr>
            <a:r>
              <a:rPr lang="en-US" sz="2800" dirty="0" smtClean="0">
                <a:latin typeface="Times New Roman" panose="02020603050405020304" pitchFamily="18" charset="0"/>
                <a:cs typeface="Times New Roman" panose="02020603050405020304" pitchFamily="18" charset="0"/>
              </a:rPr>
              <a:t>Coordinating </a:t>
            </a:r>
            <a:r>
              <a:rPr lang="en-US" sz="2800" dirty="0">
                <a:latin typeface="Times New Roman" panose="02020603050405020304" pitchFamily="18" charset="0"/>
                <a:cs typeface="Times New Roman" panose="02020603050405020304" pitchFamily="18" charset="0"/>
              </a:rPr>
              <a:t>statewide Veteran job fairs with partners</a:t>
            </a:r>
          </a:p>
          <a:p>
            <a:pPr>
              <a:defRPr/>
            </a:pPr>
            <a:endParaRPr lang="en-US" dirty="0">
              <a:latin typeface="Times New Roman" panose="02020603050405020304" pitchFamily="18" charset="0"/>
              <a:cs typeface="Times New Roman" panose="02020603050405020304" pitchFamily="18" charset="0"/>
            </a:endParaRPr>
          </a:p>
          <a:p>
            <a:pPr>
              <a:defRPr/>
            </a:pPr>
            <a:endParaRPr lang="en-US" dirty="0" smtClean="0">
              <a:latin typeface="David" panose="020E0502060401010101" pitchFamily="34" charset="-79"/>
              <a:cs typeface="David" panose="020E0502060401010101" pitchFamily="34" charset="-79"/>
            </a:endParaRPr>
          </a:p>
          <a:p>
            <a:pPr>
              <a:defRPr/>
            </a:pPr>
            <a:endParaRPr lang="en-US" dirty="0">
              <a:latin typeface="David" panose="020E0502060401010101" pitchFamily="34" charset="-79"/>
              <a:cs typeface="David" panose="020E0502060401010101" pitchFamily="34" charset="-79"/>
            </a:endParaRPr>
          </a:p>
          <a:p>
            <a:endParaRPr lang="en-US" dirty="0"/>
          </a:p>
        </p:txBody>
      </p:sp>
    </p:spTree>
    <p:extLst>
      <p:ext uri="{BB962C8B-B14F-4D97-AF65-F5344CB8AC3E}">
        <p14:creationId xmlns:p14="http://schemas.microsoft.com/office/powerpoint/2010/main" val="2159778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162800" cy="258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003841"/>
            <a:ext cx="7162800" cy="22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0"/>
            <a:ext cx="8229600" cy="1219200"/>
          </a:xfrm>
        </p:spPr>
        <p:txBody>
          <a:bodyPr>
            <a:normAutofit/>
          </a:bodyPr>
          <a:lstStyle/>
          <a:p>
            <a:pPr algn="l"/>
            <a:r>
              <a:rPr lang="en-US" sz="4000" b="1" i="1" dirty="0" smtClean="0">
                <a:solidFill>
                  <a:schemeClr val="accent1">
                    <a:lumMod val="75000"/>
                  </a:schemeClr>
                </a:solidFill>
                <a:effectLst>
                  <a:outerShdw blurRad="38100" dist="38100" dir="2700000" algn="tl">
                    <a:srgbClr val="000000">
                      <a:alpha val="43137"/>
                    </a:srgbClr>
                  </a:outerShdw>
                </a:effectLst>
              </a:rPr>
              <a:t>	Veteran Demographics</a:t>
            </a:r>
            <a:endParaRPr lang="en-US" sz="4000" b="1" i="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925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0668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National Guard/Homeless</a:t>
            </a:r>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95400"/>
            <a:ext cx="8991600" cy="4724399"/>
          </a:xfrm>
        </p:spPr>
        <p:txBody>
          <a:bodyPr>
            <a:normAutofit fontScale="77500" lnSpcReduction="20000"/>
          </a:bodyPr>
          <a:lstStyle/>
          <a:p>
            <a:pPr marL="0" indent="0">
              <a:buFontTx/>
              <a:buNone/>
              <a:defRPr/>
            </a:pPr>
            <a:r>
              <a:rPr lang="en-US" sz="3600" dirty="0">
                <a:solidFill>
                  <a:srgbClr val="600000"/>
                </a:solidFill>
                <a:latin typeface="Times New Roman" panose="02020603050405020304" pitchFamily="18" charset="0"/>
                <a:cs typeface="Times New Roman" panose="02020603050405020304" pitchFamily="18" charset="0"/>
              </a:rPr>
              <a:t>Guard &amp; Reserves</a:t>
            </a:r>
          </a:p>
          <a:p>
            <a:pPr>
              <a:defRPr/>
            </a:pPr>
            <a:r>
              <a:rPr lang="en-US" sz="3600" dirty="0">
                <a:latin typeface="Times New Roman" panose="02020603050405020304" pitchFamily="18" charset="0"/>
                <a:cs typeface="Times New Roman" panose="02020603050405020304" pitchFamily="18" charset="0"/>
              </a:rPr>
              <a:t>Joint Forces Yellow Ribbon/reintegration initiative</a:t>
            </a:r>
          </a:p>
          <a:p>
            <a:pPr>
              <a:defRPr/>
            </a:pPr>
            <a:r>
              <a:rPr lang="en-US" sz="3600" dirty="0">
                <a:latin typeface="Times New Roman" panose="02020603050405020304" pitchFamily="18" charset="0"/>
                <a:cs typeface="Times New Roman" panose="02020603050405020304" pitchFamily="18" charset="0"/>
              </a:rPr>
              <a:t>Skills Gap program for AGR</a:t>
            </a:r>
          </a:p>
          <a:p>
            <a:pPr>
              <a:defRPr/>
            </a:pPr>
            <a:r>
              <a:rPr lang="en-US" sz="3600" dirty="0">
                <a:latin typeface="Times New Roman" panose="02020603050405020304" pitchFamily="18" charset="0"/>
                <a:cs typeface="Times New Roman" panose="02020603050405020304" pitchFamily="18" charset="0"/>
              </a:rPr>
              <a:t>Increased awareness for employers of National Guard</a:t>
            </a:r>
          </a:p>
          <a:p>
            <a:pPr>
              <a:defRPr/>
            </a:pPr>
            <a:r>
              <a:rPr lang="en-US" sz="3600" dirty="0">
                <a:latin typeface="Times New Roman" panose="02020603050405020304" pitchFamily="18" charset="0"/>
                <a:cs typeface="Times New Roman" panose="02020603050405020304" pitchFamily="18" charset="0"/>
              </a:rPr>
              <a:t>Integration of 18-24 y/o Guard into Youth Programs</a:t>
            </a:r>
          </a:p>
          <a:p>
            <a:pPr marL="0" indent="0">
              <a:buFontTx/>
              <a:buNone/>
              <a:defRPr/>
            </a:pPr>
            <a:r>
              <a:rPr lang="en-US" sz="3600" dirty="0" smtClean="0">
                <a:solidFill>
                  <a:srgbClr val="600000"/>
                </a:solidFill>
                <a:latin typeface="Times New Roman" panose="02020603050405020304" pitchFamily="18" charset="0"/>
                <a:cs typeface="Times New Roman" panose="02020603050405020304" pitchFamily="18" charset="0"/>
              </a:rPr>
              <a:t>Homeless </a:t>
            </a:r>
            <a:r>
              <a:rPr lang="en-US" sz="3600" dirty="0">
                <a:solidFill>
                  <a:srgbClr val="600000"/>
                </a:solidFill>
                <a:latin typeface="Times New Roman" panose="02020603050405020304" pitchFamily="18" charset="0"/>
                <a:cs typeface="Times New Roman" panose="02020603050405020304" pitchFamily="18" charset="0"/>
              </a:rPr>
              <a:t>Veterans</a:t>
            </a:r>
          </a:p>
          <a:p>
            <a:pPr>
              <a:defRPr/>
            </a:pPr>
            <a:r>
              <a:rPr lang="en-US" sz="3600" dirty="0">
                <a:latin typeface="Times New Roman" panose="02020603050405020304" pitchFamily="18" charset="0"/>
                <a:cs typeface="Times New Roman" panose="02020603050405020304" pitchFamily="18" charset="0"/>
              </a:rPr>
              <a:t>Outreach effort is conducted through networking with organizations that work with this barrier population:  HVRP, VA, homeless shelters, Veterans, Inc., and other civic services providing assessments/referrals to aid in employment and training future opportunities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818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00644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8575"/>
            <a:ext cx="8229600" cy="1143000"/>
          </a:xfrm>
        </p:spPr>
        <p:txBody>
          <a:bodyPr/>
          <a:lstStyle/>
          <a:p>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Direct Connect</a:t>
            </a:r>
            <a:endParaRPr lang="en-US" dirty="0"/>
          </a:p>
        </p:txBody>
      </p:sp>
    </p:spTree>
    <p:extLst>
      <p:ext uri="{BB962C8B-B14F-4D97-AF65-F5344CB8AC3E}">
        <p14:creationId xmlns:p14="http://schemas.microsoft.com/office/powerpoint/2010/main" val="780724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1"/>
            <a:ext cx="9144000" cy="4648200"/>
          </a:xfrm>
        </p:spPr>
        <p:txBody>
          <a:bodyPr>
            <a:normAutofit/>
          </a:bodyPr>
          <a:lstStyle/>
          <a:p>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1) provides that service-members with a license or certificate issued by the Department of Public Safety or the Division of Professional Licensure have at least 90 days after returning from active duty to renew their license or certificate</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2) directs those licensing entities to accept education, training or service completed by service-members towards the qualifications required to receive the license or certification in question, </a:t>
            </a:r>
            <a:endParaRPr lang="en-US" sz="28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57200" y="38100"/>
            <a:ext cx="8229600" cy="1143000"/>
          </a:xfrm>
        </p:spPr>
        <p:txBody>
          <a:bodyPr/>
          <a:lstStyle/>
          <a:p>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Massachusetts Valor Act</a:t>
            </a:r>
            <a:endParaRPr lang="en-US" dirty="0"/>
          </a:p>
        </p:txBody>
      </p:sp>
    </p:spTree>
    <p:extLst>
      <p:ext uri="{BB962C8B-B14F-4D97-AF65-F5344CB8AC3E}">
        <p14:creationId xmlns:p14="http://schemas.microsoft.com/office/powerpoint/2010/main" val="50581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Massachusetts Valor Act</a:t>
            </a:r>
            <a:endParaRPr lang="en-US" dirty="0"/>
          </a:p>
        </p:txBody>
      </p:sp>
      <p:sp>
        <p:nvSpPr>
          <p:cNvPr id="3" name="Content Placeholder 2"/>
          <p:cNvSpPr>
            <a:spLocks noGrp="1"/>
          </p:cNvSpPr>
          <p:nvPr>
            <p:ph idx="1"/>
          </p:nvPr>
        </p:nvSpPr>
        <p:spPr>
          <a:xfrm>
            <a:off x="76200" y="1295400"/>
            <a:ext cx="9067800" cy="4572001"/>
          </a:xfrm>
        </p:spPr>
        <p:txBody>
          <a:bodyPr>
            <a:noAutofit/>
          </a:bodyPr>
          <a:lstStyle/>
          <a:p>
            <a:r>
              <a:rPr lang="en-US" sz="2800" dirty="0">
                <a:latin typeface="Times New Roman" panose="02020603050405020304" pitchFamily="18" charset="0"/>
                <a:cs typeface="Times New Roman" panose="02020603050405020304" pitchFamily="18" charset="0"/>
              </a:rPr>
              <a:t>(3) directs the licensing entities to expedite the issuance of a license or certification to spouses of military personnel, licensed in another jurisdiction, who relocate due to a military transfer </a:t>
            </a:r>
          </a:p>
          <a:p>
            <a:r>
              <a:rPr lang="en-US" sz="2800" dirty="0" smtClean="0">
                <a:latin typeface="Times New Roman" panose="02020603050405020304" pitchFamily="18" charset="0"/>
                <a:cs typeface="Times New Roman" panose="02020603050405020304" pitchFamily="18" charset="0"/>
              </a:rPr>
              <a:t>(4) requires </a:t>
            </a:r>
            <a:r>
              <a:rPr lang="en-US" sz="2800" dirty="0">
                <a:latin typeface="Times New Roman" panose="02020603050405020304" pitchFamily="18" charset="0"/>
                <a:cs typeface="Times New Roman" panose="02020603050405020304" pitchFamily="18" charset="0"/>
              </a:rPr>
              <a:t>the Board of Higher Education to develop a written policy that requires public higher education institutions to develop policies regarding the granting of academic credit for a student’s prior or concurrent military occupation, training and coursework, and requires higher education institutions to designate a single point of contact for student Veterans; </a:t>
            </a:r>
          </a:p>
          <a:p>
            <a:endParaRPr lang="en-US" sz="2800" dirty="0"/>
          </a:p>
        </p:txBody>
      </p:sp>
    </p:spTree>
    <p:extLst>
      <p:ext uri="{BB962C8B-B14F-4D97-AF65-F5344CB8AC3E}">
        <p14:creationId xmlns:p14="http://schemas.microsoft.com/office/powerpoint/2010/main" val="3475831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Conclusion</a:t>
            </a:r>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endParaRPr>
          </a:p>
        </p:txBody>
      </p:sp>
      <p:sp>
        <p:nvSpPr>
          <p:cNvPr id="3" name="Content Placeholder 2"/>
          <p:cNvSpPr>
            <a:spLocks noGrp="1"/>
          </p:cNvSpPr>
          <p:nvPr>
            <p:ph idx="1"/>
          </p:nvPr>
        </p:nvSpPr>
        <p:spPr>
          <a:xfrm>
            <a:off x="0" y="1295401"/>
            <a:ext cx="8991600" cy="4495800"/>
          </a:xfrm>
          <a:scene3d>
            <a:camera prst="perspectiveFront"/>
            <a:lightRig rig="threePt" dir="t"/>
          </a:scene3d>
        </p:spPr>
        <p:txBody>
          <a:bodyPr>
            <a:scene3d>
              <a:camera prst="perspectiveRelaxed"/>
              <a:lightRig rig="threePt" dir="t"/>
            </a:scene3d>
          </a:bodyPr>
          <a:lstStyle/>
          <a:p>
            <a:r>
              <a:rPr lang="en-US" dirty="0" smtClean="0">
                <a:latin typeface="Times New Roman" panose="02020603050405020304" pitchFamily="18" charset="0"/>
                <a:cs typeface="Times New Roman" panose="02020603050405020304" pitchFamily="18" charset="0"/>
              </a:rPr>
              <a:t>Integration of Massachusetts and Federal Programs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Partnerships between relative programs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Veterans employment in conjunction with Mass Biz Works</a:t>
            </a:r>
          </a:p>
          <a:p>
            <a:endParaRPr lang="en-US" dirty="0"/>
          </a:p>
          <a:p>
            <a:endParaRPr lang="en-US" dirty="0" smtClean="0"/>
          </a:p>
          <a:p>
            <a:pPr marL="0" indent="0">
              <a:buNone/>
            </a:pPr>
            <a:endParaRPr lang="en-US" dirty="0"/>
          </a:p>
          <a:p>
            <a:pPr marL="0" indent="0" algn="ctr">
              <a:buNone/>
            </a:pPr>
            <a:endParaRPr lang="en-US" dirty="0" smtClean="0"/>
          </a:p>
        </p:txBody>
      </p:sp>
    </p:spTree>
    <p:extLst>
      <p:ext uri="{BB962C8B-B14F-4D97-AF65-F5344CB8AC3E}">
        <p14:creationId xmlns:p14="http://schemas.microsoft.com/office/powerpoint/2010/main" val="1218121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dirty="0" smtClean="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Questions?</a:t>
            </a:r>
            <a: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dirty="0">
                <a:ln w="12700">
                  <a:solidFill>
                    <a:schemeClr val="tx2">
                      <a:satMod val="155000"/>
                    </a:schemeClr>
                  </a:solidFill>
                  <a:prstDash val="solid"/>
                </a:ln>
                <a:solidFill>
                  <a:srgbClr val="76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US" dirty="0">
              <a:solidFill>
                <a:srgbClr val="760000"/>
              </a:solidFill>
            </a:endParaRPr>
          </a:p>
        </p:txBody>
      </p:sp>
      <p:sp>
        <p:nvSpPr>
          <p:cNvPr id="3" name="Content Placeholder 2"/>
          <p:cNvSpPr>
            <a:spLocks noGrp="1"/>
          </p:cNvSpPr>
          <p:nvPr>
            <p:ph idx="1"/>
          </p:nvPr>
        </p:nvSpPr>
        <p:spPr>
          <a:xfrm>
            <a:off x="0" y="1295401"/>
            <a:ext cx="8991600" cy="4495800"/>
          </a:xfrm>
        </p:spPr>
        <p:txBody>
          <a:bodyPr>
            <a:scene3d>
              <a:camera prst="perspectiveRelaxed"/>
              <a:lightRig rig="threePt" dir="t"/>
            </a:scene3d>
          </a:bodyPr>
          <a:lstStyle/>
          <a:p>
            <a:pPr marL="0" indent="0" algn="ctr">
              <a:buNone/>
            </a:pPr>
            <a:endParaRPr lang="en-US" dirty="0" smtClean="0"/>
          </a:p>
          <a:p>
            <a:pPr marL="0" indent="0" algn="ctr">
              <a:buNone/>
            </a:pPr>
            <a:endParaRPr lang="en-US" dirty="0"/>
          </a:p>
          <a:p>
            <a:pPr marL="0" indent="0" algn="ctr">
              <a:buNone/>
            </a:pPr>
            <a:endParaRPr lang="en-US" dirty="0" smtClean="0"/>
          </a:p>
        </p:txBody>
      </p:sp>
    </p:spTree>
    <p:extLst>
      <p:ext uri="{BB962C8B-B14F-4D97-AF65-F5344CB8AC3E}">
        <p14:creationId xmlns:p14="http://schemas.microsoft.com/office/powerpoint/2010/main" val="1766170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4766535"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229600" cy="1219200"/>
          </a:xfrm>
        </p:spPr>
        <p:txBody>
          <a:bodyPr>
            <a:normAutofit/>
          </a:bodyPr>
          <a:lstStyle/>
          <a:p>
            <a:pPr algn="l"/>
            <a:r>
              <a:rPr lang="en-US" sz="4000" b="1" i="1" dirty="0" smtClean="0">
                <a:solidFill>
                  <a:schemeClr val="accent1">
                    <a:lumMod val="75000"/>
                  </a:schemeClr>
                </a:solidFill>
                <a:effectLst>
                  <a:outerShdw blurRad="38100" dist="38100" dir="2700000" algn="tl">
                    <a:srgbClr val="000000">
                      <a:alpha val="43137"/>
                    </a:srgbClr>
                  </a:outerShdw>
                </a:effectLst>
              </a:rPr>
              <a:t>	Veteran Unemployment</a:t>
            </a:r>
            <a:endParaRPr lang="en-US" sz="4000" b="1" i="1" dirty="0">
              <a:solidFill>
                <a:schemeClr val="accent1">
                  <a:lumMod val="75000"/>
                </a:schemeClr>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471178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4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0"/>
            <a:ext cx="78867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smtClean="0">
                <a:solidFill>
                  <a:schemeClr val="accent1">
                    <a:lumMod val="75000"/>
                  </a:schemeClr>
                </a:solidFill>
                <a:effectLst>
                  <a:outerShdw blurRad="38100" dist="38100" dir="2700000" algn="tl">
                    <a:srgbClr val="000000">
                      <a:alpha val="43137"/>
                    </a:srgbClr>
                  </a:outerShdw>
                </a:effectLst>
              </a:rPr>
              <a:t>	DOL Assistance &amp; Resources</a:t>
            </a:r>
            <a:endParaRPr lang="en-US" sz="40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6" name="Rectangle 1"/>
          <p:cNvSpPr>
            <a:spLocks noChangeArrowheads="1"/>
          </p:cNvSpPr>
          <p:nvPr/>
        </p:nvSpPr>
        <p:spPr bwMode="auto">
          <a:xfrm>
            <a:off x="457201" y="1371600"/>
            <a:ext cx="8382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37931725" indent="-37474525">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DOL provides resources and assistance to Businesses, </a:t>
            </a:r>
            <a:r>
              <a:rPr lang="en-US" altLang="en-US" sz="2200" dirty="0" smtClean="0">
                <a:solidFill>
                  <a:srgbClr val="000000"/>
                </a:solidFill>
                <a:latin typeface="Calibri"/>
                <a:ea typeface="+mn-ea"/>
                <a:cs typeface="Arial" panose="020B0604020202020204" pitchFamily="34" charset="0"/>
              </a:rPr>
              <a:t>Transitioning Military, Veterans</a:t>
            </a:r>
            <a:r>
              <a:rPr lang="en-US" altLang="en-US" sz="2200" dirty="0">
                <a:solidFill>
                  <a:srgbClr val="000000"/>
                </a:solidFill>
                <a:latin typeface="Calibri"/>
                <a:ea typeface="+mn-ea"/>
                <a:cs typeface="Arial" panose="020B0604020202020204" pitchFamily="34" charset="0"/>
              </a:rPr>
              <a:t>, </a:t>
            </a:r>
            <a:r>
              <a:rPr lang="en-US" altLang="en-US" sz="2200" dirty="0" smtClean="0">
                <a:solidFill>
                  <a:srgbClr val="000000"/>
                </a:solidFill>
                <a:latin typeface="Calibri"/>
                <a:ea typeface="+mn-ea"/>
                <a:cs typeface="Arial" panose="020B0604020202020204" pitchFamily="34" charset="0"/>
              </a:rPr>
              <a:t>Reservists</a:t>
            </a:r>
            <a:r>
              <a:rPr lang="en-US" altLang="en-US" sz="2200" dirty="0">
                <a:solidFill>
                  <a:srgbClr val="000000"/>
                </a:solidFill>
                <a:latin typeface="Calibri"/>
                <a:ea typeface="+mn-ea"/>
                <a:cs typeface="Arial" panose="020B0604020202020204" pitchFamily="34" charset="0"/>
              </a:rPr>
              <a:t>, National </a:t>
            </a:r>
            <a:r>
              <a:rPr lang="en-US" altLang="en-US" sz="2200" dirty="0" smtClean="0">
                <a:solidFill>
                  <a:srgbClr val="000000"/>
                </a:solidFill>
                <a:latin typeface="Calibri"/>
                <a:ea typeface="+mn-ea"/>
                <a:cs typeface="Arial" panose="020B0604020202020204" pitchFamily="34" charset="0"/>
              </a:rPr>
              <a:t>Guard, </a:t>
            </a:r>
            <a:r>
              <a:rPr lang="en-US" altLang="en-US" sz="2200" dirty="0">
                <a:solidFill>
                  <a:srgbClr val="000000"/>
                </a:solidFill>
                <a:latin typeface="Calibri"/>
                <a:ea typeface="+mn-ea"/>
                <a:cs typeface="Arial" panose="020B0604020202020204" pitchFamily="34" charset="0"/>
              </a:rPr>
              <a:t>and families</a:t>
            </a:r>
            <a:endParaRPr lang="en-US" altLang="en-US" sz="2200" dirty="0" smtClean="0">
              <a:solidFill>
                <a:srgbClr val="000000"/>
              </a:solidFill>
              <a:latin typeface="+mn-lt"/>
              <a:cs typeface="Arial" panose="020B0604020202020204" pitchFamily="34" charset="0"/>
            </a:endParaRP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Community Leaders should be educated on resources </a:t>
            </a:r>
            <a:r>
              <a:rPr lang="en-US" altLang="en-US" sz="2200" dirty="0">
                <a:solidFill>
                  <a:srgbClr val="000000"/>
                </a:solidFill>
                <a:latin typeface="+mn-lt"/>
                <a:cs typeface="Arial" panose="020B0604020202020204" pitchFamily="34" charset="0"/>
              </a:rPr>
              <a:t>and </a:t>
            </a:r>
            <a:r>
              <a:rPr lang="en-US" altLang="en-US" sz="2200" dirty="0" smtClean="0">
                <a:solidFill>
                  <a:srgbClr val="000000"/>
                </a:solidFill>
                <a:latin typeface="+mn-lt"/>
                <a:cs typeface="Arial" panose="020B0604020202020204" pitchFamily="34" charset="0"/>
              </a:rPr>
              <a:t>assistance available and partner with State </a:t>
            </a:r>
            <a:r>
              <a:rPr lang="en-US" altLang="en-US" sz="2200" dirty="0">
                <a:solidFill>
                  <a:srgbClr val="000000"/>
                </a:solidFill>
                <a:latin typeface="+mn-lt"/>
                <a:cs typeface="Arial" panose="020B0604020202020204" pitchFamily="34" charset="0"/>
              </a:rPr>
              <a:t>W</a:t>
            </a:r>
            <a:r>
              <a:rPr lang="en-US" altLang="en-US" sz="2200" dirty="0" smtClean="0">
                <a:solidFill>
                  <a:srgbClr val="000000"/>
                </a:solidFill>
                <a:latin typeface="+mn-lt"/>
                <a:cs typeface="Arial" panose="020B0604020202020204" pitchFamily="34" charset="0"/>
              </a:rPr>
              <a:t>orkforce Agencies and local </a:t>
            </a:r>
            <a:r>
              <a:rPr lang="en-US" altLang="en-US" sz="2200" dirty="0" smtClean="0">
                <a:solidFill>
                  <a:srgbClr val="000000"/>
                </a:solidFill>
                <a:latin typeface="Calibri"/>
                <a:ea typeface="+mn-ea"/>
                <a:cs typeface="Arial" panose="020B0604020202020204" pitchFamily="34" charset="0"/>
              </a:rPr>
              <a:t>AJCs</a:t>
            </a: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DOL funds training programs that Veterans may be eligible for</a:t>
            </a: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DOL provides assistance for OJT, Apprenticeships and programs that are valuable to many Businesses, at No Cost</a:t>
            </a: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DOL is focused on increasing utilization of DOL and AJC services by </a:t>
            </a:r>
            <a:r>
              <a:rPr lang="en-US" altLang="en-US" sz="2200" dirty="0">
                <a:solidFill>
                  <a:srgbClr val="000000"/>
                </a:solidFill>
                <a:latin typeface="+mn-lt"/>
                <a:cs typeface="Arial" panose="020B0604020202020204" pitchFamily="34" charset="0"/>
              </a:rPr>
              <a:t>V</a:t>
            </a:r>
            <a:r>
              <a:rPr lang="en-US" altLang="en-US" sz="2200" dirty="0" smtClean="0">
                <a:solidFill>
                  <a:srgbClr val="000000"/>
                </a:solidFill>
                <a:latin typeface="+mn-lt"/>
                <a:cs typeface="Arial" panose="020B0604020202020204" pitchFamily="34" charset="0"/>
              </a:rPr>
              <a:t>eterans, the Military Community and their families</a:t>
            </a: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DOL is increasing business engagement through outreach, resulting in better overall employment outcomes</a:t>
            </a: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AJC services compliment and do not replace TAP requirements</a:t>
            </a:r>
          </a:p>
        </p:txBody>
      </p:sp>
    </p:spTree>
    <p:extLst>
      <p:ext uri="{BB962C8B-B14F-4D97-AF65-F5344CB8AC3E}">
        <p14:creationId xmlns:p14="http://schemas.microsoft.com/office/powerpoint/2010/main" val="419117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 y="228600"/>
            <a:ext cx="8658225" cy="707886"/>
          </a:xfrm>
          <a:prstGeom prst="rect">
            <a:avLst/>
          </a:prstGeom>
        </p:spPr>
        <p:txBody>
          <a:bodyPr wrap="square">
            <a:spAutoFit/>
          </a:bodyPr>
          <a:lstStyle/>
          <a:p>
            <a:pPr>
              <a:defRPr/>
            </a:pPr>
            <a:r>
              <a:rPr lang="en-US" sz="4000" b="1" i="1" dirty="0" smtClean="0">
                <a:solidFill>
                  <a:schemeClr val="accent1">
                    <a:lumMod val="75000"/>
                  </a:schemeClr>
                </a:solidFill>
                <a:effectLst>
                  <a:outerShdw blurRad="38100" dist="38100" dir="2700000" algn="tl">
                    <a:srgbClr val="000000">
                      <a:alpha val="43137"/>
                    </a:srgbClr>
                  </a:outerShdw>
                </a:effectLst>
                <a:latin typeface="+mj-lt"/>
                <a:ea typeface="Arial Unicode MS" panose="020B0604020202020204" pitchFamily="34" charset="-128"/>
                <a:cs typeface="Arial Unicode MS" panose="020B0604020202020204" pitchFamily="34" charset="-128"/>
              </a:rPr>
              <a:t>	DOL VETS Employer Outreach</a:t>
            </a:r>
            <a:endParaRPr lang="en-US" altLang="en-US" sz="4000" b="1" i="1" kern="0" dirty="0">
              <a:solidFill>
                <a:schemeClr val="accent1">
                  <a:lumMod val="75000"/>
                </a:schemeClr>
              </a:solidFill>
              <a:effectLst>
                <a:outerShdw blurRad="38100" dist="38100" dir="2700000" algn="tl">
                  <a:srgbClr val="000000">
                    <a:alpha val="43137"/>
                  </a:srgbClr>
                </a:outerShdw>
              </a:effectLst>
              <a:latin typeface="+mj-lt"/>
            </a:endParaRPr>
          </a:p>
        </p:txBody>
      </p:sp>
      <p:sp>
        <p:nvSpPr>
          <p:cNvPr id="7" name="TextBox 6"/>
          <p:cNvSpPr txBox="1"/>
          <p:nvPr/>
        </p:nvSpPr>
        <p:spPr>
          <a:xfrm>
            <a:off x="76200" y="1393986"/>
            <a:ext cx="3124200" cy="4262705"/>
          </a:xfrm>
          <a:prstGeom prst="rect">
            <a:avLst/>
          </a:prstGeom>
          <a:noFill/>
        </p:spPr>
        <p:txBody>
          <a:bodyPr wrap="square">
            <a:spAutoFit/>
          </a:bodyPr>
          <a:lstStyle/>
          <a:p>
            <a:pPr marL="285750" indent="-285750" eaLnBrk="0" fontAlgn="base" hangingPunct="0">
              <a:spcBef>
                <a:spcPct val="0"/>
              </a:spcBef>
              <a:spcAft>
                <a:spcPct val="0"/>
              </a:spcAft>
              <a:buFont typeface="Wingdings" panose="05000000000000000000" pitchFamily="2" charset="2"/>
              <a:buChar char="§"/>
              <a:defRPr/>
            </a:pPr>
            <a:r>
              <a:rPr lang="en-US" sz="1700" dirty="0" smtClean="0">
                <a:solidFill>
                  <a:srgbClr val="000000"/>
                </a:solidFill>
                <a:ea typeface="Arial Unicode MS" panose="020B0604020202020204" pitchFamily="34" charset="-128"/>
                <a:cs typeface="Arial" panose="020B0604020202020204" pitchFamily="34" charset="0"/>
              </a:rPr>
              <a:t>Connect </a:t>
            </a:r>
            <a:r>
              <a:rPr lang="en-US" sz="1700" dirty="0">
                <a:solidFill>
                  <a:srgbClr val="000000"/>
                </a:solidFill>
                <a:ea typeface="Arial Unicode MS" panose="020B0604020202020204" pitchFamily="34" charset="-128"/>
                <a:cs typeface="Arial" panose="020B0604020202020204" pitchFamily="34" charset="0"/>
              </a:rPr>
              <a:t>companies with federal, state and local resources to facilitate veterans’ </a:t>
            </a:r>
            <a:r>
              <a:rPr lang="en-US" sz="1700" dirty="0" smtClean="0">
                <a:solidFill>
                  <a:srgbClr val="000000"/>
                </a:solidFill>
                <a:ea typeface="Arial Unicode MS" panose="020B0604020202020204" pitchFamily="34" charset="-128"/>
                <a:cs typeface="Arial" panose="020B0604020202020204" pitchFamily="34" charset="0"/>
              </a:rPr>
              <a:t>employment.</a:t>
            </a:r>
            <a:endParaRPr lang="en-US" sz="1700" dirty="0">
              <a:solidFill>
                <a:srgbClr val="000000"/>
              </a:solidFill>
              <a:ea typeface="Arial Unicode MS" panose="020B0604020202020204"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defRPr/>
            </a:pPr>
            <a:endParaRPr lang="en-US" sz="800" dirty="0">
              <a:solidFill>
                <a:srgbClr val="000000"/>
              </a:solidFill>
              <a:ea typeface="Arial Unicode MS" panose="020B0604020202020204" pitchFamily="34" charset="-128"/>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
              <a:defRPr/>
            </a:pPr>
            <a:r>
              <a:rPr lang="en-US" sz="1700" dirty="0">
                <a:solidFill>
                  <a:srgbClr val="000000"/>
                </a:solidFill>
                <a:ea typeface="Arial Unicode MS" panose="020B0604020202020204" pitchFamily="34" charset="-128"/>
                <a:cs typeface="Arial" panose="020B0604020202020204" pitchFamily="34" charset="0"/>
              </a:rPr>
              <a:t>Leverage federal, state and local </a:t>
            </a:r>
            <a:r>
              <a:rPr lang="en-US" sz="1700" dirty="0" smtClean="0">
                <a:solidFill>
                  <a:srgbClr val="000000"/>
                </a:solidFill>
                <a:ea typeface="Arial Unicode MS" panose="020B0604020202020204" pitchFamily="34" charset="-128"/>
                <a:cs typeface="Arial" panose="020B0604020202020204" pitchFamily="34" charset="0"/>
              </a:rPr>
              <a:t>resources </a:t>
            </a:r>
            <a:r>
              <a:rPr lang="en-US" sz="1700" dirty="0">
                <a:solidFill>
                  <a:srgbClr val="000000"/>
                </a:solidFill>
                <a:ea typeface="Arial Unicode MS" panose="020B0604020202020204" pitchFamily="34" charset="-128"/>
                <a:cs typeface="Arial" panose="020B0604020202020204" pitchFamily="34" charset="0"/>
              </a:rPr>
              <a:t>and programs to reduce employer costs. </a:t>
            </a:r>
          </a:p>
          <a:p>
            <a:pPr marL="457200" indent="-457200" eaLnBrk="0" fontAlgn="base" hangingPunct="0">
              <a:spcBef>
                <a:spcPct val="0"/>
              </a:spcBef>
              <a:spcAft>
                <a:spcPct val="0"/>
              </a:spcAft>
              <a:buFont typeface="+mj-lt"/>
              <a:buAutoNum type="arabicPeriod"/>
              <a:defRPr/>
            </a:pPr>
            <a:endParaRPr lang="en-US" sz="800" dirty="0">
              <a:solidFill>
                <a:srgbClr val="000000"/>
              </a:solidFill>
              <a:ea typeface="Arial Unicode MS" panose="020B0604020202020204" pitchFamily="34" charset="-128"/>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
              <a:defRPr/>
            </a:pPr>
            <a:r>
              <a:rPr lang="en-US" sz="1700" dirty="0">
                <a:solidFill>
                  <a:srgbClr val="000000"/>
                </a:solidFill>
                <a:ea typeface="Arial Unicode MS" panose="020B0604020202020204" pitchFamily="34" charset="-128"/>
                <a:cs typeface="Arial" panose="020B0604020202020204" pitchFamily="34" charset="0"/>
              </a:rPr>
              <a:t>Coordinate </a:t>
            </a:r>
            <a:r>
              <a:rPr lang="en-US" sz="1700" dirty="0" smtClean="0">
                <a:solidFill>
                  <a:srgbClr val="000000"/>
                </a:solidFill>
                <a:ea typeface="Arial Unicode MS" panose="020B0604020202020204" pitchFamily="34" charset="-128"/>
                <a:cs typeface="Arial" panose="020B0604020202020204" pitchFamily="34" charset="0"/>
              </a:rPr>
              <a:t>resources </a:t>
            </a:r>
            <a:r>
              <a:rPr lang="en-US" sz="1700" dirty="0">
                <a:solidFill>
                  <a:srgbClr val="000000"/>
                </a:solidFill>
                <a:ea typeface="Arial Unicode MS" panose="020B0604020202020204" pitchFamily="34" charset="-128"/>
                <a:cs typeface="Arial" panose="020B0604020202020204" pitchFamily="34" charset="0"/>
              </a:rPr>
              <a:t>and expertise across businesses, employer groups, </a:t>
            </a:r>
            <a:r>
              <a:rPr lang="en-US" sz="1700" dirty="0" smtClean="0">
                <a:solidFill>
                  <a:srgbClr val="000000"/>
                </a:solidFill>
                <a:ea typeface="Arial Unicode MS" panose="020B0604020202020204" pitchFamily="34" charset="-128"/>
                <a:cs typeface="Arial" panose="020B0604020202020204" pitchFamily="34" charset="0"/>
              </a:rPr>
              <a:t>organizations</a:t>
            </a:r>
            <a:r>
              <a:rPr lang="en-US" sz="1700" dirty="0">
                <a:solidFill>
                  <a:srgbClr val="000000"/>
                </a:solidFill>
                <a:ea typeface="Arial Unicode MS" panose="020B0604020202020204" pitchFamily="34" charset="-128"/>
                <a:cs typeface="Arial" panose="020B0604020202020204" pitchFamily="34" charset="0"/>
              </a:rPr>
              <a:t>, </a:t>
            </a:r>
            <a:r>
              <a:rPr lang="en-US" sz="1700" dirty="0" smtClean="0">
                <a:solidFill>
                  <a:srgbClr val="000000"/>
                </a:solidFill>
                <a:ea typeface="Arial Unicode MS" panose="020B0604020202020204" pitchFamily="34" charset="-128"/>
                <a:cs typeface="Arial" panose="020B0604020202020204" pitchFamily="34" charset="0"/>
              </a:rPr>
              <a:t>workforce </a:t>
            </a:r>
            <a:r>
              <a:rPr lang="en-US" sz="1700" dirty="0">
                <a:solidFill>
                  <a:srgbClr val="000000"/>
                </a:solidFill>
                <a:ea typeface="Arial Unicode MS" panose="020B0604020202020204" pitchFamily="34" charset="-128"/>
                <a:cs typeface="Arial" panose="020B0604020202020204" pitchFamily="34" charset="0"/>
              </a:rPr>
              <a:t>partners and government agencies to promote veterans’ employment opportunities.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84981"/>
            <a:ext cx="5893326" cy="401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5867400"/>
            <a:ext cx="7543800" cy="477054"/>
          </a:xfrm>
          <a:prstGeom prst="rect">
            <a:avLst/>
          </a:prstGeom>
        </p:spPr>
        <p:txBody>
          <a:bodyPr wrap="square">
            <a:spAutoFit/>
          </a:bodyPr>
          <a:lstStyle/>
          <a:p>
            <a:pPr lvl="0" eaLnBrk="0" fontAlgn="base" hangingPunct="0">
              <a:spcBef>
                <a:spcPct val="0"/>
              </a:spcBef>
              <a:spcAft>
                <a:spcPct val="0"/>
              </a:spcAft>
              <a:defRPr/>
            </a:pPr>
            <a:r>
              <a:rPr lang="en-US" sz="2500" b="1" i="1" dirty="0" smtClean="0">
                <a:solidFill>
                  <a:srgbClr val="000000"/>
                </a:solidFill>
                <a:ea typeface="Arial Unicode MS" panose="020B0604020202020204" pitchFamily="34" charset="-128"/>
                <a:cs typeface="Arial" panose="020B0604020202020204" pitchFamily="34" charset="0"/>
              </a:rPr>
              <a:t>“</a:t>
            </a:r>
            <a:r>
              <a:rPr lang="en-US" sz="2500" b="1" i="1" dirty="0">
                <a:solidFill>
                  <a:srgbClr val="000000"/>
                </a:solidFill>
                <a:ea typeface="Arial Unicode MS" panose="020B0604020202020204" pitchFamily="34" charset="-128"/>
                <a:cs typeface="Arial" panose="020B0604020202020204" pitchFamily="34" charset="0"/>
              </a:rPr>
              <a:t>Make it easier for employers to find and hire veterans”</a:t>
            </a:r>
          </a:p>
        </p:txBody>
      </p:sp>
    </p:spTree>
    <p:extLst>
      <p:ext uri="{BB962C8B-B14F-4D97-AF65-F5344CB8AC3E}">
        <p14:creationId xmlns:p14="http://schemas.microsoft.com/office/powerpoint/2010/main" val="131213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30310" y="1236976"/>
            <a:ext cx="6324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628650" indent="-171450">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marL="0" indent="0" fontAlgn="base">
              <a:spcBef>
                <a:spcPts val="0"/>
              </a:spcBef>
              <a:buClrTx/>
              <a:buSzTx/>
            </a:pPr>
            <a:r>
              <a:rPr lang="en-US" altLang="en-US" sz="1600" dirty="0" smtClean="0">
                <a:solidFill>
                  <a:srgbClr val="000000"/>
                </a:solidFill>
                <a:latin typeface="+mn-lt"/>
              </a:rPr>
              <a:t> Veterans’ Employment and Training Service (VETS)</a:t>
            </a:r>
          </a:p>
          <a:p>
            <a:pPr marL="457200" lvl="3" indent="0" fontAlgn="base">
              <a:spcBef>
                <a:spcPts val="0"/>
              </a:spcBef>
              <a:buFont typeface="Courier New" pitchFamily="49" charset="0"/>
              <a:buChar char="o"/>
            </a:pPr>
            <a:r>
              <a:rPr lang="en-US" altLang="en-US" sz="1200" dirty="0" smtClean="0">
                <a:solidFill>
                  <a:srgbClr val="000000"/>
                </a:solidFill>
                <a:latin typeface="+mn-lt"/>
              </a:rPr>
              <a:t> Coordinates Agency efforts</a:t>
            </a:r>
          </a:p>
          <a:p>
            <a:pPr marL="457200" lvl="3" indent="0" fontAlgn="base">
              <a:spcBef>
                <a:spcPts val="0"/>
              </a:spcBef>
              <a:buNone/>
            </a:pPr>
            <a:r>
              <a:rPr lang="en-US" altLang="en-US" sz="400" dirty="0" smtClean="0">
                <a:solidFill>
                  <a:srgbClr val="000000"/>
                </a:solidFill>
                <a:latin typeface="+mn-lt"/>
              </a:rPr>
              <a:t> </a:t>
            </a:r>
          </a:p>
          <a:p>
            <a:pPr marL="0" indent="0" fontAlgn="base">
              <a:spcBef>
                <a:spcPts val="0"/>
              </a:spcBef>
              <a:buClrTx/>
              <a:buSzTx/>
            </a:pPr>
            <a:r>
              <a:rPr lang="en-US" altLang="en-US" sz="1600" dirty="0" smtClean="0">
                <a:solidFill>
                  <a:srgbClr val="000000"/>
                </a:solidFill>
                <a:latin typeface="+mn-lt"/>
              </a:rPr>
              <a:t> Employment &amp; Training Administration (ETA)</a:t>
            </a:r>
          </a:p>
          <a:p>
            <a:pPr marL="457200" lvl="3" indent="0" fontAlgn="base">
              <a:spcBef>
                <a:spcPts val="0"/>
              </a:spcBef>
              <a:buFont typeface="Courier New" pitchFamily="49" charset="0"/>
              <a:buChar char="o"/>
            </a:pPr>
            <a:r>
              <a:rPr lang="en-US" altLang="en-US" sz="1200" dirty="0" smtClean="0">
                <a:solidFill>
                  <a:srgbClr val="000000"/>
                </a:solidFill>
                <a:latin typeface="+mn-lt"/>
              </a:rPr>
              <a:t> National Workforce System (AJCs, UCX, Office of Apprenticeship, WIOA)</a:t>
            </a:r>
          </a:p>
          <a:p>
            <a:pPr marL="457200" lvl="3" indent="0" fontAlgn="base">
              <a:spcBef>
                <a:spcPts val="0"/>
              </a:spcBef>
              <a:buFont typeface="Courier New" pitchFamily="49" charset="0"/>
              <a:buChar char="o"/>
            </a:pPr>
            <a:endParaRPr lang="en-US" altLang="en-US" sz="400" dirty="0" smtClean="0">
              <a:solidFill>
                <a:srgbClr val="000000"/>
              </a:solidFill>
              <a:latin typeface="+mn-lt"/>
            </a:endParaRPr>
          </a:p>
          <a:p>
            <a:pPr marL="0" indent="0" fontAlgn="base">
              <a:spcBef>
                <a:spcPts val="0"/>
              </a:spcBef>
              <a:buClrTx/>
              <a:buSzTx/>
            </a:pPr>
            <a:r>
              <a:rPr lang="en-US" altLang="en-US" sz="1600" dirty="0" smtClean="0">
                <a:solidFill>
                  <a:srgbClr val="000000"/>
                </a:solidFill>
                <a:latin typeface="+mn-lt"/>
              </a:rPr>
              <a:t> Office of the Solicitor (SOL) </a:t>
            </a:r>
          </a:p>
          <a:p>
            <a:pPr marL="457200" lvl="3" indent="0" fontAlgn="base">
              <a:spcBef>
                <a:spcPts val="0"/>
              </a:spcBef>
              <a:buFont typeface="Courier New" pitchFamily="49" charset="0"/>
              <a:buChar char="o"/>
            </a:pPr>
            <a:r>
              <a:rPr lang="en-US" altLang="en-US" sz="1200" dirty="0" smtClean="0">
                <a:solidFill>
                  <a:srgbClr val="000000"/>
                </a:solidFill>
                <a:latin typeface="+mn-lt"/>
              </a:rPr>
              <a:t> Employment law expertise; enforcement in U.S. veteran discrimination cases</a:t>
            </a:r>
          </a:p>
          <a:p>
            <a:pPr marL="457200" lvl="3" indent="0" fontAlgn="base">
              <a:spcBef>
                <a:spcPts val="0"/>
              </a:spcBef>
              <a:buFont typeface="Courier New" pitchFamily="49" charset="0"/>
              <a:buChar char="o"/>
            </a:pPr>
            <a:endParaRPr lang="en-US" altLang="en-US" sz="400" dirty="0" smtClean="0">
              <a:solidFill>
                <a:srgbClr val="000000"/>
              </a:solidFill>
              <a:latin typeface="+mn-lt"/>
            </a:endParaRPr>
          </a:p>
          <a:p>
            <a:pPr marL="0" indent="0" fontAlgn="base">
              <a:spcBef>
                <a:spcPts val="0"/>
              </a:spcBef>
              <a:buClrTx/>
              <a:buSzTx/>
            </a:pPr>
            <a:r>
              <a:rPr lang="en-US" altLang="en-US" sz="1600" dirty="0" smtClean="0">
                <a:solidFill>
                  <a:srgbClr val="000000"/>
                </a:solidFill>
                <a:latin typeface="+mn-lt"/>
              </a:rPr>
              <a:t> Bureau of Labor Statistics (BLS)</a:t>
            </a:r>
          </a:p>
          <a:p>
            <a:pPr marL="457200" lvl="3" indent="0" fontAlgn="base">
              <a:spcBef>
                <a:spcPts val="0"/>
              </a:spcBef>
              <a:buFont typeface="Courier New" pitchFamily="49" charset="0"/>
              <a:buChar char="o"/>
            </a:pPr>
            <a:r>
              <a:rPr lang="en-US" altLang="en-US" sz="1200" dirty="0" smtClean="0">
                <a:solidFill>
                  <a:srgbClr val="000000"/>
                </a:solidFill>
                <a:latin typeface="+mn-lt"/>
              </a:rPr>
              <a:t> Continuously monitors and analyzes U.S. veteran employment statistics </a:t>
            </a:r>
          </a:p>
          <a:p>
            <a:pPr marL="457200" lvl="3" indent="0" fontAlgn="base">
              <a:spcBef>
                <a:spcPts val="0"/>
              </a:spcBef>
              <a:buFont typeface="Courier New" pitchFamily="49" charset="0"/>
              <a:buChar char="o"/>
            </a:pPr>
            <a:endParaRPr lang="en-US" altLang="en-US" sz="400" dirty="0" smtClean="0">
              <a:solidFill>
                <a:srgbClr val="000000"/>
              </a:solidFill>
              <a:latin typeface="+mn-lt"/>
            </a:endParaRPr>
          </a:p>
          <a:p>
            <a:pPr marL="0" indent="0" fontAlgn="base">
              <a:spcBef>
                <a:spcPts val="0"/>
              </a:spcBef>
              <a:buClrTx/>
              <a:buSzTx/>
            </a:pPr>
            <a:r>
              <a:rPr lang="en-US" altLang="en-US" sz="1600" dirty="0" smtClean="0">
                <a:solidFill>
                  <a:srgbClr val="000000"/>
                </a:solidFill>
                <a:latin typeface="+mn-lt"/>
              </a:rPr>
              <a:t> Chief Evaluation Officer (CEO)</a:t>
            </a:r>
          </a:p>
          <a:p>
            <a:pPr marL="457200" lvl="3" indent="0" fontAlgn="base">
              <a:spcBef>
                <a:spcPts val="0"/>
              </a:spcBef>
              <a:buFont typeface="Courier New" pitchFamily="49" charset="0"/>
              <a:buChar char="o"/>
            </a:pPr>
            <a:r>
              <a:rPr lang="en-US" altLang="en-US" sz="1200" dirty="0" smtClean="0">
                <a:solidFill>
                  <a:srgbClr val="000000"/>
                </a:solidFill>
                <a:latin typeface="+mn-lt"/>
              </a:rPr>
              <a:t> Evaluates effectiveness /efficiency of Veteran employment programs</a:t>
            </a:r>
          </a:p>
          <a:p>
            <a:pPr marL="457200" lvl="3" indent="0" fontAlgn="base">
              <a:spcBef>
                <a:spcPts val="0"/>
              </a:spcBef>
              <a:buFont typeface="Courier New" pitchFamily="49" charset="0"/>
              <a:buChar char="o"/>
            </a:pPr>
            <a:endParaRPr lang="en-US" altLang="en-US" sz="400" dirty="0" smtClean="0">
              <a:solidFill>
                <a:srgbClr val="000000"/>
              </a:solidFill>
              <a:latin typeface="+mn-lt"/>
            </a:endParaRPr>
          </a:p>
          <a:p>
            <a:pPr marL="0" indent="0" fontAlgn="base">
              <a:spcBef>
                <a:spcPts val="0"/>
              </a:spcBef>
              <a:buClrTx/>
              <a:buSzTx/>
            </a:pPr>
            <a:r>
              <a:rPr lang="en-US" altLang="en-US" sz="1600" dirty="0" smtClean="0">
                <a:solidFill>
                  <a:srgbClr val="000000"/>
                </a:solidFill>
                <a:latin typeface="+mn-lt"/>
              </a:rPr>
              <a:t> Office of Disability Employment Policy (ODEP)</a:t>
            </a:r>
          </a:p>
          <a:p>
            <a:pPr marL="457200" lvl="3" indent="0" fontAlgn="base">
              <a:spcBef>
                <a:spcPts val="0"/>
              </a:spcBef>
              <a:buFont typeface="Courier New" pitchFamily="49" charset="0"/>
              <a:buChar char="o"/>
            </a:pPr>
            <a:r>
              <a:rPr lang="en-US" altLang="en-US" sz="1200" dirty="0" smtClean="0">
                <a:solidFill>
                  <a:srgbClr val="000000"/>
                </a:solidFill>
                <a:latin typeface="+mn-lt"/>
              </a:rPr>
              <a:t> Focuses on disability-related policies that benefit veterans</a:t>
            </a:r>
          </a:p>
          <a:p>
            <a:pPr marL="457200" lvl="3" indent="0" fontAlgn="base">
              <a:spcBef>
                <a:spcPts val="0"/>
              </a:spcBef>
              <a:buFont typeface="Courier New" pitchFamily="49" charset="0"/>
              <a:buChar char="o"/>
            </a:pPr>
            <a:endParaRPr lang="en-US" altLang="en-US" sz="400" dirty="0" smtClean="0">
              <a:solidFill>
                <a:srgbClr val="000000"/>
              </a:solidFill>
              <a:latin typeface="+mn-lt"/>
            </a:endParaRPr>
          </a:p>
          <a:p>
            <a:pPr marL="0" indent="0" fontAlgn="base">
              <a:spcBef>
                <a:spcPts val="0"/>
              </a:spcBef>
              <a:buClrTx/>
              <a:buSzTx/>
            </a:pPr>
            <a:r>
              <a:rPr lang="en-US" altLang="en-US" sz="1600" dirty="0" smtClean="0">
                <a:solidFill>
                  <a:srgbClr val="000000"/>
                </a:solidFill>
                <a:latin typeface="+mn-lt"/>
              </a:rPr>
              <a:t> Office of Federal  Contract Compliance Programs (OFCCP)</a:t>
            </a:r>
          </a:p>
          <a:p>
            <a:pPr marL="457200" lvl="3" indent="0" fontAlgn="base">
              <a:spcBef>
                <a:spcPts val="0"/>
              </a:spcBef>
              <a:buFont typeface="Courier New" pitchFamily="49" charset="0"/>
              <a:buChar char="o"/>
            </a:pPr>
            <a:r>
              <a:rPr lang="en-US" altLang="en-US" sz="1200" dirty="0" smtClean="0">
                <a:solidFill>
                  <a:srgbClr val="000000"/>
                </a:solidFill>
                <a:latin typeface="+mn-lt"/>
              </a:rPr>
              <a:t> Affirmative action provisions</a:t>
            </a:r>
          </a:p>
          <a:p>
            <a:pPr marL="457200" lvl="3" indent="0" fontAlgn="base">
              <a:spcBef>
                <a:spcPts val="0"/>
              </a:spcBef>
              <a:buFont typeface="Courier New" pitchFamily="49" charset="0"/>
              <a:buChar char="o"/>
            </a:pPr>
            <a:endParaRPr lang="en-US" altLang="en-US" sz="400" dirty="0" smtClean="0">
              <a:solidFill>
                <a:srgbClr val="000000"/>
              </a:solidFill>
              <a:latin typeface="+mn-lt"/>
            </a:endParaRPr>
          </a:p>
          <a:p>
            <a:pPr marL="0" indent="0" fontAlgn="base">
              <a:spcBef>
                <a:spcPts val="0"/>
              </a:spcBef>
              <a:buClrTx/>
              <a:buSzTx/>
            </a:pPr>
            <a:r>
              <a:rPr lang="en-US" altLang="en-US" sz="1600" dirty="0" smtClean="0">
                <a:solidFill>
                  <a:srgbClr val="000000"/>
                </a:solidFill>
                <a:latin typeface="+mn-lt"/>
              </a:rPr>
              <a:t> Woman’s Bureau (WB)</a:t>
            </a:r>
          </a:p>
          <a:p>
            <a:pPr marL="457200" lvl="3" indent="0" fontAlgn="base">
              <a:spcBef>
                <a:spcPts val="0"/>
              </a:spcBef>
              <a:buFont typeface="Courier New" pitchFamily="49" charset="0"/>
              <a:buChar char="o"/>
            </a:pPr>
            <a:r>
              <a:rPr lang="en-US" altLang="en-US" sz="1200" dirty="0" smtClean="0">
                <a:solidFill>
                  <a:srgbClr val="000000"/>
                </a:solidFill>
                <a:latin typeface="+mn-lt"/>
              </a:rPr>
              <a:t> Develops policies, advocates for and promotes working women/veterans</a:t>
            </a:r>
          </a:p>
          <a:p>
            <a:pPr marL="457200" lvl="3" indent="0" fontAlgn="base">
              <a:spcBef>
                <a:spcPts val="0"/>
              </a:spcBef>
              <a:buFont typeface="Courier New" pitchFamily="49" charset="0"/>
              <a:buChar char="o"/>
            </a:pPr>
            <a:endParaRPr lang="en-US" altLang="en-US" sz="400" dirty="0" smtClean="0">
              <a:solidFill>
                <a:srgbClr val="000000"/>
              </a:solidFill>
              <a:latin typeface="+mn-lt"/>
            </a:endParaRPr>
          </a:p>
          <a:p>
            <a:pPr marL="0" indent="0" fontAlgn="base">
              <a:spcBef>
                <a:spcPts val="0"/>
              </a:spcBef>
              <a:buClrTx/>
              <a:buSzTx/>
            </a:pPr>
            <a:r>
              <a:rPr lang="en-US" altLang="en-US" sz="1600" dirty="0" smtClean="0">
                <a:solidFill>
                  <a:srgbClr val="000000"/>
                </a:solidFill>
                <a:latin typeface="+mn-lt"/>
              </a:rPr>
              <a:t> Wage and Hour Division (WHD)</a:t>
            </a:r>
          </a:p>
          <a:p>
            <a:pPr marL="457200" lvl="3" indent="0" fontAlgn="base">
              <a:spcBef>
                <a:spcPts val="0"/>
              </a:spcBef>
              <a:buFont typeface="Courier New" pitchFamily="49" charset="0"/>
              <a:buChar char="o"/>
            </a:pPr>
            <a:r>
              <a:rPr lang="en-US" altLang="en-US" sz="1200" dirty="0" smtClean="0">
                <a:solidFill>
                  <a:srgbClr val="000000"/>
                </a:solidFill>
                <a:latin typeface="+mn-lt"/>
              </a:rPr>
              <a:t> Military Family Leave (FMLA)</a:t>
            </a:r>
          </a:p>
          <a:p>
            <a:pPr marL="457200" lvl="3" indent="0" fontAlgn="base">
              <a:spcBef>
                <a:spcPts val="0"/>
              </a:spcBef>
              <a:buFont typeface="Courier New" pitchFamily="49" charset="0"/>
              <a:buChar char="o"/>
            </a:pPr>
            <a:endParaRPr lang="en-US" altLang="en-US" sz="400" dirty="0" smtClean="0">
              <a:solidFill>
                <a:srgbClr val="000000"/>
              </a:solidFill>
              <a:latin typeface="+mn-lt"/>
            </a:endParaRPr>
          </a:p>
          <a:p>
            <a:pPr marL="0" indent="0" fontAlgn="base">
              <a:spcBef>
                <a:spcPts val="0"/>
              </a:spcBef>
              <a:buClrTx/>
            </a:pPr>
            <a:r>
              <a:rPr lang="en-US" altLang="en-US" sz="1600" dirty="0" smtClean="0">
                <a:solidFill>
                  <a:srgbClr val="000000"/>
                </a:solidFill>
                <a:latin typeface="+mn-lt"/>
              </a:rPr>
              <a:t> Employee Benefits Security Administration (EBSA)</a:t>
            </a:r>
          </a:p>
          <a:p>
            <a:pPr marL="457200" lvl="3" indent="0" fontAlgn="base">
              <a:spcBef>
                <a:spcPts val="0"/>
              </a:spcBef>
              <a:buFont typeface="Courier New" panose="02070309020205020404" pitchFamily="49" charset="0"/>
              <a:buChar char="o"/>
            </a:pPr>
            <a:r>
              <a:rPr lang="en-US" altLang="en-US" sz="1200" dirty="0" smtClean="0">
                <a:solidFill>
                  <a:srgbClr val="000000"/>
                </a:solidFill>
                <a:latin typeface="+mn-lt"/>
              </a:rPr>
              <a:t> Financial literacy/military retirement structure</a:t>
            </a:r>
          </a:p>
        </p:txBody>
      </p:sp>
      <p:grpSp>
        <p:nvGrpSpPr>
          <p:cNvPr id="27" name="Group 26"/>
          <p:cNvGrpSpPr/>
          <p:nvPr/>
        </p:nvGrpSpPr>
        <p:grpSpPr>
          <a:xfrm>
            <a:off x="5463449" y="2152477"/>
            <a:ext cx="3283298" cy="3124200"/>
            <a:chOff x="5692118" y="2498416"/>
            <a:chExt cx="3283298" cy="3124200"/>
          </a:xfrm>
        </p:grpSpPr>
        <p:grpSp>
          <p:nvGrpSpPr>
            <p:cNvPr id="28" name="Group 27"/>
            <p:cNvGrpSpPr/>
            <p:nvPr/>
          </p:nvGrpSpPr>
          <p:grpSpPr>
            <a:xfrm>
              <a:off x="5692118" y="2498416"/>
              <a:ext cx="3283298" cy="3124200"/>
              <a:chOff x="5692118" y="2498416"/>
              <a:chExt cx="3283298" cy="3124200"/>
            </a:xfrm>
          </p:grpSpPr>
          <p:sp>
            <p:nvSpPr>
              <p:cNvPr id="30" name="Oval 29"/>
              <p:cNvSpPr/>
              <p:nvPr/>
            </p:nvSpPr>
            <p:spPr>
              <a:xfrm>
                <a:off x="5762747" y="2583678"/>
                <a:ext cx="3118028" cy="2973344"/>
              </a:xfrm>
              <a:prstGeom prst="ellipse">
                <a:avLst/>
              </a:prstGeom>
              <a:blipFill dpi="0" rotWithShape="1">
                <a:blip r:embed="rId3" cstate="email">
                  <a:alphaModFix amt="20000"/>
                  <a:lum/>
                  <a:extLst>
                    <a:ext uri="{28A0092B-C50C-407E-A947-70E740481C1C}">
                      <a14:useLocalDpi xmlns:a14="http://schemas.microsoft.com/office/drawing/2010/main"/>
                    </a:ext>
                  </a:extLst>
                </a:blip>
                <a:srcRect/>
                <a:stretch>
                  <a:fillRect/>
                </a:stretch>
              </a:blipFill>
              <a:ln w="28575" cap="flat" cmpd="sng" algn="ctr">
                <a:noFill/>
                <a:prstDash val="solid"/>
              </a:ln>
              <a:effectLst>
                <a:glow>
                  <a:srgbClr val="000000"/>
                </a:glow>
              </a:effectLst>
            </p:spPr>
            <p:txBody>
              <a:bodyPr rtlCol="0" anchor="ctr"/>
              <a:lstStyle/>
              <a:p>
                <a:pPr algn="ctr">
                  <a:defRPr/>
                </a:pPr>
                <a:endParaRPr lang="en-US" kern="0" dirty="0" smtClean="0">
                  <a:solidFill>
                    <a:srgbClr val="FFFFFF"/>
                  </a:solidFill>
                  <a:latin typeface="Cambria"/>
                </a:endParaRPr>
              </a:p>
            </p:txBody>
          </p:sp>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2118" y="2498416"/>
                <a:ext cx="3283298" cy="3124200"/>
              </a:xfrm>
              <a:prstGeom prst="rect">
                <a:avLst/>
              </a:prstGeom>
            </p:spPr>
          </p:pic>
          <p:pic>
            <p:nvPicPr>
              <p:cNvPr id="32" name="Picture 3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7667" y="3624717"/>
                <a:ext cx="768186" cy="783174"/>
              </a:xfrm>
              <a:prstGeom prst="rect">
                <a:avLst/>
              </a:prstGeom>
            </p:spPr>
          </p:pic>
          <p:grpSp>
            <p:nvGrpSpPr>
              <p:cNvPr id="33" name="Group 32"/>
              <p:cNvGrpSpPr/>
              <p:nvPr/>
            </p:nvGrpSpPr>
            <p:grpSpPr>
              <a:xfrm>
                <a:off x="6116616" y="2876044"/>
                <a:ext cx="2415378" cy="2361068"/>
                <a:chOff x="5892836" y="1629238"/>
                <a:chExt cx="3881108" cy="3987041"/>
              </a:xfrm>
            </p:grpSpPr>
            <p:sp>
              <p:nvSpPr>
                <p:cNvPr id="34" name="Oval 33"/>
                <p:cNvSpPr/>
                <p:nvPr/>
              </p:nvSpPr>
              <p:spPr>
                <a:xfrm>
                  <a:off x="7285857" y="1629238"/>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900" b="1" kern="0" dirty="0" smtClean="0">
                      <a:solidFill>
                        <a:srgbClr val="000000"/>
                      </a:solidFill>
                      <a:latin typeface="Times New Roman" panose="02020603050405020304" pitchFamily="18" charset="0"/>
                      <a:cs typeface="Times New Roman" panose="02020603050405020304" pitchFamily="18" charset="0"/>
                    </a:rPr>
                    <a:t>VETS</a:t>
                  </a:r>
                </a:p>
              </p:txBody>
            </p:sp>
            <p:sp>
              <p:nvSpPr>
                <p:cNvPr id="35" name="Oval 34"/>
                <p:cNvSpPr/>
                <p:nvPr/>
              </p:nvSpPr>
              <p:spPr>
                <a:xfrm>
                  <a:off x="8142943" y="1914777"/>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900" b="1" kern="0" dirty="0" smtClean="0">
                      <a:solidFill>
                        <a:srgbClr val="000000"/>
                      </a:solidFill>
                      <a:latin typeface="Times New Roman" panose="02020603050405020304" pitchFamily="18" charset="0"/>
                      <a:cs typeface="Times New Roman" panose="02020603050405020304" pitchFamily="18" charset="0"/>
                    </a:rPr>
                    <a:t>ETA</a:t>
                  </a:r>
                </a:p>
              </p:txBody>
            </p:sp>
            <p:sp>
              <p:nvSpPr>
                <p:cNvPr id="36" name="Oval 35"/>
                <p:cNvSpPr/>
                <p:nvPr/>
              </p:nvSpPr>
              <p:spPr>
                <a:xfrm>
                  <a:off x="8647972" y="2587983"/>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900" b="1" kern="0" dirty="0" smtClean="0">
                      <a:solidFill>
                        <a:srgbClr val="000000"/>
                      </a:solidFill>
                      <a:latin typeface="Times New Roman" panose="02020603050405020304" pitchFamily="18" charset="0"/>
                      <a:cs typeface="Times New Roman" panose="02020603050405020304" pitchFamily="18" charset="0"/>
                    </a:rPr>
                    <a:t>SOL</a:t>
                  </a:r>
                </a:p>
              </p:txBody>
            </p:sp>
            <p:sp>
              <p:nvSpPr>
                <p:cNvPr id="37" name="Oval 36"/>
                <p:cNvSpPr/>
                <p:nvPr/>
              </p:nvSpPr>
              <p:spPr>
                <a:xfrm>
                  <a:off x="8667022" y="3492858"/>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900" b="1" kern="0" dirty="0" smtClean="0">
                      <a:solidFill>
                        <a:srgbClr val="000000"/>
                      </a:solidFill>
                      <a:latin typeface="Times New Roman" panose="02020603050405020304" pitchFamily="18" charset="0"/>
                      <a:cs typeface="Times New Roman" panose="02020603050405020304" pitchFamily="18" charset="0"/>
                    </a:rPr>
                    <a:t>BLS</a:t>
                  </a:r>
                </a:p>
              </p:txBody>
            </p:sp>
            <p:sp>
              <p:nvSpPr>
                <p:cNvPr id="38" name="Oval 37"/>
                <p:cNvSpPr/>
                <p:nvPr/>
              </p:nvSpPr>
              <p:spPr>
                <a:xfrm>
                  <a:off x="8142943" y="4241126"/>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900" b="1" kern="0" dirty="0" smtClean="0">
                      <a:solidFill>
                        <a:srgbClr val="000000"/>
                      </a:solidFill>
                      <a:latin typeface="Times New Roman" panose="02020603050405020304" pitchFamily="18" charset="0"/>
                      <a:cs typeface="Times New Roman" panose="02020603050405020304" pitchFamily="18" charset="0"/>
                    </a:rPr>
                    <a:t>CEO</a:t>
                  </a:r>
                </a:p>
              </p:txBody>
            </p:sp>
            <p:sp>
              <p:nvSpPr>
                <p:cNvPr id="39" name="Oval 38"/>
                <p:cNvSpPr/>
                <p:nvPr/>
              </p:nvSpPr>
              <p:spPr>
                <a:xfrm>
                  <a:off x="7285857" y="4506828"/>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800" b="1" kern="0" dirty="0" smtClean="0">
                      <a:solidFill>
                        <a:srgbClr val="000000"/>
                      </a:solidFill>
                      <a:latin typeface="Times New Roman" panose="02020603050405020304" pitchFamily="18" charset="0"/>
                      <a:cs typeface="Times New Roman" panose="02020603050405020304" pitchFamily="18" charset="0"/>
                    </a:rPr>
                    <a:t>OPED</a:t>
                  </a:r>
                </a:p>
              </p:txBody>
            </p:sp>
            <p:sp>
              <p:nvSpPr>
                <p:cNvPr id="40" name="Oval 39"/>
                <p:cNvSpPr/>
                <p:nvPr/>
              </p:nvSpPr>
              <p:spPr>
                <a:xfrm>
                  <a:off x="6416915" y="4241125"/>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endParaRPr lang="en-US" sz="800" b="1" kern="0" dirty="0" smtClean="0">
                    <a:solidFill>
                      <a:srgbClr val="000000"/>
                    </a:solidFill>
                    <a:latin typeface="Times New Roman" panose="02020603050405020304" pitchFamily="18" charset="0"/>
                    <a:cs typeface="Times New Roman" panose="02020603050405020304" pitchFamily="18" charset="0"/>
                  </a:endParaRPr>
                </a:p>
              </p:txBody>
            </p:sp>
            <p:sp>
              <p:nvSpPr>
                <p:cNvPr id="41" name="Oval 40"/>
                <p:cNvSpPr/>
                <p:nvPr/>
              </p:nvSpPr>
              <p:spPr>
                <a:xfrm>
                  <a:off x="5892836" y="3489907"/>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900" b="1" kern="0" dirty="0" smtClean="0">
                      <a:solidFill>
                        <a:srgbClr val="000000"/>
                      </a:solidFill>
                      <a:latin typeface="Times New Roman" panose="02020603050405020304" pitchFamily="18" charset="0"/>
                      <a:cs typeface="Times New Roman" panose="02020603050405020304" pitchFamily="18" charset="0"/>
                    </a:rPr>
                    <a:t>WB</a:t>
                  </a:r>
                </a:p>
              </p:txBody>
            </p:sp>
            <p:sp>
              <p:nvSpPr>
                <p:cNvPr id="42" name="Oval 41"/>
                <p:cNvSpPr/>
                <p:nvPr/>
              </p:nvSpPr>
              <p:spPr>
                <a:xfrm>
                  <a:off x="5920220" y="2578457"/>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900" b="1" kern="0" dirty="0" smtClean="0">
                      <a:solidFill>
                        <a:srgbClr val="000000"/>
                      </a:solidFill>
                      <a:latin typeface="Times New Roman" panose="02020603050405020304" pitchFamily="18" charset="0"/>
                      <a:cs typeface="Times New Roman" panose="02020603050405020304" pitchFamily="18" charset="0"/>
                    </a:rPr>
                    <a:t>WHD</a:t>
                  </a:r>
                </a:p>
              </p:txBody>
            </p:sp>
            <p:sp>
              <p:nvSpPr>
                <p:cNvPr id="43" name="Oval 42"/>
                <p:cNvSpPr/>
                <p:nvPr/>
              </p:nvSpPr>
              <p:spPr>
                <a:xfrm>
                  <a:off x="6403707" y="1914657"/>
                  <a:ext cx="1106922" cy="1109451"/>
                </a:xfrm>
                <a:prstGeom prst="ellipse">
                  <a:avLst/>
                </a:prstGeom>
                <a:solidFill>
                  <a:srgbClr val="BBE0E3">
                    <a:alpha val="29000"/>
                  </a:srgbClr>
                </a:solidFill>
                <a:ln w="25400" cap="flat" cmpd="sng" algn="ctr">
                  <a:solidFill>
                    <a:srgbClr val="333399">
                      <a:lumMod val="75000"/>
                    </a:srgbClr>
                  </a:solidFill>
                  <a:prstDash val="sysDash"/>
                </a:ln>
                <a:effectLst/>
              </p:spPr>
              <p:txBody>
                <a:bodyPr rtlCol="0" anchor="ctr"/>
                <a:lstStyle/>
                <a:p>
                  <a:pPr algn="ctr">
                    <a:defRPr/>
                  </a:pPr>
                  <a:r>
                    <a:rPr lang="en-US" sz="900" b="1" kern="0" dirty="0" smtClean="0">
                      <a:solidFill>
                        <a:srgbClr val="000000"/>
                      </a:solidFill>
                      <a:latin typeface="Times New Roman" panose="02020603050405020304" pitchFamily="18" charset="0"/>
                      <a:cs typeface="Times New Roman" panose="02020603050405020304" pitchFamily="18" charset="0"/>
                    </a:rPr>
                    <a:t>EBSA</a:t>
                  </a:r>
                </a:p>
              </p:txBody>
            </p:sp>
          </p:grpSp>
        </p:grpSp>
        <p:sp>
          <p:nvSpPr>
            <p:cNvPr id="29" name="TextBox 28"/>
            <p:cNvSpPr txBox="1"/>
            <p:nvPr/>
          </p:nvSpPr>
          <p:spPr>
            <a:xfrm>
              <a:off x="6488205" y="4654435"/>
              <a:ext cx="582211" cy="230832"/>
            </a:xfrm>
            <a:prstGeom prst="rect">
              <a:avLst/>
            </a:prstGeom>
            <a:noFill/>
          </p:spPr>
          <p:txBody>
            <a:bodyPr wrap="none" rtlCol="0">
              <a:spAutoFit/>
            </a:bodyPr>
            <a:lstStyle/>
            <a:p>
              <a:pPr>
                <a:defRPr/>
              </a:pPr>
              <a:r>
                <a:rPr lang="en-US" sz="900" b="1" kern="0" dirty="0" smtClean="0">
                  <a:solidFill>
                    <a:srgbClr val="000000"/>
                  </a:solidFill>
                  <a:latin typeface="Times New Roman" panose="02020603050405020304" pitchFamily="18" charset="0"/>
                  <a:cs typeface="Times New Roman" panose="02020603050405020304" pitchFamily="18" charset="0"/>
                </a:rPr>
                <a:t>OFCCP</a:t>
              </a:r>
            </a:p>
          </p:txBody>
        </p:sp>
      </p:grpSp>
      <p:sp>
        <p:nvSpPr>
          <p:cNvPr id="44" name="Title 1"/>
          <p:cNvSpPr txBox="1">
            <a:spLocks/>
          </p:cNvSpPr>
          <p:nvPr/>
        </p:nvSpPr>
        <p:spPr bwMode="auto">
          <a:xfrm>
            <a:off x="5876373" y="1447800"/>
            <a:ext cx="2457450" cy="638175"/>
          </a:xfrm>
          <a:prstGeom prst="rect">
            <a:avLst/>
          </a:prstGeom>
          <a:solidFill>
            <a:srgbClr val="2D2D8A">
              <a:lumMod val="20000"/>
              <a:lumOff val="80000"/>
            </a:srgbClr>
          </a:solidFill>
          <a:ln w="3175">
            <a:solidFill>
              <a:srgbClr val="000000"/>
            </a:solidFill>
            <a:miter lim="800000"/>
            <a:headEnd/>
            <a:tailEnd/>
          </a:ln>
        </p:spPr>
        <p:txBody>
          <a:bodyPr anchor="ct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fontAlgn="base">
              <a:spcBef>
                <a:spcPct val="0"/>
              </a:spcBef>
              <a:spcAft>
                <a:spcPct val="0"/>
              </a:spcAft>
              <a:defRPr/>
            </a:pPr>
            <a:r>
              <a:rPr lang="en-US" altLang="en-US" sz="1200" b="1" kern="0" dirty="0" smtClean="0">
                <a:solidFill>
                  <a:srgbClr val="000000"/>
                </a:solidFill>
                <a:latin typeface="Calibri" pitchFamily="-1" charset="0"/>
                <a:cs typeface="Arial" charset="0"/>
              </a:rPr>
              <a:t>DOL’s intense and extensive interoperability across all DOL agencies</a:t>
            </a:r>
          </a:p>
        </p:txBody>
      </p:sp>
      <p:sp>
        <p:nvSpPr>
          <p:cNvPr id="45" name="Title 1"/>
          <p:cNvSpPr txBox="1">
            <a:spLocks/>
          </p:cNvSpPr>
          <p:nvPr/>
        </p:nvSpPr>
        <p:spPr bwMode="auto">
          <a:xfrm>
            <a:off x="5876373" y="5334000"/>
            <a:ext cx="2457450" cy="638175"/>
          </a:xfrm>
          <a:prstGeom prst="rect">
            <a:avLst/>
          </a:prstGeom>
          <a:solidFill>
            <a:srgbClr val="2D2D8A">
              <a:lumMod val="20000"/>
              <a:lumOff val="80000"/>
            </a:srgbClr>
          </a:solidFill>
          <a:ln w="3175">
            <a:solidFill>
              <a:srgbClr val="000000"/>
            </a:solidFill>
            <a:miter lim="800000"/>
            <a:headEnd/>
            <a:tailEnd/>
          </a:ln>
        </p:spPr>
        <p:txBody>
          <a:bodyPr anchor="ct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fontAlgn="base">
              <a:spcBef>
                <a:spcPct val="0"/>
              </a:spcBef>
              <a:spcAft>
                <a:spcPct val="0"/>
              </a:spcAft>
              <a:defRPr/>
            </a:pPr>
            <a:r>
              <a:rPr lang="en-US" altLang="en-US" sz="1200" b="1" kern="0" dirty="0" smtClean="0">
                <a:solidFill>
                  <a:srgbClr val="000000"/>
                </a:solidFill>
                <a:latin typeface="Calibri" pitchFamily="-1" charset="0"/>
                <a:cs typeface="Arial" charset="0"/>
              </a:rPr>
              <a:t>Regional Locations: </a:t>
            </a:r>
          </a:p>
          <a:p>
            <a:pPr algn="ctr" fontAlgn="base">
              <a:spcBef>
                <a:spcPct val="0"/>
              </a:spcBef>
              <a:spcAft>
                <a:spcPct val="0"/>
              </a:spcAft>
              <a:defRPr/>
            </a:pPr>
            <a:r>
              <a:rPr lang="en-US" altLang="en-US" sz="1200" b="1" kern="0" dirty="0" smtClean="0">
                <a:solidFill>
                  <a:srgbClr val="000000"/>
                </a:solidFill>
                <a:latin typeface="Calibri" pitchFamily="-1" charset="0"/>
                <a:cs typeface="Arial" charset="0"/>
              </a:rPr>
              <a:t>Atlanta, Boston, Chicago, Dallas, Philadelphia, San Francisco</a:t>
            </a:r>
          </a:p>
        </p:txBody>
      </p:sp>
      <p:sp>
        <p:nvSpPr>
          <p:cNvPr id="23" name="Title 1"/>
          <p:cNvSpPr txBox="1">
            <a:spLocks/>
          </p:cNvSpPr>
          <p:nvPr/>
        </p:nvSpPr>
        <p:spPr>
          <a:xfrm>
            <a:off x="0" y="0"/>
            <a:ext cx="78867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smtClean="0">
                <a:solidFill>
                  <a:schemeClr val="accent1">
                    <a:lumMod val="75000"/>
                  </a:schemeClr>
                </a:solidFill>
                <a:effectLst>
                  <a:outerShdw blurRad="38100" dist="38100" dir="2700000" algn="tl">
                    <a:srgbClr val="000000">
                      <a:alpha val="43137"/>
                    </a:srgbClr>
                  </a:outerShdw>
                </a:effectLst>
              </a:rPr>
              <a:t>	Integrated Approach</a:t>
            </a:r>
            <a:endParaRPr lang="en-US" sz="40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545529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smtClean="0">
                <a:solidFill>
                  <a:schemeClr val="accent1">
                    <a:lumMod val="75000"/>
                  </a:schemeClr>
                </a:solidFill>
                <a:effectLst>
                  <a:outerShdw blurRad="38100" dist="38100" dir="2700000" algn="tl">
                    <a:srgbClr val="000000">
                      <a:alpha val="43137"/>
                    </a:srgbClr>
                  </a:outerShdw>
                </a:effectLst>
              </a:rPr>
              <a:t>2,414 American Job Centers (AJCs)</a:t>
            </a:r>
            <a:endParaRPr lang="en-US" sz="40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551" y="1559987"/>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38400" y="6059269"/>
            <a:ext cx="4419600" cy="646331"/>
          </a:xfrm>
          <a:prstGeom prst="rect">
            <a:avLst/>
          </a:prstGeom>
        </p:spPr>
        <p:txBody>
          <a:bodyPr wrap="square">
            <a:spAutoFit/>
          </a:bodyPr>
          <a:lstStyle/>
          <a:p>
            <a:pPr algn="ctr"/>
            <a:r>
              <a:rPr lang="en-US" sz="1400" i="1" dirty="0" smtClean="0">
                <a:solidFill>
                  <a:prstClr val="black"/>
                </a:solidFill>
                <a:latin typeface="Arial" panose="020B0604020202020204" pitchFamily="34" charset="0"/>
                <a:cs typeface="Arial" panose="020B0604020202020204" pitchFamily="34" charset="0"/>
                <a:hlinkClick r:id="rId4"/>
              </a:rPr>
              <a:t>www.careeronestop.org</a:t>
            </a:r>
            <a:endParaRPr lang="en-US" sz="1400" i="1" dirty="0" smtClean="0">
              <a:solidFill>
                <a:prstClr val="black"/>
              </a:solidFill>
              <a:latin typeface="Arial" panose="020B0604020202020204" pitchFamily="34" charset="0"/>
              <a:cs typeface="Arial" panose="020B0604020202020204" pitchFamily="34" charset="0"/>
            </a:endParaRPr>
          </a:p>
          <a:p>
            <a:pPr algn="ctr"/>
            <a:endParaRPr lang="en-US" sz="400" i="1" dirty="0">
              <a:solidFill>
                <a:prstClr val="black"/>
              </a:solidFill>
              <a:latin typeface="Arial" panose="020B0604020202020204" pitchFamily="34" charset="0"/>
              <a:cs typeface="Arial" panose="020B0604020202020204" pitchFamily="34" charset="0"/>
            </a:endParaRPr>
          </a:p>
          <a:p>
            <a:pPr algn="ctr"/>
            <a:r>
              <a:rPr lang="en-US" sz="1400" i="1" dirty="0" smtClean="0">
                <a:solidFill>
                  <a:prstClr val="black"/>
                </a:solidFill>
                <a:latin typeface="Arial" panose="020B0604020202020204" pitchFamily="34" charset="0"/>
                <a:cs typeface="Arial" panose="020B0604020202020204" pitchFamily="34" charset="0"/>
              </a:rPr>
              <a:t>National </a:t>
            </a:r>
            <a:r>
              <a:rPr lang="en-US" sz="1400" i="1" dirty="0">
                <a:solidFill>
                  <a:prstClr val="black"/>
                </a:solidFill>
                <a:latin typeface="Arial" panose="020B0604020202020204" pitchFamily="34" charset="0"/>
                <a:cs typeface="Arial" panose="020B0604020202020204" pitchFamily="34" charset="0"/>
              </a:rPr>
              <a:t>Phone </a:t>
            </a:r>
            <a:r>
              <a:rPr lang="en-US" sz="1400" i="1" dirty="0" smtClean="0">
                <a:solidFill>
                  <a:prstClr val="black"/>
                </a:solidFill>
                <a:latin typeface="Arial" panose="020B0604020202020204" pitchFamily="34" charset="0"/>
                <a:cs typeface="Arial" panose="020B0604020202020204" pitchFamily="34" charset="0"/>
              </a:rPr>
              <a:t>Helpline: 1-877-872-5627 </a:t>
            </a:r>
          </a:p>
          <a:p>
            <a:pPr algn="ctr"/>
            <a:endParaRPr lang="en-US" sz="400" i="1" dirty="0">
              <a:solidFill>
                <a:prstClr val="black"/>
              </a:solidFill>
            </a:endParaRPr>
          </a:p>
        </p:txBody>
      </p:sp>
      <p:sp>
        <p:nvSpPr>
          <p:cNvPr id="5" name="Rectangle 2"/>
          <p:cNvSpPr>
            <a:spLocks noChangeArrowheads="1"/>
          </p:cNvSpPr>
          <p:nvPr/>
        </p:nvSpPr>
        <p:spPr bwMode="auto">
          <a:xfrm>
            <a:off x="457200" y="349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4264" rIns="0" bIns="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
        <p:nvSpPr>
          <p:cNvPr id="9" name="TextBox 1"/>
          <p:cNvSpPr txBox="1">
            <a:spLocks noChangeArrowheads="1"/>
          </p:cNvSpPr>
          <p:nvPr/>
        </p:nvSpPr>
        <p:spPr bwMode="auto">
          <a:xfrm>
            <a:off x="3605150" y="57912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eaLnBrk="0" fontAlgn="base" hangingPunct="0">
              <a:spcBef>
                <a:spcPct val="0"/>
              </a:spcBef>
              <a:spcAft>
                <a:spcPct val="0"/>
              </a:spcAft>
              <a:buFontTx/>
              <a:buNone/>
            </a:pPr>
            <a:r>
              <a:rPr lang="en-US" altLang="en-US" sz="1400" b="1" u="sng" dirty="0" smtClean="0">
                <a:solidFill>
                  <a:srgbClr val="FF0000"/>
                </a:solidFill>
                <a:latin typeface="Arial" charset="0"/>
                <a:ea typeface="ＭＳ Ｐゴシック" pitchFamily="34" charset="-128"/>
                <a:cs typeface="Arial" charset="0"/>
                <a:sym typeface="Arial" charset="0"/>
              </a:rPr>
              <a:t>VETERANS.GOV</a:t>
            </a:r>
          </a:p>
        </p:txBody>
      </p:sp>
    </p:spTree>
    <p:extLst>
      <p:ext uri="{BB962C8B-B14F-4D97-AF65-F5344CB8AC3E}">
        <p14:creationId xmlns:p14="http://schemas.microsoft.com/office/powerpoint/2010/main" val="1064255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8516112" cy="1207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smtClean="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rPr>
              <a:t>	VETERANS.GOV</a:t>
            </a:r>
            <a:endParaRPr lang="en-US" sz="4000" b="1" i="1" dirty="0">
              <a:solidFill>
                <a:schemeClr val="accent1">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 name="Rectangle 1"/>
          <p:cNvSpPr/>
          <p:nvPr/>
        </p:nvSpPr>
        <p:spPr>
          <a:xfrm>
            <a:off x="158074" y="1303020"/>
            <a:ext cx="5139918" cy="2677656"/>
          </a:xfrm>
          <a:prstGeom prst="rect">
            <a:avLst/>
          </a:prstGeom>
        </p:spPr>
        <p:txBody>
          <a:bodyPr wrap="square">
            <a:spAutoFit/>
          </a:bodyPr>
          <a:lstStyle/>
          <a:p>
            <a:r>
              <a:rPr lang="en-US" sz="1400" b="1" dirty="0" smtClean="0">
                <a:solidFill>
                  <a:srgbClr val="FF0000"/>
                </a:solidFill>
              </a:rPr>
              <a:t> </a:t>
            </a:r>
            <a:r>
              <a:rPr lang="en-US" sz="2400" b="1" dirty="0" smtClean="0">
                <a:solidFill>
                  <a:srgbClr val="C00000"/>
                </a:solidFill>
              </a:rPr>
              <a:t>For Employers: </a:t>
            </a:r>
            <a:endParaRPr lang="en-US" sz="2400" b="1" dirty="0">
              <a:solidFill>
                <a:srgbClr val="C00000"/>
              </a:solidFill>
            </a:endParaRPr>
          </a:p>
          <a:p>
            <a:pPr marL="285750" indent="-285750">
              <a:buFont typeface="Wingdings" panose="05000000000000000000" pitchFamily="2" charset="2"/>
              <a:buChar char="§"/>
            </a:pPr>
            <a:r>
              <a:rPr lang="en-US" dirty="0">
                <a:solidFill>
                  <a:prstClr val="black"/>
                </a:solidFill>
              </a:rPr>
              <a:t>Connect with regional employer outreach specialists in DOL VETS to access local resources for meeting your unique hiring needs.</a:t>
            </a:r>
          </a:p>
          <a:p>
            <a:pPr marL="285750" indent="-285750">
              <a:buFont typeface="Wingdings" panose="05000000000000000000" pitchFamily="2" charset="2"/>
              <a:buChar char="§"/>
            </a:pPr>
            <a:r>
              <a:rPr lang="en-US" dirty="0">
                <a:solidFill>
                  <a:prstClr val="black"/>
                </a:solidFill>
              </a:rPr>
              <a:t>Post position descriptions and openings in the Veterans’ Job Bank /National Labor Exchange database.</a:t>
            </a:r>
          </a:p>
          <a:p>
            <a:pPr marL="285750" indent="-285750">
              <a:buFont typeface="Wingdings" panose="05000000000000000000" pitchFamily="2" charset="2"/>
              <a:buChar char="§"/>
            </a:pPr>
            <a:r>
              <a:rPr lang="en-US" dirty="0">
                <a:solidFill>
                  <a:prstClr val="black"/>
                </a:solidFill>
              </a:rPr>
              <a:t>Access the free veteran hiring toolkit, “America's Heroes at Work,” and other resources</a:t>
            </a:r>
            <a:r>
              <a:rPr lang="en-US" dirty="0" smtClean="0">
                <a:solidFill>
                  <a:prstClr val="black"/>
                </a:solidFill>
              </a:rPr>
              <a:t>.</a:t>
            </a:r>
            <a:endParaRPr lang="en-US" sz="1400" dirty="0">
              <a:solidFill>
                <a:prstClr val="black"/>
              </a:solidFill>
            </a:endParaRPr>
          </a:p>
        </p:txBody>
      </p:sp>
      <p:sp>
        <p:nvSpPr>
          <p:cNvPr id="6" name="TextBox 1"/>
          <p:cNvSpPr txBox="1">
            <a:spLocks noChangeArrowheads="1"/>
          </p:cNvSpPr>
          <p:nvPr/>
        </p:nvSpPr>
        <p:spPr bwMode="auto">
          <a:xfrm>
            <a:off x="5943600" y="1752600"/>
            <a:ext cx="2667000" cy="307777"/>
          </a:xfrm>
          <a:prstGeom prst="rect">
            <a:avLst/>
          </a:prstGeom>
          <a:solidFill>
            <a:schemeClr val="bg1"/>
          </a:solidFill>
          <a:ln w="9525">
            <a:solidFill>
              <a:schemeClr val="bg1"/>
            </a:solidFill>
            <a:miter lim="800000"/>
            <a:headEnd/>
            <a:tailEnd/>
          </a:ln>
          <a:extLst/>
        </p:spPr>
        <p:txBody>
          <a:bodyPr wrap="square">
            <a:spAutoFit/>
          </a:bodyP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eaLnBrk="0" fontAlgn="base" hangingPunct="0">
              <a:spcBef>
                <a:spcPct val="0"/>
              </a:spcBef>
              <a:spcAft>
                <a:spcPct val="0"/>
              </a:spcAft>
              <a:buFontTx/>
              <a:buNone/>
            </a:pPr>
            <a:r>
              <a:rPr lang="en-US" altLang="en-US" sz="1400" b="1" u="sng" dirty="0" smtClean="0">
                <a:solidFill>
                  <a:srgbClr val="002060"/>
                </a:solidFill>
                <a:latin typeface="Arial" charset="0"/>
                <a:cs typeface="Arial" charset="0"/>
                <a:sym typeface="Arial" charset="0"/>
              </a:rPr>
              <a:t>DOL.GOV/</a:t>
            </a:r>
            <a:r>
              <a:rPr lang="en-US" altLang="en-US" sz="1400" b="1" u="sng" dirty="0" smtClean="0">
                <a:solidFill>
                  <a:srgbClr val="FF0000"/>
                </a:solidFill>
                <a:latin typeface="Arial" charset="0"/>
                <a:cs typeface="Arial" charset="0"/>
                <a:sym typeface="Arial" charset="0"/>
              </a:rPr>
              <a:t>VETERANS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01" t="9005" r="19430" b="5662"/>
          <a:stretch/>
        </p:blipFill>
        <p:spPr bwMode="auto">
          <a:xfrm>
            <a:off x="5105400" y="1394459"/>
            <a:ext cx="3946190" cy="302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9294" y="4038600"/>
            <a:ext cx="8988892" cy="1846659"/>
          </a:xfrm>
          <a:prstGeom prst="rect">
            <a:avLst/>
          </a:prstGeom>
          <a:noFill/>
        </p:spPr>
        <p:txBody>
          <a:bodyPr wrap="square" rtlCol="0">
            <a:spAutoFit/>
          </a:bodyPr>
          <a:lstStyle/>
          <a:p>
            <a:pPr lvl="0"/>
            <a:r>
              <a:rPr lang="en-US" sz="2400" b="1" dirty="0">
                <a:solidFill>
                  <a:srgbClr val="C00000"/>
                </a:solidFill>
              </a:rPr>
              <a:t>For Job </a:t>
            </a:r>
            <a:r>
              <a:rPr lang="en-US" sz="2400" b="1" dirty="0" smtClean="0">
                <a:solidFill>
                  <a:srgbClr val="C00000"/>
                </a:solidFill>
              </a:rPr>
              <a:t>Seekers: </a:t>
            </a:r>
            <a:endParaRPr lang="en-US" sz="2400" b="1" dirty="0">
              <a:solidFill>
                <a:srgbClr val="C00000"/>
              </a:solidFill>
            </a:endParaRPr>
          </a:p>
          <a:p>
            <a:pPr marL="285750" lvl="0" indent="-285750">
              <a:buFont typeface="Wingdings" panose="05000000000000000000" pitchFamily="2" charset="2"/>
              <a:buChar char="§"/>
            </a:pPr>
            <a:r>
              <a:rPr lang="en-US" dirty="0">
                <a:solidFill>
                  <a:prstClr val="black"/>
                </a:solidFill>
              </a:rPr>
              <a:t>Connect with one-on-one assistance at </a:t>
            </a:r>
            <a:r>
              <a:rPr lang="en-US" dirty="0" smtClean="0">
                <a:solidFill>
                  <a:prstClr val="black"/>
                </a:solidFill>
              </a:rPr>
              <a:t>more than 2,400 </a:t>
            </a:r>
            <a:r>
              <a:rPr lang="en-US" dirty="0">
                <a:solidFill>
                  <a:prstClr val="black"/>
                </a:solidFill>
              </a:rPr>
              <a:t>American Job Centers </a:t>
            </a:r>
          </a:p>
          <a:p>
            <a:pPr marL="285750" lvl="0" indent="-285750">
              <a:buFont typeface="Wingdings" panose="05000000000000000000" pitchFamily="2" charset="2"/>
              <a:buChar char="§"/>
            </a:pPr>
            <a:r>
              <a:rPr lang="en-US" dirty="0">
                <a:solidFill>
                  <a:prstClr val="black"/>
                </a:solidFill>
              </a:rPr>
              <a:t>Explore Veterans’ Job Bank/National Labor Exchange online job </a:t>
            </a:r>
            <a:r>
              <a:rPr lang="en-US" dirty="0" smtClean="0">
                <a:solidFill>
                  <a:prstClr val="black"/>
                </a:solidFill>
              </a:rPr>
              <a:t>listings</a:t>
            </a:r>
            <a:endParaRPr lang="en-US" dirty="0">
              <a:solidFill>
                <a:prstClr val="black"/>
              </a:solidFill>
            </a:endParaRPr>
          </a:p>
          <a:p>
            <a:pPr marL="285750" lvl="0" indent="-285750">
              <a:buFont typeface="Wingdings" panose="05000000000000000000" pitchFamily="2" charset="2"/>
              <a:buChar char="§"/>
            </a:pPr>
            <a:r>
              <a:rPr lang="en-US" dirty="0">
                <a:solidFill>
                  <a:prstClr val="black"/>
                </a:solidFill>
              </a:rPr>
              <a:t>Search career paths by industry, similarity to military careers, or </a:t>
            </a:r>
            <a:r>
              <a:rPr lang="en-US" dirty="0" smtClean="0">
                <a:solidFill>
                  <a:prstClr val="black"/>
                </a:solidFill>
              </a:rPr>
              <a:t>keyword</a:t>
            </a:r>
            <a:endParaRPr lang="en-US" dirty="0">
              <a:solidFill>
                <a:prstClr val="black"/>
              </a:solidFill>
            </a:endParaRPr>
          </a:p>
          <a:p>
            <a:pPr marL="285750" lvl="0" indent="-285750">
              <a:buFont typeface="Wingdings" panose="05000000000000000000" pitchFamily="2" charset="2"/>
              <a:buChar char="§"/>
            </a:pPr>
            <a:r>
              <a:rPr lang="en-US" dirty="0">
                <a:solidFill>
                  <a:prstClr val="black"/>
                </a:solidFill>
              </a:rPr>
              <a:t>Locate approved local training programs, colleges and </a:t>
            </a:r>
            <a:r>
              <a:rPr lang="en-US" dirty="0" smtClean="0">
                <a:solidFill>
                  <a:prstClr val="black"/>
                </a:solidFill>
              </a:rPr>
              <a:t>universities</a:t>
            </a:r>
            <a:endParaRPr lang="en-US" dirty="0">
              <a:solidFill>
                <a:prstClr val="black"/>
              </a:solidFill>
            </a:endParaRPr>
          </a:p>
          <a:p>
            <a:pPr marL="285750" lvl="0" indent="-285750">
              <a:buFont typeface="Wingdings" panose="05000000000000000000" pitchFamily="2" charset="2"/>
              <a:buChar char="§"/>
            </a:pPr>
            <a:r>
              <a:rPr lang="en-US" dirty="0">
                <a:solidFill>
                  <a:prstClr val="black"/>
                </a:solidFill>
              </a:rPr>
              <a:t>Access resources from State and Federal partners to connect with industry </a:t>
            </a:r>
            <a:r>
              <a:rPr lang="en-US" dirty="0" smtClean="0">
                <a:solidFill>
                  <a:prstClr val="black"/>
                </a:solidFill>
              </a:rPr>
              <a:t>programs </a:t>
            </a:r>
            <a:endParaRPr lang="en-US" dirty="0">
              <a:solidFill>
                <a:prstClr val="black"/>
              </a:solidFill>
            </a:endParaRPr>
          </a:p>
        </p:txBody>
      </p:sp>
    </p:spTree>
    <p:extLst>
      <p:ext uri="{BB962C8B-B14F-4D97-AF65-F5344CB8AC3E}">
        <p14:creationId xmlns:p14="http://schemas.microsoft.com/office/powerpoint/2010/main" val="2816130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IOA_PPT_Template_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WIOA_PPT_Template_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OA_PPT_Template_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IOA_PPT_Template_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2809</Words>
  <Application>Microsoft Office PowerPoint</Application>
  <PresentationFormat>On-screen Show (4:3)</PresentationFormat>
  <Paragraphs>382</Paragraphs>
  <Slides>35</Slides>
  <Notes>15</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Office Theme</vt:lpstr>
      <vt:lpstr>Default Design</vt:lpstr>
      <vt:lpstr>2_WIOA_PPT_Template_r1</vt:lpstr>
      <vt:lpstr>3_WIOA_PPT_Template_r1</vt:lpstr>
      <vt:lpstr>WIOA_PPT_Template_r1</vt:lpstr>
      <vt:lpstr>1_WIOA_PPT_Template_r1</vt:lpstr>
      <vt:lpstr>PowerPoint Presentation</vt:lpstr>
      <vt:lpstr> Connecting spokes on a wheel   The BIG Picture </vt:lpstr>
      <vt:lpstr> Veteran Demographics</vt:lpstr>
      <vt:lpstr> Veteran Unemployment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HIRE Vets Medallion Award</vt:lpstr>
      <vt:lpstr> HIRE Vets Medallion Award</vt:lpstr>
      <vt:lpstr> HIRE Vets Medallion Award</vt:lpstr>
      <vt:lpstr> Get The Resources</vt:lpstr>
      <vt:lpstr>PowerPoint Presentation</vt:lpstr>
      <vt:lpstr> Understanding Military Culture </vt:lpstr>
      <vt:lpstr> Introduction </vt:lpstr>
      <vt:lpstr> Targeting Services to Veterans </vt:lpstr>
      <vt:lpstr> Understanding Disabled Veterans </vt:lpstr>
      <vt:lpstr> What does the LVER do? </vt:lpstr>
      <vt:lpstr> LVER Cont. </vt:lpstr>
      <vt:lpstr> National Guard/Homeless </vt:lpstr>
      <vt:lpstr>Direct Connect</vt:lpstr>
      <vt:lpstr>Massachusetts Valor Act</vt:lpstr>
      <vt:lpstr>Massachusetts Valor Act</vt:lpstr>
      <vt:lpstr> Conclusion </vt:lpstr>
      <vt:lpstr> Questions? </vt:lpstr>
    </vt:vector>
  </TitlesOfParts>
  <Company>EOLWD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Mills, Chris (EOL)</dc:creator>
  <cp:lastModifiedBy>Foley, Sandra (DWD)</cp:lastModifiedBy>
  <cp:revision>156</cp:revision>
  <dcterms:created xsi:type="dcterms:W3CDTF">2017-07-12T16:15:26Z</dcterms:created>
  <dcterms:modified xsi:type="dcterms:W3CDTF">2017-08-28T14:43:53Z</dcterms:modified>
</cp:coreProperties>
</file>