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Lst>
  <p:notesMasterIdLst>
    <p:notesMasterId r:id="rId28"/>
  </p:notesMasterIdLst>
  <p:sldIdLst>
    <p:sldId id="261" r:id="rId6"/>
    <p:sldId id="2147470141" r:id="rId7"/>
    <p:sldId id="2147470125" r:id="rId8"/>
    <p:sldId id="2147470109" r:id="rId9"/>
    <p:sldId id="2147470138" r:id="rId10"/>
    <p:sldId id="2147470130" r:id="rId11"/>
    <p:sldId id="2147470131" r:id="rId12"/>
    <p:sldId id="2147470126" r:id="rId13"/>
    <p:sldId id="2147470116" r:id="rId14"/>
    <p:sldId id="2147470139" r:id="rId15"/>
    <p:sldId id="2147470133" r:id="rId16"/>
    <p:sldId id="2147470135" r:id="rId17"/>
    <p:sldId id="2147470127" r:id="rId18"/>
    <p:sldId id="2147470029" r:id="rId19"/>
    <p:sldId id="2147470028" r:id="rId20"/>
    <p:sldId id="2147470027" r:id="rId21"/>
    <p:sldId id="2147470026" r:id="rId22"/>
    <p:sldId id="2147470136" r:id="rId23"/>
    <p:sldId id="2147470034" r:id="rId24"/>
    <p:sldId id="2147470038" r:id="rId25"/>
    <p:sldId id="2147470037" r:id="rId26"/>
    <p:sldId id="21474701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9D411-E497-74A3-8B51-8F08F789545D}" name="Yeaple, Jennifer (DPH)" initials="YJ" userId="S::jennifer.d.yeaple@mass.gov::01d652af-2f33-4250-9d99-6942e95dfea4" providerId="AD"/>
  <p188:author id="{8A1B5023-EF5A-6F0B-4843-FB5B54D67ED0}" name="Aubee, Alexandra J (DPH)" initials="" userId="S::Alexandra.J.Aubee@mass.gov::ccbab690-1f14-428c-a443-b723d710341a" providerId="AD"/>
  <p188:author id="{06B93238-8F42-BC9E-76E4-FBEE9FFA4CC6}" name="Elder, Heather (DPH)" initials="HE" userId="S::heather.elder@mass.gov::0d91cc33-0ed7-4524-baf7-b2e54d97ad15" providerId="AD"/>
  <p188:author id="{FD17F644-3EC8-3093-1448-F949D426DCBA}" name="Molotnikov, Lauren (DPH)" initials="LM" userId="S::lauren.molotnikov@mass.gov::5b9bdb7c-b2ae-4159-8619-084cb6b58396" providerId="AD"/>
  <p188:author id="{D12C4748-D61B-3B8C-DB9D-00F956386988}" name="John, Betsey (DPH)" initials="JB" userId="S::betsey.john@mass.gov::267331b4-5181-4a01-978f-2746dd2147ee" providerId="AD"/>
  <p188:author id="{B59C086C-0AFC-696B-3634-F51D7A98148B}" name="Aubee, Alexandra J (DPH)" initials="A(" userId="S::alexandra.j.aubee@mass.gov::ccbab690-1f14-428c-a443-b723d710341a" providerId="AD"/>
  <p188:author id="{B1434E6D-866A-EB10-5740-8A5A6F54734D}" name="Gadani, Kavita M. (DPH)" initials="G(" userId="S::kavita.m.gadani@mass.gov::597cc9a9-6234-4028-8bf6-5a4bec47709c" providerId="AD"/>
  <p188:author id="{768B4484-F8D2-AB9F-A782-8075BB486D7C}" name="Wade, Erin (DPH)" initials="EW" userId="S::Erin.Wade@mass.gov::4eaa3b26-654a-47f6-8ab6-a80a084eecc3" providerId="AD"/>
  <p188:author id="{A4A496D9-8B7A-7806-B8F2-35454CA9BA9D}" name="Gadani, Kavita M. (DPH)" initials="KG" userId="S::Kavita.M.Gadani@mass.gov::597cc9a9-6234-4028-8bf6-5a4bec47709c" providerId="AD"/>
  <p188:author id="{4D47B6ED-3095-A9D4-E5E6-29CFB1B60FEF}" name="Roosevelt, Kathleen (DPH)" initials="RK" userId="S::kathleen.roosevelt@mass.gov::39f5b081-48a3-4cfd-8668-06bf1bba14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767171"/>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F785F-E00F-4BCA-9B6C-92F9D4C58C19}"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1E2-3DAA-4213-8DF7-5FD901BC7ED7}" type="slidenum">
              <a:rPr lang="en-US" smtClean="0"/>
              <a:t>‹#›</a:t>
            </a:fld>
            <a:endParaRPr lang="en-US"/>
          </a:p>
        </p:txBody>
      </p:sp>
    </p:spTree>
    <p:extLst>
      <p:ext uri="{BB962C8B-B14F-4D97-AF65-F5344CB8AC3E}">
        <p14:creationId xmlns:p14="http://schemas.microsoft.com/office/powerpoint/2010/main" val="26578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E3AA-8E4A-9A95-3344-247F9F784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951EB-CF7C-1E66-A1B2-BB219775F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24C8A-56F4-4671-6FD0-21E1A5BC88B2}"/>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Among Individuals of Transgender Experience, 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r>
              <a:rPr lang="en-US" b="0">
                <a:solidFill>
                  <a:srgbClr val="7030A0"/>
                </a:solidFill>
              </a:rPr>
              <a:t>Graph shows</a:t>
            </a:r>
            <a:r>
              <a:rPr lang="en-US" b="0" baseline="0">
                <a:solidFill>
                  <a:srgbClr val="7030A0"/>
                </a:solidFill>
              </a:rPr>
              <a:t> the number of confirmed gonorrhea cases among transgender individuals in Massachusetts between 2015 and 2024. The case counts are 6, 31, 32, 49, 68, 58, 48, 68, 71, and 91 for 2015, 2016, 2017, 2018, 2019, 2020, 2021, 2022, 2023, and 2024, respectively. </a:t>
            </a:r>
          </a:p>
          <a:p>
            <a:endParaRPr lang="en-US"/>
          </a:p>
        </p:txBody>
      </p:sp>
      <p:sp>
        <p:nvSpPr>
          <p:cNvPr id="4" name="Slide Number Placeholder 3">
            <a:extLst>
              <a:ext uri="{FF2B5EF4-FFF2-40B4-BE49-F238E27FC236}">
                <a16:creationId xmlns:a16="http://schemas.microsoft.com/office/drawing/2014/main" id="{D7A5EEEC-F388-2F76-64AE-F987477D6E00}"/>
              </a:ext>
            </a:extLst>
          </p:cNvPr>
          <p:cNvSpPr>
            <a:spLocks noGrp="1"/>
          </p:cNvSpPr>
          <p:nvPr>
            <p:ph type="sldNum" sz="quarter" idx="5"/>
          </p:nvPr>
        </p:nvSpPr>
        <p:spPr/>
        <p:txBody>
          <a:bodyPr/>
          <a:lstStyle/>
          <a:p>
            <a:fld id="{C3F051D6-B884-4322-97AE-787C3EF061A2}" type="slidenum">
              <a:rPr lang="en-US" smtClean="0"/>
              <a:t>11</a:t>
            </a:fld>
            <a:endParaRPr lang="en-US"/>
          </a:p>
        </p:txBody>
      </p:sp>
    </p:spTree>
    <p:extLst>
      <p:ext uri="{BB962C8B-B14F-4D97-AF65-F5344CB8AC3E}">
        <p14:creationId xmlns:p14="http://schemas.microsoft.com/office/powerpoint/2010/main" val="3547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E0E26-E18E-2A00-9B55-66E746A40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1ACF2-6CBC-9BD7-20B5-E29597096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097F4-837D-C75D-43D3-B94A66D31C5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gonorrhea cases reported in Massachusetts by county comparing 2022 through 2024. The rate in 2024 is highest in Suffolk county with a rate of 325.6 followed by Hampden county with a rate of 175.0. The lowest rates were in Berkshire and Franklin counties.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96B3E734-131B-BBBC-3E60-33D66199915D}"/>
              </a:ext>
            </a:extLst>
          </p:cNvPr>
          <p:cNvSpPr>
            <a:spLocks noGrp="1"/>
          </p:cNvSpPr>
          <p:nvPr>
            <p:ph type="sldNum" sz="quarter" idx="5"/>
          </p:nvPr>
        </p:nvSpPr>
        <p:spPr/>
        <p:txBody>
          <a:bodyPr/>
          <a:lstStyle/>
          <a:p>
            <a:fld id="{C3F051D6-B884-4322-97AE-787C3EF061A2}" type="slidenum">
              <a:rPr lang="en-US" smtClean="0"/>
              <a:t>12</a:t>
            </a:fld>
            <a:endParaRPr lang="en-US"/>
          </a:p>
        </p:txBody>
      </p:sp>
    </p:spTree>
    <p:extLst>
      <p:ext uri="{BB962C8B-B14F-4D97-AF65-F5344CB8AC3E}">
        <p14:creationId xmlns:p14="http://schemas.microsoft.com/office/powerpoint/2010/main" val="34653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4B35-4ABE-085D-D07B-30DA75A44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677F4-F449-9DDD-1CE7-D7B5E9AD4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6DF94-E8D2-2609-A967-90D01B351BC5}"/>
              </a:ext>
            </a:extLst>
          </p:cNvPr>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a:extLst>
              <a:ext uri="{FF2B5EF4-FFF2-40B4-BE49-F238E27FC236}">
                <a16:creationId xmlns:a16="http://schemas.microsoft.com/office/drawing/2014/main" id="{CD2D0A3A-C1DC-B029-BB9F-93ECBF04E617}"/>
              </a:ext>
            </a:extLst>
          </p:cNvPr>
          <p:cNvSpPr>
            <a:spLocks noGrp="1"/>
          </p:cNvSpPr>
          <p:nvPr>
            <p:ph type="sldNum" sz="quarter" idx="5"/>
          </p:nvPr>
        </p:nvSpPr>
        <p:spPr/>
        <p:txBody>
          <a:bodyPr/>
          <a:lstStyle/>
          <a:p>
            <a:fld id="{C3F051D6-B884-4322-97AE-787C3EF061A2}" type="slidenum">
              <a:rPr lang="en-US" smtClean="0"/>
              <a:t>13</a:t>
            </a:fld>
            <a:endParaRPr lang="en-US"/>
          </a:p>
        </p:txBody>
      </p:sp>
    </p:spTree>
    <p:extLst>
      <p:ext uri="{BB962C8B-B14F-4D97-AF65-F5344CB8AC3E}">
        <p14:creationId xmlns:p14="http://schemas.microsoft.com/office/powerpoint/2010/main" val="265996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 Rates, Massachusetts, 2000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a:t>Gra</a:t>
            </a:r>
            <a:r>
              <a:rPr lang="en-US" baseline="0"/>
              <a:t>ph depicts the rate per 100,000 population of confirmed and probable cases of infectious syphilis in Massachusetts between 2000 and 2023. It begins at 2.2 in 2000, drops to a low of 1.6 in 2001, and climbs to a high of 22.5 in 2022, before falling to 18.9 in 2024. </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14</a:t>
            </a:fld>
            <a:endParaRPr lang="en-US"/>
          </a:p>
        </p:txBody>
      </p:sp>
    </p:spTree>
    <p:extLst>
      <p:ext uri="{BB962C8B-B14F-4D97-AF65-F5344CB8AC3E}">
        <p14:creationId xmlns:p14="http://schemas.microsoft.com/office/powerpoint/2010/main" val="37438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and Probable Infectious </a:t>
            </a:r>
            <a:r>
              <a:rPr kumimoji="0" lang="en-US" sz="1200" b="1" i="0" u="none" strike="noStrike" kern="1200" cap="none" spc="0" normalizeH="0" baseline="0" noProof="0">
                <a:ln>
                  <a:noFill/>
                </a:ln>
                <a:solidFill>
                  <a:srgbClr val="FFFFFF"/>
                </a:solidFill>
                <a:effectLst/>
                <a:uLnTx/>
                <a:uFillTx/>
                <a:latin typeface="+mn-lt"/>
                <a:ea typeface="+mn-ea"/>
                <a:cs typeface="Times New Roman"/>
              </a:rPr>
              <a:t>Syphilis Rates by Gender,</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2015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r>
              <a:rPr lang="en-US"/>
              <a:t>Gra</a:t>
            </a:r>
            <a:r>
              <a:rPr lang="en-US" baseline="0"/>
              <a:t>ph depicts the rates per 100,000 population of confirmed and probable cases of syphilis in Massachusetts by gender identity between 2015 and 2024. There are two lines, one for females that begins at 1.8 in 2015 and remains relatively stable with a high of 7.3 in 2023. Another line is for males that begins at 22.1 in 2015 and climbs to a high of 39.4 in 2022 before falling to 31.4 in 2024.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Note: Infectious syphilis is defined as primary, secondary and early latent stages of syphilis within one year of infection.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There were cases reported among transgender individuals in 2015 through 2024. They are classified on this slide based on their current gender. In 2024, there were 5 cases of infectious syphilis among transgender identified individuals not included on this slide as MA DSTDP does not have current gender information for those individuals.</a:t>
            </a:r>
            <a:endParaRPr lang="en-US" b="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15</a:t>
            </a:fld>
            <a:endParaRPr lang="en-US"/>
          </a:p>
        </p:txBody>
      </p:sp>
    </p:spTree>
    <p:extLst>
      <p:ext uri="{BB962C8B-B14F-4D97-AF65-F5344CB8AC3E}">
        <p14:creationId xmlns:p14="http://schemas.microsoft.com/office/powerpoint/2010/main" val="210019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2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Race/Ethnicity, Massachusetts, 2015-2024</a:t>
            </a:r>
            <a:endParaRPr lang="en-US" sz="1050" b="1" baseline="50000">
              <a:solidFill>
                <a:schemeClr val="bg1"/>
              </a:solidFill>
              <a:latin typeface="+mn-lt"/>
              <a:ea typeface="+mn-ea"/>
              <a:cs typeface="Times New Roman" panose="02020603050405020304" pitchFamily="18" charset="0"/>
            </a:endParaRPr>
          </a:p>
          <a:p>
            <a:r>
              <a:rPr lang="en-US" b="0"/>
              <a:t>Graph depicts the proportion of Massachusetts reported confirmed and probable infectious syphilis cases broken down by race/ethnicity for the years 2015 through 2024. The highest percentage of cases for each year prior to 2024 identified as Non-Hispanic White making up a high of 50.0% of cases in 2017 and a resulting 34.2% of cases in 2024. 2024 represents the first year the highest percentage of cases identified as Hispanic with a low of 22.0% in 2017 and a high of 38.3% in 2024. In total, over the nine-year period, the proportion of cases by race/ethnicity were from highest to lowest: Non-Hispanic White, Hispanic, Non-Hispanic Black, Non-Hispanic Other, Unknown, and Non-Hispanic Asian.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16</a:t>
            </a:fld>
            <a:endParaRPr lang="en-US"/>
          </a:p>
        </p:txBody>
      </p:sp>
    </p:spTree>
    <p:extLst>
      <p:ext uri="{BB962C8B-B14F-4D97-AF65-F5344CB8AC3E}">
        <p14:creationId xmlns:p14="http://schemas.microsoft.com/office/powerpoint/2010/main" val="1038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Among Individuals of Transgender Experience, 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solidFill>
                  <a:srgbClr val="7030A0"/>
                </a:solidFill>
              </a:rPr>
              <a:t>Graph shows</a:t>
            </a:r>
            <a:r>
              <a:rPr lang="en-US" b="0" baseline="0">
                <a:solidFill>
                  <a:srgbClr val="7030A0"/>
                </a:solidFill>
              </a:rPr>
              <a:t> the number of confirmed and probable infectious syphilis cases among transgender individuals in Massachusetts between 2015 and 2024. The case counts are 10, 11, 10, 27, 19, 23, 33, 58, 58, and 50 for 2015, 2016, 2017, 2018, 2019, 2020, 2021, 2022, 2023, and 2024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17</a:t>
            </a:fld>
            <a:endParaRPr lang="en-US"/>
          </a:p>
        </p:txBody>
      </p:sp>
    </p:spTree>
    <p:extLst>
      <p:ext uri="{BB962C8B-B14F-4D97-AF65-F5344CB8AC3E}">
        <p14:creationId xmlns:p14="http://schemas.microsoft.com/office/powerpoint/2010/main" val="56621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F28B4-CE9B-048A-4428-947893644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AA156-3F24-3AA8-4E23-78642BEE8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8C6A1-E753-95A9-8001-7981793E0AB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infectious syphilis cases reported in Massachusetts by county comparing 2022 through 2024. The rate is highest in Suffolk county with a rate of 56.6 in 2022 before falling to 44.7 in 2024, followed by Hampden county with a rate of 37.6 in 2023 which fell to 33.1 in 2024. The lowest rates were in Hampshire and Franklin county.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8EC1C6E5-76B1-80F5-E3C4-D1937078976C}"/>
              </a:ext>
            </a:extLst>
          </p:cNvPr>
          <p:cNvSpPr>
            <a:spLocks noGrp="1"/>
          </p:cNvSpPr>
          <p:nvPr>
            <p:ph type="sldNum" sz="quarter" idx="5"/>
          </p:nvPr>
        </p:nvSpPr>
        <p:spPr/>
        <p:txBody>
          <a:bodyPr/>
          <a:lstStyle/>
          <a:p>
            <a:fld id="{C3F051D6-B884-4322-97AE-787C3EF061A2}" type="slidenum">
              <a:rPr lang="en-US" smtClean="0"/>
              <a:t>18</a:t>
            </a:fld>
            <a:endParaRPr lang="en-US"/>
          </a:p>
        </p:txBody>
      </p:sp>
    </p:spTree>
    <p:extLst>
      <p:ext uri="{BB962C8B-B14F-4D97-AF65-F5344CB8AC3E}">
        <p14:creationId xmlns:p14="http://schemas.microsoft.com/office/powerpoint/2010/main" val="363613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 Rates by Stage of Infection, Massachusetts, 2015–2024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the differences between the rate of infectious syphilis diagnosed in the primary and secondary stage compared to those cases diagnosed in the early non-primary and non-secondary stages reported in Massachusetts from 2015 to 2024. There are three lines on the graph. One line for primary and secondary cases starting with a rate of 6.2 per 100,000 in 2015 and peaking with a rate of 11.6 in 2022, before falling to 10.5 in 2024. Another line for non-primary non-secondary cases starting with a rate of 5.5 in 2015, peaking with a rate of 10.9 in 2022, before falling to 8.4 in 2024. The final line shows the total infectious syphilis starting with a rate of 11.7 in 2015 and peaking at a rate of 22.5 in 2022, before falling to 18.9 in 2024. </a:t>
            </a:r>
          </a:p>
          <a:p>
            <a:endParaRPr lang="en-US"/>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br>
              <a:rPr lang="en-US" sz="1200">
                <a:latin typeface="Times New Roman" panose="02020603050405020304" pitchFamily="18" charset="0"/>
                <a:cs typeface="Times New Roman" panose="02020603050405020304" pitchFamily="18" charset="0"/>
              </a:rPr>
            </a:b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19</a:t>
            </a:fld>
            <a:endParaRPr lang="en-US"/>
          </a:p>
        </p:txBody>
      </p:sp>
    </p:spTree>
    <p:extLst>
      <p:ext uri="{BB962C8B-B14F-4D97-AF65-F5344CB8AC3E}">
        <p14:creationId xmlns:p14="http://schemas.microsoft.com/office/powerpoint/2010/main" val="310008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Gender of Sex Partners, Massachusetts, 2015-2024</a:t>
            </a:r>
            <a:endParaRPr lang="en-US" b="0"/>
          </a:p>
          <a:p>
            <a:r>
              <a:rPr lang="en-US" b="0"/>
              <a:t>Graph depicts the proportion of Massachusetts reported confirmed and probable infectious syphilis cases broken down by gender of sex partners for the years 2015 through 2024. The highest percentage of cases for each year reported male sex partners and are classified as MSM (men who have sex with men) making up a high of 77% of cases in 2017 and a resulting 55.9% of cases in 2024. In total, over the nine-year period, the proportion of cases by gender of sex partners were from highest to lowest: MSM, MSW (men who have sex with women), unknown males, women, and transgender individuals. For 2024, the order in frequency from highest to lowest is: MSM, MSW, women, unknown males, and individuals of transgender experience.</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20</a:t>
            </a:fld>
            <a:endParaRPr lang="en-US"/>
          </a:p>
        </p:txBody>
      </p:sp>
    </p:spTree>
    <p:extLst>
      <p:ext uri="{BB962C8B-B14F-4D97-AF65-F5344CB8AC3E}">
        <p14:creationId xmlns:p14="http://schemas.microsoft.com/office/powerpoint/2010/main" val="151973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a:t>
            </a:fld>
            <a:endParaRPr lang="en-US"/>
          </a:p>
        </p:txBody>
      </p:sp>
    </p:spTree>
    <p:extLst>
      <p:ext uri="{BB962C8B-B14F-4D97-AF65-F5344CB8AC3E}">
        <p14:creationId xmlns:p14="http://schemas.microsoft.com/office/powerpoint/2010/main" val="176280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and Rate of Confirmed and Probable Infectious Syphilis Among Individuals Thought to be Capable of Pregnancy Ages 15 to 49 Years, Massachusetts, 2010-2024</a:t>
            </a:r>
            <a:endParaRPr kumimoji="0" lang="en-US" sz="11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t>Graph depicts the case count for confirmed and probable congenital syphilis cases reported in Massachusetts between 2010 and 2023. The case counts are 1, 0, 1, 4, 3, 4, 4, 0, 0, 9, 10, 9, 11,14, and 18 for 2010, 2011, 2012, 2013, 2014, 2015, 2016, 2017, 2018, 2019, 2020, 2021, 2022, 2023, and 2024, respectively. Additionally, the graph shows a line depicting the rate per 100,000 population of confirmed and probable infectious syphilis among individuals thought to be capable of pregnancy ages 15 to 49 years which starts with a rate of 1.7 in 2010 and peaks in 2024 with a rate of 12.0 cases per 100,000 population.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21</a:t>
            </a:fld>
            <a:endParaRPr lang="en-US"/>
          </a:p>
        </p:txBody>
      </p:sp>
    </p:spTree>
    <p:extLst>
      <p:ext uri="{BB962C8B-B14F-4D97-AF65-F5344CB8AC3E}">
        <p14:creationId xmlns:p14="http://schemas.microsoft.com/office/powerpoint/2010/main" val="259112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71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3F24-4089-0841-C15F-68365BA52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BF94B-1DDF-C3B8-59C3-5A77A4FDE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9364F-8254-4DF0-E50A-568E3ADDD5E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 to </a:t>
            </a:r>
            <a:r>
              <a:rPr kumimoji="0" lang="en-US" sz="1200" b="1" i="0" u="none" strike="noStrike" kern="1200" cap="none" spc="0" normalizeH="0" noProof="0">
                <a:ln>
                  <a:noFill/>
                </a:ln>
                <a:solidFill>
                  <a:schemeClr val="bg1"/>
                </a:solidFill>
                <a:effectLst/>
                <a:uLnTx/>
                <a:uFillTx/>
                <a:latin typeface="Calibri"/>
                <a:ea typeface="+mn-ea"/>
                <a:cs typeface="Times New Roman"/>
              </a:rPr>
              <a:t>2024</a:t>
            </a:r>
            <a:endParaRPr kumimoji="0" lang="en-US" sz="1050" b="1" i="0" u="none" strike="noStrike" kern="1200" cap="none" spc="0" normalizeH="0" baseline="50000" noProof="0">
              <a:ln>
                <a:noFill/>
              </a:ln>
              <a:solidFill>
                <a:schemeClr val="bg1"/>
              </a:solidFill>
              <a:effectLst/>
              <a:uLnTx/>
              <a:uFillTx/>
              <a:latin typeface="Calibri"/>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the rate per 100,000 population of confirmed cases of chlamydia in Massachusetts between 2000 and </a:t>
            </a:r>
            <a:r>
              <a:rPr lang="en-US"/>
              <a:t>2024</a:t>
            </a:r>
            <a:r>
              <a:rPr lang="en-US" baseline="0"/>
              <a:t>. It begins at low of 155.5 in 2000 and then climbs to a high of 454.1 in 2019. It drops to 382.8 in 2021, followed by a rise to 411.2 in 2023, and another drop to 378.7 in 2024.</a:t>
            </a:r>
            <a:endParaRPr lang="en-US"/>
          </a:p>
        </p:txBody>
      </p:sp>
      <p:sp>
        <p:nvSpPr>
          <p:cNvPr id="4" name="Slide Number Placeholder 3">
            <a:extLst>
              <a:ext uri="{FF2B5EF4-FFF2-40B4-BE49-F238E27FC236}">
                <a16:creationId xmlns:a16="http://schemas.microsoft.com/office/drawing/2014/main" id="{BEEBD7C9-2B37-DD75-7546-4A7D964DA165}"/>
              </a:ext>
            </a:extLst>
          </p:cNvPr>
          <p:cNvSpPr>
            <a:spLocks noGrp="1"/>
          </p:cNvSpPr>
          <p:nvPr>
            <p:ph type="sldNum" sz="quarter" idx="5"/>
          </p:nvPr>
        </p:nvSpPr>
        <p:spPr/>
        <p:txBody>
          <a:bodyPr/>
          <a:lstStyle/>
          <a:p>
            <a:fld id="{C3F051D6-B884-4322-97AE-787C3EF061A2}" type="slidenum">
              <a:rPr lang="en-US" smtClean="0"/>
              <a:t>4</a:t>
            </a:fld>
            <a:endParaRPr lang="en-US"/>
          </a:p>
        </p:txBody>
      </p:sp>
    </p:spTree>
    <p:extLst>
      <p:ext uri="{BB962C8B-B14F-4D97-AF65-F5344CB8AC3E}">
        <p14:creationId xmlns:p14="http://schemas.microsoft.com/office/powerpoint/2010/main" val="179617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6F7B-724C-7022-C00F-14D08B1B1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28FC1-0120-FE1A-6E9F-6DCA70EA7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ECB9C-49CD-1E5E-9084-7CF3630C55F8}"/>
              </a:ext>
            </a:extLst>
          </p:cNvPr>
          <p:cNvSpPr>
            <a:spLocks noGrp="1"/>
          </p:cNvSpPr>
          <p:nvPr>
            <p:ph type="body" idx="1"/>
          </p:nvPr>
        </p:nvSpPr>
        <p:spPr/>
        <p:txBody>
          <a:bodyPr/>
          <a:lstStyle/>
          <a:p>
            <a:pPr>
              <a:spcBef>
                <a:spcPct val="30000"/>
              </a:spcBef>
              <a:spcAft>
                <a:spcPct val="0"/>
              </a:spcAft>
              <a:defRPr/>
            </a:pPr>
            <a:r>
              <a:rPr kumimoji="0" lang="en-US" b="1" i="0" u="none" strike="noStrike" kern="1200" cap="none" spc="0" normalizeH="0" baseline="0" noProof="0">
                <a:ln>
                  <a:noFill/>
                </a:ln>
                <a:solidFill>
                  <a:srgbClr val="FFFFFF"/>
                </a:solidFill>
                <a:effectLst/>
                <a:uLnTx/>
                <a:uFillTx/>
              </a:rPr>
              <a:t>Confirmed Chlamydia Rates by Gender,</a:t>
            </a:r>
            <a:r>
              <a:rPr lang="en-US" b="1">
                <a:solidFill>
                  <a:srgbClr val="FFFFFF"/>
                </a:solidFill>
              </a:rPr>
              <a:t> </a:t>
            </a:r>
            <a:r>
              <a:rPr kumimoji="0" lang="en-US" b="1" i="0" u="none" strike="noStrike" kern="1200" cap="none" spc="0" normalizeH="0" baseline="0" noProof="0">
                <a:ln>
                  <a:noFill/>
                </a:ln>
                <a:solidFill>
                  <a:schemeClr val="bg1"/>
                </a:solidFill>
                <a:effectLst/>
                <a:uLnTx/>
                <a:uFillTx/>
              </a:rPr>
              <a:t>Massachusetts, 2010 to 2024</a:t>
            </a:r>
            <a:endParaRPr lang="en-US" i="0" u="none" strike="noStrike" kern="1200" cap="none" spc="0" normalizeH="0" noProof="0">
              <a:ln>
                <a:noFill/>
              </a:ln>
              <a:solidFill>
                <a:srgbClr val="444444"/>
              </a:solidFill>
              <a:effectLst/>
              <a:uLnTx/>
              <a:uFillTx/>
            </a:endParaRPr>
          </a:p>
          <a:p>
            <a:pPr marL="0" marR="0" indent="0" algn="l" defTabSz="914400">
              <a:lnSpc>
                <a:spcPct val="100000"/>
              </a:lnSpc>
              <a:spcBef>
                <a:spcPct val="30000"/>
              </a:spcBef>
              <a:spcAft>
                <a:spcPct val="0"/>
              </a:spcAft>
              <a:buNone/>
              <a:tabLst/>
              <a:defRPr/>
            </a:pPr>
            <a:r>
              <a:rPr lang="en-US"/>
              <a:t>Gra</a:t>
            </a:r>
            <a:r>
              <a:rPr lang="en-US" baseline="0"/>
              <a:t>ph depicts the rates per 100,000 population of chlamydia in Massachusetts by gender identity between 2012 and 2024. There are two lines, one for females that begins at 437.6 in 2010 and climbs to 541.5 in 2019 and another for males that begins at 201.9 in 2010 and climbs to 359.4 in 2019.</a:t>
            </a:r>
            <a:r>
              <a:rPr lang="en-US"/>
              <a:t> In 2024, females had a rate of 470.8 and males had a rate of 280.2.</a:t>
            </a:r>
            <a:endParaRPr lang="en-US">
              <a:solidFill>
                <a:srgbClr val="444444"/>
              </a:solidFill>
            </a:endParaRPr>
          </a:p>
          <a:p>
            <a:pPr marL="0" marR="0" indent="0" algn="l" defTabSz="914400">
              <a:lnSpc>
                <a:spcPct val="100000"/>
              </a:lnSpc>
              <a:spcBef>
                <a:spcPct val="30000"/>
              </a:spcBef>
              <a:spcAft>
                <a:spcPct val="0"/>
              </a:spcAft>
              <a:buNone/>
              <a:tabLst/>
              <a:defRPr/>
            </a:pPr>
            <a:endParaRPr lang="en-US" b="0" baseline="0">
              <a:solidFill>
                <a:srgbClr val="444444"/>
              </a:solidFill>
            </a:endParaRPr>
          </a:p>
          <a:p>
            <a:pPr>
              <a:spcBef>
                <a:spcPct val="30000"/>
              </a:spcBef>
              <a:spcAft>
                <a:spcPct val="0"/>
              </a:spcAft>
              <a:defRPr/>
            </a:pPr>
            <a:r>
              <a:rPr lang="en-US" b="0" baseline="0">
                <a:solidFill>
                  <a:srgbClr val="FF0000"/>
                </a:solidFill>
              </a:rPr>
              <a:t>Note:</a:t>
            </a:r>
            <a:r>
              <a:rPr lang="en-US">
                <a:solidFill>
                  <a:srgbClr val="FF0000"/>
                </a:solidFill>
              </a:rPr>
              <a:t> </a:t>
            </a:r>
            <a:r>
              <a:rPr lang="en-US"/>
              <a:t>There were cases reported among transgender individuals in 2014 through 2024. In 2024, there were 9 cases of chlamydia among transgender identified individuals and 17 other individuals with unknown gender not included on this slide.</a:t>
            </a:r>
          </a:p>
        </p:txBody>
      </p:sp>
      <p:sp>
        <p:nvSpPr>
          <p:cNvPr id="4" name="Slide Number Placeholder 3">
            <a:extLst>
              <a:ext uri="{FF2B5EF4-FFF2-40B4-BE49-F238E27FC236}">
                <a16:creationId xmlns:a16="http://schemas.microsoft.com/office/drawing/2014/main" id="{5BF066A7-AFE5-253E-3F42-046585D40EAB}"/>
              </a:ext>
            </a:extLst>
          </p:cNvPr>
          <p:cNvSpPr>
            <a:spLocks noGrp="1"/>
          </p:cNvSpPr>
          <p:nvPr>
            <p:ph type="sldNum" sz="quarter" idx="5"/>
          </p:nvPr>
        </p:nvSpPr>
        <p:spPr/>
        <p:txBody>
          <a:bodyPr/>
          <a:lstStyle/>
          <a:p>
            <a:fld id="{C3F051D6-B884-4322-97AE-787C3EF061A2}" type="slidenum">
              <a:rPr lang="en-US" smtClean="0"/>
              <a:t>5</a:t>
            </a:fld>
            <a:endParaRPr lang="en-US"/>
          </a:p>
        </p:txBody>
      </p:sp>
    </p:spTree>
    <p:extLst>
      <p:ext uri="{BB962C8B-B14F-4D97-AF65-F5344CB8AC3E}">
        <p14:creationId xmlns:p14="http://schemas.microsoft.com/office/powerpoint/2010/main" val="424771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33464-1616-2413-CFAA-EC6E2AA68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02B6A-35EE-0470-1070-8B7FEDC65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6A041-8383-282D-476D-0A69E878941F}"/>
              </a:ext>
            </a:extLst>
          </p:cNvPr>
          <p:cNvSpPr>
            <a:spLocks noGrp="1"/>
          </p:cNvSpPr>
          <p:nvPr>
            <p:ph type="body" idx="1"/>
          </p:nvPr>
        </p:nvSpPr>
        <p:spPr/>
        <p:txBody>
          <a:bodyPr/>
          <a:lstStyle/>
          <a:p>
            <a:pPr lvl="0" algn="l">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Among Individuals of Transgender Experience,</a:t>
            </a:r>
            <a:r>
              <a:rPr kumimoji="0" lang="en-US" sz="1050" b="1" i="0" u="none" strike="noStrike" kern="1200" cap="none" spc="0" normalizeH="0" baseline="5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rgbClr val="FFFFFF"/>
                </a:solidFill>
                <a:effectLst/>
                <a:uLnTx/>
                <a:uFillTx/>
                <a:latin typeface="+mn-lt"/>
                <a:ea typeface="+mn-ea"/>
                <a:cs typeface="Times New Roman"/>
              </a:rPr>
              <a:t>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pPr lvl="0" algn="l">
              <a:defRPr/>
            </a:pPr>
            <a:r>
              <a:rPr lang="en-US" b="0">
                <a:solidFill>
                  <a:srgbClr val="7030A0"/>
                </a:solidFill>
              </a:rPr>
              <a:t>Graph shows</a:t>
            </a:r>
            <a:r>
              <a:rPr lang="en-US" b="0" baseline="0">
                <a:solidFill>
                  <a:srgbClr val="7030A0"/>
                </a:solidFill>
              </a:rPr>
              <a:t> the number of chlamydia cases among transgender individuals in Massachusetts between 2015 and </a:t>
            </a:r>
            <a:r>
              <a:rPr lang="en-US">
                <a:solidFill>
                  <a:srgbClr val="7030A0"/>
                </a:solidFill>
              </a:rPr>
              <a:t>2024</a:t>
            </a:r>
            <a:r>
              <a:rPr lang="en-US" b="0" baseline="0">
                <a:solidFill>
                  <a:srgbClr val="7030A0"/>
                </a:solidFill>
              </a:rPr>
              <a:t>. The case counts </a:t>
            </a:r>
            <a:r>
              <a:rPr lang="en-US">
                <a:solidFill>
                  <a:srgbClr val="7030A0"/>
                </a:solidFill>
              </a:rPr>
              <a:t>7</a:t>
            </a:r>
            <a:r>
              <a:rPr lang="en-US" b="0" baseline="0">
                <a:solidFill>
                  <a:srgbClr val="7030A0"/>
                </a:solidFill>
              </a:rPr>
              <a:t>, 21, 33, </a:t>
            </a:r>
            <a:r>
              <a:rPr lang="en-US">
                <a:solidFill>
                  <a:srgbClr val="7030A0"/>
                </a:solidFill>
              </a:rPr>
              <a:t>57</a:t>
            </a:r>
            <a:r>
              <a:rPr lang="en-US" b="0" baseline="0">
                <a:solidFill>
                  <a:srgbClr val="7030A0"/>
                </a:solidFill>
              </a:rPr>
              <a:t>, 73, 64, 75, 78, 72, and 51 for 2015, 2016, 2017, 2018, 2019, 2020, </a:t>
            </a:r>
            <a:r>
              <a:rPr lang="en-US">
                <a:solidFill>
                  <a:srgbClr val="7030A0"/>
                </a:solidFill>
              </a:rPr>
              <a:t>2021, 2022,</a:t>
            </a:r>
            <a:r>
              <a:rPr lang="en-US" b="0" baseline="0">
                <a:solidFill>
                  <a:srgbClr val="7030A0"/>
                </a:solidFill>
              </a:rPr>
              <a:t> 2023, and 2024, respectively.</a:t>
            </a:r>
            <a:r>
              <a:rPr lang="en-US">
                <a:solidFill>
                  <a:srgbClr val="7030A0"/>
                </a:solidFill>
              </a:rPr>
              <a:t> </a:t>
            </a:r>
            <a:endParaRPr lang="en-US" b="0" baseline="0">
              <a:solidFill>
                <a:srgbClr val="7030A0"/>
              </a:solidFill>
              <a:cs typeface="Calibri"/>
            </a:endParaRPr>
          </a:p>
          <a:p>
            <a:endParaRPr lang="en-US"/>
          </a:p>
        </p:txBody>
      </p:sp>
      <p:sp>
        <p:nvSpPr>
          <p:cNvPr id="4" name="Slide Number Placeholder 3">
            <a:extLst>
              <a:ext uri="{FF2B5EF4-FFF2-40B4-BE49-F238E27FC236}">
                <a16:creationId xmlns:a16="http://schemas.microsoft.com/office/drawing/2014/main" id="{9889955C-00CE-A1D6-33AA-EBD6B7C77375}"/>
              </a:ext>
            </a:extLst>
          </p:cNvPr>
          <p:cNvSpPr>
            <a:spLocks noGrp="1"/>
          </p:cNvSpPr>
          <p:nvPr>
            <p:ph type="sldNum" sz="quarter" idx="5"/>
          </p:nvPr>
        </p:nvSpPr>
        <p:spPr/>
        <p:txBody>
          <a:bodyPr/>
          <a:lstStyle/>
          <a:p>
            <a:fld id="{C3F051D6-B884-4322-97AE-787C3EF061A2}" type="slidenum">
              <a:rPr lang="en-US" smtClean="0"/>
              <a:t>6</a:t>
            </a:fld>
            <a:endParaRPr lang="en-US"/>
          </a:p>
        </p:txBody>
      </p:sp>
    </p:spTree>
    <p:extLst>
      <p:ext uri="{BB962C8B-B14F-4D97-AF65-F5344CB8AC3E}">
        <p14:creationId xmlns:p14="http://schemas.microsoft.com/office/powerpoint/2010/main" val="404531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BB27-DD64-8762-8442-B76FB7C99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7123F-551A-FC51-61C3-5BDE99BD3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CA4BA-BAE4-C5AD-1AF0-40F48A39781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chlamydia cases reported in Massachusetts by county comparing 2022 through 2024. The rate in 2024 is highest in Suffolk county with a rate of 776.0 followed by Hampden county with a rate of 511.1. The lowest rates were in Franklin and Hampshire county.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9173C2EF-6CF1-5DB2-7059-286B4D94CDD1}"/>
              </a:ext>
            </a:extLst>
          </p:cNvPr>
          <p:cNvSpPr>
            <a:spLocks noGrp="1"/>
          </p:cNvSpPr>
          <p:nvPr>
            <p:ph type="sldNum" sz="quarter" idx="5"/>
          </p:nvPr>
        </p:nvSpPr>
        <p:spPr/>
        <p:txBody>
          <a:bodyPr/>
          <a:lstStyle/>
          <a:p>
            <a:fld id="{C3F051D6-B884-4322-97AE-787C3EF061A2}" type="slidenum">
              <a:rPr lang="en-US" smtClean="0"/>
              <a:t>7</a:t>
            </a:fld>
            <a:endParaRPr lang="en-US"/>
          </a:p>
        </p:txBody>
      </p:sp>
    </p:spTree>
    <p:extLst>
      <p:ext uri="{BB962C8B-B14F-4D97-AF65-F5344CB8AC3E}">
        <p14:creationId xmlns:p14="http://schemas.microsoft.com/office/powerpoint/2010/main" val="120277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559B-02F9-3006-7119-FE5B22F37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9AB81-B002-8460-A485-A86E9EA2B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ED67A-513C-82EC-A2FC-7495B695C971}"/>
              </a:ext>
            </a:extLst>
          </p:cNvPr>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a:extLst>
              <a:ext uri="{FF2B5EF4-FFF2-40B4-BE49-F238E27FC236}">
                <a16:creationId xmlns:a16="http://schemas.microsoft.com/office/drawing/2014/main" id="{51030E55-5779-8F8D-BA1D-BAD422AED343}"/>
              </a:ext>
            </a:extLst>
          </p:cNvPr>
          <p:cNvSpPr>
            <a:spLocks noGrp="1"/>
          </p:cNvSpPr>
          <p:nvPr>
            <p:ph type="sldNum" sz="quarter" idx="5"/>
          </p:nvPr>
        </p:nvSpPr>
        <p:spPr/>
        <p:txBody>
          <a:bodyPr/>
          <a:lstStyle/>
          <a:p>
            <a:fld id="{C3F051D6-B884-4322-97AE-787C3EF061A2}" type="slidenum">
              <a:rPr lang="en-US" smtClean="0"/>
              <a:t>8</a:t>
            </a:fld>
            <a:endParaRPr lang="en-US"/>
          </a:p>
        </p:txBody>
      </p:sp>
    </p:spTree>
    <p:extLst>
      <p:ext uri="{BB962C8B-B14F-4D97-AF65-F5344CB8AC3E}">
        <p14:creationId xmlns:p14="http://schemas.microsoft.com/office/powerpoint/2010/main" val="240986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D888E-B30C-A1F3-C9D5-01FA4D230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44DC6-55AB-3EE1-92A4-567663A37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AF6C4-49C3-62C5-2709-DDB5EB1B761C}"/>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Rate of Confirmed Gonorrhea Cases, Massachusetts, 2000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a:solidFill>
                  <a:srgbClr val="FF0000"/>
                </a:solidFill>
              </a:rPr>
              <a:t>Gra</a:t>
            </a:r>
            <a:r>
              <a:rPr lang="en-US" b="0" i="0" baseline="0">
                <a:solidFill>
                  <a:srgbClr val="FF0000"/>
                </a:solidFill>
              </a:rPr>
              <a:t>ph depicts the rate per 100,000 population of confirmed cases of gonorrhea in Massachusetts between 2000 and 2024. It begins at 43.3 in 2000, drops to a low of 29.4 in 2009 and climbs to a high of 139.1 in 2023, followed by a drop to 123.4 in 2024.</a:t>
            </a:r>
            <a:endParaRPr lang="en-US"/>
          </a:p>
        </p:txBody>
      </p:sp>
      <p:sp>
        <p:nvSpPr>
          <p:cNvPr id="4" name="Slide Number Placeholder 3">
            <a:extLst>
              <a:ext uri="{FF2B5EF4-FFF2-40B4-BE49-F238E27FC236}">
                <a16:creationId xmlns:a16="http://schemas.microsoft.com/office/drawing/2014/main" id="{068C1A1D-3EFF-F958-ABF7-D33347F3E39C}"/>
              </a:ext>
            </a:extLst>
          </p:cNvPr>
          <p:cNvSpPr>
            <a:spLocks noGrp="1"/>
          </p:cNvSpPr>
          <p:nvPr>
            <p:ph type="sldNum" sz="quarter" idx="5"/>
          </p:nvPr>
        </p:nvSpPr>
        <p:spPr/>
        <p:txBody>
          <a:bodyPr/>
          <a:lstStyle/>
          <a:p>
            <a:fld id="{C3F051D6-B884-4322-97AE-787C3EF061A2}" type="slidenum">
              <a:rPr lang="en-US" smtClean="0"/>
              <a:t>9</a:t>
            </a:fld>
            <a:endParaRPr lang="en-US"/>
          </a:p>
        </p:txBody>
      </p:sp>
    </p:spTree>
    <p:extLst>
      <p:ext uri="{BB962C8B-B14F-4D97-AF65-F5344CB8AC3E}">
        <p14:creationId xmlns:p14="http://schemas.microsoft.com/office/powerpoint/2010/main" val="230917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312A-98DE-A205-63EA-5A975F22A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7557B-BECA-DA1C-E58A-0960E8706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59145-9C0B-685E-DD25-E4F123DE2A39}"/>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Confirmed Gonorrhea Rates by Gender</a:t>
            </a:r>
            <a:r>
              <a:rPr kumimoji="0" lang="en-US" sz="1200" b="1" i="0" u="none" strike="noStrike" kern="1200" cap="none" spc="0" normalizeH="0" baseline="0" noProof="0">
                <a:ln>
                  <a:noFill/>
                </a:ln>
                <a:solidFill>
                  <a:schemeClr val="bg1"/>
                </a:solidFill>
                <a:effectLst/>
                <a:uLnTx/>
                <a:uFillTx/>
                <a:latin typeface="+mn-lt"/>
                <a:ea typeface="+mn-ea"/>
                <a:cs typeface="Times New Roman"/>
              </a:rPr>
              <a:t>,</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confirmed cases of gonorrhea in Massachusetts by gender identity between 2010 and 2024. There are two lines, one for females that begins at 29.9 in 2010 and climbs to 76.7 in 2024 and another for males that begins at 46.8 in 2010 and climbs to 172.0 in 2024. </a:t>
            </a: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2024. In 2024, there were </a:t>
            </a:r>
            <a:r>
              <a:rPr lang="en-US" sz="1200" b="0">
                <a:highlight>
                  <a:srgbClr val="FFFF00"/>
                </a:highlight>
                <a:latin typeface="Times New Roman" panose="02020603050405020304" pitchFamily="18" charset="0"/>
                <a:cs typeface="Times New Roman" panose="02020603050405020304" pitchFamily="18" charset="0"/>
              </a:rPr>
              <a:t>26</a:t>
            </a:r>
            <a:r>
              <a:rPr lang="en-US" sz="1200" b="1">
                <a:highlight>
                  <a:srgbClr val="FFFF00"/>
                </a:highlight>
                <a:latin typeface="Times New Roman" panose="02020603050405020304" pitchFamily="18" charset="0"/>
                <a:cs typeface="Times New Roman" panose="02020603050405020304" pitchFamily="18" charset="0"/>
              </a:rPr>
              <a:t> </a:t>
            </a:r>
            <a:r>
              <a:rPr lang="en-US" sz="1200">
                <a:latin typeface="Times New Roman" panose="02020603050405020304" pitchFamily="18" charset="0"/>
                <a:cs typeface="Times New Roman" panose="02020603050405020304" pitchFamily="18" charset="0"/>
              </a:rPr>
              <a:t>cases of gonorrhea among transgender identified individuals and 9 other individuals with unknown gender not included on this slide.</a:t>
            </a:r>
            <a:endParaRPr lang="en-US" b="0">
              <a:solidFill>
                <a:srgbClr val="FF0000"/>
              </a:solidFill>
            </a:endParaRPr>
          </a:p>
          <a:p>
            <a:endParaRPr lang="en-US"/>
          </a:p>
        </p:txBody>
      </p:sp>
      <p:sp>
        <p:nvSpPr>
          <p:cNvPr id="4" name="Slide Number Placeholder 3">
            <a:extLst>
              <a:ext uri="{FF2B5EF4-FFF2-40B4-BE49-F238E27FC236}">
                <a16:creationId xmlns:a16="http://schemas.microsoft.com/office/drawing/2014/main" id="{DDD6B8E6-0557-3351-A5EE-B349C3BC36D8}"/>
              </a:ext>
            </a:extLst>
          </p:cNvPr>
          <p:cNvSpPr>
            <a:spLocks noGrp="1"/>
          </p:cNvSpPr>
          <p:nvPr>
            <p:ph type="sldNum" sz="quarter" idx="5"/>
          </p:nvPr>
        </p:nvSpPr>
        <p:spPr/>
        <p:txBody>
          <a:bodyPr/>
          <a:lstStyle/>
          <a:p>
            <a:fld id="{C3F051D6-B884-4322-97AE-787C3EF061A2}" type="slidenum">
              <a:rPr lang="en-US" smtClean="0"/>
              <a:t>10</a:t>
            </a:fld>
            <a:endParaRPr lang="en-US"/>
          </a:p>
        </p:txBody>
      </p:sp>
    </p:spTree>
    <p:extLst>
      <p:ext uri="{BB962C8B-B14F-4D97-AF65-F5344CB8AC3E}">
        <p14:creationId xmlns:p14="http://schemas.microsoft.com/office/powerpoint/2010/main" val="133828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8C60-A580-96C8-CACA-A1E9C793B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A74804-46F8-4085-8852-DD69CEA9F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A23B5-C90D-309D-717A-996C0F272BDC}"/>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5" name="Footer Placeholder 4">
            <a:extLst>
              <a:ext uri="{FF2B5EF4-FFF2-40B4-BE49-F238E27FC236}">
                <a16:creationId xmlns:a16="http://schemas.microsoft.com/office/drawing/2014/main" id="{713D6D31-8FB6-ABB3-8E3E-F2776DE2F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99D5A-94E4-D680-7AA8-F9FDD3708487}"/>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61764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A900-F3BD-F58F-0067-1FE1E86BCF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88626-F1AD-D4AE-CF54-904627737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08768-4BD6-038A-53DA-066619202118}"/>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5" name="Footer Placeholder 4">
            <a:extLst>
              <a:ext uri="{FF2B5EF4-FFF2-40B4-BE49-F238E27FC236}">
                <a16:creationId xmlns:a16="http://schemas.microsoft.com/office/drawing/2014/main" id="{9B23B9A1-363F-7350-42B1-1F2949423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5950E-7966-420F-C2A2-1A2EB0272185}"/>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068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A8DDA-2289-FFE6-563B-64DB6D3BB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AFE01-8B0D-0974-CFF6-87FE1CA2A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A8A4E-0009-3D9E-40D6-70191D5F4D7A}"/>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5" name="Footer Placeholder 4">
            <a:extLst>
              <a:ext uri="{FF2B5EF4-FFF2-40B4-BE49-F238E27FC236}">
                <a16:creationId xmlns:a16="http://schemas.microsoft.com/office/drawing/2014/main" id="{159BE1DB-2C12-EFF2-678F-0891E023C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E4106-5D48-1DD3-43C4-2CFF3726B177}"/>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86379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84368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231362302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05863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970147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051870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93122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478236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7524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DDFF-EC7F-BB10-D6B3-F370DCBAF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DFF22-EC0C-85FC-37C1-5F9882210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F0814-07E6-4B9F-21AD-92BE1AA9F8A2}"/>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5" name="Footer Placeholder 4">
            <a:extLst>
              <a:ext uri="{FF2B5EF4-FFF2-40B4-BE49-F238E27FC236}">
                <a16:creationId xmlns:a16="http://schemas.microsoft.com/office/drawing/2014/main" id="{F62E433F-3E87-00C1-0175-23AB488E0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C121A-2BB4-5026-6C4C-D771241B61EF}"/>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473064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3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4566-2E1D-4FF2-3930-850DE3EBC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8CDEAA-B4D4-261A-03A2-AEB3279264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824038-84A0-92D6-B2C5-6D2D2C0782F6}"/>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5" name="Footer Placeholder 4">
            <a:extLst>
              <a:ext uri="{FF2B5EF4-FFF2-40B4-BE49-F238E27FC236}">
                <a16:creationId xmlns:a16="http://schemas.microsoft.com/office/drawing/2014/main" id="{2892119D-A958-AAE6-8B5D-A8E4756E8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2FFC5-A96B-34C0-6AAD-4F88AEFEB7DB}"/>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62418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42F1-1245-09F6-E949-CC09F547B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21156-21E1-5CF9-FCE2-EB62691F2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D17E3-C635-8271-CF91-CB42EF987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0FEF4-7A5B-40A4-91E0-50FFDB7B0EFF}"/>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6" name="Footer Placeholder 5">
            <a:extLst>
              <a:ext uri="{FF2B5EF4-FFF2-40B4-BE49-F238E27FC236}">
                <a16:creationId xmlns:a16="http://schemas.microsoft.com/office/drawing/2014/main" id="{4DDCE11C-9B8A-F2F1-E57F-D4968C0D3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FB8E2-D17F-EF76-38BD-52D2C76BE101}"/>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83808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1ECC-C1B8-D5CD-7D2A-DA5C7AA14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E32D2-C76D-028E-2803-7F5FD1A9B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B3D7E-40F7-E499-4FFD-EA2B6C7978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2AA7B-AF60-62C1-6697-325EFF87B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4C0E6E-D367-FBEE-888C-29E414A8FC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AE014-0738-8D38-E1F0-A6FCCD4277DF}"/>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8" name="Footer Placeholder 7">
            <a:extLst>
              <a:ext uri="{FF2B5EF4-FFF2-40B4-BE49-F238E27FC236}">
                <a16:creationId xmlns:a16="http://schemas.microsoft.com/office/drawing/2014/main" id="{F47B2222-1682-217C-F367-64B8F603BA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F797DF-1BFF-608A-A72F-401223ECC6F5}"/>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5335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0548-EEDA-1EF1-420A-6AC5CC58C8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17787-5975-D192-4B35-7A722493649B}"/>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4" name="Footer Placeholder 3">
            <a:extLst>
              <a:ext uri="{FF2B5EF4-FFF2-40B4-BE49-F238E27FC236}">
                <a16:creationId xmlns:a16="http://schemas.microsoft.com/office/drawing/2014/main" id="{A9142EE0-A6B0-2550-0838-AA8BF4522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7029A-169F-5D4A-C276-508CA7156BB1}"/>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251129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F571D-C977-77AD-EB87-CBF9467AF8D5}"/>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3" name="Footer Placeholder 2">
            <a:extLst>
              <a:ext uri="{FF2B5EF4-FFF2-40B4-BE49-F238E27FC236}">
                <a16:creationId xmlns:a16="http://schemas.microsoft.com/office/drawing/2014/main" id="{2E19D6C7-FBDE-30AE-7025-579583648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0FDA7-134F-3AB8-61AF-70698B2B498C}"/>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62833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99A5-8573-156C-2D62-D5C6F5312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F8399-C5A3-889B-C1C3-6F5D68904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BF495-843D-8657-ABEB-00B3E00E6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3ED3E-B37B-C358-431E-603E88E57DE6}"/>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6" name="Footer Placeholder 5">
            <a:extLst>
              <a:ext uri="{FF2B5EF4-FFF2-40B4-BE49-F238E27FC236}">
                <a16:creationId xmlns:a16="http://schemas.microsoft.com/office/drawing/2014/main" id="{46ADA4CE-FE9D-9E4D-A85A-911F650FB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72234-6196-0558-22F1-1A22CFDACF09}"/>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97477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0D1E-D466-32F1-782B-AE2CD8074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45ED4-32EC-96DD-4BEB-457E2D3F0E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3EF1AC-DFA9-5E62-0435-18ACD7256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5B96A-5D47-3716-89CA-888084C578AD}"/>
              </a:ext>
            </a:extLst>
          </p:cNvPr>
          <p:cNvSpPr>
            <a:spLocks noGrp="1"/>
          </p:cNvSpPr>
          <p:nvPr>
            <p:ph type="dt" sz="half" idx="10"/>
          </p:nvPr>
        </p:nvSpPr>
        <p:spPr/>
        <p:txBody>
          <a:bodyPr/>
          <a:lstStyle/>
          <a:p>
            <a:fld id="{3338A5C1-EEBE-4834-BB39-62315F0DD26F}" type="datetimeFigureOut">
              <a:rPr lang="en-US" smtClean="0"/>
              <a:t>8/4/2025</a:t>
            </a:fld>
            <a:endParaRPr lang="en-US"/>
          </a:p>
        </p:txBody>
      </p:sp>
      <p:sp>
        <p:nvSpPr>
          <p:cNvPr id="6" name="Footer Placeholder 5">
            <a:extLst>
              <a:ext uri="{FF2B5EF4-FFF2-40B4-BE49-F238E27FC236}">
                <a16:creationId xmlns:a16="http://schemas.microsoft.com/office/drawing/2014/main" id="{2FDB9926-2CB5-38A4-0C51-CA4C398BD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BAD41-FA96-92F8-AC0E-A0B74953F932}"/>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297806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6DB23-E275-2E92-E80A-A78FC790C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4FFBB-ACF5-ED95-3DFB-9FC07CACB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4CDBD-F628-BDE4-589B-72AB7C4BF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38A5C1-EEBE-4834-BB39-62315F0DD26F}" type="datetimeFigureOut">
              <a:rPr lang="en-US" smtClean="0"/>
              <a:t>8/4/2025</a:t>
            </a:fld>
            <a:endParaRPr lang="en-US"/>
          </a:p>
        </p:txBody>
      </p:sp>
      <p:sp>
        <p:nvSpPr>
          <p:cNvPr id="5" name="Footer Placeholder 4">
            <a:extLst>
              <a:ext uri="{FF2B5EF4-FFF2-40B4-BE49-F238E27FC236}">
                <a16:creationId xmlns:a16="http://schemas.microsoft.com/office/drawing/2014/main" id="{3F51FB78-BC70-2CC5-D54B-7A1907836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87ABC3-28E0-AB0D-0279-E90084B89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5E8B6-433A-4B33-8467-DBE5EA79B809}" type="slidenum">
              <a:rPr lang="en-US" smtClean="0"/>
              <a:t>‹#›</a:t>
            </a:fld>
            <a:endParaRPr lang="en-US"/>
          </a:p>
        </p:txBody>
      </p:sp>
    </p:spTree>
    <p:extLst>
      <p:ext uri="{BB962C8B-B14F-4D97-AF65-F5344CB8AC3E}">
        <p14:creationId xmlns:p14="http://schemas.microsoft.com/office/powerpoint/2010/main" val="236945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073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descr="Massachusetts Department of Public Health, Bureau of Infectious Disease and Laboratory Sciences, Division of STD Prevention and STD-HIV Surveillance, Surveillance Data Overview of Sexually Transmitted Infections, Massachusetts, &#10;2000-2024">
            <a:extLst>
              <a:ext uri="{FF2B5EF4-FFF2-40B4-BE49-F238E27FC236}">
                <a16:creationId xmlns:a16="http://schemas.microsoft.com/office/drawing/2014/main" id="{3F3D5217-DF2A-4D2E-8B8E-082010BC1C2C}"/>
              </a:ext>
            </a:extLst>
          </p:cNvPr>
          <p:cNvSpPr txBox="1">
            <a:spLocks noGrp="1"/>
          </p:cNvSpPr>
          <p:nvPr>
            <p:ph type="title" idx="4294967295"/>
          </p:nvPr>
        </p:nvSpPr>
        <p:spPr>
          <a:xfrm>
            <a:off x="875731" y="237893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altLang="en-US" sz="3600" b="0" i="0" u="none" strike="noStrike" kern="1200" cap="all"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Brief Surveillance Data Overview of Sexually Transmitted Infections, Massachusetts,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3600" b="0" i="0" u="none" strike="noStrike" kern="1200" cap="all"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2000-2024</a:t>
            </a:r>
          </a:p>
        </p:txBody>
      </p:sp>
    </p:spTree>
    <p:extLst>
      <p:ext uri="{BB962C8B-B14F-4D97-AF65-F5344CB8AC3E}">
        <p14:creationId xmlns:p14="http://schemas.microsoft.com/office/powerpoint/2010/main" val="39097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43574-85D1-5516-B36B-8B4B46C9C4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066F7-F99F-15F3-30C0-DA7F445D5901}"/>
              </a:ext>
            </a:extLst>
          </p:cNvPr>
          <p:cNvSpPr>
            <a:spLocks noGrp="1"/>
          </p:cNvSpPr>
          <p:nvPr>
            <p:ph type="sldNum" sz="quarter" idx="4"/>
          </p:nvPr>
        </p:nvSpPr>
        <p:spPr/>
        <p:txBody>
          <a:bodyPr/>
          <a:lstStyle/>
          <a:p>
            <a:fld id="{CA49D0EE-DE7F-324B-A84C-F36708423CDB}" type="slidenum">
              <a:rPr lang="en-US" smtClean="0"/>
              <a:pPr/>
              <a:t>10</a:t>
            </a:fld>
            <a:endParaRPr lang="en-US"/>
          </a:p>
        </p:txBody>
      </p:sp>
      <p:sp>
        <p:nvSpPr>
          <p:cNvPr id="3" name="Title 2">
            <a:extLst>
              <a:ext uri="{FF2B5EF4-FFF2-40B4-BE49-F238E27FC236}">
                <a16:creationId xmlns:a16="http://schemas.microsoft.com/office/drawing/2014/main" id="{8BF10EA7-49D8-3D4D-7DA7-C9228DB35145}"/>
              </a:ext>
            </a:extLst>
          </p:cNvPr>
          <p:cNvSpPr>
            <a:spLocks noGrp="1"/>
          </p:cNvSpPr>
          <p:nvPr>
            <p:ph type="title"/>
          </p:nvPr>
        </p:nvSpPr>
        <p:spPr>
          <a:xfrm>
            <a:off x="952106" y="1"/>
            <a:ext cx="11239894" cy="963330"/>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a:ea typeface="Calibri"/>
                <a:cs typeface="Calibri"/>
              </a:rPr>
              <a:t>Confirmed Gonorrhea Rates by Gender</a:t>
            </a:r>
            <a:r>
              <a:rPr kumimoji="0" lang="en-US" sz="2000" b="1" i="0" u="none" strike="noStrike" kern="1200" cap="none" spc="0" normalizeH="0" baseline="50000" noProof="0">
                <a:ln>
                  <a:noFill/>
                </a:ln>
                <a:effectLst/>
                <a:uLnTx/>
                <a:uFillTx/>
                <a:latin typeface="Calibri"/>
                <a:ea typeface="Calibri"/>
                <a:cs typeface="Calibri"/>
              </a:rPr>
              <a:t>1</a:t>
            </a:r>
            <a:r>
              <a:rPr kumimoji="0" lang="en-US" sz="2800" b="1" i="0" u="none" strike="noStrike" kern="1200" cap="none" spc="0" normalizeH="0" baseline="0" noProof="0">
                <a:ln>
                  <a:noFill/>
                </a:ln>
                <a:effectLst/>
                <a:uLnTx/>
                <a:uFillTx/>
                <a:latin typeface="Calibri"/>
                <a:ea typeface="Calibri"/>
                <a:cs typeface="Calibri"/>
              </a:rPr>
              <a:t>,</a:t>
            </a:r>
            <a:r>
              <a:rPr kumimoji="0" lang="en-US" sz="2800" b="1" i="0" u="none" strike="noStrike" kern="1200" cap="none" spc="0" normalizeH="0" baseline="30000" noProof="0">
                <a:ln>
                  <a:noFill/>
                </a:ln>
                <a:solidFill>
                  <a:srgbClr val="FFFFFF"/>
                </a:solidFill>
                <a:effectLst/>
                <a:uLnTx/>
                <a:uFillTx/>
                <a:latin typeface="Calibri"/>
                <a:ea typeface="Calibri"/>
                <a:cs typeface="Calibri"/>
              </a:rPr>
              <a:t> </a:t>
            </a:r>
            <a:r>
              <a:rPr kumimoji="0" lang="en-US" sz="2800" b="1" i="0" u="none" strike="noStrike" kern="1200" cap="none" spc="0" normalizeH="0" baseline="0" noProof="0">
                <a:ln>
                  <a:noFill/>
                </a:ln>
                <a:effectLst/>
                <a:uLnTx/>
                <a:uFillTx/>
                <a:latin typeface="Calibri"/>
                <a:ea typeface="Calibri"/>
                <a:cs typeface="Calibri"/>
              </a:rPr>
              <a:t>Massachusetts, </a:t>
            </a:r>
            <a:br>
              <a:rPr lang="en-US"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br>
            <a:r>
              <a:rPr lang="en-US" sz="2800">
                <a:latin typeface="Calibri"/>
                <a:ea typeface="Calibri"/>
                <a:cs typeface="Calibri"/>
              </a:rPr>
              <a:t>2015-2024</a:t>
            </a:r>
            <a:r>
              <a:rPr lang="en-US" sz="2000" baseline="50000">
                <a:latin typeface="Calibri"/>
                <a:ea typeface="Calibri"/>
                <a:cs typeface="Calibri"/>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196B149-3943-359D-5DEC-46E8F0EB6F43}"/>
              </a:ext>
            </a:extLst>
          </p:cNvPr>
          <p:cNvSpPr txBox="1"/>
          <p:nvPr/>
        </p:nvSpPr>
        <p:spPr>
          <a:xfrm>
            <a:off x="198434" y="5131734"/>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a:t>
            </a:r>
            <a:r>
              <a:rPr lang="en-US" sz="1200" err="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Strate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 2024, there were 26 individuals of transgender experience reported in our data system who do not have current gender documented. These cases were excluded since population estimates for individuals of transgender experience are not available at this time. There were 9 other individuals with unknown gender which are not included 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p>
        </p:txBody>
      </p:sp>
      <p:pic>
        <p:nvPicPr>
          <p:cNvPr id="7" name="Picture 6">
            <a:extLst>
              <a:ext uri="{FF2B5EF4-FFF2-40B4-BE49-F238E27FC236}">
                <a16:creationId xmlns:a16="http://schemas.microsoft.com/office/drawing/2014/main" id="{5C12F661-F277-A7A4-AD3D-E92A85853A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onfirmed Gonorrhea Rates by Gender, Massachusetts, 2010 to 2024&#10;Graph depicts the rates per 100,000 population of confirmed cases of gonorrhea in Massachusetts by gender identity between 2010 and 2024. There are two lines, one for females that begins at 29.9 in 2010 and climbs to 76.7 in 2024 and another for males that begins at 46.8 in 2010 and climbs to 172.0 in 2024. &#10;Note: There were cases reported among transgender individuals in 2014 through 2024. In 2024, there were 26 cases of gonorrhea among transgender identified individuals and 9 other individuals with unknown gender not included on this slide.&#10;">
            <a:extLst>
              <a:ext uri="{FF2B5EF4-FFF2-40B4-BE49-F238E27FC236}">
                <a16:creationId xmlns:a16="http://schemas.microsoft.com/office/drawing/2014/main" id="{E644D141-9FFE-BC1E-C9B6-E3F6664A4151}"/>
              </a:ext>
            </a:extLst>
          </p:cNvPr>
          <p:cNvPicPr>
            <a:picLocks noChangeAspect="1"/>
          </p:cNvPicPr>
          <p:nvPr/>
        </p:nvPicPr>
        <p:blipFill>
          <a:blip r:embed="rId4"/>
          <a:stretch>
            <a:fillRect/>
          </a:stretch>
        </p:blipFill>
        <p:spPr>
          <a:xfrm>
            <a:off x="198433" y="963331"/>
            <a:ext cx="11766300" cy="4194412"/>
          </a:xfrm>
          <a:prstGeom prst="rect">
            <a:avLst/>
          </a:prstGeom>
        </p:spPr>
      </p:pic>
    </p:spTree>
    <p:extLst>
      <p:ext uri="{BB962C8B-B14F-4D97-AF65-F5344CB8AC3E}">
        <p14:creationId xmlns:p14="http://schemas.microsoft.com/office/powerpoint/2010/main" val="54445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7C8FA-5C81-DA9E-0410-AC7C4F71F9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7FD922-EEFF-BD4A-8889-DDF6482F0ADA}"/>
              </a:ext>
            </a:extLst>
          </p:cNvPr>
          <p:cNvSpPr>
            <a:spLocks noGrp="1"/>
          </p:cNvSpPr>
          <p:nvPr>
            <p:ph type="sldNum" sz="quarter" idx="4"/>
          </p:nvPr>
        </p:nvSpPr>
        <p:spPr/>
        <p:txBody>
          <a:bodyPr/>
          <a:lstStyle/>
          <a:p>
            <a:fld id="{CA49D0EE-DE7F-324B-A84C-F36708423CDB}" type="slidenum">
              <a:rPr lang="en-US" smtClean="0"/>
              <a:pPr/>
              <a:t>11</a:t>
            </a:fld>
            <a:endParaRPr lang="en-US"/>
          </a:p>
        </p:txBody>
      </p:sp>
      <p:sp>
        <p:nvSpPr>
          <p:cNvPr id="3" name="Title 2">
            <a:extLst>
              <a:ext uri="{FF2B5EF4-FFF2-40B4-BE49-F238E27FC236}">
                <a16:creationId xmlns:a16="http://schemas.microsoft.com/office/drawing/2014/main" id="{58F44FFF-DFF9-B4F4-7CD5-377112CBD557}"/>
              </a:ext>
            </a:extLst>
          </p:cNvPr>
          <p:cNvSpPr>
            <a:spLocks noGrp="1"/>
          </p:cNvSpPr>
          <p:nvPr>
            <p:ph type="title"/>
          </p:nvPr>
        </p:nvSpPr>
        <p:spPr>
          <a:xfrm>
            <a:off x="952106" y="0"/>
            <a:ext cx="11239894" cy="963331"/>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Gonorrhea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Massachusetts, 2015-2024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Graph shows the number of confirmed gonorrhea cases among transgender individuals in Massachusetts between 2015 and 2024. The case counts are 6, 31, 32, 49, 68, 58, 48, 68, 71, and 91 for 2015, 2016, 2017, 2018, 2019, 2020, 2021, 2022, 2023, and 2024, respectively. &#10;">
            <a:extLst>
              <a:ext uri="{FF2B5EF4-FFF2-40B4-BE49-F238E27FC236}">
                <a16:creationId xmlns:a16="http://schemas.microsoft.com/office/drawing/2014/main" id="{CE731E43-DC34-320E-2A6A-13C7D17E89B1}"/>
              </a:ext>
            </a:extLst>
          </p:cNvPr>
          <p:cNvPicPr>
            <a:picLocks noChangeAspect="1"/>
          </p:cNvPicPr>
          <p:nvPr/>
        </p:nvPicPr>
        <p:blipFill>
          <a:blip r:embed="rId3"/>
          <a:stretch>
            <a:fillRect/>
          </a:stretch>
        </p:blipFill>
        <p:spPr>
          <a:xfrm>
            <a:off x="301249" y="964800"/>
            <a:ext cx="11589500" cy="4700423"/>
          </a:xfrm>
          <a:prstGeom prst="rect">
            <a:avLst/>
          </a:prstGeom>
        </p:spPr>
      </p:pic>
      <p:sp>
        <p:nvSpPr>
          <p:cNvPr id="7" name="TextBox 6">
            <a:extLst>
              <a:ext uri="{FF2B5EF4-FFF2-40B4-BE49-F238E27FC236}">
                <a16:creationId xmlns:a16="http://schemas.microsoft.com/office/drawing/2014/main" id="{E7C1EA5F-2036-3A4D-5932-923B6970B88E}"/>
              </a:ext>
            </a:extLst>
          </p:cNvPr>
          <p:cNvSpPr txBox="1"/>
          <p:nvPr/>
        </p:nvSpPr>
        <p:spPr>
          <a:xfrm>
            <a:off x="376043" y="5665223"/>
            <a:ext cx="11439913"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All individuals of transgender experience are included in this graph regardless of current gender.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p>
          <a:p>
            <a:pPr marL="228600" indent="-228600">
              <a:buAutoNum type="arabicPeriod"/>
            </a:pP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268B6EC-F929-9E64-6029-F7D24FEFFE2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78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172C-9AD5-B507-C5FA-F684888E4D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DCD1C-89B8-3D89-B54C-94806C95B09E}"/>
              </a:ext>
            </a:extLst>
          </p:cNvPr>
          <p:cNvSpPr>
            <a:spLocks noGrp="1"/>
          </p:cNvSpPr>
          <p:nvPr>
            <p:ph type="sldNum" sz="quarter" idx="4"/>
          </p:nvPr>
        </p:nvSpPr>
        <p:spPr/>
        <p:txBody>
          <a:bodyPr/>
          <a:lstStyle/>
          <a:p>
            <a:fld id="{CA49D0EE-DE7F-324B-A84C-F36708423CDB}" type="slidenum">
              <a:rPr lang="en-US" smtClean="0"/>
              <a:pPr/>
              <a:t>12</a:t>
            </a:fld>
            <a:endParaRPr lang="en-US"/>
          </a:p>
        </p:txBody>
      </p:sp>
      <p:sp>
        <p:nvSpPr>
          <p:cNvPr id="3" name="Title 2">
            <a:extLst>
              <a:ext uri="{FF2B5EF4-FFF2-40B4-BE49-F238E27FC236}">
                <a16:creationId xmlns:a16="http://schemas.microsoft.com/office/drawing/2014/main" id="{3687238A-3627-57AE-7A70-DAC1BDF1AAB7}"/>
              </a:ext>
            </a:extLst>
          </p:cNvPr>
          <p:cNvSpPr>
            <a:spLocks noGrp="1"/>
          </p:cNvSpPr>
          <p:nvPr>
            <p:ph type="title"/>
          </p:nvPr>
        </p:nvSpPr>
        <p:spPr>
          <a:xfrm>
            <a:off x="952106" y="3972"/>
            <a:ext cx="11239893" cy="959359"/>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Gonorrhea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Graph depicts rate per 100,000 population of gonorrhea cases reported in Massachusetts by county comparing 2022 through 2024. The rate in 2024 is highest in Suffolk county with a rate of 325.6 followed by Hampden county with a rate of 175.0. The lowest rates were in Berkshire and Franklin counties. &#10;">
            <a:extLst>
              <a:ext uri="{FF2B5EF4-FFF2-40B4-BE49-F238E27FC236}">
                <a16:creationId xmlns:a16="http://schemas.microsoft.com/office/drawing/2014/main" id="{0DE9C56C-1881-C43E-FA4A-F1ACBD485F63}"/>
              </a:ext>
            </a:extLst>
          </p:cNvPr>
          <p:cNvPicPr>
            <a:picLocks noChangeAspect="1"/>
          </p:cNvPicPr>
          <p:nvPr/>
        </p:nvPicPr>
        <p:blipFill>
          <a:blip r:embed="rId3"/>
          <a:stretch>
            <a:fillRect/>
          </a:stretch>
        </p:blipFill>
        <p:spPr>
          <a:xfrm>
            <a:off x="127498" y="1065121"/>
            <a:ext cx="11937003" cy="5297883"/>
          </a:xfrm>
          <a:prstGeom prst="rect">
            <a:avLst/>
          </a:prstGeom>
        </p:spPr>
      </p:pic>
      <p:pic>
        <p:nvPicPr>
          <p:cNvPr id="7" name="Picture 6">
            <a:extLst>
              <a:ext uri="{FF2B5EF4-FFF2-40B4-BE49-F238E27FC236}">
                <a16:creationId xmlns:a16="http://schemas.microsoft.com/office/drawing/2014/main" id="{FDFA8DAA-96C8-28A7-3018-E3C02650346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60C30D0-0C85-F660-D0FE-5E3733F6D1F9}"/>
              </a:ext>
            </a:extLst>
          </p:cNvPr>
          <p:cNvSpPr txBox="1"/>
          <p:nvPr/>
        </p:nvSpPr>
        <p:spPr>
          <a:xfrm>
            <a:off x="130199" y="5467078"/>
            <a:ext cx="10689041"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2020-2023 data.</a:t>
            </a:r>
          </a:p>
          <a:p>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59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CD61-FC28-8539-8C91-FB3889A7D4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B4BB8-CE45-8160-48AB-44B5E0216E5B}"/>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48BB4EC2-9D95-D1D2-2A36-FDF6DC00D46E}"/>
              </a:ext>
            </a:extLst>
          </p:cNvPr>
          <p:cNvSpPr>
            <a:spLocks/>
          </p:cNvSpPr>
          <p:nvPr/>
        </p:nvSpPr>
        <p:spPr>
          <a:xfrm>
            <a:off x="592822" y="56524"/>
            <a:ext cx="10972800" cy="8746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itle 2">
            <a:extLst>
              <a:ext uri="{FF2B5EF4-FFF2-40B4-BE49-F238E27FC236}">
                <a16:creationId xmlns:a16="http://schemas.microsoft.com/office/drawing/2014/main" id="{3692128F-D622-B4F3-21DB-1A3E60655BFE}"/>
              </a:ext>
            </a:extLst>
          </p:cNvPr>
          <p:cNvSpPr txBox="1">
            <a:spLocks noGrp="1"/>
          </p:cNvSpPr>
          <p:nvPr>
            <p:ph type="title" idx="4294967295"/>
          </p:nvPr>
        </p:nvSpPr>
        <p:spPr>
          <a:xfrm>
            <a:off x="611133" y="2013244"/>
            <a:ext cx="108818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a:ea typeface="+mn-ea"/>
                <a:cs typeface="Times New Roman"/>
              </a:rPr>
              <a:t>Infectious Syphilis: 2000 - 2024</a:t>
            </a:r>
            <a:endParaRPr kumimoji="0" lang="en-US" sz="4000" b="0" i="0" u="none" strike="noStrike" kern="1200" cap="none" spc="0" normalizeH="0" baseline="0" noProof="0">
              <a:ln>
                <a:noFill/>
              </a:ln>
              <a:solidFill>
                <a:schemeClr val="tx1"/>
              </a:solidFill>
              <a:effectLst/>
              <a:uLnTx/>
              <a:uFillTx/>
              <a:latin typeface="+mn-lt"/>
              <a:ea typeface="Calibri"/>
              <a:cs typeface="Calibri"/>
            </a:endParaRPr>
          </a:p>
        </p:txBody>
      </p:sp>
      <p:pic>
        <p:nvPicPr>
          <p:cNvPr id="4" name="Picture 3">
            <a:extLst>
              <a:ext uri="{FF2B5EF4-FFF2-40B4-BE49-F238E27FC236}">
                <a16:creationId xmlns:a16="http://schemas.microsoft.com/office/drawing/2014/main" id="{E9D2EB39-E68F-A340-E172-08F3B462150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8927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72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63332"/>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Rates, </a:t>
            </a:r>
            <a:b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2000-2024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depicts the rate per 100,000 population of confirmed and probable cases of infectious syphilis in Massachusetts between 2000 and 2023. It begins at 2.2 in 2000, drops to a low of 1.6 in 2001, and climbs to a high of 22.5 in 2022, before falling to 18.9 in 2024. ">
            <a:extLst>
              <a:ext uri="{FF2B5EF4-FFF2-40B4-BE49-F238E27FC236}">
                <a16:creationId xmlns:a16="http://schemas.microsoft.com/office/drawing/2014/main" id="{1861BDBA-C7F9-81A0-2866-C82720456B1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50321" y="1112053"/>
            <a:ext cx="11589496" cy="4152030"/>
          </a:xfrm>
          <a:prstGeom prst="rect">
            <a:avLst/>
          </a:prstGeom>
        </p:spPr>
      </p:pic>
      <p:sp>
        <p:nvSpPr>
          <p:cNvPr id="4" name="TextBox 3">
            <a:extLst>
              <a:ext uri="{FF2B5EF4-FFF2-40B4-BE49-F238E27FC236}">
                <a16:creationId xmlns:a16="http://schemas.microsoft.com/office/drawing/2014/main" id="{D684FAC0-031F-B259-AB49-63808E18B38E}"/>
              </a:ext>
            </a:extLst>
          </p:cNvPr>
          <p:cNvSpPr txBox="1"/>
          <p:nvPr/>
        </p:nvSpPr>
        <p:spPr>
          <a:xfrm>
            <a:off x="291447" y="5303983"/>
            <a:ext cx="11609105"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3E895091-CF79-1DF1-5064-8E2228BA6FE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69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63331"/>
          </a:xfrm>
        </p:spPr>
        <p:txBody>
          <a:bodyPr>
            <a:normAutofit/>
          </a:bodyPr>
          <a:lstStyle/>
          <a:p>
            <a:pPr algn="ctr"/>
            <a:r>
              <a:rPr kumimoji="0" lang="en-US" sz="2800" b="1" i="0" u="none" strike="noStrike" kern="1200" cap="none" spc="0" normalizeH="0" baseline="0" noProof="0">
                <a:ln>
                  <a:noFill/>
                </a:ln>
                <a:effectLst/>
                <a:uLnTx/>
                <a:uFillTx/>
                <a:latin typeface="Calibri"/>
                <a:ea typeface="Calibri"/>
                <a:cs typeface="Calibri"/>
              </a:rPr>
              <a:t>Confirmed and Probable Infectious </a:t>
            </a:r>
            <a:r>
              <a:rPr kumimoji="0" lang="en-US" sz="2800" b="1" i="0" u="none" strike="noStrike" kern="1200" cap="none" spc="0" normalizeH="0" baseline="0" noProof="0">
                <a:ln>
                  <a:noFill/>
                </a:ln>
                <a:solidFill>
                  <a:srgbClr val="FFFFFF"/>
                </a:solidFill>
                <a:effectLst/>
                <a:uLnTx/>
                <a:uFillTx/>
                <a:latin typeface="Calibri"/>
                <a:ea typeface="Calibri"/>
                <a:cs typeface="Calibri"/>
              </a:rPr>
              <a:t>Syphilis</a:t>
            </a:r>
            <a:r>
              <a:rPr kumimoji="0" lang="en-US" sz="2000" b="1" i="0" u="none" strike="noStrike" kern="1200" cap="none" spc="0" normalizeH="0" baseline="50000" noProof="0">
                <a:ln>
                  <a:noFill/>
                </a:ln>
                <a:effectLst/>
                <a:uLnTx/>
                <a:uFillTx/>
                <a:latin typeface="Calibri"/>
                <a:ea typeface="Calibri"/>
                <a:cs typeface="Calibri"/>
              </a:rPr>
              <a:t>1</a:t>
            </a:r>
            <a:r>
              <a:rPr kumimoji="0" lang="en-US" sz="2800" b="1" i="0" u="none" strike="noStrike" kern="1200" cap="none" spc="0" normalizeH="0" baseline="0" noProof="0">
                <a:ln>
                  <a:noFill/>
                </a:ln>
                <a:solidFill>
                  <a:srgbClr val="FFFFFF"/>
                </a:solidFill>
                <a:effectLst/>
                <a:uLnTx/>
                <a:uFillTx/>
                <a:latin typeface="Calibri"/>
                <a:ea typeface="Calibri"/>
                <a:cs typeface="Calibri"/>
              </a:rPr>
              <a:t> Rates by Gender,</a:t>
            </a:r>
            <a:r>
              <a:rPr kumimoji="0" lang="en-US" sz="2000" b="1" i="0" u="none" strike="noStrike" kern="1200" cap="none" spc="0" normalizeH="0" baseline="50000" noProof="0">
                <a:ln>
                  <a:noFill/>
                </a:ln>
                <a:effectLst/>
                <a:uLnTx/>
                <a:uFillTx/>
                <a:latin typeface="Calibri"/>
                <a:ea typeface="Calibri"/>
                <a:cs typeface="Calibri"/>
              </a:rPr>
              <a:t>2</a:t>
            </a:r>
            <a:r>
              <a:rPr kumimoji="0" lang="en-US" sz="2800" b="1" i="0" u="none" strike="noStrike" kern="1200" cap="none" spc="0" normalizeH="0" baseline="30000" noProof="0">
                <a:ln>
                  <a:noFill/>
                </a:ln>
                <a:solidFill>
                  <a:srgbClr val="FFFFFF"/>
                </a:solidFill>
                <a:effectLst/>
                <a:uLnTx/>
                <a:uFillTx/>
                <a:latin typeface="Calibri"/>
                <a:ea typeface="Calibri"/>
                <a:cs typeface="Calibri"/>
              </a:rPr>
              <a:t> </a:t>
            </a:r>
            <a:r>
              <a:rPr kumimoji="0" lang="en-US" sz="2800" b="1" i="0" u="none" strike="noStrike" kern="1200" cap="none" spc="0" normalizeH="0" baseline="0" noProof="0">
                <a:ln>
                  <a:noFill/>
                </a:ln>
                <a:effectLst/>
                <a:uLnTx/>
                <a:uFillTx/>
                <a:latin typeface="Calibri"/>
                <a:ea typeface="Calibri"/>
                <a:cs typeface="Calibri"/>
              </a:rPr>
              <a:t>Massachusetts, </a:t>
            </a:r>
            <a:r>
              <a:rPr lang="en-US" sz="2800">
                <a:latin typeface="Calibri"/>
                <a:ea typeface="Calibri"/>
                <a:cs typeface="Calibri"/>
              </a:rPr>
              <a:t>2015-2024</a:t>
            </a:r>
            <a:r>
              <a:rPr lang="en-US" sz="2000" baseline="50000">
                <a:latin typeface="Calibri"/>
                <a:ea typeface="Calibri"/>
                <a:cs typeface="Calibri"/>
              </a:rPr>
              <a:t>3</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depicts the rates per 100,000 population of confirmed and probable cases of syphilis in Massachusetts by gender identity between 2015 and 2024. There are two lines, one for females that begins at 1.8 in 2015 and remains relatively stable with a high of 7.3 in 2023. Another line is for males that begins at 22.1 in 2015 and climbs to a high of 39.4 in 2022 before falling to 31.4 in 2024. ">
            <a:extLst>
              <a:ext uri="{FF2B5EF4-FFF2-40B4-BE49-F238E27FC236}">
                <a16:creationId xmlns:a16="http://schemas.microsoft.com/office/drawing/2014/main" id="{F9EBB250-2403-C4CD-54C0-465BE027E65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1717" y="988465"/>
            <a:ext cx="11588645" cy="4126688"/>
          </a:xfrm>
          <a:prstGeom prst="rect">
            <a:avLst/>
          </a:prstGeom>
        </p:spPr>
      </p:pic>
      <p:sp>
        <p:nvSpPr>
          <p:cNvPr id="5" name="TextBox 4">
            <a:extLst>
              <a:ext uri="{FF2B5EF4-FFF2-40B4-BE49-F238E27FC236}">
                <a16:creationId xmlns:a16="http://schemas.microsoft.com/office/drawing/2014/main" id="{3C520D64-CE8A-39F9-96D0-36260F6F9802}"/>
              </a:ext>
            </a:extLst>
          </p:cNvPr>
          <p:cNvSpPr txBox="1"/>
          <p:nvPr/>
        </p:nvSpPr>
        <p:spPr>
          <a:xfrm>
            <a:off x="349321" y="5103582"/>
            <a:ext cx="11579969" cy="1461939"/>
          </a:xfrm>
          <a:prstGeom prst="rect">
            <a:avLst/>
          </a:prstGeom>
          <a:noFill/>
        </p:spPr>
        <p:txBody>
          <a:bodyPr wrap="square" lIns="91440" tIns="45720" rIns="91440" bIns="45720" rtlCol="0" anchor="t">
            <a:spAutoFit/>
          </a:bodyPr>
          <a:lstStyle/>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1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 2024, there were 5 individuals of transgender experience reported in our data system who do not have current gender documented. These cases were excluded since population estimates for individuals of transgender experience are not available at this time. </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2E27F71E-B40C-4B1C-B00F-DD10B1404D3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25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2" cy="963332"/>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3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Reported Cases by Race/Ethnicity</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2015-2024</a:t>
            </a:r>
            <a:r>
              <a:rPr lang="en-US" sz="2000" b="1" baseline="50000">
                <a:solidFill>
                  <a:schemeClr val="bg1"/>
                </a:solidFill>
                <a:latin typeface="Calibri" panose="020F0502020204030204" pitchFamily="34" charset="0"/>
                <a:ea typeface="Calibri" panose="020F0502020204030204" pitchFamily="34" charset="0"/>
                <a:cs typeface="Calibri" panose="020F0502020204030204" pitchFamily="34" charset="0"/>
              </a:rPr>
              <a:t>3</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proportion of Massachusetts reported confirmed and probable infectious syphilis cases broken down by race/ethnicity for the years 2015 through 2024. The highest percentage of cases for each year prior to 2024 identified as Non-Hispanic White making up a high of 50.0% of cases in 2017 and a resulting 34.2% of cases in 2024. 2024 represents the first year the highest percentage of cases identified as Hispanic with a low of 22.0% in 2017 and a high of 38.3% in 2024. In total, over the nine-year period, the proportion of cases by race/ethnicity were from highest to lowest: Non-Hispanic White, Hispanic, Non-Hispanic Black, Non-Hispanic Other, Unknown, and Non-Hispanic Asian.&#10;">
            <a:extLst>
              <a:ext uri="{FF2B5EF4-FFF2-40B4-BE49-F238E27FC236}">
                <a16:creationId xmlns:a16="http://schemas.microsoft.com/office/drawing/2014/main" id="{50428CB9-56B0-469E-21AD-894398454A7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5886" y="942754"/>
            <a:ext cx="11851649" cy="4455078"/>
          </a:xfrm>
          <a:prstGeom prst="rect">
            <a:avLst/>
          </a:prstGeom>
        </p:spPr>
      </p:pic>
      <p:sp>
        <p:nvSpPr>
          <p:cNvPr id="5" name="TextBox 1">
            <a:extLst>
              <a:ext uri="{FF2B5EF4-FFF2-40B4-BE49-F238E27FC236}">
                <a16:creationId xmlns:a16="http://schemas.microsoft.com/office/drawing/2014/main" id="{A2B1DB92-CC58-4D11-4E73-547FEA63C19F}"/>
              </a:ext>
            </a:extLst>
          </p:cNvPr>
          <p:cNvSpPr txBox="1"/>
          <p:nvPr/>
        </p:nvSpPr>
        <p:spPr>
          <a:xfrm>
            <a:off x="370366" y="5336259"/>
            <a:ext cx="1145126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 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and STD-HIV Surveillance</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2. Other Race/Ethnicity includes individuals who identify as American Indian/ Pacific Islander/ Alaskan Native.</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3.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Please consider the impact of the COVID-19 pandemic on infectious disease screening, treatment and surveillance in the interpretation of 2020-2023 data.</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a:p>
            <a:pPr marL="228600" indent="-228600">
              <a:buAutoNum type="arabicPeriod"/>
            </a:pPr>
            <a:endParaRPr lang="en-US" sz="1200">
              <a:solidFill>
                <a:srgbClr val="767171"/>
              </a:solidFill>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endParaRPr lang="en-US" sz="1200">
              <a:solidFill>
                <a:srgbClr val="767171"/>
              </a:solidFill>
              <a:latin typeface="Calibri" panose="020F0502020204030204" pitchFamily="34" charset="0"/>
              <a:ea typeface="Calibri" panose="020F0502020204030204" pitchFamily="34" charset="0"/>
              <a:cs typeface="Calibri" panose="020F0502020204030204" pitchFamily="34" charset="0"/>
            </a:endParaRPr>
          </a:p>
          <a:p>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3C32E0E4-09F1-D0E6-8D93-0347BBAD6A0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27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63332"/>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Massachusetts, 2015</a:t>
            </a:r>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3, 4</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shows the number of confirmed and probable infectious syphilis cases among transgender individuals in Massachusetts between 2015 and 2024. The case counts are 10, 11, 10, 27, 19, 23, 33, 58, 58, and 50 for 2015, 2016, 2017, 2018, 2019, 2020, 2021, 2022, 2023, and 2024 respectively. ">
            <a:extLst>
              <a:ext uri="{FF2B5EF4-FFF2-40B4-BE49-F238E27FC236}">
                <a16:creationId xmlns:a16="http://schemas.microsoft.com/office/drawing/2014/main" id="{8F72A6FF-B8AD-E1FD-FF64-5A597596779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0948" y="1013992"/>
            <a:ext cx="11450102" cy="4365114"/>
          </a:xfrm>
          <a:prstGeom prst="rect">
            <a:avLst/>
          </a:prstGeom>
        </p:spPr>
      </p:pic>
      <p:sp>
        <p:nvSpPr>
          <p:cNvPr id="5" name="TextBox 4">
            <a:extLst>
              <a:ext uri="{FF2B5EF4-FFF2-40B4-BE49-F238E27FC236}">
                <a16:creationId xmlns:a16="http://schemas.microsoft.com/office/drawing/2014/main" id="{50A45DAE-2240-6981-7924-5455472C5671}"/>
              </a:ext>
            </a:extLst>
          </p:cNvPr>
          <p:cNvSpPr txBox="1"/>
          <p:nvPr/>
        </p:nvSpPr>
        <p:spPr>
          <a:xfrm>
            <a:off x="239155" y="5312739"/>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06/02/2025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STD-HIV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All individuals of transgender experience are included in this graph regardless of current gender.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2020-2023 data.</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4. In 2022, a retrospective verification project was conducted to improve data quality in capturing current gender information.</a:t>
            </a:r>
          </a:p>
        </p:txBody>
      </p:sp>
      <p:pic>
        <p:nvPicPr>
          <p:cNvPr id="6" name="Picture 5">
            <a:extLst>
              <a:ext uri="{FF2B5EF4-FFF2-40B4-BE49-F238E27FC236}">
                <a16:creationId xmlns:a16="http://schemas.microsoft.com/office/drawing/2014/main" id="{1A20C680-596F-8DE1-94BC-C68C56F5664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02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256ED-E27B-9D9E-C31F-48A69F193A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BD15A-AC19-05DC-51BD-BAF12FE84C2B}"/>
              </a:ext>
            </a:extLst>
          </p:cNvPr>
          <p:cNvSpPr>
            <a:spLocks noGrp="1"/>
          </p:cNvSpPr>
          <p:nvPr>
            <p:ph type="sldNum" sz="quarter" idx="4"/>
          </p:nvPr>
        </p:nvSpPr>
        <p:spPr/>
        <p:txBody>
          <a:bodyPr/>
          <a:lstStyle/>
          <a:p>
            <a:fld id="{CA49D0EE-DE7F-324B-A84C-F36708423CDB}" type="slidenum">
              <a:rPr lang="en-US" smtClean="0"/>
              <a:pPr/>
              <a:t>18</a:t>
            </a:fld>
            <a:endParaRPr lang="en-US"/>
          </a:p>
        </p:txBody>
      </p:sp>
      <p:sp>
        <p:nvSpPr>
          <p:cNvPr id="3" name="Title 2">
            <a:extLst>
              <a:ext uri="{FF2B5EF4-FFF2-40B4-BE49-F238E27FC236}">
                <a16:creationId xmlns:a16="http://schemas.microsoft.com/office/drawing/2014/main" id="{F0951004-C2E9-50F0-98ED-0E4679D75E72}"/>
              </a:ext>
            </a:extLst>
          </p:cNvPr>
          <p:cNvSpPr>
            <a:spLocks noGrp="1"/>
          </p:cNvSpPr>
          <p:nvPr>
            <p:ph type="title"/>
          </p:nvPr>
        </p:nvSpPr>
        <p:spPr>
          <a:xfrm>
            <a:off x="952106" y="0"/>
            <a:ext cx="11239894" cy="963332"/>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Graph depicts rate per 100,000 population of infectious syphilis cases reported in Massachusetts by county comparing 2022 through 2024. The rate is highest in Suffolk county with a rate of 56.6 in 2022 before falling to 44.7 in 2024, followed by Hampden county with a rate of 37.6 in 2023 which fell to 33.1 in 2024. The lowest rates were in Hampshire and Franklin county. ">
            <a:extLst>
              <a:ext uri="{FF2B5EF4-FFF2-40B4-BE49-F238E27FC236}">
                <a16:creationId xmlns:a16="http://schemas.microsoft.com/office/drawing/2014/main" id="{9B1751C2-FB4D-58ED-5924-F077A9B814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9780" y="946830"/>
            <a:ext cx="11912439" cy="5279592"/>
          </a:xfrm>
          <a:prstGeom prst="rect">
            <a:avLst/>
          </a:prstGeom>
        </p:spPr>
      </p:pic>
      <p:sp>
        <p:nvSpPr>
          <p:cNvPr id="5" name="TextBox 4">
            <a:extLst>
              <a:ext uri="{FF2B5EF4-FFF2-40B4-BE49-F238E27FC236}">
                <a16:creationId xmlns:a16="http://schemas.microsoft.com/office/drawing/2014/main" id="{A608AA88-8148-E382-6A1F-1AF754213679}"/>
              </a:ext>
            </a:extLst>
          </p:cNvPr>
          <p:cNvSpPr txBox="1"/>
          <p:nvPr/>
        </p:nvSpPr>
        <p:spPr>
          <a:xfrm>
            <a:off x="106221" y="5339030"/>
            <a:ext cx="10755744"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55AB1A11-6477-D555-64B3-4A4DD987BC7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6FA031F-B141-96FA-1571-2E32722EBB37}"/>
              </a:ext>
              <a:ext uri="{C183D7F6-B498-43B3-948B-1728B52AA6E4}">
                <adec:decorative xmlns:adec="http://schemas.microsoft.com/office/drawing/2017/decorative" val="1"/>
              </a:ext>
            </a:extLst>
          </p:cNvPr>
          <p:cNvSpPr txBox="1"/>
          <p:nvPr/>
        </p:nvSpPr>
        <p:spPr>
          <a:xfrm>
            <a:off x="762740" y="4927580"/>
            <a:ext cx="777777" cy="261610"/>
          </a:xfrm>
          <a:prstGeom prst="rect">
            <a:avLst/>
          </a:prstGeom>
          <a:solidFill>
            <a:schemeClr val="bg1"/>
          </a:solidFill>
        </p:spPr>
        <p:txBody>
          <a:bodyPr wrap="none" rtlCol="0">
            <a:spAutoFit/>
          </a:bodyPr>
          <a:lstStyle/>
          <a:p>
            <a:r>
              <a:rPr lang="en-US" sz="1100" b="1">
                <a:latin typeface="Calibri" panose="020F0502020204030204" pitchFamily="34" charset="0"/>
                <a:ea typeface="Calibri" panose="020F0502020204030204" pitchFamily="34" charset="0"/>
                <a:cs typeface="Calibri" panose="020F0502020204030204" pitchFamily="34" charset="0"/>
              </a:rPr>
              <a:t>Statewide</a:t>
            </a:r>
          </a:p>
        </p:txBody>
      </p:sp>
    </p:spTree>
    <p:extLst>
      <p:ext uri="{BB962C8B-B14F-4D97-AF65-F5344CB8AC3E}">
        <p14:creationId xmlns:p14="http://schemas.microsoft.com/office/powerpoint/2010/main" val="422111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4104"/>
            <a:ext cx="11239894" cy="962822"/>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Rates by Stage of Infection, Massachusetts, 2015-2024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depicts the differences between the rate of infectious syphilis diagnosed in the primary and secondary stage compared to those cases diagnosed in the early non-primary and non-secondary stages reported in Massachusetts from 2015 to 2024. There are three lines on the graph. One line for primary and secondary cases starting with a rate of 6.2 per 100,000 in 2015 and peaking with a rate of 11.6 in 2022, before falling to 10.5 in 2024. Another line for non-primary non-secondary cases starting with a rate of 5.5 in 2015, peaking with a rate of 10.9 in 2022, before falling to 8.4 in 2024. The final line shows the total infectious syphilis starting with a rate of 11.7 in 2015 and peaking at a rate of 22.5 in 2022, before falling to 18.9 in 2024. ">
            <a:extLst>
              <a:ext uri="{FF2B5EF4-FFF2-40B4-BE49-F238E27FC236}">
                <a16:creationId xmlns:a16="http://schemas.microsoft.com/office/drawing/2014/main" id="{E3114CFA-D611-71D0-AE8F-E10586579D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3702" y="958718"/>
            <a:ext cx="11760200" cy="4408885"/>
          </a:xfrm>
          <a:prstGeom prst="rect">
            <a:avLst/>
          </a:prstGeom>
        </p:spPr>
      </p:pic>
      <p:sp>
        <p:nvSpPr>
          <p:cNvPr id="5" name="TextBox 4">
            <a:extLst>
              <a:ext uri="{FF2B5EF4-FFF2-40B4-BE49-F238E27FC236}">
                <a16:creationId xmlns:a16="http://schemas.microsoft.com/office/drawing/2014/main" id="{53F7AF61-6563-D6DC-B1F7-EAD8318C5217}"/>
              </a:ext>
            </a:extLst>
          </p:cNvPr>
          <p:cNvSpPr txBox="1"/>
          <p:nvPr/>
        </p:nvSpPr>
        <p:spPr>
          <a:xfrm>
            <a:off x="407691" y="5341021"/>
            <a:ext cx="11480607"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endParaRPr lang="en-US" sz="120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769679F3-7E08-1752-BFF3-531832C0BF3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4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CBFDC6-F44B-B5A0-4787-400D343739BD}"/>
              </a:ext>
            </a:extLst>
          </p:cNvPr>
          <p:cNvSpPr>
            <a:spLocks noGrp="1"/>
          </p:cNvSpPr>
          <p:nvPr>
            <p:ph type="sldNum" sz="quarter" idx="4"/>
          </p:nvPr>
        </p:nvSpPr>
        <p:spPr/>
        <p:txBody>
          <a:bodyPr/>
          <a:lstStyle/>
          <a:p>
            <a:fld id="{CA49D0EE-DE7F-324B-A84C-F36708423CDB}" type="slidenum">
              <a:rPr lang="en-US" smtClean="0"/>
              <a:pPr/>
              <a:t>2</a:t>
            </a:fld>
            <a:endParaRPr lang="en-US"/>
          </a:p>
        </p:txBody>
      </p:sp>
      <p:sp>
        <p:nvSpPr>
          <p:cNvPr id="3" name="Title 2">
            <a:extLst>
              <a:ext uri="{FF2B5EF4-FFF2-40B4-BE49-F238E27FC236}">
                <a16:creationId xmlns:a16="http://schemas.microsoft.com/office/drawing/2014/main" id="{F3556719-77F9-599C-F28E-ED1EB0163201}"/>
              </a:ext>
            </a:extLst>
          </p:cNvPr>
          <p:cNvSpPr>
            <a:spLocks noGrp="1"/>
          </p:cNvSpPr>
          <p:nvPr>
            <p:ph type="title"/>
          </p:nvPr>
        </p:nvSpPr>
        <p:spPr>
          <a:xfrm>
            <a:off x="1097318" y="42286"/>
            <a:ext cx="9938544" cy="874654"/>
          </a:xfrm>
        </p:spPr>
        <p:txBody>
          <a:bodyPr/>
          <a:lstStyle/>
          <a:p>
            <a:pPr algn="ctr"/>
            <a:r>
              <a:rPr lang="en-US"/>
              <a:t>Outline</a:t>
            </a:r>
          </a:p>
        </p:txBody>
      </p:sp>
      <p:sp>
        <p:nvSpPr>
          <p:cNvPr id="4" name="Content Placeholder 3">
            <a:extLst>
              <a:ext uri="{FF2B5EF4-FFF2-40B4-BE49-F238E27FC236}">
                <a16:creationId xmlns:a16="http://schemas.microsoft.com/office/drawing/2014/main" id="{8F1D5C2C-0430-3012-C2BB-14AF42099CD1}"/>
              </a:ext>
            </a:extLst>
          </p:cNvPr>
          <p:cNvSpPr>
            <a:spLocks noGrp="1"/>
          </p:cNvSpPr>
          <p:nvPr>
            <p:ph idx="1"/>
          </p:nvPr>
        </p:nvSpPr>
        <p:spPr/>
        <p:txBody>
          <a:bodyPr/>
          <a:lstStyle/>
          <a:p>
            <a:r>
              <a:rPr lang="en-US"/>
              <a:t>Sexually Transmitted Infection (STI) Trends and Descriptions:</a:t>
            </a:r>
          </a:p>
          <a:p>
            <a:pPr marL="457200" indent="-457200">
              <a:buFont typeface="Arial" panose="020B0604020202020204" pitchFamily="34" charset="0"/>
              <a:buChar char="•"/>
            </a:pPr>
            <a:r>
              <a:rPr lang="en-US"/>
              <a:t>General STI Trends Through 2024</a:t>
            </a:r>
          </a:p>
          <a:p>
            <a:pPr marL="1200150" lvl="1" indent="-457200"/>
            <a:r>
              <a:rPr lang="en-US"/>
              <a:t>Chlamydia</a:t>
            </a:r>
          </a:p>
          <a:p>
            <a:pPr marL="1200150" lvl="1" indent="-457200"/>
            <a:r>
              <a:rPr lang="en-US"/>
              <a:t>Gonorrhea</a:t>
            </a:r>
          </a:p>
          <a:p>
            <a:pPr marL="1200150" lvl="1" indent="-457200"/>
            <a:r>
              <a:rPr lang="en-US"/>
              <a:t>Infectious syphilis</a:t>
            </a:r>
          </a:p>
          <a:p>
            <a:endParaRPr lang="en-US"/>
          </a:p>
        </p:txBody>
      </p:sp>
      <p:pic>
        <p:nvPicPr>
          <p:cNvPr id="5" name="Picture 4">
            <a:extLst>
              <a:ext uri="{FF2B5EF4-FFF2-40B4-BE49-F238E27FC236}">
                <a16:creationId xmlns:a16="http://schemas.microsoft.com/office/drawing/2014/main" id="{78C4479A-3AFB-227F-FA53-F614FF94BAC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77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63611"/>
            <a:ext cx="11239894" cy="963332"/>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3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Reported Cases by Sexual Risk Categories, Massachusetts, 2015</a:t>
            </a:r>
            <a:r>
              <a:rPr lang="en-US" sz="2800">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Graph depicts the proportion of Massachusetts reported confirmed and probable infectious syphilis cases broken down by gender of sex partners for the years 2015 through 2024. The highest percentage of cases for each year reported male sex partners and are classified as MSM (men who have sex with men) making up a high of 77% of cases in 2017 and a resulting 55.9% of cases in 2024. In total, over the nine-year period, the proportion of cases by gender of sex partners were from highest to lowest: MSM, MSW (men who have sex with women), unknown males, women, and transgender individuals. For 2024, the order in frequency from highest to lowest is: MSM, MSW, women, unknown males, and individuals of transgender experience.&#10;">
            <a:extLst>
              <a:ext uri="{FF2B5EF4-FFF2-40B4-BE49-F238E27FC236}">
                <a16:creationId xmlns:a16="http://schemas.microsoft.com/office/drawing/2014/main" id="{5D517A26-3193-C608-3552-C0BA7A8A17E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3292" y="899721"/>
            <a:ext cx="11145415" cy="4499237"/>
          </a:xfrm>
          <a:prstGeom prst="rect">
            <a:avLst/>
          </a:prstGeom>
        </p:spPr>
      </p:pic>
      <p:sp>
        <p:nvSpPr>
          <p:cNvPr id="5" name="TextBox 1">
            <a:extLst>
              <a:ext uri="{FF2B5EF4-FFF2-40B4-BE49-F238E27FC236}">
                <a16:creationId xmlns:a16="http://schemas.microsoft.com/office/drawing/2014/main" id="{78B4BE0B-36C9-9F63-3B95-7883657B007A}"/>
              </a:ext>
            </a:extLst>
          </p:cNvPr>
          <p:cNvSpPr txBox="1"/>
          <p:nvPr/>
        </p:nvSpPr>
        <p:spPr>
          <a:xfrm>
            <a:off x="235382" y="5330305"/>
            <a:ext cx="1172123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 </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and STD-HIV Surveillance</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3. The MSM (men who have sex with men) category includes MSMT,  MSMW, MSMWT, and MST with “W” referring to women and “T” referring to individuals of transgender experience.</a:t>
            </a:r>
          </a:p>
          <a:p>
            <a:endPar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endParaRPr lang="en-US" sz="1200">
              <a:solidFill>
                <a:srgbClr val="767171"/>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D891BE22-15C4-BCAC-26B7-FE85D9854C1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29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02827" y="-1"/>
            <a:ext cx="11317617" cy="976314"/>
          </a:xfrm>
        </p:spPr>
        <p:txBody>
          <a:bodyPr>
            <a:noAutofit/>
          </a:bodyPr>
          <a:lstStyle/>
          <a:p>
            <a:pPr algn="ct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Congenital Syphilis Cases and Rate of Confirmed and Probable Infectious Syphilis</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Among Persons of </a:t>
            </a:r>
            <a:r>
              <a:rPr lang="en-US" sz="2200">
                <a:latin typeface="Calibri" panose="020F0502020204030204" pitchFamily="34" charset="0"/>
                <a:ea typeface="Calibri" panose="020F0502020204030204" pitchFamily="34" charset="0"/>
                <a:cs typeface="Calibri" panose="020F0502020204030204" pitchFamily="34" charset="0"/>
              </a:rPr>
              <a:t>Reproductive Potential </a:t>
            </a: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Ages 15 to 49 Years, Massachusetts, 2010-202</a:t>
            </a:r>
            <a:r>
              <a:rPr lang="en-US" sz="2200">
                <a:latin typeface="Calibri" panose="020F0502020204030204" pitchFamily="34" charset="0"/>
                <a:ea typeface="Calibri" panose="020F0502020204030204" pitchFamily="34" charset="0"/>
                <a:cs typeface="Calibri" panose="020F0502020204030204" pitchFamily="34" charset="0"/>
              </a:rPr>
              <a:t>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case count for confirmed and probable congenital syphilis cases reported in Massachusetts between 2010 and 2023. The case counts are 1, 0, 1, 4, 3, 4, 4, 0, 0, 9, 10, 9, 11,14, and 18 for 2010, 2011, 2012, 2013, 2014, 2015, 2016, 2017, 2018, 2019, 2020, 2021, 2022, 2023, and 2024, respectively. Additionally, the graph shows a line depicting the rate per 100,000 population of confirmed and probable infectious syphilis among individuals thought to be capable of pregnancy ages 15 to 49 years which starts with a rate of 1.7 in 2010 and peaks in 2024 with a rate of 12.0 cases per 100,000 population.&#10;">
            <a:extLst>
              <a:ext uri="{FF2B5EF4-FFF2-40B4-BE49-F238E27FC236}">
                <a16:creationId xmlns:a16="http://schemas.microsoft.com/office/drawing/2014/main" id="{CFA65175-A4B2-0313-9D53-0F5D8B61DC2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8438" y="970611"/>
            <a:ext cx="11837453" cy="4036347"/>
          </a:xfrm>
          <a:prstGeom prst="rect">
            <a:avLst/>
          </a:prstGeom>
        </p:spPr>
      </p:pic>
      <p:sp>
        <p:nvSpPr>
          <p:cNvPr id="5" name="TextBox 1">
            <a:extLst>
              <a:ext uri="{FF2B5EF4-FFF2-40B4-BE49-F238E27FC236}">
                <a16:creationId xmlns:a16="http://schemas.microsoft.com/office/drawing/2014/main" id="{8C0A0D1B-C30F-9D13-FBA6-12575DF9F1E6}"/>
              </a:ext>
            </a:extLst>
          </p:cNvPr>
          <p:cNvSpPr txBox="1"/>
          <p:nvPr/>
        </p:nvSpPr>
        <p:spPr>
          <a:xfrm>
            <a:off x="303275" y="5005970"/>
            <a:ext cx="11585450" cy="1355632"/>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 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endParaRPr lang="en-US" sz="120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Persons of Reproductive Potential refers to individuals thought to be capable of pregnancy ages 15 to 49 years and not known to be assigned sex male at birth.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3061FE6-52D5-A859-E33B-600A6CD62E4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6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6599D3B-C5F4-ACF4-1AF2-FC4990977797}"/>
              </a:ext>
            </a:extLst>
          </p:cNvPr>
          <p:cNvSpPr txBox="1">
            <a:spLocks noGrp="1"/>
          </p:cNvSpPr>
          <p:nvPr>
            <p:ph type="title" idx="4294967295"/>
          </p:nvPr>
        </p:nvSpPr>
        <p:spPr>
          <a:xfrm>
            <a:off x="2019300" y="2251358"/>
            <a:ext cx="8153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chemeClr val="bg1"/>
                </a:solidFill>
                <a:effectLst/>
                <a:uLnTx/>
                <a:uFillTx/>
                <a:latin typeface="+mn-lt"/>
                <a:ea typeface="Arial" charset="0"/>
                <a:cs typeface="Times New Roman" panose="02020603050405020304" pitchFamily="18" charset="0"/>
              </a:rPr>
              <a:t>Thank You!</a:t>
            </a:r>
          </a:p>
        </p:txBody>
      </p:sp>
      <p:sp>
        <p:nvSpPr>
          <p:cNvPr id="6" name="Subtitle 3">
            <a:extLst>
              <a:ext uri="{FF2B5EF4-FFF2-40B4-BE49-F238E27FC236}">
                <a16:creationId xmlns:a16="http://schemas.microsoft.com/office/drawing/2014/main" id="{461975EA-4632-8211-FFA7-8015602BC0AE}"/>
              </a:ext>
            </a:extLst>
          </p:cNvPr>
          <p:cNvSpPr txBox="1">
            <a:spLocks/>
          </p:cNvSpPr>
          <p:nvPr/>
        </p:nvSpPr>
        <p:spPr>
          <a:xfrm>
            <a:off x="959224" y="3844642"/>
            <a:ext cx="10273552"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1"/>
            <a:r>
              <a:rPr lang="en-US" sz="2400" kern="0">
                <a:solidFill>
                  <a:schemeClr val="bg1"/>
                </a:solidFill>
                <a:cs typeface="Times New Roman" panose="02020603050405020304" pitchFamily="18" charset="0"/>
              </a:rPr>
              <a:t>If you have questions or to request more information: call the Massachusetts Department of Public Health, Division of STD Prevention, at 617-983-6940</a:t>
            </a:r>
          </a:p>
        </p:txBody>
      </p:sp>
    </p:spTree>
    <p:extLst>
      <p:ext uri="{BB962C8B-B14F-4D97-AF65-F5344CB8AC3E}">
        <p14:creationId xmlns:p14="http://schemas.microsoft.com/office/powerpoint/2010/main" val="35742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p:txBody>
          <a:bodyPr>
            <a:normAutofit/>
          </a:bodyPr>
          <a:lstStyle/>
          <a:p>
            <a:pPr algn="ct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lang="en-US" sz="4000"/>
          </a:p>
        </p:txBody>
      </p:sp>
      <p:sp>
        <p:nvSpPr>
          <p:cNvPr id="3" name="TextBox 2">
            <a:extLst>
              <a:ext uri="{FF2B5EF4-FFF2-40B4-BE49-F238E27FC236}">
                <a16:creationId xmlns:a16="http://schemas.microsoft.com/office/drawing/2014/main" id="{E1C054E0-A43F-AF61-BDC9-43DA5A1CBEC4}"/>
              </a:ext>
            </a:extLst>
          </p:cNvPr>
          <p:cNvSpPr txBox="1"/>
          <p:nvPr/>
        </p:nvSpPr>
        <p:spPr>
          <a:xfrm>
            <a:off x="611133" y="2013244"/>
            <a:ext cx="10881804" cy="707886"/>
          </a:xfrm>
          <a:prstGeom prst="rect">
            <a:avLst/>
          </a:prstGeom>
          <a:noFill/>
        </p:spPr>
        <p:txBody>
          <a:bodyPr wrap="square" lIns="91440" tIns="45720" rIns="91440" bIns="45720" anchor="t">
            <a:spAutoFit/>
          </a:bodyPr>
          <a:lstStyle/>
          <a:p>
            <a:pPr algn="ctr">
              <a:defRPr/>
            </a:pPr>
            <a:r>
              <a:rPr lang="en-US" sz="4000">
                <a:solidFill>
                  <a:srgbClr val="000000"/>
                </a:solidFill>
                <a:latin typeface="Calibri"/>
                <a:cs typeface="Times New Roman"/>
              </a:rPr>
              <a:t>Chlamydia: 2000</a:t>
            </a:r>
            <a:r>
              <a:rPr kumimoji="0" lang="en-US" sz="4000" b="0" i="0" u="none" strike="noStrike" kern="1200" cap="none" spc="0" normalizeH="0" baseline="0" noProof="0">
                <a:ln>
                  <a:noFill/>
                </a:ln>
                <a:solidFill>
                  <a:srgbClr val="000000"/>
                </a:solidFill>
                <a:effectLst/>
                <a:uLnTx/>
                <a:uFillTx/>
                <a:latin typeface="Calibri"/>
                <a:cs typeface="Times New Roman"/>
              </a:rPr>
              <a:t> </a:t>
            </a:r>
            <a:r>
              <a:rPr lang="en-US" sz="4000">
                <a:solidFill>
                  <a:srgbClr val="000000"/>
                </a:solidFill>
                <a:latin typeface="Calibri"/>
                <a:cs typeface="Times New Roman"/>
              </a:rPr>
              <a:t>-</a:t>
            </a:r>
            <a:r>
              <a:rPr kumimoji="0" lang="en-US" sz="4000" b="0" i="0" u="none" strike="noStrike" kern="1200" cap="none" spc="0" normalizeH="0" baseline="0" noProof="0">
                <a:ln>
                  <a:noFill/>
                </a:ln>
                <a:solidFill>
                  <a:srgbClr val="000000"/>
                </a:solidFill>
                <a:effectLst/>
                <a:uLnTx/>
                <a:uFillTx/>
                <a:latin typeface="Calibri"/>
                <a:cs typeface="Times New Roman"/>
              </a:rPr>
              <a:t> </a:t>
            </a:r>
            <a:r>
              <a:rPr lang="en-US" sz="4000">
                <a:solidFill>
                  <a:srgbClr val="000000"/>
                </a:solidFill>
                <a:latin typeface="Calibri"/>
                <a:cs typeface="Times New Roman"/>
              </a:rPr>
              <a:t>2024</a:t>
            </a:r>
            <a:endParaRPr lang="en-US" sz="4000">
              <a:ea typeface="Calibri"/>
              <a:cs typeface="Calibri"/>
            </a:endParaRPr>
          </a:p>
        </p:txBody>
      </p:sp>
      <p:pic>
        <p:nvPicPr>
          <p:cNvPr id="4" name="Picture 3">
            <a:extLst>
              <a:ext uri="{FF2B5EF4-FFF2-40B4-BE49-F238E27FC236}">
                <a16:creationId xmlns:a16="http://schemas.microsoft.com/office/drawing/2014/main" id="{C6E174DB-618C-CC61-4E5B-73093299EF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8927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E30E5EC-F11B-A5B6-2F19-8D2A0CD7A0B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92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78433-5F40-38D2-3993-7BF9EAFDE9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9529A-3572-BAF5-4782-EFAFEFC6C4E9}"/>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8E60010B-99B5-6CE0-346B-26735EF0CFA0}"/>
              </a:ext>
            </a:extLst>
          </p:cNvPr>
          <p:cNvSpPr>
            <a:spLocks noGrp="1"/>
          </p:cNvSpPr>
          <p:nvPr>
            <p:ph type="title"/>
          </p:nvPr>
        </p:nvSpPr>
        <p:spPr>
          <a:xfrm>
            <a:off x="952106" y="-1"/>
            <a:ext cx="11239893" cy="97986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a:t>
            </a:r>
            <a:r>
              <a:rPr kumimoji="0" lang="en-US" sz="2800" b="1" i="0" u="none" strike="noStrike" kern="1200" cap="none" spc="0" normalizeH="0" noProof="0">
                <a:ln>
                  <a:noFill/>
                </a:ln>
                <a:solidFill>
                  <a:schemeClr val="bg1"/>
                </a:solidFill>
                <a:effectLst/>
                <a:uLnTx/>
                <a:uFillTx/>
                <a:latin typeface="Calibri"/>
                <a:ea typeface="+mn-ea"/>
                <a:cs typeface="Times New Roman"/>
              </a:rPr>
              <a:t>2024</a:t>
            </a:r>
            <a:r>
              <a:rPr kumimoji="0" lang="en-US" sz="2000" b="1" i="0" u="none" strike="noStrike" kern="1200" cap="none" spc="0" normalizeH="0" baseline="50000" noProof="0">
                <a:ln>
                  <a:noFill/>
                </a:ln>
                <a:solidFill>
                  <a:schemeClr val="bg1"/>
                </a:solidFill>
                <a:effectLst/>
                <a:uLnTx/>
                <a:uFillTx/>
                <a:latin typeface="Calibri"/>
                <a:ea typeface="+mn-ea"/>
                <a:cs typeface="Times New Roman"/>
              </a:rPr>
              <a:t>1</a:t>
            </a:r>
            <a:endParaRPr lang="en-US" sz="2000"/>
          </a:p>
        </p:txBody>
      </p:sp>
      <p:pic>
        <p:nvPicPr>
          <p:cNvPr id="8" name="Picture 7" descr="Graph depicts the rate per 100,000 population of confirmed cases of chlamydia in Massachusetts between 2000 and 2024. It begins at low of 155.5 in 2000 and then climbs to a high of 454.1 in 2019. It drops to 382.8 in 2021, followed by a rise to 411.2 in 2023, and another drop to 378.7 in 2024.">
            <a:extLst>
              <a:ext uri="{FF2B5EF4-FFF2-40B4-BE49-F238E27FC236}">
                <a16:creationId xmlns:a16="http://schemas.microsoft.com/office/drawing/2014/main" id="{58D41A7E-94FC-F961-D854-089408A755D4}"/>
              </a:ext>
            </a:extLst>
          </p:cNvPr>
          <p:cNvPicPr>
            <a:picLocks noChangeAspect="1"/>
          </p:cNvPicPr>
          <p:nvPr/>
        </p:nvPicPr>
        <p:blipFill>
          <a:blip r:embed="rId3"/>
          <a:stretch>
            <a:fillRect/>
          </a:stretch>
        </p:blipFill>
        <p:spPr>
          <a:xfrm>
            <a:off x="0" y="1058851"/>
            <a:ext cx="12192000" cy="4450080"/>
          </a:xfrm>
          <a:prstGeom prst="rect">
            <a:avLst/>
          </a:prstGeom>
        </p:spPr>
      </p:pic>
      <p:sp>
        <p:nvSpPr>
          <p:cNvPr id="7" name="TextBox 6">
            <a:extLst>
              <a:ext uri="{FF2B5EF4-FFF2-40B4-BE49-F238E27FC236}">
                <a16:creationId xmlns:a16="http://schemas.microsoft.com/office/drawing/2014/main" id="{22C180BC-C47A-0FA4-E49E-66375B4B5026}"/>
              </a:ext>
            </a:extLst>
          </p:cNvPr>
          <p:cNvSpPr txBox="1"/>
          <p:nvPr/>
        </p:nvSpPr>
        <p:spPr>
          <a:xfrm>
            <a:off x="290456" y="5492398"/>
            <a:ext cx="11611088"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HIV Surveillance.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2020-2023 data.</a:t>
            </a:r>
          </a:p>
        </p:txBody>
      </p:sp>
      <p:pic>
        <p:nvPicPr>
          <p:cNvPr id="6" name="Picture 5">
            <a:extLst>
              <a:ext uri="{FF2B5EF4-FFF2-40B4-BE49-F238E27FC236}">
                <a16:creationId xmlns:a16="http://schemas.microsoft.com/office/drawing/2014/main" id="{31243CDD-7967-3FE4-E097-434E541C388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6F37-E671-9290-DAFE-29F810D4ED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FA8E53-809F-39EF-DF17-ADE73C690D8A}"/>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3" name="Title 2">
            <a:extLst>
              <a:ext uri="{FF2B5EF4-FFF2-40B4-BE49-F238E27FC236}">
                <a16:creationId xmlns:a16="http://schemas.microsoft.com/office/drawing/2014/main" id="{70042783-2695-B7E2-8F28-6865CA4E5DC6}"/>
              </a:ext>
            </a:extLst>
          </p:cNvPr>
          <p:cNvSpPr>
            <a:spLocks noGrp="1"/>
          </p:cNvSpPr>
          <p:nvPr>
            <p:ph type="title"/>
          </p:nvPr>
        </p:nvSpPr>
        <p:spPr>
          <a:xfrm>
            <a:off x="952106" y="0"/>
            <a:ext cx="11239893" cy="976313"/>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Chlamydia Rates by Gender</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2015 to 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0550BC8-7E8D-8464-AFC0-A60FF0981A2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996627B-084C-8B2C-C7EF-CE3A5222CFA2}"/>
              </a:ext>
            </a:extLst>
          </p:cNvPr>
          <p:cNvSpPr txBox="1"/>
          <p:nvPr/>
        </p:nvSpPr>
        <p:spPr>
          <a:xfrm>
            <a:off x="246334" y="5131785"/>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 2024, there were 9 individuals of transgender experience reported in our data system who do not have current gender documented. These cases were excluded since population estimates for individuals of transgender experience are not available at this time.  There were 17 other individuals with unknown gender which are not included 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2020-2023 data.</a:t>
            </a:r>
          </a:p>
        </p:txBody>
      </p:sp>
      <p:pic>
        <p:nvPicPr>
          <p:cNvPr id="6" name="Picture 5" descr="Confirmed Chlamydia Rates by Gender, Massachusetts, 2010 to 2024​&#10;&#10;Graph depicts the rates per 100,000 population of chlamydia in Massachusetts by gender identity between 2012 and 2024. There are two lines, one for females that begins at 437.6 in 2010 and climbs to 541.5 in 2019 and another for males that begins at 201.9 in 2010 and climbs to 359.4 in 2019. In 2024, females had a rate of 470.8 and males had a rate of 280.2.​&#10;&#10;​&#10;&#10;Note: There were cases reported among transgender individuals in 2014 through 2024. In 2024, there were 9 cases of chlamydia among transgender identified individuals and 17 other individuals with unknown gender not included on this slide.">
            <a:extLst>
              <a:ext uri="{FF2B5EF4-FFF2-40B4-BE49-F238E27FC236}">
                <a16:creationId xmlns:a16="http://schemas.microsoft.com/office/drawing/2014/main" id="{4D328928-CF37-3163-EE8C-44BE53E82708}"/>
              </a:ext>
            </a:extLst>
          </p:cNvPr>
          <p:cNvPicPr>
            <a:picLocks noChangeAspect="1"/>
          </p:cNvPicPr>
          <p:nvPr/>
        </p:nvPicPr>
        <p:blipFill>
          <a:blip r:embed="rId4"/>
          <a:stretch>
            <a:fillRect/>
          </a:stretch>
        </p:blipFill>
        <p:spPr>
          <a:xfrm>
            <a:off x="238581" y="955663"/>
            <a:ext cx="11802879" cy="4176122"/>
          </a:xfrm>
          <a:prstGeom prst="rect">
            <a:avLst/>
          </a:prstGeom>
        </p:spPr>
      </p:pic>
    </p:spTree>
    <p:extLst>
      <p:ext uri="{BB962C8B-B14F-4D97-AF65-F5344CB8AC3E}">
        <p14:creationId xmlns:p14="http://schemas.microsoft.com/office/powerpoint/2010/main" val="108631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DDCEB-2206-B943-451B-C53F4FA725D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AE01E-69D5-8759-5BEE-1F5A3CE26FC1}"/>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3" name="Title 2">
            <a:extLst>
              <a:ext uri="{FF2B5EF4-FFF2-40B4-BE49-F238E27FC236}">
                <a16:creationId xmlns:a16="http://schemas.microsoft.com/office/drawing/2014/main" id="{2B6F471B-45AB-E7AF-589E-19440DEF41AE}"/>
              </a:ext>
            </a:extLst>
          </p:cNvPr>
          <p:cNvSpPr>
            <a:spLocks noGrp="1"/>
          </p:cNvSpPr>
          <p:nvPr>
            <p:ph type="title"/>
          </p:nvPr>
        </p:nvSpPr>
        <p:spPr>
          <a:xfrm>
            <a:off x="952106" y="0"/>
            <a:ext cx="11239894" cy="976287"/>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Chlamydia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1, 2</a:t>
            </a:r>
            <a:br>
              <a:rPr lang="en-US" sz="2800" b="1" baseline="3000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Massachusetts, 2015-2024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3</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shows the number of chlamydia cases among transgender individuals in Massachusetts between 2015 and 2024. The case counts 7, 21, 33, 57, 73, 64, 75, 78, 72, and 51 for 2015, 2016, 2017, 2018, 2019, 2020, 2021, 2022, 2023, and 2024, respectively. &#10;">
            <a:extLst>
              <a:ext uri="{FF2B5EF4-FFF2-40B4-BE49-F238E27FC236}">
                <a16:creationId xmlns:a16="http://schemas.microsoft.com/office/drawing/2014/main" id="{D4F67395-EFCD-D3C1-3426-1F8CA4421BD5}"/>
              </a:ext>
            </a:extLst>
          </p:cNvPr>
          <p:cNvPicPr>
            <a:picLocks noChangeAspect="1"/>
          </p:cNvPicPr>
          <p:nvPr/>
        </p:nvPicPr>
        <p:blipFill>
          <a:blip r:embed="rId3"/>
          <a:stretch>
            <a:fillRect/>
          </a:stretch>
        </p:blipFill>
        <p:spPr>
          <a:xfrm>
            <a:off x="229919" y="1085447"/>
            <a:ext cx="11827265" cy="4493141"/>
          </a:xfrm>
          <a:prstGeom prst="rect">
            <a:avLst/>
          </a:prstGeom>
        </p:spPr>
      </p:pic>
      <p:pic>
        <p:nvPicPr>
          <p:cNvPr id="4" name="Picture 3">
            <a:extLst>
              <a:ext uri="{FF2B5EF4-FFF2-40B4-BE49-F238E27FC236}">
                <a16:creationId xmlns:a16="http://schemas.microsoft.com/office/drawing/2014/main" id="{A4C4EDD1-786B-1236-7B0D-22AED4CC70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C868C13-FE61-65C1-E67E-4A64D4C7514B}"/>
              </a:ext>
            </a:extLst>
          </p:cNvPr>
          <p:cNvSpPr txBox="1"/>
          <p:nvPr/>
        </p:nvSpPr>
        <p:spPr>
          <a:xfrm>
            <a:off x="248393" y="5495986"/>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06/02/2025</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Prior to 2015 MA DSTDP was not able to capture expanded gender identity including individuals of transgender experience within our data system.</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All individuals of transgender experience are included in this graph regardless of current gender. </a:t>
            </a: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3. Please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consider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the impact of the COVID-19 pandemic on infectious disease screening, treatment and surveillance in the interpretation of 2020-2023 data.</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defRPr/>
            </a:pP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124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9F68C-271E-ECDE-C758-1E3E6D87FD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B04CE-F230-738B-6322-F74BE7340028}"/>
              </a:ext>
            </a:extLst>
          </p:cNvPr>
          <p:cNvSpPr>
            <a:spLocks noGrp="1"/>
          </p:cNvSpPr>
          <p:nvPr>
            <p:ph type="sldNum" sz="quarter" idx="4"/>
          </p:nvPr>
        </p:nvSpPr>
        <p:spPr/>
        <p:txBody>
          <a:bodyPr/>
          <a:lstStyle/>
          <a:p>
            <a:fld id="{CA49D0EE-DE7F-324B-A84C-F36708423CDB}" type="slidenum">
              <a:rPr lang="en-US" smtClean="0"/>
              <a:pPr/>
              <a:t>7</a:t>
            </a:fld>
            <a:endParaRPr lang="en-US"/>
          </a:p>
        </p:txBody>
      </p:sp>
      <p:sp>
        <p:nvSpPr>
          <p:cNvPr id="3" name="Title 2">
            <a:extLst>
              <a:ext uri="{FF2B5EF4-FFF2-40B4-BE49-F238E27FC236}">
                <a16:creationId xmlns:a16="http://schemas.microsoft.com/office/drawing/2014/main" id="{5691F6A3-DAD6-7619-68F1-A4F3CD6A5A70}"/>
              </a:ext>
            </a:extLst>
          </p:cNvPr>
          <p:cNvSpPr>
            <a:spLocks noGrp="1"/>
          </p:cNvSpPr>
          <p:nvPr>
            <p:ph type="title"/>
          </p:nvPr>
        </p:nvSpPr>
        <p:spPr>
          <a:xfrm>
            <a:off x="952106" y="7289"/>
            <a:ext cx="11239894" cy="967435"/>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Chlamydia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Graph depicts rate per 100,000 population of chlamydia cases reported in Massachusetts by county comparing 2022 through 2024. The rate in 2024 is highest in Suffolk county with a rate of 776.0 followed by Hampden county with a rate of 511.1. The lowest rates were in Franklin and Hampshire county. &#10;">
            <a:extLst>
              <a:ext uri="{FF2B5EF4-FFF2-40B4-BE49-F238E27FC236}">
                <a16:creationId xmlns:a16="http://schemas.microsoft.com/office/drawing/2014/main" id="{9B482A96-0771-D638-3525-5F3007035EC9}"/>
              </a:ext>
            </a:extLst>
          </p:cNvPr>
          <p:cNvPicPr>
            <a:picLocks noChangeAspect="1"/>
          </p:cNvPicPr>
          <p:nvPr/>
        </p:nvPicPr>
        <p:blipFill>
          <a:blip r:embed="rId3"/>
          <a:stretch>
            <a:fillRect/>
          </a:stretch>
        </p:blipFill>
        <p:spPr>
          <a:xfrm>
            <a:off x="151054" y="988578"/>
            <a:ext cx="11876037" cy="5358848"/>
          </a:xfrm>
          <a:prstGeom prst="rect">
            <a:avLst/>
          </a:prstGeom>
        </p:spPr>
      </p:pic>
      <p:pic>
        <p:nvPicPr>
          <p:cNvPr id="4" name="Picture 3">
            <a:extLst>
              <a:ext uri="{FF2B5EF4-FFF2-40B4-BE49-F238E27FC236}">
                <a16:creationId xmlns:a16="http://schemas.microsoft.com/office/drawing/2014/main" id="{5ADB7B03-95F7-DFC4-7BF0-55D19E473A4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A5C1C6B-0828-6159-2102-9FD53CDEF846}"/>
              </a:ext>
            </a:extLst>
          </p:cNvPr>
          <p:cNvSpPr txBox="1"/>
          <p:nvPr/>
        </p:nvSpPr>
        <p:spPr>
          <a:xfrm>
            <a:off x="187743" y="5487710"/>
            <a:ext cx="10637275"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2020-2023 data.</a:t>
            </a:r>
          </a:p>
        </p:txBody>
      </p:sp>
    </p:spTree>
    <p:extLst>
      <p:ext uri="{BB962C8B-B14F-4D97-AF65-F5344CB8AC3E}">
        <p14:creationId xmlns:p14="http://schemas.microsoft.com/office/powerpoint/2010/main" val="225901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F71FC-462F-5ECE-DE84-5C20560630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FD911-88FE-77D3-1C0E-459BF60850A9}"/>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F7461D50-F067-6079-C78D-C328A82C04CE}"/>
              </a:ext>
            </a:extLst>
          </p:cNvPr>
          <p:cNvSpPr>
            <a:spLocks/>
          </p:cNvSpPr>
          <p:nvPr/>
        </p:nvSpPr>
        <p:spPr>
          <a:xfrm>
            <a:off x="592822" y="56524"/>
            <a:ext cx="10972800" cy="8746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itle 2">
            <a:extLst>
              <a:ext uri="{FF2B5EF4-FFF2-40B4-BE49-F238E27FC236}">
                <a16:creationId xmlns:a16="http://schemas.microsoft.com/office/drawing/2014/main" id="{4606295B-D194-E41F-5076-55DF7A3C7547}"/>
              </a:ext>
            </a:extLst>
          </p:cNvPr>
          <p:cNvSpPr txBox="1">
            <a:spLocks noGrp="1"/>
          </p:cNvSpPr>
          <p:nvPr>
            <p:ph type="title" idx="4294967295"/>
          </p:nvPr>
        </p:nvSpPr>
        <p:spPr>
          <a:xfrm>
            <a:off x="611133" y="2013244"/>
            <a:ext cx="108818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a:ea typeface="+mn-ea"/>
                <a:cs typeface="Times New Roman"/>
              </a:rPr>
              <a:t>Gonorrhea: 2000 - 2024</a:t>
            </a:r>
            <a:endParaRPr kumimoji="0" lang="en-US" sz="4000" b="0" i="0" u="none" strike="noStrike" kern="1200" cap="none" spc="0" normalizeH="0" baseline="0" noProof="0">
              <a:ln>
                <a:noFill/>
              </a:ln>
              <a:solidFill>
                <a:schemeClr val="tx1"/>
              </a:solidFill>
              <a:effectLst/>
              <a:uLnTx/>
              <a:uFillTx/>
              <a:latin typeface="+mn-lt"/>
              <a:ea typeface="Calibri"/>
              <a:cs typeface="Calibri"/>
            </a:endParaRPr>
          </a:p>
        </p:txBody>
      </p:sp>
      <p:pic>
        <p:nvPicPr>
          <p:cNvPr id="4" name="Picture 3">
            <a:extLst>
              <a:ext uri="{FF2B5EF4-FFF2-40B4-BE49-F238E27FC236}">
                <a16:creationId xmlns:a16="http://schemas.microsoft.com/office/drawing/2014/main" id="{D6FA60DA-6CA6-290D-852B-AA54E2E032A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8927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86C6BA-73B0-BA27-4BF2-5DD9B7277EA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90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906F7-8E33-B813-5EF7-D6FF617EB37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B0171-D251-1128-BB8E-6859A885F9F9}"/>
              </a:ext>
            </a:extLst>
          </p:cNvPr>
          <p:cNvSpPr>
            <a:spLocks noGrp="1"/>
          </p:cNvSpPr>
          <p:nvPr>
            <p:ph type="sldNum" sz="quarter" idx="4"/>
          </p:nvPr>
        </p:nvSpPr>
        <p:spPr/>
        <p:txBody>
          <a:bodyPr/>
          <a:lstStyle/>
          <a:p>
            <a:fld id="{CA49D0EE-DE7F-324B-A84C-F36708423CDB}" type="slidenum">
              <a:rPr lang="en-US" smtClean="0"/>
              <a:pPr/>
              <a:t>9</a:t>
            </a:fld>
            <a:endParaRPr lang="en-US"/>
          </a:p>
        </p:txBody>
      </p:sp>
      <p:sp>
        <p:nvSpPr>
          <p:cNvPr id="3" name="Title 2">
            <a:extLst>
              <a:ext uri="{FF2B5EF4-FFF2-40B4-BE49-F238E27FC236}">
                <a16:creationId xmlns:a16="http://schemas.microsoft.com/office/drawing/2014/main" id="{E566D59F-01CC-1E05-92EE-9C51C0490EA9}"/>
              </a:ext>
            </a:extLst>
          </p:cNvPr>
          <p:cNvSpPr>
            <a:spLocks noGrp="1"/>
          </p:cNvSpPr>
          <p:nvPr>
            <p:ph type="title"/>
          </p:nvPr>
        </p:nvSpPr>
        <p:spPr>
          <a:xfrm>
            <a:off x="952106" y="13182"/>
            <a:ext cx="11239894" cy="950150"/>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Rate of Confirmed Gonorrhea Cases, Massachusetts, 2000-2024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depicts the rate per 100,000 population of confirmed cases of gonorrhea in Massachusetts between 2000 and 2024. It begins at 43.3 in 2000, drops to a low of 29.4 in 2009 and climbs to a high of 139.1 in 2023, followed by a drop to 123.4 in 2024.&#10;">
            <a:extLst>
              <a:ext uri="{FF2B5EF4-FFF2-40B4-BE49-F238E27FC236}">
                <a16:creationId xmlns:a16="http://schemas.microsoft.com/office/drawing/2014/main" id="{FBDC316E-B6B0-7A6E-1EFB-B3C26D861F94}"/>
              </a:ext>
            </a:extLst>
          </p:cNvPr>
          <p:cNvPicPr>
            <a:picLocks noChangeAspect="1"/>
          </p:cNvPicPr>
          <p:nvPr/>
        </p:nvPicPr>
        <p:blipFill>
          <a:blip r:embed="rId3"/>
          <a:stretch>
            <a:fillRect/>
          </a:stretch>
        </p:blipFill>
        <p:spPr>
          <a:xfrm>
            <a:off x="0" y="1053668"/>
            <a:ext cx="12192000" cy="4425696"/>
          </a:xfrm>
          <a:prstGeom prst="rect">
            <a:avLst/>
          </a:prstGeom>
        </p:spPr>
      </p:pic>
      <p:sp>
        <p:nvSpPr>
          <p:cNvPr id="6" name="Rectangle 5">
            <a:extLst>
              <a:ext uri="{FF2B5EF4-FFF2-40B4-BE49-F238E27FC236}">
                <a16:creationId xmlns:a16="http://schemas.microsoft.com/office/drawing/2014/main" id="{3E6651FC-67F2-F241-C707-E0748F2CDF8C}"/>
              </a:ext>
            </a:extLst>
          </p:cNvPr>
          <p:cNvSpPr/>
          <p:nvPr/>
        </p:nvSpPr>
        <p:spPr>
          <a:xfrm>
            <a:off x="307601" y="5479365"/>
            <a:ext cx="11576798" cy="1015663"/>
          </a:xfrm>
          <a:prstGeom prst="rect">
            <a:avLst/>
          </a:prstGeom>
        </p:spPr>
        <p:txBody>
          <a:bodyPr wrap="square" lIns="91440" tIns="45720" rIns="91440" bIns="45720" anchor="t">
            <a:spAutoFit/>
          </a:bodyPr>
          <a:lstStyle/>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and are subject to change. </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1.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Please consider the impact of the COVID-19 pandemic on infectious disease screening, treatment and surveillance in the interpretation of 2020-2023 data.</a:t>
            </a:r>
          </a:p>
        </p:txBody>
      </p:sp>
      <p:pic>
        <p:nvPicPr>
          <p:cNvPr id="4" name="Picture 3">
            <a:extLst>
              <a:ext uri="{FF2B5EF4-FFF2-40B4-BE49-F238E27FC236}">
                <a16:creationId xmlns:a16="http://schemas.microsoft.com/office/drawing/2014/main" id="{B75D61F9-E26E-22AB-CC16-C79539C8458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073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91810b0-a6f7-4310-bd0d-d56b138bcd8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F62F3D2789DA4BB1268888781DE03E" ma:contentTypeVersion="16" ma:contentTypeDescription="Create a new document." ma:contentTypeScope="" ma:versionID="1f0b090237406ea22ceb9deadfa791e3">
  <xsd:schema xmlns:xsd="http://www.w3.org/2001/XMLSchema" xmlns:xs="http://www.w3.org/2001/XMLSchema" xmlns:p="http://schemas.microsoft.com/office/2006/metadata/properties" xmlns:ns3="591810b0-a6f7-4310-bd0d-d56b138bcd83" xmlns:ns4="9a71072e-13b5-44a2-b931-c0496042d744" targetNamespace="http://schemas.microsoft.com/office/2006/metadata/properties" ma:root="true" ma:fieldsID="e2c9884d53d2a3004656230b2f1c127f" ns3:_="" ns4:_="">
    <xsd:import namespace="591810b0-a6f7-4310-bd0d-d56b138bcd83"/>
    <xsd:import namespace="9a71072e-13b5-44a2-b931-c0496042d7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bjectDetectorVersions" minOccurs="0"/>
                <xsd:element ref="ns3:MediaServiceDateTaken" minOccurs="0"/>
                <xsd:element ref="ns3:MediaServiceLocation"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810b0-a6f7-4310-bd0d-d56b138bc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71072e-13b5-44a2-b931-c0496042d7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BCEDF-0831-41BC-B2C0-75109744D4D2}">
  <ds:schemaRefs>
    <ds:schemaRef ds:uri="http://schemas.microsoft.com/sharepoint/v3/contenttype/forms"/>
  </ds:schemaRefs>
</ds:datastoreItem>
</file>

<file path=customXml/itemProps2.xml><?xml version="1.0" encoding="utf-8"?>
<ds:datastoreItem xmlns:ds="http://schemas.openxmlformats.org/officeDocument/2006/customXml" ds:itemID="{0CDF2B91-EE50-466A-BE8A-3616C757D033}">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9a71072e-13b5-44a2-b931-c0496042d744"/>
    <ds:schemaRef ds:uri="591810b0-a6f7-4310-bd0d-d56b138bcd83"/>
    <ds:schemaRef ds:uri="http://www.w3.org/XML/1998/namespace"/>
    <ds:schemaRef ds:uri="http://purl.org/dc/terms/"/>
  </ds:schemaRefs>
</ds:datastoreItem>
</file>

<file path=customXml/itemProps3.xml><?xml version="1.0" encoding="utf-8"?>
<ds:datastoreItem xmlns:ds="http://schemas.openxmlformats.org/officeDocument/2006/customXml" ds:itemID="{72545238-4AE3-45D8-B641-D864B8672D65}">
  <ds:schemaRefs>
    <ds:schemaRef ds:uri="591810b0-a6f7-4310-bd0d-d56b138bcd83"/>
    <ds:schemaRef ds:uri="9a71072e-13b5-44a2-b931-c0496042d7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9</TotalTime>
  <Words>4149</Words>
  <Application>Microsoft Office PowerPoint</Application>
  <PresentationFormat>Widescreen</PresentationFormat>
  <Paragraphs>209</Paragraphs>
  <Slides>22</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Aptos</vt:lpstr>
      <vt:lpstr>Aptos Display</vt:lpstr>
      <vt:lpstr>Arial</vt:lpstr>
      <vt:lpstr>Calibri</vt:lpstr>
      <vt:lpstr>Franklin Gothic Book</vt:lpstr>
      <vt:lpstr>Times New Roman</vt:lpstr>
      <vt:lpstr>Office Theme</vt:lpstr>
      <vt:lpstr>1_Office Theme</vt:lpstr>
      <vt:lpstr>Brief Surveillance Data Overview of Sexually Transmitted Infections, Massachusetts,  2000-2024</vt:lpstr>
      <vt:lpstr>Outline</vt:lpstr>
      <vt:lpstr>Massachusetts STI Trends</vt:lpstr>
      <vt:lpstr>Rate of Confirmed Chlamydia Cases, Massachusetts, 2000-20241</vt:lpstr>
      <vt:lpstr>Confirmed Chlamydia Rates by Gender1, Massachusetts, 2015 to 20242</vt:lpstr>
      <vt:lpstr>Chlamydia Among Individuals of Transgender Experience,1, 2  Massachusetts, 2015-20243</vt:lpstr>
      <vt:lpstr>Confirmed Chlamydia Rates by County and Statewide,  Massachusetts, 2022-20241</vt:lpstr>
      <vt:lpstr>Gonorrhea: 2000 - 2024</vt:lpstr>
      <vt:lpstr>Rate of Confirmed Gonorrhea Cases, Massachusetts, 2000-20241</vt:lpstr>
      <vt:lpstr>Confirmed Gonorrhea Rates by Gender1, Massachusetts,  2015-20242</vt:lpstr>
      <vt:lpstr>Gonorrhea Among Individuals of Transgender Experience1,  Massachusetts, 2015-20242</vt:lpstr>
      <vt:lpstr>Confirmed Gonorrhea Rates by County and Statewide,  Massachusetts, 2022-20241</vt:lpstr>
      <vt:lpstr>Infectious Syphilis: 2000 - 2024</vt:lpstr>
      <vt:lpstr>Confirmed and Probable Infectious Syphilis1 Rates,  Massachusetts, 2000-20242</vt:lpstr>
      <vt:lpstr>Confirmed and Probable Infectious Syphilis1 Rates by Gender,2 Massachusetts, 2015-20243</vt:lpstr>
      <vt:lpstr>Infectious Syphilis1 Reported Cases by Race/Ethnicity2,  Massachusetts, 2015-20243</vt:lpstr>
      <vt:lpstr>Confirmed and Probable Infectious Syphilis1 Among Individuals of Transgender Experience2, Massachusetts, 2015-20243, 4</vt:lpstr>
      <vt:lpstr>Confirmed and Probable Infectious Syphilis1 Rates by County and Statewide, Massachusetts, 2022-20242</vt:lpstr>
      <vt:lpstr>Confirmed and Probable Infectious Syphilis1 Rates by Stage of Infection, Massachusetts, 2015-20242</vt:lpstr>
      <vt:lpstr>Infectious Syphilis1 Reported Cases by Sexual Risk Categories, Massachusetts, 2015-20242</vt:lpstr>
      <vt:lpstr>Congenital Syphilis Cases and Rate of Confirmed and Probable Infectious Syphilis1 Among Persons of Reproductive Potential Ages 15 to 49 Years, Massachusetts, 2010-20242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Surveillance Data Overview of Sexually Transmitted Infections, Massachusetts,</dc:title>
  <dc:creator>Aubee, Alexandra J (DPH)</dc:creator>
  <cp:lastModifiedBy>Yeaple, Jennifer (DPH)</cp:lastModifiedBy>
  <cp:revision>1</cp:revision>
  <dcterms:created xsi:type="dcterms:W3CDTF">2025-04-14T18:36:54Z</dcterms:created>
  <dcterms:modified xsi:type="dcterms:W3CDTF">2025-08-04T13:17:35Z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0x01010008F62F3D2789DA4BB1268888781DE03E</vt:lpwstr>
  </property>
</Properties>
</file>