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4"/>
    <p:sldMasterId id="2147483703" r:id="rId5"/>
    <p:sldMasterId id="2147483705" r:id="rId6"/>
  </p:sldMasterIdLst>
  <p:notesMasterIdLst>
    <p:notesMasterId r:id="rId33"/>
  </p:notesMasterIdLst>
  <p:sldIdLst>
    <p:sldId id="843" r:id="rId7"/>
    <p:sldId id="912" r:id="rId8"/>
    <p:sldId id="910" r:id="rId9"/>
    <p:sldId id="258" r:id="rId10"/>
    <p:sldId id="257" r:id="rId11"/>
    <p:sldId id="851" r:id="rId12"/>
    <p:sldId id="869" r:id="rId13"/>
    <p:sldId id="857" r:id="rId14"/>
    <p:sldId id="873" r:id="rId15"/>
    <p:sldId id="870" r:id="rId16"/>
    <p:sldId id="909" r:id="rId17"/>
    <p:sldId id="871" r:id="rId18"/>
    <p:sldId id="864" r:id="rId19"/>
    <p:sldId id="858" r:id="rId20"/>
    <p:sldId id="260" r:id="rId21"/>
    <p:sldId id="889" r:id="rId22"/>
    <p:sldId id="908" r:id="rId23"/>
    <p:sldId id="874" r:id="rId24"/>
    <p:sldId id="877" r:id="rId25"/>
    <p:sldId id="865" r:id="rId26"/>
    <p:sldId id="885" r:id="rId27"/>
    <p:sldId id="866" r:id="rId28"/>
    <p:sldId id="904" r:id="rId29"/>
    <p:sldId id="905" r:id="rId30"/>
    <p:sldId id="906" r:id="rId31"/>
    <p:sldId id="888" r:id="rId32"/>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EEC24E06-A7A4-92B7-52BF-712283F179AF}" name="Amanda Smith" initials="AS" userId="S::asmith@bscgroup.com::896f743d-b0ce-4c87-b7d6-b8884534f84a" providerId="AD"/>
  <p188:author id="{1A4DEB3D-CB10-C2BA-92F5-16D2020A4F09}" name="Kemen, Katherine" initials="KK" userId="S::kkemen_bscgroup.com#ext#@massgov.onmicrosoft.com::4c2c200e-3a73-41ad-89b3-b4796a41876e" providerId="AD"/>
  <p188:author id="{EA6BB740-3465-F785-64D0-85199F3F08C4}" name="Katherine Kemen" initials="KK" userId="S::KKemen@bscgroup.com::e84cfca0-a8c5-4f95-b870-efc51e220d17" providerId="AD"/>
  <p188:author id="{64201C74-420E-15B9-1D31-6BAD8CAB687A}" name="Katherine Kemen" initials="KK" userId="Katherine Kemen" providerId="None"/>
  <p188:author id="{19361189-F826-4B8D-947E-67D338A9A7A7}" name="Echandi, Alexandra (DCR)" initials="AE" userId="S::Alexandra.Echandi2@mass.gov::ac801b8a-9a30-44fc-bf5b-7cefe4ca31dc" providerId="AD"/>
  <p188:author id="{49D67299-8AFC-A31D-F07F-BCB9579DE85B}" name="Cushing, Daniel (DCR)" initials="CD" userId="S::daniel.cushing@mass.gov::b3f835cd-ceb9-4f17-a7ce-3fbbc84ea026" providerId="AD"/>
  <p188:author id="{F02B15CE-BB45-E154-6CB9-5E29E11A866A}" name="Amanda Smith" initials="AS" userId="Amanda Smith" providerId="None"/>
  <p188:author id="{37738CD3-6007-C046-A9E3-0891AFE61B25}" name="Echandi, Alexandra (DCR)" initials="EA" userId="S::alexandra.echandi2@mass.gov::ac801b8a-9a30-44fc-bf5b-7cefe4ca31dc" providerId="AD"/>
  <p188:author id="{547FAFE2-3991-9D60-7B25-C2FD2D20A7B2}" name="Rachel Salch" initials="RS" userId="S::RSalch@bscgroup.com::130ca6c3-2cc8-4fa8-b62c-dd3b997b6e8e" providerId="AD"/>
  <p188:author id="{F086ACFD-7EBB-FD29-EB76-044F7A221A1E}" name="Amanda Smith" initials="AS" userId="S::asmith_bscgroup.com#ext#@massgov.onmicrosoft.com::dba72e57-3cef-4c9c-9484-839b2b1bf275"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3B434B"/>
    <a:srgbClr val="5E504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E62055-2BEF-413F-B674-3CCA747B4822}" v="96" dt="2026-10-08T12:41:03.585"/>
    <p1510:client id="{1D43E550-7B2E-008E-05E3-15113FF37635}" v="2" dt="2026-10-07T18:56:22.241"/>
    <p1510:client id="{45AAB3F3-7FA4-EB53-B08C-F2C0335C5C26}" v="10" dt="2026-10-07T16:29:49.286"/>
    <p1510:client id="{4A4176A3-1BFB-1601-0A3F-D6D5AFAE00B7}" v="75" dt="2026-10-07T16:03:10.093"/>
    <p1510:client id="{8C5CAB38-E6A9-EB39-5375-1316298CE98E}" v="79" dt="2026-10-07T16:04:06.875"/>
    <p1510:client id="{CFB24DCD-DD77-AEA9-C49B-5B9F649EA138}" v="6" dt="2026-10-08T12:26:48.739"/>
    <p1510:client id="{D75E58FE-B817-4BAE-A247-E25D6E07A20D}" v="12" dt="2026-10-07T13:57:13.477"/>
    <p1510:client id="{FFE085B4-2F82-479B-ADB2-7A93CC93109F}" v="2618" dt="2026-10-07T21:51:53.771"/>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52" autoAdjust="0"/>
    <p:restoredTop sz="94659" autoAdjust="0"/>
  </p:normalViewPr>
  <p:slideViewPr>
    <p:cSldViewPr snapToGrid="0">
      <p:cViewPr>
        <p:scale>
          <a:sx n="70" d="100"/>
          <a:sy n="70" d="100"/>
        </p:scale>
        <p:origin x="1056" y="990"/>
      </p:cViewPr>
      <p:guideLst/>
    </p:cSldViewPr>
  </p:slideViewPr>
  <p:outlineViewPr>
    <p:cViewPr>
      <p:scale>
        <a:sx n="33" d="100"/>
        <a:sy n="33" d="100"/>
      </p:scale>
      <p:origin x="0" y="-60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39" Type="http://schemas.microsoft.com/office/2018/10/relationships/authors" Target="authors.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notesMaster" Target="notesMasters/notesMaster1.xml"/><Relationship Id="rId38"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slide" Target="slides/slide26.xml"/><Relationship Id="rId37"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slide" Target="slides/slide25.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7797012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04046">
              <a:defRPr/>
            </a:pPr>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D1CC89-63B1-4D76-BA77-5AB657583EC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979951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dirty="0"/>
          </a:p>
        </p:txBody>
      </p:sp>
      <p:sp>
        <p:nvSpPr>
          <p:cNvPr id="4" name="Slide Number Placeholder 3"/>
          <p:cNvSpPr>
            <a:spLocks noGrp="1"/>
          </p:cNvSpPr>
          <p:nvPr>
            <p:ph type="sldNum" sz="quarter" idx="5"/>
          </p:nvPr>
        </p:nvSpPr>
        <p:spPr/>
        <p:txBody>
          <a:bodyPr/>
          <a:lstStyle/>
          <a:p>
            <a:fld id="{1DD1CC89-63B1-4D76-BA77-5AB657583ECC}" type="slidenum">
              <a:rPr lang="en-US" smtClean="0"/>
              <a:t>3</a:t>
            </a:fld>
            <a:endParaRPr lang="en-US"/>
          </a:p>
        </p:txBody>
      </p:sp>
    </p:spTree>
    <p:extLst>
      <p:ext uri="{BB962C8B-B14F-4D97-AF65-F5344CB8AC3E}">
        <p14:creationId xmlns:p14="http://schemas.microsoft.com/office/powerpoint/2010/main" val="25897995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1DD1CC89-63B1-4D76-BA77-5AB657583ECC}" type="slidenum">
              <a:rPr kumimoji="0" lang="en-US"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589799515"/>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422769681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86613B-4D93-DB07-A6AF-34163B54CF3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3422686-E92F-1C3F-661E-51E06A8B15F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684FB3F-DDCA-41AD-0D88-931BE420F73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600"/>
          </a:p>
          <a:p>
            <a:pPr marL="0" lvl="0" indent="0">
              <a:buFont typeface="Arial" panose="020B0604020202020204" pitchFamily="34" charset="0"/>
              <a:buNone/>
            </a:pPr>
            <a:endParaRPr lang="en-US" sz="1600"/>
          </a:p>
          <a:p>
            <a:pPr marL="171450" lvl="0" indent="-171450">
              <a:buFont typeface="Arial" panose="020B0604020202020204" pitchFamily="34" charset="0"/>
              <a:buChar char="•"/>
            </a:pPr>
            <a:endParaRPr lang="en-US" sz="1600"/>
          </a:p>
          <a:p>
            <a:pPr marL="171450" lvl="0" indent="-171450">
              <a:buFont typeface="Arial" panose="020B0604020202020204" pitchFamily="34" charset="0"/>
              <a:buChar char="•"/>
            </a:pPr>
            <a:endParaRPr lang="en-US" sz="1600"/>
          </a:p>
          <a:p>
            <a:pPr lvl="0"/>
            <a:endParaRPr lang="en-US" sz="1600"/>
          </a:p>
        </p:txBody>
      </p:sp>
      <p:sp>
        <p:nvSpPr>
          <p:cNvPr id="4" name="Slide Number Placeholder 3">
            <a:extLst>
              <a:ext uri="{FF2B5EF4-FFF2-40B4-BE49-F238E27FC236}">
                <a16:creationId xmlns:a16="http://schemas.microsoft.com/office/drawing/2014/main" id="{92653D2A-4BA9-1C82-423C-D9D3A468E024}"/>
              </a:ext>
            </a:extLst>
          </p:cNvPr>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39504534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B23FE9F-EC8C-D696-9B52-BCA3A0657CE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6EC9A91-4528-B51E-8047-95F8A025B35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66FC22A4-0CFD-861B-1CE7-74265B0343A8}"/>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F27E0653-CFAE-4708-D647-0D4B8C0E911F}"/>
              </a:ext>
            </a:extLst>
          </p:cNvPr>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40305254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112789-FB99-5D7F-C02B-E5AB53AF179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9B18F89B-30C7-18F4-C763-0BF91CBAF52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A498514-9B93-835C-965A-ACFA10555139}"/>
              </a:ext>
            </a:extLst>
          </p:cNvPr>
          <p:cNvSpPr>
            <a:spLocks noGrp="1"/>
          </p:cNvSpPr>
          <p:nvPr>
            <p:ph type="body" idx="1"/>
          </p:nvPr>
        </p:nvSpPr>
        <p:spPr/>
        <p:txBody>
          <a:bodyPr/>
          <a:lstStyle/>
          <a:p>
            <a:pPr lvl="0" rtl="0" fontAlgn="base"/>
            <a:endParaRPr lang="en-US" dirty="0"/>
          </a:p>
        </p:txBody>
      </p:sp>
      <p:sp>
        <p:nvSpPr>
          <p:cNvPr id="4" name="Slide Number Placeholder 3">
            <a:extLst>
              <a:ext uri="{FF2B5EF4-FFF2-40B4-BE49-F238E27FC236}">
                <a16:creationId xmlns:a16="http://schemas.microsoft.com/office/drawing/2014/main" id="{D5F4834C-6ADB-98F3-F688-3B22EB9FE41F}"/>
              </a:ext>
            </a:extLst>
          </p:cNvPr>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29457839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79C8FF-1D74-9CA3-F233-3E9021B5165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38A7A22B-50C8-B238-988C-DFF9D3E6C6A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7DBF13F-F7F9-401A-4DC1-ED02D9FB9A3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	</a:t>
            </a:r>
          </a:p>
        </p:txBody>
      </p:sp>
      <p:sp>
        <p:nvSpPr>
          <p:cNvPr id="4" name="Slide Number Placeholder 3">
            <a:extLst>
              <a:ext uri="{FF2B5EF4-FFF2-40B4-BE49-F238E27FC236}">
                <a16:creationId xmlns:a16="http://schemas.microsoft.com/office/drawing/2014/main" id="{E7FBD510-9B25-706A-1624-134D59F82800}"/>
              </a:ext>
            </a:extLst>
          </p:cNvPr>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279755811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EC6C09-FF7C-6DF1-67A8-ABDD3B401B4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12F2DD5-1B06-6ED6-6405-7672CEB08DBE}"/>
              </a:ext>
            </a:extLst>
          </p:cNvPr>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a:extLst>
              <a:ext uri="{FF2B5EF4-FFF2-40B4-BE49-F238E27FC236}">
                <a16:creationId xmlns:a16="http://schemas.microsoft.com/office/drawing/2014/main" id="{02A1C900-25CC-8ABF-8213-0176AE1F753B}"/>
              </a:ext>
            </a:extLst>
          </p:cNvPr>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87337071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4CE4414-27B3-6A57-4842-C19146F4A42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5F97D2-5ADB-A71B-4E39-A09C65060E4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B1DC083-288A-2D6C-CA52-E02BD3ADD4A5}"/>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	</a:t>
            </a:r>
          </a:p>
        </p:txBody>
      </p:sp>
      <p:sp>
        <p:nvSpPr>
          <p:cNvPr id="4" name="Slide Number Placeholder 3">
            <a:extLst>
              <a:ext uri="{FF2B5EF4-FFF2-40B4-BE49-F238E27FC236}">
                <a16:creationId xmlns:a16="http://schemas.microsoft.com/office/drawing/2014/main" id="{1EA20C43-CCCE-C367-C459-92D89250CBF6}"/>
              </a:ext>
            </a:extLst>
          </p:cNvPr>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276276713"/>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rtl="0" fontAlgn="base"/>
            <a:endParaRPr lang="en-US" dirty="0"/>
          </a:p>
        </p:txBody>
      </p:sp>
      <p:sp>
        <p:nvSpPr>
          <p:cNvPr id="4" name="Slide Number Placeholder 3"/>
          <p:cNvSpPr>
            <a:spLocks noGrp="1"/>
          </p:cNvSpPr>
          <p:nvPr>
            <p:ph type="sldNum" idx="5"/>
          </p:nvPr>
        </p:nvSpPr>
        <p:spPr/>
        <p:txBody>
          <a:bodyPr/>
          <a:lstStyle/>
          <a:p>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B2DD59-E687-6B72-95F7-1641D73F4C4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3B0D0C-CA22-4EC6-54A3-8B7503FA2E96}"/>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02AE76E-0583-8083-9624-DA5253BBEE2F}"/>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43D09A1F-0EA2-7134-54C6-F96F1650B61A}"/>
              </a:ext>
            </a:extLst>
          </p:cNvPr>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7786511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US"/>
          </a:p>
        </p:txBody>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306688900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8600" y="1524000"/>
            <a:ext cx="7315200" cy="4114800"/>
          </a:xfrm>
          <a:prstGeom prst="rect">
            <a:avLst/>
          </a:prstGeom>
          <a:noFill/>
          <a:ln w="12700">
            <a:solidFill>
              <a:prstClr val="black"/>
            </a:solidFill>
          </a:ln>
        </p:spPr>
      </p:sp>
      <p:sp>
        <p:nvSpPr>
          <p:cNvPr id="3" name="Notes Placeholder 2"/>
          <p:cNvSpPr>
            <a:spLocks noGrp="1"/>
          </p:cNvSpPr>
          <p:nvPr>
            <p:ph type="body" idx="1"/>
          </p:nvPr>
        </p:nvSpPr>
        <p:spPr>
          <a:xfrm>
            <a:off x="685800" y="5867400"/>
            <a:ext cx="5486400" cy="4800600"/>
          </a:xfrm>
          <a:prstGeom prst="rect">
            <a:avLst/>
          </a:prstGeom>
        </p:spPr>
        <p:txBody>
          <a:bodyPr/>
          <a:lstStyle/>
          <a:p>
            <a:endParaRPr lang="en-US" dirty="0"/>
          </a:p>
        </p:txBody>
      </p:sp>
    </p:spTree>
    <p:extLst>
      <p:ext uri="{BB962C8B-B14F-4D97-AF65-F5344CB8AC3E}">
        <p14:creationId xmlns:p14="http://schemas.microsoft.com/office/powerpoint/2010/main" val="18845554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7DA1E0-1622-6704-CB99-2DCCCDF5DDE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BB4DF47-BD06-A670-22AF-1813FB7A17FC}"/>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87B9167-3715-BE4C-56D7-330FAA64BD12}"/>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97C190A-1089-7E3E-3008-1890EF6827E3}"/>
              </a:ext>
            </a:extLst>
          </p:cNvPr>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268362125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54335D-1D56-272D-AB57-7DDD22C05D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D96ADE6-1B1E-6AE6-3C52-D50ED427969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DC3A8C1-CE4E-8989-38D3-0A08C0A6D00A}"/>
              </a:ext>
            </a:extLst>
          </p:cNvPr>
          <p:cNvSpPr>
            <a:spLocks noGrp="1"/>
          </p:cNvSpPr>
          <p:nvPr>
            <p:ph type="body" idx="1"/>
          </p:nvPr>
        </p:nvSpPr>
        <p:spPr/>
        <p:txBody>
          <a:bodyPr/>
          <a:lstStyle/>
          <a:p>
            <a:pPr lvl="0"/>
            <a:endParaRPr lang="en-US" sz="1200" kern="1200">
              <a:solidFill>
                <a:schemeClr val="tx1"/>
              </a:solidFill>
              <a:effectLst/>
              <a:latin typeface="+mn-lt"/>
              <a:ea typeface="+mn-ea"/>
              <a:cs typeface="+mn-cs"/>
            </a:endParaRPr>
          </a:p>
          <a:p>
            <a:endParaRPr lang="en-US"/>
          </a:p>
          <a:p>
            <a:endParaRPr lang="en-US"/>
          </a:p>
        </p:txBody>
      </p:sp>
      <p:sp>
        <p:nvSpPr>
          <p:cNvPr id="4" name="Slide Number Placeholder 3">
            <a:extLst>
              <a:ext uri="{FF2B5EF4-FFF2-40B4-BE49-F238E27FC236}">
                <a16:creationId xmlns:a16="http://schemas.microsoft.com/office/drawing/2014/main" id="{002CA64B-A7B1-A947-261E-7437BBB3A46D}"/>
              </a:ext>
            </a:extLst>
          </p:cNvPr>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395648444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46E6F-0EAB-1231-4EBB-C6DCBA04C5B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0637C09-4795-EF89-D6EC-9F6ADF57C231}"/>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E78805BD-2B52-58F4-E997-FFCF7900249A}"/>
              </a:ext>
            </a:extLst>
          </p:cNvPr>
          <p:cNvSpPr>
            <a:spLocks noGrp="1"/>
          </p:cNvSpPr>
          <p:nvPr>
            <p:ph type="body" idx="1"/>
          </p:nvPr>
        </p:nvSpPr>
        <p:spPr/>
        <p:txBody>
          <a:bodyPr/>
          <a:lstStyle/>
          <a:p>
            <a:endParaRPr lang="en-US" b="1"/>
          </a:p>
          <a:p>
            <a:endParaRPr lang="en-US" b="1"/>
          </a:p>
          <a:p>
            <a:endParaRPr lang="en-US" b="1"/>
          </a:p>
          <a:p>
            <a:endParaRPr lang="en-US"/>
          </a:p>
        </p:txBody>
      </p:sp>
      <p:sp>
        <p:nvSpPr>
          <p:cNvPr id="4" name="Slide Number Placeholder 3">
            <a:extLst>
              <a:ext uri="{FF2B5EF4-FFF2-40B4-BE49-F238E27FC236}">
                <a16:creationId xmlns:a16="http://schemas.microsoft.com/office/drawing/2014/main" id="{E35227AB-FB57-AA68-AC74-BDCD4F5E7572}"/>
              </a:ext>
            </a:extLst>
          </p:cNvPr>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3861559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AF4B6D-D1D4-EEED-146B-FF49BF90703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6456A8D-275A-D182-2169-01B5016252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3326B6CB-C807-0EF0-490A-ED5E7750F416}"/>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986DA726-AFCF-238F-5CE1-D6B159333597}"/>
              </a:ext>
            </a:extLst>
          </p:cNvPr>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337856957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2780CDA-0ACA-665F-316B-B4C370D3296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6329B89-6904-C648-EDB9-E167647EADF9}"/>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A7CE1ED5-61AB-7557-07A3-4C3E2FD75F23}"/>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4BE06F60-8974-F33D-35F5-16843F039669}"/>
              </a:ext>
            </a:extLst>
          </p:cNvPr>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278413314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5D35AB-3A62-88C1-0DBD-98E2046F59AD}"/>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0CE2411F-32BD-82A0-C988-FF80CB5FDF7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6C6A43F-763B-A26C-0D86-2519521E78DD}"/>
              </a:ext>
            </a:extLst>
          </p:cNvPr>
          <p:cNvSpPr>
            <a:spLocks noGrp="1"/>
          </p:cNvSpPr>
          <p:nvPr>
            <p:ph type="body" idx="1"/>
          </p:nvPr>
        </p:nvSpPr>
        <p:spPr/>
        <p:txBody>
          <a:bodyPr/>
          <a:lstStyle/>
          <a:p>
            <a:endParaRPr lang="en-US" b="1" dirty="0"/>
          </a:p>
        </p:txBody>
      </p:sp>
      <p:sp>
        <p:nvSpPr>
          <p:cNvPr id="4" name="Slide Number Placeholder 3">
            <a:extLst>
              <a:ext uri="{FF2B5EF4-FFF2-40B4-BE49-F238E27FC236}">
                <a16:creationId xmlns:a16="http://schemas.microsoft.com/office/drawing/2014/main" id="{1518E7A2-62C9-6901-1B54-F941F9A95D07}"/>
              </a:ext>
            </a:extLst>
          </p:cNvPr>
          <p:cNvSpPr>
            <a:spLocks noGrp="1"/>
          </p:cNvSpPr>
          <p:nvPr>
            <p:ph type="sldNum"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F7021451-1387-4CA6-816F-3879F97B5CBC}" type="slidenum">
              <a:rPr kumimoji="0" lang="en-US" sz="1800" b="0" i="0" u="none" strike="noStrike" kern="1200" cap="none" spc="0" normalizeH="0" baseline="0" noProof="0">
                <a:ln>
                  <a:noFill/>
                </a:ln>
                <a:solidFill>
                  <a:prstClr val="black"/>
                </a:solidFill>
                <a:effectLst/>
                <a:uLnTx/>
                <a:uFillTx/>
                <a:latin typeface="Aptos" panose="021100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23</a:t>
            </a:fld>
            <a:endParaRPr kumimoji="0" lang="en-US" sz="18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125912530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a:p>
            <a:endParaRPr lang="en-US"/>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A21620-56CD-B7B2-BDC0-75A48B19539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DFC4A48-CB81-3E8C-7C67-A65F94880B8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D723080-C626-E8AF-04C7-4E6BA58F20A0}"/>
              </a:ext>
            </a:extLst>
          </p:cNvPr>
          <p:cNvSpPr>
            <a:spLocks noGrp="1"/>
          </p:cNvSpPr>
          <p:nvPr>
            <p:ph type="body" idx="1"/>
          </p:nvPr>
        </p:nvSpPr>
        <p:spPr>
          <a:xfrm>
            <a:off x="701040" y="4473893"/>
            <a:ext cx="5608320" cy="4160821"/>
          </a:xfrm>
        </p:spPr>
        <p:txBody>
          <a:bodyPr/>
          <a:lstStyle/>
          <a:p>
            <a:endParaRPr lang="en-US"/>
          </a:p>
        </p:txBody>
      </p:sp>
      <p:sp>
        <p:nvSpPr>
          <p:cNvPr id="4" name="Slide Number Placeholder 3">
            <a:extLst>
              <a:ext uri="{FF2B5EF4-FFF2-40B4-BE49-F238E27FC236}">
                <a16:creationId xmlns:a16="http://schemas.microsoft.com/office/drawing/2014/main" id="{D6FB130A-D6EA-A041-81B3-74C243FE1E04}"/>
              </a:ext>
            </a:extLst>
          </p:cNvPr>
          <p:cNvSpPr>
            <a:spLocks noGrp="1"/>
          </p:cNvSpPr>
          <p:nvPr>
            <p:ph type="sldNum" sz="quarter" idx="5"/>
          </p:nvPr>
        </p:nvSpPr>
        <p:spPr/>
        <p:txBody>
          <a:bodyPr/>
          <a:lstStyle/>
          <a:p>
            <a:fld id="{C7F3F288-C0CE-42A3-BE12-2C09CA33EB3A}" type="slidenum">
              <a:rPr lang="en-US" smtClean="0"/>
              <a:t>25</a:t>
            </a:fld>
            <a:endParaRPr lang="en-US"/>
          </a:p>
        </p:txBody>
      </p:sp>
    </p:spTree>
    <p:extLst>
      <p:ext uri="{BB962C8B-B14F-4D97-AF65-F5344CB8AC3E}">
        <p14:creationId xmlns:p14="http://schemas.microsoft.com/office/powerpoint/2010/main" val="13732053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4CE0EEF-1BA5-3BC5-F995-D34D54CD02A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07E2B2C-4BC8-685C-E215-71EC91220002}"/>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9406737-44D3-414E-82DA-06DB8DFFE6B7}"/>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98F01B6E-F4CD-3B4D-EBA7-BCE0101FF0C9}"/>
              </a:ext>
            </a:extLst>
          </p:cNvPr>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39458404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cSld name="DCR_TITLE">
    <p:bg>
      <p:bgPr>
        <a:solidFill>
          <a:srgbClr val="5E5049"/>
        </a:solidFill>
        <a:effectLst/>
      </p:bgPr>
    </p:bg>
    <p:spTree>
      <p:nvGrpSpPr>
        <p:cNvPr id="1" name=""/>
        <p:cNvGrpSpPr/>
        <p:nvPr/>
      </p:nvGrpSpPr>
      <p:grpSpPr>
        <a:xfrm>
          <a:off x="0" y="0"/>
          <a:ext cx="0" cy="0"/>
          <a:chOff x="0" y="0"/>
          <a:chExt cx="0" cy="0"/>
        </a:xfrm>
      </p:grpSpPr>
      <p:pic>
        <p:nvPicPr>
          <p:cNvPr id="2" name="Image 0" descr="Massachusetts Department of Conservation and Recreation (DCR) logo"/>
          <p:cNvPicPr>
            <a:picLocks noChangeAspect="1"/>
          </p:cNvPicPr>
          <p:nvPr/>
        </p:nvPicPr>
        <p:blipFill>
          <a:blip r:embed="rId2"/>
          <a:stretch>
            <a:fillRect/>
          </a:stretch>
        </p:blipFill>
        <p:spPr>
          <a:xfrm>
            <a:off x="548640" y="502920"/>
            <a:ext cx="1600200" cy="868401"/>
          </a:xfrm>
          <a:prstGeom prst="rect">
            <a:avLst/>
          </a:prstGeom>
        </p:spPr>
      </p:pic>
      <p:sp>
        <p:nvSpPr>
          <p:cNvPr id="3" name="Text 0"/>
          <p:cNvSpPr>
            <a:spLocks noGrp="1"/>
          </p:cNvSpPr>
          <p:nvPr>
            <p:ph type="title" idx="101" hasCustomPrompt="1"/>
          </p:nvPr>
        </p:nvSpPr>
        <p:spPr>
          <a:xfrm>
            <a:off x="457200" y="2413000"/>
            <a:ext cx="5638800" cy="2159000"/>
          </a:xfrm>
          <a:prstGeom prst="rect">
            <a:avLst/>
          </a:prstGeom>
          <a:noFill/>
          <a:ln/>
        </p:spPr>
        <p:txBody>
          <a:bodyPr wrap="square" rtlCol="0"/>
          <a:lstStyle>
            <a:lvl1pPr marL="0" indent="0" algn="l">
              <a:buNone/>
              <a:defRPr lang="en-US" sz="4000" b="1" dirty="0">
                <a:solidFill>
                  <a:srgbClr val="FFFFFF"/>
                </a:solidFill>
                <a:latin typeface="Lato" pitchFamily="34" charset="0"/>
                <a:ea typeface="Lato" pitchFamily="34" charset="-122"/>
                <a:cs typeface="Lato" pitchFamily="34" charset="-120"/>
              </a:defRPr>
            </a:lvl1pPr>
          </a:lstStyle>
          <a:p>
            <a:pPr marL="0" indent="0" algn="l">
              <a:buNone/>
            </a:pPr>
            <a:r>
              <a:rPr lang="en-US" sz="4000" b="1">
                <a:solidFill>
                  <a:srgbClr val="FFFFFF"/>
                </a:solidFill>
                <a:latin typeface="Lato" pitchFamily="34" charset="0"/>
                <a:ea typeface="Lato" pitchFamily="34" charset="-122"/>
                <a:cs typeface="Lato" pitchFamily="34" charset="-120"/>
              </a:rPr>
              <a:t>[Presentation Title]</a:t>
            </a:r>
            <a:endParaRPr lang="en-US" sz="4000"/>
          </a:p>
        </p:txBody>
      </p:sp>
      <p:sp>
        <p:nvSpPr>
          <p:cNvPr id="4" name="Text 0"/>
          <p:cNvSpPr>
            <a:spLocks noGrp="1"/>
          </p:cNvSpPr>
          <p:nvPr>
            <p:ph idx="102" hasCustomPrompt="1"/>
          </p:nvPr>
        </p:nvSpPr>
        <p:spPr>
          <a:xfrm>
            <a:off x="457200" y="4724400"/>
            <a:ext cx="5638800" cy="762000"/>
          </a:xfrm>
          <a:prstGeom prst="rect">
            <a:avLst/>
          </a:prstGeom>
          <a:noFill/>
          <a:ln/>
        </p:spPr>
        <p:txBody>
          <a:bodyPr wrap="square" rtlCol="0"/>
          <a:lstStyle>
            <a:lvl1pPr marL="0" indent="0" algn="l">
              <a:buNone/>
              <a:defRPr lang="en-US" sz="2200" dirty="0">
                <a:solidFill>
                  <a:srgbClr val="E3E895"/>
                </a:solidFill>
                <a:latin typeface="Lato" pitchFamily="34" charset="0"/>
                <a:ea typeface="Lato" pitchFamily="34" charset="-122"/>
                <a:cs typeface="Lato" pitchFamily="34" charset="-120"/>
              </a:defRPr>
            </a:lvl1pPr>
          </a:lstStyle>
          <a:p>
            <a:pPr marL="0" indent="0" algn="l">
              <a:buNone/>
            </a:pPr>
            <a:r>
              <a:rPr lang="en-US" sz="2200">
                <a:solidFill>
                  <a:srgbClr val="E3E895"/>
                </a:solidFill>
                <a:latin typeface="Lato" pitchFamily="34" charset="0"/>
                <a:ea typeface="Lato" pitchFamily="34" charset="-122"/>
                <a:cs typeface="Lato" pitchFamily="34" charset="-120"/>
              </a:rPr>
              <a:t>[Meeting date]  </a:t>
            </a:r>
          </a:p>
          <a:p>
            <a:pPr marL="0" indent="0" algn="l">
              <a:buNone/>
            </a:pPr>
            <a:r>
              <a:rPr lang="en-US" sz="2200">
                <a:solidFill>
                  <a:srgbClr val="E3E895"/>
                </a:solidFill>
                <a:latin typeface="Lato" pitchFamily="34" charset="0"/>
                <a:ea typeface="Lato" pitchFamily="34" charset="-122"/>
                <a:cs typeface="Lato" pitchFamily="34" charset="-120"/>
              </a:rPr>
              <a:t>[Time]  </a:t>
            </a:r>
          </a:p>
          <a:p>
            <a:pPr marL="0" indent="0" algn="l">
              <a:buNone/>
            </a:pPr>
            <a:r>
              <a:rPr lang="en-US" sz="2200">
                <a:solidFill>
                  <a:srgbClr val="E3E895"/>
                </a:solidFill>
                <a:latin typeface="Lato" pitchFamily="34" charset="0"/>
                <a:ea typeface="Lato" pitchFamily="34" charset="-122"/>
                <a:cs typeface="Lato" pitchFamily="34" charset="-120"/>
              </a:rPr>
              <a:t>[Location / virtual link]</a:t>
            </a:r>
            <a:endParaRPr lang="en-US" sz="2200"/>
          </a:p>
        </p:txBody>
      </p:sp>
      <p:sp>
        <p:nvSpPr>
          <p:cNvPr id="5" name="Text 0"/>
          <p:cNvSpPr/>
          <p:nvPr/>
        </p:nvSpPr>
        <p:spPr>
          <a:xfrm>
            <a:off x="457200" y="6001084"/>
            <a:ext cx="6350000" cy="399716"/>
          </a:xfrm>
          <a:prstGeom prst="rect">
            <a:avLst/>
          </a:prstGeom>
          <a:noFill/>
          <a:ln/>
        </p:spPr>
        <p:txBody>
          <a:bodyPr wrap="square" rtlCol="0" anchor="ctr"/>
          <a:lstStyle/>
          <a:p>
            <a:pPr marL="0" indent="0" algn="l">
              <a:buNone/>
            </a:pPr>
            <a:r>
              <a:rPr lang="en-US" sz="1400">
                <a:solidFill>
                  <a:srgbClr val="D3BC8E"/>
                </a:solidFill>
                <a:latin typeface="Lato" pitchFamily="34" charset="0"/>
                <a:ea typeface="Lato" pitchFamily="34" charset="-122"/>
                <a:cs typeface="Lato" pitchFamily="34" charset="-120"/>
              </a:rPr>
              <a:t>Massachusetts Department of Conservation and Recreation</a:t>
            </a:r>
          </a:p>
          <a:p>
            <a:pPr marL="0" indent="0" algn="l">
              <a:buNone/>
            </a:pPr>
            <a:r>
              <a:rPr lang="en-US" sz="1400">
                <a:solidFill>
                  <a:srgbClr val="D3BC8E"/>
                </a:solidFill>
                <a:latin typeface="Lato" pitchFamily="34" charset="0"/>
                <a:ea typeface="Lato" pitchFamily="34" charset="-122"/>
                <a:cs typeface="Lato" pitchFamily="34" charset="-120"/>
              </a:rPr>
              <a:t>mass.gov/dcr</a:t>
            </a:r>
            <a:endParaRPr lang="en-US" sz="1400"/>
          </a:p>
        </p:txBody>
      </p:sp>
      <p:sp>
        <p:nvSpPr>
          <p:cNvPr id="6" name="Photo Placeholder"/>
          <p:cNvSpPr>
            <a:spLocks noGrp="1" noRot="1" noChangeAspect="1"/>
          </p:cNvSpPr>
          <p:nvPr>
            <p:ph type="pic" idx="103"/>
          </p:nvPr>
        </p:nvSpPr>
        <p:spPr>
          <a:xfrm>
            <a:off x="6641432" y="457200"/>
            <a:ext cx="5093368" cy="5943600"/>
          </a:xfrm>
          <a:prstGeom prst="rect">
            <a:avLst/>
          </a:prstGeom>
          <a:solidFill>
            <a:srgbClr val="4A3F39"/>
          </a:solidFill>
          <a:ln w="12700">
            <a:solidFill>
              <a:srgbClr val="D3BC8E"/>
            </a:solidFill>
          </a:ln>
        </p:spPr>
        <p:txBody>
          <a:bodyPr wrap="square" anchor="ctr">
            <a:noAutofit/>
          </a:bodyPr>
          <a:lstStyle/>
          <a:p>
            <a:pPr algn="ctr"/>
            <a:r>
              <a:rPr lang="en-US" sz="1400">
                <a:solidFill>
                  <a:srgbClr val="D3BC8E"/>
                </a:solidFill>
                <a:latin typeface="Lato" pitchFamily="34" charset="0"/>
              </a:rPr>
              <a:t>Click icon to add photo</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cSld name="DCR_SECTION">
    <p:bg>
      <p:bgPr>
        <a:solidFill>
          <a:srgbClr val="33664C"/>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731520" y="1805651"/>
            <a:ext cx="3608986" cy="2309149"/>
          </a:xfrm>
          <a:prstGeom prst="rect">
            <a:avLst/>
          </a:prstGeom>
          <a:noFill/>
          <a:ln/>
        </p:spPr>
        <p:txBody>
          <a:bodyPr wrap="square" rtlCol="0"/>
          <a:lstStyle>
            <a:lvl1pPr marL="0" indent="0" algn="l">
              <a:buNone/>
              <a:defRPr lang="en-US" sz="4000" b="1" dirty="0">
                <a:solidFill>
                  <a:srgbClr val="FFFFFF"/>
                </a:solidFill>
                <a:latin typeface="Lato" pitchFamily="34" charset="0"/>
                <a:ea typeface="Lato" pitchFamily="34" charset="-122"/>
                <a:cs typeface="Lato" pitchFamily="34" charset="-120"/>
              </a:defRPr>
            </a:lvl1pPr>
          </a:lstStyle>
          <a:p>
            <a:pPr marL="0" indent="0" algn="l">
              <a:buNone/>
            </a:pPr>
            <a:r>
              <a:rPr lang="en-US" sz="4000" b="1">
                <a:solidFill>
                  <a:srgbClr val="FFFFFF"/>
                </a:solidFill>
                <a:latin typeface="Lato" pitchFamily="34" charset="0"/>
                <a:ea typeface="Lato" pitchFamily="34" charset="-122"/>
                <a:cs typeface="Lato" pitchFamily="34" charset="-120"/>
              </a:rPr>
              <a:t>Section Title</a:t>
            </a:r>
            <a:endParaRPr lang="en-US" sz="4000"/>
          </a:p>
        </p:txBody>
      </p:sp>
      <p:sp>
        <p:nvSpPr>
          <p:cNvPr id="3" name="Text 0"/>
          <p:cNvSpPr>
            <a:spLocks noGrp="1"/>
          </p:cNvSpPr>
          <p:nvPr>
            <p:ph type="body" idx="101" hasCustomPrompt="1"/>
          </p:nvPr>
        </p:nvSpPr>
        <p:spPr>
          <a:xfrm>
            <a:off x="4572000" y="1805651"/>
            <a:ext cx="5760720" cy="822960"/>
          </a:xfrm>
          <a:prstGeom prst="rect">
            <a:avLst/>
          </a:prstGeom>
          <a:noFill/>
          <a:ln/>
        </p:spPr>
        <p:txBody>
          <a:bodyPr wrap="square" rtlCol="0"/>
          <a:lstStyle>
            <a:lvl1pPr marL="0" indent="0" algn="l">
              <a:buNone/>
              <a:defRPr lang="en-US" sz="2000" dirty="0">
                <a:solidFill>
                  <a:srgbClr val="E3E895"/>
                </a:solidFill>
                <a:latin typeface="Lato" pitchFamily="34" charset="0"/>
                <a:ea typeface="Lato" pitchFamily="34" charset="-122"/>
                <a:cs typeface="Lato" pitchFamily="34" charset="-120"/>
              </a:defRPr>
            </a:lvl1pPr>
          </a:lstStyle>
          <a:p>
            <a:pPr marL="0" indent="0" algn="l">
              <a:buNone/>
            </a:pPr>
            <a:r>
              <a:rPr lang="en-US" sz="2000">
                <a:solidFill>
                  <a:srgbClr val="E3E895"/>
                </a:solidFill>
                <a:latin typeface="Lato" pitchFamily="34" charset="0"/>
                <a:ea typeface="Lato" pitchFamily="34" charset="-122"/>
                <a:cs typeface="Lato" pitchFamily="34" charset="-120"/>
              </a:rPr>
              <a:t>One-line description of what this section covers – or bulleted list.</a:t>
            </a:r>
            <a:endParaRPr lang="en-US" sz="2000"/>
          </a:p>
        </p:txBody>
      </p:sp>
      <p:sp>
        <p:nvSpPr>
          <p:cNvPr id="4" name="Text 0"/>
          <p:cNvSpPr/>
          <p:nvPr/>
        </p:nvSpPr>
        <p:spPr>
          <a:xfrm>
            <a:off x="731520" y="6473952"/>
            <a:ext cx="7315200" cy="274320"/>
          </a:xfrm>
          <a:prstGeom prst="rect">
            <a:avLst/>
          </a:prstGeom>
          <a:noFill/>
          <a:ln/>
        </p:spPr>
        <p:txBody>
          <a:bodyPr wrap="square" rtlCol="0" anchor="ctr"/>
          <a:lstStyle/>
          <a:p>
            <a:pPr marL="0" indent="0">
              <a:buNone/>
            </a:pPr>
            <a:r>
              <a:rPr lang="en-US" sz="1200">
                <a:solidFill>
                  <a:srgbClr val="D3BC8E"/>
                </a:solidFill>
                <a:latin typeface="Lato" pitchFamily="34" charset="0"/>
                <a:ea typeface="Lato" pitchFamily="34" charset="-122"/>
                <a:cs typeface="Lato" pitchFamily="34" charset="-120"/>
              </a:rPr>
              <a:t>Massachusetts Department of Conservation and Recreation</a:t>
            </a:r>
            <a:endParaRPr lang="en-US" sz="1200"/>
          </a:p>
        </p:txBody>
      </p:sp>
      <p:sp>
        <p:nvSpPr>
          <p:cNvPr id="25" name="Slide Number Placeholder 0"/>
          <p:cNvSpPr>
            <a:spLocks noGrp="1"/>
          </p:cNvSpPr>
          <p:nvPr>
            <p:ph type="sldNum" sz="quarter" idx="4294967295"/>
          </p:nvPr>
        </p:nvSpPr>
        <p:spPr>
          <a:xfrm>
            <a:off x="1152144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D3BC8E"/>
                </a:solidFill>
                <a:latin typeface="Lato"/>
                <a:ea typeface="Lato"/>
                <a:cs typeface="Lato"/>
              </a:defRPr>
            </a:lvl1pPr>
          </a:lstStyle>
          <a:p>
            <a:pPr algn="l"/>
            <a:fld id="{F7021451-1387-4CA6-816F-3879F97B5CBC}" type="slidenum">
              <a:rPr lang="en-US" b="0"/>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cSld name="DCR_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11064240" cy="868680"/>
          </a:xfrm>
          <a:prstGeom prst="rect">
            <a:avLst/>
          </a:prstGeom>
          <a:noFill/>
          <a:ln/>
        </p:spPr>
        <p:txBody>
          <a:bodyPr wrap="square" rtlCol="0"/>
          <a:lstStyle>
            <a:lvl1pPr marL="0" indent="0" algn="l">
              <a:buNone/>
              <a:defRPr lang="en-US" sz="3200" b="1" dirty="0">
                <a:solidFill>
                  <a:srgbClr val="5E5049"/>
                </a:solidFill>
                <a:latin typeface="Lato" pitchFamily="34" charset="0"/>
                <a:ea typeface="Lato" pitchFamily="34" charset="-122"/>
                <a:cs typeface="Lato" pitchFamily="34" charset="-120"/>
              </a:defRPr>
            </a:lvl1pPr>
          </a:lstStyle>
          <a:p>
            <a:pPr marL="0" indent="0" algn="l">
              <a:buNone/>
            </a:pPr>
            <a:r>
              <a:rPr lang="en-US" sz="3200" b="1">
                <a:solidFill>
                  <a:srgbClr val="5E5049"/>
                </a:solidFill>
                <a:latin typeface="Lato" pitchFamily="34" charset="0"/>
                <a:ea typeface="Lato" pitchFamily="34" charset="-122"/>
                <a:cs typeface="Lato" pitchFamily="34" charset="-120"/>
              </a:rPr>
              <a:t>Slide Title</a:t>
            </a:r>
            <a:endParaRPr lang="en-US" sz="3200"/>
          </a:p>
        </p:txBody>
      </p:sp>
      <p:sp>
        <p:nvSpPr>
          <p:cNvPr id="3" name="Text 0"/>
          <p:cNvSpPr>
            <a:spLocks noGrp="1"/>
          </p:cNvSpPr>
          <p:nvPr>
            <p:ph type="body" idx="101" hasCustomPrompt="1"/>
          </p:nvPr>
        </p:nvSpPr>
        <p:spPr>
          <a:xfrm>
            <a:off x="548640" y="1417320"/>
            <a:ext cx="11064240" cy="4754880"/>
          </a:xfrm>
          <a:prstGeom prst="rect">
            <a:avLst/>
          </a:prstGeom>
          <a:noFill/>
          <a:ln/>
        </p:spPr>
        <p:txBody>
          <a:bodyPr wrap="square" rtlCol="0"/>
          <a:lstStyle>
            <a:lvl1pPr marL="304800" indent="-304800" algn="l">
              <a:buSzPct val="100000"/>
              <a:buChar char="•"/>
              <a:defRPr lang="en-US" sz="2000" dirty="0">
                <a:solidFill>
                  <a:srgbClr val="3B434B"/>
                </a:solidFill>
                <a:latin typeface="Lato" pitchFamily="34" charset="0"/>
                <a:ea typeface="Lato" pitchFamily="34" charset="-122"/>
                <a:cs typeface="Lato" pitchFamily="34" charset="-120"/>
              </a:defRPr>
            </a:lvl1pPr>
          </a:lstStyle>
          <a:p>
            <a:pPr marL="304800" indent="-304800" algn="l">
              <a:buSzPct val="100000"/>
              <a:buChar char="•"/>
            </a:pPr>
            <a:r>
              <a:rPr lang="en-US" sz="2000">
                <a:solidFill>
                  <a:srgbClr val="3B434B"/>
                </a:solidFill>
                <a:latin typeface="Lato" pitchFamily="34" charset="0"/>
                <a:ea typeface="Lato" pitchFamily="34" charset="-122"/>
                <a:cs typeface="Lato" pitchFamily="34" charset="-120"/>
              </a:rPr>
              <a:t>Key point one</a:t>
            </a:r>
            <a:endParaRPr lang="en-US" sz="2000"/>
          </a:p>
          <a:p>
            <a:pPr marL="304800" indent="-304800" algn="l">
              <a:buSzPct val="100000"/>
              <a:buChar char="•"/>
            </a:pPr>
            <a:r>
              <a:rPr lang="en-US" sz="2000">
                <a:solidFill>
                  <a:srgbClr val="3B434B"/>
                </a:solidFill>
                <a:latin typeface="Lato" pitchFamily="34" charset="0"/>
                <a:ea typeface="Lato" pitchFamily="34" charset="-122"/>
                <a:cs typeface="Lato" pitchFamily="34" charset="-120"/>
              </a:rPr>
              <a:t>Key point two</a:t>
            </a:r>
            <a:endParaRPr lang="en-US" sz="2000"/>
          </a:p>
          <a:p>
            <a:pPr marL="304800" indent="-304800" algn="l">
              <a:buSzPct val="100000"/>
              <a:buChar char="•"/>
            </a:pPr>
            <a:r>
              <a:rPr lang="en-US" sz="2000">
                <a:solidFill>
                  <a:srgbClr val="3B434B"/>
                </a:solidFill>
                <a:latin typeface="Lato" pitchFamily="34" charset="0"/>
                <a:ea typeface="Lato" pitchFamily="34" charset="-122"/>
                <a:cs typeface="Lato" pitchFamily="34" charset="-120"/>
              </a:rPr>
              <a:t>Key point three</a:t>
            </a:r>
            <a:endParaRPr lang="en-US" sz="2000"/>
          </a:p>
        </p:txBody>
      </p:sp>
      <p:sp>
        <p:nvSpPr>
          <p:cNvPr id="4" name="Text 0"/>
          <p:cNvSpPr/>
          <p:nvPr/>
        </p:nvSpPr>
        <p:spPr>
          <a:xfrm>
            <a:off x="548640" y="6473952"/>
            <a:ext cx="7315200" cy="274320"/>
          </a:xfrm>
          <a:prstGeom prst="rect">
            <a:avLst/>
          </a:prstGeom>
          <a:noFill/>
          <a:ln/>
        </p:spPr>
        <p:txBody>
          <a:bodyPr wrap="square" rtlCol="0" anchor="ctr"/>
          <a:lstStyle/>
          <a:p>
            <a:pPr marL="0" indent="0">
              <a:buNone/>
            </a:pPr>
            <a:r>
              <a:rPr lang="en-US" sz="1200">
                <a:solidFill>
                  <a:srgbClr val="3B434B"/>
                </a:solidFill>
                <a:latin typeface="Lato" pitchFamily="34" charset="0"/>
                <a:ea typeface="Lato" pitchFamily="34" charset="-122"/>
                <a:cs typeface="Lato" pitchFamily="34" charset="-120"/>
              </a:rPr>
              <a:t>Massachusetts Department of Conservation and Recreation</a:t>
            </a:r>
            <a:endParaRPr lang="en-US" sz="1200"/>
          </a:p>
        </p:txBody>
      </p:sp>
      <p:sp>
        <p:nvSpPr>
          <p:cNvPr id="25" name="Slide Number Placeholder 0"/>
          <p:cNvSpPr>
            <a:spLocks noGrp="1"/>
          </p:cNvSpPr>
          <p:nvPr>
            <p:ph type="sldNum" sz="quarter" idx="4294967295"/>
          </p:nvPr>
        </p:nvSpPr>
        <p:spPr>
          <a:xfrm>
            <a:off x="1152144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cSld name="DCR_TWO_CONTENT">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411480"/>
            <a:ext cx="11064240" cy="868680"/>
          </a:xfrm>
          <a:prstGeom prst="rect">
            <a:avLst/>
          </a:prstGeom>
          <a:noFill/>
          <a:ln/>
        </p:spPr>
        <p:txBody>
          <a:bodyPr wrap="square" rtlCol="0"/>
          <a:lstStyle>
            <a:lvl1pPr marL="0" indent="0" algn="l">
              <a:buNone/>
              <a:defRPr lang="en-US" sz="3200" b="1" dirty="0">
                <a:solidFill>
                  <a:srgbClr val="5E5049"/>
                </a:solidFill>
                <a:latin typeface="Lato" pitchFamily="34" charset="0"/>
                <a:ea typeface="Lato" pitchFamily="34" charset="-122"/>
                <a:cs typeface="Lato" pitchFamily="34" charset="-120"/>
              </a:defRPr>
            </a:lvl1pPr>
          </a:lstStyle>
          <a:p>
            <a:pPr marL="0" indent="0" algn="l">
              <a:buNone/>
            </a:pPr>
            <a:r>
              <a:rPr lang="en-US" sz="3200" b="1">
                <a:solidFill>
                  <a:srgbClr val="5E5049"/>
                </a:solidFill>
                <a:latin typeface="Lato" pitchFamily="34" charset="0"/>
                <a:ea typeface="Lato" pitchFamily="34" charset="-122"/>
                <a:cs typeface="Lato" pitchFamily="34" charset="-120"/>
              </a:rPr>
              <a:t>Slide Title</a:t>
            </a:r>
            <a:endParaRPr lang="en-US" sz="3200"/>
          </a:p>
        </p:txBody>
      </p:sp>
      <p:sp>
        <p:nvSpPr>
          <p:cNvPr id="3" name="Text 0"/>
          <p:cNvSpPr>
            <a:spLocks noGrp="1"/>
          </p:cNvSpPr>
          <p:nvPr>
            <p:ph type="body" idx="101" hasCustomPrompt="1"/>
          </p:nvPr>
        </p:nvSpPr>
        <p:spPr>
          <a:xfrm>
            <a:off x="548640" y="1417320"/>
            <a:ext cx="5212080" cy="4754880"/>
          </a:xfrm>
          <a:prstGeom prst="rect">
            <a:avLst/>
          </a:prstGeom>
          <a:noFill/>
          <a:ln/>
        </p:spPr>
        <p:txBody>
          <a:bodyPr wrap="square" rtlCol="0"/>
          <a:lstStyle>
            <a:lvl1pPr marL="279400" indent="-279400" algn="l">
              <a:buSzPct val="100000"/>
              <a:buChar char="•"/>
              <a:defRPr lang="en-US" sz="1900" dirty="0">
                <a:solidFill>
                  <a:srgbClr val="3B434B"/>
                </a:solidFill>
                <a:latin typeface="Lato" pitchFamily="34" charset="0"/>
                <a:ea typeface="Lato" pitchFamily="34" charset="-122"/>
                <a:cs typeface="Lato" pitchFamily="34" charset="-120"/>
              </a:defRPr>
            </a:lvl1pPr>
          </a:lstStyle>
          <a:p>
            <a:pPr marL="279400" indent="-279400" algn="l">
              <a:buSzPct val="100000"/>
              <a:buChar char="•"/>
            </a:pPr>
            <a:r>
              <a:rPr lang="en-US" sz="1900">
                <a:solidFill>
                  <a:srgbClr val="3B434B"/>
                </a:solidFill>
                <a:latin typeface="Lato" pitchFamily="34" charset="0"/>
                <a:ea typeface="Lato" pitchFamily="34" charset="-122"/>
                <a:cs typeface="Lato" pitchFamily="34" charset="-120"/>
              </a:rPr>
              <a:t>Key point one</a:t>
            </a:r>
            <a:endParaRPr lang="en-US" sz="1900"/>
          </a:p>
          <a:p>
            <a:pPr marL="279400" indent="-279400" algn="l">
              <a:buSzPct val="100000"/>
              <a:buChar char="•"/>
            </a:pPr>
            <a:r>
              <a:rPr lang="en-US" sz="1900">
                <a:solidFill>
                  <a:srgbClr val="3B434B"/>
                </a:solidFill>
                <a:latin typeface="Lato" pitchFamily="34" charset="0"/>
                <a:ea typeface="Lato" pitchFamily="34" charset="-122"/>
                <a:cs typeface="Lato" pitchFamily="34" charset="-120"/>
              </a:rPr>
              <a:t>Key point two</a:t>
            </a:r>
            <a:endParaRPr lang="en-US" sz="1900"/>
          </a:p>
          <a:p>
            <a:pPr marL="279400" indent="-279400" algn="l">
              <a:buSzPct val="100000"/>
              <a:buChar char="•"/>
            </a:pPr>
            <a:r>
              <a:rPr lang="en-US" sz="1900">
                <a:solidFill>
                  <a:srgbClr val="3B434B"/>
                </a:solidFill>
                <a:latin typeface="Lato" pitchFamily="34" charset="0"/>
                <a:ea typeface="Lato" pitchFamily="34" charset="-122"/>
                <a:cs typeface="Lato" pitchFamily="34" charset="-120"/>
              </a:rPr>
              <a:t>Key point three</a:t>
            </a:r>
            <a:endParaRPr lang="en-US" sz="1900"/>
          </a:p>
        </p:txBody>
      </p:sp>
      <p:sp>
        <p:nvSpPr>
          <p:cNvPr id="4" name="Photo Placeholder"/>
          <p:cNvSpPr>
            <a:spLocks noGrp="1" noRot="1" noChangeAspect="1"/>
          </p:cNvSpPr>
          <p:nvPr>
            <p:ph type="pic" idx="102" hasCustomPrompt="1"/>
          </p:nvPr>
        </p:nvSpPr>
        <p:spPr>
          <a:xfrm>
            <a:off x="6035040" y="1417320"/>
            <a:ext cx="5577840" cy="4754880"/>
          </a:xfrm>
          <a:prstGeom prst="rect">
            <a:avLst/>
          </a:prstGeom>
          <a:solidFill>
            <a:srgbClr val="E8E3DA"/>
          </a:solidFill>
          <a:ln w="19050">
            <a:solidFill>
              <a:srgbClr val="D3BC8E"/>
            </a:solidFill>
            <a:prstDash val="dash"/>
          </a:ln>
        </p:spPr>
        <p:txBody>
          <a:bodyPr wrap="square" anchor="ctr">
            <a:noAutofit/>
          </a:bodyPr>
          <a:lstStyle/>
          <a:p>
            <a:pPr marL="0" indent="0" algn="ctr">
              <a:buNone/>
            </a:pPr>
            <a:r>
              <a:rPr lang="en-US" sz="1600" i="1">
                <a:solidFill>
                  <a:srgbClr val="5E5049"/>
                </a:solidFill>
                <a:latin typeface="Lato" pitchFamily="34" charset="0"/>
                <a:ea typeface="Lato" pitchFamily="34" charset="-122"/>
                <a:cs typeface="Lato" pitchFamily="34" charset="-120"/>
              </a:rPr>
              <a:t>PHOTO PLACEHOLDER</a:t>
            </a:r>
          </a:p>
          <a:p>
            <a:pPr marL="0" indent="0" algn="ctr">
              <a:buNone/>
            </a:pPr>
            <a:endParaRPr lang="en-US" sz="1600"/>
          </a:p>
          <a:p>
            <a:pPr marL="0" indent="0" algn="ctr">
              <a:buNone/>
            </a:pPr>
            <a:r>
              <a:rPr lang="en-US" sz="1600" i="1">
                <a:solidFill>
                  <a:srgbClr val="5E5049"/>
                </a:solidFill>
                <a:latin typeface="Lato" pitchFamily="34" charset="0"/>
                <a:ea typeface="Lato" pitchFamily="34" charset="-122"/>
                <a:cs typeface="Lato" pitchFamily="34" charset="-120"/>
              </a:rPr>
              <a:t>Click the icon to insert a photo of the property or feature.</a:t>
            </a:r>
          </a:p>
          <a:p>
            <a:pPr marL="0" indent="0" algn="ctr">
              <a:buNone/>
            </a:pPr>
            <a:r>
              <a:rPr lang="en-US" sz="1600" i="1">
                <a:solidFill>
                  <a:srgbClr val="5E5049"/>
                </a:solidFill>
                <a:latin typeface="Lato" pitchFamily="34" charset="0"/>
                <a:ea typeface="Lato" pitchFamily="34" charset="-122"/>
                <a:cs typeface="Lato" pitchFamily="34" charset="-120"/>
              </a:rPr>
              <a:t>Add descriptive alt text to the image once placed.</a:t>
            </a:r>
          </a:p>
        </p:txBody>
      </p:sp>
      <p:sp>
        <p:nvSpPr>
          <p:cNvPr id="6" name="Text 2"/>
          <p:cNvSpPr/>
          <p:nvPr/>
        </p:nvSpPr>
        <p:spPr>
          <a:xfrm>
            <a:off x="548640" y="6473952"/>
            <a:ext cx="7315200" cy="274320"/>
          </a:xfrm>
          <a:prstGeom prst="rect">
            <a:avLst/>
          </a:prstGeom>
          <a:noFill/>
          <a:ln/>
        </p:spPr>
        <p:txBody>
          <a:bodyPr wrap="square" rtlCol="0" anchor="ctr"/>
          <a:lstStyle/>
          <a:p>
            <a:pPr marL="0" indent="0">
              <a:buNone/>
            </a:pPr>
            <a:r>
              <a:rPr lang="en-US" sz="1200">
                <a:solidFill>
                  <a:srgbClr val="3B434B"/>
                </a:solidFill>
                <a:latin typeface="Lato" pitchFamily="34" charset="0"/>
                <a:ea typeface="Lato" pitchFamily="34" charset="-122"/>
                <a:cs typeface="Lato" pitchFamily="34" charset="-120"/>
              </a:rPr>
              <a:t>Massachusetts Department of Conservation and Recreation</a:t>
            </a:r>
            <a:endParaRPr lang="en-US" sz="1200"/>
          </a:p>
        </p:txBody>
      </p:sp>
      <p:sp>
        <p:nvSpPr>
          <p:cNvPr id="25" name="Slide Number Placeholder 0"/>
          <p:cNvSpPr>
            <a:spLocks noGrp="1"/>
          </p:cNvSpPr>
          <p:nvPr>
            <p:ph type="sldNum" sz="quarter" idx="4294967295"/>
          </p:nvPr>
        </p:nvSpPr>
        <p:spPr>
          <a:xfrm>
            <a:off x="1152144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cSld name="DCR_IMAGE_CAPTION">
    <p:bg>
      <p:bgPr>
        <a:solidFill>
          <a:srgbClr val="FFFFFF"/>
        </a:solidFill>
        <a:effectLst/>
      </p:bgPr>
    </p:bg>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xfrm>
            <a:off x="548640" y="365760"/>
            <a:ext cx="11064240" cy="731520"/>
          </a:xfrm>
          <a:prstGeom prst="rect">
            <a:avLst/>
          </a:prstGeom>
          <a:noFill/>
          <a:ln/>
        </p:spPr>
        <p:txBody>
          <a:bodyPr wrap="square" rtlCol="0"/>
          <a:lstStyle>
            <a:lvl1pPr marL="0" indent="0" algn="l">
              <a:buNone/>
              <a:defRPr lang="en-US" sz="2800" b="1" dirty="0">
                <a:solidFill>
                  <a:srgbClr val="5E5049"/>
                </a:solidFill>
                <a:latin typeface="Lato" pitchFamily="34" charset="0"/>
                <a:ea typeface="Lato" pitchFamily="34" charset="-122"/>
                <a:cs typeface="Lato" pitchFamily="34" charset="-120"/>
              </a:defRPr>
            </a:lvl1pPr>
          </a:lstStyle>
          <a:p>
            <a:pPr marL="0" indent="0" algn="l">
              <a:buNone/>
            </a:pPr>
            <a:r>
              <a:rPr lang="en-US" sz="2800" b="1">
                <a:solidFill>
                  <a:srgbClr val="5E5049"/>
                </a:solidFill>
                <a:latin typeface="Lato" pitchFamily="34" charset="0"/>
                <a:ea typeface="Lato" pitchFamily="34" charset="-122"/>
                <a:cs typeface="Lato" pitchFamily="34" charset="-120"/>
              </a:rPr>
              <a:t>Site Map / Photo Title</a:t>
            </a:r>
            <a:endParaRPr lang="en-US" sz="2800"/>
          </a:p>
        </p:txBody>
      </p:sp>
      <p:sp>
        <p:nvSpPr>
          <p:cNvPr id="4" name="Text 1"/>
          <p:cNvSpPr/>
          <p:nvPr/>
        </p:nvSpPr>
        <p:spPr>
          <a:xfrm>
            <a:off x="914400" y="1912620"/>
            <a:ext cx="10332720" cy="1878330"/>
          </a:xfrm>
          <a:prstGeom prst="rect">
            <a:avLst/>
          </a:prstGeom>
          <a:noFill/>
          <a:ln/>
        </p:spPr>
        <p:txBody>
          <a:bodyPr wrap="square" rtlCol="0" anchor="ctr"/>
          <a:lstStyle/>
          <a:p>
            <a:pPr marL="0" indent="0" algn="ctr">
              <a:buNone/>
            </a:pPr>
            <a:r>
              <a:rPr lang="en-US" sz="1600" i="1">
                <a:solidFill>
                  <a:srgbClr val="5E5049"/>
                </a:solidFill>
                <a:latin typeface="Lato" pitchFamily="34" charset="0"/>
                <a:ea typeface="Lato" pitchFamily="34" charset="-122"/>
                <a:cs typeface="Lato" pitchFamily="34" charset="-120"/>
              </a:rPr>
              <a:t>FULL-WIDTH IMAGE PLACEHOLDER</a:t>
            </a:r>
            <a:endParaRPr lang="en-US" sz="1600"/>
          </a:p>
          <a:p>
            <a:pPr marL="0" indent="0" algn="ctr">
              <a:buNone/>
            </a:pPr>
            <a:endParaRPr lang="en-US" sz="1600"/>
          </a:p>
          <a:p>
            <a:pPr marL="0" indent="0" algn="ctr">
              <a:buNone/>
            </a:pPr>
            <a:r>
              <a:rPr lang="en-US" sz="1600" i="1">
                <a:solidFill>
                  <a:srgbClr val="5E5049"/>
                </a:solidFill>
                <a:latin typeface="Lato" pitchFamily="34" charset="0"/>
                <a:ea typeface="Lato" pitchFamily="34" charset="-122"/>
                <a:cs typeface="Lato" pitchFamily="34" charset="-120"/>
              </a:rPr>
              <a:t>Insert a full-size map, rendering, or site photo.</a:t>
            </a:r>
            <a:endParaRPr lang="en-US" sz="1600"/>
          </a:p>
          <a:p>
            <a:pPr marL="0" indent="0" algn="ctr">
              <a:buNone/>
            </a:pPr>
            <a:r>
              <a:rPr lang="en-US" sz="1600" i="1">
                <a:solidFill>
                  <a:srgbClr val="5E5049"/>
                </a:solidFill>
                <a:latin typeface="Lato" pitchFamily="34" charset="0"/>
                <a:ea typeface="Lato" pitchFamily="34" charset="-122"/>
                <a:cs typeface="Lato" pitchFamily="34" charset="-120"/>
              </a:rPr>
              <a:t>Add descriptive alt text to the image once placed.</a:t>
            </a:r>
            <a:endParaRPr lang="en-US" sz="1600"/>
          </a:p>
        </p:txBody>
      </p:sp>
      <p:sp>
        <p:nvSpPr>
          <p:cNvPr id="5" name="Text 2"/>
          <p:cNvSpPr>
            <a:spLocks noGrp="1"/>
          </p:cNvSpPr>
          <p:nvPr>
            <p:ph type="body" idx="103" hasCustomPrompt="1"/>
          </p:nvPr>
        </p:nvSpPr>
        <p:spPr>
          <a:xfrm>
            <a:off x="548640" y="5742432"/>
            <a:ext cx="11064240" cy="640080"/>
          </a:xfrm>
          <a:prstGeom prst="rect">
            <a:avLst/>
          </a:prstGeom>
          <a:noFill/>
          <a:ln/>
        </p:spPr>
        <p:txBody>
          <a:bodyPr wrap="square" rtlCol="0"/>
          <a:lstStyle>
            <a:lvl1pPr marL="0" indent="0" algn="l">
              <a:buNone/>
              <a:defRPr lang="en-US" sz="1800" dirty="0">
                <a:solidFill>
                  <a:srgbClr val="3B434B"/>
                </a:solidFill>
                <a:latin typeface="Lato" pitchFamily="34" charset="0"/>
                <a:ea typeface="Lato" pitchFamily="34" charset="-122"/>
                <a:cs typeface="Lato" pitchFamily="34" charset="-120"/>
              </a:defRPr>
            </a:lvl1pPr>
          </a:lstStyle>
          <a:p>
            <a:pPr marL="0" indent="0" algn="l">
              <a:buNone/>
            </a:pPr>
            <a:r>
              <a:rPr lang="en-US" sz="1800">
                <a:solidFill>
                  <a:srgbClr val="3B434B"/>
                </a:solidFill>
                <a:latin typeface="Lato" pitchFamily="34" charset="0"/>
                <a:ea typeface="Lato" pitchFamily="34" charset="-122"/>
                <a:cs typeface="Lato" pitchFamily="34" charset="-120"/>
              </a:rPr>
              <a:t>Caption describing the map or photo above.</a:t>
            </a:r>
            <a:endParaRPr lang="en-US" sz="1800"/>
          </a:p>
        </p:txBody>
      </p:sp>
      <p:sp>
        <p:nvSpPr>
          <p:cNvPr id="6" name="Text 2"/>
          <p:cNvSpPr/>
          <p:nvPr/>
        </p:nvSpPr>
        <p:spPr>
          <a:xfrm>
            <a:off x="548640" y="6473952"/>
            <a:ext cx="7315200" cy="274320"/>
          </a:xfrm>
          <a:prstGeom prst="rect">
            <a:avLst/>
          </a:prstGeom>
          <a:noFill/>
          <a:ln/>
        </p:spPr>
        <p:txBody>
          <a:bodyPr wrap="square" rtlCol="0" anchor="ctr"/>
          <a:lstStyle/>
          <a:p>
            <a:pPr marL="0" indent="0">
              <a:buNone/>
            </a:pPr>
            <a:r>
              <a:rPr lang="en-US" sz="1200">
                <a:solidFill>
                  <a:srgbClr val="3B434B"/>
                </a:solidFill>
                <a:latin typeface="Lato" pitchFamily="34" charset="0"/>
                <a:ea typeface="Lato" pitchFamily="34" charset="-122"/>
                <a:cs typeface="Lato" pitchFamily="34" charset="-120"/>
              </a:rPr>
              <a:t>Massachusetts Department of Conservation and Recreation</a:t>
            </a:r>
            <a:endParaRPr lang="en-US" sz="1200"/>
          </a:p>
        </p:txBody>
      </p:sp>
      <p:sp>
        <p:nvSpPr>
          <p:cNvPr id="25" name="Slide Number Placeholder 0"/>
          <p:cNvSpPr>
            <a:spLocks noGrp="1"/>
          </p:cNvSpPr>
          <p:nvPr>
            <p:ph type="sldNum" sz="quarter" idx="4294967295"/>
          </p:nvPr>
        </p:nvSpPr>
        <p:spPr>
          <a:xfrm>
            <a:off x="1152144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cSld name="DCR_CLOSING">
    <p:bg>
      <p:bgPr>
        <a:solidFill>
          <a:srgbClr val="33664C"/>
        </a:solidFill>
        <a:effectLst/>
      </p:bgPr>
    </p:bg>
    <p:spTree>
      <p:nvGrpSpPr>
        <p:cNvPr id="1" name=""/>
        <p:cNvGrpSpPr/>
        <p:nvPr/>
      </p:nvGrpSpPr>
      <p:grpSpPr>
        <a:xfrm>
          <a:off x="0" y="0"/>
          <a:ext cx="0" cy="0"/>
          <a:chOff x="0" y="0"/>
          <a:chExt cx="0" cy="0"/>
        </a:xfrm>
      </p:grpSpPr>
      <p:pic>
        <p:nvPicPr>
          <p:cNvPr id="2" name="Image 0" descr="Massachusetts Department of Conservation and Recreation (DCR) logo"/>
          <p:cNvPicPr>
            <a:picLocks noChangeAspect="1"/>
          </p:cNvPicPr>
          <p:nvPr/>
        </p:nvPicPr>
        <p:blipFill>
          <a:blip r:embed="rId2"/>
          <a:stretch>
            <a:fillRect/>
          </a:stretch>
        </p:blipFill>
        <p:spPr>
          <a:xfrm>
            <a:off x="640080" y="548640"/>
            <a:ext cx="1463040" cy="793967"/>
          </a:xfrm>
          <a:prstGeom prst="rect">
            <a:avLst/>
          </a:prstGeom>
        </p:spPr>
      </p:pic>
      <p:sp>
        <p:nvSpPr>
          <p:cNvPr id="3" name="Text 0"/>
          <p:cNvSpPr>
            <a:spLocks noGrp="1"/>
          </p:cNvSpPr>
          <p:nvPr>
            <p:ph type="title" idx="101" hasCustomPrompt="1"/>
          </p:nvPr>
        </p:nvSpPr>
        <p:spPr>
          <a:xfrm>
            <a:off x="731520" y="2468880"/>
            <a:ext cx="10698480" cy="1280160"/>
          </a:xfrm>
          <a:prstGeom prst="rect">
            <a:avLst/>
          </a:prstGeom>
          <a:noFill/>
          <a:ln/>
        </p:spPr>
        <p:txBody>
          <a:bodyPr wrap="square" rtlCol="0"/>
          <a:lstStyle>
            <a:lvl1pPr marL="0" indent="0" algn="l">
              <a:buNone/>
              <a:defRPr lang="en-US" sz="4000" b="1" dirty="0">
                <a:solidFill>
                  <a:srgbClr val="FFFFFF"/>
                </a:solidFill>
                <a:latin typeface="Lato" pitchFamily="34" charset="0"/>
                <a:ea typeface="Lato" pitchFamily="34" charset="-122"/>
                <a:cs typeface="Lato" pitchFamily="34" charset="-120"/>
              </a:defRPr>
            </a:lvl1pPr>
          </a:lstStyle>
          <a:p>
            <a:pPr marL="0" indent="0" algn="l">
              <a:buNone/>
            </a:pPr>
            <a:r>
              <a:rPr lang="en-US" sz="4000" b="1">
                <a:solidFill>
                  <a:srgbClr val="FFFFFF"/>
                </a:solidFill>
                <a:latin typeface="Lato" pitchFamily="34" charset="0"/>
                <a:ea typeface="Lato" pitchFamily="34" charset="-122"/>
                <a:cs typeface="Lato" pitchFamily="34" charset="-120"/>
              </a:rPr>
              <a:t>Questions &amp; Discussion</a:t>
            </a:r>
            <a:endParaRPr lang="en-US" sz="4000"/>
          </a:p>
        </p:txBody>
      </p:sp>
      <p:sp>
        <p:nvSpPr>
          <p:cNvPr id="4" name="Text 0"/>
          <p:cNvSpPr>
            <a:spLocks noGrp="1"/>
          </p:cNvSpPr>
          <p:nvPr>
            <p:ph type="body" idx="102" hasCustomPrompt="1"/>
          </p:nvPr>
        </p:nvSpPr>
        <p:spPr>
          <a:xfrm>
            <a:off x="731520" y="3840480"/>
            <a:ext cx="10058400" cy="1828800"/>
          </a:xfrm>
          <a:prstGeom prst="rect">
            <a:avLst/>
          </a:prstGeom>
          <a:noFill/>
          <a:ln/>
        </p:spPr>
        <p:txBody>
          <a:bodyPr wrap="square" rtlCol="0"/>
          <a:lstStyle>
            <a:lvl1pPr marL="0" indent="0" algn="l">
              <a:buNone/>
              <a:defRPr lang="en-US" sz="2000" dirty="0">
                <a:solidFill>
                  <a:srgbClr val="E3E895"/>
                </a:solidFill>
                <a:latin typeface="Lato" pitchFamily="34" charset="0"/>
                <a:ea typeface="Lato" pitchFamily="34" charset="-122"/>
                <a:cs typeface="Lato" pitchFamily="34" charset="-120"/>
              </a:defRPr>
            </a:lvl1pPr>
          </a:lstStyle>
          <a:p>
            <a:pPr marL="0" indent="0" algn="l">
              <a:buNone/>
            </a:pPr>
            <a:r>
              <a:rPr lang="en-US" sz="2000">
                <a:solidFill>
                  <a:srgbClr val="E3E895"/>
                </a:solidFill>
                <a:latin typeface="Lato" pitchFamily="34" charset="0"/>
                <a:ea typeface="Lato" pitchFamily="34" charset="-122"/>
                <a:cs typeface="Lato" pitchFamily="34" charset="-120"/>
              </a:rPr>
              <a:t>Project contact: [Name], [email]</a:t>
            </a:r>
            <a:endParaRPr lang="en-US" sz="2000"/>
          </a:p>
          <a:p>
            <a:pPr marL="0" indent="0" algn="l">
              <a:buNone/>
            </a:pPr>
            <a:r>
              <a:rPr lang="en-US" sz="2000">
                <a:solidFill>
                  <a:srgbClr val="E3E895"/>
                </a:solidFill>
                <a:latin typeface="Lato" pitchFamily="34" charset="0"/>
                <a:ea typeface="Lato" pitchFamily="34" charset="-122"/>
                <a:cs typeface="Lato" pitchFamily="34" charset="-120"/>
              </a:rPr>
              <a:t>Learn more and share feedback: mass.gov/dcr</a:t>
            </a:r>
            <a:endParaRPr lang="en-US" sz="200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Tree>
    <p:extLst>
      <p:ext uri="{BB962C8B-B14F-4D97-AF65-F5344CB8AC3E}">
        <p14:creationId xmlns:p14="http://schemas.microsoft.com/office/powerpoint/2010/main" val="267352378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4860450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2009923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Tree>
    <p:extLst>
      <p:ext uri="{BB962C8B-B14F-4D97-AF65-F5344CB8AC3E}">
        <p14:creationId xmlns:p14="http://schemas.microsoft.com/office/powerpoint/2010/main" val="329790308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theme" Target="../theme/theme2.xml"/><Relationship Id="rId1" Type="http://schemas.openxmlformats.org/officeDocument/2006/relationships/slideLayout" Target="../slideLayouts/slideLayout10.xm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3.xml"/><Relationship Id="rId1" Type="http://schemas.openxmlformats.org/officeDocument/2006/relationships/slideLayout" Target="../slideLayouts/slideLayout1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52144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D3BC8E"/>
                </a:solidFill>
                <a:latin typeface="Lato"/>
                <a:ea typeface="Lato"/>
                <a:cs typeface="Lato"/>
              </a:defRPr>
            </a:lvl1pPr>
          </a:lstStyle>
          <a:p>
            <a:pPr algn="l"/>
            <a:fld id="{F7021451-1387-4CA6-816F-3879F97B5CBC}" type="slidenum">
              <a:rPr lang="en-US" b="0"/>
              <a:t>‹#›</a:t>
            </a:fld>
            <a:endParaRPr lang="en-US"/>
          </a:p>
        </p:txBody>
      </p:sp>
    </p:spTree>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8" r:id="rId7"/>
    <p:sldLayoutId id="2147483701" r:id="rId8"/>
    <p:sldLayoutId id="2147483702" r:id="rId9"/>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A06D75-ABDB-415B-073A-C14D27F901E0}"/>
              </a:ext>
            </a:extLst>
          </p:cNvPr>
          <p:cNvSpPr/>
          <p:nvPr userDrawn="1"/>
        </p:nvSpPr>
        <p:spPr>
          <a:xfrm>
            <a:off x="0" y="0"/>
            <a:ext cx="12192000" cy="6858000"/>
          </a:xfrm>
          <a:prstGeom prst="rect">
            <a:avLst/>
          </a:prstGeom>
          <a:solidFill>
            <a:srgbClr val="5E50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descr="A black and white logo&#10;&#10;AI-generated content may be incorrect.">
            <a:extLst>
              <a:ext uri="{FF2B5EF4-FFF2-40B4-BE49-F238E27FC236}">
                <a16:creationId xmlns:a16="http://schemas.microsoft.com/office/drawing/2014/main" id="{D02EA1E7-EB26-8138-7FAA-EB9DFA6E36D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765553" y="615679"/>
            <a:ext cx="3920747" cy="1138030"/>
          </a:xfrm>
          <a:prstGeom prst="rect">
            <a:avLst/>
          </a:prstGeom>
        </p:spPr>
      </p:pic>
      <p:sp>
        <p:nvSpPr>
          <p:cNvPr id="4" name="TextBox 3">
            <a:extLst>
              <a:ext uri="{FF2B5EF4-FFF2-40B4-BE49-F238E27FC236}">
                <a16:creationId xmlns:a16="http://schemas.microsoft.com/office/drawing/2014/main" id="{34208179-C485-4620-F0F1-76598EF97F97}"/>
              </a:ext>
            </a:extLst>
          </p:cNvPr>
          <p:cNvSpPr txBox="1"/>
          <p:nvPr userDrawn="1"/>
        </p:nvSpPr>
        <p:spPr>
          <a:xfrm>
            <a:off x="5626100" y="374601"/>
            <a:ext cx="6337300" cy="1661993"/>
          </a:xfrm>
          <a:prstGeom prst="rect">
            <a:avLst/>
          </a:prstGeom>
          <a:noFill/>
        </p:spPr>
        <p:txBody>
          <a:bodyPr wrap="square" rtlCol="0">
            <a:spAutoFit/>
          </a:bodyPr>
          <a:lstStyle/>
          <a:p>
            <a:r>
              <a:rPr lang="en-US" sz="3000">
                <a:solidFill>
                  <a:srgbClr val="E3E895"/>
                </a:solidFill>
                <a:latin typeface="Lato Black" panose="020F0A02020204030203" pitchFamily="34" charset="0"/>
              </a:rPr>
              <a:t>MEETING LOGISTICS</a:t>
            </a:r>
          </a:p>
          <a:p>
            <a:r>
              <a:rPr lang="en-US" sz="2400">
                <a:solidFill>
                  <a:schemeClr val="bg1"/>
                </a:solidFill>
                <a:latin typeface="Lato" panose="020F0502020204030203" pitchFamily="34" charset="0"/>
              </a:rPr>
              <a:t>The project team will give a presentation, </a:t>
            </a:r>
          </a:p>
          <a:p>
            <a:r>
              <a:rPr lang="en-US" sz="2400">
                <a:solidFill>
                  <a:schemeClr val="bg1"/>
                </a:solidFill>
                <a:latin typeface="Lato" panose="020F0502020204030203" pitchFamily="34" charset="0"/>
              </a:rPr>
              <a:t>then the public can ask questions and provide feedback live during the meeting by:</a:t>
            </a:r>
          </a:p>
        </p:txBody>
      </p:sp>
      <p:sp>
        <p:nvSpPr>
          <p:cNvPr id="6" name="TextBox 5">
            <a:extLst>
              <a:ext uri="{FF2B5EF4-FFF2-40B4-BE49-F238E27FC236}">
                <a16:creationId xmlns:a16="http://schemas.microsoft.com/office/drawing/2014/main" id="{37018DA0-CD8C-1C75-B577-92798CE4E992}"/>
              </a:ext>
            </a:extLst>
          </p:cNvPr>
          <p:cNvSpPr txBox="1"/>
          <p:nvPr userDrawn="1"/>
        </p:nvSpPr>
        <p:spPr>
          <a:xfrm>
            <a:off x="6007100" y="2334995"/>
            <a:ext cx="5232400" cy="3046988"/>
          </a:xfrm>
          <a:prstGeom prst="rect">
            <a:avLst/>
          </a:prstGeom>
          <a:noFill/>
        </p:spPr>
        <p:txBody>
          <a:bodyPr wrap="square" rtlCol="0">
            <a:spAutoFit/>
          </a:bodyPr>
          <a:lstStyle/>
          <a:p>
            <a:pPr marL="342900" indent="-342900">
              <a:buFont typeface="Arial" panose="020B0604020202020204" pitchFamily="34" charset="0"/>
              <a:buChar char="•"/>
            </a:pPr>
            <a:r>
              <a:rPr lang="en-US" sz="2400" b="0" i="0" u="none" strike="noStrike" kern="1200" baseline="0">
                <a:solidFill>
                  <a:schemeClr val="bg1"/>
                </a:solidFill>
                <a:latin typeface="Lato" panose="020F0502020204030203" pitchFamily="34" charset="0"/>
                <a:ea typeface="+mn-ea"/>
                <a:cs typeface="+mn-cs"/>
              </a:rPr>
              <a:t>Using the Q&amp;A feature, where comments will be sent to the moderator.</a:t>
            </a:r>
          </a:p>
          <a:p>
            <a:pPr marL="342900" indent="-342900">
              <a:buFont typeface="Arial" panose="020B0604020202020204" pitchFamily="34" charset="0"/>
              <a:buChar char="•"/>
            </a:pPr>
            <a:endParaRPr lang="en-US" sz="2400" b="0" i="0" u="none" strike="noStrike" kern="1200" baseline="0">
              <a:solidFill>
                <a:schemeClr val="bg1"/>
              </a:solidFill>
              <a:latin typeface="Lato" panose="020F0502020204030203" pitchFamily="34" charset="0"/>
              <a:ea typeface="+mn-ea"/>
              <a:cs typeface="+mn-cs"/>
            </a:endParaRPr>
          </a:p>
          <a:p>
            <a:pPr marL="342900" indent="-342900">
              <a:buFont typeface="Arial" panose="020B0604020202020204" pitchFamily="34" charset="0"/>
              <a:buChar char="•"/>
            </a:pPr>
            <a:r>
              <a:rPr lang="en-US" sz="2400" b="0" i="0" u="none" strike="noStrike" kern="1200" baseline="0">
                <a:solidFill>
                  <a:schemeClr val="bg1"/>
                </a:solidFill>
                <a:latin typeface="Lato" panose="020F0502020204030203" pitchFamily="34" charset="0"/>
                <a:ea typeface="+mn-ea"/>
                <a:cs typeface="+mn-cs"/>
              </a:rPr>
              <a:t>Raising your hand using the ‘raise your hand’ feature on Zoom. You will be given permission to unmute and speak.</a:t>
            </a:r>
          </a:p>
        </p:txBody>
      </p:sp>
      <p:sp>
        <p:nvSpPr>
          <p:cNvPr id="7" name="TextBox 6">
            <a:extLst>
              <a:ext uri="{FF2B5EF4-FFF2-40B4-BE49-F238E27FC236}">
                <a16:creationId xmlns:a16="http://schemas.microsoft.com/office/drawing/2014/main" id="{284DFAE8-5E8E-A075-7205-D7EF73F6702F}"/>
              </a:ext>
            </a:extLst>
          </p:cNvPr>
          <p:cNvSpPr txBox="1"/>
          <p:nvPr userDrawn="1"/>
        </p:nvSpPr>
        <p:spPr>
          <a:xfrm>
            <a:off x="5626100" y="5689600"/>
            <a:ext cx="6159500" cy="830997"/>
          </a:xfrm>
          <a:prstGeom prst="rect">
            <a:avLst/>
          </a:prstGeom>
          <a:noFill/>
        </p:spPr>
        <p:txBody>
          <a:bodyPr wrap="square" rtlCol="0">
            <a:spAutoFit/>
          </a:bodyPr>
          <a:lstStyle/>
          <a:p>
            <a:r>
              <a:rPr lang="en-US" sz="2400" i="1">
                <a:solidFill>
                  <a:schemeClr val="bg1"/>
                </a:solidFill>
                <a:latin typeface="Lato" panose="020F0502020204030203" pitchFamily="34" charset="0"/>
              </a:rPr>
              <a:t>Please note that this meeting is being recorded: the recording will be public record.</a:t>
            </a:r>
          </a:p>
        </p:txBody>
      </p:sp>
    </p:spTree>
    <p:extLst>
      <p:ext uri="{BB962C8B-B14F-4D97-AF65-F5344CB8AC3E}">
        <p14:creationId xmlns:p14="http://schemas.microsoft.com/office/powerpoint/2010/main" val="4019183079"/>
      </p:ext>
    </p:extLst>
  </p:cSld>
  <p:clrMap bg1="lt1" tx1="dk1" bg2="lt2" tx2="dk2" accent1="accent1" accent2="accent2" accent3="accent3" accent4="accent4" accent5="accent5" accent6="accent6" hlink="hlink" folHlink="folHlink"/>
  <p:sldLayoutIdLst>
    <p:sldLayoutId id="2147483704"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B4A06D75-ABDB-415B-073A-C14D27F901E0}"/>
              </a:ext>
            </a:extLst>
          </p:cNvPr>
          <p:cNvSpPr/>
          <p:nvPr userDrawn="1"/>
        </p:nvSpPr>
        <p:spPr>
          <a:xfrm>
            <a:off x="0" y="0"/>
            <a:ext cx="12192000" cy="6858000"/>
          </a:xfrm>
          <a:prstGeom prst="rect">
            <a:avLst/>
          </a:prstGeom>
          <a:solidFill>
            <a:srgbClr val="5E504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34208179-C485-4620-F0F1-76598EF97F97}"/>
              </a:ext>
            </a:extLst>
          </p:cNvPr>
          <p:cNvSpPr txBox="1"/>
          <p:nvPr userDrawn="1"/>
        </p:nvSpPr>
        <p:spPr>
          <a:xfrm>
            <a:off x="612232" y="559433"/>
            <a:ext cx="11129630" cy="923330"/>
          </a:xfrm>
          <a:prstGeom prst="rect">
            <a:avLst/>
          </a:prstGeom>
          <a:noFill/>
        </p:spPr>
        <p:txBody>
          <a:bodyPr wrap="square" rtlCol="0">
            <a:spAutoFit/>
          </a:bodyPr>
          <a:lstStyle/>
          <a:p>
            <a:pPr algn="ctr"/>
            <a:r>
              <a:rPr lang="en-US" sz="5400">
                <a:solidFill>
                  <a:srgbClr val="E3E895"/>
                </a:solidFill>
                <a:latin typeface="Lato Black" panose="020F0A02020204030203" pitchFamily="34" charset="0"/>
              </a:rPr>
              <a:t>Commonwealth of Massachusetts</a:t>
            </a:r>
          </a:p>
        </p:txBody>
      </p:sp>
      <p:pic>
        <p:nvPicPr>
          <p:cNvPr id="8" name="Picture 7">
            <a:extLst>
              <a:ext uri="{FF2B5EF4-FFF2-40B4-BE49-F238E27FC236}">
                <a16:creationId xmlns:a16="http://schemas.microsoft.com/office/drawing/2014/main" id="{43B5AA96-13D6-5CE4-B8A8-BBC17DE3D330}"/>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323702" y="2394501"/>
            <a:ext cx="3122701" cy="3122701"/>
          </a:xfrm>
          <a:prstGeom prst="rect">
            <a:avLst/>
          </a:prstGeom>
        </p:spPr>
      </p:pic>
      <p:sp>
        <p:nvSpPr>
          <p:cNvPr id="9" name="TextBox 8">
            <a:extLst>
              <a:ext uri="{FF2B5EF4-FFF2-40B4-BE49-F238E27FC236}">
                <a16:creationId xmlns:a16="http://schemas.microsoft.com/office/drawing/2014/main" id="{EFB63C4C-C3CE-283C-8AE3-FA0EC56B503A}"/>
              </a:ext>
            </a:extLst>
          </p:cNvPr>
          <p:cNvSpPr txBox="1"/>
          <p:nvPr userDrawn="1"/>
        </p:nvSpPr>
        <p:spPr>
          <a:xfrm>
            <a:off x="5637572" y="1965498"/>
            <a:ext cx="3689498" cy="91307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1" i="0" u="none" strike="noStrike" kern="1200" baseline="30000">
                <a:solidFill>
                  <a:srgbClr val="E3E895"/>
                </a:solidFill>
                <a:latin typeface="Lato" panose="020F0502020204030203" pitchFamily="34" charset="0"/>
                <a:ea typeface="+mn-ea"/>
                <a:cs typeface="+mn-cs"/>
              </a:rPr>
              <a:t>Governor</a:t>
            </a:r>
            <a:endParaRPr lang="en-US" sz="3200" i="0">
              <a:solidFill>
                <a:srgbClr val="E3E895"/>
              </a:solidFill>
              <a:latin typeface="Lato" panose="020F0502020204030203" pitchFamily="34" charset="0"/>
            </a:endParaRPr>
          </a:p>
          <a:p>
            <a:pPr rtl="0"/>
            <a:r>
              <a:rPr lang="en-US" sz="3200" b="1" i="0" u="none" strike="noStrike" kern="1200" baseline="30000">
                <a:solidFill>
                  <a:srgbClr val="E3E895"/>
                </a:solidFill>
                <a:latin typeface="Lato Black" panose="020F0A02020204030203" pitchFamily="34" charset="0"/>
                <a:ea typeface="+mn-ea"/>
                <a:cs typeface="+mn-cs"/>
              </a:rPr>
              <a:t>Maura T. Healey</a:t>
            </a:r>
          </a:p>
        </p:txBody>
      </p:sp>
      <p:sp>
        <p:nvSpPr>
          <p:cNvPr id="10" name="TextBox 9">
            <a:extLst>
              <a:ext uri="{FF2B5EF4-FFF2-40B4-BE49-F238E27FC236}">
                <a16:creationId xmlns:a16="http://schemas.microsoft.com/office/drawing/2014/main" id="{A4AAD671-FE1A-C6C1-54D8-0802EDB6C7D3}"/>
              </a:ext>
            </a:extLst>
          </p:cNvPr>
          <p:cNvSpPr txBox="1"/>
          <p:nvPr userDrawn="1"/>
        </p:nvSpPr>
        <p:spPr>
          <a:xfrm>
            <a:off x="5637572" y="3115488"/>
            <a:ext cx="3689498" cy="748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u="none" strike="noStrike" kern="1200" baseline="30000">
                <a:solidFill>
                  <a:srgbClr val="E3E895"/>
                </a:solidFill>
                <a:latin typeface="Lato" panose="020F0502020204030203" pitchFamily="34" charset="0"/>
                <a:ea typeface="+mn-ea"/>
                <a:cs typeface="+mn-cs"/>
              </a:rPr>
              <a:t>Lieutenant Governor</a:t>
            </a:r>
          </a:p>
          <a:p>
            <a:pPr rtl="0"/>
            <a:r>
              <a:rPr lang="en-US" sz="3200" b="1" i="0" u="none" strike="noStrike" kern="1200" baseline="30000">
                <a:solidFill>
                  <a:srgbClr val="E3E895"/>
                </a:solidFill>
                <a:latin typeface="Lato Black" panose="020F0A02020204030203" pitchFamily="34" charset="0"/>
                <a:ea typeface="+mn-ea"/>
                <a:cs typeface="+mn-cs"/>
              </a:rPr>
              <a:t>Kimberley Driscoll</a:t>
            </a:r>
          </a:p>
        </p:txBody>
      </p:sp>
      <p:sp>
        <p:nvSpPr>
          <p:cNvPr id="11" name="TextBox 10">
            <a:extLst>
              <a:ext uri="{FF2B5EF4-FFF2-40B4-BE49-F238E27FC236}">
                <a16:creationId xmlns:a16="http://schemas.microsoft.com/office/drawing/2014/main" id="{8B56006C-B781-C151-23E1-F35252ACB0D5}"/>
              </a:ext>
            </a:extLst>
          </p:cNvPr>
          <p:cNvSpPr txBox="1"/>
          <p:nvPr userDrawn="1"/>
        </p:nvSpPr>
        <p:spPr>
          <a:xfrm>
            <a:off x="5637572" y="4120254"/>
            <a:ext cx="5688154" cy="748923"/>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u="none" strike="noStrike" kern="1200" baseline="30000">
                <a:solidFill>
                  <a:srgbClr val="E3E895"/>
                </a:solidFill>
                <a:latin typeface="Lato" panose="020F0502020204030203" pitchFamily="34" charset="0"/>
                <a:ea typeface="+mn-ea"/>
                <a:cs typeface="+mn-cs"/>
              </a:rPr>
              <a:t>Energy and Environmental Affairs Secretary</a:t>
            </a:r>
          </a:p>
          <a:p>
            <a:pPr rtl="0"/>
            <a:r>
              <a:rPr lang="en-US" sz="3200" b="1" i="0" u="none" strike="noStrike" kern="1200" baseline="30000">
                <a:solidFill>
                  <a:srgbClr val="E3E895"/>
                </a:solidFill>
                <a:latin typeface="Lato Black" panose="020F0A02020204030203" pitchFamily="34" charset="0"/>
                <a:ea typeface="+mn-ea"/>
                <a:cs typeface="+mn-cs"/>
              </a:rPr>
              <a:t>Rebecca L. Tepper</a:t>
            </a:r>
          </a:p>
        </p:txBody>
      </p:sp>
      <p:sp>
        <p:nvSpPr>
          <p:cNvPr id="12" name="TextBox 11">
            <a:extLst>
              <a:ext uri="{FF2B5EF4-FFF2-40B4-BE49-F238E27FC236}">
                <a16:creationId xmlns:a16="http://schemas.microsoft.com/office/drawing/2014/main" id="{D7C074CF-6C68-D296-00A3-C0AB8004322B}"/>
              </a:ext>
            </a:extLst>
          </p:cNvPr>
          <p:cNvSpPr txBox="1"/>
          <p:nvPr userDrawn="1"/>
        </p:nvSpPr>
        <p:spPr>
          <a:xfrm>
            <a:off x="5637572" y="5150571"/>
            <a:ext cx="5688154" cy="107721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3200" b="0" i="0" u="none" strike="noStrike" kern="1200" baseline="30000">
                <a:solidFill>
                  <a:srgbClr val="E3E895"/>
                </a:solidFill>
                <a:latin typeface="Lato" panose="020F0502020204030203" pitchFamily="34" charset="0"/>
                <a:ea typeface="+mn-ea"/>
                <a:cs typeface="+mn-cs"/>
              </a:rPr>
              <a:t>Department of Conservation and Recreation Commissioner</a:t>
            </a:r>
          </a:p>
          <a:p>
            <a:pPr rtl="0"/>
            <a:r>
              <a:rPr lang="en-US" sz="3200" b="1" i="0" u="none" strike="noStrike" kern="1200" baseline="30000">
                <a:solidFill>
                  <a:srgbClr val="E3E895"/>
                </a:solidFill>
                <a:latin typeface="Lato Black" panose="020F0A02020204030203" pitchFamily="34" charset="0"/>
                <a:ea typeface="+mn-ea"/>
                <a:cs typeface="+mn-cs"/>
              </a:rPr>
              <a:t>Nicole LaChapelle</a:t>
            </a:r>
          </a:p>
        </p:txBody>
      </p:sp>
    </p:spTree>
    <p:extLst>
      <p:ext uri="{BB962C8B-B14F-4D97-AF65-F5344CB8AC3E}">
        <p14:creationId xmlns:p14="http://schemas.microsoft.com/office/powerpoint/2010/main" val="3549388685"/>
      </p:ext>
    </p:extLst>
  </p:cSld>
  <p:clrMap bg1="lt1" tx1="dk1" bg2="lt2" tx2="dk2" accent1="accent1" accent2="accent2" accent3="accent3" accent4="accent4" accent5="accent5" accent6="accent6" hlink="hlink" folHlink="folHlink"/>
  <p:sldLayoutIdLst>
    <p:sldLayoutId id="2147483706"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0.xml"/><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12.xml"/><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3.xml"/><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4.xml"/><Relationship Id="rId5" Type="http://schemas.openxmlformats.org/officeDocument/2006/relationships/hyperlink" Target="https://www.wildlife.nh.gov/get-outside/trails-people-and-wildlife" TargetMode="External"/><Relationship Id="rId4" Type="http://schemas.openxmlformats.org/officeDocument/2006/relationships/image" Target="../media/image15.png"/></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5.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16.xml"/><Relationship Id="rId1" Type="http://schemas.openxmlformats.org/officeDocument/2006/relationships/slideLayout" Target="../slideLayouts/slideLayout6.xml"/><Relationship Id="rId4" Type="http://schemas.openxmlformats.org/officeDocument/2006/relationships/image" Target="../media/image20.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xml"/></Relationships>
</file>

<file path=ppt/slides/_rels/slide18.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8.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19.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9.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20.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0.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21.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1.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22.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2.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hyperlink" Target="https://www.mass.gov/dcr-public-meetings-information" TargetMode="External"/><Relationship Id="rId2" Type="http://schemas.openxmlformats.org/officeDocument/2006/relationships/notesSlide" Target="../notesSlides/notesSlide25.xml"/><Relationship Id="rId1" Type="http://schemas.openxmlformats.org/officeDocument/2006/relationships/slideLayout" Target="../slideLayouts/slideLayout5.xml"/><Relationship Id="rId5" Type="http://schemas.openxmlformats.org/officeDocument/2006/relationships/image" Target="../media/image21.png"/><Relationship Id="rId4" Type="http://schemas.openxmlformats.org/officeDocument/2006/relationships/hyperlink" Target="https://www.mass.gov/forms/dcr-public-comments" TargetMode="External"/></Relationships>
</file>

<file path=ppt/slides/_rels/slide2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6.xml"/><Relationship Id="rId1" Type="http://schemas.openxmlformats.org/officeDocument/2006/relationships/slideLayout" Target="../slideLayouts/slideLayout6.xml"/><Relationship Id="rId5" Type="http://schemas.openxmlformats.org/officeDocument/2006/relationships/image" Target="../media/image18.png"/><Relationship Id="rId4" Type="http://schemas.openxmlformats.org/officeDocument/2006/relationships/image" Target="../media/image17.jpe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345141" y="2345765"/>
            <a:ext cx="6350000" cy="2159000"/>
          </a:xfrm>
          <a:prstGeom prst="rect">
            <a:avLst/>
          </a:prstGeom>
          <a:noFill/>
          <a:ln/>
        </p:spPr>
        <p:txBody>
          <a:bodyPr wrap="square" lIns="91440" tIns="45720" rIns="91440" bIns="45720" rtlCol="0" anchor="b"/>
          <a:lstStyle/>
          <a:p>
            <a:r>
              <a:rPr lang="en-US" sz="4000" b="1" dirty="0">
                <a:solidFill>
                  <a:srgbClr val="FFFFFF"/>
                </a:solidFill>
                <a:latin typeface="Lato"/>
                <a:ea typeface="Lato"/>
                <a:cs typeface="Lato"/>
              </a:rPr>
              <a:t>Brimfield State Forest  </a:t>
            </a:r>
            <a:br>
              <a:rPr lang="en-US" dirty="0">
                <a:latin typeface="Lato"/>
                <a:ea typeface="Lato"/>
                <a:cs typeface="Lato"/>
              </a:rPr>
            </a:br>
            <a:r>
              <a:rPr lang="en-US" dirty="0">
                <a:latin typeface="Lato"/>
                <a:ea typeface="Lato"/>
                <a:cs typeface="Lato"/>
              </a:rPr>
              <a:t>Trail</a:t>
            </a:r>
            <a:r>
              <a:rPr lang="en-US" sz="4000" b="1" dirty="0">
                <a:solidFill>
                  <a:srgbClr val="FFFFFF"/>
                </a:solidFill>
                <a:latin typeface="Lato"/>
                <a:ea typeface="Lato"/>
                <a:cs typeface="Lato"/>
              </a:rPr>
              <a:t> System Master Plan</a:t>
            </a:r>
            <a:br>
              <a:rPr lang="en-US" sz="4000" b="1" dirty="0">
                <a:latin typeface="Lato" pitchFamily="34" charset="0"/>
                <a:ea typeface="Lato" pitchFamily="34" charset="-122"/>
                <a:cs typeface="Lato" pitchFamily="34" charset="-120"/>
              </a:rPr>
            </a:br>
            <a:r>
              <a:rPr lang="en-US" dirty="0">
                <a:solidFill>
                  <a:schemeClr val="accent5"/>
                </a:solidFill>
                <a:latin typeface="Lato"/>
                <a:ea typeface="Lato"/>
                <a:cs typeface="Lato"/>
              </a:rPr>
              <a:t>Public Meeting</a:t>
            </a:r>
            <a:endParaRPr lang="en-US" sz="4000" dirty="0">
              <a:solidFill>
                <a:schemeClr val="accent5"/>
              </a:solidFill>
              <a:latin typeface="Lato"/>
              <a:ea typeface="Lato"/>
              <a:cs typeface="Lato"/>
            </a:endParaRPr>
          </a:p>
        </p:txBody>
      </p:sp>
      <p:sp>
        <p:nvSpPr>
          <p:cNvPr id="3" name="Text 0"/>
          <p:cNvSpPr>
            <a:spLocks noGrp="1"/>
          </p:cNvSpPr>
          <p:nvPr>
            <p:ph idx="102" hasCustomPrompt="1"/>
          </p:nvPr>
        </p:nvSpPr>
        <p:spPr>
          <a:xfrm>
            <a:off x="457200" y="4724400"/>
            <a:ext cx="6104021" cy="762000"/>
          </a:xfrm>
          <a:prstGeom prst="rect">
            <a:avLst/>
          </a:prstGeom>
          <a:noFill/>
          <a:ln/>
        </p:spPr>
        <p:txBody>
          <a:bodyPr wrap="square" lIns="91440" tIns="45720" rIns="91440" bIns="45720" rtlCol="0" anchor="t"/>
          <a:lstStyle/>
          <a:p>
            <a:r>
              <a:rPr lang="en-US">
                <a:latin typeface="Lato"/>
                <a:ea typeface="Lato"/>
                <a:cs typeface="Lato"/>
              </a:rPr>
              <a:t>October 7</a:t>
            </a:r>
            <a:r>
              <a:rPr lang="en-US" sz="2200">
                <a:solidFill>
                  <a:srgbClr val="E3E895"/>
                </a:solidFill>
                <a:latin typeface="Lato"/>
                <a:ea typeface="Lato"/>
                <a:cs typeface="Lato"/>
              </a:rPr>
              <a:t>, 2026  •  </a:t>
            </a:r>
            <a:r>
              <a:rPr lang="en-US">
                <a:latin typeface="Lato"/>
                <a:ea typeface="Lato"/>
                <a:cs typeface="Lato"/>
              </a:rPr>
              <a:t>6:00pm </a:t>
            </a:r>
            <a:endParaRPr lang="en-US"/>
          </a:p>
          <a:p>
            <a:pPr marL="0" indent="0" algn="l">
              <a:buNone/>
            </a:pPr>
            <a:r>
              <a:rPr lang="en-US">
                <a:latin typeface="Lato"/>
                <a:ea typeface="Lato"/>
                <a:cs typeface="Lato"/>
              </a:rPr>
              <a:t>ZOOM</a:t>
            </a:r>
            <a:endParaRPr lang="en-US"/>
          </a:p>
        </p:txBody>
      </p:sp>
      <p:sp>
        <p:nvSpPr>
          <p:cNvPr id="10" name="Photo Placeholder"/>
          <p:cNvSpPr>
            <a:spLocks noGrp="1" noRot="1" noChangeAspect="1"/>
          </p:cNvSpPr>
          <p:nvPr>
            <p:ph type="pic" idx="103"/>
          </p:nvPr>
        </p:nvSpPr>
        <p:spPr>
          <a:xfrm>
            <a:off x="6561221" y="457200"/>
            <a:ext cx="5173579" cy="5943600"/>
          </a:xfrm>
          <a:prstGeom prst="rect">
            <a:avLst/>
          </a:prstGeom>
          <a:solidFill>
            <a:srgbClr val="4A3F39"/>
          </a:solidFill>
          <a:ln w="12700">
            <a:solidFill>
              <a:srgbClr val="D3BC8E"/>
            </a:solidFill>
          </a:ln>
        </p:spPr>
        <p:txBody>
          <a:bodyPr wrap="square" anchor="ctr">
            <a:noAutofit/>
          </a:bodyPr>
          <a:lstStyle/>
          <a:p>
            <a:pPr algn="ctr">
              <a:buNone/>
            </a:pPr>
            <a:r>
              <a:rPr lang="en-US" sz="1400">
                <a:solidFill>
                  <a:srgbClr val="D3BC8E"/>
                </a:solidFill>
                <a:latin typeface="Lato" pitchFamily="34" charset="0"/>
              </a:rPr>
              <a:t>Click icon to add photo</a:t>
            </a:r>
          </a:p>
        </p:txBody>
      </p:sp>
      <p:pic>
        <p:nvPicPr>
          <p:cNvPr id="5" name="Picture 4" descr="View of Dean Pond">
            <a:extLst>
              <a:ext uri="{FF2B5EF4-FFF2-40B4-BE49-F238E27FC236}">
                <a16:creationId xmlns:a16="http://schemas.microsoft.com/office/drawing/2014/main" id="{77DA29CC-7692-83A5-7F11-B4132584B8FD}"/>
              </a:ext>
            </a:extLst>
          </p:cNvPr>
          <p:cNvPicPr>
            <a:picLocks noChangeAspect="1"/>
          </p:cNvPicPr>
          <p:nvPr/>
        </p:nvPicPr>
        <p:blipFill>
          <a:blip r:embed="rId3"/>
          <a:srcRect l="15560" r="19232"/>
          <a:stretch>
            <a:fillRect/>
          </a:stretch>
        </p:blipFill>
        <p:spPr>
          <a:xfrm>
            <a:off x="6561221" y="445994"/>
            <a:ext cx="5173578" cy="5950598"/>
          </a:xfrm>
          <a:prstGeom prst="rect">
            <a:avLst/>
          </a:prstGeom>
        </p:spPr>
      </p:pic>
    </p:spTree>
    <p:extLst>
      <p:ext uri="{BB962C8B-B14F-4D97-AF65-F5344CB8AC3E}">
        <p14:creationId xmlns:p14="http://schemas.microsoft.com/office/powerpoint/2010/main" val="394777828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1E797-5060-3A70-B4D1-6C3A51DA76BA}"/>
              </a:ext>
            </a:extLst>
          </p:cNvPr>
          <p:cNvSpPr>
            <a:spLocks noGrp="1"/>
          </p:cNvSpPr>
          <p:nvPr>
            <p:ph type="title" idx="4294967295"/>
          </p:nvPr>
        </p:nvSpPr>
        <p:spPr>
          <a:xfrm>
            <a:off x="838200" y="-1325563"/>
            <a:ext cx="10515600" cy="1325563"/>
          </a:xfrm>
          <a:prstGeom prst="rect">
            <a:avLst/>
          </a:prstGeom>
        </p:spPr>
        <p:txBody>
          <a:bodyPr anchor="b"/>
          <a:lstStyle/>
          <a:p>
            <a:r>
              <a:rPr lang="en-US" dirty="0"/>
              <a:t>Commonwealth of Massachusetts</a:t>
            </a:r>
          </a:p>
        </p:txBody>
      </p:sp>
    </p:spTree>
    <p:extLst>
      <p:ext uri="{BB962C8B-B14F-4D97-AF65-F5344CB8AC3E}">
        <p14:creationId xmlns:p14="http://schemas.microsoft.com/office/powerpoint/2010/main" val="114041700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6BA984-D22B-16AF-C5DF-03A94A2E07AA}"/>
              </a:ext>
            </a:extLst>
          </p:cNvPr>
          <p:cNvSpPr>
            <a:spLocks noGrp="1"/>
          </p:cNvSpPr>
          <p:nvPr>
            <p:ph type="title" idx="4294967295"/>
          </p:nvPr>
        </p:nvSpPr>
        <p:spPr>
          <a:xfrm>
            <a:off x="838200" y="-1325563"/>
            <a:ext cx="10515600" cy="1325563"/>
          </a:xfrm>
          <a:prstGeom prst="rect">
            <a:avLst/>
          </a:prstGeom>
        </p:spPr>
        <p:txBody>
          <a:bodyPr anchor="b"/>
          <a:lstStyle/>
          <a:p>
            <a:r>
              <a:rPr lang="en-US" dirty="0"/>
              <a:t>DCR Mission and Core Principles</a:t>
            </a:r>
          </a:p>
        </p:txBody>
      </p:sp>
      <p:pic>
        <p:nvPicPr>
          <p:cNvPr id="2" name="Picture 1" descr="DCR - Our Mission: To protect, promote and enhance of common wealth of natural, cultural, and recreational resources for the well-being of all. - Our core principles: Provide access to a diversity of outdoor recreational experiences and unique landscapes that is equitable, inclusive, and welcoming. Conserve lands, water, and forests by integrating science, research, and technical expertise into the management of our natural resources. Advance climate change mitigation and adaptation efforts by implementing sustainable practices and advancing resiliency across our infrastructure, assets, and resources. Support healthy communities by providing places for people to connect with nature and each other. Inspire generations of stewards by recognizing and honoring our legacy through partnerships, public engagement, and education.">
            <a:extLst>
              <a:ext uri="{FF2B5EF4-FFF2-40B4-BE49-F238E27FC236}">
                <a16:creationId xmlns:a16="http://schemas.microsoft.com/office/drawing/2014/main" id="{4AADDB24-BD5C-E489-C56A-98B247B8EDF6}"/>
              </a:ext>
            </a:extLst>
          </p:cNvPr>
          <p:cNvPicPr>
            <a:picLocks noChangeAspect="1"/>
          </p:cNvPicPr>
          <p:nvPr/>
        </p:nvPicPr>
        <p:blipFill>
          <a:blip r:embed="rId3"/>
          <a:stretch>
            <a:fillRect/>
          </a:stretch>
        </p:blipFill>
        <p:spPr>
          <a:xfrm>
            <a:off x="0" y="0"/>
            <a:ext cx="12192000" cy="6858000"/>
          </a:xfrm>
          <a:prstGeom prst="rect">
            <a:avLst/>
          </a:prstGeom>
        </p:spPr>
      </p:pic>
    </p:spTree>
    <p:extLst>
      <p:ext uri="{BB962C8B-B14F-4D97-AF65-F5344CB8AC3E}">
        <p14:creationId xmlns:p14="http://schemas.microsoft.com/office/powerpoint/2010/main" val="193367862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3FA065-7C70-9810-DC44-24107A3519CD}"/>
              </a:ext>
            </a:extLst>
          </p:cNvPr>
          <p:cNvSpPr>
            <a:spLocks noGrp="1"/>
          </p:cNvSpPr>
          <p:nvPr>
            <p:ph type="title" idx="4294967295"/>
          </p:nvPr>
        </p:nvSpPr>
        <p:spPr>
          <a:xfrm>
            <a:off x="838200" y="-1325563"/>
            <a:ext cx="10515600" cy="1325563"/>
          </a:xfrm>
          <a:prstGeom prst="rect">
            <a:avLst/>
          </a:prstGeom>
        </p:spPr>
        <p:txBody>
          <a:bodyPr anchor="b"/>
          <a:lstStyle/>
          <a:p>
            <a:r>
              <a:rPr lang="en-US" dirty="0"/>
              <a:t>Meeting Logistics</a:t>
            </a:r>
          </a:p>
        </p:txBody>
      </p:sp>
      <p:pic>
        <p:nvPicPr>
          <p:cNvPr id="3" name="Picture 2" descr="Photograph of a trail at Brimfield State Park.">
            <a:extLst>
              <a:ext uri="{FF2B5EF4-FFF2-40B4-BE49-F238E27FC236}">
                <a16:creationId xmlns:a16="http://schemas.microsoft.com/office/drawing/2014/main" id="{837E07AA-01F0-6DE0-C3D9-5BF6E0DC4037}"/>
              </a:ext>
            </a:extLst>
          </p:cNvPr>
          <p:cNvPicPr>
            <a:picLocks noChangeAspect="1"/>
          </p:cNvPicPr>
          <p:nvPr/>
        </p:nvPicPr>
        <p:blipFill>
          <a:blip r:embed="rId3"/>
          <a:stretch>
            <a:fillRect/>
          </a:stretch>
        </p:blipFill>
        <p:spPr>
          <a:xfrm>
            <a:off x="466344" y="2138622"/>
            <a:ext cx="4916157" cy="3686106"/>
          </a:xfrm>
          <a:prstGeom prst="rect">
            <a:avLst/>
          </a:prstGeom>
        </p:spPr>
      </p:pic>
      <p:sp>
        <p:nvSpPr>
          <p:cNvPr id="7" name="TextBox 6">
            <a:extLst>
              <a:ext uri="{FF2B5EF4-FFF2-40B4-BE49-F238E27FC236}">
                <a16:creationId xmlns:a16="http://schemas.microsoft.com/office/drawing/2014/main" id="{F29540BF-AD77-A8E9-A05F-6A985863FFFE}"/>
              </a:ext>
              <a:ext uri="{C183D7F6-B498-43B3-948B-1728B52AA6E4}">
                <adec:decorative xmlns:adec="http://schemas.microsoft.com/office/drawing/2017/decorative" val="0"/>
              </a:ext>
            </a:extLst>
          </p:cNvPr>
          <p:cNvSpPr txBox="1"/>
          <p:nvPr/>
        </p:nvSpPr>
        <p:spPr>
          <a:xfrm>
            <a:off x="269072" y="5516951"/>
            <a:ext cx="2728147" cy="307777"/>
          </a:xfrm>
          <a:prstGeom prst="rect">
            <a:avLst/>
          </a:prstGeom>
          <a:noFill/>
          <a:effectLst/>
        </p:spPr>
        <p:txBody>
          <a:bodyPr wrap="square" rtlCol="0">
            <a:spAutoFit/>
          </a:bodyPr>
          <a:lstStyle/>
          <a:p>
            <a:pPr algn="ctr"/>
            <a:r>
              <a:rPr lang="en-US" sz="1400">
                <a:solidFill>
                  <a:schemeClr val="bg1"/>
                </a:solidFill>
                <a:effectLst>
                  <a:outerShdw blurRad="76200" dist="76200" dir="2700000" algn="tl" rotWithShape="0">
                    <a:prstClr val="black"/>
                  </a:outerShdw>
                </a:effectLst>
                <a:latin typeface="Calibri" panose="020F0502020204030204" pitchFamily="34" charset="0"/>
                <a:cs typeface="Calibri" panose="020F0502020204030204" pitchFamily="34" charset="0"/>
              </a:rPr>
              <a:t>Photo: Brimfield State Forest</a:t>
            </a:r>
          </a:p>
        </p:txBody>
      </p:sp>
    </p:spTree>
    <p:extLst>
      <p:ext uri="{BB962C8B-B14F-4D97-AF65-F5344CB8AC3E}">
        <p14:creationId xmlns:p14="http://schemas.microsoft.com/office/powerpoint/2010/main" val="203547157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a:spLocks noGrp="1"/>
          </p:cNvSpPr>
          <p:nvPr>
            <p:ph type="title" idx="100" hasCustomPrompt="1"/>
          </p:nvPr>
        </p:nvSpPr>
        <p:spPr>
          <a:prstGeom prst="rect">
            <a:avLst/>
          </a:prstGeom>
          <a:noFill/>
          <a:ln/>
        </p:spPr>
        <p:txBody>
          <a:bodyPr wrap="square" rtlCol="0" anchor="t"/>
          <a:lstStyle/>
          <a:p>
            <a:pPr marL="0" indent="0" algn="l">
              <a:buNone/>
            </a:pPr>
            <a:r>
              <a:rPr lang="en-US" sz="4000" b="1">
                <a:solidFill>
                  <a:srgbClr val="FFFFFF"/>
                </a:solidFill>
                <a:latin typeface="Lato" pitchFamily="34" charset="0"/>
                <a:ea typeface="Lato" pitchFamily="34" charset="-122"/>
                <a:cs typeface="Lato" pitchFamily="34" charset="-120"/>
              </a:rPr>
              <a:t>Agenda</a:t>
            </a:r>
            <a:endParaRPr lang="en-US" sz="4000"/>
          </a:p>
        </p:txBody>
      </p:sp>
      <p:sp>
        <p:nvSpPr>
          <p:cNvPr id="3" name="Text 0"/>
          <p:cNvSpPr>
            <a:spLocks noGrp="1"/>
          </p:cNvSpPr>
          <p:nvPr>
            <p:ph type="body" idx="101" hasCustomPrompt="1"/>
          </p:nvPr>
        </p:nvSpPr>
        <p:spPr>
          <a:xfrm>
            <a:off x="4572000" y="1805651"/>
            <a:ext cx="7244862" cy="3553158"/>
          </a:xfrm>
          <a:prstGeom prst="rect">
            <a:avLst/>
          </a:prstGeom>
          <a:noFill/>
          <a:ln/>
        </p:spPr>
        <p:txBody>
          <a:bodyPr wrap="square" lIns="91440" tIns="45720" rIns="91440" bIns="45720" rtlCol="0" anchor="t"/>
          <a:lstStyle/>
          <a:p>
            <a:pPr marL="342900" indent="-342900">
              <a:buFont typeface="Arial" panose="020B0604020202020204" pitchFamily="34" charset="0"/>
              <a:buChar char="•"/>
            </a:pPr>
            <a:r>
              <a:rPr lang="en-US">
                <a:latin typeface="Lato"/>
                <a:ea typeface="Lato"/>
                <a:cs typeface="Lato"/>
              </a:rPr>
              <a:t>Update on progress since Fall 2025 public meeting</a:t>
            </a:r>
            <a:endParaRPr lang="en-US">
              <a:highlight>
                <a:srgbClr val="FF00FF"/>
              </a:highlight>
              <a:latin typeface="Lato"/>
              <a:ea typeface="Lato"/>
              <a:cs typeface="Lato"/>
            </a:endParaRPr>
          </a:p>
          <a:p>
            <a:pPr marL="342900" indent="-342900">
              <a:buFont typeface="Arial" panose="020B0604020202020204" pitchFamily="34" charset="0"/>
              <a:buChar char="•"/>
            </a:pPr>
            <a:r>
              <a:rPr lang="en-US">
                <a:latin typeface="Lato"/>
                <a:ea typeface="Lato"/>
                <a:cs typeface="Lato"/>
              </a:rPr>
              <a:t>Recap site analyses </a:t>
            </a:r>
          </a:p>
          <a:p>
            <a:pPr marL="342900" indent="-342900">
              <a:buFont typeface="Arial" panose="020B0604020202020204" pitchFamily="34" charset="0"/>
              <a:buChar char="•"/>
            </a:pPr>
            <a:r>
              <a:rPr lang="en-US">
                <a:latin typeface="Lato"/>
                <a:ea typeface="Lato"/>
                <a:cs typeface="Lato"/>
              </a:rPr>
              <a:t>B</a:t>
            </a:r>
            <a:r>
              <a:rPr lang="en-US" sz="2000">
                <a:solidFill>
                  <a:srgbClr val="E3E895"/>
                </a:solidFill>
                <a:latin typeface="Lato"/>
                <a:ea typeface="Lato"/>
                <a:cs typeface="Lato"/>
              </a:rPr>
              <a:t>asis of </a:t>
            </a:r>
            <a:r>
              <a:rPr lang="en-US">
                <a:latin typeface="Lato"/>
                <a:ea typeface="Lato"/>
                <a:cs typeface="Lato"/>
              </a:rPr>
              <a:t>R</a:t>
            </a:r>
            <a:r>
              <a:rPr lang="en-US" sz="2000">
                <a:solidFill>
                  <a:srgbClr val="E3E895"/>
                </a:solidFill>
                <a:latin typeface="Lato"/>
                <a:ea typeface="Lato"/>
                <a:cs typeface="Lato"/>
              </a:rPr>
              <a:t>ecommendations</a:t>
            </a:r>
          </a:p>
          <a:p>
            <a:pPr marL="342900" indent="-342900">
              <a:buFont typeface="Arial" panose="020B0604020202020204" pitchFamily="34" charset="0"/>
              <a:buChar char="•"/>
            </a:pPr>
            <a:r>
              <a:rPr lang="en-US">
                <a:latin typeface="Lato"/>
                <a:ea typeface="Lato"/>
                <a:cs typeface="Lato"/>
              </a:rPr>
              <a:t>Proposed trail system map recommendations</a:t>
            </a:r>
          </a:p>
          <a:p>
            <a:pPr marL="342900" indent="-342900">
              <a:buFont typeface="Arial" panose="020B0604020202020204" pitchFamily="34" charset="0"/>
              <a:buChar char="•"/>
            </a:pPr>
            <a:r>
              <a:rPr lang="en-US">
                <a:latin typeface="Lato"/>
                <a:ea typeface="Lato"/>
                <a:cs typeface="Lato"/>
              </a:rPr>
              <a:t>Discussion</a:t>
            </a:r>
          </a:p>
        </p:txBody>
      </p:sp>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D3BC8E"/>
                </a:solidFill>
                <a:latin typeface="Lato"/>
                <a:ea typeface="Lato"/>
                <a:cs typeface="Lato"/>
              </a:defRPr>
            </a:lvl1pPr>
          </a:lstStyle>
          <a:p>
            <a:pPr algn="l"/>
            <a:fld id="{F7021451-1387-4CA6-816F-3879F97B5CBC}" type="slidenum">
              <a:rPr lang="en-US" b="0"/>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61C1002-E47D-DB29-E973-B3C495043181}"/>
              </a:ext>
            </a:extLst>
          </p:cNvPr>
          <p:cNvSpPr>
            <a:spLocks noGrp="1"/>
          </p:cNvSpPr>
          <p:nvPr>
            <p:ph type="title" idx="100"/>
          </p:nvPr>
        </p:nvSpPr>
        <p:spPr/>
        <p:txBody>
          <a:bodyPr/>
          <a:lstStyle/>
          <a:p>
            <a:r>
              <a:rPr lang="en-US"/>
              <a:t>Key Activities since Fall 2025 meeting</a:t>
            </a:r>
          </a:p>
        </p:txBody>
      </p:sp>
      <p:sp>
        <p:nvSpPr>
          <p:cNvPr id="3" name="Text Placeholder 2">
            <a:extLst>
              <a:ext uri="{FF2B5EF4-FFF2-40B4-BE49-F238E27FC236}">
                <a16:creationId xmlns:a16="http://schemas.microsoft.com/office/drawing/2014/main" id="{F04A6CD1-3EEB-10A9-57DA-9AC87B450BD3}"/>
              </a:ext>
            </a:extLst>
          </p:cNvPr>
          <p:cNvSpPr>
            <a:spLocks noGrp="1"/>
          </p:cNvSpPr>
          <p:nvPr>
            <p:ph type="body" idx="101"/>
          </p:nvPr>
        </p:nvSpPr>
        <p:spPr/>
        <p:txBody>
          <a:bodyPr/>
          <a:lstStyle/>
          <a:p>
            <a:pPr lvl="1">
              <a:buFont typeface="Wingdings" panose="05000000000000000000" pitchFamily="2" charset="2"/>
              <a:buChar char="§"/>
            </a:pPr>
            <a:r>
              <a:rPr lang="en-US"/>
              <a:t>Pre-filing consultations with NHESP</a:t>
            </a:r>
          </a:p>
          <a:p>
            <a:pPr lvl="1">
              <a:buFont typeface="Wingdings" panose="05000000000000000000" pitchFamily="2" charset="2"/>
              <a:buChar char="§"/>
            </a:pPr>
            <a:r>
              <a:rPr lang="en-US"/>
              <a:t>Meeting with DCR Operations, Forestry, Rangers and Fire Control</a:t>
            </a:r>
          </a:p>
          <a:p>
            <a:pPr lvl="1">
              <a:buFont typeface="Wingdings" panose="05000000000000000000" pitchFamily="2" charset="2"/>
              <a:buChar char="§"/>
            </a:pPr>
            <a:r>
              <a:rPr lang="en-US"/>
              <a:t>Meeting with Forest Reserves Scientific Technical Advisory Committee</a:t>
            </a:r>
          </a:p>
          <a:p>
            <a:pPr lvl="1">
              <a:buFont typeface="Wingdings" panose="05000000000000000000" pitchFamily="2" charset="2"/>
              <a:buChar char="§"/>
            </a:pPr>
            <a:r>
              <a:rPr lang="en-US"/>
              <a:t>Review and incorporation of collaborator/public comments</a:t>
            </a:r>
          </a:p>
          <a:p>
            <a:pPr lvl="1">
              <a:buFont typeface="Wingdings" panose="05000000000000000000" pitchFamily="2" charset="2"/>
              <a:buChar char="§"/>
            </a:pPr>
            <a:r>
              <a:rPr lang="en-US"/>
              <a:t>Co-occurrence analysis- Trails and Wildlife</a:t>
            </a:r>
          </a:p>
          <a:p>
            <a:pPr lvl="1">
              <a:buFont typeface="Wingdings" panose="05000000000000000000" pitchFamily="2" charset="2"/>
              <a:buChar char="§"/>
            </a:pPr>
            <a:r>
              <a:rPr lang="en-US"/>
              <a:t>Drafting trail system master plan maps &amp; report</a:t>
            </a:r>
          </a:p>
          <a:p>
            <a:pPr lvl="1">
              <a:buFont typeface="Wingdings" panose="05000000000000000000" pitchFamily="2" charset="2"/>
              <a:buChar char="§"/>
            </a:pPr>
            <a:endParaRPr lang="en-US"/>
          </a:p>
          <a:p>
            <a:endParaRPr lang="en-US"/>
          </a:p>
          <a:p>
            <a:endParaRPr lang="en-US"/>
          </a:p>
        </p:txBody>
      </p:sp>
    </p:spTree>
    <p:extLst>
      <p:ext uri="{BB962C8B-B14F-4D97-AF65-F5344CB8AC3E}">
        <p14:creationId xmlns:p14="http://schemas.microsoft.com/office/powerpoint/2010/main" val="10411989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CC8724-0481-5667-057B-D99C01D3C15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A538155B-B0A6-D922-56D7-A2A461E97BDB}"/>
              </a:ext>
            </a:extLst>
          </p:cNvPr>
          <p:cNvSpPr>
            <a:spLocks noGrp="1"/>
          </p:cNvSpPr>
          <p:nvPr>
            <p:ph type="title" idx="100" hasCustomPrompt="1"/>
          </p:nvPr>
        </p:nvSpPr>
        <p:spPr>
          <a:xfrm>
            <a:off x="455061" y="-2941"/>
            <a:ext cx="11064240" cy="868680"/>
          </a:xfrm>
          <a:prstGeom prst="rect">
            <a:avLst/>
          </a:prstGeom>
          <a:noFill/>
          <a:ln/>
        </p:spPr>
        <p:txBody>
          <a:bodyPr wrap="square" rtlCol="0" anchor="ctr"/>
          <a:lstStyle/>
          <a:p>
            <a:pPr marL="0" indent="0" algn="l">
              <a:buNone/>
            </a:pPr>
            <a:r>
              <a:rPr lang="en-US" sz="3200" b="1">
                <a:solidFill>
                  <a:srgbClr val="5E5049"/>
                </a:solidFill>
                <a:latin typeface="Lato" pitchFamily="34" charset="0"/>
                <a:ea typeface="Lato" pitchFamily="34" charset="-122"/>
                <a:cs typeface="Lato" pitchFamily="34" charset="-120"/>
              </a:rPr>
              <a:t>Recap Findings: Trail and Property Inventory &amp; Assessment </a:t>
            </a:r>
            <a:endParaRPr lang="en-US" sz="3200"/>
          </a:p>
        </p:txBody>
      </p:sp>
      <p:sp>
        <p:nvSpPr>
          <p:cNvPr id="3" name="Text 0">
            <a:extLst>
              <a:ext uri="{FF2B5EF4-FFF2-40B4-BE49-F238E27FC236}">
                <a16:creationId xmlns:a16="http://schemas.microsoft.com/office/drawing/2014/main" id="{2D478EBD-A463-1DD8-689B-A5CF75F74A5D}"/>
              </a:ext>
            </a:extLst>
          </p:cNvPr>
          <p:cNvSpPr>
            <a:spLocks noGrp="1"/>
          </p:cNvSpPr>
          <p:nvPr>
            <p:ph type="body" idx="101" hasCustomPrompt="1"/>
          </p:nvPr>
        </p:nvSpPr>
        <p:spPr>
          <a:xfrm>
            <a:off x="321376" y="954432"/>
            <a:ext cx="6971545" cy="5056632"/>
          </a:xfrm>
          <a:prstGeom prst="rect">
            <a:avLst/>
          </a:prstGeom>
          <a:noFill/>
          <a:ln/>
        </p:spPr>
        <p:txBody>
          <a:bodyPr wrap="square" lIns="91440" tIns="45720" rIns="91440" bIns="45720" rtlCol="0" anchor="t"/>
          <a:lstStyle/>
          <a:p>
            <a:pPr marL="305435" indent="-305435"/>
            <a:r>
              <a:rPr lang="en-US">
                <a:latin typeface="Arial"/>
                <a:ea typeface="Lato"/>
                <a:cs typeface="Arial"/>
              </a:rPr>
              <a:t>Moderate trail density - exceeds Reserve standards </a:t>
            </a:r>
          </a:p>
          <a:p>
            <a:pPr marL="768985" lvl="1" indent="-305435"/>
            <a:r>
              <a:rPr lang="en-US" sz="1600">
                <a:latin typeface="Arial"/>
                <a:cs typeface="Arial"/>
              </a:rPr>
              <a:t>Reserves: Low Density &lt;3 km/</a:t>
            </a:r>
            <a:r>
              <a:rPr lang="en-US" sz="1600" err="1">
                <a:latin typeface="Arial"/>
                <a:cs typeface="Arial"/>
              </a:rPr>
              <a:t>sqkm</a:t>
            </a:r>
            <a:endParaRPr lang="en-US" sz="1600">
              <a:latin typeface="Arial"/>
              <a:cs typeface="Arial"/>
            </a:endParaRPr>
          </a:p>
          <a:p>
            <a:pPr marL="768985" lvl="1" indent="-305435"/>
            <a:r>
              <a:rPr lang="en-US" sz="1600">
                <a:latin typeface="Arial"/>
                <a:cs typeface="Arial"/>
              </a:rPr>
              <a:t>Current: Moderate 6.36 km/</a:t>
            </a:r>
            <a:r>
              <a:rPr lang="en-US" sz="1600" err="1">
                <a:latin typeface="Arial"/>
                <a:cs typeface="Arial"/>
              </a:rPr>
              <a:t>sqkm</a:t>
            </a:r>
            <a:endParaRPr lang="en-US" sz="1600">
              <a:latin typeface="Arial"/>
              <a:cs typeface="Arial"/>
            </a:endParaRPr>
          </a:p>
          <a:p>
            <a:pPr marL="768985" lvl="1" indent="-305435"/>
            <a:r>
              <a:rPr lang="en-US" sz="1600">
                <a:latin typeface="Arial"/>
                <a:cs typeface="Arial"/>
              </a:rPr>
              <a:t>59 miles of trails (28 authorized/31 unauthorized)</a:t>
            </a:r>
          </a:p>
          <a:p>
            <a:pPr marL="305435" indent="-305435"/>
            <a:r>
              <a:rPr lang="en-US">
                <a:latin typeface="Arial"/>
                <a:ea typeface="Lato"/>
                <a:cs typeface="Arial"/>
              </a:rPr>
              <a:t>Impacts to rare species and wildlife habitat</a:t>
            </a:r>
          </a:p>
          <a:p>
            <a:pPr marL="768985" lvl="1" indent="-305435"/>
            <a:r>
              <a:rPr lang="en-US" sz="1600"/>
              <a:t>50.5% is Rare Species Habitat</a:t>
            </a:r>
            <a:endParaRPr lang="en-US" sz="1600">
              <a:ea typeface="Lato"/>
              <a:cs typeface="Lato"/>
            </a:endParaRPr>
          </a:p>
          <a:p>
            <a:pPr marL="768985" lvl="1" indent="-305435"/>
            <a:r>
              <a:rPr lang="en-US" sz="1600"/>
              <a:t>7 Rare Species </a:t>
            </a:r>
            <a:endParaRPr lang="en-US" sz="1600">
              <a:ea typeface="Lato"/>
              <a:cs typeface="Lato"/>
            </a:endParaRPr>
          </a:p>
          <a:p>
            <a:pPr lvl="2"/>
            <a:r>
              <a:rPr lang="en-US" sz="1400">
                <a:solidFill>
                  <a:srgbClr val="3B434B"/>
                </a:solidFill>
              </a:rPr>
              <a:t>5 Animals</a:t>
            </a:r>
            <a:endParaRPr lang="en-US" sz="1400">
              <a:solidFill>
                <a:srgbClr val="3B434B"/>
              </a:solidFill>
              <a:ea typeface="Lato"/>
              <a:cs typeface="Lato"/>
            </a:endParaRPr>
          </a:p>
          <a:p>
            <a:pPr lvl="2"/>
            <a:r>
              <a:rPr lang="en-US" sz="1400">
                <a:solidFill>
                  <a:srgbClr val="3B434B"/>
                </a:solidFill>
              </a:rPr>
              <a:t>2 Insects </a:t>
            </a:r>
            <a:endParaRPr lang="en-US">
              <a:latin typeface="Arial"/>
              <a:cs typeface="Arial"/>
            </a:endParaRPr>
          </a:p>
          <a:p>
            <a:pPr marL="305435" indent="-305435"/>
            <a:r>
              <a:rPr lang="en-US">
                <a:latin typeface="Arial"/>
                <a:ea typeface="Lato"/>
                <a:cs typeface="Arial"/>
              </a:rPr>
              <a:t>Impacts to wetlands &amp; waterways </a:t>
            </a:r>
          </a:p>
          <a:p>
            <a:pPr marL="768985" lvl="1" indent="-305435"/>
            <a:r>
              <a:rPr lang="en-US" sz="1600">
                <a:latin typeface="Arial"/>
                <a:cs typeface="Arial"/>
              </a:rPr>
              <a:t>Coldwater fisheries</a:t>
            </a:r>
          </a:p>
          <a:p>
            <a:pPr marL="305435" indent="-305435"/>
            <a:r>
              <a:rPr lang="en-US" sz="1800">
                <a:latin typeface="Arial"/>
                <a:ea typeface="Lato"/>
                <a:cs typeface="Arial"/>
              </a:rPr>
              <a:t>Presence of Cultural Resources</a:t>
            </a:r>
          </a:p>
          <a:p>
            <a:pPr marL="768985" lvl="1" indent="-305435"/>
            <a:r>
              <a:rPr lang="en-US" sz="1600">
                <a:latin typeface="Arial"/>
                <a:cs typeface="Arial"/>
              </a:rPr>
              <a:t>394 Potential Cultural Resources</a:t>
            </a:r>
          </a:p>
          <a:p>
            <a:pPr marL="305435" indent="-305435"/>
            <a:r>
              <a:rPr lang="en-US" sz="1800">
                <a:latin typeface="Arial"/>
                <a:ea typeface="Lato"/>
                <a:cs typeface="Arial"/>
              </a:rPr>
              <a:t>Unsustainable trails and trail issues</a:t>
            </a:r>
          </a:p>
          <a:p>
            <a:pPr marL="768985" lvl="1" indent="-305435"/>
            <a:r>
              <a:rPr lang="en-US" sz="1600">
                <a:latin typeface="Arial"/>
                <a:cs typeface="Arial"/>
              </a:rPr>
              <a:t>Erosion &amp; Washouts </a:t>
            </a:r>
          </a:p>
          <a:p>
            <a:pPr marL="768985" lvl="1" indent="-305435"/>
            <a:r>
              <a:rPr lang="en-US" sz="1600">
                <a:latin typeface="Arial"/>
                <a:cs typeface="Arial"/>
              </a:rPr>
              <a:t>Rutting &amp; Mud Holes</a:t>
            </a:r>
          </a:p>
          <a:p>
            <a:pPr marL="768985" lvl="1" indent="-305435"/>
            <a:r>
              <a:rPr lang="en-US" sz="1600">
                <a:latin typeface="Arial"/>
                <a:cs typeface="Arial"/>
              </a:rPr>
              <a:t>Trail Braiding &amp; Widening</a:t>
            </a:r>
          </a:p>
          <a:p>
            <a:pPr marL="768985" lvl="1" indent="-305435"/>
            <a:r>
              <a:rPr lang="en-US" sz="1600">
                <a:latin typeface="Arial"/>
                <a:cs typeface="Arial"/>
              </a:rPr>
              <a:t>Fall Line Design</a:t>
            </a:r>
          </a:p>
          <a:p>
            <a:pPr marL="0" indent="0">
              <a:buNone/>
            </a:pPr>
            <a:endParaRPr lang="en-US"/>
          </a:p>
        </p:txBody>
      </p:sp>
      <p:pic>
        <p:nvPicPr>
          <p:cNvPr id="11" name="Picture Placeholder 10" descr="A path in the woods">
            <a:extLst>
              <a:ext uri="{FF2B5EF4-FFF2-40B4-BE49-F238E27FC236}">
                <a16:creationId xmlns:a16="http://schemas.microsoft.com/office/drawing/2014/main" id="{B5CA1174-8D09-C5F2-7CFE-D6991BFAA709}"/>
              </a:ext>
            </a:extLst>
          </p:cNvPr>
          <p:cNvPicPr>
            <a:picLocks noGrp="1" noChangeAspect="1"/>
          </p:cNvPicPr>
          <p:nvPr>
            <p:ph type="pic" idx="102"/>
          </p:nvPr>
        </p:nvPicPr>
        <p:blipFill>
          <a:blip r:embed="rId3">
            <a:extLst>
              <a:ext uri="{28A0092B-C50C-407E-A947-70E740481C1C}">
                <a14:useLocalDpi xmlns:a14="http://schemas.microsoft.com/office/drawing/2010/main" val="0"/>
              </a:ext>
            </a:extLst>
          </a:blip>
          <a:srcRect l="6010" r="6010"/>
          <a:stretch/>
        </p:blipFill>
        <p:spPr>
          <a:xfrm rot="5400000">
            <a:off x="6269605" y="1386303"/>
            <a:ext cx="5583855" cy="4536471"/>
          </a:xfrm>
          <a:prstGeom prst="rect">
            <a:avLst/>
          </a:prstGeom>
          <a:ln>
            <a:noFill/>
          </a:ln>
          <a:effectLst>
            <a:outerShdw blurRad="50800" dist="38100" dir="2700000" algn="tl" rotWithShape="0">
              <a:prstClr val="black"/>
            </a:outerShdw>
          </a:effectLst>
        </p:spPr>
      </p:pic>
      <p:sp>
        <p:nvSpPr>
          <p:cNvPr id="8" name="TextBox 7">
            <a:extLst>
              <a:ext uri="{FF2B5EF4-FFF2-40B4-BE49-F238E27FC236}">
                <a16:creationId xmlns:a16="http://schemas.microsoft.com/office/drawing/2014/main" id="{6039562D-8DC5-257C-7CB0-082E58D2C16E}"/>
              </a:ext>
              <a:ext uri="{C183D7F6-B498-43B3-948B-1728B52AA6E4}">
                <adec:decorative xmlns:adec="http://schemas.microsoft.com/office/drawing/2017/decorative" val="0"/>
              </a:ext>
            </a:extLst>
          </p:cNvPr>
          <p:cNvSpPr txBox="1"/>
          <p:nvPr/>
        </p:nvSpPr>
        <p:spPr>
          <a:xfrm>
            <a:off x="6629986" y="6024129"/>
            <a:ext cx="2728147" cy="307777"/>
          </a:xfrm>
          <a:prstGeom prst="rect">
            <a:avLst/>
          </a:prstGeom>
          <a:noFill/>
          <a:effectLst/>
        </p:spPr>
        <p:txBody>
          <a:bodyPr wrap="square" rtlCol="0">
            <a:spAutoFit/>
          </a:bodyPr>
          <a:lstStyle/>
          <a:p>
            <a:pPr algn="ctr"/>
            <a:r>
              <a:rPr lang="en-US" sz="1400">
                <a:solidFill>
                  <a:schemeClr val="bg1"/>
                </a:solidFill>
                <a:effectLst>
                  <a:outerShdw blurRad="76200" dist="76200" dir="2700000" algn="tl" rotWithShape="0">
                    <a:prstClr val="black"/>
                  </a:outerShdw>
                </a:effectLst>
                <a:latin typeface="Calibri" panose="020F0502020204030204" pitchFamily="34" charset="0"/>
                <a:cs typeface="Calibri" panose="020F0502020204030204" pitchFamily="34" charset="0"/>
              </a:rPr>
              <a:t>Photo: Brimfield State Forest</a:t>
            </a:r>
          </a:p>
        </p:txBody>
      </p:sp>
      <p:sp>
        <p:nvSpPr>
          <p:cNvPr id="25" name="Slide Number Placeholder 0">
            <a:extLst>
              <a:ext uri="{FF2B5EF4-FFF2-40B4-BE49-F238E27FC236}">
                <a16:creationId xmlns:a16="http://schemas.microsoft.com/office/drawing/2014/main" id="{C02F2C89-E555-40EE-9B46-5FA1B2A8C130}"/>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7</a:t>
            </a:fld>
            <a:endParaRPr lang="en-US"/>
          </a:p>
        </p:txBody>
      </p:sp>
    </p:spTree>
    <p:extLst>
      <p:ext uri="{BB962C8B-B14F-4D97-AF65-F5344CB8AC3E}">
        <p14:creationId xmlns:p14="http://schemas.microsoft.com/office/powerpoint/2010/main" val="33395464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3043F-91FA-DBFE-3F5A-9AC61622D18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64A9BA5-C4F2-82C4-4945-1097DB535E32}"/>
              </a:ext>
            </a:extLst>
          </p:cNvPr>
          <p:cNvSpPr>
            <a:spLocks noGrp="1"/>
          </p:cNvSpPr>
          <p:nvPr>
            <p:ph type="title" idx="100"/>
          </p:nvPr>
        </p:nvSpPr>
        <p:spPr>
          <a:xfrm>
            <a:off x="61460" y="403235"/>
            <a:ext cx="2457388" cy="731520"/>
          </a:xfrm>
        </p:spPr>
        <p:txBody>
          <a:bodyPr wrap="square" lIns="91440" tIns="45720" rIns="91440" bIns="45720" rtlCol="0" anchor="t"/>
          <a:lstStyle/>
          <a:p>
            <a:r>
              <a:rPr lang="en-US">
                <a:latin typeface="Lato"/>
                <a:ea typeface="Lato"/>
                <a:cs typeface="Lato"/>
              </a:rPr>
              <a:t>Current Authorized and Unauthorized Trails</a:t>
            </a:r>
          </a:p>
        </p:txBody>
      </p:sp>
      <p:pic>
        <p:nvPicPr>
          <p:cNvPr id="5" name="Picture 4" descr="Map of Brimfield State Forest showing the existing trail and road network across Brimfield, Wales, and Monson. Green lines identify authorized routes, and red lines identify unauthorized routes. The map also shows trailheads, parking, restrooms, picnic areas, scenic viewpoints, gates, ponds, wetlands, vernal pools, hydrologic connections, surrounding protected open space, and town boundaries. Existing trail conditions and management recommendations are described in the Brimfield State Forest Trail System Master Plan report.">
            <a:extLst>
              <a:ext uri="{FF2B5EF4-FFF2-40B4-BE49-F238E27FC236}">
                <a16:creationId xmlns:a16="http://schemas.microsoft.com/office/drawing/2014/main" id="{B2829FC7-DD31-399C-802E-E4852949917E}"/>
              </a:ext>
            </a:extLst>
          </p:cNvPr>
          <p:cNvPicPr>
            <a:picLocks noChangeAspect="1"/>
          </p:cNvPicPr>
          <p:nvPr/>
        </p:nvPicPr>
        <p:blipFill>
          <a:blip r:embed="rId3"/>
          <a:stretch>
            <a:fillRect/>
          </a:stretch>
        </p:blipFill>
        <p:spPr>
          <a:xfrm>
            <a:off x="2516490" y="-2839"/>
            <a:ext cx="9799776" cy="6470726"/>
          </a:xfrm>
          <a:prstGeom prst="rect">
            <a:avLst/>
          </a:prstGeom>
        </p:spPr>
      </p:pic>
      <p:sp>
        <p:nvSpPr>
          <p:cNvPr id="25" name="Slide Number Placeholder 0">
            <a:extLst>
              <a:ext uri="{FF2B5EF4-FFF2-40B4-BE49-F238E27FC236}">
                <a16:creationId xmlns:a16="http://schemas.microsoft.com/office/drawing/2014/main" id="{CF76E90B-0D06-EDC2-4A39-566C5D794FAA}"/>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8</a:t>
            </a:fld>
            <a:endParaRPr lang="en-US"/>
          </a:p>
        </p:txBody>
      </p:sp>
    </p:spTree>
    <p:extLst>
      <p:ext uri="{BB962C8B-B14F-4D97-AF65-F5344CB8AC3E}">
        <p14:creationId xmlns:p14="http://schemas.microsoft.com/office/powerpoint/2010/main" val="35365513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84C9183-F368-7D2A-AD93-5BF81D5DFE78}"/>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BC4C375-59A4-E6B7-64E7-2CD80CBB5A55}"/>
              </a:ext>
            </a:extLst>
          </p:cNvPr>
          <p:cNvSpPr>
            <a:spLocks noGrp="1"/>
          </p:cNvSpPr>
          <p:nvPr>
            <p:ph type="title" idx="100" hasCustomPrompt="1"/>
          </p:nvPr>
        </p:nvSpPr>
        <p:spPr>
          <a:prstGeom prst="rect">
            <a:avLst/>
          </a:prstGeom>
          <a:noFill/>
          <a:ln/>
        </p:spPr>
        <p:txBody>
          <a:bodyPr wrap="square" rtlCol="0" anchor="ctr"/>
          <a:lstStyle/>
          <a:p>
            <a:pPr marL="0" indent="0" algn="l">
              <a:buNone/>
            </a:pPr>
            <a:r>
              <a:rPr lang="en-US" sz="3200" b="1">
                <a:solidFill>
                  <a:srgbClr val="5E5049"/>
                </a:solidFill>
                <a:latin typeface="Lato" pitchFamily="34" charset="0"/>
                <a:ea typeface="Lato" pitchFamily="34" charset="-122"/>
                <a:cs typeface="Lato" pitchFamily="34" charset="-120"/>
              </a:rPr>
              <a:t>Survey Feedback</a:t>
            </a:r>
            <a:endParaRPr lang="en-US" sz="3200"/>
          </a:p>
        </p:txBody>
      </p:sp>
      <p:sp>
        <p:nvSpPr>
          <p:cNvPr id="3" name="Text 0">
            <a:extLst>
              <a:ext uri="{FF2B5EF4-FFF2-40B4-BE49-F238E27FC236}">
                <a16:creationId xmlns:a16="http://schemas.microsoft.com/office/drawing/2014/main" id="{20251ACD-B0D8-DA18-43B4-95109E559D93}"/>
              </a:ext>
            </a:extLst>
          </p:cNvPr>
          <p:cNvSpPr>
            <a:spLocks noGrp="1"/>
          </p:cNvSpPr>
          <p:nvPr>
            <p:ph type="body" idx="101" hasCustomPrompt="1"/>
          </p:nvPr>
        </p:nvSpPr>
        <p:spPr>
          <a:xfrm>
            <a:off x="275929" y="1316915"/>
            <a:ext cx="6971545" cy="5056632"/>
          </a:xfrm>
          <a:prstGeom prst="rect">
            <a:avLst/>
          </a:prstGeom>
          <a:noFill/>
          <a:ln/>
        </p:spPr>
        <p:txBody>
          <a:bodyPr wrap="square" rtlCol="0" anchor="t"/>
          <a:lstStyle/>
          <a:p>
            <a:pPr lvl="0"/>
            <a:r>
              <a:rPr lang="en-US" sz="1800" b="1"/>
              <a:t>Trail Experience</a:t>
            </a:r>
            <a:r>
              <a:rPr lang="en-US" sz="1800"/>
              <a:t> </a:t>
            </a:r>
          </a:p>
          <a:p>
            <a:pPr lvl="1"/>
            <a:r>
              <a:rPr lang="en-US" sz="1400"/>
              <a:t>Trails are generally in good condition. </a:t>
            </a:r>
          </a:p>
          <a:p>
            <a:pPr lvl="1"/>
            <a:r>
              <a:rPr lang="en-US" sz="1400"/>
              <a:t>Users value the variety of recreational opportunities. </a:t>
            </a:r>
          </a:p>
          <a:p>
            <a:pPr lvl="1"/>
            <a:r>
              <a:rPr lang="en-US" sz="1400"/>
              <a:t>More resting areas may be needed. </a:t>
            </a:r>
          </a:p>
          <a:p>
            <a:pPr lvl="0"/>
            <a:r>
              <a:rPr lang="en-US" sz="1800" b="1"/>
              <a:t>Navigation and Access</a:t>
            </a:r>
            <a:r>
              <a:rPr lang="en-US" sz="1800"/>
              <a:t> </a:t>
            </a:r>
          </a:p>
          <a:p>
            <a:pPr lvl="1"/>
            <a:r>
              <a:rPr lang="en-US" sz="1400"/>
              <a:t>Trail markings and the DCR map need improvement. </a:t>
            </a:r>
          </a:p>
          <a:p>
            <a:pPr lvl="1"/>
            <a:r>
              <a:rPr lang="en-US" sz="1400"/>
              <a:t>Many visitors rely on other navigation apps. </a:t>
            </a:r>
          </a:p>
          <a:p>
            <a:pPr lvl="1"/>
            <a:r>
              <a:rPr lang="en-US" sz="1400"/>
              <a:t>Some visitors regularly use trails not shown on the official map. </a:t>
            </a:r>
          </a:p>
          <a:p>
            <a:pPr lvl="0"/>
            <a:r>
              <a:rPr lang="en-US" sz="1800" b="1"/>
              <a:t>Trail Needs</a:t>
            </a:r>
            <a:r>
              <a:rPr lang="en-US" sz="1800"/>
              <a:t> </a:t>
            </a:r>
          </a:p>
          <a:p>
            <a:pPr lvl="1"/>
            <a:r>
              <a:rPr lang="en-US" sz="1400"/>
              <a:t>Most respondents do not think the park needs more trails overall. </a:t>
            </a:r>
          </a:p>
          <a:p>
            <a:pPr lvl="1"/>
            <a:r>
              <a:rPr lang="en-US" sz="1400"/>
              <a:t>Interest is stronger in improved hiking and accessible trail opportunities. </a:t>
            </a:r>
          </a:p>
          <a:p>
            <a:pPr lvl="1"/>
            <a:r>
              <a:rPr lang="en-US" sz="1400"/>
              <a:t>The focus should be on improving the existing network rather than expanding it. </a:t>
            </a:r>
          </a:p>
          <a:p>
            <a:pPr lvl="0"/>
            <a:r>
              <a:rPr lang="en-US" sz="1800" b="1"/>
              <a:t>Visitor Values</a:t>
            </a:r>
            <a:r>
              <a:rPr lang="en-US" sz="1800"/>
              <a:t> </a:t>
            </a:r>
          </a:p>
          <a:p>
            <a:pPr lvl="1"/>
            <a:r>
              <a:rPr lang="en-US" sz="1400"/>
              <a:t>Physical health, personal safety, and access to nature strongly motivate trail use. </a:t>
            </a:r>
          </a:p>
          <a:p>
            <a:pPr lvl="1"/>
            <a:r>
              <a:rPr lang="en-US" sz="1400"/>
              <a:t>Visitors place a high value on protecting natural and cultural resources. </a:t>
            </a:r>
          </a:p>
          <a:p>
            <a:pPr lvl="1"/>
            <a:r>
              <a:rPr lang="en-US" sz="1400"/>
              <a:t>Respondents generally believe their trail use does not negatively affect wildlife.</a:t>
            </a:r>
          </a:p>
        </p:txBody>
      </p:sp>
      <p:pic>
        <p:nvPicPr>
          <p:cNvPr id="9" name="Picture Placeholder 8" descr="A forest with water in the background">
            <a:extLst>
              <a:ext uri="{FF2B5EF4-FFF2-40B4-BE49-F238E27FC236}">
                <a16:creationId xmlns:a16="http://schemas.microsoft.com/office/drawing/2014/main" id="{B8A61EDB-3E0E-ABAD-5018-922A1F330755}"/>
              </a:ext>
            </a:extLst>
          </p:cNvPr>
          <p:cNvPicPr>
            <a:picLocks noGrp="1" noChangeAspect="1"/>
          </p:cNvPicPr>
          <p:nvPr>
            <p:ph type="pic" idx="102"/>
          </p:nvPr>
        </p:nvPicPr>
        <p:blipFill>
          <a:blip r:embed="rId3">
            <a:extLst>
              <a:ext uri="{28A0092B-C50C-407E-A947-70E740481C1C}">
                <a14:useLocalDpi xmlns:a14="http://schemas.microsoft.com/office/drawing/2010/main" val="0"/>
              </a:ext>
            </a:extLst>
          </a:blip>
          <a:srcRect l="3428" r="15083" b="7370"/>
          <a:stretch>
            <a:fillRect/>
          </a:stretch>
        </p:blipFill>
        <p:spPr>
          <a:xfrm>
            <a:off x="7325444" y="208646"/>
            <a:ext cx="4673562" cy="3984020"/>
          </a:xfrm>
          <a:prstGeom prst="rect">
            <a:avLst/>
          </a:prstGeom>
        </p:spPr>
      </p:pic>
      <p:sp>
        <p:nvSpPr>
          <p:cNvPr id="8" name="TextBox 7">
            <a:extLst>
              <a:ext uri="{FF2B5EF4-FFF2-40B4-BE49-F238E27FC236}">
                <a16:creationId xmlns:a16="http://schemas.microsoft.com/office/drawing/2014/main" id="{A6B0FF09-B3EE-4746-315C-7C0ABF9E1143}"/>
              </a:ext>
              <a:ext uri="{C183D7F6-B498-43B3-948B-1728B52AA6E4}">
                <adec:decorative xmlns:adec="http://schemas.microsoft.com/office/drawing/2017/decorative" val="0"/>
              </a:ext>
            </a:extLst>
          </p:cNvPr>
          <p:cNvSpPr txBox="1"/>
          <p:nvPr/>
        </p:nvSpPr>
        <p:spPr>
          <a:xfrm>
            <a:off x="7247474" y="3845231"/>
            <a:ext cx="2728147" cy="307777"/>
          </a:xfrm>
          <a:prstGeom prst="rect">
            <a:avLst/>
          </a:prstGeom>
          <a:noFill/>
          <a:effectLst/>
        </p:spPr>
        <p:txBody>
          <a:bodyPr wrap="square" rtlCol="0">
            <a:spAutoFit/>
          </a:bodyPr>
          <a:lstStyle/>
          <a:p>
            <a:pPr algn="ctr"/>
            <a:r>
              <a:rPr lang="en-US" sz="1400">
                <a:solidFill>
                  <a:schemeClr val="bg1"/>
                </a:solidFill>
                <a:effectLst>
                  <a:outerShdw blurRad="76200" dist="76200" dir="2700000" algn="tl" rotWithShape="0">
                    <a:prstClr val="black"/>
                  </a:outerShdw>
                </a:effectLst>
                <a:latin typeface="Calibri" panose="020F0502020204030204" pitchFamily="34" charset="0"/>
                <a:cs typeface="Calibri" panose="020F0502020204030204" pitchFamily="34" charset="0"/>
              </a:rPr>
              <a:t>Photo: Brimfield State Forest</a:t>
            </a:r>
          </a:p>
        </p:txBody>
      </p:sp>
      <p:sp>
        <p:nvSpPr>
          <p:cNvPr id="25" name="Slide Number Placeholder 0">
            <a:extLst>
              <a:ext uri="{FF2B5EF4-FFF2-40B4-BE49-F238E27FC236}">
                <a16:creationId xmlns:a16="http://schemas.microsoft.com/office/drawing/2014/main" id="{C6649860-EBC3-A18F-5F7A-45FE04CB563B}"/>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9</a:t>
            </a:fld>
            <a:endParaRPr lang="en-US"/>
          </a:p>
        </p:txBody>
      </p:sp>
    </p:spTree>
    <p:extLst>
      <p:ext uri="{BB962C8B-B14F-4D97-AF65-F5344CB8AC3E}">
        <p14:creationId xmlns:p14="http://schemas.microsoft.com/office/powerpoint/2010/main" val="34949259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CFC4AA4-0975-C2BB-477B-DA75900B9EF6}"/>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048EE2A1-30E6-053A-8CBA-0042D1066780}"/>
              </a:ext>
            </a:extLst>
          </p:cNvPr>
          <p:cNvSpPr>
            <a:spLocks noGrp="1"/>
          </p:cNvSpPr>
          <p:nvPr>
            <p:ph type="title" idx="100" hasCustomPrompt="1"/>
          </p:nvPr>
        </p:nvSpPr>
        <p:spPr>
          <a:prstGeom prst="rect">
            <a:avLst/>
          </a:prstGeom>
          <a:noFill/>
          <a:ln/>
        </p:spPr>
        <p:txBody>
          <a:bodyPr wrap="square" rtlCol="0" anchor="ctr"/>
          <a:lstStyle/>
          <a:p>
            <a:pPr marL="0" indent="0" algn="l">
              <a:buNone/>
            </a:pPr>
            <a:r>
              <a:rPr lang="en-US" sz="3200" b="1">
                <a:solidFill>
                  <a:srgbClr val="5E5049"/>
                </a:solidFill>
                <a:latin typeface="Lato" pitchFamily="34" charset="0"/>
                <a:ea typeface="Lato" pitchFamily="34" charset="-122"/>
                <a:cs typeface="Lato" pitchFamily="34" charset="-120"/>
              </a:rPr>
              <a:t>Staff &amp; Collaborator Feedback</a:t>
            </a:r>
            <a:endParaRPr lang="en-US" sz="3200"/>
          </a:p>
        </p:txBody>
      </p:sp>
      <p:sp>
        <p:nvSpPr>
          <p:cNvPr id="3" name="Text 0">
            <a:extLst>
              <a:ext uri="{FF2B5EF4-FFF2-40B4-BE49-F238E27FC236}">
                <a16:creationId xmlns:a16="http://schemas.microsoft.com/office/drawing/2014/main" id="{75078BDB-942E-1185-3D7A-7E92DB7BE366}"/>
              </a:ext>
            </a:extLst>
          </p:cNvPr>
          <p:cNvSpPr>
            <a:spLocks noGrp="1"/>
          </p:cNvSpPr>
          <p:nvPr>
            <p:ph type="body" idx="101" hasCustomPrompt="1"/>
          </p:nvPr>
        </p:nvSpPr>
        <p:spPr>
          <a:xfrm>
            <a:off x="548639" y="1417320"/>
            <a:ext cx="6971545" cy="5056632"/>
          </a:xfrm>
          <a:prstGeom prst="rect">
            <a:avLst/>
          </a:prstGeom>
          <a:noFill/>
          <a:ln/>
        </p:spPr>
        <p:txBody>
          <a:bodyPr wrap="square" lIns="91440" tIns="45720" rIns="91440" bIns="45720" rtlCol="0" anchor="t"/>
          <a:lstStyle/>
          <a:p>
            <a:r>
              <a:rPr lang="en-US">
                <a:latin typeface="Lato"/>
                <a:ea typeface="Lato"/>
                <a:cs typeface="Lato"/>
              </a:rPr>
              <a:t>Parking, trailers, and event access</a:t>
            </a:r>
          </a:p>
          <a:p>
            <a:pPr lvl="1"/>
            <a:r>
              <a:rPr lang="en-US" sz="1600"/>
              <a:t>Horseback riders and snowmobile require trailer parking</a:t>
            </a:r>
            <a:endParaRPr lang="en-US" sz="1600">
              <a:ea typeface="Lato"/>
              <a:cs typeface="Lato"/>
            </a:endParaRPr>
          </a:p>
          <a:p>
            <a:pPr lvl="1"/>
            <a:r>
              <a:rPr lang="en-US" sz="1600"/>
              <a:t>Mountain bike groups require large parking areas for group rides  </a:t>
            </a:r>
            <a:endParaRPr lang="en-US" sz="1600">
              <a:ea typeface="Lato"/>
              <a:cs typeface="Lato"/>
            </a:endParaRPr>
          </a:p>
          <a:p>
            <a:r>
              <a:rPr lang="en-US">
                <a:latin typeface="Lato"/>
                <a:ea typeface="Lato"/>
                <a:cs typeface="Lato"/>
              </a:rPr>
              <a:t>Appropriate recreational uses &amp; accessibility concerns</a:t>
            </a:r>
          </a:p>
          <a:p>
            <a:pPr lvl="1"/>
            <a:r>
              <a:rPr lang="en-US" sz="1600"/>
              <a:t>mountain biking, snowmobiling, horseback riding, hunting, hiking, off-road vehicles, and mobility access</a:t>
            </a:r>
            <a:endParaRPr lang="en-US" sz="1600">
              <a:ea typeface="Lato"/>
              <a:cs typeface="Lato"/>
            </a:endParaRPr>
          </a:p>
          <a:p>
            <a:pPr lvl="1"/>
            <a:r>
              <a:rPr lang="en-US" sz="1600">
                <a:latin typeface="Lato"/>
                <a:ea typeface="Lato"/>
                <a:cs typeface="Lato"/>
              </a:rPr>
              <a:t>Public safety and access for responders</a:t>
            </a:r>
          </a:p>
          <a:p>
            <a:r>
              <a:rPr lang="en-US">
                <a:latin typeface="Lato"/>
                <a:ea typeface="Lato"/>
                <a:cs typeface="Lato"/>
              </a:rPr>
              <a:t>Trail conditions, safety, and legacy impacts</a:t>
            </a:r>
          </a:p>
          <a:p>
            <a:pPr marL="768985" lvl="1" indent="-305435"/>
            <a:r>
              <a:rPr lang="en-US" sz="1600">
                <a:latin typeface="Arial"/>
                <a:cs typeface="Arial"/>
              </a:rPr>
              <a:t>2012 Tornado - extensive storm damage &amp; temporary forest closure</a:t>
            </a:r>
          </a:p>
          <a:p>
            <a:pPr marL="768985" lvl="1" indent="-305435"/>
            <a:r>
              <a:rPr lang="en-US" sz="1600">
                <a:latin typeface="Arial"/>
                <a:cs typeface="Arial"/>
              </a:rPr>
              <a:t>COVID Shutdown - increased demand for outdoor spaces</a:t>
            </a:r>
            <a:endParaRPr lang="en-US"/>
          </a:p>
          <a:p>
            <a:r>
              <a:rPr lang="en-US">
                <a:latin typeface="Lato"/>
                <a:ea typeface="Lato"/>
                <a:cs typeface="Lato"/>
              </a:rPr>
              <a:t>Create &amp; formalize loops of varying distances</a:t>
            </a:r>
          </a:p>
          <a:p>
            <a:pPr lvl="1"/>
            <a:r>
              <a:rPr lang="en-US" sz="1600"/>
              <a:t>Loop options of approximately 5, 10, and 12–15 miles</a:t>
            </a:r>
            <a:endParaRPr lang="en-US" sz="1600">
              <a:ea typeface="Lato"/>
              <a:cs typeface="Lato"/>
            </a:endParaRPr>
          </a:p>
          <a:p>
            <a:pPr lvl="1"/>
            <a:r>
              <a:rPr lang="en-US" sz="1600"/>
              <a:t>NEMBA requested retention of existing high-use loops</a:t>
            </a:r>
            <a:endParaRPr lang="en-US" sz="1600">
              <a:ea typeface="Lato"/>
              <a:cs typeface="Lato"/>
            </a:endParaRPr>
          </a:p>
          <a:p>
            <a:r>
              <a:rPr lang="en-US" sz="1800">
                <a:latin typeface="Lato"/>
                <a:ea typeface="Lato"/>
                <a:cs typeface="Lato"/>
              </a:rPr>
              <a:t>Trail Signs &amp; Circulation </a:t>
            </a:r>
          </a:p>
        </p:txBody>
      </p:sp>
      <p:pic>
        <p:nvPicPr>
          <p:cNvPr id="6" name="Picture Placeholder 5" descr="Photograph of a fern covered area at Brimfield State Park.">
            <a:extLst>
              <a:ext uri="{FF2B5EF4-FFF2-40B4-BE49-F238E27FC236}">
                <a16:creationId xmlns:a16="http://schemas.microsoft.com/office/drawing/2014/main" id="{895D11E9-376A-D12F-3F1E-81E916FECCAA}"/>
              </a:ext>
            </a:extLst>
          </p:cNvPr>
          <p:cNvPicPr>
            <a:picLocks noGrp="1" noChangeAspect="1"/>
          </p:cNvPicPr>
          <p:nvPr>
            <p:ph type="pic" idx="102"/>
          </p:nvPr>
        </p:nvPicPr>
        <p:blipFill>
          <a:blip r:embed="rId3"/>
          <a:srcRect l="6010" r="6010"/>
          <a:stretch/>
        </p:blipFill>
        <p:spPr>
          <a:xfrm>
            <a:off x="7812082" y="1417320"/>
            <a:ext cx="3800797" cy="3240024"/>
          </a:xfrm>
          <a:prstGeom prst="rect">
            <a:avLst/>
          </a:prstGeom>
        </p:spPr>
      </p:pic>
      <p:sp>
        <p:nvSpPr>
          <p:cNvPr id="8" name="TextBox 7">
            <a:extLst>
              <a:ext uri="{FF2B5EF4-FFF2-40B4-BE49-F238E27FC236}">
                <a16:creationId xmlns:a16="http://schemas.microsoft.com/office/drawing/2014/main" id="{97AFC7D6-E691-27FC-32E7-5240673ACB6E}"/>
              </a:ext>
              <a:ext uri="{C183D7F6-B498-43B3-948B-1728B52AA6E4}">
                <adec:decorative xmlns:adec="http://schemas.microsoft.com/office/drawing/2017/decorative" val="0"/>
              </a:ext>
            </a:extLst>
          </p:cNvPr>
          <p:cNvSpPr txBox="1"/>
          <p:nvPr/>
        </p:nvSpPr>
        <p:spPr>
          <a:xfrm>
            <a:off x="7520185" y="4349567"/>
            <a:ext cx="2728147" cy="307777"/>
          </a:xfrm>
          <a:prstGeom prst="rect">
            <a:avLst/>
          </a:prstGeom>
          <a:noFill/>
          <a:effectLst/>
        </p:spPr>
        <p:txBody>
          <a:bodyPr wrap="square" rtlCol="0">
            <a:spAutoFit/>
          </a:bodyPr>
          <a:lstStyle/>
          <a:p>
            <a:pPr algn="ctr"/>
            <a:r>
              <a:rPr lang="en-US" sz="1400">
                <a:solidFill>
                  <a:schemeClr val="bg1"/>
                </a:solidFill>
                <a:effectLst>
                  <a:outerShdw blurRad="76200" dist="76200" dir="2700000" algn="tl" rotWithShape="0">
                    <a:prstClr val="black"/>
                  </a:outerShdw>
                </a:effectLst>
                <a:latin typeface="Calibri" panose="020F0502020204030204" pitchFamily="34" charset="0"/>
                <a:cs typeface="Calibri" panose="020F0502020204030204" pitchFamily="34" charset="0"/>
              </a:rPr>
              <a:t>Photo: Brimfield State Forest</a:t>
            </a:r>
          </a:p>
        </p:txBody>
      </p:sp>
      <p:sp>
        <p:nvSpPr>
          <p:cNvPr id="25" name="Slide Number Placeholder 0">
            <a:extLst>
              <a:ext uri="{FF2B5EF4-FFF2-40B4-BE49-F238E27FC236}">
                <a16:creationId xmlns:a16="http://schemas.microsoft.com/office/drawing/2014/main" id="{D0B7B438-0EB5-8C9F-4542-D1595D6E98DC}"/>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10</a:t>
            </a:fld>
            <a:endParaRPr lang="en-US"/>
          </a:p>
        </p:txBody>
      </p:sp>
    </p:spTree>
    <p:extLst>
      <p:ext uri="{BB962C8B-B14F-4D97-AF65-F5344CB8AC3E}">
        <p14:creationId xmlns:p14="http://schemas.microsoft.com/office/powerpoint/2010/main" val="6873340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436C47-EB7A-A419-A2B0-FE55105E1D1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A04AF2C-6F93-DB22-DF98-39BB878F5D6C}"/>
              </a:ext>
            </a:extLst>
          </p:cNvPr>
          <p:cNvSpPr>
            <a:spLocks noGrp="1"/>
          </p:cNvSpPr>
          <p:nvPr>
            <p:ph type="title" idx="100"/>
          </p:nvPr>
        </p:nvSpPr>
        <p:spPr>
          <a:xfrm>
            <a:off x="286703" y="210979"/>
            <a:ext cx="3027522" cy="1600676"/>
          </a:xfrm>
        </p:spPr>
        <p:txBody>
          <a:bodyPr wrap="square" lIns="91440" tIns="45720" rIns="91440" bIns="45720" rtlCol="0" anchor="t"/>
          <a:lstStyle/>
          <a:p>
            <a:r>
              <a:rPr lang="en-US" dirty="0">
                <a:latin typeface="Lato"/>
                <a:ea typeface="Lato"/>
                <a:cs typeface="Lato"/>
              </a:rPr>
              <a:t>Requested High-Use Mountain Biking Trail Loops </a:t>
            </a:r>
            <a:endParaRPr lang="en-US" dirty="0"/>
          </a:p>
        </p:txBody>
      </p:sp>
      <p:pic>
        <p:nvPicPr>
          <p:cNvPr id="7" name="Picture 6" descr="Map showing mountain bike loops at Brimfield State Forest including the Dean Pond Loop in green in the west, Dearth Hill Loop in yellow in the center, and Hollow Road Loop in red in the east. ">
            <a:extLst>
              <a:ext uri="{FF2B5EF4-FFF2-40B4-BE49-F238E27FC236}">
                <a16:creationId xmlns:a16="http://schemas.microsoft.com/office/drawing/2014/main" id="{33008440-C4C6-3B31-2CC8-2FB87664E7D1}"/>
              </a:ext>
            </a:extLst>
          </p:cNvPr>
          <p:cNvPicPr>
            <a:picLocks noChangeAspect="1"/>
          </p:cNvPicPr>
          <p:nvPr/>
        </p:nvPicPr>
        <p:blipFill>
          <a:blip r:embed="rId3"/>
          <a:stretch>
            <a:fillRect/>
          </a:stretch>
        </p:blipFill>
        <p:spPr>
          <a:xfrm>
            <a:off x="3585882" y="0"/>
            <a:ext cx="6257529" cy="6485669"/>
          </a:xfrm>
          <a:prstGeom prst="rect">
            <a:avLst/>
          </a:prstGeom>
        </p:spPr>
      </p:pic>
      <p:pic>
        <p:nvPicPr>
          <p:cNvPr id="5" name="Picture 4" descr="Legend for Mountain Bike Loops map. Dean Pond Loop, Dearth Hill Loop, and Hollow Road Loop are showing with green, yellow, and red dotted lines, respectively. The map also shows authorized administrative roads, forest roads/trails, and other roads and trails with black lines. ">
            <a:extLst>
              <a:ext uri="{FF2B5EF4-FFF2-40B4-BE49-F238E27FC236}">
                <a16:creationId xmlns:a16="http://schemas.microsoft.com/office/drawing/2014/main" id="{59A1F366-A675-BED3-E090-1165CE92E2EE}"/>
              </a:ext>
            </a:extLst>
          </p:cNvPr>
          <p:cNvPicPr>
            <a:picLocks noChangeAspect="1"/>
          </p:cNvPicPr>
          <p:nvPr/>
        </p:nvPicPr>
        <p:blipFill>
          <a:blip r:embed="rId4"/>
          <a:stretch>
            <a:fillRect/>
          </a:stretch>
        </p:blipFill>
        <p:spPr>
          <a:xfrm>
            <a:off x="4294175" y="5342965"/>
            <a:ext cx="4840941" cy="1142704"/>
          </a:xfrm>
          <a:prstGeom prst="rect">
            <a:avLst/>
          </a:prstGeom>
        </p:spPr>
      </p:pic>
    </p:spTree>
    <p:extLst>
      <p:ext uri="{BB962C8B-B14F-4D97-AF65-F5344CB8AC3E}">
        <p14:creationId xmlns:p14="http://schemas.microsoft.com/office/powerpoint/2010/main" val="163441477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F937B3A-D246-7C83-CE1B-2AB658EDE20E}"/>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8713E4D5-51DE-0B40-AED3-5EBBF59011F1}"/>
              </a:ext>
            </a:extLst>
          </p:cNvPr>
          <p:cNvSpPr>
            <a:spLocks noGrp="1"/>
          </p:cNvSpPr>
          <p:nvPr>
            <p:ph type="title" idx="100" hasCustomPrompt="1"/>
          </p:nvPr>
        </p:nvSpPr>
        <p:spPr>
          <a:prstGeom prst="rect">
            <a:avLst/>
          </a:prstGeom>
          <a:noFill/>
          <a:ln/>
        </p:spPr>
        <p:txBody>
          <a:bodyPr wrap="square" rtlCol="0" anchor="ctr"/>
          <a:lstStyle/>
          <a:p>
            <a:pPr marL="0" indent="0" algn="l">
              <a:buNone/>
            </a:pPr>
            <a:r>
              <a:rPr lang="en-US" sz="3200" b="1">
                <a:solidFill>
                  <a:srgbClr val="5E5049"/>
                </a:solidFill>
                <a:latin typeface="Lato" pitchFamily="34" charset="0"/>
                <a:ea typeface="Lato" pitchFamily="34" charset="-122"/>
                <a:cs typeface="Lato" pitchFamily="34" charset="-120"/>
              </a:rPr>
              <a:t>General recommendations</a:t>
            </a:r>
          </a:p>
        </p:txBody>
      </p:sp>
      <p:sp>
        <p:nvSpPr>
          <p:cNvPr id="3" name="Text 0">
            <a:extLst>
              <a:ext uri="{FF2B5EF4-FFF2-40B4-BE49-F238E27FC236}">
                <a16:creationId xmlns:a16="http://schemas.microsoft.com/office/drawing/2014/main" id="{A7018AE4-7832-D662-7A0A-E2DC0EF782CD}"/>
              </a:ext>
            </a:extLst>
          </p:cNvPr>
          <p:cNvSpPr>
            <a:spLocks noGrp="1"/>
          </p:cNvSpPr>
          <p:nvPr>
            <p:ph type="body" idx="101" hasCustomPrompt="1"/>
          </p:nvPr>
        </p:nvSpPr>
        <p:spPr>
          <a:xfrm>
            <a:off x="346468" y="1174652"/>
            <a:ext cx="7185439" cy="5056632"/>
          </a:xfrm>
          <a:prstGeom prst="rect">
            <a:avLst/>
          </a:prstGeom>
          <a:noFill/>
          <a:ln/>
        </p:spPr>
        <p:txBody>
          <a:bodyPr wrap="square" lIns="91440" tIns="45720" rIns="91440" bIns="45720" rtlCol="0" anchor="t"/>
          <a:lstStyle/>
          <a:p>
            <a:pPr>
              <a:defRPr sz="1875" b="1">
                <a:solidFill>
                  <a:srgbClr val="14558F"/>
                </a:solidFill>
                <a:latin typeface="Arial"/>
                <a:ea typeface="Arial"/>
                <a:cs typeface="Arial"/>
              </a:defRPr>
            </a:pPr>
            <a:r>
              <a:rPr lang="en-US" sz="2000" b="1">
                <a:solidFill>
                  <a:srgbClr val="5E5049"/>
                </a:solidFill>
                <a:latin typeface="Arial"/>
                <a:ea typeface="Arial"/>
                <a:cs typeface="Arial"/>
              </a:rPr>
              <a:t>Sustainable network and maintenance</a:t>
            </a:r>
          </a:p>
          <a:p>
            <a:pPr lvl="1"/>
            <a:r>
              <a:rPr lang="en-US" sz="1600"/>
              <a:t>Designate a core trail system with varied recreational opportunities, evaluate select unauthorized routes, reduce redundant or braided trails, improve drainage and structures, and apply climate resiliency standards.</a:t>
            </a:r>
            <a:endParaRPr lang="en-US" sz="1600">
              <a:ea typeface="Lato"/>
              <a:cs typeface="Lato"/>
            </a:endParaRPr>
          </a:p>
          <a:p>
            <a:pPr>
              <a:defRPr sz="1875" b="1">
                <a:solidFill>
                  <a:srgbClr val="14558F"/>
                </a:solidFill>
                <a:latin typeface="Arial"/>
                <a:ea typeface="Arial"/>
                <a:cs typeface="Arial"/>
              </a:defRPr>
            </a:pPr>
            <a:r>
              <a:rPr lang="en-US" sz="2000" b="1">
                <a:solidFill>
                  <a:srgbClr val="5E5049"/>
                </a:solidFill>
                <a:latin typeface="Arial"/>
                <a:ea typeface="Arial"/>
                <a:cs typeface="Arial"/>
              </a:rPr>
              <a:t>Trailheads, wayfinding, and recreation</a:t>
            </a:r>
          </a:p>
          <a:p>
            <a:pPr lvl="1"/>
            <a:r>
              <a:rPr lang="en-US" sz="1600">
                <a:solidFill>
                  <a:srgbClr val="3B434B"/>
                </a:solidFill>
                <a:ea typeface="Arial"/>
                <a:cs typeface="Arial"/>
              </a:rPr>
              <a:t>Formalize trailheads and appropriate parking, create consistent naming and route identification, classify trails by use and difficulty, strengthen loop experiences, and assess accessible recreation opportunities.</a:t>
            </a:r>
            <a:endParaRPr lang="en-US" sz="1600"/>
          </a:p>
          <a:p>
            <a:pPr>
              <a:defRPr sz="1875" b="1">
                <a:solidFill>
                  <a:srgbClr val="14558F"/>
                </a:solidFill>
                <a:latin typeface="Arial"/>
                <a:ea typeface="Arial"/>
                <a:cs typeface="Arial"/>
              </a:defRPr>
            </a:pPr>
            <a:r>
              <a:rPr lang="en-US" sz="2000" b="1">
                <a:solidFill>
                  <a:srgbClr val="5E5049"/>
                </a:solidFill>
                <a:latin typeface="Arial"/>
                <a:ea typeface="Arial"/>
                <a:cs typeface="Arial"/>
              </a:rPr>
              <a:t>Resource protection and restoration</a:t>
            </a:r>
          </a:p>
          <a:p>
            <a:pPr marL="768985" lvl="1" indent="-305435"/>
            <a:r>
              <a:rPr lang="en-US" sz="1600">
                <a:latin typeface="Arial"/>
                <a:cs typeface="Arial"/>
              </a:rPr>
              <a:t>Avoid sensitive habitats and cultural resources, relocate recurring impact areas, restore closed trails, and monitor sensitive corridors to guide seasonal management, hardening, or relocation.</a:t>
            </a:r>
            <a:endParaRPr lang="en-US"/>
          </a:p>
          <a:p>
            <a:pPr>
              <a:defRPr sz="1875" b="1">
                <a:solidFill>
                  <a:srgbClr val="14558F"/>
                </a:solidFill>
                <a:latin typeface="Arial"/>
                <a:ea typeface="Arial"/>
                <a:cs typeface="Arial"/>
              </a:defRPr>
            </a:pPr>
            <a:r>
              <a:rPr lang="en-US" sz="2000" b="1">
                <a:solidFill>
                  <a:srgbClr val="5E5049"/>
                </a:solidFill>
                <a:latin typeface="Arial"/>
                <a:ea typeface="Arial"/>
                <a:cs typeface="Arial"/>
              </a:rPr>
              <a:t>Outreach, stewardship, and connectivity</a:t>
            </a:r>
          </a:p>
          <a:p>
            <a:pPr lvl="1"/>
            <a:r>
              <a:rPr lang="en-US" sz="1600"/>
              <a:t>Explain responsible recreation and DCR’s approval process, coordinate volunteer work through formal agreements, and connect major destinations with appropriate regional and authorized access points.</a:t>
            </a:r>
            <a:endParaRPr lang="en-US" sz="1600">
              <a:ea typeface="Lato"/>
              <a:cs typeface="Lato"/>
            </a:endParaRPr>
          </a:p>
          <a:p>
            <a:pPr marL="0" indent="0">
              <a:buNone/>
            </a:pPr>
            <a:endParaRPr lang="en-US"/>
          </a:p>
        </p:txBody>
      </p:sp>
      <p:pic>
        <p:nvPicPr>
          <p:cNvPr id="6" name="Picture Placeholder 5" descr="Photograph of a fern covered area at Brimfield State Park.">
            <a:extLst>
              <a:ext uri="{FF2B5EF4-FFF2-40B4-BE49-F238E27FC236}">
                <a16:creationId xmlns:a16="http://schemas.microsoft.com/office/drawing/2014/main" id="{33B94AA4-EEA2-8408-D0AD-D4FB58ECBA99}"/>
              </a:ext>
            </a:extLst>
          </p:cNvPr>
          <p:cNvPicPr>
            <a:picLocks noGrp="1" noChangeAspect="1"/>
          </p:cNvPicPr>
          <p:nvPr>
            <p:ph type="pic" idx="102"/>
          </p:nvPr>
        </p:nvPicPr>
        <p:blipFill>
          <a:blip r:embed="rId3"/>
          <a:srcRect l="6010" r="6010"/>
          <a:stretch/>
        </p:blipFill>
        <p:spPr>
          <a:xfrm>
            <a:off x="7812082" y="1417320"/>
            <a:ext cx="3800797" cy="3240024"/>
          </a:xfrm>
          <a:prstGeom prst="rect">
            <a:avLst/>
          </a:prstGeom>
        </p:spPr>
      </p:pic>
      <p:sp>
        <p:nvSpPr>
          <p:cNvPr id="8" name="TextBox 7">
            <a:extLst>
              <a:ext uri="{FF2B5EF4-FFF2-40B4-BE49-F238E27FC236}">
                <a16:creationId xmlns:a16="http://schemas.microsoft.com/office/drawing/2014/main" id="{68E89DDB-42F2-999B-5946-DF5FCBA6C82E}"/>
              </a:ext>
              <a:ext uri="{C183D7F6-B498-43B3-948B-1728B52AA6E4}">
                <adec:decorative xmlns:adec="http://schemas.microsoft.com/office/drawing/2017/decorative" val="0"/>
              </a:ext>
            </a:extLst>
          </p:cNvPr>
          <p:cNvSpPr txBox="1"/>
          <p:nvPr/>
        </p:nvSpPr>
        <p:spPr>
          <a:xfrm>
            <a:off x="7520185" y="4349567"/>
            <a:ext cx="2728147" cy="307777"/>
          </a:xfrm>
          <a:prstGeom prst="rect">
            <a:avLst/>
          </a:prstGeom>
          <a:noFill/>
          <a:effectLst/>
        </p:spPr>
        <p:txBody>
          <a:bodyPr wrap="square" rtlCol="0">
            <a:spAutoFit/>
          </a:bodyPr>
          <a:lstStyle/>
          <a:p>
            <a:pPr algn="ctr"/>
            <a:r>
              <a:rPr lang="en-US" sz="1400">
                <a:solidFill>
                  <a:schemeClr val="bg1"/>
                </a:solidFill>
                <a:effectLst>
                  <a:outerShdw blurRad="76200" dist="76200" dir="2700000" algn="tl" rotWithShape="0">
                    <a:prstClr val="black"/>
                  </a:outerShdw>
                </a:effectLst>
                <a:latin typeface="Calibri" panose="020F0502020204030204" pitchFamily="34" charset="0"/>
                <a:cs typeface="Calibri" panose="020F0502020204030204" pitchFamily="34" charset="0"/>
              </a:rPr>
              <a:t>Photo: Brimfield State Forest</a:t>
            </a:r>
          </a:p>
        </p:txBody>
      </p:sp>
      <p:sp>
        <p:nvSpPr>
          <p:cNvPr id="25" name="Slide Number Placeholder 0">
            <a:extLst>
              <a:ext uri="{FF2B5EF4-FFF2-40B4-BE49-F238E27FC236}">
                <a16:creationId xmlns:a16="http://schemas.microsoft.com/office/drawing/2014/main" id="{FAD0537C-EE71-A746-8454-7FBCCEF81E94}"/>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12</a:t>
            </a:fld>
            <a:endParaRPr lang="en-US"/>
          </a:p>
        </p:txBody>
      </p:sp>
    </p:spTree>
    <p:extLst>
      <p:ext uri="{BB962C8B-B14F-4D97-AF65-F5344CB8AC3E}">
        <p14:creationId xmlns:p14="http://schemas.microsoft.com/office/powerpoint/2010/main" val="25794424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6841F4-770F-4430-A362-83587DBE78F3}"/>
              </a:ext>
            </a:extLst>
          </p:cNvPr>
          <p:cNvSpPr>
            <a:spLocks noGrp="1"/>
          </p:cNvSpPr>
          <p:nvPr>
            <p:ph type="title" idx="4294967295"/>
          </p:nvPr>
        </p:nvSpPr>
        <p:spPr>
          <a:xfrm>
            <a:off x="533400" y="361950"/>
            <a:ext cx="6858000" cy="990600"/>
          </a:xfrm>
          <a:prstGeom prst="rect">
            <a:avLst/>
          </a:prstGeom>
          <a:noFill/>
          <a:ln w="0">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ts val="0"/>
              </a:spcBef>
              <a:spcAft>
                <a:spcPts val="0"/>
              </a:spcAft>
              <a:buClrTx/>
              <a:buSzTx/>
              <a:buFontTx/>
              <a:buNone/>
              <a:tabLst/>
              <a:defRPr sz="3300" b="1">
                <a:solidFill>
                  <a:srgbClr val="17313A"/>
                </a:solidFill>
                <a:latin typeface="DejaVu Sans"/>
                <a:ea typeface="DejaVu Sans"/>
                <a:cs typeface="DejaVu Sans"/>
              </a:defRPr>
            </a:pPr>
            <a:r>
              <a:rPr kumimoji="0" lang="en-US" sz="3300" b="1" i="0" u="none" strike="noStrike" kern="1200" cap="none" spc="0" normalizeH="0" baseline="0" noProof="0">
                <a:ln>
                  <a:noFill/>
                </a:ln>
                <a:solidFill>
                  <a:srgbClr val="5E5049"/>
                </a:solidFill>
                <a:effectLst/>
                <a:uLnTx/>
                <a:uFillTx/>
                <a:latin typeface="+mj-lt"/>
                <a:ea typeface="DejaVu Sans"/>
                <a:cs typeface="DejaVu Sans"/>
              </a:rPr>
              <a:t>What Makes a Trail Sustainable?</a:t>
            </a:r>
          </a:p>
        </p:txBody>
      </p:sp>
      <p:sp>
        <p:nvSpPr>
          <p:cNvPr id="3" name="Rectangle 2">
            <a:extLst>
              <a:ext uri="{FF2B5EF4-FFF2-40B4-BE49-F238E27FC236}">
                <a16:creationId xmlns:a16="http://schemas.microsoft.com/office/drawing/2014/main" id="{93248B06-15B6-449A-8F26-9200572614E8}"/>
              </a:ext>
            </a:extLst>
          </p:cNvPr>
          <p:cNvSpPr>
            <a:spLocks noGrp="1"/>
          </p:cNvSpPr>
          <p:nvPr/>
        </p:nvSpPr>
        <p:spPr>
          <a:xfrm>
            <a:off x="552450" y="1233488"/>
            <a:ext cx="6743700" cy="552450"/>
          </a:xfrm>
          <a:prstGeom prst="rect">
            <a:avLst/>
          </a:prstGeom>
          <a:noFill/>
          <a:ln w="0">
            <a:noFill/>
          </a:ln>
        </p:spPr>
        <p:txBody>
          <a:bodyPr anchor="t">
            <a:noAutofit/>
          </a:bodyPr>
          <a:lstStyle/>
          <a:p>
            <a:pPr>
              <a:defRPr sz="1725">
                <a:solidFill>
                  <a:srgbClr val="17313A"/>
                </a:solidFill>
                <a:latin typeface="DejaVu Sans"/>
                <a:ea typeface="DejaVu Sans"/>
                <a:cs typeface="DejaVu Sans"/>
              </a:defRPr>
            </a:pPr>
            <a:r>
              <a:rPr sz="1725">
                <a:solidFill>
                  <a:srgbClr val="3B434B"/>
                </a:solidFill>
                <a:latin typeface="DejaVu Sans"/>
                <a:ea typeface="DejaVu Sans"/>
                <a:cs typeface="DejaVu Sans"/>
              </a:rPr>
              <a:t>Sustainable trails protect resources, meet user needs, and remain practical to manage and maintain over time.</a:t>
            </a:r>
          </a:p>
        </p:txBody>
      </p:sp>
      <p:sp>
        <p:nvSpPr>
          <p:cNvPr id="4" name="Rectangle 3">
            <a:extLst>
              <a:ext uri="{FF2B5EF4-FFF2-40B4-BE49-F238E27FC236}">
                <a16:creationId xmlns:a16="http://schemas.microsoft.com/office/drawing/2014/main" id="{527C89D5-B843-4070-A79F-FA8B5C7DBFA1}"/>
              </a:ext>
            </a:extLst>
          </p:cNvPr>
          <p:cNvSpPr>
            <a:spLocks noGrp="1"/>
          </p:cNvSpPr>
          <p:nvPr/>
        </p:nvSpPr>
        <p:spPr>
          <a:xfrm>
            <a:off x="552450" y="2162175"/>
            <a:ext cx="3095625" cy="257175"/>
          </a:xfrm>
          <a:prstGeom prst="rect">
            <a:avLst/>
          </a:prstGeom>
          <a:noFill/>
          <a:ln w="0">
            <a:noFill/>
          </a:ln>
        </p:spPr>
        <p:txBody>
          <a:bodyPr anchor="t">
            <a:noAutofit/>
          </a:bodyPr>
          <a:lstStyle/>
          <a:p>
            <a:pPr>
              <a:defRPr sz="1425" b="1">
                <a:solidFill>
                  <a:srgbClr val="3E6B4F"/>
                </a:solidFill>
                <a:latin typeface="DejaVu Sans"/>
                <a:ea typeface="DejaVu Sans"/>
                <a:cs typeface="DejaVu Sans"/>
              </a:defRPr>
            </a:pPr>
            <a:r>
              <a:rPr sz="1425" b="1">
                <a:solidFill>
                  <a:srgbClr val="3E6B4F"/>
                </a:solidFill>
                <a:latin typeface="DejaVu Sans"/>
                <a:ea typeface="DejaVu Sans"/>
                <a:cs typeface="DejaVu Sans"/>
              </a:rPr>
              <a:t>ECOLOGICAL</a:t>
            </a:r>
          </a:p>
        </p:txBody>
      </p:sp>
      <p:sp>
        <p:nvSpPr>
          <p:cNvPr id="5" name="Rectangle 4">
            <a:extLst>
              <a:ext uri="{FF2B5EF4-FFF2-40B4-BE49-F238E27FC236}">
                <a16:creationId xmlns:a16="http://schemas.microsoft.com/office/drawing/2014/main" id="{95091C0B-15EC-4989-84F5-A2B3AEDC4DCF}"/>
              </a:ext>
            </a:extLst>
          </p:cNvPr>
          <p:cNvSpPr>
            <a:spLocks noGrp="1"/>
          </p:cNvSpPr>
          <p:nvPr/>
        </p:nvSpPr>
        <p:spPr>
          <a:xfrm>
            <a:off x="552450" y="2466975"/>
            <a:ext cx="3181350" cy="1066800"/>
          </a:xfrm>
          <a:prstGeom prst="rect">
            <a:avLst/>
          </a:prstGeom>
          <a:noFill/>
          <a:ln w="0">
            <a:noFill/>
          </a:ln>
        </p:spPr>
        <p:txBody>
          <a:bodyPr anchor="t">
            <a:noAutofit/>
          </a:bodyPr>
          <a:lstStyle/>
          <a:p>
            <a:pPr>
              <a:defRPr sz="1500">
                <a:solidFill>
                  <a:srgbClr val="46575B"/>
                </a:solidFill>
                <a:latin typeface="DejaVu Sans"/>
                <a:ea typeface="DejaVu Sans"/>
                <a:cs typeface="DejaVu Sans"/>
              </a:defRPr>
            </a:pPr>
            <a:r>
              <a:rPr sz="1500">
                <a:solidFill>
                  <a:srgbClr val="3B434B"/>
                </a:solidFill>
                <a:latin typeface="DejaVu Sans"/>
                <a:ea typeface="DejaVu Sans"/>
                <a:cs typeface="DejaVu Sans"/>
              </a:rPr>
              <a:t>Avoid sensitive habitats and cultural resources. Reduce erosion and fragmentation, relocate recurring impacts, and restore closed trails.</a:t>
            </a:r>
          </a:p>
        </p:txBody>
      </p:sp>
      <p:sp>
        <p:nvSpPr>
          <p:cNvPr id="6" name="Rectangle 5">
            <a:extLst>
              <a:ext uri="{FF2B5EF4-FFF2-40B4-BE49-F238E27FC236}">
                <a16:creationId xmlns:a16="http://schemas.microsoft.com/office/drawing/2014/main" id="{DFB62870-B8BB-442C-8A15-5487935DF935}"/>
              </a:ext>
            </a:extLst>
          </p:cNvPr>
          <p:cNvSpPr>
            <a:spLocks noGrp="1"/>
          </p:cNvSpPr>
          <p:nvPr/>
        </p:nvSpPr>
        <p:spPr>
          <a:xfrm>
            <a:off x="4095750" y="2162175"/>
            <a:ext cx="3095625" cy="257175"/>
          </a:xfrm>
          <a:prstGeom prst="rect">
            <a:avLst/>
          </a:prstGeom>
          <a:noFill/>
          <a:ln w="0">
            <a:noFill/>
          </a:ln>
        </p:spPr>
        <p:txBody>
          <a:bodyPr anchor="t">
            <a:noAutofit/>
          </a:bodyPr>
          <a:lstStyle/>
          <a:p>
            <a:pPr>
              <a:defRPr sz="1425" b="1">
                <a:solidFill>
                  <a:srgbClr val="A76438"/>
                </a:solidFill>
                <a:latin typeface="DejaVu Sans"/>
                <a:ea typeface="DejaVu Sans"/>
                <a:cs typeface="DejaVu Sans"/>
              </a:defRPr>
            </a:pPr>
            <a:r>
              <a:rPr sz="1425" b="1">
                <a:solidFill>
                  <a:srgbClr val="A76438"/>
                </a:solidFill>
                <a:latin typeface="DejaVu Sans"/>
                <a:ea typeface="DejaVu Sans"/>
                <a:cs typeface="DejaVu Sans"/>
              </a:rPr>
              <a:t>MANAGEMENT</a:t>
            </a:r>
          </a:p>
        </p:txBody>
      </p:sp>
      <p:sp>
        <p:nvSpPr>
          <p:cNvPr id="7" name="Rectangle 6">
            <a:extLst>
              <a:ext uri="{FF2B5EF4-FFF2-40B4-BE49-F238E27FC236}">
                <a16:creationId xmlns:a16="http://schemas.microsoft.com/office/drawing/2014/main" id="{3EB13765-5FE5-4E04-BCA4-1BFB67A0B349}"/>
              </a:ext>
            </a:extLst>
          </p:cNvPr>
          <p:cNvSpPr>
            <a:spLocks noGrp="1"/>
          </p:cNvSpPr>
          <p:nvPr/>
        </p:nvSpPr>
        <p:spPr>
          <a:xfrm>
            <a:off x="4095750" y="2466975"/>
            <a:ext cx="3200400" cy="1066800"/>
          </a:xfrm>
          <a:prstGeom prst="rect">
            <a:avLst/>
          </a:prstGeom>
          <a:noFill/>
          <a:ln w="0">
            <a:noFill/>
          </a:ln>
        </p:spPr>
        <p:txBody>
          <a:bodyPr anchor="t">
            <a:noAutofit/>
          </a:bodyPr>
          <a:lstStyle/>
          <a:p>
            <a:pPr>
              <a:defRPr sz="1500">
                <a:solidFill>
                  <a:srgbClr val="46575B"/>
                </a:solidFill>
                <a:latin typeface="DejaVu Sans"/>
                <a:ea typeface="DejaVu Sans"/>
                <a:cs typeface="DejaVu Sans"/>
              </a:defRPr>
            </a:pPr>
            <a:r>
              <a:rPr sz="1500">
                <a:solidFill>
                  <a:srgbClr val="3B434B"/>
                </a:solidFill>
                <a:latin typeface="DejaVu Sans"/>
                <a:ea typeface="DejaVu Sans"/>
                <a:cs typeface="DejaVu Sans"/>
              </a:rPr>
              <a:t>Designate a core trail system. Evaluate select unauthorized routes and keep the network within available staff and volunteer capacity.</a:t>
            </a:r>
          </a:p>
        </p:txBody>
      </p:sp>
      <p:sp>
        <p:nvSpPr>
          <p:cNvPr id="8" name="Rectangle 7">
            <a:extLst>
              <a:ext uri="{FF2B5EF4-FFF2-40B4-BE49-F238E27FC236}">
                <a16:creationId xmlns:a16="http://schemas.microsoft.com/office/drawing/2014/main" id="{18578F03-8124-4302-8290-EBFFAEA3EB8F}"/>
              </a:ext>
            </a:extLst>
          </p:cNvPr>
          <p:cNvSpPr>
            <a:spLocks noGrp="1"/>
          </p:cNvSpPr>
          <p:nvPr/>
        </p:nvSpPr>
        <p:spPr>
          <a:xfrm>
            <a:off x="552450" y="3781425"/>
            <a:ext cx="3095625" cy="257175"/>
          </a:xfrm>
          <a:prstGeom prst="rect">
            <a:avLst/>
          </a:prstGeom>
          <a:noFill/>
          <a:ln w="0">
            <a:noFill/>
          </a:ln>
        </p:spPr>
        <p:txBody>
          <a:bodyPr anchor="t">
            <a:noAutofit/>
          </a:bodyPr>
          <a:lstStyle/>
          <a:p>
            <a:pPr>
              <a:defRPr sz="1425" b="1">
                <a:solidFill>
                  <a:srgbClr val="A76438"/>
                </a:solidFill>
                <a:latin typeface="DejaVu Sans"/>
                <a:ea typeface="DejaVu Sans"/>
                <a:cs typeface="DejaVu Sans"/>
              </a:defRPr>
            </a:pPr>
            <a:r>
              <a:rPr sz="1425" b="1">
                <a:solidFill>
                  <a:srgbClr val="A76438"/>
                </a:solidFill>
                <a:latin typeface="DejaVu Sans"/>
                <a:ea typeface="DejaVu Sans"/>
                <a:cs typeface="DejaVu Sans"/>
              </a:rPr>
              <a:t>MAINTENANCE</a:t>
            </a:r>
          </a:p>
        </p:txBody>
      </p:sp>
      <p:sp>
        <p:nvSpPr>
          <p:cNvPr id="9" name="Rectangle 8">
            <a:extLst>
              <a:ext uri="{FF2B5EF4-FFF2-40B4-BE49-F238E27FC236}">
                <a16:creationId xmlns:a16="http://schemas.microsoft.com/office/drawing/2014/main" id="{4BF08430-4740-4630-BCDA-3E271140E88C}"/>
              </a:ext>
            </a:extLst>
          </p:cNvPr>
          <p:cNvSpPr>
            <a:spLocks noGrp="1"/>
          </p:cNvSpPr>
          <p:nvPr/>
        </p:nvSpPr>
        <p:spPr>
          <a:xfrm>
            <a:off x="552450" y="4086225"/>
            <a:ext cx="3181350" cy="1123950"/>
          </a:xfrm>
          <a:prstGeom prst="rect">
            <a:avLst/>
          </a:prstGeom>
          <a:noFill/>
          <a:ln w="0">
            <a:noFill/>
          </a:ln>
        </p:spPr>
        <p:txBody>
          <a:bodyPr anchor="t">
            <a:noAutofit/>
          </a:bodyPr>
          <a:lstStyle/>
          <a:p>
            <a:pPr>
              <a:defRPr sz="1500">
                <a:solidFill>
                  <a:srgbClr val="46575B"/>
                </a:solidFill>
                <a:latin typeface="DejaVu Sans"/>
                <a:ea typeface="DejaVu Sans"/>
                <a:cs typeface="DejaVu Sans"/>
              </a:defRPr>
            </a:pPr>
            <a:r>
              <a:rPr sz="1500">
                <a:solidFill>
                  <a:srgbClr val="3B434B"/>
                </a:solidFill>
                <a:latin typeface="DejaVu Sans"/>
                <a:ea typeface="DejaVu Sans"/>
                <a:cs typeface="DejaVu Sans"/>
              </a:rPr>
              <a:t>Improve drainage and trail structures. Reduce redundant and braided routes to limit recurring repairs and long-term maintenance needs.</a:t>
            </a:r>
          </a:p>
        </p:txBody>
      </p:sp>
      <p:sp>
        <p:nvSpPr>
          <p:cNvPr id="10" name="Rectangle 9">
            <a:extLst>
              <a:ext uri="{FF2B5EF4-FFF2-40B4-BE49-F238E27FC236}">
                <a16:creationId xmlns:a16="http://schemas.microsoft.com/office/drawing/2014/main" id="{4EDBB6D1-4187-4943-B23A-025393318896}"/>
              </a:ext>
            </a:extLst>
          </p:cNvPr>
          <p:cNvSpPr>
            <a:spLocks noGrp="1"/>
          </p:cNvSpPr>
          <p:nvPr/>
        </p:nvSpPr>
        <p:spPr>
          <a:xfrm>
            <a:off x="4095750" y="3781425"/>
            <a:ext cx="3200400" cy="257175"/>
          </a:xfrm>
          <a:prstGeom prst="rect">
            <a:avLst/>
          </a:prstGeom>
          <a:noFill/>
          <a:ln w="0">
            <a:noFill/>
          </a:ln>
        </p:spPr>
        <p:txBody>
          <a:bodyPr anchor="t">
            <a:noAutofit/>
          </a:bodyPr>
          <a:lstStyle/>
          <a:p>
            <a:pPr>
              <a:defRPr sz="1425" b="1">
                <a:solidFill>
                  <a:srgbClr val="3E6B4F"/>
                </a:solidFill>
                <a:latin typeface="DejaVu Sans"/>
                <a:ea typeface="DejaVu Sans"/>
                <a:cs typeface="DejaVu Sans"/>
              </a:defRPr>
            </a:pPr>
            <a:r>
              <a:rPr sz="1425" b="1">
                <a:solidFill>
                  <a:srgbClr val="3E6B4F"/>
                </a:solidFill>
                <a:latin typeface="DejaVu Sans"/>
                <a:ea typeface="DejaVu Sans"/>
                <a:cs typeface="DejaVu Sans"/>
              </a:rPr>
              <a:t>CLIMATE RESILIENCE</a:t>
            </a:r>
          </a:p>
        </p:txBody>
      </p:sp>
      <p:sp>
        <p:nvSpPr>
          <p:cNvPr id="11" name="Rectangle 10">
            <a:extLst>
              <a:ext uri="{FF2B5EF4-FFF2-40B4-BE49-F238E27FC236}">
                <a16:creationId xmlns:a16="http://schemas.microsoft.com/office/drawing/2014/main" id="{28FB5E1F-019B-4AB5-9AC4-7F53E0EA2D66}"/>
              </a:ext>
            </a:extLst>
          </p:cNvPr>
          <p:cNvSpPr>
            <a:spLocks noGrp="1"/>
          </p:cNvSpPr>
          <p:nvPr/>
        </p:nvSpPr>
        <p:spPr>
          <a:xfrm>
            <a:off x="4095750" y="4086225"/>
            <a:ext cx="3200400" cy="1123950"/>
          </a:xfrm>
          <a:prstGeom prst="rect">
            <a:avLst/>
          </a:prstGeom>
          <a:noFill/>
          <a:ln w="0">
            <a:noFill/>
          </a:ln>
        </p:spPr>
        <p:txBody>
          <a:bodyPr anchor="t">
            <a:noAutofit/>
          </a:bodyPr>
          <a:lstStyle/>
          <a:p>
            <a:pPr>
              <a:defRPr sz="1500">
                <a:solidFill>
                  <a:srgbClr val="46575B"/>
                </a:solidFill>
                <a:latin typeface="DejaVu Sans"/>
                <a:ea typeface="DejaVu Sans"/>
                <a:cs typeface="DejaVu Sans"/>
              </a:defRPr>
            </a:pPr>
            <a:r>
              <a:rPr sz="1500">
                <a:solidFill>
                  <a:srgbClr val="3B434B"/>
                </a:solidFill>
                <a:latin typeface="DejaVu Sans"/>
                <a:ea typeface="DejaVu Sans"/>
                <a:cs typeface="DejaVu Sans"/>
              </a:rPr>
              <a:t>Apply climate-resilient design standards. Monitor sensitive corridors to guide seasonal management, hardening, or relocation.</a:t>
            </a:r>
          </a:p>
        </p:txBody>
      </p:sp>
      <p:sp>
        <p:nvSpPr>
          <p:cNvPr id="12" name="Rectangle 11">
            <a:extLst>
              <a:ext uri="{FF2B5EF4-FFF2-40B4-BE49-F238E27FC236}">
                <a16:creationId xmlns:a16="http://schemas.microsoft.com/office/drawing/2014/main" id="{A7AD1203-FD2A-4108-8D41-CFF30EBEBDD8}"/>
              </a:ext>
            </a:extLst>
          </p:cNvPr>
          <p:cNvSpPr>
            <a:spLocks noGrp="1"/>
          </p:cNvSpPr>
          <p:nvPr/>
        </p:nvSpPr>
        <p:spPr>
          <a:xfrm>
            <a:off x="0" y="5524500"/>
            <a:ext cx="7905750" cy="1333500"/>
          </a:xfrm>
          <a:prstGeom prst="rect">
            <a:avLst/>
          </a:prstGeom>
          <a:solidFill>
            <a:srgbClr val="3E6B4F"/>
          </a:solidFill>
          <a:ln w="0">
            <a:noFill/>
          </a:ln>
        </p:spPr>
        <p:txBody>
          <a:bodyPr anchor="ctr">
            <a:noAutofit/>
          </a:bodyPr>
          <a:lstStyle/>
          <a:p>
            <a:pPr algn="ctr">
              <a:defRPr sz="2100" b="1">
                <a:solidFill>
                  <a:srgbClr val="FFFFFF"/>
                </a:solidFill>
                <a:latin typeface="DejaVu Sans"/>
                <a:ea typeface="DejaVu Sans"/>
                <a:cs typeface="DejaVu Sans"/>
              </a:defRPr>
            </a:pPr>
            <a:r>
              <a:rPr sz="2100" b="1">
                <a:solidFill>
                  <a:srgbClr val="FFFFFF"/>
                </a:solidFill>
                <a:latin typeface="DejaVu Sans"/>
                <a:ea typeface="DejaVu Sans"/>
                <a:cs typeface="DejaVu Sans"/>
              </a:rPr>
              <a:t>The result is a durable, clearly defined trail network that protects resources and can be sustained over time.</a:t>
            </a:r>
            <a:endParaRPr lang="en-US" sz="2100" b="1">
              <a:solidFill>
                <a:srgbClr val="FFFFFF"/>
              </a:solidFill>
              <a:latin typeface="DejaVu Sans"/>
              <a:ea typeface="DejaVu Sans"/>
              <a:cs typeface="DejaVu Sans"/>
            </a:endParaRPr>
          </a:p>
        </p:txBody>
      </p:sp>
      <p:pic>
        <p:nvPicPr>
          <p:cNvPr id="13" name="Picture 12">
            <a:extLst>
              <a:ext uri="{C183D7F6-B498-43B3-948B-1728B52AA6E4}">
                <adec:decorative xmlns:adec="http://schemas.microsoft.com/office/drawing/2017/decorative" val="1"/>
              </a:ext>
            </a:extLst>
          </p:cNvPr>
          <p:cNvPicPr>
            <a:picLocks noChangeAspect="1"/>
          </p:cNvPicPr>
          <p:nvPr/>
        </p:nvPicPr>
        <p:blipFill>
          <a:blip r:embed="rId3"/>
          <a:srcRect l="32413" r="32413"/>
          <a:stretch>
            <a:fillRect/>
          </a:stretch>
        </p:blipFill>
        <p:spPr>
          <a:xfrm>
            <a:off x="7905750" y="0"/>
            <a:ext cx="4286250" cy="6858000"/>
          </a:xfrm>
          <a:prstGeom prst="rect">
            <a:avLst/>
          </a:prstGeom>
        </p:spPr>
      </p:pic>
    </p:spTree>
    <p:extLst>
      <p:ext uri="{BB962C8B-B14F-4D97-AF65-F5344CB8AC3E}">
        <p14:creationId xmlns:p14="http://schemas.microsoft.com/office/powerpoint/2010/main" val="151070431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E2EA7B-C4DC-3A99-E9EC-4283C858CA5A}"/>
            </a:ext>
          </a:extLst>
        </p:cNvPr>
        <p:cNvGrpSpPr/>
        <p:nvPr/>
      </p:nvGrpSpPr>
      <p:grpSpPr>
        <a:xfrm>
          <a:off x="0" y="0"/>
          <a:ext cx="0" cy="0"/>
          <a:chOff x="0" y="0"/>
          <a:chExt cx="0" cy="0"/>
        </a:xfrm>
      </p:grpSpPr>
      <p:sp>
        <p:nvSpPr>
          <p:cNvPr id="19" name="Text 0" descr="Map of Brimfield State Forest showing draft ecological co-occurrence analysis with trails, forest roads, and administrative roads overlaid. The analysis combines rare species information, wetlands and waterbodies, steep slopes, erodible soils, and unique habitat features to identify overlapping sensitive resources. Colors range from green for lower relative sensitivity through yellow and orange to red for higher relative sensitivity. Trails cross areas of varying sensitivity throughout the forest’s separate parcels. This planning tool helps identify areas for closer field review alongside recreational needs; it does not determine individual trail maintenance, reroute, or closure decisions.">
            <a:extLst>
              <a:ext uri="{FF2B5EF4-FFF2-40B4-BE49-F238E27FC236}">
                <a16:creationId xmlns:a16="http://schemas.microsoft.com/office/drawing/2014/main" id="{062E8983-0F95-78CE-3402-E89F915976C9}"/>
              </a:ext>
            </a:extLst>
          </p:cNvPr>
          <p:cNvSpPr txBox="1">
            <a:spLocks noGrp="1"/>
          </p:cNvSpPr>
          <p:nvPr>
            <p:ph type="title" idx="4294967295"/>
          </p:nvPr>
        </p:nvSpPr>
        <p:spPr>
          <a:xfrm>
            <a:off x="548640" y="411480"/>
            <a:ext cx="11064240" cy="8686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lvl1pPr marL="0" indent="0" algn="l" defTabSz="914400" rtl="0" eaLnBrk="1" latinLnBrk="0" hangingPunct="1">
              <a:spcBef>
                <a:spcPct val="0"/>
              </a:spcBef>
              <a:buNone/>
              <a:defRPr lang="en-US" sz="2800" b="1" kern="1200" dirty="0">
                <a:solidFill>
                  <a:srgbClr val="5E5049"/>
                </a:solidFill>
                <a:latin typeface="Lato" pitchFamily="34" charset="0"/>
                <a:ea typeface="Lato" pitchFamily="34" charset="-122"/>
                <a:cs typeface="Lato" pitchFamily="34" charset="-120"/>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800" b="1" i="0" u="none" strike="noStrike" kern="1200" cap="none" spc="0" normalizeH="0" baseline="0" noProof="0">
                <a:ln>
                  <a:noFill/>
                </a:ln>
                <a:solidFill>
                  <a:srgbClr val="5E5049"/>
                </a:solidFill>
                <a:effectLst/>
                <a:uLnTx/>
                <a:uFillTx/>
                <a:latin typeface="Lato" pitchFamily="34" charset="0"/>
                <a:ea typeface="Lato" pitchFamily="34" charset="-122"/>
                <a:cs typeface="Lato" pitchFamily="34" charset="-120"/>
              </a:rPr>
              <a:t>DRAFT </a:t>
            </a:r>
            <a:br>
              <a:rPr kumimoji="0" lang="en-US" sz="2800" b="1" i="0" u="none" strike="noStrike" kern="1200" cap="none" spc="0" normalizeH="0" baseline="0" noProof="0">
                <a:ln>
                  <a:noFill/>
                </a:ln>
                <a:solidFill>
                  <a:srgbClr val="5E5049"/>
                </a:solidFill>
                <a:effectLst/>
                <a:uLnTx/>
                <a:uFillTx/>
                <a:latin typeface="Lato" pitchFamily="34" charset="0"/>
                <a:ea typeface="Lato" pitchFamily="34" charset="-122"/>
                <a:cs typeface="Lato" pitchFamily="34" charset="-120"/>
              </a:rPr>
            </a:br>
            <a:r>
              <a:rPr kumimoji="0" lang="en-US" sz="2800" b="1" i="0" u="none" strike="noStrike" kern="1200" cap="none" spc="0" normalizeH="0" baseline="0" noProof="0">
                <a:ln>
                  <a:noFill/>
                </a:ln>
                <a:solidFill>
                  <a:srgbClr val="5E5049"/>
                </a:solidFill>
                <a:effectLst/>
                <a:uLnTx/>
                <a:uFillTx/>
                <a:latin typeface="Lato" pitchFamily="34" charset="0"/>
                <a:ea typeface="Lato" pitchFamily="34" charset="-122"/>
                <a:cs typeface="Lato" pitchFamily="34" charset="-120"/>
              </a:rPr>
              <a:t>Co-Occurrence Analysis</a:t>
            </a:r>
          </a:p>
        </p:txBody>
      </p:sp>
      <p:sp>
        <p:nvSpPr>
          <p:cNvPr id="15" name="Text Placeholder 2" descr="Map of Brimfield State Forest showing draft ecological co-occurrence analysis with trails, forest roads, and administrative roads overlaid. The analysis combines rare species information, wetlands and waterbodies, steep slopes, erodible soils, and unique habitat features to identify overlapping sensitive resources. Colors range from green for lower relative sensitivity through yellow and orange to red for higher relative sensitivity. Trails cross areas of varying sensitivity throughout the forest’s separate parcels. This planning tool helps identify areas for closer field review alongside recreational needs; it does not determine individual trail maintenance, reroute, or closure decisions.">
            <a:extLst>
              <a:ext uri="{FF2B5EF4-FFF2-40B4-BE49-F238E27FC236}">
                <a16:creationId xmlns:a16="http://schemas.microsoft.com/office/drawing/2014/main" id="{A237018F-7DD5-9814-9BFC-7515B7F1983A}"/>
              </a:ext>
            </a:extLst>
          </p:cNvPr>
          <p:cNvSpPr txBox="1">
            <a:spLocks/>
          </p:cNvSpPr>
          <p:nvPr/>
        </p:nvSpPr>
        <p:spPr>
          <a:xfrm>
            <a:off x="179543" y="1389615"/>
            <a:ext cx="3934150" cy="4754880"/>
          </a:xfrm>
          <a:prstGeom prst="rect">
            <a:avLst/>
          </a:prstGeom>
        </p:spPr>
        <p:txBody>
          <a:bodyPr wrap="square" lIns="91440" tIns="45720" rIns="91440" bIns="45720" rtlCol="0" anchor="t"/>
          <a:lst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2400"/>
              <a:t>High Sensitivity Areas </a:t>
            </a:r>
          </a:p>
          <a:p>
            <a:pPr lvl="1"/>
            <a:r>
              <a:rPr lang="en-US" sz="2000"/>
              <a:t>Rare &amp; Endangered Species</a:t>
            </a:r>
          </a:p>
          <a:p>
            <a:pPr lvl="1"/>
            <a:r>
              <a:rPr lang="en-US" sz="2000"/>
              <a:t>Wetlands &amp; Waterbodies</a:t>
            </a:r>
          </a:p>
          <a:p>
            <a:pPr lvl="1"/>
            <a:r>
              <a:rPr lang="en-US" sz="2000"/>
              <a:t>Steep Slopes</a:t>
            </a:r>
          </a:p>
          <a:p>
            <a:pPr lvl="1"/>
            <a:r>
              <a:rPr lang="en-US" sz="2000"/>
              <a:t>Highly-Erodible Soils</a:t>
            </a:r>
          </a:p>
          <a:p>
            <a:pPr lvl="1"/>
            <a:r>
              <a:rPr lang="en-US" sz="2000"/>
              <a:t>Unique Habitat Features</a:t>
            </a:r>
          </a:p>
          <a:p>
            <a:r>
              <a:rPr lang="en-US" sz="2400">
                <a:latin typeface="Lato"/>
                <a:ea typeface="Lato"/>
                <a:cs typeface="Lato"/>
              </a:rPr>
              <a:t>Based on NH Methodology</a:t>
            </a:r>
            <a:endParaRPr lang="en-US" sz="2400"/>
          </a:p>
        </p:txBody>
      </p:sp>
      <p:pic>
        <p:nvPicPr>
          <p:cNvPr id="23" name="Picture 22" descr="Map of Brimfield State Forest showing draft ecological co-occurrence analysis with trails, forest roads, and administrative roads overlaid. The analysis combines rare species information, wetlands and waterbodies, steep slopes, erodible soils, and unique habitat features to identify overlapping sensitive resources. Colors range from green for lower relative sensitivity through yellow and orange to red for higher relative sensitivity. Trails cross areas of varying sensitivity throughout the forest’s separate parcels. This planning tool helps identify areas for closer field review alongside recreational needs; it does not determine individual trail maintenance, reroute, or closure decisions.">
            <a:extLst>
              <a:ext uri="{FF2B5EF4-FFF2-40B4-BE49-F238E27FC236}">
                <a16:creationId xmlns:a16="http://schemas.microsoft.com/office/drawing/2014/main" id="{B5BBAAB8-DF6D-256D-5546-2EF5362443F0}"/>
              </a:ext>
            </a:extLst>
          </p:cNvPr>
          <p:cNvPicPr>
            <a:picLocks noChangeAspect="1"/>
          </p:cNvPicPr>
          <p:nvPr/>
        </p:nvPicPr>
        <p:blipFill>
          <a:blip r:embed="rId3"/>
          <a:stretch>
            <a:fillRect/>
          </a:stretch>
        </p:blipFill>
        <p:spPr>
          <a:xfrm>
            <a:off x="2515715" y="4082927"/>
            <a:ext cx="1597978" cy="1969130"/>
          </a:xfrm>
          <a:prstGeom prst="rect">
            <a:avLst/>
          </a:prstGeom>
        </p:spPr>
      </p:pic>
      <p:pic>
        <p:nvPicPr>
          <p:cNvPr id="17" name="Picture 16" descr="Map of Brimfield State Forest showing draft ecological co-occurrence analysis with trails, forest roads, and administrative roads overlaid. The analysis combines rare species information, wetlands and waterbodies, steep slopes, erodible soils, and unique habitat features to identify overlapping sensitive resources. Colors range from green for lower relative sensitivity through yellow and orange to red for higher relative sensitivity. Trails cross areas of varying sensitivity throughout the forest’s separate parcels. This planning tool helps identify areas for closer field review alongside recreational needs; it does not determine individual trail maintenance, reroute, or closure decisions.">
            <a:extLst>
              <a:ext uri="{FF2B5EF4-FFF2-40B4-BE49-F238E27FC236}">
                <a16:creationId xmlns:a16="http://schemas.microsoft.com/office/drawing/2014/main" id="{165D0761-D600-8279-CC51-A7111E113731}"/>
              </a:ext>
            </a:extLst>
          </p:cNvPr>
          <p:cNvPicPr>
            <a:picLocks noChangeAspect="1"/>
          </p:cNvPicPr>
          <p:nvPr/>
        </p:nvPicPr>
        <p:blipFill>
          <a:blip r:embed="rId4"/>
          <a:srcRect l="-104" t="73" r="9885" b="3871"/>
          <a:stretch>
            <a:fillRect/>
          </a:stretch>
        </p:blipFill>
        <p:spPr>
          <a:xfrm>
            <a:off x="4630583" y="688489"/>
            <a:ext cx="7381874" cy="5018466"/>
          </a:xfrm>
          <a:prstGeom prst="rect">
            <a:avLst/>
          </a:prstGeom>
        </p:spPr>
      </p:pic>
      <p:sp>
        <p:nvSpPr>
          <p:cNvPr id="12" name="TextBox 11" descr="Map of Brimfield State Forest showing draft ecological co-occurrence analysis with trails, forest roads, and administrative roads overlaid. The analysis combines rare species information, wetlands and waterbodies, steep slopes, erodible soils, and unique habitat features to identify overlapping sensitive resources. Colors range from green for lower relative sensitivity through yellow and orange to red for higher relative sensitivity. Trails cross areas of varying sensitivity throughout the forest’s separate parcels. This planning tool helps identify areas for closer field review alongside recreational needs; it does not determine individual trail maintenance, reroute, or closure decisions.">
            <a:extLst>
              <a:ext uri="{FF2B5EF4-FFF2-40B4-BE49-F238E27FC236}">
                <a16:creationId xmlns:a16="http://schemas.microsoft.com/office/drawing/2014/main" id="{0718C496-7307-003E-2D32-361F71858490}"/>
              </a:ext>
            </a:extLst>
          </p:cNvPr>
          <p:cNvSpPr txBox="1"/>
          <p:nvPr/>
        </p:nvSpPr>
        <p:spPr>
          <a:xfrm>
            <a:off x="374106" y="6195759"/>
            <a:ext cx="6162260" cy="461665"/>
          </a:xfrm>
          <a:prstGeom prst="rect">
            <a:avLst/>
          </a:prstGeom>
          <a:noFill/>
        </p:spPr>
        <p:txBody>
          <a:bodyPr wrap="square">
            <a:spAutoFit/>
          </a:bodyPr>
          <a:lstStyle/>
          <a:p>
            <a:r>
              <a:rPr lang="en-US" sz="1200">
                <a:hlinkClick r:id="rId5"/>
              </a:rPr>
              <a:t>https://www.wildlife.nh.gov/get-outside/trails-people-and-wildlife</a:t>
            </a:r>
            <a:endParaRPr lang="en-US" sz="1200"/>
          </a:p>
          <a:p>
            <a:endParaRPr lang="en-US" sz="1200"/>
          </a:p>
        </p:txBody>
      </p:sp>
    </p:spTree>
    <p:extLst>
      <p:ext uri="{BB962C8B-B14F-4D97-AF65-F5344CB8AC3E}">
        <p14:creationId xmlns:p14="http://schemas.microsoft.com/office/powerpoint/2010/main" val="365921297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pic>
        <p:nvPicPr>
          <p:cNvPr id="4" name="Picture 3" descr="Map of Brimfield State Forest showing the proposed trail system across Brimfield, Wales, and Monson.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Trail-by-trail recommendations are described in the Brimfield State Forest Trail System Master Plan report.">
            <a:extLst>
              <a:ext uri="{FF2B5EF4-FFF2-40B4-BE49-F238E27FC236}">
                <a16:creationId xmlns:a16="http://schemas.microsoft.com/office/drawing/2014/main" id="{04121E59-B98B-EA4B-1F3B-0765B6A9E24D}"/>
              </a:ext>
            </a:extLst>
          </p:cNvPr>
          <p:cNvPicPr>
            <a:picLocks noChangeAspect="1"/>
          </p:cNvPicPr>
          <p:nvPr/>
        </p:nvPicPr>
        <p:blipFill>
          <a:blip r:embed="rId3"/>
          <a:srcRect/>
          <a:stretch/>
        </p:blipFill>
        <p:spPr>
          <a:xfrm>
            <a:off x="531257" y="11113"/>
            <a:ext cx="10270330" cy="6846887"/>
          </a:xfrm>
          <a:prstGeom prst="rect">
            <a:avLst/>
          </a:prstGeom>
        </p:spPr>
      </p:pic>
      <p:sp>
        <p:nvSpPr>
          <p:cNvPr id="3" name="Text 2">
            <a:extLst>
              <a:ext uri="{C183D7F6-B498-43B3-948B-1728B52AA6E4}">
                <adec:decorative xmlns:adec="http://schemas.microsoft.com/office/drawing/2017/decorative" val="1"/>
              </a:ext>
            </a:extLst>
          </p:cNvPr>
          <p:cNvSpPr>
            <a:spLocks noGrp="1"/>
          </p:cNvSpPr>
          <p:nvPr>
            <p:ph type="body" idx="103" hasCustomPrompt="1"/>
          </p:nvPr>
        </p:nvSpPr>
        <p:spPr>
          <a:prstGeom prst="rect">
            <a:avLst/>
          </a:prstGeom>
          <a:noFill/>
          <a:ln/>
        </p:spPr>
        <p:txBody>
          <a:bodyPr wrap="square" rtlCol="0" anchor="t"/>
          <a:lstStyle/>
          <a:p>
            <a:pPr marL="0" indent="0" algn="l">
              <a:buNone/>
            </a:pPr>
            <a:r>
              <a:rPr lang="en-US" sz="1800">
                <a:solidFill>
                  <a:srgbClr val="3B434B"/>
                </a:solidFill>
                <a:latin typeface="Lato" pitchFamily="34" charset="0"/>
                <a:ea typeface="Lato" pitchFamily="34" charset="-122"/>
                <a:cs typeface="Lato" pitchFamily="34" charset="-120"/>
              </a:rPr>
              <a:t>Figure 1. [Caption]</a:t>
            </a:r>
            <a:endParaRPr lang="en-US" sz="1800"/>
          </a:p>
        </p:txBody>
      </p:sp>
      <p:sp>
        <p:nvSpPr>
          <p:cNvPr id="14" name="Text 2">
            <a:extLst>
              <a:ext uri="{FF2B5EF4-FFF2-40B4-BE49-F238E27FC236}">
                <a16:creationId xmlns:a16="http://schemas.microsoft.com/office/drawing/2014/main" id="{C6E166B2-4489-BF20-5583-0CF57D27B561}"/>
              </a:ext>
            </a:extLst>
          </p:cNvPr>
          <p:cNvSpPr txBox="1">
            <a:spLocks noGrp="1"/>
          </p:cNvSpPr>
          <p:nvPr>
            <p:ph type="title" idx="4294967295"/>
          </p:nvPr>
        </p:nvSpPr>
        <p:spPr>
          <a:xfrm>
            <a:off x="549781" y="163163"/>
            <a:ext cx="2194084"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algn="ctr" defTabSz="914400" rtl="0" eaLnBrk="1" latinLnBrk="0" hangingPunct="1">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bg1"/>
                </a:solidFill>
                <a:effectLst/>
                <a:uLnTx/>
                <a:uFillTx/>
                <a:latin typeface="Lato" pitchFamily="34" charset="0"/>
                <a:ea typeface="Lato" pitchFamily="34" charset="-122"/>
                <a:cs typeface="Lato" pitchFamily="34" charset="-120"/>
              </a:rPr>
              <a:t>Figure 1. Proposed Trail System Map</a:t>
            </a:r>
          </a:p>
        </p:txBody>
      </p:sp>
      <p:pic>
        <p:nvPicPr>
          <p:cNvPr id="12" name="Picture 11"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333B0BF0-6506-B1FC-C1E4-E9584111C997}"/>
              </a:ext>
            </a:extLst>
          </p:cNvPr>
          <p:cNvPicPr>
            <a:picLocks noChangeAspect="1"/>
          </p:cNvPicPr>
          <p:nvPr/>
        </p:nvPicPr>
        <p:blipFill>
          <a:blip r:embed="rId4"/>
          <a:srcRect l="69161" t="1264" r="11202" b="76832"/>
          <a:stretch>
            <a:fillRect/>
          </a:stretch>
        </p:blipFill>
        <p:spPr>
          <a:xfrm>
            <a:off x="7647891" y="139114"/>
            <a:ext cx="3778612" cy="2809875"/>
          </a:xfrm>
          <a:prstGeom prst="rect">
            <a:avLst/>
          </a:prstGeom>
        </p:spPr>
      </p:pic>
      <p:pic>
        <p:nvPicPr>
          <p:cNvPr id="8" name="Picture 7"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30B53D9F-DAC9-FBE6-08C5-699990D39F06}"/>
              </a:ext>
            </a:extLst>
          </p:cNvPr>
          <p:cNvPicPr>
            <a:picLocks noChangeAspect="1"/>
          </p:cNvPicPr>
          <p:nvPr/>
        </p:nvPicPr>
        <p:blipFill>
          <a:blip r:embed="rId5"/>
          <a:srcRect l="75544" b="24991"/>
          <a:stretch>
            <a:fillRect/>
          </a:stretch>
        </p:blipFill>
        <p:spPr>
          <a:xfrm>
            <a:off x="10715008" y="4124041"/>
            <a:ext cx="1476992" cy="2700338"/>
          </a:xfrm>
          <a:prstGeom prst="rect">
            <a:avLst/>
          </a:prstGeom>
        </p:spPr>
      </p:pic>
      <p:sp>
        <p:nvSpPr>
          <p:cNvPr id="25" name="Slide Number Placeholder 0"/>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Image shows a map of the High-Use Trail Loops that NEMBA requested be kept.">
            <a:extLst>
              <a:ext uri="{FF2B5EF4-FFF2-40B4-BE49-F238E27FC236}">
                <a16:creationId xmlns:a16="http://schemas.microsoft.com/office/drawing/2014/main" id="{9EB2143E-50F2-4C94-1D03-E7F30323325B}"/>
              </a:ext>
            </a:extLst>
          </p:cNvPr>
          <p:cNvPicPr>
            <a:picLocks noChangeAspect="1"/>
          </p:cNvPicPr>
          <p:nvPr/>
        </p:nvPicPr>
        <p:blipFill>
          <a:blip r:embed="rId3"/>
          <a:stretch>
            <a:fillRect/>
          </a:stretch>
        </p:blipFill>
        <p:spPr>
          <a:xfrm>
            <a:off x="3313439" y="0"/>
            <a:ext cx="8875059" cy="6858000"/>
          </a:xfrm>
          <a:prstGeom prst="rect">
            <a:avLst/>
          </a:prstGeom>
        </p:spPr>
      </p:pic>
      <p:sp>
        <p:nvSpPr>
          <p:cNvPr id="2" name="Title 1">
            <a:extLst>
              <a:ext uri="{FF2B5EF4-FFF2-40B4-BE49-F238E27FC236}">
                <a16:creationId xmlns:a16="http://schemas.microsoft.com/office/drawing/2014/main" id="{792EBD9F-2072-D9C0-54FE-54EC318F6499}"/>
              </a:ext>
            </a:extLst>
          </p:cNvPr>
          <p:cNvSpPr>
            <a:spLocks noGrp="1"/>
          </p:cNvSpPr>
          <p:nvPr>
            <p:ph type="title" idx="100"/>
          </p:nvPr>
        </p:nvSpPr>
        <p:spPr>
          <a:xfrm>
            <a:off x="286703" y="210979"/>
            <a:ext cx="3027522" cy="1600676"/>
          </a:xfrm>
        </p:spPr>
        <p:txBody>
          <a:bodyPr wrap="square" lIns="91440" tIns="45720" rIns="91440" bIns="45720" rtlCol="0" anchor="t"/>
          <a:lstStyle/>
          <a:p>
            <a:r>
              <a:rPr lang="en-US">
                <a:latin typeface="Lato"/>
                <a:ea typeface="Lato"/>
                <a:cs typeface="Lato"/>
              </a:rPr>
              <a:t>Evaluation of Requested High-Use Trail Loops </a:t>
            </a:r>
            <a:endParaRPr lang="en-US"/>
          </a:p>
        </p:txBody>
      </p:sp>
      <p:pic>
        <p:nvPicPr>
          <p:cNvPr id="6" name="Picture 5" descr="Table of each High-Use Trail with the percentage that DCR decided to keep, close, or reassess for sustainability.">
            <a:extLst>
              <a:ext uri="{FF2B5EF4-FFF2-40B4-BE49-F238E27FC236}">
                <a16:creationId xmlns:a16="http://schemas.microsoft.com/office/drawing/2014/main" id="{85C29E63-2ABF-7990-FFB2-C77A78D804B0}"/>
              </a:ext>
            </a:extLst>
          </p:cNvPr>
          <p:cNvPicPr>
            <a:picLocks noChangeAspect="1"/>
          </p:cNvPicPr>
          <p:nvPr/>
        </p:nvPicPr>
        <p:blipFill>
          <a:blip r:embed="rId4"/>
          <a:stretch>
            <a:fillRect/>
          </a:stretch>
        </p:blipFill>
        <p:spPr>
          <a:xfrm>
            <a:off x="474049" y="2090737"/>
            <a:ext cx="2438400" cy="3867150"/>
          </a:xfrm>
          <a:prstGeom prst="rect">
            <a:avLst/>
          </a:prstGeom>
        </p:spPr>
      </p:pic>
    </p:spTree>
    <p:extLst>
      <p:ext uri="{BB962C8B-B14F-4D97-AF65-F5344CB8AC3E}">
        <p14:creationId xmlns:p14="http://schemas.microsoft.com/office/powerpoint/2010/main" val="315192259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7D6F0C-80F8-F039-7948-358473DC7EE6}"/>
              </a:ext>
            </a:extLst>
          </p:cNvPr>
          <p:cNvSpPr>
            <a:spLocks noGrp="1"/>
          </p:cNvSpPr>
          <p:nvPr>
            <p:ph type="title" idx="100"/>
          </p:nvPr>
        </p:nvSpPr>
        <p:spPr/>
        <p:txBody>
          <a:bodyPr wrap="square" lIns="91440" tIns="45720" rIns="91440" bIns="45720" rtlCol="0"/>
          <a:lstStyle/>
          <a:p>
            <a:r>
              <a:rPr lang="en-US">
                <a:latin typeface="Lato"/>
                <a:ea typeface="Lato"/>
                <a:cs typeface="Lato"/>
              </a:rPr>
              <a:t>Brimfield Trail Densities</a:t>
            </a:r>
            <a:endParaRPr lang="en-US"/>
          </a:p>
        </p:txBody>
      </p:sp>
      <p:sp>
        <p:nvSpPr>
          <p:cNvPr id="3" name="Text Placeholder 2">
            <a:extLst>
              <a:ext uri="{FF2B5EF4-FFF2-40B4-BE49-F238E27FC236}">
                <a16:creationId xmlns:a16="http://schemas.microsoft.com/office/drawing/2014/main" id="{90F9EB6B-9738-2B81-862C-BCA4E858A7DD}"/>
              </a:ext>
            </a:extLst>
          </p:cNvPr>
          <p:cNvSpPr>
            <a:spLocks noGrp="1"/>
          </p:cNvSpPr>
          <p:nvPr>
            <p:ph type="body" idx="101"/>
          </p:nvPr>
        </p:nvSpPr>
        <p:spPr>
          <a:xfrm>
            <a:off x="548640" y="1417320"/>
            <a:ext cx="5542863" cy="4754880"/>
          </a:xfrm>
        </p:spPr>
        <p:txBody>
          <a:bodyPr wrap="square" lIns="91440" tIns="45720" rIns="91440" bIns="45720" rtlCol="0" anchor="t"/>
          <a:lstStyle/>
          <a:p>
            <a:pPr marL="0" indent="0">
              <a:spcBef>
                <a:spcPts val="0"/>
              </a:spcBef>
              <a:buNone/>
            </a:pPr>
            <a:r>
              <a:rPr lang="en-US" sz="2400" b="1">
                <a:latin typeface="Lato"/>
                <a:ea typeface="Lato"/>
                <a:cs typeface="Lato"/>
              </a:rPr>
              <a:t>Existing Trail Calculations</a:t>
            </a:r>
            <a:endParaRPr lang="en-US" b="1"/>
          </a:p>
          <a:p>
            <a:pPr marL="438150" lvl="1" indent="0">
              <a:spcBef>
                <a:spcPts val="0"/>
              </a:spcBef>
              <a:buNone/>
            </a:pPr>
            <a:endParaRPr lang="en-US" sz="2400" b="1">
              <a:latin typeface="Lato"/>
              <a:ea typeface="Lato"/>
              <a:cs typeface="Lato"/>
            </a:endParaRPr>
          </a:p>
          <a:p>
            <a:pPr lvl="1">
              <a:spcBef>
                <a:spcPts val="0"/>
              </a:spcBef>
              <a:buFont typeface="Arial" pitchFamily="34" charset="0"/>
              <a:buChar char="•"/>
            </a:pPr>
            <a:r>
              <a:rPr lang="en-US" sz="2400">
                <a:latin typeface="Lato"/>
                <a:ea typeface="Lato"/>
                <a:cs typeface="Lato"/>
              </a:rPr>
              <a:t>Authorized trails: 28 miles</a:t>
            </a:r>
            <a:endParaRPr lang="en-US" sz="2400">
              <a:latin typeface="Lato" pitchFamily="34" charset="0"/>
              <a:ea typeface="Lato" pitchFamily="34" charset="-122"/>
              <a:cs typeface="Lato" pitchFamily="34" charset="-120"/>
            </a:endParaRPr>
          </a:p>
          <a:p>
            <a:pPr lvl="1">
              <a:spcBef>
                <a:spcPts val="0"/>
              </a:spcBef>
              <a:buFont typeface="Arial" pitchFamily="34" charset="0"/>
              <a:buChar char="•"/>
            </a:pPr>
            <a:endParaRPr lang="en-US" sz="2400">
              <a:latin typeface="Lato"/>
              <a:ea typeface="Lato"/>
              <a:cs typeface="Lato"/>
            </a:endParaRPr>
          </a:p>
          <a:p>
            <a:pPr lvl="1">
              <a:spcBef>
                <a:spcPts val="0"/>
              </a:spcBef>
              <a:buFont typeface="Arial" pitchFamily="34" charset="0"/>
              <a:buChar char="•"/>
            </a:pPr>
            <a:r>
              <a:rPr lang="en-US" sz="2400">
                <a:latin typeface="Lato"/>
                <a:ea typeface="Lato"/>
                <a:cs typeface="Lato"/>
              </a:rPr>
              <a:t>Unauthorized trails: 31 miles</a:t>
            </a:r>
          </a:p>
          <a:p>
            <a:pPr lvl="1">
              <a:spcBef>
                <a:spcPts val="0"/>
              </a:spcBef>
              <a:buFont typeface="Arial" pitchFamily="34" charset="0"/>
              <a:buChar char="•"/>
            </a:pPr>
            <a:endParaRPr lang="en-US" sz="2400">
              <a:latin typeface="Lato"/>
              <a:ea typeface="Lato"/>
              <a:cs typeface="Lato"/>
            </a:endParaRPr>
          </a:p>
          <a:p>
            <a:pPr lvl="1">
              <a:spcBef>
                <a:spcPts val="0"/>
              </a:spcBef>
              <a:buFont typeface="Arial" pitchFamily="34" charset="0"/>
              <a:buChar char="•"/>
            </a:pPr>
            <a:r>
              <a:rPr lang="en-US" sz="2400">
                <a:latin typeface="Lato"/>
                <a:ea typeface="Lato"/>
                <a:cs typeface="Lato"/>
              </a:rPr>
              <a:t>Total Trails: 59 Miles</a:t>
            </a:r>
          </a:p>
          <a:p>
            <a:pPr lvl="1">
              <a:spcBef>
                <a:spcPts val="0"/>
              </a:spcBef>
              <a:buFont typeface="Arial" pitchFamily="34" charset="0"/>
              <a:buChar char="•"/>
            </a:pPr>
            <a:endParaRPr lang="en-US" sz="2400">
              <a:latin typeface="Lato"/>
              <a:ea typeface="Lato"/>
              <a:cs typeface="Lato"/>
            </a:endParaRPr>
          </a:p>
          <a:p>
            <a:pPr lvl="1">
              <a:spcBef>
                <a:spcPts val="0"/>
              </a:spcBef>
              <a:buFont typeface="Arial" pitchFamily="34" charset="0"/>
              <a:buChar char="•"/>
            </a:pPr>
            <a:r>
              <a:rPr lang="en-US" sz="2400">
                <a:latin typeface="Lato"/>
                <a:ea typeface="Lato"/>
                <a:cs typeface="Lato"/>
              </a:rPr>
              <a:t>Trail Density: 6.36 km/</a:t>
            </a:r>
            <a:r>
              <a:rPr lang="en-US" sz="2400" err="1">
                <a:latin typeface="Lato"/>
                <a:ea typeface="Lato"/>
                <a:cs typeface="Lato"/>
              </a:rPr>
              <a:t>sqkm</a:t>
            </a:r>
            <a:endParaRPr lang="en-US" sz="2400">
              <a:latin typeface="Lato"/>
              <a:ea typeface="Lato"/>
              <a:cs typeface="Lato"/>
            </a:endParaRPr>
          </a:p>
          <a:p>
            <a:pPr marL="171450" indent="-171450">
              <a:spcBef>
                <a:spcPts val="0"/>
              </a:spcBef>
              <a:buFont typeface="Arial,Sans-Serif" pitchFamily="34" charset="0"/>
            </a:pPr>
            <a:endParaRPr lang="en-US" sz="2400">
              <a:latin typeface="Lato"/>
              <a:ea typeface="Lato"/>
              <a:cs typeface="Lato"/>
            </a:endParaRPr>
          </a:p>
        </p:txBody>
      </p:sp>
      <p:sp>
        <p:nvSpPr>
          <p:cNvPr id="6" name="Text Placeholder 2">
            <a:extLst>
              <a:ext uri="{FF2B5EF4-FFF2-40B4-BE49-F238E27FC236}">
                <a16:creationId xmlns:a16="http://schemas.microsoft.com/office/drawing/2014/main" id="{89F1BC54-4828-BC69-CE0C-3F67206F59ED}"/>
              </a:ext>
            </a:extLst>
          </p:cNvPr>
          <p:cNvSpPr txBox="1">
            <a:spLocks/>
          </p:cNvSpPr>
          <p:nvPr/>
        </p:nvSpPr>
        <p:spPr>
          <a:xfrm>
            <a:off x="6097499" y="1419818"/>
            <a:ext cx="5542863" cy="4754880"/>
          </a:xfrm>
          <a:prstGeom prst="rect">
            <a:avLst/>
          </a:prstGeom>
          <a:noFill/>
          <a:ln/>
        </p:spPr>
        <p:txBody>
          <a:bodyPr wrap="square" lIns="91440" tIns="45720" rIns="91440" bIns="45720" rtlCol="0" anchor="t"/>
          <a:lstStyle>
            <a:lvl1pPr marL="304800" indent="-304800" algn="l" defTabSz="914400" rtl="0" eaLnBrk="1" latinLnBrk="0" hangingPunct="1">
              <a:spcBef>
                <a:spcPct val="20000"/>
              </a:spcBef>
              <a:buSzPct val="100000"/>
              <a:buFont typeface="Arial" pitchFamily="34" charset="0"/>
              <a:buChar char="•"/>
              <a:defRPr lang="en-US" sz="20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indent="0">
              <a:spcBef>
                <a:spcPts val="0"/>
              </a:spcBef>
              <a:buNone/>
            </a:pPr>
            <a:r>
              <a:rPr lang="en-US" sz="2400" b="1">
                <a:latin typeface="Lato"/>
                <a:ea typeface="Lato"/>
                <a:cs typeface="Lato"/>
              </a:rPr>
              <a:t>Proposed Trail Calculations</a:t>
            </a:r>
            <a:endParaRPr lang="en-US" b="1"/>
          </a:p>
          <a:p>
            <a:pPr marL="0" indent="0">
              <a:spcBef>
                <a:spcPts val="0"/>
              </a:spcBef>
              <a:buNone/>
            </a:pPr>
            <a:endParaRPr lang="en-US" sz="2400" b="1">
              <a:latin typeface="Lato"/>
              <a:ea typeface="Lato"/>
              <a:cs typeface="Lato"/>
            </a:endParaRPr>
          </a:p>
          <a:p>
            <a:pPr lvl="1">
              <a:spcBef>
                <a:spcPts val="0"/>
              </a:spcBef>
              <a:buFont typeface="Arial,Sans-Serif" pitchFamily="34" charset="0"/>
              <a:buChar char="•"/>
            </a:pPr>
            <a:r>
              <a:rPr lang="en-US" sz="2400">
                <a:latin typeface="Lato"/>
                <a:ea typeface="Lato"/>
                <a:cs typeface="Lato"/>
              </a:rPr>
              <a:t>Authorized trails: 26 miles</a:t>
            </a:r>
            <a:endParaRPr lang="en-US" sz="2400">
              <a:latin typeface="Lato" pitchFamily="34" charset="0"/>
              <a:ea typeface="Lato" pitchFamily="34" charset="-122"/>
              <a:cs typeface="Lato" pitchFamily="34" charset="-120"/>
            </a:endParaRPr>
          </a:p>
          <a:p>
            <a:pPr lvl="1">
              <a:spcBef>
                <a:spcPts val="0"/>
              </a:spcBef>
              <a:buFont typeface="Arial,Sans-Serif" pitchFamily="34" charset="0"/>
              <a:buChar char="•"/>
            </a:pPr>
            <a:endParaRPr lang="en-US" sz="2400">
              <a:latin typeface="Lato"/>
              <a:ea typeface="Lato"/>
              <a:cs typeface="Lato"/>
            </a:endParaRPr>
          </a:p>
          <a:p>
            <a:pPr lvl="1">
              <a:spcBef>
                <a:spcPts val="0"/>
              </a:spcBef>
              <a:buFont typeface="Arial,Sans-Serif" pitchFamily="34" charset="0"/>
              <a:buChar char="•"/>
            </a:pPr>
            <a:r>
              <a:rPr lang="en-US" sz="2400">
                <a:latin typeface="Lato"/>
                <a:ea typeface="Lato"/>
                <a:cs typeface="Lato"/>
              </a:rPr>
              <a:t>Unauthorized trails: 12 miles</a:t>
            </a:r>
          </a:p>
          <a:p>
            <a:pPr lvl="1">
              <a:spcBef>
                <a:spcPts val="0"/>
              </a:spcBef>
              <a:buFont typeface="Arial,Sans-Serif" pitchFamily="34" charset="0"/>
              <a:buChar char="•"/>
            </a:pPr>
            <a:endParaRPr lang="en-US" sz="2400">
              <a:latin typeface="Lato"/>
              <a:ea typeface="Lato"/>
              <a:cs typeface="Lato"/>
            </a:endParaRPr>
          </a:p>
          <a:p>
            <a:pPr lvl="1">
              <a:spcBef>
                <a:spcPts val="0"/>
              </a:spcBef>
              <a:buFont typeface="Arial,Sans-Serif" pitchFamily="34" charset="0"/>
              <a:buChar char="•"/>
            </a:pPr>
            <a:r>
              <a:rPr lang="en-US" sz="2400">
                <a:latin typeface="Lato"/>
                <a:ea typeface="Lato"/>
                <a:cs typeface="Lato"/>
              </a:rPr>
              <a:t>Total Trails: 38 Miles</a:t>
            </a:r>
          </a:p>
          <a:p>
            <a:pPr lvl="1">
              <a:spcBef>
                <a:spcPts val="0"/>
              </a:spcBef>
              <a:buFont typeface="Arial,Sans-Serif" pitchFamily="34" charset="0"/>
              <a:buChar char="•"/>
            </a:pPr>
            <a:endParaRPr lang="en-US" sz="2400">
              <a:latin typeface="Lato"/>
              <a:ea typeface="Lato"/>
              <a:cs typeface="Lato"/>
            </a:endParaRPr>
          </a:p>
          <a:p>
            <a:pPr lvl="1">
              <a:spcBef>
                <a:spcPts val="0"/>
              </a:spcBef>
              <a:buFont typeface="Arial,Sans-Serif" pitchFamily="34" charset="0"/>
              <a:buChar char="•"/>
            </a:pPr>
            <a:r>
              <a:rPr lang="en-US" sz="2400">
                <a:latin typeface="Lato"/>
                <a:ea typeface="Lato"/>
                <a:cs typeface="Lato"/>
              </a:rPr>
              <a:t>Trail Density: 4.14 km/</a:t>
            </a:r>
            <a:r>
              <a:rPr lang="en-US" sz="2400" err="1">
                <a:latin typeface="Lato"/>
                <a:ea typeface="Lato"/>
                <a:cs typeface="Lato"/>
              </a:rPr>
              <a:t>sqkm</a:t>
            </a:r>
            <a:endParaRPr lang="en-US" sz="2400">
              <a:latin typeface="Lato"/>
              <a:ea typeface="Lato"/>
              <a:cs typeface="Lato"/>
            </a:endParaRPr>
          </a:p>
          <a:p>
            <a:endParaRPr lang="en-US" sz="2400"/>
          </a:p>
        </p:txBody>
      </p:sp>
    </p:spTree>
    <p:extLst>
      <p:ext uri="{BB962C8B-B14F-4D97-AF65-F5344CB8AC3E}">
        <p14:creationId xmlns:p14="http://schemas.microsoft.com/office/powerpoint/2010/main" val="93198067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7C7DF4A-53B8-4099-DF38-2307296CF5A4}"/>
            </a:ext>
          </a:extLst>
        </p:cNvPr>
        <p:cNvGrpSpPr/>
        <p:nvPr/>
      </p:nvGrpSpPr>
      <p:grpSpPr>
        <a:xfrm>
          <a:off x="0" y="0"/>
          <a:ext cx="0" cy="0"/>
          <a:chOff x="0" y="0"/>
          <a:chExt cx="0" cy="0"/>
        </a:xfrm>
      </p:grpSpPr>
      <p:pic>
        <p:nvPicPr>
          <p:cNvPr id="67" name="Picture 66" descr="Map of Brimfield State Forest showing the proposed trail system across Brimfield, Wales, and Monson.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The recommendations use three codes to identify specific locations on the maps:&#10;T identifies trailheads, parking areas, and access points. &#10;C identifies existing or potential external connections. &#10;A identifies trail-system sustainability assessment areas where DCR may retain, close, renovate, reroute, or further evaluate trails. &#10;These codes allow each recommendation to be linked to a specific location and referenced consistently across the maps and report&#10;&#10;This map identifies locations and associated recommendations to refine the existing network into a more sustainable and manageable core trail system. The goal is not simply to reduce the number of trails, but to foster a connected system that provides meaningful recreation while minimizing erosion, wetland impacts, steep slopes, storm damage, and long-term maintenance needs.&#10;The recommendations distinguish among trails that will remain generally within their existing alignments, trails that should be reassessed for sustainability improvements, and trails that should be closed because they are redundant, damaged, or poorly located. Reassessment may include renovation, rerouting, or an alternate alignment, but the objective is to retain the connection.&#10;&#10;At T1 and A1, for example, the existing routes from Dearth Hill Road toward the summit are steep and degraded by erosion. The recommendation is to close the unsustainable routes and evaluate a new alignment with sustainable grades and switchbacks to maintain the connection to the summit.&#10;At A6, sections of Hollow Loop will be reassessed for sustainability improvements, while its redundant eastern and western extensions and the braided sections along Stage Road will be closed.&#10;At A19, the recommendations include renovating forest roads and trails, closing the east-west authorized trail between forest roads, and closing trails that lead off DCR property. The trail from the headquarters area at Durgin Road to Marwood Road and south toward Dearth Hill Road will be reassessed to determine how the connection can be retained and improved.&#10;Together, these actions would reduce environmental impacts and maintenance demands while retaining a functional and enjoyable trail network.">
            <a:extLst>
              <a:ext uri="{FF2B5EF4-FFF2-40B4-BE49-F238E27FC236}">
                <a16:creationId xmlns:a16="http://schemas.microsoft.com/office/drawing/2014/main" id="{D50B5DFF-9AD9-2A61-80E9-9C0A8813F098}"/>
              </a:ext>
              <a:ext uri="{C183D7F6-B498-43B3-948B-1728B52AA6E4}">
                <adec:decorative xmlns:adec="http://schemas.microsoft.com/office/drawing/2017/decorative" val="0"/>
              </a:ext>
            </a:extLst>
          </p:cNvPr>
          <p:cNvPicPr>
            <a:picLocks noChangeAspect="1"/>
          </p:cNvPicPr>
          <p:nvPr/>
        </p:nvPicPr>
        <p:blipFill>
          <a:blip r:embed="rId3"/>
          <a:srcRect/>
          <a:stretch/>
        </p:blipFill>
        <p:spPr>
          <a:xfrm>
            <a:off x="466967" y="11113"/>
            <a:ext cx="10270330" cy="6846886"/>
          </a:xfrm>
          <a:prstGeom prst="rect">
            <a:avLst/>
          </a:prstGeom>
        </p:spPr>
      </p:pic>
      <p:sp>
        <p:nvSpPr>
          <p:cNvPr id="3" name="Text 2">
            <a:extLst>
              <a:ext uri="{FF2B5EF4-FFF2-40B4-BE49-F238E27FC236}">
                <a16:creationId xmlns:a16="http://schemas.microsoft.com/office/drawing/2014/main" id="{F0F9FC10-4564-AC3F-CE0A-3CFC7D5647F9}"/>
              </a:ext>
              <a:ext uri="{C183D7F6-B498-43B3-948B-1728B52AA6E4}">
                <adec:decorative xmlns:adec="http://schemas.microsoft.com/office/drawing/2017/decorative" val="0"/>
              </a:ext>
            </a:extLst>
          </p:cNvPr>
          <p:cNvSpPr>
            <a:spLocks noGrp="1"/>
          </p:cNvSpPr>
          <p:nvPr>
            <p:ph type="title" idx="4294967295"/>
          </p:nvPr>
        </p:nvSpPr>
        <p:spPr>
          <a:xfrm>
            <a:off x="617416" y="163163"/>
            <a:ext cx="2194084"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bg1"/>
                </a:solidFill>
                <a:effectLst/>
                <a:uLnTx/>
                <a:uFillTx/>
                <a:latin typeface="Lato" pitchFamily="34" charset="0"/>
                <a:ea typeface="Lato" pitchFamily="34" charset="-122"/>
                <a:cs typeface="Lato" pitchFamily="34" charset="-120"/>
              </a:rPr>
              <a:t>Figure 1. Proposed Trail System Map</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tx2"/>
                </a:solidFill>
                <a:effectLst/>
                <a:uLnTx/>
                <a:uFillTx/>
                <a:latin typeface="Lato" pitchFamily="34" charset="0"/>
                <a:ea typeface="Lato" pitchFamily="34" charset="-122"/>
                <a:cs typeface="Lato" pitchFamily="34" charset="-120"/>
              </a:rPr>
              <a:t>Trail Sustainability and Resource Protection</a:t>
            </a:r>
          </a:p>
        </p:txBody>
      </p:sp>
      <p:pic>
        <p:nvPicPr>
          <p:cNvPr id="6" name="Picture 5"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021A7D6B-DF4F-F732-1FCA-34CA3BF00A4C}"/>
              </a:ext>
            </a:extLst>
          </p:cNvPr>
          <p:cNvPicPr>
            <a:picLocks noChangeAspect="1"/>
          </p:cNvPicPr>
          <p:nvPr/>
        </p:nvPicPr>
        <p:blipFill>
          <a:blip r:embed="rId4"/>
          <a:srcRect l="69161" t="1264" r="10579" b="76832"/>
          <a:stretch>
            <a:fillRect/>
          </a:stretch>
        </p:blipFill>
        <p:spPr>
          <a:xfrm>
            <a:off x="7559749" y="0"/>
            <a:ext cx="4632251" cy="3338623"/>
          </a:xfrm>
          <a:prstGeom prst="rect">
            <a:avLst/>
          </a:prstGeom>
        </p:spPr>
      </p:pic>
      <p:pic>
        <p:nvPicPr>
          <p:cNvPr id="69" name="Picture 68"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BBFD7903-A378-7BF5-B3E1-C5801E274C18}"/>
              </a:ext>
            </a:extLst>
          </p:cNvPr>
          <p:cNvPicPr>
            <a:picLocks noChangeAspect="1"/>
          </p:cNvPicPr>
          <p:nvPr/>
        </p:nvPicPr>
        <p:blipFill>
          <a:blip r:embed="rId5"/>
          <a:srcRect l="75544" b="24991"/>
          <a:stretch>
            <a:fillRect/>
          </a:stretch>
        </p:blipFill>
        <p:spPr>
          <a:xfrm>
            <a:off x="10652168" y="3374328"/>
            <a:ext cx="1476992" cy="2700338"/>
          </a:xfrm>
          <a:prstGeom prst="rect">
            <a:avLst/>
          </a:prstGeom>
        </p:spPr>
      </p:pic>
      <p:sp>
        <p:nvSpPr>
          <p:cNvPr id="25" name="Slide Number Placeholder 0">
            <a:extLst>
              <a:ext uri="{FF2B5EF4-FFF2-40B4-BE49-F238E27FC236}">
                <a16:creationId xmlns:a16="http://schemas.microsoft.com/office/drawing/2014/main" id="{5FCEB751-9E11-9ED4-6403-3EA94D13B95E}"/>
              </a:ext>
            </a:extLst>
          </p:cNvPr>
          <p:cNvSpPr>
            <a:spLocks noGrp="1"/>
          </p:cNvSpPr>
          <p:nvPr>
            <p:ph type="sldNum" sz="quarter" idx="4294967295"/>
          </p:nvPr>
        </p:nvSpPr>
        <p:spPr>
          <a:xfrm>
            <a:off x="10990664" y="6381959"/>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18</a:t>
            </a:fld>
            <a:endParaRPr lang="en-US"/>
          </a:p>
        </p:txBody>
      </p:sp>
      <p:sp>
        <p:nvSpPr>
          <p:cNvPr id="10" name="Text 2">
            <a:extLst>
              <a:ext uri="{FF2B5EF4-FFF2-40B4-BE49-F238E27FC236}">
                <a16:creationId xmlns:a16="http://schemas.microsoft.com/office/drawing/2014/main" id="{A2CE3C08-C7F6-09BF-4C51-E2D6B0919434}"/>
              </a:ext>
              <a:ext uri="{C183D7F6-B498-43B3-948B-1728B52AA6E4}">
                <adec:decorative xmlns:adec="http://schemas.microsoft.com/office/drawing/2017/decorative" val="1"/>
              </a:ext>
            </a:extLst>
          </p:cNvPr>
          <p:cNvSpPr txBox="1">
            <a:spLocks/>
          </p:cNvSpPr>
          <p:nvPr/>
        </p:nvSpPr>
        <p:spPr>
          <a:xfrm>
            <a:off x="5038123" y="417813"/>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a:t>
            </a:r>
          </a:p>
        </p:txBody>
      </p:sp>
      <p:sp>
        <p:nvSpPr>
          <p:cNvPr id="4" name="Text 2">
            <a:extLst>
              <a:ext uri="{FF2B5EF4-FFF2-40B4-BE49-F238E27FC236}">
                <a16:creationId xmlns:a16="http://schemas.microsoft.com/office/drawing/2014/main" id="{1A758FB8-E72E-8CDB-9950-A109F2B5287E}"/>
              </a:ext>
              <a:ext uri="{C183D7F6-B498-43B3-948B-1728B52AA6E4}">
                <adec:decorative xmlns:adec="http://schemas.microsoft.com/office/drawing/2017/decorative" val="1"/>
              </a:ext>
            </a:extLst>
          </p:cNvPr>
          <p:cNvSpPr txBox="1">
            <a:spLocks/>
          </p:cNvSpPr>
          <p:nvPr/>
        </p:nvSpPr>
        <p:spPr>
          <a:xfrm>
            <a:off x="5493242" y="851296"/>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a:t>
            </a:r>
          </a:p>
        </p:txBody>
      </p:sp>
      <p:sp>
        <p:nvSpPr>
          <p:cNvPr id="11" name="Text 2">
            <a:extLst>
              <a:ext uri="{FF2B5EF4-FFF2-40B4-BE49-F238E27FC236}">
                <a16:creationId xmlns:a16="http://schemas.microsoft.com/office/drawing/2014/main" id="{94719BB2-D650-341C-97A5-FCF4806959AA}"/>
              </a:ext>
              <a:ext uri="{C183D7F6-B498-43B3-948B-1728B52AA6E4}">
                <adec:decorative xmlns:adec="http://schemas.microsoft.com/office/drawing/2017/decorative" val="1"/>
              </a:ext>
            </a:extLst>
          </p:cNvPr>
          <p:cNvSpPr txBox="1">
            <a:spLocks/>
          </p:cNvSpPr>
          <p:nvPr/>
        </p:nvSpPr>
        <p:spPr>
          <a:xfrm>
            <a:off x="6503603" y="1209627"/>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A3</a:t>
            </a:r>
          </a:p>
        </p:txBody>
      </p:sp>
      <p:sp>
        <p:nvSpPr>
          <p:cNvPr id="15" name="Text 2">
            <a:extLst>
              <a:ext uri="{FF2B5EF4-FFF2-40B4-BE49-F238E27FC236}">
                <a16:creationId xmlns:a16="http://schemas.microsoft.com/office/drawing/2014/main" id="{EF8E0001-6E9D-E0F2-411B-F984209332E1}"/>
              </a:ext>
              <a:ext uri="{C183D7F6-B498-43B3-948B-1728B52AA6E4}">
                <adec:decorative xmlns:adec="http://schemas.microsoft.com/office/drawing/2017/decorative" val="1"/>
              </a:ext>
            </a:extLst>
          </p:cNvPr>
          <p:cNvSpPr txBox="1">
            <a:spLocks/>
          </p:cNvSpPr>
          <p:nvPr/>
        </p:nvSpPr>
        <p:spPr>
          <a:xfrm>
            <a:off x="4806869" y="1490710"/>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A4</a:t>
            </a:r>
          </a:p>
        </p:txBody>
      </p:sp>
      <p:sp>
        <p:nvSpPr>
          <p:cNvPr id="18" name="Text 2">
            <a:extLst>
              <a:ext uri="{FF2B5EF4-FFF2-40B4-BE49-F238E27FC236}">
                <a16:creationId xmlns:a16="http://schemas.microsoft.com/office/drawing/2014/main" id="{96E19EB6-16BA-62BC-9638-7E09882911C3}"/>
              </a:ext>
              <a:ext uri="{C183D7F6-B498-43B3-948B-1728B52AA6E4}">
                <adec:decorative xmlns:adec="http://schemas.microsoft.com/office/drawing/2017/decorative" val="1"/>
              </a:ext>
            </a:extLst>
          </p:cNvPr>
          <p:cNvSpPr txBox="1">
            <a:spLocks/>
          </p:cNvSpPr>
          <p:nvPr/>
        </p:nvSpPr>
        <p:spPr>
          <a:xfrm>
            <a:off x="5581650" y="1832020"/>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A5</a:t>
            </a:r>
          </a:p>
        </p:txBody>
      </p:sp>
      <p:sp>
        <p:nvSpPr>
          <p:cNvPr id="20" name="Text 2">
            <a:extLst>
              <a:ext uri="{FF2B5EF4-FFF2-40B4-BE49-F238E27FC236}">
                <a16:creationId xmlns:a16="http://schemas.microsoft.com/office/drawing/2014/main" id="{B26B8920-35DE-554F-9F68-D416719968C7}"/>
              </a:ext>
              <a:ext uri="{C183D7F6-B498-43B3-948B-1728B52AA6E4}">
                <adec:decorative xmlns:adec="http://schemas.microsoft.com/office/drawing/2017/decorative" val="1"/>
              </a:ext>
            </a:extLst>
          </p:cNvPr>
          <p:cNvSpPr txBox="1">
            <a:spLocks/>
          </p:cNvSpPr>
          <p:nvPr/>
        </p:nvSpPr>
        <p:spPr>
          <a:xfrm>
            <a:off x="5703850" y="2711451"/>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A6</a:t>
            </a:r>
          </a:p>
        </p:txBody>
      </p:sp>
      <p:sp>
        <p:nvSpPr>
          <p:cNvPr id="23" name="Text 2">
            <a:extLst>
              <a:ext uri="{FF2B5EF4-FFF2-40B4-BE49-F238E27FC236}">
                <a16:creationId xmlns:a16="http://schemas.microsoft.com/office/drawing/2014/main" id="{42558748-2A97-2F0B-9488-474C1058798A}"/>
              </a:ext>
              <a:ext uri="{C183D7F6-B498-43B3-948B-1728B52AA6E4}">
                <adec:decorative xmlns:adec="http://schemas.microsoft.com/office/drawing/2017/decorative" val="1"/>
              </a:ext>
            </a:extLst>
          </p:cNvPr>
          <p:cNvSpPr txBox="1">
            <a:spLocks/>
          </p:cNvSpPr>
          <p:nvPr/>
        </p:nvSpPr>
        <p:spPr>
          <a:xfrm>
            <a:off x="4842559" y="2851992"/>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A7</a:t>
            </a:r>
          </a:p>
        </p:txBody>
      </p:sp>
      <p:sp>
        <p:nvSpPr>
          <p:cNvPr id="26" name="Text 2">
            <a:extLst>
              <a:ext uri="{FF2B5EF4-FFF2-40B4-BE49-F238E27FC236}">
                <a16:creationId xmlns:a16="http://schemas.microsoft.com/office/drawing/2014/main" id="{FFF35708-26D7-A35D-506E-FCA2EA2CCBBB}"/>
              </a:ext>
              <a:ext uri="{C183D7F6-B498-43B3-948B-1728B52AA6E4}">
                <adec:decorative xmlns:adec="http://schemas.microsoft.com/office/drawing/2017/decorative" val="1"/>
              </a:ext>
            </a:extLst>
          </p:cNvPr>
          <p:cNvSpPr txBox="1">
            <a:spLocks/>
          </p:cNvSpPr>
          <p:nvPr/>
        </p:nvSpPr>
        <p:spPr>
          <a:xfrm>
            <a:off x="5364655" y="3692175"/>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A8</a:t>
            </a:r>
          </a:p>
        </p:txBody>
      </p:sp>
      <p:sp>
        <p:nvSpPr>
          <p:cNvPr id="28" name="Text 2">
            <a:extLst>
              <a:ext uri="{FF2B5EF4-FFF2-40B4-BE49-F238E27FC236}">
                <a16:creationId xmlns:a16="http://schemas.microsoft.com/office/drawing/2014/main" id="{F46B52AD-9A2F-35C4-1DAC-860F89FDBBA6}"/>
              </a:ext>
              <a:ext uri="{C183D7F6-B498-43B3-948B-1728B52AA6E4}">
                <adec:decorative xmlns:adec="http://schemas.microsoft.com/office/drawing/2017/decorative" val="1"/>
              </a:ext>
            </a:extLst>
          </p:cNvPr>
          <p:cNvSpPr txBox="1">
            <a:spLocks/>
          </p:cNvSpPr>
          <p:nvPr/>
        </p:nvSpPr>
        <p:spPr>
          <a:xfrm>
            <a:off x="4750292" y="4482352"/>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A9</a:t>
            </a:r>
          </a:p>
        </p:txBody>
      </p:sp>
      <p:sp>
        <p:nvSpPr>
          <p:cNvPr id="30" name="Text 2">
            <a:extLst>
              <a:ext uri="{FF2B5EF4-FFF2-40B4-BE49-F238E27FC236}">
                <a16:creationId xmlns:a16="http://schemas.microsoft.com/office/drawing/2014/main" id="{16BD3D8C-471B-52D7-9130-0349FD3F5063}"/>
              </a:ext>
              <a:ext uri="{C183D7F6-B498-43B3-948B-1728B52AA6E4}">
                <adec:decorative xmlns:adec="http://schemas.microsoft.com/office/drawing/2017/decorative" val="1"/>
              </a:ext>
            </a:extLst>
          </p:cNvPr>
          <p:cNvSpPr txBox="1">
            <a:spLocks/>
          </p:cNvSpPr>
          <p:nvPr/>
        </p:nvSpPr>
        <p:spPr>
          <a:xfrm>
            <a:off x="5972777" y="434181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A10</a:t>
            </a:r>
          </a:p>
        </p:txBody>
      </p:sp>
      <p:sp>
        <p:nvSpPr>
          <p:cNvPr id="38" name="Text 2">
            <a:extLst>
              <a:ext uri="{FF2B5EF4-FFF2-40B4-BE49-F238E27FC236}">
                <a16:creationId xmlns:a16="http://schemas.microsoft.com/office/drawing/2014/main" id="{6E498A19-A2D2-32C7-2EDE-156BD080CB9A}"/>
              </a:ext>
              <a:ext uri="{C183D7F6-B498-43B3-948B-1728B52AA6E4}">
                <adec:decorative xmlns:adec="http://schemas.microsoft.com/office/drawing/2017/decorative" val="1"/>
              </a:ext>
            </a:extLst>
          </p:cNvPr>
          <p:cNvSpPr txBox="1">
            <a:spLocks/>
          </p:cNvSpPr>
          <p:nvPr/>
        </p:nvSpPr>
        <p:spPr>
          <a:xfrm>
            <a:off x="9494887" y="4756843"/>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A14</a:t>
            </a:r>
          </a:p>
        </p:txBody>
      </p:sp>
      <p:sp>
        <p:nvSpPr>
          <p:cNvPr id="40" name="Text 2">
            <a:extLst>
              <a:ext uri="{FF2B5EF4-FFF2-40B4-BE49-F238E27FC236}">
                <a16:creationId xmlns:a16="http://schemas.microsoft.com/office/drawing/2014/main" id="{8F0B2379-AA13-F3A3-4366-8EA0A5ABB924}"/>
              </a:ext>
              <a:ext uri="{C183D7F6-B498-43B3-948B-1728B52AA6E4}">
                <adec:decorative xmlns:adec="http://schemas.microsoft.com/office/drawing/2017/decorative" val="1"/>
              </a:ext>
            </a:extLst>
          </p:cNvPr>
          <p:cNvSpPr txBox="1">
            <a:spLocks/>
          </p:cNvSpPr>
          <p:nvPr/>
        </p:nvSpPr>
        <p:spPr>
          <a:xfrm>
            <a:off x="4831062" y="6215248"/>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A15</a:t>
            </a:r>
          </a:p>
        </p:txBody>
      </p:sp>
      <p:sp>
        <p:nvSpPr>
          <p:cNvPr id="42" name="Text 2">
            <a:extLst>
              <a:ext uri="{FF2B5EF4-FFF2-40B4-BE49-F238E27FC236}">
                <a16:creationId xmlns:a16="http://schemas.microsoft.com/office/drawing/2014/main" id="{93DC66B6-EB50-A919-C7E0-4FD106BD4170}"/>
              </a:ext>
              <a:ext uri="{C183D7F6-B498-43B3-948B-1728B52AA6E4}">
                <adec:decorative xmlns:adec="http://schemas.microsoft.com/office/drawing/2017/decorative" val="1"/>
              </a:ext>
            </a:extLst>
          </p:cNvPr>
          <p:cNvSpPr txBox="1">
            <a:spLocks/>
          </p:cNvSpPr>
          <p:nvPr/>
        </p:nvSpPr>
        <p:spPr>
          <a:xfrm>
            <a:off x="2222007" y="5271247"/>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A16</a:t>
            </a:r>
          </a:p>
        </p:txBody>
      </p:sp>
      <p:sp>
        <p:nvSpPr>
          <p:cNvPr id="48" name="Text 2">
            <a:extLst>
              <a:ext uri="{FF2B5EF4-FFF2-40B4-BE49-F238E27FC236}">
                <a16:creationId xmlns:a16="http://schemas.microsoft.com/office/drawing/2014/main" id="{8A3FE0F3-3D7D-D530-A121-6DAC8E0B5C3B}"/>
              </a:ext>
              <a:ext uri="{C183D7F6-B498-43B3-948B-1728B52AA6E4}">
                <adec:decorative xmlns:adec="http://schemas.microsoft.com/office/drawing/2017/decorative" val="1"/>
              </a:ext>
            </a:extLst>
          </p:cNvPr>
          <p:cNvSpPr txBox="1">
            <a:spLocks/>
          </p:cNvSpPr>
          <p:nvPr/>
        </p:nvSpPr>
        <p:spPr>
          <a:xfrm>
            <a:off x="3761865" y="2711451"/>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A19</a:t>
            </a:r>
          </a:p>
        </p:txBody>
      </p:sp>
      <p:sp>
        <p:nvSpPr>
          <p:cNvPr id="50" name="Text 2">
            <a:extLst>
              <a:ext uri="{FF2B5EF4-FFF2-40B4-BE49-F238E27FC236}">
                <a16:creationId xmlns:a16="http://schemas.microsoft.com/office/drawing/2014/main" id="{E3435F33-2645-1B48-72DA-C02A3F2C75AC}"/>
              </a:ext>
              <a:ext uri="{C183D7F6-B498-43B3-948B-1728B52AA6E4}">
                <adec:decorative xmlns:adec="http://schemas.microsoft.com/office/drawing/2017/decorative" val="1"/>
              </a:ext>
            </a:extLst>
          </p:cNvPr>
          <p:cNvSpPr txBox="1">
            <a:spLocks/>
          </p:cNvSpPr>
          <p:nvPr/>
        </p:nvSpPr>
        <p:spPr>
          <a:xfrm>
            <a:off x="4096950" y="370061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A20</a:t>
            </a:r>
          </a:p>
        </p:txBody>
      </p:sp>
      <p:sp>
        <p:nvSpPr>
          <p:cNvPr id="52" name="Text 2">
            <a:extLst>
              <a:ext uri="{FF2B5EF4-FFF2-40B4-BE49-F238E27FC236}">
                <a16:creationId xmlns:a16="http://schemas.microsoft.com/office/drawing/2014/main" id="{6F99C7F8-E045-FAC4-FC77-348190C4BB80}"/>
              </a:ext>
              <a:ext uri="{C183D7F6-B498-43B3-948B-1728B52AA6E4}">
                <adec:decorative xmlns:adec="http://schemas.microsoft.com/office/drawing/2017/decorative" val="1"/>
              </a:ext>
            </a:extLst>
          </p:cNvPr>
          <p:cNvSpPr txBox="1">
            <a:spLocks/>
          </p:cNvSpPr>
          <p:nvPr/>
        </p:nvSpPr>
        <p:spPr>
          <a:xfrm>
            <a:off x="1831783" y="193049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A21</a:t>
            </a:r>
          </a:p>
        </p:txBody>
      </p:sp>
      <p:sp>
        <p:nvSpPr>
          <p:cNvPr id="58" name="Text 2">
            <a:extLst>
              <a:ext uri="{FF2B5EF4-FFF2-40B4-BE49-F238E27FC236}">
                <a16:creationId xmlns:a16="http://schemas.microsoft.com/office/drawing/2014/main" id="{4155F3F8-52E5-B70B-C929-95BF16B20C05}"/>
              </a:ext>
              <a:ext uri="{C183D7F6-B498-43B3-948B-1728B52AA6E4}">
                <adec:decorative xmlns:adec="http://schemas.microsoft.com/office/drawing/2017/decorative" val="1"/>
              </a:ext>
            </a:extLst>
          </p:cNvPr>
          <p:cNvSpPr txBox="1">
            <a:spLocks/>
          </p:cNvSpPr>
          <p:nvPr/>
        </p:nvSpPr>
        <p:spPr>
          <a:xfrm>
            <a:off x="2075130" y="3549538"/>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A24</a:t>
            </a:r>
          </a:p>
        </p:txBody>
      </p:sp>
      <p:sp>
        <p:nvSpPr>
          <p:cNvPr id="60" name="Text 2">
            <a:extLst>
              <a:ext uri="{FF2B5EF4-FFF2-40B4-BE49-F238E27FC236}">
                <a16:creationId xmlns:a16="http://schemas.microsoft.com/office/drawing/2014/main" id="{5084973C-E8FB-317D-2DAD-4010786A9F5B}"/>
              </a:ext>
              <a:ext uri="{C183D7F6-B498-43B3-948B-1728B52AA6E4}">
                <adec:decorative xmlns:adec="http://schemas.microsoft.com/office/drawing/2017/decorative" val="1"/>
              </a:ext>
            </a:extLst>
          </p:cNvPr>
          <p:cNvSpPr txBox="1">
            <a:spLocks/>
          </p:cNvSpPr>
          <p:nvPr/>
        </p:nvSpPr>
        <p:spPr>
          <a:xfrm>
            <a:off x="2961694" y="3956784"/>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A25</a:t>
            </a:r>
          </a:p>
        </p:txBody>
      </p:sp>
      <p:sp>
        <p:nvSpPr>
          <p:cNvPr id="5" name="Text 2">
            <a:extLst>
              <a:ext uri="{FF2B5EF4-FFF2-40B4-BE49-F238E27FC236}">
                <a16:creationId xmlns:a16="http://schemas.microsoft.com/office/drawing/2014/main" id="{B300FD47-B29F-4141-F94C-454574980E1F}"/>
              </a:ext>
              <a:ext uri="{C183D7F6-B498-43B3-948B-1728B52AA6E4}">
                <adec:decorative xmlns:adec="http://schemas.microsoft.com/office/drawing/2017/decorative" val="1"/>
              </a:ext>
            </a:extLst>
          </p:cNvPr>
          <p:cNvSpPr txBox="1">
            <a:spLocks/>
          </p:cNvSpPr>
          <p:nvPr/>
        </p:nvSpPr>
        <p:spPr>
          <a:xfrm>
            <a:off x="4843547" y="163163"/>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a:t>
            </a:r>
          </a:p>
        </p:txBody>
      </p:sp>
      <p:sp>
        <p:nvSpPr>
          <p:cNvPr id="17" name="Text 2">
            <a:extLst>
              <a:ext uri="{FF2B5EF4-FFF2-40B4-BE49-F238E27FC236}">
                <a16:creationId xmlns:a16="http://schemas.microsoft.com/office/drawing/2014/main" id="{97DCA653-56BE-68D9-0175-2EEEDD789445}"/>
              </a:ext>
              <a:ext uri="{C183D7F6-B498-43B3-948B-1728B52AA6E4}">
                <adec:decorative xmlns:adec="http://schemas.microsoft.com/office/drawing/2017/decorative" val="1"/>
              </a:ext>
            </a:extLst>
          </p:cNvPr>
          <p:cNvSpPr txBox="1">
            <a:spLocks/>
          </p:cNvSpPr>
          <p:nvPr/>
        </p:nvSpPr>
        <p:spPr>
          <a:xfrm>
            <a:off x="4338722" y="1401413"/>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T2</a:t>
            </a:r>
          </a:p>
        </p:txBody>
      </p:sp>
      <p:sp>
        <p:nvSpPr>
          <p:cNvPr id="24" name="Text 2">
            <a:extLst>
              <a:ext uri="{FF2B5EF4-FFF2-40B4-BE49-F238E27FC236}">
                <a16:creationId xmlns:a16="http://schemas.microsoft.com/office/drawing/2014/main" id="{18D539FB-741E-3E9A-2696-1A6ECD4FE54D}"/>
              </a:ext>
              <a:ext uri="{C183D7F6-B498-43B3-948B-1728B52AA6E4}">
                <adec:decorative xmlns:adec="http://schemas.microsoft.com/office/drawing/2017/decorative" val="1"/>
              </a:ext>
            </a:extLst>
          </p:cNvPr>
          <p:cNvSpPr txBox="1">
            <a:spLocks/>
          </p:cNvSpPr>
          <p:nvPr/>
        </p:nvSpPr>
        <p:spPr>
          <a:xfrm>
            <a:off x="6429864" y="863489"/>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T4</a:t>
            </a:r>
          </a:p>
        </p:txBody>
      </p:sp>
      <p:sp>
        <p:nvSpPr>
          <p:cNvPr id="45" name="Text 2">
            <a:extLst>
              <a:ext uri="{FF2B5EF4-FFF2-40B4-BE49-F238E27FC236}">
                <a16:creationId xmlns:a16="http://schemas.microsoft.com/office/drawing/2014/main" id="{331A9E49-3331-53E0-07C8-6F06F69D1B32}"/>
              </a:ext>
              <a:ext uri="{C183D7F6-B498-43B3-948B-1728B52AA6E4}">
                <adec:decorative xmlns:adec="http://schemas.microsoft.com/office/drawing/2017/decorative" val="1"/>
              </a:ext>
            </a:extLst>
          </p:cNvPr>
          <p:cNvSpPr txBox="1">
            <a:spLocks/>
          </p:cNvSpPr>
          <p:nvPr/>
        </p:nvSpPr>
        <p:spPr>
          <a:xfrm>
            <a:off x="4156598" y="6252019"/>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T9</a:t>
            </a:r>
          </a:p>
        </p:txBody>
      </p:sp>
      <p:sp>
        <p:nvSpPr>
          <p:cNvPr id="53" name="Text 2">
            <a:extLst>
              <a:ext uri="{FF2B5EF4-FFF2-40B4-BE49-F238E27FC236}">
                <a16:creationId xmlns:a16="http://schemas.microsoft.com/office/drawing/2014/main" id="{8E13FAA6-1B94-B704-AC87-7AD973EA124A}"/>
              </a:ext>
              <a:ext uri="{C183D7F6-B498-43B3-948B-1728B52AA6E4}">
                <adec:decorative xmlns:adec="http://schemas.microsoft.com/office/drawing/2017/decorative" val="1"/>
              </a:ext>
            </a:extLst>
          </p:cNvPr>
          <p:cNvSpPr txBox="1">
            <a:spLocks/>
          </p:cNvSpPr>
          <p:nvPr/>
        </p:nvSpPr>
        <p:spPr>
          <a:xfrm>
            <a:off x="876746" y="5349002"/>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T11</a:t>
            </a:r>
          </a:p>
        </p:txBody>
      </p:sp>
      <p:sp>
        <p:nvSpPr>
          <p:cNvPr id="61" name="Text 2">
            <a:extLst>
              <a:ext uri="{FF2B5EF4-FFF2-40B4-BE49-F238E27FC236}">
                <a16:creationId xmlns:a16="http://schemas.microsoft.com/office/drawing/2014/main" id="{FC68252A-3C3B-F49F-4504-64D800BE6EF2}"/>
              </a:ext>
              <a:ext uri="{C183D7F6-B498-43B3-948B-1728B52AA6E4}">
                <adec:decorative xmlns:adec="http://schemas.microsoft.com/office/drawing/2017/decorative" val="1"/>
              </a:ext>
            </a:extLst>
          </p:cNvPr>
          <p:cNvSpPr txBox="1">
            <a:spLocks/>
          </p:cNvSpPr>
          <p:nvPr/>
        </p:nvSpPr>
        <p:spPr>
          <a:xfrm>
            <a:off x="1412251" y="2928865"/>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T13</a:t>
            </a:r>
          </a:p>
        </p:txBody>
      </p:sp>
      <p:sp>
        <p:nvSpPr>
          <p:cNvPr id="63" name="Text 2">
            <a:extLst>
              <a:ext uri="{FF2B5EF4-FFF2-40B4-BE49-F238E27FC236}">
                <a16:creationId xmlns:a16="http://schemas.microsoft.com/office/drawing/2014/main" id="{588828E2-D1E8-6F10-3863-E5C1A7E235C2}"/>
              </a:ext>
              <a:ext uri="{C183D7F6-B498-43B3-948B-1728B52AA6E4}">
                <adec:decorative xmlns:adec="http://schemas.microsoft.com/office/drawing/2017/decorative" val="1"/>
              </a:ext>
            </a:extLst>
          </p:cNvPr>
          <p:cNvSpPr txBox="1">
            <a:spLocks/>
          </p:cNvSpPr>
          <p:nvPr/>
        </p:nvSpPr>
        <p:spPr>
          <a:xfrm>
            <a:off x="2069350" y="2157270"/>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T14</a:t>
            </a:r>
          </a:p>
        </p:txBody>
      </p:sp>
    </p:spTree>
    <p:extLst>
      <p:ext uri="{BB962C8B-B14F-4D97-AF65-F5344CB8AC3E}">
        <p14:creationId xmlns:p14="http://schemas.microsoft.com/office/powerpoint/2010/main" val="3073107904"/>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73F2E5-C961-22C7-E019-AEE524CC7716}"/>
            </a:ext>
          </a:extLst>
        </p:cNvPr>
        <p:cNvGrpSpPr/>
        <p:nvPr/>
      </p:nvGrpSpPr>
      <p:grpSpPr>
        <a:xfrm>
          <a:off x="0" y="0"/>
          <a:ext cx="0" cy="0"/>
          <a:chOff x="0" y="0"/>
          <a:chExt cx="0" cy="0"/>
        </a:xfrm>
      </p:grpSpPr>
      <p:pic>
        <p:nvPicPr>
          <p:cNvPr id="91" name="Picture 90" descr="Map of Brimfield State Forest showing the proposed trail system.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The labels are associated with specific recommendations that relate to Property Ownership and Connectivity.">
            <a:extLst>
              <a:ext uri="{FF2B5EF4-FFF2-40B4-BE49-F238E27FC236}">
                <a16:creationId xmlns:a16="http://schemas.microsoft.com/office/drawing/2014/main" id="{1DF5FE76-3079-B40F-19C2-4B2C6FD68E9E}"/>
              </a:ext>
            </a:extLst>
          </p:cNvPr>
          <p:cNvPicPr>
            <a:picLocks noChangeAspect="1"/>
          </p:cNvPicPr>
          <p:nvPr/>
        </p:nvPicPr>
        <p:blipFill>
          <a:blip r:embed="rId3"/>
          <a:srcRect/>
          <a:stretch/>
        </p:blipFill>
        <p:spPr>
          <a:xfrm>
            <a:off x="413448" y="11113"/>
            <a:ext cx="10270330" cy="6846886"/>
          </a:xfrm>
          <a:prstGeom prst="rect">
            <a:avLst/>
          </a:prstGeom>
        </p:spPr>
      </p:pic>
      <p:sp>
        <p:nvSpPr>
          <p:cNvPr id="3" name="Text 2" descr="Map of Brimfield State Forest showing the proposed trail system.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The labels are associated with specific recommendations that relate to Property Ownership and Connectivity.  They include:&#10;T3 – Robinson Road Trailhead: Improve boundary markers and clearly distinguish DCR property from adjacent residential land. &#10;T4 and A3 – Close trailheads and abandoned trails. Make forest road administrative use only.&#10;A9 – Add signage and boundary markers at trails leading off DCR property.&#10;A10 – Close unauthorized trails and trails leading off DCR property. Reassess new connection to Hollow Road.&#10;T5 – Maintain trailheads. Make western trailhead administrative use only. Improve boundary markers.&#10;T6 – Maintain southern trailhead and improve boundary markers. Close trail that leads to northern trailhead located off DCR property.&#10;T7 – Maintain trailhead and improve parking area and boundary markers with signage.&#10;T8 – Maintain main trailheads on west side and close abandoned trailheads on west side.&#10;A12 – Remove trail leading off DCR property and maintain forest road.&#10;A14 – Close trails leading off DCR property and reassess remaining trail.&#10;T9 and A15 – Reassess trails and connections leading off DCR property.&#10;T10 – Lynch Road and Pond Road Trailhead: Clarify property boundaries and improve entrance signage.&#10;A20 – Woodman Pond Area: Close flooded trails and routes that leave DCR property; renovate or formally adopt the sustainable portion of the pond trail.&#10;T13 – Close southern trailhead and reassess unauthorized trailheads and trails. Increase signage.&#10;A21: Review and close additional routes that leave DCR property in the Stanton Road, Pond Road, central forest, Woodman Pond, and Dean Pond areas.&#10;">
            <a:extLst>
              <a:ext uri="{FF2B5EF4-FFF2-40B4-BE49-F238E27FC236}">
                <a16:creationId xmlns:a16="http://schemas.microsoft.com/office/drawing/2014/main" id="{E9B300A2-7267-A203-C300-BF699F699987}"/>
              </a:ext>
              <a:ext uri="{C183D7F6-B498-43B3-948B-1728B52AA6E4}">
                <adec:decorative xmlns:adec="http://schemas.microsoft.com/office/drawing/2017/decorative" val="0"/>
              </a:ext>
            </a:extLst>
          </p:cNvPr>
          <p:cNvSpPr>
            <a:spLocks noGrp="1"/>
          </p:cNvSpPr>
          <p:nvPr>
            <p:ph type="title" idx="4294967295"/>
          </p:nvPr>
        </p:nvSpPr>
        <p:spPr>
          <a:xfrm>
            <a:off x="549781" y="163163"/>
            <a:ext cx="2194084"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bg1"/>
                </a:solidFill>
                <a:effectLst/>
                <a:uLnTx/>
                <a:uFillTx/>
                <a:latin typeface="Lato" pitchFamily="34" charset="0"/>
                <a:ea typeface="Lato" pitchFamily="34" charset="-122"/>
                <a:cs typeface="Lato" pitchFamily="34" charset="-120"/>
              </a:rPr>
              <a:t>Figure 1. Proposed Trail System Map</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tx2"/>
                </a:solidFill>
                <a:effectLst/>
                <a:uLnTx/>
                <a:uFillTx/>
                <a:latin typeface="Lato" pitchFamily="34" charset="0"/>
                <a:ea typeface="Lato" pitchFamily="34" charset="-122"/>
                <a:cs typeface="Lato" pitchFamily="34" charset="-120"/>
              </a:rPr>
              <a:t>Property Ownership and Connectivity</a:t>
            </a:r>
          </a:p>
        </p:txBody>
      </p:sp>
      <p:pic>
        <p:nvPicPr>
          <p:cNvPr id="13" name="Picture 12"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BC95BD6F-0FBA-D6ED-2CEA-8BDD040A1568}"/>
              </a:ext>
            </a:extLst>
          </p:cNvPr>
          <p:cNvPicPr>
            <a:picLocks noChangeAspect="1"/>
          </p:cNvPicPr>
          <p:nvPr/>
        </p:nvPicPr>
        <p:blipFill>
          <a:blip r:embed="rId4"/>
          <a:srcRect l="69161" t="1264" r="10579" b="76832"/>
          <a:stretch>
            <a:fillRect/>
          </a:stretch>
        </p:blipFill>
        <p:spPr>
          <a:xfrm>
            <a:off x="7471826" y="14654"/>
            <a:ext cx="4632251" cy="3338623"/>
          </a:xfrm>
          <a:prstGeom prst="rect">
            <a:avLst/>
          </a:prstGeom>
        </p:spPr>
      </p:pic>
      <p:pic>
        <p:nvPicPr>
          <p:cNvPr id="93" name="Picture 92"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69C00076-D820-25CA-1BB8-1AA7B0452E9A}"/>
              </a:ext>
            </a:extLst>
          </p:cNvPr>
          <p:cNvPicPr>
            <a:picLocks noChangeAspect="1"/>
          </p:cNvPicPr>
          <p:nvPr/>
        </p:nvPicPr>
        <p:blipFill>
          <a:blip r:embed="rId5"/>
          <a:srcRect l="75544" b="24991"/>
          <a:stretch>
            <a:fillRect/>
          </a:stretch>
        </p:blipFill>
        <p:spPr>
          <a:xfrm>
            <a:off x="10629992" y="3413663"/>
            <a:ext cx="1476992" cy="2700338"/>
          </a:xfrm>
          <a:prstGeom prst="rect">
            <a:avLst/>
          </a:prstGeom>
        </p:spPr>
      </p:pic>
      <p:sp>
        <p:nvSpPr>
          <p:cNvPr id="11" name="Text 2">
            <a:extLst>
              <a:ext uri="{FF2B5EF4-FFF2-40B4-BE49-F238E27FC236}">
                <a16:creationId xmlns:a16="http://schemas.microsoft.com/office/drawing/2014/main" id="{DC9AAF53-FF4D-7285-1C2A-8172EAB5B74A}"/>
              </a:ext>
              <a:ext uri="{C183D7F6-B498-43B3-948B-1728B52AA6E4}">
                <adec:decorative xmlns:adec="http://schemas.microsoft.com/office/drawing/2017/decorative" val="1"/>
              </a:ext>
            </a:extLst>
          </p:cNvPr>
          <p:cNvSpPr txBox="1">
            <a:spLocks/>
          </p:cNvSpPr>
          <p:nvPr/>
        </p:nvSpPr>
        <p:spPr>
          <a:xfrm>
            <a:off x="6507236" y="1209627"/>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A3</a:t>
            </a:r>
          </a:p>
        </p:txBody>
      </p:sp>
      <p:sp>
        <p:nvSpPr>
          <p:cNvPr id="28" name="Text 2">
            <a:extLst>
              <a:ext uri="{FF2B5EF4-FFF2-40B4-BE49-F238E27FC236}">
                <a16:creationId xmlns:a16="http://schemas.microsoft.com/office/drawing/2014/main" id="{4A1E2C1E-143C-8E89-1765-739AB33043FB}"/>
              </a:ext>
              <a:ext uri="{C183D7F6-B498-43B3-948B-1728B52AA6E4}">
                <adec:decorative xmlns:adec="http://schemas.microsoft.com/office/drawing/2017/decorative" val="1"/>
              </a:ext>
            </a:extLst>
          </p:cNvPr>
          <p:cNvSpPr txBox="1">
            <a:spLocks/>
          </p:cNvSpPr>
          <p:nvPr/>
        </p:nvSpPr>
        <p:spPr>
          <a:xfrm>
            <a:off x="4753925" y="4482352"/>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A9</a:t>
            </a:r>
          </a:p>
        </p:txBody>
      </p:sp>
      <p:sp>
        <p:nvSpPr>
          <p:cNvPr id="30" name="Text 2">
            <a:extLst>
              <a:ext uri="{FF2B5EF4-FFF2-40B4-BE49-F238E27FC236}">
                <a16:creationId xmlns:a16="http://schemas.microsoft.com/office/drawing/2014/main" id="{E7C22B23-F4AA-4FA4-BD24-2ED311F23C2C}"/>
              </a:ext>
              <a:ext uri="{C183D7F6-B498-43B3-948B-1728B52AA6E4}">
                <adec:decorative xmlns:adec="http://schemas.microsoft.com/office/drawing/2017/decorative" val="1"/>
              </a:ext>
            </a:extLst>
          </p:cNvPr>
          <p:cNvSpPr txBox="1">
            <a:spLocks/>
          </p:cNvSpPr>
          <p:nvPr/>
        </p:nvSpPr>
        <p:spPr>
          <a:xfrm>
            <a:off x="5976410" y="434181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A10</a:t>
            </a:r>
          </a:p>
        </p:txBody>
      </p:sp>
      <p:sp>
        <p:nvSpPr>
          <p:cNvPr id="34" name="Text 2">
            <a:extLst>
              <a:ext uri="{FF2B5EF4-FFF2-40B4-BE49-F238E27FC236}">
                <a16:creationId xmlns:a16="http://schemas.microsoft.com/office/drawing/2014/main" id="{E789B88F-49C7-33F8-9064-36B5656DDE57}"/>
              </a:ext>
              <a:ext uri="{C183D7F6-B498-43B3-948B-1728B52AA6E4}">
                <adec:decorative xmlns:adec="http://schemas.microsoft.com/office/drawing/2017/decorative" val="1"/>
              </a:ext>
            </a:extLst>
          </p:cNvPr>
          <p:cNvSpPr txBox="1">
            <a:spLocks/>
          </p:cNvSpPr>
          <p:nvPr/>
        </p:nvSpPr>
        <p:spPr>
          <a:xfrm>
            <a:off x="8685592" y="4185343"/>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A12</a:t>
            </a:r>
          </a:p>
        </p:txBody>
      </p:sp>
      <p:sp>
        <p:nvSpPr>
          <p:cNvPr id="38" name="Text 2">
            <a:extLst>
              <a:ext uri="{FF2B5EF4-FFF2-40B4-BE49-F238E27FC236}">
                <a16:creationId xmlns:a16="http://schemas.microsoft.com/office/drawing/2014/main" id="{E279B886-9FE5-3E95-70F0-E3E60B3BD029}"/>
              </a:ext>
              <a:ext uri="{C183D7F6-B498-43B3-948B-1728B52AA6E4}">
                <adec:decorative xmlns:adec="http://schemas.microsoft.com/office/drawing/2017/decorative" val="1"/>
              </a:ext>
            </a:extLst>
          </p:cNvPr>
          <p:cNvSpPr txBox="1">
            <a:spLocks/>
          </p:cNvSpPr>
          <p:nvPr/>
        </p:nvSpPr>
        <p:spPr>
          <a:xfrm>
            <a:off x="9498520" y="4756843"/>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A14</a:t>
            </a:r>
          </a:p>
        </p:txBody>
      </p:sp>
      <p:sp>
        <p:nvSpPr>
          <p:cNvPr id="40" name="Text 2">
            <a:extLst>
              <a:ext uri="{FF2B5EF4-FFF2-40B4-BE49-F238E27FC236}">
                <a16:creationId xmlns:a16="http://schemas.microsoft.com/office/drawing/2014/main" id="{AEC31583-F1AB-8F66-093E-1E382969B484}"/>
              </a:ext>
              <a:ext uri="{C183D7F6-B498-43B3-948B-1728B52AA6E4}">
                <adec:decorative xmlns:adec="http://schemas.microsoft.com/office/drawing/2017/decorative" val="1"/>
              </a:ext>
            </a:extLst>
          </p:cNvPr>
          <p:cNvSpPr txBox="1">
            <a:spLocks/>
          </p:cNvSpPr>
          <p:nvPr/>
        </p:nvSpPr>
        <p:spPr>
          <a:xfrm>
            <a:off x="4834695" y="6215248"/>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A15</a:t>
            </a:r>
          </a:p>
        </p:txBody>
      </p:sp>
      <p:sp>
        <p:nvSpPr>
          <p:cNvPr id="50" name="Text 2">
            <a:extLst>
              <a:ext uri="{FF2B5EF4-FFF2-40B4-BE49-F238E27FC236}">
                <a16:creationId xmlns:a16="http://schemas.microsoft.com/office/drawing/2014/main" id="{11DB47AA-DB1D-686B-179D-47125A4C4845}"/>
              </a:ext>
              <a:ext uri="{C183D7F6-B498-43B3-948B-1728B52AA6E4}">
                <adec:decorative xmlns:adec="http://schemas.microsoft.com/office/drawing/2017/decorative" val="1"/>
              </a:ext>
            </a:extLst>
          </p:cNvPr>
          <p:cNvSpPr txBox="1">
            <a:spLocks/>
          </p:cNvSpPr>
          <p:nvPr/>
        </p:nvSpPr>
        <p:spPr>
          <a:xfrm>
            <a:off x="4100583" y="370061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A20</a:t>
            </a:r>
          </a:p>
        </p:txBody>
      </p:sp>
      <p:sp>
        <p:nvSpPr>
          <p:cNvPr id="52" name="Text 2">
            <a:extLst>
              <a:ext uri="{FF2B5EF4-FFF2-40B4-BE49-F238E27FC236}">
                <a16:creationId xmlns:a16="http://schemas.microsoft.com/office/drawing/2014/main" id="{1EF3F65D-DB1A-2139-3749-9883E8AB962A}"/>
              </a:ext>
              <a:ext uri="{C183D7F6-B498-43B3-948B-1728B52AA6E4}">
                <adec:decorative xmlns:adec="http://schemas.microsoft.com/office/drawing/2017/decorative" val="1"/>
              </a:ext>
            </a:extLst>
          </p:cNvPr>
          <p:cNvSpPr txBox="1">
            <a:spLocks/>
          </p:cNvSpPr>
          <p:nvPr/>
        </p:nvSpPr>
        <p:spPr>
          <a:xfrm>
            <a:off x="1835416" y="193049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A21</a:t>
            </a:r>
          </a:p>
        </p:txBody>
      </p:sp>
      <p:sp>
        <p:nvSpPr>
          <p:cNvPr id="14" name="Text 2">
            <a:extLst>
              <a:ext uri="{FF2B5EF4-FFF2-40B4-BE49-F238E27FC236}">
                <a16:creationId xmlns:a16="http://schemas.microsoft.com/office/drawing/2014/main" id="{C262539F-0516-F6B0-2BDD-1145C2D82A87}"/>
              </a:ext>
              <a:ext uri="{C183D7F6-B498-43B3-948B-1728B52AA6E4}">
                <adec:decorative xmlns:adec="http://schemas.microsoft.com/office/drawing/2017/decorative" val="1"/>
              </a:ext>
            </a:extLst>
          </p:cNvPr>
          <p:cNvSpPr txBox="1">
            <a:spLocks/>
          </p:cNvSpPr>
          <p:nvPr/>
        </p:nvSpPr>
        <p:spPr>
          <a:xfrm>
            <a:off x="5809204" y="138558"/>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T3</a:t>
            </a:r>
          </a:p>
        </p:txBody>
      </p:sp>
      <p:sp>
        <p:nvSpPr>
          <p:cNvPr id="17" name="Text 2">
            <a:extLst>
              <a:ext uri="{FF2B5EF4-FFF2-40B4-BE49-F238E27FC236}">
                <a16:creationId xmlns:a16="http://schemas.microsoft.com/office/drawing/2014/main" id="{5CD29606-5EB3-DA6C-EFD3-78BEEFF7A9AD}"/>
              </a:ext>
              <a:ext uri="{C183D7F6-B498-43B3-948B-1728B52AA6E4}">
                <adec:decorative xmlns:adec="http://schemas.microsoft.com/office/drawing/2017/decorative" val="1"/>
              </a:ext>
            </a:extLst>
          </p:cNvPr>
          <p:cNvSpPr txBox="1">
            <a:spLocks/>
          </p:cNvSpPr>
          <p:nvPr/>
        </p:nvSpPr>
        <p:spPr>
          <a:xfrm>
            <a:off x="6433497" y="863489"/>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T4</a:t>
            </a:r>
          </a:p>
        </p:txBody>
      </p:sp>
      <p:sp>
        <p:nvSpPr>
          <p:cNvPr id="21" name="Text 2">
            <a:extLst>
              <a:ext uri="{FF2B5EF4-FFF2-40B4-BE49-F238E27FC236}">
                <a16:creationId xmlns:a16="http://schemas.microsoft.com/office/drawing/2014/main" id="{A033B449-A586-5E72-2C01-B4C61E682A84}"/>
              </a:ext>
              <a:ext uri="{C183D7F6-B498-43B3-948B-1728B52AA6E4}">
                <adec:decorative xmlns:adec="http://schemas.microsoft.com/office/drawing/2017/decorative" val="1"/>
              </a:ext>
            </a:extLst>
          </p:cNvPr>
          <p:cNvSpPr txBox="1">
            <a:spLocks/>
          </p:cNvSpPr>
          <p:nvPr/>
        </p:nvSpPr>
        <p:spPr>
          <a:xfrm>
            <a:off x="5992756" y="5209032"/>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T5</a:t>
            </a:r>
          </a:p>
        </p:txBody>
      </p:sp>
      <p:sp>
        <p:nvSpPr>
          <p:cNvPr id="24" name="Text 2">
            <a:extLst>
              <a:ext uri="{FF2B5EF4-FFF2-40B4-BE49-F238E27FC236}">
                <a16:creationId xmlns:a16="http://schemas.microsoft.com/office/drawing/2014/main" id="{A696690E-E861-21F4-06AF-C6370223703F}"/>
              </a:ext>
              <a:ext uri="{C183D7F6-B498-43B3-948B-1728B52AA6E4}">
                <adec:decorative xmlns:adec="http://schemas.microsoft.com/office/drawing/2017/decorative" val="1"/>
              </a:ext>
            </a:extLst>
          </p:cNvPr>
          <p:cNvSpPr txBox="1">
            <a:spLocks/>
          </p:cNvSpPr>
          <p:nvPr/>
        </p:nvSpPr>
        <p:spPr>
          <a:xfrm>
            <a:off x="7449887" y="5488972"/>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T6</a:t>
            </a:r>
          </a:p>
        </p:txBody>
      </p:sp>
      <p:sp>
        <p:nvSpPr>
          <p:cNvPr id="29" name="Text 2">
            <a:extLst>
              <a:ext uri="{FF2B5EF4-FFF2-40B4-BE49-F238E27FC236}">
                <a16:creationId xmlns:a16="http://schemas.microsoft.com/office/drawing/2014/main" id="{17ED977D-86B7-A28C-D0B9-1786F7EE191C}"/>
              </a:ext>
              <a:ext uri="{C183D7F6-B498-43B3-948B-1728B52AA6E4}">
                <adec:decorative xmlns:adec="http://schemas.microsoft.com/office/drawing/2017/decorative" val="1"/>
              </a:ext>
            </a:extLst>
          </p:cNvPr>
          <p:cNvSpPr txBox="1">
            <a:spLocks/>
          </p:cNvSpPr>
          <p:nvPr/>
        </p:nvSpPr>
        <p:spPr>
          <a:xfrm>
            <a:off x="7787854" y="3674745"/>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T7</a:t>
            </a:r>
          </a:p>
        </p:txBody>
      </p:sp>
      <p:sp>
        <p:nvSpPr>
          <p:cNvPr id="33" name="Text 2">
            <a:extLst>
              <a:ext uri="{FF2B5EF4-FFF2-40B4-BE49-F238E27FC236}">
                <a16:creationId xmlns:a16="http://schemas.microsoft.com/office/drawing/2014/main" id="{879E6288-EE8E-E0C4-78CD-B802B65CA6EA}"/>
              </a:ext>
              <a:ext uri="{C183D7F6-B498-43B3-948B-1728B52AA6E4}">
                <adec:decorative xmlns:adec="http://schemas.microsoft.com/office/drawing/2017/decorative" val="1"/>
              </a:ext>
            </a:extLst>
          </p:cNvPr>
          <p:cNvSpPr txBox="1">
            <a:spLocks/>
          </p:cNvSpPr>
          <p:nvPr/>
        </p:nvSpPr>
        <p:spPr>
          <a:xfrm>
            <a:off x="8923957" y="5621560"/>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T8</a:t>
            </a:r>
          </a:p>
        </p:txBody>
      </p:sp>
      <p:sp>
        <p:nvSpPr>
          <p:cNvPr id="37" name="Text 2">
            <a:extLst>
              <a:ext uri="{FF2B5EF4-FFF2-40B4-BE49-F238E27FC236}">
                <a16:creationId xmlns:a16="http://schemas.microsoft.com/office/drawing/2014/main" id="{697E829A-B1A4-2EE5-DD1D-4BB5312E4153}"/>
              </a:ext>
              <a:ext uri="{C183D7F6-B498-43B3-948B-1728B52AA6E4}">
                <adec:decorative xmlns:adec="http://schemas.microsoft.com/office/drawing/2017/decorative" val="1"/>
              </a:ext>
            </a:extLst>
          </p:cNvPr>
          <p:cNvSpPr txBox="1">
            <a:spLocks/>
          </p:cNvSpPr>
          <p:nvPr/>
        </p:nvSpPr>
        <p:spPr>
          <a:xfrm>
            <a:off x="4160231" y="6252019"/>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T9</a:t>
            </a:r>
          </a:p>
        </p:txBody>
      </p:sp>
      <p:sp>
        <p:nvSpPr>
          <p:cNvPr id="41" name="Text 2">
            <a:extLst>
              <a:ext uri="{FF2B5EF4-FFF2-40B4-BE49-F238E27FC236}">
                <a16:creationId xmlns:a16="http://schemas.microsoft.com/office/drawing/2014/main" id="{C0472E5F-A97D-2BD7-97C8-5A9FA74C0A9F}"/>
              </a:ext>
              <a:ext uri="{C183D7F6-B498-43B3-948B-1728B52AA6E4}">
                <adec:decorative xmlns:adec="http://schemas.microsoft.com/office/drawing/2017/decorative" val="1"/>
              </a:ext>
            </a:extLst>
          </p:cNvPr>
          <p:cNvSpPr txBox="1">
            <a:spLocks/>
          </p:cNvSpPr>
          <p:nvPr/>
        </p:nvSpPr>
        <p:spPr>
          <a:xfrm>
            <a:off x="1877762" y="6333982"/>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T10</a:t>
            </a:r>
          </a:p>
        </p:txBody>
      </p:sp>
      <p:sp>
        <p:nvSpPr>
          <p:cNvPr id="53" name="Text 2">
            <a:extLst>
              <a:ext uri="{FF2B5EF4-FFF2-40B4-BE49-F238E27FC236}">
                <a16:creationId xmlns:a16="http://schemas.microsoft.com/office/drawing/2014/main" id="{27E1B81A-2607-363C-3EFB-F05A56281911}"/>
              </a:ext>
              <a:ext uri="{C183D7F6-B498-43B3-948B-1728B52AA6E4}">
                <adec:decorative xmlns:adec="http://schemas.microsoft.com/office/drawing/2017/decorative" val="1"/>
              </a:ext>
            </a:extLst>
          </p:cNvPr>
          <p:cNvSpPr txBox="1">
            <a:spLocks/>
          </p:cNvSpPr>
          <p:nvPr/>
        </p:nvSpPr>
        <p:spPr>
          <a:xfrm>
            <a:off x="1415884" y="2928865"/>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T13</a:t>
            </a:r>
          </a:p>
        </p:txBody>
      </p:sp>
      <p:sp>
        <p:nvSpPr>
          <p:cNvPr id="25" name="Slide Number Placeholder 0">
            <a:extLst>
              <a:ext uri="{FF2B5EF4-FFF2-40B4-BE49-F238E27FC236}">
                <a16:creationId xmlns:a16="http://schemas.microsoft.com/office/drawing/2014/main" id="{1193739C-FF34-E613-5FA3-82CE3EA4D9BE}"/>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19</a:t>
            </a:fld>
            <a:endParaRPr lang="en-US"/>
          </a:p>
        </p:txBody>
      </p:sp>
    </p:spTree>
    <p:extLst>
      <p:ext uri="{BB962C8B-B14F-4D97-AF65-F5344CB8AC3E}">
        <p14:creationId xmlns:p14="http://schemas.microsoft.com/office/powerpoint/2010/main" val="185597017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9D183-5690-035A-9D44-F7DB5B352796}"/>
            </a:ext>
          </a:extLst>
        </p:cNvPr>
        <p:cNvGrpSpPr/>
        <p:nvPr/>
      </p:nvGrpSpPr>
      <p:grpSpPr>
        <a:xfrm>
          <a:off x="0" y="0"/>
          <a:ext cx="0" cy="0"/>
          <a:chOff x="0" y="0"/>
          <a:chExt cx="0" cy="0"/>
        </a:xfrm>
      </p:grpSpPr>
      <p:pic>
        <p:nvPicPr>
          <p:cNvPr id="41" name="Picture 40" descr="Map of Brimfield State Forest showing the proposed trail system across Brimfield, Wales, and Monson.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This map identifies recommendations for trailheads, parking areas, and wayfinding improvements. Clear access points and signage are important for public safety, reducing confusion, protecting adjacent properties, and helping visitors understand how to use the trail system.&#10;The recommendations establish a hierarchy of primary and secondary trailheads. Improvements would be concentrated at locations that can safely accommodate expected use, while smaller trailheads would remain only where access is safe, property boundaries are clear, and the connecting trail will remain within the core system.&#10;Dearth Hill Headquarters and Dean Pond are the strongest candidates for primary trailheads because they already provide parking and access to important destinations. Recommended improvements include more organized parking, kiosks, maps, wayfinding, and information about permitted uses. DCR may also consider whether an established location can safely accommodate trailers for horses or snowmobiles.&#10;At T4, the Palmer Road trailhead and its connecting trails will be reviewed. Because the area is underused and has limited parking, the trailhead may be closed or de-emphasized if the associated trails are not retained.&#10;At T14, Dean Pond will remain an important access point. The recommendation is to maintain the primary trailhead, improve signage and visitor orientation, and remove or clearly close entrances to unauthorized routes that will not remain within the trail system.&#10;The overall goal is to make designated access points easier to identify and navigate while reducing confusion at informal or unsuitable entrances.">
            <a:extLst>
              <a:ext uri="{FF2B5EF4-FFF2-40B4-BE49-F238E27FC236}">
                <a16:creationId xmlns:a16="http://schemas.microsoft.com/office/drawing/2014/main" id="{1EE60374-FB97-40B0-A48B-B40ED89BDA2E}"/>
              </a:ext>
            </a:extLst>
          </p:cNvPr>
          <p:cNvPicPr>
            <a:picLocks noChangeAspect="1"/>
          </p:cNvPicPr>
          <p:nvPr/>
        </p:nvPicPr>
        <p:blipFill>
          <a:blip r:embed="rId3"/>
          <a:srcRect/>
          <a:stretch/>
        </p:blipFill>
        <p:spPr>
          <a:xfrm>
            <a:off x="475127" y="33621"/>
            <a:ext cx="10270330" cy="6846886"/>
          </a:xfrm>
          <a:prstGeom prst="rect">
            <a:avLst/>
          </a:prstGeom>
        </p:spPr>
      </p:pic>
      <p:sp>
        <p:nvSpPr>
          <p:cNvPr id="3" name="Text 2">
            <a:extLst>
              <a:ext uri="{FF2B5EF4-FFF2-40B4-BE49-F238E27FC236}">
                <a16:creationId xmlns:a16="http://schemas.microsoft.com/office/drawing/2014/main" id="{11E5182B-3F21-01AB-A240-9D4BD4F0AE4A}"/>
              </a:ext>
            </a:extLst>
          </p:cNvPr>
          <p:cNvSpPr>
            <a:spLocks noGrp="1"/>
          </p:cNvSpPr>
          <p:nvPr>
            <p:ph type="title" idx="4294967295"/>
          </p:nvPr>
        </p:nvSpPr>
        <p:spPr>
          <a:xfrm>
            <a:off x="579834" y="163162"/>
            <a:ext cx="2267863" cy="1165575"/>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bg1"/>
                </a:solidFill>
                <a:effectLst/>
                <a:uLnTx/>
                <a:uFillTx/>
                <a:latin typeface="Lato" pitchFamily="34" charset="0"/>
                <a:ea typeface="Lato" pitchFamily="34" charset="-122"/>
                <a:cs typeface="Lato" pitchFamily="34" charset="-120"/>
              </a:rPr>
              <a:t>Figure 1. Proposed Trail System Map</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tx2"/>
                </a:solidFill>
                <a:effectLst/>
                <a:uLnTx/>
                <a:uFillTx/>
                <a:latin typeface="Lato" pitchFamily="34" charset="0"/>
                <a:ea typeface="Lato" pitchFamily="34" charset="-122"/>
                <a:cs typeface="Lato" pitchFamily="34" charset="-120"/>
              </a:rPr>
              <a:t>Parking Areas and Trailheads </a:t>
            </a:r>
          </a:p>
        </p:txBody>
      </p:sp>
      <p:pic>
        <p:nvPicPr>
          <p:cNvPr id="45" name="Picture 44"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CB4762BF-D3A6-94E4-2D77-67B157ADD5DA}"/>
              </a:ext>
            </a:extLst>
          </p:cNvPr>
          <p:cNvPicPr>
            <a:picLocks noChangeAspect="1"/>
          </p:cNvPicPr>
          <p:nvPr/>
        </p:nvPicPr>
        <p:blipFill>
          <a:blip r:embed="rId4"/>
          <a:srcRect l="69161" t="1264" r="10579" b="76832"/>
          <a:stretch>
            <a:fillRect/>
          </a:stretch>
        </p:blipFill>
        <p:spPr>
          <a:xfrm>
            <a:off x="7559749" y="0"/>
            <a:ext cx="4632251" cy="3338623"/>
          </a:xfrm>
          <a:prstGeom prst="rect">
            <a:avLst/>
          </a:prstGeom>
        </p:spPr>
      </p:pic>
      <p:pic>
        <p:nvPicPr>
          <p:cNvPr id="43" name="Picture 42"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31CD9256-4C68-2730-7AA6-D8D0A198C978}"/>
              </a:ext>
            </a:extLst>
          </p:cNvPr>
          <p:cNvPicPr>
            <a:picLocks noChangeAspect="1"/>
          </p:cNvPicPr>
          <p:nvPr/>
        </p:nvPicPr>
        <p:blipFill>
          <a:blip r:embed="rId5"/>
          <a:srcRect l="75544" b="24991"/>
          <a:stretch>
            <a:fillRect/>
          </a:stretch>
        </p:blipFill>
        <p:spPr>
          <a:xfrm>
            <a:off x="10710135" y="3423667"/>
            <a:ext cx="1476992" cy="2700338"/>
          </a:xfrm>
          <a:prstGeom prst="rect">
            <a:avLst/>
          </a:prstGeom>
        </p:spPr>
      </p:pic>
      <p:sp>
        <p:nvSpPr>
          <p:cNvPr id="25" name="Slide Number Placeholder 0">
            <a:extLst>
              <a:ext uri="{FF2B5EF4-FFF2-40B4-BE49-F238E27FC236}">
                <a16:creationId xmlns:a16="http://schemas.microsoft.com/office/drawing/2014/main" id="{C5EF81B1-9629-DC39-E12E-213601F2D9C6}"/>
              </a:ext>
            </a:extLst>
          </p:cNvPr>
          <p:cNvSpPr>
            <a:spLocks noGrp="1"/>
          </p:cNvSpPr>
          <p:nvPr>
            <p:ph type="sldNum" sz="quarter" idx="4294967295"/>
          </p:nvPr>
        </p:nvSpPr>
        <p:spPr>
          <a:xfrm>
            <a:off x="11148538"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20</a:t>
            </a:fld>
            <a:endParaRPr lang="en-US"/>
          </a:p>
        </p:txBody>
      </p:sp>
      <p:sp>
        <p:nvSpPr>
          <p:cNvPr id="10" name="Text 2">
            <a:extLst>
              <a:ext uri="{FF2B5EF4-FFF2-40B4-BE49-F238E27FC236}">
                <a16:creationId xmlns:a16="http://schemas.microsoft.com/office/drawing/2014/main" id="{6B9D6F85-C116-BD4A-C7D7-E87CF2A1CCA7}"/>
              </a:ext>
              <a:ext uri="{C183D7F6-B498-43B3-948B-1728B52AA6E4}">
                <adec:decorative xmlns:adec="http://schemas.microsoft.com/office/drawing/2017/decorative" val="1"/>
              </a:ext>
            </a:extLst>
          </p:cNvPr>
          <p:cNvSpPr txBox="1">
            <a:spLocks/>
          </p:cNvSpPr>
          <p:nvPr/>
        </p:nvSpPr>
        <p:spPr>
          <a:xfrm>
            <a:off x="4877839" y="163163"/>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a:t>
            </a:r>
          </a:p>
        </p:txBody>
      </p:sp>
      <p:sp>
        <p:nvSpPr>
          <p:cNvPr id="12" name="Text 2">
            <a:extLst>
              <a:ext uri="{FF2B5EF4-FFF2-40B4-BE49-F238E27FC236}">
                <a16:creationId xmlns:a16="http://schemas.microsoft.com/office/drawing/2014/main" id="{01DBA957-8873-EB05-8274-59FF30532EDA}"/>
              </a:ext>
              <a:ext uri="{C183D7F6-B498-43B3-948B-1728B52AA6E4}">
                <adec:decorative xmlns:adec="http://schemas.microsoft.com/office/drawing/2017/decorative" val="1"/>
              </a:ext>
            </a:extLst>
          </p:cNvPr>
          <p:cNvSpPr txBox="1">
            <a:spLocks/>
          </p:cNvSpPr>
          <p:nvPr/>
        </p:nvSpPr>
        <p:spPr>
          <a:xfrm>
            <a:off x="4373014" y="1401413"/>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T2</a:t>
            </a:r>
          </a:p>
        </p:txBody>
      </p:sp>
      <p:sp>
        <p:nvSpPr>
          <p:cNvPr id="14" name="Text 2">
            <a:extLst>
              <a:ext uri="{FF2B5EF4-FFF2-40B4-BE49-F238E27FC236}">
                <a16:creationId xmlns:a16="http://schemas.microsoft.com/office/drawing/2014/main" id="{7594E0FC-ECF1-DF23-74D0-E09C1A1D14D2}"/>
              </a:ext>
              <a:ext uri="{C183D7F6-B498-43B3-948B-1728B52AA6E4}">
                <adec:decorative xmlns:adec="http://schemas.microsoft.com/office/drawing/2017/decorative" val="1"/>
              </a:ext>
            </a:extLst>
          </p:cNvPr>
          <p:cNvSpPr txBox="1">
            <a:spLocks/>
          </p:cNvSpPr>
          <p:nvPr/>
        </p:nvSpPr>
        <p:spPr>
          <a:xfrm>
            <a:off x="5839863" y="138558"/>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T3</a:t>
            </a:r>
          </a:p>
        </p:txBody>
      </p:sp>
      <p:sp>
        <p:nvSpPr>
          <p:cNvPr id="16" name="Text 2">
            <a:extLst>
              <a:ext uri="{FF2B5EF4-FFF2-40B4-BE49-F238E27FC236}">
                <a16:creationId xmlns:a16="http://schemas.microsoft.com/office/drawing/2014/main" id="{C0E19D0A-BB2C-D008-EF7E-8CD087D755AA}"/>
              </a:ext>
              <a:ext uri="{C183D7F6-B498-43B3-948B-1728B52AA6E4}">
                <adec:decorative xmlns:adec="http://schemas.microsoft.com/office/drawing/2017/decorative" val="1"/>
              </a:ext>
            </a:extLst>
          </p:cNvPr>
          <p:cNvSpPr txBox="1">
            <a:spLocks/>
          </p:cNvSpPr>
          <p:nvPr/>
        </p:nvSpPr>
        <p:spPr>
          <a:xfrm>
            <a:off x="6464156" y="863489"/>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T4</a:t>
            </a:r>
          </a:p>
        </p:txBody>
      </p:sp>
      <p:sp>
        <p:nvSpPr>
          <p:cNvPr id="18" name="Text 2">
            <a:extLst>
              <a:ext uri="{FF2B5EF4-FFF2-40B4-BE49-F238E27FC236}">
                <a16:creationId xmlns:a16="http://schemas.microsoft.com/office/drawing/2014/main" id="{9E47BA36-ED5B-A339-4B05-E86C5B94939F}"/>
              </a:ext>
              <a:ext uri="{C183D7F6-B498-43B3-948B-1728B52AA6E4}">
                <adec:decorative xmlns:adec="http://schemas.microsoft.com/office/drawing/2017/decorative" val="1"/>
              </a:ext>
            </a:extLst>
          </p:cNvPr>
          <p:cNvSpPr txBox="1">
            <a:spLocks/>
          </p:cNvSpPr>
          <p:nvPr/>
        </p:nvSpPr>
        <p:spPr>
          <a:xfrm>
            <a:off x="6023415" y="5209032"/>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T5</a:t>
            </a:r>
          </a:p>
        </p:txBody>
      </p:sp>
      <p:sp>
        <p:nvSpPr>
          <p:cNvPr id="20" name="Text 2">
            <a:extLst>
              <a:ext uri="{FF2B5EF4-FFF2-40B4-BE49-F238E27FC236}">
                <a16:creationId xmlns:a16="http://schemas.microsoft.com/office/drawing/2014/main" id="{0C44E244-3C11-2D39-D527-8F7E9EE26780}"/>
              </a:ext>
              <a:ext uri="{C183D7F6-B498-43B3-948B-1728B52AA6E4}">
                <adec:decorative xmlns:adec="http://schemas.microsoft.com/office/drawing/2017/decorative" val="1"/>
              </a:ext>
            </a:extLst>
          </p:cNvPr>
          <p:cNvSpPr txBox="1">
            <a:spLocks/>
          </p:cNvSpPr>
          <p:nvPr/>
        </p:nvSpPr>
        <p:spPr>
          <a:xfrm>
            <a:off x="7480546" y="5488972"/>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T6</a:t>
            </a:r>
          </a:p>
        </p:txBody>
      </p:sp>
      <p:sp>
        <p:nvSpPr>
          <p:cNvPr id="22" name="Text 2">
            <a:extLst>
              <a:ext uri="{FF2B5EF4-FFF2-40B4-BE49-F238E27FC236}">
                <a16:creationId xmlns:a16="http://schemas.microsoft.com/office/drawing/2014/main" id="{4E4E611D-415D-A8A8-6944-5345AA33E504}"/>
              </a:ext>
              <a:ext uri="{C183D7F6-B498-43B3-948B-1728B52AA6E4}">
                <adec:decorative xmlns:adec="http://schemas.microsoft.com/office/drawing/2017/decorative" val="1"/>
              </a:ext>
            </a:extLst>
          </p:cNvPr>
          <p:cNvSpPr txBox="1">
            <a:spLocks/>
          </p:cNvSpPr>
          <p:nvPr/>
        </p:nvSpPr>
        <p:spPr>
          <a:xfrm>
            <a:off x="7818513" y="3674745"/>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T7</a:t>
            </a:r>
          </a:p>
        </p:txBody>
      </p:sp>
      <p:sp>
        <p:nvSpPr>
          <p:cNvPr id="24" name="Text 2">
            <a:extLst>
              <a:ext uri="{FF2B5EF4-FFF2-40B4-BE49-F238E27FC236}">
                <a16:creationId xmlns:a16="http://schemas.microsoft.com/office/drawing/2014/main" id="{ACD86E8B-5527-7B5F-54E1-E9C97EED4937}"/>
              </a:ext>
              <a:ext uri="{C183D7F6-B498-43B3-948B-1728B52AA6E4}">
                <adec:decorative xmlns:adec="http://schemas.microsoft.com/office/drawing/2017/decorative" val="1"/>
              </a:ext>
            </a:extLst>
          </p:cNvPr>
          <p:cNvSpPr txBox="1">
            <a:spLocks/>
          </p:cNvSpPr>
          <p:nvPr/>
        </p:nvSpPr>
        <p:spPr>
          <a:xfrm>
            <a:off x="8954616" y="5621560"/>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T8</a:t>
            </a:r>
          </a:p>
        </p:txBody>
      </p:sp>
      <p:sp>
        <p:nvSpPr>
          <p:cNvPr id="27" name="Text 2">
            <a:extLst>
              <a:ext uri="{FF2B5EF4-FFF2-40B4-BE49-F238E27FC236}">
                <a16:creationId xmlns:a16="http://schemas.microsoft.com/office/drawing/2014/main" id="{DF0F1A59-ED5B-CEE1-622C-074F120C84FB}"/>
              </a:ext>
              <a:ext uri="{C183D7F6-B498-43B3-948B-1728B52AA6E4}">
                <adec:decorative xmlns:adec="http://schemas.microsoft.com/office/drawing/2017/decorative" val="1"/>
              </a:ext>
            </a:extLst>
          </p:cNvPr>
          <p:cNvSpPr txBox="1">
            <a:spLocks/>
          </p:cNvSpPr>
          <p:nvPr/>
        </p:nvSpPr>
        <p:spPr>
          <a:xfrm>
            <a:off x="4190890" y="6252019"/>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T9</a:t>
            </a:r>
          </a:p>
        </p:txBody>
      </p:sp>
      <p:sp>
        <p:nvSpPr>
          <p:cNvPr id="29" name="Text 2">
            <a:extLst>
              <a:ext uri="{FF2B5EF4-FFF2-40B4-BE49-F238E27FC236}">
                <a16:creationId xmlns:a16="http://schemas.microsoft.com/office/drawing/2014/main" id="{8B82D046-949D-4017-562D-9A9F2B8E9B37}"/>
              </a:ext>
              <a:ext uri="{C183D7F6-B498-43B3-948B-1728B52AA6E4}">
                <adec:decorative xmlns:adec="http://schemas.microsoft.com/office/drawing/2017/decorative" val="1"/>
              </a:ext>
            </a:extLst>
          </p:cNvPr>
          <p:cNvSpPr txBox="1">
            <a:spLocks/>
          </p:cNvSpPr>
          <p:nvPr/>
        </p:nvSpPr>
        <p:spPr>
          <a:xfrm>
            <a:off x="1908421" y="6333982"/>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T10</a:t>
            </a:r>
          </a:p>
        </p:txBody>
      </p:sp>
      <p:sp>
        <p:nvSpPr>
          <p:cNvPr id="31" name="Text 2">
            <a:extLst>
              <a:ext uri="{FF2B5EF4-FFF2-40B4-BE49-F238E27FC236}">
                <a16:creationId xmlns:a16="http://schemas.microsoft.com/office/drawing/2014/main" id="{5CE0C895-9A07-7218-5E73-27C143F49B26}"/>
              </a:ext>
              <a:ext uri="{C183D7F6-B498-43B3-948B-1728B52AA6E4}">
                <adec:decorative xmlns:adec="http://schemas.microsoft.com/office/drawing/2017/decorative" val="1"/>
              </a:ext>
            </a:extLst>
          </p:cNvPr>
          <p:cNvSpPr txBox="1">
            <a:spLocks/>
          </p:cNvSpPr>
          <p:nvPr/>
        </p:nvSpPr>
        <p:spPr>
          <a:xfrm>
            <a:off x="911038" y="5349002"/>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T11</a:t>
            </a:r>
          </a:p>
        </p:txBody>
      </p:sp>
      <p:sp>
        <p:nvSpPr>
          <p:cNvPr id="33" name="Text 2">
            <a:extLst>
              <a:ext uri="{FF2B5EF4-FFF2-40B4-BE49-F238E27FC236}">
                <a16:creationId xmlns:a16="http://schemas.microsoft.com/office/drawing/2014/main" id="{BBC68C73-DF65-90B1-CA0E-D61C3D119EBB}"/>
              </a:ext>
              <a:ext uri="{C183D7F6-B498-43B3-948B-1728B52AA6E4}">
                <adec:decorative xmlns:adec="http://schemas.microsoft.com/office/drawing/2017/decorative" val="1"/>
              </a:ext>
            </a:extLst>
          </p:cNvPr>
          <p:cNvSpPr txBox="1">
            <a:spLocks/>
          </p:cNvSpPr>
          <p:nvPr/>
        </p:nvSpPr>
        <p:spPr>
          <a:xfrm>
            <a:off x="2710902" y="4507563"/>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T12</a:t>
            </a:r>
          </a:p>
        </p:txBody>
      </p:sp>
      <p:sp>
        <p:nvSpPr>
          <p:cNvPr id="35" name="Text 2">
            <a:extLst>
              <a:ext uri="{FF2B5EF4-FFF2-40B4-BE49-F238E27FC236}">
                <a16:creationId xmlns:a16="http://schemas.microsoft.com/office/drawing/2014/main" id="{139097AF-29B4-71E9-79E0-3F28B2A0626C}"/>
              </a:ext>
              <a:ext uri="{C183D7F6-B498-43B3-948B-1728B52AA6E4}">
                <adec:decorative xmlns:adec="http://schemas.microsoft.com/office/drawing/2017/decorative" val="1"/>
              </a:ext>
            </a:extLst>
          </p:cNvPr>
          <p:cNvSpPr txBox="1">
            <a:spLocks/>
          </p:cNvSpPr>
          <p:nvPr/>
        </p:nvSpPr>
        <p:spPr>
          <a:xfrm>
            <a:off x="1446543" y="2928865"/>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T13</a:t>
            </a:r>
          </a:p>
        </p:txBody>
      </p:sp>
      <p:sp>
        <p:nvSpPr>
          <p:cNvPr id="37" name="Text 2">
            <a:extLst>
              <a:ext uri="{FF2B5EF4-FFF2-40B4-BE49-F238E27FC236}">
                <a16:creationId xmlns:a16="http://schemas.microsoft.com/office/drawing/2014/main" id="{84C88ADA-7B6F-EE9B-4F70-9602DED80F17}"/>
              </a:ext>
              <a:ext uri="{C183D7F6-B498-43B3-948B-1728B52AA6E4}">
                <adec:decorative xmlns:adec="http://schemas.microsoft.com/office/drawing/2017/decorative" val="1"/>
              </a:ext>
            </a:extLst>
          </p:cNvPr>
          <p:cNvSpPr txBox="1">
            <a:spLocks/>
          </p:cNvSpPr>
          <p:nvPr/>
        </p:nvSpPr>
        <p:spPr>
          <a:xfrm>
            <a:off x="2103642" y="2157270"/>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T14</a:t>
            </a:r>
          </a:p>
        </p:txBody>
      </p:sp>
      <p:sp>
        <p:nvSpPr>
          <p:cNvPr id="39" name="Text 2">
            <a:extLst>
              <a:ext uri="{FF2B5EF4-FFF2-40B4-BE49-F238E27FC236}">
                <a16:creationId xmlns:a16="http://schemas.microsoft.com/office/drawing/2014/main" id="{79E901DC-BA52-690D-36B8-E207FEE270A1}"/>
              </a:ext>
              <a:ext uri="{C183D7F6-B498-43B3-948B-1728B52AA6E4}">
                <adec:decorative xmlns:adec="http://schemas.microsoft.com/office/drawing/2017/decorative" val="1"/>
              </a:ext>
            </a:extLst>
          </p:cNvPr>
          <p:cNvSpPr txBox="1">
            <a:spLocks/>
          </p:cNvSpPr>
          <p:nvPr/>
        </p:nvSpPr>
        <p:spPr>
          <a:xfrm>
            <a:off x="2941841" y="1401270"/>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T15</a:t>
            </a:r>
          </a:p>
        </p:txBody>
      </p:sp>
    </p:spTree>
    <p:extLst>
      <p:ext uri="{BB962C8B-B14F-4D97-AF65-F5344CB8AC3E}">
        <p14:creationId xmlns:p14="http://schemas.microsoft.com/office/powerpoint/2010/main" val="398652067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1DD2D7-D125-B183-0BAD-64F08F03BC04}"/>
            </a:ext>
          </a:extLst>
        </p:cNvPr>
        <p:cNvGrpSpPr/>
        <p:nvPr/>
      </p:nvGrpSpPr>
      <p:grpSpPr>
        <a:xfrm>
          <a:off x="0" y="0"/>
          <a:ext cx="0" cy="0"/>
          <a:chOff x="0" y="0"/>
          <a:chExt cx="0" cy="0"/>
        </a:xfrm>
      </p:grpSpPr>
      <p:pic>
        <p:nvPicPr>
          <p:cNvPr id="12" name="Picture 11" descr="Map of Brimfield State Forest showing the proposed trail system across Brimfield, Wales, and Monson.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Specific recommendations related to Views, Destinations, and Points of Interest include:&#10;A2 – Summit Area: Establish an official overlook and connect it to a sustainable loop.&#10;T2: Improve orientation to Dearth Hill Pond, the headquarters area, and connecting trails.&#10;A20 – Woodman Pond Area: Close flooded trails and routes that leave DCR property; renovate or formally adopt the sustainable portion of the pond trail.&#10;T14 – Dean Pond: Renovate and reassess trails around the pond. Reassess trails leading off DCR property. Close trails removed from the main trails.">
            <a:extLst>
              <a:ext uri="{FF2B5EF4-FFF2-40B4-BE49-F238E27FC236}">
                <a16:creationId xmlns:a16="http://schemas.microsoft.com/office/drawing/2014/main" id="{74DBE7CD-E654-97BE-E22C-D3BAE1DF748B}"/>
              </a:ext>
            </a:extLst>
          </p:cNvPr>
          <p:cNvPicPr>
            <a:picLocks noChangeAspect="1"/>
          </p:cNvPicPr>
          <p:nvPr/>
        </p:nvPicPr>
        <p:blipFill>
          <a:blip r:embed="rId3"/>
          <a:srcRect/>
          <a:stretch/>
        </p:blipFill>
        <p:spPr>
          <a:xfrm>
            <a:off x="389335" y="11113"/>
            <a:ext cx="10270330" cy="6846886"/>
          </a:xfrm>
          <a:prstGeom prst="rect">
            <a:avLst/>
          </a:prstGeom>
        </p:spPr>
      </p:pic>
      <p:sp>
        <p:nvSpPr>
          <p:cNvPr id="3" name="Text 2">
            <a:extLst>
              <a:ext uri="{FF2B5EF4-FFF2-40B4-BE49-F238E27FC236}">
                <a16:creationId xmlns:a16="http://schemas.microsoft.com/office/drawing/2014/main" id="{D41CEF08-584E-1782-AE15-11E7B96D8BC4}"/>
              </a:ext>
            </a:extLst>
          </p:cNvPr>
          <p:cNvSpPr>
            <a:spLocks noGrp="1"/>
          </p:cNvSpPr>
          <p:nvPr>
            <p:ph type="title" idx="4294967295"/>
          </p:nvPr>
        </p:nvSpPr>
        <p:spPr>
          <a:xfrm>
            <a:off x="499110" y="163163"/>
            <a:ext cx="2194084"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bg1"/>
                </a:solidFill>
                <a:effectLst/>
                <a:uLnTx/>
                <a:uFillTx/>
                <a:latin typeface="Lato" pitchFamily="34" charset="0"/>
                <a:ea typeface="Lato" pitchFamily="34" charset="-122"/>
                <a:cs typeface="Lato" pitchFamily="34" charset="-120"/>
              </a:rPr>
              <a:t>Figure 1. Proposed Trail System Map</a:t>
            </a:r>
          </a:p>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tx2"/>
                </a:solidFill>
                <a:effectLst/>
                <a:uLnTx/>
                <a:uFillTx/>
                <a:latin typeface="Lato" pitchFamily="34" charset="0"/>
                <a:ea typeface="Lato" pitchFamily="34" charset="-122"/>
                <a:cs typeface="Lato" pitchFamily="34" charset="-120"/>
              </a:rPr>
              <a:t>Views, Destinations, and Points of Interest</a:t>
            </a:r>
          </a:p>
        </p:txBody>
      </p:sp>
      <p:pic>
        <p:nvPicPr>
          <p:cNvPr id="13" name="Picture 12"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1A073131-777B-D18E-3C42-8FBD8E223948}"/>
              </a:ext>
            </a:extLst>
          </p:cNvPr>
          <p:cNvPicPr>
            <a:picLocks noChangeAspect="1"/>
          </p:cNvPicPr>
          <p:nvPr/>
        </p:nvPicPr>
        <p:blipFill>
          <a:blip r:embed="rId4"/>
          <a:srcRect l="69161" t="1264" r="10579" b="76832"/>
          <a:stretch>
            <a:fillRect/>
          </a:stretch>
        </p:blipFill>
        <p:spPr>
          <a:xfrm>
            <a:off x="7464499" y="0"/>
            <a:ext cx="4632251" cy="3338623"/>
          </a:xfrm>
          <a:prstGeom prst="rect">
            <a:avLst/>
          </a:prstGeom>
        </p:spPr>
      </p:pic>
      <p:pic>
        <p:nvPicPr>
          <p:cNvPr id="16" name="Picture 15"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CF913B7E-47F0-7012-BB20-935152419A96}"/>
              </a:ext>
            </a:extLst>
          </p:cNvPr>
          <p:cNvPicPr>
            <a:picLocks noChangeAspect="1"/>
          </p:cNvPicPr>
          <p:nvPr/>
        </p:nvPicPr>
        <p:blipFill>
          <a:blip r:embed="rId5"/>
          <a:srcRect l="75544" b="24991"/>
          <a:stretch>
            <a:fillRect/>
          </a:stretch>
        </p:blipFill>
        <p:spPr>
          <a:xfrm>
            <a:off x="10611444" y="3338623"/>
            <a:ext cx="1476992" cy="2700338"/>
          </a:xfrm>
          <a:prstGeom prst="rect">
            <a:avLst/>
          </a:prstGeom>
        </p:spPr>
      </p:pic>
      <p:sp>
        <p:nvSpPr>
          <p:cNvPr id="25" name="Slide Number Placeholder 0">
            <a:extLst>
              <a:ext uri="{FF2B5EF4-FFF2-40B4-BE49-F238E27FC236}">
                <a16:creationId xmlns:a16="http://schemas.microsoft.com/office/drawing/2014/main" id="{F72C76E9-E224-69DF-08AD-754B68EE5403}"/>
              </a:ext>
            </a:extLst>
          </p:cNvPr>
          <p:cNvSpPr>
            <a:spLocks noGrp="1"/>
          </p:cNvSpPr>
          <p:nvPr>
            <p:ph type="sldNum" sz="quarter" idx="4294967295"/>
          </p:nvPr>
        </p:nvSpPr>
        <p:spPr>
          <a:xfrm>
            <a:off x="10949940"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21</a:t>
            </a:fld>
            <a:endParaRPr lang="en-US"/>
          </a:p>
        </p:txBody>
      </p:sp>
      <p:sp>
        <p:nvSpPr>
          <p:cNvPr id="4" name="Text 2">
            <a:extLst>
              <a:ext uri="{FF2B5EF4-FFF2-40B4-BE49-F238E27FC236}">
                <a16:creationId xmlns:a16="http://schemas.microsoft.com/office/drawing/2014/main" id="{EB345298-15ED-B4FC-CA6B-3077C8014DF4}"/>
              </a:ext>
              <a:ext uri="{C183D7F6-B498-43B3-948B-1728B52AA6E4}">
                <adec:decorative xmlns:adec="http://schemas.microsoft.com/office/drawing/2017/decorative" val="1"/>
              </a:ext>
            </a:extLst>
          </p:cNvPr>
          <p:cNvSpPr txBox="1">
            <a:spLocks/>
          </p:cNvSpPr>
          <p:nvPr/>
        </p:nvSpPr>
        <p:spPr>
          <a:xfrm>
            <a:off x="5328936" y="851296"/>
            <a:ext cx="391127"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a:t>
            </a:r>
          </a:p>
        </p:txBody>
      </p:sp>
      <p:sp>
        <p:nvSpPr>
          <p:cNvPr id="50" name="Text 2">
            <a:extLst>
              <a:ext uri="{FF2B5EF4-FFF2-40B4-BE49-F238E27FC236}">
                <a16:creationId xmlns:a16="http://schemas.microsoft.com/office/drawing/2014/main" id="{211FB496-5256-7D4B-9F1E-51F3EF5E7135}"/>
              </a:ext>
              <a:ext uri="{C183D7F6-B498-43B3-948B-1728B52AA6E4}">
                <adec:decorative xmlns:adec="http://schemas.microsoft.com/office/drawing/2017/decorative" val="1"/>
              </a:ext>
            </a:extLst>
          </p:cNvPr>
          <p:cNvSpPr txBox="1">
            <a:spLocks/>
          </p:cNvSpPr>
          <p:nvPr/>
        </p:nvSpPr>
        <p:spPr>
          <a:xfrm>
            <a:off x="3932644" y="3700610"/>
            <a:ext cx="470885" cy="281083"/>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A20</a:t>
            </a:r>
          </a:p>
        </p:txBody>
      </p:sp>
      <p:sp>
        <p:nvSpPr>
          <p:cNvPr id="6" name="Text 2">
            <a:extLst>
              <a:ext uri="{FF2B5EF4-FFF2-40B4-BE49-F238E27FC236}">
                <a16:creationId xmlns:a16="http://schemas.microsoft.com/office/drawing/2014/main" id="{B647CA12-E5D0-330E-55B8-639B6C906C83}"/>
              </a:ext>
              <a:ext uri="{C183D7F6-B498-43B3-948B-1728B52AA6E4}">
                <adec:decorative xmlns:adec="http://schemas.microsoft.com/office/drawing/2017/decorative" val="1"/>
              </a:ext>
            </a:extLst>
          </p:cNvPr>
          <p:cNvSpPr txBox="1">
            <a:spLocks/>
          </p:cNvSpPr>
          <p:nvPr/>
        </p:nvSpPr>
        <p:spPr>
          <a:xfrm>
            <a:off x="4174416" y="1401413"/>
            <a:ext cx="36424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T2</a:t>
            </a:r>
          </a:p>
        </p:txBody>
      </p:sp>
      <p:sp>
        <p:nvSpPr>
          <p:cNvPr id="57" name="Text 2">
            <a:extLst>
              <a:ext uri="{FF2B5EF4-FFF2-40B4-BE49-F238E27FC236}">
                <a16:creationId xmlns:a16="http://schemas.microsoft.com/office/drawing/2014/main" id="{63F89621-FD56-7E5A-B81E-27CB86BA249C}"/>
              </a:ext>
              <a:ext uri="{C183D7F6-B498-43B3-948B-1728B52AA6E4}">
                <adec:decorative xmlns:adec="http://schemas.microsoft.com/office/drawing/2017/decorative" val="1"/>
              </a:ext>
            </a:extLst>
          </p:cNvPr>
          <p:cNvSpPr txBox="1">
            <a:spLocks/>
          </p:cNvSpPr>
          <p:nvPr/>
        </p:nvSpPr>
        <p:spPr>
          <a:xfrm>
            <a:off x="1905044" y="2157270"/>
            <a:ext cx="461878"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T14</a:t>
            </a:r>
          </a:p>
        </p:txBody>
      </p:sp>
    </p:spTree>
    <p:extLst>
      <p:ext uri="{BB962C8B-B14F-4D97-AF65-F5344CB8AC3E}">
        <p14:creationId xmlns:p14="http://schemas.microsoft.com/office/powerpoint/2010/main" val="86230944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571BB45-E949-9236-F8BD-BF08AB2179B2}"/>
            </a:ext>
          </a:extLst>
        </p:cNvPr>
        <p:cNvGrpSpPr/>
        <p:nvPr/>
      </p:nvGrpSpPr>
      <p:grpSpPr>
        <a:xfrm>
          <a:off x="0" y="0"/>
          <a:ext cx="0" cy="0"/>
          <a:chOff x="0" y="0"/>
          <a:chExt cx="0" cy="0"/>
        </a:xfrm>
      </p:grpSpPr>
      <p:pic>
        <p:nvPicPr>
          <p:cNvPr id="26" name="Picture 25" descr="Map of Brimfield State Forest showing the proposed trail system across Brimfield, Wales, and Monson.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Specific recommendations related to External and Regional Connections include:&#10;C1 – Rattlesnake Mountain: Improve trailhead and wayfinding signage and clearly identify the extent of DCR property. &#10;C2 – Mount Pisgah: Do not promote a connection until DCR and the Department of Fish and Game review the affected trails and property-management requirements. &#10;C3 – Monson–Brimfield–Wales Trail: Review the existing route and consider signage or mapping that identifies access to Brimfield State Forest. &#10;C4 – Norcross Wildlife Sanctuary: Explore future coordination before promoting any formal connection. &#10;C5 – Conant Brook Dam: Evaluate its potential role in regional recreation and conservation connectivity. &#10;C6 – Northern Norcross and Dingley Dell Areas: Consider long-term coordination while clearly stating that no formal connection currently exists.">
            <a:extLst>
              <a:ext uri="{FF2B5EF4-FFF2-40B4-BE49-F238E27FC236}">
                <a16:creationId xmlns:a16="http://schemas.microsoft.com/office/drawing/2014/main" id="{F932A8AB-195D-178F-A7EC-5C65760F4DAF}"/>
              </a:ext>
            </a:extLst>
          </p:cNvPr>
          <p:cNvPicPr>
            <a:picLocks noChangeAspect="1"/>
          </p:cNvPicPr>
          <p:nvPr/>
        </p:nvPicPr>
        <p:blipFill>
          <a:blip r:embed="rId3"/>
          <a:srcRect/>
          <a:stretch/>
        </p:blipFill>
        <p:spPr>
          <a:xfrm>
            <a:off x="470535" y="11113"/>
            <a:ext cx="10270330" cy="6846886"/>
          </a:xfrm>
          <a:prstGeom prst="rect">
            <a:avLst/>
          </a:prstGeom>
        </p:spPr>
      </p:pic>
      <p:sp>
        <p:nvSpPr>
          <p:cNvPr id="10" name="Text 2">
            <a:extLst>
              <a:ext uri="{FF2B5EF4-FFF2-40B4-BE49-F238E27FC236}">
                <a16:creationId xmlns:a16="http://schemas.microsoft.com/office/drawing/2014/main" id="{A6110E79-FDEC-8424-3EED-869996473A65}"/>
              </a:ext>
              <a:ext uri="{C183D7F6-B498-43B3-948B-1728B52AA6E4}">
                <adec:decorative xmlns:adec="http://schemas.microsoft.com/office/drawing/2017/decorative" val="1"/>
              </a:ext>
            </a:extLst>
          </p:cNvPr>
          <p:cNvSpPr txBox="1">
            <a:spLocks noGrp="1"/>
          </p:cNvSpPr>
          <p:nvPr>
            <p:ph type="title" idx="4294967295"/>
          </p:nvPr>
        </p:nvSpPr>
        <p:spPr>
          <a:xfrm>
            <a:off x="9994191" y="6332838"/>
            <a:ext cx="442210" cy="281083"/>
          </a:xfrm>
          <a:prstGeom prst="rect">
            <a:avLst/>
          </a:prstGeom>
          <a:solidFill>
            <a:schemeClr val="bg2"/>
          </a:solidFill>
          <a:ln>
            <a:solidFill>
              <a:schemeClr val="accent3"/>
            </a:solid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200" b="0" i="0" u="none" strike="noStrike" kern="1200" cap="none" spc="0" normalizeH="0" baseline="0" noProof="0">
                <a:ln>
                  <a:noFill/>
                </a:ln>
                <a:solidFill>
                  <a:schemeClr val="accent3"/>
                </a:solidFill>
                <a:effectLst/>
                <a:uLnTx/>
                <a:uFillTx/>
                <a:latin typeface="Lato" pitchFamily="34" charset="0"/>
                <a:ea typeface="Lato" pitchFamily="34" charset="-122"/>
                <a:cs typeface="Lato" pitchFamily="34" charset="-120"/>
              </a:rPr>
              <a:t>C1</a:t>
            </a:r>
          </a:p>
        </p:txBody>
      </p:sp>
      <p:sp>
        <p:nvSpPr>
          <p:cNvPr id="3" name="Text 2">
            <a:extLst>
              <a:ext uri="{FF2B5EF4-FFF2-40B4-BE49-F238E27FC236}">
                <a16:creationId xmlns:a16="http://schemas.microsoft.com/office/drawing/2014/main" id="{2BA548FA-06F2-A1A1-B70E-ED38A1479087}"/>
              </a:ext>
            </a:extLst>
          </p:cNvPr>
          <p:cNvSpPr>
            <a:spLocks noGrp="1"/>
          </p:cNvSpPr>
          <p:nvPr>
            <p:ph type="body" idx="103" hasCustomPrompt="1"/>
          </p:nvPr>
        </p:nvSpPr>
        <p:spPr>
          <a:xfrm>
            <a:off x="546330" y="107672"/>
            <a:ext cx="4215452" cy="640080"/>
          </a:xfrm>
          <a:prstGeom prst="rect">
            <a:avLst/>
          </a:prstGeom>
          <a:noFill/>
          <a:ln/>
        </p:spPr>
        <p:txBody>
          <a:bodyPr wrap="square" rtlCol="0" anchor="t"/>
          <a:lstStyle/>
          <a:p>
            <a:pPr marL="0" indent="0" algn="l">
              <a:buNone/>
            </a:pPr>
            <a:r>
              <a:rPr lang="en-US" sz="1800">
                <a:solidFill>
                  <a:schemeClr val="bg1"/>
                </a:solidFill>
                <a:latin typeface="Lato" pitchFamily="34" charset="0"/>
                <a:ea typeface="Lato" pitchFamily="34" charset="-122"/>
                <a:cs typeface="Lato" pitchFamily="34" charset="-120"/>
              </a:rPr>
              <a:t>Figure 1. Proposed Trail System Map</a:t>
            </a:r>
          </a:p>
          <a:p>
            <a:pPr marL="0" indent="0" algn="l">
              <a:buNone/>
            </a:pPr>
            <a:r>
              <a:rPr lang="en-US">
                <a:solidFill>
                  <a:schemeClr val="tx2"/>
                </a:solidFill>
              </a:rPr>
              <a:t>External Trail Connections</a:t>
            </a:r>
            <a:endParaRPr lang="en-US" sz="1800">
              <a:solidFill>
                <a:schemeClr val="tx2"/>
              </a:solidFill>
            </a:endParaRPr>
          </a:p>
        </p:txBody>
      </p:sp>
      <p:sp>
        <p:nvSpPr>
          <p:cNvPr id="6" name="Text 2">
            <a:extLst>
              <a:ext uri="{FF2B5EF4-FFF2-40B4-BE49-F238E27FC236}">
                <a16:creationId xmlns:a16="http://schemas.microsoft.com/office/drawing/2014/main" id="{18FCAD0C-D1B6-1E2E-844C-CA1B44BC1547}"/>
              </a:ext>
              <a:ext uri="{C183D7F6-B498-43B3-948B-1728B52AA6E4}">
                <adec:decorative xmlns:adec="http://schemas.microsoft.com/office/drawing/2017/decorative" val="1"/>
              </a:ext>
            </a:extLst>
          </p:cNvPr>
          <p:cNvSpPr txBox="1">
            <a:spLocks/>
          </p:cNvSpPr>
          <p:nvPr/>
        </p:nvSpPr>
        <p:spPr>
          <a:xfrm>
            <a:off x="587531" y="3026222"/>
            <a:ext cx="417077"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C3</a:t>
            </a:r>
          </a:p>
        </p:txBody>
      </p:sp>
      <p:sp>
        <p:nvSpPr>
          <p:cNvPr id="17" name="Text 2">
            <a:extLst>
              <a:ext uri="{FF2B5EF4-FFF2-40B4-BE49-F238E27FC236}">
                <a16:creationId xmlns:a16="http://schemas.microsoft.com/office/drawing/2014/main" id="{869886E4-0A73-E4D1-4153-CF25F06E3E18}"/>
              </a:ext>
              <a:ext uri="{C183D7F6-B498-43B3-948B-1728B52AA6E4}">
                <adec:decorative xmlns:adec="http://schemas.microsoft.com/office/drawing/2017/decorative" val="1"/>
              </a:ext>
            </a:extLst>
          </p:cNvPr>
          <p:cNvSpPr txBox="1">
            <a:spLocks/>
          </p:cNvSpPr>
          <p:nvPr/>
        </p:nvSpPr>
        <p:spPr>
          <a:xfrm>
            <a:off x="1150500" y="4299589"/>
            <a:ext cx="417077"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C5</a:t>
            </a:r>
          </a:p>
        </p:txBody>
      </p:sp>
      <p:sp>
        <p:nvSpPr>
          <p:cNvPr id="21" name="Text 2">
            <a:extLst>
              <a:ext uri="{FF2B5EF4-FFF2-40B4-BE49-F238E27FC236}">
                <a16:creationId xmlns:a16="http://schemas.microsoft.com/office/drawing/2014/main" id="{6C00B811-2F01-F0C1-30A4-D1431D95EDC4}"/>
              </a:ext>
              <a:ext uri="{C183D7F6-B498-43B3-948B-1728B52AA6E4}">
                <adec:decorative xmlns:adec="http://schemas.microsoft.com/office/drawing/2017/decorative" val="1"/>
              </a:ext>
            </a:extLst>
          </p:cNvPr>
          <p:cNvSpPr txBox="1">
            <a:spLocks/>
          </p:cNvSpPr>
          <p:nvPr/>
        </p:nvSpPr>
        <p:spPr>
          <a:xfrm>
            <a:off x="2456080" y="948595"/>
            <a:ext cx="417077"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C6</a:t>
            </a:r>
          </a:p>
        </p:txBody>
      </p:sp>
      <p:sp>
        <p:nvSpPr>
          <p:cNvPr id="13" name="Text 2">
            <a:extLst>
              <a:ext uri="{FF2B5EF4-FFF2-40B4-BE49-F238E27FC236}">
                <a16:creationId xmlns:a16="http://schemas.microsoft.com/office/drawing/2014/main" id="{876BF4AE-3378-771C-39EB-7F3F83C41EBE}"/>
              </a:ext>
              <a:ext uri="{C183D7F6-B498-43B3-948B-1728B52AA6E4}">
                <adec:decorative xmlns:adec="http://schemas.microsoft.com/office/drawing/2017/decorative" val="1"/>
              </a:ext>
            </a:extLst>
          </p:cNvPr>
          <p:cNvSpPr txBox="1">
            <a:spLocks/>
          </p:cNvSpPr>
          <p:nvPr/>
        </p:nvSpPr>
        <p:spPr>
          <a:xfrm>
            <a:off x="2664619" y="6414897"/>
            <a:ext cx="417077"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C4</a:t>
            </a:r>
          </a:p>
        </p:txBody>
      </p:sp>
      <p:sp>
        <p:nvSpPr>
          <p:cNvPr id="12" name="Text 2">
            <a:extLst>
              <a:ext uri="{FF2B5EF4-FFF2-40B4-BE49-F238E27FC236}">
                <a16:creationId xmlns:a16="http://schemas.microsoft.com/office/drawing/2014/main" id="{4BC3472B-7DDF-123F-3EC7-654F7601BD1F}"/>
              </a:ext>
              <a:ext uri="{C183D7F6-B498-43B3-948B-1728B52AA6E4}">
                <adec:decorative xmlns:adec="http://schemas.microsoft.com/office/drawing/2017/decorative" val="1"/>
              </a:ext>
            </a:extLst>
          </p:cNvPr>
          <p:cNvSpPr txBox="1">
            <a:spLocks/>
          </p:cNvSpPr>
          <p:nvPr/>
        </p:nvSpPr>
        <p:spPr>
          <a:xfrm>
            <a:off x="5178581" y="5391596"/>
            <a:ext cx="417077" cy="279940"/>
          </a:xfrm>
          <a:prstGeom prst="rect">
            <a:avLst/>
          </a:prstGeom>
          <a:solidFill>
            <a:schemeClr val="bg2"/>
          </a:solidFill>
          <a:ln>
            <a:solidFill>
              <a:schemeClr val="accent3"/>
            </a:solidFill>
          </a:ln>
        </p:spPr>
        <p:txBody>
          <a:bodyPr wrap="square" rtlCol="0" anchor="t"/>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r>
              <a:rPr lang="en-US" sz="1200">
                <a:solidFill>
                  <a:schemeClr val="accent3"/>
                </a:solidFill>
              </a:rPr>
              <a:t>C2</a:t>
            </a:r>
          </a:p>
        </p:txBody>
      </p:sp>
      <p:pic>
        <p:nvPicPr>
          <p:cNvPr id="5" name="Picture 4"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A9F55723-75AF-2744-4726-AAD818BD2A72}"/>
              </a:ext>
            </a:extLst>
          </p:cNvPr>
          <p:cNvPicPr>
            <a:picLocks noChangeAspect="1"/>
          </p:cNvPicPr>
          <p:nvPr/>
        </p:nvPicPr>
        <p:blipFill>
          <a:blip r:embed="rId4"/>
          <a:srcRect l="69161" t="1264" r="10579" b="76832"/>
          <a:stretch>
            <a:fillRect/>
          </a:stretch>
        </p:blipFill>
        <p:spPr>
          <a:xfrm>
            <a:off x="7559749" y="0"/>
            <a:ext cx="4632251" cy="3338623"/>
          </a:xfrm>
          <a:prstGeom prst="rect">
            <a:avLst/>
          </a:prstGeom>
        </p:spPr>
      </p:pic>
      <p:pic>
        <p:nvPicPr>
          <p:cNvPr id="30" name="Picture 29"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7B2F4590-68F6-FF3A-1AF2-E3FCA3CD0581}"/>
              </a:ext>
            </a:extLst>
          </p:cNvPr>
          <p:cNvPicPr>
            <a:picLocks noChangeAspect="1"/>
          </p:cNvPicPr>
          <p:nvPr/>
        </p:nvPicPr>
        <p:blipFill>
          <a:blip r:embed="rId5"/>
          <a:srcRect l="75544" b="24991"/>
          <a:stretch>
            <a:fillRect/>
          </a:stretch>
        </p:blipFill>
        <p:spPr>
          <a:xfrm>
            <a:off x="10644423" y="3429000"/>
            <a:ext cx="1476992" cy="2700338"/>
          </a:xfrm>
          <a:prstGeom prst="rect">
            <a:avLst/>
          </a:prstGeom>
        </p:spPr>
      </p:pic>
      <p:sp>
        <p:nvSpPr>
          <p:cNvPr id="25" name="Slide Number Placeholder 0">
            <a:extLst>
              <a:ext uri="{FF2B5EF4-FFF2-40B4-BE49-F238E27FC236}">
                <a16:creationId xmlns:a16="http://schemas.microsoft.com/office/drawing/2014/main" id="{24FE9E42-1E23-3CF9-1708-25E5D4D1557C}"/>
              </a:ext>
            </a:extLst>
          </p:cNvPr>
          <p:cNvSpPr>
            <a:spLocks noGrp="1"/>
          </p:cNvSpPr>
          <p:nvPr>
            <p:ph type="sldNum" sz="quarter" idx="4294967295"/>
          </p:nvPr>
        </p:nvSpPr>
        <p:spPr>
          <a:xfrm>
            <a:off x="11321415" y="6473952"/>
            <a:ext cx="800000" cy="300000"/>
          </a:xfrm>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22</a:t>
            </a:fld>
            <a:endParaRPr lang="en-US"/>
          </a:p>
        </p:txBody>
      </p:sp>
    </p:spTree>
    <p:extLst>
      <p:ext uri="{BB962C8B-B14F-4D97-AF65-F5344CB8AC3E}">
        <p14:creationId xmlns:p14="http://schemas.microsoft.com/office/powerpoint/2010/main" val="355358521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E3B6F85-6206-0FC6-1C65-67E85F80564A}"/>
            </a:ext>
          </a:extLst>
        </p:cNvPr>
        <p:cNvGrpSpPr/>
        <p:nvPr/>
      </p:nvGrpSpPr>
      <p:grpSpPr>
        <a:xfrm>
          <a:off x="0" y="0"/>
          <a:ext cx="0" cy="0"/>
          <a:chOff x="0" y="0"/>
          <a:chExt cx="0" cy="0"/>
        </a:xfrm>
      </p:grpSpPr>
      <p:sp>
        <p:nvSpPr>
          <p:cNvPr id="2" name="Text 0">
            <a:extLst>
              <a:ext uri="{FF2B5EF4-FFF2-40B4-BE49-F238E27FC236}">
                <a16:creationId xmlns:a16="http://schemas.microsoft.com/office/drawing/2014/main" id="{129C031D-C372-0A28-8C01-F7DC595E484D}"/>
              </a:ext>
            </a:extLst>
          </p:cNvPr>
          <p:cNvSpPr>
            <a:spLocks noGrp="1"/>
          </p:cNvSpPr>
          <p:nvPr>
            <p:ph type="title" idx="101" hasCustomPrompt="1"/>
          </p:nvPr>
        </p:nvSpPr>
        <p:spPr>
          <a:xfrm>
            <a:off x="652497" y="956169"/>
            <a:ext cx="10698480" cy="1280160"/>
          </a:xfrm>
          <a:prstGeom prst="rect">
            <a:avLst/>
          </a:prstGeom>
          <a:noFill/>
          <a:ln/>
        </p:spPr>
        <p:txBody>
          <a:bodyPr wrap="square" rtlCol="0" anchor="b"/>
          <a:lstStyle/>
          <a:p>
            <a:pPr marL="0" indent="0" algn="l">
              <a:buNone/>
            </a:pPr>
            <a:r>
              <a:rPr lang="en-US" sz="4000" b="1">
                <a:solidFill>
                  <a:srgbClr val="FFFFFF"/>
                </a:solidFill>
                <a:latin typeface="Lato" pitchFamily="34" charset="0"/>
                <a:ea typeface="Lato" pitchFamily="34" charset="-122"/>
                <a:cs typeface="Lato" pitchFamily="34" charset="-120"/>
              </a:rPr>
              <a:t>Implementation of Trail Recommendations</a:t>
            </a:r>
            <a:endParaRPr lang="en-US" sz="4000"/>
          </a:p>
        </p:txBody>
      </p:sp>
      <p:sp>
        <p:nvSpPr>
          <p:cNvPr id="5" name="Text Placeholder 4">
            <a:extLst>
              <a:ext uri="{FF2B5EF4-FFF2-40B4-BE49-F238E27FC236}">
                <a16:creationId xmlns:a16="http://schemas.microsoft.com/office/drawing/2014/main" id="{7382D9FC-38A8-E2C6-1564-F60522F11462}"/>
              </a:ext>
            </a:extLst>
          </p:cNvPr>
          <p:cNvSpPr txBox="1">
            <a:spLocks noGrp="1"/>
          </p:cNvSpPr>
          <p:nvPr>
            <p:ph type="body" idx="102"/>
          </p:nvPr>
        </p:nvSpPr>
        <p:spPr>
          <a:xfrm>
            <a:off x="972537" y="2477868"/>
            <a:ext cx="10058400" cy="3293209"/>
          </a:xfrm>
          <a:prstGeom prst="rect">
            <a:avLst/>
          </a:prstGeom>
          <a:noFill/>
        </p:spPr>
        <p:txBody>
          <a:bodyPr wrap="square" rtlCol="0">
            <a:spAutoFit/>
          </a:bodyPr>
          <a:lstStyle/>
          <a:p>
            <a:r>
              <a:rPr lang="en-US" b="1"/>
              <a:t>Initial Priorities (Public Safety, Visitor Experience, Resource Protection)</a:t>
            </a:r>
            <a:endParaRPr lang="en-US"/>
          </a:p>
          <a:p>
            <a:pPr marL="342900" lvl="0" indent="-342900">
              <a:buFont typeface="Arial" panose="020B0604020202020204" pitchFamily="34" charset="0"/>
              <a:buChar char="•"/>
            </a:pPr>
            <a:r>
              <a:rPr lang="en-US" b="1"/>
              <a:t>Update trail maps to reflect the recommended trail network</a:t>
            </a:r>
          </a:p>
          <a:p>
            <a:pPr marL="342900" lvl="0" indent="-342900">
              <a:buFont typeface="Arial" panose="020B0604020202020204" pitchFamily="34" charset="0"/>
              <a:buChar char="•"/>
            </a:pPr>
            <a:r>
              <a:rPr lang="en-US" b="1"/>
              <a:t>Improve wetland crossings where needed</a:t>
            </a:r>
          </a:p>
          <a:p>
            <a:pPr marL="342900" lvl="0" indent="-342900">
              <a:buFont typeface="Arial" panose="020B0604020202020204" pitchFamily="34" charset="0"/>
              <a:buChar char="•"/>
            </a:pPr>
            <a:r>
              <a:rPr lang="en-US" b="1"/>
              <a:t>Add kiosks and signs to help visitors navigate</a:t>
            </a:r>
          </a:p>
          <a:p>
            <a:pPr marL="342900" lvl="0" indent="-342900">
              <a:buFont typeface="Arial" panose="020B0604020202020204" pitchFamily="34" charset="0"/>
              <a:buChar char="•"/>
            </a:pPr>
            <a:r>
              <a:rPr lang="en-US" b="1"/>
              <a:t>Close and restore trails identified for decommissioning</a:t>
            </a:r>
          </a:p>
          <a:p>
            <a:pPr marL="342900" lvl="0" indent="-342900">
              <a:buFont typeface="Arial" panose="020B0604020202020204" pitchFamily="34" charset="0"/>
              <a:buChar char="•"/>
            </a:pPr>
            <a:r>
              <a:rPr lang="en-US" b="1"/>
              <a:t>Coordinate with DCR departments on projects that improve recreation</a:t>
            </a:r>
          </a:p>
          <a:p>
            <a:pPr marL="342900" lvl="0" indent="-342900">
              <a:buFont typeface="Arial" panose="020B0604020202020204" pitchFamily="34" charset="0"/>
              <a:buChar char="•"/>
            </a:pPr>
            <a:r>
              <a:rPr lang="en-US" b="1"/>
              <a:t>Work with trail partners and communities to support the recommended trail network</a:t>
            </a:r>
          </a:p>
          <a:p>
            <a:pPr marL="342900" lvl="0" indent="-342900">
              <a:buFont typeface="Arial" panose="020B0604020202020204" pitchFamily="34" charset="0"/>
              <a:buChar char="•"/>
            </a:pPr>
            <a:endParaRPr lang="en-US" b="1"/>
          </a:p>
        </p:txBody>
      </p:sp>
    </p:spTree>
    <p:extLst>
      <p:ext uri="{BB962C8B-B14F-4D97-AF65-F5344CB8AC3E}">
        <p14:creationId xmlns:p14="http://schemas.microsoft.com/office/powerpoint/2010/main" val="249990151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0"/>
          <p:cNvSpPr>
            <a:spLocks noGrp="1"/>
          </p:cNvSpPr>
          <p:nvPr>
            <p:ph type="title" idx="101" hasCustomPrompt="1"/>
          </p:nvPr>
        </p:nvSpPr>
        <p:spPr>
          <a:xfrm>
            <a:off x="584764" y="1283547"/>
            <a:ext cx="10698480" cy="1280160"/>
          </a:xfrm>
          <a:prstGeom prst="rect">
            <a:avLst/>
          </a:prstGeom>
          <a:noFill/>
          <a:ln/>
        </p:spPr>
        <p:txBody>
          <a:bodyPr wrap="square" rtlCol="0" anchor="b"/>
          <a:lstStyle/>
          <a:p>
            <a:pPr marL="0" indent="0" algn="l">
              <a:buNone/>
            </a:pPr>
            <a:r>
              <a:rPr lang="en-US" sz="4000" b="1">
                <a:solidFill>
                  <a:srgbClr val="FFFFFF"/>
                </a:solidFill>
                <a:latin typeface="Lato" pitchFamily="34" charset="0"/>
                <a:ea typeface="Lato" pitchFamily="34" charset="-122"/>
                <a:cs typeface="Lato" pitchFamily="34" charset="-120"/>
              </a:rPr>
              <a:t>Questions &amp; Discussion</a:t>
            </a:r>
            <a:endParaRPr lang="en-US" sz="4000"/>
          </a:p>
        </p:txBody>
      </p:sp>
      <p:sp>
        <p:nvSpPr>
          <p:cNvPr id="3" name="Text 0"/>
          <p:cNvSpPr>
            <a:spLocks noGrp="1"/>
          </p:cNvSpPr>
          <p:nvPr>
            <p:ph type="body" idx="102" hasCustomPrompt="1"/>
          </p:nvPr>
        </p:nvSpPr>
        <p:spPr>
          <a:xfrm>
            <a:off x="584764" y="2790614"/>
            <a:ext cx="10058400" cy="1828800"/>
          </a:xfrm>
          <a:prstGeom prst="rect">
            <a:avLst/>
          </a:prstGeom>
          <a:noFill/>
          <a:ln/>
        </p:spPr>
        <p:txBody>
          <a:bodyPr wrap="square" lIns="91440" tIns="45720" rIns="91440" bIns="45720" rtlCol="0" anchor="t"/>
          <a:lstStyle/>
          <a:p>
            <a:pPr marL="342900" indent="-342900">
              <a:buFont typeface="Arial" panose="020B0604020202020204" pitchFamily="34" charset="0"/>
              <a:buChar char="•"/>
            </a:pPr>
            <a:r>
              <a:rPr lang="en-US">
                <a:latin typeface="Lato"/>
                <a:ea typeface="Lato"/>
                <a:cs typeface="Lato"/>
              </a:rPr>
              <a:t>General Feedback </a:t>
            </a:r>
            <a:endParaRPr lang="en-US"/>
          </a:p>
          <a:p>
            <a:pPr marL="342900" indent="-342900">
              <a:buFont typeface="Arial" panose="020B0604020202020204" pitchFamily="34" charset="0"/>
              <a:buChar char="•"/>
            </a:pPr>
            <a:r>
              <a:rPr lang="en-US">
                <a:latin typeface="Lato"/>
                <a:ea typeface="Lato"/>
                <a:cs typeface="Lato"/>
              </a:rPr>
              <a:t>Ideas for future connections and/or additional needs</a:t>
            </a:r>
            <a:endParaRPr lang="en-US"/>
          </a:p>
          <a:p>
            <a:pPr marL="342900" indent="-342900" algn="l">
              <a:buFont typeface="Arial" panose="020B0604020202020204" pitchFamily="34" charset="0"/>
              <a:buChar char="•"/>
            </a:pPr>
            <a:r>
              <a:rPr lang="en-US"/>
              <a:t>Partnership Opportunities </a:t>
            </a:r>
          </a:p>
          <a:p>
            <a:pPr algn="l"/>
            <a:endParaRPr lang="en-US" sz="2000"/>
          </a:p>
          <a:p>
            <a:endParaRPr lang="en-US">
              <a:latin typeface="Lato"/>
              <a:ea typeface="Lato"/>
              <a:cs typeface="Lato"/>
            </a:endParaRPr>
          </a:p>
          <a:p>
            <a:r>
              <a:rPr lang="en-US" i="1"/>
              <a:t>The Final Draft of the Trail Master Plan, including the recommendations and trail system map, will be posted on the DCR Public Meeting Page following this meeting. We encourage you to review the plan and share your detailed feedback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F005B3-621C-CA9E-E541-E606651BAD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4EA60E2-0163-CC93-716C-8A687896BEDC}"/>
              </a:ext>
            </a:extLst>
          </p:cNvPr>
          <p:cNvSpPr>
            <a:spLocks noGrp="1"/>
          </p:cNvSpPr>
          <p:nvPr>
            <p:ph type="title" idx="100"/>
          </p:nvPr>
        </p:nvSpPr>
        <p:spPr/>
        <p:txBody>
          <a:bodyPr wrap="square" lIns="91440" tIns="45720" rIns="91440" bIns="45720" rtlCol="0" anchor="t"/>
          <a:lstStyle/>
          <a:p>
            <a:r>
              <a:rPr lang="en-US">
                <a:latin typeface="Lato"/>
                <a:ea typeface="Lato"/>
                <a:cs typeface="Lato"/>
              </a:rPr>
              <a:t>Public Feedback and Other</a:t>
            </a:r>
            <a:br>
              <a:rPr lang="en-US" sz="4400">
                <a:effectLst>
                  <a:outerShdw blurRad="50800" dist="38100" dir="2700000" algn="tl" rotWithShape="0">
                    <a:prstClr val="black"/>
                  </a:outerShdw>
                </a:effectLst>
              </a:rPr>
            </a:br>
            <a:endParaRPr lang="en-US"/>
          </a:p>
        </p:txBody>
      </p:sp>
      <p:sp>
        <p:nvSpPr>
          <p:cNvPr id="10" name="Text Placeholder 9">
            <a:extLst>
              <a:ext uri="{FF2B5EF4-FFF2-40B4-BE49-F238E27FC236}">
                <a16:creationId xmlns:a16="http://schemas.microsoft.com/office/drawing/2014/main" id="{7CDC55A7-6BE0-3449-56A8-6A8651A20352}"/>
              </a:ext>
            </a:extLst>
          </p:cNvPr>
          <p:cNvSpPr>
            <a:spLocks noGrp="1"/>
          </p:cNvSpPr>
          <p:nvPr>
            <p:ph type="body" idx="101"/>
          </p:nvPr>
        </p:nvSpPr>
        <p:spPr>
          <a:xfrm>
            <a:off x="458329" y="1051560"/>
            <a:ext cx="5212080" cy="4754880"/>
          </a:xfrm>
        </p:spPr>
        <p:txBody>
          <a:bodyPr/>
          <a:lstStyle/>
          <a:p>
            <a:pPr lvl="0" fontAlgn="base"/>
            <a:r>
              <a:rPr lang="en-US" b="1"/>
              <a:t>Recording and tonight’s slide deck will be available at</a:t>
            </a:r>
            <a:r>
              <a:rPr lang="en-US"/>
              <a:t>: </a:t>
            </a:r>
            <a:r>
              <a:rPr lang="en-US" u="sng">
                <a:hlinkClick r:id="rId3"/>
              </a:rPr>
              <a:t>https://www.mass.gov/dcr-public-meetings-information</a:t>
            </a:r>
            <a:r>
              <a:rPr lang="en-US"/>
              <a:t>​​</a:t>
            </a:r>
          </a:p>
          <a:p>
            <a:pPr marL="0" lvl="0" indent="0" fontAlgn="base">
              <a:buNone/>
            </a:pPr>
            <a:endParaRPr lang="en-US"/>
          </a:p>
          <a:p>
            <a:pPr lvl="0" fontAlgn="base"/>
            <a:r>
              <a:rPr lang="en-US"/>
              <a:t>Public Comments: </a:t>
            </a:r>
            <a:r>
              <a:rPr lang="en-US" u="sng">
                <a:hlinkClick r:id="rId4"/>
              </a:rPr>
              <a:t>https://www.mass.gov/forms/dcr-public-comments </a:t>
            </a:r>
            <a:r>
              <a:rPr lang="en-US"/>
              <a:t>​​, please pick Brimfield Trail Master Plan</a:t>
            </a:r>
          </a:p>
          <a:p>
            <a:pPr marL="0" lvl="0" indent="0" fontAlgn="base">
              <a:buNone/>
            </a:pPr>
            <a:endParaRPr lang="en-US"/>
          </a:p>
          <a:p>
            <a:pPr lvl="0" fontAlgn="base"/>
            <a:r>
              <a:rPr lang="en-US"/>
              <a:t>Deadline: October 21, 2026,​</a:t>
            </a:r>
            <a:br>
              <a:rPr lang="en-US"/>
            </a:br>
            <a:r>
              <a:rPr lang="en-US" i="1"/>
              <a:t>Please note: the contents of comments submitted to DCR, including your name, town and zip code, will be posted on DCR’s website. Additional contact information provided, notably email address, will only be used for outreach on future updates to the subject project or property.​​</a:t>
            </a:r>
          </a:p>
        </p:txBody>
      </p:sp>
      <p:pic>
        <p:nvPicPr>
          <p:cNvPr id="4" name="Picture 3" descr="Image of a trail at Brimfield State Park">
            <a:extLst>
              <a:ext uri="{FF2B5EF4-FFF2-40B4-BE49-F238E27FC236}">
                <a16:creationId xmlns:a16="http://schemas.microsoft.com/office/drawing/2014/main" id="{4EBEA542-6E3E-3020-2723-78329A595846}"/>
              </a:ext>
            </a:extLst>
          </p:cNvPr>
          <p:cNvPicPr>
            <a:picLocks noChangeAspect="1"/>
          </p:cNvPicPr>
          <p:nvPr/>
        </p:nvPicPr>
        <p:blipFill>
          <a:blip r:embed="rId5"/>
          <a:stretch>
            <a:fillRect/>
          </a:stretch>
        </p:blipFill>
        <p:spPr>
          <a:xfrm>
            <a:off x="6143107" y="1516661"/>
            <a:ext cx="5721275" cy="4289779"/>
          </a:xfrm>
          <a:prstGeom prst="rect">
            <a:avLst/>
          </a:prstGeom>
        </p:spPr>
      </p:pic>
      <p:sp>
        <p:nvSpPr>
          <p:cNvPr id="9" name="TextBox 8">
            <a:extLst>
              <a:ext uri="{FF2B5EF4-FFF2-40B4-BE49-F238E27FC236}">
                <a16:creationId xmlns:a16="http://schemas.microsoft.com/office/drawing/2014/main" id="{7C4CE771-BC84-AF48-0C90-BD08131736C5}"/>
              </a:ext>
              <a:ext uri="{C183D7F6-B498-43B3-948B-1728B52AA6E4}">
                <adec:decorative xmlns:adec="http://schemas.microsoft.com/office/drawing/2017/decorative" val="0"/>
              </a:ext>
            </a:extLst>
          </p:cNvPr>
          <p:cNvSpPr txBox="1"/>
          <p:nvPr/>
        </p:nvSpPr>
        <p:spPr>
          <a:xfrm>
            <a:off x="7639670" y="5498663"/>
            <a:ext cx="2728147" cy="307777"/>
          </a:xfrm>
          <a:prstGeom prst="rect">
            <a:avLst/>
          </a:prstGeom>
          <a:noFill/>
          <a:effectLst/>
        </p:spPr>
        <p:txBody>
          <a:bodyPr wrap="square" lIns="91440" tIns="45720" rIns="91440" bIns="45720" rtlCol="0">
            <a:spAutoFit/>
          </a:bodyPr>
          <a:lstStyle/>
          <a:p>
            <a:pPr algn="ctr"/>
            <a:r>
              <a:rPr lang="en-US" sz="1400">
                <a:solidFill>
                  <a:schemeClr val="bg1"/>
                </a:solidFill>
                <a:effectLst>
                  <a:outerShdw blurRad="76200" dist="76200" dir="2700000" algn="tl" rotWithShape="0">
                    <a:prstClr val="black"/>
                  </a:outerShdw>
                </a:effectLst>
                <a:latin typeface="Calibri"/>
                <a:ea typeface="Calibri"/>
                <a:cs typeface="Calibri"/>
              </a:rPr>
              <a:t>Photo: Forest Trail</a:t>
            </a:r>
          </a:p>
        </p:txBody>
      </p:sp>
    </p:spTree>
    <p:extLst>
      <p:ext uri="{BB962C8B-B14F-4D97-AF65-F5344CB8AC3E}">
        <p14:creationId xmlns:p14="http://schemas.microsoft.com/office/powerpoint/2010/main" val="250600840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DDE843-E78D-66AB-092C-A9326C2AC8EE}"/>
            </a:ext>
          </a:extLst>
        </p:cNvPr>
        <p:cNvGrpSpPr/>
        <p:nvPr/>
      </p:nvGrpSpPr>
      <p:grpSpPr>
        <a:xfrm>
          <a:off x="0" y="0"/>
          <a:ext cx="0" cy="0"/>
          <a:chOff x="0" y="0"/>
          <a:chExt cx="0" cy="0"/>
        </a:xfrm>
      </p:grpSpPr>
      <p:pic>
        <p:nvPicPr>
          <p:cNvPr id="4" name="Picture 3" descr="Map of Brimfield State Forest showing the proposed trail system across Brimfield, Wales, and Monson. White solid lines identify existing trails to retain, pink dashed lines identify trails proposed for closure, and yellow dotted lines identify trails to reassess for sustainability. The map also shows parking, restrooms, ponds, wetlands, hydrologic connections, surrounding protected open space, and town boundaries. This concept-level map illustrates the general trail layout and circulation; individual trail locations and alignments are approximate and may change following further evaluation. Trail-by-trail recommendations are described in the Brimfield State Forest Trail System Master Plan report.">
            <a:extLst>
              <a:ext uri="{FF2B5EF4-FFF2-40B4-BE49-F238E27FC236}">
                <a16:creationId xmlns:a16="http://schemas.microsoft.com/office/drawing/2014/main" id="{927CD29A-B4CA-A605-C21F-D7DA53066693}"/>
              </a:ext>
            </a:extLst>
          </p:cNvPr>
          <p:cNvPicPr>
            <a:picLocks noChangeAspect="1"/>
          </p:cNvPicPr>
          <p:nvPr/>
        </p:nvPicPr>
        <p:blipFill>
          <a:blip r:embed="rId3"/>
          <a:srcRect/>
          <a:stretch/>
        </p:blipFill>
        <p:spPr>
          <a:xfrm>
            <a:off x="531257" y="11113"/>
            <a:ext cx="10270330" cy="6846887"/>
          </a:xfrm>
          <a:prstGeom prst="rect">
            <a:avLst/>
          </a:prstGeom>
        </p:spPr>
      </p:pic>
      <p:sp>
        <p:nvSpPr>
          <p:cNvPr id="6" name="Text 2" descr="Figure 1. Proposed Trail System (repeat slide)">
            <a:extLst>
              <a:ext uri="{FF2B5EF4-FFF2-40B4-BE49-F238E27FC236}">
                <a16:creationId xmlns:a16="http://schemas.microsoft.com/office/drawing/2014/main" id="{FDA88148-EFDE-9BF6-3C99-7125381CE5BE}"/>
              </a:ext>
            </a:extLst>
          </p:cNvPr>
          <p:cNvSpPr txBox="1">
            <a:spLocks noGrp="1"/>
          </p:cNvSpPr>
          <p:nvPr>
            <p:ph type="title" idx="4294967295"/>
          </p:nvPr>
        </p:nvSpPr>
        <p:spPr>
          <a:xfrm>
            <a:off x="670560" y="163163"/>
            <a:ext cx="2194084" cy="640080"/>
          </a:xfrm>
          <a:prstGeom prst="rect">
            <a:avLst/>
          </a:prstGeom>
          <a:noFill/>
          <a:ln>
            <a:noFill/>
            <a:prstDash/>
          </a:ln>
          <a:effec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lvl1pPr marL="0" indent="0" algn="l" defTabSz="914400" rtl="0" eaLnBrk="1" latinLnBrk="0" hangingPunct="1">
              <a:spcBef>
                <a:spcPct val="20000"/>
              </a:spcBef>
              <a:buFont typeface="Arial" pitchFamily="34" charset="0"/>
              <a:buNone/>
              <a:defRPr lang="en-US" sz="1800" kern="1200" dirty="0">
                <a:solidFill>
                  <a:srgbClr val="3B434B"/>
                </a:solidFill>
                <a:latin typeface="Lato" pitchFamily="34" charset="0"/>
                <a:ea typeface="Lato" pitchFamily="34" charset="-122"/>
                <a:cs typeface="Lato" pitchFamily="34" charset="-120"/>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ct val="20000"/>
              </a:spcBef>
              <a:spcAft>
                <a:spcPts val="0"/>
              </a:spcAft>
              <a:buClrTx/>
              <a:buSzTx/>
              <a:buFont typeface="Arial" pitchFamily="34" charset="0"/>
              <a:buNone/>
              <a:tabLst/>
              <a:defRPr/>
            </a:pPr>
            <a:r>
              <a:rPr kumimoji="0" lang="en-US" sz="1800" b="0" i="0" u="none" strike="noStrike" kern="1200" cap="none" spc="0" normalizeH="0" baseline="0" noProof="0">
                <a:ln>
                  <a:noFill/>
                </a:ln>
                <a:solidFill>
                  <a:schemeClr val="bg1"/>
                </a:solidFill>
                <a:effectLst/>
                <a:uLnTx/>
                <a:uFillTx/>
                <a:latin typeface="Lato" pitchFamily="34" charset="0"/>
                <a:ea typeface="Lato" pitchFamily="34" charset="-122"/>
                <a:cs typeface="Lato" pitchFamily="34" charset="-120"/>
              </a:rPr>
              <a:t>Figure 1. Proposed Trail System</a:t>
            </a:r>
          </a:p>
        </p:txBody>
      </p:sp>
      <p:pic>
        <p:nvPicPr>
          <p:cNvPr id="12" name="Picture 11" descr="Legend for the Brimfield State Forest proposed trail system map. White solid lines indicate keep existing trail; magenta dashed lines indicate close trail; yellow dotted lines indicate reassess for sustainability. Circled P symbols mark parking, and person symbols mark restrooms. Blue lines show hydrologic connections, blue patterned areas show MassDEP wetlands, and light blue areas show open water. Gray-green shading identifies protected and recreational open space; dark green shading identifies state forest land. Black dashed lines mark town boundaries.">
            <a:extLst>
              <a:ext uri="{FF2B5EF4-FFF2-40B4-BE49-F238E27FC236}">
                <a16:creationId xmlns:a16="http://schemas.microsoft.com/office/drawing/2014/main" id="{309F42F4-BD2E-7582-FE58-8EFB3E26B09A}"/>
              </a:ext>
            </a:extLst>
          </p:cNvPr>
          <p:cNvPicPr>
            <a:picLocks noChangeAspect="1"/>
          </p:cNvPicPr>
          <p:nvPr/>
        </p:nvPicPr>
        <p:blipFill>
          <a:blip r:embed="rId4"/>
          <a:srcRect l="69161" t="1264" r="10579" b="76832"/>
          <a:stretch>
            <a:fillRect/>
          </a:stretch>
        </p:blipFill>
        <p:spPr>
          <a:xfrm>
            <a:off x="7559749" y="0"/>
            <a:ext cx="4632251" cy="3338623"/>
          </a:xfrm>
          <a:prstGeom prst="rect">
            <a:avLst/>
          </a:prstGeom>
        </p:spPr>
      </p:pic>
      <p:pic>
        <p:nvPicPr>
          <p:cNvPr id="8" name="Picture 7" descr="BSF State Locator Map - Statewide map frame showing the Brimfield State Forest location marked by a green star and county boundaries shown by gray lines.&#10;BSF Regional Locator Map - Regional map frame showing the Brimfield State Forest boundary and neighboring towns.&#10;North Arrow and scale bar.">
            <a:extLst>
              <a:ext uri="{FF2B5EF4-FFF2-40B4-BE49-F238E27FC236}">
                <a16:creationId xmlns:a16="http://schemas.microsoft.com/office/drawing/2014/main" id="{565D61EE-E44C-CB48-FFC1-F9A5F259671F}"/>
              </a:ext>
            </a:extLst>
          </p:cNvPr>
          <p:cNvPicPr>
            <a:picLocks noChangeAspect="1"/>
          </p:cNvPicPr>
          <p:nvPr/>
        </p:nvPicPr>
        <p:blipFill>
          <a:blip r:embed="rId5"/>
          <a:srcRect l="75544" b="24991"/>
          <a:stretch>
            <a:fillRect/>
          </a:stretch>
        </p:blipFill>
        <p:spPr>
          <a:xfrm>
            <a:off x="10715008" y="3338623"/>
            <a:ext cx="1476992" cy="2700338"/>
          </a:xfrm>
          <a:prstGeom prst="rect">
            <a:avLst/>
          </a:prstGeom>
        </p:spPr>
      </p:pic>
      <p:sp>
        <p:nvSpPr>
          <p:cNvPr id="25" name="Slide Number Placeholder 0">
            <a:extLst>
              <a:ext uri="{FF2B5EF4-FFF2-40B4-BE49-F238E27FC236}">
                <a16:creationId xmlns:a16="http://schemas.microsoft.com/office/drawing/2014/main" id="{C7FF53AD-3A6F-23FD-E7C9-F038DD68AE08}"/>
              </a:ext>
            </a:extLst>
          </p:cNvPr>
          <p:cNvSpPr>
            <a:spLocks noGrp="1"/>
          </p:cNvSpPr>
          <p:nvPr>
            <p:ph type="sldNum" sz="quarter" idx="4294967295"/>
          </p:nvPr>
        </p:nvSpPr>
        <p:spPr>
          <a:prstGeom prst="rect">
            <a:avLst/>
          </a:prstGeom>
          <a:extLst>
            <a:ext uri="{C572A759-6A51-4108-AA02-DFA0A04FC94B}">
              <ma14:wrappingTextBoxFlag xmlns:ma14="http://schemas.microsoft.com/office/mac/drawingml/2011/main" xmlns="" val="0"/>
            </a:ext>
          </a:extLst>
        </p:spPr>
        <p:txBody>
          <a:bodyPr/>
          <a:lstStyle>
            <a:lvl1pPr>
              <a:defRPr sz="1200">
                <a:solidFill>
                  <a:srgbClr val="3B434B"/>
                </a:solidFill>
                <a:latin typeface="Lato"/>
                <a:ea typeface="Lato"/>
                <a:cs typeface="Lato"/>
              </a:defRPr>
            </a:lvl1pPr>
          </a:lstStyle>
          <a:p>
            <a:pPr algn="l"/>
            <a:fld id="{F7021451-1387-4CA6-816F-3879F97B5CBC}" type="slidenum">
              <a:rPr lang="en-US" b="0"/>
              <a:t>26</a:t>
            </a:fld>
            <a:endParaRPr lang="en-US"/>
          </a:p>
        </p:txBody>
      </p:sp>
    </p:spTree>
    <p:extLst>
      <p:ext uri="{BB962C8B-B14F-4D97-AF65-F5344CB8AC3E}">
        <p14:creationId xmlns:p14="http://schemas.microsoft.com/office/powerpoint/2010/main" val="405175000"/>
      </p:ext>
    </p:extLst>
  </p:cSld>
  <p:clrMapOvr>
    <a:masterClrMapping/>
  </p:clrMapOvr>
</p:sld>
</file>

<file path=ppt/theme/theme1.xml><?xml version="1.0" encoding="utf-8"?>
<a:theme xmlns:a="http://schemas.openxmlformats.org/drawingml/2006/main" name="Office Theme [1786385657882]">
  <a:themeElements>
    <a:clrScheme name="Office">
      <a:dk1>
        <a:srgbClr val="3B434B"/>
      </a:dk1>
      <a:lt1>
        <a:srgbClr val="FFFFFF"/>
      </a:lt1>
      <a:dk2>
        <a:srgbClr val="5E5049"/>
      </a:dk2>
      <a:lt2>
        <a:srgbClr val="E8E3DA"/>
      </a:lt2>
      <a:accent1>
        <a:srgbClr val="D3BC8E"/>
      </a:accent1>
      <a:accent2>
        <a:srgbClr val="E3E895"/>
      </a:accent2>
      <a:accent3>
        <a:srgbClr val="33664C"/>
      </a:accent3>
      <a:accent4>
        <a:srgbClr val="67631F"/>
      </a:accent4>
      <a:accent5>
        <a:srgbClr val="BF794B"/>
      </a:accent5>
      <a:accent6>
        <a:srgbClr val="9F4840"/>
      </a:accent6>
      <a:hlink>
        <a:srgbClr val="D3BC8E"/>
      </a:hlink>
      <a:folHlink>
        <a:srgbClr val="BF794B"/>
      </a:folHlink>
    </a:clrScheme>
    <a:fontScheme name="Office">
      <a:majorFont>
        <a:latin typeface="Lato"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Lato"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F54583FB-869B-4029-930F-0607A5296DEE}" vid="{3302CE1F-8375-4C7D-897A-7C567F5CE0A6}"/>
    </a:ext>
  </a:extLst>
</a:theme>
</file>

<file path=ppt/theme/theme3.xml><?xml version="1.0" encoding="utf-8"?>
<a:theme xmlns:a="http://schemas.openxmlformats.org/drawingml/2006/main" name="4_Custom Design">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1" id="{F54583FB-869B-4029-930F-0607A5296DEE}" vid="{1DE44DF4-21C5-4DE1-B7CF-98F327273FBB}"/>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5">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437CA452-8C45-4720-A05C-49CF2F46ACB5}">
  <we:reference id="f5f369e5-aa35-49d7-ad7b-638152ddb008" version="1.0.0.1" store="EXCatalog" storeType="EXCatalog"/>
  <we:alternateReferences>
    <we:reference id="WA200010001" version="1.0.0.1" store="en-US" storeType="OMEX"/>
  </we:alternateReferences>
  <we:properties>
    <we:property name="claude.fileId" value="&quot;6ddeeebf-c11c-47aa-af6d-bf796ee898fc&quot;"/>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0A643971D69DC41A41474DD89B52EBB" ma:contentTypeVersion="13" ma:contentTypeDescription="Create a new document." ma:contentTypeScope="" ma:versionID="66366e89cdd019a2d51d131b53086cac">
  <xsd:schema xmlns:xsd="http://www.w3.org/2001/XMLSchema" xmlns:xs="http://www.w3.org/2001/XMLSchema" xmlns:p="http://schemas.microsoft.com/office/2006/metadata/properties" xmlns:ns2="aee64952-42e3-4fc4-b622-95de8c6ada51" xmlns:ns3="1da56e6b-ac0e-4ffc-8b40-9e4a1d231754" targetNamespace="http://schemas.microsoft.com/office/2006/metadata/properties" ma:root="true" ma:fieldsID="c13fa34020094deecccf153fd5f2056b" ns2:_="" ns3:_="">
    <xsd:import namespace="aee64952-42e3-4fc4-b622-95de8c6ada51"/>
    <xsd:import namespace="1da56e6b-ac0e-4ffc-8b40-9e4a1d231754"/>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lcf76f155ced4ddcb4097134ff3c332f" minOccurs="0"/>
                <xsd:element ref="ns3:TaxCatchAll" minOccurs="0"/>
                <xsd:element ref="ns2:MediaServiceDateTaken" minOccurs="0"/>
                <xsd:element ref="ns2:MediaServiceOCR" minOccurs="0"/>
                <xsd:element ref="ns2:MediaServiceGenerationTime" minOccurs="0"/>
                <xsd:element ref="ns2:MediaServiceEventHashCode" minOccurs="0"/>
                <xsd:element ref="ns2:MediaServiceLocation" minOccurs="0"/>
                <xsd:element ref="ns2:MediaLengthInSecond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ee64952-42e3-4fc4-b622-95de8c6ada5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9f123c60-6d59-4beb-a46f-4c7d903a1f29" ma:termSetId="09814cd3-568e-fe90-9814-8d621ff8fb84" ma:anchorId="fba54fb3-c3e1-fe81-a776-ca4b69148c4d" ma:open="true" ma:isKeyword="false">
      <xsd:complexType>
        <xsd:sequence>
          <xsd:element ref="pc:Terms" minOccurs="0" maxOccurs="1"/>
        </xsd:sequence>
      </xsd:complexType>
    </xsd:element>
    <xsd:element name="MediaServiceDateTaken" ma:index="15" nillable="true" ma:displayName="MediaServiceDateTaken" ma:hidden="true" ma:indexed="true" ma:internalName="MediaServiceDateTake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Location" ma:index="19" nillable="true" ma:displayName="Location" ma:indexed="true"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schema>
  <xsd:schema xmlns:xsd="http://www.w3.org/2001/XMLSchema" xmlns:xs="http://www.w3.org/2001/XMLSchema" xmlns:dms="http://schemas.microsoft.com/office/2006/documentManagement/types" xmlns:pc="http://schemas.microsoft.com/office/infopath/2007/PartnerControls" targetNamespace="1da56e6b-ac0e-4ffc-8b40-9e4a1d231754"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da82a8a7-7260-45ae-beb4-7fa6dbd9e9ea}" ma:internalName="TaxCatchAll" ma:showField="CatchAllData" ma:web="1da56e6b-ac0e-4ffc-8b40-9e4a1d231754">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1da56e6b-ac0e-4ffc-8b40-9e4a1d231754" xsi:nil="true"/>
    <lcf76f155ced4ddcb4097134ff3c332f xmlns="aee64952-42e3-4fc4-b622-95de8c6ada51">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512905D-0E4B-4CB1-94B8-D98D7AF89462}">
  <ds:schemaRefs>
    <ds:schemaRef ds:uri="1da56e6b-ac0e-4ffc-8b40-9e4a1d231754"/>
    <ds:schemaRef ds:uri="aee64952-42e3-4fc4-b622-95de8c6ada51"/>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25A5FB2E-09FD-4A8B-AB71-DD85DE693754}">
  <ds:schemaRefs>
    <ds:schemaRef ds:uri="aee64952-42e3-4fc4-b622-95de8c6ada51"/>
    <ds:schemaRef ds:uri="1da56e6b-ac0e-4ffc-8b40-9e4a1d231754"/>
    <ds:schemaRef ds:uri="http://schemas.microsoft.com/office/2006/documentManagement/types"/>
    <ds:schemaRef ds:uri="http://purl.org/dc/terms/"/>
    <ds:schemaRef ds:uri="http://schemas.microsoft.com/office/2006/metadata/properties"/>
    <ds:schemaRef ds:uri="http://www.w3.org/XML/1998/namespace"/>
    <ds:schemaRef ds:uri="http://purl.org/dc/elements/1.1/"/>
    <ds:schemaRef ds:uri="http://schemas.microsoft.com/office/infopath/2007/PartnerControls"/>
    <ds:schemaRef ds:uri="http://schemas.openxmlformats.org/package/2006/metadata/core-properties"/>
    <ds:schemaRef ds:uri="http://purl.org/dc/dcmitype/"/>
  </ds:schemaRefs>
</ds:datastoreItem>
</file>

<file path=customXml/itemProps3.xml><?xml version="1.0" encoding="utf-8"?>
<ds:datastoreItem xmlns:ds="http://schemas.openxmlformats.org/officeDocument/2006/customXml" ds:itemID="{E104792F-15AB-4365-85B9-195FCED5E333}">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1274</Words>
  <Application>Microsoft Office PowerPoint</Application>
  <PresentationFormat>Widescreen</PresentationFormat>
  <Paragraphs>271</Paragraphs>
  <Slides>26</Slides>
  <Notes>26</Notes>
  <HiddenSlides>0</HiddenSlides>
  <MMClips>0</MMClips>
  <ScaleCrop>false</ScaleCrop>
  <HeadingPairs>
    <vt:vector size="4" baseType="variant">
      <vt:variant>
        <vt:lpstr>Theme</vt:lpstr>
      </vt:variant>
      <vt:variant>
        <vt:i4>3</vt:i4>
      </vt:variant>
      <vt:variant>
        <vt:lpstr>Slide Titles</vt:lpstr>
      </vt:variant>
      <vt:variant>
        <vt:i4>26</vt:i4>
      </vt:variant>
    </vt:vector>
  </HeadingPairs>
  <TitlesOfParts>
    <vt:vector size="29" baseType="lpstr">
      <vt:lpstr>Office Theme [1786385657882]</vt:lpstr>
      <vt:lpstr>1_Custom Design</vt:lpstr>
      <vt:lpstr>4_Custom Design</vt:lpstr>
      <vt:lpstr>Brimfield State Forest   Trail System Master Plan Public Meeting</vt:lpstr>
      <vt:lpstr>Commonwealth of Massachusetts</vt:lpstr>
      <vt:lpstr>DCR Mission and Core Principles</vt:lpstr>
      <vt:lpstr>Meeting Logistics</vt:lpstr>
      <vt:lpstr>Agenda</vt:lpstr>
      <vt:lpstr>Key Activities since Fall 2025 meeting</vt:lpstr>
      <vt:lpstr>Recap Findings: Trail and Property Inventory &amp; Assessment </vt:lpstr>
      <vt:lpstr>Current Authorized and Unauthorized Trails</vt:lpstr>
      <vt:lpstr>Survey Feedback</vt:lpstr>
      <vt:lpstr>Staff &amp; Collaborator Feedback</vt:lpstr>
      <vt:lpstr>Requested High-Use Mountain Biking Trail Loops </vt:lpstr>
      <vt:lpstr>General recommendations</vt:lpstr>
      <vt:lpstr>What Makes a Trail Sustainable?</vt:lpstr>
      <vt:lpstr>DRAFT  Co-Occurrence Analysis</vt:lpstr>
      <vt:lpstr>Figure 1. Proposed Trail System Map</vt:lpstr>
      <vt:lpstr>Evaluation of Requested High-Use Trail Loops </vt:lpstr>
      <vt:lpstr>Brimfield Trail Densities</vt:lpstr>
      <vt:lpstr>Figure 1. Proposed Trail System Map Trail Sustainability and Resource Protection</vt:lpstr>
      <vt:lpstr>Figure 1. Proposed Trail System Map Property Ownership and Connectivity</vt:lpstr>
      <vt:lpstr>Figure 1. Proposed Trail System Map Parking Areas and Trailheads </vt:lpstr>
      <vt:lpstr>Figure 1. Proposed Trail System Map Views, Destinations, and Points of Interest</vt:lpstr>
      <vt:lpstr>C1</vt:lpstr>
      <vt:lpstr>Implementation of Trail Recommendations</vt:lpstr>
      <vt:lpstr>Questions &amp; Discussion</vt:lpstr>
      <vt:lpstr>Public Feedback and Other </vt:lpstr>
      <vt:lpstr>Figure 1. Proposed Trail System</vt:lpstr>
    </vt:vector>
  </TitlesOfParts>
  <Company>MA DCR</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DCR Leominster State Forest Master Plan Public Meeting 2026</dc:title>
  <dc:subject>Public Meeting Presentation</dc:subject>
  <dc:creator>Massachusetts Department of Conservation and Recreation</dc:creator>
  <cp:lastModifiedBy>Katherine Kemen</cp:lastModifiedBy>
  <cp:revision>22</cp:revision>
  <dcterms:created xsi:type="dcterms:W3CDTF">2026-08-10T17:24:23Z</dcterms:created>
  <dcterms:modified xsi:type="dcterms:W3CDTF">2026-10-09T18:29:22Z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0x01010080A643971D69DC41A41474DD89B52EBB</vt:lpwstr>
  </property>
  <property fmtid="{D5CDD505-2E9C-101B-9397-08002B2CF9AE}" pid="3" name="MediaServiceImageTags">
    <vt:lpwstr/>
  </property>
</Properties>
</file>