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801600" cy="7772400"/>
  <p:notesSz cx="6950075" cy="9236075"/>
  <p:defaultTextStyle>
    <a:defPPr>
      <a:defRPr lang="en-US"/>
    </a:defPPr>
    <a:lvl1pPr marL="0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48" userDrawn="1">
          <p15:clr>
            <a:srgbClr val="A4A3A4"/>
          </p15:clr>
        </p15:guide>
        <p15:guide id="2" pos="403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001" autoAdjust="0"/>
    <p:restoredTop sz="94660"/>
  </p:normalViewPr>
  <p:slideViewPr>
    <p:cSldViewPr>
      <p:cViewPr varScale="1">
        <p:scale>
          <a:sx n="101" d="100"/>
          <a:sy n="101" d="100"/>
        </p:scale>
        <p:origin x="1260" y="108"/>
      </p:cViewPr>
      <p:guideLst>
        <p:guide orient="horz" pos="2448"/>
        <p:guide pos="403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2414482"/>
            <a:ext cx="10881360" cy="166602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20240" y="4404360"/>
            <a:ext cx="8961120" cy="19862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94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188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283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377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472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566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661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75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E4BBB-31FC-4605-9867-5C2E7F78410B}" type="datetimeFigureOut">
              <a:rPr lang="en-US" smtClean="0"/>
              <a:t>9/24/2020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07230-6DBF-473B-B2FF-058BF0CFC8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0767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E4BBB-31FC-4605-9867-5C2E7F78410B}" type="datetimeFigureOut">
              <a:rPr lang="en-US" smtClean="0"/>
              <a:t>9/24/2020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07230-6DBF-473B-B2FF-058BF0CFC8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439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81160" y="311257"/>
            <a:ext cx="2880360" cy="663172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40081" y="311257"/>
            <a:ext cx="8427720" cy="663172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E4BBB-31FC-4605-9867-5C2E7F78410B}" type="datetimeFigureOut">
              <a:rPr lang="en-US" smtClean="0"/>
              <a:t>9/24/2020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07230-6DBF-473B-B2FF-058BF0CFC8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1507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E4BBB-31FC-4605-9867-5C2E7F78410B}" type="datetimeFigureOut">
              <a:rPr lang="en-US" smtClean="0"/>
              <a:t>9/24/2020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07230-6DBF-473B-B2FF-058BF0CFC8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9920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1238" y="4994490"/>
            <a:ext cx="10881360" cy="1543685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1238" y="3294275"/>
            <a:ext cx="10881360" cy="1700212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944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1889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2833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3777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4722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5666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56611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07556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E4BBB-31FC-4605-9867-5C2E7F78410B}" type="datetimeFigureOut">
              <a:rPr lang="en-US" smtClean="0"/>
              <a:t>9/24/2020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07230-6DBF-473B-B2FF-058BF0CFC8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4205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40080" y="1813563"/>
            <a:ext cx="5654040" cy="5129425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7481" y="1813563"/>
            <a:ext cx="5654040" cy="5129425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E4BBB-31FC-4605-9867-5C2E7F78410B}" type="datetimeFigureOut">
              <a:rPr lang="en-US" smtClean="0"/>
              <a:t>9/24/2020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07230-6DBF-473B-B2FF-058BF0CFC8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4739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0082" y="1739795"/>
            <a:ext cx="5656263" cy="725064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44" indent="0">
              <a:buNone/>
              <a:defRPr sz="2200" b="1"/>
            </a:lvl2pPr>
            <a:lvl3pPr marL="1018890" indent="0">
              <a:buNone/>
              <a:defRPr sz="2000" b="1"/>
            </a:lvl3pPr>
            <a:lvl4pPr marL="1528335" indent="0">
              <a:buNone/>
              <a:defRPr sz="1800" b="1"/>
            </a:lvl4pPr>
            <a:lvl5pPr marL="2037779" indent="0">
              <a:buNone/>
              <a:defRPr sz="1800" b="1"/>
            </a:lvl5pPr>
            <a:lvl6pPr marL="2547225" indent="0">
              <a:buNone/>
              <a:defRPr sz="1800" b="1"/>
            </a:lvl6pPr>
            <a:lvl7pPr marL="3056669" indent="0">
              <a:buNone/>
              <a:defRPr sz="1800" b="1"/>
            </a:lvl7pPr>
            <a:lvl8pPr marL="3566114" indent="0">
              <a:buNone/>
              <a:defRPr sz="1800" b="1"/>
            </a:lvl8pPr>
            <a:lvl9pPr marL="4075560" indent="0">
              <a:buNone/>
              <a:defRPr sz="1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0082" y="2464859"/>
            <a:ext cx="5656263" cy="4478126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03036" y="1739795"/>
            <a:ext cx="5658486" cy="725064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44" indent="0">
              <a:buNone/>
              <a:defRPr sz="2200" b="1"/>
            </a:lvl2pPr>
            <a:lvl3pPr marL="1018890" indent="0">
              <a:buNone/>
              <a:defRPr sz="2000" b="1"/>
            </a:lvl3pPr>
            <a:lvl4pPr marL="1528335" indent="0">
              <a:buNone/>
              <a:defRPr sz="1800" b="1"/>
            </a:lvl4pPr>
            <a:lvl5pPr marL="2037779" indent="0">
              <a:buNone/>
              <a:defRPr sz="1800" b="1"/>
            </a:lvl5pPr>
            <a:lvl6pPr marL="2547225" indent="0">
              <a:buNone/>
              <a:defRPr sz="1800" b="1"/>
            </a:lvl6pPr>
            <a:lvl7pPr marL="3056669" indent="0">
              <a:buNone/>
              <a:defRPr sz="1800" b="1"/>
            </a:lvl7pPr>
            <a:lvl8pPr marL="3566114" indent="0">
              <a:buNone/>
              <a:defRPr sz="1800" b="1"/>
            </a:lvl8pPr>
            <a:lvl9pPr marL="4075560" indent="0">
              <a:buNone/>
              <a:defRPr sz="1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03036" y="2464859"/>
            <a:ext cx="5658486" cy="4478126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E4BBB-31FC-4605-9867-5C2E7F78410B}" type="datetimeFigureOut">
              <a:rPr lang="en-US" smtClean="0"/>
              <a:t>9/24/2020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07230-6DBF-473B-B2FF-058BF0CFC8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3171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E4BBB-31FC-4605-9867-5C2E7F78410B}" type="datetimeFigureOut">
              <a:rPr lang="en-US" smtClean="0"/>
              <a:t>9/24/2020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07230-6DBF-473B-B2FF-058BF0CFC8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9962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E4BBB-31FC-4605-9867-5C2E7F78410B}" type="datetimeFigureOut">
              <a:rPr lang="en-US" smtClean="0"/>
              <a:t>9/24/2020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07230-6DBF-473B-B2FF-058BF0CFC8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4878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1" y="309457"/>
            <a:ext cx="4211638" cy="1316990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5071" y="309457"/>
            <a:ext cx="7156450" cy="6633528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7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0081" y="1626447"/>
            <a:ext cx="4211638" cy="5316538"/>
          </a:xfrm>
        </p:spPr>
        <p:txBody>
          <a:bodyPr/>
          <a:lstStyle>
            <a:lvl1pPr marL="0" indent="0">
              <a:buNone/>
              <a:defRPr sz="1600"/>
            </a:lvl1pPr>
            <a:lvl2pPr marL="509444" indent="0">
              <a:buNone/>
              <a:defRPr sz="1300"/>
            </a:lvl2pPr>
            <a:lvl3pPr marL="1018890" indent="0">
              <a:buNone/>
              <a:defRPr sz="1100"/>
            </a:lvl3pPr>
            <a:lvl4pPr marL="1528335" indent="0">
              <a:buNone/>
              <a:defRPr sz="1000"/>
            </a:lvl4pPr>
            <a:lvl5pPr marL="2037779" indent="0">
              <a:buNone/>
              <a:defRPr sz="1000"/>
            </a:lvl5pPr>
            <a:lvl6pPr marL="2547225" indent="0">
              <a:buNone/>
              <a:defRPr sz="1000"/>
            </a:lvl6pPr>
            <a:lvl7pPr marL="3056669" indent="0">
              <a:buNone/>
              <a:defRPr sz="1000"/>
            </a:lvl7pPr>
            <a:lvl8pPr marL="3566114" indent="0">
              <a:buNone/>
              <a:defRPr sz="1000"/>
            </a:lvl8pPr>
            <a:lvl9pPr marL="407556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E4BBB-31FC-4605-9867-5C2E7F78410B}" type="datetimeFigureOut">
              <a:rPr lang="en-US" smtClean="0"/>
              <a:t>9/24/2020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07230-6DBF-473B-B2FF-058BF0CFC8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8085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9203" y="5440683"/>
            <a:ext cx="7680960" cy="642303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09203" y="694478"/>
            <a:ext cx="7680960" cy="4663440"/>
          </a:xfrm>
        </p:spPr>
        <p:txBody>
          <a:bodyPr/>
          <a:lstStyle>
            <a:lvl1pPr marL="0" indent="0">
              <a:buNone/>
              <a:defRPr sz="3600"/>
            </a:lvl1pPr>
            <a:lvl2pPr marL="509444" indent="0">
              <a:buNone/>
              <a:defRPr sz="3100"/>
            </a:lvl2pPr>
            <a:lvl3pPr marL="1018890" indent="0">
              <a:buNone/>
              <a:defRPr sz="2700"/>
            </a:lvl3pPr>
            <a:lvl4pPr marL="1528335" indent="0">
              <a:buNone/>
              <a:defRPr sz="2200"/>
            </a:lvl4pPr>
            <a:lvl5pPr marL="2037779" indent="0">
              <a:buNone/>
              <a:defRPr sz="2200"/>
            </a:lvl5pPr>
            <a:lvl6pPr marL="2547225" indent="0">
              <a:buNone/>
              <a:defRPr sz="2200"/>
            </a:lvl6pPr>
            <a:lvl7pPr marL="3056669" indent="0">
              <a:buNone/>
              <a:defRPr sz="2200"/>
            </a:lvl7pPr>
            <a:lvl8pPr marL="3566114" indent="0">
              <a:buNone/>
              <a:defRPr sz="2200"/>
            </a:lvl8pPr>
            <a:lvl9pPr marL="4075560" indent="0">
              <a:buNone/>
              <a:defRPr sz="2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09203" y="6082986"/>
            <a:ext cx="7680960" cy="912177"/>
          </a:xfrm>
        </p:spPr>
        <p:txBody>
          <a:bodyPr/>
          <a:lstStyle>
            <a:lvl1pPr marL="0" indent="0">
              <a:buNone/>
              <a:defRPr sz="1600"/>
            </a:lvl1pPr>
            <a:lvl2pPr marL="509444" indent="0">
              <a:buNone/>
              <a:defRPr sz="1300"/>
            </a:lvl2pPr>
            <a:lvl3pPr marL="1018890" indent="0">
              <a:buNone/>
              <a:defRPr sz="1100"/>
            </a:lvl3pPr>
            <a:lvl4pPr marL="1528335" indent="0">
              <a:buNone/>
              <a:defRPr sz="1000"/>
            </a:lvl4pPr>
            <a:lvl5pPr marL="2037779" indent="0">
              <a:buNone/>
              <a:defRPr sz="1000"/>
            </a:lvl5pPr>
            <a:lvl6pPr marL="2547225" indent="0">
              <a:buNone/>
              <a:defRPr sz="1000"/>
            </a:lvl6pPr>
            <a:lvl7pPr marL="3056669" indent="0">
              <a:buNone/>
              <a:defRPr sz="1000"/>
            </a:lvl7pPr>
            <a:lvl8pPr marL="3566114" indent="0">
              <a:buNone/>
              <a:defRPr sz="1000"/>
            </a:lvl8pPr>
            <a:lvl9pPr marL="407556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E4BBB-31FC-4605-9867-5C2E7F78410B}" type="datetimeFigureOut">
              <a:rPr lang="en-US" smtClean="0"/>
              <a:t>9/24/2020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07230-6DBF-473B-B2FF-058BF0CFC8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43965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0080" y="311256"/>
            <a:ext cx="11521440" cy="1295400"/>
          </a:xfrm>
          <a:prstGeom prst="rect">
            <a:avLst/>
          </a:prstGeom>
        </p:spPr>
        <p:txBody>
          <a:bodyPr vert="horz" lIns="101882" tIns="50941" rIns="101882" bIns="50941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0080" y="1813563"/>
            <a:ext cx="11521440" cy="5129425"/>
          </a:xfrm>
          <a:prstGeom prst="rect">
            <a:avLst/>
          </a:prstGeom>
        </p:spPr>
        <p:txBody>
          <a:bodyPr vert="horz" lIns="101882" tIns="50941" rIns="101882" bIns="50941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1" y="7203864"/>
            <a:ext cx="2987040" cy="413808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8E4BBB-31FC-4605-9867-5C2E7F78410B}" type="datetimeFigureOut">
              <a:rPr lang="en-US" smtClean="0"/>
              <a:t>9/24/2020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373881" y="7203864"/>
            <a:ext cx="4053840" cy="413808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174480" y="7203864"/>
            <a:ext cx="2987040" cy="413808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B07230-6DBF-473B-B2FF-058BF0CFC8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2622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1889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2083" indent="-382083" algn="l" defTabSz="1018890" rtl="0" eaLnBrk="1" latinLnBrk="0" hangingPunct="1">
        <a:spcBef>
          <a:spcPct val="20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27848" indent="-318404" algn="l" defTabSz="1018890" rtl="0" eaLnBrk="1" latinLnBrk="0" hangingPunct="1">
        <a:spcBef>
          <a:spcPct val="20000"/>
        </a:spcBef>
        <a:buFont typeface="Arial" panose="020B0604020202020204" pitchFamily="34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73612" indent="-254723" algn="l" defTabSz="1018890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783058" indent="-254723" algn="l" defTabSz="1018890" rtl="0" eaLnBrk="1" latinLnBrk="0" hangingPunct="1">
        <a:spcBef>
          <a:spcPct val="20000"/>
        </a:spcBef>
        <a:buFont typeface="Arial" panose="020B0604020202020204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92502" indent="-254723" algn="l" defTabSz="1018890" rtl="0" eaLnBrk="1" latinLnBrk="0" hangingPunct="1">
        <a:spcBef>
          <a:spcPct val="20000"/>
        </a:spcBef>
        <a:buFont typeface="Arial" panose="020B0604020202020204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801946" indent="-254723" algn="l" defTabSz="101889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11393" indent="-254723" algn="l" defTabSz="101889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20837" indent="-254723" algn="l" defTabSz="101889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30281" indent="-254723" algn="l" defTabSz="101889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188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9444" algn="l" defTabSz="10188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8890" algn="l" defTabSz="10188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8335" algn="l" defTabSz="10188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7779" algn="l" defTabSz="10188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7225" algn="l" defTabSz="10188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56669" algn="l" defTabSz="10188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66114" algn="l" defTabSz="10188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75560" algn="l" defTabSz="10188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Text Box 10"/>
          <p:cNvSpPr txBox="1"/>
          <p:nvPr/>
        </p:nvSpPr>
        <p:spPr>
          <a:xfrm rot="10800000" flipH="1" flipV="1">
            <a:off x="3093711" y="3348075"/>
            <a:ext cx="1386802" cy="45085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4F81BD"/>
            </a:solidFill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  <a:sp3d extrusionH="57150">
              <a:bevelT w="38100" h="38100"/>
            </a:sp3d>
          </a:bodyPr>
          <a:lstStyle/>
          <a:p>
            <a:pPr algn="ctr"/>
            <a:r>
              <a:rPr lang="en-US" sz="1100" b="1" dirty="0">
                <a:ln w="10541" cap="flat" cmpd="sng" algn="ctr">
                  <a:solidFill>
                    <a:srgbClr val="4579B8"/>
                  </a:solidFill>
                  <a:prstDash val="solid"/>
                  <a:round/>
                </a:ln>
                <a:solidFill>
                  <a:srgbClr val="4F81BD"/>
                </a:solidFill>
              </a:rPr>
              <a:t>Skill Development Track</a:t>
            </a:r>
            <a:endParaRPr lang="en-US" sz="1100" b="1" dirty="0"/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100" b="1" dirty="0">
                <a:ln w="10541" cap="flat" cmpd="sng" algn="ctr">
                  <a:solidFill>
                    <a:srgbClr val="4579B8"/>
                  </a:solidFill>
                  <a:prstDash val="solid"/>
                  <a:round/>
                </a:ln>
                <a:solidFill>
                  <a:srgbClr val="4F81BD"/>
                </a:solidFill>
                <a:latin typeface="Calibri"/>
                <a:ea typeface="Calibri"/>
                <a:cs typeface="Times New Roman"/>
              </a:rPr>
              <a:t> </a:t>
            </a:r>
            <a:endParaRPr lang="en-US" sz="1100" dirty="0">
              <a:latin typeface="Calibri"/>
              <a:ea typeface="Calibri"/>
              <a:cs typeface="Times New Roman"/>
            </a:endParaRPr>
          </a:p>
        </p:txBody>
      </p:sp>
      <p:sp>
        <p:nvSpPr>
          <p:cNvPr id="69" name="Text Box 20"/>
          <p:cNvSpPr txBox="1"/>
          <p:nvPr/>
        </p:nvSpPr>
        <p:spPr>
          <a:xfrm>
            <a:off x="7734001" y="7362042"/>
            <a:ext cx="2691606" cy="334403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rgbClr val="4F81BD"/>
            </a:solidFill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  <a:sp3d extrusionH="57150">
              <a:bevelT w="38100" h="38100"/>
            </a:sp3d>
          </a:bodyPr>
          <a:lstStyle/>
          <a:p>
            <a:pPr algn="ctr"/>
            <a:r>
              <a:rPr lang="en-US" sz="1800" b="1" dirty="0">
                <a:ln w="10541" cap="flat" cmpd="sng" algn="ctr">
                  <a:solidFill>
                    <a:srgbClr val="4579B8"/>
                  </a:solidFill>
                  <a:prstDash val="solid"/>
                  <a:round/>
                </a:ln>
                <a:solidFill>
                  <a:srgbClr val="4F81BD"/>
                </a:solidFill>
              </a:rPr>
              <a:t>Job</a:t>
            </a:r>
            <a:r>
              <a:rPr lang="en-US" sz="1400" b="1" dirty="0">
                <a:ln w="10541" cap="flat" cmpd="sng" algn="ctr">
                  <a:solidFill>
                    <a:srgbClr val="4579B8"/>
                  </a:solidFill>
                  <a:prstDash val="solid"/>
                  <a:round/>
                </a:ln>
                <a:solidFill>
                  <a:srgbClr val="4F81BD"/>
                </a:solidFill>
              </a:rPr>
              <a:t> </a:t>
            </a:r>
            <a:r>
              <a:rPr lang="en-US" sz="1800" b="1" dirty="0">
                <a:ln w="10541" cap="flat" cmpd="sng" algn="ctr">
                  <a:solidFill>
                    <a:srgbClr val="4579B8"/>
                  </a:solidFill>
                  <a:prstDash val="solid"/>
                  <a:round/>
                </a:ln>
                <a:solidFill>
                  <a:srgbClr val="4F81BD"/>
                </a:solidFill>
              </a:rPr>
              <a:t>Placement</a:t>
            </a:r>
            <a:endParaRPr lang="en-US" sz="1800" dirty="0"/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800" b="1" dirty="0">
                <a:ln w="10541" cap="flat" cmpd="sng" algn="ctr">
                  <a:solidFill>
                    <a:srgbClr val="4579B8"/>
                  </a:solidFill>
                  <a:prstDash val="solid"/>
                  <a:round/>
                </a:ln>
                <a:solidFill>
                  <a:srgbClr val="4F81BD"/>
                </a:solidFill>
                <a:latin typeface="Calibri"/>
                <a:ea typeface="Calibri"/>
                <a:cs typeface="Times New Roman"/>
              </a:rPr>
              <a:t> </a:t>
            </a:r>
            <a:endParaRPr lang="en-US" sz="1800" dirty="0">
              <a:latin typeface="Calibri"/>
              <a:ea typeface="Calibri"/>
              <a:cs typeface="Times New Roman"/>
            </a:endParaRPr>
          </a:p>
        </p:txBody>
      </p:sp>
      <p:sp>
        <p:nvSpPr>
          <p:cNvPr id="7" name="Text Box 9"/>
          <p:cNvSpPr txBox="1"/>
          <p:nvPr/>
        </p:nvSpPr>
        <p:spPr>
          <a:xfrm>
            <a:off x="522197" y="1761112"/>
            <a:ext cx="2022814" cy="499926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4F81BD"/>
            </a:solidFill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  <a:sp3d extrusionH="57150">
              <a:bevelT w="38100" h="38100"/>
            </a:sp3d>
          </a:bodyPr>
          <a:lstStyle/>
          <a:p>
            <a:pPr algn="ctr"/>
            <a:r>
              <a:rPr lang="en-US" sz="1400" b="1" dirty="0">
                <a:ln w="10541" cap="flat" cmpd="sng" algn="ctr">
                  <a:solidFill>
                    <a:srgbClr val="4579B8"/>
                  </a:solidFill>
                  <a:prstDash val="solid"/>
                  <a:round/>
                </a:ln>
                <a:solidFill>
                  <a:srgbClr val="4F81BD"/>
                </a:solidFill>
              </a:rPr>
              <a:t>Shared Customer</a:t>
            </a:r>
          </a:p>
          <a:p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Partners will prioritize those individuals confronted by the greatest barriers to employment. These persons include individuals and youth with disabilities; displaced homemakers; low-income individuals; older individuals; ex-offenders; homeless individuals; youth who are in or have aged out of the foster care system; individuals who are English language learners; individuals who have low levels of literacy; individuals facing substantial cultural barriers; farmworkers; individuals within two years of exhausting lifetime eligibility under the TANF program; single parents and single pregnant women; and long-term unemployed individuals.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200" b="1" dirty="0">
                <a:ln w="10541" cap="flat" cmpd="sng" algn="ctr">
                  <a:solidFill>
                    <a:srgbClr val="4579B8"/>
                  </a:solidFill>
                  <a:prstDash val="solid"/>
                  <a:round/>
                </a:ln>
                <a:solidFill>
                  <a:srgbClr val="4F81BD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 </a:t>
            </a:r>
            <a:endParaRPr lang="en-US" sz="12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</p:txBody>
      </p:sp>
      <p:sp>
        <p:nvSpPr>
          <p:cNvPr id="17" name="Text Box 7"/>
          <p:cNvSpPr txBox="1"/>
          <p:nvPr/>
        </p:nvSpPr>
        <p:spPr>
          <a:xfrm>
            <a:off x="6704510" y="2637571"/>
            <a:ext cx="1362075" cy="51435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4F81BD"/>
            </a:solidFill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  <a:sp3d extrusionH="57150">
              <a:bevelT w="38100" h="38100"/>
            </a:sp3d>
          </a:bodyPr>
          <a:lstStyle/>
          <a:p>
            <a:pPr algn="ctr"/>
            <a:r>
              <a:rPr lang="en-US" sz="1400" b="1" dirty="0">
                <a:ln w="10541" cap="flat" cmpd="sng" algn="ctr">
                  <a:solidFill>
                    <a:srgbClr val="4579B8"/>
                  </a:solidFill>
                  <a:prstDash val="solid"/>
                  <a:round/>
                </a:ln>
                <a:solidFill>
                  <a:srgbClr val="4F81BD"/>
                </a:solidFill>
              </a:rPr>
              <a:t>Triage</a:t>
            </a:r>
            <a:endParaRPr lang="en-US" dirty="0"/>
          </a:p>
          <a:p>
            <a:pPr algn="ctr"/>
            <a:r>
              <a:rPr lang="en-US" sz="1400" b="1" dirty="0">
                <a:ln w="10541" cap="flat" cmpd="sng" algn="ctr">
                  <a:solidFill>
                    <a:srgbClr val="4579B8"/>
                  </a:solidFill>
                  <a:prstDash val="solid"/>
                  <a:round/>
                </a:ln>
                <a:solidFill>
                  <a:srgbClr val="4F81BD"/>
                </a:solidFill>
              </a:rPr>
              <a:t>Job Quest</a:t>
            </a:r>
            <a:endParaRPr lang="en-US" dirty="0"/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3600" b="1" dirty="0">
                <a:ln w="10541" cap="flat" cmpd="sng" algn="ctr">
                  <a:solidFill>
                    <a:srgbClr val="4579B8"/>
                  </a:solidFill>
                  <a:prstDash val="solid"/>
                  <a:round/>
                </a:ln>
                <a:solidFill>
                  <a:srgbClr val="4F81BD"/>
                </a:solidFill>
                <a:latin typeface="Calibri"/>
                <a:ea typeface="Calibri"/>
                <a:cs typeface="Times New Roman"/>
              </a:rPr>
              <a:t> </a:t>
            </a:r>
            <a:endParaRPr lang="en-US" sz="1100" dirty="0">
              <a:latin typeface="Calibri"/>
              <a:ea typeface="Calibri"/>
              <a:cs typeface="Times New Roman"/>
            </a:endParaRPr>
          </a:p>
        </p:txBody>
      </p:sp>
      <p:sp>
        <p:nvSpPr>
          <p:cNvPr id="19" name="Text Box 10"/>
          <p:cNvSpPr txBox="1"/>
          <p:nvPr/>
        </p:nvSpPr>
        <p:spPr>
          <a:xfrm>
            <a:off x="4700485" y="3338947"/>
            <a:ext cx="1474104" cy="45997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4F81BD"/>
            </a:solidFill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  <a:sp3d extrusionH="57150">
              <a:bevelT w="38100" h="38100"/>
            </a:sp3d>
          </a:bodyPr>
          <a:lstStyle/>
          <a:p>
            <a:pPr algn="ctr"/>
            <a:r>
              <a:rPr lang="en-US" sz="1100" b="1" dirty="0">
                <a:ln w="10541" cap="flat" cmpd="sng" algn="ctr">
                  <a:solidFill>
                    <a:srgbClr val="4579B8"/>
                  </a:solidFill>
                  <a:prstDash val="solid"/>
                  <a:round/>
                </a:ln>
                <a:solidFill>
                  <a:srgbClr val="4F81BD"/>
                </a:solidFill>
              </a:rPr>
              <a:t>Job Search/Job Readiness Track </a:t>
            </a:r>
            <a:endParaRPr lang="en-US" sz="1100" b="1" dirty="0"/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400" b="1" dirty="0">
                <a:ln w="10541" cap="flat" cmpd="sng" algn="ctr">
                  <a:solidFill>
                    <a:srgbClr val="4579B8"/>
                  </a:solidFill>
                  <a:prstDash val="solid"/>
                  <a:round/>
                </a:ln>
                <a:solidFill>
                  <a:srgbClr val="4F81BD"/>
                </a:solidFill>
                <a:latin typeface="Calibri"/>
                <a:ea typeface="Calibri"/>
                <a:cs typeface="Times New Roman"/>
              </a:rPr>
              <a:t> </a:t>
            </a:r>
            <a:endParaRPr lang="en-US" sz="1400" dirty="0">
              <a:latin typeface="Calibri"/>
              <a:ea typeface="Calibri"/>
              <a:cs typeface="Times New Roman"/>
            </a:endParaRPr>
          </a:p>
        </p:txBody>
      </p:sp>
      <p:sp>
        <p:nvSpPr>
          <p:cNvPr id="21" name="Text Box 12"/>
          <p:cNvSpPr txBox="1"/>
          <p:nvPr/>
        </p:nvSpPr>
        <p:spPr>
          <a:xfrm>
            <a:off x="4692360" y="4776575"/>
            <a:ext cx="1456909" cy="74146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4F81BD"/>
            </a:solidFill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  <a:sp3d extrusionH="57150">
              <a:bevelT w="38100" h="38100"/>
            </a:sp3d>
          </a:bodyPr>
          <a:lstStyle/>
          <a:p>
            <a:pPr algn="ctr"/>
            <a:r>
              <a:rPr lang="en-US" sz="1400" b="1" dirty="0">
                <a:ln w="10541" cap="flat" cmpd="sng" algn="ctr">
                  <a:solidFill>
                    <a:srgbClr val="4579B8"/>
                  </a:solidFill>
                  <a:prstDash val="solid"/>
                  <a:round/>
                </a:ln>
                <a:solidFill>
                  <a:srgbClr val="4F81BD"/>
                </a:solidFill>
              </a:rPr>
              <a:t>CR 101,  TORQ, Resume, Interview</a:t>
            </a:r>
            <a:endParaRPr lang="en-US" dirty="0"/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3600" b="1" dirty="0">
                <a:ln w="10541" cap="flat" cmpd="sng" algn="ctr">
                  <a:solidFill>
                    <a:srgbClr val="4579B8"/>
                  </a:solidFill>
                  <a:prstDash val="solid"/>
                  <a:round/>
                </a:ln>
                <a:solidFill>
                  <a:srgbClr val="4F81BD"/>
                </a:solidFill>
                <a:latin typeface="Calibri"/>
                <a:ea typeface="Calibri"/>
                <a:cs typeface="Times New Roman"/>
              </a:rPr>
              <a:t> </a:t>
            </a:r>
            <a:endParaRPr lang="en-US" sz="1100" dirty="0">
              <a:latin typeface="Calibri"/>
              <a:ea typeface="Calibri"/>
              <a:cs typeface="Times New Roman"/>
            </a:endParaRPr>
          </a:p>
        </p:txBody>
      </p:sp>
      <p:sp>
        <p:nvSpPr>
          <p:cNvPr id="41" name="Text Box 16"/>
          <p:cNvSpPr txBox="1"/>
          <p:nvPr/>
        </p:nvSpPr>
        <p:spPr>
          <a:xfrm>
            <a:off x="6706871" y="5111593"/>
            <a:ext cx="1362075" cy="55451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4F81BD"/>
            </a:solidFill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  <a:sp3d extrusionH="57150">
              <a:bevelT w="38100" h="38100"/>
            </a:sp3d>
          </a:bodyPr>
          <a:lstStyle/>
          <a:p>
            <a:pPr algn="ctr"/>
            <a:r>
              <a:rPr lang="en-US" sz="1400" b="1" dirty="0">
                <a:ln w="10541" cap="flat" cmpd="sng" algn="ctr">
                  <a:solidFill>
                    <a:srgbClr val="4579B8"/>
                  </a:solidFill>
                  <a:prstDash val="solid"/>
                  <a:round/>
                </a:ln>
                <a:solidFill>
                  <a:srgbClr val="4F81BD"/>
                </a:solidFill>
              </a:rPr>
              <a:t>Job Fairs</a:t>
            </a:r>
            <a:endParaRPr lang="en-US" dirty="0"/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3600" b="1" dirty="0">
                <a:ln w="10541" cap="flat" cmpd="sng" algn="ctr">
                  <a:solidFill>
                    <a:srgbClr val="4579B8"/>
                  </a:solidFill>
                  <a:prstDash val="solid"/>
                  <a:round/>
                </a:ln>
                <a:solidFill>
                  <a:srgbClr val="4F81BD"/>
                </a:solidFill>
                <a:latin typeface="Calibri"/>
                <a:ea typeface="Calibri"/>
                <a:cs typeface="Times New Roman"/>
              </a:rPr>
              <a:t> </a:t>
            </a:r>
            <a:endParaRPr lang="en-US" sz="1100" dirty="0">
              <a:latin typeface="Calibri"/>
              <a:ea typeface="Calibri"/>
              <a:cs typeface="Times New Roman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622035" y="337651"/>
            <a:ext cx="175861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Attachment A</a:t>
            </a:r>
          </a:p>
        </p:txBody>
      </p:sp>
      <p:sp>
        <p:nvSpPr>
          <p:cNvPr id="22" name="Text Box 13"/>
          <p:cNvSpPr txBox="1"/>
          <p:nvPr/>
        </p:nvSpPr>
        <p:spPr>
          <a:xfrm>
            <a:off x="3093711" y="3850071"/>
            <a:ext cx="1386802" cy="41312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4F81BD"/>
            </a:solidFill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  <a:sp3d extrusionH="57150">
              <a:bevelT w="38100" h="38100"/>
            </a:sp3d>
          </a:bodyPr>
          <a:lstStyle/>
          <a:p>
            <a:pPr algn="ctr"/>
            <a:r>
              <a:rPr lang="en-US" sz="1400" b="1" dirty="0">
                <a:ln w="10541" cap="flat" cmpd="sng" algn="ctr">
                  <a:solidFill>
                    <a:srgbClr val="4579B8"/>
                  </a:solidFill>
                  <a:prstDash val="solid"/>
                  <a:round/>
                </a:ln>
                <a:solidFill>
                  <a:srgbClr val="4F81BD"/>
                </a:solidFill>
              </a:rPr>
              <a:t>Assessment</a:t>
            </a:r>
            <a:endParaRPr lang="en-US" dirty="0"/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3600" b="1" dirty="0">
                <a:ln w="10541" cap="flat" cmpd="sng" algn="ctr">
                  <a:solidFill>
                    <a:srgbClr val="4579B8"/>
                  </a:solidFill>
                  <a:prstDash val="solid"/>
                  <a:round/>
                </a:ln>
                <a:solidFill>
                  <a:srgbClr val="4F81BD"/>
                </a:solidFill>
                <a:latin typeface="Calibri"/>
                <a:ea typeface="Calibri"/>
                <a:cs typeface="Times New Roman"/>
              </a:rPr>
              <a:t> </a:t>
            </a:r>
            <a:endParaRPr lang="en-US" sz="1100" dirty="0">
              <a:latin typeface="Calibri"/>
              <a:ea typeface="Calibri"/>
              <a:cs typeface="Times New Roman"/>
            </a:endParaRPr>
          </a:p>
        </p:txBody>
      </p:sp>
      <p:sp>
        <p:nvSpPr>
          <p:cNvPr id="66" name="Left Arrow 65"/>
          <p:cNvSpPr/>
          <p:nvPr/>
        </p:nvSpPr>
        <p:spPr>
          <a:xfrm rot="18877337" flipV="1">
            <a:off x="3082375" y="1687593"/>
            <a:ext cx="405767" cy="177413"/>
          </a:xfrm>
          <a:prstGeom prst="leftArrow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38" name="Text Box 14"/>
          <p:cNvSpPr txBox="1"/>
          <p:nvPr/>
        </p:nvSpPr>
        <p:spPr>
          <a:xfrm>
            <a:off x="6706871" y="3322955"/>
            <a:ext cx="1362075" cy="45085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4F81BD"/>
            </a:solidFill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  <a:sp3d extrusionH="57150">
              <a:bevelT w="38100" h="38100"/>
            </a:sp3d>
          </a:bodyPr>
          <a:lstStyle/>
          <a:p>
            <a:pPr algn="ctr"/>
            <a:r>
              <a:rPr lang="en-US" sz="1400" b="1">
                <a:ln w="10541" cap="flat" cmpd="sng" algn="ctr">
                  <a:solidFill>
                    <a:srgbClr val="4579B8"/>
                  </a:solidFill>
                  <a:prstDash val="solid"/>
                  <a:round/>
                </a:ln>
                <a:solidFill>
                  <a:srgbClr val="4F81BD"/>
                </a:solidFill>
              </a:rPr>
              <a:t>Resource Room</a:t>
            </a:r>
            <a:endParaRPr lang="en-US"/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3600" b="1">
                <a:ln w="10541" cap="flat" cmpd="sng" algn="ctr">
                  <a:solidFill>
                    <a:srgbClr val="4579B8"/>
                  </a:solidFill>
                  <a:prstDash val="solid"/>
                  <a:round/>
                </a:ln>
                <a:solidFill>
                  <a:srgbClr val="4F81BD"/>
                </a:solidFill>
                <a:latin typeface="Calibri"/>
                <a:ea typeface="Calibri"/>
                <a:cs typeface="Times New Roman"/>
              </a:rPr>
              <a:t> </a:t>
            </a:r>
            <a:endParaRPr lang="en-US" sz="1100">
              <a:latin typeface="Calibri"/>
              <a:ea typeface="Calibri"/>
              <a:cs typeface="Times New Roman"/>
            </a:endParaRPr>
          </a:p>
        </p:txBody>
      </p:sp>
      <p:sp>
        <p:nvSpPr>
          <p:cNvPr id="40" name="Text Box 15"/>
          <p:cNvSpPr txBox="1"/>
          <p:nvPr/>
        </p:nvSpPr>
        <p:spPr>
          <a:xfrm>
            <a:off x="6706871" y="4204081"/>
            <a:ext cx="1362075" cy="42193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4F81BD"/>
            </a:solidFill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  <a:sp3d extrusionH="57150">
              <a:bevelT w="38100" h="38100"/>
            </a:sp3d>
          </a:bodyPr>
          <a:lstStyle/>
          <a:p>
            <a:pPr algn="ctr"/>
            <a:r>
              <a:rPr lang="en-US" sz="1400" b="1" dirty="0">
                <a:ln w="10541" cap="flat" cmpd="sng" algn="ctr">
                  <a:solidFill>
                    <a:srgbClr val="4579B8"/>
                  </a:solidFill>
                  <a:prstDash val="solid"/>
                  <a:round/>
                </a:ln>
                <a:solidFill>
                  <a:srgbClr val="4F81BD"/>
                </a:solidFill>
              </a:rPr>
              <a:t>Workshops</a:t>
            </a:r>
            <a:endParaRPr lang="en-US" dirty="0"/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3600" b="1" dirty="0">
                <a:ln w="10541" cap="flat" cmpd="sng" algn="ctr">
                  <a:solidFill>
                    <a:srgbClr val="4579B8"/>
                  </a:solidFill>
                  <a:prstDash val="solid"/>
                  <a:round/>
                </a:ln>
                <a:solidFill>
                  <a:srgbClr val="4F81BD"/>
                </a:solidFill>
                <a:latin typeface="Calibri"/>
                <a:ea typeface="Calibri"/>
                <a:cs typeface="Times New Roman"/>
              </a:rPr>
              <a:t> </a:t>
            </a:r>
            <a:endParaRPr lang="en-US" sz="1100" dirty="0">
              <a:latin typeface="Calibri"/>
              <a:ea typeface="Calibri"/>
              <a:cs typeface="Times New Roman"/>
            </a:endParaRPr>
          </a:p>
        </p:txBody>
      </p:sp>
      <p:sp>
        <p:nvSpPr>
          <p:cNvPr id="76" name="Text Box 13"/>
          <p:cNvSpPr txBox="1"/>
          <p:nvPr/>
        </p:nvSpPr>
        <p:spPr>
          <a:xfrm>
            <a:off x="4703394" y="4345126"/>
            <a:ext cx="1454473" cy="34702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4F81BD"/>
            </a:solidFill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  <a:sp3d extrusionH="57150">
              <a:bevelT w="38100" h="38100"/>
            </a:sp3d>
          </a:bodyPr>
          <a:lstStyle/>
          <a:p>
            <a:pPr algn="ctr"/>
            <a:r>
              <a:rPr lang="en-US" sz="1400" b="1" dirty="0">
                <a:ln w="10541" cap="flat" cmpd="sng" algn="ctr">
                  <a:solidFill>
                    <a:srgbClr val="4579B8"/>
                  </a:solidFill>
                  <a:prstDash val="solid"/>
                  <a:round/>
                </a:ln>
                <a:solidFill>
                  <a:srgbClr val="4F81BD"/>
                </a:solidFill>
              </a:rPr>
              <a:t>Eligibility</a:t>
            </a:r>
            <a:endParaRPr lang="en-US" dirty="0"/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3600" b="1" dirty="0">
                <a:ln w="10541" cap="flat" cmpd="sng" algn="ctr">
                  <a:solidFill>
                    <a:srgbClr val="4579B8"/>
                  </a:solidFill>
                  <a:prstDash val="solid"/>
                  <a:round/>
                </a:ln>
                <a:solidFill>
                  <a:srgbClr val="4F81BD"/>
                </a:solidFill>
                <a:latin typeface="Calibri"/>
                <a:ea typeface="Calibri"/>
                <a:cs typeface="Times New Roman"/>
              </a:rPr>
              <a:t> </a:t>
            </a:r>
            <a:endParaRPr lang="en-US" sz="1100" dirty="0">
              <a:latin typeface="Calibri"/>
              <a:ea typeface="Calibri"/>
              <a:cs typeface="Times New Roman"/>
            </a:endParaRPr>
          </a:p>
        </p:txBody>
      </p:sp>
      <p:sp>
        <p:nvSpPr>
          <p:cNvPr id="80" name="Left Arrow 79"/>
          <p:cNvSpPr/>
          <p:nvPr/>
        </p:nvSpPr>
        <p:spPr>
          <a:xfrm rot="16200000" flipV="1">
            <a:off x="3761143" y="3006877"/>
            <a:ext cx="495614" cy="136537"/>
          </a:xfrm>
          <a:prstGeom prst="leftArrow">
            <a:avLst/>
          </a:prstGeom>
          <a:solidFill>
            <a:schemeClr val="accent3">
              <a:lumMod val="60000"/>
              <a:lumOff val="40000"/>
            </a:schemeClr>
          </a:solidFill>
          <a:ln w="25400" cap="flat" cmpd="sng" algn="ctr">
            <a:solidFill>
              <a:schemeClr val="tx1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81" name="Left Arrow 80"/>
          <p:cNvSpPr/>
          <p:nvPr/>
        </p:nvSpPr>
        <p:spPr>
          <a:xfrm rot="16200000" flipV="1">
            <a:off x="5056726" y="3005564"/>
            <a:ext cx="481203" cy="118406"/>
          </a:xfrm>
          <a:prstGeom prst="leftArrow">
            <a:avLst/>
          </a:prstGeom>
          <a:solidFill>
            <a:schemeClr val="accent3">
              <a:lumMod val="60000"/>
              <a:lumOff val="40000"/>
            </a:schemeClr>
          </a:solidFill>
          <a:ln w="25400" cap="flat" cmpd="sng" algn="ctr">
            <a:solidFill>
              <a:schemeClr val="tx1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86" name="Text Box 13"/>
          <p:cNvSpPr txBox="1"/>
          <p:nvPr/>
        </p:nvSpPr>
        <p:spPr>
          <a:xfrm>
            <a:off x="3093712" y="4345127"/>
            <a:ext cx="1386801" cy="34702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4F81BD"/>
            </a:solidFill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  <a:sp3d extrusionH="57150">
              <a:bevelT w="38100" h="38100"/>
            </a:sp3d>
          </a:bodyPr>
          <a:lstStyle/>
          <a:p>
            <a:pPr algn="ctr"/>
            <a:r>
              <a:rPr lang="en-US" sz="1400" b="1" dirty="0">
                <a:ln w="10541" cap="flat" cmpd="sng" algn="ctr">
                  <a:solidFill>
                    <a:srgbClr val="4579B8"/>
                  </a:solidFill>
                  <a:prstDash val="solid"/>
                  <a:round/>
                </a:ln>
                <a:solidFill>
                  <a:srgbClr val="4F81BD"/>
                </a:solidFill>
              </a:rPr>
              <a:t>Eligibility</a:t>
            </a:r>
            <a:endParaRPr lang="en-US" dirty="0"/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3600" b="1" dirty="0">
                <a:ln w="10541" cap="flat" cmpd="sng" algn="ctr">
                  <a:solidFill>
                    <a:srgbClr val="4579B8"/>
                  </a:solidFill>
                  <a:prstDash val="solid"/>
                  <a:round/>
                </a:ln>
                <a:solidFill>
                  <a:srgbClr val="4F81BD"/>
                </a:solidFill>
                <a:latin typeface="Calibri"/>
                <a:ea typeface="Calibri"/>
                <a:cs typeface="Times New Roman"/>
              </a:rPr>
              <a:t> </a:t>
            </a:r>
            <a:endParaRPr lang="en-US" sz="1100" dirty="0">
              <a:latin typeface="Calibri"/>
              <a:ea typeface="Calibri"/>
              <a:cs typeface="Times New Roman"/>
            </a:endParaRPr>
          </a:p>
        </p:txBody>
      </p:sp>
      <p:sp>
        <p:nvSpPr>
          <p:cNvPr id="64" name="Text Box 13"/>
          <p:cNvSpPr txBox="1"/>
          <p:nvPr/>
        </p:nvSpPr>
        <p:spPr>
          <a:xfrm>
            <a:off x="3093711" y="4783926"/>
            <a:ext cx="1386802" cy="34586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4F81BD"/>
            </a:solidFill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  <a:sp3d extrusionH="57150">
              <a:bevelT w="38100" h="38100"/>
            </a:sp3d>
          </a:bodyPr>
          <a:lstStyle/>
          <a:p>
            <a:pPr algn="ctr"/>
            <a:r>
              <a:rPr lang="en-US" sz="1400" b="1" dirty="0">
                <a:ln w="10541" cap="flat" cmpd="sng" algn="ctr">
                  <a:solidFill>
                    <a:srgbClr val="4579B8"/>
                  </a:solidFill>
                  <a:prstDash val="solid"/>
                  <a:round/>
                </a:ln>
                <a:solidFill>
                  <a:srgbClr val="4F81BD"/>
                </a:solidFill>
                <a:latin typeface="Calibri"/>
                <a:ea typeface="Calibri"/>
                <a:cs typeface="Times New Roman"/>
              </a:rPr>
              <a:t>Ind. Counseling</a:t>
            </a:r>
            <a:endParaRPr lang="en-US" sz="1400" dirty="0">
              <a:latin typeface="Calibri"/>
              <a:ea typeface="Calibri"/>
              <a:cs typeface="Times New Roman"/>
            </a:endParaRPr>
          </a:p>
        </p:txBody>
      </p:sp>
      <p:sp>
        <p:nvSpPr>
          <p:cNvPr id="71" name="Text Box 13"/>
          <p:cNvSpPr txBox="1"/>
          <p:nvPr/>
        </p:nvSpPr>
        <p:spPr>
          <a:xfrm>
            <a:off x="4700485" y="3848673"/>
            <a:ext cx="1457382" cy="41312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4F81BD"/>
            </a:solidFill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  <a:sp3d extrusionH="57150">
              <a:bevelT w="38100" h="38100"/>
            </a:sp3d>
          </a:bodyPr>
          <a:lstStyle/>
          <a:p>
            <a:pPr algn="ctr"/>
            <a:r>
              <a:rPr lang="en-US" sz="1400" b="1" dirty="0">
                <a:ln w="10541" cap="flat" cmpd="sng" algn="ctr">
                  <a:solidFill>
                    <a:srgbClr val="4579B8"/>
                  </a:solidFill>
                  <a:prstDash val="solid"/>
                  <a:round/>
                </a:ln>
                <a:solidFill>
                  <a:srgbClr val="4F81BD"/>
                </a:solidFill>
              </a:rPr>
              <a:t>Assessment</a:t>
            </a:r>
            <a:endParaRPr lang="en-US" dirty="0"/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3600" b="1" dirty="0">
                <a:ln w="10541" cap="flat" cmpd="sng" algn="ctr">
                  <a:solidFill>
                    <a:srgbClr val="4579B8"/>
                  </a:solidFill>
                  <a:prstDash val="solid"/>
                  <a:round/>
                </a:ln>
                <a:solidFill>
                  <a:srgbClr val="4F81BD"/>
                </a:solidFill>
                <a:latin typeface="Calibri"/>
                <a:ea typeface="Calibri"/>
                <a:cs typeface="Times New Roman"/>
              </a:rPr>
              <a:t> </a:t>
            </a:r>
            <a:endParaRPr lang="en-US" sz="1100" dirty="0">
              <a:latin typeface="Calibri"/>
              <a:ea typeface="Calibri"/>
              <a:cs typeface="Times New Roman"/>
            </a:endParaRPr>
          </a:p>
        </p:txBody>
      </p:sp>
      <p:sp>
        <p:nvSpPr>
          <p:cNvPr id="72" name="Text Box 13"/>
          <p:cNvSpPr txBox="1"/>
          <p:nvPr/>
        </p:nvSpPr>
        <p:spPr>
          <a:xfrm>
            <a:off x="3093712" y="5207116"/>
            <a:ext cx="1386801" cy="31469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4F81BD"/>
            </a:solidFill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  <a:sp3d extrusionH="57150">
              <a:bevelT w="38100" h="38100"/>
            </a:sp3d>
          </a:bodyPr>
          <a:lstStyle/>
          <a:p>
            <a:pPr algn="ctr"/>
            <a:r>
              <a:rPr lang="en-US" sz="1400" b="1" dirty="0">
                <a:ln w="10541" cap="flat" cmpd="sng" algn="ctr">
                  <a:solidFill>
                    <a:srgbClr val="4579B8"/>
                  </a:solidFill>
                  <a:prstDash val="solid"/>
                  <a:round/>
                </a:ln>
                <a:solidFill>
                  <a:srgbClr val="4F81BD"/>
                </a:solidFill>
                <a:latin typeface="Calibri"/>
                <a:ea typeface="Calibri"/>
                <a:cs typeface="Times New Roman"/>
              </a:rPr>
              <a:t>Training</a:t>
            </a:r>
            <a:endParaRPr lang="en-US" sz="1400" dirty="0">
              <a:latin typeface="Calibri"/>
              <a:ea typeface="Calibri"/>
              <a:cs typeface="Times New Roman"/>
            </a:endParaRPr>
          </a:p>
        </p:txBody>
      </p:sp>
      <p:sp>
        <p:nvSpPr>
          <p:cNvPr id="88" name="Text Box 18"/>
          <p:cNvSpPr txBox="1"/>
          <p:nvPr/>
        </p:nvSpPr>
        <p:spPr>
          <a:xfrm>
            <a:off x="8146401" y="6799710"/>
            <a:ext cx="1805973" cy="34148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rgbClr val="4F81BD"/>
            </a:solidFill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  <a:sp3d extrusionH="57150">
              <a:bevelT w="38100" h="38100"/>
            </a:sp3d>
          </a:bodyPr>
          <a:lstStyle/>
          <a:p>
            <a:pPr algn="ctr"/>
            <a:r>
              <a:rPr lang="en-US" sz="1400" b="1" dirty="0">
                <a:ln w="10541" cap="flat" cmpd="sng" algn="ctr">
                  <a:solidFill>
                    <a:srgbClr val="4579B8"/>
                  </a:solidFill>
                  <a:prstDash val="solid"/>
                  <a:round/>
                </a:ln>
                <a:solidFill>
                  <a:srgbClr val="4F81BD"/>
                </a:solidFill>
              </a:rPr>
              <a:t>Job Matching</a:t>
            </a:r>
            <a:endParaRPr lang="en-US" dirty="0"/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3600" b="1" dirty="0">
                <a:ln w="10541" cap="flat" cmpd="sng" algn="ctr">
                  <a:solidFill>
                    <a:srgbClr val="4579B8"/>
                  </a:solidFill>
                  <a:prstDash val="solid"/>
                  <a:round/>
                </a:ln>
                <a:solidFill>
                  <a:srgbClr val="4F81BD"/>
                </a:solidFill>
                <a:latin typeface="Calibri"/>
                <a:ea typeface="Calibri"/>
                <a:cs typeface="Times New Roman"/>
              </a:rPr>
              <a:t> </a:t>
            </a:r>
            <a:endParaRPr lang="en-US" sz="1100" dirty="0">
              <a:latin typeface="Calibri"/>
              <a:ea typeface="Calibri"/>
              <a:cs typeface="Times New Roman"/>
            </a:endParaRPr>
          </a:p>
        </p:txBody>
      </p:sp>
      <p:sp>
        <p:nvSpPr>
          <p:cNvPr id="98" name="Down Arrow 97"/>
          <p:cNvSpPr/>
          <p:nvPr/>
        </p:nvSpPr>
        <p:spPr>
          <a:xfrm>
            <a:off x="8836827" y="7131934"/>
            <a:ext cx="484632" cy="30353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Text Box 5"/>
          <p:cNvSpPr txBox="1"/>
          <p:nvPr/>
        </p:nvSpPr>
        <p:spPr>
          <a:xfrm>
            <a:off x="2625250" y="6413807"/>
            <a:ext cx="1466850" cy="34657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4F81BD"/>
            </a:solidFill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  <a:sp3d extrusionH="57150">
              <a:bevelT w="38100" h="38100"/>
            </a:sp3d>
          </a:bodyPr>
          <a:lstStyle/>
          <a:p>
            <a:pPr algn="ctr"/>
            <a:endParaRPr lang="en-US" dirty="0"/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3600" b="1" dirty="0">
                <a:ln w="10541" cap="flat" cmpd="sng" algn="ctr">
                  <a:solidFill>
                    <a:srgbClr val="4579B8"/>
                  </a:solidFill>
                  <a:prstDash val="solid"/>
                  <a:round/>
                </a:ln>
                <a:solidFill>
                  <a:srgbClr val="4F81BD"/>
                </a:solidFill>
                <a:latin typeface="Calibri"/>
                <a:ea typeface="Calibri"/>
                <a:cs typeface="Times New Roman"/>
              </a:rPr>
              <a:t> </a:t>
            </a:r>
            <a:endParaRPr lang="en-US" sz="1100" dirty="0">
              <a:latin typeface="Calibri"/>
              <a:ea typeface="Calibri"/>
              <a:cs typeface="Times New Roman"/>
            </a:endParaRPr>
          </a:p>
        </p:txBody>
      </p:sp>
      <p:sp>
        <p:nvSpPr>
          <p:cNvPr id="77" name="Text Box 13"/>
          <p:cNvSpPr txBox="1"/>
          <p:nvPr/>
        </p:nvSpPr>
        <p:spPr>
          <a:xfrm>
            <a:off x="3853036" y="6414982"/>
            <a:ext cx="1386801" cy="34539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4F81BD"/>
            </a:solidFill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  <a:sp3d extrusionH="57150">
              <a:bevelT w="38100" h="38100"/>
            </a:sp3d>
          </a:bodyPr>
          <a:lstStyle/>
          <a:p>
            <a:pPr algn="ctr"/>
            <a:endParaRPr lang="en-US" sz="1400" dirty="0">
              <a:latin typeface="Calibri"/>
              <a:ea typeface="Calibri"/>
              <a:cs typeface="Times New Roman"/>
            </a:endParaRPr>
          </a:p>
        </p:txBody>
      </p:sp>
      <p:sp>
        <p:nvSpPr>
          <p:cNvPr id="78" name="Text Box 15"/>
          <p:cNvSpPr txBox="1"/>
          <p:nvPr/>
        </p:nvSpPr>
        <p:spPr>
          <a:xfrm>
            <a:off x="5207257" y="6413807"/>
            <a:ext cx="1362075" cy="34657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4F81BD"/>
            </a:solidFill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  <a:sp3d extrusionH="57150">
              <a:bevelT w="38100" h="38100"/>
            </a:sp3d>
          </a:bodyPr>
          <a:lstStyle/>
          <a:p>
            <a:pPr algn="ctr"/>
            <a:endParaRPr lang="en-US" dirty="0"/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3600" b="1" dirty="0">
                <a:ln w="10541" cap="flat" cmpd="sng" algn="ctr">
                  <a:solidFill>
                    <a:srgbClr val="4579B8"/>
                  </a:solidFill>
                  <a:prstDash val="solid"/>
                  <a:round/>
                </a:ln>
                <a:solidFill>
                  <a:srgbClr val="4F81BD"/>
                </a:solidFill>
                <a:latin typeface="Calibri"/>
                <a:ea typeface="Calibri"/>
                <a:cs typeface="Times New Roman"/>
              </a:rPr>
              <a:t> </a:t>
            </a:r>
            <a:endParaRPr lang="en-US" sz="1100" dirty="0">
              <a:latin typeface="Calibri"/>
              <a:ea typeface="Calibri"/>
              <a:cs typeface="Times New Roman"/>
            </a:endParaRPr>
          </a:p>
        </p:txBody>
      </p:sp>
      <p:sp>
        <p:nvSpPr>
          <p:cNvPr id="79" name="TextBox 78"/>
          <p:cNvSpPr txBox="1"/>
          <p:nvPr/>
        </p:nvSpPr>
        <p:spPr>
          <a:xfrm flipH="1">
            <a:off x="3359815" y="6427943"/>
            <a:ext cx="25546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Job-Ready  Employment-Seekers</a:t>
            </a:r>
          </a:p>
        </p:txBody>
      </p:sp>
      <p:sp>
        <p:nvSpPr>
          <p:cNvPr id="82" name="Bent-Up Arrow 81"/>
          <p:cNvSpPr/>
          <p:nvPr/>
        </p:nvSpPr>
        <p:spPr>
          <a:xfrm rot="5400000" flipV="1">
            <a:off x="5304299" y="3406346"/>
            <a:ext cx="4850310" cy="1629233"/>
          </a:xfrm>
          <a:prstGeom prst="bentUpArrow">
            <a:avLst>
              <a:gd name="adj1" fmla="val 5837"/>
              <a:gd name="adj2" fmla="val 6647"/>
              <a:gd name="adj3" fmla="val 21871"/>
            </a:avLst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Left Arrow 22"/>
          <p:cNvSpPr/>
          <p:nvPr/>
        </p:nvSpPr>
        <p:spPr>
          <a:xfrm rot="16200000">
            <a:off x="4498504" y="6160868"/>
            <a:ext cx="203279" cy="313410"/>
          </a:xfrm>
          <a:prstGeom prst="leftArrow">
            <a:avLst>
              <a:gd name="adj1" fmla="val 25362"/>
              <a:gd name="adj2" fmla="val 61792"/>
            </a:avLst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 rot="2938578">
            <a:off x="4362738" y="6120449"/>
            <a:ext cx="284207" cy="7543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Rectangle 82"/>
          <p:cNvSpPr/>
          <p:nvPr/>
        </p:nvSpPr>
        <p:spPr>
          <a:xfrm rot="7510091">
            <a:off x="4543595" y="6108600"/>
            <a:ext cx="284207" cy="7543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7" name="Straight Connector 36"/>
          <p:cNvCxnSpPr/>
          <p:nvPr/>
        </p:nvCxnSpPr>
        <p:spPr>
          <a:xfrm flipV="1">
            <a:off x="4637116" y="6048209"/>
            <a:ext cx="179357" cy="246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 flipH="1" flipV="1">
            <a:off x="4342382" y="6070129"/>
            <a:ext cx="223727" cy="23275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/>
          <p:nvPr/>
        </p:nvCxnSpPr>
        <p:spPr>
          <a:xfrm flipV="1">
            <a:off x="4602524" y="5941548"/>
            <a:ext cx="179357" cy="246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>
          <a:xfrm flipH="1" flipV="1">
            <a:off x="4416829" y="6018825"/>
            <a:ext cx="185667" cy="18412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Text Box 13"/>
          <p:cNvSpPr txBox="1"/>
          <p:nvPr/>
        </p:nvSpPr>
        <p:spPr>
          <a:xfrm>
            <a:off x="4701988" y="5587704"/>
            <a:ext cx="1455878" cy="48670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4F81BD"/>
            </a:solidFill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  <a:sp3d extrusionH="57150">
              <a:bevelT w="38100" h="38100"/>
            </a:sp3d>
          </a:bodyPr>
          <a:lstStyle/>
          <a:p>
            <a:pPr algn="ctr"/>
            <a:r>
              <a:rPr lang="en-US" sz="1400" b="1" dirty="0">
                <a:ln w="10541" cap="flat" cmpd="sng" algn="ctr">
                  <a:solidFill>
                    <a:srgbClr val="4579B8"/>
                  </a:solidFill>
                  <a:prstDash val="solid"/>
                  <a:round/>
                </a:ln>
                <a:solidFill>
                  <a:srgbClr val="4F81BD"/>
                </a:solidFill>
                <a:latin typeface="Calibri"/>
                <a:ea typeface="Calibri"/>
                <a:cs typeface="Times New Roman"/>
              </a:rPr>
              <a:t>Complete Job Readiness</a:t>
            </a:r>
            <a:endParaRPr lang="en-US" sz="1400" dirty="0">
              <a:latin typeface="Calibri"/>
              <a:ea typeface="Calibri"/>
              <a:cs typeface="Times New Roman"/>
            </a:endParaRPr>
          </a:p>
        </p:txBody>
      </p:sp>
      <p:sp>
        <p:nvSpPr>
          <p:cNvPr id="84" name="Text Box 13"/>
          <p:cNvSpPr txBox="1"/>
          <p:nvPr/>
        </p:nvSpPr>
        <p:spPr>
          <a:xfrm>
            <a:off x="3093712" y="5587704"/>
            <a:ext cx="1386801" cy="48670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4F81BD"/>
            </a:solidFill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  <a:sp3d extrusionH="57150">
              <a:bevelT w="38100" h="38100"/>
            </a:sp3d>
          </a:bodyPr>
          <a:lstStyle/>
          <a:p>
            <a:pPr algn="ctr"/>
            <a:r>
              <a:rPr lang="en-US" sz="1400" b="1" dirty="0">
                <a:ln w="10541" cap="flat" cmpd="sng" algn="ctr">
                  <a:solidFill>
                    <a:srgbClr val="4579B8"/>
                  </a:solidFill>
                  <a:prstDash val="solid"/>
                  <a:round/>
                </a:ln>
                <a:solidFill>
                  <a:srgbClr val="4F81BD"/>
                </a:solidFill>
                <a:latin typeface="Calibri"/>
                <a:ea typeface="Calibri"/>
                <a:cs typeface="Times New Roman"/>
              </a:rPr>
              <a:t>Complete Job Readiness</a:t>
            </a:r>
            <a:endParaRPr lang="en-US" sz="1400" dirty="0">
              <a:latin typeface="Calibri"/>
              <a:ea typeface="Calibri"/>
              <a:cs typeface="Times New Roman"/>
            </a:endParaRPr>
          </a:p>
        </p:txBody>
      </p:sp>
      <p:sp>
        <p:nvSpPr>
          <p:cNvPr id="96" name="Bent-Up Arrow 95"/>
          <p:cNvSpPr/>
          <p:nvPr/>
        </p:nvSpPr>
        <p:spPr>
          <a:xfrm rot="5400000">
            <a:off x="6149474" y="5114299"/>
            <a:ext cx="367267" cy="3689510"/>
          </a:xfrm>
          <a:prstGeom prst="bentUpArrow">
            <a:avLst>
              <a:gd name="adj1" fmla="val 50000"/>
              <a:gd name="adj2" fmla="val 37325"/>
              <a:gd name="adj3" fmla="val 50000"/>
            </a:avLst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0" name="TextBox 69"/>
          <p:cNvSpPr txBox="1"/>
          <p:nvPr/>
        </p:nvSpPr>
        <p:spPr>
          <a:xfrm flipH="1">
            <a:off x="5239837" y="6887839"/>
            <a:ext cx="249059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chemeClr val="tx2">
                    <a:lumMod val="75000"/>
                  </a:schemeClr>
                </a:solidFill>
              </a:rPr>
              <a:t>Appropriate Referrals</a:t>
            </a:r>
          </a:p>
        </p:txBody>
      </p:sp>
      <p:sp>
        <p:nvSpPr>
          <p:cNvPr id="102" name="Text Box 6"/>
          <p:cNvSpPr txBox="1"/>
          <p:nvPr/>
        </p:nvSpPr>
        <p:spPr>
          <a:xfrm>
            <a:off x="3668059" y="2469717"/>
            <a:ext cx="1939390" cy="42476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4F81BD"/>
            </a:solidFill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  <a:sp3d extrusionH="57150">
              <a:bevelT w="38100" h="38100"/>
            </a:sp3d>
          </a:bodyPr>
          <a:lstStyle/>
          <a:p>
            <a:pPr algn="ctr">
              <a:spcAft>
                <a:spcPts val="1000"/>
              </a:spcAft>
            </a:pPr>
            <a:r>
              <a:rPr lang="en-US" sz="1800" dirty="0">
                <a:latin typeface="Calibri"/>
                <a:ea typeface="Calibri"/>
                <a:cs typeface="Times New Roman"/>
              </a:rPr>
              <a:t>WIOA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3600" b="1" dirty="0">
                <a:ln w="10541" cap="flat" cmpd="sng" algn="ctr">
                  <a:solidFill>
                    <a:srgbClr val="4579B8"/>
                  </a:solidFill>
                  <a:prstDash val="solid"/>
                  <a:round/>
                </a:ln>
                <a:solidFill>
                  <a:srgbClr val="4F81BD"/>
                </a:solidFill>
                <a:latin typeface="Calibri"/>
                <a:ea typeface="Calibri"/>
                <a:cs typeface="Times New Roman"/>
              </a:rPr>
              <a:t> </a:t>
            </a:r>
            <a:endParaRPr lang="en-US" sz="1100" dirty="0">
              <a:latin typeface="Calibri"/>
              <a:ea typeface="Calibri"/>
              <a:cs typeface="Times New Roman"/>
            </a:endParaRPr>
          </a:p>
        </p:txBody>
      </p:sp>
      <p:sp>
        <p:nvSpPr>
          <p:cNvPr id="94" name="Left Arrow 93"/>
          <p:cNvSpPr/>
          <p:nvPr/>
        </p:nvSpPr>
        <p:spPr>
          <a:xfrm rot="16200000" flipV="1">
            <a:off x="4522472" y="601980"/>
            <a:ext cx="252266" cy="210757"/>
          </a:xfrm>
          <a:prstGeom prst="leftArrow">
            <a:avLst/>
          </a:prstGeom>
          <a:solidFill>
            <a:schemeClr val="tx2">
              <a:lumMod val="20000"/>
              <a:lumOff val="80000"/>
            </a:schemeClr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75" name="Text Box 2"/>
          <p:cNvSpPr txBox="1"/>
          <p:nvPr/>
        </p:nvSpPr>
        <p:spPr>
          <a:xfrm>
            <a:off x="3359815" y="137417"/>
            <a:ext cx="2672787" cy="359387"/>
          </a:xfrm>
          <a:prstGeom prst="rect">
            <a:avLst/>
          </a:prstGeom>
          <a:gradFill>
            <a:gsLst>
              <a:gs pos="0">
                <a:schemeClr val="bg1">
                  <a:lumMod val="8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solidFill>
              <a:srgbClr val="4F81BD"/>
            </a:solidFill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  <a:sp3d extrusionH="57150">
              <a:bevelT w="38100" h="38100"/>
            </a:sp3d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1400" b="1" dirty="0">
                <a:ln w="10541" cap="flat" cmpd="sng" algn="ctr">
                  <a:solidFill>
                    <a:srgbClr val="4579B8"/>
                  </a:solidFill>
                  <a:prstDash val="solid"/>
                  <a:round/>
                </a:ln>
                <a:solidFill>
                  <a:srgbClr val="4F81BD"/>
                </a:solidFill>
                <a:latin typeface="Calibri"/>
                <a:ea typeface="Calibri"/>
                <a:cs typeface="Times New Roman"/>
              </a:rPr>
              <a:t>Partner Referrals</a:t>
            </a:r>
            <a:endParaRPr lang="en-US" sz="14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3600" b="1" dirty="0">
                <a:ln w="10541" cap="flat" cmpd="sng" algn="ctr">
                  <a:solidFill>
                    <a:srgbClr val="4579B8"/>
                  </a:solidFill>
                  <a:prstDash val="solid"/>
                  <a:round/>
                </a:ln>
                <a:solidFill>
                  <a:srgbClr val="4F81BD"/>
                </a:solidFill>
                <a:latin typeface="Calibri"/>
                <a:ea typeface="Calibri"/>
                <a:cs typeface="Times New Roman"/>
              </a:rPr>
              <a:t> </a:t>
            </a:r>
            <a:endParaRPr lang="en-US" sz="1100" dirty="0">
              <a:latin typeface="Calibri"/>
              <a:ea typeface="Calibri"/>
              <a:cs typeface="Times New Roman"/>
            </a:endParaRPr>
          </a:p>
        </p:txBody>
      </p:sp>
      <p:sp>
        <p:nvSpPr>
          <p:cNvPr id="99" name="Text Box 2"/>
          <p:cNvSpPr txBox="1"/>
          <p:nvPr/>
        </p:nvSpPr>
        <p:spPr>
          <a:xfrm>
            <a:off x="9236609" y="1038920"/>
            <a:ext cx="3242471" cy="5536009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rgbClr val="4F81BD"/>
            </a:solidFill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  <a:sp3d extrusionH="57150">
              <a:bevelT w="38100" h="38100"/>
            </a:sp3d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1800" b="1" dirty="0">
                <a:ln w="10541" cap="flat" cmpd="sng" algn="ctr">
                  <a:solidFill>
                    <a:srgbClr val="4579B8"/>
                  </a:solidFill>
                  <a:prstDash val="solid"/>
                  <a:round/>
                </a:ln>
                <a:solidFill>
                  <a:srgbClr val="4F81BD"/>
                </a:solidFill>
                <a:latin typeface="Calibri"/>
                <a:ea typeface="Calibri"/>
                <a:cs typeface="Times New Roman"/>
              </a:rPr>
              <a:t>Partnering Agencies</a:t>
            </a:r>
            <a:endParaRPr lang="en-US" sz="1100" dirty="0">
              <a:latin typeface="Calibri"/>
              <a:ea typeface="Calibri"/>
              <a:cs typeface="Times New Roman"/>
            </a:endParaRPr>
          </a:p>
          <a:p>
            <a:pPr lvl="0"/>
            <a:r>
              <a:rPr lang="en-US" sz="3600" b="1" dirty="0">
                <a:ln w="10541" cap="flat" cmpd="sng" algn="ctr">
                  <a:solidFill>
                    <a:srgbClr val="4579B8"/>
                  </a:solidFill>
                  <a:prstDash val="solid"/>
                  <a:round/>
                </a:ln>
                <a:solidFill>
                  <a:srgbClr val="4F81BD"/>
                </a:solidFill>
                <a:latin typeface="Calibri"/>
                <a:ea typeface="Calibri"/>
                <a:cs typeface="Times New Roman"/>
              </a:rPr>
              <a:t> </a:t>
            </a:r>
            <a:endParaRPr lang="en-US" sz="1100" dirty="0">
              <a:latin typeface="Calibri"/>
              <a:ea typeface="Calibri"/>
              <a:cs typeface="Times New Roman"/>
            </a:endParaRPr>
          </a:p>
        </p:txBody>
      </p:sp>
      <p:sp>
        <p:nvSpPr>
          <p:cNvPr id="15" name="Text Box 3"/>
          <p:cNvSpPr txBox="1"/>
          <p:nvPr/>
        </p:nvSpPr>
        <p:spPr>
          <a:xfrm>
            <a:off x="6692193" y="1828561"/>
            <a:ext cx="1390957" cy="74360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4F81BD"/>
            </a:solidFill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  <a:sp3d extrusionH="57150">
              <a:bevelT w="38100" h="38100"/>
            </a:sp3d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1400" b="1" dirty="0">
                <a:ln w="10541" cap="flat" cmpd="sng" algn="ctr">
                  <a:solidFill>
                    <a:srgbClr val="4579B8"/>
                  </a:solidFill>
                  <a:prstDash val="solid"/>
                  <a:round/>
                </a:ln>
                <a:solidFill>
                  <a:srgbClr val="4F81BD"/>
                </a:solidFill>
                <a:latin typeface="Calibri"/>
                <a:ea typeface="Calibri"/>
                <a:cs typeface="Times New Roman"/>
              </a:rPr>
              <a:t>Wagner Peyser Services</a:t>
            </a:r>
            <a:endParaRPr lang="en-US" sz="1400" b="1" dirty="0">
              <a:ln w="10541" cap="flat" cmpd="sng" algn="ctr">
                <a:solidFill>
                  <a:srgbClr val="4579B8"/>
                </a:solidFill>
                <a:prstDash val="solid"/>
                <a:round/>
              </a:ln>
              <a:solidFill>
                <a:schemeClr val="tx2">
                  <a:lumMod val="75000"/>
                </a:schemeClr>
              </a:solidFill>
              <a:latin typeface="Calibri"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en-US" sz="1000" b="1" dirty="0">
              <a:solidFill>
                <a:schemeClr val="accent1">
                  <a:lumMod val="75000"/>
                </a:schemeClr>
              </a:solidFill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3600" b="1" dirty="0">
                <a:ln w="10541" cap="flat" cmpd="sng" algn="ctr">
                  <a:solidFill>
                    <a:srgbClr val="4579B8"/>
                  </a:solidFill>
                  <a:prstDash val="solid"/>
                  <a:round/>
                </a:ln>
                <a:solidFill>
                  <a:srgbClr val="4F81BD"/>
                </a:solidFill>
                <a:latin typeface="Calibri"/>
                <a:ea typeface="Calibri"/>
                <a:cs typeface="Times New Roman"/>
              </a:rPr>
              <a:t> </a:t>
            </a:r>
            <a:endParaRPr lang="en-US" sz="1100" dirty="0">
              <a:latin typeface="Calibri"/>
              <a:ea typeface="Calibri"/>
              <a:cs typeface="Times New Roman"/>
            </a:endParaRPr>
          </a:p>
        </p:txBody>
      </p:sp>
      <p:sp>
        <p:nvSpPr>
          <p:cNvPr id="67" name="Left Arrow 66"/>
          <p:cNvSpPr/>
          <p:nvPr/>
        </p:nvSpPr>
        <p:spPr>
          <a:xfrm rot="14072171" flipV="1">
            <a:off x="6026531" y="1623219"/>
            <a:ext cx="492624" cy="239005"/>
          </a:xfrm>
          <a:prstGeom prst="leftArrow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00" name="Text Box 6"/>
          <p:cNvSpPr txBox="1"/>
          <p:nvPr/>
        </p:nvSpPr>
        <p:spPr>
          <a:xfrm>
            <a:off x="504464" y="846609"/>
            <a:ext cx="8039607" cy="45148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rgbClr val="4F81BD"/>
            </a:solidFill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  <a:sp3d extrusionH="57150">
              <a:bevelT w="38100" h="38100"/>
            </a:sp3d>
          </a:bodyPr>
          <a:lstStyle/>
          <a:p>
            <a:pPr algn="ctr"/>
            <a:r>
              <a:rPr lang="en-US" sz="1800" dirty="0">
                <a:latin typeface="Calibri"/>
                <a:ea typeface="Calibri"/>
                <a:cs typeface="Times New Roman"/>
              </a:rPr>
              <a:t> </a:t>
            </a:r>
            <a:endParaRPr lang="en-US" sz="1100" dirty="0">
              <a:latin typeface="Calibri"/>
              <a:ea typeface="Calibri"/>
              <a:cs typeface="Times New Roman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952795" y="791477"/>
            <a:ext cx="46845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Career Center Seminar</a:t>
            </a:r>
          </a:p>
        </p:txBody>
      </p:sp>
      <p:sp>
        <p:nvSpPr>
          <p:cNvPr id="16" name="Text Box 6"/>
          <p:cNvSpPr txBox="1"/>
          <p:nvPr/>
        </p:nvSpPr>
        <p:spPr>
          <a:xfrm>
            <a:off x="504464" y="1306821"/>
            <a:ext cx="8039607" cy="33539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rgbClr val="4F81BD"/>
            </a:solidFill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  <a:sp3d extrusionH="57150">
              <a:bevelT w="38100" h="38100"/>
            </a:sp3d>
          </a:bodyPr>
          <a:lstStyle/>
          <a:p>
            <a:pPr algn="ctr">
              <a:spcAft>
                <a:spcPts val="1000"/>
              </a:spcAft>
            </a:pPr>
            <a:r>
              <a:rPr lang="en-US" sz="1800" dirty="0">
                <a:latin typeface="Calibri"/>
                <a:ea typeface="Calibri"/>
                <a:cs typeface="Times New Roman"/>
              </a:rPr>
              <a:t>Career Action Plan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3600" b="1" dirty="0">
                <a:ln w="10541" cap="flat" cmpd="sng" algn="ctr">
                  <a:solidFill>
                    <a:srgbClr val="4579B8"/>
                  </a:solidFill>
                  <a:prstDash val="solid"/>
                  <a:round/>
                </a:ln>
                <a:solidFill>
                  <a:srgbClr val="4F81BD"/>
                </a:solidFill>
                <a:latin typeface="Calibri"/>
                <a:ea typeface="Calibri"/>
                <a:cs typeface="Times New Roman"/>
              </a:rPr>
              <a:t> </a:t>
            </a:r>
            <a:endParaRPr lang="en-US" sz="1100" dirty="0">
              <a:latin typeface="Calibri"/>
              <a:ea typeface="Calibri"/>
              <a:cs typeface="Times New Roman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2622798" y="1989701"/>
            <a:ext cx="1013331" cy="3918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Arrow Connector 105"/>
          <p:cNvCxnSpPr>
            <a:stCxn id="15" idx="1"/>
          </p:cNvCxnSpPr>
          <p:nvPr/>
        </p:nvCxnSpPr>
        <p:spPr>
          <a:xfrm flipH="1">
            <a:off x="5661083" y="2200362"/>
            <a:ext cx="1031110" cy="14377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6676539" y="2333070"/>
            <a:ext cx="144302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>
                <a:solidFill>
                  <a:schemeClr val="tx2">
                    <a:lumMod val="75000"/>
                  </a:schemeClr>
                </a:solidFill>
              </a:rPr>
              <a:t>Available to ALL customers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497093"/>
              </p:ext>
            </p:extLst>
          </p:nvPr>
        </p:nvGraphicFramePr>
        <p:xfrm>
          <a:off x="9543536" y="1644969"/>
          <a:ext cx="2688310" cy="439051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88310">
                  <a:extLst>
                    <a:ext uri="{9D8B030D-6E8A-4147-A177-3AD203B41FA5}">
                      <a16:colId xmlns:a16="http://schemas.microsoft.com/office/drawing/2014/main" val="872566044"/>
                    </a:ext>
                  </a:extLst>
                </a:gridCol>
              </a:tblGrid>
              <a:tr h="312031">
                <a:tc>
                  <a:txBody>
                    <a:bodyPr/>
                    <a:lstStyle/>
                    <a:p>
                      <a:pPr marL="171450" marR="0" indent="-1714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en-US" sz="1400" dirty="0">
                          <a:effectLst/>
                        </a:rPr>
                        <a:t>Department of Career Services (DCS)</a:t>
                      </a:r>
                    </a:p>
                    <a:p>
                      <a:pPr marL="171450" marR="0" lvl="0" indent="-171450" algn="l" defTabSz="101889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en-US" sz="1400" dirty="0">
                          <a:effectLst/>
                        </a:rPr>
                        <a:t>Department of Elementary and Secondary Education (DESE)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en-US" sz="1400" dirty="0">
                          <a:effectLst/>
                        </a:rPr>
                        <a:t>Massachusetts Rehabilitation Commission (MRC)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en-US" sz="1400" dirty="0">
                          <a:effectLst/>
                        </a:rPr>
                        <a:t>Massachusetts Commission for the Blind (MCB)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71450" marR="0" lvl="0" indent="-171450" algn="l" defTabSz="101889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en-US" sz="1400" dirty="0">
                          <a:effectLst/>
                        </a:rPr>
                        <a:t>Department of Unemployment Assistance (DUA)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71450" marR="0" lvl="0" indent="-171450" algn="l" defTabSz="101889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en-US" sz="1400" dirty="0">
                          <a:effectLst/>
                        </a:rPr>
                        <a:t>Department of Transitional Assistance (DTA)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71450" marR="0" lvl="0" indent="-171450" algn="l" defTabSz="101889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en-US" sz="1400" dirty="0">
                          <a:effectLst/>
                        </a:rPr>
                        <a:t>Senior Community Service Employment Program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71450" marR="0" indent="-1714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Font typeface="Wingdings" panose="05000000000000000000" pitchFamily="2" charset="2"/>
                        <a:buChar char="Ø"/>
                      </a:pP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7144552"/>
                  </a:ext>
                </a:extLst>
              </a:tr>
            </a:tbl>
          </a:graphicData>
        </a:graphic>
      </p:graphicFrame>
      <p:sp>
        <p:nvSpPr>
          <p:cNvPr id="12" name="Arrow: Bent-Up 11"/>
          <p:cNvSpPr/>
          <p:nvPr/>
        </p:nvSpPr>
        <p:spPr>
          <a:xfrm rot="16200000">
            <a:off x="9687101" y="-356151"/>
            <a:ext cx="691305" cy="1907221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761999" y="7099775"/>
            <a:ext cx="290605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Brockton Area Partners</a:t>
            </a:r>
          </a:p>
        </p:txBody>
      </p:sp>
    </p:spTree>
    <p:extLst>
      <p:ext uri="{BB962C8B-B14F-4D97-AF65-F5344CB8AC3E}">
        <p14:creationId xmlns:p14="http://schemas.microsoft.com/office/powerpoint/2010/main" val="29289863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2772</TotalTime>
  <Words>241</Words>
  <Application>Microsoft Office PowerPoint</Application>
  <PresentationFormat>Custom</PresentationFormat>
  <Paragraphs>64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Times New Roman</vt:lpstr>
      <vt:lpstr>Wingdings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Kennedy, Craig</dc:creator>
  <cp:lastModifiedBy>Jason Hunter</cp:lastModifiedBy>
  <cp:revision>69</cp:revision>
  <cp:lastPrinted>2017-05-19T12:32:46Z</cp:lastPrinted>
  <dcterms:created xsi:type="dcterms:W3CDTF">2016-04-15T15:18:46Z</dcterms:created>
  <dcterms:modified xsi:type="dcterms:W3CDTF">2020-09-24T20:04:03Z</dcterms:modified>
</cp:coreProperties>
</file>