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7" r:id="rId11"/>
    <p:sldId id="293" r:id="rId12"/>
    <p:sldId id="267" r:id="rId13"/>
    <p:sldId id="298" r:id="rId14"/>
    <p:sldId id="268" r:id="rId15"/>
    <p:sldId id="294" r:id="rId16"/>
    <p:sldId id="299" r:id="rId17"/>
    <p:sldId id="295" r:id="rId18"/>
    <p:sldId id="269" r:id="rId19"/>
    <p:sldId id="270" r:id="rId20"/>
    <p:sldId id="296"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7"/>
            <p14:sldId id="293"/>
            <p14:sldId id="267"/>
            <p14:sldId id="298"/>
            <p14:sldId id="268"/>
            <p14:sldId id="294"/>
            <p14:sldId id="299"/>
            <p14:sldId id="295"/>
            <p14:sldId id="269"/>
            <p14:sldId id="270"/>
            <p14:sldId id="296"/>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F7F9FD"/>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15F894-D1D7-402D-8863-3E67563A7AB4}" v="62" dt="2021-04-02T12:59:22.554"/>
    <p1510:client id="{5203BA9F-209D-C000-051A-9277CE96B8A1}" v="2" dt="2021-04-01T15:28:39.289"/>
    <p1510:client id="{AB736C1D-AF3D-459F-A650-37A4F94C1FB2}" v="197" dt="2021-04-02T00:30:08.301"/>
    <p1510:client id="{EDCC9A6A-903F-4C63-B66C-30859F605083}" v="19" dt="2021-04-02T13:00:10.4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id, Michelle (DPH)" userId="S::michelle.reid2@mass.gov::3afdc34b-dadf-4ab5-ad26-84f6332c48e3" providerId="AD" clId="Web-{AB736C1D-AF3D-459F-A650-37A4F94C1FB2}"/>
    <pc:docChg chg="modSld">
      <pc:chgData name="Reid, Michelle (DPH)" userId="S::michelle.reid2@mass.gov::3afdc34b-dadf-4ab5-ad26-84f6332c48e3" providerId="AD" clId="Web-{AB736C1D-AF3D-459F-A650-37A4F94C1FB2}" dt="2021-04-02T00:30:03.676" v="126"/>
      <pc:docMkLst>
        <pc:docMk/>
      </pc:docMkLst>
      <pc:sldChg chg="modSp">
        <pc:chgData name="Reid, Michelle (DPH)" userId="S::michelle.reid2@mass.gov::3afdc34b-dadf-4ab5-ad26-84f6332c48e3" providerId="AD" clId="Web-{AB736C1D-AF3D-459F-A650-37A4F94C1FB2}" dt="2021-04-02T00:30:03.676" v="126"/>
        <pc:sldMkLst>
          <pc:docMk/>
          <pc:sldMk cId="1776995749" sldId="274"/>
        </pc:sldMkLst>
        <pc:graphicFrameChg chg="mod modGraphic">
          <ac:chgData name="Reid, Michelle (DPH)" userId="S::michelle.reid2@mass.gov::3afdc34b-dadf-4ab5-ad26-84f6332c48e3" providerId="AD" clId="Web-{AB736C1D-AF3D-459F-A650-37A4F94C1FB2}" dt="2021-04-02T00:30:03.676" v="126"/>
          <ac:graphicFrameMkLst>
            <pc:docMk/>
            <pc:sldMk cId="1776995749" sldId="274"/>
            <ac:graphicFrameMk id="11" creationId="{D933D573-D026-4352-AF80-E7AA52757DCA}"/>
          </ac:graphicFrameMkLst>
        </pc:graphicFrameChg>
      </pc:sldChg>
    </pc:docChg>
  </pc:docChgLst>
  <pc:docChgLst>
    <pc:chgData name="Reid, Michelle (DPH)" userId="S::michelle.reid2@mass.gov::3afdc34b-dadf-4ab5-ad26-84f6332c48e3" providerId="AD" clId="Web-{5203BA9F-209D-C000-051A-9277CE96B8A1}"/>
    <pc:docChg chg="modSld">
      <pc:chgData name="Reid, Michelle (DPH)" userId="S::michelle.reid2@mass.gov::3afdc34b-dadf-4ab5-ad26-84f6332c48e3" providerId="AD" clId="Web-{5203BA9F-209D-C000-051A-9277CE96B8A1}" dt="2021-04-01T15:28:39.289" v="1"/>
      <pc:docMkLst>
        <pc:docMk/>
      </pc:docMkLst>
      <pc:sldChg chg="modSp">
        <pc:chgData name="Reid, Michelle (DPH)" userId="S::michelle.reid2@mass.gov::3afdc34b-dadf-4ab5-ad26-84f6332c48e3" providerId="AD" clId="Web-{5203BA9F-209D-C000-051A-9277CE96B8A1}" dt="2021-04-01T15:28:39.289" v="1"/>
        <pc:sldMkLst>
          <pc:docMk/>
          <pc:sldMk cId="3437272428" sldId="266"/>
        </pc:sldMkLst>
        <pc:graphicFrameChg chg="modGraphic">
          <ac:chgData name="Reid, Michelle (DPH)" userId="S::michelle.reid2@mass.gov::3afdc34b-dadf-4ab5-ad26-84f6332c48e3" providerId="AD" clId="Web-{5203BA9F-209D-C000-051A-9277CE96B8A1}" dt="2021-04-01T15:28:39.289" v="1"/>
          <ac:graphicFrameMkLst>
            <pc:docMk/>
            <pc:sldMk cId="3437272428" sldId="266"/>
            <ac:graphicFrameMk id="8" creationId="{D6F92A88-43E5-4771-8E13-776C9A798762}"/>
          </ac:graphicFrameMkLst>
        </pc:graphicFrameChg>
      </pc:sldChg>
    </pc:docChg>
  </pc:docChgLst>
  <pc:docChgLst>
    <pc:chgData name="Coq, Arielle T (DPH)" userId="4aac495c-e6bc-4871-991b-5cbd029c71f4" providerId="ADAL" clId="{EDCC9A6A-903F-4C63-B66C-30859F605083}"/>
    <pc:docChg chg="custSel modSld">
      <pc:chgData name="Coq, Arielle T (DPH)" userId="4aac495c-e6bc-4871-991b-5cbd029c71f4" providerId="ADAL" clId="{EDCC9A6A-903F-4C63-B66C-30859F605083}" dt="2021-04-02T13:00:10.456" v="12" actId="20577"/>
      <pc:docMkLst>
        <pc:docMk/>
      </pc:docMkLst>
      <pc:sldChg chg="modSp mod">
        <pc:chgData name="Coq, Arielle T (DPH)" userId="4aac495c-e6bc-4871-991b-5cbd029c71f4" providerId="ADAL" clId="{EDCC9A6A-903F-4C63-B66C-30859F605083}" dt="2021-04-02T13:00:10.456" v="12" actId="20577"/>
        <pc:sldMkLst>
          <pc:docMk/>
          <pc:sldMk cId="1806575864" sldId="267"/>
        </pc:sldMkLst>
        <pc:graphicFrameChg chg="modGraphic">
          <ac:chgData name="Coq, Arielle T (DPH)" userId="4aac495c-e6bc-4871-991b-5cbd029c71f4" providerId="ADAL" clId="{EDCC9A6A-903F-4C63-B66C-30859F605083}" dt="2021-04-02T13:00:10.456" v="12" actId="20577"/>
          <ac:graphicFrameMkLst>
            <pc:docMk/>
            <pc:sldMk cId="1806575864" sldId="267"/>
            <ac:graphicFrameMk id="5" creationId="{A7DF9D62-E3BE-4E6C-93D2-9B56ACF2148B}"/>
          </ac:graphicFrameMkLst>
        </pc:graphicFrameChg>
      </pc:sldChg>
      <pc:sldChg chg="modSp mod">
        <pc:chgData name="Coq, Arielle T (DPH)" userId="4aac495c-e6bc-4871-991b-5cbd029c71f4" providerId="ADAL" clId="{EDCC9A6A-903F-4C63-B66C-30859F605083}" dt="2021-04-01T12:48:28.228" v="2" actId="207"/>
        <pc:sldMkLst>
          <pc:docMk/>
          <pc:sldMk cId="2692492634" sldId="268"/>
        </pc:sldMkLst>
        <pc:graphicFrameChg chg="modGraphic">
          <ac:chgData name="Coq, Arielle T (DPH)" userId="4aac495c-e6bc-4871-991b-5cbd029c71f4" providerId="ADAL" clId="{EDCC9A6A-903F-4C63-B66C-30859F605083}" dt="2021-04-01T12:48:28.228" v="2" actId="207"/>
          <ac:graphicFrameMkLst>
            <pc:docMk/>
            <pc:sldMk cId="2692492634" sldId="268"/>
            <ac:graphicFrameMk id="11" creationId="{92744045-DF14-4CCE-BA71-9B1B7F3FC193}"/>
          </ac:graphicFrameMkLst>
        </pc:graphicFrameChg>
      </pc:sldChg>
      <pc:sldChg chg="modSp mod">
        <pc:chgData name="Coq, Arielle T (DPH)" userId="4aac495c-e6bc-4871-991b-5cbd029c71f4" providerId="ADAL" clId="{EDCC9A6A-903F-4C63-B66C-30859F605083}" dt="2021-04-01T12:48:45.153" v="4" actId="207"/>
        <pc:sldMkLst>
          <pc:docMk/>
          <pc:sldMk cId="638870137" sldId="294"/>
        </pc:sldMkLst>
        <pc:graphicFrameChg chg="modGraphic">
          <ac:chgData name="Coq, Arielle T (DPH)" userId="4aac495c-e6bc-4871-991b-5cbd029c71f4" providerId="ADAL" clId="{EDCC9A6A-903F-4C63-B66C-30859F605083}" dt="2021-04-01T12:48:38.366" v="3" actId="207"/>
          <ac:graphicFrameMkLst>
            <pc:docMk/>
            <pc:sldMk cId="638870137" sldId="294"/>
            <ac:graphicFrameMk id="4" creationId="{4CB58B0C-C94E-4495-951A-A31C1D283971}"/>
          </ac:graphicFrameMkLst>
        </pc:graphicFrameChg>
        <pc:graphicFrameChg chg="modGraphic">
          <ac:chgData name="Coq, Arielle T (DPH)" userId="4aac495c-e6bc-4871-991b-5cbd029c71f4" providerId="ADAL" clId="{EDCC9A6A-903F-4C63-B66C-30859F605083}" dt="2021-04-01T12:48:45.153" v="4" actId="207"/>
          <ac:graphicFrameMkLst>
            <pc:docMk/>
            <pc:sldMk cId="638870137" sldId="294"/>
            <ac:graphicFrameMk id="5" creationId="{A7DF9D62-E3BE-4E6C-93D2-9B56ACF2148B}"/>
          </ac:graphicFrameMkLst>
        </pc:graphicFrameChg>
      </pc:sldChg>
    </pc:docChg>
  </pc:docChgLst>
  <pc:docChgLst>
    <pc:chgData name="Coq, Arielle T (DPH)" userId="S::arielle.t.coq@mass.gov::4aac495c-e6bc-4871-991b-5cbd029c71f4" providerId="AD" clId="Web-{3215F894-D1D7-402D-8863-3E67563A7AB4}"/>
    <pc:docChg chg="modSld">
      <pc:chgData name="Coq, Arielle T (DPH)" userId="S::arielle.t.coq@mass.gov::4aac495c-e6bc-4871-991b-5cbd029c71f4" providerId="AD" clId="Web-{3215F894-D1D7-402D-8863-3E67563A7AB4}" dt="2021-04-02T12:59:19.132" v="5"/>
      <pc:docMkLst>
        <pc:docMk/>
      </pc:docMkLst>
      <pc:sldChg chg="modSp">
        <pc:chgData name="Coq, Arielle T (DPH)" userId="S::arielle.t.coq@mass.gov::4aac495c-e6bc-4871-991b-5cbd029c71f4" providerId="AD" clId="Web-{3215F894-D1D7-402D-8863-3E67563A7AB4}" dt="2021-04-02T12:59:19.132" v="5"/>
        <pc:sldMkLst>
          <pc:docMk/>
          <pc:sldMk cId="1806575864" sldId="267"/>
        </pc:sldMkLst>
        <pc:graphicFrameChg chg="mod modGraphic">
          <ac:chgData name="Coq, Arielle T (DPH)" userId="S::arielle.t.coq@mass.gov::4aac495c-e6bc-4871-991b-5cbd029c71f4" providerId="AD" clId="Web-{3215F894-D1D7-402D-8863-3E67563A7AB4}" dt="2021-04-02T12:59:19.132" v="5"/>
          <ac:graphicFrameMkLst>
            <pc:docMk/>
            <pc:sldMk cId="1806575864" sldId="267"/>
            <ac:graphicFrameMk id="5" creationId="{A7DF9D62-E3BE-4E6C-93D2-9B56ACF2148B}"/>
          </ac:graphicFrameMkLst>
        </pc:graphicFrameChg>
      </pc:sldChg>
    </pc:docChg>
  </pc:docChgLst>
  <pc:docChgLst>
    <pc:chgData name="Michelle" userId="3afdc34b-dadf-4ab5-ad26-84f6332c48e3" providerId="ADAL" clId="{16710806-4414-4C40-A7CD-FBBA8C3052A1}"/>
    <pc:docChg chg="modSld">
      <pc:chgData name="Michelle" userId="3afdc34b-dadf-4ab5-ad26-84f6332c48e3" providerId="ADAL" clId="{16710806-4414-4C40-A7CD-FBBA8C3052A1}" dt="2021-04-01T22:00:32.023" v="54" actId="122"/>
      <pc:docMkLst>
        <pc:docMk/>
      </pc:docMkLst>
      <pc:sldChg chg="modSp mod">
        <pc:chgData name="Michelle" userId="3afdc34b-dadf-4ab5-ad26-84f6332c48e3" providerId="ADAL" clId="{16710806-4414-4C40-A7CD-FBBA8C3052A1}" dt="2021-04-01T21:58:53.678" v="45" actId="6549"/>
        <pc:sldMkLst>
          <pc:docMk/>
          <pc:sldMk cId="3437272428" sldId="266"/>
        </pc:sldMkLst>
        <pc:graphicFrameChg chg="modGraphic">
          <ac:chgData name="Michelle" userId="3afdc34b-dadf-4ab5-ad26-84f6332c48e3" providerId="ADAL" clId="{16710806-4414-4C40-A7CD-FBBA8C3052A1}" dt="2021-04-01T21:58:53.678" v="45" actId="6549"/>
          <ac:graphicFrameMkLst>
            <pc:docMk/>
            <pc:sldMk cId="3437272428" sldId="266"/>
            <ac:graphicFrameMk id="8" creationId="{D6F92A88-43E5-4771-8E13-776C9A798762}"/>
          </ac:graphicFrameMkLst>
        </pc:graphicFrameChg>
      </pc:sldChg>
      <pc:sldChg chg="modSp mod">
        <pc:chgData name="Michelle" userId="3afdc34b-dadf-4ab5-ad26-84f6332c48e3" providerId="ADAL" clId="{16710806-4414-4C40-A7CD-FBBA8C3052A1}" dt="2021-04-01T15:41:01.391" v="1" actId="20577"/>
        <pc:sldMkLst>
          <pc:docMk/>
          <pc:sldMk cId="1806575864" sldId="267"/>
        </pc:sldMkLst>
        <pc:graphicFrameChg chg="modGraphic">
          <ac:chgData name="Michelle" userId="3afdc34b-dadf-4ab5-ad26-84f6332c48e3" providerId="ADAL" clId="{16710806-4414-4C40-A7CD-FBBA8C3052A1}" dt="2021-04-01T15:41:01.391" v="1" actId="20577"/>
          <ac:graphicFrameMkLst>
            <pc:docMk/>
            <pc:sldMk cId="1806575864" sldId="267"/>
            <ac:graphicFrameMk id="5" creationId="{A7DF9D62-E3BE-4E6C-93D2-9B56ACF2148B}"/>
          </ac:graphicFrameMkLst>
        </pc:graphicFrameChg>
      </pc:sldChg>
      <pc:sldChg chg="modSp mod">
        <pc:chgData name="Michelle" userId="3afdc34b-dadf-4ab5-ad26-84f6332c48e3" providerId="ADAL" clId="{16710806-4414-4C40-A7CD-FBBA8C3052A1}" dt="2021-04-01T21:59:30.571" v="48" actId="3064"/>
        <pc:sldMkLst>
          <pc:docMk/>
          <pc:sldMk cId="2692492634" sldId="268"/>
        </pc:sldMkLst>
        <pc:graphicFrameChg chg="modGraphic">
          <ac:chgData name="Michelle" userId="3afdc34b-dadf-4ab5-ad26-84f6332c48e3" providerId="ADAL" clId="{16710806-4414-4C40-A7CD-FBBA8C3052A1}" dt="2021-04-01T21:59:30.571" v="48" actId="3064"/>
          <ac:graphicFrameMkLst>
            <pc:docMk/>
            <pc:sldMk cId="2692492634" sldId="268"/>
            <ac:graphicFrameMk id="11" creationId="{92744045-DF14-4CCE-BA71-9B1B7F3FC193}"/>
          </ac:graphicFrameMkLst>
        </pc:graphicFrameChg>
      </pc:sldChg>
      <pc:sldChg chg="modSp mod">
        <pc:chgData name="Michelle" userId="3afdc34b-dadf-4ab5-ad26-84f6332c48e3" providerId="ADAL" clId="{16710806-4414-4C40-A7CD-FBBA8C3052A1}" dt="2021-04-01T15:44:54.786" v="6" actId="20577"/>
        <pc:sldMkLst>
          <pc:docMk/>
          <pc:sldMk cId="2321371490" sldId="269"/>
        </pc:sldMkLst>
        <pc:graphicFrameChg chg="modGraphic">
          <ac:chgData name="Michelle" userId="3afdc34b-dadf-4ab5-ad26-84f6332c48e3" providerId="ADAL" clId="{16710806-4414-4C40-A7CD-FBBA8C3052A1}" dt="2021-04-01T15:44:54.786" v="6" actId="20577"/>
          <ac:graphicFrameMkLst>
            <pc:docMk/>
            <pc:sldMk cId="2321371490" sldId="269"/>
            <ac:graphicFrameMk id="8" creationId="{785F5116-8A2B-48E4-A4AC-832746306D59}"/>
          </ac:graphicFrameMkLst>
        </pc:graphicFrameChg>
      </pc:sldChg>
      <pc:sldChg chg="modSp mod">
        <pc:chgData name="Michelle" userId="3afdc34b-dadf-4ab5-ad26-84f6332c48e3" providerId="ADAL" clId="{16710806-4414-4C40-A7CD-FBBA8C3052A1}" dt="2021-04-01T22:00:32.023" v="54" actId="122"/>
        <pc:sldMkLst>
          <pc:docMk/>
          <pc:sldMk cId="1776995749" sldId="274"/>
        </pc:sldMkLst>
        <pc:graphicFrameChg chg="modGraphic">
          <ac:chgData name="Michelle" userId="3afdc34b-dadf-4ab5-ad26-84f6332c48e3" providerId="ADAL" clId="{16710806-4414-4C40-A7CD-FBBA8C3052A1}" dt="2021-04-01T22:00:32.023" v="54" actId="122"/>
          <ac:graphicFrameMkLst>
            <pc:docMk/>
            <pc:sldMk cId="1776995749" sldId="274"/>
            <ac:graphicFrameMk id="11" creationId="{D933D573-D026-4352-AF80-E7AA52757DCA}"/>
          </ac:graphicFrameMkLst>
        </pc:graphicFrameChg>
      </pc:sldChg>
      <pc:sldChg chg="modSp mod">
        <pc:chgData name="Michelle" userId="3afdc34b-dadf-4ab5-ad26-84f6332c48e3" providerId="ADAL" clId="{16710806-4414-4C40-A7CD-FBBA8C3052A1}" dt="2021-04-01T22:00:04.303" v="52" actId="121"/>
        <pc:sldMkLst>
          <pc:docMk/>
          <pc:sldMk cId="638870137" sldId="294"/>
        </pc:sldMkLst>
        <pc:graphicFrameChg chg="modGraphic">
          <ac:chgData name="Michelle" userId="3afdc34b-dadf-4ab5-ad26-84f6332c48e3" providerId="ADAL" clId="{16710806-4414-4C40-A7CD-FBBA8C3052A1}" dt="2021-04-01T22:00:04.303" v="52" actId="121"/>
          <ac:graphicFrameMkLst>
            <pc:docMk/>
            <pc:sldMk cId="638870137" sldId="294"/>
            <ac:graphicFrameMk id="4" creationId="{4CB58B0C-C94E-4495-951A-A31C1D283971}"/>
          </ac:graphicFrameMkLst>
        </pc:graphicFrameChg>
      </pc:sldChg>
      <pc:sldChg chg="modSp mod">
        <pc:chgData name="Michelle" userId="3afdc34b-dadf-4ab5-ad26-84f6332c48e3" providerId="ADAL" clId="{16710806-4414-4C40-A7CD-FBBA8C3052A1}" dt="2021-04-01T22:00:16.564" v="53" actId="3064"/>
        <pc:sldMkLst>
          <pc:docMk/>
          <pc:sldMk cId="310562512" sldId="295"/>
        </pc:sldMkLst>
        <pc:graphicFrameChg chg="modGraphic">
          <ac:chgData name="Michelle" userId="3afdc34b-dadf-4ab5-ad26-84f6332c48e3" providerId="ADAL" clId="{16710806-4414-4C40-A7CD-FBBA8C3052A1}" dt="2021-04-01T22:00:16.564" v="53" actId="3064"/>
          <ac:graphicFrameMkLst>
            <pc:docMk/>
            <pc:sldMk cId="310562512" sldId="295"/>
            <ac:graphicFrameMk id="7" creationId="{605E144A-8B73-4509-B5A1-46BDBC41635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4/2/2021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2170630"/>
          </a:xfrm>
        </p:spPr>
        <p:txBody>
          <a:bodyPr/>
          <a:lstStyle/>
          <a:p>
            <a:pPr algn="ctr"/>
            <a:r>
              <a:rPr lang="en-US" sz="6000"/>
              <a:t>Vaccination Data Report</a:t>
            </a:r>
            <a:br>
              <a:rPr lang="en-US" sz="6000"/>
            </a:br>
            <a:r>
              <a:rPr lang="en-US" sz="6000"/>
              <a:t>Brockton</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a:ln>
                  <a:noFill/>
                </a:ln>
                <a:solidFill>
                  <a:srgbClr val="FFFFFF"/>
                </a:solidFill>
                <a:effectLst/>
                <a:uLnTx/>
                <a:uFillTx/>
                <a:latin typeface="Calibri"/>
                <a:ea typeface="+mn-ea"/>
                <a:cs typeface="+mn-cs"/>
              </a:rPr>
              <a:t>st</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2486833968"/>
              </p:ext>
            </p:extLst>
          </p:nvPr>
        </p:nvGraphicFramePr>
        <p:xfrm>
          <a:off x="1108104" y="4099543"/>
          <a:ext cx="9737630" cy="1184224"/>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285601">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a:solidFill>
                            <a:schemeClr val="tx1"/>
                          </a:solidFill>
                        </a:rPr>
                        <a:t>Brockton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8,371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2,892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36.1%</a:t>
                      </a:r>
                    </a:p>
                  </a:txBody>
                  <a:tcPr marL="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a:solidFill>
                            <a:srgbClr val="000000"/>
                          </a:solidFill>
                          <a:effectLst/>
                          <a:latin typeface="Calibri" panose="020F0502020204030204" pitchFamily="34" charset="0"/>
                        </a:rPr>
                        <a:t>            1,140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682,915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215,739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31.6%</a:t>
                      </a:r>
                    </a:p>
                  </a:txBody>
                  <a:tcPr marL="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72,682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277612" y="1129964"/>
            <a:ext cx="11398615" cy="2708434"/>
          </a:xfrm>
          <a:prstGeom prst="rect">
            <a:avLst/>
          </a:prstGeom>
          <a:noFill/>
        </p:spPr>
        <p:txBody>
          <a:bodyPr wrap="square" rtlCol="0">
            <a:spAutoFit/>
          </a:bodyPr>
          <a:lstStyle/>
          <a:p>
            <a:pPr>
              <a:spcBef>
                <a:spcPts val="600"/>
              </a:spcBef>
              <a:spcAft>
                <a:spcPts val="600"/>
              </a:spcAft>
            </a:pPr>
            <a:r>
              <a:rPr lang="en-US" sz="1600" b="1" u="sng">
                <a:solidFill>
                  <a:srgbClr val="0F1C32"/>
                </a:solidFill>
                <a:latin typeface="Calibri"/>
              </a:rPr>
              <a:t>Vaccine Administration Benchmark</a:t>
            </a:r>
            <a:endParaRPr lang="en-US" sz="1600">
              <a:solidFill>
                <a:srgbClr val="0F1C32"/>
              </a:solidFill>
              <a:latin typeface="Calibri"/>
            </a:endParaRPr>
          </a:p>
          <a:p>
            <a:pPr marL="1200150" lvl="2" indent="-285750">
              <a:spcBef>
                <a:spcPts val="600"/>
              </a:spcBef>
              <a:spcAft>
                <a:spcPts val="600"/>
              </a:spcAft>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partially vaccinated</a:t>
            </a:r>
            <a:r>
              <a:rPr lang="en-US" sz="1600">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a:solidFill>
                  <a:srgbClr val="5B9BD5">
                    <a:lumMod val="75000"/>
                  </a:srgbClr>
                </a:solidFill>
                <a:latin typeface="Calibri"/>
              </a:rPr>
              <a:t>11.8</a:t>
            </a:r>
            <a:r>
              <a:rPr lang="en-US" sz="1600" b="1">
                <a:solidFill>
                  <a:srgbClr val="5B9BD5">
                    <a:lumMod val="75000"/>
                  </a:srgbClr>
                </a:solidFill>
                <a:latin typeface="Calibri"/>
              </a:rPr>
              <a:t>% </a:t>
            </a:r>
            <a:r>
              <a:rPr lang="en-US" sz="1600" b="1">
                <a:solidFill>
                  <a:srgbClr val="0F1C32"/>
                </a:solidFill>
                <a:latin typeface="Calibri"/>
              </a:rPr>
              <a:t>for ages 0-64</a:t>
            </a:r>
          </a:p>
          <a:p>
            <a:pPr marL="1657350" lvl="3" indent="-285750">
              <a:buFont typeface="Arial" panose="020B0604020202020204" pitchFamily="34" charset="0"/>
              <a:buChar char="•"/>
            </a:pPr>
            <a:r>
              <a:rPr lang="en-US" sz="2000" b="1">
                <a:solidFill>
                  <a:srgbClr val="5B9BD5">
                    <a:lumMod val="75000"/>
                  </a:srgbClr>
                </a:solidFill>
                <a:latin typeface="Calibri"/>
              </a:rPr>
              <a:t>31.6</a:t>
            </a:r>
            <a:r>
              <a:rPr lang="en-US" sz="1600" b="1">
                <a:solidFill>
                  <a:srgbClr val="5B9BD5">
                    <a:lumMod val="75000"/>
                  </a:srgbClr>
                </a:solidFill>
                <a:latin typeface="Calibri"/>
              </a:rPr>
              <a:t>% </a:t>
            </a:r>
            <a:r>
              <a:rPr lang="en-US" sz="1600" b="1">
                <a:solidFill>
                  <a:srgbClr val="0F1C32"/>
                </a:solidFill>
                <a:latin typeface="Calibri"/>
              </a:rPr>
              <a:t>for ages 65-74</a:t>
            </a:r>
          </a:p>
          <a:p>
            <a:pPr marL="1657350" lvl="3" indent="-285750">
              <a:buFont typeface="Arial" panose="020B0604020202020204" pitchFamily="34" charset="0"/>
              <a:buChar char="•"/>
            </a:pPr>
            <a:r>
              <a:rPr lang="en-US" sz="2000" b="1">
                <a:solidFill>
                  <a:srgbClr val="5B9BD5">
                    <a:lumMod val="75000"/>
                  </a:srgbClr>
                </a:solidFill>
                <a:latin typeface="Calibri"/>
              </a:rPr>
              <a:t>14.7</a:t>
            </a:r>
            <a:r>
              <a:rPr lang="en-US" sz="1600" b="1">
                <a:solidFill>
                  <a:srgbClr val="5B9BD5">
                    <a:lumMod val="75000"/>
                  </a:srgbClr>
                </a:solidFill>
                <a:latin typeface="Calibri"/>
              </a:rPr>
              <a:t>%</a:t>
            </a:r>
            <a:r>
              <a:rPr lang="en-US" sz="1600" b="1">
                <a:solidFill>
                  <a:srgbClr val="0F1C32"/>
                </a:solidFill>
                <a:latin typeface="Calibri"/>
              </a:rPr>
              <a:t> for ages 75+</a:t>
            </a:r>
            <a:endParaRPr lang="en-US" sz="800" b="1">
              <a:solidFill>
                <a:srgbClr val="0F1C32"/>
              </a:solidFill>
              <a:latin typeface="Calibri"/>
            </a:endParaRPr>
          </a:p>
          <a:p>
            <a:pPr marL="1200150" lvl="2" indent="-285750">
              <a:spcBef>
                <a:spcPts val="600"/>
              </a:spcBef>
              <a:spcAft>
                <a:spcPts val="600"/>
              </a:spcAft>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pPr lvl="1">
              <a:spcBef>
                <a:spcPts val="600"/>
              </a:spcBef>
              <a:spcAft>
                <a:spcPts val="600"/>
              </a:spcAft>
            </a:pPr>
            <a:endParaRPr lang="en-US" sz="160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a:t>
            </a:r>
            <a:r>
              <a:rPr lang="en-US" sz="2000">
                <a:latin typeface="Segoe UI" panose="020B0502040204020203" pitchFamily="34" charset="0"/>
              </a:rPr>
              <a:t>Brockton</a:t>
            </a:r>
            <a:r>
              <a:rPr lang="en-US" sz="2000">
                <a:latin typeface="Segoe UI" panose="020B0502040204020203" pitchFamily="34" charset="0"/>
                <a:cs typeface="Segoe UI" panose="020B0502040204020203" pitchFamily="34" charset="0"/>
              </a:rPr>
              <a:t> Compared to Statewide as of 3/31/2021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50578" y="5784992"/>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555"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a:t>
            </a:r>
            <a:r>
              <a:rPr lang="en-US" sz="2000">
                <a:latin typeface="Segoe UI" panose="020B0502040204020203" pitchFamily="34" charset="0"/>
              </a:rPr>
              <a:t>Brockton</a:t>
            </a:r>
            <a:r>
              <a:rPr lang="en-US" sz="2000">
                <a:latin typeface="Segoe UI" panose="020B0502040204020203" pitchFamily="34" charset="0"/>
                <a:cs typeface="Segoe UI" panose="020B0502040204020203" pitchFamily="34" charset="0"/>
              </a:rPr>
              <a:t> Compared to Statewide as of 3/31/2021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79166" y="1190586"/>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13.9</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096957964"/>
              </p:ext>
            </p:extLst>
          </p:nvPr>
        </p:nvGraphicFramePr>
        <p:xfrm>
          <a:off x="6096000" y="1545172"/>
          <a:ext cx="5951871" cy="1495206"/>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i="0"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i="0"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i="0"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i="0"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52107">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a:solidFill>
                            <a:schemeClr val="tx1"/>
                          </a:solidFill>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7,143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l" fontAlgn="b"/>
                      <a:r>
                        <a:rPr lang="en-US" sz="1100" b="0" i="0" u="none" strike="noStrike">
                          <a:solidFill>
                            <a:srgbClr val="000000"/>
                          </a:solidFill>
                          <a:effectLst/>
                          <a:latin typeface="Calibri" panose="020F0502020204030204" pitchFamily="34" charset="0"/>
                        </a:rPr>
                        <a:t>              5,187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73</a:t>
                      </a:r>
                    </a:p>
                  </a:txBody>
                  <a:tcPr marL="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538,957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415,604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7101066"/>
              </p:ext>
            </p:extLst>
          </p:nvPr>
        </p:nvGraphicFramePr>
        <p:xfrm>
          <a:off x="179166" y="4118188"/>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a:solidFill>
                            <a:schemeClr val="tx1"/>
                          </a:solidFill>
                        </a:rPr>
                        <a:t>Brockton</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a:solidFill>
                            <a:srgbClr val="000000"/>
                          </a:solidFill>
                          <a:effectLst/>
                          <a:latin typeface="Calibri" panose="020F0502020204030204" pitchFamily="34" charset="0"/>
                        </a:rPr>
                        <a:t>795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48,242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47,439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4972" y="5719072"/>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a:ln>
                  <a:noFill/>
                </a:ln>
                <a:solidFill>
                  <a:srgbClr val="FFFFFF"/>
                </a:solidFill>
                <a:effectLst/>
                <a:uLnTx/>
                <a:uFillTx/>
                <a:latin typeface="Calibri"/>
                <a:ea typeface="+mn-ea"/>
                <a:cs typeface="+mn-cs"/>
              </a:rPr>
              <a:t>nd</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68706" y="31034"/>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a:t>
            </a:r>
            <a:r>
              <a:rPr lang="en-US" sz="2000">
                <a:latin typeface="Segoe UI" panose="020B0502040204020203" pitchFamily="34" charset="0"/>
              </a:rPr>
              <a:t>Brockton</a:t>
            </a:r>
            <a:r>
              <a:rPr lang="en-US" sz="2000">
                <a:latin typeface="Segoe UI" panose="020B0502040204020203" pitchFamily="34" charset="0"/>
                <a:cs typeface="Segoe UI" panose="020B0502040204020203" pitchFamily="34" charset="0"/>
              </a:rPr>
              <a:t> Compared to Statewide as of 3/31/2021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268706" y="1141564"/>
            <a:ext cx="10540260" cy="2416046"/>
          </a:xfrm>
          <a:prstGeom prst="rect">
            <a:avLst/>
          </a:prstGeom>
          <a:noFill/>
        </p:spPr>
        <p:txBody>
          <a:bodyPr wrap="square" rtlCol="0">
            <a:spAutoFit/>
          </a:bodyPr>
          <a:lstStyle/>
          <a:p>
            <a:pPr>
              <a:spcBef>
                <a:spcPts val="600"/>
              </a:spcBef>
              <a:spcAft>
                <a:spcPts val="600"/>
              </a:spcAft>
            </a:pPr>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spcBef>
                <a:spcPts val="600"/>
              </a:spcBef>
              <a:spcAft>
                <a:spcPts val="600"/>
              </a:spcAft>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fully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b="1">
                <a:solidFill>
                  <a:srgbClr val="5B9BD5">
                    <a:lumMod val="75000"/>
                  </a:srgbClr>
                </a:solidFill>
                <a:latin typeface="Calibri"/>
              </a:rPr>
              <a:t>12.1% </a:t>
            </a:r>
            <a:r>
              <a:rPr lang="en-US" sz="1600" b="1">
                <a:solidFill>
                  <a:srgbClr val="0F1C32"/>
                </a:solidFill>
                <a:latin typeface="Calibri"/>
              </a:rPr>
              <a:t>for ages 0-64</a:t>
            </a:r>
          </a:p>
          <a:p>
            <a:pPr marL="1200150" lvl="2" indent="-285750">
              <a:buFont typeface="Arial" panose="020B0604020202020204" pitchFamily="34" charset="0"/>
              <a:buChar char="•"/>
            </a:pPr>
            <a:r>
              <a:rPr lang="en-US" b="1">
                <a:solidFill>
                  <a:srgbClr val="5B9BD5">
                    <a:lumMod val="75000"/>
                  </a:srgbClr>
                </a:solidFill>
                <a:latin typeface="Calibri"/>
              </a:rPr>
              <a:t>44.7% </a:t>
            </a:r>
            <a:r>
              <a:rPr lang="en-US" sz="1600" b="1">
                <a:solidFill>
                  <a:srgbClr val="0F1C32"/>
                </a:solidFill>
                <a:latin typeface="Calibri"/>
              </a:rPr>
              <a:t>for ages 65-74</a:t>
            </a:r>
          </a:p>
          <a:p>
            <a:pPr marL="1200150" lvl="2" indent="-285750">
              <a:buFont typeface="Arial" panose="020B0604020202020204" pitchFamily="34" charset="0"/>
              <a:buChar char="•"/>
            </a:pPr>
            <a:r>
              <a:rPr lang="en-US" b="1">
                <a:solidFill>
                  <a:srgbClr val="5B9BD5">
                    <a:lumMod val="75000"/>
                  </a:srgbClr>
                </a:solidFill>
                <a:latin typeface="Calibri"/>
              </a:rPr>
              <a:t>67.3%</a:t>
            </a:r>
            <a:r>
              <a:rPr lang="en-US" b="1">
                <a:solidFill>
                  <a:srgbClr val="0F1C32"/>
                </a:solidFill>
                <a:latin typeface="Calibri"/>
              </a:rPr>
              <a:t> </a:t>
            </a:r>
            <a:r>
              <a:rPr lang="en-US" sz="1600" b="1">
                <a:solidFill>
                  <a:srgbClr val="0F1C32"/>
                </a:solidFill>
                <a:latin typeface="Calibri"/>
              </a:rPr>
              <a:t>for ages 75+</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754646840"/>
              </p:ext>
            </p:extLst>
          </p:nvPr>
        </p:nvGraphicFramePr>
        <p:xfrm>
          <a:off x="914401" y="3753740"/>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8998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a:solidFill>
                            <a:schemeClr val="tx1"/>
                          </a:solidFill>
                        </a:rPr>
                        <a:t>Brockton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6,997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2,483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698,737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305,016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44.7%</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331,956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32796"/>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379469" y="1153811"/>
            <a:ext cx="11433061" cy="1138773"/>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b="1" u="sng">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b="1">
                <a:solidFill>
                  <a:srgbClr val="5B9BD5">
                    <a:lumMod val="75000"/>
                  </a:srgbClr>
                </a:solidFill>
                <a:latin typeface="Calibri"/>
              </a:rPr>
              <a:t>19.2</a:t>
            </a:r>
            <a:r>
              <a:rPr lang="en-US" sz="1600" b="1">
                <a:solidFill>
                  <a:srgbClr val="5B9BD5">
                    <a:lumMod val="75000"/>
                  </a:srgbClr>
                </a:solidFill>
                <a:latin typeface="Calibri"/>
              </a:rPr>
              <a:t>%</a:t>
            </a:r>
            <a:r>
              <a:rPr lang="en-US" sz="1600">
                <a:solidFill>
                  <a:srgbClr val="0F1C32"/>
                </a:solidFill>
                <a:latin typeface="Calibri"/>
              </a:rPr>
              <a:t>.</a:t>
            </a: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413735479"/>
              </p:ext>
            </p:extLst>
          </p:nvPr>
        </p:nvGraphicFramePr>
        <p:xfrm>
          <a:off x="176046" y="3998994"/>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01207">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a:solidFill>
                            <a:schemeClr val="tx1"/>
                          </a:solidFill>
                        </a:rPr>
                        <a:t>Brockton</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4,349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5,061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896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66,175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977,643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3493279124"/>
              </p:ext>
            </p:extLst>
          </p:nvPr>
        </p:nvGraphicFramePr>
        <p:xfrm>
          <a:off x="2398520" y="2543809"/>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a:solidFill>
                            <a:schemeClr val="tx1"/>
                          </a:solidFill>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7,817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4,445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801,901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516,588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17,220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a:t>
            </a:r>
            <a:r>
              <a:rPr lang="en-US" sz="2000">
                <a:latin typeface="Segoe UI" panose="020B0502040204020203" pitchFamily="34" charset="0"/>
              </a:rPr>
              <a:t>Brockton</a:t>
            </a:r>
            <a:r>
              <a:rPr lang="en-US" sz="2000">
                <a:latin typeface="Segoe UI" panose="020B0502040204020203" pitchFamily="34" charset="0"/>
                <a:cs typeface="Segoe UI" panose="020B0502040204020203" pitchFamily="34" charset="0"/>
              </a:rPr>
              <a:t> Compared to Statewide as of 3/31/2021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0" y="5704189"/>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619346753"/>
              </p:ext>
            </p:extLst>
          </p:nvPr>
        </p:nvGraphicFramePr>
        <p:xfrm>
          <a:off x="804006" y="190500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a:solidFill>
                            <a:schemeClr val="tx1"/>
                          </a:solidFill>
                        </a:rPr>
                        <a:t>Brockton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2,028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1,132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896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0" y="5721333"/>
            <a:ext cx="12158798" cy="95410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a:t>
            </a:r>
            <a:r>
              <a:rPr lang="en-US" sz="2000">
                <a:latin typeface="Segoe UI" panose="020B0502040204020203" pitchFamily="34" charset="0"/>
              </a:rPr>
              <a:t>Brockton</a:t>
            </a:r>
            <a:r>
              <a:rPr lang="en-US" sz="2000">
                <a:latin typeface="Segoe UI" panose="020B0502040204020203" pitchFamily="34" charset="0"/>
                <a:cs typeface="Segoe UI" panose="020B0502040204020203" pitchFamily="34" charset="0"/>
              </a:rPr>
              <a:t> Compared to Statewide as of 3/31/2021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927219" y="2747962"/>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a:t>City/Town COVID-19 Burden</a:t>
            </a:r>
            <a:br>
              <a:rPr lang="en-US"/>
            </a:br>
            <a:endParaRPr lang="en-US"/>
          </a:p>
        </p:txBody>
      </p:sp>
    </p:spTree>
    <p:extLst>
      <p:ext uri="{BB962C8B-B14F-4D97-AF65-F5344CB8AC3E}">
        <p14:creationId xmlns:p14="http://schemas.microsoft.com/office/powerpoint/2010/main" val="25384619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3/30/2021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D933D573-D026-4352-AF80-E7AA52757DCA}"/>
              </a:ext>
            </a:extLst>
          </p:cNvPr>
          <p:cNvGraphicFramePr>
            <a:graphicFrameLocks noGrp="1"/>
          </p:cNvGraphicFramePr>
          <p:nvPr>
            <p:extLst>
              <p:ext uri="{D42A27DB-BD31-4B8C-83A1-F6EECF244321}">
                <p14:modId xmlns:p14="http://schemas.microsoft.com/office/powerpoint/2010/main" val="4090170599"/>
              </p:ext>
            </p:extLst>
          </p:nvPr>
        </p:nvGraphicFramePr>
        <p:xfrm>
          <a:off x="4297019" y="1057333"/>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(4/1/2021)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a:rPr>
                        <a:t>5,732 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64,123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a:rPr>
                        <a:t>987 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12,672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5,880 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a:rPr>
                        <a:t>707 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8,288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4,930 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a:rPr>
                        <a:t>808 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8,055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a:rPr>
                        <a:t>1,296 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13,052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2,522 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4,352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4,681 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7,600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39.9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4,217 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7,424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2,770 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a:rPr>
                        <a:t>414 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5,040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37.1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12,568 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a:rPr>
                        <a:t>2,116 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18,626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2,541 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a:rPr>
                        <a:t>573 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4,644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9,844 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15,700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43.5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10,212 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a:rPr>
                        <a:t>1,758 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16,171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34.9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3,676 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a:rPr>
                        <a:t>718 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6,569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4,154 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6,923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6,943 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13,134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31.4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2,075 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3,801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6,188 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10,002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31.0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10,159 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a:rPr>
                        <a:t>1,837 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19,194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13,435 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a:rPr>
                        <a:t>2,295 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21,909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598,177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24,984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773395" y="2429144"/>
            <a:ext cx="10337562" cy="1362075"/>
          </a:xfrm>
        </p:spPr>
        <p:txBody>
          <a:bodyPr/>
          <a:lstStyle/>
          <a:p>
            <a:pPr algn="ctr"/>
            <a:r>
              <a:rPr lang="en-US" sz="6000"/>
              <a:t>Background</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t>Brockton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Brockton</a:t>
            </a:r>
            <a:r>
              <a:rPr lang="en-US" sz="2800"/>
              <a:t> </a:t>
            </a:r>
            <a:r>
              <a:rPr lang="en-US" sz="2000" b="1"/>
              <a:t>and whether they have met or exceeded the statewide rate</a:t>
            </a:r>
          </a:p>
          <a:p>
            <a:pPr marL="457200" indent="-457200">
              <a:spcBef>
                <a:spcPts val="600"/>
              </a:spcBef>
              <a:spcAft>
                <a:spcPts val="600"/>
              </a:spcAft>
              <a:buFont typeface="+mj-lt"/>
              <a:buAutoNum type="arabicPeriod"/>
            </a:pPr>
            <a:r>
              <a:rPr lang="en-US" sz="2000" b="1"/>
              <a:t>The percentage of Brockton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Brockton</a:t>
            </a:r>
            <a:r>
              <a:rPr lang="en-US" sz="2800"/>
              <a:t> </a:t>
            </a:r>
            <a:r>
              <a:rPr lang="en-US" sz="2000" b="1"/>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 </a:t>
            </a:r>
            <a:r>
              <a:rPr lang="en-US" sz="2000"/>
              <a:t>and whether they have met or exceeded the overall state averages.</a:t>
            </a:r>
          </a:p>
          <a:p>
            <a:pPr marL="0" indent="0">
              <a:spcBef>
                <a:spcPts val="600"/>
              </a:spcBef>
              <a:spcAft>
                <a:spcPts val="600"/>
              </a:spcAft>
              <a:buNone/>
            </a:pPr>
            <a:r>
              <a:rPr lang="en-US" sz="2900" u="sng"/>
              <a:t>Communities with highest COVID-19 burden</a:t>
            </a:r>
          </a:p>
          <a:p>
            <a:pPr marL="457200" indent="-457200">
              <a:spcBef>
                <a:spcPts val="600"/>
              </a:spcBef>
              <a:spcAft>
                <a:spcPts val="600"/>
              </a:spcAft>
              <a:buFont typeface="+mj-lt"/>
              <a:buAutoNum type="arabicPeriod"/>
            </a:pPr>
            <a:r>
              <a:rPr lang="en-US" sz="2000" b="1"/>
              <a:t>Decrease risk levels from red towards grey in Brockton</a:t>
            </a:r>
            <a:r>
              <a:rPr lang="en-US" sz="2800"/>
              <a:t> </a:t>
            </a:r>
            <a:r>
              <a:rPr lang="en-US" sz="2000" b="1"/>
              <a:t>based on the average daily incidence per 100,000 (as published in the weekly COVID-19 public health report).</a:t>
            </a:r>
          </a:p>
          <a:p>
            <a:pPr marL="0" indent="0">
              <a:buNone/>
            </a:pPr>
            <a:endParaRPr lang="en-US"/>
          </a:p>
          <a:p>
            <a:pPr marL="0" indent="0">
              <a:buNone/>
            </a:pPr>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725109815"/>
              </p:ext>
            </p:extLst>
          </p:nvPr>
        </p:nvGraphicFramePr>
        <p:xfrm>
          <a:off x="259796" y="2179893"/>
          <a:ext cx="11655094" cy="1768265"/>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73496">
                <a:tc>
                  <a:txBody>
                    <a:bodyPr/>
                    <a:lstStyle/>
                    <a:p>
                      <a:pPr marL="0" marR="0" algn="ctr">
                        <a:spcBef>
                          <a:spcPts val="0"/>
                        </a:spcBef>
                        <a:spcAft>
                          <a:spcPts val="0"/>
                        </a:spcAft>
                      </a:pPr>
                      <a:r>
                        <a:rPr lang="en-US" sz="120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200" b="1" kern="1200">
                          <a:solidFill>
                            <a:schemeClr val="tx1"/>
                          </a:solidFill>
                          <a:effectLst/>
                          <a:latin typeface="+mn-lt"/>
                          <a:ea typeface="+mn-ea"/>
                          <a:cs typeface="+mn-cs"/>
                        </a:rPr>
                        <a:t>Brockton</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99,226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3,049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49,510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12,624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4,390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29,604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443313">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05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Brockton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6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279" y="-76200"/>
            <a:ext cx="11322200" cy="2667000"/>
          </a:xfrm>
        </p:spPr>
        <p:txBody>
          <a:bodyPr/>
          <a:lstStyle/>
          <a:p>
            <a:pPr algn="ctr"/>
            <a:r>
              <a:rPr lang="en-US" sz="2400">
                <a:latin typeface="Segoe UI" panose="020B0502040204020203" pitchFamily="34" charset="0"/>
              </a:rPr>
              <a:t>Total Doses and Dose Administration Rate/100,000 Population </a:t>
            </a:r>
            <a:br>
              <a:rPr lang="en-US" sz="2400">
                <a:latin typeface="Segoe UI" panose="020B0502040204020203" pitchFamily="34" charset="0"/>
              </a:rPr>
            </a:br>
            <a:r>
              <a:rPr lang="en-US" sz="2400">
                <a:latin typeface="Segoe UI" panose="020B0502040204020203" pitchFamily="34" charset="0"/>
              </a:rPr>
              <a:t>for Brockton Compared to Statewide as of 3/31/2021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789096933"/>
              </p:ext>
            </p:extLst>
          </p:nvPr>
        </p:nvGraphicFramePr>
        <p:xfrm>
          <a:off x="1355094" y="3025026"/>
          <a:ext cx="9055735" cy="111252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4588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solidFill>
                            <a:schemeClr val="tx1"/>
                          </a:solidFill>
                          <a:effectLst/>
                          <a:latin typeface="+mn-lt"/>
                        </a:rPr>
                        <a:t>Community</a:t>
                      </a:r>
                    </a:p>
                    <a:p>
                      <a:pPr marL="0" marR="0" algn="l">
                        <a:spcBef>
                          <a:spcPts val="0"/>
                        </a:spcBef>
                        <a:spcAft>
                          <a:spcPts val="0"/>
                        </a:spcAft>
                      </a:pPr>
                      <a:r>
                        <a:rPr lang="en-US" sz="1600">
                          <a:solidFill>
                            <a:schemeClr val="tx1"/>
                          </a:solidFill>
                          <a:effectLst/>
                          <a:latin typeface="+mn-lt"/>
                        </a:rPr>
                        <a:t> </a:t>
                      </a:r>
                      <a:endParaRPr lang="en-US" sz="16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47784">
                <a:tc>
                  <a:txBody>
                    <a:bodyPr/>
                    <a:lstStyle/>
                    <a:p>
                      <a:pPr marL="0" marR="0" algn="l">
                        <a:spcBef>
                          <a:spcPts val="0"/>
                        </a:spcBef>
                        <a:spcAft>
                          <a:spcPts val="0"/>
                        </a:spcAft>
                      </a:pPr>
                      <a:r>
                        <a:rPr lang="en-US" sz="1600">
                          <a:solidFill>
                            <a:schemeClr val="tx1"/>
                          </a:solidFill>
                        </a:rPr>
                        <a:t>Brockton</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36,563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36,848.1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263701">
                <a:tc>
                  <a:txBody>
                    <a:bodyPr/>
                    <a:lstStyle/>
                    <a:p>
                      <a:pPr marL="0" marR="0" algn="l">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3,554,711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51,041.3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9"/>
            <a:ext cx="12161838" cy="584775"/>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318450" y="1299495"/>
            <a:ext cx="11474746" cy="923330"/>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p>
          <a:p>
            <a:pPr marL="742950" lvl="1" indent="-285750">
              <a:buFont typeface="Arial" panose="020B0604020202020204" pitchFamily="34" charset="0"/>
              <a:buChar char="•"/>
              <a:defRPr/>
            </a:pPr>
            <a:r>
              <a:rPr lang="en-US">
                <a:solidFill>
                  <a:prstClr val="black"/>
                </a:solidFill>
                <a:latin typeface="Calibri" panose="020F0502020204030204"/>
              </a:rPr>
              <a:t>Per-capita dose administration rate for Brockton</a:t>
            </a:r>
            <a:r>
              <a:rPr lang="en-US">
                <a:solidFill>
                  <a:srgbClr val="0F1C32"/>
                </a:solidFill>
                <a:latin typeface="Calibri" panose="020F0502020204030204"/>
              </a:rPr>
              <a:t> compared to the overall state rate of </a:t>
            </a:r>
            <a:r>
              <a:rPr lang="en-US" sz="2000" b="1">
                <a:solidFill>
                  <a:srgbClr val="5B9BD5">
                    <a:lumMod val="75000"/>
                  </a:srgbClr>
                </a:solidFill>
                <a:latin typeface="Calibri" panose="020F0502020204030204"/>
              </a:rPr>
              <a:t>51,041.3 per 100,000.</a:t>
            </a:r>
          </a:p>
          <a:p>
            <a:pPr marL="742950" lvl="1" indent="-285750">
              <a:buFont typeface="Arial" panose="020B0604020202020204" pitchFamily="34" charset="0"/>
              <a:buChar char="•"/>
              <a:defRPr/>
            </a:pPr>
            <a:r>
              <a:rPr lang="en-US">
                <a:solidFill>
                  <a:prstClr val="black"/>
                </a:solidFill>
                <a:latin typeface="Calibri" panose="020F0502020204030204"/>
              </a:rPr>
              <a:t>Brockton has not met or exceeded the overall state average.</a:t>
            </a:r>
            <a:endParaRPr lang="en-US" sz="240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371826528"/>
              </p:ext>
            </p:extLst>
          </p:nvPr>
        </p:nvGraphicFramePr>
        <p:xfrm>
          <a:off x="394834" y="4320766"/>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l">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a:solidFill>
                            <a:schemeClr val="tx1"/>
                          </a:solidFill>
                        </a:rPr>
                        <a:t>Brockton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12,330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971,336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1,335,709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a:solidFill>
                <a:srgbClr val="0F1C32"/>
              </a:solidFill>
              <a:latin typeface="Calibri"/>
            </a:endParaRPr>
          </a:p>
          <a:p>
            <a:pPr>
              <a:spcBef>
                <a:spcPts val="600"/>
              </a:spcBef>
            </a:pPr>
            <a:r>
              <a:rPr lang="en-US" sz="1600" b="1" u="sng">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a:solidFill>
                  <a:srgbClr val="0F1C32"/>
                </a:solidFill>
                <a:latin typeface="Calibri"/>
              </a:rPr>
              <a:t>Percentage of Brockton that has received </a:t>
            </a:r>
            <a:r>
              <a:rPr lang="en-US" sz="1300" b="1">
                <a:solidFill>
                  <a:srgbClr val="0F1C32"/>
                </a:solidFill>
                <a:latin typeface="Calibri"/>
              </a:rPr>
              <a:t>a First Dose </a:t>
            </a:r>
            <a:r>
              <a:rPr lang="en-US" sz="1300">
                <a:solidFill>
                  <a:srgbClr val="0F1C32"/>
                </a:solidFill>
                <a:latin typeface="Calibri"/>
              </a:rPr>
              <a:t>of vaccine and whether the community has met or exceeded the statewide average of </a:t>
            </a:r>
            <a:r>
              <a:rPr lang="en-US" sz="1600" b="1">
                <a:solidFill>
                  <a:srgbClr val="5B9BD5">
                    <a:lumMod val="75000"/>
                  </a:srgbClr>
                </a:solidFill>
                <a:latin typeface="Calibri"/>
              </a:rPr>
              <a:t>33.1</a:t>
            </a:r>
            <a:r>
              <a:rPr lang="en-US" sz="1300" b="1">
                <a:solidFill>
                  <a:srgbClr val="5B9BD5">
                    <a:lumMod val="75000"/>
                  </a:srgbClr>
                </a:solidFill>
                <a:latin typeface="Calibri"/>
              </a:rPr>
              <a:t>%.</a:t>
            </a:r>
            <a:endParaRPr lang="en-US" sz="1300">
              <a:solidFill>
                <a:srgbClr val="0F1C32"/>
              </a:solidFill>
              <a:latin typeface="Calibri"/>
            </a:endParaRPr>
          </a:p>
          <a:p>
            <a:pPr marL="742950" lvl="1" indent="-285750">
              <a:buFont typeface="Arial" panose="020B0604020202020204" pitchFamily="34" charset="0"/>
              <a:buChar char="•"/>
            </a:pPr>
            <a:r>
              <a:rPr lang="en-US" sz="1300">
                <a:solidFill>
                  <a:srgbClr val="0F1C32"/>
                </a:solidFill>
                <a:latin typeface="Calibri"/>
              </a:rPr>
              <a:t>Percentage of Brockton that is </a:t>
            </a:r>
            <a:r>
              <a:rPr lang="en-US" sz="1300" b="1">
                <a:solidFill>
                  <a:srgbClr val="0F1C32"/>
                </a:solidFill>
                <a:latin typeface="Calibri"/>
              </a:rPr>
              <a:t>Partially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13.9</a:t>
            </a:r>
            <a:r>
              <a:rPr lang="en-US" sz="1300" b="1">
                <a:solidFill>
                  <a:srgbClr val="5B9BD5">
                    <a:lumMod val="75000"/>
                  </a:srgbClr>
                </a:solidFill>
                <a:latin typeface="Calibri"/>
              </a:rPr>
              <a:t>%.</a:t>
            </a:r>
          </a:p>
          <a:p>
            <a:pPr marL="742950" lvl="1" indent="-285750">
              <a:buFont typeface="Arial" panose="020B0604020202020204" pitchFamily="34" charset="0"/>
              <a:buChar char="•"/>
            </a:pPr>
            <a:r>
              <a:rPr lang="en-US" sz="1300">
                <a:solidFill>
                  <a:srgbClr val="0F1C32"/>
                </a:solidFill>
                <a:latin typeface="Calibri"/>
              </a:rPr>
              <a:t>The percentage of Brockton that is </a:t>
            </a:r>
            <a:r>
              <a:rPr lang="en-US" sz="1300" b="1">
                <a:solidFill>
                  <a:srgbClr val="0F1C32"/>
                </a:solidFill>
                <a:latin typeface="Calibri"/>
              </a:rPr>
              <a:t>Fully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19.2</a:t>
            </a:r>
            <a:r>
              <a:rPr lang="en-US" sz="1300" b="1">
                <a:solidFill>
                  <a:srgbClr val="5B9BD5">
                    <a:lumMod val="75000"/>
                  </a:srgbClr>
                </a:solidFill>
                <a:latin typeface="Calibri"/>
              </a:rPr>
              <a:t>%</a:t>
            </a:r>
            <a:r>
              <a:rPr lang="en-US" sz="1300" b="1">
                <a:solidFill>
                  <a:srgbClr val="0F1C32"/>
                </a:solidFill>
                <a:latin typeface="Calibri"/>
              </a:rPr>
              <a:t>.</a:t>
            </a:r>
          </a:p>
          <a:p>
            <a:pPr marL="742950" lvl="1" indent="-285750">
              <a:buFont typeface="Arial" panose="020B0604020202020204" pitchFamily="34" charset="0"/>
              <a:buChar char="•"/>
            </a:pPr>
            <a:r>
              <a:rPr lang="en-US" sz="1300">
                <a:solidFill>
                  <a:srgbClr val="0F1C32"/>
                </a:solidFill>
                <a:latin typeface="Calibri"/>
              </a:rPr>
              <a:t>Brockton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485480719"/>
              </p:ext>
            </p:extLst>
          </p:nvPr>
        </p:nvGraphicFramePr>
        <p:xfrm>
          <a:off x="3132312" y="3026381"/>
          <a:ext cx="5927376" cy="119634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0">
                <a:tc>
                  <a:txBody>
                    <a:bodyPr/>
                    <a:lstStyle/>
                    <a:p>
                      <a:pPr marL="0" marR="0" algn="ctr">
                        <a:spcBef>
                          <a:spcPts val="0"/>
                        </a:spcBef>
                        <a:spcAft>
                          <a:spcPts val="0"/>
                        </a:spcAft>
                      </a:pPr>
                      <a:r>
                        <a:rPr lang="en-US" sz="1400">
                          <a:solidFill>
                            <a:schemeClr val="tx1"/>
                          </a:solidFill>
                        </a:rPr>
                        <a:t>Brockton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24,733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2,307,045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Brockton Compared to Statewide as of </a:t>
            </a:r>
            <a:r>
              <a:rPr lang="en-US" sz="2000">
                <a:solidFill>
                  <a:schemeClr val="bg1">
                    <a:lumMod val="95000"/>
                  </a:schemeClr>
                </a:solidFill>
                <a:latin typeface="Segoe UI" panose="020B0502040204020203" pitchFamily="34" charset="0"/>
              </a:rPr>
              <a:t>3/31/2021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D75C9298-D589-40EB-8BDA-309075B261D9}"/>
              </a:ext>
            </a:extLst>
          </p:cNvPr>
          <p:cNvSpPr txBox="1"/>
          <p:nvPr/>
        </p:nvSpPr>
        <p:spPr>
          <a:xfrm>
            <a:off x="0" y="5565525"/>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3/31/2021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a:ln>
                  <a:noFill/>
                </a:ln>
                <a:solidFill>
                  <a:srgbClr val="FFFFFF"/>
                </a:solidFill>
                <a:effectLst/>
                <a:uLnTx/>
                <a:uFillTx/>
                <a:latin typeface="Calibri"/>
                <a:ea typeface="+mn-ea"/>
                <a:cs typeface="+mn-cs"/>
              </a:rPr>
              <a:t> </a:t>
            </a:r>
            <a:r>
              <a:rPr kumimoji="0" lang="en-US" sz="2000" b="0" i="0" u="none" strike="noStrike" kern="1200" cap="none" spc="0" normalizeH="0" baseline="0" noProof="0">
                <a:ln>
                  <a:noFill/>
                </a:ln>
                <a:solidFill>
                  <a:srgbClr val="FFFFFF"/>
                </a:solidFill>
                <a:effectLst/>
                <a:uLnTx/>
                <a:uFillTx/>
                <a:latin typeface="Calibri"/>
                <a:ea typeface="+mn-ea"/>
                <a:cs typeface="+mn-cs"/>
              </a:rPr>
              <a:t>(1</a:t>
            </a:r>
            <a:r>
              <a:rPr kumimoji="0" lang="en-US" sz="2000" b="0" i="0" u="none" strike="noStrike" kern="1200" cap="none" spc="0" normalizeH="0" baseline="30000" noProof="0">
                <a:ln>
                  <a:noFill/>
                </a:ln>
                <a:solidFill>
                  <a:srgbClr val="FFFFFF"/>
                </a:solidFill>
                <a:effectLst/>
                <a:uLnTx/>
                <a:uFillTx/>
                <a:latin typeface="Calibri"/>
                <a:ea typeface="+mn-ea"/>
                <a:cs typeface="+mn-cs"/>
              </a:rPr>
              <a:t>st</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1" y="0"/>
            <a:ext cx="11137056"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a:t>
            </a:r>
            <a:r>
              <a:rPr lang="en-US" sz="2000">
                <a:latin typeface="Segoe UI" panose="020B0502040204020203" pitchFamily="34" charset="0"/>
              </a:rPr>
              <a:t>Brockton</a:t>
            </a:r>
            <a:r>
              <a:rPr lang="en-US" sz="2000">
                <a:latin typeface="Segoe UI" panose="020B0502040204020203" pitchFamily="34" charset="0"/>
                <a:cs typeface="Segoe UI" panose="020B0502040204020203" pitchFamily="34" charset="0"/>
              </a:rPr>
              <a:t> Compared to Statewide as of 3/31/2021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203088" y="1076770"/>
            <a:ext cx="12089822" cy="2369880"/>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a:t>
            </a:r>
            <a:r>
              <a:rPr lang="en-US">
                <a:solidFill>
                  <a:srgbClr val="0F1C32"/>
                </a:solidFill>
                <a:latin typeface="Calibri"/>
              </a:rPr>
              <a:t> </a:t>
            </a:r>
            <a:r>
              <a:rPr lang="en-US" b="1">
                <a:solidFill>
                  <a:srgbClr val="0F1C32"/>
                </a:solidFill>
                <a:latin typeface="Calibri"/>
              </a:rPr>
              <a:t>Group </a:t>
            </a:r>
            <a:r>
              <a:rPr lang="en-US">
                <a:solidFill>
                  <a:srgbClr val="0F1C32"/>
                </a:solidFill>
                <a:latin typeface="Calibri"/>
              </a:rPr>
              <a:t>with</a:t>
            </a:r>
            <a:r>
              <a:rPr lang="en-US" b="1">
                <a:solidFill>
                  <a:srgbClr val="0F1C32"/>
                </a:solidFill>
                <a:latin typeface="Calibri"/>
              </a:rPr>
              <a:t> a first dose </a:t>
            </a:r>
            <a:r>
              <a:rPr lang="en-US">
                <a:solidFill>
                  <a:srgbClr val="0F1C32"/>
                </a:solidFill>
                <a:latin typeface="Calibri"/>
              </a:rPr>
              <a:t>and whether they have met or exceeded the statewide age-specific group average of:</a:t>
            </a:r>
            <a:endParaRPr lang="en-US" sz="1600" b="1">
              <a:solidFill>
                <a:srgbClr val="0F1C32"/>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23.9% </a:t>
            </a:r>
            <a:r>
              <a:rPr lang="en-US" sz="1600" b="1">
                <a:latin typeface="Calibri"/>
              </a:rPr>
              <a:t>for ages 0-64</a:t>
            </a:r>
          </a:p>
          <a:p>
            <a:pPr marL="1257300" lvl="2" indent="-342900">
              <a:buFont typeface="Arial" panose="020B0604020202020204" pitchFamily="34" charset="0"/>
              <a:buChar char="•"/>
            </a:pPr>
            <a:r>
              <a:rPr lang="en-US" sz="2000" b="1">
                <a:solidFill>
                  <a:srgbClr val="5B9BD5">
                    <a:lumMod val="75000"/>
                  </a:srgbClr>
                </a:solidFill>
                <a:latin typeface="Calibri"/>
              </a:rPr>
              <a:t>76.3% </a:t>
            </a:r>
            <a:r>
              <a:rPr lang="en-US" sz="1600" b="1">
                <a:solidFill>
                  <a:srgbClr val="0F1C32"/>
                </a:solidFill>
                <a:latin typeface="Calibri"/>
              </a:rPr>
              <a:t>for ages 65-74</a:t>
            </a:r>
          </a:p>
          <a:p>
            <a:pPr marL="1257300" lvl="2" indent="-342900">
              <a:buFont typeface="Arial" panose="020B0604020202020204" pitchFamily="34" charset="0"/>
              <a:buChar char="•"/>
            </a:pPr>
            <a:r>
              <a:rPr lang="en-US" sz="2000" b="1">
                <a:solidFill>
                  <a:srgbClr val="5B9BD5">
                    <a:lumMod val="75000"/>
                  </a:srgbClr>
                </a:solidFill>
                <a:latin typeface="Calibri"/>
              </a:rPr>
              <a:t>82.0%</a:t>
            </a:r>
            <a:r>
              <a:rPr lang="en-US" sz="2000" b="1">
                <a:solidFill>
                  <a:srgbClr val="0F1C32"/>
                </a:solidFill>
                <a:latin typeface="Calibri"/>
              </a:rPr>
              <a:t> </a:t>
            </a:r>
            <a:r>
              <a:rPr lang="en-US" sz="1600" b="1">
                <a:solidFill>
                  <a:srgbClr val="0F1C32"/>
                </a:solidFill>
                <a:latin typeface="Calibri"/>
              </a:rPr>
              <a:t>for ages 75+</a:t>
            </a:r>
            <a:endParaRPr lang="en-US" sz="1400" b="1">
              <a:solidFill>
                <a:srgbClr val="5B9BD5">
                  <a:lumMod val="75000"/>
                </a:srgbClr>
              </a:solidFill>
              <a:latin typeface="Calibri"/>
            </a:endParaRP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endParaRPr lang="en-US" sz="1600" b="1">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4216099328"/>
              </p:ext>
            </p:extLst>
          </p:nvPr>
        </p:nvGraphicFramePr>
        <p:xfrm>
          <a:off x="876598" y="3609020"/>
          <a:ext cx="9721669" cy="1133326"/>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19431">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a:solidFill>
                            <a:schemeClr val="tx1"/>
                          </a:solidFill>
                        </a:rPr>
                        <a:t>Brockton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15,368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5,375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67.1%</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3,990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1,381,652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520,755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76.3%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404,638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66727" y="578123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451070020"/>
              </p:ext>
            </p:extLst>
          </p:nvPr>
        </p:nvGraphicFramePr>
        <p:xfrm>
          <a:off x="119631" y="4009242"/>
          <a:ext cx="12024752" cy="1524000"/>
        </p:xfrm>
        <a:graphic>
          <a:graphicData uri="http://schemas.openxmlformats.org/drawingml/2006/table">
            <a:tbl>
              <a:tblPr firstRow="1" firstCol="1" bandRow="1">
                <a:tableStyleId>{5C22544A-7EE6-4342-B048-85BDC9FD1C3A}</a:tableStyleId>
              </a:tblPr>
              <a:tblGrid>
                <a:gridCol w="1140697">
                  <a:extLst>
                    <a:ext uri="{9D8B030D-6E8A-4147-A177-3AD203B41FA5}">
                      <a16:colId xmlns:a16="http://schemas.microsoft.com/office/drawing/2014/main" val="4075951014"/>
                    </a:ext>
                  </a:extLst>
                </a:gridCol>
                <a:gridCol w="533023">
                  <a:extLst>
                    <a:ext uri="{9D8B030D-6E8A-4147-A177-3AD203B41FA5}">
                      <a16:colId xmlns:a16="http://schemas.microsoft.com/office/drawing/2014/main" val="3719797945"/>
                    </a:ext>
                  </a:extLst>
                </a:gridCol>
                <a:gridCol w="826213">
                  <a:extLst>
                    <a:ext uri="{9D8B030D-6E8A-4147-A177-3AD203B41FA5}">
                      <a16:colId xmlns:a16="http://schemas.microsoft.com/office/drawing/2014/main" val="2111895905"/>
                    </a:ext>
                  </a:extLst>
                </a:gridCol>
                <a:gridCol w="596335">
                  <a:extLst>
                    <a:ext uri="{9D8B030D-6E8A-4147-A177-3AD203B41FA5}">
                      <a16:colId xmlns:a16="http://schemas.microsoft.com/office/drawing/2014/main" val="1228260744"/>
                    </a:ext>
                  </a:extLst>
                </a:gridCol>
                <a:gridCol w="856105">
                  <a:extLst>
                    <a:ext uri="{9D8B030D-6E8A-4147-A177-3AD203B41FA5}">
                      <a16:colId xmlns:a16="http://schemas.microsoft.com/office/drawing/2014/main" val="3870552715"/>
                    </a:ext>
                  </a:extLst>
                </a:gridCol>
                <a:gridCol w="683009">
                  <a:extLst>
                    <a:ext uri="{9D8B030D-6E8A-4147-A177-3AD203B41FA5}">
                      <a16:colId xmlns:a16="http://schemas.microsoft.com/office/drawing/2014/main" val="2196486683"/>
                    </a:ext>
                  </a:extLst>
                </a:gridCol>
                <a:gridCol w="836184">
                  <a:extLst>
                    <a:ext uri="{9D8B030D-6E8A-4147-A177-3AD203B41FA5}">
                      <a16:colId xmlns:a16="http://schemas.microsoft.com/office/drawing/2014/main" val="2808071338"/>
                    </a:ext>
                  </a:extLst>
                </a:gridCol>
                <a:gridCol w="490454">
                  <a:extLst>
                    <a:ext uri="{9D8B030D-6E8A-4147-A177-3AD203B41FA5}">
                      <a16:colId xmlns:a16="http://schemas.microsoft.com/office/drawing/2014/main" val="2266782108"/>
                    </a:ext>
                  </a:extLst>
                </a:gridCol>
                <a:gridCol w="795984">
                  <a:extLst>
                    <a:ext uri="{9D8B030D-6E8A-4147-A177-3AD203B41FA5}">
                      <a16:colId xmlns:a16="http://schemas.microsoft.com/office/drawing/2014/main" val="1400057223"/>
                    </a:ext>
                  </a:extLst>
                </a:gridCol>
                <a:gridCol w="562817">
                  <a:extLst>
                    <a:ext uri="{9D8B030D-6E8A-4147-A177-3AD203B41FA5}">
                      <a16:colId xmlns:a16="http://schemas.microsoft.com/office/drawing/2014/main" val="607151320"/>
                    </a:ext>
                  </a:extLst>
                </a:gridCol>
                <a:gridCol w="812065">
                  <a:extLst>
                    <a:ext uri="{9D8B030D-6E8A-4147-A177-3AD203B41FA5}">
                      <a16:colId xmlns:a16="http://schemas.microsoft.com/office/drawing/2014/main" val="1732447710"/>
                    </a:ext>
                  </a:extLst>
                </a:gridCol>
                <a:gridCol w="574438">
                  <a:extLst>
                    <a:ext uri="{9D8B030D-6E8A-4147-A177-3AD203B41FA5}">
                      <a16:colId xmlns:a16="http://schemas.microsoft.com/office/drawing/2014/main" val="1497268532"/>
                    </a:ext>
                  </a:extLst>
                </a:gridCol>
                <a:gridCol w="703959">
                  <a:extLst>
                    <a:ext uri="{9D8B030D-6E8A-4147-A177-3AD203B41FA5}">
                      <a16:colId xmlns:a16="http://schemas.microsoft.com/office/drawing/2014/main" val="743602275"/>
                    </a:ext>
                  </a:extLst>
                </a:gridCol>
                <a:gridCol w="745640">
                  <a:extLst>
                    <a:ext uri="{9D8B030D-6E8A-4147-A177-3AD203B41FA5}">
                      <a16:colId xmlns:a16="http://schemas.microsoft.com/office/drawing/2014/main" val="1994207196"/>
                    </a:ext>
                  </a:extLst>
                </a:gridCol>
                <a:gridCol w="804023">
                  <a:extLst>
                    <a:ext uri="{9D8B030D-6E8A-4147-A177-3AD203B41FA5}">
                      <a16:colId xmlns:a16="http://schemas.microsoft.com/office/drawing/2014/main" val="3921377560"/>
                    </a:ext>
                  </a:extLst>
                </a:gridCol>
                <a:gridCol w="566534">
                  <a:extLst>
                    <a:ext uri="{9D8B030D-6E8A-4147-A177-3AD203B41FA5}">
                      <a16:colId xmlns:a16="http://schemas.microsoft.com/office/drawing/2014/main" val="3578839088"/>
                    </a:ext>
                  </a:extLst>
                </a:gridCol>
                <a:gridCol w="497272">
                  <a:extLst>
                    <a:ext uri="{9D8B030D-6E8A-4147-A177-3AD203B41FA5}">
                      <a16:colId xmlns:a16="http://schemas.microsoft.com/office/drawing/2014/main" val="2680500572"/>
                    </a:ext>
                  </a:extLst>
                </a:gridCol>
              </a:tblGrid>
              <a:tr h="157497">
                <a:tc>
                  <a:txBody>
                    <a:bodyPr/>
                    <a:lstStyle/>
                    <a:p>
                      <a:pPr marL="0" marR="0" algn="ctr">
                        <a:spcBef>
                          <a:spcPts val="0"/>
                        </a:spcBef>
                        <a:spcAft>
                          <a:spcPts val="0"/>
                        </a:spcAft>
                      </a:pPr>
                      <a:r>
                        <a:rPr lang="en-US" sz="1100">
                          <a:solidFill>
                            <a:schemeClr val="tx1"/>
                          </a:solidFill>
                          <a:effectLst/>
                        </a:rPr>
                        <a:t>Community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a:solidFill>
                            <a:schemeClr val="tx1"/>
                          </a:solidFill>
                          <a:effectLst/>
                          <a:latin typeface="Calibri"/>
                          <a:ea typeface="Calibri" panose="020F0502020204030204" pitchFamily="34" charset="0"/>
                          <a:cs typeface="Times New Roman"/>
                        </a:rPr>
                        <a:t>Race/ Ethnicity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865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a:ea typeface="Calibri" panose="020F0502020204030204" pitchFamily="34" charset="0"/>
                          <a:cs typeface="Times New Roman"/>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a:ea typeface="Calibri" panose="020F0502020204030204" pitchFamily="34" charset="0"/>
                          <a:cs typeface="Times New Roman"/>
                        </a:rPr>
                        <a:t>Asian, NH </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a:ea typeface="Calibri" panose="020F0502020204030204" pitchFamily="34" charset="0"/>
                          <a:cs typeface="Times New Roman"/>
                        </a:rPr>
                        <a:t>Black, NH </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a:ea typeface="Calibri" panose="020F0502020204030204" pitchFamily="34" charset="0"/>
                          <a:cs typeface="Times New Roman"/>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a:ea typeface="Calibri" panose="020F0502020204030204" pitchFamily="34" charset="0"/>
                          <a:cs typeface="Times New Roman"/>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a:ea typeface="Calibri" panose="020F0502020204030204" pitchFamily="34" charset="0"/>
                          <a:cs typeface="Times New Roman"/>
                        </a:rPr>
                        <a:t>White, NH </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a:ea typeface="Calibri" panose="020F0502020204030204" pitchFamily="34" charset="0"/>
                          <a:cs typeface="Times New Roman"/>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a:ea typeface="Calibri" panose="020F0502020204030204" pitchFamily="34" charset="0"/>
                          <a:cs typeface="Times New Roman"/>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6584">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a:ea typeface="Calibri" panose="020F0502020204030204" pitchFamily="34" charset="0"/>
                          <a:cs typeface="Times New Roman"/>
                        </a:rPr>
                        <a:t>Count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a:ea typeface="Calibri" panose="020F0502020204030204" pitchFamily="34" charset="0"/>
                          <a:cs typeface="Times New Roman"/>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a:ea typeface="Calibri" panose="020F0502020204030204" pitchFamily="34" charset="0"/>
                          <a:cs typeface="Times New Roman"/>
                        </a:rPr>
                        <a:t>Count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a:ea typeface="Calibri" panose="020F0502020204030204" pitchFamily="34" charset="0"/>
                          <a:cs typeface="Times New Roman"/>
                        </a:rPr>
                        <a:t>% of Asian, NH Population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a:ea typeface="Calibri" panose="020F0502020204030204" pitchFamily="34" charset="0"/>
                          <a:cs typeface="Times New Roman"/>
                        </a:rPr>
                        <a:t>Count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a:ea typeface="Calibri" panose="020F0502020204030204" pitchFamily="34" charset="0"/>
                          <a:cs typeface="Times New Roman"/>
                        </a:rPr>
                        <a:t>% of Black, NH Population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a:ea typeface="Calibri" panose="020F0502020204030204" pitchFamily="34" charset="0"/>
                          <a:cs typeface="Times New Roman"/>
                        </a:rPr>
                        <a:t>Count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a:ea typeface="Calibri" panose="020F0502020204030204" pitchFamily="34" charset="0"/>
                          <a:cs typeface="Times New Roman"/>
                        </a:rPr>
                        <a:t>% of Hispanic Population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a:ea typeface="Calibri" panose="020F0502020204030204" pitchFamily="34" charset="0"/>
                          <a:cs typeface="Times New Roman"/>
                        </a:rPr>
                        <a:t>Count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a:ea typeface="Calibri" panose="020F0502020204030204" pitchFamily="34" charset="0"/>
                          <a:cs typeface="Times New Roman"/>
                        </a:rPr>
                        <a:t>% of Multi, NH Population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a:ea typeface="Calibri" panose="020F0502020204030204" pitchFamily="34" charset="0"/>
                          <a:cs typeface="Times New Roman"/>
                        </a:rPr>
                        <a:t>Count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a:ea typeface="Calibri" panose="020F0502020204030204" pitchFamily="34" charset="0"/>
                          <a:cs typeface="Times New Roman"/>
                        </a:rPr>
                        <a:t>% of NH/PI, NH Population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a:ea typeface="Calibri" panose="020F0502020204030204" pitchFamily="34" charset="0"/>
                          <a:cs typeface="Times New Roman"/>
                        </a:rPr>
                        <a:t>Count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a:ea typeface="Calibri" panose="020F0502020204030204" pitchFamily="34" charset="0"/>
                          <a:cs typeface="Times New Roman"/>
                        </a:rPr>
                        <a:t>% of White, NH Population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rtl="0" eaLnBrk="1" fontAlgn="ctr" latinLnBrk="0" hangingPunct="1">
                        <a:lnSpc>
                          <a:spcPct val="100000"/>
                        </a:lnSpc>
                        <a:spcBef>
                          <a:spcPts val="0"/>
                        </a:spcBef>
                        <a:spcAft>
                          <a:spcPts val="0"/>
                        </a:spcAft>
                        <a:buClrTx/>
                        <a:buSzTx/>
                        <a:buFontTx/>
                        <a:buNone/>
                      </a:pPr>
                      <a:r>
                        <a:rPr lang="en-US" sz="900">
                          <a:effectLst/>
                          <a:latin typeface="Calibri"/>
                          <a:ea typeface="Calibri" panose="020F0502020204030204" pitchFamily="34" charset="0"/>
                          <a:cs typeface="Times New Roman"/>
                        </a:rPr>
                        <a:t>Count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02096">
                <a:tc>
                  <a:txBody>
                    <a:bodyPr/>
                    <a:lstStyle/>
                    <a:p>
                      <a:pPr marL="0" marR="0" algn="ctr">
                        <a:spcBef>
                          <a:spcPts val="0"/>
                        </a:spcBef>
                        <a:spcAft>
                          <a:spcPts val="0"/>
                        </a:spcAft>
                      </a:pPr>
                      <a:r>
                        <a:rPr lang="en-US" sz="1300">
                          <a:solidFill>
                            <a:schemeClr val="tx1"/>
                          </a:solidFill>
                        </a:rPr>
                        <a:t>Brockton</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492 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16.1%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          8,524</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17.2%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1,726 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608 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            9,790</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a:solidFill>
                            <a:srgbClr val="000000"/>
                          </a:solidFill>
                          <a:effectLst/>
                          <a:latin typeface="Calibri" panose="020F0502020204030204" pitchFamily="34" charset="0"/>
                        </a:rPr>
                        <a:t>1,518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2,028 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6807">
                <a:tc>
                  <a:txBody>
                    <a:bodyPr/>
                    <a:lstStyle/>
                    <a:p>
                      <a:pPr marL="0" marR="0" algn="ctr">
                        <a:spcBef>
                          <a:spcPts val="0"/>
                        </a:spcBef>
                        <a:spcAft>
                          <a:spcPts val="0"/>
                        </a:spcAft>
                      </a:pPr>
                      <a:r>
                        <a:rPr lang="en-US" sz="1300">
                          <a:solidFill>
                            <a:schemeClr val="tx1"/>
                          </a:solidFill>
                          <a:effectLst/>
                          <a:latin typeface="Calibri"/>
                          <a:ea typeface="Calibri" panose="020F0502020204030204" pitchFamily="34" charset="0"/>
                          <a:cs typeface="Times New Roman"/>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2,098 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104,973 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     113,614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127,540</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40,055 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31.3%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       1,214</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45.0%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a:solidFill>
                            <a:srgbClr val="000000"/>
                          </a:solidFill>
                          <a:effectLst/>
                          <a:latin typeface="Calibri" panose="020F0502020204030204" pitchFamily="34" charset="0"/>
                        </a:rPr>
                        <a:t>    1,668,492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33.7%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103,325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2462523806"/>
              </p:ext>
            </p:extLst>
          </p:nvPr>
        </p:nvGraphicFramePr>
        <p:xfrm>
          <a:off x="2498122" y="2288186"/>
          <a:ext cx="7195756" cy="1375037"/>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39995">
                <a:tc>
                  <a:txBody>
                    <a:bodyPr/>
                    <a:lstStyle/>
                    <a:p>
                      <a:pPr marL="0" marR="0" algn="ctr">
                        <a:spcBef>
                          <a:spcPts val="0"/>
                        </a:spcBef>
                        <a:spcAft>
                          <a:spcPts val="0"/>
                        </a:spcAft>
                      </a:pPr>
                      <a:r>
                        <a:rPr lang="en-US" sz="1400">
                          <a:solidFill>
                            <a:schemeClr val="tx1"/>
                          </a:solidFill>
                        </a:rPr>
                        <a:t>Brockton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14,960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algn="r" fontAlgn="b"/>
                      <a:r>
                        <a:rPr lang="en-US" sz="1100" b="0" i="0" u="none" strike="noStrike">
                          <a:solidFill>
                            <a:srgbClr val="000000"/>
                          </a:solidFill>
                          <a:effectLst/>
                          <a:latin typeface="Calibri" panose="020F0502020204030204" pitchFamily="34" charset="0"/>
                        </a:rPr>
                        <a:t>            9,632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210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algn="r" fontAlgn="b"/>
                      <a:r>
                        <a:rPr lang="en-US" sz="1100" b="0" i="0" u="none" strike="noStrike">
                          <a:solidFill>
                            <a:srgbClr val="000000"/>
                          </a:solidFill>
                          <a:effectLst/>
                          <a:latin typeface="Calibri" panose="020F0502020204030204" pitchFamily="34" charset="0"/>
                        </a:rPr>
                        <a:t>       932,192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33,995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46577"/>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050" b="1" u="sng">
              <a:solidFill>
                <a:srgbClr val="0F1C32"/>
              </a:solidFill>
              <a:latin typeface="Calibri"/>
            </a:endParaRPr>
          </a:p>
          <a:p>
            <a:pPr marL="628650" lvl="1" indent="-171450">
              <a:buFont typeface="Arial" panose="020B0604020202020204" pitchFamily="34" charset="0"/>
              <a:buChar char="•"/>
            </a:pPr>
            <a:r>
              <a:rPr lang="en-US" sz="1600">
                <a:solidFill>
                  <a:srgbClr val="0F1C32"/>
                </a:solidFill>
                <a:latin typeface="Calibri"/>
              </a:rPr>
              <a:t>The percentage of </a:t>
            </a:r>
            <a:r>
              <a:rPr lang="en-US" sz="1600" b="1">
                <a:solidFill>
                  <a:srgbClr val="0F1C32"/>
                </a:solidFill>
                <a:latin typeface="Calibri"/>
              </a:rPr>
              <a:t>Race/Ethnicity groups and Sex </a:t>
            </a:r>
            <a:r>
              <a:rPr lang="en-US" sz="1600">
                <a:solidFill>
                  <a:srgbClr val="0F1C32"/>
                </a:solidFill>
                <a:latin typeface="Calibri"/>
              </a:rPr>
              <a:t>that have received </a:t>
            </a:r>
            <a:r>
              <a:rPr lang="en-US" sz="1600" b="1">
                <a:solidFill>
                  <a:srgbClr val="0F1C32"/>
                </a:solidFill>
                <a:latin typeface="Calibri"/>
              </a:rPr>
              <a:t>a first dose </a:t>
            </a:r>
            <a:r>
              <a:rPr lang="en-US" sz="1600">
                <a:solidFill>
                  <a:srgbClr val="0F1C32"/>
                </a:solidFill>
                <a:latin typeface="Calibri"/>
              </a:rPr>
              <a:t>of vaccine and whether they have met or exceeded the overall state average of </a:t>
            </a:r>
            <a:r>
              <a:rPr lang="en-US" b="1">
                <a:solidFill>
                  <a:srgbClr val="5B9BD5">
                    <a:lumMod val="75000"/>
                  </a:srgbClr>
                </a:solidFill>
                <a:latin typeface="Calibri"/>
              </a:rPr>
              <a:t>33.1</a:t>
            </a:r>
            <a:r>
              <a:rPr lang="en-US" sz="1600" b="1">
                <a:solidFill>
                  <a:srgbClr val="5B9BD5">
                    <a:lumMod val="75000"/>
                  </a:srgbClr>
                </a:solidFill>
                <a:latin typeface="Calibri"/>
              </a:rPr>
              <a:t>%.</a:t>
            </a:r>
          </a:p>
          <a:p>
            <a:pPr marL="628650" lvl="1" indent="-1714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a:t>
            </a:r>
            <a:r>
              <a:rPr lang="en-US" sz="2000">
                <a:latin typeface="Segoe UI" panose="020B0502040204020203" pitchFamily="34" charset="0"/>
              </a:rPr>
              <a:t>Brockton</a:t>
            </a:r>
            <a:r>
              <a:rPr lang="en-US" sz="2000">
                <a:latin typeface="Segoe UI" panose="020B0502040204020203" pitchFamily="34" charset="0"/>
                <a:cs typeface="Segoe UI" panose="020B0502040204020203" pitchFamily="34" charset="0"/>
              </a:rPr>
              <a:t> Compared to Statewide as of 3/31/2021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E93B8090-8AB2-4D4A-935A-FEAE4BF3CDB5}"/>
</file>

<file path=customXml/itemProps3.xml><?xml version="1.0" encoding="utf-8"?>
<ds:datastoreItem xmlns:ds="http://schemas.openxmlformats.org/officeDocument/2006/customXml" ds:itemID="{28F66196-D198-45E7-B220-75B766ED04E5}">
  <ds:schemaRefs>
    <ds:schemaRef ds:uri="acf54e11-0fc9-471c-b6ed-0b00911b414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20</Slides>
  <Notes>7</Notes>
  <HiddenSlides>0</HiddenSlide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DPH-PPT-Template-150</vt:lpstr>
      <vt:lpstr>Vaccination Data Report Brockton</vt:lpstr>
      <vt:lpstr>Brockton – Benchmarks</vt:lpstr>
      <vt:lpstr>PowerPoint Presentation</vt:lpstr>
      <vt:lpstr>Vaccine Administration </vt:lpstr>
      <vt:lpstr>Total Doses and Dose Administration Rate/100,000 Population  for Brockton Compared to Statewide as of 3/31/2021</vt:lpstr>
      <vt:lpstr>Count and Percentage of Population for First Dose, Partially, and Fully Vaccinated for Brockton Compared to Statewide as of 3/31/2021</vt:lpstr>
      <vt:lpstr>First Dose</vt:lpstr>
      <vt:lpstr>Counts and Percentages of Population with a First Dose by Demographics for Brockton Compared to Statewide as of 3/31/2021  contd.</vt:lpstr>
      <vt:lpstr>Counts and Percentages of Population with a First Dose by Demographics for Brockton Compared to Statewide as of 3/31/2021 </vt:lpstr>
      <vt:lpstr>Partially vaccinated</vt:lpstr>
      <vt:lpstr>Counts and Percentages of Population Partially Vaccinated by Demographics for Brockton Compared to Statewide as of 3/31/2021 contd.</vt:lpstr>
      <vt:lpstr>Counts and Percentages of Population Partially Vaccinated by Demographics for Brockton Compared to Statewide as of 3/31/2021</vt:lpstr>
      <vt:lpstr>Fully vaccinated</vt:lpstr>
      <vt:lpstr>Counts and Percentages of Population Fully Vaccinated by Demographics for Brockton Compared to Statewide as of 3/31/2021 contd. </vt:lpstr>
      <vt:lpstr>Counts and Percentages of Population Fully Vaccinated by Demographics for Brockton Compared to Statewide as of 3/31/2021</vt:lpstr>
      <vt:lpstr>Missing Race/Ethnicity Count and Percentage of Population Vaccinated for Brockton Compared to Statewide as of 3/31/2021</vt:lpstr>
      <vt:lpstr>PowerPoint Presentation</vt:lpstr>
      <vt:lpstr>COVID-19 Case Counts and Rates for 20 Prioritized Communities</vt:lpstr>
      <vt:lpstr>Background </vt:lpstr>
      <vt:lpstr> Profile of Brockton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revision>1</cp:revision>
  <dcterms:created xsi:type="dcterms:W3CDTF">2021-02-06T16:00:27Z</dcterms:created>
  <dcterms:modified xsi:type="dcterms:W3CDTF">2021-04-02T13:00:13Z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