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96"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96"/>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78"/>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Brockton</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555"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985487"/>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4265536990"/>
              </p:ext>
            </p:extLst>
          </p:nvPr>
        </p:nvGraphicFramePr>
        <p:xfrm>
          <a:off x="6096000" y="1115047"/>
          <a:ext cx="5951871" cy="1495206"/>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521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dirty="0">
                          <a:solidFill>
                            <a:schemeClr val="tx1"/>
                          </a:solidFill>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5,761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4,070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30964535"/>
              </p:ext>
            </p:extLst>
          </p:nvPr>
        </p:nvGraphicFramePr>
        <p:xfrm>
          <a:off x="142187" y="3301723"/>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dirty="0">
                          <a:solidFill>
                            <a:schemeClr val="tx1"/>
                          </a:solidFill>
                        </a:rPr>
                        <a:t>Brockton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8706" y="31034"/>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5552" y="1012954"/>
            <a:ext cx="10540260" cy="2416046"/>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285750"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742950" lvl="1"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742950" lvl="1"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742950" lvl="1"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285750"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396054492"/>
              </p:ext>
            </p:extLst>
          </p:nvPr>
        </p:nvGraphicFramePr>
        <p:xfrm>
          <a:off x="914401" y="375374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1,064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49338" y="978237"/>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285750"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285750"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4236227435"/>
              </p:ext>
            </p:extLst>
          </p:nvPr>
        </p:nvGraphicFramePr>
        <p:xfrm>
          <a:off x="51089" y="4053106"/>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dirty="0">
                          <a:solidFill>
                            <a:schemeClr val="tx1"/>
                          </a:solidFill>
                        </a:rPr>
                        <a:t>Brockton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3,075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3,602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846357934"/>
              </p:ext>
            </p:extLst>
          </p:nvPr>
        </p:nvGraphicFramePr>
        <p:xfrm>
          <a:off x="2928359" y="2590800"/>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chemeClr val="tx1"/>
                          </a:solidFill>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076088027"/>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1,795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342900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dirty="0"/>
              <a:t>City/Town COVID-19 Burden</a:t>
            </a:r>
            <a:br>
              <a:rPr lang="en-US" dirty="0"/>
            </a:br>
            <a:endParaRPr lang="en-US" dirty="0"/>
          </a:p>
        </p:txBody>
      </p:sp>
    </p:spTree>
    <p:extLst>
      <p:ext uri="{BB962C8B-B14F-4D97-AF65-F5344CB8AC3E}">
        <p14:creationId xmlns:p14="http://schemas.microsoft.com/office/powerpoint/2010/main" val="2538461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0A65A67B-3A0D-4A34-85E6-7D0A901D9C14}"/>
              </a:ext>
            </a:extLst>
          </p:cNvPr>
          <p:cNvGraphicFramePr>
            <a:graphicFrameLocks noGrp="1"/>
          </p:cNvGraphicFramePr>
          <p:nvPr/>
        </p:nvGraphicFramePr>
        <p:xfrm>
          <a:off x="4297020" y="964640"/>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128327415"/>
                    </a:ext>
                  </a:extLst>
                </a:gridCol>
                <a:gridCol w="1019768">
                  <a:extLst>
                    <a:ext uri="{9D8B030D-6E8A-4147-A177-3AD203B41FA5}">
                      <a16:colId xmlns:a16="http://schemas.microsoft.com/office/drawing/2014/main" val="4144144719"/>
                    </a:ext>
                  </a:extLst>
                </a:gridCol>
                <a:gridCol w="911366">
                  <a:extLst>
                    <a:ext uri="{9D8B030D-6E8A-4147-A177-3AD203B41FA5}">
                      <a16:colId xmlns:a16="http://schemas.microsoft.com/office/drawing/2014/main" val="3779265184"/>
                    </a:ext>
                  </a:extLst>
                </a:gridCol>
                <a:gridCol w="1099038">
                  <a:extLst>
                    <a:ext uri="{9D8B030D-6E8A-4147-A177-3AD203B41FA5}">
                      <a16:colId xmlns:a16="http://schemas.microsoft.com/office/drawing/2014/main" val="2780402504"/>
                    </a:ext>
                  </a:extLst>
                </a:gridCol>
                <a:gridCol w="1232013">
                  <a:extLst>
                    <a:ext uri="{9D8B030D-6E8A-4147-A177-3AD203B41FA5}">
                      <a16:colId xmlns:a16="http://schemas.microsoft.com/office/drawing/2014/main" val="1903047245"/>
                    </a:ext>
                  </a:extLst>
                </a:gridCol>
                <a:gridCol w="800214">
                  <a:extLst>
                    <a:ext uri="{9D8B030D-6E8A-4147-A177-3AD203B41FA5}">
                      <a16:colId xmlns:a16="http://schemas.microsoft.com/office/drawing/2014/main" val="1313210649"/>
                    </a:ext>
                  </a:extLst>
                </a:gridCol>
                <a:gridCol w="1764868">
                  <a:extLst>
                    <a:ext uri="{9D8B030D-6E8A-4147-A177-3AD203B41FA5}">
                      <a16:colId xmlns:a16="http://schemas.microsoft.com/office/drawing/2014/main" val="2103277762"/>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2875226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60094672"/>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1999934"/>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93652123"/>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058084377"/>
              </p:ext>
            </p:extLst>
          </p:nvPr>
        </p:nvGraphicFramePr>
        <p:xfrm>
          <a:off x="217778" y="1752602"/>
          <a:ext cx="11655094" cy="2241387"/>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986844">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latin typeface="Segoe UI" panose="020B0502040204020203" pitchFamily="34" charset="0"/>
                        </a:rPr>
                        <a:t>Brockton</a:t>
                      </a:r>
                      <a:endParaRPr lang="en-US" sz="10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99,226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3,049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12,624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29,604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603087">
                <a:tc>
                  <a:txBody>
                    <a:bodyPr/>
                    <a:lstStyle/>
                    <a:p>
                      <a:pPr marL="0" marR="0" algn="ctr">
                        <a:spcBef>
                          <a:spcPts val="0"/>
                        </a:spcBef>
                        <a:spcAft>
                          <a:spcPts val="0"/>
                        </a:spcAft>
                      </a:pPr>
                      <a:r>
                        <a:rPr lang="en-US" sz="10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Brockton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Brockton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Brockton</a:t>
            </a:r>
            <a:r>
              <a:rPr lang="en-US" sz="2800" dirty="0"/>
              <a:t> </a:t>
            </a:r>
            <a:r>
              <a:rPr lang="en-US" sz="2000" b="1" dirty="0"/>
              <a:t>and whether they have met or exceeded the statewide rate</a:t>
            </a:r>
          </a:p>
          <a:p>
            <a:pPr>
              <a:spcBef>
                <a:spcPts val="600"/>
              </a:spcBef>
              <a:spcAft>
                <a:spcPts val="600"/>
              </a:spcAft>
            </a:pPr>
            <a:r>
              <a:rPr lang="en-US" sz="2000" b="1" dirty="0"/>
              <a:t>The percentage of Brockton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Brockton</a:t>
            </a:r>
            <a:r>
              <a:rPr lang="en-US" sz="2800" dirty="0"/>
              <a:t> </a:t>
            </a:r>
            <a:r>
              <a:rPr lang="en-US" sz="2000" b="1" dirty="0"/>
              <a:t>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Brockton</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279" y="-76200"/>
            <a:ext cx="11322200"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Brockton 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745502587"/>
              </p:ext>
            </p:extLst>
          </p:nvPr>
        </p:nvGraphicFramePr>
        <p:xfrm>
          <a:off x="1105486" y="2590800"/>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dirty="0">
                          <a:solidFill>
                            <a:schemeClr val="tx1"/>
                          </a:solidFill>
                        </a:rPr>
                        <a:t>Brockton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                                       27,293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800" b="0" i="0" u="none" strike="noStrike" dirty="0">
                          <a:solidFill>
                            <a:srgbClr val="000000"/>
                          </a:solidFill>
                          <a:effectLst/>
                          <a:latin typeface="Calibri" panose="020F0502020204030204" pitchFamily="34" charset="0"/>
                        </a:rPr>
                        <a:t>                                                  27,505.8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8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9"/>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908215"/>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p>
          <a:p>
            <a:pPr>
              <a:defRPr/>
            </a:pPr>
            <a:endParaRPr lang="en-US" sz="1600" b="1" u="sng" dirty="0">
              <a:solidFill>
                <a:prstClr val="black"/>
              </a:solidFill>
              <a:latin typeface="Calibri" panose="020F0502020204030204"/>
            </a:endParaRPr>
          </a:p>
          <a:p>
            <a:pPr marL="285750" indent="-285750">
              <a:buFont typeface="Arial" panose="020B0604020202020204" pitchFamily="34" charset="0"/>
              <a:buChar char="•"/>
              <a:defRPr/>
            </a:pPr>
            <a:r>
              <a:rPr lang="en-US" sz="1400" dirty="0">
                <a:solidFill>
                  <a:prstClr val="black"/>
                </a:solidFill>
                <a:latin typeface="Calibri" panose="020F0502020204030204"/>
              </a:rPr>
              <a:t>Per-capita dose administration rate for Brockton</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285750" indent="-285750">
              <a:buFont typeface="Arial" panose="020B0604020202020204" pitchFamily="34" charset="0"/>
              <a:buChar char="•"/>
              <a:defRPr/>
            </a:pPr>
            <a:r>
              <a:rPr lang="en-US" sz="1400" dirty="0">
                <a:solidFill>
                  <a:prstClr val="black"/>
                </a:solidFill>
                <a:latin typeface="Calibri" panose="020F0502020204030204"/>
              </a:rPr>
              <a:t>Brockton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902270400"/>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8,845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285750" indent="-285750">
              <a:spcBef>
                <a:spcPts val="600"/>
              </a:spcBef>
              <a:buFont typeface="Arial" panose="020B0604020202020204" pitchFamily="34" charset="0"/>
              <a:buChar char="•"/>
            </a:pPr>
            <a:r>
              <a:rPr lang="en-US" sz="1300" dirty="0">
                <a:solidFill>
                  <a:srgbClr val="0F1C32"/>
                </a:solidFill>
                <a:latin typeface="Calibri"/>
              </a:rPr>
              <a:t>Percentage of Brockton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285750" indent="-285750">
              <a:buFont typeface="Arial" panose="020B0604020202020204" pitchFamily="34" charset="0"/>
              <a:buChar char="•"/>
            </a:pPr>
            <a:r>
              <a:rPr lang="en-US" sz="1300" dirty="0">
                <a:solidFill>
                  <a:srgbClr val="0F1C32"/>
                </a:solidFill>
                <a:latin typeface="Calibri"/>
              </a:rPr>
              <a:t>Percentage of Brockton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285750" indent="-285750">
              <a:buFont typeface="Arial" panose="020B0604020202020204" pitchFamily="34" charset="0"/>
              <a:buChar char="•"/>
            </a:pPr>
            <a:r>
              <a:rPr lang="en-US" sz="1300" dirty="0">
                <a:solidFill>
                  <a:srgbClr val="0F1C32"/>
                </a:solidFill>
                <a:latin typeface="Calibri"/>
              </a:rPr>
              <a:t>The percentage of Brockton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285750" indent="-285750">
              <a:buFont typeface="Arial" panose="020B0604020202020204" pitchFamily="34" charset="0"/>
              <a:buChar char="•"/>
            </a:pPr>
            <a:r>
              <a:rPr lang="en-US" sz="1200" dirty="0">
                <a:solidFill>
                  <a:prstClr val="black"/>
                </a:solidFill>
                <a:latin typeface="Calibri" panose="020F0502020204030204"/>
              </a:rPr>
              <a:t>Brockton</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160646503"/>
              </p:ext>
            </p:extLst>
          </p:nvPr>
        </p:nvGraphicFramePr>
        <p:xfrm>
          <a:off x="3132312" y="2762112"/>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18,740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Brockton 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37056"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15081" y="957129"/>
            <a:ext cx="12089822" cy="2893100"/>
          </a:xfrm>
          <a:prstGeom prst="rect">
            <a:avLst/>
          </a:prstGeom>
          <a:noFill/>
        </p:spPr>
        <p:txBody>
          <a:bodyPr wrap="square" rtlCol="0">
            <a:spAutoFit/>
          </a:bodyPr>
          <a:lstStyle/>
          <a:p>
            <a:r>
              <a:rPr lang="en-US" b="1" u="sng" dirty="0">
                <a:solidFill>
                  <a:srgbClr val="0F1C32"/>
                </a:solidFill>
                <a:latin typeface="Calibri"/>
              </a:rPr>
              <a:t>Vaccine Administration Benchmark</a:t>
            </a:r>
          </a:p>
          <a:p>
            <a:pPr lvl="1"/>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latin typeface="Calibri"/>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p>
          <a:p>
            <a:pPr lvl="1"/>
            <a:endParaRPr lang="en-US" sz="14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731021719"/>
              </p:ext>
            </p:extLst>
          </p:nvPr>
        </p:nvGraphicFramePr>
        <p:xfrm>
          <a:off x="794048" y="4020021"/>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10,703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54.8%</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3,649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05836558"/>
              </p:ext>
            </p:extLst>
          </p:nvPr>
        </p:nvGraphicFramePr>
        <p:xfrm>
          <a:off x="103364" y="4081632"/>
          <a:ext cx="12057288" cy="1386840"/>
        </p:xfrm>
        <a:graphic>
          <a:graphicData uri="http://schemas.openxmlformats.org/drawingml/2006/table">
            <a:tbl>
              <a:tblPr firstRow="1" firstCol="1" bandRow="1">
                <a:tableStyleId>{5C22544A-7EE6-4342-B048-85BDC9FD1C3A}</a:tableStyleId>
              </a:tblPr>
              <a:tblGrid>
                <a:gridCol w="1113152">
                  <a:extLst>
                    <a:ext uri="{9D8B030D-6E8A-4147-A177-3AD203B41FA5}">
                      <a16:colId xmlns:a16="http://schemas.microsoft.com/office/drawing/2014/main" val="4075951014"/>
                    </a:ext>
                  </a:extLst>
                </a:gridCol>
                <a:gridCol w="547094">
                  <a:extLst>
                    <a:ext uri="{9D8B030D-6E8A-4147-A177-3AD203B41FA5}">
                      <a16:colId xmlns:a16="http://schemas.microsoft.com/office/drawing/2014/main" val="3719797945"/>
                    </a:ext>
                  </a:extLst>
                </a:gridCol>
                <a:gridCol w="848024">
                  <a:extLst>
                    <a:ext uri="{9D8B030D-6E8A-4147-A177-3AD203B41FA5}">
                      <a16:colId xmlns:a16="http://schemas.microsoft.com/office/drawing/2014/main" val="2111895905"/>
                    </a:ext>
                  </a:extLst>
                </a:gridCol>
                <a:gridCol w="612078">
                  <a:extLst>
                    <a:ext uri="{9D8B030D-6E8A-4147-A177-3AD203B41FA5}">
                      <a16:colId xmlns:a16="http://schemas.microsoft.com/office/drawing/2014/main" val="1228260744"/>
                    </a:ext>
                  </a:extLst>
                </a:gridCol>
                <a:gridCol w="878705">
                  <a:extLst>
                    <a:ext uri="{9D8B030D-6E8A-4147-A177-3AD203B41FA5}">
                      <a16:colId xmlns:a16="http://schemas.microsoft.com/office/drawing/2014/main" val="3870552715"/>
                    </a:ext>
                  </a:extLst>
                </a:gridCol>
                <a:gridCol w="473793">
                  <a:extLst>
                    <a:ext uri="{9D8B030D-6E8A-4147-A177-3AD203B41FA5}">
                      <a16:colId xmlns:a16="http://schemas.microsoft.com/office/drawing/2014/main" val="2196486683"/>
                    </a:ext>
                  </a:extLst>
                </a:gridCol>
                <a:gridCol w="858259">
                  <a:extLst>
                    <a:ext uri="{9D8B030D-6E8A-4147-A177-3AD203B41FA5}">
                      <a16:colId xmlns:a16="http://schemas.microsoft.com/office/drawing/2014/main" val="2808071338"/>
                    </a:ext>
                  </a:extLst>
                </a:gridCol>
                <a:gridCol w="503401">
                  <a:extLst>
                    <a:ext uri="{9D8B030D-6E8A-4147-A177-3AD203B41FA5}">
                      <a16:colId xmlns:a16="http://schemas.microsoft.com/office/drawing/2014/main" val="2266782108"/>
                    </a:ext>
                  </a:extLst>
                </a:gridCol>
                <a:gridCol w="816997">
                  <a:extLst>
                    <a:ext uri="{9D8B030D-6E8A-4147-A177-3AD203B41FA5}">
                      <a16:colId xmlns:a16="http://schemas.microsoft.com/office/drawing/2014/main" val="1400057223"/>
                    </a:ext>
                  </a:extLst>
                </a:gridCol>
                <a:gridCol w="577675">
                  <a:extLst>
                    <a:ext uri="{9D8B030D-6E8A-4147-A177-3AD203B41FA5}">
                      <a16:colId xmlns:a16="http://schemas.microsoft.com/office/drawing/2014/main" val="607151320"/>
                    </a:ext>
                  </a:extLst>
                </a:gridCol>
                <a:gridCol w="833503">
                  <a:extLst>
                    <a:ext uri="{9D8B030D-6E8A-4147-A177-3AD203B41FA5}">
                      <a16:colId xmlns:a16="http://schemas.microsoft.com/office/drawing/2014/main" val="1732447710"/>
                    </a:ext>
                  </a:extLst>
                </a:gridCol>
                <a:gridCol w="589602">
                  <a:extLst>
                    <a:ext uri="{9D8B030D-6E8A-4147-A177-3AD203B41FA5}">
                      <a16:colId xmlns:a16="http://schemas.microsoft.com/office/drawing/2014/main" val="1497268532"/>
                    </a:ext>
                  </a:extLst>
                </a:gridCol>
                <a:gridCol w="722543">
                  <a:extLst>
                    <a:ext uri="{9D8B030D-6E8A-4147-A177-3AD203B41FA5}">
                      <a16:colId xmlns:a16="http://schemas.microsoft.com/office/drawing/2014/main" val="743602275"/>
                    </a:ext>
                  </a:extLst>
                </a:gridCol>
                <a:gridCol w="765324">
                  <a:extLst>
                    <a:ext uri="{9D8B030D-6E8A-4147-A177-3AD203B41FA5}">
                      <a16:colId xmlns:a16="http://schemas.microsoft.com/office/drawing/2014/main" val="1994207196"/>
                    </a:ext>
                  </a:extLst>
                </a:gridCol>
                <a:gridCol w="825249">
                  <a:extLst>
                    <a:ext uri="{9D8B030D-6E8A-4147-A177-3AD203B41FA5}">
                      <a16:colId xmlns:a16="http://schemas.microsoft.com/office/drawing/2014/main" val="3921377560"/>
                    </a:ext>
                  </a:extLst>
                </a:gridCol>
                <a:gridCol w="581490">
                  <a:extLst>
                    <a:ext uri="{9D8B030D-6E8A-4147-A177-3AD203B41FA5}">
                      <a16:colId xmlns:a16="http://schemas.microsoft.com/office/drawing/2014/main" val="3578839088"/>
                    </a:ext>
                  </a:extLst>
                </a:gridCol>
                <a:gridCol w="510399">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923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300" dirty="0">
                          <a:solidFill>
                            <a:schemeClr val="tx1"/>
                          </a:solidFill>
                        </a:rPr>
                        <a:t>Brockton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1,158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938202738"/>
              </p:ext>
            </p:extLst>
          </p:nvPr>
        </p:nvGraphicFramePr>
        <p:xfrm>
          <a:off x="2498122" y="2288186"/>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11,557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171450"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171450"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402732623"/>
              </p:ext>
            </p:extLst>
          </p:nvPr>
        </p:nvGraphicFramePr>
        <p:xfrm>
          <a:off x="1108105" y="3891408"/>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chemeClr val="tx1"/>
                          </a:solidFill>
                        </a:rPr>
                        <a:t>Brockton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5,297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41.5%</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87097" y="1025616"/>
            <a:ext cx="10869733" cy="2523768"/>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latin typeface="Segoe UI" panose="020B0502040204020203" pitchFamily="34" charset="0"/>
              </a:rPr>
              <a:t>Brockton</a:t>
            </a:r>
            <a:r>
              <a:rPr lang="en-US" sz="2000" dirty="0">
                <a:latin typeface="Segoe UI" panose="020B0502040204020203" pitchFamily="34" charset="0"/>
                <a:cs typeface="Segoe UI" panose="020B0502040204020203" pitchFamily="34" charset="0"/>
              </a:rPr>
              <a:t>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12EC716-3766-4869-95AE-C39C52C39B8E}"/>
</file>

<file path=docProps/app.xml><?xml version="1.0" encoding="utf-8"?>
<Properties xmlns="http://schemas.openxmlformats.org/officeDocument/2006/extended-properties" xmlns:vt="http://schemas.openxmlformats.org/officeDocument/2006/docPropsVTypes">
  <TotalTime>8516</TotalTime>
  <Words>3439</Words>
  <Application>Microsoft Office PowerPoint</Application>
  <PresentationFormat>Widescreen</PresentationFormat>
  <Paragraphs>761</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Brockton</vt:lpstr>
      <vt:lpstr>Brockton – Benchmarks</vt:lpstr>
      <vt:lpstr>PowerPoint Presentation</vt:lpstr>
      <vt:lpstr>Vaccine Administration </vt:lpstr>
      <vt:lpstr>Total Doses and Dose Administration Rate/100,000  for Brockton Compared to Statewide as of 3/17/2021</vt:lpstr>
      <vt:lpstr>Count and Percentage of Population for First Dose, Partially, and Fully Vaccinated for Brockton Compared to Statewide as of 3/17/2021</vt:lpstr>
      <vt:lpstr>Counts and Percentages of Population with a First Dose by Demographics for Brockton Compared to Statewide as of 3/17/2021  contd.</vt:lpstr>
      <vt:lpstr>Counts and Percentages of Population with a First Dose by Demographics for Brockton Compared to Statewide as of 3/17/2021 </vt:lpstr>
      <vt:lpstr>Counts and Percentages of Population Partially Vaccinated by Demographics for Brockton Compared to Statewide as of 3/17/2021 contd.</vt:lpstr>
      <vt:lpstr>Counts and Percentages of Population Partially Vaccinated by Demographics for Brockton Compared to Statewide as of 3/17/2021</vt:lpstr>
      <vt:lpstr>Counts and Percentages of Population Fully Vaccinated by Demographics for Brockton Compared to Statewide as of 3/17/2021 contd. </vt:lpstr>
      <vt:lpstr>Counts and Percentages of Population Fully Vaccinated by Demographics for Brockton Compared to Statewide as of 3/17/2021</vt:lpstr>
      <vt:lpstr>Missing Race/Ethnicity Count and Percentage of Population Vaccinated for Brockton Compared to Statewide as of 3/17/2021</vt:lpstr>
      <vt:lpstr>PowerPoint Presentation</vt:lpstr>
      <vt:lpstr>COVID-19 Case Counts and Rates for 20 Prioritized Communities</vt:lpstr>
      <vt:lpstr>Background </vt:lpstr>
      <vt:lpstr> Profile of Brockton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381</cp:revision>
  <dcterms:created xsi:type="dcterms:W3CDTF">2021-02-06T16:00:27Z</dcterms:created>
  <dcterms:modified xsi:type="dcterms:W3CDTF">2021-03-18T19:49:06Z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