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7" r:id="rId11"/>
    <p:sldId id="293" r:id="rId12"/>
    <p:sldId id="267" r:id="rId13"/>
    <p:sldId id="298" r:id="rId14"/>
    <p:sldId id="268" r:id="rId15"/>
    <p:sldId id="294" r:id="rId16"/>
    <p:sldId id="299" r:id="rId17"/>
    <p:sldId id="295" r:id="rId18"/>
    <p:sldId id="269" r:id="rId19"/>
    <p:sldId id="270" r:id="rId20"/>
    <p:sldId id="296"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7"/>
            <p14:sldId id="293"/>
            <p14:sldId id="267"/>
            <p14:sldId id="298"/>
            <p14:sldId id="268"/>
            <p14:sldId id="294"/>
            <p14:sldId id="299"/>
            <p14:sldId id="295"/>
            <p14:sldId id="269"/>
            <p14:sldId id="270"/>
            <p14:sldId id="296"/>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F7F9FD"/>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3/25/2021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3/25/2021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2170630"/>
          </a:xfrm>
        </p:spPr>
        <p:txBody>
          <a:bodyPr/>
          <a:lstStyle/>
          <a:p>
            <a:pPr algn="ctr"/>
            <a:r>
              <a:rPr lang="en-US" sz="6000" dirty="0"/>
              <a:t>Vaccination Data Report</a:t>
            </a:r>
            <a:br>
              <a:rPr lang="en-US" sz="6000" dirty="0"/>
            </a:br>
            <a:r>
              <a:rPr lang="en-US" sz="6000" dirty="0"/>
              <a:t>Brockton</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3132691046"/>
              </p:ext>
            </p:extLst>
          </p:nvPr>
        </p:nvGraphicFramePr>
        <p:xfrm>
          <a:off x="1108104" y="4099543"/>
          <a:ext cx="9737630" cy="1184224"/>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28560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dirty="0">
                          <a:solidFill>
                            <a:schemeClr val="tx1"/>
                          </a:solidFill>
                        </a:rPr>
                        <a:t>Brockton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3,472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43.4%</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530,568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273,672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77,924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277612" y="1129964"/>
            <a:ext cx="11398615" cy="2708434"/>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1200150" lvl="2" indent="-285750">
              <a:spcBef>
                <a:spcPts val="600"/>
              </a:spcBef>
              <a:spcAft>
                <a:spcPts val="600"/>
              </a:spcAft>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dirty="0">
                <a:solidFill>
                  <a:srgbClr val="5B9BD5">
                    <a:lumMod val="75000"/>
                  </a:srgbClr>
                </a:solidFill>
                <a:latin typeface="Calibri"/>
              </a:rPr>
              <a:t>9.2</a:t>
            </a:r>
            <a:r>
              <a:rPr lang="en-US" sz="1600" b="1" dirty="0">
                <a:solidFill>
                  <a:srgbClr val="5B9BD5">
                    <a:lumMod val="75000"/>
                  </a:srgbClr>
                </a:solidFill>
                <a:latin typeface="Calibri"/>
              </a:rPr>
              <a:t>% </a:t>
            </a:r>
            <a:r>
              <a:rPr lang="en-US" sz="1600" b="1" dirty="0">
                <a:solidFill>
                  <a:srgbClr val="0F1C32"/>
                </a:solidFill>
                <a:latin typeface="Calibri"/>
              </a:rPr>
              <a:t>for ages 0-64</a:t>
            </a:r>
          </a:p>
          <a:p>
            <a:pPr marL="1657350" lvl="3" indent="-285750">
              <a:buFont typeface="Arial" panose="020B0604020202020204" pitchFamily="34" charset="0"/>
              <a:buChar char="•"/>
            </a:pPr>
            <a:r>
              <a:rPr lang="en-US" sz="2000" b="1" dirty="0">
                <a:solidFill>
                  <a:srgbClr val="5B9BD5">
                    <a:lumMod val="75000"/>
                  </a:srgbClr>
                </a:solidFill>
                <a:latin typeface="Calibri"/>
              </a:rPr>
              <a:t>40.1</a:t>
            </a:r>
            <a:r>
              <a:rPr lang="en-US" sz="1600" b="1" dirty="0">
                <a:solidFill>
                  <a:srgbClr val="5B9BD5">
                    <a:lumMod val="75000"/>
                  </a:srgbClr>
                </a:solidFill>
                <a:latin typeface="Calibri"/>
              </a:rPr>
              <a:t>% </a:t>
            </a:r>
            <a:r>
              <a:rPr lang="en-US" sz="1600" b="1" dirty="0">
                <a:solidFill>
                  <a:srgbClr val="0F1C32"/>
                </a:solidFill>
                <a:latin typeface="Calibri"/>
              </a:rPr>
              <a:t>for ages 65-74</a:t>
            </a:r>
          </a:p>
          <a:p>
            <a:pPr marL="1657350" lvl="3" indent="-285750">
              <a:buFont typeface="Arial" panose="020B0604020202020204" pitchFamily="34" charset="0"/>
              <a:buChar char="•"/>
            </a:pPr>
            <a:r>
              <a:rPr lang="en-US" sz="2000" b="1" dirty="0">
                <a:solidFill>
                  <a:srgbClr val="5B9BD5">
                    <a:lumMod val="75000"/>
                  </a:srgbClr>
                </a:solidFill>
                <a:latin typeface="Calibri"/>
              </a:rPr>
              <a:t>15.8</a:t>
            </a:r>
            <a:r>
              <a:rPr lang="en-US" sz="1600" b="1" dirty="0">
                <a:solidFill>
                  <a:srgbClr val="5B9BD5">
                    <a:lumMod val="75000"/>
                  </a:srgbClr>
                </a:solidFill>
                <a:latin typeface="Calibri"/>
              </a:rPr>
              <a:t>%</a:t>
            </a:r>
            <a:r>
              <a:rPr lang="en-US" sz="1600" b="1" dirty="0">
                <a:solidFill>
                  <a:srgbClr val="0F1C32"/>
                </a:solidFill>
                <a:latin typeface="Calibri"/>
              </a:rPr>
              <a:t> for ages 75+</a:t>
            </a:r>
            <a:endParaRPr lang="en-US" sz="800" b="1" dirty="0">
              <a:solidFill>
                <a:srgbClr val="0F1C32"/>
              </a:solidFill>
              <a:latin typeface="Calibri"/>
            </a:endParaRPr>
          </a:p>
          <a:p>
            <a:pPr marL="1200150" lvl="2" indent="-285750">
              <a:spcBef>
                <a:spcPts val="600"/>
              </a:spcBef>
              <a:spcAft>
                <a:spcPts val="600"/>
              </a:spcAft>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a:t>
            </a:r>
            <a:r>
              <a:rPr lang="en-US" sz="2000" dirty="0">
                <a:latin typeface="Segoe UI" panose="020B0502040204020203" pitchFamily="34" charset="0"/>
              </a:rPr>
              <a:t>Brockton</a:t>
            </a:r>
            <a:r>
              <a:rPr lang="en-US" sz="2000" dirty="0">
                <a:latin typeface="Segoe UI" panose="020B0502040204020203" pitchFamily="34" charset="0"/>
                <a:cs typeface="Segoe UI" panose="020B0502040204020203" pitchFamily="34" charset="0"/>
              </a:rPr>
              <a:t> Compared to Statewide as of 3/24/2021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50578" y="5784992"/>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555"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a:t>
            </a:r>
            <a:r>
              <a:rPr lang="en-US" sz="2000" dirty="0">
                <a:latin typeface="Segoe UI" panose="020B0502040204020203" pitchFamily="34" charset="0"/>
              </a:rPr>
              <a:t>Brockton</a:t>
            </a:r>
            <a:r>
              <a:rPr lang="en-US" sz="2000" dirty="0">
                <a:latin typeface="Segoe UI" panose="020B0502040204020203" pitchFamily="34" charset="0"/>
                <a:cs typeface="Segoe UI" panose="020B0502040204020203" pitchFamily="34" charset="0"/>
              </a:rPr>
              <a:t> Compared to Statewide as of 3/24/2021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79166" y="1190586"/>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12.7</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2738701151"/>
              </p:ext>
            </p:extLst>
          </p:nvPr>
        </p:nvGraphicFramePr>
        <p:xfrm>
          <a:off x="6096000" y="1545172"/>
          <a:ext cx="5951871" cy="1495206"/>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i="0"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i="0"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i="0"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i="0"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52107">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dirty="0">
                          <a:solidFill>
                            <a:schemeClr val="tx1"/>
                          </a:solidFill>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6,754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4,794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496,255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368,336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17,573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171371490"/>
              </p:ext>
            </p:extLst>
          </p:nvPr>
        </p:nvGraphicFramePr>
        <p:xfrm>
          <a:off x="179166" y="4118188"/>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dirty="0">
                          <a:solidFill>
                            <a:schemeClr val="tx1"/>
                          </a:solidFill>
                        </a:rPr>
                        <a:t>Brockton</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4,696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38,536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41,874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637,056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4972" y="5719072"/>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dirty="0">
                <a:ln>
                  <a:noFill/>
                </a:ln>
                <a:solidFill>
                  <a:srgbClr val="FFFFFF"/>
                </a:solidFill>
                <a:effectLst/>
                <a:uLnTx/>
                <a:uFillTx/>
                <a:latin typeface="Calibri"/>
                <a:ea typeface="+mn-ea"/>
                <a:cs typeface="+mn-cs"/>
              </a:rPr>
              <a:t>nd</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68706" y="31034"/>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a:t>
            </a:r>
            <a:r>
              <a:rPr lang="en-US" sz="2000" dirty="0">
                <a:latin typeface="Segoe UI" panose="020B0502040204020203" pitchFamily="34" charset="0"/>
              </a:rPr>
              <a:t>Brockton</a:t>
            </a:r>
            <a:r>
              <a:rPr lang="en-US" sz="2000" dirty="0">
                <a:latin typeface="Segoe UI" panose="020B0502040204020203" pitchFamily="34" charset="0"/>
                <a:cs typeface="Segoe UI" panose="020B0502040204020203" pitchFamily="34" charset="0"/>
              </a:rPr>
              <a:t> Compared to Statewide as of 3/24/2021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268706" y="1141564"/>
            <a:ext cx="10540260" cy="2416046"/>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spcBef>
                <a:spcPts val="600"/>
              </a:spcBef>
              <a:spcAft>
                <a:spcPts val="600"/>
              </a:spcAft>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b="1" dirty="0">
                <a:solidFill>
                  <a:srgbClr val="5B9BD5">
                    <a:lumMod val="75000"/>
                  </a:srgbClr>
                </a:solidFill>
                <a:latin typeface="Calibri"/>
              </a:rPr>
              <a:t>10.5% </a:t>
            </a:r>
            <a:r>
              <a:rPr lang="en-US" sz="1600" b="1" dirty="0">
                <a:solidFill>
                  <a:srgbClr val="0F1C32"/>
                </a:solidFill>
                <a:latin typeface="Calibri"/>
              </a:rPr>
              <a:t>for ages 0-64</a:t>
            </a:r>
          </a:p>
          <a:p>
            <a:pPr marL="1200150" lvl="2" indent="-285750">
              <a:buFont typeface="Arial" panose="020B0604020202020204" pitchFamily="34" charset="0"/>
              <a:buChar char="•"/>
            </a:pPr>
            <a:r>
              <a:rPr lang="en-US" b="1" dirty="0">
                <a:solidFill>
                  <a:srgbClr val="5B9BD5">
                    <a:lumMod val="75000"/>
                  </a:srgbClr>
                </a:solidFill>
                <a:latin typeface="Calibri"/>
              </a:rPr>
              <a:t>30.6% </a:t>
            </a:r>
            <a:r>
              <a:rPr lang="en-US" sz="1600" b="1" dirty="0">
                <a:solidFill>
                  <a:srgbClr val="0F1C32"/>
                </a:solidFill>
                <a:latin typeface="Calibri"/>
              </a:rPr>
              <a:t>for ages 65-74</a:t>
            </a:r>
          </a:p>
          <a:p>
            <a:pPr marL="1200150" lvl="2" indent="-285750">
              <a:buFont typeface="Arial" panose="020B0604020202020204" pitchFamily="34" charset="0"/>
              <a:buChar char="•"/>
            </a:pPr>
            <a:r>
              <a:rPr lang="en-US" b="1" dirty="0">
                <a:solidFill>
                  <a:srgbClr val="5B9BD5">
                    <a:lumMod val="75000"/>
                  </a:srgbClr>
                </a:solidFill>
                <a:latin typeface="Calibri"/>
              </a:rPr>
              <a:t>64.4%</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989984116"/>
              </p:ext>
            </p:extLst>
          </p:nvPr>
        </p:nvGraphicFramePr>
        <p:xfrm>
          <a:off x="914401" y="3753740"/>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8998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dirty="0">
                          <a:solidFill>
                            <a:schemeClr val="tx1"/>
                          </a:solidFill>
                        </a:rPr>
                        <a:t>Brockton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6,049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1,537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19.2%</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610,290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208,755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317,688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32796"/>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379469" y="1153811"/>
            <a:ext cx="11433061" cy="1138773"/>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b="1" dirty="0">
                <a:solidFill>
                  <a:srgbClr val="5B9BD5">
                    <a:lumMod val="75000"/>
                  </a:srgbClr>
                </a:solidFill>
                <a:latin typeface="Calibri"/>
              </a:rPr>
              <a:t>16.3</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1579682648"/>
              </p:ext>
            </p:extLst>
          </p:nvPr>
        </p:nvGraphicFramePr>
        <p:xfrm>
          <a:off x="176046" y="3998994"/>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01207">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dirty="0">
                          <a:solidFill>
                            <a:schemeClr val="tx1"/>
                          </a:solidFill>
                        </a:rPr>
                        <a:t>Brockton</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48,170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57,232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822,234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626467320"/>
              </p:ext>
            </p:extLst>
          </p:nvPr>
        </p:nvGraphicFramePr>
        <p:xfrm>
          <a:off x="2398520" y="2543809"/>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dirty="0">
                          <a:solidFill>
                            <a:schemeClr val="tx1"/>
                          </a:solidFill>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6,633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3,535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691,621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428,797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16,315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a:t>
            </a:r>
            <a:r>
              <a:rPr lang="en-US" sz="2000" dirty="0">
                <a:latin typeface="Segoe UI" panose="020B0502040204020203" pitchFamily="34" charset="0"/>
              </a:rPr>
              <a:t>Brockton</a:t>
            </a:r>
            <a:r>
              <a:rPr lang="en-US" sz="2000" dirty="0">
                <a:latin typeface="Segoe UI" panose="020B0502040204020203" pitchFamily="34" charset="0"/>
                <a:cs typeface="Segoe UI" panose="020B0502040204020203" pitchFamily="34" charset="0"/>
              </a:rPr>
              <a:t> Compared to Statewide as of 3/24/2021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0" y="5704189"/>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064217501"/>
              </p:ext>
            </p:extLst>
          </p:nvPr>
        </p:nvGraphicFramePr>
        <p:xfrm>
          <a:off x="804006" y="1905000"/>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dirty="0">
                          <a:solidFill>
                            <a:schemeClr val="tx1"/>
                          </a:solidFill>
                        </a:rPr>
                        <a:t>Brockton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1,911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0" y="5721333"/>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a:t>
            </a:r>
            <a:r>
              <a:rPr lang="en-US" sz="2000" dirty="0">
                <a:latin typeface="Segoe UI" panose="020B0502040204020203" pitchFamily="34" charset="0"/>
              </a:rPr>
              <a:t>Brockton</a:t>
            </a:r>
            <a:r>
              <a:rPr lang="en-US" sz="2000" dirty="0">
                <a:latin typeface="Segoe UI" panose="020B0502040204020203" pitchFamily="34" charset="0"/>
                <a:cs typeface="Segoe UI" panose="020B0502040204020203" pitchFamily="34" charset="0"/>
              </a:rPr>
              <a:t> Compared to Statewide as of 3/24/2021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927219" y="2747962"/>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dirty="0"/>
              <a:t>City/Town COVID-19 Burden</a:t>
            </a:r>
            <a:br>
              <a:rPr lang="en-US" dirty="0"/>
            </a:br>
            <a:endParaRPr lang="en-US" dirty="0"/>
          </a:p>
        </p:txBody>
      </p:sp>
    </p:spTree>
    <p:extLst>
      <p:ext uri="{BB962C8B-B14F-4D97-AF65-F5344CB8AC3E}">
        <p14:creationId xmlns:p14="http://schemas.microsoft.com/office/powerpoint/2010/main" val="25384619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3/23/2021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2" name="Table 11">
            <a:extLst>
              <a:ext uri="{FF2B5EF4-FFF2-40B4-BE49-F238E27FC236}">
                <a16:creationId xmlns:a16="http://schemas.microsoft.com/office/drawing/2014/main" id="{DFE06D70-B192-4410-B2F5-8A216FD23F41}"/>
              </a:ext>
            </a:extLst>
          </p:cNvPr>
          <p:cNvGraphicFramePr>
            <a:graphicFrameLocks noGrp="1"/>
          </p:cNvGraphicFramePr>
          <p:nvPr>
            <p:extLst>
              <p:ext uri="{D42A27DB-BD31-4B8C-83A1-F6EECF244321}">
                <p14:modId xmlns:p14="http://schemas.microsoft.com/office/powerpoint/2010/main" val="3318093287"/>
              </p:ext>
            </p:extLst>
          </p:nvPr>
        </p:nvGraphicFramePr>
        <p:xfrm>
          <a:off x="4297019" y="1057333"/>
          <a:ext cx="7744193" cy="512130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(3/25/2021)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62,427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12,469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7,938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12,782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4,904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15,249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15,896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6,803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12,905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3,721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9,848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21,618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34700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584,024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20,975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773395" y="2429144"/>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t>Brockton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Brockton</a:t>
            </a:r>
            <a:r>
              <a:rPr lang="en-US" sz="2800" dirty="0"/>
              <a:t> </a:t>
            </a:r>
            <a:r>
              <a:rPr lang="en-US" sz="2000" b="1" dirty="0"/>
              <a:t>and whether they have met or exceeded the statewide rate</a:t>
            </a:r>
          </a:p>
          <a:p>
            <a:pPr marL="457200" indent="-457200">
              <a:spcBef>
                <a:spcPts val="600"/>
              </a:spcBef>
              <a:spcAft>
                <a:spcPts val="600"/>
              </a:spcAft>
              <a:buFont typeface="+mj-lt"/>
              <a:buAutoNum type="arabicPeriod"/>
            </a:pPr>
            <a:r>
              <a:rPr lang="en-US" sz="2000" b="1" dirty="0"/>
              <a:t>The percentage of Brockton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Brockton</a:t>
            </a:r>
            <a:r>
              <a:rPr lang="en-US" sz="2800" dirty="0"/>
              <a:t> </a:t>
            </a:r>
            <a:r>
              <a:rPr lang="en-US" sz="2000" b="1" dirty="0"/>
              <a:t>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Brockton</a:t>
            </a:r>
            <a:r>
              <a:rPr lang="en-US" sz="2800" dirty="0"/>
              <a:t> </a:t>
            </a:r>
            <a:r>
              <a:rPr lang="en-US" sz="2000" b="1" dirty="0"/>
              <a:t>based on the average daily incidence per 100,000 (as published in the weekly COVID-19 public health report).</a:t>
            </a:r>
          </a:p>
          <a:p>
            <a:pPr marL="0" indent="0">
              <a:buNone/>
            </a:pPr>
            <a:endParaRPr lang="en-US" dirty="0"/>
          </a:p>
          <a:p>
            <a:pPr marL="0" indent="0">
              <a:buNone/>
            </a:pPr>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2725109815"/>
              </p:ext>
            </p:extLst>
          </p:nvPr>
        </p:nvGraphicFramePr>
        <p:xfrm>
          <a:off x="259796" y="2179893"/>
          <a:ext cx="11655094" cy="1768265"/>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73496">
                <a:tc>
                  <a:txBody>
                    <a:bodyPr/>
                    <a:lstStyle/>
                    <a:p>
                      <a:pPr marL="0" marR="0" algn="ctr">
                        <a:spcBef>
                          <a:spcPts val="0"/>
                        </a:spcBef>
                        <a:spcAft>
                          <a:spcPts val="0"/>
                        </a:spcAft>
                      </a:pPr>
                      <a:r>
                        <a:rPr lang="en-US" sz="12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200" b="1" kern="1200" dirty="0">
                          <a:solidFill>
                            <a:schemeClr val="tx1"/>
                          </a:solidFill>
                          <a:effectLst/>
                          <a:latin typeface="+mn-lt"/>
                          <a:ea typeface="+mn-ea"/>
                          <a:cs typeface="+mn-cs"/>
                        </a:rPr>
                        <a:t>Brockton</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99,226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3,049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49,510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12,624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4,390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29,604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846718857"/>
                  </a:ext>
                </a:extLst>
              </a:tr>
              <a:tr h="443313">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Brockton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6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279" y="-76200"/>
            <a:ext cx="11322200" cy="2667000"/>
          </a:xfrm>
        </p:spPr>
        <p:txBody>
          <a:bodyPr/>
          <a:lstStyle/>
          <a:p>
            <a:pPr algn="ctr"/>
            <a:r>
              <a:rPr lang="en-US" sz="2400" dirty="0">
                <a:latin typeface="Segoe UI" panose="020B0502040204020203" pitchFamily="34" charset="0"/>
              </a:rPr>
              <a:t>Total Doses and Dose Administration Rate/100,000 Population </a:t>
            </a:r>
            <a:br>
              <a:rPr lang="en-US" sz="2400" dirty="0">
                <a:latin typeface="Segoe UI" panose="020B0502040204020203" pitchFamily="34" charset="0"/>
              </a:rPr>
            </a:br>
            <a:r>
              <a:rPr lang="en-US" sz="2400" dirty="0">
                <a:latin typeface="Segoe UI" panose="020B0502040204020203" pitchFamily="34" charset="0"/>
              </a:rPr>
              <a:t>for Brockton Compared to Statewide as of 3/24/2021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949493623"/>
              </p:ext>
            </p:extLst>
          </p:nvPr>
        </p:nvGraphicFramePr>
        <p:xfrm>
          <a:off x="1355094" y="3025026"/>
          <a:ext cx="9055735" cy="111252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4588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l">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47784">
                <a:tc>
                  <a:txBody>
                    <a:bodyPr/>
                    <a:lstStyle/>
                    <a:p>
                      <a:pPr marL="0" marR="0" algn="l">
                        <a:spcBef>
                          <a:spcPts val="0"/>
                        </a:spcBef>
                        <a:spcAft>
                          <a:spcPts val="0"/>
                        </a:spcAft>
                      </a:pPr>
                      <a:r>
                        <a:rPr lang="en-US" sz="1600" dirty="0">
                          <a:solidFill>
                            <a:schemeClr val="tx1"/>
                          </a:solidFill>
                        </a:rPr>
                        <a:t>Brockton</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31,677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31,924.0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263701">
                <a:tc>
                  <a:txBody>
                    <a:bodyPr/>
                    <a:lstStyle/>
                    <a:p>
                      <a:pPr marL="0" marR="0" algn="l">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3,079,149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44,212.8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0162" y="5930349"/>
            <a:ext cx="12161838"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318450" y="1299495"/>
            <a:ext cx="11474746"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Brockton</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44,212.8 per 100,000.</a:t>
            </a:r>
          </a:p>
          <a:p>
            <a:pPr marL="742950" lvl="1" indent="-285750">
              <a:buFont typeface="Arial" panose="020B0604020202020204" pitchFamily="34" charset="0"/>
              <a:buChar char="•"/>
              <a:defRPr/>
            </a:pPr>
            <a:r>
              <a:rPr lang="en-US" dirty="0">
                <a:solidFill>
                  <a:prstClr val="black"/>
                </a:solidFill>
                <a:latin typeface="Calibri" panose="020F0502020204030204"/>
              </a:rPr>
              <a:t>Brockton has not met or exceeded the overall state average.</a:t>
            </a:r>
            <a:endParaRPr lang="en-US" sz="2400" dirty="0">
              <a:solidFill>
                <a:prstClr val="black"/>
              </a:solidFill>
              <a:latin typeface="Calibri" panose="020F0502020204030204"/>
            </a:endParaRP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844812055"/>
              </p:ext>
            </p:extLst>
          </p:nvPr>
        </p:nvGraphicFramePr>
        <p:xfrm>
          <a:off x="394834" y="4320766"/>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l">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dirty="0">
                          <a:solidFill>
                            <a:schemeClr val="tx1"/>
                          </a:solidFill>
                        </a:rPr>
                        <a:t>Brockton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10,232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882,164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1,136,733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Brockton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29.0</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Brockton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12.7</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Brockton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16.3</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Brockton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2469384062"/>
              </p:ext>
            </p:extLst>
          </p:nvPr>
        </p:nvGraphicFramePr>
        <p:xfrm>
          <a:off x="3132312" y="3026381"/>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dirty="0">
                          <a:solidFill>
                            <a:schemeClr val="tx1"/>
                          </a:solidFill>
                        </a:rPr>
                        <a:t>Brockton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21,847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2,018,897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Brockton Compared to Statewide as of </a:t>
            </a:r>
            <a:r>
              <a:rPr lang="en-US" sz="2000" dirty="0">
                <a:solidFill>
                  <a:schemeClr val="bg1">
                    <a:lumMod val="95000"/>
                  </a:schemeClr>
                </a:solidFill>
                <a:latin typeface="Segoe UI" panose="020B0502040204020203" pitchFamily="34" charset="0"/>
              </a:rPr>
              <a:t>3/24/2021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D75C9298-D589-40EB-8BDA-309075B261D9}"/>
              </a:ext>
            </a:extLst>
          </p:cNvPr>
          <p:cNvSpPr txBox="1"/>
          <p:nvPr/>
        </p:nvSpPr>
        <p:spPr>
          <a:xfrm>
            <a:off x="0" y="5565525"/>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3/24/2021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dirty="0">
                <a:ln>
                  <a:noFill/>
                </a:ln>
                <a:solidFill>
                  <a:srgbClr val="FFFFFF"/>
                </a:solidFill>
                <a:effectLst/>
                <a:uLnTx/>
                <a:uFillTx/>
                <a:latin typeface="Calibri"/>
                <a:ea typeface="+mn-ea"/>
                <a:cs typeface="+mn-cs"/>
              </a:rPr>
              <a:t> </a:t>
            </a:r>
            <a:r>
              <a:rPr kumimoji="0" lang="en-US" sz="2000" b="0" i="0" u="none" strike="noStrike" kern="1200" cap="none" spc="0" normalizeH="0" baseline="0" noProof="0" dirty="0">
                <a:ln>
                  <a:noFill/>
                </a:ln>
                <a:solidFill>
                  <a:srgbClr val="FFFFFF"/>
                </a:solidFill>
                <a:effectLst/>
                <a:uLnTx/>
                <a:uFillTx/>
                <a:latin typeface="Calibri"/>
                <a:ea typeface="+mn-ea"/>
                <a:cs typeface="+mn-cs"/>
              </a:rPr>
              <a:t>(1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dirty="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1" y="0"/>
            <a:ext cx="11137056"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a:t>
            </a:r>
            <a:r>
              <a:rPr lang="en-US" sz="2000" dirty="0">
                <a:latin typeface="Segoe UI" panose="020B0502040204020203" pitchFamily="34" charset="0"/>
              </a:rPr>
              <a:t>Brockton</a:t>
            </a:r>
            <a:r>
              <a:rPr lang="en-US" sz="2000" dirty="0">
                <a:latin typeface="Segoe UI" panose="020B0502040204020203" pitchFamily="34" charset="0"/>
                <a:cs typeface="Segoe UI" panose="020B0502040204020203" pitchFamily="34" charset="0"/>
              </a:rPr>
              <a:t> Compared to Statewide as of 3/24/2021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203088" y="1076770"/>
            <a:ext cx="12089822"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19.7% </a:t>
            </a:r>
            <a:r>
              <a:rPr lang="en-US" sz="1600" b="1" dirty="0">
                <a:latin typeface="Calibri"/>
              </a:rPr>
              <a:t>for ages 0-64</a:t>
            </a:r>
          </a:p>
          <a:p>
            <a:pPr marL="1257300" lvl="2" indent="-342900">
              <a:buFont typeface="Arial" panose="020B0604020202020204" pitchFamily="34" charset="0"/>
              <a:buChar char="•"/>
            </a:pPr>
            <a:r>
              <a:rPr lang="en-US" sz="2000" b="1" dirty="0">
                <a:solidFill>
                  <a:srgbClr val="5B9BD5">
                    <a:lumMod val="75000"/>
                  </a:srgbClr>
                </a:solidFill>
                <a:latin typeface="Calibri"/>
              </a:rPr>
              <a:t>70.7%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80.2%</a:t>
            </a:r>
            <a:r>
              <a:rPr lang="en-US" sz="2000" b="1" dirty="0">
                <a:solidFill>
                  <a:srgbClr val="0F1C32"/>
                </a:solidFill>
                <a:latin typeface="Calibri"/>
              </a:rPr>
              <a:t> </a:t>
            </a:r>
            <a:r>
              <a:rPr lang="en-US" sz="1600" b="1" dirty="0">
                <a:solidFill>
                  <a:srgbClr val="0F1C32"/>
                </a:solidFill>
                <a:latin typeface="Calibri"/>
              </a:rPr>
              <a:t>for ages 75+</a:t>
            </a:r>
            <a:endParaRPr lang="en-US" sz="14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2695411408"/>
              </p:ext>
            </p:extLst>
          </p:nvPr>
        </p:nvGraphicFramePr>
        <p:xfrm>
          <a:off x="876598" y="3609020"/>
          <a:ext cx="9721669" cy="1133326"/>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19431">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dirty="0">
                          <a:solidFill>
                            <a:schemeClr val="tx1"/>
                          </a:solidFill>
                        </a:rPr>
                        <a:t>Brockton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12,989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5,009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62.6%</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482,427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395,612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66727" y="578123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565598641"/>
              </p:ext>
            </p:extLst>
          </p:nvPr>
        </p:nvGraphicFramePr>
        <p:xfrm>
          <a:off x="119631" y="4009242"/>
          <a:ext cx="12057288" cy="1386840"/>
        </p:xfrm>
        <a:graphic>
          <a:graphicData uri="http://schemas.openxmlformats.org/drawingml/2006/table">
            <a:tbl>
              <a:tblPr firstRow="1" firstCol="1" bandRow="1">
                <a:tableStyleId>{5C22544A-7EE6-4342-B048-85BDC9FD1C3A}</a:tableStyleId>
              </a:tblPr>
              <a:tblGrid>
                <a:gridCol w="1113152">
                  <a:extLst>
                    <a:ext uri="{9D8B030D-6E8A-4147-A177-3AD203B41FA5}">
                      <a16:colId xmlns:a16="http://schemas.microsoft.com/office/drawing/2014/main" val="4075951014"/>
                    </a:ext>
                  </a:extLst>
                </a:gridCol>
                <a:gridCol w="547094">
                  <a:extLst>
                    <a:ext uri="{9D8B030D-6E8A-4147-A177-3AD203B41FA5}">
                      <a16:colId xmlns:a16="http://schemas.microsoft.com/office/drawing/2014/main" val="3719797945"/>
                    </a:ext>
                  </a:extLst>
                </a:gridCol>
                <a:gridCol w="848024">
                  <a:extLst>
                    <a:ext uri="{9D8B030D-6E8A-4147-A177-3AD203B41FA5}">
                      <a16:colId xmlns:a16="http://schemas.microsoft.com/office/drawing/2014/main" val="2111895905"/>
                    </a:ext>
                  </a:extLst>
                </a:gridCol>
                <a:gridCol w="612078">
                  <a:extLst>
                    <a:ext uri="{9D8B030D-6E8A-4147-A177-3AD203B41FA5}">
                      <a16:colId xmlns:a16="http://schemas.microsoft.com/office/drawing/2014/main" val="1228260744"/>
                    </a:ext>
                  </a:extLst>
                </a:gridCol>
                <a:gridCol w="878705">
                  <a:extLst>
                    <a:ext uri="{9D8B030D-6E8A-4147-A177-3AD203B41FA5}">
                      <a16:colId xmlns:a16="http://schemas.microsoft.com/office/drawing/2014/main" val="3870552715"/>
                    </a:ext>
                  </a:extLst>
                </a:gridCol>
                <a:gridCol w="473793">
                  <a:extLst>
                    <a:ext uri="{9D8B030D-6E8A-4147-A177-3AD203B41FA5}">
                      <a16:colId xmlns:a16="http://schemas.microsoft.com/office/drawing/2014/main" val="2196486683"/>
                    </a:ext>
                  </a:extLst>
                </a:gridCol>
                <a:gridCol w="858259">
                  <a:extLst>
                    <a:ext uri="{9D8B030D-6E8A-4147-A177-3AD203B41FA5}">
                      <a16:colId xmlns:a16="http://schemas.microsoft.com/office/drawing/2014/main" val="2808071338"/>
                    </a:ext>
                  </a:extLst>
                </a:gridCol>
                <a:gridCol w="503401">
                  <a:extLst>
                    <a:ext uri="{9D8B030D-6E8A-4147-A177-3AD203B41FA5}">
                      <a16:colId xmlns:a16="http://schemas.microsoft.com/office/drawing/2014/main" val="2266782108"/>
                    </a:ext>
                  </a:extLst>
                </a:gridCol>
                <a:gridCol w="816997">
                  <a:extLst>
                    <a:ext uri="{9D8B030D-6E8A-4147-A177-3AD203B41FA5}">
                      <a16:colId xmlns:a16="http://schemas.microsoft.com/office/drawing/2014/main" val="1400057223"/>
                    </a:ext>
                  </a:extLst>
                </a:gridCol>
                <a:gridCol w="577675">
                  <a:extLst>
                    <a:ext uri="{9D8B030D-6E8A-4147-A177-3AD203B41FA5}">
                      <a16:colId xmlns:a16="http://schemas.microsoft.com/office/drawing/2014/main" val="607151320"/>
                    </a:ext>
                  </a:extLst>
                </a:gridCol>
                <a:gridCol w="833503">
                  <a:extLst>
                    <a:ext uri="{9D8B030D-6E8A-4147-A177-3AD203B41FA5}">
                      <a16:colId xmlns:a16="http://schemas.microsoft.com/office/drawing/2014/main" val="1732447710"/>
                    </a:ext>
                  </a:extLst>
                </a:gridCol>
                <a:gridCol w="589602">
                  <a:extLst>
                    <a:ext uri="{9D8B030D-6E8A-4147-A177-3AD203B41FA5}">
                      <a16:colId xmlns:a16="http://schemas.microsoft.com/office/drawing/2014/main" val="1497268532"/>
                    </a:ext>
                  </a:extLst>
                </a:gridCol>
                <a:gridCol w="722543">
                  <a:extLst>
                    <a:ext uri="{9D8B030D-6E8A-4147-A177-3AD203B41FA5}">
                      <a16:colId xmlns:a16="http://schemas.microsoft.com/office/drawing/2014/main" val="743602275"/>
                    </a:ext>
                  </a:extLst>
                </a:gridCol>
                <a:gridCol w="765324">
                  <a:extLst>
                    <a:ext uri="{9D8B030D-6E8A-4147-A177-3AD203B41FA5}">
                      <a16:colId xmlns:a16="http://schemas.microsoft.com/office/drawing/2014/main" val="1994207196"/>
                    </a:ext>
                  </a:extLst>
                </a:gridCol>
                <a:gridCol w="825249">
                  <a:extLst>
                    <a:ext uri="{9D8B030D-6E8A-4147-A177-3AD203B41FA5}">
                      <a16:colId xmlns:a16="http://schemas.microsoft.com/office/drawing/2014/main" val="3921377560"/>
                    </a:ext>
                  </a:extLst>
                </a:gridCol>
                <a:gridCol w="581490">
                  <a:extLst>
                    <a:ext uri="{9D8B030D-6E8A-4147-A177-3AD203B41FA5}">
                      <a16:colId xmlns:a16="http://schemas.microsoft.com/office/drawing/2014/main" val="3578839088"/>
                    </a:ext>
                  </a:extLst>
                </a:gridCol>
                <a:gridCol w="510399">
                  <a:extLst>
                    <a:ext uri="{9D8B030D-6E8A-4147-A177-3AD203B41FA5}">
                      <a16:colId xmlns:a16="http://schemas.microsoft.com/office/drawing/2014/main" val="2680500572"/>
                    </a:ext>
                  </a:extLst>
                </a:gridCol>
              </a:tblGrid>
              <a:tr h="157497">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865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6584">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86133">
                <a:tc>
                  <a:txBody>
                    <a:bodyPr/>
                    <a:lstStyle/>
                    <a:p>
                      <a:pPr marL="0" marR="0" algn="ctr">
                        <a:spcBef>
                          <a:spcPts val="0"/>
                        </a:spcBef>
                        <a:spcAft>
                          <a:spcPts val="0"/>
                        </a:spcAft>
                      </a:pPr>
                      <a:r>
                        <a:rPr lang="en-US" sz="1300" dirty="0">
                          <a:solidFill>
                            <a:schemeClr val="tx1"/>
                          </a:solidFill>
                        </a:rPr>
                        <a:t>Brockton</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8,820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6807">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86,706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99,106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34,005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1,459,290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95,299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759761063"/>
              </p:ext>
            </p:extLst>
          </p:nvPr>
        </p:nvGraphicFramePr>
        <p:xfrm>
          <a:off x="2498122" y="2288186"/>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dirty="0">
                          <a:solidFill>
                            <a:schemeClr val="tx1"/>
                          </a:solidFill>
                        </a:rPr>
                        <a:t>Brockton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13,387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algn="r" fontAlgn="b"/>
                      <a:r>
                        <a:rPr lang="en-US" sz="1100" b="0" i="0" u="none" strike="noStrike" dirty="0">
                          <a:solidFill>
                            <a:srgbClr val="000000"/>
                          </a:solidFill>
                          <a:effectLst/>
                          <a:latin typeface="Calibri" panose="020F0502020204030204" pitchFamily="34" charset="0"/>
                        </a:rPr>
                        <a:t>            8,329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1,187,876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algn="r" fontAlgn="b"/>
                      <a:r>
                        <a:rPr lang="en-US" sz="1100" b="0" i="0" u="none" strike="noStrike" dirty="0">
                          <a:solidFill>
                            <a:srgbClr val="000000"/>
                          </a:solidFill>
                          <a:effectLst/>
                          <a:latin typeface="Calibri" panose="020F0502020204030204" pitchFamily="34" charset="0"/>
                        </a:rPr>
                        <a:t>       797,133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46577"/>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b="1" dirty="0">
                <a:solidFill>
                  <a:srgbClr val="5B9BD5">
                    <a:lumMod val="75000"/>
                  </a:srgbClr>
                </a:solidFill>
                <a:latin typeface="Calibri"/>
              </a:rPr>
              <a:t>29.0</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a:t>
            </a:r>
            <a:r>
              <a:rPr lang="en-US" sz="2000" dirty="0">
                <a:latin typeface="Segoe UI" panose="020B0502040204020203" pitchFamily="34" charset="0"/>
              </a:rPr>
              <a:t>Brockton</a:t>
            </a:r>
            <a:r>
              <a:rPr lang="en-US" sz="2000" dirty="0">
                <a:latin typeface="Segoe UI" panose="020B0502040204020203" pitchFamily="34" charset="0"/>
                <a:cs typeface="Segoe UI" panose="020B0502040204020203" pitchFamily="34" charset="0"/>
              </a:rPr>
              <a:t> Compared to Statewide as of 3/24/2021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48448286-8627-493D-B7B5-CB7AAFA8EE68}"/>
</file>

<file path=docProps/app.xml><?xml version="1.0" encoding="utf-8"?>
<Properties xmlns="http://schemas.openxmlformats.org/officeDocument/2006/extended-properties" xmlns:vt="http://schemas.openxmlformats.org/officeDocument/2006/docPropsVTypes">
  <TotalTime>8653</TotalTime>
  <Words>3567</Words>
  <Application>Microsoft Office PowerPoint</Application>
  <PresentationFormat>Widescreen</PresentationFormat>
  <Paragraphs>768</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Brockton</vt:lpstr>
      <vt:lpstr>Brockton – Benchmarks</vt:lpstr>
      <vt:lpstr>PowerPoint Presentation</vt:lpstr>
      <vt:lpstr>Vaccine Administration </vt:lpstr>
      <vt:lpstr>Total Doses and Dose Administration Rate/100,000 Population  for Brockton Compared to Statewide as of 3/24/2021</vt:lpstr>
      <vt:lpstr>Count and Percentage of Population for First Dose, Partially, and Fully Vaccinated for Brockton Compared to Statewide as of 3/24/2021</vt:lpstr>
      <vt:lpstr>First Dose</vt:lpstr>
      <vt:lpstr>Counts and Percentages of Population with a First Dose by Demographics for Brockton Compared to Statewide as of 3/24/2021  contd.</vt:lpstr>
      <vt:lpstr>Counts and Percentages of Population with a First Dose by Demographics for Brockton Compared to Statewide as of 3/24/2021 </vt:lpstr>
      <vt:lpstr>Partially vaccinated</vt:lpstr>
      <vt:lpstr>Counts and Percentages of Population Partially Vaccinated by Demographics for Brockton Compared to Statewide as of 3/24/2021 contd.</vt:lpstr>
      <vt:lpstr>Counts and Percentages of Population Partially Vaccinated by Demographics for Brockton Compared to Statewide as of 3/24/2021</vt:lpstr>
      <vt:lpstr>Fully vaccinated</vt:lpstr>
      <vt:lpstr>Counts and Percentages of Population Fully Vaccinated by Demographics for Brockton Compared to Statewide as of 3/24/2021 contd. </vt:lpstr>
      <vt:lpstr>Counts and Percentages of Population Fully Vaccinated by Demographics for Brockton Compared to Statewide as of 3/24/2021</vt:lpstr>
      <vt:lpstr>Missing Race/Ethnicity Count and Percentage of Population Vaccinated for Brockton Compared to Statewide as of 3/24/2021</vt:lpstr>
      <vt:lpstr>PowerPoint Presentation</vt:lpstr>
      <vt:lpstr>COVID-19 Case Counts and Rates for 20 Prioritized Communities</vt:lpstr>
      <vt:lpstr>Background </vt:lpstr>
      <vt:lpstr> Profile of Brockton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401</cp:revision>
  <dcterms:created xsi:type="dcterms:W3CDTF">2021-02-06T16:00:27Z</dcterms:created>
  <dcterms:modified xsi:type="dcterms:W3CDTF">2021-03-25T19:06:00Z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