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68" r:id="rId4"/>
    <p:sldId id="269" r:id="rId5"/>
    <p:sldId id="281" r:id="rId6"/>
    <p:sldId id="280" r:id="rId7"/>
    <p:sldId id="270" r:id="rId8"/>
    <p:sldId id="271" r:id="rId9"/>
    <p:sldId id="272" r:id="rId10"/>
    <p:sldId id="273" r:id="rId11"/>
    <p:sldId id="274" r:id="rId12"/>
    <p:sldId id="275" r:id="rId13"/>
    <p:sldId id="276" r:id="rId14"/>
    <p:sldId id="277" r:id="rId15"/>
    <p:sldId id="278" r:id="rId16"/>
    <p:sldId id="279" r:id="rId1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94"/>
  </p:normalViewPr>
  <p:slideViewPr>
    <p:cSldViewPr snapToGrid="0" snapToObjects="1">
      <p:cViewPr varScale="1">
        <p:scale>
          <a:sx n="78" d="100"/>
          <a:sy n="7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Patrick (EOED)" userId="d91511b2-03db-4234-a1a6-1fe33e63200b" providerId="ADAL" clId="{FBA254C5-FB83-42C4-8A48-E5722E18F0CE}"/>
    <pc:docChg chg="modSld">
      <pc:chgData name="Shannon, Patrick (EOED)" userId="d91511b2-03db-4234-a1a6-1fe33e63200b" providerId="ADAL" clId="{FBA254C5-FB83-42C4-8A48-E5722E18F0CE}" dt="2024-02-13T15:04:38.107" v="21" actId="20577"/>
      <pc:docMkLst>
        <pc:docMk/>
      </pc:docMkLst>
      <pc:sldChg chg="modSp mod">
        <pc:chgData name="Shannon, Patrick (EOED)" userId="d91511b2-03db-4234-a1a6-1fe33e63200b" providerId="ADAL" clId="{FBA254C5-FB83-42C4-8A48-E5722E18F0CE}" dt="2024-02-13T15:04:26.668" v="1" actId="6549"/>
        <pc:sldMkLst>
          <pc:docMk/>
          <pc:sldMk cId="212375250" sldId="269"/>
        </pc:sldMkLst>
        <pc:graphicFrameChg chg="modGraphic">
          <ac:chgData name="Shannon, Patrick (EOED)" userId="d91511b2-03db-4234-a1a6-1fe33e63200b" providerId="ADAL" clId="{FBA254C5-FB83-42C4-8A48-E5722E18F0CE}" dt="2024-02-13T15:04:26.668" v="1" actId="6549"/>
          <ac:graphicFrameMkLst>
            <pc:docMk/>
            <pc:sldMk cId="212375250" sldId="269"/>
            <ac:graphicFrameMk id="3" creationId="{8FDC53BC-185D-4D42-E4E2-BF70E2293D2C}"/>
          </ac:graphicFrameMkLst>
        </pc:graphicFrameChg>
      </pc:sldChg>
      <pc:sldChg chg="modSp mod">
        <pc:chgData name="Shannon, Patrick (EOED)" userId="d91511b2-03db-4234-a1a6-1fe33e63200b" providerId="ADAL" clId="{FBA254C5-FB83-42C4-8A48-E5722E18F0CE}" dt="2024-02-13T15:04:38.107" v="21" actId="20577"/>
        <pc:sldMkLst>
          <pc:docMk/>
          <pc:sldMk cId="2092778076" sldId="271"/>
        </pc:sldMkLst>
        <pc:graphicFrameChg chg="modGraphic">
          <ac:chgData name="Shannon, Patrick (EOED)" userId="d91511b2-03db-4234-a1a6-1fe33e63200b" providerId="ADAL" clId="{FBA254C5-FB83-42C4-8A48-E5722E18F0CE}" dt="2024-02-13T15:04:38.107" v="21" actId="20577"/>
          <ac:graphicFrameMkLst>
            <pc:docMk/>
            <pc:sldMk cId="2092778076" sldId="271"/>
            <ac:graphicFrameMk id="3" creationId="{4967943C-63A4-E6BF-EF5D-AA924015180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BA2C344-1390-5140-8171-BFAA6F10339D}" type="datetimeFigureOut">
              <a:rPr lang="en-US" smtClean="0"/>
              <a:t>2/13/2024</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151E4A5-BB81-4847-9D46-05526F31CFC0}" type="slidenum">
              <a:rPr lang="en-US" smtClean="0"/>
              <a:t>‹#›</a:t>
            </a:fld>
            <a:endParaRPr lang="en-US" dirty="0"/>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1E4A5-BB81-4847-9D46-05526F31CFC0}" type="slidenum">
              <a:rPr lang="en-US" smtClean="0"/>
              <a:t>13</a:t>
            </a:fld>
            <a:endParaRPr lang="en-US" dirty="0"/>
          </a:p>
        </p:txBody>
      </p:sp>
    </p:spTree>
    <p:extLst>
      <p:ext uri="{BB962C8B-B14F-4D97-AF65-F5344CB8AC3E}">
        <p14:creationId xmlns:p14="http://schemas.microsoft.com/office/powerpoint/2010/main" val="4079536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3D0D1-9DDF-2043-A2CF-4D52927C4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110308" cy="6719777"/>
          </a:xfrm>
          <a:prstGeom prst="rect">
            <a:avLst/>
          </a:prstGeom>
        </p:spPr>
      </p:pic>
      <p:sp>
        <p:nvSpPr>
          <p:cNvPr id="11" name="Rectangle 10">
            <a:extLst>
              <a:ext uri="{FF2B5EF4-FFF2-40B4-BE49-F238E27FC236}">
                <a16:creationId xmlns:a16="http://schemas.microsoft.com/office/drawing/2014/main" id="{7F2AAA8D-0BDE-3647-8253-7D28E658A5C6}"/>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B5A3DCD-1FA2-2E42-BEF0-B90D64910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0308" y="4960089"/>
            <a:ext cx="5486400" cy="1828800"/>
          </a:xfrm>
          <a:prstGeom prst="rect">
            <a:avLst/>
          </a:prstGeom>
        </p:spPr>
      </p:pic>
      <p:sp>
        <p:nvSpPr>
          <p:cNvPr id="2" name="Title 1">
            <a:extLst>
              <a:ext uri="{FF2B5EF4-FFF2-40B4-BE49-F238E27FC236}">
                <a16:creationId xmlns:a16="http://schemas.microsoft.com/office/drawing/2014/main" id="{7EA9A96A-A1F3-A848-AE99-46A448192C3B}"/>
              </a:ext>
            </a:extLst>
          </p:cNvPr>
          <p:cNvSpPr>
            <a:spLocks noGrp="1"/>
          </p:cNvSpPr>
          <p:nvPr>
            <p:ph type="ctrTitle"/>
          </p:nvPr>
        </p:nvSpPr>
        <p:spPr>
          <a:xfrm>
            <a:off x="5631254" y="1122363"/>
            <a:ext cx="54864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E99E379D-1855-AA40-987C-10CECC986342}"/>
              </a:ext>
            </a:extLst>
          </p:cNvPr>
          <p:cNvSpPr>
            <a:spLocks noGrp="1"/>
          </p:cNvSpPr>
          <p:nvPr>
            <p:ph type="subTitle" idx="1"/>
          </p:nvPr>
        </p:nvSpPr>
        <p:spPr>
          <a:xfrm>
            <a:off x="5631254" y="3602038"/>
            <a:ext cx="5486400" cy="1655762"/>
          </a:xfrm>
        </p:spPr>
        <p:txBody>
          <a:bodyPr>
            <a:norm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047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MD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74A6-F160-FE49-A7A9-8D14D8C348C3}"/>
              </a:ext>
            </a:extLst>
          </p:cNvPr>
          <p:cNvSpPr>
            <a:spLocks noGrp="1"/>
          </p:cNvSpPr>
          <p:nvPr>
            <p:ph type="title"/>
          </p:nvPr>
        </p:nvSpPr>
        <p:spPr>
          <a:xfrm>
            <a:off x="5640308" y="1178796"/>
            <a:ext cx="5707141"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73A6ED6-8706-E94E-886C-55EAF2AE67E1}"/>
              </a:ext>
            </a:extLst>
          </p:cNvPr>
          <p:cNvSpPr>
            <a:spLocks noGrp="1"/>
          </p:cNvSpPr>
          <p:nvPr>
            <p:ph type="body" idx="1"/>
          </p:nvPr>
        </p:nvSpPr>
        <p:spPr>
          <a:xfrm>
            <a:off x="5640308" y="4058521"/>
            <a:ext cx="5707141"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4488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0257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6DCE-37D8-6A46-9069-1AEA55D12D5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3D0D79D-41FC-7041-B80B-AFD7A495E49D}"/>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9391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A04DC-D1DD-1446-9C29-7631EB1AC36D}"/>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18004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2266509"/>
            <a:ext cx="10515600" cy="3910453"/>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dirty="0"/>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839788" y="1823597"/>
            <a:ext cx="10514012" cy="442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227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1276-C95D-CB43-A239-AC9640191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1EE78-3DF1-334B-A955-7E31FD621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7CB79-B721-1D43-B357-4ECE0A4A3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6D9544C-B2C1-934B-B7E3-9479F891A749}"/>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5212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7B0E-3CD6-CA46-A54A-00C7D719E07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B78998-A7C6-904D-9257-1006A7C0EA5C}"/>
              </a:ext>
            </a:extLst>
          </p:cNvPr>
          <p:cNvSpPr>
            <a:spLocks noGrp="1"/>
          </p:cNvSpPr>
          <p:nvPr>
            <p:ph type="body" idx="1"/>
          </p:nvPr>
        </p:nvSpPr>
        <p:spPr>
          <a:xfrm>
            <a:off x="839788" y="1690687"/>
            <a:ext cx="5157787"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DCFC3EB-EE25-404D-B80D-CDABB61CD1AD}"/>
              </a:ext>
            </a:extLst>
          </p:cNvPr>
          <p:cNvSpPr>
            <a:spLocks noGrp="1"/>
          </p:cNvSpPr>
          <p:nvPr>
            <p:ph sz="half" idx="2"/>
          </p:nvPr>
        </p:nvSpPr>
        <p:spPr>
          <a:xfrm>
            <a:off x="839788" y="2266508"/>
            <a:ext cx="5157787"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78CDA-C863-4C4A-9C51-46E9A97E0A26}"/>
              </a:ext>
            </a:extLst>
          </p:cNvPr>
          <p:cNvSpPr>
            <a:spLocks noGrp="1"/>
          </p:cNvSpPr>
          <p:nvPr>
            <p:ph type="body" sz="quarter" idx="3"/>
          </p:nvPr>
        </p:nvSpPr>
        <p:spPr>
          <a:xfrm>
            <a:off x="6172200" y="1690687"/>
            <a:ext cx="5183188"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A0F38B9-1188-7D49-B9C7-61BCE737221C}"/>
              </a:ext>
            </a:extLst>
          </p:cNvPr>
          <p:cNvSpPr>
            <a:spLocks noGrp="1"/>
          </p:cNvSpPr>
          <p:nvPr>
            <p:ph sz="quarter" idx="4"/>
          </p:nvPr>
        </p:nvSpPr>
        <p:spPr>
          <a:xfrm>
            <a:off x="6172200" y="2266508"/>
            <a:ext cx="5183188" cy="39231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198B3790-16F7-2447-873B-FA685DD7B4B2}"/>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349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6DA93-DEE8-BF4F-9D70-CF6BE9D86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4A540E-5388-8A4F-98E0-2ACE4C9DC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8CC131A-7E95-5F40-9038-AC1A7CD866CE}"/>
              </a:ext>
            </a:extLst>
          </p:cNvPr>
          <p:cNvSpPr>
            <a:spLocks noGrp="1"/>
          </p:cNvSpPr>
          <p:nvPr>
            <p:ph type="sldNum" sz="quarter" idx="4"/>
          </p:nvPr>
        </p:nvSpPr>
        <p:spPr>
          <a:xfrm>
            <a:off x="9254905" y="6228419"/>
            <a:ext cx="2743200" cy="365125"/>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dirty="0"/>
          </a:p>
        </p:txBody>
      </p:sp>
      <p:pic>
        <p:nvPicPr>
          <p:cNvPr id="8" name="Picture 7">
            <a:extLst>
              <a:ext uri="{FF2B5EF4-FFF2-40B4-BE49-F238E27FC236}">
                <a16:creationId xmlns:a16="http://schemas.microsoft.com/office/drawing/2014/main" id="{27B04188-77EA-B844-9004-441B0E0D29A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95233" y="6131697"/>
            <a:ext cx="2464838" cy="457755"/>
          </a:xfrm>
          <a:prstGeom prst="rect">
            <a:avLst/>
          </a:prstGeom>
        </p:spPr>
      </p:pic>
      <p:sp>
        <p:nvSpPr>
          <p:cNvPr id="9" name="Rectangle 8">
            <a:extLst>
              <a:ext uri="{FF2B5EF4-FFF2-40B4-BE49-F238E27FC236}">
                <a16:creationId xmlns:a16="http://schemas.microsoft.com/office/drawing/2014/main" id="{6E608A75-A3CC-3E47-B674-AAB349499ECD}"/>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107331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4" r:id="rId4"/>
    <p:sldLayoutId id="2147483655" r:id="rId5"/>
    <p:sldLayoutId id="2147483656" r:id="rId6"/>
    <p:sldLayoutId id="2147483652" r:id="rId7"/>
    <p:sldLayoutId id="2147483653" r:id="rId8"/>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p:txBody>
          <a:bodyPr>
            <a:normAutofit fontScale="90000"/>
          </a:bodyPr>
          <a:lstStyle/>
          <a:p>
            <a:r>
              <a:rPr lang="en-US" dirty="0"/>
              <a:t>Brownfields  Redevelopment Fund</a:t>
            </a:r>
            <a:br>
              <a:rPr lang="en-US" dirty="0"/>
            </a:br>
            <a:r>
              <a:rPr lang="en-US" dirty="0"/>
              <a:t>Guidance Webinar</a:t>
            </a:r>
          </a:p>
        </p:txBody>
      </p:sp>
      <p:sp>
        <p:nvSpPr>
          <p:cNvPr id="3" name="Subtitle 2">
            <a:extLst>
              <a:ext uri="{FF2B5EF4-FFF2-40B4-BE49-F238E27FC236}">
                <a16:creationId xmlns:a16="http://schemas.microsoft.com/office/drawing/2014/main" id="{12FD6214-5B60-7946-A9CD-91D67C48F07F}"/>
              </a:ext>
            </a:extLst>
          </p:cNvPr>
          <p:cNvSpPr>
            <a:spLocks noGrp="1"/>
          </p:cNvSpPr>
          <p:nvPr>
            <p:ph type="subTitle" idx="1"/>
          </p:nvPr>
        </p:nvSpPr>
        <p:spPr/>
        <p:txBody>
          <a:bodyPr/>
          <a:lstStyle/>
          <a:p>
            <a:r>
              <a:rPr lang="en-US" dirty="0"/>
              <a:t>Community One Stop for Growth</a:t>
            </a:r>
          </a:p>
        </p:txBody>
      </p:sp>
      <p:sp>
        <p:nvSpPr>
          <p:cNvPr id="4" name="Date Placeholder 3">
            <a:extLst>
              <a:ext uri="{FF2B5EF4-FFF2-40B4-BE49-F238E27FC236}">
                <a16:creationId xmlns:a16="http://schemas.microsoft.com/office/drawing/2014/main" id="{5389C35A-86D9-7F44-BFFE-F0848C4D20B5}"/>
              </a:ext>
            </a:extLst>
          </p:cNvPr>
          <p:cNvSpPr>
            <a:spLocks noGrp="1"/>
          </p:cNvSpPr>
          <p:nvPr>
            <p:ph type="dt" sz="half" idx="4294967295"/>
          </p:nvPr>
        </p:nvSpPr>
        <p:spPr>
          <a:xfrm>
            <a:off x="10175875" y="0"/>
            <a:ext cx="2016125" cy="365125"/>
          </a:xfrm>
          <a:prstGeom prst="rect">
            <a:avLst/>
          </a:prstGeom>
        </p:spPr>
        <p:txBody>
          <a:bodyPr anchor="ctr"/>
          <a:lstStyle/>
          <a:p>
            <a:pPr algn="r"/>
            <a:fld id="{E7BC4C01-1DEC-804F-B7AE-D2AC84913B8D}" type="datetime1">
              <a:rPr lang="en-US" sz="1000" smtClean="0">
                <a:solidFill>
                  <a:schemeClr val="accent6"/>
                </a:solidFill>
              </a:rPr>
              <a:t>2/13/2024</a:t>
            </a:fld>
            <a:endParaRPr lang="en-US" sz="1000" dirty="0">
              <a:solidFill>
                <a:schemeClr val="accent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254" y="197751"/>
            <a:ext cx="4056522" cy="832537"/>
          </a:xfrm>
          <a:prstGeom prst="rect">
            <a:avLst/>
          </a:prstGeom>
        </p:spPr>
      </p:pic>
    </p:spTree>
    <p:extLst>
      <p:ext uri="{BB962C8B-B14F-4D97-AF65-F5344CB8AC3E}">
        <p14:creationId xmlns:p14="http://schemas.microsoft.com/office/powerpoint/2010/main" val="14322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Successful Application Example #1</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10</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1899535781"/>
              </p:ext>
            </p:extLst>
          </p:nvPr>
        </p:nvGraphicFramePr>
        <p:xfrm>
          <a:off x="462683" y="1557456"/>
          <a:ext cx="10289623" cy="5956040"/>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accent6"/>
                          </a:solidFill>
                        </a:rPr>
                        <a:t>Applicant:   </a:t>
                      </a:r>
                    </a:p>
                    <a:p>
                      <a:r>
                        <a:rPr lang="en-US" b="1" baseline="0" dirty="0">
                          <a:solidFill>
                            <a:schemeClr val="accent6"/>
                          </a:solidFill>
                        </a:rPr>
                        <a:t>                                         </a:t>
                      </a:r>
                      <a:endParaRPr lang="en-US" b="1" dirty="0">
                        <a:solidFill>
                          <a:schemeClr val="accent6"/>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accent6"/>
                          </a:solidFill>
                        </a:rPr>
                        <a:t>Town of Somerset </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r>
                        <a:rPr lang="en-US" b="1" dirty="0">
                          <a:solidFill>
                            <a:schemeClr val="accent6"/>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solidFill>
                            <a:schemeClr val="accent6"/>
                          </a:solidFill>
                        </a:rPr>
                        <a:t>3280 County Street is a .55-acre parcel the</a:t>
                      </a:r>
                      <a:r>
                        <a:rPr lang="en-US" baseline="0" dirty="0">
                          <a:solidFill>
                            <a:schemeClr val="accent6"/>
                          </a:solidFill>
                        </a:rPr>
                        <a:t> Town acquired in 2020 </a:t>
                      </a:r>
                      <a:br>
                        <a:rPr lang="en-US" baseline="0" dirty="0">
                          <a:solidFill>
                            <a:schemeClr val="accent6"/>
                          </a:solidFill>
                        </a:rPr>
                      </a:br>
                      <a:r>
                        <a:rPr lang="en-US" baseline="0" dirty="0">
                          <a:solidFill>
                            <a:schemeClr val="accent6"/>
                          </a:solidFill>
                        </a:rPr>
                        <a:t>via tax title. The Site was a former gas station and auto services garage </a:t>
                      </a:r>
                      <a:br>
                        <a:rPr lang="en-US" baseline="0" dirty="0">
                          <a:solidFill>
                            <a:schemeClr val="accent6"/>
                          </a:solidFill>
                        </a:rPr>
                      </a:br>
                      <a:r>
                        <a:rPr lang="en-US" baseline="0" dirty="0">
                          <a:solidFill>
                            <a:schemeClr val="accent6"/>
                          </a:solidFill>
                        </a:rPr>
                        <a:t>on a main commercial street surrounded by other commercial and residential properties. Funds were for the remediation of contaminated soil, site restoration, ground water monitoring, and required reporting. </a:t>
                      </a:r>
                    </a:p>
                    <a:p>
                      <a:endParaRPr lang="en-US" baseline="0" dirty="0">
                        <a:solidFill>
                          <a:schemeClr val="accent6"/>
                        </a:solidFill>
                      </a:endParaRPr>
                    </a:p>
                    <a:p>
                      <a:r>
                        <a:rPr lang="en-US" baseline="0" dirty="0">
                          <a:solidFill>
                            <a:schemeClr val="accent6"/>
                          </a:solidFill>
                        </a:rPr>
                        <a:t>This was a successful application because the Town of Somerset had recently acquired the property with the goal of restoring the Site to a </a:t>
                      </a:r>
                      <a:br>
                        <a:rPr lang="en-US" baseline="0" dirty="0">
                          <a:solidFill>
                            <a:schemeClr val="accent6"/>
                          </a:solidFill>
                        </a:rPr>
                      </a:br>
                      <a:r>
                        <a:rPr lang="en-US" baseline="0" dirty="0">
                          <a:solidFill>
                            <a:schemeClr val="accent6"/>
                          </a:solidFill>
                        </a:rPr>
                        <a:t>productive, higher reuse. When remediation is complete, the Town will </a:t>
                      </a:r>
                      <a:br>
                        <a:rPr lang="en-US" baseline="0" dirty="0">
                          <a:solidFill>
                            <a:schemeClr val="accent6"/>
                          </a:solidFill>
                        </a:rPr>
                      </a:br>
                      <a:r>
                        <a:rPr lang="en-US" baseline="0" dirty="0">
                          <a:solidFill>
                            <a:schemeClr val="accent6"/>
                          </a:solidFill>
                        </a:rPr>
                        <a:t>create concept plans to attract the kind of development outlined in its’ Master Plan, Economic Development Plan and Route 138 Corridor Study, including a mix of commercial and residential uses.</a:t>
                      </a:r>
                      <a:endParaRPr lang="en-US"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417421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rgbClr val="00B050"/>
                </a:solidFill>
              </a:rPr>
              <a:t>Successful Application Example #2</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11</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1337470258"/>
              </p:ext>
            </p:extLst>
          </p:nvPr>
        </p:nvGraphicFramePr>
        <p:xfrm>
          <a:off x="462683" y="1557456"/>
          <a:ext cx="10289623" cy="6443419"/>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accent6"/>
                          </a:solidFill>
                        </a:rPr>
                        <a:t>City of Springfield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r>
                        <a:rPr lang="en-US" b="1" dirty="0">
                          <a:solidFill>
                            <a:schemeClr val="accent6"/>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solidFill>
                            <a:schemeClr val="accent6"/>
                          </a:solidFill>
                        </a:rPr>
                        <a:t>846 – 876 Bay and Tapley </a:t>
                      </a:r>
                      <a:r>
                        <a:rPr lang="en-US" baseline="0" dirty="0">
                          <a:solidFill>
                            <a:schemeClr val="accent6"/>
                          </a:solidFill>
                        </a:rPr>
                        <a:t>Streets is a 6.74-acre municipally owned parcel in Springfield’s Bay neighborhood. The site required the remediation and removal of soils impacted by PCBs.  </a:t>
                      </a:r>
                    </a:p>
                    <a:p>
                      <a:endParaRPr lang="en-US" baseline="0" dirty="0">
                        <a:solidFill>
                          <a:schemeClr val="accent6"/>
                        </a:solidFill>
                      </a:endParaRPr>
                    </a:p>
                    <a:p>
                      <a:endParaRPr lang="en-US" baseline="0"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solidFill>
                        </a:rPr>
                        <a:t>This was an identified priority development site for the City, who sought to attract an end user that would create manufacturing, processing, packing, or warehousing jobs in the industrial area. Assessment work in coordination with MassDEP was complete but a gap in remediation funds was identified. It was clear that completing the scope of work would allow the City to advance to Site disposition.  Northern Tree Services now operates on the parcel, turning the byproducts of tree removal services into clean products like mulch and other goods. </a:t>
                      </a:r>
                      <a:endParaRPr lang="en-US" baseline="0"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262942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4"/>
                </a:solidFill>
              </a:rPr>
              <a:t>Successful Application Example #3</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12</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1546613441"/>
              </p:ext>
            </p:extLst>
          </p:nvPr>
        </p:nvGraphicFramePr>
        <p:xfrm>
          <a:off x="462683" y="1557456"/>
          <a:ext cx="10289623" cy="6443419"/>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accent6"/>
                          </a:solidFill>
                        </a:rPr>
                        <a:t>Town</a:t>
                      </a:r>
                      <a:r>
                        <a:rPr lang="en-US" baseline="0" dirty="0">
                          <a:solidFill>
                            <a:schemeClr val="accent6"/>
                          </a:solidFill>
                        </a:rPr>
                        <a:t> of Merrimac</a:t>
                      </a:r>
                      <a:endParaRPr lang="en-US" dirty="0">
                        <a:solidFill>
                          <a:schemeClr val="accent6"/>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endParaRPr lang="en-US" b="1" dirty="0">
                        <a:solidFill>
                          <a:schemeClr val="accent6"/>
                        </a:solidFill>
                      </a:endParaRPr>
                    </a:p>
                    <a:p>
                      <a:r>
                        <a:rPr lang="en-US" b="1" dirty="0">
                          <a:solidFill>
                            <a:schemeClr val="accent6"/>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solidFill>
                            <a:schemeClr val="accent6"/>
                          </a:solidFill>
                        </a:rPr>
                        <a:t>2 Little’s Court is a 1.592-acre former</a:t>
                      </a:r>
                      <a:r>
                        <a:rPr lang="en-US" baseline="0" dirty="0">
                          <a:solidFill>
                            <a:schemeClr val="accent6"/>
                          </a:solidFill>
                        </a:rPr>
                        <a:t> industrial parcel located adjacent to the center of downtown, abandoned after the manufacturer declared bankruptcy. In order to advance to redevelopment as affordable housing, </a:t>
                      </a:r>
                    </a:p>
                    <a:p>
                      <a:r>
                        <a:rPr lang="en-US" baseline="0" dirty="0">
                          <a:solidFill>
                            <a:schemeClr val="accent6"/>
                          </a:solidFill>
                        </a:rPr>
                        <a:t>the Town needed additional funds for remediation. </a:t>
                      </a:r>
                    </a:p>
                    <a:p>
                      <a:endParaRPr lang="en-US" baseline="0" dirty="0">
                        <a:solidFill>
                          <a:schemeClr val="accent6"/>
                        </a:solidFill>
                      </a:endParaRPr>
                    </a:p>
                    <a:p>
                      <a:endParaRPr lang="en-US" dirty="0">
                        <a:solidFill>
                          <a:schemeClr val="accent6"/>
                        </a:solidFill>
                      </a:endParaRPr>
                    </a:p>
                    <a:p>
                      <a:r>
                        <a:rPr lang="en-US" dirty="0">
                          <a:solidFill>
                            <a:schemeClr val="accent6"/>
                          </a:solidFill>
                        </a:rPr>
                        <a:t>The Town had taken the Site by tax title a decade earlier and had committed </a:t>
                      </a:r>
                    </a:p>
                    <a:p>
                      <a:r>
                        <a:rPr lang="en-US" dirty="0">
                          <a:solidFill>
                            <a:schemeClr val="accent6"/>
                          </a:solidFill>
                        </a:rPr>
                        <a:t>funds, as well as secured an award from its local planning commission, to conduct earlier site assessment work. The Town issued an RFP for potential development as much-needed affordable housing. It secured an EPA Clean-Up grant but developed a shortfall when additional site excavation and soil removal was needed. Local prioritization and long-term commitment by the community helped the application’s success. </a:t>
                      </a:r>
                    </a:p>
                    <a:p>
                      <a:endParaRPr lang="en-US"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274157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13</a:t>
            </a:fld>
            <a:endParaRPr lang="en-US" dirty="0"/>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6922184"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Brownfields,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sz="1800" dirty="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pic>
        <p:nvPicPr>
          <p:cNvPr id="4" name="Picture 3">
            <a:extLst>
              <a:ext uri="{FF2B5EF4-FFF2-40B4-BE49-F238E27FC236}">
                <a16:creationId xmlns:a16="http://schemas.microsoft.com/office/drawing/2014/main" id="{C1703045-55E8-30BF-B6D8-641A93CA7846}"/>
              </a:ext>
            </a:extLst>
          </p:cNvPr>
          <p:cNvPicPr>
            <a:picLocks noChangeAspect="1"/>
          </p:cNvPicPr>
          <p:nvPr/>
        </p:nvPicPr>
        <p:blipFill>
          <a:blip r:embed="rId3"/>
          <a:srcRect/>
          <a:stretch/>
        </p:blipFill>
        <p:spPr>
          <a:xfrm>
            <a:off x="7712016" y="1141847"/>
            <a:ext cx="4065916" cy="5090234"/>
          </a:xfrm>
          <a:prstGeom prst="rect">
            <a:avLst/>
          </a:prstGeom>
          <a:ln>
            <a:noFill/>
          </a:ln>
        </p:spPr>
      </p:pic>
      <p:pic>
        <p:nvPicPr>
          <p:cNvPr id="7" name="Picture 6">
            <a:extLst>
              <a:ext uri="{FF2B5EF4-FFF2-40B4-BE49-F238E27FC236}">
                <a16:creationId xmlns:a16="http://schemas.microsoft.com/office/drawing/2014/main" id="{CAE8635D-86A2-B761-1441-E1DF6B84AA45}"/>
              </a:ext>
            </a:extLst>
          </p:cNvPr>
          <p:cNvPicPr>
            <a:picLocks noChangeAspect="1"/>
          </p:cNvPicPr>
          <p:nvPr/>
        </p:nvPicPr>
        <p:blipFill>
          <a:blip r:embed="rId4"/>
          <a:srcRect/>
          <a:stretch/>
        </p:blipFill>
        <p:spPr>
          <a:xfrm>
            <a:off x="592347" y="2943536"/>
            <a:ext cx="6603715" cy="1881506"/>
          </a:xfrm>
          <a:prstGeom prst="rect">
            <a:avLst/>
          </a:prstGeom>
        </p:spPr>
      </p:pic>
    </p:spTree>
    <p:extLst>
      <p:ext uri="{BB962C8B-B14F-4D97-AF65-F5344CB8AC3E}">
        <p14:creationId xmlns:p14="http://schemas.microsoft.com/office/powerpoint/2010/main" val="138657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FY25 Round  - Timeline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14</a:t>
            </a:fld>
            <a:endParaRPr lang="en-US" dirty="0"/>
          </a:p>
        </p:txBody>
      </p:sp>
      <p:grpSp>
        <p:nvGrpSpPr>
          <p:cNvPr id="3" name="Group 2">
            <a:extLst>
              <a:ext uri="{FF2B5EF4-FFF2-40B4-BE49-F238E27FC236}">
                <a16:creationId xmlns:a16="http://schemas.microsoft.com/office/drawing/2014/main" id="{307E5274-5628-C662-802C-20EF61B41718}"/>
              </a:ext>
            </a:extLst>
          </p:cNvPr>
          <p:cNvGrpSpPr/>
          <p:nvPr/>
        </p:nvGrpSpPr>
        <p:grpSpPr>
          <a:xfrm>
            <a:off x="186495" y="1728677"/>
            <a:ext cx="819423" cy="595427"/>
            <a:chOff x="343530" y="1486048"/>
            <a:chExt cx="819423" cy="595427"/>
          </a:xfrm>
        </p:grpSpPr>
        <p:pic>
          <p:nvPicPr>
            <p:cNvPr id="4" name="Picture 3">
              <a:extLst>
                <a:ext uri="{FF2B5EF4-FFF2-40B4-BE49-F238E27FC236}">
                  <a16:creationId xmlns:a16="http://schemas.microsoft.com/office/drawing/2014/main" id="{CD636E23-E4DC-332F-BA2F-97F4A8EC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5" name="TextBox 4">
              <a:extLst>
                <a:ext uri="{FF2B5EF4-FFF2-40B4-BE49-F238E27FC236}">
                  <a16:creationId xmlns:a16="http://schemas.microsoft.com/office/drawing/2014/main" id="{E3F15CA9-2DF5-FAA6-FC98-64AE3147A851}"/>
                </a:ext>
              </a:extLst>
            </p:cNvPr>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Jan.</a:t>
              </a:r>
            </a:p>
          </p:txBody>
        </p:sp>
      </p:grpSp>
      <p:sp>
        <p:nvSpPr>
          <p:cNvPr id="7" name="Arrow: Down 6">
            <a:extLst>
              <a:ext uri="{FF2B5EF4-FFF2-40B4-BE49-F238E27FC236}">
                <a16:creationId xmlns:a16="http://schemas.microsoft.com/office/drawing/2014/main" id="{52B4F262-8655-A7E2-018A-8A06E91062B9}"/>
              </a:ext>
            </a:extLst>
          </p:cNvPr>
          <p:cNvSpPr/>
          <p:nvPr/>
        </p:nvSpPr>
        <p:spPr>
          <a:xfrm>
            <a:off x="331030" y="2362093"/>
            <a:ext cx="484632" cy="309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003A8A5-A523-543A-7C42-76CFBF7FD03E}"/>
              </a:ext>
            </a:extLst>
          </p:cNvPr>
          <p:cNvGrpSpPr/>
          <p:nvPr/>
        </p:nvGrpSpPr>
        <p:grpSpPr>
          <a:xfrm>
            <a:off x="186573" y="5496957"/>
            <a:ext cx="819423" cy="595427"/>
            <a:chOff x="322749" y="5669917"/>
            <a:chExt cx="819423" cy="595427"/>
          </a:xfrm>
        </p:grpSpPr>
        <p:pic>
          <p:nvPicPr>
            <p:cNvPr id="10" name="Picture 9">
              <a:extLst>
                <a:ext uri="{FF2B5EF4-FFF2-40B4-BE49-F238E27FC236}">
                  <a16:creationId xmlns:a16="http://schemas.microsoft.com/office/drawing/2014/main" id="{CF771971-0827-6F88-FFCB-99AFE749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1" name="TextBox 10">
              <a:extLst>
                <a:ext uri="{FF2B5EF4-FFF2-40B4-BE49-F238E27FC236}">
                  <a16:creationId xmlns:a16="http://schemas.microsoft.com/office/drawing/2014/main" id="{93CF5883-CE1A-3FA0-3605-8963AA260878}"/>
                </a:ext>
              </a:extLst>
            </p:cNvPr>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Sept.</a:t>
              </a:r>
            </a:p>
          </p:txBody>
        </p:sp>
      </p:grpSp>
      <p:sp>
        <p:nvSpPr>
          <p:cNvPr id="12" name="Content Placeholder 1">
            <a:extLst>
              <a:ext uri="{FF2B5EF4-FFF2-40B4-BE49-F238E27FC236}">
                <a16:creationId xmlns:a16="http://schemas.microsoft.com/office/drawing/2014/main" id="{2DD44A5F-BB23-598B-C8D8-C5530015BC76}"/>
              </a:ext>
            </a:extLst>
          </p:cNvPr>
          <p:cNvSpPr txBox="1">
            <a:spLocks/>
          </p:cNvSpPr>
          <p:nvPr/>
        </p:nvSpPr>
        <p:spPr>
          <a:xfrm>
            <a:off x="1078992" y="1785197"/>
            <a:ext cx="10617280" cy="44812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b="1" dirty="0"/>
              <a:t>Full Application and Expression of Interest Open (January) </a:t>
            </a:r>
            <a:r>
              <a:rPr lang="en-US" sz="1600" dirty="0"/>
              <a:t>– The Full Application is the official form for submitting all funding requests. Applicants may now begin to work on applications in the IGX system, however applications will only be accepted during the submission period. </a:t>
            </a:r>
          </a:p>
          <a:p>
            <a:pPr lvl="1">
              <a:lnSpc>
                <a:spcPct val="100000"/>
              </a:lnSpc>
            </a:pPr>
            <a:endParaRPr lang="en-US" sz="1600" b="1" dirty="0"/>
          </a:p>
          <a:p>
            <a:pPr lvl="1">
              <a:lnSpc>
                <a:spcPct val="100000"/>
              </a:lnSpc>
            </a:pPr>
            <a:r>
              <a:rPr lang="en-US" sz="1600" b="1" dirty="0"/>
              <a:t>One Stop Guidance Phase (January – May) </a:t>
            </a:r>
            <a:r>
              <a:rPr lang="en-US" sz="1600" dirty="0"/>
              <a:t>– A series of webinars will be hosted be both the One Stop Team and staff from each program within the One Stop. In addition, office hours will be hosted to answer applicant questions. Visit </a:t>
            </a:r>
            <a:r>
              <a:rPr lang="en-US" sz="1600" dirty="0">
                <a:solidFill>
                  <a:srgbClr val="0070C0"/>
                </a:solidFill>
                <a:hlinkClick r:id="rId3">
                  <a:extLst>
                    <a:ext uri="{A12FA001-AC4F-418D-AE19-62706E023703}">
                      <ahyp:hlinkClr xmlns:ahyp="http://schemas.microsoft.com/office/drawing/2018/hyperlinkcolor" val="tx"/>
                    </a:ext>
                  </a:extLst>
                </a:hlinkClick>
              </a:rPr>
              <a:t>www.mass.gov/onestop</a:t>
            </a:r>
            <a:r>
              <a:rPr lang="en-US" sz="1600" dirty="0">
                <a:solidFill>
                  <a:srgbClr val="0070C0"/>
                </a:solidFill>
              </a:rPr>
              <a:t> </a:t>
            </a:r>
            <a:r>
              <a:rPr lang="en-US" sz="1600" dirty="0"/>
              <a:t>for the full schedule of webinars and office hours.</a:t>
            </a:r>
          </a:p>
          <a:p>
            <a:pPr marL="111600" lvl="1" indent="0">
              <a:lnSpc>
                <a:spcPct val="100000"/>
              </a:lnSpc>
              <a:buFont typeface="Arial" panose="020B0604020202020204" pitchFamily="34" charset="0"/>
              <a:buNone/>
            </a:pPr>
            <a:endParaRPr lang="en-US" sz="1600" b="1" dirty="0"/>
          </a:p>
          <a:p>
            <a:pPr lvl="1">
              <a:lnSpc>
                <a:spcPct val="100000"/>
              </a:lnSpc>
            </a:pPr>
            <a:r>
              <a:rPr lang="en-US" sz="1600" b="1" dirty="0"/>
              <a:t>Full Application Submission Period (May-June) </a:t>
            </a:r>
            <a:r>
              <a:rPr lang="en-US" sz="1600" dirty="0"/>
              <a:t>– Applicants may submit their Full Application(s) beginning May 6, 2024. All applications must be submitted by the </a:t>
            </a:r>
            <a:r>
              <a:rPr lang="en-US" sz="1600" b="1" dirty="0"/>
              <a:t>Full Application deadline of 11:59 p.m. on Wednesday, </a:t>
            </a:r>
            <a:br>
              <a:rPr lang="en-US" sz="1600" b="1" dirty="0"/>
            </a:br>
            <a:r>
              <a:rPr lang="en-US" sz="1600" b="1" dirty="0"/>
              <a:t>June 5</a:t>
            </a:r>
            <a:r>
              <a:rPr lang="en-US" sz="1600" dirty="0"/>
              <a:t>.</a:t>
            </a:r>
          </a:p>
          <a:p>
            <a:pPr lvl="1">
              <a:lnSpc>
                <a:spcPct val="100000"/>
              </a:lnSpc>
            </a:pPr>
            <a:endParaRPr lang="en-US" sz="1600" dirty="0"/>
          </a:p>
          <a:p>
            <a:pPr lvl="1">
              <a:lnSpc>
                <a:spcPct val="100000"/>
              </a:lnSpc>
            </a:pPr>
            <a:r>
              <a:rPr lang="en-US" sz="1600" b="1" dirty="0"/>
              <a:t>Review and Evaluation (July – August) </a:t>
            </a:r>
            <a:r>
              <a:rPr lang="en-US" sz="1600" dirty="0"/>
              <a:t>–</a:t>
            </a:r>
            <a:r>
              <a:rPr lang="en-US" sz="1600" b="1" dirty="0"/>
              <a:t> </a:t>
            </a:r>
            <a:r>
              <a:rPr lang="en-US" sz="1600" dirty="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dirty="0"/>
            </a:br>
            <a:endParaRPr lang="en-US" sz="1600" dirty="0"/>
          </a:p>
          <a:p>
            <a:pPr lvl="1">
              <a:lnSpc>
                <a:spcPct val="100000"/>
              </a:lnSpc>
            </a:pPr>
            <a:r>
              <a:rPr lang="en-US" sz="1600" b="1" dirty="0"/>
              <a:t>Notification of Grant Decisions (September) </a:t>
            </a:r>
            <a:r>
              <a:rPr lang="en-US" sz="1600" dirty="0"/>
              <a:t>– Once final recommendation have been approved, applicants will be notified of grant decisions in writing, and announcement events will be scheduled. </a:t>
            </a:r>
          </a:p>
        </p:txBody>
      </p:sp>
    </p:spTree>
    <p:extLst>
      <p:ext uri="{BB962C8B-B14F-4D97-AF65-F5344CB8AC3E}">
        <p14:creationId xmlns:p14="http://schemas.microsoft.com/office/powerpoint/2010/main" val="380257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171067"/>
          </a:xfrm>
        </p:spPr>
        <p:txBody>
          <a:bodyPr>
            <a:normAutofit/>
          </a:bodyPr>
          <a:lstStyle/>
          <a:p>
            <a:r>
              <a:rPr lang="en-US" sz="3600" dirty="0">
                <a:solidFill>
                  <a:schemeClr val="accent1"/>
                </a:solidFill>
              </a:rPr>
              <a:t>Opportunities for Guidance and Information </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15</a:t>
            </a:fld>
            <a:endParaRPr lang="en-US" dirty="0"/>
          </a:p>
        </p:txBody>
      </p:sp>
      <p:sp>
        <p:nvSpPr>
          <p:cNvPr id="3" name="Content Placeholder 2">
            <a:extLst>
              <a:ext uri="{FF2B5EF4-FFF2-40B4-BE49-F238E27FC236}">
                <a16:creationId xmlns:a16="http://schemas.microsoft.com/office/drawing/2014/main" id="{5FDB3B7E-5951-FEBB-58B0-C271BBC7804A}"/>
              </a:ext>
            </a:extLst>
          </p:cNvPr>
          <p:cNvSpPr txBox="1">
            <a:spLocks/>
          </p:cNvSpPr>
          <p:nvPr/>
        </p:nvSpPr>
        <p:spPr>
          <a:xfrm>
            <a:off x="545668" y="1418915"/>
            <a:ext cx="11100664" cy="4588694"/>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Visit </a:t>
            </a:r>
            <a:r>
              <a:rPr lang="en-US" sz="1800" dirty="0">
                <a:solidFill>
                  <a:srgbClr val="0070C0"/>
                </a:solidFill>
                <a:hlinkClick r:id="rId2">
                  <a:extLst>
                    <a:ext uri="{A12FA001-AC4F-418D-AE19-62706E023703}">
                      <ahyp:hlinkClr xmlns:ahyp="http://schemas.microsoft.com/office/drawing/2018/hyperlinkcolor" val="tx"/>
                    </a:ext>
                  </a:extLst>
                </a:hlinkClick>
              </a:rPr>
              <a:t>www.mass.gov/onestop</a:t>
            </a:r>
            <a:r>
              <a:rPr lang="en-US" sz="1800" dirty="0">
                <a:solidFill>
                  <a:srgbClr val="0070C0"/>
                </a:solidFill>
              </a:rPr>
              <a:t> </a:t>
            </a:r>
            <a:r>
              <a:rPr lang="en-US" sz="1800" dirty="0"/>
              <a:t>for more information on:</a:t>
            </a:r>
          </a:p>
          <a:p>
            <a:pPr marL="0" indent="0">
              <a:buFont typeface="Arial" panose="020B0604020202020204" pitchFamily="34" charset="0"/>
              <a:buNone/>
            </a:pPr>
            <a:endParaRPr lang="en-US" sz="1800" dirty="0"/>
          </a:p>
          <a:p>
            <a:r>
              <a:rPr lang="en-US" sz="1800" b="1" dirty="0"/>
              <a:t>Expression of Interest</a:t>
            </a:r>
          </a:p>
          <a:p>
            <a:pPr marL="801688">
              <a:lnSpc>
                <a:spcPct val="100000"/>
              </a:lnSpc>
              <a:spcBef>
                <a:spcPts val="0"/>
              </a:spcBef>
              <a:buFont typeface="Courier New" panose="02070309020205020404" pitchFamily="49" charset="0"/>
              <a:buChar char="o"/>
            </a:pPr>
            <a:r>
              <a:rPr lang="en-US" sz="1800" dirty="0"/>
              <a:t>Complete an Expression of Interest to see if your project(s) is eligible for funding through the One Stop and get tips for preparing your application.</a:t>
            </a:r>
          </a:p>
          <a:p>
            <a:r>
              <a:rPr lang="en-US" sz="1800" b="1" dirty="0"/>
              <a:t>One Stop and Program Webinars</a:t>
            </a:r>
          </a:p>
          <a:p>
            <a:pPr marL="801688">
              <a:lnSpc>
                <a:spcPct val="100000"/>
              </a:lnSpc>
              <a:spcBef>
                <a:spcPts val="0"/>
              </a:spcBef>
              <a:buFont typeface="Courier New" panose="02070309020205020404" pitchFamily="49" charset="0"/>
              <a:buChar char="o"/>
            </a:pPr>
            <a:r>
              <a:rPr lang="en-US" sz="1800" dirty="0"/>
              <a:t>Recordings of all One Stop webinars are now available on the One Stop website.</a:t>
            </a:r>
          </a:p>
          <a:p>
            <a:r>
              <a:rPr lang="en-US" sz="1800" b="1" dirty="0"/>
              <a:t>Office Hours</a:t>
            </a:r>
          </a:p>
          <a:p>
            <a:pPr marL="801688">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dirty="0"/>
              <a:t>Office hours: Monday, March 4</a:t>
            </a:r>
            <a:r>
              <a:rPr lang="en-US" sz="1800" baseline="30000" dirty="0"/>
              <a:t>th</a:t>
            </a:r>
            <a:r>
              <a:rPr lang="en-US" sz="1800" dirty="0"/>
              <a:t> at 1:00pm</a:t>
            </a:r>
            <a:endParaRPr lang="en-US" sz="1800" dirty="0">
              <a:highlight>
                <a:srgbClr val="FFFF00"/>
              </a:highlight>
            </a:endParaRPr>
          </a:p>
        </p:txBody>
      </p:sp>
    </p:spTree>
    <p:extLst>
      <p:ext uri="{BB962C8B-B14F-4D97-AF65-F5344CB8AC3E}">
        <p14:creationId xmlns:p14="http://schemas.microsoft.com/office/powerpoint/2010/main" val="123551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i="1" dirty="0">
                <a:solidFill>
                  <a:schemeClr val="accent4"/>
                </a:solidFill>
              </a:rPr>
              <a:t>Thank you!</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16</a:t>
            </a:fld>
            <a:endParaRPr lang="en-US" dirty="0"/>
          </a:p>
        </p:txBody>
      </p:sp>
      <p:pic>
        <p:nvPicPr>
          <p:cNvPr id="4" name="Picture 3" descr="Logo&#10;&#10;Description automatically generated">
            <a:extLst>
              <a:ext uri="{FF2B5EF4-FFF2-40B4-BE49-F238E27FC236}">
                <a16:creationId xmlns:a16="http://schemas.microsoft.com/office/drawing/2014/main" id="{C74928CC-67DC-C072-4441-3253465AF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248" y="2129599"/>
            <a:ext cx="3680171" cy="2078333"/>
          </a:xfrm>
          <a:prstGeom prst="rect">
            <a:avLst/>
          </a:prstGeom>
        </p:spPr>
      </p:pic>
    </p:spTree>
    <p:extLst>
      <p:ext uri="{BB962C8B-B14F-4D97-AF65-F5344CB8AC3E}">
        <p14:creationId xmlns:p14="http://schemas.microsoft.com/office/powerpoint/2010/main" val="1101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p:txBody>
          <a:bodyPr>
            <a:normAutofit/>
          </a:bodyPr>
          <a:lstStyle/>
          <a:p>
            <a:r>
              <a:rPr lang="en-US" sz="3600" dirty="0">
                <a:solidFill>
                  <a:schemeClr val="accent1"/>
                </a:solidFill>
              </a:rPr>
              <a:t>Webinar Road Map</a:t>
            </a:r>
          </a:p>
        </p:txBody>
      </p:sp>
      <p:sp>
        <p:nvSpPr>
          <p:cNvPr id="3" name="Content Placeholder 2">
            <a:extLst>
              <a:ext uri="{FF2B5EF4-FFF2-40B4-BE49-F238E27FC236}">
                <a16:creationId xmlns:a16="http://schemas.microsoft.com/office/drawing/2014/main" id="{175CAEC3-5332-4547-B650-3C9C85873F41}"/>
              </a:ext>
            </a:extLst>
          </p:cNvPr>
          <p:cNvSpPr>
            <a:spLocks noGrp="1"/>
          </p:cNvSpPr>
          <p:nvPr>
            <p:ph idx="1"/>
          </p:nvPr>
        </p:nvSpPr>
        <p:spPr>
          <a:xfrm>
            <a:off x="838200" y="1690689"/>
            <a:ext cx="10515600" cy="4344351"/>
          </a:xfrm>
        </p:spPr>
        <p:txBody>
          <a:bodyPr>
            <a:normAutofit lnSpcReduction="10000"/>
          </a:bodyPr>
          <a:lstStyle/>
          <a:p>
            <a:pPr>
              <a:buFont typeface="Wingdings" panose="05000000000000000000" pitchFamily="2" charset="2"/>
              <a:buChar char="Ø"/>
            </a:pPr>
            <a:r>
              <a:rPr lang="en-US" dirty="0"/>
              <a:t> </a:t>
            </a:r>
            <a:r>
              <a:rPr lang="en-US" sz="2000" dirty="0"/>
              <a:t>What is the Community One Stop for Growth?</a:t>
            </a:r>
            <a:br>
              <a:rPr lang="en-US" sz="2000" dirty="0"/>
            </a:br>
            <a:endParaRPr lang="en-US" sz="2000" dirty="0"/>
          </a:p>
          <a:p>
            <a:pPr>
              <a:buFont typeface="Wingdings" panose="05000000000000000000" pitchFamily="2" charset="2"/>
              <a:buChar char="Ø"/>
            </a:pPr>
            <a:r>
              <a:rPr lang="en-US" sz="2000" dirty="0"/>
              <a:t> Where does this program fit in the One Stop?</a:t>
            </a:r>
            <a:br>
              <a:rPr lang="en-US" sz="2000" dirty="0"/>
            </a:br>
            <a:endParaRPr lang="en-US" sz="2000" dirty="0"/>
          </a:p>
          <a:p>
            <a:pPr>
              <a:buFont typeface="Wingdings" panose="05000000000000000000" pitchFamily="2" charset="2"/>
              <a:buChar char="Ø"/>
            </a:pPr>
            <a:r>
              <a:rPr lang="en-US" sz="2000" dirty="0"/>
              <a:t> Important program parameters.</a:t>
            </a:r>
            <a:br>
              <a:rPr lang="en-US" sz="2000" dirty="0"/>
            </a:br>
            <a:endParaRPr lang="en-US" sz="2000" dirty="0"/>
          </a:p>
          <a:p>
            <a:pPr>
              <a:buFont typeface="Wingdings" panose="05000000000000000000" pitchFamily="2" charset="2"/>
              <a:buChar char="Ø"/>
            </a:pPr>
            <a:r>
              <a:rPr lang="en-US" sz="2000" dirty="0"/>
              <a:t> How to be competitive.</a:t>
            </a:r>
            <a:br>
              <a:rPr lang="en-US" sz="2000" dirty="0"/>
            </a:br>
            <a:endParaRPr lang="en-US" sz="2000" dirty="0"/>
          </a:p>
          <a:p>
            <a:pPr>
              <a:buFont typeface="Wingdings" panose="05000000000000000000" pitchFamily="2" charset="2"/>
              <a:buChar char="Ø"/>
            </a:pPr>
            <a:r>
              <a:rPr lang="en-US" sz="2000" dirty="0"/>
              <a:t> Examples of successful applications.</a:t>
            </a:r>
            <a:br>
              <a:rPr lang="en-US" sz="2000" dirty="0"/>
            </a:br>
            <a:endParaRPr lang="en-US" sz="2000" dirty="0"/>
          </a:p>
          <a:p>
            <a:pPr>
              <a:buFont typeface="Wingdings" panose="05000000000000000000" pitchFamily="2" charset="2"/>
              <a:buChar char="Ø"/>
            </a:pPr>
            <a:r>
              <a:rPr lang="en-US" sz="2000" dirty="0"/>
              <a:t> Completing the application.</a:t>
            </a:r>
            <a:br>
              <a:rPr lang="en-US" sz="2000" dirty="0"/>
            </a:br>
            <a:endParaRPr lang="en-US" sz="2000" dirty="0"/>
          </a:p>
          <a:p>
            <a:pPr>
              <a:buFont typeface="Wingdings" panose="05000000000000000000" pitchFamily="2" charset="2"/>
              <a:buChar char="Ø"/>
            </a:pPr>
            <a:r>
              <a:rPr lang="en-US" sz="2000" dirty="0"/>
              <a:t> Key dates and information.</a:t>
            </a:r>
          </a:p>
          <a:p>
            <a:pPr>
              <a:buFont typeface="Wingdings" panose="05000000000000000000" pitchFamily="2" charset="2"/>
              <a:buChar char="ü"/>
            </a:pPr>
            <a:endParaRPr lang="en-US" dirty="0"/>
          </a:p>
          <a:p>
            <a:endParaRPr lang="en-US" dirty="0"/>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2</a:t>
            </a:fld>
            <a:endParaRPr lang="en-US" dirty="0"/>
          </a:p>
        </p:txBody>
      </p:sp>
      <p:pic>
        <p:nvPicPr>
          <p:cNvPr id="8" name="Picture 7" descr="Logo&#10;&#10;Description automatically generated">
            <a:extLst>
              <a:ext uri="{FF2B5EF4-FFF2-40B4-BE49-F238E27FC236}">
                <a16:creationId xmlns:a16="http://schemas.microsoft.com/office/drawing/2014/main" id="{64DF9552-98C2-FC6E-D4CC-353816943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20674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3</a:t>
            </a:fld>
            <a:endParaRPr lang="en-US" dirty="0"/>
          </a:p>
        </p:txBody>
      </p:sp>
      <p:sp>
        <p:nvSpPr>
          <p:cNvPr id="11" name="TextBox 10">
            <a:extLst>
              <a:ext uri="{FF2B5EF4-FFF2-40B4-BE49-F238E27FC236}">
                <a16:creationId xmlns:a16="http://schemas.microsoft.com/office/drawing/2014/main" id="{DB32CC23-43BE-24B0-5F27-CCE745D1DC04}"/>
              </a:ext>
            </a:extLst>
          </p:cNvPr>
          <p:cNvSpPr txBox="1"/>
          <p:nvPr/>
        </p:nvSpPr>
        <p:spPr>
          <a:xfrm>
            <a:off x="938783" y="1690688"/>
            <a:ext cx="6344701" cy="2862322"/>
          </a:xfrm>
          <a:prstGeom prst="rect">
            <a:avLst/>
          </a:prstGeom>
          <a:noFill/>
        </p:spPr>
        <p:txBody>
          <a:bodyPr wrap="square">
            <a:spAutoFit/>
          </a:bodyPr>
          <a:lstStyle/>
          <a:p>
            <a:pPr marL="0" indent="0">
              <a:lnSpc>
                <a:spcPct val="100000"/>
              </a:lnSpc>
              <a:buNone/>
            </a:pPr>
            <a:r>
              <a:rPr lang="en-US" sz="2000" dirty="0">
                <a:solidFill>
                  <a:schemeClr val="accent6"/>
                </a:solidFill>
              </a:rPr>
              <a:t>The Community One Stop for Growth is the main driver of economic development in the Commonwealth. </a:t>
            </a:r>
          </a:p>
          <a:p>
            <a:pPr marL="0" indent="0">
              <a:lnSpc>
                <a:spcPct val="100000"/>
              </a:lnSpc>
              <a:buNone/>
            </a:pPr>
            <a:endParaRPr lang="en-US" sz="2000" dirty="0">
              <a:solidFill>
                <a:schemeClr val="accent6"/>
              </a:solidFill>
            </a:endParaRPr>
          </a:p>
          <a:p>
            <a:pPr marL="0" indent="0">
              <a:lnSpc>
                <a:spcPct val="100000"/>
              </a:lnSpc>
              <a:buNone/>
            </a:pPr>
            <a:r>
              <a:rPr lang="en-US" sz="2000" dirty="0">
                <a:solidFill>
                  <a:schemeClr val="accent6"/>
                </a:solidFill>
              </a:rPr>
              <a:t>The One Stop is a </a:t>
            </a:r>
            <a:r>
              <a:rPr lang="en-US" sz="2000" b="1" dirty="0">
                <a:solidFill>
                  <a:schemeClr val="accent6"/>
                </a:solidFill>
              </a:rPr>
              <a:t>single application portal </a:t>
            </a:r>
            <a:r>
              <a:rPr lang="en-US" sz="2000" dirty="0">
                <a:solidFill>
                  <a:schemeClr val="accent6"/>
                </a:solidFill>
              </a:rPr>
              <a:t>and</a:t>
            </a:r>
            <a:r>
              <a:rPr lang="en-US" sz="2000" b="1" dirty="0">
                <a:solidFill>
                  <a:schemeClr val="accent6"/>
                </a:solidFill>
              </a:rPr>
              <a:t> collaborative review process </a:t>
            </a:r>
            <a:r>
              <a:rPr lang="en-US" sz="2000" dirty="0">
                <a:solidFill>
                  <a:schemeClr val="accent6"/>
                </a:solidFill>
              </a:rPr>
              <a:t>designed to </a:t>
            </a:r>
            <a:r>
              <a:rPr lang="en-US" sz="2000" b="1" kern="0" dirty="0">
                <a:solidFill>
                  <a:schemeClr val="accent6"/>
                </a:solidFill>
                <a:latin typeface="+mj-lt"/>
                <a:cs typeface="Arial"/>
              </a:rPr>
              <a:t>streamline the experience </a:t>
            </a:r>
            <a:r>
              <a:rPr lang="en-US" sz="2000" kern="0" dirty="0">
                <a:solidFill>
                  <a:schemeClr val="accent6"/>
                </a:solidFill>
                <a:latin typeface="+mj-lt"/>
                <a:cs typeface="Arial"/>
              </a:rPr>
              <a:t>for the applicant and </a:t>
            </a:r>
            <a:r>
              <a:rPr lang="en-US" sz="2000" b="1" kern="0" dirty="0">
                <a:solidFill>
                  <a:schemeClr val="accent6"/>
                </a:solidFill>
                <a:latin typeface="+mj-lt"/>
                <a:cs typeface="Arial"/>
              </a:rPr>
              <a:t>better coordinate</a:t>
            </a:r>
            <a:r>
              <a:rPr lang="en-US" sz="2000" kern="0" dirty="0">
                <a:solidFill>
                  <a:schemeClr val="accent6"/>
                </a:solidFill>
                <a:latin typeface="+mj-lt"/>
                <a:cs typeface="Arial"/>
              </a:rPr>
              <a:t> economic development programs and staff on engagement and grant making.</a:t>
            </a:r>
          </a:p>
        </p:txBody>
      </p:sp>
      <p:pic>
        <p:nvPicPr>
          <p:cNvPr id="12" name="Picture 11" descr="Logo&#10;&#10;Description automatically generated">
            <a:extLst>
              <a:ext uri="{FF2B5EF4-FFF2-40B4-BE49-F238E27FC236}">
                <a16:creationId xmlns:a16="http://schemas.microsoft.com/office/drawing/2014/main" id="{35AAFCCD-BE80-25EF-AAC9-985C51F2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305655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4</a:t>
            </a:fld>
            <a:endParaRPr lang="en-US" dirty="0"/>
          </a:p>
        </p:txBody>
      </p:sp>
      <p:graphicFrame>
        <p:nvGraphicFramePr>
          <p:cNvPr id="3" name="Table 5">
            <a:extLst>
              <a:ext uri="{FF2B5EF4-FFF2-40B4-BE49-F238E27FC236}">
                <a16:creationId xmlns:a16="http://schemas.microsoft.com/office/drawing/2014/main" id="{8FDC53BC-185D-4D42-E4E2-BF70E2293D2C}"/>
              </a:ext>
            </a:extLst>
          </p:cNvPr>
          <p:cNvGraphicFramePr>
            <a:graphicFrameLocks noGrp="1"/>
          </p:cNvGraphicFramePr>
          <p:nvPr>
            <p:extLst>
              <p:ext uri="{D42A27DB-BD31-4B8C-83A1-F6EECF244321}">
                <p14:modId xmlns:p14="http://schemas.microsoft.com/office/powerpoint/2010/main" val="3403882060"/>
              </p:ext>
            </p:extLst>
          </p:nvPr>
        </p:nvGraphicFramePr>
        <p:xfrm>
          <a:off x="1115569" y="1892808"/>
          <a:ext cx="9790320" cy="3366029"/>
        </p:xfrm>
        <a:graphic>
          <a:graphicData uri="http://schemas.openxmlformats.org/drawingml/2006/table">
            <a:tbl>
              <a:tblPr firstRow="1" bandRow="1">
                <a:tableStyleId>{5C22544A-7EE6-4342-B048-85BDC9FD1C3A}</a:tableStyleId>
              </a:tblPr>
              <a:tblGrid>
                <a:gridCol w="3272793">
                  <a:extLst>
                    <a:ext uri="{9D8B030D-6E8A-4147-A177-3AD203B41FA5}">
                      <a16:colId xmlns:a16="http://schemas.microsoft.com/office/drawing/2014/main" val="1292545910"/>
                    </a:ext>
                  </a:extLst>
                </a:gridCol>
                <a:gridCol w="3363807">
                  <a:extLst>
                    <a:ext uri="{9D8B030D-6E8A-4147-A177-3AD203B41FA5}">
                      <a16:colId xmlns:a16="http://schemas.microsoft.com/office/drawing/2014/main" val="3226874598"/>
                    </a:ext>
                  </a:extLst>
                </a:gridCol>
                <a:gridCol w="3153720">
                  <a:extLst>
                    <a:ext uri="{9D8B030D-6E8A-4147-A177-3AD203B41FA5}">
                      <a16:colId xmlns:a16="http://schemas.microsoft.com/office/drawing/2014/main" val="2670231396"/>
                    </a:ext>
                  </a:extLst>
                </a:gridCol>
              </a:tblGrid>
              <a:tr h="891008">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2475021">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800" b="1" dirty="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21237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MassDevelopment - </a:t>
            </a:r>
            <a:r>
              <a:rPr lang="en-US" sz="3600" i="1" dirty="0">
                <a:solidFill>
                  <a:schemeClr val="accent1"/>
                </a:solidFill>
              </a:rPr>
              <a:t>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415485"/>
            <a:ext cx="10869859" cy="4498975"/>
          </a:xfrm>
        </p:spPr>
        <p:txBody>
          <a:bodyPr>
            <a:normAutofit lnSpcReduction="10000"/>
          </a:bodyPr>
          <a:lstStyle/>
          <a:p>
            <a:r>
              <a:rPr lang="en-US" sz="2000" dirty="0">
                <a:solidFill>
                  <a:schemeClr val="accent1"/>
                </a:solidFill>
              </a:rPr>
              <a:t>MassDevelopment </a:t>
            </a:r>
          </a:p>
          <a:p>
            <a:pPr marL="457200" lvl="1" indent="0">
              <a:buNone/>
            </a:pPr>
            <a:r>
              <a:rPr lang="en-US" sz="1600" dirty="0"/>
              <a:t>We are the state’s development finance agency and land bank, working with businesses, </a:t>
            </a:r>
            <a:br>
              <a:rPr lang="en-US" sz="1600" dirty="0"/>
            </a:br>
            <a:r>
              <a:rPr lang="en-US" sz="1600" dirty="0"/>
              <a:t>nonprofits, banks, and municipalities to stimulate economic growth across the Commonwealth. </a:t>
            </a:r>
          </a:p>
          <a:p>
            <a:pPr lvl="1"/>
            <a:endParaRPr lang="en-US" sz="1600" dirty="0"/>
          </a:p>
          <a:p>
            <a:r>
              <a:rPr lang="en-US" sz="2000" dirty="0">
                <a:solidFill>
                  <a:schemeClr val="accent1"/>
                </a:solidFill>
              </a:rPr>
              <a:t>What We Offer</a:t>
            </a:r>
          </a:p>
          <a:p>
            <a:pPr lvl="1"/>
            <a:r>
              <a:rPr lang="en-US" sz="1600" dirty="0"/>
              <a:t>Finance</a:t>
            </a:r>
          </a:p>
          <a:p>
            <a:pPr lvl="2"/>
            <a:r>
              <a:rPr lang="en-US" sz="1600" dirty="0"/>
              <a:t>Bond Financing</a:t>
            </a:r>
          </a:p>
          <a:p>
            <a:pPr lvl="2"/>
            <a:r>
              <a:rPr lang="en-US" sz="1600" dirty="0"/>
              <a:t>Grants</a:t>
            </a:r>
          </a:p>
          <a:p>
            <a:pPr lvl="2"/>
            <a:r>
              <a:rPr lang="en-US" sz="1600" dirty="0"/>
              <a:t>Loans &amp; Guarantees</a:t>
            </a:r>
          </a:p>
          <a:p>
            <a:pPr lvl="2"/>
            <a:r>
              <a:rPr lang="en-US" sz="1600" dirty="0"/>
              <a:t>Tax Credits</a:t>
            </a:r>
          </a:p>
          <a:p>
            <a:pPr lvl="2"/>
            <a:r>
              <a:rPr lang="en-US" sz="1600" dirty="0"/>
              <a:t>PACE Financing</a:t>
            </a:r>
          </a:p>
          <a:p>
            <a:pPr lvl="2"/>
            <a:endParaRPr lang="en-US" sz="1600" dirty="0"/>
          </a:p>
          <a:p>
            <a:r>
              <a:rPr lang="en-US" sz="2000" dirty="0">
                <a:solidFill>
                  <a:schemeClr val="accent1"/>
                </a:solidFill>
              </a:rPr>
              <a:t>The Commonwealth’s Land Bank</a:t>
            </a:r>
          </a:p>
          <a:p>
            <a:pPr marL="457200" lvl="1" indent="0">
              <a:buNone/>
            </a:pPr>
            <a:r>
              <a:rPr lang="en-US" sz="1600" dirty="0"/>
              <a:t>As a land bank, we help smaller and under-resourced communities address vacant properties; help </a:t>
            </a:r>
            <a:br>
              <a:rPr lang="en-US" sz="1600" dirty="0"/>
            </a:br>
            <a:r>
              <a:rPr lang="en-US" sz="1600" dirty="0"/>
              <a:t>address larger or more complex properties or projects across the state; and administer and </a:t>
            </a:r>
            <a:br>
              <a:rPr lang="en-US" sz="1600" dirty="0"/>
            </a:br>
            <a:r>
              <a:rPr lang="en-US" sz="1600" dirty="0"/>
              <a:t>distribute funding.</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104127" y="2790122"/>
            <a:ext cx="4341180" cy="1296140"/>
          </a:xfrm>
        </p:spPr>
        <p:txBody>
          <a:bodyPr>
            <a:normAutofit/>
          </a:bodyPr>
          <a:lstStyle/>
          <a:p>
            <a:pPr lvl="1"/>
            <a:r>
              <a:rPr lang="en-US" sz="1600" dirty="0"/>
              <a:t>Real Estate</a:t>
            </a:r>
          </a:p>
          <a:p>
            <a:pPr lvl="2"/>
            <a:r>
              <a:rPr lang="en-US" sz="1600" dirty="0"/>
              <a:t>Development Projects</a:t>
            </a:r>
          </a:p>
          <a:p>
            <a:pPr lvl="2"/>
            <a:r>
              <a:rPr lang="en-US" sz="1600" dirty="0"/>
              <a:t>Technical Assistance</a:t>
            </a:r>
          </a:p>
          <a:p>
            <a:pPr lvl="2"/>
            <a:r>
              <a:rPr lang="en-US" sz="1600" dirty="0"/>
              <a:t>Site Readiness Program</a:t>
            </a:r>
          </a:p>
        </p:txBody>
      </p:sp>
    </p:spTree>
    <p:extLst>
      <p:ext uri="{BB962C8B-B14F-4D97-AF65-F5344CB8AC3E}">
        <p14:creationId xmlns:p14="http://schemas.microsoft.com/office/powerpoint/2010/main" val="139825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19E5-C083-CC66-7BF6-AAD1342F1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E0F24-A66E-8EEB-39CC-2187BCE3231A}"/>
              </a:ext>
            </a:extLst>
          </p:cNvPr>
          <p:cNvSpPr>
            <a:spLocks noGrp="1"/>
          </p:cNvSpPr>
          <p:nvPr>
            <p:ph type="title"/>
          </p:nvPr>
        </p:nvSpPr>
        <p:spPr>
          <a:xfrm>
            <a:off x="908799" y="186845"/>
            <a:ext cx="10515600" cy="1325563"/>
          </a:xfrm>
        </p:spPr>
        <p:txBody>
          <a:bodyPr>
            <a:normAutofit/>
          </a:bodyPr>
          <a:lstStyle/>
          <a:p>
            <a:r>
              <a:rPr lang="en-US" sz="3600" dirty="0">
                <a:solidFill>
                  <a:schemeClr val="accent1"/>
                </a:solidFill>
              </a:rPr>
              <a:t>Brownfields Redevelopment Fund </a:t>
            </a:r>
            <a:br>
              <a:rPr lang="en-US" sz="3600" dirty="0">
                <a:solidFill>
                  <a:schemeClr val="accent1"/>
                </a:solidFill>
              </a:rPr>
            </a:br>
            <a:r>
              <a:rPr lang="en-US" sz="3600" i="1" dirty="0">
                <a:solidFill>
                  <a:schemeClr val="accent1"/>
                </a:solidFill>
              </a:rPr>
              <a:t>Program Overview</a:t>
            </a:r>
          </a:p>
        </p:txBody>
      </p:sp>
      <p:sp>
        <p:nvSpPr>
          <p:cNvPr id="4" name="Content Placeholder 3">
            <a:extLst>
              <a:ext uri="{FF2B5EF4-FFF2-40B4-BE49-F238E27FC236}">
                <a16:creationId xmlns:a16="http://schemas.microsoft.com/office/drawing/2014/main" id="{40A93047-0CDF-F544-72B4-72C93A2FE6F5}"/>
              </a:ext>
            </a:extLst>
          </p:cNvPr>
          <p:cNvSpPr>
            <a:spLocks noGrp="1"/>
          </p:cNvSpPr>
          <p:nvPr>
            <p:ph sz="half" idx="2"/>
          </p:nvPr>
        </p:nvSpPr>
        <p:spPr>
          <a:xfrm>
            <a:off x="839788" y="1507293"/>
            <a:ext cx="10156309" cy="4654715"/>
          </a:xfrm>
        </p:spPr>
        <p:txBody>
          <a:bodyPr>
            <a:normAutofit/>
          </a:bodyPr>
          <a:lstStyle/>
          <a:p>
            <a:r>
              <a:rPr lang="en-US" sz="2000" dirty="0">
                <a:solidFill>
                  <a:schemeClr val="accent1"/>
                </a:solidFill>
              </a:rPr>
              <a:t>Purpose of the Program</a:t>
            </a:r>
            <a:br>
              <a:rPr lang="en-US" sz="1900" dirty="0">
                <a:solidFill>
                  <a:schemeClr val="accent1"/>
                </a:solidFill>
              </a:rPr>
            </a:br>
            <a:r>
              <a:rPr lang="en-US" sz="1900" dirty="0"/>
              <a:t>To </a:t>
            </a:r>
            <a:r>
              <a:rPr lang="en-US" sz="1800" dirty="0"/>
              <a:t>encourage the re-use of vacant, abandoned, idle, or underutilized industrial or commercial properties in areas where expansion, redevelopment, or improvement is hampered by real or perceived environmental contamination or liability.  Funds will be used to advance environmental site assessment or remediation activities. </a:t>
            </a:r>
          </a:p>
          <a:p>
            <a:r>
              <a:rPr lang="en-US" sz="1800" kern="0" dirty="0">
                <a:effectLst/>
                <a:latin typeface="+mj-lt"/>
                <a:ea typeface="Calibri" panose="020F0502020204030204" pitchFamily="34" charset="0"/>
              </a:rPr>
              <a:t>The One Stop for Growth application is open to municipalities, their agencies or authorities seeking environmental assessment or remediation of municipally owned or controlled sites who require this work to advance to next stage of development. </a:t>
            </a:r>
          </a:p>
          <a:p>
            <a:r>
              <a:rPr lang="en-US" sz="2000" dirty="0">
                <a:solidFill>
                  <a:schemeClr val="accent1"/>
                </a:solidFill>
              </a:rPr>
              <a:t>Who’s Eligible? </a:t>
            </a:r>
            <a:br>
              <a:rPr lang="en-US" sz="2000" dirty="0"/>
            </a:br>
            <a:r>
              <a:rPr lang="en-US" sz="1900" dirty="0"/>
              <a:t>Municipalities, their agencies or authorities</a:t>
            </a:r>
          </a:p>
          <a:p>
            <a:r>
              <a:rPr lang="en-US" sz="2000" dirty="0">
                <a:solidFill>
                  <a:schemeClr val="accent1"/>
                </a:solidFill>
              </a:rPr>
              <a:t>Statewide Program Manager</a:t>
            </a:r>
            <a:br>
              <a:rPr lang="en-US" sz="2000" dirty="0">
                <a:solidFill>
                  <a:schemeClr val="accent1"/>
                </a:solidFill>
              </a:rPr>
            </a:br>
            <a:r>
              <a:rPr lang="en-US" sz="2000" dirty="0">
                <a:solidFill>
                  <a:schemeClr val="accent1"/>
                </a:solidFill>
              </a:rPr>
              <a:t>	</a:t>
            </a:r>
            <a:r>
              <a:rPr lang="en-US" sz="1600" dirty="0"/>
              <a:t>David J. Bancroft, Senior Vice President Community Investment</a:t>
            </a:r>
            <a:br>
              <a:rPr lang="en-US" sz="1600" dirty="0"/>
            </a:br>
            <a:r>
              <a:rPr lang="en-US" sz="1600" dirty="0"/>
              <a:t>	Email:  dbancroft@massdevelopment.com</a:t>
            </a:r>
            <a:endParaRPr lang="en-US" sz="2000" dirty="0"/>
          </a:p>
          <a:p>
            <a:pPr>
              <a:buFont typeface="Wingdings" panose="05000000000000000000" pitchFamily="2" charset="2"/>
              <a:buChar char="Ø"/>
            </a:pPr>
            <a:endParaRPr lang="en-US" sz="2000" dirty="0"/>
          </a:p>
        </p:txBody>
      </p:sp>
      <p:sp>
        <p:nvSpPr>
          <p:cNvPr id="8" name="Slide Number Placeholder 7">
            <a:extLst>
              <a:ext uri="{FF2B5EF4-FFF2-40B4-BE49-F238E27FC236}">
                <a16:creationId xmlns:a16="http://schemas.microsoft.com/office/drawing/2014/main" id="{93E7D06E-4D10-504B-F4B4-205286F09C22}"/>
              </a:ext>
            </a:extLst>
          </p:cNvPr>
          <p:cNvSpPr>
            <a:spLocks noGrp="1"/>
          </p:cNvSpPr>
          <p:nvPr>
            <p:ph type="sldNum" sz="quarter" idx="12"/>
          </p:nvPr>
        </p:nvSpPr>
        <p:spPr/>
        <p:txBody>
          <a:bodyPr/>
          <a:lstStyle/>
          <a:p>
            <a:fld id="{D367A5CE-97AE-A045-8D64-ABA1949E4846}" type="slidenum">
              <a:rPr lang="en-US" smtClean="0"/>
              <a:t>6</a:t>
            </a:fld>
            <a:endParaRPr lang="en-US" dirty="0"/>
          </a:p>
        </p:txBody>
      </p:sp>
    </p:spTree>
    <p:extLst>
      <p:ext uri="{BB962C8B-B14F-4D97-AF65-F5344CB8AC3E}">
        <p14:creationId xmlns:p14="http://schemas.microsoft.com/office/powerpoint/2010/main" val="316093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015619"/>
          </a:xfrm>
        </p:spPr>
        <p:txBody>
          <a:bodyPr>
            <a:normAutofit/>
          </a:bodyPr>
          <a:lstStyle/>
          <a:p>
            <a:r>
              <a:rPr lang="en-US" sz="3600" dirty="0">
                <a:solidFill>
                  <a:schemeClr val="accent1"/>
                </a:solidFill>
              </a:rPr>
              <a:t>Where Does Brownfields Fit in the One Stop?</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7</a:t>
            </a:fld>
            <a:endParaRPr lang="en-US" dirty="0"/>
          </a:p>
        </p:txBody>
      </p:sp>
      <p:graphicFrame>
        <p:nvGraphicFramePr>
          <p:cNvPr id="6" name="Table 5">
            <a:extLst>
              <a:ext uri="{FF2B5EF4-FFF2-40B4-BE49-F238E27FC236}">
                <a16:creationId xmlns:a16="http://schemas.microsoft.com/office/drawing/2014/main" id="{1684BF29-319B-703C-D902-294B9763C8C3}"/>
              </a:ext>
            </a:extLst>
          </p:cNvPr>
          <p:cNvGraphicFramePr>
            <a:graphicFrameLocks noGrp="1"/>
          </p:cNvGraphicFramePr>
          <p:nvPr>
            <p:extLst>
              <p:ext uri="{D42A27DB-BD31-4B8C-83A1-F6EECF244321}">
                <p14:modId xmlns:p14="http://schemas.microsoft.com/office/powerpoint/2010/main" val="3308835635"/>
              </p:ext>
            </p:extLst>
          </p:nvPr>
        </p:nvGraphicFramePr>
        <p:xfrm>
          <a:off x="768096" y="1316966"/>
          <a:ext cx="10515600" cy="5327388"/>
        </p:xfrm>
        <a:graphic>
          <a:graphicData uri="http://schemas.openxmlformats.org/drawingml/2006/table">
            <a:tbl>
              <a:tblPr firstRow="1" bandRow="1"/>
              <a:tblGrid>
                <a:gridCol w="2537786">
                  <a:extLst>
                    <a:ext uri="{9D8B030D-6E8A-4147-A177-3AD203B41FA5}">
                      <a16:colId xmlns:a16="http://schemas.microsoft.com/office/drawing/2014/main" val="3456381146"/>
                    </a:ext>
                  </a:extLst>
                </a:gridCol>
                <a:gridCol w="1816916">
                  <a:extLst>
                    <a:ext uri="{9D8B030D-6E8A-4147-A177-3AD203B41FA5}">
                      <a16:colId xmlns:a16="http://schemas.microsoft.com/office/drawing/2014/main" val="3855906801"/>
                    </a:ext>
                  </a:extLst>
                </a:gridCol>
                <a:gridCol w="1962364">
                  <a:extLst>
                    <a:ext uri="{9D8B030D-6E8A-4147-A177-3AD203B41FA5}">
                      <a16:colId xmlns:a16="http://schemas.microsoft.com/office/drawing/2014/main" val="3954271046"/>
                    </a:ext>
                  </a:extLst>
                </a:gridCol>
                <a:gridCol w="1920690">
                  <a:extLst>
                    <a:ext uri="{9D8B030D-6E8A-4147-A177-3AD203B41FA5}">
                      <a16:colId xmlns:a16="http://schemas.microsoft.com/office/drawing/2014/main" val="36592662"/>
                    </a:ext>
                  </a:extLst>
                </a:gridCol>
                <a:gridCol w="2277844">
                  <a:extLst>
                    <a:ext uri="{9D8B030D-6E8A-4147-A177-3AD203B41FA5}">
                      <a16:colId xmlns:a16="http://schemas.microsoft.com/office/drawing/2014/main" val="1234584374"/>
                    </a:ext>
                  </a:extLst>
                </a:gridCol>
              </a:tblGrid>
              <a:tr h="22684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8551">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4418318">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5" name="Rectangle 4">
            <a:extLst>
              <a:ext uri="{FF2B5EF4-FFF2-40B4-BE49-F238E27FC236}">
                <a16:creationId xmlns:a16="http://schemas.microsoft.com/office/drawing/2014/main" id="{5E9820EC-76DE-4F23-B392-30C90ABEE4D8}"/>
              </a:ext>
            </a:extLst>
          </p:cNvPr>
          <p:cNvSpPr/>
          <p:nvPr/>
        </p:nvSpPr>
        <p:spPr>
          <a:xfrm>
            <a:off x="5164347" y="2040694"/>
            <a:ext cx="1874808" cy="624423"/>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8703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264456"/>
            <a:ext cx="10515600" cy="1015619"/>
          </a:xfrm>
        </p:spPr>
        <p:txBody>
          <a:bodyPr>
            <a:normAutofit/>
          </a:bodyPr>
          <a:lstStyle/>
          <a:p>
            <a:r>
              <a:rPr lang="en-US" sz="3600" dirty="0">
                <a:solidFill>
                  <a:schemeClr val="accent1"/>
                </a:solidFill>
              </a:rPr>
              <a:t>Project Parameters</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8</a:t>
            </a:fld>
            <a:endParaRPr lang="en-US" dirty="0"/>
          </a:p>
        </p:txBody>
      </p:sp>
      <p:graphicFrame>
        <p:nvGraphicFramePr>
          <p:cNvPr id="3" name="Table 2">
            <a:extLst>
              <a:ext uri="{FF2B5EF4-FFF2-40B4-BE49-F238E27FC236}">
                <a16:creationId xmlns:a16="http://schemas.microsoft.com/office/drawing/2014/main" id="{4967943C-63A4-E6BF-EF5D-AA9240151809}"/>
              </a:ext>
            </a:extLst>
          </p:cNvPr>
          <p:cNvGraphicFramePr>
            <a:graphicFrameLocks noGrp="1"/>
          </p:cNvGraphicFramePr>
          <p:nvPr>
            <p:extLst>
              <p:ext uri="{D42A27DB-BD31-4B8C-83A1-F6EECF244321}">
                <p14:modId xmlns:p14="http://schemas.microsoft.com/office/powerpoint/2010/main" val="989346932"/>
              </p:ext>
            </p:extLst>
          </p:nvPr>
        </p:nvGraphicFramePr>
        <p:xfrm>
          <a:off x="563940" y="1174312"/>
          <a:ext cx="11288295" cy="4351145"/>
        </p:xfrm>
        <a:graphic>
          <a:graphicData uri="http://schemas.openxmlformats.org/drawingml/2006/table">
            <a:tbl>
              <a:tblPr firstRow="1" bandRow="1">
                <a:tableStyleId>{2D5ABB26-0587-4C30-8999-92F81FD0307C}</a:tableStyleId>
              </a:tblPr>
              <a:tblGrid>
                <a:gridCol w="1972712">
                  <a:extLst>
                    <a:ext uri="{9D8B030D-6E8A-4147-A177-3AD203B41FA5}">
                      <a16:colId xmlns:a16="http://schemas.microsoft.com/office/drawing/2014/main" val="2585012129"/>
                    </a:ext>
                  </a:extLst>
                </a:gridCol>
                <a:gridCol w="9315583">
                  <a:extLst>
                    <a:ext uri="{9D8B030D-6E8A-4147-A177-3AD203B41FA5}">
                      <a16:colId xmlns:a16="http://schemas.microsoft.com/office/drawing/2014/main" val="1726328295"/>
                    </a:ext>
                  </a:extLst>
                </a:gridCol>
              </a:tblGrid>
              <a:tr h="1017785">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accent6"/>
                          </a:solidFill>
                          <a:latin typeface="+mn-lt"/>
                          <a:ea typeface="+mn-ea"/>
                          <a:cs typeface="+mn-cs"/>
                        </a:rPr>
                        <a:t>Up</a:t>
                      </a:r>
                      <a:r>
                        <a:rPr lang="en-US" sz="1800" kern="1200" baseline="0" dirty="0">
                          <a:solidFill>
                            <a:schemeClr val="accent6"/>
                          </a:solidFill>
                          <a:latin typeface="+mn-lt"/>
                          <a:ea typeface="+mn-ea"/>
                          <a:cs typeface="+mn-cs"/>
                        </a:rPr>
                        <a:t> to </a:t>
                      </a:r>
                      <a:r>
                        <a:rPr lang="en-US" sz="1800" b="1" kern="1200" baseline="0" dirty="0">
                          <a:solidFill>
                            <a:schemeClr val="accent6"/>
                          </a:solidFill>
                          <a:latin typeface="+mn-lt"/>
                          <a:ea typeface="+mn-ea"/>
                          <a:cs typeface="+mn-cs"/>
                        </a:rPr>
                        <a:t>$100,000 </a:t>
                      </a:r>
                      <a:r>
                        <a:rPr lang="en-US" sz="1800" kern="1200" baseline="0" dirty="0">
                          <a:solidFill>
                            <a:schemeClr val="accent6"/>
                          </a:solidFill>
                          <a:latin typeface="+mn-lt"/>
                          <a:ea typeface="+mn-ea"/>
                          <a:cs typeface="+mn-cs"/>
                        </a:rPr>
                        <a:t>for Site Assessment assistance and </a:t>
                      </a:r>
                      <a:r>
                        <a:rPr lang="en-US" sz="1800" b="1" kern="1200" baseline="0" dirty="0">
                          <a:solidFill>
                            <a:schemeClr val="accent6"/>
                          </a:solidFill>
                          <a:latin typeface="+mn-lt"/>
                          <a:ea typeface="+mn-ea"/>
                          <a:cs typeface="+mn-cs"/>
                        </a:rPr>
                        <a:t>$250,000 </a:t>
                      </a:r>
                      <a:r>
                        <a:rPr lang="en-US" sz="1800" kern="1200" baseline="0" dirty="0">
                          <a:solidFill>
                            <a:schemeClr val="accent6"/>
                          </a:solidFill>
                          <a:latin typeface="+mn-lt"/>
                          <a:ea typeface="+mn-ea"/>
                          <a:cs typeface="+mn-cs"/>
                        </a:rPr>
                        <a:t>for Site Remediation assistance.</a:t>
                      </a:r>
                      <a:endParaRPr lang="en-US" sz="1800" kern="120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967741">
                <a:tc>
                  <a:txBody>
                    <a:bodyPr/>
                    <a:lstStyle/>
                    <a:p>
                      <a:pPr algn="ctr"/>
                      <a:r>
                        <a:rPr lang="en-US" sz="2000" b="1" dirty="0">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accent6"/>
                          </a:solidFill>
                          <a:latin typeface="+mn-lt"/>
                          <a:ea typeface="+mn-ea"/>
                          <a:cs typeface="+mn-cs"/>
                        </a:rPr>
                        <a:t>Site </a:t>
                      </a:r>
                      <a:r>
                        <a:rPr lang="en-US" sz="1800" kern="1200" baseline="0" dirty="0">
                          <a:solidFill>
                            <a:schemeClr val="accent6"/>
                          </a:solidFill>
                          <a:latin typeface="+mn-lt"/>
                          <a:ea typeface="+mn-ea"/>
                          <a:cs typeface="+mn-cs"/>
                        </a:rPr>
                        <a:t>Assessment or Remediation activities </a:t>
                      </a:r>
                      <a:r>
                        <a:rPr lang="en-US" sz="1800" kern="1200" dirty="0">
                          <a:solidFill>
                            <a:schemeClr val="accent6"/>
                          </a:solidFill>
                          <a:latin typeface="+mn-lt"/>
                          <a:ea typeface="+mn-ea"/>
                          <a:cs typeface="+mn-cs"/>
                        </a:rPr>
                        <a:t>should be completed within </a:t>
                      </a:r>
                      <a:r>
                        <a:rPr lang="en-US" sz="1800" kern="1200" baseline="0" dirty="0">
                          <a:solidFill>
                            <a:schemeClr val="accent6"/>
                          </a:solidFill>
                          <a:latin typeface="+mn-lt"/>
                          <a:ea typeface="+mn-ea"/>
                          <a:cs typeface="+mn-cs"/>
                        </a:rPr>
                        <a:t>one year from the time of the award is made. </a:t>
                      </a:r>
                      <a:endParaRPr lang="en-US" sz="1800" kern="120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900267">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accent6"/>
                          </a:solidFill>
                          <a:latin typeface="+mn-lt"/>
                          <a:ea typeface="+mn-ea"/>
                          <a:cs typeface="+mn-cs"/>
                        </a:rPr>
                        <a:t>Funds may be used for services provided by a private</a:t>
                      </a:r>
                      <a:r>
                        <a:rPr lang="en-US" sz="1800" b="0" kern="1200" baseline="0" dirty="0">
                          <a:solidFill>
                            <a:schemeClr val="accent6"/>
                          </a:solidFill>
                          <a:latin typeface="+mn-lt"/>
                          <a:ea typeface="+mn-ea"/>
                          <a:cs typeface="+mn-cs"/>
                        </a:rPr>
                        <a:t> Licensed Site Professional (“LSP”) or Contractor for the sampling, testing, analysis and reporting of soil and groundwater conditions. Funds may also be used for the excavation, hauling, and disposal of contaminated soils from a site to an approved receiving facility. </a:t>
                      </a:r>
                      <a:endParaRPr lang="en-US" sz="1800" b="0" kern="120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138800">
                <a:tc>
                  <a:txBody>
                    <a:bodyPr/>
                    <a:lstStyle/>
                    <a:p>
                      <a:pPr algn="ctr"/>
                      <a:r>
                        <a:rPr lang="en-US" sz="2000" b="1" dirty="0">
                          <a:solidFill>
                            <a:schemeClr val="bg1"/>
                          </a:solidFill>
                        </a:rPr>
                        <a:t>Funding Restrictions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accent6"/>
                          </a:solidFill>
                          <a:latin typeface="+mn-lt"/>
                          <a:ea typeface="+mn-ea"/>
                          <a:cs typeface="+mn-cs"/>
                        </a:rPr>
                        <a:t>Building demolition is not eligible under this program.</a:t>
                      </a:r>
                    </a:p>
                    <a:p>
                      <a:pPr marL="285750" lvl="4" indent="-285750" algn="l">
                        <a:spcBef>
                          <a:spcPts val="600"/>
                        </a:spcBef>
                        <a:spcAft>
                          <a:spcPts val="0"/>
                        </a:spcAft>
                        <a:buFont typeface="Arial" panose="020B0604020202020204" pitchFamily="34" charset="0"/>
                        <a:buChar char="•"/>
                      </a:pPr>
                      <a:r>
                        <a:rPr lang="en-US" sz="1800" b="0" kern="1200" dirty="0">
                          <a:solidFill>
                            <a:schemeClr val="accent6"/>
                          </a:solidFill>
                          <a:latin typeface="+mn-lt"/>
                          <a:ea typeface="+mn-ea"/>
                          <a:cs typeface="+mn-cs"/>
                        </a:rPr>
                        <a:t>Funds may not be used for geotechnical surveys or evaluations.</a:t>
                      </a:r>
                    </a:p>
                    <a:p>
                      <a:pPr marL="285750" lvl="4" indent="-285750" algn="l">
                        <a:spcBef>
                          <a:spcPts val="600"/>
                        </a:spcBef>
                        <a:spcAft>
                          <a:spcPts val="0"/>
                        </a:spcAft>
                        <a:buFont typeface="Arial" panose="020B0604020202020204" pitchFamily="34" charset="0"/>
                        <a:buChar char="•"/>
                      </a:pPr>
                      <a:r>
                        <a:rPr lang="en-US" sz="1800" b="0" kern="1200" dirty="0">
                          <a:solidFill>
                            <a:schemeClr val="accent6"/>
                          </a:solidFill>
                          <a:latin typeface="+mn-lt"/>
                          <a:ea typeface="+mn-ea"/>
                          <a:cs typeface="+mn-cs"/>
                        </a:rPr>
                        <a:t>Applicants cannot be the Primary Responsible Party (“PRP”) of the contamination.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2092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How to be Competitive</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6612" y="1381125"/>
            <a:ext cx="10230289" cy="4610100"/>
          </a:xfrm>
        </p:spPr>
        <p:txBody>
          <a:bodyPr>
            <a:normAutofit/>
          </a:bodyPr>
          <a:lstStyle/>
          <a:p>
            <a:pPr marL="0" indent="0">
              <a:buNone/>
            </a:pPr>
            <a:r>
              <a:rPr lang="en-US" sz="2000" b="1" dirty="0"/>
              <a:t>What is the key information that program reviewers take into consideration?</a:t>
            </a:r>
          </a:p>
          <a:p>
            <a:pPr lvl="1"/>
            <a:r>
              <a:rPr lang="en-US" sz="1600" dirty="0"/>
              <a:t>Site Control:  Applicants must have legal right to enter the site to conduct proposed scope of work</a:t>
            </a:r>
          </a:p>
          <a:p>
            <a:pPr lvl="1"/>
            <a:r>
              <a:rPr lang="en-US" sz="1600" dirty="0"/>
              <a:t>Scope of Work:  Is the proposed scope of work provided by an LSP or licensed contractor and can it be reasonably completed within 12 months of award?</a:t>
            </a:r>
          </a:p>
          <a:p>
            <a:pPr lvl="1"/>
            <a:r>
              <a:rPr lang="en-US" sz="1600" dirty="0"/>
              <a:t>Budget:  Are the funds requested sufficient to cover the proposed work and advance work to the next stage of predevelopment? </a:t>
            </a:r>
          </a:p>
          <a:p>
            <a:pPr marL="0" indent="0">
              <a:buNone/>
            </a:pPr>
            <a:r>
              <a:rPr lang="en-US" sz="2000" b="1" dirty="0"/>
              <a:t>Are there any particularly important questions?</a:t>
            </a:r>
          </a:p>
          <a:p>
            <a:pPr lvl="1"/>
            <a:r>
              <a:rPr lang="en-US" sz="1600" dirty="0"/>
              <a:t>Is the site </a:t>
            </a:r>
            <a:r>
              <a:rPr lang="en-US" sz="1600" dirty="0">
                <a:effectLst/>
                <a:ea typeface="Calibri" panose="020F0502020204030204" pitchFamily="34" charset="0"/>
                <a:cs typeface="Calibri" panose="020F0502020204030204" pitchFamily="34" charset="0"/>
              </a:rPr>
              <a:t>part of a plan to advance the municipality’s stated economic and community development goals of housing development, job creation, or the establishment of retail or commercial spaces?</a:t>
            </a:r>
          </a:p>
          <a:p>
            <a:pPr lvl="1"/>
            <a:r>
              <a:rPr lang="en-US" sz="1600" dirty="0">
                <a:effectLst/>
                <a:ea typeface="Calibri" panose="020F0502020204030204" pitchFamily="34" charset="0"/>
                <a:cs typeface="Calibri" panose="020F0502020204030204" pitchFamily="34" charset="0"/>
              </a:rPr>
              <a:t>Has the City or Town prioritized the site as part of a local or regional economic development target area?</a:t>
            </a:r>
            <a:endParaRPr lang="en-US" sz="1600" dirty="0"/>
          </a:p>
          <a:p>
            <a:pPr marL="0" indent="0">
              <a:buNone/>
            </a:pPr>
            <a:r>
              <a:rPr lang="en-US" sz="2000" b="1" dirty="0"/>
              <a:t>What attachments should applicants be prepared to include in their applications?</a:t>
            </a:r>
          </a:p>
          <a:p>
            <a:pPr lvl="1"/>
            <a:r>
              <a:rPr lang="en-US" sz="1600" dirty="0"/>
              <a:t>An up-to-date scope of services and budget for the work to be performed with the grant</a:t>
            </a:r>
          </a:p>
          <a:p>
            <a:pPr lvl="1"/>
            <a:r>
              <a:rPr lang="en-US" sz="1600" dirty="0"/>
              <a:t>Proof of ownership or access – a deed and tax assessors' card, along with current value of the property</a:t>
            </a:r>
          </a:p>
          <a:p>
            <a:endParaRPr lang="en-US" dirty="0"/>
          </a:p>
          <a:p>
            <a:endParaRPr lang="en-US" dirty="0"/>
          </a:p>
          <a:p>
            <a:endParaRPr lang="en-US" dirty="0"/>
          </a:p>
          <a:p>
            <a:endParaRPr lang="en-US"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9</a:t>
            </a:fld>
            <a:endParaRPr lang="en-US" dirty="0"/>
          </a:p>
        </p:txBody>
      </p:sp>
    </p:spTree>
    <p:extLst>
      <p:ext uri="{BB962C8B-B14F-4D97-AF65-F5344CB8AC3E}">
        <p14:creationId xmlns:p14="http://schemas.microsoft.com/office/powerpoint/2010/main" val="1620558944"/>
      </p:ext>
    </p:extLst>
  </p:cSld>
  <p:clrMapOvr>
    <a:masterClrMapping/>
  </p:clrMapOvr>
</p:sld>
</file>

<file path=ppt/theme/theme1.xml><?xml version="1.0" encoding="utf-8"?>
<a:theme xmlns:a="http://schemas.openxmlformats.org/drawingml/2006/main" name="MassDev Master Template - 16x9">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22C00B-CA22-46A4-AB31-C2223EF0F074}"/>
</file>

<file path=customXml/itemProps2.xml><?xml version="1.0" encoding="utf-8"?>
<ds:datastoreItem xmlns:ds="http://schemas.openxmlformats.org/officeDocument/2006/customXml" ds:itemID="{85EC4638-BA9C-4363-B4E9-2812C9913D13}"/>
</file>

<file path=docProps/app.xml><?xml version="1.0" encoding="utf-8"?>
<Properties xmlns="http://schemas.openxmlformats.org/officeDocument/2006/extended-properties" xmlns:vt="http://schemas.openxmlformats.org/officeDocument/2006/docPropsVTypes">
  <TotalTime>911</TotalTime>
  <Words>1968</Words>
  <Application>Microsoft Office PowerPoint</Application>
  <PresentationFormat>Widescreen</PresentationFormat>
  <Paragraphs>243</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Symbol</vt:lpstr>
      <vt:lpstr>Wingdings</vt:lpstr>
      <vt:lpstr>MassDev Master Template - 16x9</vt:lpstr>
      <vt:lpstr>Brownfields  Redevelopment Fund Guidance Webinar</vt:lpstr>
      <vt:lpstr>Webinar Road Map</vt:lpstr>
      <vt:lpstr>What is the Community One Stop for Growth?</vt:lpstr>
      <vt:lpstr>What is the Community One Stop for Growth?</vt:lpstr>
      <vt:lpstr>MassDevelopment - Overview</vt:lpstr>
      <vt:lpstr>Brownfields Redevelopment Fund  Program Overview</vt:lpstr>
      <vt:lpstr>Where Does Brownfields Fit in the One Stop?</vt:lpstr>
      <vt:lpstr>Project Parameters</vt:lpstr>
      <vt:lpstr>How to be Competitive</vt:lpstr>
      <vt:lpstr>Successful Application Example #1</vt:lpstr>
      <vt:lpstr>Successful Application Example #2</vt:lpstr>
      <vt:lpstr>Successful Application Example #3</vt:lpstr>
      <vt:lpstr>Completing the Full Application</vt:lpstr>
      <vt:lpstr>FY25 Round  - Timeline</vt:lpstr>
      <vt:lpstr>Opportunities for Guidance and Information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McCue</dc:creator>
  <cp:lastModifiedBy>Shannon, Patrick (EOED)</cp:lastModifiedBy>
  <cp:revision>80</cp:revision>
  <cp:lastPrinted>2024-01-30T16:30:11Z</cp:lastPrinted>
  <dcterms:created xsi:type="dcterms:W3CDTF">2019-05-16T17:57:51Z</dcterms:created>
  <dcterms:modified xsi:type="dcterms:W3CDTF">2024-02-13T15:04:45Z</dcterms:modified>
</cp:coreProperties>
</file>