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ppt/notesSlides/notesSlide8.xml" ContentType="application/vnd.openxmlformats-officedocument.presentationml.notesSlide+xml"/>
  <Override PartName="/ppt/charts/chartEx1.xml" ContentType="application/vnd.ms-office.chartex+xml"/>
  <Override PartName="/ppt/charts/style2.xml" ContentType="application/vnd.ms-office.chartstyle+xml"/>
  <Override PartName="/ppt/charts/colors2.xml" ContentType="application/vnd.ms-office.chartcolorstyle+xml"/>
  <Override PartName="/ppt/charts/chartEx2.xml" ContentType="application/vnd.ms-office.chartex+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5"/>
  </p:notesMasterIdLst>
  <p:sldIdLst>
    <p:sldId id="261" r:id="rId3"/>
    <p:sldId id="324" r:id="rId4"/>
    <p:sldId id="258" r:id="rId5"/>
    <p:sldId id="262" r:id="rId6"/>
    <p:sldId id="269" r:id="rId7"/>
    <p:sldId id="281" r:id="rId8"/>
    <p:sldId id="883" r:id="rId9"/>
    <p:sldId id="318" r:id="rId10"/>
    <p:sldId id="309" r:id="rId11"/>
    <p:sldId id="882" r:id="rId12"/>
    <p:sldId id="289" r:id="rId13"/>
    <p:sldId id="322" r:id="rId14"/>
    <p:sldId id="319" r:id="rId15"/>
    <p:sldId id="881" r:id="rId16"/>
    <p:sldId id="887" r:id="rId17"/>
    <p:sldId id="885" r:id="rId18"/>
    <p:sldId id="886" r:id="rId19"/>
    <p:sldId id="880" r:id="rId20"/>
    <p:sldId id="878" r:id="rId21"/>
    <p:sldId id="868" r:id="rId22"/>
    <p:sldId id="884" r:id="rId23"/>
    <p:sldId id="81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hen, Gabriel R. (EHS)" initials="CGR(" lastIdx="18" clrIdx="0">
    <p:extLst>
      <p:ext uri="{19B8F6BF-5375-455C-9EA6-DF929625EA0E}">
        <p15:presenceInfo xmlns:p15="http://schemas.microsoft.com/office/powerpoint/2012/main" userId="S::Gabriel.R.Cohen@mass.gov::e20ddc8d-0929-4427-8e44-0c6a2a0adacf" providerId="AD"/>
      </p:ext>
    </p:extLst>
  </p:cmAuthor>
  <p:cmAuthor id="2" name="Babakhanlou-Chase, Hermik (DPH)" initials="BCH(" lastIdx="7" clrIdx="1">
    <p:extLst>
      <p:ext uri="{19B8F6BF-5375-455C-9EA6-DF929625EA0E}">
        <p15:presenceInfo xmlns:p15="http://schemas.microsoft.com/office/powerpoint/2012/main" userId="S::hermik.babakhanlou-chase@mass.gov::3f06ebcf-92e2-4aa2-8d2c-7735176fbd70" providerId="AD"/>
      </p:ext>
    </p:extLst>
  </p:cmAuthor>
  <p:cmAuthor id="3" name="Schmitt, Nicole M (DPH)" initials="SNM(" lastIdx="13" clrIdx="2">
    <p:extLst>
      <p:ext uri="{19B8F6BF-5375-455C-9EA6-DF929625EA0E}">
        <p15:presenceInfo xmlns:p15="http://schemas.microsoft.com/office/powerpoint/2012/main" userId="S::Nicole.M.Schmitt@mass.gov::072231d6-91fc-4e23-ae9f-b830863bfb07" providerId="AD"/>
      </p:ext>
    </p:extLst>
  </p:cmAuthor>
  <p:cmAuthor id="4" name="Miller, Jennifer (DPH)" initials="MJ(" lastIdx="2" clrIdx="3">
    <p:extLst>
      <p:ext uri="{19B8F6BF-5375-455C-9EA6-DF929625EA0E}">
        <p15:presenceInfo xmlns:p15="http://schemas.microsoft.com/office/powerpoint/2012/main" userId="S::Jennifer.Miller2@mass.gov::ece856dd-906f-4b04-8a46-0ee571dbae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59" autoAdjust="0"/>
    <p:restoredTop sz="87854" autoAdjust="0"/>
  </p:normalViewPr>
  <p:slideViewPr>
    <p:cSldViewPr snapToGrid="0">
      <p:cViewPr varScale="1">
        <p:scale>
          <a:sx n="63" d="100"/>
          <a:sy n="63" d="100"/>
        </p:scale>
        <p:origin x="656" y="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NMSchmitt\Downloads\CARE%20Act%20Graphs%2012.13.21%20(1).xlsx" TargetMode="External"/><Relationship Id="rId2" Type="http://schemas.microsoft.com/office/2011/relationships/chartColorStyle" Target="colors4.xml"/><Relationship Id="rId1" Type="http://schemas.microsoft.com/office/2011/relationships/chartStyle" Target="style4.xml"/></Relationships>
</file>

<file path=ppt/charts/_rels/chartEx1.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Ex2.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C:\Users\jmiller\Desktop\MOUD%20in%20Correctional%20Settings%20Applications\Copy%20of%20HOC%20DOC%20Programs%20and%20Map%20How%20to%20for%20JM.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90398075240599"/>
          <c:y val="2.8738095238095202E-2"/>
          <c:w val="0.64258213035870504"/>
          <c:h val="0.67205286839145095"/>
        </c:manualLayout>
      </c:layout>
      <c:lineChart>
        <c:grouping val="standard"/>
        <c:varyColors val="0"/>
        <c:ser>
          <c:idx val="0"/>
          <c:order val="0"/>
          <c:tx>
            <c:strRef>
              <c:f>Sheet1!$B$1</c:f>
              <c:strCache>
                <c:ptCount val="1"/>
                <c:pt idx="0">
                  <c:v>None</c:v>
                </c:pt>
              </c:strCache>
            </c:strRef>
          </c:tx>
          <c:spPr>
            <a:ln w="28575" cap="rnd">
              <a:solidFill>
                <a:schemeClr val="accent6"/>
              </a:solidFill>
              <a:round/>
            </a:ln>
            <a:effectLst/>
          </c:spPr>
          <c:marker>
            <c:symbol val="none"/>
          </c:marker>
          <c:cat>
            <c:numRef>
              <c:f>Sheet1!$A$2:$A$14</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Sheet1!$B$2:$B$14</c:f>
              <c:numCache>
                <c:formatCode>General</c:formatCode>
                <c:ptCount val="13"/>
                <c:pt idx="0">
                  <c:v>0</c:v>
                </c:pt>
                <c:pt idx="1">
                  <c:v>3.58951349272483E-3</c:v>
                </c:pt>
                <c:pt idx="2">
                  <c:v>9.4975932013268705E-3</c:v>
                </c:pt>
                <c:pt idx="3">
                  <c:v>1.48478274694702E-2</c:v>
                </c:pt>
                <c:pt idx="4">
                  <c:v>2.0084559716154301E-2</c:v>
                </c:pt>
                <c:pt idx="5">
                  <c:v>2.4173490219392E-2</c:v>
                </c:pt>
                <c:pt idx="6">
                  <c:v>2.7495064803841701E-2</c:v>
                </c:pt>
                <c:pt idx="7">
                  <c:v>3.1475392302967198E-2</c:v>
                </c:pt>
                <c:pt idx="8">
                  <c:v>3.5799747877855899E-2</c:v>
                </c:pt>
                <c:pt idx="9">
                  <c:v>3.9875314801197298E-2</c:v>
                </c:pt>
                <c:pt idx="10">
                  <c:v>4.3892848468170001E-2</c:v>
                </c:pt>
                <c:pt idx="11">
                  <c:v>4.7577015569648197E-2</c:v>
                </c:pt>
                <c:pt idx="12">
                  <c:v>4.9687940594012402E-2</c:v>
                </c:pt>
              </c:numCache>
            </c:numRef>
          </c:val>
          <c:smooth val="0"/>
          <c:extLst>
            <c:ext xmlns:c16="http://schemas.microsoft.com/office/drawing/2014/chart" uri="{C3380CC4-5D6E-409C-BE32-E72D297353CC}">
              <c16:uniqueId val="{00000000-A904-4599-A594-CE480D3EA164}"/>
            </c:ext>
          </c:extLst>
        </c:ser>
        <c:ser>
          <c:idx val="1"/>
          <c:order val="1"/>
          <c:tx>
            <c:strRef>
              <c:f>Sheet1!$C$1</c:f>
              <c:strCache>
                <c:ptCount val="1"/>
                <c:pt idx="0">
                  <c:v>Naltrexone</c:v>
                </c:pt>
              </c:strCache>
            </c:strRef>
          </c:tx>
          <c:spPr>
            <a:ln w="28575" cap="rnd">
              <a:solidFill>
                <a:schemeClr val="accent5"/>
              </a:solidFill>
              <a:round/>
            </a:ln>
            <a:effectLst/>
          </c:spPr>
          <c:marker>
            <c:symbol val="none"/>
          </c:marker>
          <c:cat>
            <c:numRef>
              <c:f>Sheet1!$A$2:$A$14</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Sheet1!$C$2:$C$14</c:f>
              <c:numCache>
                <c:formatCode>General</c:formatCode>
                <c:ptCount val="13"/>
                <c:pt idx="0">
                  <c:v>0</c:v>
                </c:pt>
                <c:pt idx="1">
                  <c:v>3.7174721189591098E-3</c:v>
                </c:pt>
                <c:pt idx="2">
                  <c:v>3.7174721189591098E-3</c:v>
                </c:pt>
                <c:pt idx="3">
                  <c:v>3.7174721189591098E-3</c:v>
                </c:pt>
                <c:pt idx="4">
                  <c:v>1.0359355638166E-2</c:v>
                </c:pt>
                <c:pt idx="5">
                  <c:v>1.0359355638166E-2</c:v>
                </c:pt>
                <c:pt idx="6">
                  <c:v>1.0359355638166E-2</c:v>
                </c:pt>
                <c:pt idx="7">
                  <c:v>1.0359355638166E-2</c:v>
                </c:pt>
                <c:pt idx="8">
                  <c:v>1.0359355638166E-2</c:v>
                </c:pt>
                <c:pt idx="9">
                  <c:v>1.0359355638166E-2</c:v>
                </c:pt>
                <c:pt idx="10">
                  <c:v>1.0359355638166E-2</c:v>
                </c:pt>
                <c:pt idx="11">
                  <c:v>1.0359355638166E-2</c:v>
                </c:pt>
                <c:pt idx="12">
                  <c:v>1.0359355638166E-2</c:v>
                </c:pt>
              </c:numCache>
            </c:numRef>
          </c:val>
          <c:smooth val="0"/>
          <c:extLst>
            <c:ext xmlns:c16="http://schemas.microsoft.com/office/drawing/2014/chart" uri="{C3380CC4-5D6E-409C-BE32-E72D297353CC}">
              <c16:uniqueId val="{00000001-A904-4599-A594-CE480D3EA164}"/>
            </c:ext>
          </c:extLst>
        </c:ser>
        <c:ser>
          <c:idx val="2"/>
          <c:order val="2"/>
          <c:tx>
            <c:strRef>
              <c:f>Sheet1!$D$1</c:f>
              <c:strCache>
                <c:ptCount val="1"/>
                <c:pt idx="0">
                  <c:v>Buprenorphin</c:v>
                </c:pt>
              </c:strCache>
            </c:strRef>
          </c:tx>
          <c:spPr>
            <a:ln w="28575" cap="rnd">
              <a:solidFill>
                <a:schemeClr val="accent4"/>
              </a:solidFill>
              <a:round/>
            </a:ln>
            <a:effectLst/>
          </c:spPr>
          <c:marker>
            <c:symbol val="none"/>
          </c:marker>
          <c:cat>
            <c:numRef>
              <c:f>Sheet1!$A$2:$A$14</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Sheet1!$D$2:$D$14</c:f>
              <c:numCache>
                <c:formatCode>General</c:formatCode>
                <c:ptCount val="13"/>
                <c:pt idx="0">
                  <c:v>0</c:v>
                </c:pt>
                <c:pt idx="1">
                  <c:v>0</c:v>
                </c:pt>
                <c:pt idx="2">
                  <c:v>8.6355785837651097E-4</c:v>
                </c:pt>
                <c:pt idx="3">
                  <c:v>1.6899734432744601E-3</c:v>
                </c:pt>
                <c:pt idx="4">
                  <c:v>4.0481861044320798E-3</c:v>
                </c:pt>
                <c:pt idx="5">
                  <c:v>8.0066591326338598E-3</c:v>
                </c:pt>
                <c:pt idx="6">
                  <c:v>9.5554387436679999E-3</c:v>
                </c:pt>
                <c:pt idx="7">
                  <c:v>1.18375690691434E-2</c:v>
                </c:pt>
                <c:pt idx="8">
                  <c:v>1.2587882228544201E-2</c:v>
                </c:pt>
                <c:pt idx="9">
                  <c:v>1.48151276069761E-2</c:v>
                </c:pt>
                <c:pt idx="10">
                  <c:v>1.70240622984403E-2</c:v>
                </c:pt>
                <c:pt idx="11">
                  <c:v>1.7772711146651701E-2</c:v>
                </c:pt>
                <c:pt idx="12">
                  <c:v>1.7772711146651701E-2</c:v>
                </c:pt>
              </c:numCache>
            </c:numRef>
          </c:val>
          <c:smooth val="0"/>
          <c:extLst>
            <c:ext xmlns:c16="http://schemas.microsoft.com/office/drawing/2014/chart" uri="{C3380CC4-5D6E-409C-BE32-E72D297353CC}">
              <c16:uniqueId val="{00000002-A904-4599-A594-CE480D3EA164}"/>
            </c:ext>
          </c:extLst>
        </c:ser>
        <c:ser>
          <c:idx val="3"/>
          <c:order val="3"/>
          <c:tx>
            <c:strRef>
              <c:f>Sheet1!$E$1</c:f>
              <c:strCache>
                <c:ptCount val="1"/>
                <c:pt idx="0">
                  <c:v>Methadone</c:v>
                </c:pt>
              </c:strCache>
            </c:strRef>
          </c:tx>
          <c:spPr>
            <a:ln w="28575" cap="rnd">
              <a:solidFill>
                <a:schemeClr val="accent6">
                  <a:lumMod val="60000"/>
                </a:schemeClr>
              </a:solidFill>
              <a:round/>
            </a:ln>
            <a:effectLst/>
          </c:spPr>
          <c:marker>
            <c:symbol val="none"/>
          </c:marker>
          <c:cat>
            <c:numRef>
              <c:f>Sheet1!$A$2:$A$14</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Sheet1!$E$2:$E$14</c:f>
              <c:numCache>
                <c:formatCode>General</c:formatCode>
                <c:ptCount val="13"/>
                <c:pt idx="0">
                  <c:v>0</c:v>
                </c:pt>
                <c:pt idx="1">
                  <c:v>3.53356890459364E-3</c:v>
                </c:pt>
                <c:pt idx="2">
                  <c:v>6.8774159888064096E-3</c:v>
                </c:pt>
                <c:pt idx="3">
                  <c:v>7.9663661905730702E-3</c:v>
                </c:pt>
                <c:pt idx="4">
                  <c:v>9.0388349838805594E-3</c:v>
                </c:pt>
                <c:pt idx="5">
                  <c:v>1.1055032674656001E-2</c:v>
                </c:pt>
                <c:pt idx="6">
                  <c:v>1.2037103148663301E-2</c:v>
                </c:pt>
                <c:pt idx="7">
                  <c:v>1.3959209951876E-2</c:v>
                </c:pt>
                <c:pt idx="8">
                  <c:v>1.5790297769978399E-2</c:v>
                </c:pt>
                <c:pt idx="9">
                  <c:v>1.7555696339000799E-2</c:v>
                </c:pt>
                <c:pt idx="10">
                  <c:v>1.93053745289581E-2</c:v>
                </c:pt>
                <c:pt idx="11">
                  <c:v>2.0182561134925E-2</c:v>
                </c:pt>
                <c:pt idx="12">
                  <c:v>2.0182561134925E-2</c:v>
                </c:pt>
              </c:numCache>
            </c:numRef>
          </c:val>
          <c:smooth val="0"/>
          <c:extLst>
            <c:ext xmlns:c16="http://schemas.microsoft.com/office/drawing/2014/chart" uri="{C3380CC4-5D6E-409C-BE32-E72D297353CC}">
              <c16:uniqueId val="{00000003-A904-4599-A594-CE480D3EA164}"/>
            </c:ext>
          </c:extLst>
        </c:ser>
        <c:dLbls>
          <c:showLegendKey val="0"/>
          <c:showVal val="0"/>
          <c:showCatName val="0"/>
          <c:showSerName val="0"/>
          <c:showPercent val="0"/>
          <c:showBubbleSize val="0"/>
        </c:dLbls>
        <c:smooth val="0"/>
        <c:axId val="245453184"/>
        <c:axId val="245455104"/>
      </c:lineChart>
      <c:catAx>
        <c:axId val="245453184"/>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sz="2000" dirty="0"/>
                  <a:t>Months From Overdose</a:t>
                </a:r>
              </a:p>
            </c:rich>
          </c:tx>
          <c:layout>
            <c:manualLayout>
              <c:xMode val="edge"/>
              <c:yMode val="edge"/>
              <c:x val="0.34088604549431301"/>
              <c:y val="0.81416272965879299"/>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245455104"/>
        <c:crosses val="autoZero"/>
        <c:auto val="1"/>
        <c:lblAlgn val="ctr"/>
        <c:lblOffset val="100"/>
        <c:tickLblSkip val="1"/>
        <c:tickMarkSkip val="1"/>
        <c:noMultiLvlLbl val="0"/>
      </c:catAx>
      <c:valAx>
        <c:axId val="245455104"/>
        <c:scaling>
          <c:orientation val="minMax"/>
          <c:max val="0.05"/>
          <c:min val="0"/>
        </c:scaling>
        <c:delete val="0"/>
        <c:axPos val="l"/>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sz="2000" dirty="0"/>
                  <a:t>Cumulative incidence</a:t>
                </a:r>
                <a:r>
                  <a:rPr lang="en-US" sz="2000" baseline="0" dirty="0"/>
                  <a:t> of </a:t>
                </a:r>
              </a:p>
              <a:p>
                <a:pPr>
                  <a:defRPr sz="2000"/>
                </a:pPr>
                <a:r>
                  <a:rPr lang="en-US" sz="2000" dirty="0"/>
                  <a:t>all-cause death</a:t>
                </a:r>
              </a:p>
            </c:rich>
          </c:tx>
          <c:layout>
            <c:manualLayout>
              <c:xMode val="edge"/>
              <c:yMode val="edge"/>
              <c:x val="1.52777605575788E-2"/>
              <c:y val="9.4720152518192602E-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numFmt formatCode="0%" sourceLinked="0"/>
        <c:majorTickMark val="none"/>
        <c:minorTickMark val="none"/>
        <c:tickLblPos val="nextTo"/>
        <c:spPr>
          <a:noFill/>
          <a:ln w="19050">
            <a:solidFill>
              <a:schemeClr val="tx1"/>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245453184"/>
        <c:crosses val="autoZero"/>
        <c:crossBetween val="midCat"/>
        <c:majorUnit val="0.01"/>
      </c:valAx>
      <c:spPr>
        <a:noFill/>
        <a:ln>
          <a:noFill/>
        </a:ln>
        <a:effectLst/>
      </c:spPr>
    </c:plotArea>
    <c:plotVisOnly val="1"/>
    <c:dispBlanksAs val="gap"/>
    <c:showDLblsOverMax val="0"/>
  </c:chart>
  <c:spPr>
    <a:noFill/>
    <a:ln>
      <a:noFill/>
    </a:ln>
    <a:effectLst/>
  </c:spPr>
  <c:txPr>
    <a:bodyPr/>
    <a:lstStyle/>
    <a:p>
      <a:pPr>
        <a:defRPr sz="2400">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Total</a:t>
            </a:r>
            <a:r>
              <a:rPr lang="en-US" baseline="0" dirty="0"/>
              <a:t> </a:t>
            </a:r>
            <a:r>
              <a:rPr lang="en-US" dirty="0"/>
              <a:t>MOUD enrollments</a:t>
            </a:r>
            <a:r>
              <a:rPr lang="en-US" baseline="0" dirty="0"/>
              <a:t> 9/1/19-2/28/21</a:t>
            </a:r>
            <a:endParaRPr lang="en-US" dirty="0"/>
          </a:p>
        </c:rich>
      </c:tx>
      <c:layout>
        <c:manualLayout>
          <c:xMode val="edge"/>
          <c:yMode val="edge"/>
          <c:x val="0.22269106133233832"/>
          <c:y val="3.563859467463996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Enrollments!$A$3</c:f>
              <c:strCache>
                <c:ptCount val="1"/>
                <c:pt idx="0">
                  <c:v>Essex</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Enrollments!$B$2:$D$2</c:f>
              <c:strCache>
                <c:ptCount val="3"/>
                <c:pt idx="0">
                  <c:v>09.01.19 - 02.29.20</c:v>
                </c:pt>
                <c:pt idx="1">
                  <c:v>03.01.20 - 08.31.20</c:v>
                </c:pt>
                <c:pt idx="2">
                  <c:v>09.01.20 - 02.28.21</c:v>
                </c:pt>
              </c:strCache>
              <c:extLst/>
            </c:strRef>
          </c:cat>
          <c:val>
            <c:numRef>
              <c:f>Enrollments!$B$3:$D$3</c:f>
              <c:numCache>
                <c:formatCode>General</c:formatCode>
                <c:ptCount val="3"/>
                <c:pt idx="0">
                  <c:v>439</c:v>
                </c:pt>
                <c:pt idx="1">
                  <c:v>302</c:v>
                </c:pt>
                <c:pt idx="2">
                  <c:v>257</c:v>
                </c:pt>
              </c:numCache>
            </c:numRef>
          </c:val>
          <c:smooth val="0"/>
          <c:extLst>
            <c:ext xmlns:c16="http://schemas.microsoft.com/office/drawing/2014/chart" uri="{C3380CC4-5D6E-409C-BE32-E72D297353CC}">
              <c16:uniqueId val="{00000000-0E26-4507-B5B3-33EFF103B050}"/>
            </c:ext>
          </c:extLst>
        </c:ser>
        <c:ser>
          <c:idx val="1"/>
          <c:order val="1"/>
          <c:tx>
            <c:strRef>
              <c:f>Enrollments!$A$4</c:f>
              <c:strCache>
                <c:ptCount val="1"/>
                <c:pt idx="0">
                  <c:v>Franklin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Enrollments!$B$2:$D$2</c:f>
              <c:strCache>
                <c:ptCount val="3"/>
                <c:pt idx="0">
                  <c:v>09.01.19 - 02.29.20</c:v>
                </c:pt>
                <c:pt idx="1">
                  <c:v>03.01.20 - 08.31.20</c:v>
                </c:pt>
                <c:pt idx="2">
                  <c:v>09.01.20 - 02.28.21</c:v>
                </c:pt>
              </c:strCache>
              <c:extLst/>
            </c:strRef>
          </c:cat>
          <c:val>
            <c:numRef>
              <c:f>Enrollments!$B$4:$D$4</c:f>
              <c:numCache>
                <c:formatCode>General</c:formatCode>
                <c:ptCount val="3"/>
                <c:pt idx="0">
                  <c:v>117</c:v>
                </c:pt>
                <c:pt idx="1">
                  <c:v>109</c:v>
                </c:pt>
                <c:pt idx="2">
                  <c:v>120</c:v>
                </c:pt>
              </c:numCache>
            </c:numRef>
          </c:val>
          <c:smooth val="0"/>
          <c:extLst>
            <c:ext xmlns:c16="http://schemas.microsoft.com/office/drawing/2014/chart" uri="{C3380CC4-5D6E-409C-BE32-E72D297353CC}">
              <c16:uniqueId val="{00000001-0E26-4507-B5B3-33EFF103B050}"/>
            </c:ext>
          </c:extLst>
        </c:ser>
        <c:ser>
          <c:idx val="2"/>
          <c:order val="2"/>
          <c:tx>
            <c:strRef>
              <c:f>Enrollments!$A$5</c:f>
              <c:strCache>
                <c:ptCount val="1"/>
                <c:pt idx="0">
                  <c:v>Hampden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Enrollments!$B$2:$D$2</c:f>
              <c:strCache>
                <c:ptCount val="3"/>
                <c:pt idx="0">
                  <c:v>09.01.19 - 02.29.20</c:v>
                </c:pt>
                <c:pt idx="1">
                  <c:v>03.01.20 - 08.31.20</c:v>
                </c:pt>
                <c:pt idx="2">
                  <c:v>09.01.20 - 02.28.21</c:v>
                </c:pt>
              </c:strCache>
              <c:extLst/>
            </c:strRef>
          </c:cat>
          <c:val>
            <c:numRef>
              <c:f>Enrollments!$B$5:$D$5</c:f>
              <c:numCache>
                <c:formatCode>General</c:formatCode>
                <c:ptCount val="3"/>
                <c:pt idx="0">
                  <c:v>606</c:v>
                </c:pt>
                <c:pt idx="1">
                  <c:v>665</c:v>
                </c:pt>
                <c:pt idx="2">
                  <c:v>652</c:v>
                </c:pt>
              </c:numCache>
            </c:numRef>
          </c:val>
          <c:smooth val="0"/>
          <c:extLst>
            <c:ext xmlns:c16="http://schemas.microsoft.com/office/drawing/2014/chart" uri="{C3380CC4-5D6E-409C-BE32-E72D297353CC}">
              <c16:uniqueId val="{00000002-0E26-4507-B5B3-33EFF103B050}"/>
            </c:ext>
          </c:extLst>
        </c:ser>
        <c:ser>
          <c:idx val="3"/>
          <c:order val="3"/>
          <c:tx>
            <c:strRef>
              <c:f>Enrollments!$A$6</c:f>
              <c:strCache>
                <c:ptCount val="1"/>
                <c:pt idx="0">
                  <c:v>Hampshire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Enrollments!$B$2:$D$2</c:f>
              <c:strCache>
                <c:ptCount val="3"/>
                <c:pt idx="0">
                  <c:v>09.01.19 - 02.29.20</c:v>
                </c:pt>
                <c:pt idx="1">
                  <c:v>03.01.20 - 08.31.20</c:v>
                </c:pt>
                <c:pt idx="2">
                  <c:v>09.01.20 - 02.28.21</c:v>
                </c:pt>
              </c:strCache>
              <c:extLst/>
            </c:strRef>
          </c:cat>
          <c:val>
            <c:numRef>
              <c:f>Enrollments!$B$6:$D$6</c:f>
              <c:numCache>
                <c:formatCode>General</c:formatCode>
                <c:ptCount val="3"/>
                <c:pt idx="0">
                  <c:v>64</c:v>
                </c:pt>
                <c:pt idx="1">
                  <c:v>30</c:v>
                </c:pt>
                <c:pt idx="2">
                  <c:v>46</c:v>
                </c:pt>
              </c:numCache>
            </c:numRef>
          </c:val>
          <c:smooth val="0"/>
          <c:extLst>
            <c:ext xmlns:c16="http://schemas.microsoft.com/office/drawing/2014/chart" uri="{C3380CC4-5D6E-409C-BE32-E72D297353CC}">
              <c16:uniqueId val="{00000003-0E26-4507-B5B3-33EFF103B050}"/>
            </c:ext>
          </c:extLst>
        </c:ser>
        <c:ser>
          <c:idx val="4"/>
          <c:order val="4"/>
          <c:tx>
            <c:strRef>
              <c:f>Enrollments!$A$7</c:f>
              <c:strCache>
                <c:ptCount val="1"/>
                <c:pt idx="0">
                  <c:v>Middlesex</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Enrollments!$B$2:$D$2</c:f>
              <c:strCache>
                <c:ptCount val="3"/>
                <c:pt idx="0">
                  <c:v>09.01.19 - 02.29.20</c:v>
                </c:pt>
                <c:pt idx="1">
                  <c:v>03.01.20 - 08.31.20</c:v>
                </c:pt>
                <c:pt idx="2">
                  <c:v>09.01.20 - 02.28.21</c:v>
                </c:pt>
              </c:strCache>
              <c:extLst/>
            </c:strRef>
          </c:cat>
          <c:val>
            <c:numRef>
              <c:f>Enrollments!$B$7:$D$7</c:f>
              <c:numCache>
                <c:formatCode>General</c:formatCode>
                <c:ptCount val="3"/>
                <c:pt idx="0">
                  <c:v>243</c:v>
                </c:pt>
                <c:pt idx="1">
                  <c:v>168</c:v>
                </c:pt>
                <c:pt idx="2">
                  <c:v>249</c:v>
                </c:pt>
              </c:numCache>
            </c:numRef>
          </c:val>
          <c:smooth val="0"/>
          <c:extLst>
            <c:ext xmlns:c16="http://schemas.microsoft.com/office/drawing/2014/chart" uri="{C3380CC4-5D6E-409C-BE32-E72D297353CC}">
              <c16:uniqueId val="{00000004-0E26-4507-B5B3-33EFF103B050}"/>
            </c:ext>
          </c:extLst>
        </c:ser>
        <c:ser>
          <c:idx val="5"/>
          <c:order val="5"/>
          <c:tx>
            <c:strRef>
              <c:f>Enrollments!$A$8</c:f>
              <c:strCache>
                <c:ptCount val="1"/>
                <c:pt idx="0">
                  <c:v>Norfolk</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Enrollments!$B$2:$D$2</c:f>
              <c:strCache>
                <c:ptCount val="3"/>
                <c:pt idx="0">
                  <c:v>09.01.19 - 02.29.20</c:v>
                </c:pt>
                <c:pt idx="1">
                  <c:v>03.01.20 - 08.31.20</c:v>
                </c:pt>
                <c:pt idx="2">
                  <c:v>09.01.20 - 02.28.21</c:v>
                </c:pt>
              </c:strCache>
              <c:extLst/>
            </c:strRef>
          </c:cat>
          <c:val>
            <c:numRef>
              <c:f>Enrollments!$B$8:$D$8</c:f>
              <c:numCache>
                <c:formatCode>General</c:formatCode>
                <c:ptCount val="3"/>
                <c:pt idx="0">
                  <c:v>381</c:v>
                </c:pt>
                <c:pt idx="1">
                  <c:v>183</c:v>
                </c:pt>
                <c:pt idx="2">
                  <c:v>203</c:v>
                </c:pt>
              </c:numCache>
            </c:numRef>
          </c:val>
          <c:smooth val="0"/>
          <c:extLst>
            <c:ext xmlns:c16="http://schemas.microsoft.com/office/drawing/2014/chart" uri="{C3380CC4-5D6E-409C-BE32-E72D297353CC}">
              <c16:uniqueId val="{00000005-0E26-4507-B5B3-33EFF103B050}"/>
            </c:ext>
          </c:extLst>
        </c:ser>
        <c:ser>
          <c:idx val="6"/>
          <c:order val="6"/>
          <c:tx>
            <c:strRef>
              <c:f>Enrollments!$A$9</c:f>
              <c:strCache>
                <c:ptCount val="1"/>
                <c:pt idx="0">
                  <c:v>Suffolk </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Enrollments!$B$2:$D$2</c:f>
              <c:strCache>
                <c:ptCount val="3"/>
                <c:pt idx="0">
                  <c:v>09.01.19 - 02.29.20</c:v>
                </c:pt>
                <c:pt idx="1">
                  <c:v>03.01.20 - 08.31.20</c:v>
                </c:pt>
                <c:pt idx="2">
                  <c:v>09.01.20 - 02.28.21</c:v>
                </c:pt>
              </c:strCache>
              <c:extLst/>
            </c:strRef>
          </c:cat>
          <c:val>
            <c:numRef>
              <c:f>Enrollments!$B$9:$D$9</c:f>
              <c:numCache>
                <c:formatCode>General</c:formatCode>
                <c:ptCount val="3"/>
                <c:pt idx="0">
                  <c:v>476</c:v>
                </c:pt>
                <c:pt idx="1">
                  <c:v>241</c:v>
                </c:pt>
                <c:pt idx="2">
                  <c:v>231</c:v>
                </c:pt>
              </c:numCache>
            </c:numRef>
          </c:val>
          <c:smooth val="0"/>
          <c:extLst>
            <c:ext xmlns:c16="http://schemas.microsoft.com/office/drawing/2014/chart" uri="{C3380CC4-5D6E-409C-BE32-E72D297353CC}">
              <c16:uniqueId val="{00000006-0E26-4507-B5B3-33EFF103B050}"/>
            </c:ext>
          </c:extLst>
        </c:ser>
        <c:dLbls>
          <c:showLegendKey val="0"/>
          <c:showVal val="0"/>
          <c:showCatName val="0"/>
          <c:showSerName val="0"/>
          <c:showPercent val="0"/>
          <c:showBubbleSize val="0"/>
        </c:dLbls>
        <c:marker val="1"/>
        <c:smooth val="0"/>
        <c:axId val="628512776"/>
        <c:axId val="628513432"/>
      </c:lineChart>
      <c:catAx>
        <c:axId val="628512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8513432"/>
        <c:crosses val="autoZero"/>
        <c:auto val="1"/>
        <c:lblAlgn val="ctr"/>
        <c:lblOffset val="100"/>
        <c:noMultiLvlLbl val="0"/>
      </c:catAx>
      <c:valAx>
        <c:axId val="628513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8512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
    <cx:title pos="t" align="ctr" overlay="0">
      <cx:tx>
        <cx:txData>
          <cx:v>Correctional Facilities currently offering MOUD </cx:v>
        </cx:txData>
      </cx:tx>
      <cx:txPr>
        <a:bodyPr spcFirstLastPara="1" vertOverflow="ellipsis" horzOverflow="overflow" wrap="square" lIns="0" tIns="0" rIns="0" bIns="0" anchor="ctr" anchorCtr="1"/>
        <a:lstStyle/>
        <a:p>
          <a:pPr algn="ctr" rtl="0">
            <a:defRPr/>
          </a:pPr>
          <a:r>
            <a:rPr lang="en-US" sz="2000" b="1" i="0" u="none" strike="noStrike" baseline="0" dirty="0">
              <a:solidFill>
                <a:schemeClr val="tx1"/>
              </a:solidFill>
              <a:latin typeface="Calibri" panose="020F0502020204030204"/>
            </a:rPr>
            <a:t>Correctional Facilities currently offering MOUD </a:t>
          </a:r>
        </a:p>
      </cx:txPr>
    </cx:title>
    <cx:plotArea>
      <cx:plotAreaRegion/>
    </cx:plotArea>
    <cx:legend pos="r" align="ctr" overlay="0">
      <cx:spPr>
        <a:solidFill>
          <a:sysClr val="window" lastClr="FFFFFF"/>
        </a:solidFill>
      </cx:spPr>
      <cx:txPr>
        <a:bodyPr spcFirstLastPara="1" vertOverflow="ellipsis" horzOverflow="overflow" wrap="square" lIns="0" tIns="0" rIns="0" bIns="0" anchor="ctr" anchorCtr="1"/>
        <a:lstStyle/>
        <a:p>
          <a:pPr algn="ctr" rtl="0">
            <a:defRPr sz="750" baseline="0"/>
          </a:pPr>
          <a:endParaRPr lang="en-US" sz="850" b="0" i="0" u="none" strike="noStrike" baseline="0">
            <a:solidFill>
              <a:sysClr val="windowText" lastClr="000000">
                <a:lumMod val="65000"/>
                <a:lumOff val="35000"/>
              </a:sysClr>
            </a:solidFill>
            <a:latin typeface="Calibri" panose="020F0502020204030204"/>
          </a:endParaRPr>
        </a:p>
      </cx:txPr>
    </cx:legend>
  </cx:chart>
  <cx:fmtOvrs>
    <cx:fmtOvr idx="14">
      <cx:spPr>
        <a:solidFill>
          <a:srgbClr val="7030A0"/>
        </a:solidFill>
        <a:ln>
          <a:solidFill>
            <a:srgbClr val="7030A0"/>
          </a:solidFill>
        </a:ln>
      </cx:spPr>
    </cx:fmtOvr>
    <cx:fmtOvr idx="6"/>
    <cx:fmtOvr idx="1">
      <cx:spPr>
        <a:solidFill>
          <a:srgbClr val="00B050"/>
        </a:solidFill>
        <a:ln>
          <a:solidFill>
            <a:srgbClr val="00B050"/>
          </a:solidFill>
        </a:ln>
      </cx:spPr>
    </cx:fmtOvr>
    <cx:fmtOvr idx="2">
      <cx:spPr>
        <a:solidFill>
          <a:srgbClr val="00B0F0"/>
        </a:solidFill>
        <a:ln>
          <a:solidFill>
            <a:srgbClr val="00B0F0"/>
          </a:solidFill>
        </a:ln>
      </cx:spPr>
    </cx:fmtOvr>
    <cx:fmtOvr idx="0">
      <cx:spPr>
        <a:solidFill>
          <a:schemeClr val="accent2"/>
        </a:solidFill>
        <a:ln>
          <a:solidFill>
            <a:schemeClr val="accent2"/>
          </a:solidFill>
        </a:ln>
      </cx:spPr>
    </cx:fmtOvr>
  </cx:fmtOvrs>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olorStr">
        <cx:f>'HOCDOCs as of 11.1'!$O$2:$O$21</cx:f>
        <cx:nf>'HOCDOCs as of 11.1'!$O$1</cx:nf>
        <cx:lvl ptCount="15" name="Organization Legal Name">
          <cx:pt idx="0">DOC- MCI Cedar Junction </cx:pt>
          <cx:pt idx="1">DOC- MCI Framingham </cx:pt>
          <cx:pt idx="2">DOC-MASAC</cx:pt>
          <cx:pt idx="3">DOC-MCI Shirley</cx:pt>
          <cx:pt idx="4">DOC-Northeastern Correctional Center</cx:pt>
          <cx:pt idx="5">DOC-Souza-Baranowski Correctional Center</cx:pt>
          <cx:pt idx="6">HOC- Berkshire County Sheriff's Office</cx:pt>
          <cx:pt idx="7">HOC- Bristol County Sheriff's Office- Partially Operational </cx:pt>
          <cx:pt idx="8">HOC- Franklin County Sheriff's Office</cx:pt>
          <cx:pt idx="9">HOC- Hampden County Sheriff's Department </cx:pt>
          <cx:pt idx="10">HOC- Hampshire County Sheriff's Department </cx:pt>
          <cx:pt idx="11">HOC- Norfolk Sheriffs Office</cx:pt>
          <cx:pt idx="12">HOC-Essex County Sheriff's Department</cx:pt>
          <cx:pt idx="13">HOC-Middlesex County Sheriffs Deparment </cx:pt>
          <cx:pt idx="14">HOC-Suffolk County Sheriffs Department </cx:pt>
        </cx:lvl>
      </cx:strDim>
      <cx:strDim type="cat">
        <cx:f>'HOCDOCs as of 11.1'!$N$2:$N$21</cx:f>
        <cx:nf>'HOCDOCs as of 11.1'!$N$1</cx:nf>
        <cx:lvl ptCount="15" name="Program Physical  Zipcode">
          <cx:pt idx="0">02071</cx:pt>
          <cx:pt idx="1">01702</cx:pt>
          <cx:pt idx="2">02360</cx:pt>
          <cx:pt idx="3">01464</cx:pt>
          <cx:pt idx="4">01742</cx:pt>
          <cx:pt idx="5">01464</cx:pt>
          <cx:pt idx="6">01201</cx:pt>
          <cx:pt idx="7">02747</cx:pt>
          <cx:pt idx="8">01301</cx:pt>
          <cx:pt idx="9">01056</cx:pt>
          <cx:pt idx="10">01061</cx:pt>
          <cx:pt idx="11">02026</cx:pt>
          <cx:pt idx="12">01949</cx:pt>
          <cx:pt idx="13">01862</cx:pt>
          <cx:pt idx="14">02114</cx:pt>
        </cx:lvl>
      </cx:strDim>
    </cx:data>
  </cx:chartData>
  <cx:chart>
    <cx:plotArea>
      <cx:plotAreaRegion>
        <cx:series layoutId="regionMap" uniqueId="{870FF159-7FE0-47E9-AA10-9ACEB7838857}">
          <cx:tx>
            <cx:txData>
              <cx:f>'HOCDOCs as of 11.1'!$O$1</cx:f>
              <cx:v>Organization Legal Name</cx:v>
            </cx:txData>
          </cx:tx>
          <cx:dataId val="0"/>
          <cx:layoutPr>
            <cx:geography cultureLanguage="en-US" cultureRegion="US" attribution="Powered by Bing">
              <cx:geoCache provider="{E9337A44-BEBE-4D9F-B70C-5C5E7DAFC167}">
                <cx:binary>zHtpk5y4tu1fcfjzxa0BhHTi9o14AjKzsiZXlV0evhDZNYBAIARi/PVvk+XZffv4uPtGuCMak5Ag
aQ9rr72U9d9307/u9MOhfTZVuu7+dTf9/jx3rvnXb791d/lDdeheVOquNZ15dC/uTPWbeXxUdw+/
3beHUdXZbwRh/7e7/NC6h+n5//w3vC17MGfm7uCUqa/6h3a+fuh67bq/uPent541pnMHHZn7h9+f
I4JC/PzZQ+2Um1/NDVz6fPv5s9++fcN3oz3TMCHXr+/yyQskQkR9P/CpH8DZ82fa1NmH216IX5Aw
9JEf8gAHjAQfx704VB+n8l/Pzv/fx8vfTec4mcP9ffvQdc8+/PthCU/PHe4rVceqc626c78/X1/1
1SXy+/ML0z4aXT6LTF+7+fmzu/Xf1ZYZmPX3569r5R7un924g3vonv+ZqTS4QIOxfn9+Y3qXP3tz
0I3RD8+fqc4cX9rOT6Z9fXO0329fe+5//vubC2DRb6584dxvzf/vbn09Yewz/3815n/s24BhHgQU
M8wIRuI737KACREyjhjzESMfB/7g3HUuP+Pcz8995ck/d+65ur/XD93D9DPufbLWF+7NVasfIER+
QceG6JN9v8uS/9ixhLOQcwGJSQTj/DvH+oRwEVLK4Xt4vf+EFh8dC3P5Kcd+eu7/3LFHa3127KY9
AExk+aH6FX1LKEMfTfx3fYtfgFuDkBKMGSQngaD5CpDRC0ZDAoHPEAPUpp8qwQffrnP5Gd9+fu4H
fPtSz9URSX8Gko/G+uzaj+/6FR2LoaL/U44lL/yAcI54IGgIdfQrr9IXJAhYAAmLqR8CLH8c9WPG
wkR+xqvrAp6e+wGvyoe27ABBH34Kio+m+sKtyrnuUT3o+1/SsaH/D6KxHwA5QgzA2OdAlb7xLX5B
Qz8Az2PCBCTsp4E/+hbm8lO+/fTcD/j275XZo7U++zYy9Z1pf0nHknC1/z/DjTFArQAwFvypjn7L
n9ALAakc+j5eydN31Bhm8jNuXVfw4ynbAnM2+mcS9slSn50KLBuocQzNyxHaf8mspf8kHDNECbQ0
ALwrJH/LocgLhggHXzzdXhH7aw4Fc/kZ9+JPz/1A1gLtqUut6p/x7zrQikQfW59t+/BQ/7qAjD7X
vL9LocgLDEAbCGhawwDaGyimXxVbqMQcEUbCgP15sYW5/JRrPz33A67dHarm/uHnPHu01WfPnvX3
2oy/ZMIi9g/yJ+DEgc99hsURcL/zKniUQBkOMV27HkDrrxMW5vJzXv343A969ecp1NFan/16RGQI
E2fqX9G5BHLoo43/fsoSHwoS/BdwhEJ+RK6vZCjMfGiMMPIRogJ9Gvjiow5Ffipl1zU8BcUPOPdv
6VCrrT67Nn64/0V7WSz8T5nz970K8It8ARl5bGu+BWL8AmEKbQ/6gMPfMWOYy0+l7KfnfsCrSfez
4tPRUp99+kSxf9FkxfyzvPcPuDX0KUYUkZD63zezoBkLyGRMCMV/JlGsc/kpt3567gfc+vcanqO1
Prv2iRtLpfUDyNSHXxKNMf4HhWPKMPER1FHBQEj8Ho0RAy3DD4n4czSGufyMg0Hz+vDcDzj4pn/8
6V2Bo60+u1fC7sovU2P/enfjK8PgJ0n9y273q/v/+WYQDgldhah128Bn3za80BCjADwOmC3gID4F
3MWxCp8fuu5wl/fdA0g/XzODr6f155tC3zz+1SNPC/1r0/zfaP7/+0bPp321+OAOyXE37ou9nr++
+3GT6JtHvxIuvjLAR3Oe3P/+nCDYrPvCt+tLvuK631jyKT6+ePLh0MFWm8fEC0EYh/2Bo+S4Khjj
w/FOSF9AUQaheRWifXLcQahXfeC4Y8g5D0POOGAAwD80zt2qBcMtAH7KhQD+RtmRo3/aBH1p9JyZ
+pNRPnx+VvfVS6Nq1/3+HGQb2JRbv7XOFIg+xyHsTVKQ1nwOm1dADpq7wzXsAsCX8X8JOjOvbLxm
h9rxwvgoTltfhnlDNx43qVQcjfILI/3giAQhn6KQQa9BvxlR137tLxNudmPSpXSQC29eE3Y2+sMo
xzTvo78eDtjPdwuEgQQFyZD4Pgfzf7nAzHnp0jZls8N640MDG3nhfNss5YHZ5fY/Hgo0LED0AAZE
MNrXQw2hxsK0S7Obu/Kx1OVj6qlHRRNeZn/89UjrpL/xGowUcB+HEAPfec2xfOnyYGp2qTeKRHBr
ZZczHZWT+nf2wxDz340FzaDPQxFAy4BXA38RIVmDKt/ksCpatiQaKLrlto0bzk4n1JeSWTRIw09w
60ppZrsJh/CCZjZZSH3+16sGYPx+JoQIAt5cG5Vv7BsOFfecGJudEN4Glek56+frOZtusTffTs10
3fnhQ6qyfxNBxxV+a21GGYPNQNCWxSqhfGkBDweGhthACHnlSYHcCQkHWZjx2rrpuu09JevsrKiX
24LbVBpPHVq/3TTzCPnjt1ROnL0qWPnqr63x59PyaUAFqKOwi/VNIrHW9ETndbNzfmdlpoMdC2E0
R8dSIu7ue3TetxYuFKmOEHMRSJxXc1lZ2fTDDQ9mOS/9ZmQZMLFPP3d4+WSYLyHlT90UhATgKUQI
4OVrcy190c/KVM3O6227awZi4rYf4nkeIcF9yIjQRSFx7xpi7L/BFgyc6fsQ+WLs9f4Xwbpu5g5e
r5vdFNDLERWF7LOSymzyJGmn2wkJMEUx7UbG/lDqdd2m7t9Ey5/gDUD259V/45WxrHIz1DCDJSel
JOF0y6bisBhPRwVAwl+bGnZ/vre24IDi6y8MBOxHh98Ep0mrgFemqXYGNZvQhqfMlI8jWko5owFv
fFttbR0PWr3uXRrIOfdcpPl4HbR058RQyh7NpxyemfV8KlKIHeqJ/TSKTdOh2yZTkSiHiwz11z7t
r02xmQLzZgKAE6o4MNxR2Q3T7aI3ojZnTbbtWVVFi4H3rN/v2VzKgUZkNFsz05t5TqPGkCXq+FlW
L6eWQYCWJXwpcD2StL+ol9bKMMAQK0Fk0qE7JtQ0jNe+z04GwqIc5zuNVSVzOkTg0fo8zFUVeT42
sZ0PYze9VNaPvIzuUzOdGAFzrBGLlrJ+6cJplCivvaiqeipZXp5UNtvNKd10xXLrLNr53X3ZFwcd
otOSZjQaxEb5pZPNOCREFI9VoB8NKR7XeCICQhjXsAZVX9Ggu+MrFK+WQeVIopx0m2ZsZDiROy8c
UomG/JHlagu/Bjrvui6VI6wLT2w3TsMr7fokCLq4BXsewcOx6TRvnZVe23jRNFcHDGP6LRiIAOKN
ooUXzPM1Vhyc3R9GDxbHlz4mhZP94HKZhhAHoxMuMngqZRWCW8xUJ7DvvO9TALDV/GlQPI5lmRDj
vQpcBpY01WNbdRvR5o8uzM4JDXPpz5UXFTk6TYfmTuRO+hMs1RsBeoIF3Q5quCjEw8QbKgM+3uYj
1AmyjNIJwMVG7G2OLxvTjzL1YSYpX64myiFgl1vBh2shll1VBad5OcDzohPJVdkZqC5NdhABmKBO
bVyreztMpz7Sh3WIehmv83ENNNVv1vHUbN93RSaFpw90QafBaikgPxdTwy7CEt16o44933ssTXnA
RXUYwkBLOt1aO49yyCU32RU1ZJRzi68L3sY+chBTWeCiNOuvysrAy2lXRbOA+PS7tEq0ORtqZKTg
+anPtI1ToBcLzCiqc7exjfKizhaHosy9CKrjJcuGB65gOELBWS0T89aWF+ahwgl+GYQujVzN9pBX
Z8fZhyWsb8LD9Vp3C9sZqQ6k4XKx9jBWkCOzfyZcqKMJ6zryCZU6R7drKI9rcaaIXXg9buWSVrsC
g28UENWtb7OIpMMtbYtm08Ev8U7KYn6NVd2e+RPMrdd5Dwe5chiWts3GonSC+KBEZrS4PIajDbLH
Yk3cpYI4aD39lpLsKnQ1idIQhj5CCVf6cWTTrdCQK2YHcCuzbrylOdQp7AEW29Ty2FvmTWbSQjKR
H9wAPMIvDSSnKLfzfNMtwAmPsDWspT7vSTROEEJN5kfTpJks3HyLV0dFJkN36SIHFV6hZdKyD/vr
qC/zx9A0VmoE0OfaLAmb8nXYlgfP+jur3PtA7YcZcmCAcMFZeeBe4yRC05b1ULLECBR44riSo/Xo
9vgF0W8zO0KShcMtXzHTeTCticHUKYWhMIySQh2KW49edNx6EZ9Pp9mdNYs04SJbEGk3SzudolZ5
cSnSc9SDbcTi9dsR7QIxJFMbkrimatqMGnDbE5naBO10zoPexPNEbples4uZBl5kJXP9HAUNZPrU
5lXUYpfKxmGRKJfGxqY6Ts+XIAvOSg8M03A+JG6AgPfHfUO6OkL5uKfUnoQOULRr1jJpplR6CIZl
yHsFuaW2BfM2s+fxiLju3M5eJ3leV1HW+Df5wJT0pkYkuileT9lQyaD2q0RoMJzGKCk8yCudg63Y
ON8iPfL4GJBH8sL64nEtB6jSj0HGdh4C0wDEOVdbOTt0b1N0U+R1NCB8NabidO6LjR4HE6eMu+jJ
RbN704tqO1XZ/hj8fTWamO9p73HpKQiouqgPGJdzgrXRspvLzWzHOgogrPNpMImZ+4c+HUQSGHZj
azGfjGlxggWtN6pakNRzw+TUp92GZu1r24NFsk5tuK3OnPDCuLX4D9Z3QZwuJZJYlC7uHLERKyyJ
0QgxTzNva5lR4MB+iALiJTysICmbhUTNxHLZ0mwfjpA+gQd56KcuHjJNZV8sJm5ME5N52RULniA8
uzm2mDu51OJE1TWVubNTXIV5BIlMopaZ87phecQHoO18frDcXZAecGuGminT4YGhqk4qC0Yayl42
muZRz6dmQwMYbAAwtwW1kqshCUrrnnxnNOTQsLjH2r/t2v5ymiBcXNWGMRXkUOYzj0ukPDksNiYt
11Guwe1hiA/w4AXxO7Wtw3Hn+5knj5zIJ9OdKAJokkQh4tljUpTURY1eCmmCPJNBDv1FPtLYr5wX
9SuXTfu8iPqHCVVTNHL4GQUsqvDNde3YbT1BCuRpf7PU4xVZsTxgFwsKVBR0kKLZSN+GtXPyCEFB
XylZ4CrJmxRymUQKalvTBbdTyB/0BGlLOXodjiGKl7oIJF0aFBklhkiPcAZe0bHj05mF9mDjN9Ue
Gk0XUz8jUZmNG9f3ZxknQeyy+pVjjUrC1PUxK6o28aEuxsvMzG7Jzjr4KRpkOBCDHnI5ru0UnPW1
ymV9QxwfbmrLANtNd04WfjdX4xUO+fhHkfEoL9k+y2b2Pkt6FG46542vCuOfDQNtdtB8q7gY1Vve
Dei0EsV45vHgtFQ63VJTnBI7bG3aqPPMTigWTDWRI5kf+zqfI5qbOyVmC6WmKLe1lyCFb0UGID0r
EZFJv1ZQSmOkNuG02JPZtlAEkd4iu9gEAlpJN9Vq21XcSNt6KGbKzvFM5sSU7KTN6TnqyE09MiTD
98ee3IewH+sycX245V2KN1k1tZGmZ7ViAJkBeRlMbR1jYy5L5tQ28PiuyZtYzEOd5DqvEjXzW6xm
c+LKJralW6Ks6l8iPMCXQysr0mWnfmVPrd/bTc+wBtich6QWPJOFdffeyC76uuijibiNokpsp6Y6
BYXOQlKU10JDFFW3fMwq2ayUoZ2gopao86Im9bTMDUuqdOAxBpoXhHdugvKB+hFv3Fj2kTaXLcVn
aejXkfJaE+EiRhz41jD5b33PW+ScAZJ7WQlEK4PGxFIHqc8g/2fh74aq5HIy+TakMKCwgZBLE/SR
KqEEDKSf5Kh4HRUhxOWcBKLtIL4E34azaiRSfZy1JYp7Z0bo+YJKtgUKdvnUbsZwtmc57vZmznqo
SNOmn7thy0V7WY5DGQWmmePa+TF2ZZh04RwAjx3edQoybVnGQeqhBRrFdVxzVW4FqXchb1Achnm7
G4ci6VAZ2W5sIpG1ajv2wc54aRq1UGFil6dzzBrkS8/DUmXA/LCX/jF0JYQTGDXy19GZc1sXWJUE
LH+kbbiHHNTbY6WrqYEm01eRYx2O0inzT5Z2KbcZ6AQAZ2Kb1vU1sT7ZLlW+Vzyju17QOIeqsJ28
LM4mkp8L1kuaZq91aqvNPHR/aOulmzmr8rgi5XujnUiofmtZ7UlEhk2JOyBFTmVb38skd+wVD0u1
ge6NbVI1nLO5ey14YaK5GqzMVW7iMJ1iRIAbLD3f8SkDglgDTcc9jWoMQbCslJJjMmyHXpwG0D5I
2DK4rUmZSj4DTfeAJgeKAn43+rAWzCd1yS0yM1GpgP8UBsIHct2XyH8zBGQ/G5IBhQY/leEySLx4
p8azUN8J8CyGoDPjtURjCSCocrE90tYyp0nWzDCz7o12M1RY6GaKwTWbthpfToJ1EQrF1sMTzJSC
g0ZPlsDxoqNNFspfmdq8BEx6Y3h2caS6roA2kxM3yU4Vt4QDeSszd41la8iDm2HdLbIH0WxXpmxS
cltrJH3SZBGr0bBVqK2l8t4FgB0Agqmc0qxOFhrs1v8FgUWXbfG4tH0KJL6ok0ynl57OuRQ1XGpG
w+PK9hsC1K6tgWhUQRljy9XOiylv27OcJz40pptGtVHhT3k0+D28H9gF76G/q1IvSfMKErerpYdt
oj1wY7E2W/2qtfSrFXLe8rhX4eu0K/5YDLoNitaLMloeiA/2H5cOOk7o00AuLvYWPOYKXUgNHcmW
1GBco1+Gw3SxhMFNxdmFAOWw8RuAJZcM3F6YdE2xYLkNoE5HjbKxKZoumnt7E6xtyDiVrxpU251n
td5g3i0x68wpHeozL/SrTWb5lKSqfjf7FwGB/jIMJC5T6PWgXck4tKZ0taxXwuGJUrn6KiwA52po
vmaLZtl0aSQWKKhrW8qceE/czvMV+NTHTxGa9V0pW7GcFpWOeZNOsq3A1+u0e84aaXAWDRi6hQHp
HaHoko3UxIxD+8LUjCRh4Y3SYlc2UKlxNVzTSoyyyvEuo+M1HedT1QI57kMwPDB7aNA2lVKPnhBT
UvTDdWmB91Q622eVOWemh860G04XQm6PPuhVlSa0XnZ5v85hxdXarL3F2h+jfH7js/nQV72RTavm
hKcCy5DOrTx2yVQvuyn0LlAAVIshEKsXyEM8aAiudRKkM7FYW9uaVecrmQI7ARFfm9WmWE774HVY
iFZ6Zt7XhJwxCznRBfOV9eqzMJxPdekuCcgQM1723gxPljV8Y331KigG2fDHaF77rI2aftZxATFS
0/ylAEmPErYzPX/fDIGSDZ7O8AJkdw7Vga4t+pgBJUvfHOW34+TxWnMaH+KVVCBUFFCksCKPjtXx
aOBJr6xA5xX9CSjPa79r5NJBwJeKXaQVaCl4OuUVvpqwYiDBTOe0gIrpBZfeUMVg+dcrYPR181aj
qESANuGEmVS0hSAF83gWGh2uuzMgGkCCodfrOTAre3NUk20GSNcG7z3OQDwj0F6W/ny61mXiMumW
+qEdIKfXpn4wQNl7DLsVoRFnsEMOFcDlkUvNLG3GE6AYInHQCUMEwxMZVUmVbTGaomPWLqs6ZpG+
b5wLomPMc2pPm6dE2/BpX/fd+3KCBmQF2uZNrYb71g7XK5SsXs2XfsdMcJh0fijwXVGXUdaxMtK6
BpjxLmdKzpEwc7woWPYqQQwdZE82TddB+Krs8zuLN0sNqkrLSAZV/STtATKW1SZDejUt09t1mcxb
NWUAxcaxi4CDmBl64PtVuOw7At0kWQvJawLZYRkIFaPvl8lUQeU67g1QZ0OZuglWkVIbeXi5tV73
ODX62gqzWcYpFjmk/wREXWZ5fTJZ40XrBkaB50y2HdkXCESvoX47s2KJfA19xyr4BFn+OPugarAR
Zp133gls9WwxkMRwDe3jQcGfl2ElFfwUVlqkOonmfMc0u5gmCMHOwgYTbFgkbJxehkzPyVFYyF/p
YG5kSngX2RECL1PQgDtRdVEDAY7njSFaA63PH/seY2BmoLOXoHpUun1SPKioDnXbXwyabAbQTliw
9tYQlWSqtp3HtqoDcW46ymfFVglaypyn56NrYOGA6gKMUxBYJixxasc/QDxMbDsmuk8r2WMgfhWu
3roBnx/zwaU+uLCFzl5BQzV7PGYVuw8WB72QnWHk0m2yKc4C/oYysuNugRA/pl8XvqLpAL3h2mqn
ysqJ6j0GjXEw0LPNk9YRgYBe23uo94PNHlkGwB3oJelHaIsYL0/asb/W47SdG0ITD8R/OWM/i/Jh
ks3KqANQYY+dVrZKZXoCZKgbLZ2reMzX+ggbLvKokVYeVF0FolsdnI0edKtFDmjAMmBvtfCjoclA
nMrBIYGGkLQLASAF5a7KZ2A4zQ7aUy9K8WhAGcy3th+gBxVOSDurm45ZsS1ORprXm7bUXoyhQUbU
XOUM2GTtBk+m3QUp4N0W4HUoXrvMdHLoAGJ0oO/rdsAXx96zXliiCp7HugMTubB63br5bCxGqFJp
70XaVTiCDddDiCtgDBcZ9S/8qXo8qjSeB4tutYptw4D7I863gUJRkENpq0GaPBY7oIplYi2EbQCt
sQiISIoC6Okc3oc578CdYMcq9SFoCv7AS2h528qDSpnT6KhkNw2o0S0F25VCg+wEHFnW4qUpqnCz
Qsm87gU0AvaQcly/8Sf22E8+CIjCgNQdxormj0XzspqhhBQLKEqLedst7rLxoPVOTQlNlA4AUKG8
0Wz2JDR5p8eeuaYQ1cfaVjKg0S5kD7bzRrmK1csqTZEAErOmZQiM8RJUBgk/t68k6/q4zcTG64CQ
kKCAmtVXh3ZQIBpsco/358dc7jwCPWqzXB7Z3HGhQL3muAl8wGZo8kCZrcTqdOrgpb63HTKirjJs
rzve/AF/AcC32p7jGb1LA6DbDWwCpJl+H6qGxzSnKUgO+EkTYD6w69GewF/Q6miN+qm8tmUJ5Itr
yEpbb7t6fuelwFWaUF0s4moMMwwOSN0p1dCHOkbqfX/eQS0FKG3JTtXVvoCl7f3pBPEGmoJ2vk9p
+Mbz62YD7fk2yHoANzH3kRXV28a6fdZUG93CsjiEVlDrTVUPUW7vGu2xTR5cpoM58VDzbsl4GM0h
9Lqp6846P2tO6jL0JMDlEAezPh2JIucTGvqbGVWvq3KQXhVMu1KDXueJzRJM143IvSQE+S5SyGtk
PzdB1Buvve2WzTIFe5N2PDYLtWeY6uIyNf5pBdpDP5F+gwZ7MZR6lJ4emk1JBr5hPadJk/VBZK3u
NhoDbSj66bJTFJ2Rupb5kC8bxGFnrknTYZcV46u2p+ykUl00At2G9uhQj9SPU/468MtNUHUy7Brv
vTNi1UizYrc0XCQNKt9UtvS3Yx+UZzgdydYP6pf1yDMc8QBdM9u7TU0mt6865vblegiWwJ4UQyEz
MoX74yHFcNa/M/WA9xAL7MMhMOHeFTPQfyQ8EDpqGm6GubnSVrP98cB0z/YBZM6YZeakyxp4va4v
tWJZMg9eUnIKi8Ej6Ac56MUsB6TBNnOgEALapaUgMTOo23Ra33XII/u+Qu/qBjYUdKFwUuV1Ls2I
q/3xoMr0nWhnkRBqg/3E8y8Px2tFA8wjt+Uf8DfVctZmPgFr+ntXjf7+ePbNR5r3dJsF7V4ZW5/6
fj8lTDSgpNYF2n8+NGOmQVBsimSwKUg4dlLdSVG3QAyaJPCGfke90kD229FWMgQUoOqszOhNNeZ8
M4p+M9FpSlCuzio3k/3x0Ocl3bfdmlcg+CefbxQpDKRLUDSwR/H+eAC5nzyd9WVJK7msd8Jx1SYR
8SFblX0pPASbew267kqMro0tsk1ZgzSYp+wkr+vwrCTqNWWtPfOda6FxVNXO0yjbg5eujcuiakLN
DWLtGdyeLhju84iWujgReuhBiKxVxLioI1639CrAHrlSOWoSVuQqEaKuY4eDbuMDIwDQmUUHm7/c
QUCtH0Foty9HGOP4aRoDnIDC78WjqPm272E62Tg31wutmuvZ90OQxkGnOF4LoQ1zomcvfe9yKpG5
WuwFiGLzJlzUOx8ZfaniCVpDRkECGkDdX/zSh0IEdu56j4H8vZ4GdX6Pp4wkLOwotACY7o9nw+qF
L64h1m2GzH/LxyWPyjHt45GE7zwUus0kSnvq12F2WgVyEmraD+vheDYN+Q0IZ4vsGqjgYYemfcb0
YwEb7UkJ24b746XjAZXiw8emdYUMdaMTAD19QmCfgYAmuQ/y9zDBq3KAKCfGNVDx/Yv5Srh0gN0m
OPB5voNy5EsWLunNTLZmbG8Cz8m0NfOO+zQhaxaHa3a6WaBt7xdntuoyCL804V7tNqC4nwUzhisk
I8D/A5S46SLs2/I0oCCH01a0kQKoiXO78tM2mR3O9u2a4p1qPZDuGj8aFcInvrqqVNHvhxL+Bj+q
VrTRK9CY1GxV2Yst9W2Bo6xM87ghOZMIesqtnshFzosEthLJLnWbJiz5JqXdKXyXAaEbhCzXVzEU
BJui4pd94fLTUuMlUstkQAX3EJCI+s5aGHve+j2CKfhtvzfrZDJSAsc4niLuD7LjWZGAFDFFdar8
fbggf388Ox5Sv/3wUQUN2VSCQ+XsT+awmbe6tsM+Zz4M8v+5+47l2JElyy/CM2ixmUUgoEVqQW5g
JC8JrTW+fg5YVX1vVb2uZ202i7E2MsnMZGZCRXi4H+Gck9/vfT8nxbc5jjYH6LGGdW4BPJ6kW4Uh
kNaEj9TB4BlJJD3Xv64cTmuqYIlep2OTpM8iaXtdWDqaNN1qc/Fw43MFV34hybqyRo7BDOBhjv0o
VV1+FBZdHqLGbzQJIJ0cOyJKnqrIcpo27HukilameH3G2km9vGptc9+k4ZEvyBi5VbBn5KWofPnM
XXmk8PEq3KRsBj+XdhkiSXJgK2AYPcMA9xBfWb4DTjD1P1ok5UNXjFYR843xJTQMSTkJc3ZWJSdZ
edngFMjIuJzCqdLQOo86oin9M5PK915W31GYEIlTeiKN8fvSRm+r2OmL0p+rWEJY3yTwIYsZM4mz
HwDLzxbyMhVTYkkEa8uR62UrkttRbZAY8cp1SGYKkEVvpthMEZC7bEFsazWdE5SwSBDtOvk1LYSX
bsOHdFvypS5Y5uYx1dMEUCMnlY+4iWtwGuqV1+J3QRnehYoD7nVKc3khRYwMTpJQfm9l95yZ3N8E
d2t5kHE8+F657Expq1DMrgPvl3X6RBQKcjbpHIYDPaW0jcWP45Fvm1JXl3G1t2IgZceIhjBFPfBh
LHBbnerg4ibSnZZKmg1ks52/yUDAQUV9Zfy0/IbyiMxIq5r19sNI9kKgyK6T0pUELk1k1MU3Xxdp
A69ntV1G3YljJ2dUUD59I3qZFn/tUNDyXVCxQFjUstIHPnKZKS/1TJrvncZWRGIbkkFuwQ4RCkhB
l1Do8AzqFjFrAZAo3TFvZ0OQ87dUYy8CkkVgh6iZ1XLQU6Ui6gRcQPqGkCAlGAELFWnxxrcqQ2yx
1dx/1tuIu8TsT1IwSLGhy2RZWIx33f1f9EX9tsXi2AO+EmrJrlbUKg3HJga3dWQBR6I05TsyvQhl
TIHlrAQ+sUNNGgi1kS+JlmSS0SPrBkCRcqTcK4PvUxkDZhRVWgizE/MoZ5Hy7LBwHy6ZDJZZQnE5
Rqi3GwmKkfVLFjAIxgw5IavYaS01ZAbaU2cyZ/bti6zyb4uUMToz79BBYW4I10j5M1qOjC9DxvLP
J4XbBV1/OynQkHIwYO/6x7/q8mI+XlVAInZXcvcRcqIuR8m671K6qAGneNtsx1pHl2VU6T9vm/83
2+ZgC8ZGOQigNBY62V8FX704SSWg/sJudsa7jIAYYUNccpcAMzC8FNb8epahFlkX7q4qvKPNs7tX
YaBFz5EWryjFWYI8ApTyEHSF5iwiIJ9/3svdC/nXM8SxcEnCng5JN0jDP+9l1S1VLso5ho2KvUwG
FIhq388EYRjF5LrDaxWX6408aiTWoKuCZKyd869dzJGmuIplBXZkLFSzRkUMrcGbsNdyagH1p1JX
b1lXojVP+oUxYYo8krI4S17rPkVye/yWIMbsXrfvcODQimH7zFZFIUuMovBbp4Ey4QtEsEyVIiH8
hEKez4vGyrDgxtvi5fteqkLC6/0EKm7pimDJRHtepUIvpem8lslnWs2HF00uznvBBpznTe7mc9H1
ky4uD34HGVO5daQK+W3yVm+gHjthvRRLYv/zuYa16d+cbInjIZ9XFHj9/ipYbZa0ZlRAH3Yq55Ku
saIBjSqq311v0u2RTOx3VVTZOMBoJpJXa0mzQuZDbhJNeWFrLAdAlFUlRWZcNL0HUfps9xNjFfvK
vc7Ac7ayUEo3iYGfdNp0FiMQwA1X+1uvlebEbl/lxkwIbkNtyu1qfoPNcQLEQogTvUze4p6BEI4D
Xp3i0u2EYpUCJMtmxP4ONQoLjQoRSmRdPABRIePtRgH6Bpih7gC3yVhCjWw4zgmIqZybU1LWxVPZ
UBGD034r+QZCoW3UmxWRp4uU12JQkBXuf08K/PjmW0fms8jmxgTmwHBDY2TV8FFq33B9WfLIFASj
mFMrYau3kQfcWAqspSYDKC+2NKp4YvVMUHZqJI3NuWJvSPSAVwHxEQHN5XznMwC5oGHAUUvacP7G
2humDkUld5KG+ax5DJ+qijlaR9ILNyHdi8QNxEiOAouFrqyPewhZ6ppU/WwxJS+TNmsbE3RJRpis
cZo3XshWd4ZsSs8L6S7hj2AI3Lie38U56ZCcmZE4BkKjOM0uEpBTUA2dJttCx7zGJeb5vqutE9fJ
JzMv5zGvp8MqFyrhRhZigHG5C5EEsUbbgOMaOreo+9t/GK7/ZkXhJF7mWDgBJA0NLP4cGuIRGhOR
6XNb2A95Xw0UPIccTvvBDF6lZChaE6BLIJ9JVO/k3U6Y1buSTtxlVO1Q/Af97t8V35qAdke8pKGX
BhBJ/i+7NKzyLDcpl9qFFL80ZXZE+uzs0Hcxr9Airk60K87qebrv0qtSLd4itn0IqvQfzs2/Ce7o
DAGEDRYJ+FaVv87kMR2nSK7q1B6SpYHyBrNqJGzWNzqULYMOpfhHh1Jt2qQPuQP/EkNy3u/4hrzr
x6Cn0Pt1q2gZqVd2TK+8mKwGkLBIT5vlPyhxtb/J5NEmCjEHCnmN+7Zh/vk6IsEWQYPPib3kWUQZ
sOhQVlB26jNdjfidzEZZvxWyYki4bF7FegkfzS6MnZ3B440AqP01T2djTNXSgH5C0fkdjUrLAqFX
TClwVoGwPYR59ajdSQ9K0mDnEsVjVTOkmbTemfPlVq5ZTdkNqli+7GJAHCLVGEm7a6iFePbMdxcm
LzrjGxOPmRSrT7fZfC5QIH2aMc0A1opHIw25XbTVaDRjmpiYFvoAZeVNLnlTLrVQTtYt0KaNpCt4
C0aYaSw2spt1mDZC21Q6z3GbmWrMo2v6gqaQ72IEs8+1gFiXEewdc/yWilbA1FSNuSYgcFmsEQmf
HCcZAXmrqouWQBsVC+VKS4FxNFY6VmP8JdXsaMmCHWVFZ9e9CkC7XjKzlbtEl7fWb7WmORdrheI0
R7Qq12GxuzT9HOa0/i37+N2MdPwtx/nNTfMBmUGXxsnvXQX/6+H/udYlvr871f18cm9K+PNR8Ec3
w398lfVZ7wav/q8v2vfmvz4LO/P73u12pD89+Js36r9xP/3WHPG/+eOfrFG/9jv86W769gyJKpyp
qoR2dyqci7+EvL+5pGAAEJHu/If3/+6VQiPE/eNVThLgDuK+2wv8YZaCLQ7NuDCnYayRkUYhKv00
S6EJhQhXCHYKhro9hv5hluL/BXsE0i5JQoKooRD+n5ilpN2k/edETuV+OXQUAH+e5RwXT/EQ9b3d
HdXP4VCDgTwLNmdzisFB7Rch53alH0tlViOWJCK/yq/cQQyKZ+9uR/YMcSqgNRBreukJRF0geCd9
R5QDVkLZqhJaMkdBAwpPJBhMiHCZu7M40Y0jUWEAiuRnkONmA3PNo80N5sypZh5MraWFi62B53tZ
3pd3JZRCLjFBU22AsZztvXxNeqtLSOkWZtZBiUkX0V4RVqzXkrzWRMFXSXqDfR0Jai4bmg5S6NDZ
6b2N2kJwVH0+RQDKkSIaI+NBikqg/YsE4QGlE91EFPEK4wstZaR3OQDZUn90UYzsc4UeARKogiaA
NLEDiIh1AU4ZxwZVCunDSgHSHUmojXM+VOeOKtullpPzEDcrWWyO0zeV8G/yCvrZBNMCUZa5jWuY
2koMyWIQKS2Vx8lihclnZ70TeW8ET9FvtSllrb7fSi0mZQb9WRfp4tyF3WRO70KbAyx1eQi6zH5D
8gUJINmc0p3AZY6Q9BOU4425hvglx2YP2R94Iv+Ka+1lJnNe7NLiZx07MTzw+XOM+kNfgB1tz2oD
xRRUD/ao+kgpYqhNKfMqnZRTTxVD0eNABqsmUoa/lcCZBqJmRDunuQFTQsHSiqUqbw4VKRcyfnKP
/hOkiVcdalfWQVU0uhTsrISrpc5ottXL0vvIkFZg3rkLWiXm6VR7a4flgoJRRT3Rf/AjgdZ158YT
nUEOF1MW6qqsQBqoC6fma3NTZ/1YP0q/ZSfkloz1uUkisJQ+VEEkdRwIMAi3naZQw3FyknjVKwiH
SkZJgTTCTXRXBSpPpz6OXocGKp9EIV0bOYIEqN7IjMrKrHU0e2+2U7M48dRlaSeTfDMVHMnXlLtl
ct4qo19L4NiXZitCCC2W9tg3mc73AbuZCPNu2l+zUia3rKLx4Ih+3kuWDJCGqbnjEQU4KDvwwv1H
40nGYAhu85WE0kzJakqnsjDja+2rh+atLfXE1qzJEKzeh8oqPqpEcFlgLM/mDcpYzeIMQ7bj3koz
Ur12unJv9PF9ub0NZDJG2j4Lkma+/JGFijWasZX0uqQQ+bidFZ2D2UZf9M3djHnSe4EK92wjSQfT
ir3yhH/i8ljsAKadqOfyXfPLd6YyuZcvLigEHAqvy0HOuUN85g5L9wPiulICwq8+hc0Q9N1AAmZd
V4r9DnifxO5FINpXCA/jXcMruOO6WABt5Tboixsk2fOmkYG3Zl8RMqfa8b3Ik+2tJ0s4hKzfO71T
hRM+EjNsdKFvBojdXqsz88W9xag87ivO9NJ6k2DVL9MZ+lweggN3uPWdlbeGEMpX1NQ9XAAXXDWL
2fT5OgyKK69UjQZ/S4DkJOVxqHs/42vksVEBqR3X00Kn7ftIqkoXZEOaY30RjgzHGyN/yGvFiSIA
OJC+FWf12YQdKty7WBO5gEQqs5Laj9dqAGtfWdv4Ila2VOkVBKUgYE9quHqJkdPLHshSk7dLmpug
8k4p84RkI/m9uP9/kAT8/7hyaxzabanabjwXYEr+x5X71w7If7iF//b+nys3Dz/qDnIgU//NsPxz
5eZVeNkVTVBY7rdF/efKzaHh8S/dcX9duYG0cZwGi7QKFzzW+z9ylj8lZuj9/PvjXz2J6F/zt5X7
111XvkGsX5yBLVaUUUikxo4rBG1oCxWyPXvOmlZT6O1VeCk2k+uh6Pla9WEcOCJq7VPeklBMFrLA
MANgNUqd6TlJiNdaUJgCS1Cxxa91sDygAkVtju9pIMsjMWMSG5kJj8IlsnjWgRpalZATuDXiAiCa
L0QoIryyWP1jg8+RYBN8jya0nEZiltbkqUcsK8AIslyfJYnELvfQ3gHApFA5f2n2jl8bsjHqI8Fr
dMAZem+0Rm+sOqSLZklWXbR6Y6CjMVHUFPjZGxD2ft/2Vyx4VrY2k9dZY6Oc2Tkb5Q3eyI3R4rzN
qwMclpe62QF7gGy9B9IfdgdIN4bBZoHjO4WzbgYyk/aLf+3vPG/hCFmcplDqaGzHJe3wJZGBLviC
oIwijzFZnTOn72d60uNga33z+lMZCqDyX3LOrBl7fClWPZvplrtg4bXdSEvywYLuJS1MBHjxkCEm
FHcRdmegHM7kImL44qH05YN6iK/pNTqwpmJJVumnKVmfMMdRngo61MEfigvfjSHpFaIpp8+0dlgT
POYpd6C6C4p78lbctaD0c2c2RzpSyR39lXJGYme2bNY0p40e6yxlTdZEqDNFsuiPiGx6QSa9pY0x
mo0hUtRXeA4bJDyBKA6/EbyaUHHbq/alfUUpgcfAWqzuJNqsDezRk/sF0nnmNPBvY0YiU3kVrGUX
1ujZufwh3QHYJyD38ttyl9zyRyFdyx9NqD5hRqs2I20fXeH3nLPMrroR4SqutK93/vCDj2K6HRco
qmCV2r9pRmOj1DU91z+1t1JAVe/HhdnNOKiVI4WXvU+gc9KDfARpVnhcWEmkaSCo1pXGQlbJak43
nUfF2NZzX98W4SA7aaAeI2fg9C6hKF+XmgTSE9KvZjM1ZARydM6Pwl0YTOVtkK5jj20Bs2WhcYZe
Em5Ap4DBIGZttT3xq1k2si5Hsxk3igULptF3rQ5tV47u77P5HdL+l0ZvTkTTEEWRvuOhhF4O/+XL
/jd1l/izx/kf0ftv7/8ZvaF2QmtVNBwCGiXsEP7P6A3WFDiqgE41As8KWDN+Rm/Y4hVRgzB3Bz54
ILE/6y6JR99slud5TlY0NDn5H0Rv+dvF/CeKAXXXL4f+/fdfojcAooxRAT7aAsqkwxXS8Yayq7VK
Dx5Og1n181cleoEIrIPxB5YoMiR+DuABmWpGmh/dtZuA9XniBtuRAFQEQxSi92PyIt8V1e2F+Tyk
epF9lkz7vrYIw+MrspqRJj5/ikowvoTB10ZzlCo86+20miU7GNjCy5o7/RRYpZ5asEDUripAmJM9
p9kC6G+DAYXEkQyTVcJoQiX2vYIS3GhjlwXu2Bvae/usQBOHZfs18bpmTsflRwrrkuy1WrhiLUKm
GMtkzC9l9higRm5Eo/CVmEpwCvUx+WFvG+dLGoD7aX5I3B1soFx/zGDDDVSVAvLaDghJKHQ2rCul
JR2Wj/SuJLeiQ42pWqjM8s3JV/gSSPMh31j5OtQniOOr2JBaKl2ylAgfygf/VYf5hteSMVyxEjRY
Pd4nb/KW9/bWW1qvK/gGWbXoBRVspTWU1p1Ud0tQR+UQQRRf8vCipscRNvX5cxSpylha7HeQfBtA
fNvWl96zzCxP5XTgOqsP4CPif6yMFWd00xZQqB9rAdsKQ3noyHeVCXYdWtfxNEQKJOo+liiJ3luo
XHSu0LkP1q0QgMCEnzJfvY0aNHcHrjpobRb220FuZ3OBkU7VaLW4w+wV8bn7EF+jm0Keg88bqZc8
53NpD9f5viGMQzZQoIkAid9m6DP3Dy785QMFfLmi7wXBGUwRr2s0YiDcQQ6UxaTCgU/0udWhT4qs
eV9naWGmWMrj1lce3YF5qPc1nENIH98gd5S/Jj8/i2771t65Z4fF/Y5R2kKXBud5BnUQLUWoJbt9
GQQiwCwTjVer/uQrwYpgHoG0f4pJrmowFJpSDwFWWG9uhLox8ZvJkzl7GqADI1neQCJnqbMBoSj0
Hij6JdovASpyAUt+a8FjSLPDZte4V1uxi8dma7UWZpyGCm4Kx9xiVYNJTW7wxDko4EQuhkt5Wj8h
r1YeqYahYzQHhtNbWPQaH6VtjgQih05GT2jOewMLBSpB8du9yy9gJGPMXOTzjDfxN0AXKg9wg8mu
awaCnSoh/9I8+JcBNXDqyc6Am3zMMeW0cMAInLz8BmHdbcgOySE6xqcYZDSKA2gujK0MutiHvYjP
KU53jqn5tYZq4UAOzgHQ/BxfZzinAoHRU8FsIC4I1MbEqYEdHI8yXudrfbz1N4XT65wmm5+6/a0w
lQc4alWEeZ4Ol4oCVcVq397E3Bs2f7wVhwZp0+eMyyPROXbW2Jk6C35FXj4Wl8xcV7cXSXEoLvst
PzUQcmJymyV8vewCpxpilGqxndPP3tSfwdtJEDjAK7LobZBbIo0dJkjCPPcHpBzji3RGBjr1e7pY
f8pTAK1btpZkb7UhlukbvPdlhEOJFD1L7QgcOltCzclJbyo/O43g5eVkNQlG6rgeBkM6zR/FLT7k
dLXH9iAxoThYWeb0tBWQBOjKd6GrBUv9EWlub0oIPn2PAt2YFpeJARJlV+ZH/97CHCu7GwZtmEdO
d64FWr4sGojxW/nCvtQ8jhm9Hp4bstULA/2Dh88yFGM+Kgabkcn7BJ4lB7GBgwOcAQnPJzyDZXqX
hiNsF20HL6MhzLBZTboCrWedrhSaUiTh5nwtqkcfOfhLnpF+OMnTU0mD7lxsZE7gkkMjhM5kT4DY
TrVCeHgnExMotdCQ8r19zAVsDVTGHwDfn1PIZKWB1tLrxHly/KLRcqOzPXqZtWXFW/nCT9OxXQq3
wxzloVRuoKLhELhwSQB6EbU0lQjVwhEVtcQ5W1Cd2eHavuT1q4YAAtClgK8DijgElToB/wh1BtsH
K6AqFNwLDqyEoITBdWtHxa7Taz3JaGSEFBSfrUtXOBJUYFv+VnMdIEWHSY5yDtU215KWveXwdZNx
Rmz+35w6aSCyQGhxKrIYcf8nLf+QOvGKgBf8GbL+2/v/SJ3Yf6HDsYiaVwJ9h3/tg/zoj9SJ/Zcq
oy8nvn9rb/0LZM39S2FRL6to8fZbX7CfqROAbjTNgVUQ/6hgz7f4/0nqxGPzf0Gs9z2XJEVS+b2W
/ks/mkirFUhjmcIGdUxm1IfP5+thIUiHSE+xVpOKvK3kC5nCfxA94Kz+m5r717PO7Uz9L1lbKnd5
NFXYdn3v/PG+AadcCVw3b50jmZwP0zVHFTO1Y3tySpSevVUHk51b6EZ2ZI+NnQbsS3qDitdKA+4c
+UxY3jaPewcGnp5aK7vsFWpxyC6qozp5IJzVq+goZ/lFOwOTljK9RuHajgRlLG3J4X2/sYaob3iE
DPCieciuemu6DtfBn9+SjJSn9BVILBX1iuZGQms9w2+ELaN0F08xVIcxOBugsg6glHCuZLVUpOvL
5HFeG5TB4HVedkkOnF26IPloZYLutzsHFa6ZXPNQPOV3+VT52zMOs2tkcfZCYquzd7SAe8y38tQH
gidb+V04FD5j1u/1o31PnPQtPmOP8h0I8KqLZAuU1VU9MjRHcpSjclwtxlQD/lT4sJMd0FrN0CgW
My8+QKt2KE3Vlj4rYwqHs2DMVCUqisDUTS0OJ7vwKjsxU4CmnA5+z4TKxJFcFRX14pbOglKZoYoD
C9ZZuE4ffCAHw5M/xXfNZvzaFhzt2nrCUQyTW3zJbr2XP7Zj+s6GwlW+8UHitxh16Dhwj1zNnJFG
bB48eAfkAQacwDhNnN0HtcXjFItGjCPDMHBx+uzCHK2eFE7iQC7qcAegpR7CHc0fEJYbiaXZmSNb
zCXzEwdbsSWnd0tPDntvtbVjeqmCAl9dEOmJ0enopuHm5mxnbuWyHnhIp7LSQ+FC6XBITtWtCmbE
89njvZzeOnJLDNbOD7eErBfZVHCl+UMPtLfb11tU/4zFUhE/FaumQCXwnYRlAAw3CXcgN4RGmr9G
R9yh0VHWo+NyTgtdO8aH7rOEORB3VdAuCUkHnQtQ8G6v3Sd+aUcO9b8X5ocIN+aoIPAfu2B+147s
I8XVbN/Fc3zg7eJUBViiTVCcJuRdVHBGLzUzt7BaGxZ3nIftRT6v3mDx5NbgEkLPQzK7AjQam6uH
Z5zeVg3cs3ITtNMxCdJDh9OVGVkw4tIqPvgViOte+vfkEzu17a8RSfvgz9uBuQgflVnfclxbzmme
yjX+qu/bh3KZ3QrkQkqmD/UVFBhrIQ93Yjv5MX9BPoAAkEzIoaNg/Fqe+R0pevQK76DdPOMHd0Gt
woxkGvUZEhMYJT4g6WTdAW088gBkS3wqLdhbbcFOT5I3B6Uh2L3F0cYZjTgULTFAFw+vd5EJO62H
0YnxIlocYCdWn3X51NGBYk3XC2fWxWA94Tjs2mZP7Im3YAR15ZP0gYl6TDFlJTO3ZV2xsdJbFR2t
1C5DlGn31Y1Og1+H8bm/x+fInc87MaPgSzJXBJe9vMPEx9RfvBhRaiGavpDcKDBr81P+mruZuafU
ggcDs9MHitdaCVA46GWIQDEXrNToCVzqVm4gznko9w77rAfxdCndHmTQHloyBBZgd7gleqt/XwnM
GOSGQOxiN8X90eouggf3jr3vXemO1uL0lvBI3Yrue8yhGlFsxQTMhjmZYf5ft53J9PLTGJTu5qWI
yA2moGDn2Oz+MsETPLj8DyhAaBvsz0dOileiRjiVQXLZawXmXBzwOkzs/FSepncmVM7ikX9Rwv1T
oCUL1GtkxxbrVJ50BshZIcgqOtqMIbgiEf2ObyArESIQWTcLzVYCLYTKCT9LC211nNoqLdXZb/tX
GshO423fTAzuPfbnU4sx0iAPGH2wIzP2K/zsbMVobPwMmTAzVSe2cj+yIzt1+ENl847si1TRVaex
VT8ypbCxezMyYQNyNgvllY1MG+9Vzrne4VNkGv0A8+rtWy9xLKojHiNsh8X7ZboPUrgA6WdMUoLR
reqQGdvQOQVgMK3BVQIZwXWPIxBnGLCJn0osxDFQSZ7AvuAmYfQNZAon2efOidl4kXPuLdGAWwjj
F+waBVdDE0ci2gWc6WUxAU6QWkcUodkxDZH/untkziyJqoFojcY+MmGvIhiJumSgLZC1V1G4aFgH
ErrY6MIESHDHMCdcC0XPLZUm+FJptP8VB4mc3cowPvfRAqJax2KIK4f3koG0OKz9gp0HpBMqkclx
ImfFyIExgjQjH4zRedFVCOOAOQsPYNshc66BGnAYjdxDem9Ab65BjfUhfh0DzBO8vjc3a7Ng7/BX
pALVA6qTF5zuY2TDim9vVuykfm9md7SzgOejd2RzsUoahYW+EpZIembUFMY7wLUydkgyPgdvP6Re
L8z2hrGBXdD2qikNtPPg5Th2zuVNuL+lxulPasBc0rByBFOg/Jvk1xspXorjGLYhJE/nxY+s7Ng4
nR+HrFX5rKvi5/Ys36QP7hlZqzE5qju+taH23F9fHNd7HTLP6tpcF191tQ/mo7+jRYifnqVnX5DF
7L/ye4o8iUd7pomkqZ7LYO4IjxVv1AUoge6bKX3wsI6QDpjNHaGy/+rhy69J9zQhd7LZcDksh/XM
/RB+rG6e6hB2m+qp2hdJm7FXhLjegJvbZC7KQbvAaOsMADJ8NUBTsVNtKxQAMj6psBISH9RzAhVA
YrFW7w4m2hy480G2eVIV1nZYN0tLyHho3EozBrMHCsM0dD3B8gZRt9IS4TNzOzqZC0wQma8kbuIv
cETdIBI6pmdIEyFnm4DfnFToHGn5hUKVW/TV6gp9VIIIKl7hveCoGKCPDn7nmgsDchnGnS5c2BOD
mL2emmd0S+/5+/qQPXixjdYrbtCxs3ZnQdLoiUHvci/lQ3HSR4PH6ORyXTKS3Jhr/4gvyI3MErSA
6HdW7Snf+UNMwaZYBZZA3oRhlQDZsddz5mNttdGeDShH0D9Ye7AgjKAylpqT4jBmFDK0I2hVgxwa
VeEjC9Z3cJDINjo3O4nnPQ9BHnbJ3PwSXxK398DQl4RzkkByxHN2mz32XD7mk+I3VDUguYgPezZS
BdBPOOOj+RQfkp4jm0OLDA953VH7obxgKx7jdNZsd0GLzlF6bGp4dxKwYYE0BrZlKz5oR9htQuwk
8g6cGu6oYaMnDfVpsHv7fTlAg4gL97E9uY/lqZ4KB7YOB92GdNVCFhqCIHInU7QKjPTGqcPM2Uxk
rSbEXaEK+gicMhLO1eWtxOEtHpRTgWRsdFlLRpqYOMJlxeLKHUaXOyTYGgYNGggc+CDzAcEFGEj7
YLI4R7NLjzHhG95/+/jtMdfRW4zNQFJOS5PFAcIybF/QtIuk5ggtgUYVv3f3y8MdFL97bpfhI/7i
LuLretqRPD4QnD0tZi34BJCjUJx1bCnBU6Wn2XzAB8BZMWfYcHR7Fy9qjc7cX8Ra2/E7lcTQHpFS
aj5UmEaJy5bpCs3JnmpKFGNJDZGi26K1jxuFopWYozgZdDNodYNHeySKzcT4v9yd15LjRraun4gT
IDxu4QGCAD1ZfYOoqq6CI2Hoiac/X/bE3tPSKDQx53JHS61qdRkSSGSu9bs1cUs0EIXfBpRervi8
2hsiK5i4/BHoIx79c/LwpBh9X3DjSeEd8f1fvwq5sy9+mikKGu8Rl7yjIj2lcgz8mklc1SIt0kmm
Qt21UHKPGDLd7d1jULk3HlY0tfxA8RBLgULB+5iVgTwfvAOPB61ItQOoTMDRg8mMdxC1zjmYRCSZ
uVwK6DrFV1kKRnhJj2JnyKyQF+KaTstNxjET3A8jt1acRZ3Huw7qWNTMXWb6UtKmeCvBSPRUPDTG
RlsM4XMh3gC6J/FBsZIo2mpWy5TmwnrLV8abeEgwEcV6qFKpqjPk0/yaek2kcQYjngm05d0b/DK8
77pkSIpNvtaC5/I4U+b3+LFQUg3kkPSfAJOhrzn3YOqgNk6n8cM9RXdP8qnSk3x9cZsItcL84osW
p4uaTb2ygmIxbJqD5HJzlk+v9Y7xy1W4Vfk6X/c7K4Bw8y/J2Rs4tS1Pos7gKHXKrHMKaiX8FdRB
5oI6tcFPbJuLamutzOgZFvHgPDy8sfOHlwdmcE6srNy0ETCzg7p5c42GtKEUM8IWLBFM0G+8YvmL
hA1ocMFeRblm+KC6FHOPOSBjJHm3Xb+hLg6HVI/zQA0OV5fESU8K2Dz9Pnm6kqc7HHqUEEqq2kUy
HMiP7Hi3E/QgHQuzFxRkiq49vUSjZwWC1ZR8jf+Kjx9sjkfaSORP3MRHaK6sxXFuLFqQwXopfUiz
KusDtjn3Zd9pMl4ush5b5ihWuKaCgBX/asHFVYJyd/UmQesR4zRvMuNNezNXYk0rCx6QOXJnvpc+
u257WrLJosku6yFDKBMWeCuPgZnmKdv1ehKJlmcSsRHOW3qUR8j//6h5PUXWz6WZ+FXGkwW/IvHq
xBb/Ch/Qq699vSzWVjSJypivnD32hJms+rm14HTgXYjHk494HnsOLbKifIETiFKc4j+jJJmdswdn
f8d53q2U5B7dIy0Zo3ZxTpo0j4e0mt2jfpPHXUoUXNwn5ebhiLZVbDm5p73lqbLI034rXv15yxb+
VvjHoFjnKS0z6XrbR3haX7ftD3Wm8+v5pYb18jEzeCvG4rgl489l76bft6LOE8vo5MHGeNqs9UVl
OCajm8f3BDBlJpbJdCYq/QYX/BFQnH6Dyvoyv82xSv6CWHKADD0yF2pUzPtZheKgAgmwHFEK8fTo
yXEmRYLXxZOX3vfIsfaXbetbXAeBjK+t/cnziXdkzRr8X8CcBQxGD6Mm766b46KYPblI7aJLh/d6
UYRUUgedRtBk+VdsWPVGjeuNcrAyolgPymeRDrtml9O/PfBSTjiPp1HHxquurEReTRd4zla5dwnr
QOy0hKCxrd049Tl9PSOiq+f/W674uNmLMkcgA0cOq9HvqeHQI9DRnSPJ+Se+MHBVuiU9ETUnburY
mAEHRcbMgPiAAvf79bDE5xspruXflg+wiadL/+cZ1N+Sh2QQJE2OKf3iIz+n4r/msk+OFID6so6M
TKYcFO/mylKqwS/qSFvrczmgaompJrKrPwG7QK9ItUXN4/euGpQJJ5DC5ove0jPZThFgemKNiJXO
f+eUtjx9Gl342b9yJouyHmWXc3Zr55jo9Nmixzi6oz3QJ93mcDj+CWClzJ7AOxOP37OGEr70n6gX
u/ktuAG0qB5s5C+0S1b8Z/QkO2+FTJS9rHQhn5z6c2p3S2um7p6sb9HmEmFHyz1QR5f+0W+z1/bi
3FiOJ5abgG24oLQIYsk9Q8A5GoyaJYrbNGSPC4lGZIkSg+aKJfJkB5y/vMtOodB4+qI3Fx30HcKp
C3jkgoFu9cS/2TnjJwjyiJ5ClOz3GVGftLenWLTn4tPbX10pLTNdqxCzVHx+7ja80yo+BY2ju9BN
rG7Rpepv9I5uET9DutyY+K1YdLudQy8W57zvqQtw7yl0tny2dw/FU8CTMS+WnF0zonz5zie6zNzN
I9okH/SPd0gQvD/QkANP0GpVvIKBHQSlEFeL4EL3lRZhFVazhqaeKxaWjgAVeh4Kzb8mN09UUrVT
UO6QECj2Z0Q7QqojltHZN7jPnTeNJD5+cuxKQefxqPjyfFwDxbGkri4VAjUkEJ33WErpmfrsFj85
ti8c0hIL9cq9Y5/iya28EYCN5zo8OVxJPuZa0Yua7hhCcQXDXJxa4iQS50+1RDcCiFCvh0CsLHG1
iNYKBdgg+MI8EqfeHKX97LzvAUorFl7FkuvoI5/hCMAJVsuPHDnAjvwgRJE+pCDwamULBdIHpC2r
VwfSqELZA4RxDB8Ykzt+d/Lw7GFZp5eccEU7uOEqLuLTPF+wBtcTryYpxYf2A+YVN4K/4qaN4cQT
MEUB8gFoHD7DJ210h3ArjwYO1SmYThdPE8vn0OVtEsfJStNjKytClrpfZ2h0PWOFSIlHRUDAysxK
KxYdsa90nvd4DHK/3iupHMkRIbuA1NfZFSgi9wcX+300oAPalAC1D4RYJCv5bWTYQDYUndPo7Bd7
K7FoO0wHpjc++1TIAGkUR7D6k7BMzv5rKbhr8K+o4TRC+B3dE4JQY6uNz2TXdMlilALtfMqMpWpC
O0/J3ml7G7sxi50xFC+ST2AwpzhpR2N9QTAlE0dD9JmDdLMlPU7JbpW6ku/XL6mGXS6eW+MIUquA
4LUX4FdNcc5ddDpNAq3ugdKelYvL3yufREA2ue5OCpMwu7tAQOrTofTLTLHc8yvritl47d31Ok7f
zzZeaKe0nTh9k13ZJmQUARVQJBgoPDR/IkGW0kCm9BASKwVZ1ZlCTfaNykAdNJPh/84kE9nlezMt
bemcSYPhjquRFlJ+FG8qmqMTXzV1NRQftJW5xytqX7ZGOMnTJrgXXV4T5AhVHwssMa201EghLm3d
nHcHbGeTHdoIv+rlRScb89GoXa2D6G+YJNFAlfdjTHShwmIs7WnnyFTjaos+fmqSB8PZ0ukLpb/E
F/PHGePJcXarhyimz9HWLy0iM1G2lud7dnwth+knqZ9NaZeWpw6eNdmphpjXcN2bM524PbjH9kpA
sOLdR/r3wR3BCCEvPzjWFrdZnlpUEjcODS2yQHNbDsHpQtRA+YrW9GFPXFEcQdmGxy0I9xakew59
6RXZa1YvNSqJci5YAUHrit7ywrFiuEPYzcIy6OkNjoDg+moIrY2ZDjMzBa1ek/O65kVoP8v5NKKZ
TsbFQwje7fzd2jQfp/0tRK2LBvHujwt9RWs5fdOicT1d05/Q+ak/dqKdqRNOuF8NCnEe63xboBqc
rumu7YZOPPckzcbopPcOrT/gsbWe0OYjciO6PHvxbV4IV8pfbZFgE2pqoCG8+p1Hz8jpWtN8Tg9t
ks9ftERNeglK0FjkNLbAcNpE5qk2l9YahDe4u5y8nkCEFR+votPzVQ+HQOgmvX1Xu2J3/ry6ze60
Q8SG/IK8GHdMnkCTqvdMKhqhY3SiVFEysVury6f/5OgiUBfITYrpv2htRTupbLSNsnm+jZk48Otk
EpLmhXEx9yj0iFN8cfX8gl5QQAkTfxq9lhOasy4UnyB+cQe5xY0P6t/a8oe0b0DnqZ+dam16J/cJ
l33JCDjzzOySPD6N5TPmQbPvc+tNfOlpX7nyHuE2KSj7dnv56Cl7aZlpbH/jRv9CWosn8C8pxv8l
V6dixtBvNN9wu5zu/cNEz8cJyJbLZlmzuVJyei11R+OonLXUE0LrCeMFhGjffc1Fs8jvXTiEKAvd
F6+5pzG+ei//4iIHDSp/IhYrYOeZ8w+APiSfjSX7cF6UYGRUhPcE1gwKcJI2oL1CNAtW+gudRZZC
gYtEhE35NMcEA3zeUZXw54BEFTqSM1YMsVFixfFJjI4rH2ULP0P8fgxeYePXMCWlh+/VRUVu30KL
MhNCic/BOCrYf76Il/d/mVSfmoohGxjBFHR+Igzhb0h1RgjB//6RVP+3r/8XqY7mkGkn6lSXEIjL
fOVvpLplGpqkSEghhezwdz0ijjTNgHGXETLq4gX9S4+owsPjI2V0ls7oIPW/IdW1fye2pybxD6ai
oJm05F/G1d9WvFQ+n/JxIjN6xy/YCy6AbLT2okc4J692pi/15dU/crTdItlufB0wRYrlYj49FKHq
DfMykwHAH850RTzY4XZoouf1Y5Axw0gH4dbxzUP+CfbAd5hEJ8keZl3428X/i6fW+IvBX394C0I3
8NtbOBJGeXydSAm/eO3h4p12NKxeH+Xxc3MKW/82b9fsopk0sVE2Uq0bYLw72fuoYqI1oHri67qn
X9k3UFmUXKD8hA9BpGRl2m1MH3Hj4nE4JafovCMrk9i8uFmgi5ETJDHXJcFjgGHHwFhAHycgdZtu
f+HEEU9ZuSzjeiuwzHHxH9/2X945lb1KYT0wXPNPe1U9aE3dFkwfE22Xgoj+5nWrx/uYiNrzRqNn
2DfboI5+uuPmDspi7u6QEzQ6eXQP4TDmRYApJ0ACQOMEaz6/wi6QyQe4dPlUNwTB4JQqFhIb9HF5
/WH6qe6LfaT67B15/woZr/baH+cVez/6fbjKv7+vMlHv/7Ydszj/9RZ1cQl+v7MnphtUI3dWDwBv
XTmerNFzw5CKE/jpvxw5uNNp0TTSPCiRDj/UR1P4St4T7KIRaknr0rLQkWuf+dxcEu8myg5uiOkI
ZlldjW/IZNkBaVKBFScJum4WuACJ5fgcqbRUgl+6wyhV8zojxoTeu17UixGmtl5cE0GbHEEQ8x8y
vb6FWGzyk8YWLQMdPujiSHUOM8Thm89b+ucz7W6VkvV/TiCE0ZFoPiQC5d/3jQzaxRNWhxke4TWc
2rT6KZzHRoq1zMjonzLRO73AQzVHOKjqWAM+eFBXc/8XHc/WvnDhmx0g7ZXJ9TLnJrWFEnESc2Ww
LsIg97Re4Ja043XA6wtkjofeeQjuOG6hcHhReOGINqLRd8v5GUIEJxeXjYwEF05xdpkfFx2FkMql
P0JL49/oP5W1tm7etewuwPQlzVk0Del2vSpVf9Hgyqf2KQiayMpO7xfsHag0ZzJdHYQMChY6TX+c
qRg+utSgdziyWpF0BgVqGi4fi1MBzbFSM7LSizPFlHFNQBzjm3eMBGoMgZ9cQZkB28Gemx2cEL8o
l0CaYZyQVOiUUwwz43ZdAGmGnZUZn9K3BUU+4TN1kGgDr+Tn/UDp9vj1ksmsPRP0Mbsgwa6sFDVh
KX8/P5Elm1VEVyG9nDuls6Cs2kNr2cQv3yAxc7/9tEg9WgPGLy+aDSl0653LiSLzJTFsAb8cYzrc
/L36GGb19gUDQ/oo+DaoZIosZK/9lFbPDGndwgrBk2F5gimChiEs5+hSvsqtjoJwXqy1BVlqb5S/
2yMVL5yJc4ViKBaT5SM6URaX3GKW9QpjAqROCX2ae/KsBsLPVxg1wte+WhtvpDvW+NqA6ZqM3CV4
NUlwH9/GekpVyP0BdwTF9ujYAdcviGMu1DjkX4rtglVKExArtJt32cbZirobPXGxogR9OZq942ci
YVGRuFQfqD+3QsJQL7rVNA+YZHLfnFYTfgolMJRUxwojuPK4uAMma58Qg+IOVu/ioR39F3zBAGJg
hUYip4TNRj2M060AZoItdM7capO1rc6Fe65mfUtLHXLnCHgy3VwAtfOIcD7K3ilt208iSPPA8Acg
Z3gBmg9RiZ8TzT9v6jf67nm/eMCUSnMCVwCnSsTs1eyxeqBAqLPphvNCdP58P8VvF+R+2voOXgF5
/uK4OPJSnmv1a/IhI4hCxAgy8AnQ+AiMmbzjcy16vLBb9dHkU8sEJyLcRWC0NPCqVyI5/+B1hoQB
XBx919CdfBeFPfD5IwxOPmfDWVKVLhi1RDANFCiwii8jx6IzqOyOJgF8JH2xEd5ANoTb1sheseSd
AA6LFVgVT8s50QXVSb9lLJr1+cvirprOTnDwAC+AXAJMQjgB3N+BBMCcR4glEPTffhgw2iWahqvd
zRUXxYeAiFbTEI/ADIMtwNIJcAz1U1wtJzywhoMeyhlt3FUOqWSAegTG21pAv2zLCCfuMzm6wuSX
KEsqR/X3CJAAJQfnbn+9XHjj8LRC2QEGcg1BLGxSMYN+R6KqW6/4PdIPCJrQyb5buD0TBOaZMVfX
OJfsU3KH9rjSaAw+A2aSyRyf8D2WshxtQ570qChU+4byCb+tD+o/K5CGIUvKEFCB3vfzni7ECobN
MR1Zz9w4+n80rJ7+KdiTfqXESvw6tDv5k9krk/mQ3F/2FRUieIQUKrEwYxWk5b2NK1gWmInHZoKZ
1szUrEpun0PSziBdTvMJLivi2C6WfSZ6CwLibB93SLsXUqSkUiYtjjMjqFPVv22eu0f0TDtURzjD
1Oy4exyu7xP6zUg6YPyF76g26gGmIxDOrpH+gwC+SKUfUH3JVeJHgnOXgNvqjZkW8BmnqHCK7IYj
rI4NnqjpNt/HZEhr21NtN2+Yu7iqnQu3jBs5MuJjqsRYtMfYmufZ8b3zMd/PjvERk/EtOm2e8biU
swKs9TDZjktrK29wZuCvBqqY7Mhbx+C64eOjYWP8ltbG9kYGOD79t9uNiUt2/3KeS6FUuRy6w7hs
EmJBifHJS2EpnJA8vsSoEsJHVXP4KG/iFV85ekVshlsQtLcSiAxNBMfcHXEU8yNokCefT7cRqkXb
/EauiVNP8ogYAifuYgDagAmSieSQd4Ck1LL5fH7fLITfsXNWpF7aKC2VEAk6NRWD5oJHcGWjmevQ
y9JSsFR1dHct6MvCrWERb1TP90O5mawn2cg3u7roIA4YKl50eq/WBUieGUC0bGzfekrFEkCindwH
XsDY+Hx89+RHHlCL0VXjLgQvy+fPTbu5pM2sXzQoKp+wNTrd+SseOEXl5RkFRhGewstX91UsUZqr
m+P39VsMxnqn9s50V43us8nqtOz9Z9LtXt8NKo3jhih8QsxH95lgBeEf69NA3VFc7GZ1Spn0QGkh
CHyOQpJLby/0GWe/SYkPBsXFtxQ9YXtRgCP2MCAQ8IwHH/QMXN6HxwvnLw0uqNibru5pd/kuUaUC
2C7VmLls3yPekQ8qHxJ4qNnV4OUw+obCsg+MiBg6twecuBFQCBPAd+duwtIThQYK8vIG+wBT4G3E
LRY3bAqMX9OaW54OvFokFsKkGpB66l6jboUc5ciZj1I1uAKWCLx5wmb/9NGl1AvEjbbuCBMDWnjn
8X7e5MvJ53EDK5LmHDp34TJNcMyU2NW55GrQrXBaLbRMVHfQXSgvm6z8Qrdh2JNZtROuUPwYa1It
fA6fzem9/ClqujMwjWAMQDaJV/BxPSwEvipAXzJWwXOL7RksdqBNQqU5Oui00uNeT66xmk0BR8lI
cFQwfzXLyUU4OTfZrnkUn4JEQHRCurzTfCFgW7If/5h+KHi6fpyAfuuFHgAMBUpWsetDUR0uKWK8
WAtfWyXBrwMuL+jw2w4Bi2CI+oVY6ia+lGquRiiQUwLrESo9bL5ohtVe7NHgsb3Xz5D6CsnYfPwQ
nFQlwH94eCRiPy7gaDh2kwIFIMZhZNFU5b4OvC5EVExPcKtohMzGqgr+/FgU8+D8UdOCfaCb5THr
M7gS34LD6dIKm/E0eCIaWuH/JyODAg2fbkCR8a7iu/U56qcO+XA1nZbUzqQxvGCTNwjJcIqP/iCK
uezpa2wgFNneZSWzBXxpCSOS9ub7P69exXiPj5xgLPaMn/h3tLRImkRzGCZIzxv130CxnB1QziRe
I6tSCDX5QcwC81XEiJWXPRDU/bIJujsMn3qipHmivuHNu38IfViNR2V7nzH/4K340SPC/Xp1Tici
MR7IbHWEgSpU0BiaC92dxnlmrvWpfeUQ+M43Jjjqh/kT6H7OUCUk2aG+EFZWiTQUdSG8HCst5UYI
RcFKtDwFLfklYHxX1G5wrqyfh+r9rjjjQbAHTP5Z6a7OVRdENkq00FwzL+m9fG93D8Ux8W9YNr+3
7B7fJwq5ZEzxmn3kP+VF9SXeEGxbMYeBgj26h63IZ/GMecWNbHfj2TYzmT5ZCe7fHIiVbOdTW8/a
bzkDmwoMrko1lxeI2jelBIpvP5iWsz9tn/vn/vRFCBgg8noaJHqCJyrK0cKdIjO7e/X7heLSsomQ
Mgj+IKyUvJfP6zszr2TM6L/OqJzJXG/l7BmoM5L3yyBPkZRFN5Qpp42OExoB2U7Yoynl7+JW8fpu
PGxP7/per65pjwDeAxiT7NtHk4GRuY/oGJYzZB/+I+l3IlICd3KqfFcL9AAxxxHRLFyheicdTtEj
eSB17KJydeN9b/RPobE47+7fFA3y2a1Ir5VtKaGKUPjRJABDcMQm5/k1lZPqrY+vy+k7h+3pp7nn
mI/0z3JlZtcd3xVV+8i/1+/xReipPTCc2pY/CeVLyrTdTX6M31o8xlOwPVD0uI6H9TG2+N6K9/RU
Tv2TK6MbqH/Q6LkUSsgCRS1hBdO4fp/86Bk+sewSIR/J4ZjguhxSgimSmsRaTmMhJXlF3UaljGjf
5ezJuc/lSIfFeYkDFXELGu0lcDt4PZCAa4aKJ8OAnNCny7MuI9exWkMSMCzIYtANKeUMnUBPpiPK
OEVj2u6NdNxjws/Eazim1eL6fk6rt2ExsKSEOBWdpqB8Qb85qt9FnYkJDkBUmCrUBSYFQoLUN3Vh
pOxV3jWuEnF9WAwnh4t83rFUJnjHNw+/RQQrvakRxYT1JH3P1hOhcD3OntgDhqRalGGbFqWnnTyN
FphK7OE2iO0ZG+vmn6Yvmqtb0r7nmf7Jjbwk05hdwTZ6xySvn9t6c8isYZdgc3h9VgueIWygS9P7
SYOXMN2WG3FMP3WSP3ClxdgW7Pftdl3a3/X2uK29dR0SyZLgbQ+rOYkonRu9eSHZms7A56YXUhvZ
8z35k21y2R2auH34/HjwAFCv3ThXINuSLpp6XHrEStx1H3AH4OEjf+M4QMiCMgMHPDJhp59NX+Lh
pOS6RCckqY+DvmYbm35vKfvoSETayJOAmDZUowoh7UB+wP3oEbxpvJ2gi3H6GQxwiFpUbfNLlPN0
y3F3TIYI+d4xfry+LETRzaEjteWGzIwmWEXVMvEHtKX+ET+mMFDuMYN2W7h9PM5TB/20vihY7Q/K
FiM4Uag+18yuQwrqXT7uLT4YB/lgH+fPmQQiGTaXNqvRlEo31FE1tZwy3v1XqS9hvJjiwgNEhsPf
Q1LqXwFSv+PEf7IgMRozVwnn4IqhdiJN2iERAkGpkiF+EFVnYn1ahx5T9wjWaLqcbIxnDq72/uVf
v4dE8gdgxC7RgquHL+Obwzz7hkRD5Ys4yKmy+v/vBRPGKKkGczfMP71gMbi0nhqjAAkb9P69UIVS
uJUwSRQEn0I+W6DdtyQO+G4uhNcUJ9GVE6U/2adfqKfEUjBoAyCB+5kwW42kDh09ep15s54wEtPd
Iexd/P2VFrD4n8xeYNKmIoF9awqOtD+BuicGbx1vJS9cwaAxWQsJjIS8+/5RCio7NX+2e9EpEFXl
vdBSlQNbTT2ngvxnMB5JdH8dt6KLH9QdX0XX/m/UwB9eiKCMfsMgu1Yb9JP86kORSVLjEoLisT+m
bErMDd1+VCuJP4N6cB7AyYi8FJ/ULgDYakkdhdD+zNGvok6SedDGuGSHaz0s0Ai/HkAjVkTYNrEc
Z2C9s5CVOSNqbzIC0SaeZlL6Hy7rX6/g367rn2LfLmZf9IrF2yEkLX54p1UFhjPxTji38A1TwGt+
lz5dffnEOfYIcroLDPRIAsqWuan28+P+UXhTGwbMbWZiRplNGKTxOcnQ0QQUJ1kzxw4NTa0u9M3t
bYrsXaHT5OD6rtPJvEg0T8LwbL7168eXtjf27VrI7Xn6z7N7yMyOVBESlRW4ApW9ld0P1e5JMV1S
61J7RqLt09/O+y4gL9hDPR+L7VRCPY/XoQka4GyeQ1+DDhVgwxTFzzE7BbmLunE/fAqhvbLkVX2X
OzVTlu37KRo2zADalDMVA5KEUJqIE5+DXD/caY0443W74BPuNlrAn2RNrUyKwIU6K5fHuWCRi90N
0P2eIA9XKlullftGvXBcPBOM9ianz64AU1wKcAoPdfjdBsLdhHkKkIHiFTxbRWlV4wyzoj5WP/S9
hGQ16LFj31wxQDO+B7Tvfg2UhwBgYXCU7ku+FOWCI2H0OaKyhV02kseSHTa0fl5CodiV7Hc8tWhA
Gb46ZxrorJyDnCE1m7jf5/lkcWQn+PvV9Yse/btn5c8uyeLZWOOUh5ZJKRHvPyZwk3AJla2D4BoU
EUCdSGSn0d//3F8k1d/93D9RIfLpZejF7dmHB0a60HjChUAKKPYT1QXgE8qBtA3wNDty0v/4vv2n
t63/FQOFZxSjK+yhJUt/4inqZpTVo8XPf9CW9wloo0vuDZgV6YlIpiqvCwznOdNm8FHJkGLKdOEU
IJyYE8pErLcrqDpeJcSPwk41gkzh4sGP9CKPiZkDqGyFQr/Zm9vC11fyTEIkqAc6kgGoio0CHi7H
ytpclosaZ87FkT2MLX6HRx+x7Ew4J0qC65q9gg+AbjsPhpQkCPpkppnswd9iNtLlZP5eJMqKZCak
KTITvGzRl1R01Mpy8uNCZfuzXB2hvJ4uwYf3eX4Yv6lylJfD1Lj3K10dIhMCyvofVzZjdK/XNG+c
nKHahyMDue3yq2jJS6SY0WkkgQZkANvGL7G4SamWXeEbTISPDflmBQaBWygwXyyfEDLQO4AR2j+3
9v+jgTmShjFbJ0dUJfxT58n6O4Jalzim/khQ/9vX/w9BPf0H2WT6lG9L6q+qGL8R1PyVQRQ9oWWy
pEl/IqhlXbcIKdVkUkm1KTnx/yKoBYWuEHkm3Nqm9t8F5vzFAfz7S1ckkUj/2wEsHS8ErXYjEh8S
FmRnAKqEcjqAfgUPVCqYGOeCuupRosuolXn8Un0pCK/Bu/tX3BP95/GQPypnvFzcq0b0AvoVGsFR
IPE9iQPJ3Qy7Y3jEWnxyJweQfzLNogkFXgUOI0GtWkzjNeximk0mmQ7sW8wuzMFi0iiRFSYDhaPx
BLbIVGxdygadWBGSxb0nTANBofRAXrfrk4tE+JMzvW4ayx1RinE2SbACy+Ohah4OYy5K4nQexoHB
787k5uD6vobNVuq3t3OUW+8VOmw1tMaokkAneXDmjbNX8OqcCKEITvMbpAVsRqPinOSc7rMj8etH
NFQAlC9wbLAXajvTa1/JWQvGcXXN3X4ye2ifxbJuNoR2mg+n4iHDe2FtjrR+jy+zxqdo5A45++eP
klnBwbXeTF9rdYzOiqMT0PaFBzL6PB0eiZmHShFMyvce2oPUYw5BmcmGKwW7du0QaNru7/iIfw6P
mKoAuectxBT7bcRMW7miBxsz0rPI0bwAktezu7lp6kWL48FYycVPc8PXTp9kw6GK39OqbgUEU/PG
K9U2GWL4pdeuVROaCmIzm9SOBTXMZIKGCiz+Yueaj3yrOxSAgnIB6Ll0FQx2dh/3S9qr6xwD8dWG
0Q46/54iV7tv6x8oyjBziHTb8yH/QsnVoWXut/XyhuK+5kue2zI+Ikoj/tJXP24fgGRrdc+rPMeC
MecAt96QlBnesNdPVPoVLAOt7UIP22XL3Pv946Or/AZKJsM8zeqb3XD0DOTEui9QCkRE73V6/lGi
pzzRud3ebpCBmBCJCGKo1UV0TC0jomc36WCkTA9vT/PmaXkkBdAIEZ9S2E/JRvZreqyXDleHhf/s
o2NcM2mUEpBEPriFlfXfJLNcgDjOiLHPfnURJzYDXXFrIyNtP7rCwWX4tLGg2tNA75enYULBG5Wg
zRM4BMRlaoZGscnDKyMFCXQXMFK7E5GXrSt4E0LXrFQL4AFsYo9OlccQoWs6+NTAAfGhXPobE6df
iYAH9uOD2kWebhn/WH/lK+byYA1/ntHpzaQieH4bJ+9FF4lQt3AvFw+GRT4cUyuuQ9I9g1Zzicsu
NM88OgXqlDW5u6QbEgpHEn6PKvbYRypr5ua+MAQ3wUNdFxxbr4BLhYEU6qMLNxr2rIc3LBm10MyI
UpDey7cHuq2BXn/ORAOuJ3gQf3eG1VqOjWM2weRjICD2oCVk8J7oo5Bks8GcXdV0TERadOPj4OjT
oCHi7uma36eLfb47hAVazEgBdu+D6TjrGX8CPInLk2RFvGKWcx5peibNYapGhMFPm32tCdzhaQLC
S+/ScTViJd9OPPNteKVKHwyTYJQzRd+QY2Q9H/TE0M/h/bls5Nxr9X37dQRdNEj9as63hcK9a2sm
kxda2GtF5czuraNSKvbOuCVs5s5AoIe5lFVs66OrT2bD+vp0SCUpnbOhOJcxsdoZoIleJ20TtAQm
NYvjg4QiTIFLUryWx1ClftmXKA64tyG+SqctPeVTF2mKCAJM4GnZ+RCKFd3JrmtdxQjSF2FOLgHg
2PjRWtt7JdlGjiP4uu2u7zxqs/uN3H4f13ygJVyyHOdD+3a5y+6FWz3OjdGxpnMydxcnvCDMDHbP
wsQW5N5kdobBFUW6sJtOCk89s0d7ilbZr28+fnXp/UWUbwjefMIwsBlOTBingrnttHIhIcSbBGrn
aXj/uGpTBKLY36pMzYlr5y4Fwy9LZP+w3ZJBRWhDJfQ3F7+9hE8lGRivxOwfeg/GuYYkPSsIActg
1H0V9pHNvrd1pm2ev2TVKczVdcrUD6+p/k8XPRbTJEwTJZyk6Uxd+NuiRzZU6vI/Fj3/9vX/U/RI
/7CYw8A3N3TCBYWI7n9VedN/ENiuM3GFpFdmLSsAAv+TEjj9h8HIG+L5WeKqQQH0r6KHuHdjqlAR
GdOpKiPm+29UedNf8MYfO5o/vHTrTx2FKj0e01Z5nsKpNCxL8LNrCW+od8HtnPuW0q+J8InPpwlO
z4HRI0wdaaWaubLHVCUebrhh9KkJLy0b3VUs8rlMgzFuhneUckeZ7Mu2C/ITzGZO0Jzaro5lPWee
B0OfuoSiwZUvpq89kK5jR+jyl8R2X0ZGTm757cdFJ85cutuD2TrD3cThPbGPPN1E3SN3LpMrMyiZ
I+qbJRN12mdg1eCHpzpSTvfP8bzWzowY1Uhan6bWtZo9tUhm+IJ+fyyqazNHQTlvi4s71ohq1Z+v
x1ehfHcN8RDtFzeEGSjVh6oW3uP68uonlvehs8JBJNVSCDB3yyKk8HZG26Sfls+ntr6b8MeMa2Bi
DCFqzPSB5DBle6qhberLwmFk0HLy7N+6x9F9jdPldZSx7DBdgmENR7iEUrtTqZE7Z1Tm26M1HWbu
UcWpw9D5cvM51uNcLh6YiApTDJlFX11CMIjkaqUfrVCpxjfyuQxnkKD3+4f8/7g7r+W2sWjbfhG6
kMMrAjPFTFF8QckKCARAAET++jOgPr5Ot/pUv3bZ1W3LogRSxN57rTXnmE+k6E0EoSnPqUYb4eY/
MIeQ/rfICwk59O3G7E+Ajh/qUN3J/HnWNIQ09+GpitiGO/lx8oto+jAjt9OCbapzZAzbO1VkDrw+
VNaqSDIfYVxEDetkqg506TsG/9Cq75ygMjE66VVEcwMXgtzVUCbbpSae4sT1idogWe3vyvg/WmFJ
BC4QhYaqVtMptv5xsQFrRSv118Xmj8d/X2wkkhsQ+ap8WVUmj4au8ncJsPQXSC1Jp6hTdeInxuLm
+2JD3oPIo0SytqT/XYd+qrA0g1QbuNd/a4D/zWIDo/rPFudPT51F79cKq63JXmrVsJyFIClV8ynt
04VMJD0xbwV5Byd34JhcTtYkucV5NwnjChPL3ngPnh8LE5PXThPs4IBaCjAEBRgnHVuFCtCQx1oM
uKusbxb7I8CS+tyqlh1Lr1L+HHWHtLvc1czehI9ptg1Q1t7vuWu0HC42frZXKt3O/OM9eUpvADzR
SN76d5VwZdT4ADJb6ZQysyUygVa7fD+JxdWyOOa+hVgpyxc9eYphw+u74ElDjqZwipK9YUBSEXZL
s4egMxr+/bWyGY0OuVsyTaU16MN46J5LQsKjcxBizQoPtUo0gKOAwBqbngpkHMKhwmO+un+MyJCR
lsq8hv+jGBk9YGPTEYePg+2OkYYzH5VPmM6wVkv2sV+3UwKIZwWAEPXUbIUZC9BSfbziIllrY1K6
F3y2u1Qk7cWRh5fSv2Kv+iwnJpOe0iPnammc4m6TMeoLXOCo25bJWe/wp2JmnCIcQHwachrmLzPx
YL0yT9kq6xDJIjKhy+joUq7+BPmNj7erm4BICbwKyFQy4mkwf/Ije4OdHKNSRJgTuE26NArANWOz
XXWV9R0NeGgbp1u/5TGFm/XOY8JE7WbxQOmqusw2r/wlvSjmM8PEVQJAgYJoty2xSy2SJd+hf7/p
M9xKneE0aPc4Gb5IUGqqsT5k8FBPUlaxF4t+/7eitQvN4UMsXylaxW/iVuKUqzktdhNyo+Z8vIpB
y078bKLhSMttsoUiaaKkc/4sWXAenzgj31iRn/rMoXhSo6nAIbtdEMlgcWZ/VurzQ3Mwvq3aFw1f
7L7qXYqtF4MX8/4m4+vKHWXd17Z8GA3z2rogioJ2N3IEPuWkoTfDRYaEq34LmALy06cCqolpdsTA
JTIj527pJsVFRp0beGDSR1zPg1a0vGkW/KO2jlMPa2DlBPO7ZQ/TN6GYGCekU8Ul9/C6hYTcA18D
WClOQ8SK8M9JZgAksNM38ZnmOgPP+98zbQO7GG/h1GXI3curgRlwBPtXm+QFqmc690gWyOVkLu9n
G9TebxTSwrWdhGcFilC04rqha44/fU84GyDLUAu/mEd5S1iohNoysMF7BvFSzhx9jigX8fUzP7dh
L5yVdbeTDxFfRJXsVUDqI6HOb9PhiffEMqOAZUroIWD4Ig7kDHHLZTVDCMO8EyXpcsTeRSdz2+C1
RUTIrzteztEKSe1+P6WQCa5AfjYd/46AHc/s+Lk4Y04UX17Fn+AyTT8o+jHG0KlALVjxzUzWnWiq
Q/VhWrCS5yJIEgQXLdHkSPiPsu7171DOJDLuUFEM8OMaeaPx/pijUjMcfSW88jkZLPc4doRiyTOt
ONs8kdVZPbYhIp1sOfom+WodPggwymhhZ/1WZWjKpPULsUZjg3m2OK9h6NUTOsF7iwWBqneqH/Ol
eSyXZKzw3hxfXvlFJSlqLWuO9mS6fGg/JcRqyTXP1SP7vgCCSx4NU/Ph/EDaR0O2C/D1SCy6Vsqb
ssdi3vnvKJL6qiFRe2/5OpzQI308W/Nl27o/mZuxQQLS2R+29eOiKW83ah8uipjEiS46heRZ+qph
epB4ZrlC5uyDRnt4aHJTOrfga8iJN5/CSLFJZfb8Lp3mBmCQMr+5pBUW9i5Dr6EADTWHypWQQ6qX
QXUbNF1RyCjAd3sYGeVytCfV4re8depsbvmQbspNBf4nfpJROjGz5uuTTgx01arQrpAq+Ki7VVEC
5BdmnVm4BjSI27pNmPmoLqnqs7+1Z6PGncSfZXjqQ1Y9keH8Vnu5y68VNV3kSLfbRIEzlgs0/GzG
KV8ngf/ooYcQWGxwYD1lEYTnP1dYBH9Sh/x66Pnj8d8PPTK9YwClY5iVpUpE6f449Mh/jUFWliFa
YxGFJ+rnQw+Fi0J6Kd8KXijX8+PMo+Ly0U1Vtzijyab0b8482v+nwPr1yn8bGQlSIltKSMS3KF7L
lDBi1ODS7GZISFU+RboNNy8dpvf6GvkyYzynyNlrMI/K/jkxOBLItIpWKLQdaymuH7tmU22ALiyr
Q3W47+SPckNHBeKctayv455fT0fAnwZRALaAhyf92n4YUDLv13QnEPayeOBSGlkOiCOWyQEr+gc0
KwgT9WtZX5AgwsDqsN7QDqq8THbr1L2jYbVHK49MrOGI1XYtcjsMmtJ2udFfG8SIaNjzA3z5+ubS
hxa+qWeNzvKn1NjZ1kpNG7DFe7MZ50cPOhKDQ1NKa+zhWOziCU7rGxNGyByBPUBM6j9zIraPaEUj
BAOdaYcXMBnCplr1AMYL+oOEBzEVl9CmN26ySi4i0vlyBWFs/ugxXHvmqSwug3gWANlpS/8Ukr2F
hYwYTXRKvVfBuGKwHHgkcuikiyHFxcwuedSXA8j6nKBMz5c8AWc89QwYiZOItfILQzK4kYwqfRZe
43wiowIZ8dGKnUEBeIHXtQBiNNNsoBRVzT6Nb3nSoxRQXBK77ksBkSdPgCXjwSKIQ4OA9tSwx09q
V1g1WJEEzqTgXwlxfk6BcdLNTiSAJqkKeNoCtMayE/ZuCVQaoXvqDM10AG00sFV29M7F7iL4jB9y
uqIyCdOhRI02u1nqsg0sJ6nZSnyl2SnYeNsVB56mp4fJ8UwQvawTiDDzgU9IzzcAlTA/OFe3qnPr
FhDQeRP2p9tCJd5JDw7QXTiyTWnV0hK/r0F036/aTH8tlAVeuHk6A0/fvJMOFixlT0eGT+dTiF7a
1rvvqFH9+CMvF/pW3gKD2CIq7XUnGBBt8mK+FAvoETILNH3M+eOCaLt9SZ6TxxI1drnMaWctOSxq
4kJFebYzLK8HzDWs/ZEx2nKmAWFwbS/KrgudDBdd5Nv8tsR1HUyRtWnT25y2sb6xdqNIpsZvUq1U
GtWvCOa6T1I5vwz/4gXB2oi1g3r9Wp7vKPHivfap0/9Nnm4o3xEH4gFANDsewh4e5yaOIuoh4a07
6seF0yj973bdjiSQmeYNUwROrj+rJxEhKcxy3MERJ8EWdt5XnFSytxDsI9m3X1aZvUrst2JuXtKj
9Il+LdqTFTnyiFr0VVkp2xw320A/V3UC6eu5NAh1k5xaGD5vVbKxgqyaUBOZUGjTvSk6VvhWgEch
ik1f0YTkrTcG2goMGYbwLIabAjQiASWGMonKl1In+eTOOpTI/qoPGpanicE2RmrbrCpOCb19bibh
jgwAv2/FGSdydc4R3BLVbanAVTvdBKLSHNVEz20PH/xHL3iXr2Xm1a1XQXig31DZlcFeS1qMsbai
jzpYpWE+FZAAi3tpeJBVBujR0D9uysaKm6d7iTWm6vBxdPRJJW9wjB3Tk7fqSUIitIT3bWmu8pHn
Tr4XkXBeQmkdQLF5on27FFe95nVn6ZV+UHWVBYcLMAukL7T6JUc6WyIC9Lu1FMRVR1AonOTsjZen
ieCvOx2N+jbc/If3bfZNTMMqG6VKTNX/tW+TKf7bvv3n47/v28pfZKBI0Lp1SWGXHbfg780KhY4E
W7nGR8n/Hrfgn5oVkiKypeNatr729J83blzVEtoziVTLf51+pYyKtV86o3x5Tiy6Kus0arBW/9qs
KMuiqq3m1s9MGvNKS95b4cpPMPo07HcK5bK/kZJJy/xVeNVKRgKL8J34HuUCv+mpRu5UiU+DCcRX
AQrHaPCBwGdfWdMRVhlOYY6IhFNjx+NczTte2xGo2KJ4oA+oT7J+WeP5KT5UAuuUcQZEomuhHw1z
H3R7yv2AdMXBNkYKmnXB3Jk95rqOn/jhtYCUUJSiptRt40LK786/wrsMjwAk2/uHhXEiO6qEA71r
0N8ALLv6zRWRRBC2Ae+ss63BrVmgcD9lzC85/tp4DxlE6GuKQoyloxUWZiE5IXRnvmA39CIy99tw
7JlIsTE/+FWE88gAv5IuRipUuSmuKcSoBKfmyK9OC4xWvCRfAFZG5MjUSYJ0ijv5DyMyi4MLXmFo
vSBcIjT/WGEWymQEiI1MmdF681jTa2YDgjeCo3OWnsr2XJGtQqTSSzj5kseBg4MBXNlgz9fRVa5h
no/ggxEwVFPCMKddkGxS2e1JHWXyc4HpHR0VBS/B+KxGkBnEGwg8/B8hKY9myHkKrhE4pA8Wozsh
C0w++ZX7rmJOMrRWNfo1EkCIAhtmrQye/DHC10ntxFdGBxXSzTdWFB/mVQxyB67UaCGZspfPiMnM
ATYJzyiGSWag1yFSylfTgYYVeV0ByZVj4qRw1TcDfq8mIMP0TSgZr4UukmGArTXWM3axnKEUltWJ
f9/QKHCDI6slqTUMypX34UZznngvClLkt9ZLXNh3ydFNEjHp3CvzSCLh07a2IUcykIT5rsaOz1kS
x6FPov2WGVcAp2eqvGaiJ61v8EQ6L61tHfGYRHjKxMR0Ecy7xFUP0RdeRn4zDyBm2BMRsbeBJwae
gjOPPgKwQ4O+m7ZTmGBmV4Msy8ZpiDiTHTNFVRe/VN26JgrnBhTAfB6mJfGhzFqNGS2KcJgnJJEh
FTTWSgj+CoFSbbdbmjT0ddSrwukxh2yNDGnDu7SJITKqk5wfSv9EgxwEkOGvQvOp7IVzrDfTKJAV
2ycbBvyTwpTWrvDZ4kvAj9TPxQJRanyIyknYA7UBmRny/mcYvb4RiHff6ad02c/18qV7Ct5SdEYM
hi2V6BZnWN+RZzEmxkD0NJwLHOL/K4X7jxaBliYxY1MlkVX1i23xD9oilt4/isA/Hv99MxH/0mSi
h2FV6GMW15h0/H0zEQmboC2ujxvMj5Y3Oe1Eto9Tt/Hj32s/5m505nUDTAabzL9EXkh/Knp/uV7t
t9ma3plxbXQaR3A0MIOO0DyjslFobxWNWzc5efAQl83saEURErb/S1FMx//3LWxs2vPsJf6jIxvk
mf6saMrToZKEu5bM9FqSXT95L3siTurMbmWzWFZCpFADaRNLRM1YzbpeMbxAMUDs182Bkd1Kk4pJ
3dxgFkYJPMH6ttVKZmFhZK4kMVl0ks7GpMrnLr0qzbKNPqLbLGMN8jtCgpsCJjH4Nf2ziHtPTuL3
kEX3fgMmJPnLoYlOvfVwLSQctzrctibcgVi2XDWXWQ9oaYadrWXFk6/fzmEn3ez8Vj4ZIhiFQIFL
/6C8KLLm+igRCwzVNteMjdRKqyCuNzeye8IHSn1IHPQMXN9SV7rSnpIKA68eyY2tlbVhPyJ0Vj7r
bdkbriHCsUVvL5q3pYTbl71MopsZo33JjXldpk6eGfNKDz7jztwqWU4glYhfh5jiPn8u2m7dJ/1a
yvFfNThR5IDz/3i67Wk6+bzsy0oVkmXQUkpS56JGZ7fDVJfh+qrUpRnGnpHSmB0Ga2UOAH5kDA6Z
D/QrIHC4e8mF99YcYVfdt9x8LXnvJClpSR1o9QJtlsbZljGr1OID7YJphZ6CNGknvPu0TB/HPvnm
Z7d18tB3asMepbu3anGv2Y7N17rsmVfWji9eteFb9GClbmddwoJJPoERbsoyt1V88AOufv9ZT7ZZ
bk3G+WGtkNGVBR0/hwJPwo0Eaj1ymhjIBCWZHm80IA+BMr+JoMUDP3bCQD2H5bd0SFYKrf0uRLLc
MV4tztEdvMPQz5QsK4jInIqCPNcGcavnq7JRGAojjSoqUpoBIdP6K7Q7Ciw8vP6gOzIvsV3qYbDo
sR8wQfosBfwHPKsyGb7lj2DXoXPKe8kxrfJZgTuV0I94gIOPLGeQgGSHxSVVCWSW0YN0VbKSSdJC
PRNWCbQpxqjFQPPAqma50c4zugKDPkzu0bPGmKCnMtebbKK3MF0i+RwbwZSfvCHdn41sWOnEbFLp
Fsg+xAqCXRMtNSbTberFicq7IG+P6t2cPvphJ41oNv02artFyq4W49g9LSrm6bqL5vdVG/iLYRq7
LHm4gmEtmjh2G8MTDXlqtTdcUQ1xlNodSVDVknD5KPEjB/Ul7l6yR7dNU1wq2jJK5w9Ck2754tEw
UVno8NiKoXiQHldSTFEI1dsOdEAhLRpdWrdm5gpUe12jnvIApU97M4pZgUogYkiQhey9mAlMvpvq
TyPWGesxOL4ESSNl8k4P6RHSkMnwTxv+wSrfgizzLCYxmbSp/E8lKSf/4coKoM6XU4ZUYVZp6Z/H
wGMa0W+V1Z+P/2kzJElSJ1JYl6xfO6Lsk6hXSKfUdTqlP2+JDIhRm9CkFRnRAov6eVOEDMWWqqpj
2iXopn/VEB21Mr/WVb9euDwOiX+W2fZx3yEUuM0QPqHtio+PwhE2Gix17gt4JwqqPA6D+2Yjgl7N
XeLkBetkdp4C715B359ComYA8emfmGNmgn2Ocq+3XIj1l4CuCDJ8CAslnnhuqJFK/IkhfNE/1Tts
WkQk4uyTW46JGXWC4YUFCE3KMyhGk57gvVPFGda0j8qS/OIbXmoLo345r3WS0rgrXRY+7Q1wNACX
3lN3KYxsunVuhDKOxJ5D+lm+Se8dUPseXiLqzeggYgZmT62YT2N+o8vzWoLDEY7E/cC7SQhSHm0c
sKlpRUK+0CaQgPf9Z4qi61O5oNcN9hGwGjKKDuZavT4Wyvv9WUz56j60Wx+GPUxkFyl7NAl35Umc
sb8TJDDNnRtM1GxqAQzgiO4heuex9nCAADjTnPQlfePubKb15lQwh2V8uLA6EgVsR2g2Gm4B+Axp
PAukBTMQ17w7uT8ZtBPhoOJrSQ/JoYSlV6PTZ67O7Mbl3JxWJbjOYGZNqspRVtFyLXoCnGJ//WCY
zel/mBNVY9L6wf9zTHHUrY3SwZGbgQClGBgdt51TuyIUbVtn5h0D1IovqnOtvYrkghhgD5YhJ92P
wNgHVWc3r8a8CbSfNkGQT6JXba2RTGtr+H2IRMFvxos6kuKBFYE0oaEE30b+Vh/US+s+keIlzBf5
OQUKEF7lGRXMTJ1I53zRXBkq2UyXhGkI4M4Eqx44X2xvY960diXYHDD0fUjPTlNo27eY9vkOX7YQ
vj1vtSiaSfx802OPJz9Z6iAzR092qHjUm1R7lVNAqKANML54woVXbjLGwzAbIFzxoz9lW31B3VKf
s9sJ/sqYS83YGdZvt4pR5PB8QUUDFpAxMKWAUHCcn8R1KNnd/UIyZVk5Y7jOGFedHFRSF2F1XQ1Q
wDCuGrj0tSeMgnFc+FjES2E1VpgSkTA3Xnss5p9M7rV1Re4TKHfjyofEQ2/O0vdwVkzuk3wB8WSa
1W65vtOuRgMsuhb1j7CyiM7RHbAiBkF/61DFcSgzDFyzj+muJl+r1rA1FRoBegWaDU5L+9ynZ41E
8dy/jEQX+RWFVwK0lZoWlGdro44nuQty83v4nHtU9IiJ1gzGs3JiRc+hN4JRe9faVdWqlBfIsX3L
HlnskkMOtXPfPo4oICVPn6QaRabt107QEgYan7J6b3X0SquFDCDhsx7JB/Zwqq7aR0NGVTEZfzV7
tXFEhFCERHvtO3IV9eHKlPXUqlDfz3yck1bvquIB6VxLpkYO1sqhG/N4Nw2QuY1zRiMLFSlZh6fx
jrXGTI3/8M6H00O2sIpasiqbpkjZ9A9loKSMddMvs8A/H/9952PgB2JQH0P78JIw3/tRBip/AbAz
RUxTlJ8jH/HnatBAjqUYVGv6Fzvxx94nkzkokcpMBan9bUz5F5nMTA9/3/t+u/TfCrK0aqo4Npph
Vvb+1lQ7clw5RA5M4E5hiHhFDj9FA2hUgpqwsJC+r1Tz2eIGg+wF57WzSYeD+M902wnp5BE0cGW2
Aih6LMQCh41LVKFOsPf019TTwR7rm0Y7iYQbPc7jXQU96V0yca47FYQPvd7o2lNvbKuMXscOYabf
jiuIevLPOp8deRqp8syO8FmUNdLq6T1bwu3VuFREm6gWIOKSwFrtOfN13JCWzZn5wYRKsA0xxr61
8JFKYcez3IpU+22/q4EgtW5R3uyQ4WI2hXgy9m/Ifsc/xjo4Kd3L6Him5Yel3i72JoMROOAVeWjs
IQi5a/iD2A7I7Wjhc8O+FXdUMhEpJqNIjLWYO4zjN8bWMcngE94osmy2gS9iHUUDhrCRcE8Y0Xuf
oJwEZZUcmXSySkNmWSkoawyXc2wluz3Iankk2gb7+FhjruztMe2lIaGLeSgjf8kaKI5WZa+KTvdl
xqyOCLJnwzNHM2oWrwLY3fH0tlX7wVyNDF9jlF4EWGcm/UtwAgfCnImIRkjid2eQTzrwXHYhouMY
A2Nz2LOavSuYGmt8vVbvdndXpyBDfSQ/6+wIB/U9u7sNbDHYl/UkFFFpjNoQFCLhc4Nx4xkNkgqS
hCnN4Dto8SV9YRJkNsyRtxZ00NoOiQ2ve+taiVv527ZDvGA6zWewzQm5kFfS6PkP6Y2ui3eFj6KC
SM608JqIPqM+u7WHwF/4LaCsYc4IjvcVFv8wf1IVB40qKX+mZMt8kAOJtAo/YVrUFwMqMywTpjlf
cA3pXBWfGVqT9AjzQL5YAOFoVzPHoyZGyNWBvoRzqy3YLaSrtGujUwn/FkZYw5vYuROoErqChmzD
0VEGoaMalas0A+sXJF6SiO3J7ptDzMgHeMWzeUQAcwtmgnHsFbYhfNX9GH/J79T0mEjSA+/ZytVT
WB3kdpbLHlnMQ/ncRRMSky3fkUnfw9f0WKZOC1iAlncLG2aJoOvG4SCeDbtgXgJL8FfpbUI/NA1P
SYteCdUe95eI09JSVrpBOyCV4RGFweetFDcCh61HIKNfY6b1H94gTAkDomaJoohgFXn8P28Q6h8b
xJ+P/75BjDJYRaL/qFEe/T1Z+t4nJEOWURf1sigz7/pqIf5oF+o6/UpTF02FruC4rXzvGMp/aVwj
loD/Z2r8FxsEo6zfN4hfLt0cq8Kfi6PcqmK6YspjVpli6D3aDxWnSdccW3FS6pojsbBmAnlGdemU
Mrd3KMXrooug+D3ciD51Kg92T5oejR83iNJ9GVVYWE7h6AJEddncOXBGQWQ6+h0Rtpjo2Ahhr8rh
sQgqOFhSYi2Tmp2iL3FdtXLynmeUZ7edLsZ3fIVDaocCd3WoZy9yizoMi2QQk370wBKJINAQU89H
/ijRw4jNp446oB7twX7lKkylh6zwIloZ9k39aFC+tEOJ06xHIw9fSYZrmKgLv0omPfenIjezQKQ4
A2UiJXSBhKeQPleZgWscskkgWSutBQ5aAx/0+6nYBbnN4QByj/F2H1LYYIjDOArSDMladhJFmwpx
sY2K6pj45iKsVrcyfa3TBAs3pjWaj06lyHbRkXxnolG5FcLbkN+J3cBvGCSEC0TsJXk9bW50q0Qy
2+Ih2N6GB74qLV5GPVJCBnh1lJq7vg29e4tapLUYoADx0cp53ueerCkUQRCairp06fEME6MPDlFo
nIf+ES/HfIDoYThhjlMzlIHGtqigS/WzDgOysE1Udf/hVYEhrMlU2NCZHiD5+j9WBebWvx0b/3z8
91WBUbQq0SBnFq3LEmqxn4+NqOU5rYoSs2ARTdjPx0bZMHHjq/J3J85PqwLOHFFkDTNp0Fma8m9a
Jojwf18VuHQOrgC8MQ6Qx43n+udVwdDLQLr5MuppVNOtub03gVsl+sEvs0MqTbJnxDqkVrgKgWIV
kKCewsklmiHd++3CV7dFN0VbIUuTR7MGDiZPhhYNfFDSnHfQa8kA3WeDj4bsvqPrUbfUfXZ5uPuQ
ewQEVQiWxcpFgPMgkAyf4T3b3+6rkPSk3G7IJBlFzlNm6V5hfqB3ba096lOL7vCtmBvksj7duymv
vqeCE0bNqsxCmsO5h6RWtbVi2mB3u7tWeRAkzp/OreVpznXyaMsDOy3+UrBpj2680JpI1QfjUrRi
tJ5TT71NapLp8BP0njRFJI3mmdHBtuydNG5gSnphfSqBbISn+BMgE3LnVp9JhjPs6ghtdM1Ev+JG
vzwKFymychU3uRd/qsPHfWISb/kY2ds1GbN86xZ3qnRfmKZKTkY+L0JmJZgjB2pCAhbNcqOrNbPK
6ilK/VnXtr37H75VTUkfaztdNgz6jyo3zT9UeNw+v9+qfz7++62KaY4VQNU0HCn8QftJ7ck/sYEr
VJUMu2hi/nKrouMQuZOV/218/ryBAx1gD4dcNIIHaIn+iw1clTgK/Nrd/OXSqSp/vVUlIQhuSu6T
C0ZLSnQkAnnKVTb34XgC0kCoKBwyYotGnIpwSM8wulMXsE0/i0gcAQp7qH23LD0Nn8EcPTJzhdCc
x/X0QlQHPlYBbi52eNgfxFU+Wy8FAKDlg8izhwfMcH0M9rena7xlTTha8EnQmjxeweyYXM7dXq/P
O3e3XK8nVwvsZ0dbBhL4Nd1v5sKZgfkXhDa3p5H9gdBuX7qbYl8sWoiUVDkePgrVZSec7r+tNdun
3XooviQcHfqNgGiIXFoMiEUUhxNuS1oQWPDHlT+HvT3shJNwyipSl82ruU5W4g7XfmHXTrwmvGNx
pkBFqUbtZpF0s2MIBTV1R8sqj2eRSsoxgyWYa9paQ0jmip2jQAqr716MqIBu2ZN/pl1kLdSDKq2+
BXOEFAWX9IFuzUEmQkRVQ07b6q1wGTlIO/qGD9Ji7XpiT/nc+/pLuDLBDIgANd0TdG8j+6o/Bsw/
6NE3iNBbx50QecKsBcGI89CWd+rOwhaj6xixhD6IDESOZ6xurFiBe73salvLbZdHMeFq5j4Z3fPc
3p0tm8ljBa19GK/hSz6CMAgaWjiGhImTbzQFs3KJU1uliIeYhG6ooHiiIYpXHt3gSM5HLlo41iJ4
RyAIO9ycZdjFozOeC/Hib8qzNbWcN9SeYAz1ZfPke4Cq6WZmr4KbnAhQgSkg4FOOJvk6ckWCbsq1
/kxUj3K4fRKjhHoTu1HlGIsCEnCyT/YSBGKOavnsFi9j0urD14h+loUVwfCaT1B2Fs8S70e8yXGE
GC6lZedAkItWDUoWsIJcPP6fnGBcsvcUW0FIf1ZDl8DLyeAwMYaDNzznyknYyZcS/jySzIFZ4lJF
FUpxBVXJHR37u8A6Wtv4AzNnSo/VxkOgzAuK/XwMGVlyQcxqbYDzU3Xf47o58jP4Ly/DIOKQ3Osc
XNA6jNOef1qGmQf9dmIy/3j8j2UYGYcpQntT1VFs99OJSfoL2Tz/yOGIT/j6px91lEwPjroOOcLY
n+NRP+oowDAcljjiWbo4du7+xTKsfykbfhHv/XrpHMB+OTFhYE30zCCzou69IBxVtOQEodqtUCTU
n8mxitzirAco0UkNKpOl30NhrVbIZEkWOMc4wWhCNe6Dpo9yEVFqoEcmTuBLDJ93KAQ2ff6UCItE
zCG3NyN3l7yBs/ipPlYl/ZRwROS/qtpF7OdoZe+EXeT6i3hMtblOuHB9Ec936ORbGEV7fY/Vaqnu
C3IcKEbMAkfXiv8+rMYhNMvodYxe04z+SR/PTB2K8rzaitJUphHUclNamyJ+Fg7xISQHdcwTJAx8
ZkBhNhf1WSldZgUk2K2sC9jhRf00zPERXNuAfJFna2lNgqVlau6td6qXHk+X0yCk2gG2chCqkc4r
THSPvNs90VTMDXoyoDp3DOumKbcqj4J9lYaQfDwkinfK0UvqGbPHNZnMg2AiIZu+z2vlsAlf4ner
3LHtgINaMRRCPfiC0AIIQwa1ivhFB9gMoYCB/bGnQ7/CMke4JhHjAfl1IGsmIO6B3Ul2swUAp7gj
PpsGDajoG8G+kCMIAWZ6PYueBRBW7U464CPHYnbSQDzRcvwUFzR5MFVWY5b4tD7Hx+ipI3+K9Alo
PsZbtK9fQapJcPytifIVCUnTawIes6knkEDRqqMqxFuJHpDhlYoyMSPoN3VFwXukhybg+b9CdT4Y
CWNA4zCmm/tTgi9XVekNOlUfanjxVbjEvm1iimQfUj0R6YYxi1g46QvNizMU6fiogybGKbEsa2Yk
zVzAu9a52EbqDrmGqxtL1ARkqBK+i4bh8eZPS0Ddzbx+qrY+3GxScfNt/RoQSjjCJsjMXUW875me
0WP6THCi3s/Km7rQLrwD4BAxfBqz1qtV+jrGcWYgaIgSRa3hWohBVc7j695YjWFRPVuDOoeGo0sT
6nkZ1I58SgFP04eg8jBfBsnLBtcyRiof6P4UEWU+Dnf3vtg4ZUsKQjC70/IS4nKmVUyw0PMlvMcS
70EM7Ut0YsqUpKWbiLgw3e6V0/isRXq4gjXDD3zA+YEqbxGAC4N/qr9jpsSJKdw9uozPjIrib731
gTpef6dV6piY8ORj/ZIsuT6i7yASqy4sjDlweGWrpqs22Vc0STHLtVs9Yq5ECN/lMaknHSx5fVag
+rhoa/ytS39l4I4Xyc2chDBn43lBGDsWADI5sA2UNqJK/sof/v7d8978gjfz8VAQJ8IotJkKN2lq
oTISFIZx5inteP9CCBSehVBeDkiNdDtHZw/VcH+HfgnVfNjc4SQ02bRkrdEZz8pigz6K3upi+GwB
5zaBZw7ytLgAJGeEXGn2vTsE3SH0+UoAWkRSwaJnQwcX13FaMZkX01+CyqK7D+jQGUINM8BUS3Op
Syc3P7Pr6iAGK0FXSa0ZeHmNjKnDsxinTsKSqShkrTxH32TcK06mOWh/eopIekscFrIxggTpJfsv
8098qihNobp/0lUin2VwMqyFGFRpwV7ERSTi8uhOefTUz1Ca2PIDydMpo0bz622/zEmHiYyFEE8/
E04/FksDXoM62QkvhRZOW7q5DBWepBd9CY7Ya84WHoQTY0QGyvXRtxxjJUzANo3koO1wWxbf4Dyk
std3xhwzAmwFN0ueDVpaPbKptJyIN6bJO4nlXqj2PpXkf/jUQLMBHCqtC3qwnB3YOv/h1ICAn/nd
L+O5Px///dSg/CWZGO6YpOEB/LX7iuTf0nWL+Rhnir/1Jz9ODRR1imxp47Dw7wPFj1MDxwnOE+MX
lWiz/CuvHi7D34u33y79N2mK2kb3NhUNxnNCtgLr8aII4dkITFsRKket65SlT5qg3LQz6eEi3JvE
Q3RO9JFSxGnUNOuPoBMIY4mnj1ZDCmXhGXgMNzirBjd098gZaTO6tNsYY9/Q5t7NOsClwcJqJG6Z
+SozGORselDSkumaj7AMY9UzRNhQVVv1xyEjMuAOur3rnLjLoIeE3Sav4mKjqGlFtmhe7bK4rxZi
/WZUwbJBFakosBwV/RyPN2+Gey+StSVyNG8gJdRPGkbVoLCim7wtenog5TXxQRhZFf6wFtWH6mfJ
Xs7NiVRVy3sNfjm4aV5ZUbXAaukrTO6jrFIZ2DAi41WSiG9hMbKsYqYLyCNMskBKbRmKN5BYxDb6
j22FzAM7m0XmOMecNAXn/j/cnceS41i2Zf+lx40yaDHoCQmAWruTdJ/AXIRDa82vfwtRLy1UW5Xl
NC0joyoqik6Fe3HuOXuv7cN34pnmMgRUseVm4gfvodXs6OoSfaRuMyNclgnRSrRpMhmdZhOffMxh
1oSEfpRPRWNsVatDe9fHAaK8Vk+k0z94DbNSAAsZsmmYOFn/i7iMUv6Pyv+Px/+1hidUowls0Zwe
9TtjZDLgyhY1Pj3KPyp/9NYU9wQfaozff6n8TVTYDF7+V6f9dyp/ZZLF/daA+eWlK7+N2JWuavpW
YIJCdqhHxgkJouUqjbhcp7syRGW6K8NlpFyQUQwtVRMNkS864pu+ihfdDRBRpi4BG2pA6Lojibwi
OeTBGssIREeurKo4JReR4lh8t4CFoT3rWsU2S9cLbkYeov9nymc/5AYjHU0IjDg+wR1V4TaQ3XyQ
xY2WOWLh+klr6yNlRerIqvNILpxOQMk/kJh5Xx5z1NZ/Zqd5uH3YzjXinbhvo6xW5mwk3h1Ry2dO
1TLTIQx+aeOspJlDNjZNT/JTgCahiIKf9yR4DlAfk+zsJl0qWjcrxF3aLkZvF1DYIF0RPE4u8eYx
08ZtDEhQeevjK0QwZLGzZIorpO1a0nx9nTqwp+zS7tqddkMdhyD7EACfuGBXHZ+jdtYQcN8cypOx
bF8ZtX7IR43AIRo3E22C0xTsfWGnnYzdsMaXu4Vv8K3CGfLNeDaDxWgtfSbjpe6oME5Qj3/J0NrD
Y2Ggjbb5xMgHalftUxvaBp8omvHSjrHpH2o2Zhq7BH7v45eGEwM8huSZD6YgniWz6Ylfw2Q+irYv
zUZS68lhWirG0WLYvjM3GYNiN2Uk9slwHlSVsGQLhvBU3XQScDNmuw5pKcY2IVdLRu9bCvigwmtA
0B0e4eDTpyopZRfFVrmQh1NRkAfTgc865rvpP3eYfQwB3R82kk3agYqcMgNqYW1A6S936arrNAjy
pKjdlcp9pA6VIk4dOIYxL7ymlR8vp1l9utBUNyZ3jJjmEB5hN0O5r8CwMaVzpl9SVypnjT9/5POS
L8ycRa/hIfvWv7dYpZ7jwwCrENbuXAMt4j04i+LN9naM8Rnt6VxQpO15l5E0IGsx1HAQ0ktTu2Fz
J9EgHy8ehqNYo7YChk8LR4sbO0+h5huPaqUM1MGL0pyHoGcyiL+kouj5sYXCJfsMAvYmbvThIvEV
PfxFMF4EY+k14FcY+22FCrEA/imyzmGaYqOClQWsYpDdAaXEc/WqLvmKjWHuGWs40uM6R9qgkh1Z
LbR+mb22JT2nS5/dw0u/bJflJrz9k3d8huUybglu5ZZCP/u/VG3TDvxL1Ub7+7fH/7XjI6pi/KTD
ZZsSQH9puSOq4u8Miq/vcLtpMP6jatPZ7OEDU/F9b63/vOPDAMG+CWABAdw0bvs7vZ6pKPu11fPL
Kzd+a/VIidnF4qgAVa37sz4Y2/QhbEQjWxaP6szA2Q07zHmedBIbL4ZKY9WMhsxqqBdKNmyLnpla
r5rbQrZWQhotLP4/tcqtQLjLibfvkN172CPb/JRlqDLSydaI4r/wjiVXp5krczFlQzeAJMQa1AIO
/TXmzKDClFY4UoqsuHmt82QRlubJ02gMCag/OMMr5jnDi608qnnD/l4IwbjXU9U6CN3YbsNuyJ1E
v3EHwJfZs8XUtzHAduhZo+YagidsQ6Ps94PwzcoD+iSRN6ESVKn+9P3xWKmZxCGs3yWpsjdl4e2f
vDKgHsqyISsMjfj1X1YGucy/r4w/Hv/XypBQ06Nl1AiO4DL+jWitW5OHmSnY97/7ZWUwjGKmLPFQ
6RelvfwvmqbfhS+ybmoa0vm/sTA4Nf2xMn555dZvKyNo1UZp/LReSgAhaBbRq1D0mWx1XxmsJou8
QtikqP2WI6d1YVYAdwC0EbsdgV3r4QNxX083befTlurXjQ+QaM4vOkSggoGmC+R0lCcsXw9kE5Wf
2H5yoYsVQCWI6dIU1wJ1GfGs+MtoDOrgoLbI6HtamZ8llIrJKs2kOnwQKpu9+MIxGC6PjykXPmIN
DbZI6BbLgpswQMGc1F0JgXu3R+QS7z1ArCg6FgqEsBuqxx7QfDI1/BpjJdJRgH4VzMdi3pF82cGj
OlUYpeFJzFPL0VBsb6tP+eoZ9xC1zPR6cnmBCrGvdNtXk9erPO6q7iaHwVGRmV/HwsG3+KO0GBlb
IfFAk5P0jM715qC/ihGfRe/0zvhdZE7KHKl7rZV9ZJk/55W0CMWklCOO+i7FAZEV9UYxT/W4EFoZ
W/fa7x2TSZ+V65+0cyLalM2+Ml2qEKM9NuO299eMld7pxSFBl91zB0LkaKKGK9ZgtoEwB8brWD7X
luwqqBWD3l9WFUZthYRtD0WfuMcvrun9klhQxZUQk9I7VSK3ObR7rwZPDP9bXzVLKtZRclN/WUhO
yaSvc/r6AG3bpPEC8sWykxK0VUHfhb5Q6zYMLIeF2dhGilAUzG69kQpHi0+Vvra8jXXuu5X/rB6l
8Yy+LpCftW6VZ28cE3lPOul29dS6dhEErYyRUPoOsC3nvtxl8h9ItFmR1eGmhsFld0RGfQ/eYxwW
zTsShAkUety8F3Dc2MYt0x1ufkF9HAsfRfYVWwTEkmjo36oXzW2rq3JT3ink034FetzPlUXav+D3
5bvQYnWrEDWSry2SEAzwNUCNu+hubKovNbyGz8gLn1CGOWPVfplcaEKvCfO2k/cmpR3eLXgboLiQ
XbbzTgAPmDxjSKR3nt6inRJtivycPFvDIsUufsuAaROHQdlGVCYk8+xsop4K7wFAQr3gixLn6hJZ
EVFazHQPKOnnXnGipSh7SNfRqZJB+nCac9jPpO8ppOp2D5XLp4UqQeIUGfJ+PdLbFFYa4VKxLiDX
YrLMdu0HpLsVXOqv4U2gwyXBeV+NaYtoBKGjPhGc888H6lqNWisLLvKmCbhk1j2SxynddA0XhmxW
OHnA8LKzoT4VZ5mABUE0bRjITbr2vU2DX4LjCMZyS/oW4WL0lblFpiJOdMybAMwX7ZKVHL/nxGHH
78QazuND6jZkr5SbVgWHKkR7HdY9JC4jXQuP4pgEGPG1tyQV6PKpLF7B7sz6WReNc9MnfIuczWZ5
9S4XO1qZggvKdUMsduRE39BszkM7tIv5lHk0xKvwCOxjnrucC899YGMBlIgGMzlMiJvxHz0j5DCu
SHTcZNUADfqfZ4SS8Wen4I/H/7g7Qu/QFBFG8b8RHz9UVcgwFdQWP8gfP6pGRF7TzBKv2b9vqD9a
fSqWbYOJpEblOOn3/8a9EfHW/+fe+NP71qZ7508uNCMvkyzsumrZ5599pOwSqrK0q5eBNqd1BXry
ngXaIvVJlFbVpTGUrtYh5BP9Udx7obgtIdtaiv8FD9h9yFR5VZiAMZK4o0VD/yKazYtkRctivLf+
UyZ4q/IBp9vfDWV7irKSc2C8mzYvdSSoHXZBFtIwaMNzLmVfWSHeBqmzH2m7TYazgchDMwBqwHWU
dGUWyd2qDsyrqrJ8/JAn9CtHKq8j6IRSea6la14uQ4MOuvwV99ZWroZl/SjmqnILQ7aXfNyFcW6+
KpXnlPWJruvSah5vQ7ZSyE3C0FLJqJ8IYy9FN+jfYzleG4nHsctbGd1bKAqXNuqYaowW6IhzDYav
10xu+Kn01OZ4wh5Pfi2sYiUAeyTQO0w4YFutpjte06/iUN4348o3yF7ShJcwTq5UtwbRE426lXLw
EvUD9KCqDUd5zGjEKgE0RGNtBlXohihIkuafLaxSCQlDp4gekbYeza//1JtHlfxHLfv743+sVgpI
NM7UpmgXEUL9vFrZUpkF/Hto/73M/bFeVfSIHPAkxUJB+Ws6C2rKX0SVf2PBwjf/c8H+9NJlkfPr
zwuWc0ym9XJeL8Nx3Iyqa5gHcbJES7O8t01x3a5p8EnlskdCK4IZI0dc+uIyOjPlmRHRautnj7iE
ZWpFK4hsYbanAi2ZHSWuWq8r5RvoyaBdCP1GuJT50Sfvj7vxDRRKsYsPCbnIzxjZ84a7hXZIr4+P
7h7TsftguJp+ma/+1XzV+YcnmwhZxEJv0tJ3GnKHaB0mlQ2ptpwzEDP3HDCpXk0aUvLgSPpzYmL4
QTypAUFlbMgSVZqFnueEC8wGFVAysoB+GRQnQeYeScOoXdSFk/XcsD+N9EzbJAGE89hF5qE2LSeC
MkorCXiBznvZxU9050U+si02eENajkBAmZtzJ16q5ENdLaLB61n7Nn5pkl33dkBGvOwSu8JgY0qC
z+fIH0o6QeYlyfp3qWyXE/5EmfSkzvAZ4I9Eo0kiiXXEWYno5hODH0qqJHICaWutgKnXgm19TNPy
r/GqfnlrlKFTBjKpOCJqJrRCOoQzvX5r2RegD1P2yJT0/bhQx1WnL0fRiRktc7F/8W0kPLtElgpq
XtuMlla1jMpTrd7LbJVVq4gGHdtlTT48rxyml0xlHQCMQ6Z+pd9U9Btfr+f453H+N/mT0l2S4tTo
SwRlRtddW0boDVuf8tJ+jeVHrLKTAsIL+Z6i/aM8dJbuFMc8QS8f2Z646ZiGf0bv8Hwdz6WtuSJ4
g2BaouJOYeAMXzrD+Q/vkMuzSRjljLjmkeTdka9Kp/oefRmv+T2/y0+qLa/Gl2Kjr1AcFDeEtd4n
glvzkwlm9v7NQg1hfuqf48v0XDSan9P7cF7gOLwFt0hdSOeAaec93Jb3kJRMm3H11FKcZWTAYRZz
kusEnlOhLFcAHqfYFIrLor4Vjwzg4dy7aMtDMO8djRvRRwlPtVl6wUfMfSP9sMYNxiHm5WbLMNha
1O0iwghGCI0//4axaeNXr9hyKKSEU0bXtcn2qvRpGfvQPGTWLVLeDAX9V7zQ0tNoOHL+EpETFEvx
a9Co+ypft0zC8/Kx4vWWTyafzOKWr4634kzZuOdAM0sv2YkDoDPanRMjhiR0WhyekiX0tyFzeLv9
h8h9A8j0mlDhMDxrNCJpmq+pjuvtoyQVMSqYOxtQWOyR8xsYXjtSbIAiaFdACblPtC9Re8B2SE4s
vOiQfyMHabjJQIxoXc9eSErBnnyj3cl/8eltomece5xPHoh7duxBO6Jwpi4OF+VIH6adgQ8eQlR5
EtF89CyP/reiri95/N57w+Ih0WbndcMaWpGJSl+Zk8yia47R4DljP3+oC0cpucXafb8pPxmbwzHs
5jpoj7fqzbzjmuIK+Sj2EdJGwFKuUi4EWHeTICV5uOWb+GV9JOm8AQJl9tfc2A4SN/glSyhh0wxG
mFvSV9rAn/pKvqBHVwo9ZZIZBYPaWHtvgUZH1fuDTTT2tgqeb+3h23IF0Ko9eH6IGWNTdpmTRjni
CW7XK7RIDcGOKf9MqPJm+YH/9aW2bxmf28v+thddEnp6dRkKdlg5hK+tIZz4sLZex3djNRrk4IIb
c9W9vu/f+3frxSS4eWnu23IR7UTT9c4FXMpbTtO3cKUeuiWOR4eDYF/aqnBCYcreMIXNQrsCN1yZ
89Gl580GyPbPVd/PoCdu5BEZd+SQcS2dyfZF90pQ5K68l3eWhYHCKnPpRxDfoEp8kXsdGCN8XyJt
hmERhm7KZx1tBn9ZKssK1EaCQTwVZ+W77Edu3O6N6Mg74RTCpzGNCkg7j6tgPYqguQA7W2zmG1Dw
Svat+xpovuzSbUZoT44yBDx2F7oP4hllqC9MZmie8F0P1+jc5pyFOfH1r0NKMq357NU1ahd5nWRf
oTIFB/O7HE2RxEK2GU036Z86geg+dJPpLfhmgAmRmMRS+3l2FF3r9+CZNsf32uIfCqLC6qGIso6r
V1FhXnx/q/+OarXfmrf/7Yzv39Jv/+//UNr8IXGgof3b4/8qo/CD4Raxpji7aTpqcJ76y2AmYzBT
ZB6JawT0x6/6dGIeUK8TmfA9noEX9OPcQ8sSCT0D1ckB8jfzXuit/9kt//mlT+PTn849cp8NhlSX
A8JInKY+s5dQPPv4o0Y1tGX5gTXeR5COornDM1/tmjE5hCyX0je5bcIb6kjeKlXwdTSWqse71fob
GiPHSuvXQRC5YaHM5IZuUkW3DHnugzB7kwZQNg67VEeKV1WFQGAc00YVmn+bCaD0rbkC5TDrcAyn
KJmH66BL6I5ovvTdeiiRWnSbPKLdlwa0JOmGCZyhsmOY1qgLF2ErziMPQaeXrGSouwBX1k0E4ZRD
S8u6z5AphXXxLbHMvVch/8NMVpTdu1KiWIy8whY6gFKMG9tcXCvjbSg1YzW1p9qOvINQzTZZLQLC
yVBugwGRWmkZIReKQvW5L9pZmQjzh7YbmBgKKphiuABGHX2jAX/uoUZmFeQh4Py9zBRLJ8Q5QsvF
nLc3wPe020jEAivMOfYxCaDpkhEnGifOgKLqMcnAmNR2Q70xPWlf6arDjIHJ8KNBLE/LTFYW/cPa
B9VE9Yo2iSGdpapfjCU0jLrA5fMe6oRG9NmyD+lPVgeOrzwFkzlaWZOKAmHXWqxPEWNI4fGaRN8S
AYsqZ3rHeCQ7MzT3ms/LRwEjUpb2RjMfhmQVdd7+gdG70uVVgNstztpjXhc7Swg2Bpi8sL8XPohV
cF9eJizbmLiattqXAsLI7OZHwVIUA8K7jWWOe/2hx8+TH0kTm8eao8/ZzDgqiuZTqV+FOLzkncBw
MhW2af/VNDChZLwRJgP68lsNH+Nh5hLoMv2jyBnHBKYrB/ElE9JlnlZATDTSbhFJz9gxQVv0rtaU
8Jmr1T958yPfE7GFiGqave+/IV0JxPr9DPnH439sfmyo2H7w34hTHudPqvBpX5x8tbBeFaxBEgfT
H2dIGV8mc0L24++6kZ83PwnQq46WHFvPdCr9O02f75PAXyeFP79yS/yt59OnbSiGpdAuByE8+r68
zvLCn7X9Y55o3lNahm6ptnjiJZeUgzfLCF5Cqz5mZfalDxmHNQgeNHKrQv1W9YBxsi8zJKV7tDUo
CyY6jjYqnoK6RqKJvlJKnSSzHNHa98XpQfqMLplzXKSjHK1jcZ0C1Ez3qjmchdjPmI53bh+JXOP4
01iwUFNaHfWrrKEf9az02BaZo5vM8lmbmRqRm+fL9NDz0xSpNyC/7bQHh4u2PqWCTty9t6mG+Jbn
nekkfv2cFE++oD9LhcWyVTwQaspi9F/kjlMaWDnVINlZDFF+myCuReHln7w8iFfG1imLZAeIrJT/
XBtw0/59efzx+B/LQ8OzNt3pudKnhN1fawPklrjSdXnyi1IA/FgeigEKmUE6923u/7/UBjKGdH7c
v4WRf880QUXxZ23w81tXf2uxVGmR5UaHI4K0tzYEpj8j9RmosILXnJPjTgBCxUSNTgr3+HXmIeCe
yUQpH5o7aBD0H6h8fToqQBi0WbYVka0cEkAbvZOs1EVjT5z+4f64qydxTbSMO6XnPiSbQyeDSMj3
8dV7lb9bD8jTxebWQOa2lgSnkL1bbDvXWubZOj5nqGg4phfQGvQFGbuZyyHfZJJ3osvRw0amq5rY
Wu10yE4Ahp712Fr0JfMprb+pg2533ljOe/9uZe0uZ9QuCWsNxVCCJpIxOiO1s9gk57z8SBpyhwbB
HmUU0v2Did1nGzRoWYbo0OqCnabnlmG/6X16SK1jD/K9r9sPesBNGb5KjXdIEiKqytjtv0M0X3o4
x9prWw7iTA4UMklbkuQOofjVQzVBNSUwBTMeDQf3eFuR1rCDByN+JZec70FDJD1TEyAv05kUmVew
R+X1MGwlme0ZJTYaCCOJMFe2M3kxNvdIeerkdbTX+Nf7CHQaU1MqiQEHTJ2jTlXT+egthsxmExyD
WdAdEDS0F/1WcsbyVxr1oeRan+m7eC6SJWfr7WPRMUQh7WiuzCcnWu8Ku8bxInJg7BLExlAtlE0k
2CgRlBiAypz8BPJurG4mAXKm93S16lWfOXz8tbQripfewA0Qp/PSuEvKFtbZGOxSQNo1VuZn3zOZ
AIOGAsSvbstzkBu2dZPegakpG50iwl/r86abD5/1xGPWdSRKtlEs6/FFUt4ZxtE/U0L/3apvoU7R
dQhSaAFX6Vyji7L6j05c58q5F0549Ntdstaes4X2HC3Lp2rqaL2YTD9n0tUkTXdiqIXuGzlXJ2FH
R2Zu2HaxinGajXwYfHaL9ZYLHxJVbFvUX2CnxFm2E2db3d5S8IGbA3XqHLepN3vMa/stcEjj+pRn
GOD4Dh2CBIyHCvoxuiYNvhsOFssyexyNxUSwqo+5XV/QHb4GxhG0iiPy+leEJC7BotjNDuceeeg2
f6C/wI1h1X3LL+Vl4t7AyXOHBRCrRTB7Zj3z0oEYHMivGGbBSXyHSpebQPwJA73JN8RVqR05+gZI
yuxC/nPZzDuCvUQ73zaOtJZpVRiLAIQyjo/g4MuXRrijU+arlud1uxvU3UgiBMNjcnzXGCLpCljk
C+HbqJY+XSptHi0h7axy3YmIJtBdQFkGvIW5z1UFeA8wRHYXjpnsNua2paPSOUa3HBHX5TYi5Zyr
RZmVIoYARzdm3rm9eWcISul7SJJu4IbhQVKPVXdScVCquwTbebryTTfqlrp+etC+glD+nt6kF5yC
Eh2BzgknayHuARLrsWY5BscHyDkIiN+x4i4Tsly9eQC3KziB90YSqc/7W/Js0moWdwozj0maKU3r
fc4S1EyEiyiBJB2S3Ur4Kp+ic/xEvEbAsFOj6zjHcR4QmPX5OKurlHAJYReumi/hFK6MnT4bHDl7
w6Zf5KiHpG+5ejWhKnXhLrYoBQo+7VnczBRQ1YCADCcvF2O+7iRXVFZZtDAKhszqOV/WNMP1XXhN
r/4b9mLLWHk7eSEuxkWJTi7ZZbtgnX7ne5cXAhryA6kNl/GGn/honqVoBp0sHc+RaqeFA3CEZ+0a
wPROjRmKaTdpe1qiLFrrLcF+8VgB4w4xfTULML80c/vagcSDH0aALkg23XZspFlNI+2eIAukyW6y
B860V/kynKy3ikY0Bvua/uisJTTlK/iKvtA5Th0oWjLtnR803umO0MUMBK5BOiRb/p2oSbhuQEie
Ame6+mUobA9HRhrlJOfoTJrnk7a2FrhgHNEW1sU5Oz+uTNr5jmJ13uA65ZMx5xl9S5nTDbAA2ovZ
XHiC3o363irOXTlbEkWa6egkgZxwrF3nWx/c3FvuJidjS73FrwDxeY5UY2Zt2WcYMn9OIppPTs5k
cNoC1H2LphTNaslp3zm6BDhd22WNRfpQ7OWnYbQTpBVEfklkjM9rBtXpKrs+kmWDqSCzXzbZ0Lle
Bx8qc0qouzjlPC5cZJL2+JgTFY1xEAd4tOO2fcyewwPcZJwuSpnZIlnmL1wtokKMXSifDeNZO1zF
BWHR+7z7EuVqkRBWsgL47q+xI0b6PBc2UnR8YPvpB5TQDAcBi3GvEMu16Cs7seEjnxXfZMxS1lP9
LpL2ru0IBJ1Ray7j2+NI10uelqT2SYhRzq2neI2Nl6q0/69ZJ4R5WFW/1AwoTjh9Sh0rolzOvCf6
3cLZPyFAJkwmk2nxgbCZqy9R/tKBidLO6rDGBi/QH5/AKypIWkJGEFbE5VWartBlru3YHVjFWJxU
IosWGs/xgktYesGZAXomfEd9EES4txysDeUmWNDFVY7BkQqnwom8EvuJcYYg+8NcTMb9dB999m/y
XINHzScNAW2uDWiGQTbZNND1CuPoSr7Ld3Om3ve4tOR7fQPFiebWv1Tf4gvs5eiZMykN0Me8d0WM
gbttyxXzxsWbvDGg9Y/pE+GsOMhVHN6Tx1sv7UbbEL1ybswLyPzHvsJ4vUknaZY9YlIj9AEPyWd/
6C9Y1A7Va7OoFtUuvcQXbNyLiY0/fs+CM1l0d0zu6kE7Od6FEL8Fb4LP0IHLNSZu9lZcPZL5grf+
/k+u9pmYKwSGECYisw7+s9lpKtx/r/b/ePxf1b70LxqHNPQkIl45+E5Ql786gZNFGoOVgXPpTzK9
jKTwl/7hj04gZxJksz8sUn9joMpP/KPa/+WlGxOK6qdOYCAUlhSVSrGc0r8Apsw62HvjadoeSgfh
jiuu7fvDtQ7mYrBNingYK6451d9HBoX7cMlAj5xSC8rFhOTrncHOZyO/M2DBE/1wBzfBXNu46kI5
oK9bQX1YwJByBA4FLLPvlAWGjd9/iuYqrkrmB/OozCURYymcyx30wJXvRMR5+GvOF4t03jFkmDRh
8VrZkPa1j47xHk+xo44zdZ1f0c5e/LN3Cj4HO1ymcGjFXblgErMh5wx2jLaBGLfJ18ay+yz3k0Fa
vPobSMRn2dHc/By8JEcZvmq9l6/FMXiptsVWPUkfxRYx1cE76et43181V3UAQBAcaU0xkyvMSARM
ws/fxGth/1iWC+TBPLPGp9VstTuEfZ1e/0cg7nMRm+OCrhXTUDARQHjO6V5fFxTIDEfezPXoxMvq
kFyYT9y0TXEcr7gD+i9SlzWExjGAbSeoVztOLPmbufDPPkGso5uLKx1HAeMnjkYneUfKRIXPC7jI
F8PxACrIHc5hsS2/lMO4qNwaZnFus+MLxJEmDmCh2mlqhxGE4BbmCr5hOlOyVWB3G2/1ZJCVtJTJ
PCwXmAMIWfF1kA3qHkgh0kaTJEdje9YkR6o3FvX+ecXfB+1eUxc6g0RmfeXAcJIm6EbMtwhPQf6g
wQyThUrnAcdIeY4qxxCm80KmvRWEz3qzqp0JOkSfdZ8xGWLU43T1gpRQNvVsp4dfYYmScfdIn7ww
gP7OudOYG4/PjFAw2iFwdgfcHluViC6P0LNHN1ciClT4KYFrIFjRmDp2Dq/WPMQr+XFkEFcYNtbj
IUY36OgHFeyssKN3TRuHiW2+BXWhuUHmwJjlz+DzuT9pjb9U+yflhign/iZthvfAXcFfXwaerb5I
OI7pK7/I0sbn9hM7GpyWZKdSVhEtU0EjiyXO1kv+Z4tPOHjJ6Inrcz769NmbutafFgASPtvkjART
PdKvx2tdzA7lunwNT/qLBDQJgvAteseS4Q33RJzxgWNhyqbRLDHegH3xrbCksITDpKXe5Db7ManV
OWAqV2zfT/k1f6s4od2ro7jDiL8hNHY3LKXKxvpD+LESvgA/pGM/efmZS3GkWyP25MfV4EseMzrZ
iADpR4+vQKaqwlGPWkiMqWV9+utwh0Xobt0QCQ+z7CLc83NGSry1aIQN49b5eUFE+wFDMmgDvHwS
X8cKlzd5wMJVXjU3f41Ly+eEwrQKFvNHcy3Jnp9A/oeYHoTfAZ53i+8M4ymlJz9NgADebnPIXGkm
QQx4fAfUBHaOnR1QlePZ+moKadWccO7xUIljGQd37o3Mxp7yVdnNqAYBugGnWan+IvZmxjrDmP2G
Nau5Fm/ZW1a7VTkXCZEbXf1D/+D2Ti0JH0Vt5424KBMKy02fHlA4E/9qzc+BXYJ7foodZszOMFvx
Hh3tjK8dp7pvTHBKjkfRu/4k7ZU9ickb+UC27QopFlrKdk4sr09jT3UrbYZ/B/rNQTzoF2nhr4gv
tONFvLPOzUY7Ix7gR/hE3Vfzj8Kyg9zGscSTwMFkAAOgEuIf5HOJYT4fK5SJdzJgWYHRHKrf+IJu
Zh4C3+bsPrcW0pytwcZgCvM6cJBpu5Bi0NGkdrdPX+pje1QcyRm3NA4yXGQYQJnE34WvEVzouGWK
j1lWw/v/ZX4Qxaaysq7RpqQkD5+iN/Ui7fue4Q9RiIvsC3dYihaEDe6unViEHbv5pcLrw+XK4exc
vWu5DZJgmJhhXOK1itp4jpO1WZKJOw14a5sjBRdSI85D0LOOhWgFLfjsG/vyTeXMwla1LNA0AKLO
rjRiA2mV+IRx4rgiw8KVqadNW7TVboZpDOAgYRakFnDwRyWDYploPpJqhyWBtaMgMIA5j1rylmTp
zNN2hnrz7S+6ADzJPLZ9yDgGsHUwQbjzccPWjRu2e9xcjcAol9QOxuRcbqRCDVupOSCjCdVVWKpb
LPiuvKScW4j8Lm4ChyG3/N48N88iKv1h99ip2/bpQdHmEyikbmsimspL8yy/8wOLb+OteIahLxGY
RHvNInXDqTjKBlyBvS08yQRFF6R/1JcwNGyOCTGG+M7l/eCvJ5+DX4JNE1yimpbmjb82PZJtg+eO
UU/D8TL8IB8mSMMXpXi22D0jDskdShOODZZVvGpPgv9RMVrDJvfOriwpDNBooHC2XuEkkJeetZFc
UggVHiu5OZ2uFc7Ih62xeykH0ZhJGmm6mrL3fVaGBFFgW0NcsRpEUYwKI8WcE5rx2gFKp7fuot6i
LigXTwx21k+pA3fcDZeKu5Pc13hPlqdbbDOIFt/pUvnS2g58/U3kyGc6mNDXSX2ZcWruc8JQZuI0
qedqT+6RTyT9tTZdZgS8a44W9aa+PTCqif01Fh9Qgq/WW/O61Kxr1YuzmKQTvkvlqLGx07cMDXSh
s1aal1/Sc/TabrKxtaNdVM543133EiBq+A7t3/2Tq25LogsumRIlqIys9z/22GV64r9X3X88/kfV
zfyJclskWhDS0PTIH1U3vmTQA7KKL4e/YTT/o8cOyAiT2//SGifx419Vt/QvRMyIyXSJ4wFa57+l
O6Yx/0fV/ctLn6YHP1fduod166Gp7EZW68oDTgHOpkCw431LHo6ZfQWN023hpIBLvFIkQlikK5By
5huwjLKwV2mwMzECMyqdK3B0ONKmmxqOzbimsEN6d/TeEuucp6vAW3YJFzttxJXQOSlMcd978etL
2myybyFmBtU2ZUJacOVk8VV8F9n+AhMz6+OjouBPHd+6hOpo6/1UtlcyK/agHQxjVY5OAUQfSVAy
umBNdC9eag+qDdVBONiYC1au4+0a27p0d7AEWG/XyJs/2JPEtf9Gtx/DC6djY5ltsajEwLyhTPYN
lYTg1pDRA6jbHyGtEg1/nVAE7qTBe4bVuk9H2ZZ5m2P7FgvGi5x5W0l9HHYC8iS6RtCeJACtGI4e
YzGLR/Yj9WS4WpDCzhWfkgG8HI2XJps/aASMOg3HZ9qcgN52Iv6ogMwq0CMFMQsxMVXs2LbHgMOg
PQWn/OGmiaP57yKTEbnYJN3dsFYPuzdtIh75PYKXjsZPf9wNY59V2HmVe2R5gLAx+nzGtd3QeyLs
NpRn6P0OMfsfpSSca2hpsKKj5ZDto//h7jyWG8eydf0qN+4cFfBmcCfw9EYkRWmCEGVAAxLePv35
kF3ZmVl5bnfUtFqdKjmSIAnsvda/fnN7wtYGZhPg1xi8MES1K9zTD73FbILJfaRulQALfFzaSopr
IZBERLtzhXfBEOZDcWJvlBNM2sfGIIxyMnStN+UVyhb4w/XrPfPi4B3P0KF3zV3abKB2iOtCDlMh
6Dal301vK5S2o+tCx9tvPwjrMUCpxJerxMS+8FQkIpqrsm4v2Tp1pMXmythkXw+C3XOX4y79Ciyj
8HQsIDCRMT3dS0PdIHxL3gvWc6d0E1F9z9CPnx/Cq9Ljri6vihpLiKhf39tnZM5VrSzwe7AONzO2
rRgrcHyIjpKQTJQkMKPBeyAhjozPoV11xrIQp2MIMy1UffknJ7XCwSYyz4SebRkSDKP/uKZK+Kz9
dU397fbf11QS1vF6YE3905jl+4KKMFhUUUBKrKXfNBk/L6ic1KyniomLzF9Fjgrrrykim5S+zTr/
zkwfifJvC+qvxz0Snn6CMYjNuxW1WY8Sh4TIgnRX9EXY5M2LoXh6MS/eu3ielMGdVJwI4qBN/oqV
T7OVdpJCLvIkXcBuvMxUHMSWANXCqcRCaEkPJbYTtZ9qgwsY2c2Q4yXDlha4OkF+YtyEP0KL3VZH
ZBCt1jWeqzFFGYU4iLG2ooEzXyK6MRpkMMkXUtaLgBTQ7ISrALVqfozC81e/FteQeiuXGDdqkLX4
cPjmzKSzah2MidCY5a1XE+veTeid1ikjNwieZ0+Fj32dMHiVKdgcw683VvXUp1xDNc5OO2Lj8be/
vUcqHgi2dpL33W6gpXmjdA3EmyuFSeaStorb7uWzOuHvdeUyvNSrgcDSdjFM9EOnkgi3iurE0XlZ
S3WXXFw6SDUNsmZq3Z3Tw9WeL9NullFBOsUzTtvEoO0o2RnPcdzEnXbt1yA5jDp1dazek+KpbgkJ
7aZ68VpDHL7x0tUbZW7ZyZqAiRJZsxmo2GD0vZeQr6k9XpSSIQfVJdtS2CMCjAN8z5rJq+Ub4X1T
AHOHxFsns0R0xXiCcf/4aOOTilyN+dCHNmoP68ccfjJMUVGaK8K8L6cZJGn5XabZZAmrQ0HfQIA7
mzsBcaXy3L4WL9lH/ybj10HijoUj8Vx94wWpi4/cciTg9/PMOo4gF5JZEfk2qXslDDJnaBP3jMME
wdE08O3oj9VuECPYeAiik+O719Eyg0GT7CePBRj4GAE0BjNwOgUPWB+DzBSTtwJG/oWoHnVfiG6v
PUGXwpghMubZexGFBjOVHge1gLdQIjaXTYyHwDmhCO6drZwQ9WWo/UAj4mn33DxXJ/0l+oj3+EQv
xfX5uYX4Wk35gCYNPZl496eip119+BpnP4Nw8v1sVAugCLdXygHC3HBD4YTPA2nGL6fSrAxuXh2M
VoNj4X33sP3zLXCxFSP0mTRH+jkrl+XyscZZxWNKrjMFd/LOhfMPakDj3gM/pMtsR00DhtC+DdxG
9PTDaL833l3pMGdPX5XT7XV4HmYRub7dM5cSmE1Ba3B1gKlm4G4zfa1PjKUBEmd4j1CePEheJ0Fw
wh5I8jr4HJ61ZJy86B/JKTlpW2WbnAAptsXMWJoTfcLtX77BVnciWOzuGfb3U0468c1NUcAC8KS+
pYQmzWY2jZFaoB6GBCw7t2EHQoWQA34AZrDMLQQRcApVqSOFzbNyW0RITOnzOk6XEY/C6qjbqW/n
d5IluPzqfb+AK4nRa7ohXKKWIR9RhjnMzlNwRcUruJ6kiXm4h/fLFCTT65GbzLsPcQgAuCxf9i7b
9osL5zbYVgUy6LaNm28U6ON1tq33Q/ioqkBp7tOovvqkLR7NGyiQeEVteueSElvaUnj5Tmk0H9VD
d89qqwfdkK5NuBhXfpAcpYkwq2NbwiMwdbG6GZPil9HbGOQSJxji2A2+wv2owKnARFflV/lVIJK7
TfW7l95dBUe4eAkfhCg2RXE6gJRtsU3CaUdmoZc/NglH/NgY+hILk/q1y+fSgBTHF2QKOJbQWAN/
2ZfwmQkzYIzl3o/MoFYPyt/Od1pQmk4RgKrK/eWq03GXBSMRLLGCIp9rplfsy5xPFzJYnhDBr+vZ
+bXaW8Q8kV02K7aMh0N1hnS2nrQ0/gypD6Iv+tqXysycTOOMt3XFgP8z97Nl55H2K5wN7yozbP4n
927ovFQC2KEKyaPw6z/WGcQQ0gH9ajTy2+2/1xmMRSQYgKRe4CD1Kz+KX2mUH6MRnPgtuvDnUkMh
m5CaBwLdt/DfH72b/AfBhZgz4DanjOZTf8toRNPHUuJX/uAvh27w1H8uNVRZxiBOafKwD+RAe2ZN
JNEt8THLZ1XvF1r8+gCgmxYrLcTVUZ9c5aVKylviiE/iPvN7fIshLB1aoKGmgYnkiYG0KoFo75Bq
gGuEyo0p5e30pZ0MpA7Cuzqqi8LPZ+mzjJtxs2kaT5v0gFDpFFXHW/9mqYElndGpTm/IyQv4FeQF
9ZCTZvIQXpamNnuMk2vBk5XN9RxwsbAO94duLthj+nh2qvotaYsqdAfShrJ4ZoyBSs4DZkpj+XXk
DWbnSjXW+BfB7wSHsv0yZT/YRT7BuRREomfKzrvO4LW6kyLoloi4MSMBRV89ItombPMNnO+uDqEX
k2LGiktH9qJtBYdQ1hlXYXhh/JmFj5CHcGhewPLG9kElCPB5lPv0GETrNgj8/D5BBN/DvIDtJdmj
Vyj/R1CHB8R+gDqx0x6utHy/Obp7PQkIvMhXDsTd5fGWYIEn1oGa+AXgN0HqV9N7dDtTfi67JfJz
UQgeGP8P7hlaNOqQgpbPv8LZaDHktPPio348GU1g0m6ra0qc6BJc2W5JTtZHkyQrUP23c0jat//w
iuVtHa9FX/XxdnGyJWqM8P70gRojIYzx4re46grzNETHy3kAeja545qZuaN43eTdNbdjSBwydacF
Try4XwXbQjASfQr4SYySpxh7URwF4zw3IpedGL5NuxIh+lS4ecfux9haW5jalt4B56tRlV9+TKNR
HOOPIibcgLnVePeUIv5HD3co45vE6SiS5oLLn7YEx/NCKxm2BXR0Gs2ol0CvM4NnDXDTqJDlA0P3
1harwe4LCK18SI5MU+aZ22jZzi5P1EB5smhUF5oNzJ2b+Awe5KpgaqGFjlq+zCiEeaEJhECrF+QN
0G5KruDpQSl5wTC8fnkflqXfcpC476It8jgTPHgDTuWV7pw498tEgTfTOZ3DZyYatlzs+ueLmzF7
v27UsAnoAPxyMm4Th2wpTNtJFzymahjXuKkFHTasFU+epMzXaqGmLkKZl/qUQKTg34zgzNYRJgkE
q5QkzZFkgrlWs0824wsObeaxyZzuE8R2Bm7glWdKwTmxzkUQnSok0apzY3QA9NeGtzSsJe+WeZiZ
dGs2Tv0VySj+EVwfV1vZqdt6pjBv+pA+lLWyJh6QkvBD51L7SgubyLdFtG845h03jT7l15SeuvCh
QQ7H+ovR4n2rfwmWTVMgWaMgtpHG+x2uHkypiKAgFX4JTvbuSJxSRnbPeUGM9hm/hOjhHh7HHI8S
4q2d3nAylJA8IhqlXTvVlxSwBKohvPjQQak+EyzoYSVCOLzWnJio2MlVw9eFZw1eQHD0QZwlicvq
5mZTk+NG6iq/3tH1eQqt1Yc5u99WTpe/mQhEjbUJqv5P3kjhBRBmYYl00IY5wpH/ScsNFfmvG+lv
t/++kY5KI375bzvVX4jGpoRj+4+U3x8QqGwgTDLwEPsXKeHnbRTbVkXDE5ZoxRE6/Tsd+7dd8tdd
9JfjHikXP++ibXorND0GBkdGuem7aPE4d2x/d+o3Mmy8m1DtFF17BGUCt9O8DPD/MP8z08F+4LbF
HlUGUYIVs3leXvTIryLBNxV5qQxt7V+GTXN7utdnPMRzUv/ydY+cM0UK3CSUkxFUH20bNYsb4NnV
XAzwK2XZzUTs1qXp3cDmpn1Pq6MBOtbRFZsRayMDvyRbCQSSkmFvF+VAS/BmYv1Yi+SoqtFS0LON
ghkqTiqmXVYDObf3pNpcmPZpQVo8dqjQ0d4hSSLOsU3ySa6Qk3tvRJOQCYYfXdevOr0YPaTxWnXP
inbD26ty/smXBvYGnImQZFDLSeZ/uzQkKrFfa8zfbv/j0hiD2vAnRX9nyChVfswHMLPjxFK5Iv/l
QUzh+uPiwGcYzZ6MA4nCyIJffZ8P4NmlcOFA81FFTSZz++9cHOTc/VZj/nroI9z1E5x1Lbqs0S4i
o8YrldJZy0g6y4eL19fiu0D8dQZHW1Ye8a6BtxbpsZ9JBhsBcz7QJ0t/BO3jubgJCzGPfDmByMM8
i6SUpXC9hopAuVRmkC3FOzxdPWFya1TnZ0kFo5eNedTGrxHYsG7B+tPB/3XyyLp77amVNSugefY1
TJHqAqxVNBRQ15l4x00goXRqqmlSEyzaCBghSQ/PhFfZJ8IsFdOdmZTrRlcnD8gLQmyutIKtS9Vv
M40EFzwp3NGVpJOYsOfWbdYql8m5HlrfxMyUQclUNBlzMghVwMTqnLICCxY0XQocup7iQUQK3JTz
bLBeEgpoEnt8GaWLcb75KtEIFzKi+lz6MpVEJnm6nZkdEJeIlVYX7SsmpOOVr4KcCYKSeWXcQlVJ
8M4bFO68VcVTfx/2WCwZdnN7vKs9r6AUM5XpBnVdXrA0NZPUv1rmasDJ36rKl1wWF8PDCi86Y4E4
mT4GdVaZZ2xMwc0j69afLqkoQCUE2iow4i9IK601+DXDPLdUBtO1O8gYzgvdTFdVbPMrdvLsUAwv
utG5BpUYBtKT6jzPKpE5w40lFDN8RYW22ojVmyGy7vyTV45x1wPcxi4cbZv4nyeLkvW/GKT89fbf
Vw7xD/S8ovFvUPunTZXkKcKGJdh5ymhQ/lcbTMlgGRs9OfnErX6sHDgvAZCbDCR1hpV/S9yGDdI4
Ovx1Y/3luX9bWn5eOnLTugj3IQ/vX8TB2uCfdDy2NSNpaHDybcFuOkDi69yVDk9Gg6psE25ImAfT
tjtdKVyT2SDYh5qupHHNak7AhAhPDxo+lIb8RKg9lIb7gebwvL5sGyLT3Js+68b0CvxOvLj2FduY
0zOBd17Oi8aV3sms2OZL7FZsQBiED8oimhfPREcIS8aMJHqoTjM3aFjg/jD8j7wPw+1nBKnZPK5b
vj3O7usJwBAZgYGxQDXbbgf7ZPh44c47zH9RYNT0Cvw9R0/YOToSly5wNlJ+ymtwdnfogG2JQEjn
TDJ8bh+pYwNWEoVHNOxsEocoF+hbkTl51xO2BW0CEhqFEag2rr68RgIEGvJjHes4zHFWsUfXh9yB
SuELdMr0PK+gW+2UxBQ7diGj2bd1diB6fB47+7EfgwHsyBtlV/m1R081X91MsoaxCOUpQhSwN19P
I3Vkv5ftp8z52BwOeOph0QcvyD7J5KPsLvb2Bvnxjh6I2OGwmYGD4sDBB74k/CVFP/cFhc+v3q/z
YXWf5fga3+zCLXlEzC4I6GI4a8ewJvKgeBJOIiMF2HzBMBvCe4ApgEvKlM2bxVt8dTR3/JcS+5KG
eViGuJ9ycnAyEABzeUNkPdXeBx+ONMDevJrzhXv3YIJ7nFduM+f1Jt2KSYtbhDesIarQ2F4+88XV
rT9bcJCcw2382YfLjMTBpsEh8xMD6yXMuolFnP1plwfRS7KCDcr5R/AgfwZTkEbQxZbSN3hlooDX
BgzA3TH9hhV6c7RtExILOEPEhJFzE5owo+7ObvU6nuBxOLhQbAJ98jha4St6A9jd5P8EI62z5hh0
j+aVLs05T4Z3Ffp3ylkje/VyBMEJoe7cwU/G68KwVUd8Ez2LqSW4drqVuVT0oDL3l6VOKo4+7Q8K
z55Er/pmr9KNFubTej86GVoe3ih04cw3/HhdzwsIPCK8QuYF9vt7/o63R4gSytkRZeY81njVfKQY
Xd55/yIeleE9VFfiX11llga3ffV8c7YkmlmOAKtssHenFdRV97ouMMrk6DuX92bwLyMflywh/iKG
I5c7wMI+poGpJ3CpkHoPlD8C9xhPgwcx3zInTNs/UdFx0uyMGVbg4ysN9fKp5XRpQM2l5bC8Lrsv
1T2vHisjvK6inQmssb6umicllMLzk97ak4vuXAuG0rP4Fow8RSV8RE71zJmyNVAMnqEIwALaKLOa
E1EEn9c/zidUIHGgbB/P8NbkDx1pEMRRFrF34/1+6Gh3hZU+tY5ASvLhEupMqM+88Ek0SSsHS4wZ
gpMCrsRc9gEqmCnH2JmcPe0Qc73TFZc2DkK0ssKHojlEiFyuu/JKPCwwOHkMpI9Lk/tMxHhGXorb
NCQzasaZF0NBVTyM9glU20tcz4wH8FMjC72/f0qomMzLRL1OK7QdYdS4NQKN5AFlM0hGqMjE3QzF
etyh2QsNWAzQxBjJnJ+UGfNI1zqyHgwvIiTpkSRRTwX/gGJheDmQsJ2tWAVWMHGlWZp5+GwP73jq
OdllBW6CNRCunAPELWWk8wnbLfAVU8PutjszRPm876vT5dNc6+vs+bK4BMUM0Ao6rmK5vbp+1J9C
uZQCBkMLfo73gMJ1pYyp2fKLgqdnskh1/4pDfan7jBj6wytTKaMOWArvjCrOt80lnjbdexXCQdxf
sKuC1vSKdQ6rUv559ZFjqcQRKazH49AxGC47OAzabZWtuv6zannv5dxmMhE+OChWIKflqm4m7En2
QDQUp/PIPgfSaDiFOxoxRJPJNB7hGBPR6HE8q8ckKNafo3K07BUZhZb5+jB5KMPPc+e+GELMU6ew
cUET00kLsljZGFlyJd450W9gkGirAoEAqpgovvX7e+nWvrEYNvr8fFKWkuUynn0pro60ZRwHPFn7
85d84uUTaJ8glepT6ZM05JprhD1u7LFLOHEgSs8PDX90PGa4+4XFXrzFqB3dy1JnvQCw0oIW3qm4
SkdjXlYvFUZq4dWIukB9r7FTYDBbPFWR4qmltC812UeexNKMvVEjQdloY+01E5CatiwNytlwZKO3
C1ZTSKId4QTy02Pa3pz8KQOVWRGuhFFaHJ5VO7/NGxL9qmW/ux0RcVmDk5Zusr2slSkdrMFkeg63
tXjjGR7va6G3h0PrjhjbsEGRdwnqFmzuMXsXDsKeqPUJkYTQlnDiP9bvAJWare+SU8vS8DQA5e4L
XCMg3t/oQdwzOypD0gy+bznvLoPXEco2cmN0/cEid2a++qKl+EvZ8fEGaG2fy/VZGbiqk/wciJV5
bPPrhjSfOqVGNt2RwCcncxWvkmvvJ3jhXjQCjUxfK4WHUzZoaeIaHyFFe490I+zk6/7MajPOdVwy
tDMRviNiv6vJ/qwR61Rtu3hxl24rqwcA38VfGsldKxF1F+ZjF6Zgmi0e8eRIyDRAR/Z5naqLGfZv
DMDqYsTd5M0dWVGEM79vGUCGu2a8SnFRrZ0ceQE5TtGbucFNlgrq9jbOjy9vULG7I/2QAWpQ2C13
xY/ZH111WsxV9ABkbQWKj/ObjVrBIw+MvaCZjBloCpcMyVJTK5Q+aFbQNsLVQtBv4naHHHawsZdL
LHtYMcPjot4ykIb+2IFBEvSmLkRWm2iRH8acsgpZKiM4KpTBL71ymuIlgo5qrUAha+FvUkl5VYBY
s17XT8MewakYXtw6vGeNJ63RXPebx/EK2x2CMGDwLFsYO3OPLXJvK6srWHPh9EGloJGjTQXqhGqK
whaYNEtxF0GjdT/BE2UPxsRfDa+fECqbywHPJas/EpsN1RSPhPMnuoYG8SP7/EndQih9bpHe3kgx
g/VmLuqvVPBQShh4MuGPVYQydey7uqhhNmP/S/LWHAI0k8X9jbCOQMYfE/bd4R/cLFmKqop4ujLW
olX6bzRMXUFC9AvM8vvtfzRLMoHPiJ+Uf5sWfGcNiX/IJg+G5opwgJFR+QNmkf5AKSXCKJJhMoGy
AOt8b5akP+jLEGoRTWXoDAitvwOzqOJv4qdfD/2vICQszEfWWOdbKG4y9R27gBuqOUg1X700TQk3
1ADJoaBcC6y1AhgNd7TFi/sbLGHR4ToZyZkEcUy7+ViixWEz17/g4uDIaGcziIfyxxrPrY9AQ4AA
s8TBkRDLOmo3iA14z0GY5iqW+TzmA0ebmgANGpRdycWY0pRI9DGv+CHybTZp3MtSs2w2//6rfKOQ
pSehWus/E/fE3QQcZl7O29GGEaUUfCNXwBAOKyXkV+ndIvskZjFpfH2RuTgF+petOiWmcHWeFO/Z
cZQ1JetyqXoKsyVwmKd+yT29ACpd10wYEevWjoDlXsLyRgLmIVlfROe1dzIk8fiFODlUBKaMKwrF
kcdw3xcwuhu/g0Fe4SsNuGojTBERW599TAOvz+JaeOs2xuI2ucFCIVI26E4AGjOMTTRvnFI6Earz
aTd9qd4uO5g6Yf/COqrRaYUlhxkIr/07ktobESSbeId097xUnzpHf8cWAZqA8ApndDCcApLmOHp9
PGceukcE2mRbToelPLktkOODjjkJ8Ydwals3Q91BC8IyTP5sLtsohRAhoPKsvvSaYL0AlibKTbxo
1Wiq8xDDhnhd8akxHG+UrjMYmq0Vg05ke/XZsbAsl9fmnCGpy7buV96DeIr8dZTpxkzbSAp2THv6
tCGPxYN/5H7d/YLZYHid8oWdjUaDI4PyWXLeLUoWMoznrT/HG5vfeQleiyhy/d4tbNE2yPUznyGK
efQzzCLtA7Jfdasu70S2rMXXHItsPDSUD20nTYzd5XQNBJdcrlBBbAy3F1TsmO8gIC3hQEieHJ69
9AmxwWe+gjKXbK5e5lTJ2jzdXBzAkunVGz6bBSVHR5V8e7lHvsKI9/NyROflxbep+Ur8H5thFeBj
zqAx98Vdmq9uLwKIYBlgueghpEEV+4ItcZ+5Pb1bPv8HL8Jw0kfcmBmFpWmW+F+wbjLV/7II/377
74vwSJr4M5jlZx866Q8WZUn87jXHOOcnnJtV2+B/ovVnCu+/F+BvxnbEbUFfH1nwfysmnYi+37Gq
n5+18hcafKULbZaochEm8xvknod33TVuinWJikpSqe8QrgZPMzjfIZJRbpybNWXCmPPAago/DmTm
RGKjew8lN6IuilGxIuuD1oDHL2nf459AJaMPbjCS6R0d+wM6fLvckv1Nk03sUAg0RAHJkIi2GUGk
N4Jmo9oViiUgwtmh7W2DXepsSZ4FY0F8aR9HBCBfwsXyNLSxyQTdq5N6jDlTL3M/kjEWzDkadjLX
mK3j2MKf43WAMJal3qVoI203DkUnmQBsAFyc3dMqYa2GBMZHO+0d4V1Y1R44DPmxMtU3MIuyWnxj
ZOBUnEzA2qjl0OsekdkAB6yoVSdVgTLPvQ8M1CdsWhPkiHbmHtlOQKt95Yh2FxyFv0QMU8zTQza/
H3rohKBXOY/bT81FDxkhPhzHdF8DNO+Qe1TWACHsdc4C1I+f0QVzH1j5bAb/2GI7Phm3gXl9eGXB
4dDZrDCOcR+Zi46fLSDFQwZLrX16xuqTdmR565yy2/X1qm0n4ALEPmjZNEsno+D/6TK9upN8zy34
LY54xX3Br/i6atZ8lk41+BIDfTr50Tw4+YCgOpV1v4sIx3I6XE1mBTS1EK7skzW7rhQYFQRKBTAx
lRdzaSL2I78WboorqytrYlprtXXTw2W5kBisjEV88/4Ak6O0fWxR093nEQO8bb7Xz5O42vevPRZ/
ni7PcppWCIOq5mbeENBAh6PrbzMdg81M/P3m8aT0sX7GFwEBILtXuzV1X2ZiQ5rv+HEJu3m+TBEv
K9T27YGpeTKtW3gwjX1fou2gyiCItEzsYgRWhSfeNk76Q/MOd8hcSrE72kQ/KU/CTF7862P0/CDE
FFoSIOj7cIwgdOBF4gqhtKKDJ28XaELCzIjE1y8gBky0MW23Z6aB36N7zEAbA37E0FGSMAn1MPFT
EH35tTA/cwxHN/kWIuxyHPEb5hsep2F3jBY05ybd7QvqsDWmFhhAE+HhKes6dR+Np+Ais4TT6mlO
yl4FAWFChtgyXmtTaapNR5TGmI4GHSnmGKLbkZmt+zrMGfh4E2uKlNCDm2rvISFgpwO/4tv+9xbz
M1gNSBMztsPxv7QHCBNRbOCYOrJb2McK+seR2MLEFk+j8Q9xCbe5LWvJN/8ezf2YQhrxsimP8NWz
Gy9flm8jCnu2nezdfBza+uakqm8WGOqUrX3/7GYpnOzOUSRnmOVBvoAJWqt2BoFrUy4S36DUoRPe
5FP0zdYCVXIfhuFmM9uUiBk3qF840bh6yKqgfEH6cWiONa/0SvwGsnNmcplaKKN5xXnXFGmOa5Qm
odxwtadz7YiE5oIeqv6390REEMK1yG5bMpk7O0hxrNqGFo75FucM55CH8o83StUQ9ESv5mtxVJ7G
aO9yCpWR+F4VIIF4KtEx0JrfvBaG9CeQzN2jmDzeQnIRZ+eXV7C2ZNeBxN6WsbSolafiJOJWU6Hc
rTAmbsJr3ZLRSR132Vch9Y/FOjG2kgzc2inkzzMGGulMjBcFi3fLUNGhAwRWkxCvrCXcdq7r66fe
zeWEdJEGd5RApS7/GrpZeZCF50Fca7y2zCxdLhCwTVmk3raOAKPi4foC0Fasr/d59kGmVnkAe2tc
PEPOOzrBB55DCgAt92pZdg9tZc38Y675/cMF1LseQQspwUhAdS4z1ufIBhtuqklBsMLdKbJVZoYJ
YLua9xgPOeKXcux8cJiugjpcxS/dZQUIhzB7VNbSV0fOFTF37eepP1iBvgSai+2Ne5Y+swa67nWJ
+ef1MSHg8QEBQa6C6DwX4NHJqf2wmJOezigfFfyZ74QL2lgwo0icKTDWwWvf7sRzD84lwrEq8Woh
r+w8v4zc8dlnBadHOrejxhcp7wWx5NDf8GEi/yWRR/F+5VbU2J84ihfPjcVEY7jZQQ/iG7lgNZ99
Cc8okab6NfcJtsAcv+UKi+QtzXgv4hCD89GZE8O0E+Q/xwT3GBvzVadSev+OaEGnD4nqwMJIAG52
b1vtvi6w47m7dfKKP+dCLBeEapxp3nt9S+aD+5ADK52RlqkjL0b/MM5lKFTt11fZuTY7Ii9NaR4j
KTOx7kkj24LHZvpx/yXJJZ0Kq09iqwMh6w0YwRDifabRbpzjDY+BCuzZGoRpaRqBxvmf4qlaN8S8
FBssqCvRnGU92FyP+p2WLagkX7qsr1ZSOPnga+JEFhYdPg3ikhl2VKAyCMzbnJzN1iRY6qjdn4Qx
zydDC8stK+dM0jScjrMPgkHpTaivvhR26FdHGDdHhI1ZFz5q0O0kJy6CWg0ft8BQXRDoEqkEr1bs
ziB7SWQ0MjvDYgj3vVlrtyRTsnjizCt5d31aFGA8KvAuBryvbfNFNnbb6L4Qf8odjG7oLTIJQ7N4
2EJuTEZzAojk5g6QCzNCnH3xEJNPZQuLLfwnF9sjuiBCucJo1JKV/2z3AizyG3n5t9v/KLYN5ruK
+q1u/rXcJkzDQOWq/Sk8/bnclg1YJRyMyIz4r9aOMJdhPxC78beTraGp/FZvc+C4WmIirVC8j6DL
z7SS2oysx1UXSc/oXH16HfyH8Y6WFBuSEq+yXe+lWxBOzZg3+HogthfsJEgCjfMRdzV1kkdujEqS
uASGYYK8js/O/eyP9ngWY9cH2sHVFU9xRNqxOxCOA3zZUTw/UJkjCyleWpTa4PuUN8wMpXQVk/vw
xZLM+nGhnV6hbz1/RIH5pc19hKBYMzntInvKngzJQXEhjuUPelKGmUFj2pHJAC6kO227VaIyyiUI
dZ9S6C8Y8fiMf5krN4IrYDxhUYzWfiKMcGjzknrDJRgDql8oFZHexDTQdLH7aiU8Ezl14l/FnTrZ
Cn/ITwFWdjy39EWcHCIZp4rK8+bVVFmwPCOa6XCLZ7894tgqP4EHTAsovz7ijAL9BSIR25ybE+Gt
xliBJR6Hr1Kxbb66cTCVN4zb6hWBid29sCyyfOQWClasJV3Cc+C7kTTpRvcNzsztTr77iC172CCY
elH3svy9jZm47fwqeZhGdMfsEQpfWnPCVe88awHlzZmmuMUoIJPD+4ce7SHlZLjwMHvmYJgCV0t9
TA/G6MXJJzgePFi00udUCVvWf8wTcThhQ5X6V8+87M8Igh6I3CZQ9QQCixlBKU/YdUvXf3FN/mWt
Ti5GH6eP//Oo7+uUrJ7y//1fRNr/25n670uUzMZfz9S72EellQ1l2InLNgnreIWsZUhWeGEyxyF0
byNUs/OD06THoUt0ZYwgWe2g+1KE9eEtR8Y8O1/m2nlSR9iQ1puBOmQIsiwQLmEszcn2izhJLGmL
IMtsnDJ2lVCJeFegm+/Nl+I0kOmM1uU2wZ67Q/q0labN9HN7jVxGrcVTjzrb8rC8FCoyezfZ6RLk
sWsarxVCrXhORN3l/Bm1u/g8tRDNmvsC57Hqq65hXst7VvdLEVjRtK629egutxag/rY2+2xXbrth
ghEhOOK+xvjxGj4atzIIVlx07APpVMJTzfQlmTEvhj4jmx+RTRkqnyh5ekZSr9IZq5d5p2MHTP70
qGBBoQsvfKCEqJlAmvPi5orVbJCZR9jq6R+8FcD+Q6GKOARKq4l45NtT/f9mAKBw/Qvu8vvtv28F
yh+QF4n2VOQ/I81/5hgSJgCEov5JsuXs/sExhJQrG/j8aqSsIYP5AX7Lf4hwdhWTECZ9jOD9mwTc
38CXXw/d/Av4khpqd0sMJLNDm3/cHu28LjmjlDjs0vhTzTiRkut1kVfl1NLh9GSeTC9HtiP8HMPT
m1Ax/QoXPIy1mHr61xUuHIt8oZwQHRoUO4PbILvCkp5WuiZyyEHyrkEUv0Hfs+vPK/ZWyUrhDhCZ
P1025AtMSyRxgI00UjR1gkMoQPkpkbakucU39yG+oNdKqZsufnNfwF1KW89ofPJI0HgxuR6rZm5O
bDl8ihbAVV/d5/pKx94petJX0VNySA4VZbetbfgE2IsIv/iCU/kqvhdf2ub8Jr5XX8P0MrnPuykK
swLzgcU7ySDvwyYKceTBkwcFv9dhkcP4Ecuf+6Q4kLluMmKjm8YQ6J0vMdczMPGSofrhsk9gzWWH
G6b+jlvMm7WRpr3f+jQrX/nxWs6lx1o+71OB2I+pVTP2bl+HNHEu7SyTpmwx+jzF6HSniV6iLkq6
XLZlGCg7E17RZd7AKuBLLBf9+FOUZtn5RRfG/rQ2PSmbRgztMjcpAukZL6fH1U+0UHtmIcc+bYHX
UhWhgvOk2H43skA3DrfLWlvmBoFYD0bdItKZSyDQLCKnXWhXB7JQsy6zOSbJSFGRSt77AE7DHSaA
OeocAfzJ72RV5AD47ZVwF8R/m3Rx9UdIPHW+vcu3V+k5X1w2Iz2Ae8GSSfDQAuGT/qJOYshh2Cqk
rki3Tl/FDAYBw05+yZ4bwmAqvKPcO6NlcfQsGvWcMt1SQUi7DXEEXK4FuhllSeOY4erk6EuwkRrN
gBDtYhknhTw2ssixib9BlrQvbdg98wRIBb198mKuEWzzCrIPUGarTHVOfDyTQMoDuKT8pOEY9TDL
PznhcY0YcX7jGSfR5qvhTGJaoP4Pd+e13DiWbdsvQge8eSUJEPRWoqQXhCwc4T2+/g5kd550fepE
3ccKZVklUzTA3nutNeeYEqDc8KrW6xHJEsXxu7YElMr8nGoFdJMSrSuAdmygveNxveN2mhBRJEBz
NhBX77fjJA/KxmMEoxnMxRoxWj/M5WaGrh3hAEq3HBIq/1baxWJk8t1gE7P7NZxHPEHGzti1a1zb
nEIYT6hXzQYQxYc5ma2M4tL0S1JbJy0dZIZ0br1KSF4edXJqgslFxZWXPGXvBceU0uct1bfyCk0I
FKxJ4bAIP9Vq1duMs/2TR5pwMqcuC4oJYGwlC8DGwjI+al9tvCpD6uBZjttT5+gGmonXrn7Vzbni
Z+OVIjHR52l9DO0M8YGw/sZd4lwzbAOX8HebGnI56sDkbK84dQvroV4XT/LBeqHfYBjzgjuLqt1R
V7iIUMDEy3YTvrDapKiPQjykeHinayulJ4F+C74oBe9biIhh4wE6WvWbYie51U5x6Xks4w2uruQc
fShMzCCmIWs5RQdhH3/6n8L804cWRt4puoh6SRwSzxflQVef6pR29axkFN3iuZvVdPgYRMnLtDlz
mDK+IsR4r4ro8gbpTnMkxndbPmpf9avYrCWgRt1rpsFVs9vxUHYvg49wI9wqe+W+KFUoUgKcb65x
ZnmQ2eDhmbSZPJiCUTzH1J+p00rnBO/EYWjP4YZco2tqHVkb/G3AJUTXiAnVHQftEDswriuQanGx
4l0jvAX6gIiMhIYv3qViYXachdU3Zjt6/2n0M68lo6Ugkjm2qTahV6HS9E5Rcb6PJ4MpW1vP/fDZ
Bx11uw9rGKf+wdsHO+WonodzeKOQ9V45jwM1QRkZPoonA/ezOJBSPE8aOH/Dc93PjGEZCY95vKw0
49yprwW7hV7wLjLM8jAlGwmikF1yiAiKYqbIl7eR+XM03i87EvZV8jI+Wv5JKzB2MMkCMwCpOLfr
kMvAV8VXo0tM28Me+VZbH0UfnBpNccwA3MwwHAy/wo11QQISHGWmfZEw69BZhbZef9SmcWqHBmqv
jLYskB5ESnUzA52lEN7m9cqjkY3l4h98buKsRIQHViBOEbo4Tc7/wrYkE1P527npz8d/PzdNMmom
+1TC+IrFb+Xwd9EA32IoRWr6f7LW+UN/nJsUXElkbGDwNX/3ZlA/4PwlN0nm8yJx6W8QUxVjKpJ/
F1j/eOkER/1amgiDpyllFiCwTjcaQ3Vzz9SAJo8EVeMNMxyzE/VrIohONFEUlsCAmExsC/qU1X5c
yPyXwuxfc2MNcc08slwP6+255MRPrRe6w4WYEPYaviKbpcP+ctPl1+VkMlFH/ApD745AlRTI5ARx
IJwhDI7XxZy/emzIKEcndENn0ENeW8hl2Br0h5ChwEsxrEbvvc9s8gyiLayIWWbfpQsOZIvIWFsB
uUnDCZfpXLoGSGyQFh0qdRPzxUhtQ29J+hCcbEMHCur+lO54yt5UR4EQaOkzfgnCQrt6doo7kgXn
0C6Td0Y16aw8oZvcNCuZnD+HyYa+1r/oOUwa4Ulj+5TNmC2p5/sxhzwFgw9gHY1AeQ0WQFxabo/u
wB7pldvEtjVLv11cc1IXpu2OG/L+pZDwPm8cvCizPdypueTP04hC0M7hQDFTCg4cUS/esX2LP2H/
u3AP4YD6D/U2X91XjvI+oeW8NamXIsKMLxMeBoOYxUZi9jbFuDfzJ2itKwyS2qF/fyJUHY0fBwXm
AdNZlrhAYuiYNVLVucNXso7t2EZUz3ysWTIE3zjWRqZwXsQnPndr3jNsBK/h0HOo67lwm9RWKS7x
RfyaLUnsRNhB7LnDSeubYNufOeHUkD5cV5/H8/FdPHpX9dA47Pk37LacykjCest2HKcvSv94rHSX
V7+N5Y+Ezkq9z+FR5EtvlhzNQyM4ExijBOsIuCUP2dUNZZluzO19E4ubnllNfB2AZJ6JN+wv2jDL
YSBaPXjLfPb8eoEHfn+q5NmoOXhpZqIjV66dSIRMxHjE7XSf74sGNGgU2bW2uMROciiX6k3S57IL
Y5wAzkl2QCK3E/2Tc+d0TdRp65nIrcAcWH+9dtIx/H3t/PPx39dO5V/wliDfsbr+h233felU/qVC
ezKpOf+NcKKO/bF08nvxtWmGLMpUwfy473or0An8N6FMEJcUi+f8d5ZOSeKV/bp08sxZiOlBUnGj
OvsNnZDWshaPtTq69Pv7TkfRpxUMuiizRKcaH/TsIodPXXhqsm4ukhnDFLo+jd4qHhZxSldulYnz
YU9G6DREX8Tb6IsByXRmxQnBqHMLoW3qsDGq4TyN5ErB08EoECom4z9HOnFynIQ8lHpIXP1rgHy9
pcn2DvCVX5AlO3QwQNFZyrpFmuJxX3BK88yJCJu/doih9gUnexTl+kF+9y7lVxbOFEb70pr6Mj3E
2rsuOHyPFTpZkNKSPt7yR/GJKpBZCX/IlD8ffiQcBIetuHjtVvK2OlqPxqvezrvDXT4kIUF2KzW0
xetPO+5/aampOh/jH2/+z5fd1HL7yRhkmm0iGGk7ukhZZcS4r3VFETQ3VNs6WJd4dIMVE5VwXz1a
T2J6kSd4tvUkM6IqgXeWa0lBENcuRHJAyj45+ZHiGJ36mIHxHb3TcDcvvaY7U/BnsCApEEgUpFt4
t8up9JsqPSy8xMVOogtsQNkc78qux3lyX9zp1UozWE7AhJqXbpesYeUYb4S76DmH0xkTJfbWb3/M
IUDdxiwOJDhQo7Bi3EKJsy6nHBFlrg72ZBvKbBVrffsuXZQVCIWHbKM/mBV0xd57T0LGiwiUtUC2
+0hcD7oKj9nxTSCGm6hlgGcHYA7adRouurNqS5DG6413vUf4gR8azRYF3ITz+2v9Ra2lNjPpBnNK
s9A5TD1qVA54KaHvfyBwqJGej++DiT2QDu6hi98bhr3tsfgMT9JbttSnEIg5s0kyoYULO58Pmnhy
+Lz/OwrgTheDDOFlRxrprHuyyAmd5AWc22uNS9yoXgdrPRIaggQckBAD3dCEdkjwLpArwg0pBGTB
ie/zXFwaD3Jpi8YyhfHOdSme/K1uLLkhmm4zyMYypiUx7I2QxHb2UipTmhHqzJowF05mfagLgdEf
m0UpH6BseFwIKUJdsmTluaIs9dD2uifQPJ2yaOA8rqocwTaVnQxJx1oy51+C9835oAENrsY9OcXy
VXjsz/1pOAwH+SI8SODevUkx531Q49duuJwk+R5zy9EFD+xw9F74G3jutPBBM78y6wMRRQ4Gppr4
IThM2pH7xX+hvFtZZ4urAva5adNvoLhTCFGfMYCeoyKQ5sTeks48oRWvdBf0D6alylnZm1caD/CB
qaNWBhBk5tsPONXcel0R6cyHvIu38TbZKqfuqXsyTiZrgKXNyCNpjYXnv3roDImbYs1gvDzMpHJ2
08hFQVhUQ2cDVhWCvQoWKAi7J+GleTJ2FX9pO1o8d3gaPYlujgSA6Usy4Hbbik64U+HN/OcixIih
sKZ52iGurmZFDTYYoCVMqn6L4AmFokcrjthXAkjo1I7F0ec5qHYHDDSYl7uxAwpSjIbdCRHDzua+
CG9a6WJ4Fft8U+j5gnBLrCQ5Lr7uqvugxyA+bn0qqm5CRSQ3azseSycDetPNLXc8yC9WPVe0VVAq
a0/kSLmCChUMBN9S58th/VDefYKHN9h5cdfSAyztDiVVY7Ma839oreW8z92tZVVOEFH6r3313D8r
K+Oo0bgZlqbdnXTOpwtppayKm3BUW848zj+45NIpfBRWcN3UZB3W0U8bwH+JqyXI4reS68/H/zg2
iIQuapPqbyqQpqbzj3MDynB56mSrkoy3lV3lx7mBJFuJMwOabAMm0086bWSCJqcJ4m9xWv/dc8M3
GeAvFdevz1xD+/jzzhWFVSlL4zC6sZftxDs2llG6sx95ejyX8mZzD+gqi36HxQrMnH4LCwU1XmuI
pyJKKtxOBoJgkc6B5hdXUcQJKOTFor3XaLRNqxCeUrWRLokZ5kdRyBd1AW3WEDelEOxzFM8Sd5cu
5JsKB/4/GvnFiNoghROOFp5q6a8jEWV+x2/Xn/nH479ff5gBoDXrXEf/hi5waX+//kRkqnQaJuzX
dxrY9+sPMwDXlmkAH/02Yfnp+uNbsoZ1gMva0jnB/k0cgzhdYb9cgb8+d/m3K9DwEzUsAi9yw0e+
uCSIyCtnJMuZ0H/wGjdzjPw+0iSaUBKQHdZ/B6oARDw6Y9EqN5fVuCsl2q8LVPrVMEdKNIw7Pd3X
+SkzL5W5FxGED8dwpDojis82tDf0eF65JYWR3pm6j5Ym9luZArhaKq7lRJTvXOWE1EE4xvTDTvjh
038kVC+1ezrVr0zWLSLMmWBgZn6KkLRxkJVA5xKz4eBpSPEF944mOHdETfdFfZ83hAtwMGZXOHVr
7yVhkSbzZAptRF8WEej4or90hI4CRiCZw42H+WPLkPs6fozlQTpWBLXfcW+TaewYh/gVvQvaVLQq
NC7QiD7xOgJOAe+oXfL3iGcnLsAK0k4YJt+3ui9c4FdYhDzQDHOlsXtQVA7tFXsyKmWutLLcyZtJ
D8JVz8Eu2/Dv22GJnAhtL7BmOi+wGGflkwy4COxY/0we1ca63pfBCVVutoGafNRWxcb6kI6yP2N0
3bIlZguzcXpEU/jBQdNjxiiWbbQcEeeQrvYtaQ2VDpYlzxY+2Olta8EMjNc5/ZP4lo21atxoZy1o
tGJdqlecQu1J/ja1giYRHA78L1Ko4V22hFl/qV/WU33F+WFPwzP8jGY6v+PDx1/4zcWpMnzoZvyd
I4MszGDCliT2vZVvODytffJg7bMdsxXvKOylm3mM1ynEVjqezUP3kB6KU3pgRIyST3HFXfaS37J9
ikjiQbk52s16027ZSdyBiqWpE5BGR3fHcId9uCnW3pq/71FcbcZtcu63+prMmvUUTZPxV7n1z+W2
RAD8RijCw/0GNmvp7+gW8M4Lh+CIlqGjMuJISfOZjJ5wCqJBTFsEc+KEnAazCLlvV+MwYc4A2a2a
2YdIHJ200q7DSXC8+aSVk1Y4rNfhK2aVLSZmeiEBPX6k3siv/Q2v5WiuMeyfvSX9MAcPjTOu4HWq
07ulHrMnhWDNBQ4RTsBSObHFdDTLBg0ebKnVbpyRn3fpP9IPi1gtnqGG53tBT2p49f0Zt5K2rQ/i
g+Z2O2/d7bjZdgWjAPNY3wT++OA2DRxonxsvGUF/dJ/ohFBh4inBlWss8tc7tujkMzgkJ62dtcfp
LkXTBm/tNeBqprmFlvUzO41vxQ7P6trfm0T0mTv/FZ2DWxLKl1yI0FvTJ3OHhbU23VqdoR1rbsjJ
NhW+znd5nR+1dl6s1Vd/UmZbl2+ZqoC6H9WdTidNOETPHta3j95RXxRplr4bU7jbKTkQWbatrt3F
e8NdyvClQFl4CA95MctgkXBYJud01vrz6qA9IiEgmYw6uVmkBi7LmXwYFum5Xg6udRSu4h7Y0op+
f7wqUIgTAwOStZ2n3pI3scBovkAlxBGV1IthWx7Ha/o8KEtCOplylfN4wzonOrHb7clUV7aKtyLl
iAsBnmmkwzZxgFTwK3pGjUmLgPLwqp5YeLt1/XSHKm9g1zd3LMDtO1LXHcsTvi3DXwwHpljMraaJ
3zRKNGwZ6Yxhh8bWSHB04V55F6oVGOMYUUUFL+pSybtahN4KP9WnOnm8G2jn3k2sjX25mC4Ky4UD
jIm8X3RLw+VqQ7sdnn3E7q+Sug3tZK8hMrVW9wzBDDTepajwLc9smSccYMUzQ+UorNkFw2I7RGxy
CHBvGbvykNKjAPxLKrpA1RRjZFa2Jm4p8Sil/DTrXKDU77aMBVNrkVsbHw8vpGrrmBRPodbv5TKg
RfrVn/Ssd3DiBPnc+uyXfrduGEjdTXTW1T6npamGr/2g3qqEa5Kp4FLdiJsLHuyHYSPgH8dVKtkg
ixF4Drf4Im8yIkW0T+Sh3s28TUEkCL3IXvyWLtLd0gfhWbgkjwVeo3bhnwsglAngBt99Gex6lR5H
f4PNsySnkiGeMtMi4jO1I3VE0E5kRPnYjcWiYb3mdsfQdUX7fcVmvI7cB38uzppDeuLn8Ut8o6+D
NCG4NdxIiCctDnFuMB8DAmPn1kZ/bK+AwlhmvFn2Ck/Zs9ae58TCCjrQWMKvLC4dikquzShbeIf8
Eej8Y/+VP2oYrq/BWfumQC9W7SM4OyaZYn5I9+aT994kDBdFgLmHe3EJDdzx1ZwmQRLuShDQe25m
nXwrUl+9qXiTzUMwfFYCZGA+zswudRsHcQwsQilcqbStYCODBhlWnsL9YPsQRSAaAANFbq80JEpt
DMTgTWVyVu1tTXXaCNEdF0SSMA8cXON+6vM7ob17mN6M2ZEl0H0g8kY2naa8mIweuxPRzFtjQTSq
EbE1af2yesPAWL0pNMJaN0hiJxrJw8ENQHdNsntpQ3KVnq3Z94xVVSz5ZXEgHs6it+mVmzI8AQ+M
9TWfoEp627MX77QjuyXqsBxvMxinq4KyGYCCptyM8FjAXGofESd1/Tu8Kf6TR7bsq96nhycvWDIO
Hha1PqNG3phPDR23YBedS+J3lkxLATQyGQYzHjFMOKUshf5BWAkk3DJMcCQ7ck0mHTmqi+Q2LEbm
w91CW6MCwxCgrBqu3XirXuXGTbU1Xp25XhxbLj/ror+TfRXY+aPxzKCGL/R+WwNsZsU9UjslVW5R
LQJcNTiypxgjWtv7klhEiW3BWaN+0Pb+EhTM6/AR3DCDrOTANtjjXJG11H/nZHdiyoEvOjvyQoV1
fBQnWZajhpx2ZhJD+C4/cH01GOwUG2XCojqUJ9kkQlJ18UoDj6RFXmGBg4Uo8puJXHURbYmWky/l
Da/P/hofJFtY48iH/3JkYXRTmxiyZf9Q8/vQC87VjX6bEiALc3ZRa+TsjrhhdDpZCeEyMvM/Mfuc
xkq8qNmwKXc1Y5r7ut51QOno2QUr84YLz4MOGaz1G7EYOBI7kmKjnQGOUmE8BRcT+fUkc6GTgqdz
PT6UL8QV0c+3Fgxa6drpMgKAHMemQceK+CfvtQaYPZPxqiMHQKWxAlB6ai4tFJ9pfEP6T+cG6zh+
HiApCKwC3ux5clKip5hjSyHvb9IpTDTXnN7vKoRE7yqKY/WuhrT8JSD1hIYfC79uT9mceLBYImqG
K1yYpztudZ8O58wgRtS9Kw7iBporwZe6UV0l/ogCNNNxzt61DEnIA6tirCL94t1SzCrejOvoybsR
4kXnjCM4qIYFeW3GPHXOmFqBZX5FtC6Q/MMFl+mTwASitUabi+cvstV/ElJaRE5Y7b10JUQ2i6wH
AXRaZOXQ4UomBkppFgU7Fq5gMOuTsn7mIZUi56ya4qG6N/FmPXNLt1OWat3NCsw1jNz58JIDAMOD
Of8nN0QY6H4b+aqqQpDQ/9UQ0X83rjON+O3x3wtStHs6qC5dY1ChaSoj4/8pSKcRy6QcJyoI+7o5
aby/F6Tyv6hFv002MNNPzZKfBymaxvDFkk3GHtPI/O8MUrQ/fOs0RPj5vGj6QUzgpznLT638CA5F
VGt3HDBJv1R0471BoSNHOJ3KEV2H5p+axHwzUukStaibgsYtqOVSWaGFmDvV/c4VOxxMrfPmQczu
3A9VgthKMK6y0tOkD6LAR2eW9342R96oz9qW9N+s8NeqCPWG/mzPqEXzNDsyuYMytFdh1KLmjnXH
EkPpoolaRDXkRzonNNXjoO1bI8Y5IVQJKh5NnDcVWuxckIlfrLal8KkIeJQPOhG3ctjN5GItI1xN
anXb+8NS0OnIVM9Wp2KLU7TlP/iaxyMgApfTRUSruqXT8/gL3QVRMFyev8Aa/nz892ueHBfThK1A
x+RPJqbErQAkQjXRXnyTZPy45qGqMzzkSpxQDTI/76fhIWDb/3E18K2/obtABftHD+aXl2781oOp
/Caxgshk4deTXQOFSPMNx2iQiuoQtEX6dnqLjx7IYgZsseyiNWkACxEIYwmM0aur51Y13RhIoyqY
hFgONS4m/BBs0OXBHHLa8tgvOXHl66606FtLrQqNPd/Jg19PLW3jhJQ8cZsuxlEnZ11NkmCpoQ8q
85wdNi9DOi0RySjjbdABw9JwtGrV9YbwNliBo3QjCiNLtsUQizxpTTAan40KLgCpIGqeqvsxXUcT
xKpngDQObiIDASCcPAEt35hfiU/UU0FtPqpLzRjElabjrm+l4snCTNCF2F798FYwLs2k5EozLSAP
yrNsg85+H2X79t5VMyHkmY5gzdF9d+irAllV3oIWtahCdTueS7Mg7m8EhS4kg/qa9mrqxEWy91FE
trU4j0IkgClpWYZop3rlNgOznnu+TEp27jzdNpq0zL3hJHvNITTEeYsJria8QdHu9D/U0z/4zmW3
UVXsP1ObndH3X7dPJXm6k365c/98/Pc7F2StCbRWZNP5nsD0vX2qEKYw7Tv/QVL+ulvBe2H7ZKOS
kUYZvyjNNXLuFHDUFjvg32yf6n/cuL89898Gz0rcdFKlQUzWLBPbtNFUy1AS5KVnaWgJa6Qzhr/y
7mVGrW6ES4059cLLgng+CJ96KnV7U/CErZqPuD5FGv+i1tF6StJdPTXkDTrzMh36gk59qkV73yQy
s5PndO0X6dTS7zElvlkpyke9HMBXFLW0loTq00pVJMdi/xE0KuBGr8JHA/1RCOJFLOEJ0orUUYbC
7StzjVb/KLX6S6OSlOKH3kdetwBxmYcK+k6RXs0S+BBElISzZpe+SciJuz5GDh2Oi7HdCON7Rj8v
g6aZeJUT9dTqPG1j7DL3H3xHmBLqEtLWURHqQJj/jzuCAcBvd8Sfj/9+R0j/ovs/ndugwOKlkNgr
vt8RjAZ0HU+fxklscun9MtAyRA3LBV47pmc87ue9jIGCyWPA6oJH/3vnN/O/SAh/fuUGB8Wfz29d
MMjBIBYE196Fg68Z86hAM0LhzthcU8tPKaYDkI+bpH23Kgh69bDIMDo3egxS+WsIlAKN++SumDYG
NAJZP+/QkinJQUvzuUcglILRq8DikHrY733Lke4vvdocrax4tqYukNkwvR/aPLO9+JSlBaww0gUR
oEhptg08ZmY+3X3VsvatSqXPcc5OJZhg4J99WVz4DNjGkL61gHvK6PwPLm+ucmR1oRVuKigGuraV
Ry1hguvzmDTH8l0OHpSxu12EnA11QVzn/auObUAXKWoNC4FYq5Bn68tPrUBV6ZnroKivXlQcc858
BqYQi+c+71NEdOmYkC5QvbP60Q3qMUyXqbiM2rutdupSEK1tQujuP/reQkMrMoQ1MCBpxv9xb7HG
/3Fv/f747/eW+K9JRYZ16ZsJCQjMj3sLODLWUkbUDOWoTRi7/VQbcYsrokjYq6EjNft1tzEM9Gpo
dP8/aiORH/LbrE76+alPY+mfby5FiOmlhVbuNvlxx9WREqYG0kLIdihdR8z8B4YOdzLISAlT0CVR
+bf5c7zucuO5+TS9R6tJFtrbvTtm98ex5fIqoo0AraUkWFC2jg14csHwYLBXjtnsAhpkd+4flO3R
oye84OeH/7ktiSSbGJPelZCxm8kt5IfzwjuHY+Cmt7YUXiUk/BKopRQ4rpFsQJE1s1x6iItiiSAl
bEEkuEpOOmi91+7MwXYqYlQC2qBhkuqChendO8X7b3xgaGJ8+WtrH4wLyANqe9W1uY9mqj7nUA2g
Sk1NfiNxxREDJInzmF2saB5nc+8IvnOTtk78gGAm8ZcI3JpFiamqOfaZaQ/aPAbuYDppx+EapkCF
3V2m+9/KWxFfRuFEujF/mHpU5RIvQeRUuHwJQz6hAw3lxf1+CnxjuYTuvjTMaOsXBUCSkGdhnbIT
PsxHOCfjxdxVjyM52ER8Ttolmpv1l381vgzywi00QgTCo7btb75dyA4TMWXPGlDOYJ5Hry2GLaxc
OqreNWnoBUxXuldIUKluF2ZrEwqJuEy0BeA7CoBbplcqKDIypoESW8TFVQ5+JzfAADpFGSYPyacp
4AkCIKy4Ap6Fm2DNlbPnvPtbAC9L/d0/Sl9QwL7lnerJYQpvdbS16kwWhfvSYLwFiAWldseUgib2
le4vluV95EIkWcc0ljdQUBbofxxwL65+RJFMK7x0AVW8KC+jdYxuXDd7/egdqx2Zcvh2bHqVFL/z
yYKwxA1UPQFJY33/iulRu2gfMvS4LNtv6e7OUOw5erBWNH6rTfDp48ZCG459VGjwgIILnRADhHtX
33411VyggKrmPDxclLhmsGH48x5HFNJhLFCbdF0dWJDftYfiufqI/ClMiBUXZSDLcU4zEqbX/aXK
nw3NqaoVkkkSFRFRso3QXoznBvgBheZfdrGA5JAj2ZJixVRT0OZCcbR93e7NBW7ovMLU7Q6E8Oj6
B03AuJy15lP7Oj4midOI9MmiDoGbDCSvx18HPDhziaMLhnaeZSsL2I63Vjm5Ca0/S5qDjJeu6AIQ
OicdhXu28UOERPTKI4F+5qchLzOHSPKKeIIZUND1EMzu67t29IA4RauxhDn0nPG2nBjj0zIJ4Xp8
NjouOML/EE/55X3vnfrs2ShXqge8Q22n4AG2Pit5SoRtzVSI5OVa+sTZXQvhg1kzCVSDlXxfQD8Z
SD26O3K6FsVFd5IBixC0F4B9QoVqF0xW1DWfUiu4fmGOzqAvhqpeSo0bmBaaroPfH6we3wqfdY9q
fg2Vowlo2LYOfRdMA3Kgzaz2Gq1LoJ2Jk74QcDTPGYR/BTaAcnuY0RGfVznO6Zy3dQWZopzLSAqE
rTmevzxirzhckIXVLMwyPP6Td1I2LRy5sokrVwTQ/+2l/q8OYcX4XXaFieW3x3/fSQnoge1ApSVC
flOJ7P2xkxK2O7Excfry7V/xmDyKgy+BAZr6LaHk1y4jAm5yylWer8rh9u90XHjkHzvpz0+dzfvX
ndSr5Vr0TK13e/BQoyC7gvzlM4wsdUwlzbCvNdJkybTS2/LJF5qPVvIvhUH0h4Igw9PWRlqQjSra
lTRe7mp+UQcvPwdhLDtBhPkjbz5rBKveCAwqZzkoEbIUJVO4CLNg5sRydAzuyGZN/zXwvb3iFW/3
usFj2FNsqe2hMvCuVwxzWu9YqPEzWeq7sMDxEGDCq8yeoXsj0fsIP/0weDVa8bGQLHsS/saWgA4H
W4kmncVyWOs+LDRUjGLe2GVeM/1i7FwJLIFN3eG+8xgu5WGz9UrVLjI0v6byniqd5BJFNK/1TwuB
Y8FJ1KnqY9p96X5HhJoePow5cWnpTRDNq5UidxeVsxYn41cQT+9iM6xN/34QVYg+uCxZhUQ2JkEp
eRP7V7MKV6GJHXKclrxmY0TpyyARD5J4nyOwoqKUjgLT0ehu7lsT7n5U7jArHYcAgHiU27xVpKUA
HDIaa2GYKJQQJN318KI3MofyYVbnPieCKjkp97T+FEh859wBFQI+QgcjavCRAkNkvuvtMpcJ9dPx
29Fsk5B1m28+bIW6XxVJfbNKdpAgHAS3NeWz0aEhNVEBh/UuVqpkFjfYfRJxqVXaS4SNsKm6s2Re
JOYndU1FgQJoDD8HuVxTndu+n62UqkQHKy71ON42I0IaFUKwF4IRLhDGIEdnMfYMH5smWubOIoZm
n0rJa2J1S2ViVGK2EYGE9GbsGEm9NO/Wxsw4A94ZhgnpSsugkITYPcNGe/c17FdJcbiX00CUrBaM
MXkr4hcPSf4rzWHn5eHCUMiWMJuzUvWr1sfXKIS7QGZa1oXxyioN7ELGqtWKg9BaaLpDeUOAKv2u
fpGO6JIiaysJwSWSFEKh8VqmjM1heHhWy9j1fvZCZfGPXl/pOE/BKRbcSxpVf72+qgar1C99MVpf
vz3++/o6gYQlhc4CBOL/aFd/dAGQrDKloTKaHC+/ZrV8Mx6K3MTf8tF+WV8RvE7oBaqev9XNVqdm
9a+CQp41gaU0Aglrt6YX9XORYuhVTMs3bNy2tH2MWGRpdy8pGCnNVUEXYJWOJt2Dkew7C3fDk5K4
UXirc9RMc6+dM+5png1bqvZFDgHhlLc24HPYOgaO9RnStoT/fezqvYXoKH4DqxbdacAGH+n4pKI9
+k907f8KbNEmcfGfL+jHx/iHRlf2evPuk0AskzQIttEhyPiZkOfeWmkIo8KEGghTLsEpyWVotk35
WNzdXoEIWK0SIDYDEADkcDNIODNiLFjAQXxipN/3zVO/FW0GRTCEEre+kwiCdZ4v3/VdFkHVw/+P
oRxWYrMVyCnBzWcth+qdpNNiX+z5mcXeSOYjznl+J8dRPChXhJOaDOneRmQxRUs8oV/iX6XRydoz
R6L7B7kHfu2YXwSAqyOmkIWEeG8KX46AsMDPK+zWaZ2BGHQAAM1M342HYVkATZwVqBEpMItV6B2z
ZKnqC+mg72Ctgx/NbP5w34Uux5fPSvsIARUhHX36fbkhfJyAOw6a2YIzbI9E0WcEsMDENEnoV8V7
pG0CCg8X/R/JLTuCudeUojwBb9HE03WjufV7/hSsWLHK9/bdROn/GFU4F8NHYIJsr0bvCO1GPIG4
zKgmL1aIthEJX9VhDugODFSwTt/A29HxT3Z+vIB7kMNAYoOWCPeBjakuTbhkEB8Uu73kfCqhW+3x
ZpmLF7L8rPhhAHgdUyp4m5gnCclDa3bJW84HEJXlJvM2CbM/4PzZPj5DdjVBZ4fqc4ZfIyP0mavi
MH7b2g9aePWIU6nJwVrLIsFj50ZwiUTI0nNazTXygtS9j+UWpD2yErAkqUCy13qIHlWUKohdOnVf
qivpviPHpMWds0wR8EVoEZ1+wOzYpksfGR+qqYf7l5YeiyeeOSwMYz85SlIegAKhhdbBFMZaJlPK
6MmCLIUUdMDtMqMulHBiwpW0BSs8F3jyuRFRLFFJfcbqvn4T9la2jkhF7fjFGzspO+8VhpyJZB3u
pleRLfi+1Hw1dPUGXD0TgGumZWvVsM++To2+9bzznclUoB6E4lKXtkJKOojXeEWmE8YoqPbU5cFb
2W+Z8YAAAurA3fNVf6lP0d3t4IhzFPA37dVAckFwMBertEs8bZ7WK4+pVVE7FoeQZ9x12ToXrpyc
fKCB1qI6yzoHm5Uo7JkbkWOSoYOLi00FdFfaayrrE9vqNmiw3OtzMRCYQ2XGxaOfx+IFDmncAytJ
pIthIX6VreZ5TLh7k2utE9cCAFuxYbra9b6er+/2HQVHu1MRn5UPwcm/CMf7A1gBHxEX9NCxOCrS
LiiGhyJIH+GD5tFcXLRf8BfaCljXSdRXQgMr910/CZfwNXxNXsl1eQQGefVO2NpQ8O11lxDvM9is
O3AGTonE0j0lV9ReCFECciDwby3apfZgbkoDFYaDvArdRnwRXZ7aqVtpJT9ZWDOh9nnqIPzsAOXG
dEz8f9yd15LjZppEnwgT8OYWnt5Vkay6QZQlQRDeEk+/B63pVUvanQndatTSSC1VN4vmN/llnmRk
HRTP1zHosRI2Tn5j3hfyinKfXVpzmezLgNuHd5Nn2vTEuA0mPuynwnZoi/UdoMO9wfEYifPusiGi
sBBodLjbqaFBgPkuHmepvH3fuzC70g3yOFdGtx06XMYJa72s0SyhXHfV1TqrKa/+P/owQTgB0V9j
GoZHgxvVfxqPi+ZfRgpTuOEPX//zMCFjCSG5ioVDNqcL2S+yJ+WPFJSA05M0RM8f97jfx+OT+ErN
pPTvTO6vIwUJtB+drxp3uR89539rPM4B5M87MOkJpigEbGFEgbP645GCqEtTKA8DPUnvXu/1vH0t
WKGAw2DBZWoNw0ziAB3JK8Q3EZxHiceWM/XLOB5F45SOTzkg5cPFmBIG1Piomxj+nnmT6YvD6tc4
BXefei9tonQ99EGPG0ue0ScQdMv7dlSd5hrIo5c2fm1NxBK0F/nNAmVMSJAlaXya8CXH+wvWYPEe
JsWCkkrAU3ZW7x5yIJbbXljrBCPzoB29WPejb6y3qo7B0a0+Efw72YlLvydHT1oOngkwo36g28SR
hxBASbZhFeTn8pQBAun2XUwzU3woapTBbXuBxeLeHcHFg7W4URJOZohuu3Je7MBVk1bo3Ehf1Aic
Y4D1u3rT+XVvX5cpV3m4PGa3j+HTPMrH/s2cYyJbQ6A1vxXMgkTZmaFnzgh1QHT1MeCqcXGAo1SN
Q40Cg/DRZNjodnWgAyfG0MZ4BkN3KL/dXqon69yWDqV0mRXItDdqniCjIM3UPJCskAFjdnGhHRgn
6tPFr+FAXR8rf/MU455JsfhyWsrcx5EvfXyDUUdkovAlX49n4TBBEnG4HrlhGRvpnL9lT8UTGZEc
ie1y5mKNA5ATwFCHfC8achDQ5cuOvy/0vWBNkNxhKfm8BG1t93vhZJyEaHUHeRzhhKU/F0hOs9e1
cy7ROs/m08y72/JWnzvSo82+pFGhOdf8dm99zmZpUGZpw+S90K2Q67b5dKOxwJNnuIN0W3JAEEpO
OmvQOLMFXqIxiGetr3mWR11g7tyyqc+Ksk5lTy2ZWxM5aBacj3WINTNzCdXmsTVfOAWqikPMWsL6
HjvmGQ/pUdHdRgxKY6a8DpQv0bIp0zYBOihB7QXM/mF+6Ejae2WRUowFqXum8ztczzUVe8AVJBB5
i+Fk7aPllFQmY3HdqD2lNQ4D3ushWZJlDY3QeIdzJbzzqckTz9pXi/g5X8VhGwwAQoil0/m0FtbR
S/QkkGGYN0sCEtqyOkDhiok1oHDr8w40GpAzjhyEC07qc76Wt40sz6NjhpN56nCr1adqFu3S5FSy
qSW0zhk+N97wjggAFi3jg0op0rBrSzt/LXfdYTjIF1/qHDGdm2+j4CJ6ZC/yUTz2yey+1ah7a4OK
B84ZhDqccWm8a+H0Ro49uuGGl4FwJ+UkcPIDut0gkK/TVf4FXq3Y9Cv5uXhpYre7BtxcSDg8LK9+
NU7ts/yY6GzEdcu5ErlANxa0iDHjkOWTPotHmB0KUie2sfDeYM3FVLaPLU5UR1OMXYrmzXY+Mh3X
zHllvZofvWw/ihcxWRrROq6fCHFXuORjJ8V3xuSRsPZCWjWU74Ui5/J19TbmV3vMv/hKLvgcQya1
GY+AN1J6bzn3cOKBU+nOj1pYDDVuTfZwPrIpp+erawVmM4cHXFY7pINwyIJ7jHH7qpCiKW9u0ZI4
UDR3GGbUXVjxXN7TSwSDuT3FG/TSiKx2BZvUY9gC4RGpuTwVkn/FQStssXOiza+0mUgspaNsUNma
a+PlchijY2N6j85Hj680hh/9seKcbX1eaC3c94tkI5c8focBaSJMKFblFqQPKuA8IKZl64/GsWpe
qot7L7CbQ3f0dKYV8GGk5Z0ZLgFsQfN4k+ASEg90WmJlhVGG3kZ12e2Y0P738NQP+QxX2hJXSbzn
HMTvT7MKEKZunKW0PjJqoQhrn1qrpJ4DFjFlFpLu0PJBTgjKXPZFvbQoIEMbuzMddgiRSF/mKfXV
kbe8Fk4eV4ToB9D5dk5OecEcGH59lW1Im+WUvUzf25J/vRndDYb2R6AJr2oTeTBHw9xIPTHiStCN
LxrFedatPljRFLzhIT8uvEbONexnY+beu487taDdvIV/Gs36jb6QB9kuxCQkHk3hIgMuc3OJnpJc
X+iasmlM6VvcX1cE16ASEvQf3SZZDfjLIZ1jeYIz9tE2gZWMDhqYVvoAox1ldano+WqmJL1G7gao
/iOUsebeDrk+JeJNIF3SBCkDw2WovlishEeox6+K3nvCS7F6hLgxHS5RNDSAqPNy/mj8gtq/KWI9
XS2nPymbsVv7TsSMbQaufRXUh8aZrMlQdXzZvYaTc17181nn8bmYsPgOAoFfvoCJ5YRr2re5tKII
uBOfosvRSFhYjVV69wew+Bt18CvvfrytFUZnrYMFgIkWP663mfXKK3yNkBfeJDDqTjzT95DAnoxs
idxQ9RZUOnF8KmLSfFX+o2NdyzbWppglg3vdsj/oVL2ZjgCvu4s2j3yRRgfrI3t6sJ/Hq+aTPbJ9
HpuFBVW8ChJC9Ma7MN1gp7UD1djOhJekxA9AWqOC1SD47GTWqsWUA1mfx0sZKHh7iTmTbz1xl7hM
ALYhBpLb7Y0vQ19LX9PZ+715Lqmbo4EMeFECuAAXuM4dPiNfpRinpDjH5kqiOkw8FeZCbVBoN5TK
3zO3osEPLZTNne0aOEct+kAalNuSSFuxpKZNTgPlIz8SEaoYDGkVlETyGeWuMWEKGYdbmM7kTeti
//dE/43T0xd9bCQWfmskUKY+nS5Y8xbm0mof7sE3+9kH4KJdb3+qr6Z3wbYvA44UP2CaORkJjetK
DB8H5djtaNx2M1sK2AMHB41nzlr3hs2eZECKZR9HIyg0vpln3V6CHmk8p4PO0zjiaco/sMI7ztSp
MP2Dvc7CzJ5/Tx1On3MrYGmmh8Fc8OzVh27/sqZ704tCkXnTiTkscz912bzd1kbAodbtDRn6e9Pa
/+Abx1QhNlFtIEhgC5f/syEXCwTGhz/Il3/9+p83DvFftMmjRVL2oxB//jWVT2Aa4VAR8aZL1tSi
9rvRAtGTywlXDov7ym//6qchd9JD6VRD1/zpwfg7Nw6s8n++cfzpsfMofhUxZWXEN96Jt5Ah5EI4
JXe0D0/8Mn50RjSzBn3COldQrmU3Ht7yaH1BSlsn71MTFb3LBR08txangzsgbo1z9CQpIVPF0NcG
W6+89zppitFZbk/wQm7lO0iODbkxYBxWcRblp9tSpuDLhQCrJmvUmvtBe4f2MX98+dkU6AvyOSiZ
Dc2y8z54rCw/qVwduNj3nRkrBFZ1s1Q34DJfVY5yIG4XI0twQC2BG/U4dL16p9MJQdiL8K/zGDhf
8l0OWuvzS9bOE61udrA/BbExy/pTtbly7r9REdG5wnP9kSxp5X22nuUn8VOxFhBASD9ts8V9kYX5
BysxWlKnu/AQz8qKyCpElQk1Qjrv7gpv15P6ObFNJ7rNizmLXMKgAUUGgcIfY3BZXpYjFby0aSya
sAuBpCzum5J2uRn3o3xukKOMaI3DXeYxaW8Q7+gq+PHDRNvEZkHoJYBpOXuQKXbGQloiHGlURmNF
+NFU5iYorCPxZdGT3NJc3HWPmp6R2RkcGEEPK+zSICKZctBjzBMBgM6bUJr1aupAqVfJrqbAIxC6
NY5nbmpRmswu9JXN0RrJo9MlN35AbZAW9wNf4kzVSp1LqxD9NanHv02O8k7aTK2V4l7cy3thWS/6
ECQu+dPuDMKI5hT+Wn7DLKKMfEktxlTD5L2++kIoBiSAgLexuG8MOPDedaYd5KCfw83j/CHxqx4l
inOMmBYUoHeiQ00Trg1xr8ysp5z6TnVtUUtkT4G6xS1QtqT8HIOwUr0oT9dnE9Slvja9he6VbNeF
K/gYPvyhDPnbsE483r5XoOQtFbs8M9fxc2qHmXPdveobTunT+wwEJ5g/YvTv7X3BbQq99gDfM3o8
CSUBfUdk3kZsvnBiDj+7QVqaj1kBZJgr4fG+TNmF9IBmFIn20KmOKkXyROAaCZuLXhwqLugiu5wP
h27zeO0nyHmyEFc/6qymN6/q6ku0Rig3E5G2dkGJErKi6vzrzkUd+FUFgy5bVFwAX6rTo9mYyyab
c/YCDVyEUUjUrpnfUre+vN3Tb41snh7e8i1RyEg6DPv63CtOghb/8FKakIZ4do9OVXrxHxdPvz7f
IwKxyF9qusHEwxcJ1V54rHKLR/G4uMkPFDLwrkHeJGQVMxYFB+00L5Y1vVmST5NJj0D9SSJUGe2A
yC95WBXNszVQKanBSuaXuoTGQBMq7T7j7K6dU6TM7DvlvxrnOslJOzbCVvUaXCyigJywsOLEbSrA
QRKm+Rh+w930dYMUWLRNqBCgjwhQU+MZAZ1k7RUEaViS3mdUWS8bVFHyX8HgPCyyX8Jrk3oZdHrj
YRdrbMUjWjVBYp5/rsQVOgzZhdUS15h4Bm97E7yqvjvl1Yu5UZrPF1KQb/hJuLu0xOlSDuf5rBK2
sfqlftQwExl/XtyMwNo6XzJb0WtPHNdqvukvgcx5BFHbCoqE59sFLbtuZeaVc1E9lttuTyvBRg/J
2smny0bdW0vetx98ivXJNtPaMrMFzkYSz8I0yJf5fWRypwVvK+Saadq/zLY1gLX7ZS1/i0wk3h7R
iZGxbS3zhgQcKOjoBbzfzihSuy0DTTmkXFSO9e0s3f22pzgbNJrTVe4D0OKsz0K6wepD0jhmOGUK
uabdofLOkvPw2gp47OxeRgaZEZkwONdsCafuMKJxXaDWVjkUH4xb4EN258s6WWP2K8FgPIleQaP5
sKgWFoBkc0NqcmYFkLdXMaOTZCXANeai/cUCvsv8eIG2LdiIZYDlfOrSXcW+vFtLuQKzWSzjPVl6
bSke0zVNmh6AIj4EksNMnf8PwVXMMYLfZten1rk5PbnK+zw5xJv2/RpAcwZfmS60rck1jjWNHq9s
1i1pOtomsBRuoCws97qC/P9J8DBIfCT5NXS50cP/+0Y1Ix4xOiqbee/LJGBB4EGbqBfm+rHQFzmp
2IRFC9t8UC275WWRhuOyflMAGyynW3s6Z1q9TN6So3C1ZcLB9SLaXz26IoLpbdx5vKschtsuKw2Z
fjHEJAmy19yZ89u2WjZLCJy+ycmTzwURUqpzwsgD4Bg+AnGtUyY3cS42SIrB9B/2c16ZOaAxl8ow
DrpSoHLyHJxT70Z2MSdruspH2kLp7Z2eifqbd9C8ZnVkb4AXd6c2lYoozIDYBRijccV1NYYukABC
rj3Pn2RmUPTfJehy07QMr4Xde9IHJVjiq3TgAa2lF212p3jZ9CCEeEI4vZAmoI4LudAJUkrND5vo
w72DE2azo1VPdcw5wXluXhpPw4VvU/WpoyKiy1vPbcByTkwRiTLk6V5WegNyZ+/V3MyQCkOoCoBN
ENo8M2AmRuVZ5SNl8lyQAYdb7kxgEgVw2bSNUhXIdz0ds6EXBJKrshU2EEJ0B4A4kgWUg+P0MBDk
MA7yhz9s6Ljjt+f1fGf2ya81ARrizcQeUez7TNugPdQLsnzrH4/kZXpx+KkHF5UBKGnH5IecRLut
n65cZ6rCF7m2qEuhgukZb/Wzfvaw6vGP+G8+WW/ua96M7G0RIy3JY46sUNeqbdP0oB/67kVXMPDs
hWqKNrTPGQpCn/ULYQn2JlYVdlspzufJ7dR9FIKvYjyjMZsFPXX5K7IgmXelCivz2YLhQiUp614z
v7YBmaHH1CLH3ZWlYVZ7+p0WDQcdRA4uR4Wau+WtX6ASyKgbLEfZmtkqN8GJ/eCz51Et08IVsNWg
/S6GA81c748Q/YUkrU7UGyFXeoJgUAUZCOkqoACdVwYEGp9W0DJch5iWHWhC9TJnSpqLJ3FR8JYh
Z+zRDO5O5w3xBLTUB4/D26lEw+jO3Tn9RrGwybRDgMT2erectuKctIvKjqeuwEzCdUx/hSIAJ5dS
J+JVtTLT1yrcDM4MYfVPNqf/CAQxpSASSwZJ/c93Jq4sf7Z8/PXrf96ZCO6SUOTuOUWbfnOg/7R8
TFEoLkvY6XRubD8yIb9PabTJJ0Lug+vWj7zTLyFGlaAlVzvwVMqUvPw7ljrF+otN4o8PXWP+9OuV
SRKSm1xVnB0efBzqUPKFD+N8f2q9eM/PpNiBWcnBgxBsqkiQIzZ09k3zNKp2kLFwZx9BdtIS3XuK
4lCaBOIC5g4B4KP4XR+zp/uT/J2ujXP2hA3i+pns++MF2fNTOOd7c87818zQqxxtPFzqz8b47HMO
C2fNrwAggPpLmN3wMEy3oNl6cuM6feZJMg3O9u2Trx5SEoAeqBSts5nzJKKjoQVxIyDRYcrrlH40
WaCRmbW/dRW0qtS/h1iFZf/Bw0GsYy7ks9TQrYF8y8K0NzcjZJDXcnMBLOzkPhFID/3Y6UOk0hcd
BfW+qt+zt/GbWg22klm6EvaM2JtTs6hCw4vYHdXDDQWTeo/uW6EIEoKmshxMujmyt8vTOE9mzBNG
GjplFngCIiEwYjQVb75+wUDIBOJ6nKoZNAb87L3p9PCRN+xpUhsBgrA15+1tvl4u7/bXlsGPG3xt
aWg4IefyPTAT/1y/vHQeZ32fZlNX5xd8i9Bj7PUSJ8/5pXVFn75m7/lNBvgAvwRYPQMUfr942bb2
ZQY6Yp53DhAMG44sMp68mEosI1s+X8Pc7RcpTIanDj6I/S26CjpPmdHX1Hn3Bd6E81cXViFDEGzi
tujWMxiU+aydKShM+K4T97qokHrq07SLc+rBc3y+7U3eTbxEFGh3DryUVYo4CFaPZ48DgnUwtGAE
dp2uuFWL/ay/HCo1pPaDf5TeazoAkXe5cNbP9QrqLcSplr9DsOu/8texhAY5b0FPiZjHVW6bDK86
SOTi0mL1vKqLeybjwh/BYJiY+1D5UOwd9d1IPM57iW8yTF9AQVDhWTCi+hKpruDdVNrda/LRb0o/
4pMRZPOppPrqAQpxvi3W6zsrOpu/09y8OtTX40sx+UidnbBkRv4PFqjwHzMKx2EsTivbf8NGKn+h
Tf/1638utvK/oAyzNKKAoSqR/v7VvzxJU4auoFHpE4v6d4EK/7JhTg/JhCH4W5j8p0AFNpIJNqky
Oo7+Nqlf+79Mdr9+6z+Cqb9gEpShkVulSUiMJ3wuVxB26muxvT9uftdIQLvcioSCZTIDK9TPtqyc
xpgZvLuldGNh2MkQOHKIv4J69SHcbeV6q1FKL1Sb8TNt/bz9zMsD5V3kC7T7R8mZo1pVzHgfd8sm
l7XgLAY3rixI4UwesEe0raIVPZGXcZaPHtZbh3Ef98I73A9hMLCNSOEjmaUKeHysbNy1ViMIbF15
ynXTPrc9PdJx5xfXfVbSZCEE4ne5vjKAbupd1jOqquaZkofdg+mPFs+syPRz1A89ZWG6WZyxJWUS
ft6QXSpA26TT3wVhcCMMZVcodKmaMcGgK7cJizq8VbuUYrtUB/qVoBewHFSCcW4S8gCPV8WisGRY
6IwA++a9kiE+m1wT+fWFK/GXqFhjyPTLgRWUiZ8FbKdN15k/jkuFcTuouvJLw2I03N1+CKz1GA7x
E+BiileYN17ooh0TYSXiXMCrV8t+GdPJLT1fI7cBrHiBDBjxeGUkRvxaFwTFeJv2w0wQHPkxZVo4
ug6bTH64D2tiJPW6bTwo/tWb+YW5SMuc7Qr7HkauhIJYHiVgMWLFeXYAUmuM+4v5JiBcZYI672UE
j6Z5e1SvzP8IPE6D38tyKhUoTjFQoGGvHjptUWabIT8yr2IaZlJwDM2OSQVUMhTzLWpBjIq+ub2B
iWKBqxJbXaW0heurJv7UGK0u4/e7ynIIvjEwqFFQ8reYb6axpcQTMJ+L4r7AC1Xd1h2389wvCWbI
i75dZ88W6Rv6WEns6PlMwh5fhKXL/Jv6W7eGDsIgHfQ2U2a3KoNHFxr76fokzx5xkGZcxJm+e8rr
9dt6lnYFwAGmgh+TEBlbdsGFL5yI01ChZw8fneM43G3o10p0MPpnetrND/Ucb+Fzod/RzfpbJ2zJ
PketFvOflbDizs2UXF9OnU4q1xYRLjPmuGkwjCOaZ4OGupBOJuCuzdzQXSLfkMYozFoZa/1JnDF5
kKGtXyzQWY6UhAXbtemqEL8ApHEwMmlT3fFcqxvxANP5STqKTySsjK9oUW7p25ldKFjdlGTBd+0G
h7uF2RFNARmkZ56YuBfBvZbglVcGp58aH95Lf0pdrB2e9qYdjcu5tGY67i2uSRfMojKu7u9T5111
5p529kbJUfqUdLaH14AIIRQrmNfsc3b0TnTqcsCTK6sMPs2QPN7LdV8d4y7gQBQDj7j7auvc9+JS
D39QmU4RJy9/VGwJ4D1zW09eR/Tv5nNIymgR8KbK7TQAf+vk+eBIc8oargyXBlB9Fwqu6ZJ/Hb/K
3u8GPJp2pAeF4VjHy3XRwRFzpWeSWOqJtY63DHx7p/liYLiPAJAfmXP1EAVf8u1tn6356df4cGNf
zZ7lkDoJL/3Upu+NE9iF8wkVkkd8cghTIsW/yyx1H+ZM4IgxuwCTy1jQsDY6SRDNRpa4E1JzUXho
iRxLwHzpZxSxK8RtAFqOg7FSZhfX3Ix7VpE7jXqozOWVI+ZSSNbtuOcDYVmlm+KaTSQ4pJOpk9SX
8sys3VIPxn1rUIpEzkC7NdwPfbFhhIAnD11AYdVIKZH7R+/9bLBEdfmfKv5XWgyh+D8Np8zf+mJ/
+fqfe/80ZpJARTNNYtYk/mqHk/6Fo12zqPD5X5rv7xcthZmWxOUMmAzXKkx0v+/9lEzI2PZIUDGf
YqT1d4ZTZPn/PJz69bFLPwqIfr1pXSNNUNVYrMNJ90dToLRe0jbpXAvrPb4mLab3yU3FVSWajk6L
uTmLNYxybg/p8umiMl430CJjkWJzJ/8WFKZIQ7/ONLDkHMWVxmlQ4kO8NjZY1Kt32TMs51A9k+eP
ORljtB/6EiwPW8YAgvOceyLI/I9+R0ctG99m8F0KEl1yOJfvGojwpnyE/CDWl31cL4wlEDZxPDCl
8E2ashBsX+XXopyl4k5/VvKN3E2hS36/SUrs8HAB6KWYcIb9HhcVOU55S1aI1W507rWLN1tFskM2
HVGmkFrkT13JnErCwuqa8vYGpY/7gG3mp3RRuOqKP3e1F1Os5aKq6kmo1V4peIq8LnCr94Shbfkg
7a775U0OWpoTMPbbb6j6zkBI573AFeGwVilHcfCkfHf5FgPsNmxM35IR1He3ZHwvuvxL/oYy+nhW
fIJwLEh05k1QRzV7IcOPlQVYdGjIU09N5lW2w1Mn6RFutflDXrSajRroSBteoXTBTfHhmUJpl6lH
IhlPSUaz2WgXPaFGd3y5OeNGhAOZ+xoVfcF1Kc3KUNsW6EFoc95lxWDs8tWyyT9NHjGdOxCTEVp7
6QF02Bhc6i58JewO/Z68J6mzOTCDwPCn2eLtQ3yr6l303a4f96Det0EJuG5cJAEHNcXRVsADqXWI
XpZNSD0baFJcFSZoq0k64oAkP7WD338AJsnGsPeF14LNFC2KLZiXmLNYIHNB8vbg9UsXguuArnpn
UibZ6uH6pnmYlhf1F5gge58ChiW17F1AABM9IGbchbydnEljhWfilmv/cbsR/FpBK72PnszuWofZ
GsvYBd21DqmLw0r3eCk/ULYGuJ83rrw8DW67Nq4I1CNeix12MA4WMZU+PcXA26tsk8kSvwnAAp5G
x1+lzxDZD3GAYW8T764+ExXaCu/H2tdnKc9MvRrw/NtdHnLQrhZERb7MbnbFeD6XKS7neDVVamBD
3ZMKoBOJzqRvjF8L+DHU73GzHexqk7wypxhgTZMyuOGlM70k4LrPEFXaNZqrIoNveqTr6ymPPoq5
upBDSEUbNfYrnBm5Q1B6EvGb6UfRMcSFWuGZHfxRWqVhJ+5ErgdUNTPG/jSiz4dBCsM33Af46XFv
HhRxCmLDeIxHPqG85c68rDxFlWPSdI1bbHGbi+za8Wel21Mi+g1DGg5IRtARnwSOEh6qBkcAUFaj
Q/iM3varV5+1V6ZrkLOfO6dYEMTgBDrkc31bMMw1Z+NCCQl+PDcLsvC82A+ZAzEtkgT90nNmOjnM
0Z2EViruhHQxzElu4qxXaLjHd5qdLwGisbqX+wXvLuVdR8vR61dZYgbYnlUIBIpfzrJ58wXwUVhM
iG1OESLALb6TJJAZZmwu65q3J08iPYDvHFB//MK2ynvfVkVbJqpfrS50VqP/E3wbXiLyPcXrVfEF
jHGvwxe1XBYRaJa4WXuOeO7icnd7fwDupL0TzORmosoi9nh0eb8Bcr4v0nmu+Po4j5LP5sAawOS0
2CTgu16yxzJZMdjue7sw7HGNDxUzUb2nMnMMxA2+gcdWnd0J7UDDTn18R/CPI1vNXzUOaQ+VUhiy
rClGUiqHwC40VAlBPmDdg4lpqW+0TEcCjTXp2TTmiSvpOKxurxyigE+q9kNwuEHGrEKDl3OjFNyB
wCRZE6yM5BSf4w0MW5RwnDukIX39BBsiEHHWXD4u5+TDeKs/L47ydhWdeqtT0aUQYbKtLyF2np81
/GgYNvVDZXljQD8XvZxgpue37+tRxzWBTPUqvHLsl5tFxySkWKKb1JsbMF/lwnTIjpPGbTW3T4Lh
PUGGyUPzxTSP0ac+60qnXUrfTe0PlJwwvTm2y+INdw8jxysVj54V9K5BhQlTV6d6kwRgq/g06aeh
+Oxg7cfTZJOgrIf2zDpAyQyNU+ZzvZ4cF6G2NOjljkMdMkDDSC3ZI0ESyapmYgm4haWQY93niHwD
QzRUGM4YvrTPFiyHJSWp6SwXVjeeSHUIWcTh/nKdU518RzwKM2vN+KpFLwVWEbA2MLGWJrP5fUnY
jCDXLX3t30jhouwxvndos43WDf4HrL6VCfaCwlv2EMnJX6WzUs4knOExARLXSH0Fu+gWLXbepfsG
4AJobeqDWBvQ3/qwWKmh2EQMOvEW2O2sGNzcVxcXiAcLBKY8vHzfZhKwT7qSXNIevnE251goWD23
nNYxf6nLdFZ40TKatYHuRHPJN3eMLWu/w0PH6JIJPfRhd3ya9vIbjhgc9JewPUJUjkFm2N3TSL0q
i7JbLc1vFF34CxRcoRQGkk8k2ucnGGU2cdDRDd9wJWDpTo4J/wUX64EK4IWIN5TETViofGTwD1r+
vcfry6ep4gyyx+44GtgbYWQ/c3FmF7o8/BaTDLPysgrv3+0HNhE6Z9fCUSUQt4aNW0J57mYj5J/i
uTpRLvvgbQffBznD5XaOj/KGNZEhE/N4lu52dn0vWLrqlUaFMA+9LLq1FDKI1WYIMbJ2wP2TzDUm
V69aTbh6xXVb1J1GfodyFF8cJrfgVlUAxMbONJa8s0c6tV7bxzy/YFie4ldkrAwDD+IdzRFLIz54
IgYAhtwhnYwj0RvX5Admg2uK5MnXR7lP+LvELA3OQnbTjHzETBv8K3efDN+Dc98yVzZhmY8md6gK
i3TQAlrSzY9iP2JqiZ9qMcBimPPfO3lYGwy8bONJ8Pt6/UmgTq/tjiG1wjoSNuB4O9ykMlWjNLMv
OTuaXLuXRmvfluyiVKfquWeFcTzLDRtNviNBFU3VBbPinHectLYqzPRrNaN4Irdiu0a62kDSmMtw
IbzmjWWulLfmeABwEX8Sidxde0cQ/VYOLQzwnEFTuw5F5sfcC5v1sKLo6ZT2RJTfq03/hSwjcTMm
24U1HLUaR+8w/SDUJPTeYVo1pRNn2yiyGyraEPinVlyauH2RSGbjaEmggFcx7WIXnRLM32K/tJ4i
3K6iHZ9zt33K6iNPSG+5yTvAtRyV/5ixyUcvJW72eDFcg+KJxd/PzvK6zUKJZltlnVTM3y6rdDEe
Io6alyY0vhunfLK+x6OJWXo+SQJ73SePv74uMClCQi8wOGW2A1eaE3i11OJDpVN779wW18X0hOVb
8u3mOW88GXyLznqGmGfudB0JJ5AEyMfNLcDzA+FgnRu7ulmPcL9vNKQbHxy6l9PEpl3WR23TfFzv
XnGdNa/drltHZ6YcVxykDqcKtfUT0SZV8Xn7ivaGq8wq/7GbWMVx6comeyXP/7ve2F2xFN9b/BCJ
j6q94/zf40tg2J4JPijHA60Y8Ux9jR9QJR0qRKwKmtF1eV4x8txhhBOSo6mv8ssS6bz7Iv6y6dgh
KUSfR+/8eao30jNEd07I1lfGhf9FznzKvVW3fzFGO4VE3/omIRpeNjYe5v2IBjlL3bCaSPnYznWc
zLhs12O/z1/k2DNrqvHs0udXbDfmIvPazT/4qm3IxMwt2q2ghDD3+y/JM1Jhf7pq//Xrf161GVxy
ndasiRv8I3j+vyw7Sh25RHNh5uaOQdTgN/39pg3a0RJFGMYwh2WRQePvN21UccCOym+QLhypf+em
PQ1j/5j8/uMjlyeX6C8qeyPVctM3CdfXVCQtzGhnLB/bMhI37e27xOkjjhkXxMSYx4/8OcUHCOyG
Y34UQ354JBu9T2MKZHkHix0ILLPpQ0uh2E9l/+sYnZkVBeaxzsk301hNmgt7Ww/kW2qkgyUkXnq/
HbNL+36Jb2zzLeOh5rEsCCaZ2XOCdCSgA191c1k/JKiwcurB4nFy6/ppjBSfiPdZObK23JX2mJgE
SgbxAs+/aVHs7jHDsMJ41Th09FfpVBdmmKUIgSDDlEF14x7CniSRdSju5DB4Db/7BzbOTpwjIwcp
q1xrHiUcoNleRAkcR3l+b2caYStlLPl4LzkimQ91A9/Dfdz5EMq7K1pm1X7qt4+yPwwFZULwrGRx
JSBXNhnDYPONOuqG06kuvWQCMi9n/ot20EzcRXIomosoeRfUpXh7bUoWblZumcba+x3z6+BcmKJp
EruHGHHMZbCWatnMzInVyXL0LJiGnxR3cw8HsCzp56xq8bYWc+kpla/NMjaH4njvlJeqkK+MBgYp
yv/R4tokcgEE+s0a8F9cDMzf/uz8Nv/y9T8/8eJk1AbxjBuBv0BV/n2wBn1PNGVFAxtB75WoMHP7
+ZFHkqPuCjzlVIqFY5wV5udHfoJeTp2r6HX/Zlr8jY+8/Fd85R8eucbD+/UTf8HxX4wKoVLjoHyI
O9g58xQUAfPfyRCAI2Glv0TUPmqEUawdPYs33VbP9ROIstsA3s2BKPljp/h/+RM639sfF6HpyVTF
CVmrYXu3/rQIgXORm4cc3cPOj1aA/7Ht6bujYhONd+t3DHZwKfSjgaNLQhChWmB1ewdNnB3MHzGN
eBude5zlD3+cixuZco8ZIfw8wH49viNfzWOHDkhsQXSzhoRWAmUusUESKG3c+F3ZWtv4cF+VYfQ6
fl7/h7szW1Icy9L1qxyre9WREJrMuvsCzWIGx3G4kTnuhBCSkNCAEE9/vh2Zeaoiq7q6+7ar0jIj
3B1caNh7rX/9wzxedL/Zuv6nn0/9p6fcUHCKEpb1/OfXU/7SiG5tJT4fSTcmydIiZ6VenQj+eoUN
OauvCRs9eZNRvCSVmZodKAmoHUYDUJG8JThHzDQgMo82rWCn/evTr8j/9Pz/3fH96fzH1/GoK2Ip
D8ZHpqbZon7Dj5BzTmb2N/Stx4ey7KPKIZF1W0wJe9pWIeHbq8KFtXhUwHTgbX5Y0+c3Saiu7qSz
54aGcWJOywPaWOIyFS6BZJvEvqK+BIZDML8sd1JBIlbqGpA907nsxROk/dg19EBHZIggVoO0UX7U
ovMNsxl9Qwnd8Mv3Z4sD4KSdfMODg3QhOBUVlBM5GE1LqvTFZ8XmEyBEisn4es7i0qWw/9fnDO8l
FoB/vGl5vA1huT7CtOvXizoY+tV6pmYeSHALk8XzYxyhFnYqeInJ5kUsbhKRCE5SOQ1woIKZqacC
8wdQK/pr4cZA/f5GZ0w4FyV179w/4x+ZO5RwM6Cav/Z34R2onXJMGUmiRdZzszOGUuu3ZF1LNj+n
YSBBJwrEhY0H7IlV4eceUDkK29zJ5inyCY1WOfNTMAgku5ztDd4WquKWvoWtwtUBKiywyjDD67Ym
TOqczJtzDU7FUc8r3BoB2cgHK6N2KtnXbXOutrnzugiFBy5XQqZgw2GHfZsv06jyHisFqxemsUhI
3kgiA99No+s39k8IXyEFjv1bKLtP5wW7vUGwq8G6QZIMkWX4uL7PGk8OfRXuIBzvRTtFOQzNUp1d
vupVvXzMGkTvCLgVDgilgp8cce/gIc48nCVwhJpYczW6v/XbIdBC9HzkxXZMPK31aMv/vzkDQbVF
Yo5eFuATd5QS6mbDzNRtNhcewYKkEvTD3+YKHTCxZMomn5rAiyXT9t7PArLgoI9CqRoQFSKCoA8o
afzgc1PLBz+SlepCT3QIV10Nfj7rUAACaEIybOGiVg4WazB156+vPGxnFzuJNhJooOlk9gNKM5KL
DayvkPypACY6GurlyKdaEsj1FJEyEGPwPKXuE4yocx77CvoUyji6bHKVsQDbX7Yk2h8SYFtuFEa0
yVpf9SCGvrap3APmKmTmAlJGBCCHADFhQiqafkjWBTG9qU+XBvIK5QmIDKxImS8eSP2864KwGC41
3ByG17C/RJpxajM3J9aXYg7W0cV7BkzsQEzuc+NURPJcQ9WMtU8ysaZK0O/G7sh+ehkk04W2lNcP
C5zffq6AN57eg5ehRLdzj+tSHKUTfSQp0i/nERZufuDWQ4GcHXGeczHPH0fyj1th12/1rBhF5eeL
1zeC7xwTazj2jWWzeHyTpHi+Ojw5UUNMngz06TZnNYZHfkYUztmuQbIJ6eYa37kDbmTQwYjDGsF/
8j0kFNNmd9uSJQa+whKFuoI/HSxXPxgI4QlwoVmCKLK9s+oVSGvQEzbu6bXPl2ic12OO+OfD09lc
qB1a8Idn3Sb4vsLuKzYESAbssqB6RE1LBlwsHuOvdCaWxnROiM25mIPzPaa5Vxx5mknQwMiTeQOP
Di6PxqRfYSj0CNpl5mZoPx5RaWcB3Pel4mj8VwZ4xUY9XciQueU1t8FoEMoG4JvnHqsXOnjCfIYV
ScjkHPHhL14d3H7A73OEB85AnuIJ35wl4mIhQGEhc5UZupN30xdEaTWAiRAoUx4JbN6PCgKk1Acw
Z+49nih7Jrd10DEq6PCvnqLrQeLyQ4bjuFSmFqwF8zv177sCiYGrePUs5urQgBMNbUBrEV5RwGwn
SCmh9Hk9Ednk5p4M1/rJIsPG7ygB+vCpPkvnsAzIYRvZ2scj5KoB2YJ104Avx+/P2UfncotNWAaH
c4LdhCPt06fbzXU4Fls+WewgcMudKrwbDuU8RxmmG3H3wE/m+UMGxX1SQr/nSnKq03XGKirOxgDc
VS1lIFOiE0Jri2YA/1K4KM3JXNzOMWTjeJNsb3577FbICNAA1O+3hfzxe62h4s4KE7OetO8K9P3S
Kbba98UnSGguwblX+UDSxBtBz/atyfUt/TSPDPs6GcNs+zJv9iD+QdfaWAFljkTMcn6+8eQwSDqa
05fbz57wNUaejq4crff1PX2Taf9xDgW5waaMWwEzLzbxeF0u6hX3TJh8XkMeD5jbMcslejZP5YkC
dHyu1O3rG9CH6gkQkDUQg1XkuK5OMPuLtyfY9BMyNFNGNUR1ZT9x2ACHA/oF4rMtt9qzJzH9uYsn
G3spZgwhvxVBwiVUlmVgAU+kUOUHX3DvRwQyPQMAIaR0BF8BJRVRGsScBYV9cqDjmVbbenldvbx8
Jjj5Y9fa8xy+TtUWZuI297B8cOCmMygjtmNuBI+3O1F9sJleE2NKyPgC8T2UBvFtHG6pCyXW1WyK
7JExIEYo7mNWBHwup9ilEbzHJ3vmBFILCwRA0mS0u0fwF0Y7sSA9g2qaRjeniO5njnXOPG18AA/d
qfuCesPJPc3Tpksx9irgwNxO+QS5xo3b2vwm4vJBqUMn6UiJE1N5S1uxSyAd2ZoLvkKCZg75f6KF
Qs5AVQp1aI+9gb4Bk2yQvczqD5j1ZCXCnKdL/aH71teYZ3yhI+JQUQ1iLsvwEjrPaey+kD/075WX
M/lkz6ToRGK2qSmpb+BLDLsz5iAYPysu/vSzBQJnPJvS5X1roQOYjGef8ZfETvWGchwFi77MPxln
xqhbmrcuHMIxdxekzfXNfYGBMSkhPxd+bnUJpAOluXuxnMJ7QENBZsH4umeCSwY6Bss3n6/TXUDv
iXFfcc0PRo5exS7TBNBnmgjoQCG2NtkMuJ+kgSHUExEi+2nsylOTjRXnCsxG7s5tikzar/GFGkaO
8gNjGk8KKfz85AM+HYR/jhbtSB6U3uuTGXfrqjbxbYDdTCq9HfxAJ98J9flpREwteCvlJsIYg6fD
jE6yXc3IcPchCjjqDm3PhuETBGHjmLyZU+Jn9GA0tu8ersMMCrdq9IrSmWARX3/EnurfAdg1dhvM
byD7lqFYZr+4D0Pm0d7Lfroy05JK8KJ5w1Dx+w+cfW8P2K8MLU1QZzS2Tj7HYhUG2W0Xu9oKkwNi
V08vfNZW40XucyV5kMZ7fYpDhxNp/jMiTsAezUYTRFwkswJeSzOyJ5+2ihIW9m9io/eKbvPKLhx8
OhLu8WU1t1YWpDRmCpP7FjIuoodVR7tR+QqxxVcsbpzb7iFt4gXOB4GaBPhh9Fim00Aly3vDhbvv
u2k37VmEH4HKcBmmmF3ujRXkOAaRMN7I18U44XKJcrYswGVbCgnMa+djwtDIGxZ6Hmumzy2CP5bi
mUw35o+bc2Uz6gjtVAChJrJrTHAqc/QomxJBQs8kio9n5aSRAe/q9AqSo5ipGoGIvR1HBAJSRsTh
1WOU7qpAWGzoTM4Y1LhZgDMj2xDlFauGZ4YaM/1k1k7OEOqjcs3zT4nMr0gjUvGsifaRrzob6l90
cWP3ebACKzDn7HHsNkuQJz7u5VhiIWR6ygEZTyC60Zf7eaMmlA7MKa5nK6zO/Uk9GN/ISS47TmBN
sR+UljewL+NBSgcIVf4lIh+tkNEjzgoZw8pka26UR4jLYH7M0ZApZwlawMNrpcmLQUmIuxnXkDFs
W9uPuXWz0WlvJcHALz2SADfZCShaE9PvZIsF8CFFrUtZx2UjyS6HhS3PRl7vIEw0oiEcmKhCK5wT
Tud1QQ2ZwOWqgk13AUGRYwNrh8nV1zePwwAGvZfC+7IG+GKxW2kYO+B6wFYTX7wLwB7uP8sBM0S/
CWrd/smCb4LMubmj2XUNyas9DoQGLh94FQDwu+WBet2Np6bXLopVuoKeiNaT/dApVnBNZrvew/1k
VgXGDm2pvKr2pIPGTkEHxBpDMU2YKuPL+zo/9HMlWL6md7j1RHEvxLqNc+BbPS3mQHCUaLSrYvZo
k4TN32/7bN5ONdoiKq6IhCRSi5UJBAaqOEpnx2SBhmo4ka+rYuRlcF9xuawCCvDAMqk04vBB80ST
REGEDJfSDEU1Fv1sJ/MW3QQ/kLlX+haM+2/MTyW7nVYnoE37tiSTlOYDBqpPSvBmZNn3Bd7KSFHL
8P7WpET2UooXq+Jhv96rqGYxvZ9KnrZkmXnZttoJSqAUCpoD7lnLmroCxceuWyX2Tvm5xlyhMXQB
km3EuxPAA30nL8rp1YZeL73hlr6wVtyALWmoA9nidly5ON3EXOiesC1PIlGU597gloPZ29g1IdsY
9zhPPNHTqb7AiQtqCxGiPV714pagZlh1BitqYzkW27XW++NeUPgVJCZQ/K9+zsoshFlkY8aOxf0r
siqRro2xO3ZV+BL8osoZTs8xt5fKUtfTaHArjfZwPpBuNvvb+RYljvTdnCDsXuijEW5Wl4jgO/Yg
E2EfS2jI+eDg+8kP/pBHlY+KEzmF5iP+JinXu/kZChfhudIFidcABpF7fJK+480Y/T06TdZ9ZPul
g8WP15OZe5sTspyvycNadLPL4mUvMi/ZUhxh6s9ABQ4HKlhmaLB+2aSQnMFMPcpT8gRah6Ryc4FR
/WngedIB2Rzdcngiu4m8sWb8AcWjiM7GEtpTvrlOVqAsLyF9A9wZBOi4kQU4g+LovrvPy91rCi8K
jaVTbRGATDPIDFMm5s28P1+XNLd3+kk1oIAXPqiK2PfLSUPVZ/64rLIF69/ng5FUH2lbuGSMp+jL
cXTFAnWElWfvY/yEq2VyVKcjztGUUhtKD5QNHJGQO9KprV+nYkc/xOB4/EYHOYeSDqej8fuzTnO0
ygIm+fdNiS8rgZoYm2F+uUoQtedMCxDu3mlMO0dDJ8QFO6fnlgRUol65jKwObF/PyXBsV8+wayaj
d0XfKDiGzQwcCzTotfYDyitseuc205YV3VmkLbWtFMRzwToBtMLVdKBUB6koz5ctNRdPIvUlERnn
YvCzcwt93MGA9erlS2LF69QbMdy8+ul98gxAQWDqTBFyf1BgfA1LGC2iNRNkKB1BsITxacB7Jn2o
H65Ue3gG2Y9TttM2ULT2wkvNaQWpAurYmOiONX/w+bzXZTY3KR5hPCXzlgoweJ0sHnys01jkPe0e
gdggB54KjDN7v7xBB2bRwH8ABuxrcuLsIbSMJFdelV9QjYBit/ddsxMcLvYqAQIlEQhTkC8rT53B
5MChQqfJI3Vjos7JvXAF1iCB/PCj9x0qNDdzj7BcQuXj+jayUUCImrfgDqhnRG2INve6fVOD9nt5
ZPQ++YLcgUUHVms7aWMtnkIcHtBJs5pBAWLFJPHUPxubGjeLwr8sw9e+kkm5f5FPfzvIu16hskmc
NZSxjXJIMLrpCHrVHK4mcMcDJ1MEsnjlUuK8NVN9Y8wYdONdipgYYhedbfn+IIS+YyFj1G5/i2Rb
RLyH3KdwoUMR73KdsN9gEgfgdrhANaNAurPUxa5xiBc9131NRX2lPT2MFuN5b8fzO5IuDMYmut+5
xjbBtQJ41W4iYp9X+oZa1c53LA6XzB/2Ekn07I0EM2PX5mNBFuMhgUkC1j73gL1Y2FBBSDNhCIYU
lRr633X1wQReYkE9E9Uwh6rqGiFgkEM3xiLgak4Nyo6zyKazMRiGU0Lmh33fCQ83tPyrlk5NOEIo
Ht/7gO2ifQ0/dJYFTBlr4Fn/NRmAWJLp8E5stwPk4gCQ45EOr27SfQ7v7ch5IYq3iDjBofDrAkkT
bG9q0VADt3i4JR674wM27PY+r7D4Eo9F2RNoI+z5VMxKKRNEc39dUjvBmLpEcE4vWNwl62RuITbh
diZ/Zv+YiIhlFChsJRP2Rx6HmbHgDVgZrghzaJI6yAJJYC3G+C8jzguRgO/SygPHW8CTW70W5ZcK
fLMCQEZjd2JFgCKGr1sN4ec1Q7K8NGBRCfhxhM7apy4bCQiH9Qc7DMXHvBApXOLXJ/NAvgaT8sVj
8rUC1ugmXyyS7p2RHVoUHW4YPfbYxL4GaqJjKJR5V9F4P+9ADjXWHfh88CyLQjFKjjqRkDKcLIBS
VgyMeNcPzsncXMGAFDOT3q+8muwtHhkKobMQmGwz0yXrhlPVz7XZ+D2ZZhsJlSboDxeMXBqQVVCp
2X0RU4iBk3Y7jRJ1TD+qwjqqV8McJ66W0Su8NHJkKE1dLSUQZV483AQfZtWqCI6HrntCiBFAxw4Q
vwaF9vV47FDo4cgGyW5U2nJ+Gl0i2Zxl2OolwCCgaFCk6cOz2UVZpYOj8HQBcpUbvX/rr9Ag1jmU
vKvPDCVRPGit98Z9FfjAOHfYayiq794An9E89HiKKN5jSkEkVdElPjS0aJrDtvSUpkqDD+TUUEPu
Dwu5KqrQejpA8miihmRzF3OyLmS48S75aNnfypm2lj3S7hddKL/BhAGFfPoF5SoKhv1oWlBOTqRV
xwZxypbtvAlf4H4QgD6NeT7tvSKkpmRWhLhqJpgn2IuRyl2E91kJqFwFo7AWKxWsS9rvPRoW8y3f
86WZutb87uPhauti9lr3qxos87npPb7jj7fqOlmZzL0wTtl3ewxjbIhjs/vM3BowguUlwJ1wkFyb
22bWhVf3Qdg3qefOTgENRiqB5kSjH4MQ7JYs/gZ9oDBEIMnFz+fDtKJrxpt0Ey8LzgXMMpEmhN+K
hoeX5SehcWwHu/+CGTIvQgLU/Or9Ho4/qknr54H1o3zjt6ZYjVwW+UJfoviM1HX3xWFXImVIxxhh
sIUSaOwA9/o8u1T5L9vOL3YP7DoVSCICi4eLEPc5oyjdKPvb1pgiXvbAtw2k+BSuP6qQ9YPtt32j
DnFMhy5lcIvGtejFMQstJ/1Hw0esQVg7r3Jx0ma/wdz1+Fj2G0xX3WcowjgmvTllU169wAyURQzp
fFEUwZOXLrIAY3iX3Aavw7218zPhX+kLIyiF5yWNeGYIdkqi17ScX7Yjbqm4XSbj7Q15dZa5xHA9
SEiCP/ycYKmqwPdL2HcFjHvHzEiZanuIac0cFD9z8tu8xn2dWs6aiSEGQlxrPUame9k2yG6m/bzA
VfMesRySB/YBfb1fdJt02mxGLsLCWRokU3zkDdwoaFgWw+cN0v6b5sWRBU0JypBs82kr1Rkes771
1AbPAhEO8OTSs9UXgs+vjhAuivUZnmCjEu+3KB4b7O9jZX79fr48RXNHd1v/oWN0MMKnCZ2W2lg6
5DNnwHBOTzcN1q+7/jFsldfuUu4bFFEdZ924Or3ZzvMWW0NLWdboa4b2rfmu1sa7LC1l+M8BXCak
NRVlxTpGMfehTxaHYTaGwYim6SdvFA/NyWwP7K1P9n0/cNPmiyfeJvf9EKQfD4oWELEZdC0jQhuO
OaYgxLa+xJJhp9i7zg6SQWWNoOim+hYu5V0iTVrjCUCIm/od88L28nE3iKUfA1GanBWD1jZu3DFl
Xn7PTDsvJP9eIg7EsKfBIVC9ITtClJknz93rylr/aM9xrm/SRlsCgbKC6WJsjeJABldAOm8wl8D4
OJWgWgeiwujshO2McEUEocVE2uZluZQM/z1ZPIoYogl4o+nrJLTFPpbqBL8JfUQIjMmyASy/fk3j
0AyFGw02Y+sLFhYsrRAthdZt9vJNoWv3x6tLDNhT81ABNeZsxCf0ibb8jridzi9xJVxPCny1Kjb5
6i138u1zOqJqAY5mqX0HwvNHC2oX2qni4RXdojp308vsHjRTwAGNYUl2zLePPfvXg9eMXZQLh2xj
TEYAm81k+dG7Y94DjrfTBcr5GmCE0U5ZOmnmKbfef1ZbdEbytMWi8ayFo82YG5yIgg8hqMBmEcgf
mNvVttAmZ09vPK+d5wcD4Qc2YtTWr6W1JRtBo5DIVz+Jqwx1SNb6VL/GUbKRcQdFF+KV+5iKhikg
/JhJgWmNcDZ5rtBMClkcFyPewZr3RxuMcBp7ONV2tsUo9VTtkKMCVuNjtKCaQ39rbpJ9jUPOE2z0
PKwpoiSRjgGrEhbfizoitoUIpNnTU/qsqH49F0y8Pqh92lLwJuTzx7KYX9YDhQ2alhfzFObE+/zc
oc+cpuBoFVoCSJEC7rJ3iQAwOTbj6t5P13niUc+VEizhpxQUsfN4uNKbma0LEJrL/LX6y9/sy1e/
xYf8n1tXrMr01jb//hflH6hYggUhPDUsi3D48Z9ZAtB+5UqTVDz/K8xHvGHwX7KjIbk8lB/I7IYa
Fq8Tt4tb5mel8/OX/99fOArNT9rIV1kNdZpc2j/99T/eyoJ//k285v//zH/8+lde8vtbOp/t5y9/
cW8tSabr7lwPm3PT5e0fHBXxk//db/5urvg2VOd//0tVNu0nQOH3+U9kO+HCAS+O/yE11/8rTfxI
/TNZ7x9f/wd1BwMS4mXJytJZIg3m+n+j7qh/VceYNsLI+y10hqv3B3VHJIERLCPLI91EOC9e9Qd1
B5E9SV86l9VUflqa/I/Yejq8v185B78euvknzoH8yoZyGGrgAEOTf5gvxJRXhEoikbi7sgETUTy+
0DO8vh7F1EqAmH/mGAPXPG6nGBBRxa/cqPF0Vj5j6KYwq+8tVuX93fguLJNR7sU6toa+smIrusY1
fTM2VTETxJtELZ5hHyeSltv88oxiwpefZHHZI+KYm2ykRPdGhUIospp7kdpcS7qy1TR6zesFiauq
Pgfa/7H2NmRysbrex3e/bV74PcQQm82iX4poKDOmnmaPvOPY2F8g1PI46zdl2xbmScbM7WqiudeS
aloZ8mjysh4+Gkf3VacMN9pDAkwwJJBu2/FMxZZCRU5F3EM6wpAFCfzz2EjnuKBySpLoWfm9fhNE
jJ6l/HV/q4rULxuCaHjCRyOE2I2gBg5RYTDDKsczgmrtQWE1la+nVxfbCnJaFfBRSSyMIQuciaFX
V/VatjwNBMSwulVWaU4iZ1GqqlO5eMw0Cb64dQ+Ep72M/7OZGp8Gvkhxi7I9BW5Py0t4bwnoSDK0
iiZYeIuGJUW7Ft/yTdebJb68LZAYjm7j+qh1+LDckrcRxIS20DK7zJ9O06uulZhbQoETVOxMLIpN
yaS6vh46MLQRBmpJTWxnL7/fDN96dIH12Nb1MY0XMkMCEgowdL55/e22fDU55RK9sGVQsBT4IJqP
60ohcG1MkqieZuQ8juqgyHAFrCAXyPX/bkqhqpNUxdpt6rKi/2tjJDL++IFfzGTh+P3p9X+sS8pf
6eJ+pyriYiTIiH8YI/EtDDmgLcMO5Dt/zyKGUigL4jHUYutn6tXf1iUohbIqojL+4CX/T9YlcyTW
nV8DsX45dHEQf88prDv5PtJGxS2gtKUulo/C+SLjL4VwDFSZ5pqCfl6FYxqgVSm77RJAM8QVqVcb
rMSPzaLcxBF0gfiO8hU/o9H7fWFG94VIGeq5hYUpPXYyiEVG0xedHv74z9QpjzAvdi2A3BzC03rY
aZTfjcP7dCTNTDRv+MSLSflC8Xl/x4oNuz/mF8ab+lbZl3PqqG4uBPO27HefJq5iOIV9oDNzLuGT
tmKSbbJF8mkg4l2nnxiQyNSFPhb3Xi989Qi6yX2eRevbWsruKX6Dt7GhvsRDI8vo+tlM/Oo7d1Ri
cp0nkNBojLTvwQOGdeQwIvRavy7KBGejMc6EEFbQL7MG4Dw3TB8mKpNHyDFYql/IU3n12lQG4Eri
p1dyOph93qYyAPfBfFMX8qqHA/HcdOniHM+Sp//oPB2hmWO4gxQqG1/GulZmyoUtxBiRBxw9DSPQ
EY1hvifVoLox1kYKJNpiy9U2EMFAPIxFz7SnIZh8Ii0Bnxh0+YTaftWfzSxLAmUMeeg8eqyrU/yd
7PRVTdRCNrc25uFxkjaP6dh6ZzQyfUBVQkk95QNfnzP/efHUReJrLlYeDqlmLh9i1n2MaErxq5vA
xWGCQuxvDptOFTYAE8g/T9hx2aJYx0Mkk95TjB2IAbRvGu0eTd++xEQBsCZ+zBMcnADzRkzHU/xU
ufDgvvNEzF8UFKhglq7CEB4QB1wl2wlz3iTKXAMY1pHP7QUqAFMYIhGdmH72FT2BTuMwjXQm6LGf
LWiJkK+BrouRDhGCBwgta6IgGBYF9AMZbJ7HBKK8O7wrTuGiWrt68MiIkUR91/gyHWYWmcmPJ76/
cHNq18Tugl6CFgKVzk7RiYHm3N/QeUJO9buxQ5/7NE9qOpWTD6w8B+zD3glBBGWDvpfsrhrDK5A2
QQ+cV6exhiD3iuWUC+QBp43zHiZzrF+JJuNKKwOZJC4iT4P5y6qFJsL5QgNF/DLDtyjm5F8doQHl
huAVsorTQ6C93BuAJcJCwxtLfufoS5hgI3ggK4D8ArunFUEfBE+TQPJgJF5EFApx7z/xxbf7b/Az
E7NEw5WZ7lz9MTHaVzTDJU6/iKNuG5OhfwJoLNEibdjtHGuB/UzHxCaEjXddjZ/+U2uDpI0OswXD
UqdKhknd45ElExbnqxcPcZp7D5vwknBCK/hTFqgzqldaEGwwAjpH/LrATqrz7b3teRY/xp7qKqmY
1Sg4uEufI3POeYqK9f24gfoTXhaJvGBHh7LD6MhQJ2sGRKP4VKrQn9ElVpE+zaPWF8kVoy+gorGr
GbYy2DXdjuGgEO6tCdY91088ZV/r25SbLSxn18VlcflMQwXTan0p/OFHH4AopGC/GxHs/uFEFJSN
BroGviYl29oYTGa7/stsz/Xl6xZ/pwNsf2CGlfEm0ge0CQ7HKp6EwgAZwZWCwiklxdTW+xn/Lqe4
Ot5p5IgV1mHfJROTUtGaWTgY3iqhxOyLGXIwTItO3azH+gX95Dtqqg+kQXiRBYPELYY8Fz34YdWn
i4JXTppVASUqn+U91r4AFnyAJzwKX8f48rNW5mAU+WIYTQhsdxfco7aK5WWNcxLxP1guNzixrAYH
I8sA0iTmKK2fIl1ed72HDmvAPjyboOekSYXCui/5wNdcmnQ5xiwrBTP+zB1/tp2nGIfU5wZF2Xhi
vVo8d5CjLN1+7gy4nef7tu89w/Dy/aDPTEdmFrc3u7BeE8FoRiYiMrTdpCNIy/iLQg44g2aWgCVn
lO9S3HysHxZElHGYGgKygB7hvBgtlMcbBFc2aNyI86Tz6hYIupyry4cm0sJ9NBi34ePOpKP4untj
7/Wu35hqyPZIZ6ymNegMIbgiY9ynMmuT5lxZRUpnRIq2bLSzWoUzS0gDDqhqeH8YQdkyOpUUmx8j
00X6eR8AvF11nm14IJmZBnyr686vlVE4FcHu7xIWD9fDmDFu3b2QqdHSm99Nc8EBjhQA4PdeZUqq
2rMxQNZHyeRQZ36YWJNO2VsDrhTXQNLijdrO8D5KfOWpO9YY8vfFCOt+Y4zmsRW0sqt26EsVpuga
IuNaDw3YLK83HUXwZ4exMsPKQOLW/l/cploqyi2d3g8Fl/5fRaOOdB3VwC/l4D++/vdyULf+ilaN
gAC0IrqQsPDKP8pB+a/EommKomojDSGbTqX2tzZVFu6Zpjr+TY3Gq/5oU5W/WsLK00BW9rtk5Y/u
/Xfg4jesIDmX/wzIUH56s/1SD/7p2P9UD9777lbK8g12qvwuvTCAUB6B/FwatYvyalcY5VlJiDyP
pDsbKaOrPPWHbgWt5dXfaAGZDk+gClfOC2C5JyUDUeV9sCvcALTXbIByyjsV1t64THEwF66zR01x
dF/MzBsGZx+juXAhW1XM2FQksAi6l0+y+t5qlhWnj3pM6iXvDnNucnflowCnMDwJW/8S3QgKeDiZ
pWyqOOq6Fza5UY7SpDzS/0KnZ0qbHtmp5yqzBDDp3WWriBE8OI0yRajNwHz93IOlw65haL5V9tmx
n8tnvol9y747l3NrP5zrbXe+75QTXwRRYZzDkgU9Rd2rp9fpuizmWLlv4eZDb9ixe5W7LGp2w7w5
dsKM0Zj2u/IojgFSgJjOQTUBAT8mR+jhFCMykzGY5zAfAMEVjuhu9/MOrni+vG0ZbFGVEHdF8QSW
yHu3J5TZVxgM4F+8H/PresvxV+wBDLjYb868W3q8bWF8X5fqvuEj4CXJFPqJNcmBifKLwvTY7Lpz
wgZ6X/P092fICkeGUNJJDLaF/4QQf+vCvGQC+Rp4fw+l4M6Za2wowMDxSBo4ZAxI+CLjPS12GDm2
zLAz4UqSbwllPKn75GgeONBM0HsbcYIYdsHMFqM55pK07FY74eDgJDA9J6KGT8mfmSXSOwhKNXNt
ExWdcO9jXmDs8bPjR1Tiu8/pmhqMwNMRjNXta1+ei50lxiJQbJAT4ZuJdkMRb1to2I5FZUaP46pI
LCh+jlLqpcd+h10K1wyKCX7FPeYaAT2zuscqTTl1un1nulE5/Pxrnx75na9Ta3k1MpsTH4nTwbFz
jjnbvDe/ln9z8nK0l0+byeSN/n732HMO273ohJ7k6okKE9YFiT0+79dRUks2p42bpN9lYlbJncV7
J7CrxSsIcBPXmM+gnFQG5yDH5/TYoCvBY2D/KgPmKc9KCPi7ygvhaJTjSY3OBGADtwzqgOekY38B
VIYpgRt2iQcLNF9YClSCfIeLwYnimDjDPCfYa2AQDuUK8eJTBKjGK24CvkDqhzhctiCmh3f3UoZp
P8c9kPkpV5J/UDMc+TV8TEpLfjHXjY9V9hSReJpEd9y0mfPgFP9yGBWbkN0kmxNc4E3Hb0g1Jxso
fCb8UPLzrubXj/A64PFgSqn5SGb4rjg3pssNCPmc1xs3VPm2jkiJjmW8vDIQ/u03cRmgP4M5U8li
+wIfGm7az3+3EC1FcphNacVrW8EWc0wmts0xJdOK8I4yyAafzz+muuR4cASELqVHvPApT0b5yGvd
waBzlBWH2S4GgM4Vs4kS5kHhJOMf4wJfen5FevlUR1F1+5GOvw0me6iysEaIl5oukr+IeZ8oID2q
XtimfqpZxrPjVdozJbWGY/XeS9GY34EwnHNIxlkemIh0/EsRsZjgwLZ+4tXKvbouWttgbKj4Kmkl
8gcucR0m37Aqa4/f+opaToNTYIGDhYDs0FxscdCh5m0++PbdJPxw8vm501W8eJA3wXWhSGij5jqT
vwg6SBkFIjbAjpA3lVzgbEpkjbDluUpK1RfVxrj2O2UD0JbAmyDERAuT2JPQCSG84Ai5U3JXNiej
yukJ0OimVu/WzzkJa3w2IDtKvgz2DaijU26pdHHzx19nQta7VnJIYWei0rVhal6B2RgLMiffEW1x
5L2v63LJKC13W198rd+OeBGcAXj9cCm2vTkRoZPcWoIaC2vt3E+tkG+KgtaVI2x73cEX2TgYz88I
XsGcvnPJXvN0iPMK3DAIOcfinbGqN7YfyxGkDnpqZEUQAwmx29LPXZY5dFZEQ0wqTpdtHJbwXOFf
MekRC/FZmLTImAqM4fQJgpk8BQpAVcBkcJouLYcttYdwuLsSVHeJxNFIsy5QD9nJmI02rwPsagJZ
jlA0IfGpK22FkpN5SzBMcf4DeuVg4fTzJ+bu5AysJPKyAmvNFHt2f2Pkd4N/mq+zJWwC5GgnyN3z
yjfd2K58PFI9QFYVziFyLoSW+B97uA8TjgX/5oaFMfEQ2G7tc8yi2Wcn30Ao0GdHPhxBGNmvrfBK
K4POdrRQC9PTcym9pR5WzJ2DdtNvEZ8wgCkmqy8UImAHEC6YjGcz6ahvL/KHudBWDmTGMN32HN1B
yJ95azmylo+vC66j7QzwpnZ+yI6xzN7v9URdKsknaSPtLP8mzRNvf+hmuLIRmYx2qVg/p4zEYc2y
+aCyEhvmDGYH3oQEhdLP7mhJZMtRpTBRdqOF0fuyTEniEGwhkbvItgQDP3FfhJMgE3K6iPNObwYV
Wgqk1O9xiqjwWxsREoInif+YwyxkAHWd9N/Fl8oGgJIMFeOkXj/8rSkzoVKFOMT4f9yd13bbaLZ1
nwj9I4dbJjBnUZRuMBSRc8bTnwl1+1i2e9T567ZatqtNmWIAv7T3WnM1cx0wSUHGH8HlLifdnY+N
bCzbwPk6Us06R2cPoA5SD5z2PnSeDRX4Ml7U8YLucb9x/Xn+Hiy1m6TY/cXCGsthdryu6qNI0BCT
O4sn15BlkwKZR3xysaNliFohOUVrEtiWICXWyZwwvbkyDwhITs7DLT52L1jgVbhGn/GRhy6Ic9uS
bncs9m4GdHUikWBSX6FRr5p9t48JKno3m4m3IfnRncRPKsrcCi9fu5Kpypmol8dA6XimQ70ZGU0O
qp1wmnWT4oEgtEdhlKDT8kPLzb7i2UQQTdgHkljY24RRF9MBC854/8pmAV0XdrCuHoI1apglHVF+
tY+Gu44+hCeR6M7RwLAghpYQ+TuksWWAYFRYtRtiP0gMEq604tPXLphXnV0lL/xteBLP/ivnQzGd
O9YU1EsYsIJMPItzrsHW6Y55R7mEnxJIhGfx5CFkgyFIWi2fB07qHka/EU7iXrx1elE35aV41oWp
O3LOlvEimBNbPUMgafMclvXGOBorxGWYJ770s9ya4Bz6Bx+tRqo1nVLdlGFRksH89VL/3esc243/
OUftX2LaiKKEc/63o9Wf9/9RaQdiTTGdXDZi1n6LIOBbADNFvP3WGEDAg/48WekSudKYgSn8j+7+
nycr7mSoJBdoYLOJtLbUv1NohznxR6H9+ysnJ+HXQrthVPkQO0G3JOsnWDGr2GCNFt0sOiYoZrUv
y5y/LPc4p3bhhplsQmQNpnoVe9BopWltFDYndoBsTfjFXs3luIJ+NZ0JZ0Q2S2WZHZSldbbMJ/9h
3McnZwdpPbFqVOD1DwWLZj/PVi0muICfjL1RgYZZz71jsTI/KazYWLrWGS7XAVMFiaAhdsSSeT6f
f/lRWLjX1gWuyHDHQscrUK4mnqx5fGuxpIzxYWNIS7UiPI7KEk+SNW03eqqJi0QngUdvnVOiWDm7
rlzr2dREwkx8WE56gngr9/5GoeqazERanWjquhU1TTu6CgcaXig99ZNMAs7oZZftaAW5qwRGnc+K
UJ2J7DAbX1mhAtklqCG8VbQdf0sH87m4w+3c6c9j5qm1g0/J+hF/VncFmy7y7kWIfBcO8yPeSYqP
7MV3HNd2iPpOC3ZYi/YBRwILR3EYvzCdInNCvjcmeeVTDW8457Vwbbymzy3ajW4aji40NDoH7TG7
KIhyMXJv6ucUU6t310z81daGr4W4a8+SCKaKYCWBQNRTd+jtbPQOPRilrbGo9+cGZSpxOhvBYamZ
tnzxkpF0mUhqTQzZ+VI9S0fpOPAl77HkrS2MeT1dDpify2GUWJPeMuA2IHAym6qQAAntU42pe9Ot
I5xO37xwoO4OILTKNT5C33pk9aPkeC/6o3ToTyZnx8/eZmqE+LJ03AOmxvaE9CRpJxpxbSYWOHMs
d20UNLcE19ApGbOORksRzqSjBYKQJIJDWjyy+mF1KMX4OlLauTl6SG8m/DQJ8yIhy1l5qnrc88cQ
MhRSZp0PpLLotuk+HiVWAjYeiZQiBDpoPt/rF1IbuZHkbuCrBGuXqJn9F5qle7ob9HLCM6VNatoV
ysFypX6mY+n3HBxxpW4dW1toPKo0E7CvosVl2yCQopFPqnoz1EdO2RX60piePB2MdOyE2WE7w2Im
4twbduTlDo49mHaLtxVlM4bRYd3w5F+y+j2pF+K7Wx50gPVKeRSP/A0OeFrgfYRg01kNZ2lM2iys
w8rp8qmVvncuJ82kQB7nzgwVnRc4LNNPjkWPSKlKilnCIU31OciiAONUJmHYDRhjJhyuMp6Y6sSM
jo56ETQ7UB46ji0D/gGgzYmXAVLIiXCwG+jq0T4btsi9zW2tXsayxZJdqjazlEMtrGJ/q2PAgspg
XRIgh9qpV2ne8bpdwlhrZZL2OiehmUCcuJX1Ty5O6Dp0pp1wbJ2DjGfKuQ/FNMsw1tfsOfMTFsQG
fm2xCIgEOakXojLomSDEhKDb3CLMFA/eBm3cy4XDIr46mkiT5KIQrdtixaMh6T7l2S5VPtXOmsho
rWPjLBIvYsbQFJaBuO7s9soOxFHtTDs2bAFMmADeqWie5JSywlyEdBHvtfQ16naCYU4bXFXDzL2U
uu3q66yZB+hV7wIUSdMG74FcSsLFgffwwS32ubqQLg0tq5bJVrE+G1D3brEU6w+542SUDLNUfB2I
dGkpc1CAgcPp/5NLpshbNE1WTRM6tUzz+q/XdYDTv63rf97/x7quUBe1aJ2Lovk78Vr5F4AtjfIn
KoYvRtf3hX3kXYugsLUvSNevyh6yjWSgPf8JK/o7C/tXg/yXgulvz/y3dT3pYiEpRJzYmRRfi8FZ
0S94dqLXmOmnDoPiXgWNrRq9uOoH1S5zdxPRFq3Mz4iSmZAggNa8XdYxHUfOqk/Wrdap+1IcpnqJ
E9H3n4S23A5+Pm8I9JRbxHOdhRwx7Z+6sLEd0hwHnfKbIT3qEQbGjOWyyyFc5wI2TMHf+djYLDqo
hhUuE5HMGTlfhQNoSEOZ91mEww/yQFOUA+LrrsIDbGmnQBJku8HIWCckcM8lxCExIpEEsYiR50tj
VI9oyEhk5CQuPdJGUWdJlxK/8BoHPT2w3ipPQ+dVM0tWs4MAXdvviLooVfD3KaicBE19Qx59Vrm0
Lf7J22Fw7WClEKzxP2XUn/2/H/X7P7fDpAuTa/VLp8H84/4/ho30L/bChqmzHzbVUUPys9OA8GRs
GogkwXxlxHzrNIztBPbKY0aYZeqKjFzlZ6fBpC/BsJFkdDJjLPKPZ/r/02lQeGm/C0++v/TxJPBd
eCK1mi/GYpAujZriTSmRf5n1mzAcNk2C9t4j2Sk210PYviZdToRJ7n80AdncBeScsMSlWr+SRDJR
e5pnlrayhnzTqncAa9Oy/gwE2t/CsKzMWyuKs5bkXfByC5caVlunEAUGCfVAqq66Pr0OvroIJFp5
1t1V3H3eh8uIcmNHwoseSvPI8mcDcakebd8+OROdqfafpuFMqwg9Vq9CSGZfJEfYy1yWdpMNtusu
a0gSwVrWhaUeBPCSKIFn4g4gKgl7+PsDZ+eOIKA8s9VGsUs3QGWxKapXU/BuoiysBLmel1a6HnRz
LVJvNMuo23uKthwyny1c0s2J9OE1NLmzCRt4v0la7ZgNpuGAVgLfuCPgn66veXFyqavkRW7NoyrG
oO1ClBV6wiqqDH1LevdCdarCLRJ8S5809M1TBQNgJngeIMt42xYBoNSY4AgDxVqI5S62SIWyoAqW
+cpQoKE6GRZvo7gOQwifN6Kvb0NYyuxBLa+DXs7QWdoIW3edSEkI3sAAeFUhZGaQVl3+2kAptrRo
ZbnEnli6XYQo+PEWD1000ZWVq2VTzUNyYWaLf/BEwSrDaRSJq87QFcW/Vqhx0P0v6+tv9/8xUSCP
JaJilMF+Kc0Yhz86kmAuNbBnpvwfidovwlnalLJqSarGE/si5f2YJ+R/yfJ4m2aOS+yYNfF35gnp
vwlnvz/zkYD2DXM5tK5ihVbEWI67dTQY+UxVonoXpDKGNxMqq8Mo6XwIF6kSsYf0o9VQOBtLXLDS
fFZq9Gqq2drpqIIJAntTAw9GYlqrHgarqeS7Ouw/rcZbqrW0qtzkMYiLlRBAq4wQ3AgZ6hEddHzC
tlYXyUFBRRSb5tHT2CqbhA6ESQhVHRdwuGpNZxG34Yc5OO8dKZxF0C2ijFRNwTzFvnzuwuC5FPUH
3Rwe1C6bVyWBrz7pEEG4F0JijhIHDagpuYtE9PpJP7gETrFLpW49RPrGcsQnNhsTzVzK0KXpXFTI
iUO3gg4WkDXYWpe4yeH59hxxqbEZHoBxoNtJggfVrE/WUC4cd6eHbr6hOl8Flx6+QzG0HnLQgS4O
hVfnmnVwzDUSpTMJplTftI1tRBoztKvg2JYKC2pPETyUwPhD3zhYg7UN8XEOiF/qiNwZM8C2LWrV
qde7bT1ILZEwtFlSVHnAzJIa7oVHS1FDG6VH4vs/eESb7E2/SmEaxFiG9V8u/dSfWKV/Xfr/uP+P
Ec0IpATGCs62mZrW96WfbyG7Z3Sy1yAL5leRAeu6jLDUNPVxhWeg/RzSRMqp1MGsH6P9bwxphcrZ
70v/+NRVg4w6VYaq+dvSb6Rtn0ZNSPtiXSDum2XGCzoBgrm6t6hYGSS+kyJQT/NhWpDDfejupBzT
pDhZGEzQARyow9NwdW+B96An834fwh0ZkzKzif7iLwlnwFSD3wQ/HO6WZTGmS69kpH/g7jHfwDS/
oOaZBXyRRIPor4ExxLQyG39nSxLDQBplcEXGW8LpG/1VRIIDfp985z4bZjf3u2cD/diwU4RFhJLN
nZXsniO7JYyCyPXmUvfLTmefAFF3XoNswT/DOXM4NE40rSi6afTIYZGLtv9JUE2AIYbKSj8rycgG
olZtqGjBV9zRT5PVz1zRDlGqbzznykQCI+fsLvNzLoZLpaNqv2mOLk7HfCOqa490HecN95q7QaMb
T/sEs/eU8pmnLrq0vkhUllr9ieuCwsGI537ICZ30tIoX1NN9WyNQ2vuQt7cOvRgKSDSGTCYnrHlz
sj4mznIg05Mago01z9PQF1IMWliP8kdL6xMCIIlRY8j6zJK2aXkOk41Dszg2L2ZGf9ybIouvk72k
nCGcI++QQfYYK+RIWMBkcncs2jNnT9iNBrKX9lMhhKJYNPdyzr9tCaxB3Y70xHzgDYP6bgraXBEX
mjx1HPLkpnpwccy5Src/mzbGtKyeRONW1At423iFk/5NBYrDPel4I7RAFkqX+DA2i0bQx3uJ5Clp
byWYJkADCJVrcy46N+9iPmF9Phpzt51KpLatSHDZIb1yT+bR3+UQ0R4tKiQIImg5Yh+GG6PZlGmD
Q/NITWcgjPDs+GsVB0K3UrVZXlsoxaTuoyd5I+eTYLUzKwB8YCrJuaZfHIExVbZ+sbMszOa99ZAT
oA0ni6wL7GuWNvHKBVURTaTzzaffevBkO6H8Yr4iAeyJ77NsJx17SHk5G/SFGk9brr8OVX9Ba6cE
ui5PaDqzl3Y826nmkXSQjTN7MZ+D3Lk+JNbYqvX8i9SvrScTJycLJoKFD5cXdWoespPVTdkqquOu
fUIdrvCX4Im0B9I3WnyTNPzchRDPFH2SoryEhEW5ak4bWHqQdv01fYrfKP4k5z6e1kckb/Rph528
DZ86spyPxVpXd5IGBTZK3bMzjaRs6bMKYh3rS6yaubf+B68Z4y5wTOgkFBlwqcUU/RfHRc5p/20X
+Ov9f6wZ7AI1gxQwi4jQfxPNv+0CxyWBA59Mo1KWWKh+dk9YMUbOufmf3eP3JUOGlmxCSsaVRUTp
39sFUuv5fc345aWzvP26DUytoPMM1cdR/MJ8gSem/oxv/IdzCZE9F51Ej/LTYJpA83k3n91bcVcu
LBnVlDo4s/NY2X42H5ClJXe4SnT6qG6T+VC8OdFcusDEg1V20iFS0iSo3mgTIEfzCN+C+6JzarFz
2BjlnPKgRzFem9ziz2hrXPwbi9LwptGZDgP4H5Cl3H0CI9E6xDflLdtSjvH3YE/GgOMT4HMNcRwU
k0WOTVpZfoEc7GEVL0Pi0ZprRWSYtJRHq4W0HR3Mzs1nfnduw3VYdat2r980Vivgb9kEWN4Zz7Kp
L4Jb77NcFLNm7arnWrrVi24NDIbpKNf2qN9qyMTZdmyBj5TzlOc5FnknzV1FrTf6RPUTrvOFvPb3
zsk76rz4G3S6/IWiD6SD+kXawvVcKMAY2BjX1kYpdJpRYwQxQGAoN9SXIBt04szRZhxPKUmLHTky
I3SmfnZoiKD41i8a3CLhWmlLooWqXOEojkuSwOcLJdg39WNstNJO2oh7/cElD60Ye1Rj/Fr1NuSz
aIuyOkZn8CgmKwHKoXWN03gmMcXsgZIaY2d2k2/SR2AiKrJq8VxzOj9by3ijPxSo6Df4iUelx9hF
IisZ2zh8yA1NHMilGbjDbjWs8MYCFCRyC1ZDG62oAGjFU36m4v8FKck36l50JwhctuUmAFLizsh0
o089ZjxDfCdZ4gFPNw7me2VXp+KZfbPJ2V2attZi4KHzB/HVv9BI2bCtgUor9vOWnT5/BqvIm/HJ
cPp5/6ldRBvht/vagHvfWFsTXJN3quz20q6QaKDpUFBPVSJRMxkgoUTdBSiAHVrMG/jN1nQARZWt
ngey09wlFrivnY83BaY2A44FBLHdJYt6V0PbCk/S42jTT3fBhXRV2DQSSKyT9Fqqk3IX0RaDG3Lg
zaLTRVrNoXyuLt6b8Ko+pFBgvUl1MCAPtQAAMtAkNPXn9CAf8+f+w/FoRIDgmLkWAXjziMoHgVIj
LmD8KJf7YQZ7o7815hJjhJy/h/Q72htV056rxcbGGUUPE9D7IvV2UFqkYoTLkCQjQs+aScgtX79o
9KBlZvsHlbkDG4iSG8x/PJVfRroo8nAQZHznCov4Gry3t/yl2ir31E4OKHMS0Mj+GkdKaM0rLht8
0SMeDeQyx/JMzSPEbqN/UZjDAyUSA42OuVY/2mZWgXbSllILg2gOnaQwdphJ+ASgVqwm5pMqLQKs
HOI0erSSWX/EmIEkpYejeDbOJVXQYHocAGVbuxH/ybnVvPRv1s4A+GPXiwYeYX5XduivFtq8WjuL
wS5BNRDlCWlNvA9rCrj8sRZ2kjctPiFI2MUXWNFHBDaah4h2OwL6bTHp1Ee9s4E+jdynnX4sNsae
XeLS3aHZWsmr4FE6e69RMKXHg710OOPuf/ceo02yTJbDvj0PyO55krQ5Th15qQ/8QcE5WVTtgsM0
sAxbx8AAz1RipZ9Eb85NfSnesVFyecmGqtC10bQh6r7YDd48UtmOTunXgVDfdVhO+LTSIt4yp+FM
eGnP+kdw7y6cRzfhctgmx/YleLfumIlKSAp8GCDzYd78uuIxbvWbBZpjpezbow+tQJ9Fok2jSS7m
lJDmFKgsplYBEm/9ZG4RIRG9+ygv6EAF3qnLP3VrZdTnyESD1z20RE4jZl4znS6QRM6KOeq2U/QZ
9ZOmn4Z0T8F31hiFurV6iCGNhCvzkkIPht/6ZqV7+Q3Qx5au7mxkogARaRHT3JR1vCK3FvuIcUIC
NAnJ9G0hpY9fJSBJwi4n6Bln42/afSOJ8pDeObcPtsULYTeKb0lfGsV26FehNOOW+o2U6WcyMHJo
68ATlGm+BeKQbzUeGl9UsE0wxd/QDwbiKuT9oYE7fl6EOQanKS4upDvC6BYw38ptS98WggQ5edHe
6CfeubmNHHtcFef42G/9p/KanaXbQEIZTMpP4bPfIghqpsBHt/h2loIdHvHAMEaP1Y2enxI+tt0G
QSCtuiyfFjfeBfkeveSkcBHDPFpzmskwLHniRFc73NLO2lm6gmXIgxprwY7OCpg/Hr3dttvwaHwi
iWq34+1QwlECEL4LgDye4iImgSi/hsfoHL7zNyKhcnSKwwJDhUVVKBnLQ43RBItSGT70oHoLOlSw
ws6l4fzCkxPraUNy34rYbJ8kZ1KZ+hVRBnt5Fi3lbZMSTDQfCDbZGDf0XWa1nGLwBdI5C/2Z8eLf
IzSH7QG5IYk/QbejsYg6MetWbr2pHug1qtgyTjkgjBO9ymGL8DEYrhK63PGwhKTJKS7C7KIgrPro
QsBISyXcBx4RgDNFWmCSWWQqnU+ccTADHe0wiivhTtQAaP1Pg8tRmejjPxQawK/66yj0klHpNdzn
lSWHQOoOMATL3AU/dbAO5mSqzmX0WeVlzA0qD8ZHIU6dTbEucRZ+dDt9WV9IKuKXR7v8jQWN+hAC
UwXQ4yU7keMI0YdYPbuwRZgNbr4uPuTyn+0bpsWC8UJmpyux0/3L/Tjl0N/347Rvfrv/j/047RvK
NwrFkX+7g3/xDZNiZEkkkchol748JD835GOXlCAObub5UHv93xoOnR2+xf1UVf7SM/2dsqz5R1X2
12dujNv171VZYm8svyf13mu0ehYkrEt96R1crYgmBXm8huWiVwhoqTtwidJ75mp8/MPHiiPG2nP5
3Pliy0GT1oQun+T6atGuUGlb0BrcZA0ZtOWzJxRn09LZX+luvU5kmMcG5H6rj+eGitsdUkCS6edC
wwgw1MAUgvfBAMkCibBGaRQmVnCP473fvRoqNSVChMVXfdjLDptxySJRsW2nlhW+9wE5I0qZrdum
fY1dLCrqs3DKjeKsWahAAjYfEcLc4S6SPxTUaP9x9Sc1sxg7FoeTv1jvLH6mnLgcdruE6Qk3oZoz
h3B17SqVz26ji+s4rE9lXpB4Bz5Z0+qNGkr7cnBlUkqLJD5UzJ7/4LMteRzjZ1fSDJluqPrXY2ns
av5eD/3j/j/GErE+xAAR7UNRFMEAZ9H/bXGI9DsNiVIpLQYAAGOp8udYMhSZWDFOxSJH7XHs/qyH
6jjEwFSM/Q3JNLS/M5Zk5c966C9PXaPJ+30wBVHmBpaBqEV0QL6q9UzIHJzAoKw6tnD1xvGoVpqU
1ox0J4KvUXJkwqo/dXKTxGD2w1kkLCtKiy1skHzr4UVRS7v3UdSGMOGOWbUMYYaXVPNaYOQNO4pY
I9leHTisfbYZha324NZHMbYd/ZJaUHrY+FOaSeuDLOxdHZuFiojH2NX5a+Kw/rI0aj1Dt85Q4QGa
KHHsF+yyPdj1pmJzxOtjUFImiK67jhFG9O9aTQbCa6LXa22gLNizIDXpwel7ZOSuRJ6mS1JQpcoz
f2jXHhQ23SlmIRGKAS4zIXoPE8Vd5diLSw+RwVXnaJn6qp1HIMFVtz35jY9PWWsgR/Y+9vv42Ted
TYYKYZF5VAsND56ASkxoj65B07I90+XckiGyQT2pM7iWOKWV7EgBNnJa1IlnSbEew75ZNHq1cAGd
+GSLpTEYwwJFkxRba9fDvVt5K1nY+gYlt6Rcx9o1sppZEOWvYy+5zUzAII2dWvG+ENBylGfNwCZV
K89BqW1cDjJQXOwYeWKmoUIMoR6nwUouBcyoY/6vNgk0ceWFxqTrIB8bL5q4MYy9rny6brM3eM/N
ntMKJboopowp5jH4utZaRdG+CQ13O9QxrtfWCJCd1xoZJb63rDrLmkkytvvUmgcaWKeaWkRPnG3w
FgyaeQliEpql7NrW92y07uRUIkbZR0I9r5LuDaGpY4u4aESNYxl02DZfpaa0bgVzXYrNuq1UcFjI
zTjXdHqCDeoYGCCmRHev+a9h4NkiaTaGBhwfprUMSjIvN777NHSNLQ3uUy92fHSbDhaE68LCytwY
HbyzE+L2dYhgAks8HvJ+z3v0e3wP4Id7tvRh954X50D7CAWA/pxZDHnrOpIt4aE39K2DGTprdkL2
noPQ06kA5R0HcJ7+GO1Y8+kNHwvYLULb9bN/8DxMoY3OrSFKtII0HKd/uaeRqAj+Ng//ef8f8zBy
LZUJE3E20zfIE+bBn0VGlkK+Zcg0nFVT/WUeVlTEXaY1KlPG6fv7PPzlz6UrxZ2/ull/oy/FvM08
+7uU69tL/9r0fNvUhDpBX2WHlAsyOcLK1m4uTX0RaqxjcPZUkk38Z4gVX6ZIVKIEE35AAx1mGaWv
agPjjfSIEVKOaBqM/ag37WhYpHu1PsfKOjqKc3Co++EKtYi4B3pMysQCVaJNdOjDb6S/0kyhhEJb
FOtmv+sxOW76Hedq/lodHFBQS5x7oD0Kg6iQKH6HHeLj3BOmnHUxKmabMpjhMQx32j56zDttUjZ3
MQyQ1m599MWTJ1ThM2VNku9k/0KlakQyhJf+cWR6ozvFtOJOqeGRFMFBeNbdBjiflo0Sh9Owvxpr
DLhINvU1JiirRFY6NQnFkCcqQi6YIPfyrrAhgtOC7HgMHp5yRGWLNP5/IhQwUk2geucbjQRjvGee
DAxeJB5jDld3kWLfpXMcY6sAwj8B/qsvjJfmJF51WFjNTJCWkbHI5FVN3kdPEtTC3JD5eq7fiTGe
Y9gjlcH6RLR5KM3+9g8fvgoUOvwOGkCj/3P4/q4oG4fvr/f/NnxFKGnso8ZDx9i1/Tl6FUXBn67j
7BiHId/6uYtSJcBKhoqU5Osk88vopQUt8e9FGEnS3xSUfRko/hi93545+7Xvu6jW90fCGR2C3LtW
rnupHGkVFCKAVKkB08DhmLBrih1dJcXHqHFuCKGzUPoY6moVuv2qS65yzyk/jE6Oa84zn2q0n6Bq
uLNpOqmp0dILpdcwNq9c4LhNZZoL9i8ribwmB2mJaA1oOvjsaxzvVVuloJDSH+013OrivqRZF4nA
a5q75x8bpCImcm54g83EksChaoGC1cIsj0ZWrHsDp543UKyopIXW3JOBjBWATBk8a7/wAhV6avlh
uBQSNAeSWGIo29RiJiHjFK+VFm/rXPboJYzlU3AvJo+iEFetU352g50AjNPq8ZwEynOetMWsNlCy
ICDJBGtaBvC7S6QlZaBNJVoFIps5VKdN/9QjQxFqOrk05NpQPqpZeS1E88VIgFTT0V7FpA661Bld
jFbOp2HkE9W4amlHpLbFuFdJd9aYivQt0bT/5DUWL5LESqeriCpkbdQ8/WUfT+Yf/Kr9+OP+Pwcp
pxX6cd8k0T9HqQxRz0T0+eWPGg9Q30cpGZ6GiWTU+nf77+dZhwMLq/aPtGPr75x1oFn8vsb++tJH
Hfj3UepIcjzovdUtcwXl2UTLsueyqq+Bpc5Vv3pIzPgUGfK99LYoH1dmiI1WRxgxPDVVcWsCkEuq
OjUF2vZ4lH0C5X24SZI7bF0UGcqYs14ob9WANTvUyDFxqvTVKKm8K+nMooOfQFGJdG1RcRCw/GjX
xuqpUjT2qfWDESULxElTxakPkdWeGk2yhSzZJkV8rKLMbhjrqU4SisERXvAeQt+ctZU49XR+Zh7v
005NFm7Sqy/+IAp2aSLNdIezo8hHnwKhz+botYOhEKbY+Adj4dKCb6OWGSJI92ZJzmMVOnM/LUuN
NI9OXAqtsS1xecSM/giEL3NBRKhGLuCyFxC19WB1Kq2Rbc9xRrQYg1ytyC60dM5EBiBRpOCGaCwa
17U+hcyjWK8FthtxgBOcVzXPIFurcTdzrAFYe3b1e45pQras2sjOsk8/6D87IaTdgukkQFpayLXd
UF6MDWSsaEj0WTJSIcRuk5cs6KmZL7PIN//RRQzqcqYpWSgUGEf/h0xT5j36fWD/cf8fA1v6lwKJ
lOxhDBb/MTH+GNjSv1RRxQchQxPUWUl/6dAj3kRqxZb+3/f7vvxK/MSxiGEZBspu6W8NbNkcR+4v
6y8lwW+vXeFc8H1kB73mpnLMObFYFLNoNdq7SH0sbyR/xOESe6DqgHg3d+5nsXBG4BJpvYn92UOM
Gnb0TDuA1D4d1Xo5tm9zAqNqQuZGI2I3C/e4wOejUytctudXj8Q97jDzjuJny4mZqIXRkg7teI2G
iJLbNn9p56zVE385/ktlsesIDYpIDvDIcCsImNLuzex+X56CydqbLOnqwAdER7PFjjzLcf9LLO0T
WMo0ASsAVNYhgjAnhqzGbGe9EAiGVi4ChDVpy47TWvriQf38SrlYimsVMMCLuwdpMycvToTByiOC
qK7voy1tOyz8/RiIhaY0D9ftWjylEBoO0oF8uAz1Kc/mJSeQ923soAEuJ7vknu4X+DE/KeYcu/fk
SSeVEoT7vJ3DcSaspUxs7+oKxwL4jsM4PwgcJch1yScK70A3S1buLbm7jxqJEdLMvw3gBOlmhRwo
eHOtSbUC6e7QnaJFS5czmtVgalArOeEse8r3xh15VqDNOxrU1Rn8lX6CcXzU40lDmhWo5c0I8Td3
VAXaXbqmWbcT5qGtyEv9/UsfJaVLgB6YIx/U20D3lnYoBnVkeiDbzspB3Vlb/6Iwdx0AM+w9/oq/
VCJylLeOPsqt3o/xsWP6E3CVclfa3cScEeEnEmTDacjgbBYCW6BBDPaxiKb8si4FNAesp1z5aqm+
F9kleA13ATf4y+S6Y6dGoGl+qqDRn6HDX2Na5Q2NsWn6EhzdTUq3EBo4VsBDtTGm1i5scAlumQ+1
k09nb24A6iP/eJ6urUX0DiaeDjTFlniubchdea1EYmnGVBcaP7dsFVxLsCBn2p9TH7cu/WbiXejj
oefa64R4jn1bGnSbfDcSYAiyfTUWwoGL5KLJaG/yul8TLQSMfIlyI4LXEQNU4doFR4J693ysgVBA
5TOv6tXYhcVM0L6OYp8WOS/pDpYlvArTFqQZnXPlLaBbhhqSRE9SX5jHl3AJRggi1EESQeYp2a0K
/siCqJ4h26GtudHQxU4YvJM5s66KZcKZ764g5pgaV29rXXg35X4ulq+8nfJndrXuiPwtCHoMTsR9
4CF3xlUCIPiq7uQTOLr9qHXZk+QJ0o5oFTtd9FuNpKzgGRIGwVbWihSqg7w27mI0Sbb6s3S0VipF
/glgAVK00g1wln0G/p4YAm0JwInGAboZ7W5dpEO+gVEuTaMP6ypyHTeirdsE6dnDI4s1i6UQAx0C
UjePjmNoIBaoMJq47Wwc/GSXb2NnqqwafZtvSNIUtvo8XRagrVQ80rAkz5gzj9Ish2c8ergXFWGD
7DymnyFoCBAAa0SaC3NO4A1B3CbxMKPTVVkwd9nVgcurbUpbrmfJodX3xlJlNutBpfOTsytDPpaW
xTWkeiAmtkH6iEfgq7REnJGunCdhDy6V873qLJONP5XIqKTXbEPR5Hgylab1jDzgOfPGFDITELwK
WmVsjxRNf3KFIjlzl1EFQJHApXxf7mVCNK0DDcVVQcKzjnAW+ezOfRgDNTg6rFpGDxJuHokiA4lq
zsy76OoeFpHrrYfHka6PCWWXPE7EowqaVPIeMxjV15BPM2lMEPa9RYfPdIyhwe8iA1IC0PkV/mLr
Y9x7PI1JbSbQefrKLopnthiTovN1c0nIjx2RnSrObwOS/RizqhIxESxG3S4hzDOAp3wZD102pmZk
cxw4gChHiH/OTxxN2uqUQNI1CwRrAJUV6DckYeizNr/zYTem0WYMg3Pn6DbmEvoDY2F+hmd1zXRN
wqfQ79PbADvU4BKMmdjRBRKQza6UR0YPSupgsuRl16gosLSivIDHwzeY+XhJ/pz8XCRGwDRXxXu4
JNkD3FLOpYh31WNJPBx5wfGuW3omepvxneXHTqW9MZdX3Vl6li/Gs3KCQamd1IN3g2YKedJZFBBG
l+oqtMdWfmozu6tLkrEx/y9ev7JRAYd4kw4tC9kX4/UkcZEn3WzMo86HIQM+q+xrknXG0Z5eYxpj
xF5qz920nEEQm7YzbLfXfgsmaTrYUKDI0/V4z0sb3ps7yc/BU7dlLsAlwOxBTsOp/yCp9Gn84BAm
iGeAKpY4NznznqvrCMCRALeOzFRras6EF/FIzXlRci2Jz2TNRgqzSFluiCAY3pydASbHYplXoeeQ
0TUjZvhROZvXf7+3DZKX5Abne/FmfV1pDMxr8k2QIC9GxbOysFjrspX42U8jiHIcbIlsEzPc6wXc
AHOHRA8arWkri/wck2umAJ+lQU68VrFJCXfYcPXI9R4zjsifpJiHz5+1MeMndzN5zHQjNxkerK3+
D3fnsdw4gkXZX5mYPToIDyxmA0OCnqIVtUGISgmOcITn18+BajI6s2qmOypmV9HqrMpSUkkD88y9
5zoUvCS88Ic5/nmyEZeC+270nyMb5CAnRP4l3JLTvOQ8JCz6SYDOGLEruOBoauIpRqXOc6NYHMBr
FcnhQuWIHn8WL8fRYLyPDGTgDFRREjmxWOLRbzVoj5MTSiKu9OpGmo+yIGQxfGpgbuYR1BcPWwgx
kGNQa7Ujq2dXfcfegPh0hA1W5t4DBTwn7JMos9t41OT7J/YV7nglx7Cw1jGUVn2RYtdfsHKqY+Ez
CPYplX9YPGQrfeqzdHjsM39Ztsd28iZQ7Rj9pgjtAQm6WHHg0QnoJ70OOUTuO/MOMFNQNuDaF8lz
pRsr/RmzfiIz5JHvI4YV2MoB3NbwvXxphoFsXILgqpnFKLRb98FyyMpb5Zgl+ckXb53i3V8QNZDp
x9cknxPcMzXnhJWSG6bUlqRDzzoTHfFEswR9onACmkYVhWdJvTYLZzkB3zhRLyUEBZFKp/Uy4rOp
Yr6/DHnOzyEnbMwahIDEYgXaizMGl2lcyYFDQ91NPGlhvLzeV+juRp/NmWHxiFEAJ3EGjcExxzZp
UX8IVLFjqAeMfALSAlSCgGhs8d2oXf0snsoRx5Q6yE9Bo7KOA7bUoS2M/8n9E9NHvDCjA4UmB4fI
fxmMjP6V3wYjf338z/6J5QPmdFmb6KKu6/K4YfjZP6F9xh+rsMwdfS+js/WXwYhMPAQg0NGj80es
xC+DEZWpiK5JCtTOsev6G8sHQ/u/LR9+eemj3efX9ikvJ11YlzpBvRDrHsFjDnh9FqUko2ahTS3a
NZB0NzrTQs4ZupBPbXgXZarlvAOI/fyQtXNFPucwceQ7NyF5M4HfC0oE8e0ymj37J6DLk89NFeUw
VI55Clk3mZtKjGeNMb1vgdlI92FASVDPWdH5IM3JDAKjqY3qymdqQ5uWn8NOu8/UVajakzZ8EaL+
wwhrN2ixxqkNsUhW/qGfEnOdt4eJsrujQURc8SLs0apq8PVgrohkaVO7H82LZk/cx5xtYncmU+0N
Zoy5lFy8pK+j9Wde7dFaJgSKq1OpR+GxRC29rD7jqe75GEJIVsBhv+kQkpL0RDmXLiQol9Pa44Jh
GS9wmDPy4D7kWTDbk+ZG6SCuQOkBKZdn2F/oT+5Theqd2mrbe7c3ndxyfLQOxflpzyLFTjaRd5wp
B/wL02bjnxNq5WgN7Y00csIjgYNQYpERBSvQa7n5fwQu2ErRWYdzTEFT+oq3BPksYcSzklIk3eCd
g19nlXQv3MmBCLvSjlWk/YZ6BAaZl0PD/2C0Ot0JyPRInLW0hYSCk1t9zzDZbtYhvaEnv0ocAgNX
KKqWW+MGXxP7DXOTB4EOjbdHtBVPC2nYPF3ACWooYPQPenHeaep+CuAnEDhIWq1xbcRpKV/qfjVB
sApaM1KtMt5JCm2e05EmFzusnR43/C9k/Yl7Wi2jmwWiNA0zTyRmGskPWtKnCwzx6fbnotyFJvbs
F7magru8Tq5wR5r1nl5nn9oQkU17Qr87AP7QS0/T3Kg5Qmq3L9wNR4NNrhHUPnDHtkb+s89HxSPP
teFU4HxcIp+amqMapSGRq9kBbBn/SX4iESCF9kW8k7R66MlCe9pDO+OLfpIL6vj/3Ctj2wToox9h
6cHLc4hPUo1PXVzVsUscrmhPLr10aSMMU1gFwCk1Nt1uIs1EeimZgZxN+JVTEGa6qFAOy9vnVko9
sCTcEUXRAhLIRrlgOvdYmrKDzCJd5lQ33Ays2hkWgJxmw4Ja9oXXD02MleHO9MD6hXNDIPq3o58M
5+qn+jmB9WiL0aISsZ3iyrZDBg6DnS3KrXEJTgnx1mTSuRHQ2PDUDnMpXWnqyuS+phO215P4ukR7
oVHPKlOlu6jZzqTSeJECkoAXLelVwPzCNy4SPqHY6VyYzIg+/4pTEDQITfER7fHs+Nq2OmTIe8vM
+gB+yecw/BBzt0UwiCS5ORrMFmkKFtUx9qr5YzOC5OJ9NW9W2SbxCde1RttSZPmyXZ+zTX82F/mu
QY5NmUih9nRZ2Ou0lIgTjvVefzfPoPN4pQrmMq4jZPqWDr8iFMsDR8SPhKkVgFBjRcLMqJyFzsoU
Waa0mqzSeo46lSeU/qhqDxYd2Lr8+Wqi/89ADeYL7dqCir9vSOGbAvv2inSXQIrBQl8ifbXNBHeR
qyJXJxGeW/L9JXQjwIzAFefCtVsGzktjnYUviVNds4aVuUBgbl9xWJGVZqJy3QS4BcBgIFip9aVE
yqG45norc0EdlhllVTJXU6ecg3d/b5mQYA0+hxoBL9ZIlQ+O3auqWrTsIDVRTODAD9+H18krQJkn
8MCFv4XKmb2PwmIM9+hyk12FZJWdLikB45jF3DCGxabG+aJYQUN7hSMtaGaUXlUz6+t9JZ/T1FZf
cgIFISDg3OJpNMa8coTPEhOMVnr5q8i1qX9L/UVcRo5Ksr10JLdKXHK9yMjboos+5YYbwtgT7CI5
FvBdT2Pnl+kWiuuwQWTLCGEpdswlpoPqISptW0f+DIzFmO0FIj/ZhqarIILVnPGzBDDYhW5+rDfo
mygcY9PtSfBEVJoekCul22z2OI9E+/zYvtMvbXghWDxHQ4GFFjC9PiObUkrWpqJm8ZkzxVe/RF7Y
iGYEV4okaXwDURkrxiyl66SOJgKQQJHWklBOD5aGtTuEYXZMZFZt+gdU+efEK4/8Z9merGCtopal
QlswdwANCQHWcEcEKdLs0Os/izfjIqGpHVme+VTx2llLrEC1nWCY45Wf/FvwUcEHpNDbPmHr0mls
J95kSf7IGlzj5CbsRobhKThE/C8byZ9EnMUvE69e12MJv04dTvtpTo3Iq7GhK04x9MFaku2NOdMX
/dZAPn8QlgbeDzNkNFZOirOASShMyHBVzz7Kgepeb8Z/Zv2U9L55E2lANDrurFaZWkMdb0mmYrko
zvJE39eIHeTJQaz7y3dp9s+MKUMnq1DwoT5gm/RfYQust/9Uhf718T+r0JFEKGLKlkGs/J/AsZ9V
KN8CVqRTpOq47EZR4S9VqIgFb0yYk743dNSO/65C0SYiWmH2DiyRovnvVKFUwn8Z4v/20sf9xK9V
qJm2DyVI8tYbvlhof5kfIw+QQ3ceZrbMGcNY2mBWXwLdzgivd1WCJND+xQ5ffbzrhEvnNsyiiTPv
mWjaMokoUFJQrSuEr0SbDhsnKyPdiwoiq+Sp3n7lDBg2QvbZZ/MuokGF9gfthUQa+dlwE2F2iNkD
xkE5o5ZJOsPJ+Ana/VCH15afkCgH3NJ1s3kEqk087iBRCLwm9q63OeF7iUW7tOxv8M61eNkKy/BQ
p274nq+y97S1MCkwftmZ8bwoNlUwY8Fv8JT9bXQsmIQFmJ7Pk3wlbCbx0ui4BIa4rcfobmeYDuZR
j5fVnHg9J8WqVjwLbIY2l23QB74r5SP1NpgxkqX5RoNGxDFDkILi94ERBFzZXudutNc23LrLSwgN
zZQtnR6b1OIavJhFqP3GdJqbfpWa3f3UXKqLsanzqYoZrbPlzlJiO15HxcKcB9NS2fIzq9oSxKkQ
bzyfcHqGLICZRnD1NDvxO+EqXO/d/B98Zo/9IRgDmjrEvf9tPwdG5c/7ub8+/ueZPQYQcmbTXcJd
mogq67GfZ/aoezPVn3s29C6/ntkSlxiSHUjz+mMJ98uZjQJPFXXZVNHisfL7O2e2pnBN+n09p6ni
BKUN/yBs7Dta8dczGx5EkMVVNHh/kA/HldAEoiSVrDXOJ7Dhw5P27QbWJIpcViN43FbsIR6kdA8z
8PrpW/qSv+H0rHDPfwq3hlsmab/UwsUWZ+DhcWiw024FycX+iWhNIAQCYiQVCTXNuz6kPx5B5SL9
l7G/Y2wEaPgMzn3O+qg3ZI5baa/lMklSPkFD9TVU5mbz9czmKsavgcCUz+DtSchCj4aO9Qubrcdk
3wWHIXyMwYEjjh7Kfg2O3i3UrbBPTg+mewr8P2fSrnV13WICqNPXIGeaNaUXLbO9bjINBm8EBH7j
Hx8wRos3kYDYsWvWJW8wuBhdiCleJCt1YCuo3SilhZNMXlDvVuk27jG8Ic3Vp5V0CUFFBVeEQRDg
FX2miZ9h5yjMntapuY4HC4rkGLosU4q4ojrNknmdHuJ9XIFElFS3xQXgKqEjJSefjq3EXxW6KqNd
zPyiNs0rp6ocxUe+bJsLdcGFSrvbKdeqp7TQPiYfDOuyR2Q/oznq5FB7zepVIn/JD+KjZSyFY4KR
z8DJyc7Z2dgqH8YWpR7SIMCcaP00UpXaTbyUXW2ZExlmKzdU3ylFCSxpJsVUNKficygWBaCoHfhm
ihWsRNtRD3j3mmNy9SOLQCVHtfNpPp14yRZg9RZkwEhi5l+2IJ75prnINh3RTLwdUOfOyZNLvT2h
3PriF0BUDCfC9f1Bv5sAkfpIaT0YpZ/iGzPPgNlrS5Z0drt/heeEsu4HAQfy/uE10+hIUUeoFBCH
CguesPY9ZZt5sYh7Mpo/N9qPlnRtTGrMaTfhlO3mKSH0wj8Ou9Ih/80SvyAnMMgP1sioP4epOJsc
2G38MN32UjCpj16I8zixcay9Hn4NsE4a0bW+J+5LJoqNMS8NemdpW2LLHLMFAj04xgHP4PphrdoF
NCILiKcFQoGikvj2GdwE62t8W/BezeSXZKWTFkC8t7Klr9/RUa86RyTS3KfP6U8TL7AxQzsiE4Jh
K7K2LggXZxnQ3sz9QDQ5yUuTFbauKW0U7I7ksydar52H29LpAZRC0+7fiBZOLGOZbguLg3iDuSD+
Mj7SV39qrJC6sLR0xd6mt7t0KzqUPdHkho2HJ+lw8s14zcBNp4GdHuvzY0Pw1A9jTF3Qmcla9AQI
49ULkh4UsliFsYVvEZm9xIxY2SKM/eNUX6Aft7M3nJEExRPrOw3nLItGq7Mwf5ySXYxMwE4YvJJe
4RBWSp6eNRiei8LnK73yG+zP/njcJ6wgGFbY4tOjwpe28nryvdF5Y6uBvfOL44t48K0561b+QVuN
Gfajj5LwdzrjxppcgxWcliVOxHJVfiBTVQ6UK5ODOSOhg2nY+bkwF+VK3lRTDLbBjj9B64Cp/o3d
2nK4ZhfRt5W5/Naswg2hUDK2+NSJM1fktYXOwNlVqBgaxXcF/+5L8Z6NDVixfwiuumY4vhY34Y2Y
hoN2qM/GoXbzV9o++SVfKa+0JiV4gxURZUsfpz9hAFlp6TtlDxzYkRCwW0BiJyvEuWYBp/6hbWQW
mlKMhkDCIi3SsvdyQzMvGV8Tsdyjg2p1lwuKbJwjfIEcQ9NwQbfLzHmpvUbx89Rh/RiIIbX9VGQa
gCvKCk//4DJhpIxzy1UZ7CrSfwuAGtkXf24A/vL4n2UCVT6+EeT16mTEpv0ioh2/YzCFlpTJqLj7
vf5HTmTITK1JOMasRFXy7/of7CrC+Ikhjoqrvyei1Uan0e8anglPbISjIhJEwDQWEb8o4KlSAix8
eufB4RmtNCnOfMhjyZveH0RjGuV7nNfD+TEPPLQxrGTHtR9RLDPfQWfLGmecPAj15glUYdPOdbre
nokq0giuW0Yzxl8yk97IG1UfppoEuuDQzGttOlpvznJkq+/lVD0FrzI9BQlCge2LZOdws3eVdtc2
zj/5kMQYh89U0RXCrWF3fr/U/xc4H1fGn3XdtJ1/evzPQ3LMoR0B+BKHmMxWgaPrZ+Uq/ktS1bHz
NLGc/nG4/iIZHS0ZHJMcKSNK7NdjUuGJAjWVdEkhFP1vkfPx0f7loPztqY8nxq8H5V3vy0chYF4S
qHnEWXl2sE1NuHtVpV14kO4TUvYAlczkBwoX5thr4/mWF59qvHo1t0/lMzY8wz8kWLyBcwDd9DFd
NLktttRXFmZr/SO31q+oiKyWJFtCYselfyocUIAljNYc5AEnwV/cKbZY6iJJCD/pg/NsJp3vkYON
ASEIXEIkZOXHPW533BTrBAK1ruF7XWqr8KKtuutO3DOvOqbNFs+GmM21obUb82GNUhQvBbGfSGs1
Wz+pscSZfyjLxi3CqyGhSJPOmrhQt3G9INSJDCqaUW3LOA+v16nfFx6iH4Tq7byhz6sQeNkCsRZH
FEBEO5FqlCaAvjaJzJ1P6Y6Ryk3qwc1nMLeDQWSWlz7fBhUGC9QYfp6wgqlP7enLh6hDUnt4qmut
G1OTsLoSh0T5M5ZlbGS4r5M+tmXNA+cKBtaELI1ZeCBVmnCCN6K00OIrYNOeVrneE/dLnNMW/f2c
2LUV8Ahs/+PEuDwGV/iFsq2L64yFfuRU5BJWlvzOkC8vHezoMbueCEMItO8YUNo87da9ETnlM/56
PO5T7flaiS2CfPwuB609stY9Pm96sZ7c4SEcQsXuHlMESuowF8xL86odTL1zqcYbOHOviPjMOneS
WFhWWJLHfz6U5pzdGabGsKiaH0NSYB8+1QYT3azWLfMhU/BbomEz02VyOJHIc1mZm5lgj+MOVAHy
Wl883plUo4Jy+CpoYaZhaYsMc03EOsrUPA+HQ7OTViHbE7bYs7FUJqJsWaWvFa7o+2d3wYXHauB0
/7yvXwzChRUn/tTrbaxYCiZlRr66pYgkcDEKGL9MRgxOc+m8+BQ3jnltiOmqbOpvANDFSaDdad0q
QqEML9JJpwRYCfGSDXxEbIzhptCl0ZH451rDvGxNPK2d5pI7yKcoe80Lh7hMrEIw/5MDb2w9mnXG
B56EHb+9SFR+1Bfug2Q1lueLjCQIcpuYbiIddttPOYEGy79xPX9wCMHgo7MMF61GzTJNpgplCYIj
2g6sqxQ3CtVJeN8gvHxJYR9wC6B9mHKuIbk5kRvjhW8FaWKn6BCrF4WaMFC8LNmQuiK/d5doC4CM
99zGbpHAF+r445ML6bOfIISiQ3JQKjsmXEZ1Hp9jphaOBWnkJTjR4cB/HP8SjrnFBF1HdpVfCKZF
vLq9p67/Lh/HoChUBEsD4RsqM1e8+hM7rS2NZJwjM5nyIl+FlXmU9vFarR16NNFmTiOK0+TpqDuq
t8YTGcXQPrTTHwnPkHHPVVRttWAZAVmIJ7BXNuKul6Fqsn/xkpvBQmjHxpPvoEWIbWWv7A2Xc22N
n2Xs2zvLdMbAmTvBTqA/4/Lk545Pvtt4UDATQn0w1XKiUa+TaqmDK0YCQVBU4JBEWt7H5+l0hduy
7RuccC0BPibJ4VZdOgJ7ksNhsmy4s4922anM9Hj5mIG8j0BJvTxsNim5P80W/TqBd5FuHwS4bWvC
iLYhWTwQEHeZ7e8ZWeXAQTeAmxx+dnnjzfC5joafJORcGXPt/JRMiPjE2Ar936gLWRfrxwnGRCnY
hARxVPCT+VykJblOB+2SOO2aVF9KkAn/dgdvQVSQmx8iLMgH6Bv8ebomPssvMBqfg5cxPM+dfsOu
Tt0VjMt7xCYbtbPCT/OHsk8vkz1Rk1v54J+MN5xzbv+Rf0kv/lv/QeDUtnRlJiONjY2OaErWiZ7B
apxJYWVprjJGVpYe2hEEJnCoPNTN39kYPllcXn7TNr047XJH2xf5VJ9jeiOdgXdb3sXEkNu+/Yid
JYfRAG+KnRcKxaeFrFJhq+nwF+Ree62v4lw+8vc/7OBSAcs5Phv3H10OaVQmyNZVUZK+59j/yUHD
CO3PFTqDsN8f/7McmvyLYpqfCwL9exCPGuRnOQQtgEKHEaIMv/SPmuff5RCT+e/i/Lty/3d5jqsG
Ny3PURudNX8Lmg7i76+l0K9P20Dp/1spZCaprvf3h9fnWyNl9xMIh4Zg7yIaSEIhmS6/Jk8m0NC9
kOhh0ujeinTbo8jgJqjQLSaMWZQ1oTJLfTUexBjY5wYHIH2+Lc20fbXUNuFJvMbkVY1DwTuQM1hC
s9ANXVyipMZldI/qVb9Wl+8RNsIrTSe5hAb1+xceDHbrh7pT5+EadSsXwHGk2Czw/ZMWF88IB9/I
13AtrHLIZvpq8vaYTvZg4JFJxeuAq8LzmmyjzMvFhZBe9ehtqO77XmCnT2ClaCh2YxwIY1EP7Uc3
uRY1meikGLXOYzhMbo/P5BCxsKth1LTrdq0tESrDr5tW73QunTu4o4yUiCInSlGQ5HtMcGTmCFPV
QRQAnDh36gTLgLkk7gvEaO5K+jeGrnVQsVl6c/+QAlYezmRdb+EUkGCrb/E21OUL0gjppHcvwdbf
3Gf39Z07HipBj8ivdfgSvzGnuOGej+KLfiMXupo1xHO78iU1bE1nInO4azvBYfUOC6yLV+E7N2DY
ilxngSPAUU7aH61C4lFsqfqdjfVCmnD1FQnp+yH1K24k6q4TXe1eEcVrafu+s1pihIqZDIL27jzN
Rdse6mkBHi5GBQwhrQOTSvGKmk8nOzKQEFHWw5RtgSV8NJrlLzSUCuky4v6E1x+PRM8O5KamW0CG
w64OUDeQaKjbMkKFYT55KfQTeMTM5Pb9WgCrG7x6qt+vhXN/RSeYr5X4wEYnK16K13raceOYCu0S
TK6+NM1pQ3Ki+YI8KXHLnkA2pygXFSscMPXkSH3mb/Kl7EFY2KriDagWxxn0GIZl5ShqUfAict6b
DEJsY25usGU4rdff8vVz+bSSF97nIfQ0LAsPND/yLXkBeQeoMYUiWYR7fctnQBFCLU4iUr6BvYTy
feJuTYtQRcYq1v6TVfulQJvZYTsJrPnl8mRWyXIZ8eUIDY4dAra65iTjDolJ+MpaW6s3GcTBwQ3E
mRq48k2gdIiBo763wwYdiRRKFs//yBNZCrTRA+Xxx0DmHmULoVIMdhEajdBi/RtRmG+2N0ah1q2e
30SrOCSLyrp144dlVahPqS2RzU7OcI75Hc/89c0/I6l+HAX2UQtUQBxFKFDrRelIh2Qeb4gcUdAI
7fU16DhXe63fleJdKIJtQ6PtE3iuGZ+YV2FlDh7j6xylVrfUSE1KZ700cTLpOHwEMdszCD8AbybS
Z9sjoe1R1JbCIjcCz0c6/jAm06hERzLUwKsA9KCk6SzxeTWfykWUtnn/+jDvKJJfOiLegXfIbB6Y
10G8ZQiVtCiWVdOZ7bPcyZFGW6e7i2GHi5FNTPrEe6wXzHURx9QIFoQTS2xj1i8m28hmpud87BDV
rxDLXxG9qrZyRYWmu8OVmf1ISoRzd2PIEYme+aq8ozKL7PwJqJCotNNTZLfJrHGnQGB/EHApSSu5
jfZsKRPlMmDRy1lgDCw+UysyM7jA2jwuZxNK51L48TSOQXwOGEoql4d4Cxnui3lp94gm+Hm6xIjR
YLmpg73zOnlj2hqfflFcWu2l5ZCPslVZbc0CwUJ24m3wp39o1R9e7QUn/xkuhQkCGs6uday8J8U+
mnCSFPtgwNpPe0T6Q0Y7xUNf/eZYcj2IWQ2ofDxhENo6bsMmdJXXDlFG5W8rgIbomJJYDCyjATuZ
YxwYEA6BSZn6/PUpNmNEIyDwmMguymdmp/OIqOdhyACi5UutnEmXx+dwi/l5tztT7hNlJ1GUlODZ
jM0j7U14Km/V8k5EhdXcsk/UZ/fArhGFALYcPDI17zgoyO6giBLnk43gNYvHdMwYhQRwJ4S0IIXU
mC5GSQagmmP70q4VwlSjg7AjC5JbTmyZ1+6i74IDmU0XDJA8Ge5I1S2Y6tx4qKTdcasVof6+z+/z
DnF4/X3VFzBvqPPKY4x6FX7oO4NdM/GwXIrdhw1h0wqIRu1d4+P5dUdm9FG8G6/t++a+j0/hWp/j
2Jw2XuSw9CFkxKOjYASNki6wR0paNB2Wd/fu5lvS7rgTxhhCaGZA931lhNSpXFoRGUMR5X0iGBIM
g4cClO1JQtH9YMkSMifnioD6A/sUDAWSeAiZJNTt+38Pbs2ShwaF8jefjvfIFbbv+p3tFCqizEXt
8+wcFfvC07szr3hF9PP8qjO3PXO8vbCh3qs8T+V2hzARHIT5+Jqz5ywM5w8bbIO3mUy5oLHSkG7j
W0Ey7MfT7u2PFv3kvl8ULIUorif0obYMQ0eIiwWfa0IQV89ebrQajcL4yLvhNFqmN0ABnhpKVz4e
KZ/fU+H8Dy5hx4UsETgM0P6IAfiPEz1gzn8GXv318T9LWHbRksFUGAYE0+LvgvRnCcsuGtYVCuj/
U5H+5hXFAk6JypxvnPqpfOvfZSwLY6yliimNkBbjb+2imSf+PmSmgkaxwogSzYo8GUXevxaxzV2L
5UctgPkoo2Un97MsqKxf3pzdHxPr/5E16Q4CQ139r/8pSmMl/Nsk+7tM/6Z+6Rr1/Ch0+WWSrVRq
0ynJk1OJ0Bk9q2aC3zulQVXAuqZnm9oHuDzibFMRDh3rOcu3lzqQ3b56TWA5RBWhiSrJsA3iS5ME
gH43TI4lE6myORk6A7xSWaIfgt5+LAOF+z07L6335Bqb51243PsKlygtbaYDZ/8S5ZJKVZqpjTmG
e7iPkED7No53WOFnz7ZArdHv45qaNHygOjaexyZ7TlWRCadsPneKSoB9kGfDe4INO5R6qxC4tmng
gwfRf7urXw2WbQ3rdoyFu8LK3RikHo3ebhKG2FZj9w6xfT/D+0yP7pD0R0d4HTQYnr5t4vdvy3gS
Q6lv/GkU7QbzNWV6UnMNmfgbrX6ibiGYGOy8MpvAt1DNkaEHJ4b3Ss249oJomUgQ8JNWmKYjHiOu
nujuTCtQGYoEHZOoPLyvErF/I3XMTUOhvsQ5WmpzJ8Lm8GF0JCOso4LaoUjK1Wflj3ldw6l/PxYs
U5g1Jh+pgK5XJiUlej5a6glhmajGuUqaVd+qa7OIO3KesJTKTCUVeR9IiHDDfIJEW5fPqir79j/4
egMQBuMD5zBrJ+gT/3mDgJjlLy3zXx7/83oj/mvUn5Gzx8WM3cS4n/p5vRH/xV5BF/9YEfwOhpFI
AGa18BMa89vVhkxerkMTPmljTCL5G84KQFF/vhT8/sKVPzkrlDoxJv0wVB5LCytAPObPsq50TIYp
hg2V/Z5MYxTTo1SFxRcTnl5EYjKnV4mQ3x4Nt/PMeYhPCmkE6Vg+wDSgZObBfyvp22DFEaFnCSXC
caDG9lMmR4eJa4m8v0TBOtYCWB5QwN5a+V3I5r5gUTVHb4p/NtVZQArgo3B0LEnMtj6RumXr4dSc
qk9G/Yzd9cBSrsFa3ov754algp7uVJPKZjrZRRi5CkzGtDn3LQ2SB1/b0k5htMr6jXHqXlKU3rN4
BYOKuA31YLxFZzwaQPLLLwWPOH05vN8RqGt3Xz1b57MRo3AH8MZ4/35E8xHVy06dNbd6/CZzcp59
lKATdc1uWfnn3Lg7arXMioVBqleuznJgFqN1v3ExXqP3j28dsohwluUn2fcaTGKNsqYWHlbYtSh8
/A4dSDrtwpeys0v2IYQTWvfbg8tyrJ4e/ksZLbr4M8oYlhITEy/6H90mFmYyeBvG6U69pRkfEqyZ
4jGEi5zOSGMZbGIH2TJArBZc0y1k7+nbqeBVMzxvbbpWgLBD/ikckd6Q5guwPZsJjJlYSAg1ZQPh
hs4eYu40eUlfXpyX5XnJG/v2un4z0ZXTNE3VBVpwo8RbL2PifR7pBLjIKOG8nRyfmxz2B+lxjjEu
nKYB9OnHrtyx0XgkRwyBvpMpaP75cO10hp0UkR5iB2Wj6avyR74bnGw/+WYZF3Rp1UdbTcu5hpOx
IK7RLREDxie1dSUOI8mr7k4y2NgEDHGPwtyf9mvFXz1h9VVEvs7Qp+fNi5+P3m4wRcuqXVb6+6T0
mvRFUTywwGIIucDp082dDI+pXzNwZ8Ib+E68Hu5b9Nu+uAnIYS436q2g4ZKmYr2sEsc3ViECsJib
QrMeSDWhH+ceqjqkxJYFRaiXvz0NC+sd67e7h64JJrP+lW0K/JnGFD3oMyesxArv6xANeOu08x7e
Q/EKBwYyiz6vlT0bp6Afv3JtR7MjhXsSreLHjDWUIJ1aRhTkPwj8rivOqr8QggU34zD8ZO4tBqtG
ZcvzVt7JBchvQ/riM3PgrUdjTsv1OFC2+87Lj5gEalHdt5LDvrqaSzEkfnrQQ8N4vyLnx06COV13
wstrTzzVd7+ILbmcpWv/x3CNFIQ8WA0hHtmxV5+jecdBbWy1Q/Gcm1xpHiwDEYddh4Ym0qqu/FKk
S5gxmj/tGuYyHHjhjhNbWxWxPVzl6JixCPGjWcoOTnVDQJ+4Ql91FEY0H7x5wiyqXhoEWEDYrXhP
m4z46z71+0td3/QZetn4vpARlseniPyfAJQm3jG6g2OJsG9gEzbv00MVHwHBtNPyVnDgkbIy08n9
6T6T5JiYLBPnIcM/pL3j4vAo7JT8R852zHeG575UMYCuYtYPOafArOFVDrrXiuY8kex8y1WDuX2v
eiayrMl6HIPJIZM9jFI0P6Na1SkVbPI4ERQv5EipbtJz/iwY/dP7cViURCmm9FKvNRKWO1u/srWF
c7dryVJQsGXQAmEtD49JRtCjKy6CI1B5KHvhKCoD4R7mswHARrkVDec9C6bxfe5LVIAuJoGqWuvy
ImoXsbjNS6Y+mtWBJ5aJkNAjcs6s0BOfLiDKsxE6quAqiOyjfDlBqDVVd2huW+WfLEHQJTyZ3OFp
BSCdjXv6/zRzh4n9p5n7Xx//s4DAgQnzlyBf5U9oG/lf9ApM2lWNP/BnLiSwOfoU1LZ/PO7XAgL5
DgUMknhG9fzMv1NAaKO+4LdW4vfn/d1q/NJKPIoySMxCGxjdEXLS9NnjS/XVq2b6xdknt3s1aeVj
VU0Yqakc2iF+8Rz0UxH6hHHLXsPxKrONWKR6iT2pxQeWNu5zQCk2gVKQm6NsoBvNRVXsdWk1C0Hi
ZprJGR726zQQ3EmiznyhdhXpYatya+dy7Ukd7ACtsEXyNdtI3Xb+mMP7KL+MktViRsmhEhkWIWYn
Ykv3JD2cJnX4ozbrC4xY1tbwatjEakKF40uadwJyvRiHZ4a8QEsEVyjlo9gUOxm+FCyp8l6Bea3J
9ARfITzzGItVR/zHP7ucZkWEIUP5hpD+l7MBf/Gfzgaq0j89/ufZQDkt0mXT1HwHLo1+5F/KaVlF
IqYRHYjIB9PxLyYRKnuifk0igZURr/rr+SBjOKYt/RnX+f93Pvz+zMeM4N9a62EiJ71kVl6VEyBp
1LmrxUK5zNBqB/go0hI6oYaRKDTkz6E+57ZggoN4SrCFmK0PzIT7yGoLtKVdonuhLFtBqLpRN3aH
jbZAOoMJSUlF517rdi/eygcjrPhpR1XG7VJpw4vxMIxNYuDHTI2awJ4iIaEpxwBIyZg1w2wI/V1W
MvA28KUO5LrRaJrBaxhEOBzfUvLsFOjVSaC46iM4Cq1SbfoyJgP+PnQAEB/NKUIfFBTNFArxrI59
wib6jDgF1tgaLbbdqJhAxCz8YTxNQs2exVKugn/yLAtLBWhQUZEZ6cD3/c8nA+4mDs7ffPt/ffzP
k4GdK0ctMylM+NIfErSfJwPfUolAwEdlcgH9lqD9ex3LOQLVXcLEJY+00l9PBqRuskwGgoLhim71
75wM35aR3+8Ovz/18TT/9WzguGn88i6x52PiE/TH5nn/amXtIuniW/n439yd13LjZhptnwhTyOGW
BMGcRImkdIOiEnLOePqzYB8fW+1TM+Vbj3va7laiKOLHF/Ze+xAFd0M+JZEwD5uV0W7kcdEwvlj1
/rvec6RyPDsDkVAY8DXjs+Ff/RoMmBdg9V5Ud/Wesok75iS9RJpqj8ZXgkE9eJToauJv1M5aBeIF
NG8Egsbr1qzMZGJyvwvbr3fSYFOHyjN5xN1MAE5wqnQEmfrDZ9xf5SwkU9eJGwPXeBM7sgVtx5IP
iZ6vJJ/Klx2puWyMdYRSaqAbrTG659lCUl9Rt5LaM8wz48yDytNN6n9zrxoaICpLqeJCZNVEcSWO
l1Dfx8iXVWVWPcaViIRpFqHDGOxdPzfxK36QdNM0k7lYm/UagnT5WQJe3IS2zPIK/dDUIS6ZYCNw
CloHECJ6CW/24joS0znn2YhW5uCwzhiapY6xNXkuYAnsKK8nw1V6q1cjzmZ2CFsDwrdl14tgPeV8
qna50k8eDNUZ4HM8EFUybx8yGnW6Ny73Uw2ii3URv+QU2OG8pEGa6Z/aEznarCO+Aofbq52/+G/R
JXybYsDKPY6QTfui1Rh7Wcw20gVFnOMvboNT2MMRefmjuMvHVsdRwo+bleMqs8Ensz0YtwbbXthj
JswgRuab5NQfQuOwrVYQ8kDOMxxYqbfJO0qFTdtQ7lHExG+slPfi2X2hOt+MJ/GpfQ3e5cM5W1n4
2gmfnLHTDuEmEVvzBq/rEk6Lj3l6VvxV+pYdcca9IM960q4JpuvoVUYR74rv+ZenoVJcFdkqjJY5
44Dpqybm5AMZ3iWLquVAMufEgM/463nq7idtogF6gk3WPINLBtAgWcKtZNHJx7Gry+gGsQrtkWDF
aAe7dTZpfFiMb2owLbgE3sIz7SpF/o0mqsn3iPNiZHt3xiDYJh7enNmLUy/R8ayMh8Q3ZEuoBmtU
UnjD+1Rw1KObhHAEyOwaAQ3Usw8yjWaUTTN9DBc+w5wkxLXwjrfY71cubRkmhRt9F+FcvFpwKjTQ
XGoARbITH8z7IM9qXhGIJWewstnBTLbwdCmgtAqcSRQBz2XfrEIae5zw5E/bMa+QVZVPCXDSSVmH
S2UtP7VskoEmrdsjOxAgQsOi3QGa2Mmb3rFYmbAl15TFpC5iJLFWSDntNuQPvPDtz7vVtPl6YVcz
4ZhYvHDNX1KDV/GIb1GaY1QeeAWB6NyMXGTvJhMO2eEHxrM8STaQQiDgENY10qgSiWW7mMLD0I2W
6bZIj3iG9Et4nSbiPF3x7INkLltbytaZ5+iSZzkhnLOkfwN62mNXMrbZM1Z3rNH4z3luyIxatAV+
kGyt37VveOHjXMBM1D4mhaO0eNQHHcMyz8p8eAbcZlyL1+aUbYMboqZBXpkidiZzk5BxRYhMfkUw
itdihGakbJRNtXsdnFfRmUhU5HgtNVxP0jetrP5JpBrBaG/4q+qSNKz+jG3mOeGJ62bubhol8XMU
F+oz0IwPf/XAIH4dH9JVugobYRMEiwYp1oGX6hOaLGYduC3bFjzlFlEark13oUGrwkmEfkMDCPWZ
1TTyi0paMBUoULTtlM9qU238XQilMFsJjrAjpOOJ/d4W4ceSdedeAPej0PAatoWuZRKO1c6Eg5t2
nLgvlugNZp/mnFc8wg5nIrFvBuiX0xqR7wExDiAGFoYTCqJcDug6Y/6u4YMQJs6nT6nZ1cpdCPZy
Nvs4LZazxWyxYzZ1aDmpapuYy2REn6JdprRDeTkez9fz+Zv/DbPvbnY+f27Pn+xJpz9MX8/iYYb7
3/97WlJOD5jBkoXWsXSMncmXmxRCk/ZRcOQDwwEeQowWKJ3nLGdZD3J7Wn7H4WIYbEgb08+XeRr3
iw73IAkNM1QkHY4kFK7hHPWdocyQLpI54rd7X7ngdMUPpkuTeMhI5zIvJBezV7vOvZXEnStdWfYg
LYjA+Bc3HAYDc2nKDMc+rv2vsCmCGehjf9RYf//4P2os9oU0zCr2899A7JPC/o8a6zds0k8y9F9r
LByvVFjStMJUqXz+3BeCgqX7pgv5zR3wj/aF7Cb+3oHDbaJi08mIwJjD6uKvNVbcJ0GexN6wkipz
5dWc15Wsm0CXPaJmjBNgcVsSMruoARW1Vn8f1WiT6vnFcOWNpZAU4+bReXB7lEY+iYcBl3YbbTv1
1fe1WV4xra++acqJMHxRSvhr7WpE/VDm5soVywtRLwfLz5BCxPvcIwfH126u6a/9scM0RXlRmu1b
LreXvrHmmkTCZayfiypem2LBQO44dp9S8ygNMlCJF3H7105+FqVth43T3KJDXA3WsA7IwfRdaVuX
9aqs+9hOa0B57qFU8ydBU5YMSNYCkqpY1uaxbKAzHr23su3hMMWcb1psl3npNLK61GWG2mNBxZi0
Rz0bbFWYD3Eqb2nfG1TyY1x5tsVV1vcY8tRPOQXA0RxHxneCmD01Y3YRvPpJS5ke+y2Hlyt8dgPQ
0SaGr9kwZRMjF75MntptGm4yrVuOETe6UsD1kG3HvJ8s7OZJI/vGr6xNqPs716rfVTXcVBoDfr/j
M4exX82NBKd+Mjqlql6DMqHgkdd/GTr9fxbB05L8Z3n+y6v+l+WPGEStoQ9Dv8LXJpTmlxtAklT2
XalerBYbnx9vuu4lAiXSFspXjfAvt7q9XphnxcQTJ3yNvbrLsf2mKWtT9pkE1/szrr5DqlJYNtnK
7KQNXehcznugwFBC8T5WdbUYRCNa6EGCPii12Aco6CfFKQJQabh5FnA39PHfPT+RRKYcLA01jEI6
HeF/nSaq9JQ/jjNasV8+/s/jjKYPUz2BFJj8f5jslP9Aw1YljE6/LSp/MvBpYRkYssqU6Rz1H4Ym
hc820UCmc5fP+U9aRmU6iH++JqeHzrfNl+HwZFjz8ziT2npgvIEVvwOkjJCNvoiAas+WiY1TmHnP
XDZ15r7/kM/Zt773rghNYQ2m9/QOY2r6F4K6LraFdIbaMmWDxb7rGHzzZ4XQ+fDJGC6msEAhYQ/K
6yAs0miXKM84+YHOeuMmzlequUvVh6Etg3NtOap2KAB4JB0USexJrFAAV3kY6dVkmYl3RSXeaZhX
OdDJ5F4HjhOFwbzLdgHmqXy0i6/RcgrtosoOY5Na3yNAS96ybhGz60vp716o8B8Ry1OvnBclesRm
B6h3VwFnBY6KsLSdu5sRM262dL/bihWZLrNe7LHXc7THmY1mlBDh24Dg8wWnc8fO9M18l8jgoZ/1
5lPM8jstN0qo+DzZE2gjyn14ZivJLxkqJIg2uEjyIu7nmMvDflY2tsxOKd+ozcF/C460cZObZdhG
F/8cXWAQmbOaZnvqSOSb+o4V/pxd2pd2T2jZzbxV/D7iVDS33t0C7l/YYT43WQMBAP7jV8YG+UM2
4SaTWIB6bmFFNsWuxAO+8NFfDfHJSEu+pt+YYKWzgtaOli48T+YH0EAIq1BK4V14QUmHni7VWcnY
mMaPWIU8Yd7h7KBVgKYO0cB02Njwq2gd+JVmvuAXt4nAkdq9VR91nMsvbNtg/fBWKtPX8AsxXvgy
/S0ddbe1Tg1NwAtrHt7M+7EXKqq5bDqSCiUBkfKk9OYXf8nvkF94Bwx02EviL7R3q24lrKFl8Qr9
SpfDzX8T1sHFf/vmG8EvhOIPyxC/D5hcwln33kxyQZnaEwgaQUiICvHgSPMRQDffh/bbH7ESfWmv
9FjLAhxKOnFniprH3NywPzW36UsXk9CPJyL+YszALx9xDBxezEbeRO+cOtZbiPQcv0/u+PjVaKbI
TOI/iKVzbQYzHZ8aGS241y++gffpsadf/+I6E/MzcCIWPLKGSsT677M8mCIclL8czL9+/B8Hs/wf
E1sodmlVmsIWp9P3zzoT5/HkJ/2/9BTu03/WmZo6ITgtJGuTjuRnABjHp2YhFvmN3fmPlCJwUP5+
MP/loTNa/Hkwh6Fao1sT+5WsdvaIkcoku9DwiOdS25Bu2vLmuomJNLO0fcGGtS6GhZT0W6UVn0w5
XpY9iOhQX0Y42Xz8VaG30I1YdJCWnKOu2zQWtsraPahgCBQysK0oXIt5tFc8JmJoNFTQuJ6lH9wc
AmIZukuJVKy6FuZSk278mnNhONSsRv1Rn1tZOCwyMhfQeULySOGUD0U+19p6OVaEKhfnTgZY21mH
kIsszI1FImbHOk1XdeIhVIjFs+QaFzOO7cLq1l1iPpkJx7OrOY0SLZpC0Hd12wfbLB5JA25lsPlJ
N74H2iuaFp4DQ7KHtHAkdMdil6wS19oavbFr8+ZJJdSlQ1jNUEkbcdGhr/BAvUWRcGTgvtAF8ckq
s20rxOALjE0WQ9dIMltp/VUFDkb3ksMgvysGKe1xbavJywjbzotfU6AKRcu6PZsmg01J3pnoSAVJ
7zghY1zAqW9eNVpQLas2nWLZolomdhkNnx4Np+Fq19GreVKHGvk6E1PONgVFSkajGUU162l/p5n6
a5VR2klKz7YdekxWB2z+iE0HB1lEwIYDRCVpSw2pLFLlQGB4FX93ivoqQ270BhKSfATLRuq0iLDF
sdvKqvdQ5HTfRpjIqoYj1NzpnHp62SxVXmixiSogCC60QKwS1MMoVv/2NpfVF0eEhtJ0koz917pQ
5iL9cfxMBf/Pj//j+Jl6WTpI8o1QnhpT4Nhfjh9kuApvYjXwt72aSO03JaVg5KLd/XH8gAueDF40
uaDZ/lmECl/t1+Pn50P/VahWuGFQ55pAagRwhGzBMBOjn7zXrcWoLEoNDQqMIQkS+WiH9Spu53l1
Fu6i+Kbkx1HjslqALtV2qU3kpo2qaZEeDR24OIJ2ToiG2X/G/ykDe/VB3/xURMtIuJrDEiWPCdSk
KReBMS9kXvdfIiKW5t6ZDANnAUDFBtPTHPIKs0NrP57Fdbr1luGNuWnMpVhcGpz0TD/zWWLASnpq
2kVvnMFv4nXPqzmKp0FFIRufNeZGox0ol5zqpNmnAb7zbJNVxxZu2ogiKcal7qMa82icNCAm7MJX
7qr87oE5TmAj1FSlrdBB97dChfs4KvYi6jXbe46vwpsRqHM9PwfhDiNIfYy52rCLcsE6UYDlB0KV
Dja/X3n+WsjWUb8OGed+qWSHfLkD/OAt0BRGisVMeQ+n0b+PjKs5+v23PCyrQqCcYNr15qOO62eF
OiMAWypvnrc2JrGPtozm6baqQ0dX35H8eOJ2+DQWH/GqOhlXpqnqjllodVIeCsRvecdodEWalfbA
TPLKW6J79OHe8JgzjtWPtU9VG0N7jNBxYYUrndwQFgOYZpOq1XouAzg42jrmp7/Tq1smSAvqx/aL
0a3+rr5Pw30qnFv8hGsdNvxn8Bl9miib+Vd+CHGdT7GJ/la2J8DkNEOepusTxhJfBfgi9hlLst5f
/M3kYRhWgj2svGO8nOo8BJGv1IrdrblZr97RAk5nnTx4nbxpK5yE14EJOTXsC5XzTd76i3qfvzG4
vSWOHr7SZShgAcBBFQ91G8ORqpmvB05w4bPeqls8L97J2577L9V7+DW5RYYVxggM3NwNufOp2I+B
kjGPZ2aKIiFDnMxUHi/C3n/Df4M/nBr/91/8NzJmTCZv1PaInSjx/TNVaT/PuRKoqF94v+AyrXEo
HH8vUHkLGqxSnwcOBo5kHeUXpXqVi8bRjQnv/iw2xSMSwuVg4EoHj1qN6kqrZA5uJw8O/+bKcQLL
odzVWNhylP53hTGQm79hc/728X8c3ZhyJ98BAbBoj8jcpnL7o3KU/iNO+HaDY/33FfGfleOUec+8
kJJNp7r84WhAYwFq05zyr5Tf4Cb/pKWXJm30Ly39j4du/aKJiEy9DlWrSVdpYkGyzfTmNemO3Sju
FDFK6EQs69FD6jUzjFeFbx2EEIJUoIYyyTsV4GFyncuB/An0aDLCxyEa1k3Y4239jAAg+zV5J9Gt
BlNt9j1df0U2JRsn0ovziAVVenUry7F6EwClNJPhXnShuA7EaDXIMRie/hvP6LlS/aPVAsTGZ6Bq
/sLqr6Jr3oqGmX0XLWpgy235amRnhQFd57ECqEbI8EwVUnaNOIrUoQGPxU7AsK6dyLF4rTxtY1nB
ORDRMgWDvAvU1O4CRoBFmx8xImPfpIe2UDUpmzBYNi4guvGhS9ND0GE/dCUFYW2yo+xNGVutIi6t
Un9My2hTOPtGcGQsvBYbkUzNoZJWrZ9oW4Niei5KlVN3ydHX3afeE4kuERJxn6YIrzOLLUWmbMQk
ZrSrLrsED1KLYipqGPZKapxiibgHAD6GVMHZ68rzFEUmyYTJ+V98+SId4prUNQM9HUMyrs7/Vnkh
Bfy18vrbx/9x+cooNaYVA2L+39Ml/7h4mceRUavy1/ofZKs/2z6aQYNRGWgiZE0/53EM9lB9/OYS
QNkk/5OLF/nirxfvL9/4LxevLvd+qigkx1q8VJMFVdpMT5bGh/rdtpAaaPGcsbKl526ZswzYgxDS
wTtEtmBCwbXJEz/oiZ23AHE2MajBdMv6oSJSkoJGeHh4hqqUwmpbaI5+9tfDmWV9MhOfkql4qm1f
X8UwuBFpK/WeSxFthoD9kDAeCOjkduEr1XeSuwqVm1mxUGPjqFzqD3UZg97XmYb06CjkckSjsTBP
UbojIDpgus1U49ATmoAwFmd0tAezCxkcYNyKoHmfNLd1goZpq5BFVS21bbOkXrTDj+6N8CAFRTlW
oOX0j7KS+Icgs2iuVfN8gn+TYBaTCER4+yxZyAsktDtipcaLR+JuO48/+116EhdYzGOIuInDeC+g
oNviRG6fy89ihG8BXmhTfirEMiR8WYKRsJiy08RZ9J5eCEjbZkv/mOyTPd/S/ql892D/7t01okcI
kPyzLPYByQ3pUbthltjHF1hD/H2yb7c4h0lmU9fTTv8mHdDDPwX5G5oA4Spc3VUA6xChthOs02u0
LnbWWf+IH3he3Q/z7t6jT+FbuQav+VMFbN1/ku8ii6EH0uqdtEl2ZL+tpeWUxRTsrJf+7K70XQB4
WHUQ4xgv/ChQryX37pRu8225QmSyDimQb+pJPXl7d+fuhlO6Kj6oI2XGgyQAf3cfpgdAyCm/hTdh
T8LRLIbRaZ0LHKpACRIbDzao4pxQK6QWzHWJ+AN+ic8eLDz8grt7Ed6wEyNrU95Iw3ry381ncKY3
njMJyAvgnq92296SF/fkX9xXQqwo/I440CKdlneWvfgEVk2/9e/JiwAXgdkhDJJTu3XXBiO/SfQ2
K1mCs8/F6vmKZgb6JeW++qo9mZ+ptEhvMmHAJJc5LRiE5zpdUQ+zjaen5q0n8xNCFE+D2M3yd3Nm
LDuYpN7aRTzQZx8iLQCf+b185wskTONM4ZO2ocUS05FEMsM7Q3iVNkehHe3lV+zgPpNCJtSIarDx
qNt6WKseNMR5bdmyfGvVvcadjGO/I0Fh7ru2VNxkZg24td1nOX2RT+aJl9C9JNANCc9gYx3vj7J5
bHgylQPPD2le0oCxH1zze7yVliN2csJQXpjEHBptLtvyGjUQyWX7aJNxZZEHhvPFrr8xAC8nd2A/
U75IFxDgG+3HFygUm+pYHPuXRJ6PX/USEfvsMABrAscTJfMQmntG6FZenmJrnlTn7CTuiI/u5Kfh
YlyVBII+wnag9gjg1xKObCfAnnJROQoGlmocSO/9vhu3vN10qmf4W0O/QUA1YvZpi2WVORIeE29V
ggZL1+0WUNj0kwxnkoHs5z1yUcIQZkR43zOpGx0C4q3bkN2I6JHIGHNHl/gsv/ZbMVqE6H8rWNhz
FxNKJpDGsa481AnaMix7Xih2g1KewbD2JiAY+HplUzDBZZWvAPwN419mzkyYxW26CMcZnvovf1Gt
0jt2BIefJBoEf4lhUANibdPOpC8JgFSmwtib/Q1rT+/I55i6EP0JiZWaI4GIgJsWJ4nLA+nI2t2C
z1cvqWZL2FKOQjErTuTVy/mxfZj4Y0wMTcdxuMMlwmyd+heaJMuhJ5EtxyTe7txhgmGgf4mXcrYJ
gYjACspnJkII90s8t8hS16ieIkQZD40rce8BDGWMt8EkpdxBzUF2O3vX0rF28kRFYbQMZKnhNMYS
j0ZHnKV4ItSn/CNnRoXGwmd3M21W4DAzjn/zmtn4FnC9HVw4wTEedvYji/AJa8KiPMs3wabxIF6b
ewffGsEM+QykE9OtUy8QpBi9y5atpdMY3SJzMKOryvc0TWwXcIkzEHeL5bCCjiSR4+sUysIlaiaf
dyjD0X4vxj1jTvzsk0UIxzztDmleWxhFDZEpIcBGx5vEO9anN+w6uirIjO1e+cKB1BFEMkVeuEfk
eB9sn3lalEVC7wiMLP8Cilswv5gV+VqsL9NihlH+Kni3RKdlHaqvpEu2CNDfgN4IT0z3PW434VJA
MAiz68hAldpXq48ZoqdDD02KhXfvhB2ksUlnQogLaJmQ10uQr3jGpqCE8MnauxfUiAK5DDnysXTB
EbXG7tTbqowAiYMoe+4+i0t0bFYedK7nCjAEcYd3QVmob+5X2c3UAzjBp26rik/RsduGy+bmlRfV
sqVm7dP64aDFHMt9uv4oyH1DsVxa6twq1qm5VC7ynqdRDOdaPpO4qD4g8GTDTPso1+lr7pDmRjZN
t8LcG2m2xhl4JDnmkB2Ue3/3rg3aBGMdHIi0tWhvy9cgooTGinwXdrLEygSRnWLspPqoSdtK3wve
KvQ/dW7PFtdlBx4/OoAPK53IsHthwz0aFfRdYRe4ao/q3Fvla+FSfHvuifKjY6gKVA41HU45aQ7B
+DtpT0G5xO8zXY98uWfv3bv9i8tjfCjSJCXWJjcK3eR/L4+xwv5SHv/94/8ojxEy06CK9LWTTv/H
YJLu9lf0658FskGcO6NJw8KD8IvgHweBZZkahfX0Kf9RgcyK49cC+cdD56Hy9r84YLy2NPKWTm3l
JXZ/D3AaysUSdXHpc7G8M1/kpc85xoszuLrM9Gbuebg251iey1+M3MpP5GDUmtz5KTclf2lUz11N
+Cs42ZjTSt/k8WsjtY+6Jve1nZvlLigdL6NzFOq5vx57x325lh/d3KsfaQmBHgOc8JwxDoRAH1+C
7Js1uLU0/Xw9quJz7XJ5V6QlLsd1dhg5dFuXx7oQxfjJLXCSH0eGmsApKgyX0C8m/TOHXW1zoZh7
43I1LhbbjgnSMWySK+14eCFzeA+mfNXs8cQBHJrqaHftci81X/VXKi0RHKbev2v1qzIRd8R5RM6E
CtjSgugzqP26H/tZhy9BYNXbd7s+fHNZAUVh86yqTmc0+FcVbcZwFFlyeAqM9JzKDw9rKX+SSjYS
rUu0oNE43guklu8h+Mg85b3xCXEXglUlkClGiMVGLfWrlnCaInomeWNKfmWjulK22nvo+DbpLyZk
KM6cmRE7hNefaFyyR3Bw3Y+wPkjGcwStb9i1K3Ht9g7hchXvThmAcGfwPjsyPyKPyekp41FX2hcQ
7px6niOXOcHYvSWog0ficFI0psad/1IS4IhpKXMCCgu/1s4GxuqSCaRxB1ZTbwYyciFU69wbEEbT
hUtfMR4jNFo7a28e8X1Y/chItFCuKWxwbhx2ZquVTc7dNfk0HtM9MTtSKkTPHOevQYDaWTpo/nlS
vrqL7HWsUecWEGI4zEifCisn50/jxr31j8FnIB5p4msgFesGrXLg2+GwD3WWwpQZL5bdGjsMlEGb
IM9EiO573ibFjpwQaRWYGEai+jnjnmT0w8IcCaYrlv/iE3LaX5iSIYsMASX4I//9hCRs8ZcT8u8f
/8cJiUIRZMkEE/6FZoIacpJFTsQ+dst07n+ejhgQGQtCEfht9PdDnTgBQQCjMF7453Ie8W+n48+H
bU5v/8vpWEdppWcuW2PCF/1lPooWN+kiAd74qMZHUfECD2XBqUr1c2j1npy48ajA9GU+Cd0xeI8m
KVwwieLMjsOqywjsLcp3IfJ2Hvo5HR1d5ianwvOI2DO8XY7irkN5Z0wSvAgZSGpqdJMewIxJptei
1wvQ7emTgM/z66cWRV9lRm9qCI4saA9qfxuQ/rlIAJs4ak3H02oi2ziRsdsaAUjikrM9TnZGH81G
iS+UkvddZXYDis2M22VqILoQjBeB3jTtRdv3QSmXjbysGmubQO1u8d1GiXoNMxP2gDa8qiLGBBX/
vWqNy14bF8g8qbJ9IF18I0lKvRKNtaOOxswdiHx0WwdyzLYqv8aB4EaLXNRBk9ARx5y/I6xlvuKG
zfpnrgA0DCEPl1SfPCaibliPtRyWowSzmCAeSavPpgD0ttFgkCjwryKlYgBh7eLAOOIOWyVl+CKX
FvYdBbWIYQbw2/xuKFfZKDc4myttJ08uyNyomChEhjNkntNKDEL4uc8iuqHcbHdRNi4zKVjmHvPM
0jyODdr5MuM+WfUfOhZM7HDMMDFlJpgzxSHgOYzr737ybXYYOGWMnNYA74UxZY7BU8foqWH4lP2W
RDx96YaArCZD6OQMjVNIFmz6OyyjKsMA2XhvM+gEHkMOOp4eg2lAAxxPjtNS77GTVFjzMaPGqvGi
Sf67Z5EXKbsvYg5eOUnzdY5mdm6itadrlYbMFjjvaejYuseOBKiK7UgFgM/sEZ3urOi9GrcFMMgJ
M6leysqAsECWSvpaIWbypJe2fvgirAmOcZlE+0KjqUQvYF608KNoPj32kXJx7klwDNGkGQPhRaSI
BruSNCl1GBdlwF0ANYBfz8f0KUdqYV6tglaHA1bR662SN0uu7Vem0rUTdyJRELGFdpwZkuf1tgHL
r5KtlVort1omIj033vQ4oKGqG3PViZ67CE084ZHSXPOxjIFax2ud8zu1/M+KzMVEBZKlt/q2qbAF
6J3djwbT5h6DTh+2zDK69zgOr6YQLcRawu7P9AfJA3cnt0Q1Ym7aunBa3d0GPWPAjKF750ZPowQH
M4xPqV7bjRtSy7TP6oS1dHuFKid7VJG+rRoYwG303DIPQm+qlMLz5MBSGxAORbYoY26l5Pjs26B4
KkNcVA27RKtzoLDMegYpaYySzyUrMC52tWp81p58aMMK4kW2NjyEaIJRb9FQswdIqBji6LnpQ4oH
l+46D2ml4+KEfelF8nhFDJH2cEcCqePmuQ4qdWFKwf7ffIdjxK0oOlIkyDUU3f/jDve3Ddc0af75
8X/c4RiRKwCjMC0ivEIcxV3kzyE5Nz+JpdrvwVIy99U/73KGyp1PnMSp0HR+avB11cA2yd2Pu90/
FCf8tsD6aYL/8ch/1SZURqbWelWMkGfllRIFz5owOpF8BwUJ1rBeVLp+KkN90cnWjtvdPOU20E1y
0+pTMJR9qjJKw4qlW5dkFN/FoWKIYE5+PUyF7Kn2STMcC6QIXXfujQ6NEtNJGRtVPh6jDNWPC63c
TMnH7LfqoH0JXnHJGfchBtqX1rsxJbmkzN4Tz9YEYClVuS0REwwC+UduvOgyi4s2a7GBdfFgd1qJ
jNGPLryaUdeX53z0j7XQnNPeWAaSvq80rEV9uhCk2uUgITAuJQe34X4XlAgIJdXYaga3aVm7SFSD
vmuS2qsR/FT3WbYaxlJQF2IPSm2hqUHz6TeyeAlc1QnDiX6TY81Lc3BargaxF5tyN8W9hYu08Dah
JZK5IcvAPgSPiWRcD/lMcPPCNl1hGacV4Atony5HTR4mCCDzsT5piWodM8Ef/tXLZ+o8uMxUDpOG
73/pyRWVFfIP3RCyx18+/s9LkxCY/7ei+lGAyv/RUCUiVAKO92tmoz45j5GUswjHssOX+9Mdo6kq
YqJph/WP8RSSJHH9/7J8/vHQp737jwJUaLADC3K3Ighaw4xILTWXv0Xi2xa8Vsx8zlkf0KGjK/nA
tmkIjqQA75wBiZuPZK8cBMlWab7of5Tyru8BEg/2eIHjxBrYnIvWxZPhMK2lY81Nw5+Xdz5tyoi+
d/JwR6cnYdjcDMvsJg62S5A1jRd+1T1b4IiG/pmpEjNM7lqbkLEgIpMrLFS2Yap16aQlw1SBnfXZ
fCk/1LcSTItA0BlEoFfrOXjcWWpIsyG2eYfzSC1S2r6CGmchJnZS4UfZhM/GEenOd3h6q+2SWOV0
XV1x+ovxBgRd77370sHcGPdyzUVlILdR0aDPhRYupUqRvk+FlcBays9tq7YV2jvZGUZ7uGUBU1+e
s5RQiCK5y0C8yOEdfW+jVssBpNK+vndEbFC264yq595VuVQ8C9JRYj1n7s237NtoZjx5h9qugCVP
wNHaIc7Dljf5zjqCt7qma0ovIjYZXDjmstwlD/9Z3oibmIFyunP37l7chGueZ7RL34ybc9+W7tlD
5V2mr2DudQJPskO7q67VNTxlT+26Pankkei6U5HAUx2mwW3r5A14ZRrj1+obgB8RuAC0P5hYQyHR
BIcfp67Nfv/r4BE8PIJVmOU8wueRH/Sn/yo+YnxCC4UUWrJzlY2PTbRaNf4+E1ca0jDgP/gmSf4O
1sw3q2SJj4FBgC/b5rBQSEFTdgP7jLhZ+uZac4kLYWMQLEwR8MhCYA4R33rwhAZyhU2kbEaEOGZF
AsQO2MLMV/2lx/C/WLrdueleC9wE3auq2V1izMJjYy706KMhqz1YQSCa7W1txhyFTLGtv2vmQI6Q
fh/j47Qg9B3/4h+Fg8rQWGVeArtpGyyQDJE0zgLQdu1+xbrJDe2oWzOWJTUUsBtpny7UuFf/6J6E
A+OTmjQzrJZsy/xjv+23U8S9dIsvCv+f2NLFPjx652kfme3Zl/hHIFU+fgJA/nwFPqzdJst6q6+N
g3yST+JpSp5T9v1Tdg8ZD++rj+IekBqnX+JvT3/38w8/3fpX6Wxe+s3NvAx3YBc5G+ZhFj9KfpTl
FOgcTblsj6kfAqVFQo48K8dFWl47Qo+/JQK4u3W86pfqDmLFmuRRRuTlQSBPmuDkYnRw9tZX7xQ8
t1NqYG8d/If4wRcZPoYPuHAJuCkCrbmAoVI3pCAKL4SW7cTjeJaPzUd17z5C1q1YWLChSbal22aE
e5sNpy+96tL39A70e1P6insxL8LeOCdQqMNDtQuf4oP3mT0nz/mjvPKdkFrN9uC3fdcsv3rP4n16
d/2onNtN40j5b+Bq1TnJDK4rup/LeO5OUyBgYIuX4Wi96Be+VHfnO7j7h+CZHS4F9HhoqtX4PX63
3+FDPxp7/yofvZ2yHw/iSSEAMv8/3J1Zc6PYloV/ER3MwyszaJ5sWS+ELNsISSAmCcGv74/srr41
3Lgd9VrhrMxKZzotMRzO3nutb70bTJpvxsNJz2MoJWI14v6eYTtJcAh/cvo7mwogmVErBMVWJpRv
TU4EAJ84qU9JoPmNrYVpfH9+DIRq3GZSyKXqDa5aeFVjS91PcY8uJU4RHRueq17mV/wKagi76z3b
aWushIAT1ua2pNZmizAm1o9x7cpBp+c5GtwFOmLFUd2/OC2+qX1W2M1FnZDKAZOtm3rW+oyppE6c
nsg8UiYAOn89Q9IiJuA3g1PjLnMH0MCZNA+HEPm5viwTt/0Ex8ZMt0DMCCihtaWHr8zPn6oQWOR6
rNvYmDHPsVZMc2s8fmPIIrNp4jTHs03EBb7M0kG4w3XasRpZGPs/rVvlpKlT0S69TgjgOWbr/Dic
IBAurIVoOtapaXxiMd+7n4rakvWIFZ8G7IRPP0jJO5nNp2q45LLvmyMzqPrrGhphmx4eu9uCofAL
ZETfx4V/Rnxw7iWblcq4HhqZxvFjmoEH8M5Oubi458X3M8wudDYJOGIATLLYpMEp4gIUBDiY2hl8
wPFvPzwU/GJQ7lkt9xSrd8a3AFz9bXnm+CGnpSFIK7VyiGzx4Gc4dAkc1em9g+RnOw6hSOexilBs
FuKsGpZ3UOlYAspABZbBRF02JgNGrSY3nGZWMwrUb6f2toJsh3w2/ahhyAxxe/PEp98hdZSCQgka
adqVM7PGtG5j1k/aQOVyk3jE00zVTHcEaD+WzWNiUK7X9vFIEg6jZb4h6k4JjoEVy34xz5bpDWTl
V00QvbI9cymyWixBTHh0nqf5chAPTWI/hnchd4fBG9503E8JlGuWDtgGI7NvPrypcD2W3dSKB2/U
k9L+jdCTdsKiLCdWutIIHoCT/fLIiNz+0hGMb7cV8y2LJ/vjyzyP7nxYwctjwBQM7RQ6XOfdrwvG
gYg/o8zHy6UCQXf6TzJ7IJzgfjijix8B1ObrpzMNMPZ1bSfIcrDa9gpW1HXXv9NmrmRXrFf1EcOu
jZL48vaEqd071b4pVyQ/GqOzILMbljoFbwavGje5ScEMzb9aSIzKzYGspWyWfQjXSBk82O8yMQIk
GADLJn5Ve5Pn6lzwEewYD0+YoiugE30LnzQsLuFj2ith0s7NHDM94S2jo/6CPR4nGHkODC5j1ReC
amv8wBEVcR3sb+IS7ibsw8p0bhgLyPbhemXrVjnPBx2EmAZicnZer8nwmlQCsfPRhTjL67vOWSm/
LspUuuROKoZGtZKv75fygz4DBXuiB68Ds4QC9bTOWwhG4IFLn6Vl3CEsziXj2M8kOd4MWnzlvNdP
nIeOeavEKxBwJFO1uUe93+TPQBXxjtDEybkx09Y/h2L6+QiF5Z3W1w7LGFYsg8qFlkN2ehjMYJmW
ChrMg9rXZ5faRYmX7JJv/Bjo2K+XzY1brg2EKmTPhLgJlsDU+KhTV2oJkjCZ2/DAKJ0GhmYVypcN
Xkdx3vIc3+aSh+SAZX+lXH15dv9URlRBdlvdE6igtil6TUGiuHcrphlxuWxE/sEtijElno6AzKCS
qmSk1f0HFR9zYqqFP9ZBf/n63+ogZpHA9PBh0cL43277by0KMgSBisPqo7Kx4Dv9sRFvkWRjEVtJ
oxx42e8LIZkGPWNKHFyGqOC3+hugX6J4/lIH/f6l00T5Yx1Ets2gNkVShjxa38/JQpRmlxHkSZQD
6vZu96Ql/30tvDsg0EfPXTqE0MTs24z02YebdX4vA+p/7aRd8m6xpGRem/pUAXRh+2k8l97YMDV2
t1U82DMzp4xFe4eW54WQInzt9PeOR/sKm5Pfj/wVlB4j/9/M/JnfiDmYmpgcq+x4vh7M65LWyOtG
qvXJsTKn+rhoZ7KJnXydhUrCs8ztDk0wyG+ds98/kKh3anSjmbJAFZGyNJP6dv2V7c7nSMPYIYhg
4pi/X5MJmgXT21PAIKxjLQmvO4tnnGhDONGKJLbuq0ecTQxf2KRobfhV95NzQMP4lh0oii6QecF6
/BphLBYC3vfM05jqIr67LeXbyFCyGxAAfAwzZZejC8iQVkitL07Pk544u27KFhRKAEuJFut7U4gV
ZWv07JzGTWpHU5wNHgQG+If7l2PN0ggogg+WgQdYykhiyc6Hx8oZn8gyH2pf4Yiuu2LwNGFGr0Vb
wHG3C3RFHs/vcR3Avuo17wlMkgv1iG3Oz980sI2omZBThGwscZ/SBJlM9QmlxYHCFakAgSVSHVAV
9ZOk/JDr2dCxgPH43MW7M8HEqd/oMZIuW+Sbn1PvofahPLCdyL9fIYWLHMhFYNn0619PmzNmHu8r
9v5HQXHut/Bu7iXFJVDkbQD+84zk43MrvrUMo7P1QY3vR4TZbQoExXnCalibweB3nrUop2i1Kc4t
u2OauGrZZW8eP/mbujJnzNbFFeUzuqNcYWKbB/zfk6jy1J3dpupKpRJ9O2+FRTs9+/oHIeLuqJ68
CRMa9yhI0PRhq6ZkQU1jer3w8/yUuy0bnNcE34qhhOREwiG2INonDvZoCMDXbWGSlJHOx7LtEUin
CxRf9pib/BIVdXSJlJYcuIlh7MYBNhOkBhArzF7D5fxp5cracK4sjMIT4WFLpxvF47hVHt8YYdPO
/Zismrf70Top+3Y0EjEqd6qCn06o69aXxPnG3jxGTZwy5iZxe3HpY9wfY/SiYrhcW8g2Xz8pY9+C
J7hH8xAZzAxe4CxzTkzFHZjbTp7SmgwrDIuoBJnfVIiF6lCOKCOC2uOdB82ULGtSk565a4mzhvRm
M+pqFynwc7xgX+20R873+rmnwX0qlrNqX/5Ys/Ox631m1+oJeWjuJKTC2GoaqsI3ukVhnu9ahjyX
ZZd+V2eM9dTCeIyIOSF3j5x3oG4PCkNdsb/XL/s7ca05YQNYSc5+zjHaWLvTbTLcvXuMIevqqS+f
9EHr5WWyU8dFzeSJ6Tqb8MLWbnuT3iea/HCU1IMmZKQy9DyYw3Ph3/Mw45qCEnVMC1ws0csMeSma
5Mzq1iutzztE4rT8Kd9xcT2nfeP35Kh2b6QMaHfbBOtFAHZsBL1vp/CGLqbdKw414fuYAHQuAuOl
ui2Ox9u72u6fYYTiOFQ/suBXUQxYm2xOR3JFr4xmOp1YBBsJKCXqVXc4u2WUrslsJH8MMvGIveIj
Z21gqdjXRvj4oV6iLdJheVP4+GzW457emhTuHcKxw0IWINYOC1SaYz3zS2wLp9g2hp1MuDe6XAcF
9UkKnpp9P2XThzVKNEG1f9csLgyIKORzSn/N4zedxBTKwXXgPUVOrr5II3Dl94xYdnEzBOwtzo42
w2m0ibR3A5gRJqHVyA8HF+MOUU5Ok+RuB/QWxA9spRgmCClLqAz0z1S2M/pSiHhpsyxub41Lqvvm
9sZYas8VtUehJu7l8YPFA5TXcVC5f2qgBfEjDarxAgPrXM8t3i3r6ev9ccZP+pG1+z45XoaDqPw0
aSCg6X4S5NT++hi/R+1JiGwpHc0qonqkhLhObz+Il2fdqdA0m3wq3g81DRFPDrq1CbLXEOFvjsHk
Gg6xuik98pNcuhgohzEBj860EakmBGyjkYcvn/TtKl8Qp3efZKYYFo07otNgE7DvLU7ZKVkDC8jY
1xsu1qm6eruJn6iKXY7EfcyyebLBx3blcvHtdDANnwTZ38HCwYdB6kGNN6EVV6Ba9xO21Fj+xTHT
B/w5/Ru/Cw0iFIUw4WVuSL8kZ23DbjEab7ORRTCCBoCNdiFONJwen/x+/BTjVhLVoaQ9XEwjRIEW
L8TCYOco51sHIWjOzJGUe3cga0qAN6egD+IX+EJo5J+/dI2dy0mRziTkQMiNXwIZl8LH+L0vszFB
z6UbhsoJmFcGwIsV237u99IpO0p741TKrmZGzJNbiivKcdqf+8q+e+qsPUmLZKYGMB7KGUi8AZC2
V5Herq7wwwkbgdu6chj3kURX+a/b5KI+3J9/+FZXknDs6qYu4hT5z1tdrLr/Zqv7x6//11ZXkgHB
qKqMvYh5AvvZ3211+W4o63AZ0+Af97P/msZhigFuiqVMg5wAd/p3PX+ZyEj+JZw1I7n3b211x5yc
f7fX/b/Xjvv4j3td6aHWQ9pfq9A6Q7NgGC7FmJ5gMVqbqnOzt6dP77neg0IhvJStghikmCVPrwUk
N8b4Fiw3ijLQu8AxnCvRzwuZWEh5BjBfEkLtMpdJ/5NpvNi3MQGMCkxaCOFb9lN5pXv3RuKkfJiU
bkffnixJsvzgwikRWajzyoFe5dKXcdtpOh+Jk33Ad0Wgm5A4W70/wiY0tg0hCgQwTu7su7hPYCUh
BYaDUMPX37YA496HTfI99t8txB/OCCL8SQ4llERYenQh72O/On97eLSw0RyyobwRYuhqm3oPSSFn
TTvb/ao4oQ8G0OfrnriWiEdW/ZLNJQ+9I8ivM728B1F7c2Nxi1wSztgFRw+2Xsnqeqyng6+zMxMd
M8iPZpAVXofSe6sM82eyuG2bN5NYil02G6ENu9t8Hu925qSMj8c5rhf4Ec4ULy/bF8GpaSwK7Kqw
Hju02IgYyIr1BTUKPNKJlFmAin2VdKA5KXfiEt6NHF2dYT5SSrXZ6V3djFaRiCQCxWGhAtCHB1ia
Ph0vc2wkO445NTyDrIt6ginjOwuI4b4QGbbGcLLt2VdP2lBdrmn3kY1ozDN4E3iC2OsnFErek6y6
btVWwbVr2M0+3Y7+niDtzCj7pnRYP0M9mBWRGt+2aUMZMf4wf7rCU3/0WPJZ09kBn+6524BG29fT
60xlGtPgEFF/quP9qJ2UE/uXUTTPVABZJnZ02nUnTtn9xzzIAXnFNBQ9efKI81jZqAdp8Ut1bhkB
9ndjTMUlH9E+HHJ7n9vwIIJxo5zNs3n7Dp+hIMq8WFe5hGwSN4M8uDTToL1iGpw+cycbbIWnJ/om
BktcNxHGJN7DFkfSlWSEeTYRZ9p0iNSd+X2daNN2SaTFvFmrb80cwfSZigOZ39fjKFO8vBVb9ee2
vW2Bvv+ka4EZTv8j7Yf99cgFyTY3f+PCQkmqr+7BnTP+4uxj31+LQG6GsTErfqCiDdhV4YEZ3UfN
dEzJWOMyjl70+8UFCE5f8755InvtJN2R596MwZ7Mm+3rGBdCQylioy5fJmPm5dk3PxK6pKQSzm/b
fM54jErCtqgqat7pNXysHivZO8hO5yH23L64+H/0IRTQlL3d39jbL0GaTThwNIDFpek2MVnLARcB
betfMalEaXYuodUuzxy3TjFRGU46uzog6D+EucikRFgzS5F5RPIAV+bNcwvim51tXXraukORRQwL
TeWnsTKjilBIpmrRDcZQC1wToxonxcVGjz7pHjfOzTc+28RHMcxYXPcyNea0Xbm2ZD/HMz6HSRIK
Dt8vQ3dAUxVdDfan5w/NwQxq7mM6MPqjLTrPlwYz+tH5To9Sxol3s0u7PLKhpztIESrVkGHPx/PR
TD2DDiG/Y4dmHa5T3ude3izT6fkTKwE3pRpJHB4QKekPA4A7DCbLZ0JEiVTdp5oSoaDDnVvaL8N+
UVWyqs7ZWppbMMHCPBNbLwlxewm78d9KEn/dkr3zOhiHKyRh//6K1HKtDdOtCE6X1jQ3xEVxzgpz
2fhG/B97GfuHpY0MQ+4v7pNRqMxgLFIDkkT36uo2ZYAZnqe6p7HpEPyJElUh8FDVO9zn12ssGFF6
tDatK51elSfBILF8hXiWYtHMGMlt0tV9l49Nguu3/pHtTLcEmtyG34Z3Pt1v3uWUjOAqu/9+XL5a
bUHg+PXNIG3282Wv8eNzMAcs94tX6d88QOnDrN3RINTD1iF57Mb2+W4bM23++hwYNbzrncPBQ802
KTAgzmRi0bsYMVrbuy3KteISVlmAZInzwQ0y7X3ubhevi8eOkl/ifPH0zoJXDg5dBsURfvCtXDI0
57QLPHNPY4Y+Z+5UZii99RGOZoHMxnPwKlxiHIMXEFwkcoVLfA0rB21m7JRonz8Lj5ebjpjlC8ec
beKti4o+OB8QFtcHc6I+bQpcXNgkspj+c/5iMV+IRIE/fSRYMmNCvvKH6dRJMxx5wVAKhGNJlGn8
yiclZkfPJBgJ0fiKP5JmqbJuevcCrAvtF4fvTgjpUTgT6tguH2qLEI/2E5vWhrsMEISDFztZPKJm
yhPg/DN6zaYi0ncsLQYX7Rd5xyxaC9hh2OxWJqvWjmbslVGQ9OK61IDOQkiA4/oYo5vpmlNrFqHy
0XGLAtr6zJlWLfNzgDjFQh5tupp4OMaI19rAlg6QnffINe+nxi86t/c977gjEqV0wHahjb6yYFCL
vutrc06bC9xrz/yflxgqXx1pn+BkS5flj9l3yXyed7JjWt5yGODkVNWWLbWSty5H3zIn7e0ZP1OT
XPrp/RfHTMBSCKhbZTVkIhgxnMhdSQYFXE2H+DptTs0pnUpzVqXd6LhMvsyoz1xNChGt5QB6aP8h
ygl6RqXnmgBZABhLg3103JBIk9hcRHdo6kcrQMrZQy62fjgI7a+BB8ORJoJ4/FXRNsLRBoeMrQuL
XBXgSUo8OkluA6C74j/YQXyMcF7UuUjwfBAuAzkIAJlU72yGFxRSpNLSJfOIxV6DuX3ygGArolRv
jweFzj4lwXm4vLco6zkad16bIL+hkGAons2VOkKjAYJK2GRzdaqQN/uY0wgsgs2G5yZlWRMLm/zt
etTH6b56iZ48UnubtkI/tz6opOgeFofuvSEvjCEY+oB3niEuIw5pcAxoxCYAJxv7Vrqn8MjZspR+
wR1N5xGgCRf+2F/EpJ+9V+8GT/bP5wxAxoAx6AsTI797ztImaNXRlCaPia34FUQrsf/JxckYSgDG
CPUPInOD2uM/9eHR9/25OPnL1/+uOAFJBPQCvd+vlvofihPQlapBo/63ZvtvxYkEfE2TyO6QaNWP
Svp/FSfAMACo6WDURv2+rv4tXK/+q/b4g1aQSITfvXWwSH/QIylnNXne7heqbAEVnyZvq2Kuz2j/
Ly+sxpXXnVNfbJ6bi6gTWaNg7iMzOEnudOpEXwCfc7XfMOU0iHSnFXs01vHMDE1okalfkYf9eM8a
ut71ouMeR2R0p683yPQ5Cxnp86j9WFavj6YW7AJL5R226zkLhq3xBHVNa+VJ5zVDC2V8NvRMVB3j
voIv9qIiucOH7RVAO5oz3bhxLA1Mh5eQG8iBUPn+vGgGXOkSDdqNBAQHRVGDaZz760KwLvdrsqG3
da3WTfVtJLFB+u2QuhdC62Wtdyn12zMvqP4WLPbyMwOTkIrBf5XIQX8kRHS58Jnp0odZR9vt5+JT
pXkm2D0bOtlh9Ond7bfc/nob8dtkFrOoTiaz2eKA3+rldC/aq1jt58onihVv1LKYdMbED1ByjUDa
lotSkrb4moniZBxiZ8TfveyxCiAcQdwQnT0VfRq5qvNAIdW4Js/g80qQ6Sx592WZ0pnE8f11fcwa
4URc6flTgFRQxDpRKIkCZ8POLq6hYQSSNsm0vo9up/AhQ0fiDD3q+WsG6n+mfxKGjHlH8vrpI2od
4EO+HMLZfJCTiL+nYLbyWPLEhn6krQFAKQmS68CY1+H57MAf4eArSIyiVvdNOimVc17nUwzCHDga
T633ngvRM8U0/k0IKUSsiSmF99p5bS8feaiF19V5oS9z5DX9lwqoeFZ9K2HJQ8pPIoVxP0nR/PyJ
oAA5/PIycglwUbELx/EsECyvzV709nAlpdt6cCQxElYDWACuQA1XPA/dVbvpd9L0cazmEhoDSPU0
cHV804KbeWNBoBhQVMetU2ZHi9mhd+h2UtK6XBhUOZ+fKa9ly8jG/ix9RYTDSqz0I8oviNjppU8T
88fwUGGVSzLd8/jVzEaYAoI/T3UUF5iCb5Qh2YcMhLfJD0ULLD3JPtIarG1ABcqqvrlN4xX9GGOR
Xjw1qkPCMGiFg9ILumVGBMDTK3Wo+zf7O9qqY4eqJBIdeZR1fCBB61z2z+N222FXNXhjqsAp8xSu
VPmYBXS7A3kHDgICBCqJMa0v+9bddKoF2o8EUobCWHWJT1ymKwk2nn2PwRBor6kc9Qt50fkvYg4a
F7GDr7vsQREQOtRrtPNrD+yCrdoY08hDV2lG8oqJQXhXbZyCyqykTjxi7cp1z6TvUDtp/VG0/v3r
WhyaapGJm+eT6Ac5snQfpkzSss8L446gj+c6Qz3DIsLmFxfKMzijs2cElAQib/8WXvO14b0AfYOA
ansP4gwyR998hDnXtu4WF4Bj7jOP8mLaCvuCK6gHddABp320H2X/eVWXwmWvwIl96ZnXVcAN1AEo
6gdQW64PXZ61GYevWdPCLz6eyqf2GCE2ZGjbzaHclAtRBZC6Lzv/8Z0fIOoW8HZlnxvP/GDOwOiA
CzT5usKrtuUP8kooQiR02Wg7ssmlCCGstYZdqsGFGovBOQ31+bCWUYJU+666IGpIEcNgSyF/4qs3
Sldzn7BsGacX7SjoTOQFogeR0bqqHBrjQ5DnYjNvFcHm+PSNS9Q3g1EQJKwWzdL0xScjTWoBeYps
YgrbMsqJLr951p3t0EjvHRPN+S88rxhfmnpMn9YyC+8lYmFPB8zqyCu1WRk8Z9n4IOCGh4jpSPfS
zWtPOG8erBavAn/l1VEQ0uiLYcepNd9pKl9AUlJTmTeHpUlwBn1u0gLSKBBwtgg995gWiqZdr16z
ekXFoZMmsrt/aMd/8FblF/9GRKc8dlLR+f/HrYoEf+tPW5W/fv1vWxWIr+CyNUTS/8a7B9oHITvg
VvIMJA0a4m9bFfm/DKBc2BZGR8T/ALz/pZ0GW02iNz/rI6xI/zuSATY+f26j/v6lW6L0p63K3ejM
q2qB/ulHB45VnfQX5tNHSvjOxTrCG41MvHBJg4IZQPdwozV6Ex2F+6s7YwborpAjyvA1/BTd16uM
Msk6iRl8GTYVkHVjs7+fJ8XNICNX2cjJbV68qG7Ft/MVvYEqu+mr1V2VC1MxqVU0xIMYd24yci0h
7p/A9Jmvamg5BYFNeaMHtVF73VMAqnUmcUMoiSNRDadrKq+prm9irhJZak0ur8tuOJsrMWFG3j3w
D5y5+o0hMpDjoDcjC9l71Oyg8EIl8DCasy57z4bEDbWGCwCf5y68F9pC6udyddTuD1e5StOGCg2K
bPFAo6UvZQtDL5PS5DkzhAH3mTiCQ3pSOStdDkUyrvIBPXCb/LwQmz2Z4VSVEKoDG4w62V36fqKT
YmTVKDYfr7C9J/7rmi2Sp7C8ZZAczudusI1Lw81MZLj9wsOR4DNvX0x1G3WiqtAD8XqUo+cD70dB
jzDH4yRnZMjc8m2qy9+XrImqmn4v1pELFhKsbos0Z0ZFVoKlFsGzoprTeLq+rtd1htxKaKtNfn8i
kHrsU8FICDWvOXTyV1Zi+wIvWxm34KEz7NVJYTX1gKCn6QOcptGfaaQo9exc0gEAWfEPXkrGAQcq
HIWMUA2Hw/9T9eCA+dNS8tev/20pEbEAAwGEj/AXSIII2FWSSVSTfpUv4u+WEkobmWxyaAykhxjW
aAv5bSmR/mscG2mYp/4Hn6D+raVElv6Cb/3ja9f+5AO+3xE6nVPzEt6J+H1O4KWAh6G0N+hBRfyg
Ri+a2LAA5sWCFd+6SWtEZFbnsE5iXQzqfq7DWSf9bV8nsbIQNTvFqXCRp7Iw7YYZTFMpVvTw3E20
CqYRGiaHu78A+PzySRdpxCAZPoSSgUfiKwh1Yn7tdfeeRbg/MnXf5F/IdmdZsbRCuZ4WZeVjhDR6
lOilYt/610Y0NknCtLw7FE8a4kQGa8IKhxZb4PPiuhPW5jL7vu7YMs3Vj9zRz9BRabcRphs1vtHu
2liHhSRAR6CTDzH0GqDWHC4hItaO+KOTBgnfXAjix/lN3RgHgr60Gc3BmcFXMuvwxGW/1AuCmkNJ
DtXCH8uLLUwU6NmLpF9VMYmNfhpe580bezP2nM+NyWhJc1lh3eaQiSjXL3hPwKwACuPQzvJgbB8x
gGH4kTEO0chvM+aWxyjEu/JnzKKDJ7AxKAl+imDqMqJzXXb/Ho13p/SZeHz5rEVofLJQsKXp5aPe
WnYdZevzEtPVG+0WRXLTOekeAUuqR1+Mvgvd2ruH3ZpK7Rak5Dqh/HjPFtmmf2cp058XOikaA3q5
Y420JW1wear07EORphmkKOsgKRzjvFaBsaUBMx7mO3U4FofXwFxSiJHzwPyIzmJ0IxyWbTw4/s6+
7q4zgc+N7wpQWvAKBz5GVNr1IE0I8NYwjCG2XV0W4194Tqx1+g1Ni4PC1hENiBmxcQ3MyHTBArFL
R5k6xvS11pIiQhs+O4JO0tmr6CZ3dVTPPnZpo9oAfzWF3fVH9pbrawBQ+Csoh56SJzx8a54hRjov
E/pSP+dl/Uv+MauOFZLw25bfPrIZU6Gm9Nuc+cjb7bF8SdQ8TxhipMiDdSo5U2DPGHSYDLDIlSdk
xrNmWsCFifTjgiyLE0p/v/J39PkZ6tsMz+eaN1YNJJuFFBLO8gjBgZGg3TpkLDrXCNScI/tYjaiB
T+jpXclRnFGcQ/+Pa5aiA6WQd0UppDFas5zOF/nbeK8phJjfhwLTN2QWNERbr3LLUPNIffdG7YOB
XIQhCeWP5tdRGjIxoBYfX8Qozmj4zk+PZyLa8pw0uDLqYejJzFuQlHPYx+S6lzMEFOzBeC/lgR7J
H8Zcmr9WzcftB+URDfHUHweqKcqJnbzv9pX7/di1myHKoPqMVec1gI7mV9HwI/ESYWSNFyUGX9ro
yLCn4unEroLOM7yCUSjGrTWOiMbx2ssn+DvqPJ1hDPMgP41ExDAEikWyf4zp7rrYqDy4ev4QjOdl
CJFdOfzt8exQpOWRRnpbMWfysrA4CiiAwoQ4RWNuIp8HARDjOcPSdImAcnrCminXTJ9efsyNuDfi
W3iLQQ878IoYcu6F+BV0cPgUfB+kUHBrln7po6SfWHNczBNu9FjzkwDRxFQMJsqi4ThevtJQ8emA
Ak4ZOdhcz+k39fYs4ZAqgRJfl8W8mBsIm16jvuzFbaAD7CtCiKJ2Fjw/L4vbJo8b1hBYh461UpEj
udn49tDJcf5r6k7UzhFrVvCYNttkkuCXWiL7CZTaSRgdjedQQylvhoixiXkhiz3K/TOBb8U3jVs6
sIgVQ9bXhXYqIyqgk7mqPNOr0LH0k7svusKKAHcTteUUZOobEiU2ctIBt03tJUD7MJguqOGWvI5L
5d3T6CV71dV+suoe6g8zPluYjWzFBc4Y3dDaNJuLD85NrCL9hI/VQm1O1PplVwpee9ljSZc8nXu4
Ckzq6Ovq4hfJB5FZdokdapqDtMle7/q+aaLkdJZnIpqyeq5fp2hSkhTGgZ/31GJJ6tbYZ2QWqLY9
sbzzb51/1FO6ZCmzT2lcTzSvbj5F+tkrSF6MFZ+OHFHAwzjjzl2PJIwAGeC+LWJDjVOa/C/SBCvS
Qrmjdkw+EPWrtVd702x7Xt+XyUT4ybfm5nH1mWgEXDGBuqj2xu461eLLJHW4ctpYrFZUfhcdxhWt
f4AwzXaMaDjkiw2G90U7t7jC6p8Hs4R7XPr97kKF3O8TyRbT9RkL5InBYUXThQbB/L6tpnkCARQn
hun0uCK+wJLTEjJ4dPTeS9qKFnrBXz/pi/uUGyHs4Gh6F9IHjfiJLKvGJiGhc/N63wqgx8QvmD2u
ydqCpNXvXIFmTLJIt5f5Yyq7OIR2wzdCDjG8BppHO54vJ9cL8E0xHYVSKzHMF+qk8o/jYnYNDI7s
vIcPj/epceUFcqsBrRIAdwQE+2I+Ei7R7M66TV8QbwoYTZyW8wRLlLVTDlIwuq3ICMcf0tFpgcrg
kfCoMnet0fQGVz9zEWQxkrR4uBGiYz8DPZuOjiu/tHdXN+vBvSEEZT019/oJyaClMbGC5MPb4mTt
58830MYB4Y7XrbVCRYnyLVkAWfBK7BJj2mXL4jxO/VBhIUY9gMGwz9hrBnsyfOnem0SxBZeuZNU+
k6b7ZeCveESjN+UR6X63hfHm0RkafuR9hYQZrVikY4Xg/Ax0iu7g4xpPb+LuRD/r2ngq+YrlSQTD
NxVzwMNkV16nhbVEAYpn2KVnW8U5o/TCrQ6pd90V77dJgdaAhamZ5qBQXXVR8xB4smyjpruxEWNo
adAa+nVwC0aC7hH+GweBYuXBwgwCPR69MtpPp3lA6LhIqq0Qm34fveYZ02P/ueJ/g3HoKXI0pO/k
c0ch1DeBkMXEUHDa2FSIwzxR9sN9JfYzAWYq+BXLrZkSd9Oyi5/WWizAoSwNBAM9SEyEmct+HEUx
6aKihQ6FZj3o1+eL16SdLbGI4W+RIj6Z1ZPhsbJux4Roj0mdhJW4M+DTKlpcJCGCIch3NMb5QYPm
H1zv0D/QNKpzVZMZnxj/X+tEpWj4g9vir1//W71D64R+DL6JkRchqWNR85sEjT/SFPRkikFGBlhz
Ko1/tU50KOn8bZEwC9waf5Cg0THBIU8K/Eix+zvVDm/u3zROfvfGzbGx8jvoEQSFjmq/IxNAfSX2
WazXbae48puJPFR2W3Y9Pcp50UH/vRd/2iZsZfvxdtuW23xdb7OQOffq2TrN6nFoVqVkV0S9t9Bm
3C7A6Ofz1HJf03ydEN8SDQRegO12Dd/yDXr49aYJCl/voqcaaOv6M0eg2iBq0zbmOey/ZZ4VEx7Y
8yTu34w9RvHkGroFr7LcGkQ7Z87lQ3pCSkfwDs+I5oKNA1B9uTQXxObteotkT5pafLMEMx0KkwOX
/kT8znEb3g/0Tfr2oDXvpcF9xjQobr4ZH92I/mLcjoJlM6rfMHhG9bLdoiBCdKSjOqm/WtUBifTx
mJcfN3rNqFss946paXfZDzKlBpBOw7mXQbdW+X5d0M/42FGIBNjeIR1fDyN0+eoh3ogvJP74WqhN
qkPBhqj0Zc/A8N3Mib/gI/dI8Ano+rKLuceLR/DEfGW3m6J1FPMAekOL5CHmmeR+gvtx0eTUcIDY
souSj9iF+US6S3fqh/n1oOZBFzEZd8DYvTx9mqBQ+ri/fPPpWGBjGvcaIiiZ0kGK0gkvAQu6SJUm
ItvW48tSs4I6SgI9NuM0FL1xKCBhpLy5I24a8OVEayNlmk3o2TLt+iUWpwc1Sd7wScqAnJGGlKzC
KyMcPZel/7nN7O1j9pixI7EPi8puO+BaKn7Zap0zkOICucOafi77b+U9O+DgfmkzfK5henF13ue7
zD7yOUN1REV7pe4jDo59KHVfeBQZZ1jsD6WY+Gqe4bV/YX6Cel5iQALEGk3ek/TscHk/qRtpBbSI
Z7S1Ko7Sj/Lz39yd13Lb2NZ1nwinkMMtARJgDqJESTcoiZIAIgciPv0/4D79O53qr3zbJXeXbZkS
SQF777XWnGPiHnnOOJHUB5i9n7crHe6j0c3N91pASmxSs1POO+Bs3QdgpXPS6R4UcyN6BWN25ofs
4fFCJMEuYtNLHZmFX5kHtrgRVuEa8RHebXVTH1imLfClBCefGViIm4CXJC2teInFr3+DSCdv1NTu
zoM/yw802zbZDr8nMgf/qk8u6C5ES0VXaxqiVTTBvkxOKFDvqq87lYXGYWTaghGf85ETDFIds/kU
QP0y2pfgfMuhu7ZzwEI4xWXKC2tVs+FSSJFRLnpkIx8YowpLeS172ap1TW9YRl52MlYiBic13sj1
cnxqlso88WhrbMRNtQPvtKveMKc++fibhW2EzMmVVvKz+oxaQ/kqCHmhkCP3+3l6i+szqnVeYm86
vFrEGjpUp9L2r8pXEjafVS24shx4ox7Y9P1rbjGPLbzlSKG0IFeqDu9hqngl/buk8he3WHKAtdm9
pduNvP8X72QM/iXLIN9ShipqSf+8k8nqbzvZ74//eyfDHChqBi06Moa/7T3fdzI+xY5Er1CU/s4Q
/r6TKRokQXhJaCNMfve9cyf/h/xOSEkYHGk2inTi/sA3qBi/7WU/PnULjfbPe1km3ztNMNBSS3sy
uzdEJj1A6VhoD9YDjfI5tpB9v6jMZciN9WXSqmBRgJDBqkpwegm6aCe3Tqo+TwsYBGNbqLb6XPqw
NrmKh9bGQeuUa+1Qv5OZCCnlPXw0T9GW3OKDcC4vaIHkdKagwqbHT0fjTDD2pBHSlpOFjQ6h1zr6
CimfsLOeYwx4DUtpu0FVR4dopruDrb2fmbPiRP+mzE2g4Suag99+nLPptrRwKE248mfmUT0iOSJg
1MFeR6Jn/5xttOfhKfoo33hRSbSZ9KsYNRq7llxYHJY1G5+7be1a77puG++nMxqD9BjPtUtLouWK
eIL3RnNkRD8xII2QIR9R6na/FOh0tCzj7KoBp8QT2W0fhAHkZFN9NMxFER1IhSud5MaD4oTLRHEo
nJVdscaaBY1gXpHAhsQgnUDGT8Y0kZjp5wYlpepaNP6MhdafmLha9YFP8q9KKKXNU9Ys+EpSR+rK
GzDRc8HrJj0y3ooHDQgUDAOx3GbyqqK3IH8xdbxN3nB+wNpz8lQanngFN5gIc3om4deN9NHYif3F
PdiOU9LkXNgmIN+YUA+LuHBgMue2Gpyy4gm3vt89RIyIJ1PIgGI4axciA1vOJeshJ/WOChehG3Ui
kGqps6UvWlBn2OiBNaEuys2LgqKtvM+adbSNHiOuEPMUPk7XSM2lw9UB01t5meRmaLu3eBh1OOpo
vNu5dei85oLQhT/6CFVfmnfKGRfJKO/jS7PGoG4cku2Uq8T3xq2NhvU9fyeaD4Y/mlhEXTkDX9VY
UBMoSya+6PFJmig9075djI28szzKBtcBp4dzdRZ1aybh1+GYz/X51MIoUfNLL9YHkXZIv0jppIlN
gqjP76EhzLp2MQA9Jyo+i+fDBRLjjfcumnmh5qAhI4zpNXOFQ/BwnF47F79IAsEHUuoLTzDcakt1
pxzK9b94ZaZG0BmgWiarHTEqjEz+QUmGVYT17dca45fH/70yM2g1MZEYlmz9nMsCjY6sO74xTNUp
EuaHico0nBUV/C///Ryf+nuiAg1LRV3G5oE5G2bWH8Vx/hW3+ZOO7OcXLv/i5zZrU8TVVg7e2PU0
+kqdgatcz2tU2CmJBalhRMSpq49jLyzaiDHjjcFFrMdf+cihqRTte3itwsJTOuk96OO5EMgLw4jX
qT4+aDrn47zYIYRPh81Afy6koa1XlS3eERbLyb7VyWMT88eGdMieDitJFWU+vht9toyoxAsRp1rI
6qr4qptrIYDhVnwHNLfUmtvKTCKs1qR0JtbaTO+uFaQLM2KkKHMD1dkBpKlbRfGbQZ4EwssALZFg
oDhJuG27ehbQ7iv922oKzZMLn5tU/Ijvgzvc9IUOMNI1Mn0PpBE5BINTP4LLjOfzJgmI+fWOTh7c
T62ZJOsFjHlmrxKFui+R8Rf2wJMUtykHAjyIi2JgKobNW5EZ1wZFe0Lys6Uw1wyC+OHuZ5/q0BF1
GlCrqadY6Tl/DszKZfsuYlZEEk0S08qK+hIMRLQtTNXJxnZ5swSvUIpjrDP3zQpJnKWathyxouhd
cckl7Vny46V8z5Hw3CviB0mmActXjv120nm01m0ddrKtKdJaHBqvMO9PtQTboo0fooD2VPcoyeNG
UsJdm6enSKCClGmi4o41h/ShH9RlMejPMWPwiHG4xFjcDLBEMSYvpnm5mUKZmCbogYbKVoNzdsMI
XMPvZtTeasm6Z/QuxFxD1SEIOqeQomVz7+fKdIQPcmhfmoSRFM1y9mQU5FUw2M8Z8I+dto5FIVhr
lbwaiGyptdG9Cfq1K5Zp99FBHkIsECIagKrq3CfZrlYtqj5ywfPaviLPRKVHQqcsY8QHLSKE8k5u
Q5vn10zP15zfmF7fq9iVfd04N0IFP9yq6/J0N5GBK6MIl6vf6h1+11IvbD8MD03RowSSbJmAAb1U
nAwQSomKm7zzfWhkWz0duCL/xWvrFHas6ZoGQFPiUMvS+U9rq6jgs/tpbf398T+srVOKPKLbb2gL
Vu0f2zeSQnq9DKJfhHn5Y/tGNSBlIMKxCKZj8f1xcVUhXYPfwHsos2D/0eLKl/y1gfPzM9d+Ub74
LWy7OJuo1d/cI9pDAGdgvOpHDoDcGW8SSwmO4WQWLnGkbMY9W//tqw8mNN/I7BntCcgBjpGPxXXc
9/vuSIWXXXOwMh3sv3rV7/237Nof6pW1kbCkYAz01FN+aYfnuzFXDojnPQx1ZucAVgCFwFkTJiE2
qskHs1ePqOz3o4hL2+MgVj7e4KlBWJh6II8Q3bTabuV5/chMU7o0iAGRymEfoec7I224KBySm9PY
rekwcIbD0Vy5g34wSU4hCE+OicrqUpuZY8OIGjUPUVjaGkXspt3orpFzUq1wCxvTjTIu/HGbkNiR
z+pxqQH8cG7m5EIc6QrQt0bHFtqtYiflFh8mDsyQpK3pHUw23Up7kI/qNv7Ckug/xl+1RtuJw9Pt
C4/bElP4ov/mMWR92GHegpX2EX0Iz82b+VXuYixcvhsehH36Bh+r+QoZQNDJJxzEPE7OxG7e4dYH
FbEKBLH20pLFFiJF2CYMljcNCs/CM6goJDvvcDXxJmCICrOtpXpsH3ro3fqtii28Lk6RdIruD11B
mTPj3Upg+TPBWof7lmkDdG3Gxhw2AeFv/Q9wTCNSy3o6k3OOVzvXEOf8Si5omXAE0hJ2ee2DfZec
MuXaAeCoPCTP2bU7dtAI0ROERMvwjZD2fXafNNHSFRzlR/kxvEokybjq3PKPgfLMum7sW+LIxk9l
fDJHV0QGBM0fnhj5Ue21ehlehW5hjqtKe2QcLpwVBjfdQjO2QT9nFGa9U5oYMtZS/EsJuawybUNv
BH6en/p8KcYHUdsNoTfK8wETHQQoDvWIwMkEbOHXOdaa1mTez+Ubm9yC5iPihFDrEOKiKpYapLg3
9SUCSdCQmFbCJofhIkTZcwdPxbw8dh6VoKdPHSDDnENOk8u5leBt5XR7zat9s1e9+20lC466Bj2e
7+v97bk9qdkMxCQxT0S5FivcV2442llWw+xC936jjYeM9ZVVvf0ct4HdQWra9ETGevA7C17RHHjN
mM01W92I2Sx9kN+Hck76ZNvb/rtqzvAFEf54KLbpHnc7lISFjsrMKe92o22GTblUGyghYG7aY6N5
iWetUqLcpC1zirPpjVQuGVLnM+T58Bjvs6PplYcY113vWNqi2CUegULq2h9xsfunkKWg5ZIllGsZ
7Ie1VSzMtfUpMqvxYUESOPMSv7O5kYs3HOOv9opvOX6CSAmGchee/WP+NuLgg4ipuyxEy8JpVviI
FsAxvGkEbkF6sZYIs9bdQr27PklYKzVgw3d0aYpEm2alV+tt2k9R/k9JYy2TG2MOId8/39xPrmY6
SR8Rg98tBxSssfQ7pXSmL4PtbYtmngQ3dUnj07m5IFIZ88sAa8BeiOoxS1wph3+pJB0qVxRk1sZM
K8efnH8ajLDuAYLqlrUtYZIUIfcz7fQqJe6IXea+lUmwJXjHE7QDqVO43fRlqhw06JrQ85UZP62a
jZtIs8L1M0c9EUSVI+0OljfkPSYqZBVs2NdEvJl3eI8kcJp2Fc0FVNEH4qEMlLxI8G2QLFiLhI+h
INTdFQnPgNz1nl9C18QxCLXV+xdv/1OFgaJMw+svkzX5f2z/yrQf/7T9//74H7Z/U5NVvigyOCY1
P+//0LwNTdX/v5Lte9OLaY5liH8fGX6orHSVHVvWZUw8kvFH+IAJrPULMfjn5y39Mr2JceiokKwH
r6EmMR6GKbwMBK0DtMibxgv3fYyOJIZXEe+Gp/LEnxg/MOBgV0A/1LOqrNKjslYuVWv79C9O9ak5
sTtu2n34XL82r/wT8VP+rI/3fbmy1t3JfJriMCZr9Y4HpMFCxraQsDgzQ1xp1rLm/6wO2rxv3ejm
AKBS4NqM0y+mnfwyOE+PZDQwo/DgQIG6QS1P2SW/FYd6l5/CF1BM9MdQKFmN3UEhSG3qoUzZxP6D
lCxu/i7FsZEsaOPd2aJTdi4IjTaNL2M2DoRnLCIQP4hSMhc0HyA+iX22fNKuI1+OwXc95xZutEVo
ufzGDKevdaPp3UJIrD3+4OO+WAa0q9E1pI5oAguGOGZDIYZHaU2++akx9EEQ11pb9MvqAyg5r6o/
l6f2nJ+yQ3KY9vzooK9SSFEyugNmV/f3+0awD59XA8OzvM++dEJ4q8V9XFqiqwcO8ZEsdEyOagqU
WfYUnIsnlCPNCE3gk8ZTkNrSa1KfAut0z6/oRnJAjolpR2I9l3pp3/eDS1kIGCVdlmL3jvNsVfW+
E68MasRqR0PLOjQXYTnFfAcPtJveoZB1UI5e0FNhpEKBUHyKyG40h65YjLYetwsnkwLXOAIMw42e
8g3deaL6tJeKpBC4p+/JM0dLoA6iO7iYlV1x3Vqb+sGyNjpbMAo9fDc9X2+G6WDQT8NGeyPzacm6
1jEnad1+l36kL9ZTsvLZQ+oadbUTBku6S+G2fZFfEVf0Z2xFyav4/nV76C7Gi/ZCe5VWa45f+7YT
h5P0AtaizJ07fv15X++HcCHiQj3nF8slwO1fDlOf1i6N1ej/Ni9Kivprks+0VP38+O/rIr0o2vqE
lk2gwF/WRU0XWYpF3AAMqH8YaqMk1lVihQAM/pUA9H1hnBiHU/I3M4s/HQUgC/51YfzliU9V0w9j
7TRREz3vjd7j+dm1Hi3lG1ItQdZ2TDdmKefIojQ39W0bW+meGLJVYkxdUyMUyC0c5c+B5g2hI2cf
b3NILJePkDCq9ioeeUHXV6EyrklccYTO2LRT+0YKliPeIYkEAN167kvla1DzTZI1By1OD0IyumVt
umqmHsxEceWAGTFHukinUJJLDNhM22/dWjGiLfnK81SghEijz7p5jyS4Ryg3W5kkYx1bOKKSrjHf
B0HfDrwkWbcWWBncTGZR19HYRPjw7qN9n/rMY7kKezzMWm44gWXebV2qG2Ne9n4NpqXdhhFjiYr2
sX4YFXrvxrzWvmQ8AkmFfKR8K/JdSgnXXwSywfJesUlRCRfVZDNAI+0moeGl8CaMops3rPJh2XtJ
el/GZWILd6wTJib5e9o91X7rJbWyvpcgxLt4XdIcutXjNqNZ1GCZqhPidaYuUthHyzxTnsskuwyc
4uRA2Fgp1aVWRncbYbajNQYLN5jRoVvdmhifZ7Jtxga5IwfvIKYl08CZoalVMswPYp4Qza6olE+l
6B80mmANzbCQppg/dce0uLPlitmibn5GHarMRjuFQ7fAjqG/m1XDoDq9XxrmIGTa3KprLmGEZUmL
9V0pSzjUWlcMsUxFAcB07TnmSmkVhIVm3Ltykt0/s1FJjz0D+TQYyHJV5nrUnIumcXSzsbMWJeUd
qmUxGcSiAp/YsIpU7LVRta3NhIN+tVMg4rZ+txkomIrU/+ylcaNH2StE13U/mv/qno9BaAo9bVMH
P0o75Z97PpL466HP/O3x3xc31DqsRZYm69ikJM6T35s+1IT8Ir7BwPX0c0ddpN/DU6ERRdf8R4+C
/B9sTjSJJFEmnALZzp9MOtEl/ba8/fTU9V8mnc2tDDvVn4yL2eHeAXFhZjNdZQpVxKiobpOg9Rac
Brecsr4dx2LVNB+DvqMN7ZtbaNRC9tQDj+iXNdt5tg1UhDbi8a5cUbXf9b2q0GG1y3LJVa87fm5b
hTN85kduQmRiebTyMVnnjOWTOT3k8Dn19CfancFnrbyG0lN5u5hQqemnAPWpuIm4lQu9chB/K7XT
SDTlWc7uEgkKFH5WcxowJoBaH4RoTvCFZ8yLyQdgt5ebqnFyIM982IzqXsuwC9/sHsOvJT+Cfibs
wUcjgNg0djsTDMtQkoM8k1YxnEtMP1vDpGR65ZilsT4NwqKCgnhbspwi+HH0S/aabvQ9IgXK3YF0
+Ny9m6xI81vK/BGJ5Qj7TVtoR/2hvnLmwhZsDwcilA8iURAoADdqYyNIZfIna6dGPNGBUrFpuzDT
cYSiqiGrnZgpie4KFth3n3YXZldU1SiUARGqDnYx+W7fCLxIl+pZPfdH63E8jhprqk0FmtEAGGYU
nYbL24f6A4UE81jRegLyIvCDuIY79WpMrTFkHiYaXmPZXYK99kLrq3wYP4vjcJEC9Fg2jFo+oteb
tRDghT9Q22o6chhmfwOWqXNFHA6hW9c7Z7QciM1E1lFCO0odXGb32CkBLAJSmeN2k2UnRv0pfY0a
3pUn1lwCfuhJ1Hblmu/9Yy7ifUCTbLMUyu/BMwKXYT84lmsBoPTZJ9b3HURsR1+kweEO8YQAgM9I
XRWKy3r3dX/SVTT4NcwsICYD2CBbcPS1yiT8jEo3PuOAwXoKREY4FEwG0GS5hQrwBSbGtlphXzXe
WJe9bEuuhTe4NPSJnJtBDUA7iY8GE82EOLNwOnsmBmTs6k8a7YtuBZl1kk3SE5UkZuuirQczPCkw
z8ig2yKicY2lsjQ22TOpPXxfEGramWmnCwKbneih/tKCKaoFsOeOKGX/pOfz+5WRTQgNsNoEXvmE
rn0/2NIh28CP9dLa5myLIfHQOtQUxSc8AQ+E4NHiR7UFz3Z0JlbAmtN8P4tnXvI4HlQSQ9qNcrdR
LehgChNet4am9pW0mIQMDy5HUqjJM9g3t8XYruXBBq+d0qTg30/KGTt51l7oAvOG0NETskWm2bQh
z8ZF8dILd5E7XBii8P3X6pb+KP4lwF6Q2KRmXoNxOLbPE51tpC9s2vqjsKH/u+5o4uhzbr3nFsHf
a7E0HpQHGAKnyH5S9sreIiocvUAJyfMhfyCAAJPHRIvAXAN3ZmXsUUO8AglDvp7Dxzyvi+JR8T8R
KqECmiFjrhz0x9iCUGtz07F7Mm4DCRV/gMDdJSpE2ZfHykIQXqLefcuVZT9Znu0ud0YBnRwgd044
gOcJI5AWY0Pug25yNdE+dgPdsJXmbNEP/Be3UNjVDIQ4iogElokcW8o/TVAII/6lhfL74//eTeGN
A19kQ+SLT+d+drO/d9NJNwSrhNmJrJiT+e/HYkHTdXooPzRevhcLmihOUiSZJzsFuP3Jbgoi5bfd
9KeXTlPmp2IhkoMgGG966Q3WA/sSk8lwUwbRi/oaZCz52Q5bfYXANDT3vnnRi4ulHNqXSCcmbIkg
7zSAER3mFf3WLae8whlFBJHS+W5iNVNSlh3TlqHXYhSiSeOF8tXUCV28zSEbCslLSQZM80UlQJdh
ijZgDP4EVouRSa+5ao4+0xOTd+DnwWNbb+XmJDXkZqrluvWRwMVQI4W9+tXGj0xgDAQnEAfehg41
kigfE1wJjdub7+G00kCWE2bn3L5toc4KXrDFKHbDZEBDcUHqCxabyTFHfqY9HsSTsBjc7hhu6F07
8lbe8mzrVbVQXcwkwvq+6FaVo+w7bl//NSZgWSYxSX8lM+h+BR5C7nm3mqYEldN84wKz4c6eGtBK
yAKXujCPd2FEphCWHmnL7Qh80L+l5MTPb16WdQMQGKezApSBLcrUzlzkdfs2lLTIST7tlISpPJrS
+ozIKBreITcgGWqCD6XGQZToc4P4i7TdjkyBZ43gVfAzmH2Yuj3ZQrQNB4Z5zGRqEuUG1iQadTIw
fgU2LdjY8wK/RLpRXM3tcJPBlHGluYXlo8GLUm9qkBYYcJbMhJedUy9Dj4A5XACj3bCfWo/YrHBa
SKuRvBWQJivLlRcQr6BchU/1MwaOBiUqrfDn4NCDVWj2gTVTnorT7YNRM8xG6ZulR/nynwdCmthN
oGOXt5nw2jyHT80iXYrA1LieVuq+xajkeyP/ZTS0OW1AaoYt6FBKzEXwH/5sly+BdSwNm0YQYuIl
Rzm8XS87fSEvVHjBvQcbxV3SUHc4Rs4+g9n5/Lp9bqCQYKLESmnN1dn0HpSgPHRYlTUANkjuDjkj
GOGAX7kGYLx6gcEM9MfdG9fpPPC0BWe2BbhK0DW8vwvGLTyxmI+bG7iFR4CJq+KrELAJKe6IZio4
jLwY+UE7asfbOTjHBPrIB4Abu/ChWvuesG02/ASWrZsvJsBMuSixitCC2uATwnbBvAMr0fTG9B4X
MX5CLObzcXUjkgkM57b3eq8EvHj3pktewcGiIovV7Ls9OOmSWdM8xCPDOGp5W2L8PyuwyaQ5382J
AN20roxFsJrz1q4R/y4bPkqMcTxnnjuB1XyFeJl5BVcB7kNHdiYKi7ws+G7Bdnq9lguLGEjOhCDG
48tVhO0OB5+x0hcZOuIJp/Pt+cxrHHJ3PKLXyczY80fe4CVutpW4wNw475yLzm0Lgw7fXMU77z/4
e9QAi2HdeNZG2CTbcHXHowOSn+wpCtOlgGlJ9VSPhhmvG8XALjxJGU864mHlIuVgWG3jPRU2/sDS
UZe8hbxd6ZY3flN4/jlbK9v76r7qDgr40RgdNrqUHWlX+3TDiNH2Hr3M/siI8O752SzTPQm+8gbc
z2CLS3OTD65gOTj/nm8P8kZ4LZ8rLJA0n587J4YCMx7NFxoSdkvkjUtPhuYH42DkLh/BtqW193xD
/zivTua+xUyDT2A8WvNgWV75b6lv+q9qPt16q9bOnUcMOrPV5nJIhsnWuRgR+VlHK98ORb1Qcrfx
y7Xov99IBtLu7UoTOyd/GCf2bjYzBtJ1mgdfNbYZCqK6wUCQceTYNLUryu8ax86Rzk16vBene7yO
gtwmXJwoW1PxtO6cfHLiUvK3r7heCgUQvVeDvo60r4VHI5hUJXYjEGd3TCFtG5zeUNQ1ZCvdM4wW
xLzJ4NiQvNzojfbMk6Bb0a7v3tpuyelWxtvTxk86Z8Z25410ZhVbB1nT28yB3dCbtNjTTzJ1Ck7h
4jpYIMVbEHI1N0/kSUDgV1DYk/DytBOJaVvo/mPYz3mb4/fmvlMzrzfm/+bDjygqOl3JCfJm/l8E
aqR5vx1+fnv834cf+T8qbQQsNhqtzV9bCXDlOHTBcuOkMzUFfuqUAk6B/WZiAOJzP+pHUFmjblb/
e2L6IwOQJP4etvLzU/+FdhBpBKkaUt97QRzmZFpDxKqxvqkE/FXJJdXZv7LXKtDsQiHv7W4sx8JX
thx+clcy232VyaxBxXbEXNfn1fyu4o7REnQYsUAxN95iLzK0KJ6ncWpQN35rRdKTlOlN9iSU+CMc
MD9dKNDqDboWkkn8Az3Nnt5m2BY7talfW6ZaIR7OZmoaVF8jDvQYjUuUriS58FqkDhbj3rS6E0uw
6mJ2YoOEPo5nivBRGZ9VXy7GEhuICDjUV05pg58U3IcUGavB4ijQBY5sIpmIIsrD2p+1ijKPdWUX
Jc0618xtJpF7QSNBjhFkdMSkjGBjiH1oR7Yv0amS+ybrdSfGHhRFO0XsFq2MKVlKkPXRhCwQRGfS
SYnTz1qiV2hY+07PNgN2lsK3W6Blt5v6KMjIBTtZIgcc505Ke/jfjB+hfa9JskYkqy4Z9Mz+uRhR
9P8xt/jl8d/vR0YQUzYzXb1foIvIXmGL6GheLQnEyM/hR/geAKGIOncen+T+/6EY4e/4e5OwWkXR
rD8pRvTpdvtJK/vzK1d/6eyllhWU8FM6r+O8atEoNsxMwfEmnnKlXRuRfGnoDi+K+3ifG4kZXIXI
5xQn9fQnooGiGIB66u8io8NZc9/dx1JYRSaNdzcbSP5s4kxAYF9FaAaC/kv+dn9ON+q3W7bm5u24
iTM67vlYUYy097WJJLPSrcdCGRdjXbrNLalt0dzdipBUjA81sc5KOrTErSQkqwbOoEZelVDP3Kpq
WKC5LABg9KSM4MkoOqIEBe29GZSTELZrJS3Pw930jC7d90q6uo/6ayUXl6IxcPQhfDKGT1HlKH+v
/uW7k0ajG2uNZlKfI/H7p9Iccs+vpTl308+P/+FuoPwW6YRjN0XI8HOjWyQdHYWDOBGApi/6Xd1A
M5taHvXiX8idn+4GAzUEXp7/Cib/5G4geOx/3Q7fn7o2le4/zPF8MYu7IlcRYAEShAdDyB7lUUZJ
6R+sZmZSU4Dol5t4Xn51qxjUbTMy0lqM1TP6I2BST+Yxf5KIw1HfEKCNU3YwblEVz4iFi8U1/Xl/
Jf1XM+nKhcv7APPuTR29vDjIMVoxWPWEEnAjfEGVmrURY5eZmqfLQYF1MLwmRe3czXcK8RLB2DU6
o4/SZvGXpcwN/5VGFtWydM7RHmRnRnplvKyIEif7F2lvwt+ThXezdgEo5Gcz6Egx6Bfjs7aPAboj
QAzemi/pCgx15Ph7TjAQwfbQdzg+O5cGfCXg8JjNyWlMlwpsGfins8ZFvMGhbo3AiGRQiiD4JvEW
mszp9kiYFESZAKoP8QW4LieD6+Q5nXCToV3z8JFcBOOq0lcN0en/JamgFudFo4TkDfW3RDMoe6iG
4mAjpIT9AclzeqMnXD5i02tLeNSSiCjpmj8hA43fbjuEGXyt9E1T6CYTF5W+DV/DV/omA6Akj3bS
ZxCfJeNjJD5Z/oK+1jvlm3Ad0KO86ae76jQzkRHg852qqrrG9SKGAGGYj0g7RtTus2hqBtJ/cfKG
Epp0GYRW/mZt6K1TkVjAsRtBY3WKgrmAp4mCs0BUpbzgvGnQE0p2dISCvA2PuG6k+94QkeJl2IBd
hNeOiDurqx6G2gRchmyFMgXENojFxnpR0aElOismNp7SE19RzzdAl1JXvT/SQ/YR+SmlNyqnUfrw
w3Ok2UPh9igkSKHFn0vPFq2XoNP5BWD63mHj/5K3SjML0Y8iqRgQrYWOYLxLNEVKm8WU5Hkaw2k6
r+oVh38Dt3Hg9MVM5wVjKMtslYBnegGUc1feEc5xxh6oUVtAaIPR/VUS6PgqlUsBUU91kihRaWbT
XsUZIZYXSHDqSfowuHwGG/rU7dJmJFPOKB7yd1S+5iKYhHfRk0n0tIiAqF/J5NRNXZYlMOqGsFtl
SY1xfyF6fNu83lsGIJCkFZicWzJnpWoN3tJqyTKF8mFV6bFWcJJGALbIYdM6BTlPvw2TfdEuZMHT
gdb2X4X2Ft+QedplimpP6mmvZ1wpQoMEZH83HySdqYNQM3ce4DAIm1IGTerqsDB5FOMYCdEyc/RZ
u5tkjcbiyvyJD5/ArVlwSN5uS9/Tz+qLz2kRms1FGp1qCkx3S3mtagcTmdLSgHjJS1kE7slc9usb
kUnaJefOSdQHEfx+Y2lOj7247RAwyv3SH9B49j2mBG0Mt01llk6szhVRN2diAQCcRkJbvgpm9Cgx
XDPEbRutosiDUxym6KCTipEakCXQxi3gCcGppYsuXqTcxS4L2jSzbMl87vtHVdjW1dYUCfLc+owP
rGiJR210Wxjpp2Jc5pI+D/Gxr5PYk58NfM7oKKt41ZOSMc1/9H2WkFRBWInKeEE8IFJwsOxCLkww
lCybcNk+GPj062MEQKlckLEoljMgFWTvXppHBGRATMNZ/KqI3DiTthveET7td5TBvjAT4M/AMXk3
Xyx4RO8qPLP57TNQZ8GnYMOEwqOOEjm1q0vX0jiqLtWln+8G+kuTaRlg2iyaM0kheykmxG5GYug6
D2cPMfqsWVbOrNaxHqd+GyEc2ORygMMKLuJF/WGVUEcADpDduLZQwEI5EQ0u3F3jfQT7m8NMYSY7
OgU44HmKA0V+YeqEJkRYyWRA9sPK/+Ty55Xt74918KrTOAnM6wvG5Se6BVQx5K6+pdrchKwEhtke
bfpzA5e+elXiy/TXxZsJ4X9nbfUH4VV+vh2CFxgEq2hebAXGECBc8veMgGXWgUS9RibBfCBOPWJR
C8UOSpuWskyjEGG1XUd2eCYcR9mHm/HBzACyucE75NaGlIEpAiDNPeZUNHzrdwY92kHfMbGyUfUS
apDYTJxi+PKQV9ZfkO4/UEbxZpAlUPr0OqC2ngT6TmS7Bpe4hP9/I2jjqqOHpY1sADMykPDT1B2Y
y157dlxQ3ZFNKkEOg/p8TCIHZKN6Ch/rC4NH1YOor/BGj86twBMI5xV1dvcVw5xBrwwBhX0IUGUx
L3o3uM/q8F/t1Bap7YGmonfSpG9ygX861lF8/H6s++Xx3491U3IsdTL60P86U/6euCj/kWQ0XVQ3
hvxNnvrjsQ6dGCoFTpqEcYnqT0WOir5WsRA2YA38Q6f2t1Pbr0XOD8/cpLz78VRX9n1hFlozeG3T
mE8aSM4Uyg6M0rqQFmVTrVUBr0JLmZ0X6DQxHWuC3Y2PBi43IyoJVH03gpTiBnZXG3pFmjtFcjuK
lbHqBKwFVb7WBPFkVeG86W/7Cu+XmCa2NYbzMEWWDpzP7E+iWr83gbVX5HRdq5k0C4PhcFOl+iOM
/N6c3Y1AcBTNuLlpxfKSjB0JHqVOtKHuR97NIAuEHNWaZl/ccNRSCfK4YQEUWHNipyuE7XAj09Cy
4K4WgURI1b+7v2ZyNXLlTeiaqX32T5c6vODfL/VfHv/9UiebQeQLo6n+Taoz1TXaXzarv3yx3yuY
KXQBKPEky0GRTXHzvZ7nEidjzviv3PsPkAQMMv9H/fLDE59Kt5+u9AEYZFno9NOLbO1jl7iXjkUs
TQMqxExOrXjtdcIKS1ZVEdgmCcFiWnHIR04rWJ6gkpKFPq4T/V1c6huhIxS5TTdVFuhb3ZzcqyNh
X3nDIl51r6nVQJon4gdxM/LMmZhlIF8UaVFb4nJAPdIUNN2oY2R/V4nQxkrECUa0umFREKrxy7+h
npHS1SgQ3JoU/4+789qRG8u27a9c3Hc26M0FzgvJYHibLjJfiLQ0Qe/Jr7+DqqMjd9CNei1I6FZJ
ilQwg9x7r7XmHHOXNxmSxpRstxskAbVEzNjy+FTaTJYzK4CSyGj0QF/0uHmnsoRgYKF11owXKwWW
OgjMngLCq3oyBAzrzSpVr+GU2w4c3Jv5ffYtro26H+6sYFrELW/0Jm17ZSQfIHF1oz2HArKlqLjq
lYjxhSpo6g+1TiqWAlcl+8om3Ds4fASw77c8vghWR+Qr0MRvVl44XobKSTK8Cwx/NzWKM93AHuJC
EWRlG+sBvTi5Pna9sfZZOYboto5k6HeWEO0x3LpqPawTE3ESn5U0Bq5kwu/EBBJKk63Jo9vr00sd
j8sg789jAS7tppOdxcCGfDphTB79PsJwnD/6YnGlwbqrqJXKqXRYYmwdZXc27vS2gvyPCqFtV1lo
nU1czUCzvb6PF5M5vpUB2ByUJEGggEWCFhmLy0JQX41U24RZnjkjlmlf1x+S2UOdYKYWASiUqFcX
QYVT9BahskhJlL8p7A+C8WD1o7/prMBAMqFxyqyuVnaIs/d0Nv0NJLuxv+cIsRMZAU7DtCIjPCP2
lxZ+XlswdTq6sTPggpOJ+JsKxmojw0Uap1jNHVpGRzVK/9F6a9qHimrQBjRUS1f+g4hCNP6YI/zx
+p/WOfHHFOF3vbVimhwhfoRc/ljnWBtBDkgqyyCMAEYM39c56V8zsIXOEH0fiWT3vyVJ1P/UUPzy
zvXfFrr2lgdddNO6VSmr6d5vaIAX6KgzNXtKJ+kYlY9RJq5LhbPjrfPSUl2V5JFYreDVFQkHbKQJ
OUuTgn9egkU6KZsphIqiE8A1gUrCoHlTrhq+waQUK9aBz7CcPMUYTkOTkeH9hBW0+ApaFiZqBJEZ
gMnj3asYEGITxktUlZTAPUaRbMUbuVGYG4mCdxvlmgyhNJXy6zS05jpTCVgYXnxdum2yPkLGa6AL
G3KEYGZLwqEuMC4uYBSEtdiiWbQ+Qsr8YYLTFLQReuwKVnshbOs03GRaAHVLkDJHDn35EDRt+4/u
YjJXY6dloiWLpKr+h2eD3v/vZ4A/Xv/j2cC6wLl1FvR+IxP9EBjJ/5KJJwCuJ4vfH4Afz4Zo8RzN
2zMDNSzeP54N5LoKUwdRU+cEpHn89jdOATxtf5wCfn7rHLt/PQWoYh0KoxzBzmUeT/7j6Goauyve
SH/EE0WLHJAlzSKQOwXSViQW8ioCcAADYq0PNOt0nKtnWVnCwpDCgx4RyZpz+JU0fxkPysmyVnTX
EfJXVOAykpgWeO2qvSImQWhCW4AqlQQxWy33/W7gUcMD0dS78ls8dfdY38fmloyPjXWukaK8yBlq
DmsfnVokxfr7bUeyaUCwzdV4Ga/VY3wZ19JDXazqI3lQR/KPwnvrob3qxwgRDzDVPkDPgOsUk3MU
vQIwg5am0yIAqtzzdZtNtnhGDnqOH8MDwNKNgip5i0WSWKd2r68RwsNZXwyr/GFEZtx7AvLFbEbv
OUPI2IEObIbGcJoNXtIV8xd2MOHdqtxCdUQag+htcWl2Ttu+dTff0YsDbUfG7S1uTgJLsyMn+PIx
uBjXpHMy873sLtjPRt1rhGP8YSg7VFgYtsyvKdkZvLJbRrM0oQMw9JTLCBOs9dQhWCK+khRWWmJx
iH+MvjKG0GpXtpmD3RpYeZ8hfcEvMONGEROAWE6yFX2wIHjp0WbfjesIWTSnFVhOfr0uaEAEMPI6
4a4lSu8rahZpvcrrFXLHiSroYlQOQAo7D0/5KSkPHT5kOEQ0wxwkD6Y9464tJ7kEwVYM0Y0krzBK
hXNXnNQKni1prWTqlONdfEO1BOr6A5JS5skfuD6I9QQXDt573fAr4XJ74NREP3HN+bObdTOteztX
9KMg29IRq/fppwwdhCTM9llOd+NJfG7eTAHHuZO+aKsYM9tDsMBvjsAsVh3zi4UxJYLdciaRg+Id
u4Dlb3XJC0p79D/l56H1wjlmNHiYfwelnAiZmvQdEqdYPJVF+0xiEjlQGrzSYHfTMMNzQyDBrek7
3qpt3AAAISOTATw3giO1nFLFhdpuxHqvmpskfSySw806t9UiMJZdurpZuq36D62AcntbY5bkRiMK
UrpkZzX28tbmr6UesTSMoqUH0TYGW+4ccH21v+ZQbYqzJKSyFqWyAJepOckqJSwYtYd43JQndUcP
Z211O6I2biR0ysvpy2TgQNQC52Wa5dmLjlJdem0OPqgD8PtF5Ji33UDGgI5nv2Oyvbc+pX0GRCUg
QGAxBB64wNu7tOe/EW7I5jl8CSffmejVTbPsF/6W01ym2jayp/7+9lzfW191swhUp3pEM0vHaSge
O8NFq97SK+wJbGRTlRatKds9t10R3pvFtdiYELLOGHpEWE+f45vfffVvPeIAR43p++M7Xk/DOSfD
fBMJrkR3cxHRfSowDMU6hhtC3yPPFJy7jbjtz5ZqMrnJPktKHpYFZ6rkQ0McCQ17DHxjLXl+wZ0q
LGnhAkRbVELsdZEODJeaJf6AgwsbRooOdMCTmwdwhg14hf5QQbUeX8dlF56mLnvQleWWbvY/ur6G
eiLOJ0+LQ+V/Eu+y7/2+t4q/v/7H3srRUjZwtfw16qPC/dFKArrC5vq/Ov3oF/3yJ9+PnTPzj/we
cVbF/JWt/je2VuN/qa9/fuPyb/NBLWxU2c/7YUVji5FN0wI1wIKPHANMkzytzKAwF2M8970tNrNC
vz1NA6AL9UY0RKEjG6dJhE4qLD1R+iyVTa4ccGmVWafsB0RsYyAsBOo5qS4wIISr2MpcWcG70OQk
Y+JMwju7S26s6gVDlEmS97FseipBXaE5kI8XNIwYtcfQYNW8jR+SCrI9V3yaz0xwaLrWiOvTMW9W
XTdq4KHFLvZkNU9e2pQ9ScvGTVASboXU9xDLybrWkL5LMD+Sh4ERgaE9j5JOdMaxpwoX8kteHK3+
tVDQsiFgPtBztJWWyFQ+wXukQV4WAQFPKsm0OfUI9j/5gZGYiBMUxRR7NpH9B2AAbaTfH5g/Xv/9
gZH+NSvav59EZ+nK9+dFQgoG7tmSqeMQxP+Ke+ZNGJjYZJm27W/6Emy5HFItYG26OpOg/8YDg03t
j7Poz++cr/frWVSzhHAyjaJaKfN8x5ouUgGYWAZviMleUT66vtnPBisixuxOvuAzY1ZDqJX1PMng
jtWJzs5kEaUywibJTr0pe0UfLvri/ZZlq6ThdkwInvDDZa6Lbomp3qr7e63E9c8YearvwWTbsfao
T407kvXs02EIBRgg9acVC7ZRrVMDiyvUwZZwBxLoxGlNvp2jqvli6h+NW20XdXMY627Z989D3a+n
aVtPgHDD5zHs95VSfRmZBNNLWJTxvK00DSKBnToQD1O95RbO8LCKvICWTy3gcJIz8iS14dRMguXI
OWxfoSGaN16HvRffaONowrOZo5WVfMvtAypCkQ040Wjomj4SLuErk0ntSwk27ORH+Vbc9aEBJFNi
FqLjUy85LqA46wX/To2YVodmt416vlTXD450Qx2WVEbkpvKo3Guh7wrMrBW0oj4Ygjb34iH0gtCP
3vLA1Nf/5CeWLYoOBs4ULB+0NP59CxlF1u9P7B+v//7EygRISUT7EsZrkaf7sz9lJrSzyc3Aju/6
mB/l4wzwwPyuY5uhs8KD9NMepyn0OefA4NnU8vckmvO68Lsm7OdL/x3xFbA3iGZSDKs6SwcYfGnA
Aa6swsrNp9uh05FK9ggTfABMFWoHTbjtkkD7CsViEXe0BIPMMyP8JVXqROwa/ZisYg0Iu8U0ezqV
QrIxjPpuksnGZIDXYk3MX01pn+D6ym8fwRBSmjI2NohFjaxq3SdVbxt5u69Av8r9Q9kUpzYuN6OW
uaJa4ImEsChW13EkZL0pAMHe2sLNzGBlWKCf6s71RwgbZP+0DQQgqzwZZGQgY5hKYmz07ImOCeE8
FRmYeDWtuPPvi1oHsBio61ZPLrV+L4LE8LN008/9aLVFdR8NsW1RvUwYLcvC3+JLh0CFHKMMx8kp
htu7nBUudpDRCSQSSNkvrbl9ndDHrueGtj5/KY0edzE3u2W63sXc/pbpg2dqvZascSPQH4/HHn7X
4ERVtKmlkgsNz6l4SAwKN7rrE112wSSrnVTBnMsBAPg50YofaMnLtJ0SUpFFv30NRv/SZHXt4DQe
kDUNO3FEhJ5X0fl2g8ol3ixWKKQpsekNrQh90HQtAYePls9l34wJqwfNDccIEFXhhVFVe3qXeNzJ
AxO0YSkSh5EknH2QwvKseHKmfnaivO6bDC8TIoIKH30Supn6ZsmjZ+QNvBOZvAwyyYVobmTHd4ZM
RVuTCTV22wJ6ViHGD5ml7TWTqb9sZehNouSrx6Bey9qi4BA0xAB3aTTUzOsz/K55/FmpIdqCjmDb
bHqwxsBrxPi19CW3TcmhtwA0m8VLkcqPPkE1opWexZhAwTHP5UWe82VyP1h0Zn4KVMst22CLtneX
ienaL6k8tMEelHwv1eo5LaPzP3x1NHWFITGaPQSs/2F1nBvBvwCQaFDJv77+x+rIovvfs+KfTzMs
jQjXWTNllLEz6OPnQbIqk+z5Pyb5XzprwJd4FSNv6xtQ8W+dZmjI/W9r4483Ls0Cwp8Egn05GcVU
ZtiYxsnLB5jyGpEpDTmP2z5BZaCTOu2kyYIwCcGKHIBoUEzV1/AaRatxXz036/Gxv/Cc5171NIvj
Mk8NqPqd8oIB7TO7HaeV/5zpGxa/OSGr3U+k9y5FyN3Ra+XhHlFHm4aScgT1c5hA/MkX5VokXucB
TkQNtsD3e8GQduRg86gFzK7thpRlADsr2MyDPb0ReZE/CJdyic89fUjPQeFobyjgn5o1eRKG8ICY
Pnj1z+Q3S7vZnmbItuWZuTO+3JAnTgsJbV+0lE/JVliQhBXwHwEpTK37PrxFn8JCPZXMEWFu0zaZ
bEled+UiqSaXvho1+Q2QauOJ02soEFkxrYuraDCF3A6DF33hZxTPfeFYssMO0uirqVzTEwKOzpvH
ITbY6b7ZZhCrmUWpLhoftD4mg6rz9JQc633L9VR3oGfP9YteIrhBrGdXx5lNBXVqK60IwtiwmvQl
S96Cn32wzgenRcfJJ4ULqXzAGMCvC/T6T3VpYxEoysX0RpekVG1Ueejwk+FxQoTY+o+VeIkICIMz
iR/8jmt9g22OFU0nhoTTLUZjk2mVY6Eu7nmP9O24gH7fc4hcabd4hZEeYzQXPZBtMa/aNjyEbvDy
eEX+u/kQ+q2HD5KZI4JIvNSscnihx80sRUVvBQ2K4L0Z7AINPHRHR7gjSJkd99wNzHtvtLWcKHqq
45U6rgSOgfVOW00Jsz5CFciO6K/mawSfNtgh7ExfyIUOXgR1Ofnb0Dfd6imim9ivy/xS5863mapn
aK8CuPkzWqzwKJ/K2A052sbvXB7p8Pvm7raVcED0S0ShI2xMVHWrsjvS4OylTaR4cB3kB8acSECR
WmGSV1zf3A53zbG6wyC5Z+sHkmsryV4Y0Rvtms0cuoRBSSQ8dhHStjNJ0vUS/RIF5zTcV7fdmC1D
HwIz+qHoUOyCA/OaCkAUHu/8MTqMX8l9ci9/9Y/pJT/QyF439+kQfDbL+khG3L0q29FH9CwAIfed
+ilAZJbZzUt9rE9tuOzOcbLQPvv4UtT2SEhKuAhSwtANbqzukV7sdBAe/DtSzW/hlu4ojko0WZs4
WxRgqi7WJ71m/a14EWv0JMzV7XEVeWXtxhdeQjYY/N2SFiv6sCvY98dUtpnOQoEomCER4Se7sBhM
IioKGq8yIE231RbKl/RVPQb3IDWgdPH2E69CviW5sBOaL6pvvsQcnKZtnDnoyiJTT/ZGLzz0VxEU
tY25jfMOPzECG2de5BNj/yq+V1/8ugBY5j9hGuWiPHp9KNY8pNArtXGGy3j0V0SrEVM4+/wiVMDw
j8/yO2o0sBWyio7RQ5XP4BwiBhPz19ldmh/MI98M/j3ceYTB5YW5EiPg7tGDcKNDC6qhs+wexCm/
kxLY1o8H8uBqhTMPUGObex8CPpt8TzMTt8Fj9NwccNxHbgyQ8DSHX4k0V+CkkaB5zK/5dTyaIQsE
qXfqvb4zd9JF/dA/xGeG/xiRHwpcyA+UZTc+mtilNCO/jqArfvrDJv3kxwO3Yf45vUUv+T6++wsR
m760n/nNNp5UUBOfrCoiZwEyfQZucoVlmpydM9rHuxl294aqk8mIRAQjNPx0V5NL+mIZO+QWU7gZ
tLtSdJUH02u5b+eoEiiANPsnu9I9itVhshFuoAbM9hpZKeAvkZO+MJW/UfI9EjfWn0YGOD2iPVvz
nZnE3SfolJy4dgATSZVD4330Wnd4HNSNxp2jOqn5bk1O/lxVOx/PBcMKpgzP0uvt2r1g8dj6l8C8
JyDa189auzKZUErrNP1oynWJsbjY18Juknha7Sbb9UANLtYHg0vLDT/JpuC2piKdgvVNRBe1Dd5l
prKL5Kzj9jzEK0U5xzrXsUgIbufUlzpGurC0a0GmGqyPfkZDSEtx9Eb60ofCjrfNuXuosQfrJ616
MYZNg+jkVt2RD6Cp3x4iBjv914jpFjK4MacRaPcWRYdTPvlO3nn9NtyoT6n7oEV8CBs1XErAjCzH
rO7LXrNbWndpeeQbMt6bK7TYD+NT2B4jdAuDsavfwk+rd8hogEonYn10myVBjFcSC5uL9KC+ga6z
VBSi718Novjx3uI7DXvYbO6aM6088qJwnxxyY6WyohtEZrjcudWBIcqqWzZ7et287aTkBb0TsG03
NDZwwJcgMMiycrWP6TScwP22G/2lYbyVod0EjZdDHfm0nklnaH3XmjMarB4+OgoIr222ColRUbDL
yAh9gOnalTCW6bMjjlwSm4jzfLqEZCpskUiq8BrHzdSvuRC9PVR7/62WyP+BBzuuVe67fK+Qw7dS
3/KjWW4CZSHa0FcTmnxInftgZ5m78MU6ZQ/WOt4TMVGoM/mC5IbJRh/eWBs+UcTvZeKyoUPXN1xD
mnejLFio9EdOc0hETPyDyGmCQQ256fQHybF6GwPE01WwuHaeVq98qDbov2k9RrRNr7luZ6RhEi6R
fzWyfdXMdXIqIvhnTrnR3jhm1WzQZ90RF7CPE4d+ibgMQse4D/cRAaGtS/kTCSRuLbTY7cBXPwvP
4/Zm2rhbm322KTZWuM7vKrZyrvZTNuwI4ZRx77/6nz5e1y+LTTohrhg0sf8Kn/aJ8FooJLBiwcK3
RLTI+6h9zcyln24jaTMuSTp8BhSy8B9mpUAGs/kFAIyggECCXmnri4IJ2UrLdkB1P+VteewO5X0t
uwxW7dQNKaZQ8LwZJ9YNU3qTJaRCM3qltaH973LNNkuPxFUoPHvzQVnHy37rZ+tycv0DHS2oh//k
+oQwcUQoMgIpeq5zHfFvBIAA3PkLv9Ynf7z+e30CQoQsDTSr3xo0vwhj+CPm/uL/+Gv5oj+6N4rK
G2ICYQDih8j1S/cGhQIRSkgGZmOu9HdKFMSIf1Qov7z1byOMnyqUbmzyINKjEobgsVgPY+nlSYpk
ZamEri4HLoclX94ITO+tesWI2WTnxhCEKGxZ3aflSfJIxjTqRargrTOJbb7ot1VKf7SuvX4xuMyF
XB3olaULBM9dKxlqFGjtRcwCCaVTUT5vTLF7Np3gmOw/pOdHAl0id6sQZL4wX/Rppeygil7kc2XZ
HG6DjD6pF73uyV8bUKn5y2nySnNbbqpjc8zP4KtXfyX5yY6+UTfW0d+TNeO2RCwZxwLueqI68DZq
eFZMyyugB1AT2N7SDaPPOU6OQeimWouvgl1faCl73Wki61jzpnXmtkvBHtxiDalpQePXgRIFMlre
FGtzKToQmSi8Shtg+YmV2NsjUx/zLQKi5hpchOGJisu6spxRO9BJPUAqOcz52bX9dq8+7s2v+D63
y4Oxum0oEigd7lvdKeQFe7LH2LV0nmkKr61kA1loeBTFQw9Fe8JEZa4xQq71tXGJ9syRgoeMMWlj
o6FTUtJy7OopeNBP5um2tyjGujcy1XuneSOxfGu6nJZEFuWlv5M/jEUMe91WcChgIymvsFyy9iBh
9eF8mi19OLbz2XWhvlshjfZ1s0DvQSkHDessnYsFYJFzBNahsTXoDOpJ+5aHrhNK+sTJ9IOhOW/v
tu+2F2SP53wZvcR3wPMjzV1TTsQFPkx7esrZvhwOPzBmEGPhyNgIVEUw9VEn5GC7CLGw/Q/52byv
VuzUANlUdzwqL09CuuUsl1+zFX6Y8URU78HcxU9zoLIFyIutkUpz3Ss2/UXdjXO3xOU0G5RsmPdv
xRuKVeI5yK52mqd0Two9s62t+UzFmDrpMnRntwgITqQDuEe6p4HEab2blQQGZeUajMcNgEezVZ9x
d/PNh0Oxnb/tnB8vFrKFOTe92+KczXdt+FoGy5hA4+dEeDrk4ulpZEqQGism4DW+vffCGT4t5v4r
y2kD4hBOJkY2OvitzYSBir51YXJ4yYWVn5TbvSY+SxvNBzRLCjRTdvJVOHD5C8haNxp1y3gJ7mwA
OnFNd3OEbovChY+zwod1BXViU9W6JjqN+Qe5ra/sc6AyNDblyr2FLnVP2W2EaXGDx/la+2y/2Lic
DCQ+zYmVT86hCrzKNhrkrS6sdEb2dFTXrXHGBuIvcJLzKV1KZBSKPfQ8+veSckiZuw9LiqlYuEwx
G5H0XK94/neFCwWM4m7RO+2C4/6ChYg9roFe0rsTOp1qgfHJnU4M90ML4A//3CHfBZBZJvAoqFLe
+T6iWLV7zFQHCBbn5szJn8jj4MTf5bcHqqNdeKnBo/QuePdn5qzLfiXFW5PTPXW4nfBN45I6aVth
quP4eF9v2YTdDxory8oVz9FjshM3rI7aRXRuNFjEDXyftbgUPIx1z1hYOONMij1esOc5bLJzPtVS
P4Jcd/urf0fdRKkjXrPH4lF/94/xITiZ72hnL+El+Igv+T18Hf86vFpfiDfyD3HX39cneccHecDa
tjE+KQtW/nbacxLb3TgdfFSXCoafG65ge/CZEVwYT0hWkF45t2Sn3NYkf79i8kaUzIElm05Tdkln
kJNbP5EMtoNQs+m9wXnaPR0Or9UcweDLzteAsHdrUaHvESKeoSFTxDCJutmq3Xr1FTwT4pIXaHhP
6MRRSFO+actmEWNEUq/6Nfi41TCW3xlT7ZVN9TircUEPvmoVAQDDolwHHyrUno8YzTN9C3gKl3xt
LMmtbldnk4/4ExG09NBRIPZd58JCdbB6CwQHmGQxLCIfD6Z5+WlTP/3l9/g/WZue8ihr6v/6vxLb
709zDfKogHuxy6rIVpl6fpux/ty7MySjz9siJncMS7rTB/BgbfPIKV09Tg5gE/uw22z+yWcm9JIQ
zkwm83OEIgeLf3Nm4gz0p2ni99d/PzN9yyRG2TjHHc+azN9EHaICBXm2a4A3/aWtqyAk/gn4/GPe
Jc2Ta2SUJtaJvykl5oD2y32hqTOA5acL/3bf/HRiSsm/Mrtc6VcyK/ktpaas6OfxVj/qLr1LWgyK
Wn4RBZX6BvVaTm83rDcpR3krJj29DdjVrpqvIwBT7B47ZyxablOVb7hqXUZpx0goVqk1vSRGuKzV
/N60usd4zDygHu8gDNDDSc5QbatSWGjQFfRbfdCVwTHlq3LDzKNgxmvUTazJ61iWaSWamGOrtZyr
DLc/fI5VRZgsel9zfQHFnKi110BOjIdSq4k8qTvT9imGSmozhihOJjyE3VeSpUTAS8s+ZNnFXKAI
TIMYqE9SutXV9z4OnKGNVkMhb/xqISQkPgw6MSL4U8lDFCJWCp4lwx06IIhliFMp0aabI88yj/qb
4iNH+8Fn4WH5v1dnUYiPOqRCJVLOcpFBeDUJbFZZ1ECaWNoxMsy7Qm7WdeYfGmQnN+QnXabuoqlp
bR1hSpqwHhpBJ64Vqm2DvkQN/RKLykMn5p4x1A9mMyJFpJbVakp5fQInVhv0gnByyuoDB3pvCBtm
mNZz0qFGFSHCI4dlGkGIQTCKXsP6TqYnCm16OGZ9lIpqU8sdQmt68J0SIZmkvangDddpXTA1dkNY
zrXBsFFqJVDY+jENgdfr5H4k9SkT8/shEbYGVNxJZLgucFWtBKWva7iagpTNADbuuPb71iuL9oQ9
2R2jYdWNA3lB1raU6kvGKakNwbj4gehZffDiy8ZORCepN+GTljB/mFL6QFWh1LYsEP/m4+xt2vzQ
xcFGIntyKn2vvAn7XH+sjClbDoKlUQcXgGj8snhuSNo0OH0JoekO6EBbwoJiTTlMvbUYsug4VaMb
htHWGK19rUPga407FXu91NE8SMab+09eLyXNgsCM8ZGELd389zOwed37o8b8/fXf10sIlrOMHHr9
XxGLvPKHqAcOxjz/YqSlzP//c435s4/sJ3WAimYNkQ9Fq/oNE/03BD1oDv5YLX++bN4jf/7Taqkl
jKVjboFV9q4cx013hQxGqSiLy36T+GhmYx5GL8Ntm2NteAdSQPynQ0NtIBsX1uyeDhTsdIDNNb1V
aYcMrRoO9b5610hOSoWdEixgyNJsuRmucEd7g+Ky1jyUOtYRwGr2BbtRBpTI1ACaC0c9yeV/O4bt
l6ugzAeLQ/lmuQlzgGxWnkpLy3xo2eqnVTodyxQYwmdNK7cXOdAtbtIGNFtRnLV8hy+6Dpg6LX0L
2seuk3YdmoRwWEb+QgFirVw65KrDMQzJD3Oyd0TLkhRCxdXuJ9J6wWOL9zkyOYYvBT2s5jpI7hWL
iP1IKeR8fDBh0J6twRNwgpSudMfUx+hD3CknhZ7YoC3gVAKbkogTiZwGPbayQWZQcdJKiy9GLS68
DHfaxkdKeWUtPhrM9kBlfIg5r5ZdDWXtAO56HSLgpY4lowVJ8D3+7y/xVXWmncq+5Qr2tEOZkaNz
tbP76FKsrff60Uer/JgPLgBS4TI84bAP6G9T9RmUtBRD2XQRv5oddrSYQfl+IGbog+Flw0hteDLV
u6msvQ6zXUkp/DY9CQt+uYzvGHBlT6aCqPEQcNTHHkc3381PdLrBE55EakjKG2YSJ2PDRKSwpS88
reo1IZj8tkZXHpxieL3CXK45oUcuCrnrULjlySsAR0zku8ShQ2281bEX3AfQNQJcBgvlPOLbX930
adkgBgmIiqKjmpBBD70kYOpH2pwrs30k7vClwOPOLkizq/pgbeec+WJHcDN0kH7B1JIZBverYWCb
vAaMBOP2QaUcFASo2RaoauRfjwPaqjDTIU2W0bYKPYVurjEcLb/EUnwGLP3OIZtoGXCt5l0JITxx
rfBJMA6NeN9P6bmUP8L8kRyDsafXh7il4z4ymQ0L3IufphsEG3Y/HRW58Sim5B7XbC045xlVIkV1
qeTjfBtTAj4PKjzuoKKBiO9du3QpOg7E99VFk59rSDT1Ivft6WW8f31waHwDzKZRTFObRozgxK/B
aZwF59AI0ZIDTK3JTVUc81338Dnxs34aab0IUDZo1H8Vlb2kFmmGV7EhWBIhPKHoUFOomtJjvACG
4VseNAVS3rkcL1zS4T6l27FyDIrdw+J5t1guqdeXSxuwTLECdY64PWj20xLUmWNCRxC8q7B6E7Yo
BO3xHK7VwrWGe3Ku+CJDEjlj5GLcqujeFptpj/FjW5yHB4nv+7HZ69i6GWc7KrdFct/JoGNlPrWW
Uxo0bWsyvMCLAfDCoKMYVNNV5UOGKRZkHzPQ5En59jMmFJk6sXUQ1QLuPhbBHb3YlBhBnl/cXwdY
BTMCJfIkr3gnsEz2aCIbNGqflNM/eX/E3K8b5GQSszKzAb5d6vvw/4LP3H1tXv+74Xp4TT//6/+K
Mnq43/fHP17/fX8U0YLMPmqSCjA+yj/nJYj/Qo6ClXrWaPylkvvRgpUo8aCxIbyD4TzL7n4UFChE
8F8hopO+qev+TguWZK0/tsif3znF5q9bpFGIUldHWb7SGsbNjPFhGyoYXsG1GAvOtmOe3ssdDNo3
em5ifV9QSleVl1b6uoGV2esRNAD5PRjeEvmQRW9eLy4YD0bivZHep0w6Wu7/DGfEquOZCekPGsjr
OsFD0cp6FXsqhpReDK44otUjFGAUBwskD9EmfCXt4JLTH3oE8cOSiGeCqV94h+HYvk9h49zMk/GU
heQ3qtqdzkm7VUIiEArLFUN/d5uWihkd+ognH2GdTKeVqertJVoQ6b413mbmrwdDDV5viykHkWC4
ItzyfNsoTwmLrpBeuvEF99Fw65co5tdjsBBHycVU4qjvtCKfcIotjL3Vl4sGNYuxrswD5JX4i2iX
icW6Txc9CPdgX5q+3WfDa4vI5CS4X5EbwekVbWaRrDWBw7xeOzTbYqsdFH4Ir5PIy+YoPyVnpRlP
lgJJeDxJh7LfZFvhtViJHyqR8hXIecIMYht0kjOe+HXuc3B4k2mVo3TE4JIKwSoYoAwhjlcvrSLQ
ON3XcI2CcO6O3w+zTmebt8lC1Un3IgtR0phjnQgpiC02eOsrNzdxYpKo90KAMn341haQp/Avj0Bh
VfvWEmkK60ntHFnQj2H+ps5duvyt7D2uUF8qLNdj4CN5pn7y1cO4U8DOjsdoOWylBzIe3GnR72Qv
+MiyI4Pb7LbUQjjJ1F0x6X8IjJYc9JF73Ak59iDTFggPEq9pwXC2r8O10ssS+FbuwoFarRmDZZoX
y3/yUiZKsxl6hknIxpyh+29bI8o8lPl1nPTH678vZYiB54YI9EjWDBY0Xvn9qE9iOrI11P1IhNXf
w9Q1+leQ8hRAefRNfhknqaopKyI2A3T8RGb9nbXMmA0tv6FTfrpyZRb6/XLaV03f1+KKXCPjJh/q
SDEfszKhj2n0u7qpn6VAWRnEfKY5ms1mQp+SL8n6dhst8EqmA0JG3GgMIEgKt2WWB1uzyO4IQHjS
w/hI2KW41acbogA49VH4OkafRsv61pjkAJYhzdK4bA6l1e6btHxsbkgT1HShIXGqI6K923PmDyCd
mtaNq/wtCvzDYAavUaIdazE5jVruZT6w9XKuBHK0MpTRWnwYaoPTbfVp1c0uKS3Jy/WxuBg3le51
jWi2mYERNYdZE4KE0P5/7s5sSW003aJPpA7NErdoAsQMCQk3RI6aJ9DI058ld1eUXe7oE3VbYber
y65Mk4mk/xv2XhunIdG25Y0FUa1ArDawJQa85ozEVtLWBV8wSNUMuWdHUXBa506mBQjT0As/0Q3H
4jFT433Wy//ofSw3ABTU8VxGp2n8PzeQqHCd/XYD/frxP91AmLFl+Cr/EYb+cgMpnPlwB36Qh8Yt
8J/FACRk4h64Uf6jC/2pGFB0DGPMHf8NZflbaQ+kPnEv/n4L/fnaJ3+pBvSwnGS8EkyN94dJuLGw
EmgaS8F9SjATB7vobo68e9rG1L+K0Uyld2tKlEZp5D0a81BL5LujdiqScF/dAm8icPlHqmg1lJ3y
J9w9pVFXfU2vWLFiNZdtHQ+2SBsxOQX97vGDmwbBMYzpBqN0IdOgYks2vIgN4FzY6N/tDTik7jUI
BxcIm3mN0VTyiys4sLg5Ny/s774kbTVBRfmlRnaKKTZfgo+MT+pG/5BJJCb5eMxMAUr2QfGsusY1
/+5Di9+Y7GAXxGyUt+IH3U/HguqxR7Ud3wnc5ISWL3eFKMw5I6i0XAic2JHXXcpoTlyRGTn6Z13Y
yppzeR5VuwSxlG43nYfNpi7hSiJH2d+8eqkvKMav5eY5RXbS2ME1eRl3qMqe4qSeJSsZwYcPwBDY
fPktXGHn1c45ZUfIEsUqK3T0OIuEHbrSSehqe3zAsKDEC61OlO/z4CTwXyoyX4/4WT8kaSoGri6o
h5a0USN5y8iqUXeCr2efD520UDjqqG5Zsue3ab597JFaIhZTq6liojpl2eiymG5VSxI22Py0nFVo
6LCxViZzQkzl8FWAUPt0Jfq0yazYN/qUfj+YdfvqvhRZ/kSvDS8mmGEft+kpbb4f0/zSfppv+hfK
Tm2m+cZhcgjWxUn35IX0iiGAhX6gjyOQVDkJXEjyQhygAk1bO8gdMkkVEKeZ3Wkuj7kJD2PNGUNP
x8y4MZaU/8PMj6T18SMQc35XbwN7LuX4vO8kxj0+I4v2xzACki+uAWMgaZhxqdeHdkbP2ljC4KIU
yHKnHb9U8NpTIq/5bPzEUU9MKp+cuU57t0lNfboEpbIS5Q8nG8z+m/7VYOtvHJSNuapfo5NxiE4E
6ZgQRYupeU2XsqdsuoUww4G9m8wyHznxRdqqa+ilQL3egdVhn1QuoAs+cWRuteOwf35mtIIypqpl
+RGz3RfskKEMIifDIgW8uYovqPzu2ox8c9DjU8TSC4ae5HY4xYJ/ccgZczMHPj8yacK5SfmYspL2
Mkf+6ohCl60Y1VOWYw2ZR4A+WOtmB4ExcK86RLFGLxrTFZTVusfGQHt/+gI1nrmteEciNJSd01JF
iwW5pnMwlFk1l3v3ETtmsTKBxyoHkxB4OJsq7ACrmxtvg43ikeikfC2te2PabYlGMGVr8iY48QYN
9rjQDhNLea83iMr9W0emtcWeg9SFs8F8BrDgu7BOkHJLvv6lWpr/JNv6asYfkmQZkjWngehetBm+
/H/nWhCOzU7/YamL4bu8qLlzryl4EalaGfSS2xw2LMv2+j14MbKRQxAToU3b3Fnm9tZZBUrboZvl
B81n/LEiclaZsYNHJjFwAy9utrInzCJ2trHmqwcEaAi3ZpMrq2d7nyOas9yoZfecmU8rC0moEtr1
k11/JDsTGIHFDOzUE+5melTpJFYmyiq07cQYYPbuv03UrqU4zxpf+6pAIHoxqu80er2hqxPt5GK8
JYheKwdIRqLx7WfEwbvOmw/DqLarWWNNPikW0h/L2PrEC45GlTLpatUrMXWlw459DPQmtMJYa7Bu
GXLxZMovylXcGC/M1BWMAytpIFiKb5WjPN7jihpqBGYiS2yhJ8jD2gxOYXsKULVV5o9naTzLSKAq
po+PSLgO0bWNZ3AzS1VByn/pUH+hHwcrFz7HjS2JvTJL5pj7qCXft/Cbu60PbtFKjE64zr1U2WHY
TzgPzPtOGUPWVGuCQF1EhLxVardCphjc6TeOvelL9y2gge741MmHkflykiuqZfP2JoIDnUPx55kC
ENh45c8CzWE21jRWKXllsugm+HEO1SuPfwTF1VLYQbaZ3oklYaec06tkH1Gxe16NU5DszZrkG1ZK
GQRbO8QgqTGcTWf6fYeIshEWCK+5D5TMrwInuc/4ZkxW4utjeX/TjNe6WsuwAAjsOfQVu7zhgGnU
ikgGuW1D9u1gRbKLFh1I6humE0+NLUR+ZesEpPd0fMvJDCnPQuehTqxzC2/0tKq/82DRFLOy9vLk
EzCJfl+gSNF2GTknj7m4vMlTVCxCvSZqFDSGPBtmMiCKHcp+v7+qs6K2stoydP7kfk1s+f3+lbjh
Ir22VegIU37fktx8lXvRJjqUUIGTw30l+vHi7kGE9YtNtUnDeYLD5L1/kWfty3M0JzCxe+TjPA7B
J8NJPucYZjoVECSoIyO4QW9+7vzGR/ewNbbm2pg/ZuFKuiTv+dMhpQn+5lf1lYFxGL0UbzVQ9R3G
DPtmR4t0ExJ+MMqFpgWeL7TK4rS4oiHdTd6ZvtoZKTazzIO/CglhKn7qy9J/CGiSxEtCoI7D6GBT
OzqPm/Vz0S/0JZv2ykvf9SM4jnyWIdC4vwWXcjHwt8lOudL94WC+Bkfx48FbilbJM+L5gzNnjgEt
ndZrjaNrhhrVGNktzbaZpwgqmJ+Yc45yVovJHCIcx863/jHYMiKydf8mvUGM25dgXQnI4TLx+se0
2AqEAiI6uLHxc1NCZo8tmT1YE7ahjpgEmJrdWwtzJtvI+fcvon8b8xN5tL31FPywLdbmpdzFTjVD
e2ubDycSVgHl0zQ7qH6+GOam+5gTG4QORehwI0/TdXY0CN6JT9GcwDiChGLCjCSHLG2sysK38X1f
cyh6YCb8O1GIwJJ3qFwO8an76LVp7QGP5WKIF+Hi/hIuog1p1lthDq9/lq7iF97aPYGAK/UHkDV7
R1KLivsenUZaz4WRCStTihn8k2ymiRaKsdl4imbx3wufAtGRZxLzVrc94S2H/Et8L1+SDSvvnezn
Ox5+5ln1n1/tqhgz9BbZJjmI5+G9e8+RmvL8/icPBCQdX7sMyh7RAhOB/zkQoAn/bbb528f/0c9I
/5IVCVoqXdIfEXV/DASw+qsKgHyYGz+iYH/RSsjk2TH5RNyi/RUuxZqdfGxIACOblZiJv7H/w/38
XxaAP3/t2l8WgGl6B4/WZhUdO2uu0bTLg48hPVJvreGgGQHt/CREhaNlLECrUyI4o1nU9LITYCRN
dfjJuSTd59Ebv1GcslM613f6TqPMU3fqLl1q0/5DT/GjeDk7J+6WD+1A4NvquRF3tDub8uP2Vl8U
CjkRiHh/oV1/Ivyb+NG7aSXn6H2y/MzOxjE7Z+/UgNwIxXtxLt6Fz+Jct7MdvtPsXd+rexKfj7qj
zNV15hczed3tMJoGoZsgC7yQhSnN74i/xH2IZx7kzRy5LCrRmjxNdSHz9O6XbN/yrUglSC1owVrk
n6O8lGxmtKigdR47MZ0FtZt/kiPXCOtb0rhlwspSj1cPUbaG2lXszpBaW08Dl3oc1FT3phcUAqwv
5QVEzrhx6N+UZgCh4OraWUaPHi/yV0iK6kwf2OCwDSucDoq1zqFgbATBytGEpceQmJqmAR9kunnm
GikzUo3Ugahalgo8I8yEhg0OVI9mk/L1HrIr7VdDdu6y8+S2Ke64DfrGihUWV1jySJClkrTS6XL9
glMDFSjn+WT3XAzu+VxPt+0UfxubujGHFpQ85SEgdesIPHvKLJUlcDG9HgVnQlVEZ8Z4iF85QsKH
hb5VviCz3LqjvjJbFfwIFvEmWJALRohb5N1n6vyGm0d4YzbLF6k5eH5MyPLz3CeLjoi8p2es2sXd
UYh9DdfGztjlJ2EVvk1WWJkQtgXz8HtS+Y9mLsjXMNxo8YqPZ3+IIO65C4jMey7Kk/gqv+bVD9YC
yr10nSPKpSRizVWp4LvsYZls432zVKjJRm5Ww7yZtZlJrG8yb9xgXi+ktbw1P/Nzeh4umI+OzaXf
kWW30A/5d3y6o5P+JlZoIdNPAdk/gD4HgPbDpwRxxSpip9MssZzK89QfNuDGPXkzWRFcREkXnqRd
zZGK/3kGImYuBdPybOwna1D3pbYS+8UQzNiXArvCImnmlqF6GpY+6JmmWxKrhxqSrlYd9a7I8A7B
tfqKro8XvJEkNLgbIlNHNbNr4t+3r5tjwf3bu8kbimuWjfTtiRVc2fjyJqkXky8KDjmEWZs3siJ8
z+mZYAvFKZWP0nN+r/f1t6mjieX752oxm81pfw6u0ZXs2hU7AWDvw6rZiSvdeh/3rqyM2W8X4azw
QtL8bnO4+hsJZyflg4ux0h2dViUGS3ZrDlIeR9pK2+LMimA72Q6zcJG4OT4M4KVW4Yy/stxDCsrZ
Z3UOdAwF0eu6PiJnoUfOruDkMZ9QX78EC8oaD8+7w4WG2valo/6XLQrniC/7dbISVs9FsaypD1pL
Z0swRr0pi4Z/Q16DWlp0H8v+RDFhRVDQrsKVutwZNuKcy3N2WyrrMQTjK/CI2vNvpCJWFhGF/Ao1
fSpZztMZlsHF+GZY0lNMzC8j4H0s4FcqLqoPzWlpiHztXb+IeugPEV9bO89B1bUuJVoVWI9r+Eq2
5z6aoaqiRVX8YkW3V9AFnW8Xk6T5tXDz2eYjHn8YbxHdX+eUX/nLBUtWtdzrtIDBSNGvz8xOfNpT
/aKRvUfYFpF2tUMl74uovyOwcuyTvX72PGdX5azxAxn8lm/ePM5nVby+wRfG64V243qfMZ1toqki
eYbXN/uaJc/MPBcbljO3D4lnD7GM0Vy4atdgrqzFuX6pzxSkOEFRB6AiZ5uU26FFBumRiYTQH64M
Q37o4h2Z7+toTYSShuAdaYDbEz1CpiIzHngL4/Z4PiFNkrCiHWFY+2BlWA1BlhVvnjlvfYJK1lzF
BJTsBWd7YUvJ+giUm0XGw04+PFxtpazGFTT1sUPm8CIlWHU3OdR26FUzdS3uk2nmyyvw2zMyn7Hk
vAGRmOE9XIoH1f6Qj/qGL2x0m6Fu5jlDWKMvb42JjQJ3YjFjwMvo5fxW8HWj7A43z3O+GeNQy2O4
HRa1bdPML4fd7aptajtfKq/aK5IN/Zuz5qSeYo4DVAluzWO4Wt2PV8lWmQWBQkSeMmUo797n92U8
By7BE75VRiKhNLgMcyYf4aX8NDhaTsjkKlqy7+QUncpX6YCXSVzHjUfq3xnnIrcXB+toVIrnBEa7
otPOdcvwOdNmD2YItAqHaiX5ks99RE4iz3mSF7AmaOvbUtyaS/UonOTjEwGEfJA3yRL3AUs1ck2k
ffACtnXLiCHlmCClCb/8g/uBmSOuyu4a+eSybvul8KGQxIyym8sudUf5Cj7nyBLf8q2dH8Xv226l
e6Dkdvm8JfB6eNNaKK7T+shorv400Enz/eGBwTzTS77Gh14y/feFrl7qd5IdWU+CRFw838MN/okL
qRA1nQx/5LUz3PNopyH3vSI0SG5YNNhIlOuJpyy4nr+nhid4qis5Av+s5r0TMsmEK4tHtVwj4SfT
A7G2Fa/vPBUYqNEfMwHF6fHdfyNmz9/E1/77Rks5wQcwzU9YZ2FQkCJPIGVHHI2F9F8lUvEwjCmu
Lf7D70Celt+SpzmjTyI8RUtTGkcjveWIkl0sbxt4ILQWC+EbpoXsxNfQiSjni4N+1s/IGpF25Hcr
9Ntde62vmWwRw07SHOB5laZ1FXqCXXqqb77Xlk62I7Y4hwasPymWsGv4y4BR36yw44TlyYtbPo1n
suAyzqKzZ9r7YL4DYuVFP6epY5Lq0CP74iyycqt8iTYIVFBFhABGA2VJOomRBE5Eakuol5uUb5Z0
GzM+ukU22T8ayDCusuznytKYoYXckQbCxYGh9tk7hrFWFVtX7PQGZpdR61Qne/VNfg4Hgpa2VTMX
q/kDGMOdLWq/V5cVETyFhV8zf4mdwHq7Ty/rrHL67qh0U33YC584EfNyKVzYGbFcTcfgkqnygh1S
l7dxPUzNV7mxqsYr0e7TO5KOEpn7RHjvute0xLKEIhWhKEtay1CQOunbLj3Spwcf1UViTIQOPrLS
cDWgSNP7s/rBhER8OIP20crHPqFUJMECv0Nm0c7eJ+t6skbmk7DIfRZOy2vB860TjbMzKJvVI0ml
iSt8J8f0TbiizMw3zAS54t/AQBXYYb/6l/Lr8Y6Zgo5Q358wtufT6BBOYJ2fjW1euFo5jbjhdLCK
Pj7GuLf6BJmRzU7++fbkYPJvTL27hL6TwyZ/+omSWUmy0xndZsY0xAes20L/3BD5PujFto05Oz6U
3m0TN2heEhENleTLuNFJvdKBU+kmNTDztNBtU16T6NSVNlOTb5bOjgI+NVGuoS7udQCNYXifN+1H
Fm7s4rEuHFjLjtTjTBg6S0s8Kf0AYfDdtdlncsOspEf/6E4U9BsaGGOkaqOIZ8f1P1X7E/6DXzdr
v338H50o6ESWYPC6/50Wygf+0YiOIaMjWPnfYplf92qEEiChkeG16foY3PHTXg14C1qg/6zV0N/8
jT7U+H2r9svrHjfuPy+mW3PyrLpGbmZJzm6dfU3iD2r4GkzuPnDQ69Bjl1PkwpZaEf2DYJyS+zPF
/hQhLmkyWohyHJ2pxuwx9JYhG3byhNZtHDuJZi/a5mypi/094qYqeyaEMtdzUA/L3KjdOOSYU7V2
H2fr/ObH4qLKokUSLpGYWy0P7UDaJc+1FptQTVPYK7otMXyt4/KYaKkTxMmmT21TyWaF8qWkEXmm
6lfGPFnpb07EjWp0yXd1q7Y3A8Zc1L9VbIMGGT1ohlhUux3b7mnda6bsRSMu6jDcZqJw6c10XUMp
n8bp+Bqau2SLbNFj4/xsihPgGhpNra7+4SoOJhfauCcWgWz/P7eKMkqbf71VuJ5//fg/bxVuE1H8
SUD2073C7YN2hL9W/Q/t7c8l9Giz0ceMxd9zDUkZQTNHdokI9g2F29+4WcYk0d9W0D+9cmN0wPyk
2a5jVauF1uhmRiwh2Ba8ciJ8lFpW7R+3kqxccbJlfU/5+cBDXzSTrXkD9SMNIAjuJUnteW1aspy4
Yh68mIFxMuWK9RTTnrq7edUka5y80Ly8o+LAgthFBsetrs9Ko7TCQvcMBYh9AKjhUV4akba36+q3
oWEeLxjQw4NI/W5+YFEnYeo9In5L7tSr/DRNp2OvpKchUhHjLKbpISoFlgCISRpEJTfEJXqcocoM
6IQGu+kJGR9FKCKMoDa10OHN7ohUmrRdtiqrPT69gm5T68uNMQHsUkhupjB5aJOPG1lWevMhqm6v
HCBOLrJG2cuFvujl/Kiz1lWb6pPXzFJCwa3RL4SJvtRvMi2CRE10F5JT3Qx7VY1XRYGTDr3JP3k8
ymUNdlREvKRjKfvf41EudJ7uv91pv378n3eaLnLDMMb8IYkaz54/TyUMZgTpYsf4g5D4552mSgbR
vqMFUMM0weT0T+0nSlJ0UnxKBWqv8TfhieOt9FfBFGoOHgcqsUKIUH+91cRHWQiV/ORWg/LDjFG5
5pO94FfO+OPB0GJgvY3BvVykq9b8qs2vAs9BMcweT+BP40a4D/z00uzvbPIo9nQ2BuwIBUuT4R/5
aezGncuKtINiPRnyRZZ4gAYVyRrA2VDiHsSV+saAI7NMQbOeJPjJ03T70N2IlCh4GlVwVPRvhokB
DlASGE80SsHwIjrNW/SoA4sU6VuELZu9yiL9FjBOWB8JO0llxdGVqm4uejdX6RO3yl2qyFWIP0PT
X+qFYSK7tCXq38jKexvptLhHqA+6TGV4gK4SuwGQARLvsfk208fisZBXD+U6mQkuMI6Hp67SV9nt
liXl8n7SvYwQGjTk3RTeYoRBTuAljz9vbNmzkZ8hI4kdYVcaS3yE+AW9zn2q2UmwfUpz8ItWxAIm
uaCPLQeiNhUcS4Ef3r/6wnsDMzuiYr/5gkw7+RSWoUcrYX9iS3ZCJyNBQHupd2EPS58AL6CPvugX
iADoZNIVa2NS7xge72q3tIt+XxvQVESFV8c+7PpPvu+5gdBljyesocnK/87ckI3fLVG/ffwf9z26
bpSXCCF1lbP0l+Rg3FLoyhR0ZT/8TT/naEv/4qZHJf4f3+nPmm/pXxQBOEixnY4EZJDMf+OE5ZP+
dt//8tLVvxyxHD29KT0qUP+GPp80BMN9Z+TStl17CWIJQUeL8ERhUh8IDMXatjgK9Kw36D0xC4zn
4S4RitozKEvgLImfwnNYUjycgKeuhMT4RNEgthrrT9kJOlaizfyB3jtmct8Hw6IgTY7vnTu0Hato
ml59MInUypERYTesOlyLqJPLm6PmhTNMXktVqqe5ft8Xt2IrPSbXuE6sJBMPSl/5zxjVty5Jr4+c
s7WTRK8oZXsIlLmJcGzISUaIU/t5Q2zBYCIIiCkwiEG+Kt1JI1GkALzxLNAQT2Rfi4R3XEE3CwWs
fQ+IG2mY7hhSOQ3b0r7hYRcirJ8yewON5bz69IPbxqBSuNeLgJI57iron3eUE2w5ADILjx5eCJ6i
RHT1uPP6UmRBAsl1PpHWIZmnPfMRRw+3pUwYapQ6YkHtTZTGIwgQ3k8WYb8ZyNbp0sK7h+mszI5S
waMVOcCD3D0Sq5yhUA5axCN4Aq7gCc2rhl54Sw23SgUbEOiy1gxHDO/LiXg/aDo9A2MvtP7evX7N
xJulDpBejcUzLckiVRggS+1tKSGsH9LW4yVY7FTWd53VeKNcdOK/8pDhYJ2bxKTmByHPwMdXXq1N
ZsT6TWWx3dewhQTQFknKkOal591U+ubSRgLbtTJ0n4/gRWUIQkw0IepPu9eZUU/UTdFhTjVSWJH3
+rku5cIbEvilz2cNq+nRPqfKrUm8CD2j809+YFGo6DrB4hMJg6RMF/m/umcYPv+lUPn14/94YMn/
ogbA/WKSlaUbbHR/KVR0SaQTFsm4ZG3L3/pnoUKHTOHwn4bg5wcWn5AkTGTfEqLVv7vHRR772wPr
1y997Bl+6glyaMOouZGlGkp87QpfLz+jk/JKKJsBVPI7eFM2+ccD9yIGCwyIXKiMdz9jkma4rORD
KOyxM6KqM9fhy3gYavOG+9zhqFyPo2PBLWb9dvCEWe2+ntCquaJP9gBmyNptFsNO3EmbZhHOyRBe
AAMk4vVFzD45S/kjcSfvpHg5IQqd7PLAbrhak9GPyLxae8D1KiAJxb6BeGrojhXz7kg7pPWhGjJs
7vsGaUJ+mMj9MgrieSDPROJOwDbZD736lvvAYV6WnmNVdRmpbJ7JMtdht2UDqiVglT0KVa9VwWLG
7p1yI2xZmxAvHcixpQ8QkOqQZ2/jlPnqwV46Cec68ee6B0KzJ8AuwDknvoc5kDUmeVLzlQf3WRdt
1cl3z7S7I/im3w091Ne1fMBFo6kuM9/8m8csi8HypHR2+YYyqsa/8nY3oM684P5GFvUMd9CYytIy
3pjwNvMq4tFjp/t0TTp5R25QZVHp4BK8vT5Nq0wXDJsFaqA5x4FmUAmOhhotPynGIVM+RHOV9UTU
8PcYFilMGQAn9FnsWgCWNbtEmHZIRxyOjPDUrIDGjE6eji2hMq+M5XY7vIa0U/aRv3c2WcdPm81P
p9rR1yNmcK6Fq0IjOsrKEL4uW5B0xSe74gEBgGRXH2q20bNlFtvaxFW7y0P4etT2vfSMzC+j8+2x
mDCEn+Q+SH0xzEip2HXd6Dc6T4jcUffaqmqPTfGGZliDd8TOSJ1jf1c3wbFDP7rQdsmyApaT2zlG
BKCTOJyOkUZqkFBV5KWzoVcnjGEsRAgWuE1MtYrHDFvlS384esAoaIshgVVqavFvSol/cEr6WpFa
pt9sqmiJ+KyJBKfW7eKVy+dbn1IGt/zbB99EyCnEVrF4IqSVCdPUvHCBdi2u2Sc4KmSyfKvdVvPM
C0hyAW4SRogH5lZjn56JqsbPEMBOsg3MSggvYR4GfOlzkqzxWCU+Qu4NQCNk0aCJyJW1a3QK7LLC
ysk8WlgW9LyFKCOdwGOzVOyfmBrRRLnF56QW355eB1NW0Fi56xTHJcG3izuS1Yy1tkhaUbyk7FY/
snkyZ+eA3DD/xvnasAr1dL9eZYdJib6otyZIKSfO3Rtmk622bRmia4uydSbb3ETQVa8eB+pv+O3K
Vp0BgsE4qm3SL+LuKXNwcayz9zj2nu1KfPhQqMhUh4y3YGOho9rzJ9sQfjpBowc9WJqkYWMXbrb3
K2CYzYRU+9kLEq5mGfsSak6fs69/nHIn0eeabt1aZvPIrApaDFT28A5mYfipr2EsJu/9m2b1HkVY
uhPf2TBML5oHQNVG58Rhv7ovlHZTbDK4Ed5EdnkUyOb0+TXMkEulP3LBpZVoIy5zquWt83tpQSL6
sluqfCc/WQ2pH+HDrZNZLnnKzdESR4qigxbEC9m+I01n5oj+PfQFQgEnA9IL9DwvQxez7AfIWDzJ
CZ0yT+jn9VZ/M0+wO1heQUkmay2a2P0cCyCBbMnMfCOQLEfAj0EODb1GdtvmhuImFYSZXC7EZqtz
NZvJAJNCIoWUDRhbF/mQFKaTSy5k4bANatY48Sw03xhJ2pUs+SFKYnEhHZoS1qZul4HoFCkGHK+R
Z/04q+n0wG3AusWsTP7ZFYMhg/DTiNEmpeH/GW38kE/9dbTxl4//s2IY54Q6Q3yQNKN59eeKAeCD
oVE1/GA+/DpxhzSikyw4kZi3TH4lC2rYbkbkg/IDFvG3YgX5mP9SMfz00v9qZNF0zs+wbjvAnfbN
E6nKba3asKGzqbIrtnJQtk2mEEipUVAZmEec/FJ/qm+iUx71Rb5VT0QGrTU4AM+rqtzd3nxXlBPm
gru4bcq1WK4V2TZC+w6i1rQzxesen8wo2qOyTPHCS/PoOVUXyuiMQHDP7YWbnod5LL9pAQAIGBO2
6RBWiHlmGsxAsejqLlyZFliX/eSIo/JZXjNl3ou+eAXBKaEUaP1q4ofDNpVsFFStG+P5V9fPFCLC
DRSxsrk/fbO5F9BMwSkgby+TNxIG2EM9PDEMFp0O/UKy7hm6b+QGk3xaRvQjZwrxQuaQX9xq+wGw
IOiOhTCLVioFjfN80DFYqYhEC+3RVPDaE4kP1XrSv1HrJ5M5ktIE2eiwbVntokC6faCSWAk79GNy
6oJFQO6aYrHJbI5IcyNviAvm5PlYDq+3Y3dBvEJ+osKKsXhFcc7qndIC2FXReIQfD6gAwDoey8xD
bk5S8wjLMwHwHYnPw/qiL2/UTxNbgJ042OX5BkgBMw/H2kTzQYDVRD8yGKJ24NDVVh1ve7149AdV
sW7wSu1+b0CdtqJlfDujcO86zWa1YoCk4dAUR31M+AQY6SYoAq9awrONnfRUxBn03dlJsrx9iDh8
v9lsFx9E5MS3AkbskpTGmscmVx2P0ZsdpzssNUjt3/UlyDt1w8cz9JWc4AVxubQWvmRlL0QzMz8m
PHOB4hXHp9feodZZ5gUxiMMKBvTePZ5Bx9RaO1H2NRcIgc2f8gHRD2SICJUV6AXd0taMpFuDDfcH
FgP0U5QniAiql1Kwgl07e7TvgItS9tWjqq9sp4WwbmRCNA7shE1b4v0i3oPQIrCZOZvv8rN/rnvt
acv1u2C+p4P/qLYlHStnUW4/0ZR7XOKjcgHMwVXQPQ0a/Xdu4Ps5tcKWjMYQO3RbLwv9owrfCuWE
wiZ4zBEZtIVfFyR/454EEjXHVYCqoP5m5q4jpDetQbFqA2buNCy395OSHsBCNL3PbjvllkuifdfY
WrvtKwdCiiBBKrR0OIDVNHy9nSYukorMii8GbTYDs8XzeRjQL4UkSGdnxIMKQqGnmz2nHdHVGpfK
fHiLHyvzGRDXwaBA3EyYJPDO9oLkcF4yrxz13QRgmuEshDMh7vQrnhyjttpX3D9y/pgKH4my0w0b
HUgQvD66/QSJex/ZDe6Sx/1OSCQO6v4bAjYatCY84OTAxIA+6b3jnTsPgRW7CMlGjHeJuLlzshXv
AWRUG1rD/IeKcyFsyvtZUzcUX7fLbXvbog/yhX3tU4RRfhl7FbCm+kNPNHFKXz9i8tDI+922oiUE
m3zW72IDQmX1YeJq2WgrkqqEl2AZfg/tGR1ZHy8eLlVvMNfbA0fpMGzVQ4Amx6I8LV55Mykv85vD
1JUiXQF/8eCm48ZD1SjOmbeuxa24lfmh7THweyKaLBGo36hH493BxhZQO6Q+dGy03s+9jnWjJCzn
WMHau7nPtaHtUv+574ENim67e64q1/RNX5+peFlf77t8UV9VP13wfJkVB/WcbZ5oJa7xooYlrdnk
R77HiydJ7r46G2VStfcM+EWdZXaFQ6HaZLY4bVftS+amCyvdqf59xQfzP5ZGfraRzxSBNqYGByyl
a6xoKjB9UB5a+ZP51rR6jZbiRnh5vGqrfiF54/8iBJnZsnO7SJlLDFkeCVDQ2yi2g12qeXwaC80m
/9Q3EvKY73gd7mUXb8CM+A2f10935ABgw6RB4uw+OkIyX/CYoKqfIGZfEm8boUBDyeP8G49auO1q
QPCFMStzqY9mnQ3PnmBRB4Y3aVo2yFH1CMvdU7z8dM9ApAZzY6QKyPPKRsNpJ/PHMl4X8/bpkG7r
ZXPRRRg4Z77speuGFFRjxQNvVKj+YFR6gw1Xxda+MjcDk4JUEeTZvqKxejGBlO55LzajoUSY3/YA
HeOX7ixsacNJt+Qnlo94V3v4Bh3dfTrFPFvSdXjl9I2Q91U6E5fE8GBqkJx0dl+Xa4zYTumMF5bi
8TzQEOZ9sJzTEj8O53da2SJf3WlsOxpcjUZXkLDBXFVjFXBI0gjLsdvQFlcPr6Qyvmmzktjrp3Q/
5IYfqMZG6RU3MaOzI/eCbQbFdyIx6af1LppZSCNu0pBnh5rmvCz3Ja16Uh9C7VDSHaHD0Wnmjfj/
uDuv5bbRtOteEf5CDqdEZo6ipBOWKFsgAILIiVf/L3iqy6G/mqk+7WpPj9sSZYoC8T5h77UXTzow
lRa/p9Xv77Qc93qebmK2is+Gg/OyRoZF3FG8VCSYCdzVU/QfjpHdHmQb4uz4rPjHYmMwfpTr55ID
gJkEwlO3XEzITlxotuagC7UFj6maV5b1Whskm6kYYiBfK52MJrxkUMGUQavCwjGsuQDPqcsyCz+4
9IUCXa5n3QNU0U3YDcNApc3FoHwysv42nKocTlBLW08hdEHrE3PpJMJz3RMhql5ssEDtGfx4S3/b
ucIb3RLIImFb8R5mu+A/TndkLleNXQeKwVOyS3Y6wl5ySFaT1UMLIa32pInAskj45p2OcJR/dzXO
fpECV2OURkjbNEn7L/M7QDF/85X/7fF/VeNsFSZcKBX5tC/8Zc3IB0B/GxLBR+KPD/yc3WFEJxec
tcYPbhsm91+WjNT2rPNxnMN1+0c7Rp2v88eK8dcnja3+98mdkckk/ulRGWAVwDD7Y2YHF79ayvO+
WfKH2UeFSpIj8/WyEzbU19aVAvnp1KtsF1lLYDCyTu693WX+oC2wGdHn4857oDxDrWJneKkkJ4V3
ZKIogYRwkKO9CrL4+nhXr+r50TGjP0wGW6t1pTbAFWmxP7v736CYTe80fQ1p93TnusZ1uPiX94oG
EVlsly1AHf/96iT1iqvsb73i74//6+pkGAxREJaRqsEI+W0dxoeI5JL0/3SDf7SKIiwEEQQ9vFUk
XL9eoCzt2IbJXKSTTOWfQQ9+XIJ/bsGNn89cmy7hX4bLYq+IbYlcL+g08tjx+kvLrD2NSAhZgiOq
F4VFzRxFewYgNu419u2LuZY1+agxi4zvxssoD5tUHbF016OtPrRXpU9tQ/yqCJN5lVfjieUOob/L
W23gZ3sytnwezPIDdS8+BZZgUbsumOhZrmZcWMWjTZUeuGmie/BIT7op+LJEUofxFPkPCsjhBk4e
9FpyW0TVVzt+CJmNZMYdBXMB3v6i7p6CPSD76jlvhrBo7JH4KKbdmtMJlKuQwuyctRnvf3LlXchH
83o1iaSpOmMsFhhZcMaczN6+SAsTDTD5UnQfLNtH3PtD7YIVZSBXriOfWs5PbQuXASs5/AFM2RaW
y5+4/JknzMdl/KY12BvelfdWu6ZUAKlJQy4SmcPIdvgxx4UAkAZv9TQ/Sh+9TQzJE8dr+fmmZO6d
FwPIXgZ4Xt5NGOd28mm1+E06WwMpd0k+CkiN5r6q1hdU95k75Ose60be7Mbo5TK2vvK9F1AFeaXF
0B8SbOOKVurfk3PW2sPju/ypJifpqyiS5a3/IBCR5rP3QckicKN4I8gISwGRMJiRRv6Cdq8RhRRb
jdt23MYGJgdRROcm+lrzaVmNL4ix3efv8FkB4hEmyWhwlKpNWwQK3fq9Ouf36M2sSlvX6/daC//l
d5wp6Jo5jcQbmvfdfzkPYThzC/jbHef3x/+846iqOPFDf4u84GajcPfhRGTIhH6Gr/fzOETvCMFo
CjtFC6D+cbeZIoZV7or/mFH0f8+lfj5p84/Ve1fpaiP3dR8UqtEj/OrLb7lWzoyOoat1oURiPc6m
qADl1VhRnNqDFGFhbinxE20VZ4YeaFE51Xiw/M04UMovViAZxq7+Zu2rpCCfU1KIpWs8oa/fH52E
hB4wyJAp7YumRLn/iLuV3IDy6ioROVlpWMAwu3qrTzeewuC9bxpoZ/7N16XFyhILqqTohFHr/+Mk
ZNL553X5t8f/dV2Scs3iFkUn1C1kHL/uWZF4TFAtE57PfxRhv16cEuexYpL+LAEnnI7mn7WaiI7M
FIHvoqie2Fr/QBgCjOtv1drvT32aqv5yFKr1Ra7Mh1kGco/u8vWWYzRyEmtfjmGi0ujHxksOyLqN
LLQNEvTLZ0PO4YBx8Z4Fev1RT3/G3DFmE0mg3+ymbQfFhOtswqK70LqYKwsNFSrn3iBbsv5+YQJS
iLPivk8X5ke/70WXjkWgbyKWoZ8xmGU8y+8f0Scp7br7VIiEgN07JA5Qu+cNkVVxgDOjS8y0QgZR
GZNdwwOrjUXEwYPnbLqw3Asz2X4cH8fepXjEHvRKotW8nG1udurGbrW91t/rE0gXc65/CZ8Jq0uc
OR/wZY09Gjav95tjF/Z4TDhe/e41XhufwuaxHdfVYVzLruJpn8T4jXMZfw7PkGdgkQfHQmo7OPiG
F6RVLmNOW7ecDctq2b4w93UnamjrgcELngvFUYJ0NTlWcZmAWmC/e7A2BJPhFYtWNwCt2MUmgEvu
Z6sbG07ZHV1wOZ8w0zl3iXsNDdfcYld1rY941fAl8V/auj/OGVEVS5zJDvrSaxWU/QyYkZG72h4y
9+Xb+CaH1hrvXRcwlMGeum/OuKV2k0pnI/XvGlNEq1r2OCVwQ2cL+IIIhAQAfhYIoc8hDh8QCyBW
lKYv7e6Sj5uO8Lyoch494w+Kc0p0rbAVrBliA5uPuSX5CxljaFcUPOZr6fLcvjJBkfxtutRWU2zf
BIv3kdWE24E5CPPe+xnzKCMNzKbj2/hGYOelddVQfNiXI1Fycm9XpR/x6s7S057S53ZAbELsI/06
2BiMoIk5RW+mp8kyWFzR2xdnDKCJzY54yNHKzC7tSt8yRYhOoFqKa3EF2lQ8wuLK396qDmnjIj+D
2tb2nPnfH8bujn86sYtza7iVsS+28aJfkRa/aYRFmq4z2dNkJq+mJ6gb677aM+e7b4bbrAvNuYT6
D6EfDtF6Vbb4hssVt/Rik2zy03At2LqCjMYkjsC556QgD5VVQdutx7J2BzKzkgziB+EkwzxmzAVs
GU2xvLXG6wPj0ZOYvZVEgrwkXikxoygsGHVbWJf1UeRNtY3bz2JTCvtEYieNa/ji3Itzxsi8RBYQ
GXbS8w5GKlUKQa/D9LzNLEHY16mfqUwSjOy1SyR3hIzNJVJk5GJSM0VD6bVQibNKDB7xjtJ9fre6
1SViSj4ij3Kq3OkBqaAmE21rF397YCzU7XFEOkowyPgWN8O8bRktJm7eJetW+xyAhVwfEheXyPAg
NdGa9bd81iE6EGRsT9oQmDEWTw3tU1ciGoAA/Xyvnxq0mhwvbV3b3U4gRQhYM7kwX7Fa2NK4LdmH
J+bdFcaEH3v01l4Yq6X3f/WW0FIk0SIpDC0wWWH/Swg5dWm/12F/e/zP8w4LAmnGRGYwUviRA/+X
AJr8sSlQnlGIKUPF/V0IaahsB9ko/+eDnFJ/nXfS/zMQYAOMRI2Egk/8R0JIIHp/P+9+/dZ/VGu/
nHcXPXr2TW88AmERf5VfbRIKkQv7S4Qnls8SKD5iiLZQ9RTZLrOwqWC672oQEqNX64tuSc+k0wEc
4pTI4nGlhyDvkDaw0ydk57ae2qPcl5BPzJ8EI+NxvlnHaK4CyIUOIU6E17m+l0JyYElFcvMvIO3K
p/6uW+6D2LyLVxue0kN0tyOA1KuHfZslhAfpzF8Fh/FcHTRvOOKOAnoIkoheCmOpcZMjgQwhMuol
wC/fFFALAKzt20o4ohke7VdQfLjrPbWyL8ZbRrTyGZ3lHEAruDb3duw4ByPe9IbEEQsI4elNeWNo
iTzg5j4d62VlkcSF8gJSJV3qR1E5tEkw0SAG1thzjY08N36opy6423t7SkQuZ/m8X2Gan5Fsy8bz
UYUNN/9q2WDBYII6uslz3SQnkNVGmNXLRnWjfBGze/sUX/AJsR8dXX2e3+f1x/jF23mWB4ChPPHl
tiXRFxWLAuqCJ2Jb28qB/ybMAAHBPfu4kUWFs9CVT9onZO4DGkPhwARKqiZqW/fJTBQsSPlyh829
1fNvN5Ya4PuHhoAsxFXo92eSEcisq0yECfxsci87oZSRMUC6FiFLxrIh8TO3L9u0nDUYcgmrQL9x
QvjyQDCCaZhSROT7wqgJEOiyp6luw8fZMI5C8yUqa06hihkwGvTu+ByWkjHT4aFRHnRBj3akojyC
OcHouiaMmlTqgEWcG39HtUW41/dOCWpG0abHLz5MD9DMRNVRONSekA74nDzZ4j2RyrM1pb9o74/+
hfMy6kgWc3mmiOSIzQZv0bkSuapB2rGC5nARgj2nywWlPHVYavd0w+w+vDEsD5eL0+i2FaK1gwlJ
d+2YAdmpLoZ5r3mpj7lDOK/fBrBAZibafDzOpV2tSYpd9CKTY/Z0E7eYl9+9YFQ9aliUs2PFLnZG
Qh8DOvarKFJXfTgupY/EgrOOYQZGixe9sUgC20FdJDigTELeRjYLQuq4mq2LrxKDp+5UF+1UuuJ9
TSj5dwAG7EaexCahOiOrAOTKkZBXJKn3DxbNz9EdHVyeIrFexo6mHmazXJG1a6POk9g4NfdF/Fpu
rTm26R0QZgh2vHVN++5XfjW/BYPbucOc1ddSV9ZFcN6u1+Iy+0Zi9hupv5F9+OJtmNgvX32gnjte
tx6XfsouBdX09H052fKse917fWQDs9Ry+x5Y89j25TfNha8cwq96WoDfAAP24cMVFzfTRTtttt5F
CdtrfJAX6Wsbdi8MSvAjCGJoRjxj85wd6oOBUoZh/TCrJuXvTOlWBUUFVxJISngk1/xwZ+GBJMwW
5ll4ySdnrjB/fNyafVoH493DJsjrFjdBXm7MzDNVmxelKD0802QqPlZZ78Vs0r+NUKtdkC5TYlYM
g2uRkHZYhJnpaLPFod42tnqWJVuMvZyCctn+qw9c8lLkyXcgI3WxRM7T/zr4EP8Pb98fj//rwJ10
t5O5FocQ9iIiqn6T5UwHqsYHf0xG0ND+nH5Mp62JAHiqATipfx64+GpNEPXGDxXvP9sF4PP923H7
2zf+o/389bh99l1s3rM+wAVDXDPpuXJh9/MYvgCZbF+kjaBJyL7kmPl+EQrPZbnDhQ3T8l3p7H7f
EKtnq3HYeW3mtyvvmbzBv2MZ5WRP9xbFgESq3qutpbIYih2k1MoXu/WPXb5/p3mBQLCKAXjO0dMQ
TLTOF2oHZPGFJgGEfANOI5mgEDopm3BCbmyb3yFGcIwwR/0uBXLrPA58acEu37UFlXa5MxbMWOXI
bt8BkVvlfDxFHeFTNtqJfk7fYFfkyJQmAuEtuzLefyQ7JHOJqI7vpbkSb8v6cOG9ovupw5ryxsp6
VFcWoiJwqqBZPN3VHJ7lGo3sDzCM7Ocj0AFPDxom00J/SM9kInF4019NwS3PxNfetC17w1AJ5b0S
5hiWcupkEt3BLQbjO87j56zdP4+wJyECwaVH34MUF7HJ8bnkmBVBrroXgmfwfeU+p6LR+bX1Cp0C
D6/kgPComFWfug0WRfV7I9ut4vHvbk6+NF3oNFSV5nqxkyv0DwsdUg+bXtAnc+ukvJf8BJnuhrBH
Suf2BbRk2cynyE7JT5fKzlhlS22XL1MUnaM30ReF3dNmaA6zqeUePu3BESAze329mXb72rH4JNhl
dNn/sCmX4UuMNvfgnsmArR9i8jE2U/77c43MwKmCx1V9i77D+eSnfeWQ5CzlD1YVSZ3S3jjVn4iP
MvfYfr+LIVcELaceZozGe34mPqSRFQKmb5ytyLcGT2hOcfyOutQH8ZS8aagxST5EscDG3Bxp56Zn
hbw3tHyIOWFBmDKi9O/pJ5JOuLI+aZlIhJyk/t5x10b0yoJ9tmUPjkILcdGDT8EV6kQfmPEC8kw8
3eMstYXTx+E+zB4uMA9E036puwByurvf2LmXLOTluJyYfoQdrtNwksZW5KJO4JnaI9rLF49itL3U
q9vCMp2eKATRLr1iruckaHlS63ZUbDvhtq5Hh3VzdO53ak1p4GSqZxl+NKIU9dKXi+hbS62dZQG7
cjTah9HyRtilJ/blNlLWOvHKw/N00f16U8ypmvPer7faC1EQjT1s9BNZ1//mAaOI/0tlvjit2whZ
/u/3f138++D7z8f/df+nPyK6kGxmvuwP8+jP+z8fotUyCBA0/2Md/eX2Lxs0YhhgmXZaP7D+f/Vb
8v9jD60orNn417RD/ifzRXLG/n4A/HzmChb03+eLfZ89nzezIiGV2nr2ENPNxTzkdWWLJpMF1c2E
cyfq7n3Au2jIPQbQYSbDaM7JwKS7UId3HFBV6+SVzwSJARvVjI0YTQfre9lZ8tJ4hMJEwb21Drlc
tYWAz8QckGWGnZXfNOgbTd55nUoqhUUVMyxR6F3aQCdgx/Au33gWhQsLZFeCmhRnCg+lQrT4vy4o
SrZgNuK1GGgewuxo3i0Ai44eY6na3z6vYHkc+gCYeY62RpyxLIKa26FRpqGwYOZFE8I8kxaL1Doy
ZtPSJ5Pj/R42S4Hu6O5ND92m9nMtHgzdQWGVv25zA6HZpG9hGtQcjAD4uE/81YtuK8EziFxaSnRg
+XeKX9wbiYeCbGTqYusfl5d+xeHJXImqGJ0G96wVPraEG/Z7SpvFablElmY+qePwjM3EFSp5T00c
qMaPw3gy1RmeLhVZ+TBr3zmIBcdA38RRiO+28gc1P1xioNJEPzLHeUC7Ge90CHazQTWmB/0WRTci
/SfnIaCoiOwV/8fd/76ovfyzsLZ8MHmrwfTBU3KN64gYd/o9k1rIZ7Kx6Cz/9X7UDpfT1KL1E/5Z
ldf0YVbmlpZvWsSw6DSijrpBXLU07MfCys+MnYtZ2ttpvMvx3lmB3uU2k0riqhBuIhYl1Gatgkx9
cFHZKMQpdqstEF+htC+zG1hnx/pKyPHePmAnUQzLKnLSy1o+yvnuzvn2mr0WOIPoifxhx+/YRYoh
5grrI882Y8nBFjzXyDjzzx7F5t2ZcVwhqeHFOPRb66MmYs4xTszPEXeKlstMm8No2PCVOShu/EBe
o61ikCX29oG936A1tCU0itsE7K/crquu8ftPhA83eSStWYd6KzncT4G+3xwuRuUZxjmJEibX+4pW
R4/9/FuNseE+F7UNeGNMIhEMv26jutaiI31rZnkkcaZTg+WqH525b7YpytfRa+AfcSnSbw2w0LLN
BBQPwHa6rTnjAkCJsdQPojVL0TVL+B/yQ7eSIswX98C+LDAZeM0HeylCNPlX7cFu0z9zIuAua95K
7ZKWxBbCzk9fSy8aPCoOH8hjwfUi4oXCkQQzLFQBOGqzbp9xuMqBQT9a2g16Kk+F2Dxbu8v12fe3
/n62vyM/iiHq7SZX9MPnSX19FT7RoLCHHISOMzzRBWDBpVKe2mzFWrby70IwXuxcwQJGSLRA44Vc
i96UaXYreBEG0gMp4PCMYNZtopIgPE5YlvjqMvu0KvTUTqkhSE6+F/G8vOxi7fQo7uv0msglNm4c
pKD8viefvMYpO3CVdpyvo5+Hdz6WCPjDFNiAN80ZuApirtD2OS0e1J3S+C3X+HpEXEgOqSfJEVKs
ifPk88oQ+pqI9vPjLoXkjXj6WUCtyLA4Y0EdzUZo9bYyOMqJc7jh7VSzPXS6coZ6Mv1UHk7jK8W+
lm0kaEQogExsbs6jWuVigNK9/mBxwXNgNJIqHcxdjGIDcHheLZgvz95tuo0uuzIjessjfTslNH1e
rUA+R5/V+/CO+zxSXPSMD79eKER1toEW3r7zOXa/KQ/ppg0KRwgoMgJhC3OGyIYAgzxptQQwInov
lDNjqjBB633mpV/xlZgZcAX6+Vb3Kvu+Y/K9eOp2dq2v1jbSfF4UMrEBYNvsSekbbGkbe+YZR49+
FhfD96kAKd5vALJULqgALBjSwZiMOKKpUSjvxMnqNaHLHpqwiIbzA9rZJbnPLdXj2i6a2K7ytYyi
sPOEt2iD88QIzX918YIch5QSWkz8oLg8/nvxQrDPn9Pivz3+Z/GCEV/FNAqcBizwr80r3njAUSQs
M06GNjyNoH82r9hQZJ7MX5vTX5tXjC88VRkLvIxv1vgn1QtxqX+rXn576iZP4tftaBZ18aAnFtXL
qn0Bdzcnd1F5TepQnrckJmhubzhF60diCDI41bzOwM62SjE+NPPxGYwx9EqE4km6NO5eoe8j0six
1fNQ66B0fjkd8WLJ9I4M5PlN9wVGbqJTITGvneZb0wSNsddoyyKuTCSmR3GVz9NdvLMKVyH94hjv
n85jq3nqyP/6CiW3yol0TSwWqp5m+DKry8eyXcjrasnd6iMjm6J+yf1iwwjMVjxxbk3/22gbCI6f
CO/cdhW7/brEkT3LXtjqNo65a8fZ+JVsLzuChx5Eh1Dw8x3CBJSZXd+Ot+PAYI7d60Z0DSa9k2NW
m/FO8qzZgJtWCukQeeHAQ8rzaJ294GL0hcMjNHdYQFwjxP62HYEqJ0spFDyFQbLkTQPfdHaxjTd9
XXlaOJlmcH1CKCmc2rU2+rwI7+jjQbY7xUbio5N5tw0wtjlQR2fvJD+wpa3C8uMR4u9lIp3tH3yZ
C1M8QottBqcME4H1b2rX2FAhOs1BtU1/dONA95+bBMbzFGNieSZ/ycWfRlumPyzvb+Ma9mcwstE1
XrlxJhiHLtxWLZp5P/soP4blw5l2yGTOeWAt4SHoQHyROpYvqPpxykFWZSctfRZLKh9n+j2Tbv6C
C7fmJBQxKPOSucTObaeA1CaMFs/l4zgsFa9GLHxbQYNeAaLGaoTx0i1PAJ2Z0wtBHhjHwileGzLj
fUO/PlVX4viniMmdmE8J72eicSqMJBFeSO7A/Q3vXqg7k1Rf29HEznrP2GUUJgLibzj8rujI6OHB
3p6TTQr+dkrSuwNPZjwNKobX1CaJLaSOdLBUMAzQGfAyb3HMWe5ENlXARKG0u8W01U6c6qpDRK0C
LJuYB3IG0dE0h05xhnbgdOVQQZQ+9a+FCxeAL3Rbyxu4gmHtxCGISrubXcJmIUBwpoNnT1xOzbNr
IiNPX5GTk44RgeXv3CxsX/ttiQk15XPRPFcuazB7vIRj7N2Zpesvovo1cH1XJvGkSM0xOjNPwBA0
MZCnP1FpDAjEBdiPywXk09a4XKmy0NiZC9CD8oviDUvrlXL29vaMveZIZjUXPcXMnBEMBT6YhMBw
e0+KVmk4sPqeXMCsQy84dMHBafXi4qjgbjVyV7HwOirCNQWH2sa6hbk0w8OBdD+hWDsJd7f+7OIw
gky+emR+Fu0NcliWT/9z3MIxLXKHNDEb2BtOYwtz0+OcIXX9ytfYX7ql+NKu23UaEA0YaMt8zhin
2uTv2rU9QazakZzAUcnG4oAq0C88Y2Fx4T+P5b463rcX1JHYUaptuqg2R6jAXvLpEbIyPfbyNixu
G/ON3oiEiaFeZDmGo2ges/iGoDwgkzhHjI24xxQegO6LbtNNiN+bg3UWASsry+7YHDXvDrS4tJ9E
M0SkioekBl6+2o9k2+HjIVU5/egcWDYoTI7CJvu4JOGzk2bvA+t4Dd8sd6r8JV2bDCqMoHw5DqF6
Gk+gOu+MUEosYNHyQdAihqk5W2sCWnCPMiB5K5eTNV3Gc1Db7fX23pzMoFk3L9Hx9oLnw2yIQ1yj
9y8w8H7h/Ytt+cLgpyXPhsnYZcaDMbDXr+omDdUqVPVPxPTY3HVkIWizQE93flsfTe61NK5Pu2Y/
h0rRYxjUojop+eXKQeo01J/NDB09pNPKL079tUWWPF6ZEZYbaSUvRTocWJc4zx4fyQdefEKrnCcC
TIGedifpR2jW75NHDa0/GVtfCspEiXpMOuoHC/ymKUDxTtKgvKxIemFOhvO9T13cPtqVgBYph9Z7
lm7ARATzuQy/c3+QSCUWYBPP77yqDLEu0kur7utKm1zLcQtpYI0t69bvsk+KPA8Ddqt/fyCSmenv
5pWZkcn4K5rf3YzbsHjF6oK5I/cbRmy3y9Q7Bn3vd8mroXBszE0K+CnEtpoMLoFevGFfCu8+aAdJ
XNSWQDQzC1hSejP8SPKmmV/q1gmE5h1lBAdnc82S7wPyEqXf6+Z8PEovj7X0ld3cDqBsbjHxHBbs
fh57CXPktPgAEFPflrDA+VUeqJT1y1vy3sE4L0jZ0M7P0S8LLEMHrEFMagnvRAO0Br00t0IdrdHW
rGwIUhnXElQbYVHpdpeCt/eldLKIE3xiKc6DOrR5Q28S+5lCvJPx0hlm0ImwrREjyJW961LpJClD
QK4Pd/0b4Ja98u25VSaavovvuiqdf/XIDFbnBCc0DJOh2f9amUyrhd81Cmwefn/8X1XnRA4lhZKQ
XvE/8NCfIzPQoaTwTrgmWfxRd/5WdaJIRXInUwj/6WQGh4ggTxNlZHvsXP5R1TnJL/5wUPz+1P/Q
5Oly1xbPIYJ9UiMoumugECRlf58M+j4KHBUtAFZBChYSvGJbIQwrs9tqexkck37yWcMdDuXba6W9
aLgcianjMG0DzFHq5EqUls/WZV83RHMjAdrmRERTV+9Yu0ZEPtRR0GzbMBl8lXw6W2VzfyK7B4sq
komb5IglADUJgFpu6yIg0VWJuw0Shc552R+ayb/fzk2GQyvZl3dGGd4YoQ3eqM3MYSPWjO3bE6J5
DHoFwglpdgHZj1YhW9Q030R+QXn4LBsb7Q+fQryrwBvrwZPCgTzTr/KZ/GCznEvduanvhNzeyN8a
w7w0Sjc1Ya/BIE2rRbt7sjJm7ALWPvFW7J6WTdjuSw443M4Mwqit8IFWb+PDgTDXfcvn0Nx9EBrn
J70pGLzBh0bPmqhe9SvhGs+uq+hqbNmkGiEOp8tKmAlnvN24/Y5kiLtPKOMMz5A8TCdPvio22pIZ
OHFzPioJm9wyvzjfNtKVAR2Bu4jtM6YOjP5mGVKwbM7E/YXvZma51w3M84IaUVp04kx9oCVn7CVT
UZXgNHDzFp7Wec9AChoAVOzQHstHiL+XnsAhyg/kQjy/bJG3dRL0EBQSN9JAZPfh9UQn+PDbQ6QX
92MUMI2wgAACxUNkqbuiLa/RcvaQ5MoNNtglKFhHCi9uP8N37XRuRRI9kVfJoiC1AH3eUZ1bML62
nO7o7XgNJGd0FdSW3G91r/9QX1J6fGKmDry4hs0MJvdQUTyvvM6pEytee/ps3DJ8rtrjWXWGACnd
p4KADnHf93KeMtjggp5L1JqYGKpDuqvfyYKUjtqiXMVRKNx3fEsI2OAtP2xoOrKPI27LT5SXoToA
UCl31eG56M5TGsBUm9XzjJK/OD7pMYxJxEDPgAyH2EaJGoyZMqULgMBsVl334+VLoOCUAqqY42Dx
ZOuVcUbToAXGokbvE7vDQk/8C/PZt/xUnkbTpYg6liuqqbEPox3qTR/MIddgjMWBH0sCcMVyZypD
i/vchOn1MUUkz9LBiYBrEMm2l23hNQqeDm9bk0BDTovMi6PJsVyuxRf+iF8GeKKPBgc+wwx6tP1D
tfO1/qWjb7mxBHPINHxWDt0pPZpMKf6VfjB+jtZ972DkwFxjy7xFS5R3RctwC9g3+vAZuh8kSQg/
3pGcMuAdbNA44hBQr6XYVKWvLplHy+R8WRrrSR4K2KNdD1f+IfKO6RTu45uHV/tNXwqn20t2O12E
GdEK3m3by28CYHQuvuF631QbgwE2qsQbYZOuEjABJoExQO4gmPMhTL5V5F90fJrUU85DOan8LLBa
PzmmHxb62C9yA+gGaBrw2vN+OUsz5drne6p7hbwOytZ+w1x/nmyTY6Z5EUXszfhKXu+8ZeBSKsH0
fVG6h1NzJX50engvXjWcmPqXep9ER5KKFgQizpopOFPSGj4RG1DSqbMt8eLGg+nneDQEWOogywu/
o6utdyp7vkUDNS3dP5cj0dUQyWGlREH9AeASR3q6VPOvHJ1Gvsgo8quRCStgckyYHtKlqGVuVu46
crsM7K7+nZ9dW3hsofVx3pb5NlPEhyfcjhVh30+IA0WboRHSCi9lS8EtJb8xMlCFdYWgQ3fl8HZO
Evu+UFYFLUiMQo0NqIsihgwYSkBm6AMgIHmO+T4Le+9cQxiKUON25KFp79XNVg/0KGHyFS8nQ+7U
2iF5DRIY0MyRaT8LcAx6COqZJpqLli0xpT29Q54yQTD8+vKeEOzSRy/ypQ8tnYkyfWtz32WlsTCF
k16v6tgd5XoTW5+xTKLMUVKfVwXAkzWexjIOc8UxM2LuHKnGyd4puqNkVFnDvTwPUD0SQBBdtzTV
6qQYoSEtJWslJ0GVyti13PixgAD6wHlEz0Fc0vh0aPso81U18rTLvqG9aNaV6lyItyWZ4bIfiEUw
46d3a5EFV3ZOQsjkkTZfKeaNL2GuRlekrqCuj91Hzj3oDg1wilyIt4iM7iTdVNX2mdK5wOYJB2E7
6K+dvCuELbmiX713y5wKjfSueHl+XT7Bh44zTVopw4np/4CCnE482sIEzMGIaMtWRHLFS3FjqT28
168Ey1PNQ5h6A5lHjiPciROxQLcnvSDvXNITbxjsw2FfgbOIfYTe+cCMmqjYGlqGTGpGQcC76rGI
7+xs2aVBvRQVW5UJhCEoiCUX36RwFvRX0/SN1qBZWUk+TThnPsbmx/opvlH5p/a+srznudJ8rYDU
Yz+ulxA5XPy9Ouuh+o0FSZl6vhzW/CZxlXQ1tN4NEzDkLFtRVlFDsKg9vIw5crmZcp+99YAVRm/Q
sMhbdGny0Uq2tx74h2cQH8I3elbXSKD4j8IvdlHiZUTBh+QHCtpWGPw4Rio5IxPzdpvj4veS7INv
9fFjzi4LxNROyzkBxz8KSZqsf3kpbUnMRBH2sO/9H9tncVID/a2U/v3xP0tpOPugfUxFRmb0Zz48
FhaYgKh+f5iRfy2lFd0kKG7yZgH+lFka/1w/49MyRSxisE9N9Z9h+BFA/V+l9C9P/Q8z8iPNcyN9
GOweFtLGOORfPStBwlqBu/wIg0MkhBb02c5E3bkBH/nsXrvX52vM0JBkKdAulF6Gg470MLxyTIps
pry68ozIidm3oUjpnbsZKowNq9nzs3mNXvR3hnMnHKWXE1+WDanI5KGffpn05RblslezeiIzl6j4
wUsA9FBOAQhCFsuCrfhkGHn3qtZfdeVRea4vOyAIm6p65UsNPHvlGF9vJy1xLc6qrXGsQPW8Xk5F
PQcdqBQ7g1/tbIHMStyhk1eqORYc0Tiw2nkq29uFEOL7uH0IvkgsFtKn1ns8X5vck96kb/Kq1UCz
2JTv4rtUIAoOhWmP8oBIR53s0/YmHQPWxjPJtZk8AKSpMgfUZqy9bDDJQbIU/WTZeLcQSsMmm5HM
8zqCHAv7FxGTS7Ro9+M6n2uINHtEnrETnbPt4KMzTRGcXvtzwsRmO/DexwVzlt/bkV3xe/Np2uJa
eYthnXLyc9A3DmxHJX7RtnWzBtWWADeePTGw7DQHLZR5UiL6dKL5MtakNAHxHMnu49BcB8ZdfXCJ
5tEtiN4fyinaJQeEX5Qr2F9Zhj8uDp9jaswNR/SxuYMCaIthSTDf0NZW9ynErKkXSechuKVcRNLd
MFbaozltHQpT1vrSggLi3uBrp7so3f45r1K2dk3tInCz9IdnsqhiFsTk//9zd17LrZvrln2XvkcX
cuiqviESwZxJ6QaliEwEggCJp+8B7bPP8rK7e5dvXVpeLpdFiaJA/F+Yc8xqfc8c9enn0eJGgunN
ByELPpFOYktWdrdWnHdMUYRnn2I0pKfn6pUur0vcpJgm5R5bsImudjUElELUK6iycoZApb7viGK/
M13kLu0OyXTlIwRldFIR5k4cmqCFpM14AxMyeJ/L8nEFoN9K76ZlgctlFVBWbxz9DybcIqLmEhSG
WD2/o8wg3tAiyo+5PRERfDKwa6ZFCHuhJSY+AvPk/RMB2zjALibDBggARqZPrqOarpLEa+0zOcvL
f/KtGDEORTaCTPQ13JF/ftSPx/+KvkrnrX37r/sueV5f//t/jHQ0PuH3W/FfHv/vWzFqH1k1GEwQ
uIJbQmFN98t5YXJrZI6ikPUpjaOUX6s0mVuxPDIALMyBuAn/cCfGwjGqhKBGjDMN+e8MNZSRdfGn
ocZvz1z5051YSzorfF6r2/Qqn8oH5qwOuuskXGESGxQu4qt/H0V6KbtZpwGQWS4bypK2ZUVjcZmR
5gIQYvco0bZEEvelci2B34pMsqsoFJ1C2GgKS//6Q8SnZgSC85ymrzXbYsllN9cCnCbx2km2qMNf
777wTnDEsqNikgRWCKz5nfxBu95kY7jR+lE0s1Lj3VW4KmY8VuLz5vGJjnYSkrbC/vnmFm2BLJD9
cLTXh6mVLnrknB/MRVfUpVspcs1j90JGM135jJ6FqQHv24lxGTzZF+adMLEAuVu2VNgWZgRjrrCC
wYLYvMnuAC3u5pbz+AtQksik5unptGUIGt50fZLjE1bt0LS1jxpBECOG1wq1App5BshmO3+U9l12
sz1teqbNpEQgOjO6CL3NsPVTIbcbQhrDdNqQ9NO4BW1b+bUigm6RS7u66S+ZSpS4JlCZivo2fgqL
vIhqu2eW68awoPiLGVQ9uxbdUehxNI4GsiZ6lckSVSyUN0inxI7+CCFUnLXOgN9Op+tuif+CB4Zw
ZiIN9piubcV21fiMcuGU9ekrJWkptwzZWaFQQg4NlpaK323z0GD2nJUnen8SAQh/kvt9qibrUoO/
ZRGkl6j4/iIUwx4duHpdZ+GyZaMmeG3vyKavxCNXrPuGy4TQvz/nCDH5gLv3o9d1DFSZQ+2Kn3wu
aDsMAxZLj1MO7m8WftQNjp8J4Lv2xNC/d+6L9qR8Q+cui7FwhvUHusjyE9VGOqTNqN2dfDUuz4px
uBFtok26InZwXYxbnvcn2hbu29stQFZErEG4two/1jz8egSty2gSDKdvpjp53j0R7046TB9zxQdt
l18ZMUlnWl2jQAHNnqu0sRxGDCx2AG577HVMmTHThYL/uE4jDqE5pkcu53n33lE33Av3DL87Jmhz
+MC+1J0etDhG6hCuVWXO4+sO6egxmanMxF9uJJIHKf5VNm4M0hb3tTpHBCRaHrmu6DHQTLH7IHoV
sQRWIElWn8B/v578pgeRaEU2axLUhC6ttoJ+ncpxA3wU/dcdIqAEmqHJz3oqTiPynkFd2BXunzgW
XG1/VOXHpb0trlnmPMuDWvRBaQQZnUeuPd0oy1dhb7HIy5fag76yooX7J58mFjdaMNgYy8le/g+2
gn9Z7n4/Tf7y+H+fJuL/HEWggO9xCRATMt7O/32a8L84ZhRYn4zQYYdzJ//jcUIfQGoBZxyJA5w0
vwp72g8+HaSCSHy0Jf2d44TeZZRe/M5w+e25/1T+f3AWoIUdqvxqlNMUwTrrWoamGyTHPoL9c8jG
szpUjL12FfxP3c5mug1gyC2JxnxuhX3y9uS+OSumyjw7moEZXD2N4ADuQ4xMGD7PBXMpL6twdmFm
OCfOmCKsIHpkmMeMxMlPvrIFj9xgDPZkJe4Rab8sfcy7OVQU3H7pJtmVb8J9Kc8tLN8bDrDSvX4o
h9OwT4VZrYsT6dLv5GJVMLDl3KvJu6fwi21jWqBoMDNHQfMPn1F32nW/e3yy2np73kjUBEJ8wuwz
hVW6w4XuWZdyZV36k3Fh8FoQBCmjUJ2Gol0RuYgHQF/q0EWLc3ZWDspBXsYLfZkvwmW0SlaYllch
6oaOuakBoQXHhbJpt2+529oDOyrZTuH9FSvjS1rIiBxCNBDNolpcF9qaeG0FFxAQ8RwGNLoMBYIj
6ZEfYwz2bYYv0bFOz0+WkQzyECCkr4avK+hk1Qt9P8ahSTqVlgaaPxoMLBXcSdEcTvhgYqol2/jM
rnzwlWPp3Ne6iLrtuQ+Rw/s8pWNy6bby5EhkZAvRGMfFHY/FnoRoh/OQhg7E2WhdvC6KU/+NTKU+
0Wkw8R0DUhL+Lg9kMnrQynvFGQcxEzn0UOjb6M7IV7PmD3ijjLoNVz8+t+0RMRg7vesWWCMo5fAY
Fp/hrXJappy+4qkzncvL8DBhoviIpkSMX3p3NFCywJPM6bxUZpXDmoTJFNBIX9vHgYwSD2ffjILi
WMxxZR+kl9u0B1iI+ndSIVChHcy9R+GUHmLlJZ3hyMVht1KOmkSOr52xYUTCACS0GYI4yuZb25Tv
6ir2Dcb26Xi24UY5UYaLK6RCHyIB4mqGZnCU3t0rnypACqjiexpFwm1Otasuca64V6IoKHBEZHYn
9jS9HS+UffNhXCfWdNjwG5+ntoG57c54hpJnJKw/JrvHZEM25IQAB3qhsSn610fA4iS26XjuwsfT
uNq3ZNVfba2xIapj7NdWgBmWztKZL7GyOM48Ir23nZLcSPeV2R8fXM58BybaSJrJAaWRA2cEbQja
Ed+Fo4v/g/gnmfBS8a13lv31AduVeGaBzxnNuITz8O/x68EPtVk/87Yds7uZzfvdnK+36+bRks+b
htNu1mLqE5llhQtEvTLzAMm9sbmmwfvCMol/JMSTqBPOy6LDyRnUh3PQ6eyLYrrG0jF2bPpXXeno
dF0LzDUv8cv1M35Jpiwq0B4h6VYOZEuiEuWPtQCOl/e2cmA4sS++cVe0ktN+iL4JuvgThB6UQRZX
yC/0WeeIiJP45vyToeZqFr2LBmTXOSiFLncNpxJ7InNmibyPZAKLJum5otuGafFCWJp+8mJ459Nk
Wm3osLlKW2btT7cJ2B9YY3Jv/abO7ifjbi/Z4cSf4ATFgLJisPuTli2kW/AUp2HyilA2p+w5sOxS
rG0e3NyGPQp3CZRi7A8gZZxwdCXPddfPmVZcF9kbgVLcWjIXndwsJMd6VBElo3mzxpcoI6a3tXda
4WLGTBPfMdvKBz9s5zwYs7jJiRsNGEE+UDXZ7+hEoKeOKe7kGJOZrk4g2oC5xOU5kR4IhwYfo1CL
AkibITKfod/BS5q793U+VU6iY8yUnRpkvhrIm4dsi9xSp7wyipMyMuVi7tD9ZyQKYJL2U+/BFcm/
ecLSxONaZus3Cf34s9bZ3sSb0DfZ92/aHrcktQ7S+kkJT+Kc2uLr008eU14l4/2aKrMEg1vNwoNN
ENo4hqm8YLgbABc4uluEHCrb/ioQX9VMDMpZALLkaY2N/xCovHAVadyjUh5xHe9I85XBEQOe+7CE
cKCd2TiSQLEtXjX4jewEZoh6liC8xD4AtjK+0ONSqsIUip7bJDjPHm1UgkeQL9CO+m6jCUGA1GWz
FFkO0NOftFwAyEW41DAOvDMn4HH8na75nWWZ33DsQs7X1vWXIL4raNHb7OUK4/1lOGTu86jMKxRG
KknpW962yLqGrXUsLgykMwGF8RgfD7M4xC+xU1bpe08OPQhZAuXlvbi+L5V3fhaR3WsR2XxXQtbn
2hnXMzTmnxtMO/UzY9Vuil27wN3NVG5kt+kEdcyZQ0xjVHUBYxg0f+kixXIItvf6YXIrr9HZsYnj
xAZCwhoW8pEjb+Brzwdy64etShgntT9j88Qf5tx1bJ3Uau4to79/lJ9xcwF9Jm+SZTf50lxfWw1T
cTmCejsnD/Tt+Ltlxe3WE2VOYOFcmuZcNxULKRFQGv2nnb6NHYHkqwd1g3hb2V1TmwUhjvX6yxJZ
3uLuwIHYU5GTVVwGsATYXAnTzvSItCfEi1XTjph0rGoy9yqD5HfLb1bmfKDYwKnujedcPENcSifC
zm8GvPbmYpqTI1cKGcFPiAvukE2f9A/1ol+EWbUbaAVET/DjqY7njJPZzXF2t745j+dI+1W4brcD
gW6zblXTmmkll7G4HmjWjQxSjkVXNB5OfvvNpQNWBI3OZAPhFnc+O7UTnA/v5iGOZwVVL7jeoiF2
SQmxvrNPQ9nWnY/vgM1LtKdfx7eOVQCFLa44mYaZJQwtnzG7BTF+c5OLjpbYyecmQkLI4tCMe8Ah
QGYkroKPcF8vlBkhJZP6DI1Ig0BTTB4v6Et3GQFw6RRxHeY0Kw+Ek2HZncgRETdzuYdm3gMg4iUF
+MARJk9v4vFJngFOFg7KIZ+pMtpGPURbNdXejIdT3IkgaK6oIUq33bGqaosbSQq7rnfqjg2G8zAW
krLPlDfCmyvxco2nIZ7R7pke00D1VbxAuP2oKJ4c4UjBluIra5vh6snUbsw3G/uuzfrY+ye3N6Jk
AWkjsVclPUD9D8LzcUT1p2HZXx7/7/ZGRl0OpIRR3F/y2mQMdbQWQCgZiv1rjvarvUE4xHZiBHMh
hh+bol/tjWyqIF5/CYf+BpaLtCU0839qb3577tqfNECqfgNLgVhsSvLusRbSkxbjAqn13i1JAwzy
RXV5NOq4R7gaRxXzmEVtg+LZ8Guj3CQ0568Pfd1UQc3g5roquI1a+rGnEBQEXLAjEIT4JF+SP6EV
d/o0r4Piacc664H7zFB2KZOesFno6R4K46i5TAwTfqQr3dwr8oIhEPSQiMOlsZcfr5W86KUZxhVd
mzxulxaHL9SCb5XiBabGc18FGY8WrImI2fskxnYCpJrby+sDfXg6018fELtJNsqRnuiCnc4qH6j0
SgmKOVQUfqaY0JZkAXUAq8l468NiN6H4t74eKCek4Kr44Bzum26rHKUjcwzzbHITR5oQOqwNK1j8
8706D8/EWrpX1zhpbyr5LLQd3bYA+s24HfnBMldsUeK5ovwbXa0ILThy20XD127NB6LyK5hr3b7C
2rrIs2SHihMgpOVn8Jp5UXHzHlEVbJBlifepfMN84nXvmieJThhKk7QlfQ6x+ua2jL6M20T+TCW7
RVHRgaUgTNLaCyAZnra5KLaAooghciM4/bMIt1+NY5wwOi9A8RLi5WH6Q/FzpJYOc9Y4+eSmIy22
tdgxGidGxv6jBmkxlF8aJLbDQvzRwlc4D/sTPPvroTpcC++ne6HoGjXdCfyxxx1w9kRmWNQEF/6p
gLWMo0fS75I3mrvwFWySviy+JSxWvPw/f8LHhOagxbGH5hmBzYeEgQ/jvjWxIqdRmPEF0Vtm2nVC
j7c0Osa9Nl/LILKFHoluVyWH2k/SoDUCyQge6aIgGj5X/Kd8BYaFfdMpEJW3zp3SQQAT4EJavz53
oygb9/4u3DzOwxnB8bFaY9Fv9vW2Wl/XyaxcFstu2gCqv3l3nOQPjHKx01/CPUbxRTgVg2qq7aqz
WVG1+Ywpe9JnyllV+08DWJSjInKioGJrZaA+ytGdLMVeJtr0nOXfVgQMTPKk65tEPJiyfs7SA0Mv
4Gtr5YNrNnjuwi+JhVRHVo2DmJOYwVB0SQI6PE/MKzoG2+Hk2iEPBdXtFDqCmlHKDIoHQUiz0MKl
GdvF8XEudBsdWuol2+SYLOlrwA1103jfvVMo6v24tqJPDVj2kDhF9ERIIJmLkzYEmfpyPV/fGeVC
TTP0LWIRpn8G+v6HP6hL0qlutNHqJk3WErpuOC3vPRXurjsLO8NA1+M2HMrqiOsTqVBKZ2AxBjym
czuADOaCCJFom18vVJgjkmWci4AXsMbr0FcISYm8aC4zXEA0uANmzvFH+hpza045zU7JKD5c0X2B
DFeXzX2p9YqdPwhDZHUv7eV43Vjoe9bX4GkXb9Xi4UWrh0hD4jctGDbvwEhlZswzpiWUvcpZOd++
UjIkWJ650nuyzVikvebr1CmxKAyTd4DtvuWhJfJgsXPFN/tq33+JsNIyO9/X/vgeQEkzponVVFxj
KgMeuMQlxdXYFKMddq84tx3sBZenVEibUM3MaQVfVhXTk2HgW8PG58kUQJvY/srnO6wZtPwY6RP7
cjJJ1xUo/YX1RXMuEhJBqk9H5+oIECNPBk91L+vER89BS5v5H5ZPaVratCfr+GAe61Fhh02i97Np
/ILq09zSB1Kc2M8TCjQsPeGJYMuE7WAs6YsWWbdBoIAkL0MFRu6nTJMcwsORq4ZYAwgRibAVb6jF
InnMj8UcKD24nZpTdZFx2ZduYiKB8w3K45uzkpY/MW/iwXi73Sc/ExlU7Ndtm3GjbFDb+em28bNo
oTz9lnCr9VBPBhachn42af7DYaGx/KxZgnaw/YgCc0zIwHaNBmyeefGsWlb0r/YWWc7kOy6ZqzsJ
e/bbfKB8zZdD6oTmSylOjE1IZqZD4j0hf2gVax8JtpJiU7Yt3qbmJNkLaKWOwouAcSeapf2Uz7m9
g8UhwozBdewqz/sY8JLqTM66YzYW82vhMQErST4HmWXtSt+o7JVpmVsnV3AHT1JGIy/SyrK11yR9
DVu7uMT0XB43IH0kQIEOeWfuR3dSTItdfNYT52E57Zc6v86k5X3TB2jznZLEnARyxEnxzxb6GlKH
4VRQFs8Gf/DHwRe31omgOkJPRfj0sgVRoU7Gjwq1K0E54KAFBQ87iZEmYNN8MbF6o76SRo3PJ9K7
0iuHi3H3pDEa3Smp5q8btFvc55RNzwO6/UNZttcZgjZ6rNwmbmbShZsm3FikkJICthdOtGbmQd5w
69BJMzum7+rBskh0QKFg8ayfXkhJsUrDvXu9+qngCstCf6dpQjJmoBsibeJp5413j6gduE27euZJ
wxIIpF47/BEjglqxnk7kvQYPfh8t6ou6x27xWkO9knxtCOgZ6EBrxcZ+YGYAmky++nd+gr74Vshk
4ti4NcdYjOflekr50F4xBWRMZBukwqOPl/7jQcLBzzYFdAjW6a22zOc66kX9U1vJm6ZyeQ1NuF+T
ZipuOqKaOQki+62avLwArnKLRX4SP4xtvJJm4kW+3B3Dr075G/It0x6+ybphC7fScB+xUlLpOcQP
LBXyh7k211QXGKKbYpbp10WsmX6dr81h8GUs0yki6DrbabXRM/zkhBOic0KU0V19ElaEyNNQA6BP
s3p/f/gmXNAxn0TGx61Ow3PeORrHPs760Gtf4+Vtqu9MN/aZLDKCYYjCzQsuDbSahOb2x8k2TLGB
rc1sM0xDJ1zkByY799P9lO0Aztx1GNuTbNef8oPxEeljbcaZHB9up+chi+cP/7a/MwGpcT7Pqtuk
xeI37Q/mbZnWc7XwFHI8UGqLTnfUxV0y4sH+yZ0KDCZRYWMCaOM/AhVJSf1Lp/KXx/+7UwEgDD34
j+j7/17ESKD0gVjDWvyBW49prH/oVFjQ8HT+y5DA9/tDp6LLgBT/OyPi7yxiQBj/pVH57anrf8Jb
1/kzS+/9s5kipRJxWMrQKnA9Dhd2ICtrn01zKLwUOcmudTQstE8A1PY1SBcY0V3Tp1MOnshF8D/i
fcQePo1Zj4tbBEZMF9kqoDhR9jWbQXWr46EUZ/KWzEQ/9utpfiGQafu4aGtzOQqPnrPsZEoztfFy
7iLfxvqGOF5la0EkFjNxK5ACpvAktiKlSoEO4hVV3C5yxFeW9CvNoaQd1nBu4AxOxymKZt+R3XPz
JjmecTAhjRhRr0ftBQSezqBdd8dBvjzLYxykKob9STGvp+VZXrUv1w90l81H+a2/IgML39qP8Jgv
xvLwygoFxf5ifFIwAg5AdLzGUX3crNsxdl6n75GCeFG63MjX7DPUrbXnbjlrwasJe4pMFq7Wmnfz
BVMEkXDaXpjisQhE9h2UIHcSCiblNz/JyloQgjEdXf9SYO6Ul+FFO7ADkIDDssKPIXIxoLGfO3HX
cnyiKFYdCRgfYJbN7V2DBVH7EscKEp4re/PqmO2j9W1uTfMF9t1FchK3j3X0npyBV9Azafi0BF/1
mDpyMuIjEALtJV6ikFgnKDPaCTpMZMtiDGbKMQ5Mj5A4+BZCjREdIAX8qjW8sLhkf9y/o1HXycSl
0Lwk+otOcF6VMmZj9ItF40FqNur5uHo3hMErFbZrBTIQFavCl1LPIJaU99fkQYKqkXgEa/Wc/uak
ha+sz4x9ijmvwLtlhxTTkT1We8q7nK3y8KCciYXQpHfKR7kx3Pqr0Bw6C0QZZ0TR1/WNkTtwUO61
lntXluTsZVPF05Mz5/DTl1kEHtFig12podm+vg8fTHSZYGsBwjUBvS0FemnzQpQSPazN/onbePvY
cglQIFuBeQ3gM/L+KeIJZydFwVTGlSJWnIf++HX28HX5zeGwrgNpXMKV5r5r/ROeO0WaxGzkGQLc
J0PxwlD6+4mLouCYv08eLEOn5ky4mLPuIEWr4VZNlJ+1aQZjmRhCVLgm6d9QyxYP/dN60sx/g9tJ
ysEVyPYOb5JrtWxErEBFDmLWOFYYeOI3Ykx9H3rvKTMuRYvWDF96/y7RdKiRQLGROrXilbO4r12B
OKTuQS6USYWdMMAtP3Qk74Lw0XKQUuGMfV557E3MuZu6YcFh3eZ3tGnQUqr2Dd9sy5ucpLpE5y6S
3Vc6jtrQ8KE74Ercow7WKeBruu1dzUB7IdUArx4URHO5WGfFS2Jr13wXMwoREbpF8n0RJ+eySc59
EjUYOzt7gORmCYtUH1YW8DMBvyOvaLvQ/FvuhfL3Daynls06isjUKrfhsDEYpMyR0ocVYRZvbB38
mL3J9WtIgxvv1HzfIWQYHyab2/A2FzOqjqidZwWKj7ws52Qybdud6hFmwVasAtkFxiStvOuz3qsl
1pAwQpU+OgKdkqI0Tk+xekahkvuiNsaPjAvE9oPfMTevjEkicUxsO1AtsvkY2IKkK50RqbaUFRzf
E7Yg7mPZLeV3ZJ3ALfb3s/yeIaxuAJYg4JaukaPfrXkoMhIR/H4jMRsZWEwJTIwNfAUwRu/eM/EZ
cPSbx1bt9pDCS8VmLRZKDtDv24dIJi7D42R2bwPthHzjRQVZrhC9d4jyFwJLfJVFJ2ol9/HSeNH4
deH/2AJAlHPsqyt5l7QrQCLF+/06TcwXYrvpxWngkdpbyqp+v81N2mtAoIBchDnM6Xbc3N8ejIHA
jNsVv2hpZjy8pHDB/iVMm5RXtL0GEEt6sObSonKvnSFlGMTeuY2mEYDtSqXhCKpVyDuK+Q2TlZjr
Vun1IDbYfD637Gu9+5yXfSJwNFT+833Y4PTxn7sbOJTOb2xGuUgRHBsFjxsuxe/ihHBWSp3i/BnZ
2gywlEv5/CUsPtVVaBfz9mqzwcWmNL1PtszeNvGLwfZ82KTH27w6ajN5Ec/yI9N892dr7QtOAu62
9XpGdLo7Qn4NRzh8sj4e2QcnoPNe6V56++b2cxId2cuxVbWmNdCAkQ0MdNaLPOWFLzp+YD4WueMY
m3z5nAuOvrv6+i5dIrgfXqzrP7qYY/RKWBf5ufDRmAX/1K3/T42mOIKsf1fV/OXx/y7mGDvLMioY
HVOrhLSGqe+/VTX8L0NCHGOpP4p4iYrtVzGHkF4fMWryjyieR/0q5hRdhuMNWG7MktCUv1PMod/5
SzH3x6euiqOI8w+imkrQ+kLSH2TobjtufIFxISSTLE3NQ554W7V4ZSYt/iTj83onIClfWM/5lTnH
1YlE19LJoV4gdI+D5GQux2yExhN9wXtstFG0jjTNFsbpqqcQOV3Z0RoI09fnPp08EF5OIAluOYHc
+zdjLFdwmq+WKbAyqQ4n8CdniCNgt0y4EuFKA/gTz495TWlG0x/gymdHM4I/DM6gYmZ4wg8QBPEx
y7gZYuclB2/+WaxgVqebR/AF2L+2Jb92GAGCSJ7WzIaeVHHP6yYPgF2PYBJYVNuBr3Tf4T9E3WO/
h2xthCk0YaequM9GHu5usiVu3DUggjQeJxgmekdcPS66Py4BCxfAaPGV0pHJLmhctr64CTb99M6I
2Ueyv24dhkSsNR/ixIKXgqeSUWJ16bcIWM9aQKbEemSSVPBE2Dzy1fHMmSd1cAmcOI9DqnAhsBIf
5U1NkB5ucAZuqIkmxLT6I9yE2XS+0GeMrtDAszvUN2FQL0npXd5Z+EcDo8aBsNHRRKp5xsX0obls
bpS/42L6wZibUCtHXY7IlhEPA4sLpcPZStFqesxe5u0aZx3eoOvU2EabaoWLZ7TeorInjGKA1/3w
MFuM3BPSfclp1dcGFHPEGgKRxHZN1mC3LQFqGxTJn9EReHahOpyRJlouBkg4o5SKep2vFUlsDq6z
jOJCxaSJDeOL6VjnJ82ooBXdMXFjHHPDuqa/qHgxop3cTND53g2HsXZ9inYmjJX4U3SBg+Nai+Zs
jeOXcjfiULH5IcX9AbEiiTC/jdiNpkQkDoVdWuwBpM6X9C+9AjSLx7U0J/iGxbcnSNUQDIRgoVHc
6Lj2JlUZuaLiIvfsN/yngs2YDASqv9s4ZeIP3G8m/2ROMKTF+0ZTrlnH6wH5VrkKfeEE2S5nJBT5
12mrvOqLUZLCdINcjZ8U4u671bz+7mcw3QybxbmA4MMhEUwuUcqY0LuTLEonatzMJMPWNZl5DFnq
IhFmT0bTc3UtM57r5FeDAuWpy/ub7lbKg5EkEmcdWtYApmQ4xiQIod59AdGFGkrdmfhZkUE1O+W5
KSHtjgwdRKscPZDcYGp/kMbOeh13yH3OoZcyoMCVIe+MgCR7JnJM+LikJ+W6eZWdGnUG3k6GhoJz
q1wGw4noAwcGtP+UOGpLV17diB79NBL4G/QpQffC+2VOwGY1sxSq2aBWptKLukLPRHXbMf9Rd6MY
gvnId7LrEH2gYjmg6EaeRnho92ExNvGIThph8P2TxQId4vNb3XYXgU0yOpXYQw11/TKVqQhl5et5
bo/J/cyI8/oqzh/fTKVUEnJZND+9eDfok+QzXWmY0IBa+mQTUgE9zcCY5RhC/HyGXqxBH701rNNA
jvCdnG9euzLdN9bM7D+a+80Wd/f7KW/9TF/H+sq8neUkemchOqHeV96b54teTZ+io/2zBysclGP6
A7mVjFdGVML/F5ytMn74/Sz+y+N/ncUaIG4RaIOhjHkUyFj/cBb/pCIhqh1NEePy9ddZLJs6Stb/
0r6OJ+ivs1hi+kO4oaWZxGqIfy+pYpyb/K5v/e2Z/3kBLNe3us57mZVNVnilzsLicd2Kkv7dCDda
4yEpbKV/0qDJoGbarDkJdyTgWZcd25T3vaHfkJxj3qnF61K45qdQqMnlLTEgZfiknmoL3iVnhlxC
l52GVYhkM7tdnWuEZkpOmQz2BMY2DFurkDdYlFTKdpCVoFNvjWYLj+HhtIKCTFR9Xn1RbQ6PWmtd
ObQogYn0S1RzaaTPQxIe5Rv5LEbNG0KsGsJhpBZheonmQs3e9bQ7/5OnhmO1ZWlcLxB6KTX/w8U9
Dvh+v7j/8vg/XNwjxQS5tWhpv5uBRumDZJGUJ+s/KZtUk78ubopPiXs8aT0j/x3z0a+LW4HuroCL
12R5FHf/nUITxPBfru7fnvqf1duRLsDlEbt+ishvrfoo0hDPPhyL9VcDLdKABQd1T9rhMWZ35ekC
B3TQ1K5x7vZY3JJujT0OIoo0sgCmEZHf+LEtWwFsSVQEBzmbkW9hDWh33QgzJT3WxuVh+ZZia3cf
H04V+axcXxlwXGMX4AaWnyf5KPyXw3QjZn+g4bmeZXuRwoA9d7qsoUThcRhtmJ01uX8LosNgj5PJ
RFpmrIb6Qu6pXTCFJ6YrW7asISTrq2qZqqF5C4tp+hRBK7wPn3Eyn3XKRmSlraF7FLFv91QJLa3n
IxFBj7wnIu81hinbtIEW9Fwp7BUgAwmvyQlifn9jlNpV2wIJr9ruwmgJ+2rARFSfek49vRzh7icl
Lhg0YDSP/R6RdLsV2m2rbIziYGnBUE2B35quVLsQj26MuOBrIjcXC+goYhk8UK2L4D+b4fsqnkKc
PbcRy3pfScKIdf26CQaWKijI6sPOGcCl8nOSPJmqJcm6gM5/k18HWB/ySEXC5SW+Wgy7moHlLjV7
o7HRLfxcOlmtbfaqE5kV2wv27VsBYT70xCy5KPiCIhjDogyIPrYbfS0VBI60dxYqq4TS3KBgkIyl
2S8TZb6R90WEBFUHDKfNbk26bAoIeI7JELa1hJOlXjL0qNbSCpGvpVRad2WeDvBtwwurufxIIEZ/
QOchDFgxuVt9J+K+/NTblGAgr1oJSObQIueMOBMb3MzLsLzttZKcDBZwNi9ankGAv866HPPNHbOv
x1Alus9V2VXRIVMnkZ9ukLcloVLRThJZWZCrsL/D9aqnFRKzu/nVm1/FsqlmrNddHSrtzal/PvJ5
ae2uyqsA64fd9UssIlTjn7vRB9VjhwnGBYi8M9hcwqdeljY+LlSeczxD8Ih5szyuzn0bnq5svkfl
bex8hSisEz9aMlLpgN9aNjnot0+CKTcS8hDiTnBJs7MUnfaNjHYv2iSHAvUG6mQsz+Uk2ghbyzd8
XsfDACNQIBOFQoUFJocSelnyJD875lYiZHgmqfnsKj9POkPZXkdAQ0FMZd/7dGe56nCVwX/9vNEA
XOkDum2FB7e3nyhXHqOEJ9LXHSocX0MXyFKPIHQXJysSxRGW/5zox0u+iXZk501T/jPzbms8F9Ap
PTNlZn0LaTTRbBAlcIOY19nmRxGwTWS1Chdn+txYW/j9J8k1/GFGHARUQTxiZRBehmXmVUsrADXA
ZA+abUnVChAN9fuSgw5JJGR/0nDIad8CYrPJ3EXHZy2sYITRkoxD6uxBhkfJJXi3yUBBjonGcgnr
LhjOkQsa+pgE8aoM0Cp6PZ0BsMS3xwgDDxK/w/U31Tem007Oli8zXYdb+AUJIXffnvww+UlakYMQ
I/jQXN0L+W0tsKoH5E15oJbB5oIBHPzek71jY+OtFHChMAjmSkF66jBtjW3Nf5prYQn236v8fsoC
o2RWFActfDf3kyjiFQBnqM1vHZIShCdJAOuQ5wM+cEJ/Mw60gDSyQA+gB6N8ERFaFPXkXVqknr4R
VgoqbqqKCRCPc+xt8h2/zNndv339qPwn8ofKc9z9qKqJ3rpNDl/PT8uN1xj83Ib8Qhw2M74rKLR3
/fDcRP7N01ziE4MMCrU0rpShldDqRpCTEzjPjB/nuTlPRXazzedD9yjSuS4hxLuS2+qekJGYo/hp
bYvrnnvbV/ERc3DQWc60eCrPyfUS381zVBpOvcm7hQLhRYVGQa9nPI4WSBbGbsoi51W4L57theLI
jgAttcbl1ixrbHIxWQlBfajbKZf+A1UHGjA0GrItY25nUCE4MqJ4v6qgSIYOtIt/eO2jQ4GwKHwI
KfhPtY/OJ/yl9vn98b9qHx0zHFGrls6IjR3ob4X9qN/U/q/WtdGOLYuSrJADSyH9W+0jjV5o6V9a
UWr+v6Pt1P+vtc8fnvqfpJ3mLbfSzmr6afQm/R/uzmu5bWzruk/Er5DDLQEQzCJFUpR0g1KwkHPG
0/8DPqd/p6rT1bdddrndFikxYe+115pzzI8RMqz4rH+E9ao3LMgP0nclubBNnw4mM09mecYrczHm
jG6iOAP4ezgBySUDsFmTUFK/QlRaD5fuxLwC9VUgL0vUO6Odpsux2sW74QEzlJpfy/rxmTwc2nOz
vaeyEXTREcYjRFsk65bqB70S8QOkxTxOLSzF7WyuByTv8Q0NDPK6b6l/CWordZt7+ja17mv+JqDM
St+MaQPrGFUnFzoYJG04zHRYcrWZ29iwyV+6N1YRB/foKnnTMCG4NW0tt0MJhvLxqJzQvocu0LYe
HZ4DJgtYVvTOkG+WuBMJzh8abUDCExDHOOjc0KMV6oG4Momy0Lx5g8srysazN8jbUTfhYqdv5GE7
NI+MlTLtWX5JIEAUdkq6KmhzBr0n75Epp3mFKTcdzFLbCMESb/3y33w90nyWuWYQDUh0lP/megTc
8vv1+Mf9/7oeIXmTCCmrQGK+H4t/anrDLFBlziJ4WEWk0+YvZxEoBkALVA4P8GD0Xw7amigSjIwi
3IT0/c+uR+PPg/Yvj1yev/5Tz7tT0q4wqqFZL1pVd6bsLHskS3gSg8CHoEkJmstjJ51y5nUVH3av
2qi+9NzL3dEwGSCFeov1RKYfuHiTFMQ7Q4pXlL3ZT003L4Ie6aoWoRoeFvFNMqjKAyKWvAkqaJTd
RoVCu6QQPiw4zy21TFkanpKvwgKhoe89DxpHCR+pc1yT8mGGj22KJ7J+NtCdmZ2882IRfoLRv8T4
NZNcu2ZdBb8kHZfDotnHysscjrqIBqdqX42Ak0FmkHEc4KfMvOaBxJEm+IoHdLwwssrZ0BYAR4nG
vTxom6JATuuHgxUKPOpeUxxDggcbpYG2qqEwKW2ZMRumXGgCLN4yWvPylKUtVcq/+TrSTSYx8pwf
j835bz0L6h+Ajz/u/9d1RDKPrJmKxhH8zzM9l64xI5W4KDS8Cz+f6eeulKmD/fiuBfrFswANREOM
9JdZ+59sawLX6u8Nq5+f+e8Nq5oNtFE1oVkng5heMppUiwnMxWSWjVMEpzKQIHm1h7Go+cRCARam
2C0MienusFSxBDNRAkeIMZhiTvOobFOwcbV3Rv90bEX8OL1mlWP2FXrMcOr9Is3MTcAJc6lW9LeW
g4EzqCb6bWyVVZvh3yOTumzpzeqiE3PWUplOS8yEdSm0CxHLpTndC2hnGfFoielbwyLFiedKAZOf
oLv6vrdq/Wqr9+Ce2H8GAZgcZlm10g9yqezLsX8odMD5Q2X5WvfRdOpDpCN2Hht6Bekq6BonV6N7
FsB2CgnFENL1HLechFxRg9lZLbP7XOt3ygRtX5kuam2Uyz6vYmxHQ/RYZS1KSy1dDfRKHFrLWUrQ
Dsdkr3rKF+VS1h6rJmJU5mMyZo6jVkA1y+wY94hHFvpmaobbCCWtFYRdmLTnwdA5yXCiq2rpqkjN
1Fj/5qtUVExYOBSKpGOpf7fb6eIfnbc/7v/XVYpeT5p3Ok0lfBiR9U9tZb5EjckvnbpX/b6F/ui8
0VZDxwc8ATSQOe+uPzpvRFrocJjYRf8xOEH98yr95ZH/juFpPCPKpCmp1zFwQmnhNpRrAeAUz8LO
Vr6Smz4z51F7KM810nAXAwblmIr4cydwdEyWpCy5Jo1mYkCvo1avFtnkNEjA56gaMpHB7c2q1fmX
sEbZjUTDws1jB2eBBHYueKfCKoE9fp0dBPFf/RGkA8pQgz4ro/2/Y3eAl2ZN/+MA9Ov9//oIEgkq
iwq0jf8UVXPb+KfJBhMKGFAAsP8Ddfql+UvJRTY3f7Ix/CoZZW+hV03nmNIQXt8/2CnMPwuuX565
xA/6ueCKujgvZBVtfuSrT0WAAEh2JNpAMmCDqqXZKpa0EaJBpR8c0PwtMZzJYnY2BhEZe1DSNo3z
tyQJuDW9x9RXXSkcgTRNkNw4g4vJWzzdMv0rRPQWmoB9o4khWhABR42Lh0EeXC61pT5Kjppv8/qj
JY0xSyW3iAQniQAw6KUbElM8htlW5rKoFnm5Al/jnVPZxIvT6oW21vL4oRDrgypiZBtkO+4RFNTq
pW7DTTKl+zh/NRq6Rf4CwC8AeMDzEPFrsxksJUENLyA615PHwRfeejV4KkPx7usLoBlCROSjT8+j
JuEtrqdlVqqOWiROpPfhqldfDV/8jIqYdCIjYV4dZXDnsMUMEnnGA20FmYGQKpKaoBv3oAqu5RT6
D7mgPOaG/lro1b+760BG7lydYe5UFIVl9n+OE+U/qjOGIr/e/8dFJ6qU6KqpMaL9jkv76aKb54tM
W0TR4D/CL+NERZy3Cf2/4Y2/XHSQMBXsrxA02YCo6f7BRfc9pem38oyHTuIvAZQ6GqO5MP35qgu9
etDjXGqB5K6Ec/PsvfajA7UJdUaJpYmYifhC1GxecQhfZ4RV457etLuCD+Gu3IFzYbARXZimI06t
9PWI4wMIJrNzEobIzP0w+bYk3jx0z+ZE9/jQI24ZpbVEwGp7rvAY6UiZpbfqJOCeEHBN13ZM11A8
GMIaJ5wSHvBHws1ITTQ+4cFfL57RYbRvBJCkqB9GxI+1dCtwSkoSIK/S1dFWyMxmnqRg1YhA0c9A
b6aXubF878/gTsBJqDQ8oy2A+Db+aoDrCg5DC8CXkmlLihs0VHD7SDlWbWHhF2+/WmiG8vhsXmeS
PFCssgT2u1eyOyESOFiT1LQT83X49LY8BiZNYkBbGt8rjgoo4uMOXBmtF3+0PekAjs42gGkl2aoh
oJCuS2hX1+KKT3MUNghn0cGbOdketAxpPuyq+ixKtr+OeQEK/50hxtKb1kQHCeA6OHH1OvoQpThN
0LAHERwB1Igyp7bbYt5YAOpdCbyP16JxuEHZPkYnfz2Qag+ZJvlsd/G7+okqeYsZbk2IJWnK4Tbd
espyfNVXoJIGUuA2kEAa2Obmqg4PA+Sk2Bku4XpARK8+NB+8Yt7yvba+CRvzhkoHp1qKkEZcAVZ1
6INfWb3WxmEmdYj7+LEV1kiSoJSu0syZ+d3xU+v0TyR0OBNJRiA/PQf4t7Et34StvEteOJlmpCbl
h+4dT6bpNLDKP0OX2NBPomJgckO4NJboPsh0vJPR+CI5K33dDht9rb3VRyYGGPKuCjNp9b0pUckE
/YAKxwguC8TLCadogms45KbfgsBk2rCcyCtRrUG+mWbdupknnvDfDv4Z4EDT5sCCfIRL8AiTqJhc
I78tzNhRiPkSxZsuX0ezWoewg5qQy6Fel9MxqsEs6Gt8S7KTfyqr6JHxAKuxrzkaKX/zsN0Zcgd1
DgcEAvyMtfrUGM/MlCT6zETkITBDkbRuNGRDVviSFstxIzoLd3oLdo20GWlK6PfiXNKY3o0ckbBc
Gmif9vnJUJ6itf4EqlqyM8NefEmK1R2Cc/pQWWpIiKOdIFh75rr29wIN/BgNFS82nbl+X2kr/at5
m5DYvaEJommGnWmqVorIYWNdEYfkAL+LHrmP/NUvtjFNQT4w45yUWoCYasklokP5EV8bhqpSu50o
IUFba3wvtESPcesQ8ZAOp/YSVtsKwVyxjL75HJ2s8CG5pdM8E2J96doziQbmtSSXq7FzOh8q/6e+
yN1mTA41At1mmeX7nmtPfxmxThGstqTBUtz4TuPdPAWY8SInfe8xJOfvxmOCrxScnot7we5X05m4
A0h84QnD70Y9G8s3Y81BbVt8g+FI2gPIQOuWnsh6tL80HE8Ye6HaEiHOGO1mYmL9vOC8+HpL0eHC
k7Imhww03/pSDmemAI/j/gXaEKevZ6wBECjkGSfF0Oa0bqw3Eb25jSdvnuO4pegk1i0+cfW33VJ3
mRUjr9ynpw7t3qrryL/1u1PbKXs/aMx/dTdF4JTGLogESFQRJvzNfi39uV//fv8f+7UmyoIE9ZRG
DU2Tn85p0v8ZtECJnlEkA6PUr11J9LacxWRiaeYamaL8xzlNmsUT+lwns3Nzr3+wX4sCRfrv+/XP
D92cv/5TW9IbFblLjaRfT6xbJAYBHTBIfo/6jMSwRaJuclJqzgUlXV0ZltF5VqFcUf44cnoPWuOe
m/673PlPmdy7etdbQiZiXydCEC+PquK3NDQixhhFnfQJJ6ECi1RqCWKqKmeRNJuqYEqXYkyn5d9F
xI1K0i31UuzEpF31aC2LLOKGhm2mafiilL4dt+1jkkrkHn7grBU4E3bxwVPTdKXHQ2yNQUMgu0rD
Ryvjp1QyNn1XCw+qkEsvqhliThCyykycTiGrphcjMMP9UFx71aUoqMW+ORshnDnGPnSP5jaIVpwn
wX9ohG4VywXt/7eyJhYFUYhHMMzgHfOsXtU6hLNR39PkYQD/XCP9SAYV6424zYW9BrMO9V5oHGr4
3TgJuuaxL7koE0YREsEB2ACExUM7lnCVA8gF/SWYztLUo7yUpWMhe6uQ5Aol9I9yqb8UJgfjKVjQ
0vL+5RctsZ10QRRxbjlyTf7PIlug6P3tZCv9dv8fFy1jBEk2DZaCuZDmnj9OtnRUCBJVUfUBNJZZ
Kn40VyDz0lzhDKvT8vkNN8+oj9GegSeSQcQ/ygv9Hkr1x0X700OXfxvtaZIwZFWid2uRS6XGO2uq
xClJvrIWhW4/LEAyjli7PZS0Y6kCB/PEixgI5E+EnpNkQUW0R1q7Uta4HpHarTGFGgpkJNEsRfkx
NpPnGijRwptWoUYLkTAjgwNl50eOQQJ1KF/0WZYcdxs/lR9zJD9mWG00PwY7jgez0rvHVsbmYsZ2
tYjJjRpeijRcSVHmKOhw66mxm+IQY5XztEPXBgSfBeeWkkWXxue4ym/1mN8YX5jjV9A/5erzGB38
AGQVpU2y84LhgUQkaXz0B+YYyJN05D6D/xhV27BhxK9027RADKN+5GztlSLbFUknkUEKpVFs1dy7
BMK7WGMXfczRXXkNs4wsWS2GcuujiwUzIw2bUS7WWY1Le7xlGpPJ8dJHp5JxXoBuX9bPmrfp6I+2
CQLHTrOq8tojylKnYQm7yqlijENi8Wgwxi888A6xagmo8Rvh0ptfuXYUpSdFRGCZFE7eoPqob17z
klco72XikEvskECNBaRmLYz7ojmkCqwVKm6/g2mgpHuTaqoad5IhrQLc6L6ey+SFE6hHp9bbjVnl
WZKyWGeGCTeu2ModZvWYtC2znTp3SoU7vpRtKZP5o1UVXCvTHabobNT+epRkCALNqsjUpzDyV0qn
7+uaoDsTeokwrMq+IOii4zmPHPIHpaKIKWlqjCevUVFBo8gwveMg00DJTDJHMpUuSxKUn4pc5R+N
nHvnrO/KFXjeoWalY9Ja5+A2EgJ+jMrHwagfETI6MSaJIAaXmNDxiIqN52+M5hplF5giTYu8uayI
usyPlT/uwumrMUxHGnGleSdovmDCSH7RHheMzhZ03esg2KedcvB1HzA/gc3ToRGgxYxeyzCbBk5V
fdXpTUreTNl35O6SNj6tHq8gHXHu/rSNeV+Y1flf3csmX4MpjqEQP0eD+X8utxLtu9+XW/H3+/+1
3Ir/J0pMWJGQfofDzyOdv5ZbvmQiiqCRLWBCp6Py83JLsUZZhXVKhUyMVPTnGokZFS0UTZKZCCOy
+Ac1km6wk/y23P780FFn/FojNVGsVKm/KMj43rJ0BjKiUQfklEneFf9P3hXuW/2h91GSnaXUSZpt
29smTEesv95J2BpnA7YTTQJSUZXNtFjKL+Vde1RPBgX6bKAbvypid2f7Soz3ZU78Wiqg2xEsKEsz
2yhwLoNHDCHozWhtm9AHT+bV3O/wGyCaJgzUpctijNZo1UA91OUTjsRYxwaUZuuOxRZ2iQxGy+ow
p+/pObjKi6y8ytmaQ/oNo6q4SyAVyiCNS2wuq/4A1xCozYN3AtGTLomp6O6EjNGkv/tQBqNl9w4R
XOm5uN0pOaCbpV8JPip8jc/ZQ/Gg78ptfzRyV7wmH9Ktfm15aejy+1Z5LrfeU3UqH+fYVznAKWnL
4dITSDrun8JH4St/m+Ob4RIdpHNhLmf1K0CbneA2H9orsjHaATVM1pzMs9BNcnuJw3cXw1olJeSV
pkJ5hh0snArekxgCiwQxlV4MLSBXthUnBai+VACSkpR7y0CFwNmyBmMZQPtZq3eWhnyw1Bm6NAdt
4D4a8rWPOZVFmd/vpQLlskZTg7Vo1pkNeLqH9fyzr/lh2BFWelmgk8S9hb5kHYB0BGO0wKtB4FNE
Wja6OYDqEwzfHfG1eHbBcRxaADyu/K43y/6GLcPmxaIHgcUWBgyaYZwusfDeyU+LirwmkhZXVQ1Q
Nvow3yAdWaB4IIQKjmg/AMEtVkm/T2ceyrJ9hLlKF20z0yJpsy0XjWWeslt2MG2g9SuK9r0OUAGw
Fu6zdWKVmDkLGxk+hn2dUNxTznk7/5If2IIQkR4QCcFyi9HhkMSyhTEI+7h2BrxXwwr66qqi9VAj
0ycOtQveyuZd0571+NXr3urFXc5fVKBuJyoN3pbwq0UtCNOgW8plsVRnMkhL1A06n/itTpbxm3+M
3/jGz+nT9x/yrJ3n1wIwcG8ruJGLj2wvAGIo4ETnTzNM1XhobdVtbcVcLlV3ccj3HvCFPQ5z4aN/
BtEy9/TAos5mJt3xMT5xMDHfxofFN48j/tfiJp6hwaAC5pyc7jm6tLZ3qSmVaD/wowuIBVb73H6w
3ULnqXhVuXA/h8foTq6acsVHhm/ZE1aRDoSWwGB9WexkfdUQ8HVt1iDC7gHCopiYNM32VjOuNN+r
21llihQZ/ah61B2SlY++Sy7f3qVSOOmWmz7PuFJo1RYy3Y/T5GKyZoAQwAF6EWLagVCho6O0WHM2
0vYzgGY6MrOg3gjuBF3AhFzjQsd0rdnTUXztoTCtBIojsiNrd3GDzoO4koaJrZ7xHpEREDdbwgJU
xucxni/6oYhtI4tRSUv+Qe32JFWK7x2QG6GHB2f1B3Vuo1X36I4AXRcsSGaQxoc5pTkvVuRIZgtL
hRr4jAp+BofHGzqWBSnRE2ZF2dbvXB5jZKNgH+75a4qseVh6L01+NI4aHRHAFPqad2FcCSDV9PMQ
bdFTy7vrNQfBu9TbI8AiouT3+rnT7Ykws2gDnHNa98NFL578HrdjXiM+fyR2zJyVw+UHsKOVZz50
PO5EOmeTNfLJHdH/auCp5v8mmff976Uq0erhE1udh+lBYkmZvxqFLPfSS228D3yCveP0RUi4VaU2
5BzU2sm5TM8qEZrSrRnB/ZpPve+Oq+y2iBxoFItNfRc3yTMnT0C++gZyKKu13liAFcZzYe9AjnMd
LXbsmS5g7tP0lF6IRi3OiEaf84fgsNjogv9NCTVHPhF4Uwzu8EqmaQyCHqsdXTOeFvofEtu2oYSs
xhb0LfPRXHKk8IX5PcEbEL8ZjB2wyu0CZzp0x4HVhWEsqdSP6Skqn3jF28Cp3hZ06UKsDktjNRLH
DY5rmJtRkW/RF2vvICZiLKUDBl47fI/vBtQnDHUvwbl4LbZbk47T28B+d6KNXlxVfW9MsZ0On6j1
E/jmpFtb6bjvYY3ltlLvNHmN1GgJnzVwEuButpYc+OeAGGlMGGjNX1RaDBOMEd+z6/W4XPur/l3Y
Rd9AsEp3ub8qGO2R4f2b6zQdPRvnYZPOEXXy/67TRCqv3+u0P+7/V502pxYj70FyQEPrP+qBv+o0
ZsECfSz+MMhZ+96w+nEsFhVyGAwRhtB/5Qg/elmkN/C9yAWiEcZw6p/Uad97ab/VaT8/dMrGX+u0
KEg1z6gV+jowzCv80cyVcPmgebmmbIA1OYNwz6MAhHL4Js6wSSYfbDaaWwUOJYJGLxpTd5q4ae2f
Y7jVSoLzWG+Qu49fY3UqWo6DILwZbmRc15WlxJ/tmeGC98V52IMiLexxV1JfFKduH6MLBxaz99ca
/g3tSCIpM5fxqAP/nlGldwPFa1fBs0A6i7RqCW6wA0uuTulxrKo5C+x1laew8aZtx2OQgTCDv6q4
SVA5ak+A2nhOVHwdcBvCS/tqRqzj6wbfSQFPBL/P1Lzp4PiRy6J8H+GaGMdgAD0CCQmREjTW7DP2
Fw5ncx68upFxkq8i0xludNXyhc2f/PbgmzI1z+FKcjBdDt/KC3+T1sY71+gWyMcak/prc0CawZeL
1/JSuRRrkGbUi/LafDxpBwCvBwLbetrfQBtvwJcOhNC1WwKbM47t4Jpe4y/5IpGvaXVHEcPPydux
5vSN1V/8gexSsjcu1eBIwwnrzFhtDegY4bbWXRGGPiHoYBULKyYlPv7IHLl/6GeGc04D/tTJLD/l
UZlW5QlvLR4C5n/J7U0JWXdLSy2PQXXqDJsbsE0wIInF45yUmdxiuHmhDWboJcxugjIuhWu0jopd
QyakaAU3goPQP2E7iqzMdHSmUmwNO9jMDAy33s5D6UyP4UnYBzv4mzNItOwcb88RvTSX8mEa+pUB
CQ3IYkVXIeKVHpgNBE5NNKy5uTk95nmz2FY8s8w7pO2TTK9levBEa1BtxQttiZQfoXKbG9Zfdbg2
NwH/RnrQT4SzWYG0ylwiQhGVPnSxjbuYfIGGOau8h7jEGE861+FdYRKw5incYSuyrQbik6RbTGbD
/Ckq15H4ZAiArqBXdnfjSDupFZ1JOZbCEiFFu+vvwzdEn9pduif0PA66slRv4x5k0CE7sjfjht/Q
prCSGwnGxy/pHRfyM3vIYnQH1//MPzFGmJilP/H0VI/GewiU1+HVNTGFzHURyB9MLeID4NtN4HSv
5HR3rrZKnC/xxXNu4EcohO3hUPjsmLqd7jhvOeHKuzeW91yfGAIRWjHnL83EBqCzjwLJF2Q/rVob
A9adXAAb2igniR2URzvbcmMncz/58W4EAMVwsj2HB0IH2STbZbHJNsw2R4sWE+FZI7egnfvsWV+5
8wSCjJQMC7G5DVcFJgVCJWvOgYnfRwB6CgA9uBUeGkDr3x1Mp+vybIVGqky8j8JR+n81bdkz/tyd
frv/T7uTwZwFjZPMdvLdTf3T7oTyG4EDblSDqDlaEz/tTpBNaPWazFv+s3H92J0QWCg4t4GpoCpX
/5EXle/2Rxfhl6f+vcvw06SlCSop6OOEutCRqncBv+hUPefTRja1lT/RqXPV9CWnyBIBvH2FRWXJ
eLoI0UbQkFb6stRqy4guinAeOUC1IINMwPUGHboBMCcer9ZStbVYgvgBS1zvA5Y/VtlFt8uMtwq6
QdIxkaGuHddBfxHZPhbv+TaLzJWakJFJshGZWaYLotczB9drCQZYyyRZmDCfQMWTLTf5L5G26yBI
EBmmvkZ3o3+cQghcYsqAY91TM0K455vR1ovj+kE1LhVj0by9Ds3ElonzI3a81UC9H7p4reYmhzt6
a/avbpyZFqHvzOwIwMMqHNmtjlyiwiR6TAfa1xZYCp+MnQpOx4pIaT11TQkfKiF82TFSn9PFijOZ
yBZPE3Aks2M6T2SGnvM9QpFU33jrbE3zhYMy8RlEjQJ9OUqbaL6ld5E+Bor4EebXS8Z1C1rVJZ0I
T1t+ik/xFS0wzj7gU5e25bFCUQ2VPW2TGUWH7Io5cPoe49y9RzcJDBbrVraRXyqwI8qBZDvX3ECk
ecj2M5HfOFTP2oHxfOpWvF+XahV+DQ+ogffj43Rhmvb5NLxIj3OMJW3il8UVoB4oj3w/Q6BJpSHW
OAHppFqS/9/gAfXT3Ifv4X2gxuaX3hKVcfY+CEvAfmcEtDTATtjeA5mCp3LT7xlMvXUHzgX5+FRe
RMyA2rHuV9UhUTHmb2iZ1oDnsJSlExmz1Qd8wXW+Zu3aTeTI/JtLaxNWEfJYxFIsCX9DbJLkWfz0
68Tpj/v/tXgJ/wfrnwr4P04TRFj/vwNKDBpAJtNk9ZLwys8D5B9rl8CCBl3CMGSizmbB14+1iwcK
P4LY5O/ulX+Uqslg+Y+16+dHzoL5a2WdiUIyGo2UrY2SCFySJdmdvyY6KPEmnhxGE2F70jukDiQU
vhmvHQEXqvFAm0hj4UKsBSFIFL+eDt2zjwgHczkxxApHRpz2TJ37lWqeu9hqo09RQb6r3BK5L20/
uAjZ+7jIimXWEJcSzV2p9/JVgSIPCYYodhB6rbWD5mIcjKcHhdw1OC0y/tIAr66mYwxtn9ASVRvQ
9ZP9+ipZTd6+iCtckzbt1RUgcdvb9m4GizvCqzz7dVE88fcZbUuRZEOkoi0rEy00R8IwayaaZVhG
QLy5vWNaZNPaH+E5vcFNwvE8R0bJ9+rCLHytr2hurHSI24tltwfxUx4lwi2JjsMg/T19E+UTi+96
gZV/WqFV5oZg4aDrLAiBIVLAmZPaFqTeZzxabK8rdE0UHvzLUjgoN51YNvKfv5orQW275gSmiB8X
O2yQdpwQi0leZyZjcAsxHAUtceq8tgQXEUkcFvtvmrB7FF5CF7yypWEBXtAdrlccv1eijnk0A33o
pLw3YnJtxefI5jhhK/QX4Z6vGWjtpp136tbNWn6UiLbBeXqSroDGKR7Hkslkd+qrYh/TDLcCb0VC
USbUvVV9zs/xWkI8L4Fd8V3tiHA7WqXyW6ds/DOEdLRZ8q64xLxU4U2c7CQVaVCTPlRa7wvIDci1
SClCrsVDwajO6yOvDLBRLWCt6ZkeTXAFzMSYbM6TkJ9nzCcpT9xQcZT55eTtB3LMbje/4TTcEMdi
yF+OL8IL2qdTMbP88U7XN/8cXMIbCJFTT29v5tYrL+ajcSpdnvkutR4ZwdtAIHjTOdrxadBs0+mW
c55YaX+wR1gF9H/+MiO3kd9kOO5ni7jqYi+3+lUvLuk3WoOl8XXVLffCSLdwNVlMvGYj+X5/On07
fZszxmLeJkFkgkq3O7lLmwkA+HCmmddtgS/x3s2vY7LyCS3DYr8attpD9jSNjHltEeB1bxMjW2Cy
V1bNkTintbabkym0XeNGaOTxPqPVIgn0ozgCbmC7pC0LqhJt8nP3FRyDN+NS105An1Ja+ggUtsM2
3jdbJqTkmcV76UE+t8/5npbrQynxVFp7Viah8Vyp1hwP1GF8F7eLg/ZAqjUYr4YdtLVFnnjwZB76
Z/088rTnF4oHgaKpssC4YFQ/kgXES3WCRMm7BUF/Wdu8PEQnxdZmoDM5ByUN8HPnf2p2xqa6q8FK
f1RkWop0PPlEubKAKAU3fOz6UPZrPjpo0taArbbxlvEHr1zsEtT1lHfO+NFtYSYQA8zjGGZB3BOy
Ov4fgAGSvtmTXizhd5MPyDvc8KQEHnpty2DWITT5/HZDiwYzXK35LU431VL6/sqWm5IsInIpDuFm
2spYgPb0JO12ZVrNrngPGAggEvzkkwgvweWBL711uvcu8/WKQnE95ZQSNm8/GLnwQOlnaZ/i/MFl
Pc5gzGc7E5mrOTpqrVsSU4tmR+c1Dr6kfl0fCiIdC73emtvKhDIcvadF5w7MBgK0O+V+ytNrU1qp
7ujCZh6yi7DaulvDvAEXP+yRib7BtEmGV0knCIbpCD7WMCvtE43kcD+dgaPqqCpNI3O9bK0hqekK
10iv8rARF3uFxjQxKXfjPUMLOkocx/EZurVgi98h/t98jmu1NWiWEa4GwkC+VQeIF/M/ARAbYAxZ
pLaEInErGNwTh0/t5HbS82jAEsKUdI/o1OTisnkdOVHfFdJduIsAUvkVrFZFUhuhWeGaA3q94OYW
uU7tgCuFqfdB/6ZyEtQAH2xTG42AU80/tPkmj9uOw2x8xJVfFrYkPFa3PqBRLy6Y8o+luJRVe7pF
2iXRL7W6jjQFCgejONeEariOkuNAPzXXuk0N9JnMOE1YJw0yWloeU/voaVz9aPhC7Qlp9Eau1nSl
FtJTyugEKa7Z8sT5dlX+oEEXvSR79NLRIfuoA3AU0qUNrxPF5I0WKR36l+BGBIZtcM6lqvzK1aVP
NNmysL3wDE43L90AmIYeHpUq2+YFH8l03UzyCTVkqLGSn7qkdVoYrtm+5jlqPaExceH0Y7mdjNIq
icMws6sBnzkemY1YUvXWQISe08iia8ueYoOcQYCKfwf8cx2u2ne6sZGLdYDy9dOk3KTbC/ohXKmM
BY7JNS2tWp8P0Laxnb+V4bJ2L1/Z7laLx0CCOxwupW21RwPegpxHUpJs4iMCrKN0VubNPG3JgLjw
UwQgPByMlol/1nVkHqtsNp+ml9Z05XznBAwi1/JG/USWvNE39a5ew0Kdod7q5t9cx1K+Ei5FFfs9
SOpvWsScgH+vY/+4/191LH3gWfeP1Ol7Q3euVn8cwpnGYxFVRXSWVKe/2BMwJuFJEzluC0TL/1LI
SpiwcbliwOZx/IM5vqpwzP+tP/zL49Z/s2DXvaHXgyjDOlus9MZS0t2iaNdZXh58BuM+Kxj1iyFc
h0pcqvrbVJtLtWPw3FvKQZZIM2lTBtVbbyb23UL6YdG6RVsTSipwDwODKLzBAT59oigI77kCqSUJ
RAQoSv+3XBrMjid3ITkAw+UFWTyUVD10+gqK5HccA2ahyDIxtD7i4LnJu3wbGYfiUt/o6fGFHDFV
AbmH9elKtE/9OG3gJ+vr/qCx4CtrorkW72XiPgzmOQy/RZrwocEEFJSrNp2NZqV3uCiKbikymEQY
1lsew6m19oIAJz4w5wPbGSCDVC2+yk7j3/wbm1K1UzbVrlijfth7qxkS6e9n0jPRRrRXb8zGy28I
FegPXoVNtV4csT4Ra0VtRpm0CV9ronfvs6bp7p3m0ok9cq68CYjiIvcf58k1joRd8pC6RJDvxsNM
lDgQzMvmDa7Kp/BJDyQlaSdljtIoQLPIlHKcx0f682z7C4dq8744LhwKZgpCmUWF+agVrdDGsden
b5T9mvkqpUBRgO6I8keVyw+5zAy/DC9BX13FD4LwXImFM7VB2ydWHG0mJuN7T1ll0R6d0ALhqWHp
AM6zl1liQY83e/CmQ86ccdrwL9xDpFAv0F9Fa0ncxqS9CgePVgS4rY/wyX+q7GZFW8YYN4G3TRGG
it8PQnN8sh2Rj0mVBBaVmCzFkllciw3EaIJUkxd6NoE1Zwnx7GIrVyHy1FTJc4DzfIxgvLANTrPx
YcZ8tCNqDRjozzNwNEEyUguRaxqEvyipPa1Dip6E001tPfCZ5Eghks7V7bu9sU1OMWaOObsLRz/R
rwjY3GJvUlLbsxdnXpFRvdjzLxzQzoz7Nw7iQ+nQ2m+hVgsuMQPL8/lyeXMMmD0vx7cbAPpVsbVy
esACUWd4K5aZ9UlTd1kfgxfMNxyKBj4K5nNx7eDHZtf2qXxrn74nQBNRpS190OtEI9AfhoCq23XG
tIIVf/5H37AJeOTvh7BeRifjK0zevVrZCgsK3r1kgNY32AxGfBX1csD1IjDH3PR8vnoT50UaI9xj
Z+GyNxLfirnAAy7wCFirz0teS9DBnwNKbOP/cXdmy21j2bb9lRv3HRXomxtxXtARYE+RIim9ICRZ
AgmiIQii/fo7YJePZbsiK/zqsCvTTokqNsDea68155gyIn3QccTdqLbBft6cfATJJwk4P0StC3Ps
MjhLbil9EEFzon4aNPva58H4vzNduPIoqMehfmQUjWfjxAJEAajkMc66yyEzL3iDCNZi9CwzARrK
LDSvctgiQ3uVptqkELCaBNYGUOpkTNy2T8/WE971Wb/tHjlOHM/k0saLyC1NFG+O9SpEru5U6n2W
X6ZV8iz3VchcFeJCrGTsivOM1DypCwf5qCIFYYUiDbrs/Rp4WHOe6lJMtWk4Sa1Nm2uCrOdc7dQa
BckAiEhgbYd/dtsW51hw8nPmln0U3uM4rOUX9b6UWicjhLdHlCkCUVNUxvuW7CXR3ir8ThqR6q0q
c5jr4cu1jqSeSZNaEoWt7eSBwTq0u0Sw/+ateRyWwu7G1Q1baIT6/FN//Kvv++cW02+P/741Ywsn
pwWhnDziSGl1/9iaSXgZd2TkdP+LMvrRY2JfRrcs4Q/U+aaftmZVJ4fSoG2lfrUi/MnuLI9z5192
55+f+i9OhCIv69xKyioQRdXlbh+G28Y8sTxq0qY7w4araUw7/Q1b2+lh0XuXun8qB93Vi4+Ijmxx
D6qXKNoyd71ew8IQJhhiK8rTi4m8Pqrlh/pGzLb42gZ1EK+gh1hQ8Rfj35JJBVMII9PuEtziteb3
FX0dRyfsMF5neOuMalcvZdMFA12k8J/LYmLgf1rf9akkeVJToUIG5pXnIYoZPRFIfs+vq0tUIt99
v3A/GdgBYlgSFB3heYgd1WJgzIlLIB9eJjYzCu7iJEaiKzbbSlr0IPzEQBU8XQwpfkVlV5VzKgg0
PyHKMCgwLVmWTgIeTWKWHKTGwrpNhGZ5Nxbi+0D48DR/ETY6WcPOjajzfJKm0wy9hBnSBzjveoU0
yvvcJCl+V5RzVWntRnKKbicyB1NpdAl4xfTzshACIiVKSvnzXj6DpL5hnxg4HshuYbA2x0tIGbNM
RKd2tpMMdrVlcRglFGDAl6VenxI2wKKIFwp2fcYavOnGU73THN3vQ80BJDu2B5QP1LvwHskxI4Nq
lvn5AwNYRCz3h+7Fmg4ebSyP5nsvz69YUAh0pLFdOUrAZptqIkdCJQERV7siWpi+dvv78kaAWWX6
l8FFjYJsOeV45CWTdFJRsTG+AGtzr1Q7ScDK06DED11Hs9u59Iby+axPcXfVzR63J7UqJd915MZd
OBZrpOyRVHFS39vrl7rvgYhDBJFo313/6jWLspoZmSKPHWfYMf+8ZpEX9R+OEz8//vuaheIETIBl
GPzc0Wzxac3ipAEmwET3+28n9Oe+uCKaIvM+8gq+8p4+98Xlce0DPTCur+Py+QcnCv13ysVPr9zg
6X02T13ivLsYzb3h9F5cnV4RvbPGtP2ae7VZoLs/E1V3vjfoz+VLpX65mwbiiqh7ULRh21/li52O
Fo226vwez4aMdyMTZWzK8RXWRTnXsnSRSNBJT/U2KimdbmM5j0FZi7ZmdZ6chNPyzD11K2mqIi+N
lRuWU4M2IDVtVWZCmKlkAVH7VqcZSqqm3XZUPleZGVG2VTq6grgzdIXBYUprQk/Wg47i9WqZb22O
aQJhngD4xhIpuG91SgKL9KAJb03/fIORe5aJrrqSiFBoXh/Lf7XdX9IUZdwIYe8yqflvm/Y49f5l
0/718d9vADZtC2w45kRsguA2Pt0AbNqiwfjnax7HL4orGRMSd4BugV1iyv7T9U8cCE8Vz+E4Jf8j
Zbwk8cR/3bM/P3P1lxO1qGZljdviFpzu5CdGdmY2NirKS/1wqtzeYstKAVpi00Vh24sfJb1wRT3e
iBHqPCRI4/C18tZAdON2m35oC+kc3jzUMSqwoU36MYgEIuHopVIPZbrDPiTSlsMIKu88jDhtah7n
wW5jPHRK4JNye6WlzGm2cGCJxi3OQlsP0w/2DuH5MXm+0im+ujHHwUdJd7R+wikYEK1n+iqMw/tC
wkGCeVvwL9WDTuTYvj+gmbw9Mha9vkvEdKHRUaVXckvkwyXaSbSjXs9+H3B6kDXvrGI+dGmbK5sy
lF246CYy6Cn8Dh3FtnOic1o/A46Sy2n3/jdXuHSdABeNFzUKEInN4J8qXAabv94svz3++80CuYzL
HYUiFesoAPl0s7CRcL5je/omDZG5kH9UuDwEfif+PBg57Cmf7xZdZONh/0FYQgfqj3YL5XcByE/P
XB6//kkAkpVSoWRa3QZmlc2zXJUOtywd/K7PdfdqNDvJiHuHMl1Bl3blgHq3cLbFreJURXnU6avr
9HWTsp7Ug+ycJA74CkXRtV2fGWUhqL3eWaybzJqOe4V5Bzd+iuB91teL9iRqHDzj5BIMKm2bPr30
op0KCV1YGvI57MDbCS2f2GlekVgPEv2Iv/kKxQeu6aPLk8VXHIU8/3CFyhQTv16hvz3++xXKMH80
K6majsvom+X7e3tU+pfINQifXyfa4dtK/+MKHSW14yMl8es28PkKlTE4UdFQCGF0oqn6J/XMV+Po
z2kQn5/6V/XV50s0iQWjuxX3a1BLk4v8RNOHwEzSiqdJPDE36snhorrO+bf0RkAkv8+aTxrkhO4A
+ZrT5jgKXDp4DgZFOeeTkWVfjTh7ZItYYR6jF4T3L1I4rE5zKMcLZaWsujd9o2+GI3GT/ECCU9zy
g6bZ/ZhA58cn4vSbhr5b7ZExlM3EZfwKXKV5kpdWQHTQSpj1m+hRWhFqSFT3TDtGE3KgMWKVHAo3
0fPYj2X2DkUC9Y2Lh4QBsYKmaauDnpVJu2S8j7Fqh8JnPyb2APgg5qhZw9MbRrPUMqMrNg7ksW3Q
1Ur5dbffcXC4ZJnTkutsgSmkxbye/0Jn7bXjp46TcnowDKnJeqHZCZoZjxaB3nBMCGK3I5+ekvwx
/ueWnhqUwFBe0H8iXFNzuevvOCachmPkAVy2FopL/tUCeVLCU8b0Cj5FOEahN8xQxmk4ifX4z4hS
ApHSHXOadsaq+DCf8+PtTX6OHnNY6i/KERWC3040moDVpNjACVz2+25+2zXhEBbIIChBnXIpzbPA
mBWbMcmp4lU0oQ46ZTTjZMyXdOLFdU/cmM9cCuaoP7Wxz45hv4Z/C6Fphxp2IXVhzYd191QwfrGI
TJUnIhcHKo2NuenmjeJk+/y9IAkLPvbKYP4Dfou3hRbnlDneapg/K3ywp3fo87xB5lSbXfkIYic6
Tct2VUbzWJxKgquW9ugc3Sqv1ehi4xSI7qm1Od2NsF5tIsIebeDsJ7uBPd6Yx7Iv5aGwtJbgfs0v
SCP6dTprn6SHCmGVBNPbLlWXwIQOLjHnRBwuKS3n2r+BOG7CPNlxJD+vCcdq9rn2XN5XMIX1UFuO
9hw51HfMUx9Md/zFRJlYotbRDe+B5kD8fp/Fi/vMekA48HjaYvFrFh3RksksexcehAcNsAKX0Iow
y2gJTt7AS0OmF4K1OEDBdYqWybI/ZpDcyVtH8EJOqrVsj7QMDpU7Yvyx1UzGXwwWyXKZAfbISdS2
P8asRGnSTUkhU5xhfKz8ll+C5gN1rtFAOrLhOpxe4p1G0jbM5MgdyH7PcSUfk/Ylux/zgVgrx6R5
nza+jjLQHeRNLCyMcUT+iKCawAE40Krd4NoA7I65JMiw46Wuju0ws2+v1rLBoEcf4m5DLuiC5iBN
TZIwRoGB1a/a6shvrUHBQUMiIaLddPLiIUeXu7r3z4e7vLMYAA/Va1O+CZaLfq+nRQ80AucUfSIU
82mgMwo5N+RAdF+6jjgH77yNgAIJTAgW1bySyaSx9RStgMkceSsxyNzfPeBIR2vSh7GN2bE6XCYn
eW9sYRAhGBn8eJaTqIb6Q5qMDuuw4rLwhf2JrBBSs3E4kdrQT08rmf7rAQEA0vJ6ct4lgyMU9JNA
ZURL4wkII950Rh20as4P6fQ+kYnaTqbpJiXwCauKmjjjB0zbRQV05dwuy7LaSgSyXyHN4Yh2Sk58
U8arTM3vbm2RxKAhVTb3xJjGBMfd7DLMXu/NzvoCB/U0kZFArZvEy7uJsq76BwI/Rz4q6nMLHrAd
1T5ywnycoz/81Xs8BEJGhOycqOrE/zICtUSKgF+ObL8+/sceb8JEhG34+x7P9q9IlihioFalb1yJ
H3s8fV9D5fTI+Yzq9ec+KzmOnLLx9fyxDnn8Qb8e2T4/869V6qcqVLvFZSGkwA0SyU0FlHPx8koy
n77onr6cK2dYm8/6RyfjHmVxfaj2xrzE4skcyi2ALTxJjBvpvPnlY/tkPDLoeIt25tM1iHBf0npD
g0f6QeedZhXa36AnopW1IfwmjuHGRfgTru/2HCsmYwcsoAG73Kf6a/2tWvk/eZ2ti3N+r/7n/1K2
/5eX+Esn2cxghqQVL9HY4p1mFGcnT7RREzBWdA6PlXdlFJcRXY2rYNJPsr2wqvbCNn4YdX4MoJa5
ryN41t4oDVwwGQ550POOYmepT6gcPFYQJmON30+k1XWOPcBRdjI/qBulBWyRY+mhP6tsahI7bhqS
0jqJvBMG5oQKgLrDn7FxThkp0dv10FuHuhMjCx+/T3qCgffWfuAsPzZv6MIRUZ4/6J0CIsAenWRY
hc0nZdbN0zWP8s4LWGHTE55xiWRGyxeWjJGezgsy4kAOOyJW7UOMWW+jHfT3YVeTIMkkWHafFSIj
I6yWfNSoKS4A8ijlqlBRHCi/5wcdwclO/GD81hIZkB56htY5DykHB/X5vYkmGpqN+WnekRTEBcLi
jZf6XJmrq3xzhpO+UYfGJ6DGkVyp9i+y6aRVvgoz5/paGfO28dg6JSXkWOP2T32OuAvF1i2AB364
z4yl4DyMki3Le4d+tjC/tMA7nMiPghHkeR1DQsZOwbGZHqq36m107wIcW51Vr2e2+FbxhXHT66bn
UFhQtmVzIGLCs/hGHjJavE02isKT/TBqzFGy3V7tot3SrTMO6vmdkTWpQnm9jMKWKWJU0aPLiSRA
Eo8m5nKRpr0Q5vf1ud2cGQQABItPLskCRII4LQ7x+F4vUiTjbbO+nwKrcOLabtXHftode5ISbVWz
mTGfZFt601bj1cgOMDEQ8EB3CwzSdiMnmQwfRViEl514zPf5PuWpMvhmd0djtwVse3Y328CZko6i
MwpXkfd/PDVNeI5cZp4RbgEEdPT2fIXPm9wnBz808YStqzS7ErspWSYYO98o4M4v5UeDWYtgdOQA
TCD8dnQw4b5JPPAtGDG5TngHLYRHm3JeuzdCUX0c7hID6EsgoVK/M441iEjYmfpCcp6Y+j7efGig
XoKUHLyhiGCMQo+dipetTlSEP5JbEb5azs1DqQUkWWIoiEACXgP5mjvJZVJpk2tDuINzWzAtxBWk
49wp3Mt222EIqo7deLSgKQni2ua3SbFBYJbgXwkARZtr2emxIYee+Q7x8LRkF5nbkG+DYCMcvFGD
mduPsYtxGHt9j3kIiLAXuxazAssl+plP4UxqxcmXWlv7whJ1jV2y7Snmjw3Dc6pawI9oI8ATHJNd
tmRQTTitZbM/45gnCZOX+CYEpznRdQpjdmTGRMcTJpS4AnQ2ISBZEnlUNTzAp8VNdXrsg/uEURLO
d8KDQLqBKWlsRJzeZQszfPSGP9xnZyfbGRUSznbODCQ63h7qNTq31KGMuKJSYVb+TBC5PSbfCDaB
n26M7Rh/GqApfRNvEv+VwxiZHAvu+mF3mUozJdD8bl7h/LCJXW/451uJbSswM1sk30JdcHaQl/He
QnxlBNdQvzoNMZm4oVy01v3DiUjLgwZhwsYaMGZpUoJQd6L3e23DOoTzJ/uFa62vkxpc7D5bibN4
RQ+bBxRcD1+KQ3tIJnXiaE/nlYVPUNvpS2uHhGxdzORl/Yqb7dXa5e8fsc8BZyHR+UaR59WHhvoQ
j9x/2T3+g02HWLoflYEyjik/7Y+G2Yh1KsmogCkCR2lOMu85YKG0ACaJWm9MHmJbGNgYrmHrPb8S
Mea+RlPVM9B1Jy5VIBthu87mh8gmEipMH4xpO4fUuMNwQdaVRNFpknrVTD7KWbspgr+6CqNj/nWE
Q/sNS8Wnnd59ub/8u+RavmTv//N/RWhdv3dafn389yoMcAwtE2bao5xs/ME/+ix0SSSgYWOVRY/w
p07g2JME7UbS9bdmyic/BelBDMlZzf+N8fuDPgswsd8rlE9PXDPGCubTRVaUuaif4rIM8jeNNKvW
RUFU7M9Xv2iD3NoZ9PYmHcFkp20DNeJovoi4A7KpqnJIfkWNgrcAcAipMq/J6hw7xeNIEqkcDb0z
s14zRCR03gyBjE2Zfszdhk3SIA6nEMh65swwohn9zJpDg+CWr1LpLS7aMvH5aawZ0wTvwRDgifCR
4HvW+WnMiot3whA27CJ3cnduh0ZkR/mSZotUedRB2nFDkD07irusJzI8ovMXqdoOpacdSiRcHIhJ
G3lsWf8sGz4LfmuO44XTJpO8I5b36lOKDHAsxYdzIJz808o4IS9z4s39bnrNrDtcPandc0I23pJg
IGmLUsURXdVv5+aRvK2PWzq9sFaluFSpHNnrrx/GosAFsbceOWNKdoK2qreZJ3DcfAMHgt4HUxlH
0PwFp5TEmRNly77YVfPbXn0TxAkzbXWFTsU3Jq0r+2V4UoLU9BnmD8h+KPsqkcxmlOLogmiUEVxn
opxPgFahRaUy4BV3hq2uR/12LM1qAS2d+UV+4s/adTIOL4QX41HcGo8dDt9AlOyaOG0+RehVb9ep
OUNITR3OYGVaA+IFx2DanjVpkL9e5qqM/H1HK7eqMJt1dsp0osT13hs+NK7Toj+v1DzII2rfJsgb
5ufu5SCt2RJZonInRq9UzHTxUa734+/Tqrdc9jv1OlFFR7dm5XlnvK+XMHSOGkyMCBkXwQ9uHZSv
9SxZGEiFApWVfX9+tc4z6KXZ7LIFJVMVoTgTuSQG9+TJr3DG2lCQgGnsWmuHWi6fQC9K+kl+mUFv
YA1Prr7SzrKYIPfMcNNn4BLqa3wNmJt83CYq55J2QVxUcafzFsr5LH4Z1XaXIOctx4oLHmSS9R7B
GH56C0o+AGkq4hv08OVV0zbUo0n0wvY3xl6iyBQmVTvnr+o9vFTLlEFN4ZWz0fVbrJj9/M1LMcMJ
QAzYclXw3f9thglZ4tcD8W+P/74Uy/8CwsXhFsLp72MZCKY6c8X/ZG7Tvp6HTWAWkkyv/HPTm2Qa
TsIIkr6t73/S9B6Hr78ciMdnjhhABVKBMGA8MH9ai+OTJt6GjMOqIbym6rNQLQvJR/ACyqYxkA/a
HbSjN3lF+4dCrML28c2wMzjxrmdtUOnKjfaQ0Zei22suyFCcCx8sCcYH4fXOly+6sujl1s+jvzti
G/0GPRHGJXQ+/mvHBfHbbxfYr4//cYHxg5mNcNUyPvkKvv++2zMSxBROk4cZ32jhZhT+o+OCRh1M
HOkYI5JzlK38cE+iKSHqiBn6Vy/5H01VxqzuXy+wn575L5t9pwpdkw1EbMcoP1OteUQxsbyXkWOm
5rJIJUr3xO/vnKDaV3MANsEpy8JSlJ8nSSIThJrMEo2aWkifroWMoI3LeWYgCpU6jDKSGZay4RV4
kK8DgvPycjCs61MnsZxFDdtaFnU7dgY1VYnBa9NqkZEpLIsimA3eIEOHVnbCZvl1LshgqrFl1Thj
IuwvNjGU93iY6lWs2IoM1rrBmIZFpOmOKawjOdM9IozS2vLvBenh9BUj4Pin2z3MlNuzamR+20R+
IrKjqacIwkI59GshOWFZU59KrU+8UimC+mxe3PtJDa9JPhULr9N7W2jFaV1rXsqJKa1ompT7VFZm
twhrY1n5pdAuKxEP3Ql8VbcoInWpMeW3otKrIm32Ny/jJEhKBtN1Ar/V/5qvB8vx17vst8d/v8uo
qFWN4pfZ/Viyf4574UtkdpOuKZL/9c2I/OkuA8SDsfnfARM/3WUGUk6RtXfEAv2huwNF6m+32een
Lqu/dP0SZrqWLOhoUUoaGUZgNve3vrgeBkkGQn3Bv24FBlKSvFlfAaKWh4xh+8xUR+Ok7BgSPuXr
UV0YQRriyPJHNpn8jnlDmrXcfCi/UUPhxGxwHaohEZEvwt6gch0xhFSRQXvFbxj55tkVv4AXEF6Y
8e2yOkS9Pdr13Sy4kHLhRnusux7CR7vIPIIwKjQyWEuRX7vqm0Hw0fhLJW1X86rcj0gTth4qYsEe
dNBbASZHvjx6IOKwK/ZM+GkYoG6BE0GW5nZS3SfVmzz2UhycejFh3cdWD5IP6zFLHX5CS/pxMEyi
wFBn3Ya71b/EXnYUEEbG7luKpv4+uaduv1Lvzr3a5jgiqiNYuNzaXrUDrH5q4oEpcD2CGSDrgdQb
vaCA8fiCueVLJoQ+64XamqbPHWrgaZryVNVtZm1vyVzvaoCK8za5eky3wMJcRu5SfyBM7Ao/aDSB
vmgOq8Gz2Pr6jA5WTA/ob76d2TTZhkBnQZFHGfD1pb51/y9+L34/IEvqOND/eUzx2+O/384yegMm
CirKAtACX4XkPzZNgjLZFaEH6GCw1Z82TcDWcMXwZKlgwH6Oy4ScT6GGSNz8pqP5gyMyx//fbuef
nvoIW/hclqlWapipAS4FQnxEI99aqM+p8XiT0OXuk9tRIJ6D4CNXUB7aJIjaZ6lfEzebL1Vr3fTr
Ml8X+XrIVl22IvFCdxmoR9mS34O5aMETnN30eOPGWt/qMNEQhjndqt10N49+3VkjTqRYnPSAv9BV
62qbGHg3CfXNeUlc5zrfDe51d+JY0U4G1gnBOpLFZPlZ5/XVY06KxF2aC8YGj0hyd67kktWQnTbi
NIV2ygE49TUmJVBcBO+M8548cLhT9MPvO2YI+v2jBBKaqoRSg8bMBFsFIZu/mxC1CP/TwmsdB6W6
vWDvllyjW5fiTmFr57V07ZRQc+kpBSjtdMk6Z1yKzD2z/Eh/NsneRHvGkYn2lq2+XjVXivaX1Xkr
ZU8nzl1R8cY7qPqa2NOm38W5e/3C8VKO/Q6ylyBjEGqfY1QT3X1ZNn7Q460VuqlycW7gZp/TnJ45
BcjNqbVj8XEBHmtNe/GJoe6+Oxo4zsBow/reEw2k0dzPly1+ZNsq3SuEhnzGe9OzIp4RZdynhuqd
Xi/63ISxz8NMX767bRxE68xpXkV1ySiieTWunvAgkz8DT0sYnNNKkx+7g6VPNZHj4bUuAktC3pcg
ja/Glv7NGyEw2dzE1cJQHKTKXg9it1w1+xQr+sPtxfrgnHmmM49593ggBRL3FhZ9tB9M+SF9g0o5
NswMBrJwJtZmifuagBmWqpLhiU26kc/SJmlTNcxRMDBLEuzrmFCpzhUpC8yz09Ab6dLnsnwYhoVi
tuBiT2HRAr8UZnHHkikzTQBCQMAWnI0KpEs0F8c0sGjMhGH0RDRNgecO2hSmbkUNOnzxm/S+jca2
wTDVILZVE814Loy1NbwYfG8skPkc24M4NaYQk2nOerG6zkLkku3j5f6kfskPt9f7oYHaiXWIT9Gr
8V+IlwfCZfDHk1VEETkpqoU1TQIdXI8dvaZa5KZDCiqXKtNJTn5Zh2x74HU6tf4i72JFm1fR1UNi
5bZyjgfbIuIcnhyCiuR28fhwCFm4AT6j4tRF2hT27QWDEzFkBDp4KJ3jbfKYvZoegQdu5UEWV2wQ
ymTazoSRinl38mkHHfnJchl2b0WsBMpUPNvkzNhbdCNgkGQ64y4kGxeowSl4/IBoaosbthn7sdnj
+PIh6GCK51vgEqtOvAYg6ol+Pzf9acb1NUmmbfBBs7o8CO41DjeMlrzLoZ+Us3FOoMERZGkJRlAB
H36zuU02X/oJm57hbh/Pu5fH+zueuw/9zKhTcGvnsszsL4QTxo7+GvugwladhCPutkEJcYigl5xC
BiSA6l6ua3l6zJ1qdfFvjxsa7afJZcsYxCbfZV3s0Lk4GNNzhxS71NmWK2GNn/T1gxLBi6ATyExB
3FGEOg44iMwBKex8pMw9KBe4+m1ycTxrzghqg6zEAeeO+fGD3CdPW+cTUmREn/c5BqC4uTmSM6V3
D7kNJ58zgoMheaaLgcyf2E83o0SJ17iHOvqIL94u2/1pwugk/gCLhnMGaIbDfGOrB9vaLlS/W/N0
CH70yXHCwF7OzMeckeqsmMV4NR+MOUcPXNpFcGNaY3C51SsuCQf5ExEZvI26D/IpfTHfsI14kOTO
+Dp07+azQute8YpH3rk7Cm9CESKNkZrcrgwGsdxijOBqWxbnlxyhrtUkmX2lE5Vi+K3kNQiF4a54
fbTo/RdcRudDdohdFUKgQokF75epkMRo0ce0A2abuVOBcpJRHRxlF5MleWWX1G7e5I2+QDa8GcZP
ljkKgSgpF7Vhn5E8313Z9G/Cw0UNP+pZfdv2GtOVl7p5z5lPaeibzUcGvZq5iIpDxYAHF4tXVIlj
rEeCFAoRhakpOGnJL7RJRgKXYcz1q/c3l0dMDdBwmGPuhoFn7h/LI4zkFBE/l0e/Pf57eYQcc3Sz
QGUaQ8G/yuu/l0fjl8j4ECmMaJehIPncU6BvoYj00cSvSPqflPdE+qDhIIWTXsXYpPiD8ohz+G/l
0aenjtSfyvBzeVRLfddeFJj00N9HGSBiAneEKIy/sHIvBzpPrT37smd7YlY3Fi/tNFqghwzjpQVd
5p02frpbWMz74dQs4hWTywp2zuZjY6yRfNDxR7/uMcaO/eQ9WsaryLMItG9fk/f8UTme6welXOQn
r3tlI0aK2HrkY7wwlOhfQOY80Sa3PBryrRJKuqcRVOnfZkjrBLy6kNMDHFghUcfEODgpnX7GGcBZ
HuAsBcnZve/MEKwzYKLwHAfSR33bAD4xUU8ka3/yEL6/P9gAJK+vOWgNMsLsEGFB6KNC0An+Qs0Z
nSeyYmvL/BX5FpSU1hm5Kt0GB/z0cAmBjcORQQbAn8TjjTPXy8jfyUKkKruBuULvP4lH8ai0rjHB
QuNGh+ruDBcbC/NA+ejcoWS6yQYeyMU2Z44+oxjlG68bNgMvgYuqv6m+xJKYnhDB8ILAZ1cOkAFf
YGG9X33jieUTQ1odjPP65d98D3NT0OolOIe+hTXeov+gtqaVQP/253v4t8f/uIfp/CnophUyuEYJ
9Y8poMx4cGxC6oYMivKXe5geJV1K46uph0PIT31BkWMPYGUglkwI/+geHmXiv/UFP73yXyfNunpX
5Ew+N4FQJuv7pTvIBjPuvHGtthFBnp8eilih8unKESsPK3UIS4MYuvw2PZ1QXtXV6R5gGoPqI2pz
zSpnWtv7DSScqsv8PmLidzK9zFC2JxoEOWmDN1WfRbBrRY1DuXDfMxRhZHPulPTdKgSwDXIsulpn
3BaxibBXT4KU5qE1dhHbsZ+o01hMaTBa4CiuNBzPg+71NCAbJb8tcpGUFSHfjHE016GY67jYyusX
AfY3HiC1iqc52EFRZg6TXaddV7LBUd6alLmWXG9P0fXYdRZ8dmshITsSahWSFaQOLpm/uQNABpwh
y/gMcWdbZLj+4+0h6+Mo+afb4/fHf789xH/JoAxFSda5Q37a4fgK/byfmnbf+3nSv+jU0eqT1bEH
ON6M35vmfEUkxOV/b5s/Qg5K0FV/uTt+eeK8rs8bXKunXaUZUhIo2xspB2/xS7bv3sRNRkws4Pgz
FTVFF3BeNrR9OXOH1S2xxYd2ilV5aqwuS31z2XPUdwjF9ExP+HJDyDhq17U1pw2KegRX3p7KzM4m
d04/CJRBiAjOedHMyHcLlIAgV0+b5X48jdxsYobnhULSSH5Qlv1aWYgrcQs51L9P/fygu9wERDzk
M+IbwKREQT8q1vqn02szG6ff9yA/MH1W3ezYgJ57hFhFp+zOcOnk8GcSJ8ZwxumdcIZRxB2tYDYE
51W8amfw8n0y8Hi2wxrh0NoKEFetR8uAFlrkddTTHtp269R24iROhIhMc+F1vkr0BCbmsj3EfsQb
8G+dybfe0n+QWbIijh/BT26R8SNSZR2PFlmFLOE/f0TFoJp5V/IR4TSQ3DPHCyM4X6Zx/SIzFKPi
RVcFCpwGCqip4Qv1cPGBHMG/oS2L7MEMKxmQ94HTYQS46UuxNOpJFm+u6h73+0la6/GmToOeo7bd
qU6S2KgXUSnqwOsEL4VcxTF+Q1D8I+S33XVWPSUft4+BEXBjnxD5LTQvcjFZbQ3iy6DN7QpYgaNz
nYxTl7Tbc7S9YHtlldnHRI9yWiSNhgZG5zbymBhDC+G0o/pA4V47cUVg1SQbHOLRBmdQaJasW3mn
vSGITECTRAeT7++J/VG91lrW1/2XArUn9K6LHy04isbl2+X+cLG2nBnOplNLm9ygdgDGYoS67nZI
B/OZrM1O8hyBHHIsDhTQLZs3zkd0euRNtCn39UcSRvVLHr9gvNGtgyjMdQ6pkaeU5A86ws2D0aE/
X7KJ/KxuhrfUWsVI2QxXpb0Ve2a3unOQu/mGBbDFbNzkPtGhqhmOqrtJ5fFPE2LakehU2t7328TA
iOCLHEerFx15on1OZnAHNI18imVL4woZhaXtW2Wm8GHGTg2dxLx4MsJfNPrInNrFID+qLePPMfam
BPf2OMzCCHXLgJKFKJGHllSe0fhxgtYjIFzwaRB5X5mOQEy497zTKp6OcEM+bhtOJ0+C/c2mHQXR
E7ajPJE3xrb4uB1bGniFR5QbT/7sJf51q7/fV+3iNYfi2XrsMoG0aj2InjPlYATYOUJCa960bfaR
gxV+ITL6Mdu0C+BEvk6uzfUorbqjdEQzfGeR2BsrlGCT9CgvtC1ccLKE6ok0v4f0A2mWIKA8FrBs
AB9NCSZZxRtN4nhOeOvgnUMNzqS4vh0IUrroDrsnKlG0NtMETFLmdaE2y0ice88w5qDLWHZ+jCyv
fYimTcjO7ue7ZK1PRzoQ7wkVcrEsXgi9ocmWH+N9t6qmIOg5nNNDmGHQCVB3eu20gNGjL9J5P01C
fE/f8nK4tNApMtF2Rn0bxnNISQN/EkGL8hYCt3FJSnAkG6Wb15DV3E5VLGA5tTpBOkidx2MGtFIH
9aLHsjO9jYtNQCfo/iZPTqjl5EnpfaXPOSQKwYUb5a0g2HanR3UJBh4MQwIMPXFEvrv2yGaaMiPH
ghKKU7iw0IXkaR5WH7yG/cj5fCfslssi44Nj5InuTp3qm7F3Imyxp53WnESWOaajfsoyD38dnTH/
dwJiQS1MFvUsWtaHNmgDAS1rgvti7NaU6+hQbwUCCAhL0cl625up18FSTQjzcjqin4ifI4yU4Q98
qYSDkelZzD3Pz+BIi0m5uLSeok0qmrTgAXEuzc7TdDUCJZVAfEfQuiFUSgcAyk9t/bpbkPrsWgdN
C28r5j3oAMjhNqf8UcUKVBx7ZWb07xcwedcs9Xhsky/yaAO9C6YX0ydsz9ibBpRauiNgdKEdePLj
ZzRdlvjajUnTQoF1CnrqYrxVMtpaT2eS826OjGjr8YTS5VzahuWU0rZW1h3Xc1t7suWIyLsVghls
haV6MVJrc//0dltVz7eVhBdl2+mrPgG/ny/7+6Q1wkONS20IT/kskaYnkJ4iKcz/n7vzanLbyrr2
L8IUcrglQII5NMlON6hOQs4Zv/57oHn9SbJcnvKtq3rGlrvZYgDO2WfvtZ4FL2M7jRu+dMbVjJho
fNgFwRPBLqethwUIvSfx4GRf8aQU8pBIixDvNc1YenlrL3kTiWSu4Iu48iblAkCr0/i0M6Pl9MB/
DJ4wcbGdNiN0oGY5nvvQnUQIRXtSqSudvlBwHIjSwYBenkTj0HC06068Z3RstgV3oG93EFCWanFq
i24RvpjttgxcRlE9GHFSxlmO9wGj7H34knfb8EzEwNqk09m5Kj1pxGFvmbTOP/WpdOJmLdQfRfdQ
3zSESNifBpEomvowZVdxXxdwTy3biDem9a7YSowTwth3Bi1h6hBhr2z0Jfs2lTRdyDltqrUWNJn3
imu8Fsia9padKrx1y+DRn00T6onGZrB40/SF8mg2y/kLyw+J0I60LJsNpBMQ5jsxdFSalgpr+rpC
BmfzlX6UfJ6P3UN3jMa9mK58u6JhbIeYogi2huEMhJfoRTCtSLLNNaeHiKoqdoRttEuW7S6591x8
pJDMmBxCh3bq63CSj1KxqI2FdkvfRXDl6rHeGS/GBtMRiRDGTX6gyR8cgntNXkSNVMxymGj0qAL3
2qczvEjnyO2f2qfwaj5gbsTZtNaPkCWTu/BJk085p0/5k3Cb+Ywg0JEfx4iEb9lHu+2XHYFf0YZj
x3DmGVDE+eJCPNKqcPSv7jrtkRVC1HxL9uyc5qv/iL9jJ+zEV5WuB4yg1wgBPCMf6JqL6SN9pK78
EEGs52v5gaDIW/gU7UHtjw8K1lC2cAk3h78l33t06E0quDKJ00PXTJ+0Pbc7wJa8MHNuh3aRq0pL
wo2C8l4AFFIZjd6G9iRHp29G/sbPxYQ9tcwwWFp3+XJ0eQPpuRYbDlkKjcvg0K6h86yFjbXJcAKM
+EOyFcvMpeIqvnqb6OQvE7IBh73xYVmL+huvAVaddqLBQrWA9r3fWo2d4wOhtwuD632EW9Ou2vYs
DG7EZkOnfCOiMc8O4ntJczR2FaYJ5cIH4ynYDcS5ZOlbi/ZTu+d0Y3VcqTP0v8A021NgGhtesYPr
YSmvYqyCw5Z6iJ4Ks3OS+CxbO0Bn2sO+/eJSTdEJInx8YOCwGR/kh+BQvweXCAGhAlNXYWDMCHov
n4sd8XlkHo5Lz31nqs5/UI79eURKQr87dMDw+2S7dIgL7TlvJpVovpIVb2fP5rDs4aSeaiZ7fkv8
2pGAd/isZ0rqKsCHsg6KY4zK9MYwh5MmMGSyAR6SY34j2K1nKyPnVVsk9K66J0wyzJhU/HYYUMEB
Wycrwjgi32gM6Svv6q37c8NK5vuul9iMhqYLR9sPjIAsyg/qJ2bSWHUQiykP4olxnX9I3pHziPxC
COTYJ/b6HsTsRrgXO+lYP0/furfWm2/D0FuosxZV5zgzLXDEIH21LEc/5/d8az0nt+FZOWGpXfVH
ZeU/ZLf4KG7li3xRKHm4eMRvZP9t1UegUC0lkb/ARsoY5/t1U99N3lB/0yzFZ9KAM4Bx8rdBPOjm
JjXXhXeVDKco8RXa7ecMu1ww7QkXFhNJb8EKGljoFpaiTBigXe9Hpir4s22fjbuldOA+PGGr5jNo
yTapH9s3b1tsAvZdzAYHmvcLdYXsnVPOx9xaYzsArZ4tGptKdp1A2fVtgN8P4ad3ElciLhVzNSvj
+5VwiPckF3nIMS79amJDwAnh6pCSpa1/q76pNMgvluuT2VKeyW1BixfbxmO9h+vLII4zwqZcwQpu
CBGi2feWPDR2yOQiWQI+pkhiIVsXnASpIGhmai/eg/DS3OW1CHeKDj8K/WgLHs+2LpPhBEew1a7q
8I4Cp8xO06a4NZ8YmlAmh8v2EJ3Su/DgnYd9CZw8d+O7dAwRb32PlDCvyiXeh3v51tG5zNa0IZt3
MJveJ465m75XDsoFU9IAhL14V9ntvqSd9N4zA4ztmtnSyXzxPnEk2ZNNkMc+Ofq3mTStvWoH/ape
Q5u1CN649YDRmAvma3pq79o6XUMqe0zO7WP+KLT4QdLH+eTcUSoLa2UhnTk9HxPdbt/1o+YQjvXd
yI/8glqKWedJf5g/Xgq/Pd6gAq8NvwPqyatxlT6wDEU3zknNJlwj7z03+/AY8aFba+U2nMUL/McT
LeYLQX/hujrrj2kxQ9TKt+BmXOVDuhteyjUBPY6469EQs85gskj2oj0SXmmsWY/ew2Vuf+HDPcHQ
F1xA9h1uHtL26nPM3DzmNM+I3w55h4FXP6ZYXKDyb+VN9xRds1V+nOMj4zdOYvQM5kENMZ/tQdoZ
NAzuxtONQor6WzzXmKqqR27vdt/hZnvLX7ga35J6VRlOlrkdHj86vxd0Lv75TXA79669zbXGY0C3
+hEHFqbj0cGq4/HO0beGiw8yHMEz2WIP1vYtW6ar5gui9cDSO22t6t68ek/0jdtqmQMWIHyTySeN
X2DpJcpuJ+zsBv4hu+iHXLlDvDOBnvIv2IObOaEP/vUpuUOTYRD8RG3CZQpkbTEcqgOZTwxkwXng
KfR4QZrr8jowAR9hw+MpGjfdQcRtrDlDv2niY63SRtyGwQLQtXQ3d8mrj7sLXiO69s9/dx8a4w9u
EXGe4Zh0tv62D638ppxDFvPr4/9otEn/AeuhiTrdkv9znPwYJaE+1dDMIKj5TWljzE3r/zaa/+tT
+aPTJv9n1uGB/FCZfiHZVv/JKMnihf3axUHk+tMT//79n/TPhTVqpelNQBEjkVSrhs6RAWU8B4nE
oaV9ytP8pRz3YckRj4aEPmTkE+me7xh4KdsOQ79OUFZiLIS838jxSwjOvSVBvgcxU2Q9Og9iQ7rx
JiahhDdF/qokI6J4MypwAHkT0eSd3oqgPpiFWDm1wSS9HtdWFl4ygrjqbRNM6TZt44NUzDd7KpQc
bDVLWHu5aDeeeGkJ6UyNLyuCPMFkqzWmZUUDvKURLsnTqikL4A2Bei6nwBVbNhLB/LTSwVwoLXdn
oQLjt4yDWg6On3+LutQWgpbsPXJTGRRl0pOoPRbd59C9TTIv2OA5YLAdv1TtmxiWqyA/Wb1H1N5L
jVAugY+eieI3o60OelAejaZ5Dcuvrs12g9mdPRUnY4/uhqldNllwUTHB/cvvOYwB9Iw1tGizxv/v
7zm63780t+dL99fH/7jnDKDh2Ly+a1XnPvWPe87kpgMRxZ1HQ11DePZHc1v+j4FYFa0dervfoirR
jxoagrk/IsT+wfj2LxzqvzxxmTnxz83trIvixGualtFPizKpzOWPsfeA0GSQjjMAvesxjNHNRK4m
SEsFnI4aofOJQrvKD6rQrVWkKqkRH6KQ7MhUR8IB+Gkhee917qV2FouprZcjsaxtFxvLHuqvON89
CbcRt1s6H9oraU3L8jKpZGBClDHmu0/SOJlzOwL759Cvc4c2uR/cTWugAaosgROtUWb/u69YLlMu
GwSLXDr6/9glFINL+k9X7J8f/8cV+90mwxWLbdH8nqH645KFXkaWvQ484vsuMUuvf1yymBLxEiLV
143Zu/hjIMM2wcwIHSfMCQXx8z/aJnBA/r5P/PzUDaapP1+zQhTHWllw7RXErBjwtrUgOci6vyE+
7sGvZMZ1IMuefMk4lprtqx9TXLm9z1SwId8tR7fW5YMzWUTmJMS/9fjpinKbZVx1pXHMjAQivvAS
h/VSyKz3vKb/NCQIC8WcXmwuQkCDCyuCZerS+FFBPJmUK7MgzVFb02avU+D7IYkflbY1pGQnDAYX
MP29QY44IMw8QCOwxwwl9KBfBa3dyKRWpOgji/BQZgXpPFzbOm7pjgNbilRZEW6WP50rjY4Mywbm
wdDNenFXawRa1Nktb9nEfAhRNahaUXzQlc8ySS9+DmAtDxj4lwKHRx8AQa2Sdz2uAi1yzbF5LVWo
F0ZxkwvtKHkF0CglRHgURcbaKpQDNyMVIU3WSH0WhvZV98ln9mnZQyFMaipFgpE0fyl6PTxzS5+j
O4xsZcTda1yT6hyH0fpfvaOomHqQMSKZmaXTf7+jKDor75/vzz89/sf9KWMqQIUtz+nKf3IZ8YvY
xgi++M7b5Jf+uD9J2ZiHqWxxTG/nu+ZHGaeiTwAGAyyG7/wzuiD711/cnz8/9fn7P9Vx7WBGUVWL
5Mxbw14PgmPblkurmVZmD8V9CIJ9B1UhZQn3aQyrw0cjkAClvfblLsW46ofPBVaazEedo5Jin5r5
QAcgeRHLdJtDziriAJNDYwuRcqoSxULKyoixFDTCh+VdSeNcK7y1N/aXljqp5Iw26e+m+Br5WIr0
52lonU5hsiB8U+hqC7Aym4qYNS7lhu6JbsRLIdF6biO2LrF3hVBcTtNZa+gEDrIzFtIyNlQGWR9K
STJAO5wCLVuCLAdvrR6iALhMlEdMhziVqW20FdQvdtNVMRPoOGypjb5Jkekl/BlUvVU9i6wJoVht
kLlvM8rYYsB2BAsxIAhKAX/QVx9mNxGH82EU8jIOJDut/FVl9iQsV7d4QIXcL3opv+Szq0lV1N6J
Z6dTn1urXElWUpM8hT618lgtTfAhqsnpDJtU0rKRyscuZ9iJiaofnidGC1H7lg7M2nRbirWNNlm3
YAQRExzU2YglB3K41I1CeKjnkOiZ6OjPbEdjpjzKIM9asI/5zH80oF/NEmOwkDnoOykVnlMmUWFJ
/tvMjzSydQVOMqtohNYzYTIKSBub0MJwEjUHdI3drZ+JlFnvjatULaWnMiOU1ERmYupgH1SYBrpo
C3XtTtLjWLh9Y250wJGaQWazrzFMSHvd2Hp+Kqw70k6Cwji16i32mLI19Vcq5GQsEFTGZyVMdCut
6EyRdxLFFoHIXHzHdlG3J1WtFlofLmXmkikRAkGqfxjVh95F+IUzz7aq/FGK+Jz45GkTBMmurN8n
TaDJI5qXaSQsdYw58j61JUPJSFj9uxdFZvQsiRYlL0vN3y+KeLF+XxT/9PgfiyJGQVPV4bj+93D7
c9Ey07fJpoSbQMzQr9ZLDYkk1hOWTCDdcwn+86JIRUPd/t30S6nzD+ps6Ax/sSj+9NRnu9vPi6Kh
6uNgjlq7ViXB9SvywJqYuQWmLG8uDtKxg9/ojWR3W6eoIgxRciLvLWthc8OQWvVBb8tjzhLDBGoq
L7WJywvrR7zUPSe/FsTQpJxXGZqrxWNpRrMwYBwRAFyZ+NN5izZmtA68Q34p7+Cz4hgkDpfvrqFP
xBRIfJOQBl7zV6RXPgk/kg9kiWO2/Ej7qhuZf9XxNiovvJEkky9r1bTph2H1SkgOehnY//uP6KkS
niME3O26sZypfYSzUkNh3kMuIOhmK2TYuQShJw6hXIoQgGKfc0B0jaalJjz1wZsHgXH5kUn0NMsD
U01QUdJ7B1QyOxQlaW+b2b7C4kfvfEbsk/83C/07wa4PvrWv/ZOcrHMyELtrJt/z5J0HpT4yihyO
poyrZSlf+3YR12wiyzzYUq4uCbB1pmRYAhotqhXoCGvKThx0RsAA5ddoKKuE8c5AVJfeMHfpb1PJ
KAj9iPwqvwaBI/ZOIq6aiLjv9qM548OZaO9r+WbyLiSR6O+FeJhsKd2lmEInod4RAtP3biVtC3GT
svFgIBh3Ubo0xo14zfuFdxNGZ0BhSo5AuOHpip8ANsJ92rK5EdKo71GQBu+wJr8RJ5ySUszfvACo
yJ4xgnCvaxoWrhDZuXCswT92D3JIBoTTMW4sPpXagbNuQslBYQcW9C7GHzHpgJAOmKwQjUSli38c
e5559pHNGAdp9BfyXTxYyF5ekK0gkjUs10heJfVRMIBCzO/3omqY0OJMFBG3vJd4zSNHHVwYGwQs
5lu53zLYQGsAmjGmGG6e5qtshAA5uZuKSFZcPAJ78mt8NqpzArWn1ZeUstKbjzfqoWlbRjJM5G1P
e296cubU5+ianGTvsWS2/i7LwCfwElXl1pocQX/NMBkB9aGiHqNzAS7Lll/yHr/wdjynOKUWenYr
6rOF1mDeRq7Uz+tQ26ggsJIVdHy/3uoMTyI8T8Nkl7R5jebbGC2K4FZ/TqEdSetRdlKkFHSlyUr1
lhAs50jKzSifk3yZCw6oKx+4qnGJY2UPPH8ACzosOSYEewmLlik6OgILoKwPwGkZBkXHcq+fFMYT
NfSIhQZZhbGyvNaY2KTkT5AAmy/783TEPRlrdt0SD1qDZ35kXjPIm0E5yOb81TAYkZgSWHDLDCID
T6V5qrJzP55z60DAZ3aWw1ffdKP6oShCLn0s1NZTkT9m+WPR3vPnaDrI3VXSHRxNprHP0PYXmkvR
Bb+fr5A4yA0StHPPWabGFUC0AO22J2k8FNWi6O4e870cCEv3ledvk3boqmu3g2qpbmrhQTFXPnA+
plFIw7k++EykhUWMyAGf55UBxcl4RYOGEg2nw0DEzwr/iCo5AuhQ+n0Iima6GHjLBsglImr/kJub
ntyx8kKuoHeyAMrk2oN56r1D0zxI28Zg352jQsVnbjYt3qooTsj/ZHLWfIPNUn3jzq3wvjLVqZbW
AQcrFaPkptJjpi64nUylWQvkNKmzBx0NUsmgmFLNVVuSxZpTTEpZyhRA2BX5G/Vn15GPtmReCwMr
bVcd4cLDm26tWlXa6OOHrzNpi4VgcEbN9aywJfOJybDUOkq/8XOdKCaw19ckOQvdUgrWsRo+qO/5
jQLpdCUPUtdv5o6bxJ0LxAsupXgzJWt1DwlLtzF22d4p910JLd/S2Cbr2BnXjNInDWYJE3FhNc88
iA9zMoJMrOCARfAZqgTvJ+vVkrS17XTX7uqq/ExZJsHJ9zsAYQhXAAI45YpkFGxXO3Un5QzPeNxK
+AyZZTk+ehbYKg0rXOMkd6YWB+U+SwXHdY3E9ymWQfItGvVI1Ry8Nnc4dDHC9a8ARxgNfwdJMLcY
zDMZ8itox4fkEK7UJ2rIsT93iE7uAe3RV3JodsUWNUGxoAaFan8NLplMRI6tPvGEc6xWVzZRvsc8
A6Gv+cz8cJhOPWz+Y3lW+ZCR8ex4EENu7UywZPxUsbHthHyVMhXvjsUrcgOCr7gi7yTkBMOiOHSv
WGWOEtU4+pCncY37ZrBgmtr62pqvpFdZpAy2LcNGLrmVMP1gNCZ7c8Gjk20bOty+orgnYQbnX3mT
V8KFS5wg6eW/uQxEQSzhl8HYq87Olr8vA02TsuzXs/Fvj/+jDJT+w8BE5chNwBQojbkL9aPdyinX
mNtQ378zd2J/nI2xFwMGmFWkvyNeZDSlSI2hsKMx/WdiYnHuTf2iVDV/eerfxcY/nY29YZC7Vkjq
NZZFn3OPjwAuFPZDedGn/hxV6Sqd8g+9NDYC52i7QMVeW9980XobNWjn+ThKW6VmoaTUkMGFa0K8
l/zonBelW8X6rtOnlcYpKWeT8qceIjGMpbFlYWyiu+a/VAjwlVhxSuJxse7EKzPPcw7nIsQv9WvU
qy0zoosVtcuufMma5N3P44dxCtaN5jsjNh9mFXRsR8Q7haWysXjSehoidyix843Dl+rBTDYnnJmx
FpqbNsdSE6QTKy7q4eBehhA5WrNyoT55JDMFnBoNqhI9DdDZ+htLSzxHVA27lN98/65iRa46aZsE
wz4Pg71RfJZCfZULaydK76J152Us1Nq4JFWDWiJjJipFrMejela06kkbEXgxpxzTXZK1SwFpW6At
pxa3pdhR8/DeyZC0p86OjfilzjPsexOT2X/1nalxjwCjoVOLS+3vD2jwV36/M//8+B93JsMMmlb/
bRz/OgfBVSBaEJTolP3ZxsYiwWkRdt53s9ovFhiMb5h2OSSSY8Cw5J+cz1Tzdw8MKL7//8rl+eT5
8/lsHNUuF/KxnMPONPicFCke4rS1tQQxjKlMRe/qL84EwHyX/Yq2sUCfWi60FTyNJU2WBaD9N7Qe
NkpOGLIIf50ZuQ90f9Fe0FcuUxjG1sm80GZG1OoivGvwnF+RCBiLfgk9H9PqWw31PrDT5QrW2FIG
0j+rzYJzirIUNioie2lDWzh9x2pKtMYSkYAtbOJVfkLeiDRpxOeKHcENXA5omi2AUxUvCbkIqCEO
BFo78TfkVK7qNmV8FSXXf7Wyrbe3jmTUeAJRzxtaOGjHE/RW4TE+zjx8dBYmgE7F1ni68p6kjpBQ
hdo1PpALbSny0QlRbqaLL3MD69PtBkR+zkAcN97sEzUixTgHAg2966kY7cy8ZaUrRzTeHJkoKVpi
Q6Wv1JemzNeqRsvs0NDlwRaHtgsH3Ar6vUNx7YjeSdlmOWmsGkHqLxJnTOMFrRPlP/x8HdtC7TEL
XZmXaHIoODHmR+alVJ/ir2DV9rcklZyg2PbG3gpWmL87zrmVncJMruyakm2cK9Mo3CR+7FCFt7Tx
+F8onGChBjXqimWjbUHwi6HbVDvOn5oFNd0hELZdfyCuKnbji+8WOxIYbj4ew3Xl2UhMOW85uqN4
/Lbl+0labCCwL3JzGawG/gXA72Gg3neFkQg9u2TlXsczggEwS7VYkJDXupG+iJXHkbw6APecP0ac
2sk2Cw6Q/V7HjUyJLpzT4I3DivatEdfTW07pKgR281jjmk+vvex4mL5N0LPweVW1WA5v3aPxLecK
31rI3mN8xTNOJftG2nuv2tVRrG4ROECkQnl8xQyQwzls7Fi6eohx53LTS5fo/9TduO54OspRgpxq
+Y5Jtmq0ay71SeOOuYpIQ8QtV1DwaW6tzznITln42BcNpwkfU2U9B4LrwQyCV1UXleM48vZp2wEV
EofZdVteGVAu9NFpussFLZ65miF56Ca5jIMVv0VYIOl2vBmNsRmshx5tYI74r1uVXDNzX3KbgTvk
4lA4UJ6NG8/W6rdz8CuqKtf4nJuaUvrA66PRecjfO05+tf8ycot8x8hOJBIaS3L4clST33Wh6N9V
lzQ/QkbNbE1pXVNNlk/6A9LT/GkAO+t+Ijx106dZB44XCEHrRnnhJELQM9YYegT8TMk9P9tks712
0q40RFzpShbbQ/dCprpxq6DZos3UiEZ2EztSn7LILUtcNOosECUd4qmDjSkB4Lf/zbuVqBLjjQmS
mm6mqv19HanMDspf68jfHv/HbgWUhpG+qtFuBjT1vWf4Rx05hzthnEZH8wfR9acyci49mYJi2J5T
dX7pJtJ65Mn+MVX9J7vVX49YfrxyklR/3a0kJSoGr2HhCSdaNbkmuBlZfzWn5Lrt3IlGs6Z6y8QL
wZ9eRUSsRps+tfO6XXSnrg62AjEqSABLTpR9i+mGkb3O8UUNnpSwwYbdm/eUs2nrj3M8EyfWvuTQ
mcokWIiyrRgvShN/RqXWgU2CN99rvRN63i42i/2k9NJS9QB4JuaLqHAyI35UCCc77U6NYix8xc0C
i8yMpzh47ot7yQ5EPEp/F83HOCscOUPtI7A0TR9CuitqmFXNV6lGTimXn2WbvzD9ZYIb7WKYdIUf
uN6E0wOYk5m81ME7aYuLpEZpyXJqwbVr4dvhY70mjfDa6ew8fr4sCHvT6cgV4NrqgdB1MtF1jCjA
3BKgbjVwNy2Qd6MWUsbC19C5DzkYVsK4bdIRIs/SmvKt1mublKmFU8GO04MGRU35UlUmNHwpRc7Q
L+rwvWZEUzKqaTNhGeNMzTJpafQfojHSZHuXGRv4jHkimqo5b7DBgTjJp23AOIhBh1N4T538NgCY
yxgZQZcj4Zh1jD97jJSq4qsniGaAAhHPEydGQ0gAGUJpDKMS5EQZw6mKT0DV32P4NWEmLr2R/pCn
wM89T/60NBhwhX5qe/PEy2D01TIC0xiFaTL7tYJCsGwA1H7rGZiJDM68+jlkjCamr0r1XjFaS6N2
YTFqUxm5FYze9EbcjbSo2u8zuXk65zGmGxjXWVylfUqyAWO8qfNfayUcCbnrRFsL/Gkf9caSi3hR
GSGWubKuTklqGmuJno8vxuLCS4jCzXU36fZlJcy031rZybVSzcGRMbyVf/c6qInqTIk0RWgR/+M8
zTH293XwT4//aR3EDS+LrFvizMb76TyNc52iXFTV/xOD/DJrVogeIS5VU2AA/oloyWoNesJk5f7H
Zbsk8pf86TyNDx5qGHAMmXC87yEjP52nyS5O9SBHvxRQYOuUIPTmKxlbJ16ZxDYHrn3pkqaOaB1R
Ce4peXPsLaLl2bHXbiRjzfdkzAoRlo5BXOTJii6u6Q4VURN2jRXyLH5S25UAIsluXoebeQCysWwQ
+JcExuOBP5fCF8sW0Klu99XZmM5lhUY5CSZznwy7IzwV7Tq13FZH/r/4FkguHU14dgnJECQoXdvE
lk/qqemdkhKfjpWyV8YFnj3vRLJQ3Lp5RNt/x6zFJJWigBWGnBlaN6L2xC4ehYv3QSmnUaauE0bk
50kgd9jOb1NxzAunKMj4W0SXf/X9wa3BlmwAmiNB53/cH9rvsahc/78+/o/7A685E0SJyaNoAlX5
mewg/cfgaMp3OU7/32zxR6FASuusqbV0xfwe/vvT2FGmBcXlTPlgzkCIf1IocJf+fn/89NQ50f9a
KIyTWAt+WNTrmAvSH08eI3wMsGbFFL/cYVlaCUgR9mS+7c1jRBYp1e8OHvlpPpNiOG1J6YY0dMez
ssLzeGMMBGTr0wKgpS1Nt7U/Mzdeqfv8bMLSCmigN1z8cPAU2KmZD1FRPioMwhYV1QIUVsAmT/lI
Kwg3ZsBfy3fP66o8JEjHjV58RJ4FzpWhf0lMlmrE6755M42VtReqrTiKDqjz5wJOpHK3JIK4qrug
TY5CsEhfroW4WNee3NhkcgjRqzyeSusY0s8ZnuF2TyGleBeZnLLlVarDwrN7YoSJGcYBvLOM0Ja3
luniLE0h6jUkCw04eMMHqd6Ql4WrAlo4rt9hHX/58dL/qnYYflwDCB0cFvPNZNxTOm2fuMhzHnoT
+B6pxLVdumkq7BLtbUjS1TRW567bEgtrDN7Cj4+dKiMPKHc1kQ2r5IT/aZ28V7til7wPdIzXqRtu
BY5nPTO1nvOVYsfgsiyJTh33/oKVKfB2QbftcKSKNNBbmgq3LrlXN9p+pkh/gBpuG+29AxYMAv72
Lb1xZRfKwbokzStQ7cFcy4/tESnXW4l1tMyOJadVePb0PZqTpy76mOVm05xk6yDXW8UNq411oIgI
jXVZ3HJvvFjVu1zdJ+quVDMJdOlmd4MUQBdYDvGlBfFvHcljQsy9CI33KTQBBPRONJ8rZ4FLfq/R
5vUhg0DtGScnKreuU8kFIBVerjowqeKzoUxMD55F4KdYAcmEO9ZvKk6Rwdh2uuKKpTNdUusQ5I8V
cw04B0qzi4pPYy5eTvqVuLTawmw1IEehnZPdU4yXXCzVjLDj6LnxFHotBYdlw9H7DSXFyHBncAuN
1ZeoU1niOB6pZz09DLj/7XGfw0JgiXYqG57aulzmy8QVSXjxlvK62Cb2xaEFWn21O9/BkP3hP9aM
hQcYXdJKfHzWMTyfL7h7cO9Ubr5mdCIGdl2BGMERqLoI8Apvm39L1ZV+D4l8YzvyF8YeizMMCQ6G
9frZgq3o2XPyExd3cYnccRe4hQt39TwkrrxPPwX/ggj+o3OzrYJbTmRrA2+KieTSXuW1gh9c4yzP
DtItNQertLUIH5lPboxbA83yk49L2FfMV5alv9bP1VreNNt+ZWFCzle8Icohpg1T5E7ZL5hRkyhO
BkGI7MCnVYDosF4+QaEocOQxf4MEhwByN0xbUfeWNKjL7GJNnL37plqbuH8xkJhs3XBmsxwyQLCv
dAbA7bU+lTEJyYkzwDc0dChmtkVIQ6/mV+ZwLBaMifR+VcPFuzSvEqObwS74SXUx3JkQ0e0mG5NZ
1HTAyyuyZjVLr1tEO8F0Im2BJh4rDF7zQ9M5ClxGt4BayFD0oN3LF+LSh8NAVEWEh6ZiEPXlUa7H
fOTjWl43ZOB4J3n1nUR49eYPaOyXmaHYj+rrFK86MAf34RTZj94RI+wq2zLY3WLWfg5RjLoGACjm
kBi9cLw4LxxadnoZbyom/fnaO5RL9YiP/hjBH3TG9/H9sXIJnIG2AKppN/hbbXAD3Y6sGQUhtTb4
pp4eIANM/kGDoPAekuDhmYitYmF9soSSkmW1a/TZeTnsZSr3VnX/1SUB2bcigDRFk4lg+R+Cf8DQ
f1Ey//r4P0oC+gP8PgJ7fy8JUFaz5/9VTrrGHExFeWmq/930f6oHFNDvEt9Ft4l+8x9pp8mR/r0e
+Pl1z/37n9vcYWgKhdrG3TpH7lDh92qTZ8GbrciBU5UvXhg6kfImyeQ5Z29Rr2xjmBDBTdDwf2XQ
JRNQjhFqPpm70xqcjNrZL4SjZABw0PrzqKXLPvsSacuKRrNqNToOzT1R2f813U7rcdVg/0o5kno6
dmX87r42Ol11Mjt4UuIqw1CfAKHPsRtPSrLotUssUnHgMFhWyl4f4daDrVEa6Rik/UOdwcs28Mb1
oWNEeOJlgT0IcYHwlNTtefB3KmahEYZnShWu1DpNWMFuJUbGPk1p8Ssqt7qSObXKD4arUN0ONVza
HAhKsDARCAicPgMduaDYOEZv4Ppfqf1VD76map1K0CVpRYTpdkheEs/NEO1IvDkJzGqRGfigQbcH
mzqwCPVfPa7gXpBuUXMQI2i8gw545skMPhV4NaFfbAXvEHkPZXmMcPmb5lKK9W2afVrNpSAyG8tu
TEZaslXal85D4a4+yGK4z5tj6z+ntL0VNDakizuT9KVZ/I3SmwWNtvNpo9ISTl5k9SKJ7z1npIqf
LFGLFe0sILtLxSvcX6G/BWoCNXybzGZHsnySkCassYJeZhfSU2yM20y5myU6sVzbKy0sTPm5ViO3
MZFxyV8GMquWI4qQ8LYkZy9QHWxOyUAio2cuSB0AdkBPOBqD+mmypl7Cp0yHleO/1/XqQ89r8RPE
ZRk2krQ99uJTghi4D3aG9jrUIQbbj17GrIRs2AhVt0dGbIo+HxPC4gaBcaObp1yZUMZfaAS68P8X
/XRuvS8vh7BT426dJZmj9daj0AxnqSbXApbsMjiaVQ2OQIxXgv7ho+5MUHlKqD0T2r49rIKk6E+V
FtvRRFGV9NtJF04xalGfT7fuq0WmBMsMNWlgfiWzuNSrbqj//x93Z9bkqJV17V9EB/NwKwGS0Dzl
dEPkCIgZxPjr34dyOyqr3F93+Lt0tNsup5NMTZyzz95rPWvfoTkVJvFpNslQy6z1CYA2Ts0dUYXI
vETQ1n0f+CtrxAWPWD4rAC+ny6Ile49+UFs1e0kpl6FuLlrfv4pDhour9hKdvaEmHscg9Ii6L1Ac
iflKTt0qiDBzjXJetv7UkLKVFKz5zZBBQWiTDe3SK/dFD/9viHTC2SukDMZhJAdiMKdEBhQ9pX1X
kFwTYaRkbtzKmMDPevWQpSV6NF59WCK1CtWiPg3dlySdpfRQxoyicygtLBhATK2ChKXSNhXabuzN
ZJy5WbE2GfGIUbIRGvMtlO6LBAVhUNy3chOuTJXGOJkOebqI/ecAvL11f87qqyqWwEwLR841e0zX
Zrxvra8i5yjNdKNQaYdFjpFE83LMTmWcrYq6cywB+jQzX8E6d0wp7onBJ45g2syTjWNgJdRbEybh
wFQk1VM+sNe0JkeFiE6pX0n1Rpjq+L70uixx5a60c4ztyrEILoH4pub+uUTIGJmozXE4tMwJs7s2
l8r3pEAxkzVeSCUXVZ4lHvWEnqIqkx/BwjOcIAVbYb/PknUF4UQIPMnfdNVT0D0IWBDT7CkVLzd8
9hURTspXrO5b/blr32MNwoa1rbtDmB2soZnfddq5xaJVX/S7x5AsKz6HgAUhsX3GVIa+i6y9XwhA
jsR1FcDzGi++sYp1hoNxD9vlKeb5ZwUfvu61RCk03G8HH9qmZICquu0UhNl3zoft7WugIq1uW430
4HJEKpW+3m6B9w+vGGgxgaijt4W85MdT/X8S8JWpFfX7sIH03O/X/6wYMF+QdqQRyav+EQDzc9ig
QKQzdV35N//1u2gFQwDyZBiuPwD4v8zGFX4OgcK0Hybb4d8qGmR5Mmz8Klqhh/Hzof8oKr412ZSq
bCVfu7H3su3nxVoLdyybs3tx0kTMgOJKz1+L6Np2uw6ahAEsDVmZkdSXioNdwf2gxFO/S98yGmAr
POvZWRLq2bQvJxzBWmOvlD1bBDnlkXYsCYhlierRylkQ3QOIrAWOhUBDImqOTtmnYB3lzX2k24cw
t9APZCrNdGVYxmiSy/vHIO/i9q0EQtFrGNBh1ktW9ZkbAejsdlGX11E/xVnnRiliVvmB1+PUBjKp
r2Nqo1+kry6Ha7k15pH6bFS9J9BlKzVEeKNpd3ffbpr3PjO3AvaKmMAJoFtphllMlsT0eTDU4iVv
iw69yn15I7d2WIWJxZS+0CiZ8rRKHONHu5r2NefMdOpiV1M/W1M3gYB6ugRxGYQAZSg9cJsZS2EM
q30bCkDraI/HtMlZFAdsG1LLKXzaTo1pY22z+7MPiztlx1V012L/FdAKQqqTGyAV7M59+lmzV5vU
WIr8xBYz73tlY1L5pcpVLEjPAA0YqGCySZ3CyUENUICpMyJP4jgT9Bc0RXLxIik4zvBnjyyrVBI5
VCZRfEvvbLtPIiNbKg7NmNDfr1Idwxb5tFgnZb5T5hjuD4/FfSdRufT1qaGOUZvngZhAahvKyCL2
+ujoK+8itY+hGk4kvUbBLvZPhrgNqZEwl9lG+JGVTxH1k0Qdld22LVVVzmxW7j4Fai2JXXkcqD7a
bSHgBULRnFKZafJi9J8GixyUcoZMiBbRUgs/A+s8YGTpdbumxksSdm9e+FoNZxa5Dh21IAiWsvXU
NOSjtI6MqSHmyfGXQgWZh9MIgqMb1eVAcZCTe1Tc+5OpnXQBoQhS/OpG05ZToxjiLIJoQcWa3JqT
TAXbRK+t5f+zD2GMzhgfiDigDU38H/NbRk5/WVJ/v/7PJRXSgcjkgXi2f2e9fdcBsspihKMV/Ke9
9VtflqkF5zMTGx2yP6YdP+0gMqswoxAayH/7HAZZ4a9L6veH/mPJ/bakwi6Q5CxhiVD6alOk/rpC
8z2agiuIPfQNnEkRPCNzamX2KNks/QOmY3LIRcQ5/XDQFCeMNtlT/54jAoSsdwQoelJvc7TH3Ani
KQhdc9jqR4PuyhF6CgmFnXVW8w+fdlRlq19dQV8ULIowM7Svgi6bcUoOxarawCw1VmOECiqjzwSs
LuCsgdeCTzlnQHU1mk5y5DiolLPc2NNeSh+08QJCADcZ5WNQLsv4uYNGF8PtyUniHpOTWb8lNfPW
VmcSYyiLCmKQpGKLjWdp8S5NXWN5phhvBc3brF830qIJtjzkcGqQ5Ot7W1KScgKrSxtj/BWoL9Ef
nDz6zCkMZtO3leypSuEpxZTqWNr6NnML3KsKMZ3c7SSXS+fGszZ3snzEGIHNfRFmx5KdRUU2IkS4
Y1e5mgkuk2qRY2sFpUgMV5qal3NLQEwlF3vF2rX6k4Z1l07axOLOV5onurQU6a31Dh3GVbWDtDaX
HHJcQOzs2MCk1xjZTn0ZNvWKEAFGtBC1vvQnztfme3QxLQ4Bs8qchO3tNJaaWKwa6E3AefcvY6Hv
JQ67xlw+108K/dJ9wfTZeEk3xM1OkKUK+fU2W6Pn8QD41NY+I2e1IBKTudNDVuwSNEsFFoZ0nsSr
Wx7M6k0cQAucWfWpZGCmnlD/38TaGZOvHoth0tltPY89AS6XvggrpzhLa/8QqFD+AAxqOgqcY3G+
n3UaXfFc/kxcHJ0t+9ysWE5WhMTWXoYD9XFFRDQ6Z2MbLJDrP0Zb2tnFF+Npn6CEC03D6GZX6x75
VDozn02WW82TNJejRCcRzwDUEILU4ZFhmvYSfsnM42+X2WJemeitgs07X6/IgNoIL0a6UIZ99sCo
DMqq+VazqBaf4Sl7LR4k7WDckJyH3v3FeuhWMK7c59plfxCbJcSbYCMqB+l2tPp3DWxOYJCDGoaA
dGkUTy3lYUkFrZ8zwsrTT4txW5Kta+lL7XehyWBhBgfHyY4cMQqacDbS9WogooIb4zbY4TpcKgTI
dK+EkAdneVbN1CfZZZxnc3xR1zsArtMtPW/s+8NYvysP3b44mo/ZC2NCq3Bhl8ATrDqnKjZFf7y9
xOpySjVlTzq3J+OVLV56iGF3LUCZlbP6nNCYHosNSnWyTK3+qH8IhttB+8MohrlytINPvV2aeKFa
hzRfYl0KJyXwwS2UZdk6MXB5jk6DDQGxex4RPcjLdhaEmIL46Jwk7uW1r71nMbr8ZQQDkKKHiJXO
lm6PavAaokBDLAFSm7jabK9EnN5Rv818wZ0guKNTPOANAhBHyq3KilU43YK7DbXCV1Yc9XKe7jg6
6cDovHjZLye6cbpg2pSTH5BscrDB5dKyMWVMqGVjVoUOKwaaRU+fYyg71nMDt8VMoxW0rJ6bBf7V
KYjAHY4x4LsZ2NhpYoug0iBcbaQ+OCerBkLnMKMNNMOm4uxg5c/LZfGeMCwJaKm67aZdtegsn7Pn
VnOUTbMo9pktXVhQGAOBU9aAHK/wyY6PcrtCyzzHx9ccscUt+3wJtqm5tKd6VfJFV98MyixaWYMD
Km2WbNM9WKZdvQqQBY5z/4yfNancZNinxkp5yTc3hIcX/9w8TdQ0a0HQcEJQLfm70bPokn+8ZV0I
OxvSRg797fZWPUaf7aMUuSFoM2rHbka9hVNQtd8rZ3DLTXgSjgxPHPU5Jqx5mX4mGJqsRRzaBxFR
SfjB0VBhL5ikmnM+oEV30RHAKdohHBZ+yTfO6nhe4kybFzKGigSiQt7ZSFjKKlsDX174eIdTbHoL
rU/nRrM3Q3kxgfDiec7nL+WMOfj2zQCIph9KrFb3NSfk+jG7Utd33SOflWZwE7ozdrnKV2lML43N
At5tOg/uTquvaR5WX3xbO8yJsZyFrMeg8BL/Mck/0uA1KI8lz5QLZJvPm+gPM2rZDi5hKu5gvUOJ
wIA2b7reTo6yCWhEwWA8nfEV7FT9rf0qaH6GcILqW00oysz062UQq7j3eDMAnGKguwh7/6oTCjy9
a6zmvE2ibUKf82cSLTnrSW49rfpq8pfKYPF9xunSXpv0qLTP9zZ//CcfniWsE8CnmGtbNKAph/4b
XwcLx++V3l+u/1npkWlKVYb3l+CGX2gIEu12WWXCjtd4YpJwZP9Z6U3FHLlxtOmnGIVfDs9IxKba
kHyUP4rAv2H8VfW/KlS+P3Q8JL923GsjSdJCx5dpip4IQ485GPE/LRvgshmW4H4HzHas4T6We7vF
pU+Fga+WOV4xL96LJ5KVzKt5JT8ctwflUeCUw5w/GAAQ0EnH6ERmBRg6xu0SzlGbr4dEqRAVdEWt
i7IXl9UXv5Jvi7/0F9h60cP9aRoqvsYP8YNxVo/yy/1dn/5PeiNMawa3EIa/SoDw1BHM9KhjJnrA
DN2sN+6VswjmffBaVwSfXDrM36A9N/OHgKBtHjkLNCkw7HNsfIDw1adYLZhFY+HSx6XFcbfYG1yl
irOWEy4es+SgMGjVr/eGlsDciGxF4RzOCbMb543sA45GOQupND4Fe+tDIpGqhQvYEM0FBxo06eD9
iN8u3tUta/qCA9azFtlUOCeRsHq2hcHJdWTiB/mr8Xe0SX19zZ7yamXLhCiUnSy5NTFau1HwYKin
mSPcrpX20khrol4aBqsd75rTQYFGFAHt9u1Y5S5M0xgYK4lVYDnBfgKwve2Cz6Q5qM++LcyzD61f
C+/hlfbZY/4mXISNdSFCKXrTMQkAX/wsYRHjWTNcHZj2kDIEvrgRG6X65ffXemx43eH4S+OcVjE0
EGfMo1Nxxy/U5fM7K1XpFW7hakukFC6pno7qTNDkCDwrFrZ1Azd1HDdFfImQFJtfTb/ooX3bJdr2
xtxTcsca88LivV4ANQMXzTFX3qPhWwaLaBurO+W+0cAKJ67Iy0xYICXbdSzfgttLgnn0FfPNvTmY
h7B4v+G7sRa9o3n31/7hNT3o5WPmh85gXaX2c8QgqTIayDdKgX0d+cFU08NlNsQFEn/cuflTfxws
rzlb6D3EtR/TfoDU6+hnXNF4o30mrdVT/Q7T52butOixRcniIlZzKnCiou8Juj0SWscwuRY9dgjq
uehaiuq+gz7CTrircF1IktuJ5YyEkU4wX2Jifc6mPdvMSIOjRIVWDU+bd4zohXjB33fjEmE86Hc2
dtu0ebgLiK+zgrweykRcIMBIF81CWUZeum2Xxq5axnPfVXbQQg/RJl4FK+y8HmD+re9ikQeDO0bh
XMJo7eeDo4aL+syc6Zp48pr59NXAMVjOjGf+dLAOwdk/WQey2E71Y/lonkxmwZjfnZvXbhNvWDdr
HGTb0XBjphKT0fwDKGRyGjVzblkPt4kRi4GyupZU83U4l0kyE99C5JlittI59XB+DAgjsCLDodFR
Xf/RO9O02stEvGukePwvDbmqILX+ta0r/X79z50JZSJJqH/CEdkZ/mzrIhuTCeHSVNSTECl+5Whp
pqxPrQlcUVCzuOpnDwJro04cCrHl/z/ayUn89Wtf9/tjlyfx2vdh8F0fBwtmMf6FNrVDwZZ08Y0p
ZB91e/wQsbhk8R97t8N+TWG+tZbCUmcrim6LEC9Uek2v/rPgz/Xbg0o5uqFm6o6IrNRdE7r1UjrU
HuDsXQhs3LpI++hx3BubfCmsGeccpjwApkUL2eMovBgJOuic8FKsghMDwYXmyiyKHDJX+oL+364h
FED1KBHZCG6bYgOJeK+iPmtmxyk/oCYgYAoDGHBlyZ7sRTuddI+M+OTtgzZL2Sb2RAoQ/Dkv+KWt
rT3VzgeRgXSjZ2uyiUlw6DcWbqaCrQb06UxeaNMmNpc5T6hsIpNyp0Fuk2wL8hY52cxgKBCEkhMi
UCDKET3wHB78b9ZiqLw8G9WDj/zjv5F+tJykV6QnuKanuArCMgafDg+a8MEQrxaRrni8+g0RDIvA
g5mzUpbKBpYv+QtA6LfQJfhN5qLcVStx0vmg6+LKFcocfkbPb7TcelGD9leIT5i+Li6QYRE/EZDT
CUuAF6jCZt3MzDk795zVl5/b2v72xZbnb5INBGMWOZmLZnV2EcDqjix9gDe4dsT5xr+Rh0BixZQ6
yUvGCruhKeLQDeDPGucxkfel5jebhCnonX2Xynk4urfOzfZ+uM3SF3MRrJODVB8Jk/UXMgEjtf80
9e274QXzKzm0Q0eCjP4EtYHkJWM2pd8IpztQ7PQa9PM6dkpG7f2sf2NJR0AXYOfEPaUHyxabvjD9
FZOV0NjsloHHZ5PxW+vwl48k4MrKNy7zLViR+0wsNuA2M84Xb/lceoywn8foB5eEswUQN+zkTHAB
hvduCwW4c8Y16QvjGgriuM4/a3VWLobBi63ZIkeR/zQeK/KpzumGLamtXOGFoxwNAxmYFAdCMN7N
3HpRjo8BgGHD5ryFApjsSyaHsM1rx0qdBJMbsh1uAwz0dCFI8YUZqs4H4yRxhDrAv0YLhZMrSt3q
9RYLbi+KO5xnarQgpsqx6AmolxHksGbrwiphDpgxND2MhkVLv4TcWGuOqLy/j6RoxWeKuUW8UY5D
RpXIJFqYjop981nemDzOosUgtpu7AuXisR7auXT/ai2yh7p3E633nPOYTi1QMs2x9XqF0Dr+EL4y
9XlHJ0Jcorske7a50GGh752sRdDlhH3DjqZInHWkEY1eOx89UCb5ZvSK24pO1QR4AAChbaWXFNPg
omnPjXLqh7m655vmz7yFMxonbrmqVzCftB2h56tira5k/l6sJy439Jalbi80By46Xv45Uugc6odF
/2mGqTfaaFs6OagiBoAqSMIpwBsaSDPrpfdATYBfVt+7J6xoPL+Gme0wyy/FqUcpFzxhsLM1b5PN
5HP+pLz04rHI1jmvrGVLePzLhDo434d9uONEeh/2Mq/SmY1/P/3gr3iFLy+ci9astA+6jQu6L4mj
NWaMS5C0UI3n4kmSiH0V6J5xqg3fBxiXAr00YSF9DKUDV7nC9LBPjhHiE6A2m5vlhIlTns1gYwiL
O8iy7nMK8osO2v05lL4AX6EHpaciigg4L7q8ALRT6rOonjGBoP4Nyo9AJOVEPZoveEcEXBzRnO9B
XlFz3l4Cv0oORHPQkaFUUbJ9PczRtdyf8gftqTiMq+YavbRv5DZS0nH1S7T7saQQdWLZXwNR6+Tr
rInd2Ep7UnTpHUCL7q/KNVmeo4s1LlF2wkm/MH+2+F1WXc13At0u31jKT7eddey/1D13xVO4gzXD
wWbnP6UfpNfiHu8Vrx0dYqHBVUtOcapOk91w3JqP9Xn8RHBg6fNcno+FK1quQPQBsGtew/jMeyWs
BPgs865e+/cd+jmiD4m1sp7j8x0X0mwevQdu6pJiW3ktv1nzuCmLHeKCQ3uaSj99ja2T7BY6sZhj
SLNchMfpWvUteyn3k/bC89f9hIR35Y28qS/EHNOl2sQf0LnTR5NPpK2saPb32vyByZKxeegPjMiW
6pazm1+dqjtyztx3oAzRt6L9+sSBELpjRh4LugSSaaT9GKwJqiP1VZPnFVHDtHHItFuD0LPKaDMd
KhqyhO/sAV5fbonMceplsQCrty2wL0wI93uJ9uc0RDQQawgZD5Y3Os1lhLs/rs0onXlC+yYdSMuQ
ONegT8TGitlVmUIrsFUUCi1F4Hkuaz9fE0In4Z0RaS6X2WOfuCM6qsyLcIm1jUOJCacf66LTHf0X
2Rtd1eP+IOoHLvuz6MSkC0VLcnPIzJgafISGra0VzbA5wlNveg7swUeLtKTWRa3pcq+xvd9WEvkU
Dd9/g7+C4blZAjlYTNttCcgdMesbgQ1u7MIumRPhQ2tOnbM1UlCwnrMBThE9AJXsmxMuacfNfVan
FC3vBEeJKbP5L4toPzxyFN37C5HEn4LEz4opg+wJZ9yf89vKOk+bs2ZzEA4VpB4jQYFOeacpj3Xz
UVmFEseY3K5ox/XEFkZvIwEbUgBdJFwKzdG4qBBdnuPHrKzfImXf5T3GVNRi8AuSBMhRzMGDWIc8
3ppOm6I/DvNX2b+t8H0bdPD/yRW7CN0SViXuf2DN/6uXhC/j94r9L9f/WbEj3RQVBUSBNFkwcD3+
rNiRbmrMEnF3/hE4yGjwZy9JFUUIBmgtFH2Cp3+v2Kcqfmo9KdDc/2ZOp2z8h6nh96c+HVa+F+yN
IEQqDMpmGTdMsmq9Xd1aaSeZQ4m4WpbO96o8E5iJmvMiVtb6VlUbI4PTfL8hF64f4gSQnCm6uPLW
pWqG68Ta3lXf36ut4mRRtqrkQ2+Wu7uiXXqhQWMHo1Ks01Wl+4u21a4i9HPQzcpk2+veFbl3+W0s
4LL8HCfKVUnpiLf5AvIsYLeQ0YW8G+j69iK1BQ3XQslW4SgxjIT+yRAqRMQGgEwH7xhGa6GxOBBr
/T6GfZeNhRf4nTGPO4sfoEJvq2jgJtgYZP9R1R/lG1ZtRArknUv9g2qEbmsSPsQzGnRtU7C5w9tl
8gHVPRN3aZauxgEIj0msVMqNm9J8kNKt3xOZEuFNEdXtkOvBXDFvZ5EpYMG55haZrpGmJHYrc/VO
2U8QR4EOxEcP0urEM5XPMu3/GrWIMMlGhhC3TIeSREFRohQPN/QlYoitoTlV5VVCetcJE0q4+FQg
otxJaiuY4dXBWy/vIv/9hnpFr/plgf+x1BF8ESGCxgVRGqhJvB5oXwS1sa2EUiuD/Y4QPWmYj6GV
KbTHFJnaMCloUNI0xj5FVzMpEmQKMt04jdAe0N6og7odCQu794XXohtvheLSgDvK6mOPcqfpdpJ0
0fJXs1olBLg0xSnSA/z5uzxAck4Fh1yhCeqN0e9NhbA8PQXUcttK4/0aNMcBwe6k3gtx39ZWtjLa
zjGCvapz3kHpK+fT6sbmhAI4oZnf+tq857mm92uLTriWa5cGMk37D12duqLNQUZV7Of9GnQj5RDT
BkZXvAluwL7jT4rk8HLrV5kveX32qvHjI+XVoonfmk/hGKBqSWnTER0D50XrVq0oOiXt/h61vBHG
h6SC/hBwTlIzBH60e263fXkreZNip8WQqsjRKtNRfoJ00wdtk5WBXRr3Q5HErs7YUk2CXXTz51XB
CYvhWxQXZMgK7JrMuDDChFD4ihC5kCTPeho9OtMnFYQDKTtC1i0NUHhR/2Vk67Z6y/23HDOsrx1F
cor0bsn9ZY9Zt8VM6eY39riESrdpj11Aoh0yy9LY6v45VfelYUFc6HkVD//oLQHC+CTokPnfD//e
fxsvqOp/EJL8dv2fW4L0L/yvOAfx4Mu/ZWbACNA0bSJYQSDArse6/3NLAMPMdfRp4IuSz/59S9C4
/wHswJOSIQL8LW6NNO12v/VwxO9P/cf44ZuQRNPy0CyMrlkO2u2zk5vVfZBfjXvTup2RUA3fcTYV
BbTuam2OEgQU1qeoZgx6ExZGb5wTfPpaRBBXE+r7Wo4+8tG8jEG+DaPW60RC1uI7th8B+uKtcYM6
d1KphaaeuYLxEulGNask4WLeZO5QGKKmFNPeNplgBAoiMT/Rbf2eUxlDZmtMAkxbC7t47Q5me6iM
ZD3oH5lVvhgkVJgkVeQkVqQkV5g5VSJ6NvIs7tZOIt1CRRx9Gz4j4dEaAPahJMgZHcdvZvoYicpj
kC+EoFxZt2oWE5wBy0ojRiMjTiOecjVUTvz+lLQhC+aHRPRGhTY9Q3W/kLKWwlIuvIllkJj9ShA/
7g2n6y7qOaWkwlGTM3EpIY1QSMXu1ebRqMm6godzJxO6vt9KQsuemzF69UckfLxYdUAjd0RbWIRu
AW+5E4+pdLfLhK6rGDZ22CpLWEMTLv0YqAj9TX8eFfKrP2CH60mjLPE4CeZjp6ibQQahraqnKmwP
QIiPSpq7jX4ZQIk2QAZlw0dCyC5SKgDvmNmiOGbLupS3TKQN7tZoAbPBCZjjZmT2tLKd5MIsCSYh
Wu0YtzNoMIJU2M+tz4ak2SKvj2Z4yRGOFO25FknLZSEy24I2SrdI/I+muxaD+QqgnIwlgRO17zOh
0CN9/U9efQzudprHwNURjk0e3P+2+ogiteOvLeS/XP/n6iP/awoIAW0Ctf2Hv/hnQar8SyRjW2F2
CUnhj0z5n6uPDAQAVvVEtJqWn++rD6UtoUJ0u3HNYyv6O/ZiXD1/WX1+eejWbx3kRkgDqxLHbml1
+jxiv80HQOIDAKwRo+hybJ7a9KkfXL9/kJpl10auHHlWaLjloJAmEsGOgkQ8fpg6iXAKTlNul76m
GwtNtKxxKth5LDPTrENtPQiWxgCjColnLCVjMucE7o2OjqJkwSXp7/AqZLjD4nuIYN1JuAdcvZI5
m4lR5HTi/bVUBbqE6dxM68tdS186jQrHlKPDoMdvhRK/CFiUpYRuXHPrXsdprCeUCBYkHlncBWuh
M5+lbngsh9Iesnp5M3kAGlBR07nlj7LiaIFX0KPMoeMl+lOlXqx8I8R4A5nPZmQw8GCUrH2psnCh
a+miIppaLc9V/d5gT73LK9P8YPWitaA5tx6EiWx9yRoASWgqZADFV7PVsApRPg3KHqPMPI0GqkeR
zuCxAo6s91H4cL8VVoELCuWOGicPcYnRsYmXZRIuYChFSnzDuGPthaJyZAJDGwKwteikS6hda0Pb
aUa8q9RQJ2oYrqzZLxSBKr+6O7JSrLSCBtu9fjFYbrNB3vyT73mAAKA2LEU0LWY4TPX/2z3POfX3
e/4v1/95zyNd/VOwgCz25w0/VSI6Z0hY5tPI6Fd+pWSBDTAkVTVgblBTfJsZsRIgceAiE/743ys3
VG26oX8dGf3yuFWWsu8n0DTVtUhR+5qWVcVAdjtaJB7QLlQtT5QuoUyzl270rsztJrc1Nj2Cz9t8
tmS8ya4+Hw8y3cCmOgnrm3WSkDAsu/isSLaGkgvctz0++ccCIC0CcrajxpE4NNGnJaGekv94R2CA
SfsSvaoLbZ8+6NZa2qsvtMHKa+zQOGf6uZqmLa2rbgXwYIFNAvhMXEusTi6I52381Whrtd5w7eDo
FWgteYYhGTUYkYI+CvtPgXbyplcO4rFnSH4jxntw63I+YEZ8SC4iz2GgNaWdK2y5FW0q9BWkGtL/
JCTXsMELkLn1XoTO5KFCnqo83AH+kRg4RcGiwcjJG1RgKS/Ml+Kd/lAqL3OGudk1dlNSSenJVwvi
WW5XVrngsfGS4mItRdlNUF/JriHDdlZYSLcRdspyll8nPabWrBvyqslIQu4uOblhEUrr6dK6fdNv
u5jSB5zw4w014I5YQ6z/i3yBhzok0M/w0uiDoE7GKnszO2nKUjjFn5xuBIbc8aJaVuuRUNHW0cW1
LKwkzSMDG5jvUj0Yp3gRb9GGyipdrllLHLQJk7CjUOQs5HC4xnn9Ir3FrHf023lpFonbxDYtQssV
oeS60hISfPM5BaoT33qWltBVZgmhFehN74vWeK1KiIfdnHkTdMV4PeyK5ITU7r5sP5J3qkipWQQS
iYQiMx6C3gNpm8HyTGeWo6/adbsO7ZCpzbiOXwB7A3DEY090u8I/u8UbUTVrzrAuVIcFdk994R9H
InCIaF1BJQ1eDSAHyL70JfJqBofhuB8fRwId3pR1F+L+fFKqUOajMdMmaUxMfsUmyqO51n400L4t
V+/ZSArlOlJ13QpHS5k2vb2bs/gsWIdEZe4xv3Nx6I3auS5ssT2oxHuimFOXEffII4ObVfzMARWq
vWKbbppudAthxBnf3rXIQccxD+XmSKLVDWlb+RRCKnis1i36ydu5z55i7dxCJnjhOGnwoaL/gnwv
GL16KxgeCRsJWuNl/dJch9gZZDeCiQhQnf4BMomhXzYg8iRzdveYizTAJm7i0krOCr1QuvljcibU
Nhh3I1LlxljqkC2rJTOGYIGWGSp9XEg7YjzoNh+Ne76LNfOa5MY8NCFTS0lq38RVQu8mVR5G+Wgg
CxH193Cn7o0t/HPxEC1oJOSLSt8awLVJyFuP8Br43PbLQPgyV7Rt9I/qhlSV0VKbTwGcEW+buRHu
KPISkV5uQDZ3LzzUA2Pa3L7f/vEtUwV1nKxDODb+x26FGe333Wpqmf5y/Z+7FX1RUr2IztDEH8Tl
X1umAGKxUSignqErs5d9q1BpjYlsVsYfmRzfNyx6sNNmhQkD8rPx94DLU8v2tw2Lh24iO6T/qYnW
jwr22/m4HSi4eh+9N2K5Bj1y78QpY4Ws5VOBuBq2xLpwG+0YZvMawFhvSxviEobeFhF1tt08Zm2E
QNc4qTYrh1X1LqNzloUNdLrYS+xWXzAx6TqdsO3agQuwlK9+8CiMm9gbH0NzFpGIi00Tus2b2e6b
Y0Dqz4s69a48dZ9Q7GX3A9pR56qM82zHyOkJoD0S0idNn+S9U6xXj1SerGJjVnKgs4UrcicNGewX
MI+EViFSaMTXWKwA5jBmqu16I3mjh51XG+YC08965T8RQTy0no6GqHfwKwD/uKqQPIN56IhE2tCK
ehIW+SZ8sLbWNro0Gytz/EmjbMLO8B3lUIGI/Xd8erMixI9BIpQt3GSyTeeQwe8X3b/y7tT1qlWe
yW9mtg8CZvwkKiJ9q4ZFhV6ACKZ5pZJ8ssjPAlmdloOcMZM/cm32xFLYP2QIPMzzsKDteU/sIndj
xlDECxwYgv2Ti03xRzfJwnaKAEjmRvpvxSai1r/evlM36tv1325falgTFawiI4iVfrt9+X3an+fL
X25fLuIq05pMUtL0gH5qlFheJt7Vv+/7v3n7/ocDJodqkn2wxcrEHXKU/V5vDqV+H6qoBXTpO6U2
Wy7XHwzJAyedPa23rru97ENoQmBqozWIXeVxUt8HHvkuKFnK+cQzbh3qpMBDGYJEZJSv7RtgYDg+
j8g6QKg6N7e+KuIsBP/PZmcycJu1MfPNeWcc0ithlwOIAi4J7U7ESUPyi741t1pxrHyvd2Gyk0S9
SQ6Yp5C30OxyFe51bIACksnVXZjDfpSMl2A4SoVtqjMNgX4DCdJr7qAVPseNISFAskVpo928cCi8
wvMpDBgiw7fCALrrquUAhnnYI2xMBsshGregtJoj7avfShFpOpJKquuR9csLJUciuDOROHkySDDg
DnOCtvMXLPHZMB+PCZyvyhGG1UjmxxDYGHVl6UE/I1ah2lVD9IKbezXza8+6LWt79BAv0LDOrT0S
FGVunnFN/h9357XcOJZt2x866IA3r/D0FEVJlF4QsrAkARD+689AVudNd6NO1GuFsqurUo4G2Hvt
teYcczh7udCE8ojPQ6SnN11I8C6LoOaWvV6SRZJ8CP2y8gvn33zLSiT/oSAHtijSHP77W1YGjP77
LfvH93+/ZaX/0GqmJ/STdvCHrJAtnqmopOvsyN8Wih87Lsg5rOs6S4miz1y5n25ZGbwMskKCsObN
8h/1hKy5Vvhtx/3loVu/IedMM1LhSVgQFbg0KMdXYFqhMyY3r1fZTNhrLiBLPWGFgOIUPaB3j30N
CBdGWVSuH71990EG3Fni9uSO9tHMcjoYQo4U7TkCXOJ28eeU7YkWKR6iLV4VRfhU4hD7lbVAfD45
/RewWaAf0ru2KxAsvYjTJt5eLwFnyLEc7UJZT1zrOOlsovJAqsBySITNhHIAi8n6JQe2XoBbTxZy
IC3wBMUNcibcbwudH3dLF1GBnA6PG4cTRHWEVV2DxK8+CVkYSJAqSei8Ltj62fejODxvtfd6Pbgv
+jL50JckFKGqg3jhYCPi3wT7Tfj2L0ckeDbRWs5bHoIfcdF0CwgXIF5BnascTpcIjuMHA/M0sm0X
2Rqr4AtCNYKVon3zVm3OLyOcWNNG7MboqakCxq5ELqUv1SZjWRS8xk6RQ0QB4p7FrLsASBItiz3Z
9LpNc+dUo8IQHZ1wHAQdHJ4nR65Rod8DIzHpVs0an/m8QfOYbpWxmI89aIsRoYHSCTjgatCsL2tE
mLuhnQ/WCI6sUxw2i24hrbs9ULPGSVeaL3qSHwUcV+0GyB3GQMRclyeObCEg2XP1MLxJTyVwMaQ6
L+32ZdA/pXXNEch6HELBkT1+FNdVbHfHNHwRPUxQdrOOaHj1MPpBye/1i3PgNJOjV9X8Sgw70u1P
HI7BA7GSC1umG/cYHTn38idSIQv758FORPcG+j0HKg6MPzhCCCQWI0fcbtm3R+EUPxQo3XXBJgUp
8RH5H64XzxpWJpS9AruYOL3Eg6uBaj+7De+4jHw0TZlx2vJW/yb6PwNUxrflwOK6htWS89CAisvJ
TvOhdNxOC9kDHvztFdL8F9U5Ww7HrZUIychGpK46il9dA/6QKm5ASXaeClt4vYTJU8f/xwHRg271
zmjE+Tzs9zTtw+HuEmoeg3Lx/hJiSdfXHK/k+5pi9r2IwOE5ycgRT74XHqYtYRrTFun4ZVWsorW0
RQ1wCeMHfZ9+HsQrs3CsnjxtrwEHZ2zVfcl71qxISHgSvM/PhshNLz4Y73m+QMVpLiLiZ+OleF3j
6hQXU6DjXkFmb3mGs9bvAxKvSMGZBxjO1UF/7x/iJdgnOgU79Awt51NaBbdup6wG5u3vkj+ARzRt
ncYHrR5uKvRgr4xhhqdkh8hzduaOvhKU29bVSY+aPxh7LVD60UwuPemlWOH9XJhhvwMbbd/2jIqe
haBaEEDgiS52fuAAxTVAYygIXgzP1ayPGMfA6o++tBQ2RFe58089rxmILyrspLPdl03R5yWDeF/t
ymU6rQSo8zJrjYMQk4QlFXQCFoVPxkzyLt7f9tkqvYU3KJaeugjiOSNtLz9/njfJbhi5x7MzWrvP
W4erkxVq9IjaZvQtNqdZkqBj0DuT+yc5TGUKn3hgp7KCeK/T1W4NahWt9iRn8M7C7nIQfe1LTtx8
8rviqSxCQ+N4QEeJUzpfajCRj4PeygMJ8SAYuXKHczzZ6Fs8Fgt9e6fsb2G1ov628K6oB5hyGcLv
4IOvqlYmHELdM9Zodh3+bGpXFNZ47a6sCU4MwmI5Llkf4keaRzaaNvTLMwpPWuRXxN9nxKvbvgsQ
WIiQ6G4rhHHpzUkuB6j2YuZc+CALz9EP1RMyBH7ErOI+dW4pu8gN55WTsLfV29vuJdkLxzFzko1w
NJhVHpPDNO3qcivc9UA7Od348kn0gYxgg2S8thRP0S4jACrGTzHa9wjovCEwQ5ifTmKzN9zBAkeK
qD6F13tI37uSyDFfCM2H0lXrdQMRmEal9D5Fmw3e/I5+HRljiEl9hCZn/LqzuwtfE11Q/pPuFiv4
Jv5iwUyQ9PHfDqjVlbQo9QdyCbQP3PIh8m5ao2eXTpPXBJc7GffQknHeSrZl97Z/mCA1Dh7WbM8I
1Hf5vZvC4tHEkcWe8O1jXtctDCpoKvdWoJhYFl2BhXqmojh4bXCQiq5GNBXOGl9w+xWmq0B57sNo
GzKVMU719KRla6FnstAGBVNiVIRUpTwwdAzEsrt6AF4JKLGfl1sua/bhK1FWo4sk2VgC574+XbVP
ta+obd+6i+dZEeAXSBwh5uHYOKTPwldqhWoUIIC7nKHWj/QkGWvYKSiycIz9G6aUgtxfwJCG/T8c
ZvprW2ZVuNudXhDLIlZX76i18fGwc8trhq6Xf/WBEAjFjBH85qikufH3B0K6LL9Xl398/4/qkhEC
40FjzlP4a8rwo7qklcPgEAYGv5z46Z/7OQwgEDTQJYKMhJnm5+oSEwxlJ/Lw/5ow/4GdklPmH9Xl
Lw/92+d/6ucMCnlVXWxUkK7VQxtMmLTJK1kI7+fBrSYvYwVldvWt9rhBPnglhvQxuiMIixb9+AWJ
9YCf4alBqqwlp2GPJYWwjiLId2LYhyhG33pMV/gMMULjuqj9/FEOBEYNc/oO7SNPWoDYQKq6QK78
LTcv94tP4znyWPw2TAVO2SKhF9OzQWXw7fpMvI+hc2kQjGqmEBcDWh2GFdPR0jNsJJZiJWiFfh9l
dLXHC8QdiYK3M3AhGgpVQa8Vm2ss2UpEvxQRa6PhjiFA/jy6leg0faCb+bbC+hBTQL8JxPFEeraA
IsfwE2WQM3yw+cPjp300Haps/tcOIezeXCdnwUlyyVFE1CDa3bkFyCObC3E2ijY17A+5CqT6lrg3
fNVUtYBD26X63pkORm2xlWxKaXs4jPDErincsWSmwCadRemdeVmFjL75uFaAyS69dyXwUKMXHg8n
9fZ8VsDM0d4dlWXdPWTIH57kSadZdPYGeI20qtBnxG4z2vrOyO+DzG9W4vP1EWEjKz9KQepmXDYU
WNfZe7KcC0DLlj2k5mCbVQ9gIZlNqP+pR0UHQjOGcQKYGC1Ttw2U2W94cT6AqdIimMLP4Pk1sucd
AsSJvf+U7D7AxUDxpn5Rvs9+Sjfad2H82a2sLWFC7nUTe4OdO+836oHWp4qk4mJu4B+ps+3YfpuO
s2JYOpl3ZIxio1HWlo98eqd604IZl6tQLW7MJYeW/dtbirvkupmrfwICOfDM0VLxK1up/RbbvEWU
/2+8jyyBWCLw9TT8P2lRnAy0UAlJXOADEFQocbUAzuDfmFQTUiVDmSacZlO4kj1XlSkf00J4M1Y9
eJRbAECbsQeWGAoGnLa9yHxrdGrDFySk+S0wAN1uP9qP6hvURYXhOGz4p6A7QrxQn0QILjb0XIwL
sUY0I4UEEIrl8JlLtvZZ625OqeLqwLH2kldjyM/XGbp1pu8nIQ8V9OKtsMOoEdm3IxRfSrbXeouo
/7YX0dqXDoxgFHOolYhs9OTLPlnQWrlvfHQzDjcvJqwbcZbYIIMsEI7VSgaEaRcn42ILKy5Rx1rz
T+J25vubXi8DmAVZPiZwXT4nuhIQEIMELWDEMX8rsCAMz+phLj6kVRHcVspiNnaBX9z02sZYqNwQ
JA8hiSfVx4NqoYQsBBKDJwDehx4iM16wBUld1FDOjRMkdQKNWdKJlDmxy8JYNluliJraMRh1dF90
FbZI4QG3jv2s+kkY2Zy33gf6Pqb9StqWc3XnekAPiVPdyGEdABsJOPIe0p2wAGkSVL5sT4BnBm+i
VTQRQNmftGAuc2YoDXFWC3Vthsgo18kKZLbfBV1QhDNyeG4t0ezylEAJUHW6zw36UpfEU2wuWHeI
9uxDgMpBDVDa4gkknIN5hRagh3m9zW10SJaJlzOUIovd7zb1ZnwTntun4kHY57tkyaxwRcd6mftU
/ak33LEycMMXq+Tp9gwJQ3jEtUO9zVL8eiWWlvIFm/Oy+mgXfWdLX+bJ+LKWzbYIx/v6zlyZKyhq
q+kRFclXtjUCwx0jQpX0A34LcpTNzbCFuNMFcnj51HlLeVNDMcSGcp+8xPfCYn4m86uOAQruNWDY
bbaaX73e5dUiclfnNaEz7YjhGCK7CHKee+7y05YXj9nyQnIQnvK6IJDCI3BxYCs6Z59EQ3euGVEK
B9/efkJMGSUHgOiY5WbezAaPuVKhMWLIu34La8NZYM/FO2oy6rELhl7A0FgKuc6CyEv5mcCyv32u
8HI/9dvwFn4LqlqoBw3Lwxhm/D3ROnwwarbn2Lea2Ta/E/8CBSP/PSNNoMp483mlo26kgw6tfP4o
eT8vgec58GxQ+qaR7lvmth9K73ZdFvFHDBzkjotWs76IvaaH0PMLOJ9eBt1pp0UeIxcHnkbwRcbI
cHyv1EWF/GtKcJA1OwlzXKPt84noVdh/DJOvxyLnou2vYdct5DlGViNJMnsss23RbiJeEnJUyWOW
w8Hw0Ppd+gxDC5Z95pFXzuyoAea8rJ5DCPf1ZVhKTXxoTV+Nma93+0tgZuOeDPRO/Lx6mkTqBiaf
Oec1jN9kyYkTOqbLrg8JrkmZO7K6NrvsISo9Bqwi89AN8RiIJOvPUfaaDdSd4XPaAHaHbbg5ozmu
H84l+gFyJLPludteoyNgey6o66G3/H9zc5MmIjoQE5IHTXmNGu1v5xEzXeNXwdsf3/+9/CRURkZC
xwiBSEdKTPqm38tPzBmyhFWbz/4yiqCnaX0zYPz1LT9XnjKGDeje0n+/6Z8UnnMJ+1tbkwdNgsgc
s4MQR6Rh+/MkIhmGOK5EhLYWurCCHOnr5iJTQ3yZD1bjFRAYSLuY2Oqr5rGZViQ+QlKluYnBFv+k
PyzYyZYMDnbaLjtqaEKA+AivZjdH+tnZUQdjMVVI5kifB9g7zRN6zpKLWCHucEW43plTVuSyL+2v
YQKjSLNs6XR+jF7yaYMFF0qI5eF+MCiKELRS6D3po3tJ3+VYs+dDfHdHqF6f7jhh86OqZptObntZ
cDVndgMt/7O5q/b46loWDloQhGLAmsYs+ngj8/Wh2aT3seCkOxMgIgugMidL83NS9Ci6pySPPZbd
t+twOI+hUPY2xkbiDvS7eKtE4DfnTMnO2okte7eFwKKmaAefYK4x7wpen221SygxW9lf3iZKuL/C
8W4e4GuJ1yvF95zQTDrbI9VMdn/Gf0tLYFWx5rN8b7Eu4lmlhZR4phSolyCd7Mvky18IcDgKxBeP
hnBPyOWZ4G0b0V0uhxT+9zqF1Eg9xWfR7NNtjjjxs6eefZXwPlpr7xged/oGbsPZsKGjpF+wUESs
JZwlOAUfpLW4ma4nmSRHYKTU86T+De5GwCMCeERZIypKXxnbYAjgrD56ReJZqmeB+DMAt5C8EuFM
+xpfa3qjt42Ob/OthSQ5ODV8l2QNcgh7JJIWRjrVo3RKyFGkNEaV1NkKPU/VkVNHnxyASyhXphZk
zEdduwa1cbSEQ91jkZRdVbiPYx8KVhLZSKfpKunYakZvQpQkeAkqDvrLZ+9bQ9creWajTc/a5+Qf
PYqP6cG8a/G+rQkTCfNl9YmDuu29M9tlSa+U4Y9dPlvZK4kwJaSrrxR6HXFkhivVoYhVBQ+MbHAy
cwbZNW/+1PCtGK1tnqEWr9XPm+h1C0KCz6TGgLDjzxeth/ErqmnvWio4GLBL9OqHU+OqQYFLGiob
Q6vOlUQUTC4WIYYL5c3jCuPLbkUYm27SzO94U/jKnBnvAswRdO/W+kXmWaiNmg20HcAGQ8NUOlCh
jjOTeG8RPR21fTJnz8N3oVzR9xloAMGO2SrewWjAXBcMAON2Knk0OKaPHBy1Ld/eauiFXEAf6mPB
nUaNzNhPnzWwWbsCYVt/gJCae9AYbb+iz6EPBAX2RqC3PoTxEobtaXrnVEhsKgIipDYDZcLFaRmP
i26W+WMexMNCb3lKxjtPckbJltLTMNAmNU5oMtMefsiTPm2Yq0xYAIpXpdwY5o6bUYuj+SKfr7db
HtboZIz3elEduj2XmbKqlNW1YRSgTp5OEaoFQvKcGaZfWhd7QNFFg15ofemiHttu3IxENYvm+Cnl
xWcrzKO/7rNQK/puWbfMNIaW6LNo+jyK6+pZDxsedOjIrvKIyO5JpLcb3jhn4QRISOCYIONRWH4o
skOQLWCVt8uGkoqRqq09yqt8oZ8ApCHfVTwOWpQE7m1xPTLGvRdPArEy1LgQFoVAJtxon6yAujG7
vOADjx/AyrrK3YBxHCMRCfUk/p1uy4/awYWDDV17sTbXhbXU/f6eYE+3CEV1XfkXbqQAO2zQAOuu
bRqDLxbAuSW1NtiHua6Di7Y0HP2jgP42vCpe3zhFqPqX7ZgeNOZL1HMHaIo06piayjZg20pYzk3a
gjpGEJtAjXb9WtShKE/wOTmhc92HIv5ZaXjNGd2ofjm45Lb04+pVNEOsSiQwkT3ItHdxITbkQIfU
cjJoSQBtcbiiK7HgGke3DfH2+g31Gs7nFaeqfD8goUwuAPcBAONqX5zfc+slP1uuzt8DMtIfk1Uq
Mrq5ZS4msYibDLcxBPr2q366taUDA6gy1mmzU9RAwew+utbN1kSvvfiy+NlDaTMWxSyMYSPaAih/
MvtAfBYYIBEwQ9ArI5LkUeX9o79eBYrMGsat1cgPE8GTFzD/8tWOThPl46NKngshZahlUi9BuqWt
JTJvm3CsN0ARsgvZv5Az0bxsz88KHu8LYu9be6fIu4mVfBsvzusyqe3s0diIsTtEXvJax5vsUS86
RzCA/tv0THH5M8welUPNgW+NTm4FUaJbkahm2ITXqAa+xRkNIKqH6bYmvkaDuoHM5ea1p+RR3AmW
122NyUnkDcAD1QqEaWcpxw7LCW/VNHk8ZrlYazR4WcWO1MWY3lrhtdyqnW3eXTAlnsYsbN5ZdnBQ
j6oP4+li7rB4l3R2PrBay4cYSIqG2jVaNpKLvpbusiC8YB2U72QALGNQqqtID+rkPitWF8bzAIqu
h0vpdyAtUEImNrWrc90rr1f6Mh6NGDqmjkmf/e2KX/CFVCLI3cXd1eXApIHpagFizH2v+/kCCodN
w91JZhzJN5p7a+Z8oCWnwDn4hhC5VnQJ+7o5NYzau5J2i8udrNH1/bxs+EFW45acaoh5pKfhcagP
4NnbTB50JiQ8YwzbHC6AflFjK68PZ/+hCVo1OFf3XbvRkx3MREmmrwzQzCFNTLsjJ5OLu/ZiNgHv
5vfv2h3W57wDjlgLntW7+dFkpiItwUiYu0y+4xybHOpXK5jIkLx4+Uz28uKNSsXCPAE9/7M2P07k
ncVaeY254zkGZr7MbfSJBvH6LNTp3PcolI3xWt4Nn+Ibh4iZzUQQ1lvxUt1rD9j0D/jm485hDQJX
2NLZYXAAF7p2QUBwjRONRc4yPe6BX8RdzIWHJgOMgKATt4Y+ioymmKAM26QqIF37atfb675etjsd
RYc78eLTpTqdn8sDn6Yg+zcfNSyDeD1azrOV7hvC72+OGggc/qDu//H9348a4n/QPMy5faakoFPU
+M7vRw0RPJMhk6hJuDD2m/n88l1HMQf+wX82ZI1Y+r8CJ79Ln6T/oMnAp2PhFEdGwSnlHxw4kGz8
ceD45aHP9sKfDxyKnKaqoEt5eKEsNWtrl5DIkN02MtTXs0mbQl9Y9UkUkefcpks4NYZftwBMcon2
Esmt+ihQHq/UdntpV5xEFpzHl5ocHStEQDz9lWCB1tCbWZvr5FW5K5s4nFLdjUa/0se7NBU5SZsr
wlWQAkAXuqkH3bwb6ude1E5KQgqsGS9vNPNAwTu9Kno38ytWVtAO8V7Tk9WKhVn3W0t9hPfsThEq
bxrc56g4Amjryk2WstDN3GLjjZxC3L3osNnvDYoMnRyxThbI7n4sL60dM1FMx/TlVt5NtAzy6n2I
Gz8Z5cCC+FyZKe7khyshxM44tceyZTyYfbQzbbjUlh3DRfEGdn9CSJ0nuwTEbyTTEojlhtbNGYNM
q0sPOV0Ngx9uKtdXwWTiVFp3Zp1tJ4VW7xkgBXvjaNCVUzG4Wyo2YqzLlkjp0spMsSSaBGd4OrIK
64IZ9sWC2mv2CYSKTKgfGdyeqqleJjFtQ5MMHgNwcmQxwpBp39FDry40awXRCPLU2MwmZqiVBNjU
VHiY8ORTlR6yJHUrqXjSjJiQGAbATHaViJdVku87IXnPicsd2/NHblYLcP62VamMC6h+rsZmsBjV
38jhzQn/U11xKEJzmPxeQmEwpYhdzxtruj1I0bjJb8eIOAOj+CqHUGuHj7EtN3Ocyb95FWItEE1J
w7aroG/8P/XTNCh+b3j89v3fVyFMxKKBUgwbny7/ZSL+vgrR8AA1zy/9b37oL/M2wHCkf2g4fkTs
Wr/M2xTcPt86FbNH6B8sQSrL3B8tj58etjUrvX6atZVCU2rptW5BbPUwEwAnPCUKYCnq0SZvOOVl
CULfMsH86twafc5KAHf6IE9xyXRalLLGqztuk8ZiAxZw6udfqlyHV1Po1hfCLp7jKWnXwhmgtMR5
1ri2oKwADzBmSrUaMQ3Uh7R8+p8fKb+pxjaeVuuhr7YKeJte09fiRVxUxFolg7q0aPFXnDSFNNap
zge/04Tjv/m6RYqH7E/HUMa4WKdn9Xe7pyT90aj74/u/X7eoEDUZ65sG3IPL8Ofdk0/hh51/JREM
sz74x+45U1SIsjE1LAbzlssl/X335FMoGvlbk/PP3Pr7J5euPDv6f7t2f37oujTvrj9fu5qQtmzV
ZWgiuLc/kLAJ9yYWHxM9If4tpsFXe4Wi5PwaH7LjPFnjr6x3EqFnvxaxuLWXsQc1wZgD91Sl+3RV
7uHh6jV5ck4Maxt93/rW0nxXlon+AePC0yEASv48jayBhqz7RyVh9jgr/iJXZ+4aRhcUTEcJuQd9
77211ffmwlwIzsRJlaMfsxcGkScp2STll04sdFjRDhDgD9Zwmta0cLp1jX5vcM9bna89ggfRZhdW
wAFjllt1q3NQbcxF/aQuDNFBFj37ZBb5ZwRF7ij2d91TRPq7ixROA3SRrbTrskJN0e/5OlApMwn1
AEsisOZBHXDygiMEGQKPJMFwvL7YT8UBZ34izeQ3ZnUgsDkGdqRuc+Qwlt1jnro5ya0gAo8t8y9g
MadhV7rDjrYkHYj8q2/CmrH0SsYpwAh9lk+NrrAsV/lHMtnE9fRr9Ffxcw1QrjHd8rxsDsTOiMdq
vzw/J94rMLaZ+9U7heQzjOsTf8Qw62EMZIoS53fRzRa1pbK4rohy3XKac5stvYXFuGY4Q0pmjWl+
hQzRHb1yAoOVPjekNgyBGiIIav/texy3MpvGfGPr3LV/s1ZI34riP/a4X7//+1rBHocBaA6xpKjG
sM6P/mmPk7h5UfbjLsJr8OtaQTo2ahPdIimbrfHntYIKHO4FvgAFbbVq/JO1ArbqH2sF2/uPh278
tlZIE6iHi5WDVRoQImu3wS8iBqKX8FyvxDxQyFnR8tEt9uNsoj4bb0LTLi8jQgAxvEw04qxl191n
z4n4RLsyD3UAfv1RvG0l68DAuXyqaRs3lLHp02PtE4cdVtZ+UhjPI8aSosNQTEtuqJtoeGZ17p1r
bV+bZJvNwovM7Fwaqo3wgvdgqncFWMAegJqoYC41c8TQroiKWTnLnlDTKpqIJCw6ViTTT/vCFfNu
OaLD0idtM7ZVQH9DY4Y5PFnSXWrCRLIvAJvpDjGUpet+3rHldpKnavtWCKUqqFgVS/MO3ESeYEsM
+9vLGQPpFS4Tsq2wiFw5bxe5wmJ1XU00cxTm34wl32gppb2TCT48ckuka+z0taPe7O6ZaTjDxST6
Al0nfGjp/s70Hsl62VcM/3m5DPf2JZ6D87irpkVMRLaxNvlKMDxBu2aBGS4u3YqThAth1omEHLsb
ggaayNM27bO478DuSN5oeEA8pgOZ4pLondPV2AeU2T3zzAek0SzI2Or7IMFXmzo9evNTPTopIpGT
dids4uONYUHUGbTakfSRfVLUBH49p+d7iEUmGrtFPnnXFPwiSs2uon2IB2MspFXfAL9sRfBSHSWN
KdyZyO6kLxF+ogTf3bnene+M4oiKVSEjBxQtGRcYU1ECsB4WoSyAfco7/diJb+PcSgB03Xhomhne
KkzVh8HpdzQSgstrB3DQ5KHUuU3PsSksp8LlxlIrMHd4FVssHp5ebrrsqcoeGoi6zakQCAO+PEkZ
DUjiDG7vqURrvCd+MgAuycSzsTwB4arl0JkA4kVoVYmU8MV6QDk0Zhx1/CgNYhU0ezB+tO9kQRtz
L95WXmVex3aVTQEZzRHtb9NGY9sfOzy8jsKM3Hrl2dzexQ8ahBke5d6exIAMMMAH0gvSbSy8DJ/P
+l7gmHXFjFrY+j5+6DDzvkaMztBrgp0/B0LlZ6ovNsQ5e+fMa2DSGB7KYj0mbtRJ2Cxbh12rZ9rA
JtbZ1Xx1oNL2VMTYwHRFn+Nsj6S0DhMs3T4y40e+rDgIX6Xo1Aeakvo7hFbx/YbXNrUhNyZsMOGt
9ZRPNWa654BK+eDuu539YnD11sF7FxEZ1qHxhF/O8KWkBbqS3+kh04kdJLJnELPwNlVMm0lT6j1c
3OVnttRDRv3L9uaZu3R/O2oPyGtID1qnPB7GSwB1pwVp2vSSGpzlaHuII795HI1hzM5fo0Mzh+Xt
9dM9bWN2bG5njWZY717Obq6/d5dZDIoSueocGcwDrdbCVsgrZTWq/YbW3GN6pGNg8BahU4cUlszP
j2uMgWD7Rq1db5CfbNPn+CNCTgXQlmeRQNLUQCIbYCe9+ovlpLDHE10wAxE+fzM5XsSLrvsaymVs
TAPv52naJKvzfoQpylWAVxfp1TtkWCKm0P+maxqdx/qVPnivPV5in1Kg7ehN2Fw8vJ8DEDqvah3l
TtkUMlWUrUtE09CV2PLZa+JpDH4SL3qfAAuh9IoDscU+7g6mYywRlIjrrOZdU1cwOxEEpPdQWDcw
PegDov/ml2sby/LQDSDLeL2ipTjDvxQhfF3CLttGHh6Tho4x4w2YSQEXvQi5YGJ9QhLIHSAtr2t9
N+e3fNXcC9yF5XDI3gbsJcljpHtZY0Pj0ekRKHMFCOUu2yWCk923G/VBhE75TGVXtksF+UaFzsID
3Vod4Kl9MgyMecHvu8uCPIS62fJzUPgNsCk5B3V3ZLgojHev6bvB9vTUZuQTzD6vZNqIREp8Mgco
N+0pui8fedTndUPovbpvVmXk8pNYKHH1J8piZAVn9aKAG9yR+fPIHDpd6DvhTvkS4Rskw+sgbWZR
8d1sD83XV7TvRcioZvWAVuvCfDR2XsuKgewj6naofIQfuAnLT+EJycvVE6An2mIn4QsJDO0w41HZ
cHqM+NztU9Z3rLzG81mTj2r+JY8IXEjm7bZCnCylkmD2OD8Wxdo0Y8JrxUVao+endZvYMV5AXLpI
aeaNMrgwk54b5rS+I9wtqYz0PM72pdqW/+oWKpXSrBSWqKUgkv0fhR32sD+aF79///fCDlQJ5SJx
579rNWCVzAkqiC/+X1fjewNV/o/OQW8GGsmUffqvZR1dDZUCEZO6Qq70P0OjSXOD9FdWyS9PfD6i
/nwE7PNKPWdp0oYJicM0J7Xa0XRaD1YxwThoBsqRCNGprryYBRSGW/whnpHNK/nw0FpzozOxdtdc
eehMbMmJRPRojmit0caH5so6qHdYBbQrx5FeeNNEFbYk+ZAD+jNNFU7p1QTDcDZrRxKF/W04P3XV
eH/VmrteY646AMk417kv1vFj3l7eJBVhPNrc2qz8iuatmJAv1sD6za5QMnSQyJn4mSOzDnKimbIL
cgm1hZ4tMoynswg2Scmfax1rNkLfQjG8iMVNj6BlmnQA0yJnkJi1OGSYRo/rXimeL9enli6jUAXD
BA5EL97qGdsGXwlxbcwE2oDpJpjJQzJD3iIsrBhOCthvQn315OjmX88dMTXN8tpQV6XQ4kSocSX0
uDxmu8jUnTpj5ZL+Gphw5lR4c5U8AyJkjBKkf2f1ykKsMJQDhq4ZVSdohJFpwvQaX5sFwR2f1xjP
XxEp01atRoLez3W71qUSFbaW7SJEHy2z+VzLrX81h0iakT+k8xqIklDe/x+nNulPn+nv3//j5qZB
Y8C05U6kHUNL8/uhTfoP4w+DsxnzltkHwKd+3N0qLESCN3WiKpBq/WIzxTEuS1gIdANokvnPQok1
WkW/3d2/PPMZsfjz3U1s9qXBqgKJKO68Sydt5LOOpBczZVSf5hziZqE0noBG4qJpOCrLPVqaWEOw
ofk6yQSx5SmGYnfEmpVMN0uKViuLg7Ohs9P56uOk4pVM9sp4b3JDLLSjvGVC0NRB+3BdJppjoNc9
qq8GnpZp1W/TVfasIsv44ARYH8dHtnTULyZZRRD50IbszaW5vG3LfbMXkPWE2lof7OuyK4rFdatZ
gVoCoWa/Hh9Ec1okI1rggrn3Iu3P78UTla4khxWWogsbMzD1g9K9m8peXojP5dsh/TRgeKOniN8r
BVKX2/T9plAWffZmEW9IZsP1KaaNpLX9skBPUjHktsv7KxY/nDf+jTShJ41Izn5djgdt24MbXxlI
s2UXrk0byC5mIlvzmi2aXIrQdUIVV+PeM07tbVG+UiaTuwY3Yg2SphOP59gjIDH7IswOvUn9Zdxh
miOGiWknhQ5lpm+uyju9eVVaW7rvSvyRpCO5kXXXxM7VrzAW6bSbWl8EeOETJOlg6adIPzdPabnQ
mQPFnjGGkREEt3k8LF1QxjywSkkm0XPjbjJOffIap6+jUT1zoNXQvrC0qtZCt1yL6EOakDbPty6E
7bl14F6uiZFn1DrPqcmVrAH8myWks2USRRi8kA6cF6UUuex2zkM8oq+bMHieCwyiI2XzNY5erR5d
GYfU97hMD5UIJ7lDx2R83GmdGFADK4r9oXvjgVN8iWKfI1Yp1QS3I4f9VzedpLlNTMOJ/zFq/Xsl
qSyprG+/Np3++P4fy5fITwXlTTXxF3zmx/IlgqVhgIuE9b/Mi5+WL1mlHyX9xf/+ffnSWWd1Frxv
E+l/0nNS/j89p58fOW2xX5evNDaFq5bn8OpzM7yJmq9wD+ERSjnhkrdztg1xT1oZNmmSEPNWgbLF
rXQm0WzW9FAbZDtUhKHhExTimUvxcXJnQwuxPI6xjSBXdG8XYSU41weYhU/GtkE+Ss8B0MXp5p4X
Kse5u2H0LISJXfnY+73f8oFl2JcXl5W0LVfSQSKLR7OJDD+d9C+rdUCcyQwkv5Lj+bV9vR4yLH7H
+r7Bcl55crk2Ul+YXBYYPXdjJHWcUs+rkWrhtelmMz96RPzQ0eVyajISUmzrA0mqelAP1lEhA85W
9gymD9eVtcaTYfXHWNsJPbeYgDs9zhft7W0oKTVILsbl36JNve6a4Qlr/9ntvzCs06tSl8WRX9ak
r/oSIejckb+Uu//l7jyW48a6Lf0qHXeOv+FNR987yER6b2gnCFp47/H0/YFVKpFSRVVrqgiFolRk
kmmAc/bZe61vWd5TqV6JnjGshachfEknbn4MOb2v4+6GHQJ2pHor+Odm288eS3FpiPs+uguyB1+9
FsKhpJcB5id4LdVTLlxI5kFq7p4G4VAF5zS36OUs66dm65Wn/tYaOw58KBzk+I3KvMfkjImnszu6
9OuSIxadu2uzxafWqe8WKt9TFtk0VbJirj8ozvTtDWvR8eVuC3PWuy1m1o1gtRPESXJyNYk6IG/m
6m8zzDvBu/WUM1MQr8O+yHgR5TkotzpBzB3sKzgkgAfUrdwfS32B/4JsVj3dWtbRIhuoXNPtauOH
kjacEb3lCFnSQ0h+u49D/SbFWkc+bYeqyrGLZ2HPUCF92w7VGVMdVVtr87fnXLroUnMKhmOpvKEr
2yvBSuzn2JZdNrkTzRBMYiyxAYFF0rZyQ1t5pJFG2Gs2HYptqZxN49DSDjSmiEFtXNqQfolkS+9h
iUiPKLNSxJdEuKjBPHQKgC4UfCsQlhrS5vfWfdYY6MTTauaRrMfsfpnMcnwuMFoiW1GPCJS93fBI
0PtUXrZsm+mU/fsZxU86j2bdzu+OxQlRkz7PoSI029Q459cI2S16HbMOrlZG0d/uEVa1h76Ci1AB
pTgJiJvZLBw6FC7E4/CaUuae3DN0QleOD4rzFC2cqQoWigymCjmj5ezibF81uxMtGPbVigioWamf
QZ51+a3uoWPiJkcLNxv1RA/7/Jrcdv6uysqbAIng7zy/ZAVHUmOIlJmMwv9l7q5JlJtft4efHv9t
e2AmgWNVwa3KzoOqn/Lx2/6AB0HBrcrcfaxSxyH6p/KWYpgNBZvrT9wjZgg6FSMstHHHsX5le2Bf
+am6/fLM5bH6/TS+dEpUUXqPJ1RLEeqJmNz8HI4BSY3+2lk5CDYmEWOFa/BMljaoi7F9qmK4RlA4
ifK17q7GVZLTbItKj+ndJXpJjipV2xHjXfvY6IdWnQAUgPtX79JTftJEW7yJ18mhxd1mXdO3eOFv
AISw3LEuOgN0yE1z3wnz4sV5Es8irkoZAggi67P7jD1BxcCt28oLivacmX5h59nGezV7mlPTwlsU
q2zFamnCh5x15qS+iS4x0sXNCL7wlyyFCdtDOadZcyzPfj8NZ4I0VW+KFXW0uSaovbgigldzqrhp
s9IlcmOc9VBNy7PA0X6K8dQ29n46H/BOqvvg2HsnhboW/pltuAvBOUj8x4uijESTorsk5T3ufRFd
Ff58gzdwlkM3JwUJdrhwH+Y0S82lJewUMsXDVf+RjqRkD6zr6b64hmcdpgj1KNLanFc+FZBgsQn0
Gyp47xUpeMiQgG7pqNuds3Fir2QLyLC7gUp9xfkZHU02UrrF2rzDKMvWii/yPcAKxx4BiwDy2mrY
Sltr471Y83aRE9czRT7PKxroMJLU/iDuYgt3wzSkhXENMYTOoJ9wbKe5UC+kJbFl+lnRXitzaXgz
5gueBmpq70gHskNl8L3H8bf1F62eSvc4AMpwHWKe7pwRhL4m5KcmgYdUv5Xb2hneihBJrLAdgamO
NRXyJW1BMZsm4dzklCLT2FuaC++lXMD/NG4GYrh45+b9UXzNluJROiuAIifRMw1L+UE7G2f1wdoX
CJ7AhA7qAedDSGZbs2zumGNjsTyGixEr4u4+AKQUNZQx/jqMN3J8TNcOczJ9RtGvbOpd3HGx8KKj
ecw1CzJmwdBcuzfuseDOAVLdEJfa7iqahcF0fGMqihtz5a4BSpPefIuXGDHLFCLMXJhBFbCbFaYH
5lQgevJ99oq3IllRL0h4fK0pGX17NAQLrB2L4iDPUObxNvJ3CAbHXZRPLvpRT4RgF20N4uGGAykb
NVZVb0/w1bpdhfdZe6ATTDs82QPtYHlXpDWnp+Z9PIAhIi3tjHQjoPJ7GVbLOwy94jG9EKURoAlF
MxZPSnV04aBLTWlkm0vUqKuKAPUV1E3i1q1TcSssikk8hzCYL7x1cmqHN0GdNEy7hHiSqpuOSbc1
Az1zW7xGr5L/xOVRrYojvWjMCzgzmEsW4rZvD/XZZ2++r28L5incy+Ih6zcun/iT/kRqF1FbHGfM
s0AR6tznBBxzI1ZIgefik8lhVn2o3GeueZFPJAGFaAvPKnIFZaNZc+hoZn2oSb6aKAQQxpBvlO2z
ti2O9bnddxytuytD10oLp+qMbxI75qWMGTch7tZLggeLyF0c4dhU+ofCOBz6eBmS+/5EgE3jzwIP
ZiDxldJdO9y0BF6VtkcLOX/ldlQ1xEwz6oaynxCGbB7MnXGA87PDXKiUILr3TSfc6E5BIJ/jbEut
RlpBjQaZ1pgrbb0ApFPhuFSgRGLiiTlSsMiGmyHA21Q6thVvzPxe7I8diI4k3gzlW2RoKo4CERNE
0j0zFgnVAUEeapG33gyOSkdwnEOnYDi1Eq5nBYodGmCz826VaNEtIm2SxSCobrp94VZ2Ss2GA6BR
N2260wR9n2TEgsCONXoEWUG7teC+4aF24MUKaTsl+Gbgk8F+0cnHPnQWXsYgtOft7c2d3kw9Qges
I0h2XaOvXjQrf0xRYx4OhZ0DgAHNbk5cYE7leTPaZPxF+mzg3ggJpbfRlyd4wpFjcHRv3rxgg0NT
TgkopqEA7250kVYPeI7UDCvQFBsV/rDwDrsnGV4bx5gIqu1RUo0qazYrgEzFbx0mQNMaXRXEw1GR
IP3ziVj6IHR/LXl+evy3koemPD8TZ6Um6iNC/EvJQy9ekziB/yG14Evfj8ToK8DGonw0P8jjn2UY
yDoYLdDrM/7QgP2C2nAkov/Q0PvyzEdC3eeSR+uayhSHCDSPqDVvVURNoS0SaR/3WvfoiN5gkmsZ
Mddp5ac6YE5r1GweJdYg9nERR0WM4DfPc/dVG9vFsplDYhTGeAp1DKoYND2wIyXdyT4+nRZscCbp
7axmQRUJ1ajE+9Cla9i47tRoeuI7SssdFmojEFak53vpQ9RojvrG4kPq+DtX5SLgeyZKEhMcidid
f+45q/JPPeefHv/9EoU8YyEe/H4dfqvKmTVxBOBCxHSM5GcE/X6/RCm8mTcpovVBMaVY/q4qpLon
OeOvBI1fKcvHlvIPAyUiPmTyVjRUldLYbP98hfqtKQnaqIetGOfIjHX8cb7z6d05/vHT/ldSU6b4
SVX+939JHwSbH37L57dX/aH099QSr4BvVMuuipeRBdOmv+vrW8Giu4y5qX8wqLJqZZbpY25t5S93
lmOtk0g5DqQBoe+QV7qMtqQdl/g4OcQOzuJ61Q2M132dkZWKQSgbbKNzN4YbzzIPhI3ylkr+KvYw
YJoRgKjKhGzgt5xyCfBUMCo1cj11xXPRrkUhm5feexZr+z5dIwy306qdWj7CA4GdHW9QarUzH7/g
3CFkplNKUoRRtTSU+GKF/KNBZGla56QhWL3ntN/Tn6YssDz0BhkSiNYjcAiFQC+d6uE+dyyes5Yu
RjlMSzJ8lWSI8OmEG+D8yhzWapz5L47MpFwV0SwM1bBslDI4R3kqvxRuQQxyJ05YF5dpJs8si9M8
W2Ajsh0yYBvGSVsPEE2l6ta7i1S8iwzjAoZype/cdEU5G4anXq2Q9VTabojaiyaw0RsNU7hJjmbL
YO4XsU+KzAF15oFEg+QTLwUkWzIr9AOywVymh0FeMkaUtROHx0dwQKlq7oYsPXu6c/RdAF8REcV0
C0wCiPoDculKfXRC6jGTidcwrFLXsn/vRYc7mU8QkDE5GP+6L/INP+6LPzz+06IjEtMocdaX/+wH
f1p01JE6gO5ftxhefVl0GIFZdK8/huMfEe7fFx3VGHmqUAmYdRs4e35hX/y7kJ2xRfHXS/9xjl20
Xd4mclItrZxiuG4M0HnDnZvI1HcQVtjAHNNalk4PromNzmLOWxnJTq9awmwCW/PrizVAQlKMTWMY
yzqvUYSFixrpRJg/SlZ88iUX3VEOkY5wPm58zUQEHDSPw2BqxxbSZNhB7BOknSDma6PtZkF8GXSO
XaOOB4RwFt4opbr1DeCsTk47EcZ6HiMEaceb39Hzs1nXgp0aBF+M3sFC3jisFxnrhsH6MaTkVCv7
wnuXxrWlXXvieWga2txgLVl/hnEh6sYlyWJtqoUUZg6rVZfQteQAyhqms5ZlrGmWAEWQNS6SiAhE
AieX3XpgDSzGxVB3mfqo4qoZxuIhko5daa5nbuAtIzkgsqgck9II934gUq9ImUDVt0p4F7ICS34E
BZYJlS+t0BHwikxOYUCdV5l1sMRXdWyVcvv60KYj3TyK3NZq5+xMDu3c7Ea6aNSoPMPnVo+uXmnk
MZjmPlMb784rEzRSFqjnAiqMRDsH0ZIaS3jrUaklsM4Wv/NNL6kyfA8d/De1xr9pkk0ZicfXm/6n
x3+/6fnBTIf+JrdA+o9C841hlEw7D6Tdl5seeDKJf0TB0pRUpC+VBqsEhgdFYdjz0TX8hZueRean
WuPTU5c+NNOfaw3H6PM29MZ+PBhztuH2pqtcBG73YVzZincO8Rlb7mhO1bxVX5GQU5jvqZLYso4n
t9fu64JbQIofNv2UhkjcQ72C/K3TahiIlmmTdsG8PA7eDMCWN/I4i+6fsmzpwJ9I3PVV99dtp04K
52TUZTNphKsj9FPWHB8sXIxcY6D5J6X3TgoeqquYNtMKKSUmA3M12rvRArn3SlYnudTORGubyyhi
iIT22MJfA5JFqoviQmyLNgKkHpEcWWPexFc1n4jKxveX4o01CvTEyVlwt1b/1hPrMYwjDzSHCDN1
Y0nboMfln7wP73W9ULiO7CFcjp49GRV1p81DJKl1bVIdlVN0iSpB7YHuAjLiPlcMW5zHKXTOWC/f
2oJeUtfNko3VS7Oo3QLH69W7ALqBGAgltHP0ZtqLtI82g9TyVqnAr+oTfzo4UWi7OXg0lkvuaLmW
9G5V4L1AdmittMA263mZrNRNqj1y8hVeOzjJA5jgKmqI8trHxVWahrBlhTFsnEDGqZlF6zYzkelM
em+u7+niPRDC6t0EN3V/Z/QQNwOP72cqHmKp9h6t94b+GYKkAFyMuoz1pxgpkBQxVHjI0EvTNCIa
vkecG9jKa+TZiXEoBKY/xbx0T5FylsIEIbc2r+np5VKM2wv/pCTNc8Jugn2DFGeSierBuzG7lwF3
C3mrMGN6YTO4MzHZJOowTx0M9CqIxKi9U+KDV9yH7456T3wwPprEWPm3KXJtNPXFXNpoRMw3lz7e
SBf1EW2rLSwTc1EQfjuCTToU5HI2q9KtIoz161Rs3vr8NnW8mZHfxWfAfvfea7WV5tnKh8ccqS/G
sayPYn5rvXjqOe0eG+3Zu6EDYeKRREpfziuwWMo2UPdgYucA4NbyqSvXI6FsdLc36kuYU6zRkU2O
IlnlODhhX3ULSZv5oTQL3vLJ88Gnw5gI0wz9Y/0El4A8KTj8C2Wuza15d1F4ezaxTY15iB7r/hUH
Pck99IWShbvXQASqS+Cm0lIgZOdRo1qUjGc8lSUZPnQtafIBhA23nrngOqrsbh4UNkG7OdJWhJ/o
eWnWtnckBtv8L0I7kUyt6Jn4yUZeaPrSosbsgbmI+3FjR5Igqk8v5MnBw2DcNGmmoPqm/pYfslYn
d4M2Ke/NapIecsCu3Jyg8aDeMqGtAfxHz7G7TZt9GYL6h8BD1jAevn4VECVpo+seyHkCeZGUj033
kEprQ18O0Quuu4lPS4uVQSwvNeLMPnjsIxBmpTnvJBjIDIb3hvICY3lnMoI98obtnT9OT//7pfs/
7lv65/Gp/FhYX9KM5AfXq3745/9c05g//3d8zF/f8z9f/8lD/vyR9lP19OUfs6Tyq/5UvxX9+a2s
o+rbKj5+5//vF//chK599vbf/0VmZvVEr/f17cfNCSaqpGvEdWBAZ3v7dFAcf9mfP2T/FPNDEDKo
CDe/bm4/Pf775kaJTDgtxtCPvgyby/eK1sLATiotBKuR8Pq10yNZDNuw4/xJav10jB7tg2PEJaYb
PHq/VNFqf+O3+fzK5fGc/Wm41btNJZlRXy0hgI6YizHAcTJY8TlyVS54wq9GXqv+6Luo0mtyFGFF
gjEOTXkewCAZPOeo+sMiYXOqYkovL47sxOS0HCqReOeMVVbeM+Uw9JOKmNPV03UVGjuM4C8WSs8m
kx7dD94oGtBManBKJ3KzDTsJsabfAPMaNYV52a5qOktJw8pEp6m2eAqGNTzFYxOqFoueo1nRoRIr
C02fRF0J0CqBOA4cvHrnqAhEy1EryBHmIq/CW7+JrmlXINxM1fq3vuxpHXFwIjMRHeDH5PMffGay
8nMyxk+P/3bZg20wyaNgcsv09qvPTPwPJaRFBwmv9eg7/TTTpS0K7ZjzlfKXXfXbQY6ekyhSyzEp
lnHPcrN8Ww2+LEXfl6YvnR3ukh/7R1+e+hjT8/m6lwVDK3xcWsvQN9nkvfu+hnejW9NeVG21oaFP
n11SgrNjcR21mERonauOSGqwuG0K5T6UuqmbLMsyXrV58xj4/U4VsZ74yntZ4CXiAEefwqZwmTNA
XrXQfY28tsNIXeQCjNgo3RpJwSJunEyZRn6kmu/c7bbbV9XEJbxRFRuosSFjzKzjxhIH6aSk5qJs
+6syRrtLXcIJ7tL5DDsqeW/kGttisTZkxsPD1pTSO7VYhUxcRV++bUVj3atEGhjqJAD/ExDZoKAO
8YiGjIZsVVjVMpe1mYf3yGfjQHcnzhR5prbuXigqdZGo9W3q5fdJYK6hA00thjgOWKOmcF8iVZxG
AzSjQj0OvfpeCT0dphgtCLYryeCmDYvuxq8Wjjt3U2w3pY4XbehtNYUxUTZK9y43FwUanlMuhDo/
1BEjD1/kXHenmVhr8jaaBXX9VHrkBmXl48CbLqDOrpv7jCF3OsDR0SJ5F6j+c2pQ18YAczJyQoIg
lxhONqadlNJMaMg8UHEkGCozSENLJLTd4aqE1ETV/9pE8aFTgkWG6rrzjAc1eWlb0JugafTyXgbU
k2wK61YITJgYfGDBXk69TZdhi8JGIwKebojoeWmCDAUR8idBATqLOEkeq4ko8KmwpYUcYdWl6Z3U
9SqP432caAtPHdp1oTAz1FtzWFZRNf+dz5l0lGVF5OSGdBkt9b9txX/TXPrh8d/WJJYQc/S0s1eP
HlaFvfDbVowEhYMmm636BzCGL33vaKtst6hMFBoSPC22/m9rEj55adyf2eFxuPMjf2VNUn9ekr68
cmv8+qetWOE3DW4uk+bkt3uj66tpZmo1NjXxrPgZMEXBKZeZ7MaH1OLEpNbBphBR0LlltLcMQqdc
IRVe/Yx8OXnc17Jxh/Oz4KoH/q3P1heOe2Az7oZZ9Z5j6w4rOx73yvRj2xRCdl4j32vaIqv9qVcH
eTErq/xGjhVrnlTEVDZRgpFC2nDh39SK9GTILi5TAkXi/NHPsXN70T4YUCmWZiS1v/XOymfJRSxz
CdOsHKEg/7CzSgwBfy4of3j896uYrDdFV3W0seSJf72KJfj+FnNA+c898vNVTFMRiJIsyjqiqC/d
ErDyJnFTyJgYITHs+4WdVVH+9jL+66UrEtv758u4LdPY92JmJr54iu49X7zVA2ANuI69gGOlOojH
op6VxXlwHgtrXYpXgAQiCEc0Tt1IAo/nSSBuTPKdCJrr4Tv6ybFlv9L79BSFbGA5XDSd3PIpWbzW
gFgpgcUWWLZB2BJzeo7Klrt1A8d2Wo5DBcrYdlgwApA8EosTQxemkeDOZdNbWj12Xnw0Ej4WuOHd
VFbcae+tXY9T0V0t3Y4imdw282Xonh3jiTagls8tlFLGXBYWUfcmNPM+mzvtjt/lz5KDP2OMUogv
yjPJRTm6LmnWUDwAefhQQ8na1L/BP2jBvWsBck58dipw3z3ZPNMIby3SW1ND/pXM627n6HdVMM+7
pXHH09fEUT42iJNewXcIN3yT5Zw94a/aQzU50+9sNYlEJX6wO7Y8MpL3UnnjRdcBYZI7rIzOIYtv
1C8gAMlGv5LCbGXCPRyJtpzRDogBx5uzocSGAdiB3JRBuYid1qJRQRiqhtqiDEBqpjE/S7WZUl8E
JMTTCDBFUHjHMieYR+jQR+E2avSpqS6DU39nXol1cm1VOTf+Xcg6FCDYx65ao2wylm0tof6/OJf2
xc37rRuRaOIbKO3MxL8J83KhRKGGF0o4sJmWwkpdMTEywhWmqtS3I8JN0L/RTUbJH12jU3IiC4xm
CFF+YeROSriyxbkfDeAVTvBmtIR3eMMzPOI1XvESz3iCdzyEjyOuxHnO0Vk/B6A8vZ2E57wx0JYB
iTQD9Eu3xsG6mI+5MxMYaj82ColjLq51pV1ouLlJZwB/j6eeyxiwaORvRHGmenf9maQdqNopjf2A
3O3qAZJuONco8nL8wUzgAMeXs/SpuRBbGCLA2TujxR5ZR43jPt36xapODqIwF19UahZlSl5FtNcn
R2t21v2j+6YS8+y8wxihtd4+aNQvoMizaRa9NQjDgImSBI0k/dkV+bRBI49AVtKvlYs0EgMcuyP+
oF1mXILesikfPW9JJ94psV6cMpTcYr6ohKWiHWtpZkaztDu4aJF1EstiMqag2/Yhlc+5de7A66aw
9qAbaFAOuo/UGQgI0A9cKAgFNAQLKsJvXt0Q6sKWAIDD/Ld9gXX8b/aFr4//vi/8U6MBAQtHPXU0
ef6goh3tnaTMMOlknD4OtD5VN9Q0ikG//yOM8JeqG6qin05cbIl/PXXrwyL6qbyJC1kKIiknmswk
iBO5ZjSRnX3LmFzlfyAAjLTZiCcGtKABQzvJ9VOnvGrFfYGVWEoOkYfgW5nS9cQnEWq0XrfuwKRs
JDJrhe0QUqiu9XUbE/cSawSbT1znTq9RHVZ3LLRVtSm0Q42c0ZCQknEgwLmsKxMG9wnDLE9mkH/Q
kRiix8xnAgr1FFRq76SbtnhpFXCYVbmoNH02L0iAQ6ZIAxzDpt8vAHQYTM9yCAsQtIlODKj9YSPf
196rpK5uQ0Skq5CdJHojMoAR/gM8rGlwja7+Xl8083BCjsbovZ5AzCpFGNkTkbSBO+8tv+OWfXbf
QZfTm+kYdB/SW3PRP4Ub9gOUyA1S3m7erp3H+Da/xbTu7klFJrzUOoD8Bi8d36KzpXVjrrNjMkeA
sGOHQH8669cdPpadvNAR3q6Hq3zr4TBLCTUgc+/EnJ6bGqHlqr8bdMRhBNrUm/Y5myrkkV9gIx+q
BeXnMDNuw/tCnAVLY83YHADDlmSAx2IZowR9HECGYzGdDNgIkB0uujOrr7Ejgt72ZiXBDVjYRhJF
f2AaMiFZnIyN8F6dI6EEZ6TMyE84NYtqWq/I8KGEMOxk8sInpI5GiCVtbrtbs+tt3eklWsR35aZd
mvN05cuATif1FoK6YR1F5Q3VAgDUMJsVOXQ/5ntsPDPpfrzgwGHEC64VD2Q5cUMEo7E/AXygVZuf
0ubJG/EsbI7SjMTZ8C4ol0N3F2evWbfBznJVypXgQuHGhLDsLbt5GOpTi1KSsIZmljWzVFnGDalE
Zoa6yXYvGjxisDbNkkJ9sMnWZN9otKljzLVXpzuhj+2qmZhtY5rI1YVVFpDkKqQYfxi8RfM6XDvi
YScEJEbqMnzMu1OZbct2ZmCuqKZONte1ffpo3eWn5hg8KMYLsyfAI1OmtI39qG24QCPbmzoLuIpk
o3iXZ5AHwtMgrKsxFpLQGsYNixKmOwjbwWa6ZEBJge5xg81J4uBh7ks21azddEy0CvltoJNx644d
wuUIxyFadOuCdHyC8a3CnmRKIQanQTmqO3kc4i5Z/InfmLhLmRSc7KF+9Nf+o4kDSTtK98ZLdA20
N7N9coqXWpg5p+F+sA5CtRhenJ0ACog9faLudEgGs/nGVoOrBLwb3swLX+FEnlP5TVpQwQgl8fK4
i2pbkutkPOgYQFI733gBBEbbuFq+3UgTKswWasGuvKsnwlw5jEORab7BidodqxcpZ1xvp5SxEyKP
UfDPpbeYjPJ2Vl7SS3BSdW+BJMSdC8qEq2yT8nHNWn3hpKsAkMi0k2wrgOwgvStY3oPiPg4vPWAc
9SxCvU8WRJvSTM3KVZ9Ps4AyRkPcspfuA3liEYXMKyoB0WJd3VbzeCNsc1Ku+H6qJWfXvFTct/LJ
aClHnBsCmlgc9BPBcPSA2OGjYIuedmSUUs6gpEaRb40q+PxWHGnu+RPItBIJAsPErbnO9+KtfCs+
Za+4yLKjAGllzQJKOFKCVRZKJgmhSErnJu+nuh7mycpc6AsLDmf6UKSHwZRsszkL/qmCWIyOjw1l
O8ghQUlQSaeJmzybIQ6tAMWz4ess1YO6Lk0TcQ5MXincu2K6AlV35yes02Eu06XBTS57pC8ZIgdg
NZQh1S9qaDFCo+/CVL4IcAiZsk5F47m2pci9a7Xz4BHLpIPor7xkngcV0V2idihlEOLAWETXv23k
fmGF7h2S4omMhlZ+E6RTrryrLh5iIhCejfLZkaAABQG5zOtQX2SoKgyrJ7PEozuTInsYUPc2CaRn
oHBJdI4jZq0tNsEEPwBkWDv1zqISvniSfGtUZ2Ud3HWg3lcxQCgjPCYMUhv03wZ681i7SYdyYji3
Xb8uAOn/3mUR/nUgFTpVivmv8xeFQ+WP85cfHv+tLBo7O7S20QP82W7+3PRh2KNZ9JhMRf5DQfC9
6UNctoR0CNGBxAH+y3FZxk3PczUluBmjW+kXjssaP+hHHaP26ZmPrqnPp+UCCkVvRV21FBPdpxNo
2GkU436WBR/+vKEsE01/Vdxi4xmMw72KeNbhThDBnrlTswGB7pZcWELSHfPKqQlijba+hOZN1tuV
BR7e7a4FSFBThG0deObaFxrRztHwG0PWLbSqPhRGm83FLDPt0OvttsSs6RMKMVTSWqlPfkC8F9D0
qsPoR6JeMk8BgoUdbne4dEvXwQNoGuVRLTigIDAKxcfEShaCVRysMFfnv/M1jbOZvqBJt8VUPxSq
/9gCGiWsX6/pnx7/7ZpW/kMTBxEag8qPgv5TI5MvgQGF0o0A98+5y/drmitZ4rJGS8MYZTx7fC/1
Jax0soGa1Rhr/V+D+Jk/X9Q8dZpKzDbpAXxIgT5f1LHW+KFsgCxOVgbDDAKOb5y1oY5VC7bj4oiS
vEvcfR2vTcz5LR4bf6Jg6smiU4fvurR7n/xcf1qn5FVxjrbLvd9sVXYUDbyWs2hx9pC4ogRINNGD
RxtyFbV0RrJZEU/cbTlXHuXL1nhk8Vb6ad9uQvPGk9ixbPmAJgYs0wRxnkOA1OPosZZf5WO2IVBr
Uy3DRbVplpiSZrSPjt1zejM8Qzh5cB6aO+Es7AE2hxQxLiB/Y1bUR52COA+OUjbDLRyx66cQzR6M
fRwstHquHk226enj4/W6Oo95hx3muIG/r1d/csgpxWl9kaQo07iiHCNNGSSqrU4R3YCIsCbOAi/s
1SIlhCgKgiom7mYMQ8TIfFutzHW37ciC8RRbnsmz+kxrYKbM9bV/RmoxbtXOop+JM3cTkYH0YbsJ
rKUw4NYrVjxlXDETnNsdVdAtDiETN/FUw8Ulkc9oeQt3o76H+lyif0PqzUE9vAxLVLbpQii3Rj9F
QMvUQ9vJF9zM8rV+AHE3nKINABr+SGeaNbhdvGHqXxkXpTLTrqNv7UZ4MTUXMbk7fI1vIZ5HQmjU
JRkXBN0FO/ksnvuT8zi8hLdCpE5ESui1QUdlZuGXuvEfA5vUmI2/5lOdnOf6NHDtcManNunnyruy
MOivmbZWLAV5W9XttRw1QKSyyCs2YF47DEmT5lidneUHIbzIxK6ZRrKQeceCOrqNfXQ3HBVeGxhk
2i54b6bmJD3WB/MuwXCsi1SV07w7atiGqfwI1BEwO4F2HSbyc3QqL9INffuRUodL/VUEZDjpCCTY
99v8GBhTLEcMwogOOnubHtucC8TVPTLM9ruLf22ovNR4hcIoJT/9DoxkdlPei8AqJcyHogMyaQob
bNOSSQ92/K08+K/BvttXTCy7Sy0hp5rmzbxjambdFpTyXjjLB9vZB5S43g0OIE5VvHi3WlbQf16T
fb31zhUuedJTxbl/hZB4cK/uNbr1ntR+X6QEwtDNfO/v5ZfgiWQF5wC1zn2gLypelNv0qq2r92Gd
aPflfXwfbQJuAT6rk37R6UVZMBbJuCjkeeQSMmQSakwlnZn0217JfYvKx4CPQUBKfxbd52iY6Naz
lL01A3aPhS49Ff5LzpFNQBLAAX8lWZ2tEJ/ZHQiV4qx4rWd1awvJgbzYjXcSjhUlVEuRrCyVYsaB
YyFIkzrdR8YydmaKflec/Aeevkz/uZvmwtS5Sw/pRWaBYhi4MmqSJb3xyIk7kdwOsAlz2pfL+MqV
wVmYPU0hjFHaAVs7ovlrJvJ9OgYECutoWR7kpS5NM86qD1tz0i2SBiX+lMAnwiQ7GPWwBHu7mOG/
3RjxpLvLb3pGnDucpuAub6qK2JYC+dF8mO75zknLa97CirJvaGzCuVPnNEak6XuwoyeI4AuifM5Z
CLxEekMTcZ5zKNjW3dG4LfbuQ41Kj/n1DAox/Hk7D+y8WblAsXJSyFASxW/yeA7ayuRxvCkGvGKe
U3WnNpEtBFcjGAM6+PzC3SDc6frLQG+GS4TDBzTAR+hxQZlQQqDQmig30q5dqfM0e4jO5lLfFLvq
JrK20bqB0GdCECaxHablIlgXNxZD8XNwox0FcSNczT35Z9WjvAxzgoaynXVMxUmh2jUYQg7LuORe
B7SJBw7a4hpAwrP2GlYTlXwYGJO437oGhDAK40eV9FOd2hrKwtJiXbgEyq4QVpbCm86MmFGZSXnS
Ei2mLgI4FKT/ENaz7EggwX4Avfh3LlEQ1o7IegnRPfkaVNX/UKLIhshG/7VE+enx30oUwON0GhWY
dMhAPjQe30at0hgriLz6k9v/W4XCgBZaPtIQvHT438Yww28VCpwrhPcadar+wYP5pQqFh/1Udn95
5j82I70u6jy5bpIlqV708mp05yTSW6xGKA+bV6Vci+Zezp9dxgjSxUTmT6C8eBvLyzrZQAUGcsk3
Fs9iznDHPPSRDZ68EeYOCRIHRZxbS6KgrAsx6VJ+8p9QZ3rASw1UTNPmobbsQJgwG+hPJmGWHEZT
JgrOnKu10pepuFBHZgbDr//H3XktOW5lWfSLOAFvXmHpbTLdCyJNJRzhHYGvn4Vqqcuoozv0qihN
SyNFOiZ47zF7ry0QRFg8RkeRIDzIHkT3IUMcwOXaHUmnw3s7+u11ksgSJT/ehdvy2b806FO3fLEm
80Vtmd07a6i9RP4sABPPyRn23evcyVuY7AjgpBMaTBUyO6+7ndpat8PtEK8ntLV2dZU38lLljzT5
LI88gYJEpPmPSyQhSwIP35rHzlX80U62kq/4jXtbEaXlD49J7xukIxO57BlEi1g1sklzOcmoOWWL
goxYRI9BafEtPIWnYkf2E8PU2wVHkF7AJPcAJ5CEzLJL5Du6zK7y0GbmxfeXvgrpsXiVN4BkDHNe
qtDFZPFBRLBWePfBEnIUPYded4E8jeO5YepTuv34HM6l2TW7MxQkTFUAlADrCgCUHjuKdOhf9GxX
ZVDRTVQahqPL4VsScjBV6VFXgIJAk4F+kIo1IcZ9w5TjKyHr5TYunMYcnQitSxQMdmw8z1XKfhDB
PMiFLczZCwN8H3OjEEjlDo+9ExCUYJVbdOSaP5wWHhhg+ci8sHw2biF7RasdOi9hoJ2px7FfRuTJ
qsdJuoIqTa+UnXLpShSgifxm3jS35/pqWkJmeqBk13mleGX8fBvdceEllY0Q2AUOk3LAu8l+just
VoCXndF5kzkCExswKmPUI7M2Z+Hen/qnCCxEiLvFH453haM5Z87SKs0mlCRcUyxbpYdAHBibm042
s2pxQpuMV9kAIvBmdI1NmwdXxV+mNpywDRNtNozn+u5hiYHID4XFYXRNkm29f0uPGJdP3BWi234T
54Dm6Xid3qqDar98ANUgDbi01jz8jXVKrecKiP2nYQNGBIEWeDWkfvSJT5n38tG+g0Rz33JXYEod
2OJnYl/e9JPsLg0bbe7o43u2Dd41Xr3Jly0VeHo6t4DNRPea3636NFr6A/WNRWifb2y3pGk62L82
3Pu2vhVfbjvqeDIBBlLGB4dtqVXawybkS5nOaL1Fho0s16OYXdV8f3Nm87hJ3OB94cx5wn23Uh2t
4J9V5/Y8rMO3W3CQPwzKR/dVeszO4Vk9QAF+MQS34oiZIWyfbQXKyerTfRReUn4b95ccG5z4kd5I
yMJUWwDxBxuuZpvmXtOuo3HirY5Y3WhwKaTgpL6Vi2PJ0tEYNjkRkkoMsad7FjJbltfDg8Tq95by
rlo8SZ3fUoPoiIq7GC0XWIrF+KqJPHKLnZmgjm9dPWAGz9ZSXHRuTvBAXC7cGH9/tujdOJBf9bu4
PcAM2RZLoo1PTTwdemFOwdvfKEVyDOlMzk5F5421v+4rdpekB0jZrqE+NozUlc4MWhldYmhH593M
2eGkJ8r7Sl4Zeyo0ED8XZOfzWUkOo6uTaHq7eaW4IUuyGpdiU9r4nbxGApRNEonJhj0ogEm1Zu5O
wuKiDJEvtISQSaL/T77x8euRQcIVS04IaJ3/fuOL+l+Ezn/5+D9vfOH/WGnC22Eugcn3ux/nx5Uv
KIoEd5VZAOOHnwSfKKjQXDOc0/5UUP37xidyRyPhh881ryf/priKD5wVnb96eX/+1lFz/Tppa8S8
kcu+L5fxplxlbz3CfuSDsp0+CkAEHcbk3P3AYtJ9t2NksWAWnlwAQIx07XeCl3jm5hDOdomUYF4b
AQDP5quYRUJgOpP60evv9xbgc3LNCIR8M04F+gvIbJGjhb3Tja4GOaTQnvlLNQ/BiN6DLMJy2z2x
tgIlAm3BTXbdxthX7ywsMKykzgKF/rBkIxhWbqf6NMSjC+GGScA7V7HkFOU+j8+8le5+2nv6UT+a
qp3R82nPsK9C/dls3LxZkjOSLkisXxWP4gfbAHCIsnGlQp4j9upl97XA37aNOStXt220Sr8qmwmg
VdBC9kcEpvcltfNq/iOsW4fm30X0yHH/ZuaHJnjio8uteZDW8dviAAmOg0YIl7my4i5CsclXX+zD
YhOc+oZJgJeSWVt6HZnohb1QfcJrE80HPTt8667qRt+QYxtRtgD2oCrwJit7LUovTn1uWEQtfEKN
vnh4YB8MmAyEaAB9xul8wu2fOPasesuy9LH3pguvCBm20ulxPMmHchucUnBE5RGz5ine70xiobnK
zU21T88GOyaJZWzrtFvZYyPChhAhiVN7gEad3iM702a1C4PvtkK9xB9+IZRh7EUtmZ1W70l+62E8
9otl4cLrWeMO6dZz8ophB6TPAzlxl7u5Vhqw2VAWsbhVTh0rWsu0DhxWK+ZDrE0JWlm269g2bWMb
+zNFB5oTMx8QOsf7Sl3S4tuFzS7ROodWY73rfAJI73yDJJk58gG2koWnhFqMFac3sGnGCWR/CdZV
tOe0+9ad/y+33Dss96enEcCnbPPMeIlLmi99ZuFGK3NZe6qjc2EFe4eqdXPzc9smqN3JXZj13JtE
DVtvc2AMlzA8T/s6EAlr+sEz4csOZlPr0wHo6piWbg02XE++w2IpnDV3cz+G78hqKbm241naiSsd
a43G4lDabaKtxgsjrBlLZW/1VvFZlQnrReg4zzxuPK8k3bUBYd80hmQyL8OneXk+MKimznLgydLs
RzXx1pbxOruHai/aLjYZf1R+k/wHL+FlgRnkiU61vhE94Iq8iMCgnHqVP4Rn4Ut9xvCQPKRv8gfK
FwCL4BKlWXLAX9jLtJN5qLfRp+CSFGEL7usrL7G7mwvpd3QF83jvKXGa3Vw7Q9bymt3tUO3EJTMq
Fz+tf3Mapnw35+YBeubfqct0oy+x6OhL5nCv/dF4AwMAWREUxhsoHwIxeBbgUvFnZvMw0fHDdXDU
XlS8xtSO9CXv/KPEcEe06eipIGn1M1tCYtB77LaXEOwZLQJc9Iz1XL9jaFpFq2SrmmuFl/p+iFpf
2i020mtiWsnN5uoNruIlfAwfZ+hUso223VrYq3+8G6KteEAMdFAv2Vf93H7Uz/GXdp0+tet4omc/
ZBYP/W5cVzxHlSteJuaJu/mD6mfaElH6FE7KTj5Ab/xiAXsLdhFxK1+az+mBHOK2ImP8MdnqF/nC
ZzkNp/EMmZbCMLGlc/YkHiUQleLR3Er7Zg3ntf0IrjUzU51OCxk7v3iJ1uNOH0I061ZaGyeohgy4
vvjlGa/pl3CKturhtg33qBO8tnzRCXly4FSC/XTe+TXzEnc7XjOfaatb7XixV+ZZOypHCchR9xJH
kh3xuqb+x5EyVLMaBzWVa5LTJHkI5WonweTG87vKSDOIV7IvQsal0CReKbRNn94QvhZCXnhbq2LL
DPVFZMaI7M+Km+VYvBjBLpW3vWFTGBEfIdD1ffTMO9ZMsxdXohoWp0B4ZFo0SDyR0mdA0kKUAlHG
06g5sxORQadb+MUVON3L/Sl4iS7RYdqEr/EpXjc7ME+OxuMwcjyYB1Qij5VbuGCi1vk25U3Hi2bT
6FnzS6G4ih0uUd5d1MN8Ni749wve0q84V3nUz5TRBFU133mlqq/6M7mUqNjCyh/NHYg0Ij2Uw1xz
B0jVOq93GYH5hJGv4q2+N44K9NPyLZcepJudf4WQtzJXOcQr/l/dV21OqhlkHD3eHofn8IGMEzfy
dLsiHAJOl5c60brazMdV/pBzbw3rxTLUHem0GX3BX3jRLj6kqS08ae/9dSLftvZTMnMzoMbRRqFY
r1bqunzTnkfWBF8Eax2Dg8B9I/ryWvAEDsbRmVxqfer99EXmN4hj4ZkYDLbJIKHlebgdacxyi4fp
sTw3x+xF2nYrwQGK5ZJpfaIlcoLL7N2gAyRzd265rZreDEPwijwhVKI+fZq4zrakiPDjSwfgePa4
bXENxJZoax9Cz5ciwZLJNkl76Cxc7dJ+6T7f8vTW0/KIp2l/eyqfItSb85tcQlh0dzoogh1tDUEw
loyq05oIG4t32st9WV1Tl7XgZgSIma8YKPv3zwWINjO21C0j7twRnXApEInr1cdptXivWZO8UwlI
w0nGPli6d7Ln+bh9ZcOMo+0CGKp2nybpLHhATG6r1fH48bIXnEh8faHtsD6OtM1t+RRswx12lAMI
Px6e3Bt31Voh114nYOKhX73frQUyodC/PRU8ZDVPsuYwF+Vx4SpcWrrbrXLw2460kvd9ckqBiiZu
1hy0h5SbIfMNyb6fWt4ELCdX4aoLXdFPmzUNHcfrld2AT1Qwv8TBoRnmV48MKXMSl7sPWO4qOHcb
c2WuxiXENX++DTP8nXZIiA7JLbK0nhgsjPnzmJeuioIhUtqrYCIBeW8NmIF81mgvPb+NiIrukStO
SEliHiI4DEUA41Qw1r3pYoB25GszbcOg3beu6pNY5DIxnp+tia+2oDHLSgI9CgcOEs/rDWts4Wnx
VtX3enwqnu+vuTsTU29u0F7FA+frARTfXj5WG7REIceMN7yNbzGY9Sjf6jS/fbqhl5TD5b14k5SD
qOw/teFx2GxCp3mn8EQhhi5EhLbAaQ9DzhFX4WEim8UZNl/6yvxkOP/cLryGixZVSrQSUbtkiTes
ehevtm3u5JNZPCZ+3Dylh69/cnMlwEPC7UmCGSL7/zFORTyA2fLXcepfPv7P5orJKL44+CX/TmT8
t3UFzxwcbDwo/zKRzn6AP+eptFAG/DKA3oTfzj3Zj3kqYFV2s0hBcWAq32kqf0PFoOn/Sdz504/+
OzBMUrNRlEP8KWKK7HgVo5oWq4fith4Nm3fCHZ10uY8nOxjIXYI/r2LStUemIQdQk4zm3otvySF9
ZfCHMxspfBeC87QQG2gXUzzj2XISQnTCnhgovoQnJEtx4amt31Cj1ksdJzfMaQakOOpwa/cUxKMX
v6GNcAbkddJaEiganYYepCYY3pImlEMbkhzzjEGkle+E3st3uXbk70VZEZR0Kn0gj6UERRtld/Rp
sisplmr8WC44DzMQr/ATSn2LKo88gBym4rZ6IpmcNGITD72fpK721aGHAHRkmxthh/Re0Y/q0uic
qVpH1IqCc8vt5EWiQUPERkAPu62rISzv4wYt1rGm3GMRBQHyQKEKmmURWIvM7sBKPAbriB1r68In
FdNtfO4QvyLpAu9IZziGXsGhPRL5jJb1WY+svnL43/Gs7GYYpoyIXT+Ee+NEXYTxzEGzTaUsHuOP
7tK+akumN+w7m0vcsa1ky1Ndwg6Depla0kZ5anftLrvcTizRbq8l/0MJDhb9Qu5btIbFmj4a8huq
EWXcsvlMN0k0utNtjm1aacW+E30K+JqBZ0ekU7pwFeCjN0+SHiLCsC1W0ndaEk6izI41q2X2B2GC
Phux/xkPSHHu+K1aEicuHAHJuqFgi2Hs9OXk9eE1Y+6YkGZHbGgBYdqS75cgcMXGHRvQc3EPt8IT
IAPQkkmn7hHyZmrSs91Zd71G0rksV/pM3SBpQWE2jFImTtYLWo6GdZk/SJkrcj/genJScal95TqG
BH2TmCuYNMzoiUq5WRVqPTZlKDfh0pz4ZKWwnV0d9WHmGnzDvoG2MlJWxMTc85Wpg8JZG8lHwzNf
2FguSB2EyDFT3Idv/BZLeKbbeGWIREYpB7jwz/IJ8FaAgGdnvvJPw4f5urgurtNJfh0P+lX4vPvd
KqaWkSN7IAdLEq00WIpn4yHv37LtXDBozngUwNC+k8YgXJQLIU7DAuSuRbxZOb6SgtZJwHgPCJGC
j+JB2mIYkSH7gpkwThoZWguG2yuz2eg8hiHDVcK8akYM/U5HG5j4YbRkvJ+NfkLvU17GbzNulFpk
2GZAffLPAj3z3YvjB/3GnONB2otHkZTQgnuMHtuV9gV6R2Wv8O8Tn7i1vb5Sj+qxekp289+Ns/yi
vlRP+gsDjxfzqC2elHSp3NF+RHeYIQRbsMK9OWPGSOXm5jdbpAfpnVB4yYZdyCCBfQcgNiDtjsys
ZLCnhHQhFMqLjdYpDEo/WTXomGibzmoqLCm+UXspMwFOj4FQNGjKPE+J8pU85Nt2XnVke/Qpdn+Y
NL9h/emwZzFgEzHpx5UrLuCvBnvgF8Ubz3UdE1Z+mRT2s7ZELb9Otgsi1/k5xt0YIGvkquXtuFL2
auKahLC3jpnbOwltp7ZOHoQ1s4z+UmhPNylwh/uJkVbBd5hrs7J3Pa2Gb4gYmqsJwTkDA91Rv8iv
KR1OqwWuxFFaJi+3Wjol09P8A9bdPpSwIp0KoIx3qYI1gyQF50sFN8YfBkv7xOgfPaW8Hu0mJg6A
zXY4EtGCjtFvLnj2+11I7UTcG11JmvZ2yZOhrGNt3pkTzVbWm0LWNqgvnRBwhuFNNVV82D4rmXEm
pkRsrxLqZXa90gh9inBKqZWdyqB2D4qLUCycdiquyiI+QoqsWTO0d8LVu6Pcpp5EZl44mHDh/Yp8
xEz345KUPYg3m2YR+XHgmf12mtLBKhbaoXN07ETWsJKcajHj8x5u2fghkUwMsKowwTj7uYQWgu0Z
M0GybkPxvb2vOjPe36VmKWcfWr5bQL+sjbkgZoa1loxTgrwat2NT+7lBh1tsUQpI+8dmrV6UebSo
XzrV0mYkSwy1Fdil02zo79QB99IyFfb0cWl50L+G1o3Bc+/TlybaIBBxBGImVE+kNHNE3YEllE5O
Rp4upwQNfuBEvFdY34cvrIymXV/FH//w4oupLlgMfDXoOv/rZBun41922RRfv378L8WXJGvqH1Ek
TJZ/TLYJZZrFoDDrGJbPISU/ii/sNqSu6dK/43T/XGbPdRlbbCw5fxRmf0dCCobhL5PtX771eWb/
s9xOicRbr4lxuzQSZclsDK56uutFYL+sTQhh8uFxIygj6ZQUzPtmQo4xPbeFN/BOBEg88GgFxbXr
IQYQCZudhivFSja9NPpekl5F/atT1mXNwGmeRaEUQ2VGx0bSqGwX6JffpUuyv50h3TBwklBCDUzV
mwkPCLz4vtq0pKNVceyMSf+lNNAvpaECsfAgG11rZad+uDtNCGFpXBvBY8muL1evMGEJ0EUpjc/F
SI83xFsVoIVl/FRvZfUsLpRHEZV12CKmxwuSJITgIsLO7sDybsk5T5RLKwO7Bi/AmNcApr5mMoF9
hSqlaHEh3hC75IWxVpstWaULhZQQrB1BveIWLO8KJlMcBYvxFCavZdle2ehyLcBurpB4g40UBE7R
J03aCqLFSEam70WpribtS1I9dmRtJG/Cc8h8FEsOnzp0Eo7qyiFqQyHSeF7Z2y0WVnQ86XdHqxo9
dD17v6k5EXiOcZZJgTGETq1fx9GemvWiWknqpuQA1I+Be/MjFzlZ7c+b/27DPUdBxSZyKS3vO4q3
O0TON1MFIBR/jNM2vnuZ4C2EZZN4dXVWuvFUHe4g2ShfqEYWrBeC9HjXq6tQhG6a1BfijG2pAQYt
CcR15sI6yI5Axu7alRnhUAVnre2f5cywK0Q+5pMuTCCSSJLiqA848iOO/tJcF82mMXs7N+GC98z0
NwP6P3wtg09dFHGFlK2dcKGYLRLFbch1ZKmfPUt8xcdBaHAHcRUNXEk5V5MknjhNq26vc2nJt6d/
8lFHiNIsg9FgCgmEuP3Xo06CmvJ7n/mXj//zqJvZLMRZiMiE0egoP5vL2e/JmMMhr9DeApvmFPxx
1En0pgKtrzIv8ySO1h9H3UwxwlrOYadoNLF/56j7q7X8l29c+U0sH7dNG0CnK5Z58TDA/KhKymvl
VCr/ehh+IVf9jIeZP89vq8KfX+A56ernAzWbNKOmdy6WGcfFGGK4is4B75ZigvVfyG6kXH76lfzB
p/n5C/6PH0yd5Uo/eSPjKutCveYLBumXSQaViMuuAExf1NZ//0LzkvOvPxmzAhyoqg58/NcvFIq3
KRAarVjeWGuOkJWQnIr5/3j5vkeB/fZloGvM21sd3TtGgN9+Hk0rk0iupmIp3dLHSkqv+fR+T/FZ
jveXUJvepDh6UPL2kWOYlLeeKafYG9shSEiWMkLFS1vxZiuDAfdNw+OfdzFUwoZoXxqJSZo1BdHg
ynW9DEsCAWW0F2byGE3cWnr6YGTBthVQugqw/QsDzWOMIspAEjxDTI15uYLUIBEKV1TaYySGpK+b
mBzCTR+WbgRdoCnRJxXii34z10YRMEAgDCBAZGnW1MsmetVAPdYasJrpobsjqBrzbSnodkSGciXV
eIzSZXp7MMrYRwK0S7UBtJvADJEWXz0H5I3KFHCLnnTDxloYHL/EwTD6X7DaXdxWA03CLTnUvc6E
4UGmSQ2fplSzazqD0QBiFye+KH9LCI1KxPBNEZ/F+1nFh58SaYgsshBIrz6qI6mIau2qfeUVDcFS
2kpMSBzhc3T4SCcN7xYB80w5lOEiJeE559Ybc5T06D0D4aIhBepEooHRKxfZThqnlQgWJFTfY1oc
RQkPWVYcEqE9D80CLkm84uDYJQ0tYXePj5pAS3svuB60txoMbB+RbtLLmzuHOIg8ZFmMe2PyOCSF
jBl5GNqlNrc4BeHgST+8akoCLSincyUPuogWL//o815FTUlsMNWtRtn403v+P9DpiK/4y3n/+8f/
ed6L/4f9m3oZIMhf6XTURQwVZYUM0e8n90/nPfpM3tgkEXyPJP1lrggWWlCEP8l1f0un+R8qW86O
f//kijBXvj+di20k8+9SjQhsrAo1XVaQb4fxTYx8zq08PGIVqWOHSRkwgvvXNLq4Em7pMsrgTV7G
8sGIr2N0Vv1u2iOD0262mvnmaJOrBt6CtDgAIBasz59e7/9wmIOf/+spy2ugz4x8SSVG+bdvO5Vb
QZ5EpV6mJUN7Kwsn1P6WNmXoS9j1lJE/TfVnJcYe14wjimdiTNKDoV7khd0Ego2JKu5Lr5TvliTu
sjFwhqu4KV5pfQHKP+hnFr4ZEFpLfh+u0hVaEFP+bfM2h08NFqKnBR3091wqFNMv1Upcx6vOo3bM
A0d+6mC4t/OcldLVHu5LpotsiWYkZg0YIoxpXklZn+jyoyneVTGU0PaYBV9T/5gaBGvekcbXr1Vv
Najg3oZmCTsVvUaMBTtmz42sLK99w+mYwRiDmTqF2IHGtkG2vAnSnfe05sLAxgd5zSJHBhjNUU9g
0VvIXHiQgVZYd3QzLMPupwKcBR7pei7ko8KBQNqzbALMKs6DMY0vujIuyiFdoXBUrfAwPC1W6NGA
SyNVrxgkr/VP8YVoRytkHd99K+5bkuvEF/PhzghRfMkTJ3t6ZDonBFb6oinbiFx5RyGs3Nzpuztb
3i1R9HzzufW2vp0kwSr5VBGfPUQWoexRAi8epv6QuNOwysOVapPbd+BXYCcsKGlXvMypZ0M/cA3k
fLt8jcbdfru/3npfV2yjJSD6foq9sd+bMaCRXl61wle3Ni/JavTRvR0I0Nol/g39Ig2BNXgvIerC
wI291FO2w0WdefxOLFoM5AI+N7JKxrP9rl43D/nePDFLZSG72OatM5N93zWuRd3KxY2AkJ5XFmcD
y9HcnaOL+n2AVPesQ0JFAcAIMlpqwplUvaf+pL6pjyz4TPmUNQ/JZtrVu9s1HrdTT/40igHbfGBO
HiJ04WnqRicL7In7CFv6t5rpUG41Tzr478U3jTW+wTLMq2d//DLuP/WgQNCHa8qTE7fhFfbBRW4K
85QWz1PNrYmLQV6ZJluAzLlJ/6q8/rGUUl1ALCeJBPEhqPvpXPoP9wBO2t/vAQFL4C8f/+Me0AmO
l/7I85jL9J9GHAYjB4WbxySrgkP/57qfg56DDuPg9/uD//Sj7pe/s6QgruG0UBAa/o39kvQfbbI/
fesmLc/PF8FtiqKgSWT2S6HbRTxusAnllXgrzkWIzzskGMJkKpkgdBmbbB3m+ApRplqdettldbjN
jXWePeiik7drsMtktE0l+e1gAZixD5Jk18Ni2Ysot8dH0RmUtU7/T4H5IlVPN4hs4/BqFslgD6JA
TrsjAoqHMzACICm+aM0TBQZPO60rLIilDBVVdAoJCQXo/xDPUo3yuOmXUP5jT6pezWl4FvM1GMiV
EOTrxfA6StK3W2La5r7oCvjVzohIuFMOAnjmOXyvY0Jiw9OHulrZ7PUJO+4cud1UXBm1P2Bjn/9r
ku9qzY+rLaYGiE4KYWtI6KHXW+Uhlj2hOpWPaBfQlTBYND5a7H5fReYVx2iDt0pUgZagqN6Ibwqb
abCToMonz/Tburtm40ASKE7+QcDSP87mfvKLtjMMAc9/EJ/S9LwwBUeXyoPB3FVRCmLQhGjVsohL
c8ZCdq7kJKKFK14DGTp2ObsZ81OStb4qpMtm8IJtsMQ7RpWtMFwNnKJr59X81kgq9i3JmrGnyOnO
tAoN/43BPYH3raOO+3SYUGyxFpqwNcol7FdhVxU4ET8ZeGm7APLXId0PilexO4t3ogKJCYMCac+T
F0c7EwnE3SmOCvAPuOig0NPSEcatLoR+D755q4T7vPUmzRJLq0BLNvpjzXbDXiyc+D7YsB6HFYqS
ZXXIKvytl9sOmnR66MszKYTEadcgAzRqf4H7zoQRkVuGxgifEtgS+mOorgqGLVXq34B+8OoQ+mJl
iAwy9iOEwSFZLpbmC4tThVxI6W6xfBc+bki17v69ZavEIHn1Ty6O50PNANr8PSNA/+/DEJbzHFK/
L91/+/ifDkVttvqbOqccZfJvhyK2KVP9gbf9MQzhsMThhMN6JgfMc5IfhyJVNobomd/MLIVy9m8c
ioY4l5G/NvM//+iKwtjl50OxCIYhuAcciu3BbAG1bwea4nbD4GD66D80hmWj1T6zr062HTnWpU0I
9bKhm9IuRGnRk72/JzmLGAAWM81Li+3mDP2i/lQw3Fj95+0jeo4+2gsSSb/z9aebhzl42ezSNZ18
cmiuKp5tZJBYQNjox27JiUceCRIxnBUcUQxRqVbw7OBz0Gwy+3ToTM8miX1BuzGUt46jAzNHdyzn
OoQUocGWgaJaHC5xj2yY9bRcvDJzDpQHvqXWi+Vlet/Kq/sRmaJwWiyJsZOVM6q/aHs/FMwLWfOw
1aNk3povCWXkgTfbSPVxMdNPFaeq7N3W022Tu1hBEcOWqKtGz9yViZVhXIXz8j6KpwB/ePA6rkdx
jZi0VdzxW/Uami5naPW6yHIEPni4tgMzzOyE1BPNk0rBbKndHoM0C0TcF/o7NEGTNzObc3SAkrmG
rQd+R8RnpNvSqtzcNlDbKElhVlWyh6MseEVWjYqheVU5G6V38C2BumnSS+sR+Zc/z5vJ0c+weA/u
bZsMmzo801TrFwVVMSLz7BlOygIJ153x8prfNmum5JrvIBNt9BWRLwcCZIp1qbscWsUGU9Yz/jRj
134YrwqfdlvGLq56Yk9ZbpIvPkETmmW1IwEy7LUrm9BWlH0B5qf7iqXymi1t7OiDr9QY6LzCVV5l
PKu8eNgzb7I9k5Qe1enMGMhA4DDnwRrBZ/B5Y+UK0Qsz1yk/zKTlQzNZMaIFGFr9qqY1aWFVQN2D
IojNHAoP4KrKx4u2YTnZfjbR031WRajTtiN7OjobItLFxGcblrOI1vAu4TvjqX6tDhOTcKzlDtW3
tKEf+cDAZEUuRe05R5BheuEhvYjE7K6oUfV+FX2TX6oNy7yuWKLmGJb1bkT8rK4E//7ce2x1XTqL
U3jAK+wb18S+8QJTDIQOBlPjI2KxjZMoPtKERMglOs9sneTEiFt0tMiT5hABZNU33jIkR0I6+7q/
mOhLBisWSLUhAeA1OY7CssMUrbIwsLVEOaaSyH1HPkYufFC486ZW0RiWTvDSkp8AlqdEm/yQc2MQ
ycNMxZvhUTL3SZnakboS++PYYGp3TO1ADnmEiIF7qJovJBxa4U7fT5uhPKPEqaxsl1xyftP1QV2K
23DDnZrwsNxMhwXtVNuBl2/KjQSzKmA/7oX1vtkj9TG4KcVxeyvZF7jgeQBjH4qzKbFa9yu0rGAP
LbqPziflPlC2FZ67u9ds1R0IhniL/b3SPqrFuqt2dcQSdW8suVMxo+ucX8X+bqvpWlVGJwhxBQ+z
vG/WSaTxWkf0h+VszWZIJ54Nc9aQuVkV+62UO3ikrnJfOhLymntVeiOQK/avVWdL0jbr/KTYtGZj
6827yivKIZFp7zoaFxUMlIaGfphTMCkGaOvacR29jiIbf9zHWwNfWQF+zqHNpF8kkbyR3qGkhZAn
tJ1CHfaqcAitO2R96oUxdaauohO/37LfQ80HFeaSu+4U2MdytmEUN5XD7oe/RmHObqZXU2eC2B0v
Alvtp6i8jgkzsVW5wNLkCvsC+fjz/VC5bM2yLxR+MXFHyUo5ZXuCP0yOa2SmpH7gwGKDFDrTBfhq
cahZNg3eaHp9RLgZo4IlhcNkzJY5XnSioHhs9PSRUSG/roFesIt9LUO4her06e5KHskAKU0eh+Zj
+imveT2AiGu0jPy9Nu0Ir7ziZS867zl2Ol/9eebE1eu3AE8G1Q+S961xuKPi5N3rI7UEbCWthz1H
DqbARx0jHRKtVf8IAQ0pE4Y56+7KfvFRLskhaZtN5LEB80QeqzX9vxtsxRbzwbLaARqh92UJtgxW
g+h1ujtk52AZnes97Js+9OrcWXwhn53iVfmYvwoiYxbe7/yKa4acX3f0TS018jmYu82MExQX/UJ+
QYTL3uq+xnum2uU3HlaHzVvidADvVsLopuT5bKhhWVJ9EuoqoTdaxuxBh3IvUZoi4QmtbCOcJWix
tV0sw8IZpaX4OfKFUG1D7iEdWPJx06XHyV2kK611Ne+2lN1gA0OAPBSB7GDtSQKPUfvSEukVktDW
B8lxDi8LB1eJVR3v+E+9xQeipruDKmpwyxWHByi1AA2YZX5ke/1ZXqxNYxVN3p1x1F7vbBVdp248
6i9pseSxHt57GBoqZ33jvEihtonNxb/GYv/cThuUMs3rPM5U/0dR+d05/5ei8teP/1FUErVAhfhT
jN0PMYE+88exxvM1EXRSz/1UVM4kaYF57Jz5of7WaTMQMOnD/xjh/o2iUvo+m/xLUfnjWzd+ExPI
clzxpUSKyq7ylAUjVe60hRc/SqcFVWavfAp1vzEJ4GEEJD52+V6+gP5LYAMP+rpQOZmfhy2pTBpF
IDnL2ctiFPeJKT0HKTyYABSeYHJ56bZprqf8JSwGr9FAvaX1VdIHNx8uPW36gKcsrj4ihpWolox9
G5XOkJ7wxEcUJdH/c3dezY1j5xb9RahCDq8EQYA5iBJFvaAUkUHkwF9/F9r2VQfXuOZ1POPxeHrY
TamJc76w99ocOu08i2ERo8CXqkdNf+sFkebxzEEYUUTtS5rBZSut/HxX7/ti2THTU2f1/ragfmN7
r8+h0ST7YmU+xw66/bMkeg1oSOrPUAZ+W8UPw53FhOoU6ocBYGg0ROx+iMzAFlX+Mkal/cHTJE7q
Ujf7UvYii3oLoeYZXcREIhXuF8RfYrIMIVv0gTBVViCJtixIig92LMOZevJVXcGabFOTbHrWLcei
tZ+bvdKu0eGDPSHchG9NAX6Om/i5Jm6rOt926LhXBSkDx2x7i8lmZ+LrY4N/LIm6i9fJNr9EdsKx
146PlQKeuekmotDVZ63Y9ehRb0K2ahrczGTUV1bNga43bOlRhrXICQTVsSoqoOkS8EqputIH2SXr
J27fk+F8qgyIccB3onsyP3qshJXItCUsolOsRO9aHuO2aYxXM0f+ataEVCiMq62X0KcTidRTF/gf
RrTs30tgCTeIkfAPVGFOzjb+Yp8E97B9GTgD0feZrMRUsK7disFqBVeg2uWx791Myb4ZXEYEmZIL
LCI4Q2WcrHDLZNk5I6BC9tdymGzliolyRhzXwEwIDxWw+gTFgVASnMGgMc5OeSKQHAPix0vNdlXk
j//wRlqxlGm6yOLCpG/9CxgIjTTH0x9n3q+v/z7z2DhbmmlOVDBUAOzbv8880+SX48Ah24UG+/vA
mzJiaKDh3P8giPzSRasmdAfpP5j7v9VF6/+1i/7/9837+7WL1pVK7OO7UXuBuCV4/oZ3CtmRNs+8
ftcth014yF57eB+Uruk8xqaXeErtNDzZudsXazNGHInPaC6ckk+1B1zxiO6ot7sLuEuK4i5aYK0P
uahdbW1h4qS38/PJ4jcZqdIlDloNixfjNtDfkX1/pu2j8cUqpyBl9gyUq6iBbmhJ3UCkNLst0xJN
l3QMl8rMtyeR+iMNSJq/+fd5jca4526PazccFxBTxe4+E7U1RrvgdqCXE5lF3XWfRtJOpLcI1Ebi
RAWJTQ5fjDj7isixQwrfzuPBcrJsGxRzfdeIz+M6w83LI4dqOXZaPIZUWzQxV3yB3RrJUv0i7K33
ARcuBWzkVB0dlGutYQ4jC9/T8hXRYniTLrdhdjsaXnkqT70bL8I96KHqAkut8/xryXf9OG6T9UgZ
fkkfUJa+aW/5wjrxZmzYPo/BKqFh6S7JsXwEXIExavwQHptZvsZPhoM2eekfkcpXh8lrSZQKcKdV
u+UBL4/lSraNao78G0vnvdwamL02FPXhNpx9hBsxWbVUu4Ni+xTb8rqc3Ms2Juz0kzqRXjB1gSBz
wFfP7QqEqLgWh4S7AG6EFHwk+UNGPRwfWvOsbO4b8cnUFhRgmr8Pi32XbEjWoKCeRgzoDppr0a+k
D16cXVDg8fMaome1p5CR6MeIGzEaZvf7iwHkmtNuJ7+g+lrG2+YTgAg+BMzhQ7CiTav7x7g6KtiF
9RnsV/OtFS5JvRi/xgw2cVTPrJlsrEflCD1Lngs6/9b90r5q2JPAjwhQ3py8c/vyUNRHft/Mr4xG
fRZ/CMmmoVTsZuPT6MQf/H3Ch5ypLs7YD95DZquE/R3a12Z5vy9qmkDJn6VXGaiYF15RCFqziR5L
usBHw8Mw2U/faEFt4JVgRiC1Gm6JQwusMd+h5yGcy/1jo2xQ+4NkLmnSMn5TDgzXi47ML2gXCxVI
BO0d7jHTbjZJ7mhkaL5nwQoNffQ5XELx1Mn4meJNzDCb2f+GsY6LPnEue7lD9I8rrbD2b8aPbmU2
LkkmaN8WaPm6cb4UdmJ75O+NpyFdQvWtqp3eOuVcP99YM0DxVpbCgodkc5uNr7AL8axFW3B5Av7u
ftW2ZxFL+jXgC5SDBXCWxU3yAlTeiCOD8FlUaUFPYgykcBnLrrFqz4MbpnOTNbXnsy1lNk6kIN1O
FKyjQ1Ha5t5/uK8GNJeo7plfOEimefRh1K60ldYZbpot5X4V3+YUMS6Dms4FXzi4V5JfArrORm28
snEY3g+OhPR8I+95su6z+1u4l3y7uCBjYhyznmIguEO1tySZ0bvDFbm9ZF6kuPczcUyetC4fB+U1
wxKJHB1z4TudersRvmQsbEI71z1+KUekf122m/ykqVcZHQ9otvIOAoQuCqxvgvaP8FFiBYTbQgi8
5ik65LvkI+1O6al5Le7O0AWrTNv4wXvHLOEG3cChTrxLMGhsdREZ58RkJUkl0Xql4UgGPdy+E7Za
fR4INY4lagDWPClkbRYWc/CRsNZ3xr5Z1Ctjg1c4h9OSY/2Mcc0ZTwoeu8llu2qlfapNw6FZtMbu
Aechb14lBjFKeAk2jePv8xPLx/4Dzaf1lOS2Ga6LcT4qhs2oVHaaZbYbv3K86mheNvcHPduZ3Yuc
AlvBGt8fND2aI/tPT4DjV41TONLOsmw+LhSQzCfWwZHp1/x+FuA3Us0EnoI5p7fNg2CeORJHfy8U
rv9h7YZ1sJI83uL9x100AYLe4PwwIAO7GD+BWlCFGYkiPqUYD8hM2Y2HjjnCuYEncOIZYLgR2po2
U47YIONLtRYc83q/5A/hs/yUnMqnWnJZiQ1vyaN1YtKUD5sKxpBA+Q0bcsGnov7kU1odBuqsM+QL
RDpR/ZZ98bXs6wyK5wPJ23PQkhgI3IpphUrtbeH3RGnBPp/4jnkuwu4POc4ln2jZGgG/uTYM0Bdy
9mgw0eG+HMxFe1sk3H+IvljeYDQ8MeZyE+hW9KI1WmYIh/AxsJlyGyuA4/Aw3OKrhKOhpkeIcTjI
gD/xO6T6PN+Vi+qRGVz3aXqET88M/BF56socc1M2Rz+T9fMo7wvBlQtXx2JyhcF1ZlJ3B+osvvYm
m7QpimAVjpfps6wu/eSZXFnNaVVbZYCWLUyEUXQBnMblOonwH0D4QmZFLIDNrjxh+zQnVmRk1GQU
AO0XIjmiKhIUPGkMgeY8LWY389fRc4GZ8w2C3ZjYxRGZWbXiseTTIyIeMKtti60LRtJTcoW9XuFD
nRXHe++o4uxBvaFqmzF9RNA2uoJAf/bQJO5QLAwWhPB+imW6EkkqNeGXI19g8hH8ozfo1LbTegYh
lYwk9X/09VStv9e4f7z+u8adeLcoKpH8/DvM87vGlfGFfte/VNbfZS5qWzZB5FgTcq1ovyyLQFPz
z3V+VEQ7+7fiNyTxv2iSfv7SyU/8ZVkUdr1QD7em8vxCAs0CMQp2fqhYc0tV1iIjIAEziplYFz0u
1mXPjSZaJL9kTERDerAqYONC/Prd/OoiKpcRwxfEXAs0lry/UeSqGfExYlSay8zsolMlqdlMlW4Y
LROG3lzkg9m7gXZbyC3KpgRHPJ//pMzfU7klh1cPWD0b2nuswlEvYt/EvqN9qWJt62I019IhnosJ
H3855BFomWwl77XBwPvSCoI4i8b2y+9jT8dC16lz8z7XlV0iCVsRgyAhRjyW90NtNix6fHAPD1KP
EQ8LjxRa+Nxk8RXx7bNRWutOKc/qoBwqCYxUUTarMbJ2ggAjQ+C2vCeqO7ItkAZqIy0pjtg7oH3p
yovUl3tDul0lZLGo+PFB5ZUpbMSgYBqujcZCMxPhUGM181XTIQPxITEapwXvbwr6ekx1bKOE7aAI
+Ic3oLR7mgTcmig+PsF/3YDysPzRgP76+u+HE6UiLHdTBXGNmpFXfj+cCJWBw/N4/jsr/qeHk/Qy
HfUKP/YjOeeXHpS8Xpzek3d6ksv8jZmbqU/qlT9mbv9555I4+cJ/WeSKueCHMjM3aYrn9vMDe81x
pT13yxjvyCzdhsuQrJOr9ZFu5dJt5an4V1lfKl5xCR7jA6W+vrrPSxSGPyyou6TEl8zHG8MqIgFH
r578r0r26oD9mEJhslERfGwU1Za4eKhUc88anuUdYWtmz1jdST981kOW3dXz0rKZdWXNQn3qARRk
xyyfi3CQYKwKXGIgba15FS7Q6Y1X6g+QDAqjJZ1EMLI64xnqTAY1PNIzlhpX/xXS7kaFDU2qSLqI
F50nvfXFxmimMhQ6iWLOkHvUdj4f95pDD/ajrw4+jRMWYojabAhV2wrnmb4g+vvQn9qXMsR/62gv
jPPOcrIp4eGvkkNTvydwLEIFC/WuMI7GruGLW7axy1xImAiHhr5qQFRGiwh004ZMlLtTv95ZaZ/u
G1CFG2VjdHZCrGn0cJuYUhC6FxpuaJ0ws9kEwJA2xeE+j7zqTGM0bOiRhGcmfuMTjku8tCIhJxAp
TuSC4xO6J/ZNweq3Bjqq7IxHdCDz9CTpi3HJeN+1rqGTzcfzrbomhpO+DbQjNe4/gjmUefwszSY4
hn+W+k0K8ke4lEcJtIaKndAl+YXytegXVWNHxqxtFkODysaWdCeKnzGUnoPBwWnD0I4/G3DGX8Kn
0W6oyQQsnJ/gFvu3vN9ol2Q1bosDC70pC67xKFUtolh8vNZeIC2iKbQo2+F79t0kOI/hkZV8SOvr
+O70HctQ2eB8Zm6YAm6JIA5n4JkPBdPiR3WpnXJ/zbUygroE8at7uUe1rzMdCO1u1VUzaYUqiYgf
S1+jSgg1Oy/4mHV22np8thgq8v3ogtnnUO8C1zzzz1BPYn3N7cJjPJs0rsQWVLUbGt8PWcBbG7mT
chQnU1K2CyLTil2b2zdWxaTNV3hsl4SKTEtD4tiJlCHa1wfTQTp7xuT6RutMi9PHp4H5ZMSAccD1
mVzD0uPz2SmOaDn6/dxnT/F7YexRLHH3ZEfRJOBlmdHodvqkBEC21SC1wBcg+JbT3ZfZUllZbrGr
uhMNjlB8QTDC+H2bcjw/hmzepotee78ND+wpYcaY+zzx9L1524YQXk7swaAQacwLToE77ofVDSCH
9WI8SipDGKfJD7k48hWlB0Dj6Dg0cdkV1aM6Rm6OY10Fk6afqmx334FHeS+t1+YL0W16Siu722H3
rz4TtKrRpJ0Fxwk5FWCqmM1MsM39G9+DhPnOOTm05+A5exgxYPtOuY4ukCiNB4krHcAsmuDl/aEO
FwC6RXs4yLsJ9oWFeQo8UsDcqzMpfvqCY81YpX7Dv0p66cqEG8BCUlj24O8s8ODuWByYc/h0Qwc2
0LLKlp0PISJXZ9orxvC+WQi6PeDqfmVatrjjY79AAuMUZ44rlfbr1h8SZnB6xM7gRQ53w6lbJRuU
wq7+Dvjcg/7CmWXC4R7BI6xryJ3XCoUXDEpEMGf/CKBtG3eXAVOhMWmXHd7juIxBpKQ8SogLyDL3
pLmxyK/FInHIUXWHtZ/bysnciMvCEbb1xsLBMmssG6RPq52YFUZ0rD2daxOcK2k7RnuUuEgyjNZT
sFknJAsZZ+Dund1ZZPLRSDg68WD1zgrefbRrQrhqiGn+KM6hcTK/OPpP2jN++6BYZKHHZy+l45Zu
S4QopJdVnlYDiIPfnb1UPLt0qxP3kJWCB5JQfQS4O+0Dkcn1XyA58pE9JSf5a/EoruGQPnQnvXPZ
RL7wsUAUh7pCfQvpTQA+jOtgMUKpucClD/bjG32hBnvJ3BLoRmCQtig5ThlECI05RQuwz+/d27q7
uTzxLpLl21zqV0m2VJlnNIzHpPk9nuEmzAqnAfgF8WKTb7In8yi1dnSKijV3HNgOH1mhwo833p1T
nyGt/NRtOouGbnmP11J+uqvz/n5hSd1ztmAq8ekqW90p7C/tekdU1J75wFTZilmJiYL6TOBtdL3e
VwbgIXXZhB85Mx/tTM3aOoq002+u1CzzawnisT36Ow9xM38vuoiOINlKbrzxP024fsWmWmoL1VE8
hdFXsSQIassQN1dXZr2pGOoF4qkn060HVRWAnUJ9WYeOtjIBS2lTa3jj2K0XRjWx1gNu4F2rbPQO
AiNcIHp4bqj4UWL69UQgNsVyVC9zSNEn3wnmHIFg6x/hqHHIsfB+vTv03TZMMYwOT/rCl2fak6Yj
ZRQ3ArQwz38uIFpDIrBv5+5VBcOmL7Cua/Wie+XrO6cYMWsEO+vuFUoSuIsP9uBWcOwFJJIuUTEp
9Sp0QvKw5Og8XG+MTHUkWAXDcvSh/YCo31VkuBxrZA3iC38ZWkd86UltBXFHFt4/ucyVKDUJW8S7
ohmy9Nc9KNXlnz3o76//LnPx3Vh0kRKlrvZLwDXUdQS5eDpFLHm/q7gx80i8SDJxrEyBRj8JFlW8
m4qI2xRz+98rc1Xlz03LL1+58Zt9M287k1jMpvSqUYKeYGcujBTi+IizwE3S9iwsc32myQyjPA7u
hOzGeFneHozbs27tNH8mJac03GWiE5GHYZ5S84RwbEbZNeuWKfVkbOOCIQgRA3z0Kq7SDXiNx853
Y/GBFWjX4cDD1eA0ySPXbds5SX6KCOVIQ3sgoBcD2qd5d6mRkEh5HTEOgo0pBtX0R70bgjU7DVw8
pSffHvzRSdnisoNM+VgHi2EZJp2rMEs3rtn4OHD6TlT5x1CYL1kNDfgg/CtIDvRjPNxIZzrEZrNk
naBnITvWY6P8AAHirXhA2ZRPuIgGnDyMJBnGaRWyDGW8NVMP9JVUyolhJxl4UlIhRDtnxcLXDRiP
LXHK2bl+lcYJJhdpdt+i47aJNqyCayhBmOnO8hX2jIXlMPfCt27dXAaPhJ0FAOi96miLKeyt9Z9S
i4WOnjiozM0Rsuwe1uokLR+Wg9DancATTtu8UMRjYIL/Q+44Pinr+r1wChJ0GPIjxfSqC6mJ6QXE
tAFdPplLxZxoYyJbJpS8smDhoDGWI+6jWWfPyHGGo/zAiHLcB5txL+6Vl/hLAW2jvagPLIDBCaZo
JnNPc97L3D7cqavR9XulMnsfKJQa2+DrJf0nj5YidNaKxoGrxkt0JsBXXzkYxaXtLumwF1AzDniI
zO0N8gafrSG4NisVCKawKIeH0XC0hKkISW8LRm1GuDQ+GYAkHQqvYdE/DK4w2FLCvG1ZotrKDqYn
3kl7AY1N5k+HbsJGRLVqlec7W4skf9I23XJK4qk2WTS41VENXmTtsWOAIZJMBD4lrGQED1v8RZ7y
qIVLUo2GHehVVIU5Kk4BqeG4LpiEBkvEfftiK05ccpepnweb1QOQ4xhz2j2zdfyFyLcuIzNYWl2n
FUi5DD3JgYtOXQcXvDhZZBC8hbrN0GUk80PfS6QI0dZ0/J5AcmJfaFoeViADyh1+m/Jgyp+NXDq5
uPR9NmiyK9fHTEBqBPyNMoAdw0C2ic+wUpwrjozwTameVNPT6/nKLzq0V5nb3Sq3VTHXVtaphvkY
v5XCs/RRAYrtQZSykIpKfaaePmoQfMS7wHZEKrXUTOCLueL2upPeV3K+Hd9wFQkbigPsqx3ZTnXy
XPNGzzFNk+mbK2RzVeyYFUYBYUkvYX0qgmsQpv0fJ/U/V84E9Bvl+aQUMv76ypF0idHLH5OVX1//
feVMADng3cjk/zUJ+Xmygj1UYb5poRZgkvLz2BM+Hs5OGVfRJAngDf2kkRd1LEOwDQgDnJJD/sZo
RRUnp/kfo5Xvt27+NloZ8ozkchF2j+4fRBWLHTuZTUGTxQKGInMbx6fAfO6ob+PsJdbQSXLk0riW
RrxKTXyUxWdSPdUgNuslmHuXOrZZlTn5Cs7EAU9ndPqMI+DysKJaEcXFdWPpX8r9TWp2AvMKkrVp
CVGgr1A92pr9yIYKMewPlyPO6vj1bsx1EJqdZ7EZGt3hoinesOxPE87tCLyzJ7iHzAvE7IlbNhuU
2uGwbu6b2kBmpKDgbge7ejCEtUV/pTbsUs0jpli8TeJjaXdrbdfntltqrFu1QPNuSOdV9ARp1R5M
DKMZhpsb5qMHY5sshWO5zJBwOXQxZjP3lZnOu9/JSzNZdGzj6qnN3d7Gw72bd1BsV/IeVmuHNALV
1hezVPVZTRfifVdAcJYgn0IQSxDeTBLsytqMutvuA8Yz7aaFDureV8Ixv32ZANxeK2UFaYx56Kze
1OlCSNyq3EyoD/2+QayqwOSin1aFdY5KYoz3Fk0hw5f5iF4cahR8ZGyS0L2yK5yVkFBO0tQCZ6CX
T5jXICcHCxYgy74hIr5xLo4X/2BeTf5bXfSrep0Yv/oh2fL/+F9zae0IRHTlg7bTdsG2WCs7fPi2
sismAfRSPig7/Wyy+4mjs4bB3pqV6nsWuWO28ZFd6/Ph8/ZQQKBNRxdBAatPI3b1fBl329LnsE7w
0bo6UjCzXns+7k2NC340jyMcZiDp2Ah2/ZP8BUFMP7YArcDHY/UP6H7AV2UuLVDwZD6SjBW83Umb
P2jzASKzvzWsV+MsnlCOUESETKFcI51w5yey2r37B/jSY/WuPJCq/Ty8377QOg/vyl6G25XSw/sv
BLkc/a2ozaDxbJESI1/uPnsA3QDRkMbhwSKCsrrZRvyuAa6D7p0vs9oOVDxw6JeZILAwKPcKOtqb
uOEWrY46Kr1y1n7oSFkjbmRUDiN7SXGZjOuKHXn0UTdeN8yjawH0TCJfPnQLdqNIDhBRc6nw6/5L
vUc4TrEMZOLCXhD2x6D7GoQh57Y6sldjYD/wcARYXMMc5nI2LZw/hZhPC160UUaIL0N21E+5wjbV
YL7Ubf2TiG9Ls2Axa6h6gnmIlA5DYfWJ1mWyoAgznKwlCXe5gNuQvlNcGx/ZBRXGP7+BAR+KbIpT
/y/n9DQ4fziu/tUG/PT679tElKctGgpYEXOVwk/9PacHYWqwR8OlSkLlNML/XqKpvIiVF5N1HUwq
fcX3bQLDhuk+twx2LFHS/85tIv9Ykv16m/z01oHaIIH7eVAfdp005CUdzFjYiF/19JPs4mMYPt4p
y5gUoRlBRUAuHvPa1lYeki9pr4rHAZqTYu4N9LNluCiiNYa+HhlHiYdQfCrErxyDPHMihVpV0B97
ZrY39RkzTShBLuaOwarEE4OOgCEpaXTmuqx3TLkYUsE4R4oG87TNnAHnajqHeGi6gwLYi2RsIX4b
KubpseS2q6haGA9w+NFn1jJ7tfNEfSfKJ7UVEaqfwaGjL1B85RSe/LFIbX6E4We3AIxPiH295M/b
axTZ6F7BQIGjhj3KXIbJd0JMw0kladq9nRjLIGTy7nNw1LdgvlzCLgmwfr1F0EJLp0hlb5KT3t/z
PFmO6OHw+fQKuJsCUUquesObyvN/Y1vIrwy+NVce8338EDkoUly4NXW/RRSjBCFN2DzS0HMdmgSB
i/jes/RmjDTpWYyXYZzfkp2gbfuEYwoLBUi0AL8Gkh5yJwi4YhcCqw/6aF6sUFxJGmNtJvvhoxZd
wpBrSwKkzyIfRrQJMQYnG/Gc3NPQo6cBS+pY3Vwu5yhgoIAhGiEAneNaICNhSJ07kn2lo1p41cFk
hS2Bf4zn0jkLDnodhLXzcn53L6RMKgD+ER6WZki5DdjibOSNTaoUsYLMrW5OWoHLZhRaO7J5qqCk
TAIDSVmJG+kVuQCFvWCj+hG9lMUki05X+0wRL+IWhqIbGtiCT03nkDWuKWfLIFubj4sdVraQE5Xn
yg+AFlb8PjyjrGC4e2Z5Qi6UOY+9KfiQfgw5yyntT/p9TdMZKttQO1r0wWBEb8+leboZXgznHCu1
Z+nB3B+0mVwLTsEVJc91oh9MpHM4qhQL9Ckj01HN7X/y4SlqREcrLBQ5z0zzrw9P6mZK499L8d9e
/314YgxQZZ3K2oDP9ZvKlqhgdAT84syFGOT8dHjKk/LWkjh0DYXT8ufDU8b4+lMx/ncOT4QL/6UU
/+mtW78dnvcybAMrrmuv6NcFQj1m/QIJdf38Ls0jifWbZ5C6y8HKOGKcWQD8Wzd7EleQUu+zU3Qs
Hu6pxpowT0cqGkIJ9gHBWfoqQye4HJ3wMHLwNRuktDohYSTmhlPSC6NtnhbYfhFSw2xH9Ax18POE
b/VR0W7lr7uwCg/aMwqFFLMTnveEOqmQKsyEHrp5e6Kp8IdDjUBxHmCNRPEeMaq2qaz4lzWsffyI
6tQEv417Zdw1PECoeDVh0YrZ6s4mtfcvVRtuKN/umMJ4Yk/xlVlU5LE8yimzEBR5LPOm8NmXctXs
x09pbVwmcvQlXsiHHxkwFjgNu7Y/O/s91Fz/0Lzlb6Juw4Vh71Qj8L+dMm8gSXTNDmvcSjPpwjno
L4PHUrkwoGDrpt2ZVzCZQT+Lj/E4eCy6SMztvHRfPXQHfpJV9Kkvg85D44+R2OVnChWHumd8qV/C
97Sx62204tStNWjbCyXYGJym3V6EAzBV2lJtj4ONBTXpcRXgVmCWzRQBR0j60tdeFW4H08atxySD
fV0j22oB+8ao5+m7Bt2EKpEDnGERmXPhTH2MFa4QIlAg5sxEtmWomNO5cZlU1ANzgg/219kUtTuv
XTIOuH8hL2uONFECXX3cQdrOXHXPe/Bbe0Rc1QDn70L20ByMCT8bWWfji3Fp9lJsq+q8jhwK1ei9
+7zJh4J4X2TfyI4ZMJY7WOGduu0KWhwkuQQRs1Znhhi/dSxaSWhAc8znmpBlzRVJMcuKlVqvVYG2
x3/ScpoW/KCuny8VRpNnmr/ubdDcGO4hmrz0TI9XSs9WbMyjM9kh6rvOEmd627M780J5Nk4JIGxu
9Yf6WTrGX/gmu1W94CLpD+KDke3Y/8nnC3/x2NXs823/hucE26F7P4zuZKQWhoM5zIY9ZrSTsFGu
hAzjcMypzz+bR7DjOSpo6ROrhC6y95sLIGBMzVX8p/AFRSftFe+9VV7bN+ZGN8nOTRjBEZELJY7K
+7wTNWaFdjrtZ9ySvR3dWYTEvX2e2GJApfkNCBDGxZvodvKXBLU66nmcQEGUHJ5VbcD02qQfCRhS
O2HTacEhyJ7l7uCPPit72QvjYtUKL9zG4jubPLtjex6e0GNOQydyVYCB2yP2vGBBF2ibUXTU5jXa
7I14wuaJmG6TvEmH+xWDOIIK04ltXVv5bBGnHfHCOLYts6xQW4zPwpH17ExdkNWCL2cTMom6vwfm
Ip4yr+5dzqZu1r7VrCkTqrk1WbY94gkBmoQj82whF2XPqZ8EbDc4JlkEB7aOs7a7ncSLuP4nX3zw
ZUxGPkBmJBMZ3V92DRLUrN8vvj9e/33xTWF2P91t3z0DWjw0eZZsTFfbr9ce1j7uXy5LWaP0+MVQ
xzBrSsXFb/fjTvw71x7Qmz+uvV/euEHj8nPPEFjyaAZNUHtlpb/ojCHmN51hba619JcxZ2Vs3fdJ
1LtVFy+k/J7M6wrqbYsSTUeRZmTl/Iasg3jFLH8POXS0+FoxdZKbdWui16gQK0uf4YCFg396A+Dg
Bf4lQvwqP7Ui2CuQYW2GCo2zM4TCHrcDXAYi62CquOIAHh8KVl8/jDVxRxTkEoIdHymJliu2zh5B
zOqtKsRztf9qEuA08WKIMXUECpL9z0GeAFDX/H64N+tu2KUN60NjsknXn2nNfD+OkQ33Mn48cIey
Sv78TYByifL6dlZKHZ0x51yt42Cp0uSh1cSvCtm7yiMb5fAlGpu4owxRziglLgK96nCTNKrpGNgE
gdRmohtHtU/RMVXnHs31DCIzi6KhnBAGFTishOc2HMvNyMAuGaXU68UKilgPxUEV2mOB7QBP4ptu
eCSHc/zVekKOd2CrAdaxMSIsxjTvL0OFYOWf/OxSNxIWKamTdk77H8BZSVP+6Pj/eP33s6sDLoFs
aP0/ZfD76TUIkFYBzoLKnoDZvxStWNR4T+IPnyxnyXfDD1bF4vgACvMD2fJ3pscW1fgf0+OfvnD9
N45pk0lxrtRxjUW6JmlwirOXo+YAfpoaMj0EXucvBXpistlO/ke3FpCP06Dv5eGsAVAr4PUs0ge6
UPh4BvgF4azqu/oF6ZZpbW7Qk0deCTVtLCNPn/SzBsAf4y3ahQdqWOucc4V89kxWlQcW8P3c3Gu+
U7N6GQiqZ8vH26khvon+HYwoayskSSyF6gtWHbpqbwLQDaCIzBk6Aq2c3S2nP/uzSzM7FA/0wDa6
KXWGzXSlfWm26Q3wUpHkfTJyvW8VjPpqO4kIPF3z8EJoSAMCaBSzeKd89SRzPMG8c4J0fy9n6M8t
aZEam9QdZ5QhjHEvqOddZtezeN1sv7xpQAngwxEqh7Gifqzv85iEF3sK/518T2TwOYxpIwRrD9kF
+/GV2Dkq8HcBDmHtaOWchTFsjWShsf5ZEoNdfxHA6W+1B1RnGEQwlIXHEZDTKT+Q0HHb+ZMhnnyO
O+KizMafQHkW2hZWlplWzAHUQH+Q3upiMQH9mLPcNpRDwhWqg4Tyb9aegjX1JKva/Fwtw0N81rDo
6cIBCxLNgoIFQNjFV8YX5DCbMfaEwUEYiI3pELaOoW4a/q0W/SKkSiQxKRombXG7D9T6OiThlVQ6
frjKVmMJfNFEs0/ODRl7rNEe1Uf/qWuWEtjIneHVnNdU5rfQo3xnRjNJyphkKBX6DVaZpgBtoSb6
kQlxhWgN1wZRlblTCtsRfWa7qs33Ql90sosyEl9vRyrUWftAlRW8iTvw3CwERn0OHqiGcBx7uHR5
Z9vyK+DrVJ0eu/V9axl4He3g6zYiSloFX9FX6XQkGfM7QgYfjPAWM5zKjnL6BTRgFSA/IMujg3Rj
YuYyOojJs0TAmJ1Hz90OUbnpkusouv7nXd8kMBYP6OxqHp7P5AIw5qX/ItnN0faiS+rC8Dj0Dp9O
duwI1+pL9QmJVhsfuPBSwvUWkrIRG0reZRxQ+LNknzrIWjrqW/lF5NpDpPPYBHNgSPpewETWKFuR
0GoqapzLVZ9ts5a00AJsl2Xe7EZ6Z0JMWoyPOEeJjn0CQJdpzy1N6fwkR2pJl6nRo5rxS9InXpkU
q5pVis4MKzBER/WH5wQiehWv/I1lLALhJRgYpyR0jhlo+Bv3S5eNT9BKUDRul+q0TNg0SJAyC67l
PKeRWSYYTJRXWSZOTdmRKQmsjG826/aBaVs6MY1YdN5O/W5KkvyMbFZKCIVoLF4Vwlvt7qTYZKHM
4PimdhvOta9+zoNO/lqz1kkv0mHNBVs0O0BUiC8kIKhci1XoyCyL6C5u5LrGNVm27SItiZvR39MM
bJF1s6VbtiqDF0EnDtRn8pRl3WOxyhiAPVepEzynTpc6SUarS0bIphf1oyrc/9lyH+YxMrNn/mOK
/2vgw4z7j7r399d/350qenZs1ZIywWZ1Lsjvu1NjDo7mHcb3v3kR39NyQ5R1UBJTIY6sh3r0+/JE
AgrsjDn7VBL/zd3r9KX9dnsSxvH9pVu/6X2kgsSlQA3JpdCQglrTFk5TPjoa5Rt7RY9zvElQwfjO
kMCSuD2K47ZTJgYNxyVFHIaUJ6FDIaF9BBmG2IxgO+zPRaoe5GjRpkc2TQ+EnVuj233C/h5vy/il
oqAG8CI7/8fdmSw5imXr+l3uuDgGoh/cCT2ol1ySuyaYtwhJ9AIET38+om7djMw6VsdqWuaR6R4e
ahBCe6/1r79RirADN9Hsjvkfrg/JJzxG3da2RlL7XR0a5VSSQ2suBsSoBMMol5AFENpP+Yvokv4M
Q3GMq08wK9sw4fsiL3taco9l1mX/wMps8NMoO9/OFLOA0CkwMQxJr4sdI4mUwusWyAfv1mMBWJ6t
0KvibREa/mu9WJ6V6Om8Pp2y3uJbuBNVz5B8HdokZwlDCck7s1CsaiCs5ZwaY2FOQl77fD5PeLvh
9+5gD7YiZeQ7mA4UZKEIFejJCZZuObNSgI6AXM6lglnPUty0bPJhHQxvZWDa+DcFSBi9YT0CpROO
47QCw/Dd/Yc5MNAtIaOsihlRo+f8CIHEmpJtWdJIWNaDYXnfp9YLKBbpSrD3HXnOX6lXSGrTT4z1
vplw6Kc1OxbbK0ylXxHSbI1JBF1j/rSggG6R6+BMyd7bYGyDLddhAKN3TW9YgoAhEaKLHkOWD92k
4Gc8DQSCwY1N250wosSGKnHUPWGl4WNhcjbgwTQWw3fyK6vd+FKSBDyEmHZ8sc6bhGwpzeddvXpq
uR5b3ygSngDIypx9STVmImGLtKEoZSiqw75969hTxSvaHAOXSPH9Cou5KpddLLE5vuGp8yR8Kjnm
gXDUqh6xI9Ro4zttGuYz6SZ7aSatsoWLCOrbpPPNSCAwkTj7Vb1rZpue/DM4OrCwME+TGWrj+kWM
By5qW8W05KgKoV0+juyTsp23C2ArjUcT1Z00eyHoS0faj/PGJp/HMMIB0V6Lu52ERViF8vHpkiOJ
wa5/+YEoo3yrOg4nqNNtDmn8AVJKgU5mSAqncajpixhTkiA0s9NPcjT3nZ+9EfL22WKOoduAVnR/
mEW9trKjPoNmLX3nLp9d+0AuGyDLREpKMbLCH2b+ODCAKPbVPj7dSVX+HrBPRlaMqz/JMDDdMbwK
ZPexGxqHvMht7sLujx7L2Ue2V07KR7WfBZnDbIX/ZoExb78S0rQxC+ViWqRfKM04ftgYTBI+82Ov
uJUe0O4ys7KenHSwYxeSdCMR6hyDRT7ckcysVsFTTYAriwg/cfPlXdH3OayuJNIZwyurrjcxdXHY
5vCqO5EKMyWzRtq6g/NVqHNgdDTiCIXNEZTQuenLVGxejROY+0Di1YjJ9UwJmlo/3+pmf+lelKkV
/U/uDmHxqGxczIJR+v5vxiF4Kv3zDveX+/+xw8karkYQl7S/809/2+AUuKzGxFz9O1Ho9+aQKBKm
vv9QTv6JXDQRWRmNyJCWmFz/W5pKHvV/2OD+OHIs3/8M7cj5zMzySm+C/FE52QB/aNfIyJJ6jLQE
qBJ6jMlvRnBqrZPViy/nALteaQxbpF6/Ji2KR0rmSnaZlQ3371y9QSB8wlxsMehYEzeodvg6bomz
Zmfqy2MqI4uydQvPT3fMiY4mkrX4HJ+1G7eaf5WPRdyG0qvw4IBClMoomvgkPIB3Yhv9RR7ekECJ
aFOCigjusKnnNXNbpwELUnyj3NdKHhWjnxpUbB0fDzz3zDgwXEOlwHOz03bSgiAgp6Xh9+YVLlXh
YUzXk2K46vEE7K82ohFMK9CfKbfXO4TIdD7oFvINfn/vwi8NsdgVC8QmmFDyZTlzQcDv6/IxxxAS
6P8GzFNGOsuLV9e+yu7eeWYZscc2Nxc/zRlqltYZbn576EGv7NyrBezDrzZ0lwqHX+LvDOapSKi0
DegrmkpdZqygb+/pcdwUGJRrLuNg+pg4m1fuyK5CApR+aJkTSVGJiGjNdCO6a0H5ejeXV2NdmxT3
TqG/NOWp17ZquzXjr0dvS+2yfKEWj2GIJeEd4xTdy5YwWeYMSqMel9TUZZ7lmCtzV58eJ2HXQTmC
lLqHeLS5HYw3BPYo+W+HqwfNC3MT2Xkg6PazmkL+Ivoduv07xLTubeCoSF6aRmaRGGnLfqvvZyvi
Fe0q0FZtgECQmOAp4Lq0sXK1Nbd1p4phoOKoOdmJw64E9wxOZRCv4tXVj914NfkigJg7rSV4hu28
Tjc8YoOSPIVzLX1XCfEt3R2dK+51tzwo692NjNCxopWMMsL6DFv5ul2RRcyNdMMmX92wxyO7TiJZ
6/aWa+9k22P0jP10r/X4w1rpeQwQCkz8YfrlpTFkXoxhySE9QKRW3vQdVpQXT8Dx5mZSHWSRwEeF
AV5bzJty9XRm8ktVrcpr78jxk2vgbiXfiDxK9azOH2Rpth4xUQy8uHglyX6WYzg+2ijrow71RPNg
cN4UlXenwMgDbVG1W1G4eqJW3BxFc6sHgSjmxBDMJ1iEkD+vlR8gG48lfzQcdGmKbBwzO4jGKh4Z
u8/QCm8UE9nr3/8BJjLEZPNdurz0G1rH744tGPWR4mhG4XS5fxdWFzIfFPOjpNC4ap70nrv3ISyg
Ee+qDcpmbANwvjQSv5S3aqT7oLFbHCc6Wm8SHpCGwD9AIwa8wkQBqhajDqwh6CJ9tP7PZeXpoyst
pQNGX7V2ojb+eyxAvoWZbrVz9U0IU3Y90oUsCF0EcNVPK+KGYFXf/OqUeRdL+9hfMEuFQQgLl+G/
zV9v++cS8pWT2CJM38k3V/PH1/ETMhpVPD4JDyyMfvHNimbXZn4pOXwYhWDYDn7pkKM0N7A/fL5V
AQEHvTVuGEGxRS+umHEQFErNKgBPydSwMWV7doypa2XqW84fzyZ6JD9Gq9Vqok6WlBWK57s4nvvt
4m31dKnYQZmeLiYNVHiDl2yY4QgbyV5grBGuXDlaiB74hYPkpl1IP2rUp9xBjyYXzyRqSUb38EBi
0sNo8Aqv7Hw/X6JuIFyY5ng/o+KHV3FDoiDKroLIINY/tCI74k73DAsojXAv8KCvk7Ckj8hpJzQM
c0SlDmpcIgFFNKyJ7Sy4fJZeve5vDlPbHsJfgSmPW5wbOpbbeSR1EhbMdzz4lMYvcFO6+1ZOvYpu
pyvC5C3HIBftpCHPcKObj/rziJbdEgACxgx31WKZFYeBPmo2efKUnnKiN2f0qs0fvjE3guyt3ZDa
EJXRda4sCKZblKuc1D41GhZ5pM3r7dPvVtfgEjQL47V4QSsZonWjJKshmlRhvNaxrpEGGVweh8pY
DYWUKg1hJlaRk9HVi9CeL35FiO6KZzj9NEBsMw94sso9qE0mo2G5xeRpON5rHLD4ptHuMU4Xe++S
7pP6P5tRJ+uTDQSjKNDzGQXSv1K+M7T65wrqL/f/rYKCb6Jomqb/gzb3B0agIHxH4PMPj7XfSyiY
JHiyTZw6UdMUOvvfMAJJlHUDcrY8FWD/VgnFc/0PJdRvh67+pYTqlUwyWqVtiDlwDCylj+k76Ntg
jZ/6Hm3rHX9A4ID5jCqhkl506SctVpn0Vl8Hu2YARoc/f1EhbmXATnYflaYFz+0H91tYIAN42gpn
7Mfdw/z0jmXx3XvgVKwHt3f4GgqdSeKOmERhIXlx29FF2X5J3UvnnwWZMqtz0lW8fWD81HmwUmOr
De+MiVInRm9hbpI17jjuzFE8elSbYbl/WU2m4rH1rnkqK2VpVSExlsR0W9XLeGw2nX/d5ku4f9ZP
b+0f2xsrKx9+KABkOnx33w1d1GMrLetdueNDUn0RP6AfxyVVzaPAoYjdIVXsMn8T2/ehpr2uA5h/
eR0OOWxx08JOUyFOl+yWa/iANIiPOoDgZxthtHvut1IobZh+N9R6tU3eShWD6FFsuuQu4uRNeOVz
I66ksPYeXuU+vPtipMMEBTbZ7AkOn23T4wT4/jD0x1/+3EbKMukPCZO13O+eJ5JwSRd9BeVUP+XX
+wummyEQDgSKSXs/k3EKk73ZsVhhClYRu+2josSmaco6Vh3waDFD0sgmiMiJ6gUPvJf2p/8ZX2Ee
TEToLHPkz7p2ZqzNHlHer2O8fFTLCx3i6+jxTaWN86Y74VCkrrNjAwY8XUm3ZEkfmFJ+K/txynu2
qDdQ0We2xNZpzb4+VYQz+kGDKOnrfT9PdQ+qYotlKZRzBgAVW9bkcKb5AgwkmRD5A5hoqrvU75hW
yq4+wuoJsf61H+KH3MzvmKbWoAL1AVH9gxSj2DwyIrNn7bJF0xt/ae32qW3xSCqpK3EVAs/AYwSc
/VAOgRhSYSzvcFeaiLZdptRNF1AlKic2o74K7tjv6W4Z2+ImS4+dvjUocUtjW8AE0jax7j4pgVOu
iqdHCImAyrMSnMxj9ND5kD1usMcdqT4YxE8R1/QkEg9ZsIdxdVUjvdH4wy4B972xRcgej/ltzSXK
9XdfTj7MmLk3VPCm853h1g4PU1ni7K6l84xqn5qf4M444PdPWISTTfjqqSOeQhPvxTQMcRwk4IBm
Pefc7/JTLrmmGpkuv1cZttJ0XKfuIx/9imZkfNJ7L5Srl5oy4eQlXRJlA9dbDKm+dbviw8DwdDA3
6H0WaKHmZuGpb9pK/2KS8nqHKRloblY4Yh5xsfr4H18VO12NenEygY0UAXt/cpHGBmEbG1Q3Rp1e
vJsChl+ItN2k34BuXK/g7hCo8JpS5tcR1Wu1+s/u9gGV2U1o9umg2Yr+5V41mZn8mcAoQcT40/3/
2KtgXBO4MdMUfI9+URF/26vwQII3aaqmifMQD/oHns0d2KfUmSJNIiRQ8D/2KhXvFhls3NBMALt/
i/2tTxTzf8Kz/zh0lFR/bvfNsWk1pbo1gZIjSbjn5D9KUyQPBhz5GtQYvSRTKv39NuQ4R4yWPpgv
inmqMpcdnQmi+YkBFxoSzAOIG8tt7IgQGhp+N9QLs9H2+HWq0mt6bdY4/v/I4HCVQNNsXWZ4B7w+
dMBA+rsoYQoKgxgabxc0BdKXkMi4aWSH1sNCokHj1+3F5eygz6evF0LQgGlbv/VfJqVpFpXr6f/D
96Q3nXSn1Vaf00wv6zflgDobwaJ21I6z9wqWIjxFj0nWS7brj/d17vS+PpdTp7Gg5rnoZBEZXRVH
2sx2cf9eU/ar1St8TkD+vtyTwBzrXp+JUPgeffCc7RWsmZX8Rcqw3y1jjI+sVN7OsNsk+9N+wN9o
iGB/Zpc5jaHJHv2otyY4SZn4qh4YyuD391nE9K1Gs14SU3QZyEv1njM2vdgysNQH0RMF2B74HzPp
Xq3e7tZp8Zk+nDRxB6Tvw3w0/SHBaiXb3280TbghzJYGtObZeJZrJ0shbpqHDqEwY0Mx6PMemY6d
NThLmSRixCDKoKB4X2aAD8Zkkoe3axJNY38lEGa7KYYJESIri37Fgi6F8J1aIuyeixGRZCJv1MG+
H2UpKuC7vdYpLFT2vOwg7FQ5iCWP3SPz8z06lOyKOxzUvVvCHmBCiURJIDsZ/SRCSiTL+H1YINAl
zOvNiEkrrqW4+FjyOP2J56g5Tbzv0CRpk4Zmbn6rpithFETSAXYgmMgkditRv/e1+7DjubRUzwKE
UdlNFFcjNxSOgZtf7NItXkXeOL+giT8/rkFKr9fiz5qdAfkHWibRGSuXwCm9CP8uEuaX+oeErsZj
nAKXCTys8vM1KYOn2cxDDQwUhuuh8dbAe7TTLbaVNNreIo1OorZIha/05hsbXeOV0KtWSGtn9xaB
8OPJJ8LriPJOcaL0DFwDrzY+LODY9qf49v3J+2kb2S5DgvXgU0qb5c1S/pUlP4bMYEln4UiawEq4
eMl3BQziaJjYzjvcY5NlHcg7PPe3DDnlp10RQyoTwvqIAxlo6vERs/O4/TPKT9/N1cdVYvZpbh/s
XhNTs3PzI9+eybITl/lxxGnWo5rBqOSdsA1UcLNP3c+Pyud0J4j2AuUMRAqYC1IW4po0hVpAoeQ/
YgE85PHYOPSYko8uLH8KJ4nvpCw0L9fA9Mk1ON7fiVTIj0I+N9bX2+mGeQWxVtdDQohW9aqfpxP0
OUM994veb4r+Y1gXMjpxktBLxr2IZt1ZKGEWeXu8JVcH75Gkc7GDw+7nSWxJbT8Un01vtpmF/SZ7
JW4h4FFTqzcJy7Bl/0n9CTNVVl9lpkYy+/Y1FO6OcA0G7J1uyftDfS14RvZ89S65lCOcmDd4FSn+
KjPr8dK9wNDdCifiwL+bbwC+CQhE7g6RYvvyxN2SOi0slrdt7zc74XU44ibjNUSiRCYJ9FDGA4ZH
DNUINllfw3vYAY0mAXCMO9kKg7FhNXt1GGqFcVRA6+ZqxlTVjtfVYhIu16O9MnP/YfCRd1pWEsOB
0yIQpaM7BTzywRVf1TF4ql6HmIF4UTG8CG5ODTes8OZhICMcqs84eKhWEtYXG/acovr7YY4+riKZ
jQYly980cykwWiteWgLk/Wlsf4GpjqJnCyeAlf19eE1eGiMcwVSYTqb5spGYN0idc1OPo/LWVd+z
m+xMcXamOL9+Z+t+bQRVqPpdJOmY5kvr4vlAB0ofHYr7KWi+dxRpQQ2LcsPYXlik/BRH0iWji9s8
myb7Vn3oEXl4JAM9psELA0OE8u7wkS+hIPUnMMF1qWAqeXFrYCbcB+CTM+TxeEndjvd3P+z7Lwrh
MYdDeII9jKIwcWcDohLHkBzV5yko5oba3xr42rPGLCDLO8SinK7b8fsSpWthk+zx/5EUVknrctDZ
Py64u37B+vHlUNsBW1eBGt5OSR70plM+FEdc63YFlZjJJ3jVTU8teIgsDKSEHOhkqgA/QwVDX44b
hjZ21SJ2suwvGDEIz3GBNpFwKE/TlwNwk/K8ewOSgLqX5so8idGwaCv5ub2J6Gfxja6gD2m+1v6H
E3YlpNkwdmcEQGr/i1IF4OmfCj3lL/f/o9BDkYefCApASArin4kLEpMkBa26PolPZJ71j0LPQC9u
ED6v/COI8o9CT6coJMQYn0wcFvXZv0PZNf+nuc7vh24yQfqdsvuQjKbXy7gOcmwlpARH8qL76W+z
CHXixHdSEGw7kzruTjLrdUkcK+QfV3PZFubmhqjTDbZWU2rrMM8P6X5KBEzW92U/b+eTpUPqJftk
3Qbm9LNTL0tfDC4RZD3gVnqtfX2AJQUy2gY/JS4Pud1+6G+5TWMYCE55uEbXCONuGz9dbu+V/nTr
fp7sJ7AW2HZ9cdGg+ck68VL+FUr8EnP3ABvlzfT76YhvI4c/TQUIquVLfZls47Vly89VAKndy+ZC
tWL8o3Tt55iwWPcyAuZjQkD7gyFPcsoSXk2bAFoezVFdCSLucE/9AOzSK4xa1wbreDbJuc9m+nyH
/ojwhdyFLIr3tIZR/0koUyQbe3aI2Xo0VqqwmN0Ie0wbd/gk3vfBYo6u8ahil+E2sl3fbGDTG5x9
JzlnPmUX4nRz1wXJd+xcESQ86IA9fVc/Vvc8lEhVC/EfESH2xd4Da+Pn/LJm9HJdU6rNpeDuSdYZ
RGWDSG03+K1de7IlQTaDmLaYvt8lh4nS3bm5lX/blhVuKwFlwC2ST/I8l3blntJmNqA5gMWH1XPs
JNDPWn5McEnMzo0PKeKzNeevgy1iaZI5j8bFXdxXot6dynSUTJZBxtGBGZcxe52Ov/KvAimPCEqs
wr4h89GpLLGUL3xZiyb/v5IS+j0p3gciL3BqR5J0ca5YeYuUhESzzDnzjFYc00ZhPtcB1pfYTlkQ
FW06aF4IsyW/m6fL2y9ZEwiZ1ToYuViNAyN0NxmYl+t22fiNT/oIWyeW4Rb7Ml9vorOSuOWDXXTS
Lk7lQ2d96m7TEzxoKV+TRP4R8NDL9Jtcu4cKZ9yK3y7raSuuDtd1hXBInl8hjRhOjFhmukM5p/Cp
EYOwV9uJ+zHiPi9x0nOOgtmdndkd4xYMYibOK2OXm13Z3AjrY/gz001xmnFNWwmxWAwn+65kC0HN
mgyBpi+uH4cM+iBbCqvCTqwXaDXTzBQ0zJ9M0ExuQ2jor0d5UPxRm3CKVbeco7XiK7PHIGGK9+Tt
ILaFx+JFuA33mQg5U+VBYFuI8p9n4hQ7YxA7RDpx0IaD1mYOd0V/BT6DuSraPJXd+hMD9ekwvLKV
aHA/Ek7vJ0J4nmpy4ZGD6cGng6wdDpNb0U86t11CbikEnAsv/+6BZG0pKW2NN40SkOFHab2XFvgn
f/ncTJVTvp+UxtyaHpHBhjO9j3pNdCBbMfljkO95KuaT2+obFRifH2wKfqSdeY4D7OLt6SHg03J+
p3PDtcTvSKbwFd4EvA2cLuBwbeZ5HOgEufHJ52xW1prB23RNO/Vc5yqZ7kZnw0HAOz1x+ituL+wJ
voPjJPDoQCo2oYjcjMjE9cP6ZPjGL6iGrJcPvPbt0dOtj5C30HqcMvubpFOub14/7wE0Xi7RihVh
uqQ4pumuaPUULmk8S53pRMRveEJxGRPMoyGKbqwntSqzdH9g8Jo6SMxulXeFOJn4uuSQWDgaYSm7
Xc+Q3nqSrUcjwBDf8BKqr2GhzqHWQjZlOi9w5Pe5Ee40mwbUanaXTX+cYXmB8R2+F3yfrqx2iQ9S
4t6IObLy1rp6SPA03rnCrxD2Zb/mw8w7XXU3nSSs2izFNY4wq7iSpFOK58JbHytuHaR+oapha6qO
qKTRtfuKBdwi+hbN0VAhLst+pMxHcoPGtt9ShGva/e7X4Ky0iU2L99Czf7mPZ6HXbXmAQIy1Hd5S
H+3jtX8qdvx8EApCNlNVh9d+O8uEBVzu6zNHkoV3c+JI8bhhk2BQrLkXf/r6QtHsG3g/YrC/gK2t
W+oXyHIxV1Ym+ZyCp7n8VSqpvqwCs30rSd74zu+EheYW6N8HVl3VkXzh3L9qVrxX/WJBEcyfnsZK
OF+OzatwmK45rryVip55M2yEo8QV3b9Il8J9qnea1fqJ4n41JhSfhomVFxbQZ60/p9l3iXtIvxSR
lh1g7WNKBJJ7uH1qQaX7M+SEHdRwQh1oqtrHVrWHUGBdS9f/ycAewBp6YyZCqij9ijT7F8DeVKP9
td77p/v/o94T/wslFWIN2cAOaFJs/EFU5Z90dCUKgy/opv+/1pP+CwtoY4bPgyoa1Ii/DaD4J+n/
JZH/ewRVeD//jOj96ZgVjuD3Qk9QJWHMqzoLGHeQ7lE0nmqEIszvZyYEydMpX+5hsoqX2pnp9cZ8
VJ6Jqe6Ub4IRj27FDIPQEDBrkF6Td9TLfU6cND1q8VCAw+khIBKAn/RtqAK1NPIwfxqfQrOk8iD9
T1uMLRay5OEWHdNppB3pJezL4dCxDevzqzy5Lku7VkZd8q3ip9BHJroTdBYbjH2zczUakUlNgCeK
yDybRudauygyWdOgBTzbtWDiAd22uNqQOgshZfa0dIInSVzUvTFUAwzuqnNxn0+LKNIVrOBY3XeG
47v2RMeDH5CJzg12gi86xYsW3CMEF/N0nBueFrCfrIv1JRIkj+LTg1S7E6Jmk0e6uUD8q3mKB88f
XpSHEGWLVSsxtFc3I50UXwDRMbeIRTEYKH0laDfDC0x3wb8atjAuDUx/rxFKBlvcz+oopd09aLPP
pNun0GVeYcUvwNTefxlX9tJGEvHHm/rCoXqNccpuD2mX27fLYgaBT6wWfeLImJQNgYKWFN9h5VWD
NnPBWhtryj1d9NVYafFZZLaSOFNGBuSEsyG7xvNJymQmkBP7hE7CKYgQBxjItNMA/0JM4KZ99IZV
td5vGgtjClKVqVz3wokFv/WBHowIIYFwuk+3XBdR7qhwaFkP/ScUi28N0KtyDODa/pws7leAm8bB
KsoZ8WO4rAqG7le8Pm+Ye67Sl8Ej0Wlp7JOQMZUXe58sjb68Kz+UN6LVEK+i1mZ/cB4f9UnZ6CtU
A7yl2NhgBPVVIYF9v57gji70VbqkWqxPOmv/TuxcnI8o2D66AF9hY8M++whK3Jk3s5cSgfiw0W2f
msjtvfwdDwrJnmwhaGE8M/xJ1nCPUhqOKV+FJoauRETckJHOMUP2niEFgFtJHo/EdPTx084SOHGu
1kQPKUoXT1t81a+nKw6Qd09B7N9G99343nyNTEzl0kabCCLMK3ei0sdIaoODaVh/NG8YXr2vrhYN
T2zvuZzml+B5XFx21/f+9RmZtYcWGRWPi3DawqX2xL2dSaSNmGF+Gm2cTmdO5U0Cifx4h3ajiMx2
EaUPZAO3s5cLsP4E+7Vu1iBMYfeX88NIOIq5EyWfrCX8cnGlhdwtk6+MxmawTIoAwL7OYtacqV6c
+bguNr0zU7FNdfSEvN7lFc3mtsUxWYow0TNW/KiUmJvYiA+F6PYmv3erbjeF2hUQAj/1/GTi+1Sj
sIK41a9Vhwrmwido/kx9LGglREZssyKsOFeYd1Cr706HSO1h35hI6yvRp30oP2d4f7/SzUjPVfpz
SXaF4iHbIVoa0yo05cOmgreUQPgm4TghIyoUAjpc/rRpqOv+tVwiCIrFSIWNFLuFQITxsH1WIU2x
OxxKqMG83/v4xmNAMvPErcgHasETpDSnFvfiUXPJkfl0Eda9F30BwxxMVTgPbnzArNgQo6mlPhNO
DtetclSAV14xRdC+wsElmI0WYjb+wK8j7nmFPoamoBfIPOrfyCSm5JtWEuwDKYRHt3p5gzV9CXQ8
2HD87o6A0kcUUTlu6iPCmBuBZu0HIGNoggZe4BTJ70hkipnzfnPuvuDd6qkrtkjQ4sJQFiS4aYDk
st16MUxrey+KjvJReFCl56i+sTT0FLzcEelOsVKlhZPA0kyOGPOuhM31PB769WVeber3BhYSDmtn
wpgc6rJUookyFlzS0KGM5w6x/vfsQ5nnS2Rx5PEC7OMgwwtCUBtiB8zFgquCRQEU8+Ef/anUJS/L
pmeXSZ30W9PjcrHHluYfMbFU40eHTQt+jtegZ7ivOaziIkk5IZmyjqpvoGhPbG4y2zH6SRycZGZ4
8vjN1XvnGejx3riFfSzSkHwyLQ+M1eUb1g/1mbiOxePod3YD1wEnGEddpqFhXd2HP66vkvP1VXk/
x+7mDYerufyoiPONrWh/56yKmiPtldXFNzelb/QbHaC9CnGbGJLdFcjgHaOvccmg/8B6YgHY7/mE
sOs06+0c4r/xOMxAPatgTmdcOXf2VxaXwskICrq6WxhoOC11Vfg1Hh52hNXeg8RrZE+JjQv8DwU+
gLtu1+57bf/U0gJMBZSU6tBOTYYh0Vfcbw58qmedFd32IKiw0EDiFwAr0QNebOb3uXW6xuiqVqXs
feWf4rZJw9befw1wLFgnQE3xBr/7cCM158eYMQW/rOSN8tGsr9tuOTi1275eVv0Ci0/omqnXBGT4
uU9/hL6GtFKIKk/iMopqpBMEI/vlVvyFz3a78ai9Sj89xOEAIpf/WLZzPv6M19iJmaiTBoSx3N+U
bMzG61TSsPSLXWjSDXKxH/STfnqesAtfXVnkyLlLrck7haxB7JoL9jD8/d9xPyl23V6zY79tPrSl
FF4idJavimzDAKYZsdABnCEiLHK3XVNcNPvbnrm+VR7Ng4q9YTGvPuI5R1x89PirD4s+fHx3rL6j
PTWPbKEempTFuJLOefC3ymxyUa3bjN2Gy7KPtOPUQcIBgHKxxWpwCHqa9Ao8YrTCdbk2fjrFbnYv
AHMerLl2KWOwZJ3rzsZpCklM52lENKbWw4E0DLEwgcM4KYBK76Bh48S19KM7tc9sg7NNWhPoN4w6
m8oknFlkKEIMdU3Q61MCRDLBI7fNoH+e/lYOqiQWCQdqvg+sz3Ttgjt+hKw4P/JWXmaUTdm28qdu
V3DTQzc3iCY0X2RlzRU6BndnncKRc/rVWvfiEbEkviaTdZfi54vkCJ0Gio6xli0V54iL35Q2Ele7
zV8T8TO3jz1+gFOvLd6sM8IYbavB/+WV9tElRAIV26CODnnavd3COZnr4d1uPq7AgomDcUc7OsnN
hm/qJiyTzeKNQRrVzBaDKjqmrA7rntVhnoYSM6nF40KIHX7B/9l6BpgGIopzcxLKTU3Bv2iE4CT8
s0H3X+//WyNkQlTQ1ZlmqL8ynX4TNEgYc9Pz/EN890czNPuvqW9CNzGTsJJA1/c7wwG/uxlaB0NT
6MjEf4uNRyYO/c5f/O1+P3R9snD6fN+ledL83/8j/e0RF/IluRIbgH37FTsIckNTKXFS6uhZBGhT
vMnjKieSUWr1Lanj46DiQjeUUPfhoZVvBeb//NTiliPE56mOEFuCniwIX7fyRyEV4La7tWUo5vhK
Txw0YqSK8yhStsz4NKCGN0iLWwrrWpQ+JWX0KsZqTJWGmfkRU3hliCoEE18cUiPKwutTAIy7retL
keB14qZaR92O11NSkYu8KArwY15E6TG8V7GmxJSbxv/7sa6idI6dxu52a1cGTKH7umgOFO8xxQH6
bPnUzoQYD22F1X1+YeCIelvC9VlgZZtp92m3iU8xRWJjZ9+U3DfAysK+rsfTCJgGU5FMCYKenEvt
GwxVDY8TdEFNC835vQT63RVMy5vCMxlDN6J3zYmCMi7kpgzGS1blSyHN5jORDZ3YHnFVlVCOb/FL
Gd+8amjWnS5AXfK621JSo8dEmyBlhlpuJBThdoFWJRbKXHzr1Cv1DYOJS8xYrg0nnE3NwvvHTIaU
dcM4iR/uJ25xYaedGO8gIY7ZojSr0teLK56G4ObAVn7BPZq1cmBJ+hU34BE7794j48TWjNmOijaC
GiJDwjLhLJxFIgqXU3VB00UPAJPCnbF8vdxXzYa+8PNhb/UQH9epupkm55L9rsyNYUGQnWZ4s18O
o30RdEB5vVfIk/P0k7V96pC97uHBqmhA5ch6pH1iZxjd+5HpNfyOW0vbCovbNd9664iXltsghECE
zgbPcsrenE66tahECqHaQH9MPTlcsP+r/cWaecIQyQ4OlJeuZr0daC9IXeUVthSyKO+25N/w87Sw
/nA1QSGnEdG3b+/7n+qEhp7z8zPdoI1QE8yhQACYDVb0boCaK/xXWm/MWXkKHjFgUGuT+eAKwTR0
4UPyS6QhWu/XiRsK2sbDPD/F3YVPYLruY0fYlN+XLW1xgC4cBJfd3brD0/CHqclxILBP45/JCN3K
9jwEr19HzmYtJ3x6wqvB6HgV6q/Bz2WLrs0jIofaabrQndtGgrnKlJuarrPfKP1oqwJmxLx8SPoR
8yHr50A5HsKVxfAK7oKF3oS3kBQiSirT7o7IEvo53EpedsxrNBGbpE5pU9TB2fcHb+LGTmD19NgX
t1xO+9OF/5Ou6wrhEEzPRAdKEYFHJadlGs1QHgFA4ubL+Z5Y/nxQvJJpwNvbav+DUn3FVC2Ypmgk
wv/6osTkDAubCYSUwmwuh0hIeAj4Rhx4EaIdsQ801KDyE8b+hEjKesVbNw3RHstszQXPTbnRdGVM
1urMoR0HyHJO68PITv91EdFyRpO7b3mYeMDJ2nyTQXzVJfLly/d1eVk2wXQH+QsMtO7BTTH0sf7O
q22jjqSagTHAWXShyvKFKRVfGHbZ2VSeUNsVa2qV7VFmWjHYD6fl/9O7N10rFwq/u5/7pf/f3J3X
cuPWtkW/iC7k8Epk5qj0glIECAJEJNLX34H2tTvY5VN+damPu1unKVEksPfaa805JtR03sPI/qLo
XGtcRZQB06A9tGTduS9zBMIKRKzJ4xM6EyO+Z240u7120mtO2cnkRlvcY4iTOxHML0R7XgLMuWSL
MIbKSw+imy49KUQj5GfmnUwbHpFFcg0MropIy4li27httTn5K0vzlXfAS19m0B+aaSD2jRdvm/wx
dmTmZLgk8mMmHqSl9JgsWEhLxc+JNdgXVO5XW5rwKvQ11HWzeP/2GyQ39FLuNJapNpK94dZ2BXpI
WFi20XEfbbtlcq7fZlHowjorH1VmkYvrLSibjXbIDZdnfxG5Cmcfd2af6EdjiA/e7NlM7GRBVVgy
4qH2yxzz2D5hLY5lS8BD9nUZHG2dIUrmCr1tJRIOyD87pavayb/SVeNmD+ki5BBsEHWFIYctbkAf
q3tVg6FDn0JsagvdcJDqt09F4L3DndVxHfeoLDo13c9O/+Ues0h9wWSfOkejcKH++OfSitrrF/Ho
r4//o7QSf4MMPPWtYQRj75wUot/Fo6KMNBQQAqP+31lf3zUFuq7ACBPYTv9fV/qDpkBGTwC+XtBE
lVyUf6MpgHr/t6XVnz+6+oumYDYYcl/POvI37ezcU8qD4LgO60tmh2iSy6Tm8pWfyxKhX/oxe7yt
UpQx8uDeWquqkKVPf4MrqbzO8BRmXtrsc2KXGLIqr7egfqjo9Wzlx3rPcOgreRacaLDRDdkAUphb
DtdHUqYQXcqyZezV7RNHjgyWjPQZnRmk7GfTxXnhKm3Ttco1m3HtzriG0bBL0yVdc22nXOOki23j
r767v9ZPGb4MAVWTuc5F1jfGV5wy07C1ekXeCPo5i2f+DZVA/HhHMRCjHDCShw4dgYCeQEVXgESo
EjekeHj4UAEWoFlfKfN37TTNXifk5TTlJDme7jWT68gxduZhSiu5rmOXUbkbI/OaPs+Qb5swCuQB
xx4aJmNaZqkM1L7NbRm/XRflOSLSZaS/bTy3b1OXezqskdXBZ3KrPqdHKEZMi6kiCVvmwLmeJsdM
Pn0G2MfEnR4Bv2DJQH2brZNjcszPuDw9pPT63Ng1GDsBVXjEeE05LejTecp8MNY1bAztcBoH0IbK
IBDa3X7FebeuEgyZk00YchMhK/RkchMFg0E7xJEEjHcMta+cBIkSll5bStd7lmF95HqIc4xppleT
7CIBUBMEgPPEViPCjXy1NZ27QJOfmJsUdS3f5sFUbBmJOyM7Ud5xqftM+9Swerj3Kp1YQpHRPYps
hReMdkOgRw/EoRHClSBwjOZDveTr3R+rAwH1lHdTNcJQmtCe+23DP5cESxsCOVul9OOiwwTGoc3X
T0T6mfF5lbdZcpLM53I5FJfD3rxTIRBEwFLvA4kcSeBp3bENbnTae3Gui4+yhNiVop/sySUUyv+0
/MpEz65x8JMmndT/OIVKrHi/LpV/efwfS6XwGylRhJ3qBCGLwk8xUcJvU0Qqo2KNJKYJuvbjKRRa
DKskyq1v47cfRnLSb9BkGNMpfzDc/gV0TdQmLMzPh9Cfnrk+ARV/OISm4YVlxoCqKVYIFEOxc1KT
mZsS49JVyaOABBncdH1XNDr52tQoM3oWyHMa2sp49F3iS5XLQ93qNPEJW9OoUirtUNZwwZFLx0mF
ZPuKklVlZ6/URQ0MOyMdSuI4M6WUtujZr7O+8jkDHrT7RhT7VyWsuiCkax8JQB8qi/0kthTzHs9z
dYa1mYnMFQZwMjhmSLx3xJ1F4PAtV1Y57LJeuXEYTRFnw3jSUP/f5EA3rs8XQfXL5LK4Qx+Tb0Ug
q51TpathxJLTK3ipZ3aqgScLgaTv5RunYXVAl4D4IZJ5Jaj/R/SNAjc2APVLeiMqZ183Pb3yFoX1
IZ5tMlrC4SxHNf2aKdK2KjVv0ImvHMmE0+5f9xrfUE2G4UiWUUk/6CYc5R4DdmGohBwSy6kRn3z/
iuNAzhmngKfPYd3lxlZA/d5Ip5FDsTBi5eqFeW08GMAtpRxOT8hSdOE+v/RIQLRDd6GGUy5LOcKN
w7Zh1PeFKK37WfFUJDcB8dZ4DFtlVcbne/MlVldXv5R+IVA1haNbKZU7op+Y5ZguRCiy4sy7FnQD
kvRukXaGcrZY38kmUjnusLs/XzHOl1VDJTgbneZSyF5yHYO2e7gm4eqKjvsaE8Filk9RmHrjsI+B
teYEqMxChE+wDKbQELF+76iCMxrEvQ4DpeQIrCr/aXkAvSfWBYN0hm9ZP/+jdFP/piv2y+P/WI/E
36SpG0YwO3ROFqSfSjc8RrKqg6QSKO1+Xo8wtcomS5Lye1LQj12xCSqJzYjmnIhvSP83pRvxEn9Z
kL7/6EBAVISuPy5IpZT2dMbw/WQVQAcsqpxRVVcanKJFSMQ9f1O9mRLPDwjfJBopoNUuZ21H6z1b
h9w571myiUN7EN0GjjApOq7Wv7SMgMX6eEfFopVB1UtzIX2f0fGuF13/nNcvye7qUyaaTPY5kweX
ZY+ZjolmcXUBjPtFu7lFqyh7y7rjgP1eYGqkBrm5woJRbNF/GS+tic6ws9JVZU/azo6GA1v/3PT1
lUjjWFRe2x6p/tUTi02JBRJtmDn4mCvCRfqVjAFSdXEPGQ7ZVcqYtiH5DX8j8ygbPyIyo8ahwcTq
w6RRW7bNuRPnwKRo5sE7Vuu3hviE4gUzquDjorsrvsJcYIVToec0SCYPuUEf2UuxVf2bbS4T8dQd
GX44oyO5JhIkZiNrYfaSMg6aWVfABIvz6/VziAWn5642vuL2Ob+ehpExMkCQ5ZQZFiMvYMDvYNZl
0gA6z89dyF/lojetDjuIOSnZ88tBlwWHwIJMHK04JdAhHVf6RQchBf+VoLl4jf1HJ38XCJe2KILZ
+3RCjR2GIdOgzSeS1ancftff3D0h12Iw7lTedlAXfv4oPkuHD5pAiQXhIHvTT/Fa40DKvG2t7/SA
FW6e+4B36X9NDRtOzVNvnunDENS7epeWLrqHPnHU516Bk0lrcDaiz6QK+28fGwmhVGHcCToLAmen
fzw2qtQmvx4bf3n897VHRlPOFybC7K9rDzi8abH7U2/+/diIJ36Kf+cwC9gPvfkPnkOeI0386exI
dLwq/5u1h/X1b9ae70+dyNCf1x5F7JVckCHQMk7HmhZXfvOOvwxOp3FWXhq3In7LNWVH6zGoO1lI
3T5v3ocNHj6rJcF2VTCTpNXItVh4DTOvbh5GLpxSfVzqAoW+Nwb8ja1VJfC83QnMuEy4eLit5+ED
IiEyuJDYuf1HLUxh6Dlpx3dfM3HE7e7JuuNGyo/N3eHz1R3Css3jimJ+e64+1INCs0/A4TRnaNbR
1aQ1p6wKxVKugezediBh+EVgfff6x++R369uDP6ZyL4NB3lLOyZaJ4vMmFfnsLPTOmg5pF4OIky4
xhkw/PGlcOPgwE9dlcNtbM3o1cvW9VV+hx5zm8SvZM7ce3LdH6INJnkCJ+6xBamjHJBr8IUZKSBq
oesLjU1etmhf4nl9TnC8fIt/MV+69wTjDM1+7agd5T1Qexo/68fnZ9j8gXKk/7kWlyOKKRRFduN3
52yfrOJVuiKQJyEbWzaw4HhFub41C817uy4Jp1YfQlLgLla0El/ISdPmlyDZI3sBbEZsAZpnMHC7
8CPeXnf03Fz0qItWCtdjN1qzhGQd2UbBivpBJhX5VGFLuKS79LbEiCTwMmulk29ZP5azBtcAR08D
FZOBvGj+BjyUl0Sbv+PBt4Ad2DtEz+h136eFvnYr50JyNdm/jDWxagcS5ksiC5ipUuXd5yXd5Pfk
izUe1RrsHfWlfFJfsidlK++No3Hsnvin8YN2TL/4bu/xV0rY0DsTXX5N+Z7UhCj728KazEut3YGA
ZGj/hepKh3hSWE2BUxRqo80fmOyDNT0Kx/jLPIsvV5JMMw8HEJDUBFckr61CJ9xBSHHFfUQmk+7d
0QRU01NDVHUlnW4ZYlO6UvTi3i86at25eacVLz3hiyoFV+u6JUP4ziYWDRQBWyIrt0CVaUnkhtPa
oDE7kip2BOKfwqySVrMX4w7DD8GquW6+mtytEm/KA+sX4YTaqt8kkc4m4qHL5B0k3wLDGQ2Gfb6Q
DqWP+HVzX9ZLlY3WLhJv9hHGrrTJ/fSpeM9xY0hBfNmIOBbb3JUnC0iKk1HPDg0S8uv8Y3ymjQxn
yjIcWio6CXgejRyJDOoSaQLuSCLKGGxPfkl8kxr+SX1H7EQ8+4Cxy9Fn8aR4MxrSdrxHW8J1+xzh
nCCgABEjrJZHmpnbAu4U/KapX6uYNFy1t56EpT7g6KDlAf6ooXQugs0nkQemWLr+49sS5akkSgqe
o6nl98/bEtvEX7alnx//fVvi1E/NSwk7xaBJ9EG/dzP5hgyB6WZOCLsp5ueHbQnsK3vPn9PgH7cl
kZYrG5JCLwFj1b/alrS/Id8pU2X+/z+69ssZXddQoF+kqPbjcCFHSESzRgeYMXBPIiSn1mRQ2/WQ
yjhOaXDL77JLu7EC6fKk3W2sMxoQ0uscFUqITAzvKbStDDJGucuNZXkQo2VRr3PTGl6H1+IjG1Hq
f8VMcOhivuHvuaBqmRDfjJvrGToP1FEa09FKRQ5lnmZuYxfE3I8uZ2qc784Igq+zIrJoEHwL9EQL
YoJnVs2dCf68oHcoGQ5GIdHAmup0n6Rr9i3PxEFAMxonmOPcN/6tdm44owkoMjxOMk5brEb1S2+Y
G0G8JHwrnA+vYWnFg1s/ADpxJDBMhdsc9W9RaDDjI+FE+E+SzWyUt9Ld6Gk53jEdRuI6kfZCXuMj
euRdf8uuZ9z+GYASOnvJfD/ychakjxq1YxoksvPjDG4p464/Z/Dv7lSHkVDbBIc5w1Q1Pg/oBGk/
Mio91IfLEtUM9hPyfXCFICwiNOjqFRg0LmcjgEW3xmx9mHShxun2xqbdwmibf8oH6bl4bPyoDbRu
LmAEvs7mh+HmDjuVRieCHp+ex5zMIFwWV6d6NUkbvq94OPBWxlmQ0NV1SE1tUFuH1NhXBiZZem7y
r0vjcHI4XhDQoRpqdVBrk5V9+GjIbKnnyRtj7fAUraNzgZp1Zl3OFbF6y/EVjqEtP1/vu9lHBYae
dVQmpuHIwSutLeJWGaofqrdedOjLduZ5EJ2+s5rEI/2sIT1Ofank0z12iCWTpYWxYfUWRZcoFzxY
N19BPCr1yw7Py7gJ36Vw23HeshO0vQiWS6rzanFmjnldNNH6Qtsa+wKgrrTDytYs2kW6b8+13xOG
NiVhCksZ4H300C3omPBBhbVljQ9f9OPlgf4UuBFm3flX/35HccgGPhlzqTPuhS8t79QiHJrQGDCZ
qw2o4FBuELCifShtDNf5Kjo11DT4M5BQGJaA0fpVeIoxnsMnRg+IxXnm1MTiwOE2UHIvUlLpMluX
9vrVj6+BxPTzDL+A3ri0Gt719XhI3ioGsHiH4KtFz1OWxtf//2Z+VSTekenMgWm8ry7CvO1w305b
JX/mnKMc5Ff9Af0U4m6D02rudILb505oHFqm/yp60B0LxIiNQ3ArzcZJnJHizR6Hntzw1TOPMz9j
ydcvfrdNlmg++UVLONZ8GXXDFuIhSewZI1CRPKrUalxy8TjlEWq2r7pqntI2lnijJAkj0DQBT8HX
LLGxKLIfHlLIaLTYmGxKL7feH8NF/wQfyZR3XAejuRg7L6kB7JnWf3szU3BoIEwSFACp/4vrMmmD
ft3Mfnn8981MnILpBMhm0rdM5x83M3gvDOB+cIb8uJnR+f7T7/tTv1nVwL+ChJUmnitb4L9oOJvf
zlA/N5wxoHz/0c1fXCBidhU6ra8rPwYiMK5IdJjd/YyWDdKmYx1ujIf+4tAcoYt8Sw4q+5Za7VNE
jYhkNM5SLsLViS7WL4VSPt1ONCvXdGkjY6lInkaVTZK8ihqpaZ7S2brBf8eD2wT7kXgjNW58H26f
icH5BR1u2G+hxva6T0b1oM2WVUjlhbSfQOaYbpCqVrbIfEpBTygQ5oOFPT0lrG4FLvm7STxPJVuF
6YnD5ww1eeJGEMqGE3wjDWt/P1FgMKgBkirdYQBximYbf34DZPb6Wj/0q8jvNuIp6UB2jav0VD6A
0ooR+/PtdW74pkUHlJNV6iStK8SSZbR7Xec0xBmByOtK9jtosGChoKT0HvQNUXRq9OPZ7ZCzEQgD
+h9YyUXZE0Hkh+0pCzlGTODUZGluBPV2xsp7GZ/6hPNYXkaHULgwSBcgtO7vSenENxAd6ks980Uk
JsqWFd/IZnNzkzfbuiUliO9VImC3rmvzMCkxZzBxovnlk/8wTSOEVOHwI1+2er6YtQ9prQAAKz1K
gZmIipP+tiGwFJeTba0Y7OhCADYBFU1P7Da86clxMWu+auNrbJhltXUUxCltvqbfX2xx2s+BLl7Y
3oUbciqOZejNZUvz66NcoCdwuWSc66mpXIlYuWdVm8epgzlNo4SQi6+uWJGS46iCNyCFGZwqc0av
AyiP1uA0Tcmo+gnpG1ftZyg5OH5QPoiGU1gZWhaC3PDLzuj7Iy2mPleYnpVIc1iMHeD2X6YHgdjR
rd6KvPB0IeuD0I/E7WJSrfPEEjmE45ezyw8UFPmbQDMsJQvpk+VUfL08X547xWouaxVK+S4aofNs
s6ZlC3fxUoDoFqdEugsaeQMeKHK4p/LIQUTIJXeogKuSd6Io65zLVMQDwIg4U3pa65qVCJQEfY14
7aNFqhLafWIvu5HTB8LV8pEHfOhB/SZy/vETbpqbos4J8pvHcG6GDGUNOYtcq1yZH0O4LErer2ZW
YoWepdRzEHWstFiheClpRCy7gM1KW3P7mpXDZCmK0CWlb5l5CisCq5L5HbOg4BH1M0/CL2jJCW3b
ZCMCX2nSz/kBhxSHsc1N8pAeGrRJa6hFlog9H2TKbM6YvLts6+hZD7pmQ9kRSwIKygi7xnu/oIvr
obOl40fNvJ5xxKdYcTn979OvbqecpspL+2CcHp0rn99an9Lr0QgY61opLU3B7lbj68yb6Ku9g4cF
tc0MdZIeTDz23C6Q2IvE7dAocBS32hDpsx/3w7MBawmvT3yMXdGvtmASg9BrbWotBEho/9FP4wVZ
VMGFLM12JcIXirfVMnSvKzJIdtNlcwmq5chQXPTz9WWtf+OolOBDq9cQUGjFkxJo28LAWkwi4wqQ
aIKObPQmj/cEP04n25Ef0lowjr+zVwiud6GwuncYOeG2d37Hs0oItyZNlxPyPz3gjUd5ZTh0XOcf
T5NM6u4Q+G1DB6SWmvRU0w+B1hAB19TYpmKcuPQ2ygrUbndHwGg/g+EIAtkdvNxp3ThIV3Eg7ZV1
vBLIQ54kejTWoCTQUvduzmXLdzsna8EzPNm++lWgLNIgWUlrBaKc/AxDYcNyumThtAdwctoaPskW
gRMI/eI8lXxolI6kH/l0uRb5B87WIzaiQ/iMQCDg8okp/uG1MtR8juP5+IgPfmk6v/so8N7YRJ6i
79OWEoz8ZFGtZ8/p+bolkCjZd49AUT7yt/yxfEzO4QbpGdmOBulHSaBvJU98Il7CRgOJ8mCG5z3a
p8Bmkbnaka8tog0uxheBRs4rdZNX+5MvCt2dN1tSidEQmF4KwPseL9tE2XEm9d2DGnzxnuD7H1zO
FS7vKe8ZSj579UoHf/7BF+Bj+mO9MFBZUgpbR9Tz01X4rZ3EjciCgzJsUjQ+UGvxG3I8bgFzhU+Y
B3AVuurxtsoetIWM8RkrN0cVmkyv2YbopuI02m/Y4yc9CJoAzi+x9UZXxSK4k4aI5nBssBuOeoIl
u7KLOxthPWFwUBnKb8cd0Z4BC5o+W3Klq/wLIpstzRptIQQOLlnmLi9INaX0XeZa40vmY6ocappW
7IFxoyyQ9Rk+pppuj3ka25MZKOAl2H/wdhgJCp4V4T+5EiB6heG40jyRzlUSJFx0M5c9ystghJJ6
4AP1ns2yDwzc1rV8vOkrSTw37Ik9p2Ujdi+7K+J8ZC3JMpP9hqlNYtO/KRDsKC2Y4q9WsrMH8eZm
4NwwvyhuQXKRJ0mxB8wjq6291r+nxTnEqCMH965fXXxcHNj5X8N9/FFu3qLGJd7b8Cr7Gm9TH7+Z
026EEwZo0RlWklue8Hpi6kTjUmfWnVpeW3Qx4yIOUI3N0xEO//HqWEKDT66AOInF/kerZyLm/qU6
/vnxP1THyDvoyTDLnBT8P00/4StKxNfD0fk9ruCHVo8u8X/povgNbDg1iL4L1zRTIjdPRanxe2rC
v6iOwQH/zQSC4v2PH13+RbiG8WVQskGvfMVLq9jtWxUtI9VwXkiHOB4skU1xKbKYv8BasAFGQcVo
6HoryLsfrxxRr052NtgSkoKG/UqHLjZTlyFTS+WYRQHyBzTOIkIzqC71Wz3M5dS6PkAWLwiUXd1W
hAUNsTWMgQZ2jO4vmAt6H+rjWJwIVlfUpwTvZX3M8f/iS7RzfIyTYBtmf9J40ouROkz5cZ3dLqv7
YuabfgTpnO0DsfQT5WJ3CXB30zSWnftghYC3vgTBW0YP5M4xS2EpgDBFzSxykJe8xp1kuDIzVL7E
eKym4QrRfLYA6o+PnB1q+rgF3dfd0bwInbhEGYbuKcI09nhzxrV6zgkLXvRebl9S4mYIAQy08+CF
r7ebNX4gbJ/ICC25DXdE0Kipac/O06eQlVvG2TOJqyH8Y+1VKF3pMgD0Ej/RXVBbqp7qaX60Ms/6
GhDiFfKdq1PxistJK0ae9CJrd1pGv4115xk58aKmSNRuu5GvpIzIoEtKluZd175C6UWkOwFAq9co
Wm8QIkpyFIbXnv7MVT5cKvA3gotojZ679BGp1QJg3e3QYS17rU/ja7PBy7YTD4fPiC4XgrpxpYB5
vNsJFs5mmeS7uFxk0AOTfWPumtsighdjvo5Wcszu25RN8p6+FsRj3M5DeqhDzdLefq8vqCbwP+LT
2Crb4qsa8EaeELKo4Qo/YuXI8Ukg9eVK7p0H7q74Gt5pmDQcdAZrFjoj8/qWeL5Nvnp8vPBP0ghE
LmK8COSZhKbPzNHHQOSdxy4xz4vL4rbla0ET6fBEVmjPmcgSCDr//Rf2ZklEvWz39TEbYadYq93c
+2weTDmIPs1EnNOJ0lIXDnSWEO1kDRR0xfDSDC83XCyarDEcOw8N/DWdBtSAmD1+GVzIMZDoyMqO
Xq+pW7NzN/EiZWRuMP22xNNA1gDRTszVGGsXiLbxdw8WMsP+kTxjpizjvn+Fha8W78NTfkemQO0B
jrBtzwTf+MNW3Ovr5AFLy5qQ6YjUPK4s9P/14MavaXosDAuvauYhshlI7qJsrahvKvWYFgdVcWuw
3FDkusegEAluxD0MUli+vUXjB9MU7hkFTUAJW5eBo3qsGfHhChcezTInEqOdWR3BTigO75DZwHA/
60CFzhLZIhi0b+/EQauBGpAUQm2NRL3FWI+JudsCRFWMea1zZOikVT8LvZpjSYoGe5R3/+W9ySR5
x5RVmZRjQdX+eQwxZan+ujf95fF/7E0TuAMar0iTZsKqiWx7f4whJnAHZHgNnY0sIyZk2/jeuYEb
j2ZHVyd0xze82/e9aUKMMDgnvAfIm67+m84NsvG/7E0/PfVJHvSjMifPWvFeXkryIulfIILpuyN8
+EHOHxIp28uCch6HxL+LdKvz916jagNypQjYqD+GQ1bmnjYOtpayttwXJGL5IS3cLihzdK1z4se8
kfCSViZBVaEVj/1Ys6qtujQfx2m7K4jxQvYsRY/G1QbF0UlP9xE8buYAhTAfufXJp+EhXQ+ZYj6r
p//W6/vnUEziFk6/fAp0sPBZbCUitwSm255CghsUgvyyMN+w7GLyTid0gNIHZnbq228j/NnND4k9
k7nnCUiVjxxDhvlDcittVuxkgOVqDg4ZLo0eYGCIDMJLg1teePch8u495/J7x2yvw3HR13EAeG3G
hGZkScAentZ3S/TiW7kt8g9h2FzCtcBXveJ1ia/LcT9K0lpdc4pnyhBLKJ8lv9Po9aPz60mhq/VA
wkTXaRxT6/RdqsCzz0geeeJWb9TlY1MfSvuivjfJUVXQqkcQyIi4JT0jwtH7ulpB+WKfVD3dEjcN
zQvyNOYrA4M//XErde5XnHcASBn/Zm4B+iDd3cpVw8rN9P2QyZorwDepFjfG19j0ikoOCqQNsvlw
b3aoId4r3syS7lOud+41fUq0214wntPMGgpb7NhKYLMiFy2YS7f+aKjBf3pZEVhTDAaKRKQjg/nn
klefZHM/l7zmr4//Y1kRf5u0MzrkHxDiBDv/NN3UBGkS4uCTlVVi3X9cVpiJAvo2MebKvzs8vi8r
EzVSQh8oM4f9l9PNvxMg//DMeaY/ryq9KRhRG5WVX2dF6DTEo7chEyezSx+AQn7G+eXRiNia0L+X
mv5wMfvAiDkiDa3I/KQElhsXMOdzFbOf6fYpG5hRMtzTasZ4aTVzhAseOFhytfJa5u3NaUcaChed
TT+L735ZaMAY84SmZmfHUbpuBC1IFc2XNMnPY47pCtMXrLlX4iloXRnm9hoeWjRsZPhxtJZwLuTD
ulJ1Cs+Lj1ToOlODAk1zNm90ubEGSgglJ1OiTzd6LUQfhXJHBdMzkLZGk8O/lk81Kwz8LIwpymdO
NXD33VjHDFyjSWf/l+8KZgWchgxVkxGkSv+82ZJDzhzl57viL4//fleg89cE1fwjuvzPvVb8jRkH
8jT1u0vp+177La/V/GO6wv3y/abQ2IHZZ6cp/bQP/5u9Frz/X/baH585/vif7wpiWG6JWGiVL+z1
ED0Zdl3BPJm4Qd8u+8ueGUhlM4lrCI0UnfyDGLvRfSMb4/aUc3zSaTVxLiP0Z67Ld68FMXpbyvnu
HtNYvrp1vy3vZ4PZ5NC8FmhrusdKdSK9cww5s1R5cz/fYEPTl+NQyKGyP9/2vfwugFcQNV+P0Pbf
IXq4hiMxzS4o+1/yt+t1f6/wtJJ3Z0Z4lHGmF+NjhUuHiK/tERFvMJMJ5rIu+mk2ejT+8QaOK4yc
m3LTt15+0M2AOPGPlEqTeYhON+xjfItBKpZOccwG9PEv038TTEIARq+W5IBSyj2z9HpyRqIFgSAT
OoqGH77QbfvWvmEVbxl1DK0jYDPw6hQiYu3EgUA3MUY0FgfDAp4Yvk99zuGLuGc6YiJj+8mCZAK7
1JBpFY7oCVsSQWoXVNYSFPQmOmtBQgNtNm+CiYEt2iFsSoUDq76a+eTXBDCtg5HwlGij7VkxXmkC
v8btvAjolzG+Z+iFvLd+6t5BiLvhipDdYDoojHuJ8NjGj+1p1F+TIkCs2qpfxTvU9rcgPl1fe9Ji
7t9ctpF73XYYeYnkdDAg7AZHcWRffhuXV56RsTCfwgUZngvdbQINHsCGLE1YHi4v5mJqyo0kzyjr
fkvH1qKhiTv/AY/soV/Bq/3WrdbiRdgFON2W23wvYb/GsBUGjT9OkKvCj/BcfWIakxymMmgoDlqg
bvqDEEi0+qFDhi4/Ja8j+n4f5JkVfc4caWeclHxt3uzsJYcNE78i6tvl6259kw6Xy5Eyr94bFHBv
6jLd4u/nMJuBO3KYt9BqNWy+mDdNxFjbBTQeTrUy9rNj9jC+s0bjut7it4NKuDZ9UDVLxhYIhDsE
lrlt4EIuOOBPPcxbMPEu6SRgr7qdYDY6HNOHBwgniqW6w8No6h5aGQZ+JrCskXa24Un8fd7RWJ0k
YOrTFbUyiffieuriIk7BsUqwV46UmctJ8fp3ismp1drzTaYmK3fJdlirqxj8S2JnpiU8XA83qA7Y
V4ytwZkavPl8eH4fjKietziMw8zwr92UmyTNif2C1l++j6Nvyjn4J+GQjdyI5kXxC9LK4ATJu4zD
WcMhbeCwNnBoa3guykissqN+pjIqz/ilVrc0KugPXTkkzptNvksP7ave8E8sOD2SNHrGQAqGjAL2
v73vUIlR3OiyMjmt/rkaQwD2133nl8d/33e+sU7gaqMm40T247ajgG3kFDed83454tGpxEuLN1Yj
V+Xn9qOKaI08M0GmXuNh/2bboZ35d+6LH565/osCGodur0llwnT+pDG5UrzaARH2kM2ftvbENniT
Gf9sW5c4ILfhOLambU0EWLcwHBnwdvema4Gxb0+Ed6hzQqtEZ7ZCP0aVxI4CrzpepwFXJS5vR3+W
j4M3DY6kF/r5L/Veexnf75vkmL9KHDymcD99VS9amTi/+yYynNtWWJiNJT/m+8/cCt4QEKB1Wkv7
eqFsmF+h+tc20gH+IWv7uM2W5iln+FEuJ24B6SLkIZY8b4XVL93W69S9uWA/3JbJk3r30pO5Nfa0
7IOrr/KBxpr/Y1gkK2WtbotAs0ggX0frcMVhZWmyqIb77EHwSr9eYpS3Y2+a7nQO64djsESA3Qpw
jHoif0cXC6oBxwJ/74HpynxkzpUF+0LieLQR6JXWznWju+S8+AVPjOSxQFjkqFhjL/dhQ7GlIHJj
utLaDbwlgZGYQi73ZVPQtjX22iLkQ1qgRV7qEJl4VZ1uGqw5MjEyqtusqlX5MG143SIJCkgFoNQ8
aTE4GjuSzOCK58znASL5KbiDjpcrgUkl8ojbqnerCd1hgfVHt5EG5cOFXZuMlY2yNyDIhIvphUzR
9hVu54WLdpVt9O19UQJKD0Fyibtxa6zzh/LBPJrH8MwZeRUdLpsbKauxF4I1YQbz+8/rxl7CRwpK
PWNYSB6ulTvT4DCj0lGY7wzLmtdDYXA4jRU15zbhGYA2SFZqk//JZkhq2bqEeDexnzvku1OANugG
em4rZ3M8fn1MozFIDn4BE6xjvogW0rv4Lwg6yGaFSpI4iYNm2BZY4ZXFi8ReQQgG2yVgBu860Rjt
ivdg6nDfwUJxhUwadF4X3qOpb/0UciWXBHUy8X2HVHyB9vLKZiLerclIjIqYrvhXc0qeId+02/vG
fIoO2SukQ2ZIEI+Nl+bJWN9WyiL0iqBYhWt5S2+eZDx+7H3x9O3+AyJGl9dpApohzjBdQAvTJ0eT
y6jh5W8pG1Qu4W8vAjD0JJgyixpgwROgAnbgIsPEAzvC+MaTBAyxj52KaJrchSoKsQFpNU+9IVe0
VcFRtGsN+kuUao5Epl0TfWQMlJP9ZUA+OI/1+mQw9ZXThXxpN33ZEtSZfAogMXL5FKEcjT+0PFx3
uc7UliCKHmFAKkNaxBS0AGvDIANujjUsJ7wKYw673AwO4WDUYqGtBKhL5m9c1BMXmYm+yGxZ8qZ9
dSRQ5o1RBUpt7kKYmPFSWiUObDe689dghJUSu9RxDOwRaU60EW+ikYTrGfdizoIQO+cNEeewF+f1
knEtYaX75ETvmGtndEm/4302HDUAtrKsHzmR3c5CaAtvFKxcneEh5tqrIZsYCA/pecxnS8KZmSn3
awYNLpIM6B1koQiUe1ShcGAit9/CXuT7+9M8lusfeAoHPzt1JtZbCCQGRqB3tc/RjgsFUAnG7RUj
YTvmx2PEgNUB1gxPrWJAu5MeLn6y0xajG+I6Y0JiS/4xXpjPwmN+nLg33ACesYj8lpeVvzH2z+wF
FvjqhVuCoWnv3gJQPwENcYeFa19zw8FtW0uPKB42qdewdK/T9exEd2eqrOChNdJUGXFxhy/RQ/Me
nwZoJ+8MjVIgO8IafpMsroikHfbje7xL6nUDoWrb/x93Z9akuLVt6/9y33VDfXMizos6EF0CSUKS
LwqyAzWob/n151N5+7pcPnfv8KujHOWyKyFJxNKaa84xvvE6oF2E09iLjKeo6m3gfcr2epIp4CLq
1+SoPIOyrKDacDEerglaBV8eNo23+rkmjm6Ky+WcjNoDyZA+7AtxmXwnR2ZAr+rDqS/RRXk2yWPW
9/GXTgqEf6XyQ3T0AFX5bEQvA5qZ4f5EjCHZ4a1MoAoIgKveEwrF/YAQvMSlXR4py1GOXwRAobSB
P26tdW46vaShgHM1JmOliDT3btJKH/1r5dy7VZbzGiNO8u9xInxJCgvVuh4YMi6S+ubyBMFQvosP
moL3m68T+cQEvyH0R6xwwFSEBxUa5yJOGIAgP3R0Mw8YPxeCB0P+rud2oDbrMrf8MPTvoBUWJyU8
VbinHwzSBG73QgVJACKPWHoJrf8yKhzEoqg8889qr4YvI5s2aVTRYqCKNu0cUEtvo/mJixXjbO1T
ZnpHO5chGJAGY6VxV2OrMUFgkPJl30e/un/fqQkvI7nbmX19bXayrb/8JhLtztpB31hB7OWH6BNE
eGkF0sU61k/QLlXiDG8vyha5zu72xeeIj/E9uF1kZnSlO+pzE/fxp8I+mXvWHAEvtowPKbAQLS3Z
uOcGcWvAdXggYzhCuolsszuapnzCcPaldnlMLgKrOEZczv3venw8MwURPu/vymHcR9+McgpYtpFj
fgOjhF+1/DL2N7yO0qGtbfHCefOsuOW6mycz/VMPumX2rM3ll+FQHRLiSFW8zUf5OBI8fqwIZ1Nn
ueXehOk4wbto4HshpplNmsUNGmNSfMSfYKQbztxGMCKsQTBDdip3NpTT7CJI6uw83PVSbC+ek2zH
HDG5uwJJEix6fCDiPH9qnAuHb9RPuqvtzRVdInQKr5arbhhgOhdGZTbFxoR1wtdi7qfkoDt0LXCR
POo6+1CxauMKKjxQqo9jyjyJsAKUyQizwPIC71FcXOMSb+D1/jSSx8znz2s/roFCMpvdsGLcvXAx
V93NJ375w/DIenClfb6t9pd4ztFrfj23AdHXD+dorcLciwoPCYXhCgfEwHroqMRXldnOzIylxXAw
RyV0rqS5tZCRrb3qgJLxseazbD6FBxDCHTLFTINoWz/HHPzYCox8horyc1EYTj8ye706RjwH+sWn
6J98JpnUCSqJjMQsGqrx7yXD9Gcp3f/cC/vL4386k6jcyiZl8G+a4T+dSjiOmKbEAWNqENOH+r0Z
Jv1fg5YXogjmUebUWv6jGQY13kI0zHhMQXA8nWX+hiiCrvNffZl/eu3W9Pcff5ASlbZMjVsPpEJb
Xu0eXPAM5h9LS3wT5lNpbXLzeCX6BBWP88CLWa7JfIhscUqGcyGvAv4kF/KHe2tg46SXIlM7dM+I
89HIfhPtHWUoQOkoESQpft13Rj6H09rOmtCvIyIcidNeiV5xfiAl3cuLZCNf4gIqoj2V70/vE3QU
3DiFfp3NxPRHHwK+71bxUQ77VH+Gb8zxjAONTzz9q55NI9ly6mosdOAQmLB1O6MEtZxqckkGwjMl
7K6DyXYP+hG9WMgeHBEvTsBQ6fQaNoD57ZUSBdUwfSV0xsfRM+7AiWlIqQvBuoTjkwxh9PsGbKZf
jbup6Dd31QpcfpGsauLL0KAedX7qILlI3PxfaVi80RfE8wFZ7mIeMdhItP4aCkzZU4hSowNpkibS
UuyQCePUs/tL7RRn+nTimoNU58dPqoe5FFWWq2AGgkrxCssyDUhGnmDTmNUXOEYNqDoH0btRrWM0
mmGsNAnVwcaOArCyZvFW/o4/ObOs66/CV1YKrNglfN1AIHY4DZBQh2800sTvYZVvJvnc/RuuJcZx
GEQM/29u+0K79EosB5+EcIZ0lgoSEyRCtHZToLG+g9zxrhcwlzvJHwJyeJ397Uk6JZ6FqC2cid/K
64OuU7RTJOe+kA4RipqY13PdFc/lF0o3G4E53VfeyUNHPDwCN7C+TP2l99Q15vd9OANQnmzS2vWt
ZnGF64M0UnwQXCK8Zgckbhfat8As0YLZ8VPxTBrKJ84pyW0+yUchP+8SbbjM8sL6YBdfas/Ti78u
1UXlpl/CqnCjIxfBvc+V5Tu9UmrgKcTlxhS0XJskeJguCSfv/D5Lsfpnn3K7Ssa5spKj6XuqnkYD
cZfvJ0ghWvS18UzX6nH1KGc4s5PdjDJHnQ6ZpuWlCIBqPfHCZJ96WBUhTgZy9EQr0Y09YcHvnM/2
AzrRs0wxP+WPbIC8lT1QKxfTB3IiYLowTkZcNzjBqCaAVAJ9huCIYqnbkjfzI1DmHU0G8hCKvTFV
nU7/iMSgwK1arLi6OIgZJ2vCrkchHd5OQBnGsZ7Wsz45K72bCA/C7Fd9wWfWJEBV7PxEQzNUmUTU
9XguHwomWRGRTrK9qXPe/vuOkL/wekpb2zglu0w37PKLazgaJHlPWSdYg0O8RbTBECm2duaquUMn
s5f9tOcTPy744vwta5x+fY9xs8R+I0voESVf62+wv4Xn1so8ISdqKqQ9quurRhZvZC6XvgxyeCzn
DZng0tJIaUPgho2JmHZNYpS8Q8vFZG/fME9tlQ2GsIZKi1THazxTkPew+PeWmXjNgHrrvqb37B65
nzw9qlnR+nuRCkPK/VubAwLd9BjVmuhB6myJB01aZJtFZjxWjXJOr8Sypt0OJdI8LPMVA95CuJF+
xJ6LxSlyjQb3g6a9Vn3+0TyEhaAoG63Abq4lp5Rax9Kh/svNUX21kpNq0A6wy5tHiqMG9FqJKqjW
MGQD2SerdBFv0r3wLa2JTkrhj01pBZxsYJzKdBuAeXrfOYwGpun29jG+QyNy0ItPcMnuLJjf4BPn
xY6GZb29nqXvcqV/JEHkCJaz4gLYIuMGV/fPZFbhQbK5REzd7Q8OWSQ74DnmGq/mfNlcKsGtkoxm
q53DmWBmEn/ubaYnWm75bywCqHQN/ElrVAHbxMWfvElVQjXS+egaM8l5eIOHiAeMBIdoErSXzZuI
3Ktcfsb25cO4Bw8y3XoUuXyOV9gEXULquEmRTXSYQhVq1ck2V4TT4Z2+/Qs/Isav24aknXsg6Tv5
k8JnarMn3sdp8KwvA6bHxAT1dKjxar2pnGKt7x9buKg2MFdHuU/vwowJkNuCIUunQDpX8XJ5e6NF
z7EDldqCOInb0zC6J9g/vK3BsE/W71eUcNgOa9dK5zKCoxi11kd0Gu3ST+pdpp5VYrH4ClK9ey5h
hEuPs4myu5IRRjW5KX3OcUhmgWFSEGqXl3hO7i2aKJzuD7s6J3cb6JvH/KTh1AZMNCCaLAh9PrOs
CJS43F5LcECrm0vSFHoGzG3TrACtuUMFa60rhi4fvUZS2DDL4u1E82i07Q//oOXWyx3CdbTV1XVu
wNXN9g/BzjgInG+EB4R73N5ELCFEMci/Eu2c9eeATbC4soanW4FB14F4B+RxLOptKi/T1rW2MntS
sNZ3HOOFmWn4FsZL2eb3ipEHXDm8nMtyboKui108JW1gZJ4p2yXxcFza6CBtdTD7k5/Jg9sScmag
O4FUDP5LuTTJcLqR4sTprlwqmpO/gyhhrG3Qdog0Ph8Y2idnUX1Io+14P9HaeXgEYtSxI8rzK+/Z
FW31eJFqVN58IEPyMo+hfMqlN7365M+8gDHeDWfLOA5CwAvQMpGdp2ZPVN3ROBsDCau+cl2OUlAT
2tbumtuHLr7ozdc9dG7Rdoqb0lDF99WyIV+edh+7g9eFn2WyLpvvrOfTMIfdJV6XkhSYjfeQAg7l
/hnMy/ZGdkvkdjVFgss6ynivtsbixs27jN55AbwV8v4RzvXK6fjsZiuOaXn+Dx9ta6aFfRxukmlZ
/76cZ7TNqODP5TzcuD8//qdyHrEVYmRRgleO4uNP5TzUk3/R5qY5wu/FvAylTgLvxHQB+Yk58e1+
mmyLqsgIWhR/s8f/nWL+fx8w/P66LVHi5/65lBeKNo+bPGILULR2EV7ZhlMiye2rJu/Fm/7wLdRN
ahz7mZCQdlR4VZ/NJDEkGxzCdVj46ePmd5MOUkLeCYhOwU5cavVcTcTVeEVs2txJ9VMtr582Kbmw
guoxrCo6rioccAE2zVdDq6UIL6EkjHSiUv1Z7vIH9+3ba591FWp8mimKgVCa6C5aZiVJDeqViHHj
+T7QnDKsuVyZMBXb9VVTnjqRJanBm7cTWJXAQKosP1YhHde4X3QVnjL6SknLjRXXoJxHlwi/td6g
VWWlaVkzE0eI6SwyvQCzmREugy2NFNHiqzZRqvSlr9I/y0WCIvKSPfKOwz1BR5tBku41XqCu3oBO
1k4laN95HJrLSK1hnRjaR6FfQ4TJbYMAJvsY2JnyBFMzjipBBehu9rOGTswDX7MiTe+ARLPsn3zC
ljC6IrycBmkAH/7DkrQ0FtYvS/LXx/++JCE9SqilRJPnhwH589wPaSdwI42TtDxNG5U/ESYQophg
Hv+fpuSnRckTauDROLjzqv+m3GRa+b9QIH/+0U3llwN2qSQDy5FVOWnqAbvv0pUaM+mpXvtF+5Yv
plMSEzNpzhRvAtlENua2d0bZhkcrbLckCjpfxgBcsQ+0kdtWy0IZHXKTujZo2l1ppZtseBXlJ/Oh
nrTbm0wDkuzoPv0qKxgrU9MngomCwES9R3Ncnkuw1uBbr059/+YcgaPDuWoUmN+0cVMJGk07Kw33
ruNfDBSWkj4Po9p2NfPL0upZ07VuIVnLVDBceZNu5QfRnuN3knpBqs2Lpzv4B0RfYBy9JB7RVu6H
bKejz7ofCuTTGswnlfwO1AYVSZ9P5S0oU08js0p39esJzIxZrlCiFnrQ0kswL/fuLYboIxLYjt9r
VxUM8wciPubxlYyDdR1xxFoXSPctT6lnYUvxSOgHKlENcxWWQT161aybwz1BJ6gh6j6u9RZwFBAL
IbnQMhxpliudEzfrlJi6eH3n7NwcWpRAc91RVJqaKDjTpYaFtXSvK2Xd6a5KULlNtUZKyoSdyIUg
MZ9Y7Wq1trgXWRz1F63weUupg8lIgtP0oT5Fq+0XqTA80oYObNqb81nnX2zoNiH02XKgPEUH7Ey2
zxGIkFCvqAhbhCEm8T92BlzJssRtbs3oTWe1PqsyjKplM5MYJYnEJThZxHcUte14XdzbiTHl6MIj
UM8ah4W66b0uC5THfXktoGslL+Ssxdi9oBIbUjUzCk8w7FhdCzmW5jyJ/NJg4iNpjqAiEhkxZ+jz
BtjBnXlMVc0foEVG/cno0Jk+epvuJLJ3AlxIOydNnYAiutFeTXmLbXhgYDnOpAgTX7KUYIxQjIXJ
U/qWP1fVENwsrDfBIyNfgpNDHpgf6quyyK+z7tvYGTtOi9MPnNojiYW0H4z18IBf6va4cMgMFKH0
5sh7UQMTq35fPvKLlirvdeim9PMfmtMRGfZS7JhwhO/mqavf7+IypCn+DJcEQfB9902lh9mRhvm8
D/B/IrQ6FptxpTjnkEMWmCUbazZnFaqr5KQAe/jsziK9Cc4X05yIbKrymGvHKFJfcOIFEvM1890a
atAvT7ds1fKOtvouL07aSH6T0ymb23VeGKsS/pLOxVM6ry8kR8xBXNBYLqV3TT0Jj1chOmKYLoAe
VaiGy9lkJrhZmcNOwpAnA0Yy4H6O1VOfBTIssUyWV1El+DyftlUJORol7/ZSKABmGk/m/O7l5+FY
NvOWkIb3x+fjWVgmPMlZ92j/KmeNJ5sp5yn6VPCPyT97u5ry10V2D3YJyrYfO/PH8F9XDEiX5vKv
vWlzuX/99/+Zvuqv29Wvj/99u6J/S9eXCM8fW8v0zL8bEWj6ggcVMSKISIN/2a0mDiiVqoqckT/8
qYTUFNLlASj9MDb8PYTElMDz62b18wtXf9msGvQpA0u6mZsqYsdWV7l94ZEfsEJsElOHyYXkdqws
TkDMn83MSwT9K+7w24/j5EAivBcvbiquRR3fvRoJjoocmKFIy9yxFJ4UpSBbPJtXSo7QrqNqi02/
wbfQ1I2WuUNrTmZ4QJhqFyRXvO2WTGphWkQfVWlwlLXak160y4IlUHQoELEtDCkxprcSNJpOF/jx
GpW7DnZb31cLpQYuYGKsj4cY7RU6kRG8APFrhgXhm1qvEUTHsEK7ZLQiaDXOIqG4ezGOqNtDcZtc
WkrKoQRj/OAZR5p12fis94MXiiWGWmlNBJCrAkoeUdhv07h7GzTYCVWKYDq3lPTyjy74VJhfcLow
b/KJ/g+ie2IJ/lLw/fr4n1aQrLE2RbRhU4gUCrKflhCGUZMQM+N3DdgfpzBNUTCTUvKp6qS6//kU
puJL/S1RgQX5d+Ypyl+NPNLPr1vlxvDzGayjIQh322JiWlNKqTKon1Y/4FjB/nLD3D3Ec3Kz7N5g
5qt+VMz6FSayCUc1HZB0q5vPsam5cgcNM/q6xtdle3/UsILcu/ykp2S11OCXBrpbY1sCmM8bzh80
TsOBWaR51YKKdlIDPEq+EXpOjSdmBj1e+sFAOvIGgKCed1ujqxZ3oYGPyylOK3Ziw3Iyv5qI2O6G
NCsDkt5jrUg9EAxS9dixTWOwDTUwaJI+6t5rHuTHjNq86+qDzuBGgdyUjBruWSoNS/6Q69Frbm+x
hOvIlD56Or+J8IrsMmJuKp4eBg1y4yW8H0eaYGo/b7PWk5TS0XCOhua6YAjdpG9362RZDCV0GBx7
+XCjEVM1h0jQXCt8H4U7kEp90OmtWskuLt+aiXMTJzM5rE6twepWjKX5yFZyXx/EEQBVjrbHyNZh
3DpDSQu7ljDhdEClQqSsGjLau+z08XAKH9qmuGMHtohBsQUg6FeF0ANFm3OsM50S2NtNoFtukZIT
L0PL5DUqNPotvYEgc01U75+97tnadE0ymF6K/0neqWqs3l8Oeuovj/9j3WsylgKJdSyz4/1565xM
DBLOc36fOIM/d184x2nTUU8nA+/HX/3RfVGZ9SIK/ReZ8O8sfIlv8Zed86cXPt1ffl74zTCEYp/W
2Faa/ilPcoKDE3OX9QSOyoNCxYpGXyJYsqoDpZosOX0JGKSkzxDrXxJr/BGC+rtatS9LEBKicSb3
kOZu9aYzxn1lhOWH0Nzp7X0XMXlDcDhlMizh5Ye64MQVTIfm9poD4peMdMaQ+yOvVV8In5WkAu1i
zKX7ddEUB4sbT3E15nmigiBM0hTLDQhWAsOv2nJQNnH9UjT41ge6IZYnq28p8VPCLtLpHvdQaIjd
Vvq53ku2dT8K7YvIUs6y05XpUtodFby7xv3xEbHw69ubxG2g4nYAlYqWubJ8gJ7QuF3ERXnI7upc
e5iuyO1EIQRMVwOTKZo53l2TmVsxDaDWHXeiZkRUnTFXU99LcolDyXoewe7YVYX5rxpSv0Pg02nD
ctRw6g/67TlVtdAtEYpUMUgXs3XvvbGXZWE1KOKMztBGajPBLXFxZ829df7hi9Ugx1EFXUSm0H8s
c/+ie6Cb8+fH/7FYVRmoGb3N/0X3oBEIQufFBPzwWzH70yaNFxeHD8vyX366nxarZaGHsCaK/o9H
/Z3lKioT7eFXVtpPr/2HLuIn3cMD0UUHDL+et2a3CBneQlgu3+EgEQJ4PbU6Fe0UfYufk4m3bUqv
NcIHUlHBEts/iI5fyRdGGeadmNxkdkoOUle7vXqCKE0nNNRDhKrJ7+OyfyeCdqNuwhd9J70WK+K2
6ac8ZFs+qlAJCJVkD/xmE1HhqEN3vmAtYmOuj13AOGBVHaptFRTb6lBv2os0jdE9JhQzFMZr4ykL
GN0f4kM2SVAXOhLD0LMCmpHeGKFOWpfPRNcNELTdAkLo15i7yXv6SskBjRBRIN0S3DDv0WPP7cCK
PQkH8ambAZ1axm9C4xox3EnOnh9SBiCyBTmQModQgcKJ3CVaJAjJ+NwtNbQBURcwKGO8q/nk4IKK
nE/qQdhGIvaS7p1GA52brS3sNdNHd4pkKxWC3qDbQlr6cHNlAzMu6siVKKCHCAv8vcRKtt28zXHX
P46W89HZ0/y9BbCFAbl4UeKDctOcBxcOvG95DBFjGuMSuWB6xq6TOHhjnvPrwqCPC87x3GBlit0C
SBoPH2zxJfX32uaLN4Bf1/k7vqNQWtb9boQzwe3ofHf2jQ1w/LyhZ8H0rJvnL5imfnxxRHrVZJkZ
FluklieGxwCWwabZfJLyuZbNu6XgdfbsdNpe7QAImP2eM4xr5ve1Zh4STaJf/K63h4TY4Qzp8mtL
UrZseAWcABtuVi0ENZqb8/1LH+w6O6ePCZ+thJ7MfD9+o1eIdj+yYxDVZBu8th/y82NnvOQfEW89
nXRHPaByjG9M652KmtFTiBK189fQn0jWr2QX75JVtzDWysxu/WExgESachBqNz3qT8L6pM3y1e1C
rbqSPwpYJYhPuxfRnLHg7TSZ56sqDiIyMR0aU7HmPxb8h7FLgj5ehcRSMluL3SnpavpTzxX8qJsn
k1yHoyz5XD9zawbWHlaFfi7or2N75tIAT4k3MPe4Uh1dly8aWbTKFvf90NkojYIRjT5VNQri37xe
k9YFizjSGdEhiXxeRchjRNQO0SbZRHvrtb6kByDrr+J3ecSihrb+Uq0aXAiT3nCc3YIiiOaab/js
m8jRb9toLq2KwAJGhcwd4fjmuoQdPwdAvgkRVHTvBMRI7xlZDzgAAPOC0oWVpCKYZr6ZBexnOKDc
6kmYNqxNfueClrNIuM21RnIEBAW78mjY2YFW6H1OkMwUXfbQnyIQ4kOgmHSUPJnjZj0bPk2sR5vi
HEbOuLkxziyX/ICfzafo1fbddNuL7OA5hA2cOMq7jNRdJcRngyM/FFBn2Bx1Y+skBobj1ua2XKjB
9SWaaIIbxKrz8HDHZRc6dLY6xDJvwstIruNI8DLJmweLltX1Ki3FguUlksbqSPskntKUu6P52lxG
t12pKDNoXta29nAYl8jFYwvbNelowjmmsNDFbYY74gqE/LEUHr7QeP3gMm3hLra5z9E9wSh+x7zS
mNw14YHYGTcf6Pt14t6FmTI8pfWKqz/ws3rXxNWIR62RzIb1a4VdIfvuORrEYqCHa7l+HR85yGEv
FbZ58jZF6rSh8Spj2vDpVxRQwjd9QD6ter6rq/tTxEe99m8WWhHosT79x1lNHDwvAZlnan9EM8uL
ZuEKib79wYIAVfdwBk/5QUGc5AEhCZeKc5tXNl1EdMo+1JMpjN4hqd3e3Fd8NQY8+rsFRsfO/pjI
aAPWMBF5Kdpi3BK1X7uM4d0p8r0iKbP0iZuESEcAE/9/EhpF3mNZ+8IMsYOvusLkmCQhBLH6yloA
lp1PMD0hIN7YsxbpRlnUfjTjF9+35jlUe1JUMOYO0KOiVOhdFW6diuey9ZNgSr4csKXlfoNuYepx
JgD60HggR7W4Cejc2CzcAURnrlFt89NMIvkMj0ho6/xCBOKfTnyPRcmc2loozuU8415o587+C1XM
cQL/S4upt63aK5iBp9TeQvUxZjyPX0Lkuwc0lJHfTxkBoB3piu+hODu9b621mQSDuCdTIKUbTPPc
rVf5agTY1ruTioX8Ji7VFaSftevd0Uf775/vXF7e9UW0Ere6my6LuUmvPj4Bbj6oQbPQNnKAe3Lb
zNHeahs2sX57R+e4uMq2Fh9DtHkw6tIXIkhvhJo8ywd8tBCIRO7TKT15H8EUxX0heaDpn4ypwSW+
XwVX7e4EJdeb/srPIDDIPId7mlrrcNO+3ya8HcvRkfcGWLrPiaKWrRO8NwhWyF29+shIAHOMZDto
fr3S0nimpc2s7rfZrpbq19C8zx7cIbvPCK6zRcubRrAULePoiAwjQcODRhPvvMItwu5UDvlONhxa
yVGU3oYnUR4J9UmVVaSh6DpiZI5I/ERE1CyGdqZQOZNHvYgPxke6GPXZ46s21mG3MatZYqyhNyfg
5xSvh2v9Jpuga+x5RbIA8TzlKqkO2vdYB73mjUD4IvBSa9MAX83twJil4VyTs00qyCCzS0exvm8P
AKJBeG84WVxXIxvTdS63XzGU8SwjOSdG/4/O5E7q6R5hidhRYEBc1Rf8M8SbMKeXp/6zG9IcX6l8
GWWSyWL++0qdE+Jfj9W/Pv6PSl0kZ1RBS8wh+ce486d22oSI49v9bo/8+VitALAA1/Nbr3qauv5R
qXNMR7xMT5g6f1Ic/41KHYPkXwv1n146iXp/PliPdRLVkmCgsHvGg1veHCSBypM8TgJIdHbm7roZ
kEIqnxYOsFflNQv4Hz4Ghqx1itp7la4edmF5ln8rT/EqU/fk4hZTdtvbY/VYyccmEFYmLjhWY+yZ
2luOM3rdnlhA2NVG+3sKN4o9hGrDV2GtnsmCgjrzoNV89cTU7ckzJvUKMxX00RdElR8TL7HyCWN3
MawD7BT8wp2E1CXk/sbvcRHCUn6rb07XYJWXRYoQHqs9YwyFN0VdiDhi1EjpBo5e+VhB3bu9xs7k
rh8uaw+Q5DrbYutf1fIs3bYXHZ/h6FE/YEQTF92rgUm68pV6QaicvMMXGuNq6rFP4u/3NWye2pPx
RIDMq7xQXicX3Hgs9y05O48AGwZTsqPkRsuJHDBFjyBRhenuXOeY9Fz10nw+Do+DQSbApMgGU8BB
ZHrG8I1QgXTVYQMnS6VZmvKyAHz8Nu71FIwdjX3XEo+x5OoIlbG560E0A+KDWRrHQkPh8ESQQMFN
LPRu3Yb888Mwz95R/HFRuavi2haeUH5UJD+/k5PQ0clDGkVcFii3mXhGVjUXvBsqaI0IEdiYVhCV
X2M6NzDOz6olUs+1mfn8U83Z2tcteITQ+TKDFsTzSWFyyWDxpcMH07jX6yIxoAYYe6qlDSe7Op7Q
y3Cam6V+RkDu6WQhU6aeZDJr0cFBXibexN1TxodgPE/qmbFzMwew+46gFIFetaSST98J/2JbL8pn
y6s5MjJ6Po9bfSV8ic/CC+jcoFrmqnujiFzwqTy0xKJtcTLltGHBi9tWGdlq8WYYPn1Nan/c5UTq
DG66tyDJwiMLkhW5s8/KLApqVyOnHGC9D/l2oaIZfXjiKv/UjoCFUN7ifrLbw9Up9qJL85h6ZvB6
d/rVtjPVmIeqx9ULbpuGoy+92llxTG7eVXbVj8eipUDBhQJCLgqiABnopl5F2zhytMUZYam70f1q
X3+KyEefZOT1/dywjgL4h6VVfm3kVff2IKw2AaPWv6fly9Dv2rkW3E9KkNPttmlwT2BCKjc8fRA9
g7yBPN0/cSKd3+aqPxx1zKToWkuYb7STF48Fjh780kzCGVn5PSC7lvlN0HH8LMh5tCuP6bEJxRQf
Eea0yfflJLI7fI/cBWxloSyg3M3aydhYbLDfUOFQM93mxUam6Jicf6H3IwJ+fXtL2WUBJ5SzEPUS
QnPTHgbSY4p1/W5tAQukiUt2uHtjveNx5fJvhEM1uxKPNmXaQ8dyiDLAh+hojuya/ksFDGpCzz4j
cq3slwr16eVypdCcykzG+0FzKQPItcoiveg6ET6dlxLmI9rRU/bVv7cn8tiQPt5P9yVv3D+6lYVk
B6AA2h1dRwv040f9/05sQbr9pe/86+P/2CCZukryFI/2K1ZgCtymc2YQm0P/8k/yoqmjRqQaYJ0J
bMqm9cf2OEHuLOK6ifJmbGv9ne1RlyeG0y99rJ9f+K9UgSKrzawrzWoOZVS8Odzv2QDY8DjeEg6h
373Wq9oZjdPogts/TAE+TwwP+S1OHXEfqbPrCe7by/LxTKTE6/XUnaP34ax9Gp9Iah3cfkgDjE8U
G9anhTrj1JJVwUIdzlJAfCDRbepb9wF+1HyDjwjD6Y1BSGliHkHifsUbvBu/8RtgaOWlWM+TKddc
34J+MXL8Znvju2mfZAxa4rKI4dSLgWXYXTer0uFdr7fG6qhSuBdOny1TTBIWU2ktO1R+RKUpV6sM
q0jWKctb9ELLjF5agfj/oPl4vXGkWs2M8nPs3dDaYKxv9mL3EsmHxHrGTatVcxN3My5v6okluduz
ZsJPemBdOeqaYe7G3WfZzevOk0xfMX3aSKLwZRKRcoJBWXfr6CsFlU2ZEJIA6V7v3HXYQQCYH0w4
+Pyxw/ixwsqzFtdYRNTDEO8RUKbn5rPfw9VD1bQfb3OhsacJG926Q4j+ewvhIcDt8/J4n7pWBIUA
0JGWgzEFytzeJ1Ypm9TaeibHanY7xFvxmCz7dbuu1zX6d34GfB+onTSXefjw3G9SojoFL/ZVfF1T
o4JMbVxeCfHj2ub2ZG1CX5lpu3A+JN+hIAXM/3GPbGL/TqCPyu5PawXt/Bs9M/g9+WJclzzvnLcA
Xbgb+8Pc8pNF7gx2+lQ8SW5+DcQ+SIgceiqEg2prGwTq2JDwXfBAhYDw3RNeAVzpMoZ6cy01MwWy
jCZPKJqI+MhoLV5EZKGFvc1OOXrw8ygD2z7IZwGR/rDq2q+bMk9pJ8pn81PKFzQ6eXqOhL0Hqeh0
e1JIEV1Acdglx3FRYjORkEXRVKOB4ZZYs3MXzbmKXJrfOdE8y7se3hPzfhKBsYDRf/vIkzkfHcgz
d4715osGO/eW6V4NirRtQphDPTMOIg0Ufwy/tNF9DOllzPRj9iAIvWc9XPVhWdNr7brJkP9FMp3V
rCJl1m4e1eSuiFt/jK7bQpN2Fk4y8VHthIpDj+LyCRqlkYimlG1utHP9o8m/MqgymkEkgYh2Kmbj
Ui18yK3E9ONIRhJGUEEGMftW7QXa1JHL2DYAShVUHJf762ZM2rcsaphoBoMivWnFUvimBiCPAnaC
I3kJ2T/lp0yXzVce/SZCCByBMUcFhsjtPJq8MPbxW5fyelSBDOdn8VECdBQ395DxU5JqjrjinIeP
sJcuQME7sz9q1uZGJt/F/NBfh9pHSospJFzKuBf8FgY6sWs40qAgQie+CB9gDLLZCNEN38UkyVeB
K49uNfjrEeYPxvQBv3Kz1YZZIXyNzvUCwwM1VXIlkPbShXgZkve8rp+FT21r3PAGYZLuh2jdL6+4
VPgZcrCQRGt0frbm6LweK+gW1sTeeM1RglHI8xkgtok/jSwV0WGc1PJ5ON3AgHyx3+bOmJKPcSXC
tXCeE9+cw2k0rxtloPNzL+yyRvgmGth+mV4pW0GkCUnjssEJ7iC01Jt9Tctqlai+2bn5N/fipvFI
kRyCx3BI3yIsMbAGcBv6hZ/vsmfGzI719NEc7vZRXRB7F/wgKXEvzzUxCGOYBvni2qgb5uxvEQhd
WT4PhqcCDMVyreBrIMyofI2yLc78PP3Sho2Bx7qu9gTgglMo30jw237G1//h7syaFUfSNP1Xxvp6
mNaCNrPpvtCO2Hc4N9gBzhFISAK0gX79PB5ZmRmZlV01dVsWmRFnYRGSy/3z93sXB1KmIEvL+KyH
ZlYgfhm9cQ65D5/ZKeEGv5yAPmIskT6rJ2CYYkf9MNtAL71xXxTlL9F5vyzGs18Wr/+V19msuOZV
+V//ITarf7+msaTS7mH3qYiEnp97qUpd0vdvmaBLYV5xeH9YcAJg+kBSfYXEr/Ff9gqJYLtb84wP
Igp+cAT3KU9xgdd0P04//81LIUUVJDNoMtQa/6QU+ns1M+znPz7/91IIUhzGvDTndDLz/ki9wQoX
DgSt5V+zr3/q6mEMD7nN/K1x/3sxRIqfKZwyf80A/FewAu0v6Gs/H3r/TxbveaNVWWHpz5DOlJ7m
/isPS8PDBPL5Ci7jIUZKaGyrkZyuM7Yru/Y+jMPy+kKp5TDTxogaOoks1EVfc0v8TYTX6wViq4tF
mEMzYGFdu4eAyBG0YXpiCe8x072RnknPCcc/E9jdqLuBRXu8nw9lGkX3oQWer0pAC9jRzuizS93q
puBrYSu6G2suRhWrp1xMJdBoiAz+oz2MXvwW3o/Xoq7S4kA9gLrO3q1DNUKiXQ/4AUyOVoX6Y/8N
DpI0pIySKDuAXRtkFWQi00FG0WDIC6CtIDbDt77qbzoN+IRuohmZ8cuV6kVvqIxf9aAvrREzSR8m
xjoKDGY7Nz5xh1rRKaFfovq9qbYkz4kMJ3AVBdLQBQmtEmHCZ84P84R+Ccz11/iBZwFeB9gRXELj
JgR4N/Qi8FAxNYENuDNPHWgKHtqQeX3plEvz4iRP1FzHc1eL4kIP63m/v4K5jSOelPRdaZBJ+VmY
txdqham96UmaW5kfpvZYplUoo15l8ejujnZ9eirejXrmF/EJx9x+H6AWl+PXSO/PujzsyS2os94b
7719d5V9GSOqNMTMvj4110GMk/pLWemJNqCtRoatEapAMM1gwO7+iXmxSMX+znqLPivTmp9ZXeoa
0KmjQgELYGtHcdGYuGQoLlzNgdoS79enz7lA+5Y8bMutjzckkcDgAOH3sKAGC7LOz3SThmlXDSzT
gdXYa5YHsTVNnZiTrGX4kNSld89xr7gax3drm4kXUwN8yKMMBypjqyBcSTxaz4lIvatZ5ohUXVYS
1Eqnt7kd6YoUXw8QK0KC6T+4z2U77iiXMAmyCXKhU6BPi0E2wtRyflkg8AnYUo9anHWEtFRswQ87
CTP8atILiGlfXMgewoV1pVDj4+e3s9jKonRs7PisUWbRwha4AtIftugtsuvoTi9RWWoTY1IdX7gn
qsfHmppzobHO6jSG+Rgs9IYtqGYkw1I2pU7y1TsTm75i4wFizq75CUN9hxW8ATpQACHRBJBcpMp0
3Fm8j3DPDsp39qyjPhhxjwo1mVR69Jw0GKbARo0KK1SLIFNdsId4VWcsIPL0ip8PVC5S3z2+M4Es
oOeViDyDJnyFKSwxzrbwuuS7SjoeCslTntLClEribKnETbY3rwNIeT4wIuW9NHeFxbzDPkv7ujJK
zUOzhwL/fvfmykhvAp3yryBnKf1KKQmf6bEHZaWhUMxExfiidHxTQvbfVItfNWWl0VqgBay5SDGI
9kWWioFSeMG7C479Y1JIoXUiLRquAOv44ZVCpH1S22xuh+9+Nbtf5WHcXcdvwBO5pu10wWe/Q4ZE
vzGE9V4D54dY2dj8oM/+g1p6mx1cvAQU9o33ESE2+7QSzH4iq+gS/viSH5g7I+p990fyulkrx7ay
b+s+GouFtpIHMAlyJLvN+n9XBzPJle6GmZjsFOMOq0WvpBI3PcKXKEvmMV/Qh2fSiOTw5os/aZRF
/OuWAR2RGnoPCQ46HMVbu0rGsILz4AIiir/ovDck2KoFdWttmiDQGj8TBeca272muKXWNVR3ePS+
dmnHjxJOQDf7964FML3v46jP6ozK8B/XApr09zRc7U/P/70WoLr4TbgInPI7CVcXnKCfVvvfCwFy
5rFbNH/l7/1eBkDfo7shYc/9w4bxX8FEyJX5i/rxp6P+QdL9idtTa3HyTMs7toWWcDJKhPvdzXaV
99SCAGPROJNK1e7e+H0ctsmFzRfWXsmWevbKmsBIFPgFz+jL+xJHUGAVPBIO7ah5hHUcXQo8ZHkI
cAq/+XjoYo1+9cYkJ75L39jpEcmJVsCrp/VIYr1k820N4PeA05d+NjGBOTunGVl2o7iVRuqHjZUK
GUf00U2c53hik+BcKH1c19UxTTb5wbVMwlFkzzS861e+rSDTBC3xgO2qM/0Ex14RFjq6QqO74GMm
/lG/e4coK5Gs9O/4jTy/NOX9oZ6UNHXzlbXrnbBIYR4EwLjAU1afg0RKfE5X8lbwgMXEzZhCzUXe
0lfzr2ykDVOLZme976THiPScyGiY6cU2l9pq2BnMlbNbPVHjxH8eEUdnOlk2pB0/1fAdh9dkmJf0
bfz3K6gBXIaZs3s7JWmHhssumxgc/RyDq9ApreABeVKohPWsvXrl1PhqJixYUh0mvV02z5kpkBfh
eZtBpVkJV0L8Iie3dE7wTjHWYdLkoVTvr+QKXN5CDl+MJPD722sSlzQyNr3TbVZ+3lf4Vg16ECVu
hTFolGmsKN5bnem4jfTRBkEotJ9H5F19uXQfB0wqUqVgu13QpL1kMwl41zpUIwMeRGVEd7zeLhq0
HmIM2dQW0InrEg9l5PM4AD4ONWhy29Ftpk9bTfClKvth18PINwdkftWwlg/PnWzQ/nxpxOx04xiy
hEkmYNXre0Xdhpl1d1USFhqFyrOVL+7dAACob1GXpxR+tGS7vRmTsFyYUwO9RNUok0Or9bDoAZ9+
1t+yhTXJCnxqrV43mIXowzrZvWGU16mL3tyroZO+jv20P4oxAUb13+57uYpdg3NrB+XdVY7Ktj6s
wQl2Vow0iRiZDo/Bbz3tnf6tJ1dcmkTiKuIcYeT0jydX6y+4zn9+/q+Tq4QWSLJ0QtB/jb76bXpF
1MrGCwBZN8GehTz1J6W5yZ5PthCai42zClb8+wwL2EyvVmJ/xJaQEIR/YaMlklj+vEH/6citH3Em
P02wyZ3ZQKo6sFb/nQUx7oDaqTe9rdrN7YwpDzhkPiUCDve3blsEr7A3sSb6zDzTDGsyO9kqMDLw
X3D369gFimEpJx4DCA4388xdwxdJBxqBjQqkmMxNp++tRKVBGb2/fNGAuVD18sf8hbn7P8IOMmvW
P/xU4lP/9KnILLjrLwX7GGEnV9qwldwzRu2hUeF91EX0hmZsrX4aBH+BdagssP/wTUX7+6c3xS6A
YJNH+8Aq1cJ4Xo8gPAxgZAs+knunK6cGfYiJ1+BlL2azibPE3OQT55IxePBMwsnvHx9PX2Arf+on
/OHSiuP96Xjqunt37eP1CJ9YUaluhT35Y0wcLikvW1zhP18/4Bey2lHeo1hW2OkcsG4UX2iL3pzw
dASN6wSeEflf8GPXxOTWRwNMEwPfoTbgq2RcmnYLgEaKxHN8H8fT9J8gSNpfXkoUM4am4u6s/0CY
fvoUkkWORVeV4qw+PGOp5bZxzO8ufuqFOXrEyzQFFJwajCnjEfSTzbVY9OMvYi+UInbrd3TpORZt
ZnIRwX0/FZDSzDGgJ52BESHaPEmJhz14iVDLOtoetg2xiWQXvukSYIsCcerqM2TvKdsAtw/xDwJX
M5DjUE2GnTbLHgGcdVX9xaPjfxzAf4Wb6UwYv31q0Sv66VM3RUJ5lVCl0Cd3p9x+c9VHxeKpcKvw
XIKhJiho91/MYMPeP3n7PkKMvx88BuRtvL0lQCLV+NMBtKmeG/cmf4SvKVbBvgybDUN9Q8fy+jZg
z0jL4GF/pBMslWR79SG88z9kG/ETYTaUR8VEWGd9VA0gbGbL08z+IOly8Jx9HAXdAK0ecKBwln/+
8HUuvdIDtcefuPy2lsLp+c7PTQ0Ksp3TCoL1QAYBoG7rCYd/kbIK3Q+qRH9uTFlp8SamYeyJF4Xc
5Ynfi++IlR2wweBxj42wkTWm+lybxp+ZyPKTT6+dOSeLd6rtsAFufnymen7s7C4UNOKKp2L+PsR9
Ggsy4stoavBR4YfwDap4/s7dwqGfE3Z8zcrNwxfH43QFxcBOPRLmvRKbny5clSDHgnVhfqlu7tcB
PlnQXdUDXjXQMhyiEWwiRAmVd+EhYA59JSOVVFHmChz9xR8yDsb0g7DWopNhP/FiHtMburk3H25G
N0z8gh8bw5IfJf7Vi+2p5h9LLAkyL6fKsqwOxTndDMDk18qAT9gPm+rFlhMD7OwdsD3Ofszx8vZG
PwxPv4ddzEUzTXz0qeJg+hwv+BlXXYTzrlJPvEkyzZjLvuTF15eQdtIVcqrp6mWfXvYKVjaMDhoY
qb1iS+q9J+VcHPvXCeMSG8s8G1T7oG217QM04zqHb6LQRsT+nNgH1NMwZznJCaFW4nQD/4/fa3HK
xXv9uFKihfWAF/4IeATEcvWotwNx3JrL+ekMJDJu1XN4F4OClcaZSp/Cqy9hMVe5vhAcx7F9lLwp
JTaTn5fyWS+AKWTY8OGu0WMcRwJ4x39cHGG3JW2bT4TD8u185IjI1YHrOS4CLgr73CyimB1y/Fg3
I9Zrf9gYduRXpFw8pQ3hwqrHdi1OgRzKobZNI146UoePj3otjCNeHNIK93RMCxkzXFT0eYwN8Znh
bn7UHJV9nB5Fd06cm4zLg6EAX78YdlwLuEK8isjbULcMG67HFDpxGqVeb8uMLwme/DU6Hsm6sFfm
AGMFzKzIUIUv3TviJAMST6ofpm53sjCOcjbnKaCenADOtyNGQs6dTvwrA84+PiLOwcMh9p1Wig4v
V4SJ4QHH2zMOONJ2Uc2OmCQceQX7WE/EvWTuF1zUjxVNw+NxxUDhRoGPzD9ptDqqPgcW21+zGVe4
Ey/CleGCdLbon4ibjdcrxivsABNfRzBYu/i7iROaTMWQkcgz52G0So/ctqE4fdyAjFcImXwNCiRu
Wlq0z6mCd7zEsseP+QW2gLdlAg5VDzu4aTb1wuCI8WXq5L4459NB4q9W9x+vcsNAUcxwHCpjwj5a
/PRq+8ZR41qs1K30JQ5IPVLiA4nwBZdbDA9c8pQvLXUekbQW47ZdK4Vj3v3kPuDE81szDZ7tLL55
DM9HRKY9z+zs1VHxpquENxWfHwTWKbkLOlun/cmi6MvxxX/f34FefbTW6Jrp7nv849SBWpPZUQ/L
D9w7LtAImJ5Sh/8YBTdsPV8DVn9dDDdurY/e1uz/QGqmXI9+6r7FMUb0sZOduDo3V5xM5cfg56qS
RS7bjI6kcjjed9fYl6LPmSr1xqloQUEHf5Mpo9cfzTJHHEPJgSGwZ95ZteN1q3K0/h33rxzFGK5k
84wPjTyn5x7rlKY8LkIO0XXXlxeDEhljJfYLtkZVmLMDJlBaTKAiO/mXRYjkTwY0XeI1Z+viTpms
pse7/9Gz07CPkuD2I0dGfExi7LC75CpB+uEXwL82PDJu1UCii47B/zW8hmUgHiqGW88+cqbFVSXv
+ZgOp4dStmXcwYuJ/Pp4mMGhCJXjzcBCJCiIxrk7RjUx2AL3YPxciJu8rAv3fHUL3GKgwTIqQAlo
SmZ2+I2siL5j5aMtcobnOSAr9HTkKRHucBHW3V47igfGvC24JWsVcpQsz5XTFhWH/Q6TuXLE2vEZ
aO/gdQmb1kt4BcQy5ErUITWPbU7IvCPWejK/kVBAhrdLN9bGE7z7An9+3f1+P3xCGXsBFeYfDQ5K
dg5Mh/7jQeSpEBnJBOT6b2te4XJh+fpQfodGNpRSn+P2iHK1ZphD9dVF0huV+97GcHrq7u71H+Et
C8zH7gl7UsQuraXp+zHAOybGRiSAQMBlzmfK9GZOrOM7GQrAmTgXuHU5BPnHoB4oIBWwp0DCn/7D
J5rKpx+i9+YdJBHY20UPT+vGtTAawfMqWapShE1MR/o8WQyJDa5uLCT+upX+S/b0GcYp6mtEos4N
3pX0hEAS6cbNE5xx/BBuzTkFrk7q8gctz2h8+RTT490QUstin+kzY/5mn84lULac52r9DA6yox91
eVPLO3Fz062dF+MX2bGhhAUiJHsCeOBimO3cUtb4wfZmJkKysZACxINyCiJAJiLkDu16SnrcdA9X
S7HR8q0CP1CMqVVrWKeYjhcu6DRCATcOcNcFdihmqkdGWwbvTKgW3jD8jG9zJ3D9DqkmvBHMYIlC
yiLWgGX5JR/zbCn0CXectnOvzfbGhzzH/CBrl5crN1Ca4BAOjvxIFqq0T+ihlVGSh7eptIeAiZmM
CBJiPlxoXrk3R4cRLbbxddzfiw0gnBOO7RAewisACzIR15hcx/pAn8VfSkJnxZz1mPDFX4YhomCt
Bb2Wamvu9T0htiwcjzFqGlbaR1AEB84cGiKPVw2UPW2ZSTU0FrB3OAOU744+eIbQohAC3Ia3YTy6
4SHUv/dcKVPBxNeyMSmvH09qPuiQRBFJ0If1XQPD/xa/vKzG4BY1vkR3ocHVT93cdWrRZ72tZVbP
68D4MG54tZDS3s3SbtsYw7Tv1GDSRecjkSEgGfxvZiQzDDQWaos2h9W1MilSaIyog2eCuERjGoVi
MNHvWH0y5xTunUACdZDLo142veCBa8AJBg7HmeVGJZ2ECYFUBy9XOEvWc6BO3/mwR37ZBRFNS/ck
v657/YWRrmlKcJidMWjrz3vyYdafsH6r4II33Hui8rZMJK/J04JJ6HBJX1Pwc1IkWfYuQqm4zVz4
JmuKEl/nkoU4NDGt2y37NSdpXPznT9rnAa/Wxv4sznQn/X4lzHloqnxe8BJY0GqQnQvWT57x3WbO
YyWsgB6Vd3gNb1dH32lRh09yHNAyolV0YT0F0PL7ins9w5FaPTfSDrrrBafekww/0wr6PswU7x6p
fdpAtE/s1/iJDOa5sFjDO19WgkvsN6hfOAYXSgvuN0iTgNZwa8NBvnNMOA9ckcy5P5z+KRtY83hl
3uj1KSfe6X2CJ1qRI3XwwODaTBY5y737WounpkVVpO21+mSFPYKxBZ/7EWKSs9IndCaIcbAGRksj
5CHBE02EEyUpGCp5J09CquIJUrTPTmUfQZsU12k4Ty3bEEFxfQf3xsm1u9cxD8csEGQ/s/DJ+FPN
hdEen5hvFTaW4u+bsUB+WQ6e/RGq6nhYNAsU4LKGsSX9GP5JLgE/0CmnDdKOS1fhQ3/TG6MbCOMI
x38ZT1RPHlT7/JQRb8A8w339DdccclSfv2EPptAIWRhZ+gOMh9k60Wv9UMkSan8kfElEAGVb4wyy
KaEXhZSs2hcUegb2SHZ8sSG8Vkz2rQf5NaGWP/b2dD8VBEhsAGg7UnYfD5PY7e3f23SZLYvpa5zY
TdBOjQ3aFTyxJkLf04t4hjPRr1CBPx8ABkPoem42fAcP7/wtQZc94/Kv4lvmloxRzLFwZ8W9hYWO
92ztDQ7UcHh0MucUp/khvmRTx84RHeSJ3IGYc+SSoUcij0XqjMLOT0h37e6sjInL4VWeDKTWLZE3
wsiDmetIIROrewN0wsWWq5cNSeAhwcB7pw+KqbLPtkQeEGjrxp7l4UYFbA86TEf26VS4/UO8gyDU
ckv6NA/vWLiSAB97pWUzuRrjvq3OCTrvsSYmkfBDvDtkQ7TYhglRGJp/9MAn+eGj5HxLvrTs0Ni8
7PWn7KC6zAbxKiXHTLF1/Cckt0l9xQWAxxjHYJKfq9EbKcQGL67vYtW63PdUDe8RJqubt6CHYXuD
EkwI2J7zH2lL83QKho1jTy2BLCsL69zN5OVtUEbIFmrMuHCjhffztgnOYVll9wTQL/pxLUsu/Eyn
AArBcIMY74Ew1VIRjl1COOKhgaxfjASldxjn8qZ5Em1An7P09AzMoiJDBzUEO3Ehkqgjk0Sew/rx
nUn154UPSDzde1LjVCVymFJfXpthRf2SbQlJoZXwgo3xg9GZoQSD6/r0K9wbT+YcOxHG9ztCfY09
+mNBDnJ4mQmGLJFRMxPN0uo1YzQMYLOODUx+WRTwO8A+lsExNDbrwopehw2G3ITHPDy0mEWYp1AJ
3S6ZxDKsNKKF3hPzFvRK11hdD3SynQOemkisLi73sfnuSEcPTd11LcYjYgN8iZ7LWzuXusEbNP67
wSweZ8l3MbEM7C8pQjV6BoPr9wP/YTXMioGq+staWhZXD3MFxF3lM+gaHhr2P+QOWexrUkIigOOq
7S4H2tfjh7KWkMyiL+PxQC1PZr/AlKLL5XSJ8oB8VpxPHE4nZxtMRDjv08OfHvBuV/3Lub9B+jp6
DsoNTBFM3hEZwIkTmxjq7zMRh0TbCERm3LOnx3x2n+HVTs9lKzGHXBdVL8KdPsJWCYHjdQr5wbuM
INI7Iv4qAWepvbM8w4jFR8FAsYwN/ZJCGtRCgxhLbgjMOTIDoEGS9SgjqcUEh/+xradBsc3mN4Tg
PU+kOYpdjgBr4fIHhSi/ZVvbsrVkuRW7U7deaygTqSFw4EEd/PIP855dj7NIpdSXCRvLfaq2d4jk
X19LQmOAIp8EopunevXsIdR6KOdh5BGV6fRmfBImD7TeA9m1cCjGPrpBHkOS5KAZvD8N3h+vvJQm
S0o8F2xNNRG6vBfzlU1Hh4mJAhCuHsIRT9rfh0XhGNtH1NsBgG0us9tAg2CI6naT7iXg0/GZdjfG
VYRjM4UfkRWN0yk1uLnNI2VYP+iV3b/SKTTGydl0CE9k3UHCaINkwAg6OPAU7Y/joXW1aTcjw4Yp
nd0u+xj65yORWJUQ7pRuy6E+NMlyg6Y0YRQxnXZef6pMiQFn14G01D6M+H8Q+NeoGjbDK6JNpIgO
k49/GCKEJegqZywlwZnUMNQOL6atxG/38YiHLbB3dA47ptPD7r54flZXxP92O3oh31hX45yAE0E6
eHjWDpEPqsiY2cjav4d1uBELZQ0NEh+Bj2S9E/l28r7na/bHyid+CqODdngZ1UKkxUQo/K5vwzzM
h+1MWaofT5oROyilfjlDjoKao8PTu3WJ43EunhJyeWD2jA6TdY8FpiXOqUXtEbsMUpdJkijQPGiC
+xctOFd2DlOhqNGCu+DN4AUZk9QiVC4DOaCgXhrRe9AwaaxwjHD6YbK4Xx31M51ZQbqn6KFgFlu4
HZnmncMNfrAfTIwKvoOHYxXg0kvFVH3Wg1fwHsJrsCG7Q9T4Jitg/nRr5wztZHCbIIH1tiRlsNMg
MdXeJt/QtxeiU2A4+Eitms9Ot9Mz28yH341xQ2LhChR0NFCoxn3VhkaeDsBGX7ZFkil7exs6K/eD
yAxoiZ5Aj7MS4aAxLFSZPRznBUQIIwmowh6pqH5JoETuQMc1L36LAbwy5HfD8lgcMaeKblGyRvbq
oQd3KTpcIg12WENOZxBdWUiJaToq+L1no3bXzSGxB0nE5jLFJm5LTZftGRuoqfHNWFwiSsbKjqf6
hKXfNgYx8RINwRRAoK7K9pZ99bQXtnOxYN93RNbpHg4byHU4kYiMgRl8YwZNhEkIYsmTLcd9SMpg
OO2xpz6MWaUQi2+7vTGlf+HVPAErYXa9pvNNURMJURRUqtBi2BymsJL8JnzAHbCvAeribeyZA+V8
ZXsqBhsCpKALrKD1HyvRsHr48rhaIzq3EdVT18geQh+sxn2TALPLnEQnm94v0m1EAlCcQOE80kx3
9ds2pu/I4HI37oZS/1sfizS9/sKa9XzoN1izx6485QHDctja3y2LVOcb9lkJNue3M9SYXkRSGmmH
NqxfP57oAYQevMeZz8gCZKoPWbXpusjObaEw05BHZa9lZ4RgH6k24J1bbBESyYPGF/T+DwkmtMw7
sD0INowd+/wmIdB0etylir0lxoE/jU2hBFgw7IUiHVA8VrOTqODeN5xTZ3/INo6hc0pEoOU4srgA
FNhsANFY22jGlmW4hhruQo/Topnw1aCQ5yZ7Afka3mWaYbxiglHngH0Y/ZEKwt7PsVgNwGTYFyJO
8XgD53PNKsN1q/1iULt7xV+aXkKtE4+em8bZ7oWBvxVlo9sxH6KAWMOrcC7TMrgxv722p2d46nvd
Fp2HusgvDlTnA1lapxYy/eGUuXiMUPxDtBqLdIWElN8d558YOCzjKT3h+q3vLHZvakrJ/nwPmTyY
QNQBFNLUhwrgnmsaM0lAFwZlqbiu/Btk29pZ497E6Iv9qPJiRxl+E9xCTCIYBWUoYVycGyoPjWmd
X/jFrBlTQg+W3+HuY+d+J3a4OZ/nB9sZxUtrZg0Yc4RyivvCnPRY8FRbj7n5xIvdnTpcv901W0EO
yFwUNMhE2KPI/yJ31OWcDvTIjIhh8UUXAO2I+4IBZ8V2s31tLVYN6BbNEIiLNsWFKyERcwPZjgRF
oQQ1x7dRHRHe6CMPGlqzeHlfX+YE7HAvWoOe+50HFe4ymiPy+3qBFWlOFHMCr2T3iXUHRRDi2aev
DWoKboYqp6WHdl7kSErEB/e9F5YdrSeGdelhg8ziL2B6iiKKgD5j4hCQj8pvH57GlE5MGH+rLBpo
maCFuW1IEF3AhsK5kjQpNHkVd//F/twL74XUmRGYBXgJVMmrda54fcFJAy6mSmDODXs/yg7LgcrB
jbT/TNgXL69uS8TGxaZzTR4Desk3mBe/FY4R4o9I97wHF2YB1sw+vTj6GT3P5P2wN/eCU989CTxE
NG0g8/Bjwyt9iCyDeASD2dV51tMWekHo+RQHzNtMKlpQ79T5m8S45kV4RUkfxyllh2kiCcR4obRG
hjwXn9ok3JGhR2ndcml0j1CngVA+kGPC7XSdmJy0EjmvQrssteeaPT4yTQqE1LLHO7EPZFNMs2xz
JupDJHnY8+/aPtf2JrOHqT0URWTKUjo/b+aIFcbwNMWv5ud1NAka5+B/WQAyKSfNcHKm1IaOjMDo
VwKWDgLb87Zb3d6O9s4kWi6Xk8mepW00o02ElYb4tBh6uBIDBrkm8tY8JDp8aLrmwKDMAO3zPlv6
5fpSmpo2V+SBwcUBBSmb5YkKJtkfJt51ag3uQY/t3sGjfe7JnsplQa3JElQFxuZG/uPVJwETVVrN
aOEOFc13LpwIJBVhsfUwnpLdeLyifHJzrqrqXAevSCwJ2GNQHjCn60MV1ua6W5P+5IhMWvTehPUy
Cpvxa6yM4D/3PlD9fDJ9OafWJ22LBd2avylNPntzA9sLmM9slmDXQp/NUX6a4S3KGKksFlw3UQzd
ABtb5xtEcnWgbEDQRMGCcC0oKVcvHhYjUak4jymJGf51irczM0JJhit5hChLXvRL20iicch+P7q4
PYAy0aO0CKoUwerCTwdkmtsOpwqkHhDK2PeytwNfreblyoioWrCC7lgYK69hwgIhDfMxHGe72Gw2
xkhfiJXGsJ8ncYtS7gx0Uc/YO/Zc4A4yvdiXP2x8Mghn592Hte1Y8Cq/jFSKnoa4ztYeQgYmcLxh
7pJnaE+C/Ssix8WpAkFaJcnTW0cjegw+8eNAisqg9puothglSJVG5i5ePdzipAWKD6Y2v32mIzV6
zanwXbOl93UbItLBgIeWjz3D79lLz8XF65/wdflGCx2JsfqC7QpWSQE7wDKDSpMw2oE+pzY6rJ7b
eB2TIZ9FtPzWZK2ePlU6J2OFhNeCabr5ejNXTxH79hzQ9pQeN21bgSpgfLQV+wNGVu0Wg/3+6YDR
ZH4LE7sDhsG6hfUJm3CNarKdqnQE1zGfiyKErtFSYTh+a1z6y7plJmg8jEGuz2V2B6yHaHFfEzAK
yMAktAByEZFW/cXlCwYamSgpwH29rQJrJR3bLSwvNv6vNcBN9bClI9B+8nGd3hfAzdxC3+iuWdMI
+GT7Qtm4r6NuRtIItRIEnEDGBql/BJDjPsm2vEaH/Ir2vmsCpNi9gd5uGvjIOhDhSGMy9skkUtkj
6EdqOk5C0R+UcIpByQmwpuHnC7yGlGjmnKt9XwIfjDtQeOZ9cyL2TcbyzjRk2JdVwUBiaAzOiBwo
efFJpUBOJ+kC/02ejcLQFY27RTBKJqe+/cV8Pkw/aCE/udr0bqloBGcAQxRyMalUKFK/ozU+DzEV
0jdA0lIUbW1U+edwSTbsyFsON8LBQSjDmNsOXjlcXuy1mAR5ntub04GBK879uhDrxpFO4uoxRvHo
NuEXxU3fn3BBTYGmTrazLZgIF5swn8MoH8aM287ZT9bRXviLET7FFNm3s9HzmzaOEYBfLmhQ2N/G
ACqKLbY9lTtcxg7CXPgLmU2+J19RQdsWeyBWuLOYICRuN/batO55hLhzgSed+Ph4u2wl7yd8Gnxh
BlFHpGxybkXirOijHpmOX0eWOlfCqo19vvNYXJkXhHBUlAZs9FeYGb2nBBGJhiUfVQADIsCaxcU5
6xPevavtirv2vFyLlTBanodIAZgGTDS8YIggcNzXzEYByMEKVpfdRKcvUUJ+PdytHKHb5Y6O0ZP+
0lY/9mBBIBEk1FccKaSW17bZHvYX7t+PnfiYKauSmJ/YNX0kH/ev9/BKotMZ9wwGg1hfsF37SC5c
GpnD5aWWb7R0YrT8KGe5lt+b+RJeJbtCriOuSniRkZUMp8ezmIouJK2+7c2m4uSzuVXhzzz9jVhV
xYrPtp4F6nNNpjAfOKci9rUxCg/IwyxVYuH+vPy4ANnw/F1usfTiOx78Pd/8Qi4BaX1ReglkhYb0
dEzc+7gCqqQXKVSyUEnhS0niH0BlgcuKi31gZ0Fvjl3yJ0jp590+zSBHhC97dvAvm1PwtQi2XzFN
TnFJIf+I81xSTYrPCPJkY9mGDUI2ykZ3j8qjGYqT3p9ZnkiYEr37L25O9jPxOV+si2USUSDl2EB5
nwJ8jf3zWWbx//7+7FHAb+WAR7MeKP7n+nuJ4QPn7OGbvmKvRQV88Fp2PqKZyBmqR5MlSautu8df
Af8nNDGz2WivcSrv9n2TfN42IPFoh5gCax9HKkdmeQFu3uuD/hkDPuHA2AP26Tk5nOgY3JUNA03q
oNynQe7jwHFdK4PLpt01TtArvC6PcLa6UdzhV4EtOKOCmYGa4htbfP89pNW5Uu92erweydxiy80A
rqEQ0U5l4caxmWzrEopNHD3vPgp0dDsVvG+7bhDXO8YtrKf1zILPPe9vldyuFn1irndX0MqVV+K1
SsYDpmU1roUOEWXvg32Ba7RkbsUx1QIGwjHkOmEijLme6Gc+5KW81NfpFhvK96IP4gWs8Q4fjNib
26A728vnPPWlSbdkUBRHc8H++fmCTlflbjzlzbVNsSpXvaiZZKd8TA7GHgOOX6he//kHqln5gyF6
Ku7v5zW+VH/69r9XRcZ//1c857fH/Pcfv+Upf3tJYZr/h2+8vLpW73n99XzjCFbfql/pqOKR/7+/
/Jtz8Op9x4b/XpTVJ83c89ffOzvg3KCqWDEYumpCFfzPn9/sby8y+ZuXv6HBwPz6cXSD83/9h9aH
14uZ8R+e/ytLV/4/eH0T7KQaZh9fcUi1v7F0sfnHpFzW1b6mYJLahwn3uwoCESWpNPB0JYKqFd7v
d5auKktYQ5AYa1iyJP9L1knGX5Agfzpy/Fhh6/1EB8Quz+o68/AMX82jEvR0AtQvSHqMm6Wg3O0w
PpsWNHWtFFffRoHieJdUKETS7YqjEfGHr/7qcZ3cHzGzboMxeF6ZlDQ56RnSzQxSRQD9rZvFpVNe
5PHh+ZxcWhSGhtp8y1X3eZczr0n2XXNKqICMeCqTGlvdn6qjpWQc457aVd+P6y7XiWR8EY6YXbdt
Osw1Kjir8jSzHN8sefgUBPe7dPAL+vUPS/fbhxq8zXrUylFrHi+GtNSb28UpyHt9368QHeV2db3l
gAzJ1riCkMgoyq9aRRdXxzUoUWZN3gCxPBFw3lL82u6mH6s4D9UtwRi6ytYqPyj/3rcMOUXoh3HU
hjP+TxTEivQXAWp/fv6vtwxpTRiY6f+Pu/NachTL1vATcQJvbgVIIG8zpbxRpBNOCISHpz8fNaar
qztqYm4nxnR0V2eVUin2Xuu3FKXxaf2XYwhJuyYaMuVN/whZ+VOQiqJrWIR5CK1/PmJ/PCzjE0Y0
izXG+Y/FT/96rP+pu/7HiUVlx9/osMc//lfd88+vWRk9RT89LGIZGNe0eOSe4AFh3BiJEhrPtU24
ZZWalLuRThgcdXtdyjUFMfd9vO/elZfrR/cdTH86cv7mtajS3xiYKDfAVYDXmqhk9RdROFndSjgY
99wr4QHfE5rURcyKbxn6Q9qNx4XjPmbZYrOxidUg1Bbx4HNneCnc+1fxlQ0TE9vTNlnny+vbE07s
wOjQAVqNeoIpnv3oNmCrdQoe7BYdAiWuEy7BqrUhUxXyWa+UMY2jP3cMlw79ZeaczNRlO0t2xGOt
MDqCQoi0C9j5R4J+ZVikK0SvF1I40m9hX57K06gbx63/ER40EkKGI9msKfkdEEWPo0ZZb+ezf8El
1hOpXnSVTaJ+/tWodqvj4SRM3IbJLmiPNp36xfgkvJV4DgDSDmUtIjl+TbFLtknlswD0OUX9RCTO
E2zw7jBqFrD5LIf6ZKV9BvtmqU2pTJ5WS3Ue7GHWDJPkFKqLiYaJkcqs5Fn+KcN44wRn6oKotj9G
3If3leziahF8JzMBlBHJn9N8yS+EHzIRkyP7+EoCMlaKw5N6BGSfbymAAg6gmXC1o28SxE7UWzKp
x3aIifjLcHtcTWi/53d4WSI/V8CMok52sYMmRXgL+0m0xJWzac/Cm/AWAWJWt77ww/c7jCf2Tpgu
VlRkDArhNA7mouCxa5UPpEFox4jfRR+LoIG2PNLS4O/6xTBsqnx7Hza6zMsf/KGYktUbdQS03VpY
V7qREHvWs9xwrgedze00Vtb3tC84zF33V3MbTkf8LzpJ+0e1zhVSteZDu8SYab1r7ghyIURkBjbm
2qwDBiFxyyAVjx3kczlKcaKZ4Uqg5PkkXMBYwaLQEEHe53X6j0zU5gcvQA4pmTK1o6Al8PI9XZib
eqxwKlqX0BLpO6onQfmqD3xa/RB1GVkYKzKItrQcntLbk+QfDnsL7ZgtYd+Gln95HKlY2mKBI8LX
vKGgSOiObl0+QFRmRy9kCEYv2oGCY0VyBEpu7tPn4A3E7gyeetOOIVHDJWrr1FUO0kZci/s2Bik8
MeQeE7uA/xq/pSVb4AF+z9oWplsFPqwuW3aP+AiEOrXbAxfXHfix9SqADYTJb5rpFoChyYbV/frw
Ed4JcIPt5PcHCAXyf3Oa6eP8MR6soswg8afTTFJqmmgaTrP70iRxOCTYZcd4mX/SDsbfIyjfkJML
xurr/eT5Hh6LM4HJRB3Xa1yzuJrtdEf+TL9u0Cnf3cfROIMOvkwfGxiRH7LYCtB9H2/6lcJ+84au
aCrte55EgCQbq5v+2S4TX7lV7/H+4WabfNesRyB4DOKFAunIS5ys1dAJCGTFwnt8AqahRgJvA9Cd
g3TZ4YhhX9jS108XOOvxjagAiEE6hS7AkQK4kTmPefcSbf6TEcgYuxp+8cCYP797v8RIyGYcZ5qU
5l5FXlBvi70tIx/4Ua/askJep6wGvQxAYnOsBjw6qA3TGf8vba6rkK77m/ii2zz+drjWSNf1YatX
V4rsm4W4KV4SynorRMA6yytb5uGxjnzzCCZ1GObkX7F3DWuFk9y7HnC9g5z0n9ZJ/IzsCOSCQ4t6
hiPBCfOr32PpQ6p1yw7WRZuXSx1tDtIDNXN//4H60V7xu3fkl1HyqrXPOCh5R4zAIc2GewZtAhgi
TE0wjck/BrDSXMpz5YHPtcu5rXwm2tRk9+P1Qcb/uLmi1Z34ishLaC9/z9/FM/IXgocyXBm0W5f8
RhO520YX1HMG57mMn51uNftaumQSlvepkrpER0DUgcf2wLgguHdSaqgetwuKjR8UXdhlPvv99/6j
WOSvHwcy5Yhsk00aRH755lulut/zgdu4OfJMJGvzFOEIgykuXIz6ijEzumlk2sEL0rtteWv4BH8x
sW7Ll2GTo5IY6RHS1qppAtI3NoOP8f7asjsEC902l+hK+WlHy/ZCEcFYrD2J99dFvWGtBx3h0kH6
sLSm9XdFPTl85mX8MEh7HHQkQVsrCc2Z5WcOu/SiRuoIw1uiY7YD8L+Xbm+tiSC5O0VoS/1EwThC
Ju8h9O4f3fzxkjkGrOvnFf/qJOQ5NWAKCOGEfChgKt6efjivP1LUyNFLexM2AxY/5QBp/qwm+XeN
3Aqs97nIvP/wjo/P118+bT+94ePz+dMs1miBmRjj+DMc+p1cQIpm7/Va2N9pAJlob91NXRh+T6Bk
OP8Pf/I4WP3mT5Z/mQKraxdT5MKf3M/U3TCtOSmbRb8lAZ9a7vo/fZ/y3x7TxlhDgf9dVH8dOnN9
0JXEDHPPohCUYsVdEZLjgE5o0aKP4BEgyVyWZsm7QNGDOc90LMToYLjBQGpGOqV0Yn2BVFF/bFqQ
XmRIp2BJ8vV+C08Fk/U8BfQUfH8C0ALXq5sx21/f1GPqSjjVDCwsscuAAqXnPVFvo6wVEF8xY/o/
AEsZdFIFZXog2hkxNrLugOdVr3VU9F/g8aXzCeJCuAb3IfzrCHXBdKJWRRfAlU5yhXCB7X5OiMa0
ILVeraN1VI4dUVdv6prHFe3kFmZsnhNS4ul7GgtBqmeK//ufq/63nyhTY+uWWa/JRfrzJ8oSlCGU
YyHzYCTgOsbDeoK3HpB5ocdOaMzTZEFIRYDMx3TVbIkqP4nXCnd+txyk91o+oK1+RgsqjGPGC3Sj
QPoMHExdksO1p2mUmU9ieBpESQ/3+iq+5oFdSzZpZURyKepWq/2MQPEMxz/iMv9OTXftkcb1xHrz
Fb1KzF7Y5p6OOhD9MyEVhYFDqFcP9O7kCEdQ+79/S6QfIZR/+bBzphFCicmYJqRxJfrpMVOHwugG
RUEqcgcP7PkwUH0spBfriEJvwLRVQlEkqxrMMZyiJZYTr04PMqVdOHwnqNOYbYwpEywgcLwcs9OU
Camok9sCYSjlsAtGabuEIxYmyhlhAxUJPQCswX8AqjnrwZVRkXrXeZ/4BYmo3ezuhQtzL0x5nxp+
TED+5sps3yotngTDps8AA2Yxx+MsUHedMEcul+i1Gwyeri66HCV0oDOezhl18OqVISqvnFBC7C/z
7Dv7ViTb4LvFSQafGk21ekvtaQ4jWznCOkUMFkLICa5A+H++6L96BOsk/3bsNqSS2ATvTjtwvf3D
fxvO+BQ/MBWhUUCkghYdF98InV5J0TfJ8sVo4D7J1bmTIXvZyn5PLOSSSHVmain1y+4czMD6ESKe
ug/pY3SEIYZ3VUdbSTMCdpmn+aTAlR96tCjRIYCsLtj3DGFS8gmxll8M9rMcjii7tMeaJ/G6id8D
BFYhymVbQPZWM1c6VPOirkZ7ZO0aZov76xAQ+ECvq6tkZNTtC0+rp4QMhzAutEa8VtWkwUk2SiqO
x2jsxEA/OzjZmoUnKLFofvBNzhEDMOWh1kDKfmmXW9xayeR7jwvIR5g6Wa5tJH6O583zCfkvJP0D
xQJHw8ok9qdx4lKHWoMJobjRHbFn9PxvD2dAVYDV0AlIFS6dyG/PPUNOtDWn9bY5ZVPR6WHMWsfc
xC/qRopemX7oMum/2su1necfxpp0DDu/1cgxmgm0JhVW5OM1ntRTVufkaA89yC63eBkrH3TgYtUn
gTqEl/O+R3EJ6ic0hAPl3SMYn9nbrfA+o/QDQ9ecI241ik4EV77gR7FHVTodLI5wKtlk4NdQ8e5C
5FmsYvAfqGtIQZKnXOFruZ5lw/qVgl2urHobvz6JaJQC9FDiR6KWTqs6UnOzOvjjzI94N4LbHaV9
1pAowqtmwjoIObaU4HsY9s3HU16YJDEpp2ePQxkgmxnSUt5T/nEwj6uFlZ4fzfbZHfWr7FpFZasl
jRgcLBXJOHnj5Wi3Hoi/H4DSOnC4kPOQ6qxN+rZgwZSJjU1XiMAfGHlkFydmkXsitBr9Wg7WRMyf
BjT1d5/QWIIfBCllQg5ZMrtTbrbLh++AUpVyZmBSQ+9tB3xe9sM5eNr5MlnH2/yY7eVTPStX+eFx
YCVHeIpWUtV450U39Z7zdJe+Zd9YQHSBgM9iYZCOBAWwYWWmVgCPr7BMEUFaqzj7vJrQBpFP6XI+
rNBPo5y29HMic/ERk2QaXkuwSul2N85nXV6WtZ0u1c3jpm6aufJmoS8ypiYBucomiD5Vnp0ikjjm
1w9lkzVcWwc9GjmE61J4zJtymzWvcA49XhzkoiRTgddvHsx03aLONgMyXpLYKDGEVX9/MNaSHD2r
pxGp3N0ed85AvpQwE4haDdcAkinxbDMr9aS1tM5Qwz3PDPYlRgFCdCUnDZ3H4HG5tOykKE2p6QnX
4X5ZLyEVUA8a9Md8Vbvu1HvFd3HihOBDMuY1mdCa5LKAhCQ0BpUoljAkoJEcxaCaI2wK2LQVpNAo
ns1md2cUBKT3gyHwo2A1Bj7RUGudRVJJJ0S+HXOEN3C0UJtQ8sh0IPqerr7rd+kiY0uzlkTMSFsi
gUmivq6FS7TRSb1e3L3sqyXHjTYUJ7CmZG4F0+I70fyu9aA9rMphhRtfrkHfMS5MN6Ysg9UeN0G9
CFdj/EC/UxHtY5ljb+dfl7ienKt4kRiBkOkivjdPo1YTOcbDfqnOhLyeoYw/PmpXY0Q6yv3kestx
ncsvkTdmOSBvnF/5Kn7Dnvj61h3Qx/XzIZlqKaOtPKOPvZhYximVUcKls7aYpC9jMqDBF7Nv2tf1
1U0/Wr7zp4ctb6k10wTr+k51RxEU8S6ElNnxFexqQv4wTnHGhJOGTeS6NteZhzLxhoaY+OQ7JhGS
/2ZM1WwF4vpxTm7RDTcG6yRX8Y9lc0IqDpBGwTfLQaJNWSvNFR9vT5U9adtww479WJMSNokbmLTb
/nbt3WjdIPgy3YFIQuh4fhqVPG178ksJKOC9VrESEvr1Kl2MLwllf0m2cGxzs8ANo4PvLqWn7uNZ
FPLt6muKxBixw/l9x6xf7Xr/ThX8aPrh0weZlYARysOU7Lqcphtkp9tqXVXT63MzyG8yFUbknCEJ
q3yFQRVT4Kj6Uk5wZ9p3/qZ/9K/BAbmAyszBWUjksnAW90ZOcmr5GuJzJeMDz/UmfCtmdz7oT4BC
WkEEG6WCEM0b/pGQLIzEHWnf8K39CA4Kew+OiPalJFqeppXNqPHlpQcBrj0n+FR5y76rfbZNIkcf
OLN5xibC/Lp47DqGVVJFman51lf31dhHggpX3cTNakDsakzQPeBweZzCZBZQUk7KEyo84FlHdFq/
4vdhVObR/Iou8lI8hvQfOPleRiJTL4HMRrEMshNpL80YF8n0IPO/3xAFzCS+jrj1SsZxG0+igm7X
wD0x7oHGG9uxsgtfaKU4S9hXmJffmSSUPeVNTT0NIB39YNWNw+KEzhqwl27Dpkca/pNwhFGfhEmT
QX3Uej4QQj1WCAlmGRvbUGzudzviZ0/vEHnSbJGNWxnu1ZiiG+gIJ6LY7kRhQz0H5sjPAvCQcAlQ
PxR7fjVgOVFMKJsRM6SlMlmqMqVAbTPmg9dICx5IqMXRqhXQg1Z8y/qXgYtlf6cBBxVW6Osp5Lxy
woUspPvs4SfkAk+RKbWf5ABKOXR/vyvOwLit/eSpMVmKYydVV1n2GYsLU9mkYwCMFAMAT7QLpfYv
6C7/09bwdzA8/JyhjOGkqqZB4v08IHdtlFiWKgI2zIupuCcVGqEnseIehSPBIt72c3km65P2hlRw
cV3Oqo/rD6GxsQ7mGDSHedZPlVm3z44aWpjlvNoPc9lnWJTe8hdabZ2Hl/r5GoUWul3tkLnJR488
jWwV7gZm5HbBX34/9it/t3L+/D39MvRbBt3j3HIIPwO3Kt0YMq7iZLGWj5mCSdTX7RIB9VvllZcB
bSIxFX46s9bKG+T5YK/vIwIDDiPtys/7u/HN0fHjBf7PUssyUSeKBT+lyiI4xe+oZfDYv1LLv3z9
v3gy6f8oyVQ0k/7sHxk2ALj/Ysuglg3CMVUdqhpubmSdf6KWRY0Xo8Dc8ctjvftPbJmsy0ANP5hq
879jy1Tjb4ASIv7+/a0rvwDM8lNVJLWVqFO5dt9PLXAUYSMVUW8POdLFwX2SXqLaj9IpqJpZPqNV
5WuWH0Zu/9wKleyDhfjk5ouAB/Uq6GYmM3nI5QQY1g/kkdV7nd80eELqRAZqiTT2y9SVI2IG5mVC
u23vKoavJGTVauq+Z3HV6ONBdmGR1y0i4cWdJku4tua9NE+Sec0m0W/Kht0poFHSo/CrRN+ESZUl
FTTvW8SqRCbP2rDFDfj1s+FMvTtPDarbVrbWV3xiB7sQ7xbipiJTvFwovjAdvtqdfqouHZY0ZYuR
Hlk8XlEkZKMZFJSDLXdNvhrXKbsss5OJLNm0+QUE1+qK6vkioA+nVaciRqBcmlxJiN2a86faTMPn
4ChV4DGCizHO17sTSrPi+lohzO7HLS/moWSdZgQJ3AfO93JeqefMItiQ3FvfFNAQXptVLiyMqz08
fEvxq0XxcVXWD+y5496Heo3opkuDheFDZXev1gqFmNEsfg0MtxIJ5rPbmurI/oKlER24xsRoLcL7
RR6OleK2lq2+Bwv+VvLraK5xVJTr5EbvUG04wHYBMYrSMjBRtGAMrL0umqVcWpmjy/61waqp8T7g
M253D+Zikfuuthbyg8ualeYBAknOiPLRvIaH4I0FkySUVb9CUrC5ovqxXGkjkcwjbGTU6ohMl3Sk
E+xBooiIZOoGkqq9yQeR9JGZpM3DaoarSX2N4pdcA20lPYak0PCK1yrDO9aTJ5wjJiXIqspp3UPr
sA287lju+lOaZYt7ihUgrBZ1KX2E5lrOLcfQnaHFOZPdPw00yS0qZPOHwb5ld03MGZ2cVrHJJY3W
cxHasnX6Ta0NM+5II7U2BtkEMjydEL7K2WqrPuK3rCTcmBDIZja89+EM8Dutz/VReb8uVHNyx+OA
GLhfooLeFCkrgfEGEAWEzisxn97YeAOsTF9gM3uaE/1VRoLazph5ar/kCZwEzVqMpqqfZdMOkA//
C7x2Tqudo3CNTVNfeLOSA3Z2QztH9XMakYH4otye18nw3uItBlxYaJ0dnE3yHaeiJzUpP+JTM6CC
FTra/QICwGKUrTyFvTmzrluYwMivYq8+GydCmsecZnEX+Crd6zQVScuI4+Mt8AnHGBDqlxPQXdpL
gdY0rwDT5KNH/11CAG1c3ayQMhF+sNQxjOlO0yaT9hkNAsTIMDjEJh+niMuI1AUwTtYVvV9fHxtD
ulg9wSV9ZRskQ2YguwUvBDigSRDLApsopyw9C7TIawpK5jvAdpLP4zbxkp6YaXGiiUCdQiK73ZPb
P+DhC/CVZjvLpAAST/FYI/9pmqQf5aSJ3evh8GzhwlHpAQ7WFfYKHiEBEPlulvYVuvouCatWytfN
Y5oSMCHAxena8snDdDeR4UkF7xzqSgPEvx3s/+3LlRB7VTSo0uFSY1D53eWKdOSvl+svX//H5Uoe
rm4y0OnjRfjTzcqcRw82CpWxoPqXm1VTfmQqjkKTn29VSyHU1jRV2SBwUf1vNCj6396q/37NY//B
nwdOPQrNzAhLciumjzsBojZApr4yV7FfndXZ8DkgT7jBRvYcfCPf7WiU+DCMcc9awpQOSgJxps9g
hVn6gSiXDy7HngsUiruP/959RIs76yDORwn0EySci4N9GPvR3UYVwmWLJfQN5dTjPHRcrYLH8M9a
zIXiCMV44vIELuWdvkpuoz07SelHoZHY0d+4wvhF7elQiocqmxcOLU+2QNvb6a2SnMqaBC/Spjgr
cKps4RRsQ0ltsB5Pf6g3hg1zaEqtx+1+JoPrUl3K3kEBadARZC0lnz1Frl+iV61w2VjBeK+kIkSz
mhBw/NjrGP8Z+ndlLVoO64Oc+qE07XAPgEJB2T5G32KJ7xiM2i9anMF2TmVJPhu20cedUxwtZT3l
H+XEqXyYottc7rSq1HT5SV/44QhqWVcXVJg18nEseHCQkX/9ThCg4D5lcH6RDr047wxKucNl8TzL
b/Cw0O34U/PP6MbfdBKXPoLrp8tdVJKFc+YYVNn2NhnW6H42bJpuOjSL8u6w2vPjf2rIdPgTBgub
Ol+TIxS5u5R40sI6luqRH1F8sj95dDnBoz79YdPuBO/xaZ4sr5yTD9B3Lr3S9uOc9V5w02Q7iDFM
gkLcHaOYC7SHnxkOAIs6Tt+50h66y7PJZgEF5eCx/S1IPHFGlbcKAoKS/5ZTmhaSVPw0HYEQWgtm
UAyBIsHRPmvQJuVud2f1sedKnxco6zHZ4vH10OlX0xjFzKcaAbAIxweRw5GXeiHJ5yo3D2co2CIU
AuuSvFRVyhNkO21qXyhmGfEpg2HsKTB2h8I5mxrSAfJbzq3y1fHhnGbIBAocJLo96KtoIHM8ePqp
dAbCJGOs0TL7s69WYTh9tMssbWyL1rrIHOO1JNB8XbfJrQLkR2wsI3weo5yImKmdqL0A7kheZbyJ
4Pki4m5Jcjux8hT+1xQLS3QJBpLrY1puiHdo8at3vSMH6MQksK5l+lYQdYpUSdHRAGOuS0lap9wF
vOyudFtpb5gpZVOAzmHLA5dUqGKDabBpzqMH+QuxBujZZenKXzp2SOKEt7OstYOVNNJ15oUhRo4n
uo/8eRu9SblDJXVPmo/2WjRrfoY0ATcy4JdBQ1/ASL7R3HyR2iXBV6FX4zZ4I0PH1vMl1wzTS1Pi
4WIzh9hRi9SOX5WCzi3+qlsPtzMlj16QCXFDd51rkx24qXSvud9XaS5/6uUqG2Q3DKu1xH3YkjHQ
rB7zHE8BylElEOYiP+go+ngO3+oSrClCQVKRm1QS6YC8wvISFfcxeV0h9USDTJCgCIKVOPqdKZ8P
45dmMv8UX129zIItitVkmKrKEmE1emfj1hAhc7XI53SU4ziUZxjaF/K+ZuCGY9TIPlE4CC4MBTRb
jX6V58I4ZgvtWM3GSPtoNxxyJ8ABzCkBkAaUZjMQkUVR87BmLjIj2dO4ptvJcOADLPnyOqU3I3gt
yy3vlxGur+Tg7q8UdEMYXixPZ1x+l1e5k8DF00owqeWN5fXqQiCYCr1dPbl+8+/oJ343NnwA2+kA
VeJbSx1XMD7PGQoXfIslbrTSGyNl4hmWhngGlIj9ZEyZAS5164VBHEENtNt6lBxtQK0ud+iKE9kb
gi9sW6zfI5YVo6QZ/93wFIP/lAt+21XpAbN5T5aYjFqUcSt5/rC3Uui0EEB2u80iuCGFVw37jNpF
X+kr8p8PKADO/Z4DMXoFOpT3mg+HCzvZgdUHE4Bi3l9paxy7C6lCOvLa8//0AKMzFWhIsCRyly2Q
mN8NMLTg/GWA+fXr/zXAIJjVwaT+HQHNdv4HOiAiJrB0lfToHzn7P6MDpq4oJuJzSaPfZ+wr/AMd
IJcfIYJBPLSqjlTxf6OlHfW/vzLLP710/rg/zzFiVUI5y0PhcZgR+VYSZr8S2lfrkDw+BBy+7XSI
L4+e/CxjHRuz576GyNPU5R1rLrGi8Lxd/IDZIVBfIcfvRZTmhTBVlE+rcF9ytK0l8YPGrK3LtZ4g
GQgIPOJWRwkaJOWkkLAYDqw1NPIp9bEoxyq+r0pAXrZh4wSNzqSz1szTxo+MLbmI/UysFcx8lbEa
nrJnMnlIGGkTpyMJnl/tjOhcn6zrMaXHG0jUzV6G6d1P+zdw13B63YqNX2djQSDJGN8GTwcG3m4P
HlsTlUqGu3nqC69vDwNxOXB8FLMVU5gWg7geaUT8RwZsxwFbjyNRuDRP5W04Y9rfEQIU0xd71YEP
wjG8tn65j13YDmtuCk63sOAHXbaMTnYR8RMtZ7927ivxpWQYjsZlwaVgAMXlWHjcWMuO1rtnmm2r
/tN8nkb58EGkuXVgBCwsFUzQcKQYGUmYng3EQWHswTn2BAkpYw3ifRUWUzUGjK3mPa1nEjcS/YrS
0sAtZrRPNxYUb0C2Kka7Z47evurepQDqTvTVDvJJRAZmDGQ0FESJlmglUAtclY2qjEHLvXmszJAN
8FG5QiFOyZcoYDHuIvEHCFWu7wFEOwExxEmQsozvlEVJxYOVk8HICHN1+tcfHW0xqbaqc/8G3hE4
B19h2HQKga5iBXnQ2SZhQIgEimghhCoMp4BUTXllryWGqMbXi3D5vjEAaWhCT7fhovfzOZbI7zL8
0ZUCWQxOk0//GZ78Pwp7Wqj1VU40OtrM/+io0cY96s+Omr98/b8ONmBPfs0gWvof/WJ/Oth0jjQ8
AKr6Q+/P6fUH7ClJpDpaiqRw8P0w2/xxsGEpUEmktsBLxw3tvznY/mY/+/mV06fy53OtIKbzGVgx
+5l4xRXZq81XXIuAj1UVXErg9LaVb2ZnVl6Nr0SXIzIstNR4VeoYbu4a+k2UvPDv2VaDfBabxJsA
1EmYFg6YB4iVpJEUIebLMpJOcdhg28/FdhY1HJF97tZ5iUqafH1RwX1r4gAgdzOOgpOAQS7Jd0oN
Kwj3qwcLjTqzHv2Hgto+7U5FwJw/zHtWrKQPl5aK0EHfm4O1TxvJBfVwpcLEctcJ67q44qPLg6PS
xaqrPwCOHiKBWBRw2bIUune1mYmFqs2KpDyYZebroIQqOkjVjGg4Mt8Tc16ah04vBrSY/+PkgGIp
oqHzkcQGhiTtd9c/7Xi/PiWS9svX//GUKLLCx9yiIuKfOMUf1z9kBOg/BjMVbsD801MCoyCLpiga
1Bn/CcSAL5AUkaFARzL+313+PFN/vfx/fuHWLzUKqvbMwl4E28vSBe2dmjKyd+qq3+X99Ez3LlKD
+zm6+5Ls5MXuUewqK/El/TMJiRignsthUyTT4Quo4OnrGoGjZ1TXEqYV4HNcItb9XbQWTOPMlwV9
U+2cJEC5RUcLKIcSRKZaRz4o20SaoenvzFnNuIt+QX0xtJcHZP0ppM+lc1TMGqjf70K1eJA4eJbn
FGBiVaTYD7bROukmGsFhDRSooxco6A9e0gTb3h7LB4XKoSOohFC2S9WjmIp0TJX5Ip/X5hwfPmhE
QwrLdQ6igohNEHyKvYav4aLhOvEEGRJ9qP2QtrkaDHchTWYqhUNj9Fm7RdIC5Og2/p1dNEAi1oF+
t/u8PDawwqm6yAwSkzc5MhOhFWbJFfEiw4E1UVXG9VP4WR1CAj67SX3SdciNHQnIAXFhF3NOzNq7
9In3AbRhCxrSoCZbpGTW0SW7DvtF2N/UU5GfOz2ZW4J1UcqeYIH6tVTRSRltPVcoVnBV+RiALOnO
0io+ONcQrKGFud+GXUk8DrIzkH+gYzzvn608kfDyYrZGmyNRb0vGqjZhnNBW0NXHRKQQzZO783eq
2ZjxItXJQG34HET0Lrd2XNpd5lyzk6rZ0UmB49ljOgJ7D8vUuWdeEBNQRwxNfBzEcHY9Xq+eSNyz
uhWvN8G4WMRftH4DhkvI/un6xcbl002U0Eb08DPmGTZynwnOEjkaTSpwzJeq0TcCmLJK8uV2IAyY
QDRml1mz8Cdbd+KCccyGnTKg/JxaqNER7yP7IT+o9E0+EU/7jnNioxNai1rBYkgCZNpRBTsrbsoV
XMHaQAnLhVcNXolwpPAe122AfBBT05bA2MKyu5fHWv/MfGv+cGOSryih7Ajk02zDut3jBZqXL7ZZ
4uQeja81u+Q5A/HKY9ZCzBW79phbND86+d1LLL96kVpHPne3MrVrVILoE9TlY4cb4xSf9D0DFZoP
IgGYl7FSNUCMBsndHygy6g+0DvJCce9rYRfTcMXcdyWdSKS9SQKgdrkWEP/d99Jq+Caq1q1VX0FG
AGOlgQ3QjTjNkvOOHbHDXIZ+Auke89jx+coIh9YD/Rk6lLT77LaPpfYpsv5zO5Hj1e56FEHiKLVo
voNzs9YefOBG51P2xRtAMjv58agTvov5Y4ctCOuzTmAU0/DX9ZAcjd0dFdbU3Hbyu7Y3G7sn2w/F
Oxye6Bf6FP5PRqZIYx9JPWirgT1DG+NBODXxtqE10GwlAzDFn5Rd5+H1dXw2Zl25rM/ZGeVFzMUL
fvNRo1gpRmWlW73IHEk3/ApwMhq602OF8BOSPEdNSqeAnk31i7CXL+ZRBYv0R99QShqJNV+fGKHj
RbhPaWCE3VD5U6nD+RTPMRIVkeRSfVKQaokHKXVD8mC/6sKtdg+KLm3M+NdNnjpl4afRpJJ2WG3r
wo9MX7q+EpurI30zPzLu+P6QkPcjOunUQhyZTMJkjOou2lVAjeJripjkCTw6u4Yu7ov6cO22VaQi
0fJgOlpiwKNNvxAXxUn+EGW3Jd0egAeDU3e00Kqggsy/2tBFEhRZs8aUkaRAVi5L9Qv2iAdkNG48
S6+UHc68Zm0uTsEnP7V6U+iO9aLcZ4RtKhN4x+IluC8BFFt0ahMoJ3LsipesmVUoyZloPOl0dyuN
GkVYxPkDc3wT+sh9am2VBm8t0K/U2XHsLoqrF0OZ5k6OO4U0QAm0cBTTDeKOoR5fI3qeanZ9ugMJ
6HOtXUU4Gx36khtzKxPkWM2xyHGcc7gH2aofHPpjUYiCEAJhaaIdzKT9k6vnOKxBw0D4hPeUCMF3
9WiskiUJwkaImJacVicj0k+eyO3CeAtbp5YcjspRmgtGjwq6cbD+5WSWc93cUYooxCRpruwPe/mQ
LIe5tSPx0324Ff04cNXCVrjAdjVkbMLhPsdIsHyl4s0CnfTwnIXtJSS0e4aCcXbT+UHVU8CY7qQR
0AXKWUC4QSGGhd8KjZ22SxoAumo1JkuTOKXbFcyVdBYBTkMA1F5fVRyBgKqP1lNn48L0+A7D89Oa
JPJk2aRoiZAeA8o+AGevyLOAahUgW4VoGN1T0XF+yHuEOfe3/rXcCGMCNJ/lBI2SjjCAT4+P6brc
sOUTE7QkLjWuHCtyRL7Q+t+2XdMmZsEzwTTBfDE4/XZilP+G8frl6/+YGJn9oNEMYwwj+EFh/TEx
arLMgPrvfuaf9yrZtDQchL/Oi9Q1o03RcYdb5B8o/81OpUqjVOQXz83P3/Y4KP+sslLitJAZuwoP
ljQvYjdmKCPtk3NNwbTcSU5RO8hZ4+Xz8QWzBEnnjvbN1kmA1EVaMIhGF+dxCGOfbYWsd/R9rA8z
DXykIvFYINDPiWsKmLzgoN5XZQvx3r4l94Gg92ZqKZ8DT4B8d68IiXngH9X8TmwwibTYTR2izCLu
eWHKJAd6UyV2/0BMiup/9tgZiH87+eveJbZmqC91Yk5N6opvcUIqNU7TXJ6nKnGEYT3nbPZa6ywa
mmtG5yQ+V4BVj4CJNvSl+jV/OtWT+g0ihU3k3Jj/+CPVx5S+xukjRawBy/2uXx71lgFmIEIEZ/FC
gBUw8NOSdkzA8tNHSN7dR/3xylTWvfl0SsErOImquluqGaBzZbmtSnxSZqP2EFJfUTfXeM3WGJSb
65WMsof/bO1G/KCSYCYUi8G6DJyY4RNDb+uI/8/deSw3jqZd+lYmZo8OeLOYDQlDgN6JEjcIWViC
sCSAq58HWX9FV1XX9ERvOzLLhDIlkRSI7zXnPEdFZvAK9MEaUW1HJKPo1uygdRm3o5qoq8qAPdbD
VWSRkiS0opvRNObGGWDp40fjfALvx2GbrLLIeSJv01e15Bjw5yU3TLzxgLRaun/e9NebsDOAVihz
DFHluEHHPtNla9Zj2Q5JvBUOY/twRvgo4Ze8q63hkCTN4V0miZi7zEgxepcLR9Bg8LXciNwW+rWM
tggUfNvLeE0GO2ne0vA1q9Yznuf8czIuJyfNMyVQ3GTTLe/eCMl7coFQ+Jqn+m5L7I/QNQPDAq+H
WW4bb0kueIsCaWkssUNGJInXOCUwVJM/A6zyEn+MG3Gr4+k09njtFu0y3uZH+KpoyOclU6w7+Vge
Ivf2w9xhR+KFrVSbs6YTIOaOh5jzAQESREZWQeQss+w5iW8EKRxkn1AI8IAyMALko+vnJ9o8yhF1
SzAjAg/meZ60R3joWF79woJugwuk/TGgzGlQ1JRA26sI3inCL6rdokhUfWMDjt9nSQTC9EFKBnaB
Uxlw7eomaROL+1Ocaog0fb191kFL/auah5YlTf0d6j/dwCKahJ+bjJxV8BRsDGILlqAI6vDb0ldh
P566Og7M6hin9128jfCZTfRIOiZE2DpSqBbmo4Q0tbDOkzr7eoWWQ2RUMz9JC4Q3qVcJr13bBpH5
VoQUV9DLzNBrzOTwBLWOqJSQCQDePZ0Xsq+5Ui6rB5Dy/r7RsUhULitK1C4hPcGpuaBkrw61+twO
SbQsOH5xYrHi+XU3/m8d6OmsHyzTUixDFaV/P6qQdf1fRhVMGv78+b8fPOI/ZOMvp8vvB4/4D4QT
uqyydZhkjH8cVUj/QHPLvI4RBkmX8qSD+H2gN6kfde1Xxpyu6EB0/pPDR5lmEX8+e/jGqBsR94qy
CG3jz2eP3DHtTuWaFh9tvboHYfoDWqL0SWP4lS7zyY2K28bSokkYdgW4ZRGqILxAkIjEIIDInStP
wgD+cJLvfvv+/6vobrs7w+zm//zvv7Er/vlhTerLPzjzqjq9yeJQZuRr5qf2SyCpEGfG7B5gsqm3
rEYwXTJqTz/uqS2f6qV5wkuuvz3uNl4us4A672LEbwMJQp4YROAdPe6OfRD/TK1wyAhlhqayW6Kh
UA/5GZG8n7m1RwxTaTp4mAOzd9LJJkQUhFOhmdhKeM3dioDe3EG20ALkmsDFFXtR3B/97t8//18j
on/3Y5lGTH94/oIcm5VqVcgP9rzR0aGgd6lX1SY6IBuAIAy+Hzl9Q/ALEWg2fBFpXsAHJr+LFPHb
Gj5KuwhX46bAabiS/ceMsYEA04ybHnJJ9jKEfNbaLMKm1/+Cot39fp7sdFjmmT2uWQPse497rnvb
TvtMYiL8NBB2yhtwO7SdZEAwz0LeFVgrddNdkKGbV8ZQW9FTr6jjbx+Y0jnJHVqJ079/af5mtfbn
S+MvmnS86IUoVrw0U0yCtHrspNWWzTVOS0LKnt/pMbmqb+0C7jLF+EvFTsMddRvYiDG/TLgOwwP9
jMS8p9AyX2jNuL9WEM35z09o2c3ly/itBP8TK+yPV/PfwAP+/JD/sg0slEwXwoyHPEBomZIj0Dx4
sS2RZkcgXTR/XKJgRA4Cj29RbxnZNXOmfggcBnb3OPu9LnVUwRd38o63o3TtPs1jBQP07hMTtXh8
E44Ql+7tWOJTneX97Kucmwd9c798NQsW0VgbUCEQADa/xW5V/iap+38+O0n7u63AH29/0171j1dr
rCXNUOUN79YepiLKHWZ/6jpPVsUAoQTJT7wSocq2by+MIe+s2dV19BJeGwd10E/qT2BdlCJzeX//
0eG8+vcf9oEigl++0DyjPaeiqeYYgKZMbRtLeArRD7VWDaLIOtKeAUJoiy0wE4pOAA0SugZGbEes
s+tJJBtiRaD6Q2WT+DGTO3kensW9dpxQg5TRqR8iMAPL2pKZUc75tsjH+tdypXrJRuFRfpKf9WAM
Vs+SKe0G1OgE85sEKlMeED3sot5Eb0xpojfrh9kMRhB/kqmWh3ihuzF6ghg4e4bpSEJd5ZqHELtX
huE7JUOh28TAbFofskJ5AtVDaA5O84CGtEXaRO4Bj6gJCjTFMaEBc7Jct8hLfkV6jqS7yHMSmKgT
GAAR6FAeBUDLRzRiOFeecGjmFO+g/OLGYfCbDU7XrEomwKQkIJPmibJSHabtK9EiLKr1/RKtHFtZ
/gjoB986w+nOIlV1VF46H/HqCy4thG35E0M4NjkUyGsQ6gHCmF9umueeW2NIBS86EavRewT1ksU1
nCAotZSRselmj0XMSAMZU/GVItsYHP2KbA75Hfq52o6fFzhosxe52KXTFdLdvul2GM/hTaMfUocC
S8yj2OZcD3q+HwlnuiUIXEgjM3HOQHcmYKAlnI0ek4e5lDvK4Oe6AwgBPhf/m5H0c4lBVfc492C9
zdLjpa9P+S4UHAV7M0Zk5SBOovDvbyAD5xCSafjVLtTdyMQYTiQOVWRP0wa6gJaoLoaO9gBWknTx
gVHdOzs71x/jBEBS325n8y3dShdOUyYWEE7R3Ku4hb2YO5ZO8GR1bpAjnQ3I84H0cScmi00sW95r
pM3qLw2Uxg6eT0liwephd+8tIzQgTcySTkCimgQrPuN0Mi3ZkJfbmyMyBUJsD+sTA7rOQKnFqU+s
ksrEVgd3i+q8HBayudZiay6+EHu/Sw6TKZJTcpOvkP3sxb20VbaMI4MUJAPFqa17hJBMaQhBu2qM
ZRGCJA29/ITbj20FJ8s22chB55AXhm7AQQG2HZcqcoQFcmJtM+yiM9FmYAZ4dbzwS3NgCovIgDBa
3zxxF0IUIqLVIyrkwotzP5PR6nZXbYVn0sMgvUAEPZsSFRnp25+c6NDwxym1lX4JRP+UmUImCj2g
+Aol2IWiFADRib7eBv7/ATg/2mOsduh6zxMbt/XBO9HZDi+8jLLTeBynyAQsTsK3DJ457i8gJ+jZ
M38aTOrHwa1fSAGcm9uEpIvawZcYxBslIPMZOPRkwyrtBybDubwWN5BRrC9Sq+YTEJdnegb87ZSL
zu0+68ne7nRQUy+ApXyonajURi++DG+AFsoRnLd1iHGcD07uxyd1LR/gTnwIX8bq7pBAxU+kG6aE
HwNXK83zqdyNJ457wvS0BQsRBumcLA+fC+S5QUzWXZWF7OT4yrMztu0dM8p5z3y4/uXCTy/McmMk
U/VSF6Ds0AmhrVjq0bk+UkRJU/Tz6lbYVFy8n4uG99zC6g9h6EOvaaC5QJ8WZy02jw45t4sqA8SX
dMXZ8JWd2e4K78XS2KjFvDdoCOGUok69qF/xD3/WXuKGEKpZdB2+Fc3LrFVK1oyXQ0hrXL34eXIT
yt0c4Hs+k78JIAXSwpsMXSCLhemSepIuVQbVC0gRrAa0dUCoSu5ZvVMmXsZpjhARyWd6Ecnqe2CY
LYXrjdKAeD7Fjj6KTwSj/G7x/pHagvx3EpOiUR0ju49sDaLva/SCOAP/qnzl4EBnGljxVIlh7sZo
MS6l4k09hO/KyfhipzWBETYRWBICsIg65T7B3qT0JB+zh3GCq6pUiwYDzLZCz8xtvXeL1W3DLW/g
ftR6ACYgf7M95xewOgDCS7T2hc+YYc+BVTNwRSZogLFLfeUI+R8MMgspCQuip7OLYLkUrYUIjUeg
HKOXJmCkODxXXw8cp4ZbqDaqNHR2okdc8IEpMeMDoQ8GnCI08zynaznvyUqatddKxXM9T9ApzaZx
azUrjN2DrJQgXRTXJHWzKii/y6cfEbTQjq9G7z3J2dWDBFMLoYE/t3HNXTx/Vb7ah4/DOYy3MkcB
dSBvvUA/f8FyfRIMteUAQdSSvLA+g7IwLoazjEn2oOHZFBfRJVyPKAaT0uFhZx/jDiUM2mZ9IyXL
jDJz335WqPM89ceI7SefCCTo8MyRGO4RnM6VxQD0DIRe93LHKDJ1D5QMJQu0sF09vrhzvt7fhx+S
XV6pJnRx3a6kzxu3/9qma45elGP7RmvAa0wla1t2twg3pBnxei1pt1UCFl+iV8ZVd6Y4kxp4Bj48
cwzJNVWP5dH4cOIKMBbDpTneqvrhMJ+/J1tahiwNyNdSPSFZVdmxbwIKldtzZDL9SmpZW9kM7nHs
Y/dayHzUmpVsDGH57bLFQ56XoPXUWTN4CQkQkluBjVt+37hBPhz2flA8VRK/yWZVZ9UTcoFz+7bM
Uzx8Dg9fbiB/GphOluJjH0nLlr3kTXLvMvfhcPm4PNfVeVyKECRId1/c1uz8amWRRYGHRU1fdb0X
9biy7CF54VxhHUBOZKdceHM/7+ewmPOefKuIfk82Q/ohwzkOFzeBIeVceNd4JVWviWzj8VlrwUNe
WI9rLp4JPk2BP3PymD8qrug7anaYFTV7KbYwuWVnBGQ4j+dqSD4mWbExEJlC6TTeHUl0CuV6Z1CE
g1gYzzVJrPf+tZE3TxiA5j1iZbXTlPVwX2OoidsG8dc8Vq6yCEAtAltiNOtYif3IoF7F+R19luKZ
W1vyDITmmyGl3Vh3e1Z3mS2SXdoKmtOyZZ5b90vMdVpxpEr1w5YOjCjNEbq4uiZ0NQGcoAWo68Rl
Kyd2x7VqOHSjmbpTDQoat0EsTXukPY0fNkSUK6HKdteNCFGxyfb8BrPBe21Zuhl3wykPYtXZE615
QguOAWeIW5N6JHk3jsYJZ02TBXywIpMlY78FVlq08RzY2gtcPu4JhH38Jn1FDEtu1vQRwbfY1rDy
hYKbegyG+Z/8jNMIfd4Y1D8CqXQe3iNp9NnYElXDTKptWU1YvW1KlY84CSEBGcTWuTgQuqEuNE9Y
M5yEpEjQHt/djTcTu+FleH2+Svv7KwGjdJ35D9etnb40plf+9EFN3lDxAzfbmaa3D1IURLefcNH8
vt/mIcJj//ECfYmYCsmR7Sm5dQq1kAIBIS6VZweffvAk4WVgv8eei7QAgqk4kbfS3mNKcelBM2UU
9MkTaUJFzg+DPMtuiYO8byNDnjVV4ekRP1HZE1c9qSzaks0EhrBRDMLSK7tx4L56UNl23ppFUKvu
+Ew/jKa2dYNuN3FrffcghpeCBVVlSOCR9NOxsifAqYHTZmckATf+yEH2UwNffLu/9YCNvurI7YxD
Ll2j0FMERxIc3G7lewswMsRacKv3ebjhyRAfxe6ZRsDg4zMmEPJa8m83LKOLsJhIOCKQoCepNsLM
+FIP1pcFKqmF1s3M5NmvaMhL7piApKZNOfpmCpJNFwx7AFa/BNE40Yp3NoLzLn9tosKpWl4SYimo
UHbKrqVfhMsNm483DpneJDdOkUhsyqMLmX/tejyy5EKyDV8/u/yaCTCQjL0CHFCM1gW0Dg8MpQSy
lV23kVb1V6SwkHCzms3f7PEF5cTZGkse85Y89+tTu8TIXoUUluINtzX9Fsd3ar43DdBJ8ksW7Ops
LfKLK5mKd2X9ITzdRCPNFpUkg4BnoB3Da/ZCU9i/ZrSWD1w87ScxPBiJatdYDQdu6O9kwLjK6Q5s
TETc/gxiv6DuFQPetr6wzdhADzPRnJQ20cEMJFeEa6HYOgAn7oQUUsgcyHSr3fAbo4wlusYXZQco
ekK999VW48azEJWnF3Wtv8FxKM+E6R0hM16njAT/bKhE3NjcbQ8FEpnbrN8grCBpj/ykgIiWAB1B
gDrGLs9F5jypkFDl8+QY20A3yT3MEe6E3bd8JOc2+3bvZgctG+FfE5b/0sGtxODSwtMtIsNU/38G
dMP4V4n5Xz//98Gt9A+FJR8mOQtlGP9mzvT74BbsucSsmF+/5GIiC71/KjExhYNDlyR8dL95038f
3Mr/kCxZ4YEqiqxJbDn/k8GtJOp/tzb8w3P/69QlDfum6huxWqDsPdws02ObR8EVPjwVRIUZ/9C7
U2CY1QPLMCWw/qLF3m2hsIaZojkiVCK8gYnfnnPWWwiCyN0oXWu082hFSc9fbTbs3YpTs4H4S7Gz
ftA6wK0N8NtmjFgIaNDmmmUPFJTaFdVJSYLQ08/iet5lXrMfV4nuahkmj3lz1TnJyBG2H0cExzdx
PujuzZprT0YFwvquBAblf7Zq5DcDeowu7YtqKmgVFJZMe/xsONyHjN6aDUizRMNNrc5UgKKuZsc+
bgUe59cjhI1rw2XK+rlOqSwsaz1AQqXjMJkkMeMlwQubHmm928vOOEgkmtCLfFTfw1n/ZiuaQyH8
Au5GnsqwJS/yU/tsXowEyYibUPDkZwpHUd3T//awIGgGkKo6ogGWxIvvW4GZhAyfeq6H5QqnVt4s
UlRG9y8R05MFJKMSLhUO37hes9F8MI5mu/Qef/Ky9PlJ1XcmBlyV3A/ATdTd5Gw8vTtLuu4zuR9R
fkg3l3GA9Tlw/iMtfS9IjU6SSd2mnjFzYSJjL4faJrreyxX4qOjb4Pyic3iejFRcy9PNMc++EJeJ
crJQ/VZdl+2ubh9429RFb5wqpox9kGpeTlgPtdWtBbSYIc6bskhoIQ/9MvQfhF9awBenggUg6ULi
zkgbTxQjbEZCueCnzRC3B6lLuhd9O2weh87fTbf98r6WmF7fsV2xPiaxlNqfGMfKS11UKoSk0Pw4
oTdxsPh4AMPA+YiR8XPKLqY9HYJ5h09jhjCFy0xf4pNnyddr2S2Wy2Ip7gxC1vtl83Ti45OaZCqS
gg56KinCGDO3bQB4djalIGWMBVpoaxiQdY018pSZrjnFYtgaYoAXAzRWU5F+BOeYEcK4adw2KLiX
s6ZGpYWngEXta4dTn+vwR3wcY3SUS1aUxWLcVIg62Es3bmVX9ugpjAw4AbggZrudt4vWxif9rZS7
Ta/bsFJv7wC5o9HJOIUA507kdfKOXmLom43LUdTbpS+52qv1qb3mJ1Pe55CQhItknWWqmcYDoXGq
epeHuzONdiaEBMwQKz+P8BqoZ4MvxxxwXaAXDfNDyzu6McgCYVMrrZ8U9mQVrSaa8xTYgqBzLjUf
WXYVCp81ZXDHLafPo31KHiYd+Bgk/vAJ4loArINS+yqfWJ6jQjDxb89w/0XegOckTU59vE3DOeMf
y5mpuz6cTxeialNaQxccOzf84mNj96Fz8zAG/KXsp60btRqRBqvnaVzHRzbDTEOYUvnxxfxC+aix
BX6kWGeGOTsYF+Ugwq+TltsXuSscOc7BzWzyOrQVVATN1J7xM+8uRuzf0Bk0NTAp89JIF1FlnIkR
mDg1eXgwysPgqYgB6lEFedzzU1Q/ubO7mFDDb/kq7ovXfntnkD4cFIa7CHSnZCH1MCWfl2txkV/l
DxRJiZsGtHgLlEoMiOM9uVvrbjGlrVl+fuafNR8N6Jt9QqWEnTnNdtiedQSwFOsQ/9nUnZvwMVAz
rqNjQ/Yr89kg2nYkGaakFTeXCr9aQsDZlLGVE3ybkW02KcLozR15VQTmcnyBURVoZyFQnHhhvZRT
TbEfFtmxXd+P8rI5Pta1l03caE9eDX63u9m4/R0I1/xK+QolIaZot9ynP32kX2sAnir37lZEalOn
wFC6026YLMta1ihkw1C7YM1dJ0cy3D0e7TI88M+m9IzdhDTTfOqet+fSzteKP+ExEVPBCEn5BDZt
vrlBEUlQG1hVnljkQoSzqXBsuhK+PZ0NHwGBFUwaPHXBBn7GoBT2Amm7pGnBXQ6mAEOo2VNSHYO/
R4BNwL1DnEKtv5heIqYJx3JOMrU9cSSnp8riJyAVdk+Lvcj/56knhE9OXRTrRaLORYoxyu+A0gye
IbPXecR48U4m8HOFLG0OoJqM9gnoRUuC9ITAuk286VwF9QCeg/lAVp/I8DGZa54yf4f/6BCn8+uL
T40Zrz9ZiFN60pEFAr9G5/29Rl43D87H449lm4fFInWwRjEdGG/vaXPGeVxnqztEKa04ty3aH72H
Hc7lUS3BqcwnwMoCIjSZhhSJB3Fh+NF0NZHZPoXvZa7gx56wIpmTSxJesp24nX+jHRSX/D3nV3gs
QUXSrvjs33BJ7vJ1uOm4mCNCbqcLusBFSZYe2sGUF56LeAo24nsNuCdjDJryRvFvSws0W47bMgYQ
k5+zo+Anx3w9vVO6ZclXqKbqlq8zXORNjI20mxuY+LlRkMQ4RWglLum4i+Icba23Yq28FXw3/E8u
uAteP9GNTtpeh12YviSINeC0uahB5zdfd1v+H8y8O0XvnmW3AQg9XU8ERE2d5STooBpywONQOE/f
FZcyGdvRBS+V2Cwl4VPqTk/HamTHhFyIA++nhmInIaOBrJ+83CQv9dmW8DvkNk8/NvrFuAn3vJKC
l1vLqGOhly5UAweoXVFRPYGF7JQRj1p4yEv22LfHpm9t0UiZ1TOetkpQG4/TLfxtd/5fWr5beJlU
rJCqZpIjhMzh3wj+ZLybf7WI/Mvn/16+k7MioiAkFkXWtD+X75hHJSJYiB9C3Sf+CmL5Z/kuypT6
kKP+xybyR92FhY0FDIclilCkWNn/Bw5RXflXIPOfHvpfs4l6IaNVeD6LxYMcrPFhuWIVfgn98mF5
IdXcRK0ekbOmBMDK1VbMEa65Ys2kc/bRzK6i425PPqtjJusM1g/fnxRDkrdjVD4jlSSYiMQcSU7e
9t86O7SfW4h55F78FLZ6tpSHRLxJzO6rMwnZjjBXD0SJuncFx3pbbjBpLuD5yxYLAoDYoAFJYSTv
PLi/Y21hDgc7Us8uNbrnVsBTUZAHjzsleh058xWJKbGjETWdUIX1nMYM/BGNVVMMfTMvj4/j49S9
U0Frn/cXRMijyyQAq0dA2giQWeuAj+Fk7tJtfKRg/MDKH0T7iPZ7WnLcAokItNQOWZ+w5D/0iywg
ZmUpHIQD2oczi57guTYIclBWyQLu5SrfPVblSXEfK9Eh7x6dAEWFM/F7+So2w4Z5/hGtqcpAgOt+
4rG0otyYMt6zbx4NI5aP6Bs68hkybYkH8vpgonFjDhDaxD7v9B3imI3JoJ35xQaoH2UX7rTMYTRB
Jhxe2fA6pdsNL5LNjn5Pfk3/0a3ppxI40O6TQ455NaGOiANXAxjNSfSVOCNLGRLKcZQsQHELmyRg
qGbSGj3SSc280CoGqt/9Qhz2dzmjF6tPGCuEzYOfypveOCNKAkgdaTD0Gyv/GbZJgdI93eDNGcLg
eT9xUIr7Pj0K3wSF3sCUTWpsVl7P1/TF2Wn5j7GuHWOdyMzHf8MqiqLfvA6vpS/Ozcc+7XYRHIIW
b+9C0dzwE7ub2nkZtzbdJ2zcY3A21eWmr/v5h/6l8sE2W60Nmgge23CsGZQLA0odp6/3FVudxmKh
CxMVwna2YoGn+PK2WRGDvdI87UfO8E1gw0W/N/7kAonUB4LbZxvoTpwLbLgXDRIWQBOSHVI3HbqV
dF+mZLfcPASloTaPvuW3HGCpx/d4fLSJax10Hw4UYkHRYalI5Yzk3ELbFC+k+j1GmcruUIIJyg4e
WaxoIrUZqkBhvWTQLLZPIuwKxOD+M+cHvEv1xDEY8Y3KTrktSmpVraYkSzYJVNyy8lrOkmQPCWQW
CbMnxSmhx5THXI2xm5z1N+xTUyS3yJdMTjf52MbUQu/ZGqtRj4IyiR0FQSk//Z62XbdmN+XHKF9a
YlZKHWzKYWw+WXoT0Jdk7lN3htDPbwF6UDWH9KbZGdunkHafYaJF06qtpkJvZO20H+uZnVL8Nmgy
BLuOxjWa20FxjLv3bOfPrQXtoL9qissFNcD9fOnEyqZwucd9oLLpAbM92cYm7ags7pRh0ZpAyY1X
dXvOKU3bzXNVbPhx/KSH5wpJ2E4IJl43ct2VuJpSgXF02XdbnrXrfI9+Za9/tN8FTFNczc+P7mMC
1JFISX/gM3mlUmanILkWWkmW7tw/oKGSQX0VL/U6Ij1ixwBSEJBZUBnebLQvh+okvZh0pTIrvzl3
vftbuqTsvcoXyvdmzhegxHkTtAlyKlCTA+vndgVaFgsOZcL1cVVXUNkXxkt7EKBxfEav5Z6qeykE
BYVkUHuVW2/6l/Azo6OHioWv5lVFq8Lk4P22Mpm6n1qJmFZWLimlm8bFGBHOTQAdq7lkLNwxn7DC
ka1LZ/kepN5ARTQIz3kfDS6WIm18wCKR5pKh/VQR04zCz6GzOspbvNYPXbJN7mi3CIW2IOx5v87Y
/9JygmkgszWO9kkzKf///APq3/gH/vL5v5cTTANJeQNkQWHAuHEqRP4wDRRFyFemCl1Cxinwx2mg
xskPnIVwC2AVGiO8f04Dp8ALy6I8gZ/FT+Y/KSc0fTJe/1kw+KenrvxFx/kQhGd+H8BRchD3K/ax
a85BD50ZksF2Vb23fAwfDOvioHt5rLJDtmHnyRa6coAiB6HHeAL4SrXs34ST5nPHnCMNAH/cLep1
TEeItN0n6cZDAw5jT2d+zR5h6sE68grib5Ni4sYmCeW6TxvB4mOKIIve1X141dfaiRXEJvYmilS1
VA+3i7ViVQLbGlPAuj7mKFcYtxNmlfuyF6+e+3SVrixSw2xNZME47wQvtjay6aUStHEOArdm4rcK
WeVZMWAqBmZuguKzat47ckoENCnyqmOAJQ4zjcydAUjww4A+DyWLPBrC0m+2CrRGZnahosKj07Wf
HhNGYyGZ11gZZtZHXW9vi6EiMSZyVZoVRCPjW5gT4Yb6EVtAVNKEFrHTMOMwO5+l1qJ9YqX6UOww
3ssaVHtUHShTWzLhyOClTxoP93SpXIyclJC+weP33T901n+Qon+eVnbVqB+UG8vVghQHyRGR10JO
NF34UkumluZ9JT/JnyTha+bF5sSmbPnpcePCN4qDCycuAwGYfvz4+NlyYKLbj2a7WJpHZ2PTlw4j
T5nFTgxN289VlzSPhDWyAXlpVmP+OKZgpTLYxHbTrRTL65Q9LCQ93LTmIiw3ueUz0c0sXgM52XXY
FtxBPhrtc9HfRIjuhjuiMCmPtDjg35Pm/orZq0velYO8yxAhnMVfXf2dLv7OzW75YIGRbe+n2644
KPPRUV6Ul2p3extOwylciqfnVjlnr+OaGceyxLVZHe9HnbzBPKA1307/VhfHKSSCuSfhakd9Of2S
zuMaH9/s7YJSzL2tyCgQAQ/6ZCEgPcPFVhIvwnbeR8RSAhKV69eWqwRxn+bUE75Ruv3oQrvVpde6
dvtCPY5mueoxUwPIWDfTc2diPpNI5p2V7/lGrEm3YAz5vDxq4zSYA0BERAfN++Swc+66d9tG0Bdl
FMlzDQ+smhWECta4M8zARFtxF/pr4T16vyMG8Cze8MEVpStH+uWpUiPEH6hXUe8QqYHGAgdmO0M8
0wFOXwoO1cybTt3K9ZQHmZq6srAmdwG7q/bTd+hxcizH8dxkHqBVx8a8jsgZTHbnGPEKJCa5WHw1
wZhyrfbzXCTO9NTuhUJfPAUtkAvMc5voxxD2zY/uMT/mdzFx0O7vVKwVsWX8uJnWk7rDn/n9qhr2
Ue7VsMu4hL/I07jN21V+f+fwHrfcD5jaT+w67LHYgiEoYLwjxZyc5ngmc22sVbx3gCBYqdr67FAs
eVge1kDEJ+lSXkCNQ5XFcJaEEaTJU/w6NZ8zRd7Hgc6MIWfg9mWtkkvEqAWRkh8f0s2U0oMy0zV8
Jp8LruBtH8nvPQIJmN/sL6chia7s5Tp0ZAIIKpmyYVhIRvxdMN0C/5fO+7exAHWjyqwdYt+QIUXf
cdD27VTeHPLinALJl30JIxRFdrgweYHCvYm+Gk3nq7BQvphwVh/pufzOjnlQ743WxQG6Rl4j7BA1
/Jef2Do+Bux3EMbVfz8AmNJY/zoA4Nj78+f/88Rm2QbGktEtAAra/D+e2IrMHs6AHq2acKT5rv8c
AMCUZi4Ac1rX+Ut/MF7I/4BhoUBS0UC98SX/owEAZcPfndj/fOiTpeSPomm1i2JxFKp6sdTzSXrW
RuSj7NDn3n+Y4jOSb9YA368dXP4rnTP/LY5YxT9K6JS5viVZRHjJj9lVf4uP42XInIEcUpBJ8WKA
EH1HYX7X7CnTQdk+JrZhjB7wgPNNjgKWQwVuhlBFR1F/tqKCREo51vpBwpSq4loSWn+cxFJ7dXBE
dt/VXPXgZRJ3EQs4Qr5a6aXrzl3+02afMbMGVmcsGmvxNTKZMlCipz8l3TJ6TVLKUakJtpvlmI6m
NdW7hHOYICKhZ6wo9oCBnbFtoeSibyVpwvRUzv0eLjWLfk8FbdySydgdTtKpfIsWrV/64b5ckXSp
e3k4YSz43bzXvvD5WI1bxpI8Q6qXpbl5dquMfD7ULNQ+bLDIaBhUNwVxrIXcs5RfhAtgyV+Jus5I
dgjonKt2F8XCvNWmBb074PJ/3Oa8Tfvb4oYbXbbFb+tDGDfdC/d5sDFDuFGBax1i1oRFtNGQIcO1
Njfq4FG5ZHDnrs11ON+vxbbiDuvK2gZ1b3OGi4XQt/qWQtaiTia7Ova5bhMK32gw/Ns3J7QbPX05
3fVACp7z25lzPUGjaDoZmQIz1BKk8d7W01K2Z6NLfbDl2I+3AtsJGiQMIKtyFW10z5jdNsRGzM0r
6mmiMoxjiIzKVS8GHRi4rRlx7ZEfZs60J9o+zyK6dCDHvpqsQCuTaMPMpT42Hh5SmzBbaP0mxEIy
9IzswuXED/DCYyfvVUw/+Z8WDDK2ee6rKdORYlip6ZK/Vmue/NwTLMafMAHYWVB3hCXmSxaWRr7G
QklHzt97fGjauuRr7E2ODxx4DHW+IwZJbKJAkkm8dvLS4HgZZZS/g2uFwA/addW/GtaUzIjgp7zq
OvXB1DYPk7otuHMp1yKCoPvMW30T1Tb96iGFfWf857tnfEY0xez7wSTNP10TVozR7APiD4Pi7s74
OYyPljG5+cXcVQc3pAnER3n3yZJKP1h8xRcLYS15AD90/cC385/dL/52EmJD0U/FolyywXzLMBus
B5NKM34XmAB5JVmWjz2ZCIxkYmIPZGmZIi2t1ixyh6dJlbJtkzeh/3qi7JU+skl/zhic8I1PcAuo
lPPnu1rTcCZzK1DehaCkQhfnHYM3nE0+PoR4YUo7gZkGeihlTeFzB7MC1RJMI4/9Yq6sd4vA1sh+
5KzKZsXP8DkG8QHwV/R2e0PeaLx3p/Fliqqsfx7jgjAetF7MYZrYrm48+ll7KOmBkUaa4szcFpsJ
2xF9yaQKkeY03RPm4ls/hzEW+3AYdPQwvadEW/MjosgWzSs8A3psPDkdey3Tv8F/f2qN+4ztAanV
4Ob508ufrGxl8uLAgD5m4Z1pVbvqKFdaaDfNe0zhT5ow6oCSwEyi2NFEDe8pUgdHq1alWSAfU/JF
8bjKxSzj5hrjEZFJ02q8ux0J3qavNuN7cUM17rSyq6Wbsb6Gz686W7ZxwB7xQQSzEGjlSzjpHvur
VMCPm6mhJzAfyPqDCJsv4e33UjNroqTtX+L4uZOS5OdVJbKkSktnaJapLM9QFhNrN6wQ0nmCBwnF
pUyxP0cW51BvZow3WKKbM6wCs2guojMnrcuBxOcDhg1+/du77BAGIjB9V/YJPlhtXVErsbadc4Gz
qu4D6se9hoXo1iFvXybbZlmGi6rybtymiRi+9y8Kvi9uz8kd/W9QsqSl/O22ySlj+oW21E332vPN
uuHUvq2xiigpWgThYJB0jwqc/NHUK5XTc0WVyPTk/3J3JsuNY1m2/Zc3pxn6ZvAmaAn2PSVNYCIl
gQAIoiUI4OvfgkfVC4/IrErLaZo83BUul0SRwL3nnrP32tis9UNz1ZB6srw3pBbTunIfdCoZbWND
xresOFLhmljmwMty5xrLdhldAZdIjNlyGniSK/Z+WTCOq3wGbfz6TvEtkECwMP16wWzt1BU2wXWm
IzEn8lA6cBaT3f/wusmgEyFAwRKBa/36Uf/wbDmfzed/4eZWn9n3//0/gmiMrZC/Euiom/76+b/V
TYIKWlMHVPBf1tM/Ox3UUsxHxlYDJLmxCfJb3WTybXCtSqRuiNJf6FoqMRmiLsoAE8SRN/5vDE4k
XKn/rHD687EbfzMAam0f5XlE4VRUWBZskUBQ3Vg0k+RDk7bSi/GGrQsrTiQ53KXiUHPTP75K63uU
jDB3s779zffugEof3ThwoapY65NZQjNRSejZJrvUtEM07DRSGvzZtB2/gORODqPHcVUzLWW67eZ4
CEkXcCO6E3IA3AdoD84PeaN/jVlg+Arqz+ZmumIq2Aoflm+OoCWz4lAcjPIr5csnHa0Lgmw5V6AG
6RYvGtCviM6zE3UxUbWr3l5yvAqF6c2YPpEc5Ri1mGaEj0BWly1hERzum8I3Ytf4Kuby6n7R3Yp9
xlgIAc19dCjsZ77uEmnkcf87w/ZKTIITL9Wd9k55o++qeeyzlLqjSCP2+83gxz6yDe+xj2al3Uyr
i74TipX0kyzICEP8C8+aTmT2mN2MnYJ+hlj3HKeIc8kvGWfNt8mbylGMCapC/yB22rdhDdBcJh9e
LBdSfFUV5Kggd7BUHfCjryjxIsui8S2LbnFWiW5IVzX5B189mWssOhlZbolb0Gg32umh6q8pFiV1
T2Dm5zhybnCiTm9Bg2up5RRql0s6MFM67YGxnDAEp6u7UHE9ENK17K63w2PzoGJiJjXVbHPf7/od
ofdLfV+e0l27xgm/IZkZx4wMwoDymgTFZorg3oYRjxAKk8IYqoZXA3EJmtPBG4hMjGcc6AlTU2a0
z5ZQ49cmXaPYJZ9rDkhh1sxg2JMyB0rDU9dJoOFrUAN5k/hjcR7yWF9+uS39yY6JVtDNmXURZ4Ii
ioRE62Z/cBVj/WD9ZSRXutj2nBbTH1QeG58D4URIdHzGfN4IOx1jK1l2fyl5GqCnGyRm1oHYOBvR
NQYukyqQwM05bjorc7EQM2ka9VXqtPaf/sNpN+WsXSvIC5Adn+utPh0TPyNGgbgNk83TJRRPO1ZE
NWF0mN021Ot4NpVthHApXjVv5n54G81gr1P+qb6JvCUH/t17E9BeXHDktYd945HrcpDfehf02krA
YdN4BMTzMw5Pu80h9DNDIdyL/saDg0dCiK6fEvy9M29ef6Mei1HdicdcX9zLs6igcooQ/qmuPlVc
YmHG+FIQRaorI7uSGuy23sC+OdGtghDyYnbvx66iZEiuNJmqD57yBiGBZL82wtMdAi7FuFFmRfKC
EWIV9S57nQuNKCgex6UocEJtCkNiok93gf9Buk5J6lbWZ/RLgsLygaaDBqHNZJQNfPxb8indwSVV
BQ1Yy/BHd68MqfhgaB2xj/Gvf6jHeJsex9DMtCfDWnujzWNhRUSQkqN7H3PRxe2olWfMGy7CxXhd
mmjWGqZXm7GIxZOJjqLiiSw4pkGo4olF3WgdMptPGTVUY442Nk+uCOpcFj+Ll+ARKP6D3FrNH31+
sLg2Ny57LeDC4fjpNDzsJ7lsHEBQzLX2WUPjFvsdxF/chAzWcIO8UVSDBlvklDSKpzIgKteITUBv
00D2E5zkXDxOcSJIgARHcctkb8PlvZ6sMEmei3NxCb+Y4p7T7Q3C+To7Rh81ret0JoMVIf1uFvlU
/1zyNfoQg/40+o1zdLPMd/omMesHIq2IyRDByqT5PWfxKfqkWC5nr5U8Vef3vQguhsC/430fo2KD
QHImaNyLA7LmkMJmrrnqKM3Rl620RTtT/TwgXgZ9leDVXrrMjqabrJXRm+YlvLG88lSE01EOGC0w
G/jdbLQEYuPwuAj9wQbk5qQBKCrreh1VcyOjBk0kr31HkTeWbtaVxiRLPpJJ0D28t+AVYQ7taky0
jcAICOAlZpV1ZxRe2i9eJsOn17qVZuPq0ywiwDzwv5x4lZ5aXBDPWQbw3UCQNlkgsJk2Dvf3tN5i
ebTzmWYTQ++P5+PX6fk5ud43yN0XCOTd2/KBfK3we2RlxEB6RZDuJCzR1GIjTN0FuTeDNs/54Rkw
dP5VoSKXtM6DLXkJ0il0CQQ+RfvyLHCxwTyX9+a+WcAhmoreeAmOXXPC/pxxYo+50Y1wW47SBD7q
SmStwQpaMZV3u4AIItRg9Tk/P6cs2PwYB/5Qv7KLTlz2a4vrWN0rS8FnredZJU5rSmormtEH4+g7
DqFrdY/mMV6zMd/W+DWNlqhxcUo0wlRGj0Z/euJW96CyViojDK5U7mDMM2zFVvwGhK2PmRaCLHQe
K2h7DPF0hFk2iLuKlFaEVFuOPRTqcLwO5o/4KRvzdoWIXz7Vh5DD5kknkWOq/tw4bON/oXjAu7bJ
+nN6aEHMX3P4cA+frynfH7beLdLvONlwPpU20sQfyXg4cvAMv9waNq20IDQAdmHCPhR0KJbQLonY
fWJvC7z+SDAjkfSskXI7jZvKKujfrOtZeWnkfVQt64WBH/a2IzpgJZ5epFYaHihB/+6K5Fp/03NG
6TvXzgSydroHESMnsFy34N84r82wJdL37fk2+YgYyf7cUZc51Q8DaLTN+hS2ZUcyKSA0Xj1iZGXf
6Lzb6f6jdR42n7rxxcIWtwLKWNrQkZvUixhcxAlAT4fL/0kIul25vzhDYeolJ2NPViMdGuYFypo/
RUwda86mO3+3C4JhWnKaWSuch+iapk+sehacDubEyFAa9KroSZZcwHM8i4xLmdwiO/vWFRh8oDBf
nddh+za0o/jh8Yral0tpsaN+HNZAQKwLOeZkakys9fdYGI3SGSjk7JDsSq6JBrfds0dRCZA7Zk8s
1RvN9mje+bu7g46Gy0/h/8d/Of457qXjZ5t8HJwk/w2OOX6T8QYsV90imoezCElKPJW90VuierLD
UD1o8VJnTONoai2i3W0zzujG7ZEyhI+L1geU1wW0TuAmysZkbRgv/nZqEM5tvNOXUHleF/dT84Px
2X+9oXsG5cHTPQN/cf+RxAVR3CHdQS9EE9pj5rF7GkEeOuaFUjqYeX0FHggFr0+ZeNVbGFoOmVVt
whVmq8vBh1TIFkMn7zT5qJ0nC6PqCkEx1RZ/vN3nw5arBi2Bbkf9StnrH9oov/4FfrLbH+bgHEWH
H7xdzwW3x1NFVm4G+SE/jA6vBwIBtuWZxpryx9tT2KeCp6Ws50RDTMU1EAOBTqaxFBTvvpDXyeIW
kMqDgYfVDjaoE5sQw7C5S3OgTN2y+5jURxWr7nHYm7FrGswch8euoueBIesDsQOX2u0TTmV0ICFZ
6DfhyAK7wZawKQwQSJgr5b0Hw8oPr7EHx2tj/tq3fuczu6lmIqIhlh3ZDxFpB5xXPx+7iKJatuLQ
bVJXuLSvoG43/J4D6ciWKV7aFy01rzhO419C1Exy+ZBSzLR+oU2A+AYdI4HukFAmpKviNnsgbT3y
GQ9aca03klALJ3byEqccg5fgvMoO4kyzVrIftTAJ0bgzluW2x+Rvn2uHvbvjv5eHa9PZjHuPSGNh
oewVNqF0EQfvn+eM0Gsr3IszYNezKBj4cqOE5uVUp84VGNccFmBUONb473oSSMQ5s5Vnjs73mVH0
VNZCs57euflR/QRVN950C8kQIhQ34w70ouCMQmNVfWoM297fWWbRoc6OA375mMcy2vUU7xUMbDTk
DlnEiuN5pgMCuoPqFWSYxTp2zexvHRF+yl3mkI3sqD45rScUtg6pvvwsi8IyvLFe+sHcxkskjHVV
4s7oII2y3HEGWDtn0WYmRsA429iesBAUvRXqkHrzfq69nid0tCG+wyBzQJtxqnjY2KuIe0M8iuzO
eQaq3TGsTKzjyPxgWmV9jt/pJ2o3KaPvRp6ZODuEG06P5D5Vsn71AnI52EiKbu7YIXkGhotslHGx
EkE6AFnboDBnkKrTIcvyGYe7EDczW+Ei2RhblHfgJUTSwLsDYTE9e13mUB5LrDGhW+lTkB3pp3md
vEmn9gs1kvT5+sx2H/cDE/0fnDHETw2l07N0MbK76szE6LwgAXw87EjxdHAG68bB08f6k962TcBx
ORMDcZHlroxKLvMAC39x3MSwRti2Gn5iimvH0Z8yG3OjE1qRXORUWmH3Vcfv7XPd0bBEsYPNdB47
VSXPG1REj/ljse3arQkb0/D1dfT61DRS4F9ogeX3epqjGFYPgMtwCxMldbNGvAiPnQPy+M6PuDfs
6ExkTHzBQq3MGrRDaLZeqpeyCtUuih2Z7mxDlza23zXr+EM31lrtpz9P64vOlfW1fVlfL2TnX7j5
0UiPb/Ovt7nAd2MG+oLgQUQT2/B98aJ8p3F8Kz4S2sga7eSCrnKzNGgxpyrk3NyZSHSSpTmiIYEb
LXXJHCdoAZtsWcz0CcO8XPUVdfm8kMFQ00dDSXRfqjlipVU5mRuUF5vXHPm/nC/E17bktsltGTFS
vyAzhuYfxgC4z8jdKPGSK9hT3gGHYvHPHhQSJ+EGcoSIxNXzErMYIDxinJivH1v6+nm9eM1afMKK
1R5BulIjY0mPgrGvyGIsx4F6fngT7uYtff2qsuo3g7vmyU3UI5gXZ4Rlgs/CkwzMb40teNTyR2sU
IICVmaxSc3KPwZFMEDJQdNIBOeoUeRz8k82kRRwSeffvlxJMTTSFzxUPPZG8gsUwdIrvB4jBl1sd
Da5qdZV6/9mtO42xpILuGSnxvxp5GgLsr7+37v72+X+27kRgbooJwe5Xth/Dyz9bdxIzUEEYpdC/
6Ke/Ne6QLkFclZBEq7/E0H9KlIiMIDuCtt4vaKrx7zTuFGlktv1dovTbAzfGvt5vTLNbEz76oYyr
aTRniQE5Ek/1zJ7cfHpZ4D/viVV9ya1F+y3G4dz6k8lyGGPWXp/9yZg9UOc/ASdQA8zv0590jWwv
XW9HV3s/LVAMTOngEf+EWBDDR5Kwxo7NO1p38gYDSWRzXgSPeGe6xdpKjhiXPWB0XEnqUqr2t9fU
lPclHhhUmcWyersvIq9TyaPNXFyABDvQt6ldmTM6xocfuNK7bX/pLxHOZjHQCpjY4Wff7PrQ2ICU
GLjjmrI6KtpbxZS/Cz9fJFtEuMdr4AWNP0SuphDlxo7TlJjIiZ+zn8yO1HqbvZxbkAzwoh6W0Nvh
EvpT/nNfKFvYEhx+DA7qRTAuwhTexCLW2L0w+XSyc4OaMwQQRWRjq+ZTA91ur5ZW22NvO+EkuXPq
Y/rUx4PTN55I70NdYO8zdrTaWsHrj3Lot18CpyaPXJwy6MtFRaKh4ND0u4isJ8P3k4NKpVyU79g4
l8SymfN0jrudyEGaTLiikV4CDLIIMU6BCLK30FQop09sQ4VtQhVsaKd62i04Jdrl6T+X8eyOyBvk
RPOLLaolDoJX4AfvNGvnYStPmXpKylnr2Ln06KdtOqcJhYXaXysNzRKTw9swzJ98uFBRQtGrMk+U
xGK1R/bLg3jmQcgAbYGM+17hGDQYG+c7OEx66JiqH3oCAxR9WTs0CuaASKy7B2rcBmb6hNXFFwh3
yahtQQIvYtzfPL8Tba2euxyaVOry4IpXBqk+Rw+UdczlhWnWTPPQcpk156sIclPHvs0ibqASm+XU
yHX6ceuO7Tgtw+gp6Nf77r6ry3imo+cKYfmVnDlDsBFvTzTlgbQxvpQNmp+BAWTvdHJwQ5TvIpgp
OPK4jH2dUX8uEXFwZJATfg1AzCcWUxoppspX7LuyzXn0bdGwe804CHfw4ynAe2u//TrNv34Q2cKF
+PocPgWuuPsuZ3LK5LAtV8Vgh8mxrLZFe/voUn3B4ZbTENJZ7Izrx0d3rD6ajwREtmDJvY/5rnLN
FL+utGwYnBvJLgLmsioeI9ghOwzFyrgM3xNY4BRoj/v0s6Kxh5QNDkJRRNYLoXJcVxu0BYFg+tk9
BWOiPE/JaOR90YfhT6PJHUaIjxMqnZqOBGizGLv/wP1K94Du/t0jQLh+7TmATiaL/rKHcKO2B0Hf
o4aqRE6Tw1uJfLAYkp+XETv31/I/fCvCIzNmpZmjif5/nyLpo6r0H7aiv37+n1uRpDEsYlQE/FQS
xs/8bStiVCSbqmmCTP3bZqToCHf/v5L2L1MktimEveTMotCR/j29LHOpf7YZ/fnQDR7f75vRK2ul
5lUX5E9cdYbtfpdvH+RWHA1GAMmMbMIHXUy8atfbQlk2V3mvfWgfDnouilPGTtcRkobY7SddFiZo
CupUZp9XEttZZ0NyxwbGNsxLsMO67VXHzsxfA8b4UPe8F7HEPwl6JS9MdJDzABQFy4geJvGC9OO+
rnSAhcOmZWmfcOqUylVVRzbcoJhulHw/0NmcktYwjedtQOE1VT1VsrJdh+qPvBFcKaf2EM/jOQ38
qTx9LuUzWqL9bY9ihHuKbjFIC8wvm3RZnXGJ7zqWTqzTo+clw21Dy1SqZ3eOgSxfxJ5fjIMp2rrq
Pxnk197t/fWZ0/sAPwOBLYuXLZvdS0CnNPGJAmhhU1XbTGDVt5bZKBSMgIgUKFHAOMbUtC8GNrN6
90QpM7FL/AgkWCQ/EZ5cIhPTsHvrYCRBLFWgCFwl8Vu6HYv8lGvXeHI17dIBWOqRZyHKU6V2w3UL
S6NGsKQ+ZhLypfa5G7YAn0XJeRqXMONcM0qd0E/gSc/tbfMhoXrR+RbLKABCoxIaUCFj6TlwT++q
0yHGRUt1jvbqe/KBgzE8QUHU1jmvk3IZZtm+KckxBe3Pn/cPivDl037TGN5dw3ihPzYq5nJe0tCD
bOSmjYMLlS3TeiwBmuDvJ6btAllLGofuJU4X+4WtnanIwCm2phdJYvj17t4glBouvK2OERgy4/RE
7TI2EZ7rtmRJ9qF8Mrhg/J5awlm4NN1/uIgQPR5VrEx8tfmvciZ/BTb9wzL218//bRkDd6oIkqmC
GBFVBPx/LmMyIGZTFBTU/6ON8PdhuKJJkmzI5FBpeAmZk/9ZUzMhF6nCyY0TxlyBf6emJnPgny1j
//3QKeL/JiKcPOLJTS+yalq+PhIyAcMeE1LwRAUHaqyxyAp8USTc3L7YNJUz6FPhJ1tFc3GRz15H
LKgw5lKsV/Krs0yFk/apA3Q8JksBQZStJz1hBC9AfQYvH1xUribq3Gd2rBAm46VJbukc1E86IVZR
pfBcPxtSWuhL47zf6Azzbpc4J1J3ynhWEjkfN+l7Wq7yz6dhSzUem2GNTmSyzk+igoIt819wh6Af
lJNp2MVuHtLWCb9hU4GjFEsHBNIbIU3EvtFp+kloRbIGa/Tfoeg75hcIBabnN82HBCwy+ICMKYGy
roNRAWCmCzNmBXQ6ZNCPzH/ySYLaHEWCwju/0V1VmxBh6TxAqnVQjBmrA2yDoaQHoAmrdXonIIX2
g9M95/0ybR3KZOHIZInUjwZ1HB1hr/bVebHPtsM82oZBtuxxS+Qe1WeUU0i5GPrQtOEEALRS8uso
X2r/sedz1vo0nT9X0me5e/nMMGcPGtTMdL14m31TGfMXyhqPGBO+S19aSA2JCurI95Q/4l0jWdKP
+pbukEHilxj8dKFuJx/mMqZFy1ApYIvyMtj8oOBnhj/Q8Qln4kL1dEiEwoxhMnjG1C8oWTMGAKEH
3WI12Y1CACaGM2LCxq/KCBAdPS3yzgq9CESqubqt9cxCSGDgOh2tmJgpJ1M0bjN4k0ymR6CH4df2
NXSuEE8XPQot81wVdmliSzt009zHE0VIgfi0J3vFj0o7BaVCBtTYB4cJ6D1I9oRAtpuYSDOsdMmF
mvvJPj+mHwMJgrjFvzFdFjgkzrd9si+P6bbi6VTnPG/hBsbNubkILQct3gNewXOeeEXhyPmUucJR
AG2Bg5+ErRp3AGIRuwE2JVh8BkEPgPTwYmDWFC/8QFNo/jmbNAT991u7SeiFp2Q1W+pU+dbn6sQZ
+RI7YJn5w0mpZJcKC/5+PFMM8+GMmo8k7Ro0dX6FK7MU1upHi+50pHFb5Vv5NmzVj2jRzMQPoHe6
6Uqaa4DZBE9xMBnEmZvQm3ybn09MBxeg0TTaa7ufZR1dHPCLR2SCd14anATpCU9KT6cx8SI0HRy7
3OSa3rHJQZbmlGcSG90R9mNXe5CU+M8n9nBRaW9FTEPzZQ3bzZKnV8bnyKzgUEzNxmauv6YhzeVT
clE2dv8NYZDhhy9PKyRbvd9KLtkH48S2ZjR8fS07eckEB6kckHYZ6ZviJPSJb+7wo9NiA0bQ72t4
iaTFUY5/GIeUBikvgj7NV2ZyfCY+0hvMKw/JKSc7hYfNuIhhbCx5eh9kwr7s3xJcAKViV5P9XfME
/VttF0/UKAK9KyAtii2DLTiEmvuYZyw78pIDqSBCBHpjQ6bZ3ywxy0FlBXQY4f2sr+ZR3NK8rTKf
oT8TLH0pM3CYeDwy+CI33Snjo5p9Z9KC01FbWYa5BIEivM7MqwZ17K9BIyA/hK6aA2wCpdzTxveH
mwbO6ImM7xuSVWMvq3Od4FtzqRXb6CBAPcC/LTpNx/SFUGvdefyQtmU+VuR+qwCXxfcHjYHyNb+l
MxKFrVq7MNnhQWmRMw53EClQo/Go2/ic8LvkpfueAUN/vn28znRDvkNMxihqoC4TgAnDES/2Lf9M
2vdwVQ1vGnxKGg8Xenc0bw1AoPE6WxODi73xWfeL9mkgAS3yqxa2u/dq9FMlC36CCPLBsGFywq8q
DaQbg0W8NPsqee4Mj+YpUxH6g4DsdP9xak51MMaocSjF1juhzQG5GG0KAMogXUQ4rjV4kWSkFXht
rTSaFuDYMMUuR53uKHRAp4Uq0BIL8kgKXrgHKoTUDx0tSM7gdqAZfvabblteQ25T7idp//LUrbls
QYGooP9TXMSj/GAchsh+GsQUftkiC5IV8g0mDyOCo14Dlk7cFNBJ6fBIlHeExbwxBKqYrUr71kIl
XFh3JgrRBn0r77/3DB2Sb31TkhasOBPenoSRl3Ngr9MxeHyyyeBzIFICuYEzC9TbOHadBKV3295m
PNsOvSv/vk22FcMXlrc9RjsLfdV8dCIzhUEMC+VqJ/5EG4gmp7haMkUm1YQxmCssDEypn7KdYH0u
Vs1ny/M82cYbqt8fZT8mDDLaLeaa8ziH7+088M+Wf3JIQpc7Xw/UxO3ZODcy/A0C/2qC/0Tj1BED
aBAH2Cb4r5nqP5jlPIKEHjXNMmYY5tfkoOBypgnxCgzDI1FkCH/kkY1tmeHUPPQEEUbJgctqEg8L
xtQRk4sc7ghCuB3t89tRHjGaxxdDNQxqaATa6euG61b0buTrMFtV7S+xe2vJMRPmHMiOItuwJZpW
isH8gYQVXUxtwUTNNcYRzERemPXopPSMSHx5fxd/6A1A9kOVpV3eaLRRoeTloaplw21pGjmxwtNu
iNP/7HO/LgK/MKlcJbww/+u5HzbHPzn3/+3zfyuY5TG8SzV18R+SWSWDKGSdI79AYUxwyW/qUYVP
0dCdaqM+9PdqGSqIBFSU9GIe779VLfPt/0m1/Nvj/vuhv8qzTshSkzgfSgtmLWMLul6ZCBtg73h/
0PQlm9w8u4CjvRBAYv2MrdYOuc0IZsbMSA/66Y7UyMdCXz9ICBi56RDDcBda+Wc9IHeJY2ACmMuC
aLAwwHWOBO0LKTYtOfsBB6qf99E2063mvZFHrqYCSwA4pR5T4GIMrWD4NSC/Cx37jDAO7MrCBypQ
3XCmeIzwRNnpKnboD6Z499STwgUBpvxLsMrD1+MKADsJp48xicGc/tKDIcWq5xwtl7SuqRtqt3SZ
tL1m4VLiEMt3NadzafxqlSesXtvCUWPHoAvMvHLO1JCxL6oy6aMiTwvtgDIfp4f7ybz3pWX4TVAr
vDobN/7Djqvxh0KEVtcbPvG1rZCVCi6PrZ516x4UlkE4J3M1vqe0fOm2yJcRtj1AbO1D0fCqoqvA
Fiv4Xo/CbIPXMqMyLmdMCNLCjnWsPQSaE4U54+QrcjixcQ+vAd7ns45WxEyBrDSWz7yI38r9pBIL
j/jXex2ffr5N1ClSk72MpHNbYoQM1DmC9fJDLmGLNPsWtsd2wio3b1VgFIwKKOhRjQHrt7BTDWMN
p17kOWWqC5iJLvHDM73aVlzR0ZFzgCqn9RLO+s8GzkKH4pPXvx7cStFsY5YJ2ni0keSO/7l9afao
+UBpyNWFYAqBF0ODlxtuEc1zJILZdvvi7b3/jHBVvxs+8132wEA5cdE+Iw9Lcr2T3Mc73fTZ4+Ep
brGPpSlGLjs59xvdTS4A8QC228VcghIcMkTHBHsY/QvQTTQKs+e3Ah4Byc7KOCXX8QCITI4gBrdY
U8KB5raG1H4yZMGzpTBlpRVkT2TC1Y5PYV2iWvWOI13sfszP0RnLtq1e411OQgD+Z+PzBfPIkgfP
YBYSVFeuU/kw7LknPGVab1bkuLaYtf2BVXoNBuqszLOruAwJSBi1MTYqV5ShCBoLuAg3X4cJBiHM
gdtlMbn3kxlmTzST43AYBfc4Y5A6dH5f9OH1OezvkwS61cO7LUImdPKIXt5aJyYBRQ4YltqRTjAG
nZjO2e2dWNcAzqv32JSrbHeHkbkrj4psKXDCadABI+aJEefdwNaxZOZgx76+U0neg8AeYgoq+gG+
JiF2ZLNS97ZsoOCwQ5u0A/F8X5sS7bQxRRdadxGvVU6WT06YECkR9GjjqVPHCuYDc6y76hgWArbv
lLJ+zxxgEtKbm//qy6MpxIlt+o8ZNmJ4ZOg1YZM1bviFEFt0B87BcIImuE++ni0mEjOfFydtoeCi
GXAAMsn4jmrGTd3NpTE71X/axBmpXAJJaIdkRWXe52tJRUkg20ymJsuQw3oGqzNBfnSfxjesIZ9l
mcy1lcbNkUYGZ6Dyox8NfvOorS0sAO5NjZbagxLNIHztYRvpGg18+CYSLCuHriZscM6yysSXVOJE
p40WMWYZpBVRb6lkaZxqfdu9wzBnyakcFYAZJTHGYzhjCKaBzvidQvCUtnrOG5wigytNk9lzflsk
8NSeiGyx2UNOBvCGwPZhfVJL8RWg9SXg3+7ufqt+zX9Sj+FL8kHX15qhYVktxrSHxftxP90a7vCe
s1SiGfihlUus7372+Ykf51pYq9nNQl1QX+42GgovJQkWKcgxsj9n+5u1R/BmR+v/6JoCGu7YmWeS
TGz7v4hQE9nL/z5L+Pvn/3dNAa9LoMGmEgmqGn+dJfAhtnnQYX/WDn8OtmFx0LSTRJ2641fr7s8m
nESvDEiIrgEJ05h7/BuOFCYP/zDX/ssj/1sP7h4X5ZAkSTEl5uegzpM9Y0j680d53PhbR9ve34DC
0iofAg6bK4TAo1wYmDQy6tlj9T72XNAgOzGnGRlAKRmHDkYOWndLcgkB658xcyTEd6mohZbwNtGu
9bI9mXEU4QiFSNOl2ncRZL8hOjvTs6KPVaMVBnx9uCGZZWzOUM7vd+kpR/QrH55jhJm0MwMVUumm
BuboTQ4vzizPuRrU2Er5d3Jw/4Mk8z8GRWlj2fh3BYChK5iRENgzxNH/5twRwpfQSe0k58lJ6XHV
S5j3NgMPIrvKY+Lo8JrKb2buhqvs1K9fMuBBtcUHrBuLXwYhXcNGoEP0SzOZfPHu6GuoCS2xJl/q
hsLOzalu+hk2O9PRWJDnGXa7zKqn2XnicajB3raKb8vnqSxiwFY+DjUBbU893UeewD/1L5ijM5o/
BEaMaQrMLNTGh8RYkoFMVCUD6rOw0o4UUA1CSxNEKHx2tEvxzzgBclDVy7y0NblAnO2MN1kGEgWJ
TVsak73G8faeOIXJJj/xh+c87pb57cdsZ/SoCn0rKD02StRw2QdIqW7Uu5oKkcO5FQLySqZF5gmn
9WXUlgrL9ElumcQQACx6iCWDtK0s5gDUC1v9Bi+R7Eql1pyXgOkFhSIPglIiHNWr/AZwbZkfO+ZB
uT06hhOL95mvjkNtIM5bQGf5h0yRSMuJky5DFg5oxJ841V460uyC9vFCbIigk7m2J9PkClF4o27N
dzeYZxOcz7a2kPb9tVxk6JTqM20fJrEQhb9R7zPMoFOTAJ397uf3bb1XFk/ajPUYST7uaVWgXLm2
EWt25UUjcacDVWL1b7g/xZ8YhNSwrL6fF/U9P7PNCK+FUm+IONFoeoeIQFBcKFNjXq3oNXB/aHu0
yOaHdH31MDkxLNxO/UZcKRviV0m6qVVbOSANvQ46pnSrN2cJL6e4iLAeJVsNHWOEtnEaVm4euTDB
tMUIcb7QUppUUMXgMskGgjjnwe/gps58qQrkHqUS4n2MGZty026H7/uWBguqzxdPdDS6ZfG9qh2m
ces21zHzkOtASA/jKhIQnn6NCThzwn2+4AtNPh6926En7Jm+g+r37+jgZUe36WrBPRG/6SdMW1fe
govqGx+BtsBxmYB6cqqlhUKN11o6faIfmld4gldYTEGk9a4i/xpQBS8Hh2tykg5h7FaEw3Jh4zS6
2eFtRzYGZojWBXQqDatksLV1NxPWLUuR6Qri2AuTRMfECwKhL9w865lQLHl+ifLlAQou7mg6N+gX
Xu/D9nFCoxaQe+30zn3FK4O8nV7YGoF7pc07V/MegF5HKGxGBa5b0ZmMv5PsFfsSg1B4hLwP9TZk
9wb6Su4HT2NmP4laSw/xpvvhclF0qJxBkn1L2Tto5v79Dm//q7lEdCdbKIo+VWm7oBBvNgIjjqA6
JIhCWyvZhBgl5LFVW34XqOen3RymsiZNMAAgSc3A0aGzIbFF3FKXWdgmbELQaIhSgkhTqCD43SYz
0yeWb0+fzw8pQNoPXlwYxKaAh1riGVVudC3xHzfxti8Q53Aj1Js4oo+76RZVIJwGGt9ehwzTnD99
FVZ26uJIQjHeoKUZTSCTt+YwgHMa02uGN2BwN8kqkTKj/MncOnPjnjA1pIxu75reC6biaJ55eAW3
qLA0cbgVRB6MVgExYHkdLY27CR0+jgPvTzBDE+CrcFnKPHgRaZXStBnvU4JrKbu/x+YNCyP2qZ1C
VNdGPiC/Xkc7+Yqq3ynno0w29+h1g+cV5tlamn9yLeFyAQ2ONnngEoKbyxhUWc0r7wuF5xKvpEOj
1B7ptSh8UGhSv40IXnY4MvOkJThAqjGEnPvbQuaw2G0QSjoQzJmWNiJ5TqKtNPEfs8//caNCVPDP
NiqGdJKg05EA/MXHf5OqCSrpaFV+K6YvcLKrJ7hNFrzuih1OZjyR7eQ3bcu3RTDLqfaZWXOP3exE
CNrWXGuz+90jPCpgmh03aHlxQA+BEduFhE8AYLqDme2Cj760n/5to3rMGfQzy03K4fHl7jTkmIR+
bJ7HlmffUzYca38u0lfBEF94B4kR6FvMRz7LdoAWXD7Fh9vJWLyWzHqw9N928BNWgBuxHWYmDlD+
Au3VTlu8brS6Q9N6DNZkiTOUO3ccLJi4RrF2zsrDMDPhRNGrD73sUDs1uqDF5EPZx9/C6EEB8b8Q
dzoI8E6w4yNUnjl2mHn1Q4LbNXq3idpgjVOYuFnQrz0DY9ia5KNg8nU/ZhNIQkVpVYn1OpNMmTsZ
m8tWctMTo8aBw9bc9FdzqGHkcsyzeQWRhPBVWPzaqv5RZbYQWL7+a64fBH/ipSvN/UK8QwytsaJL
uPqtwbX5Q5P4e2AnWQ3/4gL4f9ydx3Lj6Jpt3+XO2QFvpoSj90bUBCFLgAAISxg+fa9fFedknqq+
3VHTCmVFZmWKEkXCfGbvtUX2wm8HwD2LULdYVCrYzhQ49YxcFro9VrY9A+/pHR67NeME86Ttw9Nf
ylO64H32tZvjcpbFu/4lm3TccMkE/0pm11kcpHML25LC8KisIDeFZAWhZTeP9H6LYpKukUCxM3tA
Ms22KoMHZFwf+oxEnreGd20EMeT2gBZAKszRDsxtyYllTD/sV1xNTn7UMUOxCrufTPz/EX6KapWi
pffyT0T5xQrah+TYCL1BLJJ6M1HmVTTp5rIY0px0xdE3HaqxyfVl4D0Md/JFWd4c+1IsqSYDa1JO
pcP9j2LwH4oVtA0dGSxBIDKXAzE2/N8oxfr/QCn+8+N/tTZCEQtVGFCxijKXC9G/9AXSf6Hl1cmj
thE1/Njm/z0ulQXbGI++ZP5Fs0twNJnRAActA6HU39QXyIxZ/3IioNMyJJXnwRf9S8leyM9RS4eV
TjAaMiZjZ3jdXnEWsp/i1CzP9dzc2KTBVWDlO5JdCzCCA8GR9p6hPVoofkkINXtXcq47mdmOSH0Y
mL0Ih9OIiajqCuuUKGn1eTbT58ORoQIRhOKjB8DJvfYrCURUg8ieuM5IpSdP4uodkI5yV8tm6gTJ
jJdtH0v9nL/mJApW4jHx+F2mhs1fy9dinW9hAnvCFyy8TPhMWIrQsvnUvQPipNPtuBWyXurto4ii
ZbpLW3EHNWR/oGKKd+Vb2TBBcUEClQYFBPcDfgR4tfJCdsX/aMyMhdUR6SSP595OHcyUiXSnJ7kr
9jvTKX2hnHJWOF237yRYGKtnnKzKUL0Mhgwy9VtS1qbhSZJHdqGFhTyE0uI14URpEEqRtHlvt6yS
VJzMrDSLga0VUUhXDfz8q1y+KtfLKNu15LyZ40ezAn1LhDe5nNGyrLHtNmvGPRRV3PHZ5XD7hipq
rRiNMLQUIR+E8N328ojmlZfVBXrElyVhFN4G7uD4VFkYq29uHXQByGK+3oZl631eeBkBZb2zsNZm
oFBbyzOSwQ8WMbq1Z5SvkAllOXcyWHrttu5nHUdDji2Am/bF3OURHtx+EeZHOIkIWLs+IP2Nf0Tq
ylTrU919qTtW0AJVQ8Ut2mRSOew36joIvEcKWTwzqpenTg3OpYFu7Zh3V+XNUDfRu0owL1+H9aLx
KdFB8iNvmQ1zC+JtAHyVFauaYak+fZZefZQPer1M0UbEOzDHUjoxFVqjefgkImXSs4p7BASbtu0N
lp7bhnN8einsZtIA5yGKg27eK4s6lOdpKc17+qb6TsjBw3RjSjS7mxNmY+kvRbSThnVjryt7jWPz
pnwPkJPl/uZTE7LdhUdBU4oMvFFOVzbmDTNexsL3ZvKQPAWTG13TpZb9Fvt5CONCDKkHpLjlOE+n
3XC08n1oL+ju8h2jurfny/MjIjqNMvjNnCNvPgOGgvmSf7Hnf1pjRuxImzH1cKZKlAjcHa7gf5la
sPsfNy+s3Fht0HYNQLsKkN3hN1YkRIZEvzJwVsFZy0XHDzPNh/Az1oeJiltTVW7LbBQthwcDyzAo
WMtZCIzCuQlsOB9xn/rUfPXY7B6H5kTrNKNHMwnzJlWBInOZHoc5W1iIPRY7f3oshh484hCd76HD
9PohRN2X+BZYn9YB5MxAeb3EfRXAnZZCaEQqXzSfYoU73M/xF9pyamiFbU0M5S8Q5IJEnJkDt+Lb
pjs1YML7vTIgAJcOqijp8tBVlN4te2WCWYFzUCb3QfUUt1mx/N9AVZqZM1TSh3R326H0Lg+aPyyu
TnlA1yxcut5jGs1x8wUCfpwSLJ99Gn5MhbO4YcN9vpEcEcSf4usIZDUz04nssdYcFhL2Y8nFRvh0
4k+2uW/JRnyXZJNabvZZraRFNKlw7FzpPCLYw+xffcvHbUbzB+cpF5NaRr/6t/mtfw8K8JyKgyd2
JGWcbCgCDk+S3jvX3trb0TZcj7YpVGZ7VvMEo0m2YbxM+zIl1YxUvgaAwsNny78Q7nV0h2AlGHhO
WvSXNWe8+EnRh9IZsVzF4k8qCP/RmKF/EJ/R+Xmy7hY8qZRqEETFp94s1NmdhXZtwJvgs/xcOq0u
K+tDwWI3CnAZeG/hWHYEsbH/NgM9MIMHxlBBryoxCYJLOjz2FUYO8ijAzDHzAbpyrcVwaISxUKR1
5D4GTRGlRghEgkEKazA7fYidRG6AOv3Z0BPARzjGA1sTfiXGxiLOm5EHTYvo5BLkGyzGmRsLpxhO
pwC/NYurq38XCSLwbhM2GNokd3VHIZhiFLwJ/UCEt7GggRm5+EiYqxPo6HFijellIFVyQtHXiKlx
iFItBPRccLBzmeeRKolwmOv5YjDgGOUJhpOwp0ORCAh0ROs+NsYiSOga4MULkNMRvvSxQRjgd754
m6BbLCGnEJDxcGGR8w6LHB8kPqhbYA2I6zOi4VmJRTQ+wFLH50UFSaM6+OWiXNQglrBp4Whkau5F
GMd45szQs02yMWflVJ9Jvh10ruy8EZbLkxUf6aTaKYty04hRAmMGsnnJppQDkbCE0msdL3rIVSL0
5Ek6iuz9QbUiOXUsB0J88UcSsrgXR75gA4g5ILQo9mqy+0eBIIKgnuzQMJf83O6xaxCoJMgZkEN5
MhxHCNVMR+VHEYJg8QPK1RjqdsEtTR/L29BXPq2FuoNFz+Gq8CwkPKPpqjiZW3PZzqSpMjWIvxqb
bIJ/2P8ar7LtRaQX4K/kedlAG8TF5baj0Y8vj6mQVohzA7vzigKdbGOVHu+I1u8IoZ8KA2HOXmEo
UjjA4BssCr6hejJcB5KBFfKPvJrOTV2kI48+rEBK3bs29zEAqEC9OQLtqdyhkLA3o8u+WOYYou1Z
cYre6o8OO/kunffYdIlg4krRBnfCfiGMvOm8FhrOCa5bnPxcCdd0jRiacO3TtVl4hTnB51hXjyL4
hqUFb8eHMUVwo20SdCmTMwEUHkCTNwEzue0iYnYiSBsNhnoUQ7hV3T3BN4Tr3N7S0/0kvILDi7Um
ZCcoTindRj41A5HMCXdsO/j1QlzabnP5DbXnJ2zflQT847liAcmpjlv38IgD2hcQl5LInhLGXihp
UFgeL8AlzovLYvU2I8G0CRCYPN5Hrt45AJfuxCazR6MH4tQjChg7IuD3bK1+P797y6lWCMIsdsPQ
77RVuLPdGlATziFG3yaTB5EJI7dAhTTH/A4xYvFOzsRbXvsS75u6a2bPoJklYBhYyBMSJu/kFYli
EVWd/XXNdt1F+/wAwjxerQArmEBpCQ4r4EQFD3RsTrkZU4y4bImIrJng2w7u9Fw1/s3QY4g8bfFS
NbztQ/n034777+/PkIuDCGqaHZm0jCez1XEl0G9Mn2aM+MV5T+Y4F5FC8GWwCbOTZ8PeyjTOfcpc
ueAJkHnE6WoRgxN5LOfH+6P4AvXitN/yld/2w3g7mt65DJKr++MWFTdXcWlMGbqc4A/+TNBBaU4R
kgdSUMDhwHPvm2KdhfjVdvP3Etsdt1AKSg24X8UBJNg3nFHcMBqH+FIuVSLbKl6LayQhUOQ3gbd3
UbUDDiInFN4HDTPUztYXFKDPyCOYFhh4uhDNPFAfkouuPvXoJg1sss4fs1lfMLO/ASIxp3wuDnHy
p3hh94yeHZgKeNyou3sWFzqTJ66qG6y4G0KdiH0y5tp8NOWxEzDkm9FhYBFC4g+3CIUnBllqZgSQ
cqa6S5KqBVYOmd/uumds5YoLozkbFozCuM6DqPaklQgP/X+iIfyH9r6yjpIHwpyEcIf0m58f9f8H
mkPEgwz+z9r6Pz3+X72vTB4m0iJ2dKpO0yr0QP/qfeX/YoWI5p4PDEE/3Pxfaz0+HwG9hrxIwHuZ
3Pxa66mmoaqWTZaQJimq9nfWerr+P2nr//3UMc/+aQYUKZJWP3OdkOpFxvhZXnfOLWcSKSc+JiB+
RdPqBbPLByGzL/I6+cZqb1aewcpvyS7IWLIV4viekFe8OMXfaBleaqbYyXje+MaSnfUigyvSOFJQ
emBb+BRpe828AftR60YL6vHSazjC8zkrvFn1ER6jRYzPO3VP4q8be6YjIOUAtuhu3vLWcAuNzs0K
cK5rzzsip3mlZoAug6T4kAx0njfKxW5uFJzqiPCinD5No9xRm3m6GFkg0Dw4rFXNzVV5TMXdF4eu
Hzk2/xlO99O+ExFMG2iwglMIyLUAmnB2T8ieBDe8TF7V+X2N+P0S+bgwyyDewimZYjT6QgyRf5Vf
NiikdTzvD80B2A2Yt4KakYigd8D8+Y375FrePQCIthOlutLo4Hn0LWXGH/ARVYt4F/KP+DNP7PFO
d4IoQ3fanm/rcsmM/6hcrCnjUTIgRWgQMNU17FjGb/myHxZR6Yl53LJ0hmMb4yrGsAQWc2xckCkb
eOzh3MZzjL7j9HBlPRZO73PlMvKszY5+CScOxBW06KueZ8wPQ/RS49jv9at01I7PBTO7N4C+NHKA
gncZiIJl/EplcT3yTRP6NCaVn7z+Rd6ALIP9rt+3HZMP1mTcERXEFO+02raX3ErkIVjArhc48W5U
um2zklgepFn/faWYjL7SnoXJBIsYyTC3XfttfKoK9TspMNlmYPL3pNCJ6Dvkk8xGRdwiHof0zk2T
b+Qy/L3J6yvuYhfMYFyM+Wegxgd5aSALxRKN9nIclxT6sSOwtgmbUGJpZjUVGqqnn4ymCFksAlwi
LgXUil7S4ZYjSr1R4gyr/hMF1VldIb8dvKoOapTmi9d6p08iX5n2O+0wupIcaU0S0gAbggjGbMde
c/eok6YSb9I3zMCzCDRYdoSZPHu3yaIJlGKdsqSjgwHvDFmMN4RtK70AMvxxR77eMl9rSJde2VSA
N4o/pAMu4W8tcpXHl9hyf+ZnFh72wZCcz5xOknqL3LyMs2Qevxtev4nPnElAiyb5/g42wS8R6Zon
xa03YGszw7uhZzvQbGlOdpF8/XQFZ3KRTw0wToJ4IEV9h+vOLUFk0EDpM/osUGKPheKjoH+jx6L3
puyQdLeetjZ4yMbrhEwHlm1v/BSXjM2pXsT9XHfEXbYkFlrc8jjcuLMrc+2dH5lFGUywhH4j2YtW
pEIjiFpNm7MUK7YPBg97BDDihUBfr80HfVq83rdssco9LYpO6GETtMeM0QXZ2a6anp5o2p10lvlq
4qYz/pr3gL3yul0+Me/KNCaokcfhWeZ4Z99YOHTxsJiIj0zuTr+K2diMngFlmPsPv0dqkg4t3pJV
ReNG9r/Mh2XL4p71l3vkfz7+t3skShWTr/zjk/3t/ihbkFY102BD9XPr/HV/NITnFq+ajD+Nb/b7
/REZjEoGtgbXARfc37o/EkDNrf3Pcg5u3P/+ucWP9fuSpL8+n3IaAnSIdcJXUC9q5GGOpNYxfTQK
+cwk3z3Zpvvb+vpmkqecnOx9uCRGcYpxgNte21yS935zJVtR7ZvXPj52mMnA6ZEjvFBh3lRPlPnV
tIeiyG2FXGYCSl8rxCyNzF3p6sk9QpdhPNo/DBK4UOLVnrlPYUMNO3MhEdeb9CpAHqTomrmMHntr
QET6AKugjYu9IXWu0RAlWTDCbT5I056bbfAUXdlogbaP6x7b7Qlmlx70TGk6a5w9xul5KwOT7Tq8
xX28k5tphkiVjBg2O/bkLu69psCCvzAE7Bd3kubfEBtHMkBIy5o/qmKr07aGDjPx6xGsNDVF4aEz
DBcbNMeqzwrwrZ2iSJni2T/kO2knqnEu12PWiY+IKPvwbZt7LG4oMZ7rbpZ9N37J5Sd0IygQVYvo
wzeYUWI6xbP7oQLdZNhpg7B/qZiP+c3LHcm8A6jBJxGMAXyNQJaWySV3j8Fvje4TvB7jeJQiXPv1
FXfnjgyLwjUXqHKQY4qHcdt0irU8wRSF1ci7EikS3V3FS+/bw7pnylyE25gIa7BU9FKikRZoqTue
HfL+psU9UDK/fRteHiyfDfeKC4BuAPcd7QiNHtYARtzU6tDBkhf9WGIPOcQHmvuQRLj7rtnJR22S
7YVcSf+8kY1Ls+yap3yDZBEGONuIq2/sPoc5ypPP5JNYLnlAxDsuP57cf+4E+il4TXbaXpqyWcgd
bfoMpJf4kCMQBnBH5geCLa61Xu2PeBEEZJ9CYESEXbhg4ts6ytR+6x7MM+4It0xPm1qfNVg81Dit
mw1j+UMB4UbU9TL+2nEsaZv4mK7RhsnjZl1cik84Q6riGt/dKfFCUbEcOuw1IplGOUTOYxu9PNGL
McT5VGjdlO9QA3g0ziEHQddSsBJOHubi0U5YA9z1sUKn8pki5ikWONmIARAvIgNewh7iWY0RDANd
hSccXBOViUw1axRESDM8kCuv5SS7PxAYPKFAoiUN/YctX+oC22XMccl0a/BaZozCZ0QMUXJ8KiIK
Wi/9dC7v7udqfj8ToEyFqHnmyA17Z8BwCE+WOUodaB3zV+xbHGYMAgHXig+xLxHwWYHbAAbqEtK3
bEHakWMYIKxtcIK22ANvUG0fQeaZnBUsKpIJOfAUpDKORPEhGkt0ITj1hT2LCdutQYWioFsmy5m4
Vw7LqQTABZFLPZXU09WaDMaHlvp4iXyFE/dSEo2bzVag3Ax6w1IDpHgFvlgtjeoQgtFYr5J0kWR7
TqCnU5aO+o17jUEIhQODzzuMDpuD5E3xr58wLO4rEcj+GY5Xz1M0KdjUY8Y/KYt+pTKPc5tgX7xm
hAw/j+aXAE0WqxGTdZQrJaBmQB3J1FO/rZdc8PZ3aIZW3To8k49DgcNP3yNrkYOHvR7ScG4TsfWc
jAC3Rd2aa6GqklCvfVpDR5oHL5gFEYC4W+rOSF7qo7ONA9aoFX/InK4NtGF+5bhpgQJwcMoHFakw
TDgKBHyHT39kMnBxm+tW5ps/1W372KFjsS2qROu5umdY7qBGUaJreHdnIHADeSeIvfiIOqePdBFe
1ZKrWGfOPVumVSB5wykMypXuI163TtUGufxbP01JrYBxrzz9LvOPw6J5C9fSi4DW+4bfdkBb1Ono
PgEXbfYfOwyBHOGqwkCWICaRYzD6ImBAufvh/ta71vVbb/0SfQaxQqy+2TP8DHEKLkDWWFqwxnCr
EwxPsWffsWjx1JnC4Fz+8UwVJ5IUTxqv/Y0RzP2kb6NTuTCDfKGtlbWYw6QrETXE7s9RDtKarRfU
QteImAAzOvOMSbVtQSY3jnp8rItZt854v6tAY578M9xFrkLuNG9lNUNOjAYJD5fkh+hY9t2YQQx2
XoCpqMb4EOw5MaNJCMRmoML8Q4x2KodujSfCU2EcjH2RubwxvlxWVJxo4iELBkzDRGKbPSWdeVcE
xbYNoglrOR8iQaBtjKm6jBdqYC8ZGzOPvjHsiRbRQmYYjhnNQ4O+UpfmUQxvRaz13SN/lsoQ8iSD
TRy+jFkfvr3lJWagTnY0E22cJbhLvsU4mzE2cyiDJMRu+lgnm/igbo2F/PrcPXf6FqQ0WKZ0iRhw
xQbilX/hbkrKwU926xWLHqcMs/aSS3njiE2Gr0PWbSeYyZkWBqO3+0Te9rOajKmPvcnlASo4AU0p
km0coj0v3mc1QlO30mD4nhXZU0dj9/sKT3DVjffM5ItjdwbKhRXnowRH/kz37AzV5e1UD5GLe++q
eHBGOfdO3JuL9yMhjXfa09jJEXR2O4V+sHKeYDri6T302ln4UY9IXyzfa7Rgo2m2j/3rmoztSb+J
Asvj3ufXrA/KuSHkUvpF20VLziwXfvWeHm82BIZncG9/jEW6/G1Rz8wFP/+ce/27wgLX/DRjry4Q
Y2HuQa4LVg7iz83rYA9p59hYN1+NuSGtFAFXzCLvRuo3xKJRcyE2Bl0a8yxkatI82deeupbRfA2B
xV4sJCrO0fNdDQspoX8AXxhyrl1usJIYqaaBVO0tqKL2Sb1OcqhKDXQlSr05KLsS/9xYGz5qGEyP
pnczmEw6/yxrZ56cDa+pA5DfXP7RvQCJj/AgEE2QsPB/JVrLFlOlP/UCf378r14AzTqSDsIUIPbA
eft9XiYL2A60HfMH1cY//eoHFJPJnQU3R5T8QmHya16mSIy1JJNnigpeMv7OvMzUxTzsT3y335/6
j6bqN81U2yRDa3ZdMbEIPqv8DNsnoekUtOx7EXABYtadZ7WO3+rqQcICi5B8bNEO6GsUjOJkqdy7
UFs76cuDePZk/Jk6GC5yEI97aVu4AvWqLNnWo+7WmY3lXnP3yyJIuJlsht3DOYnq9IrbZhWfTZJg
5yjqltnKgnEwAgzROo+3eFefKmVMgpudwsMXpr6By67oR1SK49yz+D1kNM5+HYFE6HzS7ro43JhV
OKfvLf41NNUp8hXNR2uJqQt36WhuLOeU45Th2hKOzBThaPAKIsJ5vuRvFBcBmgz0MgNVd+e0foGr
Sf1Up8putKBvcEa+GPCNmI1n71zDUKl3qJJv0PEW0q7Cc40QEu3bTNoCqZ6NyAEQ5NvrKX1JvnO8
xvLUhM5WvahjfY+T3FYFVojhY3IuJ1wF8TuG1U7vV+HRbucFgN+wWvAn7RUnoAgJ15v5I9lIlvcA
dzC5ubKJ4Y7ardNX9ZHBH8kKDj4myDWJd7+zHuFOvJAZkfH5ZCK2vBV4xLb62X5/l74Q7XSvylG1
ZubNj16uCGqyTRu14+55IFmgrwNZn7QN2wwnMx2ubM06euE37cueIxSBc3Tz7QQ0c7u+P8ZFJZ3U
kX/nVZLtkwQcsJbVcy4zz7pdCttPufI/2vi9Tk9ysn7iLBxqqHVIg9QjQBeAaYAWgIbqLA6r6+ez
9m5KedEfvV9wkQSouqLPxERci9pqpVbTomZK+1rd19Zr4TxsP07WWXK+qgQyZNFebmZVPIaaf9AC
mGM+r0A8kwEhuLweHrHbPm86iiZ5ythY20jsVUZ7ZXYDqL9C/l1jgc/D+YjMpezcN25Kq1fwwji3
0TrpEVfIfmFNFJI2eYdTFMIQIkLDHluX0UpB9nEt7qiOxs175Ab93OxOX4pGdbke8jdMJzyZLplb
gFPj+4Luwo8v18vTi2C2U8XPtY26us/VZb/Vl1l0zOhPCnQcw6v2asTbBqd6vUAoPMlQAD0C/uQS
SQnnCVWyAFGjQOeIfhGxFylHeBQ2q+a50I5hyLrf9mRrVvgFS9eaZXypzcp2kt1+dFvG1IAADySj
vcGgq3G+1D7FboaWQk1WudJNyuHz0qacPha9SOshfw/1hBYRREOPh4MLhDyRbtyb1jUwiAT277QO
GnxkeGiyoGIYWm9sLOZ3oQGSiYtycfc/AAcitgTWTyEI1LEdxk8jn2cAw/lGw0qeJf35mQVQ+GWm
hMTEuvGimLPXvdPf3t5LtuH5LKK4Gnah1k8aqigOJnvcZq4+8ni3ZMQCHL5f1daadPJqxNoeTMXg
340tmIk6niuAb1c2XC00thMd/Zn8qrFu5JNQTAHr+SgfMyVZtKjqiRQDjNemszaZPh/IgXxQCeGe
eNIbPye78cEHwTwg27BXD31no0SJiOt8MM9wSq6aXv4iddzLZ4U5u8e+yRbbUVBPI2837n5Fvc+w
/Wn6BV0rZELlxogDFa96Gs7xyLEeOPOu7gOf0i086YDPHumCgaSqBAa7csDxNRPH5ozcvmDlneRb
O973QV15kfESwdAlGHncDyj6wk2+qOy99txkBmcm4mNrmNl6S1EtV7SeXlm/0GXXMOF54X3cqbgs
2TpDavEvvZfT5IyVj4xbAVsNangJOVh/sHJQ3gD+5hCL0H0w51QupeL0mGCEir5Pxtbc/LImOATn
1UyIZIRWgUjQ0YTaqwEAw2V1xCVcnWorzswl4StFgNniZolXL2/cgiLmKdwMIfUYroRv9SgBR6Fx
e0k+r5+h7NL1sPZt3m47a/2h7MuP0evzuy0db0T/RdMzLwY3/YZ7uIL5+fQaOhBSI+6kMCKlG/MG
IDpjEMEnIM21Gl7EcbSTGQ5Hlhs+ApvtgXK7rgGS1XkRtAaU7ErdtwOdtxc3Cy5k/GpYlnLPEkkw
3CPfq7vL7rm+v5axp74Z5brevLX4FZKDaXMzEkOPqN9LRKpo9FcYcG5PMnelbN5fJ9R4MdYbjZ2n
PJdg1bfV8la//qNLN1hfBFWplEKqLP1fq07lrw7GPz/+V+mG39EmA5RwclsnlvT30o26jBBwhrg/
m07+6Vfpppm2jgoYHyNKYPGoX6UbzxHIAvlfMM/AKP6d0u1HZvzn0u33p/6jAv6tdLsPSYVCmVWn
xAmW1tWsiXdFn3qPsMOtdpRDKHSMEBSuXIzPNrntPGYulHEV1WzkKNRZqtsuiKvCWWO+pJ9XgxpF
Qz+lcYA+navFYmUvlY7+cssczYCa9cl9DvN5inC2fZPLrfL04jmm3OBWLUfNrCfQGPYL9+dTf6mx
3OFhPKADjc5PdFz4tZTp49Jd8FwysMQ6CTnkQLJzDeoGRQaCHskJ6hvAKgasovcFLMZ6TTbHPzZs
iIdYkGTfXBXvU20z8uyfjxgtjOg1YzwW1UTa6JJjenwDDEw2KIeJQM/goPDZm9F8QwaCHGu/Pl6U
dYcSHwkhSG1l/yMOWonJmL5DFvnFajEl2LMPyltgbNCsNhvVTYgrAkL1xfBUcJjkSX1Ez/k4Fvub
5BZ7UX0lXjbrlg3/S/n63i1T1zwXeyTYc6qtGn2FNLZbv8KgVM7qI3vN5Y0kIMR6IHSOCJJw9W1G
K+sCj/gr/hp5TE8I9KLZc69f9qqohWFgtINMtuGJ4BRK1w/8eGu+8h3CbeoOy3zG/TxlCOrU2xvi
lfsY6NMcnEFIljUwlZEjzw8p4bP9uTk34murjH3In3Z5uQkbHwtgWbqEgRa5mMMbTDugIOR63tgX
M3cjP3RxuaLB5p3G35pTNxyvPdPWbNnjv4I8ORZTQRBjpNkHtqfv9F2L6d9Vdwy4ca9g3ku5Bk6Q
Uw8q/6+v1B3T5CV2Mw4DBV/fJSVWuna+otZnsqdwF5jwu7HhxVBkkh4xrzPf5XkmS3UXHq5L7VKd
SWK53w7mil6X40i5cPeeg8AEpRCTp1ZM2GC+RbWnbdPaa31zHzMuxao1433hvSSD93Db3ynxZUfk
dkLkqr/4yyRxwXaxDdnXlM1flNnnmOy3SYreB8aTQcxY5N/W/blX39D5JatIm+hDOE70s2Cbld00
fp2mCW4PvgnefdKI+IYpzqNsK8/jdJX6Mo8AYIHZDl48TT4yOV9SEGyTiTl75M7AH3oBxwPKjkgQ
ysAXEDSQCRx66II7Usso7uvE1SxPYYRxls/l8rrFm0s2EwESHPTLdG97T3KVeAAstRuJZ+qxUDyz
9TmIyWdgDByeVEHv8kpAZCDmBSp5nimEpeERJfKNoFer9a75LiyOEEn7eUuqJFanC8G2ybGftOfI
5aDQ0Kf96JV1hqWcuNzTQwd8qdWsky9Nc+G/7bJl9pUfr+xnHXLlvhpmQk328px3uNQkP1ZcvHok
w4+qacMuGqPdbQhd3ZZ46ivlpWTcYVWtQ+SHm8kowsf1JpteE9KEIO8jm/al0ZK79hM9xIvHYPKB
FvS6RRwNpiUdBa2EWsIgI0tbyFxz8pb6fHxlKfzI/IYgDQIuWMEcuvcupLIj0xhg4UyCPo61+jHH
tbxSNx0Uvt3oszzflvZG5/Wh3xLGWHD7133MIkM5N0tlYvAxTIdphWyaugw9YhM7GYfxGKH+T27K
gBqY0a4QsaaHSHBie0/FsXyz8pWZ7G/MoNt8c2d0Cjr9FX1axw+NZZbGEXtdiw4u/wB8xuCcnkPe
5i+wtPgTBShpLvjWs0B+TiUWIHARQDTiS3+1qLy2BM89CXPgqX6xn46j8XAe5mLqlO3Ft1zWn3ns
ZjF7dPYN2shFZvClTa683IlD5UmABkYjsq25pvHYSTST3rEqg3FXqVc199l6NUJ3jicy+0bjDt4K
mT+gHxKvOA4TJZ/kxKL4BZeuh/s463884v1xRoS2ibaOhhis3N+2xTHeX/fdOef8YA77hYB4gCHz
eufv70HNGbVUCWCwXQyR08jLXIac5JmRPR+mhD243Mw639wWdMLoBVvUfUQ7G4cym6u0sufe5Kqy
FGs1mwFfxcHXuW9CuIaNcQZ4h0wZ19jV5IqYGypSQ0QsCP/FyKexZywcUtKZ7gCI+wqRLJoNJD1d
1+FOWzV8Ro6CfcAZB9Sez+GSQBwspyMpv48phyEuQKKchVAawBi1LZiufDLM9PXzw94ThThB1s9X
TTbNKfzQ+dIbRX1t7q4hj0ffPRejd+HLPmbaOp3xYqdf0RaJk89ygr9g/huUm+yiLKqZMUFlMc9Q
HijvxZHX/M7Lnjsm4UiMGW7eiIFwv3iiwr4F6dKeEm6Puzvfa+zhxOaDK+EeucFAJNvxyckIjXPZ
cSbQblizWxqU6xi57M3rK6Qma0nkvGkMYu6kMM9C7v4S7ehDxW7w9AxBXkH5rWWcPxGTbBU7afek
kJfn9kPCv+2EQAw+8d8XR0WZMB3mYD6IaQ1XIAM68/oefY2IQ0RXI8y5mGauJWjEu1teLw0KnBtK
HAtWv0sEGfoc+nRgZTQR/+wC2VIMFZqGIWvK/zHbRHpAwsOfZpvwO/7j8b8KZBRnqiQr5NmKcvY/
Z5sgwJh7mnzGHxyPXwUyj4ElLiuyqgp/3n8UyGj3NPuPDNu/GTqry3z/vxTIv546GsP/lDpYhZpE
mtUS1SBnBChMbeMYx7bztN5GZcfM3RlSYuxYf8YcSa2rLWudzFI3bDkeXQ5U5iejNQO2iVD0oNJR
yTHDTofXp+Lya8vMorrz8DhewXF8tflUslzrvs/axRVs3om9L2add2IYCMwwtFkywYXToPmWuMHu
7ozmtW2kL3SMQjazeFgjaxaCaA0GKbjmw7gDPpkq2KZMJlUEonLzA66QmD7Ed1dRD9d0MlrfqpuL
rkHdmuFakdBHdSSv0sKTURiN5Xf1qgTWg5PGe3bNVOMH6NncNYuMpAPus3iaGY6wWc1AmeNrtydx
OlUJxc4YmxQj9AnwMjCyHcaPHmPwFzeu8U5wZ0crqjAmC1NGFozRwnrN2s/a0BhU0+jTrCfJrh1Y
/FMlWl54nSDj6/NJQq2azOSQFcaMR0EDRDXYDzYZq/LDyUkTXFXTIZ8/CUdvx/xq2HyubMhrTieK
axMBfbIV1fDlSXgBVQjxNqSFiMUiqI9mHuP+T4CtGdn69lyGOJlGaUxk9tnkQpBmAX6kibnNFw14
SYRf/cvV9LrHwVamFldjNvA3pzcu5ZNCARPdgSX9czdcMBOxKY1ZxIy+nvVGSrnEaK6R+/fkkBhc
6aaR3zGNpBwWmaUQT9vUhswMbQE5gcl2nPkYkxrcltLUvvZevRgYL0xt5yN2Nh8fIg8U+hwfGpFb
2n7RAFx9rUd++cL6iNTL+uPxgvlizFCHYMHCS+dQRLqfPLfRl0hzE3lfsw5fOMOqnbThcGW9KHaR
RI99K0HD8Dpi4j4eLSKC2S5ESDp77C+7x6KByCA37/090CFuVtu4H7g8v8D6vKsHqXJNjrPPVFr3
aPArJv5yUsz7nnc83j1pGg4GECsyjNuJmvsdhhbam9t86E/VUf1m486SXPkwUNXctJfRV1wgqCEt
l7+asLsW+8JHYKiOAoDe8Gu0D3vOSQl1kAPClmkrJ9lEW2bzYXcq7vxF5dvweqDPBTJpctdT81G9
VB9QXSrQ/sOWOf6WiX54lPcM0pVXijWmdJRbJN4LfaWKBB4ivisVbpMAmnFuPeN2Blkl+ZUwV69s
V3P2Fcm3MjeGEyo+2NaT6rrTeUuxT42cbsQIrJ+WRsCO8tauzQEgjKsnXvWa2H4TksAmnDNkZ6wb
hH6i3qjP/83deS03bq7b9om4CzncIjJniqJuUIoAiEAig3j6PdB9fKy2e69VvrU7uJMkSgTxf2HO
MfEsvZlTwxiNnzPxUiPpwF/JgUVKIzIACIANEXwpr8hRvsNaN3W1u4NsiHoYTSPix3ziXbMG1CxN
jwXSnnAcho3Mk0JCSsj/KLlLZL5EeXYgYvF20N5umzFkSpmO9FJma/MWSgtSlGbOM8ukrDyFwaVD
pJg403Di1KcqsU0kJk166mGD3mBr4+N4OGwO7SA+JoV/NxCQJoWtyDGprvTqLDTGlcb4hTb+7cer
QljGjx/jTOc/ywiF38yfjF/f/s/jVRRFCPY/FPM/EZvfpITYyGUg9zKELXncKn47XoE0oUvTwGWN
xvdfjtcfmSF/Jk39A4KWqv1Oav/toWt/iYaqDaFVH4ZRTLMn0fCzYFgGCvqTMvCjEmEu9SKCX7x3
eKQsCXvVRX8cCFT6WnQITarmtah0i9tTxVjgWX2X4dcgUgAVbanbLH1Wt338JGWEMo3fxWCfpA3T
GHxa2NFBJcpEziIuPjBtYXdVWAKdMoFS99GW25z4JQmSLEpML1wAeQxeqqe+X+Sz5qt6CnbJulxq
pCgHLxHCRlwB7OkQ9Ev+6A6I0dGw2MyfJ4lXzaGs8I2ZiNN6XelFhi+IuwfY+slkOmExAO3OqpCc
A7hjY6izL6zZSzYn+WwSX8jIl2n2S0TiFQ4Abk4//ANdcihAaZSJOhMrqBCGXY8ySi/DbxZdoaSz
yqSru+Lf7wxYk47ASTSBxdKeItZf4WuFT+14515ECvlXN8xkiuAMt7glca4OpRsX4UxEkaGD7eFL
qLl1iV0YGoa2Gepzy4mj0b2/BRBj9kC8RYTFJJvWMw22peYTor0M18FK2HFX9fXGRaEAO97licIY
0E8j5+ZTCiyKVQ5vvsPSX/gDYxZU+wQgRwzwmBFtc1iB0Uw5sZva3RDWg+RIUXnXQrfokndZPamk
Ru/yuPdl4nvHbOJgcc2fHgrDNvlZmBmHiGk8noKrfyXIHn3mMOuybckI/TFjehk+4Iz2h6j30pa0
Vjxen0Y0YycpIMgkL5PJDdbXep2+sf6MkQGVT8QPGv7LLX5Cn4J/gOil/Iw7AG9m5IW7yGMdiGI+
h71jeqN+rQYmcFsx4y9Ep32w9nRnebvWQaElT3J0dQvF6rqZGbyCIuvwa/H00t0Mykx9S6iwIr8B
h07eot2T4UWFkE+EpZjumMEJnWob4aGqnvRwy8TUEF5KYV0JM/ISb6/QvDJGkEdTnk4KPzs5CWEE
DWkD932d7QTN1io6SemtBTmyH9OsZTaBrgGqRAE8sjPG/K8cNpnTB6HdYuZlParPGAxEbLYedn6d
ybgSSvSEw1yGXlYDtqSePV6j8kUxBv+xTd+6+lJ5zAJYzcl+RjqBcQCfvuqe4w2DiV2N9SCf40+U
3a7rWrR1VLZMiIqHh9yFfvbKrteiMY1oOFfJIZrXq9rPy7ctCa+FN6ky4mUId7frlKt1apTOxDf9
q43igIufa5BUMv1TIG8a6AMCLG1A7uZExln+LJS3WsEWMXwKkXVC36MITjEugJZhQTz0zaNL1V9L
YJYn/UdGi9rtyzmw+bs0ixEfjKvIyindfs5MxDhcdao+tUDSCv7qNpWMHZVrVs5EHIAPrllYNaIV
PYkYrFsMlaYvMijA04CTVwGr1b1fk3m2TJoRFjhpR3J5AItcKXbZDfmeXXFKxvepkCP4KZ8nmtNn
vhC7SsPsRmRp3r5ODAZQ9fM9ZrLGYAo3ghZoWy3a9+1rrLK4rmaK/j68DW97c6/voeZxwQL1opfu
bhvjukxfM+yhyUuGjRRrr6BvCKmMVFZ3cne8yhrQpmSdYpBlAAm+xrS4BXLTYohKdgLRGe1MZsRx
JGHhUD6j5jYP2m64LnLmkVwAyZxUinp+x4Irtd4tYvDTuP/yflrTNVVVZFWA/vJfDnzzd/30r2//
/cAXdJAtwh95j3+e96NzgPQt4ecmiqP4z/Ne0REKEc2lSyO8+xdrHTQZOJt/Vgn/4LxXfjgD/iIV
AlDzx2dODOav7XSgNbebptNON9JqYvqYuppsGqBBzaZg2aLLJkicLp2iY+e3mL8G2kDQAcrgmmw0
WhYO4QueMwbbyct1E1wQ1BOw0r4RWnKoPov8jWSPccpejAke404EaTU4/3bGIDlmcvhYyunqDmGA
Y5bkelTXV6uFjBxxG8ddhBCd5Y1yuddWe564LClgbNCBDm/xS3VqTpS/uePJe/hxCJ6Za7XePi5f
QqAaeTGvabBe248WcsJCIAeqvLKiXqmD7lyHQ9E7EoxlvSP6hU6uaTtvEz8cJZnpylMyj/BOjDwZ
hmTuaJodC4HWIWSa7L9M2eW0oQGJLQbkzhLHw9ddZAniIO93y62RzkId6SgnNXg+zQimMnQ6WKCc
uVdjPcBBpid+F4OtCSDfPCDbeE6RmXewvFKcxiIK/U5rXTiH8KaZVwMiAVbV1GN6maeKx4IVdIsO
S5BnMTC4TtkDGGvnjIG3D/C3k+XteUBOUTmMvRlbn4gaY4OPpWgkmqH3vl2wXsh2qDphOCuI7kuK
nciEIoUHMDrJAOPxTZgRhaGfKodEGiJnTghzSGSoSJMWGvAB/PZ5mD8w/FfLYJMcpXd4FbdFcmye
sU91HAi5Cw7R7TEekJhj9XePXw43GygkE+Z2VRyS6tiW9fRBxy7y7KBCpx6URvmkxXd2WI/4Sdvm
6TM/EUs545zTMeC9Xp+yGv33+0OCQzB5CVFl+7cw/pKzw6A/R8jZ75C7fuxWTLrXyeSpj7i4lWAr
5Y/l4z5X8lWdAE3nLuwFyHjY0asPNNC0/eP8eqMfG1vYP7Xwt8IzIYryPNG15yrprA7mc1JvJf3t
XU4d5qKsqE4SupbpTSRPTt9V5XLA4KZVn2lrGUi8re4rYbFnIE0l+iOqPLHjAPoSAX6EsEHO+vWp
VN+vEdTPGej2tkFODjT7usqX7M54/MQr3BmiT8H8sc0DIDfQxEE91m5uCMVu8yDdx5yihqO37j02
QNMSyAkquG4ZfMpHYwz6EGHddvS7UcPoAd1GSP1ZvRYU60ADiELTWmkRRNLLcDLOWjGHe21qNoyl
yCZTBWjLnaQ4wPYsjtF/pfaA7g73iWQnLGe4hoFrfsmx0+EB5+rBuv7SncyzSe5duxnLrhDgYTtD
vOTAU0T+886JVD5rK9r62cPP3w202ZKvI71hw2Mh/y+pONvIiz4SBR/hxBu6Obl0FEF4ILIZ6a3R
gCTJEW8HTv+KTpyknMozc/8qTHttoabrnoIBrVkcjKFtWOjTjX6dhqqfD8+JdAKVgw13itedHFQm
PHwlIb6k7OmEhQqTt+fKKnATqeT2UZxWYA/ewsklZ63Squd/+UmJCgINhKCLzHT/40kpwWr7zeT5
17f/dlKqMuJXXdERwv5VmoEK5EdgBOa3Xw/K0YEukIqMCW+ErH0TZmDUE6UxT/Pn+/snwgzGrb+b
O///By4Z41z6mzCjvsmxKRUNGs/xINM2JTiPbiXgJSicQD0LH4DTHKgppDbJXhp4+oJwp+i9eVEE
tE6jODRSHPHuKDhyVjmBXvdNz3xm8pxRXxNuts5Yp8c+mK09yoalPqX9mY53sZx1Lr5uohlv+8JX
44tOaDDKQVpqED3hEk48VaBlWm/4bSx8RXw4YZcvayIyCrebE9ryzKxpdLrjXX8W/OvsvkwxjXOv
A0L6khFGdkOaOyzrWUwitEF4W+tXaxxIqTm91V48xUOouHRQuNJAYN5HAaYr1wcd3gmYbbKDXZms
r9FsVLF45IxC6Wg1NG20PpzQFoxnjn0nFyklnM4flqMQmAwyDtQncsvtj2d0xk7H65d/qjCRlGp2
V9Z9thIwBrtBldrJ4s5eiVuLZZJCcX1HyzFhWT0ss+eAqR3+/kMz+raES7AsF+Winda0tS3/H2F1
Pd9up+E87p09ulqLQDCOz/OY+MYScZsvSEK3TXeMOBqjjqwZNw8m9bBu5BlMtCKca1tlK3UsqC1z
n928fWLvr9yZMAP6ZDr4aBE+THhnVnwalRKZH2xbRteWgBMCBBBeKlR/RBlps3IBS8tEzwIVy49X
nwRzYLE7c9jp+/KsbespxY6ZT9V6LZICj8JVmyMYRb5geA9MB7rL0Uj4LnqaQfHr8NJlvP1bvAqO
d9GVsr1Iy2p8xCTDjayooJt3yBGP0pb2qgLMe5tYeToX6O8j+iXjM/yRd/ow9w9WmIQHOMqsIR/P
ESNPqHkXEzQXqeFxaTbtTn+gnhgjiQ81oUB8TmhC58ODYKhwrhLBMoFu7MXNOGmeNvGTwW0aPbGM
sNMLIG3Vryw9kVXeB6aamL3qTbOLrwvityJyCBui2+Q1j3aYqouIEDzoJOgk7AnQzWhULPP5Nd3i
puzrNMQpd8qwTzMpveu6W5MsEsJGYqegSru7fp9XJbEXePsnk9674fWPDU//6DHb9Az1Habc4HRf
2lXGOmML7456k0CQZ0ZAc/k0kKdsvIW1nWO95ohHE7E29vq2Y1tfKtZO32L7umQYfMpVN4v2F3X+
mKVgV9QO0TcWkzv3CP8VzS9RISeoLCs+ZMir8bHMV5MZsoPPeCPARmFEv0V8MNOZIU+O1dt9FW+a
Mytqw80W2mHEB4UkFcZuvJXnqB8GKvNmjjOWXwT5xJ2wx2L+vq+iTQ60oWcdHGMrYSUEziCwGS3s
H3iADHw0n/nI+75+mluYW9NoB0+U6bhnXsZoLAnFV74iAIsX7ZTYCQg9PefsBKpMSW8M2QmCVIt3
iHG2J4HX0cgWwwzczND/M3PH1Oq03fT2BZeDh+pmXv4iLUhNlRalG/KlNuuNfF3cuq87WK4bRb//
YOe8zeJLddHUpTALzCngPlT8rnjQVjV3gpLCg2ra4yHt2frOxnCb7CzszSWmHGgBP3/WlxNhHKrD
kHnN3+OvEAdDyHtpyLkRXiYc5i7unYAXHLE0WGh4hZYLDLQ31yTFZNSHV/P8uZkPm5Z79zE+My1Y
K+t7R7oP8G1boiVYFwtzWYMZOPMxrzZLoOTcqXNJsNvcrhSfW7w+8fmFkDxPyApUVuNjJYqHb3en
ctP53TdnOntrBijOYsHNwL4vr6vr6YOtOfPQEaUsbhGQf/QXdKXqXGvwUM3Ym1PxTbwAPtZg8eFi
Pv07r7kFwaDQcPL58DFwP/3ocy+CzDTNQIIFfJECYCHc+e5+p1tytWH1riXPIJsCItKPJLTsh22/
ncSOfKxM599ezGDgwYhPYMYIl/4PuACKGQ79v63REYV+e/tvxYwMjRVez+/6flMQcOvT37MqF3Dv
fOv7ZTxAumJC4/krMgDmj0CIBiDaHzXQP2j7Sdf4bTXz/x45iw7KuO/VzMAhG6Rj26/NA79z85ni
a76yy1KrNPzuS35O1t0TGtEACzYKdEt/J9gAyI1EMizoky/jRbhDFOUksW/YaXb35/qZyAR5w2p2
eL8hKJ9so23CNhgJKRlK+jNQlnU4HZ3Cxlz1ZGz1WfmR8k84ajSnnKL/wFEsM/ElN3XRHstjWHt5
5NeMhYlJhV9vpR+3dfV63SbrnPJF36SzlME2wtjObdL54N1ngr0aC4uCDDHRUb1wKtkvInFibP0d
duwYKdDCgYvO3JRlKzlFk5ETU7EEftI+jc96y3r+il7RZQ7C/4t9veWxzDrqqoXsVNQyayKVnkYS
vMHC7TgyWcYfumtSvdVUYfwmWBrO1uBTEvfl1EdWyQYX1wMNdRJi33wfW2jk6/DV3oGYnc/+VrHe
zyOcHV4eLTYNqPXjt6L//r5t7XPljW8c8q7e82lqvW8/PzOb71coKdZnYn+yVLd09/098S15/b4d
UWrbTx17Kv9Iu8SrLf9obxV2aPmas/9Exel+bhNQkkdgA4B7SPWh+IhPUE2dbWvtWbzbN/tzP/rt
+cd86y3e6gjSzQ93/UIFEcBKcgykYgzDE4OOgiLwWNjHHwZzP9n1/HW/MLAhn9tzrFjlQPSrf+Sd
/PgOCciehbvxA8MchDgYW3uRn1CUeaM7/S1ZMJ+1+Yh856fxrd40rOqiM1YEP10wEwuWNrbz3tHm
SErtt3j6MoKMzfeXgqoTv4q1mVirwhrhhQU7jCOAc771VMm9td+DWZjYVAM8dYn/k6vJ12l8Cmnc
Hb4Kib/ny8GzwVd8u91vt8HS9/nN9rj/5D8qRp79d8N5552MURO+cUe5cNMvIWiLBt+LudjQOdrx
I78gmorpvUNqyBG9XLY8eOX4+Cjpv5mpc4eeQjZ1C3jEMqZiwXugao7kqX5zdXp9iQE3NVp8dZB9
T3XT7iT2CxYSiGEuXlehRJxFA2jKTigqYBgV78b1qT8LJTRnYZ4ZX/BnxYeXEiwyJ7KmKqfK+43H
4KFj0BG6QNQQsmWEro4phjqVScDkcoAVZX5GmPGRmR9voR9nJP2CcLR4deNEv0rz6NQh43MqEAhW
8DiwU2egToUnzsdp09K95K/K1dF4WvhjKWc0HaB+xMA1OjCExyEXppPbZ7Re1sDi1A8hfUlWPTK6
AVyWp+B8Qw7YWV8dlUpuuF+RNRWs+Snni4LHx2GQZ0vqvEC0N52w4DlCDlpMvJ7oKI5rUj0aQNjJ
zVHMxUD1Wy6G2L81XkWCJzE9EFqpVvD3x9RL/BD8nlyVvJjB9rthUh83byTI2gajN6w2tWVEXqsv
w/s8yYiK7Y5kYX3ecQAbO/SriTKLubltQtjFwadKpU3ajQgvg/WhfhFMZ7j8aAU5o8ulcN+SUw1+
QbINv4XUPZnqBKLkhMGtAIJVxW0qX7oSkBRCVpHFFqBJClX2RsifJTveMBUxUQkhoEzcRN083lJ1
IXCrhnTi84zOPphqaWvDxOrlFDOehaTywQYZZK7VS1O1kKVWzC4f0KIEOJEgO+ekTQD7xwSPigX/
UOsaa3Np5PPJpRpTUJJDh1+qt6v33hZZjmTLMcSVBGXcVCy+aAH8zIcEwwtMnrIiocElfYHX+bhl
rKhX3PyN+adEkFJrl+6IlE3XOngmAIbkB7QrmxkpOF1hqdETgwogM8Uqv9RdD98cXaaHYL+1jU20
To6gLN3XekceN2imkaEYuWOtxXSIIJbiEtooZTzUi77ovuYWF6LxQz3DxYR1lLA2DE2v5CK4GkF9
2jhzwkHdgSQHyYlU/OqUZ5qb8IS7a12CU7v6iXJGGn/3NdVO2bLkS+PYxkeSVPb9vt9VjEVFUm4J
kSJKAAjrwoSf2Ewps0/UXui3P27TBZXZFUKKxZW2u9q7lAewRxYsYnjdqtt7OCf1yJBnwM0xVnXW
FO4jvg2M/Yi3bWWdLUhc8kfZZ3BG7ML2jWSO2Jt06HzzE/tXOLomlX0DqJH8KPzrY9U6XGi964tx
wjn7Uz8z6m9Q4uTPxil/Dl5Lr5gqEAuEhXjRP2CN8tQLi2rKgx4l0VcsAzjPdiH4oOvWNKA3aJbC
te127i2y24omDvbzDwJwYnjMI//t5aQpaSQJaJD//8tsDCvR78rJX97+WzlJsJpEaCtOduHHnOvb
GgkmJAEpv10jITQRBFmjcIRO9YttSWaH9HPOpv6TyRigq9/Wkj8fNnmy+l/gU6r5iOT7pMCyZHdu
y9SpdhQf6jwB2FjkRvAoV03xCZNx1BEGfihsosyrUD4A8YDwcl/HwubxxB9X4TP9UHEGnq8pfoAJ
Qz4k6stk7JLKqy8EC9paQz4+ssMd9xJqcYYEsc13SkzCM9h3Nzbpa37EiKo5YXre8AKe6ntmChl2
8dFMom0Z7RANYE/cGHLv4F4u2cHwtI+ElRN6BN2Nw49QnndPwOYzya9Qv4x6ZT4m7t8HIkIA77sb
NzadkcVFusj1tlgRS1rYw0JlXk68Y4uHJFHXTb+6yxx3DDly0kQf8jo9s9ZmB4XHodYOrczpEC0l
mMl29TEySc4/QbPsjpkE4YQJHBwwaetxY2IV0HOSkEF7dQTdxcLk48LoiGgnHPytJRPNON4ZSGEg
ui3ZphTMHdANlDAmZJ9M9tzV5tdtfhyfAeJ0DQPVPWW4Ni9nKcFLx2GyynonFLHR7NN0Wr8q1bQi
3Ki93LWXGOLwVg99IheSlAWgM4HQn6juXcIN4/TP1/ulkS63aBXdNxR7oYLV/SypuJ6SVfYqy3Zz
waRFxJcF9b5rVwzGbjhtrfAIPntJioH1zkOyzpez6p7BLYGOGRlVVFqvrxwzRJdbMnf29WV5uZyI
h2SnYlELoFMgNM7iThhgM52PpGICJ6x0Phes0whEB2OOmmF9Yd31KkNdXI7ah7H2zlmIga8SqI89
ZodHVnPLBKWt081CTokpWL11seVgYPQi8dlazUe/Jtz+U588leOwiLRNdC8JcUnsuO5zCRS3DH6G
nxmL9O6ayDc0g6QuuK88CNewxrTwwIAKLpXOw1N91ecLDq25WuZr47lb9q+v4CFnkgFBnnMfEE++
L5E46IMv8dlDW34tpj8qHpUcGSzWIPO9Dh1iVRvuZDv6R1AcbHjRaF4i7B/1GO0W3b0M33ZL6CbB
C/pS1B2eSV522FtO3NpBoIOWUc6PwhWqgxl/xMC1zMvXheUgvhe1XSXyKclWefwxAHAozxWzHtQL
pTG7PY3+cyO+RKjBsH34jymaawfLBvEIm9i7qut8hX+kQ7kVe825ovJk5Mrl/PAnnDFOh3Vjxd92
XoAVCb/JLlfXQr3tjPkEBYk75lShyMhn//oDRZZNkx09UZ4/PtX/E/krqvyDv88nyLP58+2/HSii
ZiA0ZEMzSvk5Gr4dKKgPDTiHnGEkd/JX3+YTqCNMQ5L4CSEiJ9x3H6zIn5N3w6BipJv8gwHF+MD/
rvLnIfx85Np4Un6fT+T3oZcVvRrPlNZ52JgZaefoUWjkO6+Nlt1469QOiT7jtcwL4uH0TKYZeX1w
72RW/miPWk3wrzyHu1vn7iM5ITGMyPCjnKPSh3yO0+7twb3z6uNsWdy5keIoZL9K9hnMnbul0ku1
nsxA1xld6sVZv//bJbH4QXRRYD71X+nT4ujL+Nul+Ovbf7sUBVXh4lUUSR4vuF8uRRKPVGU0uYzb
vV8uRZQzxM3iU6HE4YL9fimyRuRdjfAfEfSm9M8uxbF++ZtE5o+HblCF/XotBnWmtdkkL6Z5vAy/
lFW5VRhA5BcdO4NsMUUWZyzeH7s292o2OuIU51K1V1x5GTylV0s8SrkDOLeYy+Q5Ov2HeLzpr6Zi
98eR68GAN77uAnGGlmykqf/MYEJ6Q7ISroxdbB7XI4Ce2b/f3F3Epdu2PWZ6YwkgTIpmKVdT+X4p
ZwGJNWZXOFdxS2drfE2kNR2s/NEVX0p+UMmyZCLDNKrDKM786+6UB7ZS0klmPoYeMrS1J9SM/SJy
slVwKX9YQ03A+BAVaTRF17h5WvRxPUuxj33EEOdND3YEWNciO4WPeXhkOY9Ibgz4fMUcQNSTP66O
ZGbY8Syt1qE0y1hcdcuCrYLVBOwSmWS/Fhk7R2FWygyt2PMRWxnzKEhYdfWXrHKJL0FbQLL4l2Dg
erG6ZymgUw1R3TYy2OqVqq0qn+UYEdFQ+N/4PLIXiWS/WSMth3yR3D0suLPBuiWLhNz7KzLXriRI
6FjcjyWbxm4mnuW32GWrKsoncVET0tCzHzTMebgKcMK/YRJHkc/Ej4KsXZRv7RTJnVPMh8DTequ8
TKyXJ+OzjCE9LDCqqyAjyBM2HTnayM0T33XhdF9EMdtPbilUbxdpm57Z4N0YiYBPC2CS5dOBQ3NV
F3710L2kQHqtu23OhJKhY5h5LPKWy0+cwtZ2oI6hpKgICmz9DshpS/wom8/seMEhW7FkQ0aLnzDB
3VTiovH6lbKQFkQF8P+Dxs5Wqg8pHDv57qUQhYmMIZyUMknzlMy7i9MYoP+yv/kGYOSZBplvQjIN
TxsM5bXp07P7Gak+4lz2YXKegimsFrdUPPOkrhATjdE7KFCFjTIDGgWa3TpBOMRjwoeIw6VC4hTT
ln6nDY4SX+4+/LO0H/Fo08wbZeXKFFzI1Fzend1tuov8Mf5AWxOlnDKQmDx32K43+CG9esXjpw8G
OAAPYIE8l070JXyX0MUskgAYoMSoiAkZdePwYarnuHCG1M27VcFoQdsIrPFJHbjGoEksobRvzHYu
LIjCN/Hjag9b9jyIq96SNxBy9OBj1Pi4kQIahSDGTpdovRgYUZq/NKrloDZ/knwT/SmGxqVuzks0
MoUj7DooUSNiXllNYEV6vWjx82NXrmU3nRbhtqtYwiDXMXjKxI8oZX6oM3thsb9Jyo1JOAclLI3V
sURf4Bb17MZIfHAfeKScCs1LdojuC6Qz9DKArNkQJqRQ8/VpbLTNE5CVX+0YwSK8iY1TCvaYBpoB
QFRHySjDvT6aann2nEm7Hs1uGDHBUImBMXdH9NXppvBZwDafVecWw4vYpKjlOBLz5YPV040tHcu2
MdZDvWDmRotKYLvpdMQ1aSXjT4S15AxHnxP5cOsT/19dxmkjcwQgtUqC6dgg/6c1kySyh/rL2fnX
t//z7OT4Qyoq/I5MLbIrIjrVwG8yymC+l3Gyil/TUGXpD0jdn2WcLKsSkhoD/SnU6n+EM1H139Rx
3x46ppdfz84kSsxQvF+LaQ92KXQ53Kz+oC+O+llepCNIN14XbLFNiysm3GN6nApfFVl9MQPv6cOw
U9Mf/9In5zP1oHcdS8lq7ltljtOxYgMjWWjyJ9C++gWciAcCksmm46jET2nzx+kxeLh15E425vtk
M9neb2NGFQt3L/BRqbH48XcwScm8HdNSGPkxOLz7MdYCL6Q5+hk7lYIPRYBJQFXofXEHBwjKPp/0
cZ0QE0JcMOShXyBjZpccMM/Xq24xOUprAHh0VwzX8FV5jCUYjOBO4EYizwICsEr7VL4XwOwxpIlA
IRuDW0vzpWPTEJ9xqKI/fV+Vy1FymrPnui8VP1xfZ9yDxqCIZbps31tw2Q8bFtU8e8qektfsVX83
3wP/4d6JJmZttVZ/fArA6vHBdPNmjpSNXEV65BfkgVQHhFgkgQvzVHnJPW6GxGRF7oNA36XojeGQ
sqfYxfrxSpz4dAQmdz5QCUoUGEyxIz3Fi4FVBrZIK1szfkEvW5i2OTreRFKXdUdLnaRzsN8g2vh6
UsPx4cIgdlCJ2JPX+9SXZsGS6DiRSErFkWbRm2++vqsyY1aiq7Qlxnhbws0L3OF4nL3d8ArYL5uX
l3E1NDYE0WObMWOaN7Z6VPJ3cyoeiEWGX+Ajwpoi+qtkbk6MlWV3WIdLCXRaZW1k3ovxSsoHg4Bn
aRc/AMwRdyvtctnuPkvue576NiZZpl5K4HX32ZyY7bBASp0aWTFIFgXXxqkMl/A7BEy5Xke90scV
0x6WIIRB8fG0PgNPwaR8PeyrDw4hEucYD9CcuNkY+OGoAHArypQCdS3TcAKqum26kGb3xfUsXATW
cxILSL5SQKSWEhomY/bAmYTxCJ9U4OB0absPc40stgunj5ZREdXWOfyc2PK+UPFdwXFBBfCm4Zts
BL+sPrJ8Yue83phfN0+VtA1ZKMjOIK3a5ikg+rZlWWA6j21frUeyihIDka2ejQOHFLHjI46XSoVF
wfZ6EoRVdBxVmt6wjQG2sHmiZzrC8hJehQ5csJM1XtM8oVXgdEW7YFSk2s2Ufi/pniG4IcKlYKoe
CRbmL9voiX8Vvgl7ZtXYmqiZEcxJa7YvvKcJ8k5HxBi2F3hpBnYtstB7BWVBXsXwqj4V4yfCMYoO
h+n/jWP1ij7DQbwTuSJrxALapSO9IfyZNxN4rZBqd4rpHXbam6rZxlvpt6v8CbmRVs+Txmf2IPvd
c3BQ1UUVW9pz+1oc66dhnj6BSutMy7p/gQ1TNsamQ+ZkaWDdUadw5NaIdCJwKHcYOR/4YB/syUr/
oLzdJLfWbISqLGssMmWmj+Vlsks+3O54OJEVTJjyiMYNxqnO9PXffE6O6b6jyAHvJEm7/+WcRA/6
13Pyb2//xzlJhC/hDByGULr+Mj8X/kdXRxuGaP6MYqCR/GPcQbovB6hpjkAECRjZtx5T/B+NR4hx
w/x5UP6jHnMcxP+lxeQdadQGoxyER0gB8H3cccsFQ1AnWkrINfwX9tYY+7AgojX8IcWnM4LAvwYL
7n3Fzq75OYf4P1PW/9uHH7/w3z+8EgtyKxl8+JIEOH91PLIbb/nYID6RCN6WMM/t0+Hj4avOt9Jm
+7OJ/h7vLf9GVjt+CUlWZmOiqxRIf/nQ0hDe8DWQatwxxpfKMejkkZcOldRM7wnZk2jBEuktNdCf
p08Pmhsl/Aqjxha11NZ7xuvD/MriMScjlq27EqEWyY4S/S5CG4Shq3ok88swFCNbKPYdkvAcAeUk
eCohEQwdp8UN0noozu8o0oSQWDrWsFINcODh98I5uvW4GmioGxZxej7YQdi+SHHsRUroPXRwLykJ
xNfVTZs4yohdUQ9Djf0u3FyrbGFAPlLimFwJyNTwWBXt1JQPp8IzYhrH3jh0Dxp5PXIbPNxNtQ0U
BqUvAkKRB7lybXTMAqKNr+x58xDQaokEWHzARqFbMiPPCGg3Q21uZJrfGXzGeuP3VxPulBuonsa2
NapXDVbB5J57iqhYFQIfOVyLLa4MCTWtULtVCu+KbIHG0NEODMu0fM3FpZRy5dHOqALL/0aHKrEw
5WVZkb4TFR8F+Nm6Nl+SOxhR4SMumOJ21FTl9b0J7lerb7XBNXTOB1bb97mBbeCazaK7vujLTVkO
26S/CHX3XJc9MtaKIfwtG3ATVLUTqhzRfcLBSgixQHuidDcc6xOr5n3VMdx/xKLtvVu1RfsiBMks
QiuhI4U1heekxE0U8Gzw5MfMKEwTElxibvuIFQdBF9rTZIJlQzPtoqGYE84srYhuxQOk6UdJx0eQ
w6a4jlad0DZjw5lI6fIquJpWnstH7JmZ9jpJr9jtSWPPA/RA6VwKgbe1jOD7JLSlqjhEWO+Hu7mt
g+suYr9wx7pxFUL72hBkCr2m6hQ37CXQ+P4tPmoYPmRiKa8d4ilSo9FfDmhBhNuuLyIkyLEb6qB+
H8Bt08+kLR0x9qWI/RPNfAJgqn2vzM4udIxVrKDqCK+DFO1rYrHuGrsOtjwKfy8BIjO1XW6om04B
HN9vlD6d58XEuWdoFKR0IxkvXRSu7+gVDA2hbITkMqRArCQdpGiJLrrK3S4rTrXZwqcUVpUMa3gC
nOBGnJY2OmRIDint7n6b3oPaifXnojRc02yX10HaRiYJWXWPwkFhAjWpFoPhquLufn0xC/AhRuoo
0KxStnjXGH9PdQlRDtWStLkme9PIEdC4Da1pF7g3VcU8dDIlGuuI1+yNwC8VaVqHN5yyxije7+Vm
og5zI639eqR65C/KbZ4zQHjEu+j6Ij/EpxKurNlCLW0Uq2CxFujngHFA+3hJBxgM6Voyv4ae+3B/
c7OhtRryvYVg3hOjUuvDttGkeSAN1Ff0DCmJsFrnF9KeRg0M15B/KihvwwZ1KQnYRYIRoBFfbmYF
lGOgAMhLoXei9Ok/30nH++SvQ8pfzj6Zbu/7LTz6X+7OZLlxLNuy/1JzZqFvzOq9ARqCAPue1AQm
ShRAsEFPAvj6WvAIz3D3CItXMaxMKdNTLqcaErj33HP2XjsTzTBpFIZzTPNStCoZWveSQf1/cjmB
dVLrY6CIWZKMvq/8N8dutn+es1+P3b88/o9ygl50XzGIbFvUATzy+/RE+BdqS07juvZb7NNPx24d
f6lJDx2jaV9P/Niy1gisYnQi/9bM/keBUOqfy4mff/Nf9nNcpULStK8cnEcPBmp3GtrCo7Ez4eZ8
Ku/XcUk2HgfMsbyvzzR6cqbXZ9rD1+2F88Nj3Lv6VPQ50gXK7mN2WzW7I96sCwcGJnV73b+suZBp
WHJbnIBpo09DFf/i/DxM7B9ehb+oECipeJ1+ubSZVKmKAK4Vvawh9Z//wXlzf2l6muh6Dp/RSy6X
7UWqVk2F1inHpZdk5wt3qf54eFmhMDQ2tgWQsYgl5QJPOCxO6muddqNLNBXbWYrJkjWwwK7ntYGW
lwhcapXwmloCBLBu2tmrD0MkYCchFmik68HzIITu9f6lzk3ciZjt/VcQbnsMPmSpwBy1XkYOI6Y4
giJpYNZBhUdDBSBQEMLSdRtD36g8VzFnFKGuApQAQ3r6AfTIx1ofXcYXFLiDeXmj3nsSznq9MHe1
kRn0SgqyXr3sAMaKRCuMMLNsEwa9+vHi0sXeplN5lAbPz9sRnr75URQOB1pzFO3NT4EIJgwF8uJ6
kjfdPP8ilwd1LtioafR13cOZQRqOEOl0Ob2WgP8lq6tttuJd/FnuOJohUsfBGHuiL3kv21yLb6ab
jfXZFX0XGe5u2FrCbnCQ3hWOYiBLnyem+oNenPDk9PSWoJIo+vduRu0VbjRfQsXORgPbb63uy2W1
KGfXFSGSsxh/CTxTcEGUTJn9AgpXW92h72ZUk8w3vJM4wWh0gsC11PcSazRujDdh95w0WEyJ3uaq
1Czpi+etv84vyyjoxjKGIHMoF+swgpHjPCIPFsm8iRxSPsHOKfmpi9xwWRFiSbpT3MtXn1wRZGw0
o1tl17v7rE58oZuaZZBFXvNxK6ZZu0/ypRy5mbKKZL8jUZiaqYOosCiA/b2c644L6K4UwwTe9mEg
2a/lQD0JgB0cvrMqry6G6Q4QmDTEEiorHXPUUcbleOUpCdm6B2/p/SybV0dsKrv7vAvvBFDim6HI
RZiSAAxP06sn5Bj8m12GvqQeto+7o08QWz82L54RYqySC0g0+3ZUR9gs39RR51eTwi93wOx9zuSu
PIosf0MYEXBQLNlJH7A9VtzX7J66Gc6IzI50W6JrARvMzhtbBfICConxPmCgBsW0bd62BmSrDLst
1+XLJbestdJ3+ePBq0mvzdfH2ZoBygWmu9XtaSG/6Yjx4D5FNt+UIiniDPywrmckK0S3GXiXAGPU
4CXptmDo3m6iZbS8zaHOHitIE/O7x927HLjEy4/jYTW6nNPzbU2cqBu5D3Kp4nmxH6ziNTWQeOLb
EgCu7l/Tl3cPmvEAFivTq+GVeVw5hVM2Mo53j75SQOoRMFwgtHwZjMJuOePiYGIFiwF8PkWfnXsx
c57ew9r4kstn0TKzYGJf04J4oaFih8+/7ukpGPcAtt4DeZx74JedEIk53bSh6SZEjekQa8oVaBeC
XC8WuhHiOrkU3LuXzeXRc8zM+VTt4djMn2tSCEYIl9bd6TZ/zBGpxx+dr11sZo0d3tl9eg7Bfz78
QtoO4JR2U6M4UPAh18geVG+tkx50nPu435il5JOeqAKyMtpsFHn4SH1iYYrUyT+wn5stAHiYbMIo
D6dXkFVF4ksfeTMuC+Z0S7NYx4YVMSN5+lAlwNkgv2JZQvRBV5bU9MK9miTd2AY6fcdg3pLO7gYL
HeHuyQxgDXWhjEvHpgQjtdRwW1i08fj0OMpkilXjjyep7VWPRo0wq4uebrcLbUPR3i5K6Giv4W3W
K14W5MSvsl2vm8aJgPozeSdgnFAJnOASnZfWpSkj0r/kJ5RgBTSnetr50vY2NByGQkdo9+lMoxIE
1hmX7y24eGF+nYSj3sm+R7XpZW5199qsP2JTnTkJFqQk3cmDsBcpgVVBF+5fFuE8XDPCxZsDOpaB
VGzJb/eDMDe3TaAhSY0W0hCw/0RDGh0UM2kSY8TESDDRGET1cLjuy+BLXCYtijE22Vl1ChfJXNzf
l/K43ZbYpek5xhbhEovyIHxoh+snJnpaXKTSKwx2EeqyRxwU5kd4GE9k1BI7Ph3M4vltns07/0lX
XdkW89f0/saezqLGTscdQZ/9GmTrYp58fLuaWmZt3P4wqnUYzu3xfqhi+7bT5jjcNwxmZ9vXvHhT
t/FYfufg2JPFeOpgz4CLARMDaHx5n+yJrSJT9TbLfeLlifpO51TL3fb5Vs+Llch0SvkAZTJNvhos
ELeTkljRW7RMSNawGTyjKq+IqquP8SlzmWofpc0Tw/wm2/e/ETd9g+c9t+7ncHHfViflCHda84Xj
a8EpQlze0R/xbKYbFYN6Aaz3dcKd1zN2sP9ZdHwReMTncPXaCycOUc8pKamzciMH2sGYtx/P4DZ+
HW8n6YixU4JYLg373MHEkXVCGjBf2RADa7ZrAg7wNRxIIJuVk0FgjG5vNWaRfRQ6SEHy/YsiG4ZB
4+GymxnYVUvrNc/eaJIi1RbXNPUPEBAjYcQqLx4OTvh2m9yBDd+m3JtOPNa/9K++aWiMGmYd9BJ3
0HhWAoFkIGGMRe8ENUl97APG+sCvpyvaHP3dm5vOk4AdCWfeA/hdP6PtYNggy6Wtzm2FHfTKtIGm
6JE0Lw+lIyYHTAjW/JRbU5FxQh8gLwRVHws/rByIzl7oYSpmZwdCyUqHE8ONAtz3Q9Y2/zIlmBmP
CLHMS3KwPH1vsF9RvTR+vzCyrwTiGFg0jlsyKid9XjHT96Hs1c4d8qN13TCW7K8W+NcTkWhI1SZX
N0Dg39OJ5xnNWhyFdgQYFxlPL0enHTJBzMbLm+AkVMYVMrp49Fi1k+5dRze6UIb1hIwshtCqR1fD
YUzqLDTm4L2yvEZf17jZLN9cPuuJQYxJOxSDikvmQnRlvDIOGeyMTDBH+iNjIcHSTF++NjnbEeAp
w/B+EOHop8oVU4PfdKMyRj9q5uxaebzSi2EZsRkPRaP2ayFD2veQWfqjbJmLO9VMziljV1OYCmAu
2pt2txrZ9KWDapa2zswo+4wWLS/Y47WN1E9A0KYBmAvh0Z3JfTcqUOeDHbhln3fl/JDazVM7hOVg
GUJaTjsdV/C8HhvG5nI7FJC3P19iYCylJ4f9pr45TcLvhZLjwcyFP8tHNA5f5bqg/qr/04XZJuw8
BqHkPqhMKf/mJAhxh3/wy0mQzuxPj/9+EhT/JYoo4fgk3WUJasEfJ0E+JWucElXhd8fev/vK0r8I
JkNEhddP7g+oTEV/mL/2p0fT/J3np/8T7ZKkcaT89ez0w09OLvLPZ6csF/K7Lqf5CE6HKHyJOhMU
V2fRyCgrLV12L3ePklhELzIytgqCF1t26gI+JBw2OpDZhnFZ3lPaeiCBsC3WPQRP7LcqRJuYnp6n
foGGX08tGDokCfZhgp/JafCuYrRaZdcpy/ttlZLN2uK2Uh5oppHoUTGt4kXP1blVHC3uV5fYXO2o
IyaoERVk2rRDYqDgs0BwENdX93J7K4DmnaHCkTM25xy6vpjLO2IFqCaBWXIsyZdX/MYjNCF56Zmc
gIDMXHvMubgQt9ddQpLNpPsou1FzqNAsS3dXW958nUMibaW7k8UOSF1V5hymvfoTXeYzYc7fha9Y
sROll49LuV2SQriCZRJaA8kiUL2GBvz8JAp1c9EtHOfdpn2LWd5gs48j3noTImPHbwghjEGTcAkX
bjlYm2sdIPhOXb+WZdAtOC2WI/OTzYt3g8AIeLgYxpjUnpK3JGDi/Ebnu8580r8reWjslb1ygtve
ji7zaAO4uM2dO/mTdW8GXCwW+4l1dN0gsG17vV5LB9hCLMjYNobHF7ojhGJOB9V0G2G6uQ4R4zJG
HMENl7/5UepTXPTohZ7a5iIUfkJ+Y8TujXiuZvFZa4f9ct4ZuH7CMwEhFRzRwac240i0fv5n59Zo
kmKoSB7AXTPI+vt1Rupvx1/WmV8f/8c6I0giWg6WGRm/7s/rDIpMSRXoO6HjpTH4fXzFMqOy2jFX
MQm1wez70zLDAmTqv6NG/5lal7Xuz8vMHz84va9fZB7mRQmrp6FltEMecHfyHFcbPQ1uKfGgmWv1
Y1WNBrMI6cQ5nAx2PsmEfu8qnkQcXsFS4o6AEbKjEQGEdwU9a4QyxMqBcFGUqENJCkz2TGidl5XI
aOzhVRMFbshLn+WtXweqtXToB5O1yiWM9cqO9lj4JNrTjRd96UPkmfP85tAqt9Jipd0XeaWhDywX
eJdfVD3SfXZxoULLZE+DzbOkz3tAHJnjY+YdqpP65cV2/cZA6tkvnOXKLL1iWXCLoxyuG7e7TzK4
VWk0yk7nd+3wuniDwu4ZJPgfgFYem9BWQEPKPRyjq2YhAJi9UWGLy07J7aAcESyHj8nT8hZHOZwN
AB/zy/sgfUXbwBZBUBWlB1yVJzrQxYJ/V5HhMsadmm5DD3dK/o71mbvxro/Ld2QRQ4KukcFZ6tdt
xmjHWFRjTnvv2JZx2z5HxFBDpe5s6jEHPtiQ8mz2iA5SObrXNEyG0pDKONsDLCnGrYNFprrtn5nr
+W/0loueVHLfmrNLMjuflYUZzrVsEXqskIXq1rsr69RTcvqqU8VpmRItY/gLIMV87QF5H2SdlkTI
nnDSdeEYW+tcsE9Dfjnr3DSTkuPU4sPjhyjIHDOvnuY/Zmpwm/LDNdUsf2fDWBASWw8bVCf0yTR1
mF23ICJo29Ab4zS7Vw+tO51etnhfwusIywrJZG6iTkm56IZbuXsLZYwkE/U6um6JAXoO7+mkIYRo
2mbn1IIcanW0BZkDLMzZnR8gG4cTzWGCwkZlbNqFuKrxkh4JLuwyOy9GJJcJH5MLi+oUeqPxwRPs
cfSjBq1Gz+50hc6dBsmqIZaag0S0WGfTdA6ajVcFOWlph0eSZsboaSnhGxsHLvqlYDIZfMv5iIz+
6Gv6Cpamwn2SLb9O5t2Y/46qr0vMWDhc60ttfvVpoQT68jVseVMhoesgWPHmUJ9mvNWT/pUeeHog
0yUMnhryBEF185CkDe+yM5WvppiW75ineV573zzjPFuHS6IujJm6IPlBIGEY8ykyyJHKwu/Qw7rs
Mppmi5bT0bO0np6wIqpXPWe4mAZuTtTasbCQgApDl8IcgQVvmHtYFxCzenHjPC52f4Ih6s0iMB7J
0OcLNwzT22E7LlYNGBWSiRbXqbEgGdJ+gMy3PX2LfnJO3En89eJY2o5Eu2ZCsxEmr/nDjexw/ABU
Ik7DcQq6Z5GOb31La1U9l5evGAmpi8AfJ2Y6gpeCfMUmVitbaB964yVnDvsdE9TU0uf8fqKbhlg5
k+0t+aAdcJOc9qt9rF6DFc4lMm++HVXDdIbEiaTLO0hNJJwf+jqZPCZTRLnWFKRCHbGnsu8CVr18
GehrOhWvTm0nXnF2luVrh9U1n5STanZRuXY4ZkuOLEKNGw6WKUNKFVu3R+KJ+tZIX4enCNEQ6PtU
1saIh1XJcq+X1WAJCQZrdtXR01X8BCasYAwHqq3dDrofuiG/teq0q2+71f/+STZQfjNxfKRZW1yi
uPrlw//epHfe/0//mH//m//++UMe8vuXdN6r958+cB/VpWqX9bloV+eyvlXfHSP9v/x//eTvG+iG
m/O//leWltU7yInP8582VjQeaB3Nb9iyftLztwcAlV30l43518f/sDED6pCxV/7G7PhhFMQBQDEN
nJcm+aa/bs2KCp7MQHeik7LWp2z8cALgNCGhiRAko9/q/8kJQBT7qdKfjgB//O6y1Ns3fxiflFkT
3rQIeyYkrfhT0g81CGsROXNvxVqrSmxHbB3Uu4jQm1VyoS+3Iwhp0gsVU3c3pn+ImxOxc0DiaEHv
U53rR3VAuETn7G7VHIg/XJzmpGtuHVcT4+2efXTZVgMtWBNO/hoK1pGWLwLI0hU/rru7NR3HXnRK
x4n9+bUej3dfhTVzg21hbd/x8K3Xwbq2lr29z14ul1/B++z9vQ+SpGdCvPoa7YaTnCOwQK86hBFZ
W5KZj6JuJQrj5wKuc/EiU01wDeG2oVhgFmO1uxQHhDJB4XIZPckiWCbkFE/71FU5GT5PpdfS3KWn
NwIJ7RvvlymyOoWcdkYGh5fXI8c7HwBnAopzKKh3RiIpM4/LFwHEiX1TfabPkV9Xnk4HAkUm/Ury
6N6VxXNPf7ukBJCGEQHsjZsM5beB6QL6mA3OFfwU+icieLG1PBUQWBIaobt0bGj0I0r/9k4rPbfk
zC0xTKh4JbZx2ZvUr3hcQ4YCtQPl+ckKSsv+8JKG8W2j8uJe7fJbjN00mzM0abf5Uh8/hsI0D/Lg
ihCdWY3T3vDNFrYBSarZqBm90Hbeg0Zu423nTSLAc2yqSN9JLZKnfWOopwlPpw4AI9xX4/H0kFrT
N3Y84OQMDVskixfvOuqrDBoYzsAcSuYE8cL8NSQmKZccRglQsq/aJo5Ol84ai7VFzMOdL1ZBSaMd
tSevhPcLIuArSonWfSguDhoZOTxa1XG0kj/igY24QT3R4ZRPxAxuhzS1tJ2BINBWiIEGdHx9e24u
OELufcVY3tYPuMkFyRjzVtl/izZ7NOOs9hTTyeoREmSx8mt1Y1RIeI8tW/+VpmsBFioBNoZa3wiu
V93VNhWd4uvhBVr73mk0lqOpgKfyJD+m9y5AC9SFHjo/BgGQYm40/1Mv9KvxWV0llCCCiuLmdffK
F8VlMTiQalvd4UxA9CgZja0rxkSI+ZluCZ05LEmBtvX39FgW7h0YZ2tYQLyX+ZM4ZgfVxg2Ck40C
kiDvbbGN39oTAiGCukoGe269TytLPiqr+x7yxR0pAiyPPcBWhM/IK3nnzlTByk7TdgI9AgqY/vTZ
6iBG0NLEspmht+V/I2YKp+JMWte85hsQ9GSbxwuRZZzB0akMjq99vdePxgw+uUHPa3BF+G/plP8Y
ZkKPHzUQd3wohN6dKG/+lyJb8upy+lL3KWfbeHDMaCWUNq+O2Y3ajj8izRKJ8r0LJGaAYlAwGBE2
4xO1jD9jRFZi6N+kbdodYtV7FqP4Nk/R+SZAPgdPWDBQEm8zM5kM9FH89ApMytGwvPltNVSFtQhn
QoWe50jBk5EMc6uQj4JOoV4W+jzZMho+DRtZZ2wjhYbgLpueoOFnIkzZl+jeD7bcbYM3+uHGGAkv
qt5i9vJlLMD1XBsZY2P/3D7eSrqLjf1UnZSQsA+SaMEXmtajtTVu+JcDgJdI2hTeo3X3xaALIh8j
F/9gGCLFunk6hKK9sB1AY9WhsmbQWbPXpEC2e3sPuVxiaDIPu7ADY1zh8xiQBpnAnNFhz4AIp23w
ssCsO/2a2yPIPvnPcr37ZOEdA4TY7Za73Wf/UR9cu1sm3guenYORmX8Nl4LeN3+f4LvBXU4amumw
CH8jsLRW/7aOHPTn9Gvf3cIK+nX5+D7LMCSxiGtDXNfvud83cjl28FctbQaVn7Wi5YsxBRXh1xq7
dtx7ttf0K4DAb/tkGwJNbK59a9l/LkMej9B+sCCkbeB/8RC2iXqfdw5w3noPMZej37jfwJIl0nw0
+2v2BXzI0yuWpxysH/l3CPWR20H1H2OO9vhuX599vFtsfT2mN3v5+bAZN1toKXdYVqx4q634lj13
L3LYfuCEfMbu1+cSXNtXZjs8MZ+7eKoeb/YndlPnc4f8yd1dSS0nX4YkP3TLUA4trEN8/gKYyf7k
/ZN/0fM2iKPEBNBnTggeKAOHv2ZUBjuPSHb+i0KLkIr+o/7jPpp+ByMOICT/n3uBN5iCPDR3gfq6
xo1vJVup20fWyRZkUYTTI93Z4Udg12bh5I52DFtzuTHwGyQ2/S44cHyJghSLg4mLNudrp7y9ncCH
2r3iFHySaM1p5bN8X6zTfM6Kz8wAoJPi6sNTf0BjoMv0+HTqH8ja/1byhXSrZ4cdeuYWlxh8Pefm
97Uvv+WQIEb+RKLIL0GHykbKsEvJtOa1iZnkP6cxyZVP/mHuVkfY99IhmYYzkRNHvh9A+4QbjS5a
ntTgqsmy3V2AGUhb7CEh9AHCBQTTa5m3qcPHjPjuVHtrnscifX8Jo/hTLUcUMcQDhnQNxGmy4lAy
8HKfcFuIMYrNCVsa9hHSPNYHoUhWN5wEcxCo2Iab50aCBAFr9DN5jl5MVVsHWSWvXhI8ANywAQn4
Pxp5dqdzUS3reQrnoWqmmN7rXGM5OiuQINoxMxp+xalULcSjeJRqpI0vS7+Mn0SPeXBgohK4C4IC
SKZsm81HAayHIKTHE/hKCcFF9ZWVtELqTpRgrVvNwFJWrW45asYrDKMFeyUO1E9hmZIzGAPpWb/S
QHf+wwt9XOPE6GgCFfb/ICGHY/wXhf7Pj/+x0JdItmOK8C38DtHVd83XtyGAhJFekEn2+dVqZSLg
pJ3PEUETdR71Q6GvSxwb6P9/GwKI/6TQR637V3X+v3/0b5kBP9b5Yld2nXm55YSWoP61KH0r6OIc
PSk2meJyJiQSxk73fXesZG2Z5DA0NRe5bnXErVEMNaTVU+qQwYgQ3yWVGfC2YnSFgwJRE+ffWhgw
YUQY3ZYzEJhocltpJD7ACw3QrUfv+rzqFjE96Zhq3IsuQZMH+p77jNnAdkAQJG/96jIHvytM8iUF
t5RNamQlZ6W4AvHvMYASU3SEz9YHjULPtM8fZ83hT9OGtAtszdOc88fFs7Lx4izPSuozPoHvl9+N
YfbjMTJqV50VxVhj4coqALOG6vAnLPxh5iZ314qIbleGA2T2B/VNQGDRMjdNvjqPGGbgc/WypIbH
v2OT5WxVmXW9zKjzYL2g7UYYK72hnxjSs7DvjtHMZM2R5uTHK8Rk4m0l8tnuWM9vjCELtyM+WCIj
Bh3F1UtLJ508AhoVB1QriynWk9wWvHoFC459bdTt42HN3qXDOmDCr841ZZbiVXUzcufEuy3sBDck
MweCBjSYW/ugTQdBy8BUy9GF5fVlCzTv66/ilJHsdepbgOpCvMxBHDYTJvBAbyJaTLCHkSZMByuE
ahZZwNULU8/d7puNJCpZ8tc9tHgXoLBHHieEVluVxYavLoaAiz0s49H5pr5d5fUgRsjkvZ5+sedv
jXafZvMcW/W8HUw7IkAB1KHNGGB6mvdLLVEwVyi0KAqYPdh9s0tTVr2voeGDvg9jWM2DvQPJuN+g
pLMbIxCrhdr5EfxExe9DYqGzbWOQvPDOKFIl6n99mFhbcgOBJhI4JDjdW3So8UGtX0WDs0aLj3dz
83iNIKEMmuC2HRAH1DkhWrYqMKj9Mezv1fhTB8Yl9lkqOXZ3Gl8wudF7H2/TyHmNC26iDSTgx1S2
gWNvcfQRXZA5Jj561NV90ZxC8kafONEUmUEKnWidKiwhQRjC/IPQuDWVDiUQJkeUYu2Dips6Q8+m
cPQHkFjDoaAdpRmqGe5ILMmV4l6G29Z5oTGfvciwzt8Gr+C6x7yoMy9bcBUSkGVyHm+85miA/Lbj
cUTDkPzL63XZZp7k6Lv8dCffPRn/J28HuGrYBohSMeCp/k+DX7S3v24Hf3r89+0AnS+dHYar+reE
lr6l9H076CXAeHnQ89L++Y2S8n0kg20Ik6yGBYmoFYVMtz+2Az4l0A+Cr8IfDHj+kaPIMP9KEI6P
CjsVvwKA1/7zP7R96rxNGule3kfa07lArUC6NMalGfT1pabPMA1Y848u7VVcnNexZWYkR9D0/YLG
wPXuHvrCkQvdenvrqzjqR3A/T6cvRlNrPifmcVc5FIH+Cecfb1SDlI3wflz+crNprNWpLyoR2qM7
+Q3K+nTgcm5Kmw9Z0jhlLVqXiga5CRxQcOVAOEdRgHSPxVHgZ0GY5PQivD4a6Q5f6+reXYWJUEdj
wuQnU5hV53Y2p8mPeHU5T3U7njEFxSQD75OdAVSipePpQHCv2CBdhXc9GiOQRLl387tyJqDKJb+1
q9At4kS0Xzhxa2WooB0WN2GyJjQ2hUReHGpjlndTSfAGzczEX9lN6V1kg6GmMXdSCX2irXQovKyx
RMKxjUmVDattbVjoorboj5bRRzgFDzBmJ6J7c5tjchCmBX2PRSPZCZIVr8P9iQp2iZv367F5+nmg
EiiW2eG2MKd5SDTJsnQbEuzSdyPn9UnimSm5kZWKjmnfPRSXMSOKj8y9+OcNaY7aCHHa+zmXh28q
cU/U4g2uZozIHSCSjiDTMb0Ch1bKbT0v8hcv4GnwWpzDUY5Q82qjk6bKTW25mERcHVTrw8yREQVz
HqfDYmsRr2wG7Jtjw7wXBsC/8KsQFKy14mUaPQDuxrzCHMjjHNWj9yAJrk8L2cq67a2q+cNJg9xu
lk9KgqurbGFhTvFi8Y3EGKL4irq2JUgdwelrkQPTv3jqrFleRUiud3szl7hocmc7aKfNNgndBT/U
8HyWn448rfvcF7sl9yB3EQkS10cM2egOOnuJhdrV/MvZnOnw9RM71UaLnlSZcqqqA0zSVpUApvMK
rtclHBQ7GSZ9xdLb1jV98XBo0Wm+KJBhcOWVf9AsTDgU0DNqQq44mS8v1O4wRgcNY9i7ytxbXLkx
o0rOfwxHW+8pWgYVj91chw3wtd5iPQB1bnMxEFiTW+lUHYMjOZN106yEhcixSZ+QPE6n8WYTZrjs
PoTA8K6zwUe+EifPhbC9Iq1D87oKo100gUnLGewleAr68cYVG75N4cuTvrZRT/zom865o5BE74Wf
K7Ty2esypbsGsoaX2yDOFIont52l6Ajo7eKTe3WOXGISBhfEHvoMq449YB+EORw78kEJOJktCm5F
DkJ+w81Ht1XGhw8Ukif/yYHTaQv7CZH1OfAKTobM4pBq0bpEIMK7TBLGCEtcs8JwHHNebe3i5uhX
2pAk3yMULoNCtaQ18WuySwXRmQhEu2WKLloIYJ+Iul0J3gc2ujt1amAg5J9nbsSFF8bWYw0PRryd
uUjcZlpd/HaeOy9xwpfiQfcySL4eg8mTMkwb8b1477yu9fma2LH7C1GUrOzRyw5rbiEGY/6rGVbC
EpcRY0mcUFupcMW3wRkCaDMr+RxU7A7BpvN6ebdxSMOLRrSGocwtsFZfvAdMfBeVq+Y8wcrEWNkK
l8vlIe51JPw1TgMUJMWi+BTekRknftfaFJN3xb23MwTfZcD/leaPL3FAi6sPTaDvey2IE7JD7u12
GA9cucAg5eBnZrKkvzAhbV7YPnIbJV6OZIV8JUSG5kp5bAWk2I8S4DQ1sxK5dfSggb2QrsBUrzOd
Y8AAwp0fcfq+SqR67Ws8CY3z1jFEDhfhYCVyGRyka2DAc7vFgbJP57d8pVX76IbubhzjS7RqZU5i
UrmHptUwK4T+wsj8Ns0RltMA6k/S54RkohsTyr4f5Bj7moxrGpDYD90bKFWTkthReNkaZtbIWAgT
ZbHCCKeTauuTshmp87qAvksjobPFcvUtLc+SoCelMxNyd6M6TUYCRjJqi3X2ZaYrXAblwO4YfDdM
t5av58K4Mip4Bzw0SHcZCckybVaWxrfH5dzRCb28ZZF7+cpbBsxeqmCPo82SB0HLRD7TZumh/HgQ
B213nrnlEg21LQGqGYvr4+ZS7Kko7SXShjjBo0B40m2JR9lSGOmDpTCT0A9gAd0TSvXa41SLm+B+
KvWNuc8UOkEkhpoLrJlx4z8bWrAXXq3FXZ1eJBSdNboBNXgAmrh5NH5H4UxiVSbC9NOUrahYJxwh
mGPT6gG4NJK58lBVHqNj846SctfQ+LfuC9iTm2s0awFdX3Y3XlOjmKoie47Ncp+H46dqVwkCqY2x
FEEx0KokpWmteXfi15EG00VUh81tOKidqLbyucq0oz2XggM70Am+yKcolpwDvtWgP40ef/QNE/7z
p9PuT5VZr235sbzJWrRuaURWHTQLCeEjyqQpB9U2eCYTGY1254OboBq+Rau++YUKFUKFQgnB/gv5
nCPAgB0Ty5NXnejE+s34SW8ZNpYfOs/xwN58iF7kMwCSGa5rc+Vmz0gyOSoSTUVrQSCq8PF8HHpS
OO3ni6dzeCXhrJmDQ+I0uO4C9FYBUx/iGJ36actuoExUGwcVWq52xGUgKXNOJrrChDnekkppf5G+
seSVtLu5vsZp9LJH7Sl04THDcrAeH3//DH6T5PxqGAQpq/VFpwla8JcnMMfQKagFTyADgfzzusJD
SddzMOlLvcxX3CyjvgKzgbKXDBNueUTofIoSxAabQhWQ25sbaL7TC7cEAwHMFHiaRhCQ7McXz1vh
9pdXZA9ye4YRmLP0tCSBA9rwulwg4r1+pvNg1EJIyFBL4N4sRu8Z7dgQmVvfaN6Q+KX65n+4arUn
ICoyIMTf7Il/O7TuvfN/Glr//PjvhxfxX4JO0CWSVc0UFeIk/ji89L0sUSCZWlLBJZg9x+/74UX6
F6JUURZwVUqAiGVUYD/0sv4dcPl9iv+7u+83zUB0Tn//+Mf7mpPQn+5rBGvff2hJ/lWwqmsDvdby
e05K8nOoZBRSuKBhc1sGUyOrRNWF8MotjRkFCw0bbF7O4/Z+HZGlK8cOtixOzxoDESsLcHLJbkF5
sCQOlYYN62Lf0xLZMVur+tDeCmDog6Gi286gcKuh4BGfxxAChYXR2nF5IGHC9PFg6QZ5SxSqVzJ7
LebkmAf1ebww4BSN3qhEhxyYkGIIA9SjkxLp0qYwcABoxCWQVyGE64J1YjKobSmlyIourE4QyKwI
N8V1WTO+6Sp+LyZe3UpmlK0w0m4YbX/Ewysup8YiVwHfBQUaQ3feOETNIwtEw29d+RUxDvPNho59
Tg1P5376BkzFWnh92gIZBaDnThfPc/fGOn4v2UaJLMBGwSRqmDGgpy0kZNu7dirpmxQTihW5OSX7
/GHfq/miYMivkQZ15BDiy8HTnVz9PSvaUHG8hUJU1N2OcJK8NjKdxm6tPEb9aAsBrBkDM7yve+NB
JdpP0Q6rQ/WO7d5wmjSo8vWlj8xyhHn4ScvELMbEdTlaZvXaK3wpA+up4/mgNHVkfCp9alY1UhYQ
83h66UOR4vSB45BZOIx2lz8Y4F28V+Ial3GLCYRO+4Oe3QMDYLsEJVGyUSPCWSUr9esqLkI0NZKX
bpClxdGn5sIvT3DZqZ/XESUjuwVStlxiT8Xq03dy1MU92dASo16j/ca0xZhFMG4rop2i4c0rRy3K
YBppN2lY0lYLV7cphhQ1If3E4Qug6dWooBk6zBN1QRMnPaW5l5+E+qtj8k0LiQYefa0rE8FZ6NEg
GlIvRUjcaPghV9g0qI5pA2aG+5iqClKhOXDfiFZhleO5bfeRMiLT2a4pjUEOVDbuB6Yc79IuDaLZ
q3EGzPNoQz4QVsnv3zaS3zU7P93D/5b4/H8tA5J1xDU9+5zWzQ97Zq85+n35nL3f0RIJEhbvv1pR
f3r8DyuqoiO+AVhLa/6XFRV6Cx0hXVNEQOwqApw/VlQgpjBziQMSGR701ucfVlQWYZpWJoskAwft
n0wHILv95br6+48uQsH5uV66JmJYQr1ABQQG5XY+YKcuL/4uTFdmyC5+T/xvA71+Nvh/uTuz5cSx
bA0/ESc0D7eaxQxmsm8I40ESQmgCgfT059vZXVGZlR0VUbd1sqM7j9POxGD2Xusfe/ezQc9CLqRT
YEfdm4vjrEdp3sNJ9sh4qmnPXsei4sTgD2EWF0m8wTB59PtTJH+cF0Q3BOS0+6NpXzAZ0ALxfiOx
DJhbQe1rcySM6CKNiXygEC8P25UNDD8j/EEAv/XeXEoB5cJOfdIPzKxVPJo/qaloVIT7xU7UsD39
kTt1rblZOZ/Dw/FmPBAWZqzA4x54Xo2sNWpFsuPRHoZEOABIofrfH3A0eSF95viakmjAA7nUAA5i
JA+jmCbQtf5xYES3glcMaBxZF4SXGogzBqlr3Lub/BHdfSPs3WSVze+CWq6nR2MMIQ47GhSPSAZn
+Hq2rhbidsZSTGQqVe/mY5e+JON6lo2pCGcpxjfrVvgTaiCYeZfQs0hbXMD7egV0vLyfjmfAqpi/
+RIyKI5i7NShcIBnc6HfZZS1fMxH4uGlwRNjoHN4RioMDP7AC6cvDbLsZXirSWRdpo+41UMRvu1B
qxAmd4mLHWyJg79roZkktxHd6jM4904yN0IxI6PF9q+ubtcexajebvf02vdTzWt2psDRnNNA4x4H
t1lmk9s2HWfoHVGkoL3tp0SG48UrnMsXXDocNzkga7L/sygILq4ckQLjJXyLNPGIDZKnxBWRrAzO
FA2B9ZXhjw+QluOihDLcOA6CeBa8eY8CVgB7sieofMAIMyL1DWVSFqxYMdOvkUchH+lZPFThQ7n7
IEtOF+Hpg+uQ1Bd7fowf7/0dLzSd6cir5qyxGU+c8Jhf3J1IWzLG2lhBc6B134n3TW6qczp6yfh6
Z5HePicaTwxhd6BgQlcBwHPGxBvbJAASpMeC8TZUNNAwA/v8LOBm1WLyXjp8jAmltauFrKC6pgCK
KpwA7kwJcE56zaTaW1x+wJtPJyTxHo2x+2FTICUuNRp4uapJVvDPpyaFHku4xH1/Pl1+3Jww5v8Q
qyub55qVA7j07W2xpKAnhCOjiCbkbiZcriBbH/LkU9jOKSiKpOXAe/iVKyoVXSwXAlJ1V+ZDZNgQ
9Tuh3mcm6itFodMbt8f7k5+X24cUQn8hEem85ESYoD9My/Xdl2Nzo821dbmXeAlpPgmuUYVZMUwj
DDUTZEc2LUZKdEPFQfTxnvuR/0Ab5uRtK3Pz7itzRBExWasTObaYiRJa8z4/0fugQZkIzcBO5ckW
n4VkZSc+qoMn8YN1FmTVO1+Shpp7OX6ilDtfXWpMLKSuI0e3SfVxNbRG3MCI7kvveGeOIkvuNi53
eB/prITcJ0rH5Qgh4SBWFyKtWefdSUZNOjZLjwkOge+ed1NkmJ6p3mDZ+AnF+8lzeTk8rwMrDWQY
muQWEqkFdnMsmMVONaLcoL6ware3djYc+h0AOj/BMzW4v1syiXEjZPfqzqo+2+JFDu4ggHC1mru+
k+J3nOlk65Up8nxMSERHAu6eH++ani9000uW2aoqYzvfHGXiFWoX2QJgb/8iGgRSLAJdw6q4tkgu
vE+Jh70MDkKHp3905oic+P/noxnWalDJD+QVmxQU+w6F+M6ENJrdjvuWhDsGjgfQ7801da9d8L9k
6G7qZqKJV6xAI/oqrSkyKiPRcdiwyM4/d+XES1HBfKKW+Y+CSLQfTnTvk4/xG3vKbxhqVbRdjmgx
UNYqjG/3dQMwr6b8c9Uql6apMxYaICHSOXIAb+WHT/jQ/oECLkUEF5IGleTus9/YGQ2Pk2LCzxLJ
ue4EHWHweQnXFLeGdOfA61XTFC4PAuMeALEwUnpwocySTG/k+hImvL1scQifLl/2K94njq83kLbT
g4C1Uby6inP3W5QX6OF5xU/PorV4R6kz0hdaQj/uRWitijVQIzkIIFm3+b95pjJNoVNmspE0aC9G
mL/ZUmVkEH+dqX77+j9mKuX/DAyUgmSTdMNgqPpzS1X+DzE3vyzidAVXxur750wFLydTRIMr87eO
AokIGeTYIg+IJPt/Fm4r8639RVn9y0P/EcPzE8Um2ZfyOZLKLiIwc8kuiUDX0V/u3KbS7PQmkagi
0lqgY2ccDgHhyFyIYNQxSkhHDkYHOziO5YCjQT0ofr5KJvbBcAcP7HVxzjhm6TtgTctpsoHsf/j5
uBzzl31dF+VY39t74ciUJ9K2n3fTpCb8C+L8GF6nQmqlshebe+DVAbE0/eVvHVE9oFY4E0/pC257
6RVjAspL9AP4NhF9cDfjdpydjhTCdIvni7w5f7CaEp8+r17amXAzFvNbnLrkN1DUeF5aBGE8BUOT
vta7C9OXwtXH3UpmoBk2jsExQ6Kcm481v4lFlqHhbkY4w7EyYdROvmyxxrvIz3Xs1DLRI+ickRSw
1Vmfira83FCBIFvICD0HXr6sHhVv82tcJ99VNe4mjztLLNGpkmOeSR9aNLKbDvMb9IP9kr/zWjyP
M/Ls6arvkhAfkEKXC4I1boZvdm/CqZMtOooUbSX1tkfXeIgldchJya5SAtM2oyPfvYGIC1NaKi31
8/RGNmBf+Pr1NXlXF8PCYmwrqWKd3eUVpX+OyhY53CfVddV+FKWgH9Jv/Ur6C7kpgflmXryGZjb0
fGSJw3ewHxKSs1amCkbalT4f/JKcHGE8Sjp/pI3tW3DEju705AZT/mr4x0D4j9Q1V7hue4k5lQje
oDLcpqouIlCBCugcv79G9+TIBvP2W83rrKBfI0f1ukAhBSd5N/QJMUFSiiHNqSgUu7/ji0UK++gX
5TnWrhPiZERI4BUGkElKaYJEoZcwn95kLDN6dLTYUdf5EzVqZsYdeTNs2uB37622TwhQcApO9xxm
FWjYmj9ITZFfcccM+qJO4j4Hkf9qjJl03KXFCkM96rp8+Mxof6lf22pwzbNG2eDJKj9M4aLXfRFF
oE9Qlne+MoSdHSq8UJFivOpoJFL8Lo6yQGtT0BYgbC/M4oUPMzLqI0H/NOLJHu3Oe1xwd0o6e7oW
PMimiiZiEa5LaUh7HmH8D6QHYY8UVbH8PwOi+mtze22nyuJIvPOFKWaHyr/UPa05nMtPeglkkntt
0iBs51l9nO2XJpkVgsX1sjYiOwoOIbuPG4oQkbpAQA/7nLdFwRzitiRXt5GJIa8Dz/JMeZWZkby6
Fv6xmxTY/ipyDw/o5D9N0g0s2BC4vWGtnyPzu05vocEMqb7c8iq8Vt7Trtc6kfRgLLw4kF3XLOhG
5ryjUAhk59r4fRrXVY//+wWr4eX5dBUVlLvxH+XG1sxXob1/kZnMTcIuHo82rOZtETwr/M2FV1tS
5zxMIrd1LcBkyuwX64hVyE2YHa/RtX9mnlEv5Aw43B/s86s2NGND4ed8md9M4DpmJcTg58lZzQIz
pmklmRY4KDJ+supZ3S7hNMvrrjVfrvdzVIxI9lCRCUVyXsbabUjdYiJBjao44uyj8pIYNOQhXWtU
+99tMgYhNbnIRGotv/vbCxffL9fW77DwL1//x4ULLGxo5NZR/qP8t27lD00Lf2SDR3ATy+Z//+jP
C5fQOt0ApLYFqCKomJ9BDGJ6LQt44z+Jd/8AHFZ04Je/XLgCHP7PQ9ckRSApP5M+Z7PIqpuZMUEu
8m+j/Hr4YiaHS5hzO871YV6i8mPFK981EUp12UhuyxJDsaG3slwcCgSyI2s/ml4p+oJHm4LrGR5G
gpP/uGy4peGv7ZfevVD35rW7hhj0MzXt9IXTxq6Go8BOuGwokliUPoTicaXS0PLUiVoCcT0+QENI
j2I/yILnyXDmoB8gCcdXQIHTaF1si61G5xZljkzNvIuhwVWTt/cV9eUZbsiTCTIA7nYmsECrIvwi
uMxhC8S/gWZ6gg+VubfvN1W5ZIw/AMOOIgX95aBEfILeuEhaLPSZMjpNNX8xDU8GN3+xz5FQOApz
D9XKspdMeavrPv8qrWwIyrC1NhGaFTbpPXmle1paLUf+Jm+oh4ViqOlF9hC6Gi31y/MEa1RDjJPi
D6IufqVAsiWjQJ4yuDRu/9qSh3MLKuRpRAvNR4hu2DP3yXNc1m8SnuCKZnIaR4pXmMfqJfs0Us/K
p3I6s1jMUeJJ3beejA01Ms+hd/lKuJYWab0dYLcdeLEpF8kiU9xy5InlgeoyXn749HG+xgh9tNxU
mxb76kFwk29/dh2sJ+J+M75U20fFkkz2OJJ0bFbaVPLZTJMnfSoGxWi7Zj0a3FsLo0mUOkWobTQK
2HjUK7T7nHWRe3T0Ic1T07/L8wccw7965qcaDHEZ0c0kDgiY9O9nft6ovx5Bolrsl6//4wgis8CA
7DJZKKAmf4ClfxxB0E8mQCmBm2CpPwRyv8z8us05Y2kKdRjaL0cQvRukdMJa/SiX+keyOmLIfzuC
fnno4l/6+QhqLHm43oeUetVuUd0mDHH67EhSMZmJa97u+ghZ6Lo7ybJ/JqjxrUWZ5eaYlWtfZlKF
43/Ed9KmqncSx470LWqr22e1zGjb2dmTZ3zdcDIZPeaqI1WC6HlHDrkbxR5eViN+jHzIF5XsXLP/
NtTJE5+K7TTZ1Oz2zS2Ey2o8rBTBneWcUw6P8eWrx4sT5UGOv+a+IB8Av4WFSZ6Ipnp5XJmt3753
owXs1KFJlqRpM9NvcmmcD6scyC06B/rknHhyJGPjlyegVcVMBTUibuiz10jIUidZHRRH1W2S7bHd
DopLJ5K1o5TYl6OOSOzcY+8gYJh8rPmVkOcxNQCLa7sWUV5EjN7xLcbttKE1mqg3t3fmg6vOGGud
ZgpV75EjxuGDj33c1O4HwOBeuCePL/jJvY+rYNMZhd3lVx0+nQ+bysAP0WteTmsgqa8LRe/aLp/R
vg4K6SL6BcVES+ZfvTWioz1iaHNOsBV63Lk6Q0fn3paj00Bsg8iSMqCMphe0AMe4Oz0nalQcUGan
Hz3FOi+bVqda+ckO00LWRG2VLVTrNu+TwU17aErDmA9a+UKz3fhe9RVB5JnbdQ0PgO8MVY9UjJUr
mXbdoUYAVV2WiS5Pq/ozG/baneRAeZjr55c+3d4emM+Uwhth9iiuWcx7xoMrtx9UwVvz4WwVnkxm
naRkGFBup+zeDFCPd51b4bEEfUye8vwMKfToCScm74V8Gz1ZV08q2dN+c6Eqz7jF9hSJgeXiL0mC
bKFMmiE0m9onRopIcue8VpGwfWjeQOhD6l/67JRIvKwpUqqPR4MUrGjS7xYPXqqAVF9Sf9gqvAyQ
biRvFGxGyJqk/Fozo6ZepdJRlmvjq0E+j5JWryoi7j6l5sE6Ukavk5ep6FP5+FFkN/96pX2lAIkZ
CH8t7PPn9R438oumhv/m05cpSJdRM5M/rBKb/7enL4ExvyEuv339H6cvUx5edIoINEKNLRNU5Y/D
lz/RdWwsYDGifvhXwAUkBkkzxJoKsiKop5/mP4v0ZegmYrd+KAb+wfxHGvJvh+/Pj5zD/tfD1zg2
t3OvH6soJxHKhF4tq90tx1pO6erFrabKGG2SUldU01696nzxVHur1V86rIdlkF2ZRaPHxKBV8kmi
Wp0z6YQNHXxAnClh4HArKfDLzZPGxgrSg2V25MdoXWOM3E4B9Avt7EHKbwtoaezXlUAoPHE6hXt8
ILE+1+fklew752tqr6ZLyO/w7A1QCYTNIp/xbT+ZMV2x4ot6AY+F1Ect5bwrdKBTmzbmMQZymMd5
zJoWWKI21pkKBSmgSsC4Fgi7BB/WnA/d50AD2IhEgqI66xcfgO/kulyjBGLdmlrTZpLMSEud3XaW
CHpN4MicrzvOUJqQAJyWtktVTDke+d3kGIvm9meUrMrwOam/6m32dPGVsPLjyQbgfDgSKU+0a2bn
8GhMdZ4E06/RkJ/9LDSgGiA8gHWE6YX3LN/ScdHs1DH02KInuHDkr7VXQHLGWZN0QPGJpPinu26M
NpgPmP6X8FM3dNykoCYBHcZQOOWqXOVjwl95IYjCdE9CVIz8MQcVOy0AojwzsvEX5fBIMugS4odk
olnoWgXsJgp7CNVzcQ4zdCujiG/PH7jQ8jdrOBDNQ7zW+AqYYfm3PVuz2XGH7ImGXKpzLX5iaNkV
kotS9l2lSqkffV8Da1l+4e7jVqclGOs5vpYvq11178i6Wv27o8W62eBUrLVdV8+lNpr3njlu1NWo
3hU35/2eb+sY32IyWkBf2CXpaUrI/Gk1m+fwNmB9dOsY1w3ckPSWkuOzLmO8JzkVEh8ctiVu7X16
nN/BOe6uAXV5UxFg2++JReJMbqG2AozTF8fHBr6HRp8JnNFMW3JNa8vjRhd5nzh6P0kbupPHfL0e
sqODDflqoKNwilf54qfFBPHJiDmGqKYzAQOekQUCoa/B6jC99C9kmZTL40E52CvlAwhu+MY5lH1O
p/aA9ttypLW0LicSbfVy3Ic3UCcl1Pg1KLunhv9L80cvYH7KGL7yoGBP4bWSaOSScJJft0e3GE3u
p8vWXhpzJHEpQh6hT2zjnlseV1b0cNqzyB3PeM+PzpT8gbSJHBS9p8uSBzxXq+VDcDOPywEqwKbW
K0XlSAgQKh7czJUj3Q697DfEEWC7leK32ewzOvfjuxY/nAQMxNnd3Rlxx/4nWTdYgTwDoy1KTH65
3y+EQIxfPN1EKzTDLVuT532C3qG7q/Z3ZFgTX3Vc5QME+c3zzAXMOoYJoRkiKwG8qUNKfyCNO40J
pzpewh0bnNPNic5AWwsz/sMpSyhWkzlWPu7g2mcFLA8/9XiAxwqB2pj+Id04VCbsOlPgwWkBLnNj
zXkSQaS07wlcNfIXE5m5YhW+3Bzdf/NdiSyNS8tQVfqCEb397V3JVfkbWPLb1/95V+KxRCvHTayo
/3H5/HlZ4sdBKkf9rKXTXssS8SdYwiXJjgLM8l+Xz0+XJbebLSHJ1P958Iv6P8CSXx669ZdMtmuX
6FLeAjXepKUFLnldShUSADNUr8XJuvoFroOEjpvsIUdqv69oyCga1EyV0fhH5fZxLqronDerNIWF
pPP7WmTvfVnFtvZVlcQvX8k6xluDVK66u1gjJohpx7JNgoKjT7oFmeJ4JLlCoSVuMbLsd/3qLJDl
k3HRf9WcL0/XOnuiac48FPNUyE2TCI1TfN5k7za7t3MUg/atDxLqy88rUx9jbvA52h5cR6JD9ZTM
IHiribz+gV4Ynp1lKy5LolHEtcv6IEh7T6LIrqcK8CHKEDx70X6jFz/eOLXhEc5KNOqPsdotU6Je
9IQ8sNFUxQAySgKlXiEm53w7D5VHtAos+Z08tweytYdrLNNA8DNWVk4GKTLy6WWd2i4y6icAvRZU
IwkMgggynU7fHQUg2E0bH/dBACm/KKfyWGYVSuciACKHqCfiml8iltrejr4M5ggISZibK/GbQUWu
f/ly58o2vrLGbXFfyaSyUDQb3pkxSB5RwvMtuiyJupYOGSEW9m06oIpEBcZB9zKs7KfvYPO5TbJx
8yJCJmh3h/Fn2D/7Cs3DzCM2qFDpJ0kka7GRLtP7TjriOcF/teJ/UZZc84j0W+LCScgwPs5wLLLp
8fuGtIG7kyhf1+9uiNiYfMGTtyg6WB2v3aRd12vKZTpc9zML17v0wLSkH0bl+ELS5aQLtckIxdA9
1smo0Y5vGS6hgrUMmWTz2KbN91kNZQay+Egih8uTbH6z7ZAjVuvA235zGb/2kgIYFedse0fEjJ/P
BKqpycYaO0p+pTzphgbh1eSSKO+HTl35FtxBKZNe56O3Z4a4dE4/LBEQksz3iRZTIS27HNHigGIB
4cHIgZdCTNJ+pTASV9oCWr41PTJsRJ+RPBmty25GjNKg3NAt3NeqXZEL9Mg86qkprpR2bR6U6lZ/
Yn/N7eDWbrXuMyWzJkunHUQHK3+DobVJleAiH7o0Uib9qbdWmGrTYTFqqgWxqISDkPFyNUMJr+rt
CS8tklI6vqf6zNPVlZ5mqAEVeeYRyWW6S85DcLToo24eUWG+/ptvAU5WrgFdofAepvrv8SoFS/5f
8arfvv7PW+C/OulflyVKVGUBikuc/j/2qD/PfzTUxHHBrdiCnmZ5+2lZ+rHOWaSG/dAQ/hPFH3z3
/1qW/vymf6tevYxUucrQE48oaNY+7NHbHQccpRay8yh3fbmzsMSpllNhiE/IQkkG3yTCokzvmych
vgVG81oeS0dKV6Ao5Wh0o541PU/pmCAdpSI8XAvZlIgOV6lL4KBd5sR/IGeiujk/kUIStZN8dDmk
kjzXNAbxVvPtJ0LnUJJJ9iCN0/ZrkB8NrBZl0jlSKSfN4u7i6vBqoGYIqxaM89ZYP5TvtKJo37JH
OGeWe5numVlwfzuGHdfHg9EJeQ/iLNAsfgnlONGVPEpSh4h0SQLhoSCDh+Eqd3bEsgjlShoKgOyM
CczVTP6UoFs+QlkBn3NZKRPuzYAZT0dhcnZRskSkd8Lad8gjW7/yaCRHkUa2yI8I9VHCb864voFQ
6JKjJARVOGI4H7tkNHgYYXHva+jVSRI+YKD4YWbVIzLunc9VNyN8KCTp3Cu9PkYc5ujufUOSobDj
g9dsUx4+Y2SNJj2+4VO83dETjR9su0PcNtOLKjuQmBXalozLUyKaMJcXWF+B82C9rwHRpKbTQaRz
yS6GqY3Q8h6m0vypeDqpJh+PMuSuVqOkdtbP6HWOi57E+SwUrhgi+MNnVKJDP8b0d1wVD0EfDHmZ
fJBGyhLJ9uYa0zvpDdP6vmLXgEeQKgh7jkkHHZTJDYUGjxwBt3t+ll8wjBhmAPQKVi5eZw+pAoxh
DIFI4MzllWeOJgZ0mELqXvgt13jLD4JwiRbUdJipp1xQTVjjK+Q3A8eCtNj1ffeWrVFirom5kIOC
nFCi7IMuLqI77fCoobzhlIwvgfAVK37N74QUFLdx6HxYzhxtV2hNVJ5x2lzRiN83t/l9qoIAjnit
QKfmj7d+zo/vpCOa9uFTPxzDJNhBQ8PG3sYpXVJfOrzaG/2g59hG04nO4teRKlsl06fix6k2uIwb
NxoZYI6OsqdrO2lhBu3oa5h0WZCs+6V0ee6KmvTQOo/PuDTdTPLPUnBHQoCBiHyZbtxkPk0tMBjP
jfJOcVOLZAKbxCMaghpxBhbPSI8UzSG+FgCWxTg8850+o5oG22zF++quMxid8aYCZC5wpnobIn4w
DmjuCbcCsV5uGpQCBz2hL2frXrwhZvmW2FowHWwy/7JIPZHUCvJRTaRX21/HG/afgzTWncOb8Ccs
xLKev9mIqpiPQuNzvSlExUo4ogUWwxVptbyRiNPmBVX8iwcazsSY8Qk3VB05rUuidPgedvQNFS6V
t2TAdisx0/GZwOTYnTFPwomJvoP+9WauRocS5RuHE8nf96tvcAMTBoCS4qQjuUSgTPMELzjmrvt7
BgiTL0RRUaGH2VBHmY5/QaVeoMOaIU+GkVvm9dslsVyzfQILN/V5QmJqOVpU2R3zHgTRIJLk9LiV
p2DY13s2eZQ4DaqPpsi36TeTVHnD4hnU8Hls+BheOTnY1+D84mG+TAFUXOWBs9JgSQu1GhRpex2n
E4iBqfWhDlGFsY74VkhK3a+I46Pbj3IomlZihWnnqt/9LHsbuNfPwmdqXG8QBZhkgY2pfd8rbV95
1ghZm8HrXx3UbdJjepxYUkHTfevdJkwywE/S8hhcv9N35cCCHZu7kbnXhA5PN3BBbzteftlpX5IP
hhYNnoH3IwfhkZ9qExunno/bxZU45Is2IcfSsUcvdb5+JG9pgoonb8NzJKlXnz6Y7LHU9kR1acGE
au0LwXtviY4qgmEPYU/f4TqF+mRztfXj9F89oYCgQpOL3lsRIP63eyo1qb9PKH/9+j8nFNnWGHxM
nSAMNG+Apn/uqWSiKjKEGYnlwrXw856qsjTL7KiG+R+p3M9ziq4aRKliTZN+ZFj8A1AXTu/3OeXn
h26KP/9JRZddHu3D6nX8CClyrPdrPZOSh6td/MthWCTr0jz05oy5HEGm+yAoaxhTUElft2a90L8p
c3fcw1pktpCgJ2HV/rx5h1oZi45wGwmTtXqihasMCgYcmIp6ft4MB5EAyWZAIUxo8KsjmvR5KPn3
YywDzwOhXjgIKr+U3REcF34f/bPY25v6dJ7dJ5dt4hENs7pt+xyvjRERZOaDaREQzBUkYSzwZtf4
zQr525ET7R4oumo/sQCQbEK7Hs6nyO4iK06PdargyfmKUMcvAYVClbwveZmfVOdTjVn+9iLCr+Mo
cycmPUvO8OrJr6PNHcUhrVKE83RTw/Lu85YaO2hpauUkwhMuzp1C1CEo1AWSNOTmiGoU0Ni5Jm12
I23dmrRWc58AE5I/7ZUtWUA56ZkedZFvOgon41T3fqmYvlqtNC2o4SOt95u2vnkNZWEQXAE7h7yy
MSfhW7JiTR5r1EosmMG4/73h4zGedNWs77gLkC9bYb99Tp8vZT1R5MWoXtgSrorCPBzzfX0Z69bT
O0IwKbV/xDs/Jz8cvxQd3lGxTjuX/6iKQ3bEulXCBIFZ24ikT0wA2MWkq68fTFR7uESYFFA4Brd9
TSRRThnERFe+qeGdafeOB+6VJ5xXT3WvgM4N+2MbFEAPds8lSvUXKraX7rrId9cp9r+Zksy623jw
TqdTT7h4KAFl3gI7KsmJkFpate5T6uPYzHMw++MLWs9AbiF3o3NyXzyBFdqJwlAt3xQXGgOwFhXC
dUIQWGBhVsuN0/0WqgaWh+NYK+liJKhRptcL78BD967924MqetWllevJzepX/pKjPkOfMlZe1Ldj
hMxlIj5ce+n3bUz3A1o8uD5pUX/gPV5RZiWyyX8EItzGjP9+iBrOurn2FgDyY9nxMQKvAvIOsikK
M2qpam90EfEK7Yc+G5H/qr/h8t7KoYQ3naiToz+sEORpjj4znH031k2EfURoDSHRRYvL5LnSYH6n
xtR0O4wRABXIFYe5FHdg6JSr4c1bskrf2iUuaff+SoJ6SUIj4pYzhXxe/2lMjwF/zboCERgmeKph
cIoD5k1oDrGDT1Cq5GLChWp4LJHE+XxmcQivkUH4Pp9aTJP4/C1qvLIY0bybz0iogLxtcCTgToiO
EYLKnHwTBJPv0ucDwFUiGtUz9ClQD3+ZVr4Rh6MgVzu7aUoJ0VJS8T+GPE4+szahtaej22cLBc7j
mFq4Ud7vrzrDKQAv2Y9kFLIwLVOKEqWYyRvhjIApEOZl7gOiqKU00AdxJxjz7moHNG06VE+JofIR
DGMis4CBhvHdE7/IvodVuvLFD88Ok09E/OZYpnsahF2sBWIxkH0iDyoE/nSMnZnVYMMYB7AKZUEv
Ku+1m5OuKhfdCxlUNPiF5/GZ8iiOTC7eSIvKIKWInqTBR3TsgoZhG3v2621NJs4981UL98HYNJwL
woHM625BdscNmQ2exXh6YUwdGFefy2R559+bNKMv1ZdWcrMDe4Aa9v/lVznkKdiwCQgsXNl/I45R
NGG+/lUcI3NJ/vL1f17lirAQmv+Vxii/8LMKfeYIcnSQBYUikF+ucjAHNHoWnSQwuIwOP0EOiqLA
6JqI/gzREPIPrnJd/Pt/1ef99NAVBXDj56v8pkj62daYqkvbJctudGpDBX5n3qTouH2yXiZIab8E
swcIXK7uIeEb2+ZKWDSbhZjv8RsmYwZ1QUMWs2dUzLqTRV+eXnpU1qGmIVb65vRicgwB8FC8jonE
ntBavrQPteFY4wxt+iPUo3x1eam/gIH3hbbB1EemgCg88/qx+dKP1VFwEHFK+sVl/wTD8NtIXdYT
VMtS+FzAp7ySP4rrqdiXpysdFn7V+eeQ+wtijR7nqytnk7QlsydSs+V9UDwpPQAKK7BEmtdcZmCr
5xdRP2nTJ6Hi073KLoCdGdZTWhkPRUxUCZDfLrPD87xABnuW7rsM+/D96T6+TMac1OmkOXKJcjtI
jtzQBJLPuUY8qt2enGcm5+LV2T+iFROKEtES/0jD87tNe/bTk6t5Cu+V0EU4pj+wAZWpwGbCIhAH
EroWwPF60RbkPawMIwIXzkfkcMuOBA7dIL0dJ8f4CcygX8Y2sMbFhdMm3WvwxI4uPILKToYsR+FE
2PUV09s9BFWarb/271qEZRO3feNmh4TxKHEl775pOLC0gEvNA1D3OcnAjGWNCcVVQwxuSE9+JCaK
vU70x5G/Qz4g0h/GvpsTkwHJpAW/iPSHFO4IC8Lqg/ZGMF4aO5ENonTmVkX8Lj4iIiG/Cnf58fEh
8jnYdOkgEZZCJCnQ1IKkbrkmWIUgq/8TPfgk/5WMwjfYzlT3qIFEk0+VxSdybe1w27VxSdIYZeRO
QwoN7P0Wx2PIz4IFxcFixrUh+exlJv7OwelogfoEjbkB41Q+SSwKF0rNwOSSk/Ps2N6CKzvU0V0N
n/1KXYiuUULG5/ww0lqsUhdvz8ibSUhWfzq8Ri3LGtbybbK48gC+lBPh290MVddLwdP78T64Y4NA
+ByI3oFLpZxjeLgTNS6JHTY/zJfmw5z2a3Vp+MYbiTGjTYUtk/fdMn2VcQSYXO+qewHBeNcK/7zp
d6h1tN1xfPfPU8J7OwdHuuHgpTBfit4BjQ7UWH/VcVx+fpPwDDhV4tgjs3wCT7PB3ICKC8zqEWWe
xB9XIRfLKM68yh2T+ZM6AOezzEMr6hA+jQv2pC9b7KnCSi8G64oskKCPBNFK7IxH+r/ubptQ/EWw
1/5xfgG1ExM02QxE5JYUFNSRjViTDCRQPHQFzvvVbzCSXcUXuTUlguULT1339az/1aLNH/eKhcRb
NJBbXDt/fy/9Jtr87et/updURRSe21wkouzulxWTDjyxSKLb/jULUdRTUZ4ucUmav+vGVUlRLZW+
PosKq39kfjdEn97/upf++63zzf96L6lUr+dNx710pe0HPzoRqywX/QoWVCLEA/OIxa1CxxPmYcVd
8N6bAdoIV24NiTU4X7ovzhEOmqlCrBmQjtsjAOBTsWhZBF/wR8uWtst0vr84X8LefJ/ZoOL0UXDL
ia8SqaaXGOIx3Vyn5BGF7VaEG/K/WO1RHgnHMrBbRJHL1ibvwvabiRAhloe9GgqoSxyAVZTMRJmn
KBcQPGf8dX15xjm8nziXk0ioD/L1dUl6D10PN7JLqKSKzzzu8vWWhMks7+K23F6OYGtwWM3eoqHi
+Jq8ySeVolg9UlfaC+k9bJ7xzReaKMg6on8beNdq3+xv+9sJYbyIn0MYvxFrcnjeqHchsklHtBnl
3PbnZQP4BlBcX0OwYkLb0eI8J9k2f45RPkHUmdpMYdF7U0wERFHP8wA6VIym0vml5KWhfkERqzql
XOsj8+9H/62MWffq7zO5JzxfAKdbh22o/+S/yIvLhJUNWs1p1/yz+e2CDscdURj0GCd7q57UlJJv
tCL6JJKc6pF2Mtooc17AhfB942QGh0smFrwER/VnyWOPLt/lqn7r6Cv8ZInSAO/8ixEh9o+oLd8g
N5r0wp9mudmG9Y2lbYadySYo/eO40oQIDYPVZXq8eAp/HSaoXh63CPhpaV7clsC6lFbFUH7HISK6
0dXr8NaKmBTdGOMOyLb92ZM0z7h5yIiNV5rCTJ6W2kFYTP+H8gr7TViJtcHrjYlbuMTp53K0+Isr
8qQs9bUwgFuesizYfviRQsFmxF+sQ0SsAN2i4/K4FC2SGX1GiWTzKgVTKZibod/BQYBHxPrD04hT
8B8zYTIchAWxWB1fiUTc8iLPmtNxc90bn+xWa0iDSnZx4tnr4fuyY1mUw5KXZQeK7/Z0Uf0/d2fS
rThyruv/csZXXuoRgzNBfYPo2wmL3UkgIYQQCPHr7xPpW9dVZZ86y1M70+XM8u4QUsQXbyt7+n3b
csC9xtVamvVJdR9pnCtkFneKIyadwwDDat23UcLuqkMsTyVjZGYHu6qI1HQsK+y6xTO3B5bXvSPy
FYgLBUOmM3Iw7tptNtXG0jpDiltR/4ro7XnElnXn5FhHGbh70KnuNUtyDFepjmFaj8q2tNv1Ycl1
/OBUC0P/0IRcDetzOqTYmFfvnalzqFxl/NwrY2KE2Ft6tAQXnJ7qulrWS9zr/H2IGRLvsAy55BDA
F2SwTYVXRwyEDlG8HuENH0gdvMZvxy9Q0ZcLSLR9JMxAP9n0RrM0dVfZ1PCN8Zngdkwn4cu9kLtA
p5hTumcXPGdyJg0PE4V7PMJkr18VUihjLY6AskOk4ouKBcxl4Ndl5pk3p8xtioG/H6+vF0+jZasN
Ef0YGVE51+i1mFmRElEJ9pipyCcW6liQWZZtTB8jvfrkykBRkxvYEq5E/EP13QXEUEy7eBDmPj5C
5BT/LxD2Qd/cCHDrjPadwXSA648xtWffXQ15u2/pA/c2kywub/vWQEwz4paMutKkLwJtWyN8oonj
ciTWIq1CBJKgdu9+OD8b8uQ/+fiIqggnFbkv/AOT019v06bBB/zx+PhPn//bNi2z4Qp3hGim/GXi
+sc2Lf9NJ3RLQyGl/raD/8ZYk0tsGjjCSCAb/MlbISKLUVVRV2WourBj/zvHR47HYh/+Uybd71+7
9qfzo1Tdpf6s1UXQzdT96UfJHHJMS6fUaSC0Dcw/nc0EerqAZRHlqSxhGo1Ruy3eoYWDueWINDro
MbPzRfcOdLLUdj+7lT/KxKRmnkwLddZifyKbYAzC9+vrGgSsHiC3tIttjgcDXwreE3NlDl2ly0Cb
pyXhhwSPGJFmug1Hi4S5HgxwxN8YRiGXhxQrP+CIqZ8MZJ+kz1SZWoSTwMFEzVJkG4udnWOKzaKL
ArU0Q7yw0ifrP8AXeYTFDBJPVmPMpLB10GsND5A+KenjYTva9QZg5QfCW1I95JBnO0s6ya8xRqJT
HaRCxPtE2nqCN2OHHJFoznG2+7F82eVvpKQZwWWfH5bFXohk2YoTkWJb7C+diwuTT1wpOtxaDVst
kHAmfv/KUdhkEw5Lun8kh9S+A+dMzjEiMOG0aHwmAIEeRXo5qwqyQkftdx6V7osqlmoGTsmqx2rp
d9EBafCYaA9XJP0MIN0f6CTp9PVZs5x62aXSRieYltCHbgyzeA0zJi5fCerFJXouCNf96o6Q2JRY
l6Ny16X6qqbSk2ySsdZQdjECMSgXJyTCpPby6gYcRrs0w383DDnFRhdIuLXi4UxHC2QrSUHVOB8C
6orPi8uGHhkr9Vw729mKjbJ3yg8QQxcpjfPwrW/c9q5CQ+W0B8qAsv8my+dKK5bikBQToTb34QV2
F8XOsNg5gx1A+x3fDQcdn9MG8LeIeZR2hfPTzmS8h/SAjCgMYldov+mr4VBIcwpZvS45ZuRywivX
9BMfaGG+xsYX9xdfcFDvtWl7Jr1C9LmwmI9bD89PtiFLGCEc41CEZOFXrDzIBonHjwgVRj+/cxEm
LepbmVgbag1hB1x4wsl7MZA9iZNgettYLlRlMEx66t3uaOOsiLZzTbDsq0OEso/QbM713YoueLdA
sQDSOSVLrA7zKbQ+i/cNod/db6CPTcTYv4CA+JHeGEDrpRnxkYCdRNMjE5zK7ilAwZ3bBzZqqFW7
kRzl4xSJ0MiXDccSvCl+l5Rl7+WpPgHJITqSy+VKIbcie3lF331tX516nseyI7rfNZ+SCUYgUnpc
8YY9QwJ1gSTOTniKbkV6Y8AWqcavkPjvIUJpAO0J++CebksegbN3Qy8cguqicSawZ2Cfj5pfgIsP
eV5tDtV8Qz9zDBpZboGJrQqrDsKPg4tpwCfXlR/imsgTw20C4ImVlIqg8iZ42juyVWVP3uaYdsZG
b1/v7om0piqWT8lw9Z6drElLj0wzehBsiJqMDCbCceeGDKQdHrwTF6TzKOpeklLjFkC6A36I9xdw
Ano1h9M1kmH0FKwP4CPDnzNR2k4kjsuiaIYLdbCLjREOwmp1nuHWoWCzd2TSGKDSbWYeegk+8o1R
unKIko5TBOHqfhYR8eAKTT25XO4lyl7BgHqaGY+Wo8UDnOWjenpNkSkgpWS9TO+ml8U5cFeqro2L
14Y698uD+6jdshBCYmGqlTzZL0PZ1rkXztNnOPDeYYceg/YvnvNxFhUrcDL8roy31Qd1eyGdamSD
ArS/0wdxQ1HZjzS/5c54uxU0FhF3rUs55rKKB+BFLNek7rqdqEkg7+FHBBdfnDw9p6jah7PXz9nw
cORbk9fPYVEkJAfyyJ9W1vSik31Ozit+WK4195QOsM5x6etJA+vbln5IGxsdnqw1SNqJR+BzQ8XV
nvMTYRn0dyND/OFbE6dcHpufwZjgb6rBIFKuW0qCbXlxHbjPzWnMQdJFdIEFUCNcMBAHjYcN3qIA
pKOiCQkAmcLaD/d9EyKu5KA3ad0L46fsQRuk2Q4IT9EjcP16XqfaT07V52lZ1LtahDvXa2sCEjqR
vg1icNn6ghN35DkVYNYjLIPbhAZ11SVdR8EpS+p/oDI5wuAzbhfOdQFUZN+mN+/qad9mfIhB6+ZM
qKCEtX+DD3ymcnCOcvcEXgOB2cXFxIRBayHbXjbcVJDPZFhQfaR+9AESlkk5PotgZ7jRb3Xz+s7d
POpiKrUoEngvDPRYB5sPcWmvS0q3WmNBnrdrJb75oHX03dm6QxNa44nk2Kocte4teTjD4aIjzsxG
cPwm5Tm0Fgeazu/ggmkv0pS7QMBNBm0sZIStzJiAXRKc6HU9ILpwSxYAneWFuA33V+cIp9vBXvn1
uKMgcYyUiHWZkuc7Wggdr8qbb6VFAIOjb1I08AuKpuRLUpxGp/AU1q75Jf7V3dtgRRShZVgJvVuk
LAsCwkQZFknaSLX6WZ6wKKMKYkB2CTRHLFf8vCe933gwRQwOomOtA0gQyhrsA3xMTW5LF93R0YhF
G4DBlu2twoOFqIYebFGZgGwGWAtn+wiu0/8w+ZeHqNyND740QnvD4ucjkfn1RLejgV3Gd21uXSYE
e3onLtwl4arSgEseFBPE/O2Su83DQYlwxeFnx/Hzh7uO6y6NLxgyX5Hi3yiFHK4OQcYD2U85LN05
dkK7kp0SIv6am1Nrau0UYyzrRE6sebJ8LHxLNWyj4eqOXanlm4j4KdH9RgaryPodSxLDBGqYHMMH
UGsXlz6uweB5drqDreys3lHnv64RnWbG8rK5B6dybM6tfj4IX93oFkPEk+wEKvr32KX/OVXa0oWD
7J8mUB3+BIUDTIr8J4dZ09ZAXM8LTYafT297GRFbSDbXVpnkNCFxYF8VVfp8UFnGEMiZT8Pjgqb+
s6e02T5nbrWVwDr5Hbwz57AStpAO2kG8p+osD9/Kd3b5ztb14xZ26nWEp/HGDdPPsVomdSKd98U6
K4i+BVEJOnut+3Rg5oT135A48hc3J1aEKiPMKdWWLjfQ16j9ZHs5tugPqeO4UEon6uNEB9vTOYyJ
EVIYA4RPhJxusguvazL+4LL1sRQ3rNePHxp8gCquNGnvu0gjrW58WvMRxAzC3Hp7KHIRqq27+gyF
V73NExoqSCJ8Olvtc7jAlMwLINkxfLiHWRlasyy9u6UwvIgoSdJRkEWeWLJ//X9COX4e3X5kTn1l
SAANC+mEV2Hgk9Fxu/DkRMNFHtZbLoGLvJM+IKqrvDwkMJEjOw8YVn8bMbZbheKBIZAMLO4E34lW
s2Njqj3R5jAcEaM2MR5c9l/7j/3Ru2gx1pc1iy/gGx/wSpCZkQHRw9w795+nQ8aQgyyd2KXr6JQC
1bGXDUYoBk+uwvMmaI8GWIrLofsPPoYWK1L2AQdPjPFvcvHBujjDimnuTlQke6lOChMFlMf3Vrb3
+6EnvshAs7e/mvayUeaGvwpTelCjbC4aUmD/ZwJwFIYF5KMM8k+nIpeTZcS7z0RRH0MaiwPLBD8a
kRACWkuGW5IzlVc8bEJNsy/H/vUePSxaiRJl+96aM3ETCsxSRFRciTPyh6n1nJnUarPts1p8P2Pq
4VFy6g4h+wY9Vga7IhoJygjsck5W/NKKsfa6jw1wBFuT+Vkb3hPzNnTWHQIZb5V3IrllZpR4F8j9
fXMsOWEoVLjOAIQqF0dmncw5AFk7c0rBnkQq8R0jE7iUSXdHiV8DhDEoWFPfMbNBZ7eMeoTv3UcG
7yjh+5gHL/bhOWs2LxLJz07pnX692SSUuyfUqXj7RIEmLHZ0iuAQafl4BVT1OU8+Mm0T86egoYNE
rh+QxSY0I23bJEAQWQpsR4VhhMxEr6e4tYl/JghpRnXV9Bo0HrVOTdBsu1nvKyx8eNUIPrySq7Hi
7JltVKHzB5o7x+/WfjIGNVYk1fLq9mazbSj/kx3VTK37itRjU93Ug8h6Ldvn9GDYrxrx0BP3arHU
6Ss/RZJyRDlbfyjUto6zfQvvJ8XGx3upONKTV/f6aD/O1/CUB8+PYs98RkXjmuPcR7thaJKGdq4F
dJEVkofJ3zmNrXBIgmG7aeBQ2w+GrEacb3hryJFKakQkhwD9BumRQ7ucIgrEzBOduQRFKn7lLTrX
F5Ef9Nez3FbzwRxc8o5Yg1iCnkltX3DuQAlMbrx3GxeRSrpwEaNHlQ6OTI4WKdwEc276lbR5LUpt
pH8PYiO+zjhO4YM/L26rbH/YWWwj+nSA57Lf6V/QlBd2sg8kH91UWktHUiz9JqBWUcR+joxUnbYC
0iSz7BlT8TBBpxg9P54fhKv40tyajsJDSDjUQMyU33o3wr3K+Y4rigIHQPVOX7U8Kr4F6P3mIiIy
7wG4hrOOqYYzB/GUSG2d99N7U5HwAWZ2opRmXC4eHHYQk2ZEGVjq9ykU/CHEJUqQavGmPeGIduo9
xHZ6iY7kIUm3VGEW1YkilJQaMBVPnu5lLw/flfPav/eVW7kqyo0mvUyL6XP9cn/VUF6JX33afSLR
n+cMf6r55YuB07ClKLNN70lrGdleoOYUQ6DS8A8nh6BPDk7Ey+GU5PR/8/j9mknft0+p9LsXjcEj
indqiIeLi24HnIT4zB8ZgNqQZwi5FSCWRflzhsdjKtVs6gvAcFVwxINLK4ph1KPKSnsogeHYfMZk
DqjDyBz4dKQUC7bzlbzJo2YsB3J8JgoXDg+NTkfkBLXgoCPd6P7BpLmq5yyPNlCoI4XnFfQfR6iL
g32Y+OycAy9RkpwWxBn2sjYmbGZYLtHxigwLOkF5JQGEttvSa6YwvZRzCWovzQMx+JHQ5bDbws8b
YLANn9o6Kim9WDDZX7b5skgPM8JwZ8ZkuDDHVOhM9D0UxP4V4FZihW/JhLunRdzhGp33xy49BQal
OWrEjj3RyOtlCp8aQKDih6bEYWdti6nG0ezUeeIV9aOnXyB5d0VGak0j1DDQ59LXeVyN80gNykgg
v8PIiPStxTlkuDITFMjotrx78gjPbjbRduQLUe4zXMi+tsA7Oy1INufYR+nbWp1xyA/0bDQz08do
zW7yTuqd4SFfmmsep7996U0mv0DZeP2FAgjBWvz8JtKY3DcQMzZy0gYnsm1RIfX0rJXYCyYoeEec
3ClcctAncwEFA3tySk6SLQhPhihYXFydYMARLI5NEUyIUIpoOB/SnkPle3x1RNFvl7TQ8iw+EzCq
EXbch0eELRujWLtze8mSzvGoDswlRx1lSPYaWgLWJolBVQzTD6fnOxM4TKlxz6AoZvWuwQEvxlOO
+lO0DYyOezSAIxRLHPbMCdk+/jC6La9Ye/sYCThDwJJUVQqZxW1FbQAQj4mcxIbRF13JF+cxUQAw
wBCY4pjcbtSlQlUzkJ54D1tbWdH0w0/BfODE2ujGLkAkcuucQ5kBiRUf4ohHATcJjuIKsF4KSTbh
lobst7Nl7xzFoaqmr1iIHyhFlr0nFojl0D+g4kIzh68fJg1FXUvUiRYJDRcOjXFrcx67CHRfcOXc
yN7AwaV27rjzh+FpQnXgmef/MBJCiG8CBgOO62LBPgvup47NneTCHDL436DZPkRV120kphpSmgXQ
lSHzY4OGIxD2Bn5t9Sv/eK1rEmFVhyTU6Bz1gSjzphfZv38gU2BRm8sMVkhGCOsdzApCZdZPWBv0
BOtjKvm8K7xUlQPgZSHSZaqxStXtaSLHQ246Ucx8Dzj8MI4WHKBntJmNCVdJBuS6FJ17XwlZEKOU
7Cs37nHOgpVziE1+u9W0SLOLM1icNtzwg7N7xm85kqbXiRU8prAS7meW9Adh2Wv4jmM2f/cCevBV
flIAQQkLzqL1Y4q60HCH39VhTc14FwzEORExHKk1edTzPrV00/ToA6oVgbLyBynWonDaYqZnKGYE
YOZ1t29Rdxeo+PA1ZkMx6r0CaU4+gj/8EOPGdXwmnXljBD1GBgEy4g1yx1lQMdmKh65MbjjHqdYm
KBzZIvqLG05aYsaBSJ3VeYTyHoKni3VGgCxAxpMtclZQcQc+IiA61Dlf+lz4l8AMHciUmlsFChFl
4CXphghZ6kANPzdpuiAh/E1Q8oaOFQwfbu4OuTdWWPaLiRQK/R8ptXQr8xV33KD71zfoG1jSkGU4
d4Er7QElZLBEpB5Q+Qdys4PGWlgbghOgtPr5IxBPZmbnYhUnG9thOyH6aMXz6B0WosW8+ml+WuIt
K94BjtPJ6aucC4IK2RTSWhSmLU8zkYM+SO4v2KXkKMnJWhy4M5uH56is6lk5uy7K/WWioAFxSvv+
YYG4lZxeage480CcAjbhuRLKZFrmSbZusUDaJmHgDWdnfdz75HOtiE26X4MeYoqMD5so5XZFeZdn
bQBDhjnINV2fHhAdL6LYXklYnWkP58rP6IlrLQd6TLjXM31bzu3rvuyT61LVkgIQtT5KPvEzRJuS
O4B6UisCop/yCVGGTKGww3uwaHw1REfX3RrVF5FISyazivBkpMq7YowxGS8S5itbcfApHYXxBoNR
jIL9ZSsbYda5+M9g8PCsEEUTlRc4gjvSQVYMLV4O0t7xTuRAkwV4B/hozL2MDUbnIXwR3ASy3Piv
bxyl7ax0rcBYtfPr7oK/N84DLBc3uwPKQhKmwEPel7yQY7E7sOQ+3SMHMw8e1qnSYVTPxQovCtLv
MSuBEK3/LFjYqNAW1N6coDRizUf1Twa00ZDDaj8+a434AbCt2SsSAGYRgt6IIFgh9Dn7P9ACiOs2
fXxakLIg2tdxCLkXZGOLQ4yI/5eq9cSTC57ON+omzWj1BmVVvZd7Wt4SWlKIzySq2mYZYj/gflRH
KxIi/pOpQhQ56lCmhNTErWH8L0FAZPT8mSr8p8//jSqkBWhIpKOp0VutqYSt/YMqVP6GQ+X/Bzpq
A/jH36hCEd5mCnZRx2WL4wSJ0e+UptqAcEjV0LGNiO6gf0Npahr/oibo9y99KGLaPo/zU5Xd//u/
lP/T3e95dbu+bgFPfgtacFqDzmRrCn7A3fLkTcDM/jUVvPYZuc3yEj9sKe5m0Ny0AlF1lTnmObhz
Y4YnpGS5XXSOAC2UjUIsoLR9HA0s7sx1PGLGVz59gyigxWkoOrNvxNHmwZ1lK9vWT5QennBsPAm5
f0DQSAx0OOhBE2zW0Ssue4ydhPmjb0W5coZr53FdPWZoHNDVkcPDkk4gT37xJCl638MS+SPpCeT0
3GcmnMO0/qp37VQQLNgNFxcw0X7ZnyJCyPCDYDZNBn8HVtm9zn43ylfX+TuB5QysSF5b0cFHQ8pX
vx0PaPdAGDhNv0fFGym+g86PEwMb5Atwup6gop9pnGCuwRs0N7Oz6EQoUesrzUz9NmJUINeZAYuj
gZVgNw1VBIgAigA8MlumylkdyX4TKP65d5scQ7EI4tVmrwNRE/adQ5wOtFuEQ5TubwGx8uuaSGP9
E3A+NPwOuFDz0QitUYUOUeDoblbt3ghaf8yFMSZAmcZOkVzANdzTzEprDpTuo0pPJKj11xNm0+2N
xBfZrq/O05hfpc3BF8Vk7/hauIfdiW6A3aPfl8acP+aT5jwpj8oZHjYkHYjCDu0eP1lmgRBWkKps
U7kckm6gNeDMTwd7UYk2RHIHpZBUFEe5H/Xy+A4TmDvSwCWx8o6rtVvk2bEtlwYpmRZZwuLUqHc7
KIArUOe3FjeTQXCfXfEnCR8wIhU0GTMRm9SgbV3fEkXxWa5xCTzdlCYhdvnz0Rr1hD+Rnc00RX37
0gB7kcbntFwzB+kLeaFOMr/ZVB+Se/MvnGsKZGIEIc3NpYixg4FAwKWz3xIdNPA78OAS6TAcAzMo
6puNOfr8ZDQjJ0+Mi++IgD2hEHKG9kYaf4PpYhTFWIPaR5R1FODgNLMPAsFrU17CYESDCPs4NwMn
aCH0zsm2evuUT4izqiOHhvueZ79m/gO9Fwdi9+ZAFAnMtR5CxQ7m54/BSpvdEouf79N0zLClhaKl
M4N8LXRwHCfOQmRGaJO1w1HkUCIswrgOIROuC1jiSvP5hZ+UXFRumxavRGiBSNsHELnwRPxe0IVt
OoRPY3xaUo79YpoiJlWNERP0m0A293IdFfmoyZksi/QJ5toGCh55BN2cvM/BOTC9q2PYgk+7MLNe
hKYHJlCNz1Q5PvOgUrblvl6J0wGsx24wHezoJAnpEuC/6ICCPCoWDdjHt6p88KdxLQ7NgThAwolE
ZSRGFLiXImr60eDEd6BJz2LgF2gWZbIonSUGfyzmQHNYUm/L2odifqJJU9fN5afX549NSbeONDpJ
dr/hdH5RnT6W4x91dtjjmHttyc3lTfp8fgJat5joRDvEnSiX4ThPHvr2gZrCe+IG4hRKzNNwTetp
X1CTOTk3fLQzvZCAC2KC4vf1hbY545QJrg8O88AZEoo/24+pdvXLwHgm0GXVhM8CTqiMGESBi27d
HXKqLp+nz+bmdSjD0RjqI44oZLBNhjcsWQ7fE2PTI+KSN1x5k1N5fdtLZUCJVf8RHJ/Dc0S9VjsF
GvDP/9lB0EQrEwM9sESkkPzXSiFCJ9gk/6gUol3qj5//2/Yv/416QEoUhN7n1w7/m2NU/pulisgj
Mpg1EjX+2A6IxXRIsZYuQjY0Qa38Y/MX4awkGzGo0Jdu/lty3n/V/YlgmFfND0DRFc6VP27+RlcZ
z1InBpD7emzNqvCU3ly8jpEcCfdeC2jeJN1aXZs/jyMbXoM4EradO/9XHwDyTNZwcu6Bh7ofYkbX
Vaj+yD/6T2aSGn2eFjHpgQt2iLiMRXJaGT+j+/bAwWz8+OR5YNyldlf+LEqPkPy7y5pcr5t1TcPY
+0dhksUvXQQGMdLEJoOi9BzASl9C8o7ffAJB795iRBcR53xpeUiLyWVqTgyfI7orRYAqrvBNVIiL
9PQOI/g7gdj071zW7ysWzX/ht/3D1eO2+f3odLifdKktaAJTFs8t+kBmHBTDthFnezS6QNnY2VZv
UrRfIBpzNtDJY9X58vo675GaYs9bo+9Aa3GZXWYvCn8O3iuSPXXb/nRYaF11O/gpvm7TV6qig8i+
OCdiTesWxsqSRyy2T/gbEA1qeUhXQ2U0HS7/+gUqOoamP5F4f7w//iT3boyuvnY3qQ4QGxL2Nnv8
aJ9Z2jDLTdvwmbycU3ohI7xaZvPzdLC9H68ERhxmHS9MS05B57/DdwIrwB7YIDSgVHqhLi0C9Bhu
0kMAqcqGhtmRjQ2aPDxv7l65gcnYkYu9aQ52faabGh8kSts3Pp3xaYyqdwh6fbAJgACIpneJDwPP
NjnZcpN1EBVzgXbLC3OpTtUpU4arLzpurwQzKayLzkFPaFLfrumR0bJowR5G3YZ/lAX7KWrLEUjG
Qx7xG/X18As4AdFVfrUPTDviI6Ge9Zk5FraN875a0TpLIMfTvV8dlF1G6xSKrfE5wBobPa0+tWUt
YgL+frr6HxnWwf928/1J4ac+ru9cO/DoVsiLsd4ySIEdPtiERs9tsYYuA9lHCefAg4WtB4SyzuJi
fobN/5QFdYOkDZmFLlLSLW3E5WRwG6TdFFnLC0SCeXaPFOLEXFmlclJRhJh99UmfnKbnlOEqeiQI
cL1i2a7b9XVZzR9hNbbm1vz+cV5dcUyOrx+v3Xvx17ckvTT/4pZUNBGgikfC4D9/fOiqSiqtaz2s
A6GgzUNkAKE+ztZAFjOiWhJs0wbFwmNy5jfaMke9HEHdDhbqLDuWSZkI8dZ5Wn5d5uWSVatAU8ht
/Ma79gxR7QeCYNOcu49ewDknpnvHipMnxqIOD2P1F54FvwwajLgCVhE2zGeVS8tpxQPRJEXahO2U
ApuptG0paMJlJ9SAIpKQwvtf6aAVMHkPtYm2EF6z9shE8wqCYd4fCvfcuJ3ku44PR4MMlUdiOi32
RXTYnSdSKnx87cZImyBPy7SZD305IeYGmcrQ11wLv5eFz4HHDIBICHRIJnWH6Ts+zd6b10fxXQdg
DSPBFYBCxYQUuVZ4GStx7V1TPdImF6xO9/gwr1aVDlJYjnNfhf0dLqSJ4WWk0gmBPEUeHgPotFwM
ggeT1Ml/Ryf/DkEp+PBrcI3P455nTKChAPH+ac5hIs2n5bJOmqQKs7XySXnK7LSmmmNyWz+ODWEx
x+FE54RFmahz9upNt6O5bd/vTqvTNxKjJ7dTNSLQlNwwZBL8euKCkFJ9+rqMVHTY9L6zerbRIdAd
NWwCdXrfmpNqfSZ85oYFitIr/x6eg5vXjnntQbPqwsGxierU3OZHaYzwfcZy5CuInW4PW1bABYfj
IuknSkosbApKuD0s0BFNu9Dyht+aIC+wSQFLgn6L6VEjhO6+PW+s3XnRTgizxMpH0C0rOiokbzC7
Lp/HjLIBeQJ8negTdaHs1WUDY78/Q1npXkpPl1/PumqUfepxQxwZbs59vylXBqkF2MXBscHwQGW/
m5keM4L7bQp8iN5DpuiDTqQYs+T0Hqjze6DwPmaLetbMSQrlVllzJBrA+ABnhhBoNO1gNPbBwcbQ
KwgiCSVF7/DACIZhD/TcIKrzrx9cVRETzT9tJr+fkv4Uo6gZl+qeVQZPLitNJ/sXepnauW5AEdDb
rrS2OkglpF+6uTv8nLHXW86dSIYyVDgMvWllcIqTrZ3mRuYTg20/1nVYU3MJPeXdI+xD5Rd5TPcU
ESAqYsljieOz7nCIo2o52A7IIL1RB3t/dkFdPKPhRLASN7B84bh+AF7q5ii7xuU7bYA1sfUwi5T2
g3xZPfcGOgS8gnunILTqxVGWShiTlNMyJdgJC3dWXKK3Qp7tmUMblMfgEfc3JK9W8ig4NDtl1ydK
lcfW60FU5JU3lKdemz3rnXkypq1m2o+716qQASTcVXc1PGk4OAbggHIgiUGI9Tm35uRM5f0i73i2
ZW7XwxIuf2xyphmmVdzElKlNsxn5w/HB4wkZC43eAPtTgQ2LM6erT3XOfOJAeecwCCoB+CjOoDj9
ffyq6AKs8Dq+YBltowdnB8J8YvzCie4YUCP4QgOTJ/0GbUIfUkRPLvADrCkUbjFt0wa29s5Kxrly
rKX8+4k8rWMkBewiUTG24HcIEgN8Dgky5CelSxKMEj3zF/yLSuWikj48ZXZYIE8Tj809SYXerHKf
M2NNJCQmkj4Q7KW6qfYmjvtq3hNVUAfdTpsLr1fLDKWHzUcxPiAeFXkArwh9IwH1Txu/cHhO81Tl
ibaSflrFBzgdeG5WC5mvcQgecFcXr3RxKDsN9Oc9oJWDB5OAWsLwsYy5Wfi0EzmEbHSSASleF/u7
HQGncqvi0DHAjQiphLGiKwyNXE0bCD2c/t3GfuoP0bNw8XBK48Biz7ojhKXgANhIrPMCFBC+WtMR
gMDQpWwjpuNU6DBY0U/oSKSxr07ISkhI1z9qe/bm2W2LRmRz+1Rm2uzu5ZMDnaDkaTCtRGcQfWXy
iPRZh8blnNC2mVzhJw9kzFHwkdbLJjwFJsBUw7ppzJX0jQaYOiIxjCUqt8SL9fDhUdqXFssriRJi
fcWHdHUy0Hb0ZXQ69tTApIdBQm19v9I2L5LnGNG4+KQn7W9jluvTtyXKLNuoCgwW6qmKb/zg5Et8
dJd0i5d89NEG5mj39s0EqSfRcXBz5KB8YMri7fwoVqRN7d5YAPEtfF3cS/BcEuDLPEmWNZuXcGMR
OuWKa6ByV70D+sTRZ2kLeUZL5gyZCWnRYrFDQzkrPDNAvQBKt2gBXBZSclYcilgRnf3cjs8QgSfe
LOGdZ/cjGIy2tMC8eih7+A2HgNSGqk8HhYTf0v+p7k7jV3z9vozbuNlcfUxUKGpO39jMN5cVmVIV
LBeBYRjwhbzPRM7aey8fagDMCOo2KPbNRIM4z3hCrSTj+WuCO/ph9BzcNjS58Yt0angtgX4U3JAi
f0cJmvi6OuyeULQYz2oaAAgkgyhhbzxPqskrlLZi/j7N32A7V99kL0C7ib2hXEmxTHbNK6mX5LpM
CXQbF6tsdlq95/m6n17QLV9WjIOXVT7J+dFwdkYSo3oVIG323/xwxIpOBDdjBDK6qoGH+Zp7Cct6
fF6QNeJWi0pE9TEbUWopdhO4nRs2LgudHU9GVAakhzrXCaMye2+TkpvrDZM3k7S0g5OpV1bcQp0b
qA6GiZS0xMIdovfTf5FoiyXi5DIrEEKtChNDs1A2QMAMBo2IBRo9NyQDPEVMHY8hWY2JtqOHeDqc
4hgngVEGQ7ZGLUdGMbhdOJwOJ5xiG9byz8EnX7SYX1PCeZnIfCqF4Jw0lvjdm9w+XtnsMRYHGiF3
Mv2Xd/Bzi3LW03QwYxgOh2gTisV5dV7diKOBVVI/skX5fY/zqB0r4y58+hBufp+0M2tjfgjKu0Ic
LEAey2siK9YTgBwErQes/cCKkMld2CGUrhmiyug51oHG8IusrhN5c1mw9AOdwXUygeAJd4xQqBpx
CbC/D6anBceVAwiWOc/IE7HS4AI++YqwMq6eGzx/rBMsyitS7YmJqxAuGdFw9kjw862voSCkS/89
lXgH1bE6BxXfyTC+WNJ5jMSXu2xIM6Bqdhjco8ESTsuCXp7mY3QXhDUZhN5fV9eVxC3PJiFUIax3
iJ0zOgGFhKUDqav251kGn5p5h7nKBjCHoYYxJaxIg6c1pvzh9IElo929dtlGis0VNo35IHlSmNrz
6437ovp87sz3aPgEQ6ZwcHT6QZFIdwH9jTSHNKWHGk0G2BY4fS0sGTfG/ERZPvbcOlekk6SqL60N
hwX4SIWF+AcsGmXLaE0EnZ9NDIixdj3AjfOgZlUK8IGg0joctcdoiIoMZV6/wXUqIlyy2HiI2gTh
Q/q5oUZad3ciyUf9WFUTa3J7bQbD2fWB+6dOn1ZQZjqAXXxIXpgU4F3fw7l1dq1cnoWXhzVSn7Pq
GhH1g8eByc5kDRORnj2DYc8hL6tGGmpts+N63oeh0A8d3EyFTA40oPssP95us/4zH6ZDiQA5Ibdu
ejdbMkTgSVWHvkH/VH8P80G8eZ8javIel94xGMfg+ZVQHHUpup6+M+92g9ewyZwkRi8/8r/gMHyV
W3JZtsdW9OE6TKt8zY/y++CarkYO+8C20H4kDZw6WhiiHwQXL8evleU9j+bndYiQKr5J9BnAB5Tr
5ufxqS5v1A3oznnTAGLQLTywEVgpabMRwrZ2gUs4va9L3aaf5UUw4xWTlR4SmGSMXiQzMYQl+Eec
at+umsy+4TSGDp01M2WcQeLAmqLX/9CQZxKBv3pN9XELeMvRT2dq4lD2aa04pmojOKDbhqltQxgZ
DOlYT5q0mEqzN9RWh5y+eNgtiWY9rKq+PR9NenPwkA1WSHF6g9JLkp2cjCzC4v9yd2ZLqmPZlv2X
eqdKQr1Z1X2QkIQQjehxf8EAx0WnHtTw9TW2R8SNE5FpWZWvaSeyOeGOO42099przTnmAD8wOyFe
Fo4P8fiV28ZaaHNQ2wz34QMDLGI/Rw/RU1hfvD/yx9IhfhcSigbpAmHF2aJNEvE4s42ATTGY6FiW
7EOObqRFkHRfslQymsfGQmKHQny0IKxoQbzso1KaqSRmgNBG9Zcw2Lm56pf2uRVHnAz/849iwzxS
Tx2sT30cTx5HHXnZZ7fudLvaVAsDA1zJ+Ysde/I43DZszOjjUkiRPcpHw30C0XqG77A6Q2vkLI14
U5zb2kE9Ri+DBvayzPjmKwAm9P/Oc4IzIjBPvG8ZYuGcdUifJcRykFwxNL9E0WoOElzgInZC7gNG
se8TnRAixvoYvxlXxL6KQBDbwrdQyCIX9OIATWMtxjGQbD0cHNP1xV0fxluE5RSmuJCw44AAR3Nf
MqupicZkZOa+vA+RiMwIaDslFtn9Hj2dJfc71yFjNzZGFwENc/rEkxDKvPDqXjkLPWGDbadCK6LT
QUL2exsgvBCmiO0JpIwvglpRYTl8UH08JAIqJUzGqcMVxcOviFC+1x8RueLoD14DikO8HKwvKNl/
vM6IzHx9wbPpD6apHYkf9TFdfiN72gosjXDkbM9nBhYow242qRd8sgKnoCzU1ZU5Ee4NMdu6Bx8Y
WNCqQvHiRRJ6R4Al/37P0y5ZSZ7kg4jhT0HvgePL59U+bc/cwijAVfwQFmNIllvuyGK8XVBH8uXc
Xo+3Ji0kMkjsDyGaEi8f0zujqP6SdBTIO+IMeacbK95Y4Tzn/WJP47xqE+Byfg7tltrBSbe0Lpk/
CKGHk0Wwu36UTWHn4AsgnfyBP5oBjr3++HCFwnE6XpwLfxFtuVd6g9Ho42F/IOf5+j4cDsyYxIcI
sIfP1d6OhW7hB21DJT4SPwjJj/2V8owO0Hl40z6+v765FCumcw/79Lb9aDvenlL795/Em36+eGde
LakYzhZTP0o3+7Dk8z0/eOko99g9xRng4+fyWR7GdyeikHBwfziQxsaKfwXxgCeGsz5zJps1egAO
2LHY828LFHn2GhYTFwzp4HyCAhVWeOlIc7gSb1POlerpBaKn5goZf8TOlM8dAoag9qhNKON1A6a+
6zzArIVBA+ej5tzU70HqcfMbtDB6XTIZinnFIfQh0YeTPJwokbLpEafoXVc9Dj7i50sAGuUBSzB6
wCRQRgL6ToUB/hxkb+HRHwGmb2JsxYrzmt7mGjXv2coc41BP7p5Cvb/qbzssU/aNe3Sl7tThK3wN
2zvCVRajGNtoJNR89TQ1IKoVAVg23nQXleaE230sLgp412vUYRs8O2Bq6K7uIUijLEBUhmRwOerT
w4q3j9Jk++HIxWze5M0SgEMhP+RjNis3eaDMo0/Dj9IivCwoWkknoXCiClG2eOWwxb8mXAWySwiX
tY7HvjQj0BY/fwVmb2uA40u/kddcxz9GNpKDq7GKD5l/Zo/N7cDGpJ/03TUiyoWXikxpyvBMYXJJ
1yKxHxBGKGVJn6SFQwjCl4nnN4bQXd78N3Xw2no5hKRc4XoghM8j0R9vSwSO5fzNAGVSZqD5Fmh/
2kM5rc8Fe02EJ9sIi1Eb4BZF4tot32e1cAsEW4jrek6DGPJ9Kh4b7ahijLgfZMNdcUhpw9IMHmu6
0iCLbrGDTBbjcMP6FWMVU2EMwGlhYMoMHC7Xnlr7Jj5trlXJM0ZZhEwLi1frAleI6nUxo0XBHDOU
ho8JpuQFNibsXXdhD85+jgk04RmiQsH3Y0IyXQ050dWWcPpVltcU5GbjJTc+qmwT47WJ01Ova1dG
RpiEfo9yqR+ljyvUZutNQKdTqK9j3oy6ozRsZpdQoUtNChM4LJLnSP/BUEje0sEiMwbaBNa6Bt/s
zVPfg+uM2Syng3fqKbR2frpU/+svbfXqRy9zyvKuvMaX59/++l+rLOGf/y0e89/f819//SsP+f1H
DphE/eUvbvq8PhmEnMtuca5ej+cf4hzxnf+/X/x9uLjq8vP/+R95Vj0PTNG+zv8wdNTRLAmwgQn6
zmB2868pRHTK/za0/Pvj/xhaCmESwZAS0ZKG/hM29ivolgRa+LqmYpq6ITMJ/YtmCQaR0ZfIyv1x
hP05tiQ0RuSd/feX/nhbfp+z/fYhxOfsn8zdyHD5x07iL09dkf42ljIzQ0p77w46Hko90+1Gpp8i
gak8k+aqEnuX9GBuGiQwV0r+61EYJlFyQ6Ae6GtFwfEF3qDlFCOLfyTqSMxKRCSTeDbaxVO49DVN
ewlPU4JuuaG/iHPVVXCDoWo90WsdYj1kAgkwKzTo+KgL5UOj3A2KUAv0aYO4JvdK6ECNEx/LE6MZ
iXAMqhOk+T91J0YtjKugA9AiWE8O3sbzMSrsALT63X8/h0XxaXCEuA7r2qlpBY4IMKdvoA/a1pPm
BYZGH3JfLahCgwoq16n9Mq/OHXPyG7Pt4M3Sht2XV9vO3qunRri8UfsvJpBvNJ6s+jl8nAH//1Kf
a9pULbHhrPt2kvgbHqW0Xs0WUorfmX9kCwpjoPpamLt9GTvD7jm6vVENOBIKdjqZkodF8tP45Khh
TR4b6DKvHSoaGwR4WKCbeCzf21sPjZdDEkm97e7LtP9dESSO3oLzk99tDIQ7jFsAPfxwx4QaAWAK
Oo/EhMHHyo8fAAdUNUo9a5t6INnhCQCdoBciDwu6GI+lIh+rMwvVbxCDeERsSiD+05ua+GL2HzRq
JjTj1slnJu+ai1jE5gpdyJdfwSFI6CihcXdJRRjwpge85wK8CI/q8nGVh4blV/dphZ4FmZScj2T9
M3hvmZ4pYUz3esS73icds0LfTFMvikNk2ojDBGuhaRxMYtif966az7dPRod2SgnmtNWifB3YdOLO
K/dR/EbTjBe3PD722ylNe60bXJh1NvECSbeioCM1BGjYgBGziLIMMe2e9l7P18gqxmujzHr0jxvn
agDhARbc583KXNqq44KXlIyxZUMVHZsLmiGctA2clB+SjKV68FYHLQ3INSJpVR9VMpE4jsrgynkQ
6EA2q235Mq57t51mM5nm936kg+dFxadc6TQOmFhbNrVJFuxn6UHjpJnMe/VEgeVUbEqMatCdJCTt
6eIemch+CFBPGxcvBeq3rxcttc90zhuLz4Mwui/OYVLt95QRQtuMKuvDmuw9ZRqvSdvx01BzhUFb
XeHyt4rwss3AUsFnxiUAqQrSThXdL86TjRxzCaQKGAln/muQ7qR5qdrf11l3kpH9B/juDn0MoNFL
IJRgODJXRwsrKYuXPPY7ZgqoGg0ft0+2U962rk6q2mfvurWjy7oJhYIbRTZNhNjnt9aYiMpbdKOH
H8a9EN13WYCDxGr/TQ3mVhChusugOlbbYpttTVeHbpG4Dbs0N7DHwYMTJgf3jbFUCavpb6Vj78P6
eG2NqNjSvtSn933IanKrg96YJ2FdfcbLSmT0cApm/stgLH2iBMLoQGCNaXgCq4kVxrRBzCZMr3o+
5C4GGkZ/+x++W4JYJ+ydzQnr8f9jtzSZt//DbvnXx/+yW4LsIxJZZRs2/8bsU2SyPA1TUyXpN5zf
L7ulyK6xEPj8FhH/q8gHKTKwf00zTHJJ2f7+jd2SLJx/tlv++dStvykF1EKujKxit1T2k5cmBdVj
8KRGRWF7fC6VYn436PLI/psmGm2zCzNCEEGMc9OzsF2SgcducYOhqnrZ9TE8TJPWM2+emQ90im00
ngR9grp4RkDZA67qlnZrxqLk6JAL7oN3YUuFe7HJO1S4MZgrWwFnFx2uDefFI3yX5W3UrqmOP6mP
FZQ7T0xRBYMYbIa0SxDo/zCXhb1NdBrpJKb2nLL2Zg/5f8LzXoUyww1sJSTV8FLIeQRNnxxK7o9T
8901A15NQvYfTSnhO1Z23c/OxebVbCpORm6+yqZ9FChivq1z4r2So0nku3080jbieC8cKzfveSQU
+Cy2LOYP/BHT7Grz2pD46PJVWhmAuqmYhWPrPspGCiYW2evcpGho22FZiRLEspD33BuoHTn80QHM
eOqSk0Z7qv9k2Nzty6nPAQ1wCIicyXXUTKwQoI+Rjko8UshSOa0Kd/zzrXrP3XWDwSnQZsbsOu2P
8HjTfW/pBKuc63tgfD38iry2z2tls1vzq+h1ks+FWfs7Q3hQ/wylHuPN3caVaMNWSLHnvl8u0ZGS
c90SJSDXOB2K40Ymu0RaJffove1NxWzxZYg8eiQ48nXGWKhBWyN7dTEv8xQLBpQ9xCXLvp3cEQvJ
Ee5XuPNAcN5hksT26x28bjohGwpT26vhkJl9quPRE8Qt8JUdeSxN56+6y6jqjhAK5NSrlVNymMg7
CbX2N8Yie4MFx0NWo5M2xHVxmZeccW5nDqrFVsVylbsXeJDea0tOfWwHHbOa67plUsCYhs8Q7fUM
7MM6GSmcvFAlewn1RJg2m0RMOnXdKWCNSNB9aYxAxX+gE0Vfy6nresYQq35Z4FT4LUhm4oAdadxf
QbPthjr285RSkpGgsY561BWD8uJJzIo6jrvcAdwg3YAJGvbfHq1AsJA3lw1ExtzC3F2zaQjwzly/
koi9t39K6ZFqLqNbwOzdF+dYdXXDsbFkSreK2YFOOsynLxib+xXT3aj/FQuvbh2CLoTtIGQ8TNRf
p2LHQ7uIp/bI3Vp2HyBtm2HG6zKA3tvNOWP6srwTxCPMb5kv0xBSXWGkTwDQC7VsDCC+RF6Rc50z
NERWjM6ZsVBvKmxzhc+o3T8Csrc/CxsDD5E5CODBSRW4mMAdEkWL9PkZ6hEe6uDuL/h+emnZ5DIg
N+fizLgcIVbzyYsfBVQIi7vgJNNySoBK3UmxEY5rRgo2Bm0+kzPR4pH+odLnUyZ9Wv9zNA4VVhbv
KfxQNSfbV9Cs7lwPq948vrjN7sItQG2PJWaXb+RNPa3XTHD46XVsFzsxHn8vGLB+KvP0cBKjZB8Q
tQ63DLkdpSVgFdmZCVjT5ZQ+4WW9h80koRVL6cnbRwrQmmn28+akHDeAm2Hbp2vaAUNzTILfgYrg
GKJsHhiEDEtfi3zvZPHwhpun5hJ1cpkkeWGx5iqhKn/ROGVq9dUgaILjc3X1l6tIrpW5pOhZIHyY
00EGeK0xCECeRklyN/33bdjbE+hOFoFmUmVWscr8NWcQcCkUN76gXlff03t32z1DNOHO48hyReSU
/QCgEgnAtPBjdViOGsb/hhPRvKMOLi9jQ0HzbryH9YhTnt9Vo1dJt5rQc1UnqVeuJ9keIiMSlnoS
EwqWI+SPSL/NFU9+RPJZPifasOU6me3jsfKIJHiT3TffcLsynuImsJFx06HHa3ad5QwS+14PR+W5
ObLO43KK++5rj9mPiZE2KT20Gc+7V9Pm4DF16zWs1hh773b/ud6fdUGX9mTFbSGZ6UEuAcHajwvu
b8XNGHnYAjXC8H34cxosPaz3IbMdGNEKSciQIbEUo1wz1+mu/5lTPEL+OBW4YUy/xIZ4/eS/65P5
aU6Eoqw99X1U2628aTRmz5JPOg/kZMke4OnGbW3RhaeqZknFvcoiwNiLU8R7CCvz3eFgFb1DtB70
Ve9OXjCtvpBYyNg/8wjS7UUx2pHgokcC6fxY33tuR2NMLOIkYiImeTaTNxnKNFTBWwM+Y4xherc1
GSKtbyHwYqQie32m2R/7OeFKMEoQI4AoR4HG6rHJadDY3cb85i+HePEY95bKKcMN2Fv2QeeIQxko
6IWA7BDL5OU4nBM6tiy/HHxdhWCm2u2m9yFigtF+TmdZ7D9CGPravATedp9FNNhgvel0GBsIX6zG
OE0bu9QxkIsTHzMaOoPt4arYem336Clzzyt0UMW/pnPlAMNZ6BPzQWAZwMAnOBMAJVBRFDzt2qAK
i2+SlO8zLKcg48idC/euOcWPqSCQX/TZBgpbBhBEFkNoRAByJnGCB5i3MJCZT5CpupK+L5pLbgoD
QDoBgHTTE5jwF8U0AJqyzqIXV5auOmWF46FRuEfqs7pt1/xI0/uPLqlNRRS9Bpn01NX/uqSWLYnC
9G8l9d8f/0dJLf1PAn91XUUc/0eX6U/dPDAhma9YJPz+Jo7/s6RWNcT7BjW1aUqmRm/qzwYUUE36
VTz0J2PY+HdKalnr/xPX3C/PHQw4NfcvrrkX8tR+mb1RFnkdYAFAOyjmbnieGwfpPKSZIyjssML8
LGL37u4RDSrCT9SNzFYsR14An0bCInLYhZJC998nCdsX6mUY+2LzRUw5sk7l+E0YI8ien9aIEcgR
s16m/vwWB5b8QuhP6x+CkjDcsjiCI6QuYqGUGNoI/yeTGV+W7fhbIDWNAeMmfDX7KW1zchs1bmea
WgiTejMmkJCvBcRHEHyOLMFe7lme6iqUsG8SKokM6vAGK0tSfeay15IXKb6AADZ4CK8ATyODhMQY
bdbi+Ja9bEFEIPb5ZiMkR+IHAFXkiZPOSvxgGbzkCUgahw0epifVAeyfBrgikGeJPzwfvOJi98dz
wCSBMWjB5m9BEmsda0IGp6fgop1cA5hIP6LPhMHwfdRNEtH9QdGmTfdsYmJKyLhgZPIzEDsjsvpJ
NZ7hD3YYaELxdyjfHAV5a80KDPcY9axIiwHjZRIsczsk45/wHlZoFy8Zs0C2a35pSjGkohwThQLu
raDn/uZJvhDh/PLTPEhGYBNnd1baHiW+eGnS6BZw2n/xtlnQk16s5UcmLtAEdYZ517PwJF1/i29w
RYBDD4Ga3vrPUADSBM/IGFpAM8k8RFUhFMqshx8iUAnvJt5uPhl+9CCNNI89F+YkRDVUSzGyecRu
BBgqQ7xyDPyQOJP1KaTQfGrDciBM+kCZxuoIpoD4KBj2Mtc5YmC4IyHUORoxj2K8eQJBweM5YIxI
4xw/V0ilqdvwt7mWC+MI2TKw1qAPQvTGWJcDwp2PAqYQ1zXImiNIopBakKIY6SECQovXJe6Ji1cP
Ifx4JdZJYhFdDONMi3wJxweT1OmTBwkxdIIhDoSFjeKY60LhIXRQxbTsaZ8E8Yjf6dJrs08MPBnA
n+QRaHFbHl48C54kjHT4bPCdeY+R2HFm2EpLiGzMovPvkjcclE8o0XiqZhrSYjkbCZAiT0C8BvRP
WzGFBRQO4MmiJN4HN65eEYot7tuWP4aLPnWiCUIDr+vq/tzIjIa4jtuhmOyCq8TJcOdMKQa3e9sa
tcRmcFmP9t4eZAM+lRWnSH4ZxSS/FDlg+PaVT2bdg/uZ99jR3BhXOwBy+0ULjoRo+rA/6jkw9z23
H+XUyJmzKkBCJhNEYSbj8JjbK1kL6j2MCPAewSWLtHnjCXyGgFN1njERs+vLAelSh4VMnSVjunrQ
GA/PFqaIdBvT6bt2+EM/G6QK5X7QoaFPUQpV70H2Hu0hGD7IJRVddPVTOZl56WQH1FVPRAGWuPhB
t3Xo6iUkOQakqI5FQEB135xVDXSJJG/6gPpQMYGKgGZxC54g1Rq3AGoAvqv24s0tuAVs0FYToqen
kEFVJPSUJUwFiIpEwrJW8WnwWzw8ozvrBJWMU3SFlE6Y/sQRJh+eQKsjWFIGovils/iJPhGBwVIt
3V7LtFcsEdrUcJVp5VGZcWs+QzB8cD/u3EgpH4a4fDJg8JUnGJP1d7WrVe/eTfsMEpa3ozlg4l0h
3+oN1RrXrv0GF0HIwA11EBQamAWpd8+W5EmHqcrUtW1s9cEy5lScn5uDFk9jYEcK47DsOsmpRcG8
1Onw1V8azot0tzwd3hhLLsqDGC3DEENjkHmdzZr/CquQ0y+yu4iZIOaonD/ghIAJ9cPk6VwePkOA
WfEhinZUCpAuNxJj2eLjkEXwN5HmdQFGQbTt/HuEngAC6eADbYupSimr9G8oG8M7q1Y1ecbec7qn
dK1YEe8lopOKuuygPIIr7sjPjqezLGbFLPHqc3vudX5/CBcCAV4NzgrnJjqKO3TzXLXz8yX38nMv
AjGTLEEj6MeyRXFiP0bCqiOaP83+I0c6zDCUdEBOSXA5OtmBmXlkWBki+qnQ4MLjzL3Lw9WpWI+g
5tft532njkFvjul9O/JG/kEg3Ff9XV9xBNuztKcC2/L0zWdpX0/WprS7IF203BAVSe+6zUaQv1nz
twz62QuSL1hSmF/QsjDbRkV1XTE9ZcdgyR6Km0sIqUWSEJwJjlHYLPBfogShFh9ICwIKXTQMr7AJ
BSun9HUOPoBvQuLr3FvY0Svph3SyQ7QSZETLhypqxBPPeIp6SGcYgmjuwzv2b3NIHCVJiQDT0OQx
rp0/gK4N1uklMEOuB64KcYzTyAPKXU0Yf48CvvkaKD8FgXhLU7xjvJs3Vx+26wdPFkPupviC94Kk
ioAe0eCGk+oIzimICAfVyiefWId3Qrz9oudWhD2vY+9JNoD5SOjQ2JnouI+eTLEl7sj+SPD2iFCi
xqHOGYpxDedlVMfiLtWZrmE4hIHIpjUqPY365TrbQ4SDAw7DSp1wjkbdSIYPElimBYzeKHwsyMSE
R2VoDzNXgLHh21E1iN/RkgvCnkjFpFNoAAZljG0NDMSkXH1YGYlGxK8DygpIP/1wqjWqKpz+VnAB
QMURExKINBRkZJDnnD0YugOcMRCU7B0gz2FOiETQRh3QK3PSnvTJDfNBTc3Ewd6BbVZNYsNhwVkL
h488yKZ0/9iPnrO3aWefBrUP5pbHjI0Bsp5AmWes5KIVQm4K2+Od5RFE6UkXmOkg29QUSO51mgu0
HtMXD+4lwlNjZgJB5QVkkZqQu6HOzU+Ik0jv7t8WunN4XJffn9YeXZY+uq2uKRAeDPcCKgy2zZXm
Fb1It6oWQNx3QDkN2eZwq08kxFDmOj+pkCHpODD3wGYZMs00QMXEdnXEYciAxZa4cMUl8wre6COJ
uBjlb6fviZgG2ku8q08v511nQhFpqEV8k8vlMfmutrDKUIa0BxYujzvyUERIYB7DhpMcxLcBx7ib
023gP0AdAALhCe5ZgVw7ZG/B+IM+i5RwPkeYiZDP+7Abb+N010YCJY0i9eNK325xWVdCH4DNJUWc
hIR/9PxE0Jc7N9REuLjBoMgo8NCMElSth0Q8cZunh3IjOwegVj4zWn4JgSyiKuc3BEx/vTcyFdBN
4gugs6I0eHuPgLfRbWHcP3b9iTXmwh0bQs+nfVlf6F1NXtAXYzUGM+dbgSD3IdQZGN0hAeGbk/Fs
3e5BnzeC9QtBtCg5maMBPsC0yjLGukDPSqjQjiUbEsYeYXzNfSh8rEWCryvK+yag9cPbBHdosMf4
8xr+FP8hqVo0BH6ZgfyTubv6j6EC2Hf++8Cn/hyKfjn0NNI7Uau7lA/ZcNmXq43sidMNexUmB4kb
scegHIYFtbsBMFSQdwuuckE9YPei3oA/TNHBTlxTT6JT4ZMQ/o4Eh1a8jPkUjcF/9HGaDAgipSxL
l/B9c3r9l3oOC7P2347Tf3/8H8dp9BySKRECpdCcM+U+SpA/jtN8iVQow+qjIdENTOV/0XNwBlcI
OtQ53oOu+fU43Tf588uj/o0JFVMtTst/ZQWDz/nzpRvitP3LhWVaZZllt2cxhITZOVbl16VLJU9b
WBnsN8duGod9dz+ibQUcY0w2zR5MFL19/NXdsdXBpCVMip4KVyUOsHk3kdbVJ7l/1aexZfW1Sr/O
h1oR0MAjFI5Nozcm/YKxs0TwO2dumJmYNVCD0GECRfotzTuIhWCCv5tOONxf38xm59qyA13xWe6M
YpCwsNPsxr631IpBw6XOj6wWdezu25mGT6PAtFKRytjHApDatNgrv4LGRHNxxuFw0M4Sc6pPup8q
lrYie2axeOS26KTFIrcdSQs+Gc678mCP/R2pYHsu3q4sE72eQIwX6b326+UZ+Eipeno05nd9zZb7
4ydpUdZlsTOly0TKFrfK7TPw47QgzZ9p8HgPlDSQjLF8xKCTNXOjf0BCs7/5T/wv9OozR2qJggLS
ubt8FZf546Mi9djpGaMeiClJiWGzoky0OTlTqGxVXK7slUxEiIbmgJryq+hdum9g9cFT0Lr6TO7p
QsjieHMpoa/0WtfSBxXEnbWxNkj5uzk1bvkYiwJa5mluMF2BLR/cKuTLg66xwaTGZww4fdzvN5fZ
Ukb/g4UWlzK5CwhhWA/PMrXy3m5YjAoa1nbVo1VuN9OWUoljPOdfVJlMMz2+L6VBfSai2nnjgmHs
hlgffpB2uqza64+z/bWo5sVIsGWyT3n7WFZ3F8Qqbdie8942k09jV28v3lUlA8jF2FRuGYPdEelW
/nWODYcQBBdZuIhUiMj8G2YnxOP5BkN/mZ36qVdi3eC6vYyWdSci/az13QheLObxSPl8by6ASQ6J
1sf0B/6uDJL+d8ducAP+jR6ul0evmqaBky9vpAKxadYXOC696M34jcMc1d91xjlA8OUN90LK9n6K
i/Qe3bOVdv+OVOOQK1SOQEG2NWi9UOKgFRnr3LVPtX2KWmCaZEuiUSfI5VS7Gig6+qI/gBOMi9Nm
/FjAOeNYRr0cswmJjeuNQjZB5NmbWCD8t/rysrk8Fc9Y9yjrvsgEPRbIHRhi0qcNCfkecTphZ364
ckvuIpC1FtCJUFoiqqUKmHbUEhLuGZGacp3Bw3fzJKIFvMf5IKiWREYMUoFbBCPJqGHYURNWISNi
hsbJ6r4yfGUEW5NSVnhzL2fEF0dBTRNMQFFXrteSLTyu2Db4XxENzpAxEC+NIxUV9Ap1LP+guy83
tauQ2q1h6HDIBC3ocHGVWCpbbo+eBHAnAlGXilDnl/Savpl33rlbGUFA90NAgik+fAzfVOm8wteo
PiRbBBroOFCnpjLAgjU55Ap/Gxp0digrKedK0zc5aRnEjDQjQlQ752axLJHzNm+c7BvYNwdtwZ3l
rOXF0z5IDtNRaA7N7od2d0dJ0p+DpOWtkaYyYVPi5EFlEMAshE758FOfEnsqMYLPXSo7i2JB4SDK
yXhv9/AqfFURScWcBffgJfTgP31PtgwJFhsRi2J3/Jd7sv5P9+S/PP7XPdmSVVWz/ghm/HVPFtsr
3WpFph7Qgb/92eJmI5YQlKgym7UpkHF/trgRQirIL9nqf3b5f6fF3RfVxD/Zk39/6qhQ+E2/7sn9
Qo3zffxCQbwrd1Xit8gW8F76cuslNJtlF6m1fCW/8Ekt/sAzXHl9+o6rvMKV/WJB2MWV/e7zPTjr
SDJ8e7j2QHlfvhrmXfkswd4AnJN8lEHvdImwdtdIf9Fpj16bjMKY/Dzd7p1u5UoIqqe55vL3ZMpc
aVOhGcZqcmWcBjxN/BHt5jdkXqH96NEgPj7U8/5lACmluf5ScKJyWn94xoPM7UFMcgg97o0Kq/Zt
5zTduJ+u9hS9d7GSSPhBgYY7MZ+aO+X7GqWYALgl90sEVb0Ja0t/pUKTnuw5nqD2uLEGgWt+H7By
080bvZdV7nBEXEPQ05bmZ68AWdcDHDZ/Ms26ALFGdzHVQJbhme2tr4XTR6pVworkCOm1BiZfRvrP
0d3CiGX3LUcSUkKV3lxzHSOgHrApYHR8Ut5ok8qjc3WD8EqLnC4W1sTbOfPea3PdcZDtHKWcvrtg
v1WJMMlHCbl08WcrBrR0TO4eZyuVvXz78vY0SC0XSza7RlccvPQ+s8L4zGsrBnhykx3PRlh0+yGh
52tIu4JaSzNg2xs0dMnQxLWTYfYFpHQzrSfdNqZgqIN8XaIDWErYtZGvzIGuzl8ReK+p/G3NyXvZ
EBuE+2ZYT80h3Q/bOPMMKclwXLBTg2nBrwJxhWc51vhgNRfJHbsSkTQaqh0qtjN2OVAVKtJFjtDg
tRm1ChuhK7MNYNj9Yo2lw1ZjeASNFgA0/coYdE/xTPWa0Yui40V34f0fLSK3ZNlkmqapGtGyKqq3
f7XASRpr0V8PHf/w+F8WOA4UJNn+fnrgR/956FC0PqcO1r4fLhbngT8XOL7AQsv4Tkes99cZHjRM
jiMaOE2esv7vsa+UnxndX08df3nu4lf9usK1RppqKs1NQIw4mUN5/PiAWXl44LEe1xTk74HwSr8O
rFf6dxlcvl6Hz2Jaqo7BwYEUrjiMQ1Qyjmky9sggYzNlX+kb1b2GT/zjT+lNH0S+eTX5k4Yc6HI+
eGu6Q45mjwKw9vDJ92izqssef66H13fnJBtcC8Nn+x5cMOVTyrW+DjJQvzvdfnfRUJJ3Bv3nJ+aQ
zBjH9G3V6V3FioFob4/6gUAgq5rmbUZbtofItqQPATgpTvIvOhp3TgInHSlNR746sLhHxvY/yKup
nV5mdX26XsrAyHF16NLiQSUKCSXJqeDks2YppFi5zQP/y8W7sJLddXNo6TK2WJ8ApU4Oq306zi7r
GyIsunmfzQ14nplEdRIaUjuL5cE1HZO13u9bKGnmVY9qKsVGSOVzh85CKgN0wmyWKh+Unuk36w3K
5ksV5q/nKIc08OgW9zqw2FLmZJyTTYrLtQafV2Ufmh4qqd+8Rpo8eVis32AG2W1qJ7bs1xKUOJJo
us6fOgMqRFHsEyxEz7t/u/AbmiC7es/Mq7TPFq8k5aTm8NQryecsdyPRDTAquJRCtl8ruuWLZ+FI
45ZOOuDreGy+B4/cYwky00ChhnVqVYCVe+lvAaazfogKQ/e6VSlPClQHU3WXEosX0QMadsd+RZNS
C4CNCsbyfiqg+8rsvrlPk8V+VC0apOnNRDQTn8E1HYAhZYrIIAX5fw/Eizp9M1hEEb5OJ8+JoCmq
4KLfnU1EGRU0OzT09Q9KYBqZohFakl5DEKQyK5kotzPgn4yAq2EJ3sFFPeEgPx8X3yUz4SJkmDzr
RQLDLhZm/MrjfAoNBEGG+FlCaYG5qESP0WPmHNNm49toYb3pal2G9NEEmBuCuce5hu/VmQwzNxLS
DOGw7AVMAwa4ziIRVYc+eifi4l4eOcNDOV+K4SBNdUCm6HZOyM8xX77dC9xJqIZ01GF7p7zV4kmj
2fY1+72jjwwsQMzJjVV/kVDiXpkcYO12D9hombUl496nSOhQr3TpRSucjqAtuoBQfFz4AweDCTt4
8eHFBUHpw/JEr17BpMWxicpVTB7oINraJvPaczonioDMXSRDnARGyqaIqi+C0gHgC5XOxQc/MyTe
1Smm3aY5CEmMQdQQW/eJooD3HWKztEKlRKBEa/enCT6SigvBiGD4+GRA+JzdnCrqiDZy+hzyYJeO
Smctrpo9/n0xDACO6XCW8ZXAQkmEoine1KfH+LlTiT7gdGAsawIQ89N7ycrjSlOTBqHFHwRFbKm0
xoV5r0wXNEsnoq0I8JqP2vSUA/sxRzORlntxhapIWLt/e29Lrhg5UOj7Yv4nhWSi8xEYAyOgMxmw
z/NOMTdg8sCAfPXOpsZcHhmEAHP2/EJ5hSaBjiYXELq3YS9EMcEJSd1pXJo8L8YlGVRqZJavgP4G
M4enT3nHtSs+at21hk+vUz2LJvNOwLfEbxbnGpGSmRAGgjefSb/Ajagz4XeEjem9ljk+SxEEnItv
WAuAtmhRo28ONIV3j6OQE3ORy7rTIvWdMTbjZuSyHdx8oiPF7GHNEO5Sb0VO1TsaJNvemHtJQJS2
PeSKuqOp03gp3tmfoC0nCXOkfxrYMXHSBEOxYgzHlSN0fz2fDIPZhXtzb0PuGque9s0T43/4hiVF
Ku/CA55TNVQCBI14jARFNIVZBrpg0EAaJoyTyE9SnFiZQ4XLeXohKQ48yEdMmg1gCNz4EMnrjYRc
E/s6VDYAK2idFnS9Na/jkkWXPaz1KWR41kRfDZm0VTN64ZDYW+7Ge3AfF9yAMfFjF7z2d6w2KA88
kXj0E3iDXq126V6fNaeG4HGP6Px7DUgTzI4ghuKJ9ByUYaOP1QCh4n4spu4tjhLgTcLKbvncedMH
JuhvwSy8uVrPxnPvM3z0iI4LZbCIq+T8RrIxLUNtos0JTJhmnhqmAFmAiejeE7YkRJo8vMzk0AgB
KWqQ1foRSIARFNZ6kwTGZD/eB8xeEfyS10q0WzEVYA9Y8MMfItc4R6QxLsYYlca3Y3+/MFfxGBQl
Uz3CJi6Ul4yugA7tT+23aR365HriyZk/R+YKYaa6In0SWfwNL0lvXh/AwLMSCFCOwuUxUUasjMQC
pp9MkFj1uIoYdlqYXIghAX+BO4Wxe43t41AhSCebg0Z4Br1WJE4iy0ewS9sRJAV9mJmyMlas8/Hs
J9FjXB/SKTrScoCiVaN/9f32n/pAQwaTBNlqP8vGKgLiKTi4I8kdfLi56AAxOhFjGXqrMw2v24gw
FuYpgovW54KIowrFxxwm8wpqpnefNcMKD/yRCpy2avUV5zZDyfYgbMvcweR36KSfXMENLk0Ej3zk
KJfZT6owZs0AduVipmkCsdsZrEQjQIt4WhvWgfb70YsYs19t97bQ0X3SZZhcj0W+VL7gLaFWYi5E
bKA2T5HRXJxmV41Nr6b31RswgzNsZQXsExcAQqbSLyeJuGnEHqU5/XGzUmhD6dx3HU23/fg66U2J
CZ6pTPmWewA7BhCEG3LWDCXngIMe3p9m9V6nnxd0UtnQxLK01b76TFrpmDBgtVPQKzA17mT4GeRs
IWdpGG2QSBEhCZhhFE6uC5kPrHOhY9SbbmxtrPtA0X5gFHdi5xlilyO24ScBY8PcrsZdOYCBwUek
aPb/5e68thu3sq77RPBADrckAOacJN1giAogAkEEIj79P4+6/Tv18Dd863bZXSUVKRIEcPbZe625
6JIRw4FW9GKd9AMcD8ZS6rRhOg7TpeRD5GTMDHukc7vdUWchGEVE3EIEeL1v+6N1vn8819na/qiW
hBGIdhzTIJ+rvXwPyPisLaa0zKNMema2sY6FpNE83iThIzQSX42nhbLLh+1/WlhttqMVFUuf9Eet
RXubpWhaZu156H25mNAqCtSpJPsIQR3mqSE9XS8GKG7CIwu2ljrOTNJlUrgreysS0zvGhjQIhocv
y1eH6pTYVtwG36KT/vjuu406wfK37PSlmKYhW133c6S0r7f7vrr5reNCf+FXPICaeqrjVg89lf8h
0BVihHDMvrUtRbYmv+i1YRTMsZbgQHmN4xp3NjbHSYz+/4AYYiK8Df/qHpalkFgAkM/UFOX/6GER
lv7XbIM/P/7XLZ78i6nIwgRMm8gi2oDN4a9bPLjHhik7BvJNVWO284e5kqAX8z0C0m3Yw2wMf+th
GZbKnlBmA+jQ4fqHMs2/trB+/8ot0eL6+C3aoFQ0JZRVHbrxW8/pxsyduDPhXTEmpAqLym768H63
If4fM1Kh+/zjnhK/l86ZqCiabOiiP/f7H3kr5cZutDKf9oPsFslU0k7951OD/J1M/v4nGQrzt//x
szhQbG1tfuKf9q+PKtH7Pq7zqWTcZrGM1l1EGUXH3Gk2akPxwDyocIpJWQ7I9m7lR8bkrAaB2Mpv
cgRt32BhfGyaEotVaSzalPk4AUW6Nesxk6r8ZesOtoZNG1hEZgwKNbVlH0zpXOZE0xmSbypkOz6I
eL5XrhWy07WQ3cnFoiZt2HzS4HNq/xE+V6qyratD3lF9oFKfN/fNraDCqy4WhqeQfN1y1mxDZ9y/
VDdQ5/OmOJgBUAgqSn0edywTBVsrJGZSlI1k51Srp1L51hzXNBdOO5elffXcptGr0xyM5kupJ7F2
KMuDyq6WxlDyWLbq5H4bvDBhgkZcX7dM0dw000BCtUjlY+oj9tO72/3aGfmkIPKmn6QMoJjOwIbh
lXTBl94vDJ1GXbeLlXlqbZ+PD61Yk39gGqRvUfpE14o5V9SzV2DeX7d4YuH0RP3nYB05NrE20+JF
QKJGvbnJ0Hvu68q6dunkwYqsxuSN2vm40idl4D+0aS217i1d6XfokrqnwJIHlGNW/l0GsELUnqUw
eX+sVG6Ft2Avm+9pU8z0XsegtBQeYF26hi2zE/MtSN+eForLmN2l1XuG1vuaFI77rgRUSYZWfZLu
1/L+dK3mGthwOBnZSSEA2jgmQA9chDTRimllLDq2RDJVNnpIMpDy+s5qnDqIPE3XUs9mQ36OWqw1
GZuO7UDeaA+J+h7aF+URuBCr/CSngu7pI4bqPKyyeVoTzluB+kodxKHhOhuyo2Ffiyei05t+aUwk
SeZ98bS+WhxibWvB8ntLNbj4JfFfoc1Zh82QRcKqtqlMD7NHymL5d/0+zh5fMs5EPaZUD5gKSrpY
xVsiFBzQIg/hJX9PlJdbRfpl82T3rrHdwUZt62xRakBZOEtiG7vcIGdTVXp/2kRS9aCYQvKj0reS
UzVKVG1i3xBu40BWDGSEHetbWPYwEk3IM/XtYKfsgG32YoWGy6/0nIKsghBy4QAI6g5cRqJfGmde
kNlzNexnJstecn/vMGk5KZPYDrluizsbxWKB2Sa2yM2smWIFpxCfUU+fxKiQOmndNINRLUtIm3Sk
l6SmfBbK9kEBqXWblEhDlXzoAoeYQ4q8iFYJ6Frx0ZgfJVK2LD08kuA4UJD00T6qaA2UOImL9/gh
r2R1r1CjZ9a2Z4bYLttor92OpfPW3r4eIVIxYZbrAEQNTNFV2EnIo2mDPQqyOQljS5h8QwJVvy2A
l84q0s8PyfTvCfko0FGSSwDLJaoOAw95cpspnpKrDZgvlZ2jrgfcJJVxzrHF0Uxyq+ZzoNGFQYR4
CLNmk2W/6sk0p36IIOHYopemBRuj8TsT31FNJm6YcuGuHu2mD9JFXV1lsq/uTB4HZGDPfX1D713l
9J/WUcK5liwV4GdtHnr6QFfcYBypTB+D5pbSsn8envJMD26u0m7SuzFX6HBDwnxmL9EDO0hylAwv
UZfyQOwjNMFuo7WPsaptJSw6lopZR6VgSQ+hs7jRuA8S030+rX18Zyyfs9EqCIm+1ZRTuy4vcB6u
a15YfDcOTTcckzuvNHdspNKg7gx7Z0ZXzaJuBL9fWuxvmf8FCnftgpBvcj0s7JBK2I/4yPLHg5kK
qd9wVAD6Z7hY4GM6m7t01MO51NQctTl3Ni2+hhjKbGSqmnpfdOZOYqrfOmer2j+f28T+6BmEPBZm
r4weqIW7C0V1xCQiTDcNqUE2VuENIBzy64d+rt29gox6Zd06+yDxa5jL2lbFSvc8ZcDfEV1D7+qN
w1PHa5r6qmTC/p/22dSBA9ybyych0dW+y+nPUM/H6wAyaMU0IsF1O6jYeopMpvnJ1EbBtRPedToE
T5PwgicjYm6jrAgyGyRtn2Ta/q7cLqEczWOYZmXr/v0i/D+EK5Yq0q0R7TiW9ucl2Bqk8pbzWU01
AaK3XnPnI3Uuir6Oaiz67f8VOPA/FnybOCiNaaRqyyaF0x+Ki75WTexI6K/yj9Qc3Lu1tXOiS9m4
/LytfykGhxECuBrqLtz9ivr3EwxoOX+ZYPzl8b+Wt+ovxHMI1ryKa4iADz79X8tbvmWipJJlA5vR
n5K7CPWCmiMT+EHBLdg1v1W3vEhGGiitDIpfTf8nE1qkWH85Hf7wynVRH/6uvNU4LMkwCO5XNM0O
Zg7OegDMqkaLRMqXcU8Ty8G6INlbjX54DSqFmIwYtrRE/HXTsNQtayQxxmsF0UPPaQHDcFbR0FjU
jSaDzhJZbUv8ETx6qo7bui0WKb9RYCCSwQ1pGdvOTrndfOonPd2mH1IwSj9IjpL6s6zBdKJzRM5v
vcNHYjRiyZob0nWgV2O4jXbtbLbyMPCFcjBe3s8Oi+janlR7yLNjO8I/kvqsp0i+LhZBimh6YZBI
ZOnWflh5Azev/Ee1X1huoda7YfJARxFqOBbMKcjGDi8CaF0LiNblYd4xXJvzXNrmApIJ51UxGhA5
j/EN2Q6ggHm/iQTKjU5gCXYA/qBMDXDLfGOYJkRCqXMNewLg3vfw00qZVbJPHvKvELPt80WKCB0m
VvMO+YcuJCroqHwtjWotIVWN7htzYRn6Qknmbc0wFwFSk6wiptXWbgiZalojqKpUIPwwZ5yJxMny
wczoFLzrILURqjFJD25gigqqX8Q9OBPLblZGW5X+qozfu/nPbe1fev2jHTS4/QqaBok47Lj+boKp
i7vmHyeYf3n8r9e/iO7TmUQqSF1FRA77x1+vf2STqirr5AUS3SN2eb/NLzU22TYuRNUgWUdctL9d
/qrDTYPXyEwUUMg/C+5TxFbyT1vN379x+0+X/1DYFqdZQRAO1u/yRwLOcoyOmwHPSyYIE9f0oFxL
HdiRSBI7JnijkCJcq7EQxW2ERUv8C7caz31oXPZd4DpMNQY3eYwfX1QSIfsXw308QAaPGJZjT6f7
QiIDhOsYPnQ1acmrKNDAE4T94viWvISiNY3Nk9RRxYi70pBkY8hSNmJ5c9ePz0gSNpXBeCTWaG6r
6NC4kl+iNwBRwLJp1oJxzwT8G6+VEBgSgEXasAe2goskmcqw42D+0uQl4wSwEJXxIreWQbl4YneU
NmT+qT84SwvbkcU/eL3H5+xFOURAI8w3fjj2RJt2JWmbuFdcFZo4ATxTYV1gQYVefyRIAL+CkAeK
POsQY7NyYyroqcMbWpWmGRn6F/ITNm1zUrPG2isTT3BOPK/wS7fzANs428eXUnjM7fELN4tKmbQ4
g8hJ1ieSzMiT+c1CMcBmDTvqrL6d6IT+fcSIHHC/qYjeCal103QeqjML27MP3XqbuUcNpJb5WutM
lcc2xpJtQjWHIB/ylB2TQacfpYpww9tt05Jxf7iNr8fYJzPkhm9xShrMVDDmHXgGY4owggJClNt3
CAwio67BWSeQmtghYXOICBhlf3uOtHUz+vr62iuKh5ebSlOARsK9tHlAuC93BrUlDcenlw3clBHv
2Jar07zGQaWU484QMpYHxxt8kcunWbtRMoGwHh8gVIChAtz4GoJCKXY6se9T+hR97DFASEBTo06z
PP6YXhwU4x+CykKE/biZt2+J105wMIzrblQeKh7VrpBPlodMxcMnvasziAnPcAQugSPyDjcKV60O
wMkdLJ/dVWWdt1U0+ZBnxMufb9+5R9HdBIQB6175oB/QMzPUSOd9avPQ5o4dXoObV/X7x1XMmzCh
EZjd3mmPuPja79WuRpwU0k5qFwXn4vTeLe6PjUTru2Syk+3TcG4rUEp4Ca/6C+JC8M6KZ85gpgTN
TsOIcmHU4YVL6aRxgTA8Ij5IH7PFB2d1WzI8UFettZEnXEkaaVCqDeFqXL6ol/Kks4Nq1gHzA+TO
gF93AZgqLyDQ40XZkU5/0FYJKsF9MDXZgZ5bBILVHLsIrPAJiRjpSsv2TXyqzkW+lsdacXzCawlG
0ONRUr+zqG+HpapOiLnsz89m9AY6h8/5gSuNnQDC5BcA+sifk9aVCrcHrY5QEnM9El/LvSPT6R5f
7TVGk0VgYrxumDH9JI4zCQNvkgQkWyNwmt6P92NNl4bwZa9ecvPQgkP5zp9VGLs23y5m2nfMy6DA
WJfvOiLM2UDOH4rYYM0a/HzPOldlGWeExEjK+CbUHlVXcw5qOKxpMrvtg963oRsB4vWNebXU6MYv
tFkvj82HV9FJQrhcYLwT/IccGhjU7cu3yTnUjmoMp8ieA+TPgTVXJUaTxjlSt8/359lg5z10Izip
DSZlUpHjCSktpvqetTBHRvJ1sJZqNmPnUgELAjEwkXG4mbikQQoyJWKETIrCFJQb6i8ukKm1XMh7
fW18npGIAnMwYXPjHONmR0edP6NvQvaO1kkFg/FvrvpZtaEDUEWrJoJIFr+/WfUVy/xrU/vPj/9t
1dcEVtOCV6n/R2H526KvQ7bEnIFqk53GH1d9lbRem2RAXf+zakmlLKEc4IWadOH/kWoJysH/WvV/
e+PGn/aAXVUmfRLIyDIL740QPmy0OnyBx6mmjfUY94y01km3Z1WoKrgz/SyvZ0HrbJWhP2SfJr5A
+ND4DIKxoYnTnV6spnk9oiOoHogTdpiipjGK5XgR1X6Jic7Zp2yoA6SLSYGK0sw3cUP8JEQryx6p
IbEID0AZgpEUb4oTwGCFBsYIiJVDzALUjguOOIaP3KGonsGMMMe8T0r05x0AFtIn4HRGCkgblORI
7WXGksm2xjMhNb5p46Tt51L3CZVowSB3HDTKviS3/jaN1evDNFZmtyMRo6onKJXOUkH1jlrawCVh
uFH0pbD2YrvGkygcgtwqKYCiOdChjT0LTxZrCzkufjDN2VPfDv2Xg5hRIiH1te6wNbX4IQxrHqbb
pvuWc5g6FxVoF0aCYmRdjEVqv4U0HYuEcgTlDle/9cZJOw4C1Es00rPPpkVBEY3yLlzFEasr7W8D
2g/7pZJZOBG/5lF+lT+N3g3DOS26ija3MgfwlHQT6p/Gng/5XGNtM6m7dgZpG/0K5GQmwpjJ3dI/
nAZw41Jk71ZeiPYmX/eF0EGeJOTniZCUcmRmZCqSOlPi2aRHSYysTXekHg0n4oW16tyVZxZLktlT
ZdJDZX9OiGpUD4XaLAO7gLG109qlbnA45pW8sLj7t2wAoVu+O8i2aBMj2e/ICj73cH2HaIat4916
+q+UMNIuRcTalR9GE88s0G/svwgNdKZ8Vrpvt4elUvqCkg+kSuk8rfB1Yn4cV5G9gGkD+0IG4kvo
VvkiqDbSPpiVFRvS0GfoXwYjHahbNMJhebm/hTpM9OxqyF7MAPe5NKAEmYsSpjuEJtUPpQGTATHt
quza0pFUQ6ovCeiVFzFy5vTnSIuJczj7YEVMz2ziVKJFoEXHODV7aaeEBKc5Y1MVBkKMqK1rfxgU
NlhnkYv5rT0xP8hJeIOzVWTZpH8dAJ0CwUp9ioMPw5OaNzV9VZ/jgLJ5+/joSy/tx+by8fEI3ggu
3A6TdqOdQK7OuQABKXWrg4xaJdncdmIwjj27/gToiQSLaGX8qpG7E1oWgeahsERWBQToSyHKgzkx
XWgP864IZ1iYZCOLSSjy/3BuHrRIH2tkLTzJtbrjcl+DnCBFyVrdl8NceNorlsxskcz6YRmoXOMs
kCmCC3MTYfY20nUcvDzv0yz5wOE4FG8KnNuxUeNzKemlKicbtW0JCDdw0/5Tp4pIuVNk6foeHFWU
G062LzYmjI/sgXGDUqJch9Vk3oq0s+6lcA5yfomU94YRuVmfi2ln927L3eGzp8PvDZb32el0JUZ8
Tdvi32VhhHrZ3jZRdOyQD0vcMFwkONaSZfIJU+gkALx+XM5IJS++e3JNUyKfKeM4FU1Uxh48pk3A
4ty/ddaVAh64igAM1WN19ZRmjbk0pFUB7Q/XV0W566T7e4ameMV8n3dn6ifGzvga75tBBhNAV+Is
N24EFCAlLV2eBGx02lPVXyg9qnJ32z9FvOmZAmlCGfMapPDK/PuRduG3/RF8WHDYw6fnAOR4wUzS
I9yQPGZJ2bu0PC/OZ4PJEhbmhqxwCR9m4clgvnNKrVG3+YGoSgtFGdnWARWJiC9LXfUt/C59PLn0
muErcLYs5Um3QYiA5q+e82JxvkFD1px5v3OmwmVNCubYIF0CqToCQfpIgJYEK6YnChH+MG5kfVf3
yAUrr+fYj8NDCdN1AY99PWx/1Gzo2UA0ut9ceyNxZnJuTlp+//Qr77ak4sKpyn10dEJAjh6QQR8i
GMhjiBta950xGpJCCcEYMsaxeAYC/gjjIjmGRGgMQX7kCvIBCpqJhf5LmqEz5NnBLaCORJZA04R9
BDI54QCOUJDR3CIgDz4l8YbxSeCy6NcifkmJuBVrFxWvMdG6eR57rXWsVJRGz8Z9PLeVvtJmSQUx
mJU1TT4VkkPMWF7920svS5PRcNPJMP6+9FJ1+y8NV1G6/eHxv5VequmohknG8a/ult9qL00l71Om
680PVgz6Kr9ruSimYmBHBUXFE9Om+V3LBTuMhp4c4QNNYuefdFyp1v5n8fX/X7r9p+IrlxtJDmyK
rzuA0cF1XrAY6l69yqBGm2PnSvgRSL6IPbVBdxWlLC4PcjjUcf3WvrV7ZTk045jNxY3ywbrkh/sO
EqiXvA3go8VKttGx2REZvwvXmL9W0NfgJSEUIrKGmxeXJrIcCJCMtthMqSOJEIP3+zkk1AP/PoaP
byJgrU1bjlbkmg4vAQ+lFwkSmbrn3fpgoMbv+KUjsWZvhbuDNos2ligBxxFDS/gJ6VZ6wXpIl4Wa
CcpQieSQ8E+Sr7KZy0NFIHQ+S7eYeZwXLDg5foz3Hq5ctpQQPSM5uhaXAhrGhb7yFdUaaVd3Fykn
ktPqqr0yGWbKBtQP9V/8lU3kBUYfP8O1weLyjsws30OCewI/f9V9C/movXF2ve8FG/sj3rNaJK89
dAZaAnd3kDxCi2ArD+il3p15uUZqPWsYTpKGhHQUrWxOIgdgB1LcaXyQaCod5T2Gj1Yeq41rr4i9
Pikb7SBM/AjtSCJzlvpaOlYXZipMkNsr69KKoZ6svtYVCEpXptoL7rRzYKrTuqp44bBq7wsFAKKv
FCOSHJtwX74wRc6Zww8h+PF+Hdxwma41PlYmXYw+e3U7k3xZW5XhR0GZkwTbB9ab0AJkU1z1NDoQ
3fHTkNG08kpUZAjCZUILLtjCFDsZl/ZL80OcS2cN8T1+erF9BFTnAKyjccJ42HkXyVCsFg/mviOW
E/vjtu/s8Y2gwkn5rTfO6L4SeZHNAkwQwznBnsw9Z1/BzaMPCNWzhCUkjZupg4YuJonxA3on3XhE
bbiNkOkKJbUrfbG8k1S1fxzxZEOXigQL3XYlhI36uAAiYYJ4FV9mlwwGIFpW5qEHIkWso+np/JRZ
TIIqlite5waB2c29HwlcmQtbKTVKsCkQtdm+slIbT48BU9nuFp9qtoA6Dw5JeftpWu0lnhtUPCnh
1g5P6TF+5//n4dZ8eU0+iyOy4nQfHV/hZHng+HG4QmmhUt/0ryS9BYrPiCIAl0jZ7SWnZErnix/P
HIIBgSu3s7pdMRMoyVrDC/uNLh220ElQTSNze8cY7Ia7Rp+xXRkgj6nA5osC+S8rFy1BFljMaZou
uMqdNcV2Hc4tQJANLi5p0dG3Y+YOVbiYjBSOE6MH6kmOMeFUj7OSQ05w3oiWIWqmerHewA1p8iv/
VeRJRCbXm0GmrHO6v1gn+dDt69cH2JQfOzYMUvBGk1BkdQzAOY8ZCCx8Bv5FN2cdE4uQqGqG3sao
6WcEb/ElCnATMflnEJ4e0BfjKb4Nq0DDh72KWC46nZhOPclYgTpzG6IcVU+8Hfy71/sXoQcP1S8S
L94wQAeVX62OCm8J4hFmGT6e/luxVgyKpHBZbvoOceNU/eKfdFtwNgNixYBGX6oetat2gsGZxrOC
2UHkaSnn3jq1uJTp6+Sr4LHrurcUdTuBhN8Dio9W/9ALPDAOrxM+hvWmAgxlU4b3Q+K2l9hv+sK8
cH12icuIxzIuQ76su28pwRA9b9jo5eNnR/fxNZRcG3PuV06QVU5jpkfsmlxMTzpaFIrQOeexR/sc
va4xvk2rWUUiIe3F6OtpuDpbX7afAdvQlO1oweZLnhrdLmOjGqk4vqdFuHTYwqIIf+uh4gfdZ9PP
Dc6boPGfbHo7AMsUtXjm/tUFBmJC2jqs8qgL7b+f6CiOSgXyp4nOnx//a4Eh/2Izp8dBpjG+MRns
/n6iI8sMZRwEko6Y4P6huyMo7GDa7f8SNH5fYBi6rCGBVE34FWJE9A9AGArdq79WGL977ZQ0fP93
M13GUXczNeMCDxi3KnwGxlh6EkWH/pZbRLA0n9JITUK3Sq4389Nh/R7Ky3XzBmatdO90cBW/NXzr
6cnvpE9IffSdyhftFWLSSAxGoEbytPY04yKGxuAWpJaSAjvNtmq0UYJN50IMArUHAFpaSDjq36pV
MQJFUayUxk8lOk1299q2G5nCHq/FTlcDohy4zl4z5RKZr06yv+9u4aRFEt17ZeVRr9D0Ieo5170X
PR/bKzjyADKedBkAk7EPfr4PdzToDknE92U3Jzluh4DbOeEYgKMnmHv2VvDbbJr/wkwQLbv6lLPp
iEa3M7rFZvzx8dWBagukabjDxTHnngldQu/80itekA/xyzyUxdwgpKKd2iCVEA0zvl3gw0M1lKY7
Bl5Aqg8lbCsKMnsbcTcklxWUwy6/r2K/JuJdIqidMRX0C8P2vxi3lAv11SDnrAQB+fWzHnk929Rq
Wn2lx/SK55fnc1qWAG2geTJN28lDHg/vA1YHZWIew0/5pOf7lnRZRuxWNr055ksKuz1IQWdxCyez
aZIwVIE1NwCBMvtRWm8CBumPms9bmeeWm2P76CkqGWHQwrD7l6hDJTTQjwe1JmPwVStfeok/y+LV
YnjjjIriq8eIGCQiVZt2YBoxuvBXMelMyKZuMWgM7NkExxGsfNBBANgyDR7a9yveTzF7niWRXTN6
3nypBdef98esMzw75pRIkehVofbSJZf03SAeJWwpMtrUs9Ul8sOlFamjojVc0h1jY2GXUwnZZTTh
XegvdMNgqiVLWV2md1d668GP0ZrB30ECsT2ygvXrVn6lriEmOph2uMMszM/0zlS3OxtjnFGL8FBd
H5dnTGl7zImufbKxzEL/bpM7R3KXf0PPd38ytivcZzzNvYc1s83pTaPSwhYczG80gKzEQ3WUKUcb
hkOLZwmXU07ziVc5Vfba+kPZZwtVIMeBFMeiEfZkr8xeAGiYMQ6/8AZAAuPIZgpgbEJq5YxAFBcS
YpoSGntfZ8HIQnewrEb5c2ylwSyK1lZIr8OvRY3SnUVKtfqRnkmbf8/fcZWgAKAgVj4VMZEgj9Vn
QBFejU/jc3jNwEmpi0yEjJDYfTvTqNhi2Ljcg3GiTZGBSfHElBZRObmZ46nBRhyLkDqtD9HG2Vqo
5Y/RBgwdgA1AotFI2nQbeW2uScFcNBMCbek0nWg3Tc3FIRt/f6dfIYY+7ABiCoZbhZSGctIvEvxL
w/kRCfYGJCeEaZ7ksgEfvQO8Ll2jYuCijF8ZyuBJotoZzU8HNH1EMIrg+WS0QxN8wcTIWxG+BwCc
S5HGx/AIdzgM96XyjldvzbDSBQ+IFGwq+RGdBWpp2LXYZNbtOiNnLdybmAEFGBozn5ex73+e8rk+
zXZztgMZsxz8iQWjpN7t/WLZNSdB0WIEtb1v4RKE9CASAvgQyRFbikGHxRxf37u6VN3XV04HX3pT
Jux4plSMlocEdGxhT+rJ2KuXA1XlmvrqZIDbQOmLFVOgvdbzAxwuehQ17ZDYqzflHPzrVN/H9O1S
XJLYUznGJdR64VJ8/kSMw7vNqZU5GwB9abDAMOO/5pPDCfnmyJoY835Ju+0xo5nGYLQbjb4A/RFo
+PCb0/MLP8zq9mXCAtNmwoAW8gM0Qt9eLaxwZDN6ItWcrPKRMQfcBitn1Hjp+x23Zf9SejQEeV+Q
FSh+xX3NJvsd9qjgj0IQvCjjd5HiBzCEDV3/AzJsJsMquBYHYSEUdifRq4F5yUsVqEz6uoT1ZAtt
1cyNNwFIFORTLilOLeyFkEjSyQ+aG2zlLF4Ja1482ZEWQufS5bjg6+Dvd+PtlkjIMUCo61XsJRjS
7wUElXhHPhiQLe48XiBDFVuSo7phQ8R6ELtXdiBrCIQvyR43Ml/i0BLl2n3XLxek3JAzVeo+cEk/
p6s0x/EVsVkes0Pg65yh4x44IShPFPKjahpdIcYIyxLmQpyIONkucFjZOk0uS8xR6VrHUfvOHgOW
WRn/WAvF9hazFxCZiuXrg72K4A8/mSiulTkUPO/Uj3a7akH+oTCg0tE6rUt7bL8MfP789YF4VMBC
gl56udCOnjPmprnFS1sr7bi4kIOHpAGT5hiYk9sv71vAmKwwhbYszxn7NBsS7q32hQfv+f30bOiT
KKfH0TaFDDEKDoJ4ykJFsAhBFR4+tpGBVCpZ4nln4L4VQvWFgEcGhyeDG05pmnOUuWSRjLmoe2pl
T0LrsbVB6YwJsmb75yNw4mqpPwzrscRUfavkcWdGc735DOwnSy/K+9joyLYcJ0CuNW7HYqb5mPJm
MIcLqtJ/Z5wJQ4wim4XlvB6pxry+j3P1oJ+EaiVSThmSApn5DnsMjXRZlxt+cg2UfkErl+Jege34
mA7cI8R/rBnDXEURQZaFyThrzEi26+YUQSeFxynApfiLgodD2zgWbJzbKW1W/D+/snjxQG3CzGxb
Lz55ClRYUkBqK18iPIsn4JnTbI+P/G6smm4+MJe78PdMkuHYzzOswFLmuPRU0XxZswc9kjb3+Pi4
saF+uKTCGeDzVHk80R9zIQYTj+JpSG2st/Gqa+nj+HfOG6Kf9+oK9S2ZAih26VbXYHPlMa10wSGm
/XAgcmLaHAbqszdjikpiAsWKIO4KAnR6yGIPe0JFiPwCqYAxe3hp/ta8FGzZWAZYzTC1j+g1tYCR
1P0zhJdxm2B5GzMpn/f0exsXQCKdqEoArUFBY1FGxKdDvRZdLK42X5CtdeCUTOlxDiNJEThIcY4K
RLnoAwfefUEW/eRB/7oeNY+TGujAcUnlSdC9JVfgHLnuLlYLPF0MOFeiGtqJBnTjUsHwtfKofqtn
54U2Dlb4bksoBhZJxcMNPdPpYvAoM3ING7IuuowOIktYXG2Kug0deSILMlLQspke4iKMAcitjcJ9
qLiXy0Wnl7t/8dbLASCkwvJH0owT7P9gELJBQ936h63XXx//362X6fyC+M3Rkb1phqWrQir9a29X
/oWx+G+wf6Gz/bW3q/zCsJ0eMoI5Zu+akOD92ttVfjHQ5Tls2X5yALR/lJKlKj9bqz/o6cRrF1tD
3cYZhaTwj1uv0KyC4GGiWmuY1Eq3ZVbg+Q8bvx7IY5LMZYLi6ZnHrmMABpF1lx1VG8+iRzrVb7sg
gW22SKbJlNQc+MqesRzIc+rh3d6n8qncZBuFtMNqdd+REjjult0SwMiMKhF4bOZnkN3FdJr+j5eC
aRfMB/ooXLL0g7j2VL5XrwgrHItHN9thRv/Jy/12381E2E7mP/Bp535NoKGJbo3hJXsHKlueKf3Z
5QlNm+YbvujmiquVbQV/r+JvCq0bmMW55jcznpvvE8mCIK7jZzD/408IafkdnSBffM2aCgp9N4vA
nyCd84ypeCWwDj2MSm5CfGLEQdC9bpYs7kBvDY7CY577iVdujMXjTZsWb4+5tXhu7nPBSNQW0TyC
0y0kXYLYbSw4ItATrQXfx39OxjZhj6aA1i9ljieHeSGeO1nQPjqh/OKY5ofHTpsa04Sj4vjiNVg+
8gYelbntREMT5/jBOZm2EyjhCP4S3sEdLlPLK2tXvPqdxascZgK/+Jxl23Ir0njtd4tH8Mp5x+qJ
dzPVTzL3Vo7OsZ48NwlHAB0uR0zz7bniMt1PFvVaWyYLecWDONzFWugL+YGL59ZYJtPuqJHG2a+b
rcODK5JTBGkm4Yc+Z8OSRjvZkeIlaL54GaBcttHC8stX8UGIc4u3sBewGvEBVetgbs/jz4jmfDgt
1jpyRZIn9+LUEOiQfPPkn4Z/79Nijotj2kA7LBF0Za/RosYhvBZHMeLJ2rU45u3KmNar/FAe0Da4
1cjhsw8X+bbYk2U5L7fN0fHbtVBS1Gtj2e7bvfnVcBQafghkd49m4rJey+/KstzW+5I3XO/7NT9l
KgjQqtfwJsU5OLDH1TgLRXAajMeJ+KwUrofH/gH3hC6FJ85fsZaQFgMOU7xNnv0nmhNEMleAyteb
o8EhiX7+EdRpAVy2J/K4hp/SejQfZunRnEf7xzrd0pXgv7et+KwCInCEMFQMOVmVf9h/KDiYkFZ8
fXUVQVRCEOnQ/Bb4fIcOxIMrBZQUHBYePy+P3QyOD3BbOuv0VYq1PRfXDSMBQi8GrnxuBJwIAiMk
roVkqvKv+Kir9fNY7Quu2pCbBXcGIrbChfjg6b7z/iyfa+xoLMXRv/38xAHasbLMtw2nx+CGU/GT
tJ/zLWQKlfPBaxxP1mCOv+HLXraFP8TxFjObYVmsg4nC7zS+E05FIEdAo50mqauey6N4zWSwzgQ3
XyhkxL0Cjzno6nT7nPXnbhlvn8vyaM/ve+PncxNpB+K9iPMhXBRr6YUReH4M96scdHULuvFofUib
bAaIzXiBk0gkH7+lA6u96PM7r6ZZVuuQz4yGL6dsBekGVlH2mW2ZsHOGihsMt5hFwolRHu5z0NS0
4PH5keFA+DQQCkYb7EYsKnyQ/B7pYT9JsLn/n9tQ5oLjISlC3FTvtLau/AHdT+ZeObUnJEaQD/I8
iKuDxlfNvjpX/bJD3nybaXjSG9JcRBwGIjsI5px/VD3BxJ7Ex3JZnRmYSZvqLA6fAqFVeWm4K0OC
f0c9eTZ43+XS+hDQaBDjZH3UXjZzNvBZvXwW7fOZ+g0Y73zbBhNLJBDyi9GcWYqB3O1YnSu+hSN+
mexLsK8fxgvJTOiXsNcyFbS/kQK5V2Cpow/i4qVdsUzXDirKkEJeMFZUED3G/LZP98XRfmFLx95I
nMEMx0ZcnMpSP6ef6vlGni8AUT5g8eEm62Y5LC1fPouPlBsn47dP/lOtGdxEdL84aR1uEZzQi3of
ccNt/5OXS2he/VV/aTLmyzERaD/ZuwpSjLdhio77Es7Fx0JHAbKqCH9xNmSTcZZa/4+7M+ttFE34
/Vd5de49Yl9e6dxgFoMxeF9yYzlODMYGvIGxP/35PenT6pqeVo/mduTq6qqkkmCWZ/mv/jPoZs8P
cVUkRu7TBBUyAi4xvrehGMy2gFxb7HJONrWCbHpMIE3ogr9a/TOBF3uccOS7bicwmBeFPIF6WS87
4n+2I2Ni8RLZ6ZRBhxRPLPnqKRKmQIi4xRDHvbWU44zexfJnkkUUj566SOtROxSdhsa4pcqlGiLN
TsTvWaCESMPYk6sBIbP961pzpNQcidr4Y/wGEmpRJN8IRJGjPHlTOJfNc2gnEYcqdtwgC2E556Ik
IhjVnPQ+9ImRyhHA3fJOG5+vRrwxTCdqoE/0ySnU1laajU0EW/n0RVoM+3xil17xLSnHxVTx7+E1
bOLjXJ+Yol3WQycXkrboPONybkYNO75rvGrch0cOqWdHVXIhY6/aodOaCEDJSo1USfPldS3NynWO
VivhFbwDtD6+R0xyIMQXHbgHNCqbXNFdgK6IOJw8OhHPQ+Y7e+YNml6Ytq5/AoB4Ax+w3xU9AUJs
JELW2e8REiJaOx+jkmSegnhvwlB4nVxyej4eo4IUWBHhRIDzgPAadq+Gp5BTCl5BjlCd1mkze4Vs
dJNeJG7re0iaCdFHeXSJLL8hRiSf3uPjuPMMn103Oo8euo7zAugpqNggbx0F3Ah1CJwjsTTQkuMq
gaNpj6QD9tlE9qJqqvkiuP4H9gibUD/cdu0SPs7b8NUc6z3UfI2zoPid15toay5LdA+JhZzicCWg
HaBKADPgX0f3NUD43XUhibfkvg5s5M+U5nXdOj91dKeVaTcilIOu4AzU1EABlpNiIkHzsbkNewH+
alLxedA5TWdOsmDLFVEEPKxTkGlOWktmPNtbdv7iAvQCcWCS6GX5KXTIuNnE6c/4nYQW7wEgQ4A+
AR2k5kYPosreIyKdukBxy30X0M/RTnR0ZgQ1/XyNTJqPKJrA7+rkQwQ3XhNCv3qkpE2fIRvTobxo
J8bA4k8Wr+3wFVokwVSgSBp3IRlehJs0IflOHCO8JF8vPi7zmSYU/4pSQPKFilffGlg/R2JwbksC
a56kqGALDgkd4kVkL3z/iSJpcVvhFYu2KUJtxNo1oGgdAqK70NAIhexASIWkmESygchO2ojRbgPQ
37dR9ohai4o3p4NSgD2BsgltkGBiHy6be34nVon9qFABic+K2iycHCwFyLLibyeubeWJHlrS+fqb
ylGDp38M0ciBg8iRzt8a9x0JeKvrr5KFqNqaNc6EAChqJwSWRASbeFJ2F2dx+BISvScfKJzFQgUx
QbjE2bmHdpQPRNoNclAQxyfXE1e+a3FforFLxJ2p8XEDeA5wF53ilZ8HBc6fxKqEKRGfitgLix0y
DCerE2hIPi5GfNpw+FjLukIsLB+sSxrWJUysvvKz8hLr/S27eZuvkojpf4l6DaRv9JZd+xXCD7Hl
EMpisdQSaf78I08Ab72+EZrTXkKmP4GhMCQcjPiRYja++1OZnypqEQRKcBXfC9GlI7BEyiQ9KoYj
Le2NrNRKCSsSQDdv9jjuBWYkbhvaannyrv491YZgmcElgo0m8Qnyn4wsze9x1Tuv5iuv8SlsaU4S
kjGMBwHiMV56XwCctU/4kLhTlbggMs7w7QhhG2PoZSp+Jz6KRph6DCXQzLfM3+GLV49/ofHsSBwA
zxK/YyT2S/E8RjyLSNUuQO3GoOFZvjM8iaeBUhb+q8n401bniUGstTG8U3pTTarIGL5HmPx5Vmr/
1jcqgtWsIRluSDtfZJKJ56AbvUfo3Pb67rgmHGnWJs/wGfJIi/vOx2ZJCJsIeuP/lLSIM3Hm24qH
Tx5ZAy2uf8a+LpBIi0qz9Zsl7Md7dFq3H+X+culfopqE9IUWczb4E3FBO2l+H9vfjQwm0n+/HWlu
dk7JMA/wPX/OcxYiUwzfu4aI7sfknvL5XRcUw+uYCxOjzSlFClQBqXA4bX6EOtRD0SYGnbHsHXoH
ZDkPu68DoFKWDGCEK4OtJS1bw5yE19dcXeJTYRwcHzfV9DatuBzy8r2TkUuiXGfGevEIgMMx4osB
u5wfx9YacocoXjH2PglMEw+NmA+akDKf+E4gY7d7lf3yi5lCfH1HqhQJYNRqLS+JHUmuuPay9+DU
9qJHUjBKcRvx3ImbiRwtIqq2a/1A8O/FIJzxsru3TjZm6mDe2O6N9WlsMzi/uCq9qAm5dxj4v24E
IRaD46YXZRtxY95D0SeZnObZWI/qUI5EntedqRvz0/weiqHxvTyNn/F2fZ2bh2d8I2EbbysBg7+9
04sjUxdPVhaANMsbMOp1OQee5Q0B5k6PaFiysXw4Jyrf/hqK5QUUHS+xKMlCAu8ca1bySBAi0N/E
YgrXedTskcbgegr1CZcEYo4JEPZJWOytFnMcvpzHbdmoh8xOz5cHzbiutUOu+liQzHz6PkEkYy+j
NQyxU7159UbZhXYWcvja+EoCl/yyPeMm989PxMkYCt46QuEb0V40TWk1GRPaf7UnHUEiEJeo2gC3
Uv+dRNL+C4nkn77+dwUDnlTLtC38/z8GlN8hNPkfKmicLlu41InG/ZM8UsJ18NfqBUXH40KmANZ5
G1PLf6RewBz/r+qFX9+3+Sd9ZFG/M/u6vV0HyiiPyXdYP7dehf45VSZ5KAWvCeLkEHS/1YHUPcxx
aihNTeTISvCKymWp+wp4VCwWUEw1stOuMU8cl0WsjOTZY6Mi3us2p1W5Mr/ksZTk8TPCUBXhzJhg
SdyXLEgRN75wYKOFqOan6TUxc+8IVUfbNKmBSQEG8Ihfh9MleROhuDvtZDYPFd9HnSlmn1phnLRa
Mcry9Lz9uDWhdR1Sq0RjCKpiAWnLezN9r0Vgr9jZiXKgIlbT3sCmguDml8N7xDfAtYcRDgUiRNHO
jO1YDQkZDlDpEy7ZC+EOwmpUjc4jCpLGcArqRt4A7Wd3PDmit0EC+Yc7oKRz682SjVgGCB5sB/sp
Vizg6OipRWi/UP2jN6eTl5eBBDOfQyf/oBIfnx9r3bm5MgA/75QpXMz1YidPeYXiwhbwC+ZeK93u
PqiVQD8T3k5PfHWn0Q8IBmFAyY6bBTxkpE7rhv+ww47FxVpPiRquB/VAR8r6dO6r++DrjvSapFVW
8nkPu0VfRbwGM+vdb3RScVoGMo3nbOkx1HBSPMgPg9BuZvtPawoxgt0OxxIlf8gcnq49O+3uFuEy
7pMYPHSQUvCo+i2LqCRbqvvrkku4VGN7jR9XA/Q4IJ0Vzl8y4e8OmasJl52Zffd+eBy8iRIx58PI
YlgF0Xq1u+GlvaOyQ+kCqMD7BGuSkS2CebpkybMiaoQ0HtF7tyEy4Y6QjzEaIgeznyB/EFhy3jHh
4xUwhSNPvjhn+Ac2OST4EExHhONQSvR5PdSm96E1LUZFoHMpnrTKHJcS3QxX78hy1XYKdComZSZ9
CQ0thuD0FRmoUntDOssS8S2On9u7I1GpZJBcRZK5o01JPg0H1CazySq8mQLhnrkTq08W76Dp111q
tkPS33VQAcqUYzAJ5Kv914GX7sOIqCTSvHxzLyAGJBH2HrtnGyPl1Sr26lcDQItnBbGJRhI/zWGh
RNEWqv2Q/MhAtLCh4Ah0atpE8K9YQ2eseBENOgdU/CgA7umLmAIUctWE1jhPdFM9fCodK3y6p3Jm
1ePOvTbnRF+/DhoWMgASOCF72bwuzkNZGO3gVk7KiUGGH+kQ3aCgFGbr3B8+4umrGlwjTXM6iFA8
51dPxlhpeZhNetv+g8zQ3L+SFVr1r+3oMiA7ISWEDNWqAe1Mr6sPCerZI4NVPBv2vr5jGCCyEJEp
ihzmbZEzzBIhVr37WGP5WHmsLX1R6ifI5m18GtGmOdKTstn0DAh8y8+r8EV01rRcWNiqWhRP/RPL
8RHtqcPzCoMP/ZwoSqTxC4ry2S8LyjRFn42i928s6o8+5jnUgoQFoUiEZr86F7aXyJJYiNDqMWHS
xulje2qv/wQov5IjBwkxQDB1s8gXI/7IuaF2xpuHC19zlO/7ByRfysnJJvmpn33cbae5TDq89lwq
+lPr6d3uxZTKTbojNaMPEXpqLzJu9Zx1Jm3C2GzozSFF++1v1xIaiId37L6RwzR0nP8Uw9iAD+zG
WPoIYS7Lwis4hDhRLyq+juExVjqABbGNLVMSK24ca9BBOVLQk0fnyY3o7DdNeAyXVWoaboNuA1iG
aGEaAidIWknFbDJPPbu9xXV9tAJ5oqXqRNmraL5IZN4/UU8dQymt90+Z7+7YnUP+lpWlD5hgbEQH
hZ4DviPWeVI8iK0LycizUKpwr61uH7gcbx/vRTe6TdRDvm1Bg57sEGiRal+fLeMoVn+83TTnRg2d
3+wQFPfJonuhL9gc0PVy9pqbp58DixazzaO1qLttCdZjTJmWLJArskv6OvIt4rD6W5eWIlqChMER
iAm7fQA69sEragf44zALKKGMB4tBAHBGnViz81Ja54n5HijsyalQjMGXaHshthVy/Ow891zmtF7X
+4q6vhYQR5i3JOgAi2yBQEOgEOe7lv0kcjj+6QZPVi0PuecKCoV5KlfFV8nm+j5o2YSE9vBCIhaP
PHoaUtYtokIBShxWiqiYbl90cDUOGS7ZiW0eJO0NTFfbF7v2oKx7E1a5zNOQRmjxLWEDpKk4oOG3
ckLuwDqY8ifU5VQi0VBE/C63pn/lfItmbEHUiEpsAXlzt1s7ersWp2heoyz8fAMsEhuOOTPMJncw
cjJU59Bj2J2ubHtf3+ZK4qDooEDRy/475BZ40IsUVoQ44OyTHITENtkHko808qlSdtSovs2EbKCg
yd4MENoXbT5Y5R4mY4fXMxi64NeKsn/rje+z7WejErAFxe421zdJwqPW8u0xzDnX/SZRNVScLp9C
w4NxkXv1OMusXaa3HkWljvUaGyQi3rO9rI6yYCC/pHGrS/7+rYyqe2Ln3E0kqmWbM2aCEhPvwpQm
msEE5ly2/ispy+ET0TXegh5T0+MZbvEKMG92fUV7DKV603v1PVF9ehmdCEN/DWl5/dkdIu8ZSAA4
4I9UUHWEX2yUsU31cbUiJZIExwR1dzexF8bMmr321A3KBzJ/DzK7sMuuxlt49xkOzVdfkd3ehe+i
RsBTnjLAy86yBQgPXVY/QemQjdjV8hlCcglNm9/nt+T4pR8ey9vyHeH9HTXrV9pGZ4ejPoJonKdM
nE6ZvlZZKtKyCZrFKdYb4IAXyhemWcN2Sa0b2gOxBAtKqy8DtO+NibHgVvKshRm/Jk1ENBGPlVCx
V7QfG3E1RJMnNJjHoOujxkpLlglhNup5MqAF6RSpTHDCdqHPTsuOWR94A64F5/Ry601Ekrc53ibN
oBmaGDKu3jlU8NP1YmUqTeUZRyYSzknbviB5uJJCLrAigYiCXXJQQuAgBTZZ/AYFlGaoKE5inme4
LV6zZiwQUdBQ70wcXdYvJnfEKsIVEykJfcj7957I25AYTpw4Bx62S2qv9EEOi2dMq7CwA6gF1hbX
wXuvk0nXQ1DbvxTJEZUZgev2+LnSeCmr88dr9QT6BHzy8oBSAE7ibx2gEuUFRqJN9U2+oFSVlIcV
ygjsN7rpTUDWBUZUL67fR+gyCkivn9SmaKaz3Q5PTWJu7M1rhVAiO/WrkTIsQMQsRvzrWF9m69sH
b6nSXWTr5dM327BDpPg28qG+0T6VYbOlbeB40I7htkqMrUdSHXR5xHJDhwo6Os8dSZH+qMOtR5OA
MKr6Ym1rh/chyxj/i24tV0ns2KbnlcDnCUuP6C3O2AsJyNvHeSSCogTQFEAweTSX87ceKxNSFXAn
EiYZmynr1I8rGXJQdCB3rVutr0AY1JESCYWEsRfeFg8NeZpz/jgLe8AAszygREHUBdTCjy4Kh4N7
CmzuN+3H+SJ6vc/+MXoPtuPt2E4uK2WsjMlo7BOmzuUGuOFU0evLC0FcKq3IlPd5W9wyiN1yNHPo
84IfMJDi7tFj0o1+q/a9iUf5Q9RzIYfTgMQDfBmnrPGxelX6NLdC/bgolOXjRJoOYmpM6owzbgfV
5JhGrG5M6lafq97miGr6RhUfz520fnglNaiziCZfoI3O2+12ESMWSpfhbZF/ULu8yWYiiD3XHBO7
GTonRF2WT4ucpgWGFphclAo/PZmhRMIM3l1U6yOqdSgvnNaMwY4a1rTx/pdHURD5S1uNqfKfpPw7
u4LQsPyTZsYiFe6fv/73zT4hyrJOCZgiI8mxbAnT4+8bfpwMsoZJUtNMU1d/PvW7Zkb5x08clm2h
ZsFMIAMu/K6Z4VN4J0mgw5WJBgelzX9gV1D+YrtvKpJpo95B0oMO558VM9dOe9zV6+syeE6sEYFK
bJyMCJSYHkSyC2hiuPsZkfuZV/MIaRAXBbJiuqdH1Cq7PyKrffe/2Td1KOdXVlf/UzXluD5Wj/v/
/T//qt4RZ/H3Y8Em+qcKUbtp7lepfMPJ0cncuqdEUOKXser6JJMOzKkJpdf2T7EFpWBHTJNORy/D
gZnfL1ev6d8fjWyaXNQ/p3OZiiyuG6HbJIJwV/xq5JC2R7V7aRJB0GzLtUjUujQHQTLThQIWcB3m
I7bQSyUq4qa/3YmWvm4tRAho86lHQF8Ld8GqfCxvzLmUVGt6ng85i6+J2JDVBx0Awpo8Dycqijjd
k9LL9ygydsbBgGd/Qx0Tr17Ni/EdOcRpSvc0fHjr24yPqn9M+EeDx5wHOjRXx+EzqaFh8SB+30dC
eCAELT0H/T+SgmJuz5CFf9wpImR2jpth/dlQKAawTRGB5hdTkmt9baAxtp1H1wFTlkEqkZOtsOZv
p+gVe4NzbKf1gSAsrCDZJx/Xpuygqefa0Jkc5hQjH319jHV8qSDZ7M3z7yLqfYES5QCVcXO4MUUu
r7vL+HTrS5Z7iprvbmV9bTfaBt+eSWEoTYzElhGTNcSLyztsY3t/TR7hOS4pJVBGJOew+COXvh52
ac4knyVM9sFXg+iRNAqM7Er04DqZfuFvIaOPA7hyVq7QGezlCFGdM2tRZQc9fUIGori3kt4nmGkn
/7LYWgMlgX0uJT5tgH73CSxjiprIa2vSHJD/m3AvrBgQC/BFUH+oHFBarFti8RVH3ctrnDLh9kMO
X5GZnkPgL1MsXJgCLS9LL6OWF9UK/mtIgc/4Hsnh/aD7xmQ76qX5mPlwUIxln0QykBBm2JT/s3Q4
WBN1D6SmN/Qz9GYADFVMkOFeokcqIo1qp+6bZUHyVwLQYn0w1VgTLlG3fvaZb8GX2AkyCx2US/94
KA+AOmQ0MqWSWVR78phbdafwzHOxf7KKyqEEzqeuL/Pnjow2hCURETCAP9iZgFY4HeF1aCRinaWm
bWwO2CqkjA0JAXU8C91awcY8uR+kaDviGo1qfAgXqrxx5PraR5YgsMB9/F7Lew5s+/HbP3sFR2wR
7ea9UabUuifFiGU61aC30X0l09ZufNiUa5W7Yn4JzfRWY5lW04aVV+dzBuhX18lFmLzXCDF6qRK1
fLRzP9mKOr3Vb3fAhbUZu1I20phLj8MLceKE2WDf2LFOwHEoYZ5uCRB3EpoPZEISMrdDXDc1v8SP
uXucH+p2x61voYWj+jdE44EiwubCvRBl3MT5r5FYCfneeyAPc5/d0ipbXIZGSHS2q+3qqZBqtbM6
EsXG2IvQLFxH94XuX0gKY//18i9nX8aIofT5RfzFqQCZ5+D66GIBzoCpDKKr2akgvZdx/PYvizql
XyisYULs4LY7T3uQ6x3kvGg2aqeCuhfcM6wz0KMcnSBrLw52hdtEcE+CdBZ9Oz0cEIK/vcZ1XC23
6ZnSxHYpSmSEVQunDW1ApEhAx3EL+eBn/GL5ACsusiUE7yos4KKIkEYoWmUiGCJBx93BF1htQq8V
E9j91RGWC9sEUA8LS0oo02z5WJ+4qG+Ge/E8A0lijxeYqosIP2Y28t+pACmfk9rLDgKFRWMPby/o
WJFgcUrMFOW0T1GjL32Iy85qckIxxShbCRzzHmW7ItwupAn6kqNT7+4Ai0KH9QgZFawDZv7w/sF/
ib0vd9ddPlfXxbi3t3Dufj9RCYqkICenX7amXs0V67YtZUft7NHMZYxztLogqTgF1uq5TR7VvNPQ
JKnDV8bibXvyuoxzxUYcLBYYlrECUeElRbAyMDbq9AHgu9Y/cFcgdiYgtXWJ/n+82rDZIl+7Ivgq
bAdwoZoebzVxfm7VHCTNHL+N7uMUFWq1tmWsXRo5Rbnf4uc6532svfcuude+XicZfBqBAAW74u2L
rmR6qLjFEbKc2ujRPgc3WgQsFobtspjqB2sNXkSZShY8nBXOjhjWr9vdvyQYKQNTi9AplfPiIQp0
ycGfkOImg+3yWFFhbQ8sxTUUVwUY+NKNTQbeXnZJC1Jxo30yI8Epn5Z3r34EMm/7gVpKqvxtXAYt
IZRocW9s8099279OXxUp2l7+1d5HAP5tLy3R5lq4oftFywlsx0hwP6/P6KY1n8QW6QUtpTrwqi1J
41ycADM5bqMOg3V58S/tZdqBJ99I02lhJc7L03OsfVpNSab88vHdXsxNERnqjjAbp2gvdNIN4ACp
VKDNDQEc7uvXK2fjWvTtjfrEEjmUi2BQY/zentfCQ1P0v6z+knI6yHvkA7NEVJWJfJ8IPcPdjZPc
OfzoGZyF8CRtkgMh8MgV2dShmq+wgQiti9zXo2tIQxiI6w27MQU9bDZIx3EOh2iGekGodN6IJJDk
CIFOJABZ8RRRkwJ9cMAi+KPcEZ/OPSExIUf9RxKSPF2hPxDNTgICReezIMqh8qzhPWVCRiejohTK
B1kfdQ6RREL7Q+OxPlK9LmVRw8MtpBjluOObvB0FuQnMb5VQU7Q+l466e7XOmzo9t3SzmT7WQV/H
N1dDsCjWJhh34FZIHksET2LHevpAGid0a2//jkiMEZnV0AeifnncG4N/iLcD0E2YAqgMFay8ZbRG
H0dwajlsNzZdH489a6LNI+zcLLmxJjktjY8iBt9ebkfWh5leD++0o+jL8IigcK1A8gBE+buoZ7Mm
dD6iwduynmNFx67/Pb5+KlPSt7AXbVlPscIa0bYVAvONZKTRQqR6Zv1F0UDrMJlPpISuN2H9GJ7S
4vv8TRTNhGqmEMQ/kKCPBKHEYmQgJd0YIdRAtNrVq9Pq+JkvKvxxPSRS9UBmiMqZB2nGQA4UtvHz
UC6BSUYlP4ncDyayGy6c0jtibgMuEQJFhMHMm4xEespQAZ4Bgs+wyfJgfe/TkYQAFyfOLJ9nCagD
ckHRmjVqUbA/R/bUnlrj2+dFoifBsb4ANE8o5qrZPdiGZrIdSKEVqgPCQ1JRDGXOzNTcI+9DhlqN
s6kSmescQuUeXQf6OMMgSHfaoPDIgheqrlhenFIRG9QbkjufyjPO60yQGfUQAGAu4It6SMFtkq3M
OFuaMwndJWPAc3mF5nmimmTVck2kkbIoJ+ZQ/wQOJxzjs54QdLsghCBPMTmjkG5jI+h8ZaIhRDSH
lAa71eL1efpkzYlYheLASnRgMzuwhmhwzd1cAzWhINV66QlZdLMAa7ykp+gBO/WKWHsTSUd4E3Yu
MFfUqUMcr/cFIbuD08I/kqFWrZRQ3A9UBW+Qp7saaWVoda9O+ikW2G9uMCzK7naiRKLSUfvgDvig
Y/nOiNNnNegd/ctIWdF7BmRtrAjd4wlvEea1kx9TWd/goUes55A86aIhhPPH4IU/DVbB335gH5YY
JDWvfnlkNLEixNJNiMFppSS9oeBOL+55VHxbU21QJNn8uc6JgnNw4Wxn+IhJ5JTi3oGhHOWeb4F1
WR9N9GS/8pxATU6fn+eRkXQpNK0KbbrMliB2oTalKpAlbH3oUchujyGslAlOoUie5cEr6KEQK2Ni
6ezRFuB0so2VDUN5bCOOpB/uGlbQA68hM3Kih4xLYbGU0seANfmmG2YjsPqYBddll0Pmto6BT/Yd
KbPL4BSgOJ30pvr0Rm0xIH5OB32Gn5yw79caZSRdgdRqAXQA0okesRtrUKEURZULp2XGPSjrZ1QP
SBOlwkwI7KiQP1RTfUHvJEyQqOQijyZ4HGCgXNN7oBwto9xFIk6xWBtZcEMQiREJgQvqX0OiQkO6
7xLD7ZB29uAyXgQik/wj5tH3wSOc1ETK0ozPk9eqGbpGkn1yebjn3xud8QxgSllpQylW1kzS3Yuy
FwH+58u37qy0VB/1FvIECkqeNESGySzZynE2Ru4Rc9fN73tpn43bl9NF+ginM6jV0SMnPih2yh7p
abU7lX2ZXrbH9yWAnBxZZN48P6vvakSY2QvyjvSSDmMWzKQL0CezscIEgz9WcrXPW7RdPVExIQo6
yGj08KFO+H2NGHVeTKEstjPuSJ+kC68anDg974i2O7oF34HOAV7XN5pL+GraQSB/GYqyVN30vghj
xctFUM5QS5gcMc3eoBft8O+35vZfgha/bMzBVH7dmNeF+cirJxtzdSanBeVjvZlCYWfrX0LwYjwz
xVw8jwwTrDEJNUYYjWaZW1CFLTH6hWDY19XGio5Dg32KULUbS3mYRd3A4nGnC9hXZhLQN9C/6I0b
9T7UYOtfR93wjm7QDpCpRW9iDqzZ7VAttbUCCDtv5nQJjoshicrft+mZSZpmWAR5BnClGC3BqUFw
yfh9EoFGHKzPNfP+/szof5Fu9U+QhThz+z/qsnraWb8XJ/qRHoxKtiO7TfCimK1AvPAAMrDX+BRi
m/MAjQjYYyMP3EKHEgrxYU+x5RN0uB0cEea9EOU9dredGsGXo0TTEH0WEct8glzIX9MZe//+0A0g
rb9FW3CQ/Xrox/z5fl3PHPrNJYyxX2MYKTH+Aq7DuvOEYwxpdsSAxkWYM3Eq/RrROVxxgAEJ26S5
16LPjqAjNGteHb8PW1/7IoNnqe31n7gDkxXy4Dxh1uJZgyHBIMqqhSqCfs7sDYi0kQZW/+/flPnv
7tQ/wWvW8bbV1S13artXotOyZIPMIJ6DbBOrAMZh0Pl6R8JZzERoxItDeQXEALLD345k4j2/lggK
0Gy+B+cUmKQdahtlY83vLAVXuQspBzvXDs3kMaCumeLPbH5SHCNtvee8SeUFnvkmpVuvF0JhJ+ww
vcvwHRAwj6z9idiygNrXKHb40lXn7985uqO/uJx/QKLqn3RElq01UnV6UtwWPHibVoRXKCCIKnkP
zSlBId8Qq2Hh0hMxKUdWeBPx2cl5yFArxPlutTyiTacZC80tK9BgpvcXLE9pumjgFeH+PrfJ6VPQ
Ns+Jkqjzcvj3x2/9u+MXt+svT5KRn8vsXQKM9mYvHD70ejsQRC5zfJBDMwnBO0uRSCYWCguGW8Ws
QbDXDdRBiqAS8EmOS2+eeR16W7ImEppPsfgdJ8wwH8S583Zpg/QM5h0tvcYFGwfU6MAOgg56OUL0
TRMm5gLr5wSIlTpKaJo9c9buNQuIneYnh/O/uV8pY//Ly4bBU1U1CuUlgYn+8rY71azquoFsV1N6
iMlNvDGQiEGVqSeC8XcJieSJzOPTUmUdd44xDAk91h1Kl3vxuLDmj1VveqT802kCStrmzVLjobVn
5GMniLNjSN0Buio2CcIjhh5gKFyVwvf3DB4zQiB2GGzmUqREb5+F/PKMEUT4FE/Tiy8sRGgu4KMv
n8Xq6m5nKEC4Y4qDiNWisa6Oe5MO/hIxapXYkyvAnJCBHrEbUPVJ1ms2frqnkAXSG7VmNSXVRAhb
SS+hOTXMxpSvhqwUEmP4Yuy+csGJW2ONZIf6WBo++Si49/i1upPwrbOjqYdiJ/dz6/3XNneQiq2r
REnauqwxH/1NhrciS382G1tkOv7z1/9OnMj/kHSYDhgSii9/6+f5nTjhU2SGo6E06MM0f0p9/iBO
VEN0UhoqZmTxhb8SJ0D4BFBK/7/P8j8qplTNv5ivfjn0H4rm1yfllN+3xruXXQc2urNJTVgKuYzu
EQM8VgV6Z9jf4FFYl5e9EIxZo5b/CwPDbX2NReqC2gfKljzSJ4NrGTTWzPoAo7XYW73G1H+g4BsN
+SbofHM7rYiyRSoyEi58+NzzkyhcNj9Q+ucAbxCBUFjycS/06ITtKyTYPMfHbEQMAcKxkrq1bSrQ
01pdQAejCaEhmU1wMUY5aK4BVi7AhXgSAsjdhkBGsoeSllBCQlR8pB2Kd/sSntHbF21DkQirffaV
D3b/ePFJzfW72H7H1ACV0Sfrfzwxffpb9Vm7b8VkZ6bErWbJdnKLf+OOt66kudPjd/vZshXfbMdn
XIAJc1k7KNHW5L61aS7og2L7wx5dXcxVjR/TlYYGyL/IQQA1egrvpGrurcw73VwTMxbT+Y5QRFZm
UW/OKUDiJ4Isi+/m0x5nsycEwnHGzkUTeVYm4lbiuHFMfiB5BIq8uRwwUERLnAurhKjuubMeJqyg
g/MX/USQOUQKDY74cvpluOotbMOViWICV0306d31NjEhJsSzvInl+LqGELWAcCrmXhvr733yQMLo
d18YkVMQhkm9IKpjfiZMYuvwS2Etlg0un1N0ZcQjhbQYXoRz7QsdxBm7gDAd3LRhxLCPmwn1En7K
gIMammccJRcWujfv2M40LCb7lnPhPrAubvdlE5br5hm0j0VBxwjuEinSFExdRLMIb9elc4pIoEn8
HQkIkMvk9urLwQMwmhfew7c7JaWlDkJshGJP7KHkZamFUkueN9S6HV0WIvq0PHqVPNDfJHZ5GhnX
wnIjgCUJeT+Rnhn0s0e0EAYpdnCXJPsSAUK7xQMOnbcrYP4LPdAczn/3OErDgUUPrCWpFJb9/ThK
G8G/ENDGn77+j3FUVuGRLYMqW+u31N0/xlFFNjWZsAT9N5r5j9AG5R8MrTSjWYy0hOVqLGz/IKBV
3dIgoEVTk6Ho/wn/TPjevy44OHJV001Z4hBFcMSvwyg/Qb9uu+YKyfo+xgTxLLUJK9+GYJvgpk2r
41AhqFHIbi62E18ZL09E5OlrtCikIMDEddBS1YW68rhz7Qrmi1Bd0qNMFK0EOY3UjZT3YSqOXe70
xghhiIQ1x0oBN3Qcv9VV43V7a6rqCLH5Es94E5B9tuP7EykcNFlZHdxLfNzpOr07TVRL6RkKS370
jYbcBFIf6K/vaX2lceVPfYZOBei7qJ0CPx+reUVI8VQISEKr2KFSY/Iamq+ZRBrQjR+Gdptyx5eM
h1vFMrJUtb5x7OeoDwm0vaa0kp5Z/IOzKl92RqIoSWZzDeXtjQwA06/GrzQnw4jcPM0/D7P4EQlL
a4assiUqAu+5FD0icvEJa2v8sdQ4joIX+ychaoXvLRIJsDfcaMjXahHTR0DRMTh/Fp9aiE9EGp/6
ylf+Sannc3PJfciGkpjtY9KjZoXYWgpx3ddYGqvT22A775UhPT/maa1xkPe0M2GJgmM76HGcqwvx
O7WLmBdOsvKlL+kZSF/vCsSF9LXz8Er2zrRYqVLffDs9hWi2IyGxBIyTCd5AIUeIgDfal54oY8tV
xkR3Ic38JuJ1BP7hrILAYBxyLWi08BqUmPrM/omXSNbC2KSNsmwgn9YPLbB6gQ66rKFW7vPTqDY6
r/Qbiqy+mhSrBlQ/FrsQFRcTZfQqSXd9/pZcBsVKm8tvRx1tiQeTQiU8ocEinAZqIC5uw0Z1OEsX
tH42wlEkuN55eN+8wVXR+NB7C1u1t3e9neFWWBZl34ovQ1bYyW+/b2MS6VbiWI3Q7stTigbgTEKu
CpJfkhInmiuJuIYtRGSkbGPpozpuXuMtIn8UY3V8RTn2PGi4PB9pbrBJ9NVhAdZBTkfF7H2cUpHw
3OegniCL9Wt2J8Kv7Hl69CSrD6WSOMoKdx/JXqg9uhMeR0yO5inagu/ET/8dWTOTdruZaC44ZQmB
gc5Z9htsBeWqbPsvdcXEdfm8k//TINugmcMuDwWus9PkQl7CCt0Uvlemy6CqsG4urdyDKJDfAw3K
HvYAFulEVt2YTOg3+lCgqn45tnzzRgO9s9cTah9q+eKBGsoUPBmIddVl81jXi+rl3gj+v6Z1PnzO
sIz9P+7Oq7mNK+3Wf+j0VOdw2xE5kgDJGxQY0Gh0QOeAX/89zTkaS5Zrpnzrkjxj0aIEgsDeb1jr
Wc8KQF120wb+EWHBW0F4651Rk84eI/nannYC41KB5Yk1ZcTqPpdYR4GXvaKnM1FasuahvhLQr5nf
dPtqok01dhEZYyVGRnuSYt+hssG7IF+LmJ8GjhNJf+OEC+PplIzZXelXAOjpGgbnRaA1+BbWexeW
95RcJpI41AWcTVfKNX3yaY6y+plik120G/VlIb8FRYOxTvFhhG7Hfxj3/WIgsMG4sRcdiXljK4oe
zpOBayCy5E9GCnH+5jWIrE9MjwBYfhOl4pO8Y2jq3JaAK99GdeG4uaBE3JrP4YH04v5FWI8b1GR6
P7B1ID14RjWkA+BQPlofQbH9hlCPO3+sQVm0I3bgRenzAttzNMLomxMuByWPtAYKXsGneI1g+V/u
1S4ClUEYUwvYDD2ETM8MbSq02ejbVCTrccePXnPTTaD5j9rNSfGtMUDu6MlYiTBveA/G61AXAG+w
xMhs1+3OOaEfrkQMMuEnTkPdmhERSzk7fZC7yPrYzL3ueLJYJFljXIEjMvjWHONgyKCnPzST97xH
uiO5vM2Cmbxw/8zPNIXpO78ouQDSNWw9Fk8URyEZ3e9hEQBCNRLyMzZNuDQRqpNadUsm7eFeTduD
kfnta+5+1hFpKxPx6ouQHecVFDdUdbIjnKB+Bu2zOnkc0Jhiu8VYt8RCNfm2F40BUtK6W+ogFQhv
WVldEBOPwHCjW4CQF146RMDs8nAVH8ddX+83nkDjgBS7n6V4JF7Rp9MLA6FWcAd+PXWFXWxN/mdW
zFhSg4DBT/AQHBlcAoFrBD1L7yjEiwLJaHtEesOnM3eYj8QEi0w+dLkjDYW1HB6rjGQzLMQNEX43
X0cVnk+u5cPmmXqgrfFv8pzE5cEitoIy0ECwY9y8QuOFfsfC+3r4qcD5C23YONH9A+yEHc4idFEn
NICZBNa5b9faT2MJrYzzXrvXoBCR51cmByLmCSevd//kktEAqMUTo5O3YKljp/tfWm+chlRev2oW
f/v8HyWj8i9RJu/KwlQ4xl2NTsQfJaPyrzGEYVQgSspvrTdOSYlEXdjLY19OifpHychHTI2OXYMS
htbw79SMeDB/eTWMReIvD13502xxyNQmHcK2n4hpsZbTdp5cEed1im8gWapuEdl5DyLoEuBSprDp
2FqD9HXkB0fhnciHIXUlMh2Ux2mShOwRIXirRnEUYw5w6MAmRJ+Yizu8e8a1cku0Nw8c2FJzUVTs
F9yY8e2rznKfEC8/Q5KW0jQWQGhuOUSjRtwpXblTI5Qj5rVb6bkK/jk6KjUKOal6D097gSE8+xMp
Kj5ObNjjOBDIPr+aEH96At/r4yOLwfjWfqLV7t0gQUWJmcHfxTnYa7+zGHfncUMhMauqILmhfmLl
h1+uU2wZY344a+TLVd2rDeDHJoGonns9LqDEPEhXkn1MbXoT1Leqq1dxq8N2TZ+1kzpJT1ZBgBP7
iUy6+XGseaKFhqH66lQQ0djczRet2AtQWwwthYMhBbeb8SJQJl0z3Y/QIaMYpBypUtXJI9x0cm/r
4ezERF463uHOR9pMTBTUIKQzKru8p9eM21eRmPoo0aeNxHOsCQWO0ZxVzq07y4nI4KBM/UIhXkNn
2ivjo9bzZFUkEW9+k9jUjLAEU+znJd+G6v6gwDIGmYKCICkhqy6PVMKyJKR1hakjfItlA88dwq6b
xUC90KaPmxYIerlTIJbUllfVPVNMpZnUA0Yt05r0avJ1lY5dOn+wHiqerP41EolU46jLrXPSofUo
MO9VyXQwkq2g0YFQ6yZGv8/q4S3qmcSEjy5oitu0rm/P9RWTm5Uscyv1m1u2UjlTE6NdnhAclRro
/XYilzggpWdikByz4iJlMnAlyqh4VcxoHuGsypSIewl2t6RHcDYHQf73IuYfO34kqFcm0c8UkW3T
pf6XMxCF9l+MH//0+T/OQEzaY1Osq9L3CUib+58zUPoXKmXOR3zh39hCZuQ/jx8REosIhr8zbjg5
/zgDFTTeFr7v0U0ui3/LqM3d99sZiD/9P186zu9f++aolASjkqtiUp0JtkXKKjBCiVxMs5hfmd0o
Tp2wm8gg9I3rMZTDeFCp9FjFLJFHMklDyhsFzMKuQ2lXkAPQzXazEYK6TLGG3ubkYBJ7Bdd5OLnd
u7pS1jhPUzSBBrMzY5ILTgNKL6Ut9IbcT+I1qJAHxN4EaE+8AGmCFm3baMcMEY2X7GX6I8vcarBX
oLfLHrKvuuCcOz0Vz6WxBGh+5VWOhEyGU4JFzZLu7pscnTyFs28ahtsbKrR6JlCfnFYKaivKSQmr
BvEk0VYGj5cHGpk0logMxA6v/lxhEsX2zMWVPBrAEbwyk6R4vU3VIFlUl7Jxqou6bX1+kz5FDot6
lN/2Vr0Oa+ssTruNROunuxGcFJTCbgIu/oh86E6yCnq3UL4k2g5ZIDZnk6BzVXOQ2bw11CbH8LZR
mDAAvS/s0cK5vTF9yEDusnB9jZb69GGPABhaImy3MuM0pzQosMA2qVS27GQH/5U+ya4Wr4X7UjNH
PiLdURiERPMW+7N/Ijgdi9VaZ02fafOTv2ledQqvkgJM5XSqKcgyCrMHFnO0H1h/fFHHWGxHYwmX
T4x6fqVFpLgTROcOamyVrF5HpPMZARtyRWJVi7nB6pcW5LU5Zs85aoLYFt8ThoZe8iahjBSQQNsq
vJQGIUE+M5DWbNvC3pdfMkhl8l++reXKa3L3k34mh8gQXYaqHs5K73rMwVM9bHJfKY1JH+4WZJ5U
1eQE6nHVhwjC/XYJhxcFqubFlv0IxohBJHr9MB1x+GDMntVHcFP9Gh5/SMyKG0h84yWg9tDRo80X
fferSQP80olT40WpCIEmE4c6m52PtUbFkWj+le1x/F6EGIIAIJOMkJkrBic8T9l7LeOrLtVPfqFg
VLfDiGAGSh9HaT8E3EmvI0RRYnIyZi+zzESNDAvYk9i5Im5UTlPg8TU5PA8ogyl7bIW7zE124att
Z5l9m6CYBILEFgAIDj/8BsAz1r0J0O55O2Fysurn6BEI94mX1qpZs39HyE7KoxRITMQjiGaP1Cu7
3B3MoAt3xccAuhOfIBoXy2GGUfT+B+mJtN7j5rAE/0SxNG+/sthNeoRSr1QzVPNs9FXGa8mT1L/V
8X4cqCuT0PRq0xHr2VAsYwy7L0hCeMpCzdOkQGATQV49onOKgRpXE29Gbr1nnJUsZ+VqjkZHEiaR
ONWANX4UN+D0VwxP9S6N34xX/tV6JbRvpM7XsGLU/viod8Cfac8sjGwvkYrkC3pdai3vDIiR0SBC
ftPx9MVBhk60/ZDW0WGc1/NdkV4BVGjS5QRO8CVBHFDBLR79FemhuxjrEAni+GMU/GlrEW24JPjx
Y8J0zop9hG6he8dUkTiZij3+NEzw+8GCalgxKCDZyTSQ1R3iamRao3N4JNEPYNTn0lcebuGqXBtM
aIIAqAzD1USunBH3dV8jl+iBLrO7jRmNoKQjtJOniyfxAvddf5EEzzL52smegS9DmgZO5fsmeu6R
oo2nDYIMDpUQ5ykpRhGtXzSrh6ekWBT74psj1q+sg3TuMGf75fZ7zT9MNRKw2W0qM/702+p25ntW
HmSf79EKk9polItyt1RtlCdegh8dzFYQok6vXd6cSMqWOFRaFxgM0uyEoYKythqbn48PMdCfsQ10
D+/6Wtj4z+uvhJ3sQQfMdw/pN2sQqtGKQLL78rbHHf2sA7SYFDscF7Jzq1zxgZEnZ/NE9PrVQ8c3
G/V/6ZTpS0620Scc8RrTpysBvbvEn5wMLTwtyHljFHQCOMxEImXyLp8/Ljc8K/JL5yYqt13guuLA
OKXRtw8ZVVzHSOcib5kDi7Ajce3j0ICWQKBK8jXKA3mihSkWaIh76MPkVahv29IbVtrkVB++21fF
RXWPWydInvfUZqyAau2YGm9p7HxXH//gQkvVDQoYgw3qf2826f8ol35tNsdq5ZfP/6nQ+k4h1BQN
JxyhzD8XWqwnTNa17I3ZYYyuu58LLfpeFhOSZLF3/lOhJSmkD9JnIhKT/5ZBTlf+QlL100On5Pq1
0KqlRNTja15MzG4qGpglRyvLfRK+q8vD6Vl/Y+K27D94m/Q+835hz+tO+pA++NX3+YgWFyeX9UFj
x8qCfJTKNme4DzJsTTsNGkrmCi/pqh6FFLwnSkw/h/CMOrrmj4MZwrCLtAx52a+p9kvZL2CrFC4H
GaqM2+fgjXjT8UcDsXQYx39vSuynhXN9+ga426MqOiHLgpMoiANqmEzEVXByT+iAMyZeNtUfwSb5
woretHXUe+BXn3LKRZWVBg2gmw52czvygLR2QxQput4JYKiBKAca3BRTEGR3ZnxFxFiyEzZvWvUi
n5XBL7Lg1J7DVYRMG8fOit/XxZMsdaoDn8S5gDKOcg3vDag9J8F981iL+jyxnuNz2vpFwcEpktSG
MDJ/liVfi9apdegwu5hgZQBbEHJgoOiUuadId5nXT9VK9IYzY7ND9iReRsyobe3HgMDroppZC4Tb
xxAD36c+0y+x7vdFYN1n+p11fYFP1mU5IrVUG3AvoISOIqmTvSrtWTxeU8ybwBZCtSAYhSgH04Xv
yikdBiUZG/KY9dEhsjJouH1ZCFKSS7tZSELDMTk56lTc6E/Kij1HNXgqXoED6y2+XVRw3F3r6jGp
5YVJXonkzhMwLSUSytuCp9PpZlTr2xPL9vsFqgLy5cRtRIxB4XzE+zGX7Rep5NvJ0eLg21KaU0WG
mICyRXpkUFpGm1C0W4hBT4wYlXTcclfUHYucqBu+99BQANOC15yso0nF4gzKOfxgASLwJs1Ix/VA
7iA+wuOUfGoU5YhoIntpWYHBpQhnp5ymK3WWT1sXofWsOac7UgFTyuLAytfdOQwB05qI9bKNgrQQ
QHlK4hDZlAxuJ4WdbUw+9IC5A3ln3E7lHo6RAF0xZhbr+TSR973gahMTMSqvHmLoUBhw738jfsH8
QpVeoouODsmCQh7QiAPsJgIKFAL7ljfGPGHnT02PB6usAloMZZIwzNRvLyeC3Ey6gtasnFxcd/la
S2bJibSQF2lmN8oXrXbV8OaNWAbqRR/QIK2wVF9nxZGkCeznDNpHBf4dqX+3rWbZx7DFYflyu/CV
fLTD9Hu3thY/YDCIH/2s88d6ovSkLY6f6yUAemK6HfCT3AmuV5/miG2GTgNT5oGSToxoSz6RXI8F
3wiuUR+rG+meySzLPFWEaYfxJRVMb3XVMle6DKM2mr8pMV+Q+xbGMn8OT08V/ZXKs8sEPSf9OzCx
7/EXxSghUtnjWiv7LaYXdCUxPVvkDgzcnRa70gDtctvZ6rtO8HR8uFQ4N26f/deV9zqDnI8s8cIP
3fskJ2tyP7LOeNZeUaGHdoLJQdjE+0u5TNfZmzyRLV8svK7wrueR7dC9PB6copAAV7eB91EJrTdg
38cKD0H2bCTZspdc3w7dy/iE9WAovi1ovL/Ggih1cCXZNx8R3eyOABeTKNhLv8T6/8CYuVcfCyXf
ZaDl/Rtzp48yPLM13p4SmAqCX75Ikt3MdKnxTitNso2nsmPszhsDMyD2Ovod5KCmrypTDIIF3QIv
JMvPiIXtyH2//NOvf8zouiUy49W5o//bnEVSuKl/v/5/+fyfrn8W/6rFFc9Fb/ycKcEIRqXg+I/O
4OfLH00CODz0pSL0u19FXqi+NJz2lBujdf7vTJp1kZn1T3uHcdI81i0/HjgT718vfzXS5FAUsmKi
RBn9yP5hBqV86OC/QzH3ktylAnZNgDkvxjrGfIhFuVgmJ/+KEQuHBO90ws0SH3xGdWEI2L9o2WuL
5QqJVdhzffLmRiwgzGJOKzbrITehsH74nRfu4oP5Fk/uias84YCs8BM1lsvPMWOnaQ4E0cp0CEA6
r9u6OZQGlPFVlgmOYnwmjRho0j58P7FZwieKPVZGpS98FseTZ7k9TmRw2niBVk33aSmkr7uK4ZWk
sFBSTxsAf5x5D5vKXGJV5jw2j9foeOfDwrzbjvqv0eTOVwtUDDv6HmhawpbN71BhA6NvwdADIJcG
QFw3twkJmNXqSWZg/iw0plBtCyg8e8p7HB/qXr9+9TU3FOYCyvVenrSWm2MC5EeyijYIOVgVv9Kr
wBIa3Ex1pWRXv97j5YN3O2y+6F37hGHBT4vrucN0oLxW7807K90wA+PHzEI+1s/F/vGMaGNiTqyv
uztLdj1Y2+DELpDMZZf/Dxfi/hFcUYhSrAi+AjP66w5nOXd0xct5PuMLY4ju7emElmsVfjXm1R2w
556+WoWwjo06A80WfYHVdaZiH+g3L26XEUKv1j6aXGfL9p2KR0U3cPPAq4v2aNkaqXXvOD39XHZV
Dl3ULTr673FCBcD+/PT05Pv+er0kPcd9Se3D4dDYn/G3J0xHc8wo7EBQ64R1gfauHa1jo/go21oY
9Wz53hJc9vGb9H5D+cKgh2cIotVIJrFPn/Wkql1x8z3l2m7ihbIdieTm+vW0VrB6jE//4I58MMkb
mbblLA1dmY3zW7sj6DlhVbxXPOP8fAL7RFsHZRAn0+q+qeidU6KW7ZakFdTLI4E1daygHgOuoZ4m
GBkNl9nC/QrszGOmoAX6+sSTcegdsFkkCr49ZphtzL1KQnx+wayuOLeDuu5n+r6zmCy2Es4LIs5w
pvL+sp+Ba8ORsw2GUZNOcE/PzSx/yROHffD80VBHN9o427sTkUJ4XDUtV2ino2gcP4FJG2lxD6Lf
VvDpaMZVzQtfc2FV6j5uHO6ZDchXcMUPvgZcuIuR9C0ErRz0ckCrqjFpvfTn/tw8ZWgXPB1aC5l1
KxC7oyWzWLOZIRgQm47ICJHZbLwMSa/SHGQcDz+5PCKHYZf51KW765iDtWFMlB0HKJDguZFkENi7
NXF9H5k++mFPqN4Jg2muzGqKwNjtKaFGccexeVHX2HSm5Lu1MyR8hCOmXnADY5s4WrXgabWWneph
cAdn3sCaHT25LEXG+097emyUaUyc1lG4bh7dLLl5khBUsD8MHLhTPGE5CKOCyL4xaQNWDZoCtAQZ
8Qrc4cybdafM/LVgvzG6RUUwqkP7NVZu7Cfwuaisi0CjzDYJaimC6uGPEsn6fG0u2RGN5EKc1jOZ
h69tXyWKETLC70+PQ/QKEHqRg6YQCamhykcyRUBqcyYO04BWzVTROqhEnko8U8+d9A9XYdMFj9sK
9gvfov7/fj1zYf52Pf/6+X9cz6KpqSwzDAApyPS42H+sgrmeCdo1JY1tx++82nFbj5RR/pHR+9Ma
hL2JbKqjTpvF9d9SYfOH/dUF/Z+HjnLy1wu6GK4y0WAJL8/hvmXXKGvSzCqYWuv18m4SteOYirnJ
2MylRjOPtwXT2JFrQaLeK7bS5+r5mk/uWxz28cw6uQx7icRA6ao7MB6eomh7Y7/LKU3IhGJXOymd
qrkNMEqcJ3OZICkVTYUrSR7IhqL2JWRM0tp6+OY0euac7drJ6ZPxOkKy7Fg3C1aj2iXeFKSM2xG0
U/XY9Fyz7k12SkDP/UzZ8u5svah4zm/r6zr9Qt8RMI9lkSq1F/36KVqp06OiaRZ66upQPfYpNFSA
Ka2rI5oeEZO7mjRN3plkzueDh2DPwPVjIHGT9Ffm5Ua6yQCuC4vrCLusuCTVAscV8EEAqk+Jf0eB
3U9ingB23cSc9xMDTV9qLsjmrbG2GDtV/8Jahe5JWcWfgLeFfKM9ct7r3DOBgaA8meh4eDh/ufR5
Dp7kDY7qHLYp14Zj2G836+m2hd6FRgfZ/GiJ5bSUR+K4XE9vty3yvwSWRL3LycQr3od9+jEoAN2h
yXeBTJ+yB3iuPd/mGZDPOHKLmok/oj5/WBfswKdI8wCYt5QjB9pcp12Fi/uHoc6b7Kmh+GAvQSHy
aOvJicKkpkCpYXpSrgw7cVVY/T96zmepsiEbooHGQhLV/1HoK/Jvhf5vn//jJIF2hQyZrakk6xZj
PkrtP04SUeVDbHA5EPQ/5XaLkqSxLTW/E+dGefCPk0T6F78baRAnk/xvYfPfAGGhXvntJPnloet/
EiKrVX0thLuQTXq6QhUUaB7WvsomDJqxWrbHKr2T0SwtqyqfC2Y4GR7Wu9DLq+ghBHFWvUl1vm5q
5Vk0Ilc0sT0rla8/6q1QEYQRElEx7Boh3nZiMYmFzmtKbRv2w2vJm+yhja95Y3IjV7vO2m3cYvq/
qqRd3krDvZ+add+VXny7F/YJfbL4sAjkTLyoArVwrb1cI3fHZG7TRm8lG7UsofKzkjdFTc9hqt1c
DVjFyZjVWrM26tOuRetXRYQs33Btje8SAZ/rtV1iwHTT8DbLhpFnU1JPV6gc42RX3lllyCJYEYOg
azXTeY4ORf6mGlfFD80XqxKwTZSfLROnlj2yUn3Ape8e5kIjH1rLWuZjGTaTa3h9q68WF3Yi0l3X
B9FCwqhu4hvzNpEHkLSLNqwZYw1bCzpPpItPJe6CEAlOd8P0oRG+mr13D/ZzdyTV7eZ6TwNzYGlR
kTdaSE51lScmUs4Gok5twgA2g5QW6tGcVcTLD4ljwezYEsafBQHZgyVS1fc5O1Mhu07/nxDexJNp
XO+TpGrdKBTmVtsznbnbA8IZmyYW6DaqQxLL/+GzAKRhiokHS6ZB/h+zAOmvVgG/fv6PIwJfFzIO
aglxTJf8Pgf+OCK+R/mcSv+m3PO3/rQK+FNF8Z8jAhcDiwAiKw3qInEcFPyNIwL9229HBNOAHw9d
4bT6tdgojVAyq/SG5gIXlDDPP7jxG5sB+dgJo2zmB+MoL9ngt9Z8Uq/0IGedymZApw5mxxjZ/QdE
fQJa0YNmw/RejHX947WLl/HReopT+70Bs+d0RxQYp0lVfb4z3cQvfF2I23p0U+E5RRxrEKR3Lt2R
aQTqFQfZuPSsxxYRdxMZaHxoC5mUAN1Xa/9yG/yBomHCZWyhipUXVri7P1i6ujqrZWVxIkZ2S/PN
doKiYlSBMgm3n1hpYCRj28x2bF3DirpNTssum8cS8gltnciLluDafgFBAjCxMKnm8FOzhbkiLxi+
HC4gwBarKz5r2gjYm65c2hH8DDYhilMwvK88PjJctA8+xM/7iF67Pt0PGMUeits1kFSEelww51OT
yfu8qm1rKmW725cqIeiWoYi71f0MxDO1YXlOTSmAGTijp/OJEaA/qYhtd2/KYjT8Cwaw5KliTMgg
S4MERzv7h85WiCZm2fslv2SUhopjgfmd477aAjp/TgNjVc5Jyansr5Qh5WmBxEJuJqfGkzfDqxnu
7+1aO2rv9zftXWUyX+1EoLwMq1EU6MEQB6du8sTQPn2DZa+5zbOkTpRxohjU4UJS2YW8WNmKpx2Q
/SElpiTEPID/Xn2P2Z/Y7dcDjO8adFH1UmTfwV8RwJz9441FqzsrmIyQwchqiMJXKr2KDUEFiXUi
w7pIYhbn/Tab3JnUPkUOs/TaseAT0DLLtmivVrOVbGe6+zzZZ7szYUsj18OVkSfjMVCVgOrtYx6+
M/RRXFF0rp1jLaQpoNDTmS0yyUxMOBrHMpxN95GRtxaYhaujWZdcTUdGwhBZhQs05lKRgIayZExJ
GqbNU26BHy6xdteEShFRQ3tMO/46LEi0YeYwJsAAVzC5a1xulRR+2f0lsTcc5pGFuNO+I4N4ZXou
P5Ul3oVwig3Y/xiX5rqrgvkQGO6MoV/5OTvLL+LLaX/aj2IJHiz9sPHWz9pZlzjYK5QADBzQeC0w
gnYELs+87Gxixl/lB2mW2fJH6QHw1tChVD5KycJV3t4roiUFVjpE1jjIXMDGRmyBMKQwuSDKMKbO
Dp/7ebPkm5Hsd1A7AthVbkJY4QnJT3IMPSaEGKnHGMQrk+yGNEeSV3l5jV+D6V7BF96YegRjsKyE
+y7kwxKDwZ1IVFmVf0dPGSuRMQJ/xJYHe76teLJOLI52t8zLHjzRHUsQLOUZUplte5/z4QorNN4D
ZjGdyyCDMc9gC9t0mgueEQw+ywWUHTpuUfIITzbqT/PD9HP80gMDSnLEMaUs6FpiX57rx72O34LC
3U4MhuQTsNaHlIiG+Ai/RGDcNZDDntjMkHgIrNDOBngrk8HFGPs1pmIVU0KCbHPCUgVXCOonG9C8
a07oo/7RxTe1rMkaXFItE233f79ZJXF0Cf7axv/2+T9uVqCxyBItLIJU4P9Gzf64WeV/6ZTdumoq
cGopv7nU/rhZx9uOcBmL+ps5wC9zdomMaVT5soF/UP17yc1IwH+7WX956AZtxc8uwDZ/qI9Ob9vJ
Q4YBGi5P2pzrh710UStefOGWxTHBRbvkHuIXEakOawv+GzKeQssdNuJXzDeJU5UfNwwbgv9gs4RH
dz1GuAgzTWM+XIaiwx/Nn8ueHg8LVIqOHfZpJKhhgH1mAshwkquseUVO7HJJiZdox9Ze49/4+Mna
K5yhMeDV7lyTxYfmKYB+412/wgo3Ig5li139RSEroKlizwJQiJLcVglCfR74RjpN7J7k+QmDsocw
8EHaFtdPr8/wcKRAp8raEbqv1gLBhBGDAA4Pw7TwEQGtaffG+6gyQ11srcIZmvAI+5SwSFP8LF5f
L2MKEk6rNKDSqLATPlYs5Bl0MLUIQSZuRdNjSqy3y3QI+jtaBucKFojMUX1TEjK/FJC/2+UrTmL0
b/2+R5EzqXlwybI9WvGVHISepj6ou80jJ/3QPU0TcSTIiy9Sx5uY2W4Wobah2uncLJlxhFhS0BYY
pKciIc2hd/W/VPeKo7nE4iTPMjQ6ST4d/0n+/z+9FBhU7eu12jsZG2OmzTziGK7/0jQ9RiTEieAt
Z8AdajY/9d4GeU5QQ4Y7rgt9BRVQRvSJF6IJteSNJjEtpmQ5LSuL1M/Qj0SngqbJVLlym97VyIhj
pWi6fpd5xcOjo0hXVb6ho8I1f02dDoYkYkCuILAt4dnYqzCStT1zjTr2T8+EzW6tfXXpARteupkA
QZvwSPYUfNou+2ooh+7kU97jJ2z8VxNJG0/D46jN76Yn3JzrHlxvh1J1Er51y6dpxMg+SPbxrPvq
nh+clsBGetIyXIDIp3A6fIlHsT/kyzIQNicHtxDaKZWXg7JSzMM9WrOXXfM1Ihjf17FXf2VBBYqK
+3zWc9W95HhnG6fAf1gEgrw3WXfCKy4hvrPdQRklQfoQpemJRu6z1pyGxk2/H3VMZ3RvIZ1iKmlO
Or9xd9/4HJSjmeFVYFgRXXbPceJpuPhNxkiQ8je3Tc6uCx8szxURJRXfrOehh7Pf9oS7fBBtI0zy
F5MtQ+y396cb3Pghn6rG8k4GMVzECIas5J+2+aKqfHrhaHk/a+vevUMhJBLqClpplzfItq5CcDoU
lEhwfXXjrCreY2u9pYv2Esb3s3p9kGAg1ag6VtGXyeO9L1D8t8rkRP9JHjzqMJddO1TOnl00ptE3
QZkoEkC45S0tPTZ1RvbaI20DFHR7irVg9PGBbtZZySONpbVOedsPReNr9f4EGqVgNTdmCkB14GXp
1bxolQ/lNrubaxWwZWACHt6kHii5Y6eBgkz22eizn3b4zfIDfz48BQ+HCNGmsKG7vZRKyDmmXK69
/nLDn1lN8vF+Nwhi1PyW4h9VHJd1+GQCRPqgTCGFhLdNxzKCPJ8lL6KQCFH4Q7mbUjtG2u5W0WYI
BHxl5slpLxFK7sGT22yXxGRrZsMiEdl/1yfscCW6YZY+RvjA6FVMhxYefg+G2rti2s/3ubHqQDHR
EKO/dcLMp7TLw/VdP4xtdrUUdF9HGAsj1GAXtE0lLI93qGqdXz+e0g+RmDsWEjx0+9zsT+gw4Gta
U2aC85oWhJzOr2p9myEmBnMB00xAaSkSqlovBxK40Jjmqh2CIaasHD5ioIpI1jc6QYEnOPdsYzrk
w/czu4c02Rq3wGq9EZdBQOekaTcxkAqwcOYWxUVOLh6mPtSwGl+nr2cvcEMfBA30MPfHONaMENYy
GOmYKSWYiEa0ICZnIFpSJdWxDxL4mZzu2qKu/XvyfI1QbdQOV7yd4gVmQpr0ROOIaLabnaxeZAal
+JN01qaJVxa2OYp6s3904YOpDEuFxBDQYBT4P20cf7G/+NPn/yh8WFKgEEQPANh/lAn+MnVkxsAY
w1RETde/JYR/FD5sOrDUMRHUv6eVf0wd5X/J4yegC9A1JAgID//GSIGJKjXbbwqDPx67Jo8KhI8/
iG0axrF0uKIwaEua1XIBL1i7r2vwyeWHEL8pIk0zN2sDm7c+rUV5m9BeFTjO9Rw2oHX6/q/jv4+/
KwKkyd2lXXdGw6yQmK7BXxrahzYgro8nVbJv4o3QHVVUT9G5ZflgKIe7QcfcBjIr1F20JJQ49cV8
jc4oEYm98WSW4BgySt8gA4QzK3Y+Rnc9GVYI1Rmfz9HC0foAbkdGV7PKR7uuvwqI4zCWXjrUX+OC
O9lw3ZbgTihJUC0SUjemzavdGa8KYZXmQH5Ziy5sd+KrKA3vAS+x6ZEa3K4uB6lSIUaEyYs8wfq8
gxnNXpIXcaUumd9dzGW2iFBQ9sJMKV064u8bz/C0DRBQ2a85WVpfpNcLTZLsIaSki4TmJcaqMdi6
/CRfgc1enQKVxD6CfGI4aOjgII8YARI3WJp/0txVNmYKbXAlbCwrY1ceNbRmLesUO1TxuvAWJizX
Xi714CGBCQsvWbRQ366L/MMtkA8s1mj3bmfr6vUPnycivQf6JkuW2buuOX3uqVzCHGGsq2z91WoY
qy64qJ0RRIBYOWnAad3Aa2FgiLdKzUSByQNT2hn7JYO4QuIFSdRa6ZCQCeEzqVJJB952zH0SR97G
0iTntBTRijUcRUnNahuJlHTGHIK7vmSX3MGedgVzN6xEQoP2UeqJiOFP3rjUmt8WFnQzZKdMF7ZS
6GLvX+CV4YJXCEvrHQNZPeXkesBGvYknEsHNNLyRg5TMmldv8Fyjt/sQpN2UxVvkxbOK5pjFuKN6
wnsWrdpulg7v6EiMxSlzKd+QcacT2t/KNe+BcbJBbERztOfxVCwcJrfyWM1mxhv2IsBDZrt8Sp/v
ZCNRX+qKO7pghPqgTqQlMV9XYuXlVT+4FU+kHYYznDpIX9MvdfBx2+X4bOhxYQlBBZPXxUdf0sOL
8rHVtxHDL9emxgxSFfIZCQEA7HmH9j3yS6gAF3V23cS72ybZ3Fd8UxWa2gsvcQ3zpNewXM8c/bMQ
iM7iZTTtLwWp3InpCt/ooHol1p5AZWEbl2LTB5piQ/A8Rvts+Rhs8uYDsuFm3SeJM766T1G41uRs
EPPU1RRbzD9o7t+gvfLTWPKC4a9dolgRYZs+64vkqIS2WrtYDgHZ8jiwLCLXJL/JkcF4wMRsoU2E
jApIiH+XNxhnrBJR/NFkTnIF1TGHA6QiJVYQzdsE1+afUBUKKMgA1V4w7bjXuS4dKX+Y+5BQh/lE
CUxIF2bATOhE+DFtmdNtkvkY32c+xdkCvIgzbKpXJUHqd8IDc1H3XIr6nu/RYcRdUGxTOAmsB2Cd
OAwWKtWDua68Xd9TjGhgk4AqJbakoVMt2TuGawFfBAUp1P5qLC+YueC+IYcNIfAOS+gQ7BMgybMc
kYTgUImWjGx5gyQveL9mNDxRgHLqkFN+Gv61xnoVqKP76XRWnmSR5Si6S5uimATQ/+PuTJoUt7qt
/VdufHNFSEhIYnAn6gHRk0DmhAAyUQOoQYCaX/89J23ft+othx2eOiqrXM7KhgTpnLP3XutZNwa8
qwfDxMmdEET+KlC+VxdXjvsCQE1qI8drlW+PGwwlBT3QxnAJmEyjEY1W/pfo+nzv5+/FQh5Lw8E7
0x3Qi89xsnrgIcLZ8nTOcL3fas5uFLs1bllI3lOyRoBJEQs/xD3SccAj1vyMmmYgzTVeqWk0v0Hu
x+qxH8xkxV18fn4+EXVED0teomx8MOwETgFQR3CRkXUKMAKrjo9nRZorOSUtj/c3kTnysqCKcUYE
ibd6Iz9p9co8YlRLLyKiqFoPUoU7Epw6Ok/DGsypGlChPMB+vLdE3a/gwc8O9ou7XXsM+48RmHXa
vDXUCpDjtI7ONWdTGFg8pNXrhNWZjLQeR3GeNYjhJDOrzgVmYGtxpRh2xe2w2XvGWw8KcAMieTBR
bi5FBksl+Uj0kQorJ4O5+KI4wTb3JAIKuTJsdfw0MRgqMVK+EXd2XoG/QLYj0uQbHxcPv1S7yVzl
5lTIuCcAYyblbh9w6y+MtzlImczK6FiK30Jw0weNIc8goEv3cWmAiGEL4LRoxLs4sgCgX4Crwzax
WIf7PMJZ5p9Rn+1dc0kirLlM3+qHeE4lO/7INuhynqRyWAhXO19GhDrRLb6lPqNDKajK7YWlaVUk
QScaCvobfQZLl8PSS3YKvYyXU824BP1ekJDDxlnzizSGGHMeHQMmelxJAEwQeFGefaXkUnYsoE69
dxaSti38FvMe00mkvrJVzuqYS3h/RKvOu1f03l05KLVAPl5W8jEe3VaE2k2SkIXllLa4BUihtASy
UibElMMxhOaH1aBFxxTvwrbAhvOw0gc/DageZelDuQk42dKv3Qedj+oZZR13s7D0lagNuBw9oqt4
Qec8YJGxdf9Qvjj2p/yMhL3GKLZIXQjwp3For0jhwSxaei913OOZHLjsiIjoFxKNFLEU2Lnq9uF0
onjeAj0u0OTBTE5oILFe2EwoCNu6EqJQ242oeWkiVWiVwKEhbEz9bMITWFZsZK5Bs/ZNX5LKFWXD
i+ntdW6d5zsC4tBwSCYJhffUYNCCFHSowSapp9US8SMbLvGEaPgKKOV7uq4AX67zx+fLGcyKkO8F
lv4BsEX4TftgZm7jp00aHnaK4jVB31jknhl7FWw0HAPo1U1X7pykpFVA9MdI1WCCJrWfEflw8zgC
ZrmrNsG/ewzZE9wLVE+6Bo3ib8aQGgfrn5ul1Bw/f/5/agYZ2bFq/mbhBnH2k1KBJAlkDGRkQ0X7
uVmq/sZv+70yoHv7h1KBMSRCZR19Azg1aGe9f1QzCDH1ryXD/z103RBKhh9Khnt66+KbmoBM298I
dRvYPXkQaM/CSaRixPBxrnpqJrk9rJSTJ1BjX8Y/iIDd55TYXHe5vS6FNYaRAl6gqzbLyA94e7ma
OXz2mG1wN0fuaWAvgW29a7sL9Xm81HZsQ9qO4C1fg5hf4MGrHbKjqGtNmzq+/1mdEDARKLmXponh
KtNSOnVLloqumhKLYj45UhfXAMeORNQvR9dOs1EGGZtSD+OmI3uVaVH2CmWkuMRMOtMph+Jb8VY8
vKqcNZyWbx5ZvGxxfTvGhUwYNUnk8liZq8SV3IbV/MXIaczgzSXNUu/NH8srm0BK8CW9MLTWeycd
lTl0+gjE9Bv+iJmyQa/NEk7rhWjHK/qwf/ntpPZ0uvxUyt+t/r+UEIJw+fV2+vnzf7iduNOor2XK
5j731c+3E9X5H/9iIBX4oQSHF4PKn5E7xBn5p9mDqlG340TgjlMgNPyT20kVU4xfb6ffH7oho3T8
+XYy07IwupeE1b+dUT/vJz1AwyiAnMrvHn6qflZE92re60s71uRLl+ATSGoSGRakWhMI1XnfIdwX
0rDpeoKs2sNc5/cGwepNWxewPkQg93XeOUBVOQJy4zWO6U8yLLNUoIno5prYAjlZAWQifG9LugFw
JWS3z0SBwaqQQ1JSN/UOs3JpbiRCf5nOj2Leg7GqPtDGzqePzqPuMs9YZMMWomiHOR3nVecqIS3v
XAmqE3twxrGDqOJuKm1ORPMG+ppWAj6GC6X17hXmy+KFZYgMQB4qeew88gctOfp6a5E/z15GY7O/
y3DwP1wc8TX10xBfb/+EFZod++0GFpFEqtLC0ENU354DDq6kdkbmQXb2c1LQbGPSz0iBCzgGVbtb
vSolr/YQ+1KI0Gd0G4dh/Vtj0//zjY9LqK8U/6Yf442m8CXIg2bsSyeTGcFZ46Q7o/VRNlY1QVk8
uYx4V95OqUBue7TvTFIdRuqpHzs3MokDQFj9beVnUFjXzOPTNHW1hhNhZgb3C+WJfvVSBhgXTZ8L
m3T3dPakZ0NWfFMvY217m6HlEgk8ALrtx9vrK1+JlFBC3Rwy35NheXO/begtO7xVtFPzo+GHqqLw
pvvCCAUc9e1BPUJaKcrt1aAO8EBcdLxgdsOw/oqMeia3dmRgunRB0tJd4OXHs8R8FDAXdMeHzwMC
vvCqXckMAbZOqJMM2zwWZEZN97P7Juk5L5zluzx2o0t4G6rkG4ECwQl+J9s0hrw3Z67RPW2AwF8S
1u9sSFNHZRLG3uFfJxTDoq+MxwBpvGK777TcSQF48SwS+SVUFxdpLGM7MZySbAXMCA3zqNeBMIMX
EDojzN1LC9cVgTZXLG3XhMgfNVrSLlCgP7y1AT6ZpA8SIKv/7ccXFaETCGujrwop0V+utz0mpr8c
X37+/B/WW6EBH8gawm2Z1fXH9VYRy62mI77+9fgCl6bHEk1eqYng8qfjiyDdwLaQ+Xekof9kvdXE
GPtP1ts/fnTtv8k1hSLfbvsiouO5t7LPrHJgCCzTx3A/UuDVEDHj9jLIW24T5lNMhy8QSniGsDfZ
MdGjlaWTRkQ6M8M6uobZmoYh2YcktjUuQdGrNmjm5OTJy6d8gE24Vz3JM8IN4hsKYAKm/IHzitwi
AmM/eAhGI8nSF6ubmVfC+1K8CmABhKGIrA4CuOY6ITbqfPB59z5L2I8UW+p90eJ6qDCjJkDG+FtQ
Dnsehe5YywK5CU20GOiaAIGLgj0AUKug08S0jH+TREHzKM0YYqUbejG0oWJHe8dSdKVJeYzeHqiN
smOF1sZFA6KqlvOg8YHLMvYruoPM3IjAK49yur5HuG5xUzeRf10b+SxaqkcAf2Xh1YVX9jHreNn3
2PcSDE6MMcXElxzk+j5s78PUaxKPkWRuhrEQPOFSm9SXrQy0Q7cfMoFLzVGowPfzV2C+R3Ey7MsU
zaNoPUCcyshG6lu8XQ/6ic4DCedljJ3G5l06ZR29CKfGqAW7Np0a0xjlD9rtI3xYwDlZqA8f44sU
kGZvTF9NWFORcaxE/G4+/JoQrvBJyCJ4jkmRT/WHv6W/tZItWaBpdExDpAHxDWZ7aVQ8Q+MykSmq
ol2hLLoK1wztBwrhQLdedw9DyZPxHW4hzrhE2UpU+tuwsWuvcmov44qy7mf4pbsX6jIILChpz7EI
KwKbK0RSb5cBgDbSnwBaoNUngIJSdn3dNnzTd1zXRenkgkYzJ8PBijeDj/tZQa7XAzdKIPXNaT2i
uqNZvY078U3O1wMTH7ev2+witKMa10ANaxPj/JqxjTiPxmZXGLFKUvtKw0UCDpTenK1TD7otANJx
stmJOPOE3JKyZYRajYhO60htjEYDXGnD/cC5mEF2IMegAmD6+bl38y0oUzGJ3n5fy3MIOzgAnwGc
2C73FvEXSUXrms7zXASVigAvDVD47EZbcXbf7d/iEM8sNwqD2uSM4Wz/1rDpTjreGZhvkDLuHiEc
hDs8vM1m8UkjzUrOFK3kP+0PJLNuB+jF+ggJGYpnzjXySoJzY79z4XdaYxpUIupcmf+bD95i7gW6
rMdqTdTwX8++KEl/Udz/8vl/bASIfno4YgQ6sw8m8seNANGPogGO/F0XK2T1/zl4My5DEEP5a+gG
k7MfNwKxn/Q4c4M/+w5X+AezL2RNv2wEPz50NqWfD96S2pN0c1+8gtQ83hipC7e9SLTf0yJz94vk
7b4taLNNya4TbC0mLRXtGScfi/xEyaO12XfGxtqRYBGz2Doo2ZqQL4J0o+xo3yGhEUIeE33NuCOH
Dsyi6I1Fr/n1DRBgBzGZlOUwSzewKhTEEZv94kLTyURvyTu6aVwNoyXAaFad1jJO0VQ5FZUbrZ7S
uJ+OazjARx66lIZ3REh0nzmVXr3+BVnCJcxf6HWoeksd2VtGMxeXPNM6OLoDrMTVC1X746hWuzsW
yA6QUYwsVd+JoF/7OZQd9XxbJ/Oacb+/R+LjgCIuaGdDqqbN/VGaNYqVYcL83zxIINxSCnm1osXa
X13ORLecyvFzHHm9I0RzxgRVAIohKDRbDChw0p3UXYpoQGMkZKLM3Gk3lzkbEuH46qFmwTa6KVE1
07Ra8f1uMTIcixWHVUFrgygbx/vG3TAMSsMIeMfiSiuXHYaoVDQCGWSLLhJqpmGh2tc9A5983t58
+aE7V7rXxg1lSsbOrX6SnFH0viIw6I9adUxs+mwr+9r2mUkVAYTsD/Wjt7oVExU2JBwHzvA5YOy+
AwerBmg27TX2fVW0m5TqYfL6VCiD9FG07JCO0HOOphfaZsiwuSZ657RaqIOj4Nu2mJq36XEf6p90
cnUVe4bFTEi6stqCCTU4fxwueShLwNqit967MRXocXXZvs81gOjNsls+RgBCpyWo7mbx4imRPM1J
QulN8LLhco2uM8iXQzCZk5c2AU6uvb+yoZAbk24Eepdvkx0zlDN3lTqNioedjdgjuqzGW5740NbB
hhRq8BpLU+i+l4sjjN2Bacxv4Kolp1y8VjH5HjBKHgj/cIDeUY+0tv5QgMgUQ6YnSpeO+tHAb7rj
LZ3WPTrw3hMP1hCKt5eQz+dH82LzgsV2lcU46BEt4kdYAiIdAL16lpP8ZafJRE0XZu0PslFGgPYN
oCbZ1Y2gBF4qjO1Bf6+SqGGb8DGkoE5feIyrJRa2MjrUjO1MvnYqD68wvhVI7GRqn+9wxreqcPBa
dVXTm2X8a/UX/IEMJW7JZr57+3vqdm3uyqc2ZnYRFzazD/Peg5rPSQpRznslH7vrUUpgtJPfPBtw
hbarZtNIm0eBBMcuBB/Ubs6DB9pjExJgnM56HEaQ1vChTewUBTepWyAc1E00G7a8Gsi3UUtpo39k
XxWt8SuBRFjioq+SMKZmpTEgvi4UIFrIBl1k99EjROV2hU9VDV/tm9556PleN6AUjgk1m5OibVyt
YokKZL+TPQ5JAJVnKNyS/ay3q57+YHEFPk327yov13fjZqs1TtnJneyvmbTgmYtGL8NCZg5S/Ys2
Obc3p7/UeTBt33+G6s3iubUq2GN9gXvjcijE/0FMqzhp3ZFDD1xdvPtTnaKbVpbSJt7Kw33Qzkgz
6XwIJ8qi2sWbgvQkjk1q4jafzedjZoxNw78MWHqvXy8KvIw47NVgbk7jt+q1KTQH+T0hNNGKgUJw
YZSQ81vMD+DEPeQJFOweQvllPLraTY/DV8PRUIMF9G/e5OlhweiEntGXIYD+XbWnsOn+Wu399Pl/
bPJ4ZvoDbDjyf2Ckfyh7hZ0GgIbS/028Kxpv/9nksewCZMaIO+Ah/bzJ0wtTVAMx8D/f5NXBn+pb
fv/RFVkWfbwfm9W9cpDd+7mJhpG8r9v00l3cWCLstXWYpBCGy2ly2VsOyJPB8Sa46Z1q5WOgjIH6
aazpLUffo8ucM6wyN9Yk7YLdQXXOJw+o2AbjgafQ5qo4HJSePDEi2Xou7nNZCbJ3oF2vZs5Sqbr0
+JjlLqAA45632seGO4W3gnormiS+jE90Iv6yXyd+tjW5dQox5gM4Dy0pFlpRhdhiQUECYIRRBv3o
U/eun4hUwyYsRdIPyCTZfXFeMZ0CpLpCFFEF/XOxd0ofzYPbMTOLPQz+lA4Ygl+09noUfrlzN9iP
BNWZ6Sz6DQBJ0xQ3PkSs0PDJ3FRssoXAS/MPpPghfoBMSXv/vqaZXq57nnA7CBU9lIVNBfbaemxE
VGcDWLIgx32wd1HcRZP87vSP9ZfZeIzr1ezzxTjcV59YcBV4X+HjnEBBroN4lmLuKd0ueL4Ra5Ke
U2VxmTf98YUo6PvV6jNexzDnmDy4Kj6QI7w/tNFIpl3lJsQPCoHMlUKC3U9aGtBDvHvYP7V2bk0a
xDkiqRcgmggZuE0a8B4dtsdhyuSR6LbXIyRFKBaUrScabfedvn4os1QOWX7Q3czv+UHVHPG1+woZ
gr1suYesTAQiyuOBH0OcrFi23p/BgGiByKuP0ayinCXrSQpydeMiVn6OB/k8M8OIIkyk7OrdUOuG
KdF7Bo4gXsUDfGrTvd0WCiaSPsFYXgHetrF6x2ie7aeP6bMaJ5BQ/QeWit2A4GVziCPx2Tl87+zr
rm3ZoqKecz0kYjZsXYb66XqQ3srrzlzsFw/C4TlwdOVkwGaCP3GjVG6H4Jgxvz5mm1F2cBRlSDJf
ZFTMkhmDdjSKHA9L+x5eDqi5eDZROpKnpI+uZDsgQ+XpQRhEJDAITsKZ2XxImhiL8Qbhj861CNPv
ZPDWL97Sj4KN74v3Zf1pdtkUE9nT8uBJiRhfxmk9uXkXgpV9fk0Exoa88MIXrqJ/+fLNUtmnAWao
LKd/06wTi9wvy/fPn//D8q2ZWDNEDaialFY/NutEM45QqD6Io/8yRTOj0Ulg+u1TeoxNfho1GugS
6buRsdn/R/wjysVfSjQ2rv975JSFP6/e1+wSq/WV2YhcegqJX1e3RiwSD4k6d/QJUwoO+/XNpXjh
ss7TmSR5cd/lgoZj2DJf4Dp08da/DklFJg3mMdTd9xD+87pYD3bt5hVii6jBEl/dzq9O3YJTvrGl
kb9QxqlTTlJwBJEbjfIJHfy3yDVOgnUIMN+9Q3eTmCBw2dNbKIbqjjP/AZNlRGdNmiQXMZZg7Kmd
WbZfdj6lZcjSU/ED9K27c2eGr1RWk9vX99eQgs/a9HRr0dugDkA5SSoU+w7Rz+mWaoG9I85JitbP
QuAz2bW+qY0MCkeXTiO1pxH2GB64g9x1FRdR9yJ1cmKCvccJwjYeR3FifM3nSHI+5c/56fS1Pg4J
2Rj2FrezzsMijtzNxvKsvXh6iG4KAB8jn2ZWTxlhnCHiFUIDwdjiJlSaWd/Dq6iM6LPF05vPeQ8l
ozTbyxMzhlUM7vm+0PJZr0YuyFnR9oE9EpLNc1HgRLuvKT7i5/FG//BlxZ8Pgl0sOXX5IqMOMdoJ
EQ2HTVt/f1lfy8dGf9fxi2nyONGcC15VB1DV54WjbMAhUkdBwrM66hbKQl1oM3XR2EhGb0Me8jKe
foGcmymjPIw+KoRhdgeB0L2YVvjGggZhkdIQSVhik1uHqvRE6QGK5mJtFpvPYDW6W9PYss+1JZpK
hCcwZ4EuTBZf5l8O3zuI+2IG0SMpNJleAQ0zcSDW3e6NpNXLwR1gAwG2KM4dZcVl6Re1TV9Xmd9g
mWNUHyR+ukSJV5KEa9tExgRBbRX4HB5WftTOYwcpVbAY2xnxoMZQQ9DTW/AcxhGhQHSGYWcOQc0N
bN1T7WpO+0Lj6WQucqN+p84PBGToYe3hXT2ccpzm3n7cqm6jivBR020NqFblOOGMAg44m9awkehR
HusjeCQjmpTJ8r7J3y5fzVFa7udYC2fS9PIVexjbOw/ktcchwjHny8hKaFoIdiJCrQkVCf4AjIBV
Zd+/isrLQ0wFuxtoINUXytbTaf5FdqDEZp2H3zonvivfGwUSMx+NFHiCs+YwvzvneYy/Fp0w7iL5
41ShUpfkYUEwzaQ4pxvjg9cctuGF6TnuqesIUq7ZhYNRAeG7mz6srcBoouPy9sFjpB76thaqB7rI
rg0nCdoHB56wxxyKGvqKM5DiFAb0/fcg4n8tZZdj/HdCACBasY389VCIZuGv+8xPn//HPiMDyyDR
V1EHOP00Tvc/7TPM51HJK2KY/i2R/6FMQFnznbfyjez4eaORQewKSIjGZIgO4j/oBfI1/3yn+eOx
gw36eafpdTgDrnWfkDi4aAXlN0R2D/f7sSMYG3ktihVgt67wF11csS3c/Nc7CzEOPtkXXneS5g/5
hpMRlG+ah9OcefVOG7HbDBVOnQ+Y069Q9T4+WjcK7uuZ7BKPapa+EQVP0PUR98EdgZZTT/NlNgSE
BcSHqsV7jKKhPGxn6vLiMylZJSNyMdmmotKDejVgZU4tCQqajtfOqRObOTKCdqWPGc8hsoA+G0Z3
jTr/HiAfkCJX4qSp0K6z6a/RVi/KIf0zUp/YK+rG1bgtUBUu94estl4iCUWsIern5di8d+/qXJ0P
1ur7c5xxKDbmqS9wXIH4A+n496884G8uw1qXkyADBM7B36e5AbydmhmY5CxaayFbo7sd2GNnvNtP
RMzs7rXTFv0ZSycUdQ3YQG9x3xGYAP57Reycr0/ACdDlz4N8rE3ZyANmxyOo8R4tFiCwBEYNWZv4
EXPT7isgjRBxW83JmN0B/9YOf6axq7QepN/+KRsSP1aEKv+8n5AZdjFgCu6hvk2+/xbT5vEvCI0/
ruFgJmqHZMrIK5RWxuwaxsM8MBx5PO6vlJkUKBjkrehcA8S9C4NbcVu+mItctipTK8/EG+2mbxfY
TrLlKJKlvu9dfam+k7i2NVTWazSMsFMFQbAlTI06jwoU8lnGh36qnxjdtOknNDmeXPYHeyyFQGKX
xqoD8VyjVjgmH3R6fTLqONl8p5Z5VDj8zobiTz6ggVkquKVf7+3gLd4+Rpch8oUemY1okg1MFXaP
Kw3+GxXidUvPp0SnuL1uk0l/yUdMZL7vVp9HnEvoaiMQLATDz5ybw8sb1lFUuX3iyCUr2zsFsN8t
RBlYNUri1djTj1dEH7M+Zw84+pqFQlrufP2QvfcON/ZjXiWh9ngy72cUhZRig/riamuIj607WLZs
vDeZs0LydyN+yJn+chAXS+EjcpqZnLt7ZNDspSEt+ZSnhav1udWX++VCRQpQjeTF/hBtqUt8ce2a
U9Ig3l4TCvWwpsktO0zjVNznVD8jYfAi8mjYeEJcibzSFY7G3oNGnKVt9XEz6T4wpy0VkIDptAzZ
40LIOnjHheYLIxXVrFB7pS7bEduLS8trAgFm2LInQYYMp5p33tt3ots3RAQGKOADMFo0xSXUOeI3
lC+6sYQQoHPBHskLOrCOYuExUOxIzJ0vS2YJsO73aH7kkUmKyj3UF7fNAxXn5jrkFoqHBofLapSG
8IABIiP5GcY8J9NiNtS/jHE7OSLRtds3fMGJe8QkbB3FJeReFiKTgIT1ZLGcSbZn2F8oaQ17wOEI
FAUHXmm6d7rgmxpgc2bw4S37H7PEWkfWcvgak+emt7Y5rAebHAXs+OZjFRGJysLDUnlKyVzk+iXf
Qt1DWd0NrZwIgcNThiQRz6vSqfPFpRzqYdos0fO/y8POV3xyRV2cfXb/FtwDhLzxxpi8tw4wEQtQ
+Lme+9cZ7c43LMNL2irlFTdl83irVz0WT1JEwY4py33lX8ZK6a2e80KwMLFJEA8sxHmjXjw2x+0Q
Tx4eYpFC2d5d1kvXsA0QmZ5uP0foe08dKFUWae+6qyzlA7eOCgNMWvAMXa13UZ9aGISs03BGj9aO
rNNc2mTBlgtA5pgZEn7cW2s6pxLjraJPrzu0COzT9k3Y+m75pOcQUWxa27lm+bF9L6gFrmP6qT6T
3a/henYU0Tnr9TKxy52AQMyXQ5GCrNnth+Qq4JZou/Jr5nlD6+SDqjgZtr8conzmsQyHOCCgqtrz
uf8V+u/u+3sYhts5fRRSPqFY4jfCsGGLD+l85rBTeaWtX5ZFOvTtIoT3yXvyXkpvvfA+7fM8yV7t
vGglN9+fKGKamWZYLywe3xy1KRyLA8XUpCydA5EshGrOU0+zh1ePZBVR9mDydgfjm9tZsSN+fXMt
/Mvw6Vyt7NCx6J6U0cumOd02q2IDqrOiQPCSm30Hg7z3uqVoLHM9uubQuO4iHQWod0EknmrD/o2m
FTFAyKjW5mM5uSAu67z0El7KSe2lkKBD5XZu+h/E5Sh+jtA0c9M14QzpwO/B1MZRU0puMb9AjWcx
etSbJbmGFx/rhC335zIztZzxMnlfjHS0Jz0Oj1E7B94OqIe6iA+IwXrGMElDTCk9jN+ytZ+aqY1h
5CUtm2ypn/q1Y5BalJ6YwxD95tBHwgo8QSH1ynwU/BcaZH57fshzajZo8HlKcC22exx0A1K23fL0
fC3U5S3CJTbuzQs2mbCd1kvN7Ycag/rXvJr2NvvWQvahB4zHsJsoK6ddtH62E5lEg4AGkM3WPRnM
c2J1s4/Xuhvv/ecmxUSknYVtaikWJOGOItfp0WOP3n3HBzANALDZ2nfHm6A7ZFORrPqgA/K4MjAi
XuQMi3BZ+wbqWnqS+bKMAjPZ9Jc099FzGVBX1xrRTP57wf2Lso3SBzlZ+Vk+R6YC/wYG5znednes
v6LJ95i2Q1VZ6dNk4N85b7V2Sq1/94qb0++C4kA3sPawRSyieW/X2VzevCcZNq7JEHcme8YCsOsX
yw+9QXi3Vj+4BSDG5+3hsR4QykdYlG6rY+QuOAhBnwxGg9Heag69Dky8UHrAZxVw1cEIOW/D/BRf
s3ddsmUzA2YSfNvG/mAd+1IohR2yYP5iuvmYzZy3Nto8FSun4avS96WEj1T3uXo287wMjI35CF6k
oui0i7vJneYGDWTZHJWeOUaHT/t2H5oYpwyMDeY3v7AY3/gh6AoMbHMtDIHXI3Zi+eUV5FEr9pMr
s+debVpu8lHx2+MKPw+jpRQ4hPPcmgS429lkgGaDVhtRTlJw/dob1n4JqZhTx7ftIMJTSAD2c6qm
fsVxCH/h08m+gnabzAAZ83b/usxoL27zmXm8sy1K7Np+b5ICOvDs2E08ToXOgq7IuHAAPzciCLs/
zAK0fBwYUOP9UHDMf8vf/J/seZvnSfao/vf/qX9yaCclnEJFFt5a47t99IMSvZSuUqWmvYJ8CnKu
gWrQ7NAMfm4bQqtENFbm8vdn89YsT4kfUaKa1m29RxSVLjFyEe2yrKiXydV5Mo6M3YBq/68fovmn
DxHJvSEepvkt5v9x/tB/tIO0u9+LINrgCiTKtYid69OHoAVKpKHdC9yDOTfp2vQsULd+vIDd9q2m
FMEXQnW5qonEaALiMwwsuJwWF82S3SbdFmKMC5qHC4cOBWYzznGZzRBOex8sdQLAbE5m5EkvX5w6
GGNyxHh/vucnnTkxPQD5lB6a8/1wx7q5u08bn2fpS2e3B8h5lLH24FyBaAfiAV9KLYuoJjm4eFe/
HMvTv36SyFL5tc+HHR3bA9Azeovaf4Wc9I14kPeatggqJM3IBAB9Yx6ye1/NZ1lxeWLrfE7JiQDA
YLZWH0pBz4p4EoA76QwOLVy8Hyg3xNr/xILkIoDTzvpZ4zVexu+XJa2qecXPzJmlbokuc6ApTFGv
dQ5zRJaG2JsDMuAMwM78CJZ0rIYgoZ32rcLecySUEcV0tERyNVTC/piOh0tOZLBn+wJlyIYN9YIB
k+K9kD5j5GHtjO0PFnAvJtjt8yxbdzbJVZ/UBhw35FWJcGFSoVp7syfLNvIw5A1JLnbuvhY0k6tL
A/7bJSZoVOKsIjtpoHlpEPOL7IXG4atF3qfAQZD5gSEndnBRSzuDWXZCrjCDYFtHdLu36g2QCW+n
nqrz8yyfhVCRvQGb9ik3xsk16BEVfXO62EkgkBBCtrmRZxJDSeVQSQ3FFdoSni6stgixqAxxz7Fm
EWgvc7iZFD57co9A4GO7bBfapJvVtvm2M3EhA2FnhiPqDmWbzi4ft1HhVXY3VD0TDLOdLG/TZFzZ
pSghCnxq6EBQaX0ys2KRIxKdS503ihO2gzgVdrzeOgpj2k+GfaUR2Xj7Hjs9KgCAX45WOmkNPcEa
IAtEi0w6Be0wrg1kJE/bYIviFZiK9tRB2/EfnYE+52uMnp/yC9Cs05NGDIFukT+4USp7LTMRTvbY
TTmpIKeP3Jb6maT5p5AMaA+fgMyWTQ1aBOKTMAMqs+FbawMyxN1oXmH2Oz8RjX4+wZOsXh/69v7x
+qhWV6KQgWvhHROofqCWFul1ixb5zFfxhScy87nVWvjWdr7VlgpJeiKnhYh48QoYs3QtbF2grkv6
D8IEb+CVIWGRczrnJ10oIyfqEr2zuNdr63F8jWmgAvpwyC9xMe/vknNzMj9uZ7LEt5T3D8g6TGlK
ILoWNzxS7OpovGdfCTXMMRMycR16fb6KXQws+cCT5qa9+Zu7v/cnhqJv3pQGgMHo9wb/NaPt39WH
pGdPwkh32cngvEIzUfg14Q1CS3ryEqKxRRN+khSLqlyso2A8SIIkEY52ICdPzjc8P/uPbscYq9yo
O+7tq0bGAeF0AJvspLNZcdEYEdGCKf2CSpDVlQTxjIAf8Sd9BoWsnmiab6qNvOFMrQ3sbo0+eI6J
PGfm2tn8yZ7S6ha32t4nzs9HyMSrskMUPNjp59K6r9vD9bN42Q01EwwS5rQHr+3sC2cLi7MUcb5s
TF1PvF1vHtAYkpfo3Zg2/8iXeh44uFWQ4NgjKFPoHAuzRn9HRO2Sd7dA7EvbNBx+OnrpUFKfm+sn
9zwz4YhJAAplSKeofmm1vyw+iPWQe5k+z5WDzC5ex/Pn5jcpc3VgDXieGYeQX8OTqM5uByTDLJq+
5rcL/YO9iB3pgXgJwYpfnznwdvAR6E9P8wPdCrCthDpityCGkQMEEHmkybQwqMJAVRFitreVaW8d
tyAiUXAgXrEF/4Vyj9Wa7jlUe3VTzat1d4C7NkmDNryssXdjAtdZwgEGspwPJb+wbvP7hgMdhUAS
+YiHwfZX/Ix370lkHofGgZUgYgZbzZ2PvMeYoCXJw+tGuVs1luiRdmI1iOYdNTpQlG0zkcN0ScuX
w/aNnZ+zy9N/Xj3mBhdUbpjOVRtMHSQnXM/QbO9wrOikdcDssHWJP43S5mAIYr+eURnWq8GmXY86
Gu0MGeaYiPmoG6VmQUcOS41uabHL3xNwhAmgunJu0OjuWSUnTVA6vNiQ57CD98UHKXZCQCVgOs4u
PevJZcA8+ukXojTwSlw/Gkx+InkdqBgyJlaOEK17F36LaN4fgbnzCo55Jl5R8jOyE6CXv75Xlb+5
V2kS/9wnzZu8S7p+XaC+TTb6YkI77RW7bCG64TSxy0bCxcum8tzcps+Nsbuvi/lr9vwq6G9ij53E
u36Y0NOK1pAVmoT7wdc4WpNYiZvoDWiQwvnDFTo69VSfSSRL58m4fUtX+RfNJR2ZMU02DtgGSBI7
fXqNAe7XolhAVNByKyMUpE9wplbQOULBE4QRyf4NRCuxwAPcz1wMbArUmWi60oF9Hz0+GobmqD8s
gpVkZBq5w4lH7dtV6WtEV2uicxdh4paGGS7YCcv2g1YYU38SXSOQYLzAFuovny6V/ZyrRJMQzNFN
xGWtHXvjaKXhsw84DOfHwVoad59/85p8o6H/k07/nRJjwsCnEQ6eVtZksb7+cAy+x3IxyErOmChL
aKbpYrLGm7LD+Tssp/TZqMja6WtVLi4LaWrOc5+YrSjgqV1e19c1hCvlRBOWUhGzwpC5+8dzu5/G
E5VOpz5hyWUB5o2hKgtGc2IPoYCbq/ww4N3O8sfTxudQj5irDluXF2RM/puHr0C1MFEixdc4OV0n
9A33a+rD93hLlCpC+zzc4xi6b7gZ2Z7vB14R5SxKeLiyQhsfH7RTsZF3NACa0T6Q55yAa2So7/HR
lzbSId7GZ/WjWfQ/TqoovjfaTt9Vwx5u9cdED0aXXeaaY6FgbbE9C16G6au42QZjNUyC21TZ9Wfx
/+fuvJoUx9Mv/V32XhvISxuxN8gL75Ikb4gkDTIgJGRA+vT7/Gqn/11VPTETfdtdZnIqHQkyrznn
OVMsQ5PbvpokX4jY9YN5EFlS2RcKi1UzewZWqL6Icd79y5igVGQd9V9ePmEV/t2QwssH8Rx7osLG
/bdTymzNuhrMG7ZQ9+4mZK/knDn36LiiRgmSJfcu/eNOYt8UGo3DEbSt9whS+Giu/opbM8KhxeXC
vL5vtdRRXW134Qb6qmDJ39erfpZxb7P9miHwmxXBzGF7SHknhr+OEaUsIyZrgq12RnTZ063yHEsv
5/OasRUnVuVyRY1B58SDV9AkFB7DTsvvp+20WTcByZ/UMo/cuW0uMXuIQMD4nl7vNoGlB1eKCGGG
7+lJzwsABGSAUfHAmzgv2r0ErW4nLF+pX6J++c/P6r9vDZGWGSjblREJjr+eE6pyuY7qGvKYdQfI
A5QoZ0U7YlN5zpfZaJik4APKcZq7j4PcKy6RIAR8KeGZlknG0JtM1WIj4dLPX7NZ23DzXqj2eqTH
GTk2ahf1V5Qu0F4Y7jTPzvnx4P+5O0P4VeCtLYhUCiu6/7gzFAFbf9kZ/vr5f+wM0Q9irRfYUO2H
RvAXbQrx5mBKNdH3i+/508ZQ5UUH2m8baAtHmM9+kqYQGGKC7MdBLwK6/s7GEDXiX89avvP//ODW
bxddC3CpXXXHUkRKput8LvZ+Pb86//pwZ0nUesX0AXKEeC4PSVWEqh8Qor3gYBxfgYhkkSKjyxC/
xH5QcYRAsdlqDtM7hqA0q14aXg5n5LRzU/ceeOdxMoom0yBfuCb9KotIwJ2RQEiIpKczSthSVubr
cntdk4N+mRpcicu3J/UheksWNxytRF3IC4VUm5bYX/gS5FlVZG0/2LVZOypvcj6XzwMffaePox/c
iL0eWsDTHTXMROeEofc7GfM6ZAimHqo96V124axYb/3w9BDjJdOc7BvMoEE3tb4H3bNf6dHP4XPa
RXlo8OZEgQ0ACpW1hDxVNaedt/P75zO6oMk4mFyfzxN5avoKd5KMx/xFTFPqUjX0jq95cC6+KNlz
wtKLsRTmGbLv+Ahj8BUfAAufQOFSb25G9ZTuYfg4vlmzLCqm7Gdho5PFFD9KZ2Dy/fTh9NgIMyFM
Iclx7z5+XEZ42GMJ69NhU7KQUz8JTWC7JLLH7Gl19sns6LbpedtgTVZmFZwY0xgnw0YNaZ0DYlBi
rii32S24gfh2Cz9/oASalPtjrAM9DVC15y83fX6FhvlV5V7+Vu3qXqgzc5d/O3tAOIdmPEzQHFFi
RF2YQu0iBgD1x9LIGANdZyr+Q2bGS+GLvbyPXpFFXByZw4xF7TJb8MutvmS+CHOOF1HdPidUwhIz
JtzBm5F/RPWnnmcXKAXMUY8La3G/vLJq/ei/R/GIXov5ygeHLS7dmknfl5A3spVizzaKnuie0PnD
k8pGp44p3zJZy0zPKZGDmogYdqRsG2/okbJxE6ZBQ5p4+3DGGhlvBQNAjqrrSRjCpO3tlNO10jMc
WEcXToVQP3sBID2XmlPTrpnJnTXaKKIviN0OKdd6IlvJxFRc+TnVScmYFMiKyHEWRr4ep7HPFpWR
7v284qmDj3b6Ygz0qRH9Ys61JTMwy0WqZH0iVc8p6XzzMlFnJH3W/hBMn6VzjmQ84wZh6jnEbDFs
NdwlMs2gH/lEmXejd3lN7dkvh/C5UmeQah90UFMeU7au6cSmPezw7oUdFmd5EdyOovp/4GKnMXh/
sAMsLPdIpezeDVBPfhtJeXRbJmFWuMP7gEN/KXstLaszlz3BLX9EIIQEk3p2w2+Xvppn57EpmPrH
kAJaL2VoDWRnwoyEO7Y6l7/TI6utIy2EHtM+yNULT119eTPjQYK+7eq3ySPxjmsATD61LiuJHBmX
RNJVvmVQYl2cofRvkrOR+6AWNFKX3+cRWe2YZHxbc7kLit/AOiCEHeeIQjnV0fk0L4xX+jpM2bRw
QjbjlU7QNW2z/0hdGybPP/nmaOt42EithG4NL+K/CGpIkvn95viXz//j5oightucbWqygFP8LqgR
3xLcCyLMXwU18v8mjAK1vqHqyr843H/cHnkXX4jUSsVAc8Mw/e/cHi3us7/VtL888h/Qi59akuxu
3au6zoE4tza3vVupkoCucKD2x0NxgauaNo+dKUKDy9tLldikQWAlBXXU9mCJpRbNiC1EAZc7U967
drhzhkiXZ+5eMIG2ihyeW4D82SOs6esUbfcUHQnb21xFbW4vW3B66sCgID1ygQKmlphQu63jPO25
IpgcpA16AbM2nLPdejbFYAG/TbtAlSuQiZCckFbm+yA1oJ+ew2h6eSy6W90esqfGnl56Mi1Pba4Q
ZbUyLpD9Hrd1o2sMFFrGr6ST82PlkyJV2UTt9MsFo5jslEzTU732lScZ2RfE6urg6j9yXa7JtFGB
edwpS2tGC3fd+uhJlbnkN0fS7HX3xDFkDyYAZsUdnUFOt53K/dUazeScOS7ivn/yOYZEGGqraY3g
HwFN/S8FqKgW/1KA/vr5f5xjFKB4UTiVDPOHNpoS8CdvCw0bJd5IMOt/V0erSNNIlFXAvv5OMqD2
VIUrRtOJo9L+zjkmU7X+5Sz75Wf/YX756SwbLoV1yRSlDAdETczVm6ibcvN7PQ6GgIZPORhtTzhM
lpbLBdzvPDvAL8b0UFjZ889yTV7F93Up+rYWBUAT3mZX5iD5vNGwUh4aiW7Rldh3Gs4t91QOYLTS
jD3YIDaAQPNVsbm9XVftDKCmPrn43MtcMppRKesYxQ0vy0DHKN5jLU/laUN4nbd9zPDMUOAVgKLE
DuQ8p1pb1V5L5cwAgiLU2g0bqRaZrlUZYAtnBle5BGqO5teJPR2WVGITE0kUTALWVOdNsipnIK59
AE0kOIiVcheU8c3FqBcfhPLG8pWp16yJnKoO8uxOGiarMp/cjwnNa764blhaIkrbHdm61Ihnzw67
DQfAOX8YLIX3qNyKxUmsIawBRMoaqNiK1HErpqZdJ585o8HKASWR350GFuSLmP/aUPuBLvjYSxlF
a/FAHzq413X2yXy22F7f07m1slbAyOnkA6aDrI9bXOkXB52czjAbc2AfDx/DQoM3TyqN/VHP1elo
l8Zk5LnPMZUNkhL9rfVb//FhbaRZTiYpouYgD/S15jae+P+Y8Jaowx1ksBDxWaqhK0PSiGTEyfx1
Ap+mZsCbUPCujh6uZv/8gq+3Azh/R66oeHj/Z9XqGj9m5aIKKH74JXQ9x+gYPUPcM4sbMnmqrt19
okTiKKtdxtxIuIkP8y+I6FE+oPXQlur8jqMpNKYp6hfcOyNfjVt0Lii6caU+Q+j0IR9N5E03uQV8
TZbftqe5T2eIn8h6zTlfx5f4iTI4PQrjplk5HWyeq4SBt2t4uovJmWkPInyKnD7sQ7GPNuYXjMtf
UNxfuAdQZwZAuzeFy7NAsCIWFmDqJoW2Y3HrgFDIQ12xSZ4lgbE2TI71zlG70fiBfrNYW+kCaI3t
sii+aHsTv87jBkyvOfAQmKAN7C9f5dcniByZ1UpdftL26R+sHpNpuk+i87sVY9Xyr6tyUy4Upofs
K1SXDpEo+MVzU8UKrnM2TazLgXYyXJxVsv91HEE6Dqik02d8v7ltBvL4GWa+PDEn7Qo8lKfF9iaj
yymmWWQEkJwfIJjYrjnixbLce/iVYk+iLn6Y3npo5umsfcZVFjyxOeC5dt5UxBAdaegwE0PuxEcq
YAzI/ObNjLC09UBMcQ6ByuEfmtPzlG0SxWl39RewpTMun3lzMg7aQdG5iiAkrHEvg/I8IFLZFqHp
Wa4V3YIu5FjwK+JuLnMzuC21KUrEY+7LuBgYqlrn0BZZrfHIjYu1hrNsPh+YP1XkGDAu5+qlxrdo
WowPFaPDPErmYuX1eEXCjaO3JobHOfqPwwXzUOqzO3N0oG69eziU87OjOjtlvEMtnvuY7H9gk4i8
GeFHRhODzAJJl8BJchVEasEKWByCqedzUQMrQkhVoEtArMf2qRSZS/vLov5C28hvIpD30e1L7EKY
q3W+lgUZ3g2AJ/e9hcSkg7I77tDRC2HklyaFHE0NOUZYwmYq8/2o23MxTr5MnMCtux1OSSSfaAO5
TCsekiMZpUw+l1kmJxgGR0iaEN1rbod8Y6uu1TXSf8RuxymsYDkvsTZmXjtlf+zb100B9YUgpLae
JThyh819bV6ArHjHKZrPyXGKUmetfdIYpYERkVIQGKhOiL1AecRSdVwiEtPR0wDhB31JaBBC1LD0
wJs4z3iIBTO0fZXeyu88I8L57nHy+88sHi3s3ZUe1oxGZjAEDOWhd9rPcf+pTZkgJr1znNwo8Tzz
q27HKitu1UsmD+bnQDRfcDFcQqT6U2WaEfw0Uab1p4Lt0H1EGK7RtIR2rPm4EJ8vHWaRT+aT5B+4
R8+M9EM9GZHUTdpKFoiBB0NsxLbLzJxKEvBnAdWRtrSdCqvlfdNFZvTJtpX8zWRmeQhzCp/f0lSZ
V8h7I2OdAlIzPjM5SuEEGZM8OvtkqYfVZDg0AdvRJ0wpbdyilskQSZwKXP/bbM4gG2/kk3VdRsP7
CDeCqtXNzdwHOSDQK93i3CyxlsKQENYQPapD4jAIBEE/SDy3hevh9uMAJL8pVif6SYzUMe2N2bYQ
9TJWupeM9AFfPsekwxh3UgXHuuWnBMc+uGuSzoA0/XScM2PFoYKybcsw4SQu1U/8/pPRiMCW16Eh
zzTU7L2aTci5KLFvkMTW7aSo5PRRxpsNMFZSkoxZ57+C+ySqhufYrffZTE2X5o8nkd0/OxxXPWQB
GYnj75LzSyP+K4nTxeWL4ww8+eLs1sLO0Z5IXEUiJKyBMJEDIK/wZgHC1BP5PZmQNOFUS6gsk5VN
sK37GFzpkC9Gk6vPut3tgseCn9MHgOsjlPdpbj30HMSnf6OhMQ04uTx111gGPgFfA1sQ6dMf9YSX
wGAfxgOVG/eTKAmmDfryxtL7a4DOlvqrlGvFDE7uTESatCcL3dOM7rZGvHcdf0tglLsfKJxkxT+1
E3NprbXMaauACYZ+ULN/dIMrClCCGDFOqDi5WW38x+mvQgn91+L7l8//ufg2VSKl/5X9xHz15+Jb
tkCgGuZIVNG866f5r0xHTGVO7sKPsvyP/lYhOAEPvKVgWuS+zEP9G4YRlFv/tvT+45FDgOX9P5Xe
cnJWbp1BNg5aAziK92kRoSRFV4CkhPXiZliiMHi6BkRHyGHn8pCs7ZUcS3CmzNkxRBMHyFlUOvns
Nhsm8qQO9JCCxNP9cygqTLyCrNPv0BDHhtcc8sTHo2HMj5ZTkBzqEXwaglZh+0Pl2UVkFcZXgDRg
LsQQF8m3oHurkTajcNYp5/AM/zj0Lc5jvMpjU1ww+2/D3ihs7jHHXZCOnzLfVnYDciaWZc5xdR1P
COzxkZ4yG+0dMakWwqVLJG0sLH2dK2MDAywSjxCvi/xmVk4IFlgbsYhs0a+OnFnPT1T46DaRUIlh
N5wKfkoQ/EEeY0yPUVc4A4nXiYP4HC2siJnidkhpppFN189RC/PZNvJhDf8NVQWWHC6EmXtabIUK
Gh00LgjxrajMkXIdIyzhe0xr0XWnoVPGUJ4U43T1gGCJtxMbD3YOvoSB68xCDgTPHZy/TEWJZ+ed
eB2clDTpW7LwoitJeckHaBlXzl6LSdCX4zUSVx6xL1HmAJOnxiOOKOBFDWQPJTjZMDngs/HjU/8q
YuqMbqbD9sqdUViuBrTeML9Llkol0+/FyLW/kFEiHSi8d7DfLKv44sis0I9dPWTfDrIE3oYLHT6C
MykJIYJb8Ry6OpW5SgnLswZjsnKQnhe+OIzEn9LPJ8TfzAcOKlg6MKLVyXHZ7LuTxdRvdz9RlCzR
BUFX6/bm0TmfHW1pfRJGxesBuGBzJDmXvW+51k/t7PREGK0ED+eFzTbZQggv6I6gagbkN/klxplL
JFqFNETyFTJDjC9+G+hEEPYzc9JF8rYN/DrIFs89k/HdbZcsmCmn2vhKzT/gtwLd6QIYOY9PI4dW
K5J4oUgpDNLVScCrBbAaqPykx06EXybf9A4/QD2e1KjuYxKxxthcxEHYe8XyyFFSBZWFeA/Wpg+6
r36/vnMSpi8VTxzaQvsYoCsfpviovMJQADyo4+CgQB+33WFG5ONTgNYJNmpf0Yk/qK2AmPAj5bwg
j6CKZfYYZFvQazeRystFuBiP1v5GOrwBX8gImLjBJKwj2UMrglHGOKDT7ChrWd6uLWh3DQD0FTYM
t+O+YvHplIf8GwP868wGcnqiuYK5Yq9JgUpp0VJ/lLnpFyI5YymIfYP7pTSuyredmfOBBeSk/kbd
1KlO2u8YHV26mFzELmcWzDn70WOqjGq0/iXeBnIVp+Io6pawvGk7C3oIYEFvlAVHjXNvHQTs39dA
Vn15Wn6yJaYpo+OXTz/OVRYTIp/97HWn7tQMQsC/4NGb3vUrW6Sc07pYhPBSCs9RHmjAY0iyY5GC
tA9JVbrMZw10C9T7+Eo0d3r3gIpGQEbD7TahH62CM5ex3VmKAUZYF0rpye2xL9Fe5MjzXkfI+CfU
BcUsXbQnO0rWV1a327NG+2GfRmxSzkSdUHhz+aBSeAhUHwoa5Rwnfs7ao3sBCCuyCHpRqSgTIc9I
4gIJZhHAqTcpOkJqFES1DzetYxUBfvHSg6hASy2cB8XbDcw+n9dMOLUhXtOOAQt7tem8e18gLyjB
f1Sz3bpb6++3g2hANH8YnBHkKw+dF5VLJ78kCBEQb2Lg6VDrlNq8KXcI76hPJyZPJts0I7ZRk4RK
6bF/ngwYnj3ek814q51gFiYeC59KpLNooQakXWzmooAhhDNC7FVqnlzOkG51NhrEcq2+IHUcQImg
jz88IhRICYeP6o5YBaovFvUYtei8jfgfw2+3RhsSeNHjwrF3EtR/bCnWXCG40J5XG2VfvNmlb/Ly
gtgFK8Tm8R5abznWu3xDchUGgqUUj6ayMb7B1ky5d8BSCh7xjTOI7Fv8eLGU7Pjgl/b61V+4zTHg
YPMBz8J7Bt1Km0IYOfu4ceOwiAkXJPUq3ZQzRImSy19gIfKNqCCzVRlYWML3x87viLndkKezLx3j
VL5ZJ3DAG2TqX8o+ezo40xXOo/Cpk3Y+vmOLfIUrknbz0WjN0gOtftxziSNZFhk53OPx8KIqgR0P
7y3i9ffHZZceFBa9B9VxCi70Vz914e4mDvvPBHdQMs2mE3VzQzP6om+k59yYKSv1iQVfWaFl5GNq
bi0r/EQh6zzaRhtUpTeAMaSn+4BpKDSP0+POeLt/vMKqVRfZNEG9tlAXPF9slT8u0wvJOWuSh89E
27i8kqxjr/tsx0rnkOJA3Pyozf6xIgQVDwAWYhG0LdYo/7kMZV3xexn62+f/VIaibRgx0FU13UR0
8HMZysJEY+bM0Fk2f0suVdj5AEZSiFH9nR6u6JigTWTuYhBs/K0AL+QG/6YO/fOhU/v+Woc2eaOU
l0YrQ+0N1TJo6N7Reqc2aZxHy/ayGW6LvlxKyIngAaDzxN4IUe8FwfwxUBOO8zrK2vhOwMsTWIGG
Xm6aqrHyjf2YtMlRMApuXvkh0XJVodjc4sZkFLG6p5OMuD6ijTTS9MjmIthoMUT1qmWvPVbY04D1
vhKD6iJAtUwuN56tPcNbv0Y9fr7FJXFA2elqCs/rbWLMmHXidzgyd2CyHIyOe6IX7Tn6myv35Kaa
1B1CUkpXl/P04R6PnsIMYfaU0UtRFg+FYzHoq5eFEV4aRKJ+0vsNKSo+cB1HCPJv/EHU5ydCUCFz
zzEnJ2HDwzoiZuNRhNPGVdflBNtr8PVluF9P5i903I61OG7wG5IU+KTYGl+MxTVusc+2u3Kjn8y9
jCzO10sPC2RoLU2uo3vu9GAwNOqYL4vgHVdYOW/jNxJvxtymI5P7S+fYPsHcOeLrNtkQpyS/qQiv
3hEvtocCuXtBvNShPoYkfifm5CCNZulScUviwr/OX+Za3JipLfh2XcjzVAVUD8UJMxz3wsQnLFti
tcZI5044Ch8zsYlS99LW1TT3jDeXZJEvyEV73n3fc09mV38z4W706ZzDwHIZ4BHKxZtsvPW5tbW2
lxMTBLYJ1ieIKj5BlMcS6vRxjhzypHQeLrxmf53xUEpZxOPMOipvZmgU9Yj0r/hLeVw+Nk7eaRBf
zZdyr/Z3f1DI95wVe8n5QoN2wFLkGgfW7/xYV8fkwSyPS/QG/nOShuwdBslRHljnnVICpDy9xuZJ
p0GYEnlunp6SUzQb1V4NlSdX3uWxRJ3fqxyN8PJG2OzUuJgz3ZpeMcq4qRN4/MdUMJtU/i7ebMJw
tbp5CZ8TDJvUbRQfqpxHAA6TSIxqDpE8D39PxwC+fhQhAtjk0x7cpj3P6S1m4OF3S2Natv4dnxav
6erygpbxoToDpfyGgQHM/q9qZkXnWf9SIhFiEh1pa+bHkKmekRV0UUGcOCPP1zvCzXSSTtgMQJtC
7h8+XpoNBvegdhby+Nba43PvSwxgj3BTAjXIsuhqhvqqQB5uOcm7TVmNDAH+hgmpE201UGRSKDgZ
cT64pMwYiFZ0Ii8ZcsiPbcuT951QN6NrO/GxRundTabbgup0mV0oLbKdfjj7KODm9uq4OSOdXjxj
D/r7nQE02HvJV7JOKHGpGEaL4jufapw6yoe5QqVtLR61p4PX1Hw9kOME4IhghCHL/iYw/Kn7OcEe
r7doDnR0SvW8va+vhwzfixS3W0oq0Abtq4YNkErqNd8Uq+EN5Q3aikoss5RzMOrAgxG0BLQKPiVn
+8y++XgpUgU99TjLJ5LLX/2+xMgOeWvSho/Qmme7OkrJVAZzRdSNeSMdNjS1fYvSmB/5BkaR2bZj
0nWFlhq2qV9pkYRTXN2cBaMKBhahtxCWqUm7+weuGLjG9b47h721rfYgrNA+PkKCQ3sd+isCZbCQ
ntR5ycPruRzdia1zKhD6vQPXBJTkc52cRRY6NUrJQJrFkDqWpGXOtgHkxGUBYzOpPpIsql+nZM/v
iPLN38oFmmlYcxqngBE0OpdAx6INSjwcL5gApowKU+g1l/iCC7qBIhM2XDOQXzpG4l9T/2bGJjFh
//K+/XMrCEXnPxa3sAn/2yBL/XcVxK+f/1MFQU1i6pbBKhlUCQvqPwdZsi7mVH9gUbi5/znIYq6m
yKZlaLY9gp3ys5ARXIrQMRryvzJF/8YkC57Xv6sg/ueh66PfJlmKlXTw/NUyvCqBnHjJJ/3+Fu9H
zUHJbRMLHfOrWnhgcMI8sEe3QaoEePA6LOTvb8LYz4yrJ1CKXVx2dWYm7xLau/T7uGPyvyq2ySeW
mQSznulq39b3/TAiXQM58E4sqNl59mPkGR1XNZKY8TsRz3wWDHu1ZB2Rz+6hPtciQoU5DaVxq7m4
Ta5SaM5ZsjEHYKSBnvuxHiLry570zFMor2nxIJk68gE2BzdJpOcEhUbVzr5Fo+eWjQrzYeEHall8
f6dIP2LZF3JryTwNgF5lQj4V0alYTIvomYxXUrZZ1Q2vT9Z6TQvZqVkrA/nY0lItt+f5vVpdyFA2
sKk1Kg1BcWju3jU8ppvLbVXhxWQzfGn2AiLMFME0ZxlKTtJYiOGVJDc/vnSM/hNG/na7zCRn2Ffg
8G0YhQ1rnbnMhZWEwCez/TMadTYUOognKrs0bFfba+WDfQVKQ4vLDIsN74KA+pxM1AZbCZLLQCWe
rApHIOcX2VvBFWjbxq/W2+UeXfSPBm00mXG5D7Tkfl/hijIe6LZEXydhu6GI26Rwfql/GDBwZ2md
e+9zQ0sf3hkMtEUX47AAHHR69zETHaZjt+C+H6ztA6zvnls4zJDB+BCbhz10xwXyRYYIpXvWNme+
pRZ1qW+rLDSZTiW5c8Q/JOR5M9Zklra/I5y8+VnlZYvLIuPKFuc7ey7Wms8JEQKVsRz2ec5ggr8y
rvSK92Rwf/O993eGgbdFWz/DhsNoOXLfaZYNRgEJe73T4qQ4CRBKC3bV7KgeHuYEb4DPY9W5SSK9
hFE1uZ8QEz5gwR1dGODGQRxELELTL3uOGyWfiVFGs5c8UJIMPGwmsZZrvrzDwiTAm56OQExsRcuM
Ugd+RHJbPjhFmBCP2/XtziYenkTUM0V7xPqCwLd37BWATwCJoSWCUon9q1NIit1Zt0n1zqHA2h9r
6GVM3A71gTyteRh+4iSFc8RntEMPxPjQoptEP4Bhw74spXxmpC8yK+BuGtvMBDFT2ERiUtpCByVH
YMSTRPB9YCfBA6PISvV6GL1Pe9nIGDU7L+NVYJO/a0NGfsw3VGdqe8w9L8dJsafNwHmc7kT2DmE1
1FRsgmVPpM2TlrdgJfrUopbyfDrV6Ktf7kH3pqKaBfflX5f4MFXmKMY7j9+/fNhEeJM+YOZLWz70
rzahuUlsoc1yUGj5YttN/VdjyOVmKIglz9I19/0uKvwW/GVwYvwc+/1c6Ia1F7Ubp2FyeFtUcxXH
ECZiWnZqu9qV9squ35WLQfEyohhQIMTXmc514loTOMv9+sEYBaDg7WtwHjgUGBXLntSDHb3PLhhc
lZcxyDuNqdAF+OuZ4XrjFJ2DO+553zKyy9d3FsVPbzTTcVCj/yXs4TrVZ/rbeaq57wwWAF1g1cNI
hgeREcvDLfCu9K/J+zR72UOwCypGj7UfwNbwoO817PsWKFzxy6CgebU+0uVtW22vTWh+s2bk4Crn
xbpadnN9hzp01QFMyQMREPom7/KPfmMhaZ6WsTG5La6LbEUMJCv7REhA+8vsqgcqFU3hMFBjG0nR
tGdwhu9vb3LEX0EE2Ev8/0REhIKc0woHYiXvc3k8moAEuJCooxShor2p7N2xXk1Yll47kSOMTOHR
uAUaQJHXyRJ4afw4OHHWtQ7lYO9rEJoZtb4Fx+lxayyPTLJRnUMmwp0nr85gBiBhASllgCiRdk/Z
BvOdADauJx7BQh+QTkQjYSzR++61gxAsMK6lIznSacAnVBi5Dsg3iKNU0ZBU0+cTvyPJ7OFV9Yzh
UzKcyhgcm/FJf92OMD5Vvp5+88aTDQNaV7Lm+fiuMMeGGR+NoCJSgokal3b9vVaAHjkpQPFqXS9U
lRzMS6DhIa+CBKTdbWoyWnVKJAU15wiPXtOCczuXdCc8ri1c+/VEk72VbvKB/u1IST5WemIeGftN
2hNxdBVsRapUcto3dgROX2QlUay3px/Tj39omYbgjk0jtFJy10hr//Gjfjz/z/nr5r437/+a6szf
r1//93+NyIr4i9vkL5//Z5kGnIHa58/ajPGNjKwQNJ1A1v1Sm2ErUoBbYzURkXK/1GYj2NUMf2z9
7yv8bDG8+dXY98vD1alKf14yllapFcpNq8IB6zlICJXYwdq9D7SBwwNOWuVJoX2HzQJL/YzcvMaN
Lz1kIkYRZ99mNXioC0rWU/5i0CohVnSuNvtC/PYObUL1fnt6+eXTosktdm2yfZjptM7KvQwR1eCS
WpB0PUgkI7fPZ2RmbL+ubZTba9NJb1ff3rXXY2DhDuyOV1A8x9czC/XcunhVJbnPYmlIN6f+OF9q
9xje7b2+GyRjrrLStB+nW3EOkiu7H2WtIT1/DEZDyMMzaEoWIDnxy8tq+1gQ55i/Priy3pBwwH4Y
in1NNfdEvPUgJgaFLJqrC7EM5wfa2xExv9kMHW+Jwbj6h0tiiSgE+Q6AF0U3M8v/PA7lAP7LOPTX
z//zLBkhHRfHvG2C6/h9HDpCKPsvZflvrqyRQvgoXxOHGKfvL82MgfAcOxb4FkNV/hbHUXRFv50w
/1+PoNo2XjTrd0GsosqJkups5duYwfnUJPk2weB6Vg83wjUSvz2Yns76GJmmmO0RT+FpPos6fgnV
ymjST4jiZeFS8cue2uFPz+zyr8AaWR3RJ/7lEf752tjKb75EUy6O5cXiESrJNXgg1PFHuPfNtsG0
Pr73n6WCJCefW/F1XdaR3vtmzeSCG0qhS66ugtMBzhNeskDk1lQa5HlWpVrhVjfZ1+vOOT5Tz5A8
liHv9oJNMbAntun3jxzg2flBTAQi1KL0huJ1lIO3Q/mVqG9S+62jTQOQ2wrMzKZn5zwCugJ6lsj4
YHAYfBIPwtLe5RafujuDG+0auixEuG7y9QVpxEvmg7NDiou8J8GJYwcSRJXdd+Z8EvjNbKbnVnbZ
cTevGyRBxY5fM9LmF/fAYWK7ITMLxF4z0yYNrQirc99CpWv44kavB5hQSQpJgV6I9SJiZ09gy0pv
ifZKDJScHZ95ysq1xijZml43o5D4hwCU7ae6lGBZwb/Zt6G+1A/6MnWrU7ZjqNOecNIulUkGtC+L
70FPIM8dffDNFweC+HNFBhWTg+3mvIEiCyiL7KkEzgKURItE7HMXGCFHE4phtlQ/QICEvo5FXhhJ
QeEVtUGFn13CoYtV9oypr1sA7KQDZumPNnqEtlYOO2aSrYvCljI6Nr5uyNfwwvlCDluw6i+iy1QK
73zaA9s1EVrsoPiGukMJPCYya5S9AjAZnz8YdM7MiMiu3Yhn3BqjWX6tMCYhd3b5+LENvpqdpovW
+WCMD8ae2qYaJyvgo0yxQhVZ5s6OgEIh8YLizuccgeIM1Fvw6FjQZeNNvIN9x/50d3buyKULEugB
43mVT575rMEfzEd5vOJIRmyxIeNxZbz2YhD2Y2PH05zFBX1Eh1JbaLUFURkUBv/CAyaH1zXG9Gko
M8bvYHP4pvR4HINPj3w9TlhB9dLRj6Ls4AsYY/pFl126nzvBHjMbe3vApmNL2aX+rhjrQa+i1MIz
/twYHyDjGpfwcHbPTJ/BBwBSnWQvDPVhYEwFPg51HbUaEOzxBZcbsKUpg9Wwvzr1kUmjzyaXx3k3
xlfNMedYvCoICzw5dG3L55q+C8TFGZzMikcRi/SE+0uyyZLx8SCt812xN6gRUX/AcwLZ45dbvXRQ
jrylUULBOzNnTAM75EHZ91R9q16VDTlw/RjONdDBbwnlPcGBiJ2/L5MhwA6/GLEz/GbOrCz0t+zu
KwuW6cVcXtFXA8hYBV3cxEWYfDOkB5KBarpAoK95QLT79yPixPdbvys+wYYUn88pAwnplVAcaIIq
ixEN1N4x1DYlfI/ROuvmIkPzemDPykzAHsuhSngBO34Amvv6yz6VG/rKU/VmnirH3AOf2CC4kTpf
3YOrZfK9EvqBy4ZuiOfjTNwTrVG2ocD229ktjhjhsNyglX3AsruGJm8JaQ8NQy9/H5XP5U1b3+Xt
WTxTDwJbEZei9wUJ7twK9yFHVCr1fCA/VoVYt+WDAfDVr3JGjD3UIu+sEg8VHBGnvKn7+0YGZQ4S
6LpoSGRkW/5ax8/DBRsoC/eXNLQhv8Xlkv/JrUl2aLb1/AHBBUot/rxJ/85r2CVMMMbifWduJBCd
kKFLU5p9Hp8cUPEIAUczN2gizjF/W5HFXt9h70FWROcxOTAhGPKWEICpbI/Co+50RgxDlfd0Ew7U
5tSWu0qb2/O6m10QPXIcwL2/vQgdhy32J2Boxv10NBXgCX2nIGp+tcIjetmK6knxb9H95RoVL7ep
NBMKBXuG3CLak/QKrZCFBYcN7VQeW7nf3ccZUR2sA1BFCSNjFR1fy3nesQLvIT9yzSvW76oDtM8Y
e/Sod0+DBcaX4BW6fHOy4KzvslBeVRwbQdsE6RRiH0yO6rUFFH6OSk8DJvDBce6cg6N/Dsjv+CEz
PgcA+9/4Uhs+tYNEkUbn1hmdBdVphMCW+Yw23lb2tP8qfNQ2IL7ov39MmZwntNl8BkXR1t+OGRSv
JhRulyRst1IsxfVr0yP9Ig2gXovz6vHR+trZTf4fd2e2pDqSbdsvUpn65hUJNfR994IFQSAhgYQ6
EHz9HR7nlGVm5bG6Vq+VEbZt74wOAsnd11pzjml5eFH6BANDmWjgkIv7tNkg17XyMyDGYmRPQaxQ
hAIPEVMdHlhy6eZYLXN6Hk4/C5DxbLtTgejlgyH61VNUZjmK146cOAS8x4QhLiKbQZgQsb6I0hC6
V9AhY/lUjeWh9Q5ktX+f5lGxAXEivLfNqGK1JKKz9Sn5KZ1RwbfApSEQ9GxUBmdimuWFEv2mDTDu
5O2JRnVbbQTRKlsdp/qOcCdIMfb0HoGi6lhwv2BYKfmQbpAzNuYN/mDuHsUziCqvWdwHFduX2quX
xaoLHsEt0CK24og3GI1oZRoyPwCPyfhqPgA/Gc4u9KjEKeQE5UoaAaAfNz+psnsEiLJqF/AyzeAO
ajOKBxbGosVFscl3nNG1KWUCd92VBM5xvPlM68FtJ09EMKMeWD2v4w0BXkg6FWDQlrAZr1scfRgU
urdYRNEKDKrjayN43GP+GwK8JVLHBT3oprOKc14iezSrP4z63ombvWagPt9lX3Xm92aJ4No8VTHz
Yt3xzdNt0MajQvI05qCMYWhDM+3xX8MrbDuyTmb0PG6uPWmR2Bh7xzvyp7Q6Y4jYSiMFl+H+5lyw
W+MyMSKcBmQBxhDcON7c5yLk5MpcCLxFyNAsKADKlBAu6q1s+8qzX59SxtCcm1DuQEkMk7Gzss52
H495lJ2slbXSJ0Q6vBCno7dk+kq4BbC2CW1xi9ihOkzH5bZseNmdCEJJHtG2IY+G0yG7PZ2BIY0O
Pizc60fmvy+0myjA6SjcT3QXeCjiaSGOpzwUqmtzIZ2lc5FHzMgWqTQuek1GKgu0wPBu7avcvSMu
28MeO341aP6+CTRs2M+YWaN8BzVUAcJ105Av4MA32e8FCtXiNvyhW6MyAKfzseWnWbM2bIegdEoU
OAh09FOxPCZr8kZvg8yccsvDreTEyLB/Y8+f3oV6sHc2vPM5CbItjXgGpGY/hOgMHLsIH5TBa3No
h8mwOCubT79yv/Y0e107vPs1MLCgHlgZ2zRhGdNPytStYXGdFh3N1rvV/29unsDXp2tiGpiC0UHT
7Pg3ZSGzJdoN/1oW/svX/7MslP+B8EYlr1PTkFj/Nkv+6KPIsk4AF5XoX0tCXMg2FA9cktD4LR7M
H0ptW8G+TGwoWTcGj/c/UWqDQfo/Kq4/PWxdzL/+pNRuJFlLH8e2CvWce04O6oSmZEV8+LGvKD+m
6VX6omaRpksYatgEbhI0wqcKaq3ASAKVfFBWhYg+gib2egImSxLggixnsALboIh3L4uxN2ch+YjS
8SUkEcWlfsziKyXdV0bSZv6ZOCRrNkXs5lccIXRpnHZlZztTWUPPuHWu9YokdronqSUyM4zH4qp/
MYFm4HyU+84nAZiA6SQEew9Z9R2wvqb52n7Qcr4hjK2+E2WS22qUXvX16779IPdjGxbgD7I+CD/c
62c992/bFxJT3bvhAOy9eF4qSmgOZ5PbzNk98E/48RBhTGgMH0ttyy/iPs8TdtrH0jFJaRxW1snZ
SifGa+VcXYNbVD+G24GzRi1w005y8VU6g6uBXQyzz3vyliFtPEIIUCokzU+QWGPa8GbsV5AqIXHx
51JawpQq8qAaFV/yBRMbwzvv2fSNOiL1rK666LG8H6RsyshPRdCjZkP1eh3a78Dq7hM0q4E9QGGu
caTVaIyFnL3hqfVyKLiIHZ60gD/mVG6IBalooCHQPJtoqZ9qt6j9awWirwIh+iQykhAEph/mkz2+
yslLfjTP4dbWQXE7y1uMesaYCw1J8R7lfF6pQ0RXtO1VheuW4vxp8n55s8O4HrB5H21RvRUIfa+R
nKXM8EWw1yDGKRjLH++bhnaDQOgba/hB1qvVqzNd+TZWSZft+CFvCNcJ5TCffd/JKQfKIuZqdfTw
DfPwA2wjFhhJS6BDvh93Zko6wOSnMxIz2z7iRhxKVYBE0hMrJVMoH2EXNZFJ/oLarx9irzgSX4C1
/QiQM/eyYnBf1SgKvVvPMeG+XJeIxfK56eUb+VumCjHGnG9tpqTT6vK4ALnmvGgyoiWU2ZnaRfTG
fWkvS/Dwjw3arObVb9FZLs1+KyYIyU87NNlJCv/zJEgNigo7SnoQVVy8aj18OqpC+uqqWdOA3Bno
MGnWEBgmKzj0OYyWalhb49vg02oBH+VcY81uz+hGKChmSwKgFMI1bx//8eyrWe4WJnxIs+p1968G
ue5/93pv/Kaj6DqyBjHY/7frvfC4/Ot6/y9f/8d6T78OmJIJSMLS/0XTIKtIMYl7oQf+Px3CPzQN
tohtlvl8C8qESbv7jzUfgQQCSwV3PCi0/xDOJL7T37psf3roYuP585p/rzrnpZZFFVpxYALoRIX1
yDCmOO/V8WVGD6TJTtU3jyjwcDMiPiiTcSFTE3RYcCBg6oHIcdrZgdl/cBs9fQ6XaUSoU4pRYPUY
FRvbGGogU3Zv0oQ3doD35wLW2bmuiRfOpYFGMIRvr+W5OUaOmZDBioDS3FWJQHrq3ECJV43uXNO+
iqvcDMgjHIjsCa5mF9kvuGJhsKE++MqZSn6pbCUbVkyFR3TsG1StKhMypmUuAgVCPnZ8LP4yppyk
2koYBNt7v7zwkzPbvf/Gm6hHBJej282H76t8ZpL6U+O6sd2GLy4voBwPFYTOOxYXF2V6zbYXcG5H
Zaki19NBGvbKC06PEZoI3vGIV6T4stAG/PnYoXr4jmm7UK8YvbLqIcJEGXF13Cej3ue3UkYtq0aj
vbZObPlytrUg2CHwu0sbrYjSHByBumewEuYnFqb+2qQhZF1qGO3YVm8P5m20n7LHQH9QFzL9k3vw
k37K9W00B6VDidQIB9CFFgYjdQ1gs5CF2MGhw0yCUoHElg+6uStJbm28ZF5gnOpA8T4rjShjWjm7
R9NHsnLMBnhF2qCzQlKbyUB7EfRZi6pM8ZMzeTrl5KO7uGuwL2kh8rlA9C/+540ENWzU4OTx1guL
UElMEIrLQT1mCri8TT9YXRS+QkQHFXQxU2xOIj+CDvDg/U3f6LukmQExmP7mYyrcPx/4qsIWVmJd
RjeGgvxHCRkpF3wtvV+M8HYkjPOP1SE911/09i5IbHga8kXYskSuiDD586R5O0bsYfYs/tGJk26w
O4NDD5gF0UN9gj4yAoPOWjlCUkeVzgkGyxPV9AntKNNUXp9ui/d+ac+67XGP2IP3+088T5fZwBi+
xq+FvWkR4HTRNAv5nVKiA0BwA8StPhSmkCyPCWyASMTBSeg/Uz/CVTL/DFv61LGLaKD4eZ4wktzH
DZqL65rUvQFWoaBkQIuuIO0Va7gUzYkH8znVP9rWKoO2LoZw4BikA7u60zKVpUCmQ8p2Time3H+u
et+qTMBYcBmaoIBS2LIfvO9fNrvDg11CY7con32NvaMTe0jjKRQ0qHy0aYtU93mu66Ortyv9jrzx
A9ZAUYgtQZ/BzF/DdV1yrV/lfixzXchBdoXYQPxGwktXfD91364Hhb0u76rfXBy0tG+J0wETcoR8
z9ER9W85u1rBw5rcYQq/03358vExpPlJQwXBwasLTWscmzijlG2X4aEzIMqawHXxjjXgDK6cx+Ar
MB8w3m9fO76/00lfJnG+sI/4Jwg0lcC2m/sXs7wal6B89Z5O2u/is6Oi8sxDflk550DdrwdtqL9p
AS5ka3VtJs7xuxzpO4cbecKpVOq3wGhDZAEkmcbe1Re+GTkkHhStJSXnC/OzfleWWmVuisfAiSqa
la2EzDCxUJpop+76fVXii4SxxG+PKIjkCneidJ1JCWMH9Sux8jn/Mmb/5Zs1JZRN3BniPjHq/beb
tcqW97fN+q9f/8dm/Ss9VCDOaCLL808CRChSpkX1ZVEgCVIU++Qfm7WFLhFrgYwEUTX+GtFMZaZq
Fs4GwwZw8x+RFEEKizH2X8fcismw/Z/P/V8BqGXXvNsik1CwNvdRhxFeO5taMTfip4+FKbZouqTF
QCNguUnI/app7X7dVuWmpF2Ate8xMsUYzb1PzMt7c5sJQiLmUxziD2YdG8ODrtx/YXAlcjbSB/dJ
HBYLWrn5uZxUqyYyCPoxhsD6WMLxB0K4zuDGAloUxlIRyiSsqaV7mypDDepcMWB99wpyBQogh8lM
H0DurjesKeqAAwJWyTedOzy2Ix1OotAZs6WBoxEc/1tohvXSorDc4pHv3+bXqTDXGvuEuY0FXEBE
ASR9kTMJsY2pjdBbqTjLWIHpuUIjxssnGpZiINL/Wg8I16JZcnQ5EQSSD7EHUHwjKrwW1ApnCWHa
FdbMeCjiXNhMXMJNB2KDsX6fHlCaQJxwnFCfAPxjQibs7fYCm5m9yDafHU/rBtsti+5M4mjkgbca
aV6Nvr8Z5sNu0O56o8fmSbRLHT7YujbGuJuD/2PnKA/PGRpH4DiPWbMiwmlZjjthOLAZgxw9/Kgw
Lg6f6DMS9ExnaR9MZIQoNVnuKRdIG0pd1aJZ5aVMeFRf0T0ZJMo+Oz330jAdlRd7XkKpAdc+K+HT
VMxiTh3WX7ySsnBeqkARCg94ojTpTsdZPUZf5r24aHKQ6finhF3rNf/sjYh4TW1fn5h+zW4/qKMQ
jtcMv7DUFVtj1eKKWzd7Lj0/PjX7+7YeIp8ipRhjGTyYmSQgACIyHG4Rsqop9JWLsD0/V8/p6yCv
Weof0wJWUINLVVwwKSc9lFVja4klJ/46jm8RGtgbFkHKFuauZ2V03NT8+k6PWRXVsH/Mebfrbq56
6Pb6wlzQeB1/kBzC9P3OGDt9l9NimQ5Ylbc6u3feA73b/NwOKLamGs2ydmmHBSKueCqeE9Lv++l6
AqP5Mogs5USKqpCsDCYaMDhtegaX8qu+2Adldpyg8dJPz3V16Nbq8DaXGdk6sxq2RPKj7Lu9Of5t
2jEqmSi+uNKgeYLDB404yWefETtbOXHwGsULZ2rObyPB6VQxufFSqw9Ui55Jqk903xCZuLgumihm
9iPaENdhRTuRcw+HKoadaL9mL8zWNC7E0Is6eKC3Qkr5ebsIVBg0kL0ddHN5djxrC3kvtKNchLRy
p9d5zFmqnsOm6jEAcjvGgj4Dqv1xIB6a1IPE0X9tPpz/AmUHbVnk/GGm5chvcgzup8d+zkCEAtro
2QbncHXA3zqv7J3uxM9JkNChX5fcb52fXbAsAR59ArbS58VF1NH0qpmq0JP8zV20liQYT3nZOWKD
LeW4TfqAWQt57+Mlrv5Mp0Pl0wXmezuy99zdmTT3JaapTigZSvR51Hrvk5VMVZhLQBIY0q4C2kLs
4+8oVAnB/ginEQkKJm5xcQD+IE7lNz2SzzAjocfQIhEeY/KFXEAuInZVd8CJbj8uZln/i2FQKECS
b8KVBOpl1nHq+uDKpgPD6YLmSK8h1dzTWaHS3s8HzWnc+8G44udDE6OxNnoDvj+X8r13YNrgf0bY
1d0DFihSZ718L8zHPGOAUvkSh9o2PiSeNHmeDGaEBE7QniJcHYni4XPKUDE+vJKGAopxfiYqTb2H
SRr7OHRx3hXsLEBhzvlWWygTgFiumFx+5vWu3tFgZtl8+RzZHDYR2Q5kXDPcZZjq8QF/3y6IEkWz
6qvdqzjA1EevCuMx1imJFD43O6NjlMiaIliDETDwzhyaF859pQUYiqgcw0m6eGoDFul2ZGAB9h7P
BUkBIh0A/SBq+Y/P31Vl9iln6EgfhGyk6vj5GKZ60UctTLpnD7wqD7mGm8XD1IIGqSkWlxKxJ6Fi
rPnCpQa/C6YX8FWGTWtQL7ANAjxH2L+PK2NClctMDWMX+W2O8/3IDxntyaaaxuWayrNDESUmtpnP
AoJOqrxwSm0v1Ibk6WySlTp4cdVCu3cR7pMygQnwRTDBHZ7Ch3kwRPG7+0bozCGbUBY/OQa1Sa/F
fa60EY4agX6zhbEM9a0ldprwAQ7gMWovJMjwk7Ivbddu8pV5KWyY84hdlN8cCZYcGRaMHTWj8os0
i7s1LD990dB7b/SSyUKvafq3VeflOhNd1iWuDBYTLPUfBkUq0AL+Dx08WnDNOf1uphnEDLejTOqh
cGN/Cy2igX2ld3pnSC2krTExk0mGCW+TIq6e3FLKSDwMaN8mYI1SsLf5pElDjV/tuI6/bgpWwa/8
E0lJh6og11dps/goqwIu8LVhwEcN9D4yVZSfZZRSf2RQLV7ukRP9va8e4WEw9v1Q9NlLzNOfanTT
IoqNG3OR2DOlcnPs4Jm1BrgHljE9SgROlmatjk9If6HkPy5YwmbZQmq54fr1V4xkOu1EWIiVjeR4
h34I2Z+KpBZFK2byA6qGNVKElCIe+0Pm60t6h7xjUu+/v6l3rm9flcjscPMLoCYSSbgYKPolPye4
cGcu39+3TUfSDsfzsMp/umLWaqjh+w4wB+AbZILjt9Dcguibb5WaEiPpryvSGb92OSqKzYewChGL
Q0vv+e4pRI+QV6EEfIxGH49198lCxpSBkHHciGi+cuV3Lu1e8v/e/puJ9T2iiWdH2uDDiYK8M8SF
BBTVOwI6mjcTRfc6QvewNPrEOFTqgLyeByEjeaB/S3PZz1ZvboIN+kj5NYxXysCZ8zhaj/uKxqoQ
EfGG7QwdNUujL94kOKKvDwuxNrLoA92YUiExp4ZTJLooiRHJ6mvVlEzFmWhegV1hVUM2olECWq3S
+8iYrlgGefEqxWKEvbeNK7BCwjexAGo9OEOIIuXC+zxDwyCEZqiQPd8FR3rGk5o1CUAIwiWu0LGt
9HVk0jGnn4Z4kBPjM9X2xbSQPFOLSSQ27+X7BDMp9sEUGC6AABxneTqzIue6ETPBV/gepvNPEjL7
JE+AYdizA83PVSOLLohAMU0ZBJa4xu+UhvlCASlQjFJGlQh0Fkrbp98F4AsP44s+uMs58mX55j10
NA+nv0Au3UY0qkilATER4jUmYn6HbX73NEMaQQrNK9leaV1QPZ8BeK3/5noOLKhsmHCRNBvx479v
vgKS/9uw7W9f/0c9p+NzN2W6pb+IeyrBfw7b5H8YoHtNPqaKTqtQJv+znoPva/FB6jnRsP0LGkn5
B31cYPn0XtGMglL9TwZuCqLNv9Vzf3nsv/XenyZuSaLaqfRWMuRv8tcRceWH/OakQiHTjvIrZnHX
bu0e9V6FB2j8ge7FwaPybjHHtfcy01btb1+zswPe9flVCRzWErNeJFZYXMq588ZUq/eqF7sOxE5k
/7GSBk0C7KcYO+7M6d9OJTcxDKSvbCg8V2un9TEzme8es5gSbR7JJFOAFF+m9Op3IjntNRZHDXse
MyrPI5KZ+Ozfzizob19A4ot+wd1BhRQZVGrJmjopFn7a9vQKhV9CRDSjRqB7Kz6z4Csw5RsZq/3Y
SRYXq5mq+tRGkYlLmkUGpASms5doLlrNQCroqkUymg7yc0RYQIDxYXWcIw5RdvcvaSq6wXc5lIqp
0zuUvcOUfhJWo2/rm2+gZTWzq/QxLJ7XMJXTRa5f3hqnIJZfXb8PcCkcbpiyyWnGfpTNhbmcdVcc
jn4BLAEqs6AZ1CRC1/Tr0KbSHmQuGuZbFZyUJkiO/EaRZY8F8VU5FevrT366F8oa/AzYxPg57syH
n6qVZ5ottrYjKVe4khDzrNClHm22LTWZPq67Ij04tI1b/8oMyFnfyC4TSVbV+UaUSAEZhG9G1moX
mCm/qUlj75sTDEWwWdJIV0awbALrGkmWu//K6VVm7gIvoIIgg1lockDpmYNMRupwkk/N+jlGJuAX
53xSff0GzDw3IvIxXzQTfcSPoCxPB8lAaH4dgqFjD7gMok+ccFSpYzmUT3wQnpMoyO+e2mvm2ho7
FuwjJKEAQFggEXfgiZZ6uGit/WsoyJMIfdxQKB/pjWv946kbF/7y7mfQRx6obJKBCNI03UrvvU+6
MBrpHNWBplz3KGbP9tk8K46XPef5Nj3dtspCjeyRMvksXjOiH+fawTgwOCT8OvOl+5D0OwSAHGPr
vbT50GRVJo/wMdQm5pkXjbxYiiasNUey38mMexSRCg326StFJCG9NN2HOXVOGh5Btzw4W0Vy5R9Q
XBCxgCyAYrBCG8BLNyw629O6odYG6kVGUElygnuE98J9y2sGVuLt37+ICKvvXiXP2ECPuLLA74SW
1CtR+xi+VIWcNztfWgKEENRfCnDeqcQpl3gvLsa0+85rAXZgHxZiHmq6xFUcWpl9+d1/48y6JKrX
Gn57Rxfj8WMl8q88jpD/WwrYK4vseWbcP3AH7F72DqAhcjm1LbpK9tafLO9ch356XkfZQs2VQ2p+
t3j+YBHNqlMGqfZ56oZW4QFyWEjgpiiVFsg2z8oiKbwHzDbs3/1qSAGUjQW6StC5uggXGCo+SJmU
/KYva7268PkUZtbxWIMwI3AAH6wWPJU1Zy4KyuzmlqjGHMoeHiK56QU2Lk7YtCogvmm9H0TssyYn
rXWtXVe8ku99PsRq1h7a+ec2lWnGx4TWo09w1RutnVe50K+D9Bud2GYznyNHGqpGwEFkLEXEVo2x
r3PoVXPvnZFxzZxm6aTvfrupjlMHUxUiTMYzcjFRbRInOeK9ieRKvObBYrd6Mq+uvffdly7NoULN
bAl7lcOkikRyOmwvl78zDO4Lm2DWfxO4RM3k3vAnYDCcvZ5fBHJ21JdODwEGvJs32fAio86ZVLb/
7L5j8ouK4+V+RcbgSsdDYg1eARvgpk5p0FgkgpCDYBOiPH6iKDvn+lhTwzjaxlGMIFwRQSlZxTpL
2CVIrxaBFJTMOz4+KhbswjByYU6MFRSwsOR9x09nt5VNOU+NRGVDoxDRBz0neaGP9fGNBM9rX4+s
hTWR+GgdIBwAPYHGgbfPEGyZW8w/UNA4l8Jce9F4o83Wx78KTgtbIgJFSGjAuA1fnhmLmPGJd6VU
OY5BCyC3yIDO3vvS9Lb6eNTtYyMsJvIFQcRxzR/1BaQQ3/S6vUV8k/GRfJd40vYLeCE58jcFDp7h
a6HhM2BaiPzX5/AIY+vhkwm6T2fqJpt0UTzMZw5zEjqb4Fsy5mMJXLV8RVnF6EdUjGKAJLyiOsQ1
dSDkIEpEWygmxsUg9Kt1UTywP3Fd4ysGcoZ4naIKOGkCje44uC6wPMNiee4zcv6ixisu5NCgCyf4
jRLGpnbMV86O33K9ebD2SbhBjfEdry6JLf0aY+BB73p36M7INAijkGdpA7BgXKVDBvp3Y0AXJJPQ
9kbvBcr4tFu+H8O34XcQAS9IZtcv+hBpoF+HQaWsY243oK8sn3DN90yLnMXxnNv8z+FHi7gTb+BH
n9GDtL6mpvYmeWfIIeSOqgeucxoUBfHVnlkAcQ2SKd0FJ4+0bdK45GLPyuf4iN5yhiK3VYYyh13o
NdtqqL/czuqlECboZZhzsWxBYfhWpsexRE0mpI32uB0Y3BjxUuwYam+CoGG+3w84NLjWVPs+rsWJ
miRt5oV4QNhK0KWnW8utPWNeMmjtvc8WQW2RvLy2rjr9BHKkLDRrZSy46ZevXQzF946sEIkxsBm7
n0HAxiyBYeSbuLdfolrAQO84YGe9jm7wveXg7ny9LWa27yl+KuT1TFNdaUx5hAw4v9RI6r87tgpu
IVHbXgtE1rW3T9HoZ1MEkp6F/qj9pXiBlXWfhLou1Z67fnvSvI+CH7luTx8+A0bgwuQLw9m3gthY
0HmBxfIqx4D1IK9cyYaRtEgEcJ+kOtSSvsks/OHZByjwS4U+AqNUtLvm5L3mSg/sctf0054IGetc
tfRyjNh0O6xlpvykJOlgH0MbvjEgk9hTud4Zc35r03pv12A2utNncWOqSMV+7ebFWpoI53I/K7QQ
bbgsbwu79qXOcgtD8G2HNOJ5asKysESF0mO97L08h4dTztLwweLKdqnw4txGSTV7xZOk+nkr79Hn
i6E1Q/PWFL1n7qyFCkadW+J2RNVUptX8iXyltVP/aKbsf+o3OS+RjZyZVjOB53koteMy3t/pN3eU
fA8G0rsj28LVbF2lWGc1zThOVxqXY+Ir5YES835D8JJkqMsx9/N1cm0tND6nyOasaolmu/rzrDUe
Mhyiygo0lkdUnC23ALtMXPZr83A8ulbBhzHcYyZG0HkLH08a0uXdU6DVd3Kg1bTDrGHM3UUAJvIn
tgNY+WCln6585J7qlU8KdiIW+wrgu6vbRkIvzl9iKGlBgUVFENLgr4vukybh9geXg+h1KUxaGAoY
QqahVXpgkvnXAyBKjAye4Y/PL4FnCZTmulSHpYou/LBUMWrBA12qd59WQ//5CaUDLRQ6HZ85Tb1b
L0XWwKQEwHikkkawogeH2xoI322RhM3iFRVtr13i2u4noSaQToASe+8dAIMV3UEGLBGnRWeerXDN
+MclXO/gPXpFZYs1PhniioIY/3Vf5ZOaHY5refXY2NDJNfdLdE25WGi9MJB1M+J9qiLQkTE8aamS
qMNEpx3Vq6L24nO7SobcHiOyeUx6qVw3q3aqh81YwO7aYXEySEcSA2skHFyeS147Fot5wjFec5n0
486fpDOAG8y+Loz9+V/NqJhkE5ZteLQczB5kCJrzJHIUxCJk1/auX9kmx0qkTNXJdQuwYy/0LVQq
BJGpoL7gZkUaLOp6WJ+cs7PKts99vssuw45Ox/SOD32iL6yZ5KH4JgpYJI2C2WYiUTI4eg0rjrfq
EDoPzO3PXh0Lep20fDMLES289PF1fQ3umA04pOFGuTOLSieaxQrc0+Wf1xEI5Vh/0M3pt9pGYhql
bQqbVDA6i0KczpCnJ4/Vde6BuxEopKnlCwwn+9KE3uDAZuhXbGjZYYs4vHRff3pvmbRf734ywGAP
6WNRxiCgY0Xm9XffAZ2am4Sn27eT6VXpz+dcc6idW8vPOMTR+hncHHtSQD88PkcZvlKsIZyGNLuv
wDrXWZ9x6AfVGhfF/M4an/U2G1QFEe168IgI6qJ08RgYP69zdw/xt4bKmhxJt5gSO5GzFnmcuejY
JAemgKYrFaMcC9r7JLPk6GiXseed1BNLBtTpcqCncI6425756QWfpd7GcP6HHv+dzyEDyyKf35Lo
GXStp70FefZ2uM2LZTFtgiao5sq69Av/OadXBdL7HfPCy1QO9VCbIQMnUcPu/zc3axST3HlN0RQg
Pbr2/xm+09L5+/D9X77+j2YNLnI0b5ouEIG/bZd/NmtEvAxmdsNWSBfkY39xmFsGY3lm4r9tHGE+
/0MpBzgQHy0WeBvjLC2e/4D+AxX7b72avzx1Q/Ry/tSrYfR/zR7pFcYObRJBr1SRrDXfxwES/q8E
YAq8Gaa94ZM0MsZAdBSBcNJpRofEBO8dFJlnsMVS7eB5JI4pGbRVjrvo1WuxEdRcw0U+OLbJoir2
qSOvjvml08+GgUBLHT2ssJWj4sb3eLNifWYvLDXOWuPYGi9y45y/t4rauAg5cykqH0iYMkTViTR+
Ufwpyv3nfd1WSTW38gIEtQry7VG9IgRaHP6eb//aLJInces2bnmR8VHTlNQBjNKiVDmzAz+EKbxm
noQQlwPWg8Op8JdlUYfR9elyNiDI2rqHneXfGaMhFqKINkflMWRW1PY/C8Gyy8ZZMVIt7r9FjgmU
+A4qUJjTUyxuSu3SVXosXzS5ORyS01P25STMUD51oeDvHa8bYjHSGdSZo+GC7wNXDcWfcVu6PO7x
gmEclBZNw5rjQxWsTg9awzYtYoNDKhidMQdz4/SiuJHrXtdQsZRd8GCUrgxN0LPPUCmYmXscgSmR
cc6XNKYdlr3K2de0qzXa1nBtZJrYwORku1odabQ1jNitdmSJKMPPTEEabz5ekVEU7guLT13f+ha8
b+naM5u91Z2UD4xBrhKSc9shsr7oDUMXE3CfAI6xGtLsGFdjOtcccpbX6FfrRrGpzWfanDmG4nVu
6eFxLFIwskFmfb9bGg8GqRp3VJqgMzjwevHL8WTG8iM7hA5JFVIwRNK698r+5JGlBEyH9J/aWAC9
g7YXr2vzNfyoHO6PB9brw0xdSqWP1I6Yv9RgS80Ap4+OhDgyx3wqz6/ittfNgXpzkGcunk0xecYr
w/TVoTmU2dqzXtrTvuhQKT+Z6jbzErtVdbmPzGV+SYQ9jOPV/VQmr57MDFBljIl9bIOHLB08aabn
nTIweZz4PlFquzUSgCt092+6S7hV0gHU8O3Vp231OqEr4B35QUzTbinNkgP9fur49ZVhFnV+Qa9R
oqCU3ORgbm+Dxw23t3tsyKf37iCyTsdFlc5A+9F44fPo/JNr+6CzyagJTy26k0GLOmD5+IFzDBqL
S/XHKESHa6iG+bwJLo9xtcZ+g+r0xPxWxwvckpWQ9aj8H4aHiO7DlOD1QotaW/6rxc9pAMLjV1Ra
+JLuQ2SgTyG+l/uJhU0Kf4Uu9/Nk82zDO8Lv7nqQkd3dt3qFZIC7POpIjNrxbvV2b3dn9Hb8jdZP
H/sThWvqbsh5QKZKNLLkpwqoxM3m4mCy4kFuXu4OdCL2ocFvvcUOXHCQwVJGXBtCDHVQ9MbTVdyj
FDoJ/GbNzJ6mDdL5IJrSSu3IqxKcdTEiZ24LAB3dYbCYYoUSBfDbPYxXi1Xhnq69w2EHMQzmvRkg
DqU5xamq0ftikt/fHe6T60LoNISGNx8dx0aU8VsbC6++kPZATV20w5TYxBu9mBcNR5CAIVgdRBvN
j7k1t5914b2W1eAVtauKglL1LLpjiw5eEOfCSGSkiBRmZfxxi4iTJ/5M1e/i3Rsh8EDCrIzkjwEM
PkrfAnIZn+vI3hWr1+g1KlagQRRqf7f69JN34EAHpWIswhrbee3ma6cb0Ms50xS/b41zfCpCDk7/
xacBZHII3ixmIojbNAGR+DdSPNX822ng71//v6cB0/kHRij2dDR+zFl+t/x/ngbkf+CEAoHxP1Tg
X3H8n0Y3fAmWLSxUKFot9uh/ngYY3RgaRwgE/vqvpv4/Og0IK9RfhHhAjk0CyG1d1TlfKAJe8afD
wP1RZVX+wXySW3a/eRtBnX4CE27c0y8mp5OQeQgpyQ/NARAMn+q0pe7CCCTUFAySR6IVvX7NlIk2
uW1vJ3mfc3wVQUWY6hsRpeXy7vAtWCWZlWzz6+o9y4e4HZnKFztnrZCkkFpegw/8xqmbjEQEKuWO
rZoR/az2sb+35Ow+5d7tuf/Tyzb7O5tDg838fzx9x9EUXgJNJ/VPOMn+9PRflfW4tsrnGmIuFXWR
J9KEyz6+0eAxcqbZV7ICAbWJF/HigTKfe546Sx7kIzEjetMOdOCNAKWJkD1o36IIiyeIhTjLKDuh
tCD8ORD/FvIvHcm/OiC2ILhOkpU0NQPKFddCyM5aRt2URCJKusMQ0JJbYFOg5bTwmpEdqG6NFEf4
mOpfiXdJJfgZdSN7UEy6UYWCCnJsqNNGbDfJjF2NoDpzUEV0mXzEgNDEcRR95ZGIWrADQPS745zj
lH75VUAdrJ2z60bQR1avL6Gm/IxEYJkIS3v/dhZJTuCbm24btMHDL/nYc/nib7V7cnriOegBvVd+
GTIyJM1bxfjcpX7iLeARjkUvSQvMkeR+00FDEW6vnr1vESalBHHU+tZYnSZfj8mLVK2fhvXaHBgs
VadkgQIZTQU9jRtbgUMQ16iVpg06gce5rjzDct+oMmn2PQZPgkhWpeHFoOQgnHbBvXNbyHbYKmqA
xX0N+XHn3TH0J31hD4ldFIrYk026llAgq0hsCy+wzSLCpMVnjbyoz9UanDlr9Uje5TVNVrzE9txC
e+r8P+7Oo0l5NcvW/6XnVMibQU+QQQgjvJsQmWSmEEIgIZCAX3+fnedW9DmnOyqiphX52TQYmffd
e+1lEkn3Vni7Eiwihh8QvGgvCSKAeJqzncF7+mQLIuLim63E8SUyDHW0R+4JzomxVgQKKIQOPP4t
cJPYjUjeCi6aDB5r9Ch4H3I1PGCjolf+DUGRlEW5Vmjap8YInclYG92JFmjjdwItpaft0HNs5MK8
45DtzpVYAjzOBGG7yZNrUcxhILc16LMYrB49WG8M0LgKICCeFyVkHYzyMsc3GLOsXqtOijegZx99
fsGmf91Dt17gHFinaLKbW9D0U872xW8Wp8n+l+fYwKo1gqKITeIkYiDgJ57bEpnx+Miipl98CLuW
bBCf8DWumgsKygAjY9G/gF4o4NwI5/mcCkCIQi2+JC0kPdxeRnp0CU0u/c/Fxb/Dqizi61QF4cdm
OgHP653nOgj15DiHVTYHJWZHP87fA4aRklzx/CTlKqiWyDGoME9JNapG5FnsTnMSDKcVyd2TtD+Z
YVQxXVy7K07dhYmB9oGKM8MdZNGO7xN6+T6lWK+e2lEVN4lYDiIJjUS0QWTFN+SgqxDZnG0xOiWP
qmtfMaUL6Jpon7SnJxkZtE0nFCBWyYLK/Iu7ixon3MGo8dAuJr3vW5IHn5CT+qiHuIpBE4/dpB7p
BLxI65D3ck/bSqReGuu0HbRm6zQmz4UMofuknhEc17+AnSFn+HpMrzFV/bzakVvHVOAMsRLWmdJ1
yXb3qYCFdMewTsc5u3cxA2ZylyF81I17Sbg1ih1wJpiN6fpMZ9XX56WaIw2MwK1A1Vr8A/AFB9Kh
5ps8I3fvXcr4jk8E7oJQOJtPksxKBFTI/SAfksiTf1uXmSY8bk81R4Y5UTpRmZEF2TL7RuKdR/nC
OVBgQhuC3YmbtDVkcIDbAgw6B+yS4FHCSN+fnTGwMkjrFri/f+LgtCaKqAg7+XG9JiRjeVvedVJB
ZQh27jkI6NW+0sM27QE/+ydG2BC0ftF/4PCNs891XvbEqSgN71S6v9WlC1cT96LSEz42LuVEr1GY
kvIhbsowe6wZSdfOrGZC7aXJa3Drrmu/OtzgMwErFSEsKFiDHCJgonb6QsFKgFy9gWpWE1HJAGyH
c8jrAOYIsQl6E3LOH1pPnDi+lTS+4NwtVqP7LbOKM+sfJvPIeOzuDUrsSeaG2qmHamZcjPb9Y5LG
p/l7b3275KKj3ycdqoJY2sb2JXKei3PnGRyZT61zZ668R2cDNVaAsS1xfqcfxCS65XeWBhKkdoAj
SP6evDgK0guSaMUzs3iCVXslRwHaHiia2FAIv/6GEYLEpokfEV2pB4cpzCbqTwFEirKIVxy6Y5cN
QHwdKuImmfpAwTqtkXheIkMETCNnousR0Y8GAxggqjWxi13wRha7HMefg4Ll01i406fErMkQxG04
7xDjd48zOv1j1J4ZXGCpz9IEKCrrF7uasePUtOkWmYlQ2mlN17JZXz/Y/0yQ0cV54sS766z8unxp
K7Q33dcH7p2zfHYdXxbZ7LE6L05syyIrYxGhK1AHLyY+zvbMbOPoI5dOn7R6vkWiC2u0Gtev7v7s
29kya5f3B0xiS+kf70Gqjs5EaXqNvsrGucLK1zhL9TTMPiCxluM6j7jK4tumaHeqHjCGzAkSI0DK
ATpF6Dy26SlpzXDvhAxKeYXbMSm8bzGQPH9jUhUhLOj4CJTSzan0LuxbNHu7knbs5jc/yHeJQoVK
icNy70LAiza8eUvAQZrN5vL9hhT3LWE62Zz2Lg1RCtJyMSMg6O/IJzqee+LTXOKURORP9uGjIIhL
Zy/kA3nEBoAR2Oq+IB5ykw6evkN1dEJMfuurm1eQwgU9TUozQPvO0NmCr2hjChG9alYXGQR3MO0g
NXDawIYf4AdC4ybDsMpLMHYBFTDmB6yQadrYW+Ob/w7BpBivivcLdplcXiZWLG+CCSSLsx1hlU+p
dF50IOP0OxFzC94KKZM9MNs8zP2fBxctigwG1FoEUNo7//rLtwjHR4+IHOEyJOmeRptxAwGiCKgf
87TjI88XczDueF+fPH6OX+oCgkQrCjhIyuAqxDu92cDTHTZHgY6pV0pWaKgEd+KOVTK60gjDJRJa
X8Ju7ZFc610m2ANE+9hglcbZniQmruT4wgwX9WKUxTjnyoQMhemISqEzTpfl+sy+cAqUu2+7HMSu
PWb0mD57Fz25kd7gKt6FkvLRr2SJ9t9G782YvmTG3gwk/aiJJLShsoc6OoQIjT38eNZNCA7M3I1J
tjRnTLyZeVsTbXIbpKP9sByoM2d4Hry+9lGGf+2bCg0VpW9Soz3jYpj39/P93EgemzNe/3rvWHnQ
RSEPwAsVnjUUIIiwxDRXwiG9rMQRi2SG2J4aB+XQ2ek9eyrGRLcfPECmwzZ8xznEzxr3nesQKWJS
ro5jbZMu3CkUxY89+cYY0vSVDYECY4evpovTh+Qb6DHpsInJw5MOy09ecDK6Dvdzl6w9K+mMrOTC
I+Hps2BTgQ+qbOCiZovjuBrWw3Ti4tZFfAVPLi/hEYpnVkmSadbP+kZyXLWHCxxSlmZ1qiX2SJ/y
6Xm9ASg0dw3aTWveWeIRtNGnpKGe+PYyZTSk9CSLuB50SC6zJz+wNXxmpDBSR+nixZviPffaUBeu
8QaVX1+8frVEILEC4rfMMa3EIj+BPco8dOrM32+MhgOrr1rkMF91+p7YU3mAO0NXHD9Jya1BCV4+
Ohn86VTycLUE9eUoHeIb2uNfvZ4OzdZh6MtcyXNCBUu3F3nXb2IC9FiPSdSth7y0yXFMkUxBrnI0
az5bcUzdabtxd/boHqtTJbHmbNyJPH5nhLXxlAkYwMOhQEIxd3fOXB+98TDaPHwTD0DGUtj1ijlM
TPCDtjDB4bwX5F71RtdBFNln9o3hVf8+sGdy5Z3XdpD23gRY9zIJltDm2TAX/2gALPW8CvzHE5u4
kwcSeMa3UQ+acds3Qjduh3W/Hbo/Ju9wpvngxoCQ+Ry6FRNeDZ5V9zTVBuUO8xqmL7gCsQ4a6/P0
MjUGztqEqBHstQB4LD8Jd69KyqUzq0C2kRFRHvGd1ucb2mHPqT1traw7W8K7ImymsIdjbYJ4zCW0
IR+GWdxKZkO3oGX8LUcbInCg9jvD61pl2DWDaVFFT0oXBr2tx4zzzd75ZS6ytTa6hefNa3Y5vGY2
MbTPrTa2F/oE2gJrVEuKBVOjSIluEoq1FEepbC6sNQkrh1b5+8YlTffmvUdXjnvq0UrZkFbCp3bF
xSwBgjd3F/82r3f1riDX7oiQ+BZBFuZaeT3DVh2Oya0joVZ9hgBY7neGzsDx9x/ZVzFpsNlZKl0x
RpSq6I7zjwQrwxgPX/6e6uAduLE4JFIloF0zSWs+j4+RFpK8fKR0GCO87b58p2vG5H0wIhXvILF5
NLlE5N9ERvuEOiO4QPSmMrAFtKKw0JDDXSf1pPiSb7JCws4IAbbCD56Rq13cAiEtce130MUhivt1
EAKLpjI5jeD1savhldvPwKWZNWAnaXQPQnVYW9AJhIPOP7ko/Y8tcEQZZYhiLt1xLBlfx+6YmwuE
eZnC4Vt+uD07/sCjqduCTZJ00nvwL6VL6F/8IbaPx53SnY+VUFwT5VDxVXQQkHBSP9a6vGB5d+aI
6rE7XmIpGCHy635JtCL+c11OJFeIPiFSiJ/fxozucF0cbzE6hCHf+iUulDJHZqv3jkSUd4Z4Q/Fi
GEHCU8DriLwaCF/sVnmyXOLFwvXJWfKY/YYun+fARGfY5zesQVAvB7h4+aeeLFEPrq2S70sxs2Qc
wPk4RwXXGutlN9bhXpC0x0kX0S/Be8c+gxjtLb8MgiFswgEEAL6buGl5Fr1MpyvEBuYOlBI0Dryw
LyzGOTE0thyQh0d3zFlpu/Or/wO6TK+sd6VvtohhtmaQA74Y2hizYq33tRnSiQHRAxTxtt8ZSB+e
d6ccAd4xM3dMzjhhOLp4lwHUpm73cJYzK0sPV938J0NWyW//R45UC7XpAbgsryXF8ku8KaV6leN8
8+ZnvozmMKy6REMStEmUC63ZOwQ6CBkRIShVGZHbiys8KR0WcStR0uLNA9YNB9iFCUeGOH5VdYTZ
MaWnDJtdv8YKXunCj7+izkLSgxFpQXowp3rLbd3lU3eE6FgE0pVxjpXu9ZMKj6+fvk/wo4g9pQeQ
VGKstZwx3pwLaBEWPmFwmbd4luGyxRKyhYJH3XY0sCsXS3e4eXy/4PeWhwVq+3n65jsea9aLCRUg
NnWwXmlQ1vtZx/BJpyFZL8POhYRFhj18G5cKZjGeOHghdOyzlOZmcgaFWJPKuIQfO0VoKBNsflBr
QiQGF+YZZO4p+FB7OOExkADN3x53HJgQNiF7Yie0guvAxljN+TUJxdk8cRA+QAgu+FYRN8gUiTBp
br1t6s1xe3O8L+GoMR1oBViBN6JN7bkxrYMH8BzxpKAjhHeAoglwEALzh0eEu1KR3ob76eunWgG+
AYWlY7CauDM/A40YeG4ocfkL0qVjwfgE2inB8JUYOeJHOoYFEwi2BygHNIdLQJiNZTjRBohZvH1P
AY6RfDFBO7KIfCr0paK13SneaE8lK9JhqK1Uq+LXiKKMolY8ESoYUIwaCMbK+S16vR0mHr9Pw9/g
dHhT8KN8MVRhH94emxSf2jNKXdjlFLYSynZFjgHTlD//CRxKMK9FzOKpL++AOQRiZwNES6WuxF6P
ohifkWkGm/APEbSQ3DcXIJsSbFCnYIWA6j+HYh3x9F3ughdEXXk9IiekG+RPph4cBqsn0dv7kTt/
xXIQm1Ce0uJQN9wnDQfsD8r8nY7hODwOMaN1CbqA9DbEpSi+0qILJ0gba7MrKevc3hMLIgn74iRf
uwt1e13rk2Ltfv0uhcdl9Ym+ll/43/WQwfDxkEvER8s0UMbIIvkAgI3z1amfrpyRmhi7OobkAtKq
0PTr7LxW4Eavnl4SgQvXJsg8Yb/LLEV+n4ijan27V/WfqIPqYUuVNdSDOlHskRWhXDiRM0lBgIR2
flmeRj/WmK6Sd9Zs2tanKdpP3fl+l/86oKSfDmQjvIoHpNMu32wPstCy2Pmvfjnr/OjBFVCiJfBd
1hJ1gpRAtggC+7zHSGp/ZOYRXG002tIviPLgREL8eVT2ICYjvWEDwHvQbw6PmBWRA1dgbUxcZqj5
ogyfYo6KXKuzw1QE8OSR+lfKdy6Xcm6/kcmiwluS3ekf6aFXKYW9kQC5A0Mc/axvDZuiO3mPDdj/
Ns4dcq1Sj8oFm0O2xb4GyigtDB9FQKouLsV/ZAzXvHxQ+x6+M7Edvfv8TTRxFofXEU0/4S6gVrii
ikGnywy04fg3GPpKDBiUYyoGg5evDC+BBtX+3nsiXLYGRjRvemTWMEq+Uc3d8Ve2ImOQs41LZKuU
Q2zo7Ep/eC+LZF5qBTY7Pg9PD+29LO6Q7gPG0TGMflydC0Iw7iPZD2TZl41UHkVY+8LRrKDpYx3N
lI59a4LOCpNLfu53e/ijxKj69VD8NimJQ/FvMXfvqXRIBhJOZJyHPxTJ7eFpdmkcLKaNG8xWjeSO
DI+YkPF++JrsIW6qY2WiTJh/rElPhVaOPy3zxyZKp/dPRvXw0ZfuLON3B/+WI2ChrCLQVCe3OyQ8
//bJ387kSDAKbjIhYnDCd+CAJ3LUn1xAeCL3nP5tkHEmxNzgzLkDcmbKSVsv6X0eiX5R4U2MX0/W
G2eGL/FMoucFfKQJh6tMH8ow5xPGKS/zwMbqgIBJP2BP94n0Bp0pVAHpPTwgEQ4gVrScBMrEG/xJ
0KMQP28pIxA/5AlliY9IfcCucRudYuE4odqAok7aWr8Wa0sqbSwr2fsAbfrCTlK3rAIMUzPMAtbU
ycgv7S/7S5280u697epf6Nb69/AiivLL5gaH1FwoY2WG+djvHk+NrdMHf+VrK3ACh/qjjtS+NrKW
7y9raS1tSh5G1uS0mgAxagIKOr9tTsN38uZfpyEge5yNsWflQ6a7p/5+5+yEJ1Mxwf7p0Nckyjhd
a2MVa24hjz4GxxG402lpzSpwSNYqaiaaEFYAKTHOAWAEH8dYCjXMH+Bbw7iOW8x/uw6DHnaDP+bR
T85XgcntyUdz3EU/LT5Rssz+DrLFQ+jsf0rkugxd8MqQmgrlyZEbQG4WoXohtaWqQ2fLjiohfuYE
JJT6oV7vx0ihWtAQaRyuMNb+9ThNszD1//sw8S9j1L97cCkF5mFnCxcYNgWth6ExRxK/iXjfwzaD
kTskWmyS1EG11NcYDZrrfJpNL8kl0Qfu+s27OLiD+7z5uqGahqfARSV6shK8rsEzQh02mHXgxw4f
3/Xuhoet9r3B1AN/5u1tgaYAhTGIoKQlWZREIIkdPiBHxE/gdryBBmZ0+/X0SLlfMsTU8nEfZD0N
DESyQCXmEU17dCuAoJX5cZ0OkT17v7e5rwMg2wR9GzTSVb/qm7FCywL0z44iNkq34BmnfX1q7y7i
j+zu9OkDjOB1cOZmD1PCAwRvAVJk+TBHDR57x5WDLWKg9zRaay2BvhzewCFkCZYnveNq2n1s221N
vzEpSSolNWdYh6+JuIEbXWljwC9o/YWyyvBrCvq3UTb3H+NwW91W18X9w0CZjjvDT4Y2aNsutCEM
mvVci6Ah5HP6STrj5Xn5WFOuUoNSVWKMQRFK9+l9meyi9hcXtvtlYf7gzE7fFG7jCsoJdzC+Gafv
am1uqXHxtOQ2xq4D/1syrXmkzhd3Ljcxfkp3nGyh3JdgncjnvYwC9iuFqQM5iX4KEgTtIRPiLezU
iZSKv5flf2jYjWq5hiUDeVKGdeNfS0hlXv+/WYl/+/k/sRLJx4CFoDrcuLb6J0sg9R84/pBuY2LA
+jfHVht2AmmEGuk3EBZhEtbXx/343/9laP+wiMqxbNNVdP3fNwSSleEvNATnL2/c+tvK0XnUlnra
6xgrn+d35lPPY5k0SM1LJfcuxyK82PXHVUFIyNRGHxi3pKpXb5TjDLArSp13WAHwWRhUPtp30EgC
m0notq7g+mLFDfOEsrZ9l9XEwUTAKXS8NMeZkkE4OKOwBLtrh7njUBBqN4Qw1XPYQkUwC2qzM0Fw
6T2L8sww58olwbIOE5JsoeETC1c7Ntqjg87hHR912httdVSgRbS3kWtfNxk12BOOTU6avGE9eicE
S+mdzEX4FW1KNM/5eXjmNeNQ/TVrTEh/nROZykrjlybBp503Cg2wQ1Xt2RaW0IhpNPPq9suUni1N
Y7U0b/71oiBDs2mHGsToOviKufcNN1s86pfnmOzrKVoqHd/za/beXI/prHrk+65mM1R5NEjEmkvD
vn3qrNUGcV97OltzV4VeBEeuFmtT07K+9TMrnoYh4JtmoXT7zRks4GKQw3UvYC5hG359vIalSble
40LdAWyHMPhQsc5r0tCoOqGTM6KBDHasbnbQMdEw7LWinetP0yEeQAv1Von+w+97y+AuVBwHZfi/
ju9RXef/YCOTMP7nn//Tfc8dalk8sEPsjlCO/4d/5HLbIx4nngd2sQn355/8I25v6ErE9xhQo03Y
MX++802XKFJFlgXuf1zC/g02Mvlc/xcd+U+vXSxJ/0zBOV6N4r0/v6uoRBqVIn67w6kQvgoi0BLP
QrOrEDkD0whLi4bEbp1wZovNmYFFWwRXWHBng1Li4D7X9cPc5EfF5i5/JTfFCt4t9OMWT8RjyAjw
BoVpY8VUCDISvPkKgc5pr9a31nvHOPFuBiwUmDGRe+qgNGXoCODysV+dD5dQeAfmQKP0AuAz8Of1
ytyrxZhRZchfe+nTg4XCEJxfJTpbQAt0goBJzeh4JmQO+SbuO9/3AfA3s/zlfltY3nX0/uTHGXEf
gY2P0TlES4SYwcYY66xjktRAicL9EqzMAgZjLMW6gmceCREAx53r9HaQoPYqYlelWTapRoWFoidY
4QfmkEjUfIBAtX+b6JhfDp0V7b9HKiMVjdLHJpHm4+KjNovuQ5p66EzPhOYVaa5NSh+5JrPXD6PJ
oTH6JZjM9q6Xrvcv3I0jOrG13YnO3+dlOzjGiDOpQ61A6bkSGR8Zev8N5RC7Hszxr/RoN3pYK4Lu
GtlYAPsUBU9sCUmEB/PsR7c6/nVMvQxv+I0dOAK8DLg5Y7oD5nMdv10/ao8a4TU9YkFz2SImIhSD
BQz/YybZVEcsnXG+yIfP2funQmaDu+BE/PifCVp/pDIsU+8hBlULWnfEisrKWF3mxbId2Z953JkZ
82tf/0m/rhuoIVMIHO7n/bPlcfv6OPsGk8GV8yoCZj3B18YjU2RAePe0EzGVALRk6DM4L5BUXcf6
IbsM9Nv0vM1mKjRhoIn9M0AGW7B8ri4JQ73X9vaJwNAdE84iPlhPXJbCC1O8k68D49wx3vDL4cvk
OlDGXwp5ABMF27PXqv7RGW9CK0PIWj8lNTyNNLAY/J9n59F1ANcMCExM104h5JHr2JkKZkukAt1E
6xmHZncnVoqIjbYroJJ54OBk+EvuOPFbIEbUMiN10hk0h+bhdQ73ob4xD5wT6EM84w/ucIkF9nYG
/Eq5smCWDyFBAwVD2pmqh+sKnSh0FFJwGX0+/fvQ3NSM1Ymdg04DoY/H4OrK7ti/FQRe5VEZciAH
TfSdMrfMeg7mpDZVMZOnUbXBSA75aRaYa+GvrCujC9YZvj8dnErwMoFpD4JJLw/N4BqmuHKhWBcD
X4bKaQT7htCUy2A/1GfaFkG8/8S/VaznjhP2Ugb9VwDCYtyQINN+VDOGs9Jocf1t7lDr3tgA1riW
WiSjynguX6ixk0jJjUGU1yFZB0YP09wcDJB+Jynn5N2MSiA1q2fCCTzjiMQj0O2QxcVP2BDe8LwZ
kvjDNO24fk1ItB2oA2Jp8Day4k7iJgq9UgskB7WS5Jy61+nitcNBFv/3+lPvP+LLRpsWq/xDMMxs
3Ek6SRphWA5SUA4m2EGNhBpyTCR8KBvBx2BUwqAmOsdWpDNcwM+Udj/vMWHOdln8WF6nOj4HGGZ9
X2H14QaOzWwZnQcdfDUwzjVQ/JEEiKbbb79fsJo+1U+obOJsZyN3zj5a3PSO3q/RfRca/4843YnZ
Ir3er20Y9Bm0Dt2aYRhva2b/Ih4Q+vx8Ws4fy3ZZEM7zXhfLJspZmJ7elssVPVw9f0w6MX43DBPb
sPEyjiBAFCcQT9TIDRMsWKN2lc+evgUGRQbhMl9eR3JSxAb4DzLf3e9EegJNn/8/VvXHc/hacbrw
0C0jMp7G5L68vT3kw+sQi6GJNSlGNethI7zPVfaBNBtnLXBm0E9w2TTOp0SMAplAb2dyyf8xjzwx
TANXmdGZJ5gM83YgAzg9bhBkcPb8ISlIEPm7KHXJGObYY9tl8gidwA3EBoxCrLtlHsWps72J0710
P9DJQTnFsQBuG6mlUWP1tTbhRomwERZhspxjZCDgcWil44xNqgKyboNsgHb+RhwQlMVfpzm0bW0Z
QOTfD6pEGVTgzj8FEvsIluAtwnvQuAR1DcEufXaNLWGsd0pk5NTKB/AIoSD3bFXd5nb/Bmpg+Wry
foaWAcB7mtTj/A1vLGI/BKN+G8POlaraJ7Wsj4a8dxoCsTQo5QGmoR2N7tkMKW3DMmoEZxiS8KIs
mLYUqO34jIx7YTJ5P4e0x6nxxa0Od8Dc7CEDHuNTFVcO4VxpBTL2hFR2/zZYR9TdDVPpttdewhdK
G+6v2mtQeTxHxbl3l5TsJjH00G7Hn4g/apHSM1ZeQm0DiJy/lsW08hAJJBh75d0Gb4dlZzbjTk27
r91jdmHqPlJG93kNrfY8sD1GTJ7Wf9w5zM1jXLES7Qs/db0q85DePFJkjs7MAKJ9p7HNpoq0ZWjU
ydMxMS59KVHzmkkoLEmE2LeV6xwn5rz3TMtAbwiGwWrQqvyivIc4tRTBgnoF1gtMSCKVzKAOv7XF
e3YZHH/usGISAg15PVjMICwJDiB5KChHBAj7DI0Y/csw8w7Gd+bGhhG2xZIMTmxHeH9Y6T2V7js6
zVlPF/rnFakILQI/iWvnDfIewwbxJJ5YrAWxUvqZ5pnNfnxhxaj5y1IQ3bBzoA5azAxjdZpBC4dx
xm+aHJAsMBB4N6hjUT6Bipz28zOeXaSTM8CFTPNVTZ4EFpu5/4ZvxwQw9595cMPgGW8U7AoH+89m
996dBo9Jg3AGQ0FsW9QV19PWsUK9W+5hpNK/tWgb0UMLy8llClXqC4OLB/tVTPHYLjiG03flxHv0
J2V6I7ZhQW6btWeGeI7bwrussasBR+HduJBvUJExQsabc9ii/6794ossJDAWMHfwS3C8klmjJnGA
YDJy5957Ta8IwacZJMLW6THShDrMxArM+mcA93eDJQIgHDUPw86T94MMqjuefxVdfLNWKFcYYW4Z
7z4Y7gqASsMEck1NwuxCpitIOSn28CUIBJ1+B+zyAHsItQPBDq+fNaQAyCF8RcGhJvMhzzNHogwC
/MT6VqathPVJ6B3sFvBunp5B61TmvBA/ASR1b6l6Q7wwulvm13wnqw58F7KHoCsMrBEjlOlxiOCG
uTAjOpwKG++D0StzFazUwwriRbE4fwB19fQpaDiXKLNORgmXFfyO9cO/BTmQ2NsbgwDxfM+gGsLV
6bu9dii5gkjCQwHty6kDtH/Bked1ZllMq+59Vj4OV4jsD72rqLB17hQZ1ciijoLjFGinYbuonFmB
7BeiBGcWLtzlTDPsa/hm9soqTA/pJzJkGRcyshJu24qxIkQ9JirIcmRSCzOUyS2HWKeubpmMiQM/
oyUwaTmhWeF1bDO0OR1I5S9BXHZJ3ELujWCNN/NxPm4UzU9VFE1MpF5A5+ysb9ru7nHcBPtuLGSJ
F4mGEb01s/zML9BCtFGGfr97mdZt2L6+r4mRJwabe7Z4E9yNfcrVV0dMcWVsXX7jO9lj+rplEHuk
x1iKqOjxPBzTOM2nZ5afMx6NaLCu3XG1UGBSv8PGYBt/hzmpIkVX3baAduxFLBjiXdjtDN2vY39f
j4vH99OYaK4PF4XPVwNS7cTxlrH18VvscM/fKUr7fAEjjmHxFKSP20RHzuE5rg+kB7h+zRJT1f+T
5UKOC+5lmopqOwpW2v86kxphEZ31X527/9fP/0+7LhFIGL05lqprwHF/btdt16Xxxn7tnwkc/2zX
1X9g3G2pimJbxEf/BajDBE4XJbKJcNj5d9N2VVsBJ/wbUvfn106c01/b9ffReVzfz0tBLtHV7JZn
j3lxS9FLuxfa/WtwhGtN7/oyQprX08NLV8WPPb9QEONLMHET84BpVD5uV2bWffbJz6DTt2IRVMhM
305KjGWOaIAOLSKWHDblfvRkzvFiKkp8EVN6uLqDPK5G70ExkjiGTNxH4SXb/mW0RzrxCJjcNN2s
pn+lif08+lc49C1EzX2cj/OVPq9ja2SNlCnDYan0aEVU+mJ73KybNapiSsV0Zs9TRstEefTe8xOB
b+1Un8v4G3vX3blvz61RFeVre5GzxjPxOS2FmlMxZpK+KkUmhNIndBl5wggDnxcjyiN23Brre2eg
J+rBQYtx9J34MTonz0+wg3RKKXKhH9LXWEBFdKeQC7TgTdu+x0Ia+KznztNxRT916+sbDkV8z/HV
QC/SqvGrGGToay6xw4oD00jvN6cBefMtp6minPJvrzhFX1zGZy2E/KOGzT1pne3TDijrmNPTa9Cv
EGYBnsdLFTKMcAiwPMYoDDd0VllUk1LYK3R2Gt/wqYrPUUA9Qdqn1Cy02MI64MtWfB+2gbAQNO+T
B/OKwO0iOSBj5R3akHvl51EowjlglBXwLUYgRTZPECKlZXyJiasYs4swBwI+gScvqFJNKHN1h/nt
T8k2emZbk7Bd+Ul5Jfyc/Gyv6r1RhUgYByU6fAsdwafoNVRMYXmVvEvG5Lw/hXcobA6hOlSMSblS
PHYUHoO00t/HO/I14X4gwYJdwUwQysYDcpC8ASKG0anIWEnG4G9/h68JGp3f4/KmxUmZel85cFzD
vFVQH3jAIuaRY2JCZ6KoRm1UoiMSgU/KyTZ+H0dYxGooSTCijYGEhBzM7X4ineBh5EXjPBUiq4Nd
JqKEC/EMcAIQK52IriELiuOFXsyTQ3EiqeTRswfSPBTxCyHNQwCf8PMzR5FzRw1GCA2cJw3xjZzq
/UoFDGp5g8IEaRjfCQ1GvoYjzW/ayZk4WXmzmpdwtnmXdEwoxTDo4Agysw73fVEmSODJk+tC7NJw
ZuVdcy/jUoLwbaLzcJLelUai9nFiJZDLnLPC25OhJxJm5tEmL1CnuStDEb3JyzZ4HLkihZolM9OW
o6JxJiVTWez5FU8sFGH/8KYu/T3uiXKshbjwGhOWTZMor7fiYnIQ3hl8DxcVb10uM7nWNexEyr68
ee4NlrQXVDB5nUJ/kGsHhQLhY/KsDlxvbHG5rOl9OXwQkeDYCJ9I1ip47iJv4tEvQyHN4BrA42Fs
yfrF2vSrMTxBK4NJ9vt5me9ydfGMlOu/902JoI9ob55bjgpzeXkJrugEOftvnuDuV5xppMqCLzA4
ZvTPd8lYWC5MuZnkVhKaUcHFL4dR4TKnrOJGkMtd3toTzpES3PpU3/xb/icvUg7rH4dAxb8biIlV
h+fksIkKVBAFl1bcRciB0yX4isA1NpPKP3JsMm4uLMZoW9XfD1FWCxnkhDfCMRER0zMqep2Z07e2
AjEcw6PPTccNC4Oe2w9Nj9CpBgUh0INskPGkYJReNvp2+i5zWpP5TSmmBvbYQQ9FIz75/wSKeD95
M1WuAEAaqBU8/Eye8pjAuELY9UZDVUBmsdAQyEeKxVumk6IePGGkETgBePpxJ9dbC/FrRhg4dIYn
1TNRtWKlzCI+yzJfIwVvq69gt44xpTwVASaeH0BQDfqcq9/sAfT2PgyK3Q0+cemd550xTdhtgJE2
i1I7wkpzmf9apyPA47JRbt3O4bawf6/wuvcYYb0bALCiaGdjPUBneuC74Z2OKE66J+4b8iso0inm
UHCjUQU0WBrAU9lwW/SrL8zFsZRk3GtsOlPY5BEqoCHM/rOk76WwSTEnZ/H+uGXBHukCtvZLEgxx
RMNeXWVk1JLc1IUu1PlwFm/Fdwc4MpXvic6F92uLjzkUo/xXsHGmGDO6qg9WdsSaCpXoKzjDVmEH
gaokd5Petfr1KWguoDrahaYp9/Rx9z3LUO6PURHjA12CbuIqsRThsLPAcBE8DH0TIoXnGngKtZoY
0HFC7SysUZV+PpYgmkVcRBeGSNBEl2xfowfupNmOsKI9HBK4qFyemPLfwSODG0Lbbb4slu919vRq
Bz+9bFd9y5JY9VBcdNuemDimSFqs8udUjxpjiHiRQ6N9YEQ2PG2QQiX3xIQ2NeioDS6T+JgBj3Kt
tHmKjwT9XgWZrfi8KETa7bu749b5SVGsLZAKoSnqJPWDwK+oeONxMS63F/w4YMZbAcCBKkg3OHQB
SMqV9fHKRgoU9ykwdfYOcEiRNcCJbwvRYX64uJyrs/0pDUhC6XlK/XPv9Cwo253vwup2nM+MEPbH
rDMn5qvMlg6ouz2wNFyRQKcY4aGQ6qcfOj51FWghZnlXH4uRyFIH2N/ePxEDArYICnL1tGtYP5HN
eqodl9i/0cknjE7uxwDu4HVWzx47G510ItFXLDGhRH1jGsLq2o6K+BMDXuAoHAqh9o/FPPDM3mB5
bDULG4iItzi+L/YYJRpYJjYA8q8RpzWbcoqv3AElw4oytD5e4wxQWfTLoNm4NfSQM7IQ4yrhV9N7
X4NJ9nUdv37MwVXtV8ou1yE9ngiidFkYXyMc1y9Icx99aBxPAH/7Mbl1zog5mzB9EGBJODpiRLo2
kY3eTS4cVJMl/zfTEHWPnRfjvUlIhcpMByJJ5P7QtMIfnDkbt4fngvMgI0p+WQxpyE/QPRz8zyBC
GRR5LXA5FBq3GlgJ2pd9cL35xdG/FP7jhstrd5/kNtnhRziYavzeF1x/2K10nyf0Afia3pEJ91nj
amz1CT2D6Yg/zEg7dftQuQhd0Ojsu6fPpuxRUhqheRuamlj3HU2YdddD/cIgDL+KwGJzdAlTHg+D
YY9BLjayz6BQ4RNOFX12MJlHGDhlGUn+hK0C8otyv0HMCb4LGutMjdvA/lLyzTl/fzs2qtJRi88s
RhYIIDkNFDYQ4ZX4eop1u1c+tufHomTXavrHR6Kjx3B8B8tL7J8ZWhnRTzG/j+bVXBQceGGBL4LF
TZ4fNPtZ03tfgtfdax38Zbo31NlkHH8cB5kuQFGT+3o+aKAIo7uyPECq4hSW+cTlSsXUTozWSMl6
ZMELbRlbOoQ7kjDtZH/fYEl0mVWLYjFGpWMjLIUWB2rCAPEa3R+J1ZC32Xt9Zqvjafg8lLe+yPvM
8LLVqK5Qxr0wKQ1ezwBOGy+ZeVw5RASejSlCAmOVAZw50K5s09fUmY5MBMb/o1sBkajQsk7hCeIj
q87hGjoD+7vpVZVv38PyNHr1Y931milazwNijRY2ADg3TrwuJmL/j7tza1IVy9r1f/mutx2AgrAj
vhuOguez5g2hpgKeUAQP/Pr9jKzuqFpVvbujbztWVMWqtSozFWHOMcd43+cdfTRaSzhWzO3JjbeP
4WsKKERcL+K1rJLuES+8GC8uyaBJJsWt+Lai860rI/vLtJF37ya7mRK+dC/7rhCTYdB4+M9NzMfA
xOw4aah9pYqsw/lhPw0wMW6OGz9zUvryhaPjD4Uvx1Dw6meXnvUmlN1+MS9klE9Md6h6t8nx6iIl
6hGG8cQQiSE4NPy0u9Hcx+gTVqNW74HWaHUDezPFF8wHDvC+S4Pvmk6bOEOsMTZVnD1Xq5dc+/cb
KLM+H/J9WvS5M1pLYmcxuVwQJ6VjEksZ7cG0Sd9iYKwQRLZckLMXTnaN5tQqh+qR5jD8uU+XGCXY
zYJbvgVKRwx8xU+frgxA7AUocF1uPd/0W72SmjEOtJ72DPT74Ir/l05VTvqe3Eln7BnK7Dmuhs8v
jWY0zBds9kKFeKIfxwop0YwPfDcEK1LXtjwWDCwAaEknesQU2LOCy3cTHGFzfKcSpHlndC9TBcF9
DKqp9+ien17VRqRr/1frHdoq2iKDmGjNRFz081Z37/+b7HN3U27+3i0ZbC77//0fuGcmbZBfGygo
mH79+t8bKKaCkol0sb/Q15S/WSqiBfUHyfaP1glKBwOBxG85ab8w8rW/IXxowt3nNSomGdf/kdCB
CLW/dE5+edF8v1+EDmb+qLT8Ht86NEbKJpq8dzGpi7tfNnwZGZvm4Iww0ziNzNxwk/o9y5LrLnl4
j/bcXFdmFr7vd6e0SJUngpjcXixfPiKkIze7eHbADs0BNM4LXG3YBhCuunAdfDDIHbXLFk7y2fA1
T8ZMYTjDvnvEUk6ewEWelP5ygk59mWtybLSlbJeEmRcNDNl2ueudXKhniXM+OWC2L/NGHWIVadlT
MGjKSpeh+vZ2XsT1DmpLTeAjjiVkubDP9io5YHlUhTBGI6N74zg4okB+7a+j87eeuuXskb8nj37j
aT/GPGsXt7WqevT9kWLQN8YE/4YGO1eYwAP8796TjsUp81srXVObnnK/iMmsd+nfwz6oU7pB/hUg
BSKRkh7QhKn5ocXet3uvjPGd9ZzMF9LMKkxcJj0g9kAUFzQWdug9vx5e9nKTs62Mu63+bQXl/ql6
aOeffYYGuGebSz0hbZq9WbJ42hNjhI7DLQC5UaCZGKQZhnlnyaC5zt/mp1dlkZLUzqUwR69k2TTt
4Yw3xTkKibWzbwi3HFtu92mPcocwmflRuhNsLwo4GGQwYkCi8qZYypn4jE5R3tdG6QMOG4Xx54Ru
/ImeNd88FrzbB22bRXPJiQBkrv/qP79j6oi9kTun8bEaZLlTQja+zGUGtEynlD1YiG+dJLh1jdDg
MCWScznQCjPLDChQ7rivUk+QnXBvDyD90fDW7I5CgpGzPzQN/9mlasc8LGQX+Tbsx+FnZPTqccak
WyFgSYgvRpj0lbU5UyfKCJtn0GJYUHgyjMZyiyy9PdEnLcDZ5605g1+fkuR2I0ySxCf3xunJBH6s
T5i8SigSdhqZdO0k16UcNz2zY/pHTN3iSMRz6EvOzD1sB3p0HKRSFtgKCTIaqGLxup5mOVOIbER2
UwQ4C10/v4TIWg7OnWp0WomD9MwcR+vIP7jGl6dpOj7Kr4iRGEMLEbqLK4CZkK+D3dIRwjcCcSY2
PeiuPd1RZu2NMjt2j93HCMIfm3baqb3Td7wq2F1ONdOY5/7mc7F9uPLLOKS14grfJCfRTuQQ1uTJ
n3JjLBnlj87TK0dx9AQ+HhqO/fSjOL/QN0E+bvVe3daSBEG6n22MajcaA2nY8FO4Fpb7zRCFz1Ma
ThzVXFLmgIWIp0elEZLRqaL3atM24JN0a+b9HMQZLN/4pJUo7X3AFsXMgmjLQomlD8q68dhkk3fv
2aMJhfL8RvCBxU/8cD9Ik1DtbAHo2OegIgPRCiv7myxh/g6Xy/zGKZzAjc4DYBHCGDpb2YZjI70e
yxMbBVN+e8/N6t38Yip2hNzh+e2/OxoDmvawing5Ue2eR+1VSdBAOuSmYwhq0j0AEBfeB59FNbkN
62G+qegjAXCG2ohdgG/EwZRKZ6b3qnl7IjhtM4QnMOd8ySI0hbeIXYAhNFNN+S2XoX93widerB54
+Z4mK0zcMcSJQZptC5q7PKc0RFkdxTQOhwjjeIsGaer4M/hq3NdXG3gGkCxbFA/ETfMmSSgRIwUG
WpV7+NlhjshQGSc+qwHHcZwo4nnR+N1vFlshidBoQF6uy9LsXZyKaR9hFS4PEGEdPAWuzDuR1NNq
FIkEM05f9UjJcy2OXhSEg5z3kjuhuNQyrnKbH8yX8z8rXRNpQu1bhosL/9bBuJIwl2864BLbLEHI
RQhByEBJlgTz6b0MjDH52QOl/1kDEHgxBuLCrhSipzhFcOZD1EOkSr9YcEZevQ/XxQUWXfPw+G6t
3gMFN3n7q8Af7qcYt+UpUfzWq/vmBrjWDtAXoCyYRmpOEs6z7hOTVRyU4UVMki4onLotL639pY4/
IIzs4uOwi+C5+Vj2Mr0w/Quum5yJN11WEiZGdwKljGFreDkC53hQX8cqUidloNKquMZByyiDW6vq
fCrnyGga4dlGhQPppDiiEq95dvnOJm1I7PmHrHCvbZd/E6uSx/0HJ77PgAG/ClKQnvLuCdrkTWcw
s7Xb4BY+P9Nz6ZWsMBlO835ZjCuTVOQn4WtgAGdGSSwurQpXw51BuhVzOyQodDUeHo79MzZwJqMu
F//z/eIcwadKNhkpw5hQibKEwMJxpiMJA/qEk2HKE1V+vi/I/lUvZhy9bYVKeCagsz0+zXTTUa/s
kdSrzOjpaIEsIDVMeXZbs3TZYO4NBge7CHyHeqziJjmBd7x4CUvjYxZdvQsD7083YbsfP+fMoU/c
XrWXz+5AOOko4GL4WKgOBHzz9iy+P6sslIMmGXPgvC9hSasOhrZOkNngjEHt6FmsmZUP0OK2TWvX
aKn2+xomhrR87vscTv8JvlnSqTY5I+9Gn0sDiQigBk12tkWkWDTUJhjTYVYIMeCzjitPHbwn5Q1Q
ErEYwJfdBrB2elPkPk6aHFBKLpz7rny2zWbnxbrHfXMsBwn1Ai/mjTbbyemp1E7r3jm2/Bs+hFeQ
wPunQ/R4OalKNMkIsGdR+HT8jKynBmaJ65hTNLe+fnO4g48Nj1OCro09+AZNgBlIUhr7ZyROMXA+
AToFsI7EIKnnQAVcrXcA7OF6G6jkqPswShFt0Ex+sQ8WxbTKFrnu8Omf1j/WXovB/qi5Bsha9k/w
iDLvzfs7durIbAfxFEtJ4tLFGfKInuz3zbPg1iZeZdkXDdxTJwH9FmJX9LitlEPGvqiJjKB/BkuJ
ZePav8JFyX31NayM8M05SetchjfiuQ3UB+i92D8WN1EF0LeGqM5qLg5U00MbTxwGcE6s3tiUU1NU
Rrf5EZoo9pex1dfZhgWxBJEa8dOQ2M+JZN1m2CCPuNUf3SZWSBPfd+Ifx40QbiwHpwt7820DR+Kz
MqfpoB0RLROc+/qoHhlEYqi7eIw3lXVmeGTMRiKTZ/r3mRWZq8tMdZbLNsASDDHCwkBwClyW2fu1
z/R8TovtZ+E9jfKZuHeiuw8kztfAKhBjgjWdMBH63DfoZKhEJ+VUoGMivxNpAIKKznn+WWpL0lXn
5Zx0tTFoGYBtDFyUCcLNgrwkSLHseFd+pEgbWn7VExCCsbtuBJTBps1my6exEmTHNcJWysO4Nbac
85/7RHFLcF7EnbfsBpFupDZ08YeBj+dY7F+j5x7pr4bkcVzO0wh4OC54bNocDZhw1G6b4Y4KcebJ
Z1OBII0neKqH8hnLJ7fI8XuJDKPlHwdHNBXCPVFW8RS0yRwXUVhuYzaxLCw91HdQbziy07ZmTQbc
FabyJZzvz94FCdkLPNF7lCwVnHNNalSkoL0bFxAYFgfgn9IIlaMgT4A5uGR09I8AyR9Dwzc4eBML
FslnEntCI5D5F2HOvQd8+lhiM8LMLwIprizoLsXiefhQz7X8+yhZ56N2VPXSAfyXQWN8750Hjcjk
Zn11dNfCPaxNEKJ2kcGyhbaoJfjpfrF4NN0G0XYwphheXJ1jy8WAL/Z52ATbxD/cyGNakpzbWkJQ
+NHNGF/6MNmUq+awhIzEWG1w+BYGh9alh+M/QhbH3ufYux2UHYaK+tBaGat0cpqVC+pJisKKh+jq
GX4VJrN0Y+Cbd4u2fd3GvYzOyYt/9EBH1dXsw+QSeEoyex7Om4IvLzbsRu2vc1dDh4gUJg6VdT2o
Viy4CBXPG0iYnQ/iq7td4bH/eh004BFULnQSCPAdvnr0TpCO9O9TsWWyqTMeb0x0r+Cxavk4NE4P
18jIOGhN2YlZOGbGShl+RurF3tOEHxsMbsipciVumjIeAhYYgatfgYaatnlWsBBCw96+13i6LkP8
L+z9qAzZAPqo1HSbLPdFwQw7jo4bnNTkz5BYUpKeIiC5OjCH9FW61y/mGZN2n3f+6pHpQPBWutcG
j+iJhnprbkt85yMMI18/aMpWlCziyTEyts/+eX6ZvmaPWYJT/XCcaL1GRMZDfRAR54DRTj8Zx9Y4
zm5B4wYJ0jDhbd3zoJsk7eB0HqccAa6RhG83QsIW/KQQEzPTyW1mUHPc/ZM2Vp9aT9GUQUF1ar3t
y4s2OoeLJ9WRYLA9pRrdIWKRZTK4XIMmc8r5BQsmfSdrRFw1RLg2wU4n1Tbb94AExTsH8eGxCO6A
/luTHKGUTuU/Mys/IQdo0AhFmnW059SqtkB3+IzRqfPEUb7YGWiiU691bvhJOdBuOMfjTopxGpPp
/R4QwxZfb4yHniykKJEU1VOYB1VFY3NZpnXaucWTOsmEM3NftibWTORO+ujetXr3Tkzftto8V42E
NKkzY1sjalf9/PTw4zZ2bevUPWnW6MRhJabOvx+7P82b/1Y/Hk45U8U2Y2hmy/x3vhyDRtZf+lS/
fv0f+lQkD0AEVlsIhP4k9DGbSIsw4Pw97vGPvhydbhXfUVFpm1Ek/eLL0VW+k66BC8bYZfwn7SpN
Ex3Pnxx5f3jruoLj6I+2nMKwsiLNjFsnDVvjk31e4TUWXXG2KF0xHkuMiADaLIspk5PObr32kKY7
2cCRRv6RgUiCxgHGgPfO/MoPxvlQrkxOVvVWPw5JLWpyiBGEJdlZXhZl0Sl6d+vle0mW0z1mvlCS
sPf2apSI+UK1mNIcnYtBu6buc4ThLATLcEFl3Bw/3Bd8MDpK/ikkNJDDlAViTKy3x4WB6JddGw7A
zbHwpwh7wiDrvmh02AcsCDhSAkm7mCLIey/KTbEp037zIJuMBMrcMSQIwRaeLPZfJj4IWo3dh/hx
zjT3TNhibaYorPbsSy+35Z+Au82YCk1eLp0ArPGc97waVBCjFuqhlFCQnLABmhfOhTLmEzEQ4OBO
1plECyLpoO4Wah04YqLwfvSilvtZGpM0EHwPjyqSRgYhDsU5TAjsJ0aB8jT2+D1aU6lkngiS0CTI
6V10USJMhU3DlgvdgX1aiDiinEkRa/F+cIofjv/VWj5UdW1axlrTImTVRO/2L9Dfqi7+tF8f8b98
/T8ece1vKtGruk77uMUDq6MC/If1TvsbTynpIE3MfuSBEOnxB+sd+j3cv6wOGk47g6/63XTLA46T
TxGStSHA8P/EeqeKs+7XR/yPLx1B46+PeKuKWyWvruzkJXx75Vk/g9PzaPQ/ZQySoyL2qXg0Udc/
knR91nUiWctNluWc/y8V+/u57F8r9bvABALmnBuYxkMbw03jBiLMgjR/Uy5BMyFobVmJ+v3M2PKo
u61qrJRq1LIeif2G9vxocBa7MS5sFs0bGtnX8JJor87ljFDBqpWbpz+y0osNss6ekcpR78N4XFEb
vt7utpLTrH1trD/Za3a9JuiipYOTznKG40/46m6jrVyc45vQZ73c3d4KNKMLY7r60pw/DMQtMfzB
JK7cQntNjONx8DR0DtwM8z8ZuIBm7N6hlt7VbKQU+ELyfGAw+XkXdK/ApsZH6KjXxNW1oE7pteUq
3BUClyFGiIOsLhnko3F6fWyNQ2TzbdAZ1xYvg755oh39VzFMk5JatKY5+q5DI3uFCkPV6zOhwi85
lXG4rYNSh5uHtSanT8lE+XNBqmzQ3dfOvpFD12wzs3pq7flR1fqf82ujmucwrm+518qu+X/53t1u
tyytpQP1t7R/82Bb8qD9+mDzhP769f94sJW/YXq2WgobtFjpf/XUGqD+GRypTUytZuuXB9tg2IVI
lzXEarZ52n5/rg08+RZVQIs1qKX8Z1s34QJ/ebB56ViJ21rbYF2TquSPe/ctLazTuS3hMzgAmCwz
r82XIDNgbmscjNHMreoGVmxMPoxpfAE8gI+4yvT6OQetCxH5CDfutCzGj+i7sg8/nBZz0vi+b4/s
QxWI836fxIyPOBARYiD1FI2mqAZFnSZI7/a0XOnscGRjaNHLK3pX5L0ffp17WnA53CG4DY/Qo44Q
ypOBBMXSgEQoiq714h1T79N2K6P7bjrVfWfRaaiCxmtZkvjllEYnORLjJ67Jo3Nenb+zCacg77Qo
0onKQa+8zR7HpRaPjtqiRBpI97jEX0EbF/rJAVX7w0Q8CTJwb3qNjkDTG0PaTY8DeNYgnmsI8kww
f+OUVfBwASeJOuOYTAqedEyVqEWQZXIw4Cppy8RVYFO9OcsNH4p9oLOJ1QCsnWq3hyeo5pj/2W3f
qs3MCfMU1iWkWMWFgklBewhe2L0cYpRI4b7tTRBLjjJCEp0T9EWGykRukgk6zLtaEI8Vr5oUtL/V
J/bAduf4/ZwV05tAVK7omNTe7fuN57DeGQcQ90iLDD6VJnODONimDkQh0LAfXhiiVzKVhAj+mmdo
jTM7H8Mpx6AMoGnQbI7rh5/ScmMw0owMSEZIR+jEVsDYsJ5R1aF7heeBoqtzH+NDzTdM23rlsMHI
MfYbDbSaSA79+yCfpDf7NGmDIjY7INmQ7i5QIhHGLW0LnK8iv8W1Js5Qa3edidIS1QtjCTypm6+t
hjq2dPuKsz11yX27+dpcW2iHkrslRyjXXHG3xGO8rD1UcUQSMLB40yfKNryoD8RFLHar+PD6AoCF
nqvLu/060R1aqkJMJ2POu6JCW8brU7/oKDK3GmoYJlCewD+hebmGUdP5LJBa+22/nt2mJIGikbQN
cG4PIKxCdKx8ALEz87tG7HSc4j/v3+d6F7DN1a+71b69fc0f42IkQQ0WksPvJth0fikfjvQ+xGgK
5FvqNU0uxZMYB1zpp42wCEmcOahwlegjeTqmx7wOqnuPnNl5PCq2dJQDNgJtxppPZxkh0hRDSFf3
oBKj45KJn4boAM0nk4HuFlUWBOnB0/3iPpCeHtpdkXFzISe1X9DHkwzzxI/OOJmO3JJ0QhaZu8Cv
tFg07YaP8Qp3Ec+29+y93aHFZySf1OTpkJNj838RQCyvWsyq3Y+z6n/hrJucnNKezH7sly+72/3i
p/bhN3aE4/j9zdox26PqcGfDr8UB6H5/CNjoa3Z1sXb2LRrqtT1hK0dQyiqDQ+ccZgMkk95WRo8J
CqgLnKTMng0fzow/G26xpTC+FpoW4GOEnsbPnHC0n5AOL14kCT6Njhy1R5mzW24GUUQt4HY63wwU
nMFoJ/rT0WgpdFBxRknKF4whW/5bKHEtfyDkMHpwsMOouDH7HDfmNO+9D7eFtuNrsDDSxSfAG25n
HYjV7+YxSlCmsNUS/lsLC8SvOXOyR4AOiQGcP7v68lH0BfwmaCQZxAW8iLcDdPVJlzh3ox7Jh/Z+
DzwguC0bgu7CtGpHAyRwzl5iNJCYBaozGJCS1tU31VCIqgwmKYAWms8phB49hZnDVJZGkRLqcNyJ
KRuraKFdlXhZsQvuaVA56ldNvGJHm95XgrGFkkc7okdX+7N67YivVhGd0+JC6ddyicZNSaBC27lm
Tsf0eAIpLuUSTmYzPg2mHEwUTxH2Cz541Wez4e1B8Gf4/e7sLS5Oy+VaLwemvRxxtVHfz87uhGxj
+Xx4xfbyLH9XeLsd5Q1w4spd06AUr+FgMI+iNZ7Qpz1DcWzjjb0Ojz5TeWffkr+PokjpImNjppZj
NuP7qG2Xw5r4rwlyg0X8opOXYuCGaN1InevivBCS9JplnhPbzV631ryo9bThPpYRJzcr+NBS5MtD
4skYVmJGGzP14oV2dczlDYc1pMc72z76Z1ax7VflJcjJ2+DUPVp2i7w/Ikan4x+nkzv0ZtwFPk4u
b4ew2AG72cxHaj4gc9T06yWEGW56BJ8zUsZ/1gIyKRnBgjqoh5XDaZxHtAmSEWHnca6Z/vRlL6RR
X9u7CeOvPnrza7jfVUwfTxhFL87wC0NGgAqibeM+bKrdQQTmqUsxsEURzV7wdGPo3n0eZmi0TG2h
PXDWl+/5ZlvHa2f/DHlX8nIWYqm7sIbISoLVsa85X23+QOwdMgeTR3NWeSsWhZUsNQKzOGIK1vrJ
8uaOKSa6HHb5ESYk3RvH08WCLdjNOxAswFewQ1Nd/KCNvfFZ8lfkp7X55lsJz+A8AT+qb35rIzKF
smC0v4Isf1IK2MskPEHblPkrTxtj1Rtg3IFx8nXO5ZCJbSuqnffi5SsWJN5J6iv7zMsDsYKC3KJn
evIBVjcXV1jEd9eYCs1Zsol0bhcDUndpe9NNZ0yMBNGd8w/M2BNncfLAZUjQnj59kjUhdHYXIGfP
c5kDnNzSMX0EbG65OTIKpvO7hMuK5v32cCaTL1kDQwYWPAeG7UzHTbt7gJLn8Ggb0ydSsr2KhpQd
AkGHL9e+ReLh9tRPB1aAeGHD/Y2Htq/DLU4HjAcZwjYJJSFEhu6C5bY4kayPxMI1Q+PoEY2Cv7/J
qPw3Jr2gP6VkezkPT0JjxGaDrByPRM5EU7a5x1pCHHDEoEggwGHAKBBxZtfsMViHDWnycfACxWDF
rce0nngVwP24DH62Bw+pydVWofthvubryDYRM4445od3frLsIuKKYThvb68IiLfkrfW7SYwzQrjA
iuMLf/Tu7PdF22bpGWrOMfPC7VAMREAbuB66zb7z/T1Fm4xGtAUH+dyX7gZ3jSB/SbsfyMLDPBsr
ECKiSBw0ZiTyBYlsSjPuzfyA4OdFzSppcn3Z5BiN4tkpgSqq9uQ8lMuROyJuMVy5WaxNPXiPH+vz
suKq7uMQGT1gzNdAmze7wwYvCzA49z2Qax4KZAIEvHjtrQZIYd7YtjunLlpjBa3QCdqtuHfIPF5f
KEic7ooxtV2sCOJL9xCPCRJSnNU3j4ED4u/MWIZ0apk6WT3hKbM1g0DFb+Jpi3coSgqiQgbmd0a6
H/Lu9xbPdzLO+6l70fy01dGfh6ZiA9rzmzhcVzGgykDgCJj1CfrsYzuQ7LyW2Eb6yO9VJB34RPj2
LUfHiqE5V7wiWUc2LrFPEZ/B3yDsCsSszq48m70CRFx3wInZQF2lM3UnfULSNNjysN5gE6rd40gS
q+58KkdfcLjS/bsHZ7/uyO7NEtoVcuUMJUxAn8Fc3NYPqJYlWg8TpwhbJ68jls+R71h3c/r+2T5F
wYxOrV6eIhz7mF/e2zv3F4EQbKfcgXk/2bMakpodXL6MvvllQOZt9gCC6fAE4uirwYsRnxIFDq3N
0gdjzBlFrvCRVW5kwBPKfDSrBQcmlFoQpE8uglZ7/fBRJrClYzhxKeUYmglIW2JTPqDzZeVQGYp9
+CQfnrrTuefpxCEmcCRfrC+Frm5/gzQVyjLf//xFgXJ1WGPEmVzyRFbj+ECFw6Ciw+aC90cwxA97
VlOfCAryMla4r3Q3359NKGMB4/SUJwxB0fRY9/C8jE9jC/BRSF5yRHYYl4CUUlxAaiedvrvcNe3u
aSwOKpjGyKva/PNmDReQKzp85r3VoJhS7XVM8DfUYgF3B+zjgicBzQaEWODIrIA0RQDEyIeejvA9
aRhiuLuSCcYVMT3JmyFD0T5RNFeUAzJpvc6wu/xm3qSNyk0iNqM2D30d3secBXwLugkPk8tqwadA
n7gkxRK33eUCcMVUOq+BkJZn4Vd/O+SCTCZsAgkFIZmN/jC8OJOQRRPj3Ja7itIg2Pdu2JV2O8rO
2ZbkSRje3Mgzue9OfX1Cwbr7jJQQkUWLukgbUnes12u+CGx84QVSzUpBGuw4LLmjt6MGo2U66PWe
9oSfvvQMfr6Hjng6uNqjHWXbgP3GW2/g4nPafNkpd5TsEp0IQT7e+NGuRa0TQm3wdkswET9d5t7u
xK08GZ2cCTU0L48Nand3gzAwwlDeRhsXA/v6fjabjHaTxBuNznav5/Ejg4nki3E4cKgTEWSNsn6C
4MmalFtqWyoKKcGOKI8eQTEth5knRqlLH+YryBiqp9nsi0MUanB7O8M6yGO+rUPNYU1cVbJFuCvx
TLLt8QsfAyvH6otCLwRSqlO+/yYIFG5pYof7ybLX4x3MZigeucSJPRIXlBT8slds8VsiS+NzEw3a
kB8eu5MwZgmjJuNGnPX73W9OIfjc7K+fMM/9PtiHw9odzvaT3nI0CWfUWEMcET43E69itt/3ei93
ueeayb2wn/CU8Hlxlc62XKP9jOeNFzlBOziJXRAdSLvhYO2WfH6wXByu8hNf2RuHxanP9bfmI26U
mZx0wr1ccqrwkPKNmUWXM4UY3hq8rwk1657Mow4fv7ccjWQvV3yvt9TCxtdrpUbnwRsh7ZuoRKEl
JOGdqm+3xmPGTcSnP9T78PAWCLAo7CPKV6k7qhVHgBa6Nu+GdIR0DfJVGCfzrRt9/iQL13kSGLvb
QqDEKKiUFZIH02mMySRCdpZBfgCwjB5qc91Q7qaOHiXrtINnaJiE7/FnhG1u8rR7byob78ZhItqY
XI23I1XvAK0XevnD0ZufaJJMv2OURMwQzo6INZyFTO4v9rgz6C0Dufd4ROzePpSrzXXaUSl55rD4
2K+dMqwDSrGnw00st8WWXgxLC/9fsOQqBL1BNKUg7Ay8Uc+L5Bk5TKMP1+rt8Eg97SUs0QAVnX8F
W/EhFYeZfzrIQpipWsspQIQcGGdjvhnn1PNMwOlZYJ4KXyHBETOcBihBjxMFS1+buBev0SeTl9wZ
A/GSvHNgXgi14KfofUFYvMdVyXheYBcoewiHljMIgivh0xesEsduVQ2UZY1go39a6WpoJX49j1Hw
wSupwsuN89c5wqeAwfqpu1na0zmW3zjHFTgrWa0wROmGe7w6GpAkIjM9sx2x6l/Jzc1IhwWTpDIo
5gtFBsJPLO/sCNex0S2iuNscEBjdgtR2qXwtU/yyyRY8ytaGuauOk1NF3pCO4MggdCTPg+uJe/Pq
tJ+v1em7vA+MJ0Cy8ttsWf4dahiRo/bnPE5yDC0kUfkXSvlujeaWQnqNKnpRQ8YC9R46n9DsvKbl
GImT2X0GRhcdiHsdK8zyb87URJCJZx1WEbteV39VU+2VHOJPEahq7v9h0DL6a1inIQPHX6cV0tRs
QSVsNy2l3ZIoz91mkl2Tx//+j/p/jFfzVsWN8tbhWIFVlwFW72IPr+7eYKki+g6365duH4S4gnyK
XoQIllrUCShfkW+mLjrbS//JabfoBs5o+UIJafprrHveRjoDP0QSXOXFlzqPwNmyxC3+zqL9zbjw
T96E1pRX+dd3QV+5xWzXkiz3X95F3j59PmZOa7Zw27vHQHWJ1Bzq3dThnHyn6m2xSIv89c7vNIon
KWXFfn3pgHaDuXUhP+rFAYFyFaBV7SdIUUuvmD0GaAqC06ZNy9Xoa+MjOQZirT/l2M5VtnllTxhX
YHnKNOnBH+on0dE3qeOz3jOqgztlCthhdI8ncjnQr9JN4Bi2iJ0FsBpayDyDBPFxplzXHM8zYOb4
aBGobj78GRwjWhBAeDjmlB767ibFvc/EFBcMnidn2TPtew+TKmeGKz0/camfQ6nLf8OcIxNn91Oj
yreoBk3soiKsFZ4SreDBHfjOt+YaQG8OCCc5V6HWpXELTUdINx9+jB69UJRQdyUOaGOSyDs8wb7Y
zDg8kfX3+QkS+KBjvq2O+BDRpFGfowxl+pn77/mrA12NFyWJEzW+a4VKkF6plGeGV5GE9mLrFu6A
ZFBX/MWD0DEchjJQ9WPCT7sk9HRfvxFM/8Xd8m9uFiYUf7zlTbMZa3WKQ6orxx3ukBwLwWyy7y17
rGfzaMrZ//tfP2ZMB/7ZDzXQJUDRZFTR/BPg41xaSiP7nG4dhsNhA/YknTdQfQZFYKPiyH4nZpGr
97ItDJzX8AEYodFlusyxjIEyEQ/MoTGvefALi9mTvFKx2eN33GadYibMMghOKlsx4Dr5arAUE3X4
lkjVGQaNF61tmrtDwmp9dQXVgxszsBDWjUo2XPux1zaP/ueLo45n9CzQ9eYak6kPVKAAQdjoQPDS
OJBybAGK78ENGJ26CeJRYAKsuvQH9W28wIpPAU5oHGUqbRBODGzwuGSSPRYWLAQNuk1HqHTadx0p
Ixwfc4UmKALubN0itfLJH3xW6sdOvhE2IwK1cTnyJeYOaWh4+iZPwrcciUPDgXDdNG5OyXw/MMSN
aY0fxH21ybmilQQk6cHjQaZXvx18eu8x1HDsxSh6qeNoIgLNiodY+ERWloflgdAKNKaRym6WxfZ9
9uLUESzlG1w7GCFtRJVrPcSITlP3tU2JDGms22Rh0InSwJPkXnMNKJLdEJdjyDm7o3oYGJxWp9VH
7br/13eS8VdSDAv2H26kPytIPu04Kz5XYHscdOh6hLSLcJ1TRDbkBMPDb88oHqW+y+zJfvR07FnT
/SnXKdJEyMnCM4gO48XD65IMA4mL5XkweLhrb0q/aLH4nh94/mnjTsf/+rVb//Qh+H341/zTa29k
Rd6srPzWkUx43b/QuYQ3RtV6xpn9Gw+CqpYhuLvty2FNrIG38DKRYxQwkuEThKIw3ugZiDLfTX3Y
CRE3kDN5k72wk//Gdk9FKFlGckQQYeRHXBNkBxDgSFYF6UVTiTuSUKON0Z1PK2pu2nOxw7tuoKIU
zeWB5MOfoNMOur+XvfjX10HV/ul+9YcL8aclqJXn2f1o8SFisAoheUpvlwL4aQuAYUYrB/18WO+I
UPZPX6d50dlzXKKC9QPK51j6Omh57C+qddnfMnrAw60RfQnisqYOpFxcontcwjLgYdDQTD+d0dVG
iDo9NMKY7umie7GVSKYM40hzI/w5c961BD2ILXMxZkvozI+duz9/eo/eYH5Aa0wPiT7moZPa8w2t
YJwdpF6Zv4lc/r+rsyoUp7/s5WYLSaBJfDrGwj/dJKfT8XhLW6yUGMgAtTxdjhgnWiWz5gqsmMM2
Xfa2v7VEcfxz8/AuaOkgos6gmUCdoBmY0Yd7uo3pCbaMEGXqbW2XU4wKPgROL8MqxeLVhKbBBAt4
SkGDhRPCKAFoRHzyQpknX3i5lk+OhZxQtGEdbS7hkk55xFLC/dHyG+NEhOnNIGfTSEamJam2FYc2
6gECA1EAz/CB9R8cDXO3xqyy1k2fmJDY3a0Zd5r2hf52iubzRmG+1zpX8t7ei/xbHALVknCpTHVy
0/8QebH90DJmPIyq6owtYnrj0xKblIOumNEJjIYZHymPLrNdblbJHpvzOr/lOElozk/lBi+Yo0Ya
MH6qKBRetImnbAv2z4393ypCNFXdYpJvmej6RID0rxRK6BL+ImT489f/LmSAAN5um9zAf5ck/EOg
pP4N5VJTsfgX8DBLFvffHbPgx0THgHNX9A8sGb8LGWCi6W1kDhJiIF/1HwiU2v+sWP7DK9dUWZz+
UPI/87Z1Ti8PSFsC23+cuEde7u2eBQU2wqITg5ZtxmDE1tdsFOuROXg+vQbU8AJ5jnNvv4L09NXC
xmlq6iHRxgyM89v8VDPSnoLFbL2ccltuU/812loULxjc3Xj9ZK7ULVRGOnGIjYX/WpLtinhb7YKU
5M69UyvmP/+QyEXAFAUi81MhC8bEM89ubS+vJ69Fk5oko2hfLdoVhBQmHA04zRhJAjKiYI7ewwyh
NdVKYiv0qi92a1BQW6Lonl13r3HNiV8jVACObCto4rk7r9rmjHZOY/UyUSXSzrF+wp61uPNG0o6p
8NGF49pEyAV3kEPxEkfIa7+JWr7qbNacdvCpgSkMMDE1P+TJBsfPzvjcEJpfaT0eeTivnRzMzJk2
pblovHEWvbDan3r5fX4hRvzDoB1lpv05Daxz/2mO9bjtmEnnyKWmNaeqZRRbrqLOLfuLLh5GigwM
tMRG/cSawQirCTbDuFQsg2Kb9R/xoUGSLTMoek3AdJ8jtdeup1jNmLbDxLlHzW7FQP1HFDqS7eb/
cXdey40jWxb9lYl55w1480pYgt6K0gtCFgAJEJYgwa+flarpqarumTvRrx1lW12SaIDMk+fsvfaZ
1qo41Z82l0W1uGzsyMAdnDndwvAXhcvKjwuzxVXlp5v4XLndyc6C3GRZPLTNA0lXMi6b13vWzKS7
NlY+h7KIHop7u77QsaySwieOmtjq4DJVluQ4FXTDGfJl44ATU2R8mj3GJkej3ni9A4HiqxH5C9VE
nUPbKN/vG4nBawGcRqzrZj4/f+JVAgL2WONnOQJZ6A5YALftey1NzfuGaQrx0ugwzDc8YBID+W35
QhtXI045djqOc3QEbuPCHj/W1jZfZKS/KpCjtVXB2srGi4uJzuJaX/Am5ofT4k6xmc2xRrwMS2I9
T+3snjolYfeFW7M/vyCBt9f6i7YVDj31S2cAQN5sfbShCCV7wRS+0j/E2YwLDimDxdC4da3lAHsC
dDu1osnsEg6zTxv+BQw+Z28xHGHiRu9Iwx0h+YL+ynhrK6OryKKdSuwwMU5Owc5TT5is+dddvui/
CO6gY3mPgCyxAYqR1N235hhMObGPwPa90dkW254wrjLC4RDI9DsJKJd4BBw3Q+briPgWjLRgWAkR
AxtP/52FF9NSzqagzphamQscCFTT4Bowt4hKO2NQDTzEvwXyG8yjcg8uqHsirQwTtO0R+4NZgmBg
cKvWeLQmcfhLwwEpDiqKPn55w0TJuFzDgUkJTwuwDgRSDhIzqieLk6Alph1Ma5uJuOSvC3km8Hjk
C30LCfbtVKBfOUb790iZAOimLUGnxyOxEs0Q6XZM9KA3De6AixjujCtmHHBCqIQZ7DpZlPROZZB5
1NGDRaxSIlAb1z1W8deEJrwGClTiNTunn4nRvraV6Z8GRqsJSJc2cx9yyzvuW1rjXLnHUwW5/ziM
T07fw4fyDUj/Br79nV76Jk8xx9fbrszRZzoEOa8/8ujnYXOCxLofkT5uw7ZJX0pAZrexSQiSMumv
u5EBEeQYr1NCs5LFaGuHDH274NIyyuufHgp6gjuhubiD7ssWQbfRY50t++mFwKuzyLa8QZajk4U0
+5kR9fWMKwUWSn/27oljYRutUCkgHAOchdBsFI0AyiYtO4KDF7GxfIVJII3VykXwHbMqR6erNr6V
YVJ7dhLm5NaTxmUxKVld8rB7Bfv7IOjS4qVvl3yWwW1LTJbGSk7EXuKuRZZr99lhOXObzb1mMmiQ
CwgSsDBchQh1O8zlMMOFQ9FzV56I+zUPvZ29Npf9hWBm7G90KISoprr7Zx39lTa176vLsffBR2I5
Oi9Fkl03p8W3xnJZu/GnInNaupPScD27SAzHF6gmzGgThO+lX9M8JUbs8eOk9g8thmxZsUyElaSZ
IG/896pOMo0o2n9Xdf7l8/8ohuR/UdBQ8dh/WDL+83/k2vK/VGoE3VBNRTIlVRQiP6shGaWlYWoG
/wChKYeAn9WQxGdpts6jIPhE/XsAEckW54nfe4e/PfY/9w5zTiDKZaRVIQgOzp7VzAgEkFIoqsR5
SNtQTtwIehhLwLMwGyZFlF6jRoHv/ZjbxntGldHjSwVCjN22ocWYwCyozMCM6SBUItYiwdowUiCv
QXx/0vJhyvjeQMeoUTTZ6zN3ZmUxyi1ylSCUzcmtGjawNv2qq1fG/cQb9Wdw5JBFighRE5IVfPHl
a1P6GnZ3fryx1j4JBlsMfzFbQBpg6VT4nYphmkVFQMpZPIMfwvHIAoZY0eJk8uzDOkNdqgQjxY3J
NgAjWDGLuVJ3WO0QNRJMM1zor8aaZASQD2hdlvVc/JDFDJSkg+u+qyGy6iROKJ7q9hPFI+BFZhQK
0RIvvHeO2oRhNJF0DCx7vrcFHdw5Z1GHiVbOLGd4cIQvX4zmC68iZxORyFegSFPpNc0pd8aTBFDZ
hUlm65E8QO8FaFAOkPIKkuGKmxZp4zdcAVnjEZA8hEaZHliHi4bRjStNaUWGCmHgRiC2PIabDF2Z
m9JjhKfAF43nEqkarWNOTbZGpnnh44n+Nl+Jbd6ZCPZmzmNh+O4bEZQFXP81SIT7NF1abvOkb+KP
hkxOkcInzZGb+XSJIVTeEQkOi2SqQjQQAZK0iBlSgXlEpXRlNE+LbcUhlNOp6jdQ6UgK/pEgjiqE
hddvN8YXR13pqyBo143XyYYOdZAxyIcn4+RvVNrJC1kPAeCQ4E6XHvBMACR0+5iiVwy4CNaGSAuZ
ABLEtNLw2tEhDs9rZAho+S5v5uYREjcBJPOCXvgC14bDMx2V3D8TWmFEtSdQ3xTZvDYwJlcPZts9
VxGDIkQ3d0bawHXBiT52t1fgoE4SWS79d1JHuifqFdC8a2I6I95mpENUINVHv+KkwDUIvxDAMNZx
JK1UJgIdiSPIouVM9Dl9kFfaoBQDMfwHSgIuonQl88BEQ+4uOnvwLR7INuUpkakMIsTrlXEZDMRn
PzhhPKjg2Dv4absdrYBiMzzfo2xSMsk0g3xhC0wJsCjfKJa3d3WtvGvveiN4OLglZOlNKn2wNFgr
UOZamdvmm2t/dkpjBfwuH6wVu9SZuaKXVDzE3ma+mSDFU0KZiV4djACK7PIQv2KfTowpkWTn0cdd
3t8v6/QqAo7ycmVU64KLMBbcuByis7FL2YpMfZEhQD1D3FGgl197nlbBEBLnds7cgV7vXJ1rnSMx
bTTArYvc3atbUwR+U1f05KjQZDWDlmhCi9dJPGPpqKEP4GVkIuHQV62WbW+FeQNLjlVEohkcd35O
Lq8UP1CzjKYVSQjSdCho0BF9BmNeoGEISAKAIQIU3/vxJBsDqd1MZkzbuwNd3UCE1Dd4oSuaD2D1
RevN8H8k0BtHndHjiLWUPpQYgCi+KrgU1nu+APDz3aTb92vLf32VCLlvAdmfFiUl75VvCs4m1AGP
pkywmazN72B652iAmXmiMAtFss3I0TkjnNGa3TTPSjyF7GpYCbsTYiA/2ekBU0fSQXgiHEQFadng
OixQTCH/apbK/vJsPbzqQ4CaAI0Qq4s4C6nbZVpzAeovyYTwA7ly1MDagtbxQWyiYU4P55uTzO7R
zFoyfbGDUuEAQgjN93diziKSYFhqtxl+OqjITOPViYQwDGkGQmKEIn3YoKBpLpPuiVS+imKepibn
jftaqt10gKfhDQjbZwnluY6DhrrUtzfVExe1sn2i0fSwHBkYIMlRdNvvTom/GuV5eAOYtNDITzVI
gi4IMzDG78j5eDqsFmguuBkVrh59LZpWjEV566BB+Yg+y8DeiKMJU+W789xiCq9nqDNx2xnhY269
9ftmLlJWSZpamRM0PhMBHoBgwVtok/qCOT3gqOIi9hMv1IV8D4gVt/eO0v+ySKfpFKgQRKBRQCsf
YELJR4UQtwpOWAhzoMw9WjEIpwXWWqgetG2JuEUTRKyzAN9MR88wuIITc9KaL2P4ormbucLrS3Yh
f1ZBNR9I0BTzKfmTpCcCIDAauNctdocXSvuMFgM9Aypi5bS8g4RBFITP4lmrliQlhKPd6BYN6Me6
BW241WPe7amWeR4geOAznbzcoAsA90H9LGRHFWBUL/28P1t7E5TXmk7KLWq5siAm7cx+ciWvLLhw
DVPUb6nq2zeqCGPRkhDwajPOMxwYfNVeAPYIJGcFkuG4MI6Cjsr03V57jy/r/XTdJCvteFnAPQD0
NUzuL+2yx4uutw/VITVAjfUgJR2EARKnsaP5Qkz1eZZ6kkaT9LObI5kHDibuzvW27ja6QiDZQ2pn
2gM8UhtwJmmX18q1cs6d17Zf5hLdz6zcSnqAdk5OSvLdSv8xULzPLyNlfDV9SVqr9bq7b4sF3NrM
IKDG67va18ADPWm4OJKokswtFMFka4FrxjTC0ChnszdJ+S3oJttTIAnvrAkEl9ONtHzD9AngRlDH
vie7pyRAQ4ZzTgezCK5zrMd+OrNIk31spO2NcTqubLSK8tg+xwGosfKrUTrvkbBN5dmnXZM+kjaS
n2EZQRE1UtdpKzmXE2DgqdExOeP09k9ve2KHIu+AYSR+qv+n7Wn8b23P3z//j0pfgAAVw8bbaKmm
ZUucEX7pexK7ivmSFifmbGHt+lnp66aEN1PRZIUwhd8zETFu/dJJ/VuZiIga/lLoy5b8Pw8df/jv
fc/ThfyJrjzV4SOFxg0Pp1DWRqlPHxrF14kBx+ixUFQ6iQbQPLn2tKGinWndZLTmPbkKMogKa9KD
HGFwi6JvRiLX8+m5WTV6Cy7iI32P0QwOFOyYFeC4dI5WRP19mhdEHRywMqbZprnSzaBiWOAoTJnZ
E3XUTdq9Chuec7DiChUn0kINyxb/rXujY7Gp0XZaQIvvM2DGHBHo1qpN6yYsSPFSebwYSmQMY+mA
nihFytKvT/0kbgCOTkTEN36i7MLyZzrSvl9KWSjbL8Cx/TgaId2J18PcIvielDCSjfbWCL78jj4w
4vVHGK+vPBM6nF8KWW8l1XIetEruaqk0xugwsJ6d3vSEVsVlAkFDIaelDR6L8w071+vQVk6SnsYG
ivrGAE8yAu3jxVAwAACVI4a2Im8ZccT4frju4vfLpkF8Tc8Ld4i7eXr2XvnvwAtqhljo6M9v2pmw
Q6w5KkiGW7lnZAOrq/Xz6UUEq7GDoQEHtiik6hC8OizmaM9oYdwoJmiLsd+Rqo5dPOHPmOEfYUd0
sRBIYOUQzSCDArSmuMUfIUFNTsyxukGvTSpeiCq+j6qTAx8NDe/pUFQvmmtMMHhV066Znmt2de+8
FaSVsy+F8DiChvlv98LFwAYU3ufXLYUbW46GTILnSHAtgLKO/oOMataYQVCDQgWDPPXpXiJGJ6hN
eMJofDaAsMd6GdWngN4k/6A4TZunVp7iPGuegBM1T9Ubl6W5NnRnZLvwHL8/S3s2N1ALmydRdtyj
C74qYK2XjcIJ5SbanNSrTFNHGzlb8u8++6mx4kMUI+VpKmrZ2Cn6ebbnz+tpwZdkiNWHGAVykcM5
zmA0DvcoR1OKSsGI+BJ8ZSCO2K6QdYT8BoI26GUP/sn5JU65D96uTKdKV1HHXUZTkq0b2ocMRggB
9b5WtkrtqJTmLN8RtdGZuofeLzM4fucCVXV04mA+2TOIT1Ldtotwypz1+/QMTWRkQbrS+4/BAHvA
gj+cPMMsZ5fhcBLs/hiNrZ9xnwl5IcK07Fa6seQmENSQ9sunEHYKWxKKgkSHQHYmuY4mpqA/IZB7
UkOBUSQR8cZUGqvEJ6dyiAq8IvFwHO7BLTvw5p0/TxoHIBUfhzq+vCnPxL7VJU5LAV1HNq7dxjS1
4tmVVC+EFU7KfGNOMZdNpK21q+fd9FK6JpX0TSghlqLYW12qnledNyvs6Gbv++11Y6NcIIXiDK/u
hqo2Dq/0rk2vmkoTVHYelbMHe5e2tQKuJ9sV6BHPk2QW+8MzsY7I60ucLhtexnyqzis8JBzVmMMD
eW/IKQb07fJEQWIrH1Q/EcRR7D4ibPQUJkwcBRWyncAqg1um+ECcXSI+I5HVzgyDO43nwwEEvFvz
lR/4G68PH+UUM4z1AQmj2r+ishwG/0K/G5vchYjKNf+zZ1xAYAKzA/nzwRzhxjzhIsYKybhhynDd
nZk4tGL0YDODyHdWYA3o5pdC+HhxX4irgbnjDBjLZs0uX51Wl10cdBPJw4YXmLBkbk/DU7Xv5kjs
IgMwRb8xCtKetun0tjx5aZS5eVC/xcxO4q90Xr9N66eS4SoSJJFXJhiCiquAIjL8UaQ6rwvyy+Q9
95vEhKaiY8JszExCjenN1Vpb+fxOGKcY7GhMeHLcpCKw8Ex4LOlk94/GOih0iy+nVcxpmClRcRnb
E50jQDa8q6dAgZnGaZO0C4OlWMjThbI34enCtQIKFj/B3ebVRYQ6uo2Vdmpg8WFRjkP9FiWMsMrW
6RloWaOjsTGs3TU/KvdZTIInJwUGYKP7+LayX7UdJh9WOK3Ab9CQVfJWphgEstGFug7TLkKBrKRN
MGkvaH8y0h3sCuOEtUkfRwPt62c62rRPOTQxe5UsB8K49AIFQRpd+vUZyeqd0Q03wSn+ul9mItRV
9/30OCyKjfneKCI8da1ThhOIOU7egXr+0+fRiiSZiiygyYb271uwMoFUf27BEkH/++f/UpipdFkl
8qVBMn+7538pzCQBvSC0nTArrPK/FWbE1iu0YL8bsKI7+7MFKz5Ig1blGwLZ0f/OQFrX+SZ/6sD+
+tBN+U/aOCtuIEZYCQPpiiCm4pWRVcmA1hu+iHO6ebk6U5m8LnE062aI+QE4ziUFYCqyfB7lsiU+
l7MFK9DkAT6Ublq86NGo4QNqw+GLGoYP1wedI1PuJxcuyymaTwxbHLlYPjYE1FOjKFjn5Dl/oeuW
Y7hoD8Ml6GYSGrMjH0LmdvH0I3NKi6wCXwQxVbSAI5iUIsulYop5Bvs8Ou3layB9Dfg27lMtytlN
SBGqnjP12VadC+I0VsfRHMOG+D6FU7a+frQZ8qI60z0CIcoyHfNvkO9ZEx7NBbvizTvT++CGyQiV
I/SXUxfCwXMeKabbHkipKPIop//ASlut8h3i1TtGc4TtI++aN2RGA+3jxbPij5GhOEm/YxuDCHef
2SqCuR1yM7fkWxEssX8whzS9G1pZN32n8NXG7MIbhR1jQHNXrOR5cgS905+cyXCZneMvg/v7yn2O
87uE7p5GBivACeeRgOwW8yLonjJay59m8pw9jjaG1hNryIO1pGNNsSYn1hcg9J5NHqVYdiqxADVv
HasRa0mgLx7k7hVjlXMgCxOWd/qP7IST2BdBOYCWwwdr5RWtuwC1iljHclc9NjwJlTRiqkGhewXZ
5cWQ3iAfY1IXv4TzaeS0k16easj1gutTy0A7sieneS071+mV7fC55FzgoPLb39aJ374RFgwc7jQu
GmxAx0u1t3LnVq8ta/gqrZjslucGcQSDezIrGtO9waxfjPSozFbDs0Zjs9CoMU6hnlWRIq9Tia6T
fPFlkq6MFqQeAbV4y0m+YtMYtbgPz2GMBJTAzvpBVyU/E+AT6MwpbJx/J9LIynNoV3vlEd6Ki9Mi
XbzFidv2qacgudBPQV26ZyZ9tAwVtXBthsVFDQOap5f59vMtrN8yBoOtQ6fg8146aTUrHyQilb6N
uo6ZKp6B94rBhQHsb4xQ7ZuLdL+Lr9tSuoDnbLxy4FztjDIVmEryra1nggx48+zIrYrPWeGFbruJ
ldD4tL2CaGzZEQQc4sC2SPLPaIjJjfAR/LrZVuqxBGzYcB17xJhWBP6yC96P53Mo0VMMRltmqufX
bEE82YFUu3F9KF9vaF/lxrXHHe0eupWyY1QeJRBDasKcblPKxvwgaV68vbqDP7Pnj6gHy7wTI28Z
kzfial66Mz+ZQHaZp9BXIfABOW1WuBDmerT4yQm5YuE1BeR2a0rpmH+a5ixWZnT+iDpeSDDFjalo
3oCxIQFToFyFOUKNJEokO3jGy9F7yuwU9htyJ9Ce+wPMy88ETRda2FDILW9jCwsyrx32Po6npJTN
zGOBkUwJks2RTF9rS4MqEh63Bzlmo6Xs3+KF8ViqCWNZ4tId8J86k9H+5ij4P9/E7o3SET/U9V0B
3Nt8G7dF3yvuwlhZ6fif+wgrLZnphyrad0BLi2UzPy/T9S0kAxuu6BDemuCr22Og5WfLBEmovwuk
Y+XZ+e4s/EPHpWLD0oiSNDVSI81/n1TJXs2O9/u49C+f/+tebcu6zl78I6ryZxOF/orOkJS2xc/e
CYIw0U6BiKWCqaPj8ssWrWu6SHPQEI/xiX9ni1bl/6138vMZWzoNnF81Y7ZyytGu2VUIPu2gj6XF
GwQQss5Bz7XCDAglNVk0XWSVC9qD6hVc41oRuxf7TXh61pxzeCW0LKFxmqD6Jd3EYzssHk6quEgv
DZFvHefTyoYc4ANZYpL6XIbFNIf9SPU/HnD6nxA6gsmEvsjP8k1P8W6TkYY+vmZOBcPW/cFgf7sS
IQhJhVnCUoff2q+ySH7quul1cEz1vWmBY82I0Z5Ld2fXbeUhLI8DWbejA7icd32rMES9OTKBBtv7
QPu5PaOPIEzt/W7RnVXL6DxXCSd7Iz4BZEOQrpQvANTdjI2fSZWPqR76C7M0odPFERZPJsXetPyR
MU2R7UMoP3Rji97+lWZ4tdQQp9AaAoIPfoC85PHz4GbYvSko2PjchIBMTgXzUt1iTjAYvQJfeEvq
cQeJ3FjV5WyEn1wc4Pk1WjBpAEd6f03lECJmio1lo3/pX2ZgB6ILYiCPJkwFI4iQ29w3j+BWLNX5
4yA2TggNT+S00aF4aY6YBhpXQlju0eGeocGYGQudssEX6LDn5jQd0YjC7cfkrC9c5ep8Q0M1Otl1
48bEzaGGbbY2sz1E9hWB4/A7x2YfJvaupdpfKoQJLjDpuvbgKcfLK8dcetYFs5FxDQw7wgeQLmQY
A8cUhgNi5sHvQS7jwHPKbMzwC7a4mAb2zLFi7zxrj+oaU8z8mjsKM+tJA0s3wbQHbxdYouyiNMpn
t8K7H09355Iy6XZLxeuHqOJ4LhivZ3RwLVm/RPSgga4Eptb54Tz5Zy5xLFqWYsuyopC5gqnqezX/
IeN2/5IlA2uTZem3Je6vn/9ziTNkSyTq4jf7Bu79usQZOGSwcdm2LsuQMn+udfK/NPTgrLWWihzk
exn8Y60TOhLVQFSLzETw+/7WcQQZ7p+PI78/dFX8/1/0sUZBD1vWi3OYjWaP+KWmJXYSQKHGsy1y
1TwSUjoiz6yZLCHpyGE5jDtpdk1plNYbc/q4bmNTm96y8Azm12peGzKmRkSaGiXryOOgSh+5ySTp
oYPa94zPG/eDSlRpd3KUmrEVEqXmQWSNBLW3nja2qw2XNcmQU5jw3I/NsWs3HO2Ly1KxXm8JHomr
Oq0vy5ohEirUe3m4mXsze4pvSFEendPQKJbXjI6hdpNgXpO02u3OMWWPTiA9xCw74zi1k0o09HZ4
bxYnMtDyiX24JocqPsbS4MhatDXdEo4DEECvkreMVMbdNbzH7yMWFVJd9GR/oh9BYxH9OSd7T0MB
OuGbM8gbIdgyVzSnxycPDljBNDLUXvI2GkmHqtyh2S1PoVmHFxD3xyG4Rrc1xaVG5B9izbmiTMpq
a90FC9za17wCpGFEcPG/7HRsXQ78bnYOeW5EJwsd8H3ZPfe0RvFpFjNLDYjtUJ5G6eIub8vrR2I+
26fH2GjJWC6YWPEPKnujQGJ/Vh7MHy3buZpOo/7DJ0RiqxdeNV1FZfVv73yKGxoDv9351o/i5pfP
/3nn2wpBUf/dahCVzB99CGobGhTc2IpmfmvBft74yr9YKJCCoR+jF/Ht7fzjxud/wQGleUHj4xv4
+XeKHOvb6/q7Euy3R27z+H698SvdrgflblWhYgwwdDpleyUZwubCpzs3epWBedzUnVF+yumrVpAg
5XKG79rJmb1zVlOyx4GKcibdIW28fl1St/3St/JWWtizO71fhMdPevNCNy0U1ILj4zb9IUqCIDOV
hohGsflWR1kIag3Vz65lHqoyQfZoUJxJFmBrVO6czInjuMuyu8u3IiIY9gm8D3XazjOORb3bAVQ6
B2p1cbDDFnJQ3NyEo4se2k9JMztz2ry5jHIgUaVOO0L2CZQEfjtQfA46UpZwqn6jpAM75trGPLd3
JICaHd1kbWEidGo9dYRjvc44pWQLPd1UExPvmXCdtmAsEOsAnGDiQLiziXgOLctE0NKH9+F4VrDb
A4xCOsyqofU7E7JnjqaspEPS8WnMphAO0XA3x99dQ47QuNtQniU1IicanuPl0p/sEMidb15xENHA
JxhOUBSOD36cyWzSIi2i1QE6i4M/+izUcTZ/Q18BhaN17Xn62g2ibZrQTeHkydmQBDBtjzaHZKdr
Gt77VRHTcslJmzS9NifohwyDLhxhUpyMULYOuog67HAZ4ITeXCEF0MFhyG5NahQLu4KYO2vSKqKK
0Y7asaZ5Rc9IkYEHULgGEk9ImiQrqp0ESYAOD59GOkRhSDQHvL5p5mC67QhWluf8m9N5Uj2cjJhT
8xirDv8WznE5HejmvN8vQaPuJN82pragndPtJyF1Yt+AFehR1dL+BzPWHa40lSbiix4s4ekdcNCh
F083fIhHc27mfGH+IjVusioKskpR/3m9VxGMRAtt5AFnznb8SeqT8f44hw+a+yhBHgsdyiTyrYAs
KASOEj07G8q6EHfwT1LmaSW41vCBwZI4zzstM9dC6PxuDl4aLy778xYZRBpJb1UwhGm0rebnrQK1
DCXxkj8JWM+KtchgoxRlniYyLqg0O6eFB5c69zX+6pyRpPjZ67Qr4BkFebyqiYdi0IY/MqVrPx82
zdlPiAvVxwmWUseq/VGoMdkQWYlYDb3Mh9dpgMpSaXvgvqIVz52gTK/0jWDfiCLYlsf6knaFXG5O
QrYxEl5CrIINMUbK9DJ6zJov5amuad59jBraDopG0o3f7A0URa3fzBVeEoKGCEahNbCP99L6FiFd
UJAWLWvP3Fov1nx09rljRDJ5jGKd1F/WFlfHZC6LIcAVYpi9PL9yXrKXFZKOGV1AZRhj0KVbCL3p
vXhNaYh5d84F6oW08I4wGxD1CKVQtQC8qiLrHsSm1zfbgReCXB4ulK/bF4sVdwxHsQf2cWAdaKUS
jVHL1HiWK0KSDJIYF8lcmVgzacuBB2WbYwDJ37dHtCcPX7CmbFSMqj86EhR1X47Cx1YoNTscBDBL
kaKaCDtF9Dpht/ysdpiObVzpKNE+WOtQiscL9TT+4BchFlx4M30VL9rpCM4+cjzXkObYGC7qNp3b
FULarS76Pcx/DPSjzEYwCtAk5HBCIYW/HPPNY0mU78g3Z5jNjyZUSDtozjPD8vM9ZtC1TV9P+EFF
TbJ/hemx4F5CRfcVo0uTfOS1p339pphjyo9SSF+71L1+STVfBCFd0F1WD1QlM437WcAq7ZfKkUeH
gcn4y90I2+32wSFrXvgSZ0iCXMt3MnPabio9pYjqVsgNsiULQgH9xHDAgWDeGctMoFHzMdJ+15Em
crZlqksEBZ1VADx7pLiM5PBqo3cEpDTFR/6MT0tzySK2pYmdT0e4olS3XmsQT9xGbEA9EfeCHAtq
5oCjfQ1e5AM84xqYA9oY1j7m4+PPJ5pTjPVowzXj/eLpHeBfCI/nOcFliMkAHKs+KadYC8f6RF8R
+rIdTRSQHLel4srzi3eaQuuBVeGtbcO7r9h31HHvCxaY5J3hK2BSN/Eb8r6MdfcD/0E7FSA6/D5L
qxtfXpi70fzD4Q41C+3x+KP0mG8JcDuUBLKI/EP9tqWPJZheiMLGe+HAFOZggJd8jHcqnefOh70S
EIF0/Pr6HItxEsYxrnA+sBdRcdKs3pWXf/JxThRlsmgTUUhZHNf+n6JO/vNx7q+f/7OoYwQkgjwx
Pf53E+qXqk5hsIRhHQrzj/7Uz9YVZZumcsTTLEVj6PVr6wqLJJMlkM3qt4Xy71R1PL8/H+cszJQ4
EBR6YVgyTTF9+uU4d+tu56FXZfrmoTHXiMZh6dxUu2RzYspDmPf6TiRk4+vQlUvqB9MXTD10mtQw
8fwyk5cGwH/LAem/1yfaZsSagglmNqBcpP/PmQZ5ppshVTTdqR3eHGbeXPzZIluAePNJd/KQsVPb
CArUw23xan9jVtE1EyNK8YZuTdzY6F7UoMbYBX6q8GpccJlgrEwF3JQ45WdZjEWaJ1HZYO9u/YRm
1wJg46IMyrUQgitozhHB+8OaDE4k4cNrEkKwQyNNKOp7Nct3MkRjAY1DXIQkVptY7glcXOoGmB0d
4EVyiDgi6FG210jJQQSGJvrfOOw9tKZj9Rv7CdLIXotWErod2uwDaAahFEUdSQCbL4tcXh/RDzlF
IpxBrGlCfIDfqRvniC8W7d58Kig0P+uXYdGuh0XujzYWEYDV1NwIhDDLa3RbmYRNiDkNMmyRY09v
ywKNwYltz3L4MMcpY4Q3TuAv+ksGEirdDIhJC3KwCCwGZSKSJ5oAvjZxTyaG90vAAoI2h961KxKf
E4ex/+Q0Ld2bUIWTdfXwRkGXh4xpkKGjYSBl6nJooaugokD+YITpugJokmNKVYE8VCw/LDfYqLDx
TYeJwhUgtqx4kc4N77aWwEL0XFe9ny1sriB4QDiwAQvSKNW+icBoHFlTz4AQtLVKwiIHXxwJbahP
CKzwSWt2Us+e2Dz4kT9s0lnn0+WE9/TWstdNrA2G7+iyj5FPnMYIFUY7dXVflVNpIU9+ufdXP84/
/3G5Fqsyu3QC+iOJ+eufzkW/3UEc+H69g+p7P8poMlecsOUlWT27ChYhYZarHAdGh+lcXgHBGNtL
CZMH+Bix8uKxwLE3Y2hJ3hCgalggzETz3ZxaQ8RtSAx20Q4h7gb9HD0JTJe5zhxlguZK+Pf4KNAb
QDczOxDpTlcf54QbI7LOAuRd5J2eJ+0MBdta4MB6hjkSQVzx8rQQ5BqNXKnSHXaINpDAamHh04Kg
pddSllx/DC7+T2KBJo6F/+7lEQajXxaYumskqxvUKsxnAk6ZTMkziARmU4Rt0m8d02/grlsNy7Mj
glttjiKaC49hsd9eSE2K7iwhYoMrp4LlOkwr9riP8sdu9X8+TBlM/l8f6C+bgCrGFr8+0HuTDMbj
xpxd+YKyMy6NZ2w3xRfByQIdXk1uvJlip8ZCuCHVxZMCkdBtJ275RVkKF6JhskerXfaHg+o/oGTW
JNbRAyPurQpqJkw3dm5EPa4oOmL8PI3LJatC+zEW5N6eCE4E2Cd+5GzWIj4u+SY5Zr7WfzKHFfFr
2Am/6zIC9ciDYxTIfVJzYMb/a+1pEd0cDakm/DwGBvNsgW16DCYTBB8KK9wrUKsEANUKYkFp+hKr
O9WusPNw+ZHdJPunFfLNjcz1eGACjr6yXBCJCIQccrd5HMEg4l2LCkTsVKzZAsb6Wrhp5GOp+0yI
0w3OWIWvqCRzU+FGSHd82ZY3cpMjKsRRU77KuDWv56eHyPzDKK9ww/MCvsN4iy5HkuPqN508rsS/
fIohGzJ3rw9uSyFotzlVpEEdjmZXpyRaRwTQnoLRpNqr6CD5FInahj9QE7gQkuD4ZA36eMEa//Gq
i6BhDTQV9xaSekZ8giQiVqMfdXixEHdszd3KIMbHGU9Zxpu8/vHG08VfXZBGIUCDBpUHgg0jaLsp
7+wu5s16tugLkAVHNOUJ87LqleJQRl12mWe+CPxxmzn9c2NRh41AfjKwlCIlamZGZJHAAda+PZwX
wxcKji4bNwg6IHcIGDKvOl19DvJ4V+2lvRSiJzipLnCAqPtQvpn2WoAnaa1nbvKm72jPc6FAx+AF
RHfpELrJ5VRh+RKlPT2b6Y0mIS81V/H5C5QMeyNLU8QvRkVXL15XmMjgYR5Lw68x/swEJ0RAQQHa
hif/hONIOK1Wlst5iA6LoLzfXi8JTdgWVdOrrcyG6kAPhwf+MPfye3WU1vKypYPq0btUNtewZjGX
Te+kjeM6qHDI6I4wXAw+sbyEt2kuwaLso6+QV+opzh+sDe3qulNm1227skLhk0WwB0SOExieC+sB
Nt7ifRbPgZcNIw09pxoOaIu8E7SaYCWIH1waC/KX6MNSmFAEN7yJo6jh8rqKZAXOE1txyVzJDBBp
ASo3B04674rn63zIXpNFMSJZooKfL2IFhCsPIDOrg6DNCPRvhUmMBgWwS2EsF2+OsOOdJq13mnHA
VbfKXDx1e0Xe0nQk5ATKvPfNrTgDWJ7F1xTWPUEnxYTIxEyLyGHgKwlIgWsQa9G7pwnANe7d+zFZ
DJHCO29yXuNe4Onns/79NGncwzfcBOEeQyQuV31HrcBzR+ync/2Kb8QgMTAa7gM8QQCviNhy6WE7
xvoFXUEGZwCD+DKd1GzMI8QIvEIcz1FOb3ALENhar/KwmSO3Q0fdRsnr0VqDsuXWUn2ZxY9SKzBJ
fuNeoYlwWosJ/uVoh3iuFxZ3WMsFJ55km3FKRe2N+IIX8M6NKYR9xL/zbXn/SFngF2f9jkyNjoOt
/l0ltN+oL/d8mmCNUGX3ssS7xHPXIgPJuOj8DSQHXD50X2QVEzPIHSPiHrSDRLg6Zr/Tzl6Wh4sK
HphuFJAk1kqDFNAvhFAluLmZWAkEXFtUFsLxmi1OuwfHc5w+7+mHfdSx9MshsXgMbnH+rRoJBUBo
kxRrTKjWMPbTeTlHxYv6xLSwP8Yv5lZf8oPnYlILaIE5Hm2T15YGB0OEO/ZM8a5jb7Ln1+tjrN/A
GqAnlA+XZJPfvaobMWC4uBQ0Qqx5m54iYjmj1ANQ9QQBUtH+i7vzWnIUTbfoE3ECb25xEvLe5A2R
SoNwEgIBkp7+rD/7dJyq7omemNuZqunuyqpUSQjBZ/ZeOxJBR9n8eUJaPtOXfPKUj3KXRcqHGQcW
WmWc5PoldfuK9Mvr7tm9a9YQiu4zi2KLy8wT0Tn/lke8/fqA4S3n7bc8YqfNToF7RT5LVhIBIyBy
58ksi2AAHLJJvD1PXmtxegG2o3HtcJanXDtFSaHxuYT5wSmNuHGBEnIgYjsNaqIDF1Y+F3VUb2RA
2OJeKcpGm28yIiH1oHDaPTmdH3PxieZt5s5Fs6x66laihUfCzDNyPowPlGaR9WF9sKMZCXcy3Qrv
2wFzp99NlBDxS7YhBIaHzETvIYLJ6aVddfnExiowwRq4uVDUZUQUjkiefcy5MHOHptnhdsqykz6G
EkCcDU+PExOsPYPVfpRN5CUDs+njQ5yuguIsDTkk4Qt+x+7M2xoqjKLEJVO451jx65yZKVZWASdB
DDN3xiCX/PlJdFMWr67G4yUmEn0Adc/AhCAMoDjk+PYbLs4Lv2LYS8UkJFtGgCzNY9Y7gpvM70NI
5sMnnjeE97kgn6KX55b/GKYBlt9B83MtMrE3iyMgEJWi/rIC5PvIwAR/+U0cHuuP9XyMKRU2+qHh
+gYtjV6L+xCMlc0K2ios2YXjfZHOjPVQKg7VM3MJ7xyg6OuTQcwKiaDsM/U8VgdiAcp+eAYEvWuS
Yd4R9U04tqW9v6xDkXMle6GKfcoRCoMmvD/Ytus18cYT/mBtQcRw3IAhslOnC+yCHehP1F/IoZic
rqqrNBHHJ+be0EfauXLvgAI5XALzdvYF6i1d3gYcmsH17QLzg/DNUdxttDPBoSAyQDR3YXfmlmij
1YgpwbWbCf1xcS3n9/M8tZ1QbYdp3gxS5H43myqJKRIdbARAAgyeyrg4Axi9w5jugVaVfe0yqqXg
VXuQcdTEv9dJ1NhwyaR0i6bQKL563LIGwzKgM04JzpW3sWOKGasAXficmoeYIK9sdm9vQ+eOi8uE
55IRdcxAHrnBHABP2x27LNIo8skdMRawZNjOj/JthSe3Gb9wmou08a9c0oRCv94nZNGOYSd592JZ
c+TVF1c7glUZC4aYQvfH1okS7r2JYx7w81ncXRLCIarVa6t/U0dEDFf9y6dOLnw16Ppho708u+fG
R0OHpv90XtVfj5YMhS+Ta3o5pjC/DXXhsjzexkC6PnU7bHFwSqAx4cPe81kaXmE/L78ln/MCLt3i
HCRrHi5ZO0cSTclNjTEfZGQNpgi1WUxUE6cf6tfoxvJnZykuP823jmcfNrTngrhBPMrCYe8CzPfz
D1K0lk7uh4QRceHdra0AXwjC/x9lm7UQY1TRqvLVA59+bS0CooTTXSKbqeNOK72pxulqRVU5ICHd
BqQx6QtvUjwDYtNRV1TfXRm03MH4lREWy8pYps3RuuydXWk6oabC0hH42hfMpX5uPY74X3CsQItJ
pnL4zl3zLW7GsoT9PqUGuUXQX5CqpfMaMyNptUEFCQSwUcbqDOytcMUwtoVQN9aPRrm3DOmLVjw/
ShdsWGjosOpMjNInYGb7xPCCQVa5fdb5ScmZHaYjkwJLi4fFnX3GSZLrmbbABo7AaluY1du54FaL
IFQh7l7GFkthiqBTHZvDyy2M7VE1tf5Nz/zTSv2lJ8QGZ2oIEzCaIc76vdWKnbN9ed2fjGlH5Y6/
kxtcVH5DqHKUL8Kdo+eu0oG7Y0VjK4ByyVnnryhutzpLhRTrOCuyUY0UhnEzyiefyKHR/eXnS6QG
udc8psW8mDPOv6tb/BrXbnjTZ4z5rZlS8imZIcZtHoNiL3SuOf4PZDGQ5FyFa3TEFqdY6WEFUiE+
yfelQUFC85wjlDHDco5x89EvW6qwIWdnPy73r+PPPOG/UwVjwxRWVYFeM3RIakwp/wkSp8h/G5v+
7fv/HJuqpN1puiPGsqowSzJU+XNsym85RN05ROz9oa//dRmuqCa/BbJONQA2/6b4gy3HEl2x0fnb
ROL9J2NTDAd/Gxb89tRN/qZfhwWX+pFIcMo6UtApTrlQ0brRQre7vkXkApRDuHVdeUDLQ/eWSojj
KR4p5+OBlIzb23e7Mhh01ot06Kh+WMEho+Yz4Xly9gfPZQLT66CdmOxp1O1g4kiT2TqnZiA1nkry
hEpYQvfcyYaPuA7u0q60Ualz0zOfrGE8VDJPKsnat8Aaws1Et7/DKLk5f6iGD3MkaTfVE1ZEF95Z
acOb32V6kAmcZkH3UoVndGIJuWW3pfxVr3vI/sfz/LFv81GP+t02kMQUrMec+SX7MIi8+Ho5O9rg
cyf6rvThXyKd7oylCSOO3r8QQsAObF0dlLW20TY3AqfvfknbweIR3DyVl8MQzB7ozGLpXzWLZGkP
nXBC68JgkxaGcoCtvcuYo5NXarFmLUe1TqFezth0vWgOFtbmscBGhh75O/9Od84arzQuh+u7SokL
GfoVnNNA6wYpTIdFPKBWXMbT65u155XgAEVOBKxbwtiteOl5dBs0dvCAeBd20E9yarn0NdKKdSOt
7mxfpW+J8cc0w1QJwYABbTpl+kz4dk3eQGgZb85tX3NVh5LQ+i9y6mRpaMSYFocNBkkwbPymeBzP
XgBBKAdcreBu0vaT13QdIKfkRrnMH5ghQJeQ6E350j/pNYp5k+9QcIoW12GYwcg8CR1r1QBTeUTy
NDvko2KeLBOGQ/WQo36oLsfXhwRoWvsyqtEr9mMslIznzTdiS8XsTeYe8mawGgPZ70pji1Juc8/G
KffeZJ5pcF7aqb6QMVLpM5kgmMuQwqPLl699UR6e+PjqyLJQBhCQYohpUmKQMipcvjSNJSjQOijQ
XR0qCD753rK3Mez03Q0PFtWnAPeLxIo2Unk2DhdmXpU+Uu+re7YFrqy+P4o31pPSB2yX9xsYUIak
7c4WbQWtlzxMV+2ODxbG/BEqRgef/uFu+Z1hux3QgUzaX+P3HNF/RQChogyUEiU7GgRFG91y7prm
PeiBlChoBKp+VkjBTUdgkao4bc3x5X4q1LFCECQasbu/yzi5D2m95E9rBRrUdlbwhutrS6YUOR9N
Y1VSCcu95V/Qc8IUx4sJWoJNdMZwx149b3v0aD375Du5htFL+6IFLX2z+26uamjGU4miNKNiwAo9
0xgksvDlLcIDePdSFYZMNm+TAYKV5/6ZLUzu4CDSbq6JCDgLFODV8B5UTl6CzSqip1IIFu8G5Inq
3f44mh9lHyVv/Ei86zYBl5QHWIX5FXqSKKG3U0NOSIuiUZ8LrE9WoeSFl4YvE7cqPhcMss4M6iuM
aq1d2MfuFPvSLPmi9NTvPjZcG+cmTgdS5Vu/POPbcG8T7qcqyhwO5fMKyC+1XOMxOONxEAtMjfec
ddyoYfyBRgOmVSBdSa2AZJFa4ZNpR3lIkomcHjMDUmzFlUfb3kEYq2PDxhAyq6yFkQ8KbWwiy7eQ
17GMfULd9AxGyl/6XkyI7vQ2WmCS0sW6QwZE5RtmeL+sZevjRYEoD+tq1uKHIquPAA5QbDaWnTFb
1zUPWAywRrJ2/2++x3MPpkYzZVPnrmmyH/ynezyp1v9C7/b79/95j5f/x0JBaxlIzUR2vPELEUGI
+WUTYIKK2F43NP7WX1ajxBj8qpL7Re/2h4NP5Nz+BwxYVew8/1qeIsQjY9dEaKtbf9noNHluXIuX
VQ2VtXJjHMwcYlIsblNpJbrlAsUnKxXk1mI8ieLCtxavxS+H7V9slXSxFfnbU/jlsP2lvujqJG2f
uQkyyr8wigJYz/ClA01mHATiNRnKP1MBIkJ+1iUPMljKSU9g4I/LeJEsXoEcKqMzuYTYURAVRBU7
BYMRyz8/UZTF//KpagbrY8okja3176XQuTpX3euGLlCjAbPXfmWebEK6ybPqDtx3uKytmR/xJL5B
drNRZjnBAEy0XMXkHGUT+43b9dO9xYG81Kf1QcwauYOLkDDR54n4Xh5Ngd49ElvAjnHvJxbk4SeX
gIERLQlmYLV43RvRTVw+M4803sfR8J2hrEUqBUMX1NbkerIH+IW4Bd6+uKr1l9X9xKYmJjAzj9cx
FU1kL+HzQ8w1FlwCyEWhwmd0v9V4r/dnCqphPi9DE4t3OdBf04a3P2mpupAj5gesGY/nVzlCn4fb
v51o0ii+DOyRPL0+uKhFpeVdivklJjrgxqS8+BkpM1RmXeoMxc6IXTPBieyj3RMVHTPJdJe84/FY
2SOwvOjzUTVdxyxBR/JMYuRdk3DMUvG4lV3EWlSO8cBCTnIdGQyM85n+cOXp60ARyMrA98s+zEY6
E0i0Rt9TaU7NhPRvVv/w5sKIVMBhe2Xhep6KAEgBr+miTU6eXr4Vg6DN6XRjJ8mkbmK+gpQtPaHB
8aBnYNvO2gHZmv3BXLOWXGffxRmEGU0o1pKfiqcLHmkIF4Ij064UPx5gYwuRokWPxzgeKMOS7FOS
yAbWWA3qOSv4mfHxkqY6qIsoH1osBcnfwjo6b98RdN3IlLWn1pmoFX2kAZ14vvUPrwSIB0o0eiUk
0ozugPk2GohzK1A+9ekjlNZ2za3NLXcKx9dg+EPglMnUnDSOn9UKyYoYR+HlBOnyJVKJ9wnIjNxX
rx73tZ5i6+isEupBZrxTDfjgKgddZ0ZXPlK191xcn4t4SBxThPPzARyC8dsXXeeyZ6Io7GrN7IpJ
MywmzAbjabykPB7Uh9oH58SQjjpLEz+bj2ZpkHTBxrpxs08WbS/Qv6yHyl3zTdSZWB2me6bt4vgR
JjG11s48XekPYpHhRwBkAsTI/AVRAZ4+1jVYDnOODSuvEfTPi5+l6EmZPS+debO6kbaCpvHdHiCf
lP1bHsBQTMoPDmdTzK7cbFGS4mlPx82VVwwiSx5b8K/Y3Dr7Yq/M0syXF8+FSKHLpVD+NGBULa/2
PPbLYbwrCo9+3n4Eya41wMf5FIQKHQC7eEJezu5I4aWjCBlPw83zywF/7S8f+O5ddhPei4kOn02y
G+aJyanP6GYuy7pHlb/zp6HWsEZxwnj6MKeMTPcwjqCYhcCrrkgO1OFNIdHmCpOEz6lv3X2UpM6G
AbJQn0RRhdaC7fnYQFQ2jBLwkgWLU/v8xSG7jajjaJYwTNtehXwj3ncfN2zWXqWv6KVSeXr4NKxg
SWnHsJ6HS4LYmjCBY6XNnkIAE8EsDrH807csGsrzGJViqCyeSy4UbG2Cl+bqb2o+OkfnCE8iL5js
nPTdIkg5QTY7KMdNvnzEOLQoPLblLh/2U8U+qlZwP0mrZNnnZN1BqykT9/neOScJhN13CpGa1B3n
kEizqhvwKSIcYFahaakiziMuJy9y6c4cgSa4naove6bO4jczi+6T18Qq5i0yYBo3qMk7sbAjs+0O
lt8F23vB1IvKjsE+1ah7HrasFjAvgMQkOr3zEmzATEsCSmesouahXl2YrlMFs+xNPatwz0iy36/z
8lTL4/KbXULPhoxtzLI7otIgmEXxOiR2B/YSr4NKH1yE7bc+BXk1PU/j2fVkvl2UhTEpl80XE00Q
KuaP7o+p75OI7ZP+VUOrhNNNbvadrYa0Tt+1D3BejejGi+PjU9q3DIQeFK7GfVG/TjRf6kZm6A/t
U3FJOXOA9YRqWC23AjxDXqGHrohPJUldJBcq4zs0ZXzRY3gsDopPEJocUSjV3wbrXkbjG4nPEZuR
588nStzWChxyBGEil62mBeEDxRSfl8m1ATBaaAb6Ul3iHAsSHKT5/DlGHBWdaYELoYORl8Y8Bj0I
moi1xX0lrfXRmQw/4pNgnqSDeKIvSNoUPCLlVKCwQXh7kkGCTK3wEdH4MC14je+wRL3q+wUiTwpM
fGuMiSn1eYDnwMZIy4h+kES9BVWDkasYBV92yDUnZ9Q6EsSJCfokFNwzfZ5H9tp6K76NN2Djn1wH
QJSnCCiJoC2AorhnbcRuedJHzkgbcSfF386RR9Y4zRsi2fzrx/3pYTbm28oo/TQG/QG/Gj/rb3P9
MDCbBGwNREQN6m2/HrXrFOgFh09ZqGiAkBiTYSHEMAd9wHNniOsAv8toGbXvVl5g7CfsnkYpQEXd
sjmGClt6TRPMrvcxGDyglvJHzwoYX1wCMDK8XIMnZnAkr/17FbNe4YswIXfGWxF7+QPuPTIoiKP3
mY0hB3zkuJrL0/viBmmqpNtsmXMnDwQIvFXoWqfyTQwhlU39CbnKtlnE6DzbC590CSEm61T6kQGL
K9SWC/VdCEOedajDwbyvWHJ+06I7a2nd7FRUZIxP3qErXan0StNt2Btm1qjFzZNtbcU3EMBBmv4w
J/SPqOUDHa0xwHWU+5KH/rW4+oAA7icbVT7oT1IsmfUMKlyIFR2pj5qcVUhC/jD2AQbbYUumKCSr
3dF04w8E+lPJHl1vUPC1scgnkO7hRUe0y1y4R1fElLhkWmwxNZYzX18kSj0rTiUzZSA7T7Ua3NOR
wY6yIq72Mbyxab/rk5jF+zMyYsjxer3U6nENIKumq8JjoV5pShHH0yLG87IZkoxoEBxiAdkqtj1X
ZQTELJWmcry0lClvd6AFsvP2Soft/LU9EwSGQL1amkNut1IZSaCBIAt2yzQZqjj+NzfYQdx+izcL
3TWjqBaNGfvEl8tlyxldVg1n7HNSLrB3guVE0Fh6pNm9O6P64ZtkvspevT3zQpDuGYCPjtdJBpT9
ZXl3BCHsmDbnjjBubABx9Ko8GRk9dxjkHY7hJx+l+dHBKOtm2k7ZoQgZNQwMotqk4HpFFW54cTpu
9MsdPOKL62WOcdQWFpYWFXr+nGU1pYcJckvWxuptSe/c+5LlV1bwRHmxQW7JTA8xq29sbDAV4Gt0
URlLsMKAWFjx5xUl2RO0xR3ERYwxAxV5emyUYU/lgW2jYPZ3091ULrzbeJwQG2WqDm7ec78s74uH
FGW5Muqft1HRAnO/ew6Wts5+gOEp2xmSDcZcWvpl7v+5mxBC27+1PZolMj4wZzOo/Uvbkz7PhVrJ
UBwICJ5rH8pBId71+Z0jPWrfLS69ryH0+xiRPPPSAaD6WbyJN4LN34fOm/TmvIntDIX5Rv6w5wXi
daHLvLNNYUs0SNbaMd1DTKCjRzIZCi+EM7qF5wBt9vyfX4qYUP+Ll2Kquhhjm5ohJsi/6N7qolau
SYYskIs6QU2df97QBMF8nMSjdAahEsZKY/lU2n5zoZAW0dRZSIOAwE9exCC2mpB9vUsWBsyvlYz2
xzVAxbI+ZPFIJoG9VufSFoeeO5NofSTWz6+50EaJkCY2epRa4keP4uKfX5r2LxSPgmKoKCQjgsZx
/tLx9fer2V/BFw0xRgxsnNxU7yg1DX9H2GnmR1gFuWifxKJajQhQR7y7F1jkZ+aVKheTf/N89H95
qG0TdA4XIwWS4u+H+taZ6dl5sE7SQdLE5GcSKA1+8zsdMlplHcy+KLhORJwBbI1FN8H3HZJbC1+a
Kwcp4/JCZDbAGO9O8uQx0Md0ezfU92j8n/sk/HeS0R+L7F+be9Zffz5fUxzfX04N27iYWmpw/BC+
oYnTAyPUJo+oCunHziE1tyffDgnpu0h59YXwpIvusx2WJ+34vI4kxBKZ9ylNcJgHbA/3zek6xj3w
8y7/ly6iGFLhbBYuSaFn/zeLqJ/F0N9Mmb9///8PqRxLYdOE0xM5/o+/8s9FFHFFhq6QwcVOic3W
LwMq2eDLuqZqlibrXON+mVCRpyQ7MD1/PNr/wZDK/lmS/vUs+uVF/8TJ/XIW8RdkgI/Qq8Y0qwkb
82vBoBxEioYDW7A2udR3PTpPnDRKwodjlOvZqGFXfTbSvZOgZZ9cZ/bikjLU4EQE74BgwD7CucwG
yn4DiRkyMIBnvyRwvaYIUib36DYjE9S/ruIBH7EXiuF3Pun4fhIbNb4mGx+VbA2Bwtt5kAB1OTOp
gJ/3fC4vzFJeYVp9vnptXFGiMbx3gsrGBO4gSn8i70AxMrxVyw7BgB2PnpoHKANOuIFT8XzolYlO
CG45e0gnM4fYj/UG7et2owf1kY/QUAbwuOtenjOww9jdWjscfMQRF6xTnqFM/UPDbmENlIgO4/O9
um+M0AgvPzA8ZgnpPHuRcoJxe2HSqjVEGAgFjjWGaBFwcWYxQQz8AHkbGegbZUjdTQS8MoZch7IE
+OGA+HgCCOQvExoj2aPIckSk9e0L1PWUtPZIWbFcugUPhmI0A7gwy4E068b5lNjsLZnZCrpvBDWz
L4JzWReStbvHEMRLOxPpAsCe6tRLgqqcZq8dpcW8qgd9/c5CT7uPbbZqz1FJW3B9yWCzeHzz1XhV
uTTkVUu6WU7QyTYz55R9X2k3J+aDSQVeupBfyI9jzsgejKcJV2pWjYv983j2H5wUJ1pBH8uF14QC
FF5OTw2ZnLcZEC1sGerC8sQQtIdPL5j34lrvgJ2SSfhJ6TAG2Ftnt6nGdfjstctmxRGelDf743x7
DTNaHPlL8P8pwXOSRu50J7ToGKg0ZH6sMKuHA6eEIvqT8lUPmqUlwpnYfLLhAl+aAja3tgh24tfY
LuGB3HiOH8I+8sLtoAXNZdsTjJJAE4ye6v6pcYH/Gdm+PEldYgRtVTjuSv8Mr5lMjBH0MQTF7Vyl
YJdPYC/u1D5oXS59oMjMeV9zuV7y7zb1CcV0BmW9uRiy3zkon1nCStOLRlOEBkdKvF79TuSHe7sP
JGdRx8HDnp0RdHJjKmHQTm73ZXYbX/pVSt4cky4waeFd5iT0LrW3TXtXw0Cx6ZGGFhPbWuWa316j
+ksyFxnoJQDUKGfKahTXBQzqSUVBwzoRJwwBExIIaK/jVtvlqMyN6SWf9U8/t94E2xtKTAfoSf5o
cqrUbnFGoF75anIOSlCp/ZQJDDrlMbbPdTkvta3U8qHSCUAQlmm/P5X68DnOqrDTMHoSxHTFcHfJ
o9vroyLJo1CHOepV3H3liQrS9IZDaiDktpaGWmmfobddV4Nv4+OKnm2H+FCHMddCkrWGVynI2alR
E7XFmpDUpAl79XhnKFK1fqzBG9OpfwkOCZ/GwGS2GO9uLINhhNPu0SM9GjdGbnavoPGjJNJm525q
o2fqNmd84zQ+vjEVJhxz3oaL/R6YPonDH443EWkKRw47lRafZm+yWC32LLTclRDZXbBNNOQI76mU
OdHvAbisfeEeEb5y1hNJ7JEF7n6JCiOmNSMoAI017oTS/QQ5jLsCqAPCQjE9McdJeB4JMTjhvcyT
LhFDcepQw8dei3ub8ulnyvL+buCzFdFMbL15iJCoAO/zMKbXFNK8tylrSM39/IZdyw8cmgJkVQ+Q
mu5BgvNnt7X3vodsv1iwHfTcr0UV9KFCGpsoBhG44jp6eVs2ioiCCazE8UGhM8wolG33uHgH70Kr
McGqxObdm9kYIZXBfs8jktl+zNzZ+3E/O7vHCynsH/zP8iYmtkJMv98GQwzUO3zf94ieafCg7juq
aiBzTuAD95jBrtu9Ez0ZwG2lhcpVHrfSm7Jj6OBn7job1Rgtpzk60t4V29YEvwSuV3w/iCJH6pvG
3BkJaWBAxhQ+Sf4rsjEE7MBJjxkFQ2VdaZ/98IIxk78hkiLehWE2jVc3LJ2evWrGLFfNoBxzmUHR
iM2YxPXpky0Cnc9USAhsKB++9Wn5+qpg/xwIEO5MixAm3CBhi4V0/Pi4P0YwD4ii0s9zgm69M2ba
bMAz5q3kcCLk5os6a2VUzkP+QVfMYuKfi3Dl9yIc1otj6SIqkaUcCBpLaGt+LSKtytZvtXG+DRXu
gK+NwcWw8SfMAav8v31daZkaYZCGo4PR+eWo/h3MA56Dw/a3SvD37/+lEiT/yfk/9s5PyfdLJUgz
RNuqGIiofwPzqP8jFplo3IiPAqZjUpr+Ug2C8sEaxm8asHnM/2Rp6ci/nxCGDufMJpzq/166pfyl
d9bS5toY15iGk8tL/p7fPAw415bBsLDHN/Qz12NMGEsmpDv8sjZWyctjunOVFnzO0ERrDaSOON6b
QvEtoLpgqLOwlkj9YWfF5SrDQIKd4JisESb8pAILx4HBhxWdKJMg/B+sZ5ht4RMIJYUBGUMotMN3
2W+nQAl8yNAPRnmNV+ToWsTehweGMkVEN8Sp85AKp9jp2PRHzGWL3s+4YnPrv/nKslnKcyDYa1I6
YubfBL1fo2b6wNsf+yDi4+B2xian6uhPPmosPHsmyhaYskYdNyr2ONJ7KGRu2xzOOaAClhBTVBJM
gB/e04rIsNHGOC9FLCXulhzagXUdXnGNoLy5IuO03XJkMGdo8hAGBd4KBjdaIDnBa2VO0iy4u8aQ
Zo668lEtz/ZAY8DswOb2+PnEeMMuGUSk3AnZk4jvI16KaRwoaZdKqFxWPGMui3O0yOLf69t0k45e
2AuUExw58jDWMN1BgaUbO55WOY3sZc3/qVEkeF3iP1o2dY+avEuhSSKYcZguEQtNL3MNthzglOp4
ZUIGDnvk3KMyXaoiCIqEU6Ed98REuvzmtBHLPgEcrU6Auql9MHsZHt58iG+xpyejtJon8gxL3swZ
sBcNSxKPEvZga9OdkPPbDuLHuNuJBCHKK9ruS89InVJTvE5XGV5JF23H7ZeZbu+ML0+P9WvD0I59
48FBaF5FwiFWk78F/wxQv1ug3DmjMUdpPZFJdJ8T9QTYIZna1qQEy8kOfqKd2bg1wRkKZQ+aIruv
Ut7pM+DrtUa9U8H0ziRXoAlQxDhMYKoJNoDwuqut4WVizA8m9pxyZ1OkHdiSmAx8eS7FGF47NREg
ghg2N3e/R8ksmZfDe3ARo+yN0LfIh5qd2vIZNiA+QHLumpbhzEUZxDA6cRMPmytmOkRdvArCtcC/
uAV8Djdbd93AUjmNvJZYYyegH/Maq41aggWmBqcyrRcHj1OyJTsAemiSoa2BNo4LoqAJcO989DBx
PgYd9razt2fwlb2G/NN56+qQgJy4g+seVkBLU14x+Jav9ksjCQv+wYnIqmOH8h7caQ32lDF3K5Os
CVQbJCoPa2YUfLgsujR4gE3NG4eXj2SH/Ntqq9uDHAmTwYjEZFR3ISzxmY7xprjSA3chNth6mKCJ
NEC1Pug/AbdSp6ZgXPlVAdS1MAyvvC1NUK+MfJ2UlHhcGgmUmUZ4AukLEvqDgj7BGLEWXaClxqWl
DqspuvIIlkPrmW/yErsXMm72jJhFhGFWpoiqWBH+GJ/c50QPM3dbTMVli30zly6B0t9in0FXSMez
v46Jv7UR8rPOQaT3OJ67uUNOZ+zLdEf84v7Fh92cd6iIIeqlgS6vrjRU9FUX0WBd6LQKOq7qOWrq
jXofKwbAvfcrlsM5sq/XDqG75AugHuJ3iMznySVgf/WTOXDfZcnyM56hw5YttGHL8xZ8xLTFIl0M
kDVk7rinT6R0IhxpJfKEztNkXX39BP+ghlRt1+By93WdX0bdoBsICAyfla085u8rQQAP1znGbMKn
6IXZr2EkxTJK3A1fC2p6WxQubtMuuA8IzG06v0Yi4baekUgQVKvb4pLDKfRM+mXAFr6NZR/DUzfA
JdEzYDueMLYMqyijoTmAatNJ6M4Pl2DN2eH4hhM8H5ex0p+ycqZ1U4waUnuAHtufo0pzb7ZnX8Yv
3m5TXmYM/sOM7t9iCnBlGnAmC64ZFhTftjI20QJAiOEC8lzemCMozBOkNsiZLjjRlUmDysShHRvG
5xuUHc9hZizy2oQflwVNyFJtQ7GNlzNH//CkwEYogsmZGTgM6d1rHn/RJLXEeVEMi8USoU1Tpv7U
yb3vDLZrlWO43H2KL+jhbATZJmxd0EoU+PQo4ZLSewvkgCKyRLCCqAC/OzGGuksa3AliNGMJMQqF
S4/yBt0p99B+b5ojekK2qYn3DmKJPuJBSd5E0ohxCoJyC9NwE4jbFw24xqmNcoHKl41KYK9EfnnF
Hjbh0u4uyM7zFp33GL1G+WS/B6S7p1Xictu5iy+dHmWSuCeGsmSCeXb0cXdFzv0IJcm8xgG5HfEM
uEJickKKs6HrHfRLmFHsprFVsL8Ud3vMEhQHlMuA7D4wQ1Bv6zNpoiwEp+vKTq7/kHqCqETN+18+
gXQo5yjCGIqLMu8fZHKkdqI5+1vd+fv3/1J3Mtgk/Jx54v+xQH6pOzVQILplygjx0av9OoXUqSwF
XNc2jD8yhf6/7tQQyMtoQTUTAAkDyv9gDqkAyqfT+Nsg8s/nrss6z+LXTqRIY1XvTaPig4XIea0k
AdJ3ojGbbwsjeLzEyyyPQvaTIQoJdyfa1e8KTZKbfgNGW6IhcrF8+0LM/AoBtA8t/hi1IhM3hvgi
zDsdU0NGF0IgBRZEkNTk4M0h4AJp9qI5KUTBoI3BQEi2dRTiyn9pWAYr31gT8kn2YYAg6oyIj9sQ
Sr58rj8HL8Rc6cjpZmeIF1RHhIk33pWEjn5YI4JWUAK7BvA3xgAVk41AF9OwlOUfru4CJRkIHpS9
PlS5hA79mBIYQqJGh6MRuisxeQwS3YsykksSewERKUhbLz7bc6lxB/Zn8pVs0y/qT32OBneAzG/Y
7S/r/oZWddxVfp2FUjlN0m/puYsfUVl5oSN51WNhGsf8Cu/RQsMSOeWblQqM3LesAMsAQ8sDNLeF
2a6u7al8BY/nvmNOZY1rgw3n2BzVpRcbYdYN7qbKevA9MUNGsU5duY12rOupxetlsah1UClJeVEx
ka6chB4aRU535527znt1c4aWXrDP72V4FVzrsu2VdSZpBLedTZIpuVAS1XG+zuXpmRv6/TZtvmGu
HFj244qnCqa/QMbMZIHgs/ANRe4YHb7MPNXN5uc54YChuVDaULXAamres/XOe6I4zvuKfchGm5Fh
Zk+Ef8cJ1EUy1SM1QupPlN5YWRGCM0ZtloywBI2vB3ayuq9GqL9blDY/vBaqFpeyh5mMmNXA/R61
i7sHJh/CjM7IpBjLn8wtAxWhDtBhJrD8Qo60N0Hqu3RgNaMeeYRB8ppzh5F50Zb2JSXk5aEQCcOw
vWfoXjF8bxnC6+q6xhl4tayBTtBVyTFEI97iC2csMOQfzLAJXo7uXLEtLJ1czlF6IDwRXzTwXJhH
ar32QSbJh6W+y7pfE4/LU5JmVL8MxErfIJrQ/tTE49gbdZFOUzZHcZhMGMpH8vzK6edeMCT3jMfG
zkryajRYq3xKlOvPYSq3KA4Gj6H+qa14tQD6x0aw4BkEZDgFMVnkKyTmDPAG3D8QZEf2nQQjnCn0
heKPL1DBIZ0wJ5zd+WgjPm7K5Hy03x2YPbwTy3LLGxJH3X5DxVgic5ozBdfQKjIpERyUPsCvihOQ
25h46ojngpO4Zz69gwDJ/PHjcBDOVgZg4jZ7c9+IM3XnDn9GmHkxyzBOk723EPeFb4SHHmIHAHx3
R1VOD5oH0Q9tBKIXgKAMKcTpxy2LNA5r+M8DEvAKz2P3iU0w9Xc7DPE8Mp8m73SjCTI/iz0zcNRv
UpC6ocBIMAd3v7BAeouAedgW+bs7mHwRQOuiauQliPeI8T8dIQ/DmJT5ISRvUoAEwUUKeEw2okJu
RLfGhS0dYRsZiz9Hw47P98y87wV/jOHijf/kCiesMT7Dxd5jk4zcTTABHtGV3yB9igtmCIqAzp9A
KC+fwZcUHCZvSePG7++Wu8PjBzcnvswnl1d+INIDFRu10kQcwZ06MJdgJTxhWaLjwllgdxvcHmkH
AnHWQEVguCoxZO2o8i/W6Fq937Y1Q9g+3llcuo1BioDQFq4CifcdGaLRQMa4HvsiZALbcp42zAKR
OhpEKg1VnXksxufXMN0gzCne4+C5h3Z445OKtO3WhJa+7vfysLwDLWofn2w7pymDgheURvujpO+G
Bz7TMWnjdMadwqp7H6/wb5DO3oIRnOeb6t0ZpIsMyHc/udD9QXlwcBvyH3hej/kn2bEra3ShkcOB
CWq7vEfXxi/o0YA2KLV7f6fzw6zQbPTIsr0UrZYgRpDG4LfG18XEMc2HuR09LsGVLtEIVb5iBPdX
YFUENUtzCXeOcv2WVdcaFSsTBGZDPhRbqRTNju3xBS7S6JbuJEWRM4+H87ZRkqU1ig+WPEw64lW0
pSbPZWWRVq4zSv+XuzPrUhXb2vQfKs6gk+aWRlDAvo0bhqEGioKgKOivr2ftrKzs6js1zu0ZucfO
zIiwCWStNec73+YzV6j578ufezs4fQG6l0dzUvQ76QfHkajYWqEKiWjRAuYM1FE7laICRN94HYtz
/7EmjR7/yNNQoDeh+dnkX2coaEKJq0ihduujWBHZor/ti+hQo5uGTzHOdyKerUJpy+a3Jh7KU50h
d7wCXgJnq/CWAumG4OS8he3StJxSpQoNaz9D6z3A5SIGLAIaBQtndI0016q4gQX9GVnuL88bbTtN
seuAxoydzD3WsIgRYvSuj0SbH4R/iUFUD4+iCnEs5DrIT1j7GfEJQdKBFuJXBDlGT4+1fAtPGFh1
GFFWxxaFrTQhr4H4KntAd+XjWAgSDLnsvspH5a7BJ8/7ybPBmfXU25ySBwSKOjJjGONQKmxazYa/
2Q6mH6wbaSsYvz9d746zfusmMkYJD6KgReksDM8wNqBe58vUAh7WCVTSVMjuFQo/zgW+2NNa14Ju
AjOLpDTqC5iuMWYcfveTjrdkdnnCqG8F62UDml9Aav8lpqYFK+gIfdT4AMzYPAq3v2uSL8W/zzQu
1wDcedIb5G7IOoKrSe8GdQ9qsAuV3GtBq2FeYHSC+p/jBVZSbU9TqG4qx2zm9ABCBvKoMWLLfc9w
KcxwKpohGALSluzS32SpEYPvnUQ8UMug5o0sjBYJx8M8gaj6f/+wHPnvZ2ROJAZy7FrQGzBMMqKG
WDObGs1tji8mMt0iLzjLkIBfnHszPi1fZowxCc406zpqGiwKhHHBQsVWBs0uliLCIKHGlkXY/iiT
Ke9ZWjAgqDDFmFV73fD4I+f0gwHuuTfO9Q2omyqcxkJMeuPeAVPhCFl9fINpLP6JQo5iZ8nIZHS4
zFpECe3LUTCWRAAFsZdT+OOgJHgBFHC9T0s4aWsmY4B/zomWemCxk0Z6KK+Lvr6uAiJijO+rP+pc
EEgXlAEGDn6MWPbTQuoMYESwIX6/BPKSGgwyAXaFKQ/AaPz2fNVDk+QOd0YfE5zdKVK9km6dfDl8
2kjx4wNehVd6Xg+Dbu4Qtp8ox+Lnf/0xBYC/rRQuhg2vfhq9ZqX/nv83d2OQLAx0vpplykK+9G+7
MaUnXA//2o394/G/d2PKvyzSW2nIyCAxlF9Q/x/dGKQPrP5prQDjmcv8uRuDOWKLiY0hy2SD/WUK
IMMRQ+b2fxJN1P+kG9N+uXD/tRn7y1vX/0Y7g9qRGpfm9Ajv9vDFcIikieILqHdZJy8TGUDDxnVx
Kvsovz2p/9qqI6lJnrZge1csXBbblpWIG+QTAiI6Q8c6j0rlu2NVZTJbljG6b2kh0NFKhDp9Zk99
DsetRgivY1MdSZgnAwb1DWXTqd/5bYoPm2M0VK3nIymVt6Wth/lrdJ1TFgbPPHjRyETqQEGWKfs9
UiNPbO65L90x/q1XpR5LGxgaaVA+PPkaSpR+xClWqfPudro27eIc05/x+9iQX0Wg7O5tRaDc8vI5
soiBh65YuFjo6ozoGh+NTw4jZFM/+580LDByaeOTTbXWw48PNCxjBL3SxvRcYS/ztDknzjp9kLSC
UmOPTBoVhn8dQMbWvCxSj09YWaD4r4G6e0gjlYk202AU3pCBX3O+TW0FgZU9/xeHPOcEosrDRfsx
TYe3UW9TLe4T+Npx/XH4te4qbiTUw9ToSwPdorfpsRs5Nk2RmEHI22fjnXofx4aVDE3wMrT7Dy0w
MKqpOU3EFmnj1z20FL6m+jzrVw/rjE8sI/Skue0/idRFtwNdvaf75hi9FddCDfInFj9PWIjebVcu
oC+8sL+eccnOJZ6cPYAx23EuXxf/l35F2MupX4hBodmRrzS6+J+oC3t0+ZHCEPtKMQpgFTLhuUzp
k+w+Mow+slzuN805R1nTB74DOnVv0KCh7asgz7159zlU76MEv/TNMENSPst7z0xuFnhz94mzNB3m
n8NTs4dXem/7/KARfIDFZuYUb476oRNvUlX73Ly/3GuTEgwja8Gt3FbK9owXtiY1iwZ4Wb+SZful
fE7J3VK3pzLqlZNWY6x7xoj39drmKimpKqZPOr1NqJ04mM6OVn1D05A/k0oOzvno+prcCWP4GHif
njFcaTtuROPRr84MaNKeX3b+68Nha5HP0nOV9jFBpooNiEXNZcbE85hDKrYuG1qY8WXzezclC7Lb
Zp94N+KtXIfA/kJ5DAnFuxOK+nEvRPlct7cbwHae4+3VvlHIy+MrdndGWy9ls5znp97spd+HhYrM
pWiy2L7YcWEWDD2Y2Z8DNbOdvOfWVIHLO5d9rGm1JxfXpYr1jKa041u+ebXBmUVzqZFWtDapvC8t
MU2KYDIQvLN9+vrcXoGuBf/NJwqWE5j4wtwTphc6e/u/w/fgLv/9RPnH4/84UZgAQ6X9PeObHfuP
EwUEz8ACA1digeLxpL+zDMU5RC44hwm2Gn/F95R/EQMDPUDROaVI4vqPwq0MhV/tb/DeX9669Tei
wUk+32/XFnOga4obrdV55w+UtNZ7VCPjDVR12lVV7j0t2dVwI+8yJk9K0DSbE5BZqgJPrT5ZZNVE
BW4yHeY4iocLevtaxaRm2mnHXLv6pSLiwG0q/rKxvQuOkyjC3rhNoDGpGqgprKJG2d/K73e3vbZs
svMWp0R6RRCzozZ6sYGGtuw/tz3fTrJJMXkuRlRXhZvvqs+4BbWQVgYkHZPZltc+cX7B4sqXvn/b
wnIM+zCSGqaYezFFyOjZPw7qdvf03UXC3FBGxIcJpG/Tl9OjJ+rWipHZOHZ0hh+nOBuWd/jqQ410
rAX94vTWOd+9/svTnKmwvkOpGdYR4ekQgUDn0/71x3YHJsrE2lnAkj5IbvdN2CIdQoc88vGNlM3h
cFmzSdMpwVDhMMBSxD3uay/ezyQo4e64V+EwclmDkYCjefdxefiWJ6BhUMCOmDAE4/MUqeas5lRi
J3b2YszQ+T037Wt1X5vlLXoFzkh2nWuaOiW+hhmSphQMxeYHW7KjYN9cTQyRAZcULKyM5bn+pKB7
qv/QH1EBRtDqlxo1F3YH5PtmWCqs6cIpVGEwYXBIWd0S3FPCH3hzCYGiiCWlLR5DNZCHAgSU/OTF
6KYIKt3H1KP3pGW8aKfR492szoQr6q1Xf5hGMkODDcXZKv2QAMwAsXeO7CdqhOPBXhRMUcPrFuCF
ImTTkuPrvDhaq0U6bempZlnUQKZe3Iab0x5PDQIa0Ow672OvxWXtNQb+zB7H9sJkw1DGBdKLVgYP
3nSXL60hkz0f3d97OY/k880/G0C9d07Gz/viKXrh6Jxpaf4cXAilLN5BoUZ4b0hXkNF+U2yw3boZ
QAt7XMtORlIcL/WysOLXO7b0UfH4yqZWhsYSnQZHs4mHGT/dgWeoy6LatRRoQxVOwOiVD637UMP0
WR1wt+eI/Uiv8Cuc7kVUGfKq1Ax6iTwWStKnm+l+k4cEfnHHEKLqnocQBD7mEEEQyMzZtwZV+OC5
X3fHvHpEfL+4rWlTcSs5Fic7VO4w5m6XSQVOCu0PO079zBMRIW4M5e0J41HUyeBD5c7G9rhZQ8A9
Pr4uXx1CNGS/n5oQAD89EX5drrpedOdluvFVGWp3Dv8HnAuZUrCjYSbl2aR4uSpeTpkCz8I0tg9w
VySBn5F19msSpU+jHrhvoJQIi8+lewdFxvn1Huu3pLK9hnRZQqCeYTO8OlikkTig97X3oAB9vElB
SlH7wDwyD63btGfNz+1chvhxm7xhzPV8C2Ov+7CWRRZcBxZQakPgnqLsd0GG5+99BFezoqY8RVYa
qCaH4kTpks91YoD+EyeCJv8xu9k7cuskwl+N8C77HKK3fHfn2dLPnDDJZmYeR0/wPui9xrCqYgWi
Zs8/XcPLA6vFkYp1CawN1CDW4FP47XOYNWHvGZdKYkDoDlT8K5XBzRxfOPzvp7Bpt+csbsB2yWRT
Zg0xup2XflbK+adgHFFm6NeaeY95uEo07Yg7GUHfTUEPl3yUgY54ngmuhkbPxCHxpLsa0nSGjZIy
tIxDXs+I1Wvf81e10j4sr9aRn5tUFcXIu4dpmg2CATn19vkpz/Orue7VAEzQLnqEZquPk1vIsUS5
iCnCk6QDGy4y3icXdGnK47sEhv/0+imjg9J6Oa/Z1ezfGBsUePXe70jHmMq3k7YgQfGNLdsZObCJ
xMSCJnH2mmxsMD03YBBqML8JsBVxL3Th/81FiULGtEIMAJZXOpEA/74ogaH296LkH4//vSgRBhxC
qkDSFdy1X4KJ34sSvmUTQmdTB9mqTWjAH0WJ+i9NaJ0oS2zKGaMHBe1PQ0cdzZBp8m5/CSn+kzZX
FV3sX7tcuG402zT3PdnEgeyvI8esUAnV7TFyZAVNdf8X937Krv5cVvZ8XeCJB0wD4AfYbSRyAPM7
UJk3ftPl/ukaTn57yT/bv5uCVff3d/Knz0A0/X8efla3hlQFgxaYZfdBhHrytH06va044PjzuLKh
Oxx4Tj0r+5l/STrkpM8l1KRvIZUC93c+sHHOXyiUI2SLKH5YJFdQtC9pJU8g44cytHQ3i5+0qo27
VqY3eC+4HwDrDzqfOGwZqSSYoQmFdwvTZQZODWqkx3jgyLbI6yG7MZtfk0dkkteMqhFUbvGWfxvW
/88G6liz/D8uBYNoYZwC9mKKT//PlwK1oAjXeOH0jvPsBjW0tvl4XdyX8aKAIo0FVYOzpJcRFXSr
wDEZ4chhRwJU6byxG0CP/6j6nd1v4HOTGIYcykg07ebe6SWrXpC1PpSkdxZKswr2Yoh45PvRuvsn
4S8zK5aWuA+wW8Dpp1gqfLsIiLAqQTjnadxS9DzG1gWu1qkvW6sWO2uwvTq4LAEnVOBlztzMwf+T
gujypXxfvqBFQQYsr4tL83XWosx0NdQTxfjy3H8GWfSY/WpmD2rpt5gdxNQu2X11fyKu9czMv1Mt
QtSHlgTe14KV9E+MXq9kIjklpOtLIKuYcMaXqi+j/uixw7sS0hKMDUrG081Xeprf5ZhsREVyr5Ca
IIOR24lU0PLhBXKGgwpg24oXE+/TxiIuF9L4+wOvuH6n4hqJB8Qovc2sNjmV035njDMd0OJ2hIk9
l8lpJCDdKzXYcSFPXIK7bO8Ls29HD3S1OMkgKcVF5DKT7KB27sI4+cyw5DGACIWtm8poBAdRlPxP
lwQ1FYMcHCCYiUOU2bfDyxt9MtlN9PYbEfBgTYvRY6Ys2tEdY0Ylunx9vhm1X1DAX3zMWDQQBKpE
poH8TZTGyIjfY6aJ+Zqa8zPTvuSDtEoXPfTGKEoYbQ6aocrIlB+pW6eb9hJOc4P7q+doibpQB8Qf
cCegX1/p826YDVB9zO0Eg8cPxmQLY64lVswQucUM/U6EnHgWMR39ZWGVW32pjS+mbxOx2Diw2q6W
s7ApwolNhSU6JItcG+q28wC4ZShjER/JvRFI8Pn7LuS/Gn94lxAojzocMfbkDtyLWnt8d1+BFelR
um6YPlMtkMOgkTq9ZMLt5bT/tOv4jK16Uztp4emMFrHMoAWRDw617nNDNvfbXevzy6AYNKvrqI2f
UIaUVTt4k9VxH5737fwayl7qPLy2j+Y4KAZoeMk5w6R1pe7LlbG3p9hruT2SUcT149V8SgMPd1KA
6ILp5vOrxi/gHmWJMmr7tcc8+D0RY3VReH5GaSxCTzTEttfVG0z7gXFC5SynDIccfyuoRNT5DhSq
BPTbZW4kYpB4PzHUP1xhyB66hugmUFk3YOEQFn8+syyxZ3tBVUJfgSpD7ltjIesR7EVmGzqTt4rM
rvva2BrM+8WMHKNg3+hLxF6I8JSqgPCEPINr7iM3zdx38JO6dSjs1DFKGcFjIn7JciAjNk5QQQFA
d+AUfTFLJYnerfvV8BQpfkMQkhrbTAbFZ6rx7vloDodoyGXC4ADUvgcVUca7vHC+RKKAPMJthPHf
25NndfQIAeahTAkL7FHjDK++skQsAzU6NN1dBscFHqKzXHcBV3YgnusAm/M14gMGnNm2i94K2U9v
JyMKZym7yvLqX/ZPYg/0EHrdY0zB339CmI6e4+dC5zNFN89mdyf0ba8FMBPCLOHq8JHmo5029Bu/
OOPogQvOvERr4+G4YAavHx2Mb6cgSXd3zQefh8dEj5/jNKKmyyNtJzGmfKDoeHrYwY2ocpcPFGAY
ZGBaTXmcnJaZp988j2JWofHFCFhxKyx+8Kk8MI4pvp9hy5XAn4nhXrctIpt0ZO1gjKQF+yFnsLRA
ZOGf12YlqAAQAmgxGRX1cAOxZubkeuxNcCTuM6F8RMbsrLjaBD+f1/aMoGl7Cso9yfLH83e3va3L
wNSdlTziqjR9EMZ2CBUHIgwD8Z+a/6JgRhTE2eKW+xdz/oNwceyXXgb6ViWEG9AZkgh5c/AnbNk6
IBFYTB/BuyEaIODAu+HkpjCPSDVAxANhhrgikLhNO33PhHCkRx+ieZLsdeRlo+76YFEFN3CF0jJq
MOjXKGIXZtxOHwzlCwZVZlwSAkeGtLCeTL96QCVfekWwosvEKv3S9tksmzH9nGOMg5ZkRMoEVsFl
RwDzrY9v36QcbT+uzuet8ubBBgiaQ9U1L2K0YK78xf7L7w/76skAjFE0w+sXADeQDayMVT7pIF8i
+suc5kvHHSH99ccOnAYJzzuc35e3eZdQmbMV0SC8GVXnsxFLYaTHAXlqVijuV2bL1hqXkLdj/twW
zxgXPePs3GcfLMW95Vxn2Fp8gwiZWyl+QKuM30MMpxIdsheFDiiGsHLkHNE2KsEb+F8dmNuWiTTJ
v6rkPCcxcHgf8ibsFWt5gY/W3RND+8opZ+9GpEuWs5rK5xTqOHeQU+LZP5jMNLtqx77cI1muC+pJ
Kmb3V5G/rc/hR84y5oQHmD3cSqENGl4e0Il/6668uh6uB7xvlLggMOAyIwALPjpAPtYZp7FQZ75u
HjyX65oq7D2popw7K2CqosHgtJ3X6ra4z7rAYtLidjvtRwcQejg77Ne8y/Y9uGJrykbaC3sVDFT6
pBIiNoIFxc0RyM6z8RtMqqViO3vSACCG4SnrirUwMka3tQYdnpd2WTQT86DDAzb4Dr6QH8nJQNmR
t8OA0xz1xkNOyw4KHd9IPa5+nlxYwLdFPtLnva/HpgyxLx2S7I0K7TS0t9gdmQ7mO2idDo9ve9ub
iJwHqEbDIlImQMn1N+LTeo26fG3MmIASKc+JzP5O8Ma6nuOj1gdQiLWhyAS0A84gPx/WVGrHMjE5
T1ExHE9Ha6ZwG7A9gN7II3OCxf+M++/9TRFoSg4/qOUjdO26ZwMvZeL319CvOD1Kk9zjb7FJ4En6
pD7j5Y88jGfOv+RIjZ4Ysb/7GubooGHMGJZKecS4idSB0+B68uhpuw2r+w0xGpygr+yznSoSThzw
Rr+CC00M9fwGNVj+LlF6viZvLC/vwVSb4N0Ss8NhCMnrEjgTTQ0Et3vW1gOSDW8fbQSkXz6aWqRh
CuOp7//uNlSkDKs0Y/xLtED/DhvH0PmfbejfHv+nNtQyVIamAuI2QZ5/b0LR3mMLiZ4KHwU6DvGt
35Fx0YTaGp3mb5i56E//3IQahkE/ptM2G+Z/NmsVvNa/t340obTJJPvhUSl4sX8S4J8fSiFdLTwa
yS7a9ObsrTATrJEdijwLefjZaPsz2htEAKN71E0xbvLKqIw6iCtkVJpJvqKy86lA5jpyWQmOf/7b
hOV/bspsRGT/fJN/XFzIwn99k3mu5pVREL8lstTUQBvjx1afhfEzHoVuMbxULrr+cvJaQGilR+un
q2bSzrSUTT1R37uS0VARJtdDSl9Jpkt9TER0nrw6Hb4KGIaIxsfN+BLorTPLlnAtD9e7s9+n89sE
lkO01Gr3iSx8gihmB0yZxelC2HBQ/qd5cEaty8iPOiXknLWF7MahNFigkSJA44XlEb5UKk0PbF4F
K/8mQE3FKjQNrOIljAIQJzAPNIk4ld2y4Zhzp4Ii5L3gdmRXv3frq7xA8YGR5hxgfzww5MaQmAek
RwhE1oydqSBXrAU3G2AUF0Cks/OYtj0/7Qpp/cB8V5JAEn9pkzFGtFbSt/Y+YUvgNIXLyDYNrKvq
Qh9+sIVgyKSAoga0FM8SmzBPNsJOdpGsvS7DfFW+/TUf+09ezTERlUwCJZx2ohPDoExPtKaJPL9j
Lzk29iLs2P1lo1WAbtAPUFpzSNIeDbKhvDzte2yvlnM5Cic7zuMD7Yupj9/lw6cTzHpe/fWY4cON
gaBkOflGhtUsbKZ7bPKHVkyrTST2jGahQZb9j0gBcxFjiy9yQmOXl3oIW04EHuYREiM9J+Tm8h6S
Q82YpECQ5z6Iqm67nYrZudXGDTid/Ri8wAmhWG/PTFcdtLGVX1r9R+4bnGK9UdmMyu9XtTZHtHrn
4Ai79h7eo1dI9KE1oAm0oUDChhTNvaDxVtGdrkOmUaERGWYLc3qLkWAH1whxno/NFBZiPQzlvNie
bj8/jTTvDOfF+Qy/rroFkOvMgIYv35nDLriMOZ361N2vXbrvfiokbtCvU9F7iXbsjZwYopiDIL6a
Pihyrv1yp5Fmsyurg45SZX4xXGtrYZUIuMCUNGh7ClWiL/E/Eo4zA5XwXyL4turLV9Z2dF+8C6+k
XoEUcA6hcK6Bw11BvzUG5H4b2/v6CPgweEUWjF9zZAwuQUU4g9uD45zDzXYM4qBwccDMckYaCfYY
HEWwo3Pag8imhLoALCFCYQ3KIRR7bP4ElPpA2CYyE3A0JpUD0jv10uK2uqzue2luE/dIlmwkR4Is
ib/NnCRFwphJ0CiXP3kiPqZBdN+Ak9DiU0NjeRCI0nlODDkKvvghzCz8fI4fyAQYqf8AItCFtWua
2Bz9HvJpDnxjZG+lAYS2a+Cpw58yEcImZWDGyvwmovTiF0YiX4r3TiA/VPDEMHeAPJ4nuebZJO8x
QLM8uXbvAwzeCXnPapdZYHab1AznCMVqHfTYKsA/uA2EV8Uvbt7lW6hSqFPy5TN8IViJ8ohhASHL
sm8jWoLzd0IW4DwgWkJhhX+11gZSXOIjfh7Xa6qpPI86EnygNLO4jdtQ0Etn6UhkVkqLW1R8s7s0
CPd1xGPZT7bSmGNaYDoE/4gEVDBGWj+Uit5m03hvGIAYzo7uC3B4nzrTN4R3HVxIK+hiE9sRIBWY
yPtycR08HABCkQ9kxFVoxPcIq41wrJPSo3jWMZUcpI4QpD8zyMH0tA0Twhsp0gbRT9j7wwND6QC5
lwRp1JME/fjSDrMAiYfY/vhLGRhfoBWk9Qg0EZuDqEAfNMbivzrkkwTgwetfc3KyYPV4Sqy6IvnV
YsqS+pvaGdeodx02aV/3nntldt6pMB7tkP4IJjZ7BJ3u26OyHF0tt1xZ+za+hq8AqihNcu3b8+Q8
g0cAs9N0fnH4fIzKBzIcEjLmMEqsYp1eSPh4KpgxXujarhSPw6mFA6ianGI1kUIjYFb4UwFWDLPZ
ufC6PNbwsUOT4Xdo5DhBQ+VAfu3Iws9+RtGY6lSySrXoom6NEsBnkvDB9YVZMeAeHv7LR8LFhorz
xLLlNbGC6Mes6V7wnlkKX4TShU282uhuSw4tsDJj68I/7WvZtVasei7sy0UxyCjVPKoE12MXIaTS
jrq6TrDDHJj4gCzOYbMA7Vqn29PJ0QB11xlm7VjnDcqwCs0lnFN6BYpn+pT7rBpZkFRo6SdyLC5f
BudP5PdZ8WV5w0EFWHRQLpqBtKGXw1d4VU34zHCVSeNuxhPZXzcSt233ApffpCn4NlrUw4yTRcph
QMbCh5xVGOE4U9KPhVApkxoOoUEGXc3/qTNhkwC7kFC3AmLYQ7joYtyxtQf1tw05tF7zraNMcJ2K
xpvnHbBSr9vXRFqbayUiQGnyWrOHZ+xp7JFs4hdKClSbqPVIH5x3UzPB1VeYQ5rTu/+il0r7MoA5
E/GYYxSy/DlWpm3tAeiga4D0JMyQBeGe32p09nYvlxa0ir6/ygFkfcaRdTDWZvCi7lG1pqvt4SwW
n5ePZnxGP4ftGQRTq1u0kASg5X8gn3bkE3QRgKOh9FUaJSaYkxehVY7Yc9lUfv9zSS7LdELk0tsG
1AWju0U4w2yzskeWd4rEj5fPotcC4XENZD+z3acRK2zhRsmN6WjPvgSz9n3iUy6jrDqFXYHOr+nf
aLbapV1cqGgI2rne+hyiAqT7EL3wBoM+uzdrKfFryk3uq3eEd1bhW9jufQDLT0RppV9Xip4Ow0AL
IQ1+kLE/wtXHI/bSHTrDdQDEdUQ7AkCMIhg14EhxZY+Z4UgjexiLHddfrxGGSLuJE2QEhanLhzuj
4XdKB7weoOwa0mY5DaDZ8jm46W632o2WadRdiD+HU8zzKhQcDwYscl8WFFa6qTTvNzUxnQJUE8lK
YQtNfi6RqucDF+UKJiXuDZUjEnf2jP4ZO0ggIE+PhjvIeRCWrW+1h1lwpGO6o0ykmMBUCOdgP0E3
XD8r5xWA3nHkYgcVZI2AInp+Lwit6A6cI6wK1K+bJ4WQ5dzdK5iXSD2f7uHOub5Et/3LyCUDfW2m
Ynt+Dpk6S9TDP0TQO0bYuD/TAxAmomxnKMTClWfgCcL3yVWnzHO565z1dv/sU8OHPR8vSm6AROpP
5WnH69qBu8WZcjBsxMl0gdDONQnbQ48HAnbO8B2SuIWxHZjQBjNE/xWcJvMlIE6uuQZX/hlKJfHL
oDbIQl87QpY9SMBOE1RJ9qAd5m7ua0AeV6IUwVhTf/5TeNS3VC935wW6WQygc8+1wE6ol7jZ0PHy
RAidKCLjegBcOtWmVZge7t9nPM59Lel9Ud48QKdWnFs+xl9w80t6EEsPMDQy9eAKwWNx7iUFUm9y
lnHipfENge0Gdz/t72WKom3O7UUaJKCFa7+mW2sDQ4OfB5N0OsI9LK/8Po5e/m46B1KfaK4wbBGZ
qf7bAWjFfxPPTaDQ2oU3znlrzLj7hrkaFIt6MGIrpiZF7LKWRFqE6Rka/PafPGB+tCCX4Vtkmaaz
20Jxt6PcOeATg6HNxaEiw+fGXQGaOxFH1HnyjC+obXHgxPMzkCgYz0byEqmnPQ3NGlVfwNmeHbSf
qxnVA0GZL8XgxvQAMk8JnyiaNRAyb/iD/yVkG5VwURBgkVWozzRmSy7qBd4LdlL1oACyKBaPgTl5
54trBpFwWSvYxXA2G4mNqKA3AKWpv4mo9quR+cBcYnVHPp1i9gN5MATemRbcyjLJwVfEeXAH9yVQ
19Uh6ORX2kkBPnWeNaLaMeo5fxcXnd/SGp0nxsZ8O+C3ux0xwO6BsM3ZadLELxvKZo6ZLp74i+ya
UKexi+NYU6+57FdfGqQj7HeGQFfazxZBzFNKWA8BXvsb6zPmhUsrvE46jxKhIaCIeU44lQb3ZTnk
62ET8O7fKgyAJzgq4gMZA1+aySaWDiaH/ZHdtvXrtTapXDfU4EjWRdyNM4vpwG5laYGPZlDz97QP
fekFZBu0AIQr5kWYLyLkZtX2diQzLr6Ji1/cAJL9C3bxN5ZIF9z7RfgdFVAvSA69kzSPMgXaxTVU
UUxBaU4HbyQxI/0+6Y83kSjUQJr8GwOCG5tAlHhJ0kfmlSTjcf+r/z1OJCchgBFVPIoNEUkPFwYJ
l4lWLVtJIX4nXs6NJ/aoeen+zH/mwyGmTXeW/RKBDLMvoH6EfTyCO8XlaYCGIeqafImpINuLSGI9
HFZCQfKbuEVIuDj1nCTFxv+G+tV2vMQLp/NwypO4ixq9gVC9PXU86RiA4vGMEofupN8OXy/fmKnR
1BpJB+F8APxONe9G0gS5FPU98oTovLdX1tjctRG2UbL/wnn6wiHDJb9NGqqyzjvmyuCyrkd1BFvU
xbaj6sfZdp/2A+F6bHgEBmJH7zN3cEhlRB3fviMQarhxLBAde/HVbSJn0d1A5QCF+FB/s7WiOjeG
0nkCtMcyBGHE7vsz09MIZy71+aPRZjzeZZ8vvMFYpUP40r3rK6mIxnwt6u/LC9Erax2QcsDM4Zrv
n5xzY8BOjCPaHsAs2qo+ztrTB9YAb0KWznBXq1eiQUekn8OHiqv8343LGfA3EHtbuo6A/P+Dywl6
6V9VEMJZ6i+P/xMupxuo3WFemH+LbgGZg5WqGoqQlv8G2v2BzKlEutiyammwUhUV0O4PZA6nBhEi
p6lYGP2HyJwQsv8T9gIaJFsGzYUJTeRvMoim+7yfjV3T7yS4mqAGXH7otOu+GMRjjDyEAi8Cf4f6
JywIR1ZdshDoKQx+tv1S1cEt6n6h7NaMhmKgTe7cwoi2RN7zSqzWVRLxX8mGblUEp94cT4gsOdvQ
DkUi3lho1thdDpQcIgkXO3P2JlFXCxMz8QwG8RliU2AF7zvm4nLfzKk+OFu16JKNO0b/C+UVdOoJ
owsyICPT2LdlE0K03VwIJMu06fP208HHNcofhO0Y3JCiXA1o3DERJ5Ph7ALHsEkYw+Jb7w2LtT66
nMcatSZuKDYANnRATFzCKxMMRCFAQWQ2sIAKAPUf6bpttFl99brXvC1XWft1f61tQ+SpZCxCUCfy
nCnPK9JEsUMff570Y90YojqSigcuo266y2GsHCleu1vS0upXrlWMSJHmB+6PjYrdHfOL8wmc4ef8
nEl1UpBSzHiFN8X++XQ+sPcfyvBt4k5RUPTSueqO+n2Z21MTHwpk9kitH+5bH2S1f23D57kvDR7I
HN/xFT6+oEU42CRWCNQzVya7nLqut0FOcQGx39TTGmcqyX3l48+rLwEgIFQfF7P3D2WrOVcTM7Zm
Tw7HZz4ukzZi6+mEZzMmPR7uAkJtLFR+Ro9MN0dvPOZEYRee+rcAfISu7zwdZNNF9nXCGRNuRwaW
490/GOt4gEbpIB1cEvQmQcOoXZvJ2xopfHVann/eDxSN51ilCDbt5H516T8e7PSodo2Ij7nAfUT6
FSQtAiRo6YYwKzfpkeFjuVETMnMSbaxOseimpCmn1yMfV7qkjnqMThv0+FtAW9kSsJHGCBMtK/gR
RSlu86sT1T76NIM7Jg2yh/OlYpNNPE3lfcYkrqAA4tMThGM+e+Ij/A9xq/aBKUh0SFWUvvS49SX5
LJqJbrr1qRd1ZruoaoAVp/3SSTPPB5dVsTqPqsEnfiIwOQ20UAsLv8e5z1xQYTrITXia2e38Yzsk
nqiuwtSVbOAzCWtAg++C/GvACOO0P1l9ffDyLwtsO7Xh06t2OjYBp4SR+GekT9JDg4VDdpAR23nn
LujNsJU5fAIrLjb6wMILjKRrgbgpWKgEpKQcjS1KZHAR+xuurHrDJAzMDk0SxzIx8HgX4KNE648e
PsxizLBOtU/Mni/5tyOJeoImTgAedi1g2wLDk0nv8G7k29SEgGf0syJFAs4jJIR95sz80TaOt9sJ
wA5IBhTdLsScDGo4TRmU8I+z+BZZ8mAUPKn4Z4FfPC+PI+t4IJ5mhrGLgCLElxD8UFyqw5zgdJFB
X/UxVABcImBn0jnHo3hR7ge6t84NJoLHu28eoxqDrjcoZwk1PyPAR5l2w9sGM7PE9vfdUPg3VkDC
iZ3gwMazcO9hiCkluRFdBtvl27n050AfY8HmpPjBkaBN1GU9LUIzEkYdXXRO0gVWsoTTjVKSVtM5
2urIOlgLZWSOhP02BgM0Z3grBL/cf4msquA0y1Jg51NmrkcW1aB9TpsM24fT2phgSJYdoQqJC3bq
N1poQQlhn3Mr/zP9DMU7NV08BCD6gyqD0hOnCLP+MyO0eDDQF2l8C8Bxz0PNe47M/v/m7tyaVLW2
NvyLTCEHgVs5I4h47r6xuu1WFEEEUeTXf89ce6f2ykoqqf1d7kpS65A+KTDnmGO87/MO3R7t/skp
YigW9aYmNePpXqOHE40SBFOpeNyghh+0xSs1coahFb222sUS4xruHchkk7yAnuzSZl0vBX2qtRo6
rLVH53d6dx7hUWZWvIMaxyHfycIRXn46DRTceElNwuy/pHehlWNkv38eOlO0JWuUwo8jI10EOuQe
VZD3HRqiJNmeohzRMSnJWdzPGC/tdZGCmUMcWAhuGgXzPcgWo9lg2sbahL4BGwwQPVvwJJBU0UeG
p8kFe7vFLXEpfYSimcR00CjI5kBHPxv3DCbkXSrGpUZc5wye5hCwfD/DC83aPuToVu7RVJCsvLme
+b32DOk8ctBpbpvy6D/obVHysdImp4SMmXnjU61tzt+jOaAtV40f+0YA7IVMrGHjE/oIpA+7nWAd
PQ+sUZxG2RjpoMw4c704j6M88G+fpBoQfICXYIARFyL+k4YCBeNzXJyW/JBEMPjGFC5tuJLhUJVT
Mx087GFYLPWD8kHK4prIwfHQkfxUm6ksCz14uPFrQnL1dwm2eMY50zdcHC2g/SheuYOQDFi7xTFg
nsXzolt4srRYeddXJYr744oiYj0oAFwTMyHBGbu5ffzagOAG59VstNJqUbRV4xZt/bq2iYsgsKmY
ZB6VBh5t/JVLZuBZik190q0b7g2Jw4Ro42KQjgR/ZXtaDyYwV0R7e3Km3ie2SpgULA6HFzhQgvbd
8MWYPBeLl+9zEKPqRTKjza5A7ahrQlN1IOY1H4TA7lL15dCTpEPZzm+jcT5t1iz9GtXLaV4HQJmx
cmIhgYNGuyRikR1G0rpdN71zucPO4RSKQ5q+q92sn5xvDrDA7ltMki9NzBzag77gr8FI8OR3jNFo
0AWoWokrusY1XUgC2NP6DVvaMR8Hgrx4FHI71HfDuTK/7jcaTm1QHvQTpxnH+Wzesc/ABThbLZrA
H4pYfX7mhI4th+G/Sig76nC3JQAODSRb9La5uEOEEYRBffFxJ8Qe5Ozc4qfhn1FEAZGUZtcIfszs
ttZvSw7Cquy9vpnXkVamkNKLkHYwptFLBfU0mEQER9UdQTB82lU254KwL7JhdSSSIWs9twfsfSNm
CWBk9+rytu9StFy7Et8BFJXRUkt3++MXUyi94l63pG1v3TipMlRc3/YZc7zN7mvHZqR4oj2D+fPQ
oobj7kHGQd8PxwJ+/asj34U2MQetB4SZUxpmfJoB3E9H8kpeQYsqmD6XNmmJLSNRhyYq3bQDH4B4
6WlJFA1YSImLGDjMhmp2oP3xk1zdgr5O0ix71kSedCEDUU271p0X88jKy0AGnr326vP3j+HYALX0
xByKf5aKoE9Ygl70MiBbl2OkX/LLZuc/E7CkWR0OJdpXIDZaT/XUmNAxegN3p1mDe+5dxiW3DyxW
63pRMOp4ZyoSyuHN2c0fNAM55rndBwBvm1aYD3+MgDwKaBJ5WDp1T9z/9g28h85DT88J9RlyLdXO
oewwrYyKCVMAfdn46lwIZrRZA8Vu6N52kxPome8WmyzDrL10AH+wVq8gSOyCPBw01+p5Bs/vhJeH
62KM76b7ZPVs5uXMCIvp0d/dP4/EzvbTmqeD0I1zoO/r5WOJ3bkLmJJf62lt7kfAGzu8CfaLbQKD
spW1DrPXC42HcqGJaGeZIZCCToWWTUjLjebccZLTEKiwKVtA5tP2NlY2uPh3s0tBKr1jwqPxDc3i
JkWH3FW2vqmlvSY7LzSzPWwVC7fs6/TNTohRTZ9+e/00IyBv+whHuVvI0Y7hEdgRrqdVeqw3ubl8
imv2BVd6cl8VCxE6hb1jjGgHn+ozT3ZUKO+Gf0+76TB+kqLKj5Q7j5bHh8rOuiYXHGQx0cBf+dd9
PdAwb/gqTx43CLe3/NZe39pt7YwSJcW/wUFDB4QFDmUsSO0PFMHvIAsvditcTbAythfdVgqvDx/D
cLB6HVlPRRbXTXWuijVa6HFlTJ8zhXMK1jBQWnpgapNzwTMS7aDiE8pkwJH1rwaJVa5UoswGHqvv
HFCc3YGGPf4emRNRtxIKNZY3xL7jEbICp0Gk7w1BzNqD9DzdLTpL3l/Wg3c2QIG1YCpsM7nolKDM
fyiEOyV5mh3OaU9mJ6lCpr3m9DWD5zBtXaRjU7PydghXT7ag47ysPjXfTTKtY5nXNMCW1Fr8S+yQ
Bv8n4FTiK/jwOgt26imSgpEgN9HTcDNwR2xWSEsRNl/dEjwImWGV8/ix9DFVMQLqKJZTRsHVzs4W
VKqdFhuzb8bFxhca8R2gRPFDvJL7i7dbj1Wc7GlvMRvSaSby+6G4NENPj5kZiXL4shl9GWjr6O0P
2LtFNbvQGbOGRmIkeXRe50HrNq5Q/laT15tIpqH85bVpnoQGV3HyWbGsCps3PZdxU4+brZToZABA
aLE3zL+3o+0tONNlJx48JE8uHU14EyeviG4pPXnRQDz75ZwcnuWL8JUyBWQZqowQh44e1uvnlokR
Cset2H2bLbDBOJv24WWtpCcfkFIsQOg7Gu2i8ySUu4hcueEKph5KwFupUcQwmeGXasOOcwc8A4Nk
LFTEQwqjUSQHl0mHiGDHV9ntOY6+PDELoJ8J7vUFPZPUO5pouc03onV9pF/PkmTRZPzXiA6YJZ1W
eshMNI6uSXfwSzT/xLnhxZ7Obm2VUzHVw0PmH6GqJ7wVCG8lJNe3JfPqObcnSeFhEWCxcvVU18a8
mYh34ZH1IbL26oA4pN2qCb/HgjAehGhz19UEBfsu0GJ58Uouk36qIwFWps83/jr7HE5LgiRBpzln
XlFysm577H5htq4Or/2Ygu9+6FCHrkWha3KfcD9EOzx0Skwh/6ExQZaXLcfw2FwZd6K8SBTg1rIK
xYLK/HQV77w+BY8eZf3T7UMCNu6H+yH7QBY/DLkJ+NVISvI18lBo9B6H/PpWtJ4+LzjscGAeMCLr
ASSDbBkjgiG76/6aq7Nr5z3PjjrjJHny+PvdV/tYlp9w6wSH2L2QEGKs1ZKq827OiSjsMD+4UlAj
AYf6wMASwAppr82iyacU/hI4N849gPwgr3GcmxTvRZqHRagIWVZ4mnVEpw5iMqBfTM4N3g8MlCj3
aag/oNTb5UZ056vdJGcwfTbA/So14w891TziMNSZkKeIqZnBCAauE8vqjaB3PwvvNw5HgxWhq/Mn
Lz67hJdsAQQaGKu8PufJwxSG461iTHPMJrtNfw52r2mOqoJ8t8JSplzwIWKC6umWULuVwsEnjtEF
xY9hhljwMhlrgLK6tay+L4wIfNs8qS/r++P0mXeUJSbYnbenWth5Ndw0FQKqWl9Tjuj4Ao6vNf2U
NqlCIyfY29XYvBJjonz3+fi4bRJ+ueiW3iF+tCTNfzZew/Xvl23GoLCY4SY8bvk0GczB6vFOMd5/
r4xPdXNJCWRrb06V27wBdSxN8j4aMQxh+8odY2fnCU/fiIeoXj20Kazq3JH08MRbxsf3hnPPZ+qd
8Akx4ZpThZxYr9WJ8bIL8iYpwZ4Hk70O2vXQPjIZqJ1B7p/JAzBn9PTqKi7qT/Z9KLwIaj9f89Nm
qJAWQ+NZD6DoTq/+Tw3Sv/B+jf7KhfZzgxR73c8CwJHxhL8jmozUZN45kEiUfYajGLJGvt71wRCY
tCdzhkeeFsrp9kUWLNW3AK0KplQWcYSjq3BdceKw2PIIkLVP/AFoBQQuV6NC99RkMLLvhbfD54Uv
AhXdmjr5aV+ml7kUHRMxolESauXQJHvgH17fXxm6dNSXQ80kXsnUfmmiQpyoB901rwD9GnHtjuIy
IqwxPEfQbCPKIOYtj4hz5/BH9FiHoH5AlwF2Oy/EnN+xJt8d1jSbFzRnQG+Dapxdtz2dh4dlLM4f
PEreiCVbjCIErZgWm4M2l3ZpA7dLwQaQIVD4X27g46aE64oJUyfVSqU//3fCWhrnvzbw//T5vzfw
h7/JpqLxlRVdIoN9yJf+j7RWkYdDoBN0/n+06f8jrR3+ZhrEXaEy1TRZV1RuiN8b+PwvjTEDzj+F
bAph/fwvoLKKIR6dP2pr//Cj/wqdOOo73eyKBjkUnRkmaKWIZDzTUKZRnZKjzO84e5LCYqDupFVs
q+u8h3Vwz5w7CMBsEI/4OAbx8Nv2BD86J+X9UY3zvTD2rwbEDDgGzbIsfjzYbumslUg07vfQlNdX
au1K+W5YfcxrvM36qcx+eZXDhhxJjcY+PfLmIBIPaJ8wC3059+Vu4NxCmnT0Mjc3GlsIAWfnM6Gz
54WA+N9I21QmKNnTG+Ce14nwH+KWPk5ykJXuFfSNxJN0TweFBXC9yFFBenI9e8qM/MvrcocURxu8
3oTenCRDqHou0j26WyPKDnI3QaQx9kIBRmtkIX/+68/d6rZ4EHOFJhSJRVOHCDCoPjjv9pSe9Gdt
IAG7bCVX6f3FpibUHLJt+AWQyy4YDaymTO/ejz/FfR8WQ+FNivQDmKjRmNq7JLPQreZYkRDL+SqS
QlJ5RkbKAbFEZ6aOh4Yj3YleQCRZwWSD3FDN2GazS9xp7wOqYYd9tm2SnNjzGaTTQrvZr/P7Dn0g
J1dmrgOX1yNsr1Sq1eGBOuLlFgEH6QFsTM1FVdzJnqj9aopkaP+bQTMtRDKV0GfRKVRRR+jz7D7+
HrHeUAfQkO8n5wQSQ/H9+DTwHbEq8S/OMjSztzF1Se4NdbCXKQZ8+FCsRHMVCeakujh655/L/bEC
DPmM6jv2dvYUM2KQ7EgeAmIAFCJfBpNGytGULYhuFSDBenq9RIMiEoo9PcJKwPyf7D4xFBKVofjI
yt7+GCmJATC9wYMxVWZfWsDLFyRHibRy07pIFpofJBPM1uNuSrOd9tgNTS+3jrS43fTPFtbj3ZVV
XxvZNe/6VaaULZ120a8E1yB94GtLL+EIAwgWEEb+yvfu05gca2cIC5PC0q/TZ2L4pD1Y7deF8Xn7
dYIbNXLw4XAkUgELjBVWZGQOtLOm/Uyem186WjsnR5h6nlzoWwyeQbmttlkLbJ/OGuzfV9P8y3H9
P5tLaCoY4jEcjGQmpX+/gEtiIvrrBPaXz/99AZd+0w1Z0UYkAMoMXBWGu78v4NJvgIoYzsK1gwHE
6Pc/C7j8mwxJnEQa9hU4dfofvBGyJI0Y6fKz6upIMv+bBfyH9+GP6/fQwAtijiSxcfHl/lga3Rp2
i658XP1XSmm0LCE4ktfKCKTh7KADZe1Ri9Gdj396x/6iJBNWkl/2jT98X1OUND95MjRFKdS64vvK
4MhwcgH06W2KfZAn0J9XZIBz/v8oncGsCpnqeg/HxMV6stFF+8Y/1E/Dv0rk+elNMH+pn7SqlEqz
eQqpCXkjTLhyRhM4v9Bo/P3L/qe3+wcV8KeXXT/OQ/k+oGsnky2bz9ktrV0gTLfI1SxArIj1yArB
U/j333f0F2N2LvN/bvBfLDBEMF2qo7jMQk4kEjh2hEqWAUpkdszpjqJY9oi9AH96YtgOFDXIZlpS
rBkEk07/jNkiATYP5gOuDxOrBM++pzm0U7kwo22zRDuS1lOFZgSG7mHYYdy6vFPPz9jmiWQ++yYJ
XzbdBS8HZPv3L24oLs+f7mFVkUcQFQEtikfs53vp8jopuVzVV79mQ2b4bF2vtAMelLQjhJR1WAmz
yd9/T3j+Al3xp+8KZowTHW+tJP1y0xintmj7SwPF9t55ch/cAKaU38/bXnnStDyiQaSZCftGpjE+
lLpxfJOXXatp4av5vCsHpT55iu7Xuw/GwGACF5JTNIz/dosKzh+3IQVTM18rLl0S2pH2jtzvntZn
cmk8XQtMWIP5uHtuCplQdPwtzHzIG5cj9TYzq82lDof5m9yfrBa3L0kz7UcBFVImclkaLSooXg/t
G8j7uWZEXM4GjKATNjD/nFzjbHEM8/KgJ73bODVSCqGH50cbDg+CTWs4Og7hQiM0g8M8Da06UVfy
RzH/zBhp0lew4eREfUCCDcN2HW2h5hn0lDHT4g+5ADhHWekZM0FP4v7zESfwcpksSal587EOsSdP
QP9ifWqZjRHD7An6N74cQpdPFqp+6FiF4WV98ABNCbuDaTAJR3hPOJ5RBig68tJTjMo3oumSDBk6
Y7O3NWcEwV8MjJ6Mj0T6JKlUk6MIoqZsfKLlIlTJ6z5v8X1yYQCLSm28R4A5HaG5FRs6wSSf8oR+
I5ZtMYHaRcaX50wRdzIezhJjhm4dvHx6Sy/2AGEZziEmw5oxVhGlSeMrhv3Ge62G79rHdd+m9Mn4
9fZeaWNAssh6Rc8Upzy9EKhP9wnGXB/VhNNOX85jWaOlxvpgn8afLBke7CaXAow3TvwnO5do0pCA
jKndQgPHhFuQVICZieYWhzYVtgpOMhe1BgKbxX2fk1ikIa4lYVwlq4iD8SVAYMn7XUfNHNSH/Vzl
6e37kiyLuBJQ/5K+suxmtmGL2TcAMAidRL7SExD6heeYYvtKkYeQ8f12IKDpk5TMMfxeKqel8iXP
j27tNdilb4g/mVtYo/Q4l4F+WA0N94x1cOT9cDZgi+n3hHBjYGI+n454zWD0nSFq/eEWjDPcMNrx
A4QtJOtMrjwDnw+G6Oq3/F0vNPrf34/ktda29y2k5x3O0opLzeQcnwSWcJmIJhjB/An1CIPMM6pF
Peq/eOKwvJ4DOifif4Q9NzF+7OA2b+e8FxwMuslgTtID654eEzV04K5rI93bn7wddJiRVb3VSeF0
zO8xBzPjricFCv9+MmIkdxU6H3rV7s07hSQ1YXUh4wpxKpo9Pw8vbke3GKA+3fd6bR7yN44CmA/u
2HbVRLdIimMKhw4+Pq4YeYZD3b6vi2C242KogZAHDLysGdfrxh59dTcPmcNLHQ/IHmfjXij+hXdQ
BLqa2GJzAmncK1z4t+NEDfEltWvVkb9Pk2r2uI7j1qkwlvToPcrJaaXPde502scx3zTj0WPGcUzP
ydl+YZPhk8+zmjx7GtQEvFcT3aqdbEoHXzlIoB+YqLutJkg5PBzM+9Fl03EA9Gp3obRX9+cp1gw2
Wh5GnCk0V59M2BzwEBOE+vk2m1AXQ/dDrpk5MrsHit3ouKxpqCDEB6TQ2k1UBAN6v8BUeSNy7xRj
hAMd8bDyQMIUv0vo0zJAuB+0VGGnogmN8oP0UJEhKp5xk/dWXggA9w+BfyPbwxVsPBOEfccZrUjk
8dvD2ahjLjJJwsn1W0MnAumFJYFRpG2wRtAwofMu2R2txXuY38aDKW0gVilUHM5l2kbNUuY/poqM
lFzmEBOJFAyNXrc6MwIMIdsbl2OGIGWiBiqLlhIjwKAKkYkyEt1KnVy3FoFFF11m7fSaZos8rsXH
cvmPJGF0IVrpkBh5aNR0apBzs9CJ/yw6mTNjax5us5bmf0vXnmHFe4a4uZ91Seu3oeRlgXgexTY9
8PIl0P4HOQppwdParyrWed7gEXPz5+KetjODHrIAE8r0ii8fLOmDmHC/6DIFRzHtDhIzLX4a9CnS
Ql4aywHjkkd4Cp4zaZbHz5UyQTzGLQwbBoHHHd1J41Xu6Lt4ZyFG86w5XAi+IUYb/TVWQuiyvBtG
dP/xLAmOo/iKmVu6w+WNzyTJL25Yp1Bt1Z+7qIda8ZF98vHhZVLfx92mYUUW87ztg1bftAwU97Ym
cwFiDmaENXsO4tYtqMPIeK+3x6l0yGbXuY4qpwj7yen9lBJ5EjUoUIxQ2WpJG+IafjPfODtfwc3Q
8xpwXEQVAkCcaZEjJifG/PyNBi3zzvHFI6OXBJI6fPnCcPFwWVjcjvpLgARUjBgislQCNHPGQGVG
284dhTyJi3JhfF899pe3HAeUYtdBtRwiUkIn9IaPEZvS7buISRNBHsX99iP5+eweKV4hY3h9lPtP
Kji4kkaYWcGZir5wcueUsvw4jOh86DjzHcOiPIAzYHfrbP7cPl2dG9t0gMjA6blzF5nEqDARCnEE
oPLXmYJrjIsydzdjzvnwaRviDIINj6tBSI0HcRE9WAGujEdae9YS1muyeuxE1xDvRb0ehnlwQkJk
MsKQZsflFTtoz91R+4VHsqHVRxCPfXNTJuIUwnJDVFwJ6UNLqqgVE/NqVqTtqlhxEwQXV+QLGeSw
6IRQ3oLr8kLSoXgqDQDOF4bDyQzzV2c5IUPw0Jk7mFze/JWwkI4PIidstVrZljPfTAUP58Mpx463
ccLQdxwh2+rpTiTvwpaVLGmJjPci9iW3vr/xGfMB3zPxrWebqBq/Td9ms+95EF/HboAqzI3d9VaY
D1Bt2PH7Z7JcBmPP+57NZkHyvgyWy2WyjONinKaLQ8UzmpbWes3au0XSLsTtSxaFE3+cTCZx4PJX
k/f37XqSj9O17c7H31iFHXdL3JkYXoHnZM9nQMoKTylPWOfRCRI7Tr++0sNkvZ2kX0w0xykrGoEP
+FSsgx1aHyKdjE3/4dqAUYlM3/RsOSjeRZQuA9mFCieHCewPAP8lwJBOLYN01fl8BPcvsRS163sg
OSLzCbPpVMY7+eL3R598kaAHmPqa3sJb+orb9+f7edbMK+RnVrZA60UXrXKrJUrGKupsUtemUGSH
dsnc/JIIPZgyham2wjLMq6N2fLH9aNySvZgCIpLqNv2ExxJmNYBr2hvCKEA5EV8PSnIJTh89DzTc
UorCQFGRijae7NDwTvqIAj18TotQx5IgaK2PrRReonNkrMp9n8hzEqiPi+OixRRFfew0KO007lZy
R93XVgnFXBHpUm7LEXCLCapK6tSpCJo7fSLUpGo1oXm0tJMusezLnHZe7vlz8F1uxOhYVK6s5ayT
14D/h7Jf/HO3pmQUEOVx8TROtqgbHAlZMkxp/8yjDKnWkzFdCk+gmvZbfUEgD6roSyCkQdcprvtF
ATG+YUrG6+L1GSEqM+bqQzvjSHd3tSSLAGvE+QKH+7SbGi4bUoTHgEcvh8shLEcSkqoro1KmFc5x
1gQ3d4XdJpJcJdwx8Wxt2FMo7ZhIs9MCdQolEpx2rlgNTlwUUbACNfVOGOR0L/PhdbiahzkH6+KA
d5ItBUtZ5tfzRzxyFabE0JDYDFlBndJDFIXugX8YJ8UEt/jM5VL8zuP6XeVLdVBiJC4I+loqQ5Tg
NAp49cwy6Dd+gCHYreT4uKnhlxnpwBdjnV18Ce6RzKW9RMfpLq3tMpYnWSzNpemAk0VLDXp0z2Mo
V5o32vZrFihfRH1ngcgtHaXn5WAv4+ehHDyNtYXEicQMtEAMj3YeFb0L+ScRl6M9CJ6EnA4ZKemc
luvo5GMljo7z25oeJ/j4e4TAa6tFnK7C7rNI+bk8wKIoGnURErSBrscYMkvvcelpM3kqkEpQAXEA
yvYrotfnmW9VfEnlTcUE/hHfO6xdSKY8NTV9gsI424l2swyxqIPfQhpASAmO0AieipY8kEAy9MZR
KPhig5WacFpnsV69JoPwhU7GZ8l0cHyAVXLOuAHJBfcoke0f0BXeLMR9qYaIWXlOCk7ToeSUyQO0
Pk8Zm2EZ9QjhkdrGMm9ROxaGcnk6JGFQC3hxXNcXb7Vhgd9yxVdhz8UfY4SgC04TkR5TRYpw3ows
fD3ZtsGU54mthQ79y1NIJMbAw7pQ2ud9d7c6jhlkZgS7JSgCDFGlBY/68hrvfnTIR4vsoDFnRyRc
szG1BMxRX0sw4rVZpyZVguaq5uWsYPJDFmY2yZIpf5wTBAc5yWQoJd6HWDtrDoNewyRMXZD6hPYB
sYJPcUttQkQZ5see9NptPz+t2J4hxkc9CezvGLW1BLLFAqU7YQBO5hL9C5dIKNQ4BCIX4e+jcjIw
bR2ymXOdXmwdPTDi8jx8LDndesjjHpw7JQakQB/SR8hUn9eIUoRPOv7gHZaJGFFyhrnMMqt0y4W5
udjDZfN+TU8pRcFpZXxpU7bWlbrs53kkaGMDk3MqUjZKhyV9fN0ZLZ93+4ZuLRVMh2P8ghiEGEYX
B4wGOQvyUw7uij8iEkDltVI4oAYcVA4hxavB9OgBVUJtAqUvNVnSCuLPog3lKojiLnwiSwQDqCA5
4TmXEiPqKIsF09FWv7rNyC59+kPmRz89fxYUsf284QTishZMB7GQeSCrK+LHponzmCw3t5pSwFto
gZEOC9GfIHRojmj1Iy+Lz/Z1xf3CvnQbS0qEEkPCZf4MM+IWKihELw6Gtd+od+e2i4cghZpUdh9K
Ohh6r0F4vSadcPCe8FfGNzJ7+3F2paA258OIJD9/aHP6NnzgRR5oM5Bh3Lzo9Zgg1Hb7g1LATNcy
PQp7mePzdIpAhHNMA0/COvvFV1Zb8Nukx3hA9FseKL0FoHu4Rhnr425EGgIv61Tw2h8oSyVbRF2d
/SsBf18rxakQjwhdTe+YHj+zo4XH2S7RPY5IQqdhpsfZidQslBGOTE4Vqhz8GpOLf7SIq/GECuaa
FIv2PqljdcNmxDrKfAkTPD68E763GXo1u3snEermPlL9+0JZc+g/xHGF2+/BnkqDIBikKpSIvEWT
AxLzq7y6DQ7jM5K3mdqSuMFjeE9VX89tbTR95ahUlca96Pny2F+ZkjdIw0eKUxwdplkSAuX7arBu
Bt5grcQPbBk0PlGUXl8uQjEuD8lcp7chtcBqNHkeo5JxB49d5Z44VZLbA/H54uu7BX3S6XVZJGY+
e3yrORqLYR63DJYQv8kqsEljfL2RFbbJgFZcnyg0jnrc7hg6cqzoq0ii/lix1DXv5wGB6jy+i9sj
C7lfst36LLvHZHfzlPNerRe1Xq5bNcAlvdAGfk9S9HPzo4/4PzokMenZa8LEpUqmZPzDlFvR/zQk
+dPn/z4kwYsmIFFMpSVDAZFML/X3IcnwtyETGebYkvxnirGkjbCuAZf6dz7qz1Nug8HJvzMX+En+
iyH3kMDVP/V6f/7Rh8NfOsw5Q5JjJt+vpGo3wbkl6XiAlej60k5WA8OUJuSrDxurrheqGXXlaJ+Z
6ttrdemRy2rqZFgwxrtz+uEcPXxyKNKc2x6nfHu0NVLgR0En2fgW1Hc0KdHNwTZmRq1OFwMcIfF0
VxA4YLntkxLr94Dfl2+5X9QWatUR9qBoxyGlh2b1pUQ6h9384zm9fz05oRdOedMJejnbRbPSodOO
iVH4vBbTDjU+Weajy/Te1uMTTUKc/rmTn3zNA+nPEs3KD55emt2JkEBfFKoNkB4JVCQKpalJLign
hb2jIb1m6HuDttofgMiPB+kFtcjLpc8MCGB7ja4sWPsiosnKwn9/JYhN5SGUoI4JfNqzI1YIw2EF
GQs2kAhxTXU4IwPP8Y2NN53Fmj6Iexo42IU6KTbTjKyVB9TLdjsaQyMVjVzOwTOFxh9b6dl1h5OL
S/tqSZSkBsKZIix8xksNxXvraX6d4HY2cQTRHfUHsC89ITB7IJZeXd/NzzutNrITge7QOXjlqAMe
U+XIkH93nJi5dzbBLjR8R1pczmmbY9KIZP+SatS9O8z0hFfTKRa8eRnhU6De6T21tcHGfNqxqak2
eywgqNHXyAY5wX1AMZ1ZAuvPbEsF1qDdVzmt8nSEMotbB3Xekx7FvQsz+fpZX/Y5xxPADR5i6bKh
3aafpoUOjfqFZoD7URMmHcV+eAjjKF0UZ/qg9tZCAUtdIbbAzc8dZ9Oyp6yhBKf4Llc5U+Z6PGD2
dLVvi/6bOsI+eySuSYSiiqHNeGArZJJbq924lccNadlfvEiX2B6XThAT7K+7BYoePASp3Kgu9aEn
qIpsKTUHeV4ZOysnBr9l4+LC0QuAocLL+rp7sn+PEULEmMfg7pO93gpsFWBaoeLkStOX36O8RDV1
Hk8JqueULqLZABNw0D/yXR/fPe5AmoRXBH6V9YX6il94YZxfb5SzgyW20OcYG0lGEfN2TE6LmpgF
WzDqsSifkjzJ3p8SCXGYdUiQk+ckZgfXT/CpyFhW8qSa59sKbfaOBj49ejTe4enrNHtuyw8tPL2d
Jztsjtm0Xu+Skv9uHK5uAfV0UH9U03xmfazwV7O3oEUIoYWPikhIOury6wSSo7If8anF2zlGyleF
SIpRWjC9p62ONTXoNCpeH3m8XE+QKehfArDIP1iwcfgtWmAzOORxpKMJTvWkjMzFLtYX/f5GVRxL
0PnDgkNMGXUuZSjUG6mYaG2s7OrQrNAg3B82Q+uwejjtEGy1nZ94mQQ1Q0qUJaFVkX7AHHEQvHBG
QqKUp9UWo4dbwt4kXeNmWuSBPT8UIHpYWMFQ4xEkax5dR8WRdTByVBUYNrNCytWLdeN4eE1fzB+R
JjROwdVGx4ruVAl5K2eQD6TkfPFrVNDwk1A40NaRmkB2OypBJUQRjpqcriMoyybCLsKj8bSVQ/2R
z2T4wLUHpFzbnNM6PqfyhLOSp/ocZsAFyaT2yTwPw6B4Kzcm/RsTNcVYmpHgpLumpd2/MwxtqidJ
k5K6SJCKq9J/ZG7RDaP7qYklY5AWNQ2Xirv0PpW7WDZuhFSwvBK3DPDOuaDX6OAnZV9VoGS2RKbs
p4QViMzoixYOp+qS0nkqB+0bKtgHjUE4IrORYp9w3ZXh8WmZha/JLPjZrNT83GnBTZBFBgiP9l6G
8hxpsC0bVNUi/7Akdpv00/mZik+QXcgjhQ5ORGSL52BM0U9Nj7vmkrmDD6E5puWMgP0Y9anInUKD
c/6k9uWd8C+J1FkGUZcv7y47QMuGvr5RiGQWMCRBOrdK3T7JUZHVTAi+jhzeRgz5mDIEjEM46RxT
wkZ29Xv3cMkB8cRIG/oRtWCBaduqZqN1t2xTukz154MT/loK9fE7X0R2h2YKQtUuEVl11Tk4q49Q
fSzap1OLbDh8KAMuCVvoeX/fAWU4mWn1Wil3sU4JAwAL85iIdxKKoHbUxb6gJXGZnaSvI6uhFLWL
G9e8ala7wfLY1o68gYh6wZG4eOEiR1t+G7PwlGMFNGiIYXAOoyYSIcQSCUIQzxP66T8WlpL6/Bno
AsAtIzUnHLdjwdYZYnY6E0PhiZTdlpL+DWcfd47mbMDJ0CyC3uZzX4ILEU0U8DZRQVNliDSde2XB
A3lZHRktJhz67QEthpL1EM4kLRfSlE6Zw3mnWmdT2eVLsFg/RWPoU8HyrjBYP5NjqbNuiWBR8Nhk
gD6g3NQxDy8rHEOMk6szFv0c2HX8iI1Jk+hQrZAL5fQ98q9uXaJWYh5P+xk02YgjOju6V4FNIZKW
3vYO6fhVRVB0Jo0k0kkWOZfkQ8flwKteRAYp1NlZfbF7iUE11GOcAHGTDL+rVLCJ4Oyw9Gd+T26u
eD44jj+CEdQKfnz6Fy9vgOFfw9O5vpFPMhbT38x6NM75/PVq+8lNe4CdVRj89UC/BY3LwiR+2nG8
o8pi2Cazeo2Lyi7VsQBDY/RG/qebONIt3QjatYKGvbWGF1flmKQ7lwFk8SFea31wWSgvya8aml0P
Lc4u7LHm6fNeAJt+KH36v1zeU92LcBJFgbr6jxQKaYTG5E8aqD9+/u/lPRooPhx9hilzbPhDeY8G
iqARBKn6cAQl9o8hJbImyBCa4Ff8Cx37u4hV/g3NFHIPbfj/0EDpQvzyJyXHTz/5L1qk8jTMyp2G
fgQ9PSAx5u3XFSMlfKMnC8z4pMau/bQmzfS8Be1l2PXiyqrOKDMmGNEkWbKONCB/YFHVA1nxC0oA
+3E4WfO5ECsMvOdW3eo8/TiMzNnoHfAc2BO482t8PZisOlxIEKrhvpche5q6G9/eCHBwLyF7+WJn
mW9ApiG3O/+kRlL/+oXzpgsMiC7Lv7zwZ9ufs6FaCt2TSCM/EVwMqQYOLM8Rg3FZpymKMshCuOoo
fquOn6sLY6idbTqM9BYV/TLnBe+8SQQEDAcFSZZjleZZfXhu3zBB2Ky3tFotjhv/oL/hLPnna2Zw
+JNMXUELJwRP+4/56f+4O5MlxZVsXb/KtTO+bFPfDO5EohV9DzHBgAB1SAi1oKe/n0fWPrWbY3Ws
pmWRGRkZEYCQ5O7L//U3qV/8v/+S/6+aV3ZtfTj0cdH7Yi3oA2CRS625D/qDOdAJarayd1YIECin
0GZcZlqLjIF/fRjaL1/eP988DBrBpIaKzf715xz/4UCSwswjqVBJTsPsaQr9AuzkkG5Od6DNEh0G
/rw45gLHf/pQk2tzGKFcRpFXTpi3OOetK+fdSMPaxDFrB06PDWLEaomkMVrgqYW4QHaMtwW2gcrv
VbrxB+4rPZ1t+26GUgftuZdtHt8KvbMX7q/k1uwVKmaixvFFkIfPpWj+szq7Pv107IWJcQWtpEaD
N4Q7ut+VoGAkUDpyF5lktIAVwXSKH32Bu9QM72EZKeMsx4gwdbvoJ5MeS3Ki9h902CGFVWOLrtPB
iIcGVpCQv/DifjvP5XOpMN3SCKUuYad7K+mZ3iLuE5MItB7pJzjw0qMNQEaBGiF7WGxWSZYblbHb
uTxYly8SiybRWbBnsu7JcF/YGT56be0mmcvu1wTW425zm3fXat2GIDzUggjmmemTHtl4obA8c09s
k1HNqg7lsN/yZG5xppmY4KbJTgKrfc7e4nTPaQ1fgF4BGlNhquuDZ5PxyZYD3hNp5RCV3w5vwbzw
bl+xI20xtzoZjnVuvgRtpWGpOpdrkxZcIaw6ArgAi+ioHmhzaffo27ySSYCMXtFFLEvJrxE3DTJV
oD13pB3ZZCufWv36/MrZRBeudEsA5hYk7rxuufCjfJPWSl+V7joMCcF9MD5949F/IONANMleKRnp
XgRcKkqND7wBHJt/tE6yR3nPrkt4Q9DPpVfTYhnBtn4Aq4O+jMWOirAV1+qz2WOrhdcFams6noJ0
Fk9hJE2Dfj0WH8kgGXRWN2GMlzmzMztK4rPPkmguVs4ONd1389NodJd3/G5p2XS6a2+ItY6wW2UT
xndEq0fs0RQHI7iz0OzxCf9AOpLoS4RvIZwQl6lD1EuinNKcqxAo4hfRIzGSqsvoGt2r1r2K9yPa
zfBt6K3ZLg1aYTAhcAcgYX7ELwC7r4KueCuYeVyv6c+JeoMkgyyIM3Q8b0lFiZwtFBPnDmOfI+Q9
iGiQ+zZ36AvfO3xTWMZBlhiKaHr+T9tOfDcdiBgRvGy6AbEsbFh7UY8eFpvPDtUcRnhsmcmFcKFX
QGYT6kPSK+jVCmKYRmcvGiE2GoiW/WMi/or/Nx6BUYOyi3qH3xYmZETi8dH2m96XsDgTpPm496DJ
Kw8fffQLMLLArX+Id0LHKJ6eh2JdxDvBGw/2F2o5LkTYF1+Jr+kAU5pSnvqUpuIKiDePPxouXPyB
HcUGWlwgDHNwp5vNZpyG3PG4TqIM3Xrr4cdZ3u/b5CeOBliA2yB3ZhS/ey7XiOqS/8kunXHxyPNx
tt9f2ax1ITVNjlxm8bE3HH4Odv5TFwv0g+4MtDoWQxD2CuhZQAXo1+HqUMR2G26KlusmLtuDq4v1
DV+zGf+5ebmCMLl+/n6cbzIXHXrfGEfwPa6tcJdciwMhLGZZ31/XD5k6Wvdzxfa8F2EfVOD4gYCt
/969NuZgsV9M9sfZhMOlt9+bHCf7PQ6d0AO2Ww+Lze/lN/4hP95Q3PR05b+/d7zc8H7HhXLN398/
xNle3++Vg7mf8JH6IQRgQgVN8jIdctLWnrfmOdfe/ZuPO2d/fV9iUud6gbNcL73B7S3cY2BXOVAQ
fn2wnPIV3x2sBhiE9maex6ukLkOQSyf0sCA93my2usznX5fNBT7CPx7LY2pnUDsLQWHAxgbthXDA
QfHPv2R9OJcLE6D47RtbGwaa6ZbO4rricbAafn1ATBAknKd7W9zEiOIJoVzsuUm4A8Q2tBwgEJ0+
vBj6kEL/D6AFc9yUEREC7rBRASAK8Pf4NWJEmyL+CeOBloh1oOUaYrOAa4YYOINmmDJ8OH+VsxSD
WtytvrMonYkQEO8n+8Vqg1SHM0KzAWn9QlA0UnA10Zbu9KDfwYaI+iyBAwhDsBwECQaiCRbWBuxC
mTOA4T37apE0xDzK/cU0CD8M9jL31+J6ZaYRUwyiXu5FMR8w0EWrWihC/C7AjfPNnYXBTvfOHLcW
w0p3z8ht0CRLdG0s50xbRtAGxAPR8P+IIPEtFlaePC5wPDH5Sl0GDfcbp/KY/VxEnhDPJuFxCp2g
+2sUixtavAJI2OTI9e8fcH3+NSP8uojikq5ghzBBC4omoSC8x7iHIdFccUXyOPZI2A4FXGvhRGDR
u4Muh/Kfc0XLD+4/ixj0UQBIblZWXVwQ2Rz9fIhSRTCNLvgacZesuAdvYl4VJ5DV3uVWDSCGrpgE
aLIwqsWiI2ObCqP9R7GNatI5TkCB3UXMbG1D0+EABuJB5Kk6Y2Zc4RKKCy3ntuJmIFzEraG8Cndt
27mIIhRIlgmuwo1N+LEBLLtfHWf+i/uCj4xQOXarnjhsSMG9F7+HzwgkInTLXH0MC1AWt+MW+6+w
B0cIOJy2M96RhAxgwfPrAwoi7AmmW3B3j+SxXpEOXjusv3v65ucZ6WIzgF/uTRCAYkZDxDNFEO54
BcTCmMdDQgy6GzFSBY8Hg2+qOY4dnJIzf9vvaWBxEU/ObF91RZFKWc16XXX3k9Vq1XGZLMW6zM0Q
wm0q+sakWZjbDL+dibBoEOcNCBlvYLBdlySu/mlIs5iJk5IDwjKvHfQ5XVSfsHdenIaKZaXBwKOh
zhNeZJw+0o8kT5Bf4Miy7GjLGON5KOgYfdhzYU6eoAkIh2+IPITi9i8N3NyXV9HQzvpJjzmiw5AR
dGoDqybBbdmM5viQCX89tOfcMb8YPZpr9kltp5Uqg6rg58RXgtUlIp3Q2uLMKqZFwMzeE4Zt2BPR
yZdfZ3PFBAPtcjFhjfjF1RSrusZCLu5ci/sXadogcemdCwLqZsOsFkGhDLn+kNgnCXdQMVHJBySD
kVmDueHnVk0GbxKlQa08GUszaK68H3EHiYHEQTMXioIBszBua3F9+ZrJxebVsFKBkQwTDE8HMa7P
s+OAcRDybXx4CIEOaeyzKpNHRF0G5y7FFltc+F8jSGKN5nYVr/TrL1kXfI2FPvcTAQ8/w0v8quns
xMAX7qdi4WDFEMNS3D+403Pf67CqG+5sUR1wV/KvcLEnwuLnd8Qr2AxWicoB29x/jBhilhkTn59q
Qlwg8QhRLoifk5ImrhvGbj+EN47RZq4gb+Kn8mh+DkQwrKCV/MxHTOg4k6Tu+mfhWbPsfAsqmpgx
fhHQxKQLzIa6UiwWkNrwZ+XYNJdpSIPQLrhkv8b1lxjcYsoRZx5vK8qZltmaPeb0ORWsJvoHQKEF
5u5PT+daaTRsTMiNgmEmwTZjHzWLFummgvBtHspJujG8YEE41Mjw5D4u8Hj7s6f9eTdi3qh532Kn
y8TS/+UMiAkIRHpxRl9AYFg4Yu6EkS3+jza8KWWG4/pMWWHqOEn24SW8qGhT9/B0+G8wsOl6iECs
YPn4CsHZ4nU8j9fSJZtmW3tRjc3FaUXDZlbhyW4vRPIT7r1TzPoGFf2Jx4CSEssXKA/dJ2RQCi6s
Jmjow5k0gbh1T4MFBC8XVWzN5ObPjGWyq+4AFJ42SCd49+DwD5+InwtrC7FmigI1xNxCGFx0Rs1Q
/GWxhVNE80e84hhbK2zjX0MS34Y2nwuPsJhBxfSnMtYDhhaRHTQokUtMTn2xmEK6Y8YWywR89qG4
QD4cUn/JDNdDKwKvVIxe+LjwNiFlrtJj9o2DFc1LeVKttF62yI/qpJw3Uxmm52kU9N+AzClj5DFv
tuwUPXynpr5nQYcu2b0acJhhNvd8L6XCxd1tLl+SbeyFS38pyH/2LN52VnC9Z+IR9gxV0iyZMqxH
N8JCYM2fhvu96Ch2pta8OrTeh0jGzlRdis9VH3npCLXVQNDSdGgYSj+dQcrbNHTMRF0piHr0+S7W
Ny2CbK+vTt/+LdzqBCDqM3ZiOXZZ+cVY8PeoHU+bcoxxG3yVYL0SR6bjIDlS6X2RB6tgwpLucVD4
SQOXV6TDVDBv6DzwuGwvHX04MNk+H+ora2TA20n3PFJfYazhO9rCnPnT07dMu8DJLqfveGDPFB7y
o5W1VxagzdZamKs3S1pG9ANz0Y3ztCVshh0VrtcsGbg97YWk5TUlmsQrpp09jbclG3jmvjHDdNpZ
2atwC5DNscGsuljHYP66PbePeXXTL4ClF7hSz+3r5n+9CFqF+AioQ2YMZhI8w2crHJEQYSQwkPyv
E51FatDAIU7zGN6I1NyjXOANSB08yM1ZPbSO9b5DrF8fMtwtuZ0WnZ6yqKjTmfBm0V5d5Sgh8NPJ
L/klu8TTEgv0zuxFrgIyBlyguPum+hCVBTtCGkespPDFmK6DfjKwRvWwA63eWpRjMmfZ4b5GzaSe
lTOyHMGj2x4Z3egB0LvyUxiMw84uHSuL9IKvTlC4Cvu+n6PlULmIx/jGKeXNJFv54n+1++f2ffGJ
T+Ce/8LeDHdSTocMOIAoAkMO7k35Iu9Zx2IHj1K+hQ1IDbCBNiggTBW9E9DZsR2TzOKhoNu+x+Ue
QtWt3tek150WNsuqeF3fo7ESO8EawwnmVE7utr5goBIAqPFZGGL5X5ilxFNjQS4C5cyp+1g/p9Ut
mr8G/hKnJvwk4x74pRd6nR6cWh7le485EvdpSqqGvww9+OBevn4w4b4EL99jUkVlAE9x+ZirdP8w
ZOXib/jyNZX5SbB+TUOem1dbiL2nGL8Ukkyl2BENIs4ETx4zZJ+ClT2I+glfU3tz67X7B6fs8fPU
z2kxzeb5Gqjqy7zo3EHSDTyluX22zQ2McfrhI1mycEP1rrbMGN7LE0VHBdP/tZS2L4iuzUDa5nPk
UctwLG2lqdlHTj6TJ8+VIG7B2F8pZwJAEBF1mOxLikKUTV449McN4CXyjTEEtqUJCiJwBaDCPSJz
/GXHRO1SqIhq0GBnHrErf/bKvgWh9N0/DXD33hQzEaaDGqv/ppSBI8aq9SSwiQkLOhM0r0E6E/ZI
KKp/Zhpu3x6xINQlOuI6kXhbwH5A5dX/dA2xYxamUhmGljX4KWko/QguKFskCmeZp5Bh1yKGoQR5
uioLnwq1vR6K2zMiBsO1KXYlp4be9/MHMK3gbBtHvTcw3QWdeo8Eq27SyzEhCBxgqp48KoC5OyAO
+ShfIE4aiir4SXXse9UNd24CVxRScDLc4IVTpuSCrrJAs0EAmmaxVjg94N1wwYW5Z0SuA/IliiSx
5pNkw7luoaeSI8NTCndRsV4gtaMmEqRtsWhnZMk8Rlj3zcR1EeV6NGr7lNSi3BY1DSlXFIciCQi8
hEqdigkHXpJGKLMUoF5oowfxEHqv1CjCxBnTMJ4aQqf7mj1nL67PB6EDh8ZjqfDZQHw8UQ/RnuVV
UgQezbShQGu4Y0V1JQ64niQzqKZ9PNp6pYcaa5r1Yrr1aHWm0rxZRHcxbVSU2xL1JQDaMsaTSjiM
CWcq4sHWIcKTD2xqUj6HFj/Lh+kwBJGiwO+KWw08FA+F0yLEZzahPHpNs345eizMA27Q9wYjR+2O
NmWVbdBVbR6LegIa2wuHJUzwD6dVKFiAjSdSD2/5HCJtuPLHCERHuOv0mbq79VjMCPBV3RAABc9C
aNczAEBP+T5lTkgfDQFGdCZ/4l4QcUdkDe8jR/5xOhiCywHpMN6c1sqaBGHOdsy9K/aGYqtR9YNh
MDTpdj52mEKPpEUIU9JYtMhV8jVk+7W+T9ghcJsMiKWenEjq1fkKq1qY5abnH18AjJGnUmjRJFWx
wKyG9lECaZIcjA/Cq7A1KNYt9w3kRTRo7DjIGhasDYG+NbBSdLfa2PcHXhbm7jmPvuigFqD6+2YT
LzLAm3YaH6WJGH+Pof4BXiIQxIW33W+G2xJc6dNX5p+5tSkv4Zc5M117m+9UaCMos87+d/L97tlL
4Fro19X4tdc3hVcNMwLJOEComQZSH9wlSbHB3H9QD7S+/HLqWTv7TB9rEwlEPkGCQbGqePmo+KoA
JkmXg3Wx0WeM/pmxuE16HkagqIcKUkUikq1Os2zmL34Zao7LpYWpbThBbKkvE4RumDQslcKF5N3B
xtIEQNVm2DUuP6BdE4uIjgi/62zwXHdGEQEPnXszN+/mHdI8DRvOdmdgzQGMv4x5toMxsVL6DaPf
7ysX2O7YraFHo9X9wrM2X0M3qqAaoLRl9xfPFCyQcIDelf2KQpiQ5mMzTrfSWNvjq0a6gEgSVe8f
QR8FeTJwXGevSbgYUt4J/f+1uteZudUug/H82IB3p6gRyElDsSEwUcph4JN20R7JzfU6I4G3CnMu
0IIf9lEwoEs8pPnfjxBkPYUDPBtVWKJrYysAAlYb0Bo8BxEm5j0wE5jC6t1fVPgFhiNlZE3SC7tD
FkOxqVR6zTRlXNu9hI0TPsQC+wVgHGEm3qUv1FmILn0GibY+MwouIbwgCfUh9LNBfWEVt0Yopgao
hO2tkEWJcoH61L4IMAlBzKjZZXyGbddndWe19VFJCEKX8IESYnjFQX+wJDMnG0DlHz/7Vl8QdpE9
skbYW39iMM8InAnJi3QQDi+SAGONFR1zcOdm/xmHliAKAB2RpjWASI83t3p4T7IN2l+muRM+rhec
7XWibGYPRPbCqAnfMER0nJUJwKbXAEnhOchTYyPOPKSvFCrMmFosYjV+scTctHXV11F5FJzGDIQC
aDcGvbFJ64Xng/aP8Q9X5y3kBGxVwu63mK7FdknnyE4ArT6/2HqED8cQAjinKL6ZlhzKehTNQZc1
ENUWRMPle6SOn4MNqV6jjH3Am4KaqE0m2BhkI90r+KyOY+ZwsaUUfL8Us2AEn10cEd0O20UEyTwn
FgQ0M0SVXx0CyG7436JRaHrlVRoQf3ZHJCINcqpu9iLHrCsNYOh0Ra3DZhOwZiTm4fzCVqMndFOr
n23+sJyTbkcpgChZ9B2mAobR2JkADnQp6gbGKuuqa+FVhIfo+IF2kvSsSc5OrsJUWtDzTBalxsUA
7bO0J4zxab59fAX0A4KBSBfYwT/c1Qd1rs4PRFgHm3RjHmpalczvFciV4Eag1sa7Cw0EhuOdnkkw
aTsTbo72sgYA3+kI61GAHg10lclUvxSDapr8FKTqPsQ9h/2AAjJJzc3NWo7f42De3OShTKlou+rS
XKYfHMEfDuxooxLcff8npDpDdQe5rnQROhAPmsPxgrpGawaHG6lvMEfALORt7KXvYP/mdqyoo0uj
i1bhGuUO/yhrDT3UpjPAr/PwWFlX2JpvPIfvj3N+b/EmDFx44riKFpWLoTl0Tj6r92SDOnCBf+sE
x+AREhKIcG6E8VqKhAdqCl0RyC4eKfGjAhhUxAXbMgbXeN3nkw57AZTkH6fawYGbW1/6OjsUHjPk
hp32kK38PJlpuFHZ6xSAGkb9GtUwg4prNy0bBzW44vPW3KBx24psWOHn361Nl7ssJkgMIQMuhqhb
1XN9To7tFvL5hsQHr/XgRX038NBGme02ZP9MirUyZG493WJnuJ7tW3opa5Wg8r7dup2bThROeySZ
EPPbiNGF3+DU7EqEqx9VMgJeO7mGRse06ezWijMc1/3v4XmfDveeNnmhXiFTnnKH4K134yDdp2Vb
FBQ/B1wtHXmXYtkqTEXVFdnZbrSnDp/iO0irdEbOz4PWnjNAjuKP2aPowkcXs9CxwdFi7OvjIvu4
l+CLI5vWmWjJCL10od46I39NQg3KrKCXzE/sk6x5raKTtwZmdiutgqV6LbOIPmi3Rvb5fVWY6RT8
pqX4GJMQnu21zlwvJk+DJNAYq4qEO+AR7eE8WkTj6aMY+docclY2FUwoHA9LEmwWlb9qVLfs2ZVB
iM06Qd0jdVkYMYiZqvXZbId5HAze6d2wz4+20T0j2/R0/40rLEYTfjqtKjfpsNl9w7s1L5X2/WHO
z0ePmE2AtmrhJX6KZlMp6pePO9ObcLiImAtq6nn4DlGAYl6IE3SGFUdoQ+GelCj+AvPVL2sk7mGq
oV4QQo/jm44Ihc4sIOi6nMEVQ/L7mL0mer398Abu0dmYV12rcvhjf709aMGvk8ef/LTIf1zxi6Mx
9K+VuB/gmdY30TiBhJv1oTdJhqhzpMwLk6mt7Tk3HTI7xUfgfcYf1n9IZlMyoRB6cC38l9ELm/7n
tInptZRvd2yzVSm8cWAN8oOEe/lnaMO3s1DRdSDgwsi2SG1Ep0ReY2TRM3vBsoMJl03IC5mZTg6I
fX7uxv7sMUoYX/o8GpWHE2PsgaPHl3AZ5Fnju7pOUMM1bn6or+UB4Rw0UHVexOsGq977k86jitTD
eV9rESmiU8OQQNXpZ5BrkP0SG3LQBsj6Qlq3V3X+6sX3yttl1we0aDREWcpU/x62oGn2JqiHRnxI
rL7GAsiwtXEuaNStIeytAGff8MMekASY59WeHU4h6ePMFR4a1l9IePATEKkKgOo7fGw75sODKUBZ
1sGAclN5GdEhcvA4lP5Ne1J/NKMP+6eUXVs5+NB+fuK/7bT1KIhnjTZ6qjYBE9vPE31aOJNerIek
gsIdIoAp+ipri4jirgQelw7tcBHE1+aB/Ghsgc7RNzaHijSSzIOqTtKWaRCyO7uNkm5haDCCEMbO
npD8E3GHYifLGH1KwL5oJEUg2DjeY6streK2GD1rcgprPEYxf1hUuPFBlbPeu/9kNputGyrOh7hr
ESRuodj4V5aMqvY3NtvfHv8HNptu27aGO5elEtmNtdXvYhXpN35goVXRZB2CqsST/p6phO8iFDgS
z4lW4pOMeuZ3Npv8m2lbMkcqWZZISf+3HL1Ic/8bNerPh/4XapSIWpISAimHTVwTzHJ6lEOjlVD0
VVbmtnIQ9WrbNglSYtjWEEA62NAnEiW3bkwiOJRRgFcisS0tmqqHlg+fIaCp1jbeqTEGeYLAVTkN
tSLtqQ/6xhahGRFdF2NsK9uK0kzvEGFJ1kgTZd1PcPX9fZSPTygEPxkJAGY4TqLZS2Jyia1uYe+e
J099LD/GoaOm7pvF6OnDlTGPLxxNHp140Dxw4ZBUYmJCxmU8snRcZS2N/UrnlMOvbhCOV0TMtTXL
XfSSe2VGwfem/6MxdcVaeDEeyjRrMU9/EbOc2AffhlpjpKNX8VUGFgjRO7obgbwtxCLWkSoJjae2
Sl7lwMqic+h/BkRXDc1PM1Shb8mZDPdDO5mAHfrJbVu7d3q9B1GE+8+jxlT3VM3VHC9YCwy3kA2d
YymXaon1hKIPJT1avjr4BwbN8ZSpy6hCHNexh36WLiJz8zbYiRQNNDpMJt85WQnCVT/s1qW6Vcps
/kiLL+OJCDkF8q2p9aPi/MnZSD8+o07amRVV6up5vdeqpqvZCA5yLH+I4mG59sNLHVUjExfBNFO6
UgLDJocrXGHAzaN1ixmOEqOwYCoSt2SZmC3JnWvol/3mVXSxKHaqGKTE+Mpt4gJUcrqzZeHDa8mN
c6vioh5Y5EBZUYdyMvd7qtEqfV1GJqAGl/L0nKQw7TsePmuDAuGsWYI7KRe7xZgofBPDZSZQ5FDW
S1Lr6La/LCq2Lu+dls3rxtwVD6PXYPoTF2jHWwgLqKeigkx7v3Lb/OPU9qK1D1UuQXw3u2ro4xqq
74LoO9AoDvmFrKDPpgVjzXwsjfZ9fyuPUSDFZKFII1l6dK2AVGNYdqf21K+lna0gBKZwSFmPzBNx
AgiNC1QSkrorMxo4Tx/S2XcVABTKzUhuEXk0NOk+2Th40KFQsaz/NJ2+FavI65mbny81/Y/2V7Tx
xzUNweaVZbim/3o21jWYqH/mFv/t8f+cjVEjSogNVaZXWbL/IB2UfjPgD/9xCtY1QdJUccwlv07i
Rf45BevM2BrkZMmUFcuW/x3BoPp3cuqfDlf5C69WVoJSSX3/QeaQfD19ldgjy6oTXnDcDBmzHgWY
tsQNir237RaYS9RuS4IC9xjpSKuK9qjvmNvkQLLCrhqpPbWXD/5wRhe/+Kn/J62SxTNMSxix2v/g
2/vHK6L8xb1OPuVR5iccIugY0ChyIc8i8Nxf+ZAJn47wvhKbdQOPjWNCc6/a0ngg7ZzdPCOatjae
ahKKaOgq0vAJCPHlU8NN0XU94cPR1Jy+/jebP+yO/76y4benK1gam6ai68KS7w9c2496IlLINGOc
SwSj6nX3mcHiM8RrclcbZI/NwJaucS5yPJrE0/1xqk0+wTSNJ/V7/EwHGHHRIhypeZcYN4pdYS0X
QmJ5wgdC03h+LPQrG3Ej6frm2Con5iGZhcNwXM0e39pdlRbJTHS5Qw/jc73vA5eDXz+Aytk90Qyp
XZJHOnO+CXXi3SWlyfj0ZHN4mgpWBX4k5GA6U3ptSRetkJ4jSse62JH8pRpPimplR1v1OQ+bc0jD
jK8UUN/T9EnvraUpDys3Q800E70uoCjAb9rcrn0INjbar2gS7kRL2+5LU+UMC5WAF7il4TneISAD
uFcH1eFzFV1QAs0n7Yyt/PNqbztbZa7NMQ4ePUfIQc9ARXgk2xjq1DsdsOeJt0fdwwkEbdtrggzz
1669gzkLOni4Muy8r9IBSWgF5eFc7sqd/63fZ6wV6JQU4axfdleshXGMg5oGqrxNoMe6H1vY7uny
UtaHMk3h49fpCe/c+yhCEE+2l2CAhu5VsLtkus7KvOmzW6LBQtQFEQiCGPMYqzOdiDJuS9K0oDyR
ikFnDQM/4sqmIB8YT5sEN1cu5xQLKPKRhO80RNfnuFYnddCDMPzY6C/SAupV+xrUxViCtjXQD80u
IVpG7avWJj11pQgwMSf84TQ+XfMdaMUOuHpt7NMvAl6xY3aQ6awJS12wg6YQ4KkIEMyheAC1FZh+
YUZJ9xF1f7PJV8/Fs//ZP7ZP9nKLyLPG8i7+1hhfwAMA5v6EffkFEperHZ4B0EZfuVZXYZwoet7x
rRxmQ3XaAXy6VsfHvnn2VWwZXlDUhGb/tG4O0jW7i2YDAP804Biy3jtjUy+smFp3f9UWNtTgpm9c
7dzRQGPglcWA5EQjAd4BeYEF+r3mFoEVnUAowQ0nFl48yjpmD3dIyu4VXJsACHpPIcxoEdzYhbZe
nBNgSdx+ZtZZoVmMS5xAkePdu0+SIK21ZEobgoYk9HSshi4cBy4BMp16xNPoRt33Eolkes928p0t
diECPeptQriB007ZWUPvJ2ahS2HYoMR/Okcp7/pHWSS091UdeKpn4/tGRvThtQ5638vOBLEy22Pz
LYyTtXGAhzMOaJgy0IkIXYCd2B8QbGN/WSpkAPJtIOUdDEDQ9zK6iLacuY3uviJAVJoDIFQENiOG
7EKkxzoBEexCdq15i+0frSoMtL8bIkBRrjJQzzL4LkY7r5F/8hLbKXMAVFJdgGM54y3UQEhfODUQ
dE73s+pBzBTTK71kbC7pHGkjbusxRVjS9GDyTY2j/emeQhrbcjqKab3RxZ7n81ylu1fzZILS33+s
34VbXyAp0Bs0VMd2/ekL63EIq3j1oZa13Gry6WarBgPpYnO6pvHoQeoUvg+54ZhPbBcGfu18rgpY
5yAkuZOeJjrDtvcMcZMeRXhIFUCpU+RmQlpHZrNTwvZjiXp/SRO76DcbsrIHxAYjnxvGNBFPI2MY
U2IuO5sydbUVetA5qXwXQQm3hOFU3783+Bl9LBcMT/gbIXWh2YOcRO6F0fyT54jRUCC2dA5NQqdJ
0iZ/KVqXezrjEBu+4BBEcFM0jDTGBAQuA+gqWMEvfBh5CARCevhHJsqBP1NgAwmW0fsCFApWP+Ku
7OMl2YzZKSgJ/VzoekOczcYfSutJhv9ZAguJJZvklnYGsyNUwKrpag4xWqLBhFjorKNvGDG7gtSC
SF0U7CoHGKoeqrT3YSllFaWxecvm+K5N3sinW2Q13TzoQr/6CK9JH7sNG0pXfcVMpzwqSH0wj++n
Nzo/cA/W2cvRG4QCBKA6EqUEfdMhGFoIHANqgtlPeexsOqP3o5dxQoozJgK7mg4LvkuZo8JBgzGm
Oj7VPLxKfH9xncEvyBQtuGRvjj54e7r0iyAs0HB+06VE7ildiy5GJPMA8xbIcp6lDttrDEBxrdEu
qTDY3xPF7obY5fMw5Nf83bbyNK0mDG0HgIRocFduxoQmckzjA+LYn+/5iIfDs8hhNLxouhSLuKCV
QSabHfcMgEXPgPzUetaahabpC3IsfluCFFoTF+sQiwW+w3TAeSQciZYJDm/4Y8KQcY+ohLvBkK4j
vZxUJKrTKpvK85xIP2lQQaStHGQJmVuUAOCV6KwzGQq1eD6ArzWlDclMoxGjx2nrPfs5/ZO3WxrA
+v48i8bmERgOjIj4wl7LjAeddB188VhQzLG5a9HRf4bRNNmT4ZZhUDWkSTGR6Pz7XkfutW3388QA
ppcMkYstNPd0fywwgYLtJ3gGr57cEZgb+uaQVnWE49q0C72iek3wZGgQBe3p3xtP13GuaeD2530I
zfg90M3Aeaf/QVGwFCUG4BCaguxQeQXTmtQVfQ/S+wjoEUni/ewrWNa3/IukGuxr2z5zJQ427y6+
Kmd6rY5Jb9zZJhdz9JhiwTV80+D3MF7o4eRPpO9IGk22HeQQGE0RjaiZmFjZG+4utXGaSzx/zXOy
NoMbQTGQYafGitdOGEVlV8IWn64kvtZ147Db446VAVOjWVTOKyJEmmHI4VlIOuHkY3AluknwGfFF
BDorHX30wKrAnwdeSrOIlu5/Mq4lYrdl1QLdsnH0/te4FtHdfzNh+dvjf99JqcKERcE1hQxyFWDr
Dzsp9TcSxk3F1lSZ8vsnT+R3XAsppmVKAg4zTMtkA/bPTZXyGxiYpdu425sKG79/K2pEFtuzv0j+
/nTo5l+q/zSSG9MsTw0+Qh1ylwsy/LRuIH2bhXXItbdnftq+L9G31N5jPSkOVasSludvJbw+EpRp
ul1I+9DP9ieVbQqnYvgktk9Kr/kj6wUW4zU1l2qFLCuuzVmGuXURfPZvXF9AwLA7DuA22J1Bfio9
n/n09IH593rO247SVYwQoBo8wfE7WMU4L+lpju0sXmZtg5bgpHimnK4/GiTGMngwIjA9xiFM0Smh
ayyuSrJLG9lLMIZPAFokhQjwmi5KjXF2kkKuBa/7vLXJu3NTrGSgv6zl026mhWKPzbd0i2m2aNE2
e0feO37sn4myVtVp8qi6UavfAjyZSLT1TXPWyNryVBekkXEyB1GKHVmYkGdR14e8ZCeikK9thFq3
0s1F8vIH5MdjX63rQDIdtOOPimhpSf7OIgUKaUunMD772rl5AXC0kk2Xv5FfNIharo5Tqmn07P4n
j1QbyyIBdmCYBEbxv4xU3SCV4C+Yx18f//tIlX8Tg1/WNcNQJQbYH0YqWLJsm4bGkNRMRcT7/DcC
LUYqmRE2A/JHa/2nkSoDlqO/NoTPkaar/w78IWu8tb+M1D+9dVkg1H/Yp/tVoiSnQodjYOVnjZ34
qVJhgoKZbWMcQLUS/hqbDexyabwr8IBzKvMrQ8f55Cv7BGHvM6Rc6aR98/h+9kPpoqZsHDA1gAjW
GUrhzn/S+TmoUjqlsJ3IsDusW/gpRiX8w5SB29G8qmVPUysTXT63nWYaFIiaAC6sqa/jOUSv5eN7
mPG9yB60q/jbqh/dsIGX03wreFPYbEQ6Y5/S+kVr/Dk9xSxy1RMu9dY3YGJGBkVHJOiop5Yg2kBR
3OgtzZpm4JPrLYfd6kE2HnX0KZN3p0wj8xWG3/WZfrqqAYjS8i62xGGyfWZfjdkboebSIjcl93Hu
GJBK/QGNfuP67ux1LFzYV+ueqN0/3dJwZifqvpBsLkxayx7b7PfO9OqdcQgX/oJ2dI/W7VKwSyxs
8mc0IZNRwk4UPZ3d8z64cudeGL/747csFU4dsjmSZMD+10t1ZB2vvvjzj4iN/1CfM+zGWLFkGysE
SZVYQf9F60gGMPzrwP3b438fuMpv9HkUvA5UWf0VvvXfrSN+xIg1TITkiippBqPzn0ss0nziYH5B
k5IBlvc7bsmYxgHBwgkBaJO2kvLvDFzD+jsq+KdDl8XA/sPAreVWiR5q2QytTN19yl3QOLSRkmFW
TtnP2HME44gn6FGC/EGFfWE/arHHicftJl8kK/ZEYCrxub5qpDqQrk1UHBX+vkPsiH9GumWzOJz2
AW4mRU+eZwfl2WvZPXYGpr1qv0lLXwqaBsIlDG8guuJzc2xW5j75srOXqwVs0HdxBCufYn6VonTF
lXFWnclO/kHhIKwccvKmHCkH7Bu26bZk208XnEY1TeiM9ckfsOtKds97JHc16gK1l9pYvFrQcV28
HciDB7NikgFvwzsYs83SDV8TegPK9jObz9Nv655twhkUgZ26Lv8/d+e13Da6ZtEnQhdyuCUBgjmI
EhVuUIrIOePpZ8FnPG23T/WUb11td7etokSJxI8v7L32ioU2t3KBptZcytF1wEUgEPK4DBlUPMXt
itqV0KV4snuw4fCukWzURBFkdkyM36LsldXE2OeYFp9VvSl07dlv95LOCTSrfY1HQi0JEz7lF2NX
Xppr+zKYwIvLi7KWhOUkLNuHTlgqj/VDci0f0KmhQX9LkfSnDxUay6OFuLx6LPhHQ1dPUgAnE47C
Z/K1GZ6+xxZqnfwJRSTikRfYWjD/pztCBHErFPDlQdvcic9IkGYHG120jamhWZCsm9X8XOYMT+wF
/kOkb3NkNgyL7hBW4lTHcABGiKRmROH5p3BnnnWEZsUudAfRqXHi89nnkFrrGALzjhlU9Tcfls/Y
46gcjuq4nv13zFcN2Z5pQygCEBADYWdWZ+eFb1e42vzlxIQMJeUBpflsjDhjYJjugsfxhEjqkN0s
mDIaw87e2xb5GUIxMjnB1kHKljbe/RhT5nNUnsq7hJb1SS72DQYgGT1Yitll5rNVSI37VYIxqVz5
aIPwJ5+MXXO1hKVKXo/u8kq80Jdhhr+SRWHUS6Y19Wfd2iHCQX3ZIeFijoYVMjmMhGaj7WJSB57T
XClY/etli8GRCGHc2byN6S3rRWHQZJFO7MP6aNfTHRAnfjFwVz+GdFGjb8as0PMqMmZYzEaTs/7M
S0IgMOjYEfoT0y5QZdlSZnwMbCxb8mWYG6GK8PS9FD8xio3UcIl1JFSuKn0ZCtV8lSMT194VJIPb
dD0nO4xba1E896/RuMsZ40zzFcT4xHNARSDVD+zwcGo29c38Evmr6YTqYCnsGkTXOLSmBSKm8j34
YrY1IoYmtRXxWcxKeYsqdBfSOJMAoTBheZCCF0X8LGwf67I7cv/9Esp1YKxCvCiWY3mrYO8xImlv
JN23BIh8aOuZOIU/pLxXRl5e4aUbl9xkxcEudHSnUnVr/GOebvU+tNFsMPzhtZ7RPldSmxk0yGAj
4IAtyabvyJk25tBZxmUdWhIGiQBwHSF3FMharGk5+xjmoGhpjhm2W3hK39T2pGsQg4F6qrNWACIi
Unf5ynjceP2wHiA/fOEtMsvtKzfx95Xx0pLSmr1GR34IfV8sZawZwzrfGlzDQDGiz/olweWlvpbB
evZ9YEM25ylf9YbnwsVGQZoQARHml8Rl1XBekBJ+UbfJuX61mAMhxgct8koX/xzv2FOvdQoK8Bvh
FsvPgZceopn1WmGNCVbhpSK29DMd3eianVS0NVw+ww6jDoNFb4UxStgT+EH+jPwcPSK5uWvfWwFZ
CWk45EczDSxDt9pl+rbJ4SexhSgepe5GCi9LK01eIzlvXiM6qQ5Djzdmr5mEAsGpOsmJfZ3RaTPs
EolTr8vpHdDglEr9qkHEgCEYM5I1WRfTm6nJg76K/bPZdOe46S5FbDE5F5WnNHuZ2vZtZEY0tSAA
VN0DErbwJUe9U3mh7ZoRgrmgd14an9XR2PbWw3BjojNeu5dgggnFSIQ3hTlw3etJxYzMI+UiBGqH
rxs5V3isg5XQOs1z+KVawb1fOH90B0OPQTmishyFzfTvHcwccvfPQmjuUX56/PdCCOCrwX5PZWX7
n/DSvzU0M/DV1AzUMCh3ZIqvv8sg0dIMCV6UYphoa34qg+ZwVMMiue8/D/oN3Ksp/hcBzQ/Pm2i+
n6sgsc0rfWpV5P4sQ0UvuNP05uBlyr4N6C4AmvdA0nLIZ7tcdXmHqM0nwnYDETQVDG8uB+2Vkz5C
F/c2MniBtewoeJEgxxNn3TMSjC8Ari+jBp4HNQSWmvhOeJ+QkTo9ChQLCSgk+aP2ngrzArHam9hT
PNckRmDb7MN405NBw1qrXhfCqdiEd82+2iPNYTu39WDfjM4szUXAaZ3HegspL2RQLaw0lTrFcJSD
JOyzL8slWXVV7w3wBRuG688amfdMwLkRkWZeOBQQD8oxnHePDFo5k+KFxFkCl4dBKTPPs0CrEq5y
7m8SaB4HvNRWaTrbgyypQpjUAU3Cm+RhCj6raau4j4h3JMCkCI6FF+WS7gHAbsl/PZFpb6TINhcd
Jr/qys3LtM2Nual25gfORKXaldIq79ajBmwcai1ZP3gkAJcXz+WWmQsbgahd8IMlwalZKvIHKhxb
S/cxM+ddftQY3OLCJ4E8vkvOwru/k2ydCJiQbIDpybsoT9YpuE9vyn58ZeX77r+Gd/oXrtRvACCB
EfGq3FbPzT0v3APLm/CB+y/2IOUuwcIZHrod7qsQf1uEz497REA+Us3k9Bqc8OlxoDO57RfGnU/y
TbVr1uDtkNtTVyw+eR0Jm5LZO4glN9ZstpRhW8aHi2UJ7SUD4peadfMMZci/kEdi42aBUR5IgcFa
iON8HeJYX/KzfuM3by9uFTAik3OBkrzlVi67FgLoDrGNM9kd2xy2CDh9M4u4xVl/IGDlnZGNPgJo
nRgO4sKfIzBa6pdYUsXgqHojXIu4CoAI3Nq4Hpw3UNqzz2chflZXhadcISqeBfX5w5yhSzFio43C
2DajaXiKizd1OWBbmrBZvxjsolmHL3q3RjY+n7nzII+gpBljW8KzrTKWdpziEDyIC7nWybtUEO7j
AceBwqKCFuDOymweO8VS0h9Ed7YgVLaMtDxZzqN+kl6ZM2sfFN6dALHVjmDvBg8NHN5i70tuPm1U
9knYfClmZleaTOXf7PEcrvtjDfX1yVjFzAnQqm5i7oqx2w7hLiIWQOiOus86QmD7z+0f4gI+r7fs
ZXhgLpZsG7dxvdKR16jWTCT+8PtPKoRF8jDW1+6QbZNtflJ368hBI76OV+IOim60/bZ6MM6GTVOD
4W3enHgvrSOOC0lZBveSdyBBee5d9kRMcH+16W+IL6sAaNlsC+g8ngx4NDdkufwgWorWnXXlf7N9
ihKKjYd14o1DJoh3KL96lP5H/5VChp4Ip5L2Ht2jRttyK6/2ElsS3juyfRi/9N4O4IOcqDeo/9hw
jQ6ni5UskUMLZ0haGq8EPDsiVyYvXFaxth5DbPSWsoyVdKV+SjuFdVcPF35YetIThi5rwlfL0CI5
vuXV61Dq54CKfHwZakwOTFtbNxwcXQd0L7DHKSt2B7JTWD5unWqhkKYn7Pl3Q10fwVjT6Fkq6TlA
pk993wRsZnX5IE1maicTcuj0ayB62VJXZsGLFWWfen8NZdwHNN8LYWTDxLfM5yJQfVGNJ7Ks6uIe
UUJNUEQkbdCrT9gCNGII+eKuMvDqPPHh+es2LW6IZhlYx0HFfCzsC3yvcrxq68ABdG0UDJrwEPIM
lkJiqyBWOn9TeI9JSUUcvWQq2/m+xpRrADMzsq+M5QvOpY3plDtoUe43QMC6zfzrIDYrKRYuNfzT
EFkkTRemKAUyKgvBhs0w2Oxi2KLG26T0NbytERtfNHL6ZlxyvNGvk7AXzVcc2ZfmbrxvjnmH8oJm
iBSCmdpc4F7pu5VF2Iq+5XWFZpWgwhfRLzBSLiLkEx+eUJ91YW/4RA0w27UzDjS52emPRP/RgMmO
hkLSdCa27GSKmY7KbOoNPELOBo4u41Bv59/DieyV1zhYBQJjYur7pUqngD6gXVUU5qyx+YJL3ED3
iGIm+NlAo/kgjSoGozleh28N+Z/bEimDC8dJtfUUnFWZgjFdC/hTsi3KVk0hyG8iDrlwSzAXzySz
HIWVci8eY6QskEdZioZvteYYJj6Q5nVwSGHQOARJYG5IgJmBvhJkX2k4+M1Rhfb7J5d/xqxY1kxT
IR3Ykv+9/GNfQ5308wD7l8d/L/8YdpGoahqqxPKAdGM+9XcJNVsoQxNRT2uzrO8nCTXDLtVE/MWQ
Wp/l1Tzq7zmYqOiaJUIFZd4+q/5+owJkhEaF9zPU8aenPovDf5yDtb0VSUkldOtc84VFkwbbsiAN
pwqcoKV9SEYZ4QNjEzGxPsJa5GyoVBIek2SOVqevlwbaTsUgiqQzIS5Z5rRqDKQyreV1Tiql8s7S
5a9w+jCt2JG90B47jjpDW0nhtq8CMM5rYbhZ8zDrSfCfdDbLxF9xfEz1s6I+WolnVxW2hDgE4V0g
YlGKTVCBEhLwTpsDx1XRAmDPT6aM0VWScJYolx4sdIylxivgAIJp1ASDOcqIH6K7hJ6witt4LZYG
YSXJLdOChqFEQd9lDGFw6woMweklkkn0LFXvrULynWHrNCHxdshX5o1VQn1mKkA0Rs+lt0M725Ii
wPpMletrzXUWjB7saosijVMySLVLgoSkZPk2Ze99QKB5JUE0p/8LWNKp87ZOnvd2E3oIy7qXe9lR
WetZrPcELmOddZ+Q9lvF05588WNgGSjNtQTLwVhQiCopmwgMsREVDLTzqWeCUEaOGpAK80df0+yH
ZF1UVclE7/r/XNMMt3+5pv/5+L+vabwQzKERZsJk/bZ5+n5Ny3/pMuNpZLWKZqjfvA9/N3X8nSmZ
PBWVvZP0U1PHl7d07pW68Q0b/DvXtGz8Kh5lD/1/3zoN5s/XtNBMoVz6TbcWRyeuQ/Cb15pE1dXg
HeJX3mWLe4mMVonyeq5ioW8gvJGcUrWb7hY+WMcZ/JGPrH8Bx0ifdY9WHlM4XG3I4+8Rm1S6vhcK
suZpNiAiKRTWFA3jBS3G1n9MnsQ7fAnyUfkQ9qDucEyzAqsih4axYlrHemsvjzbIf/4UigubG9uT
9eE5NRJ1OzL2CHei5Qe8Qnt4bo2FsImpau69SyZsZfEQyXY2oa+S74vy3lId7T24FyU3fQ2LMzmt
NDoro0bY2L4iSmruwbOvCjI/RJ3jwo667RguR31VCQ8zfyA4QzDto/0cizyb5huczMmF0rtIrlWx
lf1PZGZp7DQ4qvJPCaKxsBuSfGs+MN0yzFWJvjmMHWk66g02tnSZVfdSdPSjk9m3NDYDNCD6hcDm
l8dWoNiPws16CoUrJad3wfvkR4yJk7dGhCPTm8uKS1hsidz4FBzrLnUVpEwgNp5LskeNeacwXGPL
WyRAIlG8ns33iJKVLx23z0w4Oyr8F0bYYMtmUMW7SoTShLarocKvqF/2HdlmjccCrJG3eFy1Qw4R
LFqzncuAfZhv6XK6a7Ya80mw8aR1aHVICEoJ7BMT27h0ZMpvfjh8rvexpBzyHD6v3O/41Jk62jQ2
FhvPGlN+4hi5rRrvBTM48VFjD4hEbxYHLkt9Q1cTJbsQ5/8hM86YvYZP703SbFQ4xB/1z3gAc2Mb
q+txes+nd5Hk8W1NYoy/1JDVSthPe2bHFalQ+ebPPuFkSZkVKWzxJIVj4F+3d+avAhlWfz89/u8T
TuecUgxF5eM/r90paDTkLyQRzQaun1wH8l+yyumGI4DcIEWej9wfqhZT5CEAuFWcB6rxOyccqoJf
q5Yfn/qsDfqpaomsRhYrqVu3DboqXVXSZRHSUwVixVtYnvuZXn2NKMCb3jiMPsMTMXcrIWAdoWg3
s0TLrNSIPVr/aUzNqyeFl5DMn1DR4n2aePiLR72iqWuIf8g6kZQDpak2amUxbRi9lJ6wap+8ApKD
p9k5QhcroSXNPzpJP9XeR622bj0YNBDwATR5ozYqKfW0V4poCx4idnKUdJXwwzpf9dgoG1jGuu90
UfYejqgu8/FWqfl9bBBTaE0vgVCsB9E8+Ulu11X5xhOyO3ZDqoYU16uc2HqvWqzYkboTSpoLUhOK
aRkw5ug8kDDaTW6pNVItv0uxS1VdSgSRfDOo4pZCkTpyDse3PjSKfx9WEAzljkSTp8nCNl6+J1qI
WjUOn+W2fOwmaFkpMbZpdae1GtGE6crvtVM+WLtKhCDT0YXWppPH+rKa6jdxtM6DFm46T1zrqdzc
h5hBewPZYt48DH3tJNVtGEY3rACjacHKoHX0G9uXol2lPmveucxL10ibfc8gwJeRiDO7C2WUqP5c
aSJagPfZh4Nr6VK8lYSXVEVtOrQEI4TVkyhzSGokLcmlkSj2H35SzAB5xs0w8BX0Zv9+UlAx/KO/
QWHz0+P/PinomnSyFDSTZkUVuVJ/qIWsuRb636Sz2T36Qy2EnkezGLjriA9mWc2PJ4VOo8RFi1fU
xPP5G/0Nir3/dlL8/dRnu9WPJ0U/iJGWRvNI1YL0rrlZRXIqPuySmR85hbwDWYNzrx6rdx27o+Ad
8FCYETCceqlly1ib50FaQ3TLPm9vowQ3qWISzqRHEx0TV0HTrQxT3qoAzQTcNSFB7jp37AjrdA46
yQO0MnCTHuVwA19oi60HzSi2uk1dvA7cxWTuZvpsFvGR4B7CrZSvi+l9mvCDrwtjKxXbsX8uXTS1
smYLb+NngDfaOLPOSu8h3JOfVXFD7ZYCNGrSfENHDp4s7dOvPnAEpYS9yzRoiX4X5Kh1SziqMEYs
sIOdwhKvWVrVwR8fAraX0UFnLDFjxawVSBtSjoeVxdBwntzPeKsZ91luVUgl1mqC+S4yduiLOyPj
pFjlmh2T9xUUm3Imug0mQ8t1AlS0O0/rFOU0Ax3sJpGbJRelJNzxddDIaZwWgyfgkKTklKNdkq+n
8V3tnIC1N6MrnLPbCVCaspPWPiQpiAd8HgWZwbY5yZ+yumgxoABb8TYDk2Zg8t21RLaR3/Dc9059
HD7a6V5AXS0tjHUmLdrpUhpzmFwIKSJwTfkQIK0gJ6k8JaHdNzPKC1gR9OBgXxrHQAvXbPcSy8bG
WW2znQp1y5rhBtGt4ZVcKC/WZ6Fd0GnE53hDFSUMS19j0MXsMXKUwtVE9O3RsqGQg8sXuYgGBG/X
1Luq3o0EXgkwKLF2VjtsnGro9irQTiT9/kYlcB27L29ZXyVy0nQ5FWsRFkK0HuovtSVTKzZunpY5
Q6IS1KO+pM9N/ybWmat3DPS567ELrPpmzndbZvIGgAKId7NfyNNuJOJG6IGu9j2KewQlJUiP6K7k
HSJY6Le0YVHILzIDzIVh2n3L6I7NcVMdBWnTZXaOq2X+nZKbFfbgHLEzN9zUvM4Vtta8YBE7kDqv
CS3vPRDRDy33nn3p3hvYBqMnKMdlmDxFwbUoEEAEm7RykLvCi9y3gnFMwxV5mMy8VG6KKiEdVnlH
/E0d89NUrlpkF0HjomlrqvV4pxJ0TJwgOOS9+YVFeXjqC7cdN6m2i2pHu4bRpgvuRGL2xgX5EbG4
Npk+wyepSHSwY9QQ/HCYxdUbXd6ava2AQ5vWgmS3kpuVh44Rnfpe45ejB9LKTTo6nfLRa08Zb3dt
o0ePI4OLaiVfDGlf8rYDFKyujArbi+JMDP5ht7Iu7jGifBsF5rtyZC9hm2jbDIeJQ0i3BNYBPwQy
N0MHd0cOloNJFx5H956RS87n1rUFTU8U7wu8QFgDEPgYcw9G4wWmoQHR2q47ePrRm3qXPAQv4q5z
CXBKlygMP+XHmOKFt528S+E/TzYCxPxkEYF3Pir1SoGGtPOeyBjDhtTfW7cCnKbyiT8gzQ4+i7pO
O9bDbdzFwOJASvULEVMfYv7QRYWRkILuEwQIQizbj96OsD6Ti4uFWrhruk2Wveb0Sg7fcWoBFIJt
c9D5j77WB0chPVi4SCSoAKCwW3E7WXcdHMXSnpjiMqpWigM7DPkyXiicauUlGNwxPoT6tvBoJMuX
6SNQ7cJwqBD07jaiacKVD7YOX8RG2P/JN3tLYeyhiDoZRDL69n+92cvc2P95s//l8d9v9iysmV2Y
aGe/yeZ/5EHwIYacIviJ/2jjmTN+v9nP0Af22aJhaJKKuI8Pfb/Z8yFKAFOUZVUXLazNv3Ozxxv7
y83+p6f+z8HHyDqlikcVFiFZ38tcro8FweOvmt/fggH1m4jDanyU+pqjcdKOQYrrLqnetcx8yioa
b7aSDYFykP2D+K7RHdkv9z2z0TEdLhrrliF5KTv9JcUtNPLJ9dpfGSHgWczxhclyKQomVLsuTcA6
LzcVm0uaWIf4ufO7UYSrWmSO5yEE7APMb610onlYmFlzLSAgQp2a0CQRbqLt4lWXOzmz/XN3bJG1
brRmZbx6qFeZqs7pm6wIoOKsha1yk/coQ3TI8d0+MVamxzovO6KyxCoIkcw3Tv3HkDsJfiiQBrVN
AdPkjod4trw34GXE7AaE5lPmbtG2j7j5YaZlwQqcTvo8/xOxZx4ncnnEDxWHfyjda2ALeFrcJZWR
LdgX5N7VXp0uJp4ezJcIoiZwmvmj8SI0bFLNcjky4hBcgaqdhW1YrXUWlH3aLgpraZKlwMSgBbzY
rtC1deFS1vdNlLKrN294aRWDHXl6CiDNBMqcfnDePmx9qPZrff2A/GeT3XHbwu+5Tkge4H6HdFpc
lzjvss/CVXc5NEZ9NzMUod/YQrrlF/w7k7SCcnFphLVE8FPHlGUtmvcTofE4cw2i6q1saSCRap/5
eNrfeu3FpMMSy0ciKLPobJwnDrXJlhFHQOjl3LszQI2bDJlWVbRrlXXwibFgsoNPBltvHY4+1pnM
kkjUwqzHThVDcbuGTgi998yZis9s6u4HYVEWTh8tJ+XoNV+6cY9zrd2Iu8a7i0Hijuz52Q3NBi6C
fXYw8KIHnilOBORAEQD2OSwP/oNl7E2Eani/9xEZNw9avvL1F36UUqj90TIfw0DnzDIGh49lzcrj
f+2DZifDP/ugfzz++9Eo/6WZM5uBmci3wQif+oc+SMdLRJ8jIQL6xm34fjSy5+HINHk2pvYtDvrv
o3G2FDEUpn1izvzN3vA7fZDxX/TOP37r5jwz/kHvPMhlnA0SPCnExF26D8OSkWyFN9zWWgI8oXiU
6iWwat5clN2Gv8lUVD2heBKlnAz5ZIfNZ5JyczmZDVgECotk2wmHoKMKZjzI/KVjtHKLhl2orbzp
kObnonXBjqTTCWO6LLnKdCzMNVlhZvkxTFcpcJl1psYqKYlVXwaK087xGvhvHsVPFI60OcX4NWmb
0EBSEp9ShV7HLY1zrB9105HlXati7WQQO+edMxUMnwN/b6RPGBA79ku6ys63vRnaTm9slT6Peg00
HNcGzV1VLg2RWkIg9/5NJmhTY4jNIIQJEGXT6PibKVpPVNYcrP5B36Dq6wBpyw9TtjG6W4GsBY+6
aosfdflSUo8gDZ4oTga3UV5oFsYTqIHGNYR9g7BKYPua2H22EiGQU6jBdXzgLwrxEo0LHWvnuGYY
6xN68Y5PKURf7BT5Ns9e226DERqNiEX4Bqg4b6dn+6B8FCm6UmqvdmUiNWaPiwK2X5hETyK03DUD
x9UxoHjLskOG0/OzpKgrntVbCF/YWrSv2j4i7WVaveR3no+7utZsAlAz2fGVHcPbBJjmI4r37t7D
CWv3rrQLX1K48GP01gNHIiEK8y5aHhyZ2Ool7gILH/QlWgV9p/RkqGKN9ef0aYAe+nP77YyVXWly
g86JltjTHeJjJpAEqKu0t6Z9U1puEQhcE/MpGNd903+088bdTy+Tdyv1g9l/DvGx8DejdgrpxBHL
832Mxwk9rRQfE80eF7myqNTH/DlikV7g/4D/pm1qQ1+kZw+lJB1FTW8dgHFXqO+HctXbUYRnDXUE
43/VY+S8VrMT3R1Shth/TXIm0wsR4SkGmn7XP0U3FvhkkhkMyVuOedXm8PZYh9jKOXIjCIvpW70r
11T3AT7uqbEFfa9a9pgu5DvjPt+Nrm5Rgi8GtAAYgNwM1La6RYNJxSxBud4qK/UY3cPPaY8E3XUL
GFGztbXAH7RQeF7QCt9zdcVfV6Vt0VJjKa4W8VeeXcZ2J4+8D3MD5cQlP7DEtZJyoRyMQ8884Inp
Yusj/gRelZ/1lhv6rJQj5y1t7ktgmAKsA6g/Gm56yKskt3o24w+BZ+GozDA/Mmnj4ZrDqIueCsF6
sKxQ6IiH5kt8KgcqmIUEARd9nHoiwpQbnFg43+5xu7zYFv6Xl206zAwx7b+wCNQFqmj+xPcN/P8D
9ZKHXAJFfQmfW9dWbGBE0ALkN3wUdgl5ZNx6y2sz+50R7WVOtOUNDRklXNNXkVhDk44xW8bKrbkh
yAo4CAnVkUjggeIMrrzjHblu92RVQw/Mr+qepSnN6/t47a/tSXDbzQPOaFiEcziTBdYFIDMSEMGe
nrnr+9f0DdfTlC9RP0Uv5FiPqHnQuj1y93d07MTgMVeaCxtBTSBAS4cJgHCz1Nfmo/qYbdPT8Bld
sm20lXqHlMaHlKy/Rf0x2tkX4Mk96MQl1+yGMGe7ujEgGpx2U66m2+A8ghVZF/B5Gd7soHIDnoku
1Kc42M3F8WE6ULbZ0oWX4out8lHcK9IVRpPvcDUtPnRIYtYkr+oJlUjbkD+X3XfycZj8gxgdQo1N
t/BHL1AQXSC8ZcooYy3U/n2BItOg/LMc+OXx38sB6S9swLDxmJmKJvwlConv5YD0l8oamL30f0Qf
8j90vzKqX/QiiqbMNuL/65QoB+is4OYhI/4P0ek3yoH/4n766ZmbGDJ/rAY6TUsLQGzlWkiZ3U1j
XjK+C3JXqy0Gk/Dj2aQ2MbEN9UNVYqov2NiFExS0uLLcztdBoWQ69zcL+50KNECAHVw/yOE+Bp89
ecdQH8gJ6qaNHysPiVyzJMw9ABWfQVvi5Qtecv8q6F28ztMyWvdSesnHeON3h1jbpcwP2xZfiDwP
y7Z15J/rMVppcgWpNC9WxZDuVb/a5KqyDUz2D/6X1HLiS1GS4jo4SoLwoFZPWsRsdtKcutQY3lqu
MPjnMGM8prASjnzanrw45kSS53f6FMXHEf3dchi/xI6fRcAQZDDWVTV7G7TQLuoOd4RXbYJs2Let
b+3CiNipUPgoiTYUsU78yfMGimo8fhr9uE5O8b/PGyRR/sX9+8vjv19FFNW4B6mPdWsWTHClfL+I
0FnM1fSP5fbfNbUs6egzlDnjWZUtrurv4wbKbXACCDMUgmy/XZW/cRExvvhl3PDjM9fnBeyPV1FU
o6jUI3QWFsSnRnXQrFpX/sWoIWdWzW1ii1IdEAgRmMgu+myZw0hsl525qTG++iNZMe1ri70HT8e8
lR8ECD4u3ZzqKQ7NOTNKWYL9uhVT3+7kr6pzzWxr9K4cXQQwuABpxMNs8C01cyFhAK6YRQOhYdIG
9+vJv6s2pbHzXIJat9SvOV2gaSfYc6Y3q4StGJNfaIKiLDcjNVsDGkjGMFhIYBvnVAqrOLTX4qKj
lARMY5zlNd7aKJ7rBJKeqKPWMbVCsMJemD0xzzMP9NIkyTPEvjFq0V0olPUtJvEVC9hDChEkz2yE
oONrSfj7rIxov9IbuiYIJxv0IgITQxQnixHd9sZat1s5ojpCxgvNGhPAtd9qEjG1TJBtvIwpwun0
uRqPZbwNClQljQu4JQQyBxGSuQqBCGQqWsB7T+O0ySjts12FeAGZcvqhJ04INQzAEShOb40vc8Bn
dj8wg/epzDAujQzxx4M4gYMan/E9mdAl9RjhNTRuUU5cKaMaIjslKK48E/6UPwGMevKSo1DYuJ0g
3l5ElxjihhfWN8lVMcEUmS8qDZigbUQzshvwMC9mbBtEbAvmsmuOWmE6dYGl4LnDGNlsFaPixUQQ
PDsifOrIZm2I4yr1jXMnRa7CwLku8r0ZBXAg1LUuDXB00BRrfWdnyadXb+vwXA8btfWWEmDrkvIp
oGzy5zg2kJVL4TV9qCE5Mc5XHbzcerPCAWYd6ShEX3M64xKW57wDrkUkaYvvq9my4d8Zuz5MT4bv
ClN79IbmGfU1ShrZovSLN1ECVtV4Iqg40z4VuO+KLpMNbL2D2zMIKyF7I3OBxSkJZsG53EHKDdSt
N4jg1g/jpQIlvGgSZmtkzEItn9W5lgqxqLyIpbn1lcwehkcBcBcHPopEcPS5jhCcfkTi/qWgbC0N
8luEbCsb7jggYHlI+YU8lwHU1GH/2mMIW0nproP6kDSvTFIXdX4/YpikxM0FYxP1+aHy6jVs0a5Y
JuRAgPv0zJqpnriRHzOvPAGV0JePrfYOhnGd0CW05JMVaOIdAynLQaQHghaDaZLECNH1v9iP57da
YDKZbfhJYC6evQmrWUcurpVx1eTPzAP7eFugBo+ta5mfDWGVwhTjiko20lPuk0qIWSRfZMO1YxbP
87gkznAUmevpq4yR4bmqt2H2UbMWh027fCbOpMmcrtxbPeadK9zTlecXS5BtrcIPNgXCvmHVsEg0
V4juw8Buoo2gPRmsaFjLRAdZwlCprKOXkvRq9psnIjdcxI+MCPapRLSFsg41t8r3huEEn+pRxBcz
XpRgehKi/LUKkeIP78rV95yxfGslbHT9SXuQFFc6MIZszwlCzXNw18sLPIoH9YkeSmZKuJKg8CGR
P0HSJ1uh2GjGYSo2OYy5yLwmnmNWjvUwuehES+0NUjlXfeXICMEWobDyIOayFLpZJBQ1R86LpQfb
g4cmTvfQGVgLlVNuODhrxHMNHVtbZruWTj/HM2B26EDRnuWPncB+keHuqxcu6oYgNQyr2VJ85jGY
SsngwlPpK9egJHYBfF9pS1s8mQw4N/peOTZkPrSfbYy1I2IKuIpO4BjDk2rePEh+Hnkbnq0cSSW9
sFU9SMNNehw+LRpc3kAEQw9L3kMj8pKH7jPaxlfU6zNmvzuARPfXVg9OD0B4tMwQoe/GR1KasWGY
M1Euvm/2KqE+3S7/NL7lPMRLuEIOqtpN/y6ljviuXeSTcZCvAfmzGKJJ91FPiGafkpt3BcNHZ6gC
SwqW2bRMMrhYp3bPKrtEdBs4S1m2VdluBqaZxKPZlbUUiTqEoq87MW7RdJ/uzZUkYE0E/gRRTba9
QWO3tZJ56xuDzYQ6ZO2IPo0NL+5SglAQ6LI4x7BqOp5+0PCOxsuUdzC25GG5rU8Uo5bpAjbezL+r
//1tBHcBlF3M2inmYedjVvQjMrQtt2UzVlguB5LRYFewWewZ8/2oJzkykO34tSC/S7ybEfwjtve6
P2uxmwxrfJqQLx775FBnGzFbp+/9tUrwQDvxEwh/77E5cIBK+jnPN35hsw/r83UyulpHIgWDMQfi
ORke2JQgTLCOL46c1dxYQchEqWPW7tgcVOZcbLLlfckcXETcaB7zbzkxtv7WXplqrzCMEJSONnmh
lHTb9N39p1g1hAU5BixCfStnmxFfKN29FDnWvSXvmthmYzd8Vg9K7IDpiv7oGS/QF4atLKMsjJL/
DzZKZh/1S1P3z8d/L0fFvxSdVdZ3Fs2P6y9xbupo9dh/icBqzB+0Luy4KENF1HSqyLJrftT3enSm
2+hs0xDPWApci99TxUF8/6Ug/el7N2fZ3A9DXhajeqRVVcz2YgGwQXrH7DTepj28I6aBXH+0UN39
dA8Zz8Eb9hA9/Q9359XkNnZ10V9EF3J4RSaYUze7X1gdAQIkIhF//bcgezyS9ZVd8zolla2Rmt1g
wL3nnrP32mXYo9gQ1+pq9KfALpIE1rdttNdxuseQyMDEYLWZ/HglGlLTiinvfHOKsXl+vPfvVAXt
+/WL6T0a4gKK07bZJy/DGyUpXFaKIvEZxUb0pQPio9BCIvMWkcuX79QlcvfkpdnxIBQgxiwwEuvx
np6ofALTvfoZiTckksz1nfKRzvNlA1JSW/Zko79NLQ+kvWQONc6UIEpbg9sevu+uPVWnKaY+dYwF
CKl1/Zmt83m5jI7xW3RUfdU3/Qksg0aBVhJsDntYZPR9bqESiCe2pD2DrXkzN85MpsN0anZZNWxi
jOIb6dDvWGgIg8F3eARbTEgmPKn9/at/h/RTvrbbYf3AH2gQMlF/zw741o+jB6aQhLfBrhzEvR70
O9L06nW6aDeF4LS8fJ/6ZIm0k618Lp960mkvG4lacClCZzjPzhef0ARv9IifIZDCWMmbWdDt2KRM
2cmwX0wmH4CSBCXJHo01XJboDfZ0RlEA92BiCRpGEUMwBtl+98Xs87ZqvwbCexTmXC9MkZh31QJy
PEo1R3hm7uUQlRwyL93Gn/oH3cXk87GcSnjTq8CBCN/i8nFQl9gh8dJLW2HOyCDaNSuV7LYCUIKw
yxf18+3UvYsHc1OvaSBsRgKjRO+6VsLB7fzHIoL6efc5L52jZX6WV9LmikPWJMPU3F029dLcVU80
FEdbswCUwnRV/5nNOhklCWubnIyiM8XJjbyFx2quehJpuVdCW3u+7xSRSoCo/fExYS3N1YV0VOie
nupOnNPrijw61EyTDavG2wnkKJxipTReucfxXbSOfK6tKROOTqTXB7F2ZffGGhiKqJDqSaD1XJ7A
QR76yKF3Id0X6n1zVRd1tp6EkvfNjQ56c533qXdp4QtNMg1Nt6XC5pgT42J8Ip/kQXsl2gsVBXhM
z9Z6QIdampUrEitEXgEpxYqXPPzrt87+fCCYhd8PCC9sQg9PFryctA+0Xj6fA2pjHGYJJJntNVDs
cSmyM1uX7+oIUSRig56X62FEe03z0p2ygvVzup+Iv9egWU9qLuNteGXw7cY9011ihu9hMkLtbuFP
Tg9nbbjbIG7bsJWYJYCE5myy0vR9TZqSN8WPDxxPv9MNqh2FkO/SolpZUa3Qvx/eh2E5oGEB7jqz
v28z3T+TcI48ncgPxXyub4eZ+hlrX5Hs91ztXpsd2uRN+U4QoqV7UWogh48Oyy6BVPmTqrhMU8on
yDW4N6P9Zad+cMfoBDm0lvwhgU4eQPdQdXK0nNye0rc0JQ6y9r0SIQhUFaYHqcqNT35v7QOKI9kR
IDPcYN5i4CrxIT70qNhKF2ovyv88dctTRLDjNcw2aUhviqTPwuv8e/DYwulKALEc1aXsyJztNfm6
uazoon9zNdTSGub2185o5qI8xTjTM6s2pIGx568VkCCfF8ErVXv4JKaNyOLUQxOPo/ZBbxeW0I94
5HoebakFQPYy4q4h+a51H0zmHBd7KFLOFWSmZ0BslCP4bWf21ryMe4Mp0lTsXQL1tTyzRJ6pl6e7
yTg0Z3EXzfFOxoEMI0S1Lp0HmXmF5T1/1aI5mUrcxhkiuAdKusfbpQywkpEs5CUZh5kbpo5WfU6I
97pvHittEQJiDfW3HgcxtOnIU1pffosX0lLaqtC53RpQRs4hms9Cjonal8jWhvFi3Z5BvAi06gWo
G8JjxQf+GY0EKZKToNBiQQEQU3M64esTR9lq2wFrCpSQBz2KiNPM7QzNcK9lb6U9ZYIRoW0Pm0vw
yieFHwvRFmpK4pc5lBir75fwB4P8gQCiIWOY/OFPLmw6k/vinuofmV1+CbI7WXrakitouM0wssUE
uktoIB9LFTq5tLtgsuiL1jY/csmPgXfeve4W9Mlbkx1wAWNGv8mW8ia8EUDB7seYUxPmQo0YDKyw
N/to6RGqt+8m9UZ505QEZYJA1rbm1dNgH2VljQ/j/p7NvM1lDLhiTv37shkHd1b4+BweNG9uodzK
7tCxEuffsz7eK2gshy5bJENOuLpkASF50x2QDeH6bY3EhSZNHZi+4CVr6Vw89d8XFlid/9b96gmW
Gx+syAgS/ZzdQh7eOfkcpJp2zgp3eDzrnSsrG+OxgUIl7SJ5idRUhZnkKs7068pZLCUr+84vtpqg
fTcvtsneuL2e0ATyi17Fj6+FPOfgQQHSxl48533/JpJkdnsH7Zj0Vrsap1OTRitZOTN3XdMmoemh
kJ7JbaShtvRuJ5zwVZjDjELCaqXvhvtk2NmqC1SeLsuggSUm10aHwV6rIIC5WsWu+7hx305nhMim
Va1sbqLP77qxJdkWymN8P6isIiRWMPVtufeVFTPRJNAbA4yljQxRLB7Lsi1xOWMvurrpy/29TMh0
Y9zp5AtxPhDdCA/oK/pWVolmj7EZKDlyRvkUR7Z5+4hjJ1vKH9kp61y+6YifXpvndAXxEm1m2+Yd
CQmDsgbNCg5mTPJy5+K0R/UpbMF9DtY15n5wqt7u201/ynbIdN6lIoypiqKwWxh7I7KIzKzfJ4yy
+fIjnz2sTqzCKfFv5vyyNueIQlAmGXfLJMj+e6DkmZz5h+D7uyPST3sa1jW8rYEdrfYVYjgPKgnJ
hIAtx+V9n+6bJ4IE7OG74FQ+uPCcqVLalZG4pNxcv0g6LwjLO95opnTjfCRIDFv+rPEvPtXP/Dan
t7dRXo1Tv4FUMEeXJ1sOjMP4VC9iX9rLHkwHfQI0DKPLX6z7bd8cr8/KWt1ebN0R1pc3BIXKyEsk
kGtIvTLSsSdYHB0irChEy7Cbx1Nld1fCXkgnh5sYBZkvJ37H2sRUloTVwkECGb9eveklu50AEMx1
gPlYQU5Xnmvyrs4+UkQ/Wnu+v8hPhkOubAeRx97qZC6Y1kfOPqEFwgESsshsArvSa9cSDlrtkSbw
XsMABqU6pe4CGrZ7B+Q08uOWgOAptRcqtcXCZkMygC5sdaGwowaYq5sb2A4HWoGyG2+25Ct3dW7O
ydvqEzqCRGJKhft9EEImxeS3hXoDH8yhmXZ9uuqISJeK4lGTl5QxFGkQwFAlTzwhh1ZpfXHl1JMp
UMh2ySwOrUinRMarq3HV++Mbd+CZm4Tf+mANLaTH8TnbqO9M/VeAMghwLeCjKYfkSaCayF6gAWic
wQc7eZsNNt0HHaMe0+y2tjReq7JH+gGxwKOnV50yjaoaRixqJ21goAqE+zsfHSV3Iq+bYNzaPnl8
3LdVD8dfsz6Ybdo5PIbz1Fzeca39iebZTjwMu6duJwnMi6yUeQxLH540svZ2dSitS3Jr0zxI+BSp
R+oiXtkUYYGd525BUSyIZPtYZJ0Z7+2OKekUXlCsBuTQ77TXJwkWvhInLVz901iPbFR8KMog+jZ4
14Be+Ux9QfntDPbzs7oBApESZVkQ+kaTctw0gFlepZ2YehyJ5M0d6V9qLeAPVBMOw3gup6QhNxyN
ZV66nQBUxn7I1t98RKTqDF6wQuCYZRr633RXIrlgv+uufn38H2dy6R9gXrHRKwhZJw0p4tI/Z0SM
pCQTt74iTTNVfuqfMyLs+DjUUGX9i9f87zM5g1aUYTpiLvNfhv2/MCOSpx/yn/56Zrl/PHVDnP79
pyP59TaYYxYhmQHiQiMpJuuTbrc+r7NFPBf88RBfFwTn3SiyqKRJ7boBbQQ+cs0XcCkglGTHAYpN
daTbsxxqCzQTUTvkRdgmxHnioSwBFP3VMcr16v1+D1PTHjL3PlxdU+qtFHQhUSBAkzO598YN5jDG
HuayaF3mHfh0HXFZr+MX4UnCoK4ux2gBes+VgdGhzHFyMhjg9iEtmvM/11OCTQ0o4rBo54TOKwN7
10l6izj7OIYc5sNJRzAzW6Ma6nqn05h6uTdpexPXFbc4CzYCxuFkjDblCkye/fQV4jppEKPvOyYS
857A5Y78gNtHu7193AtbyQBRO0OySmZYakITQUYVRgKuf6YarnElM8Dh3NJTtdsFlcWy3tPCq7Y9
VNr1uKs/8jOd4BGhVUWauUJ3eNUGN/F4le1Zcqi961IOr8ut+ppTG6tk8pJm7FeH8hVIEWVZQ+gC
CqigW91DXtB3OYCRVB2GL/6ZPynkwBNsAj6AYR+eiRmyIms4gdLJPIUIcowOebEz5P1ACkwjYval
MGT9oLobutJuPgpsKuz9pnLWBT+vAryJHpPtmfmcqmZ4Md6aSXQzQAkBDUgyNzSedS3auYnDpjvx
l6RwlI60FEdXJ7m4CKtyT410r/0ufREVC1ttXViKEQw/2LmQQGIq65aaCmMT6Nwi84sngZBRXBmQ
rsaTREWHQkzPCJLkvCKAPDRUq6WAd2R7KftwtsSvu2c896ojLai16HvGtHJxMRJjMTqc+So0fBj6
BIcthzEEPmLEOALUIFfnJQky93rGfdIj16120bneqL0tNYtUZNmn7Xt7Zc2mxgPNAiCIWHVO4l90
OvnN4k2JR0y69owMR8AHYT0415AmqrKPB4PgcPXFq/bOFtIabtUF5iwgTLpi3yPL3L/DIqJ4wJss
LNsVlkd4ELew8kdeJ83OwR/nc/Jp62Jau6MP/et6juBKJW/6cdxOVJfLie0U/xj2jHhJ4EI5tUpE
PvZ8f4uOGxxnQM9omgzFR8gb5/g4nRuyX/NvbT00fzQ/DUnWZJZhZuj/ZemXBPU3dcBvj/9j6Rfo
nuJS/n/UAcI/MCFgUxZUdeKRa4hhf1r5afnCEcYbC2NF+cmMwMqP1FYXuAZ4EX/ReYiw4LeV/5cr
N6dm7U8r/6DlbaZU9yzQ5VRZj2qlebPsFBO50l32Qy6shzssNkZKVSZj54Hslp8r/fi43z1ocqKI
XW6atTTpuqR4UGc5fG/mkQqzt0LE+JKuTeNZoFWj4Ta4HBWKkkvS2YIxc2sms5cuPV7g0l6odDqF
1b0gD1DAUNW0s8GSjYK60tBSFGssdHlt9I4mcFMgsodacPclJnPGjM97PIPF2SP2m10Gx9Sj3bUj
g0PHWKgIFwbmZPUWl/1VAD11V7aVcHGVurCjpHpvmOObV1wUab9PHy+adsMfNwQSinpWMD+XGN2r
5SKNi1BsG+vWIl2sVb9EOdg3IhY4kA1K86pdMq+6pKdSZ7nN6LR2OUyzm08qwfye3VeFcQ3vOoKC
QtlF+ujUOoAWtkFD+5h13P7ogR83g2MHky1ibi/YKLUOyfKD02iNGEFovKGh4WUwX8lYT7Q3Y5Cd
gdjwmb7Q9d7VxXL+iKD2AtvSIqijBotrJs9n9x685gPyJhImJVtmce3ec2Wp6uMWFGQXpASu1+DY
K1Les/bzoo86TLbOEgfQfir5OKUi8CbQwDP4j79zeYgFGNEONyVsfghM/2ONkPiCX2X5vz3+jzUC
+qamIbfD5ST8i8fyR3mIYwlJjyrCn/6XuOjPNUICqmJyNZM3+cfy8cfEZlIQUb+agoiO6Mec5y9U
h3zH39eIn5+5Pv37T2uE0o1mMyqPIoiI9lLHt/z2VJFL0Ul0IhzMHvox2TbhbTnbVAjmnTti5ida
yrBXNFRpjbX7lK3EtJod8FkPZ6/B/XGpnhKiQeifb6HFXkjui/gjswL1cyT21q4TW4PZWS6UtbLH
nMeBGCLs9Mu/OvDsFqWHFZdBJJag64tBWwlL38v4hnh2zSg8pRACIkKTLoRFy6y33Ukrzl9e9J43
ntlIfjUAVyQZEV8uWamIkEDU3l86ioEmpP59oJrWEABnq3hOpzt7+DX52P1aR86f29XuFt49eh2r
yk83cNc2wjvsOn2j7Rjh8icckH3t9oQN5SfmLg94iG6uUn9MvPOYMPQ6rhf0GUwOhI83uQxKYaet
+QlWEyKjLs5PKklMTD3wVg7hYtI5dTYtJ4dy1xXn+H9VBALJFo1yyVcS5XArduQbtpht+m6hgUrh
JdHA2jzneDbfax+nQrZJJICf+HZAim5Tye/GQFymtApK+R6SV9Q/k4SIYgVgA3BH48LEzKi8Ptrn
9O57CsVMfy+oJLVdd93ENKhsCRubMSD6hmec197sZlrArZAb3lOKClu0CoOYuzJGLubcyw01PxlF
jaV/kiFFBzyq5wamB6rGGZmDHcf28lXqj6qI9uMBv2sHC3gX9fzIWBgXco5yqltlSpCjhFQmN0H6
FW/wVlMN1Wgc8MtrAa7uRNhH6nN2RW55pTQV5fRlNKTFdZeWj01av15aoh5HxxDRw5l+ctshkhjo
yLCjpWPrN1RH6rAUMT0/4v6gioM1eehn6REMDiX3fiDG6vOau4L4OtGHkBi80zAmg5NRkBOXUw+C
30OyfOgOkb9lhSpMM6B2E3eHiSGJNhfy4sxxnqgeQjyaIw5tbO3K4GAiucNyfjD4AgANFeRDDPXv
ZbQ1d1HllB+J4tckGXJ3LKXN4xt/1kDoHoKf2iM/L9oKnnJWpdA1E1Sg6HN8IDxYHiZ/sFPCG1QW
wjOutUO5wQXm0Lt/Ub95buUc9cQ2QXPljDyj0b62flcTrryu3uhwXtD9EHhRz0nOWuXe3SuYul7W
Cf09Ii+CejE1zvAUuLdVtlIWmSu6+bHG93ZBwqEypYzflI0YyqH49Fg3R6LpQvLq1uJTvhVdyblv
Da+b18d6bobDUn+jAA+RlwXKYsJxzubdolsU/rgqvd7XPNGm67+JtvouXkfHnKx1msLEoy0zlOW3
QOJBHd21OmC3tkGT+DPiqqaBqzmfzYsVZU1Q+HdvmKr9yB65VjrMiIVa++OZFi/i/GRd0zuuvZ4B
RsObgDefEZ3qPziNDB5SdoTtg/PCYcIBYO0AMrWmb0EL1xOWEKPW6bae47500HJwuYIXr1t3iYip
crlfHWQo3rChj+s+w2/1oBrQz6Ivfe2Crn3paNtDYmT065rhpA9+Ey6ntdCEKgdF9GKclRKTYx3/
j/5Fu3gyZhFlKQnr69QxOprhWnejFbNfiTEK7ex6jp0kZbBcuePuthg+9RNPLJTOalis71uTOz2m
8WU9nvJ5wgT6TuYlP+oD6c3TFUVoaO60D/m7QyNzfqyRzaxMDitraZkE5XzmS15jvqt3R5Z31dr8
HoYFBeEkuyGounaqe5AERlDCA57TW7N5xK5mPMflPL7LwSN4hSZtTzLlbcqvzYjoe0pfurlOz12g
aeheFhyZeI3SubxT0WzZOtNX5ZyQxlJre8iRBHXykaWx6k5Zd6zodrSh7nLlbbloGo/Mi6mjx2fe
yZ3SkxygxQi+iGbJ3u5zcyUzokI2tJzt7kfBM7Fdji6SQN6s4SPPLYKeJDg0luj3u247vbDJcxGQ
yBlga9pAYF/Wy95l2k8Pk28ddhvO3vZ3Z0UEo13c78TOaSLnZNosp43wO/KuztVjpM+V3iclECMD
8wk2A8idMD8W1rqPdu2b+BQ+5APgKEEPFdWFTlu9EvjkRufuM8VPGQhj7K/ZavbxQuazKPExYyKA
2gC3/GoasHGpvjYHrwVY1+m2fI4ATxM182K0CM1Up8O7YSyM5xaVZfU6roxAWjb4VKfoGt5STvOE
4v64I2W41EpwwxiSHsB+HlBbSk+PYcOr0+Tcd42Pts8MUvRmhp+3GFRiXwNrxs9LU6gMJev/kv/F
GJzaZBDt4Ug7+h7Z19TC5Sx7zOJzOaA3I7gHJFdz0fezy3Mq02RqscQ0TjlbjLP9jKlE0R7bwqto
USiie1cmN3169fqvodnumveC9Tl3GQI8wptI2NC3Vm9zejYXiSuiO9899YJkT1wiRevO1zxUsrAk
mIQfoYf2BXNYakmsNHE3b1qP5i0+KXmeg4BVtyqM1LsVG67BWJ3GCnYDxRJgvr0CZJF2EqNNPn0T
Y/WOrutskCK6k4950N/t5o29xpX2EYOBjHx2igsLhHHBjo4FTLXT90up/c0bryB4sJqoAiTRiRT4
X07f4o9Mu18rax2z7C+P/6OynrT5/6KTUiH/Is2HD8ap3JSneK0fqv0/C2vKaQXsMP3aH//6pxRq
artCCKNNgE31rxbWqvr/2V3/vHCexK+F9SBIjzaWU+yul5DxyaNiUAML70MWH7a+iRmni36xrOij
cfd4tIvi1B/whkYBwr6aae7FxLFZEVqnLbRGeY8uhKVyS2qYLmlGWlRjMWOkH4oO2v/yZ08humIo
Q0hH5cFC8cfl7WNc6sJWvnnG3U0eYWv4CNnP3a5ciPLk3YMzUn5fn68cAqV5i/RwcJokoBoefGUd
efeN8Tzbyi+IPFBFHtC0l9/Cq2YuOBjgLGeoxVQRTWsqLOtD9jX14dDfv4JYuW9mhPHCY7aYENJN
6x4EgpI+szUD9NXkWYf5YsKX2IyasK9z98nbb55Gi1WTifgSv3/DE9mNB/2TTd7B2+jL2pxLpkmN
YyC5nvKn5NgukQVVzmwTrXviOVWr+oBN7tRWHoKJphWIRB7hT6QtaEsAKLDVI6MZAv/Q+m6HQAk4
aQSEfDVH/YuYjJjlx1EPcnswhJBbXSCbBlrYKhOWEu+SKwfZAQ1l4yCwIQLoMgtqtnU6fYjt38tX
GQkmkcRl0Kqn+KOhNdgjnrHQWBGrRKU+4si07rT/+F5fJF0jeSbg5L4q+W8OBK99ag8nQnDkZqER
h7qJz/Xu7kZDENvJWSHo3OCxpJVw5rcRpj9IGgd9j1Jj8Gv+QJNkdHqMk4UH/jZDLs0ZZzFgJ3zO
POlLz3fJ/MyI2ulSoAi8BzRXBRoItFrJWLS4euGkcZ1Kb4v6Sjw/GrThSPboDABo52wno3TlMDdC
nSbjjKCPCYDUpy8ZJxAIneW+DBl/L1XVxT1aOhFFvfUwTx1Dbkg6xGkT/vKw+UtWxEkhFFJIWKmc
+n0Pg7pB/n//KlAwoR6n9zu73PyioX5u0CHPvCvBARVuzQHIOg1qYm0YSiPv8w2SezFVqJaw6RAE
hfXN3ppIB8iCjhAUMuHDB/njaxIEibtrY2tgIA4KExBHvFBMB1DwI9oxT3XJZ+M6Ecvd6ql6I1V9
KtZGW/Gil+oWlNSVjvwee+2iWqiviPI+RBr8BQB7EaITk/useaOouiJ40lq3PPPzUrZlrbAeQXxx
iLrya8qnY7zntYtdJqDzCtAMju0XXXrjwykdCcDIEShUtlEQU8sigFyqdZBeeZobFdabdmjgZban
i/RkXtzbk1rYCHsbcm2/2TfZtXP0vq2F6tectL1jQKDdkL+k9/Pw3KS7m7olL3pMfJF+IL75bdas
MjT9xCjksImThZwcjfltcbPwvz5m2y59FRzwGxYG86v2ysSVpjhkYaUI5exr5Nz0+lDPE71dhOGZ
OLNtuknC63lc3YJuLizjbp9qlODsmhaLBXl60OufUGr5LepOZEdXMBnT1BWuFsPMdUGm7fVQXz2H
wy9GpJsPSmLqDtQIakTQWGguk6dxFiiglmbBgNFlhrceoRElUvmsqa/UYBXDYOqS53hVBwGWXv7K
i8kUmWezb75PNdvr/SEeQ3XVXtymtikha7syXGqDOGRse1Hm8d9avsxmxYxUYr+egvn+h5tOnBIn
f9uxf338nzu2QjuLnFq+qwzBmEf+0QtjM1cZUwoIkf+g+P20Z2N8pQum6f+csP6yZ09GVnph+GOM
qbv1F5phPMnfmmE/P/Uf89qfm2FVn9MJHxiVNkQih7foLcYRstKFJ7F9jgDCFPnxitOqY2QIwvu7
ni2j5mQCoH10oiO/jFs0ex7auxSHe0WKR1ihxyAMxCMGBf1r6yEe0Fb9JnpW9tdNuhEZB5rPQDMP
ZolIzx3El1a5eWnC4BRqV3FZAOye8WHW6k2NLa91H4u6Dap0h1NL31fZHMUfcAn9joo2ASjBwZTZ
JoLWyuX840ef6afA0WjGkYCILdbCaNLAoW0ctX0XnXvHHJ510iqEeX0L8nW675uQova2lWyi4ADC
OBIOvwLuxVzTF3WxqC6WgHYZVaZi3z5vW/1ymog6pn25O690w3HRISh1kV7LgEFLQiGMINvW7bue
7MXRaxVb9Tg+ZJ9oXedpUK81W3sSnf6AOJzEPQsY2gFB9rjIV8Y2ua9E1EknrT8KON9PYuXLN9VS
J4Y7JEKO6PlGr/ZZ85QIYCbgE9Z52JUrIVpnuHpuyzeB4AfOyoRUYZVzkwULfLx4yzgGEtS2V6Gy
mdh1QpXT05RRgcoku7uF4tWcha6Lfo9Dy68vYTXO5QKls61MpFMLRAasAkio19zDQWkqPuDBGSF3
ePdx/QCkYINhXheC2IiWj1Cg8ZIEeMOkw7hGk7c1juXwFglucja+4o/rzX0UDjaniqXfsAYNP4tV
E0ZG6l4qOrxraR2OyUHctWz7Xkec15f0VFysdm7CSRwRzd/gJqwlqrTjZWLmKYjXFj3NFwaRIPKS
EOc/XQeIZq8d0G1kdssEUa2DvSuc7aJjKx5r2eapY8apBsII0TGRzkci0F7aXGjgoeNeIWXsmiDD
cmQpW8iIgsJY3NHpVpExiDmQz/KShuH2rvAVaFipahDjqVCTSOZDvTqQWfEaUbkAWfl6HG7CMsUN
hfkN0xCVEa1mc1G/DB8RTqzdddmxF79EO2qXTeyp64snkO+qs284HeoraZ5wPHsePmDNc9F8qKsF
R/gTKETRb9Mwjd1q5soAucP0A2o3XZo7oTno7EJtObBlfPJEbt+MWMRhTu2QzlAxrPSgkKYttAkG
TXy/94ucsUyD6KqWvi8i07BTp8i0Jjh244BRNtcBY0PGXqVi2iFDBVGe5pYBd86MaPXbqmcHN8xm
j1GyFtHlSpwDxNtGlekJIuiqnBypKGqgu+r/nWcvLLoq8cvMZkll/R/zWU6Iv9Hifnv8n/sNOFaU
L+wejGJ/AO//3G8Yx5gSkWlTusV/DGgFQp0lLuqf4c2/2Lfh2YkS7GlM5FOYxl/Zb+Tp8PubNOfP
p05Mx69nxGZmyrekA56Y9qcrdg/pRco/I5Bx+Tmb0SGh8aZ1duMa6PMEt00NeujZVr29PNLZpseU
xjGlix/O49Ge9DYJBkNIYL1X4eWkjP1cSK5B8TlG6+YiTLmGdbUWqeGv9OjkV5m8MPEbjWcC6U3P
gKF8tGGveFrkIAAR6z3mk/6yrZ0xltxYHk8N4r5ZmXhxoTr3+BrUJGIWnqxgFeNcUnabYdXi3Wvl
95F5Tymj707su7G5THdyc4yxIJjdnfQaRH8JoEW/d3OJea6lYGtl9mQLiKLZqxB7PpxCnmef2mgL
T9nVeVfeenxD1VYnBOObcvt+tTmU5JxLOBkRgElKXOfMDpc7RJRho1y+yuLkG8cuYnLqwp+uz5dg
tspp0WJ3oLVkmThVfmSJHsza4WgnLi6ODqhmi/pkD+RhJ+9Mf22Go108fcDJJLgLFEXAIng0cSzL
q9lJ3CVP3ZZevtS4LNEzhH7wJJk7L4tFunrQDnomK9Vl8Bpoz+2eXi0BrrnHmYD1izOL9jJ7UoHA
EjeG+prgMxwKkwx40V69cW1S1LOzpBYFPlTw/KxBTrPu4WNxXTIJr9C0hOmSFuL2fpp/pPSc3rPF
9sWifeqkq54ROH/A1D0vv8xvXsYtSuDMmsJkgxztvrRlL1iR2XlUPDnsvOsK3TlHmtyd7R8ItrYU
xN835K8fkbrnVeTk0i60I+RaB6klw7CTsVRIjat92cH/b5mu4WgOHqtesGlzAN+3pXlK5ukmmgsv
k/S/u5EGZeMKIMRsLq+v7LuiA6aPF4Oku84ZdxevCK5I6cWg89vPGcifxbASIe0iVW8ZxfUWTogd
8UHWZcveRDvlcLfbBXvM4xkLBceXfDPNRDL/TvejWNGAnmWLWUG0C+NKXLsQT/kQiau7OVfMr1Yt
78zXE85+kGnrdCE8Mn+WDhtutTcFLJ9APuatRF9a79oZ7q6KqKiBsxfVUMGpy1yMIyfF7AOiTVNB
Rt0isLBiCF9mTTASTNQHNxWgJZUegNg78TWDxvX1d17nCdXGbYjqcWLN/Q/WjYj08T/PFb89/o91
XvzHxOkmxQj+x0T9pxf35zqPmJIH6jKLPfiaX4U4nCvIsTTIROE4wur755BdYCg/8Tlgh//A4PyF
cwU6o9/W+V8vfRLq/DRkv8y6tFaivg60HEhiJW8u2Uecpoi3y1OBGkSdbWJdZCXI8wo9NhF0txfS
8UZS81hWGieLXO4XtG7ho7FeSysel3n/QlRhv7tGB5AHQxSWkKP1kNxDfUlOOAQvBsRSV28lkoKI
sh5JNsl7t4h19wY0wDSDUr2tRs0d1rcL/NrSqc/pQqvWJW1zjL8LwDO4zzQ/iTChhIUibfsCRvE5
r+98ni+WktlIGQnqUBhwEO738ZDAiCwKbdMYEt7KxsW+Uq0ltpE2OTcVJdJYLiKJ+n2f0JjREhwM
Mo1LRJmzaivFFICDo76ykCY1kLp5h6SvE5+upriaFc+zxhOF2E/kKTUQURx8AyjlkPzdXIFWN5P9
spwzaGBI0vhZ5D0ARd9DUdn15fejJVANxFw87wrAb3RSUCBckbjGAzd0lHkPLGwJVboQkbUQpbiR
MFvookPv4jJ66WM+4LU54nhOE3TpLZc8G3eg/iYsMtTgg/LBhKuazF+qQ5apo/DwjK7JLH1q4++0
JCQ6UyAyIzTP3JdpHIftw9VPyvxSWFIbqMZLXPrFuwLSDyGg/0A0dLcGnJPny+Ea+UxlOB85U6uK
1/hVZbm5i1vA9xBcuvlQHe+NauUyU8PLfdyl6SkfTA/01rNwUQfnxrJ3aVF5dmKy6oabm9zRZBSd
sFGZ4410WO41YvMGaEf9Io2GF8m4ChRECMaMNnUaBcVdDgqFQ9Bwe0dmSBTIqlPFQFMLZxA7b6Zm
W425shlkEgNE2N7Qwd27cLypDYx3fohU2Xk2/s2zoBRdoKBk7WNh+e8CI1EkdOD3psqvj/9j8UN/
rosikiCFiF8WtF+bKtSr0s//9HNTheHIv1NUeNRPi5+BcNGkxEWHPgna/8LiJyuTvvw/8t1Q3f/7
qcv0k35e/IykKjK1VpsgR3+DneW7hI4iR/sCuK/cbaOaEiE5yNCLSBf9VvU5ePEBkQVi88EeP5Lo
dUjjdVWGIIBkF8kcDRJ60TrjbwrZex0MZ5WBxZlkBcNWXzm619g6nrVjvyeEmgpBXJNY6CEpWRKy
idsnsnS780x33N/e1XUR1PZH4wlznN8OQYmdDZ0C9xN3hA1R3UIqxCy+dl40Hval499uCVrtF8p0
EzM/R7KdcstmwVeOO5izbdi5omMu6FjQaec5pc+zgBLR1+wpyWC2h27MKJeGAaa12k4X9b55w/v7
nJAPS0IE81PymhLIP5Fb1Ha/eJ/9H3dnttw2mmzdF/rRgXm4JUAMnEVKIqUbhEYMBEAAxPz0Z8F9
6rdd1dEn6rbCaruq2pQ4JvLL3HvtpfwSMfhP5saIT/ErWpIVxIotyOIFg1P8qekhyYhNuC5Twbbe
u0fs9hFnb53SN6fNqt+5H01ex+n+pfWUdx7b7urB3SEvWV8poA5xf487fVXtwmeT4cM2x3p3Ns5X
hA5fw7lbEwOPJU5Ud3BIf+B5rPjch6HPZEIonhE/J1Qzw5uzXornK/fy7oETWbARxjojPct7tKSs
0VNmSBXwIhY0r/3VYShwXUYPNy+RXYsHU2zHNTaZ/FTas27yFa/SCYPqY2OLyLxiv15MbzrjgaVB
tgycIPVBjN7rXTyXIsiT2GkZnc+ipBBdhL8LkcWo5Jwj9n4qd8ObgpSAZEuUHvriHq1RM+im30br
HCuVba10pAMIV5oE69zqeug3puXJ94BV9ZCdWatMZ6U9UuZYnQHFQRMQogTQ2acQw/GtfpeBvOpw
OKivnSMR+hsk0FFmmDN7uWRfFYF+bBtQUQ81vss1/ocajs19HzLewwV0I5RBmE3XwDir8vxPbhPR
RNJ4aexpWRhL/8f4WfxPlfJPt/+lUs5CTI3wSonCNyMyfraJmmIh/GTx+wc8+WelhKBIJZwJc0zE
rd/HAQpDC3pLi2qJy+fvVEqMP/+hUv5y15U/MxG7ekqUkCFbRXVm/yUF1TSeC97XP3ZzXcbGBO5X
E9aEyMTfQz3x+Zc+JE7dMQf8MXlPUT3idFzevo3MLh45+R7xg5oENd0nT1kTmv1jYIl8bRFukrIL
YuyL8fhYDdiBteiISY4V5DCiXBRzW9R3V4aC9f3m5B0ZfksB8qhd3jf8Dv22mQLxgzUNjF1RAR8X
+rnaHhr0O9LDKPIR+/iIRrRO5Tnqlv3g3seRzYx4RZ31MgxLQpnkEI8dgdHoSQn01o7xedolG7Z5
s1l3WPZBh3quW1K+A0V3xDA/KMzaAeBiT33RBpHtbLW4xU8iHqKPQnUHYvCgL1nGKeJHlclZKZ6j
jTVuteEV9lZiSxAWTWOfSM+UqUZ5FUDKB+MjaTmXWfGa4XHGIMj4FJssgrnGLh6GL7N0kIXGusPm
egwsGTLt8q7vc+rz7UPc676grMNiy621IYCcnkrPV2GTA35FSqXvuvZzxDL7ACSHTetdcHIJwJui
ejUY+6akecaRWCruyNSkJVqcV3PYlv1+YqoiM13RWEqbh4yJS8TkJWQC0zCJiZjIjExm7oR4PABH
GdQjYdv4Mxt8XJv8W8HhX6BzZcUQZVzx2Fl+jLAcNAI+uJy2JA1DqZa30ptiJYcMkblQN9xE8NIR
z3PcyR+Z7kvGCGySSe4/uh6xC2NjJSqGCPLx/6pHM8n0T+uwP9/+Zz1iLskB1FIJ/P2RY/ezHOH9
08nPIFhPhurDgfJnOWLZZQJmN8V5Zvp7OZJ0ndaNbvDHt/s7bZs4F5s/tW2/3W+K5a9tm9HHcTXV
EiHTT3p6msmFjjS4ETgbrCFBKPtlQywQcmIQVzaGJNy/nO2YX1bgt28o3ZaZulSgPG/NhyFzM8u7
FksZuxccYXmBroWpHQ2etL/lOKVn6CIDSU7HnrkDgKUGExf/L2ZWEgvih/GJTe9tlVxrx+Aj2Z6G
T/nmySgsGQOSHMOiHSYecx4MHvGsSEH3fG3X8bCV4lWRTWgP/Zu41VrvJvmS6NTgva4LCWDyzQ8N
WOQuB85i2uUlBGlEavZEXVS5drdbWTQ2BXsULegkN7RNdXs3XY7xiuSW0Sr2ODoi9A5fUYVHO3kF
X++7QQ+/6h9GT3C1z5nKLQ2AE4LqPBgbubvjI8OMQzQ4OIdFWWCL9m8jkU1EayzkwRmTrdYt9GeS
3htWHgjSU5SUNx9dqMQBP/6+02CuwYTrdvuaMSy4Yjq+FqsQUQWFZWe5Oc9kfSxbelHxK4xORcdQ
kChNiOSC/Na25T4XFmhIax5O6JuPxaySGNivJQgbWXQlxG8UKBpKQ3Rb0sglTO6JeA2sylXqTdy1
vZvfHoeIPJ7lhMKk9K9Z9ySPdihsWmmls0kTSNlJ+h+E8DEYAJWQt4PvM4pdQ4F2YXfCIn8f2ZeR
en7QIj+pcR96A97TLPYr1ZfVIL16IfmmmA3v9hxPgSUangrR9bRp6cagF0QG9JbXznBdReonSuvi
eyoheUDFV4AI3ZAyLYTnqvVV4SFWOcZ7U0GwlZF9G/DMtylC41x2jOr5pmwAARv4wnf4FeQcj2P8
CiYcfzlydNZTJDEtrJf7GQSvRNaFEqBAxBOuA8FRnI7VWojQFZK1f+eRlZrdx3u13yh0fCAH4Tpa
j7yhEU8UwKKOLI0wpuNJlz7/6VUV3zSVVeGcSSv032SBoshf+GtV/e32v1RVNj0K6gVcz5h6WPL/
LKu0cOrMOaNMIhj8WVPJRTY4DKvaD78eR9ifh2F8NhZeHL6ZJfFN/06LJ1n/QRVIVf3jfkvSnzY+
gmlUzRjrrW/kMUoCfcrXYYKJfxC3Uf1NAqIjM8/KWAwkQ70UtQNTk4hWZJTyRV6OXpfGDo9jfb8T
giUDPZPKZSRa3s3qnb7LdqVM2VSpHIPojgopoX0TyD3RBmbm1SZIguu504myveUX2LHHFkWVQC1X
QJ5ErMfHUxp+CIjCugg3BKqcKolXUo2YdoZdGAbBaOMWEvW8l/Kl8ShoDyXN4q35qPV3oV+nw7d5
JZ9gAmWYoUbqsqcySl25PbYV9hft7ihXYATdDNdv7bsiAEgApgbFqODzNIahXU5zx4FQIUy82mgO
t4rl+YBAOQITrmPNJsVQuhuvynyOvGffzV2crW8PIcEOWnpnI3Q9SOTFjU3t9KK41JEhsUwuLP+e
v9FfL3SidqrkEpKxFI/fAyjSCeF5ku5K9I/CHVRWnR1qbCGT8HYrcelYSJfGi6yClNCpPuyWwdch
tuqxmAglwrTbwdQJpssWqZE7U/RiqF9G64zyqlVfJWwhrX6Ksfll46FF1gfJVusPQweK9jVjS1Nw
tK8ZQ1YvcvEodYd7lT+l9e2pKPuLimGxmwA/5UT9xJI9kOYxhzrckMppBgiqKLAi/b3JsaWw+K9g
oV6L8hQOt3wxdVwSkKLh6XmIc+V4lZuggEoVKycDiHBLPKDRoDKM8dfonZ1qo1uPIqH16QVW/W1X
KOT+yVUY64yl6QRxSVkW41G1TL6rLkdyEjcd7bQyicJeJ82FZjFRdrlVNNv0Ptj/5NpmMb+jWoDJ
R840D8T+S21Dt8Rf+L22/eX2f9Q2oP6SqipM+/7XM/iztkn/UuhQf26m+aY/y5sMnYLJowT9gY34
74sOOJWkIku8qCxlrL9V3iBH/qVr/O2+z77nX7vG8GbWoRKBk25J84Zecpd8mr+Wzy/CIfvOe+nu
mx5dTpw/dZ81YKiX61ELj2Y5LCQIed/N85K5GvKNzrQBDViBcYi3WtArez4T43gktbAwjtd8NfSQ
XzwBDwIQPerJTlgnqGAOSbJvVS95F9aY50xSLxFRu4K4ydNT8fGZ2iZBHQLpZVcnhmERwoOA1XJQ
Qlx2/Udzi20m5uojcTdjv2LyjwM3rc61thQr+/6WHcJvLXsKv5uNdWFpL8nooBfZS/hdPEK5yCCk
Bd3H6HGSustv4j0+6tLoTeuZ3Ef6y0Pu5z5/m0MduJyZjElkGhPQBUpepoOxDdgHhs9od/D1mJp7
DbxGFMk/YtXBuDu9rXqdY3qmJy5Vu7Izpk+J3wXAgd1xme+aTbtslyr8x3Cr7YeL9DFcjH0BT1E4
lRsTJhKAJ4dTPiNKxY38biN/z/8+c8ZEO3lLMnDJWVAEphc+0Bg9mw/6Q7hVwdDID+lmXFEfo8oe
Lve34lF9AB1E/CTzwzs2S/gJaE/lVYHOXHI4FzQvheCnkms9GyisN/UDqEueelYti9lkNdnwM1iD
ECRvA9DkvxCZglGLiSWWJdDYYCWmyL5Cnuy86yMK1g90SHAkNA/5zzXQMv8qONW+QkQP9MlJrjbG
RVxrRA4xRyT+xANn58hwI2CrI0KFMc6PG90ej1cHuRM5Kr83jBjQuGHnmn+f6Ve9qy/O819ghOGw
F3PUxcfMGWPua888sTpaFH71UUVAdG3zXTwLAXEWC34+1y/k7sahXc88LPgOC9njGeMrr91rvsQ4
W38gVXKjzyjnELGcGDROrvLd3gPZvZ7Qw3IrfET9uYV6TSPKV7Toz4C1XmrGASSvuTewIeYOmAoI
x/AJbqO8Uw75e9xKdMRe03id21jbBILhbBe92pL+mTa+pJGE+1iSVicBZWHLLX+RiuGUi3OzOL/Q
qXvzrEWFHd2hE2udHZaABQ8HOZMREBMHHEvnfwJvTIBCM5bOAdIMVhT3k/PULz5D+7N2Uvs0LhLn
LVssV7BZFqC4MBFif8TXKj8weNllwbiiT14JLiz9lnwCba+dsNg8xI/lRvBnR6xyiR/V1fxWhV65
sAKTGwt+6WTe1S236XZ2DqjQ/0cfoNYPDw9eLIJz+MSYr+vODbcCsKb6dMUyFT3fwetNQuZb59IF
cv2Yna7YM9tdoPCWa1alsOqbTaIjAYke8i04G5vAYjsGZgqohI+lbHPIcUve+/3qxjMADg0hp+5J
RBBXdszKYDZhmcA6kyVtPb9AbmEjwLjBR/TOeD51mM+5qQuKxmEFwLKUHESP3OBAXN52ZTBjIcVl
5lZevg2DBNgjeA90kvO64N+/AHR7V+b/4So9kK6w1gBISj7fcXXfth4TfUSAjZ9vBz89UY6cGcGK
PtO5viIAsedHMWzMLUmDQYXfScGJjIrbVj7w3N6eozc4ZC2AlMMV4+ADrnOswIND5lUCy1LaJAJC
8T3WgtsWmAMsynUCk5JkZQwHEiSr7Q2QOPMxJ/e+uvX8kDPYpdHSHc4p0Ulf0ll5Z6MB1kbzefC2
/NSdYEGQ7BwZCFl4Ggx/3A4nSXDqyumhPkzxU3F9lTPf6Gw5vjGxY7qwLEC+oV9RF8VHi74lDbLr
RmMbcO33/bSwAJcZvhU5UoyMdht/tg/tFJTqh2QEpLUvBfSY6p0kDNiHanO8o1FBm7g0RKA27x36
2cdynZ4PIEfnlYX8OO3wDGhL6RXZIYSfEXcBbxbWNgmCTgx3qmMsv3SYkixc0AcV79khJzJreJ9V
Oob/TqjCJDgDzjQETYzrfvz6Atzd7EcyW1g0LJJPW/nGFDnTP6FFXrfCksQz+LGKoJE6naCz4Znc
N+tmJZAE8NIN7FJYvLceCiox8jDxXU1f40K7sfSH+V6g/kIhH205LKjqgX+r1+U7fyCo6jD1ByyN
WrdsSMFzp8IfpKco4kPo6gHLfFZfhxjirwobxzSXhRnwGjSCvpgbQvA6CjoAbPy8n3FNb24rxWfW
or8yQ4nwrd+OqHRw+jBXeW0poq9YVOpT9BAe4vuaw8WNHO3QnrdIZym0oWlaNtEN23FYL5FPW8NC
/ewyl+Rji6O9wliJnlzIUrsL3+oe/nNxX1za8pP+tZl2GRCSNCA5/VYeJvHmlGUKcwMvnnDWDQD5
uHTXdaTaUrTpEJoy3LgPuRtyJErNiEcOunf8MjOdAQE7epZuo4hLIBBmMsizSJSBKXhlJdhhhkce
n0vr8fpzEThOi1fkoYt3PAM8WBZu1eL1cnn/9zt+/gB3a2FnAr7XD/Wa1D7eIyQ9eJFX+wZ+SODB
buq8P85X3wScx8QQjGzSb+skhwfFPBJomrNCB3XHZESvpPWQyJyjogtS5IDiPYOakWUj2I584aN9
hoBPPb1XNgUMyW5DDbB2bOfQ3XE6iHhBUI6/qC/hp3oIHyEe28pR2UlHtnJECaAXa194hHHs3gq7
PyisQou1tlMD7vUjbGlcnMU774xjS074Ofoq38vzj7cToajFe3FmcHT+Cjfpe3YGIfDOqVQkHYwR
1Iv8KR2h9z22L8Kb9Eqa+EbcK1sQy1vpwXhlTMN6V/RQGlqvTK5XnIL2+cba6nt9jyXqFD0icRsv
Qxqw4JXGJV/8h/A0SF4qLE11mTzmAV5tlrPcvJ6/UixGtCY4mj3hKYJhzYXjKftOczJkcmLA87Te
5aGnYQKFxHKVeAkwuFn7atA2RVMtB0pNpHGhlpSLxJW8AZI1eLy3MmoFta8gKDw8oSL/GC/Gg/Eg
KKfwhiBjced6gw+YDSIKRh3tB7qRoMWTlbqGPbSjqyERHINiyRbzyBwtKmxupOCWhrwV9AGuckf4
ZjM5bnZYsN8EL/mMcPFeZre8YrdB6pOsQlL4C388x+s+UDDBfnQL4hsO8ek671+8K7EUlHAyzjmx
Q0o2Zz8ZM06+hpoHzcfPVhXeDYosy6wKIlaMdGEACWmG6Unsmf1J1uzq6uhsFJBHc5mLXM3OdukS
+50/rhhm+v2SrLtPutfxR7sIjpC/HnJ3bk7nyX5NAqHls3eyWd/upTd58U1l4LXZdC5UZTe1nTt8
7wqggEF4MLJyL3rpjqmvuvid7MYh8sAeV9amXUen0bcOvV9jf8Zt50BhdipMzdiU3chFoUq3CEJ2
Oa3yQHQxTvj6MX9Htu3XpNOpPs2cxwwAv1ZBTu/IbUP6RJmfM/K9rQCXEf+M0d+N7M5rnoQXBpFY
dW0GEPYYdF7qR4dwvzC8dmN+9JTiz/uhwtpN2sc6XEZQEhRsYaA2ljX9TukZB9YqLrxsl2QQO/m+
Ezqe0gPSruHGRi4TSHSW3UomU6Sxpy1BgnZPY2R9qsfqbDjRviciuIKYoONTr/BxVJuR70hChOsj
H4KC0AE0GM+iPz/dylJfz88NPrwNKk678wlHB90KCtUlz5g7xRtvqW9QexKdiXqMrnrgjSfyjPa0
vPHzDK6/ze3U4g3mgdcCM9DgIUSeylNH32sS8lxjvPQhNdm4JaYlEkhc+EQWOXwW/cT8KvWXgQ2k
mHBS4yOXJiuTFODZE7pqnXSlntHgRzZBicvGyx2b9ZiNVIwceZ9seOeG7zx379WqeWqe0hVkqDUB
iPwijxCB1DeOk31/4aNdcQEz7uOqISqy9LLyGA9w1Y7TwLuCDoRHRW2nsZdWM8SCR8+LaG1u6+fM
i1fj+o07RENPmqJbbQyIBlea7P7cr+/vM96CdJEb0+w33AxcJ277bHU7wKZur1vCO9BMleUbq9Zb
nUFXc0zxmAFZ5kU1F+kIbsp6mNTpol136t1WMqiE+rm0QxljLVTw4vUfPQMhHGJmGM3xhqrIEPa/
zUBItfjLDOTPt/9jBgJajUEFfEyCi+eJBdOMP+a74r/MeejL7OU/bfElRSe9EPeZiifg54QX8ajM
rMZAHgrG/W9q+mXrP0xAfr3nPzxmv2g9u7sm9bV5K/wuGt4SthKNmL1EcePX6llFrl8f+/pVy4OI
7Vht2jp5tXDA7346uUQy0cBC8JsmjjPGaWiLR2zN99pFxngtGyK6X9sxdFn3Rn3j9cyFe1pX2L0Z
lEG90/atQbNPCJTSeHLeo5hExamA42Vz11oHTu6m8RhvKuEA7qfaNuBB0uvwZeHMEh8spsPJanxt
ceZSjSf18TpfSrqzxjWdELJa5IgtP6vIdlzBVryxZt1sK4wZYweZ/eTpD+z4n/WVthFP942wLd+g
eW8Ghau4sOYwYFgHuQBvPudx9cIXgvcJCs8UXU/5sBuBTzMegsQmTpd7ZXDgrj2DvbsG6bCisA74
I8CFy4gusRtziRzSKsD/PBqH3mPwqxR+gFtMxwXVXQfo6MOpvd+XZSV938g36OBDO9Fj9iZ9h5f6
2J5up3pOCyifoDrKBDH1uJRO8TJeAaZZTgPp7YCRxvEMi0QmJvoez3RvRGfKc+8UcDuxtqsXDFuF
8zbRIzamk5f8eAEevmEn86ZpkLkyDYkRDImWePfOcKo8/B6qitnLU+70yldusOSTPwjo0cT2K16+
4WgATmJyZS5sCM3ocCFFfT58f0cOlGf/tGKIsUsXT1Rycaa5ulPGkuC2j1LkpqVnOQLvGw4Bshe9
a85zSJdNe1wgu7vdnBrqHRouTPZcxtPZc28q6PT7Z1LZmZ8wXFD6AIeuAc1F34LTVH7cYOw/LfWQ
GuQGj4EomBjcFx3TuvjE5J8IBpAleofVep+udZHAd9BPDVedG2K95qF+7YevGYfc6UhGXF08GtHp
Rh6MuQnRHyCX1YI2XnSv2bDLiieGyyQ4L4GI2WJ6uWorPX5sk2rRtD5fsU7UMPnzrD0wHyRYUVjr
/pNrLGIkAz8UiUDIpWRq2n+psfw9ivDvc+a/3P6PGiv/SyYn3sQBpcKt4xT9s8bK/4KbISMw0H5U
31lu+sucWQXJwX4Lxemstv9ZZH/kXlqMoBlS02MyN/4b4gT5Pxl1f33o80T71zHzZCnDvZh4S1T6
bdd344eBVJLHsq86gs8rdaPWBvzWkkGPQolFsMdwuR0YOwmMHeLuUYphyeBRJ3I95pM05SJSHJNo
xencQLTR5cSRknyZjeTigJzLKXBlS5iiMdpNUXlzTMkVnvJNSzETGcVKans+QIUf3wcoAFiLanp3
VXa0Jl4PKrEQNSYniVYNG0qCoSeW3oYqfM57gK6N2j1ribqvBySwGuZG8ApJXziljsOrk+TAasDQ
wotAH+bWmKLCetyLjbZqY2MDx/LcjEqyNguBQU2pT+E+hqalTfH6qljrKD4iwfcMCkQuSk+9Fa/M
4rYtpHIj1dY6bB+jRLTbujo1XUXQC+GziNuRUWVjF4i3ztVogsZbiv2Schh3WGBNP5RhN0XsqYTO
u5EqNsmKC/IguEsy+zJpK8Hfut/PTd1y/iC5Qa1Pmvg0Upm0oXBGvut0TwMxZlZx5ZDcXZ0yrh5V
yCgxu8xerghtByRXA64HzttOGBFS5smUf6umf6ReFmTOhQhuQa0JKR3fPcgZxqaM09LuZLFRTQdx
2aB0mBoT3SuH/Og03MvH9JZw6hmkZUz0dGzED5WK4qKPU0Y1HJyzAd1Xu5i4/zdUI6KIbrhLl62a
HySWY9os3oDsJ0xRYCpABO6dk5g3v7vlByHi6jOhcckjUkpwDMudtszu7VqdtL3cZORCXF+iOvLi
FLV9fevgjw5o2yIiCYXiWE+nKWHbiWcL5CKu1g7Fm4kaOVMN0uvRa7TQUiQJwVtjSadbe9/d2nH9
Yz0n93Y55sQU0SFbZea3SetPmUCgUor0rkFGDJlvuh3a2zX4f2OlN2OdAFq5tizxWr1lWCSaKKrH
Yp8Jjd/ncL6iVajGjLJUN87RTeO/ykLrrOeSV8XB1GafN2XwrCzeyiV8fXDPNXxr1owBa/btrTlL
een+kyvzLM6SWNej9KeC/vcNIA5UmsjfK/Nfbv+zMos4kqj4pHTP/qTfKvP8szTVYp+nGlTt3yoz
/HmZ+wRw+Lful8KMj5U7+v/lZH+jMPNzKLy/q8Z+u+fq3B3/0v22eT6GktY2/njtyEXS4+d03LUV
zMV0UzWbLnuLr+1y9MrEI+OTydBMB9rfs3WXKSuZpaH4lDTlpuh3TfQ6o3AMjbnApbFYNXAkBS4g
hEGhFMv501Zaja+oDZ1M6+YkmY7fxP2qtHnTElvOh1Qy9bBON5UldXFR81OsVoFWRrTKo4AHfphp
NrEwHG4s4e2jKbk3zJ+aflFv7bJXF0Lygs09q8999CX9GIvN0HhgNtXuukt2vbxCkmTf4QvNWbbD
ut7j0WVFB2DUnTck8tuwuRLAuKg0V6qdcckYHJk6bS9T8DmfIwOytpSXGuvBd5Dnp5jRK9uB6cxU
R0M2xA6CmsOBlpkRfzIXhFMPZuBFuNze8L1K1qJTl/Mqon6s705wXbZHgyzkhbAXV+ZW9AbGFcub
sSCD5xDDXEQIqgWc1nl6WI7034BA4fCxuKj3Ga1qMDgXKWgc3Sse2ShurLVsl0HnKIGyGFyaRocz
QLW6s8kdeITQVIlsYe3nCNw10q1woDmgDlHsSWvraleEm5Vrdh8zcKhk2wg7dWBdSZLkEEQYD4oA
NQsRJS6h04xV2yMeB6wNnT+Hxt2OHETA9Fuuss7ZpER+fIhf5Ofr+kpmVvQFEnbRJ3yn8QlgwjOg
TgGIodds5NUIbmaD/kNl85p7iRdJmFP/HbqWg2FY6jbkVPtrsFnrRQ/SEbcyWmfke1jL3GglB7wa
2cE0ni0mqWrEwm9atjg/hORdFL8sWX9KrXEZhxxyVE8wUVkbuHmTKJ/dI2Ztvardor3OHYXkw9K7
4uGWLZKo8rVeoE0zSBWFspgTKFXAp42yZivnT9cruz7V3I6POex+jcUaYyfzDodOpS8x5F09PAPE
iACFubX1krN3londDmKJ1HpZWIbC1vhOW/atsPhypL0aibAwM1vguVODJwu6Ec2LZ8mzWjiymYTS
xcu38IRQZg7YJZ67QLWHfjJT+MnWQVQvMZIeFMsjC/brlK1l8sYZXuZs5kfaE3+SFnLfej05YoTF
sYXVWshGYbj5J5d+C1INVGdLhe+Oa+C/NuUyiuI/l/6/3P6P0j8PPmid4eaImBiYf/xsyhl8zFcE
/p9/0+Z/07ZJhIlwHZIVxhyzgO1XbRs/n0AUU/lf5s7fqP14M/+Kz/nlvs938vfiP2pRIiiA0P3i
w3xIdiYLyOdxFT0nz80HBRjBregWF8tX9t0lmysA7ib1Ba6IdFRI5JlzgIb6VLM3ogfddecbFBKC
j7xi34Pm6HfJmsjFx/ix2PDJ3rNkddH6b5SDcphAmuM2h9J5AEfsAwte1kQ+TvlWIfdiS18kvLcP
BjUoJBmq3kwXHWFDcwHGc0jOscftVXggX+27TqImMWo7cHOEC+oeJXgJY4X95RzUl5PviDx/EbuT
H624d6sJLBx8kB+LXgkdxVzX6g2p7K6xby71RX8aj9ezdFBzyFXe9GJsINdAo+vtaBc/XneKOzjz
r2SXPlp7E7FFQh69tFe3bMiZu7ygiW6AFbzzTdiC9yuZb83DdyV3Fo0Q+gUehoGDRg7gfWG4TUA/
KXHp/ZBX1olKKF3qjeIaruYzC+KKOj7Rr68pJK/pfmJvDGrnKaXGVmyRC1dbE064ax41t302OW1z
2HiY5ShAg2Z8XvgUPhWbftW4hE46+Xp6QS6dgOhSFsRasfXds9ZiUkGnj1veC20sz6zl+1X+/MyB
42NOYWLdh8aOBSXuuDJIWe9CsCnW0Q56tupppKNhaKv3jKP6cSWViEnsvHW4HiJobkLKmG0C2x6c
8Bk+TizY9d1uiLXWNywYTWHxCBNb/+rCBRelmvU8RhrTQ+fTPlcrOoH0g2DonmI/sCl27hNXvWLf
3e0sdEZU2mzSiZT8kp/GwZFhuMqObjhcWxt9L92kRcoFwQS02m3H+KSTZgNPuT8nEo090moQaRAS
h4eQ9sA8hMK52dThU/sm3JhxrLpxI6eHeUvUL7Jxc8WgQoytsZfzs66jIcJvq9vKuv+aEvcaq46g
YAF5SAjsvHEVSCr3bjo1cdPJsQ93orR9VRr/xicljy/TRfkwdXTVGE7C7UjKLkkFAE7wmt9tDTYi
G49ugeEZ8aTQkG/f8/IpZLt7ORJx4+FmuqH0JFane/uVqo5OjgPybz6tQxtoAhKS8IjoGf22SbQ4
csfp1UgxCJp+Ey8rnY8OoCGvHZdWvYolVyHTVGkccKqo6K+hHdcOwig946zEHkv0cwwChK/qJI7y
ojEzrF1yNYcBoGXuZndHpAVKlpr4iWzhEXalZHqGBKFpe+0DjfyENvqS4+xSQUMJff0xQiOEZxyD
npmt9OHJ/BZxNXWYImlBgATiB7h0iWMhhr1vyfcpSqykMfREDdVnszAa0iaeQrrVqi1tbdgUpmtc
LwkrFetRZBE1+FWhLRscS4BDpNcDWu8PIiy3xiumbNztvZs9d/WiHpcZS2nVRcIe1Rz2F+kzncB8
mGQku+g/cEzd1aOxLb6z7/jZeBWeaDGf2o/p4f5x56C/ioLqEmfAj9pL/Kx41nZahSfNu2286HG8
dN+cSTdnaUXyJpqr8CDgBU9wOBr+FVGPFxZ7IydfmIRBTPnX2ud7QikRPc8CtF27Hmt5BGPuFD6m
vRtX+tLivXG+b6+ISCS/oiig7FhR1eZfrx36I/U8E7jKVUTl1l9vKj5F9tdEBtr9l8D2Y4WhNP4w
fPEVsctcJErC09Z8RQQdboYPRBZ8YdZ/UD5KehXTlsynZBcfwHbuzFV5gG64aQ4qIjhlAQAxgNpf
qGz7Op2QOaNyW+qynG/KxFp33GnWu5BCqlRoF/GwByHScSIeLIYGi0gjazNgjDs6yZfUPQlFth2l
IjhbAKp4vkodjkomu5mJXvBdLOiMjftxYlg0HTg45wCO5Ss0r1KxY7irtbjNiYkfAfEonYH1c4e3
uOOfYhLpa17m/HtYXdPNpu/XsoFFFD9qDYoSZIBAaCHQ4PO80qLbikn86Z6s1iF8cfiy02W61N/l
NerDZfp6Y7WVK07dOV1S1kTSchWYPPU1xr025HPswqgjl6pwXjglG6swsrXS3PT1pr6nlxsrdCbE
4vcURZ+0beHEYoqlluC2rLEddViuU8FFgqO6KSG727kOm69g7CLwjq/4+EVMX+vig1iFH1EKIqq7
WYhX7iYWeBM73OxhnPOOAGotI80/cUqKrjZz4v4c7pKzvgS1MnebpBOsvrWA6JfqLJ6L1+FLXxNh
DQYOCDbhRuIazOMV4ipKsmLmu94ku+rca7VUzyPp1waqwMyDvmwbJ7RxREBc3cxjZk62Jkh7o1qQ
6QfbvV8bB8I47+diZkfiTGKjeqxcRulrwhPNXX4nxcmOTjmbawY3exDaK3pcYXiU8G8Mdnhmq7xB
ITc+DF7/fn+nmWWpLATq2XieXjHp7uNlaQ9b1CbZm8LGMnI/NYe6l8vHxqs9BlTtQuM+xkEaWPvk
mDP4f00ureWayYtVvjH0io3DAEiDyxU99it5m7K50uDerG9rg3TFKn6BPLtW1xofJzBxPiuOvF6V
ALvLgGt8YWu0HxhdooWCfQU/swDbVzySlKbZ9xUIi+UsYsfqFKCIg2vtYiAKMMEQEjiv2Ku19qIT
/9g46ZajAuhNV3NImlR3xUfpqFv9NQusD9ZBq3lRzZHDQyfj1Jt8wVae+1c+5TwJloNK0eGYNwe3
Ixl1228our51yXc5Jqf7Ugkg5Lnxin35x82/n9Vd7fZ2c1G9apnOOR6slkPO+cAP/4e7M1tu20q7
9hWhC/NwSgLgTIqkRA0nKEuWMM8zrv574Pz+LduppHyaSndXEjcligI29l7vWs/CaMqkaMuJbhlj
fNGoEh/cYN8ChttHG1i+Ft6AhneZHNrXeod1b9PN5sATF4NNRawjXgRXXPVLwa13lI0iv62ptF3N
1wn0tA3NiAx9b9oKz77owleFLkqwyDb2FBxd8B5evnWQCs/jLnjn9VP8NQbii9GfLWCCL848dG/F
k8CucTpVNrfUzqDJ27IlVAB/kcMJF/Y1H05y8E+WQOpnYW2tD+TB5sjZyvhCHAxnALEpN7wKz5g3
mSThulBtsb1rJ2KZl+C9pGqVxFMmEd60zSOXwGOCsik7PbVgUBL31CuQfOt3wRaPyLK6yPtsmzn9
FYRiedWBSGUOexWn3otPCkaXe+vw+PxQbbv34mDdQSvCJsp7m3933KUZgHJaIBswgO7E398PTgzt
Fk8ERChhGa6SnXhlNY1u5qm815bGl+7SX9W9jqtB2+aBk3wR3YYWgBx45LDC3LHD8iAuvIuwibZt
/kR7LGgTapofGF9+mSGTHeRWyy7saO8dpjf53C7TnXiUDx05EirdsW0wqIeO5VL8NpeQM6E6Rhuo
JQ4Y9efwMQXgv+YDYPCF8QD2fbQzMXOM6+zdoqCKznV+4RiI+VBkm0X1mw0icnIXZRJj8dfpGbfp
OuSa+HIN1umdivEC64W5CLlUG+xyC6lfMOhqoxNpXJFmqqNxF+Fpxc+JBiHSdz8k+66+D1gdq426
1d7SW/eknoP9eNburfv8scecgSONDZIAiz4zHY8YtX8tHkKcEsWZzrZQW6Nlh73bY6heF4fkoX2E
7Uf8j4XxmP6n+ScW4CeDgyiSpUrW4J+Pxd8mTj8ror+9/sexWDUtkg0aI6m/CpE++QFAQvHvvkX6
f0p8Sf/DPqCrlskgCz6KgYz6PfEl/c+ggQ3yCU6Bb8yoPxpV/U3i6+d3Ph+aPymi+mgWYlbNqjwg
v2zTixwdloyc/OQKEmJF9HE9eYtp3680cpwQuZeHQ0Tj5qvLHvXaFy7lmfQBwoN1PRe2BUJWcspc
RDAKhHKnzmDwnSIKKIoVlTmLEXWPeDh7asz5xgl2NJH+OVKQWCcYPXQzvVbmaohdJrx4a+gAhaDx
XAgnI3nhgDH6T21Wntivk48dsMgaWL/US68Ou0BGiFTW/IYBlH+IbJbDwHPlYdv7AgiNQ5hqLhDU
RHuBdg0lteO/cigvR+joaRa7WcVtzS5FXcgodpii+ftoN6wldm2hvENqVaZmqw7xxe/o+Ohhxof7
IIrcCrydIfNAc7V8XXLcTg/hQAvTVnWwPifnVnzqAHljm35j020L+ExnsDoeOEJT7y3HkIVUfA18
RCzNn7bhPTE5tqPecFX0XQ2FvsK81mubkAdwsamGdcMMDzVTXxXJKkvvauO0LdKKjY8dBi+cFRIs
oSfjXZlWYrHJcSOgflmOol2v6g6gv+FvKjYoWfmFfR5D6mmbEf7vDrig3OmhDxbtdToIMPKJQpg7
+px5zrPFWVJmkszGQ/5In3PPVwms3toH39XNf1KMG59P9dKteKCDi2c7KNsNxfHhLqX+e1SBNqir
uB43hvV1RLnLA4yrPR/GuZYeo1xZ6yKtW96RCsDhLGD/e4hfx4s8vBr4qsUX8dyjGNT6k3mm//Xa
PPVbWqGUMnHM+APyscUjkLTiXCiNnxIVeHBRCKMVG6aHQD/KdFbRkQPX4QyD6wnwjlNumHYCTn9o
lvhZ8IGsg9V/WRlkNMKsmXmLrKvKvw2FROk3kMBvr/++BM7TdRXT019T92+FF98tUUzyDdqHLb7f
N5AAC92PcT2rpqgCRwV1x3jop3E9irJsmpoEAe8bGu9PlMGZkfD7VOjHj67ynT6vgXmdSMkwTaRQ
au0YUBgpznoVwIwKQEDYCQ9KTM8YMciLVNLtXU1Df8irbtu3GVgMvKpjwyBAOnRDumRC7qZNPXPL
cJFQcsCxA7Djs6DrThfErmFiZqK8S5UT/HoPvcaSce61/C6vSJ9lEbS9THL6MOb8xHnYylfVZNGa
CMQgXTdy+q7Ra5MkX6Ia8zS7l4INYZvK8JQmp4awrRW9voyrzsPkKozpsc+0ZKmFWb5LtQhTgTft
iij5Ug3xR6s07aIs4qMkocNh0Qo4qbZD7EwTnRHCIZsEfp7R5+AcnS2vOQ65sQoZ9Ist39ws2n1Q
5gerVd+yPl/VctW/KrFCC1kjM02mCxezQNdis0nkU9E2t8aqsDl60cGXvoRQGQJuPwvTQYo8l3fs
6gxIyJpkJxS4ySAHEipIRqxTkQby0wgxh2Xb1nAkSONURruJIA2nQg/Zt0ksxWGgaQ+jojx5kLU7
Synd//a9LIl0e+s694c0O2v+0Xoza/U/b2dM7u+fXv/pXrZk4uuy/I3mNjsVP9/LkH/gFM0hzm9j
3B/3ssjcCVabSJ/kPBz4sZ+h10bhe5lA2L4lPP8IUkR/+d/cy5/euvmL9caapMQz04p7eXe6t6hu
cMsD8NUYpmQOHZbzSlcBlYwEpqvb4ioOZynf4B/QgA9hR18Pr0L3Mb3m7wxwy95Jzxao8K1VPEnN
vcp5tx2omnXFhImfcp+WZNiwFgeOJN+Gdub9Kk/Mw9BtiU+KN0itt0x6BFM43Beh3WzEhCRTApEe
MTh8UdBPByeqTkAu3woFDdClm5Z/znF5H8uZlhF12xFYptTwRdt9k0Lssj3LXBR3xdcSlHsuvZQj
8SBAhnGGzZiEgcWt+AKhjehAUG7c/lheTgYET947D0VELN+yK8WpLaerV5a4J91upltC+Sm7O/Yi
7H8My9XiZeYGBhUnzMbd/FxIl5IYDFg5bQ1PqOfIXt3M0SCbteb/xoeaWOcyOabpTTO3onzolW1H
tW2L2JPEdMMyIVzGTwkVGjSYQStJdgPxiEK3fYYGzcZ02Xno9cojBo4HEBZIwHZAeOgGO7KWFgNE
9WMSHA33ugdrFCwR6gjWINK45vCoRBuZdKdPYm90ad4NvpDuD25g7amnrMHTh4/RDTqL6DvKcBqi
rTJeBhxKvq1y9NLSXb5BPGXVH0rKWJxaZQVZVrRlMb6QpG0yOoaxjFCQkenYpgELzXmzbtSBbGIP
5voDRknleShOBIitelN4r9gHUbYbOm6PprieyHnyu5EJgkHxfYCOTxDMrN5acd1A/b0nN4OMryR7
o3Gy0FElJNnB1m8BiJm2fTPZiElHEcs3+UZzJzrlhPlluoxyd9IDOPCblGzsVGI0yAk5hSBfxqa+
eAUJre6W1ceQYQONjiKYZ8OWC0rhpNlpuZJhdzWgV750xnjzrermJdItGdcCujf6SLBih5gPH+iR
tefQXNqs8tThhICaXpZv+DMJ2EJWaeF0TygvE5NpBgJM7m3vIbAueNDolOCiV0fKyulXcMLuYfKd
AGMCjTiAQnk4IQRYkBNVt42244ULfV2LC0uTeMSAyJ8NsFW8IjdL3Yp+iUhxzI4DedeeSkwBB/9N
0JezIbVdRytYLAUtFJFt3c9OAvbsi9JJy9mntsgf0ao4a+fhfSdfC8kVrIv/2LUcFxagQb31HK9Q
+vvgoGzUFzBBVuyWsB4vOvjBhzw6YROJX5FcYCozpzpX492IoQDA0Hx1b7zBTffJTawd7xRxGyy7
W0g+V12q4rGaeCfJIgfd2qbLgvMKLgSA0wvU4Syzk4v1rXieGfWi7GD/0fJGRzy+toVE9lS5GdFf
1YUMw3vbNFYRYuy1E7fRY5VuomgZBEurebASLFuu/o0NlvIJ3ZOe0ij/mctCr1PF8OBVyZ2+4FhF
Sc7beFeKO0NZTaAu54hb+qQhuIpbdTGedFKE2Vq4BWzMbf1e3ZC7QlMQKT9at5ikRfRcTF+dt+vj
V9olTJvYXjsQS1sF2krBzMu/uyNaGEiOIj4UXGodkpiWrnEbPgrVRwTHlZAJkvEiEpR9RCFdpVp2
0GYPosqovm7u4nbiqFickrlTl50+ZsaFoZrgcijLaxcZF3LuVdOSzQOHtjwl9y5RPyE0/+1N/Myr
YY6uqTMw8N+cXfO4/ZcH/6+v//7gl/6HkVdlVj9DD3VAsT8e/KgVWAkkXF/4ff+qjP/x4Oe9iMDA
wBPOXt2fxvsigQbdxMf7/8CFf7CJ1/5mD//5nRt8o897+ETVw1qJpoqTsjg+VXxrCExeJ79JdY8E
218TExP4a9/WzV7zmDhnMK3qfEOz41WqVBysarfyJJTVHm1QZPupZTxIIqVQyXH6915JEVjVBCe5
MnXC9LdCHkrXwIlee6yCXp/D+ZQGoFY8q9SQrEBFeY2J3T8mRN+zdEkvqZ572EZXxeQTc0vI0Joj
dTHG0YyjuziUsO+T95W6+ik1iuageiJ3ZNfqH1JZ7qaExdwPh+1/fFurmRY6Gk2N/5bakbT5avvl
6ubG+On1369udqGygv8EB8vvlGJJ0aBx4mgx5mMo99Snq5saDkqj2Ct/8zv+tK1lTysZUEL5njqK
4h9c3ZL4N5f357c+H4Y/X95NVPltr7C5yOsBKUMPBsCJfc0+UazZqQVYLwIYFuXZ1NkejOFexwfg
V/GtHZJ1ougEy3XzJZyB4rDyxEp80syIzDGwE3CXeRm4Jvg0jUgzZ8ddEMpsMVtQcV3yGvZRfdZk
c3oSMixho0d41eMJ2PTyLQ23WMOXuoatMZNkknyeuCxpgGyYQloi1UUl+Yt8kJ80y9+ooXISJ2+V
1f1VKZDhMvKIYzkXH7DTYnuY504sJLbYm6uw6VcCPm6DUoNQQsqvqGAV8/Qs6/eWjD0SJ0ZhAVlP
R9vXmEB2nCN92O9iNS4a9uJekmxKoV3JkOSgI+0HicEETeL5sqBPSm8YA+cC3uNbx2ak7YTHAfsm
Lmu7xN4oxPpByNi8dekxbnhc6v02abqVKTyDEoJJmvM098JtaMEetQQ7F0i1N5ozyGHEQTuUv/y3
71JdpLmGs6Ahgy3758OnJnGE/PUu/eX1n+5SyTRV7tA5w8bf/ngGcQMboG5/sCp/3KMyHTYS4hQC
P/2tHAi/S+noUjovgHCkgjn6w3o2CJh/c/T89MZ/lZGmSZmisawx/WKHUZyOCFyCu7ZXfKcDTzhJ
LU0IBZKlHVrWVx+zUEiBDY+hol0nVZ2xf7ezjq10dzWIScshjQs6VSEz3GevmPiXkjlbUOT+s0L4
bERtlmd2alZBeoWKb963r+MtpKU8ae1Kzt3YUPZ5BumhB3JYODgozU3ur8WEZDuGL2l6U9VrnTvk
9wdHr7aJOrdYzRyJQ96ZdlvyB+YhF6Bk0sfJUUgNaYwjS9sfEM1zPMg12Y1iZN6aVfSUDJhBb574
hop8Em1jckoCXVZK3X3ngT+4hzJmQEGb8Dvli+loRAeh3JllumzIt7Gi0E6CPvRWi/4hwMFJC00b
gFcz+WQunfVcefYmWVi3bbspjnMrd0h7Nq2La0F0rAd13hJu+3Clphm68069K47F4gFX2iZkEJvv
TT665QfT2jsWOWBFX7Ol+tgAW3MGSDzhPNK3e53JbbIad9Sup7a0BbCebjT6uYjzVpldg/oeHsjl
gGaCPyPwJSKn2rb3nJmO1HAykpd3JZmMBZP3/I6GS7tdC9Q1Qvy8e+bHIBNOXQZGghXhQJfOzlmT
hkH8wTzQ7eIF0XFKuubENtKhuBND1/SWMRWXuotaDQVmSWn3qll5BK4b8ERoX9sStjIjycZhnsq0
2eIPzZ23YwhJq89A0c1+/oxixZntAxUJPYy76hvHZxrE4VzoG+xIxjrcenfNmo06y3FASXy8jzfR
kbpyhbceOWuOKRR0gyfCSMT5l7VUfZpuyg1ggOYvEegoLMIqACLJXJA659RDj99ifJwj2Q0h7TO/
CxFfgUxgnnFRD9qHhPjCmjt4g8XDaA+pzdkddD666TZ9ngvsC/qQ6KXgLZfkzzliLpgwEyfvXbXZ
lrSfw+LjDfJlKPHciMfOf4+rxxlKFFJUuFDwybf45TMaNSX3nM02eh8/fd8t/NrWwfXZVmNiRiiK
japf5Owpw4HXz+WbEGpeyMA2zL+RWxb6W2qRzYbpLuPnz/H1CyK/CDl1dMBFbfnK128X/+Ul35Jm
Ay9KvcazXv3nY4ds6L/NDn57/fclH6QcMEyFpDaxvZ8gxNL/FHZkmIZlnjN/hQB/rPnkWhie/g0w
kzi1pIMl/v8v+5N9GV7k39b8z+9cm89Tn/dl6eCbnq52xXoIxOVEFaOrh9Bxyg1bMUt7G62jcAK0
MyNgCOwxVU2fvOjRKOiwAQeHf6zK3clgOAc8Eb4rtpquW/Rf0ksHMk2BX4FTKoNlFfLMsLMWbYkb
xg2hMo54DKR1nCcHUEMbYgrTEeOZRNVwuSD7D2oCoOtqXKcXPIuokZRijjfRoYnMl58rXHEdAYkP
HG8lg0jhCiVNJp1SVjYCHt2LOiU107BLh+cgtLXZrRqZDz5Jh7NJrltNCXBPSxmOF0oVk7YtTs5J
EUNGGAPw0HwvM2ns6+hZ0/1r53+JvSOsyUUMf7jHVvQSyvliUGWQYVRSWspy7pEGvUR5dPKGQhEp
L6pN4/AL/WIDz9DqbImHgO4FDv3xnchHdN9ltkyVqboUWaORsdDuwFdQtphp8BjAPtilvMTFxCBm
URJMGZbENkhcPhgP/rBJ5X7BVm0uxnRMusa/KhfxTjoKjcsRMMpcRFHZWgJuKp5l3x0xFFMetuF1
Pi5YmsE2kDDPxjqBKu3jrXOsnfCqvhMQWWRu5hrrdFuee77ruaXMGqKU6mRywECbZRckmqKuvcZt
+rPuWa+mf18jeFW4uOfGjYamixnBdUoZbzMbD22e0OYN+I6/0jfv6p11nBXLBR0ij8nibm8sdZuf
gqV3/uudyAg4n3BlAtfQaELdq+0+u5txP4Ox0G2m4xft8t7srEu3Bs7CSj+jory5Lq3d1Fxp/T4o
8MHikcdZmjgGncsL/aLxsFRX2Iy6M7ohTnFWyAJleKE9W/bZsr0Lnur2NXmHMReexh0R/i2Sjq3Z
bHQWY3blCu+wlbPW470WDl59TAkuAXHFT02THFUWcPv8VZQugZ3JWzJJEbYpyCZYC4KleaB8JV2B
EoDjJ9MCOLwkWmmrwelWrqNlU5+YEUWd4zF/e/FptgR/Jt5FPFvKmG42HpzNTgYWh06kEeReGOaZ
unNpN/vJqUGTb829t4oaji+HxMMAjlZbH5uvmQTBezvOjjswZk12NoTliCMbi/pGdujVWMnbgAep
dJbbh9zD1t/4tqI4qJpsXApqAqot7nwKVU7UiVTX8WGWc8uF8ppcW3VRanPrHf9crjAMUMACqnYZ
uPyFi4IoliqMz6nFPeWn9+okO7J/JwBQQXYwbeZhUXgWrbVaAt72XR2QbvwlhEOjzCSYbXHGEbCD
SLcqWATCKzbw6GTdsY6wuVAfE+c67x0CgDjYGcF2jdOBrsB1ogP7wlCGp8LAlGfcp4/ipW6wPBu3
qAEmE+6KzB2+zk6GGQwWHpJXgVteNBAnhPyYJPeGLZ3CWxE9dHREAlJvtMv09OThYzMP7daieBva
zM0vjh2ubCzwLCc1pIhn047nhpp1cnoVFvL44sGVxPXMYpWfIvRbwvQqxD0ILzq9WnaSLfM+3OUf
Mb28bbwmUBV/GdxRe+yUNfZoF391Le9ocDHES87eRBQWgVktM5af95ob2wqXI90+TEtpfo2d1Nzn
7MEpFrfibUj3FRYBcZmNtrGUjtWaZuH+VgCeLG/lrTA3CjMif2uQl8uWzXrmLlrxCc4pNSnLTi7B
ifmunNwpV+VknPKbbNgGrkkA3dGyQNa+BK8z0EreSEd9D19XZdub75phV/YPQQIueCvFJzP2twIn
0AQBW6EyMTYyZWFVHZc6K5ParNqa7K9DRyCAqOHU9ua+7rTn0P/iyUASJ8lu6+hoSPcYpakcAzo/
crFZLzHg9ni6U9ixtoatFv0mNnDo2ThBpvUj2pTO9OEp3kis+y804m44UoPnuWlnXCEAfSZs9Ctl
XLIVtAh1h2K0NpvVULm5Am6uWJY1T6ONBSpHUEbwSDq1YjqQKBUTn4/EvBJerCqA85gQEnzN41vT
MvuWKW7W7MikfjdrdkF9DbznLLWQOTi2iHf80pNL6HHg36TWRfgi3jXI2064UVYisLAwslWBW4Ww
+KYm36bsi3iD2J7CCup5Ikzw2nAu9vdsClXX2CaZE6vvMk+Gep+w4iAdsLdbWkrjBoFFAk5b9CKm
G37DFctBPaNGlnhYcvN9AocZRE9B82D4y6lS7UjVdpV+L8cQHgHeC8yC/AdBMZaF4Q7aWbOW7Obx
hQOi1j70Cms6Z55Qqe9xkzMIOHty4Ppc3XtDfjKYaAwDTQHe+r+8n0QYpoR9LsJR2dr9835yltf+
RkL4+fU/9pN0KiKMA9T5Ro74aX49Y4hnWYE8msFU+rPQhy9QVOZKXuoT6XD8SUQwARQzeZB0CoIR
pv9A6NP/LqD86Sf/VcbWtTaTOhXlqYaaQHNdetDr2eqgEoTNccRJKTxgrQ11tlOAbLTsa4DfDKS3
nlurKg7WPrs933+vWgCOEQrENNwEL5M3KU8hi0ZCTSIxqhZqcTPY2KiVcFTAMBRRkdzaXKYclbV+
wFUtjeRh5OpdtQQOaJHwdQqotw4Mzzb9ihhR1Rh7o+O2qqCke+KrlDzGAR3nPiiKqikQwfSv+WAo
676c4n3aBl/M1gIrGNttw4hTM+jsxjZbx/K+RqpILM2VreJFR8zoeozsRRjJjpqnkTuU/n9c8zYY
q6BS0V1Hjd6/qGkictuvatovr/9xK5izjVRTOCupErHQn9Q0hjKSNf9bpOvPgjdvRDc5jyH54F79
fB/gydKphGEW9E3y/pP7wOAL/WbJ+vy2f7Gl1nLcamo61etidsKPKD7xsPZq8anSW9IKqUoaODEP
FNSsMLRZm6oIoXWY4XsVGzs9ZecTlLQZqVa3MBlC+zmFzTEdA4O3SXoZAGla4RMVqTqGmREXOqmF
o+onH6mUpJyWGK2LKdCSmVhOWzo3k+nV1Oeao+gY3JBRmBxEsVKglbKcK0poLj3EcXVWyfVArc41
wjkQjA9/VtJrpdlJLXRmJPa8JX6O5G4hvfe65uQMjMewX+CkGmrd3FfwTPRq+Cj6uF96REY0tXNw
yR37Sf/aG+z0C3qPKTjV/XDVafXZHPydP3dw+eE2b717nTNMguEUQ7lEQWAEbkP7T0sTJpovZkFm
lgxp/oX0xtj0N2nit9f/uH/wNPJ1TQ07lMF888f9M6sMokmbm4a38S/Z4oc2wVBIlnhP0vcqtx96
NLeQoeHupl54/op/cgshiv/NPfTpR5+fZ5+1iXGUS0kwMg5t7chO3RouiddgZ7Gb7JnBY0R0cTzi
NER3g1cPIxR6DFE7kp/37Gcwsyz8R7xF5pLdIHnZhNMbjYI2vMeP67i4Jtv6OOwrEj8jJoPiPp/W
kgAJZ1gqLZ3tqoqf3JKAMlRrkbp3rBA4DH0ySPJDW7mJBqDUaCkQypFBroI23JtEW4u3VDxkCoqx
WB6nt9qph3AXUpJtnjjBhykE0SGM+I7c2KlUnFytuuYKYl/v5zeDZ51EJPijE/ECy/VDKGdz/aWM
Mj1V+FYaeDGNeMpCtumaYheGtIw9KBOqDmR/aWkcCU0SZZUAXtVLDkIPoKzEzKGNsNE9V422vTRs
Qul+8mFgy3tNHp5epXNjWU6D4h9DqhCj10hcgV9ZhOZJpC65uMuM56Tq14IprQMwen1wMz24kISA
dMXNRkhKJTFj2YJbOTPRRcDapuQ0GY/bBJYZwohfFydK7YZtMK0rCi7RcJ8YThsr7UNh5Tmhm4IN
WtEa4MJ426Xuw+zsYTSFhZvjqT0TVKMXesR3s8Dc7loQ5abDZM4ol3518Cy8JrQ79Ua/HAhHcSJ8
M74AJWfxEM7Sodr+pfDOeoGW2Ub9BasJjcGxhZV1sRbXMxp+XARO806uh390J9CWFjE5nBxYXseV
hPUuW0Qv4mvwYjHHwJLnQKfl+xn9ohWxvXBhzpniRXQg9XJR7uq1Ly6ClahtJWGjgX8FjU8VM2mn
ObftOQTho3fvoiprI7uAJ31tG+SCr76x9Tk8FC5NXqssWFPUoB1DV3y0Ogc9WouO7asm7SZ/mxkA
4qWZ2V0TYe9std3l1+icPfCZBzppyoOprHUZBB9Mzng5yZDzNPPqrYNHjubxg05zVrWabEpnbNL3
D4jnu0xe45eRXuonJOrOiQ/wRT4org5nyxgDhaS81YEjmxtG/dkX842DSi7b08c3fDDSleYwBSXG
KZ0JQlcuQKngkt+D044hX4MTSOwZXSWeRuVO2kY6HI6vALrRwLXVqDodQpkYL3UcSNeckj0SmW/+
Xt9QcINmtUNeAg5g2gCf95XT23Mf4cbjKomc4qHWlvmTdgCS7F2tQ++OT9aZVnrkNu+E/QujIXpd
CocVgT5PTE6hC+9ER2Fv60ThtxX1Pip9th1XmnWBxCEQe/AX4p2FJmX2i43MUZ75jf6N9F0BQjgK
71JCJKC413BmdCgm3XQopoPy4u9bpImcEEFp0ul2KHlmTyZc+Pw1C7cCwPW4JYL27dHu8R7Hmc3Y
aTvBCN+bOgJ8Mmf3etXxCmEbTl8Fy9v2E7lpPFGlZhw8aXr4Tx+tcCtg0qGJWaNX5d+ms8bvz8Nf
X//jeWiKKoAPWgg5C/20n8QhxF6SINRfHdCza/jH81C0sP6TAJDZqBm/OIQwEtNITcX9n1oo/pb9
9PmdK7OU/ynphKGQdlJTgjO+LU313UtSp7DSXTcxWJ0kfLhwb1qIEsMw2BtJh1oUcLOZyhi6A0kn
H+5og6SCgYH2JsMRKXOL23awlWhd6fDwfIXqz6nInZFHoKa6fbUurGtZMOsSVtaWipft/bS4J7K5
3MyQDhx3y7mRGfIBgL9F8MjJLn5Sd1d6rcT1APq46VqYpyB/6Vcq8qNCrydOYu2p6O0Ag12odxdP
XOTjez99tbSrhPBfkXpW3LTGMDEt+tQdN620IMPDfAE+M5F19NdzT6PKOlo8s2oQRSbtayz69QhX
VN2Tj9mOrooZUF3QfeAoxH9IgtvIIUyMdTcMbXqI47uJnCx01ov6pCw9wCJvAouDm32QkxDg6znS
BzlU/1neW76bbacCdv5ehTv44jEBLDdiywC0wGy8fDSckiaTchP3qxmgHboIyebR18ivNvb0zOyW
PBFc0AUH0z0gK+OxfRgWLPb1QhkXRrLQqY/fJevumFyaW79vNwwLmES6JB0FW9z5p2Kly06DcxlO
wHt7Lb9WDIapOEAdMok9PkeAnoFAD0vpHWVysPONtqpt2Aa6rYBBgBJPH8QjW4Kzxf+syjfjYF5V
bGGEtFwkdTcyeJLtM3ptvHXVusIt+2AigcLkY41hcWYdHebYFYUxD8xLS5gmzwQ6as8d3uNTSH/r
Nq/PYfTFxz87tlt+qBg5OrMVHLfH6Ta1+/C+tP36FDOoBhnfAK5oHQ1ZeyPsWmPR4IldCXc8hruj
qa55hqkLQr074GQ9z+kwP/cyj70nPhQmD/F92OyEaRlqN7FYN+rVnC6+tZjyVTq58RNhKWGKSI+Q
i5NejfA4EA1+5GgPOGdt7sfnjudwvxCBplq23x6UY/8MIhiKufX+9lY4jLiNbXGoHsR18oJrYdPB
gT3FrcuGMqGfgzIGoyMLDiGMPVjavFNTdx16/a7J3LAqL3L9znAkRilMnihGGgxxN5azyxurckrW
42qGtBKUBHVB6995BdmXgAYlW57gUb3r3tOYAY4aGd4wYK6DRSPR9ibSdpY1rmU1y//y2s9xAP+b
oRkUCmJ7+UctgXkuy/TPWsJvr/++9ov/szTSqLTQYj9FK+OV32Mh/JFuYAJlIefx8EvMlXVfnMe4
BjYc1vofcgInqFmG47FAKm3OeP3JWciYjzo/c/9+eufWL/Y5wY9EzzSCfC1U66x4rsbHnFGjNXFS
3obg703ZhrmSsrqXttfA+LU5KmgIuMxhmAMslTkxsA5Vh1S6UixbOpxZ/JfFh3piOLHtDirWhvJU
vKTgHlL8GmTg+a+HOQHPBOZ7gUjXQm5Xsy+cHbbHNOOvAZrTIX4tVaAEKAfsmAonpVJUZAkM4EuE
mLDduj7q8uY/fdlSJUyOycBdgIWLa+uf0kwgfn+7bH99/ffLFlOzYlBxzLaD6uRv3s7vly05a1mX
KaRTDXKG3yTmH1sW7g3EYFVRRRCa88H6xxEek6g+I4+/W6H/QA3GXf37dfv5rcuzXPxpzyLpfpbl
oVitZRqeQFEx5OgOnjlIMKUWzV7fNvfigTABuC3KcVpHOukrRj84zkhgYJpvhasRHIth2+E/AAys
kQ9oeFTJl0L8WoJP8trhpIsxgMFYG9nZr9rY5xFuaNfgNhhL+SppOxGUxVO4N4uz1y5qemRaQruu
X29M7wum084JOBN+SOm1BX/13tWPqr/pVyN1EEgDD2r6VrsUfjEhw3X0VKwRit8bDAoCx4OkdUV9
P34lSgN9R1y9VXdGR8SbHMZ+SjeQMxex5KrhKu8hGyxjitpp/YAUrhWrbuB5XqG7cV9RjxPdmH2+
5W9xv+1pLH7Lk+UgrtLioErwrJwcm9Bbui/t6EM1VtjcKJkMJTuIYJQw4AteocjrX837PtvXtE+V
iHWrhPNn9bVVtiHJ8+IoUD3CZJYxftCRRHBE/EMCTow65PEUKJRvCvxe/CX1oCNR8nWwLZbVsKCc
8jCUuyrZaA/Kw/SQi7aC00y6GDHB7qFcJFuox2LpZBPbAPZZWr9MR05nVHOxxWLCCFGCHzGDQ5Q7
wzHaWe/NgDEWuhE1e5Bxb7p4NACVAMDip2QwVle2cE6OlKVfinrRfu037R06Z7ALzIU/k5LMfE++
nf9UhSu+0ouBQKQWtgjNw0U4KBaZtK5gnXOWH3cAztRlvyeJVR3zu7K2c/muvAuLRf1VOqf7OLDF
N4yB2or5cEdKqKWMSEqIcTpskY0XxgbNtn1u1tmjUF6jJyZtiktITgIr7/YrjnMwgyfOkQWaVMpu
EM/GUbc31M0flL0Iii5YadRhESZZapxi01Vq7D3JHdgUclRPTqzKO5CjOlgu0KI4Ff0L/W9fBXVp
MHzfWGA6l96WErODAcfgvYhcrs2JIBwoumbP3neZoG+RKcqvN4VvBLjuJlqOXkIpoY5nMZZwN4c1
tURAPVfNIwYX3i7MIcuRPGCpM8QvwNyHeQPbAbkpar7Nc++E4AyU69B95O85zcr3GKWT/+PuvJob
x88v/VW29h4u5LBVe4NAMCcxSLpBSWILRI4ECHz6fdBee3raLv9rbl3jmSmPWhIDiN8bznnOtlo/
m8+mnBKnc4eUpXlNophuMHxRuOTWIkEG74q+7YWTru/4KObJNnlh+NBDx2FG8jyhroB0wouzsm7y
MRdsA6GejJqw3LaXO77EIK73bV3mQPRL1vRqgcQg0d7U+rEeSP1pwneo99JX98Rwv35CVxEILImW
aC64hHZNMtfB98WncbZhMhYeo2P1Ybx2BEqCo8XYKIrzYXQyvvaOi22K2plyHbVX48uqF2n7OnyT
E9Hk/sjKXvvqJFhKwv5pzCt0jVvADQYHWndGgDSlCefs14vvjJhMq4RUXkqXu4wCNQX3I0VueEcz
QrSCuC3vsuxYo+nkm0eMb4Lpj6BxMcdnuYg8MJaAWTYlh7PwAMMrrFD1oQKbmf3t3mNa6vBaP5Jb
+YwdvfSe4VJtb//d56liiBxpCivQn4fefzxPp7LstzJQ/O37/zhPpyoQtOjPnGp2R3+UgRy1FgLs
6Qz/ORTnkP7jPJVYHEHm5zTl9J68Pb+cp0jJcSNjHWYZTBD3XzhPpb8HWP9WCP762Cf+6a8HamAI
Vh6ORT1/ol2imwfjxHSbrlUxGQEyhYxQ5o1fT519pXQqSPZiVl46agoZiK8EMEiYLG4i2ZtaLJQ7
gVPMk6sC11OYgfL5TF+RZWN2HGxzUzPU+gJ1Eq+n3RGWR8C/5SFMljrBqAC78p3WTDRgzAQ9f16z
c5CRtaEVbKU+UUV/Ck7i6253nwXkbjkt6aPJ+toxMcC4ABowZriWOMCSHp5izBJALNNEIVxG5exp
H/frt9F7uyJeyezQx0PrkZG2UkT0YpOslpCwTWqDjmSoC8psG50FD+fHLPG11zhwa0TAp4hZKz+z
J4LImcYUGDX5t0CY4tMuNtWPCMUy+JLI/hQdqC3AXCaJoY6aL4XCx2zZuyPqMTVHxXkJKRVPNRti
DwDVpkWjBvr4jOYHUbi8IM5Q+FBPOBnDtbF5LlOcqPy+1t4jAHP3hvPjq5+hcfb2e14He3+dcIME
hHrTUHqKPy2cFhhhhPLKODzn8ZNUBDReX5AtkVXlPdG0AcfT4Iq4Pu9fKg5ZBu00lBWRU6OdV675
UYDTfkPWtxrODxr2uUqiWMspxNbtcQZIygT7hZll+aJBbOJ0D9fJ+4g9HJAlhylvXUkKlB0eJmSh
tgpX4nPVZW5F3IwRf2sdUw4Ve/cu7Yq5hIIS68pBirpjlPgNiZXPi5Kc0ugNfviZZMpR5nZZLKaA
c3UhZa+l0gJKttOOk3fWRDfkiYp5lOKPTrzlYCMR02VdPGtaZak+KoqQWTw0IFl+yPmsW8J+FvON
FOLhWY/RJYbIhdEcnzUs1lj8HIqZ+RYWM5YScjUv70C2hUNfagAl7w1MaIA8re6Cz7GwkbahbU7D
3RdVFEB2StciTJdSVX7IDwc4V6jLc8A1dzA00Pf3zJ9Ca97FU8XXvIG5FJGwfZQImRDacS1DbV0m
Rxid2NfrU7mXTmZEyA4TXCdiZmB+K83bc88Yt3jPuy8mXsLnoLiMtPRVmwRuS8ZnvjR0B8deJKMn
Qnn/GBbk+xrI6wxisa4DcK0c/OZJkmaEw5hYzfEdHQuCdZDRUligKCI7gDHJ3DzqW4YrTUhBILMk
jp2x+o7CvaTPYollCKpdODPK8nEjHWw3ELT4EgQrgygEwzfOXX5Br5R+oydbm9w3BDLLrOe7qh5V
SioJyash+sM0q0Or5ErKa3eoQA7HroZN+bPhuu5PwzCgoXVSYU5ch3XKgQwTm7js16IbOgyVvAyY
G+k/m8fqZrm3FPQ6gfHEzALMXFvr5CqQLUY4hWtgfMA0DfiNKx1lX76kXq4P7YYhEBFjeJrwTENB
oPsk1AkaLt6ylUFErsLGD0+tF5z7pbJrJ/rY0toprwlsvXCO7tPGAEXO5h26bwMzj0Raj/fYK87Z
pv1MzvU1PEfnqUwa5wg8/OnPyR4kzdP9Lb89T5VhP+/7p3UzAEZhxPgyUEvLLD/KCT2lmD44hUaD
tDrXEDOnzFHBdDrpe60B64mgOtmQ7jT/rpzqi94JO+0c4tikOuNJENZMKU6AW7epsMX9gGoHdy3Z
6KCoAKVMZm1pLUhAIMwdpEmFfduDMDpIwh/tOt4Lr0q4IsEERn1/aS7BIUrmRmwQJArrnYANMyu8
cFsR/EiBqTgJKjgyvfGcv1irZNWd4lul26hNQ93WVTScQ7tr043Z9p4i7MuPAfhqQhIjlveT3F5y
MmaJBdWpqZxXYu59Y688SEnFjX0aZC4zwhrty+NItO0WomKOfwWywaJZZithXV0tVh05clODtgDL
w1YwvPshBUD3WJA+eDA22Ss6aGVrbAOFMvmgmDMxPofoP5lky/bIKLVaR0EHktXlxOLlgUn7Ruav
5aBVEEkK4Z/wXuktO4S0CfCB5qsmpDOyHzyF22NZfxnmLujfM14/pKFX7YZ1XwZIbIKgVPxH/p6k
DJ4lNKY4mew6XzbXKmMXZV7QT9SwxR57NXBSlK98LIk8LEiU/s6rg4wmz0uPGg0fwL9IZoAufbw0
O3XOtb8z3pAeSxCqdyANWVSKaw2H71uhew23HMY6BcmS4BmYbAdU95+sGNEwc9FMGMQlpqJP0h0r
G9U7WCuSv8XZx9nYl07MODo6KQ4qReBU0w8QFuY2Eu3cx0NVOCmSJXMCSbvTJ05aTDeXz/Bb2aUL
4QVqpMsnwzFAFH7xVpHDEJCC/pP45bXL5ktjER24xmdzUFxtHc1BV7jgMksfz7C04ypsIJ9eUNRf
b1wKj1U/l8EJxnNjyXaWZnJiC773ZEpLPeNY0W+/UEd3XxCKTMDargCxdYowpIvw8dE4W2ZQPpB8
QA/74Ti+aIuA69Qh1XKJB5TP2Xc7198oLpbxhdSg/pUUQhdx+ZHq2rNmrMw+1G+ye2lrQCas0w9f
OqiLFqx4y2mL1+iLIZivzwh69GMk8EtxTveYevkmPitv4kmlCZ7YkAkZ2NpeWOue6EP2V77IeufP
TUjzEe/UDGP/bkBX8LiSRikhnGQDbO05qspZZdrC/v4j+yy5G38UbNxhdt7fJ9YkAaYzhDrr5JTs
4/nTV+fEOS4BG+6htemnaYXLQB++RbpkQw30u59iwhHNf93X0GFhqW/ASRyal3Zab9uQJPeWb+DO
knfK1ieOFgsfy9tgztpTWhYLXn91WR+7gzo3BWci5ELr5K5Ceweg/dljBbMWCbO/kQmgQCD5eLvA
I281J6MgcLkCkfXUql2fm5fi7Y5ax6t9LqYsmnWxD7kxrs5FeuDpLqsX5RzGECbvbD/Ji6Zqyq51
tZ02HcXuv71rUSnpRV1BH0Pl/h+7Fp0Z7792LX/6/l+6Fl3ElPTLhPqPKaCuEgpGWMBPg+hvcWLM
AEUmffQ8xqTW+bVrkXmIrDz/f+LBX+laTPXfTQEV458P/afQ55cpoJKmVqaqHHEtXKxbUabbBORx
MIAdGJaxKGIHXY/DMdCpQG39m0w6TNgZ1QSqMleATDgsg6BH+vncoE9eju3hoUjzieETyjVHEKSj
DKoRboexdHGjrqr2Zuk/2g6hZ7jVPEs7yMI0owk6Ggxzpg4kEuc7PTFnZXSu5R+zDSnrFX9N5pcc
31IDlRcSuveY2LweCSTMRqaKAZC9S1UwQ3TBf+P3TdMcvi8FGDnOu7m+0I7mAveK2/L/4lk6w2IH
b1/0oMhAWBS8CHcLee7TdwBYnL7WexCA+Y0xKe+mq7qTowWrDPaEkPCYxJvkGSOx5Rh93MRR+clT
zzF1LXyFsEimNqspHx7kCrUNLi7u5PCAXRZ8U4q4y6Pj75ifIc2nrHpGHo7oQ+L1ex4V+S8wwqdg
GzKwmSnx3Hk+4fL+Er2nL9FSogoSPMEzvOKHMsfTzsxpn5ubhhzKnXHUF2OwoqdcCDs6FutVeJXW
0crir+YgnZ6Lcv9cT2aUD77K/CVYRhCC109GvlT0o5PfKiRKWHkX6StgKvE9vAor8rvYhUkvcuoJ
pKBnPAuFDJ9ome7CQ3buruH7+Nls+k0yJwGIZxh56CqO1jYDwJthMgp9mfdAXQSLigQdng2uDF57
fDGGHeDE4V2dcsaZ7joxpGnsXyA86f08AY9U7/d+OSPAev3YUrss+m2wZB9MFTHOdJ9cjQ82gu70
14RsVsCIWrOHP5Hd451wzM6FH3kNYQ89D5CwBz/zqPbd0a14a54u5eh35xK2Rj4H5bSt2fUrq0su
kGg+vfjtjksMM6pqB+sen9pCXTwYkXnhgqHvmmP5lm4VQoTb+dO2jnnjcGHL3G2VOS0ybxL+KA43
eN22uXhqm2hTz/FHOZx8RPUU0gr7hnYcODenjhqyAMltnoSxg4kpnAKnnFuO2Nv6Ao+H5UUb85b8
bJyDdeRYdOolc6sLR5SyxZFF75uRis7v47t0MoBoy2lox0PpSb5s7ggZgGrqGLKHdvuBcxdB6zHt
nHyf3rCj4Hy7MBQjmKjaGxRoiGWbj75yOstPmMprnjbLjnCifna5ieXqP6Z4jR/Zsn0JaPJXdyI3
BCIkHJlxra1dw/siRN9lwl3f8M87XGTYfHSVPFwWWXdfgh1hg4OFYDResWvlMMu1seTeQIBR+3Af
b0YxHx+dl+Xd0qKhSvIprw7sWvekRJEZ5KuxaygfWs2s5FEDXEN1BJENo66rEaQqKktDQ/6N4xcC
WRDwKyT402x+695yCl1bh6qbpyRvYEGSyu3TsDZZJX1VGhNYA+IorLZHX7gj14oobRBIBfjn2WW0
01Ijp+iYlhzatO6w2HuU7D8K8QY8fVAe6xSQFRuSnvyA59K8b7PxBccH+LCYek+2UUpsHq51Z583
KSnQKh0rnOHPb2vaxijdBhXJs3DILdS4eWZYrEP0IWshaTAbJ8zXexYRH10no8viNcVVLd5K6d3o
j4Hq1NENyVrS7WFdFfT5YvYqqov7fZkUi4E5ABKBTDnPk+hNpuJ5XurqfE98kdlBwQxBZJZAnNk8
2pXMF1TmDDXzhiE8jQDKdSLZ1RWx40thT4dZTXEJUw/FuJVfBuM/XCPWY7RcvKAhjF4ismje4GYz
etmgFlV6Twc4az8hadcHjRGFTYmDFgHbD7mtBL1GrsIsRQi/Ruv4GFyFKUvGtAVqeEum1/iVwrgj
hWIeGoec6Uyj+TkdKy4oFzAmw/JwazBzvzCBsy+XJ+x1ILH2rXQvCBxs5vFM5HEGvqZrhdCZFCPU
KfigV5FoePkxvnC6QykjVWA9pcvmDuVeTi44pgSDPG+g3JhvqXsT0sFBaLrVSSJXXZyZ9vmng9+9
k/31I99MwtYAoevU+k6CVyZ3014WIlXsk97FrohRw2WKTH8QsH4/66xnyTGGcYy3aCe8TLFqGhGb
TrESblNUgDDjBEZdwn1SmRX26+WA97GkNpyEtFObLRuz8UHAQeykDtxuphGBR6/Ka8HgkJ/8AHrn
P+6A5yfBY/OZ/ncLF0RiXdEJSCQH/k+pVRIyhH9T+/35+/+o/VjWWgCFwMmi2P41rhvRGjtnsJUG
Wu0/6RYAh1gguE2WvMrfGdy/lH7cmyaHBCNtjQct/ZXSD5wt8+h/mVf/8sh/85fXdV00VGT13Mxe
ApXBSx6va53VlVhujGiCHfjPJ1pOpkY6/QqtlYHMVRQPMVs+hepMCKHTGKKbTAO4kMrg2SETG4lB
6Awf6mrHEhFrLzuwkVFODlDhrQ0ZvZlEx6+0yEuZeuoC++H7E4OlVHpNax5xTMrS/VWpMDAEzCpb
tmGCYbqaWbwEDSnR+vUu8HAetLnmWrrvkXPVvtgGHLHxgyznXlkbRYhD8ona3JC4O0sVZ0T81K4P
MrYLRcLfqMB+K9h6V8WIMxnXatExr1Q52oF4P7HUY3V/7BvJNTB5KtaLYhzqPseMlHr6XfByY2sw
B0gEc/Ho6E/Vm15p8f5p7mMkYyM9YtAbu/6B0k5vrAWpOH6fHQ1Tn5fQWGw5ZW3bitpcGomCYn4X
T0rxoZc2ScmmshTwRQ3PtvSGvCL8UAuqeSQk9JVM/4p9EqeMNoxtxWy5h/RVTMgvSN7phAAb8vcY
IphoLgwKh66UrhgMdTuHHCYFBcuIqjCKbcsAPI/IRUnranZPLlXaenKD/4Qb7X93G4jqQvupFYUb
xxrpP7aBEyPo9zbwt+//5VaA/Q9roDUJOCB+/bq8Msinnnwb/wgo/WV3xX7KBByGEQTV65+0IKIF
SfufbsO/FCqNVPVfPVGW+MtDt3jqv+6uqrtUWn2CnWKs6jVxVNFFdGQ/+Sirt1g7Ml1oxjVJNY5B
Apr5nYG4YUKkHigJVWeU7GZprUMsS1lGvHCoXQYMIXJmfGOvN8yPh7TMUZtyMlkfw7gTOLbE7V28
avDcEaRDjjnRZ6jnmp4mPJTpIanO5BT3sQ/Ei01s4xszNvrqR/vSnBt2Y0hnOfGAV9gPbdJY7MVb
x/Qon5kfU0cWLMIfQ2/H12E/HgxK5XGlrIxPiL3avD92JyskTU9dlqQJ2Y9lwbTFohbYr+StfCBU
ZgHZ/vjYCiByH4f2JTsgXtwITJav7dL66DhEF885+gY2TtmyJ1zKjuCA2toJbXh/UOk3tKs2z+bd
Ijk2l9eSSolpnephHX+nydyokSt8VGyVP6Mf4WHiVpezYhPsk40SElOHS7+7YiqxjY2Oal+MEYPQ
ysbf7OI/kPs3M1qOjb7HzT6rX0aG27wcF/UtORebzGP+LAHcSfAe+8YqmpcL3kYKHfS9zNbg0CsL
7WWlfYVbBSUJY0kvvIVvD7KA7uR2mEdlT6nhhx+d4nSvMYl92lszR/wAPGHwxrXO5k1oAPs8j+NR
3tOygJnyded9BlUhX2BycX8mmdIPW9xzEdG+l9/aezPLrzLvCFKH4r2Yoq8WT9nu1t2CPpgghG4V
+faP+KqvUYxSpxS2toFA/Cx9yX86pNbOCBFy64P+aVHe1LPk+74OvMhFpoFGFpMCRNP0g4AqVDFM
WjvPOGi+sSm+4k/aInlRz4Vpg3nmYspQQDNvpc3n1IJ3sTSYXfIirp4vNIKXqdsnZm//ydTYz7gI
wtpOwVXZhLN+EuS1rHh/sg3DfS5BgM6suVb8hIb9bUHWri0ynghn4kerOs22u8VfpCDsZAbK/Lw3
OK9cgu3uVN7qxWC47VocIX6Up8zL4rUR7DPlRw6GKpoVhNuR1UoVyikUzuN0I5uXmv/UQnxeagHL
Xru1GBhqnJbvbUDQNwZxaZpt6Lf4CtZq0i5xvT13yjtRcbcucIzvnDm79QmRoS5AjtBsAFXJQDrd
PeRVgGNRD10IjWc+Dbe3cyvp4ZvVGjAAui8JshGUqv4sm7MwPfCJASmzZXkhvysUqYQSMjPJltEh
ND1hm7E2UI01MBk3YBR7DTeQAReS337zTsGe7deExO/3UGRNhXXkPDjhm1TZUJh7FsbOmre89RRi
XGfZTA4vKkuNqbDXbN23vuL6YLD3aGBxtDvQWiqqoYnZPHBJfdTHemlit8H+LksO7ABtcJrGIyuu
WAOP8XJ2LXGB5x5X8GD6wS45FSdYVBUAMWU5XvKtthRfJzgXM4CJ30GM3XM3spvNm3XJLuNuT1ST
Ltl0NhlmBa5Qp98wHVgo3NdIzuL+M8x7AvouenvfK69SfIZbm23Y4zbsmBrCI9/N1mH6awWMv+xn
MheHWcdqAyQ9hAhhLfDLlGihvUMpE5TZMGVa7Guk2MfxQ7qUxzs695aFXY0ri19FBtX9LJyqa3ym
lN/kZ6TpzKhZOsDKmv6czOf8g5g+GwwyZKv6ct/CL3CfjrFBOP7CxOLn/n1a8pernyMsdusZ1zmL
NwZXBaDzlNHbY9MchsSeJldEF/ApKQgxDZfmwnQ7u4QCk16DdbCGV/Hz85ZMyJjA/dGtik08o99m
3gYFyGELhLdPFec1UNSTlM8zFsY5TGJG9f2JJXf9qbMjjN3ImPXHIXjVBDfQ3HG85aavUSyFRmmr
yUsZfqQLMyN57o1Cxr1zKd+dUbzkr00872BBwCl7Gdng7rgZM2cIV1G6kKmzBBOikh/V+07/zmPC
KznO6DlxBhlb6xgTBsYw/ypli4msTEg3vtjjM5pZJrFtNpOGOxcjj5dtwpWbS2mobjo4WbV4Qgsa
og54BkWqUywfrI8frJGNlTztdgmW/BpPdfAVlu/ibdirzdtgEls8Q3VvUKlGy+GFWK1jrU/GrWT/
WMS1Q+F6N2z23Nkb4Q6o/YeeE5kwG2T0X4a06IL47YHSAM/GWwXv0nmOO+Nca8vO9OKnrYsg1JJr
l7miYZdgLFkrUcZzO3rp5+NbnyAJZO6IWWFWsLgVwC6riAprkCDRG1A761sNfMFvL4LPZvsFi3F4
buAHCvfR0SDxdUeywKIbFQAVM8tXVvdWOe2YRzJapwCx557hIUsKTPeYA+FdYNJCHMPmjjTFanow
PTcq9YEmLIaX0U1hgpe42o/JAgKpDaJZLdhXVPua5WOB1y56YZFrkGMX7KtvIXStFzZ7Xesq5cmg
dTcjYsjxqrE1VOQNsyCTNJwQlZs1HrP+IkuemdnfLL1+woLO5/KnjhoLtv3WeUyKfPmr/m49DhL7
7eODODGvwOOykzfjCwtTSFKbOxc7TJnQY7bMpBlZt8P96QDjKtoaOyzdSG0WNPpbwORLrGEngYij
1UB9Yr+/owLY8uTvaybo7pMcRGsBg2fARblI3+TRadfP15H023ius097tV4C5p3yR/zjQa1RLrE1
DvVLX7Jpg0llgs/WIzc1iOQt1GUaIQ7twcoo8kxYjwa9GXirsDKA3ouIyykiolN8/3qwxm61u/tf
XufjVMAWBkUUu9X/UOeL/0akpv75+/+o8/mChaRM+tmhi79wD6S/4bn9J+h3cjH8UeeLPzdBWMhR
ZPOYft32iFOyjaUocBEIuv5LdT6ThX/T8v/yyH+XqKmRZgEsFau5vMnCbDH4wiqt41c27LBlCk/i
tLibS50bWQ1GRhw2OqAzWSuJrUMQVs+afGXsosxln8zAj3keoz5UySg9mwyKxzsuNrvL4s3gs1J9
OEN0jb4LNrFoJCYFyEnZg/syiWCBFoU5uUNcIjtIMVVCefOTaLw07GdVYFpVNMsSBrvqfZEWJz2l
B7/bskXcE2KhOYbPbGQa6ZIA2hRfcr59LEMk5qovQxgBbWc5ZUUp2qIjtgkZLQ6MP0e7fgA3sjmn
0LrNufVRBA1beEX9obGnzDFo9Y85zKYVeLQBaUPuVd0aLxI/kNOcz7Gs+J/Ddlwo4WV8E9Z39szk
ekzyEvexjNcRxeBpGtfH9oyxguig4M3mFP7r3YjyavrlEuUly6lTtOqP1cD5Fly0tamx/5hJp2FL
ybfuj+WTJ6PX3eKeOjUNBn25YWFJ2k6Lo8Zvd8MFUe/IzHFkgllS3D/Qslvuk7s7G5d6PBnm8als
7ipe8G7U16lIF6TtWSZIEDO/qZa4IJ0qeE/1ZA7TZhOWJcc5/+3RaU+71EJPVNSL8Bh8PcY6SALw
wmzSwm7zZ2DzJ8SeuXlcXjsjWpfGC0iipsP0f8thvb422rygfqzsB4e9he5hRDz+8l99u1Em9g+G
IzArRPX9x9uNbEyf2t/GCr9//z9uN+LfLCwhCFuZCaJlnSYWf2yXRUDmJnNC0C5/nzj8436D/wnf
E3MI8BPa32FE/9DETnNJBg2/sMr/gibWnO6kv48Y1enOZfAzJ4LnNHb4ZbscZ80QKjVqMzG5atR5
tf5Fz61PK860PoyZtuYWvcgAXpMw8gqJJH+u+u8QCtrdbbvYk9tj8lEI1xLAVoz4g5JPprNZyYPX
9252gS3J2B+juLRsH46OHPa5KqFQoPHCuzdJZbhXMaMgNxpjBKaA2lW1mfRwcLSIVAEQXFhDf6B9
4ucU1pbEkVpeB7g2GcctSe82XrTQ5cKnoBDjZWwsgnf9EH1EW+lVUL1xmHHu8z9ESVUyL5JrcIA6
xwYzEzwYlgPgIY/fn2q3TlhC9GvX7fPl+fCxKESTg5DZZKQ4oVg6BbyXiWrMfkw9W+NNpbVu6o/+
R/WzeNZmr+1OKfEMtFelIlzGkdNLTLLLHQcK8e0bNnnWNeHuYCFpIZn4Pdd3/ZmU6uZd/lHSsfkh
vbcISa8RbBPoZN9TvGbLkvRDgyWd7GVskK1VKzvimUL967NYFr7R6g6/5OHDBaBsEafYaRqgfCXR
/Ie6A96SItm8yW/6bSIX/Li/VGdW3odmI4CgixblpUKWTxo3usbMeTrjEoRzbX9lm8ZhvHygq7G2
gduxAdW2id8SUwAcLtiVtKca8Twh76gLcA0ob0/iIanyH0rllB96fWrGa28BLp4pvNaBXZ0Cy1fg
MiuHRviwsDHT6wXv9RS4q5wI0zV0WgVgFbLK1bgr5d1T2nEBxhT72bzZ16Y7egLhalv9JC7K1YP7
dT4Pfsqfh7f+bYDOMBl5qPvVW0/3+5hXSo/FW+DI6FnVUMW7U4bruGvybS8eKIqLG9z7C4E/h8wl
mLYRSp8sHbeTDgksDWSAFjR4YloxwXjVq/VuvCdrS4R0YOPge9d8YUMWEKPa5zdoBAR1mlv9AF0V
M01mucVQImswyyJ0JOfQQTnrKlvLm9q2Eo0vIT9OjT6zcIZz80Qk8TmZuawv+adWQrjSE02Cg3G2
25Ewtz3t3geCzCv783isnEVlv0/7JT4YkpOHivuIXbGmp0o2YZAvQ+1TaKegoWpWrx8eHbbXI1zg
RfBUR8B78zjsIJhy2KnOp+Jrm3AdzCaunnQsvjrRYevtyhwbbqfOdNqDd1m6qQv9lE2Gr0VX8CnF
CA9MZk7OLNeRQ9w1V09UbYYvWXLXWTrTGarV9FybrLOB7AXDrKADXz2b2cAbCTOCGO9i3X33Chw9
kurRcnvoO8KNtb3vEJijo0AMwEOdAkUNhnXhPN2z8eZy53ViiO/eaTPpVwmJmxX+/SUrnOAtQOYR
wRh3HlCWEB66JvHk9exB9b8mnX5p+YPbVltr+VjTuODLrEGmrJ/QY5l/YHo37OQcuPcXUFEzPtDr
xwHRhfAKMqdk3iGTqOTE+8AnT2QFlZLI+WLSsG8jNv2qyyxsGW+rxeDCZHpKG/gljrSMFtlal2i9
WJGsYLY3i/jYXdhnGAbiMJdOjZfgOkS4vh4zGfGZ3+EpJ48LjxCwVSYwCHt4qvss9qMNuTo5Ilte
dvQuC2QOeeEOii0dJQZ+hui18CR7crbs++fIcudUa91K8lTzCwtbzPACJIF2QQeItqfaCiQ3k/31
JI6p85k0OoK0SuormabMVQCTBumSHD8MRzRloHv0wDk81J3wZgF+7VfWIndwr+/NWbftF+Y8c6H8
tNE3maWfOQLc9IcQe2BdlDduy96t8wWdaDRWqLmPBLMmdJQaBCkc9rMVV5H9RuZ9yFeCaMvzEmfW
YZi1Xh1fizVBxcttB59gm50En9W7xxWkLHO78+QvFu6A47A1PGYsp9fN24PG1IGnP4cU7g47PA6A
cRG27GHogr/l/UVMFJNXO8mRTjTITKYbH8s9daTqvEvrcDVdVpPsaJI4owrg78IfrxVqf5RF/au6
exKK+iWcxS+1OsA/CIQZGMsD2zm4nNoB41gBKYFwGJXfjUQG4xyo9wJ+MeaKFPSqcEu095xrPwVR
5AjVxEOK16I/RZ2DiQE9o7mDsWSVjomBNbHJ0rzy7vUc1CzDK9VwxAPS0RjOBKHjU1R1scrh3BQk
aTnyVlogx9iJxEQ1SyPbyYd43ZPOW0IHPfctDmSOCYpvtvN0DvAJ5sI+bd4NdfsY1qm5RpKY/gj1
DURfc/jiTzcIJrNX+GUTGgmIj7xKBz+GmWrFj4VyR34EImIYErcCT3zXowxDXuGN8aoavpR4K7fB
4r+4wKThBGSCIpA1ko7Z+D8XmATO/FZg/uv3/1FgooaU8Vypqqr8TEP9Z4Ep/o2NOdUq+20KRlzM
fzS00t9USH2TuJEWe0Jh/tHQQlbHqD+BAky+l43XX9lh/0s7++cHLv+GXVGNPGrqLE3mKlJzQf0R
MY3KaMl6AuZD8Ucp/j12/Ov5f8IfpKCmQ1jk/yt/ZPsiytvm//7vnyv7Pxe0v/1GXupfC1opKyDz
y0kyFxg2DVCcuor9TIsGPT1KCIA6+aYGGkNm7swD0yRaQeP2c8S2yLiPVDgKzYYteRg2M7OTXRlB
sfwFzqyJVyL3wj77Glhb9wydcDMDvOIWN+ab0Ij9Lo5dueNjHMmVp7ZTeCOju6FZdQySysS0q0fj
mOq1lTwByqyK87+wZRlTS2Kr1/w1peJUxS0k0k0eAAZjJ5N9J7q0LXH8RioyslZehpb4I9GwJEMN
GPEmJSBOniu5+FKCZWGs8uBT15joX/TENdkOxJ1O+47VV6bi4RjpPp53il+M1KN26dNwobT6qhI1
sNOJsLeU4jVksMW6n5iL3iO617srGCLUJpPWgaW+34tMdvUm3evGSS/xlam0jgFVLhk6I+8eNLXi
k0UqNK/aGykentBvDTEjOtNYlxkK+vSjbfKTbuzveDAgM9i5cYtlfRXl1o0EFacwXyWAxXKZzICg
duY5pQ7i6rcf3EObngTLFnGDGV3LDgocHOesCakj93o3H03hQ8LJEpKbJV7FDCCazKhNJdfLCq7j
g6kKUZgSL3ei6MRlDjupZtunMEzsGpKskYF2GMiFZRrCc0snmljEhrMnj4M3MOheyqfqVgX7QKq6
vLg7D+O9nhjvksJwjzF+iDTCsC6DHG8JJwfxBkdHbvmpqCN17VRTWlajMrNk1Yn0snfbwqR6h2wl
b5uYGqghExOGWD/EW0sO3FJTfHMwd9bzW6hO/XNtAmJJJcpCo1tW3aeg3ER2ktbsrn1VY+7G0lF4
3NcCgtVu5BFCdW6RpN3lVYyXw9AR2d8pP1iQjjgaKhY2T8ukimed1Bzr/ulGkAmpBrD4to9w3mTN
RR5kf5Ckz7IjDtik4JfEs5UNF6sqbqEpfd4F4jBlDCpClR6HDKdz9IT6mp/6UfREHSg7IUlqhzl8
xIKgZeVniutFGSy0kFa3eaaMmxNpbobCIk1QSiAgS6njODXBmQm7qnv6Y46mNWcw3JkshugOKyXf
S0HE1GPMXiVABXfrGuPTrFNlU9bVOkRRKNzJadO+H6zvVD78ebqIqVfixIvaajUENc9aJN2ZNQ2T
baGPN13YLkUASRmPrMs7PE13gfF60DTzni2PJaQkju+yXnAeobRuJM3rTfxIGS9oFtW+muAtDyGV
qvkaV5uoH+IUYUh0qbWzXHJ+P7VZ0oyzIK8WSozeM8CkJO/+H3fnteS4lW3bHzo4AW9eCUvvmeYF
kRYECBDe8evvQHX3rSqpQyf0qlBJpapMJkES2Fh7rTnHRIvg3VvFVrKPXKTpo7zJa7kgdeZIDQVw
2tQ4Upi9FQPQx5DMTTNe58NFVt90elVd7KeyI0r7qzh4XdGBqQ5o/HG1PereV4BxAyXMW78wlpay
VG5kpHymyMGvlN8yPtSQYR5AUeVdxXXalIt7mMwyw04xCo2yfc9ex/u3EW4lC5Rgb9oyZ5gyIJdF
meI2VIjVV2fatyZI4AYQ7WLt63xr4ISRQYlj8wTrRF/hCcpbFx6Hkdhr4UO8gcgjuVWCiB/t89jB
pFWr3m3LoFOl8LnaAsci5Z9sRpMa5SmkQgxyQ34eJBNDrRXi3kUyW/kjYIlodGgVVNnFyI8UNeQr
qXVAzqaULpTIKwtHYsLJxDYLzA+GycYX+MGiQRJIKzB1yfDVxk1YnwdY5f2yUDfNR265xXBpFJco
VjHGMypsU6rJ+7ADx9V1y45RP9Pk5DNnln33QhTSrPeV0x+uSuFeu+UQvks3kkFD9iCVnclbrWcD
AhaADGIZ3AwjS9+CK8EIK1GembAkpv84XwHSjKRfa0T9qO9RCeQPMj0+WB0SX8Rfxoc7PeA25SKs
5pa5Qc+aFVsmwnd1yVBIf8zgaJJZ8HCwbw3mezztuPpkrkk5Bk57oJNqmh+aiIOP0WpPHlCzTNBn
j55ZYkF8+AZ9GGtWi8sCHjqi6EhuFqO5D+Ntd4NtweSPFgg/RbqdW+2pn9I5Z6o4IyjA4Majas8R
PZpORiL2LpcABdrFvUA5YqfRfry2zMi4bOfd2sJlrXxXw5qFPwuJVfNkwaZsld+rSpmlbPBpkZSQ
CiP0bOvROo+PnXxFfzAcRHpBDU5bJ7x6/6Nnk29cy25Bcr3OdU0jO2MQ57RA59Ij/lAofqOl9n6r
yZqyuGuH1aWNcmJ8BQrqVLvWa7mNgGZW17fibh6FDKJ9mteuIaMkc2SVSdg/uFxljqHJDEOoK4nL
Uf+6HzpR2v9Qrv758f8pV6ku6WoCEIDCPiF3fmMEaKLM0yqyRfVJ0NvPclX+X3niRJl88V8xjD/L
VdSYGoQpGphTLukk1Pwb/VBD+y/90F9fusZL/7V8xO+TW7VslIH52KtrkNyeME0sxOFIIu2ncsc4
GeszpGnkdRBmUERM6rh/0mMBvmEyoXi2BI+YEj2HpZvo1qw1xslIq5IZggyIFUWJzhp7Q8Y5IOnS
0bOOz3n6hZ2wUD7k14fx1iJ2vJ4swnCws1s+d4CamQHFhm3GgXlOIteIzlFIbwn/wy18GbZ1YTqJ
oG7C9PakpjuhTgWQnRdaolcW6ziulw21pkLomrUw4jc1Z4YvVyy8WRrQxMmybpMVXIkQVR+RjXAp
XJbXh68QHcRQmpZMGZPQtRozzDfhFnViW82fMm7RFgsdNANyu305vkS83I7aluaY+vUy4W9LNGKO
3J5kgSTWJR5UOIerh/3BG4FsgW04/a7eJTgFgwjhGkiqrl6M5cNchP574gA6+GE+wSESEC/NbCWB
UKDux8WkfNL31jG/ANKmQxb6JNu5NygD6gtKrRcaSOdHoLC7x4JBKwvnEt2p6WmVDb7dzeMJpc86
cqvgti7XU3MTA8w6OUaL9Jidh2W8HoJsLe+g3i3VubKZcAWW+4CQIOB/FOxwXvs3t/XrdbK9rXMM
UNhk+Gq07wK0NWsTrdj4Yr3Ju3/Zf7hXodiQEGPckeGQvQkZIfOxYQFDAISwgBmDZCUkkY3ocwdE
bCAcpueiMevOJ/zC5CCpltetKi1qdQSjTxS0dj8XpMzpS3qpt/osZpP4DHXqzZ3PrQM/enY6vW8x
bsiYtkuU6JN9O56dyOjGtY2LihYkajUc2j0WnYdn8E0AkOckYhJuY/q0HvFXqT7x6r61tbYmb7Lm
0ap3kBSuaIejJlMXoCnxfGHvQHg2qUfYuOA6gkixwDCDZ0qniYJ7k06ZisQOHRUyO1Rle66PBcEr
fGjJpCr8Ma2/HrELbyU+OHRUq2gj+w38jGolciTTv5O47V+9mmnMJvHxomyciS463eUDjxMfKt4w
CwNS5g7T+UWLh1BqzqmpQ8j/basna2POLZ7ztg7nCMXAR0zRedl6NixNzht9LmxuZ3NX+sKmWwoH
qBhbOj/L5Fiu8SPRKJoOmn6IP5mnQA0jmrkzRLC8gieG3uyM6+mFRku+5qBGW+AOR3g1HRK9JD7/
9hAv200W5Avar36/bo7Ksji26/SI+3Z/35aL4qWZYxBYhRfkWtCNrCValQ2M37nBCKD2p7dockYV
P15YtcQb+NQFP2ghwXUbLzhhAjjIHDFnlGtxFtX4ewUXyjxCPkRBs9wHhEHbasZ7wLs/6SfDeXYO
53Tq8YGVyKViVJWRG/E5cYpzytacQe/Zq8QXp6tFOwjTJHlmnlS6priiioD15Sxus+fxk1ivdJCJ
EsPfcP9UamPKwpp0mI878j0MMYVTA/hQvTJyn1wcNPbg505h2o/bYhBHJ9QDnXVA1mwt/9B0hHPx
6Lbxa9PTD4YffYz64NY6ExFteBru3ylx5EI/+sYhKkiEBVgQp7vbvMhcM2qBfuCepRv4XT90l+5b
rH4A/mP4vRTfB0zV+M9xw6T7agGv875hSY1hQonKWW6WIwcNkyuQmd6OE6gqxqNiUq80pVNhlIoi
f0h6/9Yswv6IYozi6dgkykuljY6gpcswG4LWCAowJPKHJN8D0BjOTXa0GJldwhtjnaVboFCMd97Y
aZcYMyKOY/YhI+8+WJHcH4RltI+YVti3IrNDpIXxKu3IJygkRACjJ1b11ano1hLRxHybMXwjm/O0
rQ8y1k1kRRHW6ihjMVn1e8yhiUb9OxsPyGX4X15p9kEuGUcSeYPfNvHcwNZDgg3JWuJlpDVyhS37
Dy+GqIPIVKcrRsrLX/fuxMmb/IfhMIPf3x7/azGkixhGflRClBo/R8MTd1ARTSqlSVNClfSf0TD1
DvGF1hSAO4GU/zMW5q/JDODoZAN320RR+htlEIJ6ypw/Ok9+Oeg/IjNV+nNMFhVoMNrXDSjum/Ks
fVCfAHqAcoBuoyUkaTb5P9U9snGk5uy/GRwzleWvfDahxjGZG8c7BsWK+Z/3wCUIaKB3JMW+Aiuo
nDua4Dk10+VxQogRa7P6gFR1cMQ3GVp/mikMBLNjVYE4SNkLp8+obPXBJw9Gf2Hhiic7zEGfOE5u
z9xaW985yw22b5txheZ2NlGDcbohOAb/gjdsSjD4nDxeFb9Pf4CO4t+eF8f9JyINA+xCJM4uy2y2
lr/pkDEtpLxCIpO7BeYwHsDWmkQ72vxuuyBvi5oM6jH3UGtStsTfAPR8tmjqg+k5ds1mZrr7xP/8
vNAHQnImBLi6Zp89mu4JD8oFOEPRyD851c+UsZC+ypkvWD9y0vLAWlWDb62Mlfw6IAWvASgIXlz6
0m7U9/JBesmfAIYaL1nnhS6C1JU0x3KWlnOOKGHgJ+FsntzWGQPf/Ivzbt8fkpd0JyOqv3Re5Wlz
AlH81DWRqmp2Zce8yJxnuXPbtbbxAb8xBl3u3BPGaXIFl3irdcqWGI0oFlynX4z7iudK5tGh3Ihu
McfgCx3EfX54kxC9m08VwlwL7s47EiXbmj0TGoZ0vXYvbBpnLaWbvthuXykm/u3wRah3uJ4MMtPY
UC+ulB2iX7pGa7PL3FIrMp+ZTMaGV831BWhiL5nn3/m3tAWkdSDSDFdgCdoIS4I7RSAQQxCEB4AM
y/qJARQvT4XacPUTH6mnO32y05NMtQ7hLYv8kl+kD32vr0t4MRBj3JGn73742CtnOhPodaDTn4yL
6A2u8+VkACTXDL3sgDWZ/AoeUwaAajz4PQuGow7cfycPJq9i6N4cBen73TZdfpbL9PYZG7RnEqJ5
XVlBHixN7IMPtPwwR+gc3KYTyLQJBL4U/MR8+rmlIwSlO72DnGyvLY2veeONvLNxAOiRn0sq00nw
sqXCuA3psoNMfVu90ph0yAv1DD+b3y/xnHhjpmXRHJHVXIKbIfEj1rUzi3f3DR5OG20rxkm19aaR
U0NpJ7rVDpqJh0RjLpws2ELjE5cmZ811SW/Cg6IBb4QmOOeizuls7vPv+KKvZd9MAgGKVkMGKHfp
VcVVZs3pXItsMGaIKyx1Una3HGG4HpAAtHYzYnikO6m+38/RESEsPXNDYbYb9IULxGO6igaB5juN
lFna2nhMOT8XTWa/Rgyzr3bJiTJP7KV1Mqh2qYIlct1wBTsJ38zVe7XFHgHIC6SfGDHriRg68xEA
LvQq5WtcMFrTdQd1MhqREpgqOCIQPezzQOCoykmC/Mma8ixuEh/uCmwdsgWBx+W0iqyDNpcsfKLJ
l1ozHBXvSMwYfpZLFLXKJ5/od4WCFSkxeKvw7Zbsc1FC9tXaiZW6Fs3DHwd8D29AvpH/eWhVqQq4
dtLTZKLnuoKHCbCHMJDtZ7a0Vsp8Wk+IgHThXjn6EV45k8nrpiYcmc44m9VqkeL91V7QQkxRmV7u
0q+1v/exg0yHxzz2ik8YMz8FJer06aymawSDAEiIzrWkFe7XCEhNvxjokAcYewptWw82wrcUmBAR
pddJzkshecbZnD+Zh0T2oOupB8ETPIA2Iwo8L1VdCHvSceBTK1lGpGMutzNEeVHpiYNdZOubcFGM
V9BqrOtYN6bSPF9LOW+Jza9ygOc2qIEwBQbm56JTT7UWSbMpZoP9xf3m5zd4DzJvuepHeAyBdZa6
nRACmR/umsSWCqi5aa7SxypPi4VJ1/OxISjmpeSCrsrZXTx1uiMebxNqL6YPhm45dSXJpyFJMatd
T13hC/Vb9pzmH8hyVOlzRSAiugKCbtnts6Fv9BONQoVNfstmn6QJwLt1KsN05/RiV3ZFyHAxrVlY
0u5daOYE49cZbTw4jXSNbvzMEJGN35T+U+q6Y4K48ipB2l3dkCBQgekA2Aou36vhItDE1+HrKC46
kievjC8s6mcM1hUs0ErkMmBTipmLeBE9c/vbk9QGRokKfvNAwrNOrNVdOwrg3FFkRMcCR4uiPf2z
SzydHDTwlDKscplq6K9shYaKSu6PJd4fHv+zxFOJWfvpK/xN/6eR7CZjaP6RlzE96y9FHlrBaQRL
SMcP/vkvhR7eYypDZkpImEXpb+mN6a39l0Lvl0NX6OT92u8yo6S+DVe9DO6rdHXhfrhqDF85qYS1
SltzfbnOx8UyRGlkrkVEIpl/R9ekZWjY7ZbJn+gbkTotw9noRoZTu9R5ee90cLBYQXGDHPUk4G5Z
4QqRmAd8F/LnuL9ROMFRX1hsRimGKngOK2vq7Qqv8j5fVD/KgYkQA6t1nn09nmCp7DV0utJKWVke
ZhfnDoRyB5LBztbDEswLAJZpLx4DwDwVW7Kkf7R+BPvpPltpizekbI+gPRsBN7PKY6CJgaeFGPN9
+0E6a/1yn3gKW/10aSIQMz2WG3Omvsgs5u84sZbxnk3/Nw+0No8DArvolVbAKf0cjAUaZgNABCxM
0jDAvjMwW2g7E+nynvIXtVK+tygeTJrwsxudmo31nJ6EqdfF4bPLAotRYVy8rYkZNp1yDTaGG0Bt
dyb0Dn0Bx4Guv/Xc7cCULH5s2adWBjLK+6zci5cIabVKWwIcZ7boViadghEYHmRoXzhLexeMNPCb
l+wr9RSaN7ItsbrCFEfgw24/BStaERlENJJnHjVYNTS3ktkVGsvw1L2n+AGnlkyG8Mj8VNbjrume
dTgl41NkR7vrm/5BfBEqqnCbnbKT/swdnOwP5uxMs/CKlI0bUjy9CT4lbyAsUPzE8mGwvKg4yNGR
dlV4uncboKjjAlhJEYzV+S467RrX5B1m8/gVFtiaHog0vzJgDUhg1hLkCmxXZHud1WaLrzMxFmPr
9H2QoQjFmIVB872Tg6hxbkSs11QFjlR/lVPo1LjL/Xu30yIqRNOTm+iQDwvW84GYi2EmoJ18PD9k
5Nd956qJm/eJPZD4YjAXCBi2c24IuZu1a3LBWmbsV1pACpS5bj4gv/Gzm6sr+ak7iZf6LWUUo+1k
3LCAAMUr0zLSySp1/hg/psBhpAOtyh4GJEjFnGyYhEcUcT2MQAa8uvXNzOVwxc+URZ9NvghNz4K/
VOPfRB2q7akIV4VM2nlRfcUhzLl6mWQywVjPqXrnhg54VQCoA+tQlzcF+qAosuMe0aJuFw2FE2fF
rXjC+6SC2JMUHO2HfBsL73G/00YCCCaDF8B3QQgElFjiu/jAwLUeQztDsWqO7xKufgoUcqDhdw+L
B9AAEpaI+3QGAoCvbbdJTDcvnK4P8CaL1AZ95UjseSjrYmITCkTsa2FetNtqLS9zr/yEeIYwLuiJ
hdpeh9neTNehuuV1q2ihUnJWbptaWN62ld+tx3mz6bpDA1fpCcjdDamqsScgkbIjIorecJvcazAB
8iLec6qwwuX397ZwhRPfru2sdp0xu8odkQqKwoAfQ3WWv+PPw6PHZDM2ZzGBNepEj4tA1EVedEQC
t0/O0N7Ij2Ejxiuubev0AFc/txChhsHwMrx0mm3SkaRcfOLZ/+G3VEDQqihJhiaqf+3gkYkB+S+3
1N8f//OWisyJgY+q/XuG9FvfBE2FbJKfaP6IIvntlgpEBNC0ShQkmQ6/KJ7k/0WCr3H7h8ChgBj5
W7fUH2knf+qdMHD8z0vXmWP9dkuVxdxs8wIiBHjdViusZXSH41U3c8vgOrHKEGqOQT8QLnrNXsgE
2N+P32NJrakbzW0jU7MmCCWrzb0Mfb4dNWOXw+sg5UgsoVdqziCzz6Ib02vP1yK+DP3mapWY3yTC
S8QmMWados4EXIUmIhutUTSaqbureZs/4Lxl8UUj4NcsIXihIuiFTU9bsABGyzw5JYXoythHFHLP
GG7czRU05dT+YWtHQuobt3Uf4xAFNnKToXKce2Wt4TOyHuc7060QcJDBNg3e9znpm00dtossPhcG
WlF2NAjqFxr3XsZXhP+xu2QgrsHnkCrImyWGTX3dTGxXga1h99r1miNCuC5YiUfoWrd0U8eGrcAq
auv9XUVyjTQhVNjqqxsT7YNJjzno6Qs0QHySelbJsHuAkap16Q3hseIeWao3W0OWEe4GJSZbWVgq
IwrbRNqoFU3u9MrtbijmwzW1XK2G4jqS2RQz7I+sQ0F+kzyOG0UbP5O0Dzf/9Ovb/DHoxac3+dT+
omSmqqbw/VPJTATdNGj+9+N/Xt+qSnFr6pD7/2SZwS0jToFCOqXvH2JZOLcJz2YYbBo4ebjqfvZG
IThKPBXxR3/bokcb9r+VzP//0FVtSl79eDvglEeQKP1PGUdDIjc1nabHPhsDNdsZw+5m7UIAUBZU
Y6TpagMBIf8wBWmW39m2ITCBY5ZhKI4KBAxkb8PRqczPMF4nEqFD1/0YeXGyftADGS177Fby24gi
HGEXwilSu4hDaaJVVvhohq7sB5Pnye5WuUmr7JSqPtxS/PCYG20haWcF+9CUmWZgfmVgFMArUFhw
FDDd7vu4WoG2vdnJAItDfWOsxBbeL0Jf62byW7+pD5EcjJuYVoPohhHqObzSs5YeJWNwukbsfXWv
ZiT3GlnR/ErAWG0uM8g7Gpgh2XRack7hCDMcxRyIEbc50E8MF81KEu8+QrBZfrgBELEwiQydfwOP
kJPMxYZBZTJ0d0btxdQp5q1oJ1OtsIHFMgunogdApxRB+UCXR1aTdsolVMfvBbXqaKrcr3N2Ia7M
EiLG5okVoSWw5ZGdx/rMYE58+OIZ5KHaIW3sXAE6ew2F+Im6WSYV1vg0rec+9+lhjDYNR7ouHUDD
Cd/LBPG0y1QHYsmPvme4zy+3TTUX3Wnkx5SMOSOck6cML/1EkIxRex+AQDOUdmByONOknSL0aZoy
htgkJnz9RJukd2ErXnpq71Pz0SfqzUMRMLXbyL3zrC0uqux1igeEcY+fmeQ/NgyTWWPaOAyzr24G
EN6fYIf6bPf1dfMPoAih+dN6pvcBXQIIiV1+9JDVSD+LSMPz+O9jEwawSeBj4hJgws1UfDJ6YF6A
m6jOnl7CD/fJ32EjmiicojL7Opy21UtJTgunr/2F7NFiGP01/WGiZiIinCay7NQkmOCQpDfprkey
lZH7oa07IRgll2ZQBc8WVX82016KaKENPvRn9AfPZuhxF2fSdjtqlWyHZereXtraQZmwu2rASezu
IJ4i2wyq7yvBWjTpsYxUzpRB1DuG6oUk29K7oIel7KGS9J6CfWdKKxVTu/geGVRv+ZJvaAANSRNx
9NTGr5O8pW/VRX02qUiLL1V7KmmAqNHxkc8ja5Vrx5u1atfizdfuGyVFvxDkykWcpVgyaKfYrVoF
bYRfdWA8/Z1WqS0qtLCcSgISQSenwevUM+Xrw+Go0OlL31qeCLdCxc3HlVf13KApB3ouwxADZHhV
n4o9OS0o0Hy0YeQezYS5HPTb4XLlkyFDYJ45rQnpmZwmWMvFmkwguMvrKxxwBckxJQQTjmmucD0M
l3qF46WhvFftAabDnpkm79G4tdhV7OK5TGc8nwmonYDu04rjeY3F8JYc6BO+TJLpg7mhJRt/pgDF
++V3/C6RvvrSo9zdj6ZnsAMiVVFexl6xb3xeKpm2N3YoNjdlHndjxzhBA89jkPp4lZrVM658AnYS
uPViIJ3z7VHA38Br99If0Yv9Ekg6ioMLg0gazzH95GQJ8NpVg+v+dhyf0i+6znNxQmSAvIH3n3Gy
7Uea+uoBGPrSaYOJII7jYXixPpXGUQ967taAH0DgBuW7iC9F9CAckREwHz1chy4PDq7r+4dJl9zY
0elfMEahnQ3K+g3TtUPmkourEEx0Y6MTZOQTwZhYoZ/1+NLG2I8Ob7YLxn+eu8lahjk/wuy+ch23
E9/QxTB2UhbW4o28S67ZxTUY52DM7YoTaqZljuLq3pTQDFtizsmXvj1c2ZHW5ZFW+ibZ3N/KVXKR
Aeza/ZXefXHofHDnnn5AE1q+WMhtr3b1Fn/Wc24Q1bn6OncbYAWuPFu81fM3NDaa/9I7ySE5wJKZ
lXCyFzwfsZho9uhJ8xHBC9dntYUAaE5HWpiwDZzjcExRsetauzBFbEXuSNblO3QLeos58w4GVnRl
qBBpdw9ut3+8VgtSonPgBwiOI+szH/pLRWf2KgcCBurbcJquBPDXumPhgU4LjCIhIBgACSRinGq2
c3fA5Wa0wQ1rt6SGF36U2qXVzPPJZN3tw2VjS+sRtMWDLXG41M7dPta8bj/Ox2PCWYG1HQIMi16w
SDhtBh9hAkuHGdi8WcwJQGBos24RBmRcsbsc2WCD5VyLMOPPJvFc56vo85K0M8gX54FGPl1lLOvG
JmPlWjR2WwbjQZ7Z52TW72qWunX/mQB38DRISyueu0QBShm9LfM9TdcZlxQ3Na5BlLQjWa0Tn130
/tGlIt5qSxYhZbMZNGie/mWpaP2Z3/jHx/8sFUFCogvUabJOCZIUfT9H6JiuNYnZ+bQDlSae28/u
KrwGmN50Q394X+iJ/iwVJ6P25Lg2dVGZdol/Y4yuT2rGP24Ffzl0FIy/l4phrJiNkkRl0EDMza1j
bx0RBc5oekKQfq0tjJfd1R2sfQfguVgoYBwiveOcqRao9R4t1rhi1YXbabKFAVE7KOWakw6ZXeRX
MrKh5rlIDjLWgbC4VA23Ob32qlb25SRI6BvSNlE1JCFTyAVUFotd1Y9fBT4Nbfp/ClS+xB91ZrMg
TnBf+02aL6jHrBVMXZrA+ivtRDOeN9Zsmseqr+Me3FTq9nsiW6MndofpQclWirJrXmR5vmTC5IyH
8YCCVlg2L/qZrISVSRCB9snFOFhf8XtDgu1TC4/LVUW7QuTzmUxdSsWJaHTVjONmd5pcRJowN8sD
cZ9+0gQdGm9IUCSytpwfL5W4lCr3hs2TLZ7aIHZOCPfsuUtEQdkjuhKJljlURY23m7C261R9mNyJ
Hg4lifGC9SGCxJxeAQCfaeVYzGqRsCV2pM4HISCHfo1fJVkrvW0yfIocIK3KsfPSeX1pbqteZNhd
utJ85EWSbvA6rMaLHjV2Jmwiavp0dY0j4uH5+GbKQMM1BIqEts/4qJXFq1hduDGyex9Wa+bZDtVq
1HjTLItcijUISNzWt1f5PBKgZhNG0IKtuHeeTobiDqJeqifbmleqW5c5LvKPtL+k4sOV+osYDrPm
qVm2QtBCq012jekp3eUWLa7pc8qYkNMsbRDTOznkPnwsRtHAnlYObeKOJNCHqyIo3F00p6GHVbZz
yaVYbbBaPrhdKdB9Uvc4hTQfmYXNC58OAH+juEmwmazlimmrWG7DZvIS0Hm4r650YiMWVGVDVJBm
Swaf8ZYUeFqj8ZdJBLRDkh+vW9eJnhas5SDDS1fnWGC7bmJ5TH3e6r0UZrVCI+5Dx0BevDLw6/HW
dO+U/iFd2uIcZ/GLanCOfvCq+5SAGyJorHDZRouCUAnEITGOa5q7/AqxbwJw5pOU3XiYJYhXivpY
tlRnhE+dUfKn5MzxfJRHEugvdISIGiO3PGP+/Lrf0cC15+pY7pttv6l2sIGmI730G3rVa2SIZEW1
Z+UduVfsSstJo1gj2IMkz3AiKdVVgppUQj22bYYVnyU/sBGgDU8S+wN7haTd9DX7oQd+VIdMPIBf
AvqLKVCrRqvpkW3v4CATtHV2x+WhpW/d4/AQBJrLbqgT5ediKeMXnvzuku1qwmAwL8yectmOlZHJ
ZGP3FIRXcZtrl1K7FLd+3emeWTxrcYDKF+s2dXQDmMqs85X5GDyF0s4QXDk1qLZBSDZ2mJ4y0QkF
eq4AD64zjLAqU+07UxCa9mpgvRlnWZ/jvtK0p9by5HaEr4pfioWOS3Xx+I470guub51LYFQck447
9p3D/BJtpU56TRyvmwzOO17/UNxU7eLxRpg5odjFda8CFKAe89hXQE4DsDKbCGr8Tjwlp5q1CBlr
53NSvLFeY393rwGQE1IWQUceqCtIVVJ2VIkv2pQjw5RbpWkMOWfK3AWhHiTwpLXFLaN+aldkX56q
N9WjZuNNE74l2HUopudGGj33sRxopbTU6IknlA/EkMCn6w/tY6ft9Y8YDWbmXFl4NBBVxzN5hogj
tJ2+KQn1FTy4LayTJPkstV27RJ2yaSn/OXUpgZPZebXavA1+8P1d2eeXl8042zNnttEDNIB0eZlg
+fJSsP/hRYUuyrg8ZDq6/xeyBZvrn/pPkvz7438pKsgb5GZuMJz9V2T1L0WFooukhcBinb72W1Eh
8WeRokHlP2j2fisqpnYW329Z6pRg8neKCtmcRrJ/0Ob9euhTufRr/0nLlIhaWS6CKmnXaj9B25QG
kz5aghrDD6YBjQmEWBwMQPvxufsolHg2gFgYiwsCPDnf4ZqpW2srGAYhqYcrPZ18bw7VTL55D+Zp
ZoJxe3yK9dq5G/Sk4JPJuLCc6l28IUW9A1W84ac3VwLrU3sS27Vgx2duVMYzlAygpvILCvscy8Cs
0pDVvXZg4EVAbomTUStHCFJ9ZnYlw9LHUmh3ObeeSj63YtDrpIKwDm36pju3yGrBk/RQGhggw4KE
UHt1pYX8Qa+rITIR/sJ3BRjrGX8eM7yOdQg/GdSWAncFIaW2ckje7095uBUyVzUCOI5XcgO+M/1j
VYrsoXrdMbo3A8eUBeJKETV3wIfKIiC4yie3bQqkta4D1IJSZ2P9FIl+eiLTh0v+DpaUmxIyn52w
K48GJI/XZiCojKX8m7nRPT8IPEDzQ/2VTSMBbOGyP7LxmX3LEYFodNeH5LllE5TIL8Zj/tAM1L4Y
DjmOnQmn1NbmKLAEYtyk83gPcvh/zYa/YXw1b3lvaRNRHL2XS35T1J1I0wB/MLFKk2zMNfX9bSNF
/u02VyqHzttImiuc2dhuB/Cp4Yuxva7qZby9ORNob8QYqy3Ifw6+GR2viwk6HzkJCCvuOfq3NSsx
lQmf92ar7T6/v78pFYjm1XknBMe4OWd2kwvmae/poV0Vm+x9OoRwSu51PqfwtQ7/10pfK7MG1AvU
AmlWEvI2Kz7gjt1mw1Y/q0SsIZC8xE/5Ekwv8s73BD8EEpjEYYNlQOBjd58H/+wFj/2KJBrg57i8
/8+BGnKSPzTcMVz99vhfFjy2JqqhKgTCKsicf9tFmdPITJUVhTXsd08Wm6tptGeak4+Lp/u5iRIR
05gGxrEfSbB/i4Kvyzz9n9a7X478j/12407+klT0lKaSvgiR88Y63m52LkOZkZPYe/AUMTcO5xsd
W3Y5AxqUFnUxUzVb3hvHK61UyYfjes2/9HLP2MntJPLRXdE8TsQ0fAeIQOVFNxwNbtu4RdbROlyZ
q2glbpWmnOWsrPqkOaSqpJY3N9mFMDOzPvTrOHU73T+1Crh7R973i7v0HVfvEQmBiLFoFqiIJaxZ
Vs3QDHuIZmF2JyvZl0za+HavYSajfMANltKSwEF+M5yIRqfXeQp9tX4BAOpJeEZYrY52g+xTXjEe
cXtenSR/Sex86lWCgFG+HduBNfcjRY4rMhMscY2+VUSW01ff9TiF0c5o1VMlw5cL4k3evmHpUWGu
sLi2ZM+kuG2iChQrLTwEMrLBoJ9lOnh8QAMghlGnTUz7rAJni0OXOHVZOj3CxeNDRE5ZSEGHMLDV
bnvN6pywt5FwXMPTeFZW9QY774BCk34Ve9wDkbtH4VgRFJTqOKhUdzIL1TiwDMsBix2YBJjiU1En
nW/hGQFRdJvx3LyrO/WleaKsHt6L9+IpfIle23PEjEMBan3HF3NbiOv+Aspv+iYY2+0dMQQIBOdJ
/AiN+UPaP8mNn6uuRVsn4i3vMIPCtgKFuLsSvLSRDjdjYCAxu07JNnFPOarPmMQ8aBorXhzcAIZn
QeFpS2N5w1XzVO7lm3O7zgskNyRZHht2BRlDAfYxc54GGvPjrN1fH7XDcIcf1HBzqp0o3gudz4yj
2qHTYEiiX8pDfYh57UQ78c99h2fduMJWnpmgf1GYguZV3Qo5NRFaX/lthqC2w8q2vO+sZ3JTDXmm
CtTP7fCWoR+56vT0ImcAkYSXH2XqGx3z4np3DU4mwxXUrU5UtiWfM1gcrQbFWJvC6+Gx5ofkXrll
9F336jPRs/cYTqq5F+utANf23uyyc4MbhBuG1z1NIiF6kV/Su/KuPf1rR6StOEKsZgBlrqVk170S
hDTzUuRP082eMAlo3NZ9jm/HgPZazrr3HJB80fpD9XRNTyYaZfmQrSrXr58Ra4DoYX/tFljwpgwq
MsKW2oZ4peVk2iPbCg71g7Qqyw3nH0CUnKnut/YVEmfYEwCDrL28lbfS3lrTvkBohopdnD98XrJf
roQ1X5wbWACbIF3SaGewsl1rM/RE+OJOk2/wS7AZdbxPSCliPdlJDfYItqp0powxKNjkkRGbHJjI
qSx0U8RuzV4n1lbloCOGuPVAAN+7k5lgSpZnGZBrR8i+6vu2QuGSosTuTuyLuzQoqs8Us9QdGkn5
UTzWlVsgtYPGrZFo8/+4O48lx810277LnfMEAMIO7gSeBL1JMnPCSKaBJSxhyKc/C6XTV6WSjhR9
hx3VkqqlyiomCeD/zN5rc/FPV4pqS/syspLa1YdVMd0pz+WzYP75glmqazfGExI6H3+sTpZ9X5wH
pUSXCgPhK8r8kblVviaZr7GXbL38hRHlg18//X5Q/Cn1RzgdsMCzNpj3xgybkkmvzt5qMGnsld24
f/qASevw/TNIRxE06mO4DrYAJmCBNng6BhrncG7p3K6HG28/fsfwS/vK0IAxcX8nHZjlecGk9EMP
UIwfhQd1q1HBJ51nNwK5Dxr3vKR9Pjr05+BOwmwWK6F/0y/+hfYcn0dzlMia1IOnGuKEer01i5SB
y423w2TAPKDcMnJUXTYstOTu8ne2BewEorPEuk/m/X68Z+QANfBJCeNpWMdazcRGgDBF5YA/gSs0
YyyssnVbluMiIjkOKtYwtBjFHVFgv04HGs1aOPxnVyGyJuHhhmU0+rF/fKu/4Xns9/v7/5Qcq/fb
1//9P0xkpb9ou375+t+rEIHyhJifKV9G5s4flLICjmrYI+QsTkfX0++TXBHtAS2gotASja6nn4oQ
kSku6T7/T137b0xyeSF/UYT89MKVcdL709I/i3T5JmeXwg9DNrF9wNkqFjwSMAk8WWkaTz+Mnw4d
F74nxkHte5jMROjshN5QMBjVTB8DUBPNv0/vjsGz/cG0hSdeCd0cFE1UWg8qGWlAIDktPT2KvGfL
jPX2HUmaN6lum7hfPhrSSJtjBieMJciEQdBI6+DKFlCocyDg30XGg0F06ql60JCjMMQEuObRTJ6e
+rRxjAJLTwg5Pn/X2T8Wnd8xEWzShxcP7GwaoWLxF9XWVWRktdXBjoAHq6pjdFv27XoiitDFY7uS
AqDtYB37RT9cvnU0xNjd0ZyDO6FxsdkTPVTnNkuyuTrss/eyDF09wzPD/c5AUTIHUKJj3nciuppQ
ODGOEAUH4kjjEKxmoFwD6yY4nZGt5fi1PuJW5PDgBz8BpaLDaUPDzsyrN5+v8m5ySJYtssL8mLyR
0kv0c/1VfvF4MhgQwiKrxgBgoxyxKArEM8B4pE98TjeXVbZk57qsl9mWibFSus+vYn9bWwJMQ1fG
8km+npUqm/s8l90SlBH5wwveyXLRymaBb315Gyz0nezdSfPgukh08/I6Cflb+pV+AZLBniZxVmAR
YU2LcSigzkGOQT3mjzbkh2w/oNDpt6Cl0eov5ZLGSkmYRcurJDrReQLkQ9DEVrD/lBbSot61hzys
TPG9+Kz/s9VHLH4MmVkKGVyG+g+eTHyRf26Gfvn6nx5DSIXQAhogJ34FVOANMPh3qqjSSI0So98f
RIiVNFVn/INkH4XhHx5EGJV1uitGOSPz4t+Z/iBz+ssH0W/fOpMmNlR/eBAZ3fM2KR4GDkH2+yXQ
oz5ks8Q1jmI6AqT6/LxUISuFazr4CH2L5zx9ehOQpO2pvb0kqSuGm/iO5yqbEWwTy3OOPULIB0EI
Ip22YoA+Scp8zMXbKnNFppwJcZi01SrSP3icPHXfOIs0XOMDiY156+aklFa7+wwm2Fxwxszom6U5
SLk3hMdSXo0Rr6Xbex15phcU6jGOwNS5jnLnh/M2mvqhhhO3SjcAQKB0EfPOEeo1X5qrWlO/XyUq
/wXwp4HHTVwzlMdiPzlBJnZ6PIS4o1x9lnrDSQH93b9c6Ejm2gcanBQJiwM+O0CyfHtLnfQNwXUx
14JixxoImQ/5uQUhMsmGTBwc7um82F08YGYVzvx2J7qPOTjGb1xi+WxYaASV9jsAUvObP0aPXr5k
b7Cp3cdvGEAAvstzu2wpf1tUQWM27dNFMGIjSZKQg6db8jlYBRTLp084LfEEDOmIv84W0jyjg5Hh
WMj4GMjzCPJ9uR4W6vfNr/jDei8OqlWByfK2al/KA0n16yfRrZqrnEhqEs84MH1hmfFh4+9/Xhlm
AmlakyMgm29lZz0GG+F39Y798+Ld0+0kchGsE2TdHdgPldm5vEo8yKZsn6gJH7L6OmhNICrDNrtv
+gRw8y3e0SOIuCMkLYXZtkjRnExIg0z0wioiPJ4E2SDKISwTHAhZGznjo8avZs1irLPjWfadyG6T
ut0tkPY0NXcrZNWE5HKmz9QNf6o0XSWnJ+M62ZQUG0Beq793k0X2fQGgkXqkmyqchqmrdXbyHbFG
+CAXvR1E23jYjy5A8FaRBrkDsnlWeJrGi7uBCWz80+756hbuysSnvKx9AlBY4XS2MmBBNsUtqo5j
hx51DCAqg+Zj8iLvRe/iV/bYJpDFuQ5nF1ddNG6DEXKn3xa6RrNigSeF0pxfS8RUF79xaQcg4IbL
6U6eyZ+MVTFVyOaHij6rtUE7uZhJzti/zKe1GpmmGr97uIi5+iLTw84fQM5LRTvGQjq4BPsIU9sw
rF1obkbhGPtdzfqgG+HQsFkXmRP+JW8CPgzYFTg4RhUYmjObDoVVTeix6kkP8eZyFpHZopAFOdsu
bouPHxm0yWlKthcjXNXe4BHcPTaZ8F6XXpu70O3ssc4XZpWtLkijpcMS1mTSarQC4agA+/jgT38B
oZVENEiNXTsqG+Xl1GM3xDDlRtg92o7HWajXLcIMjIBTGA1uLs5D6Bl4BVOXKWdS3ddIeHQpQPv1
KsQXvhKV80Q+xcKu17dlpfph5YTNPixR1oTr5EuhG2Gsmq5u6IL6pVRUACQZH/d0w1QlWynbcnJi
zLPE4VC+dSicLuJllrZkvTycQphNNfZetv6J3ZPcZ9m5QMzm/i14gBiRw/uB1Ce1S+55DuEMn16B
Oio5RDcAOwZKK6GwDem1Y46t4ITCwkr+GrNm6ifIFgyoWbN6+lrCF0XK0HDoa+chmSUy6yA+675k
S4sowGg+nTUBOyfGxm7LCtd5YRTqlAuU4g5PmcK0dQ/xtTX+VQXCliduGABuOzM9GQ567EI3S97i
/Bzqk88HwVhSkFOTXajNunYd3pZldayo2vTM1vZC4x0j6rl6LOyiscSrqfVaar688zUqwIzGjHpQ
py7sqA+n01NDtfgf3t4gPJYwBKjGP7c3Mg3Hr0NW+Y9f/6+6QiAIQIVSJUpTAWvf2MX8vlWirFAl
2ZjqRAb+OmQdt0YomnU8hBQlf6grEKnQ5OgSbkBB+7fqCnH6F6pmmq9/fevEFv6xrmgNPU/iWCt8
4PxaWl/pbBgeMjsNjb0IPTtFvZ/eoSp3pT0oracCgJz62knjnkudTPOjovHkKYMpEQQxWnocVmew
wBMBfbPqljyiE1lfVjUKXYnDL70jvyDQsoq2CjtT+V5uW5St1frO0FTHBhVM8upGr27f6um60d6z
UHdDuFbinr8/BDdWrMmXyr3qVx88RRl5Jd/Cutzz4EXQqhFQbY8IynqtL7pJ5VSMYMCiND3mqHu1
iFqXTVFTtcuIP/VlSs3fmUbzcQtXBXkppKk9HHJe5wZxVCycyyry7tyC9/AZqCRx0vZB4NTNllkb
f7giruPUvd9e4vZ0odZ6evlzDhs5GXxJuhoUZNLzM4wW0mhrG4s1ZYJrqsBzAWgTr9wDG/czSBmK
lqOrF72anOOb5jmCDsHSYJ8yqFCOKTnW0AppA3kCXmgK/8PvVEODYgzyRNDHy/lvRWXqny27o+H3
56//150q/hc+IGr1HzX+j3HD7zeqJAsKyw1uuv+JC/69AWBAYQBs+eEg+uFM+GkdAkqPqGD1/8Ox
Kwp/2QD8/sp/nUQMnR6LEwOrpJi12qa4GYmfGgCWR+FHXX13AyGaChk5TCgk6e6WAvlgDWeb0h8u
qCfUPKeFbzPrIl8g1zbCVpsIi0YDj3nppxgILs+DIBvOkEbvlXr3cql11KjfgLac0JnKJJsj0MpW
aaW+tEXroIaqDYmxpUFcdtxun805VKrxIBXs/AGTpHomLmcN0m36dUnd5dH0VVSf8UK5SOS6GfTA
MP+c5sEqRaaWQPneoakeDUaysRThK2T9ji9YdSql1FRZ6iIaN3U5qZ5LKe9nvTwsjBukBnrq+npX
V+kPEYvuCNGd9LVwptCRazniqYLyf3pHhFILWCAu/bq8xUOQMQbvxMf7/fI96ZmSNxOVOf3FTLn/
WH2BINW008DhOsTisSkBipQ3X2wMOErIrit2mU9mGVBo1Vq0/rNvSEX8kSEjCQLW9X+4IccW+dej
85ev//2GFBSsPdrIN/phlf/56BSBRnKq6mTjcmoztvv5juRuhdgESGmcHP58dAoaFnpDYXRA5g9n
8b8xG/xxdP9pQfn7Szd+ZHr9NBssmkmqd/cUAJp82QudjB2FgzImk1r6ai4RDjeQkBJPful7YCgW
SVFu1095GU1VEMabrAJsm7yVH+g0ycuLWMHhhtMYTCHCJH+GjB77Uk+dEhee+lwO58G9vE1bxa8f
wCIrLA39bW3sx7UD/J2XgdKVqbuOWdfROb+rYiU1i0uTmfmGCPDy8/kgJPGlO7SrdsVM7rEa9iHB
sqHFXouhk7yajCMoyk3mUR1zqQnzKcIA0T9oM0LzfLE3VXjeAT1ibz2hNOYWvG9sHhhkk6/ky3i9
MOl7ZUUwIVA2HFFINYwAMB/LvHfu9CvlQjqpS4OH0sRNJmgCEmUzhrPizPN5Woi+m3OQC19q6Q50
wGTVVLj8ifhdyRv9M+6AD4+BGCK+AmIx2EaQd8jPGRGOG6lmDPxk+Jm+Fcfi2F0JRDkqO+G1oaiY
YM1aGnD5MPXRwvFjQudoNkclfu2ZNz5VZ5TkMYNUmUVGOMxbpplYI0SWxiUscQNNGa2aSmXP6gLF
TeNm98hVPuLLfnqfQ1XGKgzeqLEjEjB4aXT5WsLGsQEUXawmoRdRuCf5OX2jYSdH9r7rvhNMG/2M
AkRY14GOXm/8S3BNXBya19qvMB9pzDBEOSwVvcsGe+adnZhA6seiXUnOc5bACKzIg2WU3DrycEBc
2oLT2aa5Nz3zfwSSSzHK0MQLAA+x3ZFDiNg4ewMPTI784rnK5LOWHGqiTmmopDvmMTQ21hCv1XXW
8Ak218mEzh6HqCFsm8xNE7oYjP88PWtidSK7TE/RSr1lcx1SXRRgktFJJdoIE48IT57J5m0dSmCC
1CtBO/JJkzRERmZMN5wH4yJr8nAUY9MIE+uB3YCSJ9lQBAHeAWliQ+Sh5ZX5odIvs95r7BMbqY1x
ZCBx8RHFEg2qFtsk8YXLW/QdyrCCqyArsmXcmSCwe4wf0JpGlwrxq7M+EHHLdmZNOp2prifL+lu8
JmAVszUUhmXBsIa19JaLkiF7na8EvGBQD1NTJDGAACg+/sIRSwv7DkECE/kMPrgUt2yYa25mkNpP
wR4y0StbN7qG3odKaFzKKEuB6qhg5sJUlztMmrglg/zz8c4OV2Db/N6g8vSH2Ui5UILf0mWYsPCD
1N0jhtSdsqqD/ITBnfcUyvhC/SzI9dmQeYTrIRIdYXPhjs1QHB8FolGjxrQEaF1bSAF33Fxkzihg
e74F1Nf7lrgt3apgPwy4I/KVfiBrpknsh4R9q7Dz7KXNh3f6wwnXVXYVFEtmztLT8wZtzyx/DKiJ
wDljPYN8ceaZlza28Y0fsrLSz47vx76cu/fwtdjUu26nHJWvfD6kZudRecMXx2E0sFqz9JN+ui/l
k8QPHg9AC5A2jroLKoArWJDuK75b/G+0kbxV63L+XIooL6yKRwC38mu/ZhW6bPbNXr3Kp3mOO41P
ebASvE+v5VII0r3EiH6PgwZZLuETQX+abJgsZIWVLy9QYr96n5zPWXtqrhGXGOJKESu2iVMN/nVy
FBpUVsGETS/YMjDiyYqfqIUd6Q6sAHXqjz+Z+MSm1BKEgjy0WEKML5wdQWpJgQidQnJCDDVwLNJ1
qqLrh0rpciPUqQ1Sno4jtZ9fGcRtMP1WsZZ8mW8l2dZH4TrZPK4GIH113l8B2BvsbUmXEcyyMoVT
/ZXxhn7xjQeSX7+B7x2O9Vv9pl+rfXcsxzsNpfyw5e0gVOZEEAxvdYlsNpvXqclEQD/xz+HIVUAp
Z3b8PB0dLAz3lCNWmtCq51hcVF8PjjlwvW2zvsMrvxEXO/hKYfEF7b7dKO+3qY2yrNmUO9WVkec+
nWbWL8h9XNyYREU7rkTnRpBzsstXsiu53fvDLlf5bow2x4Lpi86o1a13d9G/r1T3sWhnkS+7T0c/
l/iUFKelyrM5GxNsltFSYjH94C+pndcgQU1kvgf5ZmEJhyk/wVuKsI5f+DBJ1I6528xWsm8H9k8I
kMX7onzvXvrFw0Z2kxjovdGXWeWu2AiL6vO+EnntzSHdSG6Mi4DcIB5z1UbiLD0IC93tvLuXzGGk
zTB9nXrGU5MZNxUIvchBE28nDmtmpBdjqrPuw7/x61VzmJIsfmMmaU+R4r3Gr+K7+G68EBYBT4Mw
sMFk6x6f71BIw4nXTu2atGHVz7eA0rrx97wf1RPCJ1TCj+CyMzaGzYUR4ArBbnZUrHbGlA/BHu/7
YfI9+cYA4kfBCEIkhhpj080u55cT0phh9ujdeht+/EfXqgxOFAmJr6QCfPiH9dGPscsvteqvX/+v
WlX4L11UdFlUaS3HOc9PWjomQHA7NUXSERD/Nsv5V60q/herI0jrVKUScmbhpzEPobS6aMjaVFJ/
87z/O7WqNBqOftEOq6AztHHYpIyMjD9OecR7kuXTCMFFCsBQmhfv9wM5H5gXDpEdH0lqsUpHpfxQ
PMEdVrrL7HCeONHcsDX7p4J/8+eknnFU9rcvZfzvP1XNTduWd6JlYIovBettAryI2EBMBFeiXmWL
4Dg72gw2ciyit3adpe6n3nM7WCfpPNlWPDIEO3Nk7oaJnXxly8xrfN35VGb6bz3Yb5KFv3idY5/w
t69z/O8/vc4wmgpDE8Y3H/yVFfpXFjyUjZVFJqL5FZGeTu0x8IBBgmKJFnUHP3t/mJll2CTrUoRZ
I0/v79885Z/ePKaJP7+ooU0zrr705tv3EK7e/eMl3k3tJgZ+YXUTq3nrvWJHJYEOzkNhFTDvl3NL
I5fu1J6NZVpjADej1WU9fsQRLtgmiDxxNF1FR2MGi2B9X+bANxSvPO7VAL2x12wKPAzib9Ph//3t
/Qs1+x+uyFH9+dPb28jk7NR6dPPPb5p5fjvsDriGr0gFeYtRI/DPr7Hsy8z3EZl6HDmF8Ft7TKz7
yNz/Q3zUjynnn+4P8glkbhLU/NNfDHvStMF+1YYIktx0lc8qJzt3IoWIhRr8jgJ0Rgzq5IMiGW4D
b234BkX8wNnkdsjrFwUUgAUkL+aTG2FtLLN3FhvdAIg08f7+AhgX2H++Kn96ob+8bbmSx4Je8UIB
tp1H9Wq0KXblRnLYv+0RQaBK0OYF50ZJSCBWAUcgaor55dNqUXh+xDNsPoMl45Dfky/lK6vwOBK/
kHFqGnsyMhSt1qWE8hE2YIG+rR/XUdF3YmTTwEd4VWYazwVPWtZIHJYxHcZbfEKnzV24Undwg//h
cSFJUx6Cf/qWf3pqa7/ciEomSGCJL7jG0fzXpoE8ZaHjbcZA5xbmWrIq2BLsq5G9oNwIug1VdvfJ
/60n2KfG2PnQEqmcVmGA05DWjfqAkBk8DwQcWgyfi91tl+7iHSCKF3am4F/8Cyw7YGBONXHUbF9J
W8If7igxwyD2H1Tw82GP/gY4vfUE/2r44kYG4KutR87a1O6XU/8ZQCBP+1n8Rp35Wh/SVbgjBtcg
M5SIF3Bw7PYOxQkgOoTPB4yJ5tgc4b5ZMGhc4iGepAnKDp/uqnoZAaDyVkMEW81A/d5JuFYZV6OX
mT2HeRy7BM5DYdVNrH0XDPfXKQ5Ptw+Ai7E9xZDeWU9wojjPtVm/hR/cVA7WeeVT38aB+qVarIU/
olfCaN/YiTbLp7pGdDn6DqFOnGCXFd4DEBe+i9fp4vGW+lAywPh1Lp/II18xsYMaaqbmC3Rn+3AI
zQ+PHhKvWkMMY5QBlSBxaxsfn8GDzg8X9ypFQRtal9RhaqmqGyElNRiJFeRxc3rt9lDwIr4VuvZ+
/F9+qr/JtaHcuxD9taeX07rxG5BPmR/h72SJhhyQzaGNdkfSWdGyqLWq68MMx1m8le7HYnlZz8mX
W+TflbgQaSxNfZbvjRMa3hBPSDMqesismtBqCbPspUfqQPwC3u91+BFDGlbW5VldNn55rOcKfZMw
w0g6XYXIUJmurFFYkd0AQr9HIjSSF8A+kFMZW9SNR5WCDILJTMF9Lh+AVcygKilz3jrvNTe9ztyx
mnO7DR5DjINb+WXYA2JR0KJ2VhwYkPCiNW+IIs8M0Um3g49RBXhdYvU8m2gBOSobz3BJhX/p3wEs
b5U9Q94eTnA2E13uEMFhgFHt0lVLs21Kc6IbXMaXomzd4iUyA+4DjwDM0H+8kMLsh9uIgrawkDIx
c0ATGq0JanBG2LPsRVD/lsb+soWpaMW7dpfbYQDLTjXleb24jJ7mO4YWLnQ3Who2hAq/Rmw1wfXG
knWevsdgkyUzm6WAwJXaE1jv8pmlpvTFbvlwmetz7ofPhu8R5fMFmciJqet9I9bz+hV9ysPhIf0D
Ih2SpfBkCYNKhVcob+pRZ4W8g07qGO3VTXZfEdsUbm+oOufVW4Nu40qIrY3TGvFI5JY+eyQ+xZhf
nafW9CqUrk7P5ikLbNvW5YCNFIkJC3NmYAQk3IjP6L0Edne3foaLLl8KpCUrCAAQI/MJfrI4euDI
XbAYsxlbOYZmXjbYTZlKTa49RsiDis+AD43hVXdl4qRddQApOKV1P3qFjjgvA4Y1ic5wyayv5B3M
7756YBW0yokPtJ7X+5WzZ9sOpnjSyby9B5PGvPvkfzCD2pdAXuIlkM474t08aNzkPZwtZEQyMWAe
Uii+IOOGiK1Dsw7Gh3+6YAxCKgGAPn0N7GYx1SBcxm/ZWgnAQ3zki+c5I+0D2wQiQp9YwwtvxOQI
23KhYWZ/p/ihCprjp9rl18lq8BngudrT7QjSMtz0Td/cT5iX/W4eHhgaSWdSxbzcV2c6NB58SOSF
CE5LG/d5l2z+qW6V9WNMOJW97MCobXJmMhJ9GufUD+nLyQbHOJAStlL60SjpMEguxoBm6O618riE
0i2vsawcHiBTnnH5MsMaApCIMdVmgGCuefJ7sgl3/Qs5qCRKDXY6h5L5yfsZKCdRJl7jaeMM9Rp0
UJwMzsgBr3kH8CmhFAZ9QyYs9w+TvvWZzG+IpDHxMCldhFleJ7tkX6ZcWkuwvQze4H1zpkAgjdYD
anFhczs3BNOMsS/SV+rHL63zXPdbxqLjXW6eJU8zrzjhMNt9XVxyY8zeu45HSUVGLeMd/vgG80Rj
lhxFV4AASEK486ED8VK90SpcAVjH4M90E88dk7Pdk//IjT2C20t7zzRhlFNSmeJvt/ZPa8EwcOQ/
m68P98JPx/pqaj04zqGyuPcVcV/8G0xpgPThV1GExe4jyC3ZR8Xq9cFkxonCb4grHcbLzT5+f7YI
rAxK5pfewsL1ifjH2zJ1XbN2QTL1jm0cgkpu0TcbdmYxCMb4lsPFT1ZT/t7POg9TOuAYXGNg9y8r
hh/bBBYLbkQLwQ7WXuFwt2DQ8ngF8CMwKhibc9KFuA8I+wG4w0sVguyNUQcpAA/zU5s1mG/Vo+EP
60mQLEiX7wqTGFvrdqX4LZdMNXb97P4yzIVNLoCf5RHInSeuoisUaOO9WJBg/m28xB/wegqXk+vj
ycUKZV24MglquTBkM9re3Ak50/h/Lx+SXbi5p1vRQmGvzXqNudePzF/VgyEPzNvkxp8unoseoR2O
RVPhzYjB+1Ru+lpAzMGUDKQer8wqurlwIKL6cFt1NlgIV9gafv2BdS4nq+AzWmJs0pAQjTjMZAmw
QCEKGKEK2QHcLuB0AYhLc33L7wamPsPCD8PHu+1lX6WNCm15N6Yb6IBvvr/59J15t5LMb+2Vz9qG
70ILwOPTxqxMGwDzx1b5/Psr6lmnmNW8C/ux98H4Y37ertqicmgxiXj4EA3ukcGVt8KcqHH+TVBw
7Wa2/MWlib2iIiEoIuZcM9MV8ZKcf6J98WosKrziYTZGEpF4Px9bQSNQcLSa8pF/YWnrZKzPuRZE
S1hweQajE3wyHydW+a5b5fM95++PyPfxyiy5CDL4Pm/Jm4xp3MOcHRjz50txwARBm/EZ7XqUWidS
yC3msvyYYioHkQO/gO5DwCnC2tGhkHapOVbtgcGKnTtAYSgaYOsQMstdA2jAptaYjB8gs8Zzs2kP
4xQGOyrHHzS1zwtjWg82PTcS9RpIJwaGDwPfNweUTrqdKVxlYpf83NM2E97petmN3lJ5Md4LI7u9
dVqns8kdmCvnvuHoBW7zMX7GuDRNFIQ2mkBaQWsInub1uZCtUVkZw9WZo/2J7I/OmnrhARQtt3ky
hyiVbSFDwA4SfOK0UYTpsy4InTH2J9kn9nV8zD0cunKOe1u3vzgmeZZ09mQ/XbfOUvUma0pls3Yr
BQ/nnafm4wUn08wIgOiMQAK7Iehdm+sfBOuldMvvE8Lm80DZEUeNwjNGVsauYHaZPZlppnhgTI5x
YMV84D2FBrLIeXRIde6OlzG7QcHqTCFyZOGU0IsTgHUYsWnIKKgkuDMYQsJiM3bJiIOm0idu540a
s/Hu6zEfjLgQmbDr1WVTcRrm/HJC27Bd9d/CPH65u0QobJD3H7sl41CeH370Fq9ZfHFM8KTQDhCQ
TAVZC0zO9ageR3XL03AkV91cORiRGD0bMguOACW8bCJUH0m3FKnxfrxpJh4gL/OGUalcjWAzieYw
JVBdIqYReb3uRsf0aiyUw3RqCruBPyjIzoZ/C0Q4IPNk0ZBWMSyol9iV6WZHKsZwIOBz/aBofdo3
Y4H83yRQyBWYUFCVP/0L8AgYoAz8kRVqVr+9nbhGedq7DId3wk4jC4NWoOrc0O0v9uOxwC1sCigj
N8zHsScK0yCr7P75mLOELO58B9MxfGFrBO30flK0KQX6i1Kh43fGrqGwavHj9tg23XpqbPN+88TJ
rOxjc90lkMyyoCl3d/1NLnmuFRDJpu5N1DuChHPC0qvIuSNdS1MJNf4j4lx9PnwwfxqVRRbNUHuS
G5Vyh8l0VQhvOmhya2lwYw3UdfPRNvO0P4UXyOKsX2whtCvuitCJx0euza+rzoX+/hQ8hsBeOOus
E2V3tBPce7QGILKQyu2tcR4Ujk3tP7V9cZnH6O4JqXemhAQYI/djnHfrX3dWpFGHzJKnNRrIe2pN
nrrZlzO99EH0z7O3h3jCbO7cX1AJzLBh+p/S7j5+qNLNhfN/ewTaZRVGPQq9WaNcnBw+XTcZzEf7
PNQ3dXEDNZYky/v9o0lQKagcvz1D3tIxetimxSq/y4EO3qbLIZmxgTtn4llQ1jUniWFgfiWR5Nx/
00EipuCUP8L8pyUJAFwVV2UTrhEybACvMqiXXI46V7PHrj60jyV7m+P36NvGqo1h6/siB3dqWfwh
HpGEP9IhFoVfUz4SeRMK295Kv+HEb9mY5h+D5oGQg+DzwZcEBEj0yDSSueQRDcSJx0x89nQVQFsU
a1457lmdh2YDd0fKaDYOMSD2DUUWJZ+ZbdiJcVNg1do1L+033KN6FjeuDKFlJsyRV6MLrzfigrxi
GnKiGImFQewJ9+YzpHqGODCXv5qXcgOb0KXlJNB6PnzIc5WFwvZGzBrLN7f4mhVvNY97H4K77pKb
ZhOXS6rbxc6C6EVc0ct5j5XiD0huUQTv6betfsn1iYR21P/KMwDxs7GgVzdkVpgdf1zsjIFqZ4y4
FE2pnfmqy5iffRznbHi+wNATVnADzbv1zrFkJYvnRl9NbNkvXGoc++HpbxOfC2cvsAEojyOjDgYf
x/STDmeeLWmhvCm/tT9+csxiKOr0ZTMHcrLM4A8sxWx3b8eElLAORAQ7zCd63HcrdNsxuwDQQyht
FgwIqMg4XxnqzEmPWQ8wnMAwjUzr3KqHOU/XC3ofBUAS5eIb+550Ha6LAIJJbKsCScGwTM1CXiuU
holgV+iiAWmrspdfsC9DU6EMaa/tCC1CKwPhwOyvJJH1pxpl21v3xtqD5dg09bI3OOayn7PIA+4N
uv47/hw5NrElAW7gEmUG5SLu5cQMy5nWO+yoANfEU/txKJD0cfTvdX96HCDsOdFlcbnWjBWsqcOe
x85WUXChNL2mkoWGjg1XdgxtbUMCUvrSnyJGDjxKjiwOh2UGSIIH/4Tp8vTYRKzYysKa2FLstqBp
uNR5pznpDzFbzLl6urFFJPnmqGtz8TnvGEGxv9a32TFG5U5Yrp3w1Az6hvRxuy1mcudKMlpbE6jD
rL+YaAlzuKPj6EJH7bEtuUmAKN7R3POKajSKprblO3XSQzur1pHjR5BVRYezIqQl4TaoTjohe6gs
fJ2ZB3hEJA2id9uMMMGudHkOBeS6szO0dSJreJw/gDJfOW7U0Z5kaa8sN43X7OtbLChCkHBky4cP
3YnPK3HVysHL2dKK8MFRaD88Noq1xxaWIK3ejVSM9hyS4cV9TKx6mR+FIEHIQPAih55qAf/hEEXv
yHcKKZJ8LpA8UDquEiC9CzBCbgD+OyPGszIFAj+W6bw7Xr0M10TFs3Cd5O835U2WvVb2hN8MT//7
6PkvlHSoblVB11QFM6M6ev5+Gj2naaFlaahn/gt9l7/OeSY9AVCN/hVW9NvbGZUcEv3BWoy9ESHU
a85gzsyW/TCIC+gq5t9PdcHT/cWMkwxclEnwjWVlVFH9/JKKZJoXbaXi2F3X5xif3PmJrA8TwXuz
es4GThiMGlBwPQaZwtcFPj2OOlAcuOjoUUm/QDVOEc0b2JhTYWNcluq2YDiMxKc7guuGyvlwmWFG
NHmvKSUAFhRSBfDKM6SInOcBpJuzS48q2EbwUuboUJCs0scDAUgxdmcCs21K3hOCA7iVUTZHJwsk
68G5gD3nrOIi/JD22ek3mxu6QLBjqAaINC8SZntmSXsCNfaretPf0T/QfmHOOMgkeFZLqjRjhYxj
Vp+S9ZQGuNxrp9u2hP94kFVrwtJaoP0F2La4eN0iOjAl2COZfyKeqCzpmHw8CDkYLIIicJTPUj9n
2qpw9J+hRlRU9wBkVs1L/xJ9Vqs4YExwc9qv2/F2VD9zhhEEwtHnpLY+XvtWEjPEnGI5z043GmkK
85n6imddxfMggYFYPEn1Ilru67JJaRp20gb6jEYTTsfsxW9MkOQR3czrAZ1TKERQWJj9GNa8Ym6a
PG2dJohkI8UOt/cT4RSZbhpMsFJGKBQilJkIsF/SygaSfO6Wae+KeGMY/S5Js4yBg9Ef1kywQ6s7
8ljlbs6Xdw/o2SxbKZGFEd5LdkiKhnfdnc5rnhtWsg6P0ffjrH8gZJEPSDd+k0/hyy95JlNBUi5X
2/hNn8mby6eOCOwYrekkFszAa5TgEAqwZx3L67ATt2Qv0MeFAcYsYSkG6Rb9VXki4JeSAeAg5nNA
Yk606t5v1KoIxDiCr7c9Y1kJeDCQrkPIxprAL6w5MxkwBnF4CZojO/aYYH1Ptj15XbT3rdm91O/3
VTknOBR/Jw9yY8OThuSkzzH/TcaxRcS5q5Ky98HdQtKG8K57AK3N5WVZfPcWc2m2FEUQCibPPSoo
DoDJ07r8N3dntty4mW7ZJ0I15iGi41wQAMF5FCmJNwiNAEGAmMenPwuqys5M2VFu3zqyKuy0RIki
BfzfsPfaodOQOArAznzshokxuMH7iHyo3OzuGOSExA4qAnY6IYHPRBvOYfMUh7s4F0lEllfBXNyK
0ECBGfPr5xidy6sqnIZ9tXjcnJBT3O3z+ayu/Q+DKFPdpSUGwMCUgym45TAq6COCypBtrLS5tSpn
6qPkVl53kj6hvkpXOlkJfSuY0fui8SS6sFnzQTIGLY85pcHgxELaMkMLACwXlWq3adbyK2V79CGb
07zeiIPToDDHlepWF2qGU2WuqnZe0mtO/X6FiT9kSKJ5GjEhnFk47ZHIkIP6JXDhFJCXOtP3RUOO
wI5BwUlg35NN6WauOa0iJ854m8cyNlIlJjcsZBP4/JPykbw19UA8afLYVE5gPlyVecF5gnChHUPQ
UrB6tvWuPZdL/TDS0PR/70b/z2/39fJLsPmWZn1xDcLq21//5yFFSpL83/Ex/+9z/uf3v/KQ/3zJ
0bf+21/ce3Wt+n39UfSHj7KOqx/q0PEz/38/+B9x60Of4YTP0rJ6QbP8/vEnolcAO0gFxnRR+S+E
CIrIEfVNiIDa4LfH/xQiIG6FOYZpHTHCl0X2p4z9Z3wUSnV2xz90CKSIorUGjopRFVnEuHb+RcWu
WBqpG4gb0M5q1t/RIWh/tlX/9Zlr3w668RXRM72ljSDeecx/tOjDiVJc6x/5nhbeM16tJWZMj7DR
V+b0qm08+Z46jHyV0s7tCnv39LrpTfvqS4c6GmwlBawiObAsrMcAnWq0EJirx8+lccRfit5MORbO
lZEm+d8FnDI1uES321ENyEjuoiXTeUswP8Np/pUbx4J9WWLiVOcRcZAZc1Rmjh3FNPsh/J2dnXMh
rqVHpTxyL+9TO2LJSPP2Yb2inwwpMnH9Udg0jtE37rjKvk/jjJGW5E+Ex7kqMdZgHfmorKpt3Oiu
wAEoEAwnOhZTIA2koCMZ2xiOC2vEg5i9DgPRwggg9M5Vm4tEahLbjXIHdb/pgHzpXn17h0HE2TVt
CFj+sBimIKQLbOWRrQMdbd97Q3eWGZFYBsFvtqSvM9lNNKoeEpNuF/FGKXbl9n7fVqxhICNCDT/X
Jzl/kUhAxU/XJERQd9VaqG6uqAtTiVCSJCu967WZFlTJBTdKwOvhoa+Zs8Mo0qTSvQ/jVkKcApqp
+w2KGYbvTmCw5HsR0rOyF9SpKnSu1PWzPBLmMUUFftAmcZv7MkWyOzpOk2h19de3SmKv7d5WSdnb
kjbZZZ/IQibaPhFvWx+scyMw1KeJqJ8qNz7r2doSwpmmBztkhpXXIlhs6Ze7SxALTpvru3vxcjLi
jR7gkbWGZ5/z96lDP6Fv5I6SYql8RAq9uqUggwU6f9NmvX+lLpgZ7CsZURFZW4/isw1RIS0k2Huy
6V/HOaBOU1CCfJRn0TjTK91Um+I0XgLTXRdvSeLJ1q7u7dKstndA/ldvIIAghbE9qXsgwdlxkKcm
lwNtGs1Mhp2q6Qlj2dzMzQ2+vSCegSK+XDWGQm+Zcxf9x/YVuXV4EebROLSiXAVUM47Gk7lJzrYL
eHzCpHKUqFk77Vnd0BOS2ksy7jhxP7FMX4yaPEank9NtNFwe/UP4ARudwE+im+KnMeqVvfYxhHee
oQXS5tozQavHfhZBYs9Oty1n6wSZKRJwBqKYMMcv9SI6G30yLKgLCaVEzexv83hakb1oZxPlPHor
zjU0fMtrHcsrH9oVKoUMY2di90SFMqM0bTaoKr5F2Cz9xLroW5qsT3TD2kKelnN60wSslpdsVRwd
ADIpIzIXNTqJ1xVD8Qf5cj3D1CIWVGJ8yZtFJXdUjqKnzTnqiK2hw+Ns5ZQkjtGC6vDs82PgclPZ
H2jeuAyBLorer/BIRZ3f5v22fSjnFA9HGLletqxmqH7Qs6K75FXWPPMYArN/YjnmMtvFVdzTNxxk
VNRIYzPeCooE81h8Esiz6Xf9Nlkl89ZZmU/CIttIC24tq/Gx2dLasNObZ1eaSMC61EaIFVu7mBZj
H6KfxE1PI0VKrf6Ql8FE013p+hpBqmLtUy8Y9VU0LIVzfsI/60lM/LnFjHxAZZc/fjUt/9jzFl+X
goMLwKdkcvT9V9eYiqzm+3n77fE/zltcYxpWTRHOJ1/961T9ed7iJsNtYmhjMPcXKu/ngcvz4HjG
vkIbykn+88CVMIziFbXw1GhfjL2/d+COB+o3ZROhOT9+dFn6duCqdZMoqZFks45053sC/IGpdUbp
L8rhmgFxiTKsurpaoR56qBJT1lWyuWkZQ8DhsLGicCPdKkUCbE7LVgKDm9oq95kSPTX4Vwatt8We
KGvKSx/du6Ie7lyeL7rHkG/OzoYbBqEWA3sV1dZCd+RJVm4QbVRxSQ+gR5mtfOoByCvQlSuLhRU3
aqbyMusOa9s4wcxckD+8ys8gABfFjihwSBJkEhORmJ+iEe9sq3MD1/2XMf75fmwP8otqy5yRMPj2
N3+ZDf2HeH1Ig7XVccTLTC02uuQhV6gq9AosnYuAc/dBVy8j/k7JCPW4CfMyWMfDfR4oGTeaYYdH
J36gyqYRYb5DR3qBgsmcRX5kgsUimdUNhyVDKmISWDl08ySb39Bk6LacL1rdSzD6J4KjoOjngEYR
QBl/El/7R+pxBu4nJkwx8HHOPZ4C2QbPLbjycbg2MQ/mwRp2ecwNwTbelJvwmPubkY0Wv1pux24Y
Mt/E96yt9AQEltxXWuNxawYTj2zCrwAbYmwQkNwnySm4Te5HbPB2h+GcKcGaDQpLaryCrE+kGehq
vphoQ3CdQiPlpsLXWvkL36vdaB56rTGJPHKpuc0wcL3PZVcZcUTB0lwMT6P4iRsuaZo8L5ZoJLlz
CAADOeReslDZd7LiGUkZ18wemC4Q7myz+1Eew7pwBYEb2qngbGiOobgKyTgS3/V4d/enZfLm5xLo
MsVaqvQ/LAzGCJ4iw0d06kWoiffg2MxuQNlIuV0WS5ZPkB1ZFb4pyufVGBpba0sU4mr2GZavCcOS
KJpbtxsjP6qVqDYeLKF2Eu26NxpGokCdRM6LiyItkuxhqGXKBJLYiL1hkMC0zh/HHsKlNb3HJPBt
ok8GvkwqJiVqs2KVNuxyKWfwttTUOBdMxyxmkF3W2WPRuw3t0I7LhlJH6y6SvzOLJ8XrFsIlkaWN
rB4UZrRptII/Ht4/AiWcDJ3mSuWKcQtPgJCb4Xx/fAzmQxmwlmQSHToi6atUSW3PTpJ1lQ8jgg41
s1mSIFFc8DSYZhHJOUMyUfGekqmkjHUitA43N1+K+DOYy1vQGZWyPNa6F+LJXN/CAxUcdpF+k/Hs
5YfcoHuXPwsDptJeXRsri/z5cB1M76waiviYzAlmZVpFSPSkbI+ABSKW8Rhm0M9JygdnsM+R2pPb
I29xg9k+Yw1LxB2BXIButRSbUzGyMCkrJeE2u3WGNDEk5VEGJRghuWqSjQHTnqrPChcBsTTRKUuX
pbBQ/Le8d+S1SBZMOpM3wat8SDOXyEcKAx36Pxf9g7CGabyX4l1PulXNVYlKTBLZpdy2HKduSUiW
zT4MwK88vPJjXB+uD+KUfOWHBorKTNxkjkVCKaQtiqPw1FULqos7Zm/sH9gzkJkNut0F8xQaFsox
4yMBeWwWZI8zr+dLs9W7ufhEMKLYYTOrFeB3jyA3nogQ8oHRMORr2lmiKYXXDheJ5Z/2Xr+mZjCN
SI9mh/APPr4tchrBvSmkwCmQmP6iXdZHO+hvx/cfH/+f41u3/mVh0MZfqlEVkL3Ml/5xfIv/AoAL
RQ7hPmlUnN8/+2XpX4TNcbTjQOcI//KK/+iX+RBHOwZhou9EYOHG3zm+acK/H9+/P3WNyuXXwXCl
Dvf2rrZEAfVD7CWM+/zoUNfoDpPaFiF86j6D3NZPOVLEiJgM8aMvbote0l66DJUJq9YHTRcZcynJ
XkiiTXMvKleJrl5SZ05UmB9XlCx9mbpKUeNAYa1/FfeCnj+TYPnI9EZMMJiymbtVSKCUFLN4QOIz
5645erg4oTsIRn30HBrDzKrkZQP1OqKf0syPUGR1EFtrP3wxA4VrmK2FP09ZSqXqMInTi07Heq9Q
gmX3JzVPOfAMMpFyMubTPJ7dbiCn6NGSNPSKdphF4kFXcOyoKOh8YK+98Xo1zk0SOYp2Xd+IY2Iu
XhIPd9urGiozi8YBolxam/uyi2ZKLR3bIPIq/60vsVGp+hykumO2S+3OZdgeFWuulWRHCuuS/ixo
7cw63Ydzfj8IOb1oeMyQULcsIcmQvOLeuXJrlsvG66XKrasOyo2urNR7rc1b4b7Supp4O9QwFcjt
QGrs21BOTSMhrAQPfJfcXvh1xwaJEEZ/uefNUgy7pSQhJ00D4Bj1urgfpegYwt+qtyImNn+uiq96
fHf8YKclq6ZZxT5Q26mufN7Z88TFucnWWofu4K0PD1a9rdsHIVua13NLSWNoS/k+L+pTDn6oLu0Y
IpJ+9vsjeRQRR5GRssi/MawbWB4WtJ+loazjOFtIJrQjwStrg6MiJGbuH3wbok7HT64BSWGQ9pdW
d9KEvt2G/vj4n12ELI73DVAx2HO+WoUftyHpXwrud3IEoF2MNxtakx9dBK2CSZY8GyN1vNWMN6+f
t6GxJzHxwROURKPx925D4p+4NX770flOv96GbmJt3vQuRGAqKhdLEF5DuQCZm+TbRMZ87vcIIPA4
k4HeVRx4Q2YtEo2AFMl0TB9FH93vNSI/hBI4vhHymkq9k0vW7FaIT2WWiY7UJDGnI6r3qIidjEhr
sbgn22oIZEY9N2lDNNmyYJ8IoyPzLOGKLKFqIUdpmtfKt1VXr+IcB0MfH271Z52AJFYc6ToPxXZ1
ix/U231zE9jKms3sHjK9kFAE+D6hvIErxr5tBOFDIufFNGOIIPqIAoWKBbNotgdFyC9tzq7VCMOp
X7JzhliVxcmTj95wYOSmo8UgsMiUdgLi3ybD3SnL59AEidNm1qaI6oc2l10zqdOl3ugxwgzyMqPw
M618FTtq/FQltFdpxG2kQTAsU3br+acGdPaGy0P6SGUmn7cxHwk9R/IeWZfgLs2s8HjjotbNR8mI
55l/UaOGAUiUT4vc8qRO/ScXDFxpNN4yv/t03uroq/tv/T5Y2z9eqd8e/+NKxc1nWKKlqczf/3P0
/7xSYUECjwI/+wMh+eNKlf9Foi3DbXa74GB+40SOFzF1pqn9+/I2/haUgjvG94Lh9x9d/sZzyqRK
7eA4pLPGwumS+PYwIPuI1WTfG8NKOdL9lsOWSBrcXv7G3ChUzPGqwyRAvzGNpyWd4DAdgU0TiCzS
E7N2N4A5eJttRbiLzvCEy2UvzKyViXlMWElzeQ+PYCtyRkbBSzlAHx9UkhcbfEN6Q94UjVN2L51M
Jr81RhBgmLucOE0G/NwIYmKWW+kh9oeDdJuGc3Lngc8nn9IxZ3wnIKTTKjevVlV3THkmpT4philT
BIbUGoGaAtR/qK7iAQTTJp2saUG/cs/QEaX76x59yTJz27frw1iJTKSzeZ1stpH1blkzJVy23TPd
qHbTgF1ZJF73I9BdzHDM6w/Ro7m6EuiI1sipCT5TnJ2CumlG2j2LvxuSqmhinFTirvh08dhvlTXL
AF4+BQIvjN1FccQoUF+Yk+xus5yOLHyKr25+d+SX5j2ZlZP20iCW1zubaGsqNdbSCoTMYZ7Mxna6
Q+rZTa3KMypPhuiR2SmDm0k86onx3KSJx3y5CdxoRfMV9C553wrzUp2qg3VCNNVmFhYMenqyfj+C
7jmnR2kR1aLsQBeaG0BKJsVRum0b5TW13FrBPJHkUwuJ/clYIjOQAgTfPK243mQGP0FKeEiquGDE
2fRiKNr7HbKc5a05CsrTSGPQ5223aZtH5VJ0xDJZOznrMfcMVG12vsqnjFyzUceTT1VIWtPmjClt
sE/I32Rm0OZSfyXcdJLttY9hHdgw9FDi8mfBFhsPQVSR3Wi4hisDZjTs1W4EQ3RMVxx/BrqQ9a8t
X1913S0YixoUvWTZgL3YyA/DhqWG5pIL0/ROxzsJ+4CJaLAol+YmXaKCdPV1DYsv3g2r8uVpVIv5
637f7eRNMaWzv51DpiCgzJBU63t5PxzRZ+bos5Ea8WD/giXtdo5xrpJqxkseziunnKGW4sJKzpAA
F+q5RwYtLsAAeFADPaZCtu7FaFyvlt0lNmec+kL1CrCUZRK6Q9ZcjOgGfhHn5XTYG3tiLICPaZ8q
vbLk6MfkSX+omRmRc6YSkOxCGQ6ILyDJYYsGQhzFcyZTm2p1521mCbXS990bvzo4w1qNlJrJPXSY
J+nA8wklrm0MdelGPI+y22zeMPGJnmV2Hs9EDjph6OJc8/fMlaytvvcv91VvX0C4TV7HGLtx1kTZ
TKjBnunPJN6SmYYsgIL9iHvuGa+HM4YNMxzc31asXLbCuQsmIEAdwb1+CIfwOEJU+VKq7XvBrFsJ
E1THI/wiIQZNRoa20Z/9HcYLG4vw13ec3tB9LERGVT1SQFz6KEd5Q68XSMzd63A3Hw27S9/0ZmlG
8otxP4skQ4isyu+bIGeed7tPW8UlXojOWpQBPB8bFjBXtOejquG9vnos/kWh2PrEgPa7BMnPBXDV
2mO6or2o4B4ud4ZIS+1FkWYL6P7RUieArIE7jd/LOCMmU+DYV+vu7vDv9dWlbrihcjAaYKnWaoW8
Y3FdfSUYtaIT6HM1mtZ4hgpkl8VU9Br2hGE+lavbXKQwumvq8gZDrjsFlvrc3vU3BTRlcSy4/S2i
unQLyHM9YQ25oKLeqEuSPPJ5T73AeiPQh3920U4Hr8B8Ay6P7IvRwH8rBTT9++wANuO3x/8sBTSZ
OT31ALOJ755/TSUjx8TNaoy+fjyrP0oBBgQwoUVD1kTIkL8R4/gQ3wsHMmuEvz36Jw71j6UAAjdR
YTNBSiqm4d+L9kzqgltwq+KZBiMRgiLskmTpc8WgBpYduEDqZ/5J2Ga1Fep1S2IgU0IcOMzAmDEi
0DqHlBAL5cGSv3SrHcPpg3jRgE6FbNNAwK0yprWr26aF7kJkOjBUvIWYgUAic9/Ag7JqF9U0nZXK
XNwE/fifGmPdoXiS8S2muNdKjEiI6/AXCchZTbcl+6Ni7QWmsdTqZlIbLA1puxXFA0WnrkVlgtSU
pHNheJEiYy0Yy3Cm2CUmzGJ59QKvLM1J/Gg+MBXwGQHvuNPoD/L7fdnvCNpilIHDEo+z76Baiqby
e0FNf6UFcIuEan2SI2qfem/Cx32GmAnvj8Q5vQ21iUAwM96VOz/fvNkjbdRIMSEt8bXGpyrZ2IIg
cnjArgQH4wAXHRYVmFgRtiA+l++1ZqmCLQUvh4NDx6n5sQvHP4xWBm3LzhXA1qi/v3sFC3W+dr29
bq3I4SVT/G6q+O8asoJ/dO9NgyshUQGBDjPjLzZ4JEP9oaL//vgfl7H0L5lJna5/qVu+Znk/C3pl
7J4ZOkLN+Pdw8OdVbFHRswJTJGm8PXCB/2y9ucDHAAqmiRQTfw/8bsk88e8LvF+fufm99e4kE2aX
mM6SRR9vqpbf11GpRkcYT41UBEphYbxBUJ84VMf6p+/xb0gr40U5uConMOQZDOYiGx/Wa/jVda8B
UT7ufYJNhkSDuqRtHd3Dtfn1GRfsuXOzHx1A23TyRBfATtma3AvnhnkKSqlq3xOYVPIuxQEXu3Ur
La/5oZaiVXVv8D89GPiGe+aTdcUBHe8qeMtSK0zvsTKTg8dr/B4+8XNUK3Y6JZHbpV++6WY+SUmQ
CMmZilhWZuparcJ1ET9nCeENuUwUUt1Sa8t2UwKkwMQfSPdni5cjDVEwttMmrUeRO7TqbLO+bgbF
royZ3GCozvedv+fqaTv03ei402zZn6+Uj8M+6um37TS2kXqGn8j6Eom4HdIe9voxOlsXIj2P7bR9
o33how6DMtYyperSSyTklU8zjPyrBt1/BJKop+6XsEFlp1BYyqYtatO1/GkUTrRr5j6ea9juoFeC
A/B6Fq9nqkXGnbtinm447XdIht6uwCfu82xeff0p5gX/HFYGXvxJe9IEUvxYj8noXImOIkaKVwHN
1KHc6IvboT5bT9kDwVVQ+Qdo+9W8fxHPUAtW6mmLhuUkvD6QVM50YsQ32cHgqdkU0VJLKuOYPIy9
ucP1E7xXs7Jb9C2mY2OjHTrpFA2Opsyl3LOCSVMuxWobIQbWO29QZiK7XKrp6tFqLn03b8xF1uN5
E15yHYBCjIoS7PaGCQ2gXpiFIlJw7n7UwKq5fQR63vqDPbLAslnwJEAG05ZZvOUnFE9s/oRXsTkO
Ga5OF30oUAOyApbsVQwUG/6UCRR8d7ZYcbji37EFfYGBVX5FIB/hSADytLP4P2Nr/nfbCLhkipXE
ojK1sS8gJwsmaIsmNL+yXb5ElJKm0557cSajgqZwRiL9UmkuoSVJPBOEhT6/rhHuEOJxXZP+9Mir
InijkaZeqVwe/gRH4ciB0SePWJUmO5W+474MiXGUH6XCRkPc7jIXRsd1rkPJR8h5XV1XZXDIEfdi
X+rUaQyfbs6PbCVL7aLgmMtrgg1mmYeos2jd4E6t/1iss30MbSpDqoNFMsHDcfvsu42MOrZCSy+e
r9jWWPZdgfvEsXdNTunzFdv3tVyj+Z4mOqAP3sHGS59jkUhd/pI+V4dyV2EYxmOG+Qn/Zq9qjoZD
qNg1HI9Vs+2yg5Fct8l93RKp1KCq80sgYEXKbhep7c16zSoCeHvC2YrdwK+KSp1RSmv1qQ0dYnRI
Yu4mtl8/XUnB5Rai77Q2s2WcKEgBI2JYpFdfeTEJHbjJLljQeaZN/dCYppanq64I366RnwV07Dfl
PEie0F5pdNa5jxjrjm/sSibdc6oZh7YQXoU4c2ZF6W+GllhhGZqCS3/Ji5ZPFYxbswrtFAyTzqRv
xAbavZQPJm1ePMlebg/sRCoCgPnUD5wK1yeugd4xWOzBLbjaPZotutMTZz+3JHmV7tIH/cl/wuBs
nHNSitEnDZfugpA2W3PDCaAf4pvGnUykQTu7ym4hzMgjZzpS4KQ54F57qT+L0KFZ4932P1gbxg29
O1GYB3mmz7p1s6dtZhvJW+WkSwvbYehGrCJ7jEXMHielYyL+qmxMFF6GbOiswOOADzHxCeTEizN5
Py7wvPVTNN+TF3mE6BBJOlYkt0mGz/q857+wtde8lwVmRkqy8UF7PC44aVOwLr69X7y4NC65UztA
Dr3GU5eQ+uRH9BDNSWSFi6KCS2F0mGMfojFmg+mMz3SEkd335DbwdVEpTY4yTxjtovd8YhdOiRnO
KesYDoAT4Ol9Eur+9TWiycuAJ/cG8fBN5yN4SFBlUV/OkDZ7Ma5K1sbrcJ2Kk/RR2oVeviTA3WNb
bPcTAqEVm6c17l5NXqgC0EqD2pTpFPyHMZHxff+JuQhT+6hUeB7sFyBDGKB4RoyBnYYsxgIt1bmd
HLHG1c740r2ceMlYAFG+jTqrevJ5ItahnQ5eg9bhBbzh0lgNR+WdBArgIDttjtbOG7+D6LQr/HZE
QIBo5adLpnjjZtminxcjFs/JgbPUc4AgrdOdod2FAZYJTN92/k7fOFzwf7FeTo78NjZMSIKnapPy
1ImRmreP1JtQYz0y3bkRxZtyhViAqxwa3fp6zD6QTGi7ciZ60Dk89DM4JIqt8QhoEpZBwysz2mvb
ZbhQZ92pOWWLbqOuCJcDzcg3PBnpCGE0X6s1y2yGJxZ54wLyPEnZmBn+JmInyLQ0Vc/ciHlov/ek
7v6jC1VFFGG9MeuVDXUUOP+3fvMLQvfbrtq0vj/+Z6EK+N/8d1bA9zpVlACnypZK/fgFKv6lTpVg
J5Mc+58C91udyuZodEGxzvp7yu4RcPe9TP31eevfms227SUhzJg79xZVwq2t3kx6F1kc5rXsY0oy
89dKxUwehSo+DEI1hrAwnS6qmGlqxeJmiIMXl/gu1T5ZFsohsHJmRvU9vNxhj3vXovCdTB8rtjKf
c+jVQuVUN8wjESNcq0gQoPoG9+WOJMvrW+WnCFhD3JdKELumiUextLqnPIUSpDCykg2Q+iyjrtb1
QSjQzsqklMiGIzdUrCyv2nGLJTdeDRi4KdqFrDIc0rN0S1wCVUdhvSqRdJFZsjRw1m9i7uUVUURZ
4ZWQjzvVeChQiigS1kJRqQ5ZzTWumopTlfTh5m0lNpr+lPYKopGhKzxDlWZKEV/ypt+HPnrVexM8
lBahyVnp3Lqb0910764ns6pL9maWz4RUPfj36yFAK+QL+NX+2RccoVxoQ6Dto6f8iwEPEMQ/dIbK
t8f/csHhzUAyamlfSRt86V9aQ3IEwJPraFJIff9NHGLKKv9Nlf5gphjFIeao7cRs8bXu+VvikFH3
8odr7pen/vXxX4yM6VBrViZa95kUFa+leFHvPRtQY99k/pJVixt0lw6zz11eFQZ1loEWmOFv2z0o
wdls3/Q2mA7X9nBHmtdblyzjHM1WqkXGTT1A0s4JIGwwJVROQsGtgZLtWh19dZa5YbNQtAg/4YA4
dNgLZm73AbKT9MHP0e/lvdtmXpqTrRMJ+s6Hxg9lmxZp3K4OAHFjnM/JPGurdVmo6/5ajzGixPDo
hV/MWsN8umEbr1PccZG8MjMFXbtuzsTx3gBnfRFUWTBPuG1UQY4BrolNB6UI3lZLV9xuhLtm6WtS
4MpDizIXQfKaev6mh1TAwni1qBaYAy6fIWaiRbij4rMa6bnGEpINGrIMEY9Qtt/B31Lapr15LqsM
pWggh/m6gL0+qQo9YTkh5U4k4qAXy0mNyNXCtebHyuNNUeD29nhTEuZYIWk+wflaafGkTeR9INK0
ivtAGgtwAAGD6g6DMpebfqWibelIWNKVLTFEk6CCo1W96SopB9XHNdn46Zvof97ZEvcFkZNaf8xY
V7U8J0yc//BbACnmik6uB0fuX565TGu+n7nS74//5RYgGpqG0ktFZ/E1rf15C0AVNsIiyerQOD5/
m/EiAFPZPWMuHqMLuHH8nA5xA2A6RKTgyGEVlb9zC+Co/rNbwM+nbvIkfhVm5KKWh2V1Z91L127Z
mJqxrlhIrBXPGlheueT89qZDT5RKs20uzfyBdnauEWsDeCUg8y54uEnbUroErM2GaaA9N2iVik1N
+A05mixPJsMWWGGLJnicIY0xVUijaDzKRQtgonkb62QqYupijJb0dXwoJ9uK49lRPXnf73E7IjLS
7ftCUrHXCDsc+Da2Zaccl0cYNOK5utac8CNAesQKUAQQDUr6FNPbhF7yzGqKbgda3HRglCWV4MhI
51GxmxD4jgbzjQSSiQUOkgvUPs7eNYpaFs0DZEay1uEemazamik61Bn9Olp39qQqwSNug33zWENX
q/nkcRA7qVc0g8l7dbDOPmTCbJZQRTNuIpu4RrCKo+a69q05tlTkcHQ45qfaroYMMIc71PMqAKGP
um16CiefYMc/T6eX50dmwiiVz/pk4y5mI2Jrr5IFyqvIn9C9Cg6daeQWkIJGXlC/8p/CZXcqj9He
IkYNVBtvw/q+IpLMmmMVwzyFQn0Vr6QtN5sNwnF0xyQvZHigp8YO7iEoxtGWeWMjijkT2hPxy/Qa
0HIVxtsf+lq+jCCQaE+97ynn6kBC862eyaxCaTzr6qPG+iPMAQxOO7hp/BIhEF/HDzHBbyaR4p65
wBUMxpL+HzAIVs4NCeoI11WsKQe6DTP16oNMrCEIGruRRrSPQoK6BfXHX+TA8EVk42jOXus1Z8b6
XhcbQWDMKD82pDohZbRWlnRE8cNW1zHLiaUwhhjnGQsqyeBV7w6F8BbVa+U9ptaUkml6MCq3wPpb
7kGHMG5MLMIxofaaXrDh/T8Jy6tPP9vS9NJxjVSwZYsPFdq9sAJ8gVGVN3F4Nml2Lf4ITubJr22z
Ua0pU34LSfNks3Bdz2Mji1GZ48bdfTzunseQP5+OenRdaZiBTovT8Tjbs3gHl2UvClg/12fqSFnf
R6QZiLYqbAINfP1EaTeSfNBb914dU3Yjd4CP8vVTGM6dzGuMFBBBhF0H8yhY1e1zGeLgB/yGmNCf
J4ZTzFFIIlWs1JUqzlIQnxCCbgTWuh1TT9h/RAaKC6mc1QQDMunKQF4uDIM63GYRXjZu2i/6YBGW
S6wXZPXlqP7p07lkI/cj7g8twAN6/RjxsX2bWy8yfe88Y2u+JEhkVT3EXOjNpISLJuwxYca8z5/t
VEa+sSHrnSFjAPHuGevdGFPAvqjI8Na7/qrysQuiVLDDLQrQGZhJ2I+WyM9/RC+llR4px5kA3XjF
FDjDRsILiOdjTPNkPy4H9jbfjymgzTGZKcR8+jCqOifYyNxzlu/AjEFOAlXpvYIOf4T3qfhHOmfs
+hXGjvxCeizWIUENyzGMg2VM7qqsSRFy8LM/eyMAN0NWj90uO+vH4bN2AFZ4wmbgBnLC/IluPsLT
bl8XqTf+QQTm3ZfSRmB32x0a3amMaSfaLjzAx2w26u5R1RPnuIZGhPPBe8OrOcWwKEfEvYjTmMHb
gI98koezRGDprJYPcXpTbDlUnxLdZVTyMDgRq6yO2zLdToWJogNAlCckgcrzilgIvwNQYtma6KHN
bWFX1HbiL2pr0kq0SNwIexshf5/b260FVa2Y92cGzyMOQefVM8oZ80318359qCRzWuV47a7FNr7P
QhWDSKGtQxTU0DrQqgTmQX7I8O9jmd0qGYBYHB3b/p5jvu3nRmU8EwZXHpO+2QaVsNZP/UHehBh4
IKSlixSsInzJdHG9z+LrssX2B8KCC5ggmecOq61nvXMvU0HXgVx5xhmTydMEJA8a+0v1kbZT8/40
MPrdpsfi0vKrg9EDJ2atvBpnZnnljrfAsvWSQYXlmO5QPdcIjZuc4bl+dWUuYz96itRd2r9W1XOD
AbAToTYoeD6Ep/i+qpM5N5wk2mPgCJSJUc8scRrovqNVvZvX0xZ0ihslh392pSUje1OQ17ES0+jy
/+t0Q/6TSuvb43+ptNjuMaf4lpFIFYWqDpXrV2DTr2t0UaKLMiwNf5sooXP7WWLp2EJQ1el8K77i
39K+Ihj9kxLr53NmG/h7iaXIHQV/I3I9OAWxL0+WMb16FggF21jf03UTs5+ImynXc8g1VzCC11mF
+HaGCiichihJlLnJ72FhfYZoyXrGxg4yExY+qwDM0ec13wGy6ubSyloK5gIG2d6o57fHQeQM6fTV
7VHnlkJ2A8lI5O72J5C4CIX6k7wRVrfXfDawNvNE47msp+lz5MKfew/lnV8jfAVu2eP4ekyvo/+K
JGKqKBPDMS6kab4fBWoexnbbmFZzBh/u7SAKJDcXd7dtWF2wIXPI/ZlcqLrwx/OU+/rQCP/L3Zk0
OYqg2favtPW6KWMUsOgNs0DzLN9gcrmLQUIICUnAr++DZ6VlZL60V1bbsnSriswIhcvF9A33njsW
jlnjDK6+YK61O0A8yeOZUr5GyFofC4j+VFvZZNPtc/uFRHfFpf0QuYnDqDnUI/z8BBAMLMw8nyxj
Bm7yHj1F9w51170G8ciE0vHmsd4N5o83hdo4L6Hi8hjR3yP+95zNXhJD2smAcCCA5crEB9PIhNhY
yTMFUQ4/bxl/PdKjWX+/3kcDwm1sLgpl8qjQ6IbVk+zbTz6MF+9EOcoAPg6PE1vRebK5HdtQOppT
YZpMxLB0i0hZso9UjrHqvVEv4mZKXOXsoaeXEqdk+bJ8nh4TPWB4FOpRFWZMeuyEjUJ9TCprYSjW
YMbUV8WVZ/fV6WxAcvEHS0f8YRXy5XyCnUslZgVJF0tBWrrnOhupDjf1SLfLEcEekEmI2g5KoIiz
V3hhN6GcamGbESilO+nm3jJ0J97ksmhjSw/Zkigwt/vgJHOC+qkcwSy2bxvEHbaiTjIH2Il459FW
yOyGrGIHVshmr2EaTpE5iuBKJxP8FrIo4pMUIIMGssPlpXHuA9Iyi9u0q2zOq6E+1nxmzKRjDlCl
UVPwRg86iLfb7AmfDUX4UdAdtmEF4rZdM9idhxKO8wIGCaN/H2WmLbU2WFS3zVFoCsm4YZyflIHh
NQ+yqUPiWlqUhpn1yMCZRbpfptTt9AeXkMdPLDnXA++NrCqXxB3nGnT2Gxs5bxDTSPJwiFnhdKVY
vFkmKM+OZ4yrbMQVPKtunJNg9IKz0ie6lNNBpI7MDoSWFUcdZXfjV4jYKLvZrOKolofsTn7oabfc
bfZ3qgRhBzL1q2UXCpGWISUBxt55Ky5K6E29ZfJMRSWua83mi+qVHYydK5MyONezGOvqjCK2i4Pz
J4SUSu2hMA0Y3RXuFnF90V04KihtKirs7FOaSTPlnvjmc/Uf/MzplRS9kwF/hNL7L/7/z5xB/wf+
1N3/v6//5zPnx/2FvkP/Z8SKzCt/7+5xfymqREjMH96KP2bqrB4ZNTAW0PTfjGG/PHoGvEQcYNdQ
NOYF/053L0v9tuDPE74/v3fzL2puqSgkpTIE8j0Y+9ZojpdqMbs2kzR3qab0HVINEIBX2b2h0VIR
cPds6HpEDPX4tTzPk5ALK0h3r2F7qkdAwOlc1GHqEYk+GqczriK4WlKgRefgttISP1kgoO6CdwUa
VeN3NPdxIKKeYveK4fZxACMctojBYDzDT2YK0EOa1Y5QcL9kgncfPwunnFyIIx8Be4S7KKUIJpwL
mYNYd9Ge1N6FLHD7HQoetz88HO6N+8yR5fwGoS1UsHoYb4Cygn7vYxRIGugN2n2rvyu4Rq/4qOeZ
sptKKo+oAbLbhg5DVQHga6MnbWyn2gpT+4oGFmWnj/Wpb1IHH/jkdHIGPbV/VtvcxS+jdHjbqR+X
HVMOh6DDWYHhc1uyMm0dMJYqrZpoU66iiIP7prZO8dntz5/nrTwRJ+/5dYfcjU6aTpJxAx8k9m7A
hJ/yHJn2294ZWKvj9Zmlpx2VbrsAP+2et8KoouukNxw+o/T7+akQc9NjvfCLMrLAtZGtb6PriAbK
UmiWe9zxBSdz/IFSninMpjkWm34weqoJIt7A4CdyQmbGos4JIt6IYNHSkTJtjskhXWWTbBLPiZ2Y
3PhZ70j8zWmyyA5n/uuu10EIU8XjcCKgFd1z0JN4fvQ/YT6MLkPZ7ynL6lj6+fvb8MYx6W3i9Au8
6DXqmyrGQV5OIICwFAVx9lK+3rSg2/eZJfYhv+WOWn51XrEZzAfzgjd7HcV9RsZSntf9uREqU+ND
A+YM6n0IrW6THcoNIQsjoMMXJ3USy5i9ouS7RtdHXeHlM+mx6iP7zsOf5syYViPNf4XnqJiX38W3
uQDsg0LGcIk/qVFhABLc5tx8SQQ7Yk54oTr8UVgjQXmQd4BoaFtP27EW9RQ66ppZtcgiupQwcU0X
/bClRU9fClIgA6j3edLoPEqRLQ9B8s/MRTYGj0cKBJkM7iso/MpXoaK9/esUJ/T8OdZhySt8YjQ9
IcbkmeHSUfQJN4RUjqUArzDXLnB9TwzB7HsNlAPtSHZCQ1+Imxypw06bMnZBQ9n6xE37oMSGwipd
V5/MhX7AAefl9eMxxfIXvSb1xNghXlB30imZoZg0ps9d/xE9RgKigdK5hCT7hJp9XzyGSKP8S5h5
/WwI9ldUbhXr5eHmP6ELfR/ayWvWjilHfxCE95fVIWFaPTaUfxCe77GVLerVmb4N6iTsfcExjKgG
L80zFQAzz9HTG9DLM3xMsoVw5E7xGiE2NVPnOTmjSlJPCHNat2Z8AA2Cd0rX21HX2VD6q8ahOpZJ
YWGAEwINBMHQbev3y5EJd8Ni2lCdSLhIRaTmPTdY4CgVbvYbIDyDFo/xPcsZw93REji3F+XdRx8+
PCGJQw8pkHDxk0X32uSL+2Gwu0yM44sMybu1Jzu1F5qGun899EAjNLAnCqsf0rsWVkPZs6l1Yiot
M2yg2xzu5MWdwaHyoN7nfPQ61wwhoNxlXzZ4OaqU3Xkm+HnsdkjaB1SIFUw9QiwMih28MZStCM3G
yljq6NTBj7+I3pFIuVTI/myncG/ER5gAIOID5/hQNAAKbq38QZyhk2huPmC+a5usWu6OmDqPL8wt
OvffFUOVGxIa3djfMOgaFSKL98fA2LzgAEjL+C2glnfKFyQjhpgqoY5JWCBzsRXs/ShYyG/GGUx/
IEZoFoTxe9RI46SNBlRMTVQ/vDdsK1L23Lj1SGWRSWhlCgQjr7KB5F0PFJdsjS7h2xgyEwLss8Hj
l1nVKKYqJdciJU/IaG3SXmQmA9tHEqj7NPMq4avT9/LXQHHOpnVEaQ93ZwZR6Ly93CYXkZFZO+zN
q3bytHF7mIuBcyvDayCMqc6h9SBaSsxQHL13yg2Go9I6JvDKBIPM3SuUrxt/qmlYFlExM1lUrmjt
6b+uZ1ZaTGNNOrQ3fpe7uL4XQ72CGhg1IJfjN0wFNFbXyQUDhpIgRKnQedTQlhdvjovc+E8JI0Me
JevkW7BjXDgqkRc397Zt3ySFuI/cRVln9eEcZFrLQcvjcU5sj61OGauMKz4hVzifDw+BpykP5FpY
vqTgPO4q//6pL8j3VCbwLHLn/XLFV4BGj+AXQEEHNIv6B5pFY8VeS0XQCau6g8kHKhiXksps98YE
VnC/z9gvNMwPAdo1wE59Ggg3NGJXAPi3Tr2VYI1IbqI5L3V4B6SyKIEgcGWJ9gBC6tcL7NGTZHvX
UEZ6KCPfLlaXRefCKyxnGlW1TFHdjLtDzr7t7vSlO3kknc2J2xTOcyQxQX8qDtNUL5tpmMLsC/om
8nBIqOjsFCJ0NVNV7BTPgZvtYVd24vQhTMmFFO26dDnJ64H1XkLPvV/80nkAL2mcSTtkyFVwJkrj
+BNZjLoV9vk6WRYaQRvGy1YHAUI6kiQZNMOa3mkIzSQmjDBQEYLzmRf2Bf7cayQczeOdIgdhp331
zmEXZGG6fH0aMwGZX0MSRIwUsNw+9LXAkOt2sbvYVZgkAvXmAmUqcE0XCRwuYOUXvfZSiDKuBnyi
NzwBZidSxxbhJuvNXl3kSL7I3yCOYC4MVcvHwdS7YWf08ysDcfjLNcm50FExrfF9q+k+R2+XGYUv
EGFU4w16bN/6uCBlp+OcrCnCumM8pi0GGNn4SNVJukRtdCezwSg4e9WYuVekdvtEX73IsCHUJP9I
P9LEJisKrfz9G8LjG9u8zfIFLtaNGSWZSfCoIJvvaeF85VgdIPEPNTxNz88OgwBKeeCPn+UWeDky
MGkjez83SORYiXd6ErUhBNJUefKhWe3phohVglxPmBU07obfK6Ns2T+0JPieyOjcBJWcPlLn2SL9
Yhs0OImndqHDHZWm1I/m09fbLVLMRjjwXNhAVnt/8mbzhCn7c/LGUIaZv/K7nbAc+GrI2b/PZ21I
EC5U7G5pBk8bW/IR2pALcduNo8fsPQXouahmUPihVSMF2TXTeJ2SlQQddwEQBwEYjORhtsw/Bp8t
E9dJsRedfMJd6eHNOtJ4krEMFozxIJI78qW+wUlb+VweXRfnmYjo7cwKgUWCl2zb+flUs2gqT1fw
6cosW9bjeFsCBm/GtxDh1+p6gKmrorekiFylqMLysbIEqkmVd+Fq2EnT+MAiqPisPmP7tTc4E47K
qthq+/OSHI+ttqmGwjwb1uFjb6y0sbG8boS5tDnv26ERSOPXeBBw3WFRhP66fc+oDYbn/XMmj26L
GBSZSnaSFD3XJtRdpvN4qXBHxF/tfrAqd+pRHT2mKP0G23L5XLbLx+rlauF9k83Kn9RXVlIzGvxs
/xR6Tms6N9gUGmyLsDwQoEAd18OlCQ4eXsbG4uI/gz56QJkJIyxyAFChqYzZKdkPMk/QLLBFz9Hh
9aEJPQQdYDhfhXezzx5Oc0rGZbbRln0JORiLbBeVJbxHZDDqR3JSP+5H9YMrdPAhkAmC+kCxU/qK
46M6tJojrwuk7ylXBfpNl+3LwnTekfKjlYY0tIqxqMhQ0R2tBMdtg6yKSXU2yLtFOMsEHKGb21vU
0KZ6JPDt+NuKi68ZSAeoMdsP1ZXdLNC8aoK5Mg777QSk+b1OPCCKVvKdz9Fznh+TgaMYFmKoG0Ae
9qcICTlTRGYI6nP0oY+K5XPVkOeqYzJkVoC3nPCQq+5eGgJE1EXH7eT5LdYzMs5oTSQE5L28vy/f
e2HjZdj3BVhGy7dT7x7uptcpfl1sDoQmRVwrpJFoNgY6kc2JHhgYC++cY9eRGOq4+7pjifEWf7CX
BPUYWyOZbj/K/x5AtTsj92ee+PB/poloblGdouMNqo/7Uo+04Ar7V7Iw1EIi5gCRuPOeN/B1+jjM
3EdTNVgo+ycHerCI3Xd/mInTOTumNOSyft7CC6Tx0cAnoIzWxkSu79Z8/yZCvy/5scbiZgx45/70
63L6mBrRE82jYfGFU5jLVGesN2+HefAcHsywVWBDYlHK9iabOPqs9+rKkvu7UbxbFmRVoF7n0MyV
b6XdQ32/RAiqL25C5JTfEmjBJqOGUB4OgoqlM7HIE+ZN89RKrTBJnHjbN17vsDgxDQST9qqHWWI9
MS6KwLbZNgov7PwbwbvtAFZDhmZD5uiWeNPcgeKpyQo0BwZj506LCbtoSBwd48zMvwXyEA70cODQ
fOujO75tdhnsBufmUpsmZs/t1m7DAQmTBu5tPbi3NHbpizIAHDKI6ng4eDjYDY2CBpKiFquIsW7Y
hL03lcUklqS33NMBnyDBS+xBS4jf3Iw/mmJvUOCkgqU3M0md4fg2Zl1tx7xWDa+zdxYOqj5/kXgu
aZlsOSWfPENZc9VTiSOZBDciG8As6/2aBE4IBqnkaDAKfOg+PMmr/di8lNHttk9n52RnCiEOCcOv
DvSSZhoMPsvlWXQ6/NbZ7dQ+CEr8uGuz6vXdRnigQU0VW2kPQrhfFdI5UF1MpJ/R2yj5fBLQmY76
cy3ZipOKLaA6YTnF9VF8NnuCEVh/UWYB32pVV4/dBrs0xoczy75pOieJpw9fQJ3sZGQ2cervEe+m
KInhq/CfSAKHs01LYXqX+fXjh4QPkkXiLswHOpvHLnt4N9+0zsutXWLjXWNJ9edeTw8vIX1Ndfiv
3n3CBNJ9fnVrcXuzlzJy23zcv7DXOPQ5MxfGKTGyCAqIYcv/cw07YQB1NNmIjwPRzs0666JBt5Rm
RfQ/ZWZe5aTE/wDNm4lOn0bbhfDI8cEx9+1n4zAqY4eC1CO+gt1FCWa3ogN9eWxkcdKC8XGxzPJP
6jQWDhfTBxvjczPzFB8RJaZdwU76kpXtqW719nqMuVBI3Zq//0UbS6iMF09x3thHdRiTjIb5eVNM
mJ56iwS3dja6uTQo/BWFe/H6tB+B73nxcNmwpOhPKT5xLAVsyffo6cuv1+RCEEbpydF97NzXtzGl
CAk6LAI5wcaE/Y4JrA2qiGHrpJtVAR+c0x+lXihCgkI+6emg/c4d/DrZJuHNGljHPofo6VRDNGUr
1iw2Vh53YB1QJeAaB47O+07clIV+f8ywxVhUIGyLjfDHFMK/9QPmhnZN9Hq8KftcTx4mfuUg6Ihp
G7luKco/42FfU/cK+zvuoP53D0Divat9WqNi54rkEJ37vDWNLITJpGHLfPv5PFhdbPsgC3yL/9nE
DnZ2GtNWaDUKSuZ/MeRV/jrkBcfzl9f/vlgU/6HC2FR0yZDBZYDm+nXIqwLcwcA7QKzdg3d+tekO
QOtg7v07my5rR/AfkDwgZverx99B4bPfyJu/YcmTb3wflzYpr/91fZIsml3rx//+t/Q3wmldkg2y
ubHU6KjC/rxevJpGniTXB4hAVgea9ZEQt8U1FhyPk7yH99JDMjn65eP6u2+qKghU/zxZ/vMHpvWJ
FL9oR6/XvK7eZnUO4rW+VEMcf5zJlX2ZDezK1wJgx7jhdyz9igMWw3kSXIfK8TKqPUraPpIgJoCL
+xVSgwq0RS+hMj5kFucprtfubemrZhZf/BsOYvghcLALh+e5frGZ8cLS7Btw/MHIG/HdoXfZVVEf
9EV1hiFRxAB3b5dxvCQW8/oKif5FUaQe2FS+3YuMhxexpfV6+VRZnaM+PAZHFGd54WlNpJ6gjp6v
jrph0XdjHkWqIAjK1qsLm78xu29Knj44OxisXH2l2Sa3SV7lzo0CW0qBWfZIEJ3Rp8xKFRVtkHae
omwyMRDY/TE4vRLK14blRqT1wpjHM6V1lcR5zwueZxlyHffcEkFDoF8+5P9k0ix9KgMKJphFhG8O
2NYqgclCLSlHOeDt9EvTxoxgmGTGm9dMPDBU06BbKI6KoZ9R2Ybis+SBd7F23RGVnXfCurN50KXU
zgm5FWkH/PMaPTZkq0LCtu5HntCbFK8ScUr8qMBWmIfGc/k7n5GkF0DAZwvHKozYi3UP18jGbA6+
IZDcl6/lDUUpDqsJs0jCMxr6NhRFxkTOhuVjUYj7N5kBDKfemgXbGjkrtrrBXDwNkNwQmG2sX+ju
0sJ+Yo08SCwkaNASuKv2bQriEPXOhKH3/r0pKUfOUY018ry4rhgQYr/jyW7MhSUjl+ZYX+z4Y0CV
SMlBGg53eNXlazBnBE2p29LWJyxg6x1j9tNZp4q1KepRuKE3KQF9MMphi9kF17anRdyGFPEI67sd
gpFu9xopO2I3/aZfdK4bqjSsMUlQBOJapRghueYjpSum6Gd6SZe4iscSRkR646B9TDToecz+Ps2v
J1P/0vqAhAHx1cV8Gp8djnT73W0TGpeOUVooEDxBuAzXFEHB5Hpq48pBpcKC1pykS8QpL5J9WeLc
3TRxigCU/ZCgEkhSw4wQ1roX/sU4KZEo1s8+H7HZqb4kAaiymx1jUGYDrDTaPOjgTTLXIKXBGE1Z
8d9hym/NypXufjL28UNedUsfS9gXmAlMy12M72mMWZJB+LpyjCW5G+Z4RGzJSJ5iaEJRqPo46iqn
PN7J6RvMRJIYJ8bX5eZSqlY+09k7A83ProaI3zPnP8Txe2F+cmIBzZcku2Iz+kZ3w5GN8hNvYLBS
FiB5gP9v75FCzLI4ZYaFK7RrEHrbZp9dY79n4LGbuchovl0zxT3PrxQxHyrefbob6KYUI4rsFIur
cdQXhL/ScvbBYreOlYHShyHrrXMlC5AYlqhETbHWQJHw+GUtVjWWzhyOWSqZiAaIgLeFT1g59lpG
FOys+KU92PDXLtm0izLSZiS1ebcxHrdPktC3+bp5uZwOnKx8wcfPrCsoH3HcjmUyGDFoMkBhjFJa
Okji2D2j7G5tNXGupxpPx+nMPCRxB/1x8iQtanuQC0Yq9ljMqbNhK3goGYYrfgwSPRcGssIcjhIJ
iaU8GAJyBQ0/RTmAEbkJzbHkq0txikDwVDmMD6xtH1+JoQTBGdtw58a/AeghQ6qvekiXksDTEj34
tl4r3YOB236AapJxN14cY11mw6RAY3sGJny1NpD23/My2FBf7eVDa+4Q25AVdIzzz7wKz2sM3rw9
Y2jMirW5aKLcIzTYsG63frRs5DhhQjVHHZekQUosOdYYvjVg9HU9xamTBBItwtuSiZslL4XSep+K
UB0YPUJ2OEgT0DA23tBJTqrMqp0pE7JToFbaL9nvx4OussgA/WbrXPy0EtUaDHGKBt1EXJY7fZwM
CTfxSwb2OhIVHHIgZsv7EPa7pa1eN9F7wFtABEGQ/Y1QcKQQaExdiTXhka58V6zOs2ImhGlkRPwU
UbFU3kNMlUS0PJb3uTRuV/eosShwreEKt/KUZSm/Ji7a4VMxf+av8ZCgSVLTL0uttkgECJN5OY73
qVf49SfDWuQt/admUH+TEXgLlc/ndzlv1+jmHrgsGD6lVoGFTyb1CASTGgjvfZntr1lNCGNws4tU
9lMSWb6EGiNDPZJxcbOsqeaM4ZWQ6ajuizuQwwYPNKx5U90fePJnDDx0keFUfAT8xZp2WTyvNKCh
KNvN5D5BjjdSg/v6GuZBNruS/Ss7apTswFj3qRVIod8o5s4KF9j1Cz+3zCgcxYfYsgJhEFHMWmmm
Xe8+CP/EI7GANFoh0FBJ9SFkuGD59gyACuQctrDq9iXTrMuaon4tMK9gfypyfBAqw4jS7QeHR7Ki
4lTvuIubxN4j9aGQ0B1OnJ7G4YiP0Y3nTOvJhU/ny42cOKDk0B1VNm6sS7MDbIM+AZh/fDkSP+uS
VJvyuQCA8gYNNWQ3G38o6eby/bpOe+ss8EsaXKSqY0TCQf1dkO3aBuZe3CKw9dRRGjxHwpjqnx1k
OTy/LOlEPDIfC3+ADFpirjj7iXfti34AIAJmcksMaF4rK29tJC1bmlnZNrgeaEyQXCJW/Xnd2cuq
ENYhDY8c4Op00uB8vPKJq0G/tcuYJOJUI6UNYTlJtgH2GX5LJuE45WUMkp3L+BmwUXZLrM2Ke/PP
HugrfiR05zZcEZII85AfZUZE8fSCT/O5fWNdPQRv6ysISX3sjaTIb5x5uA+X86c9P3un3ki7xAss
DAVnuU68cI/IHlWlaK1PT/vrJBJ6i+rH6pusvuXp3bEZOv3T06rQ3VMPMuChOOE3LtYeb+2N/g1f
7kifx8v+ZYjkBT4u9LQhw1LUQSJ/nO6eHzhFDg9HNiKadj+w6CHpkVi52bJXzuKI74zg/265NF/f
zAZZy8aBusRVdxS9hsUbnyEN4GXMDNHDWrjPvgae4RmBGonRFborI7D++/YfdMu9EnqBZXwx0kWB
hkDPYwsX9nfQxhWdehJHrw/A1H4aErd1npLuQWquGeYLwWe4GNxxy8rkLe7yiKsh5gcuppI4j+8q
dwJJ9uurMDEf7L8GCKn0O9rXCVuldltMT1wLbASv6wKIV26rk2Srp0x26x81QdIFApME3U4OcNw4
lwfszFkJnnA2xDyoJg2GBoQKOex3tIWqo996UwGoGa4zjm8ARd5w714bmksIvV2gmsszpIjnAlKP
d0WAfbWqNTja1QNcA/yPwn18S5mnkEVWIkEsgmpRZuN24L1W96n0WRLVTgD1sdc8hfHixnTrE3cj
s9lbyMyUZEW8FQFr7kWKTjsygkwdddB8OE/FbvEaI397geZkinz7wFP83ZHuibCE7HmN1Toy50hl
TYFemQgu+0em1fgtURzmWPGVkGcmOxumZBH3WGmhfADN7tdx/KWZzXXDbJhj0rJQItSuH+TstMzO
dhDoWaXjqzBDAds25wzpx4ubtS+cO4cf6fCozzh/j3JuSwfugybYMSLWmWIyrkF0vH71kYdAtC4Q
il5uK0QGxo3cphT86cj+U9M0wMNjfzQU0Jo4IH9pPvuorH+qryaHgggsGloZxeyfBFloh//y+t97
dYkgKtg5eJhFEqn+1KvzW+qg90wZCLMwQiGF+kWQJaLHQigM5Qrgzp/sVj38VtHxXPJHVO3fslup
cm+n+q2HH37973/3UK4/vfUf5NYvXfOtadomj2uWztXypsCGZvovW1ptYJBH/JCwKCsNopUwA2MW
ykRC3Lg7M5WucDZp30DuzzZW/kGguBQyPXaDOp8xkjkmkINRacI5L7l9qnQbrHu5gpcWFtiLYv8g
MAbpK/fCDYsonhvl9J6FpGnWPRlkAMRz3n0n1FQO+1LilNGNZl8mPb33XHJPsFA5FEMIsx7VKUVo
F7ZeMlP4Ti+7Zw2wgutD1OufpKBwdCXA+0jL4T/2jb2v7YvPFuKkRjdurWBnriMoXDoyyjhQ+gV1
pjLI+7xkdOUjvDiy9YotJL0scoqrk9D/zNAHWwOfVAVzaHQEtQ7FWyQjHKsDNL33+nQ/j9/xF1nr
tXNlqpBFZG4lfu+10d2MagREb/2ti+tnekxe8zOkrnqoK+Gl9oxmh26Ad1DjinTqDq1nC39mGOub
dt/l8zpb6c9NaxyT64cpb/m1JvuXxGs60hxY6lVfKVk7clDndo1AonaFsNI2RUZ46pIwgJLEV1t6
eOdui1RCqj+lU60yskUIWrBDYrs1EQfhdc3myxx205vzYInEm7KewTvQk1MeXtwOOAPDErfY6jlP
zYpRn6vZ1Qqw35q7i41YjL0iz2kGzZc5BTrK6Yzqo0e1PB3kDg/YEZ1bc+c1ifS5IBGrvZ78AYCS
Zbj/SEfdN0oUppmuMDQdfZivNZ5kD/vNEy91ZW7CCboYfE2EjHxTKhJNNlKPfWBD65VMYV5jYS8M
r9QWW34QiB4VrQST14vqMMwx2/Ayf4wGOyL+6G1O+ukxvDwJYkaHYF9dhjya9dQop8oJBhM2c0+3
D4YXPHnyTj0i1kZ0gkx4QJE8o2dkDhVz84zixfNT3xsL0GiLaqvNhJX5VX5Kr/lX7osqWpoAYs9R
Pmmz3C9WCGzyCX627EHel0VUF53e6EtdGLj6ztsbtvqoRD5OZ7cloQyo7d3TnDuTADtDmuI9wiLq
ZpG4QGvbexS1dPN8esLbN0dfNUI5rDtcixA/WZPvubsXURFdiPrmA/WUHp3XLrrZRYwMxf/PvvHD
NiOllvsvUMN/dePvY43+euP/y+v/uPHDdDPQ7v5xC/9diSv9Q8Rxgr0fj+0P9uKP235PN5RAXigG
jo9+sPuHDlfDZIs5REfdqzJY/XdGtBiJ/+a2/8sb1/nBfx2Wlkqra9f4DX/hhfViYsa+Aru8ZUKV
sJT2n4N9P7rFXEm9bQ7zcQ9Glhf4Xsc9ArENB+gn1ZCR2og4IyLPsZ8N32+XcYQSpQI4CldrvzSJ
/Qk8xPOGQZiI69tKyRuh7KFvj1DhPfv23GqRoFZBgmoPLjD5bSCMttXWIHUUey3yJrxM8JnwSD2n
VPRci2yfK1CNHUxX9tIemJY5rki21MDDigXYczSqruHfh+Bd2TNii/DMLckwik+WejNCtwM+humY
zuLGHD4Q8l4cCftcr4O8kOrrDsrbFIqxnnsCiaigDpktJnZneve9cfnC7obvEi/axW5aO3074tl7
MctxJT+NZxKgK7bhAg2kljsMSY7MAOik6ZTtl4W/zOkQxGFBDslgOTsv2b1Mz/O29kmWuUmhJu6r
+w7BTTlrxmoktGE3JlwbfC6jX/exK9jjj6gTs692VPGpHgQoyYUDjGp/MB3cn2++aPWQD2Enw3iC
3Xd+pkcL5B1Cs1jvga/PY4xC5ITotDkRrTtSXJmxpE52trnvi03vzT4byoBvjG9H7emmBCU6QJP6
btV5hhU8g95aPHiwpeT74YbBh2whr90w1+v1Lpcg5+BPUrqaGQtaC6urits6ImQIjbQHNvag4BCW
iR8nao6N0qWlQLj4bYDfdnv7Lrw0uvIHsFgii2HtOqVhnD0jleDvqiaCC/CDMsx9+o2ELvLqZiuV
9VjPOmLkVUFqov0Aa03L0z+eNrVjTt+YnUFSipZ7MPepj+xkbTByenhNLbmdLlK6tKRPOEfm0n3Y
8CWQbE47FTpKFhNPXpB+BcyIhEP547ZDjA2XRUWk9OAauQLQfA7vGHPahapA0uWnzO0E5nE5mP9n
3117bJAiy2ZPlP0XKzDJ+Btv3V9e//vdVfwHueIq9a+ua/+klfxyd+05JsAsfzPe/X5zlf8Bu5JS
/PfNGPuj32+upMUOwBuwsOrhKOzA/p2b698jDH5532q/qfqlpr5cBO6snVAG5M4wAGAayUzy9Ayp
ieiHsefHipdg82en0UdimYzzP+USaGrixteq8JhDNR36MuBpbTqvWEx1+KLZfIhXXM70p25qLOOz
jM/+wzSQzD1eY5GFyePROhBG8FOIrszA+pt2Fj3ARzJ9asiVKMAYqppAqFUpqjsn+3iu9c831yZ4
EIYeyGGQa7mdbJVodxTjbTcPXBRg7V+rRsTE3TycZoVz913fsfmR53aF//NF6EVVBJ3HiuX6DDHw
JtaxQ+corm9y0LCDEu1XPHwx1p5Jb27BkeA9yZxKnMsufQ7xeMTp8K37YOe7hThr90xS2ShJOtns
3GTd+yibFJvqxDyMRUftlCdp2s41fcpSSogkctTh4w97v1+v4hcoLRFgyBcw3jG2fqYKEBnumo/+
UbQMLIEyhf/COGEGwTJcdpkL1SSbDPwa6IPoU0iP6t2ttFj2vO0Natg5g7w7itaMVYmPdaPR4TLU
0OJQlNXC9JI19kWZocHqbogx6/ldZ3SpoloU5f4WqUQJqauT14J+oMGXK7DV+fY19ipf39wmBNIz
n28Av0TpoPYhd/tbGev2NUAyrboTilPZq4ZvnouIfNGUrx6oCOP+q3xZ6JP5haH0ZjVpA2N+h1aY
VxA3ZxWMX3MeZowupjrChVc4GOlrpbPaL2HTTeIgG0m+xDDCHOvzchQvhZ6uE+WVzdNNae1rCrPY
GMfSqNGijJKgOkriqmJB1u3lBSq3qNcp5GNzaA5Tw+VZV3WOzgIi6e/paJ+E/VKYBYhRtpyCyCoT
nirPAB1g7XQocbHmewbUvIFFHq8hOWQnmjyrRauJ2Pzl0xfBUCb58QPIpRWPlGMxe0whUcWl0+KC
JwFesJlu3ubZjh4j15zssYOP+NtKgBUUKcgcIFLuEQ3V7ajOvCR8Zdg6g7RyCUNuGOaescMgQPfS
1WWpfLYIrlTsfUz75IeHEPb1ArLHKYfdVWIkH8U8s0iYzBbtsWWl2txpViRgxttctzh4ojFGpAwA
qMsJuedz5skhHM4QQof8gbdkdRNYQU+3LKZ3ECb4+EDsMFBEP05kYIJoaiikWzX9eA/Wdb6sEqe5
L3J1Vx5ZKWlnK03tZ+UcNVfTl5cc2qKV6OAkkW/qMAUu2VRDxKlp4fUTECdxba2FU54WHF0kmHva
ept/5yhn6ncdE1Ggfr/vc0OGGf1sd4lxh9d1lIXw/Qjeckrt5LdLkPKiNDGVKLu7ypt0gtoriqn+
kVDAIGCm1WJFQ4EjIh/RyDHohSVIA+3Ft39UkYxQ+hAAC4rAtBezrbXfT/b7kTu7WL4745X8AlkJ
JdGDjObZYKgvTOy67IisW6TIQ5Vgm2GGQThWOMI80TNxdO5TlMV0qqJYLzJaHCnEhChqzfytP6JG
HfS2exnBuFSwIvosL7uH4WmvFY971k7shM9zmmVlM9ipMrNKx6zsSa2i6+KgQKL9bj/fwXV85l70
f9ydx3Lr5hpln4i3kEMPSSRGkRSDpAlLEUTO8el7QW73CXbdW57aKpftI1OiKBD/F/ZeGw2+7OYX
nUXUVbYNZ7YKd0jmj8mp2QwAMofNsGzd3gUu6DKXWGUPCSVsukgcjFxW5+isbJJlv9K3Ex1xxl6b
CUg6QQ1dUIkH46k5mZ9ToGTLGohG2M7BKpCTsA2epuBiiiEeVmAX6Jzh43sRxsA2tNtD7cpMBnVC
KxZgfJ1g2dvNnnnz6sZuhXFyiA8mxheT7gSHYm8qNgd4kEha1+kKQX34AjP0hQmgsTYclNWSxT0l
fY2WN3OenUCbvnXXEAFXxDCc2IWTZN3Wt2u/FRcklGwbC8HPhKWZwWLeMGRYyHb5ySB52kwgdOIz
tPmMCHDQLOTFbuDQgSKCY8DSHH0FUmYXerhUHdjibuFNA91+n3mTknn6gZleLPPd3Sv2k8KxqItN
2QGjkQzgWPNmVtjQKMuHQbATE5sg4ZE2FIvHf3mJBbFbkAW4h6Rq/ffJJdj8vzawxq+P/6nEEk04
iowu/5xB/lliUX1RzcEpIBxIkn6ZXFJKmWDCDVmWdUWAI/5LlSWrJBMxDZWmhvsfqYwgj/9NC/vT
U//+/E9VljTT72mhy5kHNdu4ZWu96t5M5f1+P/ZO8aWNZHCxSWN41afcUcZ381HXl32UrSryT6X+
JV6SjqMw/4a/Kq46PDCjcryTJE+lIekaBvXE8dvENtR1zFJuJp18QoCIuQ1v22T0KeoeO/o/okPR
bs7EdI3+CLksIndzPYI5TRfDPmxQx1i3wMKVYmyw4J3imWbnI3pruMUYudnms2gLakePOysO3jr1
pIXLUCWl4yw7OD4nZaPdMQP0oajliBtEtZ+26KNos55NPal5Lnyvazk7HHkExZqyemHVeJ6JvEs/
A/kxaLd3kMbM9ch4QbIcLvArYbgJMRmgyyG2rFtwCI2Mnwg9YROAMxT1KAsCFxC1Nc4LgktQPLoz
7u4m9YrPBDP3InZYSD4WxkYlwyb1MKiwoIBsS52KOaifR1syCVh7T//O6cbH59H9PB6n/5r2y398
HI/7o8wOEmeLKx78ZZM9yLHN7Z21TBnsenar9exdTbmzsF7zvviLfhGxDh/x4gJ7ikRxDxUW+sPr
JEg0PqIFitG5sE+9nNSSl/FAsOmcefaeuyVOHTgMVoFkEhC1tfc3FcT3hcISbNngSctdohhqJDCI
S2DgmK8BiTttMt8H/FyTuhItMyNcdZe/aXs0UPsbUlMSm7u5wnZqPzvO7KaA3G6FviXJbFlwxLWQ
okRWyGSYkHkEixAxZmr1Xu1J+BFqvpH0yO9q2S/48fHLiQdm2ozOrUl2seialasKnppanLf83V+e
sQBxZvDBALVYZkv22o4qnG58WwkAxKPxhQtukR2QsMjCvDkPD9IpIozdXAwU1ua69HrmoYvAlm+O
wtW0802rQWzkUfNdyHxCWQtOHAlpaAWncZgr77fHcQWvw2b8wJHiY0BYmOf+QEISvcgNmSk/6huP
PoZPb2jlE29G3NJJOWO9ax+QfZ1n9Ahzn4HzQbMzRkKTMm4K6Mp4qVmAU5buuITxCHcU5a/KTpWt
dBm9hJkFWCMk2Pkzf9Z4CwnLKbXGfEE0UvJakGFnwa9nmUahFn+Z23ElEq9kugDMl80JxcOnkuwm
9T466xiNbmLzHj0o+/ZQEmDLMjRk+cz/iqu02MCW2GBj29TUyspJOcXX9Ho76cdg4xtEb7ZYGjBo
egZwDBBZ2ry9ZKf+gpvwwgTBRju515xuOXBiynbBfPi5PSTv7aF6mDGeLRCHOHpkJRbPw0OBNX/N
/c+KAG5eAJFF5AE8U8wQgxy/4145ma9Y3KgQj3fGGmsfdvHTpGFgLLJC5l2izHVrNhxEjNl4NB0P
DyRfe0J2hRylyjqOqannSeSka2FJ6N5U/w/bcgWavh22xnTNbhJHX06jdWnNyH2Jx2140g8DhWTu
VZQMuE3Yn2ToqP39N5FD2qhnCYRyiUmqhpI/n5HUuegRa6sr/JkFCGluWKlDcVs9a7y/ZihJKi61
aaPdOTgTXJJVz7Pqvsw444Un5mux/CoBJdE3qJfK1sGMCsw5ZLuijg7DrRj65VwL5uwz09jCMae9
1ef7SwX9SmSeNGksgWPyJmzBOj2Ql/QAbU365HosNRtJFYx0uuJ0i5+PLlnNp83Is0nvXGcnklyY
FYZCYgPWaMWtlgvU/nt/JGo6GpaTSW5FG4yXDE/wjjCkrE4PYtvvA2mv5vhZcmz5gjSzCv1Lvmnb
GNx6ImBFyNna/MvXqZzxzGcIC6Iy+R9TdbASfy1Kfnv8z0UJdFAVjTOxQt8pJX8WJUzVqTckiKgq
mcqM0X+sUylKVNi1hBlqfJ44w5+LEqTUGjplg/UveIx/NPphQ/s3RclPT12b1q0/FSVR046SqXaZ
F8aZk4gQAJ2QcY6oNoe+fSyyjwLJ5zGZq8FmQFT7YjLOuYXVtrtn7z6tS6IzLQpXYl0sI1xfCrLg
SvJMQtU7bmLNAhdiq+ClC4SY/KxtxAy3yHaRuRPlDzFEB7bMgRrmIzMb8yFUgVHm2zT3acqEJx9s
ggFAJpkzDLnzVsrc8vY8gPFDOaHdUXuChevBKe0UMlcyRuuTLUw6A1J3hwNxKhakwxtGFCZFow8H
AEq7qLnIUjtHyd5UdphBBgFCe0gU4vTAyYC+MxAtMkWl4/WVNdkK7OHQdPgvEYTb3FjNYEhFpk2T
FxCrggZVro4+YDejWgkofcLbOkD81oQvkSAuzDFZteNSPcxe4oztFpMKCENFis1meK/tWjyo+Tt5
YW8kra5V9Sm8+JLJOUYhl40MtsUZGs/Rk5nwQz28Sl66Yt6A2ZbXIhdgBXe7akbu/MK4kjnqiufs
vslNuwNhlVuSxuwKCqnd90uVu++q7r0c39UhgGRxzrAVE7zxkK7SVfFQPGT8m8AQBOXiJ18zYakt
IqWigevlNXqQ/BAy3+613e0tlR3MgIeK02hsL7r0oSOF7f3H2yCLTJI8CQkhO/A5xLZk2VmExEDF
R/boJFa/nVIIwhVz6hBoH6hAADz2+AgW2ZlCA6b8pTsBESWnQkkbpiDfBseJZsRHLSSwJJ/8Qcxu
cJsyuKkCZ2bNlo9YTbzJQTT2CIOYGa5rHTFTv80ehjduvCQ6uXdUUyQ1oyfU6CErDlACJkTqkUnO
pTjsgvmR6CCZwr8myyn9ION0mnIOGI2zKpgQ/ambc8RMmEl2GHPgnNaaA8sSt8gUF1+FZ1pfk4AK
gcua/btbhA5re8Iu2gI6RDrOyWHxFyQDLXwya9clbbXmwVVZtLaEX5KmN5LnsYcWf+FbHwUaW0ZV
VonfWl74VCFWZnF40iz77Dbi0DJ2uG4cpOC4fl+rE68Yx58kLogm2U4CNEl+S3KM6JifQ54Wsugr
vcD8PElwBIsIPf4Y1cGCZNxJ3jYVqGh8zo8CT0JG5RAswPntzBXSHWgLqeSev0ViB9qPOa8ZgzUb
GS/Qq5oZAozOxJoaaPRfCxAKaJqJ60CHTT4Ef/PB4I8ZDPkWL51DDzKfKgpA7XYJeHE+24Y8wPua
Vr3IkK2vGQKyyOHUjyzUGpjV7fYY2l8VlTOhmHPeuar97+6iof+xUoB09L+7aFmgF/19Dfzb4386
sMjLg91nfttxJM7Cnw4sSWULzJ74GxPIWfJjVyFKGsnYIkYfwu44lX7aVQiIfgydHGQBZpPwj7ro
76PvL/qfn576xHz++cBK86DRy6BBbZMkXuR3O2QPd5OLWyuI3QG1bj10k3Y+8UL0tda9tmPVNmb7
aHcvei9Lbq+Ziid3hJpbyssySK1sPOTlSkQJKWuOfGS42UC4BJbBDV6zhcrBw4Her40ImJ9wxnQC
wuJJZ2dbYQsSdjmGXybndmk9PWEbmNkYauhDUcJ5/jyyxxN7UET8RGSa2LMxf+D6w2EULVBBurSW
HjNv/aHkTTAnj2oBxHBB/TZXXISI1kD3JVExwh6hQR0xCAFugZb6HXFqcMRh47OI1UqBFZG+o8Ny
cvwKiBM390V0wE5kvY0mqOl5v3H6TbqvpvqcjTS0w/kpOLM55IO8e7eU7II8pskt0u0Em/zt+Rtp
EXP1GoOoYnVqBckFd60sv8UOaQvbaotSMVqBC10IOElEaC8jrJ7ENXdk/xkAhNCkr/iB4b5mcO75
R+VilYRwoc8/Ic0sGF0sDW58NpVFDpuqJ8dU91IifMf1PeLJYCJaACDQKWz347g2ncm2WIZOR6cv
gnRBUk9bfsO26/Pjmuthl+KLdMXFlfkAzxiZCl8lcwMXOI77To9viyT88kRIoZFWBZrx6VdSHExH
tHBbw6DQFvhzKIt3Bu7xwCugCqYOyh27mlCzhCS95fgiQE+De11Xc0jK01dlM++Fzgnal83kni5B
LVyNvhSjL+GuPEtlwZgXx6xPvzj9O0IDervAHilqpgn0NKPoj3ADybfK3IjDkb32is/C2k2tCMUC
NlQE1FM0LoYgzDa2zDnbfx+3IriI25HogTb9yPP6UjOVPKROJjuzt0HbRTZxw4cJXCmvIztbSREc
3tSpZ5bw6beWiBx6lT+UfEzspfIhFMG+4hQATlkcCtlpeN/ANYTqvLzL9p3RuubqudUbq4Jx+X0j
nSvXRLKQg4CB29ztCmoT1nR8863I1y6E+MPsarcYOMEkIB/BzO4VlP7dYz0w0FnQHKd99kaUW1wB
kJA+m74GZKbYJrsWgSUJ1MpzcaJ/K+UJmcHs+2wEzjj5XF448ei6VCsjsF7b9tmiMfWNGO2G/tIP
bq9NRATpCpsbYblB+fTZRAuCGBYm4+vogyqp6aOlghMn2Sctb6JHuWWjAR9oPAwjkuf8rT1M637f
EvSHgCnJt4BcApEOCvymelGr2Wx61sJV9okj6GzvdhXE2zxClIUugCNWG1qbwqr3Fx0yZRzHiJ3f
+s+cZSfKE9YFpG9Vj5iStznojB53Hdr6hYj+joI1zbnMC2zTy5LFUBSvwYLkGhJ3Y2Z84UAw+nAt
+zdoIdG/fKxsYuA0JAIfyZn9H2Nl4iT/5kD89fE/DkQCBnQIuD80Tn8eiMJ/DJNGjDR66TtI4LcO
ziAJSDZk3TAFjQP4x/KeDo54Iol2cFJT/RPrqiJM593vetiffnL9NxdpJCltod/CzDNTY3Fn2SbD
12Ev6rtg9UA7C4AyjYUK4WOyV7ICVizehhWLjJnHduxy2zakCEzpr3fg1XOomvrcH63sjWxuqC0V
h9xtO1Z2uhngxWHVDNBErjrOB3xKc2lVk5E+82jjWG5gTGV+GM/vy3BZ2bPHCHQhs22CCCY4BiFB
c52yGUHUHLBH3/J95rMn2DROxwnAf5ebcFMQrmF3p5BALDbui8ELVwx1XFBCU0/AW31mha66HBkb
kz7tyFBxAARiOtSORHcUV31ZrZkSczrXPCODpqKbeyFCmymToEIVOSXAGpzjiGw4cTYvnGycI3DO
mO91fH463zWIev6r+lA/8byI6ZwicqevERPirQPIA4k2PWdbtMhv5Mdq7MYmbZrYNMyY/u72MjH2
DF5Z04OwvjFgyCHYxQ2kzqF54MeNLiKU25Id/ettWIQt0ZXzHIHZJd5LX9OLi4rSpjKwG1cHj9Lt
JrSHsM33vndzzfe+tGK8E5zrsDmw4D5ph3gjuFNkHGM1EK/QMfid4mLa+OCZgEUMaOHAGO+4AkbR
YRGOoOi2+Lh8XC5PlEOa2zf83LnvVqoT7Fg1LIZFbZV8iQzmhzv9lmEEuvh2nBkXA5+fXik0s6vM
m2qi6NtyMsnjJtuJauHEJR2PV5pfALCZBUB+ZKf73NXxJ8jPyRtJFXTE4h5WBMio2b48D1dzWfB6
IbtYjs/9M6YKLkjpKCMX5cna2lnZ3pcQaPonLsSLth3ccS/w6Wqt+awYFj2FTT6H8ASob4beFIum
sVUOTx1N1jskH+ymKACTXVyRhAid49uyzNw5RbOBXALq46PcgKrRXjL77qp7hszE2c3QWWh8mUkd
Qb0ls2DABj3ZnqGPSAdSErYNigxkda4AJVCCEpJuRDLsRQe/I7UhvkkDFWJNSUeeYWJjD/YvKgdj
YncchqgLv1ocVnTl7zPR4nJovvBDOiaUnUnboQC4ZFa8aZ/Gh5bDg80lTzS54NmibDpMaaXDqlvl
T82qpa/CbAXM/SMP8KltZ2tFXQPd/LYJ82OVc+ml38unwuMDBiZ6tDtdr3guD7SAy6jZeWqHfhK1
GtETabJ4MnnV7ps77148b1OooPrsWw3ch5mTWx9f6jMq4t19a9iGHVxvAJ5Ua4pVRq3LG0onZkJ0
/B1BJPR1g6ufJpyuRFWMtOVYXaur/xA8Tu1s/zA+3rm+FLd1JuM2NKIjv9TZnlbZzJzZnt3r2iRA
rylxuUM9PfXP6kfyRhscXEeuBv812A22dPFZG60gofCqpJuZp/ASYBFIlzdX3MAoXN8ftOUxvQrc
D3bSHomjl2EOxOFHuYt2h18NLGrAT0RWHHrKRI0KlyHtbJEhQgAabpW47kETX7Xn2fH2nCkgiqkJ
GQchKy3gf3wqxRyA6slY5cvbQXH5kkWxkLGtjw5QHcOV3xWUDrAHaZxBCAo7ZYW/OFlEuxFVOHei
y/2U8duVvqpL9iqR+8LlgHz+S7svsMrqVEXvUK65aybHconc6QnkB0xoQoa56ARI0Lv7B6ZpLnFu
J6f4JH3lp/zkey1XI8nAD9VXcAkuhQ0+9XYuMHob86lEx3t9rJeniVFOGK3HQur5c4TsWbm5E8HR
pAMiClciUyRbUZ5brCpRz6S8MKNXbUdCbsvTjB4gY4Fm7kovZad0HZ5JYLDiuexmm8aJv94DCLlT
k6FQdk91e8eNeyPu0jUCrYfZS4LuB7kZhXPnCrbxVX7oULHIvPLjS/7QZk/Ryl/NjikTCEcG9TlF
UJAqscv3hqviL5hkthas3l3/OJ7aD9EaLsYBMzFvdxJIJhWluQSP5lU20RyOchG42DrSepDaM02c
Z2Rd2OnDjebHZ3vv3fbFtvuM1m80BHP1Ibtwp47gt4oOMl5b9vRr+Ujj1j9OL0qza0+U9fNg1a9p
gVyTsI2UT7J8kGzUHeP1tjd3UAQz0UnfkOmWb8FnjjNrPIrNXmOqWbr9JLyFovo49Q145h34ux+0
P/lexeTCrW8ToN/k7H1IiL+lwdyWXr5GtCY1mAAsI7Bd7c6yS8bhPrrmWX+JNhE7Iu1Be4C/E1eu
EH3oEFb41TLT5FJFxFJ6PIMd0iXWHxn0VAkxco6fbNk/cWBxGq4qLoo7a0SmpG495/E11hAufcd3
xaMJnJXveDDx/SIxRVRTr9u3ZAsckhgP9VCx+HPrFXb2elXbrS3aDKRQS7O7+M7ulWGzEDRsF9vQ
ofVZFIhR7pcpuFfd1dfcE18wcq5CnoCyrCwcE5uGDZaCz1BiiNpZqDvMFbIU+mnKYH59xfkGIzb3
rjKqEhiXztUEc37zCO1+Vd3iyWexbb6qO4xsE+OpHiDksPxFMqzPtedyzbbKNrfxpWV5SoPYooTW
iWUdcLt9dZboCstKXYhH8ah8VDhr8Z1TgFA68Wj0d+kivpr5sihI4F3dcNJh1JjTPanrcX3bl/fn
7ye3Vjfa6MrG6o6v/AU8gy7AMFsH+r6urrf81QyeW9MJn5oXWu5gf9/JiN9UWzzAKUZKRHpzKh0b
RJDWJy23TTz0+9jOh+20JaWDezBe02f16q9MWMH3Rf3WvyXe8JAn7m2DrfFKYAl+eX84MTrIVrSj
KNIxPTr3xxgsT8X1q9GPEk9qOuMpwl8swk6g/72ajWPs+/XsiHrzzDBCvGKitjRwDG7sTBeJanMl
8IISzm0XOvTYLQOEwmZTlk8mS1pUSAa3PVq28EFcCwp1jmyhE73RaA+f2Yt4La9Rt9CWnBKr4sBr
RyNLcxxeZ7v+KvPGjxa8TU931euQjhLnO1rJod23lGnpJt5PSTO+R6KyMzFffSCd8VrgMuTN/cQe
WGrm1ZPPFjjazHp76B20i4rjKmC70NkzkKm9/E1qQyf8agvznVBn3k8+Dq+Zz8M34qBthBT1GvP6
mDjiZZD3q35Vi9UqBmWQPVWFsTFzw2pAai1UGMKy+pjc22l8Hxr7OCytR4FFg3l/5F3c7e9fGjXu
KUWudyw88f2+wqfWchBtOfgPRGi2gv8kNxz7WegYIaDfFrYjaRT6nRtU7jH9zZb1NDcWBQC3p7tw
CnAv9Taplq9qucuCt0p6bzWM0JUQO3GpLU1grHEyH5viROXIhDjOW3cWvM16kdtLDXE/G9BVbMXO
C+9fZQ7ZdS1Kzr962EqQJCNPJERs4/T/kW0nKPwPvw1bf3/8j95SMyZTDaNRUf+DfvSjtyRoVjNR
M6l/FYbjv9R0ffo8ASuTx+dHb4l4ndRbSVRVtoS69E+6S/lvwEg/njl+0N96S13Ns3uqdqnXjCxA
AkiMFr5+lQUB08ZmG8ybT0Yw3ZnLe1rU0QMAKsK6rJK3bdUJYdYF7B84nTDqtt1b8+YbB/NZhU2E
+R1X+164GqP1776yJOysuqALmiwRk/Nfs3yQqP31yvrt8T+uLMy4kLy+hWsq//gxxp/EcCaXjyKZ
ool165cxPtsEQoT/HPHzhP68ssT/oJ8zVKzErJ+/V9L/YG7BFf7XsQXf/88fXRb5Tj+P8Rt/EO/t
TU+9JFh2qKu+OsHVJ9ZhWq3A6CjDMrPBOHarggzPx/zd/zLO1ap0TG+2rjgaQkKm5sjzM+EsG/7k
wZdoiqPsGqxR6MN3HF5uFXkA+x5TLYRcxvPMlf1xqzLJrS8tbi6WnXPzkQqwWBWrijXVrbA72rEZ
Ah7Mk0wU7zMYMiAxQAasFN8JMRqpE9he1t9b/RjfqZIwfcHVjDzVxR6VXluU9zMNIJ921IzBSeps
LWmIoQAc5FaukQJBwlgU70iBnITdLh6ESGNfqXqJ/hhpj8CP8C4XIntizDiIrqBgnmXhWPJo1mcR
dHVem1XzOfBOw/mFEcJ6gOZHFM/oGp+EIY0S0rI9NgMJogbnhWolkDYZfYxuQ7v+wrRXhe7Bhr1D
WyubsESBfXGuluQ1d8tZfNATzx2gsMfQKzn6E2wE41H6KBUBbzOvtTh4ivqWDDTZKZCyUjrLYnTQ
anIGzG0dPfbqXAB8T971smnBbOXNfJ4g6Za6wR5z645CzXiOtPQQE/2go9LChFdNOt/XxmrrvWJe
ChRGoHYqqyufslF/jW+tVxFVtr+PdgzEURZiq/ETrx3dFW0PCTrT8of1tUZ+DNiBJimcWibCx7Qb
+U2IHorHEKud+IiQeDUUpE7O8zAiive5/hSUV8h/AB6YpIdOjplKa5wQ0gGMIAYddD2riSqN2IDN
PVUh8swVlNj5tO2nBUhcFaIMMHmQ6stu2bsG+1jJK5mEiPM7ZSOqbqd5aF/YR7v6a/JcBAzOrUy4
Dgor8e4heKpf2MgXj+mqTICVsRdmx70Y8YwYZ3lO7if87afJuEUcAogn7HqeNM4vIlYWbLF40mws
svomuKonmWn1HCdd2g3QFkxLQUhWU0/0z5m5ukteJX6sXqDM3Z/1DKVmccm+oMlhjLgf+G2w2sFB
zFxiaT+z/XrUhKMJYb1ci060M1ym3VNE1fQBon4xaSKnVVUxR/TH2IfQnfmHdkclrfpbS51fQN7C
7gQT4vPaAFJi3YsVgo/etvlF23Z8Ab9O8l6IBp2Et1nMDC1mRBHMaFSYBE5zIOkIyrSFPYnrJl5V
GhZrrHz1vHlTn819fB6Dl2Ime53gH0qEE6UnCpnjI4aEB9e+M2lh6qIi62JFzehizqAGQFqveXpH
/blBsMI9p6NRYfMvO/ebp6mHtnPh5ZoWmm2GW8BABaw2tRNc+GoBrxjDgewrG2wCTHHaMI7iz/mz
aSgzvtdP0UV+kKfIDrdbrLWtzyscoqCfr/NNrm+620J8jpqvu2t+BI0/x0h99z05O6cZQ7lSXOt0
FiEDlvCsP2NQARGLgSQGBg7ZhvdOvxDADVl1R/wCuX8wdzVg1RkSft4HSASmfic/Qg1y7gxMweLO
z+czuJTttP8PATrfbQJPrRyzOVjPTnWr+BBL65Svl3k5Mo9sEc0Wwxsf8FvuL/k3K/WO9KNcrM67
3c4nthSowB2YzZewlt7SF+azL5DRhbfu2mHHgTCERm/P39Y3VNqewiBjCAPw8BG+YQT/Y1zYMWDs
mQ01DF0IeFFX7e3jX10JaIYJ3IKso6nu+x8KNFX+60L/98f/qARUCesW7kPy7ZG4cdz/VGNqVLZE
KPFNkROwW/hzoS/+h5LUNKkETOFbnfZzJaCp+A4nqAdFiyH+oxqT7/77+uKXJ/5bHTCETZAMdwy4
ZsZsK6YT7a3BZEBuNLYfS44MpaKQlD/aj/f+//w98pNFyy/fd7JVyvyhJvFyo074Xhj9XH+ECPX1
qI5jrzYQnkbZnQFXH3xlkL9MzCE3VNVjpJ7xzFawhrLySUhS6BlhwHZEUtkjjGTWdANvLQltbZLO
jqFfbrpOdWaiWUDGMSxxRqIDuuI6rFm1mBqhb4Zyt/SOYF8NDIXBjWMmDKWVDE8lCOcWSYG+HQqs
P0HC/3IstYhcWTD1aKmrgM43bZ7b/uZ1Nx0nZWobQ7PUiIAYYVlwOmj1a4DF8MawWb1kAsa6qL3d
LRnW5cyP5a2vpO9lor0FQUgqWi27s7JUN2aXO2UebpqcFFwwLqC+eh16pHcT4GV2SKNwok6C/mKd
NSnFDfKcmOi1jptMzJv59hX6+1sr4AtN4VTiyMKix90srk5pyRmusYjB5q345C8UVcvSPcTAmGjZ
y9imlpgBFc+Jj73DCtHiGjQf1rNkPROXQ+KDzEDGDAikTL8kMWbWKOUvic8AWiMHUtobSbtIzM7V
m4fR5+YKBwWxYjN7Nge2AnD9btgGipSbfgFCQxvcrAsBN/beEPRPsdCCCtw0EUgVjqdodMcYGAV5
8SNnak22fBRPSkXdLpJ9KZEMojxO4XoKLrks3d5HhmI1YrUboKpWe5L8kpRiCjeIL7EK0bQEQCJt
JbwbcTOxOItj68ORHfZd/2ryygyCeBFTYz4ESH4zQjsC3a5Hp8Hfn8Vk16N90FZNtGnli9SZ2yl+
eWh1io5T7AdLXS/tVvxo6N/zNmSeDT+vkxddRfRTc/X5+gkbdlXUcR9mZPiSinNVJUIVGUaXPkkM
cBSFpnf9HJBbPXPCAm6Z8RzUl3AgsSaqMTGyPpptBhnElLlWq7Vyf0rJTiHHrxXCS2ukvLRMX2OE
EDVjwTKy/aieyzBaAgaqFHd+xwCOZFufU0zH7KWWe2mmWSH6vQxDfKw4uo8CPlqL+SWUdHh2H3qH
KAKbCfOVW41WmqveKJnDNet0NltWZfQRIoK4Y5cNB6xgHcsKEVt9c7lDhON3VNE7jGq4ujXLrj1q
8qMhUwt0N5ZeB9nc+L70dE/hM+Y8Q0EZH25M3hqFn4BTzxRKRy6ZmrOUKkkNkHKyjmBvJt0qjcRN
0UWX8gYSJU+WZovgXG/mA9UILwZcRldXDqL5PIN/p3RHooN5Uq/BzUlTDj0wFWXNZlQ8ZrWCnzFZ
Z+zhIgiI4whvSHpQjftcF9aJVLl1gRqo3OrabZ0ozWroqRKyW/tyTzSkrlnPyAxy+d2H9fds5Guf
6Mii0ZaT7FvypWWXP+k3CbImnkugwKW5GYr7Y5DO9jXykqH8KOO3TMY5Z0JAbA3pZrftR10xwNdW
dYbDQ0PqlCZ3N4iHRQG4NA6KTaPAlP+pd93/saD+Gbr8a//3x/1XI79WgrysT1iRX/u/tlBasVMk
7vslnDPy6u9U/S0Wh/d/dREAZQV3mqCgpmOG89NL+ndUL43D8vdB02+P/1EEmOC3DCoLKC1oDv5/
CQDTiwYUGQL+tj/GBD8qANNUQBJQjpigvRSKgx+zABhfsgYjAZX6N/blH8wCROXvxkw/Pe/vs/on
DXpZd/kY1yoeck3bx6rKLVGb68rMEe4oVLXcFWBa5vFRUItLKXfrRBuO8I/pVRU7LIujMiBl1kMO
46AZF1lZEBB8s4b4tqih9+moZVqTcw1CQe5Dokc0U0WtFaQ4ORMCUsYvo7j57k1n7DyaQvRV9jcs
uR/RjNYjFbu5pjGENl+lKEHq7lUGNibeJCbL05qmqi1gMt1wR3PfNFu0xu1+LOAZFJh5l71wTCu2
SyESIxzeTRzZgiA8pXI37ztWmaa5DfWjr/dLhXDdURXiXds0m0ogxSjp6adDIdMXpZ4w8oiIdRKw
Cbq1kR/76oX5z3Q4LpKs3oZtSHPWFDfupeLN8mM0BJ2JYKhQPL2K+93Ys1/QjFVpghFUINJKs2VD
IFNjtqvUeJP8tVDf13Iru0rBKjjGUVUYWzMhvkZmbp8L21sSOmoI1qrVV6MYLdKcBDn5sx39rY8E
XR+Af8NJKAYJhJdKVk7LMmD46sm8qrWjpBJSzhp7wih0KkEqcHZLY5HlJG+10dHvX4rsRv3jCAJH
1pTswNJ7xK8ohNRf4aUHsVaPT2HHwaDlG71GjeDHOz3/7FIs6y2QIpwtviMJTLEL4V8+VKRqNyGN
MKmjYvvvdxFZ4439+13kt8f/uIvgap2q5v8H8v+lldCRQsmaQGeg/GWoKMnMtw08tvz2fmUDUoaD
G1RwA0+zyH/USjD8/qWo/2YDKj89dXX6/E83EhoJRezyWeL1OaZvXdqnOgqh2rRmnbBq1a/qdjXH
Fl8G23HOxkaibb0F7MGC4RgOBPipt2NIMk5evjT+U6pcDK1l4gK9+TDsb07OqvVGnIi/1ZblWj8C
iF5G2ymkLNneH++PIxu+YBUdxLXsVeRRk2yJQ3HajDMy2aHfRGAac3Z6EeTNow/hH9XpZFlJPNNh
+7WtH8rH+qF50ZH61Ht/jbv+FH/M4heikLpX6VIdux2+QzyKyOPPwrY6Fsf61LzGe8aZL9O2X/hC
WRCQHHifMzKKgmXe78RHUYQIMSeG1Wopj0gH4finlCfL2cn6h4mn6fn4irE2ov2t1n6+isA3U+B7
sIpcGvlPMmOTo/YlXai8YMIJpHToT4gVwgQzcHXNq3FZZQiu9CfpS5NWYN5rCVlxjcQZI6o1RWhq
57ibi75L6Ez4eGN3DcBhh/31pCxZ53e+x769ENfBtlyPJr7d2a4GE3DWlF37NqpbmW070IoaH287
wWat2ZRqshVhGFLjvyR2+6izlYfmJKIsTpFlRTvCWJuFirISik2Jv/EFLyiWl2oTWvpZ9Lrt5K/0
daZY2iXfK9maqa7ppBYY6OAxwsr6oiwaW1ikMOBriDCWXlljspFeGf1YhRtsSR3dwsz2D/I1Jh1v
CoU3SDphTTKPvElORmznsnZgaHxPzcb5bY91Ca0HwBTWmDhXVQQMxYJ1I1bA4sz1Y6Mbn4s3+w/w
zd1isXJjqufDCRyfYoR5mKd1e4bHSjsM1YP0HLmQLpcJpMZJ4zz7FB4pJrlYAU2WNh5GS4cHsgqA
dkNkyS+Z8q6yvVEdlMs2u2kLrohFlB7Kh5fgwBllwssnQOAcM1qWzmxZz+X/5e7Mths3siz6RazG
PLxiBjhPml6wJKWEkSAIEATJr+8dclWnnHa7ll+9ZOdKZaYkDkDEjXvP2WfiTt7O26z2MN/qEYeK
5zusdtAJF3ibBEsEkDQ1Lhc7nvDuO1hdLPTfExzIiANyhsJCA43e+Su2Sw/GxZd2O3qron5BoGFw
hbPPTRtzF6A01qMe1bo6RSkPOnY97MXb2UiIiqhG8ZOjCAIVBtx/0k9PxYLoRCIt60f4JZU7dvsa
ss1UzKI5Fwbaq/Fw2ZUS7EeCwCq05UQArDNyUwF/qwHGR3TWp/CsNgz5h/mRkBq+NRmlWKWLjwOQ
w/rhWP3ozIKOZbmoEGGs7zhuzbmyVZbFDMgMfu3TuwI7ZHHeKM41So+BPayyVne1Bh8w5x45Y7cf
fij3wzOeXBxwlDjj0wH7rjApV/HtKd1iZO0CNsTLJ9FwCCD0UJhPO1/wOMrPYkZHmu0TsIr6cgWo
Tn+bbvctBACDfZSwW3rgTOgh2aHKn+KM4sZoEJEwRuSeR1N/HbdDh5v7BGdjagEplwI7vPrNK/l5
CEQg1ouf2iHYEBcNdnP9iecHDkR86k/mKaWYUPZT6BRzDfXUzUPBYsS89JsPMj4W5+jqnN8mi+zD
WE2IuT4/pl6M6uIUF7Hg0wy8U4e41eYWOdlScrR5yH27pphqB6joKoAMXHfe8KQ9HXYtJxjl/GSj
puZs4heH63aoroGuIHCTnEhpIgGhDK/mSkUSX57ijEsRA5yJvBO8UH7FVH06h1o+M+AJp13YnUyw
r3cshYnS40KidWkubhnRuyYa+5QF9YNrgGDbBr6laa/Gx66YTEc1PiLPQgawpAO+T6eYHHf0KJaT
yKC34ymXJiG1wLijd00xQan0VyvlgfLjhrr9Sg1kXR5pifZ3bXcAKNc615e8SCzZTd/lzwOQbmIn
0AKg+aqvmoOW2JXl3lUUPzswt7ro2+P427nrn0o51hBPq7JlUDl8zTD/5z8HjT85D0nKH1khv379
t0pGtZmTy9ZvVEtqoG9NUY0QIKxV1Iqcbn4/HkUFQJP2y8ortNv/dyRS/kVlY5j0S2VTsmzIcP95
pP8+DP9VIpEiDlftL6ru7w/d+uV4fJgYx7OcVRAh0OCOYHFdlFgncg1JR1uj+B0tt7i7BLL3ltum
O5ro3iVQ1njLUTYjVUudt/OP61aUF0zx0CmrivMiRjTkTkRqcEHE4qeSP7fxMwKkPLBZwjZILPQn
TAr8/qV39cg44cbRLcfGwtOvFZXodxBO7JbyjHkqWkp0SCLMDsUVqiN8Ni99yHzyOPq0tWqTdFQY
wg5MdjU8gW5D6zMBHM8KCeeSRlnl4VEHaGFg3DTXoEHGYyDRGiJLe3oINZI73PEW3AL94NsAGKCU
TYe38gjm0iE+MT+h3KPI8wW+NgWUOEGti9LzC9aPT9SD1M7Mo3MVjIkCjy55qaMiBmOxWNEl057u
6OU3/cwWwGdXEIfEwAQawZdbUaQWZO+K5aCMXR8D3JzB0btI/rWcSyA/8zhX5p37LLBSHOOm0q6S
gsN7TgxCmMDSWucT58dWd7fEIHT8TntkEbprIhANGV6Bjm14B5mhhgN4IqJPnjQg/CTSXvbPl48D
PeOPDKGShTo3W7LLTRl238L2Xd3ZkbYwoE3AkcyTK0z/IrDcf3TLRJcVosMYmRgcebhP/mqJYJLx
h8POr1//c4nQ6Zlwpvm33oGv/LlEcIrhkPMb9FYsA/9pmrAM2DgdTVnH4yF8Hz9XCCGgwK//tY79
nbVB5tv/ujb87jH/csoZZbXQ6XXifhzR21KJyRqB7u2J07XebbSKelgeLzAtmPgbylI+HECSTmCh
gdeW2fiPd/9UXrhqD83z5U5JVx0ZLHeXA/AO/F2TXle9G30Vr+jkTS4bOOTOshkOdr9XFJ2heuZe
TPwYaECPiC9olmh3tNrN0VAXEwu20I0RtAGtx9T5RLnZJMpenVKWbo5ptw83rVQw1yvz3no9pXeC
fkkmO+dXpMsVFn0scMWEEJAe59QdOKqEuV7OpBflgjGsHOO2vLyawyI1rY3Ec460CzyA0gAhNIhA
VQTaA04XMroq7q+Mp+GUHfQ6stQm9y7IVQQNBnGL4yHuJcNVSbJFNDyoQY8c+kBZfahszc/aLjJV
6NmyGsuUbU2rsD2XorvtTjKkqtSDctXu6mF9M7ix+VG5ytjW0KPSwj2XCduEGdkFetVLh4d0ei2G
qVynz+eKE9gEJXkPZTHXg7xFqXqRZyoLeSqDOjIiic45DsQbmRbGHVJ32oZHcozKllQ4ZlW3kxx1
NrHZBpoAQoUMMoZPc/NGyJechq008ujwqufjasLguSVj52zfdIJorqteJmuKUQHhbfbMPHweSbNE
e06zuoQBLzXEphJL0Vnb3lpldu2f69crtlCT+U1ZEolCmlz1dr+pXgl08NijxycD7NBNwtPp4aKM
sSnx8rQ7o8WY2C5VFf4+xdYBPgrI4u6MbJZjyLk9VWS/w0RWAffnDbFdKBRP9hn8rjVNMyVqB2QC
fTUbM9vVrIWuvJO/Y/bsJ9s6XabDUzaonF73Wm2zUk5s2UkNM64NCNAs7DqejHEmZ1A02XEuaf1S
lIXt5aY0S62zp9zPXooFULH6QLP02TUzgP4LPQcX/CWb/bPXUlORsFwryAp147+1nwV8/JfGET2V
3339z7WUmEYZGjh9nt8gtz+XUpullNRJflV/HUHTldY0ALcsd0Jy9n0tJfMCo5/GUitkk3+vb6SI
IfMv1da3R26oPPPf9Y3q6/2aFvIhynow2CqUh8BC6FOhyHifHOfQcMcaktr0BAb6sLyCUtvTTCn0
0r3hTzs8DwTzwddAVqL6/Mv7aUZDzK3zWdEcoWvv7Tw+aU+2gtHLvVqRlq0xZ5Q/TgQGO8OCmczz
DTrEZXtO39OHeojzMbH2h4YE3y6BGgu/bULSQDyAX3sYNmQ9h8K/fMHNQZ/ZZ31vcGjcp9eoCMcV
zouAa7nDKlZEUk+PeQZCbnOf3Xd9mAfXKQmIBX7fZtmHZlRFJwsteuMdEjMaHyR/DIXkmhzgCSdK
2QnmUxJoodEe9ixai2yvrXJByTSIm009uh+PJ5pDYB2yuHZaUiin2oc9BagylUkYCtrtac23iQ40
gwghm55Ozp2Fyr1Mj+6G129y6Z1aiwmyM8mlK9zje4vdzLkxWluKcNwbEjiMr37XYcF3aispigRD
1ARdHN/EnIOrJWfvSlTCuKqXGTFfeTzQw6iW2NLb4Lg+JMfr/IqNv8IFDS3j43CNkbhb+raHaE42
YFZ8FgiAJntUaJN7sWopWS8MhE9ycrvjcce784iLo3jJElBNeLMxTiTXNySv57fzW/dY7Mlg80hQ
u42oqR2N81y55jdn+RVOne3Xw4fgznEY1D46tIiPejTBYKFO9SlYroQ2xb5ZDrhMxCSye1ORCtq3
6b0VM4tNd348n+zPG2GUXb+9Et5ZSkT6mlOMeZOgSnJe/bwgX6qD1C4t2ZKcIVG3En4/dP235xIl
JXGCXwnDB1fd9EHK6K8cgGQNe6Rfl6kClaAKJt0owqvt7dVeqs1ze05San0UC/aj1Tm31wt2nefL
7p4tiB+rMQHBGWhAevTBTSrjUWirCscEyX7CeyMD+cKlggGiholSPWvkVoPfzF7Gl854PSVYJie7
Q/2jUzZdjfyco//TBVmed0JfL+3ywqY7BtD2h6W9MDVAJySv+ukAJ0UwxJQ37W1CXU8WlRraavWQ
t0eEh2j4zkNkg4DQrZeJYkfD6YKUMzuEkurqOPWJjtfy+Y0TNkRE/kDLfKlZ3t6N8VFfy5anT+qN
SjZKp1T+Oa/nRjP+UDp51zb4cvq4sVOyBsjQLvH7DIUicahXuJJv97VJ8hPoacwFGbj/+jhxSP64
Zok6uuWH7UU2QSgAckJEz/Ylul/m+Pa0g69nr1gSz0lTB3NMobAaO9W1MwivuODZVYOqC+RTXHJg
Mu4VJ6Ok1wISAs9zjgrQU8T/mdtI7oFRMhyKAiqtd2+8Wp9W5v7xXnsdraZDtpGW4RXjXE5Y5ISL
RwWCiDd/rxteBmZMfurkRFta1lJoWOZndcvhyip3pxGJIWWDLEiL9edYkySl2BvCTChNcjcFNHlA
m6eUWtRDBccAB1qBk2NY+CXmpDhfAmYgFrsMhLUOuDWhoSTDQa0OprADVmgXI2P/IAyyffQDId5K
K0lK69/Iz7I294u/Nq7EZT8e0ZbPjYU9O0wxGL5iar6jehDOUGwUCmchdXV67N/u5BRoXqaHWQqV
7/n4pmzy8Eheww1XJrrepHowl0ZohKeHyfIIQnNCXN2a3s5SSppZj8MXE+yLTiL93ExfJNPVLgKB
J3/QajyHTUK4AcLOJkkOAcLO9BECE5glib+7NXzab6GGYOanznWMccWJs6IfJDkygj0nRyXLUP/o
Nsn4D59MwUGzaOWI8GYaJX99WGMq9CcFxu+//meBgY8CED5mCRs5m9jBv1UYjNO/3BuS9XvMmvwv
E9IN58Z/H+Vo9fwccRsGunw8D7/Nxv8mtYbD4h8rjJ8P3RAj8G+Tqbt55/FfroeoJ2ZPRwubQ5+w
Pi5b1WnX93aHafTC3e4Yk9mxmU6aXXWPblCsDjC05LU5M/w+X1phvTOR2x4w2I4JLYjZxITx9Wa8
DLCfIVOb9OL9E2cm8kFo4YI0gaVoPx5gTn/q2+L4wL+TrWU5ExVNSi4IG6dE2iP+rhrCITrn7K2d
ENibHWsGsVaL9AwM8gnwph4rDGCZKo0++ytG15q9piZS1DhiUZUAqbcKneqWmRvORaYKFEiDfIzL
vtpejLA75g9Xbc+WzDfIzwyUN+PVNZhDTJGZMTNR9DrmdwZFgBpYeXS/AXnFGakfgcco/ay6H9xW
f20mnm0H42VZQb88YEW8LKwslrEA8jfMdxi10xfntR2DNIv5VvxeYwKke0YL2M5V9O21cvWTn6JW
AuM2eAcgVcro89f8ync1ig8AMzwOIHH85lZ5OlJ0JgH65boogxp/6xvkg8cDoVKclyN1ettjpTvU
WBdr2AfHiRaqc9nw5HJr78eKnFdE0rUr26tUIa9aChCarYGmEkfoUmTZzVMJRqf4wCQ6Hvr35kan
X4ul7sXIgWueX0kzHOWHrlmwQ44HXJSFUi1zJZEJu3Wbl5qIxLsvugAI0BVvT+JCgByi9InLjkcS
bv18r3sPBEt7Dw+fn6WT3Jwtznbnx0mwEMQ4HkFwEbRh+wJ7k6rJ5zWO+0jgA8gr2GJQXqRfkZrS
VGAFBqrjScQFBNlkjwaLmAa8+URilZAWPnNk3iqstcxb13vQ5/KLxtyIpDMBbKAWvEetHlbyKtXe
zdstGEG7yuu8f7M/s9L2i6aIh0OgYWGlwvUqO3q90Gfb6A/mXUSFkY/ziA0zVT7lKjH1Jxn259qi
NtbgGJGpjJX8MG39Md8X1Dg2tQ4JCZuaZwmKPMEogNK+uT2zTN+zx/s6jSSuYml99JGNZdRR7Uf2
CG1CA7trTNF8E09AzXWi9KIC66nETudH8DIb9OQ66WnUaooFFdW9fJznh+VlT3hNwthhaqrTFKc0
JJjT2VU/2KwEEaEaPiy/ZaeRX2+k95ZrFd0hGLnREVcymWH5Xmxl/dtAr/NtEkNnF/3M5STOXyha
gNjAdru18xtGGIUWaop996tiRSyxz3Hv5p86FW1356XZVuDPr/H1w9J9ODn+WfKb67xOGn5oQLFU
Lc/UuxkU5qRajuMKMk0Od0+dIkFt3ZT6mrggZhWVlUAcAItAREeNbhLc3sS7rbm7R5cxcvYJcyI0
NgyOKy1OedfYxdcNrAeoBb0IPGiq6ScEHiniXL8+bmnxkkaqTRNrqn7wGteCIwFEpKLd83F7rOeM
fj09tvyMZstqsrMWtlcDiCBHGEzAmiBnd4xA/xVBSeU0bV9GwLCRFak+dJ2ZMfFktuBEBJ3SqB2G
VXmGByj1y6YxI/PU/bOnKVgCLZPxhKJrisRm91etUv7dn+y+v//6n7svbjIVHTWi8H+LP77tvkJw
pukmWy190W/TFCExZ7umjwo6TijMfrf7oiYhhAc2+29dgb/RMRUpZH/cfH8+8q+G6rfN93CsSh21
5iHqDh0wqlvp2wW7HlLukzS46unkXbhqLqh020NevujFQCpST44YZ46xGxcVpb12vuIWvwA9lcGT
K3kytvTfMEChegI9MhnM9fmubBFGJdkdt9J5XDXqDmE+cSG6n0t72O/Evzdxf9MDc3LfqaxoZQ3c
jd5hqzJgobtoZCffVu+zAnPSobp/yLm8vRfyQuKCZ1iF5qDm8FtovRppw2Wfn+CFgP9RuM9U9Bw6
CatHXbEWai15B2CuV1RWR5OBZW+AWC1cHcm7c7spq1MGgDU36XrpKtNxeXPpsuBicdK/rWo1RZ4F
cerKZELbWzJHbXWIjjQCjbybnrrtWJkPZ3mCxiG9J1fzZEVydTgEbZUpI31XObLvT//sNhojQu4F
mmEqdsq/vs90ncv11zbaL1//8z6Dnyigj1+tsq/548/7DKkX9xOyTILgmTL8nElQ5eoGCQeGZFEg
A2n8fp+ZqsLAUpaIkv3yhvyN+4ypy5+MJgxd43aHXMwABPvx78rcpsyRK0/0Oqp3WsLJUnFQAtUr
fUKjJukmS0mKmnvAn90+Lz0MONBSg0kP14NCF9wO3iX3bzU5nJbPptiDqKEMicUHVqL56QufTbbb
jNjJEwkcumfOjljfjhDaUTL50gIvG/NMaSHH1+WQkH0OufUSNDMpMcJi0QCYGUAdDT7IqgHADX1v
/loJ65n4UNbl7PKOAin5DckHHgaGQQHbr2LYqUZCEAN5LxpCPpvCEVzKj9XLaV4k9+iwFzIcC3gf
Ta3W30Deh4Xx+L56hzGDwoBwmb3wy731juQTxeNpSbYZYWsRDA07SRCSUtcDRO88HfnbL4ABqjEC
3vhfsAINFzEL7BWNBl0b6DwIzJ8B6EI4KjBwmL6eYA1SnwaQ4xjRAirkA4TjLnNWm4+LQ5bB+yM5
t81GrZ1nMPm0T86+tlTs+TVpkRuJMAS68xFin0W+vb6dKCnC7OU6hdsQd7jOEHWsqK/dK8DaCxnf
s2eyCbJY2rbTag7BMEEfJKA/T+namB+m8sre5TMoQvElhpsZHtZ0TrSjK1Fzk/KyPsyLvbnQdLcK
0f0vDnubF+40a16PEEtMOCKgecKeRdNyTh8lWVMCz5hYc2veJ+LCGOHtdvAxsQFH16jaC9ZiDxdj
CNFpBTSWgPTjvsElumy3dPBM3pOIToDbUWEwHp52+8teemvmzR5a7vKIAZPowukIDX/bUJUAiHk/
Ptyfrk/9Z/aavhjz+3Jcj+vqE3qoUDRFpSdwkkWSxscQNVgyzOnjzc0p/wdyIMELExe2eB/0iDAn
NIFZlAmZX6wjCes8mg2LSXQDrkV9zaS6AJNEyxlaMaHpjuyyiAPKz8gx1L4IRlZyWyj785LcAh9X
tGMQdIgvGKskTIgZ5SMp7lRLLj7BWHyFlAz+yZdog4ip8QmfJ33Q8L5U1tXD5amdSX5LBtl5ZoSI
aX2T9PkCQLGAs1gL4n1AbrWeAExdYOrkKwEdFSFaQlLWz8TEHCczBwfxyHVg+RCDF/fFuNJ2KakH
2hbkTyyYbcC0+eDPt+VrteLCS+7EUVgoKDWvjWiIE3oIRts1kz7m5DAtluPUWJjxMB2Z4AsSdL0Z
4ltMOzHhBBLUIVQuorwY8QWsL/QBLWJ/mL4TLGGuBwLL7yFKzUhfGLFA0PQByiJ2cKy8BhZJm9iF
ityEIYBFw6GJfg5PIvfPIbnICwlb6zOOC+Xl/k5sW0iqZ8hMkCBb9bmeV1s28f4N6UENLQsA5ZEz
TULsU6JEEn7JCcGjHEEAkpUhHcvIWmQBNTvwYgFgjpLMG50Hj4xL6FjiIH9G2gFf3dMh1akU1Kin
8XzzgQYRxhiXtsAuobfgEroB5bkHRigWM3VZw5RT1lDmWMFAiwU54ZeCsSUWExFMbK2LRTdDVrSb
LLtZN0vXxeYyM5Jyla7r3fhwnRE1ADtWBvYmvquxBvI1Oz9fyd9VY9ypsxNtuVM0meWAtyx3MhO3
nLUgQNjvyXrKvBYOs0xue/egrvGzcwl0ZEJhsMaFmkdcEPH99bqglRil037VETp1i+/z07IlL1Wb
9avra787roYZbztCOIDsSxHvpr/Ia4FChWQbNl/yCOlJW3LB+OStJLy1iUj2KHb5on7IX2vUa2oC
ByiYcLGlS2uLT2oOzn1WL46xRHBF7o/TcdrMebcIgdCmymM3Bz8eYHnlV/FYj1xEUtTy7hdw83CR
c1DRomu4GDyYMM5tqq701xz7crXFcEyqZ7vvPpoXeV9Ooao99AkhNX6T+e0TetpxfSSVh3A7DVhW
qYUZgpEvzzQ28uWkRcHCabII1Isf8Sr70c3ZGwG3+ZROqqxCw+PVjgaO5eDnuE6E/1hiVzoHAOKa
Lkqb1bmLjDJKX8Z5756XtHrBjo30O3pile9OU1xmI12Npfp25K0Cjm+ipRycccGQSFEQ9+zvhGYx
R8IkT26MtKrSbTeENGdHLnR86T0imTMD4jSqAL6DyyJxF30MLC7Dl5XlYH3eYQF1qfosFXCwFlcJ
MuI4bo/Zw7DDfQCQ9A2qEChDXYSTkjEiO4+N89xyp+IEY02TMCnnU1z6JJzwiZkgJFUn+Og8NhmD
zJCBgvjVDs3w4pthFT/WjrIjowdh7KbaE+knJixOUeJGoD8hztUiZXoSGP4Fuvxx2b40fEgifef+
gQ76yrvVvGiP53m9znFAK1GdKFNBUt9OhD/dRx7OYkNocNhHxA19DJx9qXm34uO6b1+ue8JJEm0q
2u7IgnCxCyA9NQxPhEE14qGrf/WzFQky4I5Ie11i+36Q4Joz3eNXRldM6udGWO7s92rRziYyb5QD
G6jcCZ6iSv74ifBzkbWZM0RYGOyk+DpQSd2oFejl8OdIrATRWWQQ5aCjy8fKhcpL2x2Q8tVZvjyx
iuDDb+MX+JXBwRGwTYTeVATAsxjO4WXjS6kNQHGKheep4x+9CIhE5sTLF0HoRATGlSd4mWLhRanE
Xn93Z9QMyBrpGn2W4SeaLbF3gqZnI2AnFWtXHXJZv5xfxpg4NJC3W07ppfsALDHQnenAdxXJR024
HR0Ci/ixqmO5AzXPjbuKH1RGDIy8IaIDwh+VRBCZlBrkQAZksRE8Q3QgauZ2iqjY3lx4wIQqrswF
4vFZtbqGXWKcSZZ0IA/4p7he1K/k3j2IEKWeLzsTVyf7IvfOClR+Rz7bgpCUh9OMfDy2LDKqLFd6
ImYYhVfxdN/TNuNxGGCWm1WaDK+TrUE5o8ARhBZOxSgHQhIqKsd7cPNZnZ8AdAEylcAqaDClrTll
6Ex9bufltN+1mwNRe33cz8w16Q8dT/ip2I2zy5oRFvHBIJidV5EsL7LmDiI5IoCQz4ZRsRTlPqBj
8P+8ACTd4O+n5fiRsi0gCjTckpnrtvlgbRMB1Lgve5B+LxlycaKyPuAHeN8OJqs/OvZQN/3uHP1/
nj1FNkggx/stRIvfztF3u75VmYxnj1ai8ZK+KGt9eX8vXodPG9T2Vn6/cEB1QORdB0EqvGNJZfjT
A6oTEVTS6kyQBKUqo+rkkHvM5SpyPVHraz+O9xB09po6jxKy2BweNOK6MW++FJDINXTVrtjNgYqJ
BC8fyyQ3HVlAIXsJO4CvTSdxx45xTS7J5IseeI4g8M2RJgaXGHx7sZiQudOHp7Xmn3f4lnZYo+Js
ymDKebechgC/Y3wimPDIBWQn8uuwK56PP7iiozFGH+RaU4s9bViKvaFJSAe8kRSabthaTuwe1mNB
/Ea9tzmpHKf/6KMvh1PGO4oI0gGV9e0K+xPBrilkr78cfX/9+p9HX7xwzGkIF4CTgEbldwMeVUIl
LNmgi7CS8k3/I8eT/2Uo4nRLb4q5r1DlfhvwQPRSFYkjuqXJwAz+jmDXFJf+LwqSb4/c/DoYf7s1
tMP9cC9PWFntqH2/LrU53NRAosYn7xEN7hgOH9h5FgDvwcsxUtVn3Vs7pf7y2if5iQZOUG/PWwJg
L0sMwlyt1QsnPZiYr+cZWl/rhSY9UcXFTMGHGBC2tz2uiNK9PV0Bf2CNu4A5BKeYreRPljQm3xyk
FuOjwcd5T+8YbM/9EtOH/vaO/cmaQP/wz5444h4RRIGLS0iwv68J/WVs+iytyVO+V+5k+zTZNrSt
e48kY3x/CxChxccVUKcZ3B7wUJMM4wdWiGzs7LFsOh8f70e2Iwd3ihqJ6C3zSUPkCqr6SugACXzo
DMiWRq6QnOvH9H0GdJJQBHFozL3Mh1bK9AYO9W4jEPogHMVJ7OS+yAFIVhsQ5WST6cLcglZC8vJ8
BmCdvAJxxubbdFizAxOQzUZkAX5kvv7YLbXXIqp/qIo3VnFxUdlUdUeZn9/J81TmV5nPl0uRH8gR
Fe9EeOVRjs+bDEUNhiwYtKjQcoc8hLfMwVuACeateFGJLpApuY0kpfuQxzxO5+3K84YA6MlTjq3z
loCE66xfKJwMRElp8mIgzXR1X4rBcpJKxI4fjw+aOA98BYjxuYPNDHE3dF56Cx9YMZD4GO7ybbcS
rhsrzqgf3grnHWgkriNRLghFgNtuGUnxScYIS+aMIfNrzmAL5sUX3we1hydiFTDtOG88Tgsy4tdQ
b84EUJqXpdNzeiCQYn+Yl8/ditAAih8EQ6CxIj0iTnIHaZSBYVehnrE3+iaN62BYm+gvPQbxnMTX
vNhYTcrA1qKb5lyLGAXOsLQ8c92AXZ1sOPkLaQHb2lzttwrGH5UgBjM4JtAuMd8dwwk61346ub5f
s5Y5DBIYbhv0RbyqnAKZH+qwRME+bU68kr1FHsgPrUHVwvEZ8daC0WpFRMbGgsh0gZJUzrgTEajr
vOEUP7RlUw7YbRvcVm10+rLr6GG9waNy1u3Iqii6OebWwbOeoLZKPbB42YE35BrdwTP6l+kwh7Y6
v8Ta6F2BAL9OnnhZSKAiynCN1AwmKbdsolxdGJsz5P287zgBwVIRHCJaGQdhf1rYy/QFMa8/zqs1
Bf+btpJgWWpPvXf2ezQ/BfFZzR07Eg1rbeJyvIrKjfGuhsryinZmXJ1DwpBHhUxvvC33ea47Wb0k
+lZsakNwmOXvp/U4v+3B61pkLw5tkFozhdwMcXWVDyC+ZK6G+CR7zMVa6tl2niMnaxYDiQ7tPL0u
zvZjNk6xQKXq5nbcaRhj8OrMidyjWmZCygYKpCQryX1fHOxI9skMmqhJ9XzAjOX2vdcwa0Iz2m1g
YhWtc1ylumMvG9NNzhCUR6bacMym1SvPJykwTzay1yFnKdC3XAKbkqfoZ4MODMuC232KzBVNHboY
YJfIGBR9DSPSWJKCY3BeX0Oxg3dz5a1l5Drt5qQtVCLkjAJyeLQ20MlX5u7MYSw+TYkYD+wYgQ8G
BAUBEvEQ4J+ZT0E521sRqTGYETm1OIJvZVIZUx0Hh+A6b5MTkVeSl62MpbBw6SEnoJZwKTM+Ph4f
849xyiGm2pbr07Zf3ufNRpwiCoxYvBosebmzFVmBhzeJVPHWyT8QD420Rji7bpmPwnzSMSuk/OQr
gOj344wjqupo8+s7tRkAsDI8wbymPpnE2RbbV6CxWuyRuRZcJbP7F4Cr93rP4CcR18hwmFFw76qq
kwPeF+0oLKH9Iwdj9hWFQw7MDNxhj8+fiHT4209kxUcyePaSyLLo0OhRtQ47M5E8cXLD2GaSaEW3
0W/IBZXwMvDDOvhsZcLL502CI+2E0+OPlBN6G7JBjZH5bD43sM+4Q1jV24hvOslcuyUCG9bfI6nl
67zyVICxvKmkZkDQGKiFjTnvTU2D6Y1TNUPmUdqfMLSWrk7s2M27jK5ZhKbKpJRFJuxoPvSL2j4F
vPxWMGlCg5n38YyOyFgQZ/fPrt00aiiiCmFQKfp/q93EXOPX2u2Xr/9Zu3FgEPocm7TD3xxVP8cW
NoZtnYkkImCEx9+sFPK/dFHuYSsXk4kvaMVPcY4YgzBrlJW/X7uJEeQfardvj9z4pYSRBtO8qeOh
jkQ2d0/oQFjqopE/x6lzwWe1MugVkJzwzOielHN6e/+liPqzqcn3B/CL/Lg79sd7U/MA6OqtO5oL
NIqIHpKPBA4MbvWp9oj/HU4uFBOP6hueqVAhpHydxrTnt0JDIz8e9/e42WYdBdTl6NjvJYIG36D0
smxnAiD74bS1ops3zCYh/J59SYpAdKnEwfLid6TcjN7IqDKx1+OyfysT+4H1kxj1iUtn89EkpUFe
ESP6psd0SP/66SviyvnjG6BgurM5NqimKv7+W/F8qoq7dquKOjJJfk/uQfPDZmX7GO+irBBdymEB
Wnt/xaPLJnlcoOz3zs92dH6aROXoapvjzW1n2asU0rV3m2eUx7dFv+jiAlX1D2v0mh2mYyYvVJyS
e97hScBfUe6IzFjfaDCD6BORXnnhVRtapfP0QnHYzYhrskn/aAk+QUp1I4ZLxeaM/72Kx8YfqR0a
fyAj5dN8GlmH48nZ6T/KpVKGNLKkZ4OgqzYC3SwREO3Vn4iVv9y7myzW0B6iCLI4sraQ6cm5A2eV
zpvPandhJHMat8VMO0Xs89XonKGbvmHPUBgnRAeK225pFW73LNKjsj2NUnrvzzcsbmDBGzShWsBm
aEYGohDhNTtpfkUjqXYnZdQ+6HeoKd4J05v8qjM3CS8f9Vo6xv1lVW2P24PiplA4lgZpLlso0qg1
pjktfMKTROqSMbXI+kLbA/ozYnol8jLV2ZECufU4W4g0zB8GWqB0wTdro4w4RTuieRKO2ACfJjPS
+8LPzpV2XIpsl9nbX19JYnL6lxeSOKV9u5BqRZEOt1teI+JEo2REZcwQBnP7MTRi4FpJ86l56Ux5
luaHRTpv31OaXmi6bDWy307hPZr450hENjMtmDzUb7dVXkYyA3cgY462pXmTLu0EF2/qHGdAYulr
XVW0MXO1JG8EEm2GBsu/IOf5rQfw/+Lq/kzBYGiqrFv8h4nGFCvItyd2vjQ383DLal7MyRLDFZBz
hgDnZ54nE6ZCTPYjoWKVMRfBngTLJWuz/AfdqpigKEJ43oFg3pI67lH4Sz73/T7zvxgMdOPmNoHb
t2fQB5nTwu0/goylBY+kjidaRoc4pxd+o8bINyRwIfHpaIYeltJj/XIiPhqx1APsjNOuYuXCDI2W
VnVbYKocXrLYoPVLZKX5PLzV7n97XQyxMv567P7+uvxihZMPTYOjndelpK9J4E61uMysT1L7mPQ5
3K3Ka/+CK95rIjm8u+kTg0uOidaz7T4rOIXIgGZ8JLpymke0wQKMgHOIxWjrxCP+8UkCa6iH+9xX
QnPb0Wn+UQQMAiiZYIbQ92TG4/71JaxJf7oZfHur2Ye/v9WSrAjFalpFAtKBqql28MFv7a2u+Yoc
wheU0/lt9M44zlaXuP1hJdUrEFJ1OchJjb/1RT7MCJdpmXusdWIDlsRH+jeDc817ucumVsjqydeW
e+ivqENGDwrh4RPV8w+SWRZIsY4Ox6MmnixBfWimN2HfmaXJ1WuYqAJmW+m5l4Y3N98xPESUV0Nr
yHwrVlD8g8Fg0HozXBG6m3oQUoBQAH9184RWenhcVc/Fe+qY4WEG9y0ktPxHscdaQvye9jC8jGSx
nt2b5Xfbe3yfnYCeDDPFPxNI0cXSwYMLq9A9zJfpDIUlc6Mb8IRqd6JC/V/u3mxJcfVa174iItQ3
p+oRom+TEwWQmQIh1NNIV78f1fojPD3tf83Yp9t2lD3LVZkJSJ/GeNvDQP7EgTiTTbyLDnZAigH8
ZGxObxs+ZB6CXJfSBQiWmMki+vy2YM0ci/JvyY7w9HvCGYnHoOJnTR2EshlhdXONdWcOkQtgssm0
GL0cJIY4I7w6UACy5YD+Dj8fWEz3sxS+sZSlDrUheHGCbvcGh/hMNKbeZIMMsYrK337ZkCXlNJRb
sEy9+U1kRbLdHbLdWx+zWSm488Y8NvBi6K65komfCtDSH5+skQn35ka8surrcP4EFZ/1meb0S2KI
G4/X1MIzoopLXVIEBZLyvpJx956I/VRbo7J03tFzLE71D+7mj6ugm2SDNObxXMYDzdscdQzwTOEw
I5bmiQKNuLX9m/BAY7x30VocrxGoRpEHkm4ptDoZhGH7/dvOtwjxqIc3iIKBBHxTz0GjvV/vHuPR
khZ02d53DNhmcMUJcfVHaPgrSJaKa4atDZ8hQb32jaLcJc/hOd2uPEsAzHJCV2AKJqNIXcQr86u0
/wjsrSvFEC6JfjkEGXIsn7SXETzH5d7NecRAmJBHUxJ5ScSsDifmGsf6YAaPyf2sDHkVtsJmMNEm
ikeK9MCvv1YqGfUsXBRnwUoc4d9n3aTIrTWbhsvqyuSkE6YLL02V70p2pck7yKkde1iCQXwtCQ6Y
U/Rxgnpxyi/64p+OuP+KLP71iBueeX85+o1n91a7D0fclSTjtbIsn5hEXDiJpbCMT/LY2PIpjDXD
rh8AWwCNJHlA65BslC3SL8oxwCXK9R9wiifcdU67jtcDIfmjU86QQASIu+7OOZACJaVkVN8Xj7HQ
hPcxnyTrOxr0LkKh42p3r7fzVZVM4kltk/QbttQ6b0UoVHbEacmHnP+PuvL/97Gn/sNZaPxtMr9i
M1ZGCa+d6qc84mQiG4xoOMXGDeu9JtqiQu1BtUo3M6377g0Vy8I+r39S+3AEizFZa+MTsJ37UxFg
vO9g4WETt9hcfT5flAfCRfXNJdctUz1xiDOEx7VdIi7430/1PzLHf39Q4WIkOAKHwlD2jhTy3z/F
GJxUkGqBuNkn7bKeeqO8ux/rrX9PpkgOe92vvZ7UBv01KaF6uX5r740XALCm9l6XMg5jYSnPBebW
lhAmkqwxNnHLIy+Hd8q8Di+vXfJIq5bXB8LcuZIG1zrICqsGbcVIxDsGhse6K/pSezbjeU8Xiq3s
0sb5UBzGpv4NsII+C3GWSlkPd/szWaatWzAOgW9QOEfH6UHpj1o6fv62so23wHzMY6iqNMgvGsMg
eiWEzrKjAjbB79VuB2CDkY2Uk5tTJ04rYpwERiX0mxWdOQmrD2QVbYMcMzVR1hNVs4YAnHyi5XYc
3aBfqvWd27OykETzR6XCwb4rrNo4RGqvHBm/+DIFcVv68nFDXsYB8i7tD+NaZ5GO0f3eT09bOV5f
wWfx5NF9up0ev/HxARJPUi+1FKT/HJliqXyXb47yA76JVfFD6ijMEnFVR2neXLr3vjnwWHi0/nUf
R/Gm5GQmbEoaX+FLAagqFC6jS/Lxc8TzIKv1AjzVa5FUKfM79e/caBttU7GzRV3iNl88mZ62MEZR
Wp9J//PzQJ1ed8Icvr7vML+lZ4Z9/ZhECB+4HicjeohG/oVoIrJ/ACalw4jopHtUVnZLXV88TXli
c00wj8Z2p0dKOun35GykVjWlOcBs7GLZT162AZSj+/pySKqnYAH1hRyaoRTVpi2hBbN+Cp+UrUm8
g2wmPINRieUitczTg9R3F95VbYYntDip9yI9awzC0eBH8F/B/fg502y3eD1oOrY1us8oM+sJACy/
WsDnCBbjV/HLA1sCMggCYFMf5wsVeh+eaBqqMfVgXqrR/rphOIE4ZHJfQnsAgMf2ndZYEGP2jreD
C/y64Uu3klPt8NFxUbe0+gnD5cCtlZzpAJQ3SLXW6RR0iCQNIXZYX6p1cnhAsss+D1xPmsdWiNZp
nuOlQ32ARgkYLXo4Kdp3Ctqnb1L4wdUcBd4SOx7kK1onD6MDmFz/jeKJUFdr/TzL35x7D3Dom1+O
uCctNtjRRFgmv/1aOXZoZdyUOCK6yfgq+lhaHnit1kJeAqWmQ2QX/Iigu5o4UdVpcnfTtUEY8JoQ
MPhsfC53//n5SvXjoACoXIIdM8q1JJegK/7AqOCOsklPyfAhpj5jD1VUBneEJbROeb5N070M15zb
bU3XkQVQGd6IYhHDZCOHBWFH6azVJp+3c+1t/e1kYIFo6YTxS7OEqAax1QbkoJKRGNMET9Qyqg4j
8SsqKy+SHlTo6KYfyrd/pdYWSkKCHbEmGMZ5kSr5VTHqfF/3NFSxfd5JpWlDCZdkR3E1jxG8hCgq
LgxAV7j65iKHr1OXRRXCI8m/yv7ten5czxIt1XRaK5J1V3+TRRV9pPC2wPYxmkazNe2RIHceQUsM
aTf0loI3+q3GykVgKVkiHwVudN+oeQiOCGqgYLJELTF8O1umCZw10zv6H/xQ6CA/y2rk6ccSqiXb
Y0atrYSD0+08Xr8c8v8ziLrSgrt8zi1XC2Mmug+StQodEdHW3svl453wWl9WOifb74ZcM2WJoqDZ
nMlk6vm3CRF+/UbNrVuAHsvBlgIjxnOU1mvzUKwoegsfTFofu9gqrZPO1X2/r8+YSMmHy+kiTNDS
wIordnfMPMCpWQx/RtrCfMiXG000sviKSfyjDqpAgdbWET0pJRaSF2YNCAiJHG1rFXsJnQdO2TlK
S7ZnkO3rT5SMAmHBCbWmiSrLfZl36OsaGChiyRJBLfHQXOVllTOR3cgIqvFzXFE7NiEwWdr3d0fY
XzGSOBm95NZjLaBBoEjPprh4ON4XFUgIYR//sOhL+n9gdsPz1DRkVmGgRTJq//15eq3UR0GFzIDZ
DaJZiJxmRufaTDsVy5SSwPTjDQx/vRGBcWQi3SZDXetRjQqaqj+wb9whnuH83BSLSnH/E5FJATz0
mAl+PCN99I1Sjv7Iywu7qrm4Tt8Ib5Ey+CNrUH2Y+3wMZSDR2Pmk3ZRAw3E2Jmlw3K+THWrLQdk5
5ZwTx9eNah1QuyCV+a7OL1bgPZUd4X31dI1p4Saz9+5Pu+wh2SVoQRW/H99WH74phjXcqSi2qP46
4fQfvyD9IsO/rz6R6TXIjkuiIqGIVIcSHF+HYaOKqQzaUHeLC8FtS7Cl4BGRAi8uWzf2hDmmakcj
3clXB+auX7HHeRzj7TmO2rPwRRd9iF4S3/xYdY3vYvtkgZEn2MYn2XwEU/jAx6+4jyUtdVQfYuRa
F/CWn7N4hnjTa5tckfuIvCZ5qboSIXaK8/To9+lmdWYJELy/ufv/KVlwLQKSLFr7asJG8MudM4ty
74dDTUx3QQBWXZ3y1HlDhbeFQsxT0fxpUAmUoiMoOiRI9TTkpQfzC2BKUFBuYpGgMQM9n1shEr1i
gWKhQNyFrC9zGSAKBBohV+nLZ75bwTk4GKsGQddocXfe2JVGC51Gtglb0NXnTWdZ+IerllSKv6EV
f7toh4v6L6P8/Rarevfp0c9cioeTFQzNCL7ISQk4px9cP9tSJIMK/PZ/Hz+1IdL1P8ZP0lVl05RN
EXz/b+Nnr5pNkfWvjEMbp6JFXWh+JS9+rVBOvpXI/cR/RhPJ9k77Sg+NL6iET83oRiHGCr+3kYZS
B+VpqRttlRM6VPB2DimiRk4DqJMmJMXY6cjDfQoE8Wf6wvJo0akLc8ewSiZGHhNY6b6JYYZZQxSA
oBUqtkEZ7wumU+quProRBTBzsMKMcHF930ha1hy9IluQvWodLz8Hfvhr4koft0dFSe4Z1jMaThLn
UcAgsuO7o9plDhAvnHZ5pK7fS3QYL1ugIcekBMe7Y3c14ujJT8NxL+xEHDw6lsan4mjNzS4RCo2o
cryO79zRzMBGPLyEBrM7Vs6P1yqN9YLG7lkLgZaKxVtaPqu3p6mWjFfuYRuif21dVJFXJ30x+sqx
p4QC+a6jPfXN+rRdPzWcoqEie9L2OWUimwi0R3PnxFz22Na55kwQqaD52Nm6S3ejViLix2sMoiso
c0Iv5b+ndBO+ceShUETljg73SwUxl534EcInE8MA4o02cYS2W/VKT9+/5m3tipH+8vEw6vr0Na9F
i58ImdtEpOgRzjgA5yjdF+T9LcCF8TgRpqyEt9UNNjpegEOYrAZfKKq2pEp6eAPzeRLqsMnMwVY/
E+bauv4VGjch2Blc9OOQ8AyzcOPNYKwkbPc23N7Fi6hDO0W2HLvc52AQ1GmKi1vsq1vuVxBu63Q1
qOFwXpVNFCKyOJ2K5qkx77v5qx8Xyuql8kX92y3i37Wj5osbVkh03XPOCxOvMyl49D52VrZjNFkq
iDUyRxp573Lz+h1BDtBxXdmd6TM+P1CW7OpfvJTZr4YAkdCnpx2zBiCyW2rr0VQgh1IB9RR9cgV4
S5pFNhGXTN+JspK04H4jwzM76fRBDflyIUL9/TfyR0LIGVsYpm8/jbcHYmD6MIJTFFsmHOuAxyZz
vQtjt1uynS5Z6EYy5zqjEUG75F+SsuBQRWRv1Id1nnLzdT7UZf9129P75FMdLhHnOudepPr4Dh28
zw8UXy7eTGoW5afnq8eni3mhTVxl+voCsuEReffkOX3RJIcHDAQ2cQtg2XuE7w5a9gTtGsxws6Z1
ght7DCJGAYuWeUgx+Iz4SyDgpEDojPtpCtwEfNDw8FhnyFeENY8V1dYiHWChCqR5eurDNnywJKhn
w9n3tglje5ExJ1Nmqf4R3bcIts1Qo/LiAA3y4G2AJPHE3w6YasgF5/bRHYgRZvLrjr3rWsyEy1c9
ey4GubAIS3LbtL8PKqo+eN3no50MWPdBwaJ64PohVcbsLsSJoPLBpup9VspYnr3ksUpjN9mBsT1k
vmJBwdlD7ZRLmI1yxqrcD3Meb0A/6w5Dl+0Vm7dp00NDaOl9ZMX6B2P2NMNRgEaVUBKfafpq3yPW
snyCey/j09ddQgwZsYh7kRZ8syqdSV9ywXMtYj6/5mMdzbTiSHPiR/IdyGR+0slXZgsKH87VMsfK
alAuNN+aJzHatmEfYtF3+mNM3sxRtUc+N1hB/qNDvcrqHd03qk/PSXPAuw/CCNKJrylkbYnA/Jzn
OCYs987q7ryQILfWIGwf+Q0lxqqr0/NwGmIPZQwDm2v1O8Syz6Q2vFK01QRA/5jIs22+raef6WtV
zG/e+8zRnbA3O/oHscRt/UT3jyoWqA4oGSND4rXU10kTRKrvbqcjIiGxmdwLXBHPPds+VPyNEjDh
H/AVqOT/fMCJQ4UiNlSR0iL5bxRqrKX1O69KHnDpujdDJQ31jxcLg9CM+yU5KUsENnk/y57+S+YB
9/yjy+Y5BiKgWVKNPb6YX+l/1Tn9TDYbxX1xnsGB4IkkSWXkf95+B3/K6EyTLL4yc5507ksLetJA
jjx1jC23RunXFzAX3o36wNOC1/oqeRShZYn6uQG0mIX3dbN/nMkwyZwYPpLPhNAgadtcvwqcQm+L
VVf++BqQwPdnQbxUsqelrOQ5B6v72XObyxymbrm4Td5HksBLtIDERo8Mj/pZlshq20wJ7WSCIpiy
GZudR+YU/1g3TncyD0YWfhiJmONwtf1IJNI09CzHweh43cWeafeI2jtyntq9xnRI1nEfqAS3MGMj
jgUJYLL9zEXCO4/6xtwoM2WlL27oap6LPEQUS68Jc9RokS5b5D/XieAMhz7PxwGM943vKzQEqqWP
mzFgLOh/CUkdZviKkYkk9hpUcQrGsTUZqQ0CrEkwUPY4vxGb384QLvwpeByQ4nH7+wrFFXfZm3EC
5C5IXPYsubUKP0ZnLH3VnFYOiVDh3TddaSP68KE7wWnRoSfksuz72dWr/PuynGdUT4M9QQRB+yze
89L6yhlTyO8i2BvZGyHs1QZ/zLhDGYOW0G1OtAZ1IAEEphs4cWO7ih3S/8CP9iNygPvc+6MaJGr6
obAQ6vsrBdAf0FkNSxn9vfm4b4KW6moXF2I8ZcDolp+5vCidA2I7JGz1/oGZjSOqwPFVeptBCUlV
vW6PdgkNWaIF1P+wIfcJByet3E03dXTDnzdaSMW3tny7tN1jIyp8IpqNG3XNyVLccydQFjju6Uun
8AoLExHZZGhx0SHYqzcM7y7fEbS4P5srfVYGvToccyaF7c1U4RA/gimdk6VJHuT8Oi9F+7rmPf+Q
gCUtWhxvyPzIJ9dnxub9VaROvTcf5JwQrjdUvX/BjHxaejrtLNs8thRJ203qig9CpbXUJye+PPOW
s44+OP2+pDU7eNN57a7Y3NpxPhstzaV5xLwlL+GOlkUT8DgnOzsS1jcxUtPpo3Xa1O5XT3rPV68H
bI6Tnh8p2JfFW1ahqEQlv4i/jQ2Qy2vCrjS8nngRa1HNu4w/CD2n7LwXRI/BXzQR87iSHtlUuEyf
aPgpkHw62ry4bfvlHWS52MnH5ksZd0QRcuso8+tJlzYkNOFloEKAADCgJoEgiTggm/s3O2Uznq6g
zNdAwquW9e5XRuSTS7cXovUp9tiZfEIQiMQcUyK7i/7FF4lnlEGyNhXaz/274U6FAkPJWE6EiA7n
66RYdJJznbwIK1IYnycZBo0iarj0QcVNryodev0mzFYUj3RDIgQI4e7x2QmTTIaXQe41lkiSGUUU
Wi2J3MyyCfFGyADYtN74vSo8uIzj+mehftfyXurOrxxM9x8UMBzR/2U3EgUyB2iWIK6UPrp/3436
d3uX1Pc9C0aIlY86PB1HKp43+EncoIynERN/s2sjRu/+z2kIdSn0ICOwPlr5fctdflvBgngQmW5A
UQuLBrkVsOyKW0O/NMiK43nZDgZjNvdBkdm7Bd4FDmvkI2OQy2TVwarrc6hGuAYTeSOgYhNIhGxK
v725vQvjPNK5+yg+Rhfpyomf4Wr6oyPlqUJiXAbsVT/HUjq9q+E7LIEaWTZ48LbSLEZO8csLM5a8
BJ35N6rreXeqZi+G/OuQ70zUCDtNTt75PVQ0565ORrF3VzkjHkF5kAaQa8dTSV1L0zy6zarrFJT7
mVla7emX2NcP2aJadTzOfmVWs85GRdkm/lMIWEg+96g3/XZ8A7cNy1H4mGWLG/jzpjlRYpZi1+7B
FZ64WP9wjndevtWu+w1JqzhEu5AlDKklUG3mXb2hBsMk5kuSvPztPZbdlnUE+KShAz4l+hSpKhRu
gCaWIjm3H04EoGkYzAHX50ggNoiT46pPdZTNaDNyWsUsI0q2j+1TsbAJm+e7y6qkAiMj3eGJV6zu
GGfz9Xv6Gb9uzpNYw969ITAx6PghfiBqTZ8NLMlCXYoKwETKp3F69osy4pF5PxnTHJ6QUUUew+z6
/VY7kwjzQ91lPW3mQkBAjG8GlFRwKfDw6cnQ2b/tHT7xOa6e+4nrga+n3qJ4e41Kfrtx7vt+IayA
qLXMZaxHSrsfbdIfoIaOry0JJCuFxMi5ylE0p3qxyQmyTSqbRfYzqYVFsqpJw7ffu+KkiZ0/4sQU
8l+2r2TVpor11CbTKzsKf+OF8Y93kc7tztJ+0Yc9VvLhqR2QrxuC/9GC7L2GNOrRg8TMq1tW8Cs/
Gqf3nwX5vpMvPa6B2K34+8cqDUZ0KndCSFCUtq1Abb9Mzilh8rwf3p1T4K0hNRACuPXxreGFNYbs
6dsJUw+X34VJBkt07fRrca749xPb9vLGGL4UAP0BMr/rgaYuZq/xfcZopXIzDoJrOwXfIHnqGQqr
KxZW8SBetKOIwAF2PSULTvHZAz1j1+0KpOlAZi6MnjFToNyjJMhfoexlm+Z3oMbeDgBGMoPG2VU7
DMzfUIDZ5bHiJq4dtnFepwQnuaR1BLEL09BE25UbbBS1utIIq2I6gzfmTpwax6z1tW2KBdo85Ise
Wz7XSqi46Og/gb4SVwgNloiwiMQFyyonecBKBOs+1lfaF/wK5nRxwjrePZ2UDiRC4Ar7MwEQBUrW
RMvcSmNtkUA27oE15pKN7v5jZfO7e6YzYCFfBFRllB03Ux5Ixd0FSCv3sujqjDR7YiqRzTssc3Yd
UevCmVF+t+OUQCzrQEdTZa0b3VK/xAXoh7BKI3WuY00/yHBzs3Q8EXDx9gsEsPJ45HH/MvMqgz6w
mJHhVVvPX86hzwH5B0clbxq6LXyn8MBn5P1jaRAGxmuZteRXc2nm3aCfyEgcvTVW/Iu7vpGmdOBG
fOYzaL3TG+87x2RlkVKgQc3Z+p6TL2rgwdjA4J2HIQQjgzDef+WIo2FcbEIuRz9xZICUfwJapgrA
EX806w2iuCCeLeinGSgDnEfp5V/ZQvS0JV2yPlrdh7VkbCb1gO/2e+9Ro5CyBUajkbSJt56gLSzT
T1BwLiTKfkM01B3TGnzAHR0kRlH7XSJTQ4FA1kQ/f2IK8ZtdsUq5BsgE5joQXDJZsODisx0+AcnX
ppCaxstJTeLdBzVgsXqRMvrewv7RQyPgmx0aMrAua5Yxf/0ZnJKw2XJxUjlMIwS/QJHNX5ZfEdRF
E0sk++/BP7r7uOxzjAH69l0FwxyFKYTmIOD9C8M3sGu8ILGV4Zfx63O+T1vMJ6L/dL4kq1i3yOxZ
9C6C08xZd4GLl+ZOPj1777rigce30afi8eavWig9chrEYwt1AWUTjBa8LflWmKgkOgzbMqEOGCS6
6OV2l6SwAHSfF0hy0HKXyHokhD/d943+EA4khks2/OARdPgO7Wx4eDKDPH2wJcWWPcEmVOCGWlOi
9aXyH/59ywBYTPUzszCNm5SwnyR3k7giVzD/BzfGx9H8eDphfSITksh7fraUfIZkreOExtnauuXD
rlFgdlY9Vuzc4XEIMEG8KWKi5+ETwswizSn3o9ktfITtXN43W1piqp/39haSRMmAB7rxHJugn70L
5MxIjtW0lIMPHqAVL/jdQo4mAOEYrRIgC75oESnDQJgQWXD3H9NsTSmO+yC6g5g2w5fc0uNBWfnF
NehK70HenE2rDk0MPcjcJTvADbYw/kg47TRUf0qb1nDeGsxNwcPVUTOF4gRvzyugeXGc4vXew8mU
LtiPATI4q6CC9lLzJU9r1wBjPBFZqk8NFty5SqspWHu5u67yWX8yOBgSS+b5ckEPlT5X/HoHu6c0
zeq3PeG3jsRkRVa79znpYTwvolcfpKdsN8JynwLEoVPV5jnwmRhq6+sJHdxvvqLVADM/iAtboGiT
b9axYuF/zmZP+njgN72aADPbVdBgsUyPVTZjgBvGzeBWTQE/mIcHf30yL/3Wfy0fC3we5ewZGYrL
WGVOlfVtfB/3op/fg3gOlIYq6+09L6T9cnjWLqN270tYnw9gPZDjxDI/IhA+mthrS6I7idwBLHV3
u/kCQ17BY82fXglmtHt+SV+t4fUW2w5J7EMWSDVNjog9q3SS/OR0kiIP3r9qLBysqI+IH/wpDvU8
w+KhO/KbEhzvBScRvccScAxCyFPGtXPne1SGn//WvyliFI8XDiLDOzeEsc+V+Wib+G1Ap9V1buJa
LXJb7K1X+IiM+QCboQio5KE7XiRo2M1WOvPJIpt9fhFMIaRj/12hE+tXEoq2AnUlBV5ujKJyRi+G
DxAP0LQk8ngmRY/FEwrKTjbd4YF7FY5F5bvUro47rvGNwd81wj8GrgWTfcCww4FDQCpet03MaQ5B
736GdIvBkB88uevNhw8davMBo104PL6ohNc+k56uqGVBQoXPJZgsaj7lMCeZboeSWDjwefGsuCUz
lbPJ5ZOJ18p8ODZEnIkCETQQMA/6MzRMzuUuv++VeSc6IK6qi6Uf6iqfMyvmFD3dlwxGk+eXyryx
ABWXxq+wKIZPg2eu6gseVarZrNzxwXSeQZyl1Ycv3jyCH7KZbKeEwkY9kTQ66dKXwfdtgHEQMx+l
D4ca1wPbGuonqHMbOh0IDCSTEBAWjF2OzHGrujJY+GiFfAYZaGm12Gv2mcV9Tywlqr0cmA3nPaKN
NwkE/OgPjM31BF5jirZQnY5cMqFjWK97pDgt0sB+RtJjKIaGyV8c6ryQhRsQzGQ5u0hPkZb56QyV
1cOVQ8mDViUJYmCjn4SwgPDR3uxhmq+HjJJx76rE3EnErpDlGfUzVlW0eHP0rFDY+LqKxcjHqHBp
xkJkhroPuHBJdxmyd7Dp/LiG73bFE8w+iSnEgVkpcXopySXxRArkbbF4nXA/k287K3HYW80LsVsC
nT17LNJVfLjfkPfW1LHcBny73snlTDlUZGuMQri9EqmwsB6uiow6FT4TxYsSAOZ3UPB6Xr/tr8gs
CsqJWgX/+zeLAFv7uGDPYZE6PA9kCI27BSEPgn9luloBAXyahYAiud0Dg0Cm05OwGHEjg47wqQkm
8cXSdyxgN7eFdTbBGr7SGBng4r9LqMLpW3HyPZoEubdojkPila6yU9u5fUwXA9q2Fwg0n+8549Hj
4Z1F5JAGwnCGQYJkYZ37fTnjyn79FmNSBal+ISZmjnHMfY8NwgI4oSjNts0pMkdyTTTDeq9fs/ui
zX0cFuFnNipswxvuuBc5AqpXS8vcnN0SIkK9oUXaJrlwonzFKr72PMh2vIvpLuZgsq5nKNPoOuOt
5sIOTHvBsjgzFikhVCgx7BtVgfLkMzFR1n4MW+NRTNLr758+mT/PvwE5whZlmZA71zl5bY651Osd
l1t7uq7YKPR0/77ACSM/O3KAAnyT1bMkM2El79LJ7UJnhJ9Dj1YeO8BJHxjBGQfGJVtJvdc8PM3T
AmI13kTVjU0VtdzDq7z4hcUgkoDo0EHOSXCkdTkBviNDxFV3j++X4dzJ1DS3FYdUu6LenLvXz7hL
mi9zWiFpGI924uo9tJNpa+MJ8B97z0F6dIvUJccsDyWUrhEH3mNBBghn+RCw/PGrRcNTDgUqJK5F
arz9ONXEgWgumWE/0jl15W21oCN9FBLD91jIO3UnNYS+3DyT0i/rGbwnwnn0Fa+w5U1aspaYPFi/
cuKek9pt8cqGYmORnXdl3gzKqeES1DHQz0j3CGcihmoJSUWWQx6axKp41IdzD1BqnqEK4fRAGYIK
GW/iWHQxIDpErPrmc4lqjYQzYpae6Kq3z332U/90JcZmH7kbR/ydKruXRxI31oLqnLNdSN6V5ZuY
bLalZ7m/il58+ly3qcgN2YSCz2Q6rGG1/eTNbRfic5nnJPtyDpb/Qyf/v1khZsqgSXRZYE6XRGxt
f2HO/0sigSZDLPybq+0///6/XG2wDRrWNdKmh6/7L0ubrMjY0oZua/7X4NX4VxwBhWOCghHuT0b1
8Lf+ZWnTdEMyDexw/+OE+7+JIxBFvtK/E/50NhP1pyr8i59Q/RsfIhRUnRRyjUowLA/sLd2yvKDM
jH+uJvwaUm9bv3sdOmjIWfBilnWo3nQurxjG29iWvkbi9i1OdFrt6Mj8ecJAh9Tl6JXbgslIOLCl
BVPrJ8DQfOOfOMkIy5tismG3INhjLlnUxzAETOn18coZ3qS7LfIFvqQZ4luivIxJP9VDmtn1MJ3d
+OPAed+sKO/CvutDbHM8WoHAI1zLRFeLOIyRApSMSMg8suXnRD1pGs+aTSuFWW+f7t/wSpOP4ly3
ZMhy0+DpYefjpTAVf+vfwirJg5phBP/qP3WZi8p/86H89e0e0M2/KDuez1xtXn1zDyCYnXbcjiu2
INE7vgh/0ifDr/JBRkxkTIewH2OqzpXl/VScmhNCMqfInffqHr5nFFUTn93YZwSy6ARRRyzj3RPF
krTTg+Yon01mux/2ZTSmlFy4YM+CbHV4Axk6ROjLbIdmFBuLyfaJSLXXnAfGA0xf2Q6tHbP+lKGT
3BjIcUY91sF+Yjg15hjczxbuYvbQeuDmiTOyJWK+5EWLqHfSQfbmv6MpD0OnGbf2xxeCqyvsh9o1
EewBUHuakABc+ZDSymqH1P8HWS4TMI/BGWK7xCGO+MEm/c32rpMG9E8yeWmwxfzdCWQopFwKCi6v
/0mm/MsncGte9bWthgueqTpqprcfslYzIr9ebskwS/DeT/yCuR3QxjwwMMigwEFBh4IBnvOnxxfx
clFlX9Gs3ea1XP2DBkf+73fkv37AvwHcidF2ycis2ItgtQmi7B3RuUN/DJ+Si5edgXLIqxMWWoQv
xgwzZmP84MseRd6QUVWcR1E6rahrmo5gM5A8F44ZyeO/HHiL/wz50f7pffyb/UgR5VI1Mt5H4SjO
NXIzj8Ly9ova54q9TFu2BGiQJE384Wv/oqlSJSPznfq6btUtMDYjo+G9CYY6Q8qp/KboPhFVfTE0
9z4MpJfOtINxZaU6XSfXV4TrxvpqIlpLxs26mNfbprF7XDTf6ZRQ3RoTGuaGN8uz+gyQIqmoI8jJ
TFPnf3/VItmkf79+/v2gl/+mzbqlTZq9xds9EM9YmPhPsXzNByzj/MKKxMK/kz1zg5YRZ/kD1dq7
dprrEgEKWAmVD4vRIMRFfAto1zBWYAscGB1QAWeG3D98Rgq5T8kCktFjmFoDMxyL7QeRJ5lHf76f
J5IPae5He4HytJ8KYhI2Z93vB7j86ZjsgCMrQaQwqbbZfAP2Mnn679431Bd+LWWvK7dT0fzekUHe
WFaRPSkKESwV8mySuAeAsvPEdZKGPcEcH+s8Oks/xM9wxqB6DCCTV7iWSISDV74HfdSBq4IT7pSR
i8dG9ESvjgZMB7HikJ0BP4rcRHLppldcOSfdnOfKE+yN0LanNSIgqsJLrSzZMukxGUx54YMOlMlj
n25HTnmEYCGIAXwcT5miOEA6fYF9T8U6JT5Y8supVkUEnvSl0xBzBv4G+H6AsVrw46e5LZwScW7s
TE+NUDE45Dyh+PptDvioKoft5mD8KImdx55MORpKD2TsU+GHUOUQLTw9N+cnVInNPy9flGDPux8V
NeOgalQJqrfShWR3u+YElQIDFQIljrHakkmWno0NgO5G+QY2GjiL5gvpbMwQr66gMhfEkFidt6ic
S/PaG0N0G6cnuY0v8h1Va8oeCB52UHxjCihLCNqdw//BzPryWv6brWYwj4XjIfwj94h6c19YUilR
3swF4DGSsmyy36btpKmOrQRg1M9Q/YMY6HZ1iAOabkhquQyZrBRB2MSnbq/OD6pl1C7j8vSCPd/v
EbIASNwhBFly1eXiIk8JHKKkmfoinU8YoYPpvEc+Xx8WvCEZYiL6tB1DyA0AyfuiTlHL8cxIUK+X
AZ+/w779B4fTXTTmrBnsaIP1Ycj2HLRleJUD1CYubjWUL2VwkVfPLxZ8sAnF+QFXw0LQEKQzWDAR
/NnvRXXpUd3nAbgYWGr8RzOEPZN4L1RVYzmsohsxGQh8nD2pHtaWyjpXw6UHYANH+6Q7+Tbeg12z
prGV+vJSm2Mld7uDSjwo8APLBokoFxBPvnVxoA2n7lhNGYkGs/X7cpcsXBEWeMtR4Nk1v+pIcoY4
1By/G/uMnYXJmu05us/j0y8uEeLqmcxJXmW9JQAvCwBWdrOZAQ3Akb5HtDNDWp98376HpEp+YuAi
0BEjMFBdBV+0iP7cOEZdgi7Gi0G8NHJBoazjqFv/8TweAVgg15Dg0q/Fz2nRehVxXfw0q83dfU+V
JcSdzaUsWhuwSBtBVl2RXVz45O1mRK51xB557bqeF34d/ECjZ3txlkzZQKnxeu2HBKKXdVHm+W7I
UCWFTbT+D3fnteS4lWXRL0IEvHmFJQxN0jNfEElmEgA9QRiSXz/rlmJGJbWiJ/q1Q1Ipq4oGBIF7
z9lnmxgNCBHSFj5K1+EBGA3Kb+OG6A4w+WZLJWVSxW8HLDqfi+v/stKgOgmKAtnj9K0CXPPpuxCR
wI3SRJuLdgZxYtxvym0+mEhDG5z8LnpdX+Rdv+GCrOhWuSryEO6Vw6AdnSSSmbHx2W4UzGXLFdjQ
ea3OXuPLXp4JTTYMjd157TieMjI+5ZnKsRxWpGiAkN9ScDgMmEQSOdxJ74fTy8uLa5OfwMkOSyxg
BfCNE/tX66s7Lar32H6+QOveH0+IgZD8kDdMypX0AxBZrl7fEKjVuTqjrUKnQ6YUTAkVM0KYkDmo
0Oiy4ow2PhLOHqcq3YU7edtreEbS7OmTG+DgD/wDmGI3hHN0odfQmOps55Qm1IiYqAB7zaTPaqKu
wV9sKHJ0kKzlrQfyCHJ3o2TBDnryivPtE2HyEXsac0SLp48epEWcieJgiEPXO2HcgSNipGEoDUQD
mI+ABTtdF/6YgRYCVcRxBksfAxoa1TxtfoV/YIWM7+Jqf+N5B8+Zi2nLCyNuDS2UPoQK/w19hvUG
KttCmj8n+gi60n2gkXibJrCpZbYp0yZKHDwyO3ADtLh05W45VdkDa9M9vlLckqASCWvPF4JCkNYA
uUfMkoXhhjyGNx4K0P3IbU5bMIH5ET3mJ77fnIm1Oeg7DgciuK6D7OATY5+RI5kZFGJoC4R7vKmB
g+vYMT1zUL9d04kwNAVhracldzb8dzTt6zcgmsIs1MH4z9lrXxJL5Kf98C5P76K7MtNbk2CnRV0O
bovKv5lI3dzyGIlTg5IK3AHKuSuvKigap4W2KX9oM+7bw4I2nZODXwaGUi2yOv9FZlRJSpqntDho
ChdMOjGUppPHwEFFBCF0cfK+v9vL4L1RpyBkESwT1QhugDFwZp1b9EKTr1aLJ7C3XT29NsdwEkwN
W7CGUXgFOf4WPpHInLzqEbwwQb7H2jXI8VfFcxgnKEbA8nFMdodaBU8cliTDL14/6mXyBL3A5gf+
HjoJ3jTTcPjRs171KzGZL4bH+6wHwJbD5tzCKHh8HSYPGfqLxxjSWpsQCBpUXYwFl4wRlXVDlbDu
9wrm3/fD1adQgihyvs9eNYijFh4gRp2i/JwaaqivuRKs/W1aT19zEj+PTIjZOPVBw5CSaq/R3GJ1
7rNT/98MXNDAGyamOSb2haYqOs5/l9ZBjsbfgIt/ff6fwAWgBenEioKuhqhPnvkndmES0wl2odpY
I4Jr/BW7wJ/FtgkrN1Xb4YB+wy5EvIBov1QyW23lP8EuBOLyL53cb59c4Ce/99IP6y1rZxmtgrB6
l8btkqGyADTrmH444f+zyWNXM8ZXWIMLlR3/C/q4aYfMrgX0iD84a9dvp/Mf2iL1Hx04DMsmjR4T
I4Lv/tYXlbej4zyOPRE4ZHdSzuEAx1jet36NOG1YujbwdGe7xwS2/hNMBCndzf9FNfvlq7eqMPVV
3Gb8jFXcO4RWV1mXr5Ud3Uc1OXkMQOUfBZt4UgJekQkZnh0DAZ3DJk5+YwdYyd4/xgrhmgg5t0Ux
/fn4fKdsyDj7Ie1WxD9UAOfgioSfKbZg6ogJaY8NbhHVKQb51MYYuDDOh5IJWooHTU8/dXSxtw2b
dtjwnuwfMHz91/Y4Nt++uVUHDgZpFzQjgeB0dlOmOm4Z2BSwwPWxSSn78vQaU8ceSrEPowoq8JcN
/wYlyNUtsQPbnR4f+OCvz8cVdSyQODh2N8FaEDIS4z1MdTmKxWXH1D5t0uPB126RWY7kiR5XkRTk
foGXI/ArDRZs/riEYun4zeAYdY/0PMTjkJHOhIIQav4p5MrQ3QKDcFKuJ5vjYwCln2zIwDxjSX4Z
Kcvj5P3VxzkUasanEQxC1uSQvQL2eck0HkEoTu7tVrgRWBlUmAOUUSh9Ez0zmAgxBAo37GaQRZmp
4EZATNYOTMmlC6CCjvd7KcbnLXgvr8exDVYPWE86xQd8usfsPXxVQV8n7fczEi9WldFX4zUYwvvk
VnNECr1AgD7WM0gpReq7ZkgJBB2RddBuhAxg8u+vay7df7rbbIKBMJYBPLH/drcdqkoqrFMDcTq4
ZQ+YEMt+me9RhTMxhcnk4TYiEj6D7fmjRIEGfO0r5MYyR/aKwf0LcpRgWogWTMI/APbhqo/AqTeq
d/m+j4q0Sp0tDGk17e6kbeebG5fx6uJriKgJcvDeMcYtp9UVDUwoVMLyvpdomA7zCjYPHL1XcHU/
HTpNbOCiCntKpK8cGPQ05MY0RILmjGi9UAanibTLKbRk8rPd9qsoQtPyUUUihrl+CXtMHKOnVfSj
ITvioCgBqeGWcjiidgrljPIAaRTGW3Ezol6wzr62R4vT2xAD4Ssz6BpBw4duwBWkhuaunIL2j1cW
rI7g+oY+NTDXly/8VxOcnutA+8CDClK/qHtkNHH2mNoywFfosKeCFMJuNUY+vrocPHNSr34oHjmw
eiV+QxUJUjaSkHjC+7iSOsq00mSw+E6YDRJ3sAsy/o/r5OMYTiYd7ZdJDNphqURnjBHhV9tjNPNL
xrImROfo4mZfTLmWzH6MiHkOA5QMLz24MO0KIk2BkhSNSIv/Nx4E33jnbGXL5S/KRU5TA/PTf2rI
bjBZxCWjo8ckA4D5jvHduilFRw8p6BRDT++BFncW+Cb21PDsKAHKYYoZoT3scA6w8AEXTuC85sbG
bM/w5RGpYj+l4V8oIuXV2QmtF7OnWeVfhnuC0CDl9SRo2hnp3x2eRKAPZkQq0iWRwKSRWLIoHVwl
eKNtKPA742urMB+gV/v3N4kCdP5PdwnBOxYRO8I0+G/4bl7fX/XxUrP6Rxo+BvSGOFgiO35A3dKr
wP5qrIxJjbEB4wRShKqOR+KFQA8h5kCjPLgVrjKEydlzl+nRK8GV8OK+CfTjrOvEbxzmx6WExIzh
+3UkzNiBBoWzrUyzh+8METZ4gEYHz2blNofYPphDnKZ8A8vtxsf2ghC2U/S9xPgH+hOejoW34KKl
xJaGdP9zm8nlBYsV+tP0Co/zGTGyYvPqLV/lW1vzjiybMAFgscaOcDmFtyFCD4R7O8YCEGkp8KrR
i72CuhWEzlfhT3lXlo3zHjUd1w7pwZAVOdR4rR0WegTBrk8g1vjnS2SMCQ1O7EjeH6cFQ+jEgdgK
S08OnMa/Y2bpizciFpYPKidXaHXxgXaP/uoR3AUlkhoTeidUYIyuath6D5Jd8UObFLcoFItHZn6Z
uC6s3yApfDHSmGnYGzd2IodgDUs71gQ7kZWIsFeJcSUNEFYuhOlhqZmPiJifSJk+sjIpLTNtjNdF
/Fxfl6fYNmHN9h5aqlsGz0zFnQNW9eO0Zclz4vtJG1aIgXRwosek9apazoo2k8vztB09nMzpv2j7
oe1fNrbtPw06av0i1sZ6Yudq9Lytb86we460+0DmQbjfYESOG+yLDYOaGxtPelSYwfaQ0TAr7+C6
6+++jI4pZf2AkVgP7hEG9rHhbDrceiHbAfd909rQJWHY5aCXhYkztA7r0zluzinzgBJHIKiAm1tq
TDXuSdZqWn6kK8WghqakHPA7rCYGOoFijWfuOzgLuYZD+/HCb103pi2mPmBacO+g2ssq7tSRUZM9
5jKkle1FFxgO6GaLwPK0N5B/58/w9PzEuHoGs56caqAWLa1n1wT4EvNiUjnBd7FFyEltMePngz91
ekiEx9RechNIHUI3t5vIQye9JtL2WqzkH3JJd69PxllLLXOYCm1QUIzaD/UUNWQe7IxMyzR/bOEW
XA1wThHi8LffzfGNgUvAW2VX5N/guO0QeQCUWZ/pNPFNDfSTOi2GyhSDqVtU6D60iuT9JUwCWO1B
tupBeU1KLYbQrEVOHlX0nWlluUCSOqC4HICEjI7Qb1pqga/HzYWkCe2qmzo/OajTO7FJsoGTj7JL
I23glJhpzSMIQAAR4D+mLtj41TShYFokFjCTT8oR6N3Tf0LtAgWwGcCwSMQYBWDid8EZGwbjmNgT
VAo8FVEtK/XjHtGS40nkZvCvgcTox+EYZvag6XznyuD8NTO5w3nTxdFfCAsD6UPz2P749zVnRbOK
UPvh4aMcKuISWxZSjvsZejb+HriXCmt3+DxgAWi717Gd3je4+37BnEDckMH3YkL+UFj+gEMhi+kP
aholYFDtgUGk3c8Ry6ACxvfq6i8gCngFGVmewfwKqJGNuUPFw3BqQHY7wE0V4azFiCSk/Q3RNqju
kx34jSm/iN25RfZhTBQdNnfBbQ1hWY2YFDI+s1AYA8HQOKBJYVVEWsmKQbQdaRWO72wQPuIQq0yo
/tzuAwHFARgItUbYQo4oIt4X/YMP3dBdXESOpTAG4Q57B1YC6QEnX7ZAJz6BBgLi+WZ2XqPkcJ6u
YlFYwNFaFcPdmdsPN/aEYBsNVPs6OshDSGLQXjBIbuTN3acGAZlDHSNINLn7hFQBS5Mvd9g9wkfF
C20QM2TkQXnGknmVIPi51QR2wQXFkg2REd8nkCuOAMMKZCgArFTGHjOJk7u6q77EpJfxHhFRdViO
mAai6Py4U0wQUW6Fk8rb1e8YK+t9JTiPGcUErHC+GqYOAHHcBbp/wBgtuQ1E3TIkpUV8uoaiam1n
kCaBcMvxUQhnJ1kDTXYCMdq/wV2d9ZOz4VUZ8lxwVUzPIFohzN2f6Nq0jwqPKZKuQJcGzc9eLP6n
mPXO2ycjc8fhuNJUe6Sd5UOIiLFLIcsDTS6aCGaTAiQmJ/6+K0klqgCnUS8z04yv+Fe4zDffOHZc
70PB7sSzZGLBGMKSIHrSD5QDbiPQh2KjLbsRJhZhh96AgobsJiFsjI/t6ND+yoMC4ckec4DcR6jm
475JDkve/LyW+YQ/QKyUoU/OxAVLSQaw1JOL00rCmA0y7EF4u69GXPTcdom0wEWyR0DERps8uZ2d
D8TNzzeKWJBkBULqddNnfKNaAsWV6k16kX+jrh9tdMNGTYtykC1h3dIld5w3feYhQ6Bz9/AlMHBj
iiw7yikLCZ9BCsJHlkG+TZKDMx1X0VcoiL0eyRgYMXHtvOaq/2LgBoHGD96Mkg8Q3QqvHjWQnmkk
mVExn0JEyjsg5HXVDUy5WKU6FPlLUOSqDG4kL8hL5gM+UxFDXrotT87stsTqD5dlmICewd3lsVaw
9HQJDQ2E5C+bfocBMwiVR2DxMF8J2Gdwnamr8kM4Z6OMJgWGwvO+MolQqXDK0Fx1+hxfgwPurvkQ
xRe9AXFVlCGWf6tRMsveK8jhap82MKyplQ7xKzE7H8mmVflnRsE4XtMFwwfFXMZjgfjB0z3SmHex
/K9g5rrdBgmHNQeDHbQ6+r5TxApFpWW4DI5YdsMGl7dHYubZ8bS3n8HxHNCrkmezRv0fGGNtTIf0
0WB4XgdS+v62qWmy3NNlXOK47oX8FPRVjnAS6FH89V857N+XZ36+x2cXIcCYKUTpfz79NyOQRLe9
gtFJB+IGrz7sfIpqiUkHfT0d/vbuqcFho7jGtmX+v+qh3GvkBnR+gWbl5GnjMkMZXsJivYxsIqg5
daLqFhZ+nA9EK/fgvRP+wK27bpc3XEvuyAI/IYI8/ZIFcH7jQ8BlGveLc1J6dF4SJGev3DyAM2jP
5wRYUJyii0LX0f5StLPNwjQnPKwOD94LAsSalAJi55wM9Yknkva+l4cJ5gvueUWQ9FTMuZ6syLCb
wu8E23IMU8yI0AQcx1tsWdhGqXiZs+KNw1hxKLjfNnUkj6BALCP8y7fU+ryKkYpxGgs3vkpM/U0e
2jGRcNfj9woCBcACqga+4/TzyiwE/fsyx795CeKwmgOrKgO+KRfS8uiSHeLaT5d9mntDTvUqBHtV
SWADWIAV4z/6gWKirNW2mKay6k9FFtXO+dwRpipB6WRcwuxWX3CfulclFaJRh/APLkPqElxoUAsS
lORk0hxW8eS+ZWsObDR+KSJYBu3JfW+M++Q9BsaXR9fU8L/L4XWlnmFptlyWIpVJdGfcGKAP3BPi
NBAktv8+wqxV2E35amPRc+zR63jL4quhFidhSkPyhOtnLIzxSPKDOyaQHZErhD43epORxS4Gy4bI
gbhZHD7VwULsZXd6yBH+SbR7iTCEPLgjhC6sdbdgNVHHK+RF2BdAY8Fp6zufVrQ3NtTVnp1edRca
rlH7HG4rA4AvloZnAEEPPyEj6BEifxX3uHaTOoFjyJeh873Ghm+ZAemF1z9GaJy+4NcwFHHMuviy
uINlvlp6H5ocmCXCaIjjlHiDAkMqXNx70saw9MS3qPOChJkGhc81flG3mnwcRmvwcVmspdpzML1F
ATGC+8+XxHAHTE0EURxRjyY7VrrE3hD5eXcRzmKX53cBprYsYzBDS7Hx256YTHxAXux34sQgrSeC
SGQ1vj3WWXiu9zVlT44jEZTAakweE5D2TwU/lPQwtDSqW3IUaESZr6RnaIRVaFxD2H7XmQ7shCn9
FUmJO3D6eeGTx4g8vADjp8Fjgoy7iZLURdD4n4Jj9A4tTlWx0qlKZndkgfmwjiF0EhuBv5ogUhCF
dPwhGXP43oqNibJuJZOBzmgRPw8Wo1NMajuWN+7luXLyYeldUVPgdFQNOMnBZQ6ecr8vlZxuqg10
zCcwYqnpWa+vQY1GOMsFbMChUcKThLQQtjtn6kYsfSg+ryUZan8AW5r3UBGici2UA7mhquwzZY8R
GxF94swxhDFBVHHopW8xd85HtmIWxJyd+2uCwSq7GuUwL8l5gnf+y1Tg874RHnbsz0yS5NDoAUTa
UG65M09hP+JGBBTEgmFC1k5AEWYMLUEERpO7UBZcwVNKU7o2sE4Stqiu+M0Aj8gEYbqRIOpM8Tz4
aXoxv7mxKXxWbE6sb5E+vOxIwgT2AbbEchxXgewUN89ZGVPXT8VqK3sKHWzcBq+k+DKHJSIsdXTW
0JEmDzMhHO3kqSjNmHi2/nVmps3HV4/jhndxv07sj/p4lMzgzQpY9gNF6E/dB/otaVn/xNfQ+Tc7
bjGdMtzP19E3UgRnqHEIxmBRtMaYHHLnw7rQcrLbOUrkyZNqdiQzQvWN5Q1npa/NKdCOPrBjCQLM
MBcDPRwdZmQ3+z1LAlesC9P/gsMOtcHNHcEoiLAXwQDZPXKBhreIDvIyPHis3MzuAY9+AS7/nQRT
MWdxDAENObqlaMwF/u2cRsOa6S8E0399/m9zGgeyqM5ERiFQWQWa/W1OY+ioqLG80IFuzb/MaZga
4TNqgFKJxHX+6rc5jWGSdcVLEp5gMuP4j9Kef01i/oVz5yiKrCDZFqFff53UqIb0vD/VC3SH16qO
L8A1yvEDrXWJAy+Xbx+csVY5JzaexlyaLsY2DbFve20NsFu9hYN++/ZCHcMh6lBCFk5A9UbQ6vNi
IF+CmkkFkgMTi4q4OFJF3TdotPHf7wi+wasQU0J6nrNn4KCz0/dYHoR4mkq7T2mn7hGMxxWu3a33
MhO9B33RUMl5IiJ1+f3hsFt+0y2Q0VlewPMkdG/8J6bxUTE/LY0Ip6Rhk5xSOzPgSZgTbJJGh/E7
JYwoJXjZd8Jah1xCjY7iAneNr+Pcxk/xHGNwCJtgBBjyFFD+0sS3cIPe6OJR2EVk5bj0agweEgcb
KTN1WJmooSf4F1mYZ6F1vo6sd7xBEkU3YHnsSZBtbgmcAg3ndqA9HR0ScqPjxMboUCQGIkIAJ2P1
ICEVwDo8aPNMCED0k2d8dN6KA213aAQIdtYYBFHB+KW/M7Gkfu6LSYu7JW8isqkFon/D1duE8XQh
svghGofTEjpogYaExgI8GtIWYG4KNxVLUT14x7i8sOqYUR0r4RZ5AttmEzCtnvyg+aOLFoHRiHK+
aHcwpZGQR2YIX2C6oNUjB7AJcINkE8/dL5YWmwcX1Pkvr2agNJPo2vpwRRuHZyE4KeSfPhQOjrSf
rxFt1jvGNzG44rWIgBBWLA5A7GWEZW+YFbVW9v486iX2mFRSNEQQH9jAhP8x9cAAiS2sWe9I54zU
QvcWC6RLbAOLryvWx1g2RM7ilAo4oqAEhECDwRDGi5BITiuImvPX5D3SPo+YyQx7hLkMCViTSdAg
JyFm2gTUToeN+KjNLFzTmcLhDTnAr5C6QOljkeFzYQxCpOMleMzQU1R0nVLsEDXk0wKJYNg1YpSn
tyv0kaCCGbiRBBMygmC4UYoJoOqjSTWIldTCiKlocg0ejv3Wsi+Cc/Vp4ANol2g1zbjE48Owwy5l
cwQZqBYdVc91yMt+FKiRq2BesxX4b7ZtMLox+n1MT7ZY4Gq3pG99xi2i1aX4BMhZ1kuIE5oyZ8/C
6XcGdl8KOW0qp68jgzZAEX3ExkAwNwYuRyz4fuUrw0CEGfWM3tDBaWXZnGnLoJJd+dZhIP1RbOkh
9u/wu42JPX0MFHqy1Iphq42P4aL5rNbM3MJ8hpGpuMq2OF3h8Bodf4yMDxzdkN8y7QR+QcZKFYhh
HeafAl6Ch3JFGcbwrqBmkzGvFLs5XSympTQt0Fd9WOJHiqkaLN3w9wvMz0XJ/EexTciIJ5ETK/Jf
8Rb1vzDPYMZxZ39vqcZJARazVMaEwEKifubalUPR4yLao3Q5LC1SPRGOQe6rNxcSWSl0r+A1zbSp
PZusNYE9Ie/ipSmDmEkxWaSw/KSl4XaGOueVW/7bwzeUYz7kkIw72OFb8sSy82CKegcm1WNGVhLj
oUooayCfkL8k2E8NP3duPhE37J1mx/7ooZ+zYkIhYz5MibbA1+RTEc3OEHtwxo3Q+qHsBRTrHxUL
w77+ItfBpX5zLxGM16SJ+hUFLVgfNUm7ygOcXqlR/SXx4JSmaqRM3hO+On7GzIIo0pf7/FG38hZO
DCbhhEuLduY9RkK9+DHdibivUEX9ECFKMytTjmDTFd2DFBoxPSJjINK5BUEE0aTIELahLQrzVQLM
ZGp9Jg+jfA142QTAXU2T4QMncJRfNC+deXHUbk5pHegFkBcX6Bwb5MbTGc2gKR7A99Odn/6SqWjV
lVDdYKAMixfmGosLo3pOWj99ARAQKkcugeQ5QC2ELt+97cNlsWQTgpinbQ+zMnyTzOMAKxwDowsP
oB2JyDq9hR10Uhh8mPNevRZHvgrjIaBJmsSUKJYIyIyTzXYD0i8oDUcIb8roltrzfE4nIgXStJPd
eRnCqA4wasXjX3Av0YhC87PkIOr7JK/EjfS4x+cicAAPK5YsdGivEOyIG3dGgwTH7thGdvzDJwk7
ykykz7ifGThOu2CSvwBALtooDxkTMnpk1Mo8xq23DexNgaKpO/ifaJkYTZ4j4rtlWNzYt/H03MEH
CemRL6A7QrORPIG2Mp8KgCfJc36HRTO4fV0gjVv+HSWDWDQf9Kek/Y7k8IkaUg+dvZpRcy+aH5Op
kj7okVkfwnoostlzHNox3n/IBFJ8cMHZ87v1oTyj5jAqGFcTPwguvIVfdMNGEt0h863XI+23j0e6
f4uR40uLSyLW4MBhxcYAeAHNqGZpiJFRqY6PG5d3TZ0M+ECZ9ADwzLioRb6fmztBBOW3ULRzIQT5
x2UjfhZOK6/gBodgWbH2hicfniV2X+7WZMQAP4+QBswRYqxhpNkfANCT2tpTZv3HK2o9vyfUm5Ge
//RDhuohio8uq5iLsfjhSBnc9+SxMYgCy4B5L9yCz4YLFYFlFUdpxjyeFd7i2/wx7Yj0aNixIXiB
fmHrgVGBhj8Mj5dCdVTqft0DIyjVxKZW3/SP9DQ8RXeS23QXvp7oXQd8J5AeCIk5TPBHze2QLOGe
Na0DsxHMBss/F5vXh0QaHiB4mOJU4WJD04Ui/FmLFfIPfjky3LsQUFy8xsEO+m2rBNDc/NMCY3YL
9KFN9/seCjuYENxEBf7D1Ilf10GOjgH/VmNCm2s8R8ULzGnYY3docRsK+L8eQCir9Uhhv5m+9ehs
ZYY2FoGWZ0oSCShp9SONnvCVk4NIvdw0A1rfy7YedGcXAgnzHWsUdzjWYq/Ol6TgYiMWm/tpwNaH
NwWk0F12lhJ9J6BjnTsGy/LL4EnCDvzrJ6LeA9RrjBIfEIQpikI1kqNi9SjwXIHlzjjXwjlYCYuB
44bi2yHOxGOuuSeQCiel4E6hu4SHUGfl/NBGQGc49vQwGzRGJZC/H3sOxp2zRMCnFWyhB4YXItVT
ZPU0Wbt8LHGNwWWvC8mDj6zMhH5z+IWWHKLvAiUjnmtk5xHMyEL5mM0qUMzrtnlG7WBPwPbRLxrk
PCy+AkgooIFWvl0wC4HRHB2ezITVjrvsCRQePYeMW9GuKkNMMj4bcAAiBB+MlFZa7wHTHhJzi3x1
kZO16MQoUUCd6GiB5ZzNY9UOsL4KLqz8boqdYbLZod+aaEg/mEasTu7mxdQJcjLDLUY/Zx/On4ch
L14UuPTyGtZmP1uQ9z7DYCXYbRLug8saejbb8tIGafj+vngkMDM9ook+0LtaMwjw4IQG8nclESY2
6Qv7ELjJ+c3v8YW9bhz8AeCtoGQrrOi37u0faGEw8f6BGAAX7v9aoL/RwszzQ72oivAd5MZ8QdK3
I9YQBl8Cmeb4BM//Cc0qxqI7AC3hhlpDmArwjArm8+n8igD+EE6fuDIfF/VpWC1kCwiD7eUNDtpj
5nfHsuM16YDimWZRNVzcTanEeGOMPKrKZllMLGTkF6ozdVZhr/IaY9qWD/DLiWyo7oqnuuTct4N2
gKYm95TGx7LxuiK4QHIfCaWxmL1fiXfT4uPWmANfRNfgnJZ/nKr/2p7eNBSVbl5kTv9/3EtT/4ee
/m/P/7On17EtdxTZUFXdlB2e+WdPT0a1ZpiWQdP/i0X5u25UlU0om6aJiNURwey/9fT0/xyo6TiW
bMnaf9LTmwbv/y/ky98O3RJ//5uM7vosjHd/d44DSXu6twK3ycfHAfem92XQPv2WwpAR+jFutcRk
iKcMDtY3HbrM0Au/UNj0WqY0SUGKiJq8JyWLpYb4QaHZaT4XZzm7q1yOjuHXMIKJZ719NgsmyDoh
Csc7kHCLQ+FK7SaHz6fp1Qt+3soEzair7gesrB4ePviDFe0ABOzBayBWPHnwAC0WJBVZDp7j+1mQ
Sq6YVJrIqCCrMPVkJCQoNirJEQBzGCkJmhjpgNgBoNU8T21s+DC9Ra8JukZMAT4jO2nWMefgDpnC
asN8Ea4ZL+9jijzqqZYIUmPEwX1Swra5Ukj2+Fr7IBFHbBRJU8DoSlM9LD4f5DwwTJjJx8RyXNP2
CLV6Z9LqGBTlQMHtgeQSDxdnIztCacT74wYS4p92pRZsr9TvPxgitCCP7O0INBXsVROkBNLNlwAW
/dfGnOTkO9BkM3LH9AYOu68HuNwXbjvdWuEDb6bThuSuboYDNaJxwi3bz9cnnd71vQGwZOAl0lhF
5OthSBnPnuA96HcONDjXoMzyp1vtyYI5cPCL/OcakK0IFYOcYj2Q2OkqtGIGS9UQPdUoX97QBtBf
JYxMV+bNvW279DAT6dbGoBurS8AbE9kLBceoGODMv9T3PfOkpYhjEbqsTiQ2cj11HU51xyn006hY
6pEQP4lK/O0r9AfK+r7Eb4jv8TBpl+U3T7lMlKxKoV+IjPUa5PW8FN48jyVxIkzwEznRDVfweaqv
Gwg8igAsjWI9QG87u5Eakj7nDeXUhV2bsuKBux+XiJ5cyOl+hlLhM8A777UZYmmsst672hq8mbqd
m/A5U6B41tFcKT5rFWLLYXa+U8H9UkKWoWOFpe1B6nwb7hEDlRNIF/UFv6M/G4LOgGqB1lp6+NrR
tpE9lmAwhjVEFRXka2N3NH/7ecIPTwz+oXBVQaUnhjDLhy/jPRyPeIzX07cAs7EFpiM5ZfoD8tiT
fInztIM6de9OsQYJFoYFDK3T0MZtDAfkhkSve4B83e30WKLYvTESpHnBbktvfKP7rjTGO4V7O37o
Lfz+hzW9UTg7sNZu5TG+nEgyRplw/3TKEE5Tz2NOwHHqdXGgh5Vs8mKOa+Sgr3x64Xl1sSm6oXIZ
MIMpZZdcDBXMfGFjRefp9qCnZK785wjKqxacv4vvHrLuOcxvY6F9kXwdI3Euf9wxgJsnJ8urPysK
hx9VaDbcwz3rS+ZBFieiCVsuQRvDZBBvYuM+MEWy9I2GBU9wQV4CKGJVQEQQBnGAy5BbMNU5JddX
2kpjsnAgcG0S9THviFQE73BiPpjBkhCwxdNkz2GAcgAnbkjvPpYlYskcJgjm7N2iI3wnV31x70bN
0F5V6wNBl91ahe2AABH0/uk+mG++4R68lxW2Kt3yMjp/61m+Khg9jwvvuawBO0lmoypk+YjMLnpK
bYAk40XUdL083Ue4S1xxJJwa+3x3cjwNZGmgAoqq+Oh7thPpeHa0cT3lGLF2MamurkqAXeFDjvpz
xMWLyxsFKvYnzV7qI0AZltB8er/CwOMNX9n5DAbY+IrEwqAxg4WkQUiP/YFlVSgWPVHPMJHNnOye
lkMb6lw5bA8YJNupDEZ25OO8mNFxaNBZjos7DfuadG9X6eemdP+6QygwoNflZbBtP0rL8e7qc/qG
tHVlN+iZ9LnSY9woIWm4O7tJRRj3dfCraPuvrUQsoHwGCyblgv3/qUDE+OHv04W/Pf/PSkSzNcVm
gCBrv7Qev1ciuoMRK3G8/6vn+L0SMXXU0yZWrb+MKv5SiTiGo/1pb/GfVCI4WAhO7d+nC38eO5Lt
v5UiaqlZTW8dB+zUXxpLYK6DRDe4TWwflMIQFwFNkzs5i5C/8TKe38LXUNoetKCNhOYRAaOorvEW
TO3NhbwQ9qvwPERWD14sxqHQAlFd6AsuRLZNhvd4Yr8HVaJsGecPHXCT8I3TDi7L/nmRb5iiplVC
TE9ipedBP7pN6vltfpxaa2nHLiPtDpOCBo78LLwQF7zItqBTxoSLgMPPm8wIuePv9x+CWsLgliaa
7AnpHqfmzSPqrbkNrTHCusf2YW9ezcg4BG/M2i8eoAQkkBvUNs38PpaM7FsojcsKQgBaOYyinp9O
t7ZUxFowWS5skQjNget9B+6eYbKAVSpDW/MWSqS1IEim9L8qi/O2/MH7b3ueHT7q4Y3B5VaDpYed
tgZTg/BhSAZKfB0AZhLbiNQjSxX0zCTQCrUyzrJwOGoozmwQFAdwV/GD/sw95jrO7nhSk/7swAGq
UFBEaNJJDLUM7/GCidFD6nmPSWmkrX5CMGnQHuOJILP7CvyQ7amE6pDicvsheyecElAFNLTM+Uz9
pS0VbuWsqJk1BilMzOQF9CHS3JidhMIE10yYKjFbsgVnFem6YAxB0Idz86QWpBpToy4k3QhpACrI
tVjTSqEccSXy8D6NWUFGHFoVQhAYa5AvJs3u4MNALnCYjcF9GNZz+b58KuQetmzrx0dsW3ANbsQx
RHmsFwk7emnHEowdO7LG/O6S3d+DO/j3Ikdgc/Btyi2BhLji1wRwXhjTBUXSpc/BcSgACQFTbE8b
4CMwACF/uoAxoVsPVc+B+dKBTFs4h5fQVjrQCDUiHRHSsjSuRm2wXgtNeRP9Yp6nbJBlcvu5RZBE
sMO+howYLEDgy8+pzvcdLm0eVQB8BwmJiwRd7THRIJLlxU5u45bi0iK+IzLbAZqb4yHoQG80If7t
QD+meLFXoKpkXXUBEdUIfWtqx1tw7j0HEnMZypO6DXPNr3oPMEbuk7ZK8d9oJbIgElmKcqjlmDgh
eIHEzYtZpAkGPFWi0kSQA632+ywJL1AyznhpXrdQQkMdyFALr7j0ufncmsLYBdiHLIAaAPaIFTza
4euS4fBHeB1M3AK2IyoPjLixMm98YFNqaBWjFSBTKKAvv2sm5PAUGDZBw7TxnfL1SZtPqV9a8EFG
by9q85DPCKuCA4E8pOHlhFjexfdG5lcK7PiZKdSarCpFUBP8aoDSTsVSo4gD4wXJynMn7ynubUwi
CFef2mD71CHpIU8fFZbAZPD0u9z5eWuYq3/d22HefvCeL/jnbOJ3DO+IXgnLW2BWUY7KiAUKO33A
HwuXQreBMgUSz8Fsmmr8anxkI9ix8wc3HgWs2IYaQTvX5AKuqI3kS3bNpzX6opevP8bHLmgNj7PH
Z1NBljnJzeTYxQ/ACiY0mTKVATJyAjF8yxHfdo6OHTcdJrVIoSYqVMcuMBliQCdcmRv7+3wN+fcF
O7ZKOT0cA9RyHivBH1fwxr5kvNpFG5ScTmuOC7thzd1iwYfCO4RLboIbfAesdvBvTxK7+cXUJ8Zr
SoQGnzeX02PLu3SpPSnHRFWRhQf/Bi4iULqCZwrKcIzLMq7EI37wN6xgMJ7Xowu1HBfAIX1p2QVH
vNvEQqONMNcJ6He7z5qdgRiDwQnTXmN4kAArsdWfPxjELTHC40ryzmfPhLEMVyjrcTlU41Pu9RsA
FwjZYN3k6KoucWiCMnwATHFFPm5P9gkAmPBEMAEiS19lDYwF0Cj84wQPWzyuHaBp+R/uzqS5cSRN
039lbO5ow74c5kKCILgvIkVKF5hEiQBIgtjXX9+PK6ctIyPLuiyvZZEVWRGphSIAd//edW3MEDWP
b3sa2qeXC+JST5kU3/ZnsW5ndC0v68NzraG0xDwOAVdDRaGq3mbELaq+MuHIiM4abxDh7qhLlvdl
wv9A2Ke3E4MH/02+wBKrL/xmX9ql7kcrRGnoYW7rB5AetYzwsaI4DGUeKwaPzX7YguSiHzc9Xhf1
bhUhkSrBJlQCMMwQCPfDP/J5qFW4XdCvGYLE9NpFTu8eAvAx8PAerH3CMjkPURkr+xrwnbGAvyGb
DQKWd1jkmObooTjlQ7U94BSRxugLsOKGZDfc7GI2q08Nl0pYyu/A4nBSjyn1PnPu/blKkqW+Ur7q
2lOUFYwuonnT8oobEDrwyWszDa350L7jeX7El2dwldga6+6S25691q7GFU3BFbtFBtRucA5nQv9w
0m2imlg1hSxxCvFzn/CASDSKQ8hj0nxAkZiCnJcij2espKf0nfkirpCcui3CpUNkkjjO2A8C2oMI
BJ1bBqtaQb2Jieq5aFCBHoyow1DBKXwUO1M1JvIEttmHn52Hc0JUXQ2p0CLy9vvt9hta66IR0p7v
Mb4/FkhtGUXC0B06Avg21a56x82eLLo3NnM1PhTpsXz6kTFsvzTU738YBJjOUkB318B2uZZZFHjg
UQdTElSPsjPxYJo2YeYfZBgEfDFkZPBUpt5AGAhnAhogJ7dVS1wlbbbculxWoEU+JIcg0GbOMvVD
DOB74ys5qXuI1YCbgZoQk+V4UX8Ge1KMPrVtAjmpeFJ+UdX+/b693WcZK+kND/5XrVuUeRIOzVmH
TYXwcRvu8fFtEbTDImIfHE3UiA0yVe1/pFLi3CRpQOVZgdi6QFuiLs8Qj4MKwVWTPolqBOMbNXzJ
xHl3Vu0lu2bktxL2yj/psprwcRY9eeieCiSZPR6cDW+ToAwSIhaKHDZsS3orq5d6vpVei9CBlOt6
zNEqG8SigIbhMpAbmS50lABFurijGBz8BINy4YawPJPhm4HRPmXvhsnzY3+m5kYxx3BbcjqzUVWY
25TypSl3u0Hw44F/M6hxGY0vFVVo6strZdZtHmf5XSKPALVh7iLeu1Pua2+yc3UpLsrLD8O0l7Ey
KTPUaKf4k8idZsdFNr4sfv1nj1IOk4tAWBFBmf9ulDKA+n8fpX77/D9HKUz69FbYoMU/Sq1fRyn6
nrHWagRnYa4VeO+fYYB4bg0M9YqtMTdZyLt+AXUVQzfBcxXaojHi/5NRSv9XmC6Qs2FQm2SpmvZb
+V+QSUlWDAAYryvzVci3xWkYETj2v7G+6rb55N4S1e5spA3VEJhJH6NPApeR1GxS5dXqVy24xXNt
zQZ4ncUO8wzyqTijJpd2J9nXOfjPeTz/jeVeUax/lQTwy1vu/EauhLbxtBKLTpBngRKR5M94dSsP
yYTkbNeaxZr/4NTJL/uoIMM3dxy2Z+G+IGU1W4d7DTbbnjlgdcjvr/Vr/mFTB0WS1rKikqYvMY7e
OVLruIjljdJgLjCf7mM42fXeMPdqjXRCzsRfpM9sYeGyqlHuYgZkTilmaScUayjR6ocPqvn4orLe
MCaGyjlrHvoteh/ImcPtrXssQe2o9AmmLbQspTyIx9iFTS+nvQK0Eqc1Si4AyXx/izi9PSeViYdp
GKW0QNEQkYiNskYS9YS+ksY5VFbGTGyeuxQXdSaUdgTmN4tWXtjlXEH/4fWj6xcEo6hAWZCqRjww
qtcYkavI7RZZaz12EWOO6+rnGAO371BaQJzgT67xuPOHz/S7QMkz0V28Q5v2DCQ7eZKEjTZ8+fYS
jd7I2GZFY0l1P7AVZ/t6ibyKRZF/FHQr7Jcf9yVjGtlKqKuhNNmt5++EE3AEGsgiSMYVEo3FvSNZ
3Uqx8IrMH3p5aAngw9FJrA7TGKcXuoinD3Eon+NZdHW0KeE71quwJKbe7R3gbqOg+kfJKl5Ki1vI
WsE4IqRBGY+grPySmOvwg8/w3xC6/oW35o5y6bnuASz3Jj+Yjv5IRPZLnGqGyW2Pmi85tHjViEIi
qZukq4aUGml1J3TKGXOiH+iaIoWYtxBUkUMfoVge2qxRMCN8C+fRsmMvOLFlC42Ftg75KgRKWfCU
uLLX/QxlIxVBkutsjS3LMtSyCFOa1ovwhZMoFG0JGPeA2EBzJApLy8/WfxA+lRG7WMHoRqtkYb5b
mxjjhAWxF3IsYwrhp5ddMjGRSov3gYqsub0kNudA1zJ9wnQ3LW6eckpWwcxk2KO+QtpHNCvgjmN4
wHDF4I3UiOPzeI0i8Sw91rdkzZF4JS0lHAY4wZaJNwBpvDxXNjddQ3b/RLziGZqeETnX8VjZN35B
naxOXDaQLSw68dwoaaYtPYESQr3qM3jLj/W7/QpY3eNdm1UHWixdKBZnofOzTlGFIT9vZhYim/qb
SKuc3o9qTFV7vkPmcCU3f6f5VN7uQFhO4Q5uf0LUNjeWNbZE2A+IsTOXyFZDPhqzJ2coly8ZGpbm
9X7I0DSjNR/VF5nNE4z/SyLASt8SP497HhObjUwDcxaONxJzKN7DR41+Al6duGxaMdDqsR+TJuD2
e5QLXJPQzRdHYq2Yfrx8e9+mGLYeC/3rdnJ4RcWk6JG5jPmWXBISvKtv9OQh9YkjGzEgkgCqC+fV
KlsVZPxhDiNVaXgpLhzEoB2Uwgd3oOsksj/vH6jOuSXQYI3KpURAYVL63FSEWuc/1ZXhUlzwjpPT
guh5e1Z9JnMSgzq/+ewG+kcSlIYguvuEOpQcztl2TZcxWKYtLSHiixPn6bbJNlR+rjtP2SSvdCFd
yE8w56h18SQlH9nydtDnNKQIVGLenR3SkvtJCWA9V8BeiA0EQgvcAuMnoMbF5Ikk4fzD3hScxN6F
fJV7W3eB4L65L31krETHb0Q2PpBY7VENpBGXL+3pPz2SlE4m032bQxeuVPDhq0r9xI6JbnGK1txW
HMTqfEWyFvLUfqMT/+FMgc9JlzqYZ1LfxUGtFhcyP+dE3sKZsRKt8C1NUeiWSNmJ4bemF6HuFIKo
G+2LH5gf588eO8PIKkckM4AexN+PRXStKEPY226y00c9aeU22qD326u5qRDHdR/Gh62gmGimtCw8
0ep/mn5yaemwRTa5qm2eJZuR4Kt6tSkKeFOCJSSCg9Xe8Gw4oQKcHK+0i9rWyMZVMqFkAI0lrx/I
UIOGiGnXGFXEdMGUcgImud0j73kHZoVTHY0lQetXIJIDikstd1EJVRjvd92FblGveanXxkZhX6Tw
b9NFI3hGMv2jcXfWdwOW8jOuETR5OW2xLKLLwJkobxb95LxlwlW3VADofNx4Hgn3PiWoG6uexCdr
Zs0EjAl7un7QiUV9ioG7dsO3uoT0cHcueeqeUOfYLqLwd9qjWXy+kY+NNLhWGrjS1xj49Rp+5BOJ
rIjH1MZbkQL/PXFLJaNXYjHWCL0WoFiLDnMl2pXXkAV3EI8SpaBkGQolYOtxb5jLhj4Mcb6f0cYz
xmQ6HrYlVYJ2QjPYRAQxROyARJaPvhiAEFL0y8edIb25uwppw17D6C/MEFcWBlwX0BBuj1e53NQb
41s2ycJlQcyEORtdZnqqT893Bys0oyllECTs9pdKHhsUKYLoEeeCpPb6B2FbAjMJTITTlhssW7a/
kk4dJNvTJ/ED2e4RYs+f8lr00+2bSYkgXQO/Bj+sNNKLk5bu1eCtsZf3gpK8jZLxt0xi36XjPe/T
Np0N94WkLm7mOs4ANn1rmJcEWRIBviWm3ps32p7ZS8VnhH+YyN5iFc2JLOx9nXqYG4/fIu9xQ8oM
dELHI9LhYHrZVEpm+BLlm+FrnrbRgFDFu4J5EwMI0Abb+mZRj+w995p7xhkIaB4QkQmhzqkDY9ha
RkUJFnBHRfslPE4d0/yDv++Y5DkKoIDCcAUIC0yJioz2ha2zzRfaLJ3Er/RruV+YvjivCKM1/Xcw
0hLzjMpIPXpFvIpFx/0CY1l93UcLUhye3DnMifjJfjbNoyCvMfgDYDsz4mBGQtgdTBKj29LDCDoS
7m7lqBsmgXWJS8CsaZRdG+ww9TLkG9+mCbyp1P3/kNn/WN7J0TXZhCCSNUP9d8OSDnnzt2Hpr5//
57CEssZwTOYhzULMwrTyiwLGUVCfiN9wsAix1S/Dkk3qlq1pli6rZLr/ZVgSX0hWFcdSf7ww/8DV
8vOV/kY7/fKjC0btVwWM9Siqrpftu69ek3BH/Uiw7tyqPxG8jA56mb8+ocNxq+kT1XLjeBzvMZlI
IAsz2/CgHZzL7WBcSMWJE9fahDn/bRQRS6WN22iscDB+eE748UDUmoGB2UdyVeigXaMhRN9MOTXR
/fr2bnux7eXctgWF2dzv5Sb5DCFHlyy7B31lYAGGjpDHdjmSezf5NN4YFIL9DsUrBkIl9QIQX4Db
NTVXt9DHfZbaXnuN861xe6JHadVpZF142e1rH61ywmSf81Z7F5WI5VqKaU/o9549L9ndsBakcOvL
XF9XxsqIs4lDngL+NsnPs2PxafQQLTHrKTA29mW7wl5yaB4rJWo5149+EkjbBmZCxw0brhxnw/+h
qzHVdjQS6tk6yskjb4dZe1tk1rfVQLuPG/biGehsKkJfUCJxRnP2TrXIuvgCJh9Wm5s8yttRAm/M
gT8fmn0Im1ztjgncsgbHzPxiwTir7WGguqH+QHijdkfmLEcARexMWIupENIey4Aem3jlrCnoWNHn
srSXlz/EdgYump7oJvTSnPcFXGsKPXnOLgVNbvVLDi0gPXNpn68C7wKRoSGjJtqyxDoqwnJxgAOW
5l7GrHk08X6orsJughRhTWPN/LHOlyry5/u2XVY5uGLxxeItJ17FjEivz5t1RSTQk6naF6JR6NOQ
hR3EzdiyobekSbgqVHndOtxkcCdAvOqzmZZFOnqom0Rd57h+7iQGHYNnPQHSD2/rJqV9Htfxp1Zt
M6mDU8GF45huHNK10/jMr3ck6mG2oAPZMiLBPAyMZ/Lmgf7hrFFrh/XRzt4QaKhvjjEH3c9hV7S1
Tc0IUFrrMVLihwEQCxt8UDlpWPSyG92qE8ft5ly08ncg137HNJ2DtxW71EyI1RrGbzrD9ZBBUkVh
5g5QQozASzs3x0g6lNeHpgLnjuUaoUAhzy059eSGVT1DXvuSt9hqhxwyOBnclEE5TkzA2/vqWcto
lZ3/cIMiuJRhk4zPoquA/vyvBkX99wYMDIq/ff4vS7ltmyBVikWnBemPvy7lBElijFR1ICexKv9l
KVd/vJK6ZgByiaTFP3EvmrttRbZMWRdJ/tY/wb3IrfyXANKfP7sqkLFf1Iy3wXTa1mItx8o8DYeR
bY/fiTPXr8bZOFsXVRGdoXc6YB+w81DQLeQW/Pd4wNVsEHcVr4NdsRyItNIpQa2W1rl9NR/zJxAL
wrNoq89p91nqO3VXnLNzeIXGRni4auc0Mb7k1+D9NgsBXUD3X/qzmEigqGDK3oZV7tm4e8wXgoZ/
EkG61+rHAJ0JTy4N1Rik0cH3YxRUI6Td3xWqyhpWtiiwfDBtKIdHvirg/1SLvN/eqwlAT3OoAwgi
ij7180P9MsxPM9jqxuIZzKNgrnabhNHvGtDiiCE7GwvdIto26Z2ACYvMYQImXp6gYbA80KxotfyQ
DqStAcgPQoQ1mmxwVEDBvCT9jCSMhvkPrftzxH7B2cwuxpk1iXDdbdt5VB1EpfQA0CBCLQnGFJp4
SJq9hSUoBzSgwHJm7guq8kivZmkglrLSlkRhYHDG5izTBIfWKF+EnmCV2GMFtWp/xZQAjJ+Hct3N
cHiu1Sm+gHOyvmPKRxPH0bWDaFkoKj/RByCdBLeEth2fO5w5EbYd0NtTODcy+KGveg07nMH9uu0H
GXfDi3nUuUsY+8/PxlWOqffxxDmD2QkvGQ6XpXV97Ndy5JqRiwibeW4dk33+1oGPMSG/xQEe9hhi
78R1O3R3F0n97R21O+hSueTqOxWp9n4mz6T73MTJMazxfZdIEglYOmtTCzsbedq+KKgSwm1pBr4P
8GBN8T6uegoqhJOMgdeB7p2Qd3nCRdNNyAp442SM+nQf+hjBr/1OhbzkluZ9m8CHJaeI7HQGEzL5
urdKJJ4g7JS50CUWne0QEVbYb+4Ga2Utwj0SaVLQ+3Zbtv1mIIs/WaRgHQyBooYWFcc44QSQjazA
yzuU7w0JKT0t0taLvmvE+BaJgRK7vBDs72pwEgcS8AvQll8ifyX1rSWvr6fbrMbS0u6J+iKNwxQP
GRe4Ircm8W/JMm8NKn2JMEbeaj5NtyU5iQHyTf0uXjR6GEU8i9DtHIxPxGx+vr9jx3e9ahP3PmmT
bkUCGiIfhrGbF0466schNRkjA0xAYxnDHPYS+i5XTj55MJztQv+9OzQ8iffx7VwcfmjKuqQVx8rE
rm/XB234iYKkfmbrXBuccWkwgjsUfYqzaK3M63r8dqsIiSC+1KNM5VW5Vq+xSMAGwX5tRD0jhlBg
Dp1fwRJpwNbx0Hc+tyA6m5Ds5mrwshQ3GPE+0TlFgWxzaICtwzQmUY5FWbXXu5RELoKDcJT14pkf
Vc25maly7OuOMZHzBasB2eKZGz6gk7xWii4Q6NknOXAXMO4L1tlKw9UzumE85LHU56hCH5cYH9Ox
nYaUIfK0PCbNC8UHnDG1+Y1gTGXGN6pRD2IaIq2SoLbHBB2x5dfvGR2DJBf9eBVFnJpox+N0QtgG
BBo+1XAuZFQBDl0Hexpn5nG3V2l9prGRWgCJu54qoUWI8uqxUZDYKHSXYWHzAK98YSMGVaTjjb6D
vWgzHHY09l37i0pauHSUjqQ7hDOS5ch/0kg24HFLXc5Dt8/+rZHHdedx/cF0JIAmQkDNLbAkgtSR
/HIjbWKJ1e6E0EN5t/HddXRlsCR+ybyEO72/fhD63HtgtNOS+ylAbkQD7ivuLM7eT0yTAWUNQN4I
xLkISEAsT1yomwdAOQ22eGjfsPAZHM0zGF1qFsZk+rChCEuXUCM5PD3yFGJ21U6qWTC1p+F6oBdv
X80abJtUcNTr6KLj1ZJHyTvpHOWxP3aoqqGpv9ptRSnHE73XFJnAttvzgGMPFy0LCsdBCMdGtLuZ
CkjYSHonfiyi6hFROVZIYBPl3bpphFASFsUKg1NKhJBmn7ANSF4XCakwdWTtda4WjFEzVtWV3rlN
MEV4bFUTyZhU0bTjuJlOG/odObQmHqGrj2h6V2ZtvczRTbXqPuk+gudU6ERe9bEQcXMOdyidIily
SbM4Z3zIjC1BfzbVBNuW2DnsvS/Nkq6Pg5DoI6GaSiuT1lMiQV44agrxyU3zbdD2B+5pTXohttzA
SYj6PkRo82R4545hk0/WA6I5R7/W2Enha4ovBRQYQVexQy3djJ4AArgrISd4M3wADNZfCAcc3/GR
Ylpx5411TOLptFxNp5dvETX8jTh/9IYPG1TXVWch6DEaH8SEwkF7wzr5jf+Y/lReqOiG3P4A1GMk
O6Nunk0IuCMObtyMKNtw1qRtjXuqFUDG8FddREOkwsl+TfAadEuP4xhgfS5jYYZSaIgdojk4Wl/w
cLudzarXjUgAII9uNUx0IU4G0EUx64KfY+8VVAuYOUB8PM3LSSrNa4qwtY+k8DF8z8uViCwSsklt
gaZnKPYG5DvZHt1KECrrm09yPmZilHSujjk7mkaoy18F+HZF9IUELD0P0Rjz6ATotBlmZe+V+a6U
5jfp9HjVqGJIqI0kYL88yIeGJH6272DEAmgLop0C0UnyYqIGJqpOQmbiGXfX0gHdksuAsH/PvnZb
12gMyCk62lwzPhE/KzanfhWfTZQgPFBsmirKvMnd9gPLfxIcjIPMANx3PhwZUcQcARPqMQYPGher
YBJCIZItuC03QG6GPenRNdPbiZqRKIGtvEPzUJzvr3IvBnyb4Qe9P9uRMsIldT/VIxldUjYhC7sw
x0Y/L74rJKdsKhjcX0KvXgxvgkGkj7lF07Xq9AnJ1weT/kpYJqQiIwM7NXKAj/aaQEoQ54L/HMnW
3tw/jwlf9V39FMXzkDKrBwoeac4xQ4bNJE3pGtcTxcEpMrLP9gV1p+H9hLQUV22OOG1sveZviMzD
TbvL1FFJqAL5Va9wpthqxNkr2HGW26nveAhnbThO5+Ei3IuPzEEAHlu8zi/RVrsQ7+PhuCccmMIp
2r15WqxLd45f4+vj3NFRQH+2C5pNfwk4n8h6Ve7LdGCMY/XjVAZseh4IHYt5t0ChR340OgrTfO9V
lFwz6vvtgRAkSrhv3wrkAz49IGEQwfs6uBLENTP4ZH6IiAUTg/a42ROv4Tm76LUgWglLPgN7PzbY
5T/kC4W6EQqb9i1B72ss6x0bxiJeZYsGMqp6zdnYiOzuM7i/HKUIyvoMjBa51HMaCItQPNVmT95p
xkubvgRov3CmrQQVmq5smE6gwSWkGqcwB/UTo/qFNENo0oFIQgvJMM6OFiklgZzou1B5xVxCjozd
5PYRkNtVTbUMM3ctwH1ULgcg6pYHdxxRuVpXi4aj4Q4MohiVCGxSYFXgnhxwuYEmC0kQJ0qThwCF
P0gAzzKZ1NejCMyDcQK9+KlqhzTiWvkk8sA5prN40/p0V+o/7ypKmeGN4vOvxz7y79sHwi2qQih4
HvVfGt6T4lp9QHNCn6CPKZ1Rn7N+IOrsUFpRTu+cUrZ0OFpUqZS5b4pz8F5fBZWOaxOGl3ioGW3f
+ST/hruY1jvOW8YmwzW0G8imouZswsZYv2nvmNpbwGR9Qu0vnb3svKq4l11prRB/7bWR/8gnNRdf
1sd3kkEzV0cf85pD949rvNU2bEI56RjMiKXsRjHkAc4MgsUIuB/IMkZEt5dedGjKx5HIzjHl9sS9
sXOBWGNzwudejRTosh2LbgbqoU8JcB2yKccFgjJi++gQJ0lYsjaNSGWYpSTYkhcCt2AKDrG5yli/
zu2SyMKnWwFFjWM8vWRRFxSolMkqvm8MUrvvU/uZozO6GDawtnbEr1bd3chcwzBwaSKM9Y+Dcp/m
m9Q4IjesSMmjrweS1YIkINOvelfZhKVWxvCyyFjESfpHg8XWT6jHqTqSVRVvHu/a0YAC1fpRTOLe
cLCINevcdhOGR+2jZIkSQQm8QCL2sX4qbNUxSsHuG3lYQORGMTZpY40x5686mNOrAoExU67wctBN
F+2dnOELN4IO4XabPa+klDorapMqhL4i8zMhuYqk+9x90L5jDRyhyvPjNftgqAVXD0vXIqDQ+u6l
o032hjNDh+fwiKCdhv0miQC+k+WZlDsNOdWE32seadQJK+19oM4cnvEwsHtzpCZhr3TlfFNXO3VY
DE/E77HPDVLD884fH+Lrbeol+0AZvoZYySU3IJ+CncscUwORkhGhjxQEAFmyromncd7rx1tOgsHo
HrodJqFghPjPZgwGJA3LmUPtPRLE8KtSpxJMQEhwff9CT05auuptn2NHityKFmIGFOqIqFzmJLen
zJlYPR4b3a2BCGmagoYnMWscv/R7dcXNmqLjKqDrUAouhw0D1OLxnX3X5Fs6cLijkoDKM2ZyzN3Z
kjV0eHjduafMVZ6W89zHt49ngWkJlfdZRF8S2Hjgp3m/v7KBADlceuAHjVTgA+Vt2PpqfvSdQwNd
ykGLOMxFwEGUM54C6UYC42u/uyHCd1yqWcLPbqu86O/PcuL4xixYW/Qrk/7GwcINcVz5VNnSwYMS
XPZYg5cMzTvl+8Y5IyXATyY/O3lJn9BBKrF/lMSvnx/Pj+ojWzcTadWxACcHPlcPFjlyyyn6hiRw
VZs81YJO6fRQvXJ0QXNcLvp8Wt/2eg73tEc/ZzEjIviX5hzpDBpxsEte++ijoHd9QCgnsvCiFR5F
cgzizfNbcq+89C2xoWt9jVpxoa7kaT23V81ZRIEKd766633ZJ1pWhCOiYIKkuq+tc04Ay9Jh7iHQ
P1NnsuFX0Z6VpWeaQOU9vh21m4tY8b5gi9o1lfsfLZ3DgGRYGuI2GlDMf8MGmfrfu2h+//w/IUSS
w3TkeH8QPupfMs4MTTA6Kt9Y1WF3/gIh2iSYATma/6Oq+wVC1C0MUwCdqvg09Z9AiHiy/25CsghZ
Mywy3qjE+UEYf0EQS60Kwjxr7r4wH5n1bar3bT3XKvLk5VjylEZw6sVmGO6lJxXx0ZRsvHg3g9G7
M0EXMzgSqsmtkdOYdEChxLC1S+twPAhoEMj2z/YuobxFXvp4k+PtrSKdPl/oiYOu3mFQOxkO22vL
xyi7qDh1bN9mzzRn+NLzqNVnQ/2qpc7PSEuJLeJw7a8ohe6sZqFT+c7zch8SL1Fwo7SMGNmrdtv2
KQuDxrkuykbPJyGWtTXSbi8GLs2BQOyK3spAhTHGVFEBjuq0nNfx9Pkop73dr7q+IldSe7qFESfT
EpmtJHfkXX4Zmj42Igw7HY1vz+FFM8pzUbAUPXHb8m+LOP6HZYD5vzsKzdRDg8WpUFbPB89cm1uv
DW1efQShz3HaSOMPK5sPt+hNbWGLWg2hdwdRMb93DD8DuQrtTHsuQkTEtgmuIzkETDayvZaSaXSX
wEWiEICNhjH5M6ZWZTC9MqBfRCV/pe1OWsLRoYOJ5lM1Hm1VStex3PhKofn35OuefZT39x7FSv48
VhoNWwWux7496Kx4SXdqVAijVIbTU+Y2e190/xqoLUkifDIUyZo5+Z4yy8j9GIBypVr7mcuDV+fs
fGYuTeW6n9RYLs20f+mffqMSE1Y8d2FAV8BtoUT9TC+tz7bVJ3Z3lYPSq82cVl725axo531dHKXa
2jscH5xYvlACtpe0ct5YGdMRcsqJQ6hPhMsnbZ9Tk80x59Le2Lq1W0eu42NdFNKOemjX0tIPW8Cx
nL8qUzkGhh2QJlYsJKViDlUpMAujyEvDG01AWA+AHC3VxleizZNoGGW3L4fVOK7KQxsqXJLw2Ge0
unJfKKkyrcPSj0giftj3fSJzARHHTlJZ2zkVDecPyc9q4M4kn2aQW4HD8fbRTttG8n7hL7Z/+AX/
z7Nmz4ifVfn//i9Ew+907q9rj/Obi7Aogig00+ruRxis7WZfsO536jwkS/9//0aK+Eq/+RX/8p1Y
r34lG8LccQIlp+BXp2gtz9NV1jzf61gjNQojgHS+BweVlO8QJ7MJF2CBvVkxoDNTskFyWsfDkRnB
/Jl+/ofvNKamKMipDTabf7fTaH/XHVjKXz//z52GOjOHbhfFhM/62U7+1B3QWmaqVHsRwPHT5f6r
7ECUfsmOQxzIj1jhz42GVjb0EYYms9voZHL8A9kBcoV/tdP8+dL/aHT/ZacZwvgWBY87aBigNrne
Ai1VZxQtIR9GvCXg6TsiJZLZOeILQOEJ+Rz4ous0nFsesBqyKtkeF9GElAr/tmX4f8DdZ186qZCW
y1KPwrtmT1nZ8gqlQbjWXmSadNX5g7jxfhQOm6qe1uLmndwRZ1kuv9/zSwAmmkz0nSZ5tIbpF2QM
CIttnK15hc2NeeC5VuNZhdIgQlonLTMErLDKd6/rt8mNpOARjEF8lVVcVD8j3I1JrtTes3ihEu2g
nm79+UYPtk1hB2CVtukjT/uSnD3MhYwGL6BWAK9Q8N3nQqz2lTzODcpzS0wpBYdoAgjBY6pN6Hi2
NYq7ZYHQFUbj+z6gcQfEQeiOxZaClJanzlVoceXr4f/MkN+NdomHDxctxSTsXeZECPHnRjpF52qp
guoRc3G6my9WP4slVm+XTd/iCb4Dh+n3LwMxJaWFItyLaCzNM3ybcY/HPRxHybTfyPKVd+V6FzzE
0zVBN0lQQl+WLOwPPibokGJ5lk+aApVUbKBwJtDr4wiNHyVKUGEcHDAKq+NkX6EMZYG/v8XzDvSz
IduX8AyCPeqd44ULBBMGESbN7Fpm86T65KIjVMlfnQsoKupmskUIv0aV93AxPr7Lx3yuuSAkE3Ff
IF78FJmZ2O7s7X0FGI/GefDvE+sURHOwZ6qYnVMczeoO5ceoXiXzZFcTTsRo9hOphaZQ83Ar+oJu
ER3Gz42ykMi2rkaHAiXnS7myTsaC8GllxJDSH+upzl3dzJCN7nvkCxdiRDz5iH96oow0BKoKODqF
EJlPIooD+2NPKlEDQsQGLx9hGtmZQJ67aqO5Im2NifcVbUcqb2RQcE5OjApD73FMI0ZkSaRHuneE
5pxPkVfRpXuxX7uZRFLiE9ZpeAlPwXfw0fO2E1GfTjD+go0hoDy/U8DEWs2jxLnuUc0I22hMSjMH
L8GL2mBZXgusFa/vyH5TztTekdRyfeaHmsoYaUOOZGLMldrXDvaqCmGftBkynnJRLVvYK42UOAnH
AXSLjUNpZngZUYhwVRi/MF+s0lV0oM0I4RFOZjauWLQgNgbJ3EOxCvpR+WHdlyvYzF7g2iFmd+RA
wXeLvRdQzeYQN++6i4rOqHnlj3a8NbXTQN1LEI7CI3B/DnSk+TgJKDAnjfPNIOsBKSBC69tE78+9
dlKChdPv+dAqn/KPPZMhYynvgWiEpcF0iOBP8u8DB4GEyI3G19GifsIo8FtHL4VNWqGQ2IerclW3
O2r8Grg7mm2ugfr1GD2pH7A321BF4hGfmjEAX0RaBIjZOeRsmSxi/SL+zHPZ+CGSqBRzIRZjjYiQ
acvhtE3J0CTIH2Eh6ubtDVwMTz8L4zCNl4C7R3S/EU23aGKu+gtGj6lu+lEv4iDt3O0RMxK5CSgP
uBGPpuYGTbJZUQNsE4dCIA1KpR/o4kHNRIx2dnLrJw8aIIpJHk70URu6GkZ7KmdfwB/SF9V/zOGf
KNQQvD84xviNYPLxfeastB1frAb8hnW9z/nGyJ8YEKYf4QzTYUHq2pbaLaB7AJnOVUEuW8uX+KGo
hnH2kacCE709TkLt/lgQd+MTAQ9DQurOnPvYwWo/aj9aTBgfz20zgzcc05MHt4GRRHBRbkJePsKc
G8lqEXm8pA3zZ9J0H69VPwLKR1+NyUTI1afJEk4od+/LcKbsCE15KXooUSIX/CAaQbTxO0IwHBH3
pbLj+NLB9lEETnRsPzHstdKPOwTBO/sFTTPyeyTOOUhz5GIv4VRMYnM0Bqm/8eoi3pri2mKb4A1p
YfTuY8we2CamLZe9dOuz/hKirv8J6tzWb+xnHhk5PfLx23NLD1a4vBWwuvzZyFFgc6ejwy9n+Dmd
aVCdA6Byadddm2u0VtHeEiX4wcvhgAye+vgINgQg83hjFT6Qqazg+Txo43sqc+EIpVNrzPK7Bvz1
66a89ywTW+Wqk02Ufw/5V2ns0/aU9Gsi6yhayhRzCu7UUJbp7DqAWMIT3/tP6c15u33zFYtqY+Ak
Bw1HBkZ0Ot8DPbJJ3g4dCG/OzHetbbAnBO9Yf9afMP+A+eS20VUUkKNIGi5ly8yRVeXq69wHFZoE
H49zuwM9Dj/JckPNIQIrNbIYNeJzra3zJr3RX/ySc7ZkvtzpC3OhfbO9ty/BqTuap1hy2UYBKgOC
nRuvuyOb8G7zjMhNpMohzRZsrm+ZFSw7aVSQZnzDx/l47kHtn5LvWC6mZgwRS/ErpVqznOHlJali
bcMN1HPJr0GyBNWfkiYnIJv8kx+3/LTe8s/yVJ5sLGXCfUz7D6MkEmvND5yxSfzhSf7EbHQwxibc
63v9GUV+nM4wwnziQBEYfrPXP2VpUQLOv2GVSd30kxUoUD6ceK4Xq/J+MDAVtBlUPoBXs7W6Q0rQ
j3pq07lVHhVznSLyGJ7jHnS3iPpja5jz4jFjugX3cs0F8GFjrouOrODnRMZb0J5FowQBszRnNN+E
SoNqGVuD0Ez6ndEjk2o7fY4lVz5x0fycH+4/+hRviwQZ1cL7CEDDJPS/Sc4Acv6mHv798//nFK/8
l6yqHNEpIf5xWv6CFyn/pWiUEDODaRYndpPR4M9jPIdBgvd0RdZllMWMFX8e43WExRqR+bLzR5L+
PznGC9Pm70Pgry/d+W0ILJ5pGmZlliBgCb2hJ3wqIxuvZQVUqDhXCJ/pHtMy/G/uzmvHcSzbtr9y
cd/ZoDcXOC8ypCTK24h4IcIlneg9v/4OZp1GZRl0o18bUVmVlRlSyFB7r73WnGPq5yqhPsTPNqS+
XXVM+Gu/vEeiqS9VrwGc7g2010d8BWMMOar2cqeqx32bsp7mXWktOgtfnhEHO52uv9BS1rYiVogO
VKau7upK6efes6rmg+Yfa5OO/xA5g1zdmjDz53o27nVWeyPWHqHOAiFOhqIoBl1XFFKNhjdXN0+v
YqPQGL6WoVXe85AxdyfvS5FhUWzEAIHD8bWIsbHU0bCXO/yiXtdA4PAuXd8Hi15mCjmol7oMRjfv
NObMyEj8lDNIK7Fq1zhYIqAOVQgCAT5HrcfLhL520FvrhNX8aRBmSTNIiWvOE4Q2PSmtgre4ERaK
UdDhYEkROewYBNN69pNZnB/7TkDzJ1AH20DA13boSHVxoYLtEAfIylTEQXlUSlm2C1kel21Or6y4
1KmOnkzOPFJgvfUwpBuj/iZfYSEhba7ThLJK2CoxCqyRoCT1KbgarZSqVq+V12A3M9KCrMchZYhm
5M3+KRlHuT43GbDOotyEXQpDt9X2pQw+2oCQlaaHKI/dvO13XtXtzap4hFW+lhqdd7u6Do3kxNm+
iuur5nWkhJh20jRuUVQ0Hns7saRZal5L+lqezssmfRYRp5D40xtfzUBCNBXsVY8pXgQGLY1ueZE4
agM9D+OT3GL9tNykZ0CpqvcIfLymJ29DGohAxhQQtxZDE0vM4WnzLb50qaz0mmJQF+pqowbq7r94
VWNF02gBkPShYIow+ej/q1WNpe9Pq9pfb//PVU38B/1vyyB+2fxt7fpVSGvC6TJYS4n1QC77hy44
j4UeOSEfQEPJc/91VZPVCdJl0gn/meT+HzUnlMkh/ofW1h8fusXS+mtrSymaruyJ2V3pprSRB2Xv
WWgXitzVhXBjZh9F8ly17MIj5X0jxctalbN5pxmoBHsGcj5zybY5sLhtnylT3bwLcEMLnFcqP0Fa
2omcivlwDBBELYn6N+uWyrNjh+dMMhEHQ1rn1RNQAvq9rqHWF7twoevYTLP0S0mlrylUceLwo24p
TAaHFXOm9q6nxIOVO6tMToIm7DPc1j3ahSqi1Zk7A/ij3oTnN3AQ9aVtSpd9SA+4ATZQxmaeV00N
TEGmYxK6mRSfU56dhFiAzvGm1IJdnwXXsaEkoHYJfawCfuV6Ee7IxC3rdTad6AgwEYRuFnuNI46A
mFCXPhPJrmv5nIepLcn6NodWKHD20BCTeJ6+EcjZ0dPqOx9pOHBGChAtmZL0KHvvbIilTSdrGbTW
KRbEa1TwAa4kFiUd8KkaQlqhwFTQ/+WaKwtw63293nl986YlDRnLekBXwOxIx8K+X8b+SpWJqx21
gtv0uFusaK0oods3w8wqnvu4A1CqRA/fysGK6rLbJQMqgqbPD08rJ35XwkCs6MxIo4xgTyG//fKR
Of61dyv/pXk7XXeox01DnoC58p+8OIPaZ7I5kJGWaVMESr8u0PVImXHMwbFxAWGMAMUvEQbhkeOL
PE2mxVO1PbqEclEkREdFHE+sMlwEsF+xWvcjs9VBuwhCtlU5ttQ50ldF9a6DUBz+u5c2Fh/FYNKm
SVApfnmfFkxt/9fbtX9Pvv/n/4oya85fl7Y/3f73pW0a8NHQVWTzZ2v196YrzgFNpIojU/vPZAyV
yZ9i8YbLlsp/fl3YCDwCj/xPaOF/NN4DpfHXhU3GbcAKK5uqKk+F6K8Lmxfxx6JURiuZAUWli+uk
IIRMNFeJaGE6jHEYDQW2ElVM1s+uN9eGQBqF+pxn8s5AM+CNFbHPoblWErzWmkQSbtyStkrypA+X
dqgIoW3Rw9JU6dGfPhVIQbSQwrC6jCFegiwEtFHdLQGSn26BaSeaVCsdAVlaPuzH/uiDDgjz0JY5
ygwBwsFcXAbPHxmytoRo+AjqgufV7lN/yFJxVmNxLyPRNXpEMjktGd9apLW1qgptOw6cITN6JLW0
U2LhRckIqLNiogE++gRrjX7uJPlUmMK8SW+eynQpVYcH5NEQWmvVSiB1XPCeqfHWgE+NmMHFbf7C
znW0iMUYWfZng5kXaLqEuccMSM1YkiyRiEJZXnZNYUvgKYhR32pxrM17S98WmfERet7DM1hAFckg
jMRIv0vc/jmLa1dcJBV7qm+tuz53OsKGffrQoQUDN/gOQvIXKjBkmbgt24fSQAuKcA4M8FIRfTbK
p0Y7sKeDbVaBHQVuL716gHr9nE4JC0Zjki4Sf+gA31JJ3kvdqzLZyuXdUzdf4lLVZqrp0+iqtm0Y
0bMaUGTgUpBgE7Lh0hbvmdhiOeLtUYrnu6p8tWG/L5vUzhNsc5Z+SoP0RVXJXKqwv+pMgUT13Sxb
xLKkYpblPpIie7TOMXD8EdVIGwPDwOCd13u5JCNJVvfJU6HaRD4vWcu0So+DrIBbxLvdBWulJfWu
cQQq6rLtt5Y6Yh9TEZzI9LIbZZHBHYrwuGNtayPikbJ2IahI9wwgIM2PnD36KW0G2hRGfsUYAOYE
+U8ww7Kziyd3fW7L8janA+sjp9E7rFz0+6U+nEe9tuKzTiO0PBCiEkNxK6p1G16fSLKNrRw0C7GG
PDbU74xjwc6gFz9PyV5tPcmC6beh+vTqEJXHj350+WwipaXD2KU9aBrLaDktxaBJ9FkhjISga7gc
PAWd+ZNuDv5oQ06OaXSydA4DAtkrVbkR+bRYqQAOi/6ghN8Rp4AvIvoqzrrBFk4L46c0OX1+R/0t
GDjaj9oy0giHonncUQLL8lznbGAY7AMzMS5PbVUQb2SBg6wSeDGaQRfLUvA/48t4QmkL8rkhUApE
ZrTxNSUiNLW/DREG+lBbkbAn8oNDtEiiB5AtpNfVIPVt06X1xBQaWG5cJMMyq/ul2sXvntX90GPs
yiqtzQJYlkA0qVRuM6FwNbO662K+lFqDcXVKtGRgOoXW7Qa0f6MGmyL8jOXPIi82KayssqVlIXZ9
Z3M6/zF4ykeFfND0kuea7fIlJFtElNpVJgjhSa+1EA/AS2gSljtycJQT9M61sU3j6ibUz9cw0S7/
zXuiMuXnUT9jfza1fyt60f6M3rX+cvvf90SJPZEThGXqP7fFX8t9hooyWzDQpz9MIuV/iKasQIQC
4qRR2v5S7PNXeN8UbHq/+Z+1/6jY547+VOv/8XH/yTNnZLXcZlb5XDHZGwkFwZ4fHXrEF8+Zmdh0
IAu8Pe3ylwribyo9lQrjX/7U6e9/mX5WQiQ2rVg9V9ZKcP17f0DBxfBrYu6HwhIJSAlyz1HBaVrz
7oivxG3nitNiepvYPGgcHQHtfnxE6GdPZmHPhkcIZWFiE6L1WyHyxiAdOf/6YVOsTA2dPx6NFNnA
rWgRFcEbqkwl7C8P3BfpdzxlH3mE6FjlskfQnfYAjxTgJ6G4NMM1LY2RjMNQBNKXHQbhmBe7ulyH
mVt2FgL4x1B+6vFq6o0gjf0BKjer7BZke8O4EkNu5l3q4dKib2HEI+LrdQLtx4gJnbJ3cJksZs7z
NcN/jZIaIKSwUul6Ip1ePt9zgcTYI5Hn0lzND01+MM2cKKFlbUCc5LgUP8b2vS5jdLFb0by1nC7M
Q/GpXqydccKfRosI0a6CNGU1npWdBNyIqJH7eOpIf0YmSqRicpCZU/E8pGlwY71NL7u5rFoaQdCC
PZvCoYFLKZHY92LtrF0unQrBFp7LYtEL23TlAQjRHLTL6xHg5fQFM2+CNpO8A6gWojko8g10I6bd
gA7nQK+YXpBqT3ui8qlZAvy9QF8R62jm5IjyiIAGixGSEa7t4905x9S24mfMn0ufIToKUKiCkZOD
Vp3lP5A/9x06b/E4mrPxw0hXCWMt1N6MI2jnfBHDBfS3gsRF8BY+pIRH8J29xa7qMPeF08UocPI4
Pnc5qUH0oXFAPno03S+MKdxJIopN5QCNZ9bYxLWkd2PHWIkEwkumMZwhYHoONcRYYpBg3rNgMILw
3LNFAgiljfqSfKo2FuoChaX201NFzdcyOQBZ0ywIWxhkdxz5AcpqXIR30KjY45CYvKnBlG+onckv
IpACm1kPzBp7yaQFBvL0iTleWeUPnFdziVHqQcSXE8+YsmnottUjQKVhUT5AuOzoNW21C4E1u+Zb
OKfSvDCxl+I+kbbdXkA/jRGB87O0qP1l/ZwjaD/oH94eNsgqusXS0vhS2bShuNIehIMarPofzPjC
LW7xr+5LvA6wuFSTHF9l3jqc1V8ZEQhf1YMsiugWvCUX4whnHnUu2V9kHQoz4UqSD2wyZaZB3eUJ
H5X1cFYuykXfeTvvlO3btbQV50CXdvJb/0qsH9GG3jFexqt+kaErP6sHg4VEQBdAItMxWR4Bi9jB
w0eIyih/BkkYyGf/IX00vNX+W35gT98HRxwhzY/2RbkI4Egy8nyCdfajf5FP+lJbmMvgG13+U59H
+ArxORYrBWfDlBGMz9Mlo4jcKAN2PmQUOKsK8lzKNpa5Ak/a5JPrHK43jA0MhsX78I7FLsaCSgSW
ck7gSjff+WGw5tU422k2MDhSkTTCo4SDUDsq+RFwoQ1XwiWGeWjE+cO4j1k78XEMALnQcSmNxHXA
/XuZ0jQ8J8E+9PwQu1nvKiuclHwTchKCrmg7IyDpfgybbCVcCYH4+bgnyLaxmmy8+OtZa1EErnIy
Xp3JZRTODe5ggqh7C2jj8ynQc0LMTVwFjLL3nu/5zphHykv9Bx0Yk8G6cehtTIZIk+km80Kxcq2U
9fRWtp/AjWDAUAw5Yr0HDbTPmNeBuVaIeoIsg11mB48D/zTRokt5gYADO11th3drNaWSc3Ukjxax
ikDK7EyvbBy/Aqn0Cph479iuoCKDgFj2Vxyg3ejU9TzF7HFW78V+Qt1gyIVDhFltqWz7LXgPZMNY
kW1eYDwtd1cmFsY7QRmf39sFKLAZO88Cb3bC56/ija0IU26WH8Ecu2S/GO3gqjvTbci2WcKItqXJ
eFlU7KaLKbgmj8hDbMk3CTllLVsXv/KWVI/uXd/k8oKgExyqvOPkgOkOifL7bD/a0bUDIo1bcIcS
YBGexXnJCW4zvJOu0qXoJB3McN09Fd47jM0IPGaASjwwuJ/Je1HMo2CpvQystS9c0vKwRKuIvYK2
MgEn/JN/WmscUa2/CXGpZoSglwM2r3lyj47A71praweHEvZ68k7UKjzprYBoSXWUZtKLAkCuuH+M
pUcd5SUadoAO6JW8uUxe5InOGip3iu3qnqPjkJyJ4wCghNxBP5unpKayzaGzxYMBhwJD42tyzvYq
1ne4TqTFNrw/3MezXKAxhCKipxTTKE6XSr2xEEfAUeTVYr3iabGxESBT3Mv+4WNMGA6GvDWx/iAK
MZlD07hbqgmTbs6LydIcd+abhnmLczefxA0tcAnXS1V+yJtJSo4HqluYWGQs1oilJlF5TBBW1FA0
HhtSeaWrdIA7ZHs7c4dRehgmrLzqeDscKxxwdQuXoxOmbrEsxp1cvweCjQk7/SRib+URpS1v3t6Q
+jhPZR5tzTc896gncYkB440HTkUbmgqyziAHUZhteWvpi9bo0J+LFfqHvJtJOTY3hC/zGiU/8BTi
2YmJg9QJ6ZfpyRrKNha+hY+Vtfz2s0v1DkGkm1Pm8UBYfKZLmRk9i1/jIkllufnOgTv/6NgsceQn
oK3aqt8zKPIBYNfZRgmvfbrikFTWe5DeYb8RmdgCJlfWfbbp1Z3orfi9LrpGuuEIn+N3qvnEi0vF
QIuyGLpNye1Zj0issXBjLCX0aKAMkaxq8+iHBSKQaBmWpMBOlbUq2pzXBBYCzLUgsuQ1CHceFGw3
wJVtfrGw2vrVga507zO+YCWGz1uI6DcC19JOkbyC9o49OAnufvBpUTx2Asny8roQ3axZ58NKGla1
dVTqW1nQ1pnLyRb2J6w34ybco0fAS1WIXMp0dmOKuAbuvVIBdS5gUWG3omgmXeqjzj/N2I6kV2yX
DPxkY11WWzEH+rwgDEhJHJwwYIhpWY8bzcPvvUZFXQDgbmm7fEYCYphZ/QOY+LV5Md7AqTC3yRin
Ie3j5qVNgCbGshT8nC7YZvSGjuKZA2qYqS+YPLmZT7hMAoncP7bCUuFmFRVGB+VSIxPatphoF1/B
kJAXtC7AGkg7cQRzqThKAiNgbRbL1Np24WvbvZayi6KuT+feTTmIuHUrR8T35d/VNwgAiPe4okpc
mt1nlN0UZa82dpSen8J3CTm9RK8QXRuFfEbhC9GdFZKcGlz8t65eiO3S1xaFzFCL12JWklSFMOI1
3D3Vddit69bWWYWJlKDIWxYzNHX4t/fGOYuWacAYcm4es5tEZi0f3dNINJcKa++ob6xLC/F/nrBU
o2CYlW7B/leS2Px8YDQ9DricJoj7InjEu0FBAxUyx3tDDvde3ftsFnyBYuINekvO+L8d/2Y11F3t
T+EZdrCWj3cKi4mCizJBkgHwd8ch2oXR7tlsGnFV56+lsCmLk1TsupKHbDqRuoSDpNP/UF4NMCPC
SPh0d1YApYvzCqd95oZwrF+wtx1DhNqBzKolwl0skYNZ/UzTHi3DlaXk70BUZnvPoxj2Ud6x+s0b
0nEUriP9GmKX97/F4pHpOy7HnLVnZwEYJZPTvzAMbEBCJjN/Edy6ByBuXVkF3UpAQUlUahRBo5/c
XKA8Rtz9ZEcS+KGHiHR2AQjSeMGRL0J6l211hFtzGloNelQfXGbY3wtjIzBAMInF6q9l9xo1pJjc
++ImxUdRc3LMh9oaR5GurhTseVTJILWxEZOVDL2E4gFJPQqVDFw7gShrT6LIfEn7K2K5jtJWvYzw
nfyOV2bYVIL7hIxLvCjpCWek9qgvCkpZqpjoKAnfwmt0Gj54ujyB1I+X88jcCsoleqse8LQx+VIR
mCcpe88Hx5NvRn2Q+o3CulU4Bhtzuys0J6Zy0DnP8CJRb0KY8uYiWHnzroWuUh0yddcGd5EcTnn9
8zD538mHsxQaspoO/QdZBZDqX87NfzMw0DUa73/gw/319r83Rxj1mEwMTG71U1f9f34fGcAa4rjN
ZGAad05moX8qPOiBMCCVTTBwlmzpv0KF+CuSjOAfSYwOIBH9RyMDWvZ/PfD/+tS5uz8c+LWiG7JI
6eNVkzrDD6PAsmxxZKMER+n3tHXJqadEmAkNh0m2+mFWW1XaBPKMHUOvAH6Y8w9OW+xU5BOCaJyb
b0psY3/zboXb6IuECL7nUsfmYpMQzKkIEwuDe8kxWBDfn+tojQx3gzu6nhcnjmuzYVeckByz4jWb
ZGVG64iw5dKp1Fkq4F+0O8I9X/LgnVpPqV664a0dj2b+ObK35irE1LoDOslU7dU7RSIySN3lpw7E
wyg/Riz37XuGmNr3orlPqmAOvJHNN8agTMNywjZjwQ/91O5tj1DHAkQF4HAJJHi2aiiS5A7JRXyN
+YhGmT434AfHNNczKpUBJitVntB+99iOPeXRCcZC0iEND5+WxFaKi7DfCvPcW1TIYdV1HryiHTW9
c83NWmVlKZBY511LZIxbVi6QNckHTaPuLWuB4oOgHRmMAlXs9Lk+EmuXwBshQaRyw4yhgW16K1k7
Cqa9NmtI53bRO0N4NNS3XNvVpm0l6xwQJk0B4qb9VcQ2ozzAqAQg0TjMIzsjrKZdR5qTtKuU8hZe
t+QarFkXmSOodOu8M9A1eUCtfqE1XbOo9/02m0JVZipJKCLFErq6wxMBezXPMJFS9UhLolv426E+
iJHTT9adihmPfNFDN5+c6nD0OFYyx4lm8hU965nOP0EoJLtipPVn6aOOTtLPSJu4vWZAor2zwJ8k
a7ZdHgVVGopfnZ8BCCCzDfyRr961Z1TzDnyGGZXMCaabHlwQXYmbAXvTTNAHBk7RR2tMj1TlkaA/
wQ3OYc04ycoD9Y75hUCVZ9KS8nNUv4avY0lQk34lhAdShik4GT0AklK6zVi6hgHjZsHvLbo25Lyg
HCBNicI0o0li08JXskX87b1G4hTfM4UFkemx708eR+hyq5cbrhL0ibiOZn19rAdO1emtSc5PZS1w
LScBnJp+X08lKxCcNnLCL0tY9t/QwjHKNy5hFWyFs3ciMmzfqaFPcWpYmi++eTaNL5JKdjQvQG/j
hiUJ/Ch8sWUar9prcGsUkorTHUdMHEyrmJNm4XBvcUVy5JKj3GoqdK7EyDDNS6RlbJxE4nZMO6Ig
J1NHWIuqg2mKW4WFoyC1Vh5VtgjHD7k+dqRvQnKcJD22kpzDEKMA6Ti8tvEO7PfSt4sVtX0zXQU4
JF7rdhUREBKfOjB5Z9CqIB6xvfWA/rov9JojSVMgoMziooV3vb2b5qvuuQK0mTPFd4Rff16kJG6e
A1aji8kIkrRwf8M3pLvqgdYzQc0PfthgKXlm71H2rsrvz5r+QvBl8upM4Yg+ynw7U9c69YPS7lqr
xOd1F63X0BxJi2TY5n9rEYBMYGK1K3A8C7rXEJDRsBH8Ta7OsmKZyJBYZ3X4VXZ0GJapz+Fiat5+
i9mqZtPXDpQJ/Ng0do3snKDSSHaxv00oVFGHmVsToK7sZvipe41WwbokPJvuGK/cdsy3/FsbnDQ/
W7I9wo+KOP5hFM+oM0bkowwpY3Ojos0eyG686MKrkX4Ez9/62/+1e7tCjB9jBkXFZvvv9nb9r4MP
Mib+cPv/3dt16x+WZuiMVVQZqQETkF8HH6JhmQRlIPlA0CT9QeeE+wrCK+HH1AXGFAPxu3rTpAUu
wgo0FdXS6c7/B+pN7W+GEJQ1OuRCHgZ3+6etPS5GX34OVrTCcEQCgQ656QPFEXj0CIdkaOtgVSd3
AzgodvCbz4ngMZG8sm8ab5wkQirl72I30FOVHi0UN3ELBsFuu9WYfMTZOuIadsJDQ9+Dve+qvEY0
/6hgH9A8fHOW6/P6hl+V8/q/NSeKf/vcfn9XJk3ur3OKxFCVqDZIvGNIiLNoanFRJlOHTG0tBi30
D6dnDcJ5gaGFRvTkHsDtM/nQHPZQghb9Ja0jun+E/dqwg8ijQ6DJl77IVx7nJBr0/Aodi3+DiACc
x7FlTiNwCRtiTkT5CCJhAgpJjGRG/oKZwOzH5HjyOOdNuJgpd3hKjyJ7dC2ftaOx7lbhAQIekQnR
7P0GopvQDGLrDRiB0fyXovRvZlCa9DejL65cg2uT+RtUyz+pQXpN8jrT16NVsB7puBl2s2+P8q2a
x7DIAr4wF4N6IsxtTgvxOPJfzt52c8tu/sk6l27pUu0s/A3Qbjc6BJeMV4rFaCG+07c7T/xIKPog
9Z1ueahozFrLdtVCF3sCaudCG1eUSPm2O9G2nHIlaf7R6ppQJ3jYIEqikACS7j4dcOCr3mHhtdON
Ckfc/Bhvw7ojf2zYBm66QcC/shbmGT3a3FhMfWiZthkM75+/pitAm728FbMXQk9gZecLqCm8/KQL
oGpvIKc33PDr9JLMOJeONDmn2EF6M9jFwOOTdF9zCQFt4c2afk1vIR1wWsVTOCzzdH7BHeQLawO/
p2MHj7u3p0tu+lv6GctmY62mnzyAFqePzK/pEoC+zSNhuMSjYQLDv6evSWv/G0XwCdH76VB4Q3TI
nSdPXoemk2+qQ2I/N/EituGxwwUDxkPCxvT/kzWnONS71gFSRn5GtMydYMPW5TIU3AZw5wV7cKav
ZkPIEtjC0RaACCYbyxXfxXv3br0Md7Afa0SA/qz+ChScTjP5/vx648hIKC5SDzxDfBygf9DU/ySL
htcBGjnPgiEFr11KXNNFgDxHfUTVTXkVU+zVCwuQljaXmQVM9d6iUhdoHP1valePH/KtGbQqppjI
8SM7fUAzvGZ7NlS7Jaah+lY+SNa+hcwnWGkcdm7oYkxAafNTVK7Dc7zHD+qfQWPyiwT2Tbl9gjH1
SMnx98LF22kHnvEqcSGRbBO3fcU7cm3oEXyI5H72xylBqtoQn+4gg+Sqk/fyOfyA/X9V95MO42pt
A5g70Y4ogB11E9fEsOTyhThCH5HuOUHCK/GYr6y5uh6O0l6/KmfgyGI6B/wSO9/qa/0QJ5PJXDsz
ctG/VICLz8dw0A/hNbwaJx+Q5nSz4AEm88bRhbOSfAeihIiigSjkE0mzzHF71fNKmRm3/mTcshfr
TQdLjykIIyVtrdSlGZdwviGzmYYf9Bdj3jHUWoHJu2pn7UxDsN50n+mdMSe8MixQeL7uGmY7UjGv
KvAUf15AgO6nshKDT05p0Rye5tbP1kZ0TJFKLJIQbB0eHo8ycXxB9EW3m5fFyX+Dhnz2/8//zv5m
idL/KohkgUL1KykauzOpdX9cxcNOlnNLUCPmHDzj2QvT+BlA/JeXbGb7sw9+O7W+pl+0kn2GQbRO
ZofDFI+S8fvz99GfXUfWbIshDbS/GSqv2fs7hfD2dXPzca5N+JphdvoxzFY/SJ35N2us8XenZ47h
SAy1qUKYtvlft6EqECWxLXgCJetBu+hZQqctp1xLPzNa6RUyD2JuxewKjzBfhN8u8XX+XEOmVWh6
doxBZh8EabM3sTUzs5oGxjWMyHIl8AkwoTjVK1S1BAyZC8y45AHBd3I4ty3fN1NETutIu3HXXfpd
fiJLdBWd/EPjKkft+q+3FISEf/uE6UxQ1aiTeoNq6tcnbFXVoCidOO0pqvNctz8XzmCr8Pww3B2m
0Re6qE201Q4GoSsFLXuJDJ8jmR1bQjL20GIvCqFIHKpX1P6MYYhhtaetEvspr6CO1xvj2fJJvis6
ozkwXTQTxmrg39NdT4G9w0Ym6HgiAhXLjJA+oDkiGDGGDi6E3aV2wJ8S37Mf40XeceAMOY4d/Q9T
Xne5Y1VOTo/DcORsg+xRnGF0AuTBDapw7t/BpiG5Itf+ySkxqlNGFUB9to0pkKW6VlhNpbM0biv4
7/26ys8mS2AYXOpig+MgGL/S4VsqNqO/LRRXp6GL0J3DLgD03VBsh4SJXwmS8cku0u8yxRVqF2DY
BRC836+TTc3nEmGAzjK66Ir3ysJ5titpWVvEXTz3w3Dq60tNoiZINUSIrPvPa6Xva1qhhbdNGetr
Cx1YZLG0WjsqNqVld7LdqLMcJR79SkY1Cd1Y/SFFr4J3bZMT/Nnq0Tw/hQST2aJhsmmipJhn/ay5
1eNWYL6CcfAbjZkmzQHXQ78XaWWTrmO++c+9SHwGVzHezLfwDelxTxHA55Zz1lu3Y1V3kg0xKxvF
jZR4ARkt0NZBZDfd0igdxbL1fNuO26eOQ34ld6sh2EiIRftvM2X8eEoM5jkBwBm7LpYdrFB8Q/Fc
cv3yNhob6CC8StBZOgwyAuHQnL93A03g1m44RqkwZKhkKm3BN/I60Mhp+d6YvDRs0wvcPbw7Gh7X
jn62bXJJmUsJA+C4HfqTnr9Pkn1oLxS03kIbp+/nm8t46plb6lrudmrsDt30+MRubVGgxG5vUkQw
CveuzQ09JebuoZ9ztzzRQFsN+rxPN4mOAwfKijaeu2LByxxuGofz2tzfDsfqtSBmiOtOs1Xyk9cj
GMDl0FyH47gPQBEy8ETsgLSDTsuWHYQx6FpyYBF22IsrUKgdA1BXbh/IUUKsh1lEMEx6rHntAm+p
y4TdP7kDHMB0oxA2KmqCwo523DH1wDKahyhTaHJoBYtSlHwbmXzjnszk4OWoHyz0o+k9sjMCyKcF
ilm5gxR4jyTkOCU9gxkEFPuE10lsEOQAPhKfhsCVUF80N7+Em+BirmOnRHfyU/oCnbSyp2QtZqaH
6gUVRfU5nrDjWjfhGz0j6AMGf2SfGOBw6OctUaZEH9JZfCWtuUnfG9pbVD8f/J9/Kx9T1trE3C2c
mGuOa/8VyQHBMpj3AfCKM/8t+TbpJjyIduCfKeOFRK5bvJku0ueicVIyUZOluKvmyTLmT54XrlTO
260dvj1jRjOE/vj93D+ND+lRTe8wuigBXCZLHx8v97fb5/a4xr6/9N3irIw23X35XaDo3Uvbim2L
PYzwo2N5hFfpAgU8B69WyORqlh4zYNeIPRA8cPGfGYNgftYw6X+BAwTeXKADMQgFhzu+zDbDDvop
n6zsxJMA7lvtnhdGJpzXRiipDZ0xoqlmUj3THskp2xSbiqThuXQNBMRVLTnHMzWFFegy+q9ss7Kf
KGKf2/7nD+/RYtHevabXgImLgRSkWBmLAQh8B96cQ6HP/FvHrm51BEhrU90vzq6dU02584BUn+sM
LPcX1aWfzD5+llA7RODttGjrnDAmDrIfOTE2+8zuaM+RNoxrpuV6tAWd2DAIE+VAEimDuwXTVRPm
2z6QbqqwluhCoYcKbrRnEuLW6fOUTBYhMmAxjBaiQS+oc58n033X5ZkMzhpbD2XrndyPDWVWPrwZ
O7zz5kXYAciYkYPByDva1mBC34J9jK6pclTfVt+hkkQXby3sZ/oRhK340hLdl5OdN+2+xETaI9Up
YcnUG4RyaSf9AFuSvtsRWSFGeXVVnvodpOt5fE3vaH61k/GGWxICR78oCR4j4Zdji7ACW0RNkHLI
CjcRJAg4fAvxnhMTn27De/5S2qXNKQNveUadIMwO9TF66figCfuEaHVh78GbzqkUWqRn0aH5Ljbx
KYSHGx0YAq24vPjsjR8987LX8MbnnTkgzNet8WZeOlJj9UtwF26kx/VIgCk5h6N2FtVFCLvWxaW+
gcJ7Ma80LsNdeKM1qzEoPD2Acl6az+Zl+FQPihPtiVk5xIeC1+yNfHb+IX9Kogl5KU+3cmM+4kP3
6GgrAvx4yxltImujZfkZ1sSfz8IXRmj9N7qfD1CF5oe6soBl/hypVbx33NnbOAEfR/AnZFbRDMXR
6QK0NygBLuPN+g64CHEJMPH/VOP5EzEeg0Dug7yzlwgNUgv6ZRG+wC3SKH4BNwLDWtTGPP7k3qPE
Rbg8hEv+Dr+0WDkInMOXJ/IhEgsZQ/Sz7mukCSAuxsK20LCDBclOt7ZdiOGSEOQASsKwEoI1P89c
4Tds99p7c0Q+v5n+5zysG1z5i5D5KXltTOjfwd4SiVIc2xOae/5Q4tuVW/yibgFtIoS69W/WvX2T
dsmn/rEBpQs2ny5tsAw5D8aLgRABMoo3GSlYARzUYMNUc0MYn8PpcOG57am5eG6+6Z3nynOba3uW
dh1ZygPpDUi07ckSzolyipT8NL61735v3JV3472AQcwPluJZfeoO7ak+D9fstToWX8mrdhe30BLt
CPGjzsUNmJOzBG8JjK3sVXuvz+JVeW/35VncSnfCAvaeO+5aClJiwTb9DeSJO30kdO5jIhpErngd
b9WhumSX/C27qK7p1iftHWm+jmKU0wDZ01S/FAkpB7LG7dyBL+Setuqqbu0QAbYT3eAkHDvXP0S3
Spx6Tz+Hw+ElPuQ7YeEfGAntkktASPqM006wSQ7Pjc4rk9n85AMpXpvn23NywJM2/f+5O48l1bVu
S79L9amQhBBSV95hhE86BCSJhEAghOfp65vsG3Fv/I2KqG5F7rPPToeRWWvOMYc5cVnkv6/patNk
+8XK5FjAyfIVF89+csKlETfDR9bJfUxK5awSCs338CWFs2U8nEs3aFDarrngzly8uE9XIEI52n40
9hmn/Lm9jXS+Hr5TDPTJmr7xsDAfYHLiYy5XWZcLlBIs+/RuI4PH7Tj3sTr9TMlQJT0Bk88STCvV
Ux6l/ddQOe85CFpy6/FjvTpuMsnkEa8OqCc9nEbDBn6pxMwhyOivNBsmgpy4T49zETfxq89N8uAg
cMZ51XxyjG8BeANZIfBsVDkm93F7qvDmSEeYqT157CJ5BWxLHuPuM7DY21VwCUIX8ndb1tB0M25R
t0i4nmYlR/oWaOGjR8YNGEfNEyxrXuRz733g5F05oIJtFN6bEypXQ00Vewz0RF4HT66nPJWQ+t0X
mXLpeWuRfmq6Jrz+8JidB5dBzbHi2/AR7tC9QiboWH2X4eHnkQlmsvehwvBDCpw47ud5t4hQObX/
WCVujyVLyRF78yXplVBUnHt06yvpOz27sr6ARyVvfoCkI+7EKQGqTvdPs9+RZ4ZPkNC6IafEbRSI
5LyFg18sGYbKhGH+D9CpA23OB3MOvK8Hp5jH4ijE+wUv3TvFWkLDwpMo7mVgAArew1PvPP78lUsF
K4nzvLttbbsR+M9YCU3uHGvWWVe/qKWQWZqkcxPaq2DewtlgyXFZeWXpxDAKQisTIqYO1NuAvAcs
fp0jnlBEvLg0yEQUXH0n7rpjA7h0Y6WGN9MCbEVpuzpp2fYIwGh3IoyNoKLgsTTBJOngXbJmjO2q
9qeG3QRZp45lUnNzjr8Klv+cxZnFIsCgDGgHaIhGF1ZxTk9ANJeaHAfatE0Xq9s0AwQhfChWPlSQ
xLOE3bBGqGQ/aUr+8FVCeCV/f8sqOg3soGAx35cIvEf7kRmrVGlsbXTRFjlm/cuoA62mYP8TLuaT
Mg6jpWk5FkyXNIeg/FnFAAk3cgk6AzPo+G0X+ZqneBgnQmiFkUn3Td8tXFGxmNcdIUt2AQgbX+A8
SCJswzg2u6/wlkgyQtsV5mLV349WmZmZMWmCcGAJ/2NVOvhE/s3VYSsReqTmPchUKCIAJS58+LNR
y9d6RdSkLx+7EYAI8cMqUkBH4ALwV//sISeDgntK1V9rIIkJB8y4Dhl2spCUPimaVp/Qm1knVabW
phOuUOP/wJmXd8nGF9Z+hcc/WuWhlXR5XSoUUMhe+ozqs/zZc7W23Zw1g0tY2JjEOa+OwHz2anfB
+3D7wv36EMMSItMBpGt477eBwwFxz2zjvUPc4CGm/d1HmicoIT43HsElkErxsR1e1hWyBtjfa8iw
xVDg4JKoM1Kq874eYOcc4CTGqfoA01O9xZUnrF4ya1gdVed39MIlSzoHZlZkrxA9B666ZDABiRS2
lPfyL3Ju6IVW/sqHf263evmw6Bej1u42wgIxNn3dV/wufQUm0M7FFX744WvoRe5G3E0s/9orBh+O
JtUo58CkuIKWzL9XwSlSdvjvBKtgPzpFpH+S0kzq49Wr0zoqtkbcWZiH+ICtXAOUqjl6bARXz8yK
iUJEzNXL149ipP7qHyI73BYI/yHuDpjJdQY65ln66Cl+Pq4ODodXOEixKK+Ydzrk5ombb5tQGuzr
KPlv6b4al5MWOs3CNWOlR23Pmayj546Judq4+z6Cye7gluKlMCoWFTb9YK6OmaqB5lNrjBUcbFYk
8p23yompjAdkSErA89cs7NYfbSPxoWCApXtTnc+m+msh/8Y760fHmieupowJ6e0gQ3s30lgsGNCX
YFW6eXYN8gyMoq9HtJ/9R2KVpPC2PPymbcWOf4YVNb34pB3d3Cs4jVilwWRjEKPaf3ST3tGevtkN
4VD7h/T35fx4K5vw6V/splwDaySEFyRWn0Jk+BScKEIAJTJIg3hY4cx0X6App6+D/3/jiTtxixkB
ju/tnj4RbMzymoRCPiTx97Oh9R3pQ2bxjbSIzjHJe91Ra3QOQCAG1bQcHJaX7J5pa7jMXZ9wA0Yg
nxC9WHLC1X1ULljl8N5jhaKPYyRC4h+c7hNd5J2b5AcblBFuVFw/WkD2E9d5QcGueQJJ56PW4EGx
Xrvy9U+qeTpk4mKInTUJHhc1gCyX9wvWBD0AG5dDHoheAbqbfyduiJwAv8DS/kh6KYTCf40AZm5C
v62SS3INteDDOt0a7Nd5f9UroZQz5uCWkd+WK/HJzQOFH/K+0HZvrtG7+QSLMntgfym9Mq58aiAQ
N4p5l2UALoCM7049a8aWHKkesmFirjEAoTFX4058j56IZbr4TSGuUXeP2cNrB3VoRCLEuCWS6/E9
UTq3XenP3zwoVka9Y1YsrR8EteyGass+J0o/n+sjHPK/k5UGc0JxD8fdenL+5sW00i6mUIZ3Y3Ih
MHPRu6M8uLt4D6yYvIQ65JVXgPlLMUVD0as2ErF7Te7zI8INjfKXMgg1htgVlTJpPwbIFRL5IX2U
zXAY5sAJNV2mMmWqMBu5eMQBjlfLasZZ0QhFwCHpNa5OQVv3sKzMO37rGpOVgVckcqeKHpjog9l9
V0xOaUvFld5RmDzUGNxh7c/i3QG0MYNjetiBXJLN2rarXbXbQ/HWPb6Hr1vnO0laLCd/EZNIAGCW
wrAzNpaP3KsXZ6jQS63X+EbvmBbpaYFU9DNQx8iA+dNcXAu8VZakvN9wds1pe/LMVlMI2QR8sJYs
1LEMacjXhCAtped/jSLx5eKoPmBewb3iooLxyhbTIhhNzDEhbGGZ7BSYslt2yZiFqpsOjQEV1I31
Ry5n5lmvweXt8l2+mO+03tljcQacN9w/Fu6lhJrxQF530m2ThSWz1zyUm18Otwk7GqnV8OzhZC/y
N0eAbzkUpDi61eY8NzntMlSSxF4mfM4lfA1vtG2bY+mizcO5HCpKhVamD4/kM8SA6DDXchQ1rdo+
Tpk3n4JnsgX2lUlc7S56Mt2TRF1c/ex7jHPQ5DEhd8hObv5MKRE5NC7WvnxTXgksje9n2HvxsQJu
ljEXgxbH4q3coL3bb+7foyR3krUCYIDZTLtcQMG9t+1iU3Qn2nFU3VA4wS4dAsqAJqxP2xuH+zWo
F91U7sXPWMZwoudhUDZTuVSianfx9OCwlp1ORtVdm5kbCcY2/JVRPXxSvVwyctJdmceyVth/N5uu
Pcqjp98Juhn0oeBhD1t9y0OqktGoYy5Hi+sgkPLOTLYPrD7YPXcdc43uG7cLj+XRZ4WgAJLdVGP0
SegamXTyNQk8Y2yYA7ehPkHbTfvy5HqSs7b88Gj8625nW7zsod5j6U0shQxJJRFNGV273FcSuIz/
W3fSJkmbwGsC4sFuEtR6oI5yiTAF6Pw8Q2adXJynfvtorxmEB0eKIYBVYJQPtYA8LXCeXwenmEXc
xnSScYeAhLJRkD9GxYDijUt8t56zVDOTJzyMgh/XEhoXue7zoeqA5rtjbr5eJzpsGO5dEyjETJnh
IfpSyL8ZDR8DsOJhPn5DgBpzd1P004XVfr2sl1eMDy+Dg0/CCiMkYAM6vldwo5Gjin9MrQhRAPMJ
LAwQWn0CZWhMVrIVIymM95PPmuZu/QG9m6lr6UZu6MZZGZ8DMfMrsTCcXSfn4TGkS/OwieZzdVaE
raAVVCRC4LKIQ5vi3reKzbP4uc+UgkQDrlCwMtb4hiG1geYKyRhaFAQtLfJ66G3HDW+x8JSErptl
mORVjmbOd2X3JaXGLSrCV0BPvOPo1G9lbz+foDqE3BzTdFM0NZ6AyDcP4BBwFu+rNq8VC3RcCTXS
pNj/HSBZw23oIkhtZadAsmm3oEcgI6Hs0lFL0ZpFzChTQiQiy2k5o+6Indv4MX8OvUMAoU+HbQnt
gKAUsEDGBz5oMQXwRrgaCyZoPhk8/k2gzrAdqhs8gssx/MsPszHaxzG/cl4+p1WMhL7iN/PkNjig
FkTdxI1yYnhWugTo7bkDuIP4wBndzr3JPZDS74B60HJyco+mNB/9M2mu2i82BAoaFa6/t43s4I5E
Da3VVEOx1mO6a24Nzh1GFxixXrFimSvYNp6jyoXzibX9qLXV0A5A8GNKcAlYxGgwyQIUIjhhSvrN
llyJU0Y2oG4DQz0UhPIYLbg6QYMHt4VlATP//c8baoaKY7b7DBu6Gg9rVxcF6otAzR9WpvRKhVC7
HA2ixx+4yur2lY6MGtr8NX5PdhpnXwJDhP+gZEmY0FRdiOhaaCQW53Qf1fYWDivzuDMkFqHlkHWR
nifCallzT7JQMfl1CYLvRKzJkfpzDbvQMu0uy7qMzkXit5CVXYaysjYYJG28Br6CJEim7y22rEW+
Ps8gEKSrXptx/DVWozfTd633Gmi90++RMCUm8dvL/Lo5TuveedAANLG7B4pfRRjALagnoltspuX8
+VNs2v0GQu2s3XvE+uC+oBQckwT4/FX5KWPwBH0BLmmWEAgtbr+IzZ8g5NvFVsIiu7MdPL2GdYVG
a+V1qs09OmadFhBg3IWugGLgL4dXUi7rvxzsp5wde/BsszZj7vMa+tIxwPmQxOmC2wGePWOgn+vm
muAWic+iCiOCvYMN7e2+udNIuQG3G1MyvNBw0UJ95I/6awZQKoarAGkgw887i74WyACTaKFUQzdq
2MVENF6zakYmEVvki66L7ojF5EXmnVio2/zNAMTCSnIvQXhXvsg4/u1Wuqu0bOpyaLYft71y3k9H
g18iX3uFFwYaFbuAHn989Zc5xqDGP9kA17/CAnr3tD9rrnVcGSWe7POyPb9Mi8I+TB/z/fTGf7QK
Gs7SG1KaR/RcVKznvuaxoctUAf+LfXbITihJaQOjJmovnjvS5+lTFjLlJRM7JmkwInLIO/cO0/3f
bf41ZG7m+g8j09W2hXnzmZaB8pn9j76Ps3TmglIjqh5yTuBDOMuJ0LUKaktZIZ403oxg/Rx5p47+
EHsNNnKKB65PNiTvHt7h0FRumzr2GV1YXwXU4XLhCkakysaOK7W/BzmVGNJniG9hUgbtoeEpQcmG
rcUSiivN+NXJPaIak0OvNVpF52Dv8fbZRKWtNqklXz6TZ1CIzxc2gO/LeZObz/xulFcKcqpWO5vi
5suuyEaJ4WnLP1ORkkFGaS71GC0o65yJ07nlK2ASiGe8Mx84izLPZubKQJt13dcgRgn4B+obWgR3
dSOuyB5GGsN7mPNu6l4RP+H+mCwO1Hq0qGKvzWnnuMpHHiJljnB55mi9uFcNJuZytCBPsUYBmDok
T8i2FNJtMdbAPXUgRApyZclEE6BCmEzwS+kbujD5MPXhP/mqLAHo6WFRWfBjoKBwiQizSo4HXAgf
Rmx4JEz4jdxQiFpYnaOJlQ/cHu0db5EnEXByxT5OLJh9cSGhoJv8BA/JFoxlO7rzYYoAmE1p/91u
aCBbvQu6fdp9BLMv53eepmvF58WzxZHIRNbgz1qzQZxrR9sI4iv1Baikf550Y83HYYb3zaU+ZhEc
K0kZN70TEcV17zCup2VWDYz5448ZxocpB3vpLXuMOmu8ueL85zRqg26S9U6rg5MBIWnUIh6PH3Cz
ss9Kipw0bypnAV6HT+iUbCjOlXq8Y1OuI0fd71ZTKfbN6TNrT9qT9+gDUcOaoP0x+52f+/y+sX7E
M/fY46Tbpcel4AuYfYQ1DcmLi7dFzhtId3/VZ/shnxiauP8ZvvDIfiJckj8rrk5uje2VUw3BkNN1
YImnFeXitKjq7uAq8pkSNH6LLrHFpXF3trOv8Ss3C3UyzVjLl8tFvi+Vn2jAodSHWvZYfH5zYqb3
a5h8HUS4TLVRAzwx7N9dZnfvSJshz9b4EDaoFuX/Wk8ZWcjM30GVPDOof5BEALuUWIn1bE+UUytB
2DGs5tUcIZS1VeHvbdscE5RRcgt1RUDNKzMdOroFPD7xwSdkyx48mCizXv1Q+TpV75FUdNV/JFdi
uAC+fpMsUP7s/6hERjpDMBKmjZ/bxhpBSavsBulcQy97cDoemJgvhsyd3hETZyCI/dGHwIH/AZjE
cfZcsA9BCG1R12BSARVSpOUm7f5T5OS8nn88QtSl9F30nzAD/5FTCfZlXbGSfXIfEZyoz7R1PSx+
CNGAFtlmsod5P1cUXWDhmLwp+Ie8wdkZ4AA2KV/A/2rHtdMga90hUP0lrhr57gF36293We3oIJVM
CU6/EF40HJPPG3wKTK6Q+7w1VDZEr9VLY77aHD3mHku8032wN1JD18TpjfJhl7jZ1BywteJYoQys
qTE2Bsfw4hvJbVqNK8rkfEzKVmGfptbQGtJk04tbP/BaEiV8Q3/CNx2KjhFXffl4pOCodBVqdAm/
RVLandApgKpKCgDSbk91EY57Yrxff2faVdjxm8gEy7yC5eJR8V3iCc7m8rjubsJ4c4zaqZF07wlu
k7+PSMhhcPK0QDLxaaghXJfQxToCtaFxwt6iJ67/H6LO9/0yuuGGX/RAF0JZvWStfMdyA2BtgESi
nKKEwPOYgozboQC2Pfg3R3w2wEv8O5bVnUhgmMpnEMjI5xYU2Smu43cEfS3qULI1zF1aASdCsBVu
2YpVVUsPw4p1h1RDPq8GTVAjWVz1LxvphqDyQXk1mAjg9e2R4ez+rAZfOrHHchVJXSQY2T/OV1cc
zxm54t3eXXIlItQ3/5XlVOOEBwUyRudrQGK4l9sVcWfyIQ+hMXGT9V3oyzKR0ZPTsgITkukQogG3
jFt8vWaohgPLsBXlzAdvwSpZJewLBJxVQ4REcTd+8b4RNLMCviPTv/ACcamdKJAUKVXLXbWAtaFB
8gAGZM8m2SBQw0/4mYP3g/mzkwMRspfi1gD2BicVE5whMBiwoTBIUJk4ZtzxKyYD6DZIlW7gXHZw
S1eXeXpe5Oktviz2aYVR+1xy5m+7elauj+vTrAXX+IFi+DZr1o8Z1tm/6k5bPHbmTZ5UKCtkDwxW
EeUhnDphmMoHGmIO1/ffPTF6EDt22X/2Yt8SH2i2r247yKMqNQb5pGDLsYJujCtP/E5VHD40UGe1
2ofKgBdPTvKVubzQX7pJRWgjuckuLGsaK2gYgeHfslO22uAPN6+zx7LzV/0SdWjozit4BXrKNHik
p8qEepjLQXrUvXvxBLrq/JYEmrAG2YBVOqYdLLYLUCiJsGyNO78sHhV07BIVsYVOXPh2Wu193oFz
H545cc1MX5i/RCP2z1vm5X+3v+PfFyIDU2J1odzIQV7ewPPdLwFYNu5vMeHr3ByN34lk9ZX7VkJa
5N3hBtq/QWK4zoil7ZMPGWvZPSasrt8ZZvjbcb+0iPqVlptWh+TPbnzql/3XDr+YzBxUEWGSHsF6
geaaMJolZUCGJCZDERgR7JoCXK7YURv40SWe6+dE71+TKx4luCC73N8sLZdQIQI2n5m91dIa44qQ
1ikVJI0+qybcaPjTBOodkevQM6nRBz6iNYDlnlKzJpLogfUC9TiFCgUMxqppQxGoDlqJcIWZ1aTd
sZ4ZWHt8Fnq26tXQjTHNk7040phAm2EpI+teg728vNGKAuKeGGSfzjsEy+oAtCb/PeMqKXpHYlll
bNilm9tHj7jjPcmQ5c70cz7DHi9RIuIdgo93jV7BmarvxIOxWgXCZobRwrG6RK2sBRp7oV6ruSe7
hLSb5Eg/hwqtUmv2Bjaj1Mb7c1hQu2ETBOEC5GaJ+1m/O2/G1z99iKZ4qoDXEU+BnBx+ImJJkmrS
R9zqrQb64Bar/X3P+NF+zAnpEztu6/fve3Fa77daqvZegbwHnFSH+Q+0t9kjMJL3uPrJf6xds9bo
fmbmwgI2sRt+o7079rlh3uLNRAjmfnuYGIv9Nt9qylBWkZXFQGLH1nMjmxtFOSXXH4xkJpZkxpI+
iqpEwx6FiAxE3Dg3SeeqqA7SbYRsJ8GHA2OZ757sXVBwgByJQKSL2DtkusrkBgtq+gup05E6MKQg
vIsbUmKsTwNUZr2KTqKJcgyDsOZI/mVPEInCnv5y8ZIFQGPcyrbENIN1lWUDjIOgDIC2K+ZDxI+y
kgnX7eR/kktPKLsmqAhRQfHdZekGmsKKKaqibsAMluUF9qBjMvRoQE66XstDNOexQroqHYUeyF4G
t55tUXobfB/57MJoExAdC5s2m6MMq06MDx6A+9yOsGWla7jzc4J8CJtWqqm8L8VXQ7l0pz8ygppd
Ur6qxVKpCwNZAaBju6ZHEXxoRc/BHsiYTfjLH/5TvtMbqWAFMX9S0SII4NWJUkKQVqm8/ikhgIJh
bW/loWYivoEXym/L6FOqYPmXGBeJXuJBM37jFcl9nVPWSkkqZSbDDkYmUqRaEff7l61NDjpxnUJv
VoAGZAM0mB41/Cckb9Kf8OLR7V98avBtkgOWh9Lm4OzFCQatJPP84TRelX45kcwFz1HNJfsPYjtz
QtqSeMzN9mYzgzrq5rgAVJwuzUdTx6YICRV8kLrVRZvMComdM/gdtl1speQvRNKRXN0zGbo0Zn6B
UEPUK+8U4/ehGvPI9DTCGsGZXqg2sdTsudTPtF4o/41pRRksXaeoNORMFlCmZclVglYoMxE5f3Be
OXJyPFW/YXE6MsV+cKxEdfLxDeaqcp5kGi7dsAAzCiWYwXCJa4ezRkZrxBXxPedLHHVSM1OYWeGn
wImQk6lw4XT8S/80NONXel8ft68U2wGI6zLdEqL1jYZVThhKAE7WhdMvTyCX11d1xXe7kLSlkxPk
9eVV5Kt/vCeI0g31hrDU8dmjw5OGCY9U783xpQyiuNATBC7E3Rt+24GS2KdQCT6BhMEwWAxpvD0m
uV7XszzLudm/6Y88AVgX5/7l/GsK5SS8uA6IGuCDWTZXh2mva34ESiz94oNvAq4CK9f2VNJrDPsQ
gZ4H2KFFpF/47TgfEmXcv6S88LiKzgTI3InJPhMA0oI9hRQJSlh4mnaHx+l1U0zPc2PEoCOlivWf
gBSokLgZpQS9c0yluTa/bSDKVsYsMt5FGMQVJjuEbG+Cs4uFTU0rLBZbua+EcqVhHcIMT26a57eh
kGUL+AQQhHRrTq4ICAxaejO429sdtyy/n/NB6M53dsJ0Aa0tpSu3FQx49C2KT83IQoX7jYebLSou
mdY9MIGRA/VkYaKIg3Yk4T7k94E1knDoX9w735ED+3TXaykOX14Xeh/BtugOgMG5r5j/Me6reExs
dFmgrigWcsb3eXzurSIxupOCTiazN06I3LArey11JzHJ1M0ArbbwkaSGBNXlDF454ncuFblIjARu
mTP9eYD7fCA3Pua3pNvv9LUIaCA1gaFPCcgyL6DmBMtbubPCEp5OG/q2L1SAcDsxZLLZdM6y41wj
SNy4v8hbgpswasfk47RjeVEr+/oNeTkMV1y6rQAKOhdp5YtekdFA9KRxgnOXUUVkMjqgX/I6mZpp
Y52D8XT704xuiCNHliXLPewqe8vsgqUCQzvW+Yf3IvxhJEuYFX9mrDaMbsSq7cRwHTcTqMB/+0wN
L859+oFegrdhVtGKCkG6A/sb9Nx7bDAj5ACrHA9B3dk1OOAQy3Gt+VonUPEYvZIwZPFAow/lJi3T
dnQma7kFfnTg3RwROJDZzAUpLJgmOvShhjjP4JBU4eAMqebpHfrAWjzJPgZjR/hZvRxlqk5OW0yq
DmtmWTS6p8ERndYLTSA+KVfLXo0bNu64nF9/jHE1OQxfM8W97R1rdxrdUx0eu2Nlxu9tVoLbzK5i
kEe70KwPk3rGOeDY5BMSuRbl7JByW1JUXNMXnTcDrlj1oDZSM5N75d/9PTersOxerCw8MsI4OT0Q
iqH2nQeP4MzKLbdtx8NCCfT4EcvvcLRjWGG0KUdWmyYAUcO53iIDGUBLQaf595wD+bjMVr5XOe6b
MWMmtyaMjqm8Vw6gQvT14V+ONdwt7oJBm+NPbAxwOaIRswJRF9EvgSN2o10JAfPs0x3dIU8r0Y28
9fvu7u37ZBEeIFngBd2woR5HStyAehTpNcFGnwkSlR4YmzCRVM4ge/nXFU4oQl80CdBGcDdBoncF
l2x/zUu3BFphR4W9dIW+AETKPHZvD8AffCnVhYAWT9fr8VeOKruI7BSkkbOQgNSxYIFxsm+Au7Jc
rFigKF65cmUEerDHVC+y20KZd6m8QQoFZZGqYUGGGC8FjIkdQOA/mI48CHi7s5BJs9QbjP4KJJAQ
upwBY8uj/TuaSCUgkBA1h7OV1ZChlgtAL+PerrvjVcpCRiAX1QWlRCJ4reERv8UyJxvMAf3WdDof
BsMfbrqx7DYxSIAzno55lIO9zWa95YWDwUv5RoeB+GZJFo7DGfyvfwOLXZZt2bgAu0rnSkKeKAWv
7LkJ0jKMPe0eL1yw5K2soriJ2tPpz3x4smMnOzrJwU44/NLXj7ezyh7ATWVpFvRZUGV+Ytux0UnL
m9geHX6UVZ0Cq4CIgNiTf/FLglbJbrxIOPVbOXiCF718+f8Mk55tKxXIhhE6L0SnFsCOG2TvuhV/
Rfn4L/Xd/68ifh2j/A6ieEtpE8vxv/6vYSWG8Z8RTFb7P3//vw16VE0zrA6+/GZHFT+d/2nQg80O
ua2Gxd+G9j8MetT/3SU0BYW/wctCqI+t8H+L+JHck8zaxeEYRWCn/f8i4tdUeen/acn7P1/7f0b+
3i+ndlOdHmXYpYpkt6DUINQdIkqOTI2bxryOVp/ep1zi8d2x26fB4srud7Th2WiV1CWHmLFT5cE+
s8btwV54KXe5esGj1YGedccQXLDd/Ojeg00YSUNaRPTX3pu+4BxaAMx3amrEWUiYXs64Qjz+Cr+D
h3A/3hdEqzlH06PjBymL89oDg7iEINAVQ1EM8QB9P+4qRtmyhB9BMvWHEZKnNVuYic++TiBpufJr
Wp+Vzx9uYtCw8Z5YQfqkccHKdQjYgBz1F2PEx2tuNeExWp24cfkXHDsL4gF7PwbzbRLxsgqfFPZH
zF7O2FrybswOja53Q29AHtPfawMtdXxgeCX43yp4pc+Pl1tOPelCSt/ySQHmQ8gG7Qyb2ULKYpYW
Xikjqhpo8ZFe+reItzO5jLBsAVhunA5VA7BrFdePWDN8CJbn0XuGiEejK0Nac1+Lmsb6Pa9bg3Jy
OpQL2LOkdkAB/33GihJgl6SivrJrmtgd/99fR40FQv46T1bTAyDMQr1EytE9F07Dhq38WFYMoWTJ
I7zMAT8qKj7UMKj7ShNpVrUfdIqf/R3Omwl+4qwi4+FZrKoz3kieVYjQ3OTp5KIVeS7bmA7iUDky
Xz9qixmj+3rPLlYK/ddg2gnhoGAtOr5VPFUIWr2D4/GtB0NXyvkOdIL8jPMslvPqigREghGjBpOE
0QFRhPE27fzGGo17AjvqBxYe+imKGipGN19epvsMgBYJVjtEdOXhxePVtNsipRKkSTwZxE2ARjmm
xZ6i24JSfEb3gs9AYmGHfJjChR7u0ZNEf8XgMcepYPOCBliB9j2SwjcQOP0U4w/YIhmc39pJBwcQ
HvCL0/n06qgntgRQ0EVdfkuLoZBC27D/KIi+6AEIAh/ks4b14Dl9/3U3BtADWHMLaAJ9ZjvU0aHg
bGeiNoIu5r7GxdHRpiUwy9lpISjEOg7ZyvjgKVlT/Tz30XU/lz7agqmVvmlZuV09TCBRdTUDa37O
5KlIU9hjKhUfKfHuNNLSulv80kw2FAwQ6QHlS4XLtoduum3PntBFtsInwhzf2UoznTtjwsm+vypd
JGgBzcRyxk/udmJscN1Zg6e3CjDf3Q+E8CMwV2Vvt2NN5k5sbjgm5ICZwq5QOX6gKLKPBbI+YF38
fUGNO9v9IzSLlmlBd5oBkqG8AMeSV/qOu0fnOlvUkZQK10B2aR42ybLd9sFr0pz2l70h1atYZ0Dm
o5hu4PGV9MhCd/lgvIBhNJ3vv8mruABfQUZajtBRMazASJ3pMI8qPgUlKv4GhOTlWwNGUakUKZqz
aTkX4Fjeg7wDJa4XDKa4pfG99QrYiDLbFDyCmVQEi7mcrDKdGggkiHfu47kjjVa4RXhB/iosyh3k
fGYy1Q4esXdZvv/Q43rYI8KdWKEH6NAsELvaw7KUouMd33wthlDKZSRjCROTFeF+/nMnZuTPaaCi
k1cP102D84DLKZZQHD/p4zEBC2/DAkkG3C4y1+jkDBsceiKJp3un8IVIjxuaX61PkQkwIBfvvynf
jTeFSxUDSuJAeV1A/dQk0tfTu9K3NikMMEAZGekK20ko2VJ4HoNVX6AfgaH2QGEMVdIaI1syoCBx
fwtFZq2ab/zW/VLGHTAUrZDQTYCJt7d59+Scvrm7mgis3z/3Ks7WBSSnoMyXrg9m2r+zwTV5wMn+
90Dss0Bhh35nYPSkPDP71rDunRDywDrrXV9oFVqhVFEY2A47TN+k/cQrF9Cg64lnaoM8/uyMrlxQ
MhDCd5hCl65GEIUv+JYG0uDjxfYBQ5invB4Xzyl0njStU+myhCZ3m6iy2hMYSIslGEgCwePGxdJh
DWOwC56I2mFUDnHkBlwzlyzel2OsNf6nTBuqe2ijK++ATIUJx07JDBKqqZ77nQLnUR8WJUTXYt1p
amSt03w/vP+15xpKowl2DY13fjEP9NC0KqRasdTjtvr47fAC5vr28+k1Oiuu/zw53UvSPQa5McTf
/dRZ5lTebaeDDq6zuHln1HJ3NoXLpnyPqv3wecen3lO1cNWNTlj37bte/vDODaT0ct75RMY+Pb2W
VcuvzhOVJ7mvSwimZtBCtXTkUqNwhSeGxJdelIYduyum8QVrBpjsk6nZ9BpybvwL4a4Vjds47g47
kUrAKxnflBnxKXbS4SHYg4PikyMAQJs623n7eOgH4s/QWdcnDy9OzLl2aiwoeDli+rQow3zyALbZ
vviSgMkd8JU9HD6a65i2HWJECXBwBbVogc4xhAtJSkPi9mYg9+YKLZIrHu0fUKiuI1Ds22+QaXZi
c/APgOgw3SHhFjSwG2ACbBtw3C/kL7Q85Q9v/ANDHAHJyOnx5DpeBdzGeKQQWkQHdUCAInqSDyw0
SfDWvIqccVQqPaoKwT5ZEEQgIiDNhmWE/b/cUlgIXHS8Mm3R482GZYwF6Tw/0rqLuQo0Ozby78oK
6ZIb1IjZf1jtF8+Ygk0jR+KBDOUQnrbdxbP/ghL8+FLOm+hPFzbQE9aMobtVz2IW17breYOLeg+N
9tycFKWjce1ArM0OeJXBbJpbm+ffvQfDmEsSX8YCR1aWv8LpgJ/Uf0LHlLZOdBjSvglIKRxgLsiA
HklDS4Z7Hdh99lreB89xDdniBIJqMCTFKco7p7kGVCBUzffijsRk8oZaPn/F+riN9ArLd4aITaoM
iJ++HEH3MX/tGyQuYWHwnqCHu4xP1A/O7ZisNnsAa5habCm12z0kuTF4iGSN2Xb+2dbOi7dzJynH
vYqGyANOxKOX8aES5fwTRxkAlIDZKAMOFL3TBmzJJM5AViadq5NpYN4zQIbSTn8f1MlqokfqSLiN
HQ9HZxnRmDCBklc2PCadniRyq3L1+GqmBlcXYppESN8hENSMET+B0++DV0Co5IKOQUt2TG7R3TO2
ZlQ6+0DQejHzxPmh1x5hKjE6Jm1CqLUBKANQNw4ZR/CiDysy0KfTQE5ByoYyasl3VUxiqBTJH3Ja
1SFicGLiOffot5HXB2XGD6MLbHolkzVRGMKW7TY+ngqEgbffkMVC805pAY2qxrbC238SmcaQjQe3
pQQUfAFsXpDpWo+E0uRdq6npQC5pR8IOaUOLhFPB6nSTPxeYx4RBQAN1S+5PEHRwRXwOmPu9onp5
GLyhWsnwHEJ+qvRfA72n91ohrp6itaGefjOy60btH1jdh01n296SXb9+XRgEFuk9PqqYXrqIBZYY
ZHFvjWVCmO+ssJVUDOqMKxQLzUo+W2NaL+oF8GrvsGsWFMltHH0feIoOuvv5u4wTypIEvyl7LJdu
/GQVXc3b7eRFXBPcIFtLRY/ZZC140dQSkCNRIKLlSLTA7OWzx2+bTolBoB7oQVG4LPKEd12fTBpf
eDGd0CteYRqd4tMnqFqu8/qDVhTom8O4MikZ+gbTGmfFlDE+XCZmzb3MIaYe5ATqm1LqrBnkV+xi
0BNsuH7v1M2MfQ5O3vY+n/hJyfFwuf4bOBDuXALEj5sO/tSB/um/9+sTFIiT95q1WQAL5ozMT8LP
Xxcd1tFbzRlTMtquwwaJTaff7d8QRuhDFgKlZIzGCr98YwrUoXNrXTDHNzPt6RaUH43f1vf2Pvj9
vf+Ws3K2j1gmIGFRuPici7lcw99xiyezMOZriTo/wuw9OwCcYKUocGqFJekA7MxYnYEPs7YmOB+g
MTIrr6AiUgiwOiE1gp4efjZQk3Eb/X36KuME4EWP1aPx6jetpK0BUFm9btchdIutsoXHU8xnCNH9
IzAltMscEFANLGhf1MgzqM2f2KqCxyHmbnqdhwVWU49peQj1I/RJ2SxJc+BvuTG60U3HAsCEiP2u
wA/fdy3IC/dBL6l/Nheqv3NmEm4ASsazUyxBh4qSD9zC6KCQhQduk+Wq09oSFIJUGfeaQZGxMOnc
JLgFJOWScXjvDVPmCQVefgAqXUSlCO2EMWf76VhwyTqMuxndX67OfQ6NuDss4SgyNmJ3BQ/D2evZ
ZoyvZUc6Gc0+wSJ5EojnkaSpqmT4Ilbg+OLozQ5rvP8Pd2eypDqaZd13+ef8pr4Z1AQ1IBCN6J2J
zMEdIdGJThI8fa3jUWVxIzKswmIalpk3b2Y47oALfafZe23POOHIeHDXZtZo2ATltZ1qRwTme/99
x+7raGpQ4Xl/3+gi+lnmq4xAqdmzVqd4I3IpcdLn2xck+z0eFJPlbn7+Tg+048fRwWFSh0WQeWJv
xzRB/vVzTsinRZ9C9icZFCR7ypNom2jGUQBofFKBOHGFnshIefe+l2KpfkaHR/C4AoJvm/CvfHN3
j3U3TicKaGwR1fL23sGmbjAL9LDjduXYX3fBoJZr0t4/z+0l1gh01lzKU5j2SNCQWLLQ4F2nf711
b2oASr9vssa/YVWtPSAGd1blwHtpHPYM5AThJstLBIxSjHa0SEQnZBbhU6ME8EnBCR+DspNtDQYb
WnB14HiMX2nESZTX7fs7PEB/olQqlEHDjdElbA9wMloVtEq7J6reI7KNdmFDp22XCGI3LtbmXTU7
R+sc7ykCevHgKZDObtFjWoyOUGaxwFw3Fawo7ll5W1lC++ZdrXeQojDEUM2oRG+4U3xJFbQCpWMi
/uFqlBUXv9scz/N5gpjdJM5BQO1th2mIrNs9OP0M7ht6pbV9nygak+kXSAMS3/AhPG+Btbqyx6y4
8EQT6PKL3ekufzywLL3a9rONdE86+oJQg3bhthvoZKJGeaz42oJsDuywFBBft6gemhuWDJP75zsH
h0rsLa4onEYln59vZdL6kZNx8aeTcpBmvEYs+uU3x9fcWR57eoCTrMd5z/YFK/Jchay/xuf8nN45
o/v8IUCzCh2Yh4JABy3Cd0ZEKnMbbN2+xrNB8sSHWu9xKzEHe4q4h9wbaWyv7I75XSSM/zd8Pn+G
jf/auaoFYlx3XAimuvp3cFSbweufwOfku/3h8b/PVRWXPFTmo5J5qgpJ7BfwucbM9H/S4v4wVbUc
noWrAEh1LViof5iqMv1VbGa1zGj/USacpv8Fd+7Xp62DYP2VYnbJ3bOWXcqiK5lDMIm5B4jUoYUY
AkYvw4P1WmNMxLBe1M/IfpgUMAVE3EO3fWGEIOgxpEh0u9xYkTIgeto8WWb8NmzAFSeGKkSvbONF
+ynGcvGcF9Rixf/sHmk3pDIr6C0frG0yNivS9Is0UWwA8jMerO1EOnFf3InPEfnFb+sYtz3Cm41D
hsYcc8Ejbo34eO7hxrF5FVVb59ZVQBQeMfKKI+w0OA2Ymgl7kQUfI7Tr4D5v3wc6Zv4ybCJwRD8R
PnjXxq/neXI5Ff5tiMGfj8oBIWOK2IpRDps07DAcRA98iq14lxCS3H7GhxlefyYIOhORG7k5TE4g
BcobZ/sQO4N9e35rf1zjMy/8AJKT70cfwfAFoRfSFGw5x1nJekgk6bgXgZm0IlleimUYDE3AXR4L
G6cuYmaPoAO2QlJOiij5iTHWCmqG4TTnaC7dSP/tw/x/IAr/gqIq1y8Ufmh3XDV/oqhelddF2+tn
TAXBdcKY12Zq7mfc0tcH2rWr01ce29diQF+3vn7a3NkZEMU3P/tUSu+xtQbMPk1C4zhwWYoN82P7
RvnBe+u286GSGNfQOXYU9uwgelnQjXkHPQD1ZDkZTBuMnskYidrG8tXMN6t+uk7nbxUJCewzvrKM
CjBBaMv5/sp6Hxcx2E6SPZV1vWD2rQLokDny4BidROf6YObZrK57D7i0PkNF2L8hUmhCZmBkVcm0
7bHl/q71DpP9TJ+qUwWn8Z5Wlls9pkVyq5qxLoNqvgU6FbBzjG4irWdOESXvY3cDD8u+BvhKXC2w
GC0CGRMEWD1ADtnTEei8oxPDKrt/6TELoWY8MrxqVUgb+exs8qZ7RBiHi4DhfQNMhiyNpH5hHtQW
95IN43GebVpkAgzAVOZk+LRTk1EzlAm2m3AgJRTM7uSzFOamhTTOHGRxk7gNZbWE+zkYph6eMj1y
1KE2SbvFDu/8m/YNNYEaP7ePaerG59BiTEHtgJhp2vRT357ok6IMXKON++9Y+eq8Mf0bv+v1cVch
myzl39fVkbdkpa8vq8v2suJH2NAwktdIGSHvw7ypJtZUTeCc7Zhno6O8k9RCvi0CAFLFUK6neBLO
1AI4q7sueWT5wID6mA3wvg/Q7aGHQc7ccScnVBZs6Acu82PWhZE7PFXEecz433lCJV2xjMk/rp+X
CUlaXRiroDP0FcaWUFmos2paTu0lSXuPUT2skZKbs+bD/cL1VRAsx8tLnCXQZtiRonlMk8fsOXxO
lM+05yR1ki312XtkJSpARmB7wzcQWeVz/1HM3iucrSM03lyDKFlmVu/4YS7P0+PU+jgvIZOugRDU
H/A9NucNDKnWp0n+i4mm56clfieHwZU8nufConRkyYHEbFsv3PDKTJzKIWwtn4NiirW/SzO01ROm
UNvXSDLuUv/6w25WcOHfeLZsNNrN8vR9nNaMhR2kb3gQ4tOyGS1QXLHIHqF7+nyMuWrszYFdEFA6
yqkHIo7DWF00ATSF6Xtoz6t2Q3gg+ye+bTWrxveJGbNBQrnHXmiNxABkQTOxYnWoTXOUJOriU0RF
dsLrunYYujRA9Hk+GSmCQMI2e/YDM9VzucmiiDguzXNnz7wSNgxSmomzzb/M3eMzHxsjJ74ODMpT
t93a7j/0+MVLL/skuyGBoOwHQLPvt5Ai4/vjbiK1zbuTEeZIpkxIRAXQgEecdvYfrBQ4EMrleUO5
x79p96rNA/0OwZeRtSo+haaRrQuGo2w0OBV+zgaeLICIjJ5sfv9+AIh1oAEBczmsz9a7XRMICTL3
+KG7fe3g3TNSTBt8PGRZdW12TDV4h6E3R7AZYGvkLjOnlORJ7elBT5CMqebWrUNQvRIskLo91niw
AfyQyQYao76zuXXYGfEV16mOsArJPf0kHC7gJ/QvG91oFyxnqtH1PGDs8azHjwaCF52ZNYQmVoPn
RUPuhpWOc8ca7PNufu845u7VGqUrDdcO4/XujY9ey1Pg92M5gtCCMOYcuzcoyCp23EXV6jzy/rn2
1LH+4QT/8uKQHGjTIRpa0Si6/u+lu0GZ9R/F4R8f/0txqJOFTfivrv1UdH8oDhVFFzD+bwXg/0bi
qP/fcgzDcDSDYvJPlaGlqqbL8l4HnG/+I2g+CTx/deBbvz9t809Q4vPt5T7yw7HohonWYWuFH8Fk
NcGqlyrJ3UpimGyUdP88hZcCwIPbYQUkBEYS4BMx3nEl9Vbss7glmV3WQ20RVSINWSmwIh4Rf7IX
3vxm0EN7jsNlpXEKAz42eiK1VYIR0GYgNuSf+PuRFYGhZ4bSJK05M3tiz6LHBggnO86sBxSTxQUp
dpc12iYc2OLexmkcHeg+8dRJbMmb+eQrPA7N3WH2jEkhw9WwvHIbQE0eC/bwjWhV9eZX7CiImjCS
MwpD4oZSMPyA2+Lr6CdxzU1Q1OK8aS+fIXBqbwx8hoWLyu6W8B/2T88Fzh9/w0ZSBEPQ5CF3iyhZ
NueyjZG1KrgM/iPsJDmf9HjGsdmzvFmrzS4QxTYOS+Jaummw26EmAJyGNeAOHxoAWJJN5A1sYfy2
WcpR9DFNvAQAyqcFkoUCZd/oxb5almBvfwMepvPNoOKOCjrizKnaE7ZFbXdSLY9UIpeh1VuzAKQ0
FxHO16s93C1E8Vv3zis0PiGYaaJkkedQeQbN1myvRyykqb1k/8gOkUrUZoRD4TJmXRbs56A0GGbS
yrK2Q9b1YlyEQWhw/sa357ksRcXucwkNgF1g8XoQx2LAPUNu6WjHBMiCL2k/wEJwXzJR4sFtMqHz
2MJoOAfMunwjsGaW5qM7ZHnUEZsmCB7Ub7DqACVUMtKC+w25BRD25BLh8wdPG6ufl3ETOFwS/CTE
Tw9WEsgjtuZ0j99Bug9eNXF7yc1Xp4ddnZT4m9ElvJJLt06MQZ1A6Ue3+vRsrLnAU8pOXXoC13C4
QpfSHRWo0uGcZMRGopW6EuyEon39nrpI5hleMSLgDVd4PJMDay3KZ3PG7PbaL31rfVjoo8fqzvfT
gOz4eCagq7C9JZfWGDwBTLynzhyJwb17XrG57CsThiGvCRMmHPj6Oawx8SGAZiCBWIGmwTvlszOE
flKJXPmz+Xic48LrXxnkdCuTnLZ5C9Zb+nVhtgZhephTtV/PvPnJe3xHf10TBlyQBXGXLNUS3trn
bQpi2F5qYEs2zCyBDevdVupxTroTBkZjPBRVlxwJwRPb3eYLjTcU2bPsIU9DZeck2VDfilvHSS67
1vRJH8fhFMH16dYK1IwIu4h3HBS9kj8tqCP90mtxhg7qbtaSmSP+VHYtgcJmMoJeGaV8Oi/oInkC
xE1f4+WPetf9RJxKx8SCs/Ma5Sxc0U1bsGtlBAnKQsaRNogwpPhMPoqlRd36jgB8mFPpT+Y6d7Xp
HQWauLHf/O4oyfYzrpXwzu4f7/hXwYW3AlLRkQ+g08k/f7wIoNGKj+O4TpQJZkVGPfXQXVZUCe2M
uwZ9IJP59gbhISU84dYFTdARYzRGHUiAmj9n3hTAmBEZLirR8s58R4MTCZVSyIC8RJ2G9tx9GlzF
LA1Dc612qKYqPIvpCOWu1c6+0JTaRAlq5EtjZZnau1avjl8oddH2EIV0g1GKT2SsxOehOOEymlvS
lFDIYqfvADd4EBfEdawlNKLYE5SeY/RfSuDGGa0qbXiYfmbPUClWdB1HlvXSoyPFYlWCWwpimAZ5
CVmJp07vvYxlOkix1TESTSAfh5dXirzCWovRQkve08NSpI9irBBpCSQM5hBn6pBXcobFhOpfPAAM
yiDBCshJSbSBPmMUAIdpdF5pExJPuL0w+WP0NZMPcNalxAtLdLnrO7t9Bc4AjVz6eYVHJIrklISK
w0QJZpMK4fZtivcOf8tlUa0cTINdiEYHESHyQb2gwmxGCgHEFZtOeZHpwIYtw5sC/7sDa4qxItuB
pYt9AT9B5yENpTNgSTNg0W1deadQfgntDtJVyGKGBRZ3lDEii9w3Z+rYnZn+goUML/r8eYb7WkNt
a5CD49wzOnkR2PjZ9kRBThwNM+j43NfGeTaj1bbTOe33/fhpTA95NxqxcY0NjqmfDg4QIEte5BHi
igQLGCC9HeRAAWesJpbKHPgyK9fgPBZpPa+SDx13IkaT3AHlxfO2c0yDIljJQ1vBJEueHN3AMStI
5vAQL+tTAszb/vFVFSh0YO8yb8kHYE1+7Mc//Os9w9GAtrafJ4xyD9j16F/5sYyE06Ayghd0Gj4Y
bFFeH1Tm3LYMXzaOt7463C95taiNtYjglU020ErUya/Y4dbLo3ABEq9BP5UihX923v1b9X03x6b+
kZ/Cq/mt6EpwVHw6vI3miunOWuGLZyeECfS1PA4f9sp+MK4xmOJAdOq43E72W44z9ebRHrRsSTG7
InEAsVCz2RudyT9jKYR9YAkUHZgAv3mIoXnvNrxESPim8HILZ6wHGp3ZfQwcxqHqUI1VU681LXmZ
IWMM9+I7Okt75hjcgT6FOPIIlOkVzRDFjHuyQO62c3AWwFOhimZM76HyD0mGtd/d+2top5xNWP4Q
1WGhHpiJNro/vbfrX0/JzUbqA2goknSPC74H+VTxdkf1y78S7lb4NurDWpmalBslCwaUHxY+4lbo
JogvOlW1yGrYIK53uaABAejydTtG7EhVcmG2WaSNnrSeKG9GbD/aVB/hOl3sa5Rvdne0X3E8PFBg
003fO/sVukWAG0fkUsbrw/h269A8JwX+57z7AhzxXRQYv/cczeMmfn3aLfwJzO4byI6oCemk64nD
FoxsQkoOgOI4CLj1gbcx3eH53HEPvUyPTxo8607KCKZfwqNFPInkQxmIsEHtnXCjsNGlZUujI562
nIFIw4Vsg2urusaHPVHAL3ZcURD576FcatqspjkT+itNGsxlA1zMFSCv0W05AY0YluVQR6/FUciA
9BiUC6brBzy1OOz4+dPnQJT5tcH8xG+trVFrIMXkefHE8Yfi6N0lC9hhYwbRJqQlJlBQfA/et4CD
xgBuFtnN57Z+is3E/FGHyMJbKk68oeOKe2zhqY+x+vxW8F9N0tkJdyQmCPpQaMqE9XYfCOcR/i/O
UyceXo7xcZmpYYWDQyeJcXuFP3hvazSUpp9vH8mtd+RcSU+eztZgUUfPCM5SBJJJ/LwWu2uWaet8
K7RZADDHDtOebNV0uMB9A7FjgWbJCi0ucU5YpQut6f320EnwPzXeE+6V8Dgn5XCPfa3o11M+LIyM
YNScQteN71PUYq1YeKT6dB+tWiwzsFm1uqxQnPmJQCMxMnqsuRsgK1NCWkc6wxYrSZMrWewiy2J9
/SNDZ5Bls/KlI8HcPHcLBgD7zWlu+AcuqHJxYQx3TDj162qoyiiNpV0tol2D2UvwpsNXsJ4L9OrH
fo7pBv8aBnVCC1lkg45aa8jM0C4gaQP4CWHlGvy031eRylGlNbBqRhgk0Yc5PM1nT/1yaLfzE5wg
iHHu5NLlnOfMU1Hq9rKlBs+wA0yIYu7xQVmYMyxmMHkLXSiG1r+9xXYUyzUstOSK/nf7F5rb/2yx
//j4X1pshThb4mNV9z/2L4ruGMjoHdcy+Aurmd+7bJvu2xS5/E+rjRr+V127rbm2bunaT1rtP8im
s42/CJIxrN+fuY2A/tcVTJpWmaYfWnl3pKHI7FZYysUhesC8jeKMJpjdSUaVfDFCpBcD0BExlcPX
0zM6NzSq5Dw9u+DqIDJgp8BgIbZYCGkRM6qSjQzlOPZ2a43G1jn7NVVlbCV1j3m19Vxwf8fR1MQp
Gr+6x9wyp4tzWbNSttWeMTCBGpHQwMiTZslVEImy/gksZs7Boc/dHHGg0qMm3JYrtBvZEqV4GV3R
+pFw/1qIt5KyOAQqhGjby3YUYreQ4jHrQmD0z277SJjnM3oRcLY07jJp/WT0b85eFCiz08ZBtLof
5xP7BG9jasMKp5MBG7u6IP5Haok4A0olYQLsdokJoY1NmbhyYPVqHLcfvMQzCp7XgFdFQS9yGvUr
30cAjBFTS/yCYJzskBUSHRSytQaokgCDxGGY4zTMgqovkR6yScpQhh25V1eIpH68fYBPhIRMEcbX
v2OCYen3jyNRphJhEOAJFHEu34XZNprLbCCTbDZmbNmk6WYZgYNU6b2wFK3vfJNnZ8T9Cal1ESJJ
YTfmd1itMLcog2+yMwJ0deGGfRqsO3p76gWqxr032vtbwR02vAS1veFWyIptPWMNsObWyZeMkOnz
F8bh7Xu4JY+bvyIXbVdAfWlFjoTfbVxoi2rICh6zlz/CyCz+ZBGeLkQNIEiq36LexACNBJd93M+O
igEDylDxPBLaQGBLw+LtgPs79dGgM5nnPRzh2EVFLklQ4soV64A877zb8IaV47wrkYTp7j65wFMW
JSGp7n45kz2hjCNe3lrojPJFIrvO8TbL35EZdmkHYq7Sn3+6llDDzZ5Ggy5tLPAqESMyOEIe2MQ6
42Nh6skoRKBWVOae+EjFrM5bZngFwSLWrvVZ8fIR0rvf+WCPVLkavSvStlrxlZOdNoA1D8MYmV0c
e7c1K/jpyX9sG4LXz2O3xj0cQvYmLYNKr2S5QnyKzQWmBY+Z4P9OXuojc+sX0+vgytLxCIlZkCC8
d0HTF6fvo2+MnZk+fH3oQyd+T9zP96S1IH0RBpw1s74YWjuI1fBaZW2ko7euhpxywpVSLqmPI9Ln
ee9QNqDLkv6FDmaFK8ZK2L/1kHxEB6SIV67Ud1QPsrW61JfEFd07Cm7WzYksFwtBLvpojLKT6/w2
MlFWFWHFJgasb0Bt7C7N/iU5JaZsTdD8X5AfModZw5BInmgIOB+XRxYnxK9IIycv/GF4JrXX0Old
RJ/ZhS0wls5DoCBRxZCieXvtgcakmQXns62NbiEyi/ZXzQiIodd8Xse3IGcg/yjenecLy7JuB6fq
41IBdbh2ntbuzWD/jZzm5FVVbNhvptnG1TPSlmfqp6C311epMtayDpqbclGDoJLm2AmrAVFYuCjd
njnfd28sD3bO9KP4dMne8bdP1q8IGnlNgDjAc2RQ8LUYuLXjsaiouQ8w3+/tYQfEMBLL/SBD9YjB
vaJ3Y67ABAqoJ9EzfdQ3SG2dlRBv9j1igzrOqnkHLi05zzi9dS9RNnYBq08cwhyA9UGnhLMzDPQe
oC6wvYxlAFmaPWuLAHiF2zNuRUXynALjmpg9twO2jGrSuzBpRXaPRRKK8/nz3z2ot03ihw2NvFnb
+btBvf0X7rg/Pf73KkI1LCoE83/VGn8Y1LsWlYCBYkMxKWB+rSLI2SW+XpWdwS/1A4H1tqMTcWsY
KnP3f1BAUB1RIFyOr+xyjr7+6/+ZhkON8vuTdpQ/FRDPynpVdt6QRIcgYWsghNo2TOLVODv3L7uC
W6kFDhqI4bBQd5huGHI+OkhazWqq1OsLKadAvTJ11lhd5TysXuNzhiDzre7bbx7GuOOk44DB2HMn
GkMPGoTKbu+aRzmxV2QVTV/JPgZkjDLh+SMfYRPOoAzzE6MZWfA3YwDPZFpUDb05bDTfJHQCvdT2
vb3fqPzxZPccOnyvhIr57PXtmbAdqP/jEiS0K+6gDK/EyKA73rjdFNsPsmdq6PNKJrJypns29Ten
5BDv24wa28JGxE7Yhl5F0cMoVR+Sj/fmSQKDu4m9lU7D2z25S8LvmNpoO+rxnrQiZCrouxMMdOca
4EAL5fn8OThxmIgIphY2CDMmpN9Dm2xNhQn9b9ZfOaTkYClDnSNc+FsAhhmjCL8CVFtg81EWTLAg
I4Qu0vA1gkyXg4h1vZyZePntYdkX9AOye0oG8YUIG1IcW2J5QnwGUE5GM8gShveFCil5xu6A4x2R
dKciduzKQSgH7W9QEomAFeuihfNGGTLbfSXoFvwRhkTivWT7IB6WZrRHgQy309sAwDwldp+7Ot/j
LViVzhfYi4n7YUfCcrv5LHPE7ETZ1GX1iOwvuXxz6lNHKcGNsQxvk7woaW1b3niMCNw3RsvxuGl/
z6KNSlgF+uyO05HlDu8ON2QJgZzwVLgg/GzC1lvCZfv4jzz9Q0bm4hc+v8P9xzu6e02kxmJkZrJ6
IMjz3jZRW/IlxB8GC7eb7y6g+AisI3tMnoYRbAB+PAMEd0BIecQjPk2auByzwio/cNsQCkERxaUt
PnApE6AmcAmc48fquHqsCDYYv2lykYaIVUqO085AllYGQ+0ToqMHY0Gh1luYKMXSDJxmrH3uuS13
CkyGM4XVRD8le657hk4sbfo59fZlQMmZB1nv5AT7llcghZqyYieeDd3HuQhnEpfH9nbfqw6eMk5j
kWGmofB2UGn0EC7abHdeTAc7GpVRYoyE02fI1pYR23WL3iNplV6aAVc6OFEjfzM7bR7nPNtx4Q5h
8HAZqh8pvv/95E7MKW5J79178UtgJ4YsWD/3iQtUNyhTkheT9BbvJtjvvqV03RuLJhcFdlxtmbPw
mUfwL6aFNgM91FdAX/G5nat2efIO77ZltRlrEdZxb1fT2759X2uYxud3pohJw/XWqwd2SCgvSXJk
fHyzv1OXLURYIEcpRyCxZizWJq8v2/UKSObbx67Z6TtndRrfesbGEInmZ7Mz0ea8RCm9X9xe/IHs
5AwyhCgcriPKyu8KKwEkXOYTWxt3yZYvvYcZrUOQQeDqlqpn0mshqPx6gIj8FmPmlSHUUt+Q2Id2
sxwzRuqdl+dlsdGiJjmtHohugGfGT+hqOhuF1Qs1PKsBcA03ShIIbMfP58pMcDk4o8PMpY5meGX1
38C/sui2Y/Y34tfKxmXVWqcjs5OPQatNsDS0EqZGZ4TVRmggvj96FVOpLT+MGdy8YU3Ih5ztZ0+j
rND6+RSAHTI7Ru8eylhljVXBmYvuLCdHoUpOH+rACcveIYTUHv0slEIMnB1QT12LUA9X9wzmLZ/3
z1JUUzgRDsOjIALXNSZqlXbMGNi4dSXFpQBVWMCxx1j4bSz3fdYI8ENWbq8i4q1FAuPVJ1w0rH0O
I7YMSxtKisBJ3uibsVRY7VYiUdY1CxtyFgeH5DKHF4XNyGAe+YK4CgWMymcmylX8cVVgXj3RMLNV
/qy5/A20P1wl62dSjemqOu+JOXAY252AgyvdB0lFvNLhg+sediW5zMzY8kFFaDsmH5v7CI4nggVR
mRAZ7DLH46IAzHLjdAuQAedROnoMJVjs4qvBMxa8zjuQ8AewS9PjQu8wYPcM+qS7z7zL7H0skVTd
wyU0hptnLHGKwHBrD/Ftqdi05PnTogrEDoOgwrvyCp2psYWwEwsa6BqlW8a7HWd6iI+Lj08jZl35
kc0ga3TUobp+jbUpan6un7QraJAXshduYcN6ep3uHhJYVfa02F6A9theKJQb1px3/vvcN0aAQrqm
V8en2RUd3S3SmMMfukiw32wvpk3vEqEBOXikv5Eu5bQ8yNHEj32bBkGiXe0cteyAqPAy4T6hPp3+
KT6VJN63uJTP+z5n+v5+RcRjv9rXOI/rD2tmD5WP06qVSEq5sHSUJevfF9rH7msJWS/8l9eklq46
OvJbmwLxb8QjFvXbn8UjKER+ffwvNanp6KptWuaPTpjC83dlsca8iwcZtmqhIPlDTWorJlIWzTWo
WM0/ERv0H2YD/1g3TcP+J5Wpajh/RWz45blrDNF+nW2dU8Ooq+xddMvYHsmNBSq27QuYTenISLeg
Fo2lOgLY3cFKRBpRz54KUbdZ5Y532R0W2ae+4mDx08EP6FR2aYp3GOorKIYMj0Vl9w7Fpar1WlN7
BH69izKPQUPWTZMzW9vrDuVmrHVYC0LozoeXBZyHH2yqs2Z4tWiRnEmbbCRiMP+hPXj6SoOfzDE7
QsKXYwbHidvJgW5Dol2Y/IzrjtS2gFRnOkfwhmCsrj41N1sMvvN9x/9hPtssd01S/tYmsc45Btq9
7t222YJb6jvzFU5wEuW1BGWqljhrnb8CLBot2Dv3lKRiSf7YttD+4y+yuhyxqF6v+GuhX+6A/F12
5vQanHboB9g8sdq5dgsUIOTtRPfJO0KCBtQo698TSe3KaLhZHzIrQW82PiSMvQ8DZDPzC+k+AGbn
MHx96NvzR3Hs4U7i+CXYlUEVUCTgltr6/WENzVn1wWB7WMF3WqhmyUKMBGSORhZmJ42yfNAUaR/y
xlNNsMuR9sukHnaa4V+/y6lAEsBvQUtHHg0EQFzF8Wlxxm9W+yUsWQ5jhUGg/1xcwDIh6EYLhLEJ
F3Q5Y48RZqgH0t754zm8UjGwjoTaOG2m5fiRtl/oAeggnj2YuCxx03kzLrfKkB+e8AujrkPiye2q
3awwxS2KyB1pO+vnqkkHXHFcZAL1c0i+EkXNAxgCIiWGFgSlhSOGS6eAStfkHdmshQWodFhLCPyP
dBOkPaiPSSeQfgVF8YGRKmpfRD1Php+noWStCbyhHKfwv29bv0TMzF4UODdUHFyIlGwTFunG8ITn
FjmKgf3j2d0PcD2Z+Ib3saiSj+ND1+0/YcjuYSyyr/aYAU4KYfSSZlmuGQnAJ6JxCeytwzo8FdaG
vIb9mCuUCx6/KDE9MskT7+pxgBYHwDeAAHTVBPSS40beFitz29dJupGeBvApi1CxjPN2GEQXCIKV
cySo8fQ+P5Ucsoca86Z8ZwMmLJiG0QMjTwDNidbYmnHAGmr7siqpPGFeoc2oesQ9r4wVU5gSjvni
CsvqAp6U9EIodQcCnNnVoHM9dF9D7bOeMI0LRZCqTOunROMiKMcHd/UP3nlUoDA7M117xM0PqAUk
8g3lWIpLandjBoY9jSfTCu0MvApdkokPbgaPfwIwJXlvrTWFEj1RQsgGGg3GY6Bjy0P8xgeF4Wnh
JFxJLrFI5tZcnT5bHMIwGwqutJOPdbmSe0O6hrcKqgmJ21qdqlG+EWL3HgHTAyYpoZhTbfNalkik
/POgwGjmuV98agwszujOuhmwFdIs+zVvaj68fla3gHBjtoH3IMfUzNPSjclti6RHfwrD5gW+AGkC
pSyl4XGNuYhWiTBkVusHFO89PW07DPDS7pPvyBVCBn3SBHt0Rbw1gOSMLW8gu0J1Cd+DAV5NJMSm
wHEJmS0nfNQuIhsHaE02DQqJ9r4N4/c2yb5MFKUbIp+Zbbb2nTPLRiYJ4oqUav+l9S730KQ1pRw5
pwMVlipWUCaNL+JV6A7xv97GN1zIzK9pfLbM7LjlyEdC1IEosX/AOipoW6kZTv7nB5o6Ye4/WDXu
Le+GvoldAK0+HJTFY+H0L9OrGryITGTXTOkmr9oXlvzyNIWRjg9XeCKkEKC0YDZZln70wsEyaiI6
RrKskf0yyyCwExcZfUWflDQ35lgSL5h/C/nV0lEe3nyCf7jM7S8EU+MzwQEG47r26Q0d1+5aZGfw
4fDeGOYgzLNLT8TvLGB+BM1M2glaASHHR6B6Do8I747HUQu/4Ev/OtJq5bgI3wesNvlWxVt4wGNY
n7plWHf2SHiwH8YVzKAaRyLbrOBR8OvdfzcInKpdQ6AfV1CFGRI/o4mv0bCgL/DCeblvvcvfNLX/
SidGYFePCQtwm1igBzgdwsyI51za6MJObD6XwB5G6hK5EkMGiS+X5Dm2pkypiS/0ePoBGxBM/xSW
tX/Hrgj1+TjMx6K2A/6/2PdvZMLaCI7qtkfWK9I8+RUKLEUK6NxHtyWAM5LViGHB5AlrvINqDISy
NXQCUtBme1KJrOF1KQkObJgHBBH1BXLRoje8XhUu7/UJEKKNv4V5zVRSZrXwMLtDvlODc1D23FdS
1CSnwNScsV1FAaeQscqm+xw24/cYZhNEEyLB2B6Dd5K5WLZ4rIpi7ZzHx6fHEprs7vfgjB34SYZ5
RwNWBv9bUCUYvGPdmjPgeUWHZoTGyEK0zUjCGd67ZK992+N0UsyzEVVuzX1LSZwGqehJA2Sxfpb0
axgMHtXUUpAatm59Qw9uhzI8wZfo5s4oiyvvoG+vQLzd9sXq5qx9eFVKjxR1I7xpYB+PHwc+BAjB
riFT3Yx0CCZpR5gdvnvq29hn7/D9agyDXC6AHZur56ht4HxqL34yqbJG16kCaWTEomKUbU+h1a06
7wEuxzv3EzLKaXWBxYASZJaSwxfBUZ75h5yD9T5M33NrrlLlp11l/fwSSh0xwuN9L734x+/67TvK
pq7C1kcWZmiriDs9g2JEDcQAe89kvu3QaJFBkOJ8HuCAv5y49mxuT6/vRu/XuEP2U5Upk0MGMTJ1
+evI4NJYslHpPJpBzY7+GJig24mrTQwc3Pj3ewUc630P/R5LfG4pF08zOwXgIkIrFJAya6dmvQhA
Vz4wD+49ODn80gkw+tY424hSuMUHSqFsUVjTG7OYU6+atpbXiUS5SOYn8Y6knYBUWsLbJPNE1MYZ
FApRUsm/mMxF+K4RGd4Wx2G1sxN3QBYNvZaAXYWKCRuTieMj/Mrg3uboe5St3TkxgJHcDjnhXO+b
yV70AXulc/853YS5LtophE9zC9CCnHiiV5T5GWYM9n/PkJMTVaO5rva00xK9nkWQFRA0AzLFrSEM
YD7paPlsOnAhabvgEoQxQx4H2llBfhhtWk6wo4I2QFTygAPyGxVWdFXS3YpahXsTMtuogcN9Dw0/
w+XOd+9gsu//llLDNCp6D42pPa/xwWczDvPYCvml8U0VKPhMmCdqIKz8Z1QlKvgRWvHY9KCG9prv
YxMRaEw7LJHbZBWOSvA9YIowIJvedSmMPyEESZbsHrc5JvIxwdUdifd2kTCWiwNNLKc5qpJ9/9E5
Bzi4e7iJ4tYi5T0SsSODIEj4x4U5cOei9AZwy67nmBBdPLRW9L5PIpNa60pgrpABiCXuI9rxseB0
n/TnKryDeTW4j8zvy1SmJ5yX8j6hEeL440XraK6evKiYUr7NTU8IjKCufEZOvCaci1E2EoikCCoJ
I+L/hU4bphhzBiwOQWxe/KpTJdVACIpMgz66r/55XmIGRKCkhTpeIm1uU2JpKwzVKgkMJD+W/Bph
bCoRXg7zvih0lFGIiOOHHON8SIt+8S837opjV9N1x1Iw0/5Ne63zBf/RXv/x8b+01yp7GtP+bX3z
e2utmjYgQhY+LtsbBVvE76IRqIyaCQ/RsgWiyD/6ZeljKqbiIG6xVFPTjX/SWjvGX3bWvz9tvt0f
OuvnsdiDILhhxkQu+/CLxw9hWek4c0QWjPo53mxxqCs2er/2XRLIIJGMFxK9RJV8a2N8fMIidtvv
qaROysbApnRiY6NSQ6kjYnF6x9VT8VioTAS7QH7js03Fu3j1+JBC4KYpO7ZX6E1oYzuvBKnYmmXO
9rKjOCSFRQS0QKMkjvPGIuHOfv7Q5hF0xseIzg7ZyIpJbGePY4F2dmQiuMZpOaKa42u1zoW+3Vnv
I2cglG1CuBL5apQHyDB+SOEnNtw5qQfWQL6ZKHYBHPqvXgXFjUhQHsjEAEj4jtP9AaaanRLP/PSO
aKKbLZIxesNsKHYKLVES4Y6xg6KFF9U37SD6Z9mkv6m0eV20PySSAhWOUAjXvDp0DBjOAO3wpHhh
BOWxqt4hD5vfVvcAEJ09arb8ZMsGtOCzKEPlhkG1p0MI44wM07mk4oAUQn3WriBY7rDD4ozFWsqv
7dlmZ8ZtFRRCn1+kpgT99JvOvO8cFyjU0xtDzJ47gN/OBJCq4NF/YC+lgO8K2VYLnp+v69gpkZjf
Ozner7ge1HrfdcMUdGXZLeDBWMMDdrEnypB6XDfUywOlGh1QwKAUF/tqrodli/zg8G1GBt3CNCMC
3oFbR+h2P4NFQ1BQFutiW7PH/83dmTU5imXZ+q9c6+fLvQxi0EO/AAI0z5LLXzDJJQcEaEAghl/f
3/Gs6orMysqyfm3LtLTIiHB3CcE5++y91rdkUtbJoCBU5xONwG8CgOe4JEvY721ZsEQQyMs+eZ9T
8Avg7ejskjvn6Xx1iXOOloDUg3yfkxMmmCg6pR7zgkUepMEXZcAESaXd0r6t0VSGy4Y6h0vfzH/8
ph1qo1GdH6S3e2f4FblNMiTcIfXUdWat6ShzfxNKzFntq+Rj4rOaJtxjJSN+/ZPvoCyfWPJgUUrL
66z38TheV9kq/KD1TAnauPniSUhlS5+b/DhiesLh81xGnoEoCRWG/VwUqwq0VjsxGciLnZfTkb09
Nsfwo9k9Q1sHwv3dR+HPnOGopcNsdafwKlEQCC5U43AOXxJb+Vmfsot0HQAReoOAVMW4hnY0Gd9L
HtMEi0w4N2GXgveMOKXARY8HD+BXMNbgMPOra7pHYBofLU7JV/+oAohIikGMQWX9YM+189DjX6QC
Cenh+9ugN7lG4HW+9NugfSNlQLMwK/g5VDOsGPomgYfsAfPID28sA0KMirdmLlISiScNItJaBApc
AL4BelM6pEMOmOy4b3prOKninbSLd92ocWTvICLORcQakCGVa1ZvUsqxHdevnPVH+UIfvegqMb3+
rrDwzLY3ThGqbYEro2f+UX89v27BgkaSu0cyDQGeT0+1m2+65TEFReFYgbLrXh4IFHMACvUgODs+
65vb8oQvBPY+tLE8UHbhEy15uQcZEavKHorIJFijN9nt6MHwxKv+bicGzKhPVCqjkKcaYxGmYDby
2yVe0uKv5kbAri/ehksZj34WnX14YFzlXl4edRXejOPRGGfL183eoh1hIMTYbsbMgO/HxZ2KT2Ok
AKBv54/cVmb6wByIAZ8o0/ZQZ3+qOaxNkB+r8Q1+OTJwvlBawgoX5598KHIFdL9yhfNJxMByzPoh
4Qsbj8hHjX/i7YwZYj7+EVGzIpuAZhsXQvnBzb9hxaUUtdD5hiJbgAhTalQmNfwp9yz1C40M8QDw
E7jOQorGBSbPVJsxhCFUgsqOH48Mn5lHOS23Juf9TgVjlA/qBd1Qp/Yg5oX4UkUWJhPj+6ic7+qA
TDPUigC0q6BLfA3zIDnRpSfmVd0B3fVsDW3b+wYnY9p97GIiGVhsACRE0LIR0Z+klhHGJqQxGW9a
vOFzvj/3oSJGOGMH4LDQEeVjKEsvW1sIZMMP0sJTMXDJq2egLEzUkhUMguzjmQ/lwvkpKf63Yk90
Spi+BUwEeomFBfT//12M4h7L499Kpdkxv/znf8iq0aOD/4fq6Y9f/7fqyej/vz4CWYVKCYmtCavk
1+GEDCgaPc1PkfRDmv5HBUWBpBgWnOkfXMrvZLcm1lZVRtqj/tRk/5MKCpo0g5d/0s3osKv5B6A2
xtnfl1CmYuZZVt+vgRUuXmRS0APaaJNSco2HVz1W7HUPxbaOuG0Mw3ucE7rinMtb7mm3Yz5prF67
ynQzlHzsIAyWW/tFQiHpNseY46Tu3aEwJXRboAeES4VupUYFQN94Vu1KcD25c0ff+4Eq4YGjDftU
uCUBETGG8MvSQWZNJqRiUe36X712EMcDZuv9NV0/fn4GlZXO1KRTBH/IlMfmhNKBLDyanwwUtMa7
Irwzi2XL0O8b4buomPB6uByMzaGIo0yQk7bTfg9VhNs8BxwlirmyeZqiiMCyNr9Ky3sePNHUYHib
GbSy4gGy2w7ZcTeF5PniMWd6+knpIzNTjtw3Ca/mKkeGikCl+UBqdDOHcSKgoE3qKQ8YK0/h1JHt
DocBgQY4Fe8OwgLWjd6gP6ahVxyk3KHFmLE6nF7TZJkw3db3GgPj12een4pq1j0xsTshgFg+rvvV
fSleTPzI4Y2rYiwvSPtaYpHaktCwfi1V7B1ZEJ87WGx9xNLlMBq/52EtmocFpRxAS3oDMJVoFXKo
NSEe8v4xOMSDet8GhZ+idkptaYjrkPQM6H2Rx4lwQA5I7r47pz+CKBr5lUrFBvgb24Jbf5Di4ZEh
PU4vQGYK7qGDkDtJbo9mNSMqil+W4W8dZqsCutkYMj6JLjG1FFZKsqnq6X3UGwBoQwYeLyTSccNp
RUUlaLlkNk5F2giu332FNHgKOeQQny0/40KLqpFCemCeE/aLeliD8alHQp3EgZr5OS+chB/LNnZv
sl3V73CZzKKn0+d2QDPCTQY3AiVqeRt2QrlyvQZpbd+YBWBErMiaCz2IkStk2Pv4oz7SiLYY1K+w
OQ+fRIiBt1oq++cFbSomQ6EG8WQo6i2aTvYVwrCNYXjGS6Xiu0HRtEZVtcVBfEOkHLwI6JUHOo1V
gLVjzaWp/4O/LRjeJSt1FH4yCsoHrVCElZ5uPxD5Po9oFoAFj1RmGOBW2YkW8fZ5Clcv9NWXNHXY
qR/LdS/oIxgnVhyJ+cbE5q1DZhTj+fcsI5ZofUXXetAXIpmTubeft3OUaD5Gvfch37/26bz02eK8
ePbgUo2s4EVWIAd9L5taK3UFKWYGpjwRyaYWMMesBz4mmlk4lPAqs5PfkWOgOk/Gr3SqaIuUpgMh
SI14E6Tk9vhsiLxEFAw2ljg8tNXUe0AVk5f3IsSz2T5iGpSMS6ijE0dJjoUVvNOJ1s0ktDzapoLO
CgTTOOENeLWBSuuIKOXHIFXgmG8UeVwr0OgtTwIKRqGd+pHkakQqH0gLwZ1jggo1nSjzGnUTIYnq
y8bwDlI2Q15iJ9bKeAXxzcdbpSKH7XE08sPXuo98p9WGvQRR+ZWUbFcl467m1AiMYirxO9jmeFjA
ch+AJMdFwHGFDNlb4xTt6JV4JjMQBGgn6VA8OewMq0dgIV7BWsfhM3ZhF2Ld0XG+bh5jZiLIX+kK
b6sTHzFzMrxsbwxQhEQBSEY0ByU75ySmDqLaM8pxTCmTcjIBvmZrlC6zdnOf3yU0JI7C+sjyvc+a
aa4NqjWd0KgYpegAvfJIlce7Lo/1RoG59lhauMXvC8S9r9jPSo8I++5YDXEH4fIq4eqiyqaDRy4l
Uht63Iy0MUy9hsk5X9wpxe4Dgr+X6UyaNx4gLbfhdbwt94ECexKdQxsClDEX/t1oIepIPO+WbYWO
ylJwSr6tzxZ1St/uUbVBMcBgxjRK4pfxIcyCvGQJoLeFzYDELzaJWbXUG0RofHIPlv7aa7kh87Jx
tBz+3iVDPEbfiYD1O4kvtkZVj8trEaHCH8jYL29sLT7bkmwt0jaQok+DeDDxBQyvifFIyNjLjgww
VKpJlRJPY5sj9aVc1zfGLMasdz13CbUc022Og2Y6TwGelJ8hkKDZgzn8Gh3Zu0AzZmFD1FDIGHNt
3AIDp5CTXB2mX0GpW3t9ZUU79pU6OdjKZphJm4xvK5nMySrS7NMHOe4cQjgM64Wf3E9a831vhvD3
w2SSItdkQ8p7T5YyOaVFjlNynSKlyk3sokCEHsA1HY0SVPazZKhnfkMQlTqMT/LiSk8uso1Js6q/
rDVk2D5WD0YmYwmWJ/mbiCthx4xFP5VDFX1dAgo72IgllXTrGoGgSPTmvG6Emrnfo+to0ArtKJGB
TzgNM82QSrtyOUjAQpAgqd7XFubsaEOAzlQVXo8+3dpwLU37ZOvgteRbf/WnCL2YIAFPpNxGbOTX
nuID8hVJYPyTRnZvCNqMzAXSrm0CWvoD0A6Ae8/FgP8T55yG5i+5M3gxfH8iDnAiGWy/ENxSwgKA
o4lfQQ3/kWtevhhA2zjmL7mzonfPqi2CpSr3ONovLhv2dYyfke1/+fy5R8QOJyYYjCdhMxEWlwub
nr3Yo3WS7dnN5qXKZFQ9IAPJNLUjkpxe7mW1iuz9gfPEZDHcDFe+CFQXxwtaqdvjbLBYXb6AU2xO
GJWfDjpVxd6sxNB9N+annU6RvfoSr1yoYt829kd+/R4LCyWq/VK8mZ/RmwXhmBONvcKKCIU1GlyE
wExk4PGY2Ws6VVAuvkeW/fWV+Iu9mNuJ0dfkJzSNow7finHZAKYD2exvm98H22bYXz0ykbglGIsL
Uel88yVx+otxEt34GSwyXD9xHBMHXRH5Rk9cZBVxIDe4lFwDXtxGaGtPJCqJmVt/8MCIC8zzO6I0
EwXHVnTrxZkydKk2+avMLsVVf/NSyGcVpzQuNYJh5MF9fmAFxZ3oiZ/PGUeGwwQQd1Fj0w6CtSyR
7hfWqydPg6iqaEnTrkDVhvqxNDkYN6ypBUyMLOAkDjT5NkgW2qg3fAdkxK6ZnTYBROiNhaas9ZKz
8pzR046wK8e+/uK5RT0TI/MMJwqtonzxZpj04ocg78zmET03A0MET/IgkScv7KXGMasqOEgZEWcQ
i0pHY9rSHyBnI5vh6b0QsjSDyJr2btMXUFxImv1BaPhRX4Mk6jZTvdb825OZnvYh35YQlMDFGcSN
Qmx9EZqSXh75DJkj2Lka9LXZORE6FFxbg+SGGLErOGYGjL0w797nCXnNDKvwJJtsUozAmutUq0pQ
v9SnT88CRqUvNR11cOskCG9hpu2ZbkVEBjJ5RJEIWx6ha4zkWkX7yS7y1eEoqydPeRI/veQRKM3m
rs+L+NKHMU8LAr2Kgua7C9rKUUYGJWnjsjixwV5vA/PlZQyY1FGdTuryQ7nx6RvjXD+b3891//w+
pJzqYciyhD7xsuJlD+K7IxO9SywjoQqbkCYTQnA2aRLTsuDB0/FBhZQc893rG9n3pgJJr+4bwrqe
8/eF4Vi6zkZKNES6sE72jM9Pty0KSjzCkzeIbWlSL8EZ7BpQdinyaBGmRuwDqpTnSYQ3Fp5F11VY
opQhPldYPukoGSczXFv+c8wkHmgHllpgFkifT6gKnefQCjgEMOR5TPpf+HKmbAD+w6/WxfQ1FmP2
OwKr26Q3zYGuJXOu+P0nwO5bcCkEk68eFZNqB0SHk0w0v05fAUyHIXP6NeptGtT3U7ewtnSY5Zkx
aO3sUyRFafNs0l93H+YHTXJHpW1QioA4UCLEOtNcQO1Du6dH4wBi0W9Tw22P4T5a2W1vRT/6i2SS
lcb09EMg30FX4JB8keWjzt7oEt48FFKCKTom54GCGDzdCuYxlmIROgKB0C93MvmKT3YOdvz+Mqdx
lxyyGQc1bSECsbSDsbJmKOACJuBgTqQhu/DwrJ7g/EKMvA7oyNuxvjZC9wGP5eG9L0VjK/ffmhb/
Eu9oiYHBH1wkv57khSrwV6leWFZm0d0ggSrz+ywNijVysEWLZObZOZnqPngDOrUpU9lV+y2U981Y
NhG9FwRMdGNL8q141rf2L4DlNzeCC/SJZCCQFtbsBphilggBLJgQlKfcFR7RPBH75X1LSDYRB3TU
VnehqFZW7NQ9lE2di5esUOw7o9LbUNOGOTtSSfWkUvmif95h8bIKH869eZ3J91EcBTEgFnrOh0YA
FRzUNkMyRN794rfh2L+8UiaNi7+8Un/oG9RqGer9jisVS9yJFFnRd4nci/BZTJykA7LprqvnNoLw
PH9N8cipF+Rvj8o2sQvI+3aqv5xYn5r98SsZG+feHFNa+PGch7P6yvPrRJxgANcnc+U6eJ6I3WRa
GU1EmYtdIvJjBGf482fqR8u0V3N8TRcw/XaOYXB5Nd34GG36Pjhpug0xYx7yeQJKZb63QgnNwGLZ
/r3l9S+viaL/CSvsd7ePuGhfx1Vyi17/+R/K/211U67ihGaKvk44+CDlpIG7jJGoA5ogWxFuCA4V
a2HOuD1gfASAN9YxkH5cBnvSBDx1WxzKofkR9Z3s3B7T8bMZwhWbSrPHy0HaJCKPKLJ6tD8oO503
xpd0wLm5Qh9tPn3j6vdnbFyoYlbSLONhTnY1szHog8bI5MYyhXuyIE+QY36AlmLABaUbXFf+e6eD
dCXtfVMJtlJE9DujWnZijqVYWrxk0zmxxKBdjNxvwYuTNC1bhc01Iv/Euy0TyVHZiynB7o5+gZZQ
LOvJdQaLhbB1VsWg3iWcbWNPW4VQWnhUvGrzREcDIQbnClN1xJaKY94cXXd6siNpLi6plBESUzfS
ueKd1j9H9RfW701Isog+vVubZ2/evIf9s7aRZ7809Ra/PfP/51ZxFEluJZ+Ogdf+L29wJqa/fpax
1eStHj+vgfxdf8vEsbIE+lCqGObN0yOnOvOjmdCiWPABeAi/h220CoPIL8fye9qJkA1zJcgUB312
JTEkIw9Eh/o17msTA3Omk4xSDKvvEeJy870lr5SxQ6jaMZLHLVoQtGT13sAInivOEwBj6qA4uReQ
xbShuvrr96rST/yT94pTkOw6psfqHwDILz2zavMF4062IMCnzoawE84+CNVAXBKSIYpDZjWc9Tj4
yB/NN2EqiLxwMvy7dUVT/qQhyTP0j9cijH6/PEPPZyf32ysGC01boUtKpYm+Vkd0eyJSvcID/SSR
L3ubS/v3uiLM80gg0fOiMwpgARndXptMcyMk96nI26LHlaHKwqXUHxTaIE+CFKfu8/iCzaNxvz0p
IiXKyWgYMavRli84ntZGPZNAN9jXHnX2JhqjDsMgjqV7aA0f+5ckjMfqQTdt1GwJj+LGcFHAMAXh
qDErVsBDmLUgy2MERFWMcYG8VgUOlyiwpa1JfwI5FEybbBbaW+YbzpaKdoQIkSPVqs85rRTQLr7a
3pi2guRyItP2Z+6JwZA2oY+R64nQyUeL1xs9iKm3pjmzv8IrOX3ik3H5ksV72BqIfk3GBrTFbh8a
Vj9pAloM5AGnR5gId08fmsOExiHP2MNWDgZgq5PIlkX8RnGv25lIsBJGPSQ3gOFRf/DFbGrJPOsR
bHTQ6+8bDkOsWwaQvsjWaF4wDeQo+d5lr3G8r8Cx1fRoZnr60d6n6AQlzcfApOKB86z5VSUBVsuF
HYPshQJp4o7xnjGOO+c6K2Y1tSlkXFolAa2sGA/JReI51zYNhwsTOhuhDIF+olH9WNczwaTt5tqQ
NsnVa/dE3vVcObgvlNzV8EWNHuP+ytqgfeptzJXJ1aTPQCGY34Su5KaTHdv4JcX8y01CX4Zc/xg3
1NXIQonPvRhgFDgf9FYZ3DK8nRIA/0HxmoemV1xdnbbk3a0pPWfJGgdoQC0Hme/BcDB3MebQi0QS
do3EAkeAPUqsaM5b4jcq3OpuTT+u/lbH+IOqe/DXz7b5J8ZYUJgAq2Wh10Ae8vvnqWuejzxSaLqZ
HvJag6oJKs05RQ8Y+yrdv3H/K6q3+VEUr80pw6SP0w2U6/Lh3blEnfAYVk/H/Mo29RFR/Tibw0yk
cR76AjUBOXH6AB1Hp8kJyYNuAHgEIXUxHW9mwGmQxy6T1cPrfM0JiaAud57FoFimB6kbmMdbajeI
IbPl9TOCzUFlTdBXNmiH7+P9bIyjrxemnDiX7PPPZflfPJ5iEGTpuiYryr+lwvAX/nk89buv/2U8
pRqElhoqRFftB/3yD4EPjNeeJvd+48WYrNO/jKeweSPh6enmb5Gmvwp80AmplgHPlaxTRf2fjKdU
scf+oRzvieEU4alkshKe+vt791krZaHn1FPobNzqWEySWW4h/Bfe02pZzk9MWkBX0ArhiO7Klv+Y
5UyXOfYMlMvjs9wypxr8m+fpT44IPcPAUcQ1Ywz3T3tlXVZ6aPQTeDJAL/3OYzkp91Fj50CtRxS6
Cq8FhN/SRKOPHw3jZMi0nurpKkIhoWIUqlPOAaxQQngavO9qms3vF2toLPRZa0y6Jb5ZFv7rqCPi
86tdFONuFU3Zb4TbriNsnLiKRGicnReGErwS2NYW5BhtI2XVAV41FqZOiDrp9FRKoFixJaPRxq7Y
Lf76WvT+vN797ztL/cNe3ek3TY0l6gYaU6X70Q74PFoBf+VVuPUsCaKgwP+6atxkBtcWWqBELiBT
afxKyVEVmm6kP1OzWL1Z+N7kaRd+3Xy/1NON/dqvf2bWf/2atX9RX/z9afq5536pL7JMksu0z2um
iT55zYBy4k3AZEFjalgtBfdGBFtCH8OdCNMbg6RwUtZ0LoXDMp0/tvQ1ZHN0+0RT4LR/W5j+5SHC
+vO687+vqSY0b7+8vvJ5e+tPjfUa9ViIN4u7nSbfC0mrMMPf3KFA8kDKd7Gf29L6Frv95/LByLZd
YyEyQeyidKAaZcKmIcShdscuubiDfIX4a/i6HlgMfWD9aSPNL74lUo4YazrJkBMU44P5Ez0WgEG6
5l8cyTqkasyvfo6bGlwjRP24YWjaEFPDvpmh+ukG2i7R3HCsbOlJc02y+yTXh6U6rvecfFcNorKe
e9Odv/4gjT87gaq6QrVqkgD9W1DyLxeq7XVp18Y8iNA6OYKrP2Ad4fche9aJP8RtKDJ87lw1nhk3
HosUQNFYpJYQQ4BuLBKr0pHGf5MlJmkPEwCt6tz5YqQqKh5tLKpDIWcRRxwOOQML0X3h3Oc1nJd6
QwCzJ3oWXHb3r99c/8+erF/fnPjzX95c92jUIu1ZSaCstdJRFFBwdo11CDGgvGTI2a5ymCpbFH3O
DQIK0AbLYUhdQIK9MZ2iJpspm3aLZauh8W44nDAfSBWpVs/toT3Xi/tHIpqX0x6zs/wxh5762OVk
YEbDkFEkLVzd0Qb6tp3ILjMgur9Mf0aiQczeL/b/cAiO60dCzZ31EVFejunV0cZKvHRNgaNdxyYS
kz6qHJHcAyvQj9wrvaLHv+lEaKDR/nmb0FU0pexggiAui+PNLxerrUMr6ydyQgycFFQjBJEodR4O
ukOiMLJJdCyZql6H1feNs5Z5emHGJjKP2lZekiMhAlETVyWMQHboFWA4SiAckNECQQG5gtsfa2AJ
mj3nav8n9xErYTSi1w3OOmJt5VAsB1loQ8SlhRrN+BmYJMSQIx4B3cMCNQa6CjWKZhdJCegf3nMs
XgCyrAURLTzNV9gR6fhOc/TcMMTG2UNfFS6hWx8bhsBC2rpjoJ0QkAVi0pFG+eGBY1qQcrC+Q9L0
1dTp6TQ8P0vabpSfo/A7BYGpDOND30ufY1nfxLLXPJm3u9XsTTJxtWrbY5J8KO+PNvmAPhmq00f9
URLbusHd3AzNoPos5h1ZccS58YiFLCkDcrghQk1e+D+1ubQGH0oUrYxA864OK2T/iL01anMbyQRg
q5US0vZp4sk7n3BPWvyEQ7V8Pift53vOLqhlczna44esPhEgXD/CXZTjrcae+Z7ftIXaH7Q/ugQm
cRzkHkwcJ9miGGYLlBjXl3sHarLo9z8L84JYxpZeGwO6ELtu7ZfKrB8PstxrgZYxjMFHjwpOoxMa
Jf6rlH4UnzQsyPXjDQJuzCc3nq04UPsTvRq/q8GNIBnjwIadMh+WsZs4zRseBUshDW77+pUvjYuh
flbPcYSth0MSbW0MrZdbeijlSUWZbaeEKjc274xUPSyafLblWa8/1C3dWuYnSNGYUTxwvri0xR78
cR4kb7cImUQ72dOtEeCiUgA+B04tt+MvwdTClPYem6ThYObtA2fwXst4oX3R4j6KeiJn5uy09VAr
fPQsOZsYQ6zGgaBRIFtm2U6F/fTBRYwn0TxbmkeF17C64UBjIZmYOIDQFE7uoxcmWYY5khs1gxY9
BeTPQBM0jIp4RMMBkHXdKyP8T1gdKkIxFVu+sNgwYZFhjNy49A5bD7+Tj7J5OHmPNHSh70EPoxX+
s+GT+3oS7oQEBYoIaqG+c3sQsILH7vFTPpmCnuFGBLUgxOVYuS3PEsiZxHkd30Mh30UPmDDP97nl
eKJ6caD0lw0pvxBCML/yOTFqJ0oo+ixaVkNOtRaUa4d7oQJpz6FbXVmM2KU9d9gTCWjHaU3e1fki
NTat+ml6ljTjG0kn6jXydwhFetjG5Sq7RLShBy5GzdrAiXmbGog+4mGajLjHaNetniNLx4826wEc
eW357sWiw0bWdyXYHjcIqdI+Isbc9PF3afuoPSTEqEgHC+cb+gA2scaBf9ImowREEHv1Bbg2/i1j
qCbBJeEgVHIgatBHPdyQPsOl3DYXjEbsxd20Y3fWUBYNG2l2U4L6Lcb6vro39tkSn8W5FtMbi7QB
fMlP+97tynDSNotCHV5HN0B62DQZWLC5cFYdX2f1hCkPQweA9tN0fvvsXmgJbiPAb9vHCu/IUdq+
6G7dTvic5fvkxjG+TPG8UpoyHKztovI002tWnPaNijbjulePieBrNfDC9Md9Wkiv3KteG06GeOgS
pg0m2SN2rjrX9KxSbxkeY8HzDg4+9Fj87UC+VlEgbMUCISRgPDhnfP1QIVTijY5J4lH5sDq7mIVf
SHmv9IcRk3Ri8IxgQQyO74wcDUGh4WUKhayJYYb+QJa7+SsIv145t82Cvo0KoSKZ4CKCC0wa614h
jNuRnvv+rBxjeZTYfYcSjSjySPxkBK2lQMKwjdEHlQ8aOGgj1mQKeRXxMqCvG09GJEERyWH4+1Zi
26ew87s1RoRxIxDLNKVJglQ7N52zXXwmXh2oFu3YfC9RhX5ooPazCaAAnL7m3GJ30j2eNfNEMTYO
z3rsXWU8mJ5qTPqyE+JLR5FBihAjns9srQV9Vj7Z1XloeNyJnqf1RY9HIAMqxPzFR/qNDTtldEO4
O+kS7eD5bU1J4fIf83g+5Jphgr5A3ese+5YFlHY6IAFSXk8pbuwyYAO0FJ+mVL3rXTSubJQwi0Rl
BxydXgfl1+W+TJqB0W50Y86jCSS5mtVH8xWUQ2oc2b2x4jIYeAWoMd5Dky0X6A1WMDeZ0EnAyCt9
5miRlz0FZcLNGBecNSZ4AOn53ycWrJD3SH3Y8qGkt215eTRihAn6+ImyaUZqUmBMoBnKsoesiza6
so8+n9BTms1zlh7fGOaXzVf6nX6jH7x9GDeXtg4zCJzKFiD+C0BOnAZr/rA3Yut5c2uOeqOqJjiA
X5FqvlG3+agZK0+/J600c4m39oZGT/K1GVzCnh2NyFvb55d0eyODzRx0K1RHME5ajxTGdy26v1e6
LI+3Uz1YBqW93B9eW7dliwjuIBTPuT1+tnjYDb8/vx8t7OEPtHOkgVD2GqOCBGrxeACwolEosF6x
fz9JG2MmlNNEBZ/44Mn+ZSEMYOgPC//ZQymPJRu7ww9vj3eEVSsOnsPrTARm2Qo+daGdYI2jIL4S
bUcwgH0bm1Nrba2h8Mhn3Bdkzh6MA8LRqbbHsz6OxqYH+xo+zQ3ho2v6Hf2vpvV7SNP1zrGsIeKm
KNu+yqFmksWNefCBOtGr3vZrQbYlTtLZFZs9R+tBizivHlUOAywEQzg7GziW9DCXdFRZTu6W3y9O
HFzi2s3BHAM8bRfmVDCndZ985d3j+DhK/m32GmoyvoQKuQe8eXqiGQ7mcb6o3r5RYYpox8ySBJ9G
4XOSXAXZ6f69pA2Pt+yYk0YqExrk9kCH5Wu9Wind5zOdlDI51R7mYvm5jHs3V4qmLB88dp2TU0qn
KAB71jalYsi45QbNdWmdy/euVLb9kpAj8jnFZE++KBs99KPicnsCk3IKNPD3uWw5ZTxQpFFcTMES
UQwajzH/xZCddqDbHDUcqHchUa0v6sN7wjsI3URfi1TtFB0LuHlXO13IggmiERhz0EJNIJLBzFXv
IMQuvcWbIeYiTg5Mf+KNQURfYkCyYlH5gKxObwU2KmBYOv+rXm8AhklnsBtdYReZ99k1wYc0Cycl
wytzgD7GNZ3rDi9ut3qPYqZv+irZcs9jDk+3HDt0WJovh//yg+04EOhYAAMcyVSv4WhGO56++XtH
TNayGZlTsUbnn+LIq8yixJbX6FlPnH9dslfXgCF9ZElBKrJu/AI3ab7REAth1Bw+fcXVONWyjomj
33XeIykgmmAQ8tnISJgtx6/pe82JD1VOjnv1cVSQefQWzymR9/ii7oMcsB40X5LdmTIQIVuMQ+Rp
lKvsj3FQYk5QhwXeU37wRMdjUYyLE3AlsOP2e3QbXBvbOiGH3cS7ehFNiRybVjP9jbjzvr2drvsr
2PxmqUZDaqI1V6a+FLSBqKv2CGzG1B1z+StcY/VADrljYlsj1+0GMaOw7xAywwrNlUMIuTJgZZe0
oHl7JhECICY4Xqyws3iZPUCLAOQTyh7SHkoCpAcYboAXcpIfoaf0WowMAYRWTCzA0aCEYR71TcAs
pf/47pbZd29ea+ecVehxHfJSfgycwlqReiKOJGJtEW0PYaSIOIrc2IBZb0bhlC18nnLXqLaIpZRQ
/PVdKnBMHlcO3yZiUnhlc1lz0pLIthJBGtpPFGuQYg4gwEbH9Hw/4/BhHPD+NsjflslPCQzsMJy6
9bMaH2Pz4xXOLTZAiPeF6eY8htLgNqO+K2g7WXZv3zulJMReMGHLvL61vgA4oSDZCJ0OASuKXgQk
J2ogiowX4xpRINwGwJmW4P+WbP+z29TCl8+vMA8JFcKVLpSgkeKSQYhwhwPmNAyi5S9SXwh94wa2
C+qUNQK8n0gcgHIebB/QDKD2BOFHExE2DAQyXxwK2VDYyZgGiDBLrEQxtz7CCFxEAGEwu4mwIoO0
TDg2cMtkABDISpkroMv3Gq8hN6lDVw4jn0OrsH6ACeBliZz1GhcVfBE+lgd/QkD7XOAjBSWomdyY
4bSoPMjZ/IETpATIXLdQIqQzQxrfQloh2ifq4ETQCN5HHIQ73EDiMyd5Zktfvo+UZSh0Gpj/GUGJ
rI6YthTKrJZztDwSPBXTFRcsmidrYfHFRozwQ8jguNx1gEPFF6EqxAZBk+C2eYBtke0jAysc4zLy
JH5jS1rSYMftTk/3zuuADw9nebfb0WXhTP1NH8qeoUwTwjTkc0fZfWIVvx4iWqo3Bj+fqvxVckZK
acHChSRTc9BjpmIE+Pzo3UTOSPyo0BaWacfE3nWtWIU492+7GFe9Xs2vFB2qtu3gRXas/xgcHWWN
uL+AZnmb6e3ibc3L6Q3D/ttXYeZHxrRV8Ce6MsyGaI16tcLT3KGUGhcxG27p1/NE9mQOAAcJtJ1C
G0paZN/ZmIpN/QoF2oxC3MWgzoMEBxHHksGNJCw94pPFbeDWQ/ZJDHXAZfx0gudvpHzWHB+P1sTO
9uS5OsPYI03kI27ZqBwmZPunjnDe2irXNRdrJ43HzM85o9dE1H7lugccp79u78NHZ+zyaKID7Js0
i546j1CHAy9BOZvIq2fdBWEU+VZEVH07zSt9cO2293NWo2RnkO10R/3mmDzboDEmNSsvI2wqQFRk
HEShIWLu6vto2c7xyvoojzj+6JEsFHPcVRMddrk0r7p9HBwYI3c785seIxW7+Jvv3Xv34vCIUPmL
t7VKN2yplEgtaF9EhKjw2Cf9NxW76qJOTnLHwFD2zf9pIxNxHxphyCEuXalzOEvwIaL61vyycDgf
labTfIZ8fOSrc38n3k/8unBQ+cZKZjBKijQ6iUN+4lk1z0Ll9IIojzgKdA26BECKki2Fq7sx6oF5
gepG/MewHpPMNE94AtpTMr9donV2uRqsNRaqphdrss7jLeheJAd7YASRWwGkmyrkI5Qa78vJ+W/i
9nc4Ah89VKYShHTO/+2+JV2OQm9UQUcvnEwGEAXsnR11qbx9uiUlSWrPFcWg3wUAqpmMMO+m+8/f
yQ7Xc7V77eRvTDn1N9qlnMSfZNxHLrIUkXP9D/kbD464HeCwHNGqyOjoM4d/wXhJ7zHSnvq6fiP6
NWeYcxtQmhQOiU3UVzeteRyZPtffQHyyQ7OpdgRAzbAAla60zghjKzy4TdNmXh7CZiUCjOQR8Fne
q8eSkJHAwW0vltO0WEZ0H9GS6IzIidqh/OBA5obNKLLnaD9b5wRifmrOIl/Y8+BHI0DmxdpvNjLD
iaQDzSGW09EIX7bGTPuepyS4sAqKn5rBE5PGxrYPzOkVdAcFtd+LTPTvGg0NNu9+RCm2ovNBNAmW
QYWuavj5HNSjZq6RTKRvjG08yaKBuoq3xKzw/Qw/3kDkWhSb60L7wDy961Eq0QFhkQXF3w5g+iMu
Uua0ZZGG0seHGFkTyLojCSCavftBsRGNQ8ek3OIch1BXH5SAAqGlIYqHbTpsEbRix52HY3NkEhv7
kEEOucrJ3PdP7cz6fmxUesHq9H2gsUfFs+OZ7eFv8PMfd1KnTh6o1TbGsZznFybdIR2vno3BmAXu
h/7zpi34mdZTlWjnU2EtDc7vT6jztAHq3/5tgpRYedikg5ITm/0cSdCKdrS/KjS7P+e0rvov7s5s
SZHu2NLv0veUxTxcdF8wz1NOZN1gOZBBMBMEBPD0/TlZASSE/pYgrFV29EvHpEMVmz35dl++fHl1
/TZtjnpASlPiwX5WecNxGEHddXPTPbkLao5m09z6i1OxHj/YkA0toC+pt4/2lXlE/VNj6iK0UtE5
gOMXDULDAmJC1qD3MM8NbRLo+f5s5ZAicbWSjnAarRZw/xu7UjSrSiHJpLCGPkohGd2ytBLH03/D
A1ztC9q4YjnQwtFpo0gKt8R/Hlao3V9B6uwXZh9Q6BfSDA67iFrew+gxeh4vSuMgt6JX4qyQoW89
El1EhvvGOniPOhoci8IIDie5BvIuC5TcYGPl+u+z6qxpd4b9nN7ZUU07h9mxFBD5g9YTkNi0XV6h
NyCNd4pRLQBTx4ZDlkPwnJCr3w1JT3CdP0O/7pbdVr8zzbSDYXe7K2YOtQ+o7nIV0DXGj/ercHJC
h2hy2DJGNJsKX2T7asTbLlqTwC7tYN9dIPg/yikEmVSABO97PHStNoOkXV24RWJ20LRoU5jYHchJ
2hD6MwX/WYsiKr8VZbLZ8IXjgp7nYNGyyVaiIRyV6CGbE916F1h4XAsrozZtB8iSdY1NffShNIbE
rTTVQikYtbkCHfra21eaT6M7wDP+Be/6kYd8D1r5uXpDV2yKOk1ZfAEcmAqRMq1hqYhBhJlcljiv
6OzkXKqRoD3heIjDpI7wRry8hs+5K4IqAayEtQnFwy/DF0rZjQ+t56K4RZYGPGTZ3L7BVG1MHxDT
Lk0fNjDN1Gf7bfMEnQ2TD25EQVcRFb2SjugvMyNbSTxN56nc56i0om+U6MRN35Q3iWdDek2hqZun
PMngoKv+E+qGwaxl/faekUXQgEI5gkFvi5lEpJgOe+gmbTLQLDoLCvzzw5K4WLSSKGRgle5oRbwq
bEWbnLooVBxE2Y7VQVMVS+I/0xt8SeJpSS+07LYJC6W6B0xtOmuK6seP+Hj9wn5cVShwhF+RQ0Op
jUgAPg1q+51lzwRFh/EDi2KSm/ecGaX6WePTVgqbar/ldhZkbJS28zl5iWigDjGPIin40ogAM0OL
ZxP1ORpIlRb8rcclIjHgLa2oaFfBJN7mnM/nfcPmFm2xvZNtGYrafgBJB7yFh9SVdoq0tWuva96D
Vl4MqyPEiZxiwGHTHyChLmsAk7S0G5LO2FLrhiML+mV117WoRh1Ug0eh6vcshJhfF83l4/RRPMh5
Sxu3lgeBBLSNO2OmSuhAZLEum4u3IQR49YkWwLSJabvP4i4PCyRjCnNM6boGn7Eyf0FTkCvmkUJx
6z711VCxPtBkX37puFlu1fvatvF+muizjgsKEDH1LFGRtsstPP0qcrzZxdv4EX5Vz6ckZTCmxyuu
VGNI9QWCRR4VJ1Zl9E5dgV+ajBs0uOoTIjnN4bNfUXoiFZYpKaguFqiFe5xXkAdGCogiqTaRK1YR
xLFEDSr2lWqHeWmFBuUSBpeT84o6+d098fGkRTNZ9H2pKFiSpJxX6aiByy5csE6vQeK37SIdvX4i
R1VDx4IqizchH4Gv5ppUdwz8wrr0OM1JSb2gOUGZOkShpx2CEOo8DuS+LNSs7PsA7jed3F6Jsd6e
vkObaZ4K0KKU/PSzry9AG7kP1hMY/+NjQ+nIKwwLYgJUPOhHxaESt5Udok5EHnII+PSOoOyJMhP+
boCzGmZfKAsBeJXoiUA69yHKUqLxDouuMIR7RkksxR7glPxIXH0p+zDb2qtLAZJOVxaKT6gLGecp
tEQ6eTegbhXZ7A60Azr4UN/qNzPZ1pK98Rp6c1NFRbi6ITfqVCQkoWJBJjIsT9t+2+kdNiePPIEU
+tus7rbBCSCUnAI3RJVZV5kiHMOTufy0x+UJPb5W5XHbzIXNUXnZGmG818bXWJSR0LJGCgDxosK2
RHQJgr4E/H0gucRmT9s2MtUTiYYLErIhAkhBXZ4q/RULm+mFelP3pSFppi6Qnf0aQV8jj8qt0mDh
SjwlXyM1VlsCaoJwogVcVvaQmztqmkhKKqQGp3mFYgCUNHjFKW4AuGya7ek7Qv0llErQgt09T7vD
zxAPRqFEQWka3fm7+zl+1z+3CzwijI/5YJDSoJ+S1tQrwwbFy6V5TSWE6QQ9zNwuyO57uJPLN49W
QX41090j+EXAIyKCXhUZxs7iYcZxNKUUtjyhKyK0ZrLpmfeoodb29CmmoIjgUfREJw9zFK/LE9ix
YVsiStNukULj+Oxz8CIJUktiPonHybPLykHrLmVq2KH6sLQu81q3qAcvWUVP6gyKFHdURKBH1HYk
7exLwM2rQS0lvvd3DwKiASpXXe6XtN6cVdbcSrADTmN3TyPE/LoztFHm1xvGy6a0qIrsGij8F8xR
CJIck9b2adsIcuh1ktMIs0OKw3IjevuBHCL2HD4B41VlJygyrsBkwwlnJ+Cft70Hj7mhkMVOZoBF
h2WgFaCpKbx/nJXsphQRufsIBLqP+1etOUJlB+yTM0JL4QqygRwdFUprUVTDMyUV4RQF/3kJ+UGF
hxQUxe/FjuZnC2Du7MYuMPJazc0oMKii15kPyHjwT1RzunjLuaCzbThLSpeyY/LUZtYyC+SVpsUN
3ekyucymQPXKUK3pgOAgOGwTgB5Xwi1Phh098+JGT9aq0h8WtkoL74FSBHmfsA6PNnAJj1lj1vFa
ompIA9vaqh00wxWyRzlM7PYpGIA9RNTBoLP7exi92+T/tsVwi865XJzwad/IfPGdCyc/pZSRZBTl
5+1JteBa2NGIIsF5ZdKkVGhYG9ZGs+qy5Zg0JCz132nTN6VzFA5oG3kW0K781Gv2eyitaqDzq6Ki
UTVAciK/2ObDtwX5rHlhjWCgV5wu80NiVZ4NchHVZdQb98KGgpLprjYxgJTWfrFPq0Cqyekrlqkt
ojJ0bN8sZbzqNKxtx+2JW+8D9RAf8QDPCwptEeCK59xBxnpYBwWPdhHrGqmd6gqSTXnb9DmWH38W
xoQjjJeUaXqvq/HT2in7/SfC7QCib0A1HWnbWSEf9mgM8TWkyQ7Vl93VF8FJezSYOlkda4rUyAxf
Jh/SNGOaZw9A1P3HqBfM8k7QsL3OnhJm/UsPMaownCnXM3I6Lhu6dV4++D3+oKp0/zx9NGjrhI4J
xd4qdnOHfjqQzoMCsWPJr44etqXZrhG1hnDcKTnNbrpwzyYBDX/MfIBXkMlFD3uSg94rNWAVC11b
pJ+VPBReqXklFUadWs6GuwzbFySeIloK0t2O0us/DN9IDLW0h1l5QX9X49VrUMVZR9wJKV0DwAdm
dqX/4Hb0Kl0FkcE7NJUkyvfaVm9X35Zg+w2G4ywqm7Advvnx/2PJoprtGI5jI7BmGRCH/lHLxIRf
dkkWvfj7Z2RRw4BHrFpwUKWbz1HLRGROHNdUYGhC+fzBFLVVV6ULkeuqmorcyQ8pOAdVdFtHoV1R
Rf4kllz5U52xuvjf59UaulQoXDBFzbOfbV+w5sygr+2HW3LkvSjXq4lLvSsA1KC4I47VmBjKy7Y/
RPdHvCAR8vn2gB6+yCBnq2Uh7AjH/mw1//zM85+lmnoSne/8h10QuSJvGLg7+WE7WncQLuSiBlHE
BEFyt6u/W+in7xrbh/7zsutyn4hgvOzYLloDbYCYaAGZ4Zx0roNx1FkPoIasPAI5SqyQsyjDYaJz
oQ+o9UnbWKijWUiMyhutY5+j5qytF3cFmb7NnSenQ9lgYQsMWFg3191Fxf7Y4RG29brNN6k1hB2K
cDEL257CgNIGBp30Z9ANXscCTyQpCSQpWM8cvV9bHmlbUIIChQPZdzVLJ8HWFs01Ci/RuKNFRnsD
TBKxAXSTY6L8qVGdPwnvga54qHcSAZizVhjkTT23mFLZkutnClCogKCGjwFCor3VmwlTAAMBHops
C97Lls6g0JZAg5DbIFyMyjA68gHCa/Qna6tlH3fSKtFDDT23jFoYtvYvAaVST9sauaKqAgCCzhil
TcRc/LedV17Ni2T0m9On8RMxsSMl6BTkDbY1mhBVTAoxoB/RarE9e49InYb5ZZSj9oOGbbMXDSIh
GWE032mhOMqTKrK7e6iGAyloRmnYazj+4UtCUKg2AfXEodBEiss3UqHepPVqe6nTLGJWG0jRtFX5
MAuD7SFFNqu1M4VpTm1SN17zG/LfeR8r5EooBQXenLztEf14038ve1A0aPs+ahJx2EhLmYDa2WXE
i56dRkA3Zd68d7hl6LPuPqX9ntGmcPvgP8MQQCUZAIwcuY00g6jUZ12YkZlnckxoQkg3nIhqRWWY
RyNiia8hQd8T9emAbzTSmUIkzUpINEdSFXUEIvNF7msIYh38xk/ZdHGYVpBpixmkBnLLR6tI4WsO
dRgChbe3fe4NdTiKPAnlZoW+kz3I9ErgoKBftsNdGVJRg25IXqOY5hVRVnwegcMzr2Oi+m3hTTrW
hk8kJ1p9UHO7PvsgtDPzmeJDNVPd1SdNqTb3c8rnrgVcXaIJSoHcXcHuhPxW3ixiFiSMiVckaqE9
OeSLPv/r64mFyZLOpHCnuYRYQPaM8GSG2hZ4C1hzIags33SwgsVDGJHqAcPrV92ijRD75AHAhyrQ
YUsaXOJVFJEdepuhmY6icR5yBb3SwWbLqDWY9GVGysb5pBRvQXrIL4HpzxD6zkHjWG0K2qv35DxO
aqKWZhURd0PqIEDFdVdZ0jgG0m2dQlDAelICJuInBcr5UHUr640NSpV6KWo7da/hgqZKafyoSbYv
u2/OqQgtAszlNjWOujcuoPWDYczOvlDLJee/lzwsnjmJWLMj2rv8SWJFgPj8HuhAVNLQZy37T05+
UXPyHFwPncJpgftfVN+R780R4nGIW9CI+Ieejp0R4dyqMUEYIHwhJS7EW6i1TwggvUh850LO9Xnn
ES1CnO6RfxhBFiYgKQym9z5895gMCefd61ZkHdZgbtwI2Kdtyo36bSLAqlmedygnwlDOaLIp5lJk
E3wsFdaODN8rlUy9DakzER3YZ+mRKf22lCo6TtLua/07rCA+X6ZNwCPkmoNGW9YkxYXKRyvM0/qq
iDQmCU6lX8gP5y3CH7SNV1VJ18wgu3qEaA76uUHT/9SKRnFd2Tb2TxNwvJxDWldiyoohRC0PSs/6
RUN/hHhmG2X3tEcvUHQF8DAajDTCl12ZeqUWRUOlVW2HFkmXXgrUPeCcFyIole8MB0Ui7/A3EOXt
QBFpfC6wjZ4F9Yc+dXoOWiuw/IQu6GpEpNRvhHlq0TH7tH6A40aGH6gUOHRTp28VeUQJlnZVBQpL
ROMEo0FtWZ3s/iMQ7AZiCoEUuloEVdJNxETGRdo5UPyPiJzRGFVmlQkt7pzf7oPIdrGmdCQZtQPI
hXbRLo56EJSk9SeRItXuRklkUSMG65emBb86fJiXXDsLiBe8SMc3p77seZj/ZW7Xszsa8qtdg2S7
1abIjj+EwVrU9qWwPC1RAk0Om+NYMeiftKkiadHRO0O0x6zyvDfvDWkRvEIXxKisXxeY3ppG3lxO
PjzwtlbJDLByB5uL4AkVuBV0sxAVoB062I9UGVJogWHcvGzftwjEL6G26EB8g0e75q6AY/wOug4Q
JnIwgl8c6t7QpFDaLsTx7aGTKRae0ZD6oAKXP2fm4SDxb9D2wrKz6sxeR6+7Z7c3e0TZJkJ6Bo0U
9BmlGCLDTaqw6DRvoTyNhnUkgmmovSoQB/hv8PkhJu97am9IE4fMA6yl8dsWJhkSS0i80ovM6Ogt
C3m/jZqdcGU8CvVKW3jur5l1hUifkJ6ewLQwXvFu/36f0YGAIwgywNPGUCYpMElNMwxu9eaLQAMf
aZcnMCA+/drqWauLpJIaSesGNBgQrbYziDshUI0eeTlobJ+cGnoWDvbKKq6Ia2mqVs80XjKDQRsa
yJfKrfKhcCkfyzr0x0q0yU3Ku4ryGHRAqq0a0R8MimAAfj/SRTcM4OUdV4fKProPVKAAiqoBYMIX
67CjERZapr8hTc6jAoTOYQ+WrY6yEy8c9J4BT/poT7VeDuoaVMslbg1Mf7UG+wtG2Igy3NZ4xukA
Axhlt9tCf/g784QWasdxShYdUbK73oI2ZZsnredg8+vB8tkh9wWDtDGhdn9VWTwvZqXl6GmmPfa5
lOusF1a3NEmZFIGiDTQVeEcIUeelyHmlBGKm1ma8DljEHIgNLaK600e/PepG9XF73J51/dc3/Xn9
uH9T0SKBtLRoTroq1EVc1Z5eXdY5a69OmxIh0Hnv1ULp0vitFIddsEX6rZmA6eTOJrA0huXhohhM
qgq997aSrIMo5LfIRkOCWk1zizcFud28Tvad0vji+sWdF3XAL49OumW7PWoMG3rFLc+AEF+swgRu
fFRblETaWzoCOM0d1g8aYhEQaMuxhI5p0pRYRGpgGtPB0eXBtCmycAXYExle8SQF7jXsdc4iPIbF
N8n5HqBzv62vqiuz5sGL7AVeYUH/SHiBwvnKbotj7oeyaDibh9GLOy0NXdzN7aM1K6N7ZcKrn3hl
t1+mseWubw38B6EeuJVJo99cv6sAR5TAj5rw3R0ENCsGQPcaOmk/574OB1RgTs3SHrhqEIyeJ3Vu
z/KL32VAZoAQ9oXp237IWaOEAO1D8lg6nE88q86WB0XoACgjWyuaOk+4rv7XqgAflHKSYcuF5v/u
dtkdu7sAS4UfihxDSTuYZbhWLMiSN3AAmNJp81RSYA3uBdGKgLy0eEA9ozCdFRBAARxXci0aUOT6
5W0VIXpsGHXYtECgP+KsiPu/epo+bWrhwXYux8j75im9YAWcrvqKuqjR7Td377Mx70RoQJYD+oEX
8w6Q2sC4z6BmkGXD3fpaPVM1FKAvBtBbn/vFfaasm23FRH0mpyK/POuOBjoC+xjLuVmab4rOPL9+
3wbcaC6WilBVFdoDGu1tG54KryI0RQohSCtT/EHee4prt3snH2JAkyd7TkLnN47swm3WcVv31eBr
tEfPt7TVH0zcUWIPBfSOLxImBa4b5bkD4914WfxePVA2XQ3hrFv97IjrXdbyq/b2wOBZg1PsXjAf
GonSyqxkV9RXoQaTmkdcXqsFjSo40j8Hd1SY/HPQ6VxIBHhre26oa2I7eRMDElh0aq+L0UZW0UAq
WyuZ5Po3xVFFq9I3qO62fJoKWh0pPek36OXFAdoX/SZpshnvcchjTwRW3PekA6uCexJKENXir5S0
Q5YTwi5V4lrJ7yI3QvEaDcRpKO2Xp4UReCTFzIV5h4ppDplf2Ga7XYofSjpcOoAuOHOYxOHDsOXQ
zH1L/c7UgOOGk7alwF0eRBhrLxRJE20skGRCwTE/aRpF+hZkpSMAWYDW+AE0LPc1zn9BdOEfNG5e
6ZRD6xxI42jPzSjx8aArfdb07PMESFYwTUqfgb6VPHlQnFHcVF4YxK5EygtyJf+IdzrJvqoFDbLd
Hj4UXj/hhJ4Tmo6kACh3xG2D8oIDZ0Fcll5eYdmmmMBEicIn5JKm60vyKFFpBDO0+i7aVHDFsw3k
QohKbZLw3Q0kWUlkImtaen/HdBHtSbrEqYQ4E+JQ+LmXF7JucObIAOFff84f3wp64UlyQK+WEAyQ
qiB7IJ0sUD0HNxAkleQYwtBNuJ50JxEmmlGHPAoHfd4ev04/nWL0OCm7pOUhICH1LMj2FJ8RRRN0
jV2eXeu7QvV/KlrlWjTvs4CIDBR4gXX+Ca0yTQCkC7Tq8u+foVX0wLYVysEsaTnI5TyVNutgUmBV
1jeO9QOwolTIVk5I1qlzgaY7tukogqs5mqL/R3BVQnnfj999YTmihbtemhmV2kVYHJOqbpOB9PTK
zie1EqKAH46q6xBe9JrWarZaiDSLUqLGqk8rFAqsduP6XBmiek+uZA2H192MChbUXH+M2zeno6ji
tVZ2FOVnK5jnmpd1TEiOLhTY/bir7kYvZ7uQgHJZCXbQZTkdnVbeOk0VL+RD5t6uP3O0uV8euS2q
97IjHNbQf1yujIFr0lTeVrtaMMxlRsDnfoR37n36lEXNJ1HH4NGlmmY6+70xeo6awbn0spq7Le6o
WI32CNfAs9hgJPF79saHPx8iipgp2wr1c7PannBmahBtjNf1iU2aYrhFonMNcXTq+09ze9qp74JM
jmqazOJxGWlP1sgqGNZgtTVyivthozCW8cK8PjLqi37Ycanj2vuv7n5J0266Qy+RIcIZ6Ed6zwzG
j/2NalbDIIIKYFSDZYZLDiMl2hU3lpvfL8Ll90X+l6XALN/VA0NZPvgpoKqts7YX9dXr1c5Yr6Px
sOyP1X6BIt+ZNoMd7u5oj7DzKfDN7DorZ4OW0hLeEnVG8yUpuEBtTXWv5I77L6PRmISppSp1c7P5
XAxxQb2ZFxU8bRLVaaxh1dd7DwXa5YpueR65j1FkhjlrTTzuTqzOyDPz46XaNOYIi23Gfm6KlKmt
TT8223BgjY0lGg/j5t5HlWuJMJg1ezH79nPoB/u64ghxeUhuZ9kPSUl4ZtBYrCBybJzdh5pZqPm5
F7z3A6ORmc8byogmG+htggHaiqhzhkZlznO+nNMgOPMy7YM0Wr159LUJOisT6mIf5pO+b22VTbfv
0TzI2L5tVoQ7Fu3uNlZhDXF4qjXGOgN6ISWoKHv4wa5sWlSCMlef3gVLT2/YGRpOTry2tglb9syu
hfOgOrIR9d/rA3e2b09M5TUYr9DKeFX2T97UKXo6LJ8N+Ub1dT77GM4XZW/SUbTXjEoDddT5w8dg
SUM5ujuAx46sXT7Q1ZLlwkm1mkPtkUrzaG3ShXlf9VToPCuSJ31tsHYUyqaDymb7OqGZD7QCa/xA
9VvGQWCTApcpkSe2wFkrRQjS5nC+K5ijLYwlPL+ASM4Kn1YKue+lUw7NPvyBPVkrZenUnfn6a7Ex
FSglSnHijUqjOZpF4JiRRlO9jVfaU7q2do182Nc603WbNLeqI0cDLUpffO6Gq9wmahl+O7S7o6mF
BSLTslw/qmuF0kKqfPeIDShmwdHbSvioafjYKnqxAa6g99tFFWmzqIXRsOqsSXepXqm/M/JGNCvb
ooyTWZWt3bq81skXroO8v9drxsIK8yvfrGxdWHYG99MMteeNsSi6mSVIpfmpTsb5DcS/ABbWAoqV
BoHSXr0MR2bVnFIq5TT21AMqGXq/aQhUBuiuOWYGYudiYKu7/Ggx2Gkk89kP6k1Wo85w/zi2XsLF
y3pOrw0Db2PY3QPRzaA/a1F2OWvp0AcU90kjL0VXlsUKNmTJNunpAAc9VJDU9OGzjIrOal22nPp0
XjL1dWkPA3Jdz7jFOR1LgdeDUgBkqhVmOp0QgpKh2oXMtLnLvATboKhFBfrY5Jd0bUGQB1fNzW+H
ZYNChVGN6lCVOqD9hLYuY6eomPnIoLHq6HG8KU2gifluT1/SD5LibPp/Wf4gtJ8srWfvljl9sURy
Z0FdAhTOcEZfzp2S4/p/+rM5GMfE4uyOJ5DhFqstXej32/wOQ0LqEnWk/qahZ8pby6LaycsudJLF
xQUJ04k22eX2FrUSlLAawSZv7Xe1zRxcVX0IvHlzZ/jNdYYCT6Vf8mdwFmc2HE9aybkhNZZEpArO
ngEjBDEdjdZn5uhNWQKdrDO/Z7OoaHNn510kKnWcBgQvyytnV81Q8jBaQ4dze9MZGhjDdXa4g0sI
x3W8UGqev3oKdjTv3KEyHBJpjHXnU0PteQoPNpyqaKW3JsjcaqvZb2Vi1I0ogOFEbtvIVDJu8Dp2
bINmg5u25Xu1iT2s+WFmU56MPaPi9ycv64mLzOV8GrYss+9z7WaluZKBbKEb7enUbYVDZUWt9hoo
1vDJvLtTqt018tiHR/a/69X9GV16HFBe54c7SSLtuoPVehIe02/y6UEl7RHF5lv+UJzHS/6iP/7c
425Bc4XFfAUTPDf/HFz4eQ4ZQtxEx9YMG7UaHsoffuLh9x1+/L/8uskbv339ySCG9ssw0URC6czQ
UAww8Fcm85n35+OMrf7S6YUgLRhQnTmI2MhoZ4v1r5bjn2f6va7//Gd+/Py3z6kPi2YVBv5HeL4g
mmIaJBr/nSW4+I4fq6Da4q5ZpoqwkGHhg16sAt0iFIXm2Jb7p0P2f2UV/uFMGPx22zZp36075mXs
8J+eCdOSdeCQqZakqq9Xg3VwkRpRLMtQSFf/d87EP6wGe6jjI7oWW2rfuxpIONmO4xpcESIVHM+L
s2Eg8uTiITr8OVU+/8vOBnwDx3ZcOdk68jD/3mU5X9wfN4XIVNENg+9C8orY73I10KBhpRAtFCLD
t3H6/28uzn/9jyAZagbsC9NQUeyi3/19xlP9xakwoW0gucOF0LgIP46G8svSbY22NhajGdynv+1o
WHQmhHDicnBNCCj/ph09X9wfR8MQ6RnFwQRJ+PZjKfRfmphXLokqemEmCkZ/2y0h9EM3h7eQ59W5
92CA4nA0XOfbKFxaUOWXyxqhQaiK+fz7Lok8dYIV8eIbyt0WA9U6DVvAAZCjcWk/tV+Wgn0y7O+P
5eT8ZSfDtrnFtnTpZDGs+06G9kvFjzJdDKQNJmdxD37cE/wxh5XXbA7h33lPwAPpPqrxDDgKC3Pn
a4LtNA3HsKDGfXsSF6vBStA+lXcVtc4DcPmXnQ1201YcnhI6uVriKfH7vlGto4v/H/jinAjFcJns
wUheng31l6LigbIc30fjL/S7eENUF41KDVTYvPc5QVQSE8nD6SgKzXUvborKTTJ4f1XFwFzRiuiv
sxuqCQ+T6JzDYSI5e+/ZsA1d5bnmK43r91X9hTfDe6JpuvpXuhoOoQTPALdYwx26+2yQr0CnFaPg
Wjjf12dDoX0hXQah6P6HZ+Pf8FWPcEBu6E8+D0CAP1gl4QX/6g/ENuL68z9Bb+Xzf/+v78j2xx8V
ZOB79G+nVv73/zm5Y4e4/OyTOE4/DPPn7/6Z3/XIPwaKJxX/P8v+IHgLPoYU7Ars8edXNr+7QHLo
LpnTluFqOpq4lgPx2jGwi6ef9RPaONrL/8cQFi/N93fI2vBmYAd5O1yLY8+lENN77xAKx+hyiAv3
+N4hxNe7HAIiuYl/xHkG6ow/vsaA/t2F0i7zgiyUYQgqwBUkDjlO8vYh5NW/msVBdpIo02bv449v
H0LDnF8OgTmFy4/KMs7YcR1vH+IqgSovK1EaqAaBAM9Y/AtuH0Lcu8tZ2AbBIm6DpZBajT++fQg9
aQjb5TUgJBUv7f4hDByNy1k4hPl4gmwEMED88e2zMK4MCP4U7xwWHuBNT2O7raQhCMBsuRROKidK
kLDLhXJBah0LFwCfLY0TlXC78cRBJfl6DZg2/gW374VEaBezoCqFUNZgnTi7KWy3eTkETj67jZUC
heA5T2GhBAP9MQuGIDNvmwaUBtzFFGZhXO4Fro1iqhwmjdBfS2OhTnfrz6vHECoq9IaDey2kjXiS
t2+3oFYXC0WkSwdkqpdM2zm9WLcPIcLdV0M4QO5cb+C4NBbKPL45p4XC+um2QmDJqb1/ofSr8jAb
yE+4Hi6BimRI4knevlCSfvm5UOBEUA+AFnlZDQHovj++eQjoP/F3xAvFEOAa4HJ4avz3+OPbh5B8
zNUsBMzANZAY5fgL7hji8tVjL0hYYKPoWg7r5vgLbh9CvzpRLrGGZgCWGjQRScGAAIZeL5QFzGHa
QPbAK8dfcPssrh5WYmnyhuQCcBBUMMj4F9w+xOng/zlRDHEBH957aK8cThmC9BOn1uF5Pf2C22dx
5Q0yhGEL2Ujh5uFA379Q9uWhlSHkRXUw6rIn9w9xZUBkCHwPcrwqIFUKD6t+5UcxBEbcJBizVDiG
aczi8mGVIXQSnCQ5HWnDksJCHffzdGhNMHuL5JUrad67hyCki7/jNASOoOLCwUxpCKnt/WFpWSga
skjmlj0hNo4/vvleKElDUO8MxmdqnN4U3m7e6PhnnhYK3MDWCDKwVsIlv9uAJA0BdAsjFr8TN+Hu
IQDt4+84zYJtxpvlbuA/3/8kkUZJGAJAmLwElioNG0WXo6shVIXkoCK5G41GRvHHN58oeBbxdxwX
iswbSI7CzSMuvv92A4JeD6EK+9kwwB/NFMwgvacShgBvpIufokMDOE7y5oUirXA9BKiacIvJETgp
mEGetoQhwFUJJl3FJhERf3z7LNzreyHOjeQ4Dq7z/ScKblL8M08nSvpuYT6wHhj0+OPbZ3Hl/ON0
0POK5xtPRO733UPop/08zQKfVgJjbp6WApJD3Bv/zLMh0KOgWQwvK/yh+OObFwoRi/g7TkMQT5pE
MOCQwPLxxzcPwQsXf8fZEASruIQkGfB34o9vHkK/grzYbksANRbLdvF17h/CPH7HaRYCg0BQISFO
KHb/EJJLv3AP2GMuhSamlkgs/vjmhYJ8F3/H2SxE/kTMLCn/+08U9+t6CAf+tKQW0kFyFDvBgJCU
lqZ+hGFMI/4FdyxU0ixECUbS6LyrKSzUFfzIoXXVA7WCiDUNt5mAK16J03YDRtF5DKdWx5GKP759
oa6CYpkFMQxhPV7CgaR0pzdI/jz+mWezIAxjDOBHQr7449tnkRAlXfIm7p1Fkh9F+gULjJUlTErh
0GrHU3lcKEnsk8GQvNiBS3jvLJTrqwdjjoQY/k06GTHc13g/T7OAHErcoQGjpvF2g3ckDAFaRMab
C45XG39884nSpZvthTEHdeSlwl2DfZqCq0auJWEIlxAJJyqdFAne69UQsBrAvCC+kIdJwY+C45ow
BNlPuN0qVyOFhxWu2vUQ4pSTNVRtIw2YhdTX9RAO6CPJSQkBUogvoJMkDEFKDwDShPWfgttMgcL1
EJCyiZIw6EDzx2tzx7043q3j7eanQ62zJVeVRroKIsPVLHhQ8Q80nm89jVjPSLgXsHxwc8ixEhqn
gZknbDeRhUSrNi4t9yOe5M17QdIo/o7TXuB4cPmUA0qYwnabx595NoRABxKGAdQeT8PNs9AT4gtx
BCWHC4+eBEM8yZuHUJzrV0+QCVp2KjAQ7BQwEFYk/pmnhbI4rXA3ATnTiPUUO2EILLmUGpASOxCb
73UPTsjcaRZ4yxC/iC5SgeWVpHshTrkDfUnye/cfWtDr673gSmBDMIESksUf33yiDsUFF+6B4RAj
ARZxL9JA1SBkxD/ztBfUxYANUj1mp5ERQ/fgaghiSd12mQqTOaXDb16oMxbGcRZQ/oksSLsBGqUQ
FOO9JsxCqKrYc3YkhVcP6Ol6CN5USafzrLJi8ce3L9Tp4J8WSuQ7ySzg6KQRiBFIxD/zNAS5C9gH
gkmlQeozE95uzPjhqSDhnYYHcqg/vLh6pqHBXSIac3k47t8LvNbrhRJ2FG/SgYVw/xAAdAlDAH+A
eUFo4ZrHH998osAy4+84bTeAF+kkCVjTyHfz7lwPYYHd4YRoYBQnQ3z7LJKuHpVNKkkMEiXYkvgX
3DwEb1v8HaeFYggSF2LL02Dcsd7XQ0jxAaRa8W1TgLzg1SUNQbEE5xaUIoV7cbbYp4WyIfxw8bBT
SgrwI1hswixAumShBNU++kC3b3eCq2YeSru5GNyKFLxBSGMJswDy4v1mHogDxR/fMYukE2Uf9IYM
mFIpIP9U6MU/82y7OUm4UQI3p4AekDdPGIJHT/5FXJnGXigJxtwmGibwdkj1nLCkm/fizFE6LZS4
tJSy4UxRtxVP8uYhsKjxd5wNwVHC9wAxT+dEHU/l+RC8FJgp3EEpCbozvoBVEn/H2RBCoDBs6BN4
z/HHNy/UQU3gp3uAb0NdKMw+6qTw1VIY4vgd8Swkpcc0qLexuHn3zwJUPP6ZpyFwmGEG8y+JZeKP
b14obHb8HachcAzA47EezOf48c1DGNdpXBUDBRQFb0ZqMo+X//YhrkkaMgReFDoaZirEADLb1wtF
rh6CAwfXxCmMP755FiCN8Xec9gLfxsaNIq+eBpuFurirIaSYT6wHwHka3GaSIAlDkNADpwUFOZT/
32lAuGRJQ0AswkJx8dLYC/16LwwmAL4ipeppAHdE1tezkFgVYI3kG7Fx/PEdJ+rK0kKgAMeB/Sh1
KmkMkXC7SY+QpwLeFH2GFGZxxfl3mAXYJmCU5BdSACgI4ePFPl49Qj0KwtkN0Zo4GuLb9+IaoFAN
vpl/awJDpuBHUQZ2PYtDwabQQMhbHU3Y7bO4BosofSX/Ikw4oIUUHtYzjtVpL4hfyLLC60ul6hBW
f8JCMYTkujG4aRzaa7eZgwrfSJhwGumLFE7UNczCEFIGjsfJu3oCeu7Y7gRLKwwy5CBR3UmjcgE1
reu9gBEA1cuCZ54GD4QaqoQhfko33fkkUUeVMAQZMbwczm0axhz9zeshbBR/8KGgsqcC3CUdWgSu
BE+jpg5/Kv4FN58oLHb8HafbfahwA5LngU3h0JJFTRiCjDcIJP8nDfSA4DdpCFJJ4F5gOSmE9sY1
m0Wq3CTLQxKUc3W8mTfvxUHb4yJKwuMnyBNhIm7f/UNQhnm9UAAHqEwA+6fyJOHeJwwB3iXhC5Ws
KTxJXIGrIZCmw8Y6okKVRq09NZJJQ5DVowSDqaQQJeFjJAwBFx+gimRxGrebOOh6CJKGf4T+0ijx
IHeeNIRL5p6MFZjR0b7cfi8SXDVeC3SQ8QykWPZ4Gm4eAuLv9SxE7whkXrzbEzp58xCEvtdD6PCz
ib15uVMxIKfFPhpzfBwoRSCpME5SWChomgmzsOgCqOMRwjs6GuLbF+qa5UVAD9iMUhSADi5V/Avu
GCLhXuCZc6Lg5cgNv3+Ik9N62gtxyslYUX2YRo4VlCD+mWdD/BR9vNOPgih9PYQp1YDI8BAxp3Iv
Eq4e3EfqlSVcTSViTfBpL3WJ7l2oBJiFgFsYwaCoEo3F63jzoUWXL/6O03YjS+uCPBLzpZERw2G6
HoKCAuRlgHCljDL++OZZEJrG33GaxYWW7917kbBQXDgXVRYgkDQCMSK6hFmwTgT1yP6kEIjhkiVc
Pa484g0yDRzb+BfcuhcC18TfcdoLquh4jkjcQ9w9fnzHEAnbDSuR0wrBgdf1+CjePsTpZ57NAg0w
om4e8DQ4OeRSExZKWCCYQvCDFO4FomAJQ4jjDxtOMO3jgbt1oQAIEk6UYNnAbSlFrMAE17MA3qEi
Sf5zUAe883Y7btIsLKQVIKGABt9ff4E2QIKTg3cjVDVouykwi0R+IGGhcDXp7UEOlOA+/vjW7RZl
9Pg7TvfCoRU06QVSGCkg/2TNE4cgVcWjQWuX+9NVVNQfD/75LEgcYsnhcqaw3ehqJiwUFhY+H/SJ
NGwUjNPkIcD8sYYpoGoaNjVxCGqNEecGlzp+fPOJIthKGkLEOqXuKQVXDSQ2caGoUseYS671aCVv
n4WRsN3SklzYLJzcVA7t8Vk7HVpQWqEGyPVO4XbzVdd7QZAEOYr/pFFrz2ocj8zZLNhpmEsiX3k/
qsYQSQvFEJADpEAijYU6oaTnswCX51Unx3A/qY9ZJLx6CCoIzwSViBSkFTCDCfeCMlmJjNGwSaF2
EicmabthgIN0oySawtuNw3k9BOlVPHLynyRh7k+AEllfO5z4yrB+VJXk/dmBu9mAgKVcXT0ZAtFE
EaEgSRJ/fMcQ19sNCw+QCBo7CeP7MRAW6vrqyRCk9Kg7RHP6uFW3zyIBVZMmKwfWTyqMOw7ttQfC
EGwEOjYigHu0krfPIiFdxRBw/nkr6DWSgo1KKH0Sui5lTxTMYqNOXvUds7i2URhxgEcNniiSesfT
cOsQeAdJhxYryFnCfJwViN46BNqnx7t1NOb4aZT7wgoGMDrZl9uHcBOGoEZdKNoke9KYBQhgbCFO
s8CS83SnRJjB+U+aBe1qcBFAeVJQNcGYX/tR9MyBBoIJhA2Sgo2C652wUFgnJA2lmWcarlpCpphZ
COUYa8tUjtfm5hNFc9GEWbjU2gBIcaxOPtDNQ+AfJA1Bbxq2CQAhBVeNNGfiEKJCDh01hSoSeKCJ
s3CgSGFB0iC7shoJeyEMDbEdh8YD8SRv3gtOZ/wdp9vN3MDTyOGmY8xPR+Z8CIAiTCGZmPsrFyBC
Jdgo4khmQEI/jUo3ibYSFgpggkBPdEfuh7yw2knbTQsrUhfwJ1DtiH/BzdsNhSH+jrO9QPQA/UcR
sjlF/rcPcV258N1JQJJ6xEqnd/eOIRL8qItmBfcBd9IgKnGhuBJQ0EFZjlt1+ywSMHNaLnBkcZpp
DJeCNwjRO2kWqLMoqC+lA3mdsmpnJwqKJXCzML1OcNXtC5XALLJEwhe/H5QihUTPOan/5yyIKJHZ
SoFxh6ORZKMotZfUoTghKdzuBM4/C8U+4wmCzZ+26o69OB78s4Uid0grSiK9VIx5QoqEmgidUj1k
leH+HN/d22dxenPOZsGLShk5XmcKmWKIuUnvBS8e1ZkUDSHYEd/M22eRQJihuQrCB+w3wpCndbxj
iOOpPFsokrgiFgBzMA0bda3DeVArgg9Mao9rcXRQ7phFgjHn0eNfBy29FNADFiTez9NCXfRWuvdJ
SijxIDXJTpCfRNTkhOvdvlAJDAouHpRBCfDBa1PYCzvhRMkQCERIn9w07kUCb5C+jghkgrKgm3K/
GUTEOsGYw0tEkAw0O428HsJERwtxOlFQJ+D04Q6mwm1GF/H60JKvRxIEuij84+MvuPVEAUQcrfVp
FiYMExxqwhuWKv4Ftw+RgDaTX8VPk9ahJGHuPrTwehIWSuR1YXhhb1NAcojo/i9rd7dj121DAfiR
Os2PJy6C3BR5gPYNimSQGDBSIHGA5O37rWNvaXsopIDEXGaMzUNRoqjFRXJxLhA73dzmDan7HX/e
X6gJ/k1bcOKe3QYOdbxYlcOOLTNFaKfmnZd2nB0DEW6Juykiw3NALDZtB7PI6JRrV95EgGmVwpg4
2oD8p0HiQsTnkwnP7gubtmoRjAX6rzDJhOSGozej+7FQdLCnUkjH3g2bdvG0550oIbOA3jD39P65
WOC0XKC2UmnkKyJsWKgZKM2FclqetaBDougYZoQqVnZUiiLkDckQrTW4wbkSNy2AgiBIgWcDQOFc
LLQAhMkZJm/Y8L6Qp62hmhoVV5K3HvL0NNX+jpo4ylgozaMgOYn+M7P+MtW+iEUEokoW1RUDkk+f
0cO+iNoxQEMkNUkpJ8YXnS7sQMTwEHOhcK/cSfjZLa14MCWuxf5chFVKi5aOCGQBBSPAajCjkFyo
dh42Z3DbQotM2pXHVR59jvxzFcND3BYKj8znM8TjHKAgoh49SSSDvqATmS81LsWDHTXO1k0LkBr/
lBE6k5C3K0L6YrVpeS6eEH2wI8f690VkzgbuPM+LnkIVN0PdUUJBGYEHHnx+XzjHC1u4Vp0MSdA0
qrp+wa4tUut+fWOa+zH9W/wPLTqPQCA5i4UCZcvx2Lj21dgNu1pI3I2VmFqInhDm0RsQtRtEZObu
x4jyJiKl/NEEIW4c/m0t0GariIBEubk/zR4/i2nTMKOKUAQTXlFoIOcX6xeLaQWAqNSGgXM8lM5t
ITVfFuoZTisYfEwsaIAfYe9lRxHhxvMYS3X3/POuuWlRbMHNCj1A2uGRNVxJ2FavzS0NrWmbLHW6
dDfYQnawilCwJ8Zh8JZJpl7wVQTUzulOye/tQbttCznhKsJbGJ9FYzK369hwByLGNy4HIvsCMhc3
aKLdMXdSjFG0SPkFAXLqjt/4BftazG/ctMCM4j9QtBvuC1FfNbeHmChQOUzqQIeptrUw4WmxUJjs
cByklg4fBeuoIpJoN8tUzWFDWYFcdPVRuF1hs3AhLfXdC/JS0iMPECSdi87DA6z76kBC8UrLZrVV
DdEgZ16eMEkkeeohBmMenyd6iFgcvcwoxtLgpBroDdD91UKprHJ9A5s7gDuTduumTeLwWWZPQ6+O
K6lOCWQLGMsT0AtCOCGSg9M9/Nz0UYLBtAN5BgjPDXcgYrFQig59XAIDY3f4lwMRCweiuAPLXC1u
8qCXqfZFVHqDBWJnJQW6InU0PVsQZohAMZev0pa9I39hmsa1EjdzS6UDcAWeDTEtOleNoxwJw+aT
oNHNa5zMbVs8vV2ZmzXkMDISoQFmuQWtt4VyIoKOeBl3RIOrhdI1IkfbEJ0ON4hTV8xtx6bDHU6f
t/E4/Pu2WIQHRGg9TYzSxvMqEnt2HN9hCyTXTIbRXqGlHTHwrC4UKouLIpFaA1tete3wc1MLJDWp
BdSDli5Y8OSqRSZwocNx6beX/7a5bw0Fb1qYxKoWJj3sZ5i1L6L6qLCm0+6Y88DfbnAglR9FhKYE
qonMAW1gs/Dl42deCwVPQ1NLCag8zNzT+wtVryQiXN6cbSo8ztksoMGVFiplRc7Q+Y5bDx3j9aal
hXIeZctigw6AwuavIgSaEhjmMgk6x8nct0WtrpLMS+4iQ59c4WMd90VUVjARskloWBrQeQJcSu6L
mCsxN62EIT08oGTUG0RUBgW4DpYTEmoGcTWIqFcSEWGym1JimTpsMaOYuVDhb0I/PGQ6emh7DF32
vItQLoSioXSow9wVA/EgFjcHuANwNpCXwGdVC+9UL+5vZO8b6rvj7ooIjpaTcrfCvToWqjK0H8GN
V7HeCi3wI5rEay1kE93Z6eeFHTA33P7pri/WiHAZYRUhYjWEzVpAVy1CzA4gBcTtuPUqwvmIZs1j
ArWo8h4bbn+h6kSViMASffRNaeDT5oG9WKjEaggnZlg10OFs/SoivCJs/McAvBFVby+UvsMLEXwH
PJtDb/G08+1+uUHNN7GaoZzJWnVcSRVEJcI7UrJKeNCR7xYC1IVyIKSKH4PEZmbxwBblvoAYCMrd
qS6NBiTnC59baEEBTpCnbWgQIVZaaBG8nIsS/d9ycrsLpeHm4lwgcXp2Pyrhz3FaP3ScrblpTSvQ
ose1np591zruazG/cRPhqYo0KFXc0Qzw5q2niOdUCmp6JpSaqP22FvKE10oMEcGHdUuXi/HmG+t4
IKJ62kfNIX5Gdm6HuSuDwpg17YR0mGliyy9mqUdEZsoqLGip6PForLYAbDr20oYdgwjluxfmBhyI
/yX0RZ7jnbZtbqTThRb6N3zlxYpv0rBpDVZYiAiEoyxJ3Hwe5KQVzlqEJxJn25CM1jxhLcKGkv3M
hO3rFxzYYthznm6XqpSiixU43yBifmOK+CqF9jAKc0LOw2ZR5WJHgaEQajUC6khGI63UKylDhiRg
0smrIa+nbmfcObeFgm26D3nChpS6013v7tzcelPgX7kwxi/Y31G1e4P9yp1TIVNVztFmVInF6QYV
pfIptNp5bLa1QK67zta0BcQr6fREUi233ljsKQJ7E2HAC8Mlfn6xisKrFiZKhbmU3EKDp5VqqSKS
vfXkltvoMDca1EIE/qNQ85s8vYep9s1du7IztXjW18GbN2rCgYhhz2nuiDB6V8VQA4gaOKguFL/B
Daq2AeCNX7CtBYiuiFDakdQFV9hRHHG/nMdCxdbgf10XdLIcLmxfixnFTBH6oSLrpM9uQ15PKfr4
mZ+JCMMcwaEBLLJQhVmE/SH0sGcNAGvI2uv6V8MDiRE4C24zbt9Uct8WdWwcLSCDQEPFdB3B/2Ks
A5YrnsyTbl4pLB5KbmsBUS7nwpTUoOWBnBvq9VBKapADmxCmeY7J5p5jg8l8LbR4gzaVu1sN+fD1
2wvlXluIkMZl85SRTPziQER1gzIXriRjpcQ6DfXdQsuqhZgBaTCeXDL3+vOBFtXTfvnGnvUOU2/c
AHnh3ixEOHJvpdw0b7iR6fe1WEQguY6SwUDEahiWqvfiYkflsgg2mJYB57eeV/xlz+nMpRd0JMCg
Nt3t3NwyXwsRmUqdWpuetqsz83/T4mttftIXusUWRnlVLdI31ksvrJyGhfqylmemfS/f4TYioCMa
XHna5IlTXdVjC9yexUKlN1yaNqMejOtk++jpRLsQkVx0qGQt7wuXZxEhsklZtNsq5TDXn7e18Ey5
vjE2bZ7cIDUdA1qmFWD+VhH4qXnsyWA0jEL2Yq22QCADf6CbIIGfJxdAgHVHZdSh8yIiTChyKblt
C4Vg1zemLbzB5GHgqB2MO0hOdeaCfsGPAVmpLxi7YV+LGcXctEhf16cMTRJPXUoeiKj3hQhHiWmK
ilGxxm7YFiE9eP3MqQVgRCIJEBK66/XnbREYBtc3pgh10WBBGIJczLkWXipVhMgDz9Wwc8Da+AXb
Wiyo7GHR5o2R40eR6xdsi0D1uL4xFkqvEa9V/O/MpT53g8CUpYgQpARTHaGa7VlFWCKFrDpEAHPO
dxRYayFCijq0H+SGDlRtutJpCwxwSR44RUezjpSiVy0MQrOZNOrDjBtKbu+oxewqgYHPh5CDTttx
9Gonjbd0AEUhBXCEDTCLrjt1oULZdaXCtF1815+3F8qiXN+Y5pbCVbYADRMRNthikYwWGwDMRbXJ
ijWci8rySm8qmQv/AYM7HsW1k0bC2bSOSmjeEXCuGBQRoa5KI19R4bmnBZUWc7+J49A0BdekI6+3
ojcQIWcfDUB3DVosInNZHkx5ESeH23C6b2drnAtcHNCE4iftADtO98INuoo4D6AXbkCDG7w95qYW
HqpQHMBXR3mmC6He3Q9eFIgns2UbwoNb09ObFolB9GVB0264WBcczvQJDp0dVV4W99wNenDVo6fu
KV2VxSANpbLq4Gs0qEuwkFaGVZqkIRo05q5qAfCX6HkWdfZoMRZ7mjvcKAroxdMRR3FDVQuzcx5V
sulif+6jdGBciDBIReQMQ+0IcpD3FiIQLLE03EsNtZOhs1YRgk3PVa14vMDP727R2EIETFANCeT8
Vp6xH+SswgO7FZFMCNLR3MnRqwv1HLJdskwtZcuu57qjDGxUrefCw11qsIV+ocUWTp3eVEydstzh
wrZtcWtzNU53ROhdj7hrws35jkJ0XGnBiwfobCFYgjkWItJAT0uv1C03aLFgUHj/pULMCXdnDC+5
bQu1hUULicMnwaBOXqmHuf68LcJ3rm98MnfqGaVGXEne5B3R4NczFpsigMB4ZOke1VA05HSPlZgi
4HVBzDNeryGmlcypCwVpRvyBgnR0mBGqvXYgbKGvk/yF3EJHqazihLErr4VSsSDthpTYNORL/cPr
hZL7hIHIp2tY2vHWw/WoItLJKDU9AO2Gd7f+qlUEOM38C02oM9zy+vP20dOj+frGsIXAAP/cfCmB
SIczLxgI3nRUeITNPZ62ngsiMgIDzJJuGkPJg4Uq54IIZeq2VdrxNEDB4L+FLR5TZWF3LWRXl08V
obRbCEWTNCa7/ry/UIW8FJr8x8YKPGFDQyFBTj16yX1KjwjYeiLzgnBGC9F/qln1NZ9/3l+o8tb7
KAKWHR/SMUfs5iHm6da/xhKFRtESDZYcKy30ZEfaRWiXUBo31v5ClfxFRNjK/Kz0SUO9XtC5a+Pf
Fspu5UGEUQ2jLQU01YGosuehbFlBZ8fRK68kR0LEjJ3IC+oBMw7/vi0mSjoWigg6IOTj5nTceiV1
SIv0UgYLArQ7iobwboq5XRO6KUt/mhPYgDYrTygiwmNRzgPSZpO/vpL+9sMf//jp5b///Pnd+x+/
/+XDuw/vXn777tvV//3X7y+//vnvl99+f//h//6DT5/44f3Lf3797n8AAAD//w==</cx:binary>
              </cx:geoCache>
            </cx:geography>
          </cx:layoutPr>
        </cx:series>
      </cx:plotAreaRegion>
    </cx:plotArea>
    <cx:legend pos="r" align="ctr" overlay="0">
      <cx:spPr>
        <a:solidFill>
          <a:sysClr val="window" lastClr="FFFFFF"/>
        </a:solidFill>
      </cx:spPr>
      <cx:txPr>
        <a:bodyPr spcFirstLastPara="1" vertOverflow="ellipsis" horzOverflow="overflow" wrap="square" lIns="0" tIns="0" rIns="0" bIns="0" anchor="ctr" anchorCtr="1"/>
        <a:lstStyle/>
        <a:p>
          <a:pPr algn="ctr" rtl="0">
            <a:defRPr sz="750" baseline="0"/>
          </a:pPr>
          <a:endParaRPr lang="en-US" sz="750" b="0" i="0" u="none" strike="noStrike" baseline="0">
            <a:solidFill>
              <a:sysClr val="windowText" lastClr="000000">
                <a:lumMod val="65000"/>
                <a:lumOff val="35000"/>
              </a:sysClr>
            </a:solidFill>
            <a:latin typeface="Calibri" panose="020F0502020204030204"/>
          </a:endParaRPr>
        </a:p>
      </cx:txPr>
    </cx:legend>
  </cx:chart>
  <cx:fmtOvrs>
    <cx:fmtOvr idx="14">
      <cx:spPr>
        <a:solidFill>
          <a:srgbClr val="7030A0"/>
        </a:solidFill>
        <a:ln>
          <a:solidFill>
            <a:srgbClr val="7030A0"/>
          </a:solidFill>
        </a:ln>
      </cx:spPr>
    </cx:fmtOvr>
    <cx:fmtOvr idx="2">
      <cx:spPr>
        <a:solidFill>
          <a:srgbClr val="00B0F0"/>
        </a:solidFill>
        <a:ln>
          <a:solidFill>
            <a:srgbClr val="00B0F0"/>
          </a:solidFill>
        </a:ln>
      </cx:spPr>
    </cx:fmtOvr>
    <cx:fmtOvr idx="1">
      <cx:spPr>
        <a:solidFill>
          <a:srgbClr val="00B050"/>
        </a:solidFill>
        <a:ln>
          <a:solidFill>
            <a:srgbClr val="00B050"/>
          </a:solidFill>
        </a:ln>
      </cx:spPr>
    </cx:fmtOvr>
    <cx:fmtOvr idx="0">
      <cx:spPr>
        <a:solidFill>
          <a:schemeClr val="accent2"/>
        </a:solidFill>
        <a:ln>
          <a:solidFill>
            <a:schemeClr val="accent2"/>
          </a:solidFill>
        </a:ln>
      </cx:spPr>
    </cx:fmtOvr>
  </cx:fmtOvrs>
</cx: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C3CCE8-4A79-4A9E-BE74-1A8C5CCBA882}"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n-US"/>
        </a:p>
      </dgm:t>
    </dgm:pt>
    <dgm:pt modelId="{970A0184-3CC0-41C9-9B9C-6D42FDB183AF}">
      <dgm:prSet phldrT="[Text]"/>
      <dgm:spPr>
        <a:xfrm>
          <a:off x="528019" y="105273"/>
          <a:ext cx="7392275" cy="678960"/>
        </a:xfrm>
        <a:prstGeom prst="roundRect">
          <a:avLst/>
        </a:pr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dgm:spPr>
      <dgm:t>
        <a:bodyPr/>
        <a:lstStyle/>
        <a:p>
          <a:pPr>
            <a:buNone/>
          </a:pPr>
          <a:r>
            <a:rPr lang="en-US" dirty="0">
              <a:solidFill>
                <a:sysClr val="windowText" lastClr="000000">
                  <a:hueOff val="0"/>
                  <a:satOff val="0"/>
                  <a:lumOff val="0"/>
                  <a:alphaOff val="0"/>
                </a:sysClr>
              </a:solidFill>
              <a:latin typeface="Calibri" panose="020F0502020204030204"/>
              <a:ea typeface="+mn-ea"/>
              <a:cs typeface="+mn-cs"/>
            </a:rPr>
            <a:t>Background</a:t>
          </a:r>
        </a:p>
      </dgm:t>
    </dgm:pt>
    <dgm:pt modelId="{4A2CC23D-388F-43DE-8D9F-01127835557E}" type="parTrans" cxnId="{C97A80BD-1873-4527-9824-B606AA36C41E}">
      <dgm:prSet/>
      <dgm:spPr/>
      <dgm:t>
        <a:bodyPr/>
        <a:lstStyle/>
        <a:p>
          <a:endParaRPr lang="en-US"/>
        </a:p>
      </dgm:t>
    </dgm:pt>
    <dgm:pt modelId="{6BCF3AD6-F664-47D2-BAC3-ED3791D9300B}" type="sibTrans" cxnId="{C97A80BD-1873-4527-9824-B606AA36C41E}">
      <dgm:prSet/>
      <dgm:spPr/>
      <dgm:t>
        <a:bodyPr/>
        <a:lstStyle/>
        <a:p>
          <a:endParaRPr lang="en-US"/>
        </a:p>
      </dgm:t>
    </dgm:pt>
    <dgm:pt modelId="{99384116-CCB3-4704-8230-74554CBCE608}">
      <dgm:prSet/>
      <dgm:spPr>
        <a:xfrm>
          <a:off x="528019" y="1148553"/>
          <a:ext cx="7392275" cy="678960"/>
        </a:xfrm>
        <a:prstGeom prst="roundRect">
          <a:avLst/>
        </a:pr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dgm:spPr>
      <dgm:t>
        <a:bodyPr/>
        <a:lstStyle/>
        <a:p>
          <a:pPr>
            <a:buNone/>
          </a:pPr>
          <a:r>
            <a:rPr lang="en-US" dirty="0">
              <a:solidFill>
                <a:sysClr val="windowText" lastClr="000000">
                  <a:hueOff val="0"/>
                  <a:satOff val="0"/>
                  <a:lumOff val="0"/>
                  <a:alphaOff val="0"/>
                </a:sysClr>
              </a:solidFill>
              <a:latin typeface="Calibri" panose="020F0502020204030204"/>
              <a:ea typeface="+mn-ea"/>
              <a:cs typeface="+mn-cs"/>
            </a:rPr>
            <a:t>Updates on Key Initiatives</a:t>
          </a:r>
        </a:p>
      </dgm:t>
    </dgm:pt>
    <dgm:pt modelId="{591E9220-45CE-41F7-B79B-86325E98059F}" type="parTrans" cxnId="{E7A53E59-2C32-4903-9802-B2BE3577F9C4}">
      <dgm:prSet/>
      <dgm:spPr/>
      <dgm:t>
        <a:bodyPr/>
        <a:lstStyle/>
        <a:p>
          <a:endParaRPr lang="en-US"/>
        </a:p>
      </dgm:t>
    </dgm:pt>
    <dgm:pt modelId="{EF1AC3E3-D80F-496F-BF1F-54B82ECDFFE9}" type="sibTrans" cxnId="{E7A53E59-2C32-4903-9802-B2BE3577F9C4}">
      <dgm:prSet/>
      <dgm:spPr/>
      <dgm:t>
        <a:bodyPr/>
        <a:lstStyle/>
        <a:p>
          <a:endParaRPr lang="en-US"/>
        </a:p>
      </dgm:t>
    </dgm:pt>
    <dgm:pt modelId="{4994E00D-1EB4-4765-978A-7188FF821065}">
      <dgm:prSet/>
      <dgm:spPr>
        <a:xfrm>
          <a:off x="0" y="1488033"/>
          <a:ext cx="10560394" cy="1738800"/>
        </a:xfrm>
        <a:prstGeom prst="rect">
          <a:avLst/>
        </a:prstGeom>
        <a:solidFill>
          <a:srgbClr val="4472C4">
            <a:alpha val="90000"/>
            <a:tint val="40000"/>
            <a:hueOff val="0"/>
            <a:satOff val="0"/>
            <a:lumOff val="0"/>
            <a:alphaOff val="0"/>
          </a:srgbClr>
        </a:solidFill>
        <a:ln w="12700" cap="flat" cmpd="sng" algn="ctr">
          <a:solidFill>
            <a:srgbClr val="4472C4">
              <a:hueOff val="0"/>
              <a:satOff val="0"/>
              <a:lumOff val="0"/>
              <a:alphaOff val="0"/>
            </a:srgbClr>
          </a:solidFill>
          <a:prstDash val="solid"/>
          <a:miter lim="800000"/>
        </a:ln>
        <a:effectLst/>
      </dgm:spPr>
      <dgm:t>
        <a:bodyPr/>
        <a:lstStyle/>
        <a:p>
          <a:pPr>
            <a:buChar char="•"/>
          </a:pPr>
          <a:r>
            <a:rPr lang="en-US" dirty="0"/>
            <a:t>MOUD and </a:t>
          </a:r>
          <a:r>
            <a:rPr lang="en-US" dirty="0">
              <a:solidFill>
                <a:schemeClr val="tx1"/>
              </a:solidFill>
            </a:rPr>
            <a:t>Other SUD Treatment in Correctional Settings</a:t>
          </a:r>
          <a:endParaRPr lang="en-US" dirty="0">
            <a:solidFill>
              <a:schemeClr val="tx1"/>
            </a:solidFill>
            <a:latin typeface="Calibri" panose="020F0502020204030204"/>
            <a:ea typeface="+mn-ea"/>
            <a:cs typeface="+mn-cs"/>
          </a:endParaRPr>
        </a:p>
      </dgm:t>
    </dgm:pt>
    <dgm:pt modelId="{1067611D-069E-42B8-BBFB-822FA66740EE}" type="parTrans" cxnId="{F650FB4F-D490-4B65-90C7-5F4D49808BCB}">
      <dgm:prSet/>
      <dgm:spPr/>
      <dgm:t>
        <a:bodyPr/>
        <a:lstStyle/>
        <a:p>
          <a:endParaRPr lang="en-US"/>
        </a:p>
      </dgm:t>
    </dgm:pt>
    <dgm:pt modelId="{C442BD3E-12DE-4BBE-82D6-64FE1D96CE27}" type="sibTrans" cxnId="{F650FB4F-D490-4B65-90C7-5F4D49808BCB}">
      <dgm:prSet/>
      <dgm:spPr/>
      <dgm:t>
        <a:bodyPr/>
        <a:lstStyle/>
        <a:p>
          <a:endParaRPr lang="en-US"/>
        </a:p>
      </dgm:t>
    </dgm:pt>
    <dgm:pt modelId="{97F8BBFE-BB97-4ECC-987C-DD8E1E1ECD1F}">
      <dgm:prSet/>
      <dgm:spPr>
        <a:xfrm>
          <a:off x="528019" y="4394313"/>
          <a:ext cx="7392275" cy="678960"/>
        </a:xfrm>
        <a:prstGeom prst="roundRect">
          <a:avLst/>
        </a:pr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dgm:spPr>
      <dgm:t>
        <a:bodyPr/>
        <a:lstStyle/>
        <a:p>
          <a:pPr>
            <a:buNone/>
          </a:pPr>
          <a:r>
            <a:rPr lang="en-US" dirty="0">
              <a:solidFill>
                <a:sysClr val="windowText" lastClr="000000">
                  <a:hueOff val="0"/>
                  <a:satOff val="0"/>
                  <a:lumOff val="0"/>
                  <a:alphaOff val="0"/>
                </a:sysClr>
              </a:solidFill>
              <a:latin typeface="Calibri" panose="020F0502020204030204"/>
              <a:ea typeface="+mn-ea"/>
              <a:cs typeface="+mn-cs"/>
            </a:rPr>
            <a:t>Q&amp;A</a:t>
          </a:r>
        </a:p>
      </dgm:t>
    </dgm:pt>
    <dgm:pt modelId="{F34CE413-4986-4994-8342-16A502C381B8}" type="parTrans" cxnId="{C3181649-DB13-41C1-BC6D-E06EA5349089}">
      <dgm:prSet/>
      <dgm:spPr/>
      <dgm:t>
        <a:bodyPr/>
        <a:lstStyle/>
        <a:p>
          <a:endParaRPr lang="en-US"/>
        </a:p>
      </dgm:t>
    </dgm:pt>
    <dgm:pt modelId="{AB0A628E-7B15-45A4-A4F2-802ED26C032E}" type="sibTrans" cxnId="{C3181649-DB13-41C1-BC6D-E06EA5349089}">
      <dgm:prSet/>
      <dgm:spPr/>
      <dgm:t>
        <a:bodyPr/>
        <a:lstStyle/>
        <a:p>
          <a:endParaRPr lang="en-US"/>
        </a:p>
      </dgm:t>
    </dgm:pt>
    <dgm:pt modelId="{02A57339-CBF1-44E4-960C-C3AA7384E7B1}">
      <dgm:prSet/>
      <dgm:spPr/>
      <dgm:t>
        <a:bodyPr/>
        <a:lstStyle/>
        <a:p>
          <a:pPr>
            <a:buChar char="•"/>
          </a:pPr>
          <a:r>
            <a:rPr lang="en-US" dirty="0">
              <a:solidFill>
                <a:schemeClr val="tx1"/>
              </a:solidFill>
            </a:rPr>
            <a:t>Black and Latino Men’s Re-Entry Program</a:t>
          </a:r>
        </a:p>
      </dgm:t>
    </dgm:pt>
    <dgm:pt modelId="{DA77524E-7415-49E0-9889-25D45E405656}" type="parTrans" cxnId="{D043D011-B729-4669-872B-DE8947949053}">
      <dgm:prSet/>
      <dgm:spPr/>
      <dgm:t>
        <a:bodyPr/>
        <a:lstStyle/>
        <a:p>
          <a:endParaRPr lang="en-US"/>
        </a:p>
      </dgm:t>
    </dgm:pt>
    <dgm:pt modelId="{830C2FC8-0525-4549-B9CC-0B3A9DF077AD}" type="sibTrans" cxnId="{D043D011-B729-4669-872B-DE8947949053}">
      <dgm:prSet/>
      <dgm:spPr/>
      <dgm:t>
        <a:bodyPr/>
        <a:lstStyle/>
        <a:p>
          <a:endParaRPr lang="en-US"/>
        </a:p>
      </dgm:t>
    </dgm:pt>
    <dgm:pt modelId="{77BA4596-B14D-48C2-BE3B-BCDE5161E289}">
      <dgm:prSet/>
      <dgm:spPr/>
      <dgm:t>
        <a:bodyPr/>
        <a:lstStyle/>
        <a:p>
          <a:pPr>
            <a:buChar char="•"/>
          </a:pPr>
          <a:r>
            <a:rPr lang="en-US" dirty="0">
              <a:solidFill>
                <a:schemeClr val="tx1"/>
              </a:solidFill>
            </a:rPr>
            <a:t>Behavioral Health Supports for Justice Involved Individuals </a:t>
          </a:r>
          <a:r>
            <a:rPr lang="en-US" dirty="0"/>
            <a:t>(BH-JI)</a:t>
          </a:r>
        </a:p>
      </dgm:t>
    </dgm:pt>
    <dgm:pt modelId="{E0916773-7C38-477E-BF69-27D70171516E}" type="parTrans" cxnId="{82EC17F3-11FF-4E9C-A657-8C46C219AC68}">
      <dgm:prSet/>
      <dgm:spPr/>
      <dgm:t>
        <a:bodyPr/>
        <a:lstStyle/>
        <a:p>
          <a:endParaRPr lang="en-US"/>
        </a:p>
      </dgm:t>
    </dgm:pt>
    <dgm:pt modelId="{75DABAB7-941C-4453-B6CF-596CDB892512}" type="sibTrans" cxnId="{82EC17F3-11FF-4E9C-A657-8C46C219AC68}">
      <dgm:prSet/>
      <dgm:spPr/>
      <dgm:t>
        <a:bodyPr/>
        <a:lstStyle/>
        <a:p>
          <a:endParaRPr lang="en-US"/>
        </a:p>
      </dgm:t>
    </dgm:pt>
    <dgm:pt modelId="{B89EC07F-70CF-4205-851D-D2A250B0BEB7}" type="pres">
      <dgm:prSet presAssocID="{49C3CCE8-4A79-4A9E-BE74-1A8C5CCBA882}" presName="linear" presStyleCnt="0">
        <dgm:presLayoutVars>
          <dgm:dir/>
          <dgm:animLvl val="lvl"/>
          <dgm:resizeHandles val="exact"/>
        </dgm:presLayoutVars>
      </dgm:prSet>
      <dgm:spPr/>
    </dgm:pt>
    <dgm:pt modelId="{7E272CA8-DDF9-4A88-846C-DA6E7174BF6E}" type="pres">
      <dgm:prSet presAssocID="{970A0184-3CC0-41C9-9B9C-6D42FDB183AF}" presName="parentLin" presStyleCnt="0"/>
      <dgm:spPr/>
    </dgm:pt>
    <dgm:pt modelId="{9EE48AFB-C3E2-49B7-AA27-4341AEF8F166}" type="pres">
      <dgm:prSet presAssocID="{970A0184-3CC0-41C9-9B9C-6D42FDB183AF}" presName="parentLeftMargin" presStyleLbl="node1" presStyleIdx="0" presStyleCnt="3"/>
      <dgm:spPr/>
    </dgm:pt>
    <dgm:pt modelId="{2E9E3CF4-A659-41D2-9665-246741B98F5C}" type="pres">
      <dgm:prSet presAssocID="{970A0184-3CC0-41C9-9B9C-6D42FDB183AF}" presName="parentText" presStyleLbl="node1" presStyleIdx="0" presStyleCnt="3">
        <dgm:presLayoutVars>
          <dgm:chMax val="0"/>
          <dgm:bulletEnabled val="1"/>
        </dgm:presLayoutVars>
      </dgm:prSet>
      <dgm:spPr/>
    </dgm:pt>
    <dgm:pt modelId="{6BD4110C-EC51-44A5-98AB-7B18A30241E5}" type="pres">
      <dgm:prSet presAssocID="{970A0184-3CC0-41C9-9B9C-6D42FDB183AF}" presName="negativeSpace" presStyleCnt="0"/>
      <dgm:spPr/>
    </dgm:pt>
    <dgm:pt modelId="{68660773-B53A-4DE6-8ED0-152EEC840750}" type="pres">
      <dgm:prSet presAssocID="{970A0184-3CC0-41C9-9B9C-6D42FDB183AF}" presName="childText" presStyleLbl="conFgAcc1" presStyleIdx="0" presStyleCnt="3">
        <dgm:presLayoutVars>
          <dgm:bulletEnabled val="1"/>
        </dgm:presLayoutVars>
      </dgm:prSet>
      <dgm:spPr>
        <a:xfrm>
          <a:off x="0" y="444753"/>
          <a:ext cx="10560394" cy="579600"/>
        </a:xfrm>
        <a:prstGeom prst="rect">
          <a:avLst/>
        </a:prstGeom>
        <a:solidFill>
          <a:srgbClr val="4472C4">
            <a:alpha val="90000"/>
            <a:tint val="40000"/>
            <a:hueOff val="0"/>
            <a:satOff val="0"/>
            <a:lumOff val="0"/>
            <a:alphaOff val="0"/>
          </a:srgbClr>
        </a:solidFill>
        <a:ln w="12700" cap="flat" cmpd="sng" algn="ctr">
          <a:solidFill>
            <a:srgbClr val="4472C4">
              <a:hueOff val="0"/>
              <a:satOff val="0"/>
              <a:lumOff val="0"/>
              <a:alphaOff val="0"/>
            </a:srgbClr>
          </a:solidFill>
          <a:prstDash val="solid"/>
          <a:miter lim="800000"/>
        </a:ln>
        <a:effectLst/>
      </dgm:spPr>
    </dgm:pt>
    <dgm:pt modelId="{64C7288D-C7B2-4633-8617-3158E7D261DA}" type="pres">
      <dgm:prSet presAssocID="{6BCF3AD6-F664-47D2-BAC3-ED3791D9300B}" presName="spaceBetweenRectangles" presStyleCnt="0"/>
      <dgm:spPr/>
    </dgm:pt>
    <dgm:pt modelId="{8DB70BA5-ED75-4909-8E32-5F1D8FEAEDAE}" type="pres">
      <dgm:prSet presAssocID="{99384116-CCB3-4704-8230-74554CBCE608}" presName="parentLin" presStyleCnt="0"/>
      <dgm:spPr/>
    </dgm:pt>
    <dgm:pt modelId="{F03B2510-2B55-4786-B2FF-5FA8F60BD182}" type="pres">
      <dgm:prSet presAssocID="{99384116-CCB3-4704-8230-74554CBCE608}" presName="parentLeftMargin" presStyleLbl="node1" presStyleIdx="0" presStyleCnt="3"/>
      <dgm:spPr/>
    </dgm:pt>
    <dgm:pt modelId="{6DDC5458-3A85-4F48-9919-1A657D7AEAC0}" type="pres">
      <dgm:prSet presAssocID="{99384116-CCB3-4704-8230-74554CBCE608}" presName="parentText" presStyleLbl="node1" presStyleIdx="1" presStyleCnt="3">
        <dgm:presLayoutVars>
          <dgm:chMax val="0"/>
          <dgm:bulletEnabled val="1"/>
        </dgm:presLayoutVars>
      </dgm:prSet>
      <dgm:spPr/>
    </dgm:pt>
    <dgm:pt modelId="{5931F498-CA8A-43BF-8FAD-F15547BC2903}" type="pres">
      <dgm:prSet presAssocID="{99384116-CCB3-4704-8230-74554CBCE608}" presName="negativeSpace" presStyleCnt="0"/>
      <dgm:spPr/>
    </dgm:pt>
    <dgm:pt modelId="{1DAE3799-A5A9-41CA-98B5-AEB833064D05}" type="pres">
      <dgm:prSet presAssocID="{99384116-CCB3-4704-8230-74554CBCE608}" presName="childText" presStyleLbl="conFgAcc1" presStyleIdx="1" presStyleCnt="3">
        <dgm:presLayoutVars>
          <dgm:bulletEnabled val="1"/>
        </dgm:presLayoutVars>
      </dgm:prSet>
      <dgm:spPr/>
    </dgm:pt>
    <dgm:pt modelId="{0A92DB0D-067D-4351-9045-A16EBCF4D0E4}" type="pres">
      <dgm:prSet presAssocID="{EF1AC3E3-D80F-496F-BF1F-54B82ECDFFE9}" presName="spaceBetweenRectangles" presStyleCnt="0"/>
      <dgm:spPr/>
    </dgm:pt>
    <dgm:pt modelId="{41ED125C-A055-4EB3-96ED-BA70BBF442F8}" type="pres">
      <dgm:prSet presAssocID="{97F8BBFE-BB97-4ECC-987C-DD8E1E1ECD1F}" presName="parentLin" presStyleCnt="0"/>
      <dgm:spPr/>
    </dgm:pt>
    <dgm:pt modelId="{A1C7CD0C-908E-4A77-80A5-89DCE1E77B17}" type="pres">
      <dgm:prSet presAssocID="{97F8BBFE-BB97-4ECC-987C-DD8E1E1ECD1F}" presName="parentLeftMargin" presStyleLbl="node1" presStyleIdx="1" presStyleCnt="3"/>
      <dgm:spPr/>
    </dgm:pt>
    <dgm:pt modelId="{BFE03851-9515-4884-A8B0-4458154B598E}" type="pres">
      <dgm:prSet presAssocID="{97F8BBFE-BB97-4ECC-987C-DD8E1E1ECD1F}" presName="parentText" presStyleLbl="node1" presStyleIdx="2" presStyleCnt="3">
        <dgm:presLayoutVars>
          <dgm:chMax val="0"/>
          <dgm:bulletEnabled val="1"/>
        </dgm:presLayoutVars>
      </dgm:prSet>
      <dgm:spPr/>
    </dgm:pt>
    <dgm:pt modelId="{97951B79-6B28-48BA-8DC3-A85F1B9CE439}" type="pres">
      <dgm:prSet presAssocID="{97F8BBFE-BB97-4ECC-987C-DD8E1E1ECD1F}" presName="negativeSpace" presStyleCnt="0"/>
      <dgm:spPr/>
    </dgm:pt>
    <dgm:pt modelId="{E865FE10-8D32-41E9-9F51-0078212E3708}" type="pres">
      <dgm:prSet presAssocID="{97F8BBFE-BB97-4ECC-987C-DD8E1E1ECD1F}" presName="childText" presStyleLbl="conFgAcc1" presStyleIdx="2" presStyleCnt="3">
        <dgm:presLayoutVars>
          <dgm:bulletEnabled val="1"/>
        </dgm:presLayoutVars>
      </dgm:prSet>
      <dgm:spPr>
        <a:xfrm>
          <a:off x="0" y="4733793"/>
          <a:ext cx="10560394" cy="579600"/>
        </a:xfrm>
        <a:prstGeom prst="rect">
          <a:avLst/>
        </a:prstGeom>
        <a:solidFill>
          <a:srgbClr val="4472C4">
            <a:alpha val="90000"/>
            <a:tint val="40000"/>
            <a:hueOff val="0"/>
            <a:satOff val="0"/>
            <a:lumOff val="0"/>
            <a:alphaOff val="0"/>
          </a:srgbClr>
        </a:solidFill>
        <a:ln w="12700" cap="flat" cmpd="sng" algn="ctr">
          <a:solidFill>
            <a:srgbClr val="4472C4">
              <a:hueOff val="0"/>
              <a:satOff val="0"/>
              <a:lumOff val="0"/>
              <a:alphaOff val="0"/>
            </a:srgbClr>
          </a:solidFill>
          <a:prstDash val="solid"/>
          <a:miter lim="800000"/>
        </a:ln>
        <a:effectLst/>
      </dgm:spPr>
    </dgm:pt>
  </dgm:ptLst>
  <dgm:cxnLst>
    <dgm:cxn modelId="{43884605-0BB9-4D86-B22C-B4F6E41A5DC0}" type="presOf" srcId="{99384116-CCB3-4704-8230-74554CBCE608}" destId="{6DDC5458-3A85-4F48-9919-1A657D7AEAC0}" srcOrd="1" destOrd="0" presId="urn:microsoft.com/office/officeart/2005/8/layout/list1"/>
    <dgm:cxn modelId="{D043D011-B729-4669-872B-DE8947949053}" srcId="{99384116-CCB3-4704-8230-74554CBCE608}" destId="{02A57339-CBF1-44E4-960C-C3AA7384E7B1}" srcOrd="1" destOrd="0" parTransId="{DA77524E-7415-49E0-9889-25D45E405656}" sibTransId="{830C2FC8-0525-4549-B9CC-0B3A9DF077AD}"/>
    <dgm:cxn modelId="{88E28E2F-61FF-457F-B8B4-50F7908E203B}" type="presOf" srcId="{02A57339-CBF1-44E4-960C-C3AA7384E7B1}" destId="{1DAE3799-A5A9-41CA-98B5-AEB833064D05}" srcOrd="0" destOrd="1" presId="urn:microsoft.com/office/officeart/2005/8/layout/list1"/>
    <dgm:cxn modelId="{B5336230-3A4C-4B89-8719-EEC150159A97}" type="presOf" srcId="{97F8BBFE-BB97-4ECC-987C-DD8E1E1ECD1F}" destId="{A1C7CD0C-908E-4A77-80A5-89DCE1E77B17}" srcOrd="0" destOrd="0" presId="urn:microsoft.com/office/officeart/2005/8/layout/list1"/>
    <dgm:cxn modelId="{8AD2713C-8D0D-4C66-AAFC-533177AAA911}" type="presOf" srcId="{97F8BBFE-BB97-4ECC-987C-DD8E1E1ECD1F}" destId="{BFE03851-9515-4884-A8B0-4458154B598E}" srcOrd="1" destOrd="0" presId="urn:microsoft.com/office/officeart/2005/8/layout/list1"/>
    <dgm:cxn modelId="{C3181649-DB13-41C1-BC6D-E06EA5349089}" srcId="{49C3CCE8-4A79-4A9E-BE74-1A8C5CCBA882}" destId="{97F8BBFE-BB97-4ECC-987C-DD8E1E1ECD1F}" srcOrd="2" destOrd="0" parTransId="{F34CE413-4986-4994-8342-16A502C381B8}" sibTransId="{AB0A628E-7B15-45A4-A4F2-802ED26C032E}"/>
    <dgm:cxn modelId="{F650FB4F-D490-4B65-90C7-5F4D49808BCB}" srcId="{99384116-CCB3-4704-8230-74554CBCE608}" destId="{4994E00D-1EB4-4765-978A-7188FF821065}" srcOrd="0" destOrd="0" parTransId="{1067611D-069E-42B8-BBFB-822FA66740EE}" sibTransId="{C442BD3E-12DE-4BBE-82D6-64FE1D96CE27}"/>
    <dgm:cxn modelId="{E7A53E59-2C32-4903-9802-B2BE3577F9C4}" srcId="{49C3CCE8-4A79-4A9E-BE74-1A8C5CCBA882}" destId="{99384116-CCB3-4704-8230-74554CBCE608}" srcOrd="1" destOrd="0" parTransId="{591E9220-45CE-41F7-B79B-86325E98059F}" sibTransId="{EF1AC3E3-D80F-496F-BF1F-54B82ECDFFE9}"/>
    <dgm:cxn modelId="{EA39A28E-EFAF-4E21-98C8-2801051B028E}" type="presOf" srcId="{4994E00D-1EB4-4765-978A-7188FF821065}" destId="{1DAE3799-A5A9-41CA-98B5-AEB833064D05}" srcOrd="0" destOrd="0" presId="urn:microsoft.com/office/officeart/2005/8/layout/list1"/>
    <dgm:cxn modelId="{2149FE90-E5F0-4744-BD3D-E67531C0878A}" type="presOf" srcId="{99384116-CCB3-4704-8230-74554CBCE608}" destId="{F03B2510-2B55-4786-B2FF-5FA8F60BD182}" srcOrd="0" destOrd="0" presId="urn:microsoft.com/office/officeart/2005/8/layout/list1"/>
    <dgm:cxn modelId="{96E2DE96-B9AB-4DDB-8977-AF52A09A203C}" type="presOf" srcId="{970A0184-3CC0-41C9-9B9C-6D42FDB183AF}" destId="{2E9E3CF4-A659-41D2-9665-246741B98F5C}" srcOrd="1" destOrd="0" presId="urn:microsoft.com/office/officeart/2005/8/layout/list1"/>
    <dgm:cxn modelId="{C97A80BD-1873-4527-9824-B606AA36C41E}" srcId="{49C3CCE8-4A79-4A9E-BE74-1A8C5CCBA882}" destId="{970A0184-3CC0-41C9-9B9C-6D42FDB183AF}" srcOrd="0" destOrd="0" parTransId="{4A2CC23D-388F-43DE-8D9F-01127835557E}" sibTransId="{6BCF3AD6-F664-47D2-BAC3-ED3791D9300B}"/>
    <dgm:cxn modelId="{28B1C5D4-B922-41BA-B434-AF201F776568}" type="presOf" srcId="{970A0184-3CC0-41C9-9B9C-6D42FDB183AF}" destId="{9EE48AFB-C3E2-49B7-AA27-4341AEF8F166}" srcOrd="0" destOrd="0" presId="urn:microsoft.com/office/officeart/2005/8/layout/list1"/>
    <dgm:cxn modelId="{CD8A1EDC-18D9-4634-9A2F-7C47FA170690}" type="presOf" srcId="{77BA4596-B14D-48C2-BE3B-BCDE5161E289}" destId="{1DAE3799-A5A9-41CA-98B5-AEB833064D05}" srcOrd="0" destOrd="2" presId="urn:microsoft.com/office/officeart/2005/8/layout/list1"/>
    <dgm:cxn modelId="{56109EE5-623D-4C5F-8698-EC6E9CEBB106}" type="presOf" srcId="{49C3CCE8-4A79-4A9E-BE74-1A8C5CCBA882}" destId="{B89EC07F-70CF-4205-851D-D2A250B0BEB7}" srcOrd="0" destOrd="0" presId="urn:microsoft.com/office/officeart/2005/8/layout/list1"/>
    <dgm:cxn modelId="{82EC17F3-11FF-4E9C-A657-8C46C219AC68}" srcId="{99384116-CCB3-4704-8230-74554CBCE608}" destId="{77BA4596-B14D-48C2-BE3B-BCDE5161E289}" srcOrd="2" destOrd="0" parTransId="{E0916773-7C38-477E-BF69-27D70171516E}" sibTransId="{75DABAB7-941C-4453-B6CF-596CDB892512}"/>
    <dgm:cxn modelId="{B26F1D2B-4EAC-4120-BFD9-D7ECB5D600C9}" type="presParOf" srcId="{B89EC07F-70CF-4205-851D-D2A250B0BEB7}" destId="{7E272CA8-DDF9-4A88-846C-DA6E7174BF6E}" srcOrd="0" destOrd="0" presId="urn:microsoft.com/office/officeart/2005/8/layout/list1"/>
    <dgm:cxn modelId="{0572D8F2-8EA4-42B0-B7DB-CE3493F1DA9B}" type="presParOf" srcId="{7E272CA8-DDF9-4A88-846C-DA6E7174BF6E}" destId="{9EE48AFB-C3E2-49B7-AA27-4341AEF8F166}" srcOrd="0" destOrd="0" presId="urn:microsoft.com/office/officeart/2005/8/layout/list1"/>
    <dgm:cxn modelId="{1C10D444-8128-4591-8251-C9C2E8E82D2A}" type="presParOf" srcId="{7E272CA8-DDF9-4A88-846C-DA6E7174BF6E}" destId="{2E9E3CF4-A659-41D2-9665-246741B98F5C}" srcOrd="1" destOrd="0" presId="urn:microsoft.com/office/officeart/2005/8/layout/list1"/>
    <dgm:cxn modelId="{64755413-07B9-4AEF-B593-C96CC96B0D5F}" type="presParOf" srcId="{B89EC07F-70CF-4205-851D-D2A250B0BEB7}" destId="{6BD4110C-EC51-44A5-98AB-7B18A30241E5}" srcOrd="1" destOrd="0" presId="urn:microsoft.com/office/officeart/2005/8/layout/list1"/>
    <dgm:cxn modelId="{8A897514-D080-4C18-8397-CA32D41C25B3}" type="presParOf" srcId="{B89EC07F-70CF-4205-851D-D2A250B0BEB7}" destId="{68660773-B53A-4DE6-8ED0-152EEC840750}" srcOrd="2" destOrd="0" presId="urn:microsoft.com/office/officeart/2005/8/layout/list1"/>
    <dgm:cxn modelId="{F6EC8CE1-C576-4EE0-8F7A-85CB322661AF}" type="presParOf" srcId="{B89EC07F-70CF-4205-851D-D2A250B0BEB7}" destId="{64C7288D-C7B2-4633-8617-3158E7D261DA}" srcOrd="3" destOrd="0" presId="urn:microsoft.com/office/officeart/2005/8/layout/list1"/>
    <dgm:cxn modelId="{019B666B-7D1F-423D-BFAD-2B1E20A1360E}" type="presParOf" srcId="{B89EC07F-70CF-4205-851D-D2A250B0BEB7}" destId="{8DB70BA5-ED75-4909-8E32-5F1D8FEAEDAE}" srcOrd="4" destOrd="0" presId="urn:microsoft.com/office/officeart/2005/8/layout/list1"/>
    <dgm:cxn modelId="{722FE6FA-22D4-4062-ADB0-63A0C3D6AD8C}" type="presParOf" srcId="{8DB70BA5-ED75-4909-8E32-5F1D8FEAEDAE}" destId="{F03B2510-2B55-4786-B2FF-5FA8F60BD182}" srcOrd="0" destOrd="0" presId="urn:microsoft.com/office/officeart/2005/8/layout/list1"/>
    <dgm:cxn modelId="{679A6311-73A0-4690-84E2-5B1E06677FE5}" type="presParOf" srcId="{8DB70BA5-ED75-4909-8E32-5F1D8FEAEDAE}" destId="{6DDC5458-3A85-4F48-9919-1A657D7AEAC0}" srcOrd="1" destOrd="0" presId="urn:microsoft.com/office/officeart/2005/8/layout/list1"/>
    <dgm:cxn modelId="{9122C042-284F-45FD-BCEB-302927A0624D}" type="presParOf" srcId="{B89EC07F-70CF-4205-851D-D2A250B0BEB7}" destId="{5931F498-CA8A-43BF-8FAD-F15547BC2903}" srcOrd="5" destOrd="0" presId="urn:microsoft.com/office/officeart/2005/8/layout/list1"/>
    <dgm:cxn modelId="{DFA544AD-01C8-4682-ACA7-3FA749530FA3}" type="presParOf" srcId="{B89EC07F-70CF-4205-851D-D2A250B0BEB7}" destId="{1DAE3799-A5A9-41CA-98B5-AEB833064D05}" srcOrd="6" destOrd="0" presId="urn:microsoft.com/office/officeart/2005/8/layout/list1"/>
    <dgm:cxn modelId="{5B6C2D35-108E-46BC-820F-CF8971B97B7A}" type="presParOf" srcId="{B89EC07F-70CF-4205-851D-D2A250B0BEB7}" destId="{0A92DB0D-067D-4351-9045-A16EBCF4D0E4}" srcOrd="7" destOrd="0" presId="urn:microsoft.com/office/officeart/2005/8/layout/list1"/>
    <dgm:cxn modelId="{7BA174F9-F778-44D2-89CB-78A49F8041E3}" type="presParOf" srcId="{B89EC07F-70CF-4205-851D-D2A250B0BEB7}" destId="{41ED125C-A055-4EB3-96ED-BA70BBF442F8}" srcOrd="8" destOrd="0" presId="urn:microsoft.com/office/officeart/2005/8/layout/list1"/>
    <dgm:cxn modelId="{17B5FCFB-A96D-4C1D-A8D3-9988C41DF4FB}" type="presParOf" srcId="{41ED125C-A055-4EB3-96ED-BA70BBF442F8}" destId="{A1C7CD0C-908E-4A77-80A5-89DCE1E77B17}" srcOrd="0" destOrd="0" presId="urn:microsoft.com/office/officeart/2005/8/layout/list1"/>
    <dgm:cxn modelId="{24420CF4-F22B-47D8-9CCD-1F86004983BD}" type="presParOf" srcId="{41ED125C-A055-4EB3-96ED-BA70BBF442F8}" destId="{BFE03851-9515-4884-A8B0-4458154B598E}" srcOrd="1" destOrd="0" presId="urn:microsoft.com/office/officeart/2005/8/layout/list1"/>
    <dgm:cxn modelId="{4601F9CA-E5CF-474F-92A0-F8991F852EC9}" type="presParOf" srcId="{B89EC07F-70CF-4205-851D-D2A250B0BEB7}" destId="{97951B79-6B28-48BA-8DC3-A85F1B9CE439}" srcOrd="9" destOrd="0" presId="urn:microsoft.com/office/officeart/2005/8/layout/list1"/>
    <dgm:cxn modelId="{97877C76-E981-4CC1-B5EA-A5E4F2F8D583}" type="presParOf" srcId="{B89EC07F-70CF-4205-851D-D2A250B0BEB7}" destId="{E865FE10-8D32-41E9-9F51-0078212E370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09395A-D07F-4BF7-AB70-21CEF0CF2292}" type="doc">
      <dgm:prSet loTypeId="urn:microsoft.com/office/officeart/2005/8/layout/hProcess11" loCatId="process" qsTypeId="urn:microsoft.com/office/officeart/2005/8/quickstyle/simple1" qsCatId="simple" csTypeId="urn:microsoft.com/office/officeart/2005/8/colors/accent1_2" csCatId="accent1" phldr="1"/>
      <dgm:spPr/>
    </dgm:pt>
    <dgm:pt modelId="{B0C059D5-5151-450B-A870-06A1FBE92FCD}">
      <dgm:prSet phldrT="[Text]"/>
      <dgm:spPr/>
      <dgm:t>
        <a:bodyPr/>
        <a:lstStyle/>
        <a:p>
          <a:r>
            <a:rPr lang="en-US" b="1" i="1" dirty="0"/>
            <a:t>April 1, 2019: </a:t>
          </a:r>
          <a:r>
            <a:rPr lang="en-US" dirty="0"/>
            <a:t>DOC began offering buprenorphine and naltrexone in all named facilities</a:t>
          </a:r>
        </a:p>
      </dgm:t>
    </dgm:pt>
    <dgm:pt modelId="{E3CB5DBC-87E7-40C0-B315-267DE187AC19}" type="parTrans" cxnId="{D33AD924-0669-4354-AAA1-0E2083F95B23}">
      <dgm:prSet/>
      <dgm:spPr/>
      <dgm:t>
        <a:bodyPr/>
        <a:lstStyle/>
        <a:p>
          <a:endParaRPr lang="en-US"/>
        </a:p>
      </dgm:t>
    </dgm:pt>
    <dgm:pt modelId="{C9882E4F-E7CD-455A-BEB3-2281715BC6DF}" type="sibTrans" cxnId="{D33AD924-0669-4354-AAA1-0E2083F95B23}">
      <dgm:prSet/>
      <dgm:spPr/>
      <dgm:t>
        <a:bodyPr/>
        <a:lstStyle/>
        <a:p>
          <a:endParaRPr lang="en-US"/>
        </a:p>
      </dgm:t>
    </dgm:pt>
    <dgm:pt modelId="{105EBD75-BA05-4866-851D-D530EE780D34}">
      <dgm:prSet phldrT="[Text]"/>
      <dgm:spPr/>
      <dgm:t>
        <a:bodyPr/>
        <a:lstStyle/>
        <a:p>
          <a:r>
            <a:rPr lang="en-US" b="1" i="1" dirty="0"/>
            <a:t>Sept. 1, 2019:                    </a:t>
          </a:r>
          <a:r>
            <a:rPr lang="en-US" dirty="0"/>
            <a:t>All HOCs began offering broad access to MOUD</a:t>
          </a:r>
        </a:p>
      </dgm:t>
    </dgm:pt>
    <dgm:pt modelId="{E77A6BB3-AEF8-4B5D-A731-A6AACCE501FF}" type="parTrans" cxnId="{1526C63A-F8C3-419C-8448-3A7D0FCF8A2E}">
      <dgm:prSet/>
      <dgm:spPr/>
      <dgm:t>
        <a:bodyPr/>
        <a:lstStyle/>
        <a:p>
          <a:endParaRPr lang="en-US"/>
        </a:p>
      </dgm:t>
    </dgm:pt>
    <dgm:pt modelId="{BD9C328C-44AB-4364-9C55-9A7EF618F975}" type="sibTrans" cxnId="{1526C63A-F8C3-419C-8448-3A7D0FCF8A2E}">
      <dgm:prSet/>
      <dgm:spPr/>
      <dgm:t>
        <a:bodyPr/>
        <a:lstStyle/>
        <a:p>
          <a:endParaRPr lang="en-US"/>
        </a:p>
      </dgm:t>
    </dgm:pt>
    <dgm:pt modelId="{39149923-0498-4618-8C0A-7CC68FFDF3AC}">
      <dgm:prSet phldrT="[Text]"/>
      <dgm:spPr/>
      <dgm:t>
        <a:bodyPr/>
        <a:lstStyle/>
        <a:p>
          <a:r>
            <a:rPr lang="en-US" b="1" dirty="0"/>
            <a:t>Oct. 2020:</a:t>
          </a:r>
          <a:br>
            <a:rPr lang="en-US" b="1" dirty="0"/>
          </a:br>
          <a:r>
            <a:rPr lang="en-US" dirty="0"/>
            <a:t>First annual outcomes report submitted by DPH to Legislature</a:t>
          </a:r>
        </a:p>
      </dgm:t>
    </dgm:pt>
    <dgm:pt modelId="{5F8C677B-2BE8-40EA-AE4A-BE006B61B654}" type="parTrans" cxnId="{14345678-8DEE-401E-9298-B9858A005F82}">
      <dgm:prSet/>
      <dgm:spPr/>
      <dgm:t>
        <a:bodyPr/>
        <a:lstStyle/>
        <a:p>
          <a:endParaRPr lang="en-US"/>
        </a:p>
      </dgm:t>
    </dgm:pt>
    <dgm:pt modelId="{5C36D45C-4170-4B26-A71B-3FB4F9170E6C}" type="sibTrans" cxnId="{14345678-8DEE-401E-9298-B9858A005F82}">
      <dgm:prSet/>
      <dgm:spPr/>
      <dgm:t>
        <a:bodyPr/>
        <a:lstStyle/>
        <a:p>
          <a:endParaRPr lang="en-US"/>
        </a:p>
      </dgm:t>
    </dgm:pt>
    <dgm:pt modelId="{2D3512C2-19C8-4C3F-95B5-3856E8FDE713}">
      <dgm:prSet phldrT="[Text]"/>
      <dgm:spPr/>
      <dgm:t>
        <a:bodyPr/>
        <a:lstStyle/>
        <a:p>
          <a:r>
            <a:rPr lang="en-US" b="1" dirty="0"/>
            <a:t>Sept. 2021:             </a:t>
          </a:r>
          <a:r>
            <a:rPr lang="en-US" dirty="0"/>
            <a:t>Second annual HOC outcomes report due from DPH to Legislature</a:t>
          </a:r>
        </a:p>
      </dgm:t>
    </dgm:pt>
    <dgm:pt modelId="{963E2260-24FA-4148-BEDC-BDADEB877FB6}" type="parTrans" cxnId="{B29434D1-1BED-40CC-80C3-72356472D205}">
      <dgm:prSet/>
      <dgm:spPr/>
      <dgm:t>
        <a:bodyPr/>
        <a:lstStyle/>
        <a:p>
          <a:endParaRPr lang="en-US"/>
        </a:p>
      </dgm:t>
    </dgm:pt>
    <dgm:pt modelId="{9FE2A557-FE31-4DF8-BB26-D2D5D0374FCD}" type="sibTrans" cxnId="{B29434D1-1BED-40CC-80C3-72356472D205}">
      <dgm:prSet/>
      <dgm:spPr/>
      <dgm:t>
        <a:bodyPr/>
        <a:lstStyle/>
        <a:p>
          <a:endParaRPr lang="en-US"/>
        </a:p>
      </dgm:t>
    </dgm:pt>
    <dgm:pt modelId="{DC803603-4BE2-4672-81FC-204021B14987}">
      <dgm:prSet phldrT="[Text]"/>
      <dgm:spPr/>
      <dgm:t>
        <a:bodyPr/>
        <a:lstStyle/>
        <a:p>
          <a:r>
            <a:rPr lang="en-US" b="1" i="1" dirty="0"/>
            <a:t>Aug. 2019:  </a:t>
          </a:r>
          <a:r>
            <a:rPr lang="en-US" dirty="0"/>
            <a:t>Approved HOC implementation plans submitted to Legislature</a:t>
          </a:r>
        </a:p>
      </dgm:t>
    </dgm:pt>
    <dgm:pt modelId="{025052D1-55A4-43FB-B230-79D2F8E10ABC}" type="parTrans" cxnId="{9E7315B8-11DC-4CC9-BC66-0771FCA99F63}">
      <dgm:prSet/>
      <dgm:spPr/>
      <dgm:t>
        <a:bodyPr/>
        <a:lstStyle/>
        <a:p>
          <a:endParaRPr lang="en-US"/>
        </a:p>
      </dgm:t>
    </dgm:pt>
    <dgm:pt modelId="{B3B423CD-D0CC-4CDA-8E41-6137A084F061}" type="sibTrans" cxnId="{9E7315B8-11DC-4CC9-BC66-0771FCA99F63}">
      <dgm:prSet/>
      <dgm:spPr/>
      <dgm:t>
        <a:bodyPr/>
        <a:lstStyle/>
        <a:p>
          <a:endParaRPr lang="en-US"/>
        </a:p>
      </dgm:t>
    </dgm:pt>
    <dgm:pt modelId="{5B959AAA-B685-47B7-96F4-6DF6842AE994}">
      <dgm:prSet phldrT="[Text]"/>
      <dgm:spPr/>
      <dgm:t>
        <a:bodyPr/>
        <a:lstStyle/>
        <a:p>
          <a:r>
            <a:rPr lang="en-US" b="1" i="1" dirty="0"/>
            <a:t>Dec. 2020:      </a:t>
          </a:r>
          <a:r>
            <a:rPr lang="en-US" b="0" dirty="0"/>
            <a:t>DOC began offering methadone in all named facilities</a:t>
          </a:r>
          <a:endParaRPr lang="en-US" dirty="0"/>
        </a:p>
      </dgm:t>
    </dgm:pt>
    <dgm:pt modelId="{F8BCAB88-83EF-486F-A05E-C2BD31ACD26A}" type="parTrans" cxnId="{91426346-F8F6-4744-9297-3BFB5A7AA5A7}">
      <dgm:prSet/>
      <dgm:spPr/>
      <dgm:t>
        <a:bodyPr/>
        <a:lstStyle/>
        <a:p>
          <a:endParaRPr lang="en-US"/>
        </a:p>
      </dgm:t>
    </dgm:pt>
    <dgm:pt modelId="{DA54593E-B65B-4ECD-8756-584467BE3DF9}" type="sibTrans" cxnId="{91426346-F8F6-4744-9297-3BFB5A7AA5A7}">
      <dgm:prSet/>
      <dgm:spPr/>
      <dgm:t>
        <a:bodyPr/>
        <a:lstStyle/>
        <a:p>
          <a:endParaRPr lang="en-US"/>
        </a:p>
      </dgm:t>
    </dgm:pt>
    <dgm:pt modelId="{A85FA60A-ECB7-4659-B828-F98AB163006D}">
      <dgm:prSet phldrT="[Text]"/>
      <dgm:spPr/>
      <dgm:t>
        <a:bodyPr/>
        <a:lstStyle/>
        <a:p>
          <a:r>
            <a:rPr lang="en-US" b="1" dirty="0"/>
            <a:t>June 2021:                       </a:t>
          </a:r>
          <a:r>
            <a:rPr lang="en-US" dirty="0"/>
            <a:t>First biennial DOC outcomes report submitted by DPH to Legislature</a:t>
          </a:r>
        </a:p>
      </dgm:t>
    </dgm:pt>
    <dgm:pt modelId="{83A6BB74-9833-477A-A8B2-6049DB0AA8F0}" type="parTrans" cxnId="{5513A5DB-B78D-4677-9D15-BC8F75D4DE44}">
      <dgm:prSet/>
      <dgm:spPr/>
      <dgm:t>
        <a:bodyPr/>
        <a:lstStyle/>
        <a:p>
          <a:endParaRPr lang="en-US"/>
        </a:p>
      </dgm:t>
    </dgm:pt>
    <dgm:pt modelId="{C800A204-9248-48AF-ADEA-9A74130245CA}" type="sibTrans" cxnId="{5513A5DB-B78D-4677-9D15-BC8F75D4DE44}">
      <dgm:prSet/>
      <dgm:spPr/>
      <dgm:t>
        <a:bodyPr/>
        <a:lstStyle/>
        <a:p>
          <a:endParaRPr lang="en-US"/>
        </a:p>
      </dgm:t>
    </dgm:pt>
    <dgm:pt modelId="{1600AFDF-C065-4E28-8C66-F28495AEB415}" type="pres">
      <dgm:prSet presAssocID="{FF09395A-D07F-4BF7-AB70-21CEF0CF2292}" presName="Name0" presStyleCnt="0">
        <dgm:presLayoutVars>
          <dgm:dir/>
          <dgm:resizeHandles val="exact"/>
        </dgm:presLayoutVars>
      </dgm:prSet>
      <dgm:spPr/>
    </dgm:pt>
    <dgm:pt modelId="{489B6538-20AE-4758-8052-C159E4BF3E4F}" type="pres">
      <dgm:prSet presAssocID="{FF09395A-D07F-4BF7-AB70-21CEF0CF2292}" presName="arrow" presStyleLbl="bgShp" presStyleIdx="0" presStyleCnt="1"/>
      <dgm:spPr/>
    </dgm:pt>
    <dgm:pt modelId="{B7387690-4921-4064-A870-DAC08BABC40A}" type="pres">
      <dgm:prSet presAssocID="{FF09395A-D07F-4BF7-AB70-21CEF0CF2292}" presName="points" presStyleCnt="0"/>
      <dgm:spPr/>
    </dgm:pt>
    <dgm:pt modelId="{A4BC9F76-E444-41AF-8060-B7753C4D4551}" type="pres">
      <dgm:prSet presAssocID="{B0C059D5-5151-450B-A870-06A1FBE92FCD}" presName="compositeA" presStyleCnt="0"/>
      <dgm:spPr/>
    </dgm:pt>
    <dgm:pt modelId="{9EF14B6F-A94D-470A-A62F-87F15A2915B7}" type="pres">
      <dgm:prSet presAssocID="{B0C059D5-5151-450B-A870-06A1FBE92FCD}" presName="textA" presStyleLbl="revTx" presStyleIdx="0" presStyleCnt="7" custLinFactNeighborX="13048">
        <dgm:presLayoutVars>
          <dgm:bulletEnabled val="1"/>
        </dgm:presLayoutVars>
      </dgm:prSet>
      <dgm:spPr/>
    </dgm:pt>
    <dgm:pt modelId="{B5FC02D9-D6C3-4319-92E9-3CA42D0E4BE0}" type="pres">
      <dgm:prSet presAssocID="{B0C059D5-5151-450B-A870-06A1FBE92FCD}" presName="circleA" presStyleLbl="node1" presStyleIdx="0" presStyleCnt="7" custLinFactNeighborX="33278"/>
      <dgm:spPr/>
    </dgm:pt>
    <dgm:pt modelId="{A0832CB5-FB89-4AE8-B8D6-4C76B3CA288A}" type="pres">
      <dgm:prSet presAssocID="{B0C059D5-5151-450B-A870-06A1FBE92FCD}" presName="spaceA" presStyleCnt="0"/>
      <dgm:spPr/>
    </dgm:pt>
    <dgm:pt modelId="{83FAA726-5A4B-401A-8310-8B56917A3917}" type="pres">
      <dgm:prSet presAssocID="{C9882E4F-E7CD-455A-BEB3-2281715BC6DF}" presName="space" presStyleCnt="0"/>
      <dgm:spPr/>
    </dgm:pt>
    <dgm:pt modelId="{1586200F-0C97-4B70-90EE-B29C33B2DD95}" type="pres">
      <dgm:prSet presAssocID="{DC803603-4BE2-4672-81FC-204021B14987}" presName="compositeB" presStyleCnt="0"/>
      <dgm:spPr/>
    </dgm:pt>
    <dgm:pt modelId="{19DD81CD-B480-4FDF-9ACB-F8AF897035B7}" type="pres">
      <dgm:prSet presAssocID="{DC803603-4BE2-4672-81FC-204021B14987}" presName="textB" presStyleLbl="revTx" presStyleIdx="1" presStyleCnt="7" custLinFactNeighborX="10252">
        <dgm:presLayoutVars>
          <dgm:bulletEnabled val="1"/>
        </dgm:presLayoutVars>
      </dgm:prSet>
      <dgm:spPr/>
    </dgm:pt>
    <dgm:pt modelId="{70E251D6-B7AC-46BE-B2B9-A21B4490166A}" type="pres">
      <dgm:prSet presAssocID="{DC803603-4BE2-4672-81FC-204021B14987}" presName="circleB" presStyleLbl="node1" presStyleIdx="1" presStyleCnt="7" custLinFactNeighborX="26147"/>
      <dgm:spPr/>
    </dgm:pt>
    <dgm:pt modelId="{F81695F5-C52B-4515-BAD7-1902DDF0CD67}" type="pres">
      <dgm:prSet presAssocID="{DC803603-4BE2-4672-81FC-204021B14987}" presName="spaceB" presStyleCnt="0"/>
      <dgm:spPr/>
    </dgm:pt>
    <dgm:pt modelId="{BF9997D8-5217-48CF-BFCF-C367A18A7310}" type="pres">
      <dgm:prSet presAssocID="{B3B423CD-D0CC-4CDA-8E41-6137A084F061}" presName="space" presStyleCnt="0"/>
      <dgm:spPr/>
    </dgm:pt>
    <dgm:pt modelId="{8D42845A-30CF-4AFB-914C-11F394A61CDA}" type="pres">
      <dgm:prSet presAssocID="{105EBD75-BA05-4866-851D-D530EE780D34}" presName="compositeA" presStyleCnt="0"/>
      <dgm:spPr/>
    </dgm:pt>
    <dgm:pt modelId="{484BF0DE-5D4E-4BAC-BB7A-5A5D235A1894}" type="pres">
      <dgm:prSet presAssocID="{105EBD75-BA05-4866-851D-D530EE780D34}" presName="textA" presStyleLbl="revTx" presStyleIdx="2" presStyleCnt="7" custLinFactNeighborX="10252">
        <dgm:presLayoutVars>
          <dgm:bulletEnabled val="1"/>
        </dgm:presLayoutVars>
      </dgm:prSet>
      <dgm:spPr/>
    </dgm:pt>
    <dgm:pt modelId="{82555870-4296-4699-8BFD-8FBB6C4D8AFE}" type="pres">
      <dgm:prSet presAssocID="{105EBD75-BA05-4866-851D-D530EE780D34}" presName="circleA" presStyleLbl="node1" presStyleIdx="2" presStyleCnt="7" custLinFactNeighborX="26147"/>
      <dgm:spPr/>
    </dgm:pt>
    <dgm:pt modelId="{5E6A251B-D197-4384-81A7-873CCBFAE29C}" type="pres">
      <dgm:prSet presAssocID="{105EBD75-BA05-4866-851D-D530EE780D34}" presName="spaceA" presStyleCnt="0"/>
      <dgm:spPr/>
    </dgm:pt>
    <dgm:pt modelId="{43FB1D76-0F87-492D-9E90-5DDCBF5F4A37}" type="pres">
      <dgm:prSet presAssocID="{BD9C328C-44AB-4364-9C55-9A7EF618F975}" presName="space" presStyleCnt="0"/>
      <dgm:spPr/>
    </dgm:pt>
    <dgm:pt modelId="{501AD4C8-0BCF-4494-8F2A-E74DA7E603AE}" type="pres">
      <dgm:prSet presAssocID="{39149923-0498-4618-8C0A-7CC68FFDF3AC}" presName="compositeB" presStyleCnt="0"/>
      <dgm:spPr/>
    </dgm:pt>
    <dgm:pt modelId="{C2D340D8-5F6A-431B-8490-B7B383B8DA09}" type="pres">
      <dgm:prSet presAssocID="{39149923-0498-4618-8C0A-7CC68FFDF3AC}" presName="textB" presStyleLbl="revTx" presStyleIdx="3" presStyleCnt="7" custLinFactNeighborX="10252">
        <dgm:presLayoutVars>
          <dgm:bulletEnabled val="1"/>
        </dgm:presLayoutVars>
      </dgm:prSet>
      <dgm:spPr/>
    </dgm:pt>
    <dgm:pt modelId="{EB1F2215-D5E1-4F9E-A744-3D60AB35BEFF}" type="pres">
      <dgm:prSet presAssocID="{39149923-0498-4618-8C0A-7CC68FFDF3AC}" presName="circleB" presStyleLbl="node1" presStyleIdx="3" presStyleCnt="7" custLinFactNeighborX="26147"/>
      <dgm:spPr/>
    </dgm:pt>
    <dgm:pt modelId="{372EA699-4619-494E-8328-C07E2DCE711C}" type="pres">
      <dgm:prSet presAssocID="{39149923-0498-4618-8C0A-7CC68FFDF3AC}" presName="spaceB" presStyleCnt="0"/>
      <dgm:spPr/>
    </dgm:pt>
    <dgm:pt modelId="{659553D5-B2BE-41DC-A770-4DD019CC0240}" type="pres">
      <dgm:prSet presAssocID="{5C36D45C-4170-4B26-A71B-3FB4F9170E6C}" presName="space" presStyleCnt="0"/>
      <dgm:spPr/>
    </dgm:pt>
    <dgm:pt modelId="{4F023434-F08D-4647-9BC9-6121DCDD8E0A}" type="pres">
      <dgm:prSet presAssocID="{5B959AAA-B685-47B7-96F4-6DF6842AE994}" presName="compositeA" presStyleCnt="0"/>
      <dgm:spPr/>
    </dgm:pt>
    <dgm:pt modelId="{E4EDE998-8D6F-4BB1-93ED-84695B88EE61}" type="pres">
      <dgm:prSet presAssocID="{5B959AAA-B685-47B7-96F4-6DF6842AE994}" presName="textA" presStyleLbl="revTx" presStyleIdx="4" presStyleCnt="7" custLinFactNeighborX="10252">
        <dgm:presLayoutVars>
          <dgm:bulletEnabled val="1"/>
        </dgm:presLayoutVars>
      </dgm:prSet>
      <dgm:spPr/>
    </dgm:pt>
    <dgm:pt modelId="{4C05343D-A732-4B41-8249-91CE3EBD3F9B}" type="pres">
      <dgm:prSet presAssocID="{5B959AAA-B685-47B7-96F4-6DF6842AE994}" presName="circleA" presStyleLbl="node1" presStyleIdx="4" presStyleCnt="7" custLinFactNeighborX="26147"/>
      <dgm:spPr/>
    </dgm:pt>
    <dgm:pt modelId="{8CC3A3E2-5308-44FA-9FD5-D675FA1268BB}" type="pres">
      <dgm:prSet presAssocID="{5B959AAA-B685-47B7-96F4-6DF6842AE994}" presName="spaceA" presStyleCnt="0"/>
      <dgm:spPr/>
    </dgm:pt>
    <dgm:pt modelId="{18179401-7904-4E6C-AE10-568BF8487E87}" type="pres">
      <dgm:prSet presAssocID="{DA54593E-B65B-4ECD-8756-584467BE3DF9}" presName="space" presStyleCnt="0"/>
      <dgm:spPr/>
    </dgm:pt>
    <dgm:pt modelId="{6885C5B5-9944-4D27-9F12-9F625A724D70}" type="pres">
      <dgm:prSet presAssocID="{2D3512C2-19C8-4C3F-95B5-3856E8FDE713}" presName="compositeB" presStyleCnt="0"/>
      <dgm:spPr/>
    </dgm:pt>
    <dgm:pt modelId="{8B057AE8-6972-489C-8D5B-0840AEE62874}" type="pres">
      <dgm:prSet presAssocID="{2D3512C2-19C8-4C3F-95B5-3856E8FDE713}" presName="textB" presStyleLbl="revTx" presStyleIdx="5" presStyleCnt="7" custLinFactNeighborX="10252">
        <dgm:presLayoutVars>
          <dgm:bulletEnabled val="1"/>
        </dgm:presLayoutVars>
      </dgm:prSet>
      <dgm:spPr/>
    </dgm:pt>
    <dgm:pt modelId="{0A86C96B-A8CF-4937-B48A-0D3905544F8C}" type="pres">
      <dgm:prSet presAssocID="{2D3512C2-19C8-4C3F-95B5-3856E8FDE713}" presName="circleB" presStyleLbl="node1" presStyleIdx="5" presStyleCnt="7" custLinFactNeighborX="26147"/>
      <dgm:spPr/>
    </dgm:pt>
    <dgm:pt modelId="{FA253684-A362-49E2-ACED-6CC5420FD487}" type="pres">
      <dgm:prSet presAssocID="{2D3512C2-19C8-4C3F-95B5-3856E8FDE713}" presName="spaceB" presStyleCnt="0"/>
      <dgm:spPr/>
    </dgm:pt>
    <dgm:pt modelId="{D69D24E0-B8E0-4AC2-A001-A0CB0E957AF7}" type="pres">
      <dgm:prSet presAssocID="{9FE2A557-FE31-4DF8-BB26-D2D5D0374FCD}" presName="space" presStyleCnt="0"/>
      <dgm:spPr/>
    </dgm:pt>
    <dgm:pt modelId="{1F283E80-8210-430D-8CEB-68A42E04058C}" type="pres">
      <dgm:prSet presAssocID="{A85FA60A-ECB7-4659-B828-F98AB163006D}" presName="compositeA" presStyleCnt="0"/>
      <dgm:spPr/>
    </dgm:pt>
    <dgm:pt modelId="{D57B41C6-BAA2-4F06-8A73-44A9C68B6FC0}" type="pres">
      <dgm:prSet presAssocID="{A85FA60A-ECB7-4659-B828-F98AB163006D}" presName="textA" presStyleLbl="revTx" presStyleIdx="6" presStyleCnt="7" custLinFactNeighborX="10252">
        <dgm:presLayoutVars>
          <dgm:bulletEnabled val="1"/>
        </dgm:presLayoutVars>
      </dgm:prSet>
      <dgm:spPr/>
    </dgm:pt>
    <dgm:pt modelId="{0EF20C8F-22F8-414A-8886-3F95F59E56F9}" type="pres">
      <dgm:prSet presAssocID="{A85FA60A-ECB7-4659-B828-F98AB163006D}" presName="circleA" presStyleLbl="node1" presStyleIdx="6" presStyleCnt="7" custLinFactNeighborX="26147"/>
      <dgm:spPr/>
    </dgm:pt>
    <dgm:pt modelId="{AC98AD58-AA14-4C8F-84CD-D1D088E09C6C}" type="pres">
      <dgm:prSet presAssocID="{A85FA60A-ECB7-4659-B828-F98AB163006D}" presName="spaceA" presStyleCnt="0"/>
      <dgm:spPr/>
    </dgm:pt>
  </dgm:ptLst>
  <dgm:cxnLst>
    <dgm:cxn modelId="{D33AD924-0669-4354-AAA1-0E2083F95B23}" srcId="{FF09395A-D07F-4BF7-AB70-21CEF0CF2292}" destId="{B0C059D5-5151-450B-A870-06A1FBE92FCD}" srcOrd="0" destOrd="0" parTransId="{E3CB5DBC-87E7-40C0-B315-267DE187AC19}" sibTransId="{C9882E4F-E7CD-455A-BEB3-2281715BC6DF}"/>
    <dgm:cxn modelId="{1526C63A-F8C3-419C-8448-3A7D0FCF8A2E}" srcId="{FF09395A-D07F-4BF7-AB70-21CEF0CF2292}" destId="{105EBD75-BA05-4866-851D-D530EE780D34}" srcOrd="2" destOrd="0" parTransId="{E77A6BB3-AEF8-4B5D-A731-A6AACCE501FF}" sibTransId="{BD9C328C-44AB-4364-9C55-9A7EF618F975}"/>
    <dgm:cxn modelId="{DAFB6E60-7FFC-478C-8030-3CFFC216FFAA}" type="presOf" srcId="{2D3512C2-19C8-4C3F-95B5-3856E8FDE713}" destId="{8B057AE8-6972-489C-8D5B-0840AEE62874}" srcOrd="0" destOrd="0" presId="urn:microsoft.com/office/officeart/2005/8/layout/hProcess11"/>
    <dgm:cxn modelId="{B13BC242-7689-46D5-B148-14855708266C}" type="presOf" srcId="{FF09395A-D07F-4BF7-AB70-21CEF0CF2292}" destId="{1600AFDF-C065-4E28-8C66-F28495AEB415}" srcOrd="0" destOrd="0" presId="urn:microsoft.com/office/officeart/2005/8/layout/hProcess11"/>
    <dgm:cxn modelId="{91426346-F8F6-4744-9297-3BFB5A7AA5A7}" srcId="{FF09395A-D07F-4BF7-AB70-21CEF0CF2292}" destId="{5B959AAA-B685-47B7-96F4-6DF6842AE994}" srcOrd="4" destOrd="0" parTransId="{F8BCAB88-83EF-486F-A05E-C2BD31ACD26A}" sibTransId="{DA54593E-B65B-4ECD-8756-584467BE3DF9}"/>
    <dgm:cxn modelId="{14345678-8DEE-401E-9298-B9858A005F82}" srcId="{FF09395A-D07F-4BF7-AB70-21CEF0CF2292}" destId="{39149923-0498-4618-8C0A-7CC68FFDF3AC}" srcOrd="3" destOrd="0" parTransId="{5F8C677B-2BE8-40EA-AE4A-BE006B61B654}" sibTransId="{5C36D45C-4170-4B26-A71B-3FB4F9170E6C}"/>
    <dgm:cxn modelId="{EBED9B78-14AB-45DB-9436-D0878BF9802C}" type="presOf" srcId="{5B959AAA-B685-47B7-96F4-6DF6842AE994}" destId="{E4EDE998-8D6F-4BB1-93ED-84695B88EE61}" srcOrd="0" destOrd="0" presId="urn:microsoft.com/office/officeart/2005/8/layout/hProcess11"/>
    <dgm:cxn modelId="{F7665D9A-DCE5-4614-A297-4A5ED7B462D4}" type="presOf" srcId="{105EBD75-BA05-4866-851D-D530EE780D34}" destId="{484BF0DE-5D4E-4BAC-BB7A-5A5D235A1894}" srcOrd="0" destOrd="0" presId="urn:microsoft.com/office/officeart/2005/8/layout/hProcess11"/>
    <dgm:cxn modelId="{2C15309C-A0C0-49E4-A7CB-5B35F1E47AA8}" type="presOf" srcId="{B0C059D5-5151-450B-A870-06A1FBE92FCD}" destId="{9EF14B6F-A94D-470A-A62F-87F15A2915B7}" srcOrd="0" destOrd="0" presId="urn:microsoft.com/office/officeart/2005/8/layout/hProcess11"/>
    <dgm:cxn modelId="{32D98B9F-93D7-46A0-B79F-0135E459ADDD}" type="presOf" srcId="{39149923-0498-4618-8C0A-7CC68FFDF3AC}" destId="{C2D340D8-5F6A-431B-8490-B7B383B8DA09}" srcOrd="0" destOrd="0" presId="urn:microsoft.com/office/officeart/2005/8/layout/hProcess11"/>
    <dgm:cxn modelId="{9E7315B8-11DC-4CC9-BC66-0771FCA99F63}" srcId="{FF09395A-D07F-4BF7-AB70-21CEF0CF2292}" destId="{DC803603-4BE2-4672-81FC-204021B14987}" srcOrd="1" destOrd="0" parTransId="{025052D1-55A4-43FB-B230-79D2F8E10ABC}" sibTransId="{B3B423CD-D0CC-4CDA-8E41-6137A084F061}"/>
    <dgm:cxn modelId="{2DAD41BE-7B82-45F1-8134-1CA74C025A81}" type="presOf" srcId="{A85FA60A-ECB7-4659-B828-F98AB163006D}" destId="{D57B41C6-BAA2-4F06-8A73-44A9C68B6FC0}" srcOrd="0" destOrd="0" presId="urn:microsoft.com/office/officeart/2005/8/layout/hProcess11"/>
    <dgm:cxn modelId="{B29434D1-1BED-40CC-80C3-72356472D205}" srcId="{FF09395A-D07F-4BF7-AB70-21CEF0CF2292}" destId="{2D3512C2-19C8-4C3F-95B5-3856E8FDE713}" srcOrd="5" destOrd="0" parTransId="{963E2260-24FA-4148-BEDC-BDADEB877FB6}" sibTransId="{9FE2A557-FE31-4DF8-BB26-D2D5D0374FCD}"/>
    <dgm:cxn modelId="{5513A5DB-B78D-4677-9D15-BC8F75D4DE44}" srcId="{FF09395A-D07F-4BF7-AB70-21CEF0CF2292}" destId="{A85FA60A-ECB7-4659-B828-F98AB163006D}" srcOrd="6" destOrd="0" parTransId="{83A6BB74-9833-477A-A8B2-6049DB0AA8F0}" sibTransId="{C800A204-9248-48AF-ADEA-9A74130245CA}"/>
    <dgm:cxn modelId="{8272D6E6-7E96-442C-BDA9-16E37BB9C11F}" type="presOf" srcId="{DC803603-4BE2-4672-81FC-204021B14987}" destId="{19DD81CD-B480-4FDF-9ACB-F8AF897035B7}" srcOrd="0" destOrd="0" presId="urn:microsoft.com/office/officeart/2005/8/layout/hProcess11"/>
    <dgm:cxn modelId="{16963E26-B7BD-444B-ABA7-29AEDF22408C}" type="presParOf" srcId="{1600AFDF-C065-4E28-8C66-F28495AEB415}" destId="{489B6538-20AE-4758-8052-C159E4BF3E4F}" srcOrd="0" destOrd="0" presId="urn:microsoft.com/office/officeart/2005/8/layout/hProcess11"/>
    <dgm:cxn modelId="{151B65BA-B023-4EA5-99CC-0DFFBAEA0003}" type="presParOf" srcId="{1600AFDF-C065-4E28-8C66-F28495AEB415}" destId="{B7387690-4921-4064-A870-DAC08BABC40A}" srcOrd="1" destOrd="0" presId="urn:microsoft.com/office/officeart/2005/8/layout/hProcess11"/>
    <dgm:cxn modelId="{F1108FD8-90DE-4967-9C21-CD099C7E0E24}" type="presParOf" srcId="{B7387690-4921-4064-A870-DAC08BABC40A}" destId="{A4BC9F76-E444-41AF-8060-B7753C4D4551}" srcOrd="0" destOrd="0" presId="urn:microsoft.com/office/officeart/2005/8/layout/hProcess11"/>
    <dgm:cxn modelId="{094BFCFB-EA13-44B5-B514-184F795008F3}" type="presParOf" srcId="{A4BC9F76-E444-41AF-8060-B7753C4D4551}" destId="{9EF14B6F-A94D-470A-A62F-87F15A2915B7}" srcOrd="0" destOrd="0" presId="urn:microsoft.com/office/officeart/2005/8/layout/hProcess11"/>
    <dgm:cxn modelId="{EC89E89A-831F-4ADA-BDF0-6BF49F3ECD73}" type="presParOf" srcId="{A4BC9F76-E444-41AF-8060-B7753C4D4551}" destId="{B5FC02D9-D6C3-4319-92E9-3CA42D0E4BE0}" srcOrd="1" destOrd="0" presId="urn:microsoft.com/office/officeart/2005/8/layout/hProcess11"/>
    <dgm:cxn modelId="{951F5F28-D84D-4DD1-AE48-965CB2ACDF0B}" type="presParOf" srcId="{A4BC9F76-E444-41AF-8060-B7753C4D4551}" destId="{A0832CB5-FB89-4AE8-B8D6-4C76B3CA288A}" srcOrd="2" destOrd="0" presId="urn:microsoft.com/office/officeart/2005/8/layout/hProcess11"/>
    <dgm:cxn modelId="{4393732C-637F-4CF0-A026-76E627A45747}" type="presParOf" srcId="{B7387690-4921-4064-A870-DAC08BABC40A}" destId="{83FAA726-5A4B-401A-8310-8B56917A3917}" srcOrd="1" destOrd="0" presId="urn:microsoft.com/office/officeart/2005/8/layout/hProcess11"/>
    <dgm:cxn modelId="{EAE1D614-BD62-4533-A2AC-DA7028FF1CC8}" type="presParOf" srcId="{B7387690-4921-4064-A870-DAC08BABC40A}" destId="{1586200F-0C97-4B70-90EE-B29C33B2DD95}" srcOrd="2" destOrd="0" presId="urn:microsoft.com/office/officeart/2005/8/layout/hProcess11"/>
    <dgm:cxn modelId="{67F37C9C-AAC4-4370-9025-A996148F042F}" type="presParOf" srcId="{1586200F-0C97-4B70-90EE-B29C33B2DD95}" destId="{19DD81CD-B480-4FDF-9ACB-F8AF897035B7}" srcOrd="0" destOrd="0" presId="urn:microsoft.com/office/officeart/2005/8/layout/hProcess11"/>
    <dgm:cxn modelId="{A691E6F3-A001-4045-8EA0-F55A7027D5F9}" type="presParOf" srcId="{1586200F-0C97-4B70-90EE-B29C33B2DD95}" destId="{70E251D6-B7AC-46BE-B2B9-A21B4490166A}" srcOrd="1" destOrd="0" presId="urn:microsoft.com/office/officeart/2005/8/layout/hProcess11"/>
    <dgm:cxn modelId="{438860CF-1608-4AA9-82E8-ADCD69A855CE}" type="presParOf" srcId="{1586200F-0C97-4B70-90EE-B29C33B2DD95}" destId="{F81695F5-C52B-4515-BAD7-1902DDF0CD67}" srcOrd="2" destOrd="0" presId="urn:microsoft.com/office/officeart/2005/8/layout/hProcess11"/>
    <dgm:cxn modelId="{8980B87E-FC64-4D1F-9306-549261A59DEF}" type="presParOf" srcId="{B7387690-4921-4064-A870-DAC08BABC40A}" destId="{BF9997D8-5217-48CF-BFCF-C367A18A7310}" srcOrd="3" destOrd="0" presId="urn:microsoft.com/office/officeart/2005/8/layout/hProcess11"/>
    <dgm:cxn modelId="{0AE93914-97F9-47D4-859C-1487088F4473}" type="presParOf" srcId="{B7387690-4921-4064-A870-DAC08BABC40A}" destId="{8D42845A-30CF-4AFB-914C-11F394A61CDA}" srcOrd="4" destOrd="0" presId="urn:microsoft.com/office/officeart/2005/8/layout/hProcess11"/>
    <dgm:cxn modelId="{322F79F1-B23F-47EF-BF2F-C994518F35BB}" type="presParOf" srcId="{8D42845A-30CF-4AFB-914C-11F394A61CDA}" destId="{484BF0DE-5D4E-4BAC-BB7A-5A5D235A1894}" srcOrd="0" destOrd="0" presId="urn:microsoft.com/office/officeart/2005/8/layout/hProcess11"/>
    <dgm:cxn modelId="{36ACD856-4541-4AFF-AA9F-1D3B0F1C3AEC}" type="presParOf" srcId="{8D42845A-30CF-4AFB-914C-11F394A61CDA}" destId="{82555870-4296-4699-8BFD-8FBB6C4D8AFE}" srcOrd="1" destOrd="0" presId="urn:microsoft.com/office/officeart/2005/8/layout/hProcess11"/>
    <dgm:cxn modelId="{7FE6313A-21B0-425F-807A-E378ED060BD2}" type="presParOf" srcId="{8D42845A-30CF-4AFB-914C-11F394A61CDA}" destId="{5E6A251B-D197-4384-81A7-873CCBFAE29C}" srcOrd="2" destOrd="0" presId="urn:microsoft.com/office/officeart/2005/8/layout/hProcess11"/>
    <dgm:cxn modelId="{4836231F-294C-4BE3-92DD-AF873E5177C5}" type="presParOf" srcId="{B7387690-4921-4064-A870-DAC08BABC40A}" destId="{43FB1D76-0F87-492D-9E90-5DDCBF5F4A37}" srcOrd="5" destOrd="0" presId="urn:microsoft.com/office/officeart/2005/8/layout/hProcess11"/>
    <dgm:cxn modelId="{8E373042-DC3A-4A33-99F9-FA24268437EC}" type="presParOf" srcId="{B7387690-4921-4064-A870-DAC08BABC40A}" destId="{501AD4C8-0BCF-4494-8F2A-E74DA7E603AE}" srcOrd="6" destOrd="0" presId="urn:microsoft.com/office/officeart/2005/8/layout/hProcess11"/>
    <dgm:cxn modelId="{4AADFD0C-89F3-4F01-815C-F4FCAFB7171C}" type="presParOf" srcId="{501AD4C8-0BCF-4494-8F2A-E74DA7E603AE}" destId="{C2D340D8-5F6A-431B-8490-B7B383B8DA09}" srcOrd="0" destOrd="0" presId="urn:microsoft.com/office/officeart/2005/8/layout/hProcess11"/>
    <dgm:cxn modelId="{EAEEFD40-B50D-469B-887A-0D2FBAE3351C}" type="presParOf" srcId="{501AD4C8-0BCF-4494-8F2A-E74DA7E603AE}" destId="{EB1F2215-D5E1-4F9E-A744-3D60AB35BEFF}" srcOrd="1" destOrd="0" presId="urn:microsoft.com/office/officeart/2005/8/layout/hProcess11"/>
    <dgm:cxn modelId="{9F8CA431-2E0A-4473-84D8-E309EBD85807}" type="presParOf" srcId="{501AD4C8-0BCF-4494-8F2A-E74DA7E603AE}" destId="{372EA699-4619-494E-8328-C07E2DCE711C}" srcOrd="2" destOrd="0" presId="urn:microsoft.com/office/officeart/2005/8/layout/hProcess11"/>
    <dgm:cxn modelId="{F0EE20DC-5C1C-4691-BD44-AF65ECD70A3B}" type="presParOf" srcId="{B7387690-4921-4064-A870-DAC08BABC40A}" destId="{659553D5-B2BE-41DC-A770-4DD019CC0240}" srcOrd="7" destOrd="0" presId="urn:microsoft.com/office/officeart/2005/8/layout/hProcess11"/>
    <dgm:cxn modelId="{1A6103DA-4629-4D23-B2D7-8819352A5BB3}" type="presParOf" srcId="{B7387690-4921-4064-A870-DAC08BABC40A}" destId="{4F023434-F08D-4647-9BC9-6121DCDD8E0A}" srcOrd="8" destOrd="0" presId="urn:microsoft.com/office/officeart/2005/8/layout/hProcess11"/>
    <dgm:cxn modelId="{D978532E-8D87-4F72-96B8-C1D33580610B}" type="presParOf" srcId="{4F023434-F08D-4647-9BC9-6121DCDD8E0A}" destId="{E4EDE998-8D6F-4BB1-93ED-84695B88EE61}" srcOrd="0" destOrd="0" presId="urn:microsoft.com/office/officeart/2005/8/layout/hProcess11"/>
    <dgm:cxn modelId="{DAED6CF1-E751-4AE4-A5F4-B3183881F8F6}" type="presParOf" srcId="{4F023434-F08D-4647-9BC9-6121DCDD8E0A}" destId="{4C05343D-A732-4B41-8249-91CE3EBD3F9B}" srcOrd="1" destOrd="0" presId="urn:microsoft.com/office/officeart/2005/8/layout/hProcess11"/>
    <dgm:cxn modelId="{17D3309E-BFDB-416E-9721-7B7782FC4379}" type="presParOf" srcId="{4F023434-F08D-4647-9BC9-6121DCDD8E0A}" destId="{8CC3A3E2-5308-44FA-9FD5-D675FA1268BB}" srcOrd="2" destOrd="0" presId="urn:microsoft.com/office/officeart/2005/8/layout/hProcess11"/>
    <dgm:cxn modelId="{13627F33-1BAC-401B-AE77-564C68F9CF7E}" type="presParOf" srcId="{B7387690-4921-4064-A870-DAC08BABC40A}" destId="{18179401-7904-4E6C-AE10-568BF8487E87}" srcOrd="9" destOrd="0" presId="urn:microsoft.com/office/officeart/2005/8/layout/hProcess11"/>
    <dgm:cxn modelId="{1602063B-8455-4D83-9574-9310ADCEB342}" type="presParOf" srcId="{B7387690-4921-4064-A870-DAC08BABC40A}" destId="{6885C5B5-9944-4D27-9F12-9F625A724D70}" srcOrd="10" destOrd="0" presId="urn:microsoft.com/office/officeart/2005/8/layout/hProcess11"/>
    <dgm:cxn modelId="{F2829E70-0D15-4818-A05C-1B6295044F21}" type="presParOf" srcId="{6885C5B5-9944-4D27-9F12-9F625A724D70}" destId="{8B057AE8-6972-489C-8D5B-0840AEE62874}" srcOrd="0" destOrd="0" presId="urn:microsoft.com/office/officeart/2005/8/layout/hProcess11"/>
    <dgm:cxn modelId="{09AD3FF1-82D9-420D-8C43-CE8631A01DA2}" type="presParOf" srcId="{6885C5B5-9944-4D27-9F12-9F625A724D70}" destId="{0A86C96B-A8CF-4937-B48A-0D3905544F8C}" srcOrd="1" destOrd="0" presId="urn:microsoft.com/office/officeart/2005/8/layout/hProcess11"/>
    <dgm:cxn modelId="{D64E5F06-B9BB-4490-907F-4EE5DEC2568A}" type="presParOf" srcId="{6885C5B5-9944-4D27-9F12-9F625A724D70}" destId="{FA253684-A362-49E2-ACED-6CC5420FD487}" srcOrd="2" destOrd="0" presId="urn:microsoft.com/office/officeart/2005/8/layout/hProcess11"/>
    <dgm:cxn modelId="{65349A50-A09F-4978-8B13-E9C72CB018A7}" type="presParOf" srcId="{B7387690-4921-4064-A870-DAC08BABC40A}" destId="{D69D24E0-B8E0-4AC2-A001-A0CB0E957AF7}" srcOrd="11" destOrd="0" presId="urn:microsoft.com/office/officeart/2005/8/layout/hProcess11"/>
    <dgm:cxn modelId="{509859B7-6ECB-4A1D-9BB3-3FC137B22464}" type="presParOf" srcId="{B7387690-4921-4064-A870-DAC08BABC40A}" destId="{1F283E80-8210-430D-8CEB-68A42E04058C}" srcOrd="12" destOrd="0" presId="urn:microsoft.com/office/officeart/2005/8/layout/hProcess11"/>
    <dgm:cxn modelId="{3397875D-462F-4208-A967-81EF3029F4EF}" type="presParOf" srcId="{1F283E80-8210-430D-8CEB-68A42E04058C}" destId="{D57B41C6-BAA2-4F06-8A73-44A9C68B6FC0}" srcOrd="0" destOrd="0" presId="urn:microsoft.com/office/officeart/2005/8/layout/hProcess11"/>
    <dgm:cxn modelId="{BA6657B4-1E4D-4DA3-958D-50F24138F678}" type="presParOf" srcId="{1F283E80-8210-430D-8CEB-68A42E04058C}" destId="{0EF20C8F-22F8-414A-8886-3F95F59E56F9}" srcOrd="1" destOrd="0" presId="urn:microsoft.com/office/officeart/2005/8/layout/hProcess11"/>
    <dgm:cxn modelId="{78367CAD-AA59-441B-8C4A-51309692A47D}" type="presParOf" srcId="{1F283E80-8210-430D-8CEB-68A42E04058C}" destId="{AC98AD58-AA14-4C8F-84CD-D1D088E09C6C}"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60773-B53A-4DE6-8ED0-152EEC840750}">
      <dsp:nvSpPr>
        <dsp:cNvPr id="0" name=""/>
        <dsp:cNvSpPr/>
      </dsp:nvSpPr>
      <dsp:spPr>
        <a:xfrm>
          <a:off x="0" y="663273"/>
          <a:ext cx="11261320" cy="680400"/>
        </a:xfrm>
        <a:prstGeom prst="rect">
          <a:avLst/>
        </a:prstGeom>
        <a:solidFill>
          <a:srgbClr val="4472C4">
            <a:alpha val="90000"/>
            <a:tint val="40000"/>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2E9E3CF4-A659-41D2-9665-246741B98F5C}">
      <dsp:nvSpPr>
        <dsp:cNvPr id="0" name=""/>
        <dsp:cNvSpPr/>
      </dsp:nvSpPr>
      <dsp:spPr>
        <a:xfrm>
          <a:off x="563066" y="264753"/>
          <a:ext cx="7882924" cy="797040"/>
        </a:xfrm>
        <a:prstGeom prst="roundRect">
          <a:avLst/>
        </a:pr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956" tIns="0" rIns="297956" bIns="0" numCol="1" spcCol="1270" anchor="ctr" anchorCtr="0">
          <a:noAutofit/>
        </a:bodyPr>
        <a:lstStyle/>
        <a:p>
          <a:pPr marL="0" lvl="0" indent="0" algn="l" defTabSz="1200150">
            <a:lnSpc>
              <a:spcPct val="90000"/>
            </a:lnSpc>
            <a:spcBef>
              <a:spcPct val="0"/>
            </a:spcBef>
            <a:spcAft>
              <a:spcPct val="35000"/>
            </a:spcAft>
            <a:buNone/>
          </a:pPr>
          <a:r>
            <a:rPr lang="en-US" sz="2700" kern="1200" dirty="0">
              <a:solidFill>
                <a:sysClr val="windowText" lastClr="000000">
                  <a:hueOff val="0"/>
                  <a:satOff val="0"/>
                  <a:lumOff val="0"/>
                  <a:alphaOff val="0"/>
                </a:sysClr>
              </a:solidFill>
              <a:latin typeface="Calibri" panose="020F0502020204030204"/>
              <a:ea typeface="+mn-ea"/>
              <a:cs typeface="+mn-cs"/>
            </a:rPr>
            <a:t>Background</a:t>
          </a:r>
        </a:p>
      </dsp:txBody>
      <dsp:txXfrm>
        <a:off x="601974" y="303661"/>
        <a:ext cx="7805108" cy="719224"/>
      </dsp:txXfrm>
    </dsp:sp>
    <dsp:sp modelId="{1DAE3799-A5A9-41CA-98B5-AEB833064D05}">
      <dsp:nvSpPr>
        <dsp:cNvPr id="0" name=""/>
        <dsp:cNvSpPr/>
      </dsp:nvSpPr>
      <dsp:spPr>
        <a:xfrm>
          <a:off x="0" y="1887993"/>
          <a:ext cx="11261320" cy="2041200"/>
        </a:xfrm>
        <a:prstGeom prst="rect">
          <a:avLst/>
        </a:prstGeom>
        <a:solidFill>
          <a:srgbClr val="4472C4">
            <a:alpha val="90000"/>
            <a:tint val="40000"/>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4004" tIns="562356" rIns="874004" bIns="192024"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MOUD and </a:t>
          </a:r>
          <a:r>
            <a:rPr lang="en-US" sz="2700" kern="1200" dirty="0">
              <a:solidFill>
                <a:schemeClr val="tx1"/>
              </a:solidFill>
            </a:rPr>
            <a:t>Other SUD Treatment in Correctional Settings</a:t>
          </a:r>
          <a:endParaRPr lang="en-US" sz="2700" kern="1200" dirty="0">
            <a:solidFill>
              <a:schemeClr val="tx1"/>
            </a:solidFill>
            <a:latin typeface="Calibri" panose="020F0502020204030204"/>
            <a:ea typeface="+mn-ea"/>
            <a:cs typeface="+mn-cs"/>
          </a:endParaRPr>
        </a:p>
        <a:p>
          <a:pPr marL="228600" lvl="1" indent="-228600" algn="l" defTabSz="1200150">
            <a:lnSpc>
              <a:spcPct val="90000"/>
            </a:lnSpc>
            <a:spcBef>
              <a:spcPct val="0"/>
            </a:spcBef>
            <a:spcAft>
              <a:spcPct val="15000"/>
            </a:spcAft>
            <a:buChar char="•"/>
          </a:pPr>
          <a:r>
            <a:rPr lang="en-US" sz="2700" kern="1200" dirty="0">
              <a:solidFill>
                <a:schemeClr val="tx1"/>
              </a:solidFill>
            </a:rPr>
            <a:t>Black and Latino Men’s Re-Entry Program</a:t>
          </a:r>
        </a:p>
        <a:p>
          <a:pPr marL="228600" lvl="1" indent="-228600" algn="l" defTabSz="1200150">
            <a:lnSpc>
              <a:spcPct val="90000"/>
            </a:lnSpc>
            <a:spcBef>
              <a:spcPct val="0"/>
            </a:spcBef>
            <a:spcAft>
              <a:spcPct val="15000"/>
            </a:spcAft>
            <a:buChar char="•"/>
          </a:pPr>
          <a:r>
            <a:rPr lang="en-US" sz="2700" kern="1200" dirty="0">
              <a:solidFill>
                <a:schemeClr val="tx1"/>
              </a:solidFill>
            </a:rPr>
            <a:t>Behavioral Health Supports for Justice Involved Individuals </a:t>
          </a:r>
          <a:r>
            <a:rPr lang="en-US" sz="2700" kern="1200" dirty="0"/>
            <a:t>(BH-JI)</a:t>
          </a:r>
        </a:p>
      </dsp:txBody>
      <dsp:txXfrm>
        <a:off x="0" y="1887993"/>
        <a:ext cx="11261320" cy="2041200"/>
      </dsp:txXfrm>
    </dsp:sp>
    <dsp:sp modelId="{6DDC5458-3A85-4F48-9919-1A657D7AEAC0}">
      <dsp:nvSpPr>
        <dsp:cNvPr id="0" name=""/>
        <dsp:cNvSpPr/>
      </dsp:nvSpPr>
      <dsp:spPr>
        <a:xfrm>
          <a:off x="563066" y="1489473"/>
          <a:ext cx="7882924" cy="797040"/>
        </a:xfrm>
        <a:prstGeom prst="roundRect">
          <a:avLst/>
        </a:pr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956" tIns="0" rIns="297956" bIns="0" numCol="1" spcCol="1270" anchor="ctr" anchorCtr="0">
          <a:noAutofit/>
        </a:bodyPr>
        <a:lstStyle/>
        <a:p>
          <a:pPr marL="0" lvl="0" indent="0" algn="l" defTabSz="1200150">
            <a:lnSpc>
              <a:spcPct val="90000"/>
            </a:lnSpc>
            <a:spcBef>
              <a:spcPct val="0"/>
            </a:spcBef>
            <a:spcAft>
              <a:spcPct val="35000"/>
            </a:spcAft>
            <a:buNone/>
          </a:pPr>
          <a:r>
            <a:rPr lang="en-US" sz="2700" kern="1200" dirty="0">
              <a:solidFill>
                <a:sysClr val="windowText" lastClr="000000">
                  <a:hueOff val="0"/>
                  <a:satOff val="0"/>
                  <a:lumOff val="0"/>
                  <a:alphaOff val="0"/>
                </a:sysClr>
              </a:solidFill>
              <a:latin typeface="Calibri" panose="020F0502020204030204"/>
              <a:ea typeface="+mn-ea"/>
              <a:cs typeface="+mn-cs"/>
            </a:rPr>
            <a:t>Updates on Key Initiatives</a:t>
          </a:r>
        </a:p>
      </dsp:txBody>
      <dsp:txXfrm>
        <a:off x="601974" y="1528381"/>
        <a:ext cx="7805108" cy="719224"/>
      </dsp:txXfrm>
    </dsp:sp>
    <dsp:sp modelId="{E865FE10-8D32-41E9-9F51-0078212E3708}">
      <dsp:nvSpPr>
        <dsp:cNvPr id="0" name=""/>
        <dsp:cNvSpPr/>
      </dsp:nvSpPr>
      <dsp:spPr>
        <a:xfrm>
          <a:off x="0" y="4473513"/>
          <a:ext cx="11261320" cy="680400"/>
        </a:xfrm>
        <a:prstGeom prst="rect">
          <a:avLst/>
        </a:prstGeom>
        <a:solidFill>
          <a:srgbClr val="4472C4">
            <a:alpha val="90000"/>
            <a:tint val="40000"/>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BFE03851-9515-4884-A8B0-4458154B598E}">
      <dsp:nvSpPr>
        <dsp:cNvPr id="0" name=""/>
        <dsp:cNvSpPr/>
      </dsp:nvSpPr>
      <dsp:spPr>
        <a:xfrm>
          <a:off x="563066" y="4074993"/>
          <a:ext cx="7882924" cy="797040"/>
        </a:xfrm>
        <a:prstGeom prst="roundRect">
          <a:avLst/>
        </a:pr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956" tIns="0" rIns="297956" bIns="0" numCol="1" spcCol="1270" anchor="ctr" anchorCtr="0">
          <a:noAutofit/>
        </a:bodyPr>
        <a:lstStyle/>
        <a:p>
          <a:pPr marL="0" lvl="0" indent="0" algn="l" defTabSz="1200150">
            <a:lnSpc>
              <a:spcPct val="90000"/>
            </a:lnSpc>
            <a:spcBef>
              <a:spcPct val="0"/>
            </a:spcBef>
            <a:spcAft>
              <a:spcPct val="35000"/>
            </a:spcAft>
            <a:buNone/>
          </a:pPr>
          <a:r>
            <a:rPr lang="en-US" sz="2700" kern="1200" dirty="0">
              <a:solidFill>
                <a:sysClr val="windowText" lastClr="000000">
                  <a:hueOff val="0"/>
                  <a:satOff val="0"/>
                  <a:lumOff val="0"/>
                  <a:alphaOff val="0"/>
                </a:sysClr>
              </a:solidFill>
              <a:latin typeface="Calibri" panose="020F0502020204030204"/>
              <a:ea typeface="+mn-ea"/>
              <a:cs typeface="+mn-cs"/>
            </a:rPr>
            <a:t>Q&amp;A</a:t>
          </a:r>
        </a:p>
      </dsp:txBody>
      <dsp:txXfrm>
        <a:off x="601974" y="4113901"/>
        <a:ext cx="7805108" cy="7192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9B6538-20AE-4758-8052-C159E4BF3E4F}">
      <dsp:nvSpPr>
        <dsp:cNvPr id="0" name=""/>
        <dsp:cNvSpPr/>
      </dsp:nvSpPr>
      <dsp:spPr>
        <a:xfrm>
          <a:off x="0" y="1625600"/>
          <a:ext cx="11214865" cy="2167466"/>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F14B6F-A94D-470A-A62F-87F15A2915B7}">
      <dsp:nvSpPr>
        <dsp:cNvPr id="0" name=""/>
        <dsp:cNvSpPr/>
      </dsp:nvSpPr>
      <dsp:spPr>
        <a:xfrm>
          <a:off x="181240" y="0"/>
          <a:ext cx="1382418"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b="1" i="1" kern="1200" dirty="0"/>
            <a:t>April 1, 2019: </a:t>
          </a:r>
          <a:r>
            <a:rPr lang="en-US" sz="1400" kern="1200" dirty="0"/>
            <a:t>DOC began offering buprenorphine and naltrexone in all named facilities</a:t>
          </a:r>
        </a:p>
      </dsp:txBody>
      <dsp:txXfrm>
        <a:off x="181240" y="0"/>
        <a:ext cx="1382418" cy="2167466"/>
      </dsp:txXfrm>
    </dsp:sp>
    <dsp:sp modelId="{B5FC02D9-D6C3-4319-92E9-3CA42D0E4BE0}">
      <dsp:nvSpPr>
        <dsp:cNvPr id="0" name=""/>
        <dsp:cNvSpPr/>
      </dsp:nvSpPr>
      <dsp:spPr>
        <a:xfrm>
          <a:off x="601460" y="2438400"/>
          <a:ext cx="541866" cy="5418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DD81CD-B480-4FDF-9ACB-F8AF897035B7}">
      <dsp:nvSpPr>
        <dsp:cNvPr id="0" name=""/>
        <dsp:cNvSpPr/>
      </dsp:nvSpPr>
      <dsp:spPr>
        <a:xfrm>
          <a:off x="1594127" y="3251200"/>
          <a:ext cx="1382418"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b="1" i="1" kern="1200" dirty="0"/>
            <a:t>Aug. 2019:  </a:t>
          </a:r>
          <a:r>
            <a:rPr lang="en-US" sz="1400" kern="1200" dirty="0"/>
            <a:t>Approved HOC implementation plans submitted to Legislature</a:t>
          </a:r>
        </a:p>
      </dsp:txBody>
      <dsp:txXfrm>
        <a:off x="1594127" y="3251200"/>
        <a:ext cx="1382418" cy="2167466"/>
      </dsp:txXfrm>
    </dsp:sp>
    <dsp:sp modelId="{70E251D6-B7AC-46BE-B2B9-A21B4490166A}">
      <dsp:nvSpPr>
        <dsp:cNvPr id="0" name=""/>
        <dsp:cNvSpPr/>
      </dsp:nvSpPr>
      <dsp:spPr>
        <a:xfrm>
          <a:off x="2014359" y="2438400"/>
          <a:ext cx="541866" cy="5418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4BF0DE-5D4E-4BAC-BB7A-5A5D235A1894}">
      <dsp:nvSpPr>
        <dsp:cNvPr id="0" name=""/>
        <dsp:cNvSpPr/>
      </dsp:nvSpPr>
      <dsp:spPr>
        <a:xfrm>
          <a:off x="3045666" y="0"/>
          <a:ext cx="1382418"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b="1" i="1" kern="1200" dirty="0"/>
            <a:t>Sept. 1, 2019:                    </a:t>
          </a:r>
          <a:r>
            <a:rPr lang="en-US" sz="1400" kern="1200" dirty="0"/>
            <a:t>All HOCs began offering broad access to MOUD</a:t>
          </a:r>
        </a:p>
      </dsp:txBody>
      <dsp:txXfrm>
        <a:off x="3045666" y="0"/>
        <a:ext cx="1382418" cy="2167466"/>
      </dsp:txXfrm>
    </dsp:sp>
    <dsp:sp modelId="{82555870-4296-4699-8BFD-8FBB6C4D8AFE}">
      <dsp:nvSpPr>
        <dsp:cNvPr id="0" name=""/>
        <dsp:cNvSpPr/>
      </dsp:nvSpPr>
      <dsp:spPr>
        <a:xfrm>
          <a:off x="3465898" y="2438400"/>
          <a:ext cx="541866" cy="5418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D340D8-5F6A-431B-8490-B7B383B8DA09}">
      <dsp:nvSpPr>
        <dsp:cNvPr id="0" name=""/>
        <dsp:cNvSpPr/>
      </dsp:nvSpPr>
      <dsp:spPr>
        <a:xfrm>
          <a:off x="4497205" y="3251200"/>
          <a:ext cx="1382418"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b="1" kern="1200" dirty="0"/>
            <a:t>Oct. 2020:</a:t>
          </a:r>
          <a:br>
            <a:rPr lang="en-US" sz="1400" b="1" kern="1200" dirty="0"/>
          </a:br>
          <a:r>
            <a:rPr lang="en-US" sz="1400" kern="1200" dirty="0"/>
            <a:t>First annual outcomes report submitted by DPH to Legislature</a:t>
          </a:r>
        </a:p>
      </dsp:txBody>
      <dsp:txXfrm>
        <a:off x="4497205" y="3251200"/>
        <a:ext cx="1382418" cy="2167466"/>
      </dsp:txXfrm>
    </dsp:sp>
    <dsp:sp modelId="{EB1F2215-D5E1-4F9E-A744-3D60AB35BEFF}">
      <dsp:nvSpPr>
        <dsp:cNvPr id="0" name=""/>
        <dsp:cNvSpPr/>
      </dsp:nvSpPr>
      <dsp:spPr>
        <a:xfrm>
          <a:off x="4917437" y="2438400"/>
          <a:ext cx="541866" cy="5418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EDE998-8D6F-4BB1-93ED-84695B88EE61}">
      <dsp:nvSpPr>
        <dsp:cNvPr id="0" name=""/>
        <dsp:cNvSpPr/>
      </dsp:nvSpPr>
      <dsp:spPr>
        <a:xfrm>
          <a:off x="5948744" y="0"/>
          <a:ext cx="1382418"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b="1" i="1" kern="1200" dirty="0"/>
            <a:t>Dec. 2020:      </a:t>
          </a:r>
          <a:r>
            <a:rPr lang="en-US" sz="1400" b="0" kern="1200" dirty="0"/>
            <a:t>DOC began offering methadone in all named facilities</a:t>
          </a:r>
          <a:endParaRPr lang="en-US" sz="1400" kern="1200" dirty="0"/>
        </a:p>
      </dsp:txBody>
      <dsp:txXfrm>
        <a:off x="5948744" y="0"/>
        <a:ext cx="1382418" cy="2167466"/>
      </dsp:txXfrm>
    </dsp:sp>
    <dsp:sp modelId="{4C05343D-A732-4B41-8249-91CE3EBD3F9B}">
      <dsp:nvSpPr>
        <dsp:cNvPr id="0" name=""/>
        <dsp:cNvSpPr/>
      </dsp:nvSpPr>
      <dsp:spPr>
        <a:xfrm>
          <a:off x="6368976" y="2438400"/>
          <a:ext cx="541866" cy="5418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057AE8-6972-489C-8D5B-0840AEE62874}">
      <dsp:nvSpPr>
        <dsp:cNvPr id="0" name=""/>
        <dsp:cNvSpPr/>
      </dsp:nvSpPr>
      <dsp:spPr>
        <a:xfrm>
          <a:off x="7400284" y="3251200"/>
          <a:ext cx="1382418"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b="1" kern="1200" dirty="0"/>
            <a:t>Sept. 2021:             </a:t>
          </a:r>
          <a:r>
            <a:rPr lang="en-US" sz="1400" kern="1200" dirty="0"/>
            <a:t>Second annual HOC outcomes report due from DPH to Legislature</a:t>
          </a:r>
        </a:p>
      </dsp:txBody>
      <dsp:txXfrm>
        <a:off x="7400284" y="3251200"/>
        <a:ext cx="1382418" cy="2167466"/>
      </dsp:txXfrm>
    </dsp:sp>
    <dsp:sp modelId="{0A86C96B-A8CF-4937-B48A-0D3905544F8C}">
      <dsp:nvSpPr>
        <dsp:cNvPr id="0" name=""/>
        <dsp:cNvSpPr/>
      </dsp:nvSpPr>
      <dsp:spPr>
        <a:xfrm>
          <a:off x="7820516" y="2438400"/>
          <a:ext cx="541866" cy="5418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7B41C6-BAA2-4F06-8A73-44A9C68B6FC0}">
      <dsp:nvSpPr>
        <dsp:cNvPr id="0" name=""/>
        <dsp:cNvSpPr/>
      </dsp:nvSpPr>
      <dsp:spPr>
        <a:xfrm>
          <a:off x="8851823" y="0"/>
          <a:ext cx="1382418"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b="1" kern="1200" dirty="0"/>
            <a:t>June 2021:                       </a:t>
          </a:r>
          <a:r>
            <a:rPr lang="en-US" sz="1400" kern="1200" dirty="0"/>
            <a:t>First biennial DOC outcomes report submitted by DPH to Legislature</a:t>
          </a:r>
        </a:p>
      </dsp:txBody>
      <dsp:txXfrm>
        <a:off x="8851823" y="0"/>
        <a:ext cx="1382418" cy="2167466"/>
      </dsp:txXfrm>
    </dsp:sp>
    <dsp:sp modelId="{0EF20C8F-22F8-414A-8886-3F95F59E56F9}">
      <dsp:nvSpPr>
        <dsp:cNvPr id="0" name=""/>
        <dsp:cNvSpPr/>
      </dsp:nvSpPr>
      <dsp:spPr>
        <a:xfrm>
          <a:off x="9272055" y="2438400"/>
          <a:ext cx="541866" cy="5418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DD4077-B59F-4CC7-BF8D-F2414E424AE8}" type="datetimeFigureOut">
              <a:rPr lang="en-US" smtClean="0"/>
              <a:t>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5A3F01-A991-4988-8794-108717942A43}" type="slidenum">
              <a:rPr lang="en-US" smtClean="0"/>
              <a:t>‹#›</a:t>
            </a:fld>
            <a:endParaRPr lang="en-US"/>
          </a:p>
        </p:txBody>
      </p:sp>
    </p:spTree>
    <p:extLst>
      <p:ext uri="{BB962C8B-B14F-4D97-AF65-F5344CB8AC3E}">
        <p14:creationId xmlns:p14="http://schemas.microsoft.com/office/powerpoint/2010/main" val="2274068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1</a:t>
            </a:fld>
            <a:endParaRPr lang="en-US" dirty="0"/>
          </a:p>
        </p:txBody>
      </p:sp>
    </p:spTree>
    <p:extLst>
      <p:ext uri="{BB962C8B-B14F-4D97-AF65-F5344CB8AC3E}">
        <p14:creationId xmlns:p14="http://schemas.microsoft.com/office/powerpoint/2010/main" val="1452309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0062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Tree>
    <p:extLst>
      <p:ext uri="{BB962C8B-B14F-4D97-AF65-F5344CB8AC3E}">
        <p14:creationId xmlns:p14="http://schemas.microsoft.com/office/powerpoint/2010/main" val="2964392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5A3F01-A991-4988-8794-108717942A43}" type="slidenum">
              <a:rPr lang="en-US" smtClean="0"/>
              <a:t>12</a:t>
            </a:fld>
            <a:endParaRPr lang="en-US" dirty="0"/>
          </a:p>
        </p:txBody>
      </p:sp>
    </p:spTree>
    <p:extLst>
      <p:ext uri="{BB962C8B-B14F-4D97-AF65-F5344CB8AC3E}">
        <p14:creationId xmlns:p14="http://schemas.microsoft.com/office/powerpoint/2010/main" val="1983418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5A3F01-A991-4988-8794-108717942A43}" type="slidenum">
              <a:rPr lang="en-US" smtClean="0"/>
              <a:t>13</a:t>
            </a:fld>
            <a:endParaRPr lang="en-US" dirty="0"/>
          </a:p>
        </p:txBody>
      </p:sp>
    </p:spTree>
    <p:extLst>
      <p:ext uri="{BB962C8B-B14F-4D97-AF65-F5344CB8AC3E}">
        <p14:creationId xmlns:p14="http://schemas.microsoft.com/office/powerpoint/2010/main" val="2364575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6838" y="4995330"/>
            <a:ext cx="6043334" cy="246221"/>
          </a:xfrm>
        </p:spPr>
        <p:txBody>
          <a:bodyPr/>
          <a:lstStyle/>
          <a:p>
            <a:endParaRPr lang="en-US" dirty="0"/>
          </a:p>
        </p:txBody>
      </p:sp>
      <p:sp>
        <p:nvSpPr>
          <p:cNvPr id="4" name="Slide Number Placeholder 3"/>
          <p:cNvSpPr>
            <a:spLocks noGrp="1"/>
          </p:cNvSpPr>
          <p:nvPr>
            <p:ph type="sldNum" sz="quarter" idx="5"/>
          </p:nvPr>
        </p:nvSpPr>
        <p:spPr>
          <a:xfrm>
            <a:off x="3971081" y="8830312"/>
            <a:ext cx="3037735" cy="464503"/>
          </a:xfrm>
          <a:prstGeom prst="rect">
            <a:avLst/>
          </a:prstGeom>
        </p:spPr>
        <p:txBody>
          <a:bodyPr lIns="91294" tIns="45647" rIns="91294" bIns="45647"/>
          <a:lstStyle/>
          <a:p>
            <a:pPr marL="0" marR="0" lvl="0" indent="0" algn="l" defTabSz="914400" rtl="0" eaLnBrk="1" fontAlgn="base" latinLnBrk="0" hangingPunct="1">
              <a:lnSpc>
                <a:spcPct val="100000"/>
              </a:lnSpc>
              <a:spcBef>
                <a:spcPct val="0"/>
              </a:spcBef>
              <a:spcAft>
                <a:spcPct val="0"/>
              </a:spcAft>
              <a:buClrTx/>
              <a:buSzTx/>
              <a:buFontTx/>
              <a:buNone/>
              <a:tabLst/>
              <a:defRPr/>
            </a:pPr>
            <a:fld id="{9B3A0E2F-76B9-417E-B0DC-AF868851F63D}" type="slidenum">
              <a:rPr kumimoji="0" lang="en-US" sz="16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a:t>
            </a:fld>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50352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6838" y="4995330"/>
            <a:ext cx="6043334" cy="246221"/>
          </a:xfrm>
        </p:spPr>
        <p:txBody>
          <a:bodyPr/>
          <a:lstStyle/>
          <a:p>
            <a:endParaRPr lang="en-US" dirty="0"/>
          </a:p>
        </p:txBody>
      </p:sp>
      <p:sp>
        <p:nvSpPr>
          <p:cNvPr id="4" name="Slide Number Placeholder 3"/>
          <p:cNvSpPr>
            <a:spLocks noGrp="1"/>
          </p:cNvSpPr>
          <p:nvPr>
            <p:ph type="sldNum" sz="quarter" idx="5"/>
          </p:nvPr>
        </p:nvSpPr>
        <p:spPr>
          <a:xfrm>
            <a:off x="3970938" y="8829967"/>
            <a:ext cx="3037840" cy="464820"/>
          </a:xfrm>
          <a:prstGeom prst="rect">
            <a:avLst/>
          </a:prstGeom>
        </p:spPr>
        <p:txBody>
          <a:bodyPr lIns="93177" tIns="46589" rIns="93177" bIns="46589"/>
          <a:lstStyle/>
          <a:p>
            <a:pPr marL="0" marR="0" lvl="0" indent="0" algn="l" defTabSz="914400" rtl="0" eaLnBrk="1" fontAlgn="base" latinLnBrk="0" hangingPunct="1">
              <a:lnSpc>
                <a:spcPct val="100000"/>
              </a:lnSpc>
              <a:spcBef>
                <a:spcPct val="0"/>
              </a:spcBef>
              <a:spcAft>
                <a:spcPct val="0"/>
              </a:spcAft>
              <a:buClrTx/>
              <a:buSzTx/>
              <a:buFontTx/>
              <a:buNone/>
              <a:tabLst/>
              <a:defRPr/>
            </a:pPr>
            <a:fld id="{9B3A0E2F-76B9-417E-B0DC-AF868851F63D}" type="slidenum">
              <a:rPr kumimoji="0" lang="en-US" sz="16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16</a:t>
            </a:fld>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47791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5A3F01-A991-4988-8794-108717942A43}" type="slidenum">
              <a:rPr lang="en-US" smtClean="0"/>
              <a:t>17</a:t>
            </a:fld>
            <a:endParaRPr lang="en-US" dirty="0"/>
          </a:p>
        </p:txBody>
      </p:sp>
    </p:spTree>
    <p:extLst>
      <p:ext uri="{BB962C8B-B14F-4D97-AF65-F5344CB8AC3E}">
        <p14:creationId xmlns:p14="http://schemas.microsoft.com/office/powerpoint/2010/main" val="4169711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6838" y="4995330"/>
            <a:ext cx="6043334" cy="246221"/>
          </a:xfrm>
        </p:spPr>
        <p:txBody>
          <a:bodyPr/>
          <a:lstStyle/>
          <a:p>
            <a:endParaRPr lang="en-US" dirty="0"/>
          </a:p>
        </p:txBody>
      </p:sp>
      <p:sp>
        <p:nvSpPr>
          <p:cNvPr id="4" name="Slide Number Placeholder 3"/>
          <p:cNvSpPr>
            <a:spLocks noGrp="1"/>
          </p:cNvSpPr>
          <p:nvPr>
            <p:ph type="sldNum" sz="quarter" idx="5"/>
          </p:nvPr>
        </p:nvSpPr>
        <p:spPr>
          <a:xfrm>
            <a:off x="3970938" y="8829967"/>
            <a:ext cx="3037840" cy="464820"/>
          </a:xfrm>
          <a:prstGeom prst="rect">
            <a:avLst/>
          </a:prstGeom>
        </p:spPr>
        <p:txBody>
          <a:bodyPr lIns="93177" tIns="46589" rIns="93177" bIns="46589"/>
          <a:lstStyle/>
          <a:p>
            <a:pPr marL="0" marR="0" lvl="0" indent="0" algn="l" defTabSz="914400" rtl="0" eaLnBrk="1" fontAlgn="base" latinLnBrk="0" hangingPunct="1">
              <a:lnSpc>
                <a:spcPct val="100000"/>
              </a:lnSpc>
              <a:spcBef>
                <a:spcPct val="0"/>
              </a:spcBef>
              <a:spcAft>
                <a:spcPct val="0"/>
              </a:spcAft>
              <a:buClrTx/>
              <a:buSzTx/>
              <a:buFontTx/>
              <a:buNone/>
              <a:tabLst/>
              <a:defRPr/>
            </a:pPr>
            <a:fld id="{9B3A0E2F-76B9-417E-B0DC-AF868851F63D}" type="slidenum">
              <a:rPr kumimoji="0" lang="en-US" sz="16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19</a:t>
            </a:fld>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22510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5A3F01-A991-4988-8794-108717942A43}" type="slidenum">
              <a:rPr lang="en-US" smtClean="0"/>
              <a:t>20</a:t>
            </a:fld>
            <a:endParaRPr lang="en-US" dirty="0"/>
          </a:p>
        </p:txBody>
      </p:sp>
    </p:spTree>
    <p:extLst>
      <p:ext uri="{BB962C8B-B14F-4D97-AF65-F5344CB8AC3E}">
        <p14:creationId xmlns:p14="http://schemas.microsoft.com/office/powerpoint/2010/main" val="3994913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18358EC-7037-4D21-9F0E-CB3C30613914}" type="slidenum">
              <a:rPr kumimoji="0" lang="en-US" sz="1200" b="0" i="0" u="none" strike="noStrike" kern="1200" cap="none" spc="0" normalizeH="0" baseline="0" noProof="0" smtClean="0">
                <a:ln>
                  <a:noFill/>
                </a:ln>
                <a:solidFill>
                  <a:srgbClr val="000000"/>
                </a:solidFill>
                <a:effectLst/>
                <a:uLnTx/>
                <a:uFillTx/>
                <a:latin typeface="Times" pitchFamily="18"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Times" pitchFamily="18" charset="0"/>
              <a:ea typeface="MS PGothic" pitchFamily="34" charset="-128"/>
              <a:cs typeface="+mn-cs"/>
            </a:endParaRPr>
          </a:p>
        </p:txBody>
      </p:sp>
    </p:spTree>
    <p:extLst>
      <p:ext uri="{BB962C8B-B14F-4D97-AF65-F5344CB8AC3E}">
        <p14:creationId xmlns:p14="http://schemas.microsoft.com/office/powerpoint/2010/main" val="3583352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2005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9B3A0E2F-76B9-417E-B0DC-AF868851F63D}" type="slidenum">
              <a:rPr lang="en-US" smtClean="0"/>
              <a:pPr/>
              <a:t>22</a:t>
            </a:fld>
            <a:endParaRPr lang="en-US" dirty="0"/>
          </a:p>
        </p:txBody>
      </p:sp>
    </p:spTree>
    <p:extLst>
      <p:ext uri="{BB962C8B-B14F-4D97-AF65-F5344CB8AC3E}">
        <p14:creationId xmlns:p14="http://schemas.microsoft.com/office/powerpoint/2010/main" val="1799729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solidFill>
                <a:srgbClr val="FF0000"/>
              </a:solidFill>
            </a:endParaRPr>
          </a:p>
        </p:txBody>
      </p:sp>
      <p:sp>
        <p:nvSpPr>
          <p:cNvPr id="4" name="Slide Number Placeholder 3"/>
          <p:cNvSpPr>
            <a:spLocks noGrp="1"/>
          </p:cNvSpPr>
          <p:nvPr>
            <p:ph type="sldNum" sz="quarter" idx="5"/>
          </p:nvPr>
        </p:nvSpPr>
        <p:spPr/>
        <p:txBody>
          <a:bodyPr/>
          <a:lstStyle/>
          <a:p>
            <a:fld id="{F0C4BAE4-A4DC-44DE-9D42-53BBFF1C4D41}" type="slidenum">
              <a:rPr lang="en-US" smtClean="0"/>
              <a:t>3</a:t>
            </a:fld>
            <a:endParaRPr lang="en-US"/>
          </a:p>
        </p:txBody>
      </p:sp>
    </p:spTree>
    <p:extLst>
      <p:ext uri="{BB962C8B-B14F-4D97-AF65-F5344CB8AC3E}">
        <p14:creationId xmlns:p14="http://schemas.microsoft.com/office/powerpoint/2010/main" val="2169825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4</a:t>
            </a:fld>
            <a:endParaRPr lang="en-US"/>
          </a:p>
        </p:txBody>
      </p:sp>
    </p:spTree>
    <p:extLst>
      <p:ext uri="{BB962C8B-B14F-4D97-AF65-F5344CB8AC3E}">
        <p14:creationId xmlns:p14="http://schemas.microsoft.com/office/powerpoint/2010/main" val="1240923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0305B6E2-F3A6-4714-BD65-870029360645}" type="slidenum">
              <a:rPr lang="en-US" smtClean="0"/>
              <a:pPr/>
              <a:t>5</a:t>
            </a:fld>
            <a:endParaRPr lang="en-US"/>
          </a:p>
        </p:txBody>
      </p:sp>
    </p:spTree>
    <p:extLst>
      <p:ext uri="{BB962C8B-B14F-4D97-AF65-F5344CB8AC3E}">
        <p14:creationId xmlns:p14="http://schemas.microsoft.com/office/powerpoint/2010/main" val="3708362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535230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8415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B5A3F01-A991-4988-8794-108717942A43}" type="slidenum">
              <a:rPr lang="en-US" smtClean="0"/>
              <a:t>8</a:t>
            </a:fld>
            <a:endParaRPr lang="en-US"/>
          </a:p>
        </p:txBody>
      </p:sp>
    </p:spTree>
    <p:extLst>
      <p:ext uri="{BB962C8B-B14F-4D97-AF65-F5344CB8AC3E}">
        <p14:creationId xmlns:p14="http://schemas.microsoft.com/office/powerpoint/2010/main" val="3591599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3284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1.xml"/><Relationship Id="rId4" Type="http://schemas.openxmlformats.org/officeDocument/2006/relationships/image" Target="../media/image6.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xml"/><Relationship Id="rId4" Type="http://schemas.openxmlformats.org/officeDocument/2006/relationships/image" Target="../media/image7.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3.xml"/><Relationship Id="rId4" Type="http://schemas.openxmlformats.org/officeDocument/2006/relationships/image" Target="../media/image7.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31CDB-527A-447F-9073-76FB7BC0C4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F6610E-94C3-4034-B420-09F5E9A158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2C1148-2BBA-4A99-8811-05D1BCA2384F}"/>
              </a:ext>
            </a:extLst>
          </p:cNvPr>
          <p:cNvSpPr>
            <a:spLocks noGrp="1"/>
          </p:cNvSpPr>
          <p:nvPr>
            <p:ph type="dt" sz="half" idx="10"/>
          </p:nvPr>
        </p:nvSpPr>
        <p:spPr/>
        <p:txBody>
          <a:bodyPr/>
          <a:lstStyle/>
          <a:p>
            <a:fld id="{E09C83AD-AEA0-4A7B-BD72-6A060013EC76}" type="datetimeFigureOut">
              <a:rPr lang="en-US" smtClean="0"/>
              <a:t>1/5/2022</a:t>
            </a:fld>
            <a:endParaRPr lang="en-US" dirty="0"/>
          </a:p>
        </p:txBody>
      </p:sp>
      <p:sp>
        <p:nvSpPr>
          <p:cNvPr id="5" name="Footer Placeholder 4">
            <a:extLst>
              <a:ext uri="{FF2B5EF4-FFF2-40B4-BE49-F238E27FC236}">
                <a16:creationId xmlns:a16="http://schemas.microsoft.com/office/drawing/2014/main" id="{56E4372D-CEE3-4F81-BC17-0138D6E744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E3E3057-659D-4DF2-A0C4-D1004208AC48}"/>
              </a:ext>
            </a:extLst>
          </p:cNvPr>
          <p:cNvSpPr>
            <a:spLocks noGrp="1"/>
          </p:cNvSpPr>
          <p:nvPr>
            <p:ph type="sldNum" sz="quarter" idx="12"/>
          </p:nvPr>
        </p:nvSpPr>
        <p:spPr/>
        <p:txBody>
          <a:bodyPr/>
          <a:lstStyle/>
          <a:p>
            <a:fld id="{C6B255C6-3029-4DCC-8825-89EB3EF74128}" type="slidenum">
              <a:rPr lang="en-US" smtClean="0"/>
              <a:t>‹#›</a:t>
            </a:fld>
            <a:endParaRPr lang="en-US" dirty="0"/>
          </a:p>
        </p:txBody>
      </p:sp>
    </p:spTree>
    <p:extLst>
      <p:ext uri="{BB962C8B-B14F-4D97-AF65-F5344CB8AC3E}">
        <p14:creationId xmlns:p14="http://schemas.microsoft.com/office/powerpoint/2010/main" val="415649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A4221-5978-4606-962B-B98B9B1FBF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56B335-5FDF-49B9-8997-661CE1E633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08BACB-18C4-4CD0-9F53-8DAE3209DEFF}"/>
              </a:ext>
            </a:extLst>
          </p:cNvPr>
          <p:cNvSpPr>
            <a:spLocks noGrp="1"/>
          </p:cNvSpPr>
          <p:nvPr>
            <p:ph type="dt" sz="half" idx="10"/>
          </p:nvPr>
        </p:nvSpPr>
        <p:spPr/>
        <p:txBody>
          <a:bodyPr/>
          <a:lstStyle/>
          <a:p>
            <a:fld id="{E09C83AD-AEA0-4A7B-BD72-6A060013EC76}" type="datetimeFigureOut">
              <a:rPr lang="en-US" smtClean="0"/>
              <a:t>1/5/2022</a:t>
            </a:fld>
            <a:endParaRPr lang="en-US" dirty="0"/>
          </a:p>
        </p:txBody>
      </p:sp>
      <p:sp>
        <p:nvSpPr>
          <p:cNvPr id="5" name="Footer Placeholder 4">
            <a:extLst>
              <a:ext uri="{FF2B5EF4-FFF2-40B4-BE49-F238E27FC236}">
                <a16:creationId xmlns:a16="http://schemas.microsoft.com/office/drawing/2014/main" id="{5D7CFAD8-2128-4549-A757-A672BF0A13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799B16F-3A97-4E01-B78F-0A340F241AF6}"/>
              </a:ext>
            </a:extLst>
          </p:cNvPr>
          <p:cNvSpPr>
            <a:spLocks noGrp="1"/>
          </p:cNvSpPr>
          <p:nvPr>
            <p:ph type="sldNum" sz="quarter" idx="12"/>
          </p:nvPr>
        </p:nvSpPr>
        <p:spPr/>
        <p:txBody>
          <a:bodyPr/>
          <a:lstStyle/>
          <a:p>
            <a:fld id="{C6B255C6-3029-4DCC-8825-89EB3EF74128}" type="slidenum">
              <a:rPr lang="en-US" smtClean="0"/>
              <a:t>‹#›</a:t>
            </a:fld>
            <a:endParaRPr lang="en-US" dirty="0"/>
          </a:p>
        </p:txBody>
      </p:sp>
    </p:spTree>
    <p:extLst>
      <p:ext uri="{BB962C8B-B14F-4D97-AF65-F5344CB8AC3E}">
        <p14:creationId xmlns:p14="http://schemas.microsoft.com/office/powerpoint/2010/main" val="508152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C2A3F-271F-4047-B51B-EA835CDC29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BCB493-0B4D-4DF8-9BCD-2D20D7D289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EAAE07-A3A6-48DB-8EE9-CC8AFB04C796}"/>
              </a:ext>
            </a:extLst>
          </p:cNvPr>
          <p:cNvSpPr>
            <a:spLocks noGrp="1"/>
          </p:cNvSpPr>
          <p:nvPr>
            <p:ph type="dt" sz="half" idx="10"/>
          </p:nvPr>
        </p:nvSpPr>
        <p:spPr/>
        <p:txBody>
          <a:bodyPr/>
          <a:lstStyle/>
          <a:p>
            <a:fld id="{E09C83AD-AEA0-4A7B-BD72-6A060013EC76}" type="datetimeFigureOut">
              <a:rPr lang="en-US" smtClean="0"/>
              <a:t>1/5/2022</a:t>
            </a:fld>
            <a:endParaRPr lang="en-US" dirty="0"/>
          </a:p>
        </p:txBody>
      </p:sp>
      <p:sp>
        <p:nvSpPr>
          <p:cNvPr id="5" name="Footer Placeholder 4">
            <a:extLst>
              <a:ext uri="{FF2B5EF4-FFF2-40B4-BE49-F238E27FC236}">
                <a16:creationId xmlns:a16="http://schemas.microsoft.com/office/drawing/2014/main" id="{50F9DE5D-071F-4DCE-9A4B-C213995AA3F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DDC6B8-E33E-4FBB-8A07-F7AFB3D31E42}"/>
              </a:ext>
            </a:extLst>
          </p:cNvPr>
          <p:cNvSpPr>
            <a:spLocks noGrp="1"/>
          </p:cNvSpPr>
          <p:nvPr>
            <p:ph type="sldNum" sz="quarter" idx="12"/>
          </p:nvPr>
        </p:nvSpPr>
        <p:spPr/>
        <p:txBody>
          <a:bodyPr/>
          <a:lstStyle/>
          <a:p>
            <a:fld id="{C6B255C6-3029-4DCC-8825-89EB3EF74128}" type="slidenum">
              <a:rPr lang="en-US" smtClean="0"/>
              <a:t>‹#›</a:t>
            </a:fld>
            <a:endParaRPr lang="en-US" dirty="0"/>
          </a:p>
        </p:txBody>
      </p:sp>
    </p:spTree>
    <p:extLst>
      <p:ext uri="{BB962C8B-B14F-4D97-AF65-F5344CB8AC3E}">
        <p14:creationId xmlns:p14="http://schemas.microsoft.com/office/powerpoint/2010/main" val="3278646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4376B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85144" y="2130425"/>
            <a:ext cx="8492455" cy="1470025"/>
          </a:xfrm>
        </p:spPr>
        <p:txBody>
          <a:bodyPr/>
          <a:lstStyle>
            <a:lvl1pPr algn="ctr">
              <a:defRPr/>
            </a:lvl1pPr>
          </a:lstStyle>
          <a:p>
            <a:r>
              <a:rPr lang="en-US" dirty="0"/>
              <a:t>Click to edit Master title style</a:t>
            </a:r>
          </a:p>
        </p:txBody>
      </p:sp>
      <p:sp>
        <p:nvSpPr>
          <p:cNvPr id="7" name="Rectangle 6">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8">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Tree>
    <p:extLst>
      <p:ext uri="{BB962C8B-B14F-4D97-AF65-F5344CB8AC3E}">
        <p14:creationId xmlns:p14="http://schemas.microsoft.com/office/powerpoint/2010/main" val="708596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376B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85144" y="2130425"/>
            <a:ext cx="8492455" cy="1470025"/>
          </a:xfrm>
        </p:spPr>
        <p:txBody>
          <a:bodyPr/>
          <a:lstStyle>
            <a:lvl1pPr algn="ctr">
              <a:defRPr/>
            </a:lvl1pPr>
          </a:lstStyle>
          <a:p>
            <a:r>
              <a:rPr lang="en-US" dirty="0"/>
              <a:t>Click to edit Master title style</a:t>
            </a:r>
          </a:p>
        </p:txBody>
      </p:sp>
      <p:sp>
        <p:nvSpPr>
          <p:cNvPr id="7" name="Rectangle 6">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8">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Tree>
    <p:extLst>
      <p:ext uri="{BB962C8B-B14F-4D97-AF65-F5344CB8AC3E}">
        <p14:creationId xmlns:p14="http://schemas.microsoft.com/office/powerpoint/2010/main" val="2217144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1445459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9"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3720111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165130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E2F905-B39E-504D-8E43-B107523010D3}"/>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Tree>
    <p:extLst>
      <p:ext uri="{BB962C8B-B14F-4D97-AF65-F5344CB8AC3E}">
        <p14:creationId xmlns:p14="http://schemas.microsoft.com/office/powerpoint/2010/main" val="1562253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8"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8"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0"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0"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6DF137F5-2097-674B-B3F7-F6DD317C147C}"/>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2831521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895" y="159655"/>
            <a:ext cx="7086600"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mn-lt"/>
                <a:cs typeface="Arial" charset="0"/>
              </a:rPr>
              <a:t>Connect with DPH</a:t>
            </a:r>
            <a:endParaRPr lang="en-US" sz="2000" dirty="0">
              <a:latin typeface="+mn-lt"/>
            </a:endParaRPr>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1" y="135376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2"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22" y="1401896"/>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@MassDPH</a:t>
            </a:r>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39"/>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48" y="3597197"/>
            <a:ext cx="1129705" cy="1129705"/>
          </a:xfrm>
          <a:prstGeom prst="rect">
            <a:avLst/>
          </a:prstGeom>
        </p:spPr>
      </p:pic>
    </p:spTree>
    <p:extLst>
      <p:ext uri="{BB962C8B-B14F-4D97-AF65-F5344CB8AC3E}">
        <p14:creationId xmlns:p14="http://schemas.microsoft.com/office/powerpoint/2010/main" val="3578478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192A4-1BA0-4FD0-97CE-112645EB6E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A67267-E740-44ED-A58A-520B6CD187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987F1E-56CB-4CDE-AEB7-45497C7862C7}"/>
              </a:ext>
            </a:extLst>
          </p:cNvPr>
          <p:cNvSpPr>
            <a:spLocks noGrp="1"/>
          </p:cNvSpPr>
          <p:nvPr>
            <p:ph type="dt" sz="half" idx="10"/>
          </p:nvPr>
        </p:nvSpPr>
        <p:spPr/>
        <p:txBody>
          <a:bodyPr/>
          <a:lstStyle/>
          <a:p>
            <a:fld id="{E09C83AD-AEA0-4A7B-BD72-6A060013EC76}" type="datetimeFigureOut">
              <a:rPr lang="en-US" smtClean="0"/>
              <a:t>1/5/2022</a:t>
            </a:fld>
            <a:endParaRPr lang="en-US" dirty="0"/>
          </a:p>
        </p:txBody>
      </p:sp>
      <p:sp>
        <p:nvSpPr>
          <p:cNvPr id="5" name="Footer Placeholder 4">
            <a:extLst>
              <a:ext uri="{FF2B5EF4-FFF2-40B4-BE49-F238E27FC236}">
                <a16:creationId xmlns:a16="http://schemas.microsoft.com/office/drawing/2014/main" id="{6C6099DA-E1BC-4AD9-A26E-A6707A73EA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D6EE5C-667F-49D5-996F-6C8FB6CC78BB}"/>
              </a:ext>
            </a:extLst>
          </p:cNvPr>
          <p:cNvSpPr>
            <a:spLocks noGrp="1"/>
          </p:cNvSpPr>
          <p:nvPr>
            <p:ph type="sldNum" sz="quarter" idx="12"/>
          </p:nvPr>
        </p:nvSpPr>
        <p:spPr/>
        <p:txBody>
          <a:bodyPr/>
          <a:lstStyle/>
          <a:p>
            <a:fld id="{C6B255C6-3029-4DCC-8825-89EB3EF74128}" type="slidenum">
              <a:rPr lang="en-US" smtClean="0"/>
              <a:t>‹#›</a:t>
            </a:fld>
            <a:endParaRPr lang="en-US" dirty="0"/>
          </a:p>
        </p:txBody>
      </p:sp>
    </p:spTree>
    <p:extLst>
      <p:ext uri="{BB962C8B-B14F-4D97-AF65-F5344CB8AC3E}">
        <p14:creationId xmlns:p14="http://schemas.microsoft.com/office/powerpoint/2010/main" val="31238340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2">
            <a:extLst>
              <a:ext uri="{FF2B5EF4-FFF2-40B4-BE49-F238E27FC236}">
                <a16:creationId xmlns:a16="http://schemas.microsoft.com/office/drawing/2014/main" id="{C0A2F920-3F11-AE49-8B23-113E3DB9044E}"/>
              </a:ext>
            </a:extLst>
          </p:cNvPr>
          <p:cNvSpPr txBox="1">
            <a:spLocks/>
          </p:cNvSpPr>
          <p:nvPr userDrawn="1"/>
        </p:nvSpPr>
        <p:spPr>
          <a:xfrm>
            <a:off x="2142581" y="1725492"/>
            <a:ext cx="8153399" cy="7620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dirty="0">
                <a:ln>
                  <a:noFill/>
                </a:ln>
                <a:solidFill>
                  <a:sysClr val="windowText" lastClr="000000"/>
                </a:solidFill>
                <a:effectLst/>
                <a:uLnTx/>
                <a:uFillTx/>
                <a:latin typeface="+mn-lt"/>
                <a:cs typeface="Arial" charset="0"/>
              </a:rPr>
              <a:t>Thank You!</a:t>
            </a:r>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
        <p:nvSpPr>
          <p:cNvPr id="10" name="Subtitle 3">
            <a:extLst>
              <a:ext uri="{FF2B5EF4-FFF2-40B4-BE49-F238E27FC236}">
                <a16:creationId xmlns:a16="http://schemas.microsoft.com/office/drawing/2014/main" id="{73BCFC28-B021-C74C-B60E-3525D726A156}"/>
              </a:ext>
            </a:extLst>
          </p:cNvPr>
          <p:cNvSpPr txBox="1">
            <a:spLocks/>
          </p:cNvSpPr>
          <p:nvPr userDrawn="1"/>
        </p:nvSpPr>
        <p:spPr>
          <a:xfrm>
            <a:off x="4199980" y="3581406"/>
            <a:ext cx="4038601" cy="844550"/>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a:ln>
                  <a:noFill/>
                </a:ln>
                <a:solidFill>
                  <a:sysClr val="window" lastClr="FFFFFF"/>
                </a:solidFill>
                <a:effectLst/>
                <a:uLnTx/>
                <a:uFillTx/>
                <a:latin typeface="Calibri"/>
                <a:cs typeface="Arial" charset="0"/>
              </a:rPr>
              <a:t>Name of Presenter</a:t>
            </a:r>
          </a:p>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a:ln>
                  <a:noFill/>
                </a:ln>
                <a:solidFill>
                  <a:sysClr val="window" lastClr="FFFFFF"/>
                </a:solidFill>
                <a:effectLst/>
                <a:uLnTx/>
                <a:uFillTx/>
                <a:latin typeface="Calibri"/>
                <a:cs typeface="Arial" charset="0"/>
              </a:rPr>
              <a:t>first.last@state.ma.us</a:t>
            </a:r>
          </a:p>
        </p:txBody>
      </p:sp>
    </p:spTree>
    <p:extLst>
      <p:ext uri="{BB962C8B-B14F-4D97-AF65-F5344CB8AC3E}">
        <p14:creationId xmlns:p14="http://schemas.microsoft.com/office/powerpoint/2010/main" val="473332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a:latin typeface="Arial" panose="020B0604020202020204" pitchFamily="34" charset="0"/>
                <a:cs typeface="Arial" panose="020B0604020202020204" pitchFamily="34" charset="0"/>
              </a:defRPr>
            </a:lvl1pPr>
          </a:lstStyle>
          <a:p>
            <a:r>
              <a:rPr lang="en-US" dirty="0"/>
              <a:t>Click to edit Master title style</a:t>
            </a:r>
          </a:p>
        </p:txBody>
      </p:sp>
      <p:sp>
        <p:nvSpPr>
          <p:cNvPr id="6" name="Content Placeholder 7"/>
          <p:cNvSpPr>
            <a:spLocks noGrp="1"/>
          </p:cNvSpPr>
          <p:nvPr>
            <p:ph sz="half" idx="1"/>
          </p:nvPr>
        </p:nvSpPr>
        <p:spPr>
          <a:xfrm>
            <a:off x="711200" y="1844566"/>
            <a:ext cx="10769600" cy="4556234"/>
          </a:xfrm>
          <a:ln w="6350" cmpd="sng"/>
        </p:spPr>
        <p:txBody>
          <a:bodyPr/>
          <a:lstStyle>
            <a:lvl1pPr>
              <a:buClrTx/>
              <a:buSzPct val="100000"/>
              <a:defRPr sz="2000">
                <a:solidFill>
                  <a:schemeClr val="tx1"/>
                </a:solidFill>
                <a:latin typeface="Arial" panose="020B0604020202020204" pitchFamily="34" charset="0"/>
                <a:cs typeface="Arial" panose="020B0604020202020204" pitchFamily="34" charset="0"/>
              </a:defRPr>
            </a:lvl1pPr>
            <a:lvl2pPr>
              <a:buClrTx/>
              <a:buSzPct val="100000"/>
              <a:buFont typeface="Arial" pitchFamily="34" charset="0"/>
              <a:buChar char="•"/>
              <a:defRPr sz="2000">
                <a:solidFill>
                  <a:schemeClr val="tx1"/>
                </a:solidFill>
                <a:latin typeface="Arial" panose="020B0604020202020204" pitchFamily="34" charset="0"/>
                <a:cs typeface="Arial" panose="020B0604020202020204" pitchFamily="34" charset="0"/>
              </a:defRPr>
            </a:lvl2pPr>
            <a:lvl3pPr>
              <a:buNone/>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95922147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a:latin typeface="Arial" panose="020B0604020202020204" pitchFamily="34" charset="0"/>
                <a:cs typeface="Arial" panose="020B0604020202020204" pitchFamily="34" charset="0"/>
              </a:defRPr>
            </a:lvl1pPr>
          </a:lstStyle>
          <a:p>
            <a:r>
              <a:rPr lang="en-US" dirty="0"/>
              <a:t>Click to edit Master title style</a:t>
            </a:r>
          </a:p>
        </p:txBody>
      </p:sp>
      <p:sp>
        <p:nvSpPr>
          <p:cNvPr id="6" name="Content Placeholder 7"/>
          <p:cNvSpPr>
            <a:spLocks noGrp="1"/>
          </p:cNvSpPr>
          <p:nvPr>
            <p:ph sz="half" idx="1"/>
          </p:nvPr>
        </p:nvSpPr>
        <p:spPr>
          <a:xfrm>
            <a:off x="711200" y="1844566"/>
            <a:ext cx="10769600" cy="4556234"/>
          </a:xfrm>
          <a:ln w="6350" cmpd="sng"/>
        </p:spPr>
        <p:txBody>
          <a:bodyPr/>
          <a:lstStyle>
            <a:lvl1pPr>
              <a:buClrTx/>
              <a:buSzPct val="100000"/>
              <a:defRPr sz="2000">
                <a:solidFill>
                  <a:schemeClr val="tx1"/>
                </a:solidFill>
                <a:latin typeface="Arial" panose="020B0604020202020204" pitchFamily="34" charset="0"/>
                <a:cs typeface="Arial" panose="020B0604020202020204" pitchFamily="34" charset="0"/>
              </a:defRPr>
            </a:lvl1pPr>
            <a:lvl2pPr>
              <a:buClrTx/>
              <a:buSzPct val="100000"/>
              <a:buFont typeface="Arial" pitchFamily="34" charset="0"/>
              <a:buChar char="•"/>
              <a:defRPr sz="2000">
                <a:solidFill>
                  <a:schemeClr val="tx1"/>
                </a:solidFill>
                <a:latin typeface="Arial" panose="020B0604020202020204" pitchFamily="34" charset="0"/>
                <a:cs typeface="Arial" panose="020B0604020202020204" pitchFamily="34" charset="0"/>
              </a:defRPr>
            </a:lvl2pPr>
            <a:lvl3pPr>
              <a:buNone/>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9872093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2006" y="195610"/>
            <a:ext cx="11725484" cy="376834"/>
          </a:xfrm>
        </p:spPr>
        <p:txBody>
          <a:bodyPr anchor="ctr"/>
          <a:lstStyle>
            <a:lvl1pPr>
              <a:defRPr sz="2449">
                <a:latin typeface="Arial" panose="020B0604020202020204" pitchFamily="34" charset="0"/>
                <a:cs typeface="Arial" panose="020B0604020202020204" pitchFamily="34" charset="0"/>
              </a:defRPr>
            </a:lvl1pPr>
          </a:lstStyle>
          <a:p>
            <a:r>
              <a:rPr lang="en-US" dirty="0"/>
              <a:t>Click to edit Master title style</a:t>
            </a:r>
          </a:p>
        </p:txBody>
      </p:sp>
      <p:sp>
        <p:nvSpPr>
          <p:cNvPr id="6" name="Content Placeholder 7"/>
          <p:cNvSpPr>
            <a:spLocks noGrp="1"/>
          </p:cNvSpPr>
          <p:nvPr>
            <p:ph sz="half" idx="1"/>
          </p:nvPr>
        </p:nvSpPr>
        <p:spPr>
          <a:xfrm>
            <a:off x="711201" y="1844567"/>
            <a:ext cx="10769600" cy="628056"/>
          </a:xfrm>
          <a:ln w="6350" cmpd="sng"/>
        </p:spPr>
        <p:txBody>
          <a:bodyPr/>
          <a:lstStyle>
            <a:lvl1pPr>
              <a:buClrTx/>
              <a:buSzPct val="100000"/>
              <a:defRPr sz="2041">
                <a:solidFill>
                  <a:schemeClr val="tx1"/>
                </a:solidFill>
                <a:latin typeface="Arial" panose="020B0604020202020204" pitchFamily="34" charset="0"/>
                <a:cs typeface="Arial" panose="020B0604020202020204" pitchFamily="34" charset="0"/>
              </a:defRPr>
            </a:lvl1pPr>
            <a:lvl2pPr>
              <a:buClrTx/>
              <a:buSzPct val="100000"/>
              <a:buFont typeface="Arial" pitchFamily="34" charset="0"/>
              <a:buChar char="•"/>
              <a:defRPr sz="2041">
                <a:solidFill>
                  <a:schemeClr val="tx1"/>
                </a:solidFill>
                <a:latin typeface="Arial" panose="020B0604020202020204" pitchFamily="34" charset="0"/>
                <a:cs typeface="Arial" panose="020B0604020202020204" pitchFamily="34" charset="0"/>
              </a:defRPr>
            </a:lvl2pPr>
            <a:lvl3pPr>
              <a:buNone/>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0848305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3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599379638"/>
              </p:ext>
            </p:extLst>
          </p:nvPr>
        </p:nvGraphicFramePr>
        <p:xfrm>
          <a:off x="2177" y="1633"/>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77" y="1633"/>
                        <a:ext cx="2116"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8828633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100744805"/>
              </p:ext>
            </p:extLst>
          </p:nvPr>
        </p:nvGraphicFramePr>
        <p:xfrm>
          <a:off x="2177" y="1633"/>
          <a:ext cx="2116"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p:cNvPicPr/>
                      <p:nvPr/>
                    </p:nvPicPr>
                    <p:blipFill>
                      <a:blip r:embed="rId4"/>
                      <a:stretch>
                        <a:fillRect/>
                      </a:stretch>
                    </p:blipFill>
                    <p:spPr>
                      <a:xfrm>
                        <a:off x="2177" y="1633"/>
                        <a:ext cx="2116" cy="1587"/>
                      </a:xfrm>
                      <a:prstGeom prst="rect">
                        <a:avLst/>
                      </a:prstGeom>
                    </p:spPr>
                  </p:pic>
                </p:oleObj>
              </mc:Fallback>
            </mc:AlternateContent>
          </a:graphicData>
        </a:graphic>
      </p:graphicFrame>
      <p:sp>
        <p:nvSpPr>
          <p:cNvPr id="2" name="Holder 2"/>
          <p:cNvSpPr>
            <a:spLocks noGrp="1"/>
          </p:cNvSpPr>
          <p:nvPr>
            <p:ph type="title"/>
          </p:nvPr>
        </p:nvSpPr>
        <p:spPr/>
        <p:txBody>
          <a:bodyPr lIns="0" tIns="0" rIns="0" bIns="0"/>
          <a:lstStyle/>
          <a:p>
            <a:endParaRPr dirty="0"/>
          </a:p>
        </p:txBody>
      </p:sp>
      <p:sp>
        <p:nvSpPr>
          <p:cNvPr id="5" name="Rectangle 286"/>
          <p:cNvSpPr>
            <a:spLocks noGrp="1" noChangeArrowheads="1"/>
          </p:cNvSpPr>
          <p:nvPr>
            <p:ph idx="10" hasCustomPrompt="1"/>
          </p:nvPr>
        </p:nvSpPr>
        <p:spPr bwMode="auto">
          <a:xfrm>
            <a:off x="345441" y="908025"/>
            <a:ext cx="10769600" cy="190513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290287" indent="-290287">
              <a:spcAft>
                <a:spcPts val="612"/>
              </a:spcAft>
              <a:buFont typeface="Wingdings" panose="05000000000000000000" pitchFamily="2" charset="2"/>
              <a:buChar char="§"/>
              <a:defRPr baseline="0"/>
            </a:lvl1pPr>
            <a:lvl3pPr>
              <a:spcAft>
                <a:spcPts val="612"/>
              </a:spcAft>
              <a:defRPr baseline="0"/>
            </a:lvl3pPr>
            <a:lvl4pPr>
              <a:spcAft>
                <a:spcPts val="612"/>
              </a:spcAft>
              <a:buSzPct val="100000"/>
              <a:defRPr baseline="0"/>
            </a:lvl4pPr>
            <a:lvl5pPr>
              <a:spcAft>
                <a:spcPts val="612"/>
              </a:spcAft>
              <a:defRPr baseline="0"/>
            </a:lvl5pPr>
          </a:lstStyle>
          <a:p>
            <a:pPr lvl="0"/>
            <a:r>
              <a:rPr lang="en-US" noProof="0" dirty="0"/>
              <a:t>First Level</a:t>
            </a:r>
          </a:p>
          <a:p>
            <a:pPr lvl="2"/>
            <a:r>
              <a:rPr lang="en-US" noProof="0" dirty="0"/>
              <a:t>Second Level</a:t>
            </a:r>
          </a:p>
          <a:p>
            <a:pPr lvl="3"/>
            <a:r>
              <a:rPr lang="en-US" noProof="0" dirty="0"/>
              <a:t>Third Level</a:t>
            </a:r>
          </a:p>
          <a:p>
            <a:pPr lvl="4"/>
            <a:r>
              <a:rPr lang="en-US" noProof="0" dirty="0"/>
              <a:t>Fourth Level</a:t>
            </a:r>
          </a:p>
        </p:txBody>
      </p:sp>
    </p:spTree>
    <p:extLst>
      <p:ext uri="{BB962C8B-B14F-4D97-AF65-F5344CB8AC3E}">
        <p14:creationId xmlns:p14="http://schemas.microsoft.com/office/powerpoint/2010/main" val="772510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398664204"/>
              </p:ext>
            </p:extLst>
          </p:nvPr>
        </p:nvGraphicFramePr>
        <p:xfrm>
          <a:off x="2177" y="1633"/>
          <a:ext cx="2116"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p:cNvPicPr/>
                      <p:nvPr/>
                    </p:nvPicPr>
                    <p:blipFill>
                      <a:blip r:embed="rId4"/>
                      <a:stretch>
                        <a:fillRect/>
                      </a:stretch>
                    </p:blipFill>
                    <p:spPr>
                      <a:xfrm>
                        <a:off x="2177" y="1633"/>
                        <a:ext cx="2116" cy="1587"/>
                      </a:xfrm>
                      <a:prstGeom prst="rect">
                        <a:avLst/>
                      </a:prstGeom>
                    </p:spPr>
                  </p:pic>
                </p:oleObj>
              </mc:Fallback>
            </mc:AlternateContent>
          </a:graphicData>
        </a:graphic>
      </p:graphicFrame>
      <p:sp>
        <p:nvSpPr>
          <p:cNvPr id="2" name="Holder 2"/>
          <p:cNvSpPr>
            <a:spLocks noGrp="1"/>
          </p:cNvSpPr>
          <p:nvPr>
            <p:ph type="title"/>
          </p:nvPr>
        </p:nvSpPr>
        <p:spPr/>
        <p:txBody>
          <a:bodyPr lIns="0" tIns="0" rIns="0" bIns="0"/>
          <a:lstStyle/>
          <a:p>
            <a:endParaRPr dirty="0"/>
          </a:p>
        </p:txBody>
      </p:sp>
      <p:sp>
        <p:nvSpPr>
          <p:cNvPr id="5" name="Rectangle 286"/>
          <p:cNvSpPr>
            <a:spLocks noGrp="1" noChangeArrowheads="1"/>
          </p:cNvSpPr>
          <p:nvPr>
            <p:ph idx="10" hasCustomPrompt="1"/>
          </p:nvPr>
        </p:nvSpPr>
        <p:spPr bwMode="auto">
          <a:xfrm>
            <a:off x="345441" y="908025"/>
            <a:ext cx="10769600" cy="190513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290287" indent="-290287">
              <a:spcAft>
                <a:spcPts val="612"/>
              </a:spcAft>
              <a:buFont typeface="Wingdings" panose="05000000000000000000" pitchFamily="2" charset="2"/>
              <a:buChar char="§"/>
              <a:defRPr baseline="0"/>
            </a:lvl1pPr>
            <a:lvl3pPr>
              <a:spcAft>
                <a:spcPts val="612"/>
              </a:spcAft>
              <a:defRPr baseline="0"/>
            </a:lvl3pPr>
            <a:lvl4pPr>
              <a:spcAft>
                <a:spcPts val="612"/>
              </a:spcAft>
              <a:buSzPct val="100000"/>
              <a:defRPr baseline="0"/>
            </a:lvl4pPr>
            <a:lvl5pPr>
              <a:spcAft>
                <a:spcPts val="612"/>
              </a:spcAft>
              <a:defRPr baseline="0"/>
            </a:lvl5pPr>
          </a:lstStyle>
          <a:p>
            <a:pPr lvl="0"/>
            <a:r>
              <a:rPr lang="en-US" noProof="0" dirty="0"/>
              <a:t>First Level</a:t>
            </a:r>
          </a:p>
          <a:p>
            <a:pPr lvl="2"/>
            <a:r>
              <a:rPr lang="en-US" noProof="0" dirty="0"/>
              <a:t>Second Level</a:t>
            </a:r>
          </a:p>
          <a:p>
            <a:pPr lvl="3"/>
            <a:r>
              <a:rPr lang="en-US" noProof="0" dirty="0"/>
              <a:t>Third Level</a:t>
            </a:r>
          </a:p>
          <a:p>
            <a:pPr lvl="4"/>
            <a:r>
              <a:rPr lang="en-US" noProof="0" dirty="0"/>
              <a:t>Fourth Level</a:t>
            </a:r>
          </a:p>
        </p:txBody>
      </p:sp>
    </p:spTree>
    <p:extLst>
      <p:ext uri="{BB962C8B-B14F-4D97-AF65-F5344CB8AC3E}">
        <p14:creationId xmlns:p14="http://schemas.microsoft.com/office/powerpoint/2010/main" val="2259300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5" y="6492491"/>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295855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ntent Style B">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25" y="6492491"/>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2003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58C9B-DB7A-4BE0-9ED4-D7926C2355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2C65CF-554F-4CC3-BB6A-237B8AF7B2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BB10F3-95DA-4B55-9A6A-58B13C5C93A3}"/>
              </a:ext>
            </a:extLst>
          </p:cNvPr>
          <p:cNvSpPr>
            <a:spLocks noGrp="1"/>
          </p:cNvSpPr>
          <p:nvPr>
            <p:ph type="dt" sz="half" idx="10"/>
          </p:nvPr>
        </p:nvSpPr>
        <p:spPr/>
        <p:txBody>
          <a:bodyPr/>
          <a:lstStyle/>
          <a:p>
            <a:fld id="{E09C83AD-AEA0-4A7B-BD72-6A060013EC76}" type="datetimeFigureOut">
              <a:rPr lang="en-US" smtClean="0"/>
              <a:t>1/5/2022</a:t>
            </a:fld>
            <a:endParaRPr lang="en-US" dirty="0"/>
          </a:p>
        </p:txBody>
      </p:sp>
      <p:sp>
        <p:nvSpPr>
          <p:cNvPr id="5" name="Footer Placeholder 4">
            <a:extLst>
              <a:ext uri="{FF2B5EF4-FFF2-40B4-BE49-F238E27FC236}">
                <a16:creationId xmlns:a16="http://schemas.microsoft.com/office/drawing/2014/main" id="{B88FE3B6-D4C9-441A-B257-B52E4A9C89B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A2C31A-BCA7-4513-8A49-F2BF6F4C6994}"/>
              </a:ext>
            </a:extLst>
          </p:cNvPr>
          <p:cNvSpPr>
            <a:spLocks noGrp="1"/>
          </p:cNvSpPr>
          <p:nvPr>
            <p:ph type="sldNum" sz="quarter" idx="12"/>
          </p:nvPr>
        </p:nvSpPr>
        <p:spPr/>
        <p:txBody>
          <a:bodyPr/>
          <a:lstStyle/>
          <a:p>
            <a:fld id="{C6B255C6-3029-4DCC-8825-89EB3EF74128}" type="slidenum">
              <a:rPr lang="en-US" smtClean="0"/>
              <a:t>‹#›</a:t>
            </a:fld>
            <a:endParaRPr lang="en-US" dirty="0"/>
          </a:p>
        </p:txBody>
      </p:sp>
    </p:spTree>
    <p:extLst>
      <p:ext uri="{BB962C8B-B14F-4D97-AF65-F5344CB8AC3E}">
        <p14:creationId xmlns:p14="http://schemas.microsoft.com/office/powerpoint/2010/main" val="1858432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27CF-12B8-4D1A-AEA9-ABB118582C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2427AC-4C57-45CD-BF06-24E266EA23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FC18E6-50BD-416E-B5A0-D363E0A15E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70A95E-3FBB-4682-885D-2FE4E7A10237}"/>
              </a:ext>
            </a:extLst>
          </p:cNvPr>
          <p:cNvSpPr>
            <a:spLocks noGrp="1"/>
          </p:cNvSpPr>
          <p:nvPr>
            <p:ph type="dt" sz="half" idx="10"/>
          </p:nvPr>
        </p:nvSpPr>
        <p:spPr/>
        <p:txBody>
          <a:bodyPr/>
          <a:lstStyle/>
          <a:p>
            <a:fld id="{E09C83AD-AEA0-4A7B-BD72-6A060013EC76}" type="datetimeFigureOut">
              <a:rPr lang="en-US" smtClean="0"/>
              <a:t>1/5/2022</a:t>
            </a:fld>
            <a:endParaRPr lang="en-US" dirty="0"/>
          </a:p>
        </p:txBody>
      </p:sp>
      <p:sp>
        <p:nvSpPr>
          <p:cNvPr id="6" name="Footer Placeholder 5">
            <a:extLst>
              <a:ext uri="{FF2B5EF4-FFF2-40B4-BE49-F238E27FC236}">
                <a16:creationId xmlns:a16="http://schemas.microsoft.com/office/drawing/2014/main" id="{44978B1C-0A00-4723-93EC-7D3AA5C80AC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ACF6AF8-5A72-470C-B09F-4430BC43C681}"/>
              </a:ext>
            </a:extLst>
          </p:cNvPr>
          <p:cNvSpPr>
            <a:spLocks noGrp="1"/>
          </p:cNvSpPr>
          <p:nvPr>
            <p:ph type="sldNum" sz="quarter" idx="12"/>
          </p:nvPr>
        </p:nvSpPr>
        <p:spPr/>
        <p:txBody>
          <a:bodyPr/>
          <a:lstStyle/>
          <a:p>
            <a:fld id="{C6B255C6-3029-4DCC-8825-89EB3EF74128}" type="slidenum">
              <a:rPr lang="en-US" smtClean="0"/>
              <a:t>‹#›</a:t>
            </a:fld>
            <a:endParaRPr lang="en-US" dirty="0"/>
          </a:p>
        </p:txBody>
      </p:sp>
    </p:spTree>
    <p:extLst>
      <p:ext uri="{BB962C8B-B14F-4D97-AF65-F5344CB8AC3E}">
        <p14:creationId xmlns:p14="http://schemas.microsoft.com/office/powerpoint/2010/main" val="248560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76F6A-89B4-477C-A857-17B2AC4AD6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8C95A2-CB79-4811-8CDB-B10DCCC73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5E28E3-A4AE-49A3-9A08-6FC039D0CD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005F84-7B69-4875-8593-29EBC99907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5653EC-5005-430A-9528-5DFA96E255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E7F28E-43D0-4AED-973F-3FD83EC00A13}"/>
              </a:ext>
            </a:extLst>
          </p:cNvPr>
          <p:cNvSpPr>
            <a:spLocks noGrp="1"/>
          </p:cNvSpPr>
          <p:nvPr>
            <p:ph type="dt" sz="half" idx="10"/>
          </p:nvPr>
        </p:nvSpPr>
        <p:spPr/>
        <p:txBody>
          <a:bodyPr/>
          <a:lstStyle/>
          <a:p>
            <a:fld id="{E09C83AD-AEA0-4A7B-BD72-6A060013EC76}" type="datetimeFigureOut">
              <a:rPr lang="en-US" smtClean="0"/>
              <a:t>1/5/2022</a:t>
            </a:fld>
            <a:endParaRPr lang="en-US" dirty="0"/>
          </a:p>
        </p:txBody>
      </p:sp>
      <p:sp>
        <p:nvSpPr>
          <p:cNvPr id="8" name="Footer Placeholder 7">
            <a:extLst>
              <a:ext uri="{FF2B5EF4-FFF2-40B4-BE49-F238E27FC236}">
                <a16:creationId xmlns:a16="http://schemas.microsoft.com/office/drawing/2014/main" id="{DBAB9F1B-F1D8-4AEA-ABEF-EBB69C04607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E4B3611-C2D9-4602-B89A-AF56F3C905FD}"/>
              </a:ext>
            </a:extLst>
          </p:cNvPr>
          <p:cNvSpPr>
            <a:spLocks noGrp="1"/>
          </p:cNvSpPr>
          <p:nvPr>
            <p:ph type="sldNum" sz="quarter" idx="12"/>
          </p:nvPr>
        </p:nvSpPr>
        <p:spPr/>
        <p:txBody>
          <a:bodyPr/>
          <a:lstStyle/>
          <a:p>
            <a:fld id="{C6B255C6-3029-4DCC-8825-89EB3EF74128}" type="slidenum">
              <a:rPr lang="en-US" smtClean="0"/>
              <a:t>‹#›</a:t>
            </a:fld>
            <a:endParaRPr lang="en-US" dirty="0"/>
          </a:p>
        </p:txBody>
      </p:sp>
    </p:spTree>
    <p:extLst>
      <p:ext uri="{BB962C8B-B14F-4D97-AF65-F5344CB8AC3E}">
        <p14:creationId xmlns:p14="http://schemas.microsoft.com/office/powerpoint/2010/main" val="3000237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0994-6B21-41C1-9B69-36491D1FAB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5F1E73-CDF5-4816-BCDB-31882873C59E}"/>
              </a:ext>
            </a:extLst>
          </p:cNvPr>
          <p:cNvSpPr>
            <a:spLocks noGrp="1"/>
          </p:cNvSpPr>
          <p:nvPr>
            <p:ph type="dt" sz="half" idx="10"/>
          </p:nvPr>
        </p:nvSpPr>
        <p:spPr/>
        <p:txBody>
          <a:bodyPr/>
          <a:lstStyle/>
          <a:p>
            <a:fld id="{E09C83AD-AEA0-4A7B-BD72-6A060013EC76}" type="datetimeFigureOut">
              <a:rPr lang="en-US" smtClean="0"/>
              <a:t>1/5/2022</a:t>
            </a:fld>
            <a:endParaRPr lang="en-US" dirty="0"/>
          </a:p>
        </p:txBody>
      </p:sp>
      <p:sp>
        <p:nvSpPr>
          <p:cNvPr id="4" name="Footer Placeholder 3">
            <a:extLst>
              <a:ext uri="{FF2B5EF4-FFF2-40B4-BE49-F238E27FC236}">
                <a16:creationId xmlns:a16="http://schemas.microsoft.com/office/drawing/2014/main" id="{5A39A7E7-FC78-4BF6-BC74-59E9B3F5EB7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158F61-6892-4260-9B1F-B4B0651493E2}"/>
              </a:ext>
            </a:extLst>
          </p:cNvPr>
          <p:cNvSpPr>
            <a:spLocks noGrp="1"/>
          </p:cNvSpPr>
          <p:nvPr>
            <p:ph type="sldNum" sz="quarter" idx="12"/>
          </p:nvPr>
        </p:nvSpPr>
        <p:spPr/>
        <p:txBody>
          <a:bodyPr/>
          <a:lstStyle/>
          <a:p>
            <a:fld id="{C6B255C6-3029-4DCC-8825-89EB3EF74128}" type="slidenum">
              <a:rPr lang="en-US" smtClean="0"/>
              <a:t>‹#›</a:t>
            </a:fld>
            <a:endParaRPr lang="en-US" dirty="0"/>
          </a:p>
        </p:txBody>
      </p:sp>
    </p:spTree>
    <p:extLst>
      <p:ext uri="{BB962C8B-B14F-4D97-AF65-F5344CB8AC3E}">
        <p14:creationId xmlns:p14="http://schemas.microsoft.com/office/powerpoint/2010/main" val="1225852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7DC3C1-9433-4D93-B70B-0911D8967D26}"/>
              </a:ext>
            </a:extLst>
          </p:cNvPr>
          <p:cNvSpPr>
            <a:spLocks noGrp="1"/>
          </p:cNvSpPr>
          <p:nvPr>
            <p:ph type="dt" sz="half" idx="10"/>
          </p:nvPr>
        </p:nvSpPr>
        <p:spPr/>
        <p:txBody>
          <a:bodyPr/>
          <a:lstStyle/>
          <a:p>
            <a:fld id="{E09C83AD-AEA0-4A7B-BD72-6A060013EC76}" type="datetimeFigureOut">
              <a:rPr lang="en-US" smtClean="0"/>
              <a:t>1/5/2022</a:t>
            </a:fld>
            <a:endParaRPr lang="en-US" dirty="0"/>
          </a:p>
        </p:txBody>
      </p:sp>
      <p:sp>
        <p:nvSpPr>
          <p:cNvPr id="3" name="Footer Placeholder 2">
            <a:extLst>
              <a:ext uri="{FF2B5EF4-FFF2-40B4-BE49-F238E27FC236}">
                <a16:creationId xmlns:a16="http://schemas.microsoft.com/office/drawing/2014/main" id="{44C91DBC-890D-4A98-BDEC-5481099E89B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7138321-199D-4659-905A-5F831927E912}"/>
              </a:ext>
            </a:extLst>
          </p:cNvPr>
          <p:cNvSpPr>
            <a:spLocks noGrp="1"/>
          </p:cNvSpPr>
          <p:nvPr>
            <p:ph type="sldNum" sz="quarter" idx="12"/>
          </p:nvPr>
        </p:nvSpPr>
        <p:spPr/>
        <p:txBody>
          <a:bodyPr/>
          <a:lstStyle/>
          <a:p>
            <a:fld id="{C6B255C6-3029-4DCC-8825-89EB3EF74128}" type="slidenum">
              <a:rPr lang="en-US" smtClean="0"/>
              <a:t>‹#›</a:t>
            </a:fld>
            <a:endParaRPr lang="en-US" dirty="0"/>
          </a:p>
        </p:txBody>
      </p:sp>
    </p:spTree>
    <p:extLst>
      <p:ext uri="{BB962C8B-B14F-4D97-AF65-F5344CB8AC3E}">
        <p14:creationId xmlns:p14="http://schemas.microsoft.com/office/powerpoint/2010/main" val="1423447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B6C29-149F-4E39-8163-778BF74315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9AAE1B-792B-493F-B524-9F657B9669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AD9CAA-608A-41F7-83DC-C356D0C1D1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4E2C66-2FAA-4167-88D5-7A12A9F09678}"/>
              </a:ext>
            </a:extLst>
          </p:cNvPr>
          <p:cNvSpPr>
            <a:spLocks noGrp="1"/>
          </p:cNvSpPr>
          <p:nvPr>
            <p:ph type="dt" sz="half" idx="10"/>
          </p:nvPr>
        </p:nvSpPr>
        <p:spPr/>
        <p:txBody>
          <a:bodyPr/>
          <a:lstStyle/>
          <a:p>
            <a:fld id="{E09C83AD-AEA0-4A7B-BD72-6A060013EC76}" type="datetimeFigureOut">
              <a:rPr lang="en-US" smtClean="0"/>
              <a:t>1/5/2022</a:t>
            </a:fld>
            <a:endParaRPr lang="en-US" dirty="0"/>
          </a:p>
        </p:txBody>
      </p:sp>
      <p:sp>
        <p:nvSpPr>
          <p:cNvPr id="6" name="Footer Placeholder 5">
            <a:extLst>
              <a:ext uri="{FF2B5EF4-FFF2-40B4-BE49-F238E27FC236}">
                <a16:creationId xmlns:a16="http://schemas.microsoft.com/office/drawing/2014/main" id="{C6E8F278-153D-4879-9EC3-C36C6C3720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2F836B3-0585-4AF4-B054-3573D01B9537}"/>
              </a:ext>
            </a:extLst>
          </p:cNvPr>
          <p:cNvSpPr>
            <a:spLocks noGrp="1"/>
          </p:cNvSpPr>
          <p:nvPr>
            <p:ph type="sldNum" sz="quarter" idx="12"/>
          </p:nvPr>
        </p:nvSpPr>
        <p:spPr/>
        <p:txBody>
          <a:bodyPr/>
          <a:lstStyle/>
          <a:p>
            <a:fld id="{C6B255C6-3029-4DCC-8825-89EB3EF74128}" type="slidenum">
              <a:rPr lang="en-US" smtClean="0"/>
              <a:t>‹#›</a:t>
            </a:fld>
            <a:endParaRPr lang="en-US" dirty="0"/>
          </a:p>
        </p:txBody>
      </p:sp>
    </p:spTree>
    <p:extLst>
      <p:ext uri="{BB962C8B-B14F-4D97-AF65-F5344CB8AC3E}">
        <p14:creationId xmlns:p14="http://schemas.microsoft.com/office/powerpoint/2010/main" val="84490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22B23-5181-4D2F-9495-C5ADC02563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23C4F4-33F1-437C-9477-6DB1AADBA9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219801B-C242-4100-AD7A-AFEAFEE7D5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82AB8B-BCE0-4B91-9837-BF8AC7979567}"/>
              </a:ext>
            </a:extLst>
          </p:cNvPr>
          <p:cNvSpPr>
            <a:spLocks noGrp="1"/>
          </p:cNvSpPr>
          <p:nvPr>
            <p:ph type="dt" sz="half" idx="10"/>
          </p:nvPr>
        </p:nvSpPr>
        <p:spPr/>
        <p:txBody>
          <a:bodyPr/>
          <a:lstStyle/>
          <a:p>
            <a:fld id="{E09C83AD-AEA0-4A7B-BD72-6A060013EC76}" type="datetimeFigureOut">
              <a:rPr lang="en-US" smtClean="0"/>
              <a:t>1/5/2022</a:t>
            </a:fld>
            <a:endParaRPr lang="en-US" dirty="0"/>
          </a:p>
        </p:txBody>
      </p:sp>
      <p:sp>
        <p:nvSpPr>
          <p:cNvPr id="6" name="Footer Placeholder 5">
            <a:extLst>
              <a:ext uri="{FF2B5EF4-FFF2-40B4-BE49-F238E27FC236}">
                <a16:creationId xmlns:a16="http://schemas.microsoft.com/office/drawing/2014/main" id="{317F1F51-8B77-4D6D-A4EB-0F1FE388DF1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23AE5CE-DC60-4BD5-BAB6-1CCA127BFA34}"/>
              </a:ext>
            </a:extLst>
          </p:cNvPr>
          <p:cNvSpPr>
            <a:spLocks noGrp="1"/>
          </p:cNvSpPr>
          <p:nvPr>
            <p:ph type="sldNum" sz="quarter" idx="12"/>
          </p:nvPr>
        </p:nvSpPr>
        <p:spPr/>
        <p:txBody>
          <a:bodyPr/>
          <a:lstStyle/>
          <a:p>
            <a:fld id="{C6B255C6-3029-4DCC-8825-89EB3EF74128}" type="slidenum">
              <a:rPr lang="en-US" smtClean="0"/>
              <a:t>‹#›</a:t>
            </a:fld>
            <a:endParaRPr lang="en-US" dirty="0"/>
          </a:p>
        </p:txBody>
      </p:sp>
    </p:spTree>
    <p:extLst>
      <p:ext uri="{BB962C8B-B14F-4D97-AF65-F5344CB8AC3E}">
        <p14:creationId xmlns:p14="http://schemas.microsoft.com/office/powerpoint/2010/main" val="486800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B0875B-175B-4C1F-A685-938D456546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7DE2E2-1DB1-4F2E-8159-910C45EE9F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66D6D5-297A-4B4D-AEA7-1BA3369BFD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9C83AD-AEA0-4A7B-BD72-6A060013EC76}" type="datetimeFigureOut">
              <a:rPr lang="en-US" smtClean="0"/>
              <a:t>1/5/2022</a:t>
            </a:fld>
            <a:endParaRPr lang="en-US" dirty="0"/>
          </a:p>
        </p:txBody>
      </p:sp>
      <p:sp>
        <p:nvSpPr>
          <p:cNvPr id="5" name="Footer Placeholder 4">
            <a:extLst>
              <a:ext uri="{FF2B5EF4-FFF2-40B4-BE49-F238E27FC236}">
                <a16:creationId xmlns:a16="http://schemas.microsoft.com/office/drawing/2014/main" id="{8A8BE99B-C69C-49CE-8E5D-B4EBBEB4E1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0FED57C-0843-4140-99A5-BF91C414CF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B255C6-3029-4DCC-8825-89EB3EF74128}" type="slidenum">
              <a:rPr lang="en-US" smtClean="0"/>
              <a:t>‹#›</a:t>
            </a:fld>
            <a:endParaRPr lang="en-US" dirty="0"/>
          </a:p>
        </p:txBody>
      </p:sp>
    </p:spTree>
    <p:extLst>
      <p:ext uri="{BB962C8B-B14F-4D97-AF65-F5344CB8AC3E}">
        <p14:creationId xmlns:p14="http://schemas.microsoft.com/office/powerpoint/2010/main" val="3967035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592822" y="56524"/>
            <a:ext cx="10972800" cy="874654"/>
          </a:xfrm>
          <a:prstGeom prst="rect">
            <a:avLst/>
          </a:prstGeom>
        </p:spPr>
        <p:txBody>
          <a:bodyPr vert="horz" lIns="91440" tIns="45720" rIns="91440" bIns="45720" rtlCol="0" anchor="ctr">
            <a:normAutofit/>
          </a:bodyPr>
          <a:lstStyle/>
          <a:p>
            <a:r>
              <a:rPr lang="en-US"/>
              <a:t>Click to edit Master title style</a:t>
            </a:r>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412738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1" r:id="rId9"/>
    <p:sldLayoutId id="2147483672" r:id="rId10"/>
    <p:sldLayoutId id="2147483673" r:id="rId11"/>
    <p:sldLayoutId id="2147483675" r:id="rId12"/>
    <p:sldLayoutId id="2147483676" r:id="rId13"/>
    <p:sldLayoutId id="2147483677" r:id="rId14"/>
    <p:sldLayoutId id="2147483678" r:id="rId15"/>
    <p:sldLayoutId id="2147483679" r:id="rId16"/>
  </p:sldLayoutIdLst>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9.png"/><Relationship Id="rId2" Type="http://schemas.openxmlformats.org/officeDocument/2006/relationships/slideLayout" Target="../slideLayouts/slideLayout14.xml"/><Relationship Id="rId1" Type="http://schemas.openxmlformats.org/officeDocument/2006/relationships/themeOverride" Target="../theme/themeOverride1.xml"/><Relationship Id="rId6" Type="http://schemas.microsoft.com/office/2014/relationships/chartEx" Target="../charts/chartEx2.xml"/><Relationship Id="rId5" Type="http://schemas.openxmlformats.org/officeDocument/2006/relationships/image" Target="../media/image11.png"/><Relationship Id="rId4" Type="http://schemas.microsoft.com/office/2014/relationships/chartEx" Target="../charts/chartEx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9760" y="2434045"/>
            <a:ext cx="9479280" cy="1470025"/>
          </a:xfrm>
        </p:spPr>
        <p:txBody>
          <a:bodyPr>
            <a:noAutofit/>
          </a:bodyPr>
          <a:lstStyle/>
          <a:p>
            <a:br>
              <a:rPr lang="en-US" sz="4400" b="1" dirty="0">
                <a:solidFill>
                  <a:schemeClr val="bg1"/>
                </a:solidFill>
              </a:rPr>
            </a:br>
            <a:r>
              <a:rPr lang="en-US" b="1" dirty="0">
                <a:solidFill>
                  <a:schemeClr val="bg1"/>
                </a:solidFill>
              </a:rPr>
              <a:t>Update on </a:t>
            </a:r>
            <a:r>
              <a:rPr lang="en-US" sz="4400" b="1" dirty="0">
                <a:solidFill>
                  <a:schemeClr val="bg1"/>
                </a:solidFill>
              </a:rPr>
              <a:t>MOUD </a:t>
            </a:r>
            <a:br>
              <a:rPr lang="en-US" sz="4400" b="1" dirty="0">
                <a:solidFill>
                  <a:schemeClr val="bg1"/>
                </a:solidFill>
              </a:rPr>
            </a:br>
            <a:r>
              <a:rPr lang="en-US" sz="4400" b="1" dirty="0">
                <a:solidFill>
                  <a:schemeClr val="bg1"/>
                </a:solidFill>
              </a:rPr>
              <a:t>in Correctional Settings and Other Correctiona</a:t>
            </a:r>
            <a:r>
              <a:rPr lang="en-US" b="1" dirty="0">
                <a:solidFill>
                  <a:schemeClr val="bg1"/>
                </a:solidFill>
              </a:rPr>
              <a:t>l/Re-Entry Efforts</a:t>
            </a:r>
            <a:endParaRPr lang="en-US" sz="3200" b="1" dirty="0">
              <a:solidFill>
                <a:schemeClr val="bg1"/>
              </a:solidFill>
              <a:latin typeface="Arial" panose="020B0604020202020204" pitchFamily="34" charset="0"/>
              <a:cs typeface="Arial" panose="020B0604020202020204" pitchFamily="34" charset="0"/>
            </a:endParaRPr>
          </a:p>
        </p:txBody>
      </p:sp>
      <p:sp>
        <p:nvSpPr>
          <p:cNvPr id="3" name="Title 1"/>
          <p:cNvSpPr txBox="1">
            <a:spLocks/>
          </p:cNvSpPr>
          <p:nvPr/>
        </p:nvSpPr>
        <p:spPr>
          <a:xfrm>
            <a:off x="2197202" y="4554310"/>
            <a:ext cx="8864396" cy="146835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endParaRPr lang="en-US" altLang="en-US" sz="2800" dirty="0">
              <a:solidFill>
                <a:schemeClr val="bg1"/>
              </a:solidFill>
              <a:latin typeface="+mn-lt"/>
              <a:cs typeface="Arial" panose="020B0604020202020204" pitchFamily="34" charset="0"/>
            </a:endParaRPr>
          </a:p>
          <a:p>
            <a:r>
              <a:rPr lang="en-US" altLang="en-US" sz="2800" dirty="0">
                <a:solidFill>
                  <a:schemeClr val="bg1"/>
                </a:solidFill>
                <a:latin typeface="+mn-lt"/>
                <a:cs typeface="Arial" panose="020B0604020202020204" pitchFamily="34" charset="0"/>
              </a:rPr>
              <a:t>1/5/2022</a:t>
            </a:r>
          </a:p>
          <a:p>
            <a:pPr algn="l"/>
            <a:endParaRPr lang="en-US" sz="1800"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1642002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0CDF8-2021-4FD4-B88A-661404C07D9B}"/>
              </a:ext>
            </a:extLst>
          </p:cNvPr>
          <p:cNvSpPr>
            <a:spLocks noGrp="1"/>
          </p:cNvSpPr>
          <p:nvPr>
            <p:ph type="title"/>
          </p:nvPr>
        </p:nvSpPr>
        <p:spPr>
          <a:xfrm>
            <a:off x="0" y="56524"/>
            <a:ext cx="12192000" cy="874654"/>
          </a:xfrm>
        </p:spPr>
        <p:txBody>
          <a:bodyPr>
            <a:noAutofit/>
          </a:bodyPr>
          <a:lstStyle/>
          <a:p>
            <a:pPr algn="ctr"/>
            <a:r>
              <a:rPr lang="en-US" sz="3600" dirty="0">
                <a:solidFill>
                  <a:schemeClr val="bg1"/>
                </a:solidFill>
              </a:rPr>
              <a:t>Total DOC Enrollments and Breakdown by Medication Type</a:t>
            </a:r>
          </a:p>
        </p:txBody>
      </p:sp>
      <p:sp>
        <p:nvSpPr>
          <p:cNvPr id="5" name="Content Placeholder 2">
            <a:extLst>
              <a:ext uri="{FF2B5EF4-FFF2-40B4-BE49-F238E27FC236}">
                <a16:creationId xmlns:a16="http://schemas.microsoft.com/office/drawing/2014/main" id="{C235486D-6434-074B-8930-64259E928770}"/>
              </a:ext>
            </a:extLst>
          </p:cNvPr>
          <p:cNvSpPr txBox="1">
            <a:spLocks/>
          </p:cNvSpPr>
          <p:nvPr/>
        </p:nvSpPr>
        <p:spPr>
          <a:xfrm>
            <a:off x="233593" y="1051352"/>
            <a:ext cx="10755116" cy="50664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a:p>
          <a:p>
            <a:pPr marL="0" indent="0">
              <a:buNone/>
            </a:pPr>
            <a:endParaRPr lang="en-US" dirty="0"/>
          </a:p>
          <a:p>
            <a:pPr lvl="1"/>
            <a:endParaRPr lang="en-US" dirty="0"/>
          </a:p>
          <a:p>
            <a:endParaRPr lang="en-US" dirty="0"/>
          </a:p>
        </p:txBody>
      </p:sp>
      <p:sp>
        <p:nvSpPr>
          <p:cNvPr id="6" name="TextBox 5">
            <a:extLst>
              <a:ext uri="{FF2B5EF4-FFF2-40B4-BE49-F238E27FC236}">
                <a16:creationId xmlns:a16="http://schemas.microsoft.com/office/drawing/2014/main" id="{993D8450-1CC3-4552-9EE4-B4DAAE7B0F49}"/>
              </a:ext>
            </a:extLst>
          </p:cNvPr>
          <p:cNvSpPr txBox="1"/>
          <p:nvPr/>
        </p:nvSpPr>
        <p:spPr>
          <a:xfrm>
            <a:off x="741680" y="6128124"/>
            <a:ext cx="6096000" cy="369332"/>
          </a:xfrm>
          <a:prstGeom prst="rect">
            <a:avLst/>
          </a:prstGeom>
          <a:noFill/>
        </p:spPr>
        <p:txBody>
          <a:bodyPr wrap="square">
            <a:spAutoFit/>
          </a:bodyPr>
          <a:lstStyle/>
          <a:p>
            <a:r>
              <a:rPr lang="en-US" sz="1800" u="sng" dirty="0"/>
              <a:t>Source:</a:t>
            </a:r>
            <a:r>
              <a:rPr lang="en-US" sz="1800" dirty="0"/>
              <a:t> Preliminary Data from </a:t>
            </a:r>
            <a:r>
              <a:rPr lang="en-US" dirty="0"/>
              <a:t>D</a:t>
            </a:r>
            <a:r>
              <a:rPr lang="en-US" sz="1800" dirty="0"/>
              <a:t>OC</a:t>
            </a:r>
            <a:endParaRPr lang="en-US" dirty="0"/>
          </a:p>
        </p:txBody>
      </p:sp>
      <p:sp>
        <p:nvSpPr>
          <p:cNvPr id="12" name="TextBox 11">
            <a:extLst>
              <a:ext uri="{FF2B5EF4-FFF2-40B4-BE49-F238E27FC236}">
                <a16:creationId xmlns:a16="http://schemas.microsoft.com/office/drawing/2014/main" id="{44FC976B-620D-4608-94C5-096B8780C786}"/>
              </a:ext>
            </a:extLst>
          </p:cNvPr>
          <p:cNvSpPr txBox="1"/>
          <p:nvPr/>
        </p:nvSpPr>
        <p:spPr>
          <a:xfrm>
            <a:off x="607829" y="1536174"/>
            <a:ext cx="11350577" cy="3970318"/>
          </a:xfrm>
          <a:prstGeom prst="rect">
            <a:avLst/>
          </a:prstGeom>
          <a:noFill/>
        </p:spPr>
        <p:txBody>
          <a:bodyPr wrap="square">
            <a:spAutoFit/>
          </a:bodyPr>
          <a:lstStyle/>
          <a:p>
            <a:r>
              <a:rPr lang="en-US" sz="2800" dirty="0"/>
              <a:t>As of 4/15/21, 2,849 individuals have received access to medications for opioid use disorder across DOC facilities. </a:t>
            </a:r>
          </a:p>
          <a:p>
            <a:endParaRPr lang="en-US" sz="2800" dirty="0"/>
          </a:p>
          <a:p>
            <a:r>
              <a:rPr lang="en-US" sz="2800" dirty="0"/>
              <a:t>Of these 2,849 individuals who received MOUD:</a:t>
            </a:r>
          </a:p>
          <a:p>
            <a:pPr marL="800100" lvl="1" indent="-342900">
              <a:buFont typeface="Arial" panose="020B0604020202020204" pitchFamily="34" charset="0"/>
              <a:buChar char="•"/>
            </a:pPr>
            <a:r>
              <a:rPr lang="en-US" sz="2800" dirty="0"/>
              <a:t>Majority (82%) had been released from incarceration as of 4/15/21</a:t>
            </a:r>
          </a:p>
          <a:p>
            <a:pPr marL="800100" lvl="1" indent="-342900">
              <a:buFont typeface="Arial" panose="020B0604020202020204" pitchFamily="34" charset="0"/>
              <a:buChar char="•"/>
            </a:pPr>
            <a:r>
              <a:rPr lang="en-US" sz="2800" dirty="0"/>
              <a:t>Average age = 37.1 years</a:t>
            </a:r>
          </a:p>
          <a:p>
            <a:pPr marL="800100" lvl="1" indent="-342900">
              <a:buFont typeface="Arial" panose="020B0604020202020204" pitchFamily="34" charset="0"/>
              <a:buChar char="•"/>
            </a:pPr>
            <a:r>
              <a:rPr lang="en-US" sz="2800" dirty="0"/>
              <a:t>Majority (68.4%) identified as male</a:t>
            </a:r>
          </a:p>
          <a:p>
            <a:pPr marL="800100" lvl="1" indent="-342900">
              <a:buFont typeface="Arial" panose="020B0604020202020204" pitchFamily="34" charset="0"/>
              <a:buChar char="•"/>
            </a:pPr>
            <a:r>
              <a:rPr lang="en-US" sz="2800" dirty="0"/>
              <a:t>Buprenorphine was the mostly commonly administered medication type (~77%) followed by methadone (13%) and then Naltrexone (~10%)</a:t>
            </a:r>
          </a:p>
        </p:txBody>
      </p:sp>
    </p:spTree>
    <p:extLst>
      <p:ext uri="{BB962C8B-B14F-4D97-AF65-F5344CB8AC3E}">
        <p14:creationId xmlns:p14="http://schemas.microsoft.com/office/powerpoint/2010/main" val="1305868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21972" y="1249681"/>
            <a:ext cx="5194908" cy="4490719"/>
          </a:xfrm>
          <a:prstGeom prst="rect">
            <a:avLst/>
          </a:prstGeom>
        </p:spPr>
        <p:txBody>
          <a:bodyPr>
            <a:normAutofit/>
          </a:bodyPr>
          <a:lstStyle/>
          <a:p>
            <a:r>
              <a:rPr lang="en-US" sz="2400" b="0" i="0" dirty="0">
                <a:solidFill>
                  <a:srgbClr val="201F1E"/>
                </a:solidFill>
                <a:effectLst/>
                <a:latin typeface="Calibri" panose="020F0502020204030204" pitchFamily="34" charset="0"/>
              </a:rPr>
              <a:t>Additionally, DPH funds all 13 HOCs to offer non-MOUD specific SUD programming and re-entry services </a:t>
            </a:r>
            <a:r>
              <a:rPr lang="en-US" sz="2400" dirty="0">
                <a:solidFill>
                  <a:srgbClr val="201F1E"/>
                </a:solidFill>
                <a:latin typeface="Calibri" panose="020F0502020204030204" pitchFamily="34" charset="0"/>
              </a:rPr>
              <a:t>within their SUD treatment units</a:t>
            </a:r>
            <a:r>
              <a:rPr lang="en-US" sz="2400" b="0" i="0" dirty="0">
                <a:solidFill>
                  <a:srgbClr val="201F1E"/>
                </a:solidFill>
                <a:effectLst/>
                <a:latin typeface="Calibri" panose="020F0502020204030204" pitchFamily="34" charset="0"/>
              </a:rPr>
              <a:t>.</a:t>
            </a:r>
          </a:p>
          <a:p>
            <a:endParaRPr lang="en-US" sz="800" b="0" i="0" dirty="0">
              <a:solidFill>
                <a:srgbClr val="201F1E"/>
              </a:solidFill>
              <a:effectLst/>
              <a:latin typeface="Calibri" panose="020F0502020204030204" pitchFamily="34" charset="0"/>
            </a:endParaRPr>
          </a:p>
          <a:p>
            <a:r>
              <a:rPr lang="en-US" sz="2400" b="0" i="0" dirty="0">
                <a:solidFill>
                  <a:srgbClr val="201F1E"/>
                </a:solidFill>
                <a:effectLst/>
                <a:latin typeface="Calibri" panose="020F0502020204030204" pitchFamily="34" charset="0"/>
              </a:rPr>
              <a:t>Program length and specific services offered vary by</a:t>
            </a:r>
            <a:r>
              <a:rPr lang="en-US" sz="2400" b="0" i="0" dirty="0">
                <a:effectLst/>
                <a:latin typeface="Calibri" panose="020F0502020204030204" pitchFamily="34" charset="0"/>
              </a:rPr>
              <a:t> HOC, but may include</a:t>
            </a:r>
            <a:r>
              <a:rPr lang="en-US" sz="2400" dirty="0">
                <a:latin typeface="Calibri" panose="020F0502020204030204" pitchFamily="34" charset="0"/>
              </a:rPr>
              <a:t> psychoeducational counseling, etc.</a:t>
            </a:r>
          </a:p>
          <a:p>
            <a:endParaRPr lang="en-US" sz="800" dirty="0">
              <a:latin typeface="Calibri" panose="020F0502020204030204" pitchFamily="34" charset="0"/>
            </a:endParaRPr>
          </a:p>
          <a:p>
            <a:r>
              <a:rPr lang="en-US" sz="2400" b="0" i="0" dirty="0">
                <a:solidFill>
                  <a:srgbClr val="201F1E"/>
                </a:solidFill>
                <a:effectLst/>
                <a:latin typeface="Calibri" panose="020F0502020204030204" pitchFamily="34" charset="0"/>
              </a:rPr>
              <a:t>Total annual funding = $819K with various amounts awarded per HOC based on the size/census of each. </a:t>
            </a:r>
          </a:p>
        </p:txBody>
      </p:sp>
      <p:sp>
        <p:nvSpPr>
          <p:cNvPr id="6" name="TextBox 5">
            <a:extLst>
              <a:ext uri="{FF2B5EF4-FFF2-40B4-BE49-F238E27FC236}">
                <a16:creationId xmlns:a16="http://schemas.microsoft.com/office/drawing/2014/main" id="{66A0A515-4C65-4B0E-BFC7-B67E5186AD82}"/>
              </a:ext>
            </a:extLst>
          </p:cNvPr>
          <p:cNvSpPr txBox="1"/>
          <p:nvPr/>
        </p:nvSpPr>
        <p:spPr>
          <a:xfrm>
            <a:off x="178336" y="155642"/>
            <a:ext cx="11691692" cy="646331"/>
          </a:xfrm>
          <a:prstGeom prst="rect">
            <a:avLst/>
          </a:prstGeom>
          <a:noFill/>
        </p:spPr>
        <p:txBody>
          <a:bodyPr wrap="square" rtlCol="0">
            <a:spAutoFit/>
          </a:bodyPr>
          <a:lstStyle/>
          <a:p>
            <a:r>
              <a:rPr lang="en-US" sz="3600" b="1" dirty="0">
                <a:solidFill>
                  <a:schemeClr val="bg1"/>
                </a:solidFill>
              </a:rPr>
              <a:t>Other State Efforts to Address SUD in Correctional Settings</a:t>
            </a:r>
          </a:p>
        </p:txBody>
      </p:sp>
      <p:graphicFrame>
        <p:nvGraphicFramePr>
          <p:cNvPr id="4" name="Table 3">
            <a:extLst>
              <a:ext uri="{FF2B5EF4-FFF2-40B4-BE49-F238E27FC236}">
                <a16:creationId xmlns:a16="http://schemas.microsoft.com/office/drawing/2014/main" id="{26A825F2-4DE0-4DC0-9336-F43A27DADF73}"/>
              </a:ext>
            </a:extLst>
          </p:cNvPr>
          <p:cNvGraphicFramePr>
            <a:graphicFrameLocks noGrp="1"/>
          </p:cNvGraphicFramePr>
          <p:nvPr>
            <p:extLst>
              <p:ext uri="{D42A27DB-BD31-4B8C-83A1-F6EECF244321}">
                <p14:modId xmlns:p14="http://schemas.microsoft.com/office/powerpoint/2010/main" val="3701543235"/>
              </p:ext>
            </p:extLst>
          </p:nvPr>
        </p:nvGraphicFramePr>
        <p:xfrm>
          <a:off x="5801360" y="1249681"/>
          <a:ext cx="5984240" cy="4866645"/>
        </p:xfrm>
        <a:graphic>
          <a:graphicData uri="http://schemas.openxmlformats.org/drawingml/2006/table">
            <a:tbl>
              <a:tblPr firstRow="1" bandRow="1">
                <a:tableStyleId>{5C22544A-7EE6-4342-B048-85BDC9FD1C3A}</a:tableStyleId>
              </a:tblPr>
              <a:tblGrid>
                <a:gridCol w="2228763">
                  <a:extLst>
                    <a:ext uri="{9D8B030D-6E8A-4147-A177-3AD203B41FA5}">
                      <a16:colId xmlns:a16="http://schemas.microsoft.com/office/drawing/2014/main" val="2288300881"/>
                    </a:ext>
                  </a:extLst>
                </a:gridCol>
                <a:gridCol w="3755477">
                  <a:extLst>
                    <a:ext uri="{9D8B030D-6E8A-4147-A177-3AD203B41FA5}">
                      <a16:colId xmlns:a16="http://schemas.microsoft.com/office/drawing/2014/main" val="1405494235"/>
                    </a:ext>
                  </a:extLst>
                </a:gridCol>
              </a:tblGrid>
              <a:tr h="324443">
                <a:tc>
                  <a:txBody>
                    <a:bodyPr/>
                    <a:lstStyle/>
                    <a:p>
                      <a:pPr algn="ctr" fontAlgn="b"/>
                      <a:r>
                        <a:rPr lang="en-US" sz="1800" b="1" i="0" u="none" strike="noStrike" dirty="0">
                          <a:solidFill>
                            <a:schemeClr val="bg1"/>
                          </a:solidFill>
                          <a:effectLst/>
                          <a:latin typeface="Calibri" panose="020F0502020204030204" pitchFamily="34" charset="0"/>
                        </a:rPr>
                        <a:t>HOC</a:t>
                      </a:r>
                    </a:p>
                  </a:txBody>
                  <a:tcPr marL="6350" marR="6350" marT="6350" marB="0" anchor="b"/>
                </a:tc>
                <a:tc>
                  <a:txBody>
                    <a:bodyPr/>
                    <a:lstStyle/>
                    <a:p>
                      <a:pPr algn="ctr" fontAlgn="b"/>
                      <a:r>
                        <a:rPr lang="en-US" sz="1800" b="1" i="0" u="none" strike="noStrike" dirty="0">
                          <a:solidFill>
                            <a:schemeClr val="bg1"/>
                          </a:solidFill>
                          <a:effectLst/>
                          <a:latin typeface="Calibri" panose="020F0502020204030204" pitchFamily="34" charset="0"/>
                        </a:rPr>
                        <a:t> Total FY22 ISA </a:t>
                      </a:r>
                    </a:p>
                  </a:txBody>
                  <a:tcPr marL="6350" marR="6350" marT="6350" marB="0" anchor="b"/>
                </a:tc>
                <a:extLst>
                  <a:ext uri="{0D108BD9-81ED-4DB2-BD59-A6C34878D82A}">
                    <a16:rowId xmlns:a16="http://schemas.microsoft.com/office/drawing/2014/main" val="477110927"/>
                  </a:ext>
                </a:extLst>
              </a:tr>
              <a:tr h="324443">
                <a:tc>
                  <a:txBody>
                    <a:bodyPr/>
                    <a:lstStyle/>
                    <a:p>
                      <a:pPr algn="ctr" fontAlgn="b"/>
                      <a:r>
                        <a:rPr lang="en-US" sz="1800" b="0" i="0" u="none" strike="noStrike">
                          <a:solidFill>
                            <a:srgbClr val="000000"/>
                          </a:solidFill>
                          <a:effectLst/>
                          <a:latin typeface="Calibri" panose="020F0502020204030204" pitchFamily="34" charset="0"/>
                        </a:rPr>
                        <a:t>Barnstable</a:t>
                      </a:r>
                    </a:p>
                  </a:txBody>
                  <a:tcPr marL="6350" marR="6350" marT="6350" marB="0" anchor="b"/>
                </a:tc>
                <a:tc>
                  <a:txBody>
                    <a:bodyPr/>
                    <a:lstStyle/>
                    <a:p>
                      <a:pPr algn="ctr" fontAlgn="b"/>
                      <a:r>
                        <a:rPr lang="en-US" sz="1800" b="0" i="0" u="none" strike="noStrike" dirty="0">
                          <a:solidFill>
                            <a:srgbClr val="000000"/>
                          </a:solidFill>
                          <a:effectLst/>
                          <a:latin typeface="Calibri" panose="020F0502020204030204" pitchFamily="34" charset="0"/>
                        </a:rPr>
                        <a:t> $       47,677</a:t>
                      </a:r>
                    </a:p>
                  </a:txBody>
                  <a:tcPr marL="6350" marR="6350" marT="6350" marB="0" anchor="b"/>
                </a:tc>
                <a:extLst>
                  <a:ext uri="{0D108BD9-81ED-4DB2-BD59-A6C34878D82A}">
                    <a16:rowId xmlns:a16="http://schemas.microsoft.com/office/drawing/2014/main" val="331464956"/>
                  </a:ext>
                </a:extLst>
              </a:tr>
              <a:tr h="324443">
                <a:tc>
                  <a:txBody>
                    <a:bodyPr/>
                    <a:lstStyle/>
                    <a:p>
                      <a:pPr algn="ctr" fontAlgn="b"/>
                      <a:r>
                        <a:rPr lang="en-US" sz="1800" b="0" i="0" u="none" strike="noStrike">
                          <a:solidFill>
                            <a:srgbClr val="000000"/>
                          </a:solidFill>
                          <a:effectLst/>
                          <a:latin typeface="Calibri" panose="020F0502020204030204" pitchFamily="34" charset="0"/>
                        </a:rPr>
                        <a:t>Berkshire</a:t>
                      </a:r>
                    </a:p>
                  </a:txBody>
                  <a:tcPr marL="6350" marR="6350" marT="6350" marB="0" anchor="b"/>
                </a:tc>
                <a:tc>
                  <a:txBody>
                    <a:bodyPr/>
                    <a:lstStyle/>
                    <a:p>
                      <a:pPr algn="ctr" fontAlgn="b"/>
                      <a:r>
                        <a:rPr lang="en-US" sz="1800" b="0" i="0" u="none" strike="noStrike" dirty="0">
                          <a:solidFill>
                            <a:srgbClr val="000000"/>
                          </a:solidFill>
                          <a:effectLst/>
                          <a:latin typeface="Calibri" panose="020F0502020204030204" pitchFamily="34" charset="0"/>
                        </a:rPr>
                        <a:t> $       50,912</a:t>
                      </a:r>
                    </a:p>
                  </a:txBody>
                  <a:tcPr marL="6350" marR="6350" marT="6350" marB="0" anchor="b"/>
                </a:tc>
                <a:extLst>
                  <a:ext uri="{0D108BD9-81ED-4DB2-BD59-A6C34878D82A}">
                    <a16:rowId xmlns:a16="http://schemas.microsoft.com/office/drawing/2014/main" val="3387925128"/>
                  </a:ext>
                </a:extLst>
              </a:tr>
              <a:tr h="324443">
                <a:tc>
                  <a:txBody>
                    <a:bodyPr/>
                    <a:lstStyle/>
                    <a:p>
                      <a:pPr algn="ctr" fontAlgn="b"/>
                      <a:r>
                        <a:rPr lang="en-US" sz="1800" b="0" i="0" u="none" strike="noStrike">
                          <a:solidFill>
                            <a:srgbClr val="000000"/>
                          </a:solidFill>
                          <a:effectLst/>
                          <a:latin typeface="Calibri" panose="020F0502020204030204" pitchFamily="34" charset="0"/>
                        </a:rPr>
                        <a:t>Bristol</a:t>
                      </a:r>
                    </a:p>
                  </a:txBody>
                  <a:tcPr marL="6350" marR="6350" marT="6350" marB="0" anchor="b"/>
                </a:tc>
                <a:tc>
                  <a:txBody>
                    <a:bodyPr/>
                    <a:lstStyle/>
                    <a:p>
                      <a:pPr algn="ctr" fontAlgn="b"/>
                      <a:r>
                        <a:rPr lang="en-US" sz="1800" b="0" i="0" u="none" strike="noStrike" dirty="0">
                          <a:solidFill>
                            <a:srgbClr val="000000"/>
                          </a:solidFill>
                          <a:effectLst/>
                          <a:latin typeface="Calibri" panose="020F0502020204030204" pitchFamily="34" charset="0"/>
                        </a:rPr>
                        <a:t> $     115,600</a:t>
                      </a:r>
                    </a:p>
                  </a:txBody>
                  <a:tcPr marL="6350" marR="6350" marT="6350" marB="0" anchor="b"/>
                </a:tc>
                <a:extLst>
                  <a:ext uri="{0D108BD9-81ED-4DB2-BD59-A6C34878D82A}">
                    <a16:rowId xmlns:a16="http://schemas.microsoft.com/office/drawing/2014/main" val="171283393"/>
                  </a:ext>
                </a:extLst>
              </a:tr>
              <a:tr h="324443">
                <a:tc>
                  <a:txBody>
                    <a:bodyPr/>
                    <a:lstStyle/>
                    <a:p>
                      <a:pPr algn="ctr" fontAlgn="b"/>
                      <a:r>
                        <a:rPr lang="en-US" sz="1800" b="0" i="0" u="none" strike="noStrike">
                          <a:solidFill>
                            <a:srgbClr val="000000"/>
                          </a:solidFill>
                          <a:effectLst/>
                          <a:latin typeface="Calibri" panose="020F0502020204030204" pitchFamily="34" charset="0"/>
                        </a:rPr>
                        <a:t>Dukes</a:t>
                      </a:r>
                    </a:p>
                  </a:txBody>
                  <a:tcPr marL="6350" marR="6350" marT="6350" marB="0" anchor="b"/>
                </a:tc>
                <a:tc>
                  <a:txBody>
                    <a:bodyPr/>
                    <a:lstStyle/>
                    <a:p>
                      <a:pPr algn="ctr" fontAlgn="b"/>
                      <a:r>
                        <a:rPr lang="en-US" sz="1800" b="0" i="0" u="none" strike="noStrike" dirty="0">
                          <a:solidFill>
                            <a:srgbClr val="000000"/>
                          </a:solidFill>
                          <a:effectLst/>
                          <a:latin typeface="Calibri" panose="020F0502020204030204" pitchFamily="34" charset="0"/>
                        </a:rPr>
                        <a:t> $         4,600</a:t>
                      </a:r>
                    </a:p>
                  </a:txBody>
                  <a:tcPr marL="6350" marR="6350" marT="6350" marB="0" anchor="b"/>
                </a:tc>
                <a:extLst>
                  <a:ext uri="{0D108BD9-81ED-4DB2-BD59-A6C34878D82A}">
                    <a16:rowId xmlns:a16="http://schemas.microsoft.com/office/drawing/2014/main" val="827308020"/>
                  </a:ext>
                </a:extLst>
              </a:tr>
              <a:tr h="324443">
                <a:tc>
                  <a:txBody>
                    <a:bodyPr/>
                    <a:lstStyle/>
                    <a:p>
                      <a:pPr algn="ctr" fontAlgn="b"/>
                      <a:r>
                        <a:rPr lang="en-US" sz="1800" b="0" i="0" u="none" strike="noStrike">
                          <a:solidFill>
                            <a:srgbClr val="000000"/>
                          </a:solidFill>
                          <a:effectLst/>
                          <a:latin typeface="Calibri" panose="020F0502020204030204" pitchFamily="34" charset="0"/>
                        </a:rPr>
                        <a:t>Essex </a:t>
                      </a:r>
                    </a:p>
                  </a:txBody>
                  <a:tcPr marL="6350" marR="6350" marT="6350" marB="0" anchor="b"/>
                </a:tc>
                <a:tc>
                  <a:txBody>
                    <a:bodyPr/>
                    <a:lstStyle/>
                    <a:p>
                      <a:pPr algn="ctr" fontAlgn="b"/>
                      <a:r>
                        <a:rPr lang="en-US" sz="1800" b="0" i="0" u="none" strike="noStrike" dirty="0">
                          <a:solidFill>
                            <a:srgbClr val="000000"/>
                          </a:solidFill>
                          <a:effectLst/>
                          <a:latin typeface="Calibri" panose="020F0502020204030204" pitchFamily="34" charset="0"/>
                        </a:rPr>
                        <a:t> $       70,200</a:t>
                      </a:r>
                    </a:p>
                  </a:txBody>
                  <a:tcPr marL="6350" marR="6350" marT="6350" marB="0" anchor="b"/>
                </a:tc>
                <a:extLst>
                  <a:ext uri="{0D108BD9-81ED-4DB2-BD59-A6C34878D82A}">
                    <a16:rowId xmlns:a16="http://schemas.microsoft.com/office/drawing/2014/main" val="3823251353"/>
                  </a:ext>
                </a:extLst>
              </a:tr>
              <a:tr h="324443">
                <a:tc>
                  <a:txBody>
                    <a:bodyPr/>
                    <a:lstStyle/>
                    <a:p>
                      <a:pPr algn="ctr" fontAlgn="b"/>
                      <a:r>
                        <a:rPr lang="en-US" sz="1800" b="0" i="0" u="none" strike="noStrike">
                          <a:solidFill>
                            <a:srgbClr val="000000"/>
                          </a:solidFill>
                          <a:effectLst/>
                          <a:latin typeface="Calibri" panose="020F0502020204030204" pitchFamily="34" charset="0"/>
                        </a:rPr>
                        <a:t>Franklin</a:t>
                      </a:r>
                    </a:p>
                  </a:txBody>
                  <a:tcPr marL="6350" marR="6350" marT="6350" marB="0" anchor="b"/>
                </a:tc>
                <a:tc>
                  <a:txBody>
                    <a:bodyPr/>
                    <a:lstStyle/>
                    <a:p>
                      <a:pPr algn="ctr" fontAlgn="b"/>
                      <a:r>
                        <a:rPr lang="en-US" sz="1800" b="0" i="0" u="none" strike="noStrike" dirty="0">
                          <a:solidFill>
                            <a:srgbClr val="000000"/>
                          </a:solidFill>
                          <a:effectLst/>
                          <a:latin typeface="Calibri" panose="020F0502020204030204" pitchFamily="34" charset="0"/>
                        </a:rPr>
                        <a:t> $       18,773</a:t>
                      </a:r>
                    </a:p>
                  </a:txBody>
                  <a:tcPr marL="6350" marR="6350" marT="6350" marB="0" anchor="b"/>
                </a:tc>
                <a:extLst>
                  <a:ext uri="{0D108BD9-81ED-4DB2-BD59-A6C34878D82A}">
                    <a16:rowId xmlns:a16="http://schemas.microsoft.com/office/drawing/2014/main" val="477932773"/>
                  </a:ext>
                </a:extLst>
              </a:tr>
              <a:tr h="324443">
                <a:tc>
                  <a:txBody>
                    <a:bodyPr/>
                    <a:lstStyle/>
                    <a:p>
                      <a:pPr algn="ctr" fontAlgn="b"/>
                      <a:r>
                        <a:rPr lang="en-US" sz="1800" b="0" i="0" u="none" strike="noStrike">
                          <a:solidFill>
                            <a:srgbClr val="000000"/>
                          </a:solidFill>
                          <a:effectLst/>
                          <a:latin typeface="Calibri" panose="020F0502020204030204" pitchFamily="34" charset="0"/>
                        </a:rPr>
                        <a:t>Hampden</a:t>
                      </a:r>
                    </a:p>
                  </a:txBody>
                  <a:tcPr marL="6350" marR="6350" marT="6350" marB="0" anchor="b"/>
                </a:tc>
                <a:tc>
                  <a:txBody>
                    <a:bodyPr/>
                    <a:lstStyle/>
                    <a:p>
                      <a:pPr algn="ctr" fontAlgn="b"/>
                      <a:r>
                        <a:rPr lang="en-US" sz="1800" b="0" i="0" u="none" strike="noStrike" dirty="0">
                          <a:solidFill>
                            <a:srgbClr val="000000"/>
                          </a:solidFill>
                          <a:effectLst/>
                          <a:latin typeface="Calibri" panose="020F0502020204030204" pitchFamily="34" charset="0"/>
                        </a:rPr>
                        <a:t> $     108,500</a:t>
                      </a:r>
                    </a:p>
                  </a:txBody>
                  <a:tcPr marL="6350" marR="6350" marT="6350" marB="0" anchor="b"/>
                </a:tc>
                <a:extLst>
                  <a:ext uri="{0D108BD9-81ED-4DB2-BD59-A6C34878D82A}">
                    <a16:rowId xmlns:a16="http://schemas.microsoft.com/office/drawing/2014/main" val="1469262812"/>
                  </a:ext>
                </a:extLst>
              </a:tr>
              <a:tr h="324443">
                <a:tc>
                  <a:txBody>
                    <a:bodyPr/>
                    <a:lstStyle/>
                    <a:p>
                      <a:pPr algn="ctr" fontAlgn="b"/>
                      <a:r>
                        <a:rPr lang="en-US" sz="1800" b="0" i="0" u="none" strike="noStrike">
                          <a:solidFill>
                            <a:srgbClr val="000000"/>
                          </a:solidFill>
                          <a:effectLst/>
                          <a:latin typeface="Calibri" panose="020F0502020204030204" pitchFamily="34" charset="0"/>
                        </a:rPr>
                        <a:t>Hampshire </a:t>
                      </a:r>
                    </a:p>
                  </a:txBody>
                  <a:tcPr marL="6350" marR="6350" marT="6350" marB="0" anchor="b"/>
                </a:tc>
                <a:tc>
                  <a:txBody>
                    <a:bodyPr/>
                    <a:lstStyle/>
                    <a:p>
                      <a:pPr algn="ctr" fontAlgn="b"/>
                      <a:r>
                        <a:rPr lang="en-US" sz="1800" b="0" i="0" u="none" strike="noStrike" dirty="0">
                          <a:solidFill>
                            <a:srgbClr val="000000"/>
                          </a:solidFill>
                          <a:effectLst/>
                          <a:latin typeface="Calibri" panose="020F0502020204030204" pitchFamily="34" charset="0"/>
                        </a:rPr>
                        <a:t> $       52,500</a:t>
                      </a:r>
                    </a:p>
                  </a:txBody>
                  <a:tcPr marL="6350" marR="6350" marT="6350" marB="0" anchor="b"/>
                </a:tc>
                <a:extLst>
                  <a:ext uri="{0D108BD9-81ED-4DB2-BD59-A6C34878D82A}">
                    <a16:rowId xmlns:a16="http://schemas.microsoft.com/office/drawing/2014/main" val="3917962574"/>
                  </a:ext>
                </a:extLst>
              </a:tr>
              <a:tr h="324443">
                <a:tc>
                  <a:txBody>
                    <a:bodyPr/>
                    <a:lstStyle/>
                    <a:p>
                      <a:pPr algn="ctr" fontAlgn="b"/>
                      <a:r>
                        <a:rPr lang="en-US" sz="1800" b="0" i="0" u="none" strike="noStrike" dirty="0">
                          <a:solidFill>
                            <a:srgbClr val="000000"/>
                          </a:solidFill>
                          <a:effectLst/>
                          <a:latin typeface="Calibri" panose="020F0502020204030204" pitchFamily="34" charset="0"/>
                        </a:rPr>
                        <a:t>Middlesex</a:t>
                      </a:r>
                    </a:p>
                  </a:txBody>
                  <a:tcPr marL="6350" marR="6350" marT="6350" marB="0" anchor="b"/>
                </a:tc>
                <a:tc>
                  <a:txBody>
                    <a:bodyPr/>
                    <a:lstStyle/>
                    <a:p>
                      <a:pPr algn="ctr" fontAlgn="b"/>
                      <a:r>
                        <a:rPr lang="en-US" sz="1800" b="0" i="0" u="none" strike="noStrike" dirty="0">
                          <a:solidFill>
                            <a:srgbClr val="000000"/>
                          </a:solidFill>
                          <a:effectLst/>
                          <a:latin typeface="Calibri" panose="020F0502020204030204" pitchFamily="34" charset="0"/>
                        </a:rPr>
                        <a:t> $       77,200</a:t>
                      </a:r>
                    </a:p>
                  </a:txBody>
                  <a:tcPr marL="6350" marR="6350" marT="6350" marB="0" anchor="b"/>
                </a:tc>
                <a:extLst>
                  <a:ext uri="{0D108BD9-81ED-4DB2-BD59-A6C34878D82A}">
                    <a16:rowId xmlns:a16="http://schemas.microsoft.com/office/drawing/2014/main" val="1160784793"/>
                  </a:ext>
                </a:extLst>
              </a:tr>
              <a:tr h="324443">
                <a:tc>
                  <a:txBody>
                    <a:bodyPr/>
                    <a:lstStyle/>
                    <a:p>
                      <a:pPr algn="ctr" fontAlgn="b"/>
                      <a:r>
                        <a:rPr lang="en-US" sz="1800" b="0" i="0" u="none" strike="noStrike" dirty="0">
                          <a:solidFill>
                            <a:srgbClr val="000000"/>
                          </a:solidFill>
                          <a:effectLst/>
                          <a:latin typeface="Calibri" panose="020F0502020204030204" pitchFamily="34" charset="0"/>
                        </a:rPr>
                        <a:t>Norfolk</a:t>
                      </a:r>
                    </a:p>
                  </a:txBody>
                  <a:tcPr marL="6350" marR="6350" marT="6350" marB="0" anchor="b"/>
                </a:tc>
                <a:tc>
                  <a:txBody>
                    <a:bodyPr/>
                    <a:lstStyle/>
                    <a:p>
                      <a:pPr algn="ctr" fontAlgn="b"/>
                      <a:r>
                        <a:rPr lang="en-US" sz="1800" b="0" i="0" u="none" strike="noStrike" dirty="0">
                          <a:solidFill>
                            <a:srgbClr val="000000"/>
                          </a:solidFill>
                          <a:effectLst/>
                          <a:latin typeface="Calibri" panose="020F0502020204030204" pitchFamily="34" charset="0"/>
                        </a:rPr>
                        <a:t> $       56,100</a:t>
                      </a:r>
                    </a:p>
                  </a:txBody>
                  <a:tcPr marL="6350" marR="6350" marT="6350" marB="0" anchor="b"/>
                </a:tc>
                <a:extLst>
                  <a:ext uri="{0D108BD9-81ED-4DB2-BD59-A6C34878D82A}">
                    <a16:rowId xmlns:a16="http://schemas.microsoft.com/office/drawing/2014/main" val="1078386750"/>
                  </a:ext>
                </a:extLst>
              </a:tr>
              <a:tr h="324443">
                <a:tc>
                  <a:txBody>
                    <a:bodyPr/>
                    <a:lstStyle/>
                    <a:p>
                      <a:pPr algn="ctr" fontAlgn="b"/>
                      <a:r>
                        <a:rPr lang="en-US" sz="1800" b="0" i="0" u="none" strike="noStrike">
                          <a:solidFill>
                            <a:srgbClr val="000000"/>
                          </a:solidFill>
                          <a:effectLst/>
                          <a:latin typeface="Calibri" panose="020F0502020204030204" pitchFamily="34" charset="0"/>
                        </a:rPr>
                        <a:t>Plymouth</a:t>
                      </a:r>
                    </a:p>
                  </a:txBody>
                  <a:tcPr marL="6350" marR="6350" marT="6350" marB="0" anchor="b"/>
                </a:tc>
                <a:tc>
                  <a:txBody>
                    <a:bodyPr/>
                    <a:lstStyle/>
                    <a:p>
                      <a:pPr algn="ctr" fontAlgn="b"/>
                      <a:r>
                        <a:rPr lang="en-US" sz="1800" b="0" i="0" u="none" strike="noStrike" dirty="0">
                          <a:solidFill>
                            <a:srgbClr val="000000"/>
                          </a:solidFill>
                          <a:effectLst/>
                          <a:latin typeface="Calibri" panose="020F0502020204030204" pitchFamily="34" charset="0"/>
                        </a:rPr>
                        <a:t> $       56,200</a:t>
                      </a:r>
                    </a:p>
                  </a:txBody>
                  <a:tcPr marL="6350" marR="6350" marT="6350" marB="0" anchor="b"/>
                </a:tc>
                <a:extLst>
                  <a:ext uri="{0D108BD9-81ED-4DB2-BD59-A6C34878D82A}">
                    <a16:rowId xmlns:a16="http://schemas.microsoft.com/office/drawing/2014/main" val="1637434873"/>
                  </a:ext>
                </a:extLst>
              </a:tr>
              <a:tr h="324443">
                <a:tc>
                  <a:txBody>
                    <a:bodyPr/>
                    <a:lstStyle/>
                    <a:p>
                      <a:pPr algn="ctr" fontAlgn="b"/>
                      <a:r>
                        <a:rPr lang="en-US" sz="1800" b="0" i="0" u="none" strike="noStrike">
                          <a:solidFill>
                            <a:srgbClr val="000000"/>
                          </a:solidFill>
                          <a:effectLst/>
                          <a:latin typeface="Calibri" panose="020F0502020204030204" pitchFamily="34" charset="0"/>
                        </a:rPr>
                        <a:t>Suffolk</a:t>
                      </a:r>
                    </a:p>
                  </a:txBody>
                  <a:tcPr marL="6350" marR="6350" marT="6350" marB="0" anchor="b"/>
                </a:tc>
                <a:tc>
                  <a:txBody>
                    <a:bodyPr/>
                    <a:lstStyle/>
                    <a:p>
                      <a:pPr algn="ctr" fontAlgn="b"/>
                      <a:r>
                        <a:rPr lang="en-US" sz="1800" b="0" i="0" u="none" strike="noStrike" dirty="0">
                          <a:solidFill>
                            <a:srgbClr val="000000"/>
                          </a:solidFill>
                          <a:effectLst/>
                          <a:latin typeface="Calibri" panose="020F0502020204030204" pitchFamily="34" charset="0"/>
                        </a:rPr>
                        <a:t> $       80,867</a:t>
                      </a:r>
                    </a:p>
                  </a:txBody>
                  <a:tcPr marL="6350" marR="6350" marT="6350" marB="0" anchor="b"/>
                </a:tc>
                <a:extLst>
                  <a:ext uri="{0D108BD9-81ED-4DB2-BD59-A6C34878D82A}">
                    <a16:rowId xmlns:a16="http://schemas.microsoft.com/office/drawing/2014/main" val="2452386896"/>
                  </a:ext>
                </a:extLst>
              </a:tr>
              <a:tr h="324443">
                <a:tc>
                  <a:txBody>
                    <a:bodyPr/>
                    <a:lstStyle/>
                    <a:p>
                      <a:pPr algn="ctr" fontAlgn="b"/>
                      <a:r>
                        <a:rPr lang="en-US" sz="1800" b="0" i="0" u="none" strike="noStrike" dirty="0">
                          <a:solidFill>
                            <a:srgbClr val="000000"/>
                          </a:solidFill>
                          <a:effectLst/>
                          <a:latin typeface="Calibri" panose="020F0502020204030204" pitchFamily="34" charset="0"/>
                        </a:rPr>
                        <a:t>Worcester</a:t>
                      </a:r>
                    </a:p>
                  </a:txBody>
                  <a:tcPr marL="6350" marR="6350" marT="6350" marB="0" anchor="b"/>
                </a:tc>
                <a:tc>
                  <a:txBody>
                    <a:bodyPr/>
                    <a:lstStyle/>
                    <a:p>
                      <a:pPr algn="ctr" fontAlgn="b"/>
                      <a:r>
                        <a:rPr lang="en-US" sz="1800" b="0" i="0" u="none" strike="noStrike" dirty="0">
                          <a:solidFill>
                            <a:srgbClr val="000000"/>
                          </a:solidFill>
                          <a:effectLst/>
                          <a:latin typeface="Calibri" panose="020F0502020204030204" pitchFamily="34" charset="0"/>
                        </a:rPr>
                        <a:t> $       79,883</a:t>
                      </a:r>
                    </a:p>
                  </a:txBody>
                  <a:tcPr marL="6350" marR="6350" marT="6350" marB="0" anchor="b"/>
                </a:tc>
                <a:extLst>
                  <a:ext uri="{0D108BD9-81ED-4DB2-BD59-A6C34878D82A}">
                    <a16:rowId xmlns:a16="http://schemas.microsoft.com/office/drawing/2014/main" val="3123235008"/>
                  </a:ext>
                </a:extLst>
              </a:tr>
              <a:tr h="324443">
                <a:tc>
                  <a:txBody>
                    <a:bodyPr/>
                    <a:lstStyle/>
                    <a:p>
                      <a:pPr algn="ctr" fontAlgn="b"/>
                      <a:r>
                        <a:rPr lang="en-US" sz="1800" b="1" i="0" u="none" strike="noStrike" dirty="0">
                          <a:solidFill>
                            <a:srgbClr val="000000"/>
                          </a:solidFill>
                          <a:effectLst/>
                          <a:latin typeface="Calibri" panose="020F0502020204030204" pitchFamily="34" charset="0"/>
                        </a:rPr>
                        <a:t>TOTAL</a:t>
                      </a:r>
                    </a:p>
                  </a:txBody>
                  <a:tcPr marL="6350" marR="6350" marT="6350" marB="0" anchor="b"/>
                </a:tc>
                <a:tc>
                  <a:txBody>
                    <a:bodyPr/>
                    <a:lstStyle/>
                    <a:p>
                      <a:pPr algn="ctr" fontAlgn="b"/>
                      <a:r>
                        <a:rPr lang="en-US" sz="1800" b="1" i="0" u="none" strike="noStrike" dirty="0">
                          <a:solidFill>
                            <a:srgbClr val="000000"/>
                          </a:solidFill>
                          <a:effectLst/>
                          <a:latin typeface="Calibri" panose="020F0502020204030204" pitchFamily="34" charset="0"/>
                        </a:rPr>
                        <a:t> $     819,012</a:t>
                      </a:r>
                    </a:p>
                  </a:txBody>
                  <a:tcPr marL="6350" marR="6350" marT="6350" marB="0" anchor="b"/>
                </a:tc>
                <a:extLst>
                  <a:ext uri="{0D108BD9-81ED-4DB2-BD59-A6C34878D82A}">
                    <a16:rowId xmlns:a16="http://schemas.microsoft.com/office/drawing/2014/main" val="3895793149"/>
                  </a:ext>
                </a:extLst>
              </a:tr>
            </a:tbl>
          </a:graphicData>
        </a:graphic>
      </p:graphicFrame>
    </p:spTree>
    <p:extLst>
      <p:ext uri="{BB962C8B-B14F-4D97-AF65-F5344CB8AC3E}">
        <p14:creationId xmlns:p14="http://schemas.microsoft.com/office/powerpoint/2010/main" val="3631732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E8CC3-7740-40ED-ABBE-66F8E208A887}"/>
              </a:ext>
            </a:extLst>
          </p:cNvPr>
          <p:cNvSpPr>
            <a:spLocks noGrp="1"/>
          </p:cNvSpPr>
          <p:nvPr>
            <p:ph type="title"/>
          </p:nvPr>
        </p:nvSpPr>
        <p:spPr/>
        <p:txBody>
          <a:bodyPr/>
          <a:lstStyle/>
          <a:p>
            <a:pPr algn="ctr"/>
            <a:r>
              <a:rPr lang="en-US" sz="3600" dirty="0">
                <a:solidFill>
                  <a:schemeClr val="bg1"/>
                </a:solidFill>
              </a:rPr>
              <a:t>Black and Latino Men’s Re-Entry Program</a:t>
            </a:r>
          </a:p>
        </p:txBody>
      </p:sp>
      <p:sp>
        <p:nvSpPr>
          <p:cNvPr id="3" name="Content Placeholder 2">
            <a:extLst>
              <a:ext uri="{FF2B5EF4-FFF2-40B4-BE49-F238E27FC236}">
                <a16:creationId xmlns:a16="http://schemas.microsoft.com/office/drawing/2014/main" id="{F8DA75D3-4EB9-4437-8CF4-DDF6F436861C}"/>
              </a:ext>
            </a:extLst>
          </p:cNvPr>
          <p:cNvSpPr>
            <a:spLocks noGrp="1"/>
          </p:cNvSpPr>
          <p:nvPr>
            <p:ph idx="1"/>
          </p:nvPr>
        </p:nvSpPr>
        <p:spPr>
          <a:xfrm>
            <a:off x="609600" y="1192696"/>
            <a:ext cx="10972800" cy="5234608"/>
          </a:xfrm>
        </p:spPr>
        <p:txBody>
          <a:bodyPr>
            <a:noAutofit/>
          </a:bodyPr>
          <a:lstStyle/>
          <a:p>
            <a:r>
              <a:rPr lang="en-US" sz="1900" dirty="0">
                <a:solidFill>
                  <a:srgbClr val="201F1E"/>
                </a:solidFill>
                <a:latin typeface="+mj-lt"/>
              </a:rPr>
              <a:t>On 12/22/2020, DPH released an RFR on seeking applicants to develop and implement culturally-responsive, wrap-around, re-entry services pre-and-post </a:t>
            </a:r>
            <a:r>
              <a:rPr lang="en-US" sz="1900" dirty="0">
                <a:latin typeface="+mj-lt"/>
              </a:rPr>
              <a:t>release in response </a:t>
            </a:r>
            <a:r>
              <a:rPr lang="en-US" sz="1900" dirty="0">
                <a:solidFill>
                  <a:srgbClr val="201F1E"/>
                </a:solidFill>
                <a:latin typeface="+mj-lt"/>
              </a:rPr>
              <a:t>to increasing overdoses deaths among Black and Latino men.</a:t>
            </a:r>
          </a:p>
          <a:p>
            <a:endParaRPr lang="en-US" sz="1000" dirty="0">
              <a:solidFill>
                <a:srgbClr val="201F1E"/>
              </a:solidFill>
              <a:latin typeface="+mj-lt"/>
            </a:endParaRPr>
          </a:p>
          <a:p>
            <a:r>
              <a:rPr lang="en-US" sz="1900" dirty="0">
                <a:solidFill>
                  <a:srgbClr val="201F1E"/>
                </a:solidFill>
                <a:latin typeface="+mj-lt"/>
              </a:rPr>
              <a:t>On 5/22/21, DPH announced that the following five agencies had been selected for awards:</a:t>
            </a:r>
          </a:p>
          <a:p>
            <a:pPr lvl="1"/>
            <a:r>
              <a:rPr lang="en-US" sz="1900" b="1" dirty="0">
                <a:solidFill>
                  <a:srgbClr val="201F1E"/>
                </a:solidFill>
                <a:latin typeface="+mj-lt"/>
              </a:rPr>
              <a:t>Casa Esperanza, Inc.</a:t>
            </a:r>
            <a:r>
              <a:rPr lang="en-US" sz="1900" dirty="0">
                <a:solidFill>
                  <a:srgbClr val="201F1E"/>
                </a:solidFill>
                <a:latin typeface="+mj-lt"/>
              </a:rPr>
              <a:t> in Suffolk County</a:t>
            </a:r>
          </a:p>
          <a:p>
            <a:pPr lvl="1"/>
            <a:r>
              <a:rPr lang="en-US" sz="1900" b="1" dirty="0">
                <a:solidFill>
                  <a:srgbClr val="201F1E"/>
                </a:solidFill>
                <a:latin typeface="+mj-lt"/>
              </a:rPr>
              <a:t>Fathers’ Uplift</a:t>
            </a:r>
            <a:r>
              <a:rPr lang="en-US" sz="1900" dirty="0">
                <a:solidFill>
                  <a:srgbClr val="201F1E"/>
                </a:solidFill>
                <a:latin typeface="+mj-lt"/>
              </a:rPr>
              <a:t> in Suffolk County</a:t>
            </a:r>
          </a:p>
          <a:p>
            <a:pPr lvl="1"/>
            <a:r>
              <a:rPr lang="en-US" sz="1900" b="1" dirty="0">
                <a:solidFill>
                  <a:srgbClr val="201F1E"/>
                </a:solidFill>
                <a:latin typeface="+mj-lt"/>
              </a:rPr>
              <a:t>Greater Lawrence Family Health Center</a:t>
            </a:r>
            <a:r>
              <a:rPr lang="en-US" sz="1900" dirty="0">
                <a:solidFill>
                  <a:srgbClr val="201F1E"/>
                </a:solidFill>
                <a:latin typeface="+mj-lt"/>
              </a:rPr>
              <a:t> in Essex County (in collaboration with the Lynn Community Health Center)</a:t>
            </a:r>
          </a:p>
          <a:p>
            <a:pPr lvl="1"/>
            <a:r>
              <a:rPr lang="en-US" sz="1900" b="1" dirty="0">
                <a:solidFill>
                  <a:srgbClr val="201F1E"/>
                </a:solidFill>
                <a:latin typeface="+mj-lt"/>
              </a:rPr>
              <a:t>Legendary Legacies</a:t>
            </a:r>
            <a:r>
              <a:rPr lang="en-US" sz="1900" dirty="0">
                <a:solidFill>
                  <a:srgbClr val="201F1E"/>
                </a:solidFill>
                <a:latin typeface="+mj-lt"/>
              </a:rPr>
              <a:t> in Worcester County</a:t>
            </a:r>
          </a:p>
          <a:p>
            <a:pPr lvl="1"/>
            <a:r>
              <a:rPr lang="en-US" sz="1900" b="1" dirty="0">
                <a:solidFill>
                  <a:srgbClr val="201F1E"/>
                </a:solidFill>
                <a:latin typeface="+mj-lt"/>
              </a:rPr>
              <a:t>New North Citizens’ Council</a:t>
            </a:r>
            <a:r>
              <a:rPr lang="en-US" sz="1900" dirty="0">
                <a:solidFill>
                  <a:srgbClr val="201F1E"/>
                </a:solidFill>
                <a:latin typeface="+mj-lt"/>
              </a:rPr>
              <a:t> in Hampden County</a:t>
            </a:r>
          </a:p>
          <a:p>
            <a:pPr marL="0" indent="0">
              <a:buNone/>
            </a:pPr>
            <a:endParaRPr lang="en-US" sz="1000" dirty="0">
              <a:solidFill>
                <a:srgbClr val="201F1E"/>
              </a:solidFill>
              <a:latin typeface="+mj-lt"/>
            </a:endParaRPr>
          </a:p>
          <a:p>
            <a:r>
              <a:rPr lang="en-US" sz="1900" dirty="0">
                <a:solidFill>
                  <a:srgbClr val="201F1E"/>
                </a:solidFill>
                <a:latin typeface="+mj-lt"/>
              </a:rPr>
              <a:t>DPH is working closely with these vendors to further develop their program models and offer services such as assessment, individual services planning, linkages and ongoing care coordination within dedicated community spaces. </a:t>
            </a:r>
          </a:p>
          <a:p>
            <a:endParaRPr lang="en-US" sz="1000" dirty="0">
              <a:solidFill>
                <a:srgbClr val="201F1E"/>
              </a:solidFill>
              <a:latin typeface="+mj-lt"/>
            </a:endParaRPr>
          </a:p>
          <a:p>
            <a:r>
              <a:rPr lang="en-US" sz="1900" dirty="0">
                <a:solidFill>
                  <a:srgbClr val="201F1E"/>
                </a:solidFill>
                <a:latin typeface="+mj-lt"/>
              </a:rPr>
              <a:t>Total annual funding = $4.7m</a:t>
            </a:r>
          </a:p>
          <a:p>
            <a:endParaRPr lang="en-US" sz="1900" b="1" dirty="0">
              <a:solidFill>
                <a:schemeClr val="bg1"/>
              </a:solidFill>
              <a:latin typeface="+mj-lt"/>
              <a:ea typeface="+mj-ea"/>
              <a:cs typeface="+mj-cs"/>
            </a:endParaRPr>
          </a:p>
        </p:txBody>
      </p:sp>
    </p:spTree>
    <p:extLst>
      <p:ext uri="{BB962C8B-B14F-4D97-AF65-F5344CB8AC3E}">
        <p14:creationId xmlns:p14="http://schemas.microsoft.com/office/powerpoint/2010/main" val="1148665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6028D-9626-4BA6-AA9E-2E09136D2D3A}"/>
              </a:ext>
            </a:extLst>
          </p:cNvPr>
          <p:cNvSpPr>
            <a:spLocks noGrp="1"/>
          </p:cNvSpPr>
          <p:nvPr>
            <p:ph type="title"/>
          </p:nvPr>
        </p:nvSpPr>
        <p:spPr/>
        <p:txBody>
          <a:bodyPr/>
          <a:lstStyle/>
          <a:p>
            <a:pPr algn="ctr"/>
            <a:r>
              <a:rPr lang="en-US" sz="3600" dirty="0">
                <a:solidFill>
                  <a:schemeClr val="bg1"/>
                </a:solidFill>
              </a:rPr>
              <a:t>Looking Forward/Future Opportunities</a:t>
            </a:r>
          </a:p>
        </p:txBody>
      </p:sp>
      <p:sp>
        <p:nvSpPr>
          <p:cNvPr id="3" name="Content Placeholder 2">
            <a:extLst>
              <a:ext uri="{FF2B5EF4-FFF2-40B4-BE49-F238E27FC236}">
                <a16:creationId xmlns:a16="http://schemas.microsoft.com/office/drawing/2014/main" id="{AC7FEC99-7F21-4A76-A056-2250CDD8ABA7}"/>
              </a:ext>
            </a:extLst>
          </p:cNvPr>
          <p:cNvSpPr>
            <a:spLocks noGrp="1"/>
          </p:cNvSpPr>
          <p:nvPr>
            <p:ph idx="1"/>
          </p:nvPr>
        </p:nvSpPr>
        <p:spPr/>
        <p:txBody>
          <a:bodyPr/>
          <a:lstStyle/>
          <a:p>
            <a:r>
              <a:rPr lang="en-US" dirty="0"/>
              <a:t>Invest in diversion/alternatives to incarceration</a:t>
            </a:r>
          </a:p>
          <a:p>
            <a:endParaRPr lang="en-US" dirty="0"/>
          </a:p>
          <a:p>
            <a:r>
              <a:rPr lang="en-US" dirty="0"/>
              <a:t>Improve access to health services behind the wall</a:t>
            </a:r>
          </a:p>
          <a:p>
            <a:endParaRPr lang="en-US" dirty="0"/>
          </a:p>
          <a:p>
            <a:r>
              <a:rPr lang="en-US" dirty="0"/>
              <a:t>Other opportunities to support individuals who are incarcerated?</a:t>
            </a:r>
          </a:p>
        </p:txBody>
      </p:sp>
    </p:spTree>
    <p:extLst>
      <p:ext uri="{BB962C8B-B14F-4D97-AF65-F5344CB8AC3E}">
        <p14:creationId xmlns:p14="http://schemas.microsoft.com/office/powerpoint/2010/main" val="2192858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351D001-B743-4DB8-A901-AC4850729C22}"/>
              </a:ext>
            </a:extLst>
          </p:cNvPr>
          <p:cNvSpPr>
            <a:spLocks noGrp="1"/>
          </p:cNvSpPr>
          <p:nvPr>
            <p:ph sz="half" idx="1"/>
          </p:nvPr>
        </p:nvSpPr>
        <p:spPr>
          <a:xfrm>
            <a:off x="1503680" y="2438401"/>
            <a:ext cx="9215120" cy="1846659"/>
          </a:xfrm>
        </p:spPr>
        <p:txBody>
          <a:bodyPr>
            <a:normAutofit/>
          </a:bodyPr>
          <a:lstStyle/>
          <a:p>
            <a:pPr marL="0" indent="0" algn="ctr">
              <a:buNone/>
            </a:pPr>
            <a:r>
              <a:rPr lang="en-US" sz="4000" dirty="0">
                <a:solidFill>
                  <a:srgbClr val="002060"/>
                </a:solidFill>
                <a:latin typeface="+mj-lt"/>
              </a:rPr>
              <a:t>Behavioral Health Supports for Justice Involved Individuals (BH-JI)</a:t>
            </a:r>
          </a:p>
        </p:txBody>
      </p:sp>
      <p:sp>
        <p:nvSpPr>
          <p:cNvPr id="4" name="TextBox 3">
            <a:extLst>
              <a:ext uri="{FF2B5EF4-FFF2-40B4-BE49-F238E27FC236}">
                <a16:creationId xmlns:a16="http://schemas.microsoft.com/office/drawing/2014/main" id="{C2DCF224-879F-4C22-9853-5DD9195CE921}"/>
              </a:ext>
            </a:extLst>
          </p:cNvPr>
          <p:cNvSpPr txBox="1"/>
          <p:nvPr/>
        </p:nvSpPr>
        <p:spPr>
          <a:xfrm>
            <a:off x="416560" y="241985"/>
            <a:ext cx="12225020" cy="553998"/>
          </a:xfrm>
          <a:prstGeom prst="rect">
            <a:avLst/>
          </a:prstGeom>
          <a:noFill/>
        </p:spPr>
        <p:txBody>
          <a:bodyPr wrap="square">
            <a:spAutoFit/>
          </a:bodyPr>
          <a:lstStyle/>
          <a:p>
            <a:r>
              <a:rPr lang="en-US" sz="3000" b="1" dirty="0">
                <a:solidFill>
                  <a:schemeClr val="bg1"/>
                </a:solidFill>
              </a:rPr>
              <a:t>EOHHS Initiatives to Improve Healthcare for Justice Involved Individuals</a:t>
            </a:r>
          </a:p>
        </p:txBody>
      </p:sp>
    </p:spTree>
    <p:extLst>
      <p:ext uri="{BB962C8B-B14F-4D97-AF65-F5344CB8AC3E}">
        <p14:creationId xmlns:p14="http://schemas.microsoft.com/office/powerpoint/2010/main" val="200390888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69908" y="232702"/>
            <a:ext cx="7778893" cy="376898"/>
          </a:xfrm>
          <a:noFill/>
          <a:ln>
            <a:noFill/>
          </a:ln>
          <a:effectLst/>
        </p:spPr>
        <p:txBody>
          <a:bodyPr vert="horz" wrap="square" lIns="0" tIns="0" rIns="0" bIns="0" numCol="1" rtlCol="0" anchor="t" anchorCtr="0" compatLnSpc="1">
            <a:prstTxWarp prst="textNoShape">
              <a:avLst/>
            </a:prstTxWarp>
            <a:spAutoFit/>
          </a:bodyPr>
          <a:lstStyle/>
          <a:p>
            <a:r>
              <a:rPr lang="en-US" sz="2449" dirty="0">
                <a:solidFill>
                  <a:schemeClr val="bg1"/>
                </a:solidFill>
                <a:latin typeface="Arial" panose="020B0604020202020204" pitchFamily="34" charset="0"/>
                <a:cs typeface="Arial" panose="020B0604020202020204" pitchFamily="34" charset="0"/>
              </a:rPr>
              <a:t>BH-JI Goals and Process</a:t>
            </a:r>
          </a:p>
        </p:txBody>
      </p:sp>
      <p:sp>
        <p:nvSpPr>
          <p:cNvPr id="2" name="Content Placeholder 1">
            <a:extLst>
              <a:ext uri="{FF2B5EF4-FFF2-40B4-BE49-F238E27FC236}">
                <a16:creationId xmlns:a16="http://schemas.microsoft.com/office/drawing/2014/main" id="{D80E8BC5-C055-4BE8-A2AB-72929254CB76}"/>
              </a:ext>
            </a:extLst>
          </p:cNvPr>
          <p:cNvSpPr>
            <a:spLocks noGrp="1"/>
          </p:cNvSpPr>
          <p:nvPr>
            <p:ph sz="half" idx="1"/>
          </p:nvPr>
        </p:nvSpPr>
        <p:spPr>
          <a:xfrm>
            <a:off x="2057639" y="1219202"/>
            <a:ext cx="4000264" cy="423937"/>
          </a:xfrm>
        </p:spPr>
        <p:txBody>
          <a:bodyPr>
            <a:normAutofit fontScale="92500" lnSpcReduction="20000"/>
          </a:bodyPr>
          <a:lstStyle/>
          <a:p>
            <a:endParaRPr lang="en-US" dirty="0"/>
          </a:p>
        </p:txBody>
      </p:sp>
      <p:sp>
        <p:nvSpPr>
          <p:cNvPr id="4" name="Content Placeholder 3">
            <a:extLst>
              <a:ext uri="{FF2B5EF4-FFF2-40B4-BE49-F238E27FC236}">
                <a16:creationId xmlns:a16="http://schemas.microsoft.com/office/drawing/2014/main" id="{3453C047-329F-45D8-86AC-F584CB7F17EC}"/>
              </a:ext>
            </a:extLst>
          </p:cNvPr>
          <p:cNvSpPr>
            <a:spLocks noGrp="1"/>
          </p:cNvSpPr>
          <p:nvPr>
            <p:ph sz="half" idx="2"/>
          </p:nvPr>
        </p:nvSpPr>
        <p:spPr>
          <a:xfrm>
            <a:off x="6210294" y="1219202"/>
            <a:ext cx="4000264" cy="423937"/>
          </a:xfrm>
        </p:spPr>
        <p:txBody>
          <a:bodyPr>
            <a:normAutofit fontScale="92500" lnSpcReduction="20000"/>
          </a:bodyPr>
          <a:lstStyle/>
          <a:p>
            <a:endParaRPr lang="en-US" dirty="0"/>
          </a:p>
        </p:txBody>
      </p:sp>
      <p:graphicFrame>
        <p:nvGraphicFramePr>
          <p:cNvPr id="11" name="Table 10">
            <a:extLst>
              <a:ext uri="{FF2B5EF4-FFF2-40B4-BE49-F238E27FC236}">
                <a16:creationId xmlns:a16="http://schemas.microsoft.com/office/drawing/2014/main" id="{B9780933-57C4-B34E-AAC8-C86DCEA74BC5}"/>
              </a:ext>
            </a:extLst>
          </p:cNvPr>
          <p:cNvGraphicFramePr>
            <a:graphicFrameLocks noGrp="1"/>
          </p:cNvGraphicFramePr>
          <p:nvPr>
            <p:extLst>
              <p:ext uri="{D42A27DB-BD31-4B8C-83A1-F6EECF244321}">
                <p14:modId xmlns:p14="http://schemas.microsoft.com/office/powerpoint/2010/main" val="1951959038"/>
              </p:ext>
            </p:extLst>
          </p:nvPr>
        </p:nvGraphicFramePr>
        <p:xfrm>
          <a:off x="887730" y="1219201"/>
          <a:ext cx="4938583" cy="5044439"/>
        </p:xfrm>
        <a:graphic>
          <a:graphicData uri="http://schemas.openxmlformats.org/drawingml/2006/table">
            <a:tbl>
              <a:tblPr firstRow="1" bandRow="1">
                <a:tableStyleId>{5C22544A-7EE6-4342-B048-85BDC9FD1C3A}</a:tableStyleId>
              </a:tblPr>
              <a:tblGrid>
                <a:gridCol w="4938583">
                  <a:extLst>
                    <a:ext uri="{9D8B030D-6E8A-4147-A177-3AD203B41FA5}">
                      <a16:colId xmlns:a16="http://schemas.microsoft.com/office/drawing/2014/main" val="2749316329"/>
                    </a:ext>
                  </a:extLst>
                </a:gridCol>
              </a:tblGrid>
              <a:tr h="473004">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en-US" sz="2200" b="1" dirty="0">
                          <a:solidFill>
                            <a:schemeClr val="bg1"/>
                          </a:solidFill>
                          <a:latin typeface="+mj-lt"/>
                          <a:cs typeface="Arial" panose="020B0604020202020204" pitchFamily="34" charset="0"/>
                        </a:rPr>
                        <a:t>Goals:</a:t>
                      </a:r>
                      <a:r>
                        <a:rPr lang="en-US" altLang="en-US" sz="2200" b="1" dirty="0">
                          <a:solidFill>
                            <a:schemeClr val="bg2"/>
                          </a:solidFill>
                          <a:latin typeface="+mj-lt"/>
                          <a:cs typeface="Arial" panose="020B0604020202020204" pitchFamily="34" charset="0"/>
                        </a:rPr>
                        <a:t> </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9063484"/>
                  </a:ext>
                </a:extLst>
              </a:tr>
              <a:tr h="4571435">
                <a:tc>
                  <a:txBody>
                    <a:bodyPr/>
                    <a:lstStyle/>
                    <a:p>
                      <a:pPr marL="285750" marR="0" lvl="1" indent="-285750" algn="l" defTabSz="914400" rtl="0" eaLnBrk="1" fontAlgn="auto" latinLnBrk="0" hangingPunct="1">
                        <a:lnSpc>
                          <a:spcPct val="100000"/>
                        </a:lnSpc>
                        <a:spcBef>
                          <a:spcPts val="0"/>
                        </a:spcBef>
                        <a:spcAft>
                          <a:spcPts val="800"/>
                        </a:spcAft>
                        <a:buClr>
                          <a:schemeClr val="tx1"/>
                        </a:buClr>
                        <a:buSzTx/>
                        <a:buFont typeface="Wingdings" pitchFamily="2" charset="2"/>
                        <a:buChar char="ü"/>
                        <a:tabLst/>
                        <a:defRPr/>
                      </a:pPr>
                      <a:r>
                        <a:rPr lang="en-US" sz="1600" b="0" kern="1200" dirty="0">
                          <a:solidFill>
                            <a:schemeClr val="tx1"/>
                          </a:solidFill>
                          <a:latin typeface="+mj-lt"/>
                          <a:ea typeface="+mn-ea"/>
                          <a:cs typeface="Arial" panose="020B0604020202020204" pitchFamily="34" charset="0"/>
                        </a:rPr>
                        <a:t>Develop a reach-in, re-entry model for engaging Justice Involved Individuals with mental health and addiction needs</a:t>
                      </a:r>
                    </a:p>
                    <a:p>
                      <a:pPr marL="285750" marR="0" lvl="1" indent="-285750" algn="l" defTabSz="914400" rtl="0" eaLnBrk="1" fontAlgn="auto" latinLnBrk="0" hangingPunct="1">
                        <a:lnSpc>
                          <a:spcPct val="100000"/>
                        </a:lnSpc>
                        <a:spcBef>
                          <a:spcPts val="0"/>
                        </a:spcBef>
                        <a:spcAft>
                          <a:spcPts val="800"/>
                        </a:spcAft>
                        <a:buClr>
                          <a:schemeClr val="tx1"/>
                        </a:buClr>
                        <a:buSzTx/>
                        <a:buFont typeface="Wingdings" pitchFamily="2" charset="2"/>
                        <a:buChar char="ü"/>
                        <a:tabLst/>
                        <a:defRPr/>
                      </a:pPr>
                      <a:r>
                        <a:rPr lang="en-US" sz="1600" b="0" kern="1200" dirty="0">
                          <a:solidFill>
                            <a:schemeClr val="tx1"/>
                          </a:solidFill>
                          <a:latin typeface="+mj-lt"/>
                          <a:ea typeface="+mn-ea"/>
                          <a:cs typeface="Arial" panose="020B0604020202020204" pitchFamily="34" charset="0"/>
                        </a:rPr>
                        <a:t>Demonstrate improved health outcomes, decreased fatal overdoses, and effective, efficient healthcare utilization for Justice Involved Individuals enrolled in the BH-JI program </a:t>
                      </a:r>
                    </a:p>
                    <a:p>
                      <a:pPr marL="285750" marR="0" lvl="1" indent="-285750" algn="l" defTabSz="914400" rtl="0" eaLnBrk="1" fontAlgn="auto" latinLnBrk="0" hangingPunct="1">
                        <a:lnSpc>
                          <a:spcPct val="100000"/>
                        </a:lnSpc>
                        <a:spcBef>
                          <a:spcPts val="0"/>
                        </a:spcBef>
                        <a:spcAft>
                          <a:spcPts val="800"/>
                        </a:spcAft>
                        <a:buClr>
                          <a:schemeClr val="tx1"/>
                        </a:buClr>
                        <a:buSzTx/>
                        <a:buFont typeface="Wingdings" pitchFamily="2" charset="2"/>
                        <a:buChar char="ü"/>
                        <a:tabLst/>
                        <a:defRPr/>
                      </a:pPr>
                      <a:r>
                        <a:rPr lang="en-US" sz="1600" b="0" kern="1200" dirty="0">
                          <a:solidFill>
                            <a:schemeClr val="tx1"/>
                          </a:solidFill>
                          <a:latin typeface="+mj-lt"/>
                          <a:ea typeface="+mn-ea"/>
                          <a:cs typeface="Arial" panose="020B0604020202020204" pitchFamily="34" charset="0"/>
                        </a:rPr>
                        <a:t>Connect and transition eligible Enrolled Individuals to appropriate health care services and Community Services,</a:t>
                      </a:r>
                      <a:r>
                        <a:rPr lang="en-US" sz="1600" b="0" kern="1200" baseline="0" dirty="0">
                          <a:solidFill>
                            <a:schemeClr val="tx1"/>
                          </a:solidFill>
                          <a:latin typeface="+mj-lt"/>
                          <a:ea typeface="+mn-ea"/>
                          <a:cs typeface="Arial" panose="020B0604020202020204" pitchFamily="34" charset="0"/>
                        </a:rPr>
                        <a:t> using Navigator model</a:t>
                      </a:r>
                      <a:endParaRPr lang="en-US" sz="1600" b="0" kern="1200" dirty="0">
                        <a:solidFill>
                          <a:schemeClr val="tx1"/>
                        </a:solidFill>
                        <a:latin typeface="+mj-lt"/>
                        <a:ea typeface="+mn-ea"/>
                        <a:cs typeface="Arial" panose="020B0604020202020204" pitchFamily="34" charset="0"/>
                      </a:endParaRPr>
                    </a:p>
                    <a:p>
                      <a:pPr marL="285750" marR="0" lvl="1" indent="-285750" algn="l" defTabSz="914400" rtl="0" eaLnBrk="1" fontAlgn="auto" latinLnBrk="0" hangingPunct="1">
                        <a:lnSpc>
                          <a:spcPct val="100000"/>
                        </a:lnSpc>
                        <a:spcBef>
                          <a:spcPts val="0"/>
                        </a:spcBef>
                        <a:spcAft>
                          <a:spcPts val="800"/>
                        </a:spcAft>
                        <a:buClr>
                          <a:schemeClr val="tx1"/>
                        </a:buClr>
                        <a:buSzTx/>
                        <a:buFont typeface="Wingdings" pitchFamily="2" charset="2"/>
                        <a:buChar char="ü"/>
                        <a:tabLst/>
                        <a:defRPr/>
                      </a:pPr>
                      <a:r>
                        <a:rPr lang="en-US" sz="1600" b="0" kern="1200" dirty="0">
                          <a:solidFill>
                            <a:schemeClr val="tx1"/>
                          </a:solidFill>
                          <a:latin typeface="+mj-lt"/>
                          <a:ea typeface="+mn-ea"/>
                          <a:cs typeface="Arial" panose="020B0604020202020204" pitchFamily="34" charset="0"/>
                        </a:rPr>
                        <a:t>Expand BH-JI program statewide</a:t>
                      </a:r>
                    </a:p>
                  </a:txBody>
                  <a:tcPr marL="182869" marR="182869" marT="182880" marB="9144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44239430"/>
                  </a:ext>
                </a:extLst>
              </a:tr>
            </a:tbl>
          </a:graphicData>
        </a:graphic>
      </p:graphicFrame>
      <p:graphicFrame>
        <p:nvGraphicFramePr>
          <p:cNvPr id="13" name="Table 12">
            <a:extLst>
              <a:ext uri="{FF2B5EF4-FFF2-40B4-BE49-F238E27FC236}">
                <a16:creationId xmlns:a16="http://schemas.microsoft.com/office/drawing/2014/main" id="{6894FC6B-530C-CE49-A975-4455130042F4}"/>
              </a:ext>
            </a:extLst>
          </p:cNvPr>
          <p:cNvGraphicFramePr>
            <a:graphicFrameLocks noGrp="1"/>
          </p:cNvGraphicFramePr>
          <p:nvPr>
            <p:extLst>
              <p:ext uri="{D42A27DB-BD31-4B8C-83A1-F6EECF244321}">
                <p14:modId xmlns:p14="http://schemas.microsoft.com/office/powerpoint/2010/main" val="2922859901"/>
              </p:ext>
            </p:extLst>
          </p:nvPr>
        </p:nvGraphicFramePr>
        <p:xfrm>
          <a:off x="6096109" y="1214121"/>
          <a:ext cx="5322461" cy="5044439"/>
        </p:xfrm>
        <a:graphic>
          <a:graphicData uri="http://schemas.openxmlformats.org/drawingml/2006/table">
            <a:tbl>
              <a:tblPr firstRow="1" bandRow="1">
                <a:tableStyleId>{5C22544A-7EE6-4342-B048-85BDC9FD1C3A}</a:tableStyleId>
              </a:tblPr>
              <a:tblGrid>
                <a:gridCol w="5322461">
                  <a:extLst>
                    <a:ext uri="{9D8B030D-6E8A-4147-A177-3AD203B41FA5}">
                      <a16:colId xmlns:a16="http://schemas.microsoft.com/office/drawing/2014/main" val="2749316329"/>
                    </a:ext>
                  </a:extLst>
                </a:gridCol>
              </a:tblGrid>
              <a:tr h="448531">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en-US" sz="2200" b="1" dirty="0">
                          <a:solidFill>
                            <a:schemeClr val="bg1"/>
                          </a:solidFill>
                          <a:latin typeface="+mj-lt"/>
                          <a:cs typeface="Arial" panose="020B0604020202020204" pitchFamily="34" charset="0"/>
                        </a:rPr>
                        <a:t>Process:</a:t>
                      </a:r>
                      <a:r>
                        <a:rPr lang="en-US" altLang="en-US" sz="2200" b="1" dirty="0">
                          <a:solidFill>
                            <a:schemeClr val="bg2"/>
                          </a:solidFill>
                          <a:latin typeface="+mj-lt"/>
                          <a:cs typeface="Arial" panose="020B0604020202020204" pitchFamily="34" charset="0"/>
                        </a:rPr>
                        <a:t> </a:t>
                      </a:r>
                      <a:endParaRPr lang="en-US" altLang="en-US" sz="2200" b="0" dirty="0">
                        <a:solidFill>
                          <a:schemeClr val="bg2"/>
                        </a:solidFill>
                        <a:latin typeface="+mj-lt"/>
                        <a:cs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95A2"/>
                    </a:solidFill>
                  </a:tcPr>
                </a:tc>
                <a:extLst>
                  <a:ext uri="{0D108BD9-81ED-4DB2-BD59-A6C34878D82A}">
                    <a16:rowId xmlns:a16="http://schemas.microsoft.com/office/drawing/2014/main" val="9063484"/>
                  </a:ext>
                </a:extLst>
              </a:tr>
              <a:tr h="4595908">
                <a:tc>
                  <a:txBody>
                    <a:bodyPr/>
                    <a:lstStyle/>
                    <a:p>
                      <a:pPr marL="230188" marR="0" lvl="1" indent="-230188" algn="l" defTabSz="914400" rtl="0" eaLnBrk="1" fontAlgn="auto" latinLnBrk="0" hangingPunct="1">
                        <a:lnSpc>
                          <a:spcPct val="100000"/>
                        </a:lnSpc>
                        <a:spcBef>
                          <a:spcPts val="0"/>
                        </a:spcBef>
                        <a:spcAft>
                          <a:spcPts val="1000"/>
                        </a:spcAft>
                        <a:buClr>
                          <a:schemeClr val="tx1"/>
                        </a:buClr>
                        <a:buSzTx/>
                        <a:buFont typeface="Arial" panose="020B0604020202020204" pitchFamily="34" charset="0"/>
                        <a:buChar char="•"/>
                        <a:tabLst/>
                        <a:defRPr/>
                      </a:pPr>
                      <a:r>
                        <a:rPr lang="en-US" sz="1600" b="0" kern="1200" dirty="0">
                          <a:solidFill>
                            <a:schemeClr val="tx1"/>
                          </a:solidFill>
                          <a:latin typeface="+mj-lt"/>
                          <a:ea typeface="+mn-ea"/>
                          <a:cs typeface="Arial" panose="020B0604020202020204" pitchFamily="34" charset="0"/>
                        </a:rPr>
                        <a:t>Began in 2017, with guidance from Council on State Governments at request of Governor and MA leadership</a:t>
                      </a:r>
                    </a:p>
                    <a:p>
                      <a:pPr marL="230188" marR="0" lvl="1" indent="-230188" algn="l" defTabSz="914400" rtl="0" eaLnBrk="1" fontAlgn="auto" latinLnBrk="0" hangingPunct="1">
                        <a:lnSpc>
                          <a:spcPct val="100000"/>
                        </a:lnSpc>
                        <a:spcBef>
                          <a:spcPts val="0"/>
                        </a:spcBef>
                        <a:spcAft>
                          <a:spcPts val="1000"/>
                        </a:spcAft>
                        <a:buClr>
                          <a:schemeClr val="tx1"/>
                        </a:buClr>
                        <a:buSzTx/>
                        <a:buFont typeface="Arial" panose="020B0604020202020204" pitchFamily="34" charset="0"/>
                        <a:buChar char="•"/>
                        <a:tabLst/>
                        <a:defRPr/>
                      </a:pPr>
                      <a:r>
                        <a:rPr lang="en-US" sz="1600" b="0" kern="1200" dirty="0">
                          <a:solidFill>
                            <a:schemeClr val="tx1"/>
                          </a:solidFill>
                          <a:latin typeface="+mj-lt"/>
                          <a:ea typeface="+mn-ea"/>
                          <a:cs typeface="Arial" panose="020B0604020202020204" pitchFamily="34" charset="0"/>
                        </a:rPr>
                        <a:t>Developed in partnership with Probation, Parole, state &amp; county correction agencies, DPH and DMH in alignment with MassHealth larger health reform strategy, and informed by best practices &amp; stakeholder interviews </a:t>
                      </a:r>
                    </a:p>
                    <a:p>
                      <a:pPr marL="230188" marR="0" lvl="1" indent="-230188" algn="l" defTabSz="914400" rtl="0" eaLnBrk="1" fontAlgn="auto" latinLnBrk="0" hangingPunct="1">
                        <a:lnSpc>
                          <a:spcPct val="100000"/>
                        </a:lnSpc>
                        <a:spcBef>
                          <a:spcPts val="0"/>
                        </a:spcBef>
                        <a:spcAft>
                          <a:spcPts val="1000"/>
                        </a:spcAft>
                        <a:buClr>
                          <a:schemeClr val="tx1"/>
                        </a:buClr>
                        <a:buSzTx/>
                        <a:buFont typeface="Arial" panose="020B0604020202020204" pitchFamily="34" charset="0"/>
                        <a:buChar char="•"/>
                        <a:tabLst/>
                        <a:defRPr/>
                      </a:pPr>
                      <a:r>
                        <a:rPr lang="en-US" sz="1600" b="0" kern="1200" dirty="0">
                          <a:solidFill>
                            <a:schemeClr val="tx1"/>
                          </a:solidFill>
                          <a:latin typeface="+mj-lt"/>
                          <a:ea typeface="+mn-ea"/>
                          <a:cs typeface="Arial" panose="020B0604020202020204" pitchFamily="34" charset="0"/>
                        </a:rPr>
                        <a:t>BH-JI Statewide based on success of the BH-JI Demonstration that began in 2019 with Advocates and Open Sky</a:t>
                      </a:r>
                    </a:p>
                    <a:p>
                      <a:pPr marL="230188" marR="0" lvl="1" indent="-230188" algn="l" defTabSz="914400" rtl="0" eaLnBrk="1" fontAlgn="auto" latinLnBrk="0" hangingPunct="1">
                        <a:lnSpc>
                          <a:spcPct val="100000"/>
                        </a:lnSpc>
                        <a:spcBef>
                          <a:spcPts val="0"/>
                        </a:spcBef>
                        <a:spcAft>
                          <a:spcPts val="1000"/>
                        </a:spcAft>
                        <a:buClr>
                          <a:schemeClr val="tx1"/>
                        </a:buClr>
                        <a:buSzTx/>
                        <a:buFont typeface="Arial" panose="020B0604020202020204" pitchFamily="34" charset="0"/>
                        <a:buChar char="•"/>
                        <a:tabLst/>
                        <a:defRPr/>
                      </a:pPr>
                      <a:r>
                        <a:rPr lang="en-US" sz="1600" b="0" kern="1200" dirty="0">
                          <a:solidFill>
                            <a:schemeClr val="tx1"/>
                          </a:solidFill>
                          <a:latin typeface="+mj-lt"/>
                          <a:ea typeface="+mn-ea"/>
                          <a:cs typeface="Arial" panose="020B0604020202020204" pitchFamily="34" charset="0"/>
                        </a:rPr>
                        <a:t>Goal to obtain federal match for community supports by January 2022</a:t>
                      </a:r>
                    </a:p>
                    <a:p>
                      <a:pPr marL="230188" marR="0" lvl="1" indent="-230188" algn="l" defTabSz="914400" rtl="0" eaLnBrk="1" fontAlgn="auto" latinLnBrk="0" hangingPunct="1">
                        <a:lnSpc>
                          <a:spcPct val="100000"/>
                        </a:lnSpc>
                        <a:spcBef>
                          <a:spcPts val="0"/>
                        </a:spcBef>
                        <a:spcAft>
                          <a:spcPts val="1000"/>
                        </a:spcAft>
                        <a:buClr>
                          <a:schemeClr val="tx1"/>
                        </a:buClr>
                        <a:buSzTx/>
                        <a:buFont typeface="Arial" panose="020B0604020202020204" pitchFamily="34" charset="0"/>
                        <a:buChar char="•"/>
                        <a:tabLst/>
                        <a:defRPr/>
                      </a:pPr>
                      <a:r>
                        <a:rPr lang="en-US" sz="1600" b="0" kern="1200" dirty="0">
                          <a:solidFill>
                            <a:schemeClr val="tx1"/>
                          </a:solidFill>
                          <a:latin typeface="+mj-lt"/>
                          <a:ea typeface="+mn-ea"/>
                          <a:cs typeface="Arial" panose="020B0604020202020204" pitchFamily="34" charset="0"/>
                        </a:rPr>
                        <a:t>BH-JI Statewide Vendors contracted and will launch BH-JI Supports in </a:t>
                      </a:r>
                      <a:r>
                        <a:rPr lang="en-US" sz="1600" b="1" kern="1200" dirty="0">
                          <a:solidFill>
                            <a:schemeClr val="tx1"/>
                          </a:solidFill>
                          <a:latin typeface="+mj-lt"/>
                          <a:ea typeface="+mn-ea"/>
                          <a:cs typeface="Arial" panose="020B0604020202020204" pitchFamily="34" charset="0"/>
                        </a:rPr>
                        <a:t>February 2022</a:t>
                      </a:r>
                    </a:p>
                  </a:txBody>
                  <a:tcPr marL="182869" marR="182869" marT="182880" marB="9144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E3E6"/>
                    </a:solidFill>
                  </a:tcPr>
                </a:tc>
                <a:extLst>
                  <a:ext uri="{0D108BD9-81ED-4DB2-BD59-A6C34878D82A}">
                    <a16:rowId xmlns:a16="http://schemas.microsoft.com/office/drawing/2014/main" val="2244239430"/>
                  </a:ext>
                </a:extLst>
              </a:tr>
            </a:tbl>
          </a:graphicData>
        </a:graphic>
      </p:graphicFrame>
    </p:spTree>
    <p:extLst>
      <p:ext uri="{BB962C8B-B14F-4D97-AF65-F5344CB8AC3E}">
        <p14:creationId xmlns:p14="http://schemas.microsoft.com/office/powerpoint/2010/main" val="1763834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6661" y="228600"/>
            <a:ext cx="10076724" cy="376898"/>
          </a:xfr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r>
              <a:rPr lang="en-US" dirty="0">
                <a:solidFill>
                  <a:schemeClr val="bg1"/>
                </a:solidFill>
              </a:rPr>
              <a:t>BH-JI Statewide Vendors and Support Areas (beginning Feb. 2022)</a:t>
            </a:r>
          </a:p>
        </p:txBody>
      </p:sp>
      <p:pic>
        <p:nvPicPr>
          <p:cNvPr id="6" name="Picture 5" descr="Map&#10;&#10;Description automatically generated">
            <a:extLst>
              <a:ext uri="{FF2B5EF4-FFF2-40B4-BE49-F238E27FC236}">
                <a16:creationId xmlns:a16="http://schemas.microsoft.com/office/drawing/2014/main" id="{BC7654B1-A9EC-4A70-8030-1E4ED7CB1F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058" r="-961" b="8413"/>
          <a:stretch/>
        </p:blipFill>
        <p:spPr>
          <a:xfrm>
            <a:off x="2362686" y="1172339"/>
            <a:ext cx="8229114" cy="5250958"/>
          </a:xfrm>
          <a:prstGeom prst="rect">
            <a:avLst/>
          </a:prstGeom>
        </p:spPr>
      </p:pic>
    </p:spTree>
    <p:extLst>
      <p:ext uri="{BB962C8B-B14F-4D97-AF65-F5344CB8AC3E}">
        <p14:creationId xmlns:p14="http://schemas.microsoft.com/office/powerpoint/2010/main" val="1695619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32702"/>
            <a:ext cx="8108096" cy="376898"/>
          </a:xfr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r>
              <a:rPr lang="en-US" altLang="en-US" sz="2449" dirty="0">
                <a:solidFill>
                  <a:schemeClr val="bg1"/>
                </a:solidFill>
              </a:rPr>
              <a:t>BH-JI Supports</a:t>
            </a:r>
            <a:endParaRPr lang="en-US" sz="2449" dirty="0">
              <a:solidFill>
                <a:schemeClr val="bg1"/>
              </a:solidFill>
            </a:endParaRPr>
          </a:p>
        </p:txBody>
      </p:sp>
      <p:graphicFrame>
        <p:nvGraphicFramePr>
          <p:cNvPr id="6" name="Content Placeholder 6"/>
          <p:cNvGraphicFramePr>
            <a:graphicFrameLocks noGrp="1"/>
          </p:cNvGraphicFramePr>
          <p:nvPr>
            <p:ph sz="half" idx="1"/>
            <p:extLst>
              <p:ext uri="{D42A27DB-BD31-4B8C-83A1-F6EECF244321}">
                <p14:modId xmlns:p14="http://schemas.microsoft.com/office/powerpoint/2010/main" val="3604952019"/>
              </p:ext>
            </p:extLst>
          </p:nvPr>
        </p:nvGraphicFramePr>
        <p:xfrm>
          <a:off x="1154430" y="1149721"/>
          <a:ext cx="10332720" cy="4855254"/>
        </p:xfrm>
        <a:graphic>
          <a:graphicData uri="http://schemas.openxmlformats.org/drawingml/2006/table">
            <a:tbl>
              <a:tblPr firstRow="1" firstCol="1" bandRow="1">
                <a:tableStyleId>{5DA37D80-6434-44D0-A028-1B22A696006F}</a:tableStyleId>
              </a:tblPr>
              <a:tblGrid>
                <a:gridCol w="5104328">
                  <a:extLst>
                    <a:ext uri="{9D8B030D-6E8A-4147-A177-3AD203B41FA5}">
                      <a16:colId xmlns:a16="http://schemas.microsoft.com/office/drawing/2014/main" val="20000"/>
                    </a:ext>
                  </a:extLst>
                </a:gridCol>
                <a:gridCol w="5228392">
                  <a:extLst>
                    <a:ext uri="{9D8B030D-6E8A-4147-A177-3AD203B41FA5}">
                      <a16:colId xmlns:a16="http://schemas.microsoft.com/office/drawing/2014/main" val="20001"/>
                    </a:ext>
                  </a:extLst>
                </a:gridCol>
              </a:tblGrid>
              <a:tr h="570494">
                <a:tc>
                  <a:txBody>
                    <a:bodyPr/>
                    <a:lstStyle/>
                    <a:p>
                      <a:pPr marL="0" marR="0" algn="ctr" defTabSz="914400" rtl="0" eaLnBrk="1" fontAlgn="ctr" latinLnBrk="0" hangingPunct="1">
                        <a:lnSpc>
                          <a:spcPct val="115000"/>
                        </a:lnSpc>
                        <a:spcBef>
                          <a:spcPts val="0"/>
                        </a:spcBef>
                        <a:spcAft>
                          <a:spcPts val="0"/>
                        </a:spcAft>
                      </a:pPr>
                      <a:r>
                        <a:rPr lang="en-US" sz="1700" b="1" kern="1200" dirty="0">
                          <a:solidFill>
                            <a:schemeClr val="tx1"/>
                          </a:solidFill>
                          <a:effectLst/>
                          <a:latin typeface="+mj-lt"/>
                          <a:ea typeface="+mn-ea"/>
                          <a:cs typeface="Arial"/>
                        </a:rPr>
                        <a:t>Identification, Enrollment and In-Reach Supports within Correctional Facilities</a:t>
                      </a:r>
                    </a:p>
                  </a:txBody>
                  <a:tcPr marL="7620" marR="7620" marT="7620" marB="0" anchor="ctr">
                    <a:solidFill>
                      <a:schemeClr val="accent2">
                        <a:lumMod val="20000"/>
                        <a:lumOff val="80000"/>
                      </a:schemeClr>
                    </a:solidFill>
                  </a:tcPr>
                </a:tc>
                <a:tc>
                  <a:txBody>
                    <a:bodyPr/>
                    <a:lstStyle/>
                    <a:p>
                      <a:pPr marL="0" marR="0" algn="ctr" defTabSz="914400" rtl="0" eaLnBrk="1" fontAlgn="ctr" latinLnBrk="0" hangingPunct="1">
                        <a:lnSpc>
                          <a:spcPct val="115000"/>
                        </a:lnSpc>
                        <a:spcBef>
                          <a:spcPts val="0"/>
                        </a:spcBef>
                        <a:spcAft>
                          <a:spcPts val="0"/>
                        </a:spcAft>
                      </a:pPr>
                      <a:r>
                        <a:rPr lang="en-US" sz="1700" b="1" kern="1200" dirty="0">
                          <a:solidFill>
                            <a:schemeClr val="tx1"/>
                          </a:solidFill>
                          <a:effectLst/>
                          <a:latin typeface="+mj-lt"/>
                          <a:ea typeface="+mn-ea"/>
                          <a:cs typeface="Arial"/>
                        </a:rPr>
                        <a:t>Supports While In the Community</a:t>
                      </a:r>
                    </a:p>
                  </a:txBody>
                  <a:tcPr marL="7620" marR="7620" marT="7620" marB="0" anchor="ctr">
                    <a:solidFill>
                      <a:schemeClr val="accent2">
                        <a:lumMod val="20000"/>
                        <a:lumOff val="80000"/>
                      </a:schemeClr>
                    </a:solidFill>
                  </a:tcPr>
                </a:tc>
                <a:extLst>
                  <a:ext uri="{0D108BD9-81ED-4DB2-BD59-A6C34878D82A}">
                    <a16:rowId xmlns:a16="http://schemas.microsoft.com/office/drawing/2014/main" val="10000"/>
                  </a:ext>
                </a:extLst>
              </a:tr>
              <a:tr h="4251750">
                <a:tc>
                  <a:txBody>
                    <a:bodyPr/>
                    <a:lstStyle/>
                    <a:p>
                      <a:pPr marL="342900" marR="0" lvl="0" indent="-342900">
                        <a:lnSpc>
                          <a:spcPct val="115000"/>
                        </a:lnSpc>
                        <a:spcBef>
                          <a:spcPts val="0"/>
                        </a:spcBef>
                        <a:spcAft>
                          <a:spcPts val="600"/>
                        </a:spcAft>
                        <a:buFont typeface="Symbol"/>
                        <a:buChar char=""/>
                        <a:tabLst>
                          <a:tab pos="228600" algn="l"/>
                        </a:tabLst>
                      </a:pPr>
                      <a:r>
                        <a:rPr lang="en-US" sz="1400" b="0" dirty="0">
                          <a:solidFill>
                            <a:schemeClr val="tx1"/>
                          </a:solidFill>
                          <a:effectLst/>
                          <a:latin typeface="+mj-lt"/>
                          <a:ea typeface="Times New Roman"/>
                          <a:cs typeface="Arial"/>
                        </a:rPr>
                        <a:t>Identify justice involved individuals with substance use and/or mental health conditions with high risk of recidivism</a:t>
                      </a:r>
                    </a:p>
                    <a:p>
                      <a:pPr marL="742950" marR="0" lvl="1" indent="-285750" algn="l" defTabSz="914400" rtl="0" eaLnBrk="1" latinLnBrk="0" hangingPunct="1">
                        <a:lnSpc>
                          <a:spcPct val="115000"/>
                        </a:lnSpc>
                        <a:spcBef>
                          <a:spcPts val="0"/>
                        </a:spcBef>
                        <a:spcAft>
                          <a:spcPts val="600"/>
                        </a:spcAft>
                        <a:buFont typeface="Courier New"/>
                        <a:buChar char="o"/>
                        <a:tabLst>
                          <a:tab pos="228600" algn="l"/>
                        </a:tabLst>
                      </a:pPr>
                      <a:r>
                        <a:rPr lang="en-US" sz="1400" b="0" kern="1200" dirty="0">
                          <a:solidFill>
                            <a:schemeClr val="tx1"/>
                          </a:solidFill>
                          <a:effectLst/>
                          <a:latin typeface="+mj-lt"/>
                          <a:ea typeface="Calibri"/>
                          <a:cs typeface="Arial"/>
                        </a:rPr>
                        <a:t>Includes individuals releasing from jail/prison or recently released, and/or on Probation or Parole</a:t>
                      </a:r>
                    </a:p>
                    <a:p>
                      <a:pPr marL="342900" marR="0" lvl="0" indent="-342900">
                        <a:lnSpc>
                          <a:spcPct val="115000"/>
                        </a:lnSpc>
                        <a:spcBef>
                          <a:spcPts val="0"/>
                        </a:spcBef>
                        <a:spcAft>
                          <a:spcPts val="600"/>
                        </a:spcAft>
                        <a:buFont typeface="Symbol"/>
                        <a:buChar char=""/>
                        <a:tabLst>
                          <a:tab pos="228600" algn="l"/>
                        </a:tabLst>
                      </a:pPr>
                      <a:r>
                        <a:rPr lang="en-US" sz="1400" b="0" dirty="0">
                          <a:solidFill>
                            <a:schemeClr val="tx1"/>
                          </a:solidFill>
                          <a:effectLst/>
                          <a:latin typeface="+mj-lt"/>
                          <a:ea typeface="Times New Roman"/>
                          <a:cs typeface="Arial"/>
                        </a:rPr>
                        <a:t>Provide education to inmates on accessing BH-JI supports, invite individuals to enroll</a:t>
                      </a:r>
                      <a:endParaRPr lang="en-US" sz="1400" b="0" dirty="0">
                        <a:solidFill>
                          <a:schemeClr val="tx1"/>
                        </a:solidFill>
                        <a:effectLst/>
                        <a:latin typeface="+mj-lt"/>
                        <a:ea typeface="Calibri"/>
                        <a:cs typeface="Arial"/>
                      </a:endParaRPr>
                    </a:p>
                    <a:p>
                      <a:pPr marL="342900" marR="0" lvl="0" indent="-342900">
                        <a:lnSpc>
                          <a:spcPct val="115000"/>
                        </a:lnSpc>
                        <a:spcBef>
                          <a:spcPts val="0"/>
                        </a:spcBef>
                        <a:spcAft>
                          <a:spcPts val="600"/>
                        </a:spcAft>
                        <a:buFont typeface="Symbol"/>
                        <a:buChar char=""/>
                        <a:tabLst>
                          <a:tab pos="228600" algn="l"/>
                        </a:tabLst>
                      </a:pPr>
                      <a:r>
                        <a:rPr lang="en-US" sz="1400" b="0" dirty="0">
                          <a:solidFill>
                            <a:schemeClr val="tx1"/>
                          </a:solidFill>
                          <a:effectLst/>
                          <a:latin typeface="+mj-lt"/>
                          <a:ea typeface="Times New Roman"/>
                          <a:cs typeface="Arial"/>
                        </a:rPr>
                        <a:t>In-Reach Supports (as applicable)</a:t>
                      </a:r>
                      <a:endParaRPr lang="en-US" sz="1400" b="0" dirty="0">
                        <a:solidFill>
                          <a:schemeClr val="tx1"/>
                        </a:solidFill>
                        <a:effectLst/>
                        <a:latin typeface="+mj-lt"/>
                        <a:ea typeface="Calibri"/>
                        <a:cs typeface="Arial"/>
                      </a:endParaRPr>
                    </a:p>
                    <a:p>
                      <a:pPr marL="742950" marR="0" lvl="1" indent="-285750">
                        <a:lnSpc>
                          <a:spcPct val="100000"/>
                        </a:lnSpc>
                        <a:spcBef>
                          <a:spcPts val="0"/>
                        </a:spcBef>
                        <a:spcAft>
                          <a:spcPts val="600"/>
                        </a:spcAft>
                        <a:buFont typeface="Courier New"/>
                        <a:buChar char="o"/>
                        <a:tabLst>
                          <a:tab pos="228600" algn="l"/>
                        </a:tabLst>
                      </a:pPr>
                      <a:r>
                        <a:rPr lang="en-US" sz="1400" b="0" kern="1200" dirty="0">
                          <a:solidFill>
                            <a:schemeClr val="tx1"/>
                          </a:solidFill>
                          <a:effectLst/>
                          <a:latin typeface="+mj-lt"/>
                          <a:ea typeface="Times New Roman"/>
                          <a:cs typeface="Arial"/>
                        </a:rPr>
                        <a:t>Group and </a:t>
                      </a:r>
                      <a:r>
                        <a:rPr lang="en-US" sz="1400" b="0" dirty="0">
                          <a:solidFill>
                            <a:schemeClr val="tx1"/>
                          </a:solidFill>
                          <a:effectLst/>
                          <a:latin typeface="+mj-lt"/>
                          <a:ea typeface="Times New Roman"/>
                          <a:cs typeface="Arial"/>
                        </a:rPr>
                        <a:t>individual In-Reach sessions</a:t>
                      </a:r>
                      <a:endParaRPr lang="en-US" sz="1400" b="0" dirty="0">
                        <a:solidFill>
                          <a:schemeClr val="tx1"/>
                        </a:solidFill>
                        <a:effectLst/>
                        <a:latin typeface="+mj-lt"/>
                        <a:ea typeface="Calibri"/>
                        <a:cs typeface="Arial"/>
                      </a:endParaRPr>
                    </a:p>
                    <a:p>
                      <a:pPr marL="742950" marR="0" lvl="1" indent="-285750">
                        <a:lnSpc>
                          <a:spcPct val="100000"/>
                        </a:lnSpc>
                        <a:spcBef>
                          <a:spcPts val="0"/>
                        </a:spcBef>
                        <a:spcAft>
                          <a:spcPts val="600"/>
                        </a:spcAft>
                        <a:buFont typeface="Courier New"/>
                        <a:buChar char="o"/>
                        <a:tabLst>
                          <a:tab pos="228600" algn="l"/>
                        </a:tabLst>
                      </a:pPr>
                      <a:r>
                        <a:rPr lang="en-US" sz="1400" b="0" dirty="0">
                          <a:solidFill>
                            <a:schemeClr val="tx1"/>
                          </a:solidFill>
                          <a:effectLst/>
                          <a:latin typeface="+mj-lt"/>
                          <a:ea typeface="Times New Roman"/>
                          <a:cs typeface="Arial"/>
                        </a:rPr>
                        <a:t>Conduct Bio-Psycho-Social assessment, including criminogenic needs</a:t>
                      </a:r>
                      <a:endParaRPr lang="en-US" sz="1400" b="0" dirty="0">
                        <a:solidFill>
                          <a:schemeClr val="tx1"/>
                        </a:solidFill>
                        <a:effectLst/>
                        <a:latin typeface="+mj-lt"/>
                        <a:ea typeface="Calibri"/>
                        <a:cs typeface="Arial"/>
                      </a:endParaRPr>
                    </a:p>
                    <a:p>
                      <a:pPr marL="742950" marR="0" lvl="1" indent="-285750">
                        <a:lnSpc>
                          <a:spcPct val="100000"/>
                        </a:lnSpc>
                        <a:spcBef>
                          <a:spcPts val="0"/>
                        </a:spcBef>
                        <a:spcAft>
                          <a:spcPts val="600"/>
                        </a:spcAft>
                        <a:buFont typeface="Courier New"/>
                        <a:buChar char="o"/>
                        <a:tabLst>
                          <a:tab pos="228600" algn="l"/>
                        </a:tabLst>
                      </a:pPr>
                      <a:r>
                        <a:rPr lang="en-US" sz="1400" b="0" dirty="0">
                          <a:solidFill>
                            <a:schemeClr val="tx1"/>
                          </a:solidFill>
                          <a:effectLst/>
                          <a:latin typeface="+mj-lt"/>
                          <a:ea typeface="Times New Roman"/>
                          <a:cs typeface="Arial"/>
                        </a:rPr>
                        <a:t>Develop support plan &amp; safety plan</a:t>
                      </a:r>
                      <a:endParaRPr lang="en-US" sz="1400" b="0" dirty="0">
                        <a:solidFill>
                          <a:schemeClr val="tx1"/>
                        </a:solidFill>
                        <a:effectLst/>
                        <a:latin typeface="+mj-lt"/>
                        <a:ea typeface="Calibri"/>
                        <a:cs typeface="Arial"/>
                      </a:endParaRPr>
                    </a:p>
                    <a:p>
                      <a:pPr marL="742950" marR="0" lvl="1" indent="-285750">
                        <a:lnSpc>
                          <a:spcPct val="100000"/>
                        </a:lnSpc>
                        <a:spcBef>
                          <a:spcPts val="0"/>
                        </a:spcBef>
                        <a:spcAft>
                          <a:spcPts val="600"/>
                        </a:spcAft>
                        <a:buFont typeface="Courier New"/>
                        <a:buChar char="o"/>
                        <a:tabLst>
                          <a:tab pos="228600" algn="l"/>
                        </a:tabLst>
                      </a:pPr>
                      <a:r>
                        <a:rPr lang="en-US" sz="1400" b="0" dirty="0">
                          <a:solidFill>
                            <a:schemeClr val="tx1"/>
                          </a:solidFill>
                          <a:effectLst/>
                          <a:latin typeface="+mj-lt"/>
                          <a:ea typeface="Times New Roman"/>
                          <a:cs typeface="Arial"/>
                        </a:rPr>
                        <a:t>Make appointments with providers</a:t>
                      </a:r>
                      <a:endParaRPr lang="en-US" sz="1400" b="0" dirty="0">
                        <a:solidFill>
                          <a:schemeClr val="tx1"/>
                        </a:solidFill>
                        <a:effectLst/>
                        <a:latin typeface="+mj-lt"/>
                        <a:ea typeface="Calibri"/>
                        <a:cs typeface="Arial"/>
                      </a:endParaRPr>
                    </a:p>
                    <a:p>
                      <a:pPr marL="742950" marR="0" lvl="1" indent="-285750">
                        <a:lnSpc>
                          <a:spcPct val="100000"/>
                        </a:lnSpc>
                        <a:spcBef>
                          <a:spcPts val="0"/>
                        </a:spcBef>
                        <a:spcAft>
                          <a:spcPts val="600"/>
                        </a:spcAft>
                        <a:buFont typeface="Courier New"/>
                        <a:buChar char="o"/>
                        <a:tabLst>
                          <a:tab pos="228600" algn="l"/>
                        </a:tabLst>
                      </a:pPr>
                      <a:r>
                        <a:rPr lang="en-US" sz="1400" b="0" dirty="0">
                          <a:solidFill>
                            <a:schemeClr val="tx1"/>
                          </a:solidFill>
                          <a:effectLst/>
                          <a:latin typeface="+mj-lt"/>
                          <a:ea typeface="Times New Roman"/>
                          <a:cs typeface="Arial"/>
                        </a:rPr>
                        <a:t>Assist with obtaining housing, other services</a:t>
                      </a:r>
                      <a:endParaRPr lang="en-US" sz="1400" b="0" dirty="0">
                        <a:solidFill>
                          <a:schemeClr val="tx1"/>
                        </a:solidFill>
                        <a:effectLst/>
                        <a:latin typeface="+mj-lt"/>
                        <a:ea typeface="Calibri"/>
                        <a:cs typeface="Arial"/>
                      </a:endParaRPr>
                    </a:p>
                    <a:p>
                      <a:pPr marL="342900" marR="0" lvl="0" indent="-342900">
                        <a:lnSpc>
                          <a:spcPct val="115000"/>
                        </a:lnSpc>
                        <a:spcBef>
                          <a:spcPts val="0"/>
                        </a:spcBef>
                        <a:spcAft>
                          <a:spcPts val="600"/>
                        </a:spcAft>
                        <a:buFont typeface="Symbol"/>
                        <a:buChar char=""/>
                        <a:tabLst>
                          <a:tab pos="228600" algn="l"/>
                        </a:tabLst>
                      </a:pPr>
                      <a:r>
                        <a:rPr lang="en-US" sz="1400" b="0" dirty="0">
                          <a:solidFill>
                            <a:schemeClr val="tx1"/>
                          </a:solidFill>
                          <a:effectLst/>
                          <a:latin typeface="+mj-lt"/>
                          <a:ea typeface="Times New Roman"/>
                          <a:cs typeface="Arial"/>
                        </a:rPr>
                        <a:t>Coordinate releases with providers, other supports</a:t>
                      </a:r>
                      <a:endParaRPr lang="en-US" sz="1400" b="0" dirty="0">
                        <a:solidFill>
                          <a:schemeClr val="tx1"/>
                        </a:solidFill>
                        <a:effectLst/>
                        <a:latin typeface="+mj-lt"/>
                        <a:ea typeface="Calibri"/>
                        <a:cs typeface="Arial"/>
                      </a:endParaRPr>
                    </a:p>
                  </a:txBody>
                  <a:tcPr marL="68576" marR="68576" marT="0" marB="0">
                    <a:solidFill>
                      <a:schemeClr val="bg1">
                        <a:alpha val="20000"/>
                      </a:schemeClr>
                    </a:solidFill>
                  </a:tcPr>
                </a:tc>
                <a:tc>
                  <a:txBody>
                    <a:bodyPr/>
                    <a:lstStyle/>
                    <a:p>
                      <a:pPr marL="342900" marR="0" lvl="0" indent="-342900">
                        <a:lnSpc>
                          <a:spcPct val="115000"/>
                        </a:lnSpc>
                        <a:spcBef>
                          <a:spcPts val="0"/>
                        </a:spcBef>
                        <a:spcAft>
                          <a:spcPts val="600"/>
                        </a:spcAft>
                        <a:buFont typeface="Symbol"/>
                        <a:buChar char=""/>
                      </a:pPr>
                      <a:r>
                        <a:rPr lang="en-US" sz="1400" dirty="0">
                          <a:solidFill>
                            <a:schemeClr val="tx1"/>
                          </a:solidFill>
                          <a:effectLst/>
                          <a:latin typeface="+mj-lt"/>
                          <a:ea typeface="Times New Roman"/>
                          <a:cs typeface="Arial"/>
                        </a:rPr>
                        <a:t>Trained paraprofessional staff provide intensive supports:</a:t>
                      </a:r>
                      <a:endParaRPr lang="en-US" sz="1400" dirty="0">
                        <a:solidFill>
                          <a:schemeClr val="tx1"/>
                        </a:solidFill>
                        <a:effectLst/>
                        <a:latin typeface="+mj-lt"/>
                        <a:ea typeface="Calibri"/>
                        <a:cs typeface="Arial"/>
                      </a:endParaRPr>
                    </a:p>
                    <a:p>
                      <a:pPr marL="742950" marR="0" lvl="1" indent="-285750">
                        <a:lnSpc>
                          <a:spcPct val="100000"/>
                        </a:lnSpc>
                        <a:spcBef>
                          <a:spcPts val="0"/>
                        </a:spcBef>
                        <a:spcAft>
                          <a:spcPts val="600"/>
                        </a:spcAft>
                        <a:buFont typeface="Courier New"/>
                        <a:buChar char="o"/>
                      </a:pPr>
                      <a:r>
                        <a:rPr lang="en-US" sz="1400" dirty="0">
                          <a:solidFill>
                            <a:schemeClr val="tx1"/>
                          </a:solidFill>
                          <a:effectLst/>
                          <a:latin typeface="+mj-lt"/>
                          <a:ea typeface="Times New Roman"/>
                          <a:cs typeface="Arial"/>
                        </a:rPr>
                        <a:t>Up to daily contact for up to 1</a:t>
                      </a:r>
                      <a:r>
                        <a:rPr lang="en-US" sz="1400" baseline="30000" dirty="0">
                          <a:solidFill>
                            <a:schemeClr val="tx1"/>
                          </a:solidFill>
                          <a:effectLst/>
                          <a:latin typeface="+mj-lt"/>
                          <a:ea typeface="Times New Roman"/>
                          <a:cs typeface="Arial"/>
                        </a:rPr>
                        <a:t>st</a:t>
                      </a:r>
                      <a:r>
                        <a:rPr lang="en-US" sz="1400" dirty="0">
                          <a:solidFill>
                            <a:schemeClr val="tx1"/>
                          </a:solidFill>
                          <a:effectLst/>
                          <a:latin typeface="+mj-lt"/>
                          <a:ea typeface="Times New Roman"/>
                          <a:cs typeface="Arial"/>
                        </a:rPr>
                        <a:t> month, then as needed</a:t>
                      </a:r>
                    </a:p>
                    <a:p>
                      <a:pPr marL="742950" marR="0" lvl="1" indent="-285750">
                        <a:lnSpc>
                          <a:spcPct val="100000"/>
                        </a:lnSpc>
                        <a:spcBef>
                          <a:spcPts val="0"/>
                        </a:spcBef>
                        <a:spcAft>
                          <a:spcPts val="600"/>
                        </a:spcAft>
                        <a:buFont typeface="Courier New"/>
                        <a:buChar char="o"/>
                      </a:pPr>
                      <a:r>
                        <a:rPr lang="en-US" sz="1400" dirty="0">
                          <a:solidFill>
                            <a:schemeClr val="tx1"/>
                          </a:solidFill>
                          <a:effectLst/>
                          <a:latin typeface="+mj-lt"/>
                          <a:ea typeface="Times New Roman"/>
                          <a:cs typeface="Arial"/>
                        </a:rPr>
                        <a:t>Plan to meet</a:t>
                      </a:r>
                      <a:r>
                        <a:rPr lang="en-US" sz="1400" baseline="0" dirty="0">
                          <a:solidFill>
                            <a:schemeClr val="tx1"/>
                          </a:solidFill>
                          <a:effectLst/>
                          <a:latin typeface="+mj-lt"/>
                          <a:ea typeface="Times New Roman"/>
                          <a:cs typeface="Arial"/>
                        </a:rPr>
                        <a:t> on day of release</a:t>
                      </a:r>
                      <a:endParaRPr lang="en-US" sz="1400" dirty="0">
                        <a:solidFill>
                          <a:schemeClr val="tx1"/>
                        </a:solidFill>
                        <a:effectLst/>
                        <a:latin typeface="+mj-lt"/>
                        <a:ea typeface="Calibri"/>
                        <a:cs typeface="Arial"/>
                      </a:endParaRPr>
                    </a:p>
                    <a:p>
                      <a:pPr marL="742950" marR="0" lvl="1" indent="-285750">
                        <a:lnSpc>
                          <a:spcPct val="100000"/>
                        </a:lnSpc>
                        <a:spcBef>
                          <a:spcPts val="0"/>
                        </a:spcBef>
                        <a:spcAft>
                          <a:spcPts val="600"/>
                        </a:spcAft>
                        <a:buFont typeface="Courier New"/>
                        <a:buChar char="o"/>
                      </a:pPr>
                      <a:r>
                        <a:rPr lang="en-US" sz="1400" dirty="0">
                          <a:solidFill>
                            <a:schemeClr val="tx1"/>
                          </a:solidFill>
                          <a:effectLst/>
                          <a:latin typeface="+mj-lt"/>
                          <a:ea typeface="Times New Roman"/>
                          <a:cs typeface="Arial"/>
                        </a:rPr>
                        <a:t>Coordinate with health care providers, other supports</a:t>
                      </a:r>
                    </a:p>
                    <a:p>
                      <a:pPr marL="742950" marR="0" lvl="1" indent="-285750" algn="l" defTabSz="914400" rtl="0" eaLnBrk="1" fontAlgn="auto" latinLnBrk="0" hangingPunct="1">
                        <a:lnSpc>
                          <a:spcPct val="100000"/>
                        </a:lnSpc>
                        <a:spcBef>
                          <a:spcPts val="0"/>
                        </a:spcBef>
                        <a:spcAft>
                          <a:spcPts val="600"/>
                        </a:spcAft>
                        <a:buClrTx/>
                        <a:buSzTx/>
                        <a:buFont typeface="Courier New"/>
                        <a:buChar char="o"/>
                        <a:tabLst/>
                        <a:defRPr/>
                      </a:pPr>
                      <a:r>
                        <a:rPr lang="en-US" sz="1400" dirty="0">
                          <a:solidFill>
                            <a:schemeClr val="tx1"/>
                          </a:solidFill>
                          <a:effectLst/>
                          <a:latin typeface="+mj-lt"/>
                          <a:ea typeface="Times New Roman"/>
                          <a:cs typeface="Arial"/>
                        </a:rPr>
                        <a:t>24-7 on-call crisis support</a:t>
                      </a:r>
                    </a:p>
                    <a:p>
                      <a:pPr marL="742950" marR="0" lvl="1" indent="-285750" algn="l" defTabSz="914400" rtl="0" eaLnBrk="1" fontAlgn="auto" latinLnBrk="0" hangingPunct="1">
                        <a:lnSpc>
                          <a:spcPct val="100000"/>
                        </a:lnSpc>
                        <a:spcBef>
                          <a:spcPts val="0"/>
                        </a:spcBef>
                        <a:spcAft>
                          <a:spcPts val="600"/>
                        </a:spcAft>
                        <a:buClrTx/>
                        <a:buSzTx/>
                        <a:buFont typeface="Courier New"/>
                        <a:buChar char="o"/>
                        <a:tabLst/>
                        <a:defRPr/>
                      </a:pPr>
                      <a:r>
                        <a:rPr lang="en-US" sz="1400" dirty="0">
                          <a:solidFill>
                            <a:schemeClr val="tx1"/>
                          </a:solidFill>
                          <a:effectLst/>
                          <a:latin typeface="+mj-lt"/>
                          <a:ea typeface="Times New Roman"/>
                          <a:cs typeface="Arial"/>
                        </a:rPr>
                        <a:t>Supports while in 24-7 Facility</a:t>
                      </a:r>
                    </a:p>
                    <a:p>
                      <a:pPr marL="742950" marR="0" lvl="1" indent="-285750" algn="l" defTabSz="914400" rtl="0" eaLnBrk="1" fontAlgn="auto" latinLnBrk="0" hangingPunct="1">
                        <a:lnSpc>
                          <a:spcPct val="100000"/>
                        </a:lnSpc>
                        <a:spcBef>
                          <a:spcPts val="0"/>
                        </a:spcBef>
                        <a:spcAft>
                          <a:spcPts val="600"/>
                        </a:spcAft>
                        <a:buClrTx/>
                        <a:buSzTx/>
                        <a:buFont typeface="Courier New"/>
                        <a:buChar char="o"/>
                        <a:tabLst/>
                        <a:defRPr/>
                      </a:pPr>
                      <a:r>
                        <a:rPr lang="en-US" sz="1400" dirty="0">
                          <a:solidFill>
                            <a:schemeClr val="tx1"/>
                          </a:solidFill>
                          <a:effectLst/>
                          <a:latin typeface="+mj-lt"/>
                          <a:ea typeface="Times New Roman"/>
                          <a:cs typeface="Arial"/>
                        </a:rPr>
                        <a:t>Navigators</a:t>
                      </a:r>
                      <a:r>
                        <a:rPr lang="en-US" sz="1400" baseline="0" dirty="0">
                          <a:solidFill>
                            <a:schemeClr val="tx1"/>
                          </a:solidFill>
                          <a:effectLst/>
                          <a:latin typeface="+mj-lt"/>
                          <a:ea typeface="Times New Roman"/>
                          <a:cs typeface="Arial"/>
                        </a:rPr>
                        <a:t> receive Clinical Supervision</a:t>
                      </a:r>
                      <a:endParaRPr lang="en-US" sz="1400" dirty="0">
                        <a:solidFill>
                          <a:schemeClr val="tx1"/>
                        </a:solidFill>
                        <a:effectLst/>
                        <a:latin typeface="+mj-lt"/>
                        <a:ea typeface="Calibri"/>
                        <a:cs typeface="Arial"/>
                      </a:endParaRPr>
                    </a:p>
                    <a:p>
                      <a:pPr marL="342900" marR="0" lvl="0" indent="-342900">
                        <a:lnSpc>
                          <a:spcPct val="115000"/>
                        </a:lnSpc>
                        <a:spcBef>
                          <a:spcPts val="0"/>
                        </a:spcBef>
                        <a:spcAft>
                          <a:spcPts val="600"/>
                        </a:spcAft>
                        <a:buFont typeface="Symbol"/>
                        <a:buChar char=""/>
                      </a:pPr>
                      <a:r>
                        <a:rPr lang="en-US" sz="1400" dirty="0">
                          <a:solidFill>
                            <a:schemeClr val="tx1"/>
                          </a:solidFill>
                          <a:effectLst/>
                          <a:latin typeface="+mj-lt"/>
                          <a:ea typeface="Times New Roman"/>
                          <a:cs typeface="Arial"/>
                        </a:rPr>
                        <a:t>Implement support plan</a:t>
                      </a:r>
                      <a:endParaRPr lang="en-US" sz="1400" dirty="0">
                        <a:solidFill>
                          <a:schemeClr val="tx1"/>
                        </a:solidFill>
                        <a:effectLst/>
                        <a:latin typeface="+mj-lt"/>
                        <a:ea typeface="Calibri"/>
                        <a:cs typeface="Arial"/>
                      </a:endParaRPr>
                    </a:p>
                    <a:p>
                      <a:pPr marL="342900" marR="0" lvl="0" indent="-342900">
                        <a:lnSpc>
                          <a:spcPct val="115000"/>
                        </a:lnSpc>
                        <a:spcBef>
                          <a:spcPts val="0"/>
                        </a:spcBef>
                        <a:spcAft>
                          <a:spcPts val="600"/>
                        </a:spcAft>
                        <a:buFont typeface="Symbol"/>
                        <a:buChar char=""/>
                      </a:pPr>
                      <a:r>
                        <a:rPr lang="en-US" sz="1400" dirty="0">
                          <a:solidFill>
                            <a:schemeClr val="tx1"/>
                          </a:solidFill>
                          <a:effectLst/>
                          <a:latin typeface="+mj-lt"/>
                          <a:ea typeface="Times New Roman"/>
                          <a:cs typeface="Arial"/>
                        </a:rPr>
                        <a:t>Assist with making and keeping appointments</a:t>
                      </a:r>
                      <a:endParaRPr lang="en-US" sz="1400" dirty="0">
                        <a:solidFill>
                          <a:schemeClr val="tx1"/>
                        </a:solidFill>
                        <a:effectLst/>
                        <a:latin typeface="+mj-lt"/>
                        <a:ea typeface="Calibri"/>
                        <a:cs typeface="Arial"/>
                      </a:endParaRPr>
                    </a:p>
                    <a:p>
                      <a:pPr marL="342900" marR="0" lvl="0" indent="-342900">
                        <a:lnSpc>
                          <a:spcPct val="115000"/>
                        </a:lnSpc>
                        <a:spcBef>
                          <a:spcPts val="0"/>
                        </a:spcBef>
                        <a:spcAft>
                          <a:spcPts val="600"/>
                        </a:spcAft>
                        <a:buFont typeface="Symbol"/>
                        <a:buChar char=""/>
                      </a:pPr>
                      <a:r>
                        <a:rPr lang="en-US" sz="1400" dirty="0">
                          <a:solidFill>
                            <a:schemeClr val="tx1"/>
                          </a:solidFill>
                          <a:effectLst/>
                          <a:latin typeface="+mj-lt"/>
                          <a:ea typeface="Times New Roman"/>
                          <a:cs typeface="Arial"/>
                        </a:rPr>
                        <a:t>Assist with obtaining and maintaining housing</a:t>
                      </a:r>
                      <a:endParaRPr lang="en-US" sz="1400" dirty="0">
                        <a:solidFill>
                          <a:schemeClr val="tx1"/>
                        </a:solidFill>
                        <a:effectLst/>
                        <a:latin typeface="+mj-lt"/>
                        <a:ea typeface="Calibri"/>
                        <a:cs typeface="Arial"/>
                      </a:endParaRPr>
                    </a:p>
                    <a:p>
                      <a:pPr marL="342900" marR="0" lvl="0" indent="-342900">
                        <a:lnSpc>
                          <a:spcPct val="115000"/>
                        </a:lnSpc>
                        <a:spcBef>
                          <a:spcPts val="0"/>
                        </a:spcBef>
                        <a:spcAft>
                          <a:spcPts val="600"/>
                        </a:spcAft>
                        <a:buFont typeface="Symbol"/>
                        <a:buChar char=""/>
                      </a:pPr>
                      <a:r>
                        <a:rPr lang="en-US" sz="1400" dirty="0">
                          <a:solidFill>
                            <a:schemeClr val="tx1"/>
                          </a:solidFill>
                          <a:effectLst/>
                          <a:latin typeface="+mj-lt"/>
                          <a:ea typeface="Times New Roman"/>
                          <a:cs typeface="Arial"/>
                        </a:rPr>
                        <a:t>Assist with accessing social services,</a:t>
                      </a:r>
                      <a:r>
                        <a:rPr lang="en-US" sz="1400" baseline="0" dirty="0">
                          <a:solidFill>
                            <a:schemeClr val="tx1"/>
                          </a:solidFill>
                          <a:effectLst/>
                          <a:latin typeface="+mj-lt"/>
                          <a:ea typeface="Times New Roman"/>
                          <a:cs typeface="Arial"/>
                        </a:rPr>
                        <a:t> </a:t>
                      </a:r>
                      <a:r>
                        <a:rPr lang="en-US" sz="1400" dirty="0">
                          <a:solidFill>
                            <a:schemeClr val="tx1"/>
                          </a:solidFill>
                          <a:effectLst/>
                          <a:latin typeface="+mj-lt"/>
                          <a:ea typeface="Times New Roman"/>
                          <a:cs typeface="Arial"/>
                        </a:rPr>
                        <a:t>benefits</a:t>
                      </a:r>
                      <a:endParaRPr lang="en-US" sz="1400" dirty="0">
                        <a:solidFill>
                          <a:schemeClr val="tx1"/>
                        </a:solidFill>
                        <a:effectLst/>
                        <a:latin typeface="+mj-lt"/>
                        <a:ea typeface="Calibri"/>
                        <a:cs typeface="Arial"/>
                      </a:endParaRPr>
                    </a:p>
                    <a:p>
                      <a:pPr marL="342900" marR="0" lvl="0" indent="-342900">
                        <a:lnSpc>
                          <a:spcPct val="115000"/>
                        </a:lnSpc>
                        <a:spcBef>
                          <a:spcPts val="0"/>
                        </a:spcBef>
                        <a:spcAft>
                          <a:spcPts val="600"/>
                        </a:spcAft>
                        <a:buFont typeface="Symbol"/>
                        <a:buChar char=""/>
                      </a:pPr>
                      <a:r>
                        <a:rPr lang="en-US" sz="1400" dirty="0">
                          <a:solidFill>
                            <a:schemeClr val="tx1"/>
                          </a:solidFill>
                          <a:effectLst/>
                          <a:latin typeface="+mj-lt"/>
                          <a:ea typeface="Times New Roman"/>
                          <a:cs typeface="Arial"/>
                        </a:rPr>
                        <a:t>Warm hand-off to post-BH-JI supports</a:t>
                      </a:r>
                    </a:p>
                    <a:p>
                      <a:pPr marL="0" marR="0" lvl="0" indent="0">
                        <a:lnSpc>
                          <a:spcPct val="115000"/>
                        </a:lnSpc>
                        <a:spcBef>
                          <a:spcPts val="0"/>
                        </a:spcBef>
                        <a:spcAft>
                          <a:spcPts val="600"/>
                        </a:spcAft>
                        <a:buFont typeface="Symbol"/>
                        <a:buNone/>
                      </a:pPr>
                      <a:endParaRPr lang="en-US" sz="1400" dirty="0">
                        <a:solidFill>
                          <a:schemeClr val="tx1"/>
                        </a:solidFill>
                        <a:effectLst/>
                        <a:latin typeface="+mj-lt"/>
                        <a:ea typeface="Calibri"/>
                        <a:cs typeface="Arial"/>
                      </a:endParaRPr>
                    </a:p>
                  </a:txBody>
                  <a:tcPr marL="68576" marR="68576" marT="0" marB="0">
                    <a:solidFill>
                      <a:schemeClr val="bg1">
                        <a:alpha val="2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96597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351D001-B743-4DB8-A901-AC4850729C22}"/>
              </a:ext>
            </a:extLst>
          </p:cNvPr>
          <p:cNvSpPr>
            <a:spLocks noGrp="1"/>
          </p:cNvSpPr>
          <p:nvPr>
            <p:ph sz="half" idx="1"/>
          </p:nvPr>
        </p:nvSpPr>
        <p:spPr>
          <a:xfrm>
            <a:off x="2057400" y="2438401"/>
            <a:ext cx="8077200" cy="615553"/>
          </a:xfrm>
        </p:spPr>
        <p:txBody>
          <a:bodyPr>
            <a:normAutofit fontScale="92500" lnSpcReduction="10000"/>
          </a:bodyPr>
          <a:lstStyle/>
          <a:p>
            <a:pPr marL="0" indent="0" algn="ctr">
              <a:buNone/>
            </a:pPr>
            <a:r>
              <a:rPr lang="en-US" sz="4000" b="1" dirty="0">
                <a:solidFill>
                  <a:srgbClr val="002060"/>
                </a:solidFill>
              </a:rPr>
              <a:t>Appendix on BH-JI</a:t>
            </a:r>
          </a:p>
        </p:txBody>
      </p:sp>
    </p:spTree>
    <p:extLst>
      <p:ext uri="{BB962C8B-B14F-4D97-AF65-F5344CB8AC3E}">
        <p14:creationId xmlns:p14="http://schemas.microsoft.com/office/powerpoint/2010/main" val="337084225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53086" y="228600"/>
            <a:ext cx="8229114" cy="376834"/>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r>
              <a:rPr lang="en-US" sz="2449" dirty="0">
                <a:solidFill>
                  <a:schemeClr val="bg1"/>
                </a:solidFill>
              </a:rPr>
              <a:t>BH-JI (CSP-JI) Eligibility</a:t>
            </a:r>
          </a:p>
        </p:txBody>
      </p:sp>
      <p:sp>
        <p:nvSpPr>
          <p:cNvPr id="2" name="Content Placeholder 1"/>
          <p:cNvSpPr>
            <a:spLocks noGrp="1"/>
          </p:cNvSpPr>
          <p:nvPr>
            <p:ph sz="half" idx="1"/>
          </p:nvPr>
        </p:nvSpPr>
        <p:spPr>
          <a:xfrm>
            <a:off x="994411" y="1218923"/>
            <a:ext cx="9886950" cy="5192038"/>
          </a:xfrm>
        </p:spPr>
        <p:txBody>
          <a:bodyPr>
            <a:normAutofit fontScale="85000" lnSpcReduction="10000"/>
          </a:bodyPr>
          <a:lstStyle/>
          <a:p>
            <a:pPr marL="514295" indent="-514295">
              <a:spcBef>
                <a:spcPts val="1200"/>
              </a:spcBef>
              <a:spcAft>
                <a:spcPts val="600"/>
              </a:spcAft>
              <a:buAutoNum type="arabicPeriod"/>
            </a:pPr>
            <a:r>
              <a:rPr lang="en-US" sz="2551" b="1" dirty="0">
                <a:latin typeface="+mj-lt"/>
                <a:ea typeface="+mj-ea"/>
                <a:cs typeface="Arial"/>
              </a:rPr>
              <a:t>Administrative criteria</a:t>
            </a:r>
            <a:endParaRPr lang="en-US" sz="2551" dirty="0">
              <a:latin typeface="+mj-lt"/>
              <a:ea typeface="+mj-ea"/>
              <a:cs typeface="Arial"/>
            </a:endParaRPr>
          </a:p>
          <a:p>
            <a:pPr marL="971447" lvl="1" indent="-457152">
              <a:spcBef>
                <a:spcPts val="0"/>
              </a:spcBef>
              <a:spcAft>
                <a:spcPts val="600"/>
              </a:spcAft>
              <a:buAutoNum type="alphaLcPeriod"/>
            </a:pPr>
            <a:r>
              <a:rPr lang="en-US" sz="2347" dirty="0">
                <a:latin typeface="+mj-lt"/>
              </a:rPr>
              <a:t>MassHealth eligible (In statewide: FFS to be served through Vendor contracts)</a:t>
            </a:r>
          </a:p>
          <a:p>
            <a:pPr marL="514295" indent="-514295">
              <a:spcBef>
                <a:spcPts val="1200"/>
              </a:spcBef>
              <a:spcAft>
                <a:spcPts val="600"/>
              </a:spcAft>
              <a:buAutoNum type="arabicPeriod"/>
            </a:pPr>
            <a:r>
              <a:rPr lang="en-US" sz="2551" b="1" dirty="0">
                <a:latin typeface="+mj-lt"/>
                <a:cs typeface="Arial"/>
              </a:rPr>
              <a:t>Programmatic criteria</a:t>
            </a:r>
            <a:r>
              <a:rPr lang="en-US" sz="2551" dirty="0">
                <a:latin typeface="+mj-lt"/>
                <a:cs typeface="Arial"/>
              </a:rPr>
              <a:t> </a:t>
            </a:r>
            <a:r>
              <a:rPr lang="en-US" sz="2551" dirty="0">
                <a:latin typeface="+mj-lt"/>
              </a:rPr>
              <a:t>– must </a:t>
            </a:r>
            <a:r>
              <a:rPr lang="en-US" sz="2551" dirty="0">
                <a:latin typeface="+mj-lt"/>
                <a:ea typeface="+mj-ea"/>
                <a:cs typeface="Arial"/>
              </a:rPr>
              <a:t>meet </a:t>
            </a:r>
            <a:r>
              <a:rPr lang="en-US" sz="2551" b="1" i="1" dirty="0">
                <a:latin typeface="+mj-lt"/>
                <a:ea typeface="+mj-ea"/>
                <a:cs typeface="Arial"/>
              </a:rPr>
              <a:t>all</a:t>
            </a:r>
            <a:r>
              <a:rPr lang="en-US" sz="2551" dirty="0">
                <a:latin typeface="+mj-lt"/>
                <a:ea typeface="+mj-ea"/>
                <a:cs typeface="Arial"/>
              </a:rPr>
              <a:t> of the following:</a:t>
            </a:r>
            <a:endParaRPr lang="en-US" sz="2551" dirty="0">
              <a:latin typeface="+mj-lt"/>
            </a:endParaRPr>
          </a:p>
          <a:p>
            <a:pPr marL="914303" lvl="1" indent="-400008">
              <a:lnSpc>
                <a:spcPct val="120000"/>
              </a:lnSpc>
              <a:spcAft>
                <a:spcPts val="600"/>
              </a:spcAft>
              <a:buFont typeface="+mj-lt"/>
              <a:buAutoNum type="alphaLcPeriod"/>
            </a:pPr>
            <a:r>
              <a:rPr lang="en-US" sz="2347" b="1" dirty="0">
                <a:latin typeface="+mj-lt"/>
              </a:rPr>
              <a:t>Clinical diagnosis</a:t>
            </a:r>
            <a:r>
              <a:rPr lang="en-US" sz="2347" dirty="0">
                <a:latin typeface="+mj-lt"/>
              </a:rPr>
              <a:t> of mental illness, addiction treatment needs or co-occurring mental illness and addiction treatment needs</a:t>
            </a:r>
          </a:p>
          <a:p>
            <a:pPr marL="914303" lvl="1" indent="-400008">
              <a:lnSpc>
                <a:spcPct val="120000"/>
              </a:lnSpc>
              <a:spcAft>
                <a:spcPts val="600"/>
              </a:spcAft>
              <a:buFont typeface="+mj-lt"/>
              <a:buAutoNum type="alphaLcPeriod"/>
            </a:pPr>
            <a:r>
              <a:rPr lang="en-US" sz="2347" b="1" dirty="0">
                <a:latin typeface="+mj-lt"/>
              </a:rPr>
              <a:t>At risk for admission to a 24-hour facility</a:t>
            </a:r>
            <a:r>
              <a:rPr lang="en-US" sz="2347" dirty="0">
                <a:latin typeface="+mj-lt"/>
              </a:rPr>
              <a:t> (inpatient hospital, crisis stabilization, detoxification, residential treatment, or to a Correctional Institution)</a:t>
            </a:r>
          </a:p>
          <a:p>
            <a:pPr marL="914303" lvl="1" indent="-400008">
              <a:lnSpc>
                <a:spcPct val="120000"/>
              </a:lnSpc>
              <a:spcAft>
                <a:spcPts val="600"/>
              </a:spcAft>
              <a:buFont typeface="+mj-lt"/>
              <a:buAutoNum type="alphaLcPeriod"/>
            </a:pPr>
            <a:r>
              <a:rPr lang="en-US" sz="2347" b="1" dirty="0">
                <a:latin typeface="+mj-lt"/>
              </a:rPr>
              <a:t>Criminogenic risk profile</a:t>
            </a:r>
            <a:r>
              <a:rPr lang="en-US" sz="2347" dirty="0">
                <a:latin typeface="+mj-lt"/>
              </a:rPr>
              <a:t> constitutes a barrier to accessing or consistently utilizing essential medical or behavioral health services</a:t>
            </a:r>
          </a:p>
          <a:p>
            <a:pPr marL="514295" indent="-514295">
              <a:spcBef>
                <a:spcPts val="1200"/>
              </a:spcBef>
              <a:spcAft>
                <a:spcPts val="600"/>
              </a:spcAft>
              <a:buFont typeface="Wingdings" pitchFamily="2" charset="2"/>
              <a:buAutoNum type="arabicPeriod"/>
            </a:pPr>
            <a:r>
              <a:rPr lang="en-US" sz="2551" b="1" dirty="0">
                <a:latin typeface="+mj-lt"/>
                <a:cs typeface="Arial"/>
              </a:rPr>
              <a:t>Geographic Criteria</a:t>
            </a:r>
            <a:endParaRPr lang="en-US" sz="2551" dirty="0">
              <a:latin typeface="+mj-lt"/>
            </a:endParaRPr>
          </a:p>
          <a:p>
            <a:pPr marL="857159" lvl="1" indent="-342864">
              <a:spcAft>
                <a:spcPts val="600"/>
              </a:spcAft>
              <a:buFont typeface="+mj-lt"/>
              <a:buAutoNum type="alphaLcPeriod"/>
            </a:pPr>
            <a:r>
              <a:rPr lang="en-US" sz="2347" dirty="0">
                <a:latin typeface="+mj-lt"/>
              </a:rPr>
              <a:t>Statewide: Need to be a resident of MA to have MassHealth</a:t>
            </a:r>
          </a:p>
          <a:p>
            <a:pPr marL="857159" lvl="1" indent="-342864">
              <a:spcAft>
                <a:spcPts val="600"/>
              </a:spcAft>
              <a:buFont typeface="+mj-lt"/>
              <a:buAutoNum type="alphaLcPeriod"/>
            </a:pPr>
            <a:endParaRPr lang="en-US" sz="2347" dirty="0">
              <a:latin typeface="+mj-lt"/>
            </a:endParaRPr>
          </a:p>
        </p:txBody>
      </p:sp>
    </p:spTree>
    <p:extLst>
      <p:ext uri="{BB962C8B-B14F-4D97-AF65-F5344CB8AC3E}">
        <p14:creationId xmlns:p14="http://schemas.microsoft.com/office/powerpoint/2010/main" val="2663357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0CDF8-2021-4FD4-B88A-661404C07D9B}"/>
              </a:ext>
            </a:extLst>
          </p:cNvPr>
          <p:cNvSpPr>
            <a:spLocks noGrp="1"/>
          </p:cNvSpPr>
          <p:nvPr>
            <p:ph type="title"/>
          </p:nvPr>
        </p:nvSpPr>
        <p:spPr/>
        <p:txBody>
          <a:bodyPr>
            <a:noAutofit/>
          </a:bodyPr>
          <a:lstStyle/>
          <a:p>
            <a:pPr algn="ctr"/>
            <a:r>
              <a:rPr lang="en-US" sz="3600" dirty="0">
                <a:solidFill>
                  <a:schemeClr val="bg1"/>
                </a:solidFill>
              </a:rPr>
              <a:t>Presentation Overview</a:t>
            </a:r>
          </a:p>
        </p:txBody>
      </p:sp>
      <p:graphicFrame>
        <p:nvGraphicFramePr>
          <p:cNvPr id="4" name="Diagram 3">
            <a:extLst>
              <a:ext uri="{FF2B5EF4-FFF2-40B4-BE49-F238E27FC236}">
                <a16:creationId xmlns:a16="http://schemas.microsoft.com/office/drawing/2014/main" id="{AF286C29-156C-46DB-8AF1-93E8B87BBDBC}"/>
              </a:ext>
            </a:extLst>
          </p:cNvPr>
          <p:cNvGraphicFramePr/>
          <p:nvPr>
            <p:extLst>
              <p:ext uri="{D42A27DB-BD31-4B8C-83A1-F6EECF244321}">
                <p14:modId xmlns:p14="http://schemas.microsoft.com/office/powerpoint/2010/main" val="4278138259"/>
              </p:ext>
            </p:extLst>
          </p:nvPr>
        </p:nvGraphicFramePr>
        <p:xfrm>
          <a:off x="463648" y="1007456"/>
          <a:ext cx="1126132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6867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8ED8406-222E-504D-A4C4-198003FC46B4}"/>
              </a:ext>
            </a:extLst>
          </p:cNvPr>
          <p:cNvSpPr>
            <a:spLocks noGrp="1"/>
          </p:cNvSpPr>
          <p:nvPr>
            <p:ph type="title"/>
          </p:nvPr>
        </p:nvSpPr>
        <p:spPr>
          <a:xfrm>
            <a:off x="1752601" y="228600"/>
            <a:ext cx="8053675" cy="376898"/>
          </a:xfrm>
          <a:noFill/>
          <a:ln>
            <a:noFill/>
          </a:ln>
          <a:effectLst/>
        </p:spPr>
        <p:txBody>
          <a:bodyPr vert="horz" wrap="square" lIns="0" tIns="0" rIns="0" bIns="0" numCol="1" rtlCol="0" anchor="t" anchorCtr="0" compatLnSpc="1">
            <a:prstTxWarp prst="textNoShape">
              <a:avLst/>
            </a:prstTxWarp>
            <a:spAutoFit/>
          </a:bodyPr>
          <a:lstStyle/>
          <a:p>
            <a:pPr defTabSz="912104">
              <a:tabLst>
                <a:tab pos="274926" algn="l"/>
              </a:tabLst>
            </a:pPr>
            <a:r>
              <a:rPr lang="en-US" sz="2449" dirty="0">
                <a:solidFill>
                  <a:schemeClr val="bg1"/>
                </a:solidFill>
                <a:latin typeface="Arial" panose="020B0604020202020204" pitchFamily="34" charset="0"/>
                <a:cs typeface="Arial" panose="020B0604020202020204" pitchFamily="34" charset="0"/>
              </a:rPr>
              <a:t>BH-JI Findings: Enrollees’ Behavioral Health Needs</a:t>
            </a:r>
          </a:p>
        </p:txBody>
      </p:sp>
      <p:graphicFrame>
        <p:nvGraphicFramePr>
          <p:cNvPr id="13" name="Table 13">
            <a:extLst>
              <a:ext uri="{FF2B5EF4-FFF2-40B4-BE49-F238E27FC236}">
                <a16:creationId xmlns:a16="http://schemas.microsoft.com/office/drawing/2014/main" id="{D2FE09DC-AE17-F544-9474-B41B68EFABA2}"/>
              </a:ext>
            </a:extLst>
          </p:cNvPr>
          <p:cNvGraphicFramePr>
            <a:graphicFrameLocks noGrp="1"/>
          </p:cNvGraphicFramePr>
          <p:nvPr>
            <p:ph idx="4294967295"/>
            <p:extLst>
              <p:ext uri="{D42A27DB-BD31-4B8C-83A1-F6EECF244321}">
                <p14:modId xmlns:p14="http://schemas.microsoft.com/office/powerpoint/2010/main" val="3334609771"/>
              </p:ext>
            </p:extLst>
          </p:nvPr>
        </p:nvGraphicFramePr>
        <p:xfrm>
          <a:off x="1981200" y="1481328"/>
          <a:ext cx="8229600" cy="2236083"/>
        </p:xfrm>
        <a:graphic>
          <a:graphicData uri="http://schemas.openxmlformats.org/drawingml/2006/table">
            <a:tbl>
              <a:tblPr firstRow="1" bandRow="1">
                <a:tableStyleId>{00A15C55-8517-42AA-B614-E9B94910E393}</a:tableStyleId>
              </a:tblPr>
              <a:tblGrid>
                <a:gridCol w="2062716">
                  <a:extLst>
                    <a:ext uri="{9D8B030D-6E8A-4147-A177-3AD203B41FA5}">
                      <a16:colId xmlns:a16="http://schemas.microsoft.com/office/drawing/2014/main" val="1993867018"/>
                    </a:ext>
                  </a:extLst>
                </a:gridCol>
                <a:gridCol w="4433777">
                  <a:extLst>
                    <a:ext uri="{9D8B030D-6E8A-4147-A177-3AD203B41FA5}">
                      <a16:colId xmlns:a16="http://schemas.microsoft.com/office/drawing/2014/main" val="3716675008"/>
                    </a:ext>
                  </a:extLst>
                </a:gridCol>
                <a:gridCol w="1733107">
                  <a:extLst>
                    <a:ext uri="{9D8B030D-6E8A-4147-A177-3AD203B41FA5}">
                      <a16:colId xmlns:a16="http://schemas.microsoft.com/office/drawing/2014/main" val="251377769"/>
                    </a:ext>
                  </a:extLst>
                </a:gridCol>
              </a:tblGrid>
              <a:tr h="366093">
                <a:tc rowSpan="7">
                  <a:txBody>
                    <a:bodyPr/>
                    <a:lstStyle/>
                    <a:p>
                      <a:r>
                        <a:rPr lang="en-US" sz="1800" b="1" dirty="0">
                          <a:solidFill>
                            <a:schemeClr val="bg2"/>
                          </a:solidFill>
                          <a:latin typeface="+mj-lt"/>
                        </a:rPr>
                        <a:t>Mental Health Diagnosis</a:t>
                      </a:r>
                    </a:p>
                  </a:txBody>
                  <a:tcPr marL="137160" marT="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tx1"/>
                          </a:solidFill>
                          <a:latin typeface="+mj-lt"/>
                        </a:rPr>
                        <a:t>Diagnosis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tx1"/>
                          </a:solidFill>
                          <a:latin typeface="+mj-lt"/>
                        </a:rPr>
                        <a:t>Percent (N=441)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3276039"/>
                  </a:ext>
                </a:extLst>
              </a:tr>
              <a:tr h="311665">
                <a:tc vMerge="1">
                  <a:txBody>
                    <a:bodyPr/>
                    <a:lstStyle/>
                    <a:p>
                      <a:endParaRPr lang="en-US" sz="1400" dirty="0"/>
                    </a:p>
                  </a:txBody>
                  <a:tcPr/>
                </a:tc>
                <a:tc>
                  <a:txBody>
                    <a:bodyPr/>
                    <a:lstStyle/>
                    <a:p>
                      <a:pPr algn="l" rtl="0" fontAlgn="ctr"/>
                      <a:r>
                        <a:rPr lang="en-US" sz="1600" b="0" u="none" strike="noStrike" dirty="0">
                          <a:solidFill>
                            <a:srgbClr val="141313"/>
                          </a:solidFill>
                          <a:effectLst/>
                          <a:latin typeface="+mj-lt"/>
                        </a:rPr>
                        <a:t> Schizophrenia</a:t>
                      </a:r>
                      <a:endParaRPr lang="en-US" sz="1600" b="0" i="0" u="none" strike="noStrike" dirty="0">
                        <a:solidFill>
                          <a:srgbClr val="141313"/>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0" u="none" strike="noStrike" dirty="0">
                          <a:solidFill>
                            <a:srgbClr val="141313"/>
                          </a:solidFill>
                          <a:effectLst/>
                          <a:latin typeface="+mj-lt"/>
                        </a:rPr>
                        <a:t>8.6%</a:t>
                      </a:r>
                      <a:endParaRPr lang="en-US" sz="1600" b="0" i="0" u="none" strike="noStrike" dirty="0">
                        <a:solidFill>
                          <a:srgbClr val="141313"/>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4814012"/>
                  </a:ext>
                </a:extLst>
              </a:tr>
              <a:tr h="311665">
                <a:tc vMerge="1">
                  <a:txBody>
                    <a:bodyPr/>
                    <a:lstStyle/>
                    <a:p>
                      <a:endParaRPr lang="en-US" sz="1400" dirty="0"/>
                    </a:p>
                  </a:txBody>
                  <a:tcPr/>
                </a:tc>
                <a:tc>
                  <a:txBody>
                    <a:bodyPr/>
                    <a:lstStyle/>
                    <a:p>
                      <a:pPr algn="l" rtl="0" fontAlgn="ctr"/>
                      <a:r>
                        <a:rPr lang="en-US" sz="1600" b="0" u="none" strike="noStrike" dirty="0">
                          <a:solidFill>
                            <a:srgbClr val="141313"/>
                          </a:solidFill>
                          <a:effectLst/>
                          <a:latin typeface="+mj-lt"/>
                        </a:rPr>
                        <a:t> Bipolar</a:t>
                      </a:r>
                      <a:endParaRPr lang="en-US" sz="1600" b="0" i="0" u="none" strike="noStrike" dirty="0">
                        <a:solidFill>
                          <a:srgbClr val="141313"/>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0" u="none" strike="noStrike" dirty="0">
                          <a:solidFill>
                            <a:srgbClr val="141313"/>
                          </a:solidFill>
                          <a:effectLst/>
                          <a:latin typeface="+mj-lt"/>
                        </a:rPr>
                        <a:t>31.3%</a:t>
                      </a:r>
                      <a:endParaRPr lang="en-US" sz="1600" b="0" i="0" u="none" strike="noStrike" dirty="0">
                        <a:solidFill>
                          <a:srgbClr val="141313"/>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578958"/>
                  </a:ext>
                </a:extLst>
              </a:tr>
              <a:tr h="311665">
                <a:tc vMerge="1">
                  <a:txBody>
                    <a:bodyPr/>
                    <a:lstStyle/>
                    <a:p>
                      <a:endParaRPr lang="en-US" sz="1400" dirty="0"/>
                    </a:p>
                  </a:txBody>
                  <a:tcPr/>
                </a:tc>
                <a:tc>
                  <a:txBody>
                    <a:bodyPr/>
                    <a:lstStyle/>
                    <a:p>
                      <a:pPr algn="l" rtl="0" fontAlgn="ctr"/>
                      <a:r>
                        <a:rPr lang="en-US" sz="1600" b="0" u="none" strike="noStrike" dirty="0">
                          <a:solidFill>
                            <a:srgbClr val="141313"/>
                          </a:solidFill>
                          <a:effectLst/>
                          <a:latin typeface="+mj-lt"/>
                        </a:rPr>
                        <a:t> PTSD</a:t>
                      </a:r>
                      <a:endParaRPr lang="en-US" sz="1600" b="0" i="0" u="none" strike="noStrike" dirty="0">
                        <a:solidFill>
                          <a:srgbClr val="141313"/>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0" u="none" strike="noStrike" dirty="0">
                          <a:solidFill>
                            <a:srgbClr val="141313"/>
                          </a:solidFill>
                          <a:effectLst/>
                          <a:latin typeface="+mj-lt"/>
                        </a:rPr>
                        <a:t>35.4%</a:t>
                      </a:r>
                      <a:endParaRPr lang="en-US" sz="1600" b="0" i="0" u="none" strike="noStrike" dirty="0">
                        <a:solidFill>
                          <a:srgbClr val="141313"/>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6279627"/>
                  </a:ext>
                </a:extLst>
              </a:tr>
              <a:tr h="311665">
                <a:tc vMerge="1">
                  <a:txBody>
                    <a:bodyPr/>
                    <a:lstStyle/>
                    <a:p>
                      <a:endParaRPr lang="en-US"/>
                    </a:p>
                  </a:txBody>
                  <a:tcPr/>
                </a:tc>
                <a:tc>
                  <a:txBody>
                    <a:bodyPr/>
                    <a:lstStyle/>
                    <a:p>
                      <a:pPr algn="l" rtl="0" fontAlgn="ctr"/>
                      <a:r>
                        <a:rPr lang="en-US" sz="1600" b="0" u="none" strike="noStrike" dirty="0">
                          <a:solidFill>
                            <a:srgbClr val="141313"/>
                          </a:solidFill>
                          <a:effectLst/>
                          <a:latin typeface="+mj-lt"/>
                        </a:rPr>
                        <a:t> Major Depression</a:t>
                      </a:r>
                      <a:endParaRPr lang="en-US" sz="1600" b="0" i="0" u="none" strike="noStrike" dirty="0">
                        <a:solidFill>
                          <a:srgbClr val="141313"/>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0" u="none" strike="noStrike" dirty="0">
                          <a:solidFill>
                            <a:srgbClr val="141313"/>
                          </a:solidFill>
                          <a:effectLst/>
                          <a:latin typeface="+mj-lt"/>
                        </a:rPr>
                        <a:t>47.6%</a:t>
                      </a:r>
                      <a:endParaRPr lang="en-US" sz="1600" b="0" i="0" u="none" strike="noStrike" dirty="0">
                        <a:solidFill>
                          <a:srgbClr val="141313"/>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5789003"/>
                  </a:ext>
                </a:extLst>
              </a:tr>
              <a:tr h="311665">
                <a:tc vMerge="1">
                  <a:txBody>
                    <a:bodyPr/>
                    <a:lstStyle/>
                    <a:p>
                      <a:endParaRPr lang="en-US"/>
                    </a:p>
                  </a:txBody>
                  <a:tcPr/>
                </a:tc>
                <a:tc>
                  <a:txBody>
                    <a:bodyPr/>
                    <a:lstStyle/>
                    <a:p>
                      <a:pPr algn="l" rtl="0" fontAlgn="ctr"/>
                      <a:r>
                        <a:rPr lang="en-US" sz="1600" b="0" u="none" strike="noStrike" dirty="0">
                          <a:solidFill>
                            <a:srgbClr val="141313"/>
                          </a:solidFill>
                          <a:effectLst/>
                          <a:latin typeface="+mj-lt"/>
                        </a:rPr>
                        <a:t> Anxiety Disorder</a:t>
                      </a:r>
                      <a:endParaRPr lang="en-US" sz="1600" b="0" i="0" u="none" strike="noStrike" dirty="0">
                        <a:solidFill>
                          <a:srgbClr val="141313"/>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0" u="none" strike="noStrike" dirty="0">
                          <a:solidFill>
                            <a:srgbClr val="141313"/>
                          </a:solidFill>
                          <a:effectLst/>
                          <a:latin typeface="+mj-lt"/>
                        </a:rPr>
                        <a:t>57.1%</a:t>
                      </a:r>
                      <a:endParaRPr lang="en-US" sz="1600" b="0" i="0" u="none" strike="noStrike" dirty="0">
                        <a:solidFill>
                          <a:srgbClr val="141313"/>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993293"/>
                  </a:ext>
                </a:extLst>
              </a:tr>
              <a:tr h="311665">
                <a:tc vMerge="1">
                  <a:txBody>
                    <a:bodyPr/>
                    <a:lstStyle/>
                    <a:p>
                      <a:endParaRPr lang="en-US" sz="1400" dirty="0"/>
                    </a:p>
                  </a:txBody>
                  <a:tcPr/>
                </a:tc>
                <a:tc>
                  <a:txBody>
                    <a:bodyPr/>
                    <a:lstStyle/>
                    <a:p>
                      <a:pPr algn="l" rtl="0" fontAlgn="ctr"/>
                      <a:r>
                        <a:rPr lang="en-US" sz="1600" b="0" u="none" strike="noStrike" dirty="0">
                          <a:solidFill>
                            <a:srgbClr val="141313"/>
                          </a:solidFill>
                          <a:effectLst/>
                          <a:latin typeface="+mj-lt"/>
                        </a:rPr>
                        <a:t> Any Mental Health Diagnosis</a:t>
                      </a:r>
                      <a:endParaRPr lang="en-US" sz="1600" b="0" i="1" u="none" strike="noStrike" dirty="0">
                        <a:solidFill>
                          <a:srgbClr val="141313"/>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b="0" u="none" strike="noStrike" dirty="0">
                          <a:solidFill>
                            <a:srgbClr val="141313"/>
                          </a:solidFill>
                          <a:effectLst/>
                          <a:latin typeface="+mj-lt"/>
                        </a:rPr>
                        <a:t>81.2%</a:t>
                      </a:r>
                      <a:endParaRPr lang="en-US" sz="1600" b="0" i="1" u="none" strike="noStrike" dirty="0">
                        <a:solidFill>
                          <a:srgbClr val="141313"/>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81797"/>
                  </a:ext>
                </a:extLst>
              </a:tr>
            </a:tbl>
          </a:graphicData>
        </a:graphic>
      </p:graphicFrame>
      <p:sp>
        <p:nvSpPr>
          <p:cNvPr id="15" name="TextBox 14">
            <a:extLst>
              <a:ext uri="{FF2B5EF4-FFF2-40B4-BE49-F238E27FC236}">
                <a16:creationId xmlns:a16="http://schemas.microsoft.com/office/drawing/2014/main" id="{C6D71016-8EBE-F34E-B6BC-300559E1C658}"/>
              </a:ext>
            </a:extLst>
          </p:cNvPr>
          <p:cNvSpPr txBox="1"/>
          <p:nvPr/>
        </p:nvSpPr>
        <p:spPr>
          <a:xfrm>
            <a:off x="1981201" y="6044227"/>
            <a:ext cx="5905959" cy="253916"/>
          </a:xfrm>
          <a:prstGeom prst="rect">
            <a:avLst/>
          </a:prstGeom>
          <a:noFill/>
        </p:spPr>
        <p:txBody>
          <a:bodyPr wrap="square" lIns="0" rtlCol="0">
            <a:noAutofit/>
          </a:bodyPr>
          <a:lstStyle/>
          <a:p>
            <a:pPr>
              <a:defRPr/>
            </a:pPr>
            <a:r>
              <a:rPr lang="en-US" sz="1050" dirty="0">
                <a:solidFill>
                  <a:srgbClr val="141313"/>
                </a:solidFill>
                <a:latin typeface="Arial" panose="020B0604020202020204" pitchFamily="34" charset="0"/>
                <a:cs typeface="Arial" panose="020B0604020202020204" pitchFamily="34" charset="0"/>
              </a:rPr>
              <a:t>Source: UMMS analysis of MassHealth claims for the time period 7/1/2018 to 8/31/2020</a:t>
            </a:r>
          </a:p>
        </p:txBody>
      </p:sp>
      <p:graphicFrame>
        <p:nvGraphicFramePr>
          <p:cNvPr id="9" name="Table 13">
            <a:extLst>
              <a:ext uri="{FF2B5EF4-FFF2-40B4-BE49-F238E27FC236}">
                <a16:creationId xmlns:a16="http://schemas.microsoft.com/office/drawing/2014/main" id="{30CD4C71-62A1-C845-8EDA-D4248BCF4D82}"/>
              </a:ext>
            </a:extLst>
          </p:cNvPr>
          <p:cNvGraphicFramePr>
            <a:graphicFrameLocks/>
          </p:cNvGraphicFramePr>
          <p:nvPr>
            <p:extLst>
              <p:ext uri="{D42A27DB-BD31-4B8C-83A1-F6EECF244321}">
                <p14:modId xmlns:p14="http://schemas.microsoft.com/office/powerpoint/2010/main" val="2029112998"/>
              </p:ext>
            </p:extLst>
          </p:nvPr>
        </p:nvGraphicFramePr>
        <p:xfrm>
          <a:off x="1981200" y="3985481"/>
          <a:ext cx="8229600" cy="1922670"/>
        </p:xfrm>
        <a:graphic>
          <a:graphicData uri="http://schemas.openxmlformats.org/drawingml/2006/table">
            <a:tbl>
              <a:tblPr firstRow="1" bandRow="1">
                <a:tableStyleId>{5C22544A-7EE6-4342-B048-85BDC9FD1C3A}</a:tableStyleId>
              </a:tblPr>
              <a:tblGrid>
                <a:gridCol w="2062716">
                  <a:extLst>
                    <a:ext uri="{9D8B030D-6E8A-4147-A177-3AD203B41FA5}">
                      <a16:colId xmlns:a16="http://schemas.microsoft.com/office/drawing/2014/main" val="1993867018"/>
                    </a:ext>
                  </a:extLst>
                </a:gridCol>
                <a:gridCol w="4357134">
                  <a:extLst>
                    <a:ext uri="{9D8B030D-6E8A-4147-A177-3AD203B41FA5}">
                      <a16:colId xmlns:a16="http://schemas.microsoft.com/office/drawing/2014/main" val="3716675008"/>
                    </a:ext>
                  </a:extLst>
                </a:gridCol>
                <a:gridCol w="1809750">
                  <a:extLst>
                    <a:ext uri="{9D8B030D-6E8A-4147-A177-3AD203B41FA5}">
                      <a16:colId xmlns:a16="http://schemas.microsoft.com/office/drawing/2014/main" val="251377769"/>
                    </a:ext>
                  </a:extLst>
                </a:gridCol>
              </a:tblGrid>
              <a:tr h="365760">
                <a:tc rowSpan="6">
                  <a:txBody>
                    <a:bodyPr/>
                    <a:lstStyle/>
                    <a:p>
                      <a:r>
                        <a:rPr lang="en-US" sz="1800" b="1" dirty="0">
                          <a:solidFill>
                            <a:schemeClr val="bg2"/>
                          </a:solidFill>
                          <a:latin typeface="+mj-lt"/>
                        </a:rPr>
                        <a:t>Substance Use Diagnosis</a:t>
                      </a:r>
                    </a:p>
                  </a:txBody>
                  <a:tcPr marL="137160" marT="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600" dirty="0">
                          <a:solidFill>
                            <a:schemeClr val="tx1"/>
                          </a:solidFill>
                          <a:latin typeface="+mj-lt"/>
                        </a:rPr>
                        <a:t>Diagnosis (Abuse, Dependence, or Use)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D9E1"/>
                    </a:solidFill>
                  </a:tcPr>
                </a:tc>
                <a:tc>
                  <a:txBody>
                    <a:bodyPr/>
                    <a:lstStyle/>
                    <a:p>
                      <a:pPr algn="ctr"/>
                      <a:r>
                        <a:rPr lang="en-US" sz="1600" dirty="0">
                          <a:solidFill>
                            <a:schemeClr val="tx1"/>
                          </a:solidFill>
                          <a:latin typeface="+mj-lt"/>
                        </a:rPr>
                        <a:t>Percent (N=441)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D9E1"/>
                    </a:solidFill>
                  </a:tcPr>
                </a:tc>
                <a:extLst>
                  <a:ext uri="{0D108BD9-81ED-4DB2-BD59-A6C34878D82A}">
                    <a16:rowId xmlns:a16="http://schemas.microsoft.com/office/drawing/2014/main" val="2563276039"/>
                  </a:ext>
                </a:extLst>
              </a:tr>
              <a:tr h="311382">
                <a:tc vMerge="1">
                  <a:txBody>
                    <a:bodyPr/>
                    <a:lstStyle/>
                    <a:p>
                      <a:endParaRPr lang="en-US" sz="1400" dirty="0"/>
                    </a:p>
                  </a:txBody>
                  <a:tcPr/>
                </a:tc>
                <a:tc>
                  <a:txBody>
                    <a:bodyPr/>
                    <a:lstStyle/>
                    <a:p>
                      <a:pPr algn="l" rtl="0" fontAlgn="ctr"/>
                      <a:r>
                        <a:rPr lang="en-US" sz="1600" b="0" i="0" u="none" strike="noStrike" dirty="0">
                          <a:solidFill>
                            <a:srgbClr val="141313"/>
                          </a:solidFill>
                          <a:effectLst/>
                          <a:latin typeface="+mj-lt"/>
                        </a:rPr>
                        <a:t> Cannabis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F0F3"/>
                    </a:solidFill>
                  </a:tcPr>
                </a:tc>
                <a:tc>
                  <a:txBody>
                    <a:bodyPr/>
                    <a:lstStyle/>
                    <a:p>
                      <a:pPr algn="ctr" rtl="0" fontAlgn="ctr"/>
                      <a:r>
                        <a:rPr lang="en-US" sz="1600" b="0" i="0" u="none" strike="noStrike" dirty="0">
                          <a:solidFill>
                            <a:srgbClr val="141313"/>
                          </a:solidFill>
                          <a:effectLst/>
                          <a:latin typeface="+mj-lt"/>
                        </a:rPr>
                        <a:t>29.9%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F0F3"/>
                    </a:solidFill>
                  </a:tcPr>
                </a:tc>
                <a:extLst>
                  <a:ext uri="{0D108BD9-81ED-4DB2-BD59-A6C34878D82A}">
                    <a16:rowId xmlns:a16="http://schemas.microsoft.com/office/drawing/2014/main" val="1204814012"/>
                  </a:ext>
                </a:extLst>
              </a:tr>
              <a:tr h="311382">
                <a:tc vMerge="1">
                  <a:txBody>
                    <a:bodyPr/>
                    <a:lstStyle/>
                    <a:p>
                      <a:endParaRPr lang="en-US" sz="1400" dirty="0"/>
                    </a:p>
                  </a:txBody>
                  <a:tcPr/>
                </a:tc>
                <a:tc>
                  <a:txBody>
                    <a:bodyPr/>
                    <a:lstStyle/>
                    <a:p>
                      <a:pPr algn="l" rtl="0" fontAlgn="ctr"/>
                      <a:r>
                        <a:rPr lang="en-US" sz="1600" b="0" i="0" u="none" strike="noStrike" dirty="0">
                          <a:solidFill>
                            <a:srgbClr val="141313"/>
                          </a:solidFill>
                          <a:effectLst/>
                          <a:latin typeface="+mj-lt"/>
                        </a:rPr>
                        <a:t> Cocaine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1E6"/>
                    </a:solidFill>
                  </a:tcPr>
                </a:tc>
                <a:tc>
                  <a:txBody>
                    <a:bodyPr/>
                    <a:lstStyle/>
                    <a:p>
                      <a:pPr algn="ctr" rtl="0" fontAlgn="ctr"/>
                      <a:r>
                        <a:rPr lang="en-US" sz="1600" b="0" i="0" u="none" strike="noStrike" dirty="0">
                          <a:solidFill>
                            <a:srgbClr val="141313"/>
                          </a:solidFill>
                          <a:effectLst/>
                          <a:latin typeface="+mj-lt"/>
                        </a:rPr>
                        <a:t>32.4%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1E6"/>
                    </a:solidFill>
                  </a:tcPr>
                </a:tc>
                <a:extLst>
                  <a:ext uri="{0D108BD9-81ED-4DB2-BD59-A6C34878D82A}">
                    <a16:rowId xmlns:a16="http://schemas.microsoft.com/office/drawing/2014/main" val="286578958"/>
                  </a:ext>
                </a:extLst>
              </a:tr>
              <a:tr h="311382">
                <a:tc vMerge="1">
                  <a:txBody>
                    <a:bodyPr/>
                    <a:lstStyle/>
                    <a:p>
                      <a:endParaRPr lang="en-US" sz="1400" dirty="0"/>
                    </a:p>
                  </a:txBody>
                  <a:tcPr/>
                </a:tc>
                <a:tc>
                  <a:txBody>
                    <a:bodyPr/>
                    <a:lstStyle/>
                    <a:p>
                      <a:pPr algn="l" rtl="0" fontAlgn="ctr"/>
                      <a:r>
                        <a:rPr lang="en-US" sz="1600" b="0" i="0" u="none" strike="noStrike" dirty="0">
                          <a:solidFill>
                            <a:srgbClr val="141313"/>
                          </a:solidFill>
                          <a:effectLst/>
                          <a:latin typeface="+mj-lt"/>
                        </a:rPr>
                        <a:t> Opioid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F0F3"/>
                    </a:solidFill>
                  </a:tcPr>
                </a:tc>
                <a:tc>
                  <a:txBody>
                    <a:bodyPr/>
                    <a:lstStyle/>
                    <a:p>
                      <a:pPr algn="ctr" rtl="0" fontAlgn="ctr"/>
                      <a:r>
                        <a:rPr lang="en-US" sz="1600" b="0" i="0" u="none" strike="noStrike" dirty="0">
                          <a:solidFill>
                            <a:srgbClr val="141313"/>
                          </a:solidFill>
                          <a:effectLst/>
                          <a:latin typeface="+mj-lt"/>
                        </a:rPr>
                        <a:t>48.3%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F0F3"/>
                    </a:solidFill>
                  </a:tcPr>
                </a:tc>
                <a:extLst>
                  <a:ext uri="{0D108BD9-81ED-4DB2-BD59-A6C34878D82A}">
                    <a16:rowId xmlns:a16="http://schemas.microsoft.com/office/drawing/2014/main" val="726279627"/>
                  </a:ext>
                </a:extLst>
              </a:tr>
              <a:tr h="311382">
                <a:tc vMerge="1">
                  <a:txBody>
                    <a:bodyPr/>
                    <a:lstStyle/>
                    <a:p>
                      <a:endParaRPr lang="en-US"/>
                    </a:p>
                  </a:txBody>
                  <a:tcPr/>
                </a:tc>
                <a:tc>
                  <a:txBody>
                    <a:bodyPr/>
                    <a:lstStyle/>
                    <a:p>
                      <a:pPr algn="l" rtl="0" fontAlgn="ctr"/>
                      <a:r>
                        <a:rPr lang="en-US" sz="1600" b="0" i="0" u="none" strike="noStrike" dirty="0">
                          <a:solidFill>
                            <a:srgbClr val="141313"/>
                          </a:solidFill>
                          <a:effectLst/>
                          <a:latin typeface="+mj-lt"/>
                        </a:rPr>
                        <a:t> Alcohol</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1E6"/>
                    </a:solidFill>
                  </a:tcPr>
                </a:tc>
                <a:tc>
                  <a:txBody>
                    <a:bodyPr/>
                    <a:lstStyle/>
                    <a:p>
                      <a:pPr algn="ctr" rtl="0" fontAlgn="ctr"/>
                      <a:r>
                        <a:rPr lang="en-US" sz="1600" b="0" i="0" u="none" strike="noStrike" dirty="0">
                          <a:solidFill>
                            <a:srgbClr val="141313"/>
                          </a:solidFill>
                          <a:effectLst/>
                          <a:latin typeface="+mj-lt"/>
                        </a:rPr>
                        <a:t>48.5%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1E6"/>
                    </a:solidFill>
                  </a:tcPr>
                </a:tc>
                <a:extLst>
                  <a:ext uri="{0D108BD9-81ED-4DB2-BD59-A6C34878D82A}">
                    <a16:rowId xmlns:a16="http://schemas.microsoft.com/office/drawing/2014/main" val="925789003"/>
                  </a:ext>
                </a:extLst>
              </a:tr>
              <a:tr h="311382">
                <a:tc vMerge="1">
                  <a:txBody>
                    <a:bodyPr/>
                    <a:lstStyle/>
                    <a:p>
                      <a:endParaRPr lang="en-US"/>
                    </a:p>
                  </a:txBody>
                  <a:tcPr/>
                </a:tc>
                <a:tc>
                  <a:txBody>
                    <a:bodyPr/>
                    <a:lstStyle/>
                    <a:p>
                      <a:pPr algn="l" rtl="0" fontAlgn="ctr"/>
                      <a:r>
                        <a:rPr lang="en-US" sz="1600" b="0" i="0" u="none" strike="noStrike" dirty="0">
                          <a:solidFill>
                            <a:srgbClr val="141313"/>
                          </a:solidFill>
                          <a:effectLst/>
                          <a:latin typeface="+mj-lt"/>
                        </a:rPr>
                        <a:t> Nicotine Dependence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F0F3"/>
                    </a:solidFill>
                  </a:tcPr>
                </a:tc>
                <a:tc>
                  <a:txBody>
                    <a:bodyPr/>
                    <a:lstStyle/>
                    <a:p>
                      <a:pPr algn="ctr" rtl="0" fontAlgn="ctr"/>
                      <a:r>
                        <a:rPr lang="en-US" sz="1600" b="0" i="0" u="none" strike="noStrike" dirty="0">
                          <a:solidFill>
                            <a:srgbClr val="141313"/>
                          </a:solidFill>
                          <a:effectLst/>
                          <a:latin typeface="+mj-lt"/>
                        </a:rPr>
                        <a:t>66.4%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F0F3"/>
                    </a:solidFill>
                  </a:tcPr>
                </a:tc>
                <a:extLst>
                  <a:ext uri="{0D108BD9-81ED-4DB2-BD59-A6C34878D82A}">
                    <a16:rowId xmlns:a16="http://schemas.microsoft.com/office/drawing/2014/main" val="172993293"/>
                  </a:ext>
                </a:extLst>
              </a:tr>
            </a:tbl>
          </a:graphicData>
        </a:graphic>
      </p:graphicFrame>
    </p:spTree>
    <p:extLst>
      <p:ext uri="{BB962C8B-B14F-4D97-AF65-F5344CB8AC3E}">
        <p14:creationId xmlns:p14="http://schemas.microsoft.com/office/powerpoint/2010/main" val="2933875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2A13BE-9D35-4443-BE6E-D69757E4AB0C}"/>
              </a:ext>
            </a:extLst>
          </p:cNvPr>
          <p:cNvSpPr>
            <a:spLocks noGrp="1"/>
          </p:cNvSpPr>
          <p:nvPr>
            <p:ph type="title"/>
          </p:nvPr>
        </p:nvSpPr>
        <p:spPr>
          <a:xfrm>
            <a:off x="1783091" y="161031"/>
            <a:ext cx="8053675" cy="753796"/>
          </a:xfrm>
          <a:noFill/>
          <a:ln>
            <a:noFill/>
          </a:ln>
          <a:effectLst/>
        </p:spPr>
        <p:txBody>
          <a:bodyPr vert="horz" wrap="square" lIns="0" tIns="0" rIns="0" bIns="0" numCol="1" rtlCol="0" anchor="t" anchorCtr="0" compatLnSpc="1">
            <a:prstTxWarp prst="textNoShape">
              <a:avLst/>
            </a:prstTxWarp>
            <a:spAutoFit/>
          </a:bodyPr>
          <a:lstStyle/>
          <a:p>
            <a:pPr defTabSz="912104">
              <a:tabLst>
                <a:tab pos="274926" algn="l"/>
              </a:tabLst>
            </a:pPr>
            <a:r>
              <a:rPr lang="en-US" sz="2449" dirty="0">
                <a:solidFill>
                  <a:schemeClr val="bg1"/>
                </a:solidFill>
                <a:latin typeface="Arial" panose="020B0604020202020204" pitchFamily="34" charset="0"/>
                <a:cs typeface="Arial" panose="020B0604020202020204" pitchFamily="34" charset="0"/>
              </a:rPr>
              <a:t>BH-JI Preliminary Data Trends from Evaluation and MassHealth Claims Analysis</a:t>
            </a:r>
          </a:p>
        </p:txBody>
      </p:sp>
      <p:sp>
        <p:nvSpPr>
          <p:cNvPr id="4" name="Content Placeholder 3">
            <a:extLst>
              <a:ext uri="{FF2B5EF4-FFF2-40B4-BE49-F238E27FC236}">
                <a16:creationId xmlns:a16="http://schemas.microsoft.com/office/drawing/2014/main" id="{491422EC-6049-B04E-A5B5-405DD71975BC}"/>
              </a:ext>
            </a:extLst>
          </p:cNvPr>
          <p:cNvSpPr>
            <a:spLocks noGrp="1"/>
          </p:cNvSpPr>
          <p:nvPr>
            <p:ph idx="10"/>
          </p:nvPr>
        </p:nvSpPr>
        <p:spPr>
          <a:xfrm>
            <a:off x="1772921" y="1497305"/>
            <a:ext cx="8077200" cy="3859518"/>
          </a:xfrm>
        </p:spPr>
        <p:txBody>
          <a:bodyPr/>
          <a:lstStyle/>
          <a:p>
            <a:pPr marL="231775" indent="-231775">
              <a:spcAft>
                <a:spcPts val="1200"/>
              </a:spcAft>
            </a:pPr>
            <a:r>
              <a:rPr lang="en-US" sz="2300" dirty="0"/>
              <a:t>BH-JI enrollees were </a:t>
            </a:r>
            <a:r>
              <a:rPr lang="en-US" sz="2300" b="1" dirty="0"/>
              <a:t>more likely to use fewer behavioral health inpatient hospital, emergency transportation, and emergency department services than before BH-JI</a:t>
            </a:r>
            <a:r>
              <a:rPr lang="en-US" sz="2300" dirty="0"/>
              <a:t>.</a:t>
            </a:r>
          </a:p>
          <a:p>
            <a:pPr marL="231775" indent="-231775">
              <a:spcAft>
                <a:spcPts val="1200"/>
              </a:spcAft>
            </a:pPr>
            <a:r>
              <a:rPr lang="en-US" sz="2300" dirty="0"/>
              <a:t>Enrollees used </a:t>
            </a:r>
            <a:r>
              <a:rPr lang="en-US" sz="2300" b="1" dirty="0"/>
              <a:t>more behavioral health outpatient services and medication assisted treatment</a:t>
            </a:r>
            <a:r>
              <a:rPr lang="en-US" sz="2300" dirty="0"/>
              <a:t>.</a:t>
            </a:r>
          </a:p>
          <a:p>
            <a:pPr marL="231775" indent="-231775">
              <a:spcAft>
                <a:spcPts val="1200"/>
              </a:spcAft>
            </a:pPr>
            <a:r>
              <a:rPr lang="en-US" sz="2300" b="1" dirty="0"/>
              <a:t>Pre- and post- costs</a:t>
            </a:r>
            <a:r>
              <a:rPr lang="en-US" sz="2300" dirty="0"/>
              <a:t> for MassHealth services were </a:t>
            </a:r>
            <a:r>
              <a:rPr lang="en-US" sz="2300" b="1" dirty="0"/>
              <a:t>comparable</a:t>
            </a:r>
            <a:r>
              <a:rPr lang="en-US" sz="2300" dirty="0"/>
              <a:t>.</a:t>
            </a:r>
          </a:p>
          <a:p>
            <a:pPr marL="231775" indent="-231775">
              <a:spcAft>
                <a:spcPts val="1200"/>
              </a:spcAft>
            </a:pPr>
            <a:r>
              <a:rPr lang="en-US" sz="2300" dirty="0"/>
              <a:t>After six months, individuals who have stable housing</a:t>
            </a:r>
            <a:r>
              <a:rPr lang="en-US" sz="2300" b="1" dirty="0"/>
              <a:t> increased by 20%</a:t>
            </a:r>
            <a:r>
              <a:rPr lang="en-US" sz="2300" dirty="0"/>
              <a:t> and individuals who were employed</a:t>
            </a:r>
            <a:r>
              <a:rPr lang="en-US" sz="2300" b="1" dirty="0"/>
              <a:t> increased from 27% to 38%.</a:t>
            </a:r>
          </a:p>
        </p:txBody>
      </p:sp>
      <p:sp>
        <p:nvSpPr>
          <p:cNvPr id="2" name="Slide Number Placeholder 1">
            <a:extLst>
              <a:ext uri="{FF2B5EF4-FFF2-40B4-BE49-F238E27FC236}">
                <a16:creationId xmlns:a16="http://schemas.microsoft.com/office/drawing/2014/main" id="{E8407568-E1A1-3D47-BA06-B9541154886A}"/>
              </a:ext>
            </a:extLst>
          </p:cNvPr>
          <p:cNvSpPr>
            <a:spLocks noGrp="1"/>
          </p:cNvSpPr>
          <p:nvPr>
            <p:ph type="sldNum" sz="quarter" idx="4294967295"/>
          </p:nvPr>
        </p:nvSpPr>
        <p:spPr>
          <a:xfrm>
            <a:off x="10329864" y="6373814"/>
            <a:ext cx="338137" cy="333375"/>
          </a:xfrm>
          <a:prstGeom prst="rect">
            <a:avLst/>
          </a:prstGeom>
        </p:spPr>
        <p:txBody>
          <a:bodyPr/>
          <a:lstStyle/>
          <a:p>
            <a:pPr fontAlgn="base">
              <a:spcBef>
                <a:spcPct val="0"/>
              </a:spcBef>
              <a:spcAft>
                <a:spcPct val="0"/>
              </a:spcAft>
              <a:defRPr/>
            </a:pPr>
            <a:fld id="{FBAEFFDE-2CA0-6648-ADC3-FD767EFF3A69}" type="slidenum">
              <a:rPr lang="en-US" sz="1000">
                <a:solidFill>
                  <a:srgbClr val="FFFFFF"/>
                </a:solidFill>
                <a:latin typeface="Arial"/>
                <a:ea typeface="ＭＳ Ｐゴシック" pitchFamily="34" charset="-128"/>
                <a:cs typeface="Arial"/>
              </a:rPr>
              <a:pPr fontAlgn="base">
                <a:spcBef>
                  <a:spcPct val="0"/>
                </a:spcBef>
                <a:spcAft>
                  <a:spcPct val="0"/>
                </a:spcAft>
                <a:defRPr/>
              </a:pPr>
              <a:t>21</a:t>
            </a:fld>
            <a:endParaRPr lang="en-US" sz="1000" dirty="0">
              <a:solidFill>
                <a:srgbClr val="FFFFFF"/>
              </a:solidFill>
              <a:latin typeface="Arial"/>
              <a:ea typeface="ＭＳ Ｐゴシック" pitchFamily="34" charset="-128"/>
              <a:cs typeface="Arial"/>
            </a:endParaRPr>
          </a:p>
        </p:txBody>
      </p:sp>
      <p:sp>
        <p:nvSpPr>
          <p:cNvPr id="5" name="TextBox 4">
            <a:extLst>
              <a:ext uri="{FF2B5EF4-FFF2-40B4-BE49-F238E27FC236}">
                <a16:creationId xmlns:a16="http://schemas.microsoft.com/office/drawing/2014/main" id="{BB142F3B-E0BA-4161-9E5D-4EC707C25C70}"/>
              </a:ext>
            </a:extLst>
          </p:cNvPr>
          <p:cNvSpPr txBox="1"/>
          <p:nvPr/>
        </p:nvSpPr>
        <p:spPr>
          <a:xfrm>
            <a:off x="1981201" y="5475267"/>
            <a:ext cx="5905959" cy="253916"/>
          </a:xfrm>
          <a:prstGeom prst="rect">
            <a:avLst/>
          </a:prstGeom>
          <a:noFill/>
        </p:spPr>
        <p:txBody>
          <a:bodyPr wrap="square" lIns="0" rtlCol="0">
            <a:noAutofit/>
          </a:bodyPr>
          <a:lstStyle/>
          <a:p>
            <a:pPr>
              <a:defRPr/>
            </a:pPr>
            <a:r>
              <a:rPr lang="en-US" sz="1050" dirty="0">
                <a:solidFill>
                  <a:srgbClr val="141313"/>
                </a:solidFill>
                <a:latin typeface="Arial" panose="020B0604020202020204" pitchFamily="34" charset="0"/>
                <a:cs typeface="Arial" panose="020B0604020202020204" pitchFamily="34" charset="0"/>
              </a:rPr>
              <a:t>Source: UMMS analysis of MassHealth claims for the time period 7/1/2018 to 8/31/2020</a:t>
            </a:r>
          </a:p>
        </p:txBody>
      </p:sp>
    </p:spTree>
    <p:extLst>
      <p:ext uri="{BB962C8B-B14F-4D97-AF65-F5344CB8AC3E}">
        <p14:creationId xmlns:p14="http://schemas.microsoft.com/office/powerpoint/2010/main" val="543950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9D7F8D-9A5E-4793-934C-1011095FDD8B}"/>
              </a:ext>
            </a:extLst>
          </p:cNvPr>
          <p:cNvSpPr>
            <a:spLocks noGrp="1"/>
          </p:cNvSpPr>
          <p:nvPr>
            <p:ph type="title"/>
          </p:nvPr>
        </p:nvSpPr>
        <p:spPr>
          <a:xfrm>
            <a:off x="1783091" y="252471"/>
            <a:ext cx="8053675" cy="376898"/>
          </a:xfrm>
          <a:noFill/>
          <a:ln>
            <a:noFill/>
          </a:ln>
          <a:effectLst/>
        </p:spPr>
        <p:txBody>
          <a:bodyPr vert="horz" wrap="square" lIns="0" tIns="0" rIns="0" bIns="0" numCol="1" rtlCol="0" anchor="t" anchorCtr="0" compatLnSpc="1">
            <a:prstTxWarp prst="textNoShape">
              <a:avLst/>
            </a:prstTxWarp>
            <a:spAutoFit/>
          </a:bodyPr>
          <a:lstStyle/>
          <a:p>
            <a:pPr defTabSz="912104">
              <a:tabLst>
                <a:tab pos="274926" algn="l"/>
              </a:tabLst>
            </a:pPr>
            <a:r>
              <a:rPr lang="en-US" sz="2449" dirty="0">
                <a:solidFill>
                  <a:schemeClr val="bg1"/>
                </a:solidFill>
                <a:latin typeface="Arial" panose="020B0604020202020204" pitchFamily="34" charset="0"/>
                <a:cs typeface="Arial" panose="020B0604020202020204" pitchFamily="34" charset="0"/>
              </a:rPr>
              <a:t>Response from Participants</a:t>
            </a:r>
          </a:p>
        </p:txBody>
      </p:sp>
      <p:sp>
        <p:nvSpPr>
          <p:cNvPr id="2" name="Slide Number Placeholder 1">
            <a:extLst>
              <a:ext uri="{FF2B5EF4-FFF2-40B4-BE49-F238E27FC236}">
                <a16:creationId xmlns:a16="http://schemas.microsoft.com/office/drawing/2014/main" id="{BCA6926F-C515-4F1D-8045-A58DAEF3559F}"/>
              </a:ext>
            </a:extLst>
          </p:cNvPr>
          <p:cNvSpPr>
            <a:spLocks noGrp="1"/>
          </p:cNvSpPr>
          <p:nvPr>
            <p:ph type="sldNum" sz="quarter" idx="4294967295"/>
          </p:nvPr>
        </p:nvSpPr>
        <p:spPr>
          <a:xfrm>
            <a:off x="10329864" y="6373814"/>
            <a:ext cx="338137" cy="333375"/>
          </a:xfrm>
          <a:prstGeom prst="rect">
            <a:avLst/>
          </a:prstGeom>
        </p:spPr>
        <p:txBody>
          <a:bodyPr/>
          <a:lstStyle/>
          <a:p>
            <a:pPr fontAlgn="base">
              <a:spcBef>
                <a:spcPct val="0"/>
              </a:spcBef>
              <a:spcAft>
                <a:spcPct val="0"/>
              </a:spcAft>
              <a:defRPr/>
            </a:pPr>
            <a:fld id="{FBAEFFDE-2CA0-6648-ADC3-FD767EFF3A69}" type="slidenum">
              <a:rPr lang="en-US" sz="1000">
                <a:solidFill>
                  <a:srgbClr val="FFFFFF"/>
                </a:solidFill>
                <a:latin typeface="Arial"/>
                <a:ea typeface="ＭＳ Ｐゴシック" pitchFamily="34" charset="-128"/>
                <a:cs typeface="Arial"/>
              </a:rPr>
              <a:pPr fontAlgn="base">
                <a:spcBef>
                  <a:spcPct val="0"/>
                </a:spcBef>
                <a:spcAft>
                  <a:spcPct val="0"/>
                </a:spcAft>
                <a:defRPr/>
              </a:pPr>
              <a:t>22</a:t>
            </a:fld>
            <a:endParaRPr lang="en-US" sz="1000" dirty="0">
              <a:solidFill>
                <a:srgbClr val="FFFFFF"/>
              </a:solidFill>
              <a:latin typeface="Arial"/>
              <a:ea typeface="ＭＳ Ｐゴシック" pitchFamily="34" charset="-128"/>
              <a:cs typeface="Arial"/>
            </a:endParaRPr>
          </a:p>
        </p:txBody>
      </p:sp>
      <p:sp>
        <p:nvSpPr>
          <p:cNvPr id="7" name="Speech Bubble: Rectangle 6">
            <a:extLst>
              <a:ext uri="{FF2B5EF4-FFF2-40B4-BE49-F238E27FC236}">
                <a16:creationId xmlns:a16="http://schemas.microsoft.com/office/drawing/2014/main" id="{7CE7A4B1-3163-456A-8A6F-86A6A9429D74}"/>
              </a:ext>
            </a:extLst>
          </p:cNvPr>
          <p:cNvSpPr/>
          <p:nvPr/>
        </p:nvSpPr>
        <p:spPr>
          <a:xfrm>
            <a:off x="7031666" y="1462357"/>
            <a:ext cx="3179135" cy="3106809"/>
          </a:xfrm>
          <a:prstGeom prst="wedgeRectCallout">
            <a:avLst>
              <a:gd name="adj1" fmla="val -44637"/>
              <a:gd name="adj2" fmla="val 67446"/>
            </a:avLst>
          </a:prstGeom>
          <a:solidFill>
            <a:srgbClr val="DED9E5"/>
          </a:solidFill>
          <a:ln>
            <a:solidFill>
              <a:srgbClr val="BDB4C8"/>
            </a:solidFill>
          </a:ln>
        </p:spPr>
        <p:style>
          <a:lnRef idx="2">
            <a:schemeClr val="accent1">
              <a:shade val="50000"/>
            </a:schemeClr>
          </a:lnRef>
          <a:fillRef idx="1">
            <a:schemeClr val="accent1"/>
          </a:fillRef>
          <a:effectRef idx="0">
            <a:schemeClr val="accent1"/>
          </a:effectRef>
          <a:fontRef idx="minor">
            <a:schemeClr val="lt1"/>
          </a:fontRef>
        </p:style>
        <p:txBody>
          <a:bodyPr lIns="228600" tIns="182880" rIns="228600" bIns="182880" rtlCol="0" anchor="ctr"/>
          <a:lstStyle/>
          <a:p>
            <a:pPr marL="6350" fontAlgn="base">
              <a:lnSpc>
                <a:spcPct val="110000"/>
              </a:lnSpc>
              <a:spcBef>
                <a:spcPct val="0"/>
              </a:spcBef>
              <a:spcAft>
                <a:spcPct val="0"/>
              </a:spcAft>
              <a:defRPr/>
            </a:pPr>
            <a:r>
              <a:rPr lang="en-US" sz="1400" dirty="0">
                <a:solidFill>
                  <a:srgbClr val="141313"/>
                </a:solidFill>
                <a:latin typeface="Arial" panose="020B0604020202020204" pitchFamily="34" charset="0"/>
                <a:cs typeface="Arial" panose="020B0604020202020204" pitchFamily="34" charset="0"/>
              </a:rPr>
              <a:t>“I have been in the system over 30 years, and </a:t>
            </a:r>
            <a:r>
              <a:rPr lang="en-US" sz="1400" b="1" dirty="0">
                <a:solidFill>
                  <a:srgbClr val="141313"/>
                </a:solidFill>
                <a:latin typeface="Arial" panose="020B0604020202020204" pitchFamily="34" charset="0"/>
                <a:cs typeface="Arial" panose="020B0604020202020204" pitchFamily="34" charset="0"/>
              </a:rPr>
              <a:t>this experience I am having with this program is one of the best things in my life</a:t>
            </a:r>
            <a:r>
              <a:rPr lang="en-US" sz="1400" dirty="0">
                <a:solidFill>
                  <a:srgbClr val="141313"/>
                </a:solidFill>
                <a:latin typeface="Arial" panose="020B0604020202020204" pitchFamily="34" charset="0"/>
                <a:cs typeface="Arial" panose="020B0604020202020204" pitchFamily="34" charset="0"/>
              </a:rPr>
              <a:t>. </a:t>
            </a:r>
          </a:p>
          <a:p>
            <a:pPr marL="6350" fontAlgn="base">
              <a:lnSpc>
                <a:spcPct val="110000"/>
              </a:lnSpc>
              <a:spcBef>
                <a:spcPct val="0"/>
              </a:spcBef>
              <a:spcAft>
                <a:spcPct val="0"/>
              </a:spcAft>
              <a:defRPr/>
            </a:pPr>
            <a:r>
              <a:rPr lang="en-US" sz="1400" dirty="0">
                <a:solidFill>
                  <a:srgbClr val="141313"/>
                </a:solidFill>
                <a:latin typeface="Arial" panose="020B0604020202020204" pitchFamily="34" charset="0"/>
                <a:cs typeface="Arial" panose="020B0604020202020204" pitchFamily="34" charset="0"/>
              </a:rPr>
              <a:t>The advocate that I have treats me like my present, my past don’t play a part in what it is that’s going on today. </a:t>
            </a:r>
          </a:p>
          <a:p>
            <a:pPr marL="6350" fontAlgn="base">
              <a:lnSpc>
                <a:spcPct val="110000"/>
              </a:lnSpc>
              <a:spcBef>
                <a:spcPct val="0"/>
              </a:spcBef>
              <a:spcAft>
                <a:spcPct val="0"/>
              </a:spcAft>
              <a:defRPr/>
            </a:pPr>
            <a:r>
              <a:rPr lang="en-US" sz="1400" dirty="0">
                <a:solidFill>
                  <a:srgbClr val="141313"/>
                </a:solidFill>
                <a:latin typeface="Arial" panose="020B0604020202020204" pitchFamily="34" charset="0"/>
                <a:cs typeface="Arial" panose="020B0604020202020204" pitchFamily="34" charset="0"/>
              </a:rPr>
              <a:t>She looks at me as a person, she looks at me as someone that’s trying to better themselves, and she doesn’t bring up my past.” </a:t>
            </a:r>
          </a:p>
          <a:p>
            <a:pPr marL="6350" fontAlgn="base">
              <a:lnSpc>
                <a:spcPct val="110000"/>
              </a:lnSpc>
              <a:spcBef>
                <a:spcPct val="0"/>
              </a:spcBef>
              <a:spcAft>
                <a:spcPct val="0"/>
              </a:spcAft>
              <a:defRPr/>
            </a:pPr>
            <a:r>
              <a:rPr lang="en-US" sz="1400" i="1" dirty="0">
                <a:solidFill>
                  <a:srgbClr val="141313"/>
                </a:solidFill>
                <a:latin typeface="Arial" panose="020B0604020202020204" pitchFamily="34" charset="0"/>
                <a:cs typeface="Arial" panose="020B0604020202020204" pitchFamily="34" charset="0"/>
              </a:rPr>
              <a:t>– CB</a:t>
            </a:r>
          </a:p>
        </p:txBody>
      </p:sp>
      <p:sp>
        <p:nvSpPr>
          <p:cNvPr id="8" name="Speech Bubble: Oval 7">
            <a:extLst>
              <a:ext uri="{FF2B5EF4-FFF2-40B4-BE49-F238E27FC236}">
                <a16:creationId xmlns:a16="http://schemas.microsoft.com/office/drawing/2014/main" id="{7DB25C35-2117-4A46-9717-42E1C59B2F03}"/>
              </a:ext>
            </a:extLst>
          </p:cNvPr>
          <p:cNvSpPr/>
          <p:nvPr/>
        </p:nvSpPr>
        <p:spPr>
          <a:xfrm>
            <a:off x="2279636" y="3197564"/>
            <a:ext cx="4496849" cy="3051544"/>
          </a:xfrm>
          <a:prstGeom prst="wedgeEllipseCallout">
            <a:avLst>
              <a:gd name="adj1" fmla="val 52783"/>
              <a:gd name="adj2" fmla="val 52490"/>
            </a:avLst>
          </a:prstGeom>
          <a:solidFill>
            <a:srgbClr val="C2D9E0"/>
          </a:solidFill>
          <a:ln>
            <a:solidFill>
              <a:srgbClr val="83B3B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50" algn="ctr" fontAlgn="base">
              <a:lnSpc>
                <a:spcPct val="110000"/>
              </a:lnSpc>
              <a:spcBef>
                <a:spcPct val="0"/>
              </a:spcBef>
              <a:spcAft>
                <a:spcPct val="0"/>
              </a:spcAft>
              <a:defRPr/>
            </a:pPr>
            <a:r>
              <a:rPr lang="en-US" sz="1500" dirty="0">
                <a:solidFill>
                  <a:srgbClr val="141313"/>
                </a:solidFill>
                <a:latin typeface="Arial" panose="020B0604020202020204" pitchFamily="34" charset="0"/>
                <a:cs typeface="Arial" panose="020B0604020202020204" pitchFamily="34" charset="0"/>
              </a:rPr>
              <a:t>“Without her help and the </a:t>
            </a:r>
          </a:p>
          <a:p>
            <a:pPr marL="6350" algn="ctr" fontAlgn="base">
              <a:lnSpc>
                <a:spcPct val="110000"/>
              </a:lnSpc>
              <a:spcBef>
                <a:spcPct val="0"/>
              </a:spcBef>
              <a:spcAft>
                <a:spcPct val="0"/>
              </a:spcAft>
              <a:defRPr/>
            </a:pPr>
            <a:r>
              <a:rPr lang="en-US" sz="1500" dirty="0">
                <a:solidFill>
                  <a:srgbClr val="141313"/>
                </a:solidFill>
                <a:latin typeface="Arial" panose="020B0604020202020204" pitchFamily="34" charset="0"/>
                <a:cs typeface="Arial" panose="020B0604020202020204" pitchFamily="34" charset="0"/>
              </a:rPr>
              <a:t>resources, like, I probably would have already violated parole, would have been back in prison. </a:t>
            </a:r>
          </a:p>
          <a:p>
            <a:pPr marL="6350" algn="ctr" fontAlgn="base">
              <a:lnSpc>
                <a:spcPct val="110000"/>
              </a:lnSpc>
              <a:spcBef>
                <a:spcPct val="0"/>
              </a:spcBef>
              <a:spcAft>
                <a:spcPct val="0"/>
              </a:spcAft>
              <a:defRPr/>
            </a:pPr>
            <a:r>
              <a:rPr lang="en-US" sz="1500" b="1" dirty="0">
                <a:solidFill>
                  <a:srgbClr val="141313"/>
                </a:solidFill>
                <a:latin typeface="Arial" panose="020B0604020202020204" pitchFamily="34" charset="0"/>
                <a:cs typeface="Arial" panose="020B0604020202020204" pitchFamily="34" charset="0"/>
              </a:rPr>
              <a:t>When you come home, the most important thing, I would say, </a:t>
            </a:r>
            <a:br>
              <a:rPr lang="en-US" sz="1500" b="1" dirty="0">
                <a:solidFill>
                  <a:srgbClr val="141313"/>
                </a:solidFill>
                <a:latin typeface="Arial" panose="020B0604020202020204" pitchFamily="34" charset="0"/>
                <a:cs typeface="Arial" panose="020B0604020202020204" pitchFamily="34" charset="0"/>
              </a:rPr>
            </a:br>
            <a:r>
              <a:rPr lang="en-US" sz="1500" b="1" dirty="0">
                <a:solidFill>
                  <a:srgbClr val="141313"/>
                </a:solidFill>
                <a:latin typeface="Arial" panose="020B0604020202020204" pitchFamily="34" charset="0"/>
                <a:cs typeface="Arial" panose="020B0604020202020204" pitchFamily="34" charset="0"/>
              </a:rPr>
              <a:t>is getting all your mental health stuff correct.</a:t>
            </a:r>
            <a:r>
              <a:rPr lang="en-US" sz="1500" dirty="0">
                <a:solidFill>
                  <a:srgbClr val="141313"/>
                </a:solidFill>
                <a:latin typeface="Arial" panose="020B0604020202020204" pitchFamily="34" charset="0"/>
                <a:cs typeface="Arial" panose="020B0604020202020204" pitchFamily="34" charset="0"/>
              </a:rPr>
              <a:t> You know, talking to somebody, getting the treatment you need, if you need it.” </a:t>
            </a:r>
            <a:r>
              <a:rPr lang="en-US" sz="1500" i="1" dirty="0">
                <a:solidFill>
                  <a:srgbClr val="141313"/>
                </a:solidFill>
                <a:latin typeface="Arial" panose="020B0604020202020204" pitchFamily="34" charset="0"/>
                <a:cs typeface="Arial" panose="020B0604020202020204" pitchFamily="34" charset="0"/>
              </a:rPr>
              <a:t>– JP</a:t>
            </a:r>
          </a:p>
        </p:txBody>
      </p:sp>
      <p:sp>
        <p:nvSpPr>
          <p:cNvPr id="9" name="Speech Bubble: Oval 8">
            <a:extLst>
              <a:ext uri="{FF2B5EF4-FFF2-40B4-BE49-F238E27FC236}">
                <a16:creationId xmlns:a16="http://schemas.microsoft.com/office/drawing/2014/main" id="{FAC5DA4F-7677-47C9-9888-98C568F9D05F}"/>
              </a:ext>
            </a:extLst>
          </p:cNvPr>
          <p:cNvSpPr/>
          <p:nvPr/>
        </p:nvSpPr>
        <p:spPr>
          <a:xfrm>
            <a:off x="1981200" y="1432560"/>
            <a:ext cx="4263656" cy="1534282"/>
          </a:xfrm>
          <a:prstGeom prst="wedgeEllipseCallout">
            <a:avLst>
              <a:gd name="adj1" fmla="val 52511"/>
              <a:gd name="adj2" fmla="val 47947"/>
            </a:avLst>
          </a:prstGeom>
          <a:solidFill>
            <a:schemeClr val="accent1">
              <a:alpha val="30000"/>
            </a:schemeClr>
          </a:solidFill>
          <a:ln>
            <a:solidFill>
              <a:srgbClr val="9EB9D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50" algn="ctr" fontAlgn="base">
              <a:lnSpc>
                <a:spcPct val="110000"/>
              </a:lnSpc>
              <a:spcBef>
                <a:spcPct val="0"/>
              </a:spcBef>
              <a:spcAft>
                <a:spcPct val="0"/>
              </a:spcAft>
              <a:defRPr/>
            </a:pPr>
            <a:r>
              <a:rPr lang="en-US" sz="1600" dirty="0">
                <a:solidFill>
                  <a:srgbClr val="141313"/>
                </a:solidFill>
                <a:latin typeface="Arial" panose="020B0604020202020204" pitchFamily="34" charset="0"/>
                <a:cs typeface="Arial" panose="020B0604020202020204" pitchFamily="34" charset="0"/>
              </a:rPr>
              <a:t>“</a:t>
            </a:r>
            <a:r>
              <a:rPr lang="en-US" sz="1600" b="1" dirty="0">
                <a:solidFill>
                  <a:srgbClr val="141313"/>
                </a:solidFill>
                <a:latin typeface="Arial" panose="020B0604020202020204" pitchFamily="34" charset="0"/>
                <a:cs typeface="Arial" panose="020B0604020202020204" pitchFamily="34" charset="0"/>
              </a:rPr>
              <a:t>My navigator really was that lifeline</a:t>
            </a:r>
            <a:r>
              <a:rPr lang="en-US" sz="1600" dirty="0">
                <a:solidFill>
                  <a:srgbClr val="141313"/>
                </a:solidFill>
                <a:latin typeface="Arial" panose="020B0604020202020204" pitchFamily="34" charset="0"/>
                <a:cs typeface="Arial" panose="020B0604020202020204" pitchFamily="34" charset="0"/>
              </a:rPr>
              <a:t> – that connection to that new life that I encountered.” </a:t>
            </a:r>
            <a:r>
              <a:rPr lang="en-US" sz="1600" i="1" dirty="0">
                <a:solidFill>
                  <a:srgbClr val="141313"/>
                </a:solidFill>
                <a:latin typeface="Arial" panose="020B0604020202020204" pitchFamily="34" charset="0"/>
                <a:cs typeface="Arial" panose="020B0604020202020204" pitchFamily="34" charset="0"/>
              </a:rPr>
              <a:t>– JS</a:t>
            </a:r>
          </a:p>
        </p:txBody>
      </p:sp>
    </p:spTree>
    <p:extLst>
      <p:ext uri="{BB962C8B-B14F-4D97-AF65-F5344CB8AC3E}">
        <p14:creationId xmlns:p14="http://schemas.microsoft.com/office/powerpoint/2010/main" val="3806074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6A0A515-4C65-4B0E-BFC7-B67E5186AD82}"/>
              </a:ext>
            </a:extLst>
          </p:cNvPr>
          <p:cNvSpPr txBox="1"/>
          <p:nvPr/>
        </p:nvSpPr>
        <p:spPr>
          <a:xfrm>
            <a:off x="229303" y="206437"/>
            <a:ext cx="11537005" cy="646331"/>
          </a:xfrm>
          <a:prstGeom prst="rect">
            <a:avLst/>
          </a:prstGeom>
          <a:noFill/>
        </p:spPr>
        <p:txBody>
          <a:bodyPr wrap="square" rtlCol="0">
            <a:spAutoFit/>
          </a:bodyPr>
          <a:lstStyle/>
          <a:p>
            <a:r>
              <a:rPr lang="en-US" sz="3600" b="1" dirty="0">
                <a:solidFill>
                  <a:schemeClr val="bg1"/>
                </a:solidFill>
              </a:rPr>
              <a:t>Opportunities for Intervention</a:t>
            </a:r>
          </a:p>
        </p:txBody>
      </p:sp>
      <p:sp>
        <p:nvSpPr>
          <p:cNvPr id="22" name="TextBox 21">
            <a:extLst>
              <a:ext uri="{FF2B5EF4-FFF2-40B4-BE49-F238E27FC236}">
                <a16:creationId xmlns:a16="http://schemas.microsoft.com/office/drawing/2014/main" id="{F8C9BAA6-4A6F-40AC-88D4-F342245A67B9}"/>
              </a:ext>
            </a:extLst>
          </p:cNvPr>
          <p:cNvSpPr txBox="1"/>
          <p:nvPr/>
        </p:nvSpPr>
        <p:spPr>
          <a:xfrm>
            <a:off x="4581834" y="5580273"/>
            <a:ext cx="7184474" cy="830997"/>
          </a:xfrm>
          <a:prstGeom prst="rect">
            <a:avLst/>
          </a:prstGeom>
          <a:noFill/>
        </p:spPr>
        <p:txBody>
          <a:bodyPr wrap="square" rtlCol="0">
            <a:spAutoFit/>
          </a:bodyPr>
          <a:lstStyle>
            <a:defPPr>
              <a:defRPr lang="en-US"/>
            </a:defPPr>
            <a:lvl1pPr>
              <a:defRPr sz="1350"/>
            </a:lvl1pPr>
          </a:lstStyle>
          <a:p>
            <a:r>
              <a:rPr lang="en-US" sz="1200" dirty="0"/>
              <a:t>Source: Larochelle MR, Bernstein R, Bernson D, Land T, </a:t>
            </a:r>
            <a:r>
              <a:rPr lang="en-US" sz="1200" dirty="0" err="1"/>
              <a:t>Stopka</a:t>
            </a:r>
            <a:r>
              <a:rPr lang="en-US" sz="1200" dirty="0"/>
              <a:t> TJ, Rose AJ, Bharel M, </a:t>
            </a:r>
            <a:r>
              <a:rPr lang="en-US" sz="1200" dirty="0" err="1"/>
              <a:t>Liebschutz</a:t>
            </a:r>
            <a:r>
              <a:rPr lang="en-US" sz="1200" dirty="0"/>
              <a:t> JM, Walley AY.</a:t>
            </a:r>
          </a:p>
          <a:p>
            <a:endParaRPr lang="en-US" sz="1200" dirty="0"/>
          </a:p>
          <a:p>
            <a:r>
              <a:rPr lang="en-US" sz="1200" dirty="0"/>
              <a:t>Touchpoints–opportunities to predict and prevent opioid overdose: a cohort study. Drug and Alcohol Dependence. 2019 Sep 3</a:t>
            </a:r>
          </a:p>
        </p:txBody>
      </p:sp>
      <p:sp>
        <p:nvSpPr>
          <p:cNvPr id="24" name="TextBox 23">
            <a:extLst>
              <a:ext uri="{FF2B5EF4-FFF2-40B4-BE49-F238E27FC236}">
                <a16:creationId xmlns:a16="http://schemas.microsoft.com/office/drawing/2014/main" id="{C4B383BE-4044-4F15-B722-B410CAA8D9BF}"/>
              </a:ext>
            </a:extLst>
          </p:cNvPr>
          <p:cNvSpPr txBox="1"/>
          <p:nvPr/>
        </p:nvSpPr>
        <p:spPr>
          <a:xfrm>
            <a:off x="260072" y="1353754"/>
            <a:ext cx="4373679" cy="4893647"/>
          </a:xfrm>
          <a:prstGeom prst="rect">
            <a:avLst/>
          </a:prstGeom>
          <a:noFill/>
        </p:spPr>
        <p:txBody>
          <a:bodyPr wrap="square">
            <a:spAutoFit/>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Based on data from the</a:t>
            </a:r>
            <a:r>
              <a:rPr lang="en-US" sz="2400" baseline="0" dirty="0"/>
              <a:t> landmark Chapter 55 report, </a:t>
            </a:r>
            <a:r>
              <a:rPr lang="en-US" sz="2400" dirty="0"/>
              <a:t>our systems touch over half of the individuals who die from opioid-related causes in the 12 months prior to their death.</a:t>
            </a:r>
          </a:p>
          <a:p>
            <a:pPr marR="0" algn="l" defTabSz="914400" rtl="0" eaLnBrk="1" fontAlgn="auto" latinLnBrk="0" hangingPunct="1">
              <a:lnSpc>
                <a:spcPct val="100000"/>
              </a:lnSpc>
              <a:spcBef>
                <a:spcPts val="0"/>
              </a:spcBef>
              <a:spcAft>
                <a:spcPts val="0"/>
              </a:spcAft>
              <a:buClrTx/>
              <a:buSzTx/>
              <a:tabLst/>
              <a:defRPr/>
            </a:pPr>
            <a:endParaRPr lang="en-US" sz="2400"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Each of these touchpoints are opportunities </a:t>
            </a:r>
            <a:r>
              <a:rPr lang="en-US" sz="2400" baseline="0" dirty="0"/>
              <a:t>for intervention</a:t>
            </a:r>
            <a:r>
              <a:rPr lang="en-US" sz="2400" dirty="0"/>
              <a:t>.</a:t>
            </a:r>
          </a:p>
          <a:p>
            <a:pPr marR="0" algn="l" defTabSz="914400" rtl="0" eaLnBrk="1" fontAlgn="auto" latinLnBrk="0" hangingPunct="1">
              <a:lnSpc>
                <a:spcPct val="100000"/>
              </a:lnSpc>
              <a:spcBef>
                <a:spcPts val="0"/>
              </a:spcBef>
              <a:spcAft>
                <a:spcPts val="0"/>
              </a:spcAft>
              <a:buClrTx/>
              <a:buSzTx/>
              <a:tabLst/>
              <a:defRPr/>
            </a:pPr>
            <a:endParaRPr lang="en-US" sz="2400"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People being released</a:t>
            </a:r>
            <a:r>
              <a:rPr lang="en-US" sz="2400" baseline="0" dirty="0"/>
              <a:t> from incarceration represent 9% of these individuals.</a:t>
            </a:r>
            <a:endParaRPr lang="en-US" sz="2400" baseline="0" dirty="0">
              <a:solidFill>
                <a:srgbClr val="FF0000"/>
              </a:solidFill>
            </a:endParaRPr>
          </a:p>
        </p:txBody>
      </p:sp>
      <p:pic>
        <p:nvPicPr>
          <p:cNvPr id="4" name="Picture 3" descr="A picture containing chart&#10;&#10;Description automatically generated">
            <a:extLst>
              <a:ext uri="{FF2B5EF4-FFF2-40B4-BE49-F238E27FC236}">
                <a16:creationId xmlns:a16="http://schemas.microsoft.com/office/drawing/2014/main" id="{45A78087-B0A4-4730-9288-4EFE2432A0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499" y="1294762"/>
            <a:ext cx="7263281" cy="4318406"/>
          </a:xfrm>
          <a:prstGeom prst="rect">
            <a:avLst/>
          </a:prstGeom>
        </p:spPr>
      </p:pic>
    </p:spTree>
    <p:extLst>
      <p:ext uri="{BB962C8B-B14F-4D97-AF65-F5344CB8AC3E}">
        <p14:creationId xmlns:p14="http://schemas.microsoft.com/office/powerpoint/2010/main" val="3052169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8"/>
          <p:cNvSpPr txBox="1"/>
          <p:nvPr/>
        </p:nvSpPr>
        <p:spPr>
          <a:xfrm>
            <a:off x="6237766" y="972642"/>
            <a:ext cx="4896465" cy="523220"/>
          </a:xfrm>
          <a:prstGeom prst="rect">
            <a:avLst/>
          </a:prstGeom>
          <a:solidFill>
            <a:schemeClr val="bg1"/>
          </a:solidFill>
        </p:spPr>
        <p:txBody>
          <a:bodyPr wrap="square" rtlCol="0">
            <a:spAutoFit/>
          </a:bodyPr>
          <a:lstStyle>
            <a:defPPr>
              <a:defRPr lang="en-US"/>
            </a:defPPr>
            <a:lvl1pPr marL="0" algn="l" defTabSz="3792121" rtl="0" eaLnBrk="1" latinLnBrk="0" hangingPunct="1">
              <a:defRPr sz="7465" kern="1200">
                <a:solidFill>
                  <a:schemeClr val="tx1"/>
                </a:solidFill>
                <a:latin typeface="+mn-lt"/>
                <a:ea typeface="+mn-ea"/>
                <a:cs typeface="+mn-cs"/>
              </a:defRPr>
            </a:lvl1pPr>
            <a:lvl2pPr marL="1896061" algn="l" defTabSz="3792121" rtl="0" eaLnBrk="1" latinLnBrk="0" hangingPunct="1">
              <a:defRPr sz="7465" kern="1200">
                <a:solidFill>
                  <a:schemeClr val="tx1"/>
                </a:solidFill>
                <a:latin typeface="+mn-lt"/>
                <a:ea typeface="+mn-ea"/>
                <a:cs typeface="+mn-cs"/>
              </a:defRPr>
            </a:lvl2pPr>
            <a:lvl3pPr marL="3792121" algn="l" defTabSz="3792121" rtl="0" eaLnBrk="1" latinLnBrk="0" hangingPunct="1">
              <a:defRPr sz="7465" kern="1200">
                <a:solidFill>
                  <a:schemeClr val="tx1"/>
                </a:solidFill>
                <a:latin typeface="+mn-lt"/>
                <a:ea typeface="+mn-ea"/>
                <a:cs typeface="+mn-cs"/>
              </a:defRPr>
            </a:lvl3pPr>
            <a:lvl4pPr marL="5688180" algn="l" defTabSz="3792121" rtl="0" eaLnBrk="1" latinLnBrk="0" hangingPunct="1">
              <a:defRPr sz="7465" kern="1200">
                <a:solidFill>
                  <a:schemeClr val="tx1"/>
                </a:solidFill>
                <a:latin typeface="+mn-lt"/>
                <a:ea typeface="+mn-ea"/>
                <a:cs typeface="+mn-cs"/>
              </a:defRPr>
            </a:lvl4pPr>
            <a:lvl5pPr marL="7584241" algn="l" defTabSz="3792121" rtl="0" eaLnBrk="1" latinLnBrk="0" hangingPunct="1">
              <a:defRPr sz="7465" kern="1200">
                <a:solidFill>
                  <a:schemeClr val="tx1"/>
                </a:solidFill>
                <a:latin typeface="+mn-lt"/>
                <a:ea typeface="+mn-ea"/>
                <a:cs typeface="+mn-cs"/>
              </a:defRPr>
            </a:lvl5pPr>
            <a:lvl6pPr marL="9480302" algn="l" defTabSz="3792121" rtl="0" eaLnBrk="1" latinLnBrk="0" hangingPunct="1">
              <a:defRPr sz="7465" kern="1200">
                <a:solidFill>
                  <a:schemeClr val="tx1"/>
                </a:solidFill>
                <a:latin typeface="+mn-lt"/>
                <a:ea typeface="+mn-ea"/>
                <a:cs typeface="+mn-cs"/>
              </a:defRPr>
            </a:lvl6pPr>
            <a:lvl7pPr marL="11376362" algn="l" defTabSz="3792121" rtl="0" eaLnBrk="1" latinLnBrk="0" hangingPunct="1">
              <a:defRPr sz="7465" kern="1200">
                <a:solidFill>
                  <a:schemeClr val="tx1"/>
                </a:solidFill>
                <a:latin typeface="+mn-lt"/>
                <a:ea typeface="+mn-ea"/>
                <a:cs typeface="+mn-cs"/>
              </a:defRPr>
            </a:lvl7pPr>
            <a:lvl8pPr marL="13272423" algn="l" defTabSz="3792121" rtl="0" eaLnBrk="1" latinLnBrk="0" hangingPunct="1">
              <a:defRPr sz="7465" kern="1200">
                <a:solidFill>
                  <a:schemeClr val="tx1"/>
                </a:solidFill>
                <a:latin typeface="+mn-lt"/>
                <a:ea typeface="+mn-ea"/>
                <a:cs typeface="+mn-cs"/>
              </a:defRPr>
            </a:lvl8pPr>
            <a:lvl9pPr marL="15168482" algn="l" defTabSz="3792121" rtl="0" eaLnBrk="1" latinLnBrk="0" hangingPunct="1">
              <a:defRPr sz="7465" kern="1200">
                <a:solidFill>
                  <a:schemeClr val="tx1"/>
                </a:solidFill>
                <a:latin typeface="+mn-lt"/>
                <a:ea typeface="+mn-ea"/>
                <a:cs typeface="+mn-cs"/>
              </a:defRPr>
            </a:lvl9pPr>
          </a:lstStyle>
          <a:p>
            <a:pPr marL="625498" indent="-604860" algn="ctr"/>
            <a:r>
              <a:rPr lang="en-US" sz="1400" dirty="0">
                <a:latin typeface="Calibri" panose="020F0502020204030204" pitchFamily="34" charset="0"/>
                <a:ea typeface="Times New Roman" panose="02020603050405020304" pitchFamily="18" charset="0"/>
              </a:rPr>
              <a:t>Treatment transitions from 1 month before to 1 month after short-term incarceration (Massachusetts 2011 – 2015)</a:t>
            </a:r>
            <a:endParaRPr lang="en-US" sz="1400" dirty="0">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66A0A515-4C65-4B0E-BFC7-B67E5186AD82}"/>
              </a:ext>
            </a:extLst>
          </p:cNvPr>
          <p:cNvSpPr txBox="1"/>
          <p:nvPr/>
        </p:nvSpPr>
        <p:spPr>
          <a:xfrm>
            <a:off x="178336" y="155645"/>
            <a:ext cx="10469904" cy="646331"/>
          </a:xfrm>
          <a:prstGeom prst="rect">
            <a:avLst/>
          </a:prstGeom>
          <a:noFill/>
        </p:spPr>
        <p:txBody>
          <a:bodyPr wrap="square" rtlCol="0">
            <a:spAutoFit/>
          </a:bodyPr>
          <a:lstStyle/>
          <a:p>
            <a:r>
              <a:rPr lang="en-US" sz="3600" b="1" dirty="0">
                <a:solidFill>
                  <a:schemeClr val="bg1"/>
                </a:solidFill>
              </a:rPr>
              <a:t>Release from Incarceration: A Missed Opportunity </a:t>
            </a:r>
          </a:p>
        </p:txBody>
      </p:sp>
      <p:sp>
        <p:nvSpPr>
          <p:cNvPr id="8" name="TextBox 7">
            <a:extLst>
              <a:ext uri="{FF2B5EF4-FFF2-40B4-BE49-F238E27FC236}">
                <a16:creationId xmlns:a16="http://schemas.microsoft.com/office/drawing/2014/main" id="{F44A7816-DE01-44BA-9982-75464E14C989}"/>
              </a:ext>
            </a:extLst>
          </p:cNvPr>
          <p:cNvSpPr txBox="1"/>
          <p:nvPr/>
        </p:nvSpPr>
        <p:spPr>
          <a:xfrm>
            <a:off x="366579" y="1386754"/>
            <a:ext cx="4896465" cy="378565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dirty="0"/>
              <a:t>Incarceration represents a missed</a:t>
            </a:r>
            <a:r>
              <a:rPr lang="en-US" sz="2400" b="0" baseline="0" dirty="0"/>
              <a:t> opportunity for intervention with the number of individuals receiving MOUD actually decreasing once a person becomes incarcerated.</a:t>
            </a:r>
          </a:p>
          <a:p>
            <a:pPr marR="0" lvl="0" algn="l" defTabSz="914400" rtl="0" eaLnBrk="1" fontAlgn="auto" latinLnBrk="0" hangingPunct="1">
              <a:lnSpc>
                <a:spcPct val="100000"/>
              </a:lnSpc>
              <a:spcBef>
                <a:spcPts val="0"/>
              </a:spcBef>
              <a:spcAft>
                <a:spcPts val="0"/>
              </a:spcAft>
              <a:buClrTx/>
              <a:buSzTx/>
              <a:tabLst/>
              <a:defRPr/>
            </a:pPr>
            <a:endParaRPr lang="en-US" sz="2400" b="0" baseline="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baseline="0" dirty="0"/>
              <a:t>These individuals are also less likely to re-initiate their medication when they are released. </a:t>
            </a:r>
            <a:endParaRPr lang="en-US" sz="2400" b="0" dirty="0"/>
          </a:p>
          <a:p>
            <a:endParaRPr lang="en-US" sz="2400" dirty="0"/>
          </a:p>
        </p:txBody>
      </p:sp>
      <p:pic>
        <p:nvPicPr>
          <p:cNvPr id="10" name="Picture 9">
            <a:extLst>
              <a:ext uri="{FF2B5EF4-FFF2-40B4-BE49-F238E27FC236}">
                <a16:creationId xmlns:a16="http://schemas.microsoft.com/office/drawing/2014/main" id="{2DE1F90E-803C-40D4-B694-E349C6CD577B}"/>
              </a:ext>
            </a:extLst>
          </p:cNvPr>
          <p:cNvPicPr/>
          <p:nvPr/>
        </p:nvPicPr>
        <p:blipFill rotWithShape="1">
          <a:blip r:embed="rId3" cstate="print">
            <a:extLst>
              <a:ext uri="{28A0092B-C50C-407E-A947-70E740481C1C}">
                <a14:useLocalDpi xmlns:a14="http://schemas.microsoft.com/office/drawing/2010/main" val="0"/>
              </a:ext>
            </a:extLst>
          </a:blip>
          <a:srcRect l="14217" t="5081" r="8823" b="26776"/>
          <a:stretch/>
        </p:blipFill>
        <p:spPr bwMode="auto">
          <a:xfrm>
            <a:off x="5956745" y="1495862"/>
            <a:ext cx="5868675" cy="4904933"/>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585020" y="5471246"/>
            <a:ext cx="4241393" cy="830997"/>
          </a:xfrm>
          <a:prstGeom prst="rect">
            <a:avLst/>
          </a:prstGeom>
        </p:spPr>
        <p:txBody>
          <a:bodyPr wrap="square">
            <a:spAutoFit/>
          </a:bodyPr>
          <a:lstStyle/>
          <a:p>
            <a:r>
              <a:rPr lang="en-US" sz="1200" dirty="0"/>
              <a:t>Source: Analysis from Massachusetts Public Health Data Warehouse. Medication for opioid use disorder </a:t>
            </a:r>
          </a:p>
          <a:p>
            <a:r>
              <a:rPr lang="en-US" sz="1200" dirty="0"/>
              <a:t>before and after short-term incarceration Walley et al, Poster at College on Problems in Drug Dependence</a:t>
            </a:r>
          </a:p>
        </p:txBody>
      </p:sp>
    </p:spTree>
    <p:extLst>
      <p:ext uri="{BB962C8B-B14F-4D97-AF65-F5344CB8AC3E}">
        <p14:creationId xmlns:p14="http://schemas.microsoft.com/office/powerpoint/2010/main" val="3163996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BA80A1-311B-41DF-9BBB-40374A7E2850}"/>
              </a:ext>
            </a:extLst>
          </p:cNvPr>
          <p:cNvSpPr/>
          <p:nvPr/>
        </p:nvSpPr>
        <p:spPr>
          <a:xfrm>
            <a:off x="221227" y="213881"/>
            <a:ext cx="10589342" cy="584775"/>
          </a:xfrm>
          <a:prstGeom prst="rect">
            <a:avLst/>
          </a:prstGeom>
        </p:spPr>
        <p:txBody>
          <a:bodyPr wrap="square">
            <a:spAutoFit/>
          </a:bodyPr>
          <a:lstStyle/>
          <a:p>
            <a:r>
              <a:rPr lang="en-US" sz="3200" b="1" dirty="0">
                <a:solidFill>
                  <a:schemeClr val="bg1"/>
                </a:solidFill>
              </a:rPr>
              <a:t>Overdose Survivors Who Receive MOUD Live longer</a:t>
            </a:r>
          </a:p>
        </p:txBody>
      </p:sp>
      <p:graphicFrame>
        <p:nvGraphicFramePr>
          <p:cNvPr id="12" name="Content Placeholder 6">
            <a:extLst>
              <a:ext uri="{FF2B5EF4-FFF2-40B4-BE49-F238E27FC236}">
                <a16:creationId xmlns:a16="http://schemas.microsoft.com/office/drawing/2014/main" id="{971BD70A-8147-47AA-818B-EA88B3C72206}"/>
              </a:ext>
            </a:extLst>
          </p:cNvPr>
          <p:cNvGraphicFramePr>
            <a:graphicFrameLocks/>
          </p:cNvGraphicFramePr>
          <p:nvPr>
            <p:extLst>
              <p:ext uri="{D42A27DB-BD31-4B8C-83A1-F6EECF244321}">
                <p14:modId xmlns:p14="http://schemas.microsoft.com/office/powerpoint/2010/main" val="3073831206"/>
              </p:ext>
            </p:extLst>
          </p:nvPr>
        </p:nvGraphicFramePr>
        <p:xfrm>
          <a:off x="4118728" y="1652157"/>
          <a:ext cx="7984809" cy="4657805"/>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Straight Connector 13">
            <a:extLst>
              <a:ext uri="{FF2B5EF4-FFF2-40B4-BE49-F238E27FC236}">
                <a16:creationId xmlns:a16="http://schemas.microsoft.com/office/drawing/2014/main" id="{10D36FD0-5EBE-41F1-99EB-EBDDE448764E}"/>
              </a:ext>
            </a:extLst>
          </p:cNvPr>
          <p:cNvCxnSpPr/>
          <p:nvPr/>
        </p:nvCxnSpPr>
        <p:spPr bwMode="auto">
          <a:xfrm>
            <a:off x="5574526" y="1545015"/>
            <a:ext cx="0" cy="312211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0D87F639-0266-497B-A2C0-967DA210140D}"/>
              </a:ext>
            </a:extLst>
          </p:cNvPr>
          <p:cNvSpPr txBox="1"/>
          <p:nvPr/>
        </p:nvSpPr>
        <p:spPr>
          <a:xfrm>
            <a:off x="10707029" y="4088193"/>
            <a:ext cx="1007584" cy="300082"/>
          </a:xfrm>
          <a:prstGeom prst="rect">
            <a:avLst/>
          </a:prstGeom>
          <a:noFill/>
        </p:spPr>
        <p:txBody>
          <a:bodyPr wrap="none" rtlCol="0" anchor="ctr" anchorCtr="1">
            <a:spAutoFit/>
          </a:bodyPr>
          <a:lstStyle/>
          <a:p>
            <a:pPr algn="l"/>
            <a:r>
              <a:rPr lang="en-US" sz="1350" dirty="0">
                <a:solidFill>
                  <a:schemeClr val="accent5"/>
                </a:solidFill>
                <a:latin typeface="Tahoma" panose="020B0604030504040204" pitchFamily="34" charset="0"/>
                <a:ea typeface="Tahoma" panose="020B0604030504040204" pitchFamily="34" charset="0"/>
                <a:cs typeface="Tahoma" panose="020B0604030504040204" pitchFamily="34" charset="0"/>
              </a:rPr>
              <a:t>Naltrexone</a:t>
            </a:r>
          </a:p>
        </p:txBody>
      </p:sp>
      <p:sp>
        <p:nvSpPr>
          <p:cNvPr id="16" name="TextBox 15">
            <a:extLst>
              <a:ext uri="{FF2B5EF4-FFF2-40B4-BE49-F238E27FC236}">
                <a16:creationId xmlns:a16="http://schemas.microsoft.com/office/drawing/2014/main" id="{83E56F48-D9F8-4F08-AC35-7DC3CB2BA8BB}"/>
              </a:ext>
            </a:extLst>
          </p:cNvPr>
          <p:cNvSpPr txBox="1"/>
          <p:nvPr/>
        </p:nvSpPr>
        <p:spPr>
          <a:xfrm>
            <a:off x="10707032" y="1640001"/>
            <a:ext cx="582211" cy="300082"/>
          </a:xfrm>
          <a:prstGeom prst="rect">
            <a:avLst/>
          </a:prstGeom>
          <a:noFill/>
        </p:spPr>
        <p:txBody>
          <a:bodyPr wrap="none" rtlCol="0" anchor="ctr" anchorCtr="1">
            <a:spAutoFit/>
          </a:bodyPr>
          <a:lstStyle/>
          <a:p>
            <a:pPr algn="l"/>
            <a:r>
              <a:rPr lang="en-US" sz="1350" dirty="0">
                <a:latin typeface="Tahoma" panose="020B0604030504040204" pitchFamily="34" charset="0"/>
                <a:ea typeface="Tahoma" panose="020B0604030504040204" pitchFamily="34" charset="0"/>
                <a:cs typeface="Tahoma" panose="020B0604030504040204" pitchFamily="34" charset="0"/>
              </a:rPr>
              <a:t>None</a:t>
            </a:r>
          </a:p>
        </p:txBody>
      </p:sp>
      <p:sp>
        <p:nvSpPr>
          <p:cNvPr id="17" name="TextBox 16">
            <a:extLst>
              <a:ext uri="{FF2B5EF4-FFF2-40B4-BE49-F238E27FC236}">
                <a16:creationId xmlns:a16="http://schemas.microsoft.com/office/drawing/2014/main" id="{DDBD7DA2-6FED-4FEB-943C-008227B18A10}"/>
              </a:ext>
            </a:extLst>
          </p:cNvPr>
          <p:cNvSpPr txBox="1"/>
          <p:nvPr/>
        </p:nvSpPr>
        <p:spPr>
          <a:xfrm>
            <a:off x="10682205" y="3680973"/>
            <a:ext cx="1306768" cy="300082"/>
          </a:xfrm>
          <a:prstGeom prst="rect">
            <a:avLst/>
          </a:prstGeom>
          <a:noFill/>
        </p:spPr>
        <p:txBody>
          <a:bodyPr wrap="none" rtlCol="0" anchor="ctr" anchorCtr="1">
            <a:spAutoFit/>
          </a:bodyPr>
          <a:lstStyle/>
          <a:p>
            <a:pPr algn="l"/>
            <a:r>
              <a:rPr lang="en-US" sz="1350" dirty="0">
                <a:solidFill>
                  <a:schemeClr val="accent4"/>
                </a:solidFill>
                <a:latin typeface="Tahoma" panose="020B0604030504040204" pitchFamily="34" charset="0"/>
                <a:ea typeface="Tahoma" panose="020B0604030504040204" pitchFamily="34" charset="0"/>
                <a:cs typeface="Tahoma" panose="020B0604030504040204" pitchFamily="34" charset="0"/>
              </a:rPr>
              <a:t>Buprenorphine</a:t>
            </a:r>
          </a:p>
        </p:txBody>
      </p:sp>
      <p:sp>
        <p:nvSpPr>
          <p:cNvPr id="18" name="TextBox 17">
            <a:extLst>
              <a:ext uri="{FF2B5EF4-FFF2-40B4-BE49-F238E27FC236}">
                <a16:creationId xmlns:a16="http://schemas.microsoft.com/office/drawing/2014/main" id="{8AFC6AC6-7743-4AB2-8CFE-49B6E999453A}"/>
              </a:ext>
            </a:extLst>
          </p:cNvPr>
          <p:cNvSpPr txBox="1"/>
          <p:nvPr/>
        </p:nvSpPr>
        <p:spPr>
          <a:xfrm>
            <a:off x="10707032" y="3448288"/>
            <a:ext cx="1032655" cy="300082"/>
          </a:xfrm>
          <a:prstGeom prst="rect">
            <a:avLst/>
          </a:prstGeom>
          <a:noFill/>
        </p:spPr>
        <p:txBody>
          <a:bodyPr wrap="none" rtlCol="0" anchor="ctr" anchorCtr="1">
            <a:spAutoFit/>
          </a:bodyPr>
          <a:lstStyle/>
          <a:p>
            <a:pPr algn="l"/>
            <a:r>
              <a:rPr lang="en-US" sz="1350" dirty="0">
                <a:latin typeface="Tahoma" panose="020B0604030504040204" pitchFamily="34" charset="0"/>
                <a:ea typeface="Tahoma" panose="020B0604030504040204" pitchFamily="34" charset="0"/>
                <a:cs typeface="Tahoma" panose="020B0604030504040204" pitchFamily="34" charset="0"/>
              </a:rPr>
              <a:t>Methadone</a:t>
            </a:r>
          </a:p>
        </p:txBody>
      </p:sp>
      <p:sp>
        <p:nvSpPr>
          <p:cNvPr id="19" name="TextBox 18">
            <a:extLst>
              <a:ext uri="{FF2B5EF4-FFF2-40B4-BE49-F238E27FC236}">
                <a16:creationId xmlns:a16="http://schemas.microsoft.com/office/drawing/2014/main" id="{B3DBA213-F665-4D8C-BD59-0F014CFA0287}"/>
              </a:ext>
            </a:extLst>
          </p:cNvPr>
          <p:cNvSpPr txBox="1"/>
          <p:nvPr/>
        </p:nvSpPr>
        <p:spPr>
          <a:xfrm>
            <a:off x="4089230" y="6018610"/>
            <a:ext cx="8259107" cy="415498"/>
          </a:xfrm>
          <a:prstGeom prst="rect">
            <a:avLst/>
          </a:prstGeom>
          <a:noFill/>
        </p:spPr>
        <p:txBody>
          <a:bodyPr wrap="square" rtlCol="0">
            <a:spAutoFit/>
          </a:bodyPr>
          <a:lstStyle/>
          <a:p>
            <a:pPr lvl="0" algn="ctr"/>
            <a:r>
              <a:rPr lang="en-US" sz="1050" dirty="0" err="1"/>
              <a:t>Larochelle</a:t>
            </a:r>
            <a:r>
              <a:rPr lang="en-US" sz="1050" dirty="0"/>
              <a:t> MR, </a:t>
            </a:r>
            <a:r>
              <a:rPr lang="en-US" sz="1050" dirty="0" err="1"/>
              <a:t>Bernson</a:t>
            </a:r>
            <a:r>
              <a:rPr lang="en-US" sz="1050" dirty="0"/>
              <a:t> D, Land T, </a:t>
            </a:r>
            <a:r>
              <a:rPr lang="en-US" sz="1050" dirty="0" err="1"/>
              <a:t>Stopka</a:t>
            </a:r>
            <a:r>
              <a:rPr lang="en-US" sz="1050" dirty="0"/>
              <a:t> TJ, Wang N, Xuan Z, Bagley SM, </a:t>
            </a:r>
            <a:r>
              <a:rPr lang="en-US" sz="1050" dirty="0" err="1"/>
              <a:t>Liebschutz</a:t>
            </a:r>
            <a:r>
              <a:rPr lang="en-US" sz="1050" dirty="0"/>
              <a:t> JM, Walley AY. Medication for Opioid Use Disorder After Nonfatal Opioid Overdose and Association With Mortality: A Cohort Study. Annals of Internal Medicine. 2018 2018 Aug 7;169(3):137-145.</a:t>
            </a:r>
          </a:p>
        </p:txBody>
      </p:sp>
      <p:sp>
        <p:nvSpPr>
          <p:cNvPr id="11" name="TextBox 10">
            <a:extLst>
              <a:ext uri="{FF2B5EF4-FFF2-40B4-BE49-F238E27FC236}">
                <a16:creationId xmlns:a16="http://schemas.microsoft.com/office/drawing/2014/main" id="{7E91FE8E-CBEB-4CF6-9EBD-5879375A16DC}"/>
              </a:ext>
            </a:extLst>
          </p:cNvPr>
          <p:cNvSpPr txBox="1"/>
          <p:nvPr/>
        </p:nvSpPr>
        <p:spPr>
          <a:xfrm>
            <a:off x="5574526" y="1137335"/>
            <a:ext cx="6140087" cy="369332"/>
          </a:xfrm>
          <a:prstGeom prst="rect">
            <a:avLst/>
          </a:prstGeom>
          <a:noFill/>
        </p:spPr>
        <p:txBody>
          <a:bodyPr wrap="square">
            <a:spAutoFit/>
          </a:bodyPr>
          <a:lstStyle/>
          <a:p>
            <a:r>
              <a:rPr lang="en-US" dirty="0"/>
              <a:t>Cohort of 17,755 overdose survivors in Mass. (2012 - 2014)</a:t>
            </a:r>
          </a:p>
        </p:txBody>
      </p:sp>
      <p:sp>
        <p:nvSpPr>
          <p:cNvPr id="13" name="TextBox 12">
            <a:extLst>
              <a:ext uri="{FF2B5EF4-FFF2-40B4-BE49-F238E27FC236}">
                <a16:creationId xmlns:a16="http://schemas.microsoft.com/office/drawing/2014/main" id="{C1569D88-3E8A-448B-95C8-7D0D289A8EA9}"/>
              </a:ext>
            </a:extLst>
          </p:cNvPr>
          <p:cNvSpPr txBox="1"/>
          <p:nvPr/>
        </p:nvSpPr>
        <p:spPr>
          <a:xfrm>
            <a:off x="339181" y="1376625"/>
            <a:ext cx="4081839" cy="4893647"/>
          </a:xfrm>
          <a:prstGeom prst="rect">
            <a:avLst/>
          </a:prstGeom>
          <a:noFill/>
        </p:spPr>
        <p:txBody>
          <a:bodyPr wrap="square">
            <a:spAutoFit/>
          </a:bodyPr>
          <a:lstStyle/>
          <a:p>
            <a:pPr marL="285750" indent="-285750">
              <a:buFont typeface="Arial" panose="020B0604020202020204" pitchFamily="34" charset="0"/>
              <a:buChar char="•"/>
            </a:pPr>
            <a:r>
              <a:rPr lang="en-US" sz="2400" dirty="0"/>
              <a:t>Individuals who have previously overdosed and are receiving any of the three FDA-approved MOUD have at least twice the survival rate while they receive the medication.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This data emphasizes the importance of not only initiating people on MOUD, but retaining them on these life-saving medications. </a:t>
            </a:r>
          </a:p>
        </p:txBody>
      </p:sp>
    </p:spTree>
    <p:extLst>
      <p:ext uri="{BB962C8B-B14F-4D97-AF65-F5344CB8AC3E}">
        <p14:creationId xmlns:p14="http://schemas.microsoft.com/office/powerpoint/2010/main" val="934782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10972800" cy="914400"/>
          </a:xfrm>
        </p:spPr>
        <p:txBody>
          <a:bodyPr>
            <a:normAutofit/>
          </a:bodyPr>
          <a:lstStyle/>
          <a:p>
            <a:pPr algn="ctr"/>
            <a:r>
              <a:rPr lang="en-US" sz="3600" dirty="0">
                <a:solidFill>
                  <a:schemeClr val="bg1"/>
                </a:solidFill>
              </a:rPr>
              <a:t>Piloting MOUD in Correctional Settings</a:t>
            </a:r>
          </a:p>
        </p:txBody>
      </p:sp>
      <p:sp>
        <p:nvSpPr>
          <p:cNvPr id="3" name="Slide Number Placeholder 2">
            <a:extLst>
              <a:ext uri="{FF2B5EF4-FFF2-40B4-BE49-F238E27FC236}">
                <a16:creationId xmlns:a16="http://schemas.microsoft.com/office/drawing/2014/main" id="{B4AC3403-973D-834E-AD0B-D49B27C7764C}"/>
              </a:ext>
            </a:extLst>
          </p:cNvPr>
          <p:cNvSpPr>
            <a:spLocks noGrp="1"/>
          </p:cNvSpPr>
          <p:nvPr>
            <p:ph type="sldNum" sz="quarter" idx="4294967295"/>
          </p:nvPr>
        </p:nvSpPr>
        <p:spPr>
          <a:xfrm>
            <a:off x="9455156" y="6492882"/>
            <a:ext cx="2736849" cy="365125"/>
          </a:xfrm>
          <a:prstGeom prst="rect">
            <a:avLst/>
          </a:prstGeom>
        </p:spPr>
        <p:txBody>
          <a:bodyPr/>
          <a:lstStyle/>
          <a:p>
            <a:fld id="{CA49D0EE-DE7F-324B-A84C-F36708423CDB}" type="slidenum">
              <a:rPr lang="en-US">
                <a:solidFill>
                  <a:srgbClr val="464646">
                    <a:lumMod val="40000"/>
                    <a:lumOff val="60000"/>
                  </a:srgbClr>
                </a:solidFill>
              </a:rPr>
              <a:pPr/>
              <a:t>6</a:t>
            </a:fld>
            <a:endParaRPr lang="en-US" dirty="0">
              <a:solidFill>
                <a:srgbClr val="464646">
                  <a:lumMod val="40000"/>
                  <a:lumOff val="60000"/>
                </a:srgbClr>
              </a:solidFill>
            </a:endParaRPr>
          </a:p>
        </p:txBody>
      </p:sp>
      <p:sp>
        <p:nvSpPr>
          <p:cNvPr id="10" name="Content Placeholder 2"/>
          <p:cNvSpPr>
            <a:spLocks noGrp="1"/>
          </p:cNvSpPr>
          <p:nvPr>
            <p:ph idx="1"/>
          </p:nvPr>
        </p:nvSpPr>
        <p:spPr>
          <a:xfrm>
            <a:off x="304800" y="1415188"/>
            <a:ext cx="11179175" cy="4569052"/>
          </a:xfrm>
          <a:ln w="63500"/>
        </p:spPr>
        <p:txBody>
          <a:bodyPr rtlCol="0">
            <a:noAutofit/>
          </a:bodyPr>
          <a:lstStyle/>
          <a:p>
            <a:pPr marL="346075" indent="-333375"/>
            <a:r>
              <a:rPr lang="en-US" sz="2400" dirty="0"/>
              <a:t>On August 9, 2018, Governor Baker signed into law</a:t>
            </a:r>
            <a:br>
              <a:rPr lang="en-US" sz="2400" dirty="0"/>
            </a:br>
            <a:r>
              <a:rPr lang="en-US" sz="2400" dirty="0"/>
              <a:t>Chapter 208 of the Acts of 2018, </a:t>
            </a:r>
            <a:r>
              <a:rPr lang="en-US" sz="2400" i="1" dirty="0"/>
              <a:t>An Act for Prevention</a:t>
            </a:r>
            <a:br>
              <a:rPr lang="en-US" sz="2400" i="1" dirty="0"/>
            </a:br>
            <a:r>
              <a:rPr lang="en-US" sz="2400" i="1" dirty="0"/>
              <a:t>and Access to Appropriate Care and Treatment of Addiction</a:t>
            </a:r>
            <a:br>
              <a:rPr lang="en-US" sz="2400" i="1" dirty="0"/>
            </a:br>
            <a:r>
              <a:rPr lang="en-US" sz="2400" dirty="0"/>
              <a:t>(often referred to as the CARE Act).  </a:t>
            </a:r>
          </a:p>
          <a:p>
            <a:pPr marL="0" indent="0">
              <a:buNone/>
            </a:pPr>
            <a:endParaRPr lang="en-US" sz="800" dirty="0"/>
          </a:p>
          <a:p>
            <a:r>
              <a:rPr lang="en-US" sz="2400" dirty="0"/>
              <a:t>The legislation named five county houses of correction</a:t>
            </a:r>
            <a:br>
              <a:rPr lang="en-US" sz="2400" dirty="0"/>
            </a:br>
            <a:r>
              <a:rPr lang="en-US" sz="2400" dirty="0"/>
              <a:t>(HOC) and four department of corrections (DOC) facilities</a:t>
            </a:r>
            <a:br>
              <a:rPr lang="en-US" sz="2400" dirty="0"/>
            </a:br>
            <a:r>
              <a:rPr lang="en-US" sz="2400" dirty="0"/>
              <a:t>to participate in a pilot to offer broad access to all three forms of FDA-approved MOUD to individuals housed in these institutions regardless of release date and/or adjudication status. </a:t>
            </a:r>
          </a:p>
          <a:p>
            <a:endParaRPr lang="en-US" sz="800" dirty="0"/>
          </a:p>
          <a:p>
            <a:r>
              <a:rPr lang="en-US" sz="2400" dirty="0"/>
              <a:t>Two additional Sheriffs Departments were later named in the supplemental budget.</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3198" y="1485087"/>
            <a:ext cx="3474710" cy="2223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9106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0CDF8-2021-4FD4-B88A-661404C07D9B}"/>
              </a:ext>
            </a:extLst>
          </p:cNvPr>
          <p:cNvSpPr>
            <a:spLocks noGrp="1"/>
          </p:cNvSpPr>
          <p:nvPr>
            <p:ph type="title"/>
          </p:nvPr>
        </p:nvSpPr>
        <p:spPr/>
        <p:txBody>
          <a:bodyPr>
            <a:noAutofit/>
          </a:bodyPr>
          <a:lstStyle/>
          <a:p>
            <a:pPr algn="ctr"/>
            <a:r>
              <a:rPr lang="en-US" sz="3600" dirty="0">
                <a:solidFill>
                  <a:schemeClr val="bg1"/>
                </a:solidFill>
              </a:rPr>
              <a:t>Piloting MOUD in Correctional Settings</a:t>
            </a:r>
          </a:p>
        </p:txBody>
      </p:sp>
      <p:graphicFrame>
        <p:nvGraphicFramePr>
          <p:cNvPr id="6" name="Diagram 5">
            <a:extLst>
              <a:ext uri="{FF2B5EF4-FFF2-40B4-BE49-F238E27FC236}">
                <a16:creationId xmlns:a16="http://schemas.microsoft.com/office/drawing/2014/main" id="{9C447CB7-BB31-4D48-8431-6FDAC1BFD8E5}"/>
              </a:ext>
            </a:extLst>
          </p:cNvPr>
          <p:cNvGraphicFramePr/>
          <p:nvPr>
            <p:extLst>
              <p:ext uri="{D42A27DB-BD31-4B8C-83A1-F6EECF244321}">
                <p14:modId xmlns:p14="http://schemas.microsoft.com/office/powerpoint/2010/main" val="2553370468"/>
              </p:ext>
            </p:extLst>
          </p:nvPr>
        </p:nvGraphicFramePr>
        <p:xfrm>
          <a:off x="384313" y="1077475"/>
          <a:ext cx="1121486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2448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3D8C5-A667-4E0D-9272-95C6F9F80F1D}"/>
              </a:ext>
            </a:extLst>
          </p:cNvPr>
          <p:cNvSpPr>
            <a:spLocks noGrp="1"/>
          </p:cNvSpPr>
          <p:nvPr>
            <p:ph type="title"/>
          </p:nvPr>
        </p:nvSpPr>
        <p:spPr/>
        <p:txBody>
          <a:bodyPr>
            <a:normAutofit fontScale="90000"/>
          </a:bodyPr>
          <a:lstStyle/>
          <a:p>
            <a:pPr algn="ctr"/>
            <a:r>
              <a:rPr lang="en-US" sz="3600" dirty="0">
                <a:solidFill>
                  <a:schemeClr val="bg1"/>
                </a:solidFill>
              </a:rPr>
              <a:t>Piloting MOUD in Correctional Settings – </a:t>
            </a:r>
            <a:br>
              <a:rPr lang="en-US" sz="3600" dirty="0">
                <a:solidFill>
                  <a:schemeClr val="bg1"/>
                </a:solidFill>
              </a:rPr>
            </a:br>
            <a:r>
              <a:rPr lang="en-US" sz="3600" dirty="0">
                <a:solidFill>
                  <a:schemeClr val="bg1"/>
                </a:solidFill>
              </a:rPr>
              <a:t>Map of Participating Facilities </a:t>
            </a:r>
          </a:p>
        </p:txBody>
      </p:sp>
      <mc:AlternateContent xmlns:mc="http://schemas.openxmlformats.org/markup-compatibility/2006" xmlns:cx4="http://schemas.microsoft.com/office/drawing/2016/5/10/chartex">
        <mc:Choice Requires="cx4">
          <p:graphicFrame>
            <p:nvGraphicFramePr>
              <p:cNvPr id="4" name="Chart 3">
                <a:extLst>
                  <a:ext uri="{FF2B5EF4-FFF2-40B4-BE49-F238E27FC236}">
                    <a16:creationId xmlns:a16="http://schemas.microsoft.com/office/drawing/2014/main" id="{FAD449D4-C517-4C8C-944E-5C8A4AC8607A}"/>
                  </a:ext>
                </a:extLst>
              </p:cNvPr>
              <p:cNvGraphicFramePr/>
              <p:nvPr>
                <p:extLst>
                  <p:ext uri="{D42A27DB-BD31-4B8C-83A1-F6EECF244321}">
                    <p14:modId xmlns:p14="http://schemas.microsoft.com/office/powerpoint/2010/main" val="3037192960"/>
                  </p:ext>
                </p:extLst>
              </p:nvPr>
            </p:nvGraphicFramePr>
            <p:xfrm>
              <a:off x="1634837" y="1110961"/>
              <a:ext cx="9614188" cy="5331402"/>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4" name="Chart 3">
                <a:extLst>
                  <a:ext uri="{FF2B5EF4-FFF2-40B4-BE49-F238E27FC236}">
                    <a16:creationId xmlns:a16="http://schemas.microsoft.com/office/drawing/2014/main" id="{FAD449D4-C517-4C8C-944E-5C8A4AC8607A}"/>
                  </a:ext>
                </a:extLst>
              </p:cNvPr>
              <p:cNvPicPr>
                <a:picLocks noGrp="1" noRot="1" noChangeAspect="1" noMove="1" noResize="1" noEditPoints="1" noAdjustHandles="1" noChangeArrowheads="1" noChangeShapeType="1"/>
              </p:cNvPicPr>
              <p:nvPr/>
            </p:nvPicPr>
            <p:blipFill>
              <a:blip r:embed="rId5"/>
              <a:stretch>
                <a:fillRect/>
              </a:stretch>
            </p:blipFill>
            <p:spPr>
              <a:xfrm>
                <a:off x="1634837" y="1110961"/>
                <a:ext cx="9614188" cy="5331402"/>
              </a:xfrm>
              <a:prstGeom prst="rect">
                <a:avLst/>
              </a:prstGeom>
            </p:spPr>
          </p:pic>
        </mc:Fallback>
      </mc:AlternateContent>
      <mc:AlternateContent xmlns:mc="http://schemas.openxmlformats.org/markup-compatibility/2006" xmlns:cx4="http://schemas.microsoft.com/office/drawing/2016/5/10/chartex">
        <mc:Choice Requires="cx4">
          <p:graphicFrame>
            <p:nvGraphicFramePr>
              <p:cNvPr id="5" name="Chart 4">
                <a:extLst>
                  <a:ext uri="{FF2B5EF4-FFF2-40B4-BE49-F238E27FC236}">
                    <a16:creationId xmlns:a16="http://schemas.microsoft.com/office/drawing/2014/main" id="{FAD449D4-C517-4C8C-944E-5C8A4AC8607A}"/>
                  </a:ext>
                </a:extLst>
              </p:cNvPr>
              <p:cNvGraphicFramePr/>
              <p:nvPr>
                <p:extLst>
                  <p:ext uri="{D42A27DB-BD31-4B8C-83A1-F6EECF244321}">
                    <p14:modId xmlns:p14="http://schemas.microsoft.com/office/powerpoint/2010/main" val="777650326"/>
                  </p:ext>
                </p:extLst>
              </p:nvPr>
            </p:nvGraphicFramePr>
            <p:xfrm>
              <a:off x="143838" y="1500027"/>
              <a:ext cx="11948845" cy="4942336"/>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5" name="Chart 4">
                <a:extLst>
                  <a:ext uri="{FF2B5EF4-FFF2-40B4-BE49-F238E27FC236}">
                    <a16:creationId xmlns:a16="http://schemas.microsoft.com/office/drawing/2014/main" id="{FAD449D4-C517-4C8C-944E-5C8A4AC8607A}"/>
                  </a:ext>
                </a:extLst>
              </p:cNvPr>
              <p:cNvPicPr>
                <a:picLocks noGrp="1" noRot="1" noChangeAspect="1" noMove="1" noResize="1" noEditPoints="1" noAdjustHandles="1" noChangeArrowheads="1" noChangeShapeType="1"/>
              </p:cNvPicPr>
              <p:nvPr/>
            </p:nvPicPr>
            <p:blipFill>
              <a:blip r:embed="rId7"/>
              <a:stretch>
                <a:fillRect/>
              </a:stretch>
            </p:blipFill>
            <p:spPr>
              <a:xfrm>
                <a:off x="143838" y="1500027"/>
                <a:ext cx="11948845" cy="4942336"/>
              </a:xfrm>
              <a:prstGeom prst="rect">
                <a:avLst/>
              </a:prstGeom>
            </p:spPr>
          </p:pic>
        </mc:Fallback>
      </mc:AlternateContent>
    </p:spTree>
    <p:extLst>
      <p:ext uri="{BB962C8B-B14F-4D97-AF65-F5344CB8AC3E}">
        <p14:creationId xmlns:p14="http://schemas.microsoft.com/office/powerpoint/2010/main" val="392413388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0CDF8-2021-4FD4-B88A-661404C07D9B}"/>
              </a:ext>
            </a:extLst>
          </p:cNvPr>
          <p:cNvSpPr>
            <a:spLocks noGrp="1"/>
          </p:cNvSpPr>
          <p:nvPr>
            <p:ph type="title"/>
          </p:nvPr>
        </p:nvSpPr>
        <p:spPr>
          <a:xfrm>
            <a:off x="0" y="56524"/>
            <a:ext cx="12192000" cy="874654"/>
          </a:xfrm>
        </p:spPr>
        <p:txBody>
          <a:bodyPr>
            <a:noAutofit/>
          </a:bodyPr>
          <a:lstStyle/>
          <a:p>
            <a:pPr algn="ctr"/>
            <a:r>
              <a:rPr lang="en-US" sz="3600" dirty="0">
                <a:solidFill>
                  <a:schemeClr val="bg1"/>
                </a:solidFill>
              </a:rPr>
              <a:t>Total HOC Enrollments and Breakdown by Medication Type</a:t>
            </a:r>
          </a:p>
        </p:txBody>
      </p:sp>
      <p:sp>
        <p:nvSpPr>
          <p:cNvPr id="5" name="Content Placeholder 2">
            <a:extLst>
              <a:ext uri="{FF2B5EF4-FFF2-40B4-BE49-F238E27FC236}">
                <a16:creationId xmlns:a16="http://schemas.microsoft.com/office/drawing/2014/main" id="{C235486D-6434-074B-8930-64259E928770}"/>
              </a:ext>
            </a:extLst>
          </p:cNvPr>
          <p:cNvSpPr txBox="1">
            <a:spLocks/>
          </p:cNvSpPr>
          <p:nvPr/>
        </p:nvSpPr>
        <p:spPr>
          <a:xfrm>
            <a:off x="233593" y="1051352"/>
            <a:ext cx="10755116" cy="50664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a:p>
          <a:p>
            <a:pPr marL="0" indent="0">
              <a:buNone/>
            </a:pPr>
            <a:endParaRPr lang="en-US" dirty="0"/>
          </a:p>
          <a:p>
            <a:pPr lvl="1"/>
            <a:endParaRPr lang="en-US" dirty="0"/>
          </a:p>
          <a:p>
            <a:endParaRPr lang="en-US" dirty="0"/>
          </a:p>
        </p:txBody>
      </p:sp>
      <p:sp>
        <p:nvSpPr>
          <p:cNvPr id="6" name="TextBox 5">
            <a:extLst>
              <a:ext uri="{FF2B5EF4-FFF2-40B4-BE49-F238E27FC236}">
                <a16:creationId xmlns:a16="http://schemas.microsoft.com/office/drawing/2014/main" id="{993D8450-1CC3-4552-9EE4-B4DAAE7B0F49}"/>
              </a:ext>
            </a:extLst>
          </p:cNvPr>
          <p:cNvSpPr txBox="1"/>
          <p:nvPr/>
        </p:nvSpPr>
        <p:spPr>
          <a:xfrm>
            <a:off x="741680" y="6128124"/>
            <a:ext cx="6096000" cy="369332"/>
          </a:xfrm>
          <a:prstGeom prst="rect">
            <a:avLst/>
          </a:prstGeom>
          <a:noFill/>
        </p:spPr>
        <p:txBody>
          <a:bodyPr wrap="square">
            <a:spAutoFit/>
          </a:bodyPr>
          <a:lstStyle/>
          <a:p>
            <a:r>
              <a:rPr lang="en-US" sz="1800" u="sng" dirty="0"/>
              <a:t>Source:</a:t>
            </a:r>
            <a:r>
              <a:rPr lang="en-US" sz="1800" dirty="0"/>
              <a:t> Preliminary Data from HOC</a:t>
            </a:r>
            <a:endParaRPr lang="en-US" dirty="0"/>
          </a:p>
        </p:txBody>
      </p:sp>
      <p:sp>
        <p:nvSpPr>
          <p:cNvPr id="3" name="TextBox 2">
            <a:extLst>
              <a:ext uri="{FF2B5EF4-FFF2-40B4-BE49-F238E27FC236}">
                <a16:creationId xmlns:a16="http://schemas.microsoft.com/office/drawing/2014/main" id="{9D45597C-4E0D-4577-8DB3-7511C8EE963E}"/>
              </a:ext>
            </a:extLst>
          </p:cNvPr>
          <p:cNvSpPr txBox="1"/>
          <p:nvPr/>
        </p:nvSpPr>
        <p:spPr>
          <a:xfrm>
            <a:off x="369773" y="1221088"/>
            <a:ext cx="5296931" cy="646331"/>
          </a:xfrm>
          <a:prstGeom prst="rect">
            <a:avLst/>
          </a:prstGeom>
          <a:noFill/>
        </p:spPr>
        <p:txBody>
          <a:bodyPr wrap="square" rtlCol="0">
            <a:spAutoFit/>
          </a:bodyPr>
          <a:lstStyle/>
          <a:p>
            <a:pPr algn="ctr"/>
            <a:r>
              <a:rPr lang="en-US" sz="1800" b="1" dirty="0">
                <a:effectLst/>
                <a:latin typeface="Calibri" panose="020F0502020204030204" pitchFamily="34" charset="0"/>
                <a:ea typeface="Calibri" panose="020F0502020204030204" pitchFamily="34" charset="0"/>
              </a:rPr>
              <a:t>The total number of HOC enrollments from September 1, 2019 to February 29, 2021 was 2,325 </a:t>
            </a:r>
            <a:r>
              <a:rPr lang="en-US" b="1" dirty="0"/>
              <a:t>  </a:t>
            </a:r>
          </a:p>
        </p:txBody>
      </p:sp>
      <p:graphicFrame>
        <p:nvGraphicFramePr>
          <p:cNvPr id="7" name="Chart 6">
            <a:extLst>
              <a:ext uri="{FF2B5EF4-FFF2-40B4-BE49-F238E27FC236}">
                <a16:creationId xmlns:a16="http://schemas.microsoft.com/office/drawing/2014/main" id="{165553C4-5E9D-47B2-9FDC-848912A6B689}"/>
              </a:ext>
            </a:extLst>
          </p:cNvPr>
          <p:cNvGraphicFramePr>
            <a:graphicFrameLocks/>
          </p:cNvGraphicFramePr>
          <p:nvPr>
            <p:extLst>
              <p:ext uri="{D42A27DB-BD31-4B8C-83A1-F6EECF244321}">
                <p14:modId xmlns:p14="http://schemas.microsoft.com/office/powerpoint/2010/main" val="3824458560"/>
              </p:ext>
            </p:extLst>
          </p:nvPr>
        </p:nvGraphicFramePr>
        <p:xfrm>
          <a:off x="369773" y="2264592"/>
          <a:ext cx="5499399" cy="3542056"/>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a:extLst>
              <a:ext uri="{FF2B5EF4-FFF2-40B4-BE49-F238E27FC236}">
                <a16:creationId xmlns:a16="http://schemas.microsoft.com/office/drawing/2014/main" id="{8572C501-3C7C-4D47-B148-3EACA58DE534}"/>
              </a:ext>
            </a:extLst>
          </p:cNvPr>
          <p:cNvPicPr>
            <a:picLocks noChangeAspect="1"/>
          </p:cNvPicPr>
          <p:nvPr/>
        </p:nvPicPr>
        <p:blipFill>
          <a:blip r:embed="rId4"/>
          <a:stretch>
            <a:fillRect/>
          </a:stretch>
        </p:blipFill>
        <p:spPr>
          <a:xfrm>
            <a:off x="6717026" y="2373620"/>
            <a:ext cx="5020933" cy="3017902"/>
          </a:xfrm>
          <a:prstGeom prst="rect">
            <a:avLst/>
          </a:prstGeom>
        </p:spPr>
      </p:pic>
      <p:sp>
        <p:nvSpPr>
          <p:cNvPr id="11" name="TextBox 10">
            <a:extLst>
              <a:ext uri="{FF2B5EF4-FFF2-40B4-BE49-F238E27FC236}">
                <a16:creationId xmlns:a16="http://schemas.microsoft.com/office/drawing/2014/main" id="{312485C2-F6C5-44B0-8BCE-D4695E0882D2}"/>
              </a:ext>
            </a:extLst>
          </p:cNvPr>
          <p:cNvSpPr txBox="1"/>
          <p:nvPr/>
        </p:nvSpPr>
        <p:spPr>
          <a:xfrm>
            <a:off x="6717025" y="5465135"/>
            <a:ext cx="5020933" cy="461665"/>
          </a:xfrm>
          <a:prstGeom prst="rect">
            <a:avLst/>
          </a:prstGeom>
          <a:noFill/>
        </p:spPr>
        <p:txBody>
          <a:bodyPr wrap="square" rtlCol="0">
            <a:spAutoFit/>
          </a:bodyPr>
          <a:lstStyle/>
          <a:p>
            <a:r>
              <a:rPr lang="en-US" sz="1200" dirty="0"/>
              <a:t>*Suffolk did not provide complete data on medication type for this time period due to limitations of their electronic medical record.</a:t>
            </a:r>
            <a:endParaRPr lang="en-US" dirty="0"/>
          </a:p>
        </p:txBody>
      </p:sp>
      <p:sp>
        <p:nvSpPr>
          <p:cNvPr id="14" name="TextBox 13">
            <a:extLst>
              <a:ext uri="{FF2B5EF4-FFF2-40B4-BE49-F238E27FC236}">
                <a16:creationId xmlns:a16="http://schemas.microsoft.com/office/drawing/2014/main" id="{724EC6FD-A4B5-42FA-A1E6-B4DF3E7F0C39}"/>
              </a:ext>
            </a:extLst>
          </p:cNvPr>
          <p:cNvSpPr txBox="1"/>
          <p:nvPr/>
        </p:nvSpPr>
        <p:spPr>
          <a:xfrm>
            <a:off x="6322830" y="1227381"/>
            <a:ext cx="5499398" cy="646331"/>
          </a:xfrm>
          <a:prstGeom prst="rect">
            <a:avLst/>
          </a:prstGeom>
          <a:noFill/>
        </p:spPr>
        <p:txBody>
          <a:bodyPr wrap="square" rtlCol="0">
            <a:spAutoFit/>
          </a:bodyPr>
          <a:lstStyle/>
          <a:p>
            <a:pPr algn="ctr"/>
            <a:r>
              <a:rPr lang="en-US" b="1" dirty="0"/>
              <a:t>The most administered MOUD type administered in HOCs was buprenorphine followed by methadone</a:t>
            </a:r>
          </a:p>
        </p:txBody>
      </p:sp>
    </p:spTree>
    <p:extLst>
      <p:ext uri="{BB962C8B-B14F-4D97-AF65-F5344CB8AC3E}">
        <p14:creationId xmlns:p14="http://schemas.microsoft.com/office/powerpoint/2010/main" val="13820661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14166</TotalTime>
  <Words>1957</Words>
  <Application>Microsoft Office PowerPoint</Application>
  <PresentationFormat>Widescreen</PresentationFormat>
  <Paragraphs>246</Paragraphs>
  <Slides>22</Slides>
  <Notes>20</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34" baseType="lpstr">
      <vt:lpstr>Arial</vt:lpstr>
      <vt:lpstr>Calibri</vt:lpstr>
      <vt:lpstr>Calibri Light</vt:lpstr>
      <vt:lpstr>Courier New</vt:lpstr>
      <vt:lpstr>Symbol</vt:lpstr>
      <vt:lpstr>Tahoma</vt:lpstr>
      <vt:lpstr>Times</vt:lpstr>
      <vt:lpstr>Times New Roman</vt:lpstr>
      <vt:lpstr>Wingdings</vt:lpstr>
      <vt:lpstr>Office Theme</vt:lpstr>
      <vt:lpstr>Custom Design</vt:lpstr>
      <vt:lpstr>think-cell Slide</vt:lpstr>
      <vt:lpstr> Update on MOUD  in Correctional Settings and Other Correctional/Re-Entry Efforts</vt:lpstr>
      <vt:lpstr>Presentation Overview</vt:lpstr>
      <vt:lpstr>PowerPoint Presentation</vt:lpstr>
      <vt:lpstr>PowerPoint Presentation</vt:lpstr>
      <vt:lpstr>PowerPoint Presentation</vt:lpstr>
      <vt:lpstr>Piloting MOUD in Correctional Settings</vt:lpstr>
      <vt:lpstr>Piloting MOUD in Correctional Settings</vt:lpstr>
      <vt:lpstr>Piloting MOUD in Correctional Settings –  Map of Participating Facilities </vt:lpstr>
      <vt:lpstr>Total HOC Enrollments and Breakdown by Medication Type</vt:lpstr>
      <vt:lpstr>Total DOC Enrollments and Breakdown by Medication Type</vt:lpstr>
      <vt:lpstr>PowerPoint Presentation</vt:lpstr>
      <vt:lpstr>Black and Latino Men’s Re-Entry Program</vt:lpstr>
      <vt:lpstr>Looking Forward/Future Opportunities</vt:lpstr>
      <vt:lpstr>PowerPoint Presentation</vt:lpstr>
      <vt:lpstr>BH-JI Goals and Process</vt:lpstr>
      <vt:lpstr>BH-JI Statewide Vendors and Support Areas (beginning Feb. 2022)</vt:lpstr>
      <vt:lpstr>BH-JI Supports</vt:lpstr>
      <vt:lpstr>PowerPoint Presentation</vt:lpstr>
      <vt:lpstr>BH-JI (CSP-JI) Eligibility</vt:lpstr>
      <vt:lpstr>BH-JI Findings: Enrollees’ Behavioral Health Needs</vt:lpstr>
      <vt:lpstr>BH-JI Preliminary Data Trends from Evaluation and MassHealth Claims Analysis</vt:lpstr>
      <vt:lpstr>Response from Participants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Schmitt, Nicole M (DPH)</dc:creator>
  <cp:lastModifiedBy>Cohen, Gabriel R. (EHS)</cp:lastModifiedBy>
  <cp:revision>129</cp:revision>
  <dcterms:created xsi:type="dcterms:W3CDTF">2021-07-12T15:11:40Z</dcterms:created>
  <dcterms:modified xsi:type="dcterms:W3CDTF">2022-01-05T18:54:42Z</dcterms:modified>
</cp:coreProperties>
</file>