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61" r:id="rId2"/>
  </p:sldMasterIdLst>
  <p:notesMasterIdLst>
    <p:notesMasterId r:id="rId14"/>
  </p:notesMasterIdLst>
  <p:sldIdLst>
    <p:sldId id="261" r:id="rId3"/>
    <p:sldId id="906" r:id="rId4"/>
    <p:sldId id="907" r:id="rId5"/>
    <p:sldId id="908" r:id="rId6"/>
    <p:sldId id="913" r:id="rId7"/>
    <p:sldId id="911" r:id="rId8"/>
    <p:sldId id="912" r:id="rId9"/>
    <p:sldId id="909" r:id="rId10"/>
    <p:sldId id="910" r:id="rId11"/>
    <p:sldId id="914" r:id="rId12"/>
    <p:sldId id="9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en, Gabriel R. (EHS)" initials="CGR(" lastIdx="23" clrIdx="0">
    <p:extLst>
      <p:ext uri="{19B8F6BF-5375-455C-9EA6-DF929625EA0E}">
        <p15:presenceInfo xmlns:p15="http://schemas.microsoft.com/office/powerpoint/2012/main" userId="S::Gabriel.R.Cohen@mass.gov::e20ddc8d-0929-4427-8e44-0c6a2a0adacf" providerId="AD"/>
      </p:ext>
    </p:extLst>
  </p:cmAuthor>
  <p:cmAuthor id="2" name="Babakhanlou-Chase, Hermik (DPH)" initials="BCH(" lastIdx="3" clrIdx="1">
    <p:extLst>
      <p:ext uri="{19B8F6BF-5375-455C-9EA6-DF929625EA0E}">
        <p15:presenceInfo xmlns:p15="http://schemas.microsoft.com/office/powerpoint/2012/main" userId="S::hermik.babakhanlou-chase@mass.gov::3f06ebcf-92e2-4aa2-8d2c-7735176fbd70" providerId="AD"/>
      </p:ext>
    </p:extLst>
  </p:cmAuthor>
  <p:cmAuthor id="3" name="Schmitt, Nicole M (DPH)" initials="SNM(" lastIdx="15" clrIdx="2">
    <p:extLst>
      <p:ext uri="{19B8F6BF-5375-455C-9EA6-DF929625EA0E}">
        <p15:presenceInfo xmlns:p15="http://schemas.microsoft.com/office/powerpoint/2012/main" userId="S::Nicole.M.Schmitt@mass.gov::072231d6-91fc-4e23-ae9f-b830863bfb07" providerId="AD"/>
      </p:ext>
    </p:extLst>
  </p:cmAuthor>
  <p:cmAuthor id="4" name="Alves, Justin" initials="AJ" lastIdx="3" clrIdx="3">
    <p:extLst>
      <p:ext uri="{19B8F6BF-5375-455C-9EA6-DF929625EA0E}">
        <p15:presenceInfo xmlns:p15="http://schemas.microsoft.com/office/powerpoint/2012/main" userId="S-1-5-21-1013449540-720069183-311576647-230944" providerId="AD"/>
      </p:ext>
    </p:extLst>
  </p:cmAuthor>
  <p:cmAuthor id="5" name="Labelle, Colleen" initials="LC" lastIdx="12" clrIdx="4">
    <p:extLst>
      <p:ext uri="{19B8F6BF-5375-455C-9EA6-DF929625EA0E}">
        <p15:presenceInfo xmlns:p15="http://schemas.microsoft.com/office/powerpoint/2012/main" userId="S::clabelle@bu.edu::55b268b2-2b4c-4672-90a5-1a24d6047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6357" autoAdjust="0"/>
  </p:normalViewPr>
  <p:slideViewPr>
    <p:cSldViewPr snapToGrid="0">
      <p:cViewPr varScale="1">
        <p:scale>
          <a:sx n="82" d="100"/>
          <a:sy n="82" d="100"/>
        </p:scale>
        <p:origin x="720" y="84"/>
      </p:cViewPr>
      <p:guideLst/>
    </p:cSldViewPr>
  </p:slideViewPr>
  <p:outlineViewPr>
    <p:cViewPr>
      <p:scale>
        <a:sx n="33" d="100"/>
        <a:sy n="33" d="100"/>
      </p:scale>
      <p:origin x="0" y="-4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D4077-B59F-4CC7-BF8D-F2414E424AE8}" type="datetimeFigureOut">
              <a:rPr lang="en-US" smtClean="0"/>
              <a:t>3/8/2022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3F01-A991-4988-8794-108717942A43}" type="slidenum">
              <a:rPr lang="en-US" smtClean="0"/>
              <a:t>‹#›</a:t>
            </a:fld>
            <a:endParaRPr lang="en-US" dirty="0"/>
          </a:p>
        </p:txBody>
      </p:sp>
    </p:spTree>
    <p:extLst>
      <p:ext uri="{BB962C8B-B14F-4D97-AF65-F5344CB8AC3E}">
        <p14:creationId xmlns:p14="http://schemas.microsoft.com/office/powerpoint/2010/main" val="22740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10</a:t>
            </a:fld>
            <a:endParaRPr lang="en-US" dirty="0"/>
          </a:p>
        </p:txBody>
      </p:sp>
    </p:spTree>
    <p:extLst>
      <p:ext uri="{BB962C8B-B14F-4D97-AF65-F5344CB8AC3E}">
        <p14:creationId xmlns:p14="http://schemas.microsoft.com/office/powerpoint/2010/main" val="85242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11</a:t>
            </a:fld>
            <a:endParaRPr lang="en-US" dirty="0"/>
          </a:p>
        </p:txBody>
      </p:sp>
    </p:spTree>
    <p:extLst>
      <p:ext uri="{BB962C8B-B14F-4D97-AF65-F5344CB8AC3E}">
        <p14:creationId xmlns:p14="http://schemas.microsoft.com/office/powerpoint/2010/main" val="396174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2</a:t>
            </a:fld>
            <a:endParaRPr lang="en-US" dirty="0"/>
          </a:p>
        </p:txBody>
      </p:sp>
    </p:spTree>
    <p:extLst>
      <p:ext uri="{BB962C8B-B14F-4D97-AF65-F5344CB8AC3E}">
        <p14:creationId xmlns:p14="http://schemas.microsoft.com/office/powerpoint/2010/main" val="140870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3</a:t>
            </a:fld>
            <a:endParaRPr lang="en-US" dirty="0"/>
          </a:p>
        </p:txBody>
      </p:sp>
    </p:spTree>
    <p:extLst>
      <p:ext uri="{BB962C8B-B14F-4D97-AF65-F5344CB8AC3E}">
        <p14:creationId xmlns:p14="http://schemas.microsoft.com/office/powerpoint/2010/main" val="140602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4</a:t>
            </a:fld>
            <a:endParaRPr lang="en-US" dirty="0"/>
          </a:p>
        </p:txBody>
      </p:sp>
    </p:spTree>
    <p:extLst>
      <p:ext uri="{BB962C8B-B14F-4D97-AF65-F5344CB8AC3E}">
        <p14:creationId xmlns:p14="http://schemas.microsoft.com/office/powerpoint/2010/main" val="112376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5</a:t>
            </a:fld>
            <a:endParaRPr lang="en-US" dirty="0"/>
          </a:p>
        </p:txBody>
      </p:sp>
    </p:spTree>
    <p:extLst>
      <p:ext uri="{BB962C8B-B14F-4D97-AF65-F5344CB8AC3E}">
        <p14:creationId xmlns:p14="http://schemas.microsoft.com/office/powerpoint/2010/main" val="22645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6</a:t>
            </a:fld>
            <a:endParaRPr lang="en-US" dirty="0"/>
          </a:p>
        </p:txBody>
      </p:sp>
    </p:spTree>
    <p:extLst>
      <p:ext uri="{BB962C8B-B14F-4D97-AF65-F5344CB8AC3E}">
        <p14:creationId xmlns:p14="http://schemas.microsoft.com/office/powerpoint/2010/main" val="47926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7</a:t>
            </a:fld>
            <a:endParaRPr lang="en-US" dirty="0"/>
          </a:p>
        </p:txBody>
      </p:sp>
    </p:spTree>
    <p:extLst>
      <p:ext uri="{BB962C8B-B14F-4D97-AF65-F5344CB8AC3E}">
        <p14:creationId xmlns:p14="http://schemas.microsoft.com/office/powerpoint/2010/main" val="228576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8</a:t>
            </a:fld>
            <a:endParaRPr lang="en-US" dirty="0"/>
          </a:p>
        </p:txBody>
      </p:sp>
    </p:spTree>
    <p:extLst>
      <p:ext uri="{BB962C8B-B14F-4D97-AF65-F5344CB8AC3E}">
        <p14:creationId xmlns:p14="http://schemas.microsoft.com/office/powerpoint/2010/main" val="89525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9</a:t>
            </a:fld>
            <a:endParaRPr lang="en-US" dirty="0"/>
          </a:p>
        </p:txBody>
      </p:sp>
    </p:spTree>
    <p:extLst>
      <p:ext uri="{BB962C8B-B14F-4D97-AF65-F5344CB8AC3E}">
        <p14:creationId xmlns:p14="http://schemas.microsoft.com/office/powerpoint/2010/main" val="427936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1CDB-527A-447F-9073-76FB7BC0C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6610E-94C3-4034-B420-09F5E9A15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C1148-2BBA-4A99-8811-05D1BCA2384F}"/>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5" name="Footer Placeholder 4">
            <a:extLst>
              <a:ext uri="{FF2B5EF4-FFF2-40B4-BE49-F238E27FC236}">
                <a16:creationId xmlns:a16="http://schemas.microsoft.com/office/drawing/2014/main" id="{56E4372D-CEE3-4F81-BC17-0138D6E744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3E3057-659D-4DF2-A0C4-D1004208AC48}"/>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415649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221-5978-4606-962B-B98B9B1FBF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56B335-5FDF-49B9-8997-661CE1E63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8BACB-18C4-4CD0-9F53-8DAE3209DEFF}"/>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5" name="Footer Placeholder 4">
            <a:extLst>
              <a:ext uri="{FF2B5EF4-FFF2-40B4-BE49-F238E27FC236}">
                <a16:creationId xmlns:a16="http://schemas.microsoft.com/office/drawing/2014/main" id="{5D7CFAD8-2128-4549-A757-A672BF0A13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99B16F-3A97-4E01-B78F-0A340F241AF6}"/>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50815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C2A3F-271F-4047-B51B-EA835CDC29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BCB493-0B4D-4DF8-9BCD-2D20D7D28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AAE07-A3A6-48DB-8EE9-CC8AFB04C796}"/>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5" name="Footer Placeholder 4">
            <a:extLst>
              <a:ext uri="{FF2B5EF4-FFF2-40B4-BE49-F238E27FC236}">
                <a16:creationId xmlns:a16="http://schemas.microsoft.com/office/drawing/2014/main" id="{50F9DE5D-071F-4DCE-9A4B-C213995AA3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DDC6B8-E33E-4FBB-8A07-F7AFB3D31E42}"/>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327864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70859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21714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44545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72011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651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156225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3152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57847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92A4-1BA0-4FD0-97CE-112645EB6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67267-E740-44ED-A58A-520B6CD18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87F1E-56CB-4CDE-AEB7-45497C7862C7}"/>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5" name="Footer Placeholder 4">
            <a:extLst>
              <a:ext uri="{FF2B5EF4-FFF2-40B4-BE49-F238E27FC236}">
                <a16:creationId xmlns:a16="http://schemas.microsoft.com/office/drawing/2014/main" id="{6C6099DA-E1BC-4AD9-A26E-A6707A73EA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D6EE5C-667F-49D5-996F-6C8FB6CC78BB}"/>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312383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47333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8C9B-DB7A-4BE0-9ED4-D7926C2355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C65CF-554F-4CC3-BB6A-237B8AF7B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BB10F3-95DA-4B55-9A6A-58B13C5C93A3}"/>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5" name="Footer Placeholder 4">
            <a:extLst>
              <a:ext uri="{FF2B5EF4-FFF2-40B4-BE49-F238E27FC236}">
                <a16:creationId xmlns:a16="http://schemas.microsoft.com/office/drawing/2014/main" id="{B88FE3B6-D4C9-441A-B257-B52E4A9C89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A2C31A-BCA7-4513-8A49-F2BF6F4C6994}"/>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185843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27CF-12B8-4D1A-AEA9-ABB118582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427AC-4C57-45CD-BF06-24E266EA23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C18E6-50BD-416E-B5A0-D363E0A15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70A95E-3FBB-4682-885D-2FE4E7A10237}"/>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6" name="Footer Placeholder 5">
            <a:extLst>
              <a:ext uri="{FF2B5EF4-FFF2-40B4-BE49-F238E27FC236}">
                <a16:creationId xmlns:a16="http://schemas.microsoft.com/office/drawing/2014/main" id="{44978B1C-0A00-4723-93EC-7D3AA5C80A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CF6AF8-5A72-470C-B09F-4430BC43C681}"/>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248560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6F6A-89B4-477C-A857-17B2AC4AD6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C95A2-CB79-4811-8CDB-B10DCCC73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E28E3-A4AE-49A3-9A08-6FC039D0C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05F84-7B69-4875-8593-29EBC9990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653EC-5005-430A-9528-5DFA96E25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7F28E-43D0-4AED-973F-3FD83EC00A13}"/>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8" name="Footer Placeholder 7">
            <a:extLst>
              <a:ext uri="{FF2B5EF4-FFF2-40B4-BE49-F238E27FC236}">
                <a16:creationId xmlns:a16="http://schemas.microsoft.com/office/drawing/2014/main" id="{DBAB9F1B-F1D8-4AEA-ABEF-EBB69C0460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4B3611-C2D9-4602-B89A-AF56F3C905FD}"/>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30002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0994-6B21-41C1-9B69-36491D1FA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F1E73-CDF5-4816-BCDB-31882873C59E}"/>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4" name="Footer Placeholder 3">
            <a:extLst>
              <a:ext uri="{FF2B5EF4-FFF2-40B4-BE49-F238E27FC236}">
                <a16:creationId xmlns:a16="http://schemas.microsoft.com/office/drawing/2014/main" id="{5A39A7E7-FC78-4BF6-BC74-59E9B3F5EB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158F61-6892-4260-9B1F-B4B0651493E2}"/>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122585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DC3C1-9433-4D93-B70B-0911D8967D26}"/>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3" name="Footer Placeholder 2">
            <a:extLst>
              <a:ext uri="{FF2B5EF4-FFF2-40B4-BE49-F238E27FC236}">
                <a16:creationId xmlns:a16="http://schemas.microsoft.com/office/drawing/2014/main" id="{44C91DBC-890D-4A98-BDEC-5481099E89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138321-199D-4659-905A-5F831927E912}"/>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142344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6C29-149F-4E39-8163-778BF7431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9AAE1B-792B-493F-B524-9F657B966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AD9CAA-608A-41F7-83DC-C356D0C1D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E2C66-2FAA-4167-88D5-7A12A9F09678}"/>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6" name="Footer Placeholder 5">
            <a:extLst>
              <a:ext uri="{FF2B5EF4-FFF2-40B4-BE49-F238E27FC236}">
                <a16:creationId xmlns:a16="http://schemas.microsoft.com/office/drawing/2014/main" id="{C6E8F278-153D-4879-9EC3-C36C6C3720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836B3-0585-4AF4-B054-3573D01B9537}"/>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8449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2B23-5181-4D2F-9495-C5ADC0256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23C4F4-33F1-437C-9477-6DB1AADBA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19801B-C242-4100-AD7A-AFEAFEE7D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2AB8B-BCE0-4B91-9837-BF8AC7979567}"/>
              </a:ext>
            </a:extLst>
          </p:cNvPr>
          <p:cNvSpPr>
            <a:spLocks noGrp="1"/>
          </p:cNvSpPr>
          <p:nvPr>
            <p:ph type="dt" sz="half" idx="10"/>
          </p:nvPr>
        </p:nvSpPr>
        <p:spPr/>
        <p:txBody>
          <a:bodyPr/>
          <a:lstStyle/>
          <a:p>
            <a:fld id="{E09C83AD-AEA0-4A7B-BD72-6A060013EC76}" type="datetimeFigureOut">
              <a:rPr lang="en-US" smtClean="0"/>
              <a:t>3/8/2022</a:t>
            </a:fld>
            <a:endParaRPr lang="en-US" dirty="0"/>
          </a:p>
        </p:txBody>
      </p:sp>
      <p:sp>
        <p:nvSpPr>
          <p:cNvPr id="6" name="Footer Placeholder 5">
            <a:extLst>
              <a:ext uri="{FF2B5EF4-FFF2-40B4-BE49-F238E27FC236}">
                <a16:creationId xmlns:a16="http://schemas.microsoft.com/office/drawing/2014/main" id="{317F1F51-8B77-4D6D-A4EB-0F1FE388DF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AE5CE-DC60-4BD5-BAB6-1CCA127BFA34}"/>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48680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0875B-175B-4C1F-A685-938D45654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7DE2E2-1DB1-4F2E-8159-910C45EE9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6D6D5-297A-4B4D-AEA7-1BA3369B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C83AD-AEA0-4A7B-BD72-6A060013EC76}" type="datetimeFigureOut">
              <a:rPr lang="en-US" smtClean="0"/>
              <a:t>3/8/2022</a:t>
            </a:fld>
            <a:endParaRPr lang="en-US" dirty="0"/>
          </a:p>
        </p:txBody>
      </p:sp>
      <p:sp>
        <p:nvSpPr>
          <p:cNvPr id="5" name="Footer Placeholder 4">
            <a:extLst>
              <a:ext uri="{FF2B5EF4-FFF2-40B4-BE49-F238E27FC236}">
                <a16:creationId xmlns:a16="http://schemas.microsoft.com/office/drawing/2014/main" id="{8A8BE99B-C69C-49CE-8E5D-B4EBBEB4E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FED57C-0843-4140-99A5-BF91C414CF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255C6-3029-4DCC-8825-89EB3EF74128}" type="slidenum">
              <a:rPr lang="en-US" smtClean="0"/>
              <a:t>‹#›</a:t>
            </a:fld>
            <a:endParaRPr lang="en-US" dirty="0"/>
          </a:p>
        </p:txBody>
      </p:sp>
    </p:spTree>
    <p:extLst>
      <p:ext uri="{BB962C8B-B14F-4D97-AF65-F5344CB8AC3E}">
        <p14:creationId xmlns:p14="http://schemas.microsoft.com/office/powerpoint/2010/main" val="3967035899"/>
      </p:ext>
    </p:extLst>
  </p:cSld>
  <p:clrMap bg1="lt1" tx1="dk1" bg2="lt2" tx2="dk2" accent1="accent1" accent2="accent2" accent3="accent3" accent4="accent4" accent5="accent5" accent6="accent6" hlink="hlink" folHlink="folHlink"/>
  <p:sldLayoutIdLst>
    <p:sldLayoutId id="214748367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1273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60" y="2434045"/>
            <a:ext cx="9479280" cy="1470025"/>
          </a:xfrm>
        </p:spPr>
        <p:txBody>
          <a:bodyPr>
            <a:noAutofit/>
          </a:bodyPr>
          <a:lstStyle/>
          <a:p>
            <a:br>
              <a:rPr lang="en-US" sz="4400" b="1" dirty="0">
                <a:solidFill>
                  <a:schemeClr val="bg1"/>
                </a:solidFill>
              </a:rPr>
            </a:br>
            <a:r>
              <a:rPr lang="en-US" b="1" dirty="0">
                <a:solidFill>
                  <a:schemeClr val="bg1"/>
                </a:solidFill>
              </a:rPr>
              <a:t>Harm Reduction Strategies </a:t>
            </a:r>
            <a:br>
              <a:rPr lang="en-US" b="1" dirty="0">
                <a:solidFill>
                  <a:schemeClr val="bg1"/>
                </a:solidFill>
              </a:rPr>
            </a:br>
            <a:r>
              <a:rPr lang="en-US" b="1" dirty="0">
                <a:solidFill>
                  <a:schemeClr val="bg1"/>
                </a:solidFill>
              </a:rPr>
              <a:t>for Stimulant Use</a:t>
            </a:r>
            <a:endParaRPr lang="en-US" sz="3200" b="1" dirty="0">
              <a:solidFill>
                <a:schemeClr val="bg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2197202" y="4554310"/>
            <a:ext cx="8864396" cy="14683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endParaRPr lang="en-US" altLang="en-US" sz="2800" dirty="0">
              <a:solidFill>
                <a:schemeClr val="bg1"/>
              </a:solidFill>
              <a:latin typeface="+mn-lt"/>
              <a:cs typeface="Arial" panose="020B0604020202020204" pitchFamily="34" charset="0"/>
            </a:endParaRPr>
          </a:p>
          <a:p>
            <a:r>
              <a:rPr lang="en-US" altLang="en-US" sz="2800">
                <a:solidFill>
                  <a:schemeClr val="bg1"/>
                </a:solidFill>
                <a:latin typeface="+mn-lt"/>
                <a:cs typeface="Arial" panose="020B0604020202020204" pitchFamily="34" charset="0"/>
              </a:rPr>
              <a:t>2/24/22</a:t>
            </a:r>
            <a:endParaRPr lang="en-US" altLang="en-US" sz="2800" dirty="0">
              <a:solidFill>
                <a:schemeClr val="bg1"/>
              </a:solidFill>
              <a:latin typeface="+mn-lt"/>
              <a:cs typeface="Arial" panose="020B0604020202020204" pitchFamily="34" charset="0"/>
            </a:endParaRPr>
          </a:p>
          <a:p>
            <a:pPr algn="l"/>
            <a:endParaRPr lang="en-US"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0FB3-B6DC-4857-A15E-F9EEE7389F24}"/>
              </a:ext>
            </a:extLst>
          </p:cNvPr>
          <p:cNvSpPr>
            <a:spLocks noGrp="1"/>
          </p:cNvSpPr>
          <p:nvPr>
            <p:ph type="title"/>
          </p:nvPr>
        </p:nvSpPr>
        <p:spPr/>
        <p:txBody>
          <a:bodyPr/>
          <a:lstStyle/>
          <a:p>
            <a:r>
              <a:rPr lang="en-US" dirty="0">
                <a:solidFill>
                  <a:schemeClr val="bg1"/>
                </a:solidFill>
              </a:rPr>
              <a:t>Summary of Key Points</a:t>
            </a:r>
          </a:p>
        </p:txBody>
      </p:sp>
      <p:sp>
        <p:nvSpPr>
          <p:cNvPr id="3" name="Content Placeholder 2">
            <a:extLst>
              <a:ext uri="{FF2B5EF4-FFF2-40B4-BE49-F238E27FC236}">
                <a16:creationId xmlns:a16="http://schemas.microsoft.com/office/drawing/2014/main" id="{AACB01AE-F3D1-4677-BBA4-D13AA1B7AD31}"/>
              </a:ext>
            </a:extLst>
          </p:cNvPr>
          <p:cNvSpPr>
            <a:spLocks noGrp="1"/>
          </p:cNvSpPr>
          <p:nvPr>
            <p:ph idx="1"/>
          </p:nvPr>
        </p:nvSpPr>
        <p:spPr/>
        <p:txBody>
          <a:bodyPr>
            <a:normAutofit fontScale="92500" lnSpcReduction="10000"/>
          </a:bodyPr>
          <a:lstStyle/>
          <a:p>
            <a:r>
              <a:rPr lang="en-US" dirty="0"/>
              <a:t>Harm reduction is critical in addressing stimulant use due to contaminated drug supply, poly substance use and increasing rates of opioid overdoses with stimulants present.</a:t>
            </a:r>
          </a:p>
          <a:p>
            <a:pPr marL="0" indent="0">
              <a:buNone/>
            </a:pPr>
            <a:endParaRPr lang="en-US" dirty="0"/>
          </a:p>
          <a:p>
            <a:r>
              <a:rPr lang="en-US" dirty="0"/>
              <a:t>Key harm reduction strategies include:</a:t>
            </a:r>
          </a:p>
          <a:p>
            <a:pPr lvl="1"/>
            <a:r>
              <a:rPr lang="en-US" dirty="0"/>
              <a:t>More outreach and education</a:t>
            </a:r>
          </a:p>
          <a:p>
            <a:pPr lvl="1"/>
            <a:r>
              <a:rPr lang="en-US" dirty="0"/>
              <a:t>Drug checking including fentanyl test strips</a:t>
            </a:r>
          </a:p>
          <a:p>
            <a:pPr lvl="1"/>
            <a:r>
              <a:rPr lang="en-US" dirty="0"/>
              <a:t>Increased access to naloxone and other harm reduction services/supplies</a:t>
            </a:r>
          </a:p>
          <a:p>
            <a:pPr lvl="1"/>
            <a:r>
              <a:rPr lang="en-US" dirty="0"/>
              <a:t>Safe spaces including harm reduction housing, etc.</a:t>
            </a:r>
          </a:p>
          <a:p>
            <a:pPr lvl="1"/>
            <a:r>
              <a:rPr lang="en-US" dirty="0"/>
              <a:t>Access to other basic needs including showers, water, etc.</a:t>
            </a:r>
          </a:p>
        </p:txBody>
      </p:sp>
    </p:spTree>
    <p:extLst>
      <p:ext uri="{BB962C8B-B14F-4D97-AF65-F5344CB8AC3E}">
        <p14:creationId xmlns:p14="http://schemas.microsoft.com/office/powerpoint/2010/main" val="143565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0E51-2DE7-4CC4-9B04-678EC1EC9135}"/>
              </a:ext>
            </a:extLst>
          </p:cNvPr>
          <p:cNvSpPr>
            <a:spLocks noGrp="1"/>
          </p:cNvSpPr>
          <p:nvPr>
            <p:ph type="ctrTitle"/>
          </p:nvPr>
        </p:nvSpPr>
        <p:spPr>
          <a:xfrm>
            <a:off x="1849772" y="3069539"/>
            <a:ext cx="8492455" cy="1470025"/>
          </a:xfrm>
        </p:spPr>
        <p:txBody>
          <a:bodyPr/>
          <a:lstStyle/>
          <a:p>
            <a:r>
              <a:rPr lang="en-US" dirty="0">
                <a:solidFill>
                  <a:schemeClr val="bg1"/>
                </a:solidFill>
              </a:rPr>
              <a:t>Discussion/Q&amp;A</a:t>
            </a:r>
          </a:p>
        </p:txBody>
      </p:sp>
    </p:spTree>
    <p:extLst>
      <p:ext uri="{BB962C8B-B14F-4D97-AF65-F5344CB8AC3E}">
        <p14:creationId xmlns:p14="http://schemas.microsoft.com/office/powerpoint/2010/main" val="424869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394D-2FD2-4016-BCF6-8244B809D2B7}"/>
              </a:ext>
            </a:extLst>
          </p:cNvPr>
          <p:cNvSpPr>
            <a:spLocks noGrp="1"/>
          </p:cNvSpPr>
          <p:nvPr>
            <p:ph type="title"/>
          </p:nvPr>
        </p:nvSpPr>
        <p:spPr/>
        <p:txBody>
          <a:bodyPr/>
          <a:lstStyle/>
          <a:p>
            <a:r>
              <a:rPr lang="en-US" dirty="0">
                <a:solidFill>
                  <a:schemeClr val="bg1"/>
                </a:solidFill>
              </a:rPr>
              <a:t>Harm Reduction for Stimulant Use</a:t>
            </a:r>
          </a:p>
        </p:txBody>
      </p:sp>
      <p:sp>
        <p:nvSpPr>
          <p:cNvPr id="3" name="Content Placeholder 2">
            <a:extLst>
              <a:ext uri="{FF2B5EF4-FFF2-40B4-BE49-F238E27FC236}">
                <a16:creationId xmlns:a16="http://schemas.microsoft.com/office/drawing/2014/main" id="{3BD8291B-3557-4090-B79F-E4A77EE72783}"/>
              </a:ext>
            </a:extLst>
          </p:cNvPr>
          <p:cNvSpPr>
            <a:spLocks noGrp="1"/>
          </p:cNvSpPr>
          <p:nvPr>
            <p:ph idx="1"/>
          </p:nvPr>
        </p:nvSpPr>
        <p:spPr>
          <a:xfrm>
            <a:off x="297180" y="1188720"/>
            <a:ext cx="11418570" cy="5246370"/>
          </a:xfrm>
        </p:spPr>
        <p:txBody>
          <a:bodyPr>
            <a:normAutofit fontScale="70000" lnSpcReduction="20000"/>
          </a:bodyPr>
          <a:lstStyle/>
          <a:p>
            <a:pPr marL="0" indent="0">
              <a:buNone/>
            </a:pPr>
            <a:r>
              <a:rPr lang="en-US" dirty="0"/>
              <a:t>With an increasingly contaminated drug supply and ongoing trends of poly substance use, harm reduction strategies remain a critical pillar in the state’s response to keep people who use stimulants alive and reduce the potential harms associated with their use.</a:t>
            </a:r>
          </a:p>
          <a:p>
            <a:endParaRPr lang="en-US" dirty="0"/>
          </a:p>
          <a:p>
            <a:pPr marL="0" indent="0">
              <a:buNone/>
            </a:pPr>
            <a:r>
              <a:rPr lang="en-US" b="1" u="sng" dirty="0"/>
              <a:t>Harm Reduction Strategies</a:t>
            </a:r>
          </a:p>
          <a:p>
            <a:pPr>
              <a:buFont typeface="Wingdings" panose="05000000000000000000" pitchFamily="2" charset="2"/>
              <a:buChar char="ü"/>
            </a:pPr>
            <a:r>
              <a:rPr lang="en-US" dirty="0"/>
              <a:t>Outreach and education on increased risk for overdose due to contamination</a:t>
            </a:r>
          </a:p>
          <a:p>
            <a:pPr>
              <a:buFont typeface="Wingdings" panose="05000000000000000000" pitchFamily="2" charset="2"/>
              <a:buChar char="ü"/>
            </a:pPr>
            <a:r>
              <a:rPr lang="en-US" dirty="0"/>
              <a:t>Drug checking including increased access to fentanyl test strips</a:t>
            </a:r>
          </a:p>
          <a:p>
            <a:pPr>
              <a:buFont typeface="Wingdings" panose="05000000000000000000" pitchFamily="2" charset="2"/>
              <a:buChar char="ü"/>
            </a:pPr>
            <a:r>
              <a:rPr lang="en-US" dirty="0"/>
              <a:t>Increased access to naloxone and overdose prevention education for stimulant users</a:t>
            </a:r>
          </a:p>
          <a:p>
            <a:pPr>
              <a:buFont typeface="Wingdings" panose="05000000000000000000" pitchFamily="2" charset="2"/>
              <a:buChar char="ü"/>
            </a:pPr>
            <a:r>
              <a:rPr lang="en-US" dirty="0"/>
              <a:t>Increased access to other harm reduction services and supplies for people who use drugs through non-injectable means</a:t>
            </a:r>
          </a:p>
          <a:p>
            <a:pPr>
              <a:buFont typeface="Wingdings" panose="05000000000000000000" pitchFamily="2" charset="2"/>
              <a:buChar char="ü"/>
            </a:pPr>
            <a:r>
              <a:rPr lang="en-US" dirty="0"/>
              <a:t>Safe spaces including harm reduction housing, quiet rooms, chill out spaces, etc. </a:t>
            </a:r>
          </a:p>
          <a:p>
            <a:pPr>
              <a:buFont typeface="Wingdings" panose="05000000000000000000" pitchFamily="2" charset="2"/>
              <a:buChar char="ü"/>
            </a:pPr>
            <a:r>
              <a:rPr lang="en-US" dirty="0"/>
              <a:t>Support for other basic needs including access to showers, water for hydration, tooth paste and toothbrush </a:t>
            </a:r>
          </a:p>
          <a:p>
            <a:pPr>
              <a:buFont typeface="Wingdings" panose="05000000000000000000" pitchFamily="2" charset="2"/>
              <a:buChar char="ü"/>
            </a:pPr>
            <a:r>
              <a:rPr lang="en-US" dirty="0"/>
              <a:t>Education on safe/safer sex practices and resources including condoms, pre and post exposure prophylaxis (</a:t>
            </a:r>
            <a:r>
              <a:rPr lang="en-US" dirty="0" err="1"/>
              <a:t>PrEP</a:t>
            </a:r>
            <a:r>
              <a:rPr lang="en-US" dirty="0"/>
              <a:t> and PEP)</a:t>
            </a:r>
          </a:p>
          <a:p>
            <a:pPr>
              <a:buFont typeface="Wingdings" panose="05000000000000000000" pitchFamily="2" charset="2"/>
              <a:buChar char="ü"/>
            </a:pPr>
            <a:r>
              <a:rPr lang="en-US" dirty="0"/>
              <a:t>Testing for HIV and HCV </a:t>
            </a:r>
          </a:p>
        </p:txBody>
      </p:sp>
    </p:spTree>
    <p:extLst>
      <p:ext uri="{BB962C8B-B14F-4D97-AF65-F5344CB8AC3E}">
        <p14:creationId xmlns:p14="http://schemas.microsoft.com/office/powerpoint/2010/main" val="79357622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CD81-C316-4F53-AB26-8AD8F006A171}"/>
              </a:ext>
            </a:extLst>
          </p:cNvPr>
          <p:cNvSpPr>
            <a:spLocks noGrp="1"/>
          </p:cNvSpPr>
          <p:nvPr>
            <p:ph type="title"/>
          </p:nvPr>
        </p:nvSpPr>
        <p:spPr/>
        <p:txBody>
          <a:bodyPr/>
          <a:lstStyle/>
          <a:p>
            <a:r>
              <a:rPr lang="en-US" dirty="0">
                <a:solidFill>
                  <a:schemeClr val="bg1"/>
                </a:solidFill>
              </a:rPr>
              <a:t>What are MA and Other States Doing?</a:t>
            </a:r>
          </a:p>
        </p:txBody>
      </p:sp>
      <p:sp>
        <p:nvSpPr>
          <p:cNvPr id="3" name="TextBox 2">
            <a:extLst>
              <a:ext uri="{FF2B5EF4-FFF2-40B4-BE49-F238E27FC236}">
                <a16:creationId xmlns:a16="http://schemas.microsoft.com/office/drawing/2014/main" id="{E775B83C-E124-457F-8B02-286CCC6B3C30}"/>
              </a:ext>
            </a:extLst>
          </p:cNvPr>
          <p:cNvSpPr txBox="1"/>
          <p:nvPr/>
        </p:nvSpPr>
        <p:spPr>
          <a:xfrm>
            <a:off x="1525240" y="1582340"/>
            <a:ext cx="8489092" cy="3693319"/>
          </a:xfrm>
          <a:prstGeom prst="rect">
            <a:avLst/>
          </a:prstGeom>
          <a:noFill/>
        </p:spPr>
        <p:txBody>
          <a:bodyPr wrap="square" rtlCol="0">
            <a:spAutoFit/>
          </a:bodyPr>
          <a:lstStyle/>
          <a:p>
            <a:r>
              <a:rPr lang="en-US" dirty="0"/>
              <a:t>While the opioid crisis has been a focus here in MA for some time now, other states have been wrestling with stimulant use for some time now allowing us to learn from their experience the same way they have learned from our innovative approaches to opioids. </a:t>
            </a:r>
          </a:p>
          <a:p>
            <a:endParaRPr lang="en-US" dirty="0"/>
          </a:p>
          <a:p>
            <a:r>
              <a:rPr lang="en-US" dirty="0"/>
              <a:t>The following slides outline a number of approaches the other states are pursuing to address stimulant use:</a:t>
            </a:r>
          </a:p>
          <a:p>
            <a:endParaRPr lang="en-US" dirty="0"/>
          </a:p>
          <a:p>
            <a:pPr marL="285750" indent="-285750">
              <a:buFont typeface="Arial" panose="020B0604020202020204" pitchFamily="34" charset="0"/>
              <a:buChar char="•"/>
            </a:pPr>
            <a:r>
              <a:rPr lang="en-US" dirty="0"/>
              <a:t>Outreach and Education</a:t>
            </a:r>
          </a:p>
          <a:p>
            <a:pPr marL="285750" indent="-285750">
              <a:buFont typeface="Arial" panose="020B0604020202020204" pitchFamily="34" charset="0"/>
              <a:buChar char="•"/>
            </a:pPr>
            <a:r>
              <a:rPr lang="en-US" dirty="0"/>
              <a:t>Culturally-specific Work with Tribes</a:t>
            </a:r>
          </a:p>
          <a:p>
            <a:pPr marL="285750" indent="-285750">
              <a:buFont typeface="Arial" panose="020B0604020202020204" pitchFamily="34" charset="0"/>
              <a:buChar char="•"/>
            </a:pPr>
            <a:r>
              <a:rPr lang="en-US" dirty="0"/>
              <a:t>Drug Checking</a:t>
            </a:r>
          </a:p>
          <a:p>
            <a:pPr marL="285750" indent="-285750">
              <a:buFont typeface="Arial" panose="020B0604020202020204" pitchFamily="34" charset="0"/>
              <a:buChar char="•"/>
            </a:pPr>
            <a:r>
              <a:rPr lang="en-US" dirty="0"/>
              <a:t>Increased Access to Naloxone</a:t>
            </a:r>
          </a:p>
          <a:p>
            <a:pPr marL="285750" indent="-285750">
              <a:buFont typeface="Arial" panose="020B0604020202020204" pitchFamily="34" charset="0"/>
              <a:buChar char="•"/>
            </a:pPr>
            <a:r>
              <a:rPr lang="en-US" dirty="0"/>
              <a:t>Safe Spaces</a:t>
            </a:r>
          </a:p>
          <a:p>
            <a:pPr marL="285750" indent="-285750">
              <a:buFont typeface="Arial" panose="020B0604020202020204" pitchFamily="34" charset="0"/>
              <a:buChar char="•"/>
            </a:pPr>
            <a:r>
              <a:rPr lang="en-US" dirty="0"/>
              <a:t>Decriminalization</a:t>
            </a:r>
          </a:p>
        </p:txBody>
      </p:sp>
    </p:spTree>
    <p:extLst>
      <p:ext uri="{BB962C8B-B14F-4D97-AF65-F5344CB8AC3E}">
        <p14:creationId xmlns:p14="http://schemas.microsoft.com/office/powerpoint/2010/main" val="190471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3C11-7BB3-44AA-AF9A-3FFF7E2B441D}"/>
              </a:ext>
            </a:extLst>
          </p:cNvPr>
          <p:cNvSpPr>
            <a:spLocks noGrp="1"/>
          </p:cNvSpPr>
          <p:nvPr>
            <p:ph type="title"/>
          </p:nvPr>
        </p:nvSpPr>
        <p:spPr/>
        <p:txBody>
          <a:bodyPr/>
          <a:lstStyle/>
          <a:p>
            <a:r>
              <a:rPr lang="en-US" dirty="0">
                <a:solidFill>
                  <a:schemeClr val="bg1"/>
                </a:solidFill>
              </a:rPr>
              <a:t>Outreach and Education: Multiple States</a:t>
            </a:r>
          </a:p>
        </p:txBody>
      </p:sp>
      <p:sp>
        <p:nvSpPr>
          <p:cNvPr id="6" name="TextBox 5">
            <a:extLst>
              <a:ext uri="{FF2B5EF4-FFF2-40B4-BE49-F238E27FC236}">
                <a16:creationId xmlns:a16="http://schemas.microsoft.com/office/drawing/2014/main" id="{3A6A9FF2-0968-4191-8740-463DDCA5E0A5}"/>
              </a:ext>
            </a:extLst>
          </p:cNvPr>
          <p:cNvSpPr txBox="1"/>
          <p:nvPr/>
        </p:nvSpPr>
        <p:spPr>
          <a:xfrm>
            <a:off x="508609" y="5751156"/>
            <a:ext cx="3253839" cy="646331"/>
          </a:xfrm>
          <a:prstGeom prst="rect">
            <a:avLst/>
          </a:prstGeom>
          <a:noFill/>
        </p:spPr>
        <p:txBody>
          <a:bodyPr wrap="square" rtlCol="0">
            <a:spAutoFit/>
          </a:bodyPr>
          <a:lstStyle/>
          <a:p>
            <a:pPr algn="ctr"/>
            <a:r>
              <a:rPr lang="en-US" b="1" dirty="0"/>
              <a:t>New York Cocaine and Fentanyl Awareness Campaign</a:t>
            </a:r>
          </a:p>
        </p:txBody>
      </p:sp>
      <p:sp>
        <p:nvSpPr>
          <p:cNvPr id="8" name="TextBox 7">
            <a:extLst>
              <a:ext uri="{FF2B5EF4-FFF2-40B4-BE49-F238E27FC236}">
                <a16:creationId xmlns:a16="http://schemas.microsoft.com/office/drawing/2014/main" id="{F9C70559-F232-49FF-A310-DE5F856AE65D}"/>
              </a:ext>
            </a:extLst>
          </p:cNvPr>
          <p:cNvSpPr txBox="1"/>
          <p:nvPr/>
        </p:nvSpPr>
        <p:spPr>
          <a:xfrm>
            <a:off x="8280069" y="5751156"/>
            <a:ext cx="3253839" cy="646331"/>
          </a:xfrm>
          <a:prstGeom prst="rect">
            <a:avLst/>
          </a:prstGeom>
          <a:noFill/>
        </p:spPr>
        <p:txBody>
          <a:bodyPr wrap="square" rtlCol="0">
            <a:spAutoFit/>
          </a:bodyPr>
          <a:lstStyle/>
          <a:p>
            <a:pPr algn="ctr"/>
            <a:r>
              <a:rPr lang="en-US" b="1" dirty="0"/>
              <a:t>Ohio Cocaine and Fentanyl Awareness Campaign</a:t>
            </a:r>
          </a:p>
        </p:txBody>
      </p:sp>
      <p:pic>
        <p:nvPicPr>
          <p:cNvPr id="4100" name="Picture 4" descr="DOJ hopes Cleveland-based campaign will deter people from using cocaine">
            <a:extLst>
              <a:ext uri="{FF2B5EF4-FFF2-40B4-BE49-F238E27FC236}">
                <a16:creationId xmlns:a16="http://schemas.microsoft.com/office/drawing/2014/main" id="{BF9993E2-5CB0-4CE4-A89F-F50195081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069" y="3060107"/>
            <a:ext cx="3184902" cy="2388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whiteboard&#10;&#10;Description automatically generated">
            <a:extLst>
              <a:ext uri="{FF2B5EF4-FFF2-40B4-BE49-F238E27FC236}">
                <a16:creationId xmlns:a16="http://schemas.microsoft.com/office/drawing/2014/main" id="{20BA4AD4-9118-4D64-9A28-A14B4DA08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625" y="3047834"/>
            <a:ext cx="2564822" cy="2564822"/>
          </a:xfrm>
          <a:prstGeom prst="rect">
            <a:avLst/>
          </a:prstGeom>
        </p:spPr>
      </p:pic>
      <p:sp>
        <p:nvSpPr>
          <p:cNvPr id="9" name="TextBox 8">
            <a:extLst>
              <a:ext uri="{FF2B5EF4-FFF2-40B4-BE49-F238E27FC236}">
                <a16:creationId xmlns:a16="http://schemas.microsoft.com/office/drawing/2014/main" id="{B0C33DC5-1873-4803-B5FF-F59078FF89A5}"/>
              </a:ext>
            </a:extLst>
          </p:cNvPr>
          <p:cNvSpPr txBox="1"/>
          <p:nvPr/>
        </p:nvSpPr>
        <p:spPr>
          <a:xfrm>
            <a:off x="3978585" y="5612656"/>
            <a:ext cx="4037259" cy="923330"/>
          </a:xfrm>
          <a:prstGeom prst="rect">
            <a:avLst/>
          </a:prstGeom>
          <a:noFill/>
        </p:spPr>
        <p:txBody>
          <a:bodyPr wrap="square" rtlCol="0">
            <a:spAutoFit/>
          </a:bodyPr>
          <a:lstStyle/>
          <a:p>
            <a:pPr algn="ctr"/>
            <a:r>
              <a:rPr lang="en-US" b="1" dirty="0"/>
              <a:t>Washington, DC</a:t>
            </a:r>
          </a:p>
          <a:p>
            <a:pPr algn="ctr"/>
            <a:r>
              <a:rPr lang="en-US" b="1" dirty="0"/>
              <a:t>Cocaine and Fentanyl </a:t>
            </a:r>
          </a:p>
          <a:p>
            <a:pPr algn="ctr"/>
            <a:r>
              <a:rPr lang="en-US" b="1" dirty="0"/>
              <a:t>Awareness Campaign</a:t>
            </a:r>
          </a:p>
        </p:txBody>
      </p:sp>
      <p:pic>
        <p:nvPicPr>
          <p:cNvPr id="11" name="Content Placeholder 10">
            <a:extLst>
              <a:ext uri="{FF2B5EF4-FFF2-40B4-BE49-F238E27FC236}">
                <a16:creationId xmlns:a16="http://schemas.microsoft.com/office/drawing/2014/main" id="{E3A72D00-044A-4156-BFB2-0D94C0573FBF}"/>
              </a:ext>
            </a:extLst>
          </p:cNvPr>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623205" y="3060107"/>
            <a:ext cx="3394472" cy="2262982"/>
          </a:xfrm>
          <a:prstGeom prst="rect">
            <a:avLst/>
          </a:prstGeom>
        </p:spPr>
      </p:pic>
      <p:sp>
        <p:nvSpPr>
          <p:cNvPr id="3" name="TextBox 2">
            <a:extLst>
              <a:ext uri="{FF2B5EF4-FFF2-40B4-BE49-F238E27FC236}">
                <a16:creationId xmlns:a16="http://schemas.microsoft.com/office/drawing/2014/main" id="{FF6B67AB-CF7F-4F19-9209-78F3B468B116}"/>
              </a:ext>
            </a:extLst>
          </p:cNvPr>
          <p:cNvSpPr txBox="1"/>
          <p:nvPr/>
        </p:nvSpPr>
        <p:spPr>
          <a:xfrm>
            <a:off x="468967" y="1220240"/>
            <a:ext cx="1024895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 number of states have </a:t>
            </a:r>
            <a:r>
              <a:rPr lang="en-US" baseline="0" dirty="0"/>
              <a:t>rolled out targeted outreach and education campaigns to increase awareness about the contamination of cocaine and fentanyl in the drug supply.</a:t>
            </a:r>
          </a:p>
          <a:p>
            <a:pPr marL="285750" indent="-285750">
              <a:buFont typeface="Arial" panose="020B0604020202020204" pitchFamily="34" charset="0"/>
              <a:buChar char="•"/>
            </a:pPr>
            <a:r>
              <a:rPr lang="en-US" baseline="0" dirty="0"/>
              <a:t>By developing targeted public health messaging and rolling it out strategically in settings and communities where individuals may be using stimulants, they were able to reach more diverse audiences and increase community awareness about the potential risks associated with using stimulants that may be contaminated with fentanyl as well as reinforce the importance of carrying naloxone.   </a:t>
            </a:r>
            <a:endParaRPr lang="en-US" dirty="0"/>
          </a:p>
          <a:p>
            <a:endParaRPr lang="en-US" dirty="0"/>
          </a:p>
        </p:txBody>
      </p:sp>
    </p:spTree>
    <p:extLst>
      <p:ext uri="{BB962C8B-B14F-4D97-AF65-F5344CB8AC3E}">
        <p14:creationId xmlns:p14="http://schemas.microsoft.com/office/powerpoint/2010/main" val="1328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00A6-8F24-44E0-97D0-2227470F0554}"/>
              </a:ext>
            </a:extLst>
          </p:cNvPr>
          <p:cNvSpPr>
            <a:spLocks noGrp="1"/>
          </p:cNvSpPr>
          <p:nvPr>
            <p:ph type="title"/>
          </p:nvPr>
        </p:nvSpPr>
        <p:spPr/>
        <p:txBody>
          <a:bodyPr/>
          <a:lstStyle/>
          <a:p>
            <a:r>
              <a:rPr lang="en-US" dirty="0">
                <a:solidFill>
                  <a:schemeClr val="bg1"/>
                </a:solidFill>
              </a:rPr>
              <a:t>Culturally Specific Work with Tribes: MA</a:t>
            </a:r>
          </a:p>
        </p:txBody>
      </p:sp>
      <p:pic>
        <p:nvPicPr>
          <p:cNvPr id="5" name="Picture 4">
            <a:extLst>
              <a:ext uri="{FF2B5EF4-FFF2-40B4-BE49-F238E27FC236}">
                <a16:creationId xmlns:a16="http://schemas.microsoft.com/office/drawing/2014/main" id="{C84AADFB-A93B-436A-8278-7DF298BC0E92}"/>
              </a:ext>
            </a:extLst>
          </p:cNvPr>
          <p:cNvPicPr>
            <a:picLocks noChangeAspect="1"/>
          </p:cNvPicPr>
          <p:nvPr/>
        </p:nvPicPr>
        <p:blipFill>
          <a:blip r:embed="rId3"/>
          <a:stretch>
            <a:fillRect/>
          </a:stretch>
        </p:blipFill>
        <p:spPr>
          <a:xfrm>
            <a:off x="6644701" y="1667807"/>
            <a:ext cx="4589024" cy="3522386"/>
          </a:xfrm>
          <a:prstGeom prst="rect">
            <a:avLst/>
          </a:prstGeom>
        </p:spPr>
      </p:pic>
      <p:sp>
        <p:nvSpPr>
          <p:cNvPr id="3" name="TextBox 2">
            <a:extLst>
              <a:ext uri="{FF2B5EF4-FFF2-40B4-BE49-F238E27FC236}">
                <a16:creationId xmlns:a16="http://schemas.microsoft.com/office/drawing/2014/main" id="{055105AB-3C74-4FE7-8984-8EC050817537}"/>
              </a:ext>
            </a:extLst>
          </p:cNvPr>
          <p:cNvSpPr txBox="1"/>
          <p:nvPr/>
        </p:nvSpPr>
        <p:spPr>
          <a:xfrm>
            <a:off x="592822" y="1997839"/>
            <a:ext cx="5059699" cy="2862322"/>
          </a:xfrm>
          <a:prstGeom prst="rect">
            <a:avLst/>
          </a:prstGeom>
          <a:noFill/>
        </p:spPr>
        <p:txBody>
          <a:bodyPr wrap="square" rtlCol="0">
            <a:spAutoFit/>
          </a:bodyPr>
          <a:lstStyle/>
          <a:p>
            <a:r>
              <a:rPr lang="en-US" dirty="0">
                <a:latin typeface="+mj-lt"/>
              </a:rPr>
              <a:t>Here in Massachusetts, BSAS has been working closely with tribal partners to offer culturally-responsive training related to substance use including stimulant use disorder.</a:t>
            </a:r>
          </a:p>
          <a:p>
            <a:endParaRPr lang="en-US" dirty="0">
              <a:latin typeface="+mj-lt"/>
            </a:endParaRPr>
          </a:p>
          <a:p>
            <a:r>
              <a:rPr lang="en-US" dirty="0">
                <a:latin typeface="+mj-lt"/>
              </a:rPr>
              <a:t>In particular, BSAS have </a:t>
            </a:r>
            <a:r>
              <a:rPr lang="en-US" b="0" i="0" dirty="0">
                <a:solidFill>
                  <a:srgbClr val="000000"/>
                </a:solidFill>
                <a:effectLst/>
                <a:latin typeface="+mj-lt"/>
              </a:rPr>
              <a:t>an upcoming three-part training series on this topic that we are offering in partnership with the Opioid Response Network and New England Addiction Technology Transfer Center. </a:t>
            </a:r>
            <a:endParaRPr lang="en-US" dirty="0">
              <a:latin typeface="+mj-lt"/>
            </a:endParaRPr>
          </a:p>
        </p:txBody>
      </p:sp>
    </p:spTree>
    <p:extLst>
      <p:ext uri="{BB962C8B-B14F-4D97-AF65-F5344CB8AC3E}">
        <p14:creationId xmlns:p14="http://schemas.microsoft.com/office/powerpoint/2010/main" val="268984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AC89-ED21-4B47-BFC9-45E3EEDC49ED}"/>
              </a:ext>
            </a:extLst>
          </p:cNvPr>
          <p:cNvSpPr>
            <a:spLocks noGrp="1"/>
          </p:cNvSpPr>
          <p:nvPr>
            <p:ph type="title"/>
          </p:nvPr>
        </p:nvSpPr>
        <p:spPr>
          <a:xfrm>
            <a:off x="0" y="56524"/>
            <a:ext cx="11565622" cy="874654"/>
          </a:xfrm>
        </p:spPr>
        <p:txBody>
          <a:bodyPr>
            <a:normAutofit/>
          </a:bodyPr>
          <a:lstStyle/>
          <a:p>
            <a:r>
              <a:rPr lang="en-US" dirty="0">
                <a:solidFill>
                  <a:schemeClr val="bg1"/>
                </a:solidFill>
              </a:rPr>
              <a:t>Drug Checking: Multiple States </a:t>
            </a:r>
          </a:p>
        </p:txBody>
      </p:sp>
      <p:pic>
        <p:nvPicPr>
          <p:cNvPr id="3076" name="Picture 4" descr="To curb overdose risks, Philadelphia tries fentanyl-testing strips - WHYY">
            <a:extLst>
              <a:ext uri="{FF2B5EF4-FFF2-40B4-BE49-F238E27FC236}">
                <a16:creationId xmlns:a16="http://schemas.microsoft.com/office/drawing/2014/main" id="{819CA6E9-1EEC-4292-AF54-440EDCD6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556" y="2631372"/>
            <a:ext cx="3922705" cy="3468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AC23B2-7BA2-438E-AAAD-CB4B02902DB6}"/>
              </a:ext>
            </a:extLst>
          </p:cNvPr>
          <p:cNvPicPr>
            <a:picLocks noChangeAspect="1"/>
          </p:cNvPicPr>
          <p:nvPr/>
        </p:nvPicPr>
        <p:blipFill>
          <a:blip r:embed="rId4"/>
          <a:stretch>
            <a:fillRect/>
          </a:stretch>
        </p:blipFill>
        <p:spPr>
          <a:xfrm>
            <a:off x="1164336" y="3301184"/>
            <a:ext cx="4205109" cy="2798309"/>
          </a:xfrm>
          <a:prstGeom prst="rect">
            <a:avLst/>
          </a:prstGeom>
        </p:spPr>
      </p:pic>
      <p:sp>
        <p:nvSpPr>
          <p:cNvPr id="3" name="TextBox 2">
            <a:extLst>
              <a:ext uri="{FF2B5EF4-FFF2-40B4-BE49-F238E27FC236}">
                <a16:creationId xmlns:a16="http://schemas.microsoft.com/office/drawing/2014/main" id="{B1A3C01B-F982-4D68-89AD-7DBA6CC4EE48}"/>
              </a:ext>
            </a:extLst>
          </p:cNvPr>
          <p:cNvSpPr txBox="1"/>
          <p:nvPr/>
        </p:nvSpPr>
        <p:spPr>
          <a:xfrm>
            <a:off x="848299" y="1134737"/>
            <a:ext cx="10587209" cy="1754326"/>
          </a:xfrm>
          <a:prstGeom prst="rect">
            <a:avLst/>
          </a:prstGeom>
          <a:noFill/>
        </p:spPr>
        <p:txBody>
          <a:bodyPr wrap="square" rtlCol="0">
            <a:spAutoFit/>
          </a:bodyPr>
          <a:lstStyle/>
          <a:p>
            <a:r>
              <a:rPr lang="en-US" dirty="0"/>
              <a:t>With federal</a:t>
            </a:r>
            <a:r>
              <a:rPr lang="en-US" baseline="0" dirty="0"/>
              <a:t> support, m</a:t>
            </a:r>
            <a:r>
              <a:rPr lang="en-US" dirty="0"/>
              <a:t>any states including Massachusetts have begun to offer expanded access to drug checking</a:t>
            </a:r>
            <a:r>
              <a:rPr lang="en-US" baseline="0" dirty="0"/>
              <a:t> </a:t>
            </a:r>
            <a:r>
              <a:rPr lang="en-US" dirty="0"/>
              <a:t>including distribution</a:t>
            </a:r>
            <a:r>
              <a:rPr lang="en-US" baseline="0" dirty="0"/>
              <a:t> of</a:t>
            </a:r>
            <a:r>
              <a:rPr lang="en-US" dirty="0"/>
              <a:t> fentanyl test strips.</a:t>
            </a:r>
          </a:p>
          <a:p>
            <a:endParaRPr lang="en-US" dirty="0"/>
          </a:p>
          <a:p>
            <a:r>
              <a:rPr lang="en-US" dirty="0"/>
              <a:t>D</a:t>
            </a:r>
            <a:r>
              <a:rPr lang="en-US" baseline="0" dirty="0"/>
              <a:t>rug checking </a:t>
            </a:r>
            <a:r>
              <a:rPr lang="en-US" sz="1800" b="0" i="0" kern="1200" dirty="0">
                <a:solidFill>
                  <a:schemeClr val="tx1"/>
                </a:solidFill>
                <a:effectLst/>
                <a:latin typeface="+mn-lt"/>
                <a:ea typeface="+mn-ea"/>
                <a:cs typeface="+mn-cs"/>
              </a:rPr>
              <a:t>empowers people who use drugs to</a:t>
            </a:r>
            <a:r>
              <a:rPr lang="en-US" sz="1800" b="0" i="0" kern="1200" baseline="0" dirty="0">
                <a:solidFill>
                  <a:schemeClr val="tx1"/>
                </a:solidFill>
                <a:effectLst/>
                <a:latin typeface="+mn-lt"/>
                <a:ea typeface="+mn-ea"/>
                <a:cs typeface="+mn-cs"/>
              </a:rPr>
              <a:t> understand</a:t>
            </a:r>
            <a:r>
              <a:rPr lang="en-US" sz="1800" b="0" i="0" kern="1200" dirty="0">
                <a:solidFill>
                  <a:schemeClr val="tx1"/>
                </a:solidFill>
                <a:effectLst/>
                <a:latin typeface="+mn-lt"/>
                <a:ea typeface="+mn-ea"/>
                <a:cs typeface="+mn-cs"/>
              </a:rPr>
              <a:t> what is going into their bodies and</a:t>
            </a:r>
            <a:r>
              <a:rPr lang="en-US" sz="1800" b="0" i="0" kern="1200" baseline="0" dirty="0">
                <a:solidFill>
                  <a:schemeClr val="tx1"/>
                </a:solidFill>
                <a:effectLst/>
                <a:latin typeface="+mn-lt"/>
                <a:ea typeface="+mn-ea"/>
                <a:cs typeface="+mn-cs"/>
              </a:rPr>
              <a:t> make informed decisions about how to stay safe. It also acts an important tool for engaging individuals who may be using stimulants to understand their risk and the benefits of carrying naloxone. </a:t>
            </a:r>
            <a:endParaRPr lang="en-US" dirty="0"/>
          </a:p>
        </p:txBody>
      </p:sp>
    </p:spTree>
    <p:extLst>
      <p:ext uri="{BB962C8B-B14F-4D97-AF65-F5344CB8AC3E}">
        <p14:creationId xmlns:p14="http://schemas.microsoft.com/office/powerpoint/2010/main" val="386871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3839-07A5-4181-BF05-43331E29C959}"/>
              </a:ext>
            </a:extLst>
          </p:cNvPr>
          <p:cNvSpPr>
            <a:spLocks noGrp="1"/>
          </p:cNvSpPr>
          <p:nvPr>
            <p:ph type="title"/>
          </p:nvPr>
        </p:nvSpPr>
        <p:spPr>
          <a:xfrm>
            <a:off x="1" y="56524"/>
            <a:ext cx="12326586" cy="874654"/>
          </a:xfrm>
        </p:spPr>
        <p:txBody>
          <a:bodyPr>
            <a:normAutofit/>
          </a:bodyPr>
          <a:lstStyle/>
          <a:p>
            <a:r>
              <a:rPr lang="en-US" dirty="0">
                <a:solidFill>
                  <a:schemeClr val="bg1"/>
                </a:solidFill>
              </a:rPr>
              <a:t>Increased Access to Naloxone, etc.: Multiple States</a:t>
            </a:r>
          </a:p>
        </p:txBody>
      </p:sp>
      <p:pic>
        <p:nvPicPr>
          <p:cNvPr id="4" name="Picture 3">
            <a:extLst>
              <a:ext uri="{FF2B5EF4-FFF2-40B4-BE49-F238E27FC236}">
                <a16:creationId xmlns:a16="http://schemas.microsoft.com/office/drawing/2014/main" id="{8B22674E-02B7-47C1-8972-325297737F76}"/>
              </a:ext>
            </a:extLst>
          </p:cNvPr>
          <p:cNvPicPr>
            <a:picLocks noChangeAspect="1"/>
          </p:cNvPicPr>
          <p:nvPr/>
        </p:nvPicPr>
        <p:blipFill>
          <a:blip r:embed="rId3"/>
          <a:stretch>
            <a:fillRect/>
          </a:stretch>
        </p:blipFill>
        <p:spPr>
          <a:xfrm>
            <a:off x="6163294" y="2469889"/>
            <a:ext cx="5505591" cy="3083131"/>
          </a:xfrm>
          <a:prstGeom prst="rect">
            <a:avLst/>
          </a:prstGeom>
        </p:spPr>
      </p:pic>
      <p:sp>
        <p:nvSpPr>
          <p:cNvPr id="3" name="TextBox 2">
            <a:extLst>
              <a:ext uri="{FF2B5EF4-FFF2-40B4-BE49-F238E27FC236}">
                <a16:creationId xmlns:a16="http://schemas.microsoft.com/office/drawing/2014/main" id="{C4FC2C26-18B2-44F3-AC1F-2E1AEE51653E}"/>
              </a:ext>
            </a:extLst>
          </p:cNvPr>
          <p:cNvSpPr txBox="1"/>
          <p:nvPr/>
        </p:nvSpPr>
        <p:spPr>
          <a:xfrm>
            <a:off x="749147" y="1454227"/>
            <a:ext cx="4825388" cy="4524315"/>
          </a:xfrm>
          <a:prstGeom prst="rect">
            <a:avLst/>
          </a:prstGeom>
          <a:noFill/>
        </p:spPr>
        <p:txBody>
          <a:bodyPr wrap="square" rtlCol="0">
            <a:spAutoFit/>
          </a:bodyPr>
          <a:lstStyle/>
          <a:p>
            <a:r>
              <a:rPr lang="en-US" dirty="0"/>
              <a:t>Additionally, many states including Nevada, Ohio and New York have increased access to naloxone and other harm reduction supplies through strategies such as the purchasing of vending machines; a strategy recently endorsed by SAMHSA as part of their recently released harm reduction grant opportunity.</a:t>
            </a:r>
          </a:p>
          <a:p>
            <a:endParaRPr lang="en-US" dirty="0"/>
          </a:p>
          <a:p>
            <a:r>
              <a:rPr lang="en-US" dirty="0"/>
              <a:t>These vending machines allow individuals to access life-saving supplies after hours and without the stigma of needing to come into a syringe exchange, a step some people may not feel comfortable with, particularly if they are not injecting. Additionally, some states have began offering mail-based delivery options to further reduce barriers and ensure robust access.</a:t>
            </a:r>
          </a:p>
        </p:txBody>
      </p:sp>
    </p:spTree>
    <p:extLst>
      <p:ext uri="{BB962C8B-B14F-4D97-AF65-F5344CB8AC3E}">
        <p14:creationId xmlns:p14="http://schemas.microsoft.com/office/powerpoint/2010/main" val="296841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91EA-310E-4A30-8BFD-C4DED5E0BE95}"/>
              </a:ext>
            </a:extLst>
          </p:cNvPr>
          <p:cNvSpPr>
            <a:spLocks noGrp="1"/>
          </p:cNvSpPr>
          <p:nvPr>
            <p:ph type="title"/>
          </p:nvPr>
        </p:nvSpPr>
        <p:spPr/>
        <p:txBody>
          <a:bodyPr/>
          <a:lstStyle/>
          <a:p>
            <a:r>
              <a:rPr lang="en-US" dirty="0">
                <a:solidFill>
                  <a:schemeClr val="bg1"/>
                </a:solidFill>
              </a:rPr>
              <a:t>Safe Spaces: Multiple States  </a:t>
            </a:r>
          </a:p>
        </p:txBody>
      </p:sp>
      <p:pic>
        <p:nvPicPr>
          <p:cNvPr id="2050" name="Picture 2" descr="The Sobering Center opens new dorm for clients recovering from stimulant use  | kvue.com">
            <a:extLst>
              <a:ext uri="{FF2B5EF4-FFF2-40B4-BE49-F238E27FC236}">
                <a16:creationId xmlns:a16="http://schemas.microsoft.com/office/drawing/2014/main" id="{3B4FD2BB-4F2F-4BF1-90C1-A3A6293747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6795" y="3512654"/>
            <a:ext cx="2424853" cy="181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1E9EDB-2964-4134-B7D3-FF6AACA59A8F}"/>
              </a:ext>
            </a:extLst>
          </p:cNvPr>
          <p:cNvSpPr txBox="1"/>
          <p:nvPr/>
        </p:nvSpPr>
        <p:spPr>
          <a:xfrm>
            <a:off x="5069818" y="5568162"/>
            <a:ext cx="2018805" cy="646331"/>
          </a:xfrm>
          <a:prstGeom prst="rect">
            <a:avLst/>
          </a:prstGeom>
          <a:noFill/>
        </p:spPr>
        <p:txBody>
          <a:bodyPr wrap="square" rtlCol="0">
            <a:spAutoFit/>
          </a:bodyPr>
          <a:lstStyle/>
          <a:p>
            <a:pPr algn="ctr"/>
            <a:r>
              <a:rPr lang="en-US" b="1" dirty="0"/>
              <a:t>Austin, TX </a:t>
            </a:r>
          </a:p>
          <a:p>
            <a:pPr algn="ctr"/>
            <a:r>
              <a:rPr lang="en-US" b="1" dirty="0"/>
              <a:t>Sobering Center</a:t>
            </a:r>
          </a:p>
        </p:txBody>
      </p:sp>
      <p:pic>
        <p:nvPicPr>
          <p:cNvPr id="2052" name="Picture 4" descr="Nation's First Supervised Drug-Injection Sites Open in New York - The New  York Times">
            <a:extLst>
              <a:ext uri="{FF2B5EF4-FFF2-40B4-BE49-F238E27FC236}">
                <a16:creationId xmlns:a16="http://schemas.microsoft.com/office/drawing/2014/main" id="{1A858AB0-84B4-4265-A159-3CC4E5839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9715" y="355906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2B2308-3D49-4440-AABD-5680A4B7D4BA}"/>
              </a:ext>
            </a:extLst>
          </p:cNvPr>
          <p:cNvSpPr txBox="1"/>
          <p:nvPr/>
        </p:nvSpPr>
        <p:spPr>
          <a:xfrm>
            <a:off x="8589713" y="5568162"/>
            <a:ext cx="2524874" cy="646331"/>
          </a:xfrm>
          <a:prstGeom prst="rect">
            <a:avLst/>
          </a:prstGeom>
          <a:noFill/>
        </p:spPr>
        <p:txBody>
          <a:bodyPr wrap="square" rtlCol="0">
            <a:spAutoFit/>
          </a:bodyPr>
          <a:lstStyle/>
          <a:p>
            <a:pPr algn="ctr"/>
            <a:r>
              <a:rPr lang="en-US" b="1" dirty="0"/>
              <a:t>New York </a:t>
            </a:r>
          </a:p>
          <a:p>
            <a:pPr algn="ctr"/>
            <a:r>
              <a:rPr lang="en-US" b="1" dirty="0"/>
              <a:t>Safe Consumption Site</a:t>
            </a:r>
          </a:p>
        </p:txBody>
      </p:sp>
      <p:pic>
        <p:nvPicPr>
          <p:cNvPr id="2054" name="Picture 6" descr="The Restoration Center in San Antonio, Texas">
            <a:extLst>
              <a:ext uri="{FF2B5EF4-FFF2-40B4-BE49-F238E27FC236}">
                <a16:creationId xmlns:a16="http://schemas.microsoft.com/office/drawing/2014/main" id="{25A4952F-F262-447D-8C05-BC5ADF0A7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292" y="3512654"/>
            <a:ext cx="2960068" cy="1672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DF19DC-6352-44BC-B0DF-2304A8FAD0D5}"/>
              </a:ext>
            </a:extLst>
          </p:cNvPr>
          <p:cNvSpPr txBox="1"/>
          <p:nvPr/>
        </p:nvSpPr>
        <p:spPr>
          <a:xfrm>
            <a:off x="1549923" y="5470628"/>
            <a:ext cx="2018805" cy="646331"/>
          </a:xfrm>
          <a:prstGeom prst="rect">
            <a:avLst/>
          </a:prstGeom>
          <a:noFill/>
        </p:spPr>
        <p:txBody>
          <a:bodyPr wrap="square" rtlCol="0">
            <a:spAutoFit/>
          </a:bodyPr>
          <a:lstStyle/>
          <a:p>
            <a:pPr algn="ctr"/>
            <a:r>
              <a:rPr lang="en-US" b="1" dirty="0"/>
              <a:t>San Antonio, TX</a:t>
            </a:r>
          </a:p>
          <a:p>
            <a:pPr algn="ctr"/>
            <a:r>
              <a:rPr lang="en-US" b="1" dirty="0"/>
              <a:t>Restoration Center</a:t>
            </a:r>
          </a:p>
        </p:txBody>
      </p:sp>
      <p:sp>
        <p:nvSpPr>
          <p:cNvPr id="3" name="TextBox 2">
            <a:extLst>
              <a:ext uri="{FF2B5EF4-FFF2-40B4-BE49-F238E27FC236}">
                <a16:creationId xmlns:a16="http://schemas.microsoft.com/office/drawing/2014/main" id="{4FDC611B-93A9-4A80-89ED-FF797D9587A1}"/>
              </a:ext>
            </a:extLst>
          </p:cNvPr>
          <p:cNvSpPr txBox="1"/>
          <p:nvPr/>
        </p:nvSpPr>
        <p:spPr>
          <a:xfrm>
            <a:off x="1178805" y="1277952"/>
            <a:ext cx="9705860" cy="2031325"/>
          </a:xfrm>
          <a:prstGeom prst="rect">
            <a:avLst/>
          </a:prstGeom>
          <a:noFill/>
        </p:spPr>
        <p:txBody>
          <a:bodyPr wrap="square" rtlCol="0">
            <a:spAutoFit/>
          </a:bodyPr>
          <a:lstStyle/>
          <a:p>
            <a:r>
              <a:rPr lang="en-US" baseline="0" dirty="0"/>
              <a:t>Many states including Massachusetts have begun to explore options for creating safe spaces for people who use substance in general, both as a supervised location to consume substances (New York City) and as a quiet location to rest and receive supportive services.</a:t>
            </a:r>
          </a:p>
          <a:p>
            <a:endParaRPr lang="en-US" dirty="0"/>
          </a:p>
          <a:p>
            <a:r>
              <a:rPr lang="en-US" baseline="0" dirty="0"/>
              <a:t>Many of these spaces have incorporated dedicated spaces for people who use stimulants. Some examples include the restoration center in San Antonio, TX; the Sobering Center in Austin, TX and the newly opened Safe Consumption Site in New York.</a:t>
            </a:r>
            <a:endParaRPr lang="en-US" dirty="0"/>
          </a:p>
        </p:txBody>
      </p:sp>
    </p:spTree>
    <p:extLst>
      <p:ext uri="{BB962C8B-B14F-4D97-AF65-F5344CB8AC3E}">
        <p14:creationId xmlns:p14="http://schemas.microsoft.com/office/powerpoint/2010/main" val="275468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B2D1-434F-4270-B991-1821F058BCD0}"/>
              </a:ext>
            </a:extLst>
          </p:cNvPr>
          <p:cNvSpPr>
            <a:spLocks noGrp="1"/>
          </p:cNvSpPr>
          <p:nvPr>
            <p:ph type="title"/>
          </p:nvPr>
        </p:nvSpPr>
        <p:spPr/>
        <p:txBody>
          <a:bodyPr>
            <a:normAutofit/>
          </a:bodyPr>
          <a:lstStyle/>
          <a:p>
            <a:r>
              <a:rPr lang="en-US" dirty="0">
                <a:solidFill>
                  <a:schemeClr val="bg1"/>
                </a:solidFill>
              </a:rPr>
              <a:t>Decriminalization: Oregon</a:t>
            </a:r>
          </a:p>
        </p:txBody>
      </p:sp>
      <p:pic>
        <p:nvPicPr>
          <p:cNvPr id="4" name="Picture 3">
            <a:extLst>
              <a:ext uri="{FF2B5EF4-FFF2-40B4-BE49-F238E27FC236}">
                <a16:creationId xmlns:a16="http://schemas.microsoft.com/office/drawing/2014/main" id="{E5606BA2-3B47-4117-B0F0-998A5D40DB80}"/>
              </a:ext>
            </a:extLst>
          </p:cNvPr>
          <p:cNvPicPr>
            <a:picLocks noChangeAspect="1"/>
          </p:cNvPicPr>
          <p:nvPr/>
        </p:nvPicPr>
        <p:blipFill>
          <a:blip r:embed="rId3"/>
          <a:stretch>
            <a:fillRect/>
          </a:stretch>
        </p:blipFill>
        <p:spPr>
          <a:xfrm>
            <a:off x="6208472" y="2260550"/>
            <a:ext cx="5357150" cy="3000004"/>
          </a:xfrm>
          <a:prstGeom prst="rect">
            <a:avLst/>
          </a:prstGeom>
        </p:spPr>
      </p:pic>
      <p:sp>
        <p:nvSpPr>
          <p:cNvPr id="3" name="TextBox 2">
            <a:extLst>
              <a:ext uri="{FF2B5EF4-FFF2-40B4-BE49-F238E27FC236}">
                <a16:creationId xmlns:a16="http://schemas.microsoft.com/office/drawing/2014/main" id="{600B5976-7CD0-46AB-A989-CA812C09D81A}"/>
              </a:ext>
            </a:extLst>
          </p:cNvPr>
          <p:cNvSpPr txBox="1"/>
          <p:nvPr/>
        </p:nvSpPr>
        <p:spPr>
          <a:xfrm>
            <a:off x="1178805" y="1597446"/>
            <a:ext cx="4439797" cy="3663108"/>
          </a:xfrm>
          <a:prstGeom prst="rect">
            <a:avLst/>
          </a:prstGeom>
          <a:noFill/>
        </p:spPr>
        <p:txBody>
          <a:bodyPr wrap="square" rtlCol="0">
            <a:spAutoFit/>
          </a:bodyPr>
          <a:lstStyle/>
          <a:p>
            <a:pPr rtl="0" eaLnBrk="1" fontAlgn="t" latinLnBrk="0" hangingPunct="1"/>
            <a:r>
              <a:rPr lang="en-US" sz="1800" b="0" i="0" u="none" strike="noStrike" kern="1200" dirty="0">
                <a:solidFill>
                  <a:schemeClr val="tx1"/>
                </a:solidFill>
                <a:effectLst/>
                <a:latin typeface="+mn-lt"/>
                <a:ea typeface="+mn-ea"/>
                <a:cs typeface="+mn-cs"/>
              </a:rPr>
              <a:t>In 2020, Oregon voters passed Measure 110,</a:t>
            </a:r>
            <a:r>
              <a:rPr lang="en-US" sz="1800" b="0" i="0" u="none" strike="noStrike" kern="1200" baseline="0" dirty="0">
                <a:solidFill>
                  <a:schemeClr val="tx1"/>
                </a:solidFill>
                <a:effectLst/>
                <a:latin typeface="+mn-lt"/>
                <a:ea typeface="+mn-ea"/>
                <a:cs typeface="+mn-cs"/>
              </a:rPr>
              <a:t> w</a:t>
            </a:r>
            <a:r>
              <a:rPr lang="en-US" sz="1800" b="0" i="0" u="none" strike="noStrike" kern="1200" dirty="0">
                <a:solidFill>
                  <a:schemeClr val="tx1"/>
                </a:solidFill>
                <a:effectLst/>
                <a:latin typeface="+mn-lt"/>
                <a:ea typeface="+mn-ea"/>
                <a:cs typeface="+mn-cs"/>
              </a:rPr>
              <a:t>hich decriminalized possession of small amounts of illicit drugs. It also reduced the penalties for possessing larger amounts, acknowledging that addiction cannot be treated as both a disease and a crime simultaneously.</a:t>
            </a:r>
          </a:p>
          <a:p>
            <a:pPr rtl="0" eaLnBrk="1" fontAlgn="t" latinLnBrk="0" hangingPunct="1"/>
            <a:endParaRPr lang="en-US" sz="1800" b="0" i="0" u="none" strike="noStrike" kern="1200" dirty="0">
              <a:solidFill>
                <a:schemeClr val="tx1"/>
              </a:solidFill>
              <a:effectLst/>
              <a:latin typeface="+mn-lt"/>
              <a:ea typeface="+mn-ea"/>
              <a:cs typeface="+mn-cs"/>
            </a:endParaRPr>
          </a:p>
          <a:p>
            <a:pPr rtl="0" eaLnBrk="1" fontAlgn="t" latinLnBrk="0" hangingPunct="1"/>
            <a:r>
              <a:rPr lang="en-US" sz="1800" b="0" i="0" u="none" strike="noStrike" kern="1200" dirty="0">
                <a:solidFill>
                  <a:schemeClr val="tx1"/>
                </a:solidFill>
                <a:effectLst/>
                <a:latin typeface="+mn-lt"/>
                <a:ea typeface="+mn-ea"/>
                <a:cs typeface="+mn-cs"/>
              </a:rPr>
              <a:t>The measure also expanded funding and access to addiction treatment services using tax revenue from the state’s cannabis industry, as well as from expected savings from a reduction in arrests and incarceration. </a:t>
            </a:r>
          </a:p>
        </p:txBody>
      </p:sp>
    </p:spTree>
    <p:extLst>
      <p:ext uri="{BB962C8B-B14F-4D97-AF65-F5344CB8AC3E}">
        <p14:creationId xmlns:p14="http://schemas.microsoft.com/office/powerpoint/2010/main" val="1889077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16705</TotalTime>
  <Words>917</Words>
  <Application>Microsoft Office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Wingdings</vt:lpstr>
      <vt:lpstr>Office Theme</vt:lpstr>
      <vt:lpstr>Custom Design</vt:lpstr>
      <vt:lpstr> Harm Reduction Strategies  for Stimulant Use</vt:lpstr>
      <vt:lpstr>Harm Reduction for Stimulant Use</vt:lpstr>
      <vt:lpstr>What are MA and Other States Doing?</vt:lpstr>
      <vt:lpstr>Outreach and Education: Multiple States</vt:lpstr>
      <vt:lpstr>Culturally Specific Work with Tribes: MA</vt:lpstr>
      <vt:lpstr>Drug Checking: Multiple States </vt:lpstr>
      <vt:lpstr>Increased Access to Naloxone, etc.: Multiple States</vt:lpstr>
      <vt:lpstr>Safe Spaces: Multiple States  </vt:lpstr>
      <vt:lpstr>Decriminalization: Oregon</vt:lpstr>
      <vt:lpstr>Summary of Key Points</vt:lpstr>
      <vt:lpstr>Discussion/Q&amp;A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Schmitt, Nicole M (DPH)</dc:creator>
  <cp:lastModifiedBy>Cohen, Gabriel R. (EHS)</cp:lastModifiedBy>
  <cp:revision>181</cp:revision>
  <dcterms:created xsi:type="dcterms:W3CDTF">2021-07-12T15:11:40Z</dcterms:created>
  <dcterms:modified xsi:type="dcterms:W3CDTF">2022-03-08T21:50:42Z</dcterms:modified>
</cp:coreProperties>
</file>