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62" r:id="rId3"/>
    <p:sldId id="345" r:id="rId4"/>
    <p:sldId id="346" r:id="rId5"/>
    <p:sldId id="516" r:id="rId6"/>
    <p:sldId id="512" r:id="rId7"/>
    <p:sldId id="513" r:id="rId8"/>
    <p:sldId id="505" r:id="rId9"/>
    <p:sldId id="378" r:id="rId10"/>
    <p:sldId id="506" r:id="rId11"/>
    <p:sldId id="348" r:id="rId12"/>
    <p:sldId id="517" r:id="rId13"/>
    <p:sldId id="350" r:id="rId14"/>
    <p:sldId id="362" r:id="rId15"/>
    <p:sldId id="515" r:id="rId16"/>
    <p:sldId id="518" r:id="rId17"/>
    <p:sldId id="511" r:id="rId18"/>
    <p:sldId id="504" r:id="rId19"/>
    <p:sldId id="375" r:id="rId20"/>
    <p:sldId id="510" r:id="rId21"/>
    <p:sldId id="381" r:id="rId22"/>
    <p:sldId id="49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0" d="100"/>
          <a:sy n="120" d="100"/>
        </p:scale>
        <p:origin x="62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D4CD8F-74C9-4FF0-B245-FDB71F09ECF4}" type="doc">
      <dgm:prSet loTypeId="urn:microsoft.com/office/officeart/2016/7/layout/LinearBlockProcessNumbered" loCatId="process" qsTypeId="urn:microsoft.com/office/officeart/2005/8/quickstyle/simple2" qsCatId="simple" csTypeId="urn:microsoft.com/office/officeart/2005/8/colors/colorful5" csCatId="colorful"/>
      <dgm:spPr/>
      <dgm:t>
        <a:bodyPr/>
        <a:lstStyle/>
        <a:p>
          <a:endParaRPr lang="en-US"/>
        </a:p>
      </dgm:t>
    </dgm:pt>
    <dgm:pt modelId="{E217FC13-7188-46A8-9694-B00531DE2298}">
      <dgm:prSet/>
      <dgm:spPr/>
      <dgm:t>
        <a:bodyPr/>
        <a:lstStyle/>
        <a:p>
          <a:r>
            <a:rPr lang="en-US" dirty="0"/>
            <a:t>Build and support the Office of Youth and Young Adult Services and its  providers to </a:t>
          </a:r>
          <a:r>
            <a:rPr lang="en-US" b="1" dirty="0">
              <a:solidFill>
                <a:schemeClr val="bg2">
                  <a:lumMod val="75000"/>
                </a:schemeClr>
              </a:solidFill>
            </a:rPr>
            <a:t>maintain a continuum </a:t>
          </a:r>
          <a:r>
            <a:rPr lang="en-US" dirty="0">
              <a:solidFill>
                <a:schemeClr val="tx1"/>
              </a:solidFill>
            </a:rPr>
            <a:t>of comprehensive, integrated services.</a:t>
          </a:r>
        </a:p>
      </dgm:t>
    </dgm:pt>
    <dgm:pt modelId="{DEC0BAE9-8DF4-419B-9623-826EE6D49954}" type="parTrans" cxnId="{24D8C713-F70D-4EE0-B008-31E745AD9391}">
      <dgm:prSet/>
      <dgm:spPr/>
      <dgm:t>
        <a:bodyPr/>
        <a:lstStyle/>
        <a:p>
          <a:endParaRPr lang="en-US"/>
        </a:p>
      </dgm:t>
    </dgm:pt>
    <dgm:pt modelId="{B59E9F83-9C01-4D1B-BB0F-A555683916F1}" type="sibTrans" cxnId="{24D8C713-F70D-4EE0-B008-31E745AD9391}">
      <dgm:prSet phldrT="01" phldr="0"/>
      <dgm:spPr/>
      <dgm:t>
        <a:bodyPr/>
        <a:lstStyle/>
        <a:p>
          <a:r>
            <a:rPr lang="en-US"/>
            <a:t>01</a:t>
          </a:r>
        </a:p>
      </dgm:t>
    </dgm:pt>
    <dgm:pt modelId="{FB1BA2F6-5803-4CEA-A6EF-E9B98F2C32AD}">
      <dgm:prSet/>
      <dgm:spPr/>
      <dgm:t>
        <a:bodyPr/>
        <a:lstStyle/>
        <a:p>
          <a:r>
            <a:rPr lang="en-US" dirty="0"/>
            <a:t>Facilitate efforts to </a:t>
          </a:r>
          <a:r>
            <a:rPr lang="en-US" b="1" dirty="0">
              <a:solidFill>
                <a:srgbClr val="FFFF00"/>
              </a:solidFill>
            </a:rPr>
            <a:t>improve external stakeholder capacity</a:t>
          </a:r>
          <a:r>
            <a:rPr lang="en-US" dirty="0">
              <a:solidFill>
                <a:srgbClr val="FFFF00"/>
              </a:solidFill>
            </a:rPr>
            <a:t> </a:t>
          </a:r>
          <a:r>
            <a:rPr lang="en-US" dirty="0"/>
            <a:t>to work with youth and young adults with substance use disorders.</a:t>
          </a:r>
        </a:p>
      </dgm:t>
    </dgm:pt>
    <dgm:pt modelId="{C58D3B78-E9A3-4B96-AF8F-A76765BCD1FF}" type="parTrans" cxnId="{743FB48D-31D4-43AD-A9B7-312F767AE573}">
      <dgm:prSet/>
      <dgm:spPr/>
      <dgm:t>
        <a:bodyPr/>
        <a:lstStyle/>
        <a:p>
          <a:endParaRPr lang="en-US"/>
        </a:p>
      </dgm:t>
    </dgm:pt>
    <dgm:pt modelId="{C52A3E36-982E-4B8A-9AC0-6EE6EBA93C14}" type="sibTrans" cxnId="{743FB48D-31D4-43AD-A9B7-312F767AE573}">
      <dgm:prSet phldrT="02" phldr="0"/>
      <dgm:spPr/>
      <dgm:t>
        <a:bodyPr/>
        <a:lstStyle/>
        <a:p>
          <a:r>
            <a:rPr lang="en-US"/>
            <a:t>02</a:t>
          </a:r>
        </a:p>
      </dgm:t>
    </dgm:pt>
    <dgm:pt modelId="{F1C22D0B-603F-4799-93EC-3BA06BDF3350}">
      <dgm:prSet/>
      <dgm:spPr/>
      <dgm:t>
        <a:bodyPr/>
        <a:lstStyle/>
        <a:p>
          <a:r>
            <a:rPr lang="en-US" dirty="0"/>
            <a:t>Promote and support a youth and young adult </a:t>
          </a:r>
          <a:r>
            <a:rPr lang="en-US" b="1" dirty="0">
              <a:solidFill>
                <a:srgbClr val="FF0000"/>
              </a:solidFill>
            </a:rPr>
            <a:t>recovery community network</a:t>
          </a:r>
          <a:r>
            <a:rPr lang="en-US" dirty="0"/>
            <a:t>.</a:t>
          </a:r>
        </a:p>
      </dgm:t>
    </dgm:pt>
    <dgm:pt modelId="{F8B8A599-EEA9-4C34-9652-8BC340EDAB56}" type="parTrans" cxnId="{780AEFC2-D172-4801-B30B-C4D7EE17C3FE}">
      <dgm:prSet/>
      <dgm:spPr/>
      <dgm:t>
        <a:bodyPr/>
        <a:lstStyle/>
        <a:p>
          <a:endParaRPr lang="en-US"/>
        </a:p>
      </dgm:t>
    </dgm:pt>
    <dgm:pt modelId="{98C7E531-3FB4-4194-AA2D-FDA126C13DE4}" type="sibTrans" cxnId="{780AEFC2-D172-4801-B30B-C4D7EE17C3FE}">
      <dgm:prSet phldrT="03" phldr="0"/>
      <dgm:spPr/>
      <dgm:t>
        <a:bodyPr/>
        <a:lstStyle/>
        <a:p>
          <a:r>
            <a:rPr lang="en-US"/>
            <a:t>03</a:t>
          </a:r>
        </a:p>
      </dgm:t>
    </dgm:pt>
    <dgm:pt modelId="{3840D0DA-E838-4790-B995-E4F9FC5C4D76}">
      <dgm:prSet/>
      <dgm:spPr/>
      <dgm:t>
        <a:bodyPr/>
        <a:lstStyle/>
        <a:p>
          <a:r>
            <a:rPr lang="en-US" dirty="0"/>
            <a:t>Utilize </a:t>
          </a:r>
          <a:r>
            <a:rPr lang="en-US" b="1" dirty="0">
              <a:solidFill>
                <a:schemeClr val="accent5">
                  <a:lumMod val="60000"/>
                  <a:lumOff val="40000"/>
                </a:schemeClr>
              </a:solidFill>
            </a:rPr>
            <a:t>research and data to drive system change </a:t>
          </a:r>
          <a:r>
            <a:rPr lang="en-US" dirty="0"/>
            <a:t>in an effort to close any gaps that exist within the OYYAS continuum of services.</a:t>
          </a:r>
        </a:p>
      </dgm:t>
    </dgm:pt>
    <dgm:pt modelId="{E14AC599-C3E8-41C6-8E60-52A866FDE9B9}" type="parTrans" cxnId="{A4116701-F46B-4A75-8FA8-A8BA60B2F577}">
      <dgm:prSet/>
      <dgm:spPr/>
      <dgm:t>
        <a:bodyPr/>
        <a:lstStyle/>
        <a:p>
          <a:endParaRPr lang="en-US"/>
        </a:p>
      </dgm:t>
    </dgm:pt>
    <dgm:pt modelId="{A354C3EB-19AE-4B6D-A016-80ECE1945A80}" type="sibTrans" cxnId="{A4116701-F46B-4A75-8FA8-A8BA60B2F577}">
      <dgm:prSet phldrT="04" phldr="0"/>
      <dgm:spPr/>
      <dgm:t>
        <a:bodyPr/>
        <a:lstStyle/>
        <a:p>
          <a:r>
            <a:rPr lang="en-US"/>
            <a:t>04</a:t>
          </a:r>
        </a:p>
      </dgm:t>
    </dgm:pt>
    <dgm:pt modelId="{3DF0F509-458D-4C1A-9238-D68FB9AB9D67}" type="pres">
      <dgm:prSet presAssocID="{71D4CD8F-74C9-4FF0-B245-FDB71F09ECF4}" presName="Name0" presStyleCnt="0">
        <dgm:presLayoutVars>
          <dgm:animLvl val="lvl"/>
          <dgm:resizeHandles val="exact"/>
        </dgm:presLayoutVars>
      </dgm:prSet>
      <dgm:spPr/>
    </dgm:pt>
    <dgm:pt modelId="{F8450895-520F-47A6-87AD-24166A54335A}" type="pres">
      <dgm:prSet presAssocID="{E217FC13-7188-46A8-9694-B00531DE2298}" presName="compositeNode" presStyleCnt="0">
        <dgm:presLayoutVars>
          <dgm:bulletEnabled val="1"/>
        </dgm:presLayoutVars>
      </dgm:prSet>
      <dgm:spPr/>
    </dgm:pt>
    <dgm:pt modelId="{F1D75FC8-EABD-4794-A991-951F58190AC2}" type="pres">
      <dgm:prSet presAssocID="{E217FC13-7188-46A8-9694-B00531DE2298}" presName="bgRect" presStyleLbl="alignNode1" presStyleIdx="0" presStyleCnt="4"/>
      <dgm:spPr/>
    </dgm:pt>
    <dgm:pt modelId="{3B10CB5F-1D51-42DA-BA47-6EA88846AA1D}" type="pres">
      <dgm:prSet presAssocID="{B59E9F83-9C01-4D1B-BB0F-A555683916F1}" presName="sibTransNodeRect" presStyleLbl="alignNode1" presStyleIdx="0" presStyleCnt="4">
        <dgm:presLayoutVars>
          <dgm:chMax val="0"/>
          <dgm:bulletEnabled val="1"/>
        </dgm:presLayoutVars>
      </dgm:prSet>
      <dgm:spPr/>
    </dgm:pt>
    <dgm:pt modelId="{56957728-EC40-47B3-BD77-0AE9E16B19E4}" type="pres">
      <dgm:prSet presAssocID="{E217FC13-7188-46A8-9694-B00531DE2298}" presName="nodeRect" presStyleLbl="alignNode1" presStyleIdx="0" presStyleCnt="4">
        <dgm:presLayoutVars>
          <dgm:bulletEnabled val="1"/>
        </dgm:presLayoutVars>
      </dgm:prSet>
      <dgm:spPr/>
    </dgm:pt>
    <dgm:pt modelId="{91F6BC87-115B-4BDF-A737-214F087F913A}" type="pres">
      <dgm:prSet presAssocID="{B59E9F83-9C01-4D1B-BB0F-A555683916F1}" presName="sibTrans" presStyleCnt="0"/>
      <dgm:spPr/>
    </dgm:pt>
    <dgm:pt modelId="{338CCBB1-F9AB-474A-AE43-9B2596EAF014}" type="pres">
      <dgm:prSet presAssocID="{FB1BA2F6-5803-4CEA-A6EF-E9B98F2C32AD}" presName="compositeNode" presStyleCnt="0">
        <dgm:presLayoutVars>
          <dgm:bulletEnabled val="1"/>
        </dgm:presLayoutVars>
      </dgm:prSet>
      <dgm:spPr/>
    </dgm:pt>
    <dgm:pt modelId="{E9426417-592B-47FC-830B-A8007AB24A70}" type="pres">
      <dgm:prSet presAssocID="{FB1BA2F6-5803-4CEA-A6EF-E9B98F2C32AD}" presName="bgRect" presStyleLbl="alignNode1" presStyleIdx="1" presStyleCnt="4"/>
      <dgm:spPr/>
    </dgm:pt>
    <dgm:pt modelId="{C2E1EC10-1D8F-4F31-9A9C-B2683679D7E3}" type="pres">
      <dgm:prSet presAssocID="{C52A3E36-982E-4B8A-9AC0-6EE6EBA93C14}" presName="sibTransNodeRect" presStyleLbl="alignNode1" presStyleIdx="1" presStyleCnt="4">
        <dgm:presLayoutVars>
          <dgm:chMax val="0"/>
          <dgm:bulletEnabled val="1"/>
        </dgm:presLayoutVars>
      </dgm:prSet>
      <dgm:spPr/>
    </dgm:pt>
    <dgm:pt modelId="{C99F90EE-8EBC-4611-B7C3-C1AFA8390E4B}" type="pres">
      <dgm:prSet presAssocID="{FB1BA2F6-5803-4CEA-A6EF-E9B98F2C32AD}" presName="nodeRect" presStyleLbl="alignNode1" presStyleIdx="1" presStyleCnt="4">
        <dgm:presLayoutVars>
          <dgm:bulletEnabled val="1"/>
        </dgm:presLayoutVars>
      </dgm:prSet>
      <dgm:spPr/>
    </dgm:pt>
    <dgm:pt modelId="{6620842C-C014-4CFF-B6FA-7756AA1D1C0D}" type="pres">
      <dgm:prSet presAssocID="{C52A3E36-982E-4B8A-9AC0-6EE6EBA93C14}" presName="sibTrans" presStyleCnt="0"/>
      <dgm:spPr/>
    </dgm:pt>
    <dgm:pt modelId="{0B7C3738-7808-4066-81BE-5E247E72E579}" type="pres">
      <dgm:prSet presAssocID="{F1C22D0B-603F-4799-93EC-3BA06BDF3350}" presName="compositeNode" presStyleCnt="0">
        <dgm:presLayoutVars>
          <dgm:bulletEnabled val="1"/>
        </dgm:presLayoutVars>
      </dgm:prSet>
      <dgm:spPr/>
    </dgm:pt>
    <dgm:pt modelId="{8716BC0E-3500-4230-AAA6-8ADD5A287D6E}" type="pres">
      <dgm:prSet presAssocID="{F1C22D0B-603F-4799-93EC-3BA06BDF3350}" presName="bgRect" presStyleLbl="alignNode1" presStyleIdx="2" presStyleCnt="4" custLinFactNeighborX="1084"/>
      <dgm:spPr/>
    </dgm:pt>
    <dgm:pt modelId="{1749E2E6-9128-49D4-BCC1-507585AA81AC}" type="pres">
      <dgm:prSet presAssocID="{98C7E531-3FB4-4194-AA2D-FDA126C13DE4}" presName="sibTransNodeRect" presStyleLbl="alignNode1" presStyleIdx="2" presStyleCnt="4">
        <dgm:presLayoutVars>
          <dgm:chMax val="0"/>
          <dgm:bulletEnabled val="1"/>
        </dgm:presLayoutVars>
      </dgm:prSet>
      <dgm:spPr/>
    </dgm:pt>
    <dgm:pt modelId="{AD6DCD0D-E116-4320-AF01-D60873C26B91}" type="pres">
      <dgm:prSet presAssocID="{F1C22D0B-603F-4799-93EC-3BA06BDF3350}" presName="nodeRect" presStyleLbl="alignNode1" presStyleIdx="2" presStyleCnt="4">
        <dgm:presLayoutVars>
          <dgm:bulletEnabled val="1"/>
        </dgm:presLayoutVars>
      </dgm:prSet>
      <dgm:spPr/>
    </dgm:pt>
    <dgm:pt modelId="{463317C4-9ACE-479A-94F0-F71EFFCBB01D}" type="pres">
      <dgm:prSet presAssocID="{98C7E531-3FB4-4194-AA2D-FDA126C13DE4}" presName="sibTrans" presStyleCnt="0"/>
      <dgm:spPr/>
    </dgm:pt>
    <dgm:pt modelId="{26FD7379-8EA7-41DC-A0A7-55D6C08752B4}" type="pres">
      <dgm:prSet presAssocID="{3840D0DA-E838-4790-B995-E4F9FC5C4D76}" presName="compositeNode" presStyleCnt="0">
        <dgm:presLayoutVars>
          <dgm:bulletEnabled val="1"/>
        </dgm:presLayoutVars>
      </dgm:prSet>
      <dgm:spPr/>
    </dgm:pt>
    <dgm:pt modelId="{AEA9C437-4FF7-479D-946F-305B669A8E8D}" type="pres">
      <dgm:prSet presAssocID="{3840D0DA-E838-4790-B995-E4F9FC5C4D76}" presName="bgRect" presStyleLbl="alignNode1" presStyleIdx="3" presStyleCnt="4"/>
      <dgm:spPr/>
    </dgm:pt>
    <dgm:pt modelId="{0EACE4F8-199B-46D3-A994-F381603D9DCE}" type="pres">
      <dgm:prSet presAssocID="{A354C3EB-19AE-4B6D-A016-80ECE1945A80}" presName="sibTransNodeRect" presStyleLbl="alignNode1" presStyleIdx="3" presStyleCnt="4">
        <dgm:presLayoutVars>
          <dgm:chMax val="0"/>
          <dgm:bulletEnabled val="1"/>
        </dgm:presLayoutVars>
      </dgm:prSet>
      <dgm:spPr/>
    </dgm:pt>
    <dgm:pt modelId="{B0DD17CD-A401-4EE1-9968-3223961FBB57}" type="pres">
      <dgm:prSet presAssocID="{3840D0DA-E838-4790-B995-E4F9FC5C4D76}" presName="nodeRect" presStyleLbl="alignNode1" presStyleIdx="3" presStyleCnt="4">
        <dgm:presLayoutVars>
          <dgm:bulletEnabled val="1"/>
        </dgm:presLayoutVars>
      </dgm:prSet>
      <dgm:spPr/>
    </dgm:pt>
  </dgm:ptLst>
  <dgm:cxnLst>
    <dgm:cxn modelId="{A4116701-F46B-4A75-8FA8-A8BA60B2F577}" srcId="{71D4CD8F-74C9-4FF0-B245-FDB71F09ECF4}" destId="{3840D0DA-E838-4790-B995-E4F9FC5C4D76}" srcOrd="3" destOrd="0" parTransId="{E14AC599-C3E8-41C6-8E60-52A866FDE9B9}" sibTransId="{A354C3EB-19AE-4B6D-A016-80ECE1945A80}"/>
    <dgm:cxn modelId="{24D8C713-F70D-4EE0-B008-31E745AD9391}" srcId="{71D4CD8F-74C9-4FF0-B245-FDB71F09ECF4}" destId="{E217FC13-7188-46A8-9694-B00531DE2298}" srcOrd="0" destOrd="0" parTransId="{DEC0BAE9-8DF4-419B-9623-826EE6D49954}" sibTransId="{B59E9F83-9C01-4D1B-BB0F-A555683916F1}"/>
    <dgm:cxn modelId="{6119A814-57CC-41EA-A7F5-FA1D74DAA362}" type="presOf" srcId="{C52A3E36-982E-4B8A-9AC0-6EE6EBA93C14}" destId="{C2E1EC10-1D8F-4F31-9A9C-B2683679D7E3}" srcOrd="0" destOrd="0" presId="urn:microsoft.com/office/officeart/2016/7/layout/LinearBlockProcessNumbered"/>
    <dgm:cxn modelId="{DEAE7719-7FD9-4A6C-A38B-E8A3DD60FB17}" type="presOf" srcId="{98C7E531-3FB4-4194-AA2D-FDA126C13DE4}" destId="{1749E2E6-9128-49D4-BCC1-507585AA81AC}" srcOrd="0" destOrd="0" presId="urn:microsoft.com/office/officeart/2016/7/layout/LinearBlockProcessNumbered"/>
    <dgm:cxn modelId="{98F8AE23-3773-4E2F-ACB2-D9FAEE4112FA}" type="presOf" srcId="{F1C22D0B-603F-4799-93EC-3BA06BDF3350}" destId="{AD6DCD0D-E116-4320-AF01-D60873C26B91}" srcOrd="1" destOrd="0" presId="urn:microsoft.com/office/officeart/2016/7/layout/LinearBlockProcessNumbered"/>
    <dgm:cxn modelId="{399E6D31-B5FE-4EAE-B76F-BAA7984D0BD2}" type="presOf" srcId="{FB1BA2F6-5803-4CEA-A6EF-E9B98F2C32AD}" destId="{E9426417-592B-47FC-830B-A8007AB24A70}" srcOrd="0" destOrd="0" presId="urn:microsoft.com/office/officeart/2016/7/layout/LinearBlockProcessNumbered"/>
    <dgm:cxn modelId="{58C79F45-7ACD-4F49-934F-17119C5155F3}" type="presOf" srcId="{E217FC13-7188-46A8-9694-B00531DE2298}" destId="{56957728-EC40-47B3-BD77-0AE9E16B19E4}" srcOrd="1" destOrd="0" presId="urn:microsoft.com/office/officeart/2016/7/layout/LinearBlockProcessNumbered"/>
    <dgm:cxn modelId="{DEC0A948-2A4C-4D31-A0A6-710CFD3F2ABD}" type="presOf" srcId="{B59E9F83-9C01-4D1B-BB0F-A555683916F1}" destId="{3B10CB5F-1D51-42DA-BA47-6EA88846AA1D}" srcOrd="0" destOrd="0" presId="urn:microsoft.com/office/officeart/2016/7/layout/LinearBlockProcessNumbered"/>
    <dgm:cxn modelId="{BA9E957B-CB64-4544-9526-0BFE44E2524F}" type="presOf" srcId="{A354C3EB-19AE-4B6D-A016-80ECE1945A80}" destId="{0EACE4F8-199B-46D3-A994-F381603D9DCE}" srcOrd="0" destOrd="0" presId="urn:microsoft.com/office/officeart/2016/7/layout/LinearBlockProcessNumbered"/>
    <dgm:cxn modelId="{1EED9681-62AC-48B1-B35D-D8FD71781FFC}" type="presOf" srcId="{3840D0DA-E838-4790-B995-E4F9FC5C4D76}" destId="{B0DD17CD-A401-4EE1-9968-3223961FBB57}" srcOrd="1" destOrd="0" presId="urn:microsoft.com/office/officeart/2016/7/layout/LinearBlockProcessNumbered"/>
    <dgm:cxn modelId="{743FB48D-31D4-43AD-A9B7-312F767AE573}" srcId="{71D4CD8F-74C9-4FF0-B245-FDB71F09ECF4}" destId="{FB1BA2F6-5803-4CEA-A6EF-E9B98F2C32AD}" srcOrd="1" destOrd="0" parTransId="{C58D3B78-E9A3-4B96-AF8F-A76765BCD1FF}" sibTransId="{C52A3E36-982E-4B8A-9AC0-6EE6EBA93C14}"/>
    <dgm:cxn modelId="{A7E0039E-D8FE-4DCE-924F-66CC3A9747E2}" type="presOf" srcId="{71D4CD8F-74C9-4FF0-B245-FDB71F09ECF4}" destId="{3DF0F509-458D-4C1A-9238-D68FB9AB9D67}" srcOrd="0" destOrd="0" presId="urn:microsoft.com/office/officeart/2016/7/layout/LinearBlockProcessNumbered"/>
    <dgm:cxn modelId="{24E9CD9F-C47E-457C-9C78-895070658628}" type="presOf" srcId="{3840D0DA-E838-4790-B995-E4F9FC5C4D76}" destId="{AEA9C437-4FF7-479D-946F-305B669A8E8D}" srcOrd="0" destOrd="0" presId="urn:microsoft.com/office/officeart/2016/7/layout/LinearBlockProcessNumbered"/>
    <dgm:cxn modelId="{3236FCBF-AD0B-4CAC-8237-F8A54566FBFD}" type="presOf" srcId="{FB1BA2F6-5803-4CEA-A6EF-E9B98F2C32AD}" destId="{C99F90EE-8EBC-4611-B7C3-C1AFA8390E4B}" srcOrd="1" destOrd="0" presId="urn:microsoft.com/office/officeart/2016/7/layout/LinearBlockProcessNumbered"/>
    <dgm:cxn modelId="{780AEFC2-D172-4801-B30B-C4D7EE17C3FE}" srcId="{71D4CD8F-74C9-4FF0-B245-FDB71F09ECF4}" destId="{F1C22D0B-603F-4799-93EC-3BA06BDF3350}" srcOrd="2" destOrd="0" parTransId="{F8B8A599-EEA9-4C34-9652-8BC340EDAB56}" sibTransId="{98C7E531-3FB4-4194-AA2D-FDA126C13DE4}"/>
    <dgm:cxn modelId="{6F1AC8D6-3FAD-43E3-8A3E-9BAB78C713E7}" type="presOf" srcId="{E217FC13-7188-46A8-9694-B00531DE2298}" destId="{F1D75FC8-EABD-4794-A991-951F58190AC2}" srcOrd="0" destOrd="0" presId="urn:microsoft.com/office/officeart/2016/7/layout/LinearBlockProcessNumbered"/>
    <dgm:cxn modelId="{022F63ED-754B-415A-8D89-C4BD102B8DE9}" type="presOf" srcId="{F1C22D0B-603F-4799-93EC-3BA06BDF3350}" destId="{8716BC0E-3500-4230-AAA6-8ADD5A287D6E}" srcOrd="0" destOrd="0" presId="urn:microsoft.com/office/officeart/2016/7/layout/LinearBlockProcessNumbered"/>
    <dgm:cxn modelId="{E11B3C84-D899-4198-B6D7-22259287D809}" type="presParOf" srcId="{3DF0F509-458D-4C1A-9238-D68FB9AB9D67}" destId="{F8450895-520F-47A6-87AD-24166A54335A}" srcOrd="0" destOrd="0" presId="urn:microsoft.com/office/officeart/2016/7/layout/LinearBlockProcessNumbered"/>
    <dgm:cxn modelId="{6B0B9844-FD1C-4CBD-B644-EA738841D752}" type="presParOf" srcId="{F8450895-520F-47A6-87AD-24166A54335A}" destId="{F1D75FC8-EABD-4794-A991-951F58190AC2}" srcOrd="0" destOrd="0" presId="urn:microsoft.com/office/officeart/2016/7/layout/LinearBlockProcessNumbered"/>
    <dgm:cxn modelId="{C1AC22BA-5867-4D8A-B4D2-B5B0D37FC4FA}" type="presParOf" srcId="{F8450895-520F-47A6-87AD-24166A54335A}" destId="{3B10CB5F-1D51-42DA-BA47-6EA88846AA1D}" srcOrd="1" destOrd="0" presId="urn:microsoft.com/office/officeart/2016/7/layout/LinearBlockProcessNumbered"/>
    <dgm:cxn modelId="{AA2C40BD-7911-41EC-8CE7-7AB990477791}" type="presParOf" srcId="{F8450895-520F-47A6-87AD-24166A54335A}" destId="{56957728-EC40-47B3-BD77-0AE9E16B19E4}" srcOrd="2" destOrd="0" presId="urn:microsoft.com/office/officeart/2016/7/layout/LinearBlockProcessNumbered"/>
    <dgm:cxn modelId="{50964BD5-35E7-400B-8FE8-9969C30C69EF}" type="presParOf" srcId="{3DF0F509-458D-4C1A-9238-D68FB9AB9D67}" destId="{91F6BC87-115B-4BDF-A737-214F087F913A}" srcOrd="1" destOrd="0" presId="urn:microsoft.com/office/officeart/2016/7/layout/LinearBlockProcessNumbered"/>
    <dgm:cxn modelId="{DE3BD74F-71D1-48A6-891B-FED733305E29}" type="presParOf" srcId="{3DF0F509-458D-4C1A-9238-D68FB9AB9D67}" destId="{338CCBB1-F9AB-474A-AE43-9B2596EAF014}" srcOrd="2" destOrd="0" presId="urn:microsoft.com/office/officeart/2016/7/layout/LinearBlockProcessNumbered"/>
    <dgm:cxn modelId="{9F05FBA9-A7B7-4198-B0DA-E5B0211615CB}" type="presParOf" srcId="{338CCBB1-F9AB-474A-AE43-9B2596EAF014}" destId="{E9426417-592B-47FC-830B-A8007AB24A70}" srcOrd="0" destOrd="0" presId="urn:microsoft.com/office/officeart/2016/7/layout/LinearBlockProcessNumbered"/>
    <dgm:cxn modelId="{F234E9FB-A452-4B83-BEF8-84538A03292B}" type="presParOf" srcId="{338CCBB1-F9AB-474A-AE43-9B2596EAF014}" destId="{C2E1EC10-1D8F-4F31-9A9C-B2683679D7E3}" srcOrd="1" destOrd="0" presId="urn:microsoft.com/office/officeart/2016/7/layout/LinearBlockProcessNumbered"/>
    <dgm:cxn modelId="{BDAC4830-7287-49EE-8C1F-A4D11C98011A}" type="presParOf" srcId="{338CCBB1-F9AB-474A-AE43-9B2596EAF014}" destId="{C99F90EE-8EBC-4611-B7C3-C1AFA8390E4B}" srcOrd="2" destOrd="0" presId="urn:microsoft.com/office/officeart/2016/7/layout/LinearBlockProcessNumbered"/>
    <dgm:cxn modelId="{04E497A8-2933-4A9A-906B-E5DA55519AC0}" type="presParOf" srcId="{3DF0F509-458D-4C1A-9238-D68FB9AB9D67}" destId="{6620842C-C014-4CFF-B6FA-7756AA1D1C0D}" srcOrd="3" destOrd="0" presId="urn:microsoft.com/office/officeart/2016/7/layout/LinearBlockProcessNumbered"/>
    <dgm:cxn modelId="{774DC784-A428-4BC6-A08B-3410359ABF18}" type="presParOf" srcId="{3DF0F509-458D-4C1A-9238-D68FB9AB9D67}" destId="{0B7C3738-7808-4066-81BE-5E247E72E579}" srcOrd="4" destOrd="0" presId="urn:microsoft.com/office/officeart/2016/7/layout/LinearBlockProcessNumbered"/>
    <dgm:cxn modelId="{37F65843-5B81-4483-B1EA-B87413B3A76C}" type="presParOf" srcId="{0B7C3738-7808-4066-81BE-5E247E72E579}" destId="{8716BC0E-3500-4230-AAA6-8ADD5A287D6E}" srcOrd="0" destOrd="0" presId="urn:microsoft.com/office/officeart/2016/7/layout/LinearBlockProcessNumbered"/>
    <dgm:cxn modelId="{76ECEF9F-EB7E-4C7E-8A41-DD190206E435}" type="presParOf" srcId="{0B7C3738-7808-4066-81BE-5E247E72E579}" destId="{1749E2E6-9128-49D4-BCC1-507585AA81AC}" srcOrd="1" destOrd="0" presId="urn:microsoft.com/office/officeart/2016/7/layout/LinearBlockProcessNumbered"/>
    <dgm:cxn modelId="{50B9A0B1-6F99-4E60-9D08-D781E61FA67D}" type="presParOf" srcId="{0B7C3738-7808-4066-81BE-5E247E72E579}" destId="{AD6DCD0D-E116-4320-AF01-D60873C26B91}" srcOrd="2" destOrd="0" presId="urn:microsoft.com/office/officeart/2016/7/layout/LinearBlockProcessNumbered"/>
    <dgm:cxn modelId="{BEFFE2B3-2365-4656-BDD9-007FBBAFED5F}" type="presParOf" srcId="{3DF0F509-458D-4C1A-9238-D68FB9AB9D67}" destId="{463317C4-9ACE-479A-94F0-F71EFFCBB01D}" srcOrd="5" destOrd="0" presId="urn:microsoft.com/office/officeart/2016/7/layout/LinearBlockProcessNumbered"/>
    <dgm:cxn modelId="{FE52FDBD-5F65-469F-B9FC-9E358FABB639}" type="presParOf" srcId="{3DF0F509-458D-4C1A-9238-D68FB9AB9D67}" destId="{26FD7379-8EA7-41DC-A0A7-55D6C08752B4}" srcOrd="6" destOrd="0" presId="urn:microsoft.com/office/officeart/2016/7/layout/LinearBlockProcessNumbered"/>
    <dgm:cxn modelId="{5D2C4041-AAB9-4316-98AA-842BA1DE0BAA}" type="presParOf" srcId="{26FD7379-8EA7-41DC-A0A7-55D6C08752B4}" destId="{AEA9C437-4FF7-479D-946F-305B669A8E8D}" srcOrd="0" destOrd="0" presId="urn:microsoft.com/office/officeart/2016/7/layout/LinearBlockProcessNumbered"/>
    <dgm:cxn modelId="{C73CBEA9-52DB-4F65-92A1-84AD9568F903}" type="presParOf" srcId="{26FD7379-8EA7-41DC-A0A7-55D6C08752B4}" destId="{0EACE4F8-199B-46D3-A994-F381603D9DCE}" srcOrd="1" destOrd="0" presId="urn:microsoft.com/office/officeart/2016/7/layout/LinearBlockProcessNumbered"/>
    <dgm:cxn modelId="{BA2E2372-17A1-4F48-89AE-CE74784A7D41}" type="presParOf" srcId="{26FD7379-8EA7-41DC-A0A7-55D6C08752B4}" destId="{B0DD17CD-A401-4EE1-9968-3223961FBB57}"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5E9E3D-1002-412E-98D6-7F1BC630CB5A}" type="doc">
      <dgm:prSet loTypeId="urn:microsoft.com/office/officeart/2005/8/layout/radial1" loCatId="cycle" qsTypeId="urn:microsoft.com/office/officeart/2005/8/quickstyle/simple2" qsCatId="simple" csTypeId="urn:microsoft.com/office/officeart/2005/8/colors/colorful1" csCatId="colorful" phldr="1"/>
      <dgm:spPr/>
      <dgm:t>
        <a:bodyPr/>
        <a:lstStyle/>
        <a:p>
          <a:endParaRPr lang="en-US"/>
        </a:p>
      </dgm:t>
    </dgm:pt>
    <dgm:pt modelId="{231AA988-9EA1-4FEE-B26B-1068550256AA}">
      <dgm:prSet phldrT="[Text]"/>
      <dgm:spPr/>
      <dgm:t>
        <a:bodyPr/>
        <a:lstStyle/>
        <a:p>
          <a:r>
            <a:rPr lang="en-US"/>
            <a:t>OYYAS</a:t>
          </a:r>
        </a:p>
      </dgm:t>
    </dgm:pt>
    <dgm:pt modelId="{E75253D1-D3CF-48CD-943C-E19A68A2EBF4}" type="parTrans" cxnId="{B6589D19-9015-45C6-B4E5-AB2A54FC6674}">
      <dgm:prSet/>
      <dgm:spPr/>
      <dgm:t>
        <a:bodyPr/>
        <a:lstStyle/>
        <a:p>
          <a:endParaRPr lang="en-US"/>
        </a:p>
      </dgm:t>
    </dgm:pt>
    <dgm:pt modelId="{D34ED3F4-C9FB-49BB-8A4B-376AE78DD797}" type="sibTrans" cxnId="{B6589D19-9015-45C6-B4E5-AB2A54FC6674}">
      <dgm:prSet/>
      <dgm:spPr/>
      <dgm:t>
        <a:bodyPr/>
        <a:lstStyle/>
        <a:p>
          <a:endParaRPr lang="en-US"/>
        </a:p>
      </dgm:t>
    </dgm:pt>
    <dgm:pt modelId="{77E47291-970B-46C7-A164-AD5F7F574BFF}">
      <dgm:prSet phldrT="[Text]"/>
      <dgm:spPr/>
      <dgm:t>
        <a:bodyPr/>
        <a:lstStyle/>
        <a:p>
          <a:r>
            <a:rPr lang="en-US"/>
            <a:t>School-Based Intervention</a:t>
          </a:r>
        </a:p>
      </dgm:t>
    </dgm:pt>
    <dgm:pt modelId="{6DED1CA8-083C-4B7D-A784-A3180455A942}" type="parTrans" cxnId="{89A8B7C2-FC79-454A-A3B7-112009BDB7D1}">
      <dgm:prSet/>
      <dgm:spPr/>
      <dgm:t>
        <a:bodyPr/>
        <a:lstStyle/>
        <a:p>
          <a:endParaRPr lang="en-US"/>
        </a:p>
      </dgm:t>
    </dgm:pt>
    <dgm:pt modelId="{FFF5EFA7-A2ED-4C46-822A-7A0214B0E548}" type="sibTrans" cxnId="{89A8B7C2-FC79-454A-A3B7-112009BDB7D1}">
      <dgm:prSet/>
      <dgm:spPr/>
      <dgm:t>
        <a:bodyPr/>
        <a:lstStyle/>
        <a:p>
          <a:endParaRPr lang="en-US"/>
        </a:p>
      </dgm:t>
    </dgm:pt>
    <dgm:pt modelId="{5B4AA1E6-EE5D-44FA-A656-69EF858B2873}">
      <dgm:prSet phldrT="[Text]"/>
      <dgm:spPr/>
      <dgm:t>
        <a:bodyPr/>
        <a:lstStyle/>
        <a:p>
          <a:r>
            <a:rPr lang="en-US"/>
            <a:t>Community-Based Intervention</a:t>
          </a:r>
        </a:p>
      </dgm:t>
    </dgm:pt>
    <dgm:pt modelId="{03F60570-09E0-4C7F-BE91-5F93F09D4325}" type="parTrans" cxnId="{2B6198A6-309D-438E-AC1E-B2DED52560CB}">
      <dgm:prSet/>
      <dgm:spPr/>
      <dgm:t>
        <a:bodyPr/>
        <a:lstStyle/>
        <a:p>
          <a:endParaRPr lang="en-US"/>
        </a:p>
      </dgm:t>
    </dgm:pt>
    <dgm:pt modelId="{F043C130-E520-4BFA-97FB-2A1EC6DFF183}" type="sibTrans" cxnId="{2B6198A6-309D-438E-AC1E-B2DED52560CB}">
      <dgm:prSet/>
      <dgm:spPr/>
      <dgm:t>
        <a:bodyPr/>
        <a:lstStyle/>
        <a:p>
          <a:endParaRPr lang="en-US"/>
        </a:p>
      </dgm:t>
    </dgm:pt>
    <dgm:pt modelId="{0858C73E-2C49-4E62-9E40-4CB5D1A0BC30}">
      <dgm:prSet phldrT="[Text]"/>
      <dgm:spPr/>
      <dgm:t>
        <a:bodyPr/>
        <a:lstStyle/>
        <a:p>
          <a:r>
            <a:rPr lang="en-US"/>
            <a:t>Residential Treatment</a:t>
          </a:r>
        </a:p>
      </dgm:t>
    </dgm:pt>
    <dgm:pt modelId="{1B23F7D7-D4B1-475E-8637-A181B291B279}" type="parTrans" cxnId="{7E0E9146-4931-4B6E-BCB4-52DB7932916B}">
      <dgm:prSet/>
      <dgm:spPr/>
      <dgm:t>
        <a:bodyPr/>
        <a:lstStyle/>
        <a:p>
          <a:endParaRPr lang="en-US"/>
        </a:p>
      </dgm:t>
    </dgm:pt>
    <dgm:pt modelId="{D64C28FE-CC70-45FA-96F0-ADCB2D66B2F7}" type="sibTrans" cxnId="{7E0E9146-4931-4B6E-BCB4-52DB7932916B}">
      <dgm:prSet/>
      <dgm:spPr/>
      <dgm:t>
        <a:bodyPr/>
        <a:lstStyle/>
        <a:p>
          <a:endParaRPr lang="en-US"/>
        </a:p>
      </dgm:t>
    </dgm:pt>
    <dgm:pt modelId="{42AF2323-0C1C-4C68-BB31-2AA8BE4C5AFC}">
      <dgm:prSet phldrT="[Text]"/>
      <dgm:spPr/>
      <dgm:t>
        <a:bodyPr/>
        <a:lstStyle/>
        <a:p>
          <a:r>
            <a:rPr lang="en-US" dirty="0"/>
            <a:t>Recovery Supports</a:t>
          </a:r>
        </a:p>
      </dgm:t>
    </dgm:pt>
    <dgm:pt modelId="{E255959E-7721-4BA1-A125-9BA4BE0165CB}" type="parTrans" cxnId="{6A38FA82-4CB1-421D-928A-B4C96116E15C}">
      <dgm:prSet/>
      <dgm:spPr/>
      <dgm:t>
        <a:bodyPr/>
        <a:lstStyle/>
        <a:p>
          <a:endParaRPr lang="en-US"/>
        </a:p>
      </dgm:t>
    </dgm:pt>
    <dgm:pt modelId="{73D81E8E-2F78-4229-9BDB-EB8E7D1BB826}" type="sibTrans" cxnId="{6A38FA82-4CB1-421D-928A-B4C96116E15C}">
      <dgm:prSet/>
      <dgm:spPr/>
      <dgm:t>
        <a:bodyPr/>
        <a:lstStyle/>
        <a:p>
          <a:endParaRPr lang="en-US"/>
        </a:p>
      </dgm:t>
    </dgm:pt>
    <dgm:pt modelId="{202E0C6F-CAA3-45C0-8FCC-F64E42D84D3D}">
      <dgm:prSet/>
      <dgm:spPr/>
      <dgm:t>
        <a:bodyPr/>
        <a:lstStyle/>
        <a:p>
          <a:r>
            <a:rPr lang="en-US"/>
            <a:t>Outpatient Treatment</a:t>
          </a:r>
        </a:p>
      </dgm:t>
    </dgm:pt>
    <dgm:pt modelId="{3D95CA55-4D98-49A3-BD35-116CFC89406B}" type="parTrans" cxnId="{DDFC3A50-82D7-4F1C-908C-E93CF2DE599B}">
      <dgm:prSet/>
      <dgm:spPr/>
      <dgm:t>
        <a:bodyPr/>
        <a:lstStyle/>
        <a:p>
          <a:endParaRPr lang="en-US"/>
        </a:p>
      </dgm:t>
    </dgm:pt>
    <dgm:pt modelId="{CD258391-E143-476A-97A0-EE4BB547E78D}" type="sibTrans" cxnId="{DDFC3A50-82D7-4F1C-908C-E93CF2DE599B}">
      <dgm:prSet/>
      <dgm:spPr/>
      <dgm:t>
        <a:bodyPr/>
        <a:lstStyle/>
        <a:p>
          <a:endParaRPr lang="en-US"/>
        </a:p>
      </dgm:t>
    </dgm:pt>
    <dgm:pt modelId="{B94F5389-6952-4827-B6E8-6F9B9AAD109F}">
      <dgm:prSet/>
      <dgm:spPr/>
      <dgm:t>
        <a:bodyPr/>
        <a:lstStyle/>
        <a:p>
          <a:r>
            <a:rPr lang="en-US"/>
            <a:t>Youth Detoxification &amp; Stabilization</a:t>
          </a:r>
        </a:p>
      </dgm:t>
    </dgm:pt>
    <dgm:pt modelId="{49D2FD39-D222-4056-976D-B52ED71340C7}" type="parTrans" cxnId="{2AAC5625-2609-4002-9A7A-7AAA3202E9A6}">
      <dgm:prSet/>
      <dgm:spPr/>
      <dgm:t>
        <a:bodyPr/>
        <a:lstStyle/>
        <a:p>
          <a:endParaRPr lang="en-US"/>
        </a:p>
      </dgm:t>
    </dgm:pt>
    <dgm:pt modelId="{B167E7F7-99EE-4E16-99FD-D0131624F454}" type="sibTrans" cxnId="{2AAC5625-2609-4002-9A7A-7AAA3202E9A6}">
      <dgm:prSet/>
      <dgm:spPr/>
      <dgm:t>
        <a:bodyPr/>
        <a:lstStyle/>
        <a:p>
          <a:endParaRPr lang="en-US"/>
        </a:p>
      </dgm:t>
    </dgm:pt>
    <dgm:pt modelId="{4B029868-3A49-4320-B785-C790D4403D14}">
      <dgm:prSet/>
      <dgm:spPr/>
      <dgm:t>
        <a:bodyPr/>
        <a:lstStyle/>
        <a:p>
          <a:r>
            <a:rPr lang="en-US"/>
            <a:t>Medication for Opioid Use Disorder</a:t>
          </a:r>
        </a:p>
      </dgm:t>
    </dgm:pt>
    <dgm:pt modelId="{7C0E96BE-57C4-4FE3-92E5-F0C8096347FC}" type="parTrans" cxnId="{8E2B198E-52CC-4008-9C0B-6C89748B3DCE}">
      <dgm:prSet/>
      <dgm:spPr/>
      <dgm:t>
        <a:bodyPr/>
        <a:lstStyle/>
        <a:p>
          <a:endParaRPr lang="en-US"/>
        </a:p>
      </dgm:t>
    </dgm:pt>
    <dgm:pt modelId="{F21F5805-6E1F-44C7-8E23-E99543A91A62}" type="sibTrans" cxnId="{8E2B198E-52CC-4008-9C0B-6C89748B3DCE}">
      <dgm:prSet/>
      <dgm:spPr/>
      <dgm:t>
        <a:bodyPr/>
        <a:lstStyle/>
        <a:p>
          <a:endParaRPr lang="en-US"/>
        </a:p>
      </dgm:t>
    </dgm:pt>
    <dgm:pt modelId="{503AD587-2CFB-4D11-ABC1-EF21E33D400C}" type="pres">
      <dgm:prSet presAssocID="{465E9E3D-1002-412E-98D6-7F1BC630CB5A}" presName="cycle" presStyleCnt="0">
        <dgm:presLayoutVars>
          <dgm:chMax val="1"/>
          <dgm:dir/>
          <dgm:animLvl val="ctr"/>
          <dgm:resizeHandles val="exact"/>
        </dgm:presLayoutVars>
      </dgm:prSet>
      <dgm:spPr/>
    </dgm:pt>
    <dgm:pt modelId="{2A496A4C-800A-44BA-BCC4-27AE28A9F59A}" type="pres">
      <dgm:prSet presAssocID="{231AA988-9EA1-4FEE-B26B-1068550256AA}" presName="centerShape" presStyleLbl="node0" presStyleIdx="0" presStyleCnt="1"/>
      <dgm:spPr/>
    </dgm:pt>
    <dgm:pt modelId="{E49A8A4F-7BD5-4EB7-95F0-2053EB6A632F}" type="pres">
      <dgm:prSet presAssocID="{6DED1CA8-083C-4B7D-A784-A3180455A942}" presName="Name9" presStyleLbl="parChTrans1D2" presStyleIdx="0" presStyleCnt="7"/>
      <dgm:spPr/>
    </dgm:pt>
    <dgm:pt modelId="{89BE531F-F695-4E74-85C5-581900172190}" type="pres">
      <dgm:prSet presAssocID="{6DED1CA8-083C-4B7D-A784-A3180455A942}" presName="connTx" presStyleLbl="parChTrans1D2" presStyleIdx="0" presStyleCnt="7"/>
      <dgm:spPr/>
    </dgm:pt>
    <dgm:pt modelId="{DFA13662-078A-4B6C-8E49-D05484336F05}" type="pres">
      <dgm:prSet presAssocID="{77E47291-970B-46C7-A164-AD5F7F574BFF}" presName="node" presStyleLbl="node1" presStyleIdx="0" presStyleCnt="7">
        <dgm:presLayoutVars>
          <dgm:bulletEnabled val="1"/>
        </dgm:presLayoutVars>
      </dgm:prSet>
      <dgm:spPr/>
    </dgm:pt>
    <dgm:pt modelId="{B5362FA8-9E21-4E42-A6DB-8E53629C2A8F}" type="pres">
      <dgm:prSet presAssocID="{03F60570-09E0-4C7F-BE91-5F93F09D4325}" presName="Name9" presStyleLbl="parChTrans1D2" presStyleIdx="1" presStyleCnt="7"/>
      <dgm:spPr/>
    </dgm:pt>
    <dgm:pt modelId="{94341A1C-F938-4BA4-9EAD-18E0777B2D6D}" type="pres">
      <dgm:prSet presAssocID="{03F60570-09E0-4C7F-BE91-5F93F09D4325}" presName="connTx" presStyleLbl="parChTrans1D2" presStyleIdx="1" presStyleCnt="7"/>
      <dgm:spPr/>
    </dgm:pt>
    <dgm:pt modelId="{DCE67319-F75E-4A41-91F4-3A49FD0CAD2A}" type="pres">
      <dgm:prSet presAssocID="{5B4AA1E6-EE5D-44FA-A656-69EF858B2873}" presName="node" presStyleLbl="node1" presStyleIdx="1" presStyleCnt="7">
        <dgm:presLayoutVars>
          <dgm:bulletEnabled val="1"/>
        </dgm:presLayoutVars>
      </dgm:prSet>
      <dgm:spPr/>
    </dgm:pt>
    <dgm:pt modelId="{AA77CB32-BDE6-4FE4-8717-76DB719A2A75}" type="pres">
      <dgm:prSet presAssocID="{3D95CA55-4D98-49A3-BD35-116CFC89406B}" presName="Name9" presStyleLbl="parChTrans1D2" presStyleIdx="2" presStyleCnt="7"/>
      <dgm:spPr/>
    </dgm:pt>
    <dgm:pt modelId="{E6E64C27-A6A0-4830-B13D-5D1E8BD9A2A0}" type="pres">
      <dgm:prSet presAssocID="{3D95CA55-4D98-49A3-BD35-116CFC89406B}" presName="connTx" presStyleLbl="parChTrans1D2" presStyleIdx="2" presStyleCnt="7"/>
      <dgm:spPr/>
    </dgm:pt>
    <dgm:pt modelId="{2DC1D07F-92B0-47DB-9B1D-B4483AF03DE8}" type="pres">
      <dgm:prSet presAssocID="{202E0C6F-CAA3-45C0-8FCC-F64E42D84D3D}" presName="node" presStyleLbl="node1" presStyleIdx="2" presStyleCnt="7">
        <dgm:presLayoutVars>
          <dgm:bulletEnabled val="1"/>
        </dgm:presLayoutVars>
      </dgm:prSet>
      <dgm:spPr/>
    </dgm:pt>
    <dgm:pt modelId="{6261D5A1-4A6A-495C-8CE3-1645E7828883}" type="pres">
      <dgm:prSet presAssocID="{7C0E96BE-57C4-4FE3-92E5-F0C8096347FC}" presName="Name9" presStyleLbl="parChTrans1D2" presStyleIdx="3" presStyleCnt="7"/>
      <dgm:spPr/>
    </dgm:pt>
    <dgm:pt modelId="{F29829F4-1596-4F4E-A2F9-75B430D3EFEA}" type="pres">
      <dgm:prSet presAssocID="{7C0E96BE-57C4-4FE3-92E5-F0C8096347FC}" presName="connTx" presStyleLbl="parChTrans1D2" presStyleIdx="3" presStyleCnt="7"/>
      <dgm:spPr/>
    </dgm:pt>
    <dgm:pt modelId="{53A2BB7B-0AAF-4E86-B534-E5B85575FD30}" type="pres">
      <dgm:prSet presAssocID="{4B029868-3A49-4320-B785-C790D4403D14}" presName="node" presStyleLbl="node1" presStyleIdx="3" presStyleCnt="7">
        <dgm:presLayoutVars>
          <dgm:bulletEnabled val="1"/>
        </dgm:presLayoutVars>
      </dgm:prSet>
      <dgm:spPr/>
    </dgm:pt>
    <dgm:pt modelId="{3189E5E5-12B4-4B7A-943B-1D3755542474}" type="pres">
      <dgm:prSet presAssocID="{49D2FD39-D222-4056-976D-B52ED71340C7}" presName="Name9" presStyleLbl="parChTrans1D2" presStyleIdx="4" presStyleCnt="7"/>
      <dgm:spPr/>
    </dgm:pt>
    <dgm:pt modelId="{364BFC82-B72E-48EC-8546-0870AB7F0AAD}" type="pres">
      <dgm:prSet presAssocID="{49D2FD39-D222-4056-976D-B52ED71340C7}" presName="connTx" presStyleLbl="parChTrans1D2" presStyleIdx="4" presStyleCnt="7"/>
      <dgm:spPr/>
    </dgm:pt>
    <dgm:pt modelId="{4CADAF9A-6445-4B61-B6DE-F0A4E558A804}" type="pres">
      <dgm:prSet presAssocID="{B94F5389-6952-4827-B6E8-6F9B9AAD109F}" presName="node" presStyleLbl="node1" presStyleIdx="4" presStyleCnt="7">
        <dgm:presLayoutVars>
          <dgm:bulletEnabled val="1"/>
        </dgm:presLayoutVars>
      </dgm:prSet>
      <dgm:spPr/>
    </dgm:pt>
    <dgm:pt modelId="{E27AAA03-703D-41D3-961A-7649A8105840}" type="pres">
      <dgm:prSet presAssocID="{1B23F7D7-D4B1-475E-8637-A181B291B279}" presName="Name9" presStyleLbl="parChTrans1D2" presStyleIdx="5" presStyleCnt="7"/>
      <dgm:spPr/>
    </dgm:pt>
    <dgm:pt modelId="{06485115-0EE6-4C36-A424-22F04F3F7A31}" type="pres">
      <dgm:prSet presAssocID="{1B23F7D7-D4B1-475E-8637-A181B291B279}" presName="connTx" presStyleLbl="parChTrans1D2" presStyleIdx="5" presStyleCnt="7"/>
      <dgm:spPr/>
    </dgm:pt>
    <dgm:pt modelId="{B0633DD4-FF0E-47A5-895B-11F433905F83}" type="pres">
      <dgm:prSet presAssocID="{0858C73E-2C49-4E62-9E40-4CB5D1A0BC30}" presName="node" presStyleLbl="node1" presStyleIdx="5" presStyleCnt="7">
        <dgm:presLayoutVars>
          <dgm:bulletEnabled val="1"/>
        </dgm:presLayoutVars>
      </dgm:prSet>
      <dgm:spPr/>
    </dgm:pt>
    <dgm:pt modelId="{421C719B-188A-47E8-981F-E17E748CBBFE}" type="pres">
      <dgm:prSet presAssocID="{E255959E-7721-4BA1-A125-9BA4BE0165CB}" presName="Name9" presStyleLbl="parChTrans1D2" presStyleIdx="6" presStyleCnt="7"/>
      <dgm:spPr/>
    </dgm:pt>
    <dgm:pt modelId="{869BB20D-5CC9-4A44-9F41-CF2F567729D6}" type="pres">
      <dgm:prSet presAssocID="{E255959E-7721-4BA1-A125-9BA4BE0165CB}" presName="connTx" presStyleLbl="parChTrans1D2" presStyleIdx="6" presStyleCnt="7"/>
      <dgm:spPr/>
    </dgm:pt>
    <dgm:pt modelId="{FB17FFF6-DBDC-469D-8282-B6667404BC0B}" type="pres">
      <dgm:prSet presAssocID="{42AF2323-0C1C-4C68-BB31-2AA8BE4C5AFC}" presName="node" presStyleLbl="node1" presStyleIdx="6" presStyleCnt="7">
        <dgm:presLayoutVars>
          <dgm:bulletEnabled val="1"/>
        </dgm:presLayoutVars>
      </dgm:prSet>
      <dgm:spPr/>
    </dgm:pt>
  </dgm:ptLst>
  <dgm:cxnLst>
    <dgm:cxn modelId="{82B8F811-E71D-4889-8AF6-16401D04F526}" type="presOf" srcId="{6DED1CA8-083C-4B7D-A784-A3180455A942}" destId="{E49A8A4F-7BD5-4EB7-95F0-2053EB6A632F}" srcOrd="0" destOrd="0" presId="urn:microsoft.com/office/officeart/2005/8/layout/radial1"/>
    <dgm:cxn modelId="{B6589D19-9015-45C6-B4E5-AB2A54FC6674}" srcId="{465E9E3D-1002-412E-98D6-7F1BC630CB5A}" destId="{231AA988-9EA1-4FEE-B26B-1068550256AA}" srcOrd="0" destOrd="0" parTransId="{E75253D1-D3CF-48CD-943C-E19A68A2EBF4}" sibTransId="{D34ED3F4-C9FB-49BB-8A4B-376AE78DD797}"/>
    <dgm:cxn modelId="{84A28C21-FB9C-478F-BAF1-624F58F7AD91}" type="presOf" srcId="{E255959E-7721-4BA1-A125-9BA4BE0165CB}" destId="{421C719B-188A-47E8-981F-E17E748CBBFE}" srcOrd="0" destOrd="0" presId="urn:microsoft.com/office/officeart/2005/8/layout/radial1"/>
    <dgm:cxn modelId="{2AAC5625-2609-4002-9A7A-7AAA3202E9A6}" srcId="{231AA988-9EA1-4FEE-B26B-1068550256AA}" destId="{B94F5389-6952-4827-B6E8-6F9B9AAD109F}" srcOrd="4" destOrd="0" parTransId="{49D2FD39-D222-4056-976D-B52ED71340C7}" sibTransId="{B167E7F7-99EE-4E16-99FD-D0131624F454}"/>
    <dgm:cxn modelId="{D81AB82C-6B28-4FAD-89A2-A6D05FE5F99B}" type="presOf" srcId="{4B029868-3A49-4320-B785-C790D4403D14}" destId="{53A2BB7B-0AAF-4E86-B534-E5B85575FD30}" srcOrd="0" destOrd="0" presId="urn:microsoft.com/office/officeart/2005/8/layout/radial1"/>
    <dgm:cxn modelId="{A8FA8730-C93F-4CED-8DA9-4F3759D607A2}" type="presOf" srcId="{03F60570-09E0-4C7F-BE91-5F93F09D4325}" destId="{94341A1C-F938-4BA4-9EAD-18E0777B2D6D}" srcOrd="1" destOrd="0" presId="urn:microsoft.com/office/officeart/2005/8/layout/radial1"/>
    <dgm:cxn modelId="{0C1A4033-3F6D-4D90-83B8-9CDFA113D7AB}" type="presOf" srcId="{3D95CA55-4D98-49A3-BD35-116CFC89406B}" destId="{E6E64C27-A6A0-4830-B13D-5D1E8BD9A2A0}" srcOrd="1" destOrd="0" presId="urn:microsoft.com/office/officeart/2005/8/layout/radial1"/>
    <dgm:cxn modelId="{2BF6553F-8053-489B-9195-FD1490E5C21F}" type="presOf" srcId="{6DED1CA8-083C-4B7D-A784-A3180455A942}" destId="{89BE531F-F695-4E74-85C5-581900172190}" srcOrd="1" destOrd="0" presId="urn:microsoft.com/office/officeart/2005/8/layout/radial1"/>
    <dgm:cxn modelId="{EB9BBC42-52B7-4CC9-A354-EAFE5E4091EF}" type="presOf" srcId="{1B23F7D7-D4B1-475E-8637-A181B291B279}" destId="{06485115-0EE6-4C36-A424-22F04F3F7A31}" srcOrd="1" destOrd="0" presId="urn:microsoft.com/office/officeart/2005/8/layout/radial1"/>
    <dgm:cxn modelId="{7E0E9146-4931-4B6E-BCB4-52DB7932916B}" srcId="{231AA988-9EA1-4FEE-B26B-1068550256AA}" destId="{0858C73E-2C49-4E62-9E40-4CB5D1A0BC30}" srcOrd="5" destOrd="0" parTransId="{1B23F7D7-D4B1-475E-8637-A181B291B279}" sibTransId="{D64C28FE-CC70-45FA-96F0-ADCB2D66B2F7}"/>
    <dgm:cxn modelId="{967CEF6A-E5E7-4039-B15A-252A98415DD3}" type="presOf" srcId="{42AF2323-0C1C-4C68-BB31-2AA8BE4C5AFC}" destId="{FB17FFF6-DBDC-469D-8282-B6667404BC0B}" srcOrd="0" destOrd="0" presId="urn:microsoft.com/office/officeart/2005/8/layout/radial1"/>
    <dgm:cxn modelId="{056E174D-133B-4947-831F-3A2E0BE7D7BE}" type="presOf" srcId="{202E0C6F-CAA3-45C0-8FCC-F64E42D84D3D}" destId="{2DC1D07F-92B0-47DB-9B1D-B4483AF03DE8}" srcOrd="0" destOrd="0" presId="urn:microsoft.com/office/officeart/2005/8/layout/radial1"/>
    <dgm:cxn modelId="{DDFC3A50-82D7-4F1C-908C-E93CF2DE599B}" srcId="{231AA988-9EA1-4FEE-B26B-1068550256AA}" destId="{202E0C6F-CAA3-45C0-8FCC-F64E42D84D3D}" srcOrd="2" destOrd="0" parTransId="{3D95CA55-4D98-49A3-BD35-116CFC89406B}" sibTransId="{CD258391-E143-476A-97A0-EE4BB547E78D}"/>
    <dgm:cxn modelId="{22747850-49D7-44EC-ACD7-F5AC1D62A040}" type="presOf" srcId="{E255959E-7721-4BA1-A125-9BA4BE0165CB}" destId="{869BB20D-5CC9-4A44-9F41-CF2F567729D6}" srcOrd="1" destOrd="0" presId="urn:microsoft.com/office/officeart/2005/8/layout/radial1"/>
    <dgm:cxn modelId="{4B6A427F-FF0B-4F39-89A4-979AECAD7919}" type="presOf" srcId="{1B23F7D7-D4B1-475E-8637-A181B291B279}" destId="{E27AAA03-703D-41D3-961A-7649A8105840}" srcOrd="0" destOrd="0" presId="urn:microsoft.com/office/officeart/2005/8/layout/radial1"/>
    <dgm:cxn modelId="{5A007782-62E6-4219-B2EB-03A099D4FA1F}" type="presOf" srcId="{03F60570-09E0-4C7F-BE91-5F93F09D4325}" destId="{B5362FA8-9E21-4E42-A6DB-8E53629C2A8F}" srcOrd="0" destOrd="0" presId="urn:microsoft.com/office/officeart/2005/8/layout/radial1"/>
    <dgm:cxn modelId="{6A38FA82-4CB1-421D-928A-B4C96116E15C}" srcId="{231AA988-9EA1-4FEE-B26B-1068550256AA}" destId="{42AF2323-0C1C-4C68-BB31-2AA8BE4C5AFC}" srcOrd="6" destOrd="0" parTransId="{E255959E-7721-4BA1-A125-9BA4BE0165CB}" sibTransId="{73D81E8E-2F78-4229-9BDB-EB8E7D1BB826}"/>
    <dgm:cxn modelId="{8E2B198E-52CC-4008-9C0B-6C89748B3DCE}" srcId="{231AA988-9EA1-4FEE-B26B-1068550256AA}" destId="{4B029868-3A49-4320-B785-C790D4403D14}" srcOrd="3" destOrd="0" parTransId="{7C0E96BE-57C4-4FE3-92E5-F0C8096347FC}" sibTransId="{F21F5805-6E1F-44C7-8E23-E99543A91A62}"/>
    <dgm:cxn modelId="{1F0AFF8E-9EE2-4B92-8A7F-90008DECA212}" type="presOf" srcId="{7C0E96BE-57C4-4FE3-92E5-F0C8096347FC}" destId="{6261D5A1-4A6A-495C-8CE3-1645E7828883}" srcOrd="0" destOrd="0" presId="urn:microsoft.com/office/officeart/2005/8/layout/radial1"/>
    <dgm:cxn modelId="{E97B3D91-E234-4DEA-B323-D982292594CA}" type="presOf" srcId="{231AA988-9EA1-4FEE-B26B-1068550256AA}" destId="{2A496A4C-800A-44BA-BCC4-27AE28A9F59A}" srcOrd="0" destOrd="0" presId="urn:microsoft.com/office/officeart/2005/8/layout/radial1"/>
    <dgm:cxn modelId="{6B998293-A528-43D4-BF32-078DE3B789A2}" type="presOf" srcId="{49D2FD39-D222-4056-976D-B52ED71340C7}" destId="{364BFC82-B72E-48EC-8546-0870AB7F0AAD}" srcOrd="1" destOrd="0" presId="urn:microsoft.com/office/officeart/2005/8/layout/radial1"/>
    <dgm:cxn modelId="{2B6198A6-309D-438E-AC1E-B2DED52560CB}" srcId="{231AA988-9EA1-4FEE-B26B-1068550256AA}" destId="{5B4AA1E6-EE5D-44FA-A656-69EF858B2873}" srcOrd="1" destOrd="0" parTransId="{03F60570-09E0-4C7F-BE91-5F93F09D4325}" sibTransId="{F043C130-E520-4BFA-97FB-2A1EC6DFF183}"/>
    <dgm:cxn modelId="{1696D7A8-7277-4B34-9158-32FCB95F8886}" type="presOf" srcId="{7C0E96BE-57C4-4FE3-92E5-F0C8096347FC}" destId="{F29829F4-1596-4F4E-A2F9-75B430D3EFEA}" srcOrd="1" destOrd="0" presId="urn:microsoft.com/office/officeart/2005/8/layout/radial1"/>
    <dgm:cxn modelId="{1CD0D3BA-AEA6-4FD5-B05E-DEF8C83ABC90}" type="presOf" srcId="{465E9E3D-1002-412E-98D6-7F1BC630CB5A}" destId="{503AD587-2CFB-4D11-ABC1-EF21E33D400C}" srcOrd="0" destOrd="0" presId="urn:microsoft.com/office/officeart/2005/8/layout/radial1"/>
    <dgm:cxn modelId="{89A8B7C2-FC79-454A-A3B7-112009BDB7D1}" srcId="{231AA988-9EA1-4FEE-B26B-1068550256AA}" destId="{77E47291-970B-46C7-A164-AD5F7F574BFF}" srcOrd="0" destOrd="0" parTransId="{6DED1CA8-083C-4B7D-A784-A3180455A942}" sibTransId="{FFF5EFA7-A2ED-4C46-822A-7A0214B0E548}"/>
    <dgm:cxn modelId="{2DA50FCB-A4E9-436D-8C06-9B618EC95796}" type="presOf" srcId="{0858C73E-2C49-4E62-9E40-4CB5D1A0BC30}" destId="{B0633DD4-FF0E-47A5-895B-11F433905F83}" srcOrd="0" destOrd="0" presId="urn:microsoft.com/office/officeart/2005/8/layout/radial1"/>
    <dgm:cxn modelId="{5937C8D0-A9B3-4A95-8C28-7FCCCDB093E9}" type="presOf" srcId="{77E47291-970B-46C7-A164-AD5F7F574BFF}" destId="{DFA13662-078A-4B6C-8E49-D05484336F05}" srcOrd="0" destOrd="0" presId="urn:microsoft.com/office/officeart/2005/8/layout/radial1"/>
    <dgm:cxn modelId="{352CD1D5-5582-4B34-84DF-20324FD1FA18}" type="presOf" srcId="{49D2FD39-D222-4056-976D-B52ED71340C7}" destId="{3189E5E5-12B4-4B7A-943B-1D3755542474}" srcOrd="0" destOrd="0" presId="urn:microsoft.com/office/officeart/2005/8/layout/radial1"/>
    <dgm:cxn modelId="{D44BB0E4-52EE-4C03-B592-B4556A8D4BF7}" type="presOf" srcId="{B94F5389-6952-4827-B6E8-6F9B9AAD109F}" destId="{4CADAF9A-6445-4B61-B6DE-F0A4E558A804}" srcOrd="0" destOrd="0" presId="urn:microsoft.com/office/officeart/2005/8/layout/radial1"/>
    <dgm:cxn modelId="{46AF51E8-A135-4D60-A6AC-79E039045AAE}" type="presOf" srcId="{5B4AA1E6-EE5D-44FA-A656-69EF858B2873}" destId="{DCE67319-F75E-4A41-91F4-3A49FD0CAD2A}" srcOrd="0" destOrd="0" presId="urn:microsoft.com/office/officeart/2005/8/layout/radial1"/>
    <dgm:cxn modelId="{0B9032F6-D91A-469E-9C5D-216CB5571C81}" type="presOf" srcId="{3D95CA55-4D98-49A3-BD35-116CFC89406B}" destId="{AA77CB32-BDE6-4FE4-8717-76DB719A2A75}" srcOrd="0" destOrd="0" presId="urn:microsoft.com/office/officeart/2005/8/layout/radial1"/>
    <dgm:cxn modelId="{B0643B90-4A17-47EB-A27C-4587E204E225}" type="presParOf" srcId="{503AD587-2CFB-4D11-ABC1-EF21E33D400C}" destId="{2A496A4C-800A-44BA-BCC4-27AE28A9F59A}" srcOrd="0" destOrd="0" presId="urn:microsoft.com/office/officeart/2005/8/layout/radial1"/>
    <dgm:cxn modelId="{AB90077D-7FA9-4BBA-AF0F-E269C6614DC0}" type="presParOf" srcId="{503AD587-2CFB-4D11-ABC1-EF21E33D400C}" destId="{E49A8A4F-7BD5-4EB7-95F0-2053EB6A632F}" srcOrd="1" destOrd="0" presId="urn:microsoft.com/office/officeart/2005/8/layout/radial1"/>
    <dgm:cxn modelId="{92F9724F-E157-4A01-B83F-644D5F399A8D}" type="presParOf" srcId="{E49A8A4F-7BD5-4EB7-95F0-2053EB6A632F}" destId="{89BE531F-F695-4E74-85C5-581900172190}" srcOrd="0" destOrd="0" presId="urn:microsoft.com/office/officeart/2005/8/layout/radial1"/>
    <dgm:cxn modelId="{17EDA763-283D-45CE-B290-DC815FA06B99}" type="presParOf" srcId="{503AD587-2CFB-4D11-ABC1-EF21E33D400C}" destId="{DFA13662-078A-4B6C-8E49-D05484336F05}" srcOrd="2" destOrd="0" presId="urn:microsoft.com/office/officeart/2005/8/layout/radial1"/>
    <dgm:cxn modelId="{F556DC26-5477-4AFB-9932-E1C6E2A3E47A}" type="presParOf" srcId="{503AD587-2CFB-4D11-ABC1-EF21E33D400C}" destId="{B5362FA8-9E21-4E42-A6DB-8E53629C2A8F}" srcOrd="3" destOrd="0" presId="urn:microsoft.com/office/officeart/2005/8/layout/radial1"/>
    <dgm:cxn modelId="{AC152502-A830-4F87-A08A-41C475491609}" type="presParOf" srcId="{B5362FA8-9E21-4E42-A6DB-8E53629C2A8F}" destId="{94341A1C-F938-4BA4-9EAD-18E0777B2D6D}" srcOrd="0" destOrd="0" presId="urn:microsoft.com/office/officeart/2005/8/layout/radial1"/>
    <dgm:cxn modelId="{D8E6619C-9BF6-4E50-A76A-F1A6B5946149}" type="presParOf" srcId="{503AD587-2CFB-4D11-ABC1-EF21E33D400C}" destId="{DCE67319-F75E-4A41-91F4-3A49FD0CAD2A}" srcOrd="4" destOrd="0" presId="urn:microsoft.com/office/officeart/2005/8/layout/radial1"/>
    <dgm:cxn modelId="{9803977C-C516-4BE6-9C7A-05DAC1D88980}" type="presParOf" srcId="{503AD587-2CFB-4D11-ABC1-EF21E33D400C}" destId="{AA77CB32-BDE6-4FE4-8717-76DB719A2A75}" srcOrd="5" destOrd="0" presId="urn:microsoft.com/office/officeart/2005/8/layout/radial1"/>
    <dgm:cxn modelId="{E0B9611F-6778-46A0-949E-636263B93646}" type="presParOf" srcId="{AA77CB32-BDE6-4FE4-8717-76DB719A2A75}" destId="{E6E64C27-A6A0-4830-B13D-5D1E8BD9A2A0}" srcOrd="0" destOrd="0" presId="urn:microsoft.com/office/officeart/2005/8/layout/radial1"/>
    <dgm:cxn modelId="{C4F8F59B-5D1A-42DC-A859-4E33322D2A5C}" type="presParOf" srcId="{503AD587-2CFB-4D11-ABC1-EF21E33D400C}" destId="{2DC1D07F-92B0-47DB-9B1D-B4483AF03DE8}" srcOrd="6" destOrd="0" presId="urn:microsoft.com/office/officeart/2005/8/layout/radial1"/>
    <dgm:cxn modelId="{DB11343C-1347-4708-8BC9-C52C1BC8564D}" type="presParOf" srcId="{503AD587-2CFB-4D11-ABC1-EF21E33D400C}" destId="{6261D5A1-4A6A-495C-8CE3-1645E7828883}" srcOrd="7" destOrd="0" presId="urn:microsoft.com/office/officeart/2005/8/layout/radial1"/>
    <dgm:cxn modelId="{D3FD22BE-635D-4666-8754-EB3655F89DF3}" type="presParOf" srcId="{6261D5A1-4A6A-495C-8CE3-1645E7828883}" destId="{F29829F4-1596-4F4E-A2F9-75B430D3EFEA}" srcOrd="0" destOrd="0" presId="urn:microsoft.com/office/officeart/2005/8/layout/radial1"/>
    <dgm:cxn modelId="{11339B19-6697-4902-96EE-EDD9C41F3CD7}" type="presParOf" srcId="{503AD587-2CFB-4D11-ABC1-EF21E33D400C}" destId="{53A2BB7B-0AAF-4E86-B534-E5B85575FD30}" srcOrd="8" destOrd="0" presId="urn:microsoft.com/office/officeart/2005/8/layout/radial1"/>
    <dgm:cxn modelId="{FD3ACA1D-14CC-4BCA-B49E-4122B08CDBB6}" type="presParOf" srcId="{503AD587-2CFB-4D11-ABC1-EF21E33D400C}" destId="{3189E5E5-12B4-4B7A-943B-1D3755542474}" srcOrd="9" destOrd="0" presId="urn:microsoft.com/office/officeart/2005/8/layout/radial1"/>
    <dgm:cxn modelId="{A0503C71-64E8-4B62-87F8-F33D8E679CBF}" type="presParOf" srcId="{3189E5E5-12B4-4B7A-943B-1D3755542474}" destId="{364BFC82-B72E-48EC-8546-0870AB7F0AAD}" srcOrd="0" destOrd="0" presId="urn:microsoft.com/office/officeart/2005/8/layout/radial1"/>
    <dgm:cxn modelId="{36422B02-0C69-4E29-8C4D-D3365071813D}" type="presParOf" srcId="{503AD587-2CFB-4D11-ABC1-EF21E33D400C}" destId="{4CADAF9A-6445-4B61-B6DE-F0A4E558A804}" srcOrd="10" destOrd="0" presId="urn:microsoft.com/office/officeart/2005/8/layout/radial1"/>
    <dgm:cxn modelId="{A4AC6A86-3306-4F1D-8A48-FAC14694F8B2}" type="presParOf" srcId="{503AD587-2CFB-4D11-ABC1-EF21E33D400C}" destId="{E27AAA03-703D-41D3-961A-7649A8105840}" srcOrd="11" destOrd="0" presId="urn:microsoft.com/office/officeart/2005/8/layout/radial1"/>
    <dgm:cxn modelId="{E4F1C325-8414-4F56-82CB-C94A0B95BF48}" type="presParOf" srcId="{E27AAA03-703D-41D3-961A-7649A8105840}" destId="{06485115-0EE6-4C36-A424-22F04F3F7A31}" srcOrd="0" destOrd="0" presId="urn:microsoft.com/office/officeart/2005/8/layout/radial1"/>
    <dgm:cxn modelId="{4F96602A-D370-4583-8D47-B025313AE8ED}" type="presParOf" srcId="{503AD587-2CFB-4D11-ABC1-EF21E33D400C}" destId="{B0633DD4-FF0E-47A5-895B-11F433905F83}" srcOrd="12" destOrd="0" presId="urn:microsoft.com/office/officeart/2005/8/layout/radial1"/>
    <dgm:cxn modelId="{034022D7-CBD2-405E-810D-ACFC1723A176}" type="presParOf" srcId="{503AD587-2CFB-4D11-ABC1-EF21E33D400C}" destId="{421C719B-188A-47E8-981F-E17E748CBBFE}" srcOrd="13" destOrd="0" presId="urn:microsoft.com/office/officeart/2005/8/layout/radial1"/>
    <dgm:cxn modelId="{23FB96B7-6B5E-41D5-986E-1AA76322D0C8}" type="presParOf" srcId="{421C719B-188A-47E8-981F-E17E748CBBFE}" destId="{869BB20D-5CC9-4A44-9F41-CF2F567729D6}" srcOrd="0" destOrd="0" presId="urn:microsoft.com/office/officeart/2005/8/layout/radial1"/>
    <dgm:cxn modelId="{BC775B06-9F37-4CB9-B153-875DEA8D5345}" type="presParOf" srcId="{503AD587-2CFB-4D11-ABC1-EF21E33D400C}" destId="{FB17FFF6-DBDC-469D-8282-B6667404BC0B}"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75FC8-EABD-4794-A991-951F58190AC2}">
      <dsp:nvSpPr>
        <dsp:cNvPr id="0" name=""/>
        <dsp:cNvSpPr/>
      </dsp:nvSpPr>
      <dsp:spPr>
        <a:xfrm>
          <a:off x="167" y="727739"/>
          <a:ext cx="2018295" cy="2421955"/>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99363" tIns="0" rIns="199363" bIns="330200" numCol="1" spcCol="1270" anchor="t" anchorCtr="0">
          <a:noAutofit/>
        </a:bodyPr>
        <a:lstStyle/>
        <a:p>
          <a:pPr marL="0" lvl="0" indent="0" algn="l" defTabSz="488950">
            <a:lnSpc>
              <a:spcPct val="90000"/>
            </a:lnSpc>
            <a:spcBef>
              <a:spcPct val="0"/>
            </a:spcBef>
            <a:spcAft>
              <a:spcPct val="35000"/>
            </a:spcAft>
            <a:buNone/>
          </a:pPr>
          <a:r>
            <a:rPr lang="en-US" sz="1100" kern="1200" dirty="0"/>
            <a:t>Build and support the Office of Youth and Young Adult Services and its  providers to </a:t>
          </a:r>
          <a:r>
            <a:rPr lang="en-US" sz="1100" b="1" kern="1200" dirty="0">
              <a:solidFill>
                <a:schemeClr val="bg2">
                  <a:lumMod val="75000"/>
                </a:schemeClr>
              </a:solidFill>
            </a:rPr>
            <a:t>maintain a continuum </a:t>
          </a:r>
          <a:r>
            <a:rPr lang="en-US" sz="1100" kern="1200" dirty="0">
              <a:solidFill>
                <a:schemeClr val="tx1"/>
              </a:solidFill>
            </a:rPr>
            <a:t>of comprehensive, integrated services.</a:t>
          </a:r>
        </a:p>
      </dsp:txBody>
      <dsp:txXfrm>
        <a:off x="167" y="1696521"/>
        <a:ext cx="2018295" cy="1453173"/>
      </dsp:txXfrm>
    </dsp:sp>
    <dsp:sp modelId="{3B10CB5F-1D51-42DA-BA47-6EA88846AA1D}">
      <dsp:nvSpPr>
        <dsp:cNvPr id="0" name=""/>
        <dsp:cNvSpPr/>
      </dsp:nvSpPr>
      <dsp:spPr>
        <a:xfrm>
          <a:off x="167" y="727739"/>
          <a:ext cx="2018295" cy="968782"/>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199363" tIns="165100" rIns="199363" bIns="165100" numCol="1" spcCol="1270" anchor="ctr" anchorCtr="0">
          <a:noAutofit/>
        </a:bodyPr>
        <a:lstStyle/>
        <a:p>
          <a:pPr marL="0" lvl="0" indent="0" algn="l" defTabSz="2000250">
            <a:lnSpc>
              <a:spcPct val="90000"/>
            </a:lnSpc>
            <a:spcBef>
              <a:spcPct val="0"/>
            </a:spcBef>
            <a:spcAft>
              <a:spcPct val="35000"/>
            </a:spcAft>
            <a:buNone/>
          </a:pPr>
          <a:r>
            <a:rPr lang="en-US" sz="4500" kern="1200"/>
            <a:t>01</a:t>
          </a:r>
        </a:p>
      </dsp:txBody>
      <dsp:txXfrm>
        <a:off x="167" y="727739"/>
        <a:ext cx="2018295" cy="968782"/>
      </dsp:txXfrm>
    </dsp:sp>
    <dsp:sp modelId="{E9426417-592B-47FC-830B-A8007AB24A70}">
      <dsp:nvSpPr>
        <dsp:cNvPr id="0" name=""/>
        <dsp:cNvSpPr/>
      </dsp:nvSpPr>
      <dsp:spPr>
        <a:xfrm>
          <a:off x="2179926" y="727739"/>
          <a:ext cx="2018295" cy="2421955"/>
        </a:xfrm>
        <a:prstGeom prst="rect">
          <a:avLst/>
        </a:prstGeom>
        <a:solidFill>
          <a:schemeClr val="accent5">
            <a:hueOff val="2344826"/>
            <a:satOff val="-18899"/>
            <a:lumOff val="5360"/>
            <a:alphaOff val="0"/>
          </a:schemeClr>
        </a:solidFill>
        <a:ln w="25400" cap="flat" cmpd="sng" algn="ctr">
          <a:solidFill>
            <a:schemeClr val="accent5">
              <a:hueOff val="2344826"/>
              <a:satOff val="-18899"/>
              <a:lumOff val="536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99363" tIns="0" rIns="199363" bIns="330200" numCol="1" spcCol="1270" anchor="t" anchorCtr="0">
          <a:noAutofit/>
        </a:bodyPr>
        <a:lstStyle/>
        <a:p>
          <a:pPr marL="0" lvl="0" indent="0" algn="l" defTabSz="488950">
            <a:lnSpc>
              <a:spcPct val="90000"/>
            </a:lnSpc>
            <a:spcBef>
              <a:spcPct val="0"/>
            </a:spcBef>
            <a:spcAft>
              <a:spcPct val="35000"/>
            </a:spcAft>
            <a:buNone/>
          </a:pPr>
          <a:r>
            <a:rPr lang="en-US" sz="1100" kern="1200" dirty="0"/>
            <a:t>Facilitate efforts to </a:t>
          </a:r>
          <a:r>
            <a:rPr lang="en-US" sz="1100" b="1" kern="1200" dirty="0">
              <a:solidFill>
                <a:srgbClr val="FFFF00"/>
              </a:solidFill>
            </a:rPr>
            <a:t>improve external stakeholder capacity</a:t>
          </a:r>
          <a:r>
            <a:rPr lang="en-US" sz="1100" kern="1200" dirty="0">
              <a:solidFill>
                <a:srgbClr val="FFFF00"/>
              </a:solidFill>
            </a:rPr>
            <a:t> </a:t>
          </a:r>
          <a:r>
            <a:rPr lang="en-US" sz="1100" kern="1200" dirty="0"/>
            <a:t>to work with youth and young adults with substance use disorders.</a:t>
          </a:r>
        </a:p>
      </dsp:txBody>
      <dsp:txXfrm>
        <a:off x="2179926" y="1696521"/>
        <a:ext cx="2018295" cy="1453173"/>
      </dsp:txXfrm>
    </dsp:sp>
    <dsp:sp modelId="{C2E1EC10-1D8F-4F31-9A9C-B2683679D7E3}">
      <dsp:nvSpPr>
        <dsp:cNvPr id="0" name=""/>
        <dsp:cNvSpPr/>
      </dsp:nvSpPr>
      <dsp:spPr>
        <a:xfrm>
          <a:off x="2179926" y="727739"/>
          <a:ext cx="2018295" cy="968782"/>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199363" tIns="165100" rIns="199363" bIns="165100" numCol="1" spcCol="1270" anchor="ctr" anchorCtr="0">
          <a:noAutofit/>
        </a:bodyPr>
        <a:lstStyle/>
        <a:p>
          <a:pPr marL="0" lvl="0" indent="0" algn="l" defTabSz="2000250">
            <a:lnSpc>
              <a:spcPct val="90000"/>
            </a:lnSpc>
            <a:spcBef>
              <a:spcPct val="0"/>
            </a:spcBef>
            <a:spcAft>
              <a:spcPct val="35000"/>
            </a:spcAft>
            <a:buNone/>
          </a:pPr>
          <a:r>
            <a:rPr lang="en-US" sz="4500" kern="1200"/>
            <a:t>02</a:t>
          </a:r>
        </a:p>
      </dsp:txBody>
      <dsp:txXfrm>
        <a:off x="2179926" y="727739"/>
        <a:ext cx="2018295" cy="968782"/>
      </dsp:txXfrm>
    </dsp:sp>
    <dsp:sp modelId="{8716BC0E-3500-4230-AAA6-8ADD5A287D6E}">
      <dsp:nvSpPr>
        <dsp:cNvPr id="0" name=""/>
        <dsp:cNvSpPr/>
      </dsp:nvSpPr>
      <dsp:spPr>
        <a:xfrm>
          <a:off x="4381564" y="727739"/>
          <a:ext cx="2018295" cy="2421955"/>
        </a:xfrm>
        <a:prstGeom prst="rect">
          <a:avLst/>
        </a:prstGeom>
        <a:solidFill>
          <a:schemeClr val="accent5">
            <a:hueOff val="4689652"/>
            <a:satOff val="-37799"/>
            <a:lumOff val="10719"/>
            <a:alphaOff val="0"/>
          </a:schemeClr>
        </a:solidFill>
        <a:ln w="25400" cap="flat" cmpd="sng" algn="ctr">
          <a:solidFill>
            <a:schemeClr val="accent5">
              <a:hueOff val="4689652"/>
              <a:satOff val="-37799"/>
              <a:lumOff val="1071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99363" tIns="0" rIns="199363" bIns="330200" numCol="1" spcCol="1270" anchor="t" anchorCtr="0">
          <a:noAutofit/>
        </a:bodyPr>
        <a:lstStyle/>
        <a:p>
          <a:pPr marL="0" lvl="0" indent="0" algn="l" defTabSz="488950">
            <a:lnSpc>
              <a:spcPct val="90000"/>
            </a:lnSpc>
            <a:spcBef>
              <a:spcPct val="0"/>
            </a:spcBef>
            <a:spcAft>
              <a:spcPct val="35000"/>
            </a:spcAft>
            <a:buNone/>
          </a:pPr>
          <a:r>
            <a:rPr lang="en-US" sz="1100" kern="1200" dirty="0"/>
            <a:t>Promote and support a youth and young adult </a:t>
          </a:r>
          <a:r>
            <a:rPr lang="en-US" sz="1100" b="1" kern="1200" dirty="0">
              <a:solidFill>
                <a:srgbClr val="FF0000"/>
              </a:solidFill>
            </a:rPr>
            <a:t>recovery community network</a:t>
          </a:r>
          <a:r>
            <a:rPr lang="en-US" sz="1100" kern="1200" dirty="0"/>
            <a:t>.</a:t>
          </a:r>
        </a:p>
      </dsp:txBody>
      <dsp:txXfrm>
        <a:off x="4381564" y="1696521"/>
        <a:ext cx="2018295" cy="1453173"/>
      </dsp:txXfrm>
    </dsp:sp>
    <dsp:sp modelId="{1749E2E6-9128-49D4-BCC1-507585AA81AC}">
      <dsp:nvSpPr>
        <dsp:cNvPr id="0" name=""/>
        <dsp:cNvSpPr/>
      </dsp:nvSpPr>
      <dsp:spPr>
        <a:xfrm>
          <a:off x="4359686" y="727739"/>
          <a:ext cx="2018295" cy="968782"/>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199363" tIns="165100" rIns="199363" bIns="165100" numCol="1" spcCol="1270" anchor="ctr" anchorCtr="0">
          <a:noAutofit/>
        </a:bodyPr>
        <a:lstStyle/>
        <a:p>
          <a:pPr marL="0" lvl="0" indent="0" algn="l" defTabSz="2000250">
            <a:lnSpc>
              <a:spcPct val="90000"/>
            </a:lnSpc>
            <a:spcBef>
              <a:spcPct val="0"/>
            </a:spcBef>
            <a:spcAft>
              <a:spcPct val="35000"/>
            </a:spcAft>
            <a:buNone/>
          </a:pPr>
          <a:r>
            <a:rPr lang="en-US" sz="4500" kern="1200"/>
            <a:t>03</a:t>
          </a:r>
        </a:p>
      </dsp:txBody>
      <dsp:txXfrm>
        <a:off x="4359686" y="727739"/>
        <a:ext cx="2018295" cy="968782"/>
      </dsp:txXfrm>
    </dsp:sp>
    <dsp:sp modelId="{AEA9C437-4FF7-479D-946F-305B669A8E8D}">
      <dsp:nvSpPr>
        <dsp:cNvPr id="0" name=""/>
        <dsp:cNvSpPr/>
      </dsp:nvSpPr>
      <dsp:spPr>
        <a:xfrm>
          <a:off x="6539445" y="727739"/>
          <a:ext cx="2018295" cy="2421955"/>
        </a:xfrm>
        <a:prstGeom prst="rect">
          <a:avLst/>
        </a:prstGeom>
        <a:solidFill>
          <a:schemeClr val="accent5">
            <a:hueOff val="7034478"/>
            <a:satOff val="-56698"/>
            <a:lumOff val="16079"/>
            <a:alphaOff val="0"/>
          </a:schemeClr>
        </a:solidFill>
        <a:ln w="25400" cap="flat" cmpd="sng" algn="ctr">
          <a:solidFill>
            <a:schemeClr val="accent5">
              <a:hueOff val="7034478"/>
              <a:satOff val="-56698"/>
              <a:lumOff val="1607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99363" tIns="0" rIns="199363" bIns="330200" numCol="1" spcCol="1270" anchor="t" anchorCtr="0">
          <a:noAutofit/>
        </a:bodyPr>
        <a:lstStyle/>
        <a:p>
          <a:pPr marL="0" lvl="0" indent="0" algn="l" defTabSz="488950">
            <a:lnSpc>
              <a:spcPct val="90000"/>
            </a:lnSpc>
            <a:spcBef>
              <a:spcPct val="0"/>
            </a:spcBef>
            <a:spcAft>
              <a:spcPct val="35000"/>
            </a:spcAft>
            <a:buNone/>
          </a:pPr>
          <a:r>
            <a:rPr lang="en-US" sz="1100" kern="1200" dirty="0"/>
            <a:t>Utilize </a:t>
          </a:r>
          <a:r>
            <a:rPr lang="en-US" sz="1100" b="1" kern="1200" dirty="0">
              <a:solidFill>
                <a:schemeClr val="accent5">
                  <a:lumMod val="60000"/>
                  <a:lumOff val="40000"/>
                </a:schemeClr>
              </a:solidFill>
            </a:rPr>
            <a:t>research and data to drive system change </a:t>
          </a:r>
          <a:r>
            <a:rPr lang="en-US" sz="1100" kern="1200" dirty="0"/>
            <a:t>in an effort to close any gaps that exist within the OYYAS continuum of services.</a:t>
          </a:r>
        </a:p>
      </dsp:txBody>
      <dsp:txXfrm>
        <a:off x="6539445" y="1696521"/>
        <a:ext cx="2018295" cy="1453173"/>
      </dsp:txXfrm>
    </dsp:sp>
    <dsp:sp modelId="{0EACE4F8-199B-46D3-A994-F381603D9DCE}">
      <dsp:nvSpPr>
        <dsp:cNvPr id="0" name=""/>
        <dsp:cNvSpPr/>
      </dsp:nvSpPr>
      <dsp:spPr>
        <a:xfrm>
          <a:off x="6539445" y="727739"/>
          <a:ext cx="2018295" cy="968782"/>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199363" tIns="165100" rIns="199363" bIns="165100" numCol="1" spcCol="1270" anchor="ctr" anchorCtr="0">
          <a:noAutofit/>
        </a:bodyPr>
        <a:lstStyle/>
        <a:p>
          <a:pPr marL="0" lvl="0" indent="0" algn="l" defTabSz="2000250">
            <a:lnSpc>
              <a:spcPct val="90000"/>
            </a:lnSpc>
            <a:spcBef>
              <a:spcPct val="0"/>
            </a:spcBef>
            <a:spcAft>
              <a:spcPct val="35000"/>
            </a:spcAft>
            <a:buNone/>
          </a:pPr>
          <a:r>
            <a:rPr lang="en-US" sz="4500" kern="1200"/>
            <a:t>04</a:t>
          </a:r>
        </a:p>
      </dsp:txBody>
      <dsp:txXfrm>
        <a:off x="6539445" y="727739"/>
        <a:ext cx="2018295" cy="9687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96A4C-800A-44BA-BCC4-27AE28A9F59A}">
      <dsp:nvSpPr>
        <dsp:cNvPr id="0" name=""/>
        <dsp:cNvSpPr/>
      </dsp:nvSpPr>
      <dsp:spPr>
        <a:xfrm>
          <a:off x="3272601" y="2007694"/>
          <a:ext cx="1324958" cy="132495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OYYAS</a:t>
          </a:r>
        </a:p>
      </dsp:txBody>
      <dsp:txXfrm>
        <a:off x="3466637" y="2201730"/>
        <a:ext cx="936886" cy="936886"/>
      </dsp:txXfrm>
    </dsp:sp>
    <dsp:sp modelId="{E49A8A4F-7BD5-4EB7-95F0-2053EB6A632F}">
      <dsp:nvSpPr>
        <dsp:cNvPr id="0" name=""/>
        <dsp:cNvSpPr/>
      </dsp:nvSpPr>
      <dsp:spPr>
        <a:xfrm rot="16200000">
          <a:off x="3603690" y="1661152"/>
          <a:ext cx="662781" cy="30303"/>
        </a:xfrm>
        <a:custGeom>
          <a:avLst/>
          <a:gdLst/>
          <a:ahLst/>
          <a:cxnLst/>
          <a:rect l="0" t="0" r="0" b="0"/>
          <a:pathLst>
            <a:path>
              <a:moveTo>
                <a:pt x="0" y="15151"/>
              </a:moveTo>
              <a:lnTo>
                <a:pt x="662781" y="151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8511" y="1659734"/>
        <a:ext cx="33139" cy="33139"/>
      </dsp:txXfrm>
    </dsp:sp>
    <dsp:sp modelId="{DFA13662-078A-4B6C-8E49-D05484336F05}">
      <dsp:nvSpPr>
        <dsp:cNvPr id="0" name=""/>
        <dsp:cNvSpPr/>
      </dsp:nvSpPr>
      <dsp:spPr>
        <a:xfrm>
          <a:off x="3272601" y="19954"/>
          <a:ext cx="1324958" cy="1324958"/>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School-Based Intervention</a:t>
          </a:r>
        </a:p>
      </dsp:txBody>
      <dsp:txXfrm>
        <a:off x="3466637" y="213990"/>
        <a:ext cx="936886" cy="936886"/>
      </dsp:txXfrm>
    </dsp:sp>
    <dsp:sp modelId="{B5362FA8-9E21-4E42-A6DB-8E53629C2A8F}">
      <dsp:nvSpPr>
        <dsp:cNvPr id="0" name=""/>
        <dsp:cNvSpPr/>
      </dsp:nvSpPr>
      <dsp:spPr>
        <a:xfrm rot="19285714">
          <a:off x="4380729" y="2035354"/>
          <a:ext cx="662781" cy="30303"/>
        </a:xfrm>
        <a:custGeom>
          <a:avLst/>
          <a:gdLst/>
          <a:ahLst/>
          <a:cxnLst/>
          <a:rect l="0" t="0" r="0" b="0"/>
          <a:pathLst>
            <a:path>
              <a:moveTo>
                <a:pt x="0" y="15151"/>
              </a:moveTo>
              <a:lnTo>
                <a:pt x="662781" y="151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95550" y="2033936"/>
        <a:ext cx="33139" cy="33139"/>
      </dsp:txXfrm>
    </dsp:sp>
    <dsp:sp modelId="{DCE67319-F75E-4A41-91F4-3A49FD0CAD2A}">
      <dsp:nvSpPr>
        <dsp:cNvPr id="0" name=""/>
        <dsp:cNvSpPr/>
      </dsp:nvSpPr>
      <dsp:spPr>
        <a:xfrm>
          <a:off x="4826679" y="768359"/>
          <a:ext cx="1324958" cy="1324958"/>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Community-Based Intervention</a:t>
          </a:r>
        </a:p>
      </dsp:txBody>
      <dsp:txXfrm>
        <a:off x="5020715" y="962395"/>
        <a:ext cx="936886" cy="936886"/>
      </dsp:txXfrm>
    </dsp:sp>
    <dsp:sp modelId="{AA77CB32-BDE6-4FE4-8717-76DB719A2A75}">
      <dsp:nvSpPr>
        <dsp:cNvPr id="0" name=""/>
        <dsp:cNvSpPr/>
      </dsp:nvSpPr>
      <dsp:spPr>
        <a:xfrm rot="771429">
          <a:off x="4572641" y="2876179"/>
          <a:ext cx="662781" cy="30303"/>
        </a:xfrm>
        <a:custGeom>
          <a:avLst/>
          <a:gdLst/>
          <a:ahLst/>
          <a:cxnLst/>
          <a:rect l="0" t="0" r="0" b="0"/>
          <a:pathLst>
            <a:path>
              <a:moveTo>
                <a:pt x="0" y="15151"/>
              </a:moveTo>
              <a:lnTo>
                <a:pt x="662781" y="151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87463" y="2874761"/>
        <a:ext cx="33139" cy="33139"/>
      </dsp:txXfrm>
    </dsp:sp>
    <dsp:sp modelId="{2DC1D07F-92B0-47DB-9B1D-B4483AF03DE8}">
      <dsp:nvSpPr>
        <dsp:cNvPr id="0" name=""/>
        <dsp:cNvSpPr/>
      </dsp:nvSpPr>
      <dsp:spPr>
        <a:xfrm>
          <a:off x="5210505" y="2450008"/>
          <a:ext cx="1324958" cy="1324958"/>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Outpatient Treatment</a:t>
          </a:r>
        </a:p>
      </dsp:txBody>
      <dsp:txXfrm>
        <a:off x="5404541" y="2644044"/>
        <a:ext cx="936886" cy="936886"/>
      </dsp:txXfrm>
    </dsp:sp>
    <dsp:sp modelId="{6261D5A1-4A6A-495C-8CE3-1645E7828883}">
      <dsp:nvSpPr>
        <dsp:cNvPr id="0" name=""/>
        <dsp:cNvSpPr/>
      </dsp:nvSpPr>
      <dsp:spPr>
        <a:xfrm rot="3857143">
          <a:off x="4034914" y="3550468"/>
          <a:ext cx="662781" cy="30303"/>
        </a:xfrm>
        <a:custGeom>
          <a:avLst/>
          <a:gdLst/>
          <a:ahLst/>
          <a:cxnLst/>
          <a:rect l="0" t="0" r="0" b="0"/>
          <a:pathLst>
            <a:path>
              <a:moveTo>
                <a:pt x="0" y="15151"/>
              </a:moveTo>
              <a:lnTo>
                <a:pt x="662781" y="151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49735" y="3549050"/>
        <a:ext cx="33139" cy="33139"/>
      </dsp:txXfrm>
    </dsp:sp>
    <dsp:sp modelId="{53A2BB7B-0AAF-4E86-B534-E5B85575FD30}">
      <dsp:nvSpPr>
        <dsp:cNvPr id="0" name=""/>
        <dsp:cNvSpPr/>
      </dsp:nvSpPr>
      <dsp:spPr>
        <a:xfrm>
          <a:off x="4135049" y="3798586"/>
          <a:ext cx="1324958" cy="1324958"/>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Medication for Opioid Use Disorder</a:t>
          </a:r>
        </a:p>
      </dsp:txBody>
      <dsp:txXfrm>
        <a:off x="4329085" y="3992622"/>
        <a:ext cx="936886" cy="936886"/>
      </dsp:txXfrm>
    </dsp:sp>
    <dsp:sp modelId="{3189E5E5-12B4-4B7A-943B-1D3755542474}">
      <dsp:nvSpPr>
        <dsp:cNvPr id="0" name=""/>
        <dsp:cNvSpPr/>
      </dsp:nvSpPr>
      <dsp:spPr>
        <a:xfrm rot="6942857">
          <a:off x="3172466" y="3550468"/>
          <a:ext cx="662781" cy="30303"/>
        </a:xfrm>
        <a:custGeom>
          <a:avLst/>
          <a:gdLst/>
          <a:ahLst/>
          <a:cxnLst/>
          <a:rect l="0" t="0" r="0" b="0"/>
          <a:pathLst>
            <a:path>
              <a:moveTo>
                <a:pt x="0" y="15151"/>
              </a:moveTo>
              <a:lnTo>
                <a:pt x="662781" y="151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487287" y="3549050"/>
        <a:ext cx="33139" cy="33139"/>
      </dsp:txXfrm>
    </dsp:sp>
    <dsp:sp modelId="{4CADAF9A-6445-4B61-B6DE-F0A4E558A804}">
      <dsp:nvSpPr>
        <dsp:cNvPr id="0" name=""/>
        <dsp:cNvSpPr/>
      </dsp:nvSpPr>
      <dsp:spPr>
        <a:xfrm>
          <a:off x="2410153" y="3798586"/>
          <a:ext cx="1324958" cy="1324958"/>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Youth Detoxification &amp; Stabilization</a:t>
          </a:r>
        </a:p>
      </dsp:txBody>
      <dsp:txXfrm>
        <a:off x="2604189" y="3992622"/>
        <a:ext cx="936886" cy="936886"/>
      </dsp:txXfrm>
    </dsp:sp>
    <dsp:sp modelId="{E27AAA03-703D-41D3-961A-7649A8105840}">
      <dsp:nvSpPr>
        <dsp:cNvPr id="0" name=""/>
        <dsp:cNvSpPr/>
      </dsp:nvSpPr>
      <dsp:spPr>
        <a:xfrm rot="10028571">
          <a:off x="2634738" y="2876179"/>
          <a:ext cx="662781" cy="30303"/>
        </a:xfrm>
        <a:custGeom>
          <a:avLst/>
          <a:gdLst/>
          <a:ahLst/>
          <a:cxnLst/>
          <a:rect l="0" t="0" r="0" b="0"/>
          <a:pathLst>
            <a:path>
              <a:moveTo>
                <a:pt x="0" y="15151"/>
              </a:moveTo>
              <a:lnTo>
                <a:pt x="662781" y="151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949559" y="2874761"/>
        <a:ext cx="33139" cy="33139"/>
      </dsp:txXfrm>
    </dsp:sp>
    <dsp:sp modelId="{B0633DD4-FF0E-47A5-895B-11F433905F83}">
      <dsp:nvSpPr>
        <dsp:cNvPr id="0" name=""/>
        <dsp:cNvSpPr/>
      </dsp:nvSpPr>
      <dsp:spPr>
        <a:xfrm>
          <a:off x="1334698" y="2450008"/>
          <a:ext cx="1324958" cy="1324958"/>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Residential Treatment</a:t>
          </a:r>
        </a:p>
      </dsp:txBody>
      <dsp:txXfrm>
        <a:off x="1528734" y="2644044"/>
        <a:ext cx="936886" cy="936886"/>
      </dsp:txXfrm>
    </dsp:sp>
    <dsp:sp modelId="{421C719B-188A-47E8-981F-E17E748CBBFE}">
      <dsp:nvSpPr>
        <dsp:cNvPr id="0" name=""/>
        <dsp:cNvSpPr/>
      </dsp:nvSpPr>
      <dsp:spPr>
        <a:xfrm rot="13114286">
          <a:off x="2826651" y="2035354"/>
          <a:ext cx="662781" cy="30303"/>
        </a:xfrm>
        <a:custGeom>
          <a:avLst/>
          <a:gdLst/>
          <a:ahLst/>
          <a:cxnLst/>
          <a:rect l="0" t="0" r="0" b="0"/>
          <a:pathLst>
            <a:path>
              <a:moveTo>
                <a:pt x="0" y="15151"/>
              </a:moveTo>
              <a:lnTo>
                <a:pt x="662781" y="151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141472" y="2033936"/>
        <a:ext cx="33139" cy="33139"/>
      </dsp:txXfrm>
    </dsp:sp>
    <dsp:sp modelId="{FB17FFF6-DBDC-469D-8282-B6667404BC0B}">
      <dsp:nvSpPr>
        <dsp:cNvPr id="0" name=""/>
        <dsp:cNvSpPr/>
      </dsp:nvSpPr>
      <dsp:spPr>
        <a:xfrm>
          <a:off x="1718523" y="768359"/>
          <a:ext cx="1324958" cy="1324958"/>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Recovery Supports</a:t>
          </a:r>
        </a:p>
      </dsp:txBody>
      <dsp:txXfrm>
        <a:off x="1912559" y="962395"/>
        <a:ext cx="936886" cy="936886"/>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4C4483-0024-4977-8905-BC51A319EFD5}" type="datetimeFigureOut">
              <a:rPr lang="en-US" smtClean="0"/>
              <a:t>12/3/2021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5DA1F5-B5BF-4CD7-A4DE-415CE454D067}" type="slidenum">
              <a:rPr lang="en-US" smtClean="0"/>
              <a:t>‹#›</a:t>
            </a:fld>
            <a:endParaRPr lang="en-US"/>
          </a:p>
        </p:txBody>
      </p:sp>
    </p:spTree>
    <p:extLst>
      <p:ext uri="{BB962C8B-B14F-4D97-AF65-F5344CB8AC3E}">
        <p14:creationId xmlns:p14="http://schemas.microsoft.com/office/powerpoint/2010/main" val="3103499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7200">
              <a:defRPr/>
            </a:pPr>
            <a:fld id="{AED92D4D-A943-4098-8DE1-76E4D1D3DABE}" type="slidenum">
              <a:rPr lang="en-US" smtClean="0">
                <a:solidFill>
                  <a:prstClr val="black"/>
                </a:solidFill>
              </a:rPr>
              <a:pPr defTabSz="457200">
                <a:defRPr/>
              </a:pPr>
              <a:t>1</a:t>
            </a:fld>
            <a:endParaRPr lang="en-US">
              <a:solidFill>
                <a:prstClr val="black"/>
              </a:solidFill>
            </a:endParaRPr>
          </a:p>
        </p:txBody>
      </p:sp>
    </p:spTree>
    <p:extLst>
      <p:ext uri="{BB962C8B-B14F-4D97-AF65-F5344CB8AC3E}">
        <p14:creationId xmlns:p14="http://schemas.microsoft.com/office/powerpoint/2010/main" val="1267320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92D4D-A943-4098-8DE1-76E4D1D3DA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825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064321-562C-47A3-B813-88C0739855E4}"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00D31-90B1-4119-B215-46D36FCAEB68}" type="slidenum">
              <a:rPr lang="en-US" smtClean="0"/>
              <a:t>‹#›</a:t>
            </a:fld>
            <a:endParaRPr lang="en-US"/>
          </a:p>
        </p:txBody>
      </p:sp>
    </p:spTree>
    <p:extLst>
      <p:ext uri="{BB962C8B-B14F-4D97-AF65-F5344CB8AC3E}">
        <p14:creationId xmlns:p14="http://schemas.microsoft.com/office/powerpoint/2010/main" val="3721021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64321-562C-47A3-B813-88C0739855E4}"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00D31-90B1-4119-B215-46D36FCAEB68}" type="slidenum">
              <a:rPr lang="en-US" smtClean="0"/>
              <a:t>‹#›</a:t>
            </a:fld>
            <a:endParaRPr lang="en-US"/>
          </a:p>
        </p:txBody>
      </p:sp>
    </p:spTree>
    <p:extLst>
      <p:ext uri="{BB962C8B-B14F-4D97-AF65-F5344CB8AC3E}">
        <p14:creationId xmlns:p14="http://schemas.microsoft.com/office/powerpoint/2010/main" val="3340341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4"/>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64321-562C-47A3-B813-88C0739855E4}"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00D31-90B1-4119-B215-46D36FCAEB68}" type="slidenum">
              <a:rPr lang="en-US" smtClean="0"/>
              <a:t>‹#›</a:t>
            </a:fld>
            <a:endParaRPr lang="en-US"/>
          </a:p>
        </p:txBody>
      </p:sp>
    </p:spTree>
    <p:extLst>
      <p:ext uri="{BB962C8B-B14F-4D97-AF65-F5344CB8AC3E}">
        <p14:creationId xmlns:p14="http://schemas.microsoft.com/office/powerpoint/2010/main" val="3109459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Research sites on Transcom Peer Advocacy Brief</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2">
            <a:extLst>
              <a:ext uri="{FF2B5EF4-FFF2-40B4-BE49-F238E27FC236}">
                <a16:creationId xmlns:a16="http://schemas.microsoft.com/office/drawing/2014/main" id="{AEBBC88C-BA10-4189-AAD4-E9B5EF71349E}"/>
              </a:ext>
            </a:extLst>
          </p:cNvPr>
          <p:cNvSpPr>
            <a:spLocks noChangeArrowheads="1"/>
          </p:cNvSpPr>
          <p:nvPr userDrawn="1"/>
        </p:nvSpPr>
        <p:spPr bwMode="auto">
          <a:xfrm>
            <a:off x="-16747" y="0"/>
            <a:ext cx="9160747" cy="3429000"/>
          </a:xfrm>
          <a:prstGeom prst="rect">
            <a:avLst/>
          </a:prstGeom>
          <a:solidFill>
            <a:srgbClr val="003366"/>
          </a:solidFill>
          <a:ln w="9525">
            <a:solidFill>
              <a:srgbClr val="000000"/>
            </a:solidFill>
            <a:miter lim="800000"/>
            <a:headEnd/>
            <a:tailEnd/>
          </a:ln>
        </p:spPr>
        <p:txBody>
          <a:bodyPr/>
          <a:lstStyle/>
          <a:p>
            <a:pPr algn="ctr" eaLnBrk="0" hangingPunct="0">
              <a:spcBef>
                <a:spcPct val="50000"/>
              </a:spcBef>
            </a:pPr>
            <a:endParaRPr lang="en-US" sz="675" b="1" kern="0" dirty="0">
              <a:solidFill>
                <a:srgbClr val="FFFFFF"/>
              </a:solidFill>
              <a:latin typeface="Arial"/>
              <a:cs typeface="Arial"/>
              <a:sym typeface="Arial"/>
              <a:rtl val="0"/>
            </a:endParaRPr>
          </a:p>
        </p:txBody>
      </p:sp>
      <p:pic>
        <p:nvPicPr>
          <p:cNvPr id="8" name="Picture 7">
            <a:extLst>
              <a:ext uri="{FF2B5EF4-FFF2-40B4-BE49-F238E27FC236}">
                <a16:creationId xmlns:a16="http://schemas.microsoft.com/office/drawing/2014/main" id="{317CC67D-0546-4710-B84C-FC0A5CE2ED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5594" y="762000"/>
            <a:ext cx="2057400" cy="2057400"/>
          </a:xfrm>
          <a:prstGeom prst="rect">
            <a:avLst/>
          </a:prstGeom>
        </p:spPr>
      </p:pic>
    </p:spTree>
    <p:extLst>
      <p:ext uri="{BB962C8B-B14F-4D97-AF65-F5344CB8AC3E}">
        <p14:creationId xmlns:p14="http://schemas.microsoft.com/office/powerpoint/2010/main" val="3843262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r>
              <a:rPr lang="en-US"/>
              <a:t>Research sites on Transcom Peer Advocacy Brief</a:t>
            </a:r>
            <a:endParaRPr lang="en-US" dirty="0"/>
          </a:p>
        </p:txBody>
      </p:sp>
      <p:sp>
        <p:nvSpPr>
          <p:cNvPr id="6" name="Slide Number Placeholder 5"/>
          <p:cNvSpPr>
            <a:spLocks noGrp="1"/>
          </p:cNvSpPr>
          <p:nvPr>
            <p:ph type="sldNum" sz="quarter" idx="12"/>
          </p:nvPr>
        </p:nvSpPr>
        <p:spPr/>
        <p:txBody>
          <a:bodyPr/>
          <a:lstStyle/>
          <a:p>
            <a:fld id="{597C8F46-E678-4E6E-AC6C-DF8CD643832C}" type="slidenum">
              <a:rPr lang="en-US" smtClean="0">
                <a:solidFill>
                  <a:prstClr val="black"/>
                </a:solidFill>
              </a:rPr>
              <a:pPr/>
              <a:t>‹#›</a:t>
            </a:fld>
            <a:endParaRPr lang="en-US">
              <a:solidFill>
                <a:prstClr val="black"/>
              </a:solidFill>
            </a:endParaRPr>
          </a:p>
        </p:txBody>
      </p:sp>
      <p:sp>
        <p:nvSpPr>
          <p:cNvPr id="7" name="Rectangle 2">
            <a:extLst>
              <a:ext uri="{FF2B5EF4-FFF2-40B4-BE49-F238E27FC236}">
                <a16:creationId xmlns:a16="http://schemas.microsoft.com/office/drawing/2014/main" id="{69BA3BBE-23C5-4C53-B6B8-FF31B0792254}"/>
              </a:ext>
            </a:extLst>
          </p:cNvPr>
          <p:cNvSpPr>
            <a:spLocks noChangeArrowheads="1"/>
          </p:cNvSpPr>
          <p:nvPr userDrawn="1"/>
        </p:nvSpPr>
        <p:spPr bwMode="auto">
          <a:xfrm>
            <a:off x="1677" y="0"/>
            <a:ext cx="9160747" cy="1524000"/>
          </a:xfrm>
          <a:prstGeom prst="rect">
            <a:avLst/>
          </a:prstGeom>
          <a:solidFill>
            <a:srgbClr val="003366"/>
          </a:solidFill>
          <a:ln w="9525">
            <a:solidFill>
              <a:srgbClr val="000000"/>
            </a:solidFill>
            <a:miter lim="800000"/>
            <a:headEnd/>
            <a:tailEnd/>
          </a:ln>
        </p:spPr>
        <p:txBody>
          <a:bodyPr/>
          <a:lstStyle/>
          <a:p>
            <a:pPr algn="ctr" eaLnBrk="0" hangingPunct="0">
              <a:spcBef>
                <a:spcPct val="50000"/>
              </a:spcBef>
            </a:pPr>
            <a:endParaRPr lang="en-US" sz="675" b="1" kern="0" dirty="0">
              <a:solidFill>
                <a:prstClr val="white"/>
              </a:solidFill>
              <a:latin typeface="Arial"/>
              <a:cs typeface="Arial"/>
              <a:sym typeface="Arial"/>
              <a:rtl val="0"/>
            </a:endParaRPr>
          </a:p>
        </p:txBody>
      </p:sp>
      <p:pic>
        <p:nvPicPr>
          <p:cNvPr id="8" name="Picture 2">
            <a:extLst>
              <a:ext uri="{FF2B5EF4-FFF2-40B4-BE49-F238E27FC236}">
                <a16:creationId xmlns:a16="http://schemas.microsoft.com/office/drawing/2014/main" id="{C50D0810-77ED-4EE7-8811-742840D2DA2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10500" y="171450"/>
            <a:ext cx="11811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8051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Research sites on Transcom Peer Advocacy Brief</a:t>
            </a:r>
          </a:p>
        </p:txBody>
      </p:sp>
      <p:sp>
        <p:nvSpPr>
          <p:cNvPr id="6" name="Slide Number Placeholder 5"/>
          <p:cNvSpPr>
            <a:spLocks noGrp="1"/>
          </p:cNvSpPr>
          <p:nvPr>
            <p:ph type="sldNum" sz="quarter" idx="12"/>
          </p:nvPr>
        </p:nvSpPr>
        <p:spPr/>
        <p:txBody>
          <a:bodyPr/>
          <a:lstStyle/>
          <a:p>
            <a:fld id="{597C8F46-E678-4E6E-AC6C-DF8CD64383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565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Research sites on Transcom Peer Advocacy Brief</a:t>
            </a:r>
          </a:p>
        </p:txBody>
      </p:sp>
      <p:sp>
        <p:nvSpPr>
          <p:cNvPr id="7" name="Slide Number Placeholder 6"/>
          <p:cNvSpPr>
            <a:spLocks noGrp="1"/>
          </p:cNvSpPr>
          <p:nvPr>
            <p:ph type="sldNum" sz="quarter" idx="12"/>
          </p:nvPr>
        </p:nvSpPr>
        <p:spPr/>
        <p:txBody>
          <a:bodyPr/>
          <a:lstStyle/>
          <a:p>
            <a:fld id="{597C8F46-E678-4E6E-AC6C-DF8CD64383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686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Research sites on Transcom Peer Advocacy Brief</a:t>
            </a:r>
          </a:p>
        </p:txBody>
      </p:sp>
      <p:sp>
        <p:nvSpPr>
          <p:cNvPr id="9" name="Slide Number Placeholder 8"/>
          <p:cNvSpPr>
            <a:spLocks noGrp="1"/>
          </p:cNvSpPr>
          <p:nvPr>
            <p:ph type="sldNum" sz="quarter" idx="12"/>
          </p:nvPr>
        </p:nvSpPr>
        <p:spPr/>
        <p:txBody>
          <a:bodyPr/>
          <a:lstStyle/>
          <a:p>
            <a:fld id="{597C8F46-E678-4E6E-AC6C-DF8CD64383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7516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Research sites on Transcom Peer Advocacy Brief</a:t>
            </a:r>
          </a:p>
        </p:txBody>
      </p:sp>
      <p:sp>
        <p:nvSpPr>
          <p:cNvPr id="5" name="Slide Number Placeholder 4"/>
          <p:cNvSpPr>
            <a:spLocks noGrp="1"/>
          </p:cNvSpPr>
          <p:nvPr>
            <p:ph type="sldNum" sz="quarter" idx="12"/>
          </p:nvPr>
        </p:nvSpPr>
        <p:spPr/>
        <p:txBody>
          <a:bodyPr/>
          <a:lstStyle/>
          <a:p>
            <a:fld id="{597C8F46-E678-4E6E-AC6C-DF8CD64383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386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Research sites on Transcom Peer Advocacy Brief</a:t>
            </a:r>
          </a:p>
        </p:txBody>
      </p:sp>
      <p:sp>
        <p:nvSpPr>
          <p:cNvPr id="4" name="Slide Number Placeholder 3"/>
          <p:cNvSpPr>
            <a:spLocks noGrp="1"/>
          </p:cNvSpPr>
          <p:nvPr>
            <p:ph type="sldNum" sz="quarter" idx="12"/>
          </p:nvPr>
        </p:nvSpPr>
        <p:spPr/>
        <p:txBody>
          <a:bodyPr/>
          <a:lstStyle/>
          <a:p>
            <a:fld id="{597C8F46-E678-4E6E-AC6C-DF8CD64383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268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Research sites on Transcom Peer Advocacy Brief</a:t>
            </a:r>
          </a:p>
        </p:txBody>
      </p:sp>
      <p:sp>
        <p:nvSpPr>
          <p:cNvPr id="7" name="Slide Number Placeholder 6"/>
          <p:cNvSpPr>
            <a:spLocks noGrp="1"/>
          </p:cNvSpPr>
          <p:nvPr>
            <p:ph type="sldNum" sz="quarter" idx="12"/>
          </p:nvPr>
        </p:nvSpPr>
        <p:spPr/>
        <p:txBody>
          <a:bodyPr/>
          <a:lstStyle/>
          <a:p>
            <a:fld id="{597C8F46-E678-4E6E-AC6C-DF8CD64383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795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64321-562C-47A3-B813-88C0739855E4}"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00D31-90B1-4119-B215-46D36FCAEB68}" type="slidenum">
              <a:rPr lang="en-US" smtClean="0"/>
              <a:t>‹#›</a:t>
            </a:fld>
            <a:endParaRPr lang="en-US"/>
          </a:p>
        </p:txBody>
      </p:sp>
    </p:spTree>
    <p:extLst>
      <p:ext uri="{BB962C8B-B14F-4D97-AF65-F5344CB8AC3E}">
        <p14:creationId xmlns:p14="http://schemas.microsoft.com/office/powerpoint/2010/main" val="1102349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Research sites on Transcom Peer Advocacy Brief</a:t>
            </a:r>
          </a:p>
        </p:txBody>
      </p:sp>
      <p:sp>
        <p:nvSpPr>
          <p:cNvPr id="7" name="Slide Number Placeholder 6"/>
          <p:cNvSpPr>
            <a:spLocks noGrp="1"/>
          </p:cNvSpPr>
          <p:nvPr>
            <p:ph type="sldNum" sz="quarter" idx="12"/>
          </p:nvPr>
        </p:nvSpPr>
        <p:spPr/>
        <p:txBody>
          <a:bodyPr/>
          <a:lstStyle/>
          <a:p>
            <a:fld id="{597C8F46-E678-4E6E-AC6C-DF8CD64383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543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Research sites on Transcom Peer Advocacy Brief</a:t>
            </a:r>
          </a:p>
        </p:txBody>
      </p:sp>
      <p:sp>
        <p:nvSpPr>
          <p:cNvPr id="6" name="Slide Number Placeholder 5"/>
          <p:cNvSpPr>
            <a:spLocks noGrp="1"/>
          </p:cNvSpPr>
          <p:nvPr>
            <p:ph type="sldNum" sz="quarter" idx="12"/>
          </p:nvPr>
        </p:nvSpPr>
        <p:spPr/>
        <p:txBody>
          <a:bodyPr/>
          <a:lstStyle/>
          <a:p>
            <a:fld id="{597C8F46-E678-4E6E-AC6C-DF8CD64383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977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Research sites on Transcom Peer Advocacy Brief</a:t>
            </a:r>
          </a:p>
        </p:txBody>
      </p:sp>
      <p:sp>
        <p:nvSpPr>
          <p:cNvPr id="6" name="Slide Number Placeholder 5"/>
          <p:cNvSpPr>
            <a:spLocks noGrp="1"/>
          </p:cNvSpPr>
          <p:nvPr>
            <p:ph type="sldNum" sz="quarter" idx="12"/>
          </p:nvPr>
        </p:nvSpPr>
        <p:spPr/>
        <p:txBody>
          <a:bodyPr/>
          <a:lstStyle/>
          <a:p>
            <a:fld id="{597C8F46-E678-4E6E-AC6C-DF8CD64383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772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064321-562C-47A3-B813-88C0739855E4}"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00D31-90B1-4119-B215-46D36FCAEB68}" type="slidenum">
              <a:rPr lang="en-US" smtClean="0"/>
              <a:t>‹#›</a:t>
            </a:fld>
            <a:endParaRPr lang="en-US"/>
          </a:p>
        </p:txBody>
      </p:sp>
    </p:spTree>
    <p:extLst>
      <p:ext uri="{BB962C8B-B14F-4D97-AF65-F5344CB8AC3E}">
        <p14:creationId xmlns:p14="http://schemas.microsoft.com/office/powerpoint/2010/main" val="2607862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064321-562C-47A3-B813-88C0739855E4}"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00D31-90B1-4119-B215-46D36FCAEB68}" type="slidenum">
              <a:rPr lang="en-US" smtClean="0"/>
              <a:t>‹#›</a:t>
            </a:fld>
            <a:endParaRPr lang="en-US"/>
          </a:p>
        </p:txBody>
      </p:sp>
    </p:spTree>
    <p:extLst>
      <p:ext uri="{BB962C8B-B14F-4D97-AF65-F5344CB8AC3E}">
        <p14:creationId xmlns:p14="http://schemas.microsoft.com/office/powerpoint/2010/main" val="3392195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064321-562C-47A3-B813-88C0739855E4}" type="datetimeFigureOut">
              <a:rPr lang="en-US" smtClean="0"/>
              <a:t>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C00D31-90B1-4119-B215-46D36FCAEB68}" type="slidenum">
              <a:rPr lang="en-US" smtClean="0"/>
              <a:t>‹#›</a:t>
            </a:fld>
            <a:endParaRPr lang="en-US"/>
          </a:p>
        </p:txBody>
      </p:sp>
    </p:spTree>
    <p:extLst>
      <p:ext uri="{BB962C8B-B14F-4D97-AF65-F5344CB8AC3E}">
        <p14:creationId xmlns:p14="http://schemas.microsoft.com/office/powerpoint/2010/main" val="3682461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064321-562C-47A3-B813-88C0739855E4}" type="datetimeFigureOut">
              <a:rPr lang="en-US" smtClean="0"/>
              <a:t>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C00D31-90B1-4119-B215-46D36FCAEB68}" type="slidenum">
              <a:rPr lang="en-US" smtClean="0"/>
              <a:t>‹#›</a:t>
            </a:fld>
            <a:endParaRPr lang="en-US"/>
          </a:p>
        </p:txBody>
      </p:sp>
    </p:spTree>
    <p:extLst>
      <p:ext uri="{BB962C8B-B14F-4D97-AF65-F5344CB8AC3E}">
        <p14:creationId xmlns:p14="http://schemas.microsoft.com/office/powerpoint/2010/main" val="3332079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064321-562C-47A3-B813-88C0739855E4}" type="datetimeFigureOut">
              <a:rPr lang="en-US" smtClean="0"/>
              <a:t>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C00D31-90B1-4119-B215-46D36FCAEB68}" type="slidenum">
              <a:rPr lang="en-US" smtClean="0"/>
              <a:t>‹#›</a:t>
            </a:fld>
            <a:endParaRPr lang="en-US"/>
          </a:p>
        </p:txBody>
      </p:sp>
    </p:spTree>
    <p:extLst>
      <p:ext uri="{BB962C8B-B14F-4D97-AF65-F5344CB8AC3E}">
        <p14:creationId xmlns:p14="http://schemas.microsoft.com/office/powerpoint/2010/main" val="122281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064321-562C-47A3-B813-88C0739855E4}"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00D31-90B1-4119-B215-46D36FCAEB68}" type="slidenum">
              <a:rPr lang="en-US" smtClean="0"/>
              <a:t>‹#›</a:t>
            </a:fld>
            <a:endParaRPr lang="en-US"/>
          </a:p>
        </p:txBody>
      </p:sp>
    </p:spTree>
    <p:extLst>
      <p:ext uri="{BB962C8B-B14F-4D97-AF65-F5344CB8AC3E}">
        <p14:creationId xmlns:p14="http://schemas.microsoft.com/office/powerpoint/2010/main" val="3843471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064321-562C-47A3-B813-88C0739855E4}"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00D31-90B1-4119-B215-46D36FCAEB68}" type="slidenum">
              <a:rPr lang="en-US" smtClean="0"/>
              <a:t>‹#›</a:t>
            </a:fld>
            <a:endParaRPr lang="en-US"/>
          </a:p>
        </p:txBody>
      </p:sp>
    </p:spTree>
    <p:extLst>
      <p:ext uri="{BB962C8B-B14F-4D97-AF65-F5344CB8AC3E}">
        <p14:creationId xmlns:p14="http://schemas.microsoft.com/office/powerpoint/2010/main" val="46850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64321-562C-47A3-B813-88C0739855E4}" type="datetimeFigureOut">
              <a:rPr lang="en-US" smtClean="0"/>
              <a:t>12/3/2021</a:t>
            </a:fld>
            <a:endParaRPr lang="en-US"/>
          </a:p>
        </p:txBody>
      </p:sp>
      <p:sp>
        <p:nvSpPr>
          <p:cNvPr id="5" name="Footer Placeholder 4"/>
          <p:cNvSpPr>
            <a:spLocks noGrp="1"/>
          </p:cNvSpPr>
          <p:nvPr>
            <p:ph type="ftr" sz="quarter" idx="3"/>
          </p:nvPr>
        </p:nvSpPr>
        <p:spPr>
          <a:xfrm>
            <a:off x="3124200" y="635638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8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00D31-90B1-4119-B215-46D36FCAEB68}" type="slidenum">
              <a:rPr lang="en-US" smtClean="0"/>
              <a:t>‹#›</a:t>
            </a:fld>
            <a:endParaRPr lang="en-US"/>
          </a:p>
        </p:txBody>
      </p:sp>
    </p:spTree>
    <p:extLst>
      <p:ext uri="{BB962C8B-B14F-4D97-AF65-F5344CB8AC3E}">
        <p14:creationId xmlns:p14="http://schemas.microsoft.com/office/powerpoint/2010/main" val="2897074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en-US">
                <a:solidFill>
                  <a:prstClr val="black">
                    <a:tint val="75000"/>
                  </a:prstClr>
                </a:solidFill>
              </a:rPr>
              <a:t>Research sites on Transcom Peer Advocacy Brief</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597C8F46-E678-4E6E-AC6C-DF8CD64383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887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package" Target="../embeddings/Microsoft_Excel_Worksheet.xlsx"/><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mailto:Rebecca.D.Butler@mass.gov" TargetMode="External"/><Relationship Id="rId2" Type="http://schemas.openxmlformats.org/officeDocument/2006/relationships/hyperlink" Target="mailto:Brian.Jenney@mass.gov"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2208963"/>
            <a:ext cx="8382000" cy="411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04800" y="427515"/>
            <a:ext cx="8382000" cy="1782309"/>
          </a:xfrm>
          <a:gradFill>
            <a:gsLst>
              <a:gs pos="22000">
                <a:schemeClr val="accent1">
                  <a:tint val="66000"/>
                  <a:satMod val="160000"/>
                </a:schemeClr>
              </a:gs>
              <a:gs pos="31000">
                <a:srgbClr val="A2BBE6"/>
              </a:gs>
              <a:gs pos="60000">
                <a:schemeClr val="accent1">
                  <a:tint val="44500"/>
                  <a:satMod val="160000"/>
                </a:schemeClr>
              </a:gs>
              <a:gs pos="82000">
                <a:schemeClr val="accent1">
                  <a:tint val="23500"/>
                  <a:satMod val="160000"/>
                </a:schemeClr>
              </a:gs>
            </a:gsLst>
            <a:lin ang="5400000" scaled="0"/>
          </a:gradFill>
          <a:ln w="22225">
            <a:solidFill>
              <a:schemeClr val="tx2"/>
            </a:solidFill>
          </a:ln>
        </p:spPr>
        <p:txBody>
          <a:bodyPr>
            <a:normAutofit fontScale="90000"/>
          </a:bodyPr>
          <a:lstStyle/>
          <a:p>
            <a:pPr algn="l"/>
            <a:br>
              <a:rPr lang="en-US" sz="2400" b="1" dirty="0">
                <a:solidFill>
                  <a:schemeClr val="tx2">
                    <a:lumMod val="50000"/>
                  </a:schemeClr>
                </a:solidFill>
              </a:rPr>
            </a:br>
            <a:r>
              <a:rPr lang="en-US" sz="2400" b="1" dirty="0">
                <a:solidFill>
                  <a:schemeClr val="tx2">
                    <a:lumMod val="50000"/>
                  </a:schemeClr>
                </a:solidFill>
              </a:rPr>
              <a:t>  </a:t>
            </a:r>
            <a:br>
              <a:rPr lang="en-US" sz="2400" b="1" dirty="0">
                <a:solidFill>
                  <a:schemeClr val="tx2">
                    <a:lumMod val="50000"/>
                  </a:schemeClr>
                </a:solidFill>
              </a:rPr>
            </a:br>
            <a:r>
              <a:rPr lang="en-US" sz="2400" b="1" dirty="0">
                <a:solidFill>
                  <a:schemeClr val="tx2">
                    <a:lumMod val="50000"/>
                  </a:schemeClr>
                </a:solidFill>
              </a:rPr>
              <a:t>  Massachusetts Department of Public Health</a:t>
            </a:r>
            <a:br>
              <a:rPr lang="en-US" sz="3000" b="1" dirty="0">
                <a:solidFill>
                  <a:schemeClr val="tx2">
                    <a:lumMod val="50000"/>
                  </a:schemeClr>
                </a:solidFill>
              </a:rPr>
            </a:br>
            <a:r>
              <a:rPr lang="en-US" sz="3000" b="1" dirty="0">
                <a:solidFill>
                  <a:schemeClr val="tx2">
                    <a:lumMod val="50000"/>
                  </a:schemeClr>
                </a:solidFill>
              </a:rPr>
              <a:t>  </a:t>
            </a:r>
            <a:r>
              <a:rPr lang="en-US" sz="2800" b="1" dirty="0">
                <a:solidFill>
                  <a:schemeClr val="tx2">
                    <a:lumMod val="50000"/>
                  </a:schemeClr>
                </a:solidFill>
              </a:rPr>
              <a:t>Bureau of Substance Addiction Services</a:t>
            </a:r>
            <a:br>
              <a:rPr lang="en-US" sz="3000" b="1" dirty="0">
                <a:solidFill>
                  <a:schemeClr val="tx2">
                    <a:lumMod val="50000"/>
                  </a:schemeClr>
                </a:solidFill>
              </a:rPr>
            </a:br>
            <a:r>
              <a:rPr lang="en-US" sz="3000" b="1" dirty="0">
                <a:solidFill>
                  <a:schemeClr val="tx2">
                    <a:lumMod val="50000"/>
                  </a:schemeClr>
                </a:solidFill>
              </a:rPr>
              <a:t>  </a:t>
            </a:r>
            <a:r>
              <a:rPr lang="en-US" sz="3200" b="1" dirty="0">
                <a:solidFill>
                  <a:schemeClr val="tx2">
                    <a:lumMod val="50000"/>
                  </a:schemeClr>
                </a:solidFill>
              </a:rPr>
              <a:t>Office of Youth and Young Adult Services</a:t>
            </a:r>
            <a:br>
              <a:rPr lang="en-US" sz="3200" dirty="0">
                <a:solidFill>
                  <a:schemeClr val="bg1"/>
                </a:solidFill>
              </a:rPr>
            </a:br>
            <a:endParaRPr lang="en-US" sz="3200" dirty="0">
              <a:solidFill>
                <a:schemeClr val="bg1"/>
              </a:solidFill>
            </a:endParaRPr>
          </a:p>
        </p:txBody>
      </p:sp>
      <p:sp>
        <p:nvSpPr>
          <p:cNvPr id="3" name="Subtitle 2"/>
          <p:cNvSpPr>
            <a:spLocks noGrp="1"/>
          </p:cNvSpPr>
          <p:nvPr>
            <p:ph type="subTitle" idx="1"/>
          </p:nvPr>
        </p:nvSpPr>
        <p:spPr>
          <a:xfrm>
            <a:off x="609600" y="4266363"/>
            <a:ext cx="7347221" cy="1752600"/>
          </a:xfrm>
        </p:spPr>
        <p:txBody>
          <a:bodyPr>
            <a:normAutofit fontScale="77500" lnSpcReduction="20000"/>
          </a:bodyPr>
          <a:lstStyle/>
          <a:p>
            <a:pPr algn="l"/>
            <a:r>
              <a:rPr lang="en-US" sz="2800" dirty="0">
                <a:solidFill>
                  <a:schemeClr val="bg1"/>
                </a:solidFill>
              </a:rPr>
              <a:t>School Based Programming for Youth</a:t>
            </a:r>
          </a:p>
          <a:p>
            <a:pPr algn="l"/>
            <a:r>
              <a:rPr lang="en-US" sz="1900" b="0" i="0" dirty="0">
                <a:solidFill>
                  <a:srgbClr val="FFFFFF"/>
                </a:solidFill>
                <a:effectLst/>
                <a:latin typeface="Noto Sans VF"/>
              </a:rPr>
              <a:t>Community Behavioral Health Promotion and Prevention Commission</a:t>
            </a:r>
          </a:p>
          <a:p>
            <a:pPr algn="l"/>
            <a:r>
              <a:rPr lang="en-US" sz="1900" b="0" i="0" dirty="0">
                <a:solidFill>
                  <a:srgbClr val="FFFFFF"/>
                </a:solidFill>
                <a:effectLst/>
                <a:latin typeface="Noto Sans VF"/>
              </a:rPr>
              <a:t>December 9, 2021</a:t>
            </a:r>
          </a:p>
          <a:p>
            <a:pPr algn="l"/>
            <a:endParaRPr lang="en-US" sz="2400" dirty="0">
              <a:solidFill>
                <a:schemeClr val="bg1"/>
              </a:solidFill>
            </a:endParaRPr>
          </a:p>
          <a:p>
            <a:pPr algn="l"/>
            <a:endParaRPr lang="en-US" sz="1600" dirty="0">
              <a:solidFill>
                <a:schemeClr val="bg1"/>
              </a:solidFill>
            </a:endParaRPr>
          </a:p>
          <a:p>
            <a:pPr algn="l"/>
            <a:r>
              <a:rPr lang="en-US" sz="1600" dirty="0">
                <a:solidFill>
                  <a:schemeClr val="bg1"/>
                </a:solidFill>
              </a:rPr>
              <a:t>Brian Jenney, Director</a:t>
            </a:r>
          </a:p>
          <a:p>
            <a:pPr algn="l"/>
            <a:r>
              <a:rPr lang="en-US" sz="1600" dirty="0">
                <a:solidFill>
                  <a:schemeClr val="bg1"/>
                </a:solidFill>
              </a:rPr>
              <a:t>Rebecca Butler, Assistant Director</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495" r="21425"/>
          <a:stretch/>
        </p:blipFill>
        <p:spPr bwMode="auto">
          <a:xfrm>
            <a:off x="7086600" y="685800"/>
            <a:ext cx="1299879" cy="133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6772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026" name="Picture 2" descr="NUSD Recognizes School Counselors During 'National School Counseling Week'  – Natomas Unified School District">
            <a:extLst>
              <a:ext uri="{FF2B5EF4-FFF2-40B4-BE49-F238E27FC236}">
                <a16:creationId xmlns:a16="http://schemas.microsoft.com/office/drawing/2014/main" id="{9FCEB795-53A0-4100-813C-850F82339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30" r="14286"/>
          <a:stretch/>
        </p:blipFill>
        <p:spPr bwMode="auto">
          <a:xfrm>
            <a:off x="15" y="857257"/>
            <a:ext cx="4121317" cy="5143493"/>
          </a:xfrm>
          <a:prstGeom prst="rect">
            <a:avLst/>
          </a:prstGeom>
          <a:noFill/>
          <a:extLst>
            <a:ext uri="{909E8E84-426E-40DD-AFC4-6F175D3DCCD1}">
              <a14:hiddenFill xmlns:a14="http://schemas.microsoft.com/office/drawing/2010/main">
                <a:solidFill>
                  <a:srgbClr val="FFFFFF"/>
                </a:solidFill>
              </a14:hiddenFill>
            </a:ext>
          </a:extLst>
        </p:spPr>
      </p:pic>
      <p:sp>
        <p:nvSpPr>
          <p:cNvPr id="73" name="!!Line">
            <a:extLst>
              <a:ext uri="{FF2B5EF4-FFF2-40B4-BE49-F238E27FC236}">
                <a16:creationId xmlns:a16="http://schemas.microsoft.com/office/drawing/2014/main" id="{29A9EE12-EF77-4DB4-84E4-043DE7235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9996" y="1474470"/>
            <a:ext cx="6858"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02FD55A-7E5B-44E6-9418-BA7B745204C9}"/>
              </a:ext>
            </a:extLst>
          </p:cNvPr>
          <p:cNvSpPr txBox="1"/>
          <p:nvPr/>
        </p:nvSpPr>
        <p:spPr>
          <a:xfrm>
            <a:off x="4597148" y="1063882"/>
            <a:ext cx="4145484" cy="4936868"/>
          </a:xfrm>
          <a:prstGeom prst="rect">
            <a:avLst/>
          </a:prstGeom>
        </p:spPr>
        <p:txBody>
          <a:bodyPr vert="horz" lIns="68580" tIns="34290" rIns="68580" bIns="34290" rtlCol="0" anchor="t">
            <a:normAutofit/>
          </a:bodyPr>
          <a:lstStyle/>
          <a:p>
            <a:pPr defTabSz="685800">
              <a:lnSpc>
                <a:spcPct val="90000"/>
              </a:lnSpc>
              <a:spcAft>
                <a:spcPts val="450"/>
              </a:spcAft>
            </a:pPr>
            <a:r>
              <a:rPr lang="en-US" sz="2400" b="1" dirty="0">
                <a:solidFill>
                  <a:prstClr val="white"/>
                </a:solidFill>
                <a:latin typeface="Calibri"/>
              </a:rPr>
              <a:t>School Based Intensive Intervention:</a:t>
            </a:r>
          </a:p>
          <a:p>
            <a:pPr defTabSz="685800">
              <a:lnSpc>
                <a:spcPct val="90000"/>
              </a:lnSpc>
              <a:spcAft>
                <a:spcPts val="450"/>
              </a:spcAft>
            </a:pPr>
            <a:endParaRPr lang="en-US" b="1" dirty="0">
              <a:solidFill>
                <a:prstClr val="white"/>
              </a:solidFill>
              <a:latin typeface="Calibri"/>
            </a:endParaRPr>
          </a:p>
          <a:p>
            <a:pPr marL="257175" indent="-257175" defTabSz="685800">
              <a:lnSpc>
                <a:spcPct val="90000"/>
              </a:lnSpc>
              <a:spcAft>
                <a:spcPts val="450"/>
              </a:spcAft>
              <a:buFont typeface="Wingdings" panose="05000000000000000000" pitchFamily="2" charset="2"/>
              <a:buChar char="ü"/>
            </a:pPr>
            <a:r>
              <a:rPr lang="en-US" dirty="0">
                <a:solidFill>
                  <a:prstClr val="white"/>
                </a:solidFill>
                <a:latin typeface="Calibri"/>
              </a:rPr>
              <a:t>Intensive Case Management</a:t>
            </a:r>
          </a:p>
          <a:p>
            <a:pPr marL="257175" indent="-257175" defTabSz="685800">
              <a:lnSpc>
                <a:spcPct val="90000"/>
              </a:lnSpc>
              <a:spcAft>
                <a:spcPts val="450"/>
              </a:spcAft>
              <a:buFont typeface="Wingdings" panose="05000000000000000000" pitchFamily="2" charset="2"/>
              <a:buChar char="ü"/>
            </a:pPr>
            <a:r>
              <a:rPr lang="en-US" dirty="0">
                <a:solidFill>
                  <a:prstClr val="white"/>
                </a:solidFill>
                <a:latin typeface="Calibri"/>
              </a:rPr>
              <a:t>School-based long-term (6-24 months) intervention</a:t>
            </a:r>
          </a:p>
          <a:p>
            <a:pPr marL="257175" indent="-257175" defTabSz="685800">
              <a:lnSpc>
                <a:spcPct val="90000"/>
              </a:lnSpc>
              <a:spcAft>
                <a:spcPts val="450"/>
              </a:spcAft>
              <a:buFont typeface="Wingdings" panose="05000000000000000000" pitchFamily="2" charset="2"/>
              <a:buChar char="ü"/>
            </a:pPr>
            <a:r>
              <a:rPr lang="en-US" dirty="0">
                <a:solidFill>
                  <a:prstClr val="white"/>
                </a:solidFill>
                <a:latin typeface="Calibri"/>
              </a:rPr>
              <a:t>Service youth ages 8-17 at risk for developing substance use disorder</a:t>
            </a:r>
          </a:p>
          <a:p>
            <a:pPr marL="257175" indent="-257175" defTabSz="685800">
              <a:lnSpc>
                <a:spcPct val="90000"/>
              </a:lnSpc>
              <a:spcAft>
                <a:spcPts val="450"/>
              </a:spcAft>
              <a:buFont typeface="Wingdings" panose="05000000000000000000" pitchFamily="2" charset="2"/>
              <a:buChar char="ü"/>
            </a:pPr>
            <a:r>
              <a:rPr lang="en-US" dirty="0">
                <a:solidFill>
                  <a:prstClr val="white"/>
                </a:solidFill>
                <a:latin typeface="Calibri"/>
              </a:rPr>
              <a:t>Goal to reduce risk factors &amp; increase protective factors to prevent future substance use </a:t>
            </a:r>
          </a:p>
          <a:p>
            <a:pPr marL="257175" indent="-257175" defTabSz="685800">
              <a:lnSpc>
                <a:spcPct val="90000"/>
              </a:lnSpc>
              <a:spcAft>
                <a:spcPts val="450"/>
              </a:spcAft>
              <a:buFont typeface="Wingdings" panose="05000000000000000000" pitchFamily="2" charset="2"/>
              <a:buChar char="ü"/>
            </a:pPr>
            <a:r>
              <a:rPr lang="en-US" dirty="0">
                <a:solidFill>
                  <a:prstClr val="white"/>
                </a:solidFill>
                <a:latin typeface="Calibri"/>
              </a:rPr>
              <a:t>Students are identified and referred by school staff for poor school attachment or academic performance, conduct problems, and family history of substance use</a:t>
            </a:r>
          </a:p>
          <a:p>
            <a:pPr marL="257175" indent="-257175" defTabSz="685800">
              <a:lnSpc>
                <a:spcPct val="90000"/>
              </a:lnSpc>
              <a:spcAft>
                <a:spcPts val="450"/>
              </a:spcAft>
              <a:buFont typeface="Wingdings" panose="05000000000000000000" pitchFamily="2" charset="2"/>
              <a:buChar char="ü"/>
            </a:pPr>
            <a:r>
              <a:rPr lang="en-US" dirty="0">
                <a:solidFill>
                  <a:prstClr val="white"/>
                </a:solidFill>
                <a:latin typeface="Calibri"/>
              </a:rPr>
              <a:t>Continued expansion of program model</a:t>
            </a:r>
          </a:p>
        </p:txBody>
      </p:sp>
      <p:sp>
        <p:nvSpPr>
          <p:cNvPr id="2" name="Slide Number Placeholder 1">
            <a:extLst>
              <a:ext uri="{FF2B5EF4-FFF2-40B4-BE49-F238E27FC236}">
                <a16:creationId xmlns:a16="http://schemas.microsoft.com/office/drawing/2014/main" id="{5E4052DD-6B62-4D0E-BA60-10A4F3FF3CD9}"/>
              </a:ext>
            </a:extLst>
          </p:cNvPr>
          <p:cNvSpPr>
            <a:spLocks noGrp="1"/>
          </p:cNvSpPr>
          <p:nvPr>
            <p:ph type="sldNum" sz="quarter" idx="12"/>
          </p:nvPr>
        </p:nvSpPr>
        <p:spPr>
          <a:xfrm>
            <a:off x="630936" y="5623560"/>
            <a:ext cx="679922" cy="273844"/>
          </a:xfrm>
        </p:spPr>
        <p:txBody>
          <a:bodyPr vert="horz" lIns="68580" tIns="34290" rIns="68580" bIns="34290" rtlCol="0" anchor="ctr">
            <a:normAutofit/>
          </a:bodyPr>
          <a:lstStyle/>
          <a:p>
            <a:pPr algn="l" defTabSz="685800">
              <a:spcAft>
                <a:spcPts val="450"/>
              </a:spcAft>
              <a:defRPr/>
            </a:pPr>
            <a:fld id="{597C8F46-E678-4E6E-AC6C-DF8CD643832C}" type="slidenum">
              <a:rPr lang="en-US" sz="900">
                <a:solidFill>
                  <a:prstClr val="white"/>
                </a:solidFill>
                <a:latin typeface="Calibri" panose="020F0502020204030204"/>
              </a:rPr>
              <a:pPr algn="l" defTabSz="685800">
                <a:spcAft>
                  <a:spcPts val="450"/>
                </a:spcAft>
                <a:defRPr/>
              </a:pPr>
              <a:t>10</a:t>
            </a:fld>
            <a:endParaRPr lang="en-US" sz="900">
              <a:solidFill>
                <a:prstClr val="white"/>
              </a:solidFill>
              <a:latin typeface="Calibri" panose="020F0502020204030204"/>
            </a:endParaRPr>
          </a:p>
        </p:txBody>
      </p:sp>
    </p:spTree>
    <p:extLst>
      <p:ext uri="{BB962C8B-B14F-4D97-AF65-F5344CB8AC3E}">
        <p14:creationId xmlns:p14="http://schemas.microsoft.com/office/powerpoint/2010/main" val="1580901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8AB3E-BAF1-4F53-8974-ABBAE3999FD3}"/>
              </a:ext>
            </a:extLst>
          </p:cNvPr>
          <p:cNvSpPr>
            <a:spLocks noGrp="1"/>
          </p:cNvSpPr>
          <p:nvPr>
            <p:ph type="sldNum" sz="quarter" idx="12"/>
          </p:nvPr>
        </p:nvSpPr>
        <p:spPr/>
        <p:txBody>
          <a:bodyPr/>
          <a:lstStyle/>
          <a:p>
            <a:fld id="{597C8F46-E678-4E6E-AC6C-DF8CD643832C}" type="slidenum">
              <a:rPr lang="en-US" smtClean="0">
                <a:solidFill>
                  <a:prstClr val="black">
                    <a:tint val="75000"/>
                  </a:prstClr>
                </a:solidFill>
              </a:rPr>
              <a:pPr/>
              <a:t>11</a:t>
            </a:fld>
            <a:endParaRPr lang="en-US">
              <a:solidFill>
                <a:prstClr val="black">
                  <a:tint val="75000"/>
                </a:prstClr>
              </a:solidFill>
            </a:endParaRPr>
          </a:p>
        </p:txBody>
      </p:sp>
      <p:sp>
        <p:nvSpPr>
          <p:cNvPr id="3" name="TextBox 2">
            <a:extLst>
              <a:ext uri="{FF2B5EF4-FFF2-40B4-BE49-F238E27FC236}">
                <a16:creationId xmlns:a16="http://schemas.microsoft.com/office/drawing/2014/main" id="{F03F26F7-8096-49BB-9D4E-2FC98400FCD7}"/>
              </a:ext>
            </a:extLst>
          </p:cNvPr>
          <p:cNvSpPr txBox="1"/>
          <p:nvPr/>
        </p:nvSpPr>
        <p:spPr>
          <a:xfrm>
            <a:off x="76200" y="990600"/>
            <a:ext cx="2907792" cy="1687068"/>
          </a:xfrm>
          <a:prstGeom prst="rect">
            <a:avLst/>
          </a:prstGeom>
        </p:spPr>
        <p:txBody>
          <a:bodyPr vert="horz" lIns="68580" tIns="34290" rIns="68580" bIns="34290" rtlCol="0" anchor="b">
            <a:normAutofit/>
          </a:bodyPr>
          <a:lstStyle/>
          <a:p>
            <a:pPr defTabSz="685800">
              <a:lnSpc>
                <a:spcPct val="90000"/>
              </a:lnSpc>
              <a:spcBef>
                <a:spcPct val="0"/>
              </a:spcBef>
              <a:spcAft>
                <a:spcPts val="450"/>
              </a:spcAft>
            </a:pPr>
            <a:r>
              <a:rPr lang="en-US" sz="2850" dirty="0">
                <a:latin typeface="Calibri"/>
              </a:rPr>
              <a:t>Current Capacity:</a:t>
            </a:r>
          </a:p>
          <a:p>
            <a:pPr defTabSz="685800">
              <a:lnSpc>
                <a:spcPct val="90000"/>
              </a:lnSpc>
              <a:spcBef>
                <a:spcPct val="0"/>
              </a:spcBef>
              <a:spcAft>
                <a:spcPts val="450"/>
              </a:spcAft>
            </a:pPr>
            <a:r>
              <a:rPr lang="en-US" sz="2700" dirty="0">
                <a:latin typeface="Calibri"/>
              </a:rPr>
              <a:t>13 Agencies serving 30 Schools</a:t>
            </a:r>
          </a:p>
        </p:txBody>
      </p:sp>
      <p:graphicFrame>
        <p:nvGraphicFramePr>
          <p:cNvPr id="4" name="Table 3">
            <a:extLst>
              <a:ext uri="{FF2B5EF4-FFF2-40B4-BE49-F238E27FC236}">
                <a16:creationId xmlns:a16="http://schemas.microsoft.com/office/drawing/2014/main" id="{0317828D-7099-462B-8E20-AC538DB73021}"/>
              </a:ext>
            </a:extLst>
          </p:cNvPr>
          <p:cNvGraphicFramePr>
            <a:graphicFrameLocks noGrp="1"/>
          </p:cNvGraphicFramePr>
          <p:nvPr>
            <p:extLst>
              <p:ext uri="{D42A27DB-BD31-4B8C-83A1-F6EECF244321}">
                <p14:modId xmlns:p14="http://schemas.microsoft.com/office/powerpoint/2010/main" val="3773342137"/>
              </p:ext>
            </p:extLst>
          </p:nvPr>
        </p:nvGraphicFramePr>
        <p:xfrm>
          <a:off x="381000" y="3048000"/>
          <a:ext cx="2286000" cy="1333500"/>
        </p:xfrm>
        <a:graphic>
          <a:graphicData uri="http://schemas.openxmlformats.org/drawingml/2006/table">
            <a:tbl>
              <a:tblPr/>
              <a:tblGrid>
                <a:gridCol w="1219200">
                  <a:extLst>
                    <a:ext uri="{9D8B030D-6E8A-4147-A177-3AD203B41FA5}">
                      <a16:colId xmlns:a16="http://schemas.microsoft.com/office/drawing/2014/main" val="2475643027"/>
                    </a:ext>
                  </a:extLst>
                </a:gridCol>
                <a:gridCol w="1066800">
                  <a:extLst>
                    <a:ext uri="{9D8B030D-6E8A-4147-A177-3AD203B41FA5}">
                      <a16:colId xmlns:a16="http://schemas.microsoft.com/office/drawing/2014/main" val="2652948538"/>
                    </a:ext>
                  </a:extLst>
                </a:gridCol>
              </a:tblGrid>
              <a:tr h="266700">
                <a:tc>
                  <a:txBody>
                    <a:bodyPr/>
                    <a:lstStyle/>
                    <a:p>
                      <a:pPr algn="l" fontAlgn="b"/>
                      <a:r>
                        <a:rPr lang="en-US" sz="1600" b="0" i="0" u="none" strike="noStrike">
                          <a:solidFill>
                            <a:srgbClr val="000000"/>
                          </a:solidFill>
                          <a:effectLst/>
                          <a:latin typeface="Calibri" panose="020F0502020204030204" pitchFamily="34" charset="0"/>
                        </a:rPr>
                        <a:t>Calendar Year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r>
                        <a:rPr lang="en-US" sz="1600" b="0" i="0" u="none" strike="noStrike">
                          <a:solidFill>
                            <a:srgbClr val="000000"/>
                          </a:solidFill>
                          <a:effectLst/>
                          <a:latin typeface="Calibri" panose="020F0502020204030204" pitchFamily="34" charset="0"/>
                        </a:rPr>
                        <a:t>Enrollments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extLst>
                  <a:ext uri="{0D108BD9-81ED-4DB2-BD59-A6C34878D82A}">
                    <a16:rowId xmlns:a16="http://schemas.microsoft.com/office/drawing/2014/main" val="629978298"/>
                  </a:ext>
                </a:extLst>
              </a:tr>
              <a:tr h="266700">
                <a:tc>
                  <a:txBody>
                    <a:bodyPr/>
                    <a:lstStyle/>
                    <a:p>
                      <a:pPr algn="r" fontAlgn="b"/>
                      <a:r>
                        <a:rPr lang="en-US" sz="1600" b="0" i="0" u="none" strike="noStrike">
                          <a:solidFill>
                            <a:srgbClr val="000000"/>
                          </a:solidFill>
                          <a:effectLst/>
                          <a:latin typeface="Calibri" panose="020F050202020403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n-US" sz="1600" b="0" i="0" u="none" strike="noStrike">
                          <a:solidFill>
                            <a:srgbClr val="000000"/>
                          </a:solidFill>
                          <a:effectLst/>
                          <a:latin typeface="Calibri" panose="020F0502020204030204" pitchFamily="34" charset="0"/>
                        </a:rPr>
                        <a:t>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691001241"/>
                  </a:ext>
                </a:extLst>
              </a:tr>
              <a:tr h="266700">
                <a:tc>
                  <a:txBody>
                    <a:bodyPr/>
                    <a:lstStyle/>
                    <a:p>
                      <a:pPr algn="r" fontAlgn="b"/>
                      <a:r>
                        <a:rPr lang="en-US" sz="1600" b="0" i="0" u="none" strike="noStrike" dirty="0">
                          <a:solidFill>
                            <a:srgbClr val="000000"/>
                          </a:solidFill>
                          <a:effectLst/>
                          <a:latin typeface="Calibri" panose="020F050202020403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n-US" sz="1600" b="0" i="0" u="none" strike="noStrike" dirty="0">
                          <a:solidFill>
                            <a:srgbClr val="000000"/>
                          </a:solidFill>
                          <a:effectLst/>
                          <a:latin typeface="Calibri" panose="020F0502020204030204" pitchFamily="34" charset="0"/>
                        </a:rPr>
                        <a:t>245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694829297"/>
                  </a:ext>
                </a:extLst>
              </a:tr>
              <a:tr h="266700">
                <a:tc>
                  <a:txBody>
                    <a:bodyPr/>
                    <a:lstStyle/>
                    <a:p>
                      <a:pPr algn="r" fontAlgn="b"/>
                      <a:r>
                        <a:rPr lang="en-US" sz="1600" b="0" i="0" u="none" strike="noStrike">
                          <a:solidFill>
                            <a:srgbClr val="000000"/>
                          </a:solidFill>
                          <a:effectLst/>
                          <a:latin typeface="Calibri" panose="020F050202020403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r" fontAlgn="b"/>
                      <a:r>
                        <a:rPr lang="en-US" sz="1600" b="0" i="0" u="none" strike="noStrike">
                          <a:solidFill>
                            <a:srgbClr val="000000"/>
                          </a:solidFill>
                          <a:effectLst/>
                          <a:latin typeface="Calibri" panose="020F0502020204030204" pitchFamily="34" charset="0"/>
                        </a:rPr>
                        <a:t>307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936540907"/>
                  </a:ext>
                </a:extLst>
              </a:tr>
              <a:tr h="266700">
                <a:tc>
                  <a:txBody>
                    <a:bodyPr/>
                    <a:lstStyle/>
                    <a:p>
                      <a:pPr algn="l" fontAlgn="b"/>
                      <a:r>
                        <a:rPr lang="en-US" sz="1600" b="0" i="0" u="none" strike="noStrike">
                          <a:solidFill>
                            <a:srgbClr val="000000"/>
                          </a:solidFill>
                          <a:effectLst/>
                          <a:latin typeface="Calibri" panose="020F0502020204030204" pitchFamily="34" charset="0"/>
                        </a:rPr>
                        <a:t>All Years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r" fontAlgn="b"/>
                      <a:r>
                        <a:rPr lang="en-US" sz="1600" b="0" i="0" u="none" strike="noStrike" dirty="0">
                          <a:solidFill>
                            <a:srgbClr val="000000"/>
                          </a:solidFill>
                          <a:effectLst/>
                          <a:latin typeface="Calibri" panose="020F0502020204030204" pitchFamily="34" charset="0"/>
                        </a:rPr>
                        <a:t>795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855941446"/>
                  </a:ext>
                </a:extLst>
              </a:tr>
            </a:tbl>
          </a:graphicData>
        </a:graphic>
      </p:graphicFrame>
      <p:graphicFrame>
        <p:nvGraphicFramePr>
          <p:cNvPr id="6" name="Table 5">
            <a:extLst>
              <a:ext uri="{FF2B5EF4-FFF2-40B4-BE49-F238E27FC236}">
                <a16:creationId xmlns:a16="http://schemas.microsoft.com/office/drawing/2014/main" id="{F0ECFFE8-7AD9-4CDA-9895-D5D35B39F7C6}"/>
              </a:ext>
            </a:extLst>
          </p:cNvPr>
          <p:cNvGraphicFramePr>
            <a:graphicFrameLocks noGrp="1"/>
          </p:cNvGraphicFramePr>
          <p:nvPr>
            <p:extLst>
              <p:ext uri="{D42A27DB-BD31-4B8C-83A1-F6EECF244321}">
                <p14:modId xmlns:p14="http://schemas.microsoft.com/office/powerpoint/2010/main" val="2020080130"/>
              </p:ext>
            </p:extLst>
          </p:nvPr>
        </p:nvGraphicFramePr>
        <p:xfrm>
          <a:off x="3048000" y="414685"/>
          <a:ext cx="5715000" cy="5941678"/>
        </p:xfrm>
        <a:graphic>
          <a:graphicData uri="http://schemas.openxmlformats.org/drawingml/2006/table">
            <a:tbl>
              <a:tblPr/>
              <a:tblGrid>
                <a:gridCol w="845842">
                  <a:extLst>
                    <a:ext uri="{9D8B030D-6E8A-4147-A177-3AD203B41FA5}">
                      <a16:colId xmlns:a16="http://schemas.microsoft.com/office/drawing/2014/main" val="1727758666"/>
                    </a:ext>
                  </a:extLst>
                </a:gridCol>
                <a:gridCol w="926532">
                  <a:extLst>
                    <a:ext uri="{9D8B030D-6E8A-4147-A177-3AD203B41FA5}">
                      <a16:colId xmlns:a16="http://schemas.microsoft.com/office/drawing/2014/main" val="3919934204"/>
                    </a:ext>
                  </a:extLst>
                </a:gridCol>
                <a:gridCol w="2147994">
                  <a:extLst>
                    <a:ext uri="{9D8B030D-6E8A-4147-A177-3AD203B41FA5}">
                      <a16:colId xmlns:a16="http://schemas.microsoft.com/office/drawing/2014/main" val="1357422428"/>
                    </a:ext>
                  </a:extLst>
                </a:gridCol>
                <a:gridCol w="1794632">
                  <a:extLst>
                    <a:ext uri="{9D8B030D-6E8A-4147-A177-3AD203B41FA5}">
                      <a16:colId xmlns:a16="http://schemas.microsoft.com/office/drawing/2014/main" val="914581841"/>
                    </a:ext>
                  </a:extLst>
                </a:gridCol>
              </a:tblGrid>
              <a:tr h="193450">
                <a:tc>
                  <a:txBody>
                    <a:bodyPr/>
                    <a:lstStyle/>
                    <a:p>
                      <a:pPr algn="l" fontAlgn="b"/>
                      <a:r>
                        <a:rPr lang="en-US" sz="800" b="0" i="0" u="none" strike="noStrike">
                          <a:solidFill>
                            <a:srgbClr val="000000"/>
                          </a:solidFill>
                          <a:effectLst/>
                          <a:latin typeface="Calibri" panose="020F0502020204030204" pitchFamily="34" charset="0"/>
                        </a:rPr>
                        <a:t>Region</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800" b="0" i="0" u="none" strike="noStrike">
                          <a:solidFill>
                            <a:srgbClr val="000000"/>
                          </a:solidFill>
                          <a:effectLst/>
                          <a:latin typeface="Calibri" panose="020F0502020204030204" pitchFamily="34" charset="0"/>
                        </a:rPr>
                        <a:t>Town</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800" b="0" i="0" u="none" strike="noStrike">
                          <a:solidFill>
                            <a:srgbClr val="000000"/>
                          </a:solidFill>
                          <a:effectLst/>
                          <a:latin typeface="Calibri" panose="020F0502020204030204" pitchFamily="34" charset="0"/>
                        </a:rPr>
                        <a:t>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800" b="0" i="0" u="none" strike="noStrike">
                          <a:solidFill>
                            <a:srgbClr val="000000"/>
                          </a:solidFill>
                          <a:effectLst/>
                          <a:latin typeface="Calibri" panose="020F0502020204030204" pitchFamily="34" charset="0"/>
                        </a:rPr>
                        <a:t>Agency Partner</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368329223"/>
                  </a:ext>
                </a:extLst>
              </a:tr>
              <a:tr h="193450">
                <a:tc rowSpan="6">
                  <a:txBody>
                    <a:bodyPr/>
                    <a:lstStyle/>
                    <a:p>
                      <a:pPr algn="l" fontAlgn="ctr"/>
                      <a:r>
                        <a:rPr lang="en-US" sz="800" b="0" i="0" u="none" strike="noStrike">
                          <a:solidFill>
                            <a:srgbClr val="000000"/>
                          </a:solidFill>
                          <a:effectLst/>
                          <a:latin typeface="Calibri" panose="020F0502020204030204" pitchFamily="34" charset="0"/>
                        </a:rPr>
                        <a:t>Western MA</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0" i="0" u="none" strike="noStrike">
                          <a:solidFill>
                            <a:srgbClr val="000000"/>
                          </a:solidFill>
                          <a:effectLst/>
                          <a:latin typeface="Calibri" panose="020F0502020204030204" pitchFamily="34" charset="0"/>
                        </a:rPr>
                        <a:t>North Adams</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Drury High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l" fontAlgn="ctr"/>
                      <a:r>
                        <a:rPr lang="en-US" sz="800" b="0" i="0" u="none" strike="noStrike">
                          <a:solidFill>
                            <a:srgbClr val="000000"/>
                          </a:solidFill>
                          <a:effectLst/>
                          <a:latin typeface="Calibri" panose="020F0502020204030204" pitchFamily="34" charset="0"/>
                        </a:rPr>
                        <a:t>Brien Center</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94146618"/>
                  </a:ext>
                </a:extLst>
              </a:tr>
              <a:tr h="193450">
                <a:tc vMerge="1">
                  <a:txBody>
                    <a:bodyPr/>
                    <a:lstStyle/>
                    <a:p>
                      <a:endParaRPr lang="en-US"/>
                    </a:p>
                  </a:txBody>
                  <a:tcPr/>
                </a:tc>
                <a:tc rowSpan="2">
                  <a:txBody>
                    <a:bodyPr/>
                    <a:lstStyle/>
                    <a:p>
                      <a:pPr algn="l" fontAlgn="ctr"/>
                      <a:r>
                        <a:rPr lang="en-US" sz="800" b="0" i="0" u="none" strike="noStrike">
                          <a:solidFill>
                            <a:srgbClr val="000000"/>
                          </a:solidFill>
                          <a:effectLst/>
                          <a:latin typeface="Calibri" panose="020F0502020204030204" pitchFamily="34" charset="0"/>
                        </a:rPr>
                        <a:t>Pittsfield</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0" i="0" u="none" strike="noStrike">
                          <a:solidFill>
                            <a:srgbClr val="000000"/>
                          </a:solidFill>
                          <a:effectLst/>
                          <a:latin typeface="Calibri" panose="020F0502020204030204" pitchFamily="34" charset="0"/>
                        </a:rPr>
                        <a:t>Taconic High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lang="en-US"/>
                    </a:p>
                  </a:txBody>
                  <a:tcPr/>
                </a:tc>
                <a:extLst>
                  <a:ext uri="{0D108BD9-81ED-4DB2-BD59-A6C34878D82A}">
                    <a16:rowId xmlns:a16="http://schemas.microsoft.com/office/drawing/2014/main" val="1668429846"/>
                  </a:ext>
                </a:extLst>
              </a:tr>
              <a:tr h="193450">
                <a:tc vMerge="1">
                  <a:txBody>
                    <a:bodyPr/>
                    <a:lstStyle/>
                    <a:p>
                      <a:endParaRPr lang="en-US"/>
                    </a:p>
                  </a:txBody>
                  <a:tcPr/>
                </a:tc>
                <a:tc v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Reid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vMerge="1">
                  <a:txBody>
                    <a:bodyPr/>
                    <a:lstStyle/>
                    <a:p>
                      <a:endParaRPr lang="en-US"/>
                    </a:p>
                  </a:txBody>
                  <a:tcPr/>
                </a:tc>
                <a:extLst>
                  <a:ext uri="{0D108BD9-81ED-4DB2-BD59-A6C34878D82A}">
                    <a16:rowId xmlns:a16="http://schemas.microsoft.com/office/drawing/2014/main" val="1154220964"/>
                  </a:ext>
                </a:extLst>
              </a:tr>
              <a:tr h="193450">
                <a:tc v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West Springfield</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West Springfield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Center for Human Development</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91285099"/>
                  </a:ext>
                </a:extLst>
              </a:tr>
              <a:tr h="193450">
                <a:tc vMerge="1">
                  <a:txBody>
                    <a:bodyPr/>
                    <a:lstStyle/>
                    <a:p>
                      <a:endParaRPr lang="en-US"/>
                    </a:p>
                  </a:txBody>
                  <a:tcPr/>
                </a:tc>
                <a:tc rowSpan="2">
                  <a:txBody>
                    <a:bodyPr/>
                    <a:lstStyle/>
                    <a:p>
                      <a:pPr algn="l" fontAlgn="ctr"/>
                      <a:r>
                        <a:rPr lang="en-US" sz="800" b="0" i="0" u="none" strike="noStrike">
                          <a:solidFill>
                            <a:srgbClr val="000000"/>
                          </a:solidFill>
                          <a:effectLst/>
                          <a:latin typeface="Calibri" panose="020F0502020204030204" pitchFamily="34" charset="0"/>
                        </a:rPr>
                        <a:t>Holyoke</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0" i="0" u="none" strike="noStrike">
                          <a:solidFill>
                            <a:srgbClr val="000000"/>
                          </a:solidFill>
                          <a:effectLst/>
                          <a:latin typeface="Calibri" panose="020F0502020204030204" pitchFamily="34" charset="0"/>
                        </a:rPr>
                        <a:t>William R. Peck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2">
                  <a:txBody>
                    <a:bodyPr/>
                    <a:lstStyle/>
                    <a:p>
                      <a:pPr algn="l" fontAlgn="ctr"/>
                      <a:r>
                        <a:rPr lang="en-US" sz="800" b="0" i="0" u="none" strike="noStrike">
                          <a:solidFill>
                            <a:srgbClr val="000000"/>
                          </a:solidFill>
                          <a:effectLst/>
                          <a:latin typeface="Calibri" panose="020F0502020204030204" pitchFamily="34" charset="0"/>
                        </a:rPr>
                        <a:t>River Valley Counseling Center</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330165319"/>
                  </a:ext>
                </a:extLst>
              </a:tr>
              <a:tr h="193450">
                <a:tc vMerge="1">
                  <a:txBody>
                    <a:bodyPr/>
                    <a:lstStyle/>
                    <a:p>
                      <a:endParaRPr lang="en-US"/>
                    </a:p>
                  </a:txBody>
                  <a:tcPr/>
                </a:tc>
                <a:tc v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Veritas Preparatory Schools</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vMerge="1">
                  <a:txBody>
                    <a:bodyPr/>
                    <a:lstStyle/>
                    <a:p>
                      <a:endParaRPr lang="en-US"/>
                    </a:p>
                  </a:txBody>
                  <a:tcPr/>
                </a:tc>
                <a:extLst>
                  <a:ext uri="{0D108BD9-81ED-4DB2-BD59-A6C34878D82A}">
                    <a16:rowId xmlns:a16="http://schemas.microsoft.com/office/drawing/2014/main" val="3965373651"/>
                  </a:ext>
                </a:extLst>
              </a:tr>
              <a:tr h="193450">
                <a:tc rowSpan="6">
                  <a:txBody>
                    <a:bodyPr/>
                    <a:lstStyle/>
                    <a:p>
                      <a:pPr algn="l" fontAlgn="ctr"/>
                      <a:r>
                        <a:rPr lang="en-US" sz="800" b="0" i="0" u="none" strike="noStrike">
                          <a:solidFill>
                            <a:srgbClr val="000000"/>
                          </a:solidFill>
                          <a:effectLst/>
                          <a:latin typeface="Calibri" panose="020F0502020204030204" pitchFamily="34" charset="0"/>
                        </a:rPr>
                        <a:t>Central MA</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Ayer/Shirley</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Ayer-Shirley Regional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4">
                  <a:txBody>
                    <a:bodyPr/>
                    <a:lstStyle/>
                    <a:p>
                      <a:pPr algn="l" fontAlgn="ctr"/>
                      <a:r>
                        <a:rPr lang="en-US" sz="800" b="0" i="0" u="none" strike="noStrike">
                          <a:solidFill>
                            <a:srgbClr val="000000"/>
                          </a:solidFill>
                          <a:effectLst/>
                          <a:latin typeface="Calibri" panose="020F0502020204030204" pitchFamily="34" charset="0"/>
                        </a:rPr>
                        <a:t>Community HealthLink</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29778776"/>
                  </a:ext>
                </a:extLst>
              </a:tr>
              <a:tr h="193450">
                <a:tc v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East Brookfield</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0" i="0" u="none" strike="noStrike">
                          <a:solidFill>
                            <a:srgbClr val="000000"/>
                          </a:solidFill>
                          <a:effectLst/>
                          <a:latin typeface="Calibri" panose="020F0502020204030204" pitchFamily="34" charset="0"/>
                        </a:rPr>
                        <a:t>Knox Trail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vMerge="1">
                  <a:txBody>
                    <a:bodyPr/>
                    <a:lstStyle/>
                    <a:p>
                      <a:endParaRPr lang="en-US"/>
                    </a:p>
                  </a:txBody>
                  <a:tcPr/>
                </a:tc>
                <a:extLst>
                  <a:ext uri="{0D108BD9-81ED-4DB2-BD59-A6C34878D82A}">
                    <a16:rowId xmlns:a16="http://schemas.microsoft.com/office/drawing/2014/main" val="1485996509"/>
                  </a:ext>
                </a:extLst>
              </a:tr>
              <a:tr h="193450">
                <a:tc v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Leominster</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0" i="0" u="none" strike="noStrike">
                          <a:solidFill>
                            <a:srgbClr val="000000"/>
                          </a:solidFill>
                          <a:effectLst/>
                          <a:latin typeface="Calibri" panose="020F0502020204030204" pitchFamily="34" charset="0"/>
                        </a:rPr>
                        <a:t>Skyview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vMerge="1">
                  <a:txBody>
                    <a:bodyPr/>
                    <a:lstStyle/>
                    <a:p>
                      <a:endParaRPr lang="en-US"/>
                    </a:p>
                  </a:txBody>
                  <a:tcPr/>
                </a:tc>
                <a:extLst>
                  <a:ext uri="{0D108BD9-81ED-4DB2-BD59-A6C34878D82A}">
                    <a16:rowId xmlns:a16="http://schemas.microsoft.com/office/drawing/2014/main" val="452389523"/>
                  </a:ext>
                </a:extLst>
              </a:tr>
              <a:tr h="193450">
                <a:tc v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Worcester</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Worcester East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extLst>
                  <a:ext uri="{0D108BD9-81ED-4DB2-BD59-A6C34878D82A}">
                    <a16:rowId xmlns:a16="http://schemas.microsoft.com/office/drawing/2014/main" val="3840483646"/>
                  </a:ext>
                </a:extLst>
              </a:tr>
              <a:tr h="193450">
                <a:tc vMerge="1">
                  <a:txBody>
                    <a:bodyPr/>
                    <a:lstStyle/>
                    <a:p>
                      <a:endParaRPr lang="en-US"/>
                    </a:p>
                  </a:txBody>
                  <a:tcPr/>
                </a:tc>
                <a:tc rowSpan="2">
                  <a:txBody>
                    <a:bodyPr/>
                    <a:lstStyle/>
                    <a:p>
                      <a:pPr algn="l" fontAlgn="ctr"/>
                      <a:r>
                        <a:rPr lang="en-US" sz="800" b="0" i="0" u="none" strike="noStrike">
                          <a:solidFill>
                            <a:srgbClr val="000000"/>
                          </a:solidFill>
                          <a:effectLst/>
                          <a:latin typeface="Calibri" panose="020F0502020204030204" pitchFamily="34" charset="0"/>
                        </a:rPr>
                        <a:t>Fitchburg</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0" i="0" u="none" strike="noStrike">
                          <a:solidFill>
                            <a:srgbClr val="000000"/>
                          </a:solidFill>
                          <a:effectLst/>
                          <a:latin typeface="Calibri" panose="020F0502020204030204" pitchFamily="34" charset="0"/>
                        </a:rPr>
                        <a:t>Montachusett Regional Vocational Tech</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DD7EE"/>
                    </a:solidFill>
                  </a:tcPr>
                </a:tc>
                <a:tc rowSpan="3">
                  <a:txBody>
                    <a:bodyPr/>
                    <a:lstStyle/>
                    <a:p>
                      <a:pPr algn="l" fontAlgn="ctr"/>
                      <a:r>
                        <a:rPr lang="en-US" sz="800" b="0" i="0" u="none" strike="noStrike">
                          <a:solidFill>
                            <a:srgbClr val="000000"/>
                          </a:solidFill>
                          <a:effectLst/>
                          <a:latin typeface="Calibri" panose="020F0502020204030204" pitchFamily="34" charset="0"/>
                        </a:rPr>
                        <a:t>L.U.K. Crisis Center</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730304565"/>
                  </a:ext>
                </a:extLst>
              </a:tr>
              <a:tr h="193450">
                <a:tc vMerge="1">
                  <a:txBody>
                    <a:bodyPr/>
                    <a:lstStyle/>
                    <a:p>
                      <a:endParaRPr lang="en-US"/>
                    </a:p>
                  </a:txBody>
                  <a:tcPr/>
                </a:tc>
                <a:tc v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Memorial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DD7EE"/>
                    </a:solidFill>
                  </a:tcPr>
                </a:tc>
                <a:tc vMerge="1">
                  <a:txBody>
                    <a:bodyPr/>
                    <a:lstStyle/>
                    <a:p>
                      <a:endParaRPr lang="en-US"/>
                    </a:p>
                  </a:txBody>
                  <a:tcPr/>
                </a:tc>
                <a:extLst>
                  <a:ext uri="{0D108BD9-81ED-4DB2-BD59-A6C34878D82A}">
                    <a16:rowId xmlns:a16="http://schemas.microsoft.com/office/drawing/2014/main" val="1402445324"/>
                  </a:ext>
                </a:extLst>
              </a:tr>
              <a:tr h="193450">
                <a:tc>
                  <a:txBody>
                    <a:bodyPr/>
                    <a:lstStyle/>
                    <a:p>
                      <a:pPr algn="l" fontAlgn="ctr"/>
                      <a:r>
                        <a:rPr lang="en-US" sz="800" b="0" i="0" u="none" strike="noStrike">
                          <a:solidFill>
                            <a:srgbClr val="000000"/>
                          </a:solidFill>
                          <a:effectLst/>
                          <a:latin typeface="Calibri" panose="020F0502020204030204" pitchFamily="34" charset="0"/>
                        </a:rPr>
                        <a:t> </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Calibri" panose="020F0502020204030204" pitchFamily="34" charset="0"/>
                        </a:rPr>
                        <a:t>Webster</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0" i="0" u="none" strike="noStrike">
                          <a:solidFill>
                            <a:srgbClr val="000000"/>
                          </a:solidFill>
                          <a:effectLst/>
                          <a:latin typeface="Calibri" panose="020F0502020204030204" pitchFamily="34" charset="0"/>
                        </a:rPr>
                        <a:t>Webster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vMerge="1">
                  <a:txBody>
                    <a:bodyPr/>
                    <a:lstStyle/>
                    <a:p>
                      <a:endParaRPr lang="en-US"/>
                    </a:p>
                  </a:txBody>
                  <a:tcPr/>
                </a:tc>
                <a:extLst>
                  <a:ext uri="{0D108BD9-81ED-4DB2-BD59-A6C34878D82A}">
                    <a16:rowId xmlns:a16="http://schemas.microsoft.com/office/drawing/2014/main" val="2239279290"/>
                  </a:ext>
                </a:extLst>
              </a:tr>
              <a:tr h="193450">
                <a:tc rowSpan="3">
                  <a:txBody>
                    <a:bodyPr/>
                    <a:lstStyle/>
                    <a:p>
                      <a:pPr algn="l" fontAlgn="ctr"/>
                      <a:r>
                        <a:rPr lang="en-US" sz="800" b="0" i="0" u="none" strike="noStrike">
                          <a:solidFill>
                            <a:srgbClr val="000000"/>
                          </a:solidFill>
                          <a:effectLst/>
                          <a:latin typeface="Calibri" panose="020F0502020204030204" pitchFamily="34" charset="0"/>
                        </a:rPr>
                        <a:t>Northeast MA</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rowSpan="2">
                  <a:txBody>
                    <a:bodyPr/>
                    <a:lstStyle/>
                    <a:p>
                      <a:pPr algn="l" fontAlgn="ctr"/>
                      <a:r>
                        <a:rPr lang="en-US" sz="800" b="0" i="0" u="none" strike="noStrike">
                          <a:solidFill>
                            <a:srgbClr val="000000"/>
                          </a:solidFill>
                          <a:effectLst/>
                          <a:latin typeface="Calibri" panose="020F0502020204030204" pitchFamily="34" charset="0"/>
                        </a:rPr>
                        <a:t>Beverly</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NEC Collaborative District</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YMCA North Shore</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95706590"/>
                  </a:ext>
                </a:extLst>
              </a:tr>
              <a:tr h="193450">
                <a:tc vMerge="1">
                  <a:txBody>
                    <a:bodyPr/>
                    <a:lstStyle/>
                    <a:p>
                      <a:endParaRPr lang="en-US"/>
                    </a:p>
                  </a:txBody>
                  <a:tcPr/>
                </a:tc>
                <a:tc v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Beverly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rowSpan="2">
                  <a:txBody>
                    <a:bodyPr/>
                    <a:lstStyle/>
                    <a:p>
                      <a:pPr algn="l" fontAlgn="ctr"/>
                      <a:r>
                        <a:rPr lang="en-US" sz="800" b="0" i="0" u="none" strike="noStrike">
                          <a:solidFill>
                            <a:srgbClr val="000000"/>
                          </a:solidFill>
                          <a:effectLst/>
                          <a:latin typeface="Calibri" panose="020F0502020204030204" pitchFamily="34" charset="0"/>
                        </a:rPr>
                        <a:t>Lahey Health Behavioral Services</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84460099"/>
                  </a:ext>
                </a:extLst>
              </a:tr>
              <a:tr h="193450">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Gloucester</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Gloucester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extLst>
                  <a:ext uri="{0D108BD9-81ED-4DB2-BD59-A6C34878D82A}">
                    <a16:rowId xmlns:a16="http://schemas.microsoft.com/office/drawing/2014/main" val="1874980006"/>
                  </a:ext>
                </a:extLst>
              </a:tr>
              <a:tr h="193450">
                <a:tc rowSpan="7">
                  <a:txBody>
                    <a:bodyPr/>
                    <a:lstStyle/>
                    <a:p>
                      <a:pPr algn="l" fontAlgn="ctr"/>
                      <a:r>
                        <a:rPr lang="en-US" sz="800" b="0" i="0" u="none" strike="noStrike">
                          <a:solidFill>
                            <a:srgbClr val="000000"/>
                          </a:solidFill>
                          <a:effectLst/>
                          <a:latin typeface="Calibri" panose="020F0502020204030204" pitchFamily="34" charset="0"/>
                        </a:rPr>
                        <a:t>Greater Boston</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Calibri" panose="020F0502020204030204" pitchFamily="34" charset="0"/>
                        </a:rPr>
                        <a:t>Malden</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Salemwood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Institute for Health &amp; Recovery</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7484761"/>
                  </a:ext>
                </a:extLst>
              </a:tr>
              <a:tr h="184238">
                <a:tc vMerge="1">
                  <a:txBody>
                    <a:bodyPr/>
                    <a:lstStyle/>
                    <a:p>
                      <a:endParaRPr lang="en-US"/>
                    </a:p>
                  </a:txBody>
                  <a:tcPr/>
                </a:tc>
                <a:tc rowSpan="2">
                  <a:txBody>
                    <a:bodyPr/>
                    <a:lstStyle/>
                    <a:p>
                      <a:pPr algn="l" fontAlgn="ctr"/>
                      <a:r>
                        <a:rPr lang="en-US" sz="800" b="0" i="0" u="none" strike="noStrike">
                          <a:solidFill>
                            <a:srgbClr val="000000"/>
                          </a:solidFill>
                          <a:effectLst/>
                          <a:latin typeface="Calibri" panose="020F0502020204030204" pitchFamily="34" charset="0"/>
                        </a:rPr>
                        <a:t>Chelsea</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0" i="0" u="none" strike="noStrike">
                          <a:solidFill>
                            <a:srgbClr val="000000"/>
                          </a:solidFill>
                          <a:effectLst/>
                          <a:latin typeface="Calibri" panose="020F0502020204030204" pitchFamily="34" charset="0"/>
                        </a:rPr>
                        <a:t>Joseph A. Brown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DD7EE"/>
                    </a:solidFill>
                  </a:tcPr>
                </a:tc>
                <a:tc rowSpan="4">
                  <a:txBody>
                    <a:bodyPr/>
                    <a:lstStyle/>
                    <a:p>
                      <a:pPr algn="l" fontAlgn="ctr"/>
                      <a:r>
                        <a:rPr lang="en-US" sz="800" b="0" i="0" u="none" strike="noStrike">
                          <a:solidFill>
                            <a:srgbClr val="000000"/>
                          </a:solidFill>
                          <a:effectLst/>
                          <a:latin typeface="Calibri" panose="020F0502020204030204" pitchFamily="34" charset="0"/>
                        </a:rPr>
                        <a:t>North Suffolk Mental Health</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0720639"/>
                  </a:ext>
                </a:extLst>
              </a:tr>
              <a:tr h="193450">
                <a:tc vMerge="1">
                  <a:txBody>
                    <a:bodyPr/>
                    <a:lstStyle/>
                    <a:p>
                      <a:endParaRPr lang="en-US"/>
                    </a:p>
                  </a:txBody>
                  <a:tcPr/>
                </a:tc>
                <a:tc v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Eugene Wright Science &amp; Technology</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DD7EE"/>
                    </a:solidFill>
                  </a:tcPr>
                </a:tc>
                <a:tc vMerge="1">
                  <a:txBody>
                    <a:bodyPr/>
                    <a:lstStyle/>
                    <a:p>
                      <a:endParaRPr lang="en-US"/>
                    </a:p>
                  </a:txBody>
                  <a:tcPr/>
                </a:tc>
                <a:extLst>
                  <a:ext uri="{0D108BD9-81ED-4DB2-BD59-A6C34878D82A}">
                    <a16:rowId xmlns:a16="http://schemas.microsoft.com/office/drawing/2014/main" val="3019154911"/>
                  </a:ext>
                </a:extLst>
              </a:tr>
              <a:tr h="184238">
                <a:tc vMerge="1">
                  <a:txBody>
                    <a:bodyPr/>
                    <a:lstStyle/>
                    <a:p>
                      <a:endParaRPr lang="en-US"/>
                    </a:p>
                  </a:txBody>
                  <a:tcPr/>
                </a:tc>
                <a:tc rowSpan="2">
                  <a:txBody>
                    <a:bodyPr/>
                    <a:lstStyle/>
                    <a:p>
                      <a:pPr algn="l" fontAlgn="ctr"/>
                      <a:r>
                        <a:rPr lang="en-US" sz="800" b="0" i="0" u="none" strike="noStrike">
                          <a:solidFill>
                            <a:srgbClr val="000000"/>
                          </a:solidFill>
                          <a:effectLst/>
                          <a:latin typeface="Calibri" panose="020F0502020204030204" pitchFamily="34" charset="0"/>
                        </a:rPr>
                        <a:t>Winthrop</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Winthrop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vMerge="1">
                  <a:txBody>
                    <a:bodyPr/>
                    <a:lstStyle/>
                    <a:p>
                      <a:endParaRPr lang="en-US"/>
                    </a:p>
                  </a:txBody>
                  <a:tcPr/>
                </a:tc>
                <a:extLst>
                  <a:ext uri="{0D108BD9-81ED-4DB2-BD59-A6C34878D82A}">
                    <a16:rowId xmlns:a16="http://schemas.microsoft.com/office/drawing/2014/main" val="2870098073"/>
                  </a:ext>
                </a:extLst>
              </a:tr>
              <a:tr h="193450">
                <a:tc vMerge="1">
                  <a:txBody>
                    <a:bodyPr/>
                    <a:lstStyle/>
                    <a:p>
                      <a:endParaRPr lang="en-US"/>
                    </a:p>
                  </a:txBody>
                  <a:tcPr/>
                </a:tc>
                <a:tc v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Arthur T. Cummings Elementary</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extLst>
                  <a:ext uri="{0D108BD9-81ED-4DB2-BD59-A6C34878D82A}">
                    <a16:rowId xmlns:a16="http://schemas.microsoft.com/office/drawing/2014/main" val="4286656334"/>
                  </a:ext>
                </a:extLst>
              </a:tr>
              <a:tr h="184238">
                <a:tc vMerge="1">
                  <a:txBody>
                    <a:bodyPr/>
                    <a:lstStyle/>
                    <a:p>
                      <a:endParaRPr lang="en-US"/>
                    </a:p>
                  </a:txBody>
                  <a:tcPr/>
                </a:tc>
                <a:tc rowSpan="2">
                  <a:txBody>
                    <a:bodyPr/>
                    <a:lstStyle/>
                    <a:p>
                      <a:pPr algn="l" fontAlgn="ctr"/>
                      <a:r>
                        <a:rPr lang="en-US" sz="800" b="0" i="0" u="none" strike="noStrike">
                          <a:solidFill>
                            <a:srgbClr val="000000"/>
                          </a:solidFill>
                          <a:effectLst/>
                          <a:latin typeface="Calibri" panose="020F0502020204030204" pitchFamily="34" charset="0"/>
                        </a:rPr>
                        <a:t>Boston</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0" i="0" u="none" strike="noStrike">
                          <a:solidFill>
                            <a:srgbClr val="000000"/>
                          </a:solidFill>
                          <a:effectLst/>
                          <a:latin typeface="Calibri" panose="020F0502020204030204" pitchFamily="34" charset="0"/>
                        </a:rPr>
                        <a:t>Dever Elementatry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DD7EE"/>
                    </a:solidFill>
                  </a:tcPr>
                </a:tc>
                <a:tc rowSpan="2">
                  <a:txBody>
                    <a:bodyPr/>
                    <a:lstStyle/>
                    <a:p>
                      <a:pPr algn="l" fontAlgn="ctr"/>
                      <a:r>
                        <a:rPr lang="en-US" sz="800" b="0" i="0" u="none" strike="noStrike">
                          <a:solidFill>
                            <a:srgbClr val="000000"/>
                          </a:solidFill>
                          <a:effectLst/>
                          <a:latin typeface="Calibri" panose="020F0502020204030204" pitchFamily="34" charset="0"/>
                        </a:rPr>
                        <a:t>Wediko Childrens Services</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614055649"/>
                  </a:ext>
                </a:extLst>
              </a:tr>
              <a:tr h="193450">
                <a:tc vMerge="1">
                  <a:txBody>
                    <a:bodyPr/>
                    <a:lstStyle/>
                    <a:p>
                      <a:endParaRPr lang="en-US"/>
                    </a:p>
                  </a:txBody>
                  <a:tcPr/>
                </a:tc>
                <a:tc v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Perkins Elementary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DD7EE"/>
                    </a:solidFill>
                  </a:tcPr>
                </a:tc>
                <a:tc vMerge="1">
                  <a:txBody>
                    <a:bodyPr/>
                    <a:lstStyle/>
                    <a:p>
                      <a:endParaRPr lang="en-US"/>
                    </a:p>
                  </a:txBody>
                  <a:tcPr/>
                </a:tc>
                <a:extLst>
                  <a:ext uri="{0D108BD9-81ED-4DB2-BD59-A6C34878D82A}">
                    <a16:rowId xmlns:a16="http://schemas.microsoft.com/office/drawing/2014/main" val="1109795842"/>
                  </a:ext>
                </a:extLst>
              </a:tr>
              <a:tr h="184238">
                <a:tc rowSpan="7">
                  <a:txBody>
                    <a:bodyPr/>
                    <a:lstStyle/>
                    <a:p>
                      <a:pPr algn="l" fontAlgn="ctr"/>
                      <a:r>
                        <a:rPr lang="en-US" sz="800" b="0" i="0" u="none" strike="noStrike">
                          <a:solidFill>
                            <a:srgbClr val="000000"/>
                          </a:solidFill>
                          <a:effectLst/>
                          <a:latin typeface="Calibri" panose="020F0502020204030204" pitchFamily="34" charset="0"/>
                        </a:rPr>
                        <a:t>Southeast</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rowSpan="2">
                  <a:txBody>
                    <a:bodyPr/>
                    <a:lstStyle/>
                    <a:p>
                      <a:pPr algn="l" fontAlgn="ctr"/>
                      <a:r>
                        <a:rPr lang="en-US" sz="800" b="0" i="0" u="none" strike="noStrike">
                          <a:solidFill>
                            <a:srgbClr val="000000"/>
                          </a:solidFill>
                          <a:effectLst/>
                          <a:latin typeface="Calibri" panose="020F0502020204030204" pitchFamily="34" charset="0"/>
                        </a:rPr>
                        <a:t>Taunton</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Taunton High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rowSpan="3">
                  <a:txBody>
                    <a:bodyPr/>
                    <a:lstStyle/>
                    <a:p>
                      <a:pPr algn="l" fontAlgn="ctr"/>
                      <a:r>
                        <a:rPr lang="en-US" sz="800" b="0" i="0" u="none" strike="noStrike">
                          <a:solidFill>
                            <a:srgbClr val="000000"/>
                          </a:solidFill>
                          <a:effectLst/>
                          <a:latin typeface="Calibri" panose="020F0502020204030204" pitchFamily="34" charset="0"/>
                        </a:rPr>
                        <a:t>High Point Treatment Center</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91755024"/>
                  </a:ext>
                </a:extLst>
              </a:tr>
              <a:tr h="193450">
                <a:tc vMerge="1">
                  <a:txBody>
                    <a:bodyPr/>
                    <a:lstStyle/>
                    <a:p>
                      <a:endParaRPr lang="en-US"/>
                    </a:p>
                  </a:txBody>
                  <a:tcPr/>
                </a:tc>
                <a:tc v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Taunton Alternative High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extLst>
                  <a:ext uri="{0D108BD9-81ED-4DB2-BD59-A6C34878D82A}">
                    <a16:rowId xmlns:a16="http://schemas.microsoft.com/office/drawing/2014/main" val="1857096234"/>
                  </a:ext>
                </a:extLst>
              </a:tr>
              <a:tr h="193450">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Wareham</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Wareham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extLst>
                  <a:ext uri="{0D108BD9-81ED-4DB2-BD59-A6C34878D82A}">
                    <a16:rowId xmlns:a16="http://schemas.microsoft.com/office/drawing/2014/main" val="2415580498"/>
                  </a:ext>
                </a:extLst>
              </a:tr>
              <a:tr h="193450">
                <a:tc v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Attleboro</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0" i="0" u="none" strike="noStrike">
                          <a:solidFill>
                            <a:srgbClr val="000000"/>
                          </a:solidFill>
                          <a:effectLst/>
                          <a:latin typeface="Calibri" panose="020F0502020204030204" pitchFamily="34" charset="0"/>
                        </a:rPr>
                        <a:t>Attleboro Community Academy</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0" i="0" u="none" strike="noStrike">
                          <a:solidFill>
                            <a:srgbClr val="000000"/>
                          </a:solidFill>
                          <a:effectLst/>
                          <a:latin typeface="Calibri" panose="020F0502020204030204" pitchFamily="34" charset="0"/>
                        </a:rPr>
                        <a:t>Justice Resource Institute, Inc.</a:t>
                      </a:r>
                    </a:p>
                  </a:txBody>
                  <a:tcPr marL="7017" marR="7017" marT="70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864366378"/>
                  </a:ext>
                </a:extLst>
              </a:tr>
              <a:tr h="184238">
                <a:tc vMerge="1">
                  <a:txBody>
                    <a:bodyPr/>
                    <a:lstStyle/>
                    <a:p>
                      <a:endParaRPr lang="en-US"/>
                    </a:p>
                  </a:txBody>
                  <a:tcPr/>
                </a:tc>
                <a:tc rowSpan="3">
                  <a:txBody>
                    <a:bodyPr/>
                    <a:lstStyle/>
                    <a:p>
                      <a:pPr algn="l" fontAlgn="ctr"/>
                      <a:r>
                        <a:rPr lang="en-US" sz="800" b="0" i="0" u="none" strike="noStrike">
                          <a:solidFill>
                            <a:srgbClr val="000000"/>
                          </a:solidFill>
                          <a:effectLst/>
                          <a:latin typeface="Calibri" panose="020F0502020204030204" pitchFamily="34" charset="0"/>
                        </a:rPr>
                        <a:t>New Bedford</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Keith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3">
                  <a:txBody>
                    <a:bodyPr/>
                    <a:lstStyle/>
                    <a:p>
                      <a:pPr algn="l" fontAlgn="ctr"/>
                      <a:r>
                        <a:rPr lang="en-US" sz="800" b="0" i="0" u="none" strike="noStrike">
                          <a:solidFill>
                            <a:srgbClr val="000000"/>
                          </a:solidFill>
                          <a:effectLst/>
                          <a:latin typeface="Calibri" panose="020F0502020204030204" pitchFamily="34" charset="0"/>
                        </a:rPr>
                        <a:t>Child and Family Services</a:t>
                      </a:r>
                    </a:p>
                  </a:txBody>
                  <a:tcPr marL="7017" marR="7017" marT="70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8444527"/>
                  </a:ext>
                </a:extLst>
              </a:tr>
              <a:tr h="184238">
                <a:tc vMerge="1">
                  <a:txBody>
                    <a:bodyPr/>
                    <a:lstStyle/>
                    <a:p>
                      <a:endParaRPr lang="en-US"/>
                    </a:p>
                  </a:txBody>
                  <a:tcPr/>
                </a:tc>
                <a:tc v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Normandin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lang="en-US"/>
                    </a:p>
                  </a:txBody>
                  <a:tcPr/>
                </a:tc>
                <a:extLst>
                  <a:ext uri="{0D108BD9-81ED-4DB2-BD59-A6C34878D82A}">
                    <a16:rowId xmlns:a16="http://schemas.microsoft.com/office/drawing/2014/main" val="426180247"/>
                  </a:ext>
                </a:extLst>
              </a:tr>
              <a:tr h="193450">
                <a:tc vMerge="1">
                  <a:txBody>
                    <a:bodyPr/>
                    <a:lstStyle/>
                    <a:p>
                      <a:endParaRPr lang="en-US"/>
                    </a:p>
                  </a:txBody>
                  <a:tcPr/>
                </a:tc>
                <a:tc vMerge="1">
                  <a:txBody>
                    <a:bodyPr/>
                    <a:lstStyle/>
                    <a:p>
                      <a:endParaRPr lang="en-US"/>
                    </a:p>
                  </a:txBody>
                  <a:tcPr/>
                </a:tc>
                <a:tc>
                  <a:txBody>
                    <a:bodyPr/>
                    <a:lstStyle/>
                    <a:p>
                      <a:pPr algn="l" fontAlgn="b"/>
                      <a:r>
                        <a:rPr lang="en-US" sz="800" b="0" i="0" u="none" strike="noStrike" dirty="0">
                          <a:solidFill>
                            <a:srgbClr val="000000"/>
                          </a:solidFill>
                          <a:effectLst/>
                          <a:latin typeface="Calibri" panose="020F0502020204030204" pitchFamily="34" charset="0"/>
                        </a:rPr>
                        <a:t>Roosevelt Middle School</a:t>
                      </a:r>
                    </a:p>
                  </a:txBody>
                  <a:tcPr marL="7017" marR="7017" marT="70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vMerge="1">
                  <a:txBody>
                    <a:bodyPr/>
                    <a:lstStyle/>
                    <a:p>
                      <a:endParaRPr lang="en-US"/>
                    </a:p>
                  </a:txBody>
                  <a:tcPr/>
                </a:tc>
                <a:extLst>
                  <a:ext uri="{0D108BD9-81ED-4DB2-BD59-A6C34878D82A}">
                    <a16:rowId xmlns:a16="http://schemas.microsoft.com/office/drawing/2014/main" val="3736558450"/>
                  </a:ext>
                </a:extLst>
              </a:tr>
            </a:tbl>
          </a:graphicData>
        </a:graphic>
      </p:graphicFrame>
    </p:spTree>
    <p:extLst>
      <p:ext uri="{BB962C8B-B14F-4D97-AF65-F5344CB8AC3E}">
        <p14:creationId xmlns:p14="http://schemas.microsoft.com/office/powerpoint/2010/main" val="2451001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9A4895-E3C2-4381-B367-4C3894FE1EAF}"/>
              </a:ext>
            </a:extLst>
          </p:cNvPr>
          <p:cNvSpPr txBox="1">
            <a:spLocks/>
          </p:cNvSpPr>
          <p:nvPr/>
        </p:nvSpPr>
        <p:spPr>
          <a:xfrm>
            <a:off x="4885567" y="949134"/>
            <a:ext cx="3776087" cy="132556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bg1"/>
                </a:solidFill>
                <a:latin typeface="+mj-lt"/>
                <a:ea typeface="+mj-ea"/>
                <a:cs typeface="Arial" panose="020B0604020202020204" pitchFamily="34" charset="0"/>
              </a:defRPr>
            </a:lvl1pPr>
          </a:lstStyle>
          <a:p>
            <a:pPr>
              <a:lnSpc>
                <a:spcPct val="90000"/>
              </a:lnSpc>
              <a:spcAft>
                <a:spcPts val="450"/>
              </a:spcAft>
            </a:pPr>
            <a:r>
              <a:rPr lang="en-US" sz="3400" dirty="0">
                <a:solidFill>
                  <a:schemeClr val="tx1"/>
                </a:solidFill>
                <a:cs typeface="+mj-cs"/>
              </a:rPr>
              <a:t>Project Amp:</a:t>
            </a:r>
          </a:p>
        </p:txBody>
      </p:sp>
      <p:sp>
        <p:nvSpPr>
          <p:cNvPr id="26" name="Freeform: Shape 25">
            <a:extLst>
              <a:ext uri="{FF2B5EF4-FFF2-40B4-BE49-F238E27FC236}">
                <a16:creationId xmlns:a16="http://schemas.microsoft.com/office/drawing/2014/main" id="{DCFD1A13-2B88-47B7-AAE9-AD6F3296E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5CE4102-C93A-420A-98A7-5A7DD0C5C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518115"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A97D271-E5BE-44CB-90DA-2436A77F4D0A}"/>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52400" y="1396289"/>
            <a:ext cx="3642149" cy="564533"/>
          </a:xfrm>
          <a:prstGeom prst="rect">
            <a:avLst/>
          </a:prstGeom>
          <a:noFill/>
        </p:spPr>
      </p:pic>
      <p:sp>
        <p:nvSpPr>
          <p:cNvPr id="2" name="Slide Number Placeholder 1">
            <a:extLst>
              <a:ext uri="{FF2B5EF4-FFF2-40B4-BE49-F238E27FC236}">
                <a16:creationId xmlns:a16="http://schemas.microsoft.com/office/drawing/2014/main" id="{B9FB65D7-8A91-4A23-ABDA-2C3AAF82E1D8}"/>
              </a:ext>
            </a:extLst>
          </p:cNvPr>
          <p:cNvSpPr>
            <a:spLocks noGrp="1"/>
          </p:cNvSpPr>
          <p:nvPr>
            <p:ph type="sldNum" sz="quarter" idx="12"/>
          </p:nvPr>
        </p:nvSpPr>
        <p:spPr>
          <a:xfrm>
            <a:off x="8077200" y="599325"/>
            <a:ext cx="584454" cy="548640"/>
          </a:xfrm>
          <a:prstGeom prst="ellipse">
            <a:avLst/>
          </a:prstGeom>
          <a:solidFill>
            <a:srgbClr val="464860"/>
          </a:solidFill>
        </p:spPr>
        <p:txBody>
          <a:bodyPr vert="horz" lIns="91440" tIns="45720" rIns="91440" bIns="45720" rtlCol="0" anchor="ctr">
            <a:normAutofit/>
          </a:bodyPr>
          <a:lstStyle/>
          <a:p>
            <a:pPr algn="ctr">
              <a:spcAft>
                <a:spcPts val="450"/>
              </a:spcAft>
            </a:pPr>
            <a:endParaRPr lang="en-US" sz="1300" dirty="0">
              <a:solidFill>
                <a:srgbClr val="FFFFFF"/>
              </a:solidFill>
            </a:endParaRPr>
          </a:p>
        </p:txBody>
      </p:sp>
      <p:pic>
        <p:nvPicPr>
          <p:cNvPr id="6" name="Picture 5">
            <a:extLst>
              <a:ext uri="{FF2B5EF4-FFF2-40B4-BE49-F238E27FC236}">
                <a16:creationId xmlns:a16="http://schemas.microsoft.com/office/drawing/2014/main" id="{E79493C1-2D30-49BB-89D3-7B193B7D1641}"/>
              </a:ext>
            </a:extLst>
          </p:cNvPr>
          <p:cNvPicPr>
            <a:picLocks noChangeAspect="1"/>
          </p:cNvPicPr>
          <p:nvPr/>
        </p:nvPicPr>
        <p:blipFill>
          <a:blip r:embed="rId3"/>
          <a:stretch>
            <a:fillRect/>
          </a:stretch>
        </p:blipFill>
        <p:spPr>
          <a:xfrm>
            <a:off x="145143" y="1960822"/>
            <a:ext cx="3649406" cy="2435977"/>
          </a:xfrm>
          <a:prstGeom prst="rect">
            <a:avLst/>
          </a:prstGeom>
        </p:spPr>
      </p:pic>
      <p:sp>
        <p:nvSpPr>
          <p:cNvPr id="5" name="Content Placeholder 2">
            <a:extLst>
              <a:ext uri="{FF2B5EF4-FFF2-40B4-BE49-F238E27FC236}">
                <a16:creationId xmlns:a16="http://schemas.microsoft.com/office/drawing/2014/main" id="{89BA165A-75A1-4914-9FE4-A5CC6CC0123D}"/>
              </a:ext>
            </a:extLst>
          </p:cNvPr>
          <p:cNvSpPr txBox="1">
            <a:spLocks/>
          </p:cNvSpPr>
          <p:nvPr/>
        </p:nvSpPr>
        <p:spPr>
          <a:xfrm>
            <a:off x="4888900" y="2133600"/>
            <a:ext cx="3772754" cy="3300219"/>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j-lt"/>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j-lt"/>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j-lt"/>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j-lt"/>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j-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14325" indent="-285750">
              <a:lnSpc>
                <a:spcPct val="90000"/>
              </a:lnSpc>
              <a:buFont typeface="Wingdings" panose="05000000000000000000" pitchFamily="2" charset="2"/>
              <a:buChar char="§"/>
              <a:defRPr/>
            </a:pPr>
            <a:r>
              <a:rPr lang="en-US" sz="1600" dirty="0">
                <a:latin typeface="+mn-lt"/>
                <a:cs typeface="+mn-cs"/>
              </a:rPr>
              <a:t>Enhanced brief intervention delivered by trained near-peer mentors </a:t>
            </a:r>
          </a:p>
          <a:p>
            <a:pPr marL="314325" indent="-285750">
              <a:lnSpc>
                <a:spcPct val="90000"/>
              </a:lnSpc>
              <a:buFont typeface="Wingdings" panose="05000000000000000000" pitchFamily="2" charset="2"/>
              <a:buChar char="§"/>
              <a:defRPr/>
            </a:pPr>
            <a:r>
              <a:rPr lang="en-US" sz="1600" dirty="0">
                <a:latin typeface="+mn-lt"/>
                <a:cs typeface="+mn-cs"/>
              </a:rPr>
              <a:t>Goals:</a:t>
            </a:r>
          </a:p>
          <a:p>
            <a:pPr marL="714375" lvl="1">
              <a:lnSpc>
                <a:spcPct val="90000"/>
              </a:lnSpc>
              <a:buFont typeface="Courier New" panose="02070309020205020404" pitchFamily="49" charset="0"/>
              <a:buChar char="o"/>
              <a:defRPr/>
            </a:pPr>
            <a:r>
              <a:rPr lang="en-US" sz="1600" dirty="0">
                <a:latin typeface="+mn-lt"/>
                <a:cs typeface="+mn-cs"/>
              </a:rPr>
              <a:t>Explore strengths, interests, and personal goals</a:t>
            </a:r>
          </a:p>
          <a:p>
            <a:pPr marL="714375" lvl="1">
              <a:lnSpc>
                <a:spcPct val="90000"/>
              </a:lnSpc>
              <a:buFont typeface="Courier New" panose="02070309020205020404" pitchFamily="49" charset="0"/>
              <a:buChar char="o"/>
              <a:defRPr/>
            </a:pPr>
            <a:r>
              <a:rPr lang="en-US" sz="1600" dirty="0">
                <a:latin typeface="+mn-lt"/>
                <a:cs typeface="+mn-cs"/>
              </a:rPr>
              <a:t>Enhance self-efficacy to achieve goals</a:t>
            </a:r>
          </a:p>
          <a:p>
            <a:pPr marL="714375" lvl="1">
              <a:lnSpc>
                <a:spcPct val="90000"/>
              </a:lnSpc>
              <a:buFont typeface="Courier New" panose="02070309020205020404" pitchFamily="49" charset="0"/>
              <a:buChar char="o"/>
              <a:defRPr/>
            </a:pPr>
            <a:r>
              <a:rPr lang="en-US" sz="1600" dirty="0">
                <a:latin typeface="+mn-lt"/>
                <a:cs typeface="+mn-cs"/>
              </a:rPr>
              <a:t>Emphasize wellness and resiliency</a:t>
            </a:r>
          </a:p>
          <a:p>
            <a:pPr marL="714375" lvl="1">
              <a:lnSpc>
                <a:spcPct val="90000"/>
              </a:lnSpc>
              <a:buFont typeface="Courier New" panose="02070309020205020404" pitchFamily="49" charset="0"/>
              <a:buChar char="o"/>
              <a:defRPr/>
            </a:pPr>
            <a:r>
              <a:rPr lang="en-US" sz="1600" dirty="0">
                <a:latin typeface="+mn-lt"/>
                <a:cs typeface="+mn-cs"/>
              </a:rPr>
              <a:t>Expand knowledge of substance use harm</a:t>
            </a:r>
          </a:p>
          <a:p>
            <a:pPr marL="714375" lvl="1">
              <a:lnSpc>
                <a:spcPct val="90000"/>
              </a:lnSpc>
              <a:buFont typeface="Courier New" panose="02070309020205020404" pitchFamily="49" charset="0"/>
              <a:buChar char="o"/>
              <a:defRPr/>
            </a:pPr>
            <a:r>
              <a:rPr lang="en-US" sz="1600" dirty="0">
                <a:latin typeface="+mn-lt"/>
                <a:cs typeface="+mn-cs"/>
              </a:rPr>
              <a:t>Engage with community resources</a:t>
            </a:r>
          </a:p>
          <a:p>
            <a:pPr marL="314325" indent="-285750">
              <a:lnSpc>
                <a:spcPct val="90000"/>
              </a:lnSpc>
              <a:buFont typeface="Wingdings" panose="05000000000000000000" pitchFamily="2" charset="2"/>
              <a:buChar char="§"/>
              <a:defRPr/>
            </a:pPr>
            <a:r>
              <a:rPr lang="en-US" sz="1600" dirty="0">
                <a:latin typeface="+mn-lt"/>
                <a:cs typeface="+mn-cs"/>
              </a:rPr>
              <a:t>4-6 sessions in school-based settings </a:t>
            </a:r>
          </a:p>
          <a:p>
            <a:pPr marL="314325" indent="-285750">
              <a:lnSpc>
                <a:spcPct val="90000"/>
              </a:lnSpc>
              <a:buFont typeface="Wingdings" panose="05000000000000000000" pitchFamily="2" charset="2"/>
              <a:buChar char="§"/>
              <a:defRPr/>
            </a:pPr>
            <a:r>
              <a:rPr lang="en-US" sz="1600" dirty="0">
                <a:latin typeface="+mn-lt"/>
                <a:cs typeface="+mn-cs"/>
              </a:rPr>
              <a:t>Age 13-17</a:t>
            </a:r>
          </a:p>
          <a:p>
            <a:pPr marL="314325" indent="-285750">
              <a:lnSpc>
                <a:spcPct val="90000"/>
              </a:lnSpc>
              <a:buFont typeface="Wingdings" panose="05000000000000000000" pitchFamily="2" charset="2"/>
              <a:buChar char="§"/>
              <a:defRPr/>
            </a:pPr>
            <a:r>
              <a:rPr lang="en-US" sz="1600" dirty="0">
                <a:latin typeface="+mn-lt"/>
                <a:cs typeface="+mn-cs"/>
              </a:rPr>
              <a:t>Expansion of services into additional communities expected by the end of 2021.</a:t>
            </a:r>
          </a:p>
        </p:txBody>
      </p:sp>
    </p:spTree>
    <p:extLst>
      <p:ext uri="{BB962C8B-B14F-4D97-AF65-F5344CB8AC3E}">
        <p14:creationId xmlns:p14="http://schemas.microsoft.com/office/powerpoint/2010/main" val="1868411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2"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 name="TextBox 2">
            <a:extLst>
              <a:ext uri="{FF2B5EF4-FFF2-40B4-BE49-F238E27FC236}">
                <a16:creationId xmlns:a16="http://schemas.microsoft.com/office/drawing/2014/main" id="{E352E1B5-9007-4919-B5FC-16D95F565731}"/>
              </a:ext>
            </a:extLst>
          </p:cNvPr>
          <p:cNvSpPr txBox="1"/>
          <p:nvPr/>
        </p:nvSpPr>
        <p:spPr>
          <a:xfrm>
            <a:off x="4816275" y="1392174"/>
            <a:ext cx="3865626" cy="898398"/>
          </a:xfrm>
          <a:prstGeom prst="rect">
            <a:avLst/>
          </a:prstGeom>
        </p:spPr>
        <p:txBody>
          <a:bodyPr vert="horz" lIns="68580" tIns="34290" rIns="68580" bIns="34290" rtlCol="0" anchor="ctr">
            <a:normAutofit/>
          </a:bodyPr>
          <a:lstStyle/>
          <a:p>
            <a:pPr defTabSz="685800">
              <a:lnSpc>
                <a:spcPct val="90000"/>
              </a:lnSpc>
              <a:spcBef>
                <a:spcPct val="0"/>
              </a:spcBef>
              <a:spcAft>
                <a:spcPts val="450"/>
              </a:spcAft>
            </a:pPr>
            <a:r>
              <a:rPr lang="en-US" sz="3300" dirty="0">
                <a:solidFill>
                  <a:prstClr val="white"/>
                </a:solidFill>
                <a:latin typeface="Calibri"/>
              </a:rPr>
              <a:t>Outpatient Treatment</a:t>
            </a:r>
          </a:p>
        </p:txBody>
      </p:sp>
      <p:pic>
        <p:nvPicPr>
          <p:cNvPr id="2050" name="Picture 2" descr="The Adolescent Community Reinforcement Approach: A Clinical Guide for  Treating Substance Use Disorders - Kindle edition by Godley, Susan H.,  Smith, Jane Ellen, Meyers, Robert J., Godley, Mark D.. Health, Fitness &amp;">
            <a:extLst>
              <a:ext uri="{FF2B5EF4-FFF2-40B4-BE49-F238E27FC236}">
                <a16:creationId xmlns:a16="http://schemas.microsoft.com/office/drawing/2014/main" id="{E2A1AD30-FCEB-40C4-8A05-71428A42B3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26" r="1" b="1"/>
          <a:stretch/>
        </p:blipFill>
        <p:spPr bwMode="auto">
          <a:xfrm>
            <a:off x="226950" y="857257"/>
            <a:ext cx="4121317" cy="5143493"/>
          </a:xfrm>
          <a:prstGeom prst="rect">
            <a:avLst/>
          </a:prstGeom>
          <a:noFill/>
          <a:extLst>
            <a:ext uri="{909E8E84-426E-40DD-AFC4-6F175D3DCCD1}">
              <a14:hiddenFill xmlns:a14="http://schemas.microsoft.com/office/drawing/2010/main">
                <a:solidFill>
                  <a:srgbClr val="FFFFFF"/>
                </a:solidFill>
              </a14:hiddenFill>
            </a:ext>
          </a:extLst>
        </p:spPr>
      </p:pic>
      <p:sp>
        <p:nvSpPr>
          <p:cNvPr id="193" name="!!Line">
            <a:extLst>
              <a:ext uri="{FF2B5EF4-FFF2-40B4-BE49-F238E27FC236}">
                <a16:creationId xmlns:a16="http://schemas.microsoft.com/office/drawing/2014/main" id="{29A9EE12-EF77-4DB4-84E4-043DE7235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9996" y="1474470"/>
            <a:ext cx="6858"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Content Placeholder 2">
            <a:extLst>
              <a:ext uri="{FF2B5EF4-FFF2-40B4-BE49-F238E27FC236}">
                <a16:creationId xmlns:a16="http://schemas.microsoft.com/office/drawing/2014/main" id="{2F34153F-4EFC-4DB4-A76F-C820171BE501}"/>
              </a:ext>
            </a:extLst>
          </p:cNvPr>
          <p:cNvSpPr txBox="1">
            <a:spLocks/>
          </p:cNvSpPr>
          <p:nvPr/>
        </p:nvSpPr>
        <p:spPr>
          <a:xfrm>
            <a:off x="4816275" y="2393442"/>
            <a:ext cx="3865626" cy="3092958"/>
          </a:xfrm>
          <a:prstGeom prst="rect">
            <a:avLst/>
          </a:prstGeom>
        </p:spPr>
        <p:txBody>
          <a:bodyPr vert="horz" lIns="68580" tIns="34290" rIns="68580" bIns="34290" rtlCol="0" anchor="t">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nSpc>
                <a:spcPct val="90000"/>
              </a:lnSpc>
              <a:buNone/>
            </a:pPr>
            <a:r>
              <a:rPr lang="en-US" sz="1650" dirty="0">
                <a:solidFill>
                  <a:prstClr val="white"/>
                </a:solidFill>
                <a:latin typeface="Calibri"/>
              </a:rPr>
              <a:t>Adolescent Community Reinforcement Approach (A-CRA)</a:t>
            </a:r>
          </a:p>
          <a:p>
            <a:pPr marL="417910" lvl="1" indent="-171450">
              <a:lnSpc>
                <a:spcPct val="90000"/>
              </a:lnSpc>
              <a:buFont typeface="Arial" panose="020B0604020202020204" pitchFamily="34" charset="0"/>
              <a:buChar char="•"/>
            </a:pPr>
            <a:r>
              <a:rPr lang="en-US" sz="1650" dirty="0">
                <a:solidFill>
                  <a:prstClr val="white"/>
                </a:solidFill>
                <a:latin typeface="Calibri"/>
              </a:rPr>
              <a:t>Evidence-based and developmentally tailored brief, behavioral intervention for transition age youth 12-24.</a:t>
            </a:r>
          </a:p>
          <a:p>
            <a:pPr marL="417910" lvl="1" indent="-171450">
              <a:lnSpc>
                <a:spcPct val="90000"/>
              </a:lnSpc>
              <a:buFont typeface="Arial" panose="020B0604020202020204" pitchFamily="34" charset="0"/>
              <a:buChar char="•"/>
            </a:pPr>
            <a:r>
              <a:rPr lang="en-US" sz="1650" dirty="0">
                <a:solidFill>
                  <a:prstClr val="white"/>
                </a:solidFill>
                <a:latin typeface="Calibri"/>
              </a:rPr>
              <a:t>Aim to increase family, social, and educational/vocational </a:t>
            </a:r>
            <a:r>
              <a:rPr lang="en-US" sz="1650" dirty="0" err="1">
                <a:solidFill>
                  <a:prstClr val="white"/>
                </a:solidFill>
                <a:latin typeface="Calibri"/>
              </a:rPr>
              <a:t>reinforcers</a:t>
            </a:r>
            <a:r>
              <a:rPr lang="en-US" sz="1650" dirty="0">
                <a:solidFill>
                  <a:prstClr val="white"/>
                </a:solidFill>
                <a:latin typeface="Calibri"/>
              </a:rPr>
              <a:t> to replace substance using behaviors.</a:t>
            </a:r>
          </a:p>
          <a:p>
            <a:pPr marL="417910" lvl="1" indent="-171450">
              <a:lnSpc>
                <a:spcPct val="90000"/>
              </a:lnSpc>
              <a:buFont typeface="Arial" panose="020B0604020202020204" pitchFamily="34" charset="0"/>
              <a:buChar char="•"/>
            </a:pPr>
            <a:r>
              <a:rPr lang="en-US" sz="1650" dirty="0">
                <a:solidFill>
                  <a:prstClr val="white"/>
                </a:solidFill>
                <a:latin typeface="Calibri"/>
              </a:rPr>
              <a:t>OYYAS currently has 32 A-CRA locations representing 16 agencies across the Commonwealth.</a:t>
            </a:r>
          </a:p>
        </p:txBody>
      </p:sp>
      <p:sp>
        <p:nvSpPr>
          <p:cNvPr id="2" name="Slide Number Placeholder 1">
            <a:extLst>
              <a:ext uri="{FF2B5EF4-FFF2-40B4-BE49-F238E27FC236}">
                <a16:creationId xmlns:a16="http://schemas.microsoft.com/office/drawing/2014/main" id="{2B53CD05-9812-4906-AA6D-D3500C138E13}"/>
              </a:ext>
            </a:extLst>
          </p:cNvPr>
          <p:cNvSpPr>
            <a:spLocks noGrp="1"/>
          </p:cNvSpPr>
          <p:nvPr>
            <p:ph type="sldNum" sz="quarter" idx="12"/>
          </p:nvPr>
        </p:nvSpPr>
        <p:spPr>
          <a:xfrm>
            <a:off x="630936" y="5623560"/>
            <a:ext cx="679922" cy="273844"/>
          </a:xfrm>
        </p:spPr>
        <p:txBody>
          <a:bodyPr vert="horz" lIns="68580" tIns="34290" rIns="68580" bIns="34290" rtlCol="0" anchor="ctr">
            <a:normAutofit/>
          </a:bodyPr>
          <a:lstStyle/>
          <a:p>
            <a:pPr algn="l" defTabSz="685800">
              <a:spcAft>
                <a:spcPts val="450"/>
              </a:spcAft>
              <a:defRPr/>
            </a:pPr>
            <a:fld id="{597C8F46-E678-4E6E-AC6C-DF8CD643832C}" type="slidenum">
              <a:rPr lang="en-US" sz="900">
                <a:solidFill>
                  <a:prstClr val="white"/>
                </a:solidFill>
                <a:latin typeface="Calibri" panose="020F0502020204030204"/>
              </a:rPr>
              <a:pPr algn="l" defTabSz="685800">
                <a:spcAft>
                  <a:spcPts val="450"/>
                </a:spcAft>
                <a:defRPr/>
              </a:pPr>
              <a:t>13</a:t>
            </a:fld>
            <a:endParaRPr lang="en-US" sz="900">
              <a:solidFill>
                <a:prstClr val="white"/>
              </a:solidFill>
              <a:latin typeface="Calibri" panose="020F0502020204030204"/>
            </a:endParaRPr>
          </a:p>
        </p:txBody>
      </p:sp>
    </p:spTree>
    <p:extLst>
      <p:ext uri="{BB962C8B-B14F-4D97-AF65-F5344CB8AC3E}">
        <p14:creationId xmlns:p14="http://schemas.microsoft.com/office/powerpoint/2010/main" val="9933618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blip>
          <a:srcRect/>
          <a:tile tx="0" ty="0" sx="100000" sy="100000" flip="none" algn="tl"/>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4286250"/>
            <a:ext cx="5293730" cy="1473200"/>
          </a:xfrm>
          <a:prstGeom prst="rect">
            <a:avLst/>
          </a:prstGeom>
          <a:solidFill>
            <a:srgbClr val="374A6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endParaRPr>
          </a:p>
        </p:txBody>
      </p:sp>
      <p:pic>
        <p:nvPicPr>
          <p:cNvPr id="6" name="Picture 5">
            <a:extLst>
              <a:ext uri="{FF2B5EF4-FFF2-40B4-BE49-F238E27FC236}">
                <a16:creationId xmlns:a16="http://schemas.microsoft.com/office/drawing/2014/main" id="{72D7094D-1BDF-41EC-9D23-4EAD7DC48E13}"/>
              </a:ext>
            </a:extLst>
          </p:cNvPr>
          <p:cNvPicPr>
            <a:picLocks noChangeAspect="1"/>
          </p:cNvPicPr>
          <p:nvPr/>
        </p:nvPicPr>
        <p:blipFill rotWithShape="1">
          <a:blip r:embed="rId3"/>
          <a:srcRect r="3337"/>
          <a:stretch/>
        </p:blipFill>
        <p:spPr>
          <a:xfrm>
            <a:off x="245660" y="1098550"/>
            <a:ext cx="5293730" cy="3080544"/>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1098549"/>
            <a:ext cx="3251710" cy="4660901"/>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endParaRPr>
          </a:p>
        </p:txBody>
      </p:sp>
      <p:sp>
        <p:nvSpPr>
          <p:cNvPr id="4" name="TextBox 3">
            <a:extLst>
              <a:ext uri="{FF2B5EF4-FFF2-40B4-BE49-F238E27FC236}">
                <a16:creationId xmlns:a16="http://schemas.microsoft.com/office/drawing/2014/main" id="{4EAA1A62-216D-4223-87BF-7BAD856850E9}"/>
              </a:ext>
            </a:extLst>
          </p:cNvPr>
          <p:cNvSpPr txBox="1"/>
          <p:nvPr/>
        </p:nvSpPr>
        <p:spPr>
          <a:xfrm>
            <a:off x="5739604" y="1323583"/>
            <a:ext cx="3115283" cy="4230127"/>
          </a:xfrm>
          <a:prstGeom prst="rect">
            <a:avLst/>
          </a:prstGeom>
        </p:spPr>
        <p:txBody>
          <a:bodyPr vert="horz" lIns="68580" tIns="34290" rIns="68580" bIns="34290" rtlCol="0" anchor="ctr">
            <a:noAutofit/>
          </a:bodyPr>
          <a:lstStyle/>
          <a:p>
            <a:pPr marL="214313" indent="-214313" defTabSz="685800">
              <a:lnSpc>
                <a:spcPct val="90000"/>
              </a:lnSpc>
              <a:spcAft>
                <a:spcPts val="450"/>
              </a:spcAft>
              <a:buFont typeface="Wingdings" panose="05000000000000000000" pitchFamily="2" charset="2"/>
              <a:buChar char="ü"/>
              <a:defRPr/>
            </a:pPr>
            <a:r>
              <a:rPr lang="en-US" sz="1200" dirty="0">
                <a:solidFill>
                  <a:srgbClr val="FFFFFF"/>
                </a:solidFill>
              </a:rPr>
              <a:t>Partnership between community based behavioral health providers and their local high schools.</a:t>
            </a:r>
          </a:p>
          <a:p>
            <a:pPr marL="214313" indent="-214313" defTabSz="685800">
              <a:lnSpc>
                <a:spcPct val="90000"/>
              </a:lnSpc>
              <a:spcAft>
                <a:spcPts val="450"/>
              </a:spcAft>
              <a:buFont typeface="Wingdings" panose="05000000000000000000" pitchFamily="2" charset="2"/>
              <a:buChar char="ü"/>
              <a:defRPr/>
            </a:pPr>
            <a:r>
              <a:rPr lang="en-US" sz="1200" dirty="0">
                <a:solidFill>
                  <a:srgbClr val="FFFFFF"/>
                </a:solidFill>
              </a:rPr>
              <a:t>Three levels of care:</a:t>
            </a:r>
          </a:p>
          <a:p>
            <a:pPr marL="671513" lvl="1" indent="-214313" defTabSz="685800">
              <a:lnSpc>
                <a:spcPct val="90000"/>
              </a:lnSpc>
              <a:spcAft>
                <a:spcPts val="450"/>
              </a:spcAft>
              <a:buFont typeface="Wingdings" panose="05000000000000000000" pitchFamily="2" charset="2"/>
              <a:buChar char="§"/>
              <a:defRPr/>
            </a:pPr>
            <a:r>
              <a:rPr lang="en-US" sz="1200" dirty="0">
                <a:solidFill>
                  <a:srgbClr val="FFFFFF"/>
                </a:solidFill>
              </a:rPr>
              <a:t>Intervention (Project Amp)</a:t>
            </a:r>
          </a:p>
          <a:p>
            <a:pPr marL="671513" lvl="1" indent="-214313" defTabSz="685800">
              <a:lnSpc>
                <a:spcPct val="90000"/>
              </a:lnSpc>
              <a:spcAft>
                <a:spcPts val="450"/>
              </a:spcAft>
              <a:buFont typeface="Wingdings" panose="05000000000000000000" pitchFamily="2" charset="2"/>
              <a:buChar char="§"/>
              <a:defRPr/>
            </a:pPr>
            <a:r>
              <a:rPr lang="en-US" sz="1200" dirty="0">
                <a:solidFill>
                  <a:srgbClr val="FFFFFF"/>
                </a:solidFill>
              </a:rPr>
              <a:t>Diversion (</a:t>
            </a:r>
            <a:r>
              <a:rPr lang="en-US" sz="1200" dirty="0" err="1">
                <a:solidFill>
                  <a:srgbClr val="FFFFFF"/>
                </a:solidFill>
              </a:rPr>
              <a:t>iDECIDE</a:t>
            </a:r>
            <a:r>
              <a:rPr lang="en-US" sz="1200" dirty="0">
                <a:solidFill>
                  <a:srgbClr val="FFFFFF"/>
                </a:solidFill>
              </a:rPr>
              <a:t>)</a:t>
            </a:r>
          </a:p>
          <a:p>
            <a:pPr marL="671513" lvl="1" indent="-214313" defTabSz="685800">
              <a:lnSpc>
                <a:spcPct val="90000"/>
              </a:lnSpc>
              <a:spcAft>
                <a:spcPts val="450"/>
              </a:spcAft>
              <a:buFont typeface="Wingdings" panose="05000000000000000000" pitchFamily="2" charset="2"/>
              <a:buChar char="§"/>
              <a:defRPr/>
            </a:pPr>
            <a:r>
              <a:rPr lang="en-US" sz="1200" dirty="0">
                <a:solidFill>
                  <a:srgbClr val="FFFFFF"/>
                </a:solidFill>
              </a:rPr>
              <a:t>Treatment (A-CRA)</a:t>
            </a:r>
          </a:p>
          <a:p>
            <a:pPr marL="214313" indent="-214313" defTabSz="685800">
              <a:lnSpc>
                <a:spcPct val="90000"/>
              </a:lnSpc>
              <a:spcAft>
                <a:spcPts val="450"/>
              </a:spcAft>
              <a:buFont typeface="Wingdings" panose="05000000000000000000" pitchFamily="2" charset="2"/>
              <a:buChar char="ü"/>
              <a:defRPr/>
            </a:pPr>
            <a:r>
              <a:rPr lang="en-US" sz="1200" dirty="0">
                <a:solidFill>
                  <a:srgbClr val="FFFFFF"/>
                </a:solidFill>
              </a:rPr>
              <a:t>Students referred by school staff, outside collaborative agencies, parent(s), or self-referred.</a:t>
            </a:r>
          </a:p>
          <a:p>
            <a:pPr marL="214313" indent="-214313" defTabSz="685800">
              <a:lnSpc>
                <a:spcPct val="90000"/>
              </a:lnSpc>
              <a:spcAft>
                <a:spcPts val="450"/>
              </a:spcAft>
              <a:buFont typeface="Wingdings" panose="05000000000000000000" pitchFamily="2" charset="2"/>
              <a:buChar char="ü"/>
              <a:defRPr/>
            </a:pPr>
            <a:r>
              <a:rPr lang="en-US" sz="1200" dirty="0">
                <a:solidFill>
                  <a:srgbClr val="FFFFFF"/>
                </a:solidFill>
              </a:rPr>
              <a:t>Targets “at-risk” students struggling  at home, in school, or within community with respect to social-emotional indicators for substance use disorder or co-occurring disorders.</a:t>
            </a:r>
          </a:p>
          <a:p>
            <a:pPr marL="214313" indent="-214313" defTabSz="685800">
              <a:lnSpc>
                <a:spcPct val="90000"/>
              </a:lnSpc>
              <a:spcAft>
                <a:spcPts val="450"/>
              </a:spcAft>
              <a:buFont typeface="Wingdings" panose="05000000000000000000" pitchFamily="2" charset="2"/>
              <a:buChar char="ü"/>
              <a:defRPr/>
            </a:pPr>
            <a:r>
              <a:rPr lang="en-US" sz="1200" dirty="0">
                <a:solidFill>
                  <a:srgbClr val="FFFFFF"/>
                </a:solidFill>
              </a:rPr>
              <a:t>Team:  A-CRA Supervisor; A-CRA Clinician; &amp; Project Amp Mentor.</a:t>
            </a:r>
          </a:p>
          <a:p>
            <a:pPr marL="214313" indent="-214313" defTabSz="685800">
              <a:lnSpc>
                <a:spcPct val="90000"/>
              </a:lnSpc>
              <a:spcAft>
                <a:spcPts val="450"/>
              </a:spcAft>
              <a:buFont typeface="Wingdings" panose="05000000000000000000" pitchFamily="2" charset="2"/>
              <a:buChar char="ü"/>
              <a:defRPr/>
            </a:pPr>
            <a:r>
              <a:rPr lang="en-US" sz="1200" dirty="0">
                <a:solidFill>
                  <a:srgbClr val="FFFFFF"/>
                </a:solidFill>
              </a:rPr>
              <a:t>Service components include a comprehensive needs assessment, individual brief intervention, individual and group treatment, psychoeducation/diversion groups, and case management. </a:t>
            </a:r>
          </a:p>
        </p:txBody>
      </p:sp>
      <p:sp>
        <p:nvSpPr>
          <p:cNvPr id="2" name="Slide Number Placeholder 1">
            <a:extLst>
              <a:ext uri="{FF2B5EF4-FFF2-40B4-BE49-F238E27FC236}">
                <a16:creationId xmlns:a16="http://schemas.microsoft.com/office/drawing/2014/main" id="{30331211-BF1F-4296-AD8D-FD1A1FB09B91}"/>
              </a:ext>
            </a:extLst>
          </p:cNvPr>
          <p:cNvSpPr>
            <a:spLocks noGrp="1"/>
          </p:cNvSpPr>
          <p:nvPr>
            <p:ph type="sldNum" sz="quarter" idx="12"/>
          </p:nvPr>
        </p:nvSpPr>
        <p:spPr>
          <a:xfrm>
            <a:off x="7860294" y="5758618"/>
            <a:ext cx="730250" cy="205740"/>
          </a:xfrm>
        </p:spPr>
        <p:txBody>
          <a:bodyPr vert="horz" lIns="68580" tIns="34290" rIns="68580" bIns="34290" rtlCol="0" anchor="ctr">
            <a:normAutofit/>
          </a:bodyPr>
          <a:lstStyle/>
          <a:p>
            <a:pPr defTabSz="685800">
              <a:spcAft>
                <a:spcPts val="450"/>
              </a:spcAft>
              <a:defRPr/>
            </a:pPr>
            <a:fld id="{597C8F46-E678-4E6E-AC6C-DF8CD643832C}" type="slidenum">
              <a:rPr lang="en-US" sz="788">
                <a:solidFill>
                  <a:prstClr val="black">
                    <a:lumMod val="50000"/>
                    <a:lumOff val="50000"/>
                  </a:prstClr>
                </a:solidFill>
              </a:rPr>
              <a:pPr defTabSz="685800">
                <a:spcAft>
                  <a:spcPts val="450"/>
                </a:spcAft>
                <a:defRPr/>
              </a:pPr>
              <a:t>14</a:t>
            </a:fld>
            <a:endParaRPr lang="en-US" sz="788">
              <a:solidFill>
                <a:prstClr val="black">
                  <a:lumMod val="50000"/>
                  <a:lumOff val="50000"/>
                </a:prstClr>
              </a:solidFill>
            </a:endParaRPr>
          </a:p>
        </p:txBody>
      </p:sp>
      <p:sp>
        <p:nvSpPr>
          <p:cNvPr id="7" name="TextBox 6">
            <a:extLst>
              <a:ext uri="{FF2B5EF4-FFF2-40B4-BE49-F238E27FC236}">
                <a16:creationId xmlns:a16="http://schemas.microsoft.com/office/drawing/2014/main" id="{FA601365-ADAC-4986-B681-6701C1BF2992}"/>
              </a:ext>
            </a:extLst>
          </p:cNvPr>
          <p:cNvSpPr txBox="1"/>
          <p:nvPr/>
        </p:nvSpPr>
        <p:spPr>
          <a:xfrm>
            <a:off x="377726" y="4630435"/>
            <a:ext cx="4702743" cy="461665"/>
          </a:xfrm>
          <a:prstGeom prst="rect">
            <a:avLst/>
          </a:prstGeom>
          <a:noFill/>
        </p:spPr>
        <p:txBody>
          <a:bodyPr wrap="square" rtlCol="0">
            <a:spAutoFit/>
          </a:bodyPr>
          <a:lstStyle/>
          <a:p>
            <a:pPr defTabSz="685800">
              <a:defRPr/>
            </a:pPr>
            <a:r>
              <a:rPr lang="en-US" sz="2400" dirty="0">
                <a:solidFill>
                  <a:prstClr val="white">
                    <a:lumMod val="85000"/>
                  </a:prstClr>
                </a:solidFill>
              </a:rPr>
              <a:t>High School Response Teams</a:t>
            </a:r>
          </a:p>
        </p:txBody>
      </p:sp>
    </p:spTree>
    <p:extLst>
      <p:ext uri="{BB962C8B-B14F-4D97-AF65-F5344CB8AC3E}">
        <p14:creationId xmlns:p14="http://schemas.microsoft.com/office/powerpoint/2010/main" val="3150139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D27A1-6089-41FF-B65A-22CB46201E04}"/>
              </a:ext>
            </a:extLst>
          </p:cNvPr>
          <p:cNvSpPr>
            <a:spLocks noGrp="1"/>
          </p:cNvSpPr>
          <p:nvPr>
            <p:ph type="sldNum" sz="quarter" idx="12"/>
          </p:nvPr>
        </p:nvSpPr>
        <p:spPr/>
        <p:txBody>
          <a:bodyPr/>
          <a:lstStyle/>
          <a:p>
            <a:fld id="{597C8F46-E678-4E6E-AC6C-DF8CD643832C}" type="slidenum">
              <a:rPr lang="en-US" smtClean="0">
                <a:solidFill>
                  <a:prstClr val="black">
                    <a:tint val="75000"/>
                  </a:prstClr>
                </a:solidFill>
              </a:rPr>
              <a:pPr/>
              <a:t>15</a:t>
            </a:fld>
            <a:endParaRPr lang="en-US">
              <a:solidFill>
                <a:prstClr val="black">
                  <a:tint val="75000"/>
                </a:prstClr>
              </a:solidFill>
            </a:endParaRPr>
          </a:p>
        </p:txBody>
      </p:sp>
      <p:sp>
        <p:nvSpPr>
          <p:cNvPr id="3" name="TextBox 2">
            <a:extLst>
              <a:ext uri="{FF2B5EF4-FFF2-40B4-BE49-F238E27FC236}">
                <a16:creationId xmlns:a16="http://schemas.microsoft.com/office/drawing/2014/main" id="{FDE53646-5F52-474B-B4C1-55FC6588FB01}"/>
              </a:ext>
            </a:extLst>
          </p:cNvPr>
          <p:cNvSpPr txBox="1"/>
          <p:nvPr/>
        </p:nvSpPr>
        <p:spPr>
          <a:xfrm>
            <a:off x="381000" y="330609"/>
            <a:ext cx="2907792" cy="1687068"/>
          </a:xfrm>
          <a:prstGeom prst="rect">
            <a:avLst/>
          </a:prstGeom>
        </p:spPr>
        <p:txBody>
          <a:bodyPr vert="horz" lIns="68580" tIns="34290" rIns="68580" bIns="34290" rtlCol="0" anchor="b">
            <a:normAutofit/>
          </a:bodyPr>
          <a:lstStyle/>
          <a:p>
            <a:pPr defTabSz="685800">
              <a:lnSpc>
                <a:spcPct val="90000"/>
              </a:lnSpc>
              <a:spcBef>
                <a:spcPct val="0"/>
              </a:spcBef>
              <a:spcAft>
                <a:spcPts val="450"/>
              </a:spcAft>
            </a:pPr>
            <a:r>
              <a:rPr lang="en-US" sz="2000" dirty="0"/>
              <a:t>Current Capacity - High School Response Teams:</a:t>
            </a:r>
          </a:p>
          <a:p>
            <a:pPr defTabSz="685800">
              <a:lnSpc>
                <a:spcPct val="90000"/>
              </a:lnSpc>
              <a:spcBef>
                <a:spcPct val="0"/>
              </a:spcBef>
              <a:spcAft>
                <a:spcPts val="450"/>
              </a:spcAft>
            </a:pPr>
            <a:r>
              <a:rPr lang="en-US" sz="2400" dirty="0"/>
              <a:t>6 Agencies serving 11 Schools</a:t>
            </a:r>
          </a:p>
        </p:txBody>
      </p:sp>
      <p:graphicFrame>
        <p:nvGraphicFramePr>
          <p:cNvPr id="5" name="Object 4">
            <a:extLst>
              <a:ext uri="{FF2B5EF4-FFF2-40B4-BE49-F238E27FC236}">
                <a16:creationId xmlns:a16="http://schemas.microsoft.com/office/drawing/2014/main" id="{6A09B2BA-CF76-41A5-B122-FEA56C07E0C8}"/>
              </a:ext>
            </a:extLst>
          </p:cNvPr>
          <p:cNvGraphicFramePr>
            <a:graphicFrameLocks noChangeAspect="1"/>
          </p:cNvGraphicFramePr>
          <p:nvPr>
            <p:extLst>
              <p:ext uri="{D42A27DB-BD31-4B8C-83A1-F6EECF244321}">
                <p14:modId xmlns:p14="http://schemas.microsoft.com/office/powerpoint/2010/main" val="85811974"/>
              </p:ext>
            </p:extLst>
          </p:nvPr>
        </p:nvGraphicFramePr>
        <p:xfrm>
          <a:off x="4267200" y="1112968"/>
          <a:ext cx="4263999" cy="616873"/>
        </p:xfrm>
        <a:graphic>
          <a:graphicData uri="http://schemas.openxmlformats.org/presentationml/2006/ole">
            <mc:AlternateContent xmlns:mc="http://schemas.openxmlformats.org/markup-compatibility/2006">
              <mc:Choice xmlns:v="urn:schemas-microsoft-com:vml" Requires="v">
                <p:oleObj name="Worksheet" r:id="rId2" imgW="3752726" imgH="542788" progId="Excel.Sheet.12">
                  <p:embed/>
                </p:oleObj>
              </mc:Choice>
              <mc:Fallback>
                <p:oleObj name="Worksheet" r:id="rId2" imgW="3752726" imgH="542788" progId="Excel.Sheet.12">
                  <p:embed/>
                  <p:pic>
                    <p:nvPicPr>
                      <p:cNvPr id="5" name="Object 4">
                        <a:extLst>
                          <a:ext uri="{FF2B5EF4-FFF2-40B4-BE49-F238E27FC236}">
                            <a16:creationId xmlns:a16="http://schemas.microsoft.com/office/drawing/2014/main" id="{DE9167FD-4243-4FB2-9F0E-48063D5DE5B1}"/>
                          </a:ext>
                        </a:extLst>
                      </p:cNvPr>
                      <p:cNvPicPr/>
                      <p:nvPr/>
                    </p:nvPicPr>
                    <p:blipFill>
                      <a:blip r:embed="rId3"/>
                      <a:stretch>
                        <a:fillRect/>
                      </a:stretch>
                    </p:blipFill>
                    <p:spPr>
                      <a:xfrm>
                        <a:off x="4267200" y="1112968"/>
                        <a:ext cx="4263999" cy="616873"/>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pic>
                </p:oleObj>
              </mc:Fallback>
            </mc:AlternateContent>
          </a:graphicData>
        </a:graphic>
      </p:graphicFrame>
      <p:graphicFrame>
        <p:nvGraphicFramePr>
          <p:cNvPr id="6" name="Table 5">
            <a:extLst>
              <a:ext uri="{FF2B5EF4-FFF2-40B4-BE49-F238E27FC236}">
                <a16:creationId xmlns:a16="http://schemas.microsoft.com/office/drawing/2014/main" id="{C0796B54-BE4B-47AA-B96E-6B007804D465}"/>
              </a:ext>
            </a:extLst>
          </p:cNvPr>
          <p:cNvGraphicFramePr>
            <a:graphicFrameLocks noGrp="1"/>
          </p:cNvGraphicFramePr>
          <p:nvPr>
            <p:extLst>
              <p:ext uri="{D42A27DB-BD31-4B8C-83A1-F6EECF244321}">
                <p14:modId xmlns:p14="http://schemas.microsoft.com/office/powerpoint/2010/main" val="1088681878"/>
              </p:ext>
            </p:extLst>
          </p:nvPr>
        </p:nvGraphicFramePr>
        <p:xfrm>
          <a:off x="381000" y="2286000"/>
          <a:ext cx="8305800" cy="3733800"/>
        </p:xfrm>
        <a:graphic>
          <a:graphicData uri="http://schemas.openxmlformats.org/drawingml/2006/table">
            <a:tbl>
              <a:tblPr/>
              <a:tblGrid>
                <a:gridCol w="1105501">
                  <a:extLst>
                    <a:ext uri="{9D8B030D-6E8A-4147-A177-3AD203B41FA5}">
                      <a16:colId xmlns:a16="http://schemas.microsoft.com/office/drawing/2014/main" val="2016083428"/>
                    </a:ext>
                  </a:extLst>
                </a:gridCol>
                <a:gridCol w="1207322">
                  <a:extLst>
                    <a:ext uri="{9D8B030D-6E8A-4147-A177-3AD203B41FA5}">
                      <a16:colId xmlns:a16="http://schemas.microsoft.com/office/drawing/2014/main" val="1649625700"/>
                    </a:ext>
                  </a:extLst>
                </a:gridCol>
                <a:gridCol w="3141949">
                  <a:extLst>
                    <a:ext uri="{9D8B030D-6E8A-4147-A177-3AD203B41FA5}">
                      <a16:colId xmlns:a16="http://schemas.microsoft.com/office/drawing/2014/main" val="235195940"/>
                    </a:ext>
                  </a:extLst>
                </a:gridCol>
                <a:gridCol w="2851028">
                  <a:extLst>
                    <a:ext uri="{9D8B030D-6E8A-4147-A177-3AD203B41FA5}">
                      <a16:colId xmlns:a16="http://schemas.microsoft.com/office/drawing/2014/main" val="325085509"/>
                    </a:ext>
                  </a:extLst>
                </a:gridCol>
              </a:tblGrid>
              <a:tr h="311150">
                <a:tc>
                  <a:txBody>
                    <a:bodyPr/>
                    <a:lstStyle/>
                    <a:p>
                      <a:pPr algn="l" fontAlgn="b"/>
                      <a:r>
                        <a:rPr lang="en-US" sz="1100" b="0" i="0" u="none" strike="noStrike">
                          <a:solidFill>
                            <a:srgbClr val="000000"/>
                          </a:solidFill>
                          <a:effectLst/>
                          <a:latin typeface="Calibri" panose="020F0502020204030204" pitchFamily="34" charset="0"/>
                        </a:rPr>
                        <a:t>Region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100" b="0" i="0" u="none" strike="noStrike">
                          <a:solidFill>
                            <a:srgbClr val="000000"/>
                          </a:solidFill>
                          <a:effectLst/>
                          <a:latin typeface="Calibri" panose="020F0502020204030204" pitchFamily="34" charset="0"/>
                        </a:rPr>
                        <a:t>Town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100" b="0" i="0" u="none" strike="noStrike">
                          <a:solidFill>
                            <a:srgbClr val="000000"/>
                          </a:solidFill>
                          <a:effectLst/>
                          <a:latin typeface="Calibri" panose="020F0502020204030204" pitchFamily="34" charset="0"/>
                        </a:rPr>
                        <a:t>School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100" b="0" i="0" u="none" strike="noStrike">
                          <a:solidFill>
                            <a:srgbClr val="000000"/>
                          </a:solidFill>
                          <a:effectLst/>
                          <a:latin typeface="Calibri" panose="020F0502020204030204" pitchFamily="34" charset="0"/>
                        </a:rPr>
                        <a:t>Agency Partner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38400949"/>
                  </a:ext>
                </a:extLst>
              </a:tr>
              <a:tr h="311150">
                <a:tc rowSpan="2">
                  <a:txBody>
                    <a:bodyPr/>
                    <a:lstStyle/>
                    <a:p>
                      <a:pPr algn="l" fontAlgn="ctr"/>
                      <a:r>
                        <a:rPr lang="en-US" sz="1100" b="0" i="0" u="none" strike="noStrike">
                          <a:solidFill>
                            <a:srgbClr val="000000"/>
                          </a:solidFill>
                          <a:effectLst/>
                          <a:latin typeface="Calibri" panose="020F0502020204030204" pitchFamily="34" charset="0"/>
                        </a:rPr>
                        <a:t>Western MA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Great Barrington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Monument Mountain Regional High School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Brien Center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800634"/>
                  </a:ext>
                </a:extLst>
              </a:tr>
              <a:tr h="311150">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Holyoke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0" i="0" u="none" strike="noStrike">
                          <a:solidFill>
                            <a:srgbClr val="000000"/>
                          </a:solidFill>
                          <a:effectLst/>
                          <a:latin typeface="Calibri" panose="020F0502020204030204" pitchFamily="34" charset="0"/>
                        </a:rPr>
                        <a:t>Holyoke High School - North Campus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0" i="0" u="none" strike="noStrike">
                          <a:solidFill>
                            <a:srgbClr val="000000"/>
                          </a:solidFill>
                          <a:effectLst/>
                          <a:latin typeface="Calibri" panose="020F0502020204030204" pitchFamily="34" charset="0"/>
                        </a:rPr>
                        <a:t>River Valley Counseling Center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701488711"/>
                  </a:ext>
                </a:extLst>
              </a:tr>
              <a:tr h="311150">
                <a:tc rowSpan="6">
                  <a:txBody>
                    <a:bodyPr/>
                    <a:lstStyle/>
                    <a:p>
                      <a:pPr algn="l" fontAlgn="ctr"/>
                      <a:r>
                        <a:rPr lang="en-US" sz="1100" b="0" i="0" u="none" strike="noStrike">
                          <a:solidFill>
                            <a:srgbClr val="000000"/>
                          </a:solidFill>
                          <a:effectLst/>
                          <a:latin typeface="Calibri" panose="020F0502020204030204" pitchFamily="34" charset="0"/>
                        </a:rPr>
                        <a:t>Central MA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0" i="0" u="none" strike="noStrike">
                          <a:solidFill>
                            <a:srgbClr val="000000"/>
                          </a:solidFill>
                          <a:effectLst/>
                          <a:latin typeface="Calibri" panose="020F0502020204030204" pitchFamily="34" charset="0"/>
                        </a:rPr>
                        <a:t>Athol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000000"/>
                          </a:solidFill>
                          <a:effectLst/>
                          <a:latin typeface="Calibri" panose="020F0502020204030204" pitchFamily="34" charset="0"/>
                        </a:rPr>
                        <a:t>Athol High School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rowSpan="6">
                  <a:txBody>
                    <a:bodyPr/>
                    <a:lstStyle/>
                    <a:p>
                      <a:pPr algn="l" fontAlgn="ctr"/>
                      <a:r>
                        <a:rPr lang="en-US" sz="1100" b="0" i="0" u="none" strike="noStrike">
                          <a:solidFill>
                            <a:srgbClr val="000000"/>
                          </a:solidFill>
                          <a:effectLst/>
                          <a:latin typeface="Calibri" panose="020F0502020204030204" pitchFamily="34" charset="0"/>
                        </a:rPr>
                        <a:t>Heywood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78527741"/>
                  </a:ext>
                </a:extLst>
              </a:tr>
              <a:tr h="311150">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Orange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0" i="0" u="none" strike="noStrike">
                          <a:solidFill>
                            <a:srgbClr val="000000"/>
                          </a:solidFill>
                          <a:effectLst/>
                          <a:latin typeface="Calibri" panose="020F0502020204030204" pitchFamily="34" charset="0"/>
                        </a:rPr>
                        <a:t>RC Mahar Regional Middle &amp; High School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vMerge="1">
                  <a:txBody>
                    <a:bodyPr/>
                    <a:lstStyle/>
                    <a:p>
                      <a:endParaRPr lang="en-US"/>
                    </a:p>
                  </a:txBody>
                  <a:tcPr/>
                </a:tc>
                <a:extLst>
                  <a:ext uri="{0D108BD9-81ED-4DB2-BD59-A6C34878D82A}">
                    <a16:rowId xmlns:a16="http://schemas.microsoft.com/office/drawing/2014/main" val="2463653175"/>
                  </a:ext>
                </a:extLst>
              </a:tr>
              <a:tr h="311150">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Baldwinville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000000"/>
                          </a:solidFill>
                          <a:effectLst/>
                          <a:latin typeface="Calibri" panose="020F0502020204030204" pitchFamily="34" charset="0"/>
                        </a:rPr>
                        <a:t>Narragansett Regional High School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3841075197"/>
                  </a:ext>
                </a:extLst>
              </a:tr>
              <a:tr h="311150">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Winchendon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0" i="0" u="none" strike="noStrike">
                          <a:solidFill>
                            <a:srgbClr val="000000"/>
                          </a:solidFill>
                          <a:effectLst/>
                          <a:latin typeface="Calibri" panose="020F0502020204030204" pitchFamily="34" charset="0"/>
                        </a:rPr>
                        <a:t>Murdock High School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vMerge="1">
                  <a:txBody>
                    <a:bodyPr/>
                    <a:lstStyle/>
                    <a:p>
                      <a:endParaRPr lang="en-US"/>
                    </a:p>
                  </a:txBody>
                  <a:tcPr/>
                </a:tc>
                <a:extLst>
                  <a:ext uri="{0D108BD9-81ED-4DB2-BD59-A6C34878D82A}">
                    <a16:rowId xmlns:a16="http://schemas.microsoft.com/office/drawing/2014/main" val="3545138140"/>
                  </a:ext>
                </a:extLst>
              </a:tr>
              <a:tr h="311150">
                <a:tc vMerge="1">
                  <a:txBody>
                    <a:bodyPr/>
                    <a:lstStyle/>
                    <a:p>
                      <a:endParaRPr lang="en-US"/>
                    </a:p>
                  </a:txBody>
                  <a:tcPr/>
                </a:tc>
                <a:tc rowSpan="2">
                  <a:txBody>
                    <a:bodyPr/>
                    <a:lstStyle/>
                    <a:p>
                      <a:pPr algn="l" fontAlgn="ctr"/>
                      <a:r>
                        <a:rPr lang="en-US" sz="1100" b="0" i="0" u="none" strike="noStrike">
                          <a:solidFill>
                            <a:srgbClr val="000000"/>
                          </a:solidFill>
                          <a:effectLst/>
                          <a:latin typeface="Calibri" panose="020F0502020204030204" pitchFamily="34" charset="0"/>
                        </a:rPr>
                        <a:t>Gardner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Gardner High School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8903547"/>
                  </a:ext>
                </a:extLst>
              </a:tr>
              <a:tr h="311150">
                <a:tc vMerge="1">
                  <a:txBody>
                    <a:bodyPr/>
                    <a:lstStyle/>
                    <a:p>
                      <a:endParaRPr lang="en-US"/>
                    </a:p>
                  </a:txBody>
                  <a:tcPr/>
                </a:tc>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Gardner Academy for Learning &amp; Technology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vMerge="1">
                  <a:txBody>
                    <a:bodyPr/>
                    <a:lstStyle/>
                    <a:p>
                      <a:endParaRPr lang="en-US"/>
                    </a:p>
                  </a:txBody>
                  <a:tcPr/>
                </a:tc>
                <a:extLst>
                  <a:ext uri="{0D108BD9-81ED-4DB2-BD59-A6C34878D82A}">
                    <a16:rowId xmlns:a16="http://schemas.microsoft.com/office/drawing/2014/main" val="1508033864"/>
                  </a:ext>
                </a:extLst>
              </a:tr>
              <a:tr h="311150">
                <a:tc rowSpan="2">
                  <a:txBody>
                    <a:bodyPr/>
                    <a:lstStyle/>
                    <a:p>
                      <a:pPr algn="l" fontAlgn="ctr"/>
                      <a:r>
                        <a:rPr lang="en-US" sz="1100" b="0" i="0" u="none" strike="noStrike">
                          <a:solidFill>
                            <a:srgbClr val="000000"/>
                          </a:solidFill>
                          <a:effectLst/>
                          <a:latin typeface="Calibri" panose="020F0502020204030204" pitchFamily="34" charset="0"/>
                        </a:rPr>
                        <a:t>Greater Boston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Malden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Malden High School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000000"/>
                          </a:solidFill>
                          <a:effectLst/>
                          <a:latin typeface="Calibri" panose="020F0502020204030204" pitchFamily="34" charset="0"/>
                        </a:rPr>
                        <a:t>IHR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565229523"/>
                  </a:ext>
                </a:extLst>
              </a:tr>
              <a:tr h="311150">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Revere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0" i="0" u="none" strike="noStrike">
                          <a:solidFill>
                            <a:srgbClr val="000000"/>
                          </a:solidFill>
                          <a:effectLst/>
                          <a:latin typeface="Calibri" panose="020F0502020204030204" pitchFamily="34" charset="0"/>
                        </a:rPr>
                        <a:t>Revere High School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0" i="0" u="none" strike="noStrike">
                          <a:solidFill>
                            <a:srgbClr val="000000"/>
                          </a:solidFill>
                          <a:effectLst/>
                          <a:latin typeface="Calibri" panose="020F0502020204030204" pitchFamily="34" charset="0"/>
                        </a:rPr>
                        <a:t>North Suffolk Mental Health Association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1707900"/>
                  </a:ext>
                </a:extLst>
              </a:tr>
              <a:tr h="311150">
                <a:tc>
                  <a:txBody>
                    <a:bodyPr/>
                    <a:lstStyle/>
                    <a:p>
                      <a:pPr algn="l" fontAlgn="b"/>
                      <a:r>
                        <a:rPr lang="en-US" sz="1100" b="0" i="0" u="none" strike="noStrike">
                          <a:solidFill>
                            <a:srgbClr val="000000"/>
                          </a:solidFill>
                          <a:effectLst/>
                          <a:latin typeface="Calibri" panose="020F0502020204030204" pitchFamily="34" charset="0"/>
                        </a:rPr>
                        <a:t>Southeast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0" i="0" u="none" strike="noStrike">
                          <a:solidFill>
                            <a:srgbClr val="000000"/>
                          </a:solidFill>
                          <a:effectLst/>
                          <a:latin typeface="Calibri" panose="020F0502020204030204" pitchFamily="34" charset="0"/>
                        </a:rPr>
                        <a:t>New Bedford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New Bedford High School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rPr>
                        <a:t>High Point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796086906"/>
                  </a:ext>
                </a:extLst>
              </a:tr>
            </a:tbl>
          </a:graphicData>
        </a:graphic>
      </p:graphicFrame>
    </p:spTree>
    <p:extLst>
      <p:ext uri="{BB962C8B-B14F-4D97-AF65-F5344CB8AC3E}">
        <p14:creationId xmlns:p14="http://schemas.microsoft.com/office/powerpoint/2010/main" val="4193352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DD711E15-81DA-4FAF-9E1F-C328F6DB09CE}"/>
              </a:ext>
            </a:extLst>
          </p:cNvPr>
          <p:cNvPicPr>
            <a:picLocks noChangeAspect="1"/>
          </p:cNvPicPr>
          <p:nvPr/>
        </p:nvPicPr>
        <p:blipFill rotWithShape="1">
          <a:blip r:embed="rId2"/>
          <a:srcRect l="25798" r="15314" b="-1"/>
          <a:stretch/>
        </p:blipFill>
        <p:spPr>
          <a:xfrm>
            <a:off x="20" y="2"/>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4" name="TextBox 3">
            <a:extLst>
              <a:ext uri="{FF2B5EF4-FFF2-40B4-BE49-F238E27FC236}">
                <a16:creationId xmlns:a16="http://schemas.microsoft.com/office/drawing/2014/main" id="{6DE7946B-AC52-4CDB-8846-182DFEDF26DC}"/>
              </a:ext>
            </a:extLst>
          </p:cNvPr>
          <p:cNvSpPr txBox="1"/>
          <p:nvPr/>
        </p:nvSpPr>
        <p:spPr>
          <a:xfrm>
            <a:off x="4602612" y="304800"/>
            <a:ext cx="4387228" cy="5486400"/>
          </a:xfrm>
          <a:prstGeom prst="rect">
            <a:avLst/>
          </a:prstGeom>
        </p:spPr>
        <p:txBody>
          <a:bodyPr vert="horz" lIns="91440" tIns="45720" rIns="91440" bIns="45720" rtlCol="0" anchor="t">
            <a:noAutofit/>
          </a:bodyPr>
          <a:lstStyle/>
          <a:p>
            <a:pPr>
              <a:lnSpc>
                <a:spcPct val="90000"/>
              </a:lnSpc>
              <a:spcAft>
                <a:spcPts val="600"/>
              </a:spcAft>
            </a:pPr>
            <a:r>
              <a:rPr lang="en-US" b="1" i="0" dirty="0">
                <a:effectLst/>
              </a:rPr>
              <a:t>School Based </a:t>
            </a:r>
            <a:r>
              <a:rPr lang="en-US" b="1" i="0" dirty="0" err="1">
                <a:effectLst/>
              </a:rPr>
              <a:t>Telebehavioral</a:t>
            </a:r>
            <a:r>
              <a:rPr lang="en-US" b="1" i="0" dirty="0">
                <a:effectLst/>
              </a:rPr>
              <a:t> Health Services</a:t>
            </a:r>
            <a:endParaRPr lang="en-US" b="1" dirty="0"/>
          </a:p>
          <a:p>
            <a:pPr marL="171450" indent="-228600">
              <a:lnSpc>
                <a:spcPct val="90000"/>
              </a:lnSpc>
              <a:buFont typeface="Wingdings" panose="05000000000000000000" pitchFamily="2" charset="2"/>
              <a:buChar char="§"/>
            </a:pPr>
            <a:r>
              <a:rPr lang="en-US" sz="1300" b="0" i="0" dirty="0">
                <a:effectLst/>
              </a:rPr>
              <a:t>$3,532,000 legislative earmark.</a:t>
            </a:r>
          </a:p>
          <a:p>
            <a:pPr>
              <a:lnSpc>
                <a:spcPct val="90000"/>
              </a:lnSpc>
            </a:pPr>
            <a:endParaRPr lang="en-US" sz="1300" b="0" i="0" dirty="0">
              <a:effectLst/>
            </a:endParaRPr>
          </a:p>
          <a:p>
            <a:pPr marL="171450" indent="-228600">
              <a:lnSpc>
                <a:spcPct val="90000"/>
              </a:lnSpc>
              <a:buFont typeface="Wingdings" panose="05000000000000000000" pitchFamily="2" charset="2"/>
              <a:buChar char="§"/>
            </a:pPr>
            <a:r>
              <a:rPr lang="en-US" sz="1300" dirty="0"/>
              <a:t>O</a:t>
            </a:r>
            <a:r>
              <a:rPr lang="en-US" sz="1300" b="0" i="0" dirty="0">
                <a:effectLst/>
              </a:rPr>
              <a:t>bjectives:</a:t>
            </a:r>
            <a:endParaRPr lang="en-US" sz="1300" dirty="0"/>
          </a:p>
          <a:p>
            <a:pPr marL="628650" lvl="1" indent="-228600">
              <a:lnSpc>
                <a:spcPct val="90000"/>
              </a:lnSpc>
              <a:buFont typeface="Arial" panose="020B0604020202020204" pitchFamily="34" charset="0"/>
              <a:buChar char="•"/>
            </a:pPr>
            <a:r>
              <a:rPr lang="en-US" sz="1300" b="0" i="0" dirty="0">
                <a:effectLst/>
              </a:rPr>
              <a:t>To reduce barriers to access for critically needed behavioral health services</a:t>
            </a:r>
            <a:endParaRPr lang="en-US" sz="1300" dirty="0"/>
          </a:p>
          <a:p>
            <a:pPr marL="628650" lvl="1" indent="-228600">
              <a:lnSpc>
                <a:spcPct val="90000"/>
              </a:lnSpc>
              <a:buFont typeface="Arial" panose="020B0604020202020204" pitchFamily="34" charset="0"/>
              <a:buChar char="•"/>
            </a:pPr>
            <a:r>
              <a:rPr lang="en-US" sz="1300" b="0" i="0" dirty="0">
                <a:effectLst/>
              </a:rPr>
              <a:t>To demonstrate the feasibility and elements necessary for success to replicate this program in other schools.</a:t>
            </a:r>
          </a:p>
          <a:p>
            <a:pPr marL="400050" lvl="1">
              <a:lnSpc>
                <a:spcPct val="90000"/>
              </a:lnSpc>
            </a:pPr>
            <a:endParaRPr lang="en-US" sz="1300" dirty="0"/>
          </a:p>
          <a:p>
            <a:pPr marL="171450" indent="-228600">
              <a:lnSpc>
                <a:spcPct val="90000"/>
              </a:lnSpc>
              <a:buFont typeface="Wingdings" panose="05000000000000000000" pitchFamily="2" charset="2"/>
              <a:buChar char="§"/>
            </a:pPr>
            <a:r>
              <a:rPr lang="en-US" sz="1300" b="0" i="0" dirty="0">
                <a:effectLst/>
              </a:rPr>
              <a:t>Brookline Center for Community Mental Health</a:t>
            </a:r>
            <a:r>
              <a:rPr lang="en-US" sz="1300" dirty="0"/>
              <a:t>:</a:t>
            </a:r>
          </a:p>
          <a:p>
            <a:pPr marL="628650" lvl="1" indent="-228600">
              <a:lnSpc>
                <a:spcPct val="90000"/>
              </a:lnSpc>
              <a:buFont typeface="Arial" panose="020B0604020202020204" pitchFamily="34" charset="0"/>
              <a:buChar char="•"/>
            </a:pPr>
            <a:r>
              <a:rPr lang="en-US" sz="1300" dirty="0"/>
              <a:t>D</a:t>
            </a:r>
            <a:r>
              <a:rPr lang="en-US" sz="1300" b="0" i="0" dirty="0">
                <a:effectLst/>
              </a:rPr>
              <a:t>esigning a pilot program after conducting a thorough needs assessment and investigation of past successful projects</a:t>
            </a:r>
          </a:p>
          <a:p>
            <a:pPr marL="628650" lvl="1" indent="-228600">
              <a:lnSpc>
                <a:spcPct val="90000"/>
              </a:lnSpc>
              <a:buFont typeface="Arial" panose="020B0604020202020204" pitchFamily="34" charset="0"/>
              <a:buChar char="•"/>
            </a:pPr>
            <a:r>
              <a:rPr lang="en-US" sz="1300" dirty="0"/>
              <a:t>I</a:t>
            </a:r>
            <a:r>
              <a:rPr lang="en-US" sz="1300" b="0" i="0" dirty="0">
                <a:effectLst/>
              </a:rPr>
              <a:t>mplementing the pilot program including site selection, funding, and support to sites to achieve sustainability in the provision of services</a:t>
            </a:r>
          </a:p>
          <a:p>
            <a:pPr marL="628650" lvl="1" indent="-228600">
              <a:lnSpc>
                <a:spcPct val="90000"/>
              </a:lnSpc>
              <a:buFont typeface="Arial" panose="020B0604020202020204" pitchFamily="34" charset="0"/>
              <a:buChar char="•"/>
            </a:pPr>
            <a:r>
              <a:rPr lang="en-US" sz="1300" dirty="0"/>
              <a:t>P</a:t>
            </a:r>
            <a:r>
              <a:rPr lang="en-US" sz="1300" b="0" i="0" dirty="0">
                <a:effectLst/>
              </a:rPr>
              <a:t>roviding a rigorous evaluation of the program</a:t>
            </a:r>
          </a:p>
          <a:p>
            <a:pPr marL="628650" lvl="1" indent="-228600">
              <a:lnSpc>
                <a:spcPct val="90000"/>
              </a:lnSpc>
              <a:buFont typeface="Arial" panose="020B0604020202020204" pitchFamily="34" charset="0"/>
              <a:buChar char="•"/>
            </a:pPr>
            <a:r>
              <a:rPr lang="en-US" sz="1300" dirty="0"/>
              <a:t>P</a:t>
            </a:r>
            <a:r>
              <a:rPr lang="en-US" sz="1300" b="0" i="0" dirty="0">
                <a:effectLst/>
              </a:rPr>
              <a:t>roducing a replication guide to assist additional schools in starting a </a:t>
            </a:r>
            <a:r>
              <a:rPr lang="en-US" sz="1300" b="0" i="0" dirty="0" err="1">
                <a:effectLst/>
              </a:rPr>
              <a:t>telebehavioral</a:t>
            </a:r>
            <a:r>
              <a:rPr lang="en-US" sz="1300" b="0" i="0" dirty="0">
                <a:effectLst/>
              </a:rPr>
              <a:t> health program</a:t>
            </a:r>
          </a:p>
          <a:p>
            <a:pPr marL="400050" lvl="1">
              <a:lnSpc>
                <a:spcPct val="90000"/>
              </a:lnSpc>
            </a:pPr>
            <a:endParaRPr lang="en-US" sz="1300" b="0" i="0" dirty="0">
              <a:effectLst/>
            </a:endParaRPr>
          </a:p>
          <a:p>
            <a:pPr marL="171450" indent="-228600">
              <a:lnSpc>
                <a:spcPct val="90000"/>
              </a:lnSpc>
              <a:buFont typeface="Wingdings" panose="05000000000000000000" pitchFamily="2" charset="2"/>
              <a:buChar char="§"/>
            </a:pPr>
            <a:r>
              <a:rPr lang="en-US" sz="1300" dirty="0"/>
              <a:t>Public-private partnership including the following   </a:t>
            </a:r>
          </a:p>
          <a:p>
            <a:pPr>
              <a:lnSpc>
                <a:spcPct val="90000"/>
              </a:lnSpc>
            </a:pPr>
            <a:r>
              <a:rPr lang="en-US" sz="1300" dirty="0"/>
              <a:t>      agencies:</a:t>
            </a:r>
          </a:p>
          <a:p>
            <a:pPr marL="628650" lvl="1" indent="-228600">
              <a:lnSpc>
                <a:spcPct val="90000"/>
              </a:lnSpc>
              <a:buFont typeface="Arial" panose="020B0604020202020204" pitchFamily="34" charset="0"/>
              <a:buChar char="•"/>
            </a:pPr>
            <a:r>
              <a:rPr lang="en-US" sz="1300" b="0" i="0" dirty="0">
                <a:effectLst/>
              </a:rPr>
              <a:t>Department of Public Health: </a:t>
            </a:r>
          </a:p>
          <a:p>
            <a:pPr marL="1085850" lvl="2" indent="-228600">
              <a:lnSpc>
                <a:spcPct val="90000"/>
              </a:lnSpc>
              <a:buFont typeface="Arial" panose="020B0604020202020204" pitchFamily="34" charset="0"/>
              <a:buChar char="•"/>
            </a:pPr>
            <a:r>
              <a:rPr lang="en-US" sz="1300" b="0" i="0" dirty="0">
                <a:effectLst/>
              </a:rPr>
              <a:t>Bureaus of Community Health and Prevention </a:t>
            </a:r>
            <a:endParaRPr lang="en-US" sz="1300" dirty="0"/>
          </a:p>
          <a:p>
            <a:pPr marL="1085850" lvl="2" indent="-228600">
              <a:lnSpc>
                <a:spcPct val="90000"/>
              </a:lnSpc>
              <a:buFont typeface="Arial" panose="020B0604020202020204" pitchFamily="34" charset="0"/>
              <a:buChar char="•"/>
            </a:pPr>
            <a:r>
              <a:rPr lang="en-US" sz="1300" b="0" i="0" dirty="0">
                <a:effectLst/>
              </a:rPr>
              <a:t>Bureau of Substance Addiction Services</a:t>
            </a:r>
          </a:p>
          <a:p>
            <a:pPr marL="628650" lvl="1" indent="-228600">
              <a:lnSpc>
                <a:spcPct val="90000"/>
              </a:lnSpc>
              <a:buFont typeface="Arial" panose="020B0604020202020204" pitchFamily="34" charset="0"/>
              <a:buChar char="•"/>
            </a:pPr>
            <a:r>
              <a:rPr lang="en-US" sz="1300" b="0" i="0" dirty="0">
                <a:effectLst/>
              </a:rPr>
              <a:t>Executive Office of Health and Human Services</a:t>
            </a:r>
            <a:endParaRPr lang="en-US" sz="1300" dirty="0"/>
          </a:p>
          <a:p>
            <a:pPr marL="628650" lvl="1" indent="-228600">
              <a:lnSpc>
                <a:spcPct val="90000"/>
              </a:lnSpc>
              <a:buFont typeface="Arial" panose="020B0604020202020204" pitchFamily="34" charset="0"/>
              <a:buChar char="•"/>
            </a:pPr>
            <a:r>
              <a:rPr lang="en-US" sz="1300" b="0" i="0" dirty="0">
                <a:effectLst/>
              </a:rPr>
              <a:t>Department of Mental Health</a:t>
            </a:r>
            <a:endParaRPr lang="en-US" sz="1300" dirty="0"/>
          </a:p>
          <a:p>
            <a:pPr marL="628650" lvl="1" indent="-228600">
              <a:lnSpc>
                <a:spcPct val="90000"/>
              </a:lnSpc>
              <a:buFont typeface="Arial" panose="020B0604020202020204" pitchFamily="34" charset="0"/>
              <a:buChar char="•"/>
            </a:pPr>
            <a:r>
              <a:rPr lang="en-US" sz="1300" b="0" i="0" dirty="0">
                <a:effectLst/>
              </a:rPr>
              <a:t>Department of Elementary and Secondary Education </a:t>
            </a:r>
          </a:p>
          <a:p>
            <a:pPr marL="628650" lvl="1" indent="-228600">
              <a:lnSpc>
                <a:spcPct val="90000"/>
              </a:lnSpc>
              <a:buFont typeface="Arial" panose="020B0604020202020204" pitchFamily="34" charset="0"/>
              <a:buChar char="•"/>
            </a:pPr>
            <a:r>
              <a:rPr lang="en-US" sz="1300" b="0" i="0" dirty="0" err="1">
                <a:effectLst/>
              </a:rPr>
              <a:t>Mosakowski</a:t>
            </a:r>
            <a:r>
              <a:rPr lang="en-US" sz="1300" b="0" i="0" dirty="0">
                <a:effectLst/>
              </a:rPr>
              <a:t> Institute for Public Enterprise at Clark University, </a:t>
            </a:r>
            <a:endParaRPr lang="en-US" sz="1300" dirty="0"/>
          </a:p>
          <a:p>
            <a:pPr marL="628650" lvl="1" indent="-228600">
              <a:lnSpc>
                <a:spcPct val="90000"/>
              </a:lnSpc>
              <a:buFont typeface="Arial" panose="020B0604020202020204" pitchFamily="34" charset="0"/>
              <a:buChar char="•"/>
            </a:pPr>
            <a:r>
              <a:rPr lang="en-US" sz="1300" b="0" i="0" dirty="0">
                <a:effectLst/>
              </a:rPr>
              <a:t>DMA Health Strategies</a:t>
            </a:r>
          </a:p>
        </p:txBody>
      </p:sp>
      <p:sp>
        <p:nvSpPr>
          <p:cNvPr id="6" name="Rectangle 5">
            <a:extLst>
              <a:ext uri="{FF2B5EF4-FFF2-40B4-BE49-F238E27FC236}">
                <a16:creationId xmlns:a16="http://schemas.microsoft.com/office/drawing/2014/main" id="{ED2C338C-3FB1-4969-A901-8E55EAA08B04}"/>
              </a:ext>
            </a:extLst>
          </p:cNvPr>
          <p:cNvSpPr/>
          <p:nvPr/>
        </p:nvSpPr>
        <p:spPr>
          <a:xfrm>
            <a:off x="2514600" y="2667000"/>
            <a:ext cx="121919"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87EB52-E35F-4301-896B-170D651DF490}"/>
              </a:ext>
            </a:extLst>
          </p:cNvPr>
          <p:cNvSpPr/>
          <p:nvPr/>
        </p:nvSpPr>
        <p:spPr>
          <a:xfrm>
            <a:off x="2819400" y="2594123"/>
            <a:ext cx="1524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E24C1D4-7445-4B8C-98E3-B69DBEBD8B1B}"/>
              </a:ext>
            </a:extLst>
          </p:cNvPr>
          <p:cNvPicPr>
            <a:picLocks noChangeAspect="1"/>
          </p:cNvPicPr>
          <p:nvPr/>
        </p:nvPicPr>
        <p:blipFill>
          <a:blip r:embed="rId3"/>
          <a:stretch>
            <a:fillRect/>
          </a:stretch>
        </p:blipFill>
        <p:spPr>
          <a:xfrm>
            <a:off x="2805079" y="2921133"/>
            <a:ext cx="115834" cy="377985"/>
          </a:xfrm>
          <a:prstGeom prst="rect">
            <a:avLst/>
          </a:prstGeom>
        </p:spPr>
      </p:pic>
    </p:spTree>
    <p:extLst>
      <p:ext uri="{BB962C8B-B14F-4D97-AF65-F5344CB8AC3E}">
        <p14:creationId xmlns:p14="http://schemas.microsoft.com/office/powerpoint/2010/main" val="3091922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58000">
              <a:schemeClr val="accent1">
                <a:lumMod val="5000"/>
                <a:lumOff val="95000"/>
                <a:alpha val="84000"/>
              </a:schemeClr>
            </a:gs>
            <a:gs pos="38000">
              <a:schemeClr val="accent1">
                <a:lumMod val="45000"/>
                <a:lumOff val="55000"/>
              </a:schemeClr>
            </a:gs>
            <a:gs pos="75000">
              <a:schemeClr val="accent1">
                <a:lumMod val="45000"/>
                <a:lumOff val="55000"/>
              </a:schemeClr>
            </a:gs>
            <a:gs pos="26000">
              <a:schemeClr val="tx2">
                <a:lumMod val="60000"/>
                <a:lumOff val="40000"/>
              </a:schemeClr>
            </a:gs>
            <a:gs pos="89000">
              <a:srgbClr val="7030A0"/>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E22781-FF34-41A2-949A-8D5A00F845D7}"/>
              </a:ext>
            </a:extLst>
          </p:cNvPr>
          <p:cNvSpPr>
            <a:spLocks noGrp="1"/>
          </p:cNvSpPr>
          <p:nvPr>
            <p:ph type="sldNum" sz="quarter" idx="12"/>
          </p:nvPr>
        </p:nvSpPr>
        <p:spPr/>
        <p:txBody>
          <a:bodyPr/>
          <a:lstStyle/>
          <a:p>
            <a:pPr defTabSz="685800"/>
            <a:fld id="{597C8F46-E678-4E6E-AC6C-DF8CD643832C}" type="slidenum">
              <a:rPr lang="en-US">
                <a:solidFill>
                  <a:prstClr val="black">
                    <a:tint val="75000"/>
                  </a:prstClr>
                </a:solidFill>
                <a:latin typeface="Calibri"/>
              </a:rPr>
              <a:pPr defTabSz="685800"/>
              <a:t>17</a:t>
            </a:fld>
            <a:endParaRPr lang="en-US">
              <a:solidFill>
                <a:prstClr val="black">
                  <a:tint val="75000"/>
                </a:prstClr>
              </a:solidFill>
              <a:latin typeface="Calibri"/>
            </a:endParaRPr>
          </a:p>
        </p:txBody>
      </p:sp>
      <p:pic>
        <p:nvPicPr>
          <p:cNvPr id="3" name="Picture 2">
            <a:extLst>
              <a:ext uri="{FF2B5EF4-FFF2-40B4-BE49-F238E27FC236}">
                <a16:creationId xmlns:a16="http://schemas.microsoft.com/office/drawing/2014/main" id="{80EF5478-B52F-4FC4-9811-83D4AA525F9E}"/>
              </a:ext>
            </a:extLst>
          </p:cNvPr>
          <p:cNvPicPr>
            <a:picLocks noChangeAspect="1"/>
          </p:cNvPicPr>
          <p:nvPr/>
        </p:nvPicPr>
        <p:blipFill>
          <a:blip r:embed="rId2"/>
          <a:stretch>
            <a:fillRect/>
          </a:stretch>
        </p:blipFill>
        <p:spPr>
          <a:xfrm>
            <a:off x="792481" y="1469236"/>
            <a:ext cx="2160932" cy="2160932"/>
          </a:xfrm>
          <a:prstGeom prst="rect">
            <a:avLst/>
          </a:prstGeom>
        </p:spPr>
      </p:pic>
      <p:sp>
        <p:nvSpPr>
          <p:cNvPr id="7" name="TextBox 6">
            <a:extLst>
              <a:ext uri="{FF2B5EF4-FFF2-40B4-BE49-F238E27FC236}">
                <a16:creationId xmlns:a16="http://schemas.microsoft.com/office/drawing/2014/main" id="{361B5EF2-D635-4F62-8583-CBAE909EEFB1}"/>
              </a:ext>
            </a:extLst>
          </p:cNvPr>
          <p:cNvSpPr txBox="1"/>
          <p:nvPr/>
        </p:nvSpPr>
        <p:spPr>
          <a:xfrm>
            <a:off x="3670294" y="558983"/>
            <a:ext cx="5040590" cy="5740033"/>
          </a:xfrm>
          <a:prstGeom prst="rect">
            <a:avLst/>
          </a:prstGeom>
          <a:noFill/>
        </p:spPr>
        <p:txBody>
          <a:bodyPr wrap="square">
            <a:spAutoFit/>
          </a:bodyPr>
          <a:lstStyle/>
          <a:p>
            <a:pPr defTabSz="685800"/>
            <a:r>
              <a:rPr lang="en-US" b="1" dirty="0">
                <a:solidFill>
                  <a:prstClr val="black"/>
                </a:solidFill>
                <a:latin typeface="Abadi" panose="020B0604020104020204" pitchFamily="34" charset="0"/>
                <a:ea typeface="Times New Roman" panose="02020603050405020304" pitchFamily="18" charset="0"/>
                <a:cs typeface="AngsanaUPC" panose="020B0502040204020203" pitchFamily="18" charset="-34"/>
              </a:rPr>
              <a:t>School Based Day Treatment/Transition Program</a:t>
            </a:r>
          </a:p>
          <a:p>
            <a:pPr defTabSz="685800"/>
            <a:r>
              <a:rPr lang="en-US" sz="1100" dirty="0">
                <a:solidFill>
                  <a:prstClr val="black"/>
                </a:solidFill>
                <a:latin typeface="Abadi" panose="020B0604020104020204" pitchFamily="34" charset="0"/>
                <a:ea typeface="Times New Roman" panose="02020603050405020304" pitchFamily="18" charset="0"/>
              </a:rPr>
              <a:t> </a:t>
            </a:r>
          </a:p>
          <a:p>
            <a:pPr defTabSz="685800"/>
            <a:r>
              <a:rPr lang="en-US" sz="1100" b="1" dirty="0">
                <a:solidFill>
                  <a:prstClr val="black"/>
                </a:solidFill>
                <a:latin typeface="Abadi" panose="020B0604020104020204" pitchFamily="34" charset="0"/>
                <a:ea typeface="Times New Roman" panose="02020603050405020304" pitchFamily="18" charset="0"/>
              </a:rPr>
              <a:t>Program Design:</a:t>
            </a:r>
          </a:p>
          <a:p>
            <a:pPr marL="128588" indent="-128588" defTabSz="685800">
              <a:buFont typeface="Wingdings" panose="05000000000000000000" pitchFamily="2" charset="2"/>
              <a:buChar char="ü"/>
            </a:pPr>
            <a:r>
              <a:rPr lang="en-US" sz="1100" dirty="0">
                <a:solidFill>
                  <a:prstClr val="black"/>
                </a:solidFill>
                <a:latin typeface="Abadi" panose="020B0604020104020204" pitchFamily="34" charset="0"/>
                <a:ea typeface="Times New Roman" panose="02020603050405020304" pitchFamily="18" charset="0"/>
                <a:cs typeface="Times New Roman" panose="02020603050405020304" pitchFamily="18" charset="0"/>
              </a:rPr>
              <a:t>Multi-tiered model that will create a continuum of care in one building. </a:t>
            </a:r>
          </a:p>
          <a:p>
            <a:pPr marL="557213" lvl="1" indent="-214313" defTabSz="685800">
              <a:buFont typeface="Courier New" panose="02070309020205020404" pitchFamily="49" charset="0"/>
              <a:buChar char="o"/>
            </a:pPr>
            <a:r>
              <a:rPr lang="en-US" sz="1100" dirty="0">
                <a:solidFill>
                  <a:prstClr val="black"/>
                </a:solidFill>
                <a:latin typeface="Abadi" panose="020B0604020104020204" pitchFamily="34" charset="0"/>
                <a:ea typeface="Times New Roman" panose="02020603050405020304" pitchFamily="18" charset="0"/>
              </a:rPr>
              <a:t>10-day alternative to suspension program, </a:t>
            </a:r>
          </a:p>
          <a:p>
            <a:pPr marL="557213" lvl="1" indent="-214313" defTabSz="685800">
              <a:buFont typeface="Courier New" panose="02070309020205020404" pitchFamily="49" charset="0"/>
              <a:buChar char="o"/>
            </a:pPr>
            <a:r>
              <a:rPr lang="en-US" sz="1100" dirty="0">
                <a:solidFill>
                  <a:prstClr val="black"/>
                </a:solidFill>
                <a:latin typeface="Abadi" panose="020B0604020104020204" pitchFamily="34" charset="0"/>
                <a:ea typeface="Times New Roman" panose="02020603050405020304" pitchFamily="18" charset="0"/>
              </a:rPr>
              <a:t>45-day intervention, and </a:t>
            </a:r>
          </a:p>
          <a:p>
            <a:pPr marL="557213" lvl="1" indent="-214313" defTabSz="685800">
              <a:buFont typeface="Courier New" panose="02070309020205020404" pitchFamily="49" charset="0"/>
              <a:buChar char="o"/>
            </a:pPr>
            <a:r>
              <a:rPr lang="en-US" sz="1100" dirty="0">
                <a:solidFill>
                  <a:prstClr val="black"/>
                </a:solidFill>
                <a:latin typeface="Abadi" panose="020B0604020104020204" pitchFamily="34" charset="0"/>
                <a:ea typeface="Times New Roman" panose="02020603050405020304" pitchFamily="18" charset="0"/>
              </a:rPr>
              <a:t>Recovery high school. </a:t>
            </a:r>
          </a:p>
          <a:p>
            <a:pPr marL="128588" indent="-128588" defTabSz="685800">
              <a:buFont typeface="Wingdings" panose="05000000000000000000" pitchFamily="2" charset="2"/>
              <a:buChar char="ü"/>
            </a:pPr>
            <a:r>
              <a:rPr lang="en-US" sz="1100" dirty="0">
                <a:solidFill>
                  <a:prstClr val="black"/>
                </a:solidFill>
                <a:latin typeface="Abadi" panose="020B0604020104020204" pitchFamily="34" charset="0"/>
                <a:ea typeface="Times New Roman" panose="02020603050405020304" pitchFamily="18" charset="0"/>
                <a:cs typeface="Times New Roman" panose="02020603050405020304" pitchFamily="18" charset="0"/>
              </a:rPr>
              <a:t>Designed to assess, stabilize, educate, and transition all students who enroll</a:t>
            </a:r>
          </a:p>
          <a:p>
            <a:pPr defTabSz="685800"/>
            <a:r>
              <a:rPr lang="en-US" sz="1100" dirty="0">
                <a:solidFill>
                  <a:prstClr val="black"/>
                </a:solidFill>
                <a:latin typeface="Abadi" panose="020B0604020104020204" pitchFamily="34" charset="0"/>
                <a:ea typeface="Times New Roman" panose="02020603050405020304" pitchFamily="18" charset="0"/>
              </a:rPr>
              <a:t> </a:t>
            </a:r>
          </a:p>
          <a:p>
            <a:pPr defTabSz="685800"/>
            <a:r>
              <a:rPr lang="en-US" sz="1100" b="1" dirty="0">
                <a:solidFill>
                  <a:prstClr val="black"/>
                </a:solidFill>
                <a:latin typeface="Abadi" panose="020B0604020104020204" pitchFamily="34" charset="0"/>
                <a:ea typeface="Times New Roman" panose="02020603050405020304" pitchFamily="18" charset="0"/>
              </a:rPr>
              <a:t>Goals:</a:t>
            </a:r>
          </a:p>
          <a:p>
            <a:pPr marL="171450" indent="-171450" defTabSz="685800">
              <a:buFont typeface="Wingdings" panose="05000000000000000000" pitchFamily="2" charset="2"/>
              <a:buChar char="ü"/>
            </a:pPr>
            <a:r>
              <a:rPr lang="en-US" sz="1100" dirty="0">
                <a:solidFill>
                  <a:prstClr val="black"/>
                </a:solidFill>
                <a:latin typeface="Abadi" panose="020B0604020104020204" pitchFamily="34" charset="0"/>
                <a:ea typeface="Times New Roman" panose="02020603050405020304" pitchFamily="18" charset="0"/>
                <a:cs typeface="Times New Roman" panose="02020603050405020304" pitchFamily="18" charset="0"/>
              </a:rPr>
              <a:t>Connect youth with specialists in the field of adolescent substance use, trauma, and mental health to promote emotional stabilization, healing and recovery; and</a:t>
            </a:r>
          </a:p>
          <a:p>
            <a:pPr marL="128588" indent="-128588" defTabSz="685800">
              <a:buFont typeface="Wingdings" panose="05000000000000000000" pitchFamily="2" charset="2"/>
              <a:buChar char="ü"/>
            </a:pPr>
            <a:r>
              <a:rPr lang="en-US" sz="1100" dirty="0">
                <a:solidFill>
                  <a:prstClr val="black"/>
                </a:solidFill>
                <a:latin typeface="Abadi" panose="020B0604020104020204" pitchFamily="34" charset="0"/>
                <a:ea typeface="Times New Roman" panose="02020603050405020304" pitchFamily="18" charset="0"/>
                <a:cs typeface="Times New Roman" panose="02020603050405020304" pitchFamily="18" charset="0"/>
              </a:rPr>
              <a:t>Develop proficiency in social and emotional learning competencies by introducing self-management techniques in order to stabilize and/or enhance appropriate behavioral self-regulation; and</a:t>
            </a:r>
          </a:p>
          <a:p>
            <a:pPr marL="128588" indent="-128588" defTabSz="685800">
              <a:buFont typeface="Wingdings" panose="05000000000000000000" pitchFamily="2" charset="2"/>
              <a:buChar char="ü"/>
            </a:pPr>
            <a:r>
              <a:rPr lang="en-US" sz="1100" dirty="0">
                <a:solidFill>
                  <a:prstClr val="black"/>
                </a:solidFill>
                <a:latin typeface="Abadi" panose="020B0604020104020204" pitchFamily="34" charset="0"/>
                <a:ea typeface="Times New Roman" panose="02020603050405020304" pitchFamily="18" charset="0"/>
                <a:cs typeface="Times New Roman" panose="02020603050405020304" pitchFamily="18" charset="0"/>
              </a:rPr>
              <a:t>Educate students through evidence-based instruction on adolescent development, personal wellness, relationship skills, responsible decision making and life skills to promote healthy life choices; and</a:t>
            </a:r>
          </a:p>
          <a:p>
            <a:pPr marL="128588" indent="-128588" defTabSz="685800">
              <a:buFont typeface="Wingdings" panose="05000000000000000000" pitchFamily="2" charset="2"/>
              <a:buChar char="ü"/>
            </a:pPr>
            <a:r>
              <a:rPr lang="en-US" sz="1100" dirty="0">
                <a:solidFill>
                  <a:prstClr val="black"/>
                </a:solidFill>
                <a:latin typeface="Abadi" panose="020B0604020104020204" pitchFamily="34" charset="0"/>
                <a:ea typeface="Times New Roman" panose="02020603050405020304" pitchFamily="18" charset="0"/>
                <a:cs typeface="Times New Roman" panose="02020603050405020304" pitchFamily="18" charset="0"/>
              </a:rPr>
              <a:t>Offer academic supports to assist students with their academic progress or prevent students from disruption in their academic careers in order to encourage a seamless re-integration back into a more traditional school environment (e.g., community based High School); and</a:t>
            </a:r>
          </a:p>
          <a:p>
            <a:pPr marL="128588" indent="-128588" defTabSz="685800">
              <a:buFont typeface="Wingdings" panose="05000000000000000000" pitchFamily="2" charset="2"/>
              <a:buChar char="ü"/>
            </a:pPr>
            <a:r>
              <a:rPr lang="en-US" sz="1100" dirty="0">
                <a:solidFill>
                  <a:prstClr val="black"/>
                </a:solidFill>
                <a:latin typeface="Abadi" panose="020B0604020104020204" pitchFamily="34" charset="0"/>
                <a:ea typeface="Times New Roman" panose="02020603050405020304" pitchFamily="18" charset="0"/>
                <a:cs typeface="Times New Roman" panose="02020603050405020304" pitchFamily="18" charset="0"/>
              </a:rPr>
              <a:t>Provide opportunities for students to become engaged in appropriate aftercare services including outpatient therapy, SUD recovery support, or other developmentally appropriate activities.</a:t>
            </a:r>
          </a:p>
          <a:p>
            <a:pPr defTabSz="685800"/>
            <a:endParaRPr lang="en-US" sz="1100" b="1" dirty="0">
              <a:solidFill>
                <a:prstClr val="black"/>
              </a:solidFill>
              <a:latin typeface="Abadi" panose="020B0604020104020204" pitchFamily="34" charset="0"/>
              <a:ea typeface="Times New Roman" panose="02020603050405020304" pitchFamily="18" charset="0"/>
            </a:endParaRPr>
          </a:p>
          <a:p>
            <a:pPr defTabSz="685800"/>
            <a:r>
              <a:rPr lang="en-US" sz="1100" b="1" dirty="0">
                <a:solidFill>
                  <a:prstClr val="black"/>
                </a:solidFill>
                <a:latin typeface="Abadi" panose="020B0604020104020204" pitchFamily="34" charset="0"/>
                <a:ea typeface="Times New Roman" panose="02020603050405020304" pitchFamily="18" charset="0"/>
              </a:rPr>
              <a:t>Key Components:</a:t>
            </a:r>
          </a:p>
          <a:p>
            <a:pPr marL="128588" indent="-128588" defTabSz="685800">
              <a:buFont typeface="Wingdings" panose="05000000000000000000" pitchFamily="2" charset="2"/>
              <a:buChar char="ü"/>
            </a:pPr>
            <a:r>
              <a:rPr lang="en-US" sz="1100" dirty="0">
                <a:solidFill>
                  <a:prstClr val="black"/>
                </a:solidFill>
                <a:latin typeface="Abadi" panose="020B0604020104020204" pitchFamily="34" charset="0"/>
                <a:ea typeface="Times New Roman" panose="02020603050405020304" pitchFamily="18" charset="0"/>
                <a:cs typeface="Times New Roman" panose="02020603050405020304" pitchFamily="18" charset="0"/>
              </a:rPr>
              <a:t>Biopsychosocial and educational assessment</a:t>
            </a:r>
          </a:p>
          <a:p>
            <a:pPr marL="128588" indent="-128588" defTabSz="685800">
              <a:buFont typeface="Wingdings" panose="05000000000000000000" pitchFamily="2" charset="2"/>
              <a:buChar char="ü"/>
            </a:pPr>
            <a:r>
              <a:rPr lang="en-US" sz="1100" dirty="0">
                <a:solidFill>
                  <a:prstClr val="black"/>
                </a:solidFill>
                <a:latin typeface="Abadi" panose="020B0604020104020204" pitchFamily="34" charset="0"/>
                <a:ea typeface="Times New Roman" panose="02020603050405020304" pitchFamily="18" charset="0"/>
                <a:cs typeface="Times New Roman" panose="02020603050405020304" pitchFamily="18" charset="0"/>
              </a:rPr>
              <a:t>Educational programming and academic support</a:t>
            </a:r>
          </a:p>
          <a:p>
            <a:pPr marL="128588" indent="-128588" defTabSz="685800">
              <a:buFont typeface="Wingdings" panose="05000000000000000000" pitchFamily="2" charset="2"/>
              <a:buChar char="ü"/>
            </a:pPr>
            <a:r>
              <a:rPr lang="en-US" sz="1100" dirty="0">
                <a:solidFill>
                  <a:prstClr val="black"/>
                </a:solidFill>
                <a:latin typeface="Abadi" panose="020B0604020104020204" pitchFamily="34" charset="0"/>
                <a:ea typeface="Times New Roman" panose="02020603050405020304" pitchFamily="18" charset="0"/>
                <a:cs typeface="Times New Roman" panose="02020603050405020304" pitchFamily="18" charset="0"/>
              </a:rPr>
              <a:t>Individual and group counseling</a:t>
            </a:r>
          </a:p>
          <a:p>
            <a:pPr marL="128588" indent="-128588" defTabSz="685800">
              <a:buFont typeface="Wingdings" panose="05000000000000000000" pitchFamily="2" charset="2"/>
              <a:buChar char="ü"/>
            </a:pPr>
            <a:r>
              <a:rPr lang="en-US" sz="1100" dirty="0">
                <a:solidFill>
                  <a:prstClr val="black"/>
                </a:solidFill>
                <a:latin typeface="Abadi" panose="020B0604020104020204" pitchFamily="34" charset="0"/>
                <a:ea typeface="Times New Roman" panose="02020603050405020304" pitchFamily="18" charset="0"/>
                <a:cs typeface="Times New Roman" panose="02020603050405020304" pitchFamily="18" charset="0"/>
              </a:rPr>
              <a:t>Family engagement and support</a:t>
            </a:r>
          </a:p>
          <a:p>
            <a:pPr marL="128588" indent="-128588" defTabSz="685800">
              <a:buFont typeface="Wingdings" panose="05000000000000000000" pitchFamily="2" charset="2"/>
              <a:buChar char="ü"/>
            </a:pPr>
            <a:r>
              <a:rPr lang="en-US" sz="1100" dirty="0">
                <a:solidFill>
                  <a:prstClr val="black"/>
                </a:solidFill>
                <a:latin typeface="Abadi" panose="020B0604020104020204" pitchFamily="34" charset="0"/>
                <a:ea typeface="Times New Roman" panose="02020603050405020304" pitchFamily="18" charset="0"/>
                <a:cs typeface="Times New Roman" panose="02020603050405020304" pitchFamily="18" charset="0"/>
              </a:rPr>
              <a:t>Aftercare planning</a:t>
            </a:r>
          </a:p>
        </p:txBody>
      </p:sp>
      <p:sp>
        <p:nvSpPr>
          <p:cNvPr id="9" name="TextBox 8">
            <a:extLst>
              <a:ext uri="{FF2B5EF4-FFF2-40B4-BE49-F238E27FC236}">
                <a16:creationId xmlns:a16="http://schemas.microsoft.com/office/drawing/2014/main" id="{696F60A8-7406-4753-8FBC-C36F5A8007CD}"/>
              </a:ext>
            </a:extLst>
          </p:cNvPr>
          <p:cNvSpPr txBox="1"/>
          <p:nvPr/>
        </p:nvSpPr>
        <p:spPr>
          <a:xfrm>
            <a:off x="433116" y="3865270"/>
            <a:ext cx="3002882" cy="1523494"/>
          </a:xfrm>
          <a:prstGeom prst="rect">
            <a:avLst/>
          </a:prstGeom>
          <a:noFill/>
        </p:spPr>
        <p:txBody>
          <a:bodyPr wrap="square">
            <a:spAutoFit/>
          </a:bodyPr>
          <a:lstStyle/>
          <a:p>
            <a:pPr algn="ctr" defTabSz="685800"/>
            <a:r>
              <a:rPr lang="en-US" b="1" dirty="0">
                <a:solidFill>
                  <a:prstClr val="black"/>
                </a:solidFill>
                <a:latin typeface="Amasis MT Pro Black" panose="02040A04050005020304" pitchFamily="18" charset="0"/>
              </a:rPr>
              <a:t>Independence Academy</a:t>
            </a:r>
          </a:p>
          <a:p>
            <a:pPr algn="ctr" defTabSz="685800"/>
            <a:endParaRPr lang="en-US" sz="1500" dirty="0">
              <a:solidFill>
                <a:prstClr val="black"/>
              </a:solidFill>
              <a:latin typeface="Amasis MT Pro Black" panose="02040A04050005020304" pitchFamily="18" charset="0"/>
            </a:endParaRPr>
          </a:p>
          <a:p>
            <a:pPr algn="ctr" defTabSz="685800"/>
            <a:r>
              <a:rPr lang="en-US" sz="1500" dirty="0">
                <a:solidFill>
                  <a:prstClr val="black"/>
                </a:solidFill>
                <a:latin typeface="Amasis MT Pro Black" panose="02040A04050005020304" pitchFamily="18" charset="0"/>
              </a:rPr>
              <a:t>460R Belmont Street</a:t>
            </a:r>
          </a:p>
          <a:p>
            <a:pPr algn="ctr" defTabSz="685800"/>
            <a:r>
              <a:rPr lang="en-US" sz="1500" dirty="0">
                <a:solidFill>
                  <a:prstClr val="black"/>
                </a:solidFill>
                <a:latin typeface="Amasis MT Pro Black" panose="02040A04050005020304" pitchFamily="18" charset="0"/>
              </a:rPr>
              <a:t>Brockton, MA 02301</a:t>
            </a:r>
          </a:p>
          <a:p>
            <a:pPr algn="ctr" defTabSz="685800"/>
            <a:endParaRPr lang="en-US" sz="1500" dirty="0">
              <a:solidFill>
                <a:prstClr val="black"/>
              </a:solidFill>
              <a:latin typeface="Amasis MT Pro Black" panose="02040A04050005020304" pitchFamily="18" charset="0"/>
            </a:endParaRPr>
          </a:p>
          <a:p>
            <a:pPr algn="ctr" defTabSz="685800"/>
            <a:r>
              <a:rPr lang="en-US" sz="1500" dirty="0">
                <a:solidFill>
                  <a:prstClr val="black"/>
                </a:solidFill>
                <a:latin typeface="Amasis MT Pro Black" panose="02040A04050005020304" pitchFamily="18" charset="0"/>
              </a:rPr>
              <a:t>Phone: 508 510-4091</a:t>
            </a:r>
          </a:p>
        </p:txBody>
      </p:sp>
    </p:spTree>
    <p:extLst>
      <p:ext uri="{BB962C8B-B14F-4D97-AF65-F5344CB8AC3E}">
        <p14:creationId xmlns:p14="http://schemas.microsoft.com/office/powerpoint/2010/main" val="3399716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D96BAB-1012-4405-9EDD-03D36756E070}"/>
              </a:ext>
            </a:extLst>
          </p:cNvPr>
          <p:cNvPicPr>
            <a:picLocks noChangeAspect="1"/>
          </p:cNvPicPr>
          <p:nvPr/>
        </p:nvPicPr>
        <p:blipFill rotWithShape="1">
          <a:blip r:embed="rId2"/>
          <a:srcRect r="33772"/>
          <a:stretch/>
        </p:blipFill>
        <p:spPr>
          <a:xfrm>
            <a:off x="3095520" y="10"/>
            <a:ext cx="6055860" cy="6857990"/>
          </a:xfrm>
          <a:prstGeom prst="rect">
            <a:avLst/>
          </a:prstGeom>
        </p:spPr>
      </p:pic>
      <p:sp>
        <p:nvSpPr>
          <p:cNvPr id="37" name="Freeform: Shape 36">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9B5160F6-CB76-484F-9629-CD8F308CACFF}"/>
              </a:ext>
            </a:extLst>
          </p:cNvPr>
          <p:cNvSpPr txBox="1"/>
          <p:nvPr/>
        </p:nvSpPr>
        <p:spPr>
          <a:xfrm>
            <a:off x="228600" y="469044"/>
            <a:ext cx="3886200" cy="6095761"/>
          </a:xfrm>
          <a:prstGeom prst="rect">
            <a:avLst/>
          </a:prstGeom>
        </p:spPr>
        <p:txBody>
          <a:bodyPr vert="horz" lIns="91440" tIns="45720" rIns="91440" bIns="45720" rtlCol="0">
            <a:normAutofit lnSpcReduction="10000"/>
          </a:bodyPr>
          <a:lstStyle/>
          <a:p>
            <a:pPr>
              <a:lnSpc>
                <a:spcPct val="90000"/>
              </a:lnSpc>
              <a:spcAft>
                <a:spcPts val="600"/>
              </a:spcAft>
            </a:pPr>
            <a:r>
              <a:rPr lang="en-US" sz="2000" b="1" dirty="0">
                <a:solidFill>
                  <a:schemeClr val="accent5">
                    <a:lumMod val="60000"/>
                    <a:lumOff val="40000"/>
                  </a:schemeClr>
                </a:solidFill>
              </a:rPr>
              <a:t>Supportive Afterschool Enrichment</a:t>
            </a:r>
          </a:p>
          <a:p>
            <a:pPr>
              <a:lnSpc>
                <a:spcPct val="90000"/>
              </a:lnSpc>
              <a:spcAft>
                <a:spcPts val="600"/>
              </a:spcAft>
            </a:pPr>
            <a:endParaRPr lang="en-US" sz="1100" b="1" dirty="0">
              <a:solidFill>
                <a:srgbClr val="00B0F0"/>
              </a:solidFill>
            </a:endParaRPr>
          </a:p>
          <a:p>
            <a:pPr>
              <a:lnSpc>
                <a:spcPct val="90000"/>
              </a:lnSpc>
              <a:spcAft>
                <a:spcPts val="600"/>
              </a:spcAft>
            </a:pPr>
            <a:r>
              <a:rPr lang="en-US" sz="1400" dirty="0">
                <a:solidFill>
                  <a:srgbClr val="00B0F0"/>
                </a:solidFill>
              </a:rPr>
              <a:t>OYYAS recognizes that for many adolescents, the hours directly after school are unstructured and often lack supervision from or interaction with supportive adults.  </a:t>
            </a:r>
          </a:p>
          <a:p>
            <a:pPr>
              <a:lnSpc>
                <a:spcPct val="90000"/>
              </a:lnSpc>
            </a:pPr>
            <a:endParaRPr lang="en-US" sz="1400" dirty="0"/>
          </a:p>
          <a:p>
            <a:pPr>
              <a:lnSpc>
                <a:spcPct val="90000"/>
              </a:lnSpc>
              <a:spcAft>
                <a:spcPts val="600"/>
              </a:spcAft>
            </a:pPr>
            <a:r>
              <a:rPr lang="en-US" sz="1400" dirty="0">
                <a:solidFill>
                  <a:srgbClr val="00B0F0"/>
                </a:solidFill>
              </a:rPr>
              <a:t>For students struggling with a substance use disorder, a lack of structure and routine can lead to boredom and become a trigger for a potential relapse.   </a:t>
            </a:r>
          </a:p>
          <a:p>
            <a:pPr>
              <a:lnSpc>
                <a:spcPct val="90000"/>
              </a:lnSpc>
            </a:pPr>
            <a:endParaRPr lang="en-US" sz="1400" dirty="0"/>
          </a:p>
          <a:p>
            <a:pPr>
              <a:lnSpc>
                <a:spcPct val="90000"/>
              </a:lnSpc>
              <a:spcAft>
                <a:spcPts val="600"/>
              </a:spcAft>
            </a:pPr>
            <a:r>
              <a:rPr lang="en-US" sz="1400" dirty="0">
                <a:solidFill>
                  <a:srgbClr val="00B0F0"/>
                </a:solidFill>
              </a:rPr>
              <a:t>To increase community-based recovery supports for youth ages thirteen to seventeen, OYYAS has partnered with the Recovery High Schools in </a:t>
            </a:r>
            <a:r>
              <a:rPr lang="en-US" sz="1400" b="1" dirty="0">
                <a:solidFill>
                  <a:srgbClr val="FFC000"/>
                </a:solidFill>
              </a:rPr>
              <a:t>Springfield</a:t>
            </a:r>
            <a:r>
              <a:rPr lang="en-US" sz="1400" dirty="0"/>
              <a:t>, </a:t>
            </a:r>
            <a:r>
              <a:rPr lang="en-US" sz="1400" b="1" dirty="0">
                <a:solidFill>
                  <a:srgbClr val="92D050"/>
                </a:solidFill>
              </a:rPr>
              <a:t>Boston</a:t>
            </a:r>
            <a:r>
              <a:rPr lang="en-US" sz="1400" dirty="0"/>
              <a:t>, and </a:t>
            </a:r>
            <a:r>
              <a:rPr lang="en-US" sz="1400" b="1" dirty="0">
                <a:solidFill>
                  <a:schemeClr val="accent1">
                    <a:lumMod val="60000"/>
                    <a:lumOff val="40000"/>
                  </a:schemeClr>
                </a:solidFill>
              </a:rPr>
              <a:t>Beverly</a:t>
            </a:r>
            <a:r>
              <a:rPr lang="en-US" sz="1400" dirty="0"/>
              <a:t> </a:t>
            </a:r>
            <a:r>
              <a:rPr lang="en-US" sz="1400" dirty="0">
                <a:solidFill>
                  <a:srgbClr val="00B0F0"/>
                </a:solidFill>
              </a:rPr>
              <a:t>to provide after school and out-of-school educational assistance and support as well as socially engaging and developmentally appropriate activities.  </a:t>
            </a:r>
          </a:p>
          <a:p>
            <a:pPr>
              <a:lnSpc>
                <a:spcPct val="90000"/>
              </a:lnSpc>
            </a:pPr>
            <a:endParaRPr lang="en-US" sz="1400" dirty="0"/>
          </a:p>
          <a:p>
            <a:pPr>
              <a:lnSpc>
                <a:spcPct val="90000"/>
              </a:lnSpc>
              <a:spcAft>
                <a:spcPts val="600"/>
              </a:spcAft>
            </a:pPr>
            <a:r>
              <a:rPr lang="en-US" sz="1400" dirty="0">
                <a:solidFill>
                  <a:srgbClr val="00B0F0"/>
                </a:solidFill>
              </a:rPr>
              <a:t>Each of the Recovery High Schools have specialized training and experience in addiction and recovery services, trauma informed care, and can provide academic tutoring and educational assistance on site making this a great community resource.  </a:t>
            </a:r>
          </a:p>
          <a:p>
            <a:pPr>
              <a:lnSpc>
                <a:spcPct val="90000"/>
              </a:lnSpc>
            </a:pPr>
            <a:endParaRPr lang="en-US" sz="1400" dirty="0"/>
          </a:p>
          <a:p>
            <a:pPr>
              <a:lnSpc>
                <a:spcPct val="90000"/>
              </a:lnSpc>
              <a:spcAft>
                <a:spcPts val="600"/>
              </a:spcAft>
            </a:pPr>
            <a:r>
              <a:rPr lang="en-US" sz="1400" dirty="0">
                <a:solidFill>
                  <a:srgbClr val="00B0F0"/>
                </a:solidFill>
              </a:rPr>
              <a:t>Programming is open to all youth within the school’s catchment area regardless of RHS enrollment.  </a:t>
            </a:r>
          </a:p>
        </p:txBody>
      </p:sp>
      <p:sp>
        <p:nvSpPr>
          <p:cNvPr id="2" name="Slide Number Placeholder 1">
            <a:extLst>
              <a:ext uri="{FF2B5EF4-FFF2-40B4-BE49-F238E27FC236}">
                <a16:creationId xmlns:a16="http://schemas.microsoft.com/office/drawing/2014/main" id="{4093FB64-9F3C-4050-AD26-5B8F929D8B22}"/>
              </a:ext>
            </a:extLst>
          </p:cNvPr>
          <p:cNvSpPr>
            <a:spLocks noGrp="1"/>
          </p:cNvSpPr>
          <p:nvPr>
            <p:ph type="sldNum" sz="quarter" idx="12"/>
          </p:nvPr>
        </p:nvSpPr>
        <p:spPr>
          <a:xfrm>
            <a:off x="6714105" y="6356350"/>
            <a:ext cx="569214" cy="365125"/>
          </a:xfrm>
        </p:spPr>
        <p:txBody>
          <a:bodyPr vert="horz" lIns="91440" tIns="45720" rIns="91440" bIns="45720" rtlCol="0" anchor="ctr">
            <a:normAutofit/>
          </a:bodyPr>
          <a:lstStyle/>
          <a:p>
            <a:pPr>
              <a:spcAft>
                <a:spcPts val="600"/>
              </a:spcAft>
              <a:defRPr/>
            </a:pPr>
            <a:fld id="{597C8F46-E678-4E6E-AC6C-DF8CD643832C}" type="slidenum">
              <a:rPr lang="en-US" sz="1200">
                <a:solidFill>
                  <a:srgbClr val="FFFFFF">
                    <a:alpha val="80000"/>
                  </a:srgbClr>
                </a:solidFill>
                <a:latin typeface="Calibri" panose="020F0502020204030204"/>
              </a:rPr>
              <a:pPr>
                <a:spcAft>
                  <a:spcPts val="600"/>
                </a:spcAft>
                <a:defRPr/>
              </a:pPr>
              <a:t>18</a:t>
            </a:fld>
            <a:endParaRPr lang="en-US" sz="1200">
              <a:solidFill>
                <a:srgbClr val="FFFFFF">
                  <a:alpha val="80000"/>
                </a:srgbClr>
              </a:solidFill>
              <a:latin typeface="Calibri" panose="020F0502020204030204"/>
            </a:endParaRPr>
          </a:p>
        </p:txBody>
      </p:sp>
    </p:spTree>
    <p:extLst>
      <p:ext uri="{BB962C8B-B14F-4D97-AF65-F5344CB8AC3E}">
        <p14:creationId xmlns:p14="http://schemas.microsoft.com/office/powerpoint/2010/main" val="1641888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14"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C0E4F7F3-D9DB-4593-BA17-C1E80B203183}"/>
              </a:ext>
            </a:extLst>
          </p:cNvPr>
          <p:cNvPicPr>
            <a:picLocks noChangeAspect="1"/>
          </p:cNvPicPr>
          <p:nvPr/>
        </p:nvPicPr>
        <p:blipFill>
          <a:blip r:embed="rId2"/>
          <a:stretch>
            <a:fillRect/>
          </a:stretch>
        </p:blipFill>
        <p:spPr>
          <a:xfrm>
            <a:off x="4856740" y="3978704"/>
            <a:ext cx="3952520" cy="2559256"/>
          </a:xfrm>
          <a:prstGeom prst="rect">
            <a:avLst/>
          </a:prstGeom>
        </p:spPr>
      </p:pic>
      <p:grpSp>
        <p:nvGrpSpPr>
          <p:cNvPr id="17"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18" name="Freeform: Shape 17">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TextBox 4">
            <a:extLst>
              <a:ext uri="{FF2B5EF4-FFF2-40B4-BE49-F238E27FC236}">
                <a16:creationId xmlns:a16="http://schemas.microsoft.com/office/drawing/2014/main" id="{6D174C6A-504D-40CA-854A-18B09A1C7D07}"/>
              </a:ext>
            </a:extLst>
          </p:cNvPr>
          <p:cNvSpPr txBox="1"/>
          <p:nvPr/>
        </p:nvSpPr>
        <p:spPr>
          <a:xfrm>
            <a:off x="492531" y="696259"/>
            <a:ext cx="4632962" cy="5414749"/>
          </a:xfrm>
          <a:prstGeom prst="rect">
            <a:avLst/>
          </a:prstGeom>
        </p:spPr>
        <p:txBody>
          <a:bodyPr vert="horz" lIns="91440" tIns="45720" rIns="91440" bIns="45720" rtlCol="0" anchor="ctr">
            <a:normAutofit lnSpcReduction="10000"/>
          </a:bodyPr>
          <a:lstStyle/>
          <a:p>
            <a:pPr>
              <a:lnSpc>
                <a:spcPct val="90000"/>
              </a:lnSpc>
              <a:spcAft>
                <a:spcPts val="600"/>
              </a:spcAft>
            </a:pPr>
            <a:r>
              <a:rPr lang="en-US" sz="2800" dirty="0">
                <a:solidFill>
                  <a:schemeClr val="bg1"/>
                </a:solidFill>
              </a:rPr>
              <a:t>Other Intervention Strategies</a:t>
            </a:r>
          </a:p>
          <a:p>
            <a:pPr indent="-228600">
              <a:lnSpc>
                <a:spcPct val="90000"/>
              </a:lnSpc>
              <a:spcAft>
                <a:spcPts val="600"/>
              </a:spcAft>
              <a:buFont typeface="Arial" panose="020B0604020202020204" pitchFamily="34" charset="0"/>
              <a:buChar char="•"/>
            </a:pPr>
            <a:endParaRPr lang="en-US" dirty="0">
              <a:solidFill>
                <a:schemeClr val="bg1"/>
              </a:solidFill>
            </a:endParaRPr>
          </a:p>
          <a:p>
            <a:pPr>
              <a:lnSpc>
                <a:spcPct val="90000"/>
              </a:lnSpc>
              <a:spcAft>
                <a:spcPts val="600"/>
              </a:spcAft>
            </a:pPr>
            <a:r>
              <a:rPr lang="en-US" b="1" dirty="0">
                <a:solidFill>
                  <a:schemeClr val="bg1"/>
                </a:solidFill>
              </a:rPr>
              <a:t>Family Intervention &amp; Support</a:t>
            </a:r>
          </a:p>
          <a:p>
            <a:pPr marL="285750" indent="-228600">
              <a:lnSpc>
                <a:spcPct val="90000"/>
              </a:lnSpc>
              <a:spcAft>
                <a:spcPts val="600"/>
              </a:spcAft>
              <a:buFont typeface="Arial" panose="020B0604020202020204" pitchFamily="34" charset="0"/>
              <a:buChar char="•"/>
            </a:pPr>
            <a:r>
              <a:rPr lang="en-US" dirty="0">
                <a:solidFill>
                  <a:schemeClr val="bg1"/>
                </a:solidFill>
              </a:rPr>
              <a:t>Invitation to Change</a:t>
            </a:r>
          </a:p>
          <a:p>
            <a:pPr marL="285750" indent="-228600">
              <a:lnSpc>
                <a:spcPct val="90000"/>
              </a:lnSpc>
              <a:spcAft>
                <a:spcPts val="600"/>
              </a:spcAft>
              <a:buFont typeface="Arial" panose="020B0604020202020204" pitchFamily="34" charset="0"/>
              <a:buChar char="•"/>
            </a:pPr>
            <a:r>
              <a:rPr lang="en-US" dirty="0">
                <a:solidFill>
                  <a:schemeClr val="bg1"/>
                </a:solidFill>
              </a:rPr>
              <a:t>Learn to Cope</a:t>
            </a:r>
          </a:p>
          <a:p>
            <a:pPr marL="285750" indent="-228600">
              <a:lnSpc>
                <a:spcPct val="90000"/>
              </a:lnSpc>
              <a:spcAft>
                <a:spcPts val="600"/>
              </a:spcAft>
              <a:buFont typeface="Arial" panose="020B0604020202020204" pitchFamily="34" charset="0"/>
              <a:buChar char="•"/>
            </a:pPr>
            <a:r>
              <a:rPr lang="en-US" dirty="0">
                <a:solidFill>
                  <a:schemeClr val="bg1"/>
                </a:solidFill>
              </a:rPr>
              <a:t>Allies in Recovery</a:t>
            </a:r>
          </a:p>
          <a:p>
            <a:pPr indent="-228600">
              <a:lnSpc>
                <a:spcPct val="90000"/>
              </a:lnSpc>
              <a:spcAft>
                <a:spcPts val="600"/>
              </a:spcAft>
              <a:buFont typeface="Arial" panose="020B0604020202020204" pitchFamily="34" charset="0"/>
              <a:buChar char="•"/>
            </a:pPr>
            <a:endParaRPr lang="en-US" dirty="0">
              <a:solidFill>
                <a:schemeClr val="bg1"/>
              </a:solidFill>
            </a:endParaRPr>
          </a:p>
          <a:p>
            <a:pPr>
              <a:lnSpc>
                <a:spcPct val="90000"/>
              </a:lnSpc>
              <a:spcAft>
                <a:spcPts val="600"/>
              </a:spcAft>
            </a:pPr>
            <a:r>
              <a:rPr lang="en-US" b="1" dirty="0">
                <a:solidFill>
                  <a:schemeClr val="bg1"/>
                </a:solidFill>
              </a:rPr>
              <a:t>Community Based Intervention &amp; Support</a:t>
            </a:r>
          </a:p>
          <a:p>
            <a:pPr marL="285750" indent="-228600">
              <a:lnSpc>
                <a:spcPct val="90000"/>
              </a:lnSpc>
              <a:spcAft>
                <a:spcPts val="600"/>
              </a:spcAft>
              <a:buFont typeface="Arial" panose="020B0604020202020204" pitchFamily="34" charset="0"/>
              <a:buChar char="•"/>
            </a:pPr>
            <a:r>
              <a:rPr lang="en-US" dirty="0">
                <a:solidFill>
                  <a:schemeClr val="bg1"/>
                </a:solidFill>
              </a:rPr>
              <a:t>Project READY (in partnership with DYS)</a:t>
            </a:r>
          </a:p>
          <a:p>
            <a:pPr marL="285750" indent="-228600">
              <a:lnSpc>
                <a:spcPct val="90000"/>
              </a:lnSpc>
              <a:spcAft>
                <a:spcPts val="600"/>
              </a:spcAft>
              <a:buFont typeface="Arial" panose="020B0604020202020204" pitchFamily="34" charset="0"/>
              <a:buChar char="•"/>
            </a:pPr>
            <a:r>
              <a:rPr lang="en-US" dirty="0">
                <a:solidFill>
                  <a:schemeClr val="bg1"/>
                </a:solidFill>
              </a:rPr>
              <a:t>Recovery Support Navigators at DMH Access Centers</a:t>
            </a:r>
          </a:p>
          <a:p>
            <a:pPr marL="285750" indent="-228600">
              <a:lnSpc>
                <a:spcPct val="90000"/>
              </a:lnSpc>
              <a:spcAft>
                <a:spcPts val="600"/>
              </a:spcAft>
              <a:buFont typeface="Arial" panose="020B0604020202020204" pitchFamily="34" charset="0"/>
              <a:buChar char="•"/>
            </a:pPr>
            <a:r>
              <a:rPr lang="en-US" dirty="0">
                <a:solidFill>
                  <a:schemeClr val="bg1"/>
                </a:solidFill>
              </a:rPr>
              <a:t>Youth SEARCH (Street Outreach)</a:t>
            </a:r>
          </a:p>
          <a:p>
            <a:pPr marL="285750" indent="-228600">
              <a:lnSpc>
                <a:spcPct val="90000"/>
              </a:lnSpc>
              <a:spcAft>
                <a:spcPts val="600"/>
              </a:spcAft>
              <a:buFont typeface="Arial" panose="020B0604020202020204" pitchFamily="34" charset="0"/>
              <a:buChar char="•"/>
            </a:pPr>
            <a:r>
              <a:rPr lang="en-US" dirty="0">
                <a:solidFill>
                  <a:schemeClr val="bg1"/>
                </a:solidFill>
              </a:rPr>
              <a:t>Project Amp</a:t>
            </a:r>
          </a:p>
          <a:p>
            <a:pPr marL="285750" indent="-228600">
              <a:lnSpc>
                <a:spcPct val="90000"/>
              </a:lnSpc>
              <a:spcAft>
                <a:spcPts val="600"/>
              </a:spcAft>
              <a:buFont typeface="Arial" panose="020B0604020202020204" pitchFamily="34" charset="0"/>
              <a:buChar char="•"/>
            </a:pPr>
            <a:r>
              <a:rPr lang="en-US" dirty="0">
                <a:solidFill>
                  <a:schemeClr val="bg1"/>
                </a:solidFill>
              </a:rPr>
              <a:t>Community Innovation Funding</a:t>
            </a:r>
          </a:p>
          <a:p>
            <a:pPr marL="285750" indent="-228600">
              <a:lnSpc>
                <a:spcPct val="90000"/>
              </a:lnSpc>
              <a:spcAft>
                <a:spcPts val="600"/>
              </a:spcAft>
              <a:buFont typeface="Arial" panose="020B0604020202020204" pitchFamily="34" charset="0"/>
              <a:buChar char="•"/>
            </a:pPr>
            <a:r>
              <a:rPr lang="en-US" dirty="0">
                <a:solidFill>
                  <a:schemeClr val="bg1"/>
                </a:solidFill>
              </a:rPr>
              <a:t>Green Care – Animal and Wilderness Education</a:t>
            </a:r>
          </a:p>
          <a:p>
            <a:pPr marL="285750" indent="-228600">
              <a:lnSpc>
                <a:spcPct val="90000"/>
              </a:lnSpc>
              <a:spcAft>
                <a:spcPts val="600"/>
              </a:spcAft>
              <a:buFont typeface="Arial" panose="020B0604020202020204" pitchFamily="34" charset="0"/>
              <a:buChar char="•"/>
            </a:pPr>
            <a:r>
              <a:rPr lang="en-US" dirty="0">
                <a:solidFill>
                  <a:schemeClr val="bg1"/>
                </a:solidFill>
              </a:rPr>
              <a:t>Alternative Peer Groups (APG)</a:t>
            </a:r>
          </a:p>
          <a:p>
            <a:pPr indent="-228600">
              <a:lnSpc>
                <a:spcPct val="90000"/>
              </a:lnSpc>
              <a:spcAft>
                <a:spcPts val="600"/>
              </a:spcAft>
              <a:buFont typeface="Arial" panose="020B0604020202020204" pitchFamily="34" charset="0"/>
              <a:buChar char="•"/>
            </a:pPr>
            <a:endParaRPr lang="en-US" sz="1200" dirty="0">
              <a:solidFill>
                <a:schemeClr val="bg1"/>
              </a:solidFill>
            </a:endParaRPr>
          </a:p>
        </p:txBody>
      </p:sp>
      <p:sp>
        <p:nvSpPr>
          <p:cNvPr id="2" name="Slide Number Placeholder 1">
            <a:extLst>
              <a:ext uri="{FF2B5EF4-FFF2-40B4-BE49-F238E27FC236}">
                <a16:creationId xmlns:a16="http://schemas.microsoft.com/office/drawing/2014/main" id="{E923006F-68F7-4D40-89BE-73E1D7D2B584}"/>
              </a:ext>
            </a:extLst>
          </p:cNvPr>
          <p:cNvSpPr>
            <a:spLocks noGrp="1"/>
          </p:cNvSpPr>
          <p:nvPr>
            <p:ph type="sldNum" sz="quarter" idx="12"/>
          </p:nvPr>
        </p:nvSpPr>
        <p:spPr>
          <a:xfrm>
            <a:off x="8661654" y="6217920"/>
            <a:ext cx="480060" cy="640080"/>
          </a:xfrm>
        </p:spPr>
        <p:txBody>
          <a:bodyPr vert="horz" lIns="91440" tIns="45720" rIns="91440" bIns="45720" rtlCol="0" anchor="ctr">
            <a:normAutofit/>
          </a:bodyPr>
          <a:lstStyle/>
          <a:p>
            <a:pPr algn="ctr">
              <a:spcAft>
                <a:spcPts val="600"/>
              </a:spcAft>
            </a:pPr>
            <a:fld id="{597C8F46-E678-4E6E-AC6C-DF8CD643832C}" type="slidenum">
              <a:rPr lang="en-US" sz="1400">
                <a:solidFill>
                  <a:schemeClr val="bg1"/>
                </a:solidFill>
              </a:rPr>
              <a:pPr algn="ctr">
                <a:spcAft>
                  <a:spcPts val="600"/>
                </a:spcAft>
              </a:pPr>
              <a:t>19</a:t>
            </a:fld>
            <a:endParaRPr lang="en-US" sz="1400">
              <a:solidFill>
                <a:schemeClr val="bg1"/>
              </a:solidFill>
            </a:endParaRPr>
          </a:p>
        </p:txBody>
      </p:sp>
    </p:spTree>
    <p:extLst>
      <p:ext uri="{BB962C8B-B14F-4D97-AF65-F5344CB8AC3E}">
        <p14:creationId xmlns:p14="http://schemas.microsoft.com/office/powerpoint/2010/main" val="19629392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4515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4400">
                <a:solidFill>
                  <a:srgbClr val="FFFFFF"/>
                </a:solidFill>
              </a:rPr>
              <a:t>OYYAS Mission:</a:t>
            </a:r>
          </a:p>
        </p:txBody>
      </p:sp>
      <p:pic>
        <p:nvPicPr>
          <p:cNvPr id="1026" name="Picture 2" descr="Consumer Insight: Purchase Power of Today's Teens | FONA International">
            <a:extLst>
              <a:ext uri="{FF2B5EF4-FFF2-40B4-BE49-F238E27FC236}">
                <a16:creationId xmlns:a16="http://schemas.microsoft.com/office/drawing/2014/main" id="{2267A09A-4A5E-46CF-B417-2FC3E915069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85" r="6983" b="-3"/>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4294967295"/>
          </p:nvPr>
        </p:nvSpPr>
        <p:spPr>
          <a:xfrm>
            <a:off x="5867400" y="917725"/>
            <a:ext cx="2883408" cy="4852362"/>
          </a:xfrm>
        </p:spPr>
        <p:txBody>
          <a:bodyPr vert="horz" lIns="91440" tIns="45720" rIns="91440" bIns="45720" rtlCol="0" anchor="ctr">
            <a:normAutofit/>
          </a:bodyPr>
          <a:lstStyle/>
          <a:p>
            <a:pPr marL="0" indent="0" defTabSz="914400">
              <a:lnSpc>
                <a:spcPct val="90000"/>
              </a:lnSpc>
              <a:buNone/>
            </a:pPr>
            <a:r>
              <a:rPr lang="en-US" sz="2200" dirty="0">
                <a:solidFill>
                  <a:srgbClr val="FFFFFF"/>
                </a:solidFill>
              </a:rPr>
              <a:t>To promote personal &amp;                                             family growth by ensuring youth and young adults experiencing                                substance use and co-occurring                       disorders have access to </a:t>
            </a:r>
            <a:r>
              <a:rPr lang="en-US" sz="2200" dirty="0">
                <a:solidFill>
                  <a:srgbClr val="FFFF00"/>
                </a:solidFill>
              </a:rPr>
              <a:t>developmentally appropriate</a:t>
            </a:r>
            <a:r>
              <a:rPr lang="en-US" sz="2200" dirty="0">
                <a:solidFill>
                  <a:srgbClr val="FFFFFF"/>
                </a:solidFill>
              </a:rPr>
              <a:t>, </a:t>
            </a:r>
            <a:r>
              <a:rPr lang="en-US" sz="2200" dirty="0">
                <a:solidFill>
                  <a:srgbClr val="92D050"/>
                </a:solidFill>
              </a:rPr>
              <a:t>culturally responsive</a:t>
            </a:r>
            <a:r>
              <a:rPr lang="en-US" sz="2200" dirty="0">
                <a:solidFill>
                  <a:schemeClr val="tx2">
                    <a:lumMod val="40000"/>
                    <a:lumOff val="60000"/>
                  </a:schemeClr>
                </a:solidFill>
              </a:rPr>
              <a:t>, trauma-informed services and supports</a:t>
            </a:r>
            <a:r>
              <a:rPr lang="en-US" sz="2200" dirty="0">
                <a:solidFill>
                  <a:srgbClr val="FFFFFF"/>
                </a:solidFill>
              </a:rPr>
              <a:t>. </a:t>
            </a:r>
          </a:p>
          <a:p>
            <a:pPr marL="0" indent="0" defTabSz="914400">
              <a:lnSpc>
                <a:spcPct val="90000"/>
              </a:lnSpc>
              <a:buNone/>
            </a:pPr>
            <a:endParaRPr lang="en-US" sz="1700" dirty="0">
              <a:solidFill>
                <a:srgbClr val="FFFFFF"/>
              </a:solidFill>
            </a:endParaRPr>
          </a:p>
        </p:txBody>
      </p:sp>
      <p:sp>
        <p:nvSpPr>
          <p:cNvPr id="4" name="Slide Number Placeholder 3"/>
          <p:cNvSpPr>
            <a:spLocks noGrp="1"/>
          </p:cNvSpPr>
          <p:nvPr>
            <p:ph type="sldNum" sz="quarter" idx="12"/>
          </p:nvPr>
        </p:nvSpPr>
        <p:spPr>
          <a:xfrm>
            <a:off x="7860293" y="6535157"/>
            <a:ext cx="730250" cy="274320"/>
          </a:xfrm>
        </p:spPr>
        <p:txBody>
          <a:bodyPr vert="horz" lIns="91440" tIns="45720" rIns="91440" bIns="45720" rtlCol="0" anchor="ctr">
            <a:normAutofit/>
          </a:bodyPr>
          <a:lstStyle/>
          <a:p>
            <a:pPr>
              <a:spcAft>
                <a:spcPts val="600"/>
              </a:spcAft>
              <a:defRPr/>
            </a:pPr>
            <a:fld id="{597C8F46-E678-4E6E-AC6C-DF8CD643832C}" type="slidenum">
              <a:rPr lang="en-US" sz="900">
                <a:solidFill>
                  <a:schemeClr val="tx1">
                    <a:lumMod val="50000"/>
                    <a:lumOff val="50000"/>
                  </a:schemeClr>
                </a:solidFill>
                <a:latin typeface="Calibri" panose="020F0502020204030204"/>
              </a:rPr>
              <a:pPr>
                <a:spcAft>
                  <a:spcPts val="600"/>
                </a:spcAft>
                <a:defRPr/>
              </a:pPr>
              <a:t>2</a:t>
            </a:fld>
            <a:endParaRPr lang="en-US" sz="900">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3130289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9AA4EA1-FE35-422B-9CA0-A964208C3346}"/>
              </a:ext>
            </a:extLst>
          </p:cNvPr>
          <p:cNvPicPr>
            <a:picLocks noChangeAspect="1"/>
          </p:cNvPicPr>
          <p:nvPr/>
        </p:nvPicPr>
        <p:blipFill rotWithShape="1">
          <a:blip r:embed="rId2"/>
          <a:srcRect b="125"/>
          <a:stretch/>
        </p:blipFill>
        <p:spPr>
          <a:xfrm>
            <a:off x="20" y="10"/>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19" name="Rectangle 4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8762" cy="6038850"/>
          </a:xfrm>
          <a:custGeom>
            <a:avLst/>
            <a:gdLst>
              <a:gd name="connsiteX0" fmla="*/ 0 w 12192000"/>
              <a:gd name="connsiteY0" fmla="*/ 0 h 5835650"/>
              <a:gd name="connsiteX1" fmla="*/ 12192000 w 12192000"/>
              <a:gd name="connsiteY1" fmla="*/ 0 h 5835650"/>
              <a:gd name="connsiteX2" fmla="*/ 12192000 w 12192000"/>
              <a:gd name="connsiteY2" fmla="*/ 5835650 h 5835650"/>
              <a:gd name="connsiteX3" fmla="*/ 0 w 12192000"/>
              <a:gd name="connsiteY3" fmla="*/ 5835650 h 5835650"/>
              <a:gd name="connsiteX4" fmla="*/ 0 w 12192000"/>
              <a:gd name="connsiteY4"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0 w 12198350"/>
              <a:gd name="connsiteY4" fmla="*/ 5835650 h 5835650"/>
              <a:gd name="connsiteX5" fmla="*/ 0 w 12198350"/>
              <a:gd name="connsiteY5"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0 w 12198350"/>
              <a:gd name="connsiteY5" fmla="*/ 5835650 h 5835650"/>
              <a:gd name="connsiteX6" fmla="*/ 0 w 12198350"/>
              <a:gd name="connsiteY6"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822450 w 12198350"/>
              <a:gd name="connsiteY5" fmla="*/ 58293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727200 w 12198350"/>
              <a:gd name="connsiteY5" fmla="*/ 54864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3854450 w 12198350"/>
              <a:gd name="connsiteY5" fmla="*/ 5695950 h 5835650"/>
              <a:gd name="connsiteX6" fmla="*/ 1727200 w 12198350"/>
              <a:gd name="connsiteY6" fmla="*/ 5486400 h 5835650"/>
              <a:gd name="connsiteX7" fmla="*/ 0 w 12198350"/>
              <a:gd name="connsiteY7" fmla="*/ 5835650 h 5835650"/>
              <a:gd name="connsiteX8" fmla="*/ 0 w 12198350"/>
              <a:gd name="connsiteY8" fmla="*/ 0 h 5835650"/>
              <a:gd name="connsiteX0" fmla="*/ 0 w 12198350"/>
              <a:gd name="connsiteY0" fmla="*/ 0 h 5842000"/>
              <a:gd name="connsiteX1" fmla="*/ 12192000 w 12198350"/>
              <a:gd name="connsiteY1" fmla="*/ 0 h 5842000"/>
              <a:gd name="connsiteX2" fmla="*/ 12198350 w 12198350"/>
              <a:gd name="connsiteY2" fmla="*/ 3505200 h 5842000"/>
              <a:gd name="connsiteX3" fmla="*/ 12192000 w 12198350"/>
              <a:gd name="connsiteY3" fmla="*/ 5835650 h 5842000"/>
              <a:gd name="connsiteX4" fmla="*/ 5060950 w 12198350"/>
              <a:gd name="connsiteY4" fmla="*/ 5835650 h 5842000"/>
              <a:gd name="connsiteX5" fmla="*/ 3663950 w 12198350"/>
              <a:gd name="connsiteY5" fmla="*/ 5842000 h 5842000"/>
              <a:gd name="connsiteX6" fmla="*/ 1727200 w 12198350"/>
              <a:gd name="connsiteY6" fmla="*/ 5486400 h 5842000"/>
              <a:gd name="connsiteX7" fmla="*/ 0 w 12198350"/>
              <a:gd name="connsiteY7" fmla="*/ 5835650 h 5842000"/>
              <a:gd name="connsiteX8" fmla="*/ 0 w 12198350"/>
              <a:gd name="connsiteY8" fmla="*/ 0 h 584200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4883150 w 12198350"/>
              <a:gd name="connsiteY4" fmla="*/ 5924550 h 5924550"/>
              <a:gd name="connsiteX5" fmla="*/ 3663950 w 12198350"/>
              <a:gd name="connsiteY5" fmla="*/ 5842000 h 5924550"/>
              <a:gd name="connsiteX6" fmla="*/ 1727200 w 12198350"/>
              <a:gd name="connsiteY6" fmla="*/ 5486400 h 5924550"/>
              <a:gd name="connsiteX7" fmla="*/ 0 w 12198350"/>
              <a:gd name="connsiteY7" fmla="*/ 5835650 h 5924550"/>
              <a:gd name="connsiteX8" fmla="*/ 0 w 12198350"/>
              <a:gd name="connsiteY8" fmla="*/ 0 h 592455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8318500 w 12198350"/>
              <a:gd name="connsiteY4" fmla="*/ 5867400 h 5924550"/>
              <a:gd name="connsiteX5" fmla="*/ 4883150 w 12198350"/>
              <a:gd name="connsiteY5" fmla="*/ 5924550 h 5924550"/>
              <a:gd name="connsiteX6" fmla="*/ 3663950 w 12198350"/>
              <a:gd name="connsiteY6" fmla="*/ 5842000 h 5924550"/>
              <a:gd name="connsiteX7" fmla="*/ 1727200 w 12198350"/>
              <a:gd name="connsiteY7" fmla="*/ 5486400 h 5924550"/>
              <a:gd name="connsiteX8" fmla="*/ 0 w 12198350"/>
              <a:gd name="connsiteY8" fmla="*/ 5835650 h 5924550"/>
              <a:gd name="connsiteX9" fmla="*/ 0 w 12198350"/>
              <a:gd name="connsiteY9" fmla="*/ 0 h 59245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9766300 w 12198350"/>
              <a:gd name="connsiteY4" fmla="*/ 59245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25525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8813800 w 12198350"/>
              <a:gd name="connsiteY3" fmla="*/ 57467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623550 w 12198350"/>
              <a:gd name="connsiteY3" fmla="*/ 48006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18540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766550 w 12198350"/>
              <a:gd name="connsiteY3" fmla="*/ 410845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8350" h="6038850">
                <a:moveTo>
                  <a:pt x="0" y="0"/>
                </a:moveTo>
                <a:lnTo>
                  <a:pt x="12192000" y="0"/>
                </a:lnTo>
                <a:cubicBezTo>
                  <a:pt x="12194117" y="1168400"/>
                  <a:pt x="12196233" y="2336800"/>
                  <a:pt x="12198350" y="3505200"/>
                </a:cubicBezTo>
                <a:cubicBezTo>
                  <a:pt x="11828992" y="3872442"/>
                  <a:pt x="11606741" y="4015317"/>
                  <a:pt x="11341100" y="4267200"/>
                </a:cubicBezTo>
                <a:cubicBezTo>
                  <a:pt x="11005609" y="4512733"/>
                  <a:pt x="10677525" y="4705350"/>
                  <a:pt x="10185400" y="4978400"/>
                </a:cubicBezTo>
                <a:cubicBezTo>
                  <a:pt x="9693275" y="5251450"/>
                  <a:pt x="9381067" y="5540375"/>
                  <a:pt x="8813800" y="5746750"/>
                </a:cubicBezTo>
                <a:lnTo>
                  <a:pt x="7219950" y="6038850"/>
                </a:lnTo>
                <a:lnTo>
                  <a:pt x="4883150" y="5924550"/>
                </a:lnTo>
                <a:lnTo>
                  <a:pt x="3663950" y="5842000"/>
                </a:lnTo>
                <a:lnTo>
                  <a:pt x="1727200" y="5486400"/>
                </a:lnTo>
                <a:lnTo>
                  <a:pt x="0" y="5835650"/>
                </a:lnTo>
                <a:lnTo>
                  <a:pt x="0" y="0"/>
                </a:lnTo>
                <a:close/>
              </a:path>
            </a:pathLst>
          </a:custGeom>
          <a:gradFill flip="none" rotWithShape="1">
            <a:gsLst>
              <a:gs pos="0">
                <a:srgbClr val="000000">
                  <a:alpha val="60000"/>
                </a:srgbClr>
              </a:gs>
              <a:gs pos="100000">
                <a:srgbClr val="000000">
                  <a:alpha val="0"/>
                </a:srgbClr>
              </a:gs>
              <a:gs pos="68000">
                <a:srgbClr val="000000">
                  <a:alpha val="4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1" name="Group 20">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8" y="3296010"/>
            <a:ext cx="9143592" cy="2849976"/>
            <a:chOff x="476" y="-3923157"/>
            <a:chExt cx="10667524" cy="2493729"/>
          </a:xfrm>
        </p:grpSpPr>
        <p:sp>
          <p:nvSpPr>
            <p:cNvPr id="22" name="Freeform: Shape 21">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extBox 4">
            <a:extLst>
              <a:ext uri="{FF2B5EF4-FFF2-40B4-BE49-F238E27FC236}">
                <a16:creationId xmlns:a16="http://schemas.microsoft.com/office/drawing/2014/main" id="{131D6335-35CC-464C-8456-D5CB86437125}"/>
              </a:ext>
            </a:extLst>
          </p:cNvPr>
          <p:cNvSpPr txBox="1"/>
          <p:nvPr/>
        </p:nvSpPr>
        <p:spPr>
          <a:xfrm>
            <a:off x="628649" y="1120676"/>
            <a:ext cx="5266135" cy="230832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300">
                <a:solidFill>
                  <a:srgbClr val="FFFFFF"/>
                </a:solidFill>
                <a:latin typeface="+mj-lt"/>
                <a:ea typeface="+mj-ea"/>
                <a:cs typeface="+mj-cs"/>
              </a:rPr>
              <a:t>Any</a:t>
            </a:r>
          </a:p>
          <a:p>
            <a:pPr>
              <a:lnSpc>
                <a:spcPct val="90000"/>
              </a:lnSpc>
              <a:spcBef>
                <a:spcPct val="0"/>
              </a:spcBef>
              <a:spcAft>
                <a:spcPts val="600"/>
              </a:spcAft>
            </a:pPr>
            <a:r>
              <a:rPr lang="en-US" sz="6300">
                <a:solidFill>
                  <a:srgbClr val="FFFFFF"/>
                </a:solidFill>
                <a:latin typeface="+mj-lt"/>
                <a:ea typeface="+mj-ea"/>
                <a:cs typeface="+mj-cs"/>
              </a:rPr>
              <a:t>Questions?</a:t>
            </a:r>
          </a:p>
        </p:txBody>
      </p:sp>
      <p:sp>
        <p:nvSpPr>
          <p:cNvPr id="2" name="Slide Number Placeholder 1">
            <a:extLst>
              <a:ext uri="{FF2B5EF4-FFF2-40B4-BE49-F238E27FC236}">
                <a16:creationId xmlns:a16="http://schemas.microsoft.com/office/drawing/2014/main" id="{D9C874D2-E2DB-406A-A618-E0482FE1A0E0}"/>
              </a:ext>
            </a:extLst>
          </p:cNvPr>
          <p:cNvSpPr>
            <a:spLocks noGrp="1"/>
          </p:cNvSpPr>
          <p:nvPr>
            <p:ph type="sldNum" sz="quarter" idx="12"/>
          </p:nvPr>
        </p:nvSpPr>
        <p:spPr>
          <a:xfrm>
            <a:off x="6553200" y="466933"/>
            <a:ext cx="1976437" cy="707886"/>
          </a:xfrm>
        </p:spPr>
        <p:txBody>
          <a:bodyPr vert="horz" lIns="91440" tIns="45720" rIns="91440" bIns="45720" rtlCol="0" anchor="ctr">
            <a:normAutofit/>
          </a:bodyPr>
          <a:lstStyle/>
          <a:p>
            <a:pPr>
              <a:lnSpc>
                <a:spcPct val="90000"/>
              </a:lnSpc>
              <a:spcAft>
                <a:spcPts val="600"/>
              </a:spcAft>
              <a:defRPr/>
            </a:pPr>
            <a:fld id="{597C8F46-E678-4E6E-AC6C-DF8CD643832C}" type="slidenum">
              <a:rPr lang="en-US" sz="4200">
                <a:solidFill>
                  <a:srgbClr val="FFFFFF"/>
                </a:solidFill>
                <a:latin typeface="Calibri" panose="020F0502020204030204"/>
              </a:rPr>
              <a:pPr>
                <a:lnSpc>
                  <a:spcPct val="90000"/>
                </a:lnSpc>
                <a:spcAft>
                  <a:spcPts val="600"/>
                </a:spcAft>
                <a:defRPr/>
              </a:pPr>
              <a:t>20</a:t>
            </a:fld>
            <a:endParaRPr lang="en-US" sz="4200">
              <a:solidFill>
                <a:srgbClr val="FFFFFF"/>
              </a:solidFill>
              <a:latin typeface="Calibri" panose="020F0502020204030204"/>
            </a:endParaRPr>
          </a:p>
        </p:txBody>
      </p:sp>
    </p:spTree>
    <p:extLst>
      <p:ext uri="{BB962C8B-B14F-4D97-AF65-F5344CB8AC3E}">
        <p14:creationId xmlns:p14="http://schemas.microsoft.com/office/powerpoint/2010/main" val="2465783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B5B39-72A4-4C8F-8D72-A3932929A676}"/>
              </a:ext>
            </a:extLst>
          </p:cNvPr>
          <p:cNvSpPr>
            <a:spLocks noGrp="1"/>
          </p:cNvSpPr>
          <p:nvPr>
            <p:ph type="title"/>
          </p:nvPr>
        </p:nvSpPr>
        <p:spPr/>
        <p:txBody>
          <a:bodyPr/>
          <a:lstStyle/>
          <a:p>
            <a:pPr algn="l"/>
            <a:r>
              <a:rPr lang="en-US" dirty="0">
                <a:solidFill>
                  <a:schemeClr val="bg1"/>
                </a:solidFill>
              </a:rPr>
              <a:t>Contact Information (MA DPH/BSAS/OYYAS):</a:t>
            </a:r>
          </a:p>
        </p:txBody>
      </p:sp>
      <p:sp>
        <p:nvSpPr>
          <p:cNvPr id="3" name="Content Placeholder 2">
            <a:extLst>
              <a:ext uri="{FF2B5EF4-FFF2-40B4-BE49-F238E27FC236}">
                <a16:creationId xmlns:a16="http://schemas.microsoft.com/office/drawing/2014/main" id="{2E0C594C-7AE9-4374-BA75-421854F1DE7B}"/>
              </a:ext>
            </a:extLst>
          </p:cNvPr>
          <p:cNvSpPr>
            <a:spLocks noGrp="1"/>
          </p:cNvSpPr>
          <p:nvPr>
            <p:ph idx="1"/>
          </p:nvPr>
        </p:nvSpPr>
        <p:spPr>
          <a:xfrm>
            <a:off x="473843" y="2178698"/>
            <a:ext cx="6343650" cy="3600450"/>
          </a:xfrm>
        </p:spPr>
        <p:txBody>
          <a:bodyPr>
            <a:normAutofit/>
          </a:bodyPr>
          <a:lstStyle/>
          <a:p>
            <a:pPr marL="0" indent="0">
              <a:buNone/>
            </a:pPr>
            <a:r>
              <a:rPr lang="en-US" b="1" dirty="0"/>
              <a:t>Brian Jenney, MA CAGS, LMHC, LADC I</a:t>
            </a:r>
          </a:p>
          <a:p>
            <a:pPr marL="0" indent="0">
              <a:buNone/>
            </a:pPr>
            <a:r>
              <a:rPr lang="en-US" dirty="0"/>
              <a:t>Director, Office of Youth and Young Adult Services</a:t>
            </a:r>
          </a:p>
          <a:p>
            <a:pPr marL="0" indent="0">
              <a:buNone/>
            </a:pPr>
            <a:r>
              <a:rPr lang="en-US" dirty="0">
                <a:hlinkClick r:id="rId2"/>
              </a:rPr>
              <a:t>Brian.Jenney@mass.gov</a:t>
            </a:r>
            <a:endParaRPr lang="en-US" dirty="0"/>
          </a:p>
          <a:p>
            <a:pPr marL="0" indent="0">
              <a:buNone/>
            </a:pPr>
            <a:endParaRPr lang="en-US" dirty="0"/>
          </a:p>
          <a:p>
            <a:pPr marL="0" indent="0">
              <a:buNone/>
            </a:pPr>
            <a:r>
              <a:rPr lang="en-US" b="1" dirty="0"/>
              <a:t>Rebecca Butler, MSW, LCSW</a:t>
            </a:r>
          </a:p>
          <a:p>
            <a:pPr marL="0" indent="0">
              <a:buNone/>
            </a:pPr>
            <a:r>
              <a:rPr lang="en-US" dirty="0"/>
              <a:t>Assistant Director, Office of Youth and Young Adult Services</a:t>
            </a:r>
          </a:p>
          <a:p>
            <a:pPr marL="0" indent="0">
              <a:buNone/>
            </a:pPr>
            <a:r>
              <a:rPr lang="en-US" dirty="0">
                <a:hlinkClick r:id="rId3"/>
              </a:rPr>
              <a:t>Rebecca.D.Butler@mass.gov</a:t>
            </a:r>
            <a:endParaRPr lang="en-US" dirty="0"/>
          </a:p>
          <a:p>
            <a:pPr marL="0" indent="0">
              <a:buNone/>
            </a:pPr>
            <a:endParaRPr lang="en-US" b="1" dirty="0"/>
          </a:p>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9D093CFC-750A-4945-89DA-3EC01E739F27}"/>
              </a:ext>
            </a:extLst>
          </p:cNvPr>
          <p:cNvSpPr/>
          <p:nvPr/>
        </p:nvSpPr>
        <p:spPr>
          <a:xfrm>
            <a:off x="6515100" y="5419514"/>
            <a:ext cx="1371600" cy="581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5" name="Rectangle 4">
            <a:extLst>
              <a:ext uri="{FF2B5EF4-FFF2-40B4-BE49-F238E27FC236}">
                <a16:creationId xmlns:a16="http://schemas.microsoft.com/office/drawing/2014/main" id="{05C71DC0-DC6D-42DC-8245-BA02D95AC520}"/>
              </a:ext>
            </a:extLst>
          </p:cNvPr>
          <p:cNvSpPr/>
          <p:nvPr/>
        </p:nvSpPr>
        <p:spPr>
          <a:xfrm>
            <a:off x="7119887" y="5377933"/>
            <a:ext cx="1914478" cy="6214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Tree>
    <p:extLst>
      <p:ext uri="{BB962C8B-B14F-4D97-AF65-F5344CB8AC3E}">
        <p14:creationId xmlns:p14="http://schemas.microsoft.com/office/powerpoint/2010/main" val="1379412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23" name="Picture 22">
            <a:extLst>
              <a:ext uri="{FF2B5EF4-FFF2-40B4-BE49-F238E27FC236}">
                <a16:creationId xmlns:a16="http://schemas.microsoft.com/office/drawing/2014/main" id="{A0500722-5006-49A8-A31D-C5DCD25BA270}"/>
              </a:ext>
            </a:extLst>
          </p:cNvPr>
          <p:cNvPicPr>
            <a:picLocks noChangeAspect="1"/>
          </p:cNvPicPr>
          <p:nvPr/>
        </p:nvPicPr>
        <p:blipFill rotWithShape="1">
          <a:blip r:embed="rId2">
            <a:alphaModFix amt="35000"/>
          </a:blip>
          <a:srcRect b="6250"/>
          <a:stretch/>
        </p:blipFill>
        <p:spPr>
          <a:xfrm>
            <a:off x="15" y="857250"/>
            <a:ext cx="9143985" cy="5143493"/>
          </a:xfrm>
          <a:prstGeom prst="rect">
            <a:avLst/>
          </a:prstGeom>
        </p:spPr>
      </p:pic>
      <p:sp>
        <p:nvSpPr>
          <p:cNvPr id="11" name="Title 1">
            <a:extLst>
              <a:ext uri="{FF2B5EF4-FFF2-40B4-BE49-F238E27FC236}">
                <a16:creationId xmlns:a16="http://schemas.microsoft.com/office/drawing/2014/main" id="{1166F90B-CF09-46C1-8D09-F26F2D1FA769}"/>
              </a:ext>
            </a:extLst>
          </p:cNvPr>
          <p:cNvSpPr txBox="1">
            <a:spLocks/>
          </p:cNvSpPr>
          <p:nvPr/>
        </p:nvSpPr>
        <p:spPr>
          <a:xfrm>
            <a:off x="628650" y="1131094"/>
            <a:ext cx="7886700" cy="994172"/>
          </a:xfrm>
          <a:prstGeom prst="rect">
            <a:avLst/>
          </a:prstGeom>
        </p:spPr>
        <p:txBody>
          <a:bodyPr vert="horz" lIns="68580" tIns="34290" rIns="68580" bIns="3429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lnSpc>
                <a:spcPct val="90000"/>
              </a:lnSpc>
              <a:spcAft>
                <a:spcPts val="450"/>
              </a:spcAft>
            </a:pPr>
            <a:r>
              <a:rPr lang="en-US">
                <a:solidFill>
                  <a:srgbClr val="FFFFFF"/>
                </a:solidFill>
                <a:latin typeface="Calibri"/>
              </a:rPr>
              <a:t>OYYAS Goals:</a:t>
            </a:r>
          </a:p>
        </p:txBody>
      </p:sp>
      <p:sp>
        <p:nvSpPr>
          <p:cNvPr id="2" name="Slide Number Placeholder 1">
            <a:extLst>
              <a:ext uri="{FF2B5EF4-FFF2-40B4-BE49-F238E27FC236}">
                <a16:creationId xmlns:a16="http://schemas.microsoft.com/office/drawing/2014/main" id="{961371E9-BF6C-440B-8B4C-4D771E3CB234}"/>
              </a:ext>
            </a:extLst>
          </p:cNvPr>
          <p:cNvSpPr>
            <a:spLocks noGrp="1"/>
          </p:cNvSpPr>
          <p:nvPr>
            <p:ph type="sldNum" sz="quarter" idx="12"/>
          </p:nvPr>
        </p:nvSpPr>
        <p:spPr>
          <a:xfrm>
            <a:off x="6457950" y="5624513"/>
            <a:ext cx="2057400" cy="273844"/>
          </a:xfrm>
        </p:spPr>
        <p:txBody>
          <a:bodyPr vert="horz" lIns="68580" tIns="34290" rIns="68580" bIns="34290" rtlCol="0" anchor="ctr">
            <a:normAutofit/>
          </a:bodyPr>
          <a:lstStyle/>
          <a:p>
            <a:pPr defTabSz="685800">
              <a:spcAft>
                <a:spcPts val="450"/>
              </a:spcAft>
              <a:defRPr/>
            </a:pPr>
            <a:fld id="{597C8F46-E678-4E6E-AC6C-DF8CD643832C}" type="slidenum">
              <a:rPr lang="en-US" sz="900">
                <a:solidFill>
                  <a:srgbClr val="FFFFFF"/>
                </a:solidFill>
                <a:latin typeface="Calibri" panose="020F0502020204030204"/>
              </a:rPr>
              <a:pPr defTabSz="685800">
                <a:spcAft>
                  <a:spcPts val="450"/>
                </a:spcAft>
                <a:defRPr/>
              </a:pPr>
              <a:t>3</a:t>
            </a:fld>
            <a:endParaRPr lang="en-US" sz="900">
              <a:solidFill>
                <a:srgbClr val="FFFFFF"/>
              </a:solidFill>
              <a:latin typeface="Calibri" panose="020F0502020204030204"/>
            </a:endParaRPr>
          </a:p>
        </p:txBody>
      </p:sp>
      <p:graphicFrame>
        <p:nvGraphicFramePr>
          <p:cNvPr id="22" name="Content Placeholder 2">
            <a:extLst>
              <a:ext uri="{FF2B5EF4-FFF2-40B4-BE49-F238E27FC236}">
                <a16:creationId xmlns:a16="http://schemas.microsoft.com/office/drawing/2014/main" id="{360F254C-45C6-4C9F-A869-7AB74743FFA2}"/>
              </a:ext>
            </a:extLst>
          </p:cNvPr>
          <p:cNvGraphicFramePr/>
          <p:nvPr/>
        </p:nvGraphicFramePr>
        <p:xfrm>
          <a:off x="293046" y="1805429"/>
          <a:ext cx="8557909" cy="3877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21164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50000"/>
              </a:schemeClr>
            </a:gs>
            <a:gs pos="69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357CEB-8DE2-4AC1-98CE-12E4BD169707}"/>
              </a:ext>
            </a:extLst>
          </p:cNvPr>
          <p:cNvSpPr>
            <a:spLocks noGrp="1"/>
          </p:cNvSpPr>
          <p:nvPr>
            <p:ph type="sldNum" sz="quarter" idx="12"/>
          </p:nvPr>
        </p:nvSpPr>
        <p:spPr/>
        <p:txBody>
          <a:bodyPr/>
          <a:lstStyle/>
          <a:p>
            <a:fld id="{597C8F46-E678-4E6E-AC6C-DF8CD643832C}" type="slidenum">
              <a:rPr lang="en-US" smtClean="0">
                <a:solidFill>
                  <a:prstClr val="black">
                    <a:tint val="75000"/>
                  </a:prstClr>
                </a:solidFill>
              </a:rPr>
              <a:pPr/>
              <a:t>4</a:t>
            </a:fld>
            <a:endParaRPr lang="en-US">
              <a:solidFill>
                <a:prstClr val="black">
                  <a:tint val="75000"/>
                </a:prstClr>
              </a:solidFill>
            </a:endParaRPr>
          </a:p>
        </p:txBody>
      </p:sp>
      <p:graphicFrame>
        <p:nvGraphicFramePr>
          <p:cNvPr id="3" name="Diagram 2">
            <a:extLst>
              <a:ext uri="{FF2B5EF4-FFF2-40B4-BE49-F238E27FC236}">
                <a16:creationId xmlns:a16="http://schemas.microsoft.com/office/drawing/2014/main" id="{62185BF5-2372-4597-85FD-7D638A825772}"/>
              </a:ext>
            </a:extLst>
          </p:cNvPr>
          <p:cNvGraphicFramePr/>
          <p:nvPr>
            <p:extLst>
              <p:ext uri="{D42A27DB-BD31-4B8C-83A1-F6EECF244321}">
                <p14:modId xmlns:p14="http://schemas.microsoft.com/office/powerpoint/2010/main" val="712174184"/>
              </p:ext>
            </p:extLst>
          </p:nvPr>
        </p:nvGraphicFramePr>
        <p:xfrm>
          <a:off x="636919" y="857250"/>
          <a:ext cx="7870162" cy="514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61133D15-4C43-43F2-B533-608E418E9D47}"/>
              </a:ext>
            </a:extLst>
          </p:cNvPr>
          <p:cNvSpPr txBox="1"/>
          <p:nvPr/>
        </p:nvSpPr>
        <p:spPr>
          <a:xfrm>
            <a:off x="457200" y="603334"/>
            <a:ext cx="5129213" cy="507831"/>
          </a:xfrm>
          <a:prstGeom prst="rect">
            <a:avLst/>
          </a:prstGeom>
          <a:noFill/>
        </p:spPr>
        <p:txBody>
          <a:bodyPr wrap="square" rtlCol="0">
            <a:spAutoFit/>
          </a:bodyPr>
          <a:lstStyle/>
          <a:p>
            <a:pPr defTabSz="342900">
              <a:spcAft>
                <a:spcPts val="450"/>
              </a:spcAft>
            </a:pPr>
            <a:r>
              <a:rPr lang="en-US" sz="2700" dirty="0">
                <a:solidFill>
                  <a:srgbClr val="2F5897">
                    <a:lumMod val="75000"/>
                  </a:srgbClr>
                </a:solidFill>
                <a:latin typeface="Calibri"/>
              </a:rPr>
              <a:t>OYYAS Scope of Services</a:t>
            </a:r>
          </a:p>
        </p:txBody>
      </p:sp>
    </p:spTree>
    <p:extLst>
      <p:ext uri="{BB962C8B-B14F-4D97-AF65-F5344CB8AC3E}">
        <p14:creationId xmlns:p14="http://schemas.microsoft.com/office/powerpoint/2010/main" val="1933500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 y="1"/>
            <a:ext cx="729530" cy="1935307"/>
            <a:chOff x="10918968" y="713127"/>
            <a:chExt cx="1273032" cy="2532832"/>
          </a:xfrm>
        </p:grpSpPr>
        <p:sp>
          <p:nvSpPr>
            <p:cNvPr id="14" name="Rectangle 13">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2017E55F-717F-459F-8DB5-4B2F6803860F}"/>
              </a:ext>
            </a:extLst>
          </p:cNvPr>
          <p:cNvPicPr>
            <a:picLocks noChangeAspect="1"/>
          </p:cNvPicPr>
          <p:nvPr/>
        </p:nvPicPr>
        <p:blipFill>
          <a:blip r:embed="rId2"/>
          <a:stretch>
            <a:fillRect/>
          </a:stretch>
        </p:blipFill>
        <p:spPr>
          <a:xfrm>
            <a:off x="364773" y="1235584"/>
            <a:ext cx="4596254" cy="2527940"/>
          </a:xfrm>
          <a:prstGeom prst="rect">
            <a:avLst/>
          </a:prstGeom>
        </p:spPr>
      </p:pic>
      <p:pic>
        <p:nvPicPr>
          <p:cNvPr id="3" name="Picture 2">
            <a:extLst>
              <a:ext uri="{FF2B5EF4-FFF2-40B4-BE49-F238E27FC236}">
                <a16:creationId xmlns:a16="http://schemas.microsoft.com/office/drawing/2014/main" id="{500207D1-22AC-4878-BE9A-017762DF94A7}"/>
              </a:ext>
            </a:extLst>
          </p:cNvPr>
          <p:cNvPicPr>
            <a:picLocks noChangeAspect="1"/>
          </p:cNvPicPr>
          <p:nvPr/>
        </p:nvPicPr>
        <p:blipFill>
          <a:blip r:embed="rId3"/>
          <a:stretch>
            <a:fillRect/>
          </a:stretch>
        </p:blipFill>
        <p:spPr>
          <a:xfrm>
            <a:off x="482600" y="4451915"/>
            <a:ext cx="4689909" cy="1301449"/>
          </a:xfrm>
          <a:prstGeom prst="rect">
            <a:avLst/>
          </a:prstGeom>
        </p:spPr>
      </p:pic>
      <p:sp>
        <p:nvSpPr>
          <p:cNvPr id="5" name="TextBox 4">
            <a:extLst>
              <a:ext uri="{FF2B5EF4-FFF2-40B4-BE49-F238E27FC236}">
                <a16:creationId xmlns:a16="http://schemas.microsoft.com/office/drawing/2014/main" id="{DF53C081-4DA3-40D2-8BD1-83E87F42BE6A}"/>
              </a:ext>
            </a:extLst>
          </p:cNvPr>
          <p:cNvSpPr txBox="1"/>
          <p:nvPr/>
        </p:nvSpPr>
        <p:spPr>
          <a:xfrm>
            <a:off x="5132813" y="685800"/>
            <a:ext cx="3508158" cy="5822949"/>
          </a:xfrm>
          <a:prstGeom prst="rect">
            <a:avLst/>
          </a:prstGeom>
        </p:spPr>
        <p:txBody>
          <a:bodyPr vert="horz" lIns="91440" tIns="45720" rIns="91440" bIns="45720" rtlCol="0">
            <a:normAutofit fontScale="92500"/>
          </a:bodyPr>
          <a:lstStyle/>
          <a:p>
            <a:pPr>
              <a:lnSpc>
                <a:spcPct val="90000"/>
              </a:lnSpc>
            </a:pPr>
            <a:r>
              <a:rPr lang="en-US" sz="1400" b="0" i="0" dirty="0" err="1">
                <a:solidFill>
                  <a:schemeClr val="tx2">
                    <a:lumMod val="75000"/>
                  </a:schemeClr>
                </a:solidFill>
                <a:effectLst/>
              </a:rPr>
              <a:t>Botvin</a:t>
            </a:r>
            <a:r>
              <a:rPr lang="en-US" sz="1400" b="0" i="0" dirty="0">
                <a:solidFill>
                  <a:schemeClr val="tx2">
                    <a:lumMod val="75000"/>
                  </a:schemeClr>
                </a:solidFill>
                <a:effectLst/>
              </a:rPr>
              <a:t> </a:t>
            </a:r>
            <a:r>
              <a:rPr lang="en-US" sz="1400" b="0" i="0" dirty="0" err="1">
                <a:solidFill>
                  <a:schemeClr val="tx2">
                    <a:lumMod val="75000"/>
                  </a:schemeClr>
                </a:solidFill>
                <a:effectLst/>
              </a:rPr>
              <a:t>LifeSkills</a:t>
            </a:r>
            <a:r>
              <a:rPr lang="en-US" sz="1400" b="0" i="0" dirty="0">
                <a:solidFill>
                  <a:schemeClr val="tx2">
                    <a:lumMod val="75000"/>
                  </a:schemeClr>
                </a:solidFill>
                <a:effectLst/>
              </a:rPr>
              <a:t> Training (LST) is a comprehensive substance use prevention program that focuses on targeting the social and psychological factors that initiate risky behaviors rather than simply educating participants on the dangers of drug and alcohol use. By building self- confidence and strengthening the skills needed to successfully handle challenging situations, LST has been proven time and again to significantly reduce the risks of alcohol, tobacco, drug use and violence. </a:t>
            </a:r>
          </a:p>
          <a:p>
            <a:pPr indent="-228600">
              <a:lnSpc>
                <a:spcPct val="90000"/>
              </a:lnSpc>
              <a:buFont typeface="Arial" panose="020B0604020202020204" pitchFamily="34" charset="0"/>
              <a:buChar char="•"/>
            </a:pPr>
            <a:endParaRPr lang="en-US" sz="1400" dirty="0">
              <a:solidFill>
                <a:schemeClr val="tx2">
                  <a:lumMod val="75000"/>
                </a:schemeClr>
              </a:solidFill>
            </a:endParaRPr>
          </a:p>
          <a:p>
            <a:pPr>
              <a:lnSpc>
                <a:spcPct val="90000"/>
              </a:lnSpc>
            </a:pPr>
            <a:r>
              <a:rPr lang="en-US" sz="1400" dirty="0">
                <a:solidFill>
                  <a:schemeClr val="tx2">
                    <a:lumMod val="75000"/>
                  </a:schemeClr>
                </a:solidFill>
              </a:rPr>
              <a:t>T</a:t>
            </a:r>
            <a:r>
              <a:rPr lang="en-US" sz="1400" b="0" i="0" dirty="0">
                <a:solidFill>
                  <a:schemeClr val="tx2">
                    <a:lumMod val="75000"/>
                  </a:schemeClr>
                </a:solidFill>
                <a:effectLst/>
              </a:rPr>
              <a:t>his evidence-based program:</a:t>
            </a:r>
          </a:p>
          <a:p>
            <a:pPr indent="-228600">
              <a:lnSpc>
                <a:spcPct val="90000"/>
              </a:lnSpc>
              <a:buFont typeface="Arial" panose="020B0604020202020204" pitchFamily="34" charset="0"/>
              <a:buChar char="•"/>
            </a:pPr>
            <a:endParaRPr lang="en-US" sz="1400" b="0" i="0" dirty="0">
              <a:solidFill>
                <a:schemeClr val="tx2">
                  <a:lumMod val="75000"/>
                </a:schemeClr>
              </a:solidFill>
              <a:effectLst/>
            </a:endParaRPr>
          </a:p>
          <a:p>
            <a:pPr marL="171450" indent="-171450">
              <a:lnSpc>
                <a:spcPct val="90000"/>
              </a:lnSpc>
              <a:buFont typeface="Wingdings" panose="05000000000000000000" pitchFamily="2" charset="2"/>
              <a:buChar char="ü"/>
            </a:pPr>
            <a:r>
              <a:rPr lang="en-US" sz="1400" b="0" i="0" dirty="0">
                <a:solidFill>
                  <a:schemeClr val="tx2">
                    <a:lumMod val="75000"/>
                  </a:schemeClr>
                </a:solidFill>
                <a:effectLst/>
              </a:rPr>
              <a:t>Teaches students the necessary skills to resist peer pressures to smoke, drink, and use drugs.</a:t>
            </a:r>
          </a:p>
          <a:p>
            <a:pPr indent="-228600">
              <a:lnSpc>
                <a:spcPct val="90000"/>
              </a:lnSpc>
              <a:buFont typeface="Wingdings" panose="05000000000000000000" pitchFamily="2" charset="2"/>
              <a:buChar char="ü"/>
            </a:pPr>
            <a:endParaRPr lang="en-US" sz="1400" b="0" i="0" dirty="0">
              <a:solidFill>
                <a:schemeClr val="tx2">
                  <a:lumMod val="75000"/>
                </a:schemeClr>
              </a:solidFill>
              <a:effectLst/>
            </a:endParaRPr>
          </a:p>
          <a:p>
            <a:pPr marL="171450" indent="-171450">
              <a:lnSpc>
                <a:spcPct val="90000"/>
              </a:lnSpc>
              <a:buFont typeface="Wingdings" panose="05000000000000000000" pitchFamily="2" charset="2"/>
              <a:buChar char="ü"/>
            </a:pPr>
            <a:r>
              <a:rPr lang="en-US" sz="1400" b="0" i="0" dirty="0">
                <a:solidFill>
                  <a:schemeClr val="tx2">
                    <a:lumMod val="75000"/>
                  </a:schemeClr>
                </a:solidFill>
                <a:effectLst/>
              </a:rPr>
              <a:t>Helps to develop a healthy self concept and confidence.</a:t>
            </a:r>
          </a:p>
          <a:p>
            <a:pPr indent="-228600">
              <a:lnSpc>
                <a:spcPct val="90000"/>
              </a:lnSpc>
              <a:buFont typeface="Wingdings" panose="05000000000000000000" pitchFamily="2" charset="2"/>
              <a:buChar char="ü"/>
            </a:pPr>
            <a:endParaRPr lang="en-US" sz="1400" b="0" i="0" dirty="0">
              <a:solidFill>
                <a:schemeClr val="tx2">
                  <a:lumMod val="75000"/>
                </a:schemeClr>
              </a:solidFill>
              <a:effectLst/>
            </a:endParaRPr>
          </a:p>
          <a:p>
            <a:pPr marL="171450" indent="-171450">
              <a:lnSpc>
                <a:spcPct val="90000"/>
              </a:lnSpc>
              <a:buFont typeface="Wingdings" panose="05000000000000000000" pitchFamily="2" charset="2"/>
              <a:buChar char="ü"/>
            </a:pPr>
            <a:r>
              <a:rPr lang="en-US" sz="1400" b="0" i="0" dirty="0">
                <a:solidFill>
                  <a:schemeClr val="tx2">
                    <a:lumMod val="75000"/>
                  </a:schemeClr>
                </a:solidFill>
                <a:effectLst/>
              </a:rPr>
              <a:t>Gives students the skills needed to effectively cope with anxiety.</a:t>
            </a:r>
          </a:p>
          <a:p>
            <a:pPr indent="-228600">
              <a:lnSpc>
                <a:spcPct val="90000"/>
              </a:lnSpc>
              <a:buFont typeface="Wingdings" panose="05000000000000000000" pitchFamily="2" charset="2"/>
              <a:buChar char="ü"/>
            </a:pPr>
            <a:endParaRPr lang="en-US" sz="1400" b="0" i="0" dirty="0">
              <a:solidFill>
                <a:schemeClr val="tx2">
                  <a:lumMod val="75000"/>
                </a:schemeClr>
              </a:solidFill>
              <a:effectLst/>
            </a:endParaRPr>
          </a:p>
          <a:p>
            <a:pPr marL="171450" indent="-171450">
              <a:lnSpc>
                <a:spcPct val="90000"/>
              </a:lnSpc>
              <a:buFont typeface="Wingdings" panose="05000000000000000000" pitchFamily="2" charset="2"/>
              <a:buChar char="ü"/>
            </a:pPr>
            <a:r>
              <a:rPr lang="en-US" sz="1400" b="0" i="0" dirty="0">
                <a:solidFill>
                  <a:schemeClr val="tx2">
                    <a:lumMod val="75000"/>
                  </a:schemeClr>
                </a:solidFill>
                <a:effectLst/>
              </a:rPr>
              <a:t>Increases knowledge of the immediate consequences of substance abuse.</a:t>
            </a:r>
          </a:p>
          <a:p>
            <a:pPr indent="-228600">
              <a:lnSpc>
                <a:spcPct val="90000"/>
              </a:lnSpc>
              <a:buFont typeface="Wingdings" panose="05000000000000000000" pitchFamily="2" charset="2"/>
              <a:buChar char="ü"/>
            </a:pPr>
            <a:endParaRPr lang="en-US" sz="1400" b="0" i="0" dirty="0">
              <a:solidFill>
                <a:schemeClr val="tx2">
                  <a:lumMod val="75000"/>
                </a:schemeClr>
              </a:solidFill>
              <a:effectLst/>
            </a:endParaRPr>
          </a:p>
          <a:p>
            <a:pPr marL="171450" indent="-171450">
              <a:lnSpc>
                <a:spcPct val="90000"/>
              </a:lnSpc>
              <a:buFont typeface="Wingdings" panose="05000000000000000000" pitchFamily="2" charset="2"/>
              <a:buChar char="ü"/>
            </a:pPr>
            <a:r>
              <a:rPr lang="en-US" sz="1400" b="0" i="0" dirty="0">
                <a:solidFill>
                  <a:schemeClr val="tx2">
                    <a:lumMod val="75000"/>
                  </a:schemeClr>
                </a:solidFill>
                <a:effectLst/>
              </a:rPr>
              <a:t>Enhances cognitive and behavioral competency to reduce and prevent a variety of health risk behaviors.</a:t>
            </a:r>
          </a:p>
          <a:p>
            <a:pPr marL="171450" indent="-171450">
              <a:lnSpc>
                <a:spcPct val="90000"/>
              </a:lnSpc>
              <a:buFont typeface="Wingdings" panose="05000000000000000000" pitchFamily="2" charset="2"/>
              <a:buChar char="ü"/>
            </a:pPr>
            <a:endParaRPr lang="en-US" sz="1400" dirty="0">
              <a:solidFill>
                <a:schemeClr val="tx2">
                  <a:lumMod val="75000"/>
                </a:schemeClr>
              </a:solidFill>
            </a:endParaRPr>
          </a:p>
          <a:p>
            <a:pPr>
              <a:lnSpc>
                <a:spcPct val="90000"/>
              </a:lnSpc>
            </a:pPr>
            <a:r>
              <a:rPr lang="en-US" sz="1400" dirty="0">
                <a:solidFill>
                  <a:schemeClr val="tx2">
                    <a:lumMod val="75000"/>
                  </a:schemeClr>
                </a:solidFill>
              </a:rPr>
              <a:t>BSAS has trained 638 facilitators since 2017.</a:t>
            </a:r>
          </a:p>
          <a:p>
            <a:pPr>
              <a:lnSpc>
                <a:spcPct val="90000"/>
              </a:lnSpc>
            </a:pPr>
            <a:endParaRPr lang="en-US" sz="1400" dirty="0">
              <a:solidFill>
                <a:schemeClr val="tx2">
                  <a:lumMod val="75000"/>
                </a:schemeClr>
              </a:solidFill>
            </a:endParaRPr>
          </a:p>
          <a:p>
            <a:pPr>
              <a:lnSpc>
                <a:spcPct val="90000"/>
              </a:lnSpc>
            </a:pPr>
            <a:r>
              <a:rPr lang="en-US" sz="1400" dirty="0">
                <a:solidFill>
                  <a:schemeClr val="tx2">
                    <a:lumMod val="75000"/>
                  </a:schemeClr>
                </a:solidFill>
              </a:rPr>
              <a:t>Student participation:  </a:t>
            </a:r>
            <a:r>
              <a:rPr lang="en-US" sz="1400" u="sng" dirty="0">
                <a:solidFill>
                  <a:schemeClr val="tx2">
                    <a:lumMod val="75000"/>
                  </a:schemeClr>
                </a:solidFill>
              </a:rPr>
              <a:t>FY19</a:t>
            </a:r>
            <a:r>
              <a:rPr lang="en-US" sz="1400" dirty="0">
                <a:solidFill>
                  <a:schemeClr val="tx2">
                    <a:lumMod val="75000"/>
                  </a:schemeClr>
                </a:solidFill>
              </a:rPr>
              <a:t>: 3,450  </a:t>
            </a:r>
            <a:r>
              <a:rPr lang="en-US" sz="1400" u="sng" dirty="0">
                <a:solidFill>
                  <a:schemeClr val="tx2">
                    <a:lumMod val="75000"/>
                  </a:schemeClr>
                </a:solidFill>
              </a:rPr>
              <a:t>FY20</a:t>
            </a:r>
            <a:r>
              <a:rPr lang="en-US" sz="1400" dirty="0">
                <a:solidFill>
                  <a:schemeClr val="tx2">
                    <a:lumMod val="75000"/>
                  </a:schemeClr>
                </a:solidFill>
              </a:rPr>
              <a:t>: 5,567</a:t>
            </a:r>
          </a:p>
          <a:p>
            <a:pPr indent="-228600">
              <a:lnSpc>
                <a:spcPct val="90000"/>
              </a:lnSpc>
              <a:spcAft>
                <a:spcPts val="600"/>
              </a:spcAft>
              <a:buFont typeface="Arial" panose="020B0604020202020204" pitchFamily="34" charset="0"/>
              <a:buChar char="•"/>
            </a:pPr>
            <a:endParaRPr lang="en-US" sz="900" dirty="0"/>
          </a:p>
        </p:txBody>
      </p:sp>
      <p:sp>
        <p:nvSpPr>
          <p:cNvPr id="2" name="Slide Number Placeholder 1">
            <a:extLst>
              <a:ext uri="{FF2B5EF4-FFF2-40B4-BE49-F238E27FC236}">
                <a16:creationId xmlns:a16="http://schemas.microsoft.com/office/drawing/2014/main" id="{8EFE6210-F758-4A8A-8B94-10E6B3404A7B}"/>
              </a:ext>
            </a:extLst>
          </p:cNvPr>
          <p:cNvSpPr>
            <a:spLocks noGrp="1"/>
          </p:cNvSpPr>
          <p:nvPr>
            <p:ph type="sldNum" sz="quarter" idx="12"/>
          </p:nvPr>
        </p:nvSpPr>
        <p:spPr>
          <a:xfrm>
            <a:off x="6603999" y="6356350"/>
            <a:ext cx="2057400" cy="365125"/>
          </a:xfrm>
        </p:spPr>
        <p:txBody>
          <a:bodyPr vert="horz" lIns="91440" tIns="45720" rIns="91440" bIns="45720" rtlCol="0" anchor="ctr">
            <a:normAutofit/>
          </a:bodyPr>
          <a:lstStyle/>
          <a:p>
            <a:pPr>
              <a:spcAft>
                <a:spcPts val="600"/>
              </a:spcAft>
            </a:pPr>
            <a:fld id="{597C8F46-E678-4E6E-AC6C-DF8CD643832C}" type="slidenum">
              <a:rPr lang="en-US" sz="1200" smtClean="0"/>
              <a:pPr>
                <a:spcAft>
                  <a:spcPts val="600"/>
                </a:spcAft>
              </a:pPr>
              <a:t>5</a:t>
            </a:fld>
            <a:endParaRPr lang="en-US" sz="1200"/>
          </a:p>
        </p:txBody>
      </p:sp>
      <p:grpSp>
        <p:nvGrpSpPr>
          <p:cNvPr id="17" name="Group 16">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18" name="Isosceles Triangle 17">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773126" y="457200"/>
            <a:ext cx="2884474" cy="369332"/>
          </a:xfrm>
          <a:prstGeom prst="rect">
            <a:avLst/>
          </a:prstGeom>
          <a:noFill/>
        </p:spPr>
        <p:txBody>
          <a:bodyPr wrap="square" rtlCol="0">
            <a:spAutoFit/>
          </a:bodyPr>
          <a:lstStyle/>
          <a:p>
            <a:r>
              <a:rPr lang="en-US" dirty="0">
                <a:solidFill>
                  <a:schemeClr val="tx2">
                    <a:lumMod val="75000"/>
                  </a:schemeClr>
                </a:solidFill>
              </a:rPr>
              <a:t>DPH/BSAS Prevention Unit</a:t>
            </a:r>
          </a:p>
        </p:txBody>
      </p:sp>
    </p:spTree>
    <p:extLst>
      <p:ext uri="{BB962C8B-B14F-4D97-AF65-F5344CB8AC3E}">
        <p14:creationId xmlns:p14="http://schemas.microsoft.com/office/powerpoint/2010/main" val="203263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434E454-247B-4E71-9A8F-6FCF5F8D2933}"/>
              </a:ext>
            </a:extLst>
          </p:cNvPr>
          <p:cNvPicPr>
            <a:picLocks noChangeAspect="1"/>
          </p:cNvPicPr>
          <p:nvPr/>
        </p:nvPicPr>
        <p:blipFill rotWithShape="1">
          <a:blip r:embed="rId2"/>
          <a:srcRect b="24083"/>
          <a:stretch/>
        </p:blipFill>
        <p:spPr>
          <a:xfrm>
            <a:off x="20" y="2"/>
            <a:ext cx="9143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p:spPr>
      </p:pic>
      <p:sp>
        <p:nvSpPr>
          <p:cNvPr id="2" name="Slide Number Placeholder 1">
            <a:extLst>
              <a:ext uri="{FF2B5EF4-FFF2-40B4-BE49-F238E27FC236}">
                <a16:creationId xmlns:a16="http://schemas.microsoft.com/office/drawing/2014/main" id="{6EC06016-A421-4ACA-A6B5-207627DC3C1E}"/>
              </a:ext>
            </a:extLst>
          </p:cNvPr>
          <p:cNvSpPr>
            <a:spLocks noGrp="1"/>
          </p:cNvSpPr>
          <p:nvPr>
            <p:ph type="sldNum" sz="quarter" idx="12"/>
          </p:nvPr>
        </p:nvSpPr>
        <p:spPr>
          <a:xfrm>
            <a:off x="6553200" y="466933"/>
            <a:ext cx="1976437" cy="707886"/>
          </a:xfrm>
        </p:spPr>
        <p:txBody>
          <a:bodyPr vert="horz" lIns="91440" tIns="45720" rIns="91440" bIns="45720" rtlCol="0" anchor="ctr">
            <a:normAutofit/>
          </a:bodyPr>
          <a:lstStyle/>
          <a:p>
            <a:pPr>
              <a:lnSpc>
                <a:spcPct val="90000"/>
              </a:lnSpc>
              <a:spcAft>
                <a:spcPts val="600"/>
              </a:spcAft>
              <a:defRPr/>
            </a:pPr>
            <a:fld id="{597C8F46-E678-4E6E-AC6C-DF8CD643832C}" type="slidenum">
              <a:rPr lang="en-US" sz="4200">
                <a:solidFill>
                  <a:srgbClr val="FFFFFF"/>
                </a:solidFill>
                <a:latin typeface="Calibri" panose="020F0502020204030204"/>
              </a:rPr>
              <a:pPr>
                <a:lnSpc>
                  <a:spcPct val="90000"/>
                </a:lnSpc>
                <a:spcAft>
                  <a:spcPts val="600"/>
                </a:spcAft>
                <a:defRPr/>
              </a:pPr>
              <a:t>6</a:t>
            </a:fld>
            <a:endParaRPr lang="en-US" sz="4200" dirty="0">
              <a:solidFill>
                <a:srgbClr val="FFFFFF"/>
              </a:solidFill>
              <a:latin typeface="Calibri" panose="020F0502020204030204"/>
            </a:endParaRPr>
          </a:p>
        </p:txBody>
      </p:sp>
      <p:grpSp>
        <p:nvGrpSpPr>
          <p:cNvPr id="15" name="Group 14">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9144000" cy="757168"/>
            <a:chOff x="0" y="2959818"/>
            <a:chExt cx="12192000" cy="757168"/>
          </a:xfrm>
        </p:grpSpPr>
        <p:sp>
          <p:nvSpPr>
            <p:cNvPr id="16" name="Freeform: Shape 15">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16">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3E5A128D-8734-4956-A940-DAFD65F9E3FD}"/>
              </a:ext>
            </a:extLst>
          </p:cNvPr>
          <p:cNvSpPr txBox="1"/>
          <p:nvPr/>
        </p:nvSpPr>
        <p:spPr>
          <a:xfrm>
            <a:off x="228600" y="4013656"/>
            <a:ext cx="8534400" cy="2362613"/>
          </a:xfrm>
          <a:prstGeom prst="rect">
            <a:avLst/>
          </a:prstGeom>
        </p:spPr>
        <p:txBody>
          <a:bodyPr vert="horz" lIns="91440" tIns="45720" rIns="91440" bIns="45720" rtlCol="0">
            <a:noAutofit/>
          </a:bodyPr>
          <a:lstStyle/>
          <a:p>
            <a:pPr>
              <a:lnSpc>
                <a:spcPct val="90000"/>
              </a:lnSpc>
              <a:spcAft>
                <a:spcPts val="600"/>
              </a:spcAft>
            </a:pPr>
            <a:r>
              <a:rPr lang="en-US" b="1" i="0" dirty="0">
                <a:solidFill>
                  <a:schemeClr val="bg1">
                    <a:alpha val="80000"/>
                  </a:schemeClr>
                </a:solidFill>
                <a:effectLst/>
              </a:rPr>
              <a:t>The Good Behavior Game:</a:t>
            </a:r>
          </a:p>
          <a:p>
            <a:pPr marL="285750" indent="-285750">
              <a:lnSpc>
                <a:spcPct val="90000"/>
              </a:lnSpc>
              <a:spcAft>
                <a:spcPts val="600"/>
              </a:spcAft>
              <a:buFont typeface="Wingdings" panose="05000000000000000000" pitchFamily="2" charset="2"/>
              <a:buChar char="v"/>
            </a:pPr>
            <a:r>
              <a:rPr lang="en-US" sz="1400" dirty="0">
                <a:solidFill>
                  <a:schemeClr val="bg1">
                    <a:alpha val="80000"/>
                  </a:schemeClr>
                </a:solidFill>
              </a:rPr>
              <a:t>A</a:t>
            </a:r>
            <a:r>
              <a:rPr lang="en-US" sz="1400" b="0" i="0" dirty="0">
                <a:solidFill>
                  <a:schemeClr val="bg1">
                    <a:alpha val="80000"/>
                  </a:schemeClr>
                </a:solidFill>
                <a:effectLst/>
              </a:rPr>
              <a:t>n evidence-based universal preventive intervention applied by teachers in the classroom. </a:t>
            </a:r>
          </a:p>
          <a:p>
            <a:pPr marL="285750" indent="-285750">
              <a:lnSpc>
                <a:spcPct val="90000"/>
              </a:lnSpc>
              <a:spcAft>
                <a:spcPts val="600"/>
              </a:spcAft>
              <a:buFont typeface="Wingdings" panose="05000000000000000000" pitchFamily="2" charset="2"/>
              <a:buChar char="v"/>
            </a:pPr>
            <a:r>
              <a:rPr lang="en-US" sz="1400" dirty="0">
                <a:solidFill>
                  <a:schemeClr val="bg1">
                    <a:alpha val="80000"/>
                  </a:schemeClr>
                </a:solidFill>
              </a:rPr>
              <a:t>C</a:t>
            </a:r>
            <a:r>
              <a:rPr lang="en-US" sz="1400" b="0" i="0" dirty="0">
                <a:solidFill>
                  <a:schemeClr val="bg1">
                    <a:alpha val="80000"/>
                  </a:schemeClr>
                </a:solidFill>
                <a:effectLst/>
              </a:rPr>
              <a:t>onsists of a set of research-based strategies with origins in behavioral science, neuroscience, and cultural wisdom that operate together to improve children’s self-regulation. </a:t>
            </a:r>
            <a:endParaRPr lang="en-US" sz="1400" dirty="0">
              <a:solidFill>
                <a:schemeClr val="bg1">
                  <a:alpha val="80000"/>
                </a:schemeClr>
              </a:solidFill>
            </a:endParaRPr>
          </a:p>
          <a:p>
            <a:pPr marL="285750" indent="-285750">
              <a:lnSpc>
                <a:spcPct val="90000"/>
              </a:lnSpc>
              <a:spcAft>
                <a:spcPts val="600"/>
              </a:spcAft>
              <a:buFont typeface="Wingdings" panose="05000000000000000000" pitchFamily="2" charset="2"/>
              <a:buChar char="v"/>
            </a:pPr>
            <a:r>
              <a:rPr lang="en-US" sz="1400" b="0" i="0" dirty="0">
                <a:solidFill>
                  <a:schemeClr val="bg1">
                    <a:alpha val="80000"/>
                  </a:schemeClr>
                </a:solidFill>
                <a:effectLst/>
              </a:rPr>
              <a:t>Teachers implement these strategies as part of their daily routines in carrying out tasks such as getting students’ attention, selecting students for tasks, transitioning from one task to the next, working as part of a team, limiting problematic behavior, and reinforcing pro-social behavior.</a:t>
            </a:r>
          </a:p>
          <a:p>
            <a:pPr marL="285750" indent="-285750">
              <a:lnSpc>
                <a:spcPct val="90000"/>
              </a:lnSpc>
              <a:spcAft>
                <a:spcPts val="600"/>
              </a:spcAft>
              <a:buFont typeface="Wingdings" panose="05000000000000000000" pitchFamily="2" charset="2"/>
              <a:buChar char="v"/>
            </a:pPr>
            <a:r>
              <a:rPr lang="en-US" sz="1400" b="0" i="0" dirty="0">
                <a:solidFill>
                  <a:schemeClr val="bg1">
                    <a:alpha val="80000"/>
                  </a:schemeClr>
                </a:solidFill>
                <a:effectLst/>
              </a:rPr>
              <a:t>The Good Behavior Game helps to build children’s self-regulation, resulting in improved focus and attention, improved test scores and other academic outcomes, reduced alcohol and other drug use, reduced psychiatric disorders, and reduced suicide. </a:t>
            </a:r>
          </a:p>
          <a:p>
            <a:pPr marL="285750" indent="-285750">
              <a:lnSpc>
                <a:spcPct val="90000"/>
              </a:lnSpc>
              <a:spcAft>
                <a:spcPts val="600"/>
              </a:spcAft>
              <a:buFont typeface="Wingdings" panose="05000000000000000000" pitchFamily="2" charset="2"/>
              <a:buChar char="v"/>
            </a:pPr>
            <a:r>
              <a:rPr lang="en-US" sz="1400" dirty="0">
                <a:solidFill>
                  <a:schemeClr val="bg1">
                    <a:alpha val="80000"/>
                  </a:schemeClr>
                </a:solidFill>
              </a:rPr>
              <a:t>Since 2017, BSAS has trained and offered implementation supplies to 344 teachers and administrators.</a:t>
            </a:r>
            <a:endParaRPr lang="en-US" sz="1400" b="0" i="0" dirty="0">
              <a:solidFill>
                <a:schemeClr val="bg1">
                  <a:alpha val="80000"/>
                </a:schemeClr>
              </a:solidFill>
              <a:effectLst/>
            </a:endParaRPr>
          </a:p>
        </p:txBody>
      </p:sp>
      <p:sp>
        <p:nvSpPr>
          <p:cNvPr id="9" name="TextBox 8"/>
          <p:cNvSpPr txBox="1"/>
          <p:nvPr/>
        </p:nvSpPr>
        <p:spPr>
          <a:xfrm>
            <a:off x="228600" y="120134"/>
            <a:ext cx="2884474" cy="369332"/>
          </a:xfrm>
          <a:prstGeom prst="rect">
            <a:avLst/>
          </a:prstGeom>
          <a:noFill/>
        </p:spPr>
        <p:txBody>
          <a:bodyPr wrap="square" rtlCol="0">
            <a:spAutoFit/>
          </a:bodyPr>
          <a:lstStyle/>
          <a:p>
            <a:r>
              <a:rPr lang="en-US" dirty="0"/>
              <a:t>DPH/BSAS Prevention Unit</a:t>
            </a:r>
          </a:p>
        </p:txBody>
      </p:sp>
    </p:spTree>
    <p:extLst>
      <p:ext uri="{BB962C8B-B14F-4D97-AF65-F5344CB8AC3E}">
        <p14:creationId xmlns:p14="http://schemas.microsoft.com/office/powerpoint/2010/main" val="3868630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493462-4144-4B7E-8A6F-D318CD4669B2}"/>
              </a:ext>
            </a:extLst>
          </p:cNvPr>
          <p:cNvSpPr>
            <a:spLocks noGrp="1"/>
          </p:cNvSpPr>
          <p:nvPr>
            <p:ph type="sldNum" sz="quarter" idx="12"/>
          </p:nvPr>
        </p:nvSpPr>
        <p:spPr/>
        <p:txBody>
          <a:bodyPr/>
          <a:lstStyle/>
          <a:p>
            <a:fld id="{597C8F46-E678-4E6E-AC6C-DF8CD643832C}" type="slidenum">
              <a:rPr lang="en-US" smtClean="0">
                <a:solidFill>
                  <a:prstClr val="black">
                    <a:tint val="75000"/>
                  </a:prstClr>
                </a:solidFill>
              </a:rPr>
              <a:pPr/>
              <a:t>7</a:t>
            </a:fld>
            <a:endParaRPr lang="en-US">
              <a:solidFill>
                <a:prstClr val="black">
                  <a:tint val="75000"/>
                </a:prstClr>
              </a:solidFill>
            </a:endParaRPr>
          </a:p>
        </p:txBody>
      </p:sp>
      <p:sp>
        <p:nvSpPr>
          <p:cNvPr id="4" name="TextBox 3">
            <a:extLst>
              <a:ext uri="{FF2B5EF4-FFF2-40B4-BE49-F238E27FC236}">
                <a16:creationId xmlns:a16="http://schemas.microsoft.com/office/drawing/2014/main" id="{1A41522A-AD7C-4423-B019-33E3863C16F2}"/>
              </a:ext>
            </a:extLst>
          </p:cNvPr>
          <p:cNvSpPr txBox="1"/>
          <p:nvPr/>
        </p:nvSpPr>
        <p:spPr>
          <a:xfrm>
            <a:off x="1752599" y="818904"/>
            <a:ext cx="5638801" cy="46166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Progression of Intervention Services</a:t>
            </a:r>
          </a:p>
        </p:txBody>
      </p:sp>
      <p:pic>
        <p:nvPicPr>
          <p:cNvPr id="5" name="Picture 4">
            <a:extLst>
              <a:ext uri="{FF2B5EF4-FFF2-40B4-BE49-F238E27FC236}">
                <a16:creationId xmlns:a16="http://schemas.microsoft.com/office/drawing/2014/main" id="{A6D2AE3C-FDB2-4B42-B934-9A6C37576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003" y="2143919"/>
            <a:ext cx="1208324" cy="1611098"/>
          </a:xfrm>
          <a:prstGeom prst="rect">
            <a:avLst/>
          </a:prstGeom>
        </p:spPr>
      </p:pic>
      <p:cxnSp>
        <p:nvCxnSpPr>
          <p:cNvPr id="6" name="Straight Arrow Connector 5">
            <a:extLst>
              <a:ext uri="{FF2B5EF4-FFF2-40B4-BE49-F238E27FC236}">
                <a16:creationId xmlns:a16="http://schemas.microsoft.com/office/drawing/2014/main" id="{9E8818EE-E558-4DB7-B99C-0B13976204F5}"/>
              </a:ext>
            </a:extLst>
          </p:cNvPr>
          <p:cNvCxnSpPr>
            <a:cxnSpLocks/>
          </p:cNvCxnSpPr>
          <p:nvPr/>
        </p:nvCxnSpPr>
        <p:spPr>
          <a:xfrm flipV="1">
            <a:off x="2050659" y="2569317"/>
            <a:ext cx="5187241" cy="910032"/>
          </a:xfrm>
          <a:prstGeom prst="straightConnector1">
            <a:avLst/>
          </a:prstGeom>
          <a:ln w="158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C562882-D75B-46ED-9ED2-B503FE6162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2232" y="1778602"/>
            <a:ext cx="1211852" cy="1479408"/>
          </a:xfrm>
          <a:prstGeom prst="rect">
            <a:avLst/>
          </a:prstGeom>
        </p:spPr>
      </p:pic>
      <p:grpSp>
        <p:nvGrpSpPr>
          <p:cNvPr id="15" name="Group 14">
            <a:extLst>
              <a:ext uri="{FF2B5EF4-FFF2-40B4-BE49-F238E27FC236}">
                <a16:creationId xmlns:a16="http://schemas.microsoft.com/office/drawing/2014/main" id="{C4854859-128F-467F-B470-7DEB87C1AE94}"/>
              </a:ext>
            </a:extLst>
          </p:cNvPr>
          <p:cNvGrpSpPr/>
          <p:nvPr/>
        </p:nvGrpSpPr>
        <p:grpSpPr>
          <a:xfrm>
            <a:off x="33486" y="3599991"/>
            <a:ext cx="9077028" cy="2862322"/>
            <a:chOff x="282172" y="3420680"/>
            <a:chExt cx="9077028" cy="2862322"/>
          </a:xfrm>
        </p:grpSpPr>
        <p:sp>
          <p:nvSpPr>
            <p:cNvPr id="9" name="TextBox 8">
              <a:extLst>
                <a:ext uri="{FF2B5EF4-FFF2-40B4-BE49-F238E27FC236}">
                  <a16:creationId xmlns:a16="http://schemas.microsoft.com/office/drawing/2014/main" id="{B5A934BA-32BF-4841-A7D3-D4FB1A16D0EE}"/>
                </a:ext>
              </a:extLst>
            </p:cNvPr>
            <p:cNvSpPr txBox="1"/>
            <p:nvPr/>
          </p:nvSpPr>
          <p:spPr>
            <a:xfrm>
              <a:off x="282172" y="4075983"/>
              <a:ext cx="2362200" cy="2031325"/>
            </a:xfrm>
            <a:prstGeom prst="rect">
              <a:avLst/>
            </a:prstGeom>
            <a:noFill/>
            <a:ln w="127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Service Type: Intervention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Modality: </a:t>
              </a:r>
              <a:r>
                <a:rPr kumimoji="0" lang="en-US" sz="1400" b="0" i="0" u="none" strike="noStrike" kern="0" cap="none" spc="0" normalizeH="0" baseline="0" noProof="0" dirty="0" err="1">
                  <a:ln>
                    <a:noFill/>
                  </a:ln>
                  <a:solidFill>
                    <a:srgbClr val="FF0000"/>
                  </a:solidFill>
                  <a:effectLst/>
                  <a:uLnTx/>
                  <a:uFillTx/>
                </a:rPr>
                <a:t>iDECIDE</a:t>
              </a:r>
              <a:endParaRPr kumimoji="0" lang="en-US" sz="1400" b="0" i="0" u="none" strike="noStrike" kern="0" cap="none" spc="0" normalizeH="0" baseline="0" noProof="0" dirty="0">
                <a:ln>
                  <a:noFill/>
                </a:ln>
                <a:solidFill>
                  <a:srgbClr val="FF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Target Population: 12-17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Staff: BA/ paraprofessional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Site: School, Community</a:t>
              </a:r>
            </a:p>
          </p:txBody>
        </p:sp>
        <p:sp>
          <p:nvSpPr>
            <p:cNvPr id="10" name="TextBox 9">
              <a:extLst>
                <a:ext uri="{FF2B5EF4-FFF2-40B4-BE49-F238E27FC236}">
                  <a16:creationId xmlns:a16="http://schemas.microsoft.com/office/drawing/2014/main" id="{A4EE2543-320F-47DA-915C-D4300E96CC65}"/>
                </a:ext>
              </a:extLst>
            </p:cNvPr>
            <p:cNvSpPr txBox="1"/>
            <p:nvPr/>
          </p:nvSpPr>
          <p:spPr>
            <a:xfrm>
              <a:off x="5097920" y="3644828"/>
              <a:ext cx="2133600" cy="2092881"/>
            </a:xfrm>
            <a:prstGeom prst="rect">
              <a:avLst/>
            </a:prstGeom>
            <a:noFill/>
            <a:ln w="127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Service Type: Intervention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Modality: </a:t>
              </a:r>
              <a:r>
                <a:rPr kumimoji="0" lang="en-US" sz="1400" b="0" i="0" u="none" strike="noStrike" kern="0" cap="none" spc="0" normalizeH="0" baseline="0" noProof="0" dirty="0">
                  <a:ln>
                    <a:noFill/>
                  </a:ln>
                  <a:solidFill>
                    <a:srgbClr val="FF0000"/>
                  </a:solidFill>
                  <a:effectLst/>
                  <a:uLnTx/>
                  <a:uFillTx/>
                </a:rPr>
                <a:t>Intensive Case Management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Target Population: </a:t>
              </a:r>
              <a:r>
                <a:rPr lang="en-US" sz="1400" kern="0" dirty="0">
                  <a:solidFill>
                    <a:prstClr val="black"/>
                  </a:solidFill>
                </a:rPr>
                <a:t>8</a:t>
              </a:r>
              <a:r>
                <a:rPr kumimoji="0" lang="en-US" sz="1400" b="0" i="0" u="none" strike="noStrike" kern="0" cap="none" spc="0" normalizeH="0" baseline="0" noProof="0" dirty="0">
                  <a:ln>
                    <a:noFill/>
                  </a:ln>
                  <a:solidFill>
                    <a:prstClr val="black"/>
                  </a:solidFill>
                  <a:effectLst/>
                  <a:uLnTx/>
                  <a:uFillTx/>
                </a:rPr>
                <a:t>-17</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Target Population: Parents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Staff: Clinicians and/or BA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Site: School</a:t>
              </a:r>
            </a:p>
          </p:txBody>
        </p:sp>
        <p:sp>
          <p:nvSpPr>
            <p:cNvPr id="11" name="TextBox 10">
              <a:extLst>
                <a:ext uri="{FF2B5EF4-FFF2-40B4-BE49-F238E27FC236}">
                  <a16:creationId xmlns:a16="http://schemas.microsoft.com/office/drawing/2014/main" id="{F96E4214-86BD-4EE4-9790-FF0FE01EF4FC}"/>
                </a:ext>
              </a:extLst>
            </p:cNvPr>
            <p:cNvSpPr txBox="1"/>
            <p:nvPr/>
          </p:nvSpPr>
          <p:spPr>
            <a:xfrm>
              <a:off x="2724833" y="3860272"/>
              <a:ext cx="2286000" cy="1877437"/>
            </a:xfrm>
            <a:prstGeom prst="rect">
              <a:avLst/>
            </a:prstGeom>
            <a:noFill/>
            <a:ln w="127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Service Type: Intervention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Modality: </a:t>
              </a:r>
              <a:r>
                <a:rPr kumimoji="0" lang="en-US" sz="1400" b="0" i="0" u="none" strike="noStrike" kern="0" cap="none" spc="0" normalizeH="0" baseline="0" noProof="0" dirty="0">
                  <a:ln>
                    <a:noFill/>
                  </a:ln>
                  <a:solidFill>
                    <a:srgbClr val="FF0000"/>
                  </a:solidFill>
                  <a:effectLst/>
                  <a:uLnTx/>
                  <a:uFillTx/>
                </a:rPr>
                <a:t>Project AMP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Target Population: 13-17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Staff: BA/ paraprofessional/ *lived experience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Site: School, Community</a:t>
              </a:r>
            </a:p>
          </p:txBody>
        </p:sp>
        <p:sp>
          <p:nvSpPr>
            <p:cNvPr id="12" name="TextBox 11">
              <a:extLst>
                <a:ext uri="{FF2B5EF4-FFF2-40B4-BE49-F238E27FC236}">
                  <a16:creationId xmlns:a16="http://schemas.microsoft.com/office/drawing/2014/main" id="{A8A76D78-1F9D-44B5-810A-FE1EBEC71CEF}"/>
                </a:ext>
              </a:extLst>
            </p:cNvPr>
            <p:cNvSpPr txBox="1"/>
            <p:nvPr/>
          </p:nvSpPr>
          <p:spPr>
            <a:xfrm>
              <a:off x="7315203" y="3420680"/>
              <a:ext cx="2043997" cy="2862322"/>
            </a:xfrm>
            <a:prstGeom prst="rect">
              <a:avLst/>
            </a:prstGeom>
            <a:noFill/>
            <a:ln w="127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Service Type: Treatment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a:p>
              <a:pPr lvl="0">
                <a:defRPr/>
              </a:pPr>
              <a:r>
                <a:rPr kumimoji="0" lang="en-US" sz="1400" b="0" i="0" u="none" strike="noStrike" kern="0" cap="none" spc="0" normalizeH="0" baseline="0" noProof="0" dirty="0">
                  <a:ln>
                    <a:noFill/>
                  </a:ln>
                  <a:solidFill>
                    <a:prstClr val="black"/>
                  </a:solidFill>
                  <a:effectLst/>
                  <a:uLnTx/>
                  <a:uFillTx/>
                </a:rPr>
                <a:t>Modality: </a:t>
              </a:r>
              <a:r>
                <a:rPr kumimoji="0" lang="en-US" sz="1400" b="0" i="0" u="none" strike="noStrike" kern="0" cap="none" spc="0" normalizeH="0" baseline="0" noProof="0" dirty="0">
                  <a:ln>
                    <a:noFill/>
                  </a:ln>
                  <a:solidFill>
                    <a:srgbClr val="FF0000"/>
                  </a:solidFill>
                  <a:effectLst/>
                  <a:uLnTx/>
                  <a:uFillTx/>
                </a:rPr>
                <a:t>A-CRA</a:t>
              </a:r>
              <a:r>
                <a:rPr lang="en-US" sz="1400" kern="0" dirty="0">
                  <a:solidFill>
                    <a:srgbClr val="FF0000"/>
                  </a:solidFill>
                </a:rPr>
                <a:t>/Co-Occurring Response Teams</a:t>
              </a:r>
              <a:endParaRPr kumimoji="0" lang="en-US" sz="1400" b="0" i="0" u="none" strike="noStrike" kern="0" cap="none" spc="0" normalizeH="0" baseline="0" noProof="0" dirty="0">
                <a:ln>
                  <a:noFill/>
                </a:ln>
                <a:solidFill>
                  <a:srgbClr val="FF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Target Population: 12-24</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Staff: Clinicians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Site: School, Community,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Clinic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Reimbursement: 3</a:t>
              </a:r>
              <a:r>
                <a:rPr kumimoji="0" lang="en-US" sz="1400" b="0" i="0" u="none" strike="noStrike" kern="0" cap="none" spc="0" normalizeH="0" baseline="30000" noProof="0" dirty="0">
                  <a:ln>
                    <a:noFill/>
                  </a:ln>
                  <a:solidFill>
                    <a:prstClr val="black"/>
                  </a:solidFill>
                  <a:effectLst/>
                  <a:uLnTx/>
                  <a:uFillTx/>
                </a:rPr>
                <a:t>rd</a:t>
              </a:r>
              <a:r>
                <a:rPr kumimoji="0" lang="en-US" sz="1400" b="0" i="0" u="none" strike="noStrike" kern="0" cap="none" spc="0" normalizeH="0" baseline="0" noProof="0" dirty="0">
                  <a:ln>
                    <a:noFill/>
                  </a:ln>
                  <a:solidFill>
                    <a:prstClr val="black"/>
                  </a:solidFill>
                  <a:effectLst/>
                  <a:uLnTx/>
                  <a:uFillTx/>
                </a:rPr>
                <a:t> party or FI Blanket </a:t>
              </a:r>
            </a:p>
          </p:txBody>
        </p:sp>
      </p:grpSp>
    </p:spTree>
    <p:extLst>
      <p:ext uri="{BB962C8B-B14F-4D97-AF65-F5344CB8AC3E}">
        <p14:creationId xmlns:p14="http://schemas.microsoft.com/office/powerpoint/2010/main" val="665443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EC91353-8BB7-4A88-A3DC-8C5FF6A40EEB}"/>
              </a:ext>
            </a:extLst>
          </p:cNvPr>
          <p:cNvPicPr>
            <a:picLocks noChangeAspect="1"/>
          </p:cNvPicPr>
          <p:nvPr/>
        </p:nvPicPr>
        <p:blipFill rotWithShape="1">
          <a:blip r:embed="rId2"/>
          <a:srcRect l="41309" r="3437" b="-1"/>
          <a:stretch/>
        </p:blipFill>
        <p:spPr>
          <a:xfrm>
            <a:off x="20" y="10"/>
            <a:ext cx="7252212" cy="6857990"/>
          </a:xfrm>
          <a:prstGeom prst="rect">
            <a:avLst/>
          </a:prstGeom>
        </p:spPr>
      </p:pic>
      <p:sp>
        <p:nvSpPr>
          <p:cNvPr id="35" name="Rectangle 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D1A0BF2-8102-4A97-80BA-75218F437071}"/>
              </a:ext>
            </a:extLst>
          </p:cNvPr>
          <p:cNvSpPr txBox="1"/>
          <p:nvPr/>
        </p:nvSpPr>
        <p:spPr>
          <a:xfrm>
            <a:off x="5105400" y="457200"/>
            <a:ext cx="3657600" cy="6264275"/>
          </a:xfrm>
          <a:prstGeom prst="rect">
            <a:avLst/>
          </a:prstGeom>
        </p:spPr>
        <p:txBody>
          <a:bodyPr vert="horz" lIns="91440" tIns="45720" rIns="91440" bIns="45720" rtlCol="0">
            <a:normAutofit/>
          </a:bodyPr>
          <a:lstStyle/>
          <a:p>
            <a:pPr>
              <a:lnSpc>
                <a:spcPct val="90000"/>
              </a:lnSpc>
            </a:pPr>
            <a:r>
              <a:rPr lang="en-US" sz="2400" b="1" u="sng" dirty="0" err="1"/>
              <a:t>iDECIDE</a:t>
            </a:r>
            <a:endParaRPr lang="en-US" sz="2400" b="1" u="sng" dirty="0"/>
          </a:p>
          <a:p>
            <a:pPr indent="-228600">
              <a:lnSpc>
                <a:spcPct val="90000"/>
              </a:lnSpc>
              <a:buFont typeface="Arial" panose="020B0604020202020204" pitchFamily="34" charset="0"/>
              <a:buChar char="•"/>
            </a:pPr>
            <a:endParaRPr lang="en-US" sz="1400" b="1" dirty="0"/>
          </a:p>
          <a:p>
            <a:pPr marL="328613" lvl="1">
              <a:lnSpc>
                <a:spcPct val="90000"/>
              </a:lnSpc>
            </a:pPr>
            <a:r>
              <a:rPr lang="en-US" sz="1400" dirty="0"/>
              <a:t>Education-based intervention for students caught violating school substance use policy.</a:t>
            </a:r>
          </a:p>
          <a:p>
            <a:pPr marL="328613" lvl="1">
              <a:lnSpc>
                <a:spcPct val="90000"/>
              </a:lnSpc>
            </a:pPr>
            <a:endParaRPr lang="en-US" sz="1400" dirty="0"/>
          </a:p>
          <a:p>
            <a:pPr marL="328613" lvl="1">
              <a:lnSpc>
                <a:spcPct val="90000"/>
              </a:lnSpc>
            </a:pPr>
            <a:r>
              <a:rPr lang="en-US" sz="1400" dirty="0"/>
              <a:t>Science-based alternative to suspension and other exclusionary disciplinary responses to student substance use. </a:t>
            </a:r>
          </a:p>
          <a:p>
            <a:pPr marL="328613" lvl="1">
              <a:lnSpc>
                <a:spcPct val="90000"/>
              </a:lnSpc>
            </a:pPr>
            <a:endParaRPr lang="en-US" sz="1400" dirty="0"/>
          </a:p>
          <a:p>
            <a:pPr marL="328613" lvl="1">
              <a:lnSpc>
                <a:spcPct val="90000"/>
              </a:lnSpc>
            </a:pPr>
            <a:r>
              <a:rPr lang="en-US" sz="1400" dirty="0"/>
              <a:t>Students participating in </a:t>
            </a:r>
            <a:r>
              <a:rPr lang="en-US" sz="1400" dirty="0" err="1"/>
              <a:t>iDECIDE</a:t>
            </a:r>
            <a:r>
              <a:rPr lang="en-US" sz="1400" dirty="0"/>
              <a:t> will gain: </a:t>
            </a:r>
          </a:p>
          <a:p>
            <a:pPr marL="500063" lvl="1" indent="-171450">
              <a:lnSpc>
                <a:spcPct val="90000"/>
              </a:lnSpc>
              <a:buFont typeface="Wingdings" panose="05000000000000000000" pitchFamily="2" charset="2"/>
              <a:buChar char="ü"/>
            </a:pPr>
            <a:r>
              <a:rPr lang="en-US" sz="1400" dirty="0"/>
              <a:t>A scientific understanding of the impact of substance use and addiction on the </a:t>
            </a:r>
            <a:r>
              <a:rPr lang="en-US" sz="1400" b="1" dirty="0"/>
              <a:t>adolescent brain </a:t>
            </a:r>
            <a:r>
              <a:rPr lang="en-US" sz="1400" dirty="0"/>
              <a:t>and body,</a:t>
            </a:r>
          </a:p>
          <a:p>
            <a:pPr marL="500063" lvl="1" indent="-171450">
              <a:lnSpc>
                <a:spcPct val="90000"/>
              </a:lnSpc>
              <a:buFont typeface="Wingdings" panose="05000000000000000000" pitchFamily="2" charset="2"/>
              <a:buChar char="ü"/>
            </a:pPr>
            <a:r>
              <a:rPr lang="en-US" sz="1400" dirty="0"/>
              <a:t>An understanding of the common tactics used by </a:t>
            </a:r>
            <a:r>
              <a:rPr lang="en-US" sz="1400" b="1" dirty="0"/>
              <a:t>industry</a:t>
            </a:r>
            <a:r>
              <a:rPr lang="en-US" sz="1400" dirty="0"/>
              <a:t> to target youth,</a:t>
            </a:r>
          </a:p>
          <a:p>
            <a:pPr marL="500063" lvl="1" indent="-171450">
              <a:lnSpc>
                <a:spcPct val="90000"/>
              </a:lnSpc>
              <a:buFont typeface="Wingdings" panose="05000000000000000000" pitchFamily="2" charset="2"/>
              <a:buChar char="ü"/>
            </a:pPr>
            <a:r>
              <a:rPr lang="en-US" sz="1400" dirty="0"/>
              <a:t>An ability to identify and respond to </a:t>
            </a:r>
            <a:r>
              <a:rPr lang="en-US" sz="1400" b="1" dirty="0"/>
              <a:t>personal impulses </a:t>
            </a:r>
            <a:r>
              <a:rPr lang="en-US" sz="1400" dirty="0"/>
              <a:t>to use alcohol and other drugs and,</a:t>
            </a:r>
          </a:p>
          <a:p>
            <a:pPr marL="500063" lvl="1" indent="-171450">
              <a:lnSpc>
                <a:spcPct val="90000"/>
              </a:lnSpc>
              <a:buFont typeface="Wingdings" panose="05000000000000000000" pitchFamily="2" charset="2"/>
              <a:buChar char="ü"/>
            </a:pPr>
            <a:r>
              <a:rPr lang="en-US" sz="1400" dirty="0"/>
              <a:t>A sense of empowerment and a plan to make healthier, </a:t>
            </a:r>
            <a:r>
              <a:rPr lang="en-US" sz="1400" b="1" dirty="0"/>
              <a:t>positive choices </a:t>
            </a:r>
            <a:r>
              <a:rPr lang="en-US" sz="1400" dirty="0"/>
              <a:t>in line with long term goals for the future.</a:t>
            </a:r>
          </a:p>
          <a:p>
            <a:pPr marL="328613" lvl="1">
              <a:lnSpc>
                <a:spcPct val="90000"/>
              </a:lnSpc>
              <a:spcAft>
                <a:spcPts val="600"/>
              </a:spcAft>
            </a:pPr>
            <a:endParaRPr lang="en-US" sz="1400" dirty="0"/>
          </a:p>
          <a:p>
            <a:pPr marL="328613" lvl="1">
              <a:lnSpc>
                <a:spcPct val="90000"/>
              </a:lnSpc>
              <a:spcAft>
                <a:spcPts val="600"/>
              </a:spcAft>
            </a:pPr>
            <a:r>
              <a:rPr lang="en-US" sz="1400" dirty="0" err="1"/>
              <a:t>iDECIDE</a:t>
            </a:r>
            <a:r>
              <a:rPr lang="en-US" sz="1400" dirty="0"/>
              <a:t> is a collaboration between OYYAS,  Massachusetts General Hospital, the Institute for Health and Recovery.</a:t>
            </a:r>
          </a:p>
        </p:txBody>
      </p:sp>
      <p:sp>
        <p:nvSpPr>
          <p:cNvPr id="2" name="Slide Number Placeholder 1">
            <a:extLst>
              <a:ext uri="{FF2B5EF4-FFF2-40B4-BE49-F238E27FC236}">
                <a16:creationId xmlns:a16="http://schemas.microsoft.com/office/drawing/2014/main" id="{581857DA-6B7C-42C4-BC60-C6790D6E42B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597C8F46-E678-4E6E-AC6C-DF8CD643832C}" type="slidenum">
              <a:rPr lang="en-US" sz="1200">
                <a:solidFill>
                  <a:prstClr val="black">
                    <a:tint val="75000"/>
                  </a:prstClr>
                </a:solidFill>
                <a:latin typeface="Calibri" panose="020F0502020204030204"/>
              </a:rPr>
              <a:pPr>
                <a:spcAft>
                  <a:spcPts val="600"/>
                </a:spcAft>
                <a:defRPr/>
              </a:pPr>
              <a:t>8</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1449023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iagram&#10;&#10;Description automatically generated">
            <a:extLst>
              <a:ext uri="{FF2B5EF4-FFF2-40B4-BE49-F238E27FC236}">
                <a16:creationId xmlns:a16="http://schemas.microsoft.com/office/drawing/2014/main" id="{20D3F368-37D7-435A-B429-964881B47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595503"/>
            <a:ext cx="8458200" cy="5666993"/>
          </a:xfrm>
          <a:prstGeom prst="rect">
            <a:avLst/>
          </a:prstGeom>
        </p:spPr>
      </p:pic>
      <p:sp>
        <p:nvSpPr>
          <p:cNvPr id="2" name="Slide Number Placeholder 1">
            <a:extLst>
              <a:ext uri="{FF2B5EF4-FFF2-40B4-BE49-F238E27FC236}">
                <a16:creationId xmlns:a16="http://schemas.microsoft.com/office/drawing/2014/main" id="{F6299CB3-DFDE-4470-A6D1-E424DF1FDDBC}"/>
              </a:ext>
            </a:extLst>
          </p:cNvPr>
          <p:cNvSpPr>
            <a:spLocks noGrp="1"/>
          </p:cNvSpPr>
          <p:nvPr>
            <p:ph type="sldNum" sz="quarter" idx="12"/>
          </p:nvPr>
        </p:nvSpPr>
        <p:spPr>
          <a:xfrm>
            <a:off x="8778240" y="6455664"/>
            <a:ext cx="336042" cy="365125"/>
          </a:xfrm>
        </p:spPr>
        <p:txBody>
          <a:bodyPr>
            <a:normAutofit/>
          </a:bodyPr>
          <a:lstStyle/>
          <a:p>
            <a:pPr>
              <a:spcAft>
                <a:spcPts val="600"/>
              </a:spcAft>
            </a:pPr>
            <a:fld id="{597C8F46-E678-4E6E-AC6C-DF8CD643832C}" type="slidenum">
              <a:rPr lang="en-US" sz="1000">
                <a:solidFill>
                  <a:srgbClr val="FFFFFF"/>
                </a:solidFill>
              </a:rPr>
              <a:pPr>
                <a:spcAft>
                  <a:spcPts val="600"/>
                </a:spcAft>
              </a:pPr>
              <a:t>9</a:t>
            </a:fld>
            <a:endParaRPr lang="en-US" sz="1000">
              <a:solidFill>
                <a:srgbClr val="FFFFFF"/>
              </a:solidFill>
            </a:endParaRPr>
          </a:p>
        </p:txBody>
      </p:sp>
    </p:spTree>
    <p:extLst>
      <p:ext uri="{BB962C8B-B14F-4D97-AF65-F5344CB8AC3E}">
        <p14:creationId xmlns:p14="http://schemas.microsoft.com/office/powerpoint/2010/main" val="2800201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499</TotalTime>
  <Words>2069</Words>
  <Application>Microsoft Office PowerPoint</Application>
  <PresentationFormat>On-screen Show (4:3)</PresentationFormat>
  <Paragraphs>370</Paragraphs>
  <Slides>21</Slides>
  <Notes>2</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1" baseType="lpstr">
      <vt:lpstr>Abadi</vt:lpstr>
      <vt:lpstr>Amasis MT Pro Black</vt:lpstr>
      <vt:lpstr>Arial</vt:lpstr>
      <vt:lpstr>Calibri</vt:lpstr>
      <vt:lpstr>Courier New</vt:lpstr>
      <vt:lpstr>Noto Sans VF</vt:lpstr>
      <vt:lpstr>Wingdings</vt:lpstr>
      <vt:lpstr>Office Theme</vt:lpstr>
      <vt:lpstr>2_Office Theme</vt:lpstr>
      <vt:lpstr>Worksheet</vt:lpstr>
      <vt:lpstr>      Massachusetts Department of Public Health   Bureau of Substance Addiction Services   Office of Youth and Young Adult Services </vt:lpstr>
      <vt:lpstr>OYYAS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 (MA DPH/BSAS/OYYAS):</vt:lpstr>
    </vt:vector>
  </TitlesOfParts>
  <Company>EOHHS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Massachusetts Department of Public Health Bureau of Substance Addiction Services Office of Youth and Young Adult Services</dc:title>
  <dc:creator>Jenney, Brian (DPH)</dc:creator>
  <cp:lastModifiedBy>Jenney, Brian (DPH)</cp:lastModifiedBy>
  <cp:revision>36</cp:revision>
  <dcterms:created xsi:type="dcterms:W3CDTF">2021-11-29T18:37:17Z</dcterms:created>
  <dcterms:modified xsi:type="dcterms:W3CDTF">2021-12-03T12:12:53Z</dcterms:modified>
</cp:coreProperties>
</file>