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0"/>
  </p:notesMasterIdLst>
  <p:sldIdLst>
    <p:sldId id="256" r:id="rId3"/>
    <p:sldId id="257" r:id="rId4"/>
    <p:sldId id="258" r:id="rId5"/>
    <p:sldId id="260" r:id="rId6"/>
    <p:sldId id="261" r:id="rId7"/>
    <p:sldId id="262" r:id="rId8"/>
    <p:sldId id="264" r:id="rId9"/>
    <p:sldId id="265" r:id="rId10"/>
    <p:sldId id="267" r:id="rId11"/>
    <p:sldId id="268" r:id="rId12"/>
    <p:sldId id="269" r:id="rId13"/>
    <p:sldId id="270" r:id="rId14"/>
    <p:sldId id="271" r:id="rId15"/>
    <p:sldId id="272" r:id="rId16"/>
    <p:sldId id="259" r:id="rId17"/>
    <p:sldId id="274" r:id="rId18"/>
    <p:sldId id="275"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0003"/>
    <a:srgbClr val="62139E"/>
    <a:srgbClr val="219797"/>
    <a:srgbClr val="E3CD74"/>
    <a:srgbClr val="EEB42D"/>
    <a:srgbClr val="EED4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95" autoAdjust="0"/>
  </p:normalViewPr>
  <p:slideViewPr>
    <p:cSldViewPr>
      <p:cViewPr>
        <p:scale>
          <a:sx n="119" d="100"/>
          <a:sy n="119" d="100"/>
        </p:scale>
        <p:origin x="-140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customXml" Target="../customXml/item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1.xml"/>
  <Relationship Id="rId20" Type="http://schemas.openxmlformats.org/officeDocument/2006/relationships/notesMaster" Target="notesMasters/notesMaster1.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heme" Target="theme/theme1.xml"/>
  <Relationship Id="rId24"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03F22A-CA03-4955-BE7F-51206AAA332A}" type="datetimeFigureOut">
              <a:rPr lang="en-US" smtClean="0"/>
              <a:t>12/5/2016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5BD245-413D-43BA-87D9-AC35849A9A5D}" type="slidenum">
              <a:rPr lang="en-US" smtClean="0"/>
              <a:t>‹#›</a:t>
            </a:fld>
            <a:endParaRPr lang="en-US"/>
          </a:p>
        </p:txBody>
      </p:sp>
    </p:spTree>
    <p:extLst>
      <p:ext uri="{BB962C8B-B14F-4D97-AF65-F5344CB8AC3E}">
        <p14:creationId xmlns:p14="http://schemas.microsoft.com/office/powerpoint/2010/main" val="1371504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BD245-413D-43BA-87D9-AC35849A9A5D}" type="slidenum">
              <a:rPr lang="en-US" smtClean="0"/>
              <a:t>14</a:t>
            </a:fld>
            <a:endParaRPr lang="en-US"/>
          </a:p>
        </p:txBody>
      </p:sp>
    </p:spTree>
    <p:extLst>
      <p:ext uri="{BB962C8B-B14F-4D97-AF65-F5344CB8AC3E}">
        <p14:creationId xmlns:p14="http://schemas.microsoft.com/office/powerpoint/2010/main" val="3730172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BD245-413D-43BA-87D9-AC35849A9A5D}" type="slidenum">
              <a:rPr lang="en-US" smtClean="0"/>
              <a:t>16</a:t>
            </a:fld>
            <a:endParaRPr lang="en-US"/>
          </a:p>
        </p:txBody>
      </p:sp>
    </p:spTree>
    <p:extLst>
      <p:ext uri="{BB962C8B-B14F-4D97-AF65-F5344CB8AC3E}">
        <p14:creationId xmlns:p14="http://schemas.microsoft.com/office/powerpoint/2010/main" val="4087161088"/>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03189"/>
            <a:ext cx="8229600" cy="1116012"/>
          </a:xfrm>
        </p:spPr>
        <p:txBody>
          <a:bodyPr/>
          <a:lstStyle>
            <a:lvl1pPr>
              <a:lnSpc>
                <a:spcPct val="80000"/>
              </a:lnSpc>
              <a:defRPr sz="4400"/>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457200" y="1143000"/>
            <a:ext cx="6140450" cy="519113"/>
          </a:xfrm>
        </p:spPr>
        <p:txBody>
          <a:bodyPr/>
          <a:lstStyle>
            <a:lvl1pPr marL="0" indent="0">
              <a:buFontTx/>
              <a:buNone/>
              <a:defRPr sz="2800"/>
            </a:lvl1pPr>
          </a:lstStyle>
          <a:p>
            <a:pPr lvl="0"/>
            <a:r>
              <a:rPr lang="en-US" noProof="0" smtClean="0"/>
              <a:t>Click to edit Master subtitle style</a:t>
            </a:r>
            <a:endParaRPr lang="en-US" noProof="0" dirty="0" smtClean="0"/>
          </a:p>
        </p:txBody>
      </p:sp>
      <p:sp>
        <p:nvSpPr>
          <p:cNvPr id="3076" name="Rectangle 4"/>
          <p:cNvSpPr>
            <a:spLocks noGrp="1" noChangeArrowheads="1"/>
          </p:cNvSpPr>
          <p:nvPr>
            <p:ph type="dt" sz="half" idx="2"/>
          </p:nvPr>
        </p:nvSpPr>
        <p:spPr>
          <a:xfrm>
            <a:off x="228600" y="6477000"/>
            <a:ext cx="1905000" cy="381000"/>
          </a:xfrm>
        </p:spPr>
        <p:txBody>
          <a:bodyPr/>
          <a:lstStyle>
            <a:lvl1pPr>
              <a:defRPr/>
            </a:lvl1pPr>
          </a:lstStyle>
          <a:p>
            <a:endParaRPr lang="en-US"/>
          </a:p>
        </p:txBody>
      </p:sp>
      <p:sp>
        <p:nvSpPr>
          <p:cNvPr id="3077" name="Rectangle 5"/>
          <p:cNvSpPr>
            <a:spLocks noGrp="1" noChangeArrowheads="1"/>
          </p:cNvSpPr>
          <p:nvPr>
            <p:ph type="ftr" sz="quarter" idx="3"/>
          </p:nvPr>
        </p:nvSpPr>
        <p:spPr>
          <a:xfrm>
            <a:off x="2362200" y="6477000"/>
            <a:ext cx="4343400" cy="381000"/>
          </a:xfrm>
        </p:spPr>
        <p:txBody>
          <a:bodyPr/>
          <a:lstStyle>
            <a:lvl1pPr>
              <a:defRPr/>
            </a:lvl1pPr>
          </a:lstStyle>
          <a:p>
            <a:endParaRPr lang="en-US"/>
          </a:p>
        </p:txBody>
      </p:sp>
      <p:sp>
        <p:nvSpPr>
          <p:cNvPr id="3078" name="Rectangle 6"/>
          <p:cNvSpPr>
            <a:spLocks noGrp="1" noChangeArrowheads="1"/>
          </p:cNvSpPr>
          <p:nvPr>
            <p:ph type="sldNum" sz="quarter" idx="4"/>
          </p:nvPr>
        </p:nvSpPr>
        <p:spPr>
          <a:xfrm>
            <a:off x="7010400" y="6477000"/>
            <a:ext cx="1905000" cy="381000"/>
          </a:xfrm>
        </p:spPr>
        <p:txBody>
          <a:bodyPr/>
          <a:lstStyle>
            <a:lvl1pPr>
              <a:defRPr/>
            </a:lvl1pPr>
          </a:lstStyle>
          <a:p>
            <a:fld id="{68202A31-6DF5-4464-89FC-338C29B1CC5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DE30247-E966-430A-82D9-61B021F6E104}" type="slidenum">
              <a:rPr lang="en-US"/>
              <a:pPr/>
              <a:t>‹#›</a:t>
            </a:fld>
            <a:endParaRPr lang="en-US"/>
          </a:p>
        </p:txBody>
      </p:sp>
    </p:spTree>
    <p:extLst>
      <p:ext uri="{BB962C8B-B14F-4D97-AF65-F5344CB8AC3E}">
        <p14:creationId xmlns:p14="http://schemas.microsoft.com/office/powerpoint/2010/main" val="2774176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828800"/>
            <a:ext cx="2076450" cy="4267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828800"/>
            <a:ext cx="6076950" cy="4267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254799B-921E-4C12-85C4-B83B02CD7B39}" type="slidenum">
              <a:rPr lang="en-US"/>
              <a:pPr/>
              <a:t>‹#›</a:t>
            </a:fld>
            <a:endParaRPr lang="en-US"/>
          </a:p>
        </p:txBody>
      </p:sp>
    </p:spTree>
    <p:extLst>
      <p:ext uri="{BB962C8B-B14F-4D97-AF65-F5344CB8AC3E}">
        <p14:creationId xmlns:p14="http://schemas.microsoft.com/office/powerpoint/2010/main" val="1430785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AD126B-4C94-4180-9AA2-0198A73AF418}" type="slidenum">
              <a:rPr lang="en-US"/>
              <a:pPr/>
              <a:t>‹#›</a:t>
            </a:fld>
            <a:endParaRPr lang="en-US"/>
          </a:p>
        </p:txBody>
      </p:sp>
    </p:spTree>
    <p:extLst>
      <p:ext uri="{BB962C8B-B14F-4D97-AF65-F5344CB8AC3E}">
        <p14:creationId xmlns:p14="http://schemas.microsoft.com/office/powerpoint/2010/main" val="227077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E1C37AB-0674-4392-95F6-E49AE4D75864}" type="slidenum">
              <a:rPr lang="en-US"/>
              <a:pPr/>
              <a:t>‹#›</a:t>
            </a:fld>
            <a:endParaRPr lang="en-US"/>
          </a:p>
        </p:txBody>
      </p:sp>
    </p:spTree>
    <p:extLst>
      <p:ext uri="{BB962C8B-B14F-4D97-AF65-F5344CB8AC3E}">
        <p14:creationId xmlns:p14="http://schemas.microsoft.com/office/powerpoint/2010/main" val="2509240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667000"/>
            <a:ext cx="40767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2667000"/>
            <a:ext cx="40767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C32893A-4BF6-4D4C-A8F4-8D56CA439630}" type="slidenum">
              <a:rPr lang="en-US"/>
              <a:pPr/>
              <a:t>‹#›</a:t>
            </a:fld>
            <a:endParaRPr lang="en-US"/>
          </a:p>
        </p:txBody>
      </p:sp>
    </p:spTree>
    <p:extLst>
      <p:ext uri="{BB962C8B-B14F-4D97-AF65-F5344CB8AC3E}">
        <p14:creationId xmlns:p14="http://schemas.microsoft.com/office/powerpoint/2010/main" val="3549399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ADA1ABD-AE96-434B-93F1-064C7D28B1E9}" type="slidenum">
              <a:rPr lang="en-US"/>
              <a:pPr/>
              <a:t>‹#›</a:t>
            </a:fld>
            <a:endParaRPr lang="en-US"/>
          </a:p>
        </p:txBody>
      </p:sp>
    </p:spTree>
    <p:extLst>
      <p:ext uri="{BB962C8B-B14F-4D97-AF65-F5344CB8AC3E}">
        <p14:creationId xmlns:p14="http://schemas.microsoft.com/office/powerpoint/2010/main" val="1011748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FCF033F-4CD4-404D-A10D-AFB5755C0830}" type="slidenum">
              <a:rPr lang="en-US"/>
              <a:pPr/>
              <a:t>‹#›</a:t>
            </a:fld>
            <a:endParaRPr lang="en-US"/>
          </a:p>
        </p:txBody>
      </p:sp>
    </p:spTree>
    <p:extLst>
      <p:ext uri="{BB962C8B-B14F-4D97-AF65-F5344CB8AC3E}">
        <p14:creationId xmlns:p14="http://schemas.microsoft.com/office/powerpoint/2010/main" val="1569682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D88B001-8C08-47FF-9F7A-48C045F0C0DA}" type="slidenum">
              <a:rPr lang="en-US"/>
              <a:pPr/>
              <a:t>‹#›</a:t>
            </a:fld>
            <a:endParaRPr lang="en-US"/>
          </a:p>
        </p:txBody>
      </p:sp>
    </p:spTree>
    <p:extLst>
      <p:ext uri="{BB962C8B-B14F-4D97-AF65-F5344CB8AC3E}">
        <p14:creationId xmlns:p14="http://schemas.microsoft.com/office/powerpoint/2010/main" val="3025036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9BA04DA-9D29-473F-9AD2-F15EC1158AA0}" type="slidenum">
              <a:rPr lang="en-US"/>
              <a:pPr/>
              <a:t>‹#›</a:t>
            </a:fld>
            <a:endParaRPr lang="en-US"/>
          </a:p>
        </p:txBody>
      </p:sp>
    </p:spTree>
    <p:extLst>
      <p:ext uri="{BB962C8B-B14F-4D97-AF65-F5344CB8AC3E}">
        <p14:creationId xmlns:p14="http://schemas.microsoft.com/office/powerpoint/2010/main" val="3749978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0670221-CBBC-4008-9439-664C1DF3BF68}" type="slidenum">
              <a:rPr lang="en-US"/>
              <a:pPr/>
              <a:t>‹#›</a:t>
            </a:fld>
            <a:endParaRPr lang="en-US"/>
          </a:p>
        </p:txBody>
      </p:sp>
    </p:spTree>
    <p:extLst>
      <p:ext uri="{BB962C8B-B14F-4D97-AF65-F5344CB8AC3E}">
        <p14:creationId xmlns:p14="http://schemas.microsoft.com/office/powerpoint/2010/main" val="1162883505"/>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13"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828800"/>
            <a:ext cx="830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457200" y="2667000"/>
            <a:ext cx="83058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28" name="Rectangle 4"/>
          <p:cNvSpPr>
            <a:spLocks noGrp="1" noChangeArrowheads="1"/>
          </p:cNvSpPr>
          <p:nvPr>
            <p:ph type="dt" sz="half" idx="2"/>
          </p:nvPr>
        </p:nvSpPr>
        <p:spPr bwMode="auto">
          <a:xfrm>
            <a:off x="2895600" y="6248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endParaRPr lang="en-US"/>
          </a:p>
        </p:txBody>
      </p:sp>
      <p:sp>
        <p:nvSpPr>
          <p:cNvPr id="1029" name="Rectangle 5"/>
          <p:cNvSpPr>
            <a:spLocks noGrp="1" noChangeArrowheads="1"/>
          </p:cNvSpPr>
          <p:nvPr>
            <p:ph type="ftr" sz="quarter" idx="3"/>
          </p:nvPr>
        </p:nvSpPr>
        <p:spPr bwMode="auto">
          <a:xfrm>
            <a:off x="43434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endParaRPr lang="en-US" dirty="0"/>
          </a:p>
        </p:txBody>
      </p:sp>
      <p:sp>
        <p:nvSpPr>
          <p:cNvPr id="1030" name="Rectangle 6"/>
          <p:cNvSpPr>
            <a:spLocks noGrp="1" noChangeArrowheads="1"/>
          </p:cNvSpPr>
          <p:nvPr>
            <p:ph type="sldNum" sz="quarter" idx="4"/>
          </p:nvPr>
        </p:nvSpPr>
        <p:spPr bwMode="auto">
          <a:xfrm>
            <a:off x="7391400" y="6248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fld id="{A1C47EFB-2684-42EF-B89A-2DC8F413FD1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Black" pitchFamily="34" charset="0"/>
        </a:defRPr>
      </a:lvl2pPr>
      <a:lvl3pPr algn="l" rtl="0" eaLnBrk="1" fontAlgn="base" hangingPunct="1">
        <a:spcBef>
          <a:spcPct val="0"/>
        </a:spcBef>
        <a:spcAft>
          <a:spcPct val="0"/>
        </a:spcAft>
        <a:defRPr sz="3600">
          <a:solidFill>
            <a:schemeClr val="tx2"/>
          </a:solidFill>
          <a:latin typeface="Arial Black" pitchFamily="34" charset="0"/>
        </a:defRPr>
      </a:lvl3pPr>
      <a:lvl4pPr algn="l" rtl="0" eaLnBrk="1" fontAlgn="base" hangingPunct="1">
        <a:spcBef>
          <a:spcPct val="0"/>
        </a:spcBef>
        <a:spcAft>
          <a:spcPct val="0"/>
        </a:spcAft>
        <a:defRPr sz="3600">
          <a:solidFill>
            <a:schemeClr val="tx2"/>
          </a:solidFill>
          <a:latin typeface="Arial Black" pitchFamily="34" charset="0"/>
        </a:defRPr>
      </a:lvl4pPr>
      <a:lvl5pPr algn="l" rtl="0" eaLnBrk="1" fontAlgn="base" hangingPunct="1">
        <a:spcBef>
          <a:spcPct val="0"/>
        </a:spcBef>
        <a:spcAft>
          <a:spcPct val="0"/>
        </a:spcAft>
        <a:defRPr sz="3600">
          <a:solidFill>
            <a:schemeClr val="tx2"/>
          </a:solidFill>
          <a:latin typeface="Arial Black" pitchFamily="34" charset="0"/>
        </a:defRPr>
      </a:lvl5pPr>
      <a:lvl6pPr marL="457200" algn="l" rtl="0" eaLnBrk="1" fontAlgn="base" hangingPunct="1">
        <a:spcBef>
          <a:spcPct val="0"/>
        </a:spcBef>
        <a:spcAft>
          <a:spcPct val="0"/>
        </a:spcAft>
        <a:defRPr sz="3600">
          <a:solidFill>
            <a:schemeClr val="tx2"/>
          </a:solidFill>
          <a:latin typeface="Arial Black" pitchFamily="34" charset="0"/>
        </a:defRPr>
      </a:lvl6pPr>
      <a:lvl7pPr marL="914400" algn="l" rtl="0" eaLnBrk="1" fontAlgn="base" hangingPunct="1">
        <a:spcBef>
          <a:spcPct val="0"/>
        </a:spcBef>
        <a:spcAft>
          <a:spcPct val="0"/>
        </a:spcAft>
        <a:defRPr sz="3600">
          <a:solidFill>
            <a:schemeClr val="tx2"/>
          </a:solidFill>
          <a:latin typeface="Arial Black" pitchFamily="34" charset="0"/>
        </a:defRPr>
      </a:lvl7pPr>
      <a:lvl8pPr marL="1371600" algn="l" rtl="0" eaLnBrk="1" fontAlgn="base" hangingPunct="1">
        <a:spcBef>
          <a:spcPct val="0"/>
        </a:spcBef>
        <a:spcAft>
          <a:spcPct val="0"/>
        </a:spcAft>
        <a:defRPr sz="3600">
          <a:solidFill>
            <a:schemeClr val="tx2"/>
          </a:solidFill>
          <a:latin typeface="Arial Black" pitchFamily="34" charset="0"/>
        </a:defRPr>
      </a:lvl8pPr>
      <a:lvl9pPr marL="1828800" algn="l" rtl="0" eaLnBrk="1" fontAlgn="base" hangingPunct="1">
        <a:spcBef>
          <a:spcPct val="0"/>
        </a:spcBef>
        <a:spcAft>
          <a:spcPct val="0"/>
        </a:spcAft>
        <a:defRPr sz="36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0070C0"/>
                </a:solidFill>
              </a:rPr>
              <a:t>Bristol Career Centers DTA Pilot</a:t>
            </a:r>
            <a:endParaRPr lang="en-US" dirty="0">
              <a:solidFill>
                <a:srgbClr val="0070C0"/>
              </a:solidFill>
            </a:endParaRPr>
          </a:p>
        </p:txBody>
      </p:sp>
      <p:sp>
        <p:nvSpPr>
          <p:cNvPr id="3" name="Subtitle 2"/>
          <p:cNvSpPr>
            <a:spLocks noGrp="1"/>
          </p:cNvSpPr>
          <p:nvPr>
            <p:ph type="subTitle" idx="1"/>
          </p:nvPr>
        </p:nvSpPr>
        <p:spPr/>
        <p:txBody>
          <a:bodyPr/>
          <a:lstStyle/>
          <a:p>
            <a:r>
              <a:rPr lang="en-US" dirty="0" smtClean="0">
                <a:solidFill>
                  <a:srgbClr val="002060"/>
                </a:solidFill>
              </a:rPr>
              <a:t>Fall River and Taunton </a:t>
            </a:r>
            <a:endParaRPr lang="en-US" dirty="0">
              <a:solidFill>
                <a:srgbClr val="002060"/>
              </a:solidFill>
            </a:endParaRPr>
          </a:p>
        </p:txBody>
      </p:sp>
    </p:spTree>
    <p:extLst>
      <p:ext uri="{BB962C8B-B14F-4D97-AF65-F5344CB8AC3E}">
        <p14:creationId xmlns:p14="http://schemas.microsoft.com/office/powerpoint/2010/main" val="2995288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305800" cy="990600"/>
          </a:xfrm>
        </p:spPr>
        <p:txBody>
          <a:bodyPr/>
          <a:lstStyle/>
          <a:p>
            <a:r>
              <a:rPr lang="en-US" sz="3200" dirty="0" smtClean="0">
                <a:solidFill>
                  <a:srgbClr val="0070C0"/>
                </a:solidFill>
              </a:rPr>
              <a:t>Program Curriculum Week 4</a:t>
            </a:r>
            <a:endParaRPr lang="en-US" sz="3200" dirty="0">
              <a:solidFill>
                <a:srgbClr val="0070C0"/>
              </a:solidFill>
            </a:endParaRPr>
          </a:p>
        </p:txBody>
      </p:sp>
      <p:sp>
        <p:nvSpPr>
          <p:cNvPr id="3" name="Content Placeholder 2"/>
          <p:cNvSpPr>
            <a:spLocks noGrp="1"/>
          </p:cNvSpPr>
          <p:nvPr>
            <p:ph idx="1"/>
          </p:nvPr>
        </p:nvSpPr>
        <p:spPr/>
        <p:txBody>
          <a:bodyPr/>
          <a:lstStyle/>
          <a:p>
            <a:endParaRPr lang="en-US" dirty="0" smtClean="0"/>
          </a:p>
          <a:p>
            <a:pPr lvl="1">
              <a:buFont typeface="Wingdings" panose="05000000000000000000" pitchFamily="2" charset="2"/>
              <a:buChar char="ü"/>
            </a:pPr>
            <a:r>
              <a:rPr lang="en-US" sz="2000" dirty="0" smtClean="0">
                <a:solidFill>
                  <a:srgbClr val="0070C0"/>
                </a:solidFill>
              </a:rPr>
              <a:t>Resources (types of job search techniques and tools)</a:t>
            </a:r>
          </a:p>
          <a:p>
            <a:pPr lvl="1">
              <a:buFont typeface="Wingdings" panose="05000000000000000000" pitchFamily="2" charset="2"/>
              <a:buChar char="ü"/>
            </a:pPr>
            <a:r>
              <a:rPr lang="en-US" sz="2000" dirty="0" smtClean="0">
                <a:solidFill>
                  <a:srgbClr val="0070C0"/>
                </a:solidFill>
              </a:rPr>
              <a:t>Job Applications (completing on-line applications, attaching files)</a:t>
            </a:r>
          </a:p>
          <a:p>
            <a:pPr lvl="1">
              <a:buFont typeface="Wingdings" panose="05000000000000000000" pitchFamily="2" charset="2"/>
              <a:buChar char="ü"/>
            </a:pPr>
            <a:r>
              <a:rPr lang="en-US" sz="2000" dirty="0" smtClean="0">
                <a:solidFill>
                  <a:srgbClr val="0070C0"/>
                </a:solidFill>
              </a:rPr>
              <a:t>Follow-up with Employers (why it’s important and how to)</a:t>
            </a:r>
          </a:p>
          <a:p>
            <a:pPr lvl="1">
              <a:buFont typeface="Wingdings" panose="05000000000000000000" pitchFamily="2" charset="2"/>
              <a:buChar char="ü"/>
            </a:pPr>
            <a:r>
              <a:rPr lang="en-US" sz="2000" dirty="0" smtClean="0">
                <a:solidFill>
                  <a:srgbClr val="0070C0"/>
                </a:solidFill>
              </a:rPr>
              <a:t>Thank you letter writing techniques</a:t>
            </a:r>
          </a:p>
          <a:p>
            <a:pPr lvl="1">
              <a:buFont typeface="Wingdings" panose="05000000000000000000" pitchFamily="2" charset="2"/>
              <a:buChar char="ü"/>
            </a:pPr>
            <a:r>
              <a:rPr lang="en-US" sz="2000" dirty="0" smtClean="0">
                <a:solidFill>
                  <a:srgbClr val="0070C0"/>
                </a:solidFill>
              </a:rPr>
              <a:t>Attending Job Fairs (how to prepare)</a:t>
            </a:r>
          </a:p>
          <a:p>
            <a:pPr lvl="1">
              <a:buFont typeface="Wingdings" panose="05000000000000000000" pitchFamily="2" charset="2"/>
              <a:buChar char="ü"/>
            </a:pPr>
            <a:r>
              <a:rPr lang="en-US" sz="2000" dirty="0" smtClean="0">
                <a:solidFill>
                  <a:srgbClr val="0070C0"/>
                </a:solidFill>
              </a:rPr>
              <a:t>Interviewing Skills (role play and feedback)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305800" cy="914400"/>
          </a:xfrm>
        </p:spPr>
        <p:txBody>
          <a:bodyPr/>
          <a:lstStyle/>
          <a:p>
            <a:r>
              <a:rPr lang="en-US" sz="3200" dirty="0" smtClean="0">
                <a:solidFill>
                  <a:srgbClr val="0070C0"/>
                </a:solidFill>
              </a:rPr>
              <a:t>Program Curriculum Weeks 5 &amp; 6</a:t>
            </a:r>
            <a:endParaRPr lang="en-US" sz="3200" dirty="0">
              <a:solidFill>
                <a:srgbClr val="0070C0"/>
              </a:solidFill>
            </a:endParaRPr>
          </a:p>
        </p:txBody>
      </p:sp>
      <p:sp>
        <p:nvSpPr>
          <p:cNvPr id="3" name="Content Placeholder 2"/>
          <p:cNvSpPr>
            <a:spLocks noGrp="1"/>
          </p:cNvSpPr>
          <p:nvPr>
            <p:ph idx="1"/>
          </p:nvPr>
        </p:nvSpPr>
        <p:spPr>
          <a:xfrm>
            <a:off x="457200" y="2743200"/>
            <a:ext cx="8305800" cy="3352800"/>
          </a:xfrm>
        </p:spPr>
        <p:txBody>
          <a:bodyPr/>
          <a:lstStyle/>
          <a:p>
            <a:endParaRPr lang="en-US" dirty="0" smtClean="0"/>
          </a:p>
          <a:p>
            <a:pPr lvl="1">
              <a:buFont typeface="Wingdings" panose="05000000000000000000" pitchFamily="2" charset="2"/>
              <a:buChar char="ü"/>
            </a:pPr>
            <a:r>
              <a:rPr lang="en-US" sz="2000" dirty="0" smtClean="0">
                <a:solidFill>
                  <a:srgbClr val="0070C0"/>
                </a:solidFill>
              </a:rPr>
              <a:t>Job Club (Job Club runs 3.5 hours per day for 2 weeks)</a:t>
            </a:r>
          </a:p>
          <a:p>
            <a:pPr lvl="1">
              <a:buFont typeface="Wingdings" panose="05000000000000000000" pitchFamily="2" charset="2"/>
              <a:buChar char="ü"/>
            </a:pPr>
            <a:r>
              <a:rPr lang="en-US" sz="2000" dirty="0" smtClean="0">
                <a:solidFill>
                  <a:srgbClr val="0070C0"/>
                </a:solidFill>
              </a:rPr>
              <a:t>Intensive job search program  </a:t>
            </a:r>
          </a:p>
          <a:p>
            <a:pPr lvl="1">
              <a:buFont typeface="Wingdings" panose="05000000000000000000" pitchFamily="2" charset="2"/>
              <a:buChar char="ü"/>
            </a:pPr>
            <a:r>
              <a:rPr lang="en-US" sz="2000" dirty="0" smtClean="0">
                <a:solidFill>
                  <a:srgbClr val="0070C0"/>
                </a:solidFill>
              </a:rPr>
              <a:t>Focuses on motivation, application of job search techniques, discussion and analyzing the results</a:t>
            </a:r>
          </a:p>
          <a:p>
            <a:pPr lvl="1">
              <a:buFont typeface="Wingdings" panose="05000000000000000000" pitchFamily="2" charset="2"/>
              <a:buChar char="ü"/>
            </a:pPr>
            <a:r>
              <a:rPr lang="en-US" sz="2000" dirty="0" smtClean="0">
                <a:solidFill>
                  <a:srgbClr val="0070C0"/>
                </a:solidFill>
              </a:rPr>
              <a:t>Dress for Success workshop</a:t>
            </a:r>
          </a:p>
          <a:p>
            <a:pPr lvl="1">
              <a:buFont typeface="Wingdings" panose="05000000000000000000" pitchFamily="2" charset="2"/>
              <a:buChar char="ü"/>
            </a:pPr>
            <a:r>
              <a:rPr lang="en-US" sz="2000" dirty="0" smtClean="0">
                <a:solidFill>
                  <a:srgbClr val="0070C0"/>
                </a:solidFill>
              </a:rPr>
              <a:t>Building Networking Skills</a:t>
            </a:r>
            <a:endParaRPr lang="en-US" sz="2000" dirty="0">
              <a:solidFill>
                <a:srgbClr val="0070C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305800" cy="990600"/>
          </a:xfrm>
        </p:spPr>
        <p:txBody>
          <a:bodyPr/>
          <a:lstStyle/>
          <a:p>
            <a:r>
              <a:rPr lang="en-US" sz="3200" dirty="0" smtClean="0">
                <a:solidFill>
                  <a:srgbClr val="0070C0"/>
                </a:solidFill>
              </a:rPr>
              <a:t>Program Curriculum Weeks 7 &amp; 8</a:t>
            </a:r>
            <a:endParaRPr lang="en-US" sz="3200" dirty="0">
              <a:solidFill>
                <a:srgbClr val="0070C0"/>
              </a:solidFill>
            </a:endParaRPr>
          </a:p>
        </p:txBody>
      </p:sp>
      <p:sp>
        <p:nvSpPr>
          <p:cNvPr id="3" name="Content Placeholder 2"/>
          <p:cNvSpPr>
            <a:spLocks noGrp="1"/>
          </p:cNvSpPr>
          <p:nvPr>
            <p:ph idx="1"/>
          </p:nvPr>
        </p:nvSpPr>
        <p:spPr>
          <a:xfrm>
            <a:off x="457200" y="2819400"/>
            <a:ext cx="8305800" cy="3276600"/>
          </a:xfrm>
        </p:spPr>
        <p:txBody>
          <a:bodyPr/>
          <a:lstStyle/>
          <a:p>
            <a:endParaRPr lang="en-US" dirty="0" smtClean="0"/>
          </a:p>
          <a:p>
            <a:pPr lvl="1">
              <a:buFont typeface="Wingdings" panose="05000000000000000000" pitchFamily="2" charset="2"/>
              <a:buChar char="ü"/>
            </a:pPr>
            <a:r>
              <a:rPr lang="en-US" sz="2000" dirty="0" smtClean="0">
                <a:solidFill>
                  <a:srgbClr val="0070C0"/>
                </a:solidFill>
              </a:rPr>
              <a:t>Email Etiquette </a:t>
            </a:r>
          </a:p>
          <a:p>
            <a:pPr lvl="1">
              <a:buFont typeface="Wingdings" panose="05000000000000000000" pitchFamily="2" charset="2"/>
              <a:buChar char="ü"/>
            </a:pPr>
            <a:r>
              <a:rPr lang="en-US" sz="2000" dirty="0" smtClean="0">
                <a:solidFill>
                  <a:srgbClr val="0070C0"/>
                </a:solidFill>
              </a:rPr>
              <a:t>Business Writing Skills</a:t>
            </a:r>
          </a:p>
          <a:p>
            <a:pPr lvl="1">
              <a:buFont typeface="Wingdings" panose="05000000000000000000" pitchFamily="2" charset="2"/>
              <a:buChar char="ü"/>
            </a:pPr>
            <a:r>
              <a:rPr lang="en-US" sz="2000" dirty="0" smtClean="0">
                <a:solidFill>
                  <a:srgbClr val="0070C0"/>
                </a:solidFill>
              </a:rPr>
              <a:t>First-impressions</a:t>
            </a:r>
          </a:p>
          <a:p>
            <a:pPr lvl="1">
              <a:buFont typeface="Wingdings" panose="05000000000000000000" pitchFamily="2" charset="2"/>
              <a:buChar char="ü"/>
            </a:pPr>
            <a:r>
              <a:rPr lang="en-US" sz="2000" dirty="0" smtClean="0">
                <a:solidFill>
                  <a:srgbClr val="0070C0"/>
                </a:solidFill>
              </a:rPr>
              <a:t>Personal Branding</a:t>
            </a:r>
          </a:p>
          <a:p>
            <a:pPr lvl="1">
              <a:buFont typeface="Wingdings" panose="05000000000000000000" pitchFamily="2" charset="2"/>
              <a:buChar char="ü"/>
            </a:pPr>
            <a:r>
              <a:rPr lang="en-US" sz="2000" dirty="0" smtClean="0">
                <a:solidFill>
                  <a:srgbClr val="0070C0"/>
                </a:solidFill>
              </a:rPr>
              <a:t>Marketing Tools</a:t>
            </a:r>
          </a:p>
          <a:p>
            <a:pPr lvl="1">
              <a:buFont typeface="Wingdings" panose="05000000000000000000" pitchFamily="2" charset="2"/>
              <a:buChar char="ü"/>
            </a:pPr>
            <a:r>
              <a:rPr lang="en-US" sz="2000" dirty="0" smtClean="0">
                <a:solidFill>
                  <a:srgbClr val="0070C0"/>
                </a:solidFill>
              </a:rPr>
              <a:t>LinkedIn</a:t>
            </a:r>
            <a:endParaRPr lang="en-US" sz="2000" dirty="0">
              <a:solidFill>
                <a:srgbClr val="0070C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070C0"/>
                </a:solidFill>
              </a:rPr>
              <a:t>What did we learn?</a:t>
            </a:r>
            <a:endParaRPr lang="en-US" sz="3200" dirty="0">
              <a:solidFill>
                <a:srgbClr val="0070C0"/>
              </a:solidFill>
            </a:endParaRPr>
          </a:p>
        </p:txBody>
      </p:sp>
      <p:sp>
        <p:nvSpPr>
          <p:cNvPr id="3" name="Content Placeholder 2"/>
          <p:cNvSpPr>
            <a:spLocks noGrp="1"/>
          </p:cNvSpPr>
          <p:nvPr>
            <p:ph idx="1"/>
          </p:nvPr>
        </p:nvSpPr>
        <p:spPr>
          <a:xfrm>
            <a:off x="457200" y="2895600"/>
            <a:ext cx="8305800" cy="3200400"/>
          </a:xfrm>
        </p:spPr>
        <p:txBody>
          <a:bodyPr/>
          <a:lstStyle/>
          <a:p>
            <a:r>
              <a:rPr lang="en-US" sz="2800" dirty="0" smtClean="0">
                <a:solidFill>
                  <a:srgbClr val="0070C0"/>
                </a:solidFill>
              </a:rPr>
              <a:t>Cohort Model is essential to favorable outcomes</a:t>
            </a:r>
          </a:p>
          <a:p>
            <a:r>
              <a:rPr lang="en-US" sz="2800" dirty="0" smtClean="0">
                <a:solidFill>
                  <a:srgbClr val="0070C0"/>
                </a:solidFill>
              </a:rPr>
              <a:t>Partnership and shared ownership of client outcomes is crucial</a:t>
            </a:r>
          </a:p>
          <a:p>
            <a:r>
              <a:rPr lang="en-US" sz="2800" dirty="0" smtClean="0">
                <a:solidFill>
                  <a:srgbClr val="0070C0"/>
                </a:solidFill>
              </a:rPr>
              <a:t>Structure and routine is a cornerstone</a:t>
            </a:r>
          </a:p>
          <a:p>
            <a:r>
              <a:rPr lang="en-US" sz="2800" dirty="0" smtClean="0">
                <a:solidFill>
                  <a:srgbClr val="0070C0"/>
                </a:solidFill>
              </a:rPr>
              <a:t>Supportive Services need to be identified and in place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070C0"/>
                </a:solidFill>
              </a:rPr>
              <a:t>Smart Investments</a:t>
            </a:r>
            <a:r>
              <a:rPr lang="en-US" dirty="0" smtClean="0">
                <a:solidFill>
                  <a:srgbClr val="0070C0"/>
                </a:solidFill>
              </a:rPr>
              <a:t>…</a:t>
            </a:r>
            <a:endParaRPr lang="en-US" dirty="0">
              <a:solidFill>
                <a:srgbClr val="0070C0"/>
              </a:solidFill>
            </a:endParaRPr>
          </a:p>
        </p:txBody>
      </p:sp>
      <p:sp>
        <p:nvSpPr>
          <p:cNvPr id="3" name="Content Placeholder 2"/>
          <p:cNvSpPr>
            <a:spLocks noGrp="1"/>
          </p:cNvSpPr>
          <p:nvPr>
            <p:ph idx="1"/>
          </p:nvPr>
        </p:nvSpPr>
        <p:spPr>
          <a:xfrm>
            <a:off x="457200" y="2590800"/>
            <a:ext cx="8305800" cy="3962400"/>
          </a:xfrm>
        </p:spPr>
        <p:txBody>
          <a:bodyPr/>
          <a:lstStyle/>
          <a:p>
            <a:r>
              <a:rPr lang="en-US" sz="2800" dirty="0">
                <a:solidFill>
                  <a:srgbClr val="0070C0"/>
                </a:solidFill>
              </a:rPr>
              <a:t>P</a:t>
            </a:r>
            <a:r>
              <a:rPr lang="en-US" sz="2800" dirty="0" smtClean="0">
                <a:solidFill>
                  <a:srgbClr val="0070C0"/>
                </a:solidFill>
              </a:rPr>
              <a:t>ilot was for DTA clients requiring services  beyond Universal Access.  </a:t>
            </a:r>
          </a:p>
          <a:p>
            <a:r>
              <a:rPr lang="en-US" sz="2800" dirty="0" smtClean="0">
                <a:solidFill>
                  <a:srgbClr val="0070C0"/>
                </a:solidFill>
              </a:rPr>
              <a:t>Pilot enabled us to capture specific costs beyond Universal Access </a:t>
            </a:r>
          </a:p>
          <a:p>
            <a:r>
              <a:rPr lang="en-US" sz="2800" dirty="0" smtClean="0">
                <a:solidFill>
                  <a:srgbClr val="0070C0"/>
                </a:solidFill>
              </a:rPr>
              <a:t>EOHHS/DTA recognizes there is a population that requires intensive level of case management</a:t>
            </a:r>
            <a:endParaRPr lang="en-US" sz="2800" dirty="0">
              <a:solidFill>
                <a:srgbClr val="0070C0"/>
              </a:solidFill>
            </a:endParaRPr>
          </a:p>
          <a:p>
            <a:r>
              <a:rPr lang="en-US" sz="2800" dirty="0">
                <a:solidFill>
                  <a:srgbClr val="0070C0"/>
                </a:solidFill>
              </a:rPr>
              <a:t>Co-located staff</a:t>
            </a:r>
          </a:p>
          <a:p>
            <a:pPr marL="0" indent="0">
              <a:buNone/>
            </a:pPr>
            <a:r>
              <a:rPr lang="en-US" sz="2800" dirty="0" smtClean="0">
                <a:solidFill>
                  <a:srgbClr val="0070C0"/>
                </a:solidFill>
              </a:rPr>
              <a:t> </a:t>
            </a:r>
            <a:endParaRPr lang="en-US" sz="2800" dirty="0">
              <a:solidFill>
                <a:srgbClr val="0070C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070C0"/>
                </a:solidFill>
              </a:rPr>
              <a:t>DTA Pilot metrics</a:t>
            </a:r>
            <a:endParaRPr lang="en-US" sz="3200" dirty="0">
              <a:solidFill>
                <a:srgbClr val="0070C0"/>
              </a:solidFill>
            </a:endParaRPr>
          </a:p>
        </p:txBody>
      </p:sp>
      <p:sp>
        <p:nvSpPr>
          <p:cNvPr id="3" name="Content Placeholder 2"/>
          <p:cNvSpPr>
            <a:spLocks noGrp="1"/>
          </p:cNvSpPr>
          <p:nvPr>
            <p:ph idx="1"/>
          </p:nvPr>
        </p:nvSpPr>
        <p:spPr>
          <a:xfrm>
            <a:off x="457200" y="2667000"/>
            <a:ext cx="8305800" cy="3810000"/>
          </a:xfrm>
        </p:spPr>
        <p:txBody>
          <a:bodyPr/>
          <a:lstStyle/>
          <a:p>
            <a:pPr>
              <a:buNone/>
            </a:pPr>
            <a:r>
              <a:rPr lang="en-US" dirty="0" smtClean="0">
                <a:solidFill>
                  <a:srgbClr val="0070C0"/>
                </a:solidFill>
              </a:rPr>
              <a:t>Outcomes </a:t>
            </a:r>
          </a:p>
          <a:p>
            <a:pPr marL="457200" lvl="1" indent="0">
              <a:buNone/>
            </a:pPr>
            <a:r>
              <a:rPr lang="en-US" dirty="0" smtClean="0">
                <a:solidFill>
                  <a:srgbClr val="0070C0"/>
                </a:solidFill>
              </a:rPr>
              <a:t>13 participants, 9 employed, 2 in school</a:t>
            </a:r>
          </a:p>
          <a:p>
            <a:pPr marL="457200" lvl="1" indent="0">
              <a:buNone/>
            </a:pPr>
            <a:r>
              <a:rPr lang="en-US" dirty="0" smtClean="0">
                <a:solidFill>
                  <a:srgbClr val="0070C0"/>
                </a:solidFill>
              </a:rPr>
              <a:t>11 Microsoft Office Certificates</a:t>
            </a:r>
          </a:p>
          <a:p>
            <a:pPr marL="457200" lvl="1" indent="0">
              <a:buNone/>
            </a:pPr>
            <a:r>
              <a:rPr lang="en-US" dirty="0" smtClean="0">
                <a:solidFill>
                  <a:srgbClr val="0070C0"/>
                </a:solidFill>
              </a:rPr>
              <a:t>11 Career Ready 101 Certificates of completion</a:t>
            </a:r>
          </a:p>
          <a:p>
            <a:pPr marL="457200" lvl="1" indent="0">
              <a:buNone/>
            </a:pPr>
            <a:r>
              <a:rPr lang="en-US" dirty="0" smtClean="0">
                <a:solidFill>
                  <a:srgbClr val="0070C0"/>
                </a:solidFill>
              </a:rPr>
              <a:t>85% success rate, 69% placement rate</a:t>
            </a:r>
          </a:p>
          <a:p>
            <a:pPr marL="457200" lvl="1" indent="0">
              <a:buNone/>
            </a:pPr>
            <a:r>
              <a:rPr lang="en-US" dirty="0" smtClean="0">
                <a:solidFill>
                  <a:srgbClr val="0070C0"/>
                </a:solidFill>
              </a:rPr>
              <a:t>Placement wages $10-$14/hour</a:t>
            </a:r>
          </a:p>
          <a:p>
            <a:pPr marL="457200" lvl="1" indent="0">
              <a:buNone/>
            </a:pPr>
            <a:r>
              <a:rPr lang="en-US" dirty="0" smtClean="0">
                <a:solidFill>
                  <a:srgbClr val="0070C0"/>
                </a:solidFill>
              </a:rPr>
              <a:t>Total of $157,749 in yearly earnings </a:t>
            </a:r>
          </a:p>
          <a:p>
            <a:pPr lvl="1">
              <a:buNone/>
            </a:pPr>
            <a:endParaRPr lang="en-US" dirty="0" smtClean="0"/>
          </a:p>
          <a:p>
            <a:pPr lvl="1">
              <a:buNone/>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070C0"/>
                </a:solidFill>
              </a:rPr>
              <a:t>Testimonials</a:t>
            </a:r>
            <a:endParaRPr lang="en-US" sz="3200" dirty="0">
              <a:solidFill>
                <a:srgbClr val="0070C0"/>
              </a:solidFill>
            </a:endParaRPr>
          </a:p>
        </p:txBody>
      </p:sp>
      <p:sp>
        <p:nvSpPr>
          <p:cNvPr id="3" name="Content Placeholder 2"/>
          <p:cNvSpPr>
            <a:spLocks noGrp="1"/>
          </p:cNvSpPr>
          <p:nvPr>
            <p:ph idx="1"/>
          </p:nvPr>
        </p:nvSpPr>
        <p:spPr/>
        <p:txBody>
          <a:bodyPr/>
          <a:lstStyle/>
          <a:p>
            <a:pPr marL="0" indent="0">
              <a:buNone/>
            </a:pPr>
            <a:r>
              <a:rPr lang="en-US" dirty="0" smtClean="0">
                <a:solidFill>
                  <a:srgbClr val="0070C0"/>
                </a:solidFill>
              </a:rPr>
              <a:t>“</a:t>
            </a:r>
            <a:r>
              <a:rPr lang="en-US" sz="2400" dirty="0" smtClean="0">
                <a:solidFill>
                  <a:srgbClr val="0070C0"/>
                </a:solidFill>
              </a:rPr>
              <a:t>One of the things I love about the program and the career center in general is that when we leave we can always come back! We can contact the staff for help, if we lose our job they will still help us with job leads and we can come back to give advice to future groups. It makes me feel like I have a backup plan if things go wrong and I lose my job or am unhappy; I can come here and find a way to better my situation instead of going back to DTA.”</a:t>
            </a:r>
            <a:endParaRPr lang="en-US" sz="2400" dirty="0">
              <a:solidFill>
                <a:srgbClr val="0070C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070C0"/>
                </a:solidFill>
              </a:rPr>
              <a:t>Testimonial</a:t>
            </a:r>
            <a:endParaRPr lang="en-US" sz="3200" dirty="0">
              <a:solidFill>
                <a:srgbClr val="0070C0"/>
              </a:solidFill>
            </a:endParaRPr>
          </a:p>
        </p:txBody>
      </p:sp>
      <p:sp>
        <p:nvSpPr>
          <p:cNvPr id="3" name="Content Placeholder 2"/>
          <p:cNvSpPr>
            <a:spLocks noGrp="1"/>
          </p:cNvSpPr>
          <p:nvPr>
            <p:ph idx="1"/>
          </p:nvPr>
        </p:nvSpPr>
        <p:spPr>
          <a:xfrm>
            <a:off x="457200" y="2590800"/>
            <a:ext cx="8305800" cy="3733800"/>
          </a:xfrm>
        </p:spPr>
        <p:txBody>
          <a:bodyPr/>
          <a:lstStyle/>
          <a:p>
            <a:pPr marL="0" indent="0">
              <a:buNone/>
            </a:pPr>
            <a:r>
              <a:rPr lang="en-US" sz="2400" dirty="0" smtClean="0">
                <a:solidFill>
                  <a:srgbClr val="0070C0"/>
                </a:solidFill>
              </a:rPr>
              <a:t>“I feel eternally grateful to the staff at the Career Center. They have been encouraging, compassionate and focused, often struggling along beside us trying to work our the kinks and help us overcome the TRULY STAGGERING amount of barriers we needed help with. Thank you for listening to us complain, thank you for celebrating our victories with us; thank you for challenging us; thank you for keeping us focused; thank you for staying positive; thank you for listening to our personal heartaches; but thank you most of all for </a:t>
            </a:r>
            <a:r>
              <a:rPr lang="en-US" sz="2400" b="1" dirty="0" smtClean="0">
                <a:solidFill>
                  <a:srgbClr val="0070C0"/>
                </a:solidFill>
              </a:rPr>
              <a:t>caring</a:t>
            </a:r>
            <a:r>
              <a:rPr lang="en-US" sz="2400" dirty="0" smtClean="0">
                <a:solidFill>
                  <a:srgbClr val="0070C0"/>
                </a:solidFill>
              </a:rPr>
              <a:t>” </a:t>
            </a:r>
            <a:endParaRPr lang="en-US" sz="24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070C0"/>
                </a:solidFill>
              </a:rPr>
              <a:t>How did this come about?</a:t>
            </a:r>
            <a:endParaRPr lang="en-US" sz="3200" dirty="0">
              <a:solidFill>
                <a:srgbClr val="0070C0"/>
              </a:solidFill>
            </a:endParaRPr>
          </a:p>
        </p:txBody>
      </p:sp>
      <p:sp>
        <p:nvSpPr>
          <p:cNvPr id="3" name="Content Placeholder 2"/>
          <p:cNvSpPr>
            <a:spLocks noGrp="1"/>
          </p:cNvSpPr>
          <p:nvPr>
            <p:ph idx="1"/>
          </p:nvPr>
        </p:nvSpPr>
        <p:spPr>
          <a:xfrm>
            <a:off x="533400" y="2895600"/>
            <a:ext cx="8305800" cy="3200400"/>
          </a:xfrm>
        </p:spPr>
        <p:txBody>
          <a:bodyPr/>
          <a:lstStyle/>
          <a:p>
            <a:r>
              <a:rPr lang="en-US" sz="2800" dirty="0" smtClean="0">
                <a:solidFill>
                  <a:srgbClr val="0070C0"/>
                </a:solidFill>
              </a:rPr>
              <a:t>Massachusetts Workforce Professionals Association convened Career Center Directors for a brainstorming session.</a:t>
            </a:r>
          </a:p>
          <a:p>
            <a:endParaRPr lang="en-US" sz="2800" dirty="0" smtClean="0">
              <a:solidFill>
                <a:srgbClr val="0070C0"/>
              </a:solidFill>
            </a:endParaRPr>
          </a:p>
          <a:p>
            <a:r>
              <a:rPr lang="en-US" sz="2800" dirty="0" smtClean="0">
                <a:solidFill>
                  <a:srgbClr val="0070C0"/>
                </a:solidFill>
              </a:rPr>
              <a:t>How can the Career Center system better serve low skilled, low income </a:t>
            </a:r>
            <a:r>
              <a:rPr lang="en-US" sz="2800" dirty="0" smtClean="0">
                <a:solidFill>
                  <a:srgbClr val="0070C0"/>
                </a:solidFill>
              </a:rPr>
              <a:t>clients?</a:t>
            </a:r>
            <a:endParaRPr lang="en-US" dirty="0" smtClean="0">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070C0"/>
                </a:solidFill>
              </a:rPr>
              <a:t>Local Participants</a:t>
            </a:r>
            <a:endParaRPr lang="en-US" sz="3200" dirty="0">
              <a:solidFill>
                <a:srgbClr val="0070C0"/>
              </a:solidFill>
            </a:endParaRPr>
          </a:p>
        </p:txBody>
      </p:sp>
      <p:sp>
        <p:nvSpPr>
          <p:cNvPr id="3" name="Content Placeholder 2"/>
          <p:cNvSpPr>
            <a:spLocks noGrp="1"/>
          </p:cNvSpPr>
          <p:nvPr>
            <p:ph idx="1"/>
          </p:nvPr>
        </p:nvSpPr>
        <p:spPr>
          <a:xfrm>
            <a:off x="457200" y="2991852"/>
            <a:ext cx="8305800" cy="3104147"/>
          </a:xfrm>
        </p:spPr>
        <p:txBody>
          <a:bodyPr/>
          <a:lstStyle/>
          <a:p>
            <a:r>
              <a:rPr lang="en-US" sz="2800" dirty="0" smtClean="0">
                <a:solidFill>
                  <a:srgbClr val="0070C0"/>
                </a:solidFill>
              </a:rPr>
              <a:t>Fall River Career Center </a:t>
            </a:r>
          </a:p>
          <a:p>
            <a:r>
              <a:rPr lang="en-US" sz="2800" dirty="0" smtClean="0">
                <a:solidFill>
                  <a:srgbClr val="0070C0"/>
                </a:solidFill>
              </a:rPr>
              <a:t>Fall River Transitional Assistance Office</a:t>
            </a:r>
          </a:p>
          <a:p>
            <a:r>
              <a:rPr lang="en-US" sz="2800" dirty="0" smtClean="0">
                <a:solidFill>
                  <a:srgbClr val="0070C0"/>
                </a:solidFill>
              </a:rPr>
              <a:t>Taunton Career Center </a:t>
            </a:r>
          </a:p>
          <a:p>
            <a:r>
              <a:rPr lang="en-US" sz="2800" dirty="0" smtClean="0">
                <a:solidFill>
                  <a:srgbClr val="0070C0"/>
                </a:solidFill>
              </a:rPr>
              <a:t>Taunton Transitional Assistance Office</a:t>
            </a:r>
          </a:p>
          <a:p>
            <a:r>
              <a:rPr lang="en-US" sz="2800" dirty="0" smtClean="0">
                <a:solidFill>
                  <a:srgbClr val="0070C0"/>
                </a:solidFill>
              </a:rPr>
              <a:t>DTA Full Engagement Workers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070C0"/>
                </a:solidFill>
              </a:rPr>
              <a:t>Pilot Goals</a:t>
            </a:r>
            <a:endParaRPr lang="en-US" sz="3200" dirty="0">
              <a:solidFill>
                <a:srgbClr val="0070C0"/>
              </a:solidFill>
            </a:endParaRPr>
          </a:p>
        </p:txBody>
      </p:sp>
      <p:sp>
        <p:nvSpPr>
          <p:cNvPr id="3" name="Content Placeholder 2"/>
          <p:cNvSpPr>
            <a:spLocks noGrp="1"/>
          </p:cNvSpPr>
          <p:nvPr>
            <p:ph idx="1"/>
          </p:nvPr>
        </p:nvSpPr>
        <p:spPr/>
        <p:txBody>
          <a:bodyPr/>
          <a:lstStyle/>
          <a:p>
            <a:endParaRPr lang="en-US" sz="2800" dirty="0" smtClean="0">
              <a:solidFill>
                <a:srgbClr val="0070C0"/>
              </a:solidFill>
            </a:endParaRPr>
          </a:p>
          <a:p>
            <a:r>
              <a:rPr lang="en-US" sz="2800" dirty="0" smtClean="0">
                <a:solidFill>
                  <a:srgbClr val="0070C0"/>
                </a:solidFill>
              </a:rPr>
              <a:t>Assisting  DTA job seekers in obtaining full-time, gainful employment </a:t>
            </a:r>
          </a:p>
          <a:p>
            <a:endParaRPr lang="en-US" sz="2800" dirty="0">
              <a:solidFill>
                <a:srgbClr val="0070C0"/>
              </a:solidFill>
            </a:endParaRPr>
          </a:p>
          <a:p>
            <a:r>
              <a:rPr lang="en-US" sz="2800" dirty="0">
                <a:solidFill>
                  <a:srgbClr val="0070C0"/>
                </a:solidFill>
              </a:rPr>
              <a:t>T</a:t>
            </a:r>
            <a:r>
              <a:rPr lang="en-US" sz="2800" dirty="0" smtClean="0">
                <a:solidFill>
                  <a:srgbClr val="0070C0"/>
                </a:solidFill>
              </a:rPr>
              <a:t>ransitioning clients towards a “Pathway to Self-Sufficiency”</a:t>
            </a:r>
            <a:endParaRPr lang="en-US" dirty="0">
              <a:solidFill>
                <a:srgbClr val="0070C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0070C0"/>
                </a:solidFill>
              </a:rPr>
              <a:t>Combined Outreach Efforts</a:t>
            </a:r>
            <a:endParaRPr lang="en-US" sz="3200" dirty="0">
              <a:solidFill>
                <a:srgbClr val="0070C0"/>
              </a:solidFill>
            </a:endParaRPr>
          </a:p>
        </p:txBody>
      </p:sp>
      <p:sp>
        <p:nvSpPr>
          <p:cNvPr id="3" name="Content Placeholder 2"/>
          <p:cNvSpPr>
            <a:spLocks noGrp="1"/>
          </p:cNvSpPr>
          <p:nvPr>
            <p:ph idx="1"/>
          </p:nvPr>
        </p:nvSpPr>
        <p:spPr/>
        <p:txBody>
          <a:bodyPr/>
          <a:lstStyle/>
          <a:p>
            <a:r>
              <a:rPr lang="en-US" sz="2800" dirty="0" smtClean="0">
                <a:solidFill>
                  <a:srgbClr val="0070C0"/>
                </a:solidFill>
              </a:rPr>
              <a:t>Career Center Staff attended bi-weekly orientations held at the local DTA offices.</a:t>
            </a:r>
          </a:p>
          <a:p>
            <a:r>
              <a:rPr lang="en-US" sz="2800" dirty="0" smtClean="0">
                <a:solidFill>
                  <a:srgbClr val="0070C0"/>
                </a:solidFill>
              </a:rPr>
              <a:t>Career Center Staff was allotted time during the orientations to introduce the pilot program and meet with potential participants</a:t>
            </a:r>
          </a:p>
          <a:p>
            <a:r>
              <a:rPr lang="en-US" sz="2800" dirty="0" smtClean="0">
                <a:solidFill>
                  <a:srgbClr val="0070C0"/>
                </a:solidFill>
              </a:rPr>
              <a:t>DTA Full Engagement workers were located in Career Centers one day a week</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305800" cy="685800"/>
          </a:xfrm>
        </p:spPr>
        <p:txBody>
          <a:bodyPr/>
          <a:lstStyle/>
          <a:p>
            <a:r>
              <a:rPr lang="en-US" sz="3200" dirty="0" smtClean="0">
                <a:solidFill>
                  <a:srgbClr val="0070C0"/>
                </a:solidFill>
              </a:rPr>
              <a:t>Bundled Services</a:t>
            </a:r>
            <a:endParaRPr lang="en-US" sz="3200" dirty="0">
              <a:solidFill>
                <a:srgbClr val="0070C0"/>
              </a:solidFill>
            </a:endParaRPr>
          </a:p>
        </p:txBody>
      </p:sp>
      <p:sp>
        <p:nvSpPr>
          <p:cNvPr id="3" name="Content Placeholder 2"/>
          <p:cNvSpPr>
            <a:spLocks noGrp="1"/>
          </p:cNvSpPr>
          <p:nvPr>
            <p:ph idx="1"/>
          </p:nvPr>
        </p:nvSpPr>
        <p:spPr>
          <a:xfrm>
            <a:off x="457200" y="3124200"/>
            <a:ext cx="8305800" cy="2971800"/>
          </a:xfrm>
        </p:spPr>
        <p:txBody>
          <a:bodyPr/>
          <a:lstStyle/>
          <a:p>
            <a:r>
              <a:rPr lang="en-US" sz="2800" dirty="0" smtClean="0">
                <a:solidFill>
                  <a:srgbClr val="0070C0"/>
                </a:solidFill>
              </a:rPr>
              <a:t>Keyboarding</a:t>
            </a:r>
          </a:p>
          <a:p>
            <a:r>
              <a:rPr lang="en-US" sz="2800" dirty="0" smtClean="0">
                <a:solidFill>
                  <a:srgbClr val="0070C0"/>
                </a:solidFill>
              </a:rPr>
              <a:t>Career Ready 101</a:t>
            </a:r>
          </a:p>
          <a:p>
            <a:r>
              <a:rPr lang="en-US" sz="2800" dirty="0" smtClean="0">
                <a:solidFill>
                  <a:srgbClr val="0070C0"/>
                </a:solidFill>
              </a:rPr>
              <a:t>Job Search Coursework</a:t>
            </a:r>
          </a:p>
          <a:p>
            <a:r>
              <a:rPr lang="en-US" sz="2800" dirty="0" smtClean="0">
                <a:solidFill>
                  <a:srgbClr val="0070C0"/>
                </a:solidFill>
              </a:rPr>
              <a:t>Computer Lab</a:t>
            </a:r>
          </a:p>
          <a:p>
            <a:r>
              <a:rPr lang="en-US" sz="2800" dirty="0" smtClean="0">
                <a:solidFill>
                  <a:srgbClr val="0070C0"/>
                </a:solidFill>
              </a:rPr>
              <a:t>Job Club</a:t>
            </a:r>
          </a:p>
          <a:p>
            <a:r>
              <a:rPr lang="en-US" sz="2800" dirty="0" smtClean="0">
                <a:solidFill>
                  <a:srgbClr val="0070C0"/>
                </a:solidFill>
              </a:rPr>
              <a:t>Internship</a:t>
            </a:r>
            <a:endParaRPr lang="en-US" sz="2800" dirty="0">
              <a:solidFill>
                <a:srgbClr val="0070C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305800" cy="685800"/>
          </a:xfrm>
        </p:spPr>
        <p:txBody>
          <a:bodyPr/>
          <a:lstStyle/>
          <a:p>
            <a:r>
              <a:rPr lang="en-US" sz="3200" dirty="0" smtClean="0">
                <a:solidFill>
                  <a:srgbClr val="0070C0"/>
                </a:solidFill>
              </a:rPr>
              <a:t>Internship Component</a:t>
            </a:r>
            <a:endParaRPr lang="en-US" sz="3200" dirty="0">
              <a:solidFill>
                <a:srgbClr val="0070C0"/>
              </a:solidFill>
            </a:endParaRPr>
          </a:p>
        </p:txBody>
      </p:sp>
      <p:sp>
        <p:nvSpPr>
          <p:cNvPr id="3" name="Content Placeholder 2"/>
          <p:cNvSpPr>
            <a:spLocks noGrp="1"/>
          </p:cNvSpPr>
          <p:nvPr>
            <p:ph idx="1"/>
          </p:nvPr>
        </p:nvSpPr>
        <p:spPr>
          <a:xfrm>
            <a:off x="457200" y="3048000"/>
            <a:ext cx="8305800" cy="3048000"/>
          </a:xfrm>
        </p:spPr>
        <p:txBody>
          <a:bodyPr/>
          <a:lstStyle/>
          <a:p>
            <a:r>
              <a:rPr lang="en-US" sz="2800" dirty="0" smtClean="0">
                <a:solidFill>
                  <a:srgbClr val="0070C0"/>
                </a:solidFill>
              </a:rPr>
              <a:t>Gain work experience </a:t>
            </a:r>
          </a:p>
          <a:p>
            <a:r>
              <a:rPr lang="en-US" sz="2800" dirty="0" smtClean="0">
                <a:solidFill>
                  <a:srgbClr val="0070C0"/>
                </a:solidFill>
              </a:rPr>
              <a:t>Assist in workshop material preparation</a:t>
            </a:r>
          </a:p>
          <a:p>
            <a:r>
              <a:rPr lang="en-US" sz="2800" dirty="0" smtClean="0">
                <a:solidFill>
                  <a:srgbClr val="0070C0"/>
                </a:solidFill>
              </a:rPr>
              <a:t>Career Center tours for new clients</a:t>
            </a:r>
          </a:p>
          <a:p>
            <a:r>
              <a:rPr lang="en-US" sz="2800" dirty="0" smtClean="0">
                <a:solidFill>
                  <a:srgbClr val="0070C0"/>
                </a:solidFill>
              </a:rPr>
              <a:t>Provide Resource Room assistance</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305800" cy="838200"/>
          </a:xfrm>
        </p:spPr>
        <p:txBody>
          <a:bodyPr/>
          <a:lstStyle/>
          <a:p>
            <a:r>
              <a:rPr lang="en-US" sz="3200" dirty="0" smtClean="0">
                <a:solidFill>
                  <a:srgbClr val="0070C0"/>
                </a:solidFill>
              </a:rPr>
              <a:t>Program Curriculum Week 1</a:t>
            </a:r>
            <a:endParaRPr lang="en-US" sz="3200" dirty="0">
              <a:solidFill>
                <a:srgbClr val="0070C0"/>
              </a:solidFill>
            </a:endParaRPr>
          </a:p>
        </p:txBody>
      </p:sp>
      <p:sp>
        <p:nvSpPr>
          <p:cNvPr id="3" name="Content Placeholder 2"/>
          <p:cNvSpPr>
            <a:spLocks noGrp="1"/>
          </p:cNvSpPr>
          <p:nvPr>
            <p:ph idx="1"/>
          </p:nvPr>
        </p:nvSpPr>
        <p:spPr>
          <a:xfrm>
            <a:off x="838200" y="2819400"/>
            <a:ext cx="8305800" cy="3276600"/>
          </a:xfrm>
        </p:spPr>
        <p:txBody>
          <a:bodyPr/>
          <a:lstStyle/>
          <a:p>
            <a:pPr>
              <a:buNone/>
            </a:pPr>
            <a:r>
              <a:rPr lang="en-US" sz="2000" dirty="0" smtClean="0"/>
              <a:t>	</a:t>
            </a:r>
            <a:endParaRPr lang="en-US" sz="2000" dirty="0" smtClean="0">
              <a:solidFill>
                <a:srgbClr val="0070C0"/>
              </a:solidFill>
            </a:endParaRPr>
          </a:p>
          <a:p>
            <a:pPr>
              <a:buFont typeface="Wingdings" panose="05000000000000000000" pitchFamily="2" charset="2"/>
              <a:buChar char="ü"/>
            </a:pPr>
            <a:r>
              <a:rPr lang="en-US" sz="2000" dirty="0" smtClean="0">
                <a:solidFill>
                  <a:srgbClr val="0070C0"/>
                </a:solidFill>
              </a:rPr>
              <a:t>Identifying Barriers to employment</a:t>
            </a:r>
          </a:p>
          <a:p>
            <a:pPr>
              <a:buFont typeface="Wingdings" panose="05000000000000000000" pitchFamily="2" charset="2"/>
              <a:buChar char="ü"/>
            </a:pPr>
            <a:r>
              <a:rPr lang="en-US" sz="2000" dirty="0" smtClean="0">
                <a:solidFill>
                  <a:srgbClr val="0070C0"/>
                </a:solidFill>
              </a:rPr>
              <a:t>Identifying Individual Goals</a:t>
            </a:r>
          </a:p>
          <a:p>
            <a:pPr>
              <a:buFont typeface="Wingdings" panose="05000000000000000000" pitchFamily="2" charset="2"/>
              <a:buChar char="ü"/>
            </a:pPr>
            <a:r>
              <a:rPr lang="en-US" sz="2000" dirty="0" smtClean="0">
                <a:solidFill>
                  <a:srgbClr val="0070C0"/>
                </a:solidFill>
              </a:rPr>
              <a:t>Motivation and Inspiration</a:t>
            </a:r>
          </a:p>
          <a:p>
            <a:pPr>
              <a:buFont typeface="Wingdings" panose="05000000000000000000" pitchFamily="2" charset="2"/>
              <a:buChar char="ü"/>
            </a:pPr>
            <a:r>
              <a:rPr lang="en-US" sz="2000" dirty="0" smtClean="0">
                <a:solidFill>
                  <a:srgbClr val="0070C0"/>
                </a:solidFill>
              </a:rPr>
              <a:t>Career Assessment</a:t>
            </a:r>
          </a:p>
          <a:p>
            <a:pPr>
              <a:buFont typeface="Wingdings" panose="05000000000000000000" pitchFamily="2" charset="2"/>
              <a:buChar char="ü"/>
            </a:pPr>
            <a:r>
              <a:rPr lang="en-US" sz="2000" dirty="0" smtClean="0">
                <a:solidFill>
                  <a:srgbClr val="0070C0"/>
                </a:solidFill>
              </a:rPr>
              <a:t>Building self-esteem</a:t>
            </a:r>
          </a:p>
          <a:p>
            <a:pPr>
              <a:buFont typeface="Wingdings" panose="05000000000000000000" pitchFamily="2" charset="2"/>
              <a:buChar char="ü"/>
            </a:pPr>
            <a:r>
              <a:rPr lang="en-US" sz="2000" dirty="0" smtClean="0">
                <a:solidFill>
                  <a:srgbClr val="0070C0"/>
                </a:solidFill>
              </a:rPr>
              <a:t>Maintaining job seeker journal</a:t>
            </a:r>
            <a:endParaRPr lang="en-US" sz="2000" dirty="0">
              <a:solidFill>
                <a:srgbClr val="0070C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305800" cy="914400"/>
          </a:xfrm>
        </p:spPr>
        <p:txBody>
          <a:bodyPr/>
          <a:lstStyle/>
          <a:p>
            <a:r>
              <a:rPr lang="en-US" sz="3200" dirty="0" smtClean="0">
                <a:solidFill>
                  <a:srgbClr val="0070C0"/>
                </a:solidFill>
              </a:rPr>
              <a:t>Program Curriculum Week 2 &amp; 3</a:t>
            </a:r>
            <a:endParaRPr lang="en-US" sz="3200" dirty="0">
              <a:solidFill>
                <a:srgbClr val="0070C0"/>
              </a:solidFill>
            </a:endParaRPr>
          </a:p>
        </p:txBody>
      </p:sp>
      <p:sp>
        <p:nvSpPr>
          <p:cNvPr id="3" name="Content Placeholder 2"/>
          <p:cNvSpPr>
            <a:spLocks noGrp="1"/>
          </p:cNvSpPr>
          <p:nvPr>
            <p:ph idx="1"/>
          </p:nvPr>
        </p:nvSpPr>
        <p:spPr>
          <a:xfrm>
            <a:off x="457200" y="2667000"/>
            <a:ext cx="8305800" cy="3733800"/>
          </a:xfrm>
        </p:spPr>
        <p:txBody>
          <a:bodyPr/>
          <a:lstStyle/>
          <a:p>
            <a:pPr lvl="1"/>
            <a:endParaRPr lang="en-US" sz="2000" dirty="0" smtClean="0">
              <a:solidFill>
                <a:srgbClr val="0070C0"/>
              </a:solidFill>
            </a:endParaRPr>
          </a:p>
          <a:p>
            <a:pPr lvl="1">
              <a:buFont typeface="Wingdings" panose="05000000000000000000" pitchFamily="2" charset="2"/>
              <a:buChar char="ü"/>
            </a:pPr>
            <a:r>
              <a:rPr lang="en-US" sz="2000" dirty="0" smtClean="0">
                <a:solidFill>
                  <a:srgbClr val="0070C0"/>
                </a:solidFill>
              </a:rPr>
              <a:t>Resume and Cover Letter workshops</a:t>
            </a:r>
          </a:p>
          <a:p>
            <a:pPr lvl="1">
              <a:buFont typeface="Wingdings" panose="05000000000000000000" pitchFamily="2" charset="2"/>
              <a:buChar char="ü"/>
            </a:pPr>
            <a:r>
              <a:rPr lang="en-US" sz="2000" dirty="0" smtClean="0">
                <a:solidFill>
                  <a:srgbClr val="0070C0"/>
                </a:solidFill>
              </a:rPr>
              <a:t>Job search game plan</a:t>
            </a:r>
          </a:p>
          <a:p>
            <a:pPr lvl="1">
              <a:buFont typeface="Wingdings" panose="05000000000000000000" pitchFamily="2" charset="2"/>
              <a:buChar char="ü"/>
            </a:pPr>
            <a:r>
              <a:rPr lang="en-US" sz="2000" dirty="0" smtClean="0">
                <a:solidFill>
                  <a:srgbClr val="0070C0"/>
                </a:solidFill>
              </a:rPr>
              <a:t>Job search techniques 101</a:t>
            </a:r>
          </a:p>
          <a:p>
            <a:pPr lvl="1">
              <a:buFont typeface="Wingdings" panose="05000000000000000000" pitchFamily="2" charset="2"/>
              <a:buChar char="ü"/>
            </a:pPr>
            <a:r>
              <a:rPr lang="en-US" sz="2000" dirty="0" smtClean="0">
                <a:solidFill>
                  <a:srgbClr val="0070C0"/>
                </a:solidFill>
              </a:rPr>
              <a:t>Filling out applications</a:t>
            </a:r>
          </a:p>
          <a:p>
            <a:pPr lvl="1">
              <a:buFont typeface="Wingdings" panose="05000000000000000000" pitchFamily="2" charset="2"/>
              <a:buChar char="ü"/>
            </a:pPr>
            <a:r>
              <a:rPr lang="en-US" sz="2000" dirty="0" smtClean="0">
                <a:solidFill>
                  <a:srgbClr val="0070C0"/>
                </a:solidFill>
              </a:rPr>
              <a:t>Presentation (appropriate dress etc)</a:t>
            </a:r>
          </a:p>
          <a:p>
            <a:pPr lvl="1">
              <a:buFont typeface="Wingdings" panose="05000000000000000000" pitchFamily="2" charset="2"/>
              <a:buChar char="ü"/>
            </a:pPr>
            <a:r>
              <a:rPr lang="en-US" sz="2000" dirty="0" smtClean="0">
                <a:solidFill>
                  <a:srgbClr val="0070C0"/>
                </a:solidFill>
              </a:rPr>
              <a:t>Social Media</a:t>
            </a:r>
          </a:p>
          <a:p>
            <a:pPr lvl="1">
              <a:buFont typeface="Wingdings" panose="05000000000000000000" pitchFamily="2" charset="2"/>
              <a:buChar char="ü"/>
            </a:pPr>
            <a:r>
              <a:rPr lang="en-US" sz="2000" dirty="0" smtClean="0">
                <a:solidFill>
                  <a:srgbClr val="0070C0"/>
                </a:solidFill>
              </a:rPr>
              <a:t>Telephone Skills (role playing)</a:t>
            </a:r>
          </a:p>
          <a:p>
            <a:pPr lvl="1">
              <a:buFont typeface="Wingdings" panose="05000000000000000000" pitchFamily="2" charset="2"/>
              <a:buChar char="ü"/>
            </a:pPr>
            <a:r>
              <a:rPr lang="en-US" sz="2000" dirty="0" smtClean="0">
                <a:solidFill>
                  <a:srgbClr val="0070C0"/>
                </a:solidFill>
              </a:rPr>
              <a:t>Documentation (scheduling of lessons and events)</a:t>
            </a:r>
          </a:p>
          <a:p>
            <a:pPr>
              <a:buFont typeface="Wingdings" panose="05000000000000000000" pitchFamily="2" charset="2"/>
              <a:buChar char="ü"/>
            </a:pPr>
            <a:endParaRPr lang="en-US" sz="2000" dirty="0"/>
          </a:p>
        </p:txBody>
      </p:sp>
    </p:spTree>
  </p:cSld>
  <p:clrMapOvr>
    <a:masterClrMapping/>
  </p:clrMapOvr>
</p:sld>
</file>

<file path=ppt/theme/theme1.xml><?xml version="1.0" encoding="utf-8"?>
<a:theme xmlns:a="http://schemas.openxmlformats.org/drawingml/2006/main" name="Technology at work design template">
  <a:themeElements>
    <a:clrScheme name="Default Design 8">
      <a:dk1>
        <a:srgbClr val="58572B"/>
      </a:dk1>
      <a:lt1>
        <a:srgbClr val="FFFFFF"/>
      </a:lt1>
      <a:dk2>
        <a:srgbClr val="808000"/>
      </a:dk2>
      <a:lt2>
        <a:srgbClr val="333333"/>
      </a:lt2>
      <a:accent1>
        <a:srgbClr val="CCCC99"/>
      </a:accent1>
      <a:accent2>
        <a:srgbClr val="FFFFCC"/>
      </a:accent2>
      <a:accent3>
        <a:srgbClr val="FFFFFF"/>
      </a:accent3>
      <a:accent4>
        <a:srgbClr val="4A4923"/>
      </a:accent4>
      <a:accent5>
        <a:srgbClr val="E2E2CA"/>
      </a:accent5>
      <a:accent6>
        <a:srgbClr val="E7E7B9"/>
      </a:accent6>
      <a:hlink>
        <a:srgbClr val="990000"/>
      </a:hlink>
      <a:folHlink>
        <a:srgbClr val="663300"/>
      </a:folHlink>
    </a:clrScheme>
    <a:fontScheme name="Default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4D4D4D"/>
        </a:dk1>
        <a:lt1>
          <a:srgbClr val="FFFFD9"/>
        </a:lt1>
        <a:dk2>
          <a:srgbClr val="000000"/>
        </a:dk2>
        <a:lt2>
          <a:srgbClr val="7F7F7D"/>
        </a:lt2>
        <a:accent1>
          <a:srgbClr val="DEDACF"/>
        </a:accent1>
        <a:accent2>
          <a:srgbClr val="536D89"/>
        </a:accent2>
        <a:accent3>
          <a:srgbClr val="FFFFE9"/>
        </a:accent3>
        <a:accent4>
          <a:srgbClr val="404040"/>
        </a:accent4>
        <a:accent5>
          <a:srgbClr val="ECEAE4"/>
        </a:accent5>
        <a:accent6>
          <a:srgbClr val="4A627C"/>
        </a:accent6>
        <a:hlink>
          <a:srgbClr val="943C35"/>
        </a:hlink>
        <a:folHlink>
          <a:srgbClr val="63406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FF99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DEF6F1"/>
        </a:lt1>
        <a:dk2>
          <a:srgbClr val="000000"/>
        </a:dk2>
        <a:lt2>
          <a:srgbClr val="969696"/>
        </a:lt2>
        <a:accent1>
          <a:srgbClr val="E1EAED"/>
        </a:accent1>
        <a:accent2>
          <a:srgbClr val="8DC6FF"/>
        </a:accent2>
        <a:accent3>
          <a:srgbClr val="ECFAF7"/>
        </a:accent3>
        <a:accent4>
          <a:srgbClr val="000000"/>
        </a:accent4>
        <a:accent5>
          <a:srgbClr val="EEF3F4"/>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85B400"/>
        </a:folHlink>
      </a:clrScheme>
      <a:clrMap bg1="lt1" tx1="dk1" bg2="lt2" tx2="dk2" accent1="accent1" accent2="accent2" accent3="accent3" accent4="accent4" accent5="accent5" accent6="accent6" hlink="hlink" folHlink="folHlink"/>
    </a:extraClrScheme>
    <a:extraClrScheme>
      <a:clrScheme name="Default Design 7">
        <a:dk1>
          <a:srgbClr val="666666"/>
        </a:dk1>
        <a:lt1>
          <a:srgbClr val="FFFFFF"/>
        </a:lt1>
        <a:dk2>
          <a:srgbClr val="000000"/>
        </a:dk2>
        <a:lt2>
          <a:srgbClr val="333333"/>
        </a:lt2>
        <a:accent1>
          <a:srgbClr val="D7DCC8"/>
        </a:accent1>
        <a:accent2>
          <a:srgbClr val="8DC6FF"/>
        </a:accent2>
        <a:accent3>
          <a:srgbClr val="FFFFFF"/>
        </a:accent3>
        <a:accent4>
          <a:srgbClr val="565656"/>
        </a:accent4>
        <a:accent5>
          <a:srgbClr val="E8EBE0"/>
        </a:accent5>
        <a:accent6>
          <a:srgbClr val="7FB3E7"/>
        </a:accent6>
        <a:hlink>
          <a:srgbClr val="0066CC"/>
        </a:hlink>
        <a:folHlink>
          <a:srgbClr val="FF9933"/>
        </a:folHlink>
      </a:clrScheme>
      <a:clrMap bg1="lt1" tx1="dk1" bg2="lt2" tx2="dk2" accent1="accent1" accent2="accent2" accent3="accent3" accent4="accent4" accent5="accent5" accent6="accent6" hlink="hlink" folHlink="folHlink"/>
    </a:extraClrScheme>
    <a:extraClrScheme>
      <a:clrScheme name="Default Design 8">
        <a:dk1>
          <a:srgbClr val="58572B"/>
        </a:dk1>
        <a:lt1>
          <a:srgbClr val="FFFFFF"/>
        </a:lt1>
        <a:dk2>
          <a:srgbClr val="808000"/>
        </a:dk2>
        <a:lt2>
          <a:srgbClr val="333333"/>
        </a:lt2>
        <a:accent1>
          <a:srgbClr val="CCCC99"/>
        </a:accent1>
        <a:accent2>
          <a:srgbClr val="FFFFCC"/>
        </a:accent2>
        <a:accent3>
          <a:srgbClr val="FFFFFF"/>
        </a:accent3>
        <a:accent4>
          <a:srgbClr val="4A4923"/>
        </a:accent4>
        <a:accent5>
          <a:srgbClr val="E2E2CA"/>
        </a:accent5>
        <a:accent6>
          <a:srgbClr val="E7E7B9"/>
        </a:accent6>
        <a:hlink>
          <a:srgbClr val="990000"/>
        </a:hlink>
        <a:folHlink>
          <a:srgbClr val="663300"/>
        </a:folHlink>
      </a:clrScheme>
      <a:clrMap bg1="lt1" tx1="dk1" bg2="lt2" tx2="dk2" accent1="accent1" accent2="accent2" accent3="accent3" accent4="accent4" accent5="accent5" accent6="accent6" hlink="hlink" folHlink="folHlink"/>
    </a:extraClrScheme>
    <a:extraClrScheme>
      <a:clrScheme name="Default Design 9">
        <a:dk1>
          <a:srgbClr val="666633"/>
        </a:dk1>
        <a:lt1>
          <a:srgbClr val="008080"/>
        </a:lt1>
        <a:dk2>
          <a:srgbClr val="808000"/>
        </a:dk2>
        <a:lt2>
          <a:srgbClr val="005A58"/>
        </a:lt2>
        <a:accent1>
          <a:srgbClr val="B5C6B3"/>
        </a:accent1>
        <a:accent2>
          <a:srgbClr val="FFA962"/>
        </a:accent2>
        <a:accent3>
          <a:srgbClr val="AAC0C0"/>
        </a:accent3>
        <a:accent4>
          <a:srgbClr val="56562A"/>
        </a:accent4>
        <a:accent5>
          <a:srgbClr val="D7DFD6"/>
        </a:accent5>
        <a:accent6>
          <a:srgbClr val="E79958"/>
        </a:accent6>
        <a:hlink>
          <a:srgbClr val="FFEFCE"/>
        </a:hlink>
        <a:folHlink>
          <a:srgbClr val="A74101"/>
        </a:folHlink>
      </a:clrScheme>
      <a:clrMap bg1="lt1" tx1="dk1" bg2="lt2" tx2="dk2" accent1="accent1" accent2="accent2" accent3="accent3" accent4="accent4" accent5="accent5" accent6="accent6" hlink="hlink" folHlink="folHlink"/>
    </a:extraClrScheme>
    <a:extraClrScheme>
      <a:clrScheme name="Default Design 10">
        <a:dk1>
          <a:srgbClr val="003366"/>
        </a:dk1>
        <a:lt1>
          <a:srgbClr val="A28E73"/>
        </a:lt1>
        <a:dk2>
          <a:srgbClr val="000099"/>
        </a:dk2>
        <a:lt2>
          <a:srgbClr val="D2C368"/>
        </a:lt2>
        <a:accent1>
          <a:srgbClr val="D1EBEA"/>
        </a:accent1>
        <a:accent2>
          <a:srgbClr val="CEC975"/>
        </a:accent2>
        <a:accent3>
          <a:srgbClr val="AAAACA"/>
        </a:accent3>
        <a:accent4>
          <a:srgbClr val="8A7861"/>
        </a:accent4>
        <a:accent5>
          <a:srgbClr val="E5F3F3"/>
        </a:accent5>
        <a:accent6>
          <a:srgbClr val="BAB669"/>
        </a:accent6>
        <a:hlink>
          <a:srgbClr val="7EBA93"/>
        </a:hlink>
        <a:folHlink>
          <a:srgbClr val="F09D3D"/>
        </a:folHlink>
      </a:clrScheme>
      <a:clrMap bg1="dk2" tx1="lt1" bg2="dk1" tx2="lt2" accent1="accent1" accent2="accent2" accent3="accent3" accent4="accent4" accent5="accent5" accent6="accent6" hlink="hlink" folHlink="folHlink"/>
    </a:extraClrScheme>
    <a:extraClrScheme>
      <a:clrScheme name="Default Design 11">
        <a:dk1>
          <a:srgbClr val="336699"/>
        </a:dk1>
        <a:lt1>
          <a:srgbClr val="969696"/>
        </a:lt1>
        <a:dk2>
          <a:srgbClr val="000000"/>
        </a:dk2>
        <a:lt2>
          <a:srgbClr val="517FA1"/>
        </a:lt2>
        <a:accent1>
          <a:srgbClr val="F3F5DD"/>
        </a:accent1>
        <a:accent2>
          <a:srgbClr val="CB4B0A"/>
        </a:accent2>
        <a:accent3>
          <a:srgbClr val="AAAAAA"/>
        </a:accent3>
        <a:accent4>
          <a:srgbClr val="7F7F7F"/>
        </a:accent4>
        <a:accent5>
          <a:srgbClr val="F8F9EB"/>
        </a:accent5>
        <a:accent6>
          <a:srgbClr val="B84308"/>
        </a:accent6>
        <a:hlink>
          <a:srgbClr val="D4B224"/>
        </a:hlink>
        <a:folHlink>
          <a:srgbClr val="D58E56"/>
        </a:folHlink>
      </a:clrScheme>
      <a:clrMap bg1="dk2" tx1="lt1" bg2="dk1" tx2="lt2" accent1="accent1" accent2="accent2" accent3="accent3" accent4="accent4" accent5="accent5" accent6="accent6" hlink="hlink" folHlink="folHlink"/>
    </a:extraClrScheme>
    <a:extraClrScheme>
      <a:clrScheme name="Default Design 12">
        <a:dk1>
          <a:srgbClr val="5C1F00"/>
        </a:dk1>
        <a:lt1>
          <a:srgbClr val="8FA418"/>
        </a:lt1>
        <a:dk2>
          <a:srgbClr val="800000"/>
        </a:dk2>
        <a:lt2>
          <a:srgbClr val="A89546"/>
        </a:lt2>
        <a:accent1>
          <a:srgbClr val="EDF6BE"/>
        </a:accent1>
        <a:accent2>
          <a:srgbClr val="ADBC00"/>
        </a:accent2>
        <a:accent3>
          <a:srgbClr val="C0AAAA"/>
        </a:accent3>
        <a:accent4>
          <a:srgbClr val="798B13"/>
        </a:accent4>
        <a:accent5>
          <a:srgbClr val="F4FADB"/>
        </a:accent5>
        <a:accent6>
          <a:srgbClr val="9CAA00"/>
        </a:accent6>
        <a:hlink>
          <a:srgbClr val="FF7500"/>
        </a:hlink>
        <a:folHlink>
          <a:srgbClr val="3E5E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Relationships xmlns="http://schemas.openxmlformats.org/package/2006/relationships">
  <Relationship Id="rId1" Type="http://schemas.openxmlformats.org/officeDocument/2006/relationships/customXmlProps" Target="itemProps1.xml"/>
</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1D11CEA-E240-47CA-B824-2BA9F30A387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223</TotalTime>
  <Words>665</Words>
  <Application>Microsoft Office PowerPoint</Application>
  <PresentationFormat>On-screen Show (4:3)</PresentationFormat>
  <Paragraphs>99</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Technology at work design template</vt:lpstr>
      <vt:lpstr>Bristol Career Centers DTA Pilot</vt:lpstr>
      <vt:lpstr>How did this come about?</vt:lpstr>
      <vt:lpstr>Local Participants</vt:lpstr>
      <vt:lpstr>Pilot Goals</vt:lpstr>
      <vt:lpstr>Combined Outreach Efforts</vt:lpstr>
      <vt:lpstr>Bundled Services</vt:lpstr>
      <vt:lpstr>Internship Component</vt:lpstr>
      <vt:lpstr>Program Curriculum Week 1</vt:lpstr>
      <vt:lpstr>Program Curriculum Week 2 &amp; 3</vt:lpstr>
      <vt:lpstr>Program Curriculum Week 4</vt:lpstr>
      <vt:lpstr>Program Curriculum Weeks 5 &amp; 6</vt:lpstr>
      <vt:lpstr>Program Curriculum Weeks 7 &amp; 8</vt:lpstr>
      <vt:lpstr>What did we learn?</vt:lpstr>
      <vt:lpstr>Smart Investments…</vt:lpstr>
      <vt:lpstr>DTA Pilot metrics</vt:lpstr>
      <vt:lpstr>Testimonials</vt:lpstr>
      <vt:lpstr>Testimonial</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2016-12-05T14:41:52Z</dcterms:created>
  <dc:creator>Holly Hill-Batista</dc:creator>
  <lastModifiedBy>Stadhard, Sacha (EOL)</lastModifiedBy>
  <lastPrinted>1601-01-01T00:00:00Z</lastPrinted>
  <dcterms:modified xsi:type="dcterms:W3CDTF">2016-12-05T21:11:27Z</dcterms:modified>
  <revision>25</revision>
  <dc:title>Bristol Career Centers DTA Pilot</dc:title>
</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TC010721571033</vt:lpwstr>
  </property>
</Properties>
</file>