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290" r:id="rId4"/>
    <p:sldId id="285" r:id="rId5"/>
    <p:sldId id="283" r:id="rId6"/>
    <p:sldId id="294" r:id="rId7"/>
    <p:sldId id="293" r:id="rId8"/>
    <p:sldId id="295" r:id="rId9"/>
    <p:sldId id="296" r:id="rId10"/>
    <p:sldId id="299" r:id="rId11"/>
    <p:sldId id="300" r:id="rId12"/>
    <p:sldId id="301" r:id="rId13"/>
    <p:sldId id="302" r:id="rId14"/>
    <p:sldId id="303" r:id="rId15"/>
    <p:sldId id="304" r:id="rId16"/>
    <p:sldId id="30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7E"/>
    <a:srgbClr val="0E2FAD"/>
    <a:srgbClr val="FFCC66"/>
    <a:srgbClr val="123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75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21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FFDD-23CE-4F0F-80B4-DE0A0FF30BB2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6CE-EF36-4DFF-9A77-46A5AB09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7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FFDD-23CE-4F0F-80B4-DE0A0FF30BB2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6CE-EF36-4DFF-9A77-46A5AB09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FFDD-23CE-4F0F-80B4-DE0A0FF30BB2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6CE-EF36-4DFF-9A77-46A5AB09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3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" y="0"/>
            <a:ext cx="9144000" cy="120173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6299200"/>
            <a:ext cx="21097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835650"/>
            <a:ext cx="9461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assBizWorks logo orang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6376988"/>
            <a:ext cx="17399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42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40BFB-B39F-4E97-A50B-9A8624203F39}" type="datetime1">
              <a:rPr lang="en-US" altLang="en-US" smtClean="0"/>
              <a:pPr/>
              <a:t>8/9/2017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084885-7BF5-41C8-AE5F-BA565DB9C40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9116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FFDD-23CE-4F0F-80B4-DE0A0FF30BB2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6CE-EF36-4DFF-9A77-46A5AB09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5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FFDD-23CE-4F0F-80B4-DE0A0FF30BB2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6CE-EF36-4DFF-9A77-46A5AB09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FFDD-23CE-4F0F-80B4-DE0A0FF30BB2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6CE-EF36-4DFF-9A77-46A5AB09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2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FFDD-23CE-4F0F-80B4-DE0A0FF30BB2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6CE-EF36-4DFF-9A77-46A5AB09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6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FFDD-23CE-4F0F-80B4-DE0A0FF30BB2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6CE-EF36-4DFF-9A77-46A5AB09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4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FFDD-23CE-4F0F-80B4-DE0A0FF30BB2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6CE-EF36-4DFF-9A77-46A5AB09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2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FFDD-23CE-4F0F-80B4-DE0A0FF30BB2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6CE-EF36-4DFF-9A77-46A5AB09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4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FFDD-23CE-4F0F-80B4-DE0A0FF30BB2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C6CE-EF36-4DFF-9A77-46A5AB09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FFDD-23CE-4F0F-80B4-DE0A0FF30BB2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C6CE-EF36-4DFF-9A77-46A5AB09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6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74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 b="1" i="1">
          <a:solidFill>
            <a:schemeClr val="folHlink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42913" y="2233613"/>
            <a:ext cx="8229600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endParaRPr lang="en-US" altLang="en-US" sz="4400" i="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altLang="en-US" sz="4400" i="0" dirty="0" smtClean="0">
                <a:solidFill>
                  <a:schemeClr val="tx1"/>
                </a:solidFill>
              </a:rPr>
              <a:t>Business Cycle 101</a:t>
            </a:r>
          </a:p>
          <a:p>
            <a:pPr algn="ctr">
              <a:lnSpc>
                <a:spcPct val="80000"/>
              </a:lnSpc>
            </a:pPr>
            <a:endParaRPr lang="en-US" altLang="en-US" i="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altLang="en-US" sz="2400" i="0" dirty="0" smtClean="0">
                <a:solidFill>
                  <a:schemeClr val="tx1"/>
                </a:solidFill>
              </a:rPr>
              <a:t>John McCarthy</a:t>
            </a:r>
          </a:p>
          <a:p>
            <a:pPr algn="ctr">
              <a:lnSpc>
                <a:spcPct val="80000"/>
              </a:lnSpc>
            </a:pPr>
            <a:r>
              <a:rPr lang="en-US" altLang="en-US" sz="2400" i="0" dirty="0" smtClean="0">
                <a:solidFill>
                  <a:schemeClr val="tx1"/>
                </a:solidFill>
              </a:rPr>
              <a:t>Eric Nelson</a:t>
            </a:r>
          </a:p>
          <a:p>
            <a:pPr algn="ctr">
              <a:lnSpc>
                <a:spcPct val="80000"/>
              </a:lnSpc>
            </a:pPr>
            <a:r>
              <a:rPr lang="en-US" altLang="en-US" sz="2400" i="0" dirty="0" smtClean="0">
                <a:solidFill>
                  <a:schemeClr val="tx1"/>
                </a:solidFill>
              </a:rPr>
              <a:t>Jil Wonoski</a:t>
            </a:r>
          </a:p>
          <a:p>
            <a:pPr algn="ctr">
              <a:lnSpc>
                <a:spcPct val="80000"/>
              </a:lnSpc>
            </a:pPr>
            <a:endParaRPr lang="en-US" altLang="en-US" i="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altLang="en-US" sz="4400" i="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63575" y="209550"/>
            <a:ext cx="77724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i="1" dirty="0" smtClean="0">
                <a:solidFill>
                  <a:srgbClr val="007B7E"/>
                </a:solidFill>
              </a:rPr>
              <a:t>2017 Rapid Response Summit</a:t>
            </a:r>
            <a:endParaRPr lang="en-US" altLang="en-US" sz="4000" b="1" dirty="0" smtClean="0">
              <a:solidFill>
                <a:srgbClr val="007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4027" y="5777802"/>
            <a:ext cx="8794209" cy="1012372"/>
            <a:chOff x="274027" y="5777802"/>
            <a:chExt cx="8794209" cy="101237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27" y="6218674"/>
              <a:ext cx="15621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240026" y="5777802"/>
              <a:ext cx="2743200" cy="931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811" y="5976310"/>
              <a:ext cx="1876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2700" y="0"/>
            <a:ext cx="9144000" cy="120173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>
                <a:solidFill>
                  <a:srgbClr val="007B7E"/>
                </a:solidFill>
                <a:latin typeface="+mn-lt"/>
              </a:rPr>
              <a:t>Problem</a:t>
            </a:r>
            <a:endParaRPr lang="en-US" sz="4800" b="1" i="1" dirty="0">
              <a:solidFill>
                <a:srgbClr val="007B7E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84700" y="1600199"/>
            <a:ext cx="4378430" cy="50015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rgbClr val="0E2FAD"/>
                </a:solidFill>
              </a:rPr>
              <a:t>How do we fill the gap in the skilled labor market?  Plumbers, Electricians, Carpenters, Etc.</a:t>
            </a:r>
          </a:p>
          <a:p>
            <a:endParaRPr lang="en-US" sz="2400" i="0" dirty="0" smtClean="0">
              <a:solidFill>
                <a:srgbClr val="0E2FA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rgbClr val="0E2FAD"/>
                </a:solidFill>
              </a:rPr>
              <a:t>For us it’s Diesel Tech’s in the Industry</a:t>
            </a:r>
          </a:p>
          <a:p>
            <a:endParaRPr lang="en-US" sz="2400" i="0" dirty="0">
              <a:solidFill>
                <a:srgbClr val="0E2FA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rgbClr val="0E2FAD"/>
                </a:solidFill>
              </a:rPr>
              <a:t>For every 10 Diesel Tech’s retiring only 2 are entering the industry</a:t>
            </a:r>
          </a:p>
          <a:p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810000"/>
            <a:ext cx="321945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00200"/>
            <a:ext cx="4038600" cy="198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1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0"/>
            <a:ext cx="9144000" cy="120173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>
                <a:solidFill>
                  <a:srgbClr val="007B7E"/>
                </a:solidFill>
                <a:latin typeface="+mn-lt"/>
              </a:rPr>
              <a:t>Details</a:t>
            </a:r>
            <a:endParaRPr lang="en-US" sz="4800" b="1" i="1" dirty="0">
              <a:solidFill>
                <a:srgbClr val="007B7E"/>
              </a:solidFill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5268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0E2FAD"/>
                </a:solidFill>
              </a:rPr>
              <a:t>Career &amp; Pay Scale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E2FAD"/>
                </a:solidFill>
              </a:rPr>
              <a:t>Service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b="1" i="0" dirty="0" smtClean="0">
                <a:solidFill>
                  <a:srgbClr val="0E2FAD"/>
                </a:solidFill>
              </a:rPr>
              <a:t>Sales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E2FAD"/>
                </a:solidFill>
              </a:rPr>
              <a:t>Parts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b="1" i="0" dirty="0">
              <a:solidFill>
                <a:srgbClr val="0E2FA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2FAD"/>
                </a:solidFill>
              </a:rPr>
              <a:t>“If a Truck Stopped.”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E2FAD"/>
                </a:solidFill>
              </a:rPr>
              <a:t>Answer &amp; Win</a:t>
            </a:r>
            <a:endParaRPr lang="en-US" sz="2000" b="1" dirty="0">
              <a:solidFill>
                <a:srgbClr val="0E2FAD"/>
              </a:solidFill>
            </a:endParaRPr>
          </a:p>
          <a:p>
            <a:pPr marL="0" indent="0"/>
            <a:endParaRPr lang="en-US" i="0" dirty="0" smtClean="0">
              <a:solidFill>
                <a:srgbClr val="0E2FA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0E2FAD"/>
                </a:solidFill>
              </a:rPr>
              <a:t>These are great jobs</a:t>
            </a:r>
            <a:endParaRPr lang="en-US" i="0" dirty="0">
              <a:solidFill>
                <a:srgbClr val="0E2FAD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038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4027" y="5777802"/>
            <a:ext cx="8794209" cy="1012372"/>
            <a:chOff x="274027" y="5777802"/>
            <a:chExt cx="8794209" cy="101237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27" y="6218674"/>
              <a:ext cx="15621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240026" y="5777802"/>
              <a:ext cx="2743200" cy="931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811" y="5976310"/>
              <a:ext cx="1876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04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0"/>
            <a:ext cx="9144000" cy="120173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7B7E"/>
                </a:solidFill>
                <a:latin typeface="+mn-lt"/>
              </a:rPr>
              <a:t>Partnering with Worcester </a:t>
            </a:r>
            <a:br>
              <a:rPr lang="en-US" sz="3200" b="1" i="1" dirty="0" smtClean="0">
                <a:solidFill>
                  <a:srgbClr val="007B7E"/>
                </a:solidFill>
                <a:latin typeface="+mn-lt"/>
              </a:rPr>
            </a:br>
            <a:r>
              <a:rPr lang="en-US" sz="3200" b="1" i="1" dirty="0" smtClean="0">
                <a:solidFill>
                  <a:srgbClr val="007B7E"/>
                </a:solidFill>
                <a:latin typeface="+mn-lt"/>
              </a:rPr>
              <a:t>Workforce Central Team</a:t>
            </a:r>
            <a:endParaRPr lang="en-US" sz="3200" b="1" i="1" dirty="0">
              <a:solidFill>
                <a:srgbClr val="007B7E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4027" y="5777802"/>
            <a:ext cx="8794209" cy="1012372"/>
            <a:chOff x="274027" y="5777802"/>
            <a:chExt cx="8794209" cy="101237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27" y="6218674"/>
              <a:ext cx="15621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240026" y="5777802"/>
              <a:ext cx="2743200" cy="931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811" y="5976310"/>
              <a:ext cx="1876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1" y="1600200"/>
            <a:ext cx="4415286" cy="4525963"/>
          </a:xfrm>
        </p:spPr>
        <p:txBody>
          <a:bodyPr/>
          <a:lstStyle/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E2FAD"/>
                </a:solidFill>
              </a:rPr>
              <a:t>Stepping into the </a:t>
            </a:r>
            <a:r>
              <a:rPr lang="en-US" i="0" dirty="0" smtClean="0">
                <a:solidFill>
                  <a:srgbClr val="0E2FAD"/>
                </a:solidFill>
              </a:rPr>
              <a:t>unknown</a:t>
            </a:r>
          </a:p>
          <a:p>
            <a:pPr marL="0" indent="0"/>
            <a:endParaRPr lang="en-US" sz="1800" i="0" dirty="0">
              <a:solidFill>
                <a:srgbClr val="0E2FA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0E2FAD"/>
                </a:solidFill>
              </a:rPr>
              <a:t>Jeff Turgeon &amp; John McCarthy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b="1" i="0" dirty="0" smtClean="0">
                <a:solidFill>
                  <a:srgbClr val="0E2FAD"/>
                </a:solidFill>
              </a:rPr>
              <a:t>Tour of Tri State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b="1" i="0" dirty="0" smtClean="0">
                <a:solidFill>
                  <a:srgbClr val="0E2FAD"/>
                </a:solidFill>
              </a:rPr>
              <a:t>Business Assessment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b="1" i="0" dirty="0" smtClean="0">
                <a:solidFill>
                  <a:srgbClr val="0E2FAD"/>
                </a:solidFill>
              </a:rPr>
              <a:t>John Review of Programs and Grants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3006"/>
            <a:ext cx="4038600" cy="40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1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0"/>
            <a:ext cx="9144000" cy="120173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007B7E"/>
                </a:solidFill>
                <a:latin typeface="+mn-lt"/>
              </a:rPr>
              <a:t>Partnering Programs and Grants</a:t>
            </a:r>
            <a:endParaRPr lang="en-US" sz="4000" b="1" i="1" dirty="0">
              <a:solidFill>
                <a:srgbClr val="007B7E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4027" y="5777802"/>
            <a:ext cx="8794209" cy="1012372"/>
            <a:chOff x="274027" y="5777802"/>
            <a:chExt cx="8794209" cy="101237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27" y="6218674"/>
              <a:ext cx="15621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240026" y="5777802"/>
              <a:ext cx="2743200" cy="931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811" y="5976310"/>
              <a:ext cx="1876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1450347"/>
            <a:ext cx="4873925" cy="4525963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E2FAD"/>
                </a:solidFill>
              </a:rPr>
              <a:t>Job Fairs/Recruiting from Career Center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E2FAD"/>
                </a:solidFill>
              </a:rPr>
              <a:t>Veteran’s Recruiting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E2FAD"/>
                </a:solidFill>
              </a:rPr>
              <a:t>Workforce Training Fund Grant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E2FAD"/>
                </a:solidFill>
              </a:rPr>
              <a:t>On The Job Training Program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E2FAD"/>
                </a:solidFill>
              </a:rPr>
              <a:t>Safety Training Grant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E2FAD"/>
                </a:solidFill>
              </a:rPr>
              <a:t>State Certification to become a Diesel Mechanic training site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E2FAD"/>
                </a:solidFill>
              </a:rPr>
              <a:t>WDB Membership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36" y="1312653"/>
            <a:ext cx="4038600" cy="295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4934309" y="4345947"/>
            <a:ext cx="4133927" cy="21584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i="1">
                <a:solidFill>
                  <a:schemeClr val="folHlink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i="0" kern="0" dirty="0" smtClean="0">
                <a:solidFill>
                  <a:srgbClr val="007B7E"/>
                </a:solidFill>
              </a:rPr>
              <a:t>Do you know trucks? Come work with us!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i="0" kern="0" dirty="0" smtClean="0">
                <a:solidFill>
                  <a:srgbClr val="007B7E"/>
                </a:solidFill>
              </a:rPr>
              <a:t>Calling out employee training and development</a:t>
            </a:r>
            <a:endParaRPr lang="en-US" sz="2200" kern="0" dirty="0">
              <a:solidFill>
                <a:srgbClr val="007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0" y="0"/>
            <a:ext cx="9144000" cy="120173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007B7E"/>
                </a:solidFill>
                <a:latin typeface="+mn-lt"/>
              </a:rPr>
              <a:t>Apprenticeship Program(s)</a:t>
            </a:r>
            <a:endParaRPr lang="en-US" sz="4800" b="1" i="1" dirty="0">
              <a:solidFill>
                <a:srgbClr val="007B7E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1" y="1460768"/>
            <a:ext cx="4428670" cy="47085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rgbClr val="0E2FAD"/>
                </a:solidFill>
              </a:rPr>
              <a:t>1</a:t>
            </a:r>
            <a:r>
              <a:rPr lang="en-US" sz="2400" i="0" baseline="30000" dirty="0" smtClean="0">
                <a:solidFill>
                  <a:srgbClr val="0E2FAD"/>
                </a:solidFill>
              </a:rPr>
              <a:t>st</a:t>
            </a:r>
            <a:r>
              <a:rPr lang="en-US" sz="2400" i="0" dirty="0" smtClean="0">
                <a:solidFill>
                  <a:srgbClr val="0E2FAD"/>
                </a:solidFill>
              </a:rPr>
              <a:t>  Grant Funded Diesel Tech Program in 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i="0" dirty="0" smtClean="0">
              <a:solidFill>
                <a:srgbClr val="0E2FA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rgbClr val="0E2FAD"/>
                </a:solidFill>
              </a:rPr>
              <a:t>On-site Diesel Tech Apprenticeship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i="0" dirty="0" smtClean="0">
              <a:solidFill>
                <a:srgbClr val="0E2FA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rgbClr val="0E2FAD"/>
                </a:solidFill>
              </a:rPr>
              <a:t>Earn &amp; Learn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E2FAD"/>
                </a:solidFill>
              </a:rPr>
              <a:t>Mentorship with employees</a:t>
            </a:r>
            <a:endParaRPr lang="en-US" sz="2000" b="1" i="0" dirty="0" smtClean="0">
              <a:solidFill>
                <a:srgbClr val="0E2FA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i="0" dirty="0" smtClean="0">
              <a:solidFill>
                <a:srgbClr val="0E2FA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rgbClr val="0E2FAD"/>
                </a:solidFill>
              </a:rPr>
              <a:t>Pre Apprenticeship Program at South High</a:t>
            </a:r>
          </a:p>
          <a:p>
            <a:endParaRPr lang="en-US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663" y="1219200"/>
            <a:ext cx="4068938" cy="23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3" y="3840690"/>
            <a:ext cx="4068938" cy="233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4027" y="5777802"/>
            <a:ext cx="8794209" cy="1012372"/>
            <a:chOff x="274027" y="5777802"/>
            <a:chExt cx="8794209" cy="101237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27" y="6218674"/>
              <a:ext cx="15621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240026" y="5777802"/>
              <a:ext cx="2743200" cy="931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811" y="5976310"/>
              <a:ext cx="1876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36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0"/>
            <a:ext cx="9144000" cy="120173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007B7E"/>
                </a:solidFill>
                <a:latin typeface="+mn-lt"/>
              </a:rPr>
              <a:t>Closing</a:t>
            </a:r>
            <a:endParaRPr lang="en-US" sz="4800" b="1" i="1" dirty="0">
              <a:solidFill>
                <a:srgbClr val="007B7E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887" y="1600200"/>
            <a:ext cx="3875314" cy="4525963"/>
          </a:xfrm>
        </p:spPr>
        <p:txBody>
          <a:bodyPr/>
          <a:lstStyle/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0E2FAD"/>
                </a:solidFill>
              </a:rPr>
              <a:t>Moving Forward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i="0" dirty="0" smtClean="0">
              <a:solidFill>
                <a:srgbClr val="0E2FA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0E2FAD"/>
                </a:solidFill>
              </a:rPr>
              <a:t>Next Steps &amp; 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i="0" dirty="0">
              <a:solidFill>
                <a:srgbClr val="0E2FA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0E2FAD"/>
                </a:solidFill>
              </a:rPr>
              <a:t>Questions &amp; Answers</a:t>
            </a:r>
            <a:endParaRPr lang="en-US" i="0" dirty="0">
              <a:solidFill>
                <a:srgbClr val="0E2FAD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615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306119"/>
            <a:ext cx="4343400" cy="30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74027" y="5777802"/>
            <a:ext cx="8794209" cy="1012372"/>
            <a:chOff x="274027" y="5777802"/>
            <a:chExt cx="8794209" cy="101237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27" y="6218674"/>
              <a:ext cx="15621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240026" y="5777802"/>
              <a:ext cx="2743200" cy="931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811" y="5976310"/>
              <a:ext cx="1876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62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71463" y="1919200"/>
            <a:ext cx="8643937" cy="44667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 smtClean="0">
                <a:solidFill>
                  <a:schemeClr val="tx2"/>
                </a:solidFill>
              </a:rPr>
              <a:t>Tour =  Company Culture, Type Equipment, etc.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600" i="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 smtClean="0">
                <a:solidFill>
                  <a:schemeClr val="tx2"/>
                </a:solidFill>
              </a:rPr>
              <a:t>Admin Info =  FEIN, </a:t>
            </a:r>
            <a:r>
              <a:rPr lang="en-US" altLang="en-US" sz="1800" i="0" dirty="0">
                <a:solidFill>
                  <a:schemeClr val="tx2"/>
                </a:solidFill>
              </a:rPr>
              <a:t>C</a:t>
            </a:r>
            <a:r>
              <a:rPr lang="en-US" altLang="en-US" sz="1800" i="0" dirty="0" smtClean="0">
                <a:solidFill>
                  <a:schemeClr val="tx2"/>
                </a:solidFill>
              </a:rPr>
              <a:t>ompany Structure, Locations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600" i="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 smtClean="0">
                <a:solidFill>
                  <a:schemeClr val="tx2"/>
                </a:solidFill>
              </a:rPr>
              <a:t>Operations =  Type Product/Service, Number Employees, Number Shifts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600" i="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 smtClean="0">
                <a:solidFill>
                  <a:schemeClr val="tx2"/>
                </a:solidFill>
              </a:rPr>
              <a:t>Competitors &amp; Collaborators =  External Influence / Pressure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600" i="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 smtClean="0">
                <a:solidFill>
                  <a:schemeClr val="tx2"/>
                </a:solidFill>
              </a:rPr>
              <a:t>Current Challenges =  Employee Retention, Contracts, etc.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600" i="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 smtClean="0">
                <a:solidFill>
                  <a:schemeClr val="tx2"/>
                </a:solidFill>
              </a:rPr>
              <a:t>What Does Your Future Look Like =  Short Term, Long Term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600" i="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 smtClean="0">
                <a:solidFill>
                  <a:schemeClr val="tx2"/>
                </a:solidFill>
              </a:rPr>
              <a:t>1.6 Million Other Questions…..Such As…..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900" i="0" dirty="0">
              <a:solidFill>
                <a:schemeClr val="tx2"/>
              </a:solidFill>
            </a:endParaRPr>
          </a:p>
          <a:p>
            <a:pPr marL="0" indent="0" algn="ctr">
              <a:defRPr/>
            </a:pPr>
            <a:r>
              <a:rPr lang="en-US" altLang="en-US" sz="2800" i="0" dirty="0" smtClean="0">
                <a:solidFill>
                  <a:schemeClr val="tx2"/>
                </a:solidFill>
              </a:rPr>
              <a:t>WHERE ARE YOU IN YOUR BUSINESS CYCLE?</a:t>
            </a:r>
          </a:p>
          <a:p>
            <a:pPr marL="0" indent="0" algn="ctr">
              <a:defRPr/>
            </a:pPr>
            <a:r>
              <a:rPr lang="en-US" altLang="en-US" sz="2400" i="0" dirty="0" smtClean="0">
                <a:solidFill>
                  <a:srgbClr val="00B050"/>
                </a:solidFill>
              </a:rPr>
              <a:t>The Goal = Right Service(s), Right Timing</a:t>
            </a:r>
            <a:endParaRPr lang="en-US" altLang="en-US" sz="300" i="0" dirty="0">
              <a:solidFill>
                <a:srgbClr val="00B05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5396" y="1310809"/>
            <a:ext cx="8273547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E2FA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Everything Starts With A Business Assessment</a:t>
            </a:r>
          </a:p>
        </p:txBody>
      </p:sp>
      <p:sp>
        <p:nvSpPr>
          <p:cNvPr id="53253" name="Title 1"/>
          <p:cNvSpPr txBox="1">
            <a:spLocks/>
          </p:cNvSpPr>
          <p:nvPr/>
        </p:nvSpPr>
        <p:spPr bwMode="auto">
          <a:xfrm>
            <a:off x="663575" y="209550"/>
            <a:ext cx="77724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i="1" dirty="0">
                <a:solidFill>
                  <a:srgbClr val="007B7E"/>
                </a:solidFill>
              </a:rPr>
              <a:t>B</a:t>
            </a:r>
            <a:r>
              <a:rPr lang="en-US" altLang="en-US" sz="4800" b="1" i="1" dirty="0" smtClean="0">
                <a:solidFill>
                  <a:srgbClr val="007B7E"/>
                </a:solidFill>
              </a:rPr>
              <a:t>usiness Cycle 101</a:t>
            </a:r>
            <a:endParaRPr lang="en-US" altLang="en-US" sz="4800" b="1" dirty="0" smtClean="0">
              <a:solidFill>
                <a:srgbClr val="007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" name="Group 23" hidden="1"/>
          <p:cNvGrpSpPr/>
          <p:nvPr/>
        </p:nvGrpSpPr>
        <p:grpSpPr>
          <a:xfrm>
            <a:off x="883920" y="1219200"/>
            <a:ext cx="3118736" cy="3230880"/>
            <a:chOff x="883920" y="1219200"/>
            <a:chExt cx="3118736" cy="3230880"/>
          </a:xfrm>
        </p:grpSpPr>
        <p:sp>
          <p:nvSpPr>
            <p:cNvPr id="25" name="Oval 24"/>
            <p:cNvSpPr/>
            <p:nvPr/>
          </p:nvSpPr>
          <p:spPr>
            <a:xfrm>
              <a:off x="883920" y="4267200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5" idx="0"/>
            </p:cNvCxnSpPr>
            <p:nvPr/>
          </p:nvCxnSpPr>
          <p:spPr>
            <a:xfrm flipV="1">
              <a:off x="975360" y="1362075"/>
              <a:ext cx="0" cy="290512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961074" y="1362075"/>
              <a:ext cx="167640" cy="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1217295" y="1876425"/>
              <a:ext cx="244794" cy="2478405"/>
              <a:chOff x="1217295" y="1876425"/>
              <a:chExt cx="244794" cy="247840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217295" y="4171950"/>
                <a:ext cx="182880" cy="18288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43" idx="0"/>
              </p:cNvCxnSpPr>
              <p:nvPr/>
            </p:nvCxnSpPr>
            <p:spPr>
              <a:xfrm flipV="1">
                <a:off x="1308735" y="1876426"/>
                <a:ext cx="0" cy="22955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1294449" y="1876425"/>
                <a:ext cx="167640" cy="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1217295" y="1219200"/>
              <a:ext cx="23555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Worker training/retraining</a:t>
              </a:r>
              <a:endPara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62089" y="1766500"/>
              <a:ext cx="2540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Access to qualified workers</a:t>
              </a:r>
              <a:endParaRPr lang="en-US" sz="1200" dirty="0">
                <a:solidFill>
                  <a:srgbClr val="7030A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883920" y="4267200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31" idx="0"/>
            </p:cNvCxnSpPr>
            <p:nvPr/>
          </p:nvCxnSpPr>
          <p:spPr>
            <a:xfrm flipV="1">
              <a:off x="975360" y="1362075"/>
              <a:ext cx="0" cy="290512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961074" y="1362075"/>
              <a:ext cx="167640" cy="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1217295" y="1876425"/>
              <a:ext cx="244794" cy="2478405"/>
              <a:chOff x="1217295" y="1876425"/>
              <a:chExt cx="244794" cy="247840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217295" y="4171950"/>
                <a:ext cx="182880" cy="18288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>
                <a:stCxn id="40" idx="0"/>
              </p:cNvCxnSpPr>
              <p:nvPr/>
            </p:nvCxnSpPr>
            <p:spPr>
              <a:xfrm flipV="1">
                <a:off x="1308735" y="1876426"/>
                <a:ext cx="0" cy="22955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294449" y="1876425"/>
                <a:ext cx="167640" cy="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217295" y="1219200"/>
              <a:ext cx="23555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Worker training/retraining</a:t>
              </a:r>
              <a:endPara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62089" y="1766500"/>
              <a:ext cx="2540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Access to qualified workers</a:t>
              </a:r>
              <a:endParaRPr lang="en-US" sz="1200" dirty="0">
                <a:solidFill>
                  <a:srgbClr val="7030A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988695" y="3924300"/>
              <a:ext cx="1299711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187440" y="4263390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273165" y="3924300"/>
              <a:ext cx="2857" cy="34290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 hidden="1"/>
          <p:cNvSpPr txBox="1"/>
          <p:nvPr/>
        </p:nvSpPr>
        <p:spPr>
          <a:xfrm>
            <a:off x="4395788" y="997059"/>
            <a:ext cx="3212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OJT</a:t>
            </a:r>
          </a:p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Apprenticeship</a:t>
            </a:r>
          </a:p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Community College Business Programs</a:t>
            </a:r>
          </a:p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Workforce Training Fund Program</a:t>
            </a:r>
            <a:endParaRPr lang="en-US" sz="11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TextBox 46" hidden="1"/>
          <p:cNvSpPr txBox="1"/>
          <p:nvPr/>
        </p:nvSpPr>
        <p:spPr>
          <a:xfrm>
            <a:off x="4405298" y="1721019"/>
            <a:ext cx="2162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Job Order Postings</a:t>
            </a:r>
          </a:p>
          <a:p>
            <a:r>
              <a:rPr lang="en-US" sz="1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Individual Recruitments</a:t>
            </a:r>
          </a:p>
          <a:p>
            <a:r>
              <a:rPr lang="en-US" sz="1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Specialized Recruitments</a:t>
            </a:r>
          </a:p>
          <a:p>
            <a:r>
              <a:rPr lang="en-US" sz="1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Job Fairs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486524" y="1108048"/>
            <a:ext cx="4631668" cy="3230880"/>
            <a:chOff x="883920" y="1219200"/>
            <a:chExt cx="4631668" cy="3230880"/>
          </a:xfrm>
        </p:grpSpPr>
        <p:sp>
          <p:nvSpPr>
            <p:cNvPr id="54" name="Oval 53"/>
            <p:cNvSpPr/>
            <p:nvPr/>
          </p:nvSpPr>
          <p:spPr>
            <a:xfrm>
              <a:off x="883920" y="4267200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54" idx="0"/>
            </p:cNvCxnSpPr>
            <p:nvPr/>
          </p:nvCxnSpPr>
          <p:spPr>
            <a:xfrm flipV="1">
              <a:off x="975360" y="1362075"/>
              <a:ext cx="0" cy="290512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61074" y="1362075"/>
              <a:ext cx="167640" cy="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217295" y="1219200"/>
              <a:ext cx="4298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Production and Employment at near full capacity</a:t>
              </a:r>
            </a:p>
            <a:p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High point of expansion</a:t>
              </a:r>
              <a:endPara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141476" y="1645846"/>
            <a:ext cx="4042244" cy="2795056"/>
            <a:chOff x="1217295" y="1559774"/>
            <a:chExt cx="4042244" cy="2795056"/>
          </a:xfrm>
        </p:grpSpPr>
        <p:grpSp>
          <p:nvGrpSpPr>
            <p:cNvPr id="59" name="Group 58"/>
            <p:cNvGrpSpPr/>
            <p:nvPr/>
          </p:nvGrpSpPr>
          <p:grpSpPr>
            <a:xfrm>
              <a:off x="1217295" y="1876425"/>
              <a:ext cx="244794" cy="2478405"/>
              <a:chOff x="1217295" y="1876425"/>
              <a:chExt cx="244794" cy="2478405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217295" y="4171950"/>
                <a:ext cx="182880" cy="18288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/>
              <p:cNvCxnSpPr>
                <a:stCxn id="61" idx="0"/>
              </p:cNvCxnSpPr>
              <p:nvPr/>
            </p:nvCxnSpPr>
            <p:spPr>
              <a:xfrm flipV="1">
                <a:off x="1308735" y="1876426"/>
                <a:ext cx="0" cy="229552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1294449" y="1876425"/>
                <a:ext cx="167640" cy="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1462089" y="1559774"/>
              <a:ext cx="37974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Lower sales activity</a:t>
              </a:r>
            </a:p>
            <a:p>
              <a:r>
                <a:rPr lang="en-US" sz="1200" dirty="0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Limited or reduced future contract activity</a:t>
              </a:r>
            </a:p>
            <a:p>
              <a:r>
                <a:rPr lang="en-US" sz="1200" dirty="0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Layoffs may begin here</a:t>
              </a:r>
              <a:endParaRPr lang="en-US" sz="1200" dirty="0">
                <a:solidFill>
                  <a:srgbClr val="7030A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96772" y="2323995"/>
            <a:ext cx="3217051" cy="2589315"/>
            <a:chOff x="4757699" y="2104904"/>
            <a:chExt cx="3217051" cy="2589315"/>
          </a:xfrm>
        </p:grpSpPr>
        <p:sp>
          <p:nvSpPr>
            <p:cNvPr id="70" name="Oval 69"/>
            <p:cNvSpPr/>
            <p:nvPr/>
          </p:nvSpPr>
          <p:spPr>
            <a:xfrm>
              <a:off x="4757699" y="4511339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4841188" y="2413716"/>
              <a:ext cx="0" cy="20838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841188" y="2428925"/>
              <a:ext cx="1533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049782" y="2104904"/>
              <a:ext cx="29249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 Black" panose="020B0A04020102020204" pitchFamily="34" charset="0"/>
                </a:rPr>
                <a:t>Production continues to decline</a:t>
              </a:r>
            </a:p>
            <a:p>
              <a:r>
                <a:rPr lang="en-US" sz="1200" dirty="0" smtClean="0">
                  <a:latin typeface="Arial Black" panose="020B0A04020102020204" pitchFamily="34" charset="0"/>
                </a:rPr>
                <a:t>Layoffs </a:t>
              </a:r>
            </a:p>
            <a:p>
              <a:r>
                <a:rPr lang="en-US" sz="1200" dirty="0" smtClean="0">
                  <a:latin typeface="Arial Black" panose="020B0A04020102020204" pitchFamily="34" charset="0"/>
                </a:rPr>
                <a:t>May begin shutdown – all or part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77653" y="887389"/>
            <a:ext cx="4491053" cy="4721057"/>
            <a:chOff x="4177653" y="887389"/>
            <a:chExt cx="4491053" cy="4721057"/>
          </a:xfrm>
        </p:grpSpPr>
        <p:sp>
          <p:nvSpPr>
            <p:cNvPr id="79" name="Oval 78"/>
            <p:cNvSpPr/>
            <p:nvPr/>
          </p:nvSpPr>
          <p:spPr>
            <a:xfrm>
              <a:off x="4177653" y="5425566"/>
              <a:ext cx="182880" cy="1828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4277044" y="1108048"/>
              <a:ext cx="7951" cy="430161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278660" y="1115998"/>
              <a:ext cx="167640" cy="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501540" y="887389"/>
              <a:ext cx="4167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Business Activity “bottoms out”</a:t>
              </a:r>
            </a:p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Production and Employment at lowest capacity</a:t>
              </a:r>
            </a:p>
          </p:txBody>
        </p:sp>
      </p:grpSp>
      <p:sp>
        <p:nvSpPr>
          <p:cNvPr id="2" name="Right Arrow 1"/>
          <p:cNvSpPr/>
          <p:nvPr/>
        </p:nvSpPr>
        <p:spPr>
          <a:xfrm rot="2018104">
            <a:off x="4309381" y="5681712"/>
            <a:ext cx="1135935" cy="482253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 rot="19360056">
            <a:off x="4279069" y="4799400"/>
            <a:ext cx="1135935" cy="482253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5616441" y="1315027"/>
            <a:ext cx="2956659" cy="3524725"/>
            <a:chOff x="4506459" y="2139839"/>
            <a:chExt cx="2956659" cy="3524725"/>
          </a:xfrm>
        </p:grpSpPr>
        <p:sp>
          <p:nvSpPr>
            <p:cNvPr id="85" name="Oval 84"/>
            <p:cNvSpPr/>
            <p:nvPr/>
          </p:nvSpPr>
          <p:spPr>
            <a:xfrm>
              <a:off x="4506459" y="5481684"/>
              <a:ext cx="182880" cy="1828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>
              <a:stCxn id="85" idx="0"/>
            </p:cNvCxnSpPr>
            <p:nvPr/>
          </p:nvCxnSpPr>
          <p:spPr>
            <a:xfrm flipV="1">
              <a:off x="4597899" y="2452390"/>
              <a:ext cx="0" cy="302929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583613" y="2447958"/>
              <a:ext cx="167640" cy="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806493" y="2139839"/>
              <a:ext cx="26566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</a:rPr>
                <a:t>Rising Production</a:t>
              </a:r>
            </a:p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</a:rPr>
                <a:t>Hiring activity</a:t>
              </a:r>
            </a:p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</a:rPr>
                <a:t>Considering future expansion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438668" y="1926124"/>
            <a:ext cx="2582262" cy="2081325"/>
            <a:chOff x="325391" y="478070"/>
            <a:chExt cx="2582262" cy="2081325"/>
          </a:xfrm>
        </p:grpSpPr>
        <p:sp>
          <p:nvSpPr>
            <p:cNvPr id="90" name="Oval 89"/>
            <p:cNvSpPr/>
            <p:nvPr/>
          </p:nvSpPr>
          <p:spPr>
            <a:xfrm>
              <a:off x="325391" y="2376515"/>
              <a:ext cx="182880" cy="18288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410496" y="706679"/>
              <a:ext cx="14286" cy="16639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410496" y="706679"/>
              <a:ext cx="167640" cy="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33376" y="478070"/>
              <a:ext cx="22742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Nearing peak Production</a:t>
              </a:r>
            </a:p>
            <a:p>
              <a:r>
                <a:rPr lang="en-US" sz="12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   &amp; Employment </a:t>
              </a:r>
            </a:p>
            <a:p>
              <a:r>
                <a:rPr lang="en-US" sz="12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Expansion activity may </a:t>
              </a:r>
            </a:p>
            <a:p>
              <a:r>
                <a:rPr lang="en-US" sz="1200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2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  begin</a:t>
              </a:r>
            </a:p>
            <a:p>
              <a:endParaRPr lang="en-US" sz="1200" dirty="0" smtClean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4" name="Freeform 93"/>
          <p:cNvSpPr/>
          <p:nvPr/>
        </p:nvSpPr>
        <p:spPr>
          <a:xfrm>
            <a:off x="640960" y="2780916"/>
            <a:ext cx="7827180" cy="1767635"/>
          </a:xfrm>
          <a:custGeom>
            <a:avLst/>
            <a:gdLst>
              <a:gd name="connsiteX0" fmla="*/ 0 w 8004875"/>
              <a:gd name="connsiteY0" fmla="*/ 1767635 h 1767635"/>
              <a:gd name="connsiteX1" fmla="*/ 1821051 w 8004875"/>
              <a:gd name="connsiteY1" fmla="*/ 411533 h 1767635"/>
              <a:gd name="connsiteX2" fmla="*/ 3115160 w 8004875"/>
              <a:gd name="connsiteY2" fmla="*/ 16326 h 1767635"/>
              <a:gd name="connsiteX3" fmla="*/ 4618495 w 8004875"/>
              <a:gd name="connsiteY3" fmla="*/ 675004 h 1767635"/>
              <a:gd name="connsiteX4" fmla="*/ 5827363 w 8004875"/>
              <a:gd name="connsiteY4" fmla="*/ 806740 h 1767635"/>
              <a:gd name="connsiteX5" fmla="*/ 6679770 w 8004875"/>
              <a:gd name="connsiteY5" fmla="*/ 349540 h 1767635"/>
              <a:gd name="connsiteX6" fmla="*/ 7191214 w 8004875"/>
              <a:gd name="connsiteY6" fmla="*/ 8577 h 1767635"/>
              <a:gd name="connsiteX7" fmla="*/ 7570922 w 8004875"/>
              <a:gd name="connsiteY7" fmla="*/ 132564 h 1767635"/>
              <a:gd name="connsiteX8" fmla="*/ 8004875 w 8004875"/>
              <a:gd name="connsiteY8" fmla="*/ 458028 h 176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4875" h="1767635">
                <a:moveTo>
                  <a:pt x="0" y="1767635"/>
                </a:moveTo>
                <a:cubicBezTo>
                  <a:pt x="650929" y="1235526"/>
                  <a:pt x="1301858" y="703418"/>
                  <a:pt x="1821051" y="411533"/>
                </a:cubicBezTo>
                <a:cubicBezTo>
                  <a:pt x="2340244" y="119648"/>
                  <a:pt x="2648919" y="-27586"/>
                  <a:pt x="3115160" y="16326"/>
                </a:cubicBezTo>
                <a:cubicBezTo>
                  <a:pt x="3581401" y="60238"/>
                  <a:pt x="4166461" y="543268"/>
                  <a:pt x="4618495" y="675004"/>
                </a:cubicBezTo>
                <a:cubicBezTo>
                  <a:pt x="5070529" y="806740"/>
                  <a:pt x="5483817" y="860984"/>
                  <a:pt x="5827363" y="806740"/>
                </a:cubicBezTo>
                <a:cubicBezTo>
                  <a:pt x="6170909" y="752496"/>
                  <a:pt x="6452462" y="482567"/>
                  <a:pt x="6679770" y="349540"/>
                </a:cubicBezTo>
                <a:cubicBezTo>
                  <a:pt x="6907078" y="216513"/>
                  <a:pt x="7042689" y="44740"/>
                  <a:pt x="7191214" y="8577"/>
                </a:cubicBezTo>
                <a:cubicBezTo>
                  <a:pt x="7339739" y="-27586"/>
                  <a:pt x="7435312" y="57655"/>
                  <a:pt x="7570922" y="132564"/>
                </a:cubicBezTo>
                <a:cubicBezTo>
                  <a:pt x="7706532" y="207472"/>
                  <a:pt x="7855703" y="332750"/>
                  <a:pt x="8004875" y="458028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640961" y="2292177"/>
            <a:ext cx="7827180" cy="3656192"/>
          </a:xfrm>
          <a:custGeom>
            <a:avLst/>
            <a:gdLst>
              <a:gd name="connsiteX0" fmla="*/ 0 w 8004875"/>
              <a:gd name="connsiteY0" fmla="*/ 3283707 h 3656192"/>
              <a:gd name="connsiteX1" fmla="*/ 395207 w 8004875"/>
              <a:gd name="connsiteY1" fmla="*/ 2067091 h 3656192"/>
              <a:gd name="connsiteX2" fmla="*/ 612183 w 8004875"/>
              <a:gd name="connsiteY2" fmla="*/ 1912107 h 3656192"/>
              <a:gd name="connsiteX3" fmla="*/ 1301858 w 8004875"/>
              <a:gd name="connsiteY3" fmla="*/ 3461938 h 3656192"/>
              <a:gd name="connsiteX4" fmla="*/ 1596326 w 8004875"/>
              <a:gd name="connsiteY4" fmla="*/ 3500684 h 3656192"/>
              <a:gd name="connsiteX5" fmla="*/ 2154265 w 8004875"/>
              <a:gd name="connsiteY5" fmla="*/ 2253070 h 3656192"/>
              <a:gd name="connsiteX6" fmla="*/ 2642461 w 8004875"/>
              <a:gd name="connsiteY6" fmla="*/ 1532399 h 3656192"/>
              <a:gd name="connsiteX7" fmla="*/ 3060916 w 8004875"/>
              <a:gd name="connsiteY7" fmla="*/ 2113585 h 3656192"/>
              <a:gd name="connsiteX8" fmla="*/ 3316638 w 8004875"/>
              <a:gd name="connsiteY8" fmla="*/ 3035735 h 3656192"/>
              <a:gd name="connsiteX9" fmla="*/ 3657600 w 8004875"/>
              <a:gd name="connsiteY9" fmla="*/ 3206216 h 3656192"/>
              <a:gd name="connsiteX10" fmla="*/ 4440265 w 8004875"/>
              <a:gd name="connsiteY10" fmla="*/ 1904358 h 3656192"/>
              <a:gd name="connsiteX11" fmla="*/ 4835472 w 8004875"/>
              <a:gd name="connsiteY11" fmla="*/ 1323172 h 3656192"/>
              <a:gd name="connsiteX12" fmla="*/ 5261675 w 8004875"/>
              <a:gd name="connsiteY12" fmla="*/ 1602141 h 3656192"/>
              <a:gd name="connsiteX13" fmla="*/ 5974597 w 8004875"/>
              <a:gd name="connsiteY13" fmla="*/ 3299206 h 3656192"/>
              <a:gd name="connsiteX14" fmla="*/ 6827004 w 8004875"/>
              <a:gd name="connsiteY14" fmla="*/ 2470046 h 3656192"/>
              <a:gd name="connsiteX15" fmla="*/ 7679411 w 8004875"/>
              <a:gd name="connsiteY15" fmla="*/ 339029 h 3656192"/>
              <a:gd name="connsiteX16" fmla="*/ 8004875 w 8004875"/>
              <a:gd name="connsiteY16" fmla="*/ 5816 h 3656192"/>
              <a:gd name="connsiteX17" fmla="*/ 8004875 w 8004875"/>
              <a:gd name="connsiteY17" fmla="*/ 5816 h 365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4875" h="3656192">
                <a:moveTo>
                  <a:pt x="0" y="3283707"/>
                </a:moveTo>
                <a:cubicBezTo>
                  <a:pt x="146588" y="2789699"/>
                  <a:pt x="293177" y="2295691"/>
                  <a:pt x="395207" y="2067091"/>
                </a:cubicBezTo>
                <a:cubicBezTo>
                  <a:pt x="497237" y="1838491"/>
                  <a:pt x="461075" y="1679633"/>
                  <a:pt x="612183" y="1912107"/>
                </a:cubicBezTo>
                <a:cubicBezTo>
                  <a:pt x="763291" y="2144581"/>
                  <a:pt x="1137834" y="3197175"/>
                  <a:pt x="1301858" y="3461938"/>
                </a:cubicBezTo>
                <a:cubicBezTo>
                  <a:pt x="1465882" y="3726701"/>
                  <a:pt x="1454258" y="3702162"/>
                  <a:pt x="1596326" y="3500684"/>
                </a:cubicBezTo>
                <a:cubicBezTo>
                  <a:pt x="1738394" y="3299206"/>
                  <a:pt x="1979909" y="2581117"/>
                  <a:pt x="2154265" y="2253070"/>
                </a:cubicBezTo>
                <a:cubicBezTo>
                  <a:pt x="2328621" y="1925023"/>
                  <a:pt x="2491353" y="1555646"/>
                  <a:pt x="2642461" y="1532399"/>
                </a:cubicBezTo>
                <a:cubicBezTo>
                  <a:pt x="2793569" y="1509152"/>
                  <a:pt x="2948553" y="1863029"/>
                  <a:pt x="3060916" y="2113585"/>
                </a:cubicBezTo>
                <a:cubicBezTo>
                  <a:pt x="3173279" y="2364141"/>
                  <a:pt x="3217191" y="2853630"/>
                  <a:pt x="3316638" y="3035735"/>
                </a:cubicBezTo>
                <a:cubicBezTo>
                  <a:pt x="3416085" y="3217840"/>
                  <a:pt x="3470329" y="3394779"/>
                  <a:pt x="3657600" y="3206216"/>
                </a:cubicBezTo>
                <a:cubicBezTo>
                  <a:pt x="3844871" y="3017653"/>
                  <a:pt x="4243953" y="2218199"/>
                  <a:pt x="4440265" y="1904358"/>
                </a:cubicBezTo>
                <a:cubicBezTo>
                  <a:pt x="4636577" y="1590517"/>
                  <a:pt x="4698570" y="1373541"/>
                  <a:pt x="4835472" y="1323172"/>
                </a:cubicBezTo>
                <a:cubicBezTo>
                  <a:pt x="4972374" y="1272802"/>
                  <a:pt x="5071821" y="1272802"/>
                  <a:pt x="5261675" y="1602141"/>
                </a:cubicBezTo>
                <a:cubicBezTo>
                  <a:pt x="5451529" y="1931480"/>
                  <a:pt x="5713709" y="3154555"/>
                  <a:pt x="5974597" y="3299206"/>
                </a:cubicBezTo>
                <a:cubicBezTo>
                  <a:pt x="6235485" y="3443857"/>
                  <a:pt x="6542868" y="2963409"/>
                  <a:pt x="6827004" y="2470046"/>
                </a:cubicBezTo>
                <a:cubicBezTo>
                  <a:pt x="7111140" y="1976683"/>
                  <a:pt x="7483099" y="749734"/>
                  <a:pt x="7679411" y="339029"/>
                </a:cubicBezTo>
                <a:cubicBezTo>
                  <a:pt x="7875723" y="-71676"/>
                  <a:pt x="8004875" y="5816"/>
                  <a:pt x="8004875" y="5816"/>
                </a:cubicBezTo>
                <a:lnTo>
                  <a:pt x="8004875" y="5816"/>
                </a:lnTo>
              </a:path>
            </a:pathLst>
          </a:cu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649719" y="2913949"/>
            <a:ext cx="7818422" cy="2603722"/>
          </a:xfrm>
          <a:custGeom>
            <a:avLst/>
            <a:gdLst>
              <a:gd name="connsiteX0" fmla="*/ 0 w 8020373"/>
              <a:gd name="connsiteY0" fmla="*/ 1663176 h 2603722"/>
              <a:gd name="connsiteX1" fmla="*/ 480447 w 8020373"/>
              <a:gd name="connsiteY1" fmla="*/ 2337352 h 2603722"/>
              <a:gd name="connsiteX2" fmla="*/ 976393 w 8020373"/>
              <a:gd name="connsiteY2" fmla="*/ 2600824 h 2603722"/>
              <a:gd name="connsiteX3" fmla="*/ 1549830 w 8020373"/>
              <a:gd name="connsiteY3" fmla="*/ 2430342 h 2603722"/>
              <a:gd name="connsiteX4" fmla="*/ 2092271 w 8020373"/>
              <a:gd name="connsiteY4" fmla="*/ 1756166 h 2603722"/>
              <a:gd name="connsiteX5" fmla="*/ 2673457 w 8020373"/>
              <a:gd name="connsiteY5" fmla="*/ 679034 h 2603722"/>
              <a:gd name="connsiteX6" fmla="*/ 3324386 w 8020373"/>
              <a:gd name="connsiteY6" fmla="*/ 90098 h 2603722"/>
              <a:gd name="connsiteX7" fmla="*/ 4184542 w 8020373"/>
              <a:gd name="connsiteY7" fmla="*/ 105596 h 2603722"/>
              <a:gd name="connsiteX8" fmla="*/ 4974956 w 8020373"/>
              <a:gd name="connsiteY8" fmla="*/ 1074241 h 2603722"/>
              <a:gd name="connsiteX9" fmla="*/ 5587139 w 8020373"/>
              <a:gd name="connsiteY9" fmla="*/ 1663176 h 2603722"/>
              <a:gd name="connsiteX10" fmla="*/ 6292312 w 8020373"/>
              <a:gd name="connsiteY10" fmla="*/ 1849156 h 2603722"/>
              <a:gd name="connsiteX11" fmla="*/ 7020732 w 8020373"/>
              <a:gd name="connsiteY11" fmla="*/ 1360959 h 2603722"/>
              <a:gd name="connsiteX12" fmla="*/ 7640664 w 8020373"/>
              <a:gd name="connsiteY12" fmla="*/ 454308 h 2603722"/>
              <a:gd name="connsiteX13" fmla="*/ 8020373 w 8020373"/>
              <a:gd name="connsiteY13" fmla="*/ 128844 h 2603722"/>
              <a:gd name="connsiteX14" fmla="*/ 8020373 w 8020373"/>
              <a:gd name="connsiteY14" fmla="*/ 128844 h 260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0373" h="2603722">
                <a:moveTo>
                  <a:pt x="0" y="1663176"/>
                </a:moveTo>
                <a:cubicBezTo>
                  <a:pt x="158857" y="1922126"/>
                  <a:pt x="317715" y="2181077"/>
                  <a:pt x="480447" y="2337352"/>
                </a:cubicBezTo>
                <a:cubicBezTo>
                  <a:pt x="643179" y="2493627"/>
                  <a:pt x="798163" y="2585326"/>
                  <a:pt x="976393" y="2600824"/>
                </a:cubicBezTo>
                <a:cubicBezTo>
                  <a:pt x="1154624" y="2616322"/>
                  <a:pt x="1363850" y="2571118"/>
                  <a:pt x="1549830" y="2430342"/>
                </a:cubicBezTo>
                <a:cubicBezTo>
                  <a:pt x="1735810" y="2289566"/>
                  <a:pt x="1905000" y="2048051"/>
                  <a:pt x="2092271" y="1756166"/>
                </a:cubicBezTo>
                <a:cubicBezTo>
                  <a:pt x="2279542" y="1464281"/>
                  <a:pt x="2468105" y="956712"/>
                  <a:pt x="2673457" y="679034"/>
                </a:cubicBezTo>
                <a:cubicBezTo>
                  <a:pt x="2878809" y="401356"/>
                  <a:pt x="3072539" y="185671"/>
                  <a:pt x="3324386" y="90098"/>
                </a:cubicBezTo>
                <a:cubicBezTo>
                  <a:pt x="3576234" y="-5475"/>
                  <a:pt x="3909447" y="-58428"/>
                  <a:pt x="4184542" y="105596"/>
                </a:cubicBezTo>
                <a:cubicBezTo>
                  <a:pt x="4459637" y="269620"/>
                  <a:pt x="4741190" y="814644"/>
                  <a:pt x="4974956" y="1074241"/>
                </a:cubicBezTo>
                <a:cubicBezTo>
                  <a:pt x="5208722" y="1333838"/>
                  <a:pt x="5367580" y="1534023"/>
                  <a:pt x="5587139" y="1663176"/>
                </a:cubicBezTo>
                <a:cubicBezTo>
                  <a:pt x="5806698" y="1792329"/>
                  <a:pt x="6053380" y="1899525"/>
                  <a:pt x="6292312" y="1849156"/>
                </a:cubicBezTo>
                <a:cubicBezTo>
                  <a:pt x="6531244" y="1798787"/>
                  <a:pt x="6796007" y="1593434"/>
                  <a:pt x="7020732" y="1360959"/>
                </a:cubicBezTo>
                <a:cubicBezTo>
                  <a:pt x="7245457" y="1128484"/>
                  <a:pt x="7474057" y="659660"/>
                  <a:pt x="7640664" y="454308"/>
                </a:cubicBezTo>
                <a:cubicBezTo>
                  <a:pt x="7807271" y="248956"/>
                  <a:pt x="8020373" y="128844"/>
                  <a:pt x="8020373" y="128844"/>
                </a:cubicBezTo>
                <a:lnTo>
                  <a:pt x="8020373" y="128844"/>
                </a:lnTo>
              </a:path>
            </a:pathLst>
          </a:cu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25057" y="4486600"/>
            <a:ext cx="7843084" cy="609129"/>
          </a:xfrm>
          <a:custGeom>
            <a:avLst/>
            <a:gdLst>
              <a:gd name="connsiteX0" fmla="*/ 0 w 7942882"/>
              <a:gd name="connsiteY0" fmla="*/ 542600 h 609129"/>
              <a:gd name="connsiteX1" fmla="*/ 2929180 w 7942882"/>
              <a:gd name="connsiteY1" fmla="*/ 159 h 609129"/>
              <a:gd name="connsiteX2" fmla="*/ 5478651 w 7942882"/>
              <a:gd name="connsiteY2" fmla="*/ 589095 h 609129"/>
              <a:gd name="connsiteX3" fmla="*/ 7167966 w 7942882"/>
              <a:gd name="connsiteY3" fmla="*/ 449610 h 609129"/>
              <a:gd name="connsiteX4" fmla="*/ 7942882 w 7942882"/>
              <a:gd name="connsiteY4" fmla="*/ 232634 h 60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2882" h="609129">
                <a:moveTo>
                  <a:pt x="0" y="542600"/>
                </a:moveTo>
                <a:cubicBezTo>
                  <a:pt x="1008036" y="267505"/>
                  <a:pt x="2016072" y="-7590"/>
                  <a:pt x="2929180" y="159"/>
                </a:cubicBezTo>
                <a:cubicBezTo>
                  <a:pt x="3842288" y="7908"/>
                  <a:pt x="4772187" y="514187"/>
                  <a:pt x="5478651" y="589095"/>
                </a:cubicBezTo>
                <a:cubicBezTo>
                  <a:pt x="6185115" y="664003"/>
                  <a:pt x="6757261" y="509020"/>
                  <a:pt x="7167966" y="449610"/>
                </a:cubicBezTo>
                <a:cubicBezTo>
                  <a:pt x="7578671" y="390200"/>
                  <a:pt x="7760776" y="311417"/>
                  <a:pt x="7942882" y="232634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31571" y="1619991"/>
            <a:ext cx="889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KEY POINT: Business Cycles Vary by </a:t>
            </a:r>
            <a:r>
              <a:rPr lang="en-US" sz="2400" b="1" dirty="0"/>
              <a:t>I</a:t>
            </a:r>
            <a:r>
              <a:rPr lang="en-US" sz="2400" b="1" dirty="0" smtClean="0"/>
              <a:t>ndustry, Company, and Location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64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00"/>
                            </p:stCondLst>
                            <p:childTnLst>
                              <p:par>
                                <p:cTn id="7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3" grpId="0" animBg="1"/>
      <p:bldP spid="83" grpId="1" animBg="1"/>
      <p:bldP spid="94" grpId="0" animBg="1"/>
      <p:bldP spid="95" grpId="0" animBg="1"/>
      <p:bldP spid="96" grpId="0" animBg="1"/>
      <p:bldP spid="97" grpId="0" animBg="1"/>
      <p:bldP spid="98" grpId="0"/>
      <p:bldP spid="98" grpId="1"/>
      <p:bldP spid="9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883920" y="4267200"/>
            <a:ext cx="182880" cy="1828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695" y="3924300"/>
            <a:ext cx="1381625" cy="521970"/>
            <a:chOff x="988695" y="3924300"/>
            <a:chExt cx="1381625" cy="52197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88695" y="3924300"/>
              <a:ext cx="1299711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187440" y="4263390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273165" y="3924300"/>
              <a:ext cx="2857" cy="34290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4395788" y="997059"/>
            <a:ext cx="32127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OJT</a:t>
            </a:r>
          </a:p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Apprenticeship</a:t>
            </a:r>
          </a:p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Community College Business Programs</a:t>
            </a:r>
          </a:p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Workforce Training Fund Program</a:t>
            </a:r>
          </a:p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DIA Safety Grant / DLS Consultation</a:t>
            </a:r>
            <a:endParaRPr lang="en-US" sz="11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05298" y="1875999"/>
            <a:ext cx="2162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Job Order Postings</a:t>
            </a:r>
          </a:p>
          <a:p>
            <a:r>
              <a:rPr lang="en-US" sz="1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Individual Recruitments</a:t>
            </a:r>
          </a:p>
          <a:p>
            <a:r>
              <a:rPr lang="en-US" sz="1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Specialized Recruitments</a:t>
            </a:r>
          </a:p>
          <a:p>
            <a:r>
              <a:rPr lang="en-US" sz="1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Job Fairs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2647910" y="1496291"/>
            <a:ext cx="2405803" cy="3302908"/>
            <a:chOff x="4541519" y="1243925"/>
            <a:chExt cx="2405803" cy="3678602"/>
          </a:xfrm>
        </p:grpSpPr>
        <p:sp>
          <p:nvSpPr>
            <p:cNvPr id="49" name="Oval 48"/>
            <p:cNvSpPr/>
            <p:nvPr/>
          </p:nvSpPr>
          <p:spPr>
            <a:xfrm>
              <a:off x="4541519" y="4739647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0"/>
            </p:cNvCxnSpPr>
            <p:nvPr/>
          </p:nvCxnSpPr>
          <p:spPr>
            <a:xfrm flipV="1">
              <a:off x="4632959" y="1457325"/>
              <a:ext cx="0" cy="3282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632959" y="1472534"/>
              <a:ext cx="1533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841553" y="1243925"/>
              <a:ext cx="2105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 Black" panose="020B0A04020102020204" pitchFamily="34" charset="0"/>
                </a:rPr>
                <a:t>Alternatives to layoffs,</a:t>
              </a:r>
            </a:p>
            <a:p>
              <a:r>
                <a:rPr lang="en-US" sz="1200" dirty="0" smtClean="0">
                  <a:latin typeface="Arial Black" panose="020B0A04020102020204" pitchFamily="34" charset="0"/>
                </a:rPr>
                <a:t>Options for downsizing</a:t>
              </a:r>
              <a:endParaRPr lang="en-US" sz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099905" y="1069222"/>
            <a:ext cx="2672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 Black" panose="020B0A04020102020204" pitchFamily="34" charset="0"/>
              </a:rPr>
              <a:t>Rapid Response</a:t>
            </a:r>
            <a:r>
              <a:rPr lang="en-US" sz="1100" dirty="0">
                <a:latin typeface="Arial Black" panose="020B0A04020102020204" pitchFamily="34" charset="0"/>
              </a:rPr>
              <a:t> </a:t>
            </a:r>
            <a:r>
              <a:rPr lang="en-US" sz="1100" dirty="0" smtClean="0">
                <a:latin typeface="Arial Black" panose="020B0A04020102020204" pitchFamily="34" charset="0"/>
              </a:rPr>
              <a:t>Layoff Aversion</a:t>
            </a:r>
          </a:p>
          <a:p>
            <a:r>
              <a:rPr lang="en-US" sz="1100" dirty="0" smtClean="0">
                <a:latin typeface="Arial Black" panose="020B0A04020102020204" pitchFamily="34" charset="0"/>
              </a:rPr>
              <a:t>DUA WorkShare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988315" y="1910806"/>
            <a:ext cx="2617656" cy="3180950"/>
            <a:chOff x="4506459" y="2219349"/>
            <a:chExt cx="2617656" cy="3445215"/>
          </a:xfrm>
        </p:grpSpPr>
        <p:sp>
          <p:nvSpPr>
            <p:cNvPr id="55" name="Oval 54"/>
            <p:cNvSpPr/>
            <p:nvPr/>
          </p:nvSpPr>
          <p:spPr>
            <a:xfrm>
              <a:off x="4506459" y="5481684"/>
              <a:ext cx="182880" cy="1828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>
              <a:stCxn id="55" idx="0"/>
            </p:cNvCxnSpPr>
            <p:nvPr/>
          </p:nvCxnSpPr>
          <p:spPr>
            <a:xfrm flipV="1">
              <a:off x="4597899" y="2452390"/>
              <a:ext cx="0" cy="302929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583613" y="2447958"/>
              <a:ext cx="167640" cy="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806493" y="2219349"/>
              <a:ext cx="23176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</a:rPr>
                <a:t>Business retention</a:t>
              </a:r>
            </a:p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</a:rPr>
                <a:t>Strategies and resources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329296" y="2337058"/>
            <a:ext cx="2050706" cy="2992003"/>
            <a:chOff x="3817473" y="2410878"/>
            <a:chExt cx="2050706" cy="3130857"/>
          </a:xfrm>
        </p:grpSpPr>
        <p:sp>
          <p:nvSpPr>
            <p:cNvPr id="60" name="Oval 59"/>
            <p:cNvSpPr/>
            <p:nvPr/>
          </p:nvSpPr>
          <p:spPr>
            <a:xfrm>
              <a:off x="3817473" y="5358855"/>
              <a:ext cx="182880" cy="1828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stCxn id="60" idx="0"/>
            </p:cNvCxnSpPr>
            <p:nvPr/>
          </p:nvCxnSpPr>
          <p:spPr>
            <a:xfrm flipV="1">
              <a:off x="3908913" y="2639487"/>
              <a:ext cx="0" cy="271936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894627" y="2639487"/>
              <a:ext cx="167640" cy="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117507" y="2410878"/>
              <a:ext cx="1750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Worker transition </a:t>
              </a:r>
            </a:p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a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nd reemployment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516642" y="1475923"/>
            <a:ext cx="2321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Mass Office of Business</a:t>
            </a:r>
          </a:p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Development (MOBD)</a:t>
            </a:r>
          </a:p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Mass Development</a:t>
            </a:r>
          </a:p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Energy Efficiency Programs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49764" y="2217346"/>
            <a:ext cx="1436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DUA UI Program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Career Centers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OJT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Apprenticeship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759134" y="3646200"/>
            <a:ext cx="2122926" cy="182880"/>
            <a:chOff x="4759134" y="3646200"/>
            <a:chExt cx="2122926" cy="182880"/>
          </a:xfrm>
        </p:grpSpPr>
        <p:sp>
          <p:nvSpPr>
            <p:cNvPr id="67" name="Oval 66"/>
            <p:cNvSpPr/>
            <p:nvPr/>
          </p:nvSpPr>
          <p:spPr>
            <a:xfrm>
              <a:off x="6699180" y="3646200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4759134" y="3737640"/>
              <a:ext cx="1932489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308735" y="3724275"/>
            <a:ext cx="3860254" cy="1668169"/>
            <a:chOff x="1308735" y="3724275"/>
            <a:chExt cx="3860254" cy="166816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308735" y="3737640"/>
              <a:ext cx="3776371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077549" y="3724275"/>
              <a:ext cx="7557" cy="149005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4986109" y="5209564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16262" y="3924300"/>
            <a:ext cx="3672612" cy="941196"/>
            <a:chOff x="2116262" y="3924300"/>
            <a:chExt cx="3672612" cy="94119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116262" y="3924300"/>
              <a:ext cx="3604353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5706833" y="3924300"/>
              <a:ext cx="1" cy="76213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5605994" y="4682616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359014" y="947702"/>
            <a:ext cx="2257493" cy="3130857"/>
            <a:chOff x="4579948" y="2712720"/>
            <a:chExt cx="2257493" cy="3130857"/>
          </a:xfrm>
        </p:grpSpPr>
        <p:sp>
          <p:nvSpPr>
            <p:cNvPr id="75" name="Oval 74"/>
            <p:cNvSpPr/>
            <p:nvPr/>
          </p:nvSpPr>
          <p:spPr>
            <a:xfrm>
              <a:off x="4579948" y="5660697"/>
              <a:ext cx="182880" cy="18288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5" idx="0"/>
            </p:cNvCxnSpPr>
            <p:nvPr/>
          </p:nvCxnSpPr>
          <p:spPr>
            <a:xfrm flipV="1">
              <a:off x="4671388" y="2941329"/>
              <a:ext cx="0" cy="271936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4657102" y="2941329"/>
              <a:ext cx="167640" cy="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879982" y="2712720"/>
              <a:ext cx="195745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Access to business </a:t>
              </a:r>
            </a:p>
            <a:p>
              <a:r>
                <a:rPr lang="en-US" sz="12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expansion strategies</a:t>
              </a:r>
            </a:p>
            <a:p>
              <a:r>
                <a:rPr lang="en-US" sz="12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and resources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593876" y="1766500"/>
            <a:ext cx="22445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Mass Office of Business </a:t>
            </a:r>
          </a:p>
          <a:p>
            <a:r>
              <a:rPr lang="en-US" sz="11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Development (MOBD)</a:t>
            </a:r>
          </a:p>
          <a:p>
            <a:r>
              <a:rPr lang="en-US" sz="11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Mass Development </a:t>
            </a:r>
          </a:p>
          <a:p>
            <a:r>
              <a:rPr lang="en-US" sz="11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MASS Growth Capital Corp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200631" y="1270867"/>
            <a:ext cx="2794090" cy="3087773"/>
            <a:chOff x="1200631" y="1270867"/>
            <a:chExt cx="2794090" cy="3087773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1286514" y="1402003"/>
              <a:ext cx="167640" cy="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80" idx="0"/>
            </p:cNvCxnSpPr>
            <p:nvPr/>
          </p:nvCxnSpPr>
          <p:spPr>
            <a:xfrm flipV="1">
              <a:off x="1292071" y="1402004"/>
              <a:ext cx="1172" cy="277375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454154" y="1270867"/>
              <a:ext cx="2540567" cy="330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Access to qualified workers</a:t>
              </a:r>
              <a:endParaRPr lang="en-US" sz="1200" dirty="0">
                <a:solidFill>
                  <a:srgbClr val="7030A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200631" y="4175760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83920" y="1050426"/>
            <a:ext cx="2697034" cy="3395844"/>
            <a:chOff x="883920" y="1050426"/>
            <a:chExt cx="2697034" cy="3395844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983438" y="1200376"/>
              <a:ext cx="0" cy="3048979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969152" y="1200376"/>
              <a:ext cx="167640" cy="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225373" y="1050426"/>
              <a:ext cx="2355581" cy="290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Worker training/retraining</a:t>
              </a:r>
              <a:endPara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883920" y="4263390"/>
              <a:ext cx="182880" cy="1828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057571" y="1619991"/>
            <a:ext cx="279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SERVICE STRATEGIES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028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7" grpId="0"/>
      <p:bldP spid="47" grpId="1"/>
      <p:bldP spid="53" grpId="0"/>
      <p:bldP spid="53" grpId="1"/>
      <p:bldP spid="2" grpId="0"/>
      <p:bldP spid="2" grpId="1"/>
      <p:bldP spid="65" grpId="0"/>
      <p:bldP spid="65" grpId="1"/>
      <p:bldP spid="79" grpId="0"/>
      <p:bldP spid="79" grpId="1"/>
      <p:bldP spid="6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71463" y="2417289"/>
            <a:ext cx="8643937" cy="2890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AutoNum type="arabicPeriod"/>
              <a:defRPr/>
            </a:pPr>
            <a:r>
              <a:rPr lang="en-US" altLang="en-US" sz="2400" i="0" dirty="0" smtClean="0">
                <a:solidFill>
                  <a:schemeClr val="tx2"/>
                </a:solidFill>
              </a:rPr>
              <a:t>Know Your Customer</a:t>
            </a:r>
          </a:p>
          <a:p>
            <a:pPr marL="0" indent="0">
              <a:defRPr/>
            </a:pPr>
            <a:endParaRPr lang="en-US" altLang="en-US" sz="2400" i="0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  <a:defRPr/>
            </a:pPr>
            <a:r>
              <a:rPr lang="en-US" altLang="en-US" sz="2400" i="0" dirty="0" smtClean="0">
                <a:solidFill>
                  <a:schemeClr val="tx2"/>
                </a:solidFill>
              </a:rPr>
              <a:t>Know Their Industry</a:t>
            </a:r>
          </a:p>
          <a:p>
            <a:pPr marL="0" indent="0">
              <a:defRPr/>
            </a:pPr>
            <a:endParaRPr lang="en-US" altLang="en-US" sz="2400" i="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  <a:defRPr/>
            </a:pPr>
            <a:r>
              <a:rPr lang="en-US" altLang="en-US" sz="2400" i="0" dirty="0" smtClean="0">
                <a:solidFill>
                  <a:schemeClr val="tx2"/>
                </a:solidFill>
              </a:rPr>
              <a:t>Know What Services Are Available </a:t>
            </a:r>
          </a:p>
          <a:p>
            <a:pPr marL="457200" indent="-457200">
              <a:buAutoNum type="arabicPeriod"/>
              <a:defRPr/>
            </a:pPr>
            <a:endParaRPr lang="en-US" altLang="en-US" sz="2400" i="0" dirty="0">
              <a:solidFill>
                <a:schemeClr val="tx2"/>
              </a:solidFill>
            </a:endParaRPr>
          </a:p>
          <a:p>
            <a:pPr marL="0" indent="0">
              <a:defRPr/>
            </a:pPr>
            <a:r>
              <a:rPr lang="en-US" altLang="en-US" sz="2400" i="0" dirty="0" smtClean="0">
                <a:solidFill>
                  <a:schemeClr val="tx2"/>
                </a:solidFill>
              </a:rPr>
              <a:t>1.  Know </a:t>
            </a:r>
            <a:r>
              <a:rPr lang="en-US" altLang="en-US" sz="2400" i="0" dirty="0">
                <a:solidFill>
                  <a:schemeClr val="tx2"/>
                </a:solidFill>
              </a:rPr>
              <a:t>What </a:t>
            </a:r>
            <a:r>
              <a:rPr lang="en-US" altLang="en-US" sz="2400" i="0" dirty="0" smtClean="0">
                <a:solidFill>
                  <a:schemeClr val="tx2"/>
                </a:solidFill>
              </a:rPr>
              <a:t>They Need </a:t>
            </a:r>
            <a:r>
              <a:rPr lang="en-US" altLang="en-US" sz="2400" i="0" dirty="0">
                <a:solidFill>
                  <a:schemeClr val="tx2"/>
                </a:solidFill>
              </a:rPr>
              <a:t>&amp; When They Need It</a:t>
            </a:r>
          </a:p>
          <a:p>
            <a:pPr marL="0" indent="0">
              <a:defRPr/>
            </a:pPr>
            <a:endParaRPr lang="en-US" altLang="en-US" sz="2400" i="0" dirty="0" smtClean="0">
              <a:solidFill>
                <a:schemeClr val="tx2"/>
              </a:solidFill>
            </a:endParaRPr>
          </a:p>
          <a:p>
            <a:pPr marL="0" indent="0">
              <a:defRPr/>
            </a:pPr>
            <a:endParaRPr lang="en-US" altLang="en-US" sz="400" i="0" dirty="0" smtClean="0">
              <a:solidFill>
                <a:schemeClr val="tx2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3926" y="1504093"/>
            <a:ext cx="861646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E2FA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800" b="1" dirty="0">
                <a:solidFill>
                  <a:srgbClr val="0E2FA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800" b="1" dirty="0" smtClean="0">
                <a:solidFill>
                  <a:srgbClr val="0E2FA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Parts to Understanding the Business Cycle</a:t>
            </a:r>
          </a:p>
        </p:txBody>
      </p:sp>
      <p:sp>
        <p:nvSpPr>
          <p:cNvPr id="53253" name="Title 1"/>
          <p:cNvSpPr txBox="1">
            <a:spLocks/>
          </p:cNvSpPr>
          <p:nvPr/>
        </p:nvSpPr>
        <p:spPr bwMode="auto">
          <a:xfrm>
            <a:off x="663575" y="209550"/>
            <a:ext cx="77724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i="1" dirty="0">
                <a:solidFill>
                  <a:srgbClr val="007B7E"/>
                </a:solidFill>
              </a:rPr>
              <a:t>B</a:t>
            </a:r>
            <a:r>
              <a:rPr lang="en-US" altLang="en-US" sz="4800" b="1" i="1" dirty="0" smtClean="0">
                <a:solidFill>
                  <a:srgbClr val="007B7E"/>
                </a:solidFill>
              </a:rPr>
              <a:t>usiness Cycle 101</a:t>
            </a:r>
            <a:endParaRPr lang="en-US" altLang="en-US" sz="4800" b="1" dirty="0" smtClean="0">
              <a:solidFill>
                <a:srgbClr val="007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itle 1"/>
          <p:cNvSpPr txBox="1">
            <a:spLocks/>
          </p:cNvSpPr>
          <p:nvPr/>
        </p:nvSpPr>
        <p:spPr bwMode="auto">
          <a:xfrm>
            <a:off x="663575" y="209550"/>
            <a:ext cx="77724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i="1" dirty="0">
                <a:solidFill>
                  <a:srgbClr val="007B7E"/>
                </a:solidFill>
              </a:rPr>
              <a:t>B</a:t>
            </a:r>
            <a:r>
              <a:rPr lang="en-US" altLang="en-US" sz="4800" b="1" i="1" dirty="0" smtClean="0">
                <a:solidFill>
                  <a:srgbClr val="007B7E"/>
                </a:solidFill>
              </a:rPr>
              <a:t>usiness Cycle 101</a:t>
            </a:r>
            <a:endParaRPr lang="en-US" altLang="en-US" sz="4800" b="1" dirty="0" smtClean="0">
              <a:solidFill>
                <a:srgbClr val="007B7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4" y="1219200"/>
            <a:ext cx="7144215" cy="5638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41" y="1416204"/>
            <a:ext cx="199235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Example</a:t>
            </a:r>
            <a:r>
              <a:rPr lang="en-US" b="1" dirty="0" smtClean="0"/>
              <a:t>: Today</a:t>
            </a:r>
          </a:p>
          <a:p>
            <a:endParaRPr lang="en-US" dirty="0"/>
          </a:p>
          <a:p>
            <a:r>
              <a:rPr lang="en-US" b="1" dirty="0" smtClean="0"/>
              <a:t>Pharmaceutical </a:t>
            </a:r>
          </a:p>
          <a:p>
            <a:r>
              <a:rPr lang="en-US" b="1" dirty="0" smtClean="0"/>
              <a:t>Industry In </a:t>
            </a:r>
          </a:p>
          <a:p>
            <a:r>
              <a:rPr lang="en-US" b="1" dirty="0" smtClean="0"/>
              <a:t>Sharp Decline</a:t>
            </a:r>
          </a:p>
          <a:p>
            <a:endParaRPr lang="en-US" b="1" dirty="0"/>
          </a:p>
          <a:p>
            <a:r>
              <a:rPr lang="en-US" b="1" dirty="0" smtClean="0"/>
              <a:t>XYZ Pharma: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Funded for New Drug R&amp;D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Hiring 100+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Opening New Satellite Lab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b="1" dirty="0" smtClean="0"/>
              <a:t>Industry in </a:t>
            </a:r>
            <a:r>
              <a:rPr lang="en-US" b="1" u="sng" dirty="0" smtClean="0">
                <a:solidFill>
                  <a:srgbClr val="C00000"/>
                </a:solidFill>
              </a:rPr>
              <a:t>Contraction</a:t>
            </a:r>
          </a:p>
          <a:p>
            <a:endParaRPr lang="en-US" dirty="0" smtClean="0"/>
          </a:p>
          <a:p>
            <a:r>
              <a:rPr lang="en-US" b="1" dirty="0" smtClean="0"/>
              <a:t>Company in </a:t>
            </a:r>
            <a:r>
              <a:rPr lang="en-US" b="1" u="sng" dirty="0" smtClean="0">
                <a:solidFill>
                  <a:srgbClr val="00B050"/>
                </a:solidFill>
              </a:rPr>
              <a:t>Expansion</a:t>
            </a:r>
            <a:endParaRPr lang="en-US" b="1" u="sng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75354" y="2942678"/>
            <a:ext cx="1871501" cy="2446319"/>
            <a:chOff x="3985428" y="2355392"/>
            <a:chExt cx="1871501" cy="2446319"/>
          </a:xfrm>
        </p:grpSpPr>
        <p:sp>
          <p:nvSpPr>
            <p:cNvPr id="9" name="Oval 8"/>
            <p:cNvSpPr/>
            <p:nvPr/>
          </p:nvSpPr>
          <p:spPr>
            <a:xfrm>
              <a:off x="3985428" y="4618831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82824" y="2573838"/>
              <a:ext cx="0" cy="204276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068538" y="2573837"/>
              <a:ext cx="167640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287589" y="2355392"/>
              <a:ext cx="1569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Pharmaceutical </a:t>
              </a:r>
            </a:p>
            <a:p>
              <a:r>
                <a:rPr lang="en-US" sz="12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Industry </a:t>
              </a:r>
              <a:endParaRPr lang="en-US" sz="12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58590" y="2473791"/>
            <a:ext cx="1857193" cy="2583787"/>
            <a:chOff x="4858590" y="2473791"/>
            <a:chExt cx="1857193" cy="2583787"/>
          </a:xfrm>
        </p:grpSpPr>
        <p:sp>
          <p:nvSpPr>
            <p:cNvPr id="20" name="Oval 19"/>
            <p:cNvSpPr/>
            <p:nvPr/>
          </p:nvSpPr>
          <p:spPr>
            <a:xfrm>
              <a:off x="6532903" y="4874698"/>
              <a:ext cx="182880" cy="18288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6618008" y="2599617"/>
              <a:ext cx="14286" cy="226916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464197" y="2615414"/>
              <a:ext cx="167640" cy="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858590" y="2473791"/>
              <a:ext cx="16542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XYZ Pharma,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3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itle 1"/>
          <p:cNvSpPr txBox="1">
            <a:spLocks/>
          </p:cNvSpPr>
          <p:nvPr/>
        </p:nvSpPr>
        <p:spPr bwMode="auto">
          <a:xfrm>
            <a:off x="663575" y="209550"/>
            <a:ext cx="77724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i="1" dirty="0">
                <a:solidFill>
                  <a:srgbClr val="007B7E"/>
                </a:solidFill>
              </a:rPr>
              <a:t>B</a:t>
            </a:r>
            <a:r>
              <a:rPr lang="en-US" altLang="en-US" sz="4800" b="1" i="1" dirty="0" smtClean="0">
                <a:solidFill>
                  <a:srgbClr val="007B7E"/>
                </a:solidFill>
              </a:rPr>
              <a:t>usiness Cycle 101</a:t>
            </a:r>
            <a:endParaRPr lang="en-US" altLang="en-US" sz="4800" b="1" dirty="0" smtClean="0">
              <a:solidFill>
                <a:srgbClr val="007B7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4" y="1219200"/>
            <a:ext cx="7144215" cy="5638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41" y="1416204"/>
            <a:ext cx="199235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E2FAD"/>
                </a:solidFill>
              </a:rPr>
              <a:t>Example</a:t>
            </a:r>
            <a:r>
              <a:rPr lang="en-US" b="1" dirty="0" smtClean="0">
                <a:solidFill>
                  <a:srgbClr val="0E2FAD"/>
                </a:solidFill>
              </a:rPr>
              <a:t>: </a:t>
            </a:r>
          </a:p>
          <a:p>
            <a:r>
              <a:rPr lang="en-US" b="1" dirty="0" smtClean="0">
                <a:solidFill>
                  <a:srgbClr val="0E2FAD"/>
                </a:solidFill>
              </a:rPr>
              <a:t>18 Months Later</a:t>
            </a:r>
          </a:p>
          <a:p>
            <a:endParaRPr lang="en-US" dirty="0">
              <a:solidFill>
                <a:srgbClr val="0E2FAD"/>
              </a:solidFill>
            </a:endParaRPr>
          </a:p>
          <a:p>
            <a:r>
              <a:rPr lang="en-US" b="1" dirty="0" smtClean="0">
                <a:solidFill>
                  <a:srgbClr val="0E2FAD"/>
                </a:solidFill>
              </a:rPr>
              <a:t>Pharmaceutical </a:t>
            </a:r>
          </a:p>
          <a:p>
            <a:r>
              <a:rPr lang="en-US" b="1" dirty="0" smtClean="0">
                <a:solidFill>
                  <a:srgbClr val="0E2FAD"/>
                </a:solidFill>
              </a:rPr>
              <a:t>Industry In </a:t>
            </a:r>
          </a:p>
          <a:p>
            <a:r>
              <a:rPr lang="en-US" b="1" dirty="0" smtClean="0">
                <a:solidFill>
                  <a:srgbClr val="0E2FAD"/>
                </a:solidFill>
              </a:rPr>
              <a:t>Steep Growth</a:t>
            </a:r>
          </a:p>
          <a:p>
            <a:endParaRPr lang="en-US" b="1" dirty="0">
              <a:solidFill>
                <a:srgbClr val="0E2FAD"/>
              </a:solidFill>
            </a:endParaRPr>
          </a:p>
          <a:p>
            <a:r>
              <a:rPr lang="en-US" b="1" dirty="0" smtClean="0">
                <a:solidFill>
                  <a:srgbClr val="0E2FAD"/>
                </a:solidFill>
              </a:rPr>
              <a:t>XYZ Pharma: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rgbClr val="0E2FAD"/>
                </a:solidFill>
              </a:rPr>
              <a:t>Sold Research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rgbClr val="0E2FAD"/>
                </a:solidFill>
              </a:rPr>
              <a:t>Layoffs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rgbClr val="0E2FAD"/>
                </a:solidFill>
              </a:rPr>
              <a:t>Closing Satellite Lab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E2FAD"/>
              </a:solidFill>
            </a:endParaRPr>
          </a:p>
          <a:p>
            <a:r>
              <a:rPr lang="en-US" b="1" dirty="0" smtClean="0">
                <a:solidFill>
                  <a:srgbClr val="0E2FAD"/>
                </a:solidFill>
              </a:rPr>
              <a:t>Industry in </a:t>
            </a:r>
            <a:r>
              <a:rPr lang="en-US" b="1" u="sng" dirty="0" smtClean="0">
                <a:solidFill>
                  <a:srgbClr val="00B050"/>
                </a:solidFill>
              </a:rPr>
              <a:t>Expansion</a:t>
            </a:r>
          </a:p>
          <a:p>
            <a:endParaRPr lang="en-US" dirty="0" smtClean="0">
              <a:solidFill>
                <a:srgbClr val="0E2FAD"/>
              </a:solidFill>
            </a:endParaRPr>
          </a:p>
          <a:p>
            <a:r>
              <a:rPr lang="en-US" b="1" dirty="0" smtClean="0">
                <a:solidFill>
                  <a:srgbClr val="0E2FAD"/>
                </a:solidFill>
              </a:rPr>
              <a:t>Company in </a:t>
            </a:r>
            <a:r>
              <a:rPr lang="en-US" b="1" u="sng" dirty="0" smtClean="0">
                <a:solidFill>
                  <a:srgbClr val="C00000"/>
                </a:solidFill>
              </a:rPr>
              <a:t>Contraction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18802" y="2181183"/>
            <a:ext cx="1871501" cy="2446319"/>
            <a:chOff x="6918802" y="2181183"/>
            <a:chExt cx="1871501" cy="2446319"/>
          </a:xfrm>
        </p:grpSpPr>
        <p:sp>
          <p:nvSpPr>
            <p:cNvPr id="9" name="Oval 8"/>
            <p:cNvSpPr/>
            <p:nvPr/>
          </p:nvSpPr>
          <p:spPr>
            <a:xfrm>
              <a:off x="6918802" y="4444622"/>
              <a:ext cx="182880" cy="18288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7016198" y="2399629"/>
              <a:ext cx="0" cy="204276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010225" y="2407941"/>
              <a:ext cx="167640" cy="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220963" y="2181183"/>
              <a:ext cx="1569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Pharmaceutical </a:t>
              </a:r>
            </a:p>
            <a:p>
              <a:r>
                <a:rPr lang="en-US" sz="12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Industry </a:t>
              </a:r>
              <a:endParaRPr lang="en-US" sz="12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80408" y="2942678"/>
            <a:ext cx="1857193" cy="2583787"/>
            <a:chOff x="2780408" y="2942678"/>
            <a:chExt cx="1857193" cy="2583787"/>
          </a:xfrm>
        </p:grpSpPr>
        <p:sp>
          <p:nvSpPr>
            <p:cNvPr id="20" name="Oval 19"/>
            <p:cNvSpPr/>
            <p:nvPr/>
          </p:nvSpPr>
          <p:spPr>
            <a:xfrm>
              <a:off x="4454721" y="5343585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4539826" y="3068504"/>
              <a:ext cx="14286" cy="226916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386015" y="3084301"/>
              <a:ext cx="167640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780408" y="2942678"/>
              <a:ext cx="16542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XYZ Pharma,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61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63575" y="209550"/>
            <a:ext cx="77724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i="1" dirty="0">
                <a:solidFill>
                  <a:srgbClr val="007B7E"/>
                </a:solidFill>
              </a:rPr>
              <a:t>B</a:t>
            </a:r>
            <a:r>
              <a:rPr lang="en-US" altLang="en-US" sz="4800" b="1" i="1" dirty="0" smtClean="0">
                <a:solidFill>
                  <a:srgbClr val="007B7E"/>
                </a:solidFill>
              </a:rPr>
              <a:t>usiness Cycle 101</a:t>
            </a:r>
            <a:endParaRPr lang="en-US" altLang="en-US" sz="4800" b="1" dirty="0" smtClean="0">
              <a:solidFill>
                <a:srgbClr val="007B7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4027" y="5777802"/>
            <a:ext cx="8794209" cy="1012372"/>
            <a:chOff x="274027" y="5777802"/>
            <a:chExt cx="8794209" cy="101237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27" y="6218674"/>
              <a:ext cx="15621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240026" y="5777802"/>
              <a:ext cx="2743200" cy="931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811" y="5976310"/>
              <a:ext cx="1876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17" y="1993067"/>
            <a:ext cx="7269414" cy="388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42913" y="1418939"/>
            <a:ext cx="8229600" cy="46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en-US" sz="4400" i="0" dirty="0" smtClean="0">
                <a:solidFill>
                  <a:schemeClr val="tx1"/>
                </a:solidFill>
              </a:rPr>
              <a:t>Tri State Truck Center, Inc.</a:t>
            </a:r>
          </a:p>
          <a:p>
            <a:pPr algn="ctr">
              <a:lnSpc>
                <a:spcPct val="80000"/>
              </a:lnSpc>
            </a:pPr>
            <a:endParaRPr lang="en-US" altLang="en-US" sz="4400" i="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altLang="en-US" sz="4400" i="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altLang="en-US" sz="4400" i="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altLang="en-US" sz="4400" i="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altLang="en-US" sz="4000" i="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altLang="en-US" i="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altLang="en-US" sz="2400" i="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altLang="en-US" sz="1100" i="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altLang="en-US" sz="2400" i="0" dirty="0" smtClean="0">
                <a:solidFill>
                  <a:schemeClr val="tx1"/>
                </a:solidFill>
              </a:rPr>
              <a:t>Jil Wonoski, Marketing Consultant </a:t>
            </a:r>
          </a:p>
          <a:p>
            <a:pPr algn="ctr">
              <a:lnSpc>
                <a:spcPct val="80000"/>
              </a:lnSpc>
            </a:pPr>
            <a:endParaRPr lang="en-US" altLang="en-US" i="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altLang="en-US" sz="44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0" y="0"/>
            <a:ext cx="9144000" cy="120173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007B7E"/>
                </a:solidFill>
                <a:latin typeface="+mn-lt"/>
              </a:rPr>
              <a:t>Introduction</a:t>
            </a:r>
            <a:endParaRPr lang="en-US" sz="4800" b="1" i="1" dirty="0">
              <a:solidFill>
                <a:srgbClr val="007B7E"/>
              </a:solidFill>
              <a:latin typeface="+mn-lt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00200"/>
            <a:ext cx="4038600" cy="217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365171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0E2FAD"/>
                </a:solidFill>
              </a:rPr>
              <a:t>Marketing Consultant/Director of Marketing</a:t>
            </a:r>
          </a:p>
          <a:p>
            <a:endParaRPr lang="en-US" i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E2FAD"/>
                </a:solidFill>
              </a:rPr>
              <a:t>Tri State Truck Center</a:t>
            </a:r>
          </a:p>
          <a:p>
            <a:endParaRPr lang="en-US" i="0" dirty="0" smtClean="0">
              <a:solidFill>
                <a:srgbClr val="0E2FA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0E2FAD"/>
                </a:solidFill>
              </a:rPr>
              <a:t>Company History</a:t>
            </a:r>
            <a:endParaRPr lang="en-US" i="0" dirty="0">
              <a:solidFill>
                <a:srgbClr val="0E2FAD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7" y="3929230"/>
            <a:ext cx="4073173" cy="21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4027" y="5777802"/>
            <a:ext cx="8794209" cy="1012372"/>
            <a:chOff x="274027" y="5777802"/>
            <a:chExt cx="8794209" cy="101237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27" y="6218674"/>
              <a:ext cx="15621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240026" y="5777802"/>
              <a:ext cx="2743200" cy="931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811" y="5976310"/>
              <a:ext cx="1876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43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izWorks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3_BizWork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620</Words>
  <Application>Microsoft Office PowerPoint</Application>
  <PresentationFormat>On-screen Show (4:3)</PresentationFormat>
  <Paragraphs>204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3_BizWorks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</vt:lpstr>
      <vt:lpstr>Problem</vt:lpstr>
      <vt:lpstr>Details</vt:lpstr>
      <vt:lpstr>Partnering with Worcester  Workforce Central Team</vt:lpstr>
      <vt:lpstr>Partnering Programs and Grants</vt:lpstr>
      <vt:lpstr>Apprenticeship Program(s)</vt:lpstr>
      <vt:lpstr>Closing</vt:lpstr>
    </vt:vector>
  </TitlesOfParts>
  <Company>EOLWD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McCarthy, John F. (DWD)</dc:creator>
  <cp:lastModifiedBy>Foley, Sandra (DWD)</cp:lastModifiedBy>
  <cp:revision>71</cp:revision>
  <cp:lastPrinted>2017-05-18T14:28:54Z</cp:lastPrinted>
  <dcterms:created xsi:type="dcterms:W3CDTF">2017-05-17T12:48:06Z</dcterms:created>
  <dcterms:modified xsi:type="dcterms:W3CDTF">2017-08-09T18:25:05Z</dcterms:modified>
</cp:coreProperties>
</file>