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2" r:id="rId3"/>
    <p:sldId id="313" r:id="rId4"/>
    <p:sldId id="292" r:id="rId5"/>
    <p:sldId id="269" r:id="rId6"/>
    <p:sldId id="306" r:id="rId7"/>
    <p:sldId id="303" r:id="rId8"/>
    <p:sldId id="318" r:id="rId9"/>
    <p:sldId id="322" r:id="rId10"/>
    <p:sldId id="317" r:id="rId11"/>
    <p:sldId id="321" r:id="rId12"/>
    <p:sldId id="319" r:id="rId13"/>
    <p:sldId id="304" r:id="rId14"/>
    <p:sldId id="301" r:id="rId15"/>
    <p:sldId id="305" r:id="rId16"/>
    <p:sldId id="300" r:id="rId17"/>
    <p:sldId id="309" r:id="rId18"/>
    <p:sldId id="310" r:id="rId19"/>
    <p:sldId id="311" r:id="rId20"/>
    <p:sldId id="314" r:id="rId21"/>
    <p:sldId id="315" r:id="rId22"/>
    <p:sldId id="320" r:id="rId2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G" initials="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161" autoAdjust="0"/>
  </p:normalViewPr>
  <p:slideViewPr>
    <p:cSldViewPr>
      <p:cViewPr>
        <p:scale>
          <a:sx n="80" d="100"/>
          <a:sy n="80" d="100"/>
        </p:scale>
        <p:origin x="-1878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643" y="-5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slide" Target="slides/slide18.xml"/>
  <Relationship Id="rId2" Type="http://schemas.openxmlformats.org/officeDocument/2006/relationships/slide" Target="slides/slide1.xml"/>
  <Relationship Id="rId20" Type="http://schemas.openxmlformats.org/officeDocument/2006/relationships/slide" Target="slides/slide19.xml"/>
  <Relationship Id="rId21" Type="http://schemas.openxmlformats.org/officeDocument/2006/relationships/slide" Target="slides/slide20.xml"/>
  <Relationship Id="rId22" Type="http://schemas.openxmlformats.org/officeDocument/2006/relationships/slide" Target="slides/slide21.xml"/>
  <Relationship Id="rId23" Type="http://schemas.openxmlformats.org/officeDocument/2006/relationships/slide" Target="slides/slide22.xml"/>
  <Relationship Id="rId24" Type="http://schemas.openxmlformats.org/officeDocument/2006/relationships/notesMaster" Target="notesMasters/notesMaster1.xml"/>
  <Relationship Id="rId25" Type="http://schemas.openxmlformats.org/officeDocument/2006/relationships/handoutMaster" Target="handoutMasters/handoutMaster1.xml"/>
  <Relationship Id="rId26" Type="http://schemas.openxmlformats.org/officeDocument/2006/relationships/commentAuthors" Target="commentAuthors.xml"/>
  <Relationship Id="rId27" Type="http://schemas.openxmlformats.org/officeDocument/2006/relationships/presProps" Target="presProps.xml"/>
  <Relationship Id="rId28" Type="http://schemas.openxmlformats.org/officeDocument/2006/relationships/viewProps" Target="viewProps.xml"/>
  <Relationship Id="rId29" Type="http://schemas.openxmlformats.org/officeDocument/2006/relationships/theme" Target="theme/theme1.xml"/>
  <Relationship Id="rId3" Type="http://schemas.openxmlformats.org/officeDocument/2006/relationships/slide" Target="slides/slide2.xml"/>
  <Relationship Id="rId30" Type="http://schemas.openxmlformats.org/officeDocument/2006/relationships/tableStyles" Target="tableStyles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22T12:07:52.749" idx="7">
    <p:pos x="10" y="10"/>
    <p:text>Allison to insert data on level of activity in general (remediation) and number of active users within the last year or so for each super region.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22T12:07:52.749" idx="6">
    <p:pos x="10" y="10"/>
    <p:text>Allison to insert data on level of activity in general (remediation) and number of active users within the last year or so for each super region.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22T12:06:38.240" idx="3">
    <p:pos x="10" y="10"/>
    <p:text>Allison to insert information customized for each super region and refer to matrix. 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22T12:13:11.924" idx="5">
    <p:pos x="10" y="10"/>
    <p:text>Allison will customize by super region - just a brief snap shot and reference to WorkReady website for resources. </p:text>
  </p:cm>
</p:cmLst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2603" cy="466098"/>
          </a:xfrm>
          <a:prstGeom prst="rect">
            <a:avLst/>
          </a:prstGeom>
        </p:spPr>
        <p:txBody>
          <a:bodyPr vert="horz" wrap="square" lIns="91943" tIns="45972" rIns="91943" bIns="4597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4" y="1"/>
            <a:ext cx="3042603" cy="466098"/>
          </a:xfrm>
          <a:prstGeom prst="rect">
            <a:avLst/>
          </a:prstGeom>
        </p:spPr>
        <p:txBody>
          <a:bodyPr vert="horz" wrap="square" lIns="91943" tIns="45972" rIns="91943" bIns="459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 smtClean="0"/>
              <a:t>5/30/17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8227"/>
            <a:ext cx="3042603" cy="466098"/>
          </a:xfrm>
          <a:prstGeom prst="rect">
            <a:avLst/>
          </a:prstGeom>
        </p:spPr>
        <p:txBody>
          <a:bodyPr vert="horz" wrap="square" lIns="91943" tIns="45972" rIns="91943" bIns="4597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4" y="8838227"/>
            <a:ext cx="3042603" cy="466098"/>
          </a:xfrm>
          <a:prstGeom prst="rect">
            <a:avLst/>
          </a:prstGeom>
        </p:spPr>
        <p:txBody>
          <a:bodyPr vert="horz" wrap="square" lIns="91943" tIns="45972" rIns="91943" bIns="459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35F04E-747E-4BB7-BB00-3959D64E5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2603" cy="466098"/>
          </a:xfrm>
          <a:prstGeom prst="rect">
            <a:avLst/>
          </a:prstGeom>
        </p:spPr>
        <p:txBody>
          <a:bodyPr vert="horz" wrap="square" lIns="93690" tIns="46845" rIns="93690" bIns="468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4" y="1"/>
            <a:ext cx="3042603" cy="466098"/>
          </a:xfrm>
          <a:prstGeom prst="rect">
            <a:avLst/>
          </a:prstGeom>
        </p:spPr>
        <p:txBody>
          <a:bodyPr vert="horz" wrap="square" lIns="93690" tIns="46845" rIns="93690" bIns="468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AC27DA-A05D-4B7E-8FC7-1A7DE6EABBEE}" type="datetime1">
              <a:rPr lang="en-US"/>
              <a:pPr>
                <a:defRPr/>
              </a:pPr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690" tIns="46845" rIns="93690" bIns="4684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716"/>
            <a:ext cx="5614668" cy="4186865"/>
          </a:xfrm>
          <a:prstGeom prst="rect">
            <a:avLst/>
          </a:prstGeom>
        </p:spPr>
        <p:txBody>
          <a:bodyPr vert="horz" wrap="square" lIns="93690" tIns="46845" rIns="93690" bIns="46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8227"/>
            <a:ext cx="3042603" cy="466098"/>
          </a:xfrm>
          <a:prstGeom prst="rect">
            <a:avLst/>
          </a:prstGeom>
        </p:spPr>
        <p:txBody>
          <a:bodyPr vert="horz" wrap="square" lIns="93690" tIns="46845" rIns="93690" bIns="468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4" y="8838227"/>
            <a:ext cx="3042603" cy="466098"/>
          </a:xfrm>
          <a:prstGeom prst="rect">
            <a:avLst/>
          </a:prstGeom>
        </p:spPr>
        <p:txBody>
          <a:bodyPr vert="horz" wrap="square" lIns="93690" tIns="46845" rIns="93690" bIns="468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C6394AE-2465-4A9D-B536-961F0C9DA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7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2392" indent="-172392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baseline="0" dirty="0" smtClean="0"/>
          </a:p>
          <a:p>
            <a:pPr marL="172392" indent="-172392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7035" indent="-287321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9285" indent="-229857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8998" indent="-229857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68711" indent="-229857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28426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88139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47852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907567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A8016364-34D9-4AA9-A15D-9A43E1F9F63A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94AE-2465-4A9D-B536-961F0C9DA2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94AE-2465-4A9D-B536-961F0C9DA2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91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7035" indent="-287321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9285" indent="-229857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8998" indent="-229857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68711" indent="-229857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28426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88139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47852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907567" indent="-229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1619392F-4AC9-45B6-BAC5-2EED22F632F3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94AE-2465-4A9D-B536-961F0C9DA2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I want to take a moment now to make sure we’re all clear about the tools our presenters will be talking about today. 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During this brief refresher, listen for the answers to the quiz questions from earlier.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CR 101 – is a curriculum that contains courses on a variety of subjects. While a core component of CR 101 is a set of pre-tests to assess baseline skills, CR 101 is not a test system, but a system that delivers curriculum and instruction to improve and remediate an array of skills needed to be successful in the workplace.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CR 101 courses include , </a:t>
            </a:r>
            <a:r>
              <a:rPr lang="en-US" altLang="en-US" dirty="0" err="1" smtClean="0"/>
              <a:t>Keytrain</a:t>
            </a:r>
            <a:r>
              <a:rPr lang="en-US" altLang="en-US" dirty="0" smtClean="0"/>
              <a:t> workplace skills -  reading for information, locating information, and applied mathematics and soft skills. CR 101 also includes tools for career exploration and resume writing among others. 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 (Under this initiative 100 CR 101 licenses have been activated over the last 2 years.  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WorkKeys</a:t>
            </a:r>
            <a:r>
              <a:rPr lang="en-US" altLang="en-US" dirty="0" smtClean="0"/>
              <a:t>  - is a timed, proctored test of skills in these 3 areas – reading for info, applied math, locating info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WK tests are scored and expressed in skills from 1-7 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WorkKeys</a:t>
            </a:r>
            <a:r>
              <a:rPr lang="en-US" altLang="en-US" dirty="0" smtClean="0"/>
              <a:t> test administration is an entirely separate function from the CR 101 curriculum system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So again, Work Keys is the test, NCRC is the resulting award/certificate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D58991-FFE3-4714-9BDC-621391A51B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hape 12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/>
        <p:txBody>
          <a:bodyPr lIns="93245" tIns="93245" rIns="93245" bIns="93245" anchor="t" anchorCtr="0">
            <a:noAutofit/>
          </a:bodyPr>
          <a:lstStyle/>
          <a:p>
            <a:pPr>
              <a:defRPr/>
            </a:pPr>
            <a:r>
              <a:rPr lang="en-US" sz="1400" dirty="0"/>
              <a:t>NCRC  is the certificate earned, when a test taker meets the minimum score  of level 3 on the Work Keys.</a:t>
            </a:r>
          </a:p>
          <a:p>
            <a:pPr>
              <a:spcBef>
                <a:spcPts val="714"/>
              </a:spcBef>
              <a:buClr>
                <a:srgbClr val="C00000"/>
              </a:buClr>
              <a:buSzPct val="100000"/>
              <a:defRPr/>
            </a:pPr>
            <a:endParaRPr lang="en" sz="1400" dirty="0"/>
          </a:p>
          <a:p>
            <a:pPr>
              <a:spcBef>
                <a:spcPts val="714"/>
              </a:spcBef>
              <a:buClr>
                <a:srgbClr val="C00000"/>
              </a:buClr>
              <a:buSzPct val="100000"/>
              <a:defRPr/>
            </a:pPr>
            <a:r>
              <a:rPr lang="en" sz="1400" dirty="0"/>
              <a:t>The NCRC is a nation-wide, portable credential </a:t>
            </a:r>
            <a:r>
              <a:rPr lang="en-US" sz="1400" dirty="0"/>
              <a:t>that </a:t>
            </a:r>
            <a:r>
              <a:rPr lang="en" sz="1400" dirty="0"/>
              <a:t>documents foundational skills related to work-related capacities</a:t>
            </a:r>
          </a:p>
          <a:p>
            <a:pPr>
              <a:buClr>
                <a:srgbClr val="663366"/>
              </a:buClr>
              <a:defRPr/>
            </a:pPr>
            <a:endParaRPr lang="en-US" sz="1400" dirty="0"/>
          </a:p>
          <a:p>
            <a:pPr>
              <a:buClr>
                <a:srgbClr val="663366"/>
              </a:buClr>
              <a:defRPr/>
            </a:pPr>
            <a:r>
              <a:rPr lang="en-US" sz="1400" dirty="0"/>
              <a:t>There are 4 levels of NCRC and they are awarded  based on the results of the </a:t>
            </a:r>
            <a:r>
              <a:rPr lang="en-US" sz="1400" dirty="0" err="1"/>
              <a:t>WorkKeys</a:t>
            </a:r>
            <a:r>
              <a:rPr lang="en-US" sz="1400" dirty="0"/>
              <a:t> test</a:t>
            </a:r>
          </a:p>
          <a:p>
            <a:pPr>
              <a:buClr>
                <a:srgbClr val="663366"/>
              </a:buClr>
              <a:defRPr/>
            </a:pPr>
            <a:r>
              <a:rPr lang="en-US" sz="1400" dirty="0"/>
              <a:t>As you can see here in the slide: </a:t>
            </a:r>
          </a:p>
          <a:p>
            <a:pPr marL="291458" indent="-291458">
              <a:buClr>
                <a:srgbClr val="663366"/>
              </a:buClr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Bronze is the first level – to earn it a test-taker must score a minimum of level 3 on each of the 3 tests.</a:t>
            </a:r>
          </a:p>
          <a:p>
            <a:pPr marL="291458" indent="-291458">
              <a:buClr>
                <a:srgbClr val="663366"/>
              </a:buClr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To earn a silver, the 2</a:t>
            </a:r>
            <a:r>
              <a:rPr lang="en-US" sz="1400" baseline="30000" dirty="0"/>
              <a:t>nd</a:t>
            </a:r>
            <a:r>
              <a:rPr lang="en-US" sz="1400" dirty="0"/>
              <a:t> level , test-takers must score a minimum of level 4 on each of the 4 tests).</a:t>
            </a:r>
          </a:p>
          <a:p>
            <a:pPr marL="291458" indent="-291458">
              <a:buClr>
                <a:srgbClr val="663366"/>
              </a:buClr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r>
              <a:rPr lang="en-US" sz="1400" dirty="0"/>
              <a:t>Let’s look at the middle row for a moment. </a:t>
            </a:r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r>
              <a:rPr lang="en-US" sz="1400" dirty="0"/>
              <a:t>ACT has profiled the skills needed for thousands of occupations. Based on these profiles, they have determined that someone with a bronze  level NCRC, has demonstrated the skills needed to perform 16% of jobs.</a:t>
            </a:r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endParaRPr lang="en-US" sz="1400" dirty="0"/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r>
              <a:rPr lang="en-US" sz="1400" dirty="0"/>
              <a:t>Looking at the bottom row we see examples of what some of these Level 3 jobs might be.</a:t>
            </a:r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endParaRPr lang="en-US" sz="1400" dirty="0"/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r>
              <a:rPr lang="en-US" sz="1400" dirty="0"/>
              <a:t>In contrast, if we look to the far right at Platinum, we see that the skills reflected in a Level 6 Platinum NCRC equip one to perform 99% of jobs.  And the examples of those jobs are provided below. </a:t>
            </a:r>
          </a:p>
          <a:p>
            <a:pPr marL="291458" indent="-291458">
              <a:buClr>
                <a:srgbClr val="663366"/>
              </a:buClr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endParaRPr lang="en-US" sz="1400" dirty="0"/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r>
              <a:rPr lang="en-US" sz="1400" dirty="0"/>
              <a:t>% of jobs is based on a skill analysis of more than 20,000 jobs.</a:t>
            </a:r>
          </a:p>
          <a:p>
            <a:pPr>
              <a:buClr>
                <a:srgbClr val="663366"/>
              </a:buClr>
              <a:buFont typeface="Arial" panose="020B0604020202020204" pitchFamily="34" charset="0"/>
              <a:buNone/>
              <a:defRPr/>
            </a:pPr>
            <a:endParaRPr lang="en-US" sz="1400" b="1" dirty="0"/>
          </a:p>
          <a:p>
            <a:pPr>
              <a:spcBef>
                <a:spcPts val="0"/>
              </a:spcBef>
              <a:defRPr/>
            </a:pPr>
            <a:endParaRPr lang="en" sz="1400" b="1" dirty="0"/>
          </a:p>
          <a:p>
            <a:pPr>
              <a:defRPr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94AE-2465-4A9D-B536-961F0C9DA2B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7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94AE-2465-4A9D-B536-961F0C9DA2B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8158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1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81E42-7259-46FE-8E5F-00B9982EF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F816-B607-4AD7-B258-AB70A75AE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4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D8B9-A3F0-4870-A653-B50E1403F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7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92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863C-0B1D-4D17-84EA-52933BBE0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84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873C-BC6C-4327-A000-6F7D58D0C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4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D45B-8D5B-422C-8AE2-2DA7CC1E9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5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F427-8F13-4D0A-A6B1-A0B425AEE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0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B870B8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AFA4-8FF1-4FFC-8986-1B3EA0519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7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2045-EA93-4008-BC54-5FBFE5051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3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C6D1-5921-439F-8CAE-83344C8A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7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B1491-25FA-4CBC-B3FD-4824FC7AE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9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7227-BFA1-4AF4-BCF4-8DB4FDC6C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4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3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D66B-FB65-443F-B4C7-6B1C55FA0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D117-D588-43B2-A174-BFA102035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8BD8-83CC-4C3C-A95F-253D270B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C81A0-E86B-411C-BEEC-42AF0AAF0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2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smtClean="0">
                <a:solidFill>
                  <a:srgbClr val="B870B8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9862C-4697-451D-B09B-C438A11F7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81613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slideLayout" Target="../slideLayouts/slideLayout15.xml"/>
  <Relationship Id="rId16" Type="http://schemas.openxmlformats.org/officeDocument/2006/relationships/slideLayout" Target="../slideLayouts/slideLayout16.xml"/>
  <Relationship Id="rId17" Type="http://schemas.openxmlformats.org/officeDocument/2006/relationships/slideLayout" Target="../slideLayouts/slideLayout17.xml"/>
  <Relationship Id="rId18" Type="http://schemas.openxmlformats.org/officeDocument/2006/relationships/slideLayout" Target="../slideLayouts/slideLayout18.xml"/>
  <Relationship Id="rId19" Type="http://schemas.openxmlformats.org/officeDocument/2006/relationships/slideLayout" Target="../slideLayouts/slideLayout19.xml"/>
  <Relationship Id="rId2" Type="http://schemas.openxmlformats.org/officeDocument/2006/relationships/slideLayout" Target="../slideLayouts/slideLayout2.xml"/>
  <Relationship Id="rId20" Type="http://schemas.openxmlformats.org/officeDocument/2006/relationships/slideLayout" Target="../slideLayouts/slideLayout20.xml"/>
  <Relationship Id="rId21" Type="http://schemas.openxmlformats.org/officeDocument/2006/relationships/theme" Target="../theme/theme1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112683-EC14-4E75-92B3-1EB74C7C8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2" r:id="rId1"/>
    <p:sldLayoutId id="2147484723" r:id="rId2"/>
    <p:sldLayoutId id="2147484724" r:id="rId3"/>
    <p:sldLayoutId id="2147484725" r:id="rId4"/>
    <p:sldLayoutId id="2147484726" r:id="rId5"/>
    <p:sldLayoutId id="2147484727" r:id="rId6"/>
    <p:sldLayoutId id="2147484728" r:id="rId7"/>
    <p:sldLayoutId id="2147484729" r:id="rId8"/>
    <p:sldLayoutId id="2147484730" r:id="rId9"/>
    <p:sldLayoutId id="2147484731" r:id="rId10"/>
    <p:sldLayoutId id="2147484732" r:id="rId11"/>
    <p:sldLayoutId id="2147484733" r:id="rId12"/>
    <p:sldLayoutId id="2147484734" r:id="rId13"/>
    <p:sldLayoutId id="2147484735" r:id="rId14"/>
    <p:sldLayoutId id="2147484736" r:id="rId15"/>
    <p:sldLayoutId id="2147484737" r:id="rId16"/>
    <p:sldLayoutId id="2147484738" r:id="rId17"/>
    <p:sldLayoutId id="2147484739" r:id="rId18"/>
    <p:sldLayoutId id="2147484740" r:id="rId19"/>
    <p:sldLayoutId id="2147484741" r:id="rId2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sz="2800"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400"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png"/>
  <Relationship Id="rId3" Type="http://schemas.openxmlformats.org/officeDocument/2006/relationships/comments" Target="../comments/commen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png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7.xml"/>
  <Relationship Id="rId3" Type="http://schemas.openxmlformats.org/officeDocument/2006/relationships/image" Target="../media/image5.png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comments" Target="../comments/comment3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1.xml"/>
  <Relationship Id="rId2" Type="http://schemas.openxmlformats.org/officeDocument/2006/relationships/notesSlide" Target="../notesSlides/notesSlide8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9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s://www.workreadycommunities.org/national/businesses"/>
  <Relationship Id="rId3" Type="http://schemas.openxmlformats.org/officeDocument/2006/relationships/comments" Target="../comments/comment4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.jpeg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s://www.workreadycommunities.org/"/>
  <Relationship Id="rId3" Type="http://schemas.openxmlformats.org/officeDocument/2006/relationships/hyperlink" TargetMode="External" Target="http://www.mass.gov/massworkforce/careerready/"/>
  <Relationship Id="rId4" Type="http://schemas.openxmlformats.org/officeDocument/2006/relationships/hyperlink" TargetMode="External" Target="http://profiles.keytrain.com/profile_search/"/>
  <Relationship Id="rId5" Type="http://schemas.openxmlformats.org/officeDocument/2006/relationships/hyperlink" TargetMode="External" Target="mailto:careerreadiness@state.ma.us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  <Relationship Id="rId3" Type="http://schemas.openxmlformats.org/officeDocument/2006/relationships/image" Target="../media/image2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2" Type="http://schemas.openxmlformats.org/officeDocument/2006/relationships/notesSlide" Target="../notesSlides/notesSlide3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3.pn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1.xml"/>
  <Relationship Id="rId2" Type="http://schemas.openxmlformats.org/officeDocument/2006/relationships/notesSlide" Target="../notesSlides/notesSlide5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6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comments" Target="../comments/comment1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304800" y="4624388"/>
            <a:ext cx="8610600" cy="933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 smtClean="0">
                <a:cs typeface="Calibri" pitchFamily="34" charset="0"/>
              </a:rPr>
              <a:t>Advancing Business Engagement </a:t>
            </a:r>
            <a:br>
              <a:rPr lang="en-US" sz="3200" b="1" dirty="0" smtClean="0">
                <a:cs typeface="Calibri" pitchFamily="34" charset="0"/>
              </a:rPr>
            </a:br>
            <a:r>
              <a:rPr lang="en-US" sz="3200" b="1" dirty="0" smtClean="0">
                <a:cs typeface="Calibri" pitchFamily="34" charset="0"/>
              </a:rPr>
              <a:t>with Career Readiness Initiative Tools</a:t>
            </a:r>
            <a:br>
              <a:rPr lang="en-US" sz="3200" b="1" dirty="0" smtClean="0">
                <a:cs typeface="Calibri" pitchFamily="34" charset="0"/>
              </a:rPr>
            </a:br>
            <a:r>
              <a:rPr lang="en-US" sz="3200" dirty="0" smtClean="0">
                <a:cs typeface="Calibri" pitchFamily="34" charset="0"/>
              </a:rPr>
              <a:t>Spring 2017</a:t>
            </a:r>
            <a:endParaRPr lang="en-US" sz="3200" i="1" dirty="0" smtClean="0">
              <a:cs typeface="Calibri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53400" y="6275388"/>
            <a:ext cx="990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52B3DD3C-B01C-4E1C-8458-F09C181ED997}" type="slidenum">
              <a:rPr lang="en-US" smtClean="0">
                <a:solidFill>
                  <a:schemeClr val="bg1"/>
                </a:solidFill>
              </a:rPr>
              <a:pPr eaLnBrk="1" hangingPunct="1"/>
              <a:t>1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756062"/>
          </a:xfrm>
        </p:spPr>
        <p:txBody>
          <a:bodyPr/>
          <a:lstStyle/>
          <a:p>
            <a:r>
              <a:rPr lang="en-US" dirty="0" smtClean="0"/>
              <a:t>Career Ready 101 User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18215"/>
              </p:ext>
            </p:extLst>
          </p:nvPr>
        </p:nvGraphicFramePr>
        <p:xfrm>
          <a:off x="1371600" y="739738"/>
          <a:ext cx="6096000" cy="590869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72255"/>
                <a:gridCol w="2723745"/>
              </a:tblGrid>
              <a:tr h="188284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Southeast</a:t>
                      </a:r>
                      <a:r>
                        <a:rPr 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(Brockton, Bristol, South Shore, Greater New Bedford, Cape &amp; Islands)</a:t>
                      </a:r>
                    </a:p>
                    <a:p>
                      <a:pPr algn="ctr"/>
                      <a:r>
                        <a:rPr lang="en-US" sz="1200" i="1" baseline="0" dirty="0" smtClean="0"/>
                        <a:t>May 2016-May2017</a:t>
                      </a:r>
                      <a:endParaRPr lang="en-US" sz="1200" i="1" dirty="0"/>
                    </a:p>
                  </a:txBody>
                  <a:tcPr anchor="ctr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Number of new students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1,478</a:t>
                      </a:r>
                    </a:p>
                  </a:txBody>
                  <a:tcPr marL="9525" marR="9525" marT="9525" marB="0" anchor="b"/>
                </a:tc>
              </a:tr>
              <a:tr h="657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Number of students active </a:t>
                      </a:r>
                      <a:br>
                        <a:rPr lang="en-US" sz="1800" u="none" strike="noStrike" dirty="0">
                          <a:effectLst/>
                          <a:latin typeface="+mn-lt"/>
                        </a:rPr>
                      </a:b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during this period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1,280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Total hours worked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6,957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Pretests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2,189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Hours spent on pretests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945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Lessons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passed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9525" marR="9525" marT="9525" marB="0" anchor="b"/>
                </a:tc>
              </a:tr>
              <a:tr h="539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Hours spent on passed lessons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2,900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Lessons in progress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1,090</a:t>
                      </a:r>
                    </a:p>
                  </a:txBody>
                  <a:tcPr marL="9525" marR="9525" marT="9525" marB="0" anchor="b"/>
                </a:tc>
              </a:tr>
              <a:tr h="539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Hours spent on lessons in progress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2,992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0" name="Picture 2" descr="Image result for massachusetts workforce are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311" y="955106"/>
            <a:ext cx="2598933" cy="159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2116002" y="2077944"/>
            <a:ext cx="1371600" cy="428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606352" y="1978244"/>
            <a:ext cx="1289248" cy="4601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87602" y="1644429"/>
            <a:ext cx="980704" cy="97266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756062"/>
          </a:xfrm>
        </p:spPr>
        <p:txBody>
          <a:bodyPr/>
          <a:lstStyle/>
          <a:p>
            <a:r>
              <a:rPr lang="en-US" dirty="0" smtClean="0"/>
              <a:t>Career Ready 101 User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68056"/>
              </p:ext>
            </p:extLst>
          </p:nvPr>
        </p:nvGraphicFramePr>
        <p:xfrm>
          <a:off x="1371600" y="739738"/>
          <a:ext cx="6096000" cy="590869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372255"/>
                <a:gridCol w="2723745"/>
              </a:tblGrid>
              <a:tr h="188284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West/Central</a:t>
                      </a:r>
                      <a:endParaRPr lang="en-US" sz="160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(Berkshire, Central Franklin/Hampshire, Hampden, North Central)</a:t>
                      </a:r>
                    </a:p>
                    <a:p>
                      <a:pPr algn="ctr"/>
                      <a:r>
                        <a:rPr lang="en-US" sz="1200" i="1" baseline="0" dirty="0" smtClean="0"/>
                        <a:t>May 2016-May2017</a:t>
                      </a:r>
                      <a:endParaRPr lang="en-US" sz="1200" i="1" dirty="0"/>
                    </a:p>
                  </a:txBody>
                  <a:tcPr anchor="ctr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Number of new students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2,028</a:t>
                      </a:r>
                    </a:p>
                  </a:txBody>
                  <a:tcPr marL="9525" marR="9525" marT="9525" marB="0" anchor="b"/>
                </a:tc>
              </a:tr>
              <a:tr h="657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Number of students active </a:t>
                      </a:r>
                      <a:br>
                        <a:rPr lang="en-US" sz="1800" u="none" strike="noStrike" dirty="0">
                          <a:effectLst/>
                          <a:latin typeface="+mn-lt"/>
                        </a:rPr>
                      </a:b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during this period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2,216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Total hours worked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10,526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Pretests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4,763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Hours spent on pretests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1,669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Lessons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passed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3,351</a:t>
                      </a:r>
                    </a:p>
                  </a:txBody>
                  <a:tcPr marL="9525" marR="9525" marT="9525" marB="0" anchor="b"/>
                </a:tc>
              </a:tr>
              <a:tr h="539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Hours spent on passed lessons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6,116</a:t>
                      </a:r>
                    </a:p>
                  </a:txBody>
                  <a:tcPr marL="9525" marR="9525" marT="9525" marB="0" anchor="b"/>
                </a:tc>
              </a:tr>
              <a:tr h="37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Lessons in progress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1,864</a:t>
                      </a:r>
                    </a:p>
                  </a:txBody>
                  <a:tcPr marL="9525" marR="9525" marT="9525" marB="0" anchor="b"/>
                </a:tc>
              </a:tr>
              <a:tr h="539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Hours spent on lessons in progress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2,657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0" name="Picture 2" descr="Image result for massachusetts workforce are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2" y="844388"/>
            <a:ext cx="2598933" cy="159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2116002" y="2077944"/>
            <a:ext cx="1371600" cy="428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823118" y="1832164"/>
            <a:ext cx="1605882" cy="4601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81199" y="844388"/>
            <a:ext cx="1295401" cy="1118879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4188"/>
            <a:ext cx="7750175" cy="1116012"/>
          </a:xfrm>
        </p:spPr>
        <p:txBody>
          <a:bodyPr/>
          <a:lstStyle/>
          <a:p>
            <a:r>
              <a:rPr lang="en-US" dirty="0" err="1" smtClean="0"/>
              <a:t>WorkKeys</a:t>
            </a:r>
            <a:r>
              <a:rPr lang="en-US" dirty="0" smtClean="0"/>
              <a:t>  &amp; NCRC – Credentialing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5400"/>
            <a:ext cx="8188325" cy="5410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WorkKeys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endParaRPr 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Timed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and proctored, high-stakes </a:t>
            </a:r>
            <a:r>
              <a:rPr lang="en-US" sz="2800" u="sng" dirty="0">
                <a:solidFill>
                  <a:schemeClr val="tx1"/>
                </a:solidFill>
                <a:latin typeface="Calibri" panose="020F0502020204030204" pitchFamily="34" charset="0"/>
              </a:rPr>
              <a:t>test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of skills in these subjects:</a:t>
            </a:r>
          </a:p>
          <a:p>
            <a:pPr marL="548640" indent="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Workplace Documents (new title </a:t>
            </a:r>
            <a:r>
              <a:rPr lang="en-US" sz="2400" smtClean="0">
                <a:solidFill>
                  <a:schemeClr val="tx1"/>
                </a:solidFill>
                <a:latin typeface="Calibri" panose="020F0502020204030204" pitchFamily="34" charset="0"/>
              </a:rPr>
              <a:t>for Reading for Info)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48640" indent="0"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  Applied Math</a:t>
            </a:r>
          </a:p>
          <a:p>
            <a:pPr marL="548640" indent="0"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Graphic Literacy (new title for Locating Info)</a:t>
            </a:r>
          </a:p>
          <a:p>
            <a:pPr marL="548640" indent="0">
              <a:spcBef>
                <a:spcPts val="0"/>
              </a:spcBef>
              <a:buNone/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National Career Readiness Certificate (NCRC):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credential earned when a minimum level of 3 is achieved in all 3 tests.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77800"/>
            <a:ext cx="7556500" cy="1116013"/>
          </a:xfr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" dirty="0" smtClean="0"/>
              <a:t>NCRC Scoring System</a:t>
            </a:r>
            <a:endParaRPr lang="en" dirty="0"/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12"/>
          </p:nvPr>
        </p:nvSpPr>
        <p:spPr/>
        <p:txBody>
          <a:bodyPr lIns="91425" tIns="91425" rIns="91425" bIns="91425" anchorCtr="0">
            <a:noAutofit/>
          </a:bodyPr>
          <a:lstStyle/>
          <a:p>
            <a:pPr>
              <a:spcBef>
                <a:spcPts val="0"/>
              </a:spcBef>
              <a:defRPr/>
            </a:pPr>
            <a:fld id="{BE9043FD-6469-48B5-B053-54A1964FA84F}" type="slidenum">
              <a:rPr lang="en"/>
              <a:pPr>
                <a:spcBef>
                  <a:spcPts val="0"/>
                </a:spcBef>
                <a:defRPr/>
              </a:pPr>
              <a:t>13</a:t>
            </a:fld>
            <a:endParaRPr lang="en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97025"/>
            <a:ext cx="8424863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5104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WorkKeys</a:t>
            </a:r>
            <a:r>
              <a:rPr lang="en-US" dirty="0" smtClean="0"/>
              <a:t> Testing Roll-Out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8149654" cy="5410200"/>
          </a:xfrm>
        </p:spPr>
        <p:txBody>
          <a:bodyPr/>
          <a:lstStyle/>
          <a:p>
            <a:r>
              <a:rPr lang="en-US" sz="2400" b="1" dirty="0" smtClean="0"/>
              <a:t>20 </a:t>
            </a:r>
            <a:r>
              <a:rPr lang="en-US" sz="2400" b="1" dirty="0"/>
              <a:t>s</a:t>
            </a:r>
            <a:r>
              <a:rPr lang="en-US" sz="2400" b="1" dirty="0" smtClean="0"/>
              <a:t>ites are set-up to administer </a:t>
            </a:r>
            <a:r>
              <a:rPr lang="en-US" sz="2400" b="1" dirty="0" err="1" smtClean="0"/>
              <a:t>WorkKeys</a:t>
            </a:r>
            <a:r>
              <a:rPr lang="en-US" sz="2400" b="1" dirty="0" smtClean="0"/>
              <a:t> test</a:t>
            </a:r>
          </a:p>
          <a:p>
            <a:pPr lvl="1"/>
            <a:r>
              <a:rPr lang="en-US" sz="2400" dirty="0" smtClean="0"/>
              <a:t>3 have begun administering </a:t>
            </a:r>
            <a:r>
              <a:rPr lang="en-US" sz="2400" dirty="0" err="1" smtClean="0"/>
              <a:t>WorkKeys</a:t>
            </a:r>
            <a:r>
              <a:rPr lang="en-US" sz="2400" dirty="0" smtClean="0"/>
              <a:t> test</a:t>
            </a:r>
          </a:p>
          <a:p>
            <a:pPr lvl="1"/>
            <a:r>
              <a:rPr lang="en-US" sz="2400" dirty="0" smtClean="0"/>
              <a:t>The rest are set-up, but have not begun testing</a:t>
            </a:r>
          </a:p>
          <a:p>
            <a:pPr lvl="1"/>
            <a:r>
              <a:rPr lang="en-US" sz="2400" dirty="0" smtClean="0"/>
              <a:t>CRI Team will circulate list of testing sites next week</a:t>
            </a:r>
          </a:p>
          <a:p>
            <a:pPr lvl="1"/>
            <a:r>
              <a:rPr lang="en-US" sz="2400" dirty="0" smtClean="0"/>
              <a:t>Voucher System </a:t>
            </a:r>
          </a:p>
          <a:p>
            <a:r>
              <a:rPr lang="en-US" sz="2400" b="1" dirty="0" smtClean="0"/>
              <a:t>3 Sites are in the process of being set-up</a:t>
            </a:r>
          </a:p>
          <a:p>
            <a:pPr lvl="1"/>
            <a:r>
              <a:rPr lang="en-US" sz="2400" dirty="0" smtClean="0"/>
              <a:t>Completing contractual paperwork</a:t>
            </a:r>
          </a:p>
          <a:p>
            <a:pPr lvl="1"/>
            <a:endParaRPr lang="en-US" sz="500" dirty="0" smtClean="0"/>
          </a:p>
          <a:p>
            <a:pPr lvl="1"/>
            <a:endParaRPr lang="en-US" sz="500" dirty="0" smtClean="0"/>
          </a:p>
          <a:p>
            <a:pPr marL="320675" lvl="1" indent="-320675">
              <a:buClr>
                <a:srgbClr val="A53926"/>
              </a:buClr>
              <a:buSzPct val="110000"/>
            </a:pPr>
            <a:r>
              <a:rPr lang="en-US" sz="2400" b="1" dirty="0"/>
              <a:t>Employer demand </a:t>
            </a:r>
            <a:r>
              <a:rPr lang="en-US" sz="2400" b="1" dirty="0" smtClean="0"/>
              <a:t>is very important!</a:t>
            </a:r>
          </a:p>
          <a:p>
            <a:pPr marL="274638" lvl="1" indent="0">
              <a:buNone/>
            </a:pPr>
            <a:endParaRPr lang="en-US" sz="500" dirty="0" smtClean="0"/>
          </a:p>
          <a:p>
            <a:pPr marL="274638" lvl="1" indent="0">
              <a:buNone/>
            </a:pPr>
            <a:endParaRPr lang="en-US" sz="500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71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Profiling –  Demand  Driven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12 profilers completed intensive training in Fall, 2016.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Formal profiling is an in depth, on site process for a single position:</a:t>
            </a:r>
          </a:p>
          <a:p>
            <a:pPr marL="914400" lvl="4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task analysis, job shadowing</a:t>
            </a:r>
          </a:p>
          <a:p>
            <a:pPr marL="914400" lvl="4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review job description, job aids, manuals, SOPs</a:t>
            </a:r>
          </a:p>
          <a:p>
            <a:pPr marL="914400" lvl="4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interviews/focus groups w/multiple employees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End result is clarity about the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WorkKeys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score and/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orNCRC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level required to function optimally in the position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order for a business to require an NCRC for hiring or promotion, a position must be profiled by an ACT-trained job profiler 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Businesses can PREFER that applicants have an NCRC without profiling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position.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2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56500" cy="5105400"/>
          </a:xfrm>
        </p:spPr>
        <p:txBody>
          <a:bodyPr/>
          <a:lstStyle/>
          <a:p>
            <a:pPr marL="0" lvl="2"/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Outcomes/Results 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3"/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Individuals improving skill level through Career Ready 101 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Individuals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certified work ready (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NCRC)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3"/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Direct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enrollment in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postsecondary credit courses (bypassing developmental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ed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Improved employment and retention through matching skills to demand.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3"/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Employers using WK and NCRC in hiring process</a:t>
            </a:r>
          </a:p>
          <a:p>
            <a:pPr lvl="3"/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Partners coordinating around common service delivery,  training models, and certifications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16012"/>
          </a:xfrm>
        </p:spPr>
        <p:txBody>
          <a:bodyPr/>
          <a:lstStyle/>
          <a:p>
            <a:r>
              <a:rPr lang="en-US" sz="3000" dirty="0" smtClean="0"/>
              <a:t>  Using </a:t>
            </a:r>
            <a:r>
              <a:rPr lang="en-US" sz="3000" dirty="0"/>
              <a:t>CRI Tools to Address Business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330100"/>
              </p:ext>
            </p:extLst>
          </p:nvPr>
        </p:nvGraphicFramePr>
        <p:xfrm>
          <a:off x="457199" y="914400"/>
          <a:ext cx="8305800" cy="5722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5708"/>
                <a:gridCol w="1505293"/>
                <a:gridCol w="1524000"/>
                <a:gridCol w="2590799"/>
              </a:tblGrid>
              <a:tr h="897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Business Challenge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Which </a:t>
                      </a:r>
                      <a:r>
                        <a:rPr lang="en-US" sz="1400" dirty="0" smtClean="0">
                          <a:effectLst/>
                        </a:rPr>
                        <a:t>Businesses?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Which CRI Tools could </a:t>
                      </a:r>
                      <a:r>
                        <a:rPr lang="en-US" sz="1400" dirty="0" smtClean="0">
                          <a:effectLst/>
                        </a:rPr>
                        <a:t>address </a:t>
                      </a:r>
                      <a:r>
                        <a:rPr lang="en-US" sz="1400" dirty="0">
                          <a:effectLst/>
                        </a:rPr>
                        <a:t>it?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How could the tools be </a:t>
                      </a:r>
                      <a:r>
                        <a:rPr lang="en-US" sz="1400" dirty="0" smtClean="0">
                          <a:effectLst/>
                        </a:rPr>
                        <a:t>incorporated?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</a:tr>
              <a:tr h="1125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No process in place for assessing basic reading and math skills of new applicants and incumbents.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CG Power Systems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WorkKeys , NCRC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CG </a:t>
                      </a:r>
                      <a:r>
                        <a:rPr lang="en-US" sz="1400" dirty="0">
                          <a:effectLst/>
                        </a:rPr>
                        <a:t>may include a specific NCRC level in the job posting and use to screen new applicants.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</a:tr>
              <a:tr h="897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Outdated and inaccurate job descriptions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CG Power Systems  - needed new descriptions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Job Profiling, NCRC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Job Profiler works with company to identify WK/NCRC  level needed for new positions.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</a:tr>
              <a:tr h="14918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High Turnover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Inova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Job Profiling, </a:t>
                      </a:r>
                      <a:r>
                        <a:rPr lang="en-US" sz="1400" dirty="0" err="1">
                          <a:effectLst/>
                        </a:rPr>
                        <a:t>WorkKeys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Care Team Assistant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profiled to determine WK skill level needed.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WorkKeys</a:t>
                      </a:r>
                      <a:r>
                        <a:rPr lang="en-US" sz="1400" dirty="0">
                          <a:effectLst/>
                        </a:rPr>
                        <a:t> used as pre-screen in application process.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</a:tr>
              <a:tr h="1125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Anticipated expansion of workforce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CG Power Systems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KeyTrain, WorkKeys,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Provide </a:t>
                      </a:r>
                      <a:r>
                        <a:rPr lang="en-US" sz="1400" dirty="0" err="1">
                          <a:effectLst/>
                        </a:rPr>
                        <a:t>WorkKeys</a:t>
                      </a:r>
                      <a:r>
                        <a:rPr lang="en-US" sz="1400" dirty="0">
                          <a:effectLst/>
                        </a:rPr>
                        <a:t> testing  and Key Train remediation to prepare internal applicants/ incumbents for work in new plant .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98" marR="542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556500" cy="735012"/>
          </a:xfrm>
        </p:spPr>
        <p:txBody>
          <a:bodyPr/>
          <a:lstStyle/>
          <a:p>
            <a:r>
              <a:rPr lang="en-US" dirty="0" smtClean="0"/>
              <a:t>Regional Break-Out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93125" cy="5867400"/>
          </a:xfrm>
        </p:spPr>
        <p:txBody>
          <a:bodyPr/>
          <a:lstStyle/>
          <a:p>
            <a:pPr marL="457200" lvl="0" indent="-457200">
              <a:spcBef>
                <a:spcPts val="600"/>
              </a:spcBef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Review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the business challenges listed in the left column. </a:t>
            </a:r>
          </a:p>
          <a:p>
            <a:pPr marL="457200" lvl="0" indent="-457200"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Add challenges to the list that are missing.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lvl="0" indent="-457200"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Identify the CRI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tools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-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Career  Ready 101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WorkKeys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, 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NCRC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Job Profiling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- that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might be used to address the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challenge.</a:t>
            </a:r>
          </a:p>
          <a:p>
            <a:pPr marL="457200" lvl="0" indent="-457200"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Note how you could incorporate the tools into your current work/approach with this business. </a:t>
            </a:r>
          </a:p>
          <a:p>
            <a:pPr marL="457200" lvl="0" indent="-457200">
              <a:buClr>
                <a:srgbClr val="C00000"/>
              </a:buClr>
              <a:buSzPct val="110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After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you’ve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worked your way through the matrix, identify top two priority challenges to  describe to the large group in report out.</a:t>
            </a:r>
          </a:p>
          <a:p>
            <a:pPr marL="0" lvl="0" indent="0">
              <a:buClr>
                <a:srgbClr val="C00000"/>
              </a:buClr>
              <a:buSzPct val="110000"/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Report Out:</a:t>
            </a:r>
          </a:p>
          <a:p>
            <a:pPr indent="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5000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 2 Priority challenges and ideas for using CRI tools</a:t>
            </a:r>
          </a:p>
          <a:p>
            <a:pPr indent="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5000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 Any business challenges you added to the list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Businesses Supporting NCRC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556500" cy="4830763"/>
          </a:xfrm>
        </p:spPr>
        <p:txBody>
          <a:bodyPr/>
          <a:lstStyle/>
          <a:p>
            <a:r>
              <a:rPr lang="en-US" sz="1600" dirty="0" smtClean="0"/>
              <a:t>Industry clusters</a:t>
            </a:r>
          </a:p>
          <a:p>
            <a:pPr lvl="1"/>
            <a:r>
              <a:rPr lang="en-US" sz="1600" b="1" dirty="0" smtClean="0"/>
              <a:t>Accommodation </a:t>
            </a:r>
            <a:r>
              <a:rPr lang="en-US" sz="1600" b="1" dirty="0"/>
              <a:t>and Food </a:t>
            </a:r>
            <a:r>
              <a:rPr lang="en-US" sz="1600" b="1" dirty="0" smtClean="0"/>
              <a:t>Services</a:t>
            </a:r>
            <a:endParaRPr lang="en-US" sz="1600" dirty="0"/>
          </a:p>
          <a:p>
            <a:pPr lvl="1"/>
            <a:r>
              <a:rPr lang="en-US" sz="1600" b="1" dirty="0" smtClean="0"/>
              <a:t>Aerospace</a:t>
            </a:r>
            <a:endParaRPr lang="en-US" sz="1600" dirty="0"/>
          </a:p>
          <a:p>
            <a:pPr lvl="1"/>
            <a:r>
              <a:rPr lang="en-US" sz="1600" b="1" dirty="0" smtClean="0"/>
              <a:t>Construction</a:t>
            </a:r>
            <a:endParaRPr lang="en-US" sz="1600" dirty="0"/>
          </a:p>
          <a:p>
            <a:pPr lvl="1"/>
            <a:r>
              <a:rPr lang="en-US" sz="1600" b="1" dirty="0" smtClean="0"/>
              <a:t>Finance</a:t>
            </a:r>
            <a:endParaRPr lang="en-US" sz="1600" dirty="0"/>
          </a:p>
          <a:p>
            <a:pPr lvl="1"/>
            <a:r>
              <a:rPr lang="en-US" sz="1600" b="1" dirty="0" smtClean="0"/>
              <a:t>Health Care</a:t>
            </a:r>
            <a:endParaRPr lang="en-US" sz="1600" dirty="0"/>
          </a:p>
          <a:p>
            <a:pPr lvl="1"/>
            <a:r>
              <a:rPr lang="en-US" sz="1600" b="1" dirty="0" smtClean="0"/>
              <a:t>Information Systems</a:t>
            </a:r>
            <a:endParaRPr lang="en-US" sz="1600" dirty="0"/>
          </a:p>
          <a:p>
            <a:pPr lvl="1"/>
            <a:r>
              <a:rPr lang="en-US" sz="1600" b="1" dirty="0" smtClean="0"/>
              <a:t>Manufacturing</a:t>
            </a:r>
            <a:endParaRPr lang="en-US" sz="1600" dirty="0"/>
          </a:p>
          <a:p>
            <a:pPr lvl="1"/>
            <a:r>
              <a:rPr lang="en-US" sz="1600" b="1" dirty="0" smtClean="0"/>
              <a:t>Professional</a:t>
            </a:r>
            <a:r>
              <a:rPr lang="en-US" sz="1600" b="1" dirty="0"/>
              <a:t>, Scientific, and </a:t>
            </a:r>
            <a:r>
              <a:rPr lang="en-US" sz="1600" b="1" dirty="0" smtClean="0"/>
              <a:t>Technical</a:t>
            </a:r>
            <a:endParaRPr lang="en-US" sz="1600" dirty="0"/>
          </a:p>
          <a:p>
            <a:pPr lvl="1"/>
            <a:r>
              <a:rPr lang="en-US" sz="1600" b="1" dirty="0" smtClean="0"/>
              <a:t>Retail</a:t>
            </a:r>
            <a:endParaRPr lang="en-US" sz="1600" dirty="0"/>
          </a:p>
          <a:p>
            <a:pPr lvl="1"/>
            <a:r>
              <a:rPr lang="en-US" sz="1600" b="1" dirty="0" smtClean="0"/>
              <a:t>Transportation </a:t>
            </a:r>
            <a:r>
              <a:rPr lang="en-US" sz="1600" b="1" dirty="0"/>
              <a:t>and </a:t>
            </a:r>
            <a:r>
              <a:rPr lang="en-US" sz="1600" b="1" dirty="0" smtClean="0"/>
              <a:t>Warehousing</a:t>
            </a:r>
            <a:endParaRPr lang="en-US" sz="1600" dirty="0" smtClean="0"/>
          </a:p>
          <a:p>
            <a:r>
              <a:rPr lang="en-US" sz="1600" dirty="0" smtClean="0"/>
              <a:t>ACT’s NCRC Employer Directory </a:t>
            </a:r>
          </a:p>
          <a:p>
            <a:pPr lvl="1"/>
            <a:r>
              <a:rPr lang="en-US" sz="1600" i="1" dirty="0">
                <a:hlinkClick r:id="rId2"/>
              </a:rPr>
              <a:t>https://</a:t>
            </a:r>
            <a:r>
              <a:rPr lang="en-US" sz="1600" i="1" dirty="0" smtClean="0">
                <a:hlinkClick r:id="rId2"/>
              </a:rPr>
              <a:t>www.workreadycommunities.org/national/businesses</a:t>
            </a:r>
            <a:r>
              <a:rPr lang="en-US" sz="1600" i="1" dirty="0" smtClean="0"/>
              <a:t> </a:t>
            </a:r>
          </a:p>
          <a:p>
            <a:pPr lvl="1"/>
            <a:r>
              <a:rPr lang="en-US" sz="1600" i="1" dirty="0" smtClean="0"/>
              <a:t>16,802 employers total</a:t>
            </a:r>
          </a:p>
          <a:p>
            <a:pPr lvl="1"/>
            <a:endParaRPr lang="en-US" sz="1200" i="1" dirty="0"/>
          </a:p>
          <a:p>
            <a:pPr marL="228600" lvl="1" indent="0">
              <a:buNone/>
            </a:pPr>
            <a:endParaRPr lang="en-US" sz="1200" i="1" dirty="0" smtClean="0"/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9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556500" cy="4800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Name</a:t>
            </a: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Agency </a:t>
            </a: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Position in Agency</a:t>
            </a:r>
          </a:p>
          <a:p>
            <a:pPr>
              <a:spcBef>
                <a:spcPts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Role within CRI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:\Users\SGoodman\Dropbox\Fotolio\Fotolia_92618178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550227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9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Engagement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56500" cy="41449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Provide BSRs with adequate information about the tools and the value added so they can easily integrate into their employer toolbox.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Provide BSRs and employers an opportunity to take a sample of the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WorkKeys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test themselves.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Customize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WorkKeys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and NCRC marketing materials to specific industry sectors to reflect the skills matched to occupations.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14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Action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371600"/>
            <a:ext cx="7556500" cy="47545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evelop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 set of action steps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(at least 2-3) that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you’ll commit to in the coming months. </a:t>
            </a: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Use the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chart paper to identify:</a:t>
            </a:r>
          </a:p>
          <a:p>
            <a:pPr lvl="0" indent="0">
              <a:spcBef>
                <a:spcPts val="0"/>
              </a:spcBef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what steps your team will take</a:t>
            </a:r>
          </a:p>
          <a:p>
            <a:pPr lvl="0" indent="0">
              <a:spcBef>
                <a:spcPts val="0"/>
              </a:spcBef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what team member will take the lead</a:t>
            </a:r>
          </a:p>
          <a:p>
            <a:pPr lvl="0" indent="0">
              <a:spcBef>
                <a:spcPts val="0"/>
              </a:spcBef>
              <a:buClr>
                <a:srgbClr val="C0000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when will they complete it and report back to the team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We’ll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use the follow-up meeting to share progress again across regions.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79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066800"/>
            <a:ext cx="7556500" cy="55626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For Employer Outreach Materials: Work Ready Communities </a:t>
            </a:r>
            <a:r>
              <a:rPr lang="en-US" sz="2800" u="sng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https://www.workreadycommunities.org</a:t>
            </a:r>
            <a:r>
              <a:rPr lang="en-US" sz="2800" u="sng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/</a:t>
            </a:r>
            <a:endParaRPr lang="en-US" sz="2800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Career Readiness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Initiative Website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http://www.mass.gov/massworkforce/careerready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/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ACT Data base of  job profiles (aligned with </a:t>
            </a:r>
            <a:r>
              <a:rPr lang="en-US" sz="28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WorkKeys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skill levels)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http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://profiles.keytrain.com/profile_search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/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Career Readiness Initiative contact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hlinkClick r:id="rId5"/>
              </a:rPr>
              <a:t>careerreadiness@state.ma.us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7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Goals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28" y="3810000"/>
            <a:ext cx="242867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56500" cy="48006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Learn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about CRI resources and how they can help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you serve jobseekers and businesses in your region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Discuss how the CRI resources and tools can be incorporated into your region’s WIOA plan for business engagement.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Identify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right-fit businesses and staffing needs for promoting CRI tools and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resources.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Develop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action steps for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your region’s CRI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business outreach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04800" y="220663"/>
            <a:ext cx="762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accent2"/>
                </a:solidFill>
                <a:latin typeface="Arial" charset="0"/>
              </a:defRPr>
            </a:lvl1pPr>
            <a:lvl2pPr>
              <a:defRPr sz="2800">
                <a:solidFill>
                  <a:schemeClr val="accent2"/>
                </a:solidFill>
                <a:latin typeface="Arial" charset="0"/>
              </a:defRPr>
            </a:lvl2pPr>
            <a:lvl3pPr>
              <a:defRPr sz="2400">
                <a:solidFill>
                  <a:schemeClr val="accent2"/>
                </a:solidFill>
                <a:latin typeface="Arial" charset="0"/>
              </a:defRPr>
            </a:lvl3pPr>
            <a:lvl4pPr>
              <a:defRPr sz="2000">
                <a:solidFill>
                  <a:schemeClr val="accent2"/>
                </a:solidFill>
                <a:latin typeface="Arial" charset="0"/>
              </a:defRPr>
            </a:lvl4pPr>
            <a:lvl5pPr>
              <a:defRPr sz="2000">
                <a:solidFill>
                  <a:schemeClr val="accent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MA Career </a:t>
            </a:r>
            <a:r>
              <a:rPr lang="en-US" b="1" dirty="0">
                <a:latin typeface="+mj-lt"/>
              </a:rPr>
              <a:t>Readiness </a:t>
            </a:r>
            <a:r>
              <a:rPr lang="en-US" b="1" dirty="0" smtClean="0">
                <a:latin typeface="+mj-lt"/>
              </a:rPr>
              <a:t>Initiative Context</a:t>
            </a:r>
            <a:endParaRPr lang="en-US" altLang="en-US" b="1" dirty="0">
              <a:latin typeface="+mj-lt"/>
              <a:ea typeface="ＭＳ Ｐゴシック" charset="-128"/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609600" y="2615148"/>
            <a:ext cx="8001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altLang="en-US" sz="2000" b="1" dirty="0" smtClean="0"/>
              <a:t>Unemployment </a:t>
            </a:r>
            <a:r>
              <a:rPr lang="en-US" altLang="en-US" sz="2000" b="1" dirty="0"/>
              <a:t>is most acute and chronic for individuals with the least amount of education and technical </a:t>
            </a:r>
            <a:r>
              <a:rPr lang="en-US" altLang="en-US" sz="2000" b="1" dirty="0" smtClean="0"/>
              <a:t>skill</a:t>
            </a:r>
          </a:p>
          <a:p>
            <a:pPr marL="1257300" lvl="2" indent="-342900" eaLnBrk="0" hangingPunct="0">
              <a:buFont typeface="Wingdings" pitchFamily="2" charset="2"/>
              <a:buChar char="ü"/>
            </a:pPr>
            <a:endParaRPr lang="en-US" altLang="en-US" sz="2000" dirty="0" smtClean="0"/>
          </a:p>
          <a:p>
            <a:pPr marL="342900" indent="-342900" eaLnBrk="0" hangingPunct="0">
              <a:buFont typeface="Wingdings" pitchFamily="2" charset="2"/>
              <a:buChar char="ü"/>
            </a:pPr>
            <a:r>
              <a:rPr lang="en-US" altLang="en-US" sz="2000" b="1" dirty="0" smtClean="0"/>
              <a:t>1/3 of students entering public higher education </a:t>
            </a:r>
            <a:r>
              <a:rPr lang="en-US" altLang="en-US" sz="2000" dirty="0" smtClean="0"/>
              <a:t>require literacy and math remediation (higher at community colleges)</a:t>
            </a:r>
          </a:p>
          <a:p>
            <a:pPr marL="1257300" lvl="2" indent="-342900" eaLnBrk="0" hangingPunct="0">
              <a:buFont typeface="Wingdings" pitchFamily="2" charset="2"/>
              <a:buChar char="ü"/>
            </a:pPr>
            <a:endParaRPr lang="en-US" altLang="en-US" sz="20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altLang="en-US" sz="2000" b="1" dirty="0" smtClean="0"/>
              <a:t>Over 20,000 </a:t>
            </a:r>
            <a:r>
              <a:rPr lang="en-US" altLang="en-US" sz="2000" b="1" dirty="0"/>
              <a:t>individuals on wait lists </a:t>
            </a:r>
            <a:r>
              <a:rPr lang="en-US" altLang="en-US" sz="2000" dirty="0"/>
              <a:t>for adult education classes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altLang="en-US" sz="2000" dirty="0"/>
          </a:p>
          <a:p>
            <a:pPr marL="342900" indent="-342900">
              <a:buFont typeface="Wingdings" pitchFamily="2" charset="2"/>
              <a:buChar char="ü"/>
            </a:pPr>
            <a:r>
              <a:rPr lang="en-US" altLang="en-US" sz="2000" b="1" dirty="0"/>
              <a:t>WIOA requires better alignment of basic skill pathways </a:t>
            </a:r>
            <a:r>
              <a:rPr lang="en-US" altLang="en-US" sz="2000" dirty="0"/>
              <a:t>across core programs, systems and resources for coordinated services for shared customers.</a:t>
            </a:r>
          </a:p>
          <a:p>
            <a:endParaRPr lang="en-US" alt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2819400" y="1447800"/>
            <a:ext cx="9906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1447800"/>
            <a:ext cx="9906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8200" y="1447800"/>
            <a:ext cx="990600" cy="914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9D8B9-A3F0-4870-A653-B50E1403F1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98475" y="304800"/>
            <a:ext cx="7556500" cy="1116012"/>
          </a:xfrm>
        </p:spPr>
        <p:txBody>
          <a:bodyPr/>
          <a:lstStyle/>
          <a:p>
            <a:pPr eaLnBrk="1" hangingPunct="1"/>
            <a:r>
              <a:rPr lang="en-US" b="1" dirty="0" smtClean="0"/>
              <a:t>MA Career Readiness Initiative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5029200" cy="5410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Objectives:</a:t>
            </a:r>
          </a:p>
          <a:p>
            <a:pPr lvl="1" eaLnBrk="1" hangingPunct="1"/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Align and coordinate across WIOA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partners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(Adult Education, Workforce Development, and Community Colleges)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serve shared customer base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facilitate basic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skills pathways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through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shared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tools.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 eaLnBrk="1" hangingPunct="1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Supplement basic skills delivery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low-skilled individuals </a:t>
            </a:r>
          </a:p>
          <a:p>
            <a:pPr lvl="1" eaLnBrk="1" hangingPunct="1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Improve business services, though work-based skills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job matching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C32B5BDE-75A1-4052-BBE8-92B63E0259B8}" type="slidenum">
              <a:rPr lang="en-US" smtClean="0">
                <a:solidFill>
                  <a:schemeClr val="bg1"/>
                </a:solidFill>
              </a:rPr>
              <a:pPr eaLnBrk="1" hangingPunct="1"/>
              <a:t>5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2209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01000" y="3018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CRI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Curved Right Arrow 10"/>
          <p:cNvSpPr/>
          <p:nvPr/>
        </p:nvSpPr>
        <p:spPr>
          <a:xfrm rot="16200000">
            <a:off x="2129144" y="4298388"/>
            <a:ext cx="804725" cy="3934199"/>
          </a:xfrm>
          <a:prstGeom prst="curved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314" y="2590800"/>
            <a:ext cx="2847035" cy="31393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Aligned w/Career Goals and Skill Requirements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Career Exploration</a:t>
            </a:r>
            <a:endParaRPr lang="en-US" dirty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Reading for Information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Applied Math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Locating Info/Graphic Literacy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Soft Skills </a:t>
            </a:r>
          </a:p>
          <a:p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16314" y="1365044"/>
            <a:ext cx="2457083" cy="12257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Assess and Remediate Basic Skills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5467" y="2619375"/>
            <a:ext cx="27978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Career Ready 101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52800" y="1393619"/>
            <a:ext cx="2457083" cy="12257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Credential for Jobseekers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03312" y="2559486"/>
            <a:ext cx="2619375" cy="31393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Aligned w/Career Goals and Skill Requirements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Workplace Documents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(reading)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Applied Math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Graphic </a:t>
            </a:r>
            <a:r>
              <a:rPr lang="en-US" dirty="0">
                <a:solidFill>
                  <a:srgbClr val="000000"/>
                </a:solidFill>
              </a:rPr>
              <a:t>Literacy</a:t>
            </a:r>
            <a:endParaRPr lang="en-US" dirty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76600" y="2580620"/>
            <a:ext cx="27460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WorkKeys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Test &amp;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NCRC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2200" y="2590800"/>
            <a:ext cx="2785459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Data base of 20K jobs  &amp;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Trained Job Profilers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Improve accuracy of job descriptions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Develop OJT plans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Identify NCRC skill match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Improve screening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Reduce turnover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341730" y="1365044"/>
            <a:ext cx="2457083" cy="12257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Business Engagement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487701" y="2561570"/>
            <a:ext cx="250094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Matching Skills 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w/ Demand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urved Right Arrow 14"/>
          <p:cNvSpPr/>
          <p:nvPr/>
        </p:nvSpPr>
        <p:spPr>
          <a:xfrm rot="16200000">
            <a:off x="5939367" y="4326963"/>
            <a:ext cx="804725" cy="3934199"/>
          </a:xfrm>
          <a:prstGeom prst="curved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8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Ready 101</a:t>
            </a:r>
            <a:br>
              <a:rPr lang="en-US" dirty="0" smtClean="0"/>
            </a:br>
            <a:r>
              <a:rPr lang="en-US" dirty="0" smtClean="0"/>
              <a:t>Assess &amp; Remediate Baseline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035925" cy="50292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Computer-based, online, self-paced </a:t>
            </a:r>
            <a:r>
              <a:rPr lang="en-US" sz="2200" u="sng" dirty="0" smtClean="0"/>
              <a:t>curriculum.</a:t>
            </a:r>
          </a:p>
          <a:p>
            <a:pPr>
              <a:defRPr/>
            </a:pPr>
            <a:r>
              <a:rPr lang="en-US" sz="2200" dirty="0" smtClean="0"/>
              <a:t>Pre-test identifies baseline skills</a:t>
            </a:r>
          </a:p>
          <a:p>
            <a:pPr>
              <a:defRPr/>
            </a:pPr>
            <a:r>
              <a:rPr lang="en-US" sz="2200" dirty="0" smtClean="0"/>
              <a:t>Career Exploration – identifies skill level needed for career goals</a:t>
            </a:r>
          </a:p>
          <a:p>
            <a:pPr>
              <a:defRPr/>
            </a:pPr>
            <a:r>
              <a:rPr lang="en-US" sz="2200" dirty="0" smtClean="0"/>
              <a:t>Leveled lessons to help participants attain the targeted skill level.</a:t>
            </a:r>
          </a:p>
          <a:p>
            <a:pPr>
              <a:defRPr/>
            </a:pPr>
            <a:r>
              <a:rPr lang="en-US" sz="2200" dirty="0" smtClean="0"/>
              <a:t> Instruction in Reading, Math, Locating Info (Graphic Literacy), Soft Skills, Career Exploration, and more. </a:t>
            </a:r>
          </a:p>
          <a:p>
            <a:pPr>
              <a:defRPr/>
            </a:pPr>
            <a:r>
              <a:rPr lang="en-US" sz="2200" dirty="0" smtClean="0"/>
              <a:t>CR 101 Can be used on its own and as preparation for </a:t>
            </a:r>
            <a:r>
              <a:rPr lang="en-US" sz="2200" dirty="0" err="1" smtClean="0"/>
              <a:t>WorkKeys</a:t>
            </a:r>
            <a:r>
              <a:rPr lang="en-US" sz="2200" dirty="0" smtClean="0"/>
              <a:t>. 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200" dirty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2200" i="1" dirty="0" smtClean="0"/>
              <a:t> </a:t>
            </a:r>
            <a:endParaRPr lang="en-US" sz="2200" dirty="0"/>
          </a:p>
          <a:p>
            <a:pPr marL="0" indent="0">
              <a:buFont typeface="Arial" pitchFamily="34" charset="0"/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8039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248400" cy="756062"/>
          </a:xfrm>
        </p:spPr>
        <p:txBody>
          <a:bodyPr/>
          <a:lstStyle/>
          <a:p>
            <a:pPr algn="ctr"/>
            <a:r>
              <a:rPr lang="en-US" dirty="0" smtClean="0"/>
              <a:t>Massachusetts Statewide Career Ready 101 User Data, </a:t>
            </a:r>
            <a:br>
              <a:rPr lang="en-US" dirty="0" smtClean="0"/>
            </a:br>
            <a:r>
              <a:rPr lang="en-US" dirty="0" smtClean="0"/>
              <a:t>May 2016-May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10709"/>
              </p:ext>
            </p:extLst>
          </p:nvPr>
        </p:nvGraphicFramePr>
        <p:xfrm>
          <a:off x="990600" y="2057400"/>
          <a:ext cx="7086600" cy="413761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95664"/>
                <a:gridCol w="3690936"/>
              </a:tblGrid>
              <a:tr h="359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Number of new students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6,770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887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Number of students active </a:t>
                      </a:r>
                      <a:br>
                        <a:rPr lang="en-US" sz="1800" b="0" u="none" strike="noStrike" dirty="0">
                          <a:effectLst/>
                        </a:rPr>
                      </a:br>
                      <a:r>
                        <a:rPr lang="en-US" sz="1800" b="0" u="none" strike="noStrike" dirty="0">
                          <a:effectLst/>
                        </a:rPr>
                        <a:t>during this period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8,032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9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Total hours worked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48,594.1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9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Pretests completed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12,578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9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Hours spent on pretests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5,175.5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9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Lessons passed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8,280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35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Hours spent on passed lessons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23,244.3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9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Lessons in progress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10,568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35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Hours spent on lessons in progress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u="none" strike="noStrike" dirty="0">
                          <a:effectLst/>
                        </a:rPr>
                        <a:t>19,191.3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6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248400" cy="756062"/>
          </a:xfrm>
        </p:spPr>
        <p:txBody>
          <a:bodyPr/>
          <a:lstStyle/>
          <a:p>
            <a:r>
              <a:rPr lang="en-US" dirty="0" smtClean="0"/>
              <a:t>Career Ready 101 User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C6D1-5921-439F-8CAE-83344C8A33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68320"/>
              </p:ext>
            </p:extLst>
          </p:nvPr>
        </p:nvGraphicFramePr>
        <p:xfrm>
          <a:off x="381000" y="838200"/>
          <a:ext cx="7696201" cy="57625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67152"/>
                <a:gridCol w="2069593"/>
                <a:gridCol w="2759456"/>
              </a:tblGrid>
              <a:tr h="163212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Greater</a:t>
                      </a:r>
                      <a:r>
                        <a:rPr lang="en-US" sz="1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Boston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(Metro North, Metro South/West, &amp; Boston)</a:t>
                      </a:r>
                    </a:p>
                    <a:p>
                      <a:pPr algn="ctr"/>
                      <a:r>
                        <a:rPr lang="en-US" sz="1600" i="1" baseline="0" dirty="0" smtClean="0"/>
                        <a:t>May 2016-May2017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Northeast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 (Greater Lowell, Merrimack Valley, &amp; North Shore)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/>
                        <a:t>May 2016-May2017</a:t>
                      </a:r>
                      <a:endParaRPr lang="en-US" sz="1600" i="1" dirty="0" smtClean="0"/>
                    </a:p>
                    <a:p>
                      <a:pPr algn="ctr"/>
                      <a:endParaRPr lang="en-US" sz="1200" i="1" dirty="0"/>
                    </a:p>
                  </a:txBody>
                  <a:tcPr anchor="ctr"/>
                </a:tc>
              </a:tr>
              <a:tr h="32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Number of new students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03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Number of students active 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during this period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 hours worked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10,736.15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Pretests </a:t>
                      </a:r>
                      <a:r>
                        <a:rPr lang="en-US" sz="2000" u="none" strike="noStrike" dirty="0" smtClean="0">
                          <a:effectLst/>
                        </a:rPr>
                        <a:t>completed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11005.8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Hours spent on pretests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968.05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2261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Lessons </a:t>
                      </a:r>
                      <a:r>
                        <a:rPr lang="en-US" sz="2000" u="none" strike="noStrike" dirty="0" smtClean="0">
                          <a:effectLst/>
                        </a:rPr>
                        <a:t>passed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1096.6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73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Hours spent on passed lessons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4912.61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Lessons in progress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2302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4895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73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Hours spent on lessons in progress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4235.34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2594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0" name="Picture 2" descr="Image result for massachusetts workforce are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2438400" cy="149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771896" y="1839316"/>
            <a:ext cx="1371600" cy="428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890649" y="1991716"/>
            <a:ext cx="1371600" cy="42875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90106" y="878774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4693</TotalTime>
  <Words>1876</Words>
  <Application>Microsoft Office PowerPoint</Application>
  <PresentationFormat>On-screen Show (4:3)</PresentationFormat>
  <Paragraphs>342</Paragraphs>
  <Slides>22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Advantage</vt:lpstr>
      <vt:lpstr>Advancing Business Engagement  with Career Readiness Initiative Tools Spring 2017</vt:lpstr>
      <vt:lpstr>Introductions</vt:lpstr>
      <vt:lpstr>Agenda and Goals </vt:lpstr>
      <vt:lpstr>PowerPoint Presentation</vt:lpstr>
      <vt:lpstr>MA Career Readiness Initiative</vt:lpstr>
      <vt:lpstr>Massachusetts CRI Model</vt:lpstr>
      <vt:lpstr>Career Ready 101 Assess &amp; Remediate Baseline Skills</vt:lpstr>
      <vt:lpstr>Massachusetts Statewide Career Ready 101 User Data,  May 2016-May 2017</vt:lpstr>
      <vt:lpstr>Career Ready 101 User Data</vt:lpstr>
      <vt:lpstr>Career Ready 101 User Data</vt:lpstr>
      <vt:lpstr>Career Ready 101 User Data</vt:lpstr>
      <vt:lpstr>WorkKeys  &amp; NCRC – Credentialing  </vt:lpstr>
      <vt:lpstr>NCRC Scoring System</vt:lpstr>
      <vt:lpstr>WorkKeys Testing Roll-Out</vt:lpstr>
      <vt:lpstr>Job Profiling –  Demand  Driven</vt:lpstr>
      <vt:lpstr>Intended Outcomes</vt:lpstr>
      <vt:lpstr>  Using CRI Tools to Address Business Challenges</vt:lpstr>
      <vt:lpstr>Regional Break-Out Groups </vt:lpstr>
      <vt:lpstr>Businesses Supporting NCRC</vt:lpstr>
      <vt:lpstr>Employer Engagement Tips</vt:lpstr>
      <vt:lpstr>Regional Action Planning </vt:lpstr>
      <vt:lpstr>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2013-11-06T04:31:47Z</dcterms:created>
  <dc:creator>James, Jennifer (EOLWD)</dc:creator>
  <lastModifiedBy>McIntyre, Allison (EOLWD)</lastModifiedBy>
  <lastPrinted>2017-05-26T16:49:02Z</lastPrinted>
  <dcterms:modified xsi:type="dcterms:W3CDTF">2017-06-12T18:01:37Z</dcterms:modified>
  <revision>369</revision>
  <dc:title>Career Readiness System</dc:title>
</coreProperties>
</file>