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45" r:id="rId5"/>
  </p:sldMasterIdLst>
  <p:notesMasterIdLst>
    <p:notesMasterId r:id="rId20"/>
  </p:notesMasterIdLst>
  <p:sldIdLst>
    <p:sldId id="2147483128" r:id="rId6"/>
    <p:sldId id="2147483129" r:id="rId7"/>
    <p:sldId id="2147483067" r:id="rId8"/>
    <p:sldId id="2147482961" r:id="rId9"/>
    <p:sldId id="2147483130" r:id="rId10"/>
    <p:sldId id="2147483132" r:id="rId11"/>
    <p:sldId id="2147483090" r:id="rId12"/>
    <p:sldId id="2147482985" r:id="rId13"/>
    <p:sldId id="2147483061" r:id="rId14"/>
    <p:sldId id="2147483063" r:id="rId15"/>
    <p:sldId id="2147483120" r:id="rId16"/>
    <p:sldId id="2147483131" r:id="rId17"/>
    <p:sldId id="2147483121" r:id="rId18"/>
    <p:sldId id="21474830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3815E0-2FDD-42DB-B96F-F23B799ACA57}">
          <p14:sldIdLst>
            <p14:sldId id="2147483128"/>
            <p14:sldId id="2147483129"/>
            <p14:sldId id="2147483067"/>
            <p14:sldId id="2147482961"/>
            <p14:sldId id="2147483130"/>
            <p14:sldId id="2147483132"/>
            <p14:sldId id="2147483090"/>
            <p14:sldId id="2147482985"/>
            <p14:sldId id="2147483061"/>
            <p14:sldId id="2147483063"/>
            <p14:sldId id="2147483120"/>
            <p14:sldId id="2147483131"/>
            <p14:sldId id="2147483121"/>
            <p14:sldId id="21474830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C75B65E-F94F-E0B9-5AAC-C2D6D860771B}" name="Kalish,Sarah (EOED)" initials="SK" userId="S::Sarah.Kalish@mass.gov::a9d31821-221c-40ee-ac15-06f2c4f48c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C51B"/>
    <a:srgbClr val="FFBE42"/>
    <a:srgbClr val="F2F2F2"/>
    <a:srgbClr val="00558C"/>
    <a:srgbClr val="14558F"/>
    <a:srgbClr val="FDF3D1"/>
    <a:srgbClr val="388557"/>
    <a:srgbClr val="D7E7DD"/>
    <a:srgbClr val="2C669A"/>
    <a:srgbClr val="1B6D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942A2-846B-4234-9FB4-42840EF53BFF}" v="34" dt="2025-08-01T19:40:54.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lin, Naomi (EOED)" userId="a2ba83e3-6f42-4be0-bbc8-5fd7fbd8919a" providerId="ADAL" clId="{B9A942A2-846B-4234-9FB4-42840EF53BFF}"/>
    <pc:docChg chg="custSel addSld delSld modSld modSection">
      <pc:chgData name="Berlin, Naomi (EOED)" userId="a2ba83e3-6f42-4be0-bbc8-5fd7fbd8919a" providerId="ADAL" clId="{B9A942A2-846B-4234-9FB4-42840EF53BFF}" dt="2025-08-01T20:12:25.502" v="560" actId="20577"/>
      <pc:docMkLst>
        <pc:docMk/>
      </pc:docMkLst>
      <pc:sldChg chg="del modNotesTx">
        <pc:chgData name="Berlin, Naomi (EOED)" userId="a2ba83e3-6f42-4be0-bbc8-5fd7fbd8919a" providerId="ADAL" clId="{B9A942A2-846B-4234-9FB4-42840EF53BFF}" dt="2025-08-01T19:41:17.545" v="536" actId="47"/>
        <pc:sldMkLst>
          <pc:docMk/>
          <pc:sldMk cId="1143120397" sldId="2141412371"/>
        </pc:sldMkLst>
      </pc:sldChg>
      <pc:sldChg chg="addSp delSp modSp mod modNotesTx">
        <pc:chgData name="Berlin, Naomi (EOED)" userId="a2ba83e3-6f42-4be0-bbc8-5fd7fbd8919a" providerId="ADAL" clId="{B9A942A2-846B-4234-9FB4-42840EF53BFF}" dt="2025-08-01T19:27:09.316" v="8" actId="1076"/>
        <pc:sldMkLst>
          <pc:docMk/>
          <pc:sldMk cId="3171220325" sldId="2147482961"/>
        </pc:sldMkLst>
        <pc:grpChg chg="del">
          <ac:chgData name="Berlin, Naomi (EOED)" userId="a2ba83e3-6f42-4be0-bbc8-5fd7fbd8919a" providerId="ADAL" clId="{B9A942A2-846B-4234-9FB4-42840EF53BFF}" dt="2025-08-01T19:27:06.648" v="7" actId="478"/>
          <ac:grpSpMkLst>
            <pc:docMk/>
            <pc:sldMk cId="3171220325" sldId="2147482961"/>
            <ac:grpSpMk id="34" creationId="{429A6486-EC4C-EF84-A647-F37C9181249E}"/>
          </ac:grpSpMkLst>
        </pc:grpChg>
        <pc:picChg chg="add mod">
          <ac:chgData name="Berlin, Naomi (EOED)" userId="a2ba83e3-6f42-4be0-bbc8-5fd7fbd8919a" providerId="ADAL" clId="{B9A942A2-846B-4234-9FB4-42840EF53BFF}" dt="2025-08-01T19:27:09.316" v="8" actId="1076"/>
          <ac:picMkLst>
            <pc:docMk/>
            <pc:sldMk cId="3171220325" sldId="2147482961"/>
            <ac:picMk id="5" creationId="{2CB47190-D6CB-C13D-D06D-164E3452F182}"/>
          </ac:picMkLst>
        </pc:picChg>
      </pc:sldChg>
      <pc:sldChg chg="modNotesTx">
        <pc:chgData name="Berlin, Naomi (EOED)" userId="a2ba83e3-6f42-4be0-bbc8-5fd7fbd8919a" providerId="ADAL" clId="{B9A942A2-846B-4234-9FB4-42840EF53BFF}" dt="2025-08-01T19:41:25.828" v="538" actId="20577"/>
        <pc:sldMkLst>
          <pc:docMk/>
          <pc:sldMk cId="2266945763" sldId="2147482985"/>
        </pc:sldMkLst>
      </pc:sldChg>
      <pc:sldChg chg="modNotesTx">
        <pc:chgData name="Berlin, Naomi (EOED)" userId="a2ba83e3-6f42-4be0-bbc8-5fd7fbd8919a" providerId="ADAL" clId="{B9A942A2-846B-4234-9FB4-42840EF53BFF}" dt="2025-08-01T19:41:28.590" v="539" actId="20577"/>
        <pc:sldMkLst>
          <pc:docMk/>
          <pc:sldMk cId="2018409582" sldId="2147483061"/>
        </pc:sldMkLst>
      </pc:sldChg>
      <pc:sldChg chg="modNotesTx">
        <pc:chgData name="Berlin, Naomi (EOED)" userId="a2ba83e3-6f42-4be0-bbc8-5fd7fbd8919a" providerId="ADAL" clId="{B9A942A2-846B-4234-9FB4-42840EF53BFF}" dt="2025-08-01T19:41:36.437" v="542" actId="20577"/>
        <pc:sldMkLst>
          <pc:docMk/>
          <pc:sldMk cId="2369188097" sldId="2147483063"/>
        </pc:sldMkLst>
      </pc:sldChg>
      <pc:sldChg chg="modNotesTx">
        <pc:chgData name="Berlin, Naomi (EOED)" userId="a2ba83e3-6f42-4be0-bbc8-5fd7fbd8919a" providerId="ADAL" clId="{B9A942A2-846B-4234-9FB4-42840EF53BFF}" dt="2025-08-01T19:26:19.016" v="2" actId="20577"/>
        <pc:sldMkLst>
          <pc:docMk/>
          <pc:sldMk cId="2044879254" sldId="2147483067"/>
        </pc:sldMkLst>
      </pc:sldChg>
      <pc:sldChg chg="modNotesTx">
        <pc:chgData name="Berlin, Naomi (EOED)" userId="a2ba83e3-6f42-4be0-bbc8-5fd7fbd8919a" providerId="ADAL" clId="{B9A942A2-846B-4234-9FB4-42840EF53BFF}" dt="2025-08-01T19:41:23.456" v="537" actId="20577"/>
        <pc:sldMkLst>
          <pc:docMk/>
          <pc:sldMk cId="2968904576" sldId="2147483090"/>
        </pc:sldMkLst>
      </pc:sldChg>
      <pc:sldChg chg="modNotesTx">
        <pc:chgData name="Berlin, Naomi (EOED)" userId="a2ba83e3-6f42-4be0-bbc8-5fd7fbd8919a" providerId="ADAL" clId="{B9A942A2-846B-4234-9FB4-42840EF53BFF}" dt="2025-08-01T19:41:34.069" v="541" actId="20577"/>
        <pc:sldMkLst>
          <pc:docMk/>
          <pc:sldMk cId="1209341283" sldId="2147483120"/>
        </pc:sldMkLst>
      </pc:sldChg>
      <pc:sldChg chg="modNotesTx">
        <pc:chgData name="Berlin, Naomi (EOED)" userId="a2ba83e3-6f42-4be0-bbc8-5fd7fbd8919a" providerId="ADAL" clId="{B9A942A2-846B-4234-9FB4-42840EF53BFF}" dt="2025-08-01T19:41:43.481" v="544" actId="20577"/>
        <pc:sldMkLst>
          <pc:docMk/>
          <pc:sldMk cId="326916679" sldId="2147483121"/>
        </pc:sldMkLst>
      </pc:sldChg>
      <pc:sldChg chg="modNotesTx">
        <pc:chgData name="Berlin, Naomi (EOED)" userId="a2ba83e3-6f42-4be0-bbc8-5fd7fbd8919a" providerId="ADAL" clId="{B9A942A2-846B-4234-9FB4-42840EF53BFF}" dt="2025-08-01T19:26:12.466" v="0" actId="20577"/>
        <pc:sldMkLst>
          <pc:docMk/>
          <pc:sldMk cId="3911044821" sldId="2147483128"/>
        </pc:sldMkLst>
      </pc:sldChg>
      <pc:sldChg chg="modNotesTx">
        <pc:chgData name="Berlin, Naomi (EOED)" userId="a2ba83e3-6f42-4be0-bbc8-5fd7fbd8919a" providerId="ADAL" clId="{B9A942A2-846B-4234-9FB4-42840EF53BFF}" dt="2025-08-01T19:26:14.530" v="1" actId="20577"/>
        <pc:sldMkLst>
          <pc:docMk/>
          <pc:sldMk cId="3530840216" sldId="2147483129"/>
        </pc:sldMkLst>
      </pc:sldChg>
      <pc:sldChg chg="modNotesTx">
        <pc:chgData name="Berlin, Naomi (EOED)" userId="a2ba83e3-6f42-4be0-bbc8-5fd7fbd8919a" providerId="ADAL" clId="{B9A942A2-846B-4234-9FB4-42840EF53BFF}" dt="2025-08-01T19:41:15.492" v="535" actId="20577"/>
        <pc:sldMkLst>
          <pc:docMk/>
          <pc:sldMk cId="3377986204" sldId="2147483130"/>
        </pc:sldMkLst>
      </pc:sldChg>
      <pc:sldChg chg="modNotesTx">
        <pc:chgData name="Berlin, Naomi (EOED)" userId="a2ba83e3-6f42-4be0-bbc8-5fd7fbd8919a" providerId="ADAL" clId="{B9A942A2-846B-4234-9FB4-42840EF53BFF}" dt="2025-08-01T19:41:41.057" v="543" actId="20577"/>
        <pc:sldMkLst>
          <pc:docMk/>
          <pc:sldMk cId="1125654463" sldId="2147483131"/>
        </pc:sldMkLst>
      </pc:sldChg>
      <pc:sldChg chg="addSp delSp modSp new mod">
        <pc:chgData name="Berlin, Naomi (EOED)" userId="a2ba83e3-6f42-4be0-bbc8-5fd7fbd8919a" providerId="ADAL" clId="{B9A942A2-846B-4234-9FB4-42840EF53BFF}" dt="2025-08-01T20:12:25.502" v="560" actId="20577"/>
        <pc:sldMkLst>
          <pc:docMk/>
          <pc:sldMk cId="3843098989" sldId="2147483132"/>
        </pc:sldMkLst>
        <pc:spChg chg="mod">
          <ac:chgData name="Berlin, Naomi (EOED)" userId="a2ba83e3-6f42-4be0-bbc8-5fd7fbd8919a" providerId="ADAL" clId="{B9A942A2-846B-4234-9FB4-42840EF53BFF}" dt="2025-08-01T20:12:25.502" v="560" actId="20577"/>
          <ac:spMkLst>
            <pc:docMk/>
            <pc:sldMk cId="3843098989" sldId="2147483132"/>
            <ac:spMk id="2" creationId="{E45C2C91-0352-F47F-7612-5C020D0D2982}"/>
          </ac:spMkLst>
        </pc:spChg>
        <pc:spChg chg="add mod">
          <ac:chgData name="Berlin, Naomi (EOED)" userId="a2ba83e3-6f42-4be0-bbc8-5fd7fbd8919a" providerId="ADAL" clId="{B9A942A2-846B-4234-9FB4-42840EF53BFF}" dt="2025-08-01T19:40:50.143" v="532" actId="1076"/>
          <ac:spMkLst>
            <pc:docMk/>
            <pc:sldMk cId="3843098989" sldId="2147483132"/>
            <ac:spMk id="6" creationId="{E8A59B65-FABA-C8B1-4888-63D6873065CE}"/>
          </ac:spMkLst>
        </pc:spChg>
        <pc:spChg chg="add mod">
          <ac:chgData name="Berlin, Naomi (EOED)" userId="a2ba83e3-6f42-4be0-bbc8-5fd7fbd8919a" providerId="ADAL" clId="{B9A942A2-846B-4234-9FB4-42840EF53BFF}" dt="2025-08-01T19:40:51.886" v="533" actId="1076"/>
          <ac:spMkLst>
            <pc:docMk/>
            <pc:sldMk cId="3843098989" sldId="2147483132"/>
            <ac:spMk id="7" creationId="{D0963C64-91FE-9E92-CC4C-31D6CA4FF0B4}"/>
          </ac:spMkLst>
        </pc:spChg>
        <pc:spChg chg="add mod">
          <ac:chgData name="Berlin, Naomi (EOED)" userId="a2ba83e3-6f42-4be0-bbc8-5fd7fbd8919a" providerId="ADAL" clId="{B9A942A2-846B-4234-9FB4-42840EF53BFF}" dt="2025-08-01T19:40:54.912" v="534" actId="1076"/>
          <ac:spMkLst>
            <pc:docMk/>
            <pc:sldMk cId="3843098989" sldId="2147483132"/>
            <ac:spMk id="8" creationId="{7FA65EB0-98BE-6BA4-A30C-46EAF0080690}"/>
          </ac:spMkLst>
        </pc:spChg>
        <pc:picChg chg="add del mod">
          <ac:chgData name="Berlin, Naomi (EOED)" userId="a2ba83e3-6f42-4be0-bbc8-5fd7fbd8919a" providerId="ADAL" clId="{B9A942A2-846B-4234-9FB4-42840EF53BFF}" dt="2025-08-01T19:35:11.829" v="317" actId="478"/>
          <ac:picMkLst>
            <pc:docMk/>
            <pc:sldMk cId="3843098989" sldId="2147483132"/>
            <ac:picMk id="4" creationId="{1AC987EB-FB53-27BE-B4AA-B64B3C697069}"/>
          </ac:picMkLst>
        </pc:picChg>
      </pc:sldChg>
      <pc:sldMasterChg chg="delSldLayout">
        <pc:chgData name="Berlin, Naomi (EOED)" userId="a2ba83e3-6f42-4be0-bbc8-5fd7fbd8919a" providerId="ADAL" clId="{B9A942A2-846B-4234-9FB4-42840EF53BFF}" dt="2025-08-01T19:41:17.545" v="536" actId="47"/>
        <pc:sldMasterMkLst>
          <pc:docMk/>
          <pc:sldMasterMk cId="391485763" sldId="2147483745"/>
        </pc:sldMasterMkLst>
        <pc:sldLayoutChg chg="del">
          <pc:chgData name="Berlin, Naomi (EOED)" userId="a2ba83e3-6f42-4be0-bbc8-5fd7fbd8919a" providerId="ADAL" clId="{B9A942A2-846B-4234-9FB4-42840EF53BFF}" dt="2025-08-01T19:41:17.545" v="536" actId="47"/>
          <pc:sldLayoutMkLst>
            <pc:docMk/>
            <pc:sldMasterMk cId="391485763" sldId="2147483745"/>
            <pc:sldLayoutMk cId="193126629" sldId="21474837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58788"/>
          </a:xfrm>
          <a:prstGeom prst="rect">
            <a:avLst/>
          </a:prstGeom>
        </p:spPr>
        <p:txBody>
          <a:bodyPr vert="horz" lIns="91430" tIns="45715" rIns="91430" bIns="45715" rtlCol="0"/>
          <a:lstStyle>
            <a:lvl1pPr algn="r">
              <a:defRPr sz="1200"/>
            </a:lvl1pPr>
          </a:lstStyle>
          <a:p>
            <a:fld id="{A4FD8AF7-96F7-4E25-9F95-B820F749E173}"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0" tIns="45715" rIns="91430" bIns="45715" rtlCol="0" anchor="b"/>
          <a:lstStyle>
            <a:lvl1pPr algn="r">
              <a:defRPr sz="1200"/>
            </a:lvl1pPr>
          </a:lstStyle>
          <a:p>
            <a:fld id="{F94CF3F8-4FBD-4EDD-8012-15BE9CE2BEC7}" type="slidenum">
              <a:rPr lang="en-US" smtClean="0"/>
              <a:t>‹#›</a:t>
            </a:fld>
            <a:endParaRPr lang="en-US"/>
          </a:p>
        </p:txBody>
      </p:sp>
    </p:spTree>
    <p:extLst>
      <p:ext uri="{BB962C8B-B14F-4D97-AF65-F5344CB8AC3E}">
        <p14:creationId xmlns:p14="http://schemas.microsoft.com/office/powerpoint/2010/main" val="3537524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3DF09-CF6C-3751-F369-F7CE94F0A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0CA8C-EF75-3050-AFF6-F086C77EA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BD60D-D725-46E9-B2CA-3651C422E5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7ECD7B-F515-3C67-8961-D61B7E153A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CF3F8-4FBD-4EDD-8012-15BE9CE2B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70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57"/>
              </a:lnSpc>
              <a:buFont typeface="Arial" panose="020B0604020202020204" pitchFamily="34" charset="0"/>
              <a:buNone/>
            </a:pPr>
            <a:endParaRPr lang="en-US"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8740A1-E12A-9346-A3CE-68CC17846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6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4E564-CDFF-AE84-582A-E690AECB7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04E93-67D2-7EAE-344B-117E63B63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67D6B-25BF-E862-B177-C9DB1B89632B}"/>
              </a:ext>
            </a:extLst>
          </p:cNvPr>
          <p:cNvSpPr>
            <a:spLocks noGrp="1"/>
          </p:cNvSpPr>
          <p:nvPr>
            <p:ph type="body" idx="1"/>
          </p:nvPr>
        </p:nvSpPr>
        <p:spPr/>
        <p:txBody>
          <a:bodyPr/>
          <a:lstStyle/>
          <a:p>
            <a:pPr algn="l" rtl="0" fontAlgn="base">
              <a:lnSpc>
                <a:spcPts val="1457"/>
              </a:lnSpc>
              <a:buFont typeface="Arial" panose="020B0604020202020204" pitchFamily="34" charset="0"/>
              <a:buNone/>
            </a:pPr>
            <a:endParaRPr lang="en-US" sz="1800" b="0" i="0"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DEB5CFF2-7C07-0D19-7E7A-C3830A8842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8740A1-E12A-9346-A3CE-68CC17846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01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CF3F8-4FBD-4EDD-8012-15BE9CE2BEC7}" type="slidenum">
              <a:rPr lang="en-US" smtClean="0"/>
              <a:t>13</a:t>
            </a:fld>
            <a:endParaRPr lang="en-US"/>
          </a:p>
        </p:txBody>
      </p:sp>
    </p:spTree>
    <p:extLst>
      <p:ext uri="{BB962C8B-B14F-4D97-AF65-F5344CB8AC3E}">
        <p14:creationId xmlns:p14="http://schemas.microsoft.com/office/powerpoint/2010/main" val="3853497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CF3F8-4FBD-4EDD-8012-15BE9CE2B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43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CF3F8-4FBD-4EDD-8012-15BE9CE2BEC7}" type="slidenum">
              <a:rPr lang="en-US" smtClean="0"/>
              <a:t>3</a:t>
            </a:fld>
            <a:endParaRPr lang="en-US"/>
          </a:p>
        </p:txBody>
      </p:sp>
    </p:spTree>
    <p:extLst>
      <p:ext uri="{BB962C8B-B14F-4D97-AF65-F5344CB8AC3E}">
        <p14:creationId xmlns:p14="http://schemas.microsoft.com/office/powerpoint/2010/main" val="71391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CF3F8-4FBD-4EDD-8012-15BE9CE2BEC7}" type="slidenum">
              <a:rPr lang="en-US" smtClean="0"/>
              <a:t>4</a:t>
            </a:fld>
            <a:endParaRPr lang="en-US"/>
          </a:p>
        </p:txBody>
      </p:sp>
    </p:spTree>
    <p:extLst>
      <p:ext uri="{BB962C8B-B14F-4D97-AF65-F5344CB8AC3E}">
        <p14:creationId xmlns:p14="http://schemas.microsoft.com/office/powerpoint/2010/main" val="314701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2BD3C-29D9-2F07-72A1-F7EACAFCB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C86CA-C558-B180-8E56-444445434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E85E0-32B9-331F-0325-264FE2AE87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ABAB86-A25A-26C3-8ADF-CC16CA2BA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740A1-E12A-9346-A3CE-68CC17846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770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20B56-AA49-FCD3-785E-7DB39DE1B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9C597-2A91-20E2-2330-217FDF565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63AA1-5C04-FAC0-FD3C-E3600F01EC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3C3E97-82C7-1F47-764B-392EAEF23D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740A1-E12A-9346-A3CE-68CC17846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13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740A1-E12A-9346-A3CE-68CC17846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98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57"/>
              </a:lnSpc>
              <a:buFont typeface="Arial" panose="020B0604020202020204" pitchFamily="34" charset="0"/>
              <a:buNone/>
            </a:pPr>
            <a:endParaRPr lang="en-US"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8740A1-E12A-9346-A3CE-68CC17846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14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8740A1-E12A-9346-A3CE-68CC178467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27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8.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11.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1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oleObject" Target="../embeddings/oleObject1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1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oleObject" Target="../embeddings/oleObject15.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16.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1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19.bin"/></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45.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0.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4.jpeg"/><Relationship Id="rId5" Type="http://schemas.openxmlformats.org/officeDocument/2006/relationships/image" Target="../media/image4.emf"/><Relationship Id="rId4" Type="http://schemas.openxmlformats.org/officeDocument/2006/relationships/oleObject" Target="../embeddings/oleObject21.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4.jpeg"/><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4.bin"/></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2.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5.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6.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7.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8.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29.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30.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31.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oleObject" Target="../embeddings/oleObject32.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1.png"/><Relationship Id="rId5" Type="http://schemas.openxmlformats.org/officeDocument/2006/relationships/image" Target="../media/image5.emf"/><Relationship Id="rId4" Type="http://schemas.openxmlformats.org/officeDocument/2006/relationships/oleObject" Target="../embeddings/oleObject33.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oleObject" Target="../embeddings/oleObject34.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35.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36.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oleObject" Target="../embeddings/oleObject37.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oleObject" Target="../embeddings/oleObject38.bin"/></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2.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9.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6.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7.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8.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00.xml"/><Relationship Id="rId5" Type="http://schemas.openxmlformats.org/officeDocument/2006/relationships/image" Target="../media/image14.jpeg"/><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5.emf"/><Relationship Id="rId4"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01.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oleObject" Target="../embeddings/oleObject40.bin"/></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104.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105.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106.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oleObject" Target="../embeddings/oleObject44.bin"/></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109.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110.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11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11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5.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5.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2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22.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7.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892253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7"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mn-lt"/>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552435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reen highligh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381518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3"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98040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858687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9884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681898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2855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185186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462685"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806729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3695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itle 2"/>
          <p:cNvSpPr>
            <a:spLocks noGrp="1"/>
          </p:cNvSpPr>
          <p:nvPr>
            <p:ph type="title" hasCustomPrompt="1"/>
          </p:nvPr>
        </p:nvSpPr>
        <p:spPr>
          <a:xfrm>
            <a:off x="462685"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224317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71158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88118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0845283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3875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46461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945089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238215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19544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reen 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157144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64827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787312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5300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982325" y="64770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142398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8994301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171367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een 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01666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36245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g statement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947743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12763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statement ic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578958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22489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259339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50477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005835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62685" y="535714"/>
            <a:ext cx="9839216" cy="470898"/>
          </a:xfrm>
        </p:spPr>
        <p:txBody>
          <a:bodyPr/>
          <a:lstStyle>
            <a:lvl1pPr>
              <a:defRPr sz="3400">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979628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691831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293480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90869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688757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1680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49113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7092273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Picture 447" descr="Boston, Massachusetts, USA"/>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3" name="TextBox 2"/>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1081679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112311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
        <p:nvSpPr>
          <p:cNvPr id="20" name="Text Placeholder 8"/>
          <p:cNvSpPr>
            <a:spLocks noGrp="1"/>
          </p:cNvSpPr>
          <p:nvPr>
            <p:ph type="body" sz="quarter" idx="17"/>
          </p:nvPr>
        </p:nvSpPr>
        <p:spPr>
          <a:xfrm>
            <a:off x="462684"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p:cNvSpPr>
            <a:spLocks noGrp="1"/>
          </p:cNvSpPr>
          <p:nvPr>
            <p:ph type="body" sz="quarter" idx="18"/>
          </p:nvPr>
        </p:nvSpPr>
        <p:spPr>
          <a:xfrm>
            <a:off x="6102311"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826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39525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995149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47602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587423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40174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1" name="Straight Connector 20"/>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690536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extLst>
              <p:ext uri="{D42A27DB-BD31-4B8C-83A1-F6EECF244321}">
                <p14:modId xmlns:p14="http://schemas.microsoft.com/office/powerpoint/2010/main" val="3051561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47675" y="2085628"/>
            <a:ext cx="1111567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13" name="Straight Connector 12"/>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4126096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 Gray slice headin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044765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62685"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2685"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01504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450869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pic>
        <p:nvPicPr>
          <p:cNvPr id="16"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17390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 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56601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71335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 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66808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324015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 Green highligh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974570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829190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 Four column gre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4020415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03713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20002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540328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 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103043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53310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 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0077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21"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771355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 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79107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62685"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9768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707338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itle 2"/>
          <p:cNvSpPr>
            <a:spLocks noGrp="1"/>
          </p:cNvSpPr>
          <p:nvPr>
            <p:ph type="title" hasCustomPrompt="1"/>
          </p:nvPr>
        </p:nvSpPr>
        <p:spPr>
          <a:xfrm>
            <a:off x="462685"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2834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 Green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3870685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62685"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4"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11365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2182719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5076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 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167097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124758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4009206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566145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 Green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73092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57234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488723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457798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585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7" name="Straight Connector 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6" name="Straight Connector 15"/>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8"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439112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 Green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087109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6257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 Big statement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939408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535238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 Big statement ico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813022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02247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2869633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245106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 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436549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9966776" cy="332399"/>
          </a:xfrm>
        </p:spPr>
        <p:txBody>
          <a:bodyPr/>
          <a:lstStyle>
            <a:lvl1pPr>
              <a:defRPr>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562736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4079967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29999" y="2548118"/>
            <a:ext cx="306735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776212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32965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98648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185957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331298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739213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713597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1278867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12" name="TextBox 11"/>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48067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ay slice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31531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62685"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85871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80418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88360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4129990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pic>
        <p:nvPicPr>
          <p:cNvPr id="16"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553148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65715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00745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6945006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797205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0266222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055075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1594122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16527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0501388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8429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7211533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671162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5069267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726573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8561822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230257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2080820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87444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46CE-0381-4AA5-9206-10A7EB2AA5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8FEA11-5D0D-49D8-A51C-EACF9506B0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E0E98-6B19-44A9-9FEC-37E166DE6D40}"/>
              </a:ext>
            </a:extLst>
          </p:cNvPr>
          <p:cNvSpPr>
            <a:spLocks noGrp="1"/>
          </p:cNvSpPr>
          <p:nvPr>
            <p:ph type="dt" sz="half" idx="10"/>
          </p:nvPr>
        </p:nvSpPr>
        <p:spPr/>
        <p:txBody>
          <a:bodyPr/>
          <a:lstStyle/>
          <a:p>
            <a:fld id="{34DB891A-4EB0-4F12-AC71-745A50BC0288}" type="datetimeFigureOut">
              <a:rPr lang="en-US" smtClean="0"/>
              <a:t>7/29/2025</a:t>
            </a:fld>
            <a:endParaRPr lang="en-US"/>
          </a:p>
        </p:txBody>
      </p:sp>
      <p:sp>
        <p:nvSpPr>
          <p:cNvPr id="5" name="Footer Placeholder 4">
            <a:extLst>
              <a:ext uri="{FF2B5EF4-FFF2-40B4-BE49-F238E27FC236}">
                <a16:creationId xmlns:a16="http://schemas.microsoft.com/office/drawing/2014/main" id="{099CA0BC-6DCB-4DB9-B7D8-B5659B3F0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F454F-17AF-40BD-A0A8-17E86076C1BA}"/>
              </a:ext>
            </a:extLst>
          </p:cNvPr>
          <p:cNvSpPr>
            <a:spLocks noGrp="1"/>
          </p:cNvSpPr>
          <p:nvPr>
            <p:ph type="sldNum" sz="quarter" idx="12"/>
          </p:nvPr>
        </p:nvSpPr>
        <p:spPr/>
        <p:txBody>
          <a:bodyPr/>
          <a:lstStyle/>
          <a:p>
            <a:fld id="{41D38439-3E6B-4A11-B377-9FCA64893E7E}" type="slidenum">
              <a:rPr lang="en-US" smtClean="0"/>
              <a:t>‹#›</a:t>
            </a:fld>
            <a:endParaRPr lang="en-US"/>
          </a:p>
        </p:txBody>
      </p:sp>
    </p:spTree>
    <p:extLst>
      <p:ext uri="{BB962C8B-B14F-4D97-AF65-F5344CB8AC3E}">
        <p14:creationId xmlns:p14="http://schemas.microsoft.com/office/powerpoint/2010/main" val="479183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0E82CBC8-6343-7873-B1BF-F0B915A35B76}"/>
              </a:ext>
            </a:extLst>
          </p:cNvPr>
          <p:cNvSpPr>
            <a:spLocks noGrp="1"/>
          </p:cNvSpPr>
          <p:nvPr>
            <p:ph type="body" sz="quarter" idx="11" hasCustomPrompt="1"/>
          </p:nvPr>
        </p:nvSpPr>
        <p:spPr>
          <a:xfrm>
            <a:off x="411672" y="333647"/>
            <a:ext cx="11309060" cy="461665"/>
          </a:xfrm>
          <a:prstGeom prst="rect">
            <a:avLst/>
          </a:prstGeom>
        </p:spPr>
        <p:txBody>
          <a:bodyPr/>
          <a:lstStyle>
            <a:lvl1pPr marL="0" indent="0">
              <a:lnSpc>
                <a:spcPct val="100000"/>
              </a:lnSpc>
              <a:spcBef>
                <a:spcPts val="0"/>
              </a:spcBef>
              <a:buFontTx/>
              <a:buNone/>
              <a:defRPr sz="2400" b="1">
                <a:latin typeface="Arial" panose="020B0604020202020204" pitchFamily="34" charset="0"/>
                <a:cs typeface="Arial" panose="020B0604020202020204" pitchFamily="34" charset="0"/>
              </a:defRPr>
            </a:lvl1pPr>
            <a:lvl2pPr marL="457200" indent="0">
              <a:buFontTx/>
              <a:buNone/>
              <a:defRPr sz="1400">
                <a:latin typeface="Arial" panose="020B0604020202020204" pitchFamily="34" charset="0"/>
                <a:cs typeface="Arial" panose="020B0604020202020204" pitchFamily="34" charset="0"/>
              </a:defRPr>
            </a:lvl2pPr>
            <a:lvl3pPr marL="914400" indent="0">
              <a:buFontTx/>
              <a:buNone/>
              <a:defRPr sz="1400">
                <a:latin typeface="Arial" panose="020B0604020202020204" pitchFamily="34" charset="0"/>
                <a:cs typeface="Arial" panose="020B0604020202020204" pitchFamily="34" charset="0"/>
              </a:defRPr>
            </a:lvl3pPr>
            <a:lvl4pPr marL="1371600" indent="0">
              <a:buFontTx/>
              <a:buNone/>
              <a:defRPr sz="1400">
                <a:latin typeface="Arial" panose="020B0604020202020204" pitchFamily="34" charset="0"/>
                <a:cs typeface="Arial" panose="020B0604020202020204" pitchFamily="34" charset="0"/>
              </a:defRPr>
            </a:lvl4pPr>
            <a:lvl5pPr marL="1828800" indent="0">
              <a:buFontTx/>
              <a:buNone/>
              <a:defRPr sz="1400">
                <a:latin typeface="Arial" panose="020B0604020202020204" pitchFamily="34" charset="0"/>
                <a:cs typeface="Arial" panose="020B0604020202020204" pitchFamily="34" charset="0"/>
              </a:defRPr>
            </a:lvl5pPr>
          </a:lstStyle>
          <a:p>
            <a:pPr lvl="0"/>
            <a:r>
              <a:rPr lang="en-US" err="1"/>
              <a:t>MySlide</a:t>
            </a:r>
            <a:r>
              <a:rPr lang="en-US"/>
              <a:t> Header</a:t>
            </a:r>
          </a:p>
        </p:txBody>
      </p:sp>
      <p:sp>
        <p:nvSpPr>
          <p:cNvPr id="9" name="Text Placeholder 10">
            <a:extLst>
              <a:ext uri="{FF2B5EF4-FFF2-40B4-BE49-F238E27FC236}">
                <a16:creationId xmlns:a16="http://schemas.microsoft.com/office/drawing/2014/main" id="{011EFC3D-5AA7-1F6B-E5AF-ECB7F464CD83}"/>
              </a:ext>
            </a:extLst>
          </p:cNvPr>
          <p:cNvSpPr>
            <a:spLocks noGrp="1"/>
          </p:cNvSpPr>
          <p:nvPr>
            <p:ph type="body" sz="quarter" idx="10" hasCustomPrompt="1"/>
          </p:nvPr>
        </p:nvSpPr>
        <p:spPr>
          <a:xfrm>
            <a:off x="411672" y="735937"/>
            <a:ext cx="11309060" cy="461665"/>
          </a:xfrm>
          <a:prstGeom prst="rect">
            <a:avLst/>
          </a:prstGeom>
        </p:spPr>
        <p:txBody>
          <a:bodyPr/>
          <a:lstStyle>
            <a:lvl1pPr marL="0" indent="0">
              <a:lnSpc>
                <a:spcPct val="100000"/>
              </a:lnSpc>
              <a:spcBef>
                <a:spcPts val="0"/>
              </a:spcBef>
              <a:buFontTx/>
              <a:buNone/>
              <a:defRPr sz="1600">
                <a:latin typeface="Arial" panose="020B0604020202020204" pitchFamily="34" charset="0"/>
                <a:cs typeface="Arial" panose="020B0604020202020204" pitchFamily="34" charset="0"/>
              </a:defRPr>
            </a:lvl1pPr>
            <a:lvl2pPr marL="457200" indent="0">
              <a:buFontTx/>
              <a:buNone/>
              <a:defRPr sz="1400">
                <a:latin typeface="Arial" panose="020B0604020202020204" pitchFamily="34" charset="0"/>
                <a:cs typeface="Arial" panose="020B0604020202020204" pitchFamily="34" charset="0"/>
              </a:defRPr>
            </a:lvl2pPr>
            <a:lvl3pPr marL="914400" indent="0">
              <a:buFontTx/>
              <a:buNone/>
              <a:defRPr sz="1400">
                <a:latin typeface="Arial" panose="020B0604020202020204" pitchFamily="34" charset="0"/>
                <a:cs typeface="Arial" panose="020B0604020202020204" pitchFamily="34" charset="0"/>
              </a:defRPr>
            </a:lvl3pPr>
            <a:lvl4pPr marL="1371600" indent="0">
              <a:buFontTx/>
              <a:buNone/>
              <a:defRPr sz="1400">
                <a:latin typeface="Arial" panose="020B0604020202020204" pitchFamily="34" charset="0"/>
                <a:cs typeface="Arial" panose="020B0604020202020204" pitchFamily="34" charset="0"/>
              </a:defRPr>
            </a:lvl4pPr>
            <a:lvl5pPr marL="1828800" indent="0">
              <a:buFontTx/>
              <a:buNone/>
              <a:defRPr sz="1400">
                <a:latin typeface="Arial" panose="020B0604020202020204" pitchFamily="34" charset="0"/>
                <a:cs typeface="Arial" panose="020B0604020202020204" pitchFamily="34" charset="0"/>
              </a:defRPr>
            </a:lvl5pPr>
          </a:lstStyle>
          <a:p>
            <a:pPr lvl="0"/>
            <a:r>
              <a:rPr lang="en-US"/>
              <a:t>Strapline goes here.</a:t>
            </a:r>
          </a:p>
        </p:txBody>
      </p:sp>
      <p:sp>
        <p:nvSpPr>
          <p:cNvPr id="2" name="Rectangle 1">
            <a:extLst>
              <a:ext uri="{FF2B5EF4-FFF2-40B4-BE49-F238E27FC236}">
                <a16:creationId xmlns:a16="http://schemas.microsoft.com/office/drawing/2014/main" id="{AE18D8FD-D823-8091-E6C4-56160420EC00}"/>
              </a:ext>
            </a:extLst>
          </p:cNvPr>
          <p:cNvSpPr/>
          <p:nvPr userDrawn="1"/>
        </p:nvSpPr>
        <p:spPr>
          <a:xfrm>
            <a:off x="12109940" y="0"/>
            <a:ext cx="82060" cy="6858000"/>
          </a:xfrm>
          <a:prstGeom prst="rect">
            <a:avLst/>
          </a:prstGeom>
          <a:gradFill>
            <a:gsLst>
              <a:gs pos="0">
                <a:schemeClr val="accent6"/>
              </a:gs>
              <a:gs pos="100000">
                <a:schemeClr val="accent1"/>
              </a:gs>
            </a:gsLst>
            <a:lin ang="7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46258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892253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388088" y="5357000"/>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7" name="Title 2"/>
          <p:cNvSpPr>
            <a:spLocks noGrp="1"/>
          </p:cNvSpPr>
          <p:nvPr>
            <p:ph type="title" hasCustomPrompt="1"/>
          </p:nvPr>
        </p:nvSpPr>
        <p:spPr>
          <a:xfrm>
            <a:off x="388088" y="2457892"/>
            <a:ext cx="6012712" cy="553998"/>
          </a:xfrm>
        </p:spPr>
        <p:txBody>
          <a:bodyPr wrap="square">
            <a:spAutoFit/>
          </a:bodyPr>
          <a:lstStyle>
            <a:lvl1pPr>
              <a:defRPr lang="en-US" sz="4000" b="1" baseline="0" dirty="0">
                <a:solidFill>
                  <a:schemeClr val="bg1"/>
                </a:solidFill>
                <a:latin typeface="+mn-lt"/>
                <a:ea typeface="+mn-ea"/>
                <a:cs typeface="Arial" panose="020B0604020202020204" pitchFamily="34" charset="0"/>
              </a:defRPr>
            </a:lvl1pPr>
          </a:lstStyle>
          <a:p>
            <a:pPr marL="0" lvl="0" defTabSz="914400">
              <a:spcBef>
                <a:spcPts val="600"/>
              </a:spcBef>
            </a:pPr>
            <a:r>
              <a:rPr lang="en-US"/>
              <a:t>Click to add title</a:t>
            </a:r>
          </a:p>
        </p:txBody>
      </p:sp>
      <p:pic>
        <p:nvPicPr>
          <p:cNvPr id="5" name="Picture 4">
            <a:extLst>
              <a:ext uri="{FF2B5EF4-FFF2-40B4-BE49-F238E27FC236}">
                <a16:creationId xmlns:a16="http://schemas.microsoft.com/office/drawing/2014/main" id="{8607941D-F2B8-B801-EFDD-EF0B79463FD3}"/>
              </a:ext>
            </a:extLst>
          </p:cNvPr>
          <p:cNvPicPr>
            <a:picLocks noChangeAspect="1"/>
          </p:cNvPicPr>
          <p:nvPr/>
        </p:nvPicPr>
        <p:blipFill>
          <a:blip r:embed="rId7"/>
          <a:stretch>
            <a:fillRect/>
          </a:stretch>
        </p:blipFill>
        <p:spPr>
          <a:xfrm>
            <a:off x="0" y="0"/>
            <a:ext cx="6344535" cy="1562318"/>
          </a:xfrm>
          <a:prstGeom prst="rect">
            <a:avLst/>
          </a:prstGeom>
        </p:spPr>
      </p:pic>
    </p:spTree>
    <p:extLst>
      <p:ext uri="{BB962C8B-B14F-4D97-AF65-F5344CB8AC3E}">
        <p14:creationId xmlns:p14="http://schemas.microsoft.com/office/powerpoint/2010/main" val="2106802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787312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47675" y="387480"/>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1107922" y="6446873"/>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01150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787312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545668"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1065191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B47A8A-B365-36D9-655A-C51F2DBA9B3A}"/>
              </a:ext>
            </a:extLst>
          </p:cNvPr>
          <p:cNvSpPr>
            <a:spLocks noGrp="1"/>
          </p:cNvSpPr>
          <p:nvPr>
            <p:ph type="dt" sz="half" idx="10"/>
          </p:nvPr>
        </p:nvSpPr>
        <p:spPr/>
        <p:txBody>
          <a:bodyPr/>
          <a:lstStyle/>
          <a:p>
            <a:fld id="{1192B06C-BE72-4501-B581-58837862A775}" type="datetime1">
              <a:rPr lang="en-US" smtClean="0"/>
              <a:t>7/29/2025</a:t>
            </a:fld>
            <a:endParaRPr lang="en-US"/>
          </a:p>
        </p:txBody>
      </p:sp>
      <p:sp>
        <p:nvSpPr>
          <p:cNvPr id="3" name="Footer Placeholder 2">
            <a:extLst>
              <a:ext uri="{FF2B5EF4-FFF2-40B4-BE49-F238E27FC236}">
                <a16:creationId xmlns:a16="http://schemas.microsoft.com/office/drawing/2014/main" id="{B6235341-0906-8843-049E-2E55342803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A1955-F12A-0D86-AB48-2EBEA357413C}"/>
              </a:ext>
            </a:extLst>
          </p:cNvPr>
          <p:cNvSpPr>
            <a:spLocks noGrp="1"/>
          </p:cNvSpPr>
          <p:nvPr>
            <p:ph type="sldNum" sz="quarter" idx="12"/>
          </p:nvPr>
        </p:nvSpPr>
        <p:spPr/>
        <p:txBody>
          <a:bodyPr/>
          <a:lstStyle/>
          <a:p>
            <a:fld id="{FF00C67A-6069-4EDE-90D2-E64EDE62704B}" type="slidenum">
              <a:rPr lang="en-US" smtClean="0"/>
              <a:t>‹#›</a:t>
            </a:fld>
            <a:endParaRPr lang="en-US"/>
          </a:p>
        </p:txBody>
      </p:sp>
    </p:spTree>
    <p:extLst>
      <p:ext uri="{BB962C8B-B14F-4D97-AF65-F5344CB8AC3E}">
        <p14:creationId xmlns:p14="http://schemas.microsoft.com/office/powerpoint/2010/main" val="14280394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9859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337276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9B7823-FC2E-0AF1-024B-A38431F116DD}"/>
              </a:ext>
            </a:extLst>
          </p:cNvPr>
          <p:cNvSpPr/>
          <p:nvPr userDrawn="1"/>
        </p:nvSpPr>
        <p:spPr>
          <a:xfrm>
            <a:off x="12109940" y="0"/>
            <a:ext cx="82060" cy="6858000"/>
          </a:xfrm>
          <a:prstGeom prst="rect">
            <a:avLst/>
          </a:prstGeom>
          <a:gradFill>
            <a:gsLst>
              <a:gs pos="0">
                <a:schemeClr val="accent6"/>
              </a:gs>
              <a:gs pos="100000">
                <a:schemeClr val="accent1"/>
              </a:gs>
            </a:gsLst>
            <a:lin ang="7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0">
            <a:extLst>
              <a:ext uri="{FF2B5EF4-FFF2-40B4-BE49-F238E27FC236}">
                <a16:creationId xmlns:a16="http://schemas.microsoft.com/office/drawing/2014/main" id="{0E82CBC8-6343-7873-B1BF-F0B915A35B76}"/>
              </a:ext>
            </a:extLst>
          </p:cNvPr>
          <p:cNvSpPr>
            <a:spLocks noGrp="1"/>
          </p:cNvSpPr>
          <p:nvPr>
            <p:ph type="body" sz="quarter" idx="11" hasCustomPrompt="1"/>
          </p:nvPr>
        </p:nvSpPr>
        <p:spPr>
          <a:xfrm>
            <a:off x="411672" y="333647"/>
            <a:ext cx="11309060" cy="461665"/>
          </a:xfrm>
          <a:prstGeom prst="rect">
            <a:avLst/>
          </a:prstGeom>
        </p:spPr>
        <p:txBody>
          <a:bodyPr/>
          <a:lstStyle>
            <a:lvl1pPr marL="0" indent="0">
              <a:lnSpc>
                <a:spcPct val="100000"/>
              </a:lnSpc>
              <a:spcBef>
                <a:spcPts val="0"/>
              </a:spcBef>
              <a:buFontTx/>
              <a:buNone/>
              <a:defRPr sz="2400" b="1">
                <a:latin typeface="+mj-lt"/>
                <a:cs typeface="Arial" panose="020B0604020202020204" pitchFamily="34" charset="0"/>
              </a:defRPr>
            </a:lvl1pPr>
            <a:lvl2pPr marL="457200" indent="0">
              <a:buFontTx/>
              <a:buNone/>
              <a:defRPr sz="1400">
                <a:latin typeface="Arial" panose="020B0604020202020204" pitchFamily="34" charset="0"/>
                <a:cs typeface="Arial" panose="020B0604020202020204" pitchFamily="34" charset="0"/>
              </a:defRPr>
            </a:lvl2pPr>
            <a:lvl3pPr marL="914400" indent="0">
              <a:buFontTx/>
              <a:buNone/>
              <a:defRPr sz="1400">
                <a:latin typeface="Arial" panose="020B0604020202020204" pitchFamily="34" charset="0"/>
                <a:cs typeface="Arial" panose="020B0604020202020204" pitchFamily="34" charset="0"/>
              </a:defRPr>
            </a:lvl3pPr>
            <a:lvl4pPr marL="1371600" indent="0">
              <a:buFontTx/>
              <a:buNone/>
              <a:defRPr sz="1400">
                <a:latin typeface="Arial" panose="020B0604020202020204" pitchFamily="34" charset="0"/>
                <a:cs typeface="Arial" panose="020B0604020202020204" pitchFamily="34" charset="0"/>
              </a:defRPr>
            </a:lvl4pPr>
            <a:lvl5pPr marL="1828800" indent="0">
              <a:buFontTx/>
              <a:buNone/>
              <a:defRPr sz="1400">
                <a:latin typeface="Arial" panose="020B0604020202020204" pitchFamily="34" charset="0"/>
                <a:cs typeface="Arial" panose="020B0604020202020204" pitchFamily="34" charset="0"/>
              </a:defRPr>
            </a:lvl5pPr>
          </a:lstStyle>
          <a:p>
            <a:pPr lvl="0"/>
            <a:r>
              <a:rPr lang="en-US" err="1"/>
              <a:t>MySlide</a:t>
            </a:r>
            <a:r>
              <a:rPr lang="en-US"/>
              <a:t> Header</a:t>
            </a:r>
          </a:p>
        </p:txBody>
      </p:sp>
      <p:sp>
        <p:nvSpPr>
          <p:cNvPr id="9" name="Text Placeholder 10">
            <a:extLst>
              <a:ext uri="{FF2B5EF4-FFF2-40B4-BE49-F238E27FC236}">
                <a16:creationId xmlns:a16="http://schemas.microsoft.com/office/drawing/2014/main" id="{011EFC3D-5AA7-1F6B-E5AF-ECB7F464CD83}"/>
              </a:ext>
            </a:extLst>
          </p:cNvPr>
          <p:cNvSpPr>
            <a:spLocks noGrp="1"/>
          </p:cNvSpPr>
          <p:nvPr>
            <p:ph type="body" sz="quarter" idx="10" hasCustomPrompt="1"/>
          </p:nvPr>
        </p:nvSpPr>
        <p:spPr>
          <a:xfrm>
            <a:off x="411672" y="735937"/>
            <a:ext cx="11309060" cy="461665"/>
          </a:xfrm>
          <a:prstGeom prst="rect">
            <a:avLst/>
          </a:prstGeom>
        </p:spPr>
        <p:txBody>
          <a:bodyPr/>
          <a:lstStyle>
            <a:lvl1pPr marL="0" indent="0">
              <a:lnSpc>
                <a:spcPct val="150000"/>
              </a:lnSpc>
              <a:spcBef>
                <a:spcPts val="0"/>
              </a:spcBef>
              <a:buFontTx/>
              <a:buNone/>
              <a:defRPr sz="1600">
                <a:latin typeface="+mj-lt"/>
                <a:cs typeface="Arial" panose="020B0604020202020204" pitchFamily="34" charset="0"/>
              </a:defRPr>
            </a:lvl1pPr>
            <a:lvl2pPr marL="457200" indent="0">
              <a:buFontTx/>
              <a:buNone/>
              <a:defRPr sz="1400">
                <a:latin typeface="Arial" panose="020B0604020202020204" pitchFamily="34" charset="0"/>
                <a:cs typeface="Arial" panose="020B0604020202020204" pitchFamily="34" charset="0"/>
              </a:defRPr>
            </a:lvl2pPr>
            <a:lvl3pPr marL="914400" indent="0">
              <a:buFontTx/>
              <a:buNone/>
              <a:defRPr sz="1400">
                <a:latin typeface="Arial" panose="020B0604020202020204" pitchFamily="34" charset="0"/>
                <a:cs typeface="Arial" panose="020B0604020202020204" pitchFamily="34" charset="0"/>
              </a:defRPr>
            </a:lvl3pPr>
            <a:lvl4pPr marL="1371600" indent="0">
              <a:buFontTx/>
              <a:buNone/>
              <a:defRPr sz="1400">
                <a:latin typeface="Arial" panose="020B0604020202020204" pitchFamily="34" charset="0"/>
                <a:cs typeface="Arial" panose="020B0604020202020204" pitchFamily="34" charset="0"/>
              </a:defRPr>
            </a:lvl4pPr>
            <a:lvl5pPr marL="1828800" indent="0">
              <a:buFontTx/>
              <a:buNone/>
              <a:defRPr sz="1400">
                <a:latin typeface="Arial" panose="020B0604020202020204" pitchFamily="34" charset="0"/>
                <a:cs typeface="Arial" panose="020B0604020202020204" pitchFamily="34" charset="0"/>
              </a:defRPr>
            </a:lvl5pPr>
          </a:lstStyle>
          <a:p>
            <a:pPr lvl="0"/>
            <a:r>
              <a:rPr lang="en-US"/>
              <a:t>Strapline goes here.</a:t>
            </a:r>
          </a:p>
        </p:txBody>
      </p:sp>
      <p:sp>
        <p:nvSpPr>
          <p:cNvPr id="10" name="Text Placeholder 10">
            <a:extLst>
              <a:ext uri="{FF2B5EF4-FFF2-40B4-BE49-F238E27FC236}">
                <a16:creationId xmlns:a16="http://schemas.microsoft.com/office/drawing/2014/main" id="{84011634-37EF-61F0-AF62-4B5A65F9CE69}"/>
              </a:ext>
            </a:extLst>
          </p:cNvPr>
          <p:cNvSpPr>
            <a:spLocks noGrp="1"/>
          </p:cNvSpPr>
          <p:nvPr>
            <p:ph type="body" sz="quarter" idx="12" hasCustomPrompt="1"/>
          </p:nvPr>
        </p:nvSpPr>
        <p:spPr>
          <a:xfrm>
            <a:off x="411672" y="2046857"/>
            <a:ext cx="11309060" cy="3249538"/>
          </a:xfrm>
          <a:prstGeom prst="rect">
            <a:avLst/>
          </a:prstGeom>
        </p:spPr>
        <p:txBody>
          <a:bodyPr/>
          <a:lstStyle>
            <a:lvl1pPr marL="0" indent="0">
              <a:lnSpc>
                <a:spcPct val="150000"/>
              </a:lnSpc>
              <a:spcBef>
                <a:spcPts val="0"/>
              </a:spcBef>
              <a:buFontTx/>
              <a:buNone/>
              <a:defRPr sz="1600">
                <a:latin typeface="+mj-lt"/>
                <a:cs typeface="Arial" panose="020B0604020202020204" pitchFamily="34" charset="0"/>
              </a:defRPr>
            </a:lvl1pPr>
            <a:lvl2pPr marL="457200" indent="0">
              <a:buFontTx/>
              <a:buNone/>
              <a:defRPr sz="1400">
                <a:latin typeface="Arial" panose="020B0604020202020204" pitchFamily="34" charset="0"/>
                <a:cs typeface="Arial" panose="020B0604020202020204" pitchFamily="34" charset="0"/>
              </a:defRPr>
            </a:lvl2pPr>
            <a:lvl3pPr marL="914400" indent="0">
              <a:buFontTx/>
              <a:buNone/>
              <a:defRPr sz="1400">
                <a:latin typeface="Arial" panose="020B0604020202020204" pitchFamily="34" charset="0"/>
                <a:cs typeface="Arial" panose="020B0604020202020204" pitchFamily="34" charset="0"/>
              </a:defRPr>
            </a:lvl3pPr>
            <a:lvl4pPr marL="1371600" indent="0">
              <a:buFontTx/>
              <a:buNone/>
              <a:defRPr sz="1400">
                <a:latin typeface="Arial" panose="020B0604020202020204" pitchFamily="34" charset="0"/>
                <a:cs typeface="Arial" panose="020B0604020202020204" pitchFamily="34" charset="0"/>
              </a:defRPr>
            </a:lvl4pPr>
            <a:lvl5pPr marL="1828800" indent="0">
              <a:buFontTx/>
              <a:buNone/>
              <a:defRPr sz="1400">
                <a:latin typeface="Arial" panose="020B0604020202020204" pitchFamily="34" charset="0"/>
                <a:cs typeface="Arial" panose="020B0604020202020204" pitchFamily="34" charset="0"/>
              </a:defRPr>
            </a:lvl5pPr>
          </a:lstStyle>
          <a:p>
            <a:pPr>
              <a:lnSpc>
                <a:spcPts val="3500"/>
              </a:lnSpc>
            </a:pPr>
            <a:r>
              <a:rPr lang="en-US" sz="1600" b="0" i="0">
                <a:solidFill>
                  <a:srgbClr val="000000"/>
                </a:solidFill>
                <a:effectLst/>
                <a:latin typeface="Arial" panose="020B0604020202020204" pitchFamily="34" charset="0"/>
                <a:cs typeface="Arial" panose="020B0604020202020204" pitchFamily="34" charset="0"/>
              </a:rPr>
              <a:t>Lorem ipsum dolor sit </a:t>
            </a:r>
            <a:r>
              <a:rPr lang="en-US" sz="1600" b="0" i="0" err="1">
                <a:solidFill>
                  <a:srgbClr val="000000"/>
                </a:solidFill>
                <a:effectLst/>
                <a:latin typeface="Arial" panose="020B0604020202020204" pitchFamily="34" charset="0"/>
                <a:cs typeface="Arial" panose="020B0604020202020204" pitchFamily="34" charset="0"/>
              </a:rPr>
              <a:t>amet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consectetur</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adipiscing</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elit</a:t>
            </a:r>
            <a:r>
              <a:rPr lang="en-US" sz="1600" b="0" i="0">
                <a:solidFill>
                  <a:srgbClr val="000000"/>
                </a:solidFill>
                <a:effectLst/>
                <a:latin typeface="Arial" panose="020B0604020202020204" pitchFamily="34" charset="0"/>
                <a:cs typeface="Arial" panose="020B0604020202020204" pitchFamily="34" charset="0"/>
              </a:rPr>
              <a:t>, sed do </a:t>
            </a:r>
            <a:r>
              <a:rPr lang="en-US" sz="1600" b="0" i="0" err="1">
                <a:solidFill>
                  <a:srgbClr val="000000"/>
                </a:solidFill>
                <a:effectLst/>
                <a:latin typeface="Arial" panose="020B0604020202020204" pitchFamily="34" charset="0"/>
                <a:cs typeface="Arial" panose="020B0604020202020204" pitchFamily="34" charset="0"/>
              </a:rPr>
              <a:t>eiusmod</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tempor</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incididunt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ut</a:t>
            </a:r>
            <a:r>
              <a:rPr lang="en-US" sz="1600" b="0" i="0">
                <a:solidFill>
                  <a:srgbClr val="000000"/>
                </a:solidFill>
                <a:effectLst/>
                <a:latin typeface="Arial" panose="020B0604020202020204" pitchFamily="34" charset="0"/>
                <a:cs typeface="Arial" panose="020B0604020202020204" pitchFamily="34" charset="0"/>
              </a:rPr>
              <a:t> labore et dolore magna </a:t>
            </a:r>
            <a:r>
              <a:rPr lang="en-US" sz="1600" b="0" i="0" err="1">
                <a:solidFill>
                  <a:srgbClr val="000000"/>
                </a:solidFill>
                <a:effectLst/>
                <a:latin typeface="Arial" panose="020B0604020202020204" pitchFamily="34" charset="0"/>
                <a:cs typeface="Arial" panose="020B0604020202020204" pitchFamily="34" charset="0"/>
              </a:rPr>
              <a:t>aliqua</a:t>
            </a:r>
            <a:r>
              <a:rPr lang="en-US" sz="1600" b="0" i="0">
                <a:solidFill>
                  <a:srgbClr val="000000"/>
                </a:solidFill>
                <a:effectLst/>
                <a:latin typeface="Arial" panose="020B0604020202020204" pitchFamily="34" charset="0"/>
                <a:cs typeface="Arial" panose="020B0604020202020204" pitchFamily="34" charset="0"/>
              </a:rPr>
              <a:t>. Ut </a:t>
            </a:r>
            <a:r>
              <a:rPr lang="en-US" sz="1600" b="0" i="0" err="1">
                <a:solidFill>
                  <a:srgbClr val="000000"/>
                </a:solidFill>
                <a:effectLst/>
                <a:latin typeface="Arial" panose="020B0604020202020204" pitchFamily="34" charset="0"/>
                <a:cs typeface="Arial" panose="020B0604020202020204" pitchFamily="34" charset="0"/>
              </a:rPr>
              <a:t>enim</a:t>
            </a:r>
            <a:r>
              <a:rPr lang="en-US" sz="1600" b="0" i="0">
                <a:solidFill>
                  <a:srgbClr val="000000"/>
                </a:solidFill>
                <a:effectLst/>
                <a:latin typeface="Arial" panose="020B0604020202020204" pitchFamily="34" charset="0"/>
                <a:cs typeface="Arial" panose="020B0604020202020204" pitchFamily="34" charset="0"/>
              </a:rPr>
              <a:t> ad minim </a:t>
            </a:r>
            <a:r>
              <a:rPr lang="en-US" sz="1600" b="0" i="0" err="1">
                <a:solidFill>
                  <a:srgbClr val="000000"/>
                </a:solidFill>
                <a:effectLst/>
                <a:latin typeface="Arial" panose="020B0604020202020204" pitchFamily="34" charset="0"/>
                <a:cs typeface="Arial" panose="020B0604020202020204" pitchFamily="34" charset="0"/>
              </a:rPr>
              <a:t>veniam</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quis</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nostrud</a:t>
            </a:r>
            <a:r>
              <a:rPr lang="en-US" sz="1600" b="0" i="0">
                <a:solidFill>
                  <a:srgbClr val="000000"/>
                </a:solidFill>
                <a:effectLst/>
                <a:latin typeface="Arial" panose="020B0604020202020204" pitchFamily="34" charset="0"/>
                <a:cs typeface="Arial" panose="020B0604020202020204" pitchFamily="34" charset="0"/>
              </a:rPr>
              <a:t> exercitation </a:t>
            </a:r>
            <a:r>
              <a:rPr lang="en-US" sz="1600" b="0" i="0" err="1">
                <a:solidFill>
                  <a:srgbClr val="000000"/>
                </a:solidFill>
                <a:effectLst/>
                <a:latin typeface="Arial" panose="020B0604020202020204" pitchFamily="34" charset="0"/>
                <a:cs typeface="Arial" panose="020B0604020202020204" pitchFamily="34" charset="0"/>
              </a:rPr>
              <a:t>ullamco</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laboris</a:t>
            </a:r>
            <a:r>
              <a:rPr lang="en-US" sz="1600" b="0" i="0">
                <a:solidFill>
                  <a:srgbClr val="000000"/>
                </a:solidFill>
                <a:effectLst/>
                <a:latin typeface="Arial" panose="020B0604020202020204" pitchFamily="34" charset="0"/>
                <a:cs typeface="Arial" panose="020B0604020202020204" pitchFamily="34" charset="0"/>
              </a:rPr>
              <a:t> nisi </a:t>
            </a:r>
            <a:r>
              <a:rPr lang="en-US" sz="1600" b="0" i="0" err="1">
                <a:solidFill>
                  <a:srgbClr val="000000"/>
                </a:solidFill>
                <a:effectLst/>
                <a:latin typeface="Arial" panose="020B0604020202020204" pitchFamily="34" charset="0"/>
                <a:cs typeface="Arial" panose="020B0604020202020204" pitchFamily="34" charset="0"/>
              </a:rPr>
              <a:t>ut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aliquip</a:t>
            </a:r>
            <a:r>
              <a:rPr lang="en-US" sz="1600" b="0" i="0">
                <a:solidFill>
                  <a:srgbClr val="000000"/>
                </a:solidFill>
                <a:effectLst/>
                <a:latin typeface="Arial" panose="020B0604020202020204" pitchFamily="34" charset="0"/>
                <a:cs typeface="Arial" panose="020B0604020202020204" pitchFamily="34" charset="0"/>
              </a:rPr>
              <a:t> ex </a:t>
            </a:r>
            <a:r>
              <a:rPr lang="en-US" sz="1600" b="0" i="0" err="1">
                <a:solidFill>
                  <a:srgbClr val="000000"/>
                </a:solidFill>
                <a:effectLst/>
                <a:latin typeface="Arial" panose="020B0604020202020204" pitchFamily="34" charset="0"/>
                <a:cs typeface="Arial" panose="020B0604020202020204" pitchFamily="34" charset="0"/>
              </a:rPr>
              <a:t>ea</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commodo</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consequat</a:t>
            </a:r>
            <a:r>
              <a:rPr lang="en-US" sz="1600" b="0" i="0">
                <a:solidFill>
                  <a:srgbClr val="000000"/>
                </a:solidFill>
                <a:effectLst/>
                <a:latin typeface="Arial" panose="020B0604020202020204" pitchFamily="34" charset="0"/>
                <a:cs typeface="Arial" panose="020B0604020202020204" pitchFamily="34" charset="0"/>
              </a:rPr>
              <a:t>. Duis </a:t>
            </a:r>
            <a:r>
              <a:rPr lang="en-US" sz="1600" b="0" i="0" err="1">
                <a:solidFill>
                  <a:srgbClr val="000000"/>
                </a:solidFill>
                <a:effectLst/>
                <a:latin typeface="Arial" panose="020B0604020202020204" pitchFamily="34" charset="0"/>
                <a:cs typeface="Arial" panose="020B0604020202020204" pitchFamily="34" charset="0"/>
              </a:rPr>
              <a:t>aute</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irure</a:t>
            </a:r>
            <a:r>
              <a:rPr lang="en-US" sz="1600" b="0" i="0">
                <a:solidFill>
                  <a:srgbClr val="000000"/>
                </a:solidFill>
                <a:effectLst/>
                <a:latin typeface="Arial" panose="020B0604020202020204" pitchFamily="34" charset="0"/>
                <a:cs typeface="Arial" panose="020B0604020202020204" pitchFamily="34" charset="0"/>
              </a:rPr>
              <a:t> dolor in </a:t>
            </a:r>
            <a:r>
              <a:rPr lang="en-US" sz="1600" b="0" i="0" err="1">
                <a:solidFill>
                  <a:srgbClr val="000000"/>
                </a:solidFill>
                <a:effectLst/>
                <a:latin typeface="Arial" panose="020B0604020202020204" pitchFamily="34" charset="0"/>
                <a:cs typeface="Arial" panose="020B0604020202020204" pitchFamily="34" charset="0"/>
              </a:rPr>
              <a:t>reprehenderit</a:t>
            </a:r>
            <a:r>
              <a:rPr lang="en-US" sz="1600" b="0" i="0">
                <a:solidFill>
                  <a:srgbClr val="000000"/>
                </a:solidFill>
                <a:effectLst/>
                <a:latin typeface="Arial" panose="020B0604020202020204" pitchFamily="34" charset="0"/>
                <a:cs typeface="Arial" panose="020B0604020202020204" pitchFamily="34" charset="0"/>
              </a:rPr>
              <a:t> in </a:t>
            </a:r>
            <a:r>
              <a:rPr lang="en-US" sz="1600" b="0" i="0" err="1">
                <a:solidFill>
                  <a:srgbClr val="000000"/>
                </a:solidFill>
                <a:effectLst/>
                <a:latin typeface="Arial" panose="020B0604020202020204" pitchFamily="34" charset="0"/>
                <a:cs typeface="Arial" panose="020B0604020202020204" pitchFamily="34" charset="0"/>
              </a:rPr>
              <a:t>voluptate</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velit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esse</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cillum</a:t>
            </a:r>
            <a:r>
              <a:rPr lang="en-US" sz="1600" b="0" i="0">
                <a:solidFill>
                  <a:srgbClr val="000000"/>
                </a:solidFill>
                <a:effectLst/>
                <a:latin typeface="Arial" panose="020B0604020202020204" pitchFamily="34" charset="0"/>
                <a:cs typeface="Arial" panose="020B0604020202020204" pitchFamily="34" charset="0"/>
              </a:rPr>
              <a:t> dolore </a:t>
            </a:r>
            <a:r>
              <a:rPr lang="en-US" sz="1600" b="0" i="0" err="1">
                <a:solidFill>
                  <a:srgbClr val="000000"/>
                </a:solidFill>
                <a:effectLst/>
                <a:latin typeface="Arial" panose="020B0604020202020204" pitchFamily="34" charset="0"/>
                <a:cs typeface="Arial" panose="020B0604020202020204" pitchFamily="34" charset="0"/>
              </a:rPr>
              <a:t>eu</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fugiat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nulla</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pariatur</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Excepteur</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sint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occaecat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cupidatat</a:t>
            </a:r>
            <a:r>
              <a:rPr lang="en-US" sz="1600" b="0" i="0">
                <a:solidFill>
                  <a:srgbClr val="000000"/>
                </a:solidFill>
                <a:effectLst/>
                <a:latin typeface="Arial" panose="020B0604020202020204" pitchFamily="34" charset="0"/>
                <a:cs typeface="Arial" panose="020B0604020202020204" pitchFamily="34" charset="0"/>
              </a:rPr>
              <a:t> non </a:t>
            </a:r>
            <a:r>
              <a:rPr lang="en-US" sz="1600" b="0" i="0" err="1">
                <a:solidFill>
                  <a:srgbClr val="000000"/>
                </a:solidFill>
                <a:effectLst/>
                <a:latin typeface="Arial" panose="020B0604020202020204" pitchFamily="34" charset="0"/>
                <a:cs typeface="Arial" panose="020B0604020202020204" pitchFamily="34" charset="0"/>
              </a:rPr>
              <a:t>proident</a:t>
            </a:r>
            <a:r>
              <a:rPr lang="en-US" sz="1600" b="0" i="0">
                <a:solidFill>
                  <a:srgbClr val="000000"/>
                </a:solidFill>
                <a:effectLst/>
                <a:latin typeface="Arial" panose="020B0604020202020204" pitchFamily="34" charset="0"/>
                <a:cs typeface="Arial" panose="020B0604020202020204" pitchFamily="34" charset="0"/>
              </a:rPr>
              <a:t>, sunt in culpa qui </a:t>
            </a:r>
            <a:r>
              <a:rPr lang="en-US" sz="1600" b="0" i="0" err="1">
                <a:solidFill>
                  <a:srgbClr val="000000"/>
                </a:solidFill>
                <a:effectLst/>
                <a:latin typeface="Arial" panose="020B0604020202020204" pitchFamily="34" charset="0"/>
                <a:cs typeface="Arial" panose="020B0604020202020204" pitchFamily="34" charset="0"/>
              </a:rPr>
              <a:t>officia</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deserunt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mollit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anim</a:t>
            </a:r>
            <a:r>
              <a:rPr lang="en-US" sz="1600" b="0" i="0">
                <a:solidFill>
                  <a:srgbClr val="000000"/>
                </a:solidFill>
                <a:effectLst/>
                <a:latin typeface="Arial" panose="020B0604020202020204" pitchFamily="34" charset="0"/>
                <a:cs typeface="Arial" panose="020B0604020202020204" pitchFamily="34" charset="0"/>
              </a:rPr>
              <a:t> id </a:t>
            </a:r>
            <a:r>
              <a:rPr lang="en-US" sz="1600" b="0" i="0" err="1">
                <a:solidFill>
                  <a:srgbClr val="000000"/>
                </a:solidFill>
                <a:effectLst/>
                <a:latin typeface="Arial" panose="020B0604020202020204" pitchFamily="34" charset="0"/>
                <a:cs typeface="Arial" panose="020B0604020202020204" pitchFamily="34" charset="0"/>
              </a:rPr>
              <a:t>est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laborum</a:t>
            </a:r>
            <a:r>
              <a:rPr lang="en-US" sz="1600" b="0" i="0">
                <a:solidFill>
                  <a:srgbClr val="000000"/>
                </a:solidFill>
                <a:effectLst/>
                <a:latin typeface="Arial" panose="020B0604020202020204" pitchFamily="34" charset="0"/>
                <a:cs typeface="Arial" panose="020B0604020202020204" pitchFamily="34" charset="0"/>
              </a:rPr>
              <a:t>. Lorem ipsum dolor sit </a:t>
            </a:r>
            <a:r>
              <a:rPr lang="en-US" sz="1600" b="0" i="0" err="1">
                <a:solidFill>
                  <a:srgbClr val="000000"/>
                </a:solidFill>
                <a:effectLst/>
                <a:latin typeface="Arial" panose="020B0604020202020204" pitchFamily="34" charset="0"/>
                <a:cs typeface="Arial" panose="020B0604020202020204" pitchFamily="34" charset="0"/>
              </a:rPr>
              <a:t>amet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consectetur</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adipiscing</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elit</a:t>
            </a:r>
            <a:r>
              <a:rPr lang="en-US" sz="1600" b="0" i="0">
                <a:solidFill>
                  <a:srgbClr val="000000"/>
                </a:solidFill>
                <a:effectLst/>
                <a:latin typeface="Arial" panose="020B0604020202020204" pitchFamily="34" charset="0"/>
                <a:cs typeface="Arial" panose="020B0604020202020204" pitchFamily="34" charset="0"/>
              </a:rPr>
              <a:t>, sed do </a:t>
            </a:r>
            <a:r>
              <a:rPr lang="en-US" sz="1600" b="0" i="0" err="1">
                <a:solidFill>
                  <a:srgbClr val="000000"/>
                </a:solidFill>
                <a:effectLst/>
                <a:latin typeface="Arial" panose="020B0604020202020204" pitchFamily="34" charset="0"/>
                <a:cs typeface="Arial" panose="020B0604020202020204" pitchFamily="34" charset="0"/>
              </a:rPr>
              <a:t>eiusmod</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tempor</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incididunt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ut</a:t>
            </a:r>
            <a:r>
              <a:rPr lang="en-US" sz="1600" b="0" i="0">
                <a:solidFill>
                  <a:srgbClr val="000000"/>
                </a:solidFill>
                <a:effectLst/>
                <a:latin typeface="Arial" panose="020B0604020202020204" pitchFamily="34" charset="0"/>
                <a:cs typeface="Arial" panose="020B0604020202020204" pitchFamily="34" charset="0"/>
              </a:rPr>
              <a:t> labore et dolore magna </a:t>
            </a:r>
            <a:r>
              <a:rPr lang="en-US" sz="1600" b="0" i="0" err="1">
                <a:solidFill>
                  <a:srgbClr val="000000"/>
                </a:solidFill>
                <a:effectLst/>
                <a:latin typeface="Arial" panose="020B0604020202020204" pitchFamily="34" charset="0"/>
                <a:cs typeface="Arial" panose="020B0604020202020204" pitchFamily="34" charset="0"/>
              </a:rPr>
              <a:t>aliqua</a:t>
            </a:r>
            <a:r>
              <a:rPr lang="en-US" sz="1600" b="0" i="0">
                <a:solidFill>
                  <a:srgbClr val="000000"/>
                </a:solidFill>
                <a:effectLst/>
                <a:latin typeface="Arial" panose="020B0604020202020204" pitchFamily="34" charset="0"/>
                <a:cs typeface="Arial" panose="020B0604020202020204" pitchFamily="34" charset="0"/>
              </a:rPr>
              <a:t>. Ut </a:t>
            </a:r>
            <a:r>
              <a:rPr lang="en-US" sz="1600" b="0" i="0" err="1">
                <a:solidFill>
                  <a:srgbClr val="000000"/>
                </a:solidFill>
                <a:effectLst/>
                <a:latin typeface="Arial" panose="020B0604020202020204" pitchFamily="34" charset="0"/>
                <a:cs typeface="Arial" panose="020B0604020202020204" pitchFamily="34" charset="0"/>
              </a:rPr>
              <a:t>enim</a:t>
            </a:r>
            <a:r>
              <a:rPr lang="en-US" sz="1600" b="0" i="0">
                <a:solidFill>
                  <a:srgbClr val="000000"/>
                </a:solidFill>
                <a:effectLst/>
                <a:latin typeface="Arial" panose="020B0604020202020204" pitchFamily="34" charset="0"/>
                <a:cs typeface="Arial" panose="020B0604020202020204" pitchFamily="34" charset="0"/>
              </a:rPr>
              <a:t> ad minim </a:t>
            </a:r>
            <a:r>
              <a:rPr lang="en-US" sz="1600" b="0" i="0" err="1">
                <a:solidFill>
                  <a:srgbClr val="000000"/>
                </a:solidFill>
                <a:effectLst/>
                <a:latin typeface="Arial" panose="020B0604020202020204" pitchFamily="34" charset="0"/>
                <a:cs typeface="Arial" panose="020B0604020202020204" pitchFamily="34" charset="0"/>
              </a:rPr>
              <a:t>veniam</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quis</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nostrud</a:t>
            </a:r>
            <a:r>
              <a:rPr lang="en-US" sz="1600" b="0" i="0">
                <a:solidFill>
                  <a:srgbClr val="000000"/>
                </a:solidFill>
                <a:effectLst/>
                <a:latin typeface="Arial" panose="020B0604020202020204" pitchFamily="34" charset="0"/>
                <a:cs typeface="Arial" panose="020B0604020202020204" pitchFamily="34" charset="0"/>
              </a:rPr>
              <a:t> exercitation </a:t>
            </a:r>
            <a:r>
              <a:rPr lang="en-US" sz="1600" b="0" i="0" err="1">
                <a:solidFill>
                  <a:srgbClr val="000000"/>
                </a:solidFill>
                <a:effectLst/>
                <a:latin typeface="Arial" panose="020B0604020202020204" pitchFamily="34" charset="0"/>
                <a:cs typeface="Arial" panose="020B0604020202020204" pitchFamily="34" charset="0"/>
              </a:rPr>
              <a:t>ullamco</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laboris</a:t>
            </a:r>
            <a:r>
              <a:rPr lang="en-US" sz="1600" b="0" i="0">
                <a:solidFill>
                  <a:srgbClr val="000000"/>
                </a:solidFill>
                <a:effectLst/>
                <a:latin typeface="Arial" panose="020B0604020202020204" pitchFamily="34" charset="0"/>
                <a:cs typeface="Arial" panose="020B0604020202020204" pitchFamily="34" charset="0"/>
              </a:rPr>
              <a:t> nisi </a:t>
            </a:r>
            <a:r>
              <a:rPr lang="en-US" sz="1600" b="0" i="0" err="1">
                <a:solidFill>
                  <a:srgbClr val="000000"/>
                </a:solidFill>
                <a:effectLst/>
                <a:latin typeface="Arial" panose="020B0604020202020204" pitchFamily="34" charset="0"/>
                <a:cs typeface="Arial" panose="020B0604020202020204" pitchFamily="34" charset="0"/>
              </a:rPr>
              <a:t>ut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aliquip</a:t>
            </a:r>
            <a:r>
              <a:rPr lang="en-US" sz="1600" b="0" i="0">
                <a:solidFill>
                  <a:srgbClr val="000000"/>
                </a:solidFill>
                <a:effectLst/>
                <a:latin typeface="Arial" panose="020B0604020202020204" pitchFamily="34" charset="0"/>
                <a:cs typeface="Arial" panose="020B0604020202020204" pitchFamily="34" charset="0"/>
              </a:rPr>
              <a:t> ex </a:t>
            </a:r>
            <a:r>
              <a:rPr lang="en-US" sz="1600" b="0" i="0" err="1">
                <a:solidFill>
                  <a:srgbClr val="000000"/>
                </a:solidFill>
                <a:effectLst/>
                <a:latin typeface="Arial" panose="020B0604020202020204" pitchFamily="34" charset="0"/>
                <a:cs typeface="Arial" panose="020B0604020202020204" pitchFamily="34" charset="0"/>
              </a:rPr>
              <a:t>ea</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commodo</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consequat</a:t>
            </a:r>
            <a:r>
              <a:rPr lang="en-US" sz="1600" b="0" i="0">
                <a:solidFill>
                  <a:srgbClr val="000000"/>
                </a:solidFill>
                <a:effectLst/>
                <a:latin typeface="Arial" panose="020B0604020202020204" pitchFamily="34" charset="0"/>
                <a:cs typeface="Arial" panose="020B0604020202020204" pitchFamily="34" charset="0"/>
              </a:rPr>
              <a:t>. Duis </a:t>
            </a:r>
            <a:r>
              <a:rPr lang="en-US" sz="1600" b="0" i="0" err="1">
                <a:solidFill>
                  <a:srgbClr val="000000"/>
                </a:solidFill>
                <a:effectLst/>
                <a:latin typeface="Arial" panose="020B0604020202020204" pitchFamily="34" charset="0"/>
                <a:cs typeface="Arial" panose="020B0604020202020204" pitchFamily="34" charset="0"/>
              </a:rPr>
              <a:t>aute</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irure</a:t>
            </a:r>
            <a:r>
              <a:rPr lang="en-US" sz="1600" b="0" i="0">
                <a:solidFill>
                  <a:srgbClr val="000000"/>
                </a:solidFill>
                <a:effectLst/>
                <a:latin typeface="Arial" panose="020B0604020202020204" pitchFamily="34" charset="0"/>
                <a:cs typeface="Arial" panose="020B0604020202020204" pitchFamily="34" charset="0"/>
              </a:rPr>
              <a:t> dolor in </a:t>
            </a:r>
            <a:r>
              <a:rPr lang="en-US" sz="1600" b="0" i="0" err="1">
                <a:solidFill>
                  <a:srgbClr val="000000"/>
                </a:solidFill>
                <a:effectLst/>
                <a:latin typeface="Arial" panose="020B0604020202020204" pitchFamily="34" charset="0"/>
                <a:cs typeface="Arial" panose="020B0604020202020204" pitchFamily="34" charset="0"/>
              </a:rPr>
              <a:t>reprehenderit</a:t>
            </a:r>
            <a:r>
              <a:rPr lang="en-US" sz="1600" b="0" i="0">
                <a:solidFill>
                  <a:srgbClr val="000000"/>
                </a:solidFill>
                <a:effectLst/>
                <a:latin typeface="Arial" panose="020B0604020202020204" pitchFamily="34" charset="0"/>
                <a:cs typeface="Arial" panose="020B0604020202020204" pitchFamily="34" charset="0"/>
              </a:rPr>
              <a:t> in </a:t>
            </a:r>
            <a:r>
              <a:rPr lang="en-US" sz="1600" b="0" i="0" err="1">
                <a:solidFill>
                  <a:srgbClr val="000000"/>
                </a:solidFill>
                <a:effectLst/>
                <a:latin typeface="Arial" panose="020B0604020202020204" pitchFamily="34" charset="0"/>
                <a:cs typeface="Arial" panose="020B0604020202020204" pitchFamily="34" charset="0"/>
              </a:rPr>
              <a:t>voluptate</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velit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esse</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cillum</a:t>
            </a:r>
            <a:r>
              <a:rPr lang="en-US" sz="1600" b="0" i="0">
                <a:solidFill>
                  <a:srgbClr val="000000"/>
                </a:solidFill>
                <a:effectLst/>
                <a:latin typeface="Arial" panose="020B0604020202020204" pitchFamily="34" charset="0"/>
                <a:cs typeface="Arial" panose="020B0604020202020204" pitchFamily="34" charset="0"/>
              </a:rPr>
              <a:t> dolore </a:t>
            </a:r>
            <a:r>
              <a:rPr lang="en-US" sz="1600" b="0" i="0" err="1">
                <a:solidFill>
                  <a:srgbClr val="000000"/>
                </a:solidFill>
                <a:effectLst/>
                <a:latin typeface="Arial" panose="020B0604020202020204" pitchFamily="34" charset="0"/>
                <a:cs typeface="Arial" panose="020B0604020202020204" pitchFamily="34" charset="0"/>
              </a:rPr>
              <a:t>eu</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fugiat</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nulla</a:t>
            </a:r>
            <a:r>
              <a:rPr lang="en-US" sz="1600" b="0" i="0">
                <a:solidFill>
                  <a:srgbClr val="000000"/>
                </a:solidFill>
                <a:effectLst/>
                <a:latin typeface="Arial" panose="020B0604020202020204" pitchFamily="34" charset="0"/>
                <a:cs typeface="Arial" panose="020B0604020202020204" pitchFamily="34" charset="0"/>
              </a:rPr>
              <a:t> </a:t>
            </a:r>
            <a:r>
              <a:rPr lang="en-US" sz="1600" b="0" i="0" err="1">
                <a:solidFill>
                  <a:srgbClr val="000000"/>
                </a:solidFill>
                <a:effectLst/>
                <a:latin typeface="Arial" panose="020B0604020202020204" pitchFamily="34" charset="0"/>
                <a:cs typeface="Arial" panose="020B0604020202020204" pitchFamily="34" charset="0"/>
              </a:rPr>
              <a:t>pariatur</a:t>
            </a:r>
            <a:r>
              <a:rPr lang="en-US" sz="1600" b="0" i="0">
                <a:solidFill>
                  <a:srgbClr val="000000"/>
                </a:solidFill>
                <a:effectLst/>
                <a:latin typeface="Arial" panose="020B0604020202020204" pitchFamily="34" charset="0"/>
                <a:cs typeface="Arial" panose="020B0604020202020204" pitchFamily="34" charset="0"/>
              </a:rPr>
              <a:t>.</a:t>
            </a:r>
            <a:endParaRPr lang="en-US" sz="16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1336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userDrawn="1"/>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547448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9859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571885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226990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790046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ags" Target="../tags/tag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2.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oleObject" Target="../embeddings/oleObject1.bin"/><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2.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oleObject" Target="../embeddings/oleObject1.bin"/><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png"/><Relationship Id="rId5" Type="http://schemas.openxmlformats.org/officeDocument/2006/relationships/slideLayout" Target="../slideLayouts/slideLayout76.xml"/><Relationship Id="rId10" Type="http://schemas.openxmlformats.org/officeDocument/2006/relationships/tags" Target="../tags/tag114.xml"/><Relationship Id="rId4" Type="http://schemas.openxmlformats.org/officeDocument/2006/relationships/slideLayout" Target="../slideLayouts/slideLayout75.xml"/><Relationship Id="rId9" Type="http://schemas.openxmlformats.org/officeDocument/2006/relationships/tags" Target="../tags/tag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5">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3"/>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6" imgW="270" imgH="270" progId="TCLayout.ActiveDocument.1">
                  <p:embed/>
                </p:oleObj>
              </mc:Choice>
              <mc:Fallback>
                <p:oleObj name="think-cell Slide" r:id="rId76" imgW="270" imgH="270" progId="TCLayout.ActiveDocument.1">
                  <p:embed/>
                  <p:pic>
                    <p:nvPicPr>
                      <p:cNvPr id="2" name="Object 1" hidden="1"/>
                      <p:cNvPicPr/>
                      <p:nvPr/>
                    </p:nvPicPr>
                    <p:blipFill>
                      <a:blip r:embed="rId77"/>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7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241335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44" r:id="rId7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2" name="Object 1" hidden="1"/>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1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3914857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50" r:id="rId4"/>
    <p:sldLayoutId id="2147483751" r:id="rId5"/>
    <p:sldLayoutId id="2147483752" r:id="rId6"/>
    <p:sldLayoutId id="2147483753"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70.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19.png"/><Relationship Id="rId1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EAB050B-3FBF-A401-76D7-3FE7EB4D17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100D28-1C34-DE87-1A01-804E88FC4C34}"/>
              </a:ext>
            </a:extLst>
          </p:cNvPr>
          <p:cNvPicPr>
            <a:picLocks noChangeAspect="1"/>
          </p:cNvPicPr>
          <p:nvPr/>
        </p:nvPicPr>
        <p:blipFill>
          <a:blip r:embed="rId5"/>
          <a:stretch>
            <a:fillRect/>
          </a:stretch>
        </p:blipFill>
        <p:spPr>
          <a:xfrm>
            <a:off x="3034018" y="773153"/>
            <a:ext cx="1076475" cy="205255"/>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EEF0F267-CE0A-A57B-AE9B-D9F12EF93BCA}"/>
              </a:ext>
            </a:extLst>
          </p:cNvPr>
          <p:cNvPicPr>
            <a:picLocks noChangeAspect="1"/>
          </p:cNvPicPr>
          <p:nvPr/>
        </p:nvPicPr>
        <p:blipFill>
          <a:blip r:embed="rId6">
            <a:extLst>
              <a:ext uri="{28A0092B-C50C-407E-A947-70E740481C1C}">
                <a14:useLocalDpi xmlns:a14="http://schemas.microsoft.com/office/drawing/2010/main" val="0"/>
              </a:ext>
            </a:extLst>
          </a:blip>
          <a:srcRect l="35550" r="13557"/>
          <a:stretch/>
        </p:blipFill>
        <p:spPr>
          <a:xfrm>
            <a:off x="5987143" y="0"/>
            <a:ext cx="6204857" cy="6858000"/>
          </a:xfrm>
          <a:prstGeom prst="rect">
            <a:avLst/>
          </a:prstGeom>
        </p:spPr>
      </p:pic>
      <p:pic>
        <p:nvPicPr>
          <p:cNvPr id="12" name="Picture 11" descr="Graphical user interface, application&#10;&#10;Description automatically generated with medium confidence">
            <a:extLst>
              <a:ext uri="{FF2B5EF4-FFF2-40B4-BE49-F238E27FC236}">
                <a16:creationId xmlns:a16="http://schemas.microsoft.com/office/drawing/2014/main" id="{8FDFAE34-9B03-19D4-2AD2-D2376692455F}"/>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57229" b="95315" l="48529" r="76804">
                        <a14:foregroundMark x1="62217" y1="57229" x2="62217" y2="57229"/>
                        <a14:foregroundMark x1="57541" y1="59047" x2="57541" y2="59047"/>
                      </a14:backgroundRemoval>
                    </a14:imgEffect>
                  </a14:imgLayer>
                </a14:imgProps>
              </a:ext>
              <a:ext uri="{28A0092B-C50C-407E-A947-70E740481C1C}">
                <a14:useLocalDpi xmlns:a14="http://schemas.microsoft.com/office/drawing/2010/main" val="0"/>
              </a:ext>
            </a:extLst>
          </a:blip>
          <a:srcRect l="44995" t="53333" r="19653" b="15749"/>
          <a:stretch>
            <a:fillRect/>
          </a:stretch>
        </p:blipFill>
        <p:spPr>
          <a:xfrm>
            <a:off x="31362" y="3232384"/>
            <a:ext cx="2321597" cy="1556656"/>
          </a:xfrm>
          <a:prstGeom prst="rect">
            <a:avLst/>
          </a:prstGeom>
        </p:spPr>
      </p:pic>
      <p:sp>
        <p:nvSpPr>
          <p:cNvPr id="13" name="TextBox 12">
            <a:extLst>
              <a:ext uri="{FF2B5EF4-FFF2-40B4-BE49-F238E27FC236}">
                <a16:creationId xmlns:a16="http://schemas.microsoft.com/office/drawing/2014/main" id="{ABDEEC42-B6AA-E433-1480-CA08E0D1EC67}"/>
              </a:ext>
            </a:extLst>
          </p:cNvPr>
          <p:cNvSpPr txBox="1"/>
          <p:nvPr/>
        </p:nvSpPr>
        <p:spPr>
          <a:xfrm>
            <a:off x="1378081" y="2978037"/>
            <a:ext cx="3230980" cy="206535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100" normalizeH="0" baseline="0" noProof="0">
                <a:ln>
                  <a:noFill/>
                </a:ln>
                <a:solidFill>
                  <a:prstClr val="white"/>
                </a:solidFill>
                <a:effectLst/>
                <a:uLnTx/>
                <a:uFillTx/>
                <a:latin typeface="Calibri" panose="020F0502020204030204"/>
                <a:ea typeface="+mn-ea"/>
                <a:cs typeface="+mn-cs"/>
              </a:rPr>
              <a:t>Business front door overview</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DD41BA2-350D-AAA6-0DEA-391DF8130D0F}"/>
              </a:ext>
            </a:extLst>
          </p:cNvPr>
          <p:cNvSpPr txBox="1"/>
          <p:nvPr/>
        </p:nvSpPr>
        <p:spPr>
          <a:xfrm>
            <a:off x="420818" y="5658273"/>
            <a:ext cx="5145506" cy="112394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100" normalizeH="0" baseline="0" noProof="0">
                <a:ln>
                  <a:noFill/>
                </a:ln>
                <a:solidFill>
                  <a:prstClr val="white"/>
                </a:solidFill>
                <a:effectLst/>
                <a:uLnTx/>
                <a:uFillTx/>
                <a:latin typeface="Calibri" panose="020F0502020204030204"/>
                <a:ea typeface="+mn-ea"/>
                <a:cs typeface="+mn-cs"/>
              </a:rPr>
              <a:t>Start, GROW, THRIVE in Massachusetts</a:t>
            </a:r>
          </a:p>
        </p:txBody>
      </p:sp>
      <p:pic>
        <p:nvPicPr>
          <p:cNvPr id="4" name="Picture 3" descr="Logo&#10;&#10;AI-generated content may be incorrect.">
            <a:extLst>
              <a:ext uri="{FF2B5EF4-FFF2-40B4-BE49-F238E27FC236}">
                <a16:creationId xmlns:a16="http://schemas.microsoft.com/office/drawing/2014/main" id="{26871D13-387B-87EB-6107-217D87479E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056" y="818607"/>
            <a:ext cx="4589268" cy="3913413"/>
          </a:xfrm>
          <a:prstGeom prst="rect">
            <a:avLst/>
          </a:prstGeom>
        </p:spPr>
      </p:pic>
      <p:sp>
        <p:nvSpPr>
          <p:cNvPr id="2" name="TextBox 1">
            <a:extLst>
              <a:ext uri="{FF2B5EF4-FFF2-40B4-BE49-F238E27FC236}">
                <a16:creationId xmlns:a16="http://schemas.microsoft.com/office/drawing/2014/main" id="{A055D139-452D-73E2-A747-18271A052ADA}"/>
              </a:ext>
            </a:extLst>
          </p:cNvPr>
          <p:cNvSpPr txBox="1"/>
          <p:nvPr/>
        </p:nvSpPr>
        <p:spPr>
          <a:xfrm>
            <a:off x="8632371" y="6220248"/>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EFF3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044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phical user interface, text, application, chat or text message&#10;&#10;Description automatically generated">
            <a:extLst>
              <a:ext uri="{FF2B5EF4-FFF2-40B4-BE49-F238E27FC236}">
                <a16:creationId xmlns:a16="http://schemas.microsoft.com/office/drawing/2014/main" id="{6A1A0703-FDC2-C238-F6F7-B842EFA68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449" y="3157929"/>
            <a:ext cx="5372100" cy="254317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raphical user interface, text, application, chat or text message&#10;&#10;Description automatically generated">
            <a:extLst>
              <a:ext uri="{FF2B5EF4-FFF2-40B4-BE49-F238E27FC236}">
                <a16:creationId xmlns:a16="http://schemas.microsoft.com/office/drawing/2014/main" id="{9528D579-D223-F66F-66DE-6F9BBF28E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61" y="3005529"/>
            <a:ext cx="5372100" cy="26955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0030037-FE38-F706-2B4E-C3FA216D70B7}"/>
              </a:ext>
            </a:extLst>
          </p:cNvPr>
          <p:cNvSpPr>
            <a:spLocks noGrp="1"/>
          </p:cNvSpPr>
          <p:nvPr>
            <p:ph type="title"/>
          </p:nvPr>
        </p:nvSpPr>
        <p:spPr/>
        <p:txBody>
          <a:bodyPr/>
          <a:lstStyle/>
          <a:p>
            <a:r>
              <a:rPr lang="en-US"/>
              <a:t>At Any Point, Ask Team MA for Guidance</a:t>
            </a:r>
          </a:p>
        </p:txBody>
      </p:sp>
      <p:pic>
        <p:nvPicPr>
          <p:cNvPr id="2" name="Picture 1" descr="Graphical user interface, application&#10;&#10;Description automatically generated">
            <a:extLst>
              <a:ext uri="{FF2B5EF4-FFF2-40B4-BE49-F238E27FC236}">
                <a16:creationId xmlns:a16="http://schemas.microsoft.com/office/drawing/2014/main" id="{ED46B0A6-718D-F246-DFE0-9CC8776269B3}"/>
              </a:ext>
            </a:extLst>
          </p:cNvPr>
          <p:cNvPicPr>
            <a:picLocks noChangeAspect="1"/>
          </p:cNvPicPr>
          <p:nvPr/>
        </p:nvPicPr>
        <p:blipFill>
          <a:blip r:embed="rId5">
            <a:extLst>
              <a:ext uri="{28A0092B-C50C-407E-A947-70E740481C1C}">
                <a14:useLocalDpi xmlns:a14="http://schemas.microsoft.com/office/drawing/2010/main" val="0"/>
              </a:ext>
            </a:extLst>
          </a:blip>
          <a:srcRect t="21317" b="69647"/>
          <a:stretch/>
        </p:blipFill>
        <p:spPr>
          <a:xfrm>
            <a:off x="202688" y="1572126"/>
            <a:ext cx="11786625" cy="1090863"/>
          </a:xfrm>
          <a:prstGeom prst="rect">
            <a:avLst/>
          </a:prstGeom>
          <a:ln>
            <a:noFill/>
          </a:ln>
        </p:spPr>
      </p:pic>
      <p:sp>
        <p:nvSpPr>
          <p:cNvPr id="5" name="Rectangle 4">
            <a:extLst>
              <a:ext uri="{FF2B5EF4-FFF2-40B4-BE49-F238E27FC236}">
                <a16:creationId xmlns:a16="http://schemas.microsoft.com/office/drawing/2014/main" id="{9DAA9BE5-F69D-F9A9-70A4-15A78B68109C}"/>
              </a:ext>
            </a:extLst>
          </p:cNvPr>
          <p:cNvSpPr/>
          <p:nvPr/>
        </p:nvSpPr>
        <p:spPr>
          <a:xfrm>
            <a:off x="332687" y="1572126"/>
            <a:ext cx="11526627" cy="4679586"/>
          </a:xfrm>
          <a:prstGeom prst="rect">
            <a:avLst/>
          </a:prstGeom>
          <a:noFill/>
          <a:ln w="9525" cap="rnd" cmpd="sng" algn="ctr">
            <a:solidFill>
              <a:schemeClr val="accent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Tree>
    <p:extLst>
      <p:ext uri="{BB962C8B-B14F-4D97-AF65-F5344CB8AC3E}">
        <p14:creationId xmlns:p14="http://schemas.microsoft.com/office/powerpoint/2010/main" val="2369188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030037-FE38-F706-2B4E-C3FA216D70B7}"/>
              </a:ext>
            </a:extLst>
          </p:cNvPr>
          <p:cNvSpPr>
            <a:spLocks noGrp="1"/>
          </p:cNvSpPr>
          <p:nvPr>
            <p:ph type="title"/>
          </p:nvPr>
        </p:nvSpPr>
        <p:spPr>
          <a:xfrm>
            <a:off x="462685" y="530088"/>
            <a:ext cx="10874009" cy="470898"/>
          </a:xfrm>
        </p:spPr>
        <p:txBody>
          <a:bodyPr/>
          <a:lstStyle/>
          <a:p>
            <a:r>
              <a:rPr lang="en-US"/>
              <a:t>Review Recommended Resources in a Central Dashboard</a:t>
            </a:r>
          </a:p>
        </p:txBody>
      </p:sp>
      <p:pic>
        <p:nvPicPr>
          <p:cNvPr id="3" name="Picture 2" descr="Graphical user interface, application&#10;&#10;Description automatically generated">
            <a:extLst>
              <a:ext uri="{FF2B5EF4-FFF2-40B4-BE49-F238E27FC236}">
                <a16:creationId xmlns:a16="http://schemas.microsoft.com/office/drawing/2014/main" id="{03757DFB-0883-98FB-9281-D4CD88E4E752}"/>
              </a:ext>
            </a:extLst>
          </p:cNvPr>
          <p:cNvPicPr>
            <a:picLocks noChangeAspect="1"/>
          </p:cNvPicPr>
          <p:nvPr/>
        </p:nvPicPr>
        <p:blipFill>
          <a:blip r:embed="rId3">
            <a:extLst>
              <a:ext uri="{28A0092B-C50C-407E-A947-70E740481C1C}">
                <a14:useLocalDpi xmlns:a14="http://schemas.microsoft.com/office/drawing/2010/main" val="0"/>
              </a:ext>
            </a:extLst>
          </a:blip>
          <a:srcRect b="35194"/>
          <a:stretch/>
        </p:blipFill>
        <p:spPr>
          <a:xfrm>
            <a:off x="6580956" y="1500766"/>
            <a:ext cx="5067300" cy="4675031"/>
          </a:xfrm>
          <a:prstGeom prst="rect">
            <a:avLst/>
          </a:prstGeom>
          <a:ln>
            <a:solidFill>
              <a:schemeClr val="accent2"/>
            </a:solidFill>
          </a:ln>
        </p:spPr>
      </p:pic>
      <p:pic>
        <p:nvPicPr>
          <p:cNvPr id="10" name="Picture 9" descr="Graphical user interface, application&#10;&#10;Description automatically generated">
            <a:extLst>
              <a:ext uri="{FF2B5EF4-FFF2-40B4-BE49-F238E27FC236}">
                <a16:creationId xmlns:a16="http://schemas.microsoft.com/office/drawing/2014/main" id="{774B91BF-7DCC-B7D2-7D55-87DAE565C57F}"/>
              </a:ext>
            </a:extLst>
          </p:cNvPr>
          <p:cNvPicPr>
            <a:picLocks noChangeAspect="1"/>
          </p:cNvPicPr>
          <p:nvPr/>
        </p:nvPicPr>
        <p:blipFill>
          <a:blip r:embed="rId3">
            <a:extLst>
              <a:ext uri="{28A0092B-C50C-407E-A947-70E740481C1C}">
                <a14:useLocalDpi xmlns:a14="http://schemas.microsoft.com/office/drawing/2010/main" val="0"/>
              </a:ext>
            </a:extLst>
          </a:blip>
          <a:srcRect l="2884" t="22440" r="81405" b="72767"/>
          <a:stretch/>
        </p:blipFill>
        <p:spPr>
          <a:xfrm>
            <a:off x="6305553" y="3047933"/>
            <a:ext cx="1498690" cy="651086"/>
          </a:xfrm>
          <a:prstGeom prst="roundRect">
            <a:avLst/>
          </a:prstGeom>
          <a:ln w="38100">
            <a:solidFill>
              <a:srgbClr val="F6C51B"/>
            </a:solidFill>
          </a:ln>
        </p:spPr>
      </p:pic>
      <p:sp>
        <p:nvSpPr>
          <p:cNvPr id="11" name="Rectangle: Rounded Corners 10">
            <a:extLst>
              <a:ext uri="{FF2B5EF4-FFF2-40B4-BE49-F238E27FC236}">
                <a16:creationId xmlns:a16="http://schemas.microsoft.com/office/drawing/2014/main" id="{A9649954-293D-F01F-4597-F9E66255FB49}"/>
              </a:ext>
            </a:extLst>
          </p:cNvPr>
          <p:cNvSpPr/>
          <p:nvPr/>
        </p:nvSpPr>
        <p:spPr>
          <a:xfrm>
            <a:off x="8280790" y="5041679"/>
            <a:ext cx="3183423" cy="1138335"/>
          </a:xfrm>
          <a:prstGeom prst="roundRect">
            <a:avLst/>
          </a:prstGeom>
          <a:noFill/>
          <a:ln w="38100" cap="rnd" cmpd="sng" algn="ctr">
            <a:solidFill>
              <a:srgbClr val="F6C51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nvGrpSpPr>
          <p:cNvPr id="2" name="Group 1">
            <a:extLst>
              <a:ext uri="{FF2B5EF4-FFF2-40B4-BE49-F238E27FC236}">
                <a16:creationId xmlns:a16="http://schemas.microsoft.com/office/drawing/2014/main" id="{B7A31FFB-7BFE-835F-168B-ABB3D648B687}"/>
              </a:ext>
            </a:extLst>
          </p:cNvPr>
          <p:cNvGrpSpPr/>
          <p:nvPr/>
        </p:nvGrpSpPr>
        <p:grpSpPr>
          <a:xfrm>
            <a:off x="462685" y="2082072"/>
            <a:ext cx="5362574" cy="3771900"/>
            <a:chOff x="447675" y="2116683"/>
            <a:chExt cx="5362574" cy="3771900"/>
          </a:xfrm>
        </p:grpSpPr>
        <p:grpSp>
          <p:nvGrpSpPr>
            <p:cNvPr id="8" name="Group 7">
              <a:extLst>
                <a:ext uri="{FF2B5EF4-FFF2-40B4-BE49-F238E27FC236}">
                  <a16:creationId xmlns:a16="http://schemas.microsoft.com/office/drawing/2014/main" id="{488F6A76-DE73-9D32-E8AA-9D6E6B98C2A8}"/>
                </a:ext>
              </a:extLst>
            </p:cNvPr>
            <p:cNvGrpSpPr/>
            <p:nvPr/>
          </p:nvGrpSpPr>
          <p:grpSpPr>
            <a:xfrm>
              <a:off x="447675" y="2116683"/>
              <a:ext cx="5362574" cy="3771900"/>
              <a:chOff x="828676" y="1857375"/>
              <a:chExt cx="5362574" cy="3771900"/>
            </a:xfrm>
          </p:grpSpPr>
          <p:pic>
            <p:nvPicPr>
              <p:cNvPr id="6" name="Picture 5" descr="Graphical user interface, text, application&#10;&#10;Description automatically generated">
                <a:extLst>
                  <a:ext uri="{FF2B5EF4-FFF2-40B4-BE49-F238E27FC236}">
                    <a16:creationId xmlns:a16="http://schemas.microsoft.com/office/drawing/2014/main" id="{C29D4963-3019-B71F-38AE-8EC713047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60" y="1857408"/>
                <a:ext cx="5360890" cy="3771867"/>
              </a:xfrm>
              <a:prstGeom prst="rect">
                <a:avLst/>
              </a:prstGeom>
            </p:spPr>
          </p:pic>
          <p:sp>
            <p:nvSpPr>
              <p:cNvPr id="7" name="Rectangle: Rounded Corners 6">
                <a:extLst>
                  <a:ext uri="{FF2B5EF4-FFF2-40B4-BE49-F238E27FC236}">
                    <a16:creationId xmlns:a16="http://schemas.microsoft.com/office/drawing/2014/main" id="{BAEE745E-DAE6-C8A2-3AD4-E85D3EB304A9}"/>
                  </a:ext>
                </a:extLst>
              </p:cNvPr>
              <p:cNvSpPr/>
              <p:nvPr/>
            </p:nvSpPr>
            <p:spPr>
              <a:xfrm>
                <a:off x="828676" y="1857375"/>
                <a:ext cx="5360890" cy="3642673"/>
              </a:xfrm>
              <a:prstGeom prst="roundRect">
                <a:avLst>
                  <a:gd name="adj" fmla="val 2180"/>
                </a:avLst>
              </a:prstGeom>
              <a:noFill/>
              <a:ln w="9525" cap="rnd" cmpd="sng" algn="ctr">
                <a:solidFill>
                  <a:schemeClr val="accent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sp>
          <p:nvSpPr>
            <p:cNvPr id="12" name="TextBox 11">
              <a:extLst>
                <a:ext uri="{FF2B5EF4-FFF2-40B4-BE49-F238E27FC236}">
                  <a16:creationId xmlns:a16="http://schemas.microsoft.com/office/drawing/2014/main" id="{E233AEEA-4EEC-756B-4260-1A4F02F1004E}"/>
                </a:ext>
              </a:extLst>
            </p:cNvPr>
            <p:cNvSpPr txBox="1"/>
            <p:nvPr/>
          </p:nvSpPr>
          <p:spPr>
            <a:xfrm>
              <a:off x="2047032" y="3148013"/>
              <a:ext cx="2162175" cy="1000125"/>
            </a:xfrm>
            <a:prstGeom prst="rect">
              <a:avLst/>
            </a:prstGeom>
            <a:solidFill>
              <a:srgbClr val="E8EEF4"/>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rPr>
                <a:t>Apply to MOBD Economic Development Incentive Program (EDIP)</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900">
                  <a:solidFill>
                    <a:schemeClr val="tx1">
                      <a:lumMod val="85000"/>
                      <a:lumOff val="15000"/>
                    </a:schemeClr>
                  </a:solidFill>
                </a:rPr>
                <a:t>This program offers incentives for businesses relocating to or undertaking projects in Massachusetts that create new jobs and private development.</a:t>
              </a:r>
              <a:endParaRPr kumimoji="0" lang="en-US" sz="900" b="1"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endParaRPr>
            </a:p>
          </p:txBody>
        </p:sp>
      </p:grpSp>
      <p:sp>
        <p:nvSpPr>
          <p:cNvPr id="9" name="Arrow: Right 8">
            <a:extLst>
              <a:ext uri="{FF2B5EF4-FFF2-40B4-BE49-F238E27FC236}">
                <a16:creationId xmlns:a16="http://schemas.microsoft.com/office/drawing/2014/main" id="{28A2C058-109C-0891-AC9A-A5D938EA560B}"/>
              </a:ext>
            </a:extLst>
          </p:cNvPr>
          <p:cNvSpPr/>
          <p:nvPr/>
        </p:nvSpPr>
        <p:spPr>
          <a:xfrm>
            <a:off x="5533710" y="4698051"/>
            <a:ext cx="745548" cy="483327"/>
          </a:xfrm>
          <a:prstGeom prst="rightArrow">
            <a:avLst/>
          </a:prstGeom>
          <a:solidFill>
            <a:srgbClr val="F6C51B"/>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pic>
        <p:nvPicPr>
          <p:cNvPr id="5" name="Picture 4">
            <a:extLst>
              <a:ext uri="{FF2B5EF4-FFF2-40B4-BE49-F238E27FC236}">
                <a16:creationId xmlns:a16="http://schemas.microsoft.com/office/drawing/2014/main" id="{99E172DD-08CE-7B1B-F34E-753281529B3F}"/>
              </a:ext>
            </a:extLst>
          </p:cNvPr>
          <p:cNvPicPr>
            <a:picLocks noChangeAspect="1"/>
          </p:cNvPicPr>
          <p:nvPr/>
        </p:nvPicPr>
        <p:blipFill>
          <a:blip r:embed="rId5"/>
          <a:stretch>
            <a:fillRect/>
          </a:stretch>
        </p:blipFill>
        <p:spPr>
          <a:xfrm>
            <a:off x="6953250" y="2228578"/>
            <a:ext cx="2442210" cy="254273"/>
          </a:xfrm>
          <a:prstGeom prst="rect">
            <a:avLst/>
          </a:prstGeom>
        </p:spPr>
      </p:pic>
    </p:spTree>
    <p:extLst>
      <p:ext uri="{BB962C8B-B14F-4D97-AF65-F5344CB8AC3E}">
        <p14:creationId xmlns:p14="http://schemas.microsoft.com/office/powerpoint/2010/main" val="1209341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E7780-33E3-A327-C957-CDDECA6A5F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8B71AB-90F6-F9E6-9510-13CCAE37DECF}"/>
              </a:ext>
            </a:extLst>
          </p:cNvPr>
          <p:cNvSpPr>
            <a:spLocks noGrp="1"/>
          </p:cNvSpPr>
          <p:nvPr>
            <p:ph type="title"/>
          </p:nvPr>
        </p:nvSpPr>
        <p:spPr>
          <a:xfrm>
            <a:off x="462685" y="530088"/>
            <a:ext cx="10874009" cy="470898"/>
          </a:xfrm>
        </p:spPr>
        <p:txBody>
          <a:bodyPr/>
          <a:lstStyle/>
          <a:p>
            <a:r>
              <a:rPr lang="en-US"/>
              <a:t>Explore Team MA Programs in One Place</a:t>
            </a:r>
          </a:p>
        </p:txBody>
      </p:sp>
      <p:pic>
        <p:nvPicPr>
          <p:cNvPr id="13" name="Picture 12">
            <a:extLst>
              <a:ext uri="{FF2B5EF4-FFF2-40B4-BE49-F238E27FC236}">
                <a16:creationId xmlns:a16="http://schemas.microsoft.com/office/drawing/2014/main" id="{A9CE493E-DBFC-2E1B-11CC-8018C9E6DA72}"/>
              </a:ext>
            </a:extLst>
          </p:cNvPr>
          <p:cNvPicPr>
            <a:picLocks noChangeAspect="1"/>
          </p:cNvPicPr>
          <p:nvPr/>
        </p:nvPicPr>
        <p:blipFill>
          <a:blip r:embed="rId3"/>
          <a:srcRect l="3099" t="1" b="3535"/>
          <a:stretch>
            <a:fillRect/>
          </a:stretch>
        </p:blipFill>
        <p:spPr>
          <a:xfrm>
            <a:off x="462684" y="2705075"/>
            <a:ext cx="6197334" cy="3787166"/>
          </a:xfrm>
          <a:prstGeom prst="rect">
            <a:avLst/>
          </a:prstGeom>
          <a:ln>
            <a:noFill/>
          </a:ln>
        </p:spPr>
      </p:pic>
      <p:grpSp>
        <p:nvGrpSpPr>
          <p:cNvPr id="22" name="Group 21">
            <a:extLst>
              <a:ext uri="{FF2B5EF4-FFF2-40B4-BE49-F238E27FC236}">
                <a16:creationId xmlns:a16="http://schemas.microsoft.com/office/drawing/2014/main" id="{F38E4E30-68A2-64F3-6517-9F7D4EE81290}"/>
              </a:ext>
            </a:extLst>
          </p:cNvPr>
          <p:cNvGrpSpPr/>
          <p:nvPr/>
        </p:nvGrpSpPr>
        <p:grpSpPr>
          <a:xfrm>
            <a:off x="462684" y="1417895"/>
            <a:ext cx="6197334" cy="1289336"/>
            <a:chOff x="5692891" y="1279896"/>
            <a:chExt cx="6197334" cy="1289336"/>
          </a:xfrm>
        </p:grpSpPr>
        <p:pic>
          <p:nvPicPr>
            <p:cNvPr id="20" name="Picture 19" descr="Graphical user interface, application&#10;&#10;Description automatically generated">
              <a:extLst>
                <a:ext uri="{FF2B5EF4-FFF2-40B4-BE49-F238E27FC236}">
                  <a16:creationId xmlns:a16="http://schemas.microsoft.com/office/drawing/2014/main" id="{9C596D97-BED9-F435-91CD-5FB9291DB49E}"/>
                </a:ext>
              </a:extLst>
            </p:cNvPr>
            <p:cNvPicPr>
              <a:picLocks noChangeAspect="1"/>
            </p:cNvPicPr>
            <p:nvPr/>
          </p:nvPicPr>
          <p:blipFill>
            <a:blip r:embed="rId4">
              <a:extLst>
                <a:ext uri="{28A0092B-C50C-407E-A947-70E740481C1C}">
                  <a14:useLocalDpi xmlns:a14="http://schemas.microsoft.com/office/drawing/2010/main" val="0"/>
                </a:ext>
              </a:extLst>
            </a:blip>
            <a:srcRect b="79689"/>
            <a:stretch>
              <a:fillRect/>
            </a:stretch>
          </p:blipFill>
          <p:spPr>
            <a:xfrm>
              <a:off x="5692891" y="1279896"/>
              <a:ext cx="6197334" cy="1289336"/>
            </a:xfrm>
            <a:prstGeom prst="rect">
              <a:avLst/>
            </a:prstGeom>
            <a:ln>
              <a:noFill/>
            </a:ln>
          </p:spPr>
        </p:pic>
        <p:pic>
          <p:nvPicPr>
            <p:cNvPr id="21" name="Picture 20">
              <a:extLst>
                <a:ext uri="{FF2B5EF4-FFF2-40B4-BE49-F238E27FC236}">
                  <a16:creationId xmlns:a16="http://schemas.microsoft.com/office/drawing/2014/main" id="{13AA73D6-6269-7B9C-190F-6AFA5277DD6D}"/>
                </a:ext>
              </a:extLst>
            </p:cNvPr>
            <p:cNvPicPr>
              <a:picLocks noChangeAspect="1"/>
            </p:cNvPicPr>
            <p:nvPr/>
          </p:nvPicPr>
          <p:blipFill>
            <a:blip r:embed="rId5"/>
            <a:stretch>
              <a:fillRect/>
            </a:stretch>
          </p:blipFill>
          <p:spPr>
            <a:xfrm>
              <a:off x="6153149" y="2183130"/>
              <a:ext cx="2878723" cy="299721"/>
            </a:xfrm>
            <a:prstGeom prst="rect">
              <a:avLst/>
            </a:prstGeom>
          </p:spPr>
        </p:pic>
      </p:grpSp>
      <p:sp>
        <p:nvSpPr>
          <p:cNvPr id="23" name="Rectangle 22">
            <a:extLst>
              <a:ext uri="{FF2B5EF4-FFF2-40B4-BE49-F238E27FC236}">
                <a16:creationId xmlns:a16="http://schemas.microsoft.com/office/drawing/2014/main" id="{1FA8482F-EEC3-22C9-5973-04992CF98D4F}"/>
              </a:ext>
            </a:extLst>
          </p:cNvPr>
          <p:cNvSpPr/>
          <p:nvPr/>
        </p:nvSpPr>
        <p:spPr>
          <a:xfrm>
            <a:off x="462684" y="1417895"/>
            <a:ext cx="6197334" cy="5074346"/>
          </a:xfrm>
          <a:prstGeom prst="rect">
            <a:avLst/>
          </a:prstGeom>
          <a:noFill/>
          <a:ln w="9525" cap="rnd" cmpd="sng" algn="ctr">
            <a:solidFill>
              <a:schemeClr val="accent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nvGrpSpPr>
          <p:cNvPr id="17" name="Group 16">
            <a:extLst>
              <a:ext uri="{FF2B5EF4-FFF2-40B4-BE49-F238E27FC236}">
                <a16:creationId xmlns:a16="http://schemas.microsoft.com/office/drawing/2014/main" id="{A5C951A4-CF96-AF27-5ADE-5543E1731A92}"/>
              </a:ext>
            </a:extLst>
          </p:cNvPr>
          <p:cNvGrpSpPr/>
          <p:nvPr/>
        </p:nvGrpSpPr>
        <p:grpSpPr>
          <a:xfrm>
            <a:off x="4677415" y="3669170"/>
            <a:ext cx="5685569" cy="3021790"/>
            <a:chOff x="5103594" y="2948940"/>
            <a:chExt cx="6845649" cy="3638354"/>
          </a:xfrm>
        </p:grpSpPr>
        <p:pic>
          <p:nvPicPr>
            <p:cNvPr id="15" name="Picture 14">
              <a:extLst>
                <a:ext uri="{FF2B5EF4-FFF2-40B4-BE49-F238E27FC236}">
                  <a16:creationId xmlns:a16="http://schemas.microsoft.com/office/drawing/2014/main" id="{83205B7F-5B91-9B7C-5742-B5A3CF5404F1}"/>
                </a:ext>
              </a:extLst>
            </p:cNvPr>
            <p:cNvPicPr>
              <a:picLocks noChangeAspect="1"/>
            </p:cNvPicPr>
            <p:nvPr/>
          </p:nvPicPr>
          <p:blipFill>
            <a:blip r:embed="rId6"/>
            <a:srcRect t="1856" b="2425"/>
            <a:stretch>
              <a:fillRect/>
            </a:stretch>
          </p:blipFill>
          <p:spPr>
            <a:xfrm>
              <a:off x="5103594" y="2948940"/>
              <a:ext cx="6845649" cy="3638354"/>
            </a:xfrm>
            <a:prstGeom prst="rect">
              <a:avLst/>
            </a:prstGeom>
            <a:ln>
              <a:solidFill>
                <a:schemeClr val="accent2"/>
              </a:solidFill>
            </a:ln>
          </p:spPr>
        </p:pic>
        <p:sp>
          <p:nvSpPr>
            <p:cNvPr id="16" name="Rectangle 15">
              <a:extLst>
                <a:ext uri="{FF2B5EF4-FFF2-40B4-BE49-F238E27FC236}">
                  <a16:creationId xmlns:a16="http://schemas.microsoft.com/office/drawing/2014/main" id="{9728724A-FCE1-4E39-F5F3-AA7619E6B74C}"/>
                </a:ext>
              </a:extLst>
            </p:cNvPr>
            <p:cNvSpPr/>
            <p:nvPr/>
          </p:nvSpPr>
          <p:spPr>
            <a:xfrm>
              <a:off x="10648482" y="2948940"/>
              <a:ext cx="679195" cy="37719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sp>
        <p:nvSpPr>
          <p:cNvPr id="24" name="TextBox 23">
            <a:extLst>
              <a:ext uri="{FF2B5EF4-FFF2-40B4-BE49-F238E27FC236}">
                <a16:creationId xmlns:a16="http://schemas.microsoft.com/office/drawing/2014/main" id="{BB78419E-A43B-6825-9DBB-98FA98ABED46}"/>
              </a:ext>
            </a:extLst>
          </p:cNvPr>
          <p:cNvSpPr txBox="1"/>
          <p:nvPr/>
        </p:nvSpPr>
        <p:spPr>
          <a:xfrm>
            <a:off x="7120276" y="1438313"/>
            <a:ext cx="4092247" cy="206535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1"/>
                </a:solidFill>
              </a:rPr>
              <a:t>In your </a:t>
            </a:r>
            <a:r>
              <a:rPr lang="en-US" sz="2000" b="1">
                <a:solidFill>
                  <a:schemeClr val="tx1"/>
                </a:solidFill>
              </a:rPr>
              <a:t>Applications Center</a:t>
            </a:r>
            <a:r>
              <a:rPr lang="en-US" sz="2000">
                <a:solidFill>
                  <a:schemeClr val="tx1"/>
                </a:solidFill>
              </a:rPr>
              <a:t>, </a:t>
            </a:r>
          </a:p>
          <a:p>
            <a:pPr algn="ctr"/>
            <a:r>
              <a:rPr lang="en-US" sz="2000">
                <a:solidFill>
                  <a:schemeClr val="tx1"/>
                </a:solidFill>
              </a:rPr>
              <a:t>browse business programs across Team MA agencies and launch applications from the site.</a:t>
            </a:r>
          </a:p>
        </p:txBody>
      </p:sp>
      <p:sp>
        <p:nvSpPr>
          <p:cNvPr id="11" name="Rectangle: Rounded Corners 10">
            <a:extLst>
              <a:ext uri="{FF2B5EF4-FFF2-40B4-BE49-F238E27FC236}">
                <a16:creationId xmlns:a16="http://schemas.microsoft.com/office/drawing/2014/main" id="{C3F57F51-48DD-C8DA-CF41-8A6BEF29E05F}"/>
              </a:ext>
            </a:extLst>
          </p:cNvPr>
          <p:cNvSpPr/>
          <p:nvPr/>
        </p:nvSpPr>
        <p:spPr>
          <a:xfrm>
            <a:off x="831166" y="4156485"/>
            <a:ext cx="1645920" cy="240029"/>
          </a:xfrm>
          <a:prstGeom prst="roundRect">
            <a:avLst/>
          </a:prstGeom>
          <a:noFill/>
          <a:ln w="38100" cap="rnd" cmpd="sng" algn="ctr">
            <a:solidFill>
              <a:srgbClr val="F6C51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Tree>
    <p:extLst>
      <p:ext uri="{BB962C8B-B14F-4D97-AF65-F5344CB8AC3E}">
        <p14:creationId xmlns:p14="http://schemas.microsoft.com/office/powerpoint/2010/main" val="1125654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CC2F-91A0-AE33-D791-D430AA810839}"/>
              </a:ext>
            </a:extLst>
          </p:cNvPr>
          <p:cNvSpPr>
            <a:spLocks noGrp="1"/>
          </p:cNvSpPr>
          <p:nvPr>
            <p:ph type="title"/>
          </p:nvPr>
        </p:nvSpPr>
        <p:spPr/>
        <p:txBody>
          <a:bodyPr/>
          <a:lstStyle/>
          <a:p>
            <a:r>
              <a:rPr lang="en-US"/>
              <a:t>Business Benefits of the Business Front Door</a:t>
            </a:r>
          </a:p>
        </p:txBody>
      </p:sp>
      <p:sp>
        <p:nvSpPr>
          <p:cNvPr id="7" name="Rectangle: Rounded Corners 6">
            <a:extLst>
              <a:ext uri="{FF2B5EF4-FFF2-40B4-BE49-F238E27FC236}">
                <a16:creationId xmlns:a16="http://schemas.microsoft.com/office/drawing/2014/main" id="{49EC01C8-AC76-7F71-DCA5-65EE13A58A74}"/>
              </a:ext>
            </a:extLst>
          </p:cNvPr>
          <p:cNvSpPr/>
          <p:nvPr/>
        </p:nvSpPr>
        <p:spPr>
          <a:xfrm>
            <a:off x="1215189" y="1417462"/>
            <a:ext cx="2743200" cy="2377440"/>
          </a:xfrm>
          <a:prstGeom prst="roundRect">
            <a:avLst/>
          </a:prstGeom>
          <a:solidFill>
            <a:srgbClr val="14558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bg1"/>
                </a:solidFill>
              </a:rPr>
              <a:t>Designated</a:t>
            </a:r>
            <a:r>
              <a:rPr lang="en-US" sz="2800" b="1">
                <a:solidFill>
                  <a:schemeClr val="bg1"/>
                </a:solidFill>
              </a:rPr>
              <a:t> Point of Contact</a:t>
            </a:r>
            <a:endParaRPr lang="en-US" sz="2800">
              <a:solidFill>
                <a:schemeClr val="bg1"/>
              </a:solidFill>
            </a:endParaRPr>
          </a:p>
        </p:txBody>
      </p:sp>
      <p:sp>
        <p:nvSpPr>
          <p:cNvPr id="8" name="Rectangle: Rounded Corners 7">
            <a:extLst>
              <a:ext uri="{FF2B5EF4-FFF2-40B4-BE49-F238E27FC236}">
                <a16:creationId xmlns:a16="http://schemas.microsoft.com/office/drawing/2014/main" id="{3CFC163B-8FD8-BFD0-8351-15C95D435C23}"/>
              </a:ext>
            </a:extLst>
          </p:cNvPr>
          <p:cNvSpPr/>
          <p:nvPr/>
        </p:nvSpPr>
        <p:spPr>
          <a:xfrm>
            <a:off x="4724400" y="1417461"/>
            <a:ext cx="2743200" cy="2377440"/>
          </a:xfrm>
          <a:prstGeom prst="roundRect">
            <a:avLst/>
          </a:prstGeom>
          <a:solidFill>
            <a:srgbClr val="D7E7DD"/>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tx1"/>
                </a:solidFill>
              </a:rPr>
              <a:t>A tailored list </a:t>
            </a:r>
            <a:r>
              <a:rPr lang="en-US" sz="2800">
                <a:solidFill>
                  <a:schemeClr val="tx1"/>
                </a:solidFill>
              </a:rPr>
              <a:t>of business opportunities</a:t>
            </a:r>
          </a:p>
        </p:txBody>
      </p:sp>
      <p:sp>
        <p:nvSpPr>
          <p:cNvPr id="9" name="Rectangle: Rounded Corners 8">
            <a:extLst>
              <a:ext uri="{FF2B5EF4-FFF2-40B4-BE49-F238E27FC236}">
                <a16:creationId xmlns:a16="http://schemas.microsoft.com/office/drawing/2014/main" id="{08E3ABE9-204B-EE65-221A-F3256E771F84}"/>
              </a:ext>
            </a:extLst>
          </p:cNvPr>
          <p:cNvSpPr/>
          <p:nvPr/>
        </p:nvSpPr>
        <p:spPr>
          <a:xfrm>
            <a:off x="8233611" y="1417461"/>
            <a:ext cx="2743200" cy="2377440"/>
          </a:xfrm>
          <a:prstGeom prst="roundRect">
            <a:avLst/>
          </a:prstGeom>
          <a:solidFill>
            <a:srgbClr val="F6C51B"/>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bg1"/>
                </a:solidFill>
              </a:rPr>
              <a:t>Pathway</a:t>
            </a:r>
            <a:r>
              <a:rPr lang="en-US" sz="2800" b="1">
                <a:solidFill>
                  <a:schemeClr val="bg1"/>
                </a:solidFill>
              </a:rPr>
              <a:t> to ask questions and flag issues</a:t>
            </a:r>
          </a:p>
        </p:txBody>
      </p:sp>
      <p:sp>
        <p:nvSpPr>
          <p:cNvPr id="10" name="Rectangle: Rounded Corners 9">
            <a:extLst>
              <a:ext uri="{FF2B5EF4-FFF2-40B4-BE49-F238E27FC236}">
                <a16:creationId xmlns:a16="http://schemas.microsoft.com/office/drawing/2014/main" id="{8623E8C5-2520-073D-A147-981A63A1B407}"/>
              </a:ext>
            </a:extLst>
          </p:cNvPr>
          <p:cNvSpPr/>
          <p:nvPr/>
        </p:nvSpPr>
        <p:spPr>
          <a:xfrm>
            <a:off x="1215189" y="4039559"/>
            <a:ext cx="2743200" cy="2377440"/>
          </a:xfrm>
          <a:prstGeom prst="roundRect">
            <a:avLst/>
          </a:prstGeom>
          <a:solidFill>
            <a:srgbClr val="FDF3D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tx1"/>
                </a:solidFill>
              </a:rPr>
              <a:t>More easily contact </a:t>
            </a:r>
          </a:p>
          <a:p>
            <a:pPr algn="ctr"/>
            <a:r>
              <a:rPr lang="en-US" sz="2800">
                <a:solidFill>
                  <a:schemeClr val="tx1"/>
                </a:solidFill>
              </a:rPr>
              <a:t>Team MA</a:t>
            </a:r>
          </a:p>
        </p:txBody>
      </p:sp>
      <p:sp>
        <p:nvSpPr>
          <p:cNvPr id="11" name="Rectangle: Rounded Corners 10">
            <a:extLst>
              <a:ext uri="{FF2B5EF4-FFF2-40B4-BE49-F238E27FC236}">
                <a16:creationId xmlns:a16="http://schemas.microsoft.com/office/drawing/2014/main" id="{1A769CC0-5B53-1C07-B848-F134FB03606D}"/>
              </a:ext>
            </a:extLst>
          </p:cNvPr>
          <p:cNvSpPr/>
          <p:nvPr/>
        </p:nvSpPr>
        <p:spPr>
          <a:xfrm>
            <a:off x="4724400" y="4039558"/>
            <a:ext cx="2743200" cy="2377440"/>
          </a:xfrm>
          <a:prstGeom prst="roundRect">
            <a:avLst/>
          </a:prstGeom>
          <a:solidFill>
            <a:srgbClr val="388557"/>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rPr>
              <a:t>See all available </a:t>
            </a:r>
            <a:r>
              <a:rPr lang="en-US" sz="2800">
                <a:solidFill>
                  <a:schemeClr val="bg1"/>
                </a:solidFill>
              </a:rPr>
              <a:t>business resources</a:t>
            </a:r>
          </a:p>
        </p:txBody>
      </p:sp>
      <p:sp>
        <p:nvSpPr>
          <p:cNvPr id="12" name="Rectangle: Rounded Corners 11">
            <a:extLst>
              <a:ext uri="{FF2B5EF4-FFF2-40B4-BE49-F238E27FC236}">
                <a16:creationId xmlns:a16="http://schemas.microsoft.com/office/drawing/2014/main" id="{2CB281CB-A2BB-E0BF-8D9C-4011F1C2A6D8}"/>
              </a:ext>
            </a:extLst>
          </p:cNvPr>
          <p:cNvSpPr/>
          <p:nvPr/>
        </p:nvSpPr>
        <p:spPr>
          <a:xfrm>
            <a:off x="8233611" y="4039558"/>
            <a:ext cx="2743200" cy="2377440"/>
          </a:xfrm>
          <a:prstGeom prst="roundRect">
            <a:avLst/>
          </a:prstGeom>
          <a:solidFill>
            <a:srgbClr val="D0DDE9"/>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tx1"/>
                </a:solidFill>
              </a:rPr>
              <a:t>Streamlined page </a:t>
            </a:r>
            <a:r>
              <a:rPr lang="en-US" sz="2800">
                <a:solidFill>
                  <a:schemeClr val="tx1"/>
                </a:solidFill>
              </a:rPr>
              <a:t>about doing business in MA</a:t>
            </a:r>
          </a:p>
        </p:txBody>
      </p:sp>
      <p:pic>
        <p:nvPicPr>
          <p:cNvPr id="5" name="Picture 4" descr="Logo&#10;&#10;AI-generated content may be incorrect.">
            <a:extLst>
              <a:ext uri="{FF2B5EF4-FFF2-40B4-BE49-F238E27FC236}">
                <a16:creationId xmlns:a16="http://schemas.microsoft.com/office/drawing/2014/main" id="{8F30BE32-B85D-5CEE-8909-9F32D4E85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254" y="-114246"/>
            <a:ext cx="1689944" cy="1441068"/>
          </a:xfrm>
          <a:prstGeom prst="rect">
            <a:avLst/>
          </a:prstGeom>
        </p:spPr>
      </p:pic>
    </p:spTree>
    <p:extLst>
      <p:ext uri="{BB962C8B-B14F-4D97-AF65-F5344CB8AC3E}">
        <p14:creationId xmlns:p14="http://schemas.microsoft.com/office/powerpoint/2010/main" val="326916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93115BE3-9A1F-C1AC-7467-CE8254B01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6FD99141-5191-7539-89EB-9ECAB66025AE}"/>
              </a:ext>
            </a:extLst>
          </p:cNvPr>
          <p:cNvSpPr>
            <a:spLocks noGrp="1"/>
          </p:cNvSpPr>
          <p:nvPr>
            <p:ph type="title"/>
          </p:nvPr>
        </p:nvSpPr>
        <p:spPr>
          <a:xfrm>
            <a:off x="462685" y="583986"/>
            <a:ext cx="10117513" cy="470898"/>
          </a:xfrm>
        </p:spPr>
        <p:txBody>
          <a:bodyPr/>
          <a:lstStyle/>
          <a:p>
            <a:r>
              <a:rPr lang="en-US"/>
              <a:t>Check us out at mass.gov/BFD!</a:t>
            </a:r>
          </a:p>
        </p:txBody>
      </p:sp>
    </p:spTree>
    <p:extLst>
      <p:ext uri="{BB962C8B-B14F-4D97-AF65-F5344CB8AC3E}">
        <p14:creationId xmlns:p14="http://schemas.microsoft.com/office/powerpoint/2010/main" val="842336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4349A-A57C-05A7-15C3-7F98E51358F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2683AF8-84A7-A118-0054-BBF4C995D487}"/>
              </a:ext>
            </a:extLst>
          </p:cNvPr>
          <p:cNvPicPr>
            <a:picLocks noChangeAspect="1"/>
          </p:cNvPicPr>
          <p:nvPr/>
        </p:nvPicPr>
        <p:blipFill>
          <a:blip r:embed="rId3"/>
          <a:srcRect t="12669"/>
          <a:stretch>
            <a:fillRect/>
          </a:stretch>
        </p:blipFill>
        <p:spPr>
          <a:xfrm>
            <a:off x="0" y="1164920"/>
            <a:ext cx="12192000" cy="5354877"/>
          </a:xfrm>
          <a:prstGeom prst="rect">
            <a:avLst/>
          </a:prstGeom>
        </p:spPr>
      </p:pic>
      <p:sp>
        <p:nvSpPr>
          <p:cNvPr id="9" name="Title 8">
            <a:extLst>
              <a:ext uri="{FF2B5EF4-FFF2-40B4-BE49-F238E27FC236}">
                <a16:creationId xmlns:a16="http://schemas.microsoft.com/office/drawing/2014/main" id="{649A53D7-1D8E-3DF0-8A3D-7DD1584BCDBE}"/>
              </a:ext>
            </a:extLst>
          </p:cNvPr>
          <p:cNvSpPr>
            <a:spLocks noGrp="1"/>
          </p:cNvSpPr>
          <p:nvPr>
            <p:ph type="title"/>
          </p:nvPr>
        </p:nvSpPr>
        <p:spPr/>
        <p:txBody>
          <a:bodyPr/>
          <a:lstStyle/>
          <a:p>
            <a:r>
              <a:rPr lang="en-US"/>
              <a:t>Massachusetts is an AMAZING place to do business</a:t>
            </a:r>
          </a:p>
        </p:txBody>
      </p:sp>
    </p:spTree>
    <p:extLst>
      <p:ext uri="{BB962C8B-B14F-4D97-AF65-F5344CB8AC3E}">
        <p14:creationId xmlns:p14="http://schemas.microsoft.com/office/powerpoint/2010/main" val="35308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363285CF-E22B-9EA4-573F-C7C87C6139C1}"/>
              </a:ext>
            </a:extLst>
          </p:cNvPr>
          <p:cNvPicPr>
            <a:picLocks noChangeAspect="1"/>
          </p:cNvPicPr>
          <p:nvPr/>
        </p:nvPicPr>
        <p:blipFill>
          <a:blip r:embed="rId3">
            <a:extLst>
              <a:ext uri="{28A0092B-C50C-407E-A947-70E740481C1C}">
                <a14:useLocalDpi xmlns:a14="http://schemas.microsoft.com/office/drawing/2010/main" val="0"/>
              </a:ext>
            </a:extLst>
          </a:blip>
          <a:srcRect r="53677" b="72164"/>
          <a:stretch>
            <a:fillRect/>
          </a:stretch>
        </p:blipFill>
        <p:spPr>
          <a:xfrm>
            <a:off x="4024166" y="1912914"/>
            <a:ext cx="4143669" cy="1909011"/>
          </a:xfrm>
          <a:prstGeom prst="rect">
            <a:avLst/>
          </a:prstGeom>
        </p:spPr>
      </p:pic>
      <p:sp>
        <p:nvSpPr>
          <p:cNvPr id="9" name="TextBox 8">
            <a:extLst>
              <a:ext uri="{FF2B5EF4-FFF2-40B4-BE49-F238E27FC236}">
                <a16:creationId xmlns:a16="http://schemas.microsoft.com/office/drawing/2014/main" id="{E3566DB2-462C-6AFA-30BE-E6B7EDFEEFFD}"/>
              </a:ext>
            </a:extLst>
          </p:cNvPr>
          <p:cNvSpPr txBox="1"/>
          <p:nvPr/>
        </p:nvSpPr>
        <p:spPr>
          <a:xfrm>
            <a:off x="1173420" y="3843373"/>
            <a:ext cx="9845161" cy="206535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800"/>
              </a:spcAft>
            </a:pPr>
            <a:r>
              <a:rPr lang="en-US" sz="2800" b="1" cap="all" spc="100" dirty="0">
                <a:solidFill>
                  <a:schemeClr val="tx1"/>
                </a:solidFill>
              </a:rPr>
              <a:t>Massachusetts Welcomes you!</a:t>
            </a:r>
            <a:endParaRPr lang="en-US" sz="2400" b="1" dirty="0">
              <a:solidFill>
                <a:schemeClr val="tx1"/>
              </a:solidFill>
            </a:endParaRPr>
          </a:p>
          <a:p>
            <a:pPr algn="ctr"/>
            <a:r>
              <a:rPr lang="en-US" sz="2400" dirty="0">
                <a:solidFill>
                  <a:schemeClr val="tx1"/>
                </a:solidFill>
              </a:rPr>
              <a:t>Team MA is excited to connect you with the latest and most relevant resources available for businesses. We are here to support you through every step of your business journey. At the Business Front Door, we can help start, scale or grow your business in Massachusetts.</a:t>
            </a:r>
          </a:p>
        </p:txBody>
      </p:sp>
    </p:spTree>
    <p:extLst>
      <p:ext uri="{BB962C8B-B14F-4D97-AF65-F5344CB8AC3E}">
        <p14:creationId xmlns:p14="http://schemas.microsoft.com/office/powerpoint/2010/main" val="2044879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2F85E-CFC1-5F9D-E356-8D9471322F25}"/>
              </a:ext>
            </a:extLst>
          </p:cNvPr>
          <p:cNvPicPr>
            <a:picLocks noChangeAspect="1"/>
          </p:cNvPicPr>
          <p:nvPr/>
        </p:nvPicPr>
        <p:blipFill>
          <a:blip r:embed="rId3"/>
          <a:stretch>
            <a:fillRect/>
          </a:stretch>
        </p:blipFill>
        <p:spPr>
          <a:xfrm>
            <a:off x="8674338" y="3899029"/>
            <a:ext cx="3055161" cy="486049"/>
          </a:xfrm>
          <a:prstGeom prst="rect">
            <a:avLst/>
          </a:prstGeom>
        </p:spPr>
      </p:pic>
      <p:pic>
        <p:nvPicPr>
          <p:cNvPr id="9" name="Picture 8">
            <a:extLst>
              <a:ext uri="{FF2B5EF4-FFF2-40B4-BE49-F238E27FC236}">
                <a16:creationId xmlns:a16="http://schemas.microsoft.com/office/drawing/2014/main" id="{CD989DD8-F4A0-3BC2-1B70-915FAF5FE43B}"/>
              </a:ext>
            </a:extLst>
          </p:cNvPr>
          <p:cNvPicPr>
            <a:picLocks noChangeAspect="1"/>
          </p:cNvPicPr>
          <p:nvPr/>
        </p:nvPicPr>
        <p:blipFill>
          <a:blip r:embed="rId4"/>
          <a:stretch>
            <a:fillRect/>
          </a:stretch>
        </p:blipFill>
        <p:spPr>
          <a:xfrm>
            <a:off x="462685" y="3006117"/>
            <a:ext cx="3082791" cy="549190"/>
          </a:xfrm>
          <a:prstGeom prst="rect">
            <a:avLst/>
          </a:prstGeom>
        </p:spPr>
      </p:pic>
      <p:pic>
        <p:nvPicPr>
          <p:cNvPr id="16" name="Picture 2" descr="About MassCEC | MassCEC">
            <a:extLst>
              <a:ext uri="{FF2B5EF4-FFF2-40B4-BE49-F238E27FC236}">
                <a16:creationId xmlns:a16="http://schemas.microsoft.com/office/drawing/2014/main" id="{BC39E66F-F130-95E4-37FB-99FC7F1AA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0269" y="1668965"/>
            <a:ext cx="2211476" cy="6721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45F81AB-FE70-79FC-5976-D7A491052560}"/>
              </a:ext>
            </a:extLst>
          </p:cNvPr>
          <p:cNvPicPr>
            <a:picLocks noChangeAspect="1"/>
          </p:cNvPicPr>
          <p:nvPr/>
        </p:nvPicPr>
        <p:blipFill>
          <a:blip r:embed="rId6"/>
          <a:stretch>
            <a:fillRect/>
          </a:stretch>
        </p:blipFill>
        <p:spPr>
          <a:xfrm>
            <a:off x="6551877" y="5684555"/>
            <a:ext cx="2495821" cy="544049"/>
          </a:xfrm>
          <a:prstGeom prst="rect">
            <a:avLst/>
          </a:prstGeom>
        </p:spPr>
      </p:pic>
      <p:pic>
        <p:nvPicPr>
          <p:cNvPr id="1026" name="Picture 2" descr="MassTalent: Advanced Manufacturing | Mass.gov">
            <a:extLst>
              <a:ext uri="{FF2B5EF4-FFF2-40B4-BE49-F238E27FC236}">
                <a16:creationId xmlns:a16="http://schemas.microsoft.com/office/drawing/2014/main" id="{C097C940-815C-0EDA-4566-4512EC7BF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4269" y="5502148"/>
            <a:ext cx="2067618" cy="10838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027790F-EB2D-5CF1-D981-E3AAFBA1B245}"/>
              </a:ext>
            </a:extLst>
          </p:cNvPr>
          <p:cNvSpPr>
            <a:spLocks noGrp="1"/>
          </p:cNvSpPr>
          <p:nvPr>
            <p:ph type="title"/>
          </p:nvPr>
        </p:nvSpPr>
        <p:spPr>
          <a:xfrm>
            <a:off x="462685" y="530088"/>
            <a:ext cx="10117513" cy="470898"/>
          </a:xfrm>
        </p:spPr>
        <p:txBody>
          <a:bodyPr/>
          <a:lstStyle/>
          <a:p>
            <a:r>
              <a:rPr lang="en-US"/>
              <a:t>Who is Team MA?</a:t>
            </a:r>
          </a:p>
        </p:txBody>
      </p:sp>
      <p:pic>
        <p:nvPicPr>
          <p:cNvPr id="2" name="Picture 2" descr="America's SBDC 2022 Annual Report | Massachusetts SBDC's Impact">
            <a:extLst>
              <a:ext uri="{FF2B5EF4-FFF2-40B4-BE49-F238E27FC236}">
                <a16:creationId xmlns:a16="http://schemas.microsoft.com/office/drawing/2014/main" id="{EACA45D2-AFB9-B50B-5189-6D51A2A0D7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1829" y="4935798"/>
            <a:ext cx="2257670" cy="129280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EDB80D8C-8B16-FB25-2FEC-D7078AEFDD42}"/>
              </a:ext>
            </a:extLst>
          </p:cNvPr>
          <p:cNvGrpSpPr/>
          <p:nvPr/>
        </p:nvGrpSpPr>
        <p:grpSpPr>
          <a:xfrm>
            <a:off x="3801366" y="2847729"/>
            <a:ext cx="4589268" cy="2323568"/>
            <a:chOff x="3939048" y="2945813"/>
            <a:chExt cx="4589268" cy="2323568"/>
          </a:xfrm>
        </p:grpSpPr>
        <p:sp>
          <p:nvSpPr>
            <p:cNvPr id="21" name="Rectangle: Rounded Corners 20">
              <a:extLst>
                <a:ext uri="{FF2B5EF4-FFF2-40B4-BE49-F238E27FC236}">
                  <a16:creationId xmlns:a16="http://schemas.microsoft.com/office/drawing/2014/main" id="{1AE6645D-B1CC-576D-0A73-E7830EB382C3}"/>
                </a:ext>
              </a:extLst>
            </p:cNvPr>
            <p:cNvSpPr/>
            <p:nvPr/>
          </p:nvSpPr>
          <p:spPr>
            <a:xfrm>
              <a:off x="3939048" y="2945813"/>
              <a:ext cx="4589268" cy="2323568"/>
            </a:xfrm>
            <a:prstGeom prst="roundRect">
              <a:avLst/>
            </a:prstGeom>
            <a:solidFill>
              <a:srgbClr val="00558C"/>
            </a:solidFill>
            <a:ln w="9525" cap="rnd" cmpd="sng" algn="ctr">
              <a:solidFill>
                <a:srgbClr val="00269E"/>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pic>
          <p:nvPicPr>
            <p:cNvPr id="7" name="Picture 6" descr="Logo&#10;&#10;AI-generated content may be incorrect.">
              <a:extLst>
                <a:ext uri="{FF2B5EF4-FFF2-40B4-BE49-F238E27FC236}">
                  <a16:creationId xmlns:a16="http://schemas.microsoft.com/office/drawing/2014/main" id="{6527D21F-E2A5-79BF-9C04-17B82F4EEE35}"/>
                </a:ext>
              </a:extLst>
            </p:cNvPr>
            <p:cNvPicPr>
              <a:picLocks noChangeAspect="1"/>
            </p:cNvPicPr>
            <p:nvPr/>
          </p:nvPicPr>
          <p:blipFill>
            <a:blip r:embed="rId9">
              <a:extLst>
                <a:ext uri="{28A0092B-C50C-407E-A947-70E740481C1C}">
                  <a14:useLocalDpi xmlns:a14="http://schemas.microsoft.com/office/drawing/2010/main" val="0"/>
                </a:ext>
              </a:extLst>
            </a:blip>
            <a:srcRect t="19205" b="21420"/>
            <a:stretch>
              <a:fillRect/>
            </a:stretch>
          </p:blipFill>
          <p:spPr>
            <a:xfrm>
              <a:off x="4079529" y="3016939"/>
              <a:ext cx="4308307" cy="2181316"/>
            </a:xfrm>
            <a:prstGeom prst="rect">
              <a:avLst/>
            </a:prstGeom>
          </p:spPr>
        </p:pic>
      </p:grpSp>
      <p:grpSp>
        <p:nvGrpSpPr>
          <p:cNvPr id="33" name="Group 32">
            <a:extLst>
              <a:ext uri="{FF2B5EF4-FFF2-40B4-BE49-F238E27FC236}">
                <a16:creationId xmlns:a16="http://schemas.microsoft.com/office/drawing/2014/main" id="{6FA30176-E8CB-0F92-E780-2F3D0AD585C6}"/>
              </a:ext>
            </a:extLst>
          </p:cNvPr>
          <p:cNvGrpSpPr/>
          <p:nvPr/>
        </p:nvGrpSpPr>
        <p:grpSpPr>
          <a:xfrm>
            <a:off x="3531651" y="1670530"/>
            <a:ext cx="2787288" cy="668987"/>
            <a:chOff x="363942" y="1576279"/>
            <a:chExt cx="2787288" cy="668987"/>
          </a:xfrm>
        </p:grpSpPr>
        <p:sp>
          <p:nvSpPr>
            <p:cNvPr id="26" name="Rectangle 25">
              <a:extLst>
                <a:ext uri="{FF2B5EF4-FFF2-40B4-BE49-F238E27FC236}">
                  <a16:creationId xmlns:a16="http://schemas.microsoft.com/office/drawing/2014/main" id="{0AFFDDDC-E17C-2E7E-E8FD-F540FD761FAC}"/>
                </a:ext>
              </a:extLst>
            </p:cNvPr>
            <p:cNvSpPr/>
            <p:nvPr/>
          </p:nvSpPr>
          <p:spPr>
            <a:xfrm>
              <a:off x="1174294" y="1576279"/>
              <a:ext cx="1976936" cy="6689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200"/>
                </a:spcAft>
              </a:pPr>
              <a:r>
                <a:rPr lang="en-US" b="1">
                  <a:solidFill>
                    <a:srgbClr val="00558C"/>
                  </a:solidFill>
                  <a:latin typeface="Calibri" panose="020F0502020204030204" pitchFamily="34" charset="0"/>
                  <a:ea typeface="Calibri" panose="020F0502020204030204" pitchFamily="34" charset="0"/>
                  <a:cs typeface="Calibri" panose="020F0502020204030204" pitchFamily="34" charset="0"/>
                </a:rPr>
                <a:t>MOBD</a:t>
              </a:r>
            </a:p>
            <a:p>
              <a:pPr>
                <a:spcAft>
                  <a:spcPts val="600"/>
                </a:spcAft>
              </a:pPr>
              <a:r>
                <a:rPr lang="en-US" sz="1400">
                  <a:solidFill>
                    <a:srgbClr val="00558C"/>
                  </a:solidFill>
                  <a:latin typeface="Calibri" panose="020F0502020204030204" pitchFamily="34" charset="0"/>
                  <a:ea typeface="Calibri" panose="020F0502020204030204" pitchFamily="34" charset="0"/>
                  <a:cs typeface="Calibri" panose="020F0502020204030204" pitchFamily="34" charset="0"/>
                </a:rPr>
                <a:t>Massachusetts Office of Business Development</a:t>
              </a:r>
            </a:p>
          </p:txBody>
        </p:sp>
        <p:pic>
          <p:nvPicPr>
            <p:cNvPr id="27" name="Picture 26" descr="Logo&#10;&#10;AI-generated content may be incorrect.">
              <a:extLst>
                <a:ext uri="{FF2B5EF4-FFF2-40B4-BE49-F238E27FC236}">
                  <a16:creationId xmlns:a16="http://schemas.microsoft.com/office/drawing/2014/main" id="{CEF2671F-1866-C396-30BB-87128789FE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942" y="1576279"/>
              <a:ext cx="666014" cy="668987"/>
            </a:xfrm>
            <a:prstGeom prst="rect">
              <a:avLst/>
            </a:prstGeom>
          </p:spPr>
        </p:pic>
        <p:cxnSp>
          <p:nvCxnSpPr>
            <p:cNvPr id="32" name="Straight Connector 31">
              <a:extLst>
                <a:ext uri="{FF2B5EF4-FFF2-40B4-BE49-F238E27FC236}">
                  <a16:creationId xmlns:a16="http://schemas.microsoft.com/office/drawing/2014/main" id="{3C0A8593-7407-9F3B-9583-3701888F0B5B}"/>
                </a:ext>
              </a:extLst>
            </p:cNvPr>
            <p:cNvCxnSpPr>
              <a:cxnSpLocks/>
            </p:cNvCxnSpPr>
            <p:nvPr/>
          </p:nvCxnSpPr>
          <p:spPr>
            <a:xfrm>
              <a:off x="1137223" y="1576279"/>
              <a:ext cx="0" cy="668987"/>
            </a:xfrm>
            <a:prstGeom prst="line">
              <a:avLst/>
            </a:prstGeom>
            <a:ln w="28575" cap="rnd">
              <a:solidFill>
                <a:srgbClr val="F6C51B"/>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B53DA8F8-7F6F-7E37-3F82-877B08CBDD58}"/>
              </a:ext>
            </a:extLst>
          </p:cNvPr>
          <p:cNvGrpSpPr/>
          <p:nvPr/>
        </p:nvGrpSpPr>
        <p:grpSpPr>
          <a:xfrm>
            <a:off x="462685" y="1670530"/>
            <a:ext cx="2771778" cy="668987"/>
            <a:chOff x="363942" y="1576279"/>
            <a:chExt cx="2771778" cy="668987"/>
          </a:xfrm>
        </p:grpSpPr>
        <p:sp>
          <p:nvSpPr>
            <p:cNvPr id="39" name="Rectangle 38">
              <a:extLst>
                <a:ext uri="{FF2B5EF4-FFF2-40B4-BE49-F238E27FC236}">
                  <a16:creationId xmlns:a16="http://schemas.microsoft.com/office/drawing/2014/main" id="{70351989-2366-6CEE-9F40-C9D1609D1BF4}"/>
                </a:ext>
              </a:extLst>
            </p:cNvPr>
            <p:cNvSpPr/>
            <p:nvPr/>
          </p:nvSpPr>
          <p:spPr>
            <a:xfrm>
              <a:off x="1174294" y="1576279"/>
              <a:ext cx="1961426" cy="6689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200"/>
                </a:spcAft>
              </a:pPr>
              <a:r>
                <a:rPr lang="en-US" b="1">
                  <a:solidFill>
                    <a:srgbClr val="00558C"/>
                  </a:solidFill>
                  <a:latin typeface="Calibri" panose="020F0502020204030204" pitchFamily="34" charset="0"/>
                  <a:ea typeface="Calibri" panose="020F0502020204030204" pitchFamily="34" charset="0"/>
                  <a:cs typeface="Calibri" panose="020F0502020204030204" pitchFamily="34" charset="0"/>
                </a:rPr>
                <a:t>EOED</a:t>
              </a:r>
            </a:p>
            <a:p>
              <a:pPr>
                <a:spcAft>
                  <a:spcPts val="600"/>
                </a:spcAft>
              </a:pPr>
              <a:r>
                <a:rPr lang="en-US" sz="1400">
                  <a:solidFill>
                    <a:srgbClr val="00558C"/>
                  </a:solidFill>
                  <a:latin typeface="Calibri" panose="020F0502020204030204" pitchFamily="34" charset="0"/>
                  <a:ea typeface="Calibri" panose="020F0502020204030204" pitchFamily="34" charset="0"/>
                  <a:cs typeface="Calibri" panose="020F0502020204030204" pitchFamily="34" charset="0"/>
                </a:rPr>
                <a:t>Executive Office of Economic Development</a:t>
              </a:r>
            </a:p>
          </p:txBody>
        </p:sp>
        <p:pic>
          <p:nvPicPr>
            <p:cNvPr id="40" name="Picture 39" descr="Logo&#10;&#10;AI-generated content may be incorrect.">
              <a:extLst>
                <a:ext uri="{FF2B5EF4-FFF2-40B4-BE49-F238E27FC236}">
                  <a16:creationId xmlns:a16="http://schemas.microsoft.com/office/drawing/2014/main" id="{FD505AE3-FEB4-20C9-990E-FC40718D98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942" y="1576279"/>
              <a:ext cx="666014" cy="668987"/>
            </a:xfrm>
            <a:prstGeom prst="rect">
              <a:avLst/>
            </a:prstGeom>
          </p:spPr>
        </p:pic>
        <p:cxnSp>
          <p:nvCxnSpPr>
            <p:cNvPr id="41" name="Straight Connector 40">
              <a:extLst>
                <a:ext uri="{FF2B5EF4-FFF2-40B4-BE49-F238E27FC236}">
                  <a16:creationId xmlns:a16="http://schemas.microsoft.com/office/drawing/2014/main" id="{244A6B2A-ACE2-F385-F55C-F206E24AD0D9}"/>
                </a:ext>
              </a:extLst>
            </p:cNvPr>
            <p:cNvCxnSpPr>
              <a:cxnSpLocks/>
            </p:cNvCxnSpPr>
            <p:nvPr/>
          </p:nvCxnSpPr>
          <p:spPr>
            <a:xfrm>
              <a:off x="1137223" y="1576279"/>
              <a:ext cx="0" cy="668987"/>
            </a:xfrm>
            <a:prstGeom prst="line">
              <a:avLst/>
            </a:prstGeom>
            <a:ln w="28575" cap="rnd">
              <a:solidFill>
                <a:srgbClr val="F6C51B"/>
              </a:solidFill>
              <a:prstDash val="solid"/>
              <a:round/>
            </a:ln>
          </p:spPr>
          <p:style>
            <a:lnRef idx="1">
              <a:schemeClr val="accent1"/>
            </a:lnRef>
            <a:fillRef idx="0">
              <a:schemeClr val="accent1"/>
            </a:fillRef>
            <a:effectRef idx="0">
              <a:schemeClr val="accent1"/>
            </a:effectRef>
            <a:fontRef idx="minor">
              <a:schemeClr val="tx1"/>
            </a:fontRef>
          </p:style>
        </p:cxnSp>
      </p:grpSp>
      <p:pic>
        <p:nvPicPr>
          <p:cNvPr id="43" name="Picture 42" descr="Icon&#10;&#10;AI-generated content may be incorrect.">
            <a:extLst>
              <a:ext uri="{FF2B5EF4-FFF2-40B4-BE49-F238E27FC236}">
                <a16:creationId xmlns:a16="http://schemas.microsoft.com/office/drawing/2014/main" id="{88011C32-7825-C687-4A58-4EDF97318C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3172" y="2891633"/>
            <a:ext cx="2826327" cy="456677"/>
          </a:xfrm>
          <a:prstGeom prst="rect">
            <a:avLst/>
          </a:prstGeom>
        </p:spPr>
      </p:pic>
      <p:pic>
        <p:nvPicPr>
          <p:cNvPr id="44" name="Picture 43" descr="Text&#10;&#10;AI-generated content may be incorrect.">
            <a:extLst>
              <a:ext uri="{FF2B5EF4-FFF2-40B4-BE49-F238E27FC236}">
                <a16:creationId xmlns:a16="http://schemas.microsoft.com/office/drawing/2014/main" id="{700FB937-E10E-F479-073C-F4285B66E91B}"/>
              </a:ext>
            </a:extLst>
          </p:cNvPr>
          <p:cNvPicPr>
            <a:picLocks noChangeAspect="1"/>
          </p:cNvPicPr>
          <p:nvPr/>
        </p:nvPicPr>
        <p:blipFill>
          <a:blip r:embed="rId12">
            <a:extLst>
              <a:ext uri="{28A0092B-C50C-407E-A947-70E740481C1C}">
                <a14:useLocalDpi xmlns:a14="http://schemas.microsoft.com/office/drawing/2010/main" val="0"/>
              </a:ext>
            </a:extLst>
          </a:blip>
          <a:srcRect t="12894" r="46959" b="1542"/>
          <a:stretch/>
        </p:blipFill>
        <p:spPr>
          <a:xfrm>
            <a:off x="462685" y="4237443"/>
            <a:ext cx="2826328" cy="785224"/>
          </a:xfrm>
          <a:prstGeom prst="rect">
            <a:avLst/>
          </a:prstGeom>
        </p:spPr>
      </p:pic>
      <p:pic>
        <p:nvPicPr>
          <p:cNvPr id="45" name="Picture 44" descr="Logo&#10;&#10;AI-generated content may be incorrect.">
            <a:extLst>
              <a:ext uri="{FF2B5EF4-FFF2-40B4-BE49-F238E27FC236}">
                <a16:creationId xmlns:a16="http://schemas.microsoft.com/office/drawing/2014/main" id="{75C7B96A-A731-0EB2-D311-D19F9E4210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7216" y="1669133"/>
            <a:ext cx="2382283" cy="671781"/>
          </a:xfrm>
          <a:prstGeom prst="rect">
            <a:avLst/>
          </a:prstGeom>
        </p:spPr>
      </p:pic>
      <p:pic>
        <p:nvPicPr>
          <p:cNvPr id="5" name="Picture 2" descr="EEC : Login">
            <a:extLst>
              <a:ext uri="{FF2B5EF4-FFF2-40B4-BE49-F238E27FC236}">
                <a16:creationId xmlns:a16="http://schemas.microsoft.com/office/drawing/2014/main" id="{2CB47190-D6CB-C13D-D06D-164E3452F1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4805" y="5327929"/>
            <a:ext cx="363855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220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9F89A-047A-2D03-7C1D-E79C8523D11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B6B4B73-C188-F751-C5DC-03FB4448DBCA}"/>
              </a:ext>
            </a:extLst>
          </p:cNvPr>
          <p:cNvSpPr>
            <a:spLocks noGrp="1"/>
          </p:cNvSpPr>
          <p:nvPr>
            <p:ph type="title"/>
          </p:nvPr>
        </p:nvSpPr>
        <p:spPr>
          <a:xfrm>
            <a:off x="462685" y="530088"/>
            <a:ext cx="10117513" cy="470898"/>
          </a:xfrm>
        </p:spPr>
        <p:txBody>
          <a:bodyPr/>
          <a:lstStyle/>
          <a:p>
            <a:r>
              <a:rPr lang="en-US"/>
              <a:t>Browse Relevant Business Resources @ Mass.gov/BFD</a:t>
            </a:r>
          </a:p>
        </p:txBody>
      </p:sp>
      <p:grpSp>
        <p:nvGrpSpPr>
          <p:cNvPr id="15" name="Group 14">
            <a:extLst>
              <a:ext uri="{FF2B5EF4-FFF2-40B4-BE49-F238E27FC236}">
                <a16:creationId xmlns:a16="http://schemas.microsoft.com/office/drawing/2014/main" id="{CDD8E406-5375-E061-6C99-AE9F03734053}"/>
              </a:ext>
            </a:extLst>
          </p:cNvPr>
          <p:cNvGrpSpPr/>
          <p:nvPr/>
        </p:nvGrpSpPr>
        <p:grpSpPr>
          <a:xfrm>
            <a:off x="158968" y="1546965"/>
            <a:ext cx="11874065" cy="4628367"/>
            <a:chOff x="462685" y="1860115"/>
            <a:chExt cx="11266632" cy="4391597"/>
          </a:xfrm>
        </p:grpSpPr>
        <p:pic>
          <p:nvPicPr>
            <p:cNvPr id="9" name="Picture 8">
              <a:extLst>
                <a:ext uri="{FF2B5EF4-FFF2-40B4-BE49-F238E27FC236}">
                  <a16:creationId xmlns:a16="http://schemas.microsoft.com/office/drawing/2014/main" id="{8335B793-A157-1347-CCE2-E5228550C2B8}"/>
                </a:ext>
              </a:extLst>
            </p:cNvPr>
            <p:cNvPicPr>
              <a:picLocks noChangeAspect="1"/>
            </p:cNvPicPr>
            <p:nvPr/>
          </p:nvPicPr>
          <p:blipFill>
            <a:blip r:embed="rId3"/>
            <a:srcRect t="12051" r="21929"/>
            <a:stretch>
              <a:fillRect/>
            </a:stretch>
          </p:blipFill>
          <p:spPr>
            <a:xfrm>
              <a:off x="462685" y="1897693"/>
              <a:ext cx="5562729" cy="3951353"/>
            </a:xfrm>
            <a:prstGeom prst="rect">
              <a:avLst/>
            </a:prstGeom>
          </p:spPr>
        </p:pic>
        <p:pic>
          <p:nvPicPr>
            <p:cNvPr id="11" name="Picture 10">
              <a:extLst>
                <a:ext uri="{FF2B5EF4-FFF2-40B4-BE49-F238E27FC236}">
                  <a16:creationId xmlns:a16="http://schemas.microsoft.com/office/drawing/2014/main" id="{73E2FCB6-7048-6B79-2863-F51FEE0136B4}"/>
                </a:ext>
              </a:extLst>
            </p:cNvPr>
            <p:cNvPicPr>
              <a:picLocks noChangeAspect="1"/>
            </p:cNvPicPr>
            <p:nvPr/>
          </p:nvPicPr>
          <p:blipFill>
            <a:blip r:embed="rId4"/>
            <a:srcRect l="281" t="11687" r="21868" b="53233"/>
            <a:stretch>
              <a:fillRect/>
            </a:stretch>
          </p:blipFill>
          <p:spPr>
            <a:xfrm>
              <a:off x="6166588" y="1962684"/>
              <a:ext cx="5562729" cy="1820176"/>
            </a:xfrm>
            <a:prstGeom prst="rect">
              <a:avLst/>
            </a:prstGeom>
          </p:spPr>
        </p:pic>
        <p:pic>
          <p:nvPicPr>
            <p:cNvPr id="12" name="Picture 11">
              <a:extLst>
                <a:ext uri="{FF2B5EF4-FFF2-40B4-BE49-F238E27FC236}">
                  <a16:creationId xmlns:a16="http://schemas.microsoft.com/office/drawing/2014/main" id="{206B5D05-5351-5057-2012-F64820D72389}"/>
                </a:ext>
              </a:extLst>
            </p:cNvPr>
            <p:cNvPicPr>
              <a:picLocks noChangeAspect="1"/>
            </p:cNvPicPr>
            <p:nvPr/>
          </p:nvPicPr>
          <p:blipFill>
            <a:blip r:embed="rId4"/>
            <a:srcRect l="281" t="47638" r="21868" b="7676"/>
            <a:stretch>
              <a:fillRect/>
            </a:stretch>
          </p:blipFill>
          <p:spPr>
            <a:xfrm>
              <a:off x="6166588" y="3933173"/>
              <a:ext cx="5562729" cy="2318539"/>
            </a:xfrm>
            <a:prstGeom prst="rect">
              <a:avLst/>
            </a:prstGeom>
          </p:spPr>
        </p:pic>
        <p:sp>
          <p:nvSpPr>
            <p:cNvPr id="13" name="Rectangle 12">
              <a:extLst>
                <a:ext uri="{FF2B5EF4-FFF2-40B4-BE49-F238E27FC236}">
                  <a16:creationId xmlns:a16="http://schemas.microsoft.com/office/drawing/2014/main" id="{3ACAB36D-0174-EFCD-55D5-C2B6DA3D5747}"/>
                </a:ext>
              </a:extLst>
            </p:cNvPr>
            <p:cNvSpPr/>
            <p:nvPr/>
          </p:nvSpPr>
          <p:spPr>
            <a:xfrm>
              <a:off x="462685" y="5451365"/>
              <a:ext cx="5562729" cy="800347"/>
            </a:xfrm>
            <a:prstGeom prst="rect">
              <a:avLst/>
            </a:prstGeom>
            <a:solidFill>
              <a:srgbClr val="F2F2F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7" name="TextBox 6">
              <a:extLst>
                <a:ext uri="{FF2B5EF4-FFF2-40B4-BE49-F238E27FC236}">
                  <a16:creationId xmlns:a16="http://schemas.microsoft.com/office/drawing/2014/main" id="{B5D33B11-B765-2E5F-AE01-FB25FCE3936F}"/>
                </a:ext>
              </a:extLst>
            </p:cNvPr>
            <p:cNvSpPr txBox="1"/>
            <p:nvPr/>
          </p:nvSpPr>
          <p:spPr>
            <a:xfrm>
              <a:off x="556426" y="1860115"/>
              <a:ext cx="1645920" cy="470898"/>
            </a:xfrm>
            <a:prstGeom prst="roundRect">
              <a:avLst/>
            </a:prstGeom>
            <a:noFill/>
            <a:ln w="57150" cap="rnd">
              <a:solidFill>
                <a:srgbClr val="F6C51B"/>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575757"/>
                </a:solidFill>
              </a:endParaRPr>
            </a:p>
          </p:txBody>
        </p:sp>
        <p:sp>
          <p:nvSpPr>
            <p:cNvPr id="14" name="TextBox 13">
              <a:extLst>
                <a:ext uri="{FF2B5EF4-FFF2-40B4-BE49-F238E27FC236}">
                  <a16:creationId xmlns:a16="http://schemas.microsoft.com/office/drawing/2014/main" id="{380432BE-2F6A-1D58-7316-FD4290FCC884}"/>
                </a:ext>
              </a:extLst>
            </p:cNvPr>
            <p:cNvSpPr txBox="1"/>
            <p:nvPr/>
          </p:nvSpPr>
          <p:spPr>
            <a:xfrm>
              <a:off x="8981680" y="1860115"/>
              <a:ext cx="1344168" cy="470898"/>
            </a:xfrm>
            <a:prstGeom prst="roundRect">
              <a:avLst/>
            </a:prstGeom>
            <a:noFill/>
            <a:ln w="57150" cap="rnd">
              <a:solidFill>
                <a:srgbClr val="F6C51B"/>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575757"/>
                </a:solidFill>
              </a:endParaRPr>
            </a:p>
          </p:txBody>
        </p:sp>
      </p:grpSp>
    </p:spTree>
    <p:extLst>
      <p:ext uri="{BB962C8B-B14F-4D97-AF65-F5344CB8AC3E}">
        <p14:creationId xmlns:p14="http://schemas.microsoft.com/office/powerpoint/2010/main" val="3377986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2C91-0352-F47F-7612-5C020D0D2982}"/>
              </a:ext>
            </a:extLst>
          </p:cNvPr>
          <p:cNvSpPr>
            <a:spLocks noGrp="1"/>
          </p:cNvSpPr>
          <p:nvPr>
            <p:ph type="title"/>
          </p:nvPr>
        </p:nvSpPr>
        <p:spPr/>
        <p:txBody>
          <a:bodyPr/>
          <a:lstStyle/>
          <a:p>
            <a:r>
              <a:rPr lang="en-US" dirty="0"/>
              <a:t>Example Programs</a:t>
            </a:r>
          </a:p>
        </p:txBody>
      </p:sp>
      <p:sp>
        <p:nvSpPr>
          <p:cNvPr id="6" name="TextBox 5">
            <a:extLst>
              <a:ext uri="{FF2B5EF4-FFF2-40B4-BE49-F238E27FC236}">
                <a16:creationId xmlns:a16="http://schemas.microsoft.com/office/drawing/2014/main" id="{E8A59B65-FABA-C8B1-4888-63D6873065CE}"/>
              </a:ext>
            </a:extLst>
          </p:cNvPr>
          <p:cNvSpPr txBox="1"/>
          <p:nvPr/>
        </p:nvSpPr>
        <p:spPr>
          <a:xfrm>
            <a:off x="462685" y="1722153"/>
            <a:ext cx="10256115" cy="120032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buNone/>
            </a:pPr>
            <a:r>
              <a:rPr lang="en-US" b="1" i="0" dirty="0">
                <a:solidFill>
                  <a:srgbClr val="0070B9"/>
                </a:solidFill>
                <a:effectLst/>
              </a:rPr>
              <a:t>Biz-M-Power</a:t>
            </a:r>
          </a:p>
          <a:p>
            <a:pPr algn="l"/>
            <a:r>
              <a:rPr lang="en-US" b="0" i="0" dirty="0">
                <a:solidFill>
                  <a:srgbClr val="424242"/>
                </a:solidFill>
                <a:effectLst/>
              </a:rPr>
              <a:t>This funding opportunity is available for businesses with fewer than 20 employees and no more than $2.5 million in revenues. The program aims to help small and microbusinesses offset the costs of acquisitions, expansions, improvement or lease of a facility, purchase or lease of equipment, and other capital needs.</a:t>
            </a:r>
          </a:p>
        </p:txBody>
      </p:sp>
      <p:sp>
        <p:nvSpPr>
          <p:cNvPr id="7" name="TextBox 6">
            <a:extLst>
              <a:ext uri="{FF2B5EF4-FFF2-40B4-BE49-F238E27FC236}">
                <a16:creationId xmlns:a16="http://schemas.microsoft.com/office/drawing/2014/main" id="{D0963C64-91FE-9E92-CC4C-31D6CA4FF0B4}"/>
              </a:ext>
            </a:extLst>
          </p:cNvPr>
          <p:cNvSpPr txBox="1"/>
          <p:nvPr/>
        </p:nvSpPr>
        <p:spPr>
          <a:xfrm>
            <a:off x="462684" y="3169516"/>
            <a:ext cx="10256115" cy="1200329"/>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buNone/>
            </a:pPr>
            <a:r>
              <a:rPr lang="en-US" b="1" i="0" dirty="0">
                <a:solidFill>
                  <a:srgbClr val="0070B9"/>
                </a:solidFill>
                <a:effectLst/>
              </a:rPr>
              <a:t>Workforce Training Fund – Express Program</a:t>
            </a:r>
          </a:p>
          <a:p>
            <a:pPr algn="l"/>
            <a:r>
              <a:rPr lang="en-US" b="0" i="0" dirty="0">
                <a:solidFill>
                  <a:srgbClr val="424242"/>
                </a:solidFill>
                <a:effectLst/>
              </a:rPr>
              <a:t>Provides small businesses with fast, simple access to grant-funded training, helping employers respond quickly to change and keep employees engaged. </a:t>
            </a:r>
            <a:r>
              <a:rPr lang="en-US" dirty="0">
                <a:solidFill>
                  <a:srgbClr val="424242"/>
                </a:solidFill>
              </a:rPr>
              <a:t>Funds are distributed as a r</a:t>
            </a:r>
            <a:r>
              <a:rPr lang="en-US" b="0" i="0" dirty="0">
                <a:solidFill>
                  <a:srgbClr val="424242"/>
                </a:solidFill>
                <a:effectLst/>
              </a:rPr>
              <a:t>eimbursement for the cost of training, up to $15,000 per calendar year</a:t>
            </a:r>
          </a:p>
        </p:txBody>
      </p:sp>
      <p:sp>
        <p:nvSpPr>
          <p:cNvPr id="8" name="TextBox 7">
            <a:extLst>
              <a:ext uri="{FF2B5EF4-FFF2-40B4-BE49-F238E27FC236}">
                <a16:creationId xmlns:a16="http://schemas.microsoft.com/office/drawing/2014/main" id="{7FA65EB0-98BE-6BA4-A30C-46EAF0080690}"/>
              </a:ext>
            </a:extLst>
          </p:cNvPr>
          <p:cNvSpPr txBox="1"/>
          <p:nvPr/>
        </p:nvSpPr>
        <p:spPr>
          <a:xfrm>
            <a:off x="462684" y="4629347"/>
            <a:ext cx="10256115" cy="92333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l">
              <a:buNone/>
            </a:pPr>
            <a:r>
              <a:rPr lang="en-US" b="1" i="0" dirty="0">
                <a:solidFill>
                  <a:srgbClr val="0070B9"/>
                </a:solidFill>
                <a:effectLst/>
              </a:rPr>
              <a:t>Mass SAVE Small Business Assessment </a:t>
            </a:r>
            <a:endParaRPr lang="en-US" b="1" dirty="0">
              <a:solidFill>
                <a:srgbClr val="0070B9"/>
              </a:solidFill>
            </a:endParaRPr>
          </a:p>
          <a:p>
            <a:pPr algn="l">
              <a:buNone/>
            </a:pPr>
            <a:r>
              <a:rPr lang="en-US" b="0" i="0" dirty="0">
                <a:solidFill>
                  <a:srgbClr val="424242"/>
                </a:solidFill>
                <a:effectLst/>
              </a:rPr>
              <a:t>No-cost assessment of potential energy-saving measures for small businesses. The energy specialist will also inform the business of incentives available on these measures.</a:t>
            </a:r>
          </a:p>
        </p:txBody>
      </p:sp>
    </p:spTree>
    <p:extLst>
      <p:ext uri="{BB962C8B-B14F-4D97-AF65-F5344CB8AC3E}">
        <p14:creationId xmlns:p14="http://schemas.microsoft.com/office/powerpoint/2010/main" val="3843098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5020C-6188-4E6D-96BE-0BF4C01937AE}"/>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BE414FF-FACE-1684-2FC3-591342F5B61F}"/>
              </a:ext>
            </a:extLst>
          </p:cNvPr>
          <p:cNvSpPr>
            <a:spLocks noGrp="1"/>
          </p:cNvSpPr>
          <p:nvPr>
            <p:ph type="title"/>
          </p:nvPr>
        </p:nvSpPr>
        <p:spPr>
          <a:xfrm>
            <a:off x="462685" y="530088"/>
            <a:ext cx="10117513" cy="470898"/>
          </a:xfrm>
        </p:spPr>
        <p:txBody>
          <a:bodyPr/>
          <a:lstStyle/>
          <a:p>
            <a:r>
              <a:rPr lang="en-US"/>
              <a:t>Full Concierge Service @ Mass.gov/BFD</a:t>
            </a:r>
          </a:p>
        </p:txBody>
      </p:sp>
      <p:pic>
        <p:nvPicPr>
          <p:cNvPr id="2" name="Picture 1" descr="Graphical user interface, text, application&#10;&#10;AI-generated content may be incorrect.">
            <a:extLst>
              <a:ext uri="{FF2B5EF4-FFF2-40B4-BE49-F238E27FC236}">
                <a16:creationId xmlns:a16="http://schemas.microsoft.com/office/drawing/2014/main" id="{7E97A3E7-BC41-2F7B-3003-F886F8CD5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221"/>
            <a:ext cx="12192000" cy="4747491"/>
          </a:xfrm>
          <a:prstGeom prst="rect">
            <a:avLst/>
          </a:prstGeom>
        </p:spPr>
      </p:pic>
      <p:sp>
        <p:nvSpPr>
          <p:cNvPr id="3" name="TextBox 2">
            <a:extLst>
              <a:ext uri="{FF2B5EF4-FFF2-40B4-BE49-F238E27FC236}">
                <a16:creationId xmlns:a16="http://schemas.microsoft.com/office/drawing/2014/main" id="{41683840-551B-1722-5AC1-D9D52B5E342D}"/>
              </a:ext>
            </a:extLst>
          </p:cNvPr>
          <p:cNvSpPr txBox="1"/>
          <p:nvPr/>
        </p:nvSpPr>
        <p:spPr>
          <a:xfrm>
            <a:off x="176283" y="4592650"/>
            <a:ext cx="2829964" cy="1659062"/>
          </a:xfrm>
          <a:prstGeom prst="roundRect">
            <a:avLst>
              <a:gd name="adj" fmla="val 11382"/>
            </a:avLst>
          </a:prstGeom>
          <a:noFill/>
          <a:ln w="57150" cap="rnd">
            <a:solidFill>
              <a:srgbClr val="F6C51B"/>
            </a:solid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FFC000"/>
              </a:solidFill>
            </a:endParaRPr>
          </a:p>
        </p:txBody>
      </p:sp>
    </p:spTree>
    <p:extLst>
      <p:ext uri="{BB962C8B-B14F-4D97-AF65-F5344CB8AC3E}">
        <p14:creationId xmlns:p14="http://schemas.microsoft.com/office/powerpoint/2010/main" val="2968904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C89F-F255-3517-274D-F29BB74DAF21}"/>
              </a:ext>
            </a:extLst>
          </p:cNvPr>
          <p:cNvSpPr>
            <a:spLocks noGrp="1"/>
          </p:cNvSpPr>
          <p:nvPr>
            <p:ph type="title"/>
          </p:nvPr>
        </p:nvSpPr>
        <p:spPr>
          <a:xfrm>
            <a:off x="462685" y="530088"/>
            <a:ext cx="10117513" cy="470898"/>
          </a:xfrm>
        </p:spPr>
        <p:txBody>
          <a:bodyPr/>
          <a:lstStyle/>
          <a:p>
            <a:r>
              <a:rPr lang="en-US" sz="3400">
                <a:solidFill>
                  <a:schemeClr val="bg1"/>
                </a:solidFill>
                <a:cs typeface="Calibri"/>
              </a:rPr>
              <a:t>Enter the Business Front Door</a:t>
            </a:r>
            <a:endParaRPr lang="en-US"/>
          </a:p>
        </p:txBody>
      </p:sp>
      <p:grpSp>
        <p:nvGrpSpPr>
          <p:cNvPr id="4" name="Group 3">
            <a:extLst>
              <a:ext uri="{FF2B5EF4-FFF2-40B4-BE49-F238E27FC236}">
                <a16:creationId xmlns:a16="http://schemas.microsoft.com/office/drawing/2014/main" id="{FD4FF9A7-42E8-C294-C666-DA524A892C67}"/>
              </a:ext>
            </a:extLst>
          </p:cNvPr>
          <p:cNvGrpSpPr/>
          <p:nvPr/>
        </p:nvGrpSpPr>
        <p:grpSpPr>
          <a:xfrm>
            <a:off x="299490" y="1627099"/>
            <a:ext cx="11593020" cy="4518774"/>
            <a:chOff x="350042" y="1627099"/>
            <a:chExt cx="11593020" cy="4518774"/>
          </a:xfrm>
        </p:grpSpPr>
        <p:pic>
          <p:nvPicPr>
            <p:cNvPr id="7" name="Picture 6">
              <a:extLst>
                <a:ext uri="{FF2B5EF4-FFF2-40B4-BE49-F238E27FC236}">
                  <a16:creationId xmlns:a16="http://schemas.microsoft.com/office/drawing/2014/main" id="{43D45030-CBA8-A638-9E0B-7BE9AE2E539A}"/>
                </a:ext>
              </a:extLst>
            </p:cNvPr>
            <p:cNvPicPr>
              <a:picLocks noChangeAspect="1"/>
            </p:cNvPicPr>
            <p:nvPr/>
          </p:nvPicPr>
          <p:blipFill>
            <a:blip r:embed="rId3"/>
            <a:srcRect t="4167" b="3133"/>
            <a:stretch>
              <a:fillRect/>
            </a:stretch>
          </p:blipFill>
          <p:spPr>
            <a:xfrm>
              <a:off x="6200630" y="1627099"/>
              <a:ext cx="5742432" cy="4322336"/>
            </a:xfrm>
            <a:prstGeom prst="rect">
              <a:avLst/>
            </a:prstGeom>
            <a:ln>
              <a:solidFill>
                <a:schemeClr val="accent2"/>
              </a:solidFill>
            </a:ln>
          </p:spPr>
        </p:pic>
        <p:pic>
          <p:nvPicPr>
            <p:cNvPr id="5" name="Picture 4">
              <a:extLst>
                <a:ext uri="{FF2B5EF4-FFF2-40B4-BE49-F238E27FC236}">
                  <a16:creationId xmlns:a16="http://schemas.microsoft.com/office/drawing/2014/main" id="{0CBDC7EA-50AB-5B20-584D-B3B8482CCB5B}"/>
                </a:ext>
              </a:extLst>
            </p:cNvPr>
            <p:cNvPicPr>
              <a:picLocks noChangeAspect="1"/>
            </p:cNvPicPr>
            <p:nvPr/>
          </p:nvPicPr>
          <p:blipFill>
            <a:blip r:embed="rId4"/>
            <a:srcRect l="511"/>
            <a:stretch>
              <a:fillRect/>
            </a:stretch>
          </p:blipFill>
          <p:spPr>
            <a:xfrm>
              <a:off x="357621" y="1627099"/>
              <a:ext cx="5714083" cy="2648458"/>
            </a:xfrm>
            <a:prstGeom prst="rect">
              <a:avLst/>
            </a:prstGeom>
          </p:spPr>
        </p:pic>
        <p:pic>
          <p:nvPicPr>
            <p:cNvPr id="6" name="Picture 5">
              <a:extLst>
                <a:ext uri="{FF2B5EF4-FFF2-40B4-BE49-F238E27FC236}">
                  <a16:creationId xmlns:a16="http://schemas.microsoft.com/office/drawing/2014/main" id="{905EE458-E8DE-13FD-004A-9C2750C09540}"/>
                </a:ext>
              </a:extLst>
            </p:cNvPr>
            <p:cNvPicPr>
              <a:picLocks noChangeAspect="1"/>
            </p:cNvPicPr>
            <p:nvPr/>
          </p:nvPicPr>
          <p:blipFill>
            <a:blip r:embed="rId5"/>
            <a:stretch>
              <a:fillRect/>
            </a:stretch>
          </p:blipFill>
          <p:spPr>
            <a:xfrm>
              <a:off x="357621" y="4276342"/>
              <a:ext cx="5743433" cy="1869531"/>
            </a:xfrm>
            <a:prstGeom prst="rect">
              <a:avLst/>
            </a:prstGeom>
          </p:spPr>
        </p:pic>
        <p:sp>
          <p:nvSpPr>
            <p:cNvPr id="3" name="Rectangle 2">
              <a:extLst>
                <a:ext uri="{FF2B5EF4-FFF2-40B4-BE49-F238E27FC236}">
                  <a16:creationId xmlns:a16="http://schemas.microsoft.com/office/drawing/2014/main" id="{7DB225CF-7EA5-154B-20AF-0DFBDEC819D2}"/>
                </a:ext>
              </a:extLst>
            </p:cNvPr>
            <p:cNvSpPr/>
            <p:nvPr/>
          </p:nvSpPr>
          <p:spPr>
            <a:xfrm>
              <a:off x="350042" y="1627099"/>
              <a:ext cx="5714082" cy="4322336"/>
            </a:xfrm>
            <a:prstGeom prst="rect">
              <a:avLst/>
            </a:prstGeom>
            <a:noFill/>
            <a:ln w="9525" cap="rnd" cmpd="sng" algn="ctr">
              <a:solidFill>
                <a:schemeClr val="accent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spTree>
    <p:extLst>
      <p:ext uri="{BB962C8B-B14F-4D97-AF65-F5344CB8AC3E}">
        <p14:creationId xmlns:p14="http://schemas.microsoft.com/office/powerpoint/2010/main" val="2266945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7829B417-DB1A-7ABF-5A3D-197A0D616A1B}"/>
              </a:ext>
            </a:extLst>
          </p:cNvPr>
          <p:cNvPicPr>
            <a:picLocks noChangeAspect="1"/>
          </p:cNvPicPr>
          <p:nvPr/>
        </p:nvPicPr>
        <p:blipFill>
          <a:blip r:embed="rId3">
            <a:extLst>
              <a:ext uri="{28A0092B-C50C-407E-A947-70E740481C1C}">
                <a14:useLocalDpi xmlns:a14="http://schemas.microsoft.com/office/drawing/2010/main" val="0"/>
              </a:ext>
            </a:extLst>
          </a:blip>
          <a:srcRect b="17829"/>
          <a:stretch/>
        </p:blipFill>
        <p:spPr>
          <a:xfrm>
            <a:off x="5692891" y="1279895"/>
            <a:ext cx="6197334" cy="5216155"/>
          </a:xfrm>
          <a:prstGeom prst="rect">
            <a:avLst/>
          </a:prstGeom>
          <a:ln>
            <a:solidFill>
              <a:schemeClr val="accent2"/>
            </a:solidFill>
          </a:ln>
        </p:spPr>
      </p:pic>
      <p:sp>
        <p:nvSpPr>
          <p:cNvPr id="2" name="Title 1">
            <a:extLst>
              <a:ext uri="{FF2B5EF4-FFF2-40B4-BE49-F238E27FC236}">
                <a16:creationId xmlns:a16="http://schemas.microsoft.com/office/drawing/2014/main" id="{40FC1228-2087-420A-A255-5EC69BC0A722}"/>
              </a:ext>
            </a:extLst>
          </p:cNvPr>
          <p:cNvSpPr>
            <a:spLocks noGrp="1"/>
          </p:cNvSpPr>
          <p:nvPr>
            <p:ph type="title"/>
          </p:nvPr>
        </p:nvSpPr>
        <p:spPr>
          <a:xfrm>
            <a:off x="462685" y="530088"/>
            <a:ext cx="10117513" cy="470898"/>
          </a:xfrm>
        </p:spPr>
        <p:txBody>
          <a:bodyPr/>
          <a:lstStyle/>
          <a:p>
            <a:r>
              <a:rPr lang="en-US"/>
              <a:t>Get Your Dedicated Point of Contact</a:t>
            </a:r>
          </a:p>
        </p:txBody>
      </p:sp>
      <p:pic>
        <p:nvPicPr>
          <p:cNvPr id="3" name="Picture 2" descr="Graphical user interface, application&#10;&#10;Description automatically generated">
            <a:extLst>
              <a:ext uri="{FF2B5EF4-FFF2-40B4-BE49-F238E27FC236}">
                <a16:creationId xmlns:a16="http://schemas.microsoft.com/office/drawing/2014/main" id="{917F6153-1E7A-BDCB-BE0B-57343412C3A6}"/>
              </a:ext>
            </a:extLst>
          </p:cNvPr>
          <p:cNvPicPr>
            <a:picLocks noChangeAspect="1"/>
          </p:cNvPicPr>
          <p:nvPr/>
        </p:nvPicPr>
        <p:blipFill>
          <a:blip r:embed="rId3">
            <a:extLst>
              <a:ext uri="{28A0092B-C50C-407E-A947-70E740481C1C}">
                <a14:useLocalDpi xmlns:a14="http://schemas.microsoft.com/office/drawing/2010/main" val="0"/>
              </a:ext>
            </a:extLst>
          </a:blip>
          <a:srcRect l="119" t="51061" r="61556" b="13867"/>
          <a:stretch/>
        </p:blipFill>
        <p:spPr>
          <a:xfrm>
            <a:off x="4572000" y="4089012"/>
            <a:ext cx="2867025" cy="2687426"/>
          </a:xfrm>
          <a:prstGeom prst="ellipse">
            <a:avLst/>
          </a:prstGeom>
          <a:ln w="38100">
            <a:solidFill>
              <a:srgbClr val="F6C51B"/>
            </a:solidFill>
          </a:ln>
        </p:spPr>
      </p:pic>
      <p:sp>
        <p:nvSpPr>
          <p:cNvPr id="4" name="TextBox 3">
            <a:extLst>
              <a:ext uri="{FF2B5EF4-FFF2-40B4-BE49-F238E27FC236}">
                <a16:creationId xmlns:a16="http://schemas.microsoft.com/office/drawing/2014/main" id="{4AE841A7-167A-B206-9A0B-19AA79E0D40E}"/>
              </a:ext>
            </a:extLst>
          </p:cNvPr>
          <p:cNvSpPr txBox="1"/>
          <p:nvPr/>
        </p:nvSpPr>
        <p:spPr>
          <a:xfrm>
            <a:off x="462684" y="2482851"/>
            <a:ext cx="4388715" cy="206535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1"/>
                </a:solidFill>
              </a:rPr>
              <a:t>Businesses in the Business Front Door receive a </a:t>
            </a:r>
            <a:r>
              <a:rPr lang="en-US" sz="2000" b="1">
                <a:solidFill>
                  <a:schemeClr val="tx1"/>
                </a:solidFill>
              </a:rPr>
              <a:t>personal Team MA Navigator</a:t>
            </a:r>
            <a:r>
              <a:rPr lang="en-US" sz="2000">
                <a:solidFill>
                  <a:schemeClr val="tx1"/>
                </a:solidFill>
              </a:rPr>
              <a:t>, a dedicated single point of contact to address business needs. </a:t>
            </a:r>
          </a:p>
        </p:txBody>
      </p:sp>
      <p:pic>
        <p:nvPicPr>
          <p:cNvPr id="7" name="Picture 6">
            <a:extLst>
              <a:ext uri="{FF2B5EF4-FFF2-40B4-BE49-F238E27FC236}">
                <a16:creationId xmlns:a16="http://schemas.microsoft.com/office/drawing/2014/main" id="{22370F30-C74E-D41B-D5FC-F00F5590FA3C}"/>
              </a:ext>
            </a:extLst>
          </p:cNvPr>
          <p:cNvPicPr>
            <a:picLocks noChangeAspect="1"/>
          </p:cNvPicPr>
          <p:nvPr/>
        </p:nvPicPr>
        <p:blipFill>
          <a:blip r:embed="rId4"/>
          <a:stretch>
            <a:fillRect/>
          </a:stretch>
        </p:blipFill>
        <p:spPr>
          <a:xfrm>
            <a:off x="6153149" y="2183130"/>
            <a:ext cx="2878723" cy="299721"/>
          </a:xfrm>
          <a:prstGeom prst="rect">
            <a:avLst/>
          </a:prstGeom>
        </p:spPr>
      </p:pic>
    </p:spTree>
    <p:extLst>
      <p:ext uri="{BB962C8B-B14F-4D97-AF65-F5344CB8AC3E}">
        <p14:creationId xmlns:p14="http://schemas.microsoft.com/office/powerpoint/2010/main" val="2018409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c0Y3TUtAWCEyVgouIKpJc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2_mRzxFn2ndc3EF2bQwTA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ts3_zEYHNMM.i9u1UIDlv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qPnVO5tPQHBrguEcizxj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ZVQ2DWeAMXaWqP_Yswg2t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r4LL0l1R4du6IuOHm27D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YzlV6MgwjgHHt3Jux.3Ho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d6moBDbXqpfZrWvQ0eF7q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EqS4ZXSCT80CMpuhVSLvs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9oVUxidkXTkcaFBmN4UH0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Zcp78DyTKuYK0RoVRdtOu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9orhrDNns92i8GAiNGiTO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eUzdYKEkiSx7UbFHW3Dv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4pk7SfZdhqGksTnYeijlX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JrQQirX1h9tNvKrB12aeT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ShqmB8oMKGJ2Z1tPNoik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P5Dmb.QtX0cefE3peKdMY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0xECdEVv3liOru1YNuY4R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fod8pcatJjsNG5GxFtrD2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3TID_0JSrt6jrfaaNtdkI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8WT_BXsiDPIolonTpP0Zg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txuBgrlii3MLJbTNBgVw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MQABU8dNMhYZ3cFgO1bF5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FsQnssRPdsWArwmFLcLx2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ON3AhFq_sTCZ2pD5WL69L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96NFRb0xjQ3NueeVOW5gq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gek42uTJkqPB5_gbtORYc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PushTMARfdn4o5o13uRqe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w4OhNXgWJo0gY2TbFZgAY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14_E8mg3F4ndjktv6CTef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aoc.f3w60ZJRjWrS5n.W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Oo6XMKahlfm6HDGKU0pOW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1_MBTA Grid 16:9">
  <a:themeElements>
    <a:clrScheme name="Custom 6">
      <a:dk1>
        <a:sysClr val="windowText" lastClr="000000"/>
      </a:dk1>
      <a:lt1>
        <a:sysClr val="window" lastClr="FFFFFF"/>
      </a:lt1>
      <a:dk2>
        <a:srgbClr val="000000"/>
      </a:dk2>
      <a:lt2>
        <a:srgbClr val="F8F8F8"/>
      </a:lt2>
      <a:accent1>
        <a:srgbClr val="14558F"/>
      </a:accent1>
      <a:accent2>
        <a:srgbClr val="388557"/>
      </a:accent2>
      <a:accent3>
        <a:srgbClr val="F6C51B"/>
      </a:accent3>
      <a:accent4>
        <a:srgbClr val="D0DDE9"/>
      </a:accent4>
      <a:accent5>
        <a:srgbClr val="D7E7DD"/>
      </a:accent5>
      <a:accent6>
        <a:srgbClr val="FDF3D1"/>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196768-4157-4d80-b3c6-79cf9493a5fe">
      <Terms xmlns="http://schemas.microsoft.com/office/infopath/2007/PartnerControls"/>
    </lcf76f155ced4ddcb4097134ff3c332f>
    <TaxCatchAll xmlns="5f8eec94-f1e8-4333-9199-0fcb2e707b9d" xsi:nil="true"/>
    <SharedWithUsers xmlns="5f8eec94-f1e8-4333-9199-0fcb2e707b9d">
      <UserInfo>
        <DisplayName>Stanton, Sarah (EOED)</DisplayName>
        <AccountId>138</AccountId>
        <AccountType/>
      </UserInfo>
      <UserInfo>
        <DisplayName>Stolba, Ashley (EOED)</DisplayName>
        <AccountId>33</AccountId>
        <AccountType/>
      </UserInfo>
      <UserInfo>
        <DisplayName>Vega, Juan (EOED)</DisplayName>
        <AccountId>14</AccountId>
        <AccountType/>
      </UserInfo>
      <UserInfo>
        <DisplayName>Milano, Peter (MOBD)</DisplayName>
        <AccountId>139</AccountId>
        <AccountType/>
      </UserInfo>
      <UserInfo>
        <DisplayName>Shannon, Patrick (EOED)</DisplayName>
        <AccountId>19</AccountId>
        <AccountType/>
      </UserInfo>
      <UserInfo>
        <DisplayName>Fruscio Altsman, Helena (EOED)</DisplayName>
        <AccountId>15</AccountId>
        <AccountType/>
      </UserInfo>
      <UserInfo>
        <DisplayName>Hao, Yvonne (EOED)</DisplayName>
        <AccountId>154</AccountId>
        <AccountType/>
      </UserInfo>
      <UserInfo>
        <DisplayName>DEmilia, Layla R (SCA)</DisplayName>
        <AccountId>168</AccountId>
        <AccountType/>
      </UserInfo>
      <UserInfo>
        <DisplayName>Goldstein, Gaby (EOED)</DisplayName>
        <AccountId>289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3EC507CF3D814C891D1408D57845A8" ma:contentTypeVersion="15" ma:contentTypeDescription="Create a new document." ma:contentTypeScope="" ma:versionID="b0048444fbcbe36c562be25288eb7d2d">
  <xsd:schema xmlns:xsd="http://www.w3.org/2001/XMLSchema" xmlns:xs="http://www.w3.org/2001/XMLSchema" xmlns:p="http://schemas.microsoft.com/office/2006/metadata/properties" xmlns:ns2="e1196768-4157-4d80-b3c6-79cf9493a5fe" xmlns:ns3="5f8eec94-f1e8-4333-9199-0fcb2e707b9d" targetNamespace="http://schemas.microsoft.com/office/2006/metadata/properties" ma:root="true" ma:fieldsID="cd0d80345393a278978358a08207d55c" ns2:_="" ns3:_="">
    <xsd:import namespace="e1196768-4157-4d80-b3c6-79cf9493a5fe"/>
    <xsd:import namespace="5f8eec94-f1e8-4333-9199-0fcb2e707b9d"/>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96768-4157-4d80-b3c6-79cf9493a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8eec94-f1e8-4333-9199-0fcb2e707b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81b5905-22af-45a9-86d7-a1f9675fe683}" ma:internalName="TaxCatchAll" ma:showField="CatchAllData" ma:web="5f8eec94-f1e8-4333-9199-0fcb2e707b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6E03E4-9925-4354-9D52-E453CBD1739C}">
  <ds:schemaRefs>
    <ds:schemaRef ds:uri="http://www.w3.org/XML/1998/namespace"/>
    <ds:schemaRef ds:uri="5f8eec94-f1e8-4333-9199-0fcb2e707b9d"/>
    <ds:schemaRef ds:uri="http://purl.org/dc/terms/"/>
    <ds:schemaRef ds:uri="http://schemas.microsoft.com/office/2006/metadata/properties"/>
    <ds:schemaRef ds:uri="e1196768-4157-4d80-b3c6-79cf9493a5fe"/>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47EAB9E0-7B75-4DD1-BD4B-A555B000DE92}">
  <ds:schemaRefs>
    <ds:schemaRef ds:uri="5f8eec94-f1e8-4333-9199-0fcb2e707b9d"/>
    <ds:schemaRef ds:uri="e1196768-4157-4d80-b3c6-79cf9493a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93CCDF-F247-4BAB-81F4-91ED4D11F4D2}">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114</TotalTime>
  <Words>418</Words>
  <Application>Microsoft Office PowerPoint</Application>
  <PresentationFormat>Widescreen</PresentationFormat>
  <Paragraphs>51</Paragraphs>
  <Slides>14</Slides>
  <Notes>12</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0" baseType="lpstr">
      <vt:lpstr>Arial</vt:lpstr>
      <vt:lpstr>Calibri</vt:lpstr>
      <vt:lpstr>Trebuchet MS</vt:lpstr>
      <vt:lpstr>MBTA Grid 16:9</vt:lpstr>
      <vt:lpstr>1_MBTA Grid 16:9</vt:lpstr>
      <vt:lpstr>think-cell Slide</vt:lpstr>
      <vt:lpstr>PowerPoint Presentation</vt:lpstr>
      <vt:lpstr>Massachusetts is an AMAZING place to do business</vt:lpstr>
      <vt:lpstr>PowerPoint Presentation</vt:lpstr>
      <vt:lpstr>Who is Team MA?</vt:lpstr>
      <vt:lpstr>Browse Relevant Business Resources @ Mass.gov/BFD</vt:lpstr>
      <vt:lpstr>Example Programs</vt:lpstr>
      <vt:lpstr>Full Concierge Service @ Mass.gov/BFD</vt:lpstr>
      <vt:lpstr>Enter the Business Front Door</vt:lpstr>
      <vt:lpstr>Get Your Dedicated Point of Contact</vt:lpstr>
      <vt:lpstr>At Any Point, Ask Team MA for Guidance</vt:lpstr>
      <vt:lpstr>Review Recommended Resources in a Central Dashboard</vt:lpstr>
      <vt:lpstr>Explore Team MA Programs in One Place</vt:lpstr>
      <vt:lpstr>Business Benefits of the Business Front Door</vt:lpstr>
      <vt:lpstr>Check us out at mass.gov/BFD!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Berlin, Naomi (EOED)</dc:creator>
  <cp:lastModifiedBy>Berlin, Naomi (EOED)</cp:lastModifiedBy>
  <cp:revision>2</cp:revision>
  <dcterms:created xsi:type="dcterms:W3CDTF">2023-12-08T22:14:00Z</dcterms:created>
  <dcterms:modified xsi:type="dcterms:W3CDTF">2025-08-01T20:12:32Z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0x010100023EC507CF3D814C891D1408D57845A8</vt:lpwstr>
  </property>
</Properties>
</file>