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745" r:id="rId2"/>
  </p:sldMasterIdLst>
  <p:notesMasterIdLst>
    <p:notesMasterId r:id="rId17"/>
  </p:notesMasterIdLst>
  <p:sldIdLst>
    <p:sldId id="2147483128" r:id="rId3"/>
    <p:sldId id="2147483129" r:id="rId4"/>
    <p:sldId id="2147483067" r:id="rId5"/>
    <p:sldId id="2147482961" r:id="rId6"/>
    <p:sldId id="2147483130" r:id="rId7"/>
    <p:sldId id="2147483132" r:id="rId8"/>
    <p:sldId id="2147483090" r:id="rId9"/>
    <p:sldId id="2147482985" r:id="rId10"/>
    <p:sldId id="2147483061" r:id="rId11"/>
    <p:sldId id="2147483063" r:id="rId12"/>
    <p:sldId id="2147483120" r:id="rId13"/>
    <p:sldId id="2147483131" r:id="rId14"/>
    <p:sldId id="2147483121" r:id="rId15"/>
    <p:sldId id="21474830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or defecto" id="{4D3815E0-2FDD-42DB-B96F-F23B799ACA57}">
          <p14:sldIdLst>
            <p14:sldId id="2147483128"/>
            <p14:sldId id="2147483129"/>
            <p14:sldId id="2147483067"/>
            <p14:sldId id="2147482961"/>
            <p14:sldId id="2147483130"/>
            <p14:sldId id="2147483132"/>
            <p14:sldId id="2147483090"/>
            <p14:sldId id="2147482985"/>
            <p14:sldId id="2147483061"/>
            <p14:sldId id="2147483063"/>
            <p14:sldId id="2147483120"/>
            <p14:sldId id="2147483131"/>
            <p14:sldId id="2147483121"/>
            <p14:sldId id="21474830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51B"/>
    <a:srgbClr val="FFBE42"/>
    <a:srgbClr val="F2F2F2"/>
    <a:srgbClr val="00558C"/>
    <a:srgbClr val="14558F"/>
    <a:srgbClr val="FDF3D1"/>
    <a:srgbClr val="388557"/>
    <a:srgbClr val="D7E7DD"/>
    <a:srgbClr val="2C669A"/>
    <a:srgbClr val="1B6D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942A2-846B-4234-9FB4-42840EF53BFF}" v="34" dt="2025-08-01T19:40:54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A4FD8AF7-96F7-4E25-9F95-B820F749E173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94CF3F8-4FBD-4EDD-8012-15BE9CE2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2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DF09-CF6C-3751-F369-F7CE94F0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0CA8C-EF75-3050-AFF6-F086C77EA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BD60D-D725-46E9-B2CA-3651C422E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ECD7B-F515-3C67-8961-D61B7E153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CF3F8-4FBD-4EDD-8012-15BE9CE2B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370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457"/>
              </a:lnSpc>
              <a:buFont typeface="Arial" panose="020B0604020202020204" pitchFamily="34" charset="0"/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40A1-E12A-9346-A3CE-68CC17846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2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4E564-CDFF-AE84-582A-E690AECB7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04E93-67D2-7EAE-344B-117E63B63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367D6B-25BF-E862-B177-C9DB1B896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457"/>
              </a:lnSpc>
              <a:buFont typeface="Arial" panose="020B0604020202020204" pitchFamily="34" charset="0"/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5CFF2-7C07-0D19-7E7A-C3830A884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40A1-E12A-9346-A3CE-68CC17846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012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F3F8-4FBD-4EDD-8012-15BE9CE2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9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CF3F8-4FBD-4EDD-8012-15BE9CE2B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3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F3F8-4FBD-4EDD-8012-15BE9CE2BEC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F3F8-4FBD-4EDD-8012-15BE9CE2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1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2BD3C-29D9-2F07-72A1-F7EACAFC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C86CA-C558-B180-8E56-444445434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E85E0-32B9-331F-0325-264FE2AE8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BAB86-A25A-26C3-8ADF-CC16CA2BA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40A1-E12A-9346-A3CE-68CC17846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70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20B56-AA49-FCD3-785E-7DB39DE1B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9C597-2A91-20E2-2330-217FDF565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63AA1-5C04-FAC0-FD3C-E3600F01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C3E97-82C7-1F47-764B-392EAEF23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40A1-E12A-9346-A3CE-68CC17846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37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40A1-E12A-9346-A3CE-68CC17846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98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457"/>
              </a:lnSpc>
              <a:buFont typeface="Arial" panose="020B0604020202020204" pitchFamily="34" charset="0"/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40A1-E12A-9346-A3CE-68CC17846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49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40A1-E12A-9346-A3CE-68CC17846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42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9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1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2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3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4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7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8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9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0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4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2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3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4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5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6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7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8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9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0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8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1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2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3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4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5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6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7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8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9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8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9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0.xml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1.xml"/><Relationship Id="rId4" Type="http://schemas.openxmlformats.org/officeDocument/2006/relationships/image" Target="../media/image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0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4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5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4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9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0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5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2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2253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524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1518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80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86871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8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18986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462685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3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85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51860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462685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67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695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43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11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45283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3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87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6461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pic>
        <p:nvPicPr>
          <p:cNvPr id="20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50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8215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4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95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7144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18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82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7312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5300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6"/>
          <p:cNvSpPr txBox="1">
            <a:spLocks/>
          </p:cNvSpPr>
          <p:nvPr/>
        </p:nvSpPr>
        <p:spPr>
          <a:xfrm>
            <a:off x="10982325" y="64770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23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9430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13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1666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16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2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7743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27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958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6" name="Rectangle 5"/>
          <p:cNvSpPr/>
          <p:nvPr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24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93391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4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5835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685" y="535714"/>
            <a:ext cx="9839216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3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6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1831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4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0869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3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7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680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1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92273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33400"/>
            <a:ext cx="7942686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>
              <a:lnSpc>
                <a:spcPct val="90000"/>
              </a:lnSpc>
              <a:spcBef>
                <a:spcPts val="600"/>
              </a:spcBef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j-lt"/>
              </a:defRPr>
            </a:lvl1pPr>
          </a:lstStyle>
          <a:p>
            <a:pPr lvl="0"/>
            <a:r>
              <a:rPr lang="en-PH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2311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47675" y="533400"/>
            <a:ext cx="7499350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62684" y="304800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62684" y="1219200"/>
            <a:ext cx="5461037" cy="5181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102311" y="1219200"/>
            <a:ext cx="5461037" cy="5181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8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9525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5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51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874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0174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47675" y="672001"/>
            <a:ext cx="10021542" cy="3323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3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7675" y="533400"/>
            <a:ext cx="7499350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62684" y="304800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5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1561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5" y="672001"/>
            <a:ext cx="10021542" cy="3323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15675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0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7675" y="533400"/>
            <a:ext cx="7499350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62684" y="304800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0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47658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62685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1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0869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6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73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6601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3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68088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4" name="Rectangle 23"/>
          <p:cNvSpPr/>
          <p:nvPr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40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457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6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91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Four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0415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8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71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0021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47675" y="533400"/>
            <a:ext cx="7499350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62684" y="304800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3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3043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31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0775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462685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21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13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9107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462685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20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76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07338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Freeform 14"/>
          <p:cNvSpPr/>
          <p:nvPr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3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7068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Freeform 14"/>
          <p:cNvSpPr/>
          <p:nvPr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13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82719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9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07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7097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pic>
        <p:nvPicPr>
          <p:cNvPr id="18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47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92067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1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3092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18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23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87236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77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851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1567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47675" y="533400"/>
            <a:ext cx="10021542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7675" y="533400"/>
            <a:ext cx="7499350" cy="0"/>
          </a:xfrm>
          <a:prstGeom prst="line">
            <a:avLst/>
          </a:prstGeom>
          <a:ln w="12700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62684" y="304800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11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7109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2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9408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52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30220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6" name="Rectangle 5"/>
          <p:cNvSpPr/>
          <p:nvPr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24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69633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51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5499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685" y="622800"/>
            <a:ext cx="9966776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3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7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99678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999" y="2548118"/>
            <a:ext cx="3067357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b="1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24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621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9655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3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6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5957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12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9213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5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8867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33400"/>
            <a:ext cx="7942686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>
              <a:lnSpc>
                <a:spcPct val="90000"/>
              </a:lnSpc>
              <a:spcBef>
                <a:spcPts val="600"/>
              </a:spcBef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j-lt"/>
              </a:defRPr>
            </a:lvl1pPr>
          </a:lstStyle>
          <a:p>
            <a:pPr lvl="0"/>
            <a:r>
              <a:rPr lang="en-PH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31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462685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7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58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4181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5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83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29990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1" name="Rectangle 10"/>
          <p:cNvSpPr/>
          <p:nvPr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000" y="907198"/>
            <a:ext cx="3448800" cy="3447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1069073" y="1115416"/>
            <a:ext cx="2569934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pic>
        <p:nvPicPr>
          <p:cNvPr id="16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1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7155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0" name="Rectangle 9"/>
          <p:cNvSpPr/>
          <p:nvPr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74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45006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13" name="Straight Connector 12"/>
          <p:cNvCxnSpPr/>
          <p:nvPr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2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66222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pic>
        <p:nvPicPr>
          <p:cNvPr id="18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50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94122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8" name="Rectangle 7"/>
          <p:cNvSpPr/>
          <p:nvPr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00" y="907198"/>
            <a:ext cx="3448800" cy="122046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069073" y="1115416"/>
            <a:ext cx="2569934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pic>
        <p:nvPicPr>
          <p:cNvPr id="15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52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01388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4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11533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9" name="Straight Connector 8"/>
          <p:cNvCxnSpPr/>
          <p:nvPr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1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69267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65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6182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24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massachusetts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02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820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59" name="Rectangle 58"/>
          <p:cNvSpPr/>
          <p:nvPr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74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46CE-0381-4AA5-9206-10A7EB2AA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FEA11-5D0D-49D8-A51C-EACF9506B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0E98-6B19-44A9-9FEC-37E166DE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891A-4EB0-4F12-AC71-745A50BC0288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CA0BC-6DCB-4DB9-B7D8-B5659B3F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4F-17AF-40BD-A0A8-17E86076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8439-3E6B-4A11-B377-9FCA64893E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83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E82CBC8-6343-7873-B1BF-F0B915A35B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72" y="333647"/>
            <a:ext cx="11309060" cy="4616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MySlide</a:t>
            </a:r>
            <a:r>
              <a:rPr lang="en-US"/>
              <a:t> Header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11EFC3D-5AA7-1F6B-E5AF-ECB7F464C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72" y="735937"/>
            <a:ext cx="11309060" cy="4616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Strapline goes 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8D8FD-D823-8091-E6C4-56160420EC00}"/>
              </a:ext>
            </a:extLst>
          </p:cNvPr>
          <p:cNvSpPr/>
          <p:nvPr userDrawn="1"/>
        </p:nvSpPr>
        <p:spPr>
          <a:xfrm>
            <a:off x="12109940" y="0"/>
            <a:ext cx="82060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/>
              </a:gs>
            </a:gsLst>
            <a:lin ang="7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58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2253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88088" y="5357000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388088" y="2457892"/>
            <a:ext cx="6012712" cy="553998"/>
          </a:xfrm>
        </p:spPr>
        <p:txBody>
          <a:bodyPr wrap="square">
            <a:spAutoFit/>
          </a:bodyPr>
          <a:lstStyle>
            <a:lvl1pPr>
              <a:defRPr lang="en-US" sz="4000" b="1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7941D-F2B8-B801-EFDD-EF0B79463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344535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7312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47675" y="387480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6"/>
          <p:cNvSpPr txBox="1">
            <a:spLocks/>
          </p:cNvSpPr>
          <p:nvPr/>
        </p:nvSpPr>
        <p:spPr>
          <a:xfrm>
            <a:off x="11107922" y="6446873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15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7312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45668" y="1427623"/>
            <a:ext cx="11100664" cy="5125577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 sz="2000" b="0">
                <a:latin typeface="+mn-lt"/>
                <a:ea typeface="+mn-ea"/>
                <a:cs typeface="+mn-cs"/>
                <a:sym typeface="+mn-lt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0651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B47A8A-B365-36D9-655A-C51F2DBA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B06C-BE72-4501-B581-58837862A775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35341-0906-8843-049E-2E553428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A1955-F12A-0D86-AB48-2EBEA357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C67A-6069-4EDE-90D2-E64EDE6270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394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9859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2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9B7823-FC2E-0AF1-024B-A38431F116DD}"/>
              </a:ext>
            </a:extLst>
          </p:cNvPr>
          <p:cNvSpPr/>
          <p:nvPr userDrawn="1"/>
        </p:nvSpPr>
        <p:spPr>
          <a:xfrm>
            <a:off x="12109940" y="0"/>
            <a:ext cx="82060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/>
              </a:gs>
            </a:gsLst>
            <a:lin ang="7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E82CBC8-6343-7873-B1BF-F0B915A35B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72" y="333647"/>
            <a:ext cx="11309060" cy="4616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latin typeface="+mj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MySlide</a:t>
            </a:r>
            <a:r>
              <a:rPr lang="en-US"/>
              <a:t> Header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11EFC3D-5AA7-1F6B-E5AF-ECB7F464C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72" y="735937"/>
            <a:ext cx="11309060" cy="4616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Strapline goes here.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4011634-37EF-61F0-AF62-4B5A65F9CE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672" y="2046857"/>
            <a:ext cx="11309060" cy="32495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lnSpc>
                <a:spcPts val="3500"/>
              </a:lnSpc>
            </a:pP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365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Slide Number Placeholder 6"/>
          <p:cNvSpPr txBox="1">
            <a:spLocks/>
          </p:cNvSpPr>
          <p:nvPr userDrawn="1"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74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9859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massachusetts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409" y="213222"/>
            <a:ext cx="743941" cy="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8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2699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6" name="Rectangle 25"/>
          <p:cNvSpPr/>
          <p:nvPr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3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00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2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6.xml"/><Relationship Id="rId10" Type="http://schemas.openxmlformats.org/officeDocument/2006/relationships/tags" Target="../tags/tag114.xml"/><Relationship Id="rId4" Type="http://schemas.openxmlformats.org/officeDocument/2006/relationships/slideLayout" Target="../slideLayouts/slideLayout75.xml"/><Relationship Id="rId9" Type="http://schemas.openxmlformats.org/officeDocument/2006/relationships/tags" Target="../tags/tag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7470200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6" imgW="270" imgH="270" progId="TCLayout.ActiveDocument.1">
                  <p:embed/>
                </p:oleObj>
              </mc:Choice>
              <mc:Fallback>
                <p:oleObj name="think-cell Slide" r:id="rId7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7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4133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44" r:id="rId7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7470200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3914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50" r:id="rId4"/>
    <p:sldLayoutId id="2147483751" r:id="rId5"/>
    <p:sldLayoutId id="2147483752" r:id="rId6"/>
    <p:sldLayoutId id="214748375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B050B-3FBF-A401-76D7-3FE7EB4D1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00D28-1C34-DE87-1A01-804E88FC4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018" y="773153"/>
            <a:ext cx="1076475" cy="205255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EF0F267-CE0A-A57B-AE9B-D9F12EF93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7143" y="0"/>
            <a:ext cx="6204857" cy="6858000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FDFAE34-9B03-19D4-2AD2-D2376692455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18" b="100000" l="9991" r="90009">
                        <a14:foregroundMark x1="48729" y1="12549" x2="48729" y2="12549"/>
                        <a14:foregroundMark x1="35495" y1="18431" x2="35495" y2="1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62" y="3232384"/>
            <a:ext cx="2321597" cy="1556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DEEC42-B6AA-E433-1480-CA08E0D1EC67}"/>
              </a:ext>
            </a:extLst>
          </p:cNvPr>
          <p:cNvSpPr txBox="1"/>
          <p:nvPr/>
        </p:nvSpPr>
        <p:spPr>
          <a:xfrm>
            <a:off x="1378081" y="2978037"/>
            <a:ext cx="3230980" cy="206535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3200" b="1" i="0" u="none" strike="noStrike" cap="all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Descripción general de Business Front Door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D41BA2-350D-AAA6-0DEA-391DF8130D0F}"/>
              </a:ext>
            </a:extLst>
          </p:cNvPr>
          <p:cNvSpPr txBox="1"/>
          <p:nvPr/>
        </p:nvSpPr>
        <p:spPr>
          <a:xfrm>
            <a:off x="0" y="5658273"/>
            <a:ext cx="5987142" cy="112394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000" b="1" i="0" u="none" strike="noStrike" cap="all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Comience, CREZCA, PROSPERE en Massachusetts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26871D13-387B-87EB-6107-217D87479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6" y="818607"/>
            <a:ext cx="4589268" cy="3913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5D139-452D-73E2-A747-18271A052ADA}"/>
              </a:ext>
            </a:extLst>
          </p:cNvPr>
          <p:cNvSpPr txBox="1"/>
          <p:nvPr/>
        </p:nvSpPr>
        <p:spPr>
          <a:xfrm>
            <a:off x="8632371" y="6220248"/>
            <a:ext cx="914400" cy="914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EFF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044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A1A0703-FDC2-C238-F6F7-B842EFA6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49" y="3157929"/>
            <a:ext cx="5372100" cy="25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528D579-D223-F66F-66DE-6F9BBF28E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1" y="3005529"/>
            <a:ext cx="53721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030037-FE38-F706-2B4E-C3FA216D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En cualquier punto, solicite guía al Equipo MA</a:t>
            </a: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46B0A6-718D-F246-DFE0-9CC877626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88" y="1572126"/>
            <a:ext cx="11786625" cy="1090863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AA9BE5-F69D-F9A9-70A4-15A78B68109C}"/>
              </a:ext>
            </a:extLst>
          </p:cNvPr>
          <p:cNvSpPr/>
          <p:nvPr/>
        </p:nvSpPr>
        <p:spPr>
          <a:xfrm>
            <a:off x="332687" y="1572126"/>
            <a:ext cx="11526627" cy="4679586"/>
          </a:xfrm>
          <a:prstGeom prst="rect">
            <a:avLst/>
          </a:prstGeom>
          <a:noFill/>
          <a:ln w="952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030037-FE38-F706-2B4E-C3FA216D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530088"/>
            <a:ext cx="10874009" cy="470898"/>
          </a:xfrm>
        </p:spPr>
        <p:txBody>
          <a:bodyPr/>
          <a:lstStyle/>
          <a:p>
            <a:r>
              <a:rPr lang="es-US" dirty="0"/>
              <a:t>Revise los recursos recomendados en un Panel central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757DFB-0883-98FB-9281-D4CD88E4E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956" y="1500766"/>
            <a:ext cx="5067300" cy="467503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4B91BF-7DCC-B7D2-7D55-87DAE565C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553" y="3047933"/>
            <a:ext cx="1498690" cy="651086"/>
          </a:xfrm>
          <a:prstGeom prst="roundRect">
            <a:avLst/>
          </a:prstGeom>
          <a:ln w="38100">
            <a:solidFill>
              <a:srgbClr val="F6C51B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649954-293D-F01F-4597-F9E66255FB49}"/>
              </a:ext>
            </a:extLst>
          </p:cNvPr>
          <p:cNvSpPr/>
          <p:nvPr/>
        </p:nvSpPr>
        <p:spPr>
          <a:xfrm>
            <a:off x="8280790" y="5041679"/>
            <a:ext cx="3183423" cy="1138335"/>
          </a:xfrm>
          <a:prstGeom prst="roundRect">
            <a:avLst/>
          </a:prstGeom>
          <a:noFill/>
          <a:ln w="38100" cap="rnd" cmpd="sng" algn="ctr">
            <a:solidFill>
              <a:srgbClr val="F6C51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A31FFB-7BFE-835F-168B-ABB3D648B687}"/>
              </a:ext>
            </a:extLst>
          </p:cNvPr>
          <p:cNvGrpSpPr/>
          <p:nvPr/>
        </p:nvGrpSpPr>
        <p:grpSpPr>
          <a:xfrm>
            <a:off x="462685" y="2082072"/>
            <a:ext cx="5362574" cy="3771900"/>
            <a:chOff x="447675" y="2116683"/>
            <a:chExt cx="5362574" cy="37719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8F6A76-DE73-9D32-E8AA-9D6E6B98C2A8}"/>
                </a:ext>
              </a:extLst>
            </p:cNvPr>
            <p:cNvGrpSpPr/>
            <p:nvPr/>
          </p:nvGrpSpPr>
          <p:grpSpPr>
            <a:xfrm>
              <a:off x="447675" y="2116683"/>
              <a:ext cx="5362574" cy="3771900"/>
              <a:chOff x="828676" y="1857375"/>
              <a:chExt cx="5362574" cy="3771900"/>
            </a:xfrm>
          </p:grpSpPr>
          <p:pic>
            <p:nvPicPr>
              <p:cNvPr id="6" name="Picture 5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C29D4963-3019-B71F-38AE-8EC713047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360" y="1857408"/>
                <a:ext cx="5360890" cy="3771867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AEE745E-DAE6-C8A2-3AD4-E85D3EB304A9}"/>
                  </a:ext>
                </a:extLst>
              </p:cNvPr>
              <p:cNvSpPr/>
              <p:nvPr/>
            </p:nvSpPr>
            <p:spPr>
              <a:xfrm>
                <a:off x="828676" y="1857375"/>
                <a:ext cx="5360890" cy="3642673"/>
              </a:xfrm>
              <a:prstGeom prst="roundRect">
                <a:avLst>
                  <a:gd name="adj" fmla="val 2180"/>
                </a:avLst>
              </a:prstGeom>
              <a:noFill/>
              <a:ln w="9525" cap="rnd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33AEEA-4EEC-756B-4260-1A4F02F1004E}"/>
                </a:ext>
              </a:extLst>
            </p:cNvPr>
            <p:cNvSpPr txBox="1"/>
            <p:nvPr/>
          </p:nvSpPr>
          <p:spPr>
            <a:xfrm>
              <a:off x="2047032" y="3148013"/>
              <a:ext cx="2162175" cy="1000125"/>
            </a:xfrm>
            <a:prstGeom prst="rect">
              <a:avLst/>
            </a:prstGeom>
            <a:solidFill>
              <a:srgbClr val="E8EEF4"/>
            </a:solidFill>
            <a:ln w="952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S" sz="900" b="1" i="0" u="none" strike="noStrike" cap="none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Solicitud del Programa de incentivos para el desarrollo económico (EDIP) de la MOBD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Este programa ofrece incentivos a las empresas que se trasladen a Massachusetts o emprendan proyectos en este estado que generen nuevos puestos de trabajo y desarrollo privado.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28A2C058-109C-0891-AC9A-A5D938EA560B}"/>
              </a:ext>
            </a:extLst>
          </p:cNvPr>
          <p:cNvSpPr/>
          <p:nvPr/>
        </p:nvSpPr>
        <p:spPr>
          <a:xfrm>
            <a:off x="5533710" y="4698051"/>
            <a:ext cx="745548" cy="483327"/>
          </a:xfrm>
          <a:prstGeom prst="rightArrow">
            <a:avLst/>
          </a:prstGeom>
          <a:solidFill>
            <a:srgbClr val="F6C51B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172DD-08CE-7B1B-F34E-753281529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0" y="2228578"/>
            <a:ext cx="2442210" cy="2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E7780-33E3-A327-C957-CDDECA6A5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8B71AB-90F6-F9E6-9510-13CCAE37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530088"/>
            <a:ext cx="11729315" cy="689088"/>
          </a:xfrm>
        </p:spPr>
        <p:txBody>
          <a:bodyPr/>
          <a:lstStyle/>
          <a:p>
            <a:r>
              <a:rPr lang="es-US" dirty="0"/>
              <a:t>Explore los Programas del Equipo MA en un lugar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CE493E-DBFC-2E1B-11CC-8018C9E6D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9" t="1" b="3535"/>
          <a:stretch>
            <a:fillRect/>
          </a:stretch>
        </p:blipFill>
        <p:spPr>
          <a:xfrm>
            <a:off x="462684" y="2705075"/>
            <a:ext cx="6197334" cy="3787166"/>
          </a:xfrm>
          <a:prstGeom prst="rect">
            <a:avLst/>
          </a:prstGeom>
          <a:ln>
            <a:noFill/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38E4E30-68A2-64F3-6517-9F7D4EE81290}"/>
              </a:ext>
            </a:extLst>
          </p:cNvPr>
          <p:cNvGrpSpPr/>
          <p:nvPr/>
        </p:nvGrpSpPr>
        <p:grpSpPr>
          <a:xfrm>
            <a:off x="462684" y="1417895"/>
            <a:ext cx="6197334" cy="1289336"/>
            <a:chOff x="5692891" y="1279896"/>
            <a:chExt cx="6197334" cy="1289336"/>
          </a:xfrm>
        </p:grpSpPr>
        <p:pic>
          <p:nvPicPr>
            <p:cNvPr id="20" name="Picture 1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C596D97-BED9-F435-91CD-5FB9291DB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92891" y="1279896"/>
              <a:ext cx="6197334" cy="12893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AA73D6-6269-7B9C-190F-6AFA5277D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3149" y="2183130"/>
              <a:ext cx="2878723" cy="299721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FA8482F-EEC3-22C9-5973-04992CF98D4F}"/>
              </a:ext>
            </a:extLst>
          </p:cNvPr>
          <p:cNvSpPr/>
          <p:nvPr/>
        </p:nvSpPr>
        <p:spPr>
          <a:xfrm>
            <a:off x="462684" y="1417895"/>
            <a:ext cx="6197334" cy="5074346"/>
          </a:xfrm>
          <a:prstGeom prst="rect">
            <a:avLst/>
          </a:prstGeom>
          <a:noFill/>
          <a:ln w="952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C951A4-CF96-AF27-5ADE-5543E1731A92}"/>
              </a:ext>
            </a:extLst>
          </p:cNvPr>
          <p:cNvGrpSpPr/>
          <p:nvPr/>
        </p:nvGrpSpPr>
        <p:grpSpPr>
          <a:xfrm>
            <a:off x="4677415" y="3669170"/>
            <a:ext cx="5685569" cy="3021790"/>
            <a:chOff x="5103594" y="2948940"/>
            <a:chExt cx="6845649" cy="36383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205B7F-5B91-9B7C-5742-B5A3CF540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856" b="2425"/>
            <a:stretch>
              <a:fillRect/>
            </a:stretch>
          </p:blipFill>
          <p:spPr>
            <a:xfrm>
              <a:off x="5103594" y="2948940"/>
              <a:ext cx="6845649" cy="3638354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28724A-FCE1-4E39-F5F3-AA7619E6B74C}"/>
                </a:ext>
              </a:extLst>
            </p:cNvPr>
            <p:cNvSpPr/>
            <p:nvPr/>
          </p:nvSpPr>
          <p:spPr>
            <a:xfrm>
              <a:off x="10648482" y="2948940"/>
              <a:ext cx="679195" cy="377190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B78419E-A43B-6825-9DBB-98FA98ABED46}"/>
              </a:ext>
            </a:extLst>
          </p:cNvPr>
          <p:cNvSpPr txBox="1"/>
          <p:nvPr/>
        </p:nvSpPr>
        <p:spPr>
          <a:xfrm>
            <a:off x="7120276" y="1438313"/>
            <a:ext cx="4092247" cy="206535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000" dirty="0">
                <a:solidFill>
                  <a:schemeClr val="tx1"/>
                </a:solidFill>
              </a:rPr>
              <a:t>En su </a:t>
            </a:r>
            <a:r>
              <a:rPr lang="es-US" sz="2000" b="1" dirty="0">
                <a:solidFill>
                  <a:schemeClr val="tx1"/>
                </a:solidFill>
              </a:rPr>
              <a:t>Centro de solicitudes</a:t>
            </a:r>
            <a:r>
              <a:rPr lang="es-US" sz="2000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s-US" sz="2000" dirty="0">
                <a:solidFill>
                  <a:schemeClr val="tx1"/>
                </a:solidFill>
              </a:rPr>
              <a:t>explore los programas empresariales en todas las agencias del Equipo MA e inicie solicitudes desde el sitio.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F57F51-48DD-C8DA-CF41-8A6BEF29E05F}"/>
              </a:ext>
            </a:extLst>
          </p:cNvPr>
          <p:cNvSpPr/>
          <p:nvPr/>
        </p:nvSpPr>
        <p:spPr>
          <a:xfrm>
            <a:off x="831166" y="4156485"/>
            <a:ext cx="1645920" cy="240029"/>
          </a:xfrm>
          <a:prstGeom prst="roundRect">
            <a:avLst/>
          </a:prstGeom>
          <a:noFill/>
          <a:ln w="38100" cap="rnd" cmpd="sng" algn="ctr">
            <a:solidFill>
              <a:srgbClr val="F6C51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CC2F-91A0-AE33-D791-D430AA81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Beneficios empresariales de Business Front Door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EC01C8-AC76-7F71-DCA5-65EE13A58A74}"/>
              </a:ext>
            </a:extLst>
          </p:cNvPr>
          <p:cNvSpPr/>
          <p:nvPr/>
        </p:nvSpPr>
        <p:spPr>
          <a:xfrm>
            <a:off x="1215189" y="1417462"/>
            <a:ext cx="2743200" cy="2377440"/>
          </a:xfrm>
          <a:prstGeom prst="roundRect">
            <a:avLst/>
          </a:prstGeom>
          <a:solidFill>
            <a:srgbClr val="14558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800" b="1" dirty="0">
                <a:solidFill>
                  <a:schemeClr val="bg1"/>
                </a:solidFill>
              </a:rPr>
              <a:t>Punto de contacto </a:t>
            </a:r>
            <a:r>
              <a:rPr lang="es-US" sz="2800" dirty="0">
                <a:solidFill>
                  <a:schemeClr val="bg1"/>
                </a:solidFill>
              </a:rPr>
              <a:t>designado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FC163B-8FD8-BFD0-8351-15C95D435C23}"/>
              </a:ext>
            </a:extLst>
          </p:cNvPr>
          <p:cNvSpPr/>
          <p:nvPr/>
        </p:nvSpPr>
        <p:spPr>
          <a:xfrm>
            <a:off x="4724400" y="1417461"/>
            <a:ext cx="2743200" cy="2377440"/>
          </a:xfrm>
          <a:prstGeom prst="roundRect">
            <a:avLst/>
          </a:prstGeom>
          <a:solidFill>
            <a:srgbClr val="D7E7D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800" b="1" dirty="0">
                <a:solidFill>
                  <a:schemeClr val="tx1"/>
                </a:solidFill>
              </a:rPr>
              <a:t>Una lista personalizada </a:t>
            </a:r>
            <a:r>
              <a:rPr lang="es-US" sz="2800" dirty="0">
                <a:solidFill>
                  <a:schemeClr val="tx1"/>
                </a:solidFill>
              </a:rPr>
              <a:t>de oportunidades empresariales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E3ABE9-204B-EE65-221A-F3256E771F84}"/>
              </a:ext>
            </a:extLst>
          </p:cNvPr>
          <p:cNvSpPr/>
          <p:nvPr/>
        </p:nvSpPr>
        <p:spPr>
          <a:xfrm>
            <a:off x="8233611" y="1417461"/>
            <a:ext cx="2743200" cy="2377440"/>
          </a:xfrm>
          <a:prstGeom prst="roundRect">
            <a:avLst/>
          </a:prstGeom>
          <a:solidFill>
            <a:srgbClr val="F6C51B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800" dirty="0">
                <a:solidFill>
                  <a:schemeClr val="bg1"/>
                </a:solidFill>
              </a:rPr>
              <a:t>Una vía para </a:t>
            </a:r>
            <a:r>
              <a:rPr lang="es-US" sz="2800" b="1" dirty="0">
                <a:solidFill>
                  <a:schemeClr val="bg1"/>
                </a:solidFill>
              </a:rPr>
              <a:t>hacer preguntas y marcar problemas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23E8C5-2520-073D-A147-981A63A1B407}"/>
              </a:ext>
            </a:extLst>
          </p:cNvPr>
          <p:cNvSpPr/>
          <p:nvPr/>
        </p:nvSpPr>
        <p:spPr>
          <a:xfrm>
            <a:off x="1215189" y="4039559"/>
            <a:ext cx="2743200" cy="2377440"/>
          </a:xfrm>
          <a:prstGeom prst="roundRect">
            <a:avLst/>
          </a:prstGeom>
          <a:solidFill>
            <a:srgbClr val="FDF3D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800" b="1" dirty="0">
                <a:solidFill>
                  <a:schemeClr val="tx1"/>
                </a:solidFill>
              </a:rPr>
              <a:t>Contacto más fácil </a:t>
            </a:r>
          </a:p>
          <a:p>
            <a:pPr algn="ctr"/>
            <a:r>
              <a:rPr lang="es-US" sz="2800" dirty="0">
                <a:solidFill>
                  <a:schemeClr val="tx1"/>
                </a:solidFill>
              </a:rPr>
              <a:t>Equipo MA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769CC0-5B53-1C07-B848-F134FB03606D}"/>
              </a:ext>
            </a:extLst>
          </p:cNvPr>
          <p:cNvSpPr/>
          <p:nvPr/>
        </p:nvSpPr>
        <p:spPr>
          <a:xfrm>
            <a:off x="4724400" y="4039558"/>
            <a:ext cx="2743200" cy="2377440"/>
          </a:xfrm>
          <a:prstGeom prst="roundRect">
            <a:avLst/>
          </a:prstGeom>
          <a:solidFill>
            <a:srgbClr val="388557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800" b="1" dirty="0">
                <a:solidFill>
                  <a:schemeClr val="bg1"/>
                </a:solidFill>
              </a:rPr>
              <a:t>Ver todos los</a:t>
            </a:r>
            <a:r>
              <a:rPr lang="es-US" sz="2800" dirty="0">
                <a:solidFill>
                  <a:schemeClr val="bg1"/>
                </a:solidFill>
              </a:rPr>
              <a:t> recursos empresariales </a:t>
            </a:r>
            <a:r>
              <a:rPr lang="es-US" sz="2800" b="1" dirty="0">
                <a:solidFill>
                  <a:schemeClr val="bg1"/>
                </a:solidFill>
              </a:rPr>
              <a:t>disponibles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CB281CB-A2BB-E0BF-8D9C-4011F1C2A6D8}"/>
              </a:ext>
            </a:extLst>
          </p:cNvPr>
          <p:cNvSpPr/>
          <p:nvPr/>
        </p:nvSpPr>
        <p:spPr>
          <a:xfrm>
            <a:off x="8233611" y="4039558"/>
            <a:ext cx="2743200" cy="2377440"/>
          </a:xfrm>
          <a:prstGeom prst="roundRect">
            <a:avLst/>
          </a:prstGeom>
          <a:solidFill>
            <a:srgbClr val="D0DDE9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800" b="1" dirty="0">
                <a:solidFill>
                  <a:schemeClr val="tx1"/>
                </a:solidFill>
              </a:rPr>
              <a:t>Página simplificada </a:t>
            </a:r>
            <a:r>
              <a:rPr lang="es-US" sz="2800" dirty="0">
                <a:solidFill>
                  <a:schemeClr val="tx1"/>
                </a:solidFill>
              </a:rPr>
              <a:t>sobre cómo hacer negocios en MA</a:t>
            </a: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8F30BE32-B85D-5CEE-8909-9F32D4E8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54" y="-114246"/>
            <a:ext cx="1689944" cy="14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3115BE3-9A1F-C1AC-7467-CE8254B01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D99141-5191-7539-89EB-9ECAB660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583986"/>
            <a:ext cx="10117513" cy="470898"/>
          </a:xfrm>
        </p:spPr>
        <p:txBody>
          <a:bodyPr/>
          <a:lstStyle/>
          <a:p>
            <a:r>
              <a:rPr lang="es-US" dirty="0"/>
              <a:t>¡Visítenos en mass.gov/BFD!</a:t>
            </a:r>
          </a:p>
        </p:txBody>
      </p:sp>
    </p:spTree>
    <p:extLst>
      <p:ext uri="{BB962C8B-B14F-4D97-AF65-F5344CB8AC3E}">
        <p14:creationId xmlns:p14="http://schemas.microsoft.com/office/powerpoint/2010/main" val="8423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4349A-A57C-05A7-15C3-7F98E5135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683AF8-84A7-A118-0054-BBF4C995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69"/>
          <a:stretch>
            <a:fillRect/>
          </a:stretch>
        </p:blipFill>
        <p:spPr>
          <a:xfrm>
            <a:off x="0" y="1164920"/>
            <a:ext cx="12192000" cy="53548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9A53D7-1D8E-3DF0-8A3D-7DD1584B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530088"/>
            <a:ext cx="10676370" cy="467439"/>
          </a:xfrm>
        </p:spPr>
        <p:txBody>
          <a:bodyPr/>
          <a:lstStyle/>
          <a:p>
            <a:r>
              <a:rPr lang="es-US" dirty="0"/>
              <a:t>Massachusetts es un lugar INCREÍBLE para hacer negocios</a:t>
            </a:r>
          </a:p>
        </p:txBody>
      </p:sp>
    </p:spTree>
    <p:extLst>
      <p:ext uri="{BB962C8B-B14F-4D97-AF65-F5344CB8AC3E}">
        <p14:creationId xmlns:p14="http://schemas.microsoft.com/office/powerpoint/2010/main" val="35308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63285CF-E22B-9EA4-573F-C7C87C613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4166" y="1912914"/>
            <a:ext cx="4143669" cy="1909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566DB2-462C-6AFA-30BE-E6B7EDFEEFFD}"/>
              </a:ext>
            </a:extLst>
          </p:cNvPr>
          <p:cNvSpPr txBox="1"/>
          <p:nvPr/>
        </p:nvSpPr>
        <p:spPr>
          <a:xfrm>
            <a:off x="1173420" y="3843373"/>
            <a:ext cx="9845161" cy="206535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800"/>
              </a:spcAft>
            </a:pPr>
            <a:r>
              <a:rPr lang="es-US" sz="2800" b="1" cap="all" dirty="0">
                <a:solidFill>
                  <a:schemeClr val="tx1"/>
                </a:solidFill>
              </a:rPr>
              <a:t>¡Massachusetts le da la bienvenida!</a:t>
            </a:r>
          </a:p>
          <a:p>
            <a:pPr algn="ctr"/>
            <a:r>
              <a:rPr lang="es-US" sz="2400" dirty="0">
                <a:solidFill>
                  <a:schemeClr val="tx1"/>
                </a:solidFill>
              </a:rPr>
              <a:t>Al equipo MA le entusiasma conectarse con usted para comunicarle los recursos más recientes y relevantes disponibles para empresas. Estamos aquí para apoyarlo en cada paso de su camino empresarial. En Business Front Door, podemos ayudarle a iniciar, expandir o hacer crecer su empresa en Massachusetts.</a:t>
            </a:r>
          </a:p>
        </p:txBody>
      </p:sp>
    </p:spTree>
    <p:extLst>
      <p:ext uri="{BB962C8B-B14F-4D97-AF65-F5344CB8AC3E}">
        <p14:creationId xmlns:p14="http://schemas.microsoft.com/office/powerpoint/2010/main" val="20448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82F85E-CFC1-5F9D-E356-8D947132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338" y="3899029"/>
            <a:ext cx="3055161" cy="486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989DD8-F4A0-3BC2-1B70-915FAF5FE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85" y="3006117"/>
            <a:ext cx="3082791" cy="549190"/>
          </a:xfrm>
          <a:prstGeom prst="rect">
            <a:avLst/>
          </a:prstGeom>
        </p:spPr>
      </p:pic>
      <p:pic>
        <p:nvPicPr>
          <p:cNvPr id="16" name="Picture 2" descr="About MassCEC | MassCEC">
            <a:extLst>
              <a:ext uri="{FF2B5EF4-FFF2-40B4-BE49-F238E27FC236}">
                <a16:creationId xmlns:a16="http://schemas.microsoft.com/office/drawing/2014/main" id="{BC39E66F-F130-95E4-37FB-99FC7F1A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69" y="1668965"/>
            <a:ext cx="2211476" cy="6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5F81AB-FE70-79FC-5976-D7A491052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877" y="5684555"/>
            <a:ext cx="2495821" cy="544049"/>
          </a:xfrm>
          <a:prstGeom prst="rect">
            <a:avLst/>
          </a:prstGeom>
        </p:spPr>
      </p:pic>
      <p:pic>
        <p:nvPicPr>
          <p:cNvPr id="1026" name="Picture 2" descr="MassTalent: Advanced Manufacturing | Mass.gov">
            <a:extLst>
              <a:ext uri="{FF2B5EF4-FFF2-40B4-BE49-F238E27FC236}">
                <a16:creationId xmlns:a16="http://schemas.microsoft.com/office/drawing/2014/main" id="{C097C940-815C-0EDA-4566-4512EC7BF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9" y="5502148"/>
            <a:ext cx="2067618" cy="10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27790F-EB2D-5CF1-D981-E3AAFBA1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530088"/>
            <a:ext cx="10117513" cy="470898"/>
          </a:xfrm>
        </p:spPr>
        <p:txBody>
          <a:bodyPr/>
          <a:lstStyle/>
          <a:p>
            <a:r>
              <a:rPr lang="es-US" dirty="0"/>
              <a:t>¿Quién es el Equipo MA?</a:t>
            </a:r>
          </a:p>
        </p:txBody>
      </p:sp>
      <p:pic>
        <p:nvPicPr>
          <p:cNvPr id="2" name="Picture 2" descr="America's SBDC 2022 Annual Report | Massachusetts SBDC's Impact">
            <a:extLst>
              <a:ext uri="{FF2B5EF4-FFF2-40B4-BE49-F238E27FC236}">
                <a16:creationId xmlns:a16="http://schemas.microsoft.com/office/drawing/2014/main" id="{EACA45D2-AFB9-B50B-5189-6D51A2A0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829" y="4935798"/>
            <a:ext cx="2257670" cy="12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DB80D8C-8B16-FB25-2FEC-D7078AEFDD42}"/>
              </a:ext>
            </a:extLst>
          </p:cNvPr>
          <p:cNvGrpSpPr/>
          <p:nvPr/>
        </p:nvGrpSpPr>
        <p:grpSpPr>
          <a:xfrm>
            <a:off x="3801366" y="2847729"/>
            <a:ext cx="4589268" cy="2323568"/>
            <a:chOff x="3939048" y="2945813"/>
            <a:chExt cx="4589268" cy="232356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E6645D-B1CC-576D-0A73-E7830EB382C3}"/>
                </a:ext>
              </a:extLst>
            </p:cNvPr>
            <p:cNvSpPr/>
            <p:nvPr/>
          </p:nvSpPr>
          <p:spPr>
            <a:xfrm>
              <a:off x="3939048" y="2945813"/>
              <a:ext cx="4589268" cy="2323568"/>
            </a:xfrm>
            <a:prstGeom prst="roundRect">
              <a:avLst/>
            </a:prstGeom>
            <a:solidFill>
              <a:srgbClr val="00558C"/>
            </a:solidFill>
            <a:ln w="9525" cap="rnd" cmpd="sng" algn="ctr">
              <a:solidFill>
                <a:srgbClr val="00269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pic>
          <p:nvPicPr>
            <p:cNvPr id="7" name="Picture 6" descr="Logo&#10;&#10;AI-generated content may be incorrect.">
              <a:extLst>
                <a:ext uri="{FF2B5EF4-FFF2-40B4-BE49-F238E27FC236}">
                  <a16:creationId xmlns:a16="http://schemas.microsoft.com/office/drawing/2014/main" id="{6527D21F-E2A5-79BF-9C04-17B82F4E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5" b="21420"/>
            <a:stretch>
              <a:fillRect/>
            </a:stretch>
          </p:blipFill>
          <p:spPr>
            <a:xfrm>
              <a:off x="4079529" y="3016939"/>
              <a:ext cx="4308307" cy="218131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A30176-E8CB-0F92-E780-2F3D0AD585C6}"/>
              </a:ext>
            </a:extLst>
          </p:cNvPr>
          <p:cNvGrpSpPr/>
          <p:nvPr/>
        </p:nvGrpSpPr>
        <p:grpSpPr>
          <a:xfrm>
            <a:off x="3531651" y="1670530"/>
            <a:ext cx="2787288" cy="668987"/>
            <a:chOff x="363942" y="1576279"/>
            <a:chExt cx="2787288" cy="66898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FFDDDC-E17C-2E7E-E8FD-F540FD761FAC}"/>
                </a:ext>
              </a:extLst>
            </p:cNvPr>
            <p:cNvSpPr/>
            <p:nvPr/>
          </p:nvSpPr>
          <p:spPr>
            <a:xfrm>
              <a:off x="1174294" y="1576279"/>
              <a:ext cx="1976936" cy="6689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200"/>
                </a:spcAft>
              </a:pPr>
              <a:r>
                <a:rPr lang="es-US" b="1" dirty="0">
                  <a:solidFill>
                    <a:srgbClr val="00558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MOBD</a:t>
              </a:r>
            </a:p>
            <a:p>
              <a:pPr>
                <a:spcAft>
                  <a:spcPts val="600"/>
                </a:spcAft>
              </a:pPr>
              <a:r>
                <a:rPr lang="es-US" sz="1400" dirty="0">
                  <a:solidFill>
                    <a:srgbClr val="00558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Oficina de Desarrollo Empresarial de Massachusetts</a:t>
              </a:r>
            </a:p>
          </p:txBody>
        </p:sp>
        <p:pic>
          <p:nvPicPr>
            <p:cNvPr id="27" name="Picture 26" descr="Logo&#10;&#10;AI-generated content may be incorrect.">
              <a:extLst>
                <a:ext uri="{FF2B5EF4-FFF2-40B4-BE49-F238E27FC236}">
                  <a16:creationId xmlns:a16="http://schemas.microsoft.com/office/drawing/2014/main" id="{CEF2671F-1866-C396-30BB-87128789F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42" y="1576279"/>
              <a:ext cx="666014" cy="668987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C0A8593-7407-9F3B-9583-3701888F0B5B}"/>
                </a:ext>
              </a:extLst>
            </p:cNvPr>
            <p:cNvCxnSpPr>
              <a:cxnSpLocks/>
            </p:cNvCxnSpPr>
            <p:nvPr/>
          </p:nvCxnSpPr>
          <p:spPr>
            <a:xfrm>
              <a:off x="1137223" y="1576279"/>
              <a:ext cx="0" cy="668987"/>
            </a:xfrm>
            <a:prstGeom prst="line">
              <a:avLst/>
            </a:prstGeom>
            <a:ln w="28575" cap="rnd">
              <a:solidFill>
                <a:srgbClr val="F6C51B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53DA8F8-7F6F-7E37-3F82-877B08CBDD58}"/>
              </a:ext>
            </a:extLst>
          </p:cNvPr>
          <p:cNvGrpSpPr/>
          <p:nvPr/>
        </p:nvGrpSpPr>
        <p:grpSpPr>
          <a:xfrm>
            <a:off x="462685" y="1670530"/>
            <a:ext cx="2771778" cy="668987"/>
            <a:chOff x="363942" y="1576279"/>
            <a:chExt cx="2771778" cy="66898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0351989-2366-6CEE-9F40-C9D1609D1BF4}"/>
                </a:ext>
              </a:extLst>
            </p:cNvPr>
            <p:cNvSpPr/>
            <p:nvPr/>
          </p:nvSpPr>
          <p:spPr>
            <a:xfrm>
              <a:off x="1174294" y="1576279"/>
              <a:ext cx="1961426" cy="6689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200"/>
                </a:spcAft>
              </a:pPr>
              <a:r>
                <a:rPr lang="es-US" b="1" dirty="0">
                  <a:solidFill>
                    <a:srgbClr val="00558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EOED</a:t>
              </a:r>
            </a:p>
            <a:p>
              <a:pPr>
                <a:spcAft>
                  <a:spcPts val="600"/>
                </a:spcAft>
              </a:pPr>
              <a:r>
                <a:rPr lang="es-US" sz="1400" dirty="0">
                  <a:solidFill>
                    <a:srgbClr val="00558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Oficina Ejecutiva de Desarrollo Económico</a:t>
              </a:r>
            </a:p>
          </p:txBody>
        </p:sp>
        <p:pic>
          <p:nvPicPr>
            <p:cNvPr id="40" name="Picture 39" descr="Logo&#10;&#10;AI-generated content may be incorrect.">
              <a:extLst>
                <a:ext uri="{FF2B5EF4-FFF2-40B4-BE49-F238E27FC236}">
                  <a16:creationId xmlns:a16="http://schemas.microsoft.com/office/drawing/2014/main" id="{FD505AE3-FEB4-20C9-990E-FC40718D9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42" y="1576279"/>
              <a:ext cx="666014" cy="668987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4A6B2A-ACE2-F385-F55C-F206E24AD0D9}"/>
                </a:ext>
              </a:extLst>
            </p:cNvPr>
            <p:cNvCxnSpPr>
              <a:cxnSpLocks/>
            </p:cNvCxnSpPr>
            <p:nvPr/>
          </p:nvCxnSpPr>
          <p:spPr>
            <a:xfrm>
              <a:off x="1137223" y="1576279"/>
              <a:ext cx="0" cy="668987"/>
            </a:xfrm>
            <a:prstGeom prst="line">
              <a:avLst/>
            </a:prstGeom>
            <a:ln w="28575" cap="rnd">
              <a:solidFill>
                <a:srgbClr val="F6C51B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 descr="Icon&#10;&#10;AI-generated content may be incorrect.">
            <a:extLst>
              <a:ext uri="{FF2B5EF4-FFF2-40B4-BE49-F238E27FC236}">
                <a16:creationId xmlns:a16="http://schemas.microsoft.com/office/drawing/2014/main" id="{88011C32-7825-C687-4A58-4EDF97318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72" y="2891633"/>
            <a:ext cx="2826327" cy="456677"/>
          </a:xfrm>
          <a:prstGeom prst="rect">
            <a:avLst/>
          </a:prstGeom>
        </p:spPr>
      </p:pic>
      <p:pic>
        <p:nvPicPr>
          <p:cNvPr id="44" name="Picture 43" descr="Text&#10;&#10;AI-generated content may be incorrect.">
            <a:extLst>
              <a:ext uri="{FF2B5EF4-FFF2-40B4-BE49-F238E27FC236}">
                <a16:creationId xmlns:a16="http://schemas.microsoft.com/office/drawing/2014/main" id="{700FB937-E10E-F479-073C-F4285B66E9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4" r="46959" b="1542"/>
          <a:stretch/>
        </p:blipFill>
        <p:spPr>
          <a:xfrm>
            <a:off x="462685" y="4237443"/>
            <a:ext cx="2826328" cy="785224"/>
          </a:xfrm>
          <a:prstGeom prst="rect">
            <a:avLst/>
          </a:prstGeom>
        </p:spPr>
      </p:pic>
      <p:pic>
        <p:nvPicPr>
          <p:cNvPr id="45" name="Picture 44" descr="Logo&#10;&#10;AI-generated content may be incorrect.">
            <a:extLst>
              <a:ext uri="{FF2B5EF4-FFF2-40B4-BE49-F238E27FC236}">
                <a16:creationId xmlns:a16="http://schemas.microsoft.com/office/drawing/2014/main" id="{75C7B96A-A731-0EB2-D311-D19F9E421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16" y="1669133"/>
            <a:ext cx="2382283" cy="671781"/>
          </a:xfrm>
          <a:prstGeom prst="rect">
            <a:avLst/>
          </a:prstGeom>
        </p:spPr>
      </p:pic>
      <p:pic>
        <p:nvPicPr>
          <p:cNvPr id="5" name="Picture 2" descr="EEC : Login">
            <a:extLst>
              <a:ext uri="{FF2B5EF4-FFF2-40B4-BE49-F238E27FC236}">
                <a16:creationId xmlns:a16="http://schemas.microsoft.com/office/drawing/2014/main" id="{2CB47190-D6CB-C13D-D06D-164E3452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" y="5327929"/>
            <a:ext cx="36385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9F89A-047A-2D03-7C1D-E79C8523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B6B4B73-C188-F751-C5DC-03FB4448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84" y="211770"/>
            <a:ext cx="10117513" cy="470898"/>
          </a:xfrm>
        </p:spPr>
        <p:txBody>
          <a:bodyPr/>
          <a:lstStyle/>
          <a:p>
            <a:r>
              <a:rPr lang="es-US" dirty="0"/>
              <a:t>Explore los recursos empresariales relevantes en Mass.gov/BFD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D8E406-5375-E061-6C99-AE9F03734053}"/>
              </a:ext>
            </a:extLst>
          </p:cNvPr>
          <p:cNvGrpSpPr/>
          <p:nvPr/>
        </p:nvGrpSpPr>
        <p:grpSpPr>
          <a:xfrm>
            <a:off x="158968" y="1546965"/>
            <a:ext cx="11874065" cy="4628367"/>
            <a:chOff x="462685" y="1860115"/>
            <a:chExt cx="11266632" cy="43915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35B793-A157-1347-CCE2-E5228550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2051" r="21929"/>
            <a:stretch>
              <a:fillRect/>
            </a:stretch>
          </p:blipFill>
          <p:spPr>
            <a:xfrm>
              <a:off x="462685" y="1897693"/>
              <a:ext cx="5562729" cy="39513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E2FCB6-7048-6B79-2863-F51FEE013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81" t="11687" r="21868" b="53233"/>
            <a:stretch>
              <a:fillRect/>
            </a:stretch>
          </p:blipFill>
          <p:spPr>
            <a:xfrm>
              <a:off x="6166588" y="1962684"/>
              <a:ext cx="5562729" cy="18201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6B5D05-5351-5057-2012-F64820D72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81" t="47638" r="21868" b="7676"/>
            <a:stretch>
              <a:fillRect/>
            </a:stretch>
          </p:blipFill>
          <p:spPr>
            <a:xfrm>
              <a:off x="6166588" y="3933173"/>
              <a:ext cx="5562729" cy="231853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CAB36D-0174-EFCD-55D5-C2B6DA3D5747}"/>
                </a:ext>
              </a:extLst>
            </p:cNvPr>
            <p:cNvSpPr/>
            <p:nvPr/>
          </p:nvSpPr>
          <p:spPr>
            <a:xfrm>
              <a:off x="462685" y="5451365"/>
              <a:ext cx="5562729" cy="800347"/>
            </a:xfrm>
            <a:prstGeom prst="rect">
              <a:avLst/>
            </a:prstGeom>
            <a:solidFill>
              <a:srgbClr val="F2F2F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D33B11-B765-2E5F-AE01-FB25FCE3936F}"/>
                </a:ext>
              </a:extLst>
            </p:cNvPr>
            <p:cNvSpPr txBox="1"/>
            <p:nvPr/>
          </p:nvSpPr>
          <p:spPr>
            <a:xfrm>
              <a:off x="556426" y="1860115"/>
              <a:ext cx="1645920" cy="470898"/>
            </a:xfrm>
            <a:prstGeom prst="roundRect">
              <a:avLst/>
            </a:prstGeom>
            <a:noFill/>
            <a:ln w="57150" cap="rnd">
              <a:solidFill>
                <a:srgbClr val="F6C51B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575757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0432BE-2F6A-1D58-7316-FD4290FCC884}"/>
                </a:ext>
              </a:extLst>
            </p:cNvPr>
            <p:cNvSpPr txBox="1"/>
            <p:nvPr/>
          </p:nvSpPr>
          <p:spPr>
            <a:xfrm>
              <a:off x="8981680" y="1860115"/>
              <a:ext cx="1344168" cy="470898"/>
            </a:xfrm>
            <a:prstGeom prst="roundRect">
              <a:avLst/>
            </a:prstGeom>
            <a:noFill/>
            <a:ln w="57150" cap="rnd">
              <a:solidFill>
                <a:srgbClr val="F6C51B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57575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9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C2C91-0352-F47F-7612-5C020D0D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Modelos de programas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59B65-FABA-C8B1-4888-63D6873065CE}"/>
              </a:ext>
            </a:extLst>
          </p:cNvPr>
          <p:cNvSpPr txBox="1"/>
          <p:nvPr/>
        </p:nvSpPr>
        <p:spPr>
          <a:xfrm>
            <a:off x="462685" y="1722153"/>
            <a:ext cx="10256115" cy="120032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s-US" b="1" i="0" dirty="0">
                <a:solidFill>
                  <a:srgbClr val="0070B9"/>
                </a:solidFill>
                <a:effectLst/>
              </a:rPr>
              <a:t>Biz-M-Power</a:t>
            </a:r>
          </a:p>
          <a:p>
            <a:pPr algn="l"/>
            <a:r>
              <a:rPr lang="es-US" b="0" i="0" dirty="0">
                <a:solidFill>
                  <a:srgbClr val="424242"/>
                </a:solidFill>
                <a:effectLst/>
              </a:rPr>
              <a:t>Esta oportunidad de financiación está disponible para empresas con menos de 20 empleados e ingresos máximos de $2.5 millones. El programa tiene como objetivo ayudar a las pequeñas empresas y microempresas a compensar los costos de adquisiciones, ampliaciones, mejoras o alquiler de instalaciones, compra o alquiler de equipos y otras necesidades de capital.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63C64-91FE-9E92-CC4C-31D6CA4FF0B4}"/>
              </a:ext>
            </a:extLst>
          </p:cNvPr>
          <p:cNvSpPr txBox="1"/>
          <p:nvPr/>
        </p:nvSpPr>
        <p:spPr>
          <a:xfrm>
            <a:off x="462684" y="3169516"/>
            <a:ext cx="10256115" cy="120032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s-US" b="1" i="0" dirty="0">
                <a:solidFill>
                  <a:srgbClr val="0070B9"/>
                </a:solidFill>
                <a:effectLst/>
              </a:rPr>
              <a:t>Programa Workforce Training Fund – Express</a:t>
            </a:r>
          </a:p>
          <a:p>
            <a:pPr algn="l"/>
            <a:r>
              <a:rPr lang="es-US" b="0" i="0" dirty="0">
                <a:solidFill>
                  <a:srgbClr val="424242"/>
                </a:solidFill>
                <a:effectLst/>
              </a:rPr>
              <a:t>Proporciona a las pequeñas empresas un acceso rápido y simple a una capacitación financiada con subvenciones, lo que ayuda a los empleadores a responder rápidamente a los cambios y a mantener el compromiso de los empleados. </a:t>
            </a:r>
            <a:r>
              <a:rPr lang="es-US" dirty="0">
                <a:solidFill>
                  <a:srgbClr val="424242"/>
                </a:solidFill>
              </a:rPr>
              <a:t>Los fondos se distribuyen como reembolso del costo de la capacitación, hasta un máximo de $15,000 por año calendario.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65EB0-98BE-6BA4-A30C-46EAF0080690}"/>
              </a:ext>
            </a:extLst>
          </p:cNvPr>
          <p:cNvSpPr txBox="1"/>
          <p:nvPr/>
        </p:nvSpPr>
        <p:spPr>
          <a:xfrm>
            <a:off x="462684" y="4629347"/>
            <a:ext cx="10256115" cy="92333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s-US" b="1" i="0" dirty="0">
                <a:solidFill>
                  <a:srgbClr val="0070B9"/>
                </a:solidFill>
                <a:effectLst/>
              </a:rPr>
              <a:t>Evaluación de pequeñas empresas de Mass SAVE </a:t>
            </a:r>
          </a:p>
          <a:p>
            <a:pPr algn="l">
              <a:buNone/>
            </a:pPr>
            <a:r>
              <a:rPr lang="es-US" b="0" i="0" dirty="0">
                <a:solidFill>
                  <a:srgbClr val="424242"/>
                </a:solidFill>
                <a:effectLst/>
              </a:rPr>
              <a:t>Evaluación sin costo de posibles medidas de ahorro de energía para pequeñas empresas. El especialista en energía también informará a las empresas sobre los incentivos disponibles para estas medidas.</a:t>
            </a:r>
          </a:p>
        </p:txBody>
      </p:sp>
    </p:spTree>
    <p:extLst>
      <p:ext uri="{BB962C8B-B14F-4D97-AF65-F5344CB8AC3E}">
        <p14:creationId xmlns:p14="http://schemas.microsoft.com/office/powerpoint/2010/main" val="38430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020C-6188-4E6D-96BE-0BF4C0193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BE414FF-FACE-1684-2FC3-591342F5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83" y="606288"/>
            <a:ext cx="10942377" cy="600443"/>
          </a:xfrm>
        </p:spPr>
        <p:txBody>
          <a:bodyPr/>
          <a:lstStyle/>
          <a:p>
            <a:r>
              <a:rPr lang="es-US" dirty="0"/>
              <a:t>Servicio de asistencia personal completo en Mass.gov/BFD</a:t>
            </a:r>
          </a:p>
        </p:txBody>
      </p:sp>
      <p:pic>
        <p:nvPicPr>
          <p:cNvPr id="2" name="Picture 1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7E97A3E7-BC41-2F7B-3003-F886F8CD5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221"/>
            <a:ext cx="12192000" cy="4747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83840-551B-1722-5AC1-D9D52B5E342D}"/>
              </a:ext>
            </a:extLst>
          </p:cNvPr>
          <p:cNvSpPr txBox="1"/>
          <p:nvPr/>
        </p:nvSpPr>
        <p:spPr>
          <a:xfrm>
            <a:off x="176283" y="4592650"/>
            <a:ext cx="2829964" cy="1659062"/>
          </a:xfrm>
          <a:prstGeom prst="roundRect">
            <a:avLst>
              <a:gd name="adj" fmla="val 11382"/>
            </a:avLst>
          </a:prstGeom>
          <a:noFill/>
          <a:ln w="57150" cap="rnd">
            <a:solidFill>
              <a:srgbClr val="F6C51B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C89F-F255-3517-274D-F29BB74D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530088"/>
            <a:ext cx="10117513" cy="470898"/>
          </a:xfrm>
        </p:spPr>
        <p:txBody>
          <a:bodyPr/>
          <a:lstStyle/>
          <a:p>
            <a:r>
              <a:rPr lang="es-US" sz="3400" dirty="0">
                <a:solidFill>
                  <a:schemeClr val="bg1"/>
                </a:solidFill>
                <a:cs typeface="Calibri"/>
              </a:rPr>
              <a:t>Ingrese a Business Front Door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4FF9A7-42E8-C294-C666-DA524A892C67}"/>
              </a:ext>
            </a:extLst>
          </p:cNvPr>
          <p:cNvGrpSpPr/>
          <p:nvPr/>
        </p:nvGrpSpPr>
        <p:grpSpPr>
          <a:xfrm>
            <a:off x="299490" y="1627099"/>
            <a:ext cx="11593020" cy="4518774"/>
            <a:chOff x="350042" y="1627099"/>
            <a:chExt cx="11593020" cy="45187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D45030-CBA8-A638-9E0B-7BE9AE2E5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167" b="3133"/>
            <a:stretch>
              <a:fillRect/>
            </a:stretch>
          </p:blipFill>
          <p:spPr>
            <a:xfrm>
              <a:off x="6200630" y="1627099"/>
              <a:ext cx="5742432" cy="432233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BDC7EA-50AB-5B20-584D-B3B8482CC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1"/>
            <a:stretch>
              <a:fillRect/>
            </a:stretch>
          </p:blipFill>
          <p:spPr>
            <a:xfrm>
              <a:off x="357621" y="1627099"/>
              <a:ext cx="5714083" cy="26484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5EE458-E8DE-13FD-004A-9C2750C0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621" y="4276342"/>
              <a:ext cx="5743433" cy="186953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B225CF-7EA5-154B-20AF-0DFBDEC819D2}"/>
                </a:ext>
              </a:extLst>
            </p:cNvPr>
            <p:cNvSpPr/>
            <p:nvPr/>
          </p:nvSpPr>
          <p:spPr>
            <a:xfrm>
              <a:off x="350042" y="1627099"/>
              <a:ext cx="5714082" cy="4322336"/>
            </a:xfrm>
            <a:prstGeom prst="rect">
              <a:avLst/>
            </a:prstGeom>
            <a:noFill/>
            <a:ln w="9525" cap="rnd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9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29B417-DB1A-7ABF-5A3D-197A0D616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9"/>
          <a:stretch/>
        </p:blipFill>
        <p:spPr>
          <a:xfrm>
            <a:off x="5692891" y="1279895"/>
            <a:ext cx="6197334" cy="521615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FC1228-2087-420A-A255-5EC69BC0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530088"/>
            <a:ext cx="10117513" cy="470898"/>
          </a:xfrm>
        </p:spPr>
        <p:txBody>
          <a:bodyPr/>
          <a:lstStyle/>
          <a:p>
            <a:r>
              <a:rPr lang="es-US" dirty="0"/>
              <a:t>Obtenga su punto de contacto especializado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7F6153-1E7A-BDCB-BE0B-57343412C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4089012"/>
            <a:ext cx="2867025" cy="2687426"/>
          </a:xfrm>
          <a:prstGeom prst="ellipse">
            <a:avLst/>
          </a:prstGeom>
          <a:ln w="38100">
            <a:solidFill>
              <a:srgbClr val="F6C51B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841A7-167A-B206-9A0B-19AA79E0D40E}"/>
              </a:ext>
            </a:extLst>
          </p:cNvPr>
          <p:cNvSpPr txBox="1"/>
          <p:nvPr/>
        </p:nvSpPr>
        <p:spPr>
          <a:xfrm>
            <a:off x="462684" y="2482851"/>
            <a:ext cx="4388715" cy="206535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S" sz="2000" dirty="0">
                <a:solidFill>
                  <a:schemeClr val="tx1"/>
                </a:solidFill>
              </a:rPr>
              <a:t>Las empresas en Business Front Door reciben un </a:t>
            </a:r>
            <a:r>
              <a:rPr lang="es-US" sz="2000" b="1" dirty="0">
                <a:solidFill>
                  <a:schemeClr val="tx1"/>
                </a:solidFill>
              </a:rPr>
              <a:t>Navegador personal del Equipo MA</a:t>
            </a:r>
            <a:r>
              <a:rPr lang="es-US" sz="2000" dirty="0">
                <a:solidFill>
                  <a:schemeClr val="tx1"/>
                </a:solidFill>
              </a:rPr>
              <a:t>, un único punto de contacto especializado para abordar las necesidades empresariales.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70F30-C74E-D41B-D5FC-F00F5590F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49" y="2183130"/>
            <a:ext cx="2878723" cy="2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ivLEa_ieC9swT474FyL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56gXZgMbD3Hhifkgaog9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WL4Ua_lei.ijPaO9v3tw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ivLEa_ieC9swT474FyL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1o6bEDgEzpJZL6TiKGh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ivLEa_ieC9swT474FyL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Y3TUtAWCEyVgouIKpJc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_mRzxFn2ndc3EF2bQwTA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56gXZgMbD3Hhifkgaog9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3_zEYHNMM.i9u1UIDlv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PnVO5tPQHBrguEcizxj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Q2DWeAMXaWqP_Yswg2t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4LL0l1R4du6IuOHm27D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lV6MgwjgHHt3Jux.3Ho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297gJAX7uBE20QM2CDI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6moBDbXqpfZrWvQ0eF7q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S4ZXSCT80CMpuhVSLvs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VUxidkXTkcaFBmN4UH0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p78DyTKuYK0RoVRdtOu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WL4Ua_lei.ijPaO9v3tw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rhrDNns92i8GAiNGiTO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zdYKEkiSx7UbFHW3Dvn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pk7SfZdhqGksTnYeijlX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rQQirX1h9tNvKrB12aeT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DcbLvQ_O3eG3pQs8SQK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hqmB8oMKGJ2Z1tPNoik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ivLEa_ieC9swT474FyL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5Dmb.QtX0cefE3peKdMY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xECdEVv3liOru1YNuY4R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d8pcatJjsNG5GxFtrD2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TID_0JSrt6jrfaaNtdkI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WT_BXsiDPIolonTpP0Zg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xuBgrlii3MLJbTNBgVw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QABU8dNMhYZ3cFgO1bF5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QnssRPdsWArwmFLcLx2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3AhFq_sTCZ2pD5WL69L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ivLEa_ieC9swT474FyL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NFRb0xjQ3NueeVOW5gq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k42uTJkqPB5_gbtORYc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shTMARfdn4o5o13uRqe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4OhNXgWJo0gY2TbFZgAY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4_E8mg3F4ndjktv6CTef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oc.f3w60ZJRjWrS5n.W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6XMKahlfm6HDGKU0pOW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BTA Grid 16: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269E"/>
        </a:solidFill>
        <a:ln w="9525" cap="rnd" cmpd="sng" algn="ctr">
          <a:solidFill>
            <a:srgbClr val="00269E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1_MBTA Grid 16:9">
  <a:themeElements>
    <a:clrScheme name="Custom 6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558F"/>
      </a:accent1>
      <a:accent2>
        <a:srgbClr val="388557"/>
      </a:accent2>
      <a:accent3>
        <a:srgbClr val="F6C51B"/>
      </a:accent3>
      <a:accent4>
        <a:srgbClr val="D0DDE9"/>
      </a:accent4>
      <a:accent5>
        <a:srgbClr val="D7E7DD"/>
      </a:accent5>
      <a:accent6>
        <a:srgbClr val="FDF3D1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269E"/>
        </a:solidFill>
        <a:ln w="9525" cap="rnd" cmpd="sng" algn="ctr">
          <a:solidFill>
            <a:srgbClr val="00269E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482</Words>
  <Application>Microsoft Office PowerPoint</Application>
  <PresentationFormat>Widescreen</PresentationFormat>
  <Paragraphs>51</Paragraphs>
  <Slides>14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Trebuchet MS</vt:lpstr>
      <vt:lpstr>MBTA Grid 16:9</vt:lpstr>
      <vt:lpstr>1_MBTA Grid 16:9</vt:lpstr>
      <vt:lpstr>think-cell Slide</vt:lpstr>
      <vt:lpstr>PowerPoint Presentation</vt:lpstr>
      <vt:lpstr>Massachusetts es un lugar INCREÍBLE para hacer negocios</vt:lpstr>
      <vt:lpstr>PowerPoint Presentation</vt:lpstr>
      <vt:lpstr>¿Quién es el Equipo MA?</vt:lpstr>
      <vt:lpstr>Explore los recursos empresariales relevantes en Mass.gov/BFD</vt:lpstr>
      <vt:lpstr>Modelos de programas</vt:lpstr>
      <vt:lpstr>Servicio de asistencia personal completo en Mass.gov/BFD</vt:lpstr>
      <vt:lpstr>Ingrese a Business Front Door</vt:lpstr>
      <vt:lpstr>Obtenga su punto de contacto especializado</vt:lpstr>
      <vt:lpstr>En cualquier punto, solicite guía al Equipo MA</vt:lpstr>
      <vt:lpstr>Revise los recursos recomendados en un Panel central</vt:lpstr>
      <vt:lpstr>Explore los Programas del Equipo MA en un lugar</vt:lpstr>
      <vt:lpstr>Beneficios empresariales de Business Front Door</vt:lpstr>
      <vt:lpstr>¡Visítenos en mass.gov/BFD!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2025-08-07T17:02:17Z</dcterms:created>
  <dcterms:modified xsi:type="dcterms:W3CDTF">2025-08-14T13:38:28Z</dcterms:modified>
</cp:coreProperties>
</file>