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50"/>
  </p:notesMasterIdLst>
  <p:handoutMasterIdLst>
    <p:handoutMasterId r:id="rId51"/>
  </p:handoutMasterIdLst>
  <p:sldIdLst>
    <p:sldId id="400" r:id="rId2"/>
    <p:sldId id="836" r:id="rId3"/>
    <p:sldId id="904" r:id="rId4"/>
    <p:sldId id="834" r:id="rId5"/>
    <p:sldId id="833" r:id="rId6"/>
    <p:sldId id="837" r:id="rId7"/>
    <p:sldId id="839" r:id="rId8"/>
    <p:sldId id="901" r:id="rId9"/>
    <p:sldId id="903" r:id="rId10"/>
    <p:sldId id="838" r:id="rId11"/>
    <p:sldId id="886" r:id="rId12"/>
    <p:sldId id="889" r:id="rId13"/>
    <p:sldId id="902" r:id="rId14"/>
    <p:sldId id="891" r:id="rId15"/>
    <p:sldId id="888" r:id="rId16"/>
    <p:sldId id="892" r:id="rId17"/>
    <p:sldId id="893" r:id="rId18"/>
    <p:sldId id="894" r:id="rId19"/>
    <p:sldId id="895" r:id="rId20"/>
    <p:sldId id="841" r:id="rId21"/>
    <p:sldId id="843" r:id="rId22"/>
    <p:sldId id="842" r:id="rId23"/>
    <p:sldId id="844" r:id="rId24"/>
    <p:sldId id="845" r:id="rId25"/>
    <p:sldId id="846" r:id="rId26"/>
    <p:sldId id="847" r:id="rId27"/>
    <p:sldId id="848" r:id="rId28"/>
    <p:sldId id="849" r:id="rId29"/>
    <p:sldId id="850" r:id="rId30"/>
    <p:sldId id="851" r:id="rId31"/>
    <p:sldId id="852" r:id="rId32"/>
    <p:sldId id="853" r:id="rId33"/>
    <p:sldId id="854" r:id="rId34"/>
    <p:sldId id="879" r:id="rId35"/>
    <p:sldId id="855" r:id="rId36"/>
    <p:sldId id="856" r:id="rId37"/>
    <p:sldId id="857" r:id="rId38"/>
    <p:sldId id="880" r:id="rId39"/>
    <p:sldId id="881" r:id="rId40"/>
    <p:sldId id="882" r:id="rId41"/>
    <p:sldId id="883" r:id="rId42"/>
    <p:sldId id="884" r:id="rId43"/>
    <p:sldId id="885" r:id="rId44"/>
    <p:sldId id="858" r:id="rId45"/>
    <p:sldId id="869" r:id="rId46"/>
    <p:sldId id="896" r:id="rId47"/>
    <p:sldId id="870" r:id="rId48"/>
    <p:sldId id="898" r:id="rId49"/>
  </p:sldIdLst>
  <p:sldSz cx="9144000" cy="6858000" type="screen4x3"/>
  <p:notesSz cx="6881813" cy="9296400"/>
  <p:defaultTextStyle>
    <a:defPPr>
      <a:defRPr lang="en-US"/>
    </a:defPPr>
    <a:lvl1pPr algn="l" rtl="0" fontAlgn="base">
      <a:spcBef>
        <a:spcPct val="0"/>
      </a:spcBef>
      <a:spcAft>
        <a:spcPct val="0"/>
      </a:spcAft>
      <a:defRPr sz="1400" b="1" i="1" kern="1200">
        <a:solidFill>
          <a:schemeClr val="tx1"/>
        </a:solidFill>
        <a:latin typeface="Verdana" pitchFamily="34" charset="0"/>
        <a:ea typeface="+mn-ea"/>
        <a:cs typeface="Arial" charset="0"/>
      </a:defRPr>
    </a:lvl1pPr>
    <a:lvl2pPr marL="457200" algn="l" rtl="0" fontAlgn="base">
      <a:spcBef>
        <a:spcPct val="0"/>
      </a:spcBef>
      <a:spcAft>
        <a:spcPct val="0"/>
      </a:spcAft>
      <a:defRPr sz="1400" b="1" i="1" kern="1200">
        <a:solidFill>
          <a:schemeClr val="tx1"/>
        </a:solidFill>
        <a:latin typeface="Verdana" pitchFamily="34" charset="0"/>
        <a:ea typeface="+mn-ea"/>
        <a:cs typeface="Arial" charset="0"/>
      </a:defRPr>
    </a:lvl2pPr>
    <a:lvl3pPr marL="914400" algn="l" rtl="0" fontAlgn="base">
      <a:spcBef>
        <a:spcPct val="0"/>
      </a:spcBef>
      <a:spcAft>
        <a:spcPct val="0"/>
      </a:spcAft>
      <a:defRPr sz="1400" b="1" i="1" kern="1200">
        <a:solidFill>
          <a:schemeClr val="tx1"/>
        </a:solidFill>
        <a:latin typeface="Verdana" pitchFamily="34" charset="0"/>
        <a:ea typeface="+mn-ea"/>
        <a:cs typeface="Arial" charset="0"/>
      </a:defRPr>
    </a:lvl3pPr>
    <a:lvl4pPr marL="1371600" algn="l" rtl="0" fontAlgn="base">
      <a:spcBef>
        <a:spcPct val="0"/>
      </a:spcBef>
      <a:spcAft>
        <a:spcPct val="0"/>
      </a:spcAft>
      <a:defRPr sz="1400" b="1" i="1" kern="1200">
        <a:solidFill>
          <a:schemeClr val="tx1"/>
        </a:solidFill>
        <a:latin typeface="Verdana" pitchFamily="34" charset="0"/>
        <a:ea typeface="+mn-ea"/>
        <a:cs typeface="Arial" charset="0"/>
      </a:defRPr>
    </a:lvl4pPr>
    <a:lvl5pPr marL="1828800" algn="l" rtl="0" fontAlgn="base">
      <a:spcBef>
        <a:spcPct val="0"/>
      </a:spcBef>
      <a:spcAft>
        <a:spcPct val="0"/>
      </a:spcAft>
      <a:defRPr sz="1400" b="1" i="1" kern="1200">
        <a:solidFill>
          <a:schemeClr val="tx1"/>
        </a:solidFill>
        <a:latin typeface="Verdana" pitchFamily="34" charset="0"/>
        <a:ea typeface="+mn-ea"/>
        <a:cs typeface="Arial" charset="0"/>
      </a:defRPr>
    </a:lvl5pPr>
    <a:lvl6pPr marL="2286000" algn="l" defTabSz="914400" rtl="0" eaLnBrk="1" latinLnBrk="0" hangingPunct="1">
      <a:defRPr sz="1400" b="1" i="1" kern="1200">
        <a:solidFill>
          <a:schemeClr val="tx1"/>
        </a:solidFill>
        <a:latin typeface="Verdana" pitchFamily="34" charset="0"/>
        <a:ea typeface="+mn-ea"/>
        <a:cs typeface="Arial" charset="0"/>
      </a:defRPr>
    </a:lvl6pPr>
    <a:lvl7pPr marL="2743200" algn="l" defTabSz="914400" rtl="0" eaLnBrk="1" latinLnBrk="0" hangingPunct="1">
      <a:defRPr sz="1400" b="1" i="1" kern="1200">
        <a:solidFill>
          <a:schemeClr val="tx1"/>
        </a:solidFill>
        <a:latin typeface="Verdana" pitchFamily="34" charset="0"/>
        <a:ea typeface="+mn-ea"/>
        <a:cs typeface="Arial" charset="0"/>
      </a:defRPr>
    </a:lvl7pPr>
    <a:lvl8pPr marL="3200400" algn="l" defTabSz="914400" rtl="0" eaLnBrk="1" latinLnBrk="0" hangingPunct="1">
      <a:defRPr sz="1400" b="1" i="1" kern="1200">
        <a:solidFill>
          <a:schemeClr val="tx1"/>
        </a:solidFill>
        <a:latin typeface="Verdana" pitchFamily="34" charset="0"/>
        <a:ea typeface="+mn-ea"/>
        <a:cs typeface="Arial" charset="0"/>
      </a:defRPr>
    </a:lvl8pPr>
    <a:lvl9pPr marL="3657600" algn="l" defTabSz="914400" rtl="0" eaLnBrk="1" latinLnBrk="0" hangingPunct="1">
      <a:defRPr sz="1400" b="1" i="1" kern="1200">
        <a:solidFill>
          <a:schemeClr val="tx1"/>
        </a:solidFill>
        <a:latin typeface="Verdana" pitchFamily="34" charset="0"/>
        <a:ea typeface="+mn-ea"/>
        <a:cs typeface="Arial" charset="0"/>
      </a:defRPr>
    </a:lvl9pPr>
  </p:defaultTextStyle>
  <p:extLst>
    <p:ext uri="{EFAFB233-063F-42B5-8137-9DF3F51BA10A}">
      <p15:sldGuideLst xmlns="" xmlns:p15="http://schemas.microsoft.com/office/powerpoint/2012/main">
        <p15:guide id="1" orient="horz" pos="3948">
          <p15:clr>
            <a:srgbClr val="A4A3A4"/>
          </p15:clr>
        </p15:guide>
        <p15:guide id="2" orient="horz" pos="912">
          <p15:clr>
            <a:srgbClr val="A4A3A4"/>
          </p15:clr>
        </p15:guide>
        <p15:guide id="3" pos="478">
          <p15:clr>
            <a:srgbClr val="A4A3A4"/>
          </p15:clr>
        </p15:guide>
        <p15:guide id="4" pos="5112">
          <p15:clr>
            <a:srgbClr val="A4A3A4"/>
          </p15:clr>
        </p15:guide>
      </p15:sldGuideLst>
    </p:ext>
    <p:ext uri="{2D200454-40CA-4A62-9FC3-DE9A4176ACB9}">
      <p15:notesGuideLst xmlns="" xmlns:p15="http://schemas.microsoft.com/office/powerpoint/2012/main">
        <p15:guide id="1" orient="horz" pos="2927">
          <p15:clr>
            <a:srgbClr val="A4A3A4"/>
          </p15:clr>
        </p15:guide>
        <p15:guide id="2" pos="220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elawat, Sachin" initials="S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1646"/>
    <a:srgbClr val="092376"/>
    <a:srgbClr val="000000"/>
    <a:srgbClr val="8DCC00"/>
    <a:srgbClr val="DDDDDD"/>
    <a:srgbClr val="92D400"/>
    <a:srgbClr val="4D4D4D"/>
    <a:srgbClr val="002776"/>
    <a:srgbClr val="6A8AF1"/>
    <a:srgbClr val="97DB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433" autoAdjust="0"/>
    <p:restoredTop sz="83837" autoAdjust="0"/>
  </p:normalViewPr>
  <p:slideViewPr>
    <p:cSldViewPr snapToGrid="0">
      <p:cViewPr>
        <p:scale>
          <a:sx n="50" d="100"/>
          <a:sy n="50" d="100"/>
        </p:scale>
        <p:origin x="-706" y="-58"/>
      </p:cViewPr>
      <p:guideLst>
        <p:guide orient="horz" pos="3948"/>
        <p:guide orient="horz" pos="912"/>
        <p:guide pos="478"/>
        <p:guide pos="511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3468" y="-108"/>
      </p:cViewPr>
      <p:guideLst>
        <p:guide orient="horz" pos="2927"/>
        <p:guide pos="2168"/>
      </p:guideLst>
    </p:cSldViewPr>
  </p:notesViewPr>
  <p:gridSpacing cx="76200" cy="76200"/>
</p:viewPr>
</file>

<file path=ppt/_rels/presentation.xml.rels><?xml version="1.0" encoding="UTF-8"?>

<Relationships xmlns="http://schemas.openxmlformats.org/package/2006/relationships">
  <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slide" Target="slides/slide43.xml"/>
  <Relationship Id="rId45" Type="http://schemas.openxmlformats.org/officeDocument/2006/relationships/slide" Target="slides/slide44.xml"/>
  <Relationship Id="rId46" Type="http://schemas.openxmlformats.org/officeDocument/2006/relationships/slide" Target="slides/slide45.xml"/>
  <Relationship Id="rId47" Type="http://schemas.openxmlformats.org/officeDocument/2006/relationships/slide" Target="slides/slide46.xml"/>
  <Relationship Id="rId48" Type="http://schemas.openxmlformats.org/officeDocument/2006/relationships/slide" Target="slides/slide47.xml"/>
  <Relationship Id="rId49" Type="http://schemas.openxmlformats.org/officeDocument/2006/relationships/slide" Target="slides/slide48.xml"/>
  <Relationship Id="rId5" Type="http://schemas.openxmlformats.org/officeDocument/2006/relationships/slide" Target="slides/slide4.xml"/>
  <Relationship Id="rId50" Type="http://schemas.openxmlformats.org/officeDocument/2006/relationships/notesMaster" Target="notesMasters/notesMaster1.xml"/>
  <Relationship Id="rId51" Type="http://schemas.openxmlformats.org/officeDocument/2006/relationships/handoutMaster" Target="handoutMasters/handoutMaster1.xml"/>
  <Relationship Id="rId52" Type="http://schemas.openxmlformats.org/officeDocument/2006/relationships/commentAuthors" Target="commentAuthors.xml"/>
  <Relationship Id="rId53" Type="http://schemas.openxmlformats.org/officeDocument/2006/relationships/presProps" Target="presProps.xml"/>
  <Relationship Id="rId54" Type="http://schemas.openxmlformats.org/officeDocument/2006/relationships/viewProps" Target="viewProps.xml"/>
  <Relationship Id="rId55" Type="http://schemas.openxmlformats.org/officeDocument/2006/relationships/theme" Target="theme/theme1.xml"/>
  <Relationship Id="rId56" Type="http://schemas.openxmlformats.org/officeDocument/2006/relationships/tableStyles" Target="tableStyles.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handoutMasters/_rels/handoutMaster1.xml.rels><?xml version="1.0" encoding="UTF-8"?>

<Relationships xmlns="http://schemas.openxmlformats.org/package/2006/relationships">
  <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0322" name="Rectangle 2"/>
          <p:cNvSpPr>
            <a:spLocks noGrp="1" noChangeArrowheads="1"/>
          </p:cNvSpPr>
          <p:nvPr>
            <p:ph type="hdr" sz="quarter"/>
          </p:nvPr>
        </p:nvSpPr>
        <p:spPr bwMode="auto">
          <a:xfrm>
            <a:off x="1" y="12"/>
            <a:ext cx="2982741" cy="465775"/>
          </a:xfrm>
          <a:prstGeom prst="rect">
            <a:avLst/>
          </a:prstGeom>
          <a:noFill/>
          <a:ln w="9525">
            <a:noFill/>
            <a:miter lim="800000"/>
            <a:headEnd/>
            <a:tailEnd/>
          </a:ln>
          <a:effectLst/>
        </p:spPr>
        <p:txBody>
          <a:bodyPr vert="horz" wrap="square" lIns="87450" tIns="43725" rIns="87450" bIns="43725" numCol="1" anchor="t" anchorCtr="0" compatLnSpc="1">
            <a:prstTxWarp prst="textNoShape">
              <a:avLst/>
            </a:prstTxWarp>
          </a:bodyPr>
          <a:lstStyle>
            <a:lvl1pPr defTabSz="874732">
              <a:defRPr sz="1100" b="0" i="0">
                <a:cs typeface="+mn-cs"/>
              </a:defRPr>
            </a:lvl1pPr>
          </a:lstStyle>
          <a:p>
            <a:pPr>
              <a:defRPr/>
            </a:pPr>
            <a:endParaRPr lang="en-US" dirty="0"/>
          </a:p>
        </p:txBody>
      </p:sp>
      <p:sp>
        <p:nvSpPr>
          <p:cNvPr id="1080323" name="Rectangle 3"/>
          <p:cNvSpPr>
            <a:spLocks noGrp="1" noChangeArrowheads="1"/>
          </p:cNvSpPr>
          <p:nvPr>
            <p:ph type="dt" sz="quarter" idx="1"/>
          </p:nvPr>
        </p:nvSpPr>
        <p:spPr bwMode="auto">
          <a:xfrm>
            <a:off x="3897521" y="12"/>
            <a:ext cx="2982741" cy="465775"/>
          </a:xfrm>
          <a:prstGeom prst="rect">
            <a:avLst/>
          </a:prstGeom>
          <a:noFill/>
          <a:ln w="9525">
            <a:noFill/>
            <a:miter lim="800000"/>
            <a:headEnd/>
            <a:tailEnd/>
          </a:ln>
          <a:effectLst/>
        </p:spPr>
        <p:txBody>
          <a:bodyPr vert="horz" wrap="square" lIns="87450" tIns="43725" rIns="87450" bIns="43725" numCol="1" anchor="t" anchorCtr="0" compatLnSpc="1">
            <a:prstTxWarp prst="textNoShape">
              <a:avLst/>
            </a:prstTxWarp>
          </a:bodyPr>
          <a:lstStyle>
            <a:lvl1pPr algn="r" defTabSz="874732">
              <a:defRPr sz="1100" b="0" i="0">
                <a:cs typeface="+mn-cs"/>
              </a:defRPr>
            </a:lvl1pPr>
          </a:lstStyle>
          <a:p>
            <a:pPr>
              <a:defRPr/>
            </a:pPr>
            <a:endParaRPr lang="en-US" dirty="0"/>
          </a:p>
        </p:txBody>
      </p:sp>
      <p:sp>
        <p:nvSpPr>
          <p:cNvPr id="1080324" name="Rectangle 4"/>
          <p:cNvSpPr>
            <a:spLocks noGrp="1" noChangeArrowheads="1"/>
          </p:cNvSpPr>
          <p:nvPr>
            <p:ph type="ftr" sz="quarter" idx="2"/>
          </p:nvPr>
        </p:nvSpPr>
        <p:spPr bwMode="auto">
          <a:xfrm>
            <a:off x="1" y="8829052"/>
            <a:ext cx="2982741" cy="465775"/>
          </a:xfrm>
          <a:prstGeom prst="rect">
            <a:avLst/>
          </a:prstGeom>
          <a:noFill/>
          <a:ln w="9525">
            <a:noFill/>
            <a:miter lim="800000"/>
            <a:headEnd/>
            <a:tailEnd/>
          </a:ln>
          <a:effectLst/>
        </p:spPr>
        <p:txBody>
          <a:bodyPr vert="horz" wrap="square" lIns="87450" tIns="43725" rIns="87450" bIns="43725" numCol="1" anchor="b" anchorCtr="0" compatLnSpc="1">
            <a:prstTxWarp prst="textNoShape">
              <a:avLst/>
            </a:prstTxWarp>
          </a:bodyPr>
          <a:lstStyle>
            <a:lvl1pPr defTabSz="874732">
              <a:defRPr sz="1100" b="0" i="0">
                <a:cs typeface="+mn-cs"/>
              </a:defRPr>
            </a:lvl1pPr>
          </a:lstStyle>
          <a:p>
            <a:pPr>
              <a:defRPr/>
            </a:pPr>
            <a:endParaRPr lang="en-US" dirty="0"/>
          </a:p>
        </p:txBody>
      </p:sp>
      <p:sp>
        <p:nvSpPr>
          <p:cNvPr id="1080325" name="Rectangle 5"/>
          <p:cNvSpPr>
            <a:spLocks noGrp="1" noChangeArrowheads="1"/>
          </p:cNvSpPr>
          <p:nvPr>
            <p:ph type="sldNum" sz="quarter" idx="3"/>
          </p:nvPr>
        </p:nvSpPr>
        <p:spPr bwMode="auto">
          <a:xfrm>
            <a:off x="3897521" y="8829052"/>
            <a:ext cx="2982741" cy="465775"/>
          </a:xfrm>
          <a:prstGeom prst="rect">
            <a:avLst/>
          </a:prstGeom>
          <a:noFill/>
          <a:ln w="9525">
            <a:noFill/>
            <a:miter lim="800000"/>
            <a:headEnd/>
            <a:tailEnd/>
          </a:ln>
          <a:effectLst/>
        </p:spPr>
        <p:txBody>
          <a:bodyPr vert="horz" wrap="square" lIns="87450" tIns="43725" rIns="87450" bIns="43725" numCol="1" anchor="b" anchorCtr="0" compatLnSpc="1">
            <a:prstTxWarp prst="textNoShape">
              <a:avLst/>
            </a:prstTxWarp>
          </a:bodyPr>
          <a:lstStyle>
            <a:lvl1pPr algn="r" defTabSz="874732">
              <a:defRPr sz="1100" b="0" i="0">
                <a:cs typeface="+mn-cs"/>
              </a:defRPr>
            </a:lvl1pPr>
          </a:lstStyle>
          <a:p>
            <a:pPr>
              <a:defRPr/>
            </a:pPr>
            <a:fld id="{A96CF2AC-61CB-4B98-9CA9-D96F960F2CFD}" type="slidenum">
              <a:rPr lang="en-US"/>
              <a:pPr>
                <a:defRPr/>
              </a:pPr>
              <a:t>‹#›</a:t>
            </a:fld>
            <a:endParaRPr lang="en-US" dirty="0"/>
          </a:p>
        </p:txBody>
      </p:sp>
    </p:spTree>
    <p:extLst>
      <p:ext uri="{BB962C8B-B14F-4D97-AF65-F5344CB8AC3E}">
        <p14:creationId xmlns:p14="http://schemas.microsoft.com/office/powerpoint/2010/main" val="41117653"/>
      </p:ext>
    </p:extLst>
  </p:cSld>
  <p:clrMap bg1="lt1" tx1="dk1" bg2="lt2" tx2="dk2" accent1="accent1" accent2="accent2" accent3="accent3" accent4="accent4" accent5="accent5" accent6="accent6" hlink="hlink" folHlink="folHlink"/>
</p:handoutMaster>
</file>

<file path=ppt/notesMasters/_rels/notesMaster1.xml.rels><?xml version="1.0" encoding="UTF-8"?>

<Relationships xmlns="http://schemas.openxmlformats.org/package/2006/relationships">
  <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9" y="12"/>
            <a:ext cx="2981183" cy="465775"/>
          </a:xfrm>
          <a:prstGeom prst="rect">
            <a:avLst/>
          </a:prstGeom>
          <a:noFill/>
          <a:ln w="9525">
            <a:noFill/>
            <a:miter lim="800000"/>
            <a:headEnd/>
            <a:tailEnd/>
          </a:ln>
          <a:effectLst/>
        </p:spPr>
        <p:txBody>
          <a:bodyPr vert="horz" wrap="square" lIns="92931" tIns="46465" rIns="92931" bIns="46465" numCol="1" anchor="t" anchorCtr="0" compatLnSpc="1">
            <a:prstTxWarp prst="textNoShape">
              <a:avLst/>
            </a:prstTxWarp>
          </a:bodyPr>
          <a:lstStyle>
            <a:lvl1pPr defTabSz="930296">
              <a:defRPr sz="1200" b="0" i="0">
                <a:cs typeface="+mn-cs"/>
              </a:defRPr>
            </a:lvl1pPr>
          </a:lstStyle>
          <a:p>
            <a:pPr>
              <a:defRPr/>
            </a:pPr>
            <a:endParaRPr lang="en-US" dirty="0"/>
          </a:p>
        </p:txBody>
      </p:sp>
      <p:sp>
        <p:nvSpPr>
          <p:cNvPr id="48131" name="Rectangle 3"/>
          <p:cNvSpPr>
            <a:spLocks noGrp="1" noChangeArrowheads="1"/>
          </p:cNvSpPr>
          <p:nvPr>
            <p:ph type="dt" idx="1"/>
          </p:nvPr>
        </p:nvSpPr>
        <p:spPr bwMode="auto">
          <a:xfrm>
            <a:off x="3899079" y="12"/>
            <a:ext cx="2981183" cy="465775"/>
          </a:xfrm>
          <a:prstGeom prst="rect">
            <a:avLst/>
          </a:prstGeom>
          <a:noFill/>
          <a:ln w="9525">
            <a:noFill/>
            <a:miter lim="800000"/>
            <a:headEnd/>
            <a:tailEnd/>
          </a:ln>
          <a:effectLst/>
        </p:spPr>
        <p:txBody>
          <a:bodyPr vert="horz" wrap="square" lIns="92931" tIns="46465" rIns="92931" bIns="46465" numCol="1" anchor="t" anchorCtr="0" compatLnSpc="1">
            <a:prstTxWarp prst="textNoShape">
              <a:avLst/>
            </a:prstTxWarp>
          </a:bodyPr>
          <a:lstStyle>
            <a:lvl1pPr algn="r" defTabSz="930296">
              <a:defRPr sz="1200" b="0" i="0">
                <a:cs typeface="+mn-cs"/>
              </a:defRPr>
            </a:lvl1pPr>
          </a:lstStyle>
          <a:p>
            <a:pPr>
              <a:defRPr/>
            </a:pPr>
            <a:endParaRPr lang="en-US" dirty="0"/>
          </a:p>
        </p:txBody>
      </p:sp>
      <p:sp>
        <p:nvSpPr>
          <p:cNvPr id="12292" name="Rectangle 4"/>
          <p:cNvSpPr>
            <a:spLocks noGrp="1" noRot="1" noChangeAspect="1" noChangeArrowheads="1" noTextEdit="1"/>
          </p:cNvSpPr>
          <p:nvPr>
            <p:ph type="sldImg" idx="2"/>
          </p:nvPr>
        </p:nvSpPr>
        <p:spPr bwMode="auto">
          <a:xfrm>
            <a:off x="1120775" y="696913"/>
            <a:ext cx="4648200" cy="3486150"/>
          </a:xfrm>
          <a:prstGeom prst="rect">
            <a:avLst/>
          </a:prstGeom>
          <a:noFill/>
          <a:ln w="9525">
            <a:solidFill>
              <a:srgbClr val="000000"/>
            </a:solidFill>
            <a:miter lim="800000"/>
            <a:headEnd/>
            <a:tailEnd/>
          </a:ln>
        </p:spPr>
      </p:sp>
      <p:sp>
        <p:nvSpPr>
          <p:cNvPr id="48133" name="Rectangle 5"/>
          <p:cNvSpPr>
            <a:spLocks noGrp="1" noChangeArrowheads="1"/>
          </p:cNvSpPr>
          <p:nvPr>
            <p:ph type="body" sz="quarter" idx="3"/>
          </p:nvPr>
        </p:nvSpPr>
        <p:spPr bwMode="auto">
          <a:xfrm>
            <a:off x="688813" y="4416108"/>
            <a:ext cx="5504205" cy="4184016"/>
          </a:xfrm>
          <a:prstGeom prst="rect">
            <a:avLst/>
          </a:prstGeom>
          <a:noFill/>
          <a:ln w="9525">
            <a:noFill/>
            <a:miter lim="800000"/>
            <a:headEnd/>
            <a:tailEnd/>
          </a:ln>
          <a:effectLst/>
        </p:spPr>
        <p:txBody>
          <a:bodyPr vert="horz" wrap="square" lIns="92931" tIns="46465" rIns="92931" bIns="4646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8134" name="Rectangle 6"/>
          <p:cNvSpPr>
            <a:spLocks noGrp="1" noChangeArrowheads="1"/>
          </p:cNvSpPr>
          <p:nvPr>
            <p:ph type="ftr" sz="quarter" idx="4"/>
          </p:nvPr>
        </p:nvSpPr>
        <p:spPr bwMode="auto">
          <a:xfrm>
            <a:off x="9" y="8829052"/>
            <a:ext cx="2981183" cy="465775"/>
          </a:xfrm>
          <a:prstGeom prst="rect">
            <a:avLst/>
          </a:prstGeom>
          <a:noFill/>
          <a:ln w="9525">
            <a:noFill/>
            <a:miter lim="800000"/>
            <a:headEnd/>
            <a:tailEnd/>
          </a:ln>
          <a:effectLst/>
        </p:spPr>
        <p:txBody>
          <a:bodyPr vert="horz" wrap="square" lIns="92931" tIns="46465" rIns="92931" bIns="46465" numCol="1" anchor="b" anchorCtr="0" compatLnSpc="1">
            <a:prstTxWarp prst="textNoShape">
              <a:avLst/>
            </a:prstTxWarp>
          </a:bodyPr>
          <a:lstStyle>
            <a:lvl1pPr defTabSz="930296">
              <a:defRPr sz="1200" b="0" i="0">
                <a:cs typeface="+mn-cs"/>
              </a:defRPr>
            </a:lvl1pPr>
          </a:lstStyle>
          <a:p>
            <a:pPr>
              <a:defRPr/>
            </a:pPr>
            <a:endParaRPr lang="en-US" dirty="0"/>
          </a:p>
        </p:txBody>
      </p:sp>
      <p:sp>
        <p:nvSpPr>
          <p:cNvPr id="48135" name="Rectangle 7"/>
          <p:cNvSpPr>
            <a:spLocks noGrp="1" noChangeArrowheads="1"/>
          </p:cNvSpPr>
          <p:nvPr>
            <p:ph type="sldNum" sz="quarter" idx="5"/>
          </p:nvPr>
        </p:nvSpPr>
        <p:spPr bwMode="auto">
          <a:xfrm>
            <a:off x="3899079" y="8829052"/>
            <a:ext cx="2981183" cy="465775"/>
          </a:xfrm>
          <a:prstGeom prst="rect">
            <a:avLst/>
          </a:prstGeom>
          <a:noFill/>
          <a:ln w="9525">
            <a:noFill/>
            <a:miter lim="800000"/>
            <a:headEnd/>
            <a:tailEnd/>
          </a:ln>
          <a:effectLst/>
        </p:spPr>
        <p:txBody>
          <a:bodyPr vert="horz" wrap="square" lIns="92931" tIns="46465" rIns="92931" bIns="46465" numCol="1" anchor="b" anchorCtr="0" compatLnSpc="1">
            <a:prstTxWarp prst="textNoShape">
              <a:avLst/>
            </a:prstTxWarp>
          </a:bodyPr>
          <a:lstStyle>
            <a:lvl1pPr algn="r" defTabSz="930296">
              <a:defRPr sz="1200" b="0" i="0">
                <a:cs typeface="+mn-cs"/>
              </a:defRPr>
            </a:lvl1pPr>
          </a:lstStyle>
          <a:p>
            <a:pPr>
              <a:defRPr/>
            </a:pPr>
            <a:fld id="{6ACAD6D0-34E4-44D7-A697-2B8DE985FBBE}" type="slidenum">
              <a:rPr lang="en-US"/>
              <a:pPr>
                <a:defRPr/>
              </a:pPr>
              <a:t>‹#›</a:t>
            </a:fld>
            <a:endParaRPr lang="en-US" dirty="0"/>
          </a:p>
        </p:txBody>
      </p:sp>
    </p:spTree>
    <p:extLst>
      <p:ext uri="{BB962C8B-B14F-4D97-AF65-F5344CB8AC3E}">
        <p14:creationId xmlns:p14="http://schemas.microsoft.com/office/powerpoint/2010/main" val="3324912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Verdana"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Verdana"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Verdana"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3.xml.rels><?xml version="1.0" encoding="UTF-8"?>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p:txBody>
          <a:bodyPr/>
          <a:lstStyle/>
          <a:p>
            <a:pPr>
              <a:defRPr/>
            </a:pPr>
            <a:fld id="{2E71CFFB-4F64-422C-919B-468232E4DBFC}" type="slidenum">
              <a:rPr lang="en-US" smtClean="0"/>
              <a:pPr>
                <a:defRPr/>
              </a:pPr>
              <a:t>0</a:t>
            </a:fld>
            <a:endParaRPr lang="en-US" dirty="0" smtClean="0"/>
          </a:p>
        </p:txBody>
      </p:sp>
      <p:sp>
        <p:nvSpPr>
          <p:cNvPr id="13315" name="Rectangle 2"/>
          <p:cNvSpPr>
            <a:spLocks noGrp="1" noRot="1" noChangeAspect="1" noChangeArrowheads="1" noTextEdit="1"/>
          </p:cNvSpPr>
          <p:nvPr>
            <p:ph type="sldImg"/>
          </p:nvPr>
        </p:nvSpPr>
        <p:spPr>
          <a:xfrm>
            <a:off x="1120775" y="696913"/>
            <a:ext cx="4648200" cy="3486150"/>
          </a:xfrm>
          <a:ln/>
        </p:spPr>
      </p:sp>
      <p:sp>
        <p:nvSpPr>
          <p:cNvPr id="13316" name="Rectangle 3"/>
          <p:cNvSpPr>
            <a:spLocks noGrp="1" noChangeArrowheads="1"/>
          </p:cNvSpPr>
          <p:nvPr>
            <p:ph type="body" idx="1"/>
          </p:nvPr>
        </p:nvSpPr>
        <p:spPr>
          <a:noFill/>
          <a:ln/>
        </p:spPr>
        <p:txBody>
          <a:bodyPr/>
          <a:lstStyle/>
          <a:p>
            <a:pPr eaLnBrk="1" hangingPunct="1"/>
            <a:endParaRPr lang="en-US" dirty="0" smtClean="0"/>
          </a:p>
        </p:txBody>
      </p:sp>
    </p:spTree>
    <p:extLst>
      <p:ext uri="{BB962C8B-B14F-4D97-AF65-F5344CB8AC3E}">
        <p14:creationId xmlns:p14="http://schemas.microsoft.com/office/powerpoint/2010/main" val="3026007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6ACAD6D0-34E4-44D7-A697-2B8DE985FBBE}" type="slidenum">
              <a:rPr lang="en-US" smtClean="0"/>
              <a:pPr>
                <a:defRPr/>
              </a:pPr>
              <a:t>2</a:t>
            </a:fld>
            <a:endParaRPr lang="en-US" dirty="0"/>
          </a:p>
        </p:txBody>
      </p:sp>
    </p:spTree>
    <p:extLst>
      <p:ext uri="{BB962C8B-B14F-4D97-AF65-F5344CB8AC3E}">
        <p14:creationId xmlns:p14="http://schemas.microsoft.com/office/powerpoint/2010/main" val="2363617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There are new prompts on the Incident Classification and Notifications screens within the Incident Report. As of April 14, these prompts will need to be addressed for all incident reports completed for individuals on both DDS and ABI/MFP waivers. </a:t>
            </a:r>
            <a:endParaRPr lang="en-US" sz="1600" dirty="0" smtClean="0"/>
          </a:p>
          <a:p>
            <a:endParaRPr lang="en-US" dirty="0"/>
          </a:p>
        </p:txBody>
      </p:sp>
      <p:sp>
        <p:nvSpPr>
          <p:cNvPr id="4" name="Slide Number Placeholder 3"/>
          <p:cNvSpPr>
            <a:spLocks noGrp="1"/>
          </p:cNvSpPr>
          <p:nvPr>
            <p:ph type="sldNum" sz="quarter" idx="10"/>
          </p:nvPr>
        </p:nvSpPr>
        <p:spPr/>
        <p:txBody>
          <a:bodyPr/>
          <a:lstStyle/>
          <a:p>
            <a:pPr>
              <a:defRPr/>
            </a:pPr>
            <a:fld id="{6ACAD6D0-34E4-44D7-A697-2B8DE985FBBE}" type="slidenum">
              <a:rPr lang="en-US" smtClean="0"/>
              <a:pPr>
                <a:defRPr/>
              </a:pPr>
              <a:t>12</a:t>
            </a:fld>
            <a:endParaRPr lang="en-US" dirty="0"/>
          </a:p>
        </p:txBody>
      </p:sp>
    </p:spTree>
    <p:extLst>
      <p:ext uri="{BB962C8B-B14F-4D97-AF65-F5344CB8AC3E}">
        <p14:creationId xmlns:p14="http://schemas.microsoft.com/office/powerpoint/2010/main" val="513051149"/>
      </p:ext>
    </p:extLst>
  </p:cSld>
  <p:clrMapOvr>
    <a:masterClrMapping/>
  </p:clrMapOvr>
</p:notes>
</file>

<file path=ppt/slideLayouts/_rels/slideLayout1.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
  <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86371" name="Rectangle 3"/>
          <p:cNvSpPr>
            <a:spLocks noGrp="1" noChangeArrowheads="1"/>
          </p:cNvSpPr>
          <p:nvPr>
            <p:ph type="subTitle" idx="1"/>
          </p:nvPr>
        </p:nvSpPr>
        <p:spPr>
          <a:xfrm>
            <a:off x="266701" y="4572002"/>
            <a:ext cx="8624888" cy="307777"/>
          </a:xfrm>
        </p:spPr>
        <p:txBody>
          <a:bodyPr/>
          <a:lstStyle>
            <a:lvl1pPr marL="0" indent="0">
              <a:buClr>
                <a:schemeClr val="bg2"/>
              </a:buClr>
              <a:buFontTx/>
              <a:buNone/>
              <a:defRPr sz="1400"/>
            </a:lvl1pPr>
          </a:lstStyle>
          <a:p>
            <a:r>
              <a:rPr lang="en-US"/>
              <a:t>Click to edit Master subtitle style</a:t>
            </a:r>
          </a:p>
        </p:txBody>
      </p:sp>
      <p:sp>
        <p:nvSpPr>
          <p:cNvPr id="186372" name="Rectangle 4"/>
          <p:cNvSpPr>
            <a:spLocks noGrp="1" noChangeArrowheads="1"/>
          </p:cNvSpPr>
          <p:nvPr>
            <p:ph type="ctrTitle"/>
          </p:nvPr>
        </p:nvSpPr>
        <p:spPr>
          <a:xfrm>
            <a:off x="266701" y="1390650"/>
            <a:ext cx="8624888" cy="427038"/>
          </a:xfrm>
        </p:spPr>
        <p:txBody>
          <a:bodyPr lIns="45720" rIns="45720">
            <a:spAutoFit/>
          </a:bodyPr>
          <a:lstStyle>
            <a:lvl1pPr>
              <a:lnSpc>
                <a:spcPct val="90000"/>
              </a:lnSpc>
              <a:defRPr sz="2400"/>
            </a:lvl1pPr>
          </a:lstStyle>
          <a:p>
            <a:r>
              <a:rPr lang="en-US"/>
              <a:t>Click to edit Master title style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26465" y="292608"/>
            <a:ext cx="7215187" cy="757518"/>
          </a:xfrm>
        </p:spPr>
        <p:txBody>
          <a:bodyPr/>
          <a:lstStyle>
            <a:lvl1pPr>
              <a:defRPr sz="2200">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266701" y="1204913"/>
            <a:ext cx="8624888" cy="1748171"/>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4006790"/>
            <a:ext cx="7772400" cy="40011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266700" y="1204915"/>
            <a:ext cx="4235450" cy="2462213"/>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54550" y="1204915"/>
            <a:ext cx="4237038" cy="2462213"/>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vl5pPr>
              <a:defRPr sz="1800">
                <a:latin typeface="Arial" pitchFamily="34" charset="0"/>
                <a:cs typeface="Arial"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343879"/>
            <a:ext cx="4040188" cy="8309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21482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343879"/>
            <a:ext cx="4041775" cy="8309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21482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0" cy="281307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1" y="1435102"/>
            <a:ext cx="3008313" cy="30777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6"/>
            <a:ext cx="5486400" cy="584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9"/>
            <a:ext cx="5486400" cy="30777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273998" y="1204913"/>
            <a:ext cx="9165586" cy="148963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5764" y="228602"/>
            <a:ext cx="2155825" cy="22701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50089" y="228602"/>
            <a:ext cx="3533275" cy="2270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4" name="Rectangle 3"/>
          <p:cNvSpPr/>
          <p:nvPr userDrawn="1"/>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b="0" i="0" dirty="0">
              <a:solidFill>
                <a:prstClr val="white"/>
              </a:solidFill>
            </a:endParaRPr>
          </a:p>
        </p:txBody>
      </p:sp>
      <p:sp>
        <p:nvSpPr>
          <p:cNvPr id="3" name="Text Placeholder 2"/>
          <p:cNvSpPr>
            <a:spLocks noGrp="1"/>
          </p:cNvSpPr>
          <p:nvPr>
            <p:ph type="body" idx="1"/>
          </p:nvPr>
        </p:nvSpPr>
        <p:spPr>
          <a:xfrm>
            <a:off x="722313" y="2692400"/>
            <a:ext cx="7772400" cy="1500187"/>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a:xfrm>
            <a:off x="457200" y="6356352"/>
            <a:ext cx="2133600" cy="365125"/>
          </a:xfrm>
          <a:prstGeom prst="rect">
            <a:avLst/>
          </a:prstGeom>
        </p:spPr>
        <p:txBody>
          <a:bodyPr/>
          <a:lstStyle>
            <a:lvl1pPr>
              <a:defRPr/>
            </a:lvl1pPr>
          </a:lstStyle>
          <a:p>
            <a:pPr>
              <a:defRPr/>
            </a:pPr>
            <a:fld id="{3D4B2DA8-846C-4AC8-8D5D-D1FE6D852547}" type="datetime1">
              <a:rPr lang="en-US">
                <a:solidFill>
                  <a:prstClr val="black">
                    <a:tint val="75000"/>
                  </a:prstClr>
                </a:solidFill>
              </a:rPr>
              <a:pPr>
                <a:defRPr/>
              </a:pPr>
              <a:t>4/8/2014</a:t>
            </a:fld>
            <a:endParaRPr lang="en-US" dirty="0">
              <a:solidFill>
                <a:prstClr val="black">
                  <a:tint val="75000"/>
                </a:prstClr>
              </a:solidFill>
            </a:endParaRPr>
          </a:p>
        </p:txBody>
      </p:sp>
      <p:sp>
        <p:nvSpPr>
          <p:cNvPr id="6" name="Footer Placeholder 4"/>
          <p:cNvSpPr>
            <a:spLocks noGrp="1"/>
          </p:cNvSpPr>
          <p:nvPr>
            <p:ph type="ftr" sz="quarter" idx="11"/>
          </p:nvPr>
        </p:nvSpPr>
        <p:spPr>
          <a:xfrm>
            <a:off x="3124200" y="6356352"/>
            <a:ext cx="2895600" cy="365125"/>
          </a:xfrm>
          <a:prstGeom prst="rect">
            <a:avLst/>
          </a:prstGeom>
        </p:spPr>
        <p:txBody>
          <a:bodyPr/>
          <a:lstStyle>
            <a:lvl1pPr>
              <a:defRPr/>
            </a:lvl1pPr>
          </a:lstStyle>
          <a:p>
            <a:pPr>
              <a:defRPr/>
            </a:pPr>
            <a:endParaRPr lang="en-US" dirty="0">
              <a:solidFill>
                <a:prstClr val="black">
                  <a:tint val="75000"/>
                </a:prstClr>
              </a:solidFill>
            </a:endParaRPr>
          </a:p>
        </p:txBody>
      </p:sp>
      <p:sp>
        <p:nvSpPr>
          <p:cNvPr id="7" name="Slide Number Placeholder 5"/>
          <p:cNvSpPr>
            <a:spLocks noGrp="1"/>
          </p:cNvSpPr>
          <p:nvPr>
            <p:ph type="sldNum" sz="quarter" idx="12"/>
          </p:nvPr>
        </p:nvSpPr>
        <p:spPr>
          <a:xfrm>
            <a:off x="6553200" y="6356352"/>
            <a:ext cx="2133600" cy="365125"/>
          </a:xfrm>
          <a:prstGeom prst="rect">
            <a:avLst/>
          </a:prstGeom>
        </p:spPr>
        <p:txBody>
          <a:bodyPr/>
          <a:lstStyle>
            <a:lvl1pPr>
              <a:defRPr/>
            </a:lvl1pPr>
          </a:lstStyle>
          <a:p>
            <a:pPr>
              <a:defRPr/>
            </a:pPr>
            <a:fld id="{14548E0B-75C4-49F1-8C18-3337C10E696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64267766"/>
      </p:ext>
    </p:extLst>
  </p:cSld>
  <p:clrMapOvr>
    <a:masterClrMapping/>
  </p:clrMapOvr>
</p:sldLayout>
</file>

<file path=ppt/slideMasters/_rels/slideMaster1.xml.rels><?xml version="1.0" encoding="UTF-8"?>

<Relationships xmlns="http://schemas.openxmlformats.org/package/2006/relationships">
  <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14" Type="http://schemas.openxmlformats.org/officeDocument/2006/relationships/image" Target="../media/image1.png"/>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20"/>
          <p:cNvSpPr>
            <a:spLocks noGrp="1" noChangeArrowheads="1"/>
          </p:cNvSpPr>
          <p:nvPr>
            <p:ph type="body" idx="1"/>
          </p:nvPr>
        </p:nvSpPr>
        <p:spPr bwMode="black">
          <a:xfrm>
            <a:off x="266701" y="1204913"/>
            <a:ext cx="8624888" cy="1489639"/>
          </a:xfrm>
          <a:prstGeom prst="rect">
            <a:avLst/>
          </a:prstGeom>
          <a:noFill/>
          <a:ln w="9525" algn="ctr">
            <a:noFill/>
            <a:miter lim="800000"/>
            <a:headEnd/>
            <a:tailEnd/>
          </a:ln>
        </p:spPr>
        <p:txBody>
          <a:bodyPr vert="horz" wrap="square" lIns="91440" tIns="45720" rIns="91440" bIns="45720" numCol="1" anchor="t" anchorCtr="0" compatLnSpc="1">
            <a:prstTxWarp prst="textNoShape">
              <a:avLst/>
            </a:prstTxWarp>
            <a:spAutoFit/>
          </a:bodyPr>
          <a:lstStyle/>
          <a:p>
            <a:pPr lvl="0"/>
            <a:r>
              <a:rPr lang="en-US" smtClean="0"/>
              <a:t>Level one bullet</a:t>
            </a:r>
          </a:p>
          <a:p>
            <a:pPr lvl="1"/>
            <a:r>
              <a:rPr lang="en-US" smtClean="0"/>
              <a:t>Level two bullet</a:t>
            </a:r>
          </a:p>
          <a:p>
            <a:pPr lvl="2"/>
            <a:r>
              <a:rPr lang="en-US" smtClean="0"/>
              <a:t>Level three bullet</a:t>
            </a:r>
          </a:p>
          <a:p>
            <a:pPr lvl="3"/>
            <a:r>
              <a:rPr lang="en-US" smtClean="0"/>
              <a:t>Level four bullet</a:t>
            </a:r>
          </a:p>
        </p:txBody>
      </p:sp>
      <p:sp>
        <p:nvSpPr>
          <p:cNvPr id="2051" name="Rectangle 21"/>
          <p:cNvSpPr>
            <a:spLocks noGrp="1" noChangeArrowheads="1"/>
          </p:cNvSpPr>
          <p:nvPr>
            <p:ph type="title"/>
          </p:nvPr>
        </p:nvSpPr>
        <p:spPr bwMode="black">
          <a:xfrm>
            <a:off x="1525589" y="228600"/>
            <a:ext cx="7215187" cy="762000"/>
          </a:xfrm>
          <a:prstGeom prst="rect">
            <a:avLst/>
          </a:prstGeom>
          <a:noFill/>
          <a:ln w="9525" algn="ctr">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title style</a:t>
            </a:r>
          </a:p>
        </p:txBody>
      </p:sp>
      <p:sp>
        <p:nvSpPr>
          <p:cNvPr id="1063" name="Text Box 39"/>
          <p:cNvSpPr txBox="1">
            <a:spLocks noChangeArrowheads="1"/>
          </p:cNvSpPr>
          <p:nvPr/>
        </p:nvSpPr>
        <p:spPr bwMode="black">
          <a:xfrm>
            <a:off x="7859714" y="6624640"/>
            <a:ext cx="912812" cy="122237"/>
          </a:xfrm>
          <a:prstGeom prst="rect">
            <a:avLst/>
          </a:prstGeom>
          <a:noFill/>
          <a:ln w="9525">
            <a:noFill/>
            <a:miter lim="800000"/>
            <a:headEnd/>
            <a:tailEnd/>
          </a:ln>
          <a:effectLst/>
        </p:spPr>
        <p:txBody>
          <a:bodyPr lIns="0" tIns="0" rIns="0" bIns="0">
            <a:spAutoFit/>
          </a:bodyPr>
          <a:lstStyle/>
          <a:p>
            <a:pPr algn="r">
              <a:defRPr/>
            </a:pPr>
            <a:fld id="{E3D3C863-6F7B-48E0-9D7B-C8CA3556977E}" type="slidenum">
              <a:rPr lang="en-GB" sz="800" b="0" i="0">
                <a:latin typeface="Arial Unicode MS" pitchFamily="34" charset="-128"/>
                <a:cs typeface="+mn-cs"/>
              </a:rPr>
              <a:pPr algn="r">
                <a:defRPr/>
              </a:pPr>
              <a:t>‹#›</a:t>
            </a:fld>
            <a:endParaRPr lang="en-GB" sz="800" b="0" i="0" dirty="0">
              <a:latin typeface="Arial Unicode MS" pitchFamily="34" charset="-128"/>
              <a:cs typeface="+mn-cs"/>
            </a:endParaRPr>
          </a:p>
        </p:txBody>
      </p:sp>
      <p:sp>
        <p:nvSpPr>
          <p:cNvPr id="1064" name="Line 40"/>
          <p:cNvSpPr>
            <a:spLocks noChangeShapeType="1"/>
          </p:cNvSpPr>
          <p:nvPr/>
        </p:nvSpPr>
        <p:spPr bwMode="auto">
          <a:xfrm>
            <a:off x="1514476" y="800100"/>
            <a:ext cx="7251700" cy="0"/>
          </a:xfrm>
          <a:prstGeom prst="line">
            <a:avLst/>
          </a:prstGeom>
          <a:noFill/>
          <a:ln w="25400">
            <a:solidFill>
              <a:schemeClr val="tx1"/>
            </a:solidFill>
            <a:round/>
            <a:headEnd/>
            <a:tailEnd/>
          </a:ln>
          <a:effectLst/>
        </p:spPr>
        <p:txBody>
          <a:bodyPr wrap="none" anchor="ctr"/>
          <a:lstStyle/>
          <a:p>
            <a:pPr>
              <a:defRPr/>
            </a:pPr>
            <a:endParaRPr lang="en-US" dirty="0">
              <a:cs typeface="+mn-cs"/>
            </a:endParaRPr>
          </a:p>
        </p:txBody>
      </p:sp>
      <p:pic>
        <p:nvPicPr>
          <p:cNvPr id="2054" name="Picture 44" descr="new_logo_updated"/>
          <p:cNvPicPr>
            <a:picLocks noChangeAspect="1" noChangeArrowheads="1"/>
          </p:cNvPicPr>
          <p:nvPr/>
        </p:nvPicPr>
        <p:blipFill>
          <a:blip r:embed="rId14" cstate="print"/>
          <a:srcRect/>
          <a:stretch>
            <a:fillRect/>
          </a:stretch>
        </p:blipFill>
        <p:spPr bwMode="auto">
          <a:xfrm>
            <a:off x="361951" y="85727"/>
            <a:ext cx="992188" cy="9429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0"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49" r:id="rId12"/>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rtl="0" eaLnBrk="0" fontAlgn="base" hangingPunct="0">
        <a:spcBef>
          <a:spcPct val="0"/>
        </a:spcBef>
        <a:spcAft>
          <a:spcPct val="0"/>
        </a:spcAft>
        <a:defRPr sz="2200">
          <a:solidFill>
            <a:schemeClr val="tx1"/>
          </a:solidFill>
          <a:latin typeface="+mj-lt"/>
          <a:ea typeface="+mj-ea"/>
          <a:cs typeface="+mj-cs"/>
        </a:defRPr>
      </a:lvl1pPr>
      <a:lvl2pPr algn="l" rtl="0" eaLnBrk="0" fontAlgn="base" hangingPunct="0">
        <a:spcBef>
          <a:spcPct val="0"/>
        </a:spcBef>
        <a:spcAft>
          <a:spcPct val="0"/>
        </a:spcAft>
        <a:defRPr sz="2200">
          <a:solidFill>
            <a:schemeClr val="tx1"/>
          </a:solidFill>
          <a:latin typeface="Verdana" pitchFamily="34" charset="0"/>
        </a:defRPr>
      </a:lvl2pPr>
      <a:lvl3pPr algn="l" rtl="0" eaLnBrk="0" fontAlgn="base" hangingPunct="0">
        <a:spcBef>
          <a:spcPct val="0"/>
        </a:spcBef>
        <a:spcAft>
          <a:spcPct val="0"/>
        </a:spcAft>
        <a:defRPr sz="2200">
          <a:solidFill>
            <a:schemeClr val="tx1"/>
          </a:solidFill>
          <a:latin typeface="Verdana" pitchFamily="34" charset="0"/>
        </a:defRPr>
      </a:lvl3pPr>
      <a:lvl4pPr algn="l" rtl="0" eaLnBrk="0" fontAlgn="base" hangingPunct="0">
        <a:spcBef>
          <a:spcPct val="0"/>
        </a:spcBef>
        <a:spcAft>
          <a:spcPct val="0"/>
        </a:spcAft>
        <a:defRPr sz="2200">
          <a:solidFill>
            <a:schemeClr val="tx1"/>
          </a:solidFill>
          <a:latin typeface="Verdana" pitchFamily="34" charset="0"/>
        </a:defRPr>
      </a:lvl4pPr>
      <a:lvl5pPr algn="l" rtl="0" eaLnBrk="0" fontAlgn="base" hangingPunct="0">
        <a:spcBef>
          <a:spcPct val="0"/>
        </a:spcBef>
        <a:spcAft>
          <a:spcPct val="0"/>
        </a:spcAft>
        <a:defRPr sz="2200">
          <a:solidFill>
            <a:schemeClr val="tx1"/>
          </a:solidFill>
          <a:latin typeface="Verdana" pitchFamily="34" charset="0"/>
        </a:defRPr>
      </a:lvl5pPr>
      <a:lvl6pPr marL="457200" algn="l" rtl="0" fontAlgn="base">
        <a:spcBef>
          <a:spcPct val="0"/>
        </a:spcBef>
        <a:spcAft>
          <a:spcPct val="0"/>
        </a:spcAft>
        <a:defRPr sz="2200">
          <a:solidFill>
            <a:schemeClr val="tx1"/>
          </a:solidFill>
          <a:latin typeface="Verdana" pitchFamily="34" charset="0"/>
        </a:defRPr>
      </a:lvl6pPr>
      <a:lvl7pPr marL="914400" algn="l" rtl="0" fontAlgn="base">
        <a:spcBef>
          <a:spcPct val="0"/>
        </a:spcBef>
        <a:spcAft>
          <a:spcPct val="0"/>
        </a:spcAft>
        <a:defRPr sz="2200">
          <a:solidFill>
            <a:schemeClr val="tx1"/>
          </a:solidFill>
          <a:latin typeface="Verdana" pitchFamily="34" charset="0"/>
        </a:defRPr>
      </a:lvl7pPr>
      <a:lvl8pPr marL="1371600" algn="l" rtl="0" fontAlgn="base">
        <a:spcBef>
          <a:spcPct val="0"/>
        </a:spcBef>
        <a:spcAft>
          <a:spcPct val="0"/>
        </a:spcAft>
        <a:defRPr sz="2200">
          <a:solidFill>
            <a:schemeClr val="tx1"/>
          </a:solidFill>
          <a:latin typeface="Verdana" pitchFamily="34" charset="0"/>
        </a:defRPr>
      </a:lvl8pPr>
      <a:lvl9pPr marL="1828800" algn="l" rtl="0" fontAlgn="base">
        <a:spcBef>
          <a:spcPct val="0"/>
        </a:spcBef>
        <a:spcAft>
          <a:spcPct val="0"/>
        </a:spcAft>
        <a:defRPr sz="2200">
          <a:solidFill>
            <a:schemeClr val="tx1"/>
          </a:solidFill>
          <a:latin typeface="Verdana" pitchFamily="34" charset="0"/>
        </a:defRPr>
      </a:lvl9pPr>
    </p:titleStyle>
    <p:bodyStyle>
      <a:lvl1pPr marL="231775" indent="-231775" algn="l" rtl="0" eaLnBrk="0" fontAlgn="base" hangingPunct="0">
        <a:spcBef>
          <a:spcPct val="0"/>
        </a:spcBef>
        <a:spcAft>
          <a:spcPct val="20000"/>
        </a:spcAft>
        <a:buClr>
          <a:schemeClr val="tx1"/>
        </a:buClr>
        <a:buChar char="•"/>
        <a:defRPr sz="2000">
          <a:solidFill>
            <a:schemeClr val="tx1"/>
          </a:solidFill>
          <a:latin typeface="+mn-lt"/>
          <a:ea typeface="+mn-ea"/>
          <a:cs typeface="+mn-cs"/>
        </a:defRPr>
      </a:lvl1pPr>
      <a:lvl2pPr marL="577850" indent="-231775" algn="l" rtl="0" eaLnBrk="0" fontAlgn="base" hangingPunct="0">
        <a:spcBef>
          <a:spcPct val="0"/>
        </a:spcBef>
        <a:spcAft>
          <a:spcPct val="20000"/>
        </a:spcAft>
        <a:buClr>
          <a:schemeClr val="tx1"/>
        </a:buClr>
        <a:buFont typeface="Verdana" pitchFamily="34" charset="0"/>
        <a:buChar char="–"/>
        <a:defRPr sz="2800">
          <a:solidFill>
            <a:schemeClr val="tx1"/>
          </a:solidFill>
          <a:latin typeface="+mn-lt"/>
        </a:defRPr>
      </a:lvl2pPr>
      <a:lvl3pPr marL="914400" indent="-222250" algn="l" rtl="0" eaLnBrk="0" fontAlgn="base" hangingPunct="0">
        <a:spcBef>
          <a:spcPct val="0"/>
        </a:spcBef>
        <a:spcAft>
          <a:spcPct val="20000"/>
        </a:spcAft>
        <a:buClr>
          <a:schemeClr val="tx1"/>
        </a:buClr>
        <a:buChar char="•"/>
        <a:defRPr sz="1600">
          <a:solidFill>
            <a:schemeClr val="tx1"/>
          </a:solidFill>
          <a:latin typeface="+mn-lt"/>
        </a:defRPr>
      </a:lvl3pPr>
      <a:lvl4pPr marL="1260475" indent="-231775" algn="l" rtl="0" eaLnBrk="0" fontAlgn="base" hangingPunct="0">
        <a:spcBef>
          <a:spcPct val="0"/>
        </a:spcBef>
        <a:spcAft>
          <a:spcPct val="20000"/>
        </a:spcAft>
        <a:buClr>
          <a:schemeClr val="tx1"/>
        </a:buClr>
        <a:buFont typeface="Verdana" pitchFamily="34" charset="0"/>
        <a:buChar char="–"/>
        <a:defRPr sz="1400">
          <a:solidFill>
            <a:schemeClr val="tx1"/>
          </a:solidFill>
          <a:latin typeface="+mn-lt"/>
        </a:defRPr>
      </a:lvl4pPr>
      <a:lvl5pPr marL="1778000" indent="-282575" algn="l" rtl="0" eaLnBrk="0" fontAlgn="base" hangingPunct="0">
        <a:spcBef>
          <a:spcPct val="0"/>
        </a:spcBef>
        <a:spcAft>
          <a:spcPct val="20000"/>
        </a:spcAft>
        <a:buClr>
          <a:schemeClr val="tx1"/>
        </a:buClr>
        <a:buFont typeface="Verdana" pitchFamily="34" charset="0"/>
        <a:buChar char="–"/>
        <a:defRPr sz="1400">
          <a:solidFill>
            <a:schemeClr val="tx1"/>
          </a:solidFill>
          <a:latin typeface="+mn-lt"/>
        </a:defRPr>
      </a:lvl5pPr>
      <a:lvl6pPr marL="2235200" indent="-282575" algn="l" rtl="0" fontAlgn="base">
        <a:spcBef>
          <a:spcPct val="0"/>
        </a:spcBef>
        <a:spcAft>
          <a:spcPct val="20000"/>
        </a:spcAft>
        <a:buClr>
          <a:schemeClr val="tx1"/>
        </a:buClr>
        <a:buFont typeface="Verdana" pitchFamily="34" charset="0"/>
        <a:buChar char="–"/>
        <a:defRPr sz="1400">
          <a:solidFill>
            <a:schemeClr val="tx1"/>
          </a:solidFill>
          <a:latin typeface="+mn-lt"/>
        </a:defRPr>
      </a:lvl6pPr>
      <a:lvl7pPr marL="2692400" indent="-282575" algn="l" rtl="0" fontAlgn="base">
        <a:spcBef>
          <a:spcPct val="0"/>
        </a:spcBef>
        <a:spcAft>
          <a:spcPct val="20000"/>
        </a:spcAft>
        <a:buClr>
          <a:schemeClr val="tx1"/>
        </a:buClr>
        <a:buFont typeface="Verdana" pitchFamily="34" charset="0"/>
        <a:buChar char="–"/>
        <a:defRPr sz="1400">
          <a:solidFill>
            <a:schemeClr val="tx1"/>
          </a:solidFill>
          <a:latin typeface="+mn-lt"/>
        </a:defRPr>
      </a:lvl7pPr>
      <a:lvl8pPr marL="3149600" indent="-282575" algn="l" rtl="0" fontAlgn="base">
        <a:spcBef>
          <a:spcPct val="0"/>
        </a:spcBef>
        <a:spcAft>
          <a:spcPct val="20000"/>
        </a:spcAft>
        <a:buClr>
          <a:schemeClr val="tx1"/>
        </a:buClr>
        <a:buFont typeface="Verdana" pitchFamily="34" charset="0"/>
        <a:buChar char="–"/>
        <a:defRPr sz="1400">
          <a:solidFill>
            <a:schemeClr val="tx1"/>
          </a:solidFill>
          <a:latin typeface="+mn-lt"/>
        </a:defRPr>
      </a:lvl8pPr>
      <a:lvl9pPr marL="3606800" indent="-282575" algn="l" rtl="0" fontAlgn="base">
        <a:spcBef>
          <a:spcPct val="0"/>
        </a:spcBef>
        <a:spcAft>
          <a:spcPct val="20000"/>
        </a:spcAft>
        <a:buClr>
          <a:schemeClr val="tx1"/>
        </a:buClr>
        <a:buFont typeface="Verdana" pitchFamily="34"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image" Target="../media/image3.jpeg"/>
</Relationships>

</file>

<file path=ppt/slides/_rels/slide2.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3.xml.rels><?xml version="1.0" encoding="UTF-8"?>

<Relationships xmlns="http://schemas.openxmlformats.org/package/2006/relationships">
  <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4.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5.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6.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7.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8.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9.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0.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1.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2.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3.xml.rels><?xml version="1.0" encoding="UTF-8"?>

<Relationships xmlns="http://schemas.openxmlformats.org/package/2006/relationships">
  <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14.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5.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6.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7.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18.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19.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0.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21.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2.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3.xml.rels><?xml version="1.0" encoding="UTF-8"?>

<Relationships xmlns="http://schemas.openxmlformats.org/package/2006/relationships">
  <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png"/>
</Relationships>

</file>

<file path=ppt/slides/_rels/slide24.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25.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6.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7.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8.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29.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0.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1.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2.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3.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4.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5.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6.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7.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8.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39.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0.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1.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2.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3.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4.xml.rels><?xml version="1.0" encoding="UTF-8"?>

<Relationships xmlns="http://schemas.openxmlformats.org/package/2006/relationships">
  <Relationship Id="rId1" Type="http://schemas.openxmlformats.org/officeDocument/2006/relationships/slideLayout" Target="../slideLayouts/slideLayout2.xml"/>
</Relationships>

</file>

<file path=ppt/slides/_rels/slide45.xml.rels><?xml version="1.0" encoding="UTF-8"?>

<Relationships xmlns="http://schemas.openxmlformats.org/package/2006/relationships">
  <Relationship Id="rId1" Type="http://schemas.openxmlformats.org/officeDocument/2006/relationships/slideLayout" Target="../slideLayouts/slideLayout12.xml"/>
</Relationships>

</file>

<file path=ppt/slides/_rels/slide46.xml.rels><?xml version="1.0" encoding="UTF-8"?>

<Relationships xmlns="http://schemas.openxmlformats.org/package/2006/relationships">
  <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image" Target="../media/image7.png"/>
  <Relationship Id="rId4" Type="http://schemas.microsoft.com/office/2007/relationships/hdphoto" Target="../media/hdphoto1.wdp"/>
</Relationships>

</file>

<file path=ppt/slides/_rels/slide47.xml.rels><?xml version="1.0" encoding="UTF-8"?>

<Relationships xmlns="http://schemas.openxmlformats.org/package/2006/relationships">
  <Relationship Id="rId1" Type="http://schemas.openxmlformats.org/officeDocument/2006/relationships/slideLayout" Target="../slideLayouts/slideLayout2.xml"/>
  <Relationship Id="rId2" Type="http://schemas.openxmlformats.org/officeDocument/2006/relationships/image" Target="../media/image8.png"/>
</Relationships>

</file>

<file path=ppt/slides/_rels/slide48.xml.rels><?xml version="1.0" encoding="UTF-8"?>

<Relationships xmlns="http://schemas.openxmlformats.org/package/2006/relationships">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1"/>
          <p:cNvSpPr>
            <a:spLocks noChangeArrowheads="1"/>
          </p:cNvSpPr>
          <p:nvPr/>
        </p:nvSpPr>
        <p:spPr bwMode="auto">
          <a:xfrm>
            <a:off x="0" y="2"/>
            <a:ext cx="9144000" cy="3529013"/>
          </a:xfrm>
          <a:prstGeom prst="rect">
            <a:avLst/>
          </a:prstGeom>
          <a:solidFill>
            <a:srgbClr val="000066"/>
          </a:solidFill>
          <a:ln w="9525">
            <a:noFill/>
            <a:miter lim="800000"/>
            <a:headEnd/>
            <a:tailEnd/>
          </a:ln>
        </p:spPr>
        <p:txBody>
          <a:bodyPr wrap="none" anchor="ctr"/>
          <a:lstStyle/>
          <a:p>
            <a:pPr algn="ctr"/>
            <a:endParaRPr lang="en-US" i="0" dirty="0"/>
          </a:p>
        </p:txBody>
      </p:sp>
      <p:sp>
        <p:nvSpPr>
          <p:cNvPr id="4099" name="Rectangle 65"/>
          <p:cNvSpPr>
            <a:spLocks noChangeArrowheads="1"/>
          </p:cNvSpPr>
          <p:nvPr/>
        </p:nvSpPr>
        <p:spPr bwMode="auto">
          <a:xfrm>
            <a:off x="1827214" y="4143377"/>
            <a:ext cx="6859587" cy="212725"/>
          </a:xfrm>
          <a:prstGeom prst="rect">
            <a:avLst/>
          </a:prstGeom>
          <a:noFill/>
          <a:ln w="9525">
            <a:noFill/>
            <a:miter lim="800000"/>
            <a:headEnd/>
            <a:tailEnd/>
          </a:ln>
        </p:spPr>
        <p:txBody>
          <a:bodyPr wrap="none" lIns="0" tIns="0" rIns="0" bIns="0" anchor="ctr"/>
          <a:lstStyle/>
          <a:p>
            <a:pPr eaLnBrk="0" hangingPunct="0"/>
            <a:endParaRPr lang="en-US" sz="1800" b="0" dirty="0">
              <a:latin typeface="Arial" charset="0"/>
            </a:endParaRPr>
          </a:p>
        </p:txBody>
      </p:sp>
      <p:sp>
        <p:nvSpPr>
          <p:cNvPr id="4100" name="Line 66"/>
          <p:cNvSpPr>
            <a:spLocks noChangeShapeType="1"/>
          </p:cNvSpPr>
          <p:nvPr/>
        </p:nvSpPr>
        <p:spPr bwMode="auto">
          <a:xfrm>
            <a:off x="215899" y="5192225"/>
            <a:ext cx="7021514" cy="0"/>
          </a:xfrm>
          <a:prstGeom prst="line">
            <a:avLst/>
          </a:prstGeom>
          <a:noFill/>
          <a:ln w="12700">
            <a:solidFill>
              <a:schemeClr val="tx1"/>
            </a:solidFill>
            <a:round/>
            <a:headEnd/>
            <a:tailEnd/>
          </a:ln>
        </p:spPr>
        <p:txBody>
          <a:bodyPr wrap="none" anchor="ctr"/>
          <a:lstStyle/>
          <a:p>
            <a:endParaRPr lang="en-US" dirty="0"/>
          </a:p>
        </p:txBody>
      </p:sp>
      <p:sp>
        <p:nvSpPr>
          <p:cNvPr id="4101" name="Rectangle 67"/>
          <p:cNvSpPr>
            <a:spLocks noChangeArrowheads="1"/>
          </p:cNvSpPr>
          <p:nvPr/>
        </p:nvSpPr>
        <p:spPr bwMode="auto">
          <a:xfrm>
            <a:off x="233875" y="5314416"/>
            <a:ext cx="5484812" cy="212725"/>
          </a:xfrm>
          <a:prstGeom prst="rect">
            <a:avLst/>
          </a:prstGeom>
          <a:noFill/>
          <a:ln w="9525">
            <a:noFill/>
            <a:miter lim="800000"/>
            <a:headEnd/>
            <a:tailEnd/>
          </a:ln>
        </p:spPr>
        <p:txBody>
          <a:bodyPr wrap="none" lIns="0" tIns="0" rIns="0" bIns="0"/>
          <a:lstStyle/>
          <a:p>
            <a:pPr eaLnBrk="0" hangingPunct="0"/>
            <a:endParaRPr lang="en-US" sz="1600" b="0" i="0" dirty="0">
              <a:latin typeface="Arial" charset="0"/>
            </a:endParaRPr>
          </a:p>
        </p:txBody>
      </p:sp>
      <p:sp>
        <p:nvSpPr>
          <p:cNvPr id="4102" name="Rectangle 70"/>
          <p:cNvSpPr>
            <a:spLocks noChangeArrowheads="1"/>
          </p:cNvSpPr>
          <p:nvPr/>
        </p:nvSpPr>
        <p:spPr bwMode="auto">
          <a:xfrm>
            <a:off x="215896" y="1801156"/>
            <a:ext cx="6621463" cy="425450"/>
          </a:xfrm>
          <a:prstGeom prst="rect">
            <a:avLst/>
          </a:prstGeom>
          <a:noFill/>
          <a:ln w="9525">
            <a:noFill/>
            <a:miter lim="800000"/>
            <a:headEnd/>
            <a:tailEnd/>
          </a:ln>
        </p:spPr>
        <p:txBody>
          <a:bodyPr lIns="0" tIns="0" rIns="0" bIns="0" anchor="b"/>
          <a:lstStyle/>
          <a:p>
            <a:pPr eaLnBrk="0" hangingPunct="0"/>
            <a:endParaRPr lang="en-US" sz="1900" i="0" dirty="0" smtClean="0">
              <a:solidFill>
                <a:schemeClr val="bg1"/>
              </a:solidFill>
              <a:latin typeface="Arial" charset="0"/>
            </a:endParaRPr>
          </a:p>
          <a:p>
            <a:pPr eaLnBrk="0" hangingPunct="0"/>
            <a:r>
              <a:rPr lang="en-US" sz="1900" i="0" dirty="0">
                <a:solidFill>
                  <a:schemeClr val="bg1"/>
                </a:solidFill>
                <a:latin typeface="Arial" charset="0"/>
              </a:rPr>
              <a:t>Massachusetts Rehabilitation Commission (MRC) Department </a:t>
            </a:r>
            <a:r>
              <a:rPr lang="en-US" sz="1900" i="0" dirty="0" smtClean="0">
                <a:solidFill>
                  <a:schemeClr val="bg1"/>
                </a:solidFill>
                <a:latin typeface="Arial" charset="0"/>
              </a:rPr>
              <a:t>of Developmental Services (DDS)</a:t>
            </a:r>
          </a:p>
          <a:p>
            <a:pPr eaLnBrk="0" hangingPunct="0"/>
            <a:endParaRPr lang="en-US" sz="1900" i="0" dirty="0">
              <a:solidFill>
                <a:schemeClr val="bg1"/>
              </a:solidFill>
              <a:latin typeface="Arial" charset="0"/>
            </a:endParaRPr>
          </a:p>
        </p:txBody>
      </p:sp>
      <p:pic>
        <p:nvPicPr>
          <p:cNvPr id="4103" name="Picture 73" descr="new_logo_updated"/>
          <p:cNvPicPr>
            <a:picLocks noChangeAspect="1" noChangeArrowheads="1"/>
          </p:cNvPicPr>
          <p:nvPr/>
        </p:nvPicPr>
        <p:blipFill>
          <a:blip r:embed="rId3" cstate="print"/>
          <a:srcRect/>
          <a:stretch>
            <a:fillRect/>
          </a:stretch>
        </p:blipFill>
        <p:spPr bwMode="auto">
          <a:xfrm>
            <a:off x="5886251" y="165100"/>
            <a:ext cx="3286075" cy="3124365"/>
          </a:xfrm>
          <a:prstGeom prst="rect">
            <a:avLst/>
          </a:prstGeom>
          <a:noFill/>
          <a:ln w="9525">
            <a:noFill/>
            <a:miter lim="800000"/>
            <a:headEnd/>
            <a:tailEnd/>
          </a:ln>
        </p:spPr>
      </p:pic>
      <p:pic>
        <p:nvPicPr>
          <p:cNvPr id="4104" name="Picture 74" descr="Honors_icon"/>
          <p:cNvPicPr>
            <a:picLocks noChangeAspect="1" noChangeArrowheads="1"/>
          </p:cNvPicPr>
          <p:nvPr/>
        </p:nvPicPr>
        <p:blipFill>
          <a:blip r:embed="rId4" cstate="print"/>
          <a:srcRect/>
          <a:stretch>
            <a:fillRect/>
          </a:stretch>
        </p:blipFill>
        <p:spPr bwMode="auto">
          <a:xfrm>
            <a:off x="6913563" y="3902077"/>
            <a:ext cx="1778000" cy="2536825"/>
          </a:xfrm>
          <a:prstGeom prst="rect">
            <a:avLst/>
          </a:prstGeom>
          <a:noFill/>
          <a:ln w="9525">
            <a:noFill/>
            <a:miter lim="800000"/>
            <a:headEnd/>
            <a:tailEnd/>
          </a:ln>
        </p:spPr>
      </p:pic>
      <p:sp>
        <p:nvSpPr>
          <p:cNvPr id="4105" name="Text Box 68"/>
          <p:cNvSpPr txBox="1">
            <a:spLocks noChangeArrowheads="1"/>
          </p:cNvSpPr>
          <p:nvPr/>
        </p:nvSpPr>
        <p:spPr bwMode="auto">
          <a:xfrm>
            <a:off x="212513" y="4627122"/>
            <a:ext cx="6818201" cy="553998"/>
          </a:xfrm>
          <a:prstGeom prst="rect">
            <a:avLst/>
          </a:prstGeom>
          <a:noFill/>
          <a:ln w="9525">
            <a:noFill/>
            <a:miter lim="800000"/>
            <a:headEnd/>
            <a:tailEnd/>
          </a:ln>
        </p:spPr>
        <p:txBody>
          <a:bodyPr wrap="square" lIns="0" tIns="0" rIns="0" bIns="0">
            <a:spAutoFit/>
          </a:bodyPr>
          <a:lstStyle/>
          <a:p>
            <a:pPr eaLnBrk="0" hangingPunct="0"/>
            <a:r>
              <a:rPr lang="en-US" sz="1800" i="0" dirty="0" smtClean="0">
                <a:latin typeface="Arial" charset="0"/>
              </a:rPr>
              <a:t>HCSIS Incident Management </a:t>
            </a:r>
          </a:p>
          <a:p>
            <a:pPr eaLnBrk="0" hangingPunct="0"/>
            <a:r>
              <a:rPr lang="en-US" sz="1800" i="0" dirty="0" smtClean="0">
                <a:latin typeface="Arial" charset="0"/>
              </a:rPr>
              <a:t>Business Process Training</a:t>
            </a:r>
            <a:endParaRPr lang="en-US" sz="1200" i="0" dirty="0">
              <a:latin typeface="Arial" charset="0"/>
            </a:endParaRPr>
          </a:p>
        </p:txBody>
      </p:sp>
      <p:sp>
        <p:nvSpPr>
          <p:cNvPr id="10" name="Rectangle 67"/>
          <p:cNvSpPr>
            <a:spLocks noChangeArrowheads="1"/>
          </p:cNvSpPr>
          <p:nvPr/>
        </p:nvSpPr>
        <p:spPr bwMode="auto">
          <a:xfrm>
            <a:off x="222499" y="5289392"/>
            <a:ext cx="5484812" cy="212725"/>
          </a:xfrm>
          <a:prstGeom prst="rect">
            <a:avLst/>
          </a:prstGeom>
          <a:noFill/>
          <a:ln w="9525">
            <a:noFill/>
            <a:miter lim="800000"/>
            <a:headEnd/>
            <a:tailEnd/>
          </a:ln>
        </p:spPr>
        <p:txBody>
          <a:bodyPr wrap="none" lIns="0" tIns="0" rIns="0" bIns="0"/>
          <a:lstStyle/>
          <a:p>
            <a:pPr eaLnBrk="0" hangingPunct="0"/>
            <a:r>
              <a:rPr lang="en-US" sz="1600" b="0" i="0" dirty="0" smtClean="0">
                <a:latin typeface="Arial" charset="0"/>
              </a:rPr>
              <a:t>March 2014</a:t>
            </a:r>
            <a:endParaRPr lang="en-US" sz="1600" b="0" i="0" dirty="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Training Overview</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46990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 Management Trainings</a:t>
            </a:r>
            <a:endParaRPr lang="en-US" dirty="0"/>
          </a:p>
        </p:txBody>
      </p:sp>
      <p:sp>
        <p:nvSpPr>
          <p:cNvPr id="3" name="Content Placeholder 2"/>
          <p:cNvSpPr>
            <a:spLocks noGrp="1"/>
          </p:cNvSpPr>
          <p:nvPr>
            <p:ph idx="1"/>
          </p:nvPr>
        </p:nvSpPr>
        <p:spPr>
          <a:xfrm>
            <a:off x="266701" y="1204913"/>
            <a:ext cx="8624888" cy="400110"/>
          </a:xfrm>
        </p:spPr>
        <p:txBody>
          <a:bodyPr/>
          <a:lstStyle/>
          <a:p>
            <a:pPr marL="0" indent="0">
              <a:buNone/>
            </a:pPr>
            <a:r>
              <a:rPr lang="en-US" dirty="0" smtClean="0"/>
              <a:t>This training is one of </a:t>
            </a:r>
            <a:r>
              <a:rPr lang="en-US" i="1" dirty="0" smtClean="0"/>
              <a:t>three</a:t>
            </a:r>
            <a:r>
              <a:rPr lang="en-US" dirty="0" smtClean="0"/>
              <a:t> learning opportunities:</a:t>
            </a:r>
            <a:endParaRPr lang="en-US" dirty="0"/>
          </a:p>
        </p:txBody>
      </p:sp>
      <p:grpSp>
        <p:nvGrpSpPr>
          <p:cNvPr id="22" name="Group 21"/>
          <p:cNvGrpSpPr/>
          <p:nvPr/>
        </p:nvGrpSpPr>
        <p:grpSpPr>
          <a:xfrm rot="16200000">
            <a:off x="-8264402" y="3440376"/>
            <a:ext cx="1408441" cy="184666"/>
            <a:chOff x="3647494" y="1551697"/>
            <a:chExt cx="4030085" cy="184665"/>
          </a:xfrm>
        </p:grpSpPr>
        <p:cxnSp>
          <p:nvCxnSpPr>
            <p:cNvPr id="23" name="iBar:31/138"/>
            <p:cNvCxnSpPr/>
            <p:nvPr/>
          </p:nvCxnSpPr>
          <p:spPr>
            <a:xfrm rot="5400000" flipV="1">
              <a:off x="5662535" y="-371013"/>
              <a:ext cx="3" cy="4030085"/>
            </a:xfrm>
            <a:prstGeom prst="line">
              <a:avLst/>
            </a:prstGeom>
            <a:ln w="12700">
              <a:solidFill>
                <a:srgbClr val="002776"/>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4" name="TxtBox:31/138"/>
            <p:cNvSpPr/>
            <p:nvPr/>
          </p:nvSpPr>
          <p:spPr>
            <a:xfrm>
              <a:off x="4351501" y="1551697"/>
              <a:ext cx="2622080" cy="184665"/>
            </a:xfrm>
            <a:prstGeom prst="rect">
              <a:avLst/>
            </a:prstGeom>
            <a:solidFill>
              <a:srgbClr val="FFFFFF"/>
            </a:solidFill>
            <a:ln w="25400" cap="flat" cmpd="sng" algn="ctr">
              <a:noFill/>
              <a:prstDash val="solid"/>
            </a:ln>
            <a:effectLst/>
            <a:extLs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tIns="0" bIns="0" rtlCol="0" anchor="ctr">
              <a:spAutoFit/>
            </a:bodyPr>
            <a:lstStyle/>
            <a:p>
              <a:pPr algn="ctr"/>
              <a:r>
                <a:rPr lang="en-US" sz="1200" b="1" dirty="0" smtClean="0">
                  <a:solidFill>
                    <a:schemeClr val="tx2"/>
                  </a:solidFill>
                  <a:latin typeface="Arial" panose="020B0604020202020204" pitchFamily="34" charset="0"/>
                  <a:cs typeface="Arial" panose="020B0604020202020204" pitchFamily="34" charset="0"/>
                </a:rPr>
                <a:t>Overview</a:t>
              </a:r>
              <a:endParaRPr lang="en-US" sz="1200" b="1" dirty="0">
                <a:solidFill>
                  <a:schemeClr val="tx2"/>
                </a:solidFill>
                <a:latin typeface="Arial" panose="020B0604020202020204" pitchFamily="34" charset="0"/>
                <a:cs typeface="Arial" panose="020B0604020202020204" pitchFamily="34" charset="0"/>
              </a:endParaRPr>
            </a:p>
          </p:txBody>
        </p:sp>
      </p:grpSp>
      <p:grpSp>
        <p:nvGrpSpPr>
          <p:cNvPr id="47" name="Group 46"/>
          <p:cNvGrpSpPr/>
          <p:nvPr/>
        </p:nvGrpSpPr>
        <p:grpSpPr>
          <a:xfrm>
            <a:off x="396875" y="1995308"/>
            <a:ext cx="8350251" cy="3460658"/>
            <a:chOff x="488949" y="1778741"/>
            <a:chExt cx="8350251" cy="3460658"/>
          </a:xfrm>
        </p:grpSpPr>
        <p:grpSp>
          <p:nvGrpSpPr>
            <p:cNvPr id="25" name="Group 24"/>
            <p:cNvGrpSpPr/>
            <p:nvPr/>
          </p:nvGrpSpPr>
          <p:grpSpPr>
            <a:xfrm>
              <a:off x="3335336" y="1778741"/>
              <a:ext cx="2657476" cy="3460656"/>
              <a:chOff x="3232627" y="1143000"/>
              <a:chExt cx="2657476" cy="1723286"/>
            </a:xfrm>
          </p:grpSpPr>
          <p:sp>
            <p:nvSpPr>
              <p:cNvPr id="26" name="Text Box 10"/>
              <p:cNvSpPr txBox="1">
                <a:spLocks noChangeArrowheads="1"/>
              </p:cNvSpPr>
              <p:nvPr/>
            </p:nvSpPr>
            <p:spPr bwMode="auto">
              <a:xfrm>
                <a:off x="3232628" y="1143000"/>
                <a:ext cx="2657475" cy="27452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800" i="0" dirty="0" smtClean="0">
                    <a:solidFill>
                      <a:srgbClr val="FFFFFF"/>
                    </a:solidFill>
                    <a:latin typeface="Arial" panose="020B0604020202020204" pitchFamily="34" charset="0"/>
                    <a:cs typeface="Arial" panose="020B0604020202020204" pitchFamily="34" charset="0"/>
                  </a:rPr>
                  <a:t>HCSIS/ IM Training</a:t>
                </a:r>
                <a:endParaRPr lang="en-US" sz="1800" i="0" dirty="0">
                  <a:solidFill>
                    <a:srgbClr val="FFFFFF"/>
                  </a:solidFill>
                  <a:latin typeface="Arial" panose="020B0604020202020204" pitchFamily="34" charset="0"/>
                  <a:cs typeface="Arial" panose="020B0604020202020204" pitchFamily="34" charset="0"/>
                </a:endParaRPr>
              </a:p>
            </p:txBody>
          </p:sp>
          <p:sp>
            <p:nvSpPr>
              <p:cNvPr id="27" name="Rectangle 26"/>
              <p:cNvSpPr>
                <a:spLocks noChangeArrowheads="1"/>
              </p:cNvSpPr>
              <p:nvPr/>
            </p:nvSpPr>
            <p:spPr bwMode="auto">
              <a:xfrm>
                <a:off x="3232628" y="1417268"/>
                <a:ext cx="2657475" cy="731380"/>
              </a:xfrm>
              <a:prstGeom prst="rect">
                <a:avLst/>
              </a:prstGeom>
              <a:noFill/>
              <a:ln w="12700" algn="ctr">
                <a:solidFill>
                  <a:schemeClr val="tx2"/>
                </a:solidFill>
                <a:miter lim="800000"/>
                <a:headEnd/>
                <a:tailEnd/>
              </a:ln>
            </p:spPr>
            <p:txBody>
              <a:bodyPr lIns="40118" tIns="40118" rIns="40118" bIns="40118"/>
              <a:lstStyle/>
              <a:p>
                <a:pPr marL="58738" lvl="0" defTabSz="957998">
                  <a:spcBef>
                    <a:spcPts val="400"/>
                  </a:spcBef>
                  <a:defRPr/>
                </a:pPr>
                <a:r>
                  <a:rPr lang="en-US" sz="1600" b="0" i="0" dirty="0" smtClean="0">
                    <a:solidFill>
                      <a:srgbClr val="002776"/>
                    </a:solidFill>
                    <a:latin typeface="Arial" panose="020B0604020202020204" pitchFamily="34" charset="0"/>
                  </a:rPr>
                  <a:t>Provides </a:t>
                </a:r>
                <a:r>
                  <a:rPr lang="en-US" sz="1600" b="0" i="0" dirty="0">
                    <a:solidFill>
                      <a:srgbClr val="002776"/>
                    </a:solidFill>
                    <a:latin typeface="Arial" panose="020B0604020202020204" pitchFamily="34" charset="0"/>
                  </a:rPr>
                  <a:t>an opportunity to learn the Incident Management module and how it supports the policies and </a:t>
                </a:r>
                <a:r>
                  <a:rPr lang="en-US" sz="1600" b="0" i="0" dirty="0" smtClean="0">
                    <a:solidFill>
                      <a:srgbClr val="002776"/>
                    </a:solidFill>
                    <a:latin typeface="Arial" panose="020B0604020202020204" pitchFamily="34" charset="0"/>
                  </a:rPr>
                  <a:t>procedures.</a:t>
                </a:r>
                <a:endParaRPr lang="en-US" sz="1600" b="0" i="0" dirty="0">
                  <a:solidFill>
                    <a:srgbClr val="002776"/>
                  </a:solidFill>
                  <a:latin typeface="Arial" panose="020B0604020202020204" pitchFamily="34" charset="0"/>
                </a:endParaRPr>
              </a:p>
              <a:p>
                <a:pPr marL="58738" defTabSz="957998">
                  <a:spcBef>
                    <a:spcPts val="400"/>
                  </a:spcBef>
                  <a:defRPr/>
                </a:pPr>
                <a:endParaRPr lang="nl-NL" sz="1600" b="0" i="0" dirty="0" smtClean="0">
                  <a:solidFill>
                    <a:srgbClr val="002776"/>
                  </a:solidFill>
                  <a:latin typeface="Arial" panose="020B0604020202020204" pitchFamily="34" charset="0"/>
                  <a:cs typeface="Arial" panose="020B0604020202020204" pitchFamily="34" charset="0"/>
                </a:endParaRPr>
              </a:p>
              <a:p>
                <a:pPr marL="359623" indent="-359623" defTabSz="957998">
                  <a:spcBef>
                    <a:spcPts val="400"/>
                  </a:spcBef>
                  <a:spcAft>
                    <a:spcPts val="0"/>
                  </a:spcAft>
                  <a:defRPr/>
                </a:pPr>
                <a:endParaRPr lang="nl-NL" sz="1800" b="0" i="0" dirty="0">
                  <a:solidFill>
                    <a:srgbClr val="002776"/>
                  </a:solidFill>
                  <a:latin typeface="Arial" panose="020B0604020202020204" pitchFamily="34" charset="0"/>
                  <a:cs typeface="Arial" panose="020B0604020202020204" pitchFamily="34" charset="0"/>
                </a:endParaRPr>
              </a:p>
            </p:txBody>
          </p:sp>
          <p:sp>
            <p:nvSpPr>
              <p:cNvPr id="28" name="Rectangle 27"/>
              <p:cNvSpPr/>
              <p:nvPr/>
            </p:nvSpPr>
            <p:spPr bwMode="auto">
              <a:xfrm>
                <a:off x="3232627" y="2148902"/>
                <a:ext cx="2657475" cy="717384"/>
              </a:xfrm>
              <a:prstGeom prst="rect">
                <a:avLst/>
              </a:prstGeom>
              <a:noFill/>
              <a:ln w="9525" cap="flat" cmpd="sng" algn="ctr">
                <a:solidFill>
                  <a:schemeClr val="tx2"/>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117475" lvl="1" indent="-117475" defTabSz="957998">
                  <a:spcBef>
                    <a:spcPts val="400"/>
                  </a:spcBef>
                  <a:spcAft>
                    <a:spcPts val="0"/>
                  </a:spcAft>
                  <a:buFont typeface="Arial" pitchFamily="34" charset="0"/>
                  <a:buChar char="•"/>
                  <a:defRPr/>
                </a:pPr>
                <a:r>
                  <a:rPr lang="nl-NL" sz="1600" b="0" i="0" dirty="0">
                    <a:solidFill>
                      <a:srgbClr val="002776"/>
                    </a:solidFill>
                    <a:latin typeface="Arial" panose="020B0604020202020204" pitchFamily="34" charset="0"/>
                  </a:rPr>
                  <a:t>Audience includes:</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MRC staff</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DDS ABI/MFP staff</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Shared DDS/MRC providers</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MRC-only providers</a:t>
                </a:r>
              </a:p>
            </p:txBody>
          </p:sp>
        </p:grpSp>
        <p:grpSp>
          <p:nvGrpSpPr>
            <p:cNvPr id="29" name="Group 28"/>
            <p:cNvGrpSpPr/>
            <p:nvPr/>
          </p:nvGrpSpPr>
          <p:grpSpPr>
            <a:xfrm>
              <a:off x="488949" y="1779251"/>
              <a:ext cx="2657476" cy="3460148"/>
              <a:chOff x="396874" y="1143511"/>
              <a:chExt cx="2657476" cy="1723033"/>
            </a:xfrm>
          </p:grpSpPr>
          <p:sp>
            <p:nvSpPr>
              <p:cNvPr id="30" name="Text Box 10"/>
              <p:cNvSpPr txBox="1">
                <a:spLocks noChangeArrowheads="1"/>
              </p:cNvSpPr>
              <p:nvPr/>
            </p:nvSpPr>
            <p:spPr bwMode="auto">
              <a:xfrm>
                <a:off x="396875" y="1143511"/>
                <a:ext cx="2657475" cy="27426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800" i="0" dirty="0" smtClean="0">
                    <a:solidFill>
                      <a:srgbClr val="FFFFFF"/>
                    </a:solidFill>
                    <a:latin typeface="Arial" panose="020B0604020202020204" pitchFamily="34" charset="0"/>
                    <a:cs typeface="Arial" panose="020B0604020202020204" pitchFamily="34" charset="0"/>
                  </a:rPr>
                  <a:t>Business Process Training</a:t>
                </a:r>
                <a:endParaRPr lang="en-US" sz="1800" i="0" dirty="0">
                  <a:solidFill>
                    <a:srgbClr val="FFFFFF"/>
                  </a:solidFill>
                  <a:latin typeface="Arial" panose="020B0604020202020204" pitchFamily="34" charset="0"/>
                  <a:cs typeface="Arial" panose="020B0604020202020204" pitchFamily="34" charset="0"/>
                </a:endParaRPr>
              </a:p>
            </p:txBody>
          </p:sp>
          <p:sp>
            <p:nvSpPr>
              <p:cNvPr id="31" name="Rectangle 30"/>
              <p:cNvSpPr>
                <a:spLocks noChangeArrowheads="1"/>
              </p:cNvSpPr>
              <p:nvPr/>
            </p:nvSpPr>
            <p:spPr bwMode="auto">
              <a:xfrm>
                <a:off x="396875" y="1417779"/>
                <a:ext cx="2657475" cy="731381"/>
              </a:xfrm>
              <a:prstGeom prst="rect">
                <a:avLst/>
              </a:prstGeom>
              <a:noFill/>
              <a:ln w="12700" algn="ctr">
                <a:solidFill>
                  <a:schemeClr val="tx2"/>
                </a:solidFill>
                <a:miter lim="800000"/>
                <a:headEnd/>
                <a:tailEnd/>
              </a:ln>
            </p:spPr>
            <p:txBody>
              <a:bodyPr lIns="40118" tIns="40118" rIns="40118" bIns="40118"/>
              <a:lstStyle/>
              <a:p>
                <a:pPr marL="58738" lvl="0" defTabSz="957998">
                  <a:spcBef>
                    <a:spcPts val="400"/>
                  </a:spcBef>
                  <a:spcAft>
                    <a:spcPts val="0"/>
                  </a:spcAft>
                  <a:defRPr/>
                </a:pPr>
                <a:r>
                  <a:rPr lang="en-US" sz="1600" b="0" i="0" dirty="0" smtClean="0">
                    <a:solidFill>
                      <a:srgbClr val="002776"/>
                    </a:solidFill>
                    <a:latin typeface="Arial" panose="020B0604020202020204" pitchFamily="34" charset="0"/>
                  </a:rPr>
                  <a:t>Provides </a:t>
                </a:r>
                <a:r>
                  <a:rPr lang="en-US" sz="1600" b="0" i="0" dirty="0">
                    <a:solidFill>
                      <a:srgbClr val="002776"/>
                    </a:solidFill>
                    <a:latin typeface="Arial" panose="020B0604020202020204" pitchFamily="34" charset="0"/>
                  </a:rPr>
                  <a:t>an overview of the Incident Management policies and </a:t>
                </a:r>
                <a:r>
                  <a:rPr lang="en-US" sz="1600" b="0" i="0" dirty="0" smtClean="0">
                    <a:solidFill>
                      <a:srgbClr val="002776"/>
                    </a:solidFill>
                    <a:latin typeface="Arial" panose="020B0604020202020204" pitchFamily="34" charset="0"/>
                  </a:rPr>
                  <a:t>processes.</a:t>
                </a:r>
                <a:endParaRPr lang="en-US" sz="1600" b="0" i="0" dirty="0">
                  <a:solidFill>
                    <a:srgbClr val="002776"/>
                  </a:solidFill>
                  <a:latin typeface="Arial" panose="020B0604020202020204" pitchFamily="34" charset="0"/>
                </a:endParaRPr>
              </a:p>
            </p:txBody>
          </p:sp>
          <p:sp>
            <p:nvSpPr>
              <p:cNvPr id="32" name="Rectangle 31"/>
              <p:cNvSpPr/>
              <p:nvPr/>
            </p:nvSpPr>
            <p:spPr bwMode="auto">
              <a:xfrm>
                <a:off x="396874" y="2149160"/>
                <a:ext cx="2657475" cy="717384"/>
              </a:xfrm>
              <a:prstGeom prst="rect">
                <a:avLst/>
              </a:prstGeom>
              <a:noFill/>
              <a:ln w="9525" cap="flat" cmpd="sng" algn="ctr">
                <a:solidFill>
                  <a:schemeClr val="tx2"/>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117475" lvl="1" indent="-117475" defTabSz="957998">
                  <a:spcBef>
                    <a:spcPts val="400"/>
                  </a:spcBef>
                  <a:spcAft>
                    <a:spcPts val="0"/>
                  </a:spcAft>
                  <a:buFont typeface="Arial" pitchFamily="34" charset="0"/>
                  <a:buChar char="•"/>
                  <a:defRPr/>
                </a:pPr>
                <a:r>
                  <a:rPr lang="nl-NL" sz="1600" b="0" i="0" dirty="0">
                    <a:solidFill>
                      <a:srgbClr val="002776"/>
                    </a:solidFill>
                    <a:latin typeface="Arial" panose="020B0604020202020204" pitchFamily="34" charset="0"/>
                  </a:rPr>
                  <a:t>Audience includes:</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MRC staff</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DDS ABI/MFP staff</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Shared DDS/MRC providers</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MRC-only providers</a:t>
                </a:r>
              </a:p>
            </p:txBody>
          </p:sp>
        </p:grpSp>
        <p:grpSp>
          <p:nvGrpSpPr>
            <p:cNvPr id="33" name="Group 32"/>
            <p:cNvGrpSpPr/>
            <p:nvPr/>
          </p:nvGrpSpPr>
          <p:grpSpPr>
            <a:xfrm>
              <a:off x="6181723" y="1778741"/>
              <a:ext cx="2657477" cy="3460655"/>
              <a:chOff x="6089648" y="1143000"/>
              <a:chExt cx="2657477" cy="1723285"/>
            </a:xfrm>
          </p:grpSpPr>
          <p:sp>
            <p:nvSpPr>
              <p:cNvPr id="34" name="Text Box 10"/>
              <p:cNvSpPr txBox="1">
                <a:spLocks noChangeArrowheads="1"/>
              </p:cNvSpPr>
              <p:nvPr/>
            </p:nvSpPr>
            <p:spPr bwMode="auto">
              <a:xfrm>
                <a:off x="6089650" y="1143000"/>
                <a:ext cx="2657475" cy="27452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800" i="0" dirty="0" smtClean="0">
                    <a:solidFill>
                      <a:srgbClr val="FFFFFF"/>
                    </a:solidFill>
                    <a:latin typeface="Arial" panose="020B0604020202020204" pitchFamily="34" charset="0"/>
                    <a:cs typeface="Arial" panose="020B0604020202020204" pitchFamily="34" charset="0"/>
                  </a:rPr>
                  <a:t>User Acceptance Testing</a:t>
                </a:r>
                <a:endParaRPr lang="en-US" sz="1800" i="0" dirty="0">
                  <a:solidFill>
                    <a:srgbClr val="FFFFFF"/>
                  </a:solidFill>
                  <a:latin typeface="Arial" panose="020B0604020202020204" pitchFamily="34" charset="0"/>
                  <a:cs typeface="Arial" panose="020B0604020202020204" pitchFamily="34" charset="0"/>
                </a:endParaRPr>
              </a:p>
            </p:txBody>
          </p:sp>
          <p:sp>
            <p:nvSpPr>
              <p:cNvPr id="35" name="Rectangle 34"/>
              <p:cNvSpPr>
                <a:spLocks noChangeArrowheads="1"/>
              </p:cNvSpPr>
              <p:nvPr/>
            </p:nvSpPr>
            <p:spPr bwMode="auto">
              <a:xfrm>
                <a:off x="6089650" y="1417267"/>
                <a:ext cx="2657475" cy="731636"/>
              </a:xfrm>
              <a:prstGeom prst="rect">
                <a:avLst/>
              </a:prstGeom>
              <a:noFill/>
              <a:ln w="12700" algn="ctr">
                <a:solidFill>
                  <a:schemeClr val="tx2"/>
                </a:solidFill>
                <a:miter lim="800000"/>
                <a:headEnd/>
                <a:tailEnd/>
              </a:ln>
            </p:spPr>
            <p:txBody>
              <a:bodyPr lIns="40118" tIns="40118" rIns="40118" bIns="40118"/>
              <a:lstStyle/>
              <a:p>
                <a:pPr marL="58738" defTabSz="957998">
                  <a:spcBef>
                    <a:spcPts val="400"/>
                  </a:spcBef>
                  <a:defRPr/>
                </a:pPr>
                <a:r>
                  <a:rPr lang="en-US" sz="1600" b="0" i="0" dirty="0" smtClean="0">
                    <a:solidFill>
                      <a:srgbClr val="002776"/>
                    </a:solidFill>
                    <a:latin typeface="Arial" panose="020B0604020202020204" pitchFamily="34" charset="0"/>
                    <a:cs typeface="Arial" panose="020B0604020202020204" pitchFamily="34" charset="0"/>
                  </a:rPr>
                  <a:t>Provides </a:t>
                </a:r>
                <a:r>
                  <a:rPr lang="en-US" sz="1600" b="0" i="0" dirty="0">
                    <a:solidFill>
                      <a:srgbClr val="002776"/>
                    </a:solidFill>
                    <a:latin typeface="Arial" panose="020B0604020202020204" pitchFamily="34" charset="0"/>
                    <a:cs typeface="Arial" panose="020B0604020202020204" pitchFamily="34" charset="0"/>
                  </a:rPr>
                  <a:t>an opportunity to test the system to ensure it meets business </a:t>
                </a:r>
                <a:r>
                  <a:rPr lang="en-US" sz="1600" b="0" i="0" dirty="0" smtClean="0">
                    <a:solidFill>
                      <a:srgbClr val="002776"/>
                    </a:solidFill>
                    <a:latin typeface="Arial" panose="020B0604020202020204" pitchFamily="34" charset="0"/>
                    <a:cs typeface="Arial" panose="020B0604020202020204" pitchFamily="34" charset="0"/>
                  </a:rPr>
                  <a:t>requirements.</a:t>
                </a:r>
                <a:endParaRPr lang="en-US" sz="1600" b="0" i="0" dirty="0">
                  <a:solidFill>
                    <a:srgbClr val="002776"/>
                  </a:solidFill>
                  <a:latin typeface="Arial" panose="020B0604020202020204" pitchFamily="34" charset="0"/>
                  <a:cs typeface="Arial" panose="020B0604020202020204" pitchFamily="34" charset="0"/>
                </a:endParaRPr>
              </a:p>
              <a:p>
                <a:pPr marL="58738" defTabSz="957998">
                  <a:spcBef>
                    <a:spcPts val="400"/>
                  </a:spcBef>
                  <a:defRPr/>
                </a:pPr>
                <a:endParaRPr lang="nl-NL" sz="1600" b="0" i="0" dirty="0" smtClean="0">
                  <a:solidFill>
                    <a:srgbClr val="002776"/>
                  </a:solidFill>
                  <a:latin typeface="Arial" panose="020B0604020202020204" pitchFamily="34" charset="0"/>
                  <a:cs typeface="Arial" panose="020B0604020202020204" pitchFamily="34" charset="0"/>
                </a:endParaRPr>
              </a:p>
              <a:p>
                <a:pPr marL="359623" indent="-359623" algn="l" defTabSz="957998">
                  <a:spcBef>
                    <a:spcPts val="400"/>
                  </a:spcBef>
                  <a:spcAft>
                    <a:spcPts val="0"/>
                  </a:spcAft>
                  <a:defRPr/>
                </a:pPr>
                <a:endParaRPr lang="nl-NL" sz="1800" b="0" i="0" dirty="0" smtClean="0">
                  <a:solidFill>
                    <a:srgbClr val="002776"/>
                  </a:solidFill>
                  <a:latin typeface="Arial" panose="020B0604020202020204" pitchFamily="34" charset="0"/>
                  <a:cs typeface="Arial" panose="020B0604020202020204" pitchFamily="34" charset="0"/>
                </a:endParaRPr>
              </a:p>
              <a:p>
                <a:pPr marL="359623" indent="-359623" defTabSz="957998">
                  <a:spcBef>
                    <a:spcPts val="400"/>
                  </a:spcBef>
                  <a:spcAft>
                    <a:spcPts val="0"/>
                  </a:spcAft>
                  <a:defRPr/>
                </a:pPr>
                <a:endParaRPr lang="nl-NL" sz="1800" b="0" i="0" dirty="0">
                  <a:solidFill>
                    <a:srgbClr val="002776"/>
                  </a:solidFill>
                  <a:latin typeface="Arial" panose="020B0604020202020204" pitchFamily="34" charset="0"/>
                  <a:cs typeface="Arial" panose="020B0604020202020204" pitchFamily="34" charset="0"/>
                </a:endParaRPr>
              </a:p>
            </p:txBody>
          </p:sp>
          <p:sp>
            <p:nvSpPr>
              <p:cNvPr id="36" name="Rectangle 35"/>
              <p:cNvSpPr/>
              <p:nvPr/>
            </p:nvSpPr>
            <p:spPr bwMode="auto">
              <a:xfrm>
                <a:off x="6089648" y="2148903"/>
                <a:ext cx="2657475" cy="717382"/>
              </a:xfrm>
              <a:prstGeom prst="rect">
                <a:avLst/>
              </a:prstGeom>
              <a:noFill/>
              <a:ln w="9525" cap="flat" cmpd="sng" algn="ctr">
                <a:solidFill>
                  <a:schemeClr val="tx2"/>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117475" lvl="1" indent="-117475" defTabSz="957998">
                  <a:spcBef>
                    <a:spcPts val="400"/>
                  </a:spcBef>
                  <a:spcAft>
                    <a:spcPts val="0"/>
                  </a:spcAft>
                  <a:buFont typeface="Arial" pitchFamily="34" charset="0"/>
                  <a:buChar char="•"/>
                  <a:defRPr/>
                </a:pPr>
                <a:r>
                  <a:rPr lang="nl-NL" sz="1600" b="0" i="0" dirty="0">
                    <a:solidFill>
                      <a:srgbClr val="002776"/>
                    </a:solidFill>
                    <a:latin typeface="Arial" panose="020B0604020202020204" pitchFamily="34" charset="0"/>
                  </a:rPr>
                  <a:t>Audience includes:</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MRC staff</a:t>
                </a:r>
              </a:p>
              <a:p>
                <a:pPr marL="227013" lvl="2" indent="-109538" defTabSz="957998">
                  <a:spcBef>
                    <a:spcPts val="400"/>
                  </a:spcBef>
                  <a:spcAft>
                    <a:spcPts val="0"/>
                  </a:spcAft>
                  <a:buFont typeface="Arial" pitchFamily="34" charset="0"/>
                  <a:buChar char="–"/>
                  <a:defRPr/>
                </a:pPr>
                <a:r>
                  <a:rPr lang="nl-NL" b="0" i="0" dirty="0">
                    <a:solidFill>
                      <a:srgbClr val="002776"/>
                    </a:solidFill>
                    <a:latin typeface="Arial" panose="020B0604020202020204" pitchFamily="34" charset="0"/>
                    <a:cs typeface="Arial" panose="020B0604020202020204" pitchFamily="34" charset="0"/>
                  </a:rPr>
                  <a:t>DDS ABI/MFP </a:t>
                </a:r>
                <a:r>
                  <a:rPr lang="nl-NL" b="0" i="0" dirty="0" smtClean="0">
                    <a:solidFill>
                      <a:srgbClr val="002776"/>
                    </a:solidFill>
                    <a:latin typeface="Arial" panose="020B0604020202020204" pitchFamily="34" charset="0"/>
                    <a:cs typeface="Arial" panose="020B0604020202020204" pitchFamily="34" charset="0"/>
                  </a:rPr>
                  <a:t>staff</a:t>
                </a:r>
                <a:endParaRPr lang="nl-NL" b="0" i="0" dirty="0">
                  <a:solidFill>
                    <a:srgbClr val="002776"/>
                  </a:solidFill>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6184664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266701" y="1204913"/>
            <a:ext cx="8624888" cy="1877437"/>
          </a:xfrm>
        </p:spPr>
        <p:txBody>
          <a:bodyPr/>
          <a:lstStyle/>
          <a:p>
            <a:r>
              <a:rPr lang="en-US" dirty="0" smtClean="0"/>
              <a:t>Incident Reporting at DDS and MRC</a:t>
            </a:r>
          </a:p>
          <a:p>
            <a:r>
              <a:rPr lang="en-US" dirty="0" smtClean="0"/>
              <a:t>Incident Report Review Process</a:t>
            </a:r>
          </a:p>
          <a:p>
            <a:r>
              <a:rPr lang="en-US" dirty="0" smtClean="0"/>
              <a:t>Incident Categorization</a:t>
            </a:r>
          </a:p>
          <a:p>
            <a:r>
              <a:rPr lang="en-US" dirty="0" smtClean="0"/>
              <a:t>Incident Categories</a:t>
            </a:r>
          </a:p>
          <a:p>
            <a:r>
              <a:rPr lang="en-US" dirty="0" smtClean="0"/>
              <a:t>Questions?</a:t>
            </a:r>
            <a:endParaRPr lang="en-US" dirty="0"/>
          </a:p>
        </p:txBody>
      </p:sp>
      <p:grpSp>
        <p:nvGrpSpPr>
          <p:cNvPr id="4" name="Group 12"/>
          <p:cNvGrpSpPr>
            <a:grpSpLocks/>
          </p:cNvGrpSpPr>
          <p:nvPr/>
        </p:nvGrpSpPr>
        <p:grpSpPr bwMode="auto">
          <a:xfrm>
            <a:off x="504968" y="4299218"/>
            <a:ext cx="8134065" cy="1582055"/>
            <a:chOff x="300" y="992"/>
            <a:chExt cx="1847" cy="632"/>
          </a:xfrm>
        </p:grpSpPr>
        <p:sp>
          <p:nvSpPr>
            <p:cNvPr id="5"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b="1" i="0" kern="0" dirty="0" smtClean="0">
                  <a:solidFill>
                    <a:srgbClr val="FFFFFF"/>
                  </a:solidFill>
                  <a:latin typeface="Arial" panose="020B0604020202020204" pitchFamily="34" charset="0"/>
                  <a:cs typeface="Arial" panose="020B0604020202020204" pitchFamily="34" charset="0"/>
                </a:rPr>
                <a:t>What is my role here today?</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00" y="1130"/>
              <a:ext cx="1847" cy="494"/>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As we are using a train-the-trainer model, we hope that all attendees:</a:t>
              </a:r>
            </a:p>
            <a:p>
              <a:pPr marL="801688" lvl="1" indent="-285750" defTabSz="957998">
                <a:spcBef>
                  <a:spcPts val="400"/>
                </a:spcBef>
                <a:buFont typeface="Arial" panose="020B0604020202020204" pitchFamily="34" charset="0"/>
                <a:buChar char="‒"/>
                <a:defRPr/>
              </a:pPr>
              <a:r>
                <a:rPr lang="en-US" b="0" i="0" kern="0" dirty="0" smtClean="0">
                  <a:latin typeface="Arial" panose="020B0604020202020204" pitchFamily="34" charset="0"/>
                  <a:cs typeface="Arial" panose="020B0604020202020204" pitchFamily="34" charset="0"/>
                </a:rPr>
                <a:t>Learn as much as you can today</a:t>
              </a:r>
            </a:p>
            <a:p>
              <a:pPr marL="801688" lvl="1" indent="-285750" defTabSz="957998">
                <a:spcBef>
                  <a:spcPts val="400"/>
                </a:spcBef>
                <a:buFont typeface="Arial" panose="020B0604020202020204" pitchFamily="34" charset="0"/>
                <a:buChar char="‒"/>
                <a:defRPr/>
              </a:pPr>
              <a:r>
                <a:rPr lang="en-US" b="0" i="0" kern="0" dirty="0" smtClean="0">
                  <a:latin typeface="Arial" panose="020B0604020202020204" pitchFamily="34" charset="0"/>
                  <a:cs typeface="Arial" panose="020B0604020202020204" pitchFamily="34" charset="0"/>
                </a:rPr>
                <a:t>Bring back your insight to your office</a:t>
              </a:r>
            </a:p>
            <a:p>
              <a:pPr marL="801688" lvl="1" indent="-285750" defTabSz="957998">
                <a:spcBef>
                  <a:spcPts val="400"/>
                </a:spcBef>
                <a:buFont typeface="Arial" panose="020B0604020202020204" pitchFamily="34" charset="0"/>
                <a:buChar char="‒"/>
                <a:defRPr/>
              </a:pPr>
              <a:r>
                <a:rPr lang="en-US" b="0" i="0" kern="0" dirty="0" smtClean="0">
                  <a:latin typeface="Arial" panose="020B0604020202020204" pitchFamily="34" charset="0"/>
                  <a:cs typeface="Arial" panose="020B0604020202020204" pitchFamily="34" charset="0"/>
                </a:rPr>
                <a:t>Train any staff who may need to know this information but were unable to attend</a:t>
              </a:r>
              <a:endParaRPr lang="en-US" b="0" i="0" kern="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176172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Supporting Training Documents</a:t>
            </a:r>
            <a:endParaRPr lang="en-US" dirty="0"/>
          </a:p>
        </p:txBody>
      </p:sp>
      <p:sp>
        <p:nvSpPr>
          <p:cNvPr id="3" name="Content Placeholder 2"/>
          <p:cNvSpPr>
            <a:spLocks noGrp="1"/>
          </p:cNvSpPr>
          <p:nvPr>
            <p:ph idx="1"/>
          </p:nvPr>
        </p:nvSpPr>
        <p:spPr>
          <a:xfrm>
            <a:off x="266701" y="1204913"/>
            <a:ext cx="8624888" cy="2616101"/>
          </a:xfrm>
        </p:spPr>
        <p:txBody>
          <a:bodyPr/>
          <a:lstStyle/>
          <a:p>
            <a:pPr marL="457200" indent="-457200">
              <a:buFont typeface="+mj-lt"/>
              <a:buAutoNum type="arabicPeriod"/>
            </a:pPr>
            <a:r>
              <a:rPr lang="en-US" dirty="0"/>
              <a:t>PowerPoint</a:t>
            </a:r>
          </a:p>
          <a:p>
            <a:pPr marL="457200" indent="-457200">
              <a:buFont typeface="+mj-lt"/>
              <a:buAutoNum type="arabicPeriod"/>
            </a:pPr>
            <a:r>
              <a:rPr lang="en-US" dirty="0"/>
              <a:t>Incident Categories</a:t>
            </a:r>
          </a:p>
          <a:p>
            <a:pPr marL="457200" indent="-457200">
              <a:buFont typeface="+mj-lt"/>
              <a:buAutoNum type="arabicPeriod"/>
            </a:pPr>
            <a:r>
              <a:rPr lang="en-US" dirty="0"/>
              <a:t>Significant Behavioral Incident Decision Tree</a:t>
            </a:r>
          </a:p>
          <a:p>
            <a:pPr marL="457200" indent="-457200">
              <a:buFont typeface="+mj-lt"/>
              <a:buAutoNum type="arabicPeriod"/>
            </a:pPr>
            <a:r>
              <a:rPr lang="en-US" dirty="0"/>
              <a:t>Paper Incident Report</a:t>
            </a:r>
          </a:p>
          <a:p>
            <a:pPr marL="457200" indent="-457200">
              <a:buFont typeface="+mj-lt"/>
              <a:buAutoNum type="arabicPeriod"/>
            </a:pPr>
            <a:r>
              <a:rPr lang="en-US" dirty="0"/>
              <a:t>Incident Management Fact Sheet</a:t>
            </a:r>
          </a:p>
          <a:p>
            <a:pPr marL="457200" indent="-457200">
              <a:buFont typeface="+mj-lt"/>
              <a:buAutoNum type="arabicPeriod"/>
            </a:pPr>
            <a:r>
              <a:rPr lang="en-US" dirty="0"/>
              <a:t>Incident Scenarios</a:t>
            </a:r>
          </a:p>
          <a:p>
            <a:pPr marL="457200" indent="-457200">
              <a:buFont typeface="+mj-lt"/>
              <a:buAutoNum type="arabicPeriod"/>
            </a:pPr>
            <a:r>
              <a:rPr lang="en-US" dirty="0"/>
              <a:t>Incident Management Guidelines</a:t>
            </a:r>
          </a:p>
        </p:txBody>
      </p:sp>
    </p:spTree>
    <p:extLst>
      <p:ext uri="{BB962C8B-B14F-4D97-AF65-F5344CB8AC3E}">
        <p14:creationId xmlns:p14="http://schemas.microsoft.com/office/powerpoint/2010/main" val="1259848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Incident Reporting at DDS and MRC</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7205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 Reporting</a:t>
            </a:r>
            <a:endParaRPr lang="en-US" dirty="0"/>
          </a:p>
        </p:txBody>
      </p:sp>
      <p:sp>
        <p:nvSpPr>
          <p:cNvPr id="3" name="Content Placeholder 2"/>
          <p:cNvSpPr>
            <a:spLocks noGrp="1"/>
          </p:cNvSpPr>
          <p:nvPr>
            <p:ph idx="1"/>
          </p:nvPr>
        </p:nvSpPr>
        <p:spPr>
          <a:xfrm>
            <a:off x="266701" y="1204913"/>
            <a:ext cx="8624888" cy="1077218"/>
          </a:xfrm>
        </p:spPr>
        <p:txBody>
          <a:bodyPr/>
          <a:lstStyle/>
          <a:p>
            <a:r>
              <a:rPr lang="en-US" dirty="0"/>
              <a:t>An incident report must be completed for any incident that </a:t>
            </a:r>
            <a:r>
              <a:rPr lang="en-US" b="1" dirty="0"/>
              <a:t>can compromise the safety and well-being of an </a:t>
            </a:r>
            <a:r>
              <a:rPr lang="en-US" b="1" dirty="0" smtClean="0"/>
              <a:t>individual</a:t>
            </a:r>
            <a:r>
              <a:rPr lang="en-US" dirty="0" smtClean="0"/>
              <a:t> </a:t>
            </a:r>
            <a:endParaRPr lang="en-US" dirty="0"/>
          </a:p>
          <a:p>
            <a:r>
              <a:rPr lang="en-US" dirty="0" smtClean="0"/>
              <a:t>We have moved from </a:t>
            </a:r>
            <a:r>
              <a:rPr lang="en-US" b="1" dirty="0" smtClean="0"/>
              <a:t>incident reporting </a:t>
            </a:r>
            <a:r>
              <a:rPr lang="en-US" dirty="0" smtClean="0"/>
              <a:t>to </a:t>
            </a:r>
            <a:r>
              <a:rPr lang="en-US" b="1" dirty="0" smtClean="0"/>
              <a:t>incident management</a:t>
            </a:r>
            <a:endParaRPr lang="en-US" b="1" dirty="0"/>
          </a:p>
        </p:txBody>
      </p:sp>
      <p:grpSp>
        <p:nvGrpSpPr>
          <p:cNvPr id="4" name="Group 12"/>
          <p:cNvGrpSpPr>
            <a:grpSpLocks/>
          </p:cNvGrpSpPr>
          <p:nvPr/>
        </p:nvGrpSpPr>
        <p:grpSpPr bwMode="auto">
          <a:xfrm>
            <a:off x="504968" y="2579569"/>
            <a:ext cx="8134065" cy="3166612"/>
            <a:chOff x="300" y="992"/>
            <a:chExt cx="1847" cy="1265"/>
          </a:xfrm>
        </p:grpSpPr>
        <p:sp>
          <p:nvSpPr>
            <p:cNvPr id="5"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b="1" i="0" kern="0" dirty="0" smtClean="0">
                  <a:solidFill>
                    <a:srgbClr val="FFFFFF"/>
                  </a:solidFill>
                  <a:latin typeface="Arial" panose="020B0604020202020204" pitchFamily="34" charset="0"/>
                  <a:cs typeface="Arial" panose="020B0604020202020204" pitchFamily="34" charset="0"/>
                </a:rPr>
                <a:t>What makes a good incident management system?</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00" y="1130"/>
              <a:ext cx="1847" cy="1127"/>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nl-NL" sz="1600" b="0" i="0" u="sng" kern="0" dirty="0" smtClean="0">
                  <a:latin typeface="Arial" panose="020B0604020202020204" pitchFamily="34" charset="0"/>
                  <a:cs typeface="Arial" panose="020B0604020202020204" pitchFamily="34" charset="0"/>
                </a:rPr>
                <a:t>Identifies</a:t>
              </a:r>
              <a:r>
                <a:rPr lang="nl-NL" sz="1600" b="0" i="0" kern="0" dirty="0" smtClean="0">
                  <a:latin typeface="Arial" panose="020B0604020202020204" pitchFamily="34" charset="0"/>
                  <a:cs typeface="Arial" panose="020B0604020202020204" pitchFamily="34" charset="0"/>
                </a:rPr>
                <a:t> adverse events, potential jeopardy and factors related to risk</a:t>
              </a:r>
            </a:p>
            <a:p>
              <a:pPr marL="344488" lvl="0" indent="-285750" defTabSz="957998">
                <a:spcBef>
                  <a:spcPts val="400"/>
                </a:spcBef>
                <a:buFont typeface="Arial" panose="020B0604020202020204" pitchFamily="34" charset="0"/>
                <a:buChar char="•"/>
                <a:defRPr/>
              </a:pPr>
              <a:r>
                <a:rPr lang="nl-NL" sz="1600" b="0" i="0" u="sng" kern="0" dirty="0" smtClean="0">
                  <a:latin typeface="Arial" panose="020B0604020202020204" pitchFamily="34" charset="0"/>
                  <a:cs typeface="Arial" panose="020B0604020202020204" pitchFamily="34" charset="0"/>
                </a:rPr>
                <a:t>Notifies</a:t>
              </a:r>
              <a:r>
                <a:rPr lang="nl-NL" sz="1600" b="0" i="0" kern="0" dirty="0" smtClean="0">
                  <a:latin typeface="Arial" panose="020B0604020202020204" pitchFamily="34" charset="0"/>
                  <a:cs typeface="Arial" panose="020B0604020202020204" pitchFamily="34" charset="0"/>
                </a:rPr>
                <a:t> key people</a:t>
              </a:r>
            </a:p>
            <a:p>
              <a:pPr marL="344488" lvl="0" indent="-285750" defTabSz="957998">
                <a:spcBef>
                  <a:spcPts val="400"/>
                </a:spcBef>
                <a:buFont typeface="Arial" panose="020B0604020202020204" pitchFamily="34" charset="0"/>
                <a:buChar char="•"/>
                <a:defRPr/>
              </a:pPr>
              <a:r>
                <a:rPr lang="nl-NL" sz="1600" b="0" i="0" u="sng" kern="0" dirty="0" smtClean="0">
                  <a:latin typeface="Arial" panose="020B0604020202020204" pitchFamily="34" charset="0"/>
                  <a:cs typeface="Arial" panose="020B0604020202020204" pitchFamily="34" charset="0"/>
                </a:rPr>
                <a:t>Triggers</a:t>
              </a:r>
              <a:r>
                <a:rPr lang="nl-NL" sz="1600" b="0" i="0" kern="0" dirty="0" smtClean="0">
                  <a:latin typeface="Arial" panose="020B0604020202020204" pitchFamily="34" charset="0"/>
                  <a:cs typeface="Arial" panose="020B0604020202020204" pitchFamily="34" charset="0"/>
                </a:rPr>
                <a:t> response to protect individual and minimize risk</a:t>
              </a:r>
            </a:p>
            <a:p>
              <a:pPr marL="344488" lvl="0" indent="-285750" defTabSz="957998">
                <a:spcBef>
                  <a:spcPts val="400"/>
                </a:spcBef>
                <a:buFont typeface="Arial" panose="020B0604020202020204" pitchFamily="34" charset="0"/>
                <a:buChar char="•"/>
                <a:defRPr/>
              </a:pPr>
              <a:r>
                <a:rPr lang="nl-NL" sz="1600" b="0" i="0" u="sng" kern="0" dirty="0" smtClean="0">
                  <a:latin typeface="Arial" panose="020B0604020202020204" pitchFamily="34" charset="0"/>
                  <a:cs typeface="Arial" panose="020B0604020202020204" pitchFamily="34" charset="0"/>
                </a:rPr>
                <a:t>Closes</a:t>
              </a:r>
              <a:r>
                <a:rPr lang="nl-NL" sz="1600" b="0" i="0" kern="0" dirty="0" smtClean="0">
                  <a:latin typeface="Arial" panose="020B0604020202020204" pitchFamily="34" charset="0"/>
                  <a:cs typeface="Arial" panose="020B0604020202020204" pitchFamily="34" charset="0"/>
                </a:rPr>
                <a:t> loop with agreeded upon action steps</a:t>
              </a:r>
            </a:p>
            <a:p>
              <a:pPr marL="344488" lvl="0" indent="-285750" defTabSz="957998">
                <a:spcBef>
                  <a:spcPts val="400"/>
                </a:spcBef>
                <a:buFont typeface="Arial" panose="020B0604020202020204" pitchFamily="34" charset="0"/>
                <a:buChar char="•"/>
                <a:defRPr/>
              </a:pPr>
              <a:r>
                <a:rPr lang="nl-NL" sz="1600" b="0" i="0" kern="0" dirty="0" smtClean="0">
                  <a:latin typeface="Arial" panose="020B0604020202020204" pitchFamily="34" charset="0"/>
                  <a:cs typeface="Arial" panose="020B0604020202020204" pitchFamily="34" charset="0"/>
                </a:rPr>
                <a:t>Has the </a:t>
              </a:r>
              <a:r>
                <a:rPr lang="nl-NL" sz="1600" b="0" i="0" u="sng" kern="0" dirty="0" smtClean="0">
                  <a:latin typeface="Arial" panose="020B0604020202020204" pitchFamily="34" charset="0"/>
                  <a:cs typeface="Arial" panose="020B0604020202020204" pitchFamily="34" charset="0"/>
                </a:rPr>
                <a:t>ability</a:t>
              </a:r>
              <a:r>
                <a:rPr lang="nl-NL" sz="1600" b="0" i="0" kern="0" dirty="0" smtClean="0">
                  <a:latin typeface="Arial" panose="020B0604020202020204" pitchFamily="34" charset="0"/>
                  <a:cs typeface="Arial" panose="020B0604020202020204" pitchFamily="34" charset="0"/>
                </a:rPr>
                <a:t> to collect and analyze information</a:t>
              </a:r>
            </a:p>
            <a:p>
              <a:pPr marL="344488" lvl="0" indent="-285750" defTabSz="957998">
                <a:spcBef>
                  <a:spcPts val="400"/>
                </a:spcBef>
                <a:buFont typeface="Arial" panose="020B0604020202020204" pitchFamily="34" charset="0"/>
                <a:buChar char="•"/>
                <a:defRPr/>
              </a:pPr>
              <a:r>
                <a:rPr lang="nl-NL" sz="1600" b="0" i="0" kern="0" dirty="0" smtClean="0">
                  <a:latin typeface="Arial" panose="020B0604020202020204" pitchFamily="34" charset="0"/>
                  <a:cs typeface="Arial" panose="020B0604020202020204" pitchFamily="34" charset="0"/>
                </a:rPr>
                <a:t>Has the </a:t>
              </a:r>
              <a:r>
                <a:rPr lang="nl-NL" sz="1600" b="0" i="0" u="sng" kern="0" dirty="0" smtClean="0">
                  <a:latin typeface="Arial" panose="020B0604020202020204" pitchFamily="34" charset="0"/>
                  <a:cs typeface="Arial" panose="020B0604020202020204" pitchFamily="34" charset="0"/>
                </a:rPr>
                <a:t>capacity</a:t>
              </a:r>
              <a:r>
                <a:rPr lang="nl-NL" sz="1600" b="0" i="0" kern="0" dirty="0" smtClean="0">
                  <a:latin typeface="Arial" panose="020B0604020202020204" pitchFamily="34" charset="0"/>
                  <a:cs typeface="Arial" panose="020B0604020202020204" pitchFamily="34" charset="0"/>
                </a:rPr>
                <a:t> to identify patterns and trends to guide service improvement</a:t>
              </a:r>
            </a:p>
            <a:p>
              <a:pPr marL="344488" lvl="0" indent="-285750" defTabSz="957998">
                <a:spcBef>
                  <a:spcPts val="400"/>
                </a:spcBef>
                <a:buFont typeface="Arial" panose="020B0604020202020204" pitchFamily="34" charset="0"/>
                <a:buChar char="•"/>
                <a:defRPr/>
              </a:pPr>
              <a:r>
                <a:rPr lang="nl-NL" sz="1600" b="0" i="0" kern="0" dirty="0" smtClean="0">
                  <a:latin typeface="Arial" panose="020B0604020202020204" pitchFamily="34" charset="0"/>
                  <a:cs typeface="Arial" panose="020B0604020202020204" pitchFamily="34" charset="0"/>
                </a:rPr>
                <a:t>Has </a:t>
              </a:r>
              <a:r>
                <a:rPr lang="nl-NL" sz="1600" b="0" i="0" u="sng" kern="0" dirty="0" smtClean="0">
                  <a:latin typeface="Arial" panose="020B0604020202020204" pitchFamily="34" charset="0"/>
                  <a:cs typeface="Arial" panose="020B0604020202020204" pitchFamily="34" charset="0"/>
                </a:rPr>
                <a:t>thresholds</a:t>
              </a:r>
              <a:r>
                <a:rPr lang="nl-NL" sz="1600" b="0" i="0" kern="0" dirty="0" smtClean="0">
                  <a:latin typeface="Arial" panose="020B0604020202020204" pitchFamily="34" charset="0"/>
                  <a:cs typeface="Arial" panose="020B0604020202020204" pitchFamily="34" charset="0"/>
                </a:rPr>
                <a:t> for what is important</a:t>
              </a:r>
            </a:p>
            <a:p>
              <a:pPr marL="344488" lvl="0" indent="-285750" defTabSz="957998">
                <a:spcBef>
                  <a:spcPts val="400"/>
                </a:spcBef>
                <a:buFont typeface="Arial" panose="020B0604020202020204" pitchFamily="34" charset="0"/>
                <a:buChar char="•"/>
                <a:defRPr/>
              </a:pPr>
              <a:r>
                <a:rPr lang="nl-NL" sz="1600" b="0" i="0" u="sng" kern="0" dirty="0" smtClean="0">
                  <a:latin typeface="Arial" panose="020B0604020202020204" pitchFamily="34" charset="0"/>
                  <a:cs typeface="Arial" panose="020B0604020202020204" pitchFamily="34" charset="0"/>
                </a:rPr>
                <a:t>Reports</a:t>
              </a:r>
              <a:r>
                <a:rPr lang="nl-NL" sz="1600" b="0" i="0" kern="0" dirty="0" smtClean="0">
                  <a:latin typeface="Arial" panose="020B0604020202020204" pitchFamily="34" charset="0"/>
                  <a:cs typeface="Arial" panose="020B0604020202020204" pitchFamily="34" charset="0"/>
                </a:rPr>
                <a:t> important events to key people</a:t>
              </a:r>
            </a:p>
            <a:p>
              <a:pPr marL="344488" lvl="0" indent="-285750" defTabSz="957998">
                <a:spcBef>
                  <a:spcPts val="400"/>
                </a:spcBef>
                <a:buFont typeface="Arial" panose="020B0604020202020204" pitchFamily="34" charset="0"/>
                <a:buChar char="•"/>
                <a:defRPr/>
              </a:pPr>
              <a:r>
                <a:rPr lang="nl-NL" sz="1600" b="0" i="0" kern="0" dirty="0" smtClean="0">
                  <a:latin typeface="Arial" panose="020B0604020202020204" pitchFamily="34" charset="0"/>
                  <a:cs typeface="Arial" panose="020B0604020202020204" pitchFamily="34" charset="0"/>
                </a:rPr>
                <a:t>Includes </a:t>
              </a:r>
              <a:r>
                <a:rPr lang="nl-NL" sz="1600" b="0" i="0" u="sng" kern="0" dirty="0" smtClean="0">
                  <a:latin typeface="Arial" panose="020B0604020202020204" pitchFamily="34" charset="0"/>
                  <a:cs typeface="Arial" panose="020B0604020202020204" pitchFamily="34" charset="0"/>
                </a:rPr>
                <a:t>levels of review </a:t>
              </a:r>
              <a:r>
                <a:rPr lang="nl-NL" sz="1600" b="0" i="0" kern="0" dirty="0" smtClean="0">
                  <a:latin typeface="Arial" panose="020B0604020202020204" pitchFamily="34" charset="0"/>
                  <a:cs typeface="Arial" panose="020B0604020202020204" pitchFamily="34" charset="0"/>
                </a:rPr>
                <a:t>dependent on the severity of the incident</a:t>
              </a:r>
              <a:endParaRPr lang="nl-NL" sz="1600" b="0" i="0" kern="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98915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HCSIS for Incident Reporting </a:t>
            </a:r>
            <a:endParaRPr lang="en-US" dirty="0"/>
          </a:p>
        </p:txBody>
      </p:sp>
      <p:sp>
        <p:nvSpPr>
          <p:cNvPr id="3" name="Content Placeholder 2"/>
          <p:cNvSpPr>
            <a:spLocks noGrp="1"/>
          </p:cNvSpPr>
          <p:nvPr>
            <p:ph idx="1"/>
          </p:nvPr>
        </p:nvSpPr>
        <p:spPr>
          <a:xfrm>
            <a:off x="266701" y="1204913"/>
            <a:ext cx="8624888" cy="4198072"/>
          </a:xfrm>
        </p:spPr>
        <p:txBody>
          <a:bodyPr/>
          <a:lstStyle/>
          <a:p>
            <a:r>
              <a:rPr lang="en-US" dirty="0" smtClean="0"/>
              <a:t>As of </a:t>
            </a:r>
            <a:r>
              <a:rPr lang="en-US" b="1" dirty="0" smtClean="0"/>
              <a:t>April 14, 2014</a:t>
            </a:r>
            <a:r>
              <a:rPr lang="en-US" dirty="0" smtClean="0"/>
              <a:t>, MRC staff and select providers will begin using HCSIS for Incident Reporting</a:t>
            </a:r>
          </a:p>
          <a:p>
            <a:pPr lvl="1"/>
            <a:r>
              <a:rPr lang="en-US" sz="1800" dirty="0" smtClean="0"/>
              <a:t>MRC providers were selected to use HCSIS based on the number of individuals served and the number of incidents reported</a:t>
            </a:r>
          </a:p>
          <a:p>
            <a:pPr lvl="1"/>
            <a:r>
              <a:rPr lang="en-US" sz="1800" dirty="0" smtClean="0"/>
              <a:t>All shared MRC/ DDS providers will begin using HCSIS to report incidents for individuals enrolled to the ABI/MFP waivers</a:t>
            </a:r>
          </a:p>
          <a:p>
            <a:r>
              <a:rPr lang="en-US" dirty="0" smtClean="0"/>
              <a:t>There will be minor differences between the </a:t>
            </a:r>
            <a:r>
              <a:rPr lang="en-US" b="1" dirty="0" smtClean="0"/>
              <a:t>current MRC and DDS incident report and the revised incident report</a:t>
            </a:r>
          </a:p>
          <a:p>
            <a:pPr lvl="1"/>
            <a:r>
              <a:rPr lang="en-US" sz="1800" dirty="0" smtClean="0"/>
              <a:t>The incident report form will now be the same for DDS individuals and MRC individuals enrolled to the ABI/MFP waivers</a:t>
            </a:r>
          </a:p>
          <a:p>
            <a:r>
              <a:rPr lang="en-US" dirty="0" smtClean="0"/>
              <a:t>HCSIS will indicate whether or not an individual is supported by MRC or DDS – this is not information the provider or staff will need to input on either the paper or electronic incident report</a:t>
            </a:r>
            <a:endParaRPr lang="en-US" dirty="0"/>
          </a:p>
        </p:txBody>
      </p:sp>
    </p:spTree>
    <p:extLst>
      <p:ext uri="{BB962C8B-B14F-4D97-AF65-F5344CB8AC3E}">
        <p14:creationId xmlns:p14="http://schemas.microsoft.com/office/powerpoint/2010/main" val="4343405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ifferences in reporting for ABI/MFP individuals</a:t>
            </a:r>
            <a:endParaRPr lang="en-US" dirty="0"/>
          </a:p>
        </p:txBody>
      </p:sp>
      <p:sp>
        <p:nvSpPr>
          <p:cNvPr id="3" name="Content Placeholder 2"/>
          <p:cNvSpPr>
            <a:spLocks noGrp="1"/>
          </p:cNvSpPr>
          <p:nvPr>
            <p:ph idx="1"/>
          </p:nvPr>
        </p:nvSpPr>
        <p:spPr>
          <a:xfrm>
            <a:off x="266701" y="1204913"/>
            <a:ext cx="8624888" cy="1384995"/>
          </a:xfrm>
        </p:spPr>
        <p:txBody>
          <a:bodyPr/>
          <a:lstStyle/>
          <a:p>
            <a:r>
              <a:rPr lang="en-US" dirty="0" smtClean="0"/>
              <a:t>The Incident Reporting process is very similar to what is currently in practice at MRC for individuals on the ABI and MFP waivers, but there are a few key differences:</a:t>
            </a:r>
          </a:p>
          <a:p>
            <a:endParaRPr lang="en-US" dirty="0"/>
          </a:p>
        </p:txBody>
      </p:sp>
      <p:grpSp>
        <p:nvGrpSpPr>
          <p:cNvPr id="4" name="Group 3"/>
          <p:cNvGrpSpPr/>
          <p:nvPr/>
        </p:nvGrpSpPr>
        <p:grpSpPr>
          <a:xfrm>
            <a:off x="381000" y="2509987"/>
            <a:ext cx="8385956" cy="3250624"/>
            <a:chOff x="381000" y="2891416"/>
            <a:chExt cx="8385956" cy="1714703"/>
          </a:xfrm>
        </p:grpSpPr>
        <p:grpSp>
          <p:nvGrpSpPr>
            <p:cNvPr id="5" name="Group 4"/>
            <p:cNvGrpSpPr/>
            <p:nvPr/>
          </p:nvGrpSpPr>
          <p:grpSpPr>
            <a:xfrm>
              <a:off x="381000" y="2891417"/>
              <a:ext cx="3972636" cy="1714422"/>
              <a:chOff x="381000" y="1371600"/>
              <a:chExt cx="4114800" cy="1714422"/>
            </a:xfrm>
          </p:grpSpPr>
          <p:sp>
            <p:nvSpPr>
              <p:cNvPr id="9" name="Text Box 10"/>
              <p:cNvSpPr txBox="1">
                <a:spLocks noChangeArrowheads="1"/>
              </p:cNvSpPr>
              <p:nvPr/>
            </p:nvSpPr>
            <p:spPr bwMode="auto">
              <a:xfrm>
                <a:off x="381000" y="1371600"/>
                <a:ext cx="4114800" cy="27426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kumimoji="0" lang="en-US" sz="2000" b="1" i="0" u="none" strike="noStrike" kern="0" cap="none" spc="0" normalizeH="0" baseline="0" noProof="0" dirty="0" smtClean="0">
                    <a:ln>
                      <a:noFill/>
                    </a:ln>
                    <a:solidFill>
                      <a:srgbClr val="FFFFFF"/>
                    </a:solidFill>
                    <a:effectLst/>
                    <a:uLnTx/>
                    <a:uFillTx/>
                    <a:latin typeface="Arial" panose="020B0604020202020204" pitchFamily="34" charset="0"/>
                    <a:cs typeface="Arial" panose="020B0604020202020204" pitchFamily="34" charset="0"/>
                  </a:rPr>
                  <a:t>Reporting Unwitnessed Events</a:t>
                </a:r>
                <a:endParaRPr kumimoji="0" lang="en-US" sz="20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0" name="Rectangle 9"/>
              <p:cNvSpPr>
                <a:spLocks noChangeArrowheads="1"/>
              </p:cNvSpPr>
              <p:nvPr/>
            </p:nvSpPr>
            <p:spPr bwMode="auto">
              <a:xfrm>
                <a:off x="381000" y="1645867"/>
                <a:ext cx="4114800" cy="1440155"/>
              </a:xfrm>
              <a:prstGeom prst="rect">
                <a:avLst/>
              </a:prstGeom>
              <a:noFill/>
              <a:ln w="12700" algn="ctr">
                <a:solidFill>
                  <a:schemeClr val="tx2"/>
                </a:solidFill>
                <a:miter lim="800000"/>
                <a:headEnd/>
                <a:tailEnd/>
              </a:ln>
            </p:spPr>
            <p:txBody>
              <a:bodyPr lIns="40118" tIns="40118" rIns="40118" bIns="40118" anchor="ctr"/>
              <a:lstStyle/>
              <a:p>
                <a:pPr marL="344488" marR="0" lvl="0" indent="-285750" defTabSz="957998" eaLnBrk="1" fontAlgn="auto" latinLnBrk="0" hangingPunct="1">
                  <a:lnSpc>
                    <a:spcPct val="100000"/>
                  </a:lnSpc>
                  <a:spcBef>
                    <a:spcPts val="400"/>
                  </a:spcBef>
                  <a:spcAft>
                    <a:spcPts val="0"/>
                  </a:spcAft>
                  <a:buClrTx/>
                  <a:buSzTx/>
                  <a:buFont typeface="Arial" panose="020B0604020202020204" pitchFamily="34" charset="0"/>
                  <a:buChar char="•"/>
                  <a:tabLst/>
                  <a:defRPr/>
                </a:pPr>
                <a:r>
                  <a:rPr lang="en-US" sz="1800" b="0" i="0" kern="0" dirty="0" smtClean="0">
                    <a:latin typeface="Arial" panose="020B0604020202020204" pitchFamily="34" charset="0"/>
                    <a:cs typeface="Arial" panose="020B0604020202020204" pitchFamily="34" charset="0"/>
                  </a:rPr>
                  <a:t>Currently, MRC policies state only to report incidents that have been witnessed</a:t>
                </a:r>
              </a:p>
              <a:p>
                <a:pPr marL="344488" marR="0" lvl="0" indent="-285750" defTabSz="957998" eaLnBrk="1" fontAlgn="auto" latinLnBrk="0" hangingPunct="1">
                  <a:lnSpc>
                    <a:spcPct val="100000"/>
                  </a:lnSpc>
                  <a:spcBef>
                    <a:spcPts val="400"/>
                  </a:spcBef>
                  <a:spcAft>
                    <a:spcPts val="0"/>
                  </a:spcAft>
                  <a:buClrTx/>
                  <a:buSzTx/>
                  <a:buFont typeface="Arial" panose="020B0604020202020204" pitchFamily="34" charset="0"/>
                  <a:buChar char="•"/>
                  <a:tabLst/>
                  <a:defRPr/>
                </a:pPr>
                <a:r>
                  <a:rPr lang="en-US" sz="1800" b="0" i="0" kern="0" dirty="0" smtClean="0">
                    <a:latin typeface="Arial" panose="020B0604020202020204" pitchFamily="34" charset="0"/>
                    <a:cs typeface="Arial" panose="020B0604020202020204" pitchFamily="34" charset="0"/>
                  </a:rPr>
                  <a:t>Moving forward, all incidents in an individuals’ life will be reported if they meet the criteria for a reportable incident</a:t>
                </a:r>
                <a:endParaRPr lang="en-US" sz="18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4789316" y="2891416"/>
              <a:ext cx="3977640" cy="1714703"/>
              <a:chOff x="300" y="872"/>
              <a:chExt cx="1847" cy="1613"/>
            </a:xfrm>
          </p:grpSpPr>
          <p:sp>
            <p:nvSpPr>
              <p:cNvPr id="7" name="Text Box 10"/>
              <p:cNvSpPr txBox="1">
                <a:spLocks noChangeArrowheads="1"/>
              </p:cNvSpPr>
              <p:nvPr/>
            </p:nvSpPr>
            <p:spPr bwMode="auto">
              <a:xfrm>
                <a:off x="300" y="872"/>
                <a:ext cx="1847" cy="25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2000" i="0" kern="0" noProof="0" dirty="0" smtClean="0">
                    <a:solidFill>
                      <a:srgbClr val="FFFFFF"/>
                    </a:solidFill>
                    <a:latin typeface="Arial" panose="020B0604020202020204" pitchFamily="34" charset="0"/>
                    <a:cs typeface="Arial" panose="020B0604020202020204" pitchFamily="34" charset="0"/>
                  </a:rPr>
                  <a:t>Use of Categories</a:t>
                </a:r>
                <a:endParaRPr kumimoji="0" lang="en-US" sz="20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00" y="1130"/>
                <a:ext cx="1847" cy="1355"/>
              </a:xfrm>
              <a:prstGeom prst="rect">
                <a:avLst/>
              </a:prstGeom>
              <a:noFill/>
              <a:ln w="12700" algn="ctr">
                <a:solidFill>
                  <a:schemeClr val="tx2"/>
                </a:solidFill>
                <a:miter lim="800000"/>
                <a:headEnd/>
                <a:tailEnd/>
              </a:ln>
            </p:spPr>
            <p:txBody>
              <a:bodyPr lIns="40118" tIns="40118" rIns="40118" bIns="40118" anchor="ctr"/>
              <a:lstStyle/>
              <a:p>
                <a:pPr marL="344488" lvl="0" indent="-285750" defTabSz="957998">
                  <a:spcBef>
                    <a:spcPts val="400"/>
                  </a:spcBef>
                  <a:buFont typeface="Arial" panose="020B0604020202020204" pitchFamily="34" charset="0"/>
                  <a:buChar char="•"/>
                  <a:defRPr/>
                </a:pPr>
                <a:r>
                  <a:rPr lang="en-US" sz="1800" b="0" i="0" kern="0" dirty="0" smtClean="0">
                    <a:latin typeface="Arial" panose="020B0604020202020204" pitchFamily="34" charset="0"/>
                    <a:cs typeface="Arial" panose="020B0604020202020204" pitchFamily="34" charset="0"/>
                  </a:rPr>
                  <a:t>MRC providers will begin reporting incidents using the current DDS categories, which have been adjusted to include actions that are relevant to the ABI/MFP population</a:t>
                </a:r>
              </a:p>
              <a:p>
                <a:pPr marL="344488" lvl="0" indent="-285750" defTabSz="957998">
                  <a:spcBef>
                    <a:spcPts val="400"/>
                  </a:spcBef>
                  <a:buFont typeface="Arial" panose="020B0604020202020204" pitchFamily="34" charset="0"/>
                  <a:buChar char="•"/>
                  <a:defRPr/>
                </a:pPr>
                <a:r>
                  <a:rPr lang="en-US" sz="1800" b="0" i="0" kern="0" dirty="0" smtClean="0">
                    <a:latin typeface="Arial" panose="020B0604020202020204" pitchFamily="34" charset="0"/>
                    <a:cs typeface="Arial" panose="020B0604020202020204" pitchFamily="34" charset="0"/>
                  </a:rPr>
                  <a:t>Note that restraints are not allowed under ABI/MFP and would be reported as </a:t>
                </a:r>
                <a:r>
                  <a:rPr lang="en-US" sz="1800" b="0" i="0" kern="0" dirty="0">
                    <a:latin typeface="Arial" panose="020B0604020202020204" pitchFamily="34" charset="0"/>
                    <a:cs typeface="Arial" panose="020B0604020202020204" pitchFamily="34" charset="0"/>
                  </a:rPr>
                  <a:t>S</a:t>
                </a:r>
                <a:r>
                  <a:rPr lang="en-US" sz="1800" b="0" i="0" kern="0" dirty="0" smtClean="0">
                    <a:latin typeface="Arial" panose="020B0604020202020204" pitchFamily="34" charset="0"/>
                    <a:cs typeface="Arial" panose="020B0604020202020204" pitchFamily="34" charset="0"/>
                  </a:rPr>
                  <a:t>uspected Mistreatment</a:t>
                </a:r>
                <a:endParaRPr lang="en-US" sz="18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826175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HCSIS?</a:t>
            </a:r>
            <a:endParaRPr lang="en-US" dirty="0"/>
          </a:p>
        </p:txBody>
      </p:sp>
      <p:sp>
        <p:nvSpPr>
          <p:cNvPr id="3" name="Content Placeholder 2"/>
          <p:cNvSpPr>
            <a:spLocks noGrp="1"/>
          </p:cNvSpPr>
          <p:nvPr>
            <p:ph idx="1"/>
          </p:nvPr>
        </p:nvSpPr>
        <p:spPr>
          <a:xfrm>
            <a:off x="266701" y="1204913"/>
            <a:ext cx="8624888" cy="4401205"/>
          </a:xfrm>
        </p:spPr>
        <p:txBody>
          <a:bodyPr/>
          <a:lstStyle/>
          <a:p>
            <a:pPr marL="0" indent="0">
              <a:buNone/>
            </a:pPr>
            <a:r>
              <a:rPr lang="en-US" dirty="0" smtClean="0"/>
              <a:t>HCSIS, the Home and Community Services Information System, supports </a:t>
            </a:r>
            <a:r>
              <a:rPr lang="en-US" b="1" dirty="0" smtClean="0"/>
              <a:t>incident management </a:t>
            </a:r>
            <a:r>
              <a:rPr lang="en-US" dirty="0" smtClean="0"/>
              <a:t>for DDS and MRC in the following areas:</a:t>
            </a:r>
          </a:p>
          <a:p>
            <a:pPr marL="0" indent="0">
              <a:buNone/>
            </a:pPr>
            <a:endParaRPr lang="en-US" dirty="0" smtClean="0"/>
          </a:p>
          <a:p>
            <a:r>
              <a:rPr lang="en-US" dirty="0" smtClean="0"/>
              <a:t>Promotes </a:t>
            </a:r>
            <a:r>
              <a:rPr lang="en-US" b="1" dirty="0" smtClean="0"/>
              <a:t>consistent collection of data</a:t>
            </a:r>
          </a:p>
          <a:p>
            <a:r>
              <a:rPr lang="en-US" dirty="0" smtClean="0"/>
              <a:t>Provides an </a:t>
            </a:r>
            <a:r>
              <a:rPr lang="en-US" b="1" dirty="0" smtClean="0"/>
              <a:t>integrated system </a:t>
            </a:r>
            <a:r>
              <a:rPr lang="en-US" dirty="0" smtClean="0"/>
              <a:t>for state agencies and providers</a:t>
            </a:r>
          </a:p>
          <a:p>
            <a:r>
              <a:rPr lang="en-US" dirty="0" smtClean="0"/>
              <a:t>Expedites </a:t>
            </a:r>
            <a:r>
              <a:rPr lang="en-US" b="1" dirty="0" smtClean="0"/>
              <a:t>communications</a:t>
            </a:r>
          </a:p>
          <a:p>
            <a:r>
              <a:rPr lang="en-US" dirty="0" smtClean="0"/>
              <a:t>Automates </a:t>
            </a:r>
            <a:r>
              <a:rPr lang="en-US" b="1" dirty="0" smtClean="0"/>
              <a:t>collection and storage of information</a:t>
            </a:r>
          </a:p>
          <a:p>
            <a:r>
              <a:rPr lang="en-US" dirty="0" smtClean="0"/>
              <a:t>Assists in the </a:t>
            </a:r>
            <a:r>
              <a:rPr lang="en-US" b="1" dirty="0" smtClean="0"/>
              <a:t>identification and remediation</a:t>
            </a:r>
            <a:r>
              <a:rPr lang="en-US" dirty="0" smtClean="0"/>
              <a:t> of individual events</a:t>
            </a:r>
          </a:p>
          <a:p>
            <a:r>
              <a:rPr lang="en-US" dirty="0" smtClean="0"/>
              <a:t>Allows for </a:t>
            </a:r>
            <a:r>
              <a:rPr lang="en-US" b="1" dirty="0" smtClean="0"/>
              <a:t>analysis of patterns and trends</a:t>
            </a:r>
          </a:p>
          <a:p>
            <a:r>
              <a:rPr lang="en-US" dirty="0" smtClean="0"/>
              <a:t>Helps to identify </a:t>
            </a:r>
            <a:r>
              <a:rPr lang="en-US" b="1" dirty="0" smtClean="0"/>
              <a:t>service improvement </a:t>
            </a:r>
            <a:r>
              <a:rPr lang="en-US" dirty="0" smtClean="0"/>
              <a:t>activities</a:t>
            </a:r>
          </a:p>
          <a:p>
            <a:endParaRPr lang="en-US" dirty="0"/>
          </a:p>
          <a:p>
            <a:endParaRPr lang="en-US" dirty="0"/>
          </a:p>
        </p:txBody>
      </p:sp>
      <p:sp>
        <p:nvSpPr>
          <p:cNvPr id="5" name="TextBox 4"/>
          <p:cNvSpPr txBox="1"/>
          <p:nvPr/>
        </p:nvSpPr>
        <p:spPr>
          <a:xfrm>
            <a:off x="4114800" y="2975212"/>
            <a:ext cx="184731" cy="307777"/>
          </a:xfrm>
          <a:prstGeom prst="rect">
            <a:avLst/>
          </a:prstGeom>
          <a:noFill/>
        </p:spPr>
        <p:txBody>
          <a:bodyPr wrap="none" rtlCol="0">
            <a:spAutoFit/>
          </a:bodyPr>
          <a:lstStyle/>
          <a:p>
            <a:endParaRPr lang="en-US" dirty="0"/>
          </a:p>
        </p:txBody>
      </p:sp>
      <p:sp>
        <p:nvSpPr>
          <p:cNvPr id="6" name="TextBox 5"/>
          <p:cNvSpPr txBox="1"/>
          <p:nvPr/>
        </p:nvSpPr>
        <p:spPr>
          <a:xfrm>
            <a:off x="1368425" y="5555049"/>
            <a:ext cx="6400800" cy="584200"/>
          </a:xfrm>
          <a:prstGeom prst="rect">
            <a:avLst/>
          </a:prstGeom>
          <a:noFill/>
          <a:ln w="19050">
            <a:solidFill>
              <a:srgbClr val="002776"/>
            </a:solidFill>
          </a:ln>
        </p:spPr>
        <p:txBody>
          <a:bodyPr vert="horz" wrap="square" lIns="45720" rIns="45720" rtlCol="0" anchor="ctr">
            <a:noAutofit/>
          </a:bodyPr>
          <a:lstStyle/>
          <a:p>
            <a:pPr algn="ctr">
              <a:spcBef>
                <a:spcPts val="400"/>
              </a:spcBef>
            </a:pPr>
            <a:r>
              <a:rPr lang="en-US" b="0" i="0" dirty="0" smtClean="0">
                <a:latin typeface="Arial" panose="020B0604020202020204" pitchFamily="34" charset="0"/>
                <a:cs typeface="Arial" panose="020B0604020202020204" pitchFamily="34" charset="0"/>
              </a:rPr>
              <a:t>MRC will begin to use HCSIS for incident management for individuals enrolled to the ABI and MFP waivers on </a:t>
            </a:r>
            <a:r>
              <a:rPr lang="en-US" i="0" dirty="0" smtClean="0">
                <a:latin typeface="Arial" panose="020B0604020202020204" pitchFamily="34" charset="0"/>
                <a:cs typeface="Arial" panose="020B0604020202020204" pitchFamily="34" charset="0"/>
              </a:rPr>
              <a:t>April 14, 2014. </a:t>
            </a:r>
            <a:endParaRPr lang="en-US" i="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4508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Paper Incident Reports and Electronic Incident Reports</a:t>
            </a:r>
            <a:endParaRPr lang="en-US" dirty="0"/>
          </a:p>
        </p:txBody>
      </p:sp>
      <p:sp>
        <p:nvSpPr>
          <p:cNvPr id="3" name="Content Placeholder 2"/>
          <p:cNvSpPr>
            <a:spLocks noGrp="1"/>
          </p:cNvSpPr>
          <p:nvPr>
            <p:ph idx="1"/>
          </p:nvPr>
        </p:nvSpPr>
        <p:spPr>
          <a:xfrm>
            <a:off x="266701" y="1204913"/>
            <a:ext cx="8624888" cy="1748171"/>
          </a:xfrm>
        </p:spPr>
        <p:txBody>
          <a:bodyPr/>
          <a:lstStyle/>
          <a:p>
            <a:r>
              <a:rPr lang="en-US" dirty="0" smtClean="0"/>
              <a:t>The paper incident reports and the electronic incident reports have the same questions and information </a:t>
            </a:r>
          </a:p>
          <a:p>
            <a:r>
              <a:rPr lang="en-US" dirty="0" smtClean="0"/>
              <a:t>Both reports have two sections:</a:t>
            </a:r>
          </a:p>
          <a:p>
            <a:pPr lvl="1"/>
            <a:r>
              <a:rPr lang="en-US" sz="1800" dirty="0" smtClean="0"/>
              <a:t>The initial incident report</a:t>
            </a:r>
          </a:p>
          <a:p>
            <a:pPr lvl="1"/>
            <a:r>
              <a:rPr lang="en-US" sz="1800" dirty="0" smtClean="0"/>
              <a:t>The final incident report</a:t>
            </a:r>
            <a:endParaRPr lang="en-US" sz="1800" dirty="0"/>
          </a:p>
        </p:txBody>
      </p:sp>
      <p:grpSp>
        <p:nvGrpSpPr>
          <p:cNvPr id="4" name="Group 3"/>
          <p:cNvGrpSpPr/>
          <p:nvPr/>
        </p:nvGrpSpPr>
        <p:grpSpPr>
          <a:xfrm>
            <a:off x="510535" y="3036204"/>
            <a:ext cx="8150226" cy="3556068"/>
            <a:chOff x="384175" y="2258268"/>
            <a:chExt cx="8150226" cy="3556068"/>
          </a:xfrm>
        </p:grpSpPr>
        <p:grpSp>
          <p:nvGrpSpPr>
            <p:cNvPr id="5" name="Group 12"/>
            <p:cNvGrpSpPr>
              <a:grpSpLocks/>
            </p:cNvGrpSpPr>
            <p:nvPr/>
          </p:nvGrpSpPr>
          <p:grpSpPr bwMode="auto">
            <a:xfrm>
              <a:off x="384175" y="2258268"/>
              <a:ext cx="3840978" cy="3556068"/>
              <a:chOff x="300" y="881"/>
              <a:chExt cx="1827" cy="3380"/>
            </a:xfrm>
          </p:grpSpPr>
          <p:sp>
            <p:nvSpPr>
              <p:cNvPr id="9" name="Text Box 10"/>
              <p:cNvSpPr txBox="1">
                <a:spLocks noChangeArrowheads="1"/>
              </p:cNvSpPr>
              <p:nvPr/>
            </p:nvSpPr>
            <p:spPr bwMode="auto">
              <a:xfrm>
                <a:off x="300" y="881"/>
                <a:ext cx="1827" cy="261"/>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600" b="1" i="0" dirty="0" smtClean="0">
                    <a:solidFill>
                      <a:srgbClr val="FFFFFF"/>
                    </a:solidFill>
                    <a:latin typeface="Arial" panose="020B0604020202020204" pitchFamily="34" charset="0"/>
                    <a:cs typeface="Arial" panose="020B0604020202020204" pitchFamily="34" charset="0"/>
                  </a:rPr>
                  <a:t>Initial Incident Report</a:t>
                </a:r>
                <a:endParaRPr lang="en-US" sz="1600" b="1" i="0" dirty="0">
                  <a:solidFill>
                    <a:srgbClr val="FFFFFF"/>
                  </a:solidFill>
                  <a:latin typeface="Arial" panose="020B0604020202020204" pitchFamily="34" charset="0"/>
                  <a:cs typeface="Arial" panose="020B0604020202020204" pitchFamily="34" charset="0"/>
                </a:endParaRPr>
              </a:p>
            </p:txBody>
          </p:sp>
          <p:sp>
            <p:nvSpPr>
              <p:cNvPr id="10" name="Rectangle 9"/>
              <p:cNvSpPr>
                <a:spLocks noChangeArrowheads="1"/>
              </p:cNvSpPr>
              <p:nvPr/>
            </p:nvSpPr>
            <p:spPr bwMode="auto">
              <a:xfrm>
                <a:off x="300" y="1142"/>
                <a:ext cx="1827" cy="3119"/>
              </a:xfrm>
              <a:prstGeom prst="rect">
                <a:avLst/>
              </a:prstGeom>
              <a:noFill/>
              <a:ln w="12700" algn="ctr">
                <a:solidFill>
                  <a:schemeClr val="tx2"/>
                </a:solidFill>
                <a:miter lim="800000"/>
                <a:headEnd/>
                <a:tailEnd/>
              </a:ln>
            </p:spPr>
            <p:txBody>
              <a:bodyPr lIns="40118" tIns="40118" rIns="40118" bIns="40118"/>
              <a:lstStyle/>
              <a:p>
                <a:pPr marL="58738" algn="l" defTabSz="957998">
                  <a:spcBef>
                    <a:spcPts val="400"/>
                  </a:spcBef>
                  <a:spcAft>
                    <a:spcPts val="0"/>
                  </a:spcAft>
                  <a:defRPr/>
                </a:pPr>
                <a:r>
                  <a:rPr lang="nl-NL" sz="1400" b="0" i="0" dirty="0" smtClean="0">
                    <a:latin typeface="Arial" panose="020B0604020202020204" pitchFamily="34" charset="0"/>
                    <a:cs typeface="Arial" panose="020B0604020202020204" pitchFamily="34" charset="0"/>
                  </a:rPr>
                  <a:t>The initial incident report is completed </a:t>
                </a:r>
                <a:r>
                  <a:rPr lang="nl-NL" sz="1400" b="1" i="0" dirty="0" smtClean="0">
                    <a:latin typeface="Arial" panose="020B0604020202020204" pitchFamily="34" charset="0"/>
                    <a:cs typeface="Arial" panose="020B0604020202020204" pitchFamily="34" charset="0"/>
                  </a:rPr>
                  <a:t>immediately after the incident is discovered </a:t>
                </a:r>
                <a:r>
                  <a:rPr lang="nl-NL" sz="1400" b="0" i="0" dirty="0" smtClean="0">
                    <a:latin typeface="Arial" panose="020B0604020202020204" pitchFamily="34" charset="0"/>
                    <a:cs typeface="Arial" panose="020B0604020202020204" pitchFamily="34" charset="0"/>
                  </a:rPr>
                  <a:t>and can be submitted without all of the event details.</a:t>
                </a:r>
              </a:p>
              <a:p>
                <a:pPr marL="58738" algn="l" defTabSz="957998">
                  <a:spcBef>
                    <a:spcPts val="400"/>
                  </a:spcBef>
                  <a:spcAft>
                    <a:spcPts val="0"/>
                  </a:spcAft>
                  <a:defRPr/>
                </a:pPr>
                <a:endParaRPr lang="nl-NL" sz="900" i="0" dirty="0">
                  <a:solidFill>
                    <a:srgbClr val="002776"/>
                  </a:solidFill>
                  <a:latin typeface="Arial" panose="020B0604020202020204" pitchFamily="34" charset="0"/>
                  <a:cs typeface="Arial" panose="020B0604020202020204" pitchFamily="34" charset="0"/>
                </a:endParaRPr>
              </a:p>
              <a:p>
                <a:pPr marL="58738" algn="l" defTabSz="957998">
                  <a:spcBef>
                    <a:spcPts val="400"/>
                  </a:spcBef>
                  <a:spcAft>
                    <a:spcPts val="0"/>
                  </a:spcAft>
                  <a:defRPr/>
                </a:pPr>
                <a:r>
                  <a:rPr lang="nl-NL" sz="1400" b="0" i="0" dirty="0" smtClean="0">
                    <a:latin typeface="Arial" panose="020B0604020202020204" pitchFamily="34" charset="0"/>
                    <a:cs typeface="Arial" panose="020B0604020202020204" pitchFamily="34" charset="0"/>
                  </a:rPr>
                  <a:t>There are </a:t>
                </a:r>
                <a:r>
                  <a:rPr lang="nl-NL" sz="1400" i="0" dirty="0" smtClean="0">
                    <a:latin typeface="Arial" panose="020B0604020202020204" pitchFamily="34" charset="0"/>
                    <a:cs typeface="Arial" panose="020B0604020202020204" pitchFamily="34" charset="0"/>
                  </a:rPr>
                  <a:t>7 sections </a:t>
                </a:r>
                <a:r>
                  <a:rPr lang="nl-NL" sz="1400" b="0" i="0" dirty="0" smtClean="0">
                    <a:latin typeface="Arial" panose="020B0604020202020204" pitchFamily="34" charset="0"/>
                    <a:cs typeface="Arial" panose="020B0604020202020204" pitchFamily="34" charset="0"/>
                  </a:rPr>
                  <a:t>of the intial report:</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Individual Information</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Filing Agency Information</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Incident Classification</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Incident Description</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Actions Taken</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Involved Parties</a:t>
                </a:r>
              </a:p>
              <a:p>
                <a:pPr marL="401638" indent="-342900" algn="l" defTabSz="957998">
                  <a:spcBef>
                    <a:spcPts val="400"/>
                  </a:spcBef>
                  <a:spcAft>
                    <a:spcPts val="0"/>
                  </a:spcAft>
                  <a:buAutoNum type="arabicPeriod"/>
                  <a:defRPr/>
                </a:pPr>
                <a:r>
                  <a:rPr lang="nl-NL" sz="1400" b="0" i="0" dirty="0" smtClean="0">
                    <a:latin typeface="Arial" panose="020B0604020202020204" pitchFamily="34" charset="0"/>
                    <a:cs typeface="Arial" panose="020B0604020202020204" pitchFamily="34" charset="0"/>
                  </a:rPr>
                  <a:t>Notifications </a:t>
                </a:r>
                <a:endParaRPr lang="nl-NL" sz="1400" b="0" i="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4692651" y="2258268"/>
              <a:ext cx="3841750" cy="3556068"/>
              <a:chOff x="300" y="881"/>
              <a:chExt cx="1847" cy="3380"/>
            </a:xfrm>
          </p:grpSpPr>
          <p:sp>
            <p:nvSpPr>
              <p:cNvPr id="7" name="Text Box 10"/>
              <p:cNvSpPr txBox="1">
                <a:spLocks noChangeArrowheads="1"/>
              </p:cNvSpPr>
              <p:nvPr/>
            </p:nvSpPr>
            <p:spPr bwMode="auto">
              <a:xfrm>
                <a:off x="300" y="881"/>
                <a:ext cx="1847" cy="261"/>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600" b="1" i="0" dirty="0" smtClean="0">
                    <a:solidFill>
                      <a:srgbClr val="FFFFFF"/>
                    </a:solidFill>
                    <a:latin typeface="Arial" panose="020B0604020202020204" pitchFamily="34" charset="0"/>
                    <a:cs typeface="Arial" panose="020B0604020202020204" pitchFamily="34" charset="0"/>
                  </a:rPr>
                  <a:t>Final Incident Report </a:t>
                </a:r>
                <a:endParaRPr lang="en-US" sz="1600" b="1" i="0" dirty="0">
                  <a:solidFill>
                    <a:srgbClr val="FFFFFF"/>
                  </a:solidFill>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00" y="1142"/>
                <a:ext cx="1847" cy="3119"/>
              </a:xfrm>
              <a:prstGeom prst="rect">
                <a:avLst/>
              </a:prstGeom>
              <a:noFill/>
              <a:ln w="12700" algn="ctr">
                <a:solidFill>
                  <a:schemeClr val="tx2"/>
                </a:solidFill>
                <a:miter lim="800000"/>
                <a:headEnd/>
                <a:tailEnd/>
              </a:ln>
            </p:spPr>
            <p:txBody>
              <a:bodyPr lIns="40118" tIns="40118" rIns="40118" bIns="40118"/>
              <a:lstStyle/>
              <a:p>
                <a:pPr marL="58738" algn="l" defTabSz="957998">
                  <a:spcBef>
                    <a:spcPts val="400"/>
                  </a:spcBef>
                  <a:spcAft>
                    <a:spcPts val="0"/>
                  </a:spcAft>
                  <a:defRPr/>
                </a:pPr>
                <a:r>
                  <a:rPr lang="nl-NL" sz="1400" b="0" i="0" dirty="0" smtClean="0">
                    <a:latin typeface="Arial" panose="020B0604020202020204" pitchFamily="34" charset="0"/>
                    <a:cs typeface="Arial" panose="020B0604020202020204" pitchFamily="34" charset="0"/>
                  </a:rPr>
                  <a:t>The final incident report is completed </a:t>
                </a:r>
                <a:r>
                  <a:rPr lang="nl-NL" sz="1400" b="1" i="0" dirty="0" smtClean="0">
                    <a:latin typeface="Arial" panose="020B0604020202020204" pitchFamily="34" charset="0"/>
                    <a:cs typeface="Arial" panose="020B0604020202020204" pitchFamily="34" charset="0"/>
                  </a:rPr>
                  <a:t>within a week of the initial incident report </a:t>
                </a:r>
                <a:r>
                  <a:rPr lang="nl-NL" sz="1400" b="0" i="0" dirty="0" smtClean="0">
                    <a:latin typeface="Arial" panose="020B0604020202020204" pitchFamily="34" charset="0"/>
                    <a:cs typeface="Arial" panose="020B0604020202020204" pitchFamily="34" charset="0"/>
                  </a:rPr>
                  <a:t>and fills in any gaps and builds upon the initial incident report.  </a:t>
                </a:r>
              </a:p>
              <a:p>
                <a:pPr marL="58738" algn="l" defTabSz="957998">
                  <a:spcBef>
                    <a:spcPts val="400"/>
                  </a:spcBef>
                  <a:spcAft>
                    <a:spcPts val="0"/>
                  </a:spcAft>
                  <a:defRPr/>
                </a:pPr>
                <a:r>
                  <a:rPr lang="nl-NL" sz="1400" b="0" i="0" dirty="0" smtClean="0">
                    <a:latin typeface="Arial" panose="020B0604020202020204" pitchFamily="34" charset="0"/>
                    <a:cs typeface="Arial" panose="020B0604020202020204" pitchFamily="34" charset="0"/>
                  </a:rPr>
                  <a:t/>
                </a:r>
                <a:br>
                  <a:rPr lang="nl-NL" sz="1400" b="0" i="0" dirty="0" smtClean="0">
                    <a:latin typeface="Arial" panose="020B0604020202020204" pitchFamily="34" charset="0"/>
                    <a:cs typeface="Arial" panose="020B0604020202020204" pitchFamily="34" charset="0"/>
                  </a:rPr>
                </a:br>
                <a:r>
                  <a:rPr lang="nl-NL" sz="1400" b="0" i="0" dirty="0">
                    <a:latin typeface="Arial" panose="020B0604020202020204" pitchFamily="34" charset="0"/>
                    <a:cs typeface="Arial" panose="020B0604020202020204" pitchFamily="34" charset="0"/>
                  </a:rPr>
                  <a:t>There are </a:t>
                </a:r>
                <a:r>
                  <a:rPr lang="nl-NL" sz="1400" i="0" dirty="0">
                    <a:latin typeface="Arial" panose="020B0604020202020204" pitchFamily="34" charset="0"/>
                    <a:cs typeface="Arial" panose="020B0604020202020204" pitchFamily="34" charset="0"/>
                  </a:rPr>
                  <a:t>4</a:t>
                </a:r>
                <a:r>
                  <a:rPr lang="nl-NL" sz="1400" i="0" dirty="0" smtClean="0">
                    <a:latin typeface="Arial" panose="020B0604020202020204" pitchFamily="34" charset="0"/>
                    <a:cs typeface="Arial" panose="020B0604020202020204" pitchFamily="34" charset="0"/>
                  </a:rPr>
                  <a:t> </a:t>
                </a:r>
                <a:r>
                  <a:rPr lang="nl-NL" sz="1400" i="0" dirty="0">
                    <a:latin typeface="Arial" panose="020B0604020202020204" pitchFamily="34" charset="0"/>
                    <a:cs typeface="Arial" panose="020B0604020202020204" pitchFamily="34" charset="0"/>
                  </a:rPr>
                  <a:t>sections </a:t>
                </a:r>
                <a:r>
                  <a:rPr lang="nl-NL" sz="1400" b="0" i="0" dirty="0" smtClean="0">
                    <a:latin typeface="Arial" panose="020B0604020202020204" pitchFamily="34" charset="0"/>
                    <a:cs typeface="Arial" panose="020B0604020202020204" pitchFamily="34" charset="0"/>
                  </a:rPr>
                  <a:t>of </a:t>
                </a:r>
                <a:r>
                  <a:rPr lang="nl-NL" sz="1400" b="0" i="0" dirty="0">
                    <a:latin typeface="Arial" panose="020B0604020202020204" pitchFamily="34" charset="0"/>
                    <a:cs typeface="Arial" panose="020B0604020202020204" pitchFamily="34" charset="0"/>
                  </a:rPr>
                  <a:t>the </a:t>
                </a:r>
                <a:r>
                  <a:rPr lang="nl-NL" sz="1400" b="0" i="0" dirty="0" smtClean="0">
                    <a:latin typeface="Arial" panose="020B0604020202020204" pitchFamily="34" charset="0"/>
                    <a:cs typeface="Arial" panose="020B0604020202020204" pitchFamily="34" charset="0"/>
                  </a:rPr>
                  <a:t>final report</a:t>
                </a:r>
                <a:r>
                  <a:rPr lang="nl-NL" sz="1400" b="0" i="0" dirty="0">
                    <a:latin typeface="Arial" panose="020B0604020202020204" pitchFamily="34" charset="0"/>
                    <a:cs typeface="Arial" panose="020B0604020202020204" pitchFamily="34" charset="0"/>
                  </a:rPr>
                  <a:t>:</a:t>
                </a:r>
              </a:p>
              <a:p>
                <a:pPr marL="401638" indent="-342900" defTabSz="957998">
                  <a:spcBef>
                    <a:spcPts val="400"/>
                  </a:spcBef>
                  <a:buAutoNum type="arabicPeriod"/>
                  <a:defRPr/>
                </a:pPr>
                <a:r>
                  <a:rPr lang="nl-NL" sz="1400" b="0" i="0" dirty="0" smtClean="0">
                    <a:latin typeface="Arial" panose="020B0604020202020204" pitchFamily="34" charset="0"/>
                    <a:cs typeface="Arial" panose="020B0604020202020204" pitchFamily="34" charset="0"/>
                  </a:rPr>
                  <a:t>Additional Information</a:t>
                </a:r>
              </a:p>
              <a:p>
                <a:pPr marL="401638" indent="-342900" defTabSz="957998">
                  <a:spcBef>
                    <a:spcPts val="400"/>
                  </a:spcBef>
                  <a:buAutoNum type="arabicPeriod"/>
                  <a:defRPr/>
                </a:pPr>
                <a:r>
                  <a:rPr lang="nl-NL" sz="1400" b="0" i="0" dirty="0" smtClean="0">
                    <a:latin typeface="Arial" panose="020B0604020202020204" pitchFamily="34" charset="0"/>
                    <a:cs typeface="Arial" panose="020B0604020202020204" pitchFamily="34" charset="0"/>
                  </a:rPr>
                  <a:t>Action Steps</a:t>
                </a:r>
              </a:p>
              <a:p>
                <a:pPr marL="401638" indent="-342900" defTabSz="957998">
                  <a:spcBef>
                    <a:spcPts val="400"/>
                  </a:spcBef>
                  <a:buAutoNum type="arabicPeriod"/>
                  <a:defRPr/>
                </a:pPr>
                <a:r>
                  <a:rPr lang="nl-NL" sz="1400" b="0" i="0" dirty="0" smtClean="0">
                    <a:latin typeface="Arial" panose="020B0604020202020204" pitchFamily="34" charset="0"/>
                    <a:cs typeface="Arial" panose="020B0604020202020204" pitchFamily="34" charset="0"/>
                  </a:rPr>
                  <a:t>Involved Parties</a:t>
                </a:r>
              </a:p>
              <a:p>
                <a:pPr marL="401638" indent="-342900" defTabSz="957998">
                  <a:spcBef>
                    <a:spcPts val="400"/>
                  </a:spcBef>
                  <a:buAutoNum type="arabicPeriod"/>
                  <a:defRPr/>
                </a:pPr>
                <a:r>
                  <a:rPr lang="nl-NL" sz="1400" b="0" i="0" dirty="0" smtClean="0">
                    <a:latin typeface="Arial" panose="020B0604020202020204" pitchFamily="34" charset="0"/>
                    <a:cs typeface="Arial" panose="020B0604020202020204" pitchFamily="34" charset="0"/>
                  </a:rPr>
                  <a:t>Verifitcation of Time and Categorization </a:t>
                </a:r>
                <a:endParaRPr lang="nl-NL" sz="1400" b="0" i="0" dirty="0">
                  <a:latin typeface="Arial" panose="020B0604020202020204" pitchFamily="34" charset="0"/>
                  <a:cs typeface="Arial" panose="020B0604020202020204" pitchFamily="34" charset="0"/>
                </a:endParaRPr>
              </a:p>
              <a:p>
                <a:pPr marL="58738" algn="l" defTabSz="957998">
                  <a:spcBef>
                    <a:spcPts val="400"/>
                  </a:spcBef>
                  <a:spcAft>
                    <a:spcPts val="0"/>
                  </a:spcAft>
                  <a:defRPr/>
                </a:pPr>
                <a:endParaRPr lang="nl-NL" sz="1600" b="0" dirty="0">
                  <a:solidFill>
                    <a:srgbClr val="002776"/>
                  </a:solidFill>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866333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Initial Incident Report Components</a:t>
            </a:r>
            <a:endParaRPr lang="en-US" dirty="0"/>
          </a:p>
        </p:txBody>
      </p:sp>
      <p:grpSp>
        <p:nvGrpSpPr>
          <p:cNvPr id="4" name="Group 12"/>
          <p:cNvGrpSpPr>
            <a:grpSpLocks/>
          </p:cNvGrpSpPr>
          <p:nvPr/>
        </p:nvGrpSpPr>
        <p:grpSpPr bwMode="auto">
          <a:xfrm>
            <a:off x="396875" y="3269894"/>
            <a:ext cx="2657475" cy="2015816"/>
            <a:chOff x="300" y="872"/>
            <a:chExt cx="1847" cy="1911"/>
          </a:xfrm>
        </p:grpSpPr>
        <p:sp>
          <p:nvSpPr>
            <p:cNvPr id="5"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defTabSz="957263"/>
              <a:r>
                <a:rPr lang="en-US" i="0" dirty="0" smtClean="0">
                  <a:solidFill>
                    <a:srgbClr val="FFFFFF"/>
                  </a:solidFill>
                  <a:latin typeface="Arial" panose="020B0604020202020204" pitchFamily="34" charset="0"/>
                  <a:cs typeface="Arial" panose="020B0604020202020204" pitchFamily="34" charset="0"/>
                </a:rPr>
                <a:t>Incident Description</a:t>
              </a:r>
              <a:endParaRPr lang="en-US" i="0" dirty="0">
                <a:solidFill>
                  <a:srgbClr val="FFFFFF"/>
                </a:solidFill>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8" defTabSz="957998">
                <a:spcBef>
                  <a:spcPts val="400"/>
                </a:spcBef>
                <a:spcAft>
                  <a:spcPts val="0"/>
                </a:spcAft>
                <a:defRPr/>
              </a:pPr>
              <a:r>
                <a:rPr lang="nl-NL" b="0" i="0" dirty="0" smtClean="0">
                  <a:solidFill>
                    <a:srgbClr val="002776"/>
                  </a:solidFill>
                  <a:latin typeface="Arial" panose="020B0604020202020204" pitchFamily="34" charset="0"/>
                  <a:cs typeface="Arial" panose="020B0604020202020204" pitchFamily="34" charset="0"/>
                </a:rPr>
                <a:t>Describe the incident in detail</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All relevant details</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Incident location</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The latest status of the individual</a:t>
              </a:r>
              <a:endParaRPr lang="nl-NL" b="0" i="0" dirty="0">
                <a:solidFill>
                  <a:srgbClr val="002776"/>
                </a:solidFill>
                <a:latin typeface="Arial" panose="020B0604020202020204" pitchFamily="34" charset="0"/>
                <a:cs typeface="Arial" panose="020B0604020202020204" pitchFamily="34" charset="0"/>
              </a:endParaRPr>
            </a:p>
            <a:p>
              <a:pPr marL="58738" defTabSz="957998">
                <a:spcBef>
                  <a:spcPts val="400"/>
                </a:spcBef>
                <a:spcAft>
                  <a:spcPts val="0"/>
                </a:spcAft>
                <a:defRPr/>
              </a:pPr>
              <a:endParaRPr lang="nl-NL" sz="1300" b="0" i="0" dirty="0">
                <a:solidFill>
                  <a:srgbClr val="002776"/>
                </a:solidFill>
                <a:latin typeface="Arial" panose="020B0604020202020204" pitchFamily="34" charset="0"/>
                <a:cs typeface="Arial" panose="020B0604020202020204" pitchFamily="34" charset="0"/>
              </a:endParaRPr>
            </a:p>
            <a:p>
              <a:pPr marL="359623" indent="-359623" defTabSz="957998">
                <a:spcBef>
                  <a:spcPts val="400"/>
                </a:spcBef>
                <a:spcAft>
                  <a:spcPts val="0"/>
                </a:spcAft>
                <a:defRPr/>
              </a:pPr>
              <a:endParaRPr lang="nl-NL" b="0" i="0" dirty="0">
                <a:solidFill>
                  <a:srgbClr val="002776"/>
                </a:solidFill>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43263" y="3269894"/>
            <a:ext cx="2657475" cy="2015816"/>
            <a:chOff x="300" y="872"/>
            <a:chExt cx="1847" cy="1911"/>
          </a:xfrm>
        </p:grpSpPr>
        <p:sp>
          <p:nvSpPr>
            <p:cNvPr id="8"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defTabSz="957263"/>
              <a:r>
                <a:rPr lang="en-US" i="0" dirty="0">
                  <a:solidFill>
                    <a:srgbClr val="FFFFFF"/>
                  </a:solidFill>
                  <a:latin typeface="Arial" panose="020B0604020202020204" pitchFamily="34" charset="0"/>
                  <a:cs typeface="Arial" panose="020B0604020202020204" pitchFamily="34" charset="0"/>
                </a:rPr>
                <a:t>Actions Taken</a:t>
              </a:r>
            </a:p>
          </p:txBody>
        </p:sp>
        <p:sp>
          <p:nvSpPr>
            <p:cNvPr id="9" name="Rectangle 8"/>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8" defTabSz="957998">
                <a:spcBef>
                  <a:spcPts val="400"/>
                </a:spcBef>
                <a:spcAft>
                  <a:spcPts val="0"/>
                </a:spcAft>
                <a:defRPr/>
              </a:pPr>
              <a:r>
                <a:rPr lang="nl-NL" b="0" i="0" dirty="0">
                  <a:solidFill>
                    <a:srgbClr val="002776"/>
                  </a:solidFill>
                  <a:latin typeface="Arial" panose="020B0604020202020204" pitchFamily="34" charset="0"/>
                  <a:cs typeface="Arial" panose="020B0604020202020204" pitchFamily="34" charset="0"/>
                </a:rPr>
                <a:t>Actions taken to protect the health, safety and rights of the individual</a:t>
              </a:r>
            </a:p>
            <a:p>
              <a:pPr marL="168275" lvl="1" indent="-109538" defTabSz="957998">
                <a:spcBef>
                  <a:spcPts val="400"/>
                </a:spcBef>
                <a:spcAft>
                  <a:spcPts val="0"/>
                </a:spcAft>
                <a:buFont typeface="Arial" charset="0"/>
                <a:buChar char="•"/>
                <a:defRPr/>
              </a:pPr>
              <a:r>
                <a:rPr lang="nl-NL" b="0" i="0" dirty="0">
                  <a:solidFill>
                    <a:srgbClr val="002776"/>
                  </a:solidFill>
                  <a:latin typeface="Arial" panose="020B0604020202020204" pitchFamily="34" charset="0"/>
                  <a:cs typeface="Arial" panose="020B0604020202020204" pitchFamily="34" charset="0"/>
                </a:rPr>
                <a:t>What actions were taken</a:t>
              </a:r>
            </a:p>
            <a:p>
              <a:pPr marL="168275" lvl="1" indent="-109538" defTabSz="957998">
                <a:spcBef>
                  <a:spcPts val="400"/>
                </a:spcBef>
                <a:spcAft>
                  <a:spcPts val="0"/>
                </a:spcAft>
                <a:buFont typeface="Arial" charset="0"/>
                <a:buChar char="•"/>
                <a:defRPr/>
              </a:pPr>
              <a:r>
                <a:rPr lang="nl-NL" b="0" i="0" dirty="0">
                  <a:solidFill>
                    <a:srgbClr val="002776"/>
                  </a:solidFill>
                  <a:latin typeface="Arial" panose="020B0604020202020204" pitchFamily="34" charset="0"/>
                  <a:cs typeface="Arial" panose="020B0604020202020204" pitchFamily="34" charset="0"/>
                </a:rPr>
                <a:t>Who took these actions</a:t>
              </a:r>
            </a:p>
            <a:p>
              <a:pPr marL="359623" indent="-359623" defTabSz="957998">
                <a:spcBef>
                  <a:spcPts val="400"/>
                </a:spcBef>
                <a:spcAft>
                  <a:spcPts val="0"/>
                </a:spcAft>
                <a:defRPr/>
              </a:pPr>
              <a:endParaRPr lang="nl-NL" b="0" i="0" dirty="0">
                <a:solidFill>
                  <a:srgbClr val="002776"/>
                </a:solidFill>
                <a:latin typeface="Arial" panose="020B0604020202020204" pitchFamily="34" charset="0"/>
                <a:cs typeface="Arial" panose="020B0604020202020204" pitchFamily="34" charset="0"/>
              </a:endParaRPr>
            </a:p>
          </p:txBody>
        </p:sp>
      </p:grpSp>
      <p:grpSp>
        <p:nvGrpSpPr>
          <p:cNvPr id="10" name="Group 12"/>
          <p:cNvGrpSpPr>
            <a:grpSpLocks/>
          </p:cNvGrpSpPr>
          <p:nvPr/>
        </p:nvGrpSpPr>
        <p:grpSpPr bwMode="auto">
          <a:xfrm>
            <a:off x="6089650" y="3269894"/>
            <a:ext cx="2657475" cy="2015816"/>
            <a:chOff x="300" y="872"/>
            <a:chExt cx="1847" cy="1911"/>
          </a:xfrm>
        </p:grpSpPr>
        <p:sp>
          <p:nvSpPr>
            <p:cNvPr id="11"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defTabSz="957263"/>
              <a:r>
                <a:rPr lang="en-US" i="0" dirty="0">
                  <a:solidFill>
                    <a:srgbClr val="FFFFFF"/>
                  </a:solidFill>
                  <a:latin typeface="Arial" panose="020B0604020202020204" pitchFamily="34" charset="0"/>
                  <a:cs typeface="Arial" panose="020B0604020202020204" pitchFamily="34" charset="0"/>
                </a:rPr>
                <a:t>Involved </a:t>
              </a:r>
              <a:r>
                <a:rPr lang="en-US" i="0" dirty="0" smtClean="0">
                  <a:solidFill>
                    <a:srgbClr val="FFFFFF"/>
                  </a:solidFill>
                  <a:latin typeface="Arial" panose="020B0604020202020204" pitchFamily="34" charset="0"/>
                  <a:cs typeface="Arial" panose="020B0604020202020204" pitchFamily="34" charset="0"/>
                </a:rPr>
                <a:t>Parties</a:t>
              </a:r>
              <a:endParaRPr lang="en-US" i="0" dirty="0">
                <a:solidFill>
                  <a:srgbClr val="FFFFFF"/>
                </a:solidFill>
                <a:latin typeface="Arial" panose="020B0604020202020204" pitchFamily="34" charset="0"/>
                <a:cs typeface="Arial" panose="020B0604020202020204" pitchFamily="34" charset="0"/>
              </a:endParaRPr>
            </a:p>
          </p:txBody>
        </p:sp>
        <p:sp>
          <p:nvSpPr>
            <p:cNvPr id="12" name="Rectangle 11"/>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7" lvl="1" defTabSz="957998">
                <a:spcBef>
                  <a:spcPts val="400"/>
                </a:spcBef>
                <a:spcAft>
                  <a:spcPts val="0"/>
                </a:spcAft>
                <a:defRPr/>
              </a:pPr>
              <a:r>
                <a:rPr lang="nl-NL" b="0" i="0" dirty="0" smtClean="0">
                  <a:solidFill>
                    <a:srgbClr val="002776"/>
                  </a:solidFill>
                  <a:latin typeface="Arial" panose="020B0604020202020204" pitchFamily="34" charset="0"/>
                  <a:cs typeface="Arial" panose="020B0604020202020204" pitchFamily="34" charset="0"/>
                </a:rPr>
                <a:t>People involved with the incident</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Who </a:t>
              </a:r>
              <a:r>
                <a:rPr lang="nl-NL" b="0" i="0" dirty="0">
                  <a:solidFill>
                    <a:srgbClr val="002776"/>
                  </a:solidFill>
                  <a:latin typeface="Arial" panose="020B0604020202020204" pitchFamily="34" charset="0"/>
                  <a:cs typeface="Arial" panose="020B0604020202020204" pitchFamily="34" charset="0"/>
                </a:rPr>
                <a:t>completed the incident report</a:t>
              </a:r>
            </a:p>
            <a:p>
              <a:pPr marL="168275" lvl="1" indent="-109538" defTabSz="957998">
                <a:spcBef>
                  <a:spcPts val="400"/>
                </a:spcBef>
                <a:spcAft>
                  <a:spcPts val="0"/>
                </a:spcAft>
                <a:buFont typeface="Arial" charset="0"/>
                <a:buChar char="•"/>
                <a:defRPr/>
              </a:pPr>
              <a:r>
                <a:rPr lang="nl-NL" b="0" i="0" dirty="0">
                  <a:solidFill>
                    <a:srgbClr val="002776"/>
                  </a:solidFill>
                  <a:latin typeface="Arial" panose="020B0604020202020204" pitchFamily="34" charset="0"/>
                  <a:cs typeface="Arial" panose="020B0604020202020204" pitchFamily="34" charset="0"/>
                </a:rPr>
                <a:t>Eyewitneses</a:t>
              </a:r>
            </a:p>
            <a:p>
              <a:pPr marL="168275" lvl="1" indent="-109538" defTabSz="957998">
                <a:spcBef>
                  <a:spcPts val="400"/>
                </a:spcBef>
                <a:spcAft>
                  <a:spcPts val="0"/>
                </a:spcAft>
                <a:buFont typeface="Arial" charset="0"/>
                <a:buChar char="•"/>
                <a:defRPr/>
              </a:pPr>
              <a:r>
                <a:rPr lang="nl-NL" b="0" i="0" dirty="0">
                  <a:solidFill>
                    <a:srgbClr val="002776"/>
                  </a:solidFill>
                  <a:latin typeface="Arial" panose="020B0604020202020204" pitchFamily="34" charset="0"/>
                  <a:cs typeface="Arial" panose="020B0604020202020204" pitchFamily="34" charset="0"/>
                </a:rPr>
                <a:t>Who discovered the report</a:t>
              </a:r>
            </a:p>
            <a:p>
              <a:pPr marL="359623" indent="-359623" defTabSz="957998">
                <a:spcBef>
                  <a:spcPts val="400"/>
                </a:spcBef>
                <a:spcAft>
                  <a:spcPts val="0"/>
                </a:spcAft>
                <a:defRPr/>
              </a:pPr>
              <a:endParaRPr lang="nl-NL" b="0" i="0" dirty="0">
                <a:solidFill>
                  <a:srgbClr val="002776"/>
                </a:solidFill>
                <a:latin typeface="Arial" panose="020B0604020202020204" pitchFamily="34" charset="0"/>
                <a:cs typeface="Arial" panose="020B0604020202020204" pitchFamily="34" charset="0"/>
              </a:endParaRPr>
            </a:p>
          </p:txBody>
        </p:sp>
      </p:grpSp>
      <p:grpSp>
        <p:nvGrpSpPr>
          <p:cNvPr id="13" name="Group 12"/>
          <p:cNvGrpSpPr>
            <a:grpSpLocks/>
          </p:cNvGrpSpPr>
          <p:nvPr/>
        </p:nvGrpSpPr>
        <p:grpSpPr bwMode="auto">
          <a:xfrm>
            <a:off x="396875" y="1134288"/>
            <a:ext cx="2657475" cy="2015816"/>
            <a:chOff x="300" y="872"/>
            <a:chExt cx="1847" cy="1911"/>
          </a:xfrm>
        </p:grpSpPr>
        <p:sp>
          <p:nvSpPr>
            <p:cNvPr id="14"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r>
                <a:rPr lang="en-US" sz="1400" i="0" dirty="0" smtClean="0">
                  <a:solidFill>
                    <a:srgbClr val="FFFFFF"/>
                  </a:solidFill>
                  <a:latin typeface="Arial" panose="020B0604020202020204" pitchFamily="34" charset="0"/>
                  <a:cs typeface="Arial" panose="020B0604020202020204" pitchFamily="34" charset="0"/>
                </a:rPr>
                <a:t>Individual Information</a:t>
              </a:r>
              <a:endParaRPr lang="en-US" sz="1400" i="0" dirty="0">
                <a:solidFill>
                  <a:srgbClr val="FFFFFF"/>
                </a:solidFill>
                <a:latin typeface="Arial" panose="020B0604020202020204" pitchFamily="34" charset="0"/>
                <a:cs typeface="Arial" panose="020B0604020202020204" pitchFamily="34" charset="0"/>
              </a:endParaRPr>
            </a:p>
          </p:txBody>
        </p:sp>
        <p:sp>
          <p:nvSpPr>
            <p:cNvPr id="15" name="Rectangle 14"/>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7" lvl="1" algn="l" defTabSz="957998">
                <a:spcBef>
                  <a:spcPts val="400"/>
                </a:spcBef>
                <a:spcAft>
                  <a:spcPts val="0"/>
                </a:spcAft>
                <a:defRPr/>
              </a:pPr>
              <a:r>
                <a:rPr lang="nl-NL" sz="1400" b="0" i="0" dirty="0" smtClean="0">
                  <a:solidFill>
                    <a:srgbClr val="002776"/>
                  </a:solidFill>
                  <a:latin typeface="Arial" panose="020B0604020202020204" pitchFamily="34" charset="0"/>
                  <a:cs typeface="Arial" panose="020B0604020202020204" pitchFamily="34" charset="0"/>
                </a:rPr>
                <a:t>Individual’s basic information</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panose="020B0604020202020204" pitchFamily="34" charset="0"/>
                  <a:cs typeface="Arial" panose="020B0604020202020204" pitchFamily="34" charset="0"/>
                </a:rPr>
                <a:t>Name</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Address</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panose="020B0604020202020204" pitchFamily="34" charset="0"/>
                  <a:cs typeface="Arial" panose="020B0604020202020204" pitchFamily="34" charset="0"/>
                </a:rPr>
                <a:t>Service Coordinator/ Case Manager</a:t>
              </a:r>
            </a:p>
          </p:txBody>
        </p:sp>
      </p:grpSp>
      <p:grpSp>
        <p:nvGrpSpPr>
          <p:cNvPr id="16" name="Group 12"/>
          <p:cNvGrpSpPr>
            <a:grpSpLocks/>
          </p:cNvGrpSpPr>
          <p:nvPr/>
        </p:nvGrpSpPr>
        <p:grpSpPr bwMode="auto">
          <a:xfrm>
            <a:off x="3243263" y="1134288"/>
            <a:ext cx="2657475" cy="2015816"/>
            <a:chOff x="300" y="872"/>
            <a:chExt cx="1847" cy="1911"/>
          </a:xfrm>
        </p:grpSpPr>
        <p:sp>
          <p:nvSpPr>
            <p:cNvPr id="17"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r>
                <a:rPr lang="en-US" sz="1400" i="0" dirty="0" smtClean="0">
                  <a:solidFill>
                    <a:srgbClr val="FFFFFF"/>
                  </a:solidFill>
                  <a:latin typeface="Arial" panose="020B0604020202020204" pitchFamily="34" charset="0"/>
                  <a:cs typeface="Arial" panose="020B0604020202020204" pitchFamily="34" charset="0"/>
                </a:rPr>
                <a:t>Filing Agenc</a:t>
              </a:r>
              <a:r>
                <a:rPr lang="en-US" i="0" dirty="0" smtClean="0">
                  <a:solidFill>
                    <a:srgbClr val="FFFFFF"/>
                  </a:solidFill>
                  <a:latin typeface="Arial" panose="020B0604020202020204" pitchFamily="34" charset="0"/>
                  <a:cs typeface="Arial" panose="020B0604020202020204" pitchFamily="34" charset="0"/>
                </a:rPr>
                <a:t>y Information</a:t>
              </a:r>
              <a:endParaRPr lang="en-US" sz="1400" i="0" dirty="0">
                <a:solidFill>
                  <a:srgbClr val="FFFFFF"/>
                </a:solidFill>
                <a:latin typeface="Arial" panose="020B0604020202020204" pitchFamily="34" charset="0"/>
                <a:cs typeface="Arial" panose="020B0604020202020204" pitchFamily="34" charset="0"/>
              </a:endParaRPr>
            </a:p>
          </p:txBody>
        </p:sp>
        <p:sp>
          <p:nvSpPr>
            <p:cNvPr id="18" name="Rectangle 17"/>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7" lvl="1" algn="l" defTabSz="957998">
                <a:spcBef>
                  <a:spcPts val="400"/>
                </a:spcBef>
                <a:spcAft>
                  <a:spcPts val="0"/>
                </a:spcAft>
                <a:defRPr/>
              </a:pPr>
              <a:r>
                <a:rPr lang="nl-NL" b="0" i="0" dirty="0" smtClean="0">
                  <a:solidFill>
                    <a:srgbClr val="002776"/>
                  </a:solidFill>
                  <a:latin typeface="Arial" panose="020B0604020202020204" pitchFamily="34" charset="0"/>
                  <a:cs typeface="Arial" panose="020B0604020202020204" pitchFamily="34" charset="0"/>
                </a:rPr>
                <a:t>Filing Agency’s basic information</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Agency name</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Name of staff who filled out the incident report</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Name of staff responsible for follow-up</a:t>
              </a:r>
              <a:endParaRPr lang="nl-NL" sz="1400" b="0" i="0" dirty="0" smtClean="0">
                <a:solidFill>
                  <a:srgbClr val="002776"/>
                </a:solidFill>
                <a:latin typeface="Arial" panose="020B0604020202020204" pitchFamily="34" charset="0"/>
                <a:cs typeface="Arial" panose="020B0604020202020204" pitchFamily="34" charset="0"/>
              </a:endParaRPr>
            </a:p>
          </p:txBody>
        </p:sp>
      </p:grpSp>
      <p:grpSp>
        <p:nvGrpSpPr>
          <p:cNvPr id="19" name="Group 12"/>
          <p:cNvGrpSpPr>
            <a:grpSpLocks/>
          </p:cNvGrpSpPr>
          <p:nvPr/>
        </p:nvGrpSpPr>
        <p:grpSpPr bwMode="auto">
          <a:xfrm>
            <a:off x="6087047" y="1134288"/>
            <a:ext cx="2657475" cy="2015816"/>
            <a:chOff x="300" y="872"/>
            <a:chExt cx="1847" cy="1911"/>
          </a:xfrm>
        </p:grpSpPr>
        <p:sp>
          <p:nvSpPr>
            <p:cNvPr id="20"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defTabSz="957263"/>
              <a:r>
                <a:rPr lang="en-US" i="0" dirty="0" smtClean="0">
                  <a:solidFill>
                    <a:srgbClr val="FFFFFF"/>
                  </a:solidFill>
                  <a:latin typeface="Arial" panose="020B0604020202020204" pitchFamily="34" charset="0"/>
                  <a:cs typeface="Arial" panose="020B0604020202020204" pitchFamily="34" charset="0"/>
                </a:rPr>
                <a:t>Incident Classification</a:t>
              </a:r>
              <a:endParaRPr lang="en-US" i="0" dirty="0">
                <a:solidFill>
                  <a:srgbClr val="FFFFFF"/>
                </a:solidFill>
                <a:latin typeface="Arial" panose="020B0604020202020204" pitchFamily="34" charset="0"/>
                <a:cs typeface="Arial" panose="020B0604020202020204" pitchFamily="34" charset="0"/>
              </a:endParaRPr>
            </a:p>
          </p:txBody>
        </p:sp>
        <p:sp>
          <p:nvSpPr>
            <p:cNvPr id="21" name="Rectangle 20"/>
            <p:cNvSpPr>
              <a:spLocks noChangeArrowheads="1"/>
            </p:cNvSpPr>
            <p:nvPr/>
          </p:nvSpPr>
          <p:spPr bwMode="auto">
            <a:xfrm>
              <a:off x="300" y="1132"/>
              <a:ext cx="1847" cy="1651"/>
            </a:xfrm>
            <a:prstGeom prst="rect">
              <a:avLst/>
            </a:prstGeom>
            <a:noFill/>
            <a:ln w="12700" algn="ctr">
              <a:solidFill>
                <a:srgbClr val="00A1DE"/>
              </a:solidFill>
              <a:miter lim="800000"/>
              <a:headEnd/>
              <a:tailEnd/>
            </a:ln>
          </p:spPr>
          <p:txBody>
            <a:bodyPr lIns="40118" tIns="40118" rIns="40118" bIns="40118"/>
            <a:lstStyle/>
            <a:p>
              <a:pPr marL="58737" lvl="1" defTabSz="957998">
                <a:spcBef>
                  <a:spcPts val="400"/>
                </a:spcBef>
                <a:spcAft>
                  <a:spcPts val="0"/>
                </a:spcAft>
                <a:defRPr/>
              </a:pPr>
              <a:r>
                <a:rPr lang="nl-NL" b="0" i="0" dirty="0" smtClean="0">
                  <a:solidFill>
                    <a:srgbClr val="002776"/>
                  </a:solidFill>
                  <a:latin typeface="Arial" panose="020B0604020202020204" pitchFamily="34" charset="0"/>
                  <a:cs typeface="Arial" panose="020B0604020202020204" pitchFamily="34" charset="0"/>
                </a:rPr>
                <a:t>Incident overview</a:t>
              </a:r>
              <a:endParaRPr lang="nl-NL" b="0" i="0" dirty="0">
                <a:solidFill>
                  <a:srgbClr val="002776"/>
                </a:solidFill>
                <a:latin typeface="Arial" panose="020B0604020202020204" pitchFamily="34" charset="0"/>
                <a:cs typeface="Arial" panose="020B0604020202020204" pitchFamily="34" charset="0"/>
              </a:endParaRP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Date and time of incident</a:t>
              </a:r>
              <a:endParaRPr lang="nl-NL" b="0" i="0" dirty="0">
                <a:solidFill>
                  <a:srgbClr val="002776"/>
                </a:solidFill>
                <a:latin typeface="Arial" panose="020B0604020202020204" pitchFamily="34" charset="0"/>
                <a:cs typeface="Arial" panose="020B0604020202020204" pitchFamily="34" charset="0"/>
              </a:endParaRP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Who was responsible for supervision at the time of the incident</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Incident categories</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Description of any injury</a:t>
              </a:r>
              <a:endParaRPr lang="nl-NL" b="0" i="0" dirty="0">
                <a:solidFill>
                  <a:srgbClr val="002776"/>
                </a:solidFill>
                <a:latin typeface="Arial" panose="020B0604020202020204" pitchFamily="34" charset="0"/>
                <a:cs typeface="Arial" panose="020B0604020202020204" pitchFamily="34" charset="0"/>
              </a:endParaRPr>
            </a:p>
          </p:txBody>
        </p:sp>
      </p:grpSp>
      <p:grpSp>
        <p:nvGrpSpPr>
          <p:cNvPr id="22" name="Group 12"/>
          <p:cNvGrpSpPr>
            <a:grpSpLocks/>
          </p:cNvGrpSpPr>
          <p:nvPr/>
        </p:nvGrpSpPr>
        <p:grpSpPr bwMode="auto">
          <a:xfrm rot="16200000">
            <a:off x="3723757" y="4047812"/>
            <a:ext cx="1330331" cy="4051794"/>
            <a:chOff x="300" y="872"/>
            <a:chExt cx="1847" cy="3841"/>
          </a:xfrm>
        </p:grpSpPr>
        <p:sp>
          <p:nvSpPr>
            <p:cNvPr id="23" name="Text Box 10"/>
            <p:cNvSpPr txBox="1">
              <a:spLocks noChangeArrowheads="1"/>
            </p:cNvSpPr>
            <p:nvPr/>
          </p:nvSpPr>
          <p:spPr bwMode="auto">
            <a:xfrm>
              <a:off x="300" y="872"/>
              <a:ext cx="1847" cy="26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Notifications</a:t>
              </a:r>
              <a:endParaRPr lang="en-US" sz="1400" i="0" dirty="0">
                <a:solidFill>
                  <a:srgbClr val="FFFFFF"/>
                </a:solidFill>
                <a:latin typeface="Arial" panose="020B0604020202020204" pitchFamily="34" charset="0"/>
                <a:cs typeface="Arial" panose="020B0604020202020204" pitchFamily="34" charset="0"/>
              </a:endParaRPr>
            </a:p>
          </p:txBody>
        </p:sp>
        <p:sp>
          <p:nvSpPr>
            <p:cNvPr id="24" name="Rectangle 23"/>
            <p:cNvSpPr>
              <a:spLocks noChangeArrowheads="1"/>
            </p:cNvSpPr>
            <p:nvPr/>
          </p:nvSpPr>
          <p:spPr bwMode="auto">
            <a:xfrm rot="5400000">
              <a:off x="-567" y="1999"/>
              <a:ext cx="3581" cy="1847"/>
            </a:xfrm>
            <a:prstGeom prst="rect">
              <a:avLst/>
            </a:prstGeom>
            <a:noFill/>
            <a:ln w="12700" algn="ctr">
              <a:solidFill>
                <a:srgbClr val="00A1DE"/>
              </a:solidFill>
              <a:miter lim="800000"/>
              <a:headEnd/>
              <a:tailEnd/>
            </a:ln>
          </p:spPr>
          <p:txBody>
            <a:bodyPr lIns="40118" tIns="40118" rIns="40118" bIns="40118"/>
            <a:lstStyle/>
            <a:p>
              <a:pPr marL="58738" algn="l" defTabSz="957998">
                <a:spcBef>
                  <a:spcPts val="400"/>
                </a:spcBef>
                <a:spcAft>
                  <a:spcPts val="0"/>
                </a:spcAft>
                <a:defRPr/>
              </a:pPr>
              <a:r>
                <a:rPr lang="nl-NL" sz="1400" b="0" i="0" dirty="0" smtClean="0">
                  <a:solidFill>
                    <a:srgbClr val="002776"/>
                  </a:solidFill>
                  <a:latin typeface="Arial"/>
                </a:rPr>
                <a:t>Who has been informed of the incident</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a:rPr>
                <a:t>DPPC</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a:rPr>
                <a:t>DCF</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a:rPr>
                <a:t>Family/ Guardian</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a:rPr>
                <a:t>Law enforcement</a:t>
              </a:r>
              <a:endParaRPr lang="nl-NL" sz="1400" b="0" i="0" dirty="0">
                <a:solidFill>
                  <a:srgbClr val="002776"/>
                </a:solidFill>
                <a:latin typeface="Arial"/>
                <a:cs typeface="+mn-cs"/>
              </a:endParaRPr>
            </a:p>
          </p:txBody>
        </p:sp>
      </p:grpSp>
    </p:spTree>
    <p:extLst>
      <p:ext uri="{BB962C8B-B14F-4D97-AF65-F5344CB8AC3E}">
        <p14:creationId xmlns:p14="http://schemas.microsoft.com/office/powerpoint/2010/main" val="1366095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Prompts on the Incident Report for DDS Providers</a:t>
            </a:r>
            <a:endParaRPr lang="en-US" dirty="0"/>
          </a:p>
        </p:txBody>
      </p:sp>
      <p:sp>
        <p:nvSpPr>
          <p:cNvPr id="3" name="Content Placeholder 2"/>
          <p:cNvSpPr>
            <a:spLocks noGrp="1"/>
          </p:cNvSpPr>
          <p:nvPr>
            <p:ph idx="1"/>
          </p:nvPr>
        </p:nvSpPr>
        <p:spPr>
          <a:xfrm>
            <a:off x="266701" y="1204912"/>
            <a:ext cx="8624888" cy="5119687"/>
          </a:xfrm>
        </p:spPr>
        <p:txBody>
          <a:bodyPr/>
          <a:lstStyle/>
          <a:p>
            <a:pPr lvl="0"/>
            <a:r>
              <a:rPr lang="en-US" b="1" dirty="0" smtClean="0"/>
              <a:t>Incident </a:t>
            </a:r>
            <a:r>
              <a:rPr lang="en-US" b="1" dirty="0"/>
              <a:t>Classification </a:t>
            </a:r>
            <a:r>
              <a:rPr lang="en-US" dirty="0"/>
              <a:t>new prompts:</a:t>
            </a:r>
            <a:endParaRPr lang="en-US" sz="2800" dirty="0"/>
          </a:p>
          <a:p>
            <a:pPr lvl="1"/>
            <a:r>
              <a:rPr lang="en-US" sz="1800" dirty="0"/>
              <a:t>Did the incident involve the unauthorized use of drugs or alcohol?</a:t>
            </a:r>
          </a:p>
          <a:p>
            <a:pPr lvl="1"/>
            <a:r>
              <a:rPr lang="en-US" sz="1800" dirty="0"/>
              <a:t>Did the incident involve suicidal threat/ideation?</a:t>
            </a:r>
          </a:p>
          <a:p>
            <a:pPr lvl="1"/>
            <a:r>
              <a:rPr lang="en-US" sz="1800" dirty="0"/>
              <a:t>Did the incident involve non-compliance with a medical directive?</a:t>
            </a:r>
          </a:p>
          <a:p>
            <a:pPr lvl="1"/>
            <a:r>
              <a:rPr lang="en-US" sz="1800" dirty="0"/>
              <a:t>Did the incident involve non-compliance with medications?</a:t>
            </a:r>
          </a:p>
          <a:p>
            <a:pPr lvl="2"/>
            <a:r>
              <a:rPr lang="en-US" dirty="0" smtClean="0"/>
              <a:t>Note: these last two prompts existed on the report previously, but have now been split into two questions</a:t>
            </a:r>
          </a:p>
          <a:p>
            <a:pPr marL="692150" lvl="2" indent="0">
              <a:buNone/>
            </a:pPr>
            <a:endParaRPr lang="en-US" sz="2000" dirty="0" smtClean="0"/>
          </a:p>
          <a:p>
            <a:pPr lvl="0"/>
            <a:r>
              <a:rPr lang="en-US" b="1" dirty="0" smtClean="0"/>
              <a:t>Notification</a:t>
            </a:r>
            <a:r>
              <a:rPr lang="en-US" dirty="0" smtClean="0"/>
              <a:t> </a:t>
            </a:r>
            <a:r>
              <a:rPr lang="en-US" dirty="0"/>
              <a:t>prompts:</a:t>
            </a:r>
            <a:endParaRPr lang="en-US" sz="2800" dirty="0"/>
          </a:p>
          <a:p>
            <a:pPr lvl="1"/>
            <a:r>
              <a:rPr lang="en-US" sz="1800" dirty="0"/>
              <a:t>Was the Executive Office of Elder Affairs Notified?</a:t>
            </a:r>
          </a:p>
          <a:p>
            <a:pPr lvl="2"/>
            <a:r>
              <a:rPr lang="en-US" dirty="0"/>
              <a:t>Note: this prompt is only mandatory for individuals who are over age 55 </a:t>
            </a:r>
            <a:endParaRPr lang="en-US" sz="2000" dirty="0"/>
          </a:p>
          <a:p>
            <a:pPr lvl="1"/>
            <a:r>
              <a:rPr lang="en-US" sz="1800" dirty="0"/>
              <a:t>Was the agency on-call notified?</a:t>
            </a:r>
          </a:p>
          <a:p>
            <a:pPr lvl="1"/>
            <a:r>
              <a:rPr lang="en-US" sz="1800" dirty="0"/>
              <a:t>If “yes,” who was the on-call person notified?</a:t>
            </a:r>
          </a:p>
          <a:p>
            <a:pPr lvl="2"/>
            <a:r>
              <a:rPr lang="en-US" dirty="0"/>
              <a:t>Note: #3 is conditionally mandatory if “Yes” is selected for #2</a:t>
            </a:r>
            <a:endParaRPr lang="en-US" sz="2000" dirty="0"/>
          </a:p>
          <a:p>
            <a:endParaRPr lang="en-US" dirty="0"/>
          </a:p>
        </p:txBody>
      </p:sp>
    </p:spTree>
    <p:extLst>
      <p:ext uri="{BB962C8B-B14F-4D97-AF65-F5344CB8AC3E}">
        <p14:creationId xmlns:p14="http://schemas.microsoft.com/office/powerpoint/2010/main" val="377540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Final Incident Report Components</a:t>
            </a:r>
            <a:endParaRPr lang="en-US" dirty="0"/>
          </a:p>
        </p:txBody>
      </p:sp>
      <p:grpSp>
        <p:nvGrpSpPr>
          <p:cNvPr id="22" name="Group 12"/>
          <p:cNvGrpSpPr>
            <a:grpSpLocks/>
          </p:cNvGrpSpPr>
          <p:nvPr/>
        </p:nvGrpSpPr>
        <p:grpSpPr bwMode="auto">
          <a:xfrm>
            <a:off x="396875" y="1593263"/>
            <a:ext cx="4054475" cy="1682027"/>
            <a:chOff x="300" y="872"/>
            <a:chExt cx="1847" cy="1453"/>
          </a:xfrm>
        </p:grpSpPr>
        <p:sp>
          <p:nvSpPr>
            <p:cNvPr id="23" name="Text Box 10"/>
            <p:cNvSpPr txBox="1">
              <a:spLocks noChangeArrowheads="1"/>
            </p:cNvSpPr>
            <p:nvPr/>
          </p:nvSpPr>
          <p:spPr bwMode="auto">
            <a:xfrm>
              <a:off x="300" y="872"/>
              <a:ext cx="1847" cy="237"/>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Additional Information</a:t>
              </a:r>
              <a:endParaRPr lang="en-US" sz="1200" i="0" dirty="0">
                <a:solidFill>
                  <a:srgbClr val="FFFFFF"/>
                </a:solidFill>
                <a:latin typeface="Arial" panose="020B0604020202020204" pitchFamily="34" charset="0"/>
                <a:cs typeface="Arial" panose="020B0604020202020204" pitchFamily="34" charset="0"/>
              </a:endParaRPr>
            </a:p>
          </p:txBody>
        </p:sp>
        <p:sp>
          <p:nvSpPr>
            <p:cNvPr id="24" name="Rectangle 23"/>
            <p:cNvSpPr>
              <a:spLocks noChangeArrowheads="1"/>
            </p:cNvSpPr>
            <p:nvPr/>
          </p:nvSpPr>
          <p:spPr bwMode="auto">
            <a:xfrm>
              <a:off x="300" y="1109"/>
              <a:ext cx="1847" cy="1216"/>
            </a:xfrm>
            <a:prstGeom prst="rect">
              <a:avLst/>
            </a:prstGeom>
            <a:noFill/>
            <a:ln w="12700" algn="ctr">
              <a:solidFill>
                <a:srgbClr val="00A1DE"/>
              </a:solidFill>
              <a:miter lim="800000"/>
              <a:headEnd/>
              <a:tailEnd/>
            </a:ln>
          </p:spPr>
          <p:txBody>
            <a:bodyPr lIns="40118" tIns="40118" rIns="40118" bIns="40118"/>
            <a:lstStyle/>
            <a:p>
              <a:pPr marL="58737" lvl="1" defTabSz="957998">
                <a:spcBef>
                  <a:spcPts val="400"/>
                </a:spcBef>
                <a:spcAft>
                  <a:spcPts val="0"/>
                </a:spcAft>
                <a:defRPr/>
              </a:pPr>
              <a:r>
                <a:rPr lang="nl-NL" sz="1400" b="0" i="0" dirty="0" smtClean="0">
                  <a:solidFill>
                    <a:srgbClr val="002776"/>
                  </a:solidFill>
                  <a:latin typeface="Arial" panose="020B0604020202020204" pitchFamily="34" charset="0"/>
                  <a:cs typeface="Arial" panose="020B0604020202020204" pitchFamily="34" charset="0"/>
                </a:rPr>
                <a:t>Any updated or corrected information</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Expand </a:t>
              </a:r>
              <a:r>
                <a:rPr lang="nl-NL" b="0" i="0" dirty="0">
                  <a:solidFill>
                    <a:srgbClr val="002776"/>
                  </a:solidFill>
                  <a:latin typeface="Arial" panose="020B0604020202020204" pitchFamily="34" charset="0"/>
                  <a:cs typeface="Arial" panose="020B0604020202020204" pitchFamily="34" charset="0"/>
                </a:rPr>
                <a:t>upon the previous Incident Description section</a:t>
              </a:r>
            </a:p>
            <a:p>
              <a:pPr marL="359623" indent="-359623" algn="l" defTabSz="957998">
                <a:spcBef>
                  <a:spcPts val="400"/>
                </a:spcBef>
                <a:spcAft>
                  <a:spcPts val="0"/>
                </a:spcAft>
                <a:defRPr/>
              </a:pPr>
              <a:endParaRPr lang="nl-NL" sz="1400" b="0" i="0" dirty="0" smtClean="0">
                <a:solidFill>
                  <a:srgbClr val="002776"/>
                </a:solidFill>
                <a:latin typeface="Arial" panose="020B0604020202020204" pitchFamily="34" charset="0"/>
                <a:cs typeface="Arial" panose="020B0604020202020204" pitchFamily="34" charset="0"/>
              </a:endParaRPr>
            </a:p>
            <a:p>
              <a:pPr marL="359623" indent="-359623" algn="l" defTabSz="957998">
                <a:spcBef>
                  <a:spcPts val="400"/>
                </a:spcBef>
                <a:spcAft>
                  <a:spcPts val="0"/>
                </a:spcAft>
                <a:defRPr/>
              </a:pPr>
              <a:endParaRPr lang="nl-NL" sz="1400" b="0" i="0" dirty="0">
                <a:solidFill>
                  <a:srgbClr val="002776"/>
                </a:solidFill>
                <a:latin typeface="Arial" panose="020B0604020202020204" pitchFamily="34" charset="0"/>
                <a:cs typeface="Arial" panose="020B0604020202020204" pitchFamily="34" charset="0"/>
              </a:endParaRPr>
            </a:p>
          </p:txBody>
        </p:sp>
      </p:grpSp>
      <p:grpSp>
        <p:nvGrpSpPr>
          <p:cNvPr id="25" name="Group 12"/>
          <p:cNvGrpSpPr>
            <a:grpSpLocks/>
          </p:cNvGrpSpPr>
          <p:nvPr/>
        </p:nvGrpSpPr>
        <p:grpSpPr bwMode="auto">
          <a:xfrm>
            <a:off x="4692650" y="1593263"/>
            <a:ext cx="4054475" cy="1682027"/>
            <a:chOff x="300" y="872"/>
            <a:chExt cx="1847" cy="1453"/>
          </a:xfrm>
        </p:grpSpPr>
        <p:sp>
          <p:nvSpPr>
            <p:cNvPr id="26" name="Text Box 10"/>
            <p:cNvSpPr txBox="1">
              <a:spLocks noChangeArrowheads="1"/>
            </p:cNvSpPr>
            <p:nvPr/>
          </p:nvSpPr>
          <p:spPr bwMode="auto">
            <a:xfrm>
              <a:off x="300" y="872"/>
              <a:ext cx="1847" cy="237"/>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Action Steps</a:t>
              </a:r>
              <a:endParaRPr lang="en-US" sz="1200" i="0" dirty="0">
                <a:solidFill>
                  <a:srgbClr val="FFFFFF"/>
                </a:solidFill>
                <a:latin typeface="Arial" panose="020B0604020202020204" pitchFamily="34" charset="0"/>
                <a:cs typeface="Arial" panose="020B0604020202020204" pitchFamily="34" charset="0"/>
              </a:endParaRPr>
            </a:p>
          </p:txBody>
        </p:sp>
        <p:sp>
          <p:nvSpPr>
            <p:cNvPr id="27" name="Rectangle 26"/>
            <p:cNvSpPr>
              <a:spLocks noChangeArrowheads="1"/>
            </p:cNvSpPr>
            <p:nvPr/>
          </p:nvSpPr>
          <p:spPr bwMode="auto">
            <a:xfrm>
              <a:off x="300" y="1109"/>
              <a:ext cx="1847" cy="1216"/>
            </a:xfrm>
            <a:prstGeom prst="rect">
              <a:avLst/>
            </a:prstGeom>
            <a:noFill/>
            <a:ln w="12700" algn="ctr">
              <a:solidFill>
                <a:srgbClr val="00A1DE"/>
              </a:solidFill>
              <a:miter lim="800000"/>
              <a:headEnd/>
              <a:tailEnd/>
            </a:ln>
          </p:spPr>
          <p:txBody>
            <a:bodyPr lIns="40118" tIns="40118" rIns="40118" bIns="40118"/>
            <a:lstStyle/>
            <a:p>
              <a:pPr marL="58737" lvl="1" defTabSz="957998">
                <a:spcBef>
                  <a:spcPts val="400"/>
                </a:spcBef>
                <a:spcAft>
                  <a:spcPts val="0"/>
                </a:spcAft>
                <a:defRPr/>
              </a:pPr>
              <a:r>
                <a:rPr lang="nl-NL" sz="1400" b="0" i="0" dirty="0" smtClean="0">
                  <a:solidFill>
                    <a:srgbClr val="002776"/>
                  </a:solidFill>
                  <a:latin typeface="Arial" panose="020B0604020202020204" pitchFamily="34" charset="0"/>
                  <a:cs typeface="Arial" panose="020B0604020202020204" pitchFamily="34" charset="0"/>
                </a:rPr>
                <a:t>Additional action steps assocaited with the incident</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Action </a:t>
              </a:r>
              <a:r>
                <a:rPr lang="nl-NL" b="0" i="0" dirty="0">
                  <a:solidFill>
                    <a:srgbClr val="002776"/>
                  </a:solidFill>
                  <a:latin typeface="Arial" panose="020B0604020202020204" pitchFamily="34" charset="0"/>
                  <a:cs typeface="Arial" panose="020B0604020202020204" pitchFamily="34" charset="0"/>
                </a:rPr>
                <a:t>step details</a:t>
              </a: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Target completion date</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panose="020B0604020202020204" pitchFamily="34" charset="0"/>
                  <a:cs typeface="Arial" panose="020B0604020202020204" pitchFamily="34" charset="0"/>
                </a:rPr>
                <a:t>Responsible party</a:t>
              </a:r>
              <a:endParaRPr lang="nl-NL" sz="1200" b="0" i="0" dirty="0" smtClean="0">
                <a:solidFill>
                  <a:srgbClr val="002776"/>
                </a:solidFill>
                <a:latin typeface="Arial" panose="020B0604020202020204" pitchFamily="34" charset="0"/>
                <a:cs typeface="Arial" panose="020B0604020202020204" pitchFamily="34" charset="0"/>
              </a:endParaRPr>
            </a:p>
            <a:p>
              <a:pPr marL="359623" indent="-359623" algn="l" defTabSz="957998">
                <a:spcBef>
                  <a:spcPts val="400"/>
                </a:spcBef>
                <a:spcAft>
                  <a:spcPts val="0"/>
                </a:spcAft>
                <a:defRPr/>
              </a:pPr>
              <a:endParaRPr lang="nl-NL" sz="1400" b="0" i="0" dirty="0">
                <a:solidFill>
                  <a:srgbClr val="002776"/>
                </a:solidFill>
                <a:latin typeface="Arial" panose="020B0604020202020204" pitchFamily="34" charset="0"/>
                <a:cs typeface="Arial" panose="020B0604020202020204" pitchFamily="34" charset="0"/>
              </a:endParaRPr>
            </a:p>
          </p:txBody>
        </p:sp>
      </p:grpSp>
      <p:grpSp>
        <p:nvGrpSpPr>
          <p:cNvPr id="28" name="Group 12"/>
          <p:cNvGrpSpPr>
            <a:grpSpLocks/>
          </p:cNvGrpSpPr>
          <p:nvPr/>
        </p:nvGrpSpPr>
        <p:grpSpPr bwMode="auto">
          <a:xfrm>
            <a:off x="396875" y="3902167"/>
            <a:ext cx="4054475" cy="1682338"/>
            <a:chOff x="300" y="872"/>
            <a:chExt cx="1847" cy="1471"/>
          </a:xfrm>
        </p:grpSpPr>
        <p:sp>
          <p:nvSpPr>
            <p:cNvPr id="29" name="Text Box 10"/>
            <p:cNvSpPr txBox="1">
              <a:spLocks noChangeArrowheads="1"/>
            </p:cNvSpPr>
            <p:nvPr/>
          </p:nvSpPr>
          <p:spPr bwMode="auto">
            <a:xfrm>
              <a:off x="300" y="872"/>
              <a:ext cx="1847" cy="24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spcBef>
                  <a:spcPts val="400"/>
                </a:spcBef>
              </a:pPr>
              <a:r>
                <a:rPr lang="en-US" i="0" dirty="0" smtClean="0">
                  <a:solidFill>
                    <a:srgbClr val="FFFFFF"/>
                  </a:solidFill>
                  <a:latin typeface="Arial" panose="020B0604020202020204" pitchFamily="34" charset="0"/>
                  <a:cs typeface="Arial" panose="020B0604020202020204" pitchFamily="34" charset="0"/>
                </a:rPr>
                <a:t>Involved Parties</a:t>
              </a:r>
              <a:endParaRPr lang="en-US" sz="1200" i="0" dirty="0">
                <a:solidFill>
                  <a:srgbClr val="FFFFFF"/>
                </a:solidFill>
                <a:latin typeface="Arial" panose="020B0604020202020204" pitchFamily="34" charset="0"/>
                <a:cs typeface="Arial" panose="020B0604020202020204" pitchFamily="34" charset="0"/>
              </a:endParaRPr>
            </a:p>
          </p:txBody>
        </p:sp>
        <p:sp>
          <p:nvSpPr>
            <p:cNvPr id="30" name="Rectangle 29"/>
            <p:cNvSpPr>
              <a:spLocks noChangeArrowheads="1"/>
            </p:cNvSpPr>
            <p:nvPr/>
          </p:nvSpPr>
          <p:spPr bwMode="auto">
            <a:xfrm>
              <a:off x="300" y="1112"/>
              <a:ext cx="1847" cy="1231"/>
            </a:xfrm>
            <a:prstGeom prst="rect">
              <a:avLst/>
            </a:prstGeom>
            <a:noFill/>
            <a:ln w="12700" algn="ctr">
              <a:solidFill>
                <a:srgbClr val="00A1DE"/>
              </a:solidFill>
              <a:miter lim="800000"/>
              <a:headEnd/>
              <a:tailEnd/>
            </a:ln>
          </p:spPr>
          <p:txBody>
            <a:bodyPr lIns="40118" tIns="40118" rIns="40118" bIns="40118"/>
            <a:lstStyle/>
            <a:p>
              <a:pPr marL="58737" lvl="1" defTabSz="957998">
                <a:spcBef>
                  <a:spcPts val="400"/>
                </a:spcBef>
                <a:spcAft>
                  <a:spcPts val="0"/>
                </a:spcAft>
                <a:defRPr/>
              </a:pPr>
              <a:r>
                <a:rPr lang="nl-NL" b="0" i="0" dirty="0" smtClean="0">
                  <a:solidFill>
                    <a:srgbClr val="002776"/>
                  </a:solidFill>
                  <a:latin typeface="Arial" panose="020B0604020202020204" pitchFamily="34" charset="0"/>
                  <a:cs typeface="Arial" panose="020B0604020202020204" pitchFamily="34" charset="0"/>
                </a:rPr>
                <a:t>Any updates or additions to the involved parties </a:t>
              </a:r>
            </a:p>
            <a:p>
              <a:pPr marL="168275" lvl="1" indent="-109538"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Eyewitnesses</a:t>
              </a:r>
              <a:endParaRPr lang="nl-NL" b="0" i="0" dirty="0">
                <a:solidFill>
                  <a:srgbClr val="002776"/>
                </a:solidFill>
                <a:latin typeface="Arial" panose="020B0604020202020204" pitchFamily="34" charset="0"/>
                <a:cs typeface="Arial" panose="020B0604020202020204" pitchFamily="34" charset="0"/>
              </a:endParaRPr>
            </a:p>
            <a:p>
              <a:pPr marL="168275" lvl="1" indent="-109538" algn="l" defTabSz="957998">
                <a:spcBef>
                  <a:spcPts val="400"/>
                </a:spcBef>
                <a:spcAft>
                  <a:spcPts val="0"/>
                </a:spcAft>
                <a:buFont typeface="Arial" charset="0"/>
                <a:buChar char="•"/>
                <a:defRPr/>
              </a:pPr>
              <a:r>
                <a:rPr lang="nl-NL" b="0" i="0" dirty="0" smtClean="0">
                  <a:solidFill>
                    <a:srgbClr val="002776"/>
                  </a:solidFill>
                  <a:latin typeface="Arial" panose="020B0604020202020204" pitchFamily="34" charset="0"/>
                  <a:cs typeface="Arial" panose="020B0604020202020204" pitchFamily="34" charset="0"/>
                </a:rPr>
                <a:t>Relationship to the individual</a:t>
              </a:r>
            </a:p>
            <a:p>
              <a:pPr marL="168275" lvl="1" indent="-109538" algn="l" defTabSz="957998">
                <a:spcBef>
                  <a:spcPts val="400"/>
                </a:spcBef>
                <a:spcAft>
                  <a:spcPts val="0"/>
                </a:spcAft>
                <a:buFont typeface="Arial" charset="0"/>
                <a:buChar char="•"/>
                <a:defRPr/>
              </a:pPr>
              <a:r>
                <a:rPr lang="nl-NL" sz="1400" b="0" i="0" dirty="0" smtClean="0">
                  <a:solidFill>
                    <a:srgbClr val="002776"/>
                  </a:solidFill>
                  <a:latin typeface="Arial" panose="020B0604020202020204" pitchFamily="34" charset="0"/>
                  <a:cs typeface="Arial" panose="020B0604020202020204" pitchFamily="34" charset="0"/>
                </a:rPr>
                <a:t>Contact information</a:t>
              </a:r>
              <a:endParaRPr lang="nl-NL" sz="1200" b="0" i="0" dirty="0" smtClean="0">
                <a:solidFill>
                  <a:srgbClr val="002776"/>
                </a:solidFill>
                <a:latin typeface="Arial" panose="020B0604020202020204" pitchFamily="34" charset="0"/>
                <a:cs typeface="Arial" panose="020B0604020202020204" pitchFamily="34" charset="0"/>
              </a:endParaRPr>
            </a:p>
            <a:p>
              <a:pPr marL="359623" indent="-359623" algn="l" defTabSz="957998">
                <a:spcBef>
                  <a:spcPts val="400"/>
                </a:spcBef>
                <a:spcAft>
                  <a:spcPts val="0"/>
                </a:spcAft>
                <a:defRPr/>
              </a:pPr>
              <a:endParaRPr lang="nl-NL" sz="1400" b="0" i="0" dirty="0">
                <a:solidFill>
                  <a:srgbClr val="002776"/>
                </a:solidFill>
                <a:latin typeface="Arial" panose="020B0604020202020204" pitchFamily="34" charset="0"/>
                <a:cs typeface="Arial" panose="020B0604020202020204" pitchFamily="34" charset="0"/>
              </a:endParaRPr>
            </a:p>
          </p:txBody>
        </p:sp>
      </p:grpSp>
      <p:grpSp>
        <p:nvGrpSpPr>
          <p:cNvPr id="31" name="Group 12"/>
          <p:cNvGrpSpPr>
            <a:grpSpLocks/>
          </p:cNvGrpSpPr>
          <p:nvPr/>
        </p:nvGrpSpPr>
        <p:grpSpPr bwMode="auto">
          <a:xfrm>
            <a:off x="4692650" y="3902167"/>
            <a:ext cx="4054475" cy="1682338"/>
            <a:chOff x="300" y="872"/>
            <a:chExt cx="1847" cy="1471"/>
          </a:xfrm>
        </p:grpSpPr>
        <p:sp>
          <p:nvSpPr>
            <p:cNvPr id="32" name="Text Box 10"/>
            <p:cNvSpPr txBox="1">
              <a:spLocks noChangeArrowheads="1"/>
            </p:cNvSpPr>
            <p:nvPr/>
          </p:nvSpPr>
          <p:spPr bwMode="auto">
            <a:xfrm>
              <a:off x="300" y="872"/>
              <a:ext cx="1847" cy="240"/>
            </a:xfrm>
            <a:prstGeom prst="rect">
              <a:avLst/>
            </a:prstGeom>
            <a:solidFill>
              <a:srgbClr val="00A1DE"/>
            </a:solidFill>
            <a:ln w="12700" algn="ctr">
              <a:solidFill>
                <a:srgbClr val="00A1DE"/>
              </a:solidFill>
              <a:miter lim="800000"/>
              <a:headEnd/>
              <a:tailEnd type="none" w="sm" len="med"/>
            </a:ln>
          </p:spPr>
          <p:txBody>
            <a:bodyPr lIns="40118" tIns="40118" rIns="40118" bIns="40118" anchor="ctr" anchorCtr="1"/>
            <a:lstStyle/>
            <a:p>
              <a:pPr algn="l"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Verification of Time and Categorization</a:t>
              </a:r>
              <a:endParaRPr lang="en-US" sz="1200" i="0" dirty="0">
                <a:solidFill>
                  <a:srgbClr val="FFFFFF"/>
                </a:solidFill>
                <a:latin typeface="Arial" panose="020B0604020202020204" pitchFamily="34" charset="0"/>
                <a:cs typeface="Arial" panose="020B0604020202020204" pitchFamily="34" charset="0"/>
              </a:endParaRPr>
            </a:p>
          </p:txBody>
        </p:sp>
        <p:sp>
          <p:nvSpPr>
            <p:cNvPr id="33" name="Rectangle 32"/>
            <p:cNvSpPr>
              <a:spLocks noChangeArrowheads="1"/>
            </p:cNvSpPr>
            <p:nvPr/>
          </p:nvSpPr>
          <p:spPr bwMode="auto">
            <a:xfrm>
              <a:off x="300" y="1112"/>
              <a:ext cx="1847" cy="1231"/>
            </a:xfrm>
            <a:prstGeom prst="rect">
              <a:avLst/>
            </a:prstGeom>
            <a:noFill/>
            <a:ln w="12700" algn="ctr">
              <a:solidFill>
                <a:srgbClr val="00A1DE"/>
              </a:solidFill>
              <a:miter lim="800000"/>
              <a:headEnd/>
              <a:tailEnd/>
            </a:ln>
          </p:spPr>
          <p:txBody>
            <a:bodyPr lIns="40118" tIns="40118" rIns="40118" bIns="40118"/>
            <a:lstStyle/>
            <a:p>
              <a:pPr marL="58738" algn="l" defTabSz="957998">
                <a:spcBef>
                  <a:spcPts val="400"/>
                </a:spcBef>
                <a:spcAft>
                  <a:spcPts val="0"/>
                </a:spcAft>
                <a:defRPr/>
              </a:pPr>
              <a:r>
                <a:rPr lang="nl-NL" sz="1400" b="0" i="0" dirty="0" smtClean="0">
                  <a:solidFill>
                    <a:srgbClr val="002776"/>
                  </a:solidFill>
                  <a:latin typeface="Arial" panose="020B0604020202020204" pitchFamily="34" charset="0"/>
                  <a:cs typeface="Arial" panose="020B0604020202020204" pitchFamily="34" charset="0"/>
                </a:rPr>
                <a:t>Verify whether or not the initial report information is accurate and make updates as needed</a:t>
              </a:r>
              <a:br>
                <a:rPr lang="nl-NL" sz="1400" b="0" i="0" dirty="0" smtClean="0">
                  <a:solidFill>
                    <a:srgbClr val="002776"/>
                  </a:solidFill>
                  <a:latin typeface="Arial" panose="020B0604020202020204" pitchFamily="34" charset="0"/>
                  <a:cs typeface="Arial" panose="020B0604020202020204" pitchFamily="34" charset="0"/>
                </a:rPr>
              </a:br>
              <a:endParaRPr lang="nl-NL" sz="1400" b="0" i="0" dirty="0">
                <a:solidFill>
                  <a:srgbClr val="002776"/>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885785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 Reporting Steps</a:t>
            </a:r>
            <a:endParaRPr lang="en-US" dirty="0"/>
          </a:p>
        </p:txBody>
      </p:sp>
      <p:sp>
        <p:nvSpPr>
          <p:cNvPr id="3" name="Content Placeholder 2"/>
          <p:cNvSpPr>
            <a:spLocks noGrp="1"/>
          </p:cNvSpPr>
          <p:nvPr>
            <p:ph idx="1"/>
          </p:nvPr>
        </p:nvSpPr>
        <p:spPr>
          <a:xfrm>
            <a:off x="266701" y="1204913"/>
            <a:ext cx="8624888" cy="1138773"/>
          </a:xfrm>
        </p:spPr>
        <p:txBody>
          <a:bodyPr/>
          <a:lstStyle/>
          <a:p>
            <a:pPr marL="0" indent="0">
              <a:buNone/>
            </a:pPr>
            <a:r>
              <a:rPr lang="en-US" dirty="0" smtClean="0"/>
              <a:t>An event meets the threshold for a reportable incident – now what?</a:t>
            </a:r>
            <a:endParaRPr lang="en-US" dirty="0"/>
          </a:p>
          <a:p>
            <a:endParaRPr lang="en-US" dirty="0" smtClean="0"/>
          </a:p>
          <a:p>
            <a:endParaRPr lang="en-US" dirty="0"/>
          </a:p>
        </p:txBody>
      </p:sp>
      <p:grpSp>
        <p:nvGrpSpPr>
          <p:cNvPr id="24" name="Group 23"/>
          <p:cNvGrpSpPr/>
          <p:nvPr/>
        </p:nvGrpSpPr>
        <p:grpSpPr>
          <a:xfrm>
            <a:off x="246774" y="1779912"/>
            <a:ext cx="8650453" cy="4495800"/>
            <a:chOff x="341147" y="990600"/>
            <a:chExt cx="8650453" cy="4495800"/>
          </a:xfrm>
        </p:grpSpPr>
        <p:sp>
          <p:nvSpPr>
            <p:cNvPr id="25" name="Freeform 26"/>
            <p:cNvSpPr>
              <a:spLocks/>
            </p:cNvSpPr>
            <p:nvPr/>
          </p:nvSpPr>
          <p:spPr bwMode="auto">
            <a:xfrm>
              <a:off x="689465" y="1901952"/>
              <a:ext cx="8302135" cy="223048"/>
            </a:xfrm>
            <a:custGeom>
              <a:avLst/>
              <a:gdLst>
                <a:gd name="T0" fmla="*/ 0 w 4490"/>
                <a:gd name="T1" fmla="*/ 2147483647 h 91"/>
                <a:gd name="T2" fmla="*/ 0 w 4490"/>
                <a:gd name="T3" fmla="*/ 0 h 91"/>
                <a:gd name="T4" fmla="*/ 2147483647 w 4490"/>
                <a:gd name="T5" fmla="*/ 0 h 91"/>
                <a:gd name="T6" fmla="*/ 2147483647 w 4490"/>
                <a:gd name="T7" fmla="*/ 2147483647 h 91"/>
                <a:gd name="T8" fmla="*/ 0 60000 65536"/>
                <a:gd name="T9" fmla="*/ 0 60000 65536"/>
                <a:gd name="T10" fmla="*/ 0 60000 65536"/>
                <a:gd name="T11" fmla="*/ 0 60000 65536"/>
                <a:gd name="T12" fmla="*/ 0 w 4490"/>
                <a:gd name="T13" fmla="*/ 0 h 91"/>
                <a:gd name="T14" fmla="*/ 4490 w 4490"/>
                <a:gd name="T15" fmla="*/ 91 h 91"/>
              </a:gdLst>
              <a:ahLst/>
              <a:cxnLst>
                <a:cxn ang="T8">
                  <a:pos x="T0" y="T1"/>
                </a:cxn>
                <a:cxn ang="T9">
                  <a:pos x="T2" y="T3"/>
                </a:cxn>
                <a:cxn ang="T10">
                  <a:pos x="T4" y="T5"/>
                </a:cxn>
                <a:cxn ang="T11">
                  <a:pos x="T6" y="T7"/>
                </a:cxn>
              </a:cxnLst>
              <a:rect l="T12" t="T13" r="T14" b="T15"/>
              <a:pathLst>
                <a:path w="4490" h="91">
                  <a:moveTo>
                    <a:pt x="0" y="91"/>
                  </a:moveTo>
                  <a:lnTo>
                    <a:pt x="0" y="0"/>
                  </a:lnTo>
                  <a:lnTo>
                    <a:pt x="4490" y="0"/>
                  </a:lnTo>
                  <a:lnTo>
                    <a:pt x="4490" y="91"/>
                  </a:lnTo>
                </a:path>
              </a:pathLst>
            </a:custGeom>
            <a:noFill/>
            <a:ln w="9525">
              <a:solidFill>
                <a:schemeClr val="tx2"/>
              </a:solidFill>
              <a:round/>
              <a:headEnd/>
              <a:tailEnd/>
            </a:ln>
          </p:spPr>
          <p:txBody>
            <a:bodyPr wrap="none" lIns="0" tIns="0" rIns="0" bIns="0" anchor="ctr"/>
            <a:lstStyle/>
            <a:p>
              <a:pPr>
                <a:defRPr/>
              </a:pPr>
              <a:endParaRPr lang="en-GB" sz="2400" i="0" dirty="0">
                <a:solidFill>
                  <a:schemeClr val="tx2"/>
                </a:solidFill>
                <a:latin typeface="Arial" panose="020B0604020202020204" pitchFamily="34" charset="0"/>
                <a:cs typeface="Arial" panose="020B0604020202020204" pitchFamily="34" charset="0"/>
              </a:endParaRPr>
            </a:p>
          </p:txBody>
        </p:sp>
        <p:sp>
          <p:nvSpPr>
            <p:cNvPr id="26" name="Rectangle 27"/>
            <p:cNvSpPr>
              <a:spLocks noChangeArrowheads="1"/>
            </p:cNvSpPr>
            <p:nvPr/>
          </p:nvSpPr>
          <p:spPr bwMode="auto">
            <a:xfrm>
              <a:off x="941834" y="177800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chemeClr val="tx2"/>
                </a:solidFill>
                <a:latin typeface="Arial" panose="020B0604020202020204" pitchFamily="34" charset="0"/>
                <a:cs typeface="Arial" panose="020B0604020202020204" pitchFamily="34" charset="0"/>
              </a:endParaRPr>
            </a:p>
          </p:txBody>
        </p:sp>
        <p:sp>
          <p:nvSpPr>
            <p:cNvPr id="27" name="Rectangle 28"/>
            <p:cNvSpPr>
              <a:spLocks noChangeArrowheads="1"/>
            </p:cNvSpPr>
            <p:nvPr/>
          </p:nvSpPr>
          <p:spPr bwMode="auto">
            <a:xfrm>
              <a:off x="2765854" y="177800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chemeClr val="tx2"/>
                </a:solidFill>
                <a:latin typeface="Arial" panose="020B0604020202020204" pitchFamily="34" charset="0"/>
                <a:cs typeface="Arial" panose="020B0604020202020204" pitchFamily="34" charset="0"/>
              </a:endParaRPr>
            </a:p>
          </p:txBody>
        </p:sp>
        <p:sp>
          <p:nvSpPr>
            <p:cNvPr id="28" name="Rectangle 29"/>
            <p:cNvSpPr>
              <a:spLocks noChangeArrowheads="1"/>
            </p:cNvSpPr>
            <p:nvPr/>
          </p:nvSpPr>
          <p:spPr bwMode="auto">
            <a:xfrm>
              <a:off x="4589876" y="177800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chemeClr val="tx2"/>
                </a:solidFill>
                <a:latin typeface="Arial" panose="020B0604020202020204" pitchFamily="34" charset="0"/>
                <a:cs typeface="Arial" panose="020B0604020202020204" pitchFamily="34" charset="0"/>
              </a:endParaRPr>
            </a:p>
          </p:txBody>
        </p:sp>
        <p:sp>
          <p:nvSpPr>
            <p:cNvPr id="29" name="Rectangle 30"/>
            <p:cNvSpPr>
              <a:spLocks noChangeArrowheads="1"/>
            </p:cNvSpPr>
            <p:nvPr/>
          </p:nvSpPr>
          <p:spPr bwMode="auto">
            <a:xfrm>
              <a:off x="6413898" y="177800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chemeClr val="tx2"/>
                </a:solidFill>
                <a:latin typeface="Arial" panose="020B0604020202020204" pitchFamily="34" charset="0"/>
                <a:cs typeface="Arial" panose="020B0604020202020204" pitchFamily="34" charset="0"/>
              </a:endParaRPr>
            </a:p>
          </p:txBody>
        </p:sp>
        <p:sp>
          <p:nvSpPr>
            <p:cNvPr id="30" name="Rectangle 31"/>
            <p:cNvSpPr>
              <a:spLocks noChangeArrowheads="1"/>
            </p:cNvSpPr>
            <p:nvPr/>
          </p:nvSpPr>
          <p:spPr bwMode="auto">
            <a:xfrm>
              <a:off x="8237919" y="177800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chemeClr val="tx2"/>
                </a:solidFill>
                <a:latin typeface="Arial" panose="020B0604020202020204" pitchFamily="34" charset="0"/>
                <a:cs typeface="Arial" panose="020B0604020202020204" pitchFamily="34" charset="0"/>
              </a:endParaRPr>
            </a:p>
          </p:txBody>
        </p:sp>
        <p:sp>
          <p:nvSpPr>
            <p:cNvPr id="31" name="Text Box 38"/>
            <p:cNvSpPr txBox="1">
              <a:spLocks noChangeArrowheads="1"/>
            </p:cNvSpPr>
            <p:nvPr/>
          </p:nvSpPr>
          <p:spPr bwMode="auto">
            <a:xfrm>
              <a:off x="519980" y="1136794"/>
              <a:ext cx="1097280" cy="350865"/>
            </a:xfrm>
            <a:prstGeom prst="rect">
              <a:avLst/>
            </a:prstGeom>
            <a:noFill/>
            <a:ln w="12700" algn="ctr">
              <a:noFill/>
              <a:miter lim="800000"/>
              <a:headEnd/>
              <a:tailEnd/>
            </a:ln>
          </p:spPr>
          <p:txBody>
            <a:bodyPr lIns="0" tIns="0" rIns="0" bIns="0" anchor="ctr">
              <a:spAutoFit/>
            </a:bodyPr>
            <a:lstStyle/>
            <a:p>
              <a:pPr algn="ctr">
                <a:lnSpc>
                  <a:spcPct val="95000"/>
                </a:lnSpc>
              </a:pPr>
              <a:r>
                <a:rPr lang="en-GB" sz="1200" b="1" i="0" dirty="0" smtClean="0">
                  <a:latin typeface="Arial" panose="020B0604020202020204" pitchFamily="34" charset="0"/>
                  <a:ea typeface="ＭＳ Ｐゴシック" charset="-128"/>
                  <a:cs typeface="Arial" panose="020B0604020202020204" pitchFamily="34" charset="0"/>
                </a:rPr>
                <a:t>Incident Discovered</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32" name="Text Box 39"/>
            <p:cNvSpPr txBox="1">
              <a:spLocks noChangeArrowheads="1"/>
            </p:cNvSpPr>
            <p:nvPr/>
          </p:nvSpPr>
          <p:spPr bwMode="auto">
            <a:xfrm>
              <a:off x="2300336" y="1151104"/>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smtClean="0">
                  <a:latin typeface="Arial" panose="020B0604020202020204" pitchFamily="34" charset="0"/>
                  <a:ea typeface="ＭＳ Ｐゴシック" charset="-128"/>
                  <a:cs typeface="Arial" panose="020B0604020202020204" pitchFamily="34" charset="0"/>
                </a:rPr>
                <a:t>Provider Submits Initial Report</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33" name="Text Box 40"/>
            <p:cNvSpPr txBox="1">
              <a:spLocks noChangeArrowheads="1"/>
            </p:cNvSpPr>
            <p:nvPr/>
          </p:nvSpPr>
          <p:spPr bwMode="auto">
            <a:xfrm>
              <a:off x="4124358" y="1151413"/>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smtClean="0">
                  <a:latin typeface="Arial" panose="020B0604020202020204" pitchFamily="34" charset="0"/>
                  <a:ea typeface="ＭＳ Ｐゴシック" charset="-128"/>
                  <a:cs typeface="Arial" panose="020B0604020202020204" pitchFamily="34" charset="0"/>
                </a:rPr>
                <a:t>Provider Submits Final Report</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34" name="Text Box 41"/>
            <p:cNvSpPr txBox="1">
              <a:spLocks noChangeArrowheads="1"/>
            </p:cNvSpPr>
            <p:nvPr/>
          </p:nvSpPr>
          <p:spPr bwMode="auto">
            <a:xfrm>
              <a:off x="5947671" y="1070697"/>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smtClean="0">
                  <a:latin typeface="Arial" panose="020B0604020202020204" pitchFamily="34" charset="0"/>
                  <a:ea typeface="ＭＳ Ｐゴシック" charset="-128"/>
                  <a:cs typeface="Arial" panose="020B0604020202020204" pitchFamily="34" charset="0"/>
                </a:rPr>
                <a:t>DDS or MRC Conducts First Level Review</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35" name="Text Box 42"/>
            <p:cNvSpPr txBox="1">
              <a:spLocks noChangeArrowheads="1"/>
            </p:cNvSpPr>
            <p:nvPr/>
          </p:nvSpPr>
          <p:spPr bwMode="auto">
            <a:xfrm>
              <a:off x="7772400" y="990600"/>
              <a:ext cx="1097280" cy="701731"/>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smtClean="0">
                  <a:latin typeface="Arial" panose="020B0604020202020204" pitchFamily="34" charset="0"/>
                  <a:ea typeface="ＭＳ Ｐゴシック" charset="-128"/>
                  <a:cs typeface="Arial" panose="020B0604020202020204" pitchFamily="34" charset="0"/>
                </a:rPr>
                <a:t>DDS or MRC Conducts Second Level Review </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36" name="Text Box 10"/>
            <p:cNvSpPr txBox="1">
              <a:spLocks noChangeArrowheads="1"/>
            </p:cNvSpPr>
            <p:nvPr/>
          </p:nvSpPr>
          <p:spPr bwMode="auto">
            <a:xfrm rot="16200000">
              <a:off x="-297294" y="2763442"/>
              <a:ext cx="1545336" cy="26845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Minor Review</a:t>
              </a:r>
              <a:endParaRPr lang="en-US" sz="1400" i="0" dirty="0">
                <a:solidFill>
                  <a:srgbClr val="FFFFFF"/>
                </a:solidFill>
                <a:latin typeface="Arial" panose="020B0604020202020204" pitchFamily="34" charset="0"/>
                <a:cs typeface="Arial" panose="020B0604020202020204" pitchFamily="34" charset="0"/>
              </a:endParaRPr>
            </a:p>
          </p:txBody>
        </p:sp>
        <p:cxnSp>
          <p:nvCxnSpPr>
            <p:cNvPr id="37" name="Straight Connector 36"/>
            <p:cNvCxnSpPr/>
            <p:nvPr/>
          </p:nvCxnSpPr>
          <p:spPr>
            <a:xfrm>
              <a:off x="1024955" y="2458008"/>
              <a:ext cx="1824021"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Text Box 38"/>
            <p:cNvSpPr txBox="1">
              <a:spLocks noChangeArrowheads="1"/>
            </p:cNvSpPr>
            <p:nvPr/>
          </p:nvSpPr>
          <p:spPr bwMode="auto">
            <a:xfrm>
              <a:off x="1388325" y="2229408"/>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smtClean="0">
                  <a:latin typeface="Arial" panose="020B0604020202020204" pitchFamily="34" charset="0"/>
                  <a:ea typeface="ＭＳ Ｐゴシック" charset="-128"/>
                  <a:cs typeface="Arial" panose="020B0604020202020204" pitchFamily="34" charset="0"/>
                </a:rPr>
                <a:t>≤ 3 days</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39" name="Straight Connector 38"/>
            <p:cNvCxnSpPr/>
            <p:nvPr/>
          </p:nvCxnSpPr>
          <p:spPr>
            <a:xfrm flipV="1">
              <a:off x="1024955" y="4089560"/>
              <a:ext cx="1740899" cy="1"/>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Text Box 38"/>
            <p:cNvSpPr txBox="1">
              <a:spLocks noChangeArrowheads="1"/>
            </p:cNvSpPr>
            <p:nvPr/>
          </p:nvSpPr>
          <p:spPr bwMode="auto">
            <a:xfrm>
              <a:off x="1346764" y="3860958"/>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1 </a:t>
              </a:r>
              <a:r>
                <a:rPr lang="en-GB" sz="1100" i="0" dirty="0" smtClean="0">
                  <a:latin typeface="Arial" panose="020B0604020202020204" pitchFamily="34" charset="0"/>
                  <a:ea typeface="ＭＳ Ｐゴシック" charset="-128"/>
                  <a:cs typeface="Arial" panose="020B0604020202020204" pitchFamily="34" charset="0"/>
                </a:rPr>
                <a:t>day</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41" name="Straight Connector 40"/>
            <p:cNvCxnSpPr/>
            <p:nvPr/>
          </p:nvCxnSpPr>
          <p:spPr>
            <a:xfrm>
              <a:off x="2848976" y="2686609"/>
              <a:ext cx="1824022"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Text Box 38"/>
            <p:cNvSpPr txBox="1">
              <a:spLocks noChangeArrowheads="1"/>
            </p:cNvSpPr>
            <p:nvPr/>
          </p:nvSpPr>
          <p:spPr bwMode="auto">
            <a:xfrm>
              <a:off x="3212347" y="245800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7 </a:t>
              </a:r>
              <a:r>
                <a:rPr lang="en-GB" sz="1100" i="0" dirty="0" smtClean="0">
                  <a:latin typeface="Arial" panose="020B0604020202020204" pitchFamily="34" charset="0"/>
                  <a:ea typeface="ＭＳ Ｐゴシック" charset="-128"/>
                  <a:cs typeface="Arial" panose="020B0604020202020204" pitchFamily="34" charset="0"/>
                </a:rPr>
                <a:t>days</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43" name="Straight Connector 42"/>
            <p:cNvCxnSpPr/>
            <p:nvPr/>
          </p:nvCxnSpPr>
          <p:spPr>
            <a:xfrm>
              <a:off x="341147" y="3759763"/>
              <a:ext cx="8650453"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672998" y="2924188"/>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44"/>
            <p:cNvSpPr/>
            <p:nvPr/>
          </p:nvSpPr>
          <p:spPr>
            <a:xfrm rot="2683312">
              <a:off x="6414669" y="2855607"/>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chemeClr val="accent4"/>
                </a:solidFill>
              </a:endParaRPr>
            </a:p>
          </p:txBody>
        </p:sp>
        <p:sp>
          <p:nvSpPr>
            <p:cNvPr id="46" name="Text Box 41"/>
            <p:cNvSpPr txBox="1">
              <a:spLocks noChangeArrowheads="1"/>
            </p:cNvSpPr>
            <p:nvPr/>
          </p:nvSpPr>
          <p:spPr bwMode="auto">
            <a:xfrm>
              <a:off x="5836920" y="3055102"/>
              <a:ext cx="1325880"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smtClean="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47" name="Text Box 38"/>
            <p:cNvSpPr txBox="1">
              <a:spLocks noChangeArrowheads="1"/>
            </p:cNvSpPr>
            <p:nvPr/>
          </p:nvSpPr>
          <p:spPr bwMode="auto">
            <a:xfrm>
              <a:off x="5036014" y="2706961"/>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7 </a:t>
              </a:r>
              <a:r>
                <a:rPr lang="en-GB" sz="1100" i="0" dirty="0" smtClean="0">
                  <a:latin typeface="Arial" panose="020B0604020202020204" pitchFamily="34" charset="0"/>
                  <a:ea typeface="ＭＳ Ｐゴシック" charset="-128"/>
                  <a:cs typeface="Arial" panose="020B0604020202020204" pitchFamily="34" charset="0"/>
                </a:rPr>
                <a:t>days</a:t>
              </a:r>
              <a:endParaRPr lang="en-GB" sz="1100" i="0" dirty="0">
                <a:latin typeface="Arial" panose="020B0604020202020204" pitchFamily="34" charset="0"/>
                <a:ea typeface="ＭＳ Ｐゴシック" charset="-128"/>
                <a:cs typeface="Arial" panose="020B0604020202020204" pitchFamily="34" charset="0"/>
              </a:endParaRPr>
            </a:p>
          </p:txBody>
        </p:sp>
        <p:sp>
          <p:nvSpPr>
            <p:cNvPr id="48" name="Text Box 10"/>
            <p:cNvSpPr txBox="1">
              <a:spLocks noChangeArrowheads="1"/>
            </p:cNvSpPr>
            <p:nvPr/>
          </p:nvSpPr>
          <p:spPr bwMode="auto">
            <a:xfrm rot="16200000">
              <a:off x="-298517" y="4488855"/>
              <a:ext cx="1547782" cy="26845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Major Review</a:t>
              </a:r>
              <a:endParaRPr lang="en-US" sz="1400" i="0" dirty="0">
                <a:solidFill>
                  <a:srgbClr val="FFFFFF"/>
                </a:solidFill>
                <a:latin typeface="Arial" panose="020B0604020202020204" pitchFamily="34" charset="0"/>
                <a:cs typeface="Arial" panose="020B0604020202020204" pitchFamily="34" charset="0"/>
              </a:endParaRPr>
            </a:p>
          </p:txBody>
        </p:sp>
        <p:cxnSp>
          <p:nvCxnSpPr>
            <p:cNvPr id="49" name="Straight Connector 48"/>
            <p:cNvCxnSpPr/>
            <p:nvPr/>
          </p:nvCxnSpPr>
          <p:spPr>
            <a:xfrm>
              <a:off x="2819400" y="4254466"/>
              <a:ext cx="1824022"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Text Box 38"/>
            <p:cNvSpPr txBox="1">
              <a:spLocks noChangeArrowheads="1"/>
            </p:cNvSpPr>
            <p:nvPr/>
          </p:nvSpPr>
          <p:spPr bwMode="auto">
            <a:xfrm>
              <a:off x="3212347" y="4052490"/>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7 </a:t>
              </a:r>
              <a:r>
                <a:rPr lang="en-GB" sz="1100" i="0" dirty="0" smtClean="0">
                  <a:latin typeface="Arial" panose="020B0604020202020204" pitchFamily="34" charset="0"/>
                  <a:ea typeface="ＭＳ Ｐゴシック" charset="-128"/>
                  <a:cs typeface="Arial" panose="020B0604020202020204" pitchFamily="34" charset="0"/>
                </a:rPr>
                <a:t>days</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51" name="Straight Connector 50"/>
            <p:cNvCxnSpPr/>
            <p:nvPr/>
          </p:nvCxnSpPr>
          <p:spPr>
            <a:xfrm>
              <a:off x="4643422" y="449204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rot="2683312">
              <a:off x="6398155" y="4417244"/>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chemeClr val="accent4"/>
                </a:solidFill>
              </a:endParaRPr>
            </a:p>
          </p:txBody>
        </p:sp>
        <p:sp>
          <p:nvSpPr>
            <p:cNvPr id="53" name="Text Box 41"/>
            <p:cNvSpPr txBox="1">
              <a:spLocks noChangeArrowheads="1"/>
            </p:cNvSpPr>
            <p:nvPr/>
          </p:nvSpPr>
          <p:spPr bwMode="auto">
            <a:xfrm>
              <a:off x="5753410" y="4859926"/>
              <a:ext cx="1426650"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smtClean="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54" name="Text Box 38"/>
            <p:cNvSpPr txBox="1">
              <a:spLocks noChangeArrowheads="1"/>
            </p:cNvSpPr>
            <p:nvPr/>
          </p:nvSpPr>
          <p:spPr bwMode="auto">
            <a:xfrm>
              <a:off x="5036014" y="427868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7 </a:t>
              </a:r>
              <a:r>
                <a:rPr lang="en-GB" sz="1100" i="0" dirty="0" smtClean="0">
                  <a:latin typeface="Arial" panose="020B0604020202020204" pitchFamily="34" charset="0"/>
                  <a:ea typeface="ＭＳ Ｐゴシック" charset="-128"/>
                  <a:cs typeface="Arial" panose="020B0604020202020204" pitchFamily="34" charset="0"/>
                </a:rPr>
                <a:t>days</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55" name="Straight Connector 54"/>
            <p:cNvCxnSpPr/>
            <p:nvPr/>
          </p:nvCxnSpPr>
          <p:spPr>
            <a:xfrm>
              <a:off x="6477000" y="472064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rot="2683312">
              <a:off x="8232284" y="4652065"/>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chemeClr val="accent4"/>
                </a:solidFill>
              </a:endParaRPr>
            </a:p>
          </p:txBody>
        </p:sp>
        <p:sp>
          <p:nvSpPr>
            <p:cNvPr id="57" name="Text Box 41"/>
            <p:cNvSpPr txBox="1">
              <a:spLocks noChangeArrowheads="1"/>
            </p:cNvSpPr>
            <p:nvPr/>
          </p:nvSpPr>
          <p:spPr bwMode="auto">
            <a:xfrm>
              <a:off x="7649772" y="4859926"/>
              <a:ext cx="1301082"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smtClean="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58" name="Text Box 38"/>
            <p:cNvSpPr txBox="1">
              <a:spLocks noChangeArrowheads="1"/>
            </p:cNvSpPr>
            <p:nvPr/>
          </p:nvSpPr>
          <p:spPr bwMode="auto">
            <a:xfrm>
              <a:off x="6869592" y="450728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latin typeface="Arial" panose="020B0604020202020204" pitchFamily="34" charset="0"/>
                  <a:ea typeface="ＭＳ Ｐゴシック" charset="-128"/>
                  <a:cs typeface="Arial" panose="020B0604020202020204" pitchFamily="34" charset="0"/>
                </a:rPr>
                <a:t>≤ 7 </a:t>
              </a:r>
              <a:r>
                <a:rPr lang="en-GB" sz="1100" i="0" dirty="0" smtClean="0">
                  <a:latin typeface="Arial" panose="020B0604020202020204" pitchFamily="34" charset="0"/>
                  <a:ea typeface="ＭＳ Ｐゴシック" charset="-128"/>
                  <a:cs typeface="Arial" panose="020B0604020202020204" pitchFamily="34" charset="0"/>
                </a:rPr>
                <a:t>days</a:t>
              </a:r>
              <a:endParaRPr lang="en-GB" sz="1100" i="0" dirty="0">
                <a:latin typeface="Arial" panose="020B0604020202020204" pitchFamily="34" charset="0"/>
                <a:ea typeface="ＭＳ Ｐゴシック" charset="-128"/>
                <a:cs typeface="Arial" panose="020B0604020202020204" pitchFamily="34" charset="0"/>
              </a:endParaRPr>
            </a:p>
          </p:txBody>
        </p:sp>
        <p:cxnSp>
          <p:nvCxnSpPr>
            <p:cNvPr id="59" name="Straight Connector 58"/>
            <p:cNvCxnSpPr/>
            <p:nvPr/>
          </p:nvCxnSpPr>
          <p:spPr>
            <a:xfrm>
              <a:off x="341147" y="5486400"/>
              <a:ext cx="8650453"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56674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Events Requiring a Minor versus Major Level of Review</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183660765"/>
              </p:ext>
            </p:extLst>
          </p:nvPr>
        </p:nvGraphicFramePr>
        <p:xfrm>
          <a:off x="228600" y="1173706"/>
          <a:ext cx="8686800" cy="5469896"/>
        </p:xfrm>
        <a:graphic>
          <a:graphicData uri="http://schemas.openxmlformats.org/drawingml/2006/table">
            <a:tbl>
              <a:tblPr firstRow="1" bandRow="1">
                <a:tableStyleId>{69012ECD-51FC-41F1-AA8D-1B2483CD663E}</a:tableStyleId>
              </a:tblPr>
              <a:tblGrid>
                <a:gridCol w="1310185"/>
                <a:gridCol w="3456296"/>
                <a:gridCol w="3920319"/>
              </a:tblGrid>
              <a:tr h="402420">
                <a:tc>
                  <a:txBody>
                    <a:bodyPr/>
                    <a:lstStyle/>
                    <a:p>
                      <a:pPr algn="ctr"/>
                      <a:endParaRPr lang="en-US" sz="1800" dirty="0">
                        <a:latin typeface="Arial" panose="020B0604020202020204" pitchFamily="34" charset="0"/>
                        <a:cs typeface="Arial" panose="020B0604020202020204" pitchFamily="34" charset="0"/>
                      </a:endParaRPr>
                    </a:p>
                  </a:txBody>
                  <a:tcPr>
                    <a:lnL w="9525" cap="flat" cmpd="sng" algn="ctr">
                      <a:noFill/>
                      <a:prstDash val="solid"/>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Arial" panose="020B0604020202020204" pitchFamily="34" charset="0"/>
                          <a:cs typeface="Arial" panose="020B0604020202020204" pitchFamily="34" charset="0"/>
                        </a:rPr>
                        <a:t>Minor</a:t>
                      </a:r>
                    </a:p>
                  </a:txBody>
                  <a:tcPr>
                    <a:lnL>
                      <a:noFill/>
                    </a:lnL>
                    <a:lnR w="12700" cap="flat" cmpd="sng" algn="ctr">
                      <a:solidFill>
                        <a:schemeClr val="bg1"/>
                      </a:solidFill>
                      <a:prstDash val="solid"/>
                      <a:round/>
                      <a:headEnd type="none" w="med" len="med"/>
                      <a:tailEnd type="none" w="med" len="me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algn="ctr"/>
                      <a:r>
                        <a:rPr lang="en-US" sz="1800" dirty="0" smtClean="0">
                          <a:latin typeface="Arial" panose="020B0604020202020204" pitchFamily="34" charset="0"/>
                          <a:cs typeface="Arial" panose="020B0604020202020204" pitchFamily="34" charset="0"/>
                        </a:rPr>
                        <a:t>Major</a:t>
                      </a:r>
                      <a:endParaRPr lang="en-US" sz="1800" dirty="0">
                        <a:latin typeface="Arial" panose="020B0604020202020204" pitchFamily="34" charset="0"/>
                        <a:cs typeface="Arial" panose="020B0604020202020204" pitchFamily="34" charset="0"/>
                      </a:endParaRPr>
                    </a:p>
                  </a:txBody>
                  <a:tcPr>
                    <a:lnL w="12700" cap="flat" cmpd="sng" algn="ctr">
                      <a:solidFill>
                        <a:schemeClr val="bg1"/>
                      </a:solidFill>
                      <a:prstDash val="solid"/>
                      <a:round/>
                      <a:headEnd type="none" w="med" len="med"/>
                      <a:tailEnd type="none" w="med" len="me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r>
              <a:tr h="2394400">
                <a:tc>
                  <a:txBody>
                    <a:bodyPr/>
                    <a:lstStyle/>
                    <a:p>
                      <a:r>
                        <a:rPr lang="en-US" sz="1600" b="1" dirty="0" smtClean="0">
                          <a:latin typeface="Arial" panose="020B0604020202020204" pitchFamily="34" charset="0"/>
                          <a:cs typeface="Arial" panose="020B0604020202020204" pitchFamily="34" charset="0"/>
                        </a:rPr>
                        <a:t>Definition</a:t>
                      </a:r>
                      <a:endParaRPr lang="en-US" sz="1600" b="1" dirty="0">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a:noFill/>
                    </a:lnR>
                    <a:lnT w="9525" cap="flat" cmpd="sng" algn="ctr">
                      <a:noFill/>
                      <a:prstDash val="soli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smtClean="0">
                          <a:latin typeface="Arial" panose="020B0604020202020204" pitchFamily="34" charset="0"/>
                          <a:cs typeface="Arial" panose="020B0604020202020204" pitchFamily="34" charset="0"/>
                        </a:rPr>
                        <a:t>An incident that can compromise the safety and</a:t>
                      </a:r>
                      <a:r>
                        <a:rPr lang="en-US" sz="1600" baseline="0" dirty="0" smtClean="0">
                          <a:latin typeface="Arial" panose="020B0604020202020204" pitchFamily="34" charset="0"/>
                          <a:cs typeface="Arial" panose="020B0604020202020204" pitchFamily="34" charset="0"/>
                        </a:rPr>
                        <a:t> well being of an individual. </a:t>
                      </a:r>
                      <a:endParaRPr lang="en-US" sz="1600" dirty="0">
                        <a:latin typeface="Arial" panose="020B060402020202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9525" cap="flat" cmpd="sng" algn="ctr">
                      <a:noFill/>
                      <a:prstDash val="solid"/>
                    </a:lnT>
                    <a:lnB w="12700" cap="flat" cmpd="sng" algn="ctr">
                      <a:solidFill>
                        <a:schemeClr val="tx2"/>
                      </a:solidFill>
                      <a:prstDash val="solid"/>
                      <a:round/>
                      <a:headEnd type="none" w="med" len="med"/>
                      <a:tailEnd type="none" w="med" len="med"/>
                    </a:lnB>
                  </a:tcPr>
                </a:tc>
                <a:tc>
                  <a:txBody>
                    <a:bodyPr/>
                    <a:lstStyle/>
                    <a:p>
                      <a:r>
                        <a:rPr lang="en-US" sz="1600" dirty="0" smtClean="0">
                          <a:latin typeface="Arial" panose="020B0604020202020204" pitchFamily="34" charset="0"/>
                          <a:cs typeface="Arial" panose="020B0604020202020204" pitchFamily="34" charset="0"/>
                        </a:rPr>
                        <a:t>An incident that can compromise</a:t>
                      </a:r>
                      <a:r>
                        <a:rPr lang="en-US" sz="1600" baseline="0" dirty="0" smtClean="0">
                          <a:latin typeface="Arial" panose="020B0604020202020204" pitchFamily="34" charset="0"/>
                          <a:cs typeface="Arial" panose="020B0604020202020204" pitchFamily="34" charset="0"/>
                        </a:rPr>
                        <a:t> the safety and well being of an individual and meets at least one of the following criteria:</a:t>
                      </a:r>
                    </a:p>
                    <a:p>
                      <a:pPr marL="171450" indent="-171450">
                        <a:buFont typeface="Arial" panose="020B0604020202020204" pitchFamily="34" charset="0"/>
                        <a:buChar char="•"/>
                      </a:pPr>
                      <a:r>
                        <a:rPr lang="en-US" sz="1400" baseline="0" dirty="0" smtClean="0">
                          <a:latin typeface="Arial" panose="020B0604020202020204" pitchFamily="34" charset="0"/>
                          <a:cs typeface="Arial" panose="020B0604020202020204" pitchFamily="34" charset="0"/>
                        </a:rPr>
                        <a:t>Suspected mistreatment where there is a life threatening result</a:t>
                      </a:r>
                    </a:p>
                    <a:p>
                      <a:pPr marL="171450" indent="-171450">
                        <a:buFont typeface="Arial" panose="020B0604020202020204" pitchFamily="34" charset="0"/>
                        <a:buChar char="•"/>
                      </a:pPr>
                      <a:r>
                        <a:rPr lang="en-US" sz="1400" baseline="0" dirty="0" smtClean="0">
                          <a:latin typeface="Arial" panose="020B0604020202020204" pitchFamily="34" charset="0"/>
                          <a:cs typeface="Arial" panose="020B0604020202020204" pitchFamily="34" charset="0"/>
                        </a:rPr>
                        <a:t>Where staff action or failure to act exposes the individual to series personal or public safety risk</a:t>
                      </a:r>
                    </a:p>
                    <a:p>
                      <a:pPr marL="171450" indent="-171450">
                        <a:buFont typeface="Arial" panose="020B0604020202020204" pitchFamily="34" charset="0"/>
                        <a:buChar char="•"/>
                      </a:pPr>
                      <a:r>
                        <a:rPr lang="en-US" sz="1400" baseline="0" dirty="0" smtClean="0">
                          <a:latin typeface="Arial" panose="020B0604020202020204" pitchFamily="34" charset="0"/>
                          <a:cs typeface="Arial" panose="020B0604020202020204" pitchFamily="34" charset="0"/>
                        </a:rPr>
                        <a:t>Has the potential for broad, negative publicity in the media</a:t>
                      </a:r>
                    </a:p>
                    <a:p>
                      <a:pPr marL="171450" indent="-171450">
                        <a:buFont typeface="Arial" panose="020B0604020202020204" pitchFamily="34" charset="0"/>
                        <a:buChar char="•"/>
                      </a:pPr>
                      <a:r>
                        <a:rPr lang="en-US" sz="1400" baseline="0" dirty="0" smtClean="0">
                          <a:latin typeface="Arial" panose="020B0604020202020204" pitchFamily="34" charset="0"/>
                          <a:cs typeface="Arial" panose="020B0604020202020204" pitchFamily="34" charset="0"/>
                        </a:rPr>
                        <a:t>Law enforcement is involved in any capacity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r>
              <a:tr h="603631">
                <a:tc>
                  <a:txBody>
                    <a:bodyPr/>
                    <a:lstStyle/>
                    <a:p>
                      <a:r>
                        <a:rPr lang="en-US" sz="1600" b="1" dirty="0" smtClean="0">
                          <a:latin typeface="Arial" panose="020B0604020202020204" pitchFamily="34" charset="0"/>
                          <a:cs typeface="Arial" panose="020B0604020202020204" pitchFamily="34" charset="0"/>
                        </a:rPr>
                        <a:t>Example</a:t>
                      </a:r>
                      <a:endParaRPr lang="en-US" sz="1600" b="1" dirty="0">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a:noFill/>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i="1" dirty="0" smtClean="0">
                          <a:latin typeface="Arial" panose="020B0604020202020204" pitchFamily="34" charset="0"/>
                          <a:cs typeface="Arial" panose="020B0604020202020204" pitchFamily="34" charset="0"/>
                        </a:rPr>
                        <a:t>Primary</a:t>
                      </a:r>
                      <a:r>
                        <a:rPr lang="en-US" sz="1600" i="1" baseline="0" dirty="0" smtClean="0">
                          <a:latin typeface="Arial" panose="020B0604020202020204" pitchFamily="34" charset="0"/>
                          <a:cs typeface="Arial" panose="020B0604020202020204" pitchFamily="34" charset="0"/>
                        </a:rPr>
                        <a:t> category</a:t>
                      </a:r>
                      <a:r>
                        <a:rPr lang="en-US" sz="1600" baseline="0" dirty="0" smtClean="0">
                          <a:latin typeface="Arial" panose="020B0604020202020204" pitchFamily="34" charset="0"/>
                          <a:cs typeface="Arial" panose="020B0604020202020204" pitchFamily="34" charset="0"/>
                        </a:rPr>
                        <a:t>: Theft</a:t>
                      </a:r>
                    </a:p>
                    <a:p>
                      <a:r>
                        <a:rPr lang="en-US" sz="1600" i="1" baseline="0" dirty="0" smtClean="0">
                          <a:latin typeface="Arial" panose="020B0604020202020204" pitchFamily="34" charset="0"/>
                          <a:cs typeface="Arial" panose="020B0604020202020204" pitchFamily="34" charset="0"/>
                        </a:rPr>
                        <a:t>Secondary category</a:t>
                      </a:r>
                      <a:r>
                        <a:rPr lang="en-US" sz="1600" baseline="0" dirty="0" smtClean="0">
                          <a:latin typeface="Arial" panose="020B0604020202020204" pitchFamily="34" charset="0"/>
                          <a:cs typeface="Arial" panose="020B0604020202020204" pitchFamily="34" charset="0"/>
                        </a:rPr>
                        <a:t>: Alleged Victim</a:t>
                      </a:r>
                      <a:endParaRPr lang="en-US" sz="1600" dirty="0">
                        <a:latin typeface="Arial" panose="020B060402020202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i="1" u="none" dirty="0" smtClean="0">
                          <a:latin typeface="Arial" panose="020B0604020202020204" pitchFamily="34" charset="0"/>
                          <a:cs typeface="Arial" panose="020B0604020202020204" pitchFamily="34" charset="0"/>
                        </a:rPr>
                        <a:t>Primary</a:t>
                      </a:r>
                      <a:r>
                        <a:rPr lang="en-US" sz="1600" i="1" u="none" baseline="0" dirty="0" smtClean="0">
                          <a:latin typeface="Arial" panose="020B0604020202020204" pitchFamily="34" charset="0"/>
                          <a:cs typeface="Arial" panose="020B0604020202020204" pitchFamily="34" charset="0"/>
                        </a:rPr>
                        <a:t> category</a:t>
                      </a:r>
                      <a:r>
                        <a:rPr lang="en-US" sz="1600" baseline="0" dirty="0" smtClean="0">
                          <a:latin typeface="Arial" panose="020B0604020202020204" pitchFamily="34" charset="0"/>
                          <a:cs typeface="Arial" panose="020B0604020202020204" pitchFamily="34" charset="0"/>
                        </a:rPr>
                        <a:t>: Theft</a:t>
                      </a:r>
                    </a:p>
                    <a:p>
                      <a:r>
                        <a:rPr lang="en-US" sz="1600" i="1" baseline="0" dirty="0" smtClean="0">
                          <a:latin typeface="Arial" panose="020B0604020202020204" pitchFamily="34" charset="0"/>
                          <a:cs typeface="Arial" panose="020B0604020202020204" pitchFamily="34" charset="0"/>
                        </a:rPr>
                        <a:t>Secondary category</a:t>
                      </a:r>
                      <a:r>
                        <a:rPr lang="en-US" sz="1600" baseline="0" dirty="0" smtClean="0">
                          <a:latin typeface="Arial" panose="020B0604020202020204" pitchFamily="34" charset="0"/>
                          <a:cs typeface="Arial" panose="020B0604020202020204" pitchFamily="34" charset="0"/>
                        </a:rPr>
                        <a:t>: Alleged Perpetrator</a:t>
                      </a:r>
                      <a:endParaRPr lang="en-US" sz="1600" dirty="0">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tcPr>
                </a:tc>
              </a:tr>
              <a:tr h="1690165">
                <a:tc>
                  <a:txBody>
                    <a:bodyPr/>
                    <a:lstStyle/>
                    <a:p>
                      <a:r>
                        <a:rPr lang="en-US" sz="1600" b="1" dirty="0" smtClean="0">
                          <a:latin typeface="Arial" panose="020B0604020202020204" pitchFamily="34" charset="0"/>
                          <a:cs typeface="Arial" panose="020B0604020202020204" pitchFamily="34" charset="0"/>
                        </a:rPr>
                        <a:t>Review Process</a:t>
                      </a:r>
                      <a:endParaRPr lang="en-US" sz="1600" b="1" dirty="0">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a:noFill/>
                    </a:lnR>
                    <a:lnT w="12700" cap="flat" cmpd="sng" algn="ctr">
                      <a:solidFill>
                        <a:schemeClr val="tx2"/>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r>
                        <a:rPr lang="en-US" sz="1600" dirty="0" smtClean="0">
                          <a:latin typeface="Arial" panose="020B0604020202020204" pitchFamily="34" charset="0"/>
                          <a:cs typeface="Arial" panose="020B0604020202020204" pitchFamily="34" charset="0"/>
                        </a:rPr>
                        <a:t>There</a:t>
                      </a:r>
                      <a:r>
                        <a:rPr lang="en-US" sz="1600" baseline="0" dirty="0" smtClean="0">
                          <a:latin typeface="Arial" panose="020B0604020202020204" pitchFamily="34" charset="0"/>
                          <a:cs typeface="Arial" panose="020B0604020202020204" pitchFamily="34" charset="0"/>
                        </a:rPr>
                        <a:t> is only </a:t>
                      </a:r>
                      <a:r>
                        <a:rPr lang="en-US" sz="1600" b="1" baseline="0" dirty="0" smtClean="0">
                          <a:latin typeface="Arial" panose="020B0604020202020204" pitchFamily="34" charset="0"/>
                          <a:cs typeface="Arial" panose="020B0604020202020204" pitchFamily="34" charset="0"/>
                        </a:rPr>
                        <a:t>one level of review</a:t>
                      </a:r>
                      <a:r>
                        <a:rPr lang="en-US" sz="1600" b="0" baseline="0" dirty="0" smtClean="0">
                          <a:latin typeface="Arial" panose="020B0604020202020204" pitchFamily="34" charset="0"/>
                          <a:cs typeface="Arial" panose="020B0604020202020204" pitchFamily="34" charset="0"/>
                        </a:rPr>
                        <a:t>, conducted by the </a:t>
                      </a:r>
                      <a:r>
                        <a:rPr lang="en-US" sz="1600" b="1" baseline="0" dirty="0" smtClean="0">
                          <a:latin typeface="Arial" panose="020B0604020202020204" pitchFamily="34" charset="0"/>
                          <a:cs typeface="Arial" panose="020B0604020202020204" pitchFamily="34" charset="0"/>
                        </a:rPr>
                        <a:t>Case Manager </a:t>
                      </a:r>
                      <a:r>
                        <a:rPr lang="en-US" sz="1600" b="0" baseline="0" dirty="0" smtClean="0">
                          <a:latin typeface="Arial" panose="020B0604020202020204" pitchFamily="34" charset="0"/>
                          <a:cs typeface="Arial" panose="020B0604020202020204" pitchFamily="34" charset="0"/>
                        </a:rPr>
                        <a:t>or </a:t>
                      </a:r>
                      <a:r>
                        <a:rPr lang="en-US" sz="1600" b="1" baseline="0" dirty="0" smtClean="0">
                          <a:latin typeface="Arial" panose="020B0604020202020204" pitchFamily="34" charset="0"/>
                          <a:cs typeface="Arial" panose="020B0604020202020204" pitchFamily="34" charset="0"/>
                        </a:rPr>
                        <a:t>Service Coordinator</a:t>
                      </a:r>
                      <a:r>
                        <a:rPr lang="en-US" sz="1600" b="0" baseline="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txBody>
                  <a:tcPr anchor="ctr">
                    <a:lnL>
                      <a:noFill/>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c>
                  <a:txBody>
                    <a:bodyPr/>
                    <a:lstStyle/>
                    <a:p>
                      <a:r>
                        <a:rPr lang="en-US" sz="1600" dirty="0" smtClean="0">
                          <a:latin typeface="Arial" panose="020B0604020202020204" pitchFamily="34" charset="0"/>
                          <a:cs typeface="Arial" panose="020B0604020202020204" pitchFamily="34" charset="0"/>
                        </a:rPr>
                        <a:t>There</a:t>
                      </a:r>
                      <a:r>
                        <a:rPr lang="en-US" sz="1600" baseline="0" dirty="0" smtClean="0">
                          <a:latin typeface="Arial" panose="020B0604020202020204" pitchFamily="34" charset="0"/>
                          <a:cs typeface="Arial" panose="020B0604020202020204" pitchFamily="34" charset="0"/>
                        </a:rPr>
                        <a:t> are </a:t>
                      </a:r>
                      <a:r>
                        <a:rPr lang="en-US" sz="1600" b="1" baseline="0" dirty="0" smtClean="0">
                          <a:latin typeface="Arial" panose="020B0604020202020204" pitchFamily="34" charset="0"/>
                          <a:cs typeface="Arial" panose="020B0604020202020204" pitchFamily="34" charset="0"/>
                        </a:rPr>
                        <a:t>two levels of review</a:t>
                      </a:r>
                      <a:endParaRPr lang="en-US" sz="1600" baseline="0" dirty="0" smtClean="0">
                        <a:latin typeface="Arial" panose="020B0604020202020204" pitchFamily="34" charset="0"/>
                        <a:cs typeface="Arial" panose="020B0604020202020204" pitchFamily="34" charset="0"/>
                      </a:endParaRPr>
                    </a:p>
                    <a:p>
                      <a:pPr marL="171450" indent="-171450" algn="l" defTabSz="914400" rtl="0" eaLnBrk="1" latinLnBrk="0" hangingPunct="1">
                        <a:buFont typeface="Arial" panose="020B0604020202020204" pitchFamily="34" charset="0"/>
                        <a:buChar char="•"/>
                      </a:pPr>
                      <a:r>
                        <a:rPr lang="en-US" sz="1400" kern="1200" baseline="0" dirty="0" smtClean="0">
                          <a:solidFill>
                            <a:schemeClr val="tx1"/>
                          </a:solidFill>
                          <a:latin typeface="Arial" panose="020B0604020202020204" pitchFamily="34" charset="0"/>
                          <a:ea typeface="+mn-ea"/>
                          <a:cs typeface="Arial" panose="020B0604020202020204" pitchFamily="34" charset="0"/>
                        </a:rPr>
                        <a:t>The first review is conducted by the </a:t>
                      </a:r>
                      <a:r>
                        <a:rPr lang="en-US" sz="1400" b="1" kern="1200" baseline="0" dirty="0" smtClean="0">
                          <a:solidFill>
                            <a:schemeClr val="tx1"/>
                          </a:solidFill>
                          <a:latin typeface="Arial" panose="020B0604020202020204" pitchFamily="34" charset="0"/>
                          <a:ea typeface="+mn-ea"/>
                          <a:cs typeface="Arial" panose="020B0604020202020204" pitchFamily="34" charset="0"/>
                        </a:rPr>
                        <a:t>Case Manager</a:t>
                      </a:r>
                      <a:r>
                        <a:rPr lang="en-US" sz="1400" kern="1200" baseline="0" dirty="0" smtClean="0">
                          <a:solidFill>
                            <a:schemeClr val="tx1"/>
                          </a:solidFill>
                          <a:latin typeface="Arial" panose="020B0604020202020204" pitchFamily="34" charset="0"/>
                          <a:ea typeface="+mn-ea"/>
                          <a:cs typeface="Arial" panose="020B0604020202020204" pitchFamily="34" charset="0"/>
                        </a:rPr>
                        <a:t> or </a:t>
                      </a:r>
                      <a:r>
                        <a:rPr lang="en-US" sz="1400" b="1" kern="1200" baseline="0" dirty="0" smtClean="0">
                          <a:solidFill>
                            <a:schemeClr val="tx1"/>
                          </a:solidFill>
                          <a:latin typeface="Arial" panose="020B0604020202020204" pitchFamily="34" charset="0"/>
                          <a:ea typeface="+mn-ea"/>
                          <a:cs typeface="Arial" panose="020B0604020202020204" pitchFamily="34" charset="0"/>
                        </a:rPr>
                        <a:t>Service Coordinator</a:t>
                      </a:r>
                      <a:endParaRPr lang="en-US" sz="1400" kern="1200" baseline="0" dirty="0" smtClean="0">
                        <a:solidFill>
                          <a:schemeClr val="tx1"/>
                        </a:solidFill>
                        <a:latin typeface="Arial" panose="020B0604020202020204" pitchFamily="34" charset="0"/>
                        <a:ea typeface="+mn-ea"/>
                        <a:cs typeface="Arial" panose="020B0604020202020204" pitchFamily="34" charset="0"/>
                      </a:endParaRPr>
                    </a:p>
                    <a:p>
                      <a:pPr marL="171450" indent="-171450" algn="l" defTabSz="914400" rtl="0" eaLnBrk="1" latinLnBrk="0" hangingPunct="1">
                        <a:buFont typeface="Arial" panose="020B0604020202020204" pitchFamily="34" charset="0"/>
                        <a:buChar char="•"/>
                      </a:pPr>
                      <a:r>
                        <a:rPr lang="en-US" sz="1400" kern="1200" baseline="0" dirty="0" smtClean="0">
                          <a:solidFill>
                            <a:schemeClr val="tx1"/>
                          </a:solidFill>
                          <a:latin typeface="Arial" panose="020B0604020202020204" pitchFamily="34" charset="0"/>
                          <a:ea typeface="+mn-ea"/>
                          <a:cs typeface="Arial" panose="020B0604020202020204" pitchFamily="34" charset="0"/>
                        </a:rPr>
                        <a:t>The second review is conducted by the </a:t>
                      </a:r>
                      <a:r>
                        <a:rPr lang="en-US" sz="1400" b="1" kern="1200" baseline="0" dirty="0" smtClean="0">
                          <a:solidFill>
                            <a:schemeClr val="tx1"/>
                          </a:solidFill>
                          <a:latin typeface="Arial" panose="020B0604020202020204" pitchFamily="34" charset="0"/>
                          <a:ea typeface="+mn-ea"/>
                          <a:cs typeface="Arial" panose="020B0604020202020204" pitchFamily="34" charset="0"/>
                        </a:rPr>
                        <a:t>Case Manager Supervisor</a:t>
                      </a:r>
                      <a:r>
                        <a:rPr lang="en-US" sz="1400" kern="1200" baseline="0" dirty="0" smtClean="0">
                          <a:solidFill>
                            <a:schemeClr val="tx1"/>
                          </a:solidFill>
                          <a:latin typeface="Arial" panose="020B0604020202020204" pitchFamily="34" charset="0"/>
                          <a:ea typeface="+mn-ea"/>
                          <a:cs typeface="Arial" panose="020B0604020202020204" pitchFamily="34" charset="0"/>
                        </a:rPr>
                        <a:t> or </a:t>
                      </a:r>
                      <a:r>
                        <a:rPr lang="en-US" sz="1400" b="1" kern="1200" baseline="0" dirty="0" smtClean="0">
                          <a:solidFill>
                            <a:schemeClr val="tx1"/>
                          </a:solidFill>
                          <a:latin typeface="Arial" panose="020B0604020202020204" pitchFamily="34" charset="0"/>
                          <a:ea typeface="+mn-ea"/>
                          <a:cs typeface="Arial" panose="020B0604020202020204" pitchFamily="34" charset="0"/>
                        </a:rPr>
                        <a:t>Service Coordinator Supervisor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2"/>
                      </a:solidFill>
                      <a:prstDash val="solid"/>
                      <a:round/>
                      <a:headEnd type="none" w="med" len="med"/>
                      <a:tailEnd type="none" w="med" len="med"/>
                    </a:lnT>
                    <a:lnB w="9525" cap="flat" cmpd="sng" algn="ctr">
                      <a:noFill/>
                      <a:prstDash val="soli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587134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Incident Report Review Process</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19960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 Level Review</a:t>
            </a:r>
            <a:endParaRPr lang="en-US" dirty="0"/>
          </a:p>
        </p:txBody>
      </p:sp>
      <p:sp>
        <p:nvSpPr>
          <p:cNvPr id="3" name="Content Placeholder 2"/>
          <p:cNvSpPr>
            <a:spLocks noGrp="1"/>
          </p:cNvSpPr>
          <p:nvPr>
            <p:ph idx="1"/>
          </p:nvPr>
        </p:nvSpPr>
        <p:spPr>
          <a:xfrm>
            <a:off x="266701" y="1204913"/>
            <a:ext cx="8624888" cy="2012859"/>
          </a:xfrm>
        </p:spPr>
        <p:txBody>
          <a:bodyPr/>
          <a:lstStyle/>
          <a:p>
            <a:r>
              <a:rPr lang="en-US" dirty="0" smtClean="0"/>
              <a:t>State agency performs first level review</a:t>
            </a:r>
          </a:p>
          <a:p>
            <a:pPr lvl="1"/>
            <a:r>
              <a:rPr lang="en-US" sz="1800" dirty="0" smtClean="0"/>
              <a:t>Review incident</a:t>
            </a:r>
          </a:p>
          <a:p>
            <a:pPr lvl="1"/>
            <a:r>
              <a:rPr lang="en-US" sz="1800" dirty="0" smtClean="0"/>
              <a:t>Change category, if needed (except for an unexpected hospital visit)</a:t>
            </a:r>
          </a:p>
          <a:p>
            <a:pPr lvl="1"/>
            <a:r>
              <a:rPr lang="en-US" sz="1800" dirty="0" smtClean="0"/>
              <a:t>Approve or reject the incident</a:t>
            </a:r>
          </a:p>
          <a:p>
            <a:pPr lvl="1"/>
            <a:r>
              <a:rPr lang="en-US" sz="1800" dirty="0" smtClean="0"/>
              <a:t>Escalate the incident for major level review for incidents that had been classified as minor</a:t>
            </a:r>
            <a:endParaRPr lang="en-US" sz="1800" dirty="0"/>
          </a:p>
        </p:txBody>
      </p:sp>
      <p:grpSp>
        <p:nvGrpSpPr>
          <p:cNvPr id="4" name="Group 3"/>
          <p:cNvGrpSpPr/>
          <p:nvPr/>
        </p:nvGrpSpPr>
        <p:grpSpPr>
          <a:xfrm>
            <a:off x="246774" y="3331208"/>
            <a:ext cx="8650453" cy="2796141"/>
            <a:chOff x="246774" y="867989"/>
            <a:chExt cx="8650453" cy="2796141"/>
          </a:xfrm>
        </p:grpSpPr>
        <p:sp>
          <p:nvSpPr>
            <p:cNvPr id="5" name="Freeform 26"/>
            <p:cNvSpPr>
              <a:spLocks/>
            </p:cNvSpPr>
            <p:nvPr/>
          </p:nvSpPr>
          <p:spPr bwMode="auto">
            <a:xfrm>
              <a:off x="595092" y="1719072"/>
              <a:ext cx="8302135" cy="223048"/>
            </a:xfrm>
            <a:custGeom>
              <a:avLst/>
              <a:gdLst>
                <a:gd name="T0" fmla="*/ 0 w 4490"/>
                <a:gd name="T1" fmla="*/ 2147483647 h 91"/>
                <a:gd name="T2" fmla="*/ 0 w 4490"/>
                <a:gd name="T3" fmla="*/ 0 h 91"/>
                <a:gd name="T4" fmla="*/ 2147483647 w 4490"/>
                <a:gd name="T5" fmla="*/ 0 h 91"/>
                <a:gd name="T6" fmla="*/ 2147483647 w 4490"/>
                <a:gd name="T7" fmla="*/ 2147483647 h 91"/>
                <a:gd name="T8" fmla="*/ 0 60000 65536"/>
                <a:gd name="T9" fmla="*/ 0 60000 65536"/>
                <a:gd name="T10" fmla="*/ 0 60000 65536"/>
                <a:gd name="T11" fmla="*/ 0 60000 65536"/>
                <a:gd name="T12" fmla="*/ 0 w 4490"/>
                <a:gd name="T13" fmla="*/ 0 h 91"/>
                <a:gd name="T14" fmla="*/ 4490 w 4490"/>
                <a:gd name="T15" fmla="*/ 91 h 91"/>
              </a:gdLst>
              <a:ahLst/>
              <a:cxnLst>
                <a:cxn ang="T8">
                  <a:pos x="T0" y="T1"/>
                </a:cxn>
                <a:cxn ang="T9">
                  <a:pos x="T2" y="T3"/>
                </a:cxn>
                <a:cxn ang="T10">
                  <a:pos x="T4" y="T5"/>
                </a:cxn>
                <a:cxn ang="T11">
                  <a:pos x="T6" y="T7"/>
                </a:cxn>
              </a:cxnLst>
              <a:rect l="T12" t="T13" r="T14" b="T15"/>
              <a:pathLst>
                <a:path w="4490" h="91">
                  <a:moveTo>
                    <a:pt x="0" y="91"/>
                  </a:moveTo>
                  <a:lnTo>
                    <a:pt x="0" y="0"/>
                  </a:lnTo>
                  <a:lnTo>
                    <a:pt x="4490" y="0"/>
                  </a:lnTo>
                  <a:lnTo>
                    <a:pt x="4490" y="91"/>
                  </a:lnTo>
                </a:path>
              </a:pathLst>
            </a:custGeom>
            <a:noFill/>
            <a:ln w="9525">
              <a:solidFill>
                <a:schemeClr val="tx2"/>
              </a:solidFill>
              <a:round/>
              <a:headEnd/>
              <a:tailEnd/>
            </a:ln>
          </p:spPr>
          <p:txBody>
            <a:bodyPr wrap="none" lIns="0" tIns="0" rIns="0" bIns="0" anchor="ctr"/>
            <a:lstStyle/>
            <a:p>
              <a:pPr>
                <a:defRPr/>
              </a:pPr>
              <a:endParaRPr lang="en-GB" sz="2400" i="0" dirty="0">
                <a:solidFill>
                  <a:srgbClr val="1F497D"/>
                </a:solidFill>
                <a:latin typeface="Arial" panose="020B0604020202020204" pitchFamily="34" charset="0"/>
                <a:cs typeface="Arial" panose="020B0604020202020204" pitchFamily="34" charset="0"/>
              </a:endParaRPr>
            </a:p>
          </p:txBody>
        </p:sp>
        <p:sp>
          <p:nvSpPr>
            <p:cNvPr id="6" name="Rectangle 27"/>
            <p:cNvSpPr>
              <a:spLocks noChangeArrowheads="1"/>
            </p:cNvSpPr>
            <p:nvPr/>
          </p:nvSpPr>
          <p:spPr bwMode="auto">
            <a:xfrm>
              <a:off x="847461"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7" name="Rectangle 28"/>
            <p:cNvSpPr>
              <a:spLocks noChangeArrowheads="1"/>
            </p:cNvSpPr>
            <p:nvPr/>
          </p:nvSpPr>
          <p:spPr bwMode="auto">
            <a:xfrm>
              <a:off x="2671481" y="159512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8" name="Rectangle 29"/>
            <p:cNvSpPr>
              <a:spLocks noChangeArrowheads="1"/>
            </p:cNvSpPr>
            <p:nvPr/>
          </p:nvSpPr>
          <p:spPr bwMode="auto">
            <a:xfrm>
              <a:off x="4495503" y="159512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9" name="Rectangle 30"/>
            <p:cNvSpPr>
              <a:spLocks noChangeArrowheads="1"/>
            </p:cNvSpPr>
            <p:nvPr/>
          </p:nvSpPr>
          <p:spPr bwMode="auto">
            <a:xfrm>
              <a:off x="6319525"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10" name="Rectangle 31"/>
            <p:cNvSpPr>
              <a:spLocks noChangeArrowheads="1"/>
            </p:cNvSpPr>
            <p:nvPr/>
          </p:nvSpPr>
          <p:spPr bwMode="auto">
            <a:xfrm>
              <a:off x="8143546"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11" name="Text Box 38"/>
            <p:cNvSpPr txBox="1">
              <a:spLocks noChangeArrowheads="1"/>
            </p:cNvSpPr>
            <p:nvPr/>
          </p:nvSpPr>
          <p:spPr bwMode="auto">
            <a:xfrm>
              <a:off x="425607" y="1014183"/>
              <a:ext cx="1097280" cy="350865"/>
            </a:xfrm>
            <a:prstGeom prst="rect">
              <a:avLst/>
            </a:prstGeom>
            <a:noFill/>
            <a:ln w="12700" algn="ctr">
              <a:noFill/>
              <a:miter lim="800000"/>
              <a:headEnd/>
              <a:tailEnd/>
            </a:ln>
          </p:spPr>
          <p:txBody>
            <a:bodyPr lIns="0" tIns="0" rIns="0" bIns="0" anchor="ctr">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Incident </a:t>
              </a:r>
              <a:r>
                <a:rPr lang="en-GB" sz="1200" b="1" i="0" dirty="0" smtClean="0">
                  <a:latin typeface="Arial" panose="020B0604020202020204" pitchFamily="34" charset="0"/>
                  <a:ea typeface="ＭＳ Ｐゴシック" charset="-128"/>
                  <a:cs typeface="Arial" panose="020B0604020202020204" pitchFamily="34" charset="0"/>
                </a:rPr>
                <a:t>Discovered</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12" name="Text Box 39"/>
            <p:cNvSpPr txBox="1">
              <a:spLocks noChangeArrowheads="1"/>
            </p:cNvSpPr>
            <p:nvPr/>
          </p:nvSpPr>
          <p:spPr bwMode="auto">
            <a:xfrm>
              <a:off x="2205963" y="1028493"/>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Provider Submits Initial Report</a:t>
              </a:r>
            </a:p>
          </p:txBody>
        </p:sp>
        <p:sp>
          <p:nvSpPr>
            <p:cNvPr id="13" name="Text Box 40"/>
            <p:cNvSpPr txBox="1">
              <a:spLocks noChangeArrowheads="1"/>
            </p:cNvSpPr>
            <p:nvPr/>
          </p:nvSpPr>
          <p:spPr bwMode="auto">
            <a:xfrm>
              <a:off x="4029985" y="1028802"/>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Provider Submits Final Report</a:t>
              </a:r>
            </a:p>
          </p:txBody>
        </p:sp>
        <p:sp>
          <p:nvSpPr>
            <p:cNvPr id="14" name="Text Box 41"/>
            <p:cNvSpPr txBox="1">
              <a:spLocks noChangeArrowheads="1"/>
            </p:cNvSpPr>
            <p:nvPr/>
          </p:nvSpPr>
          <p:spPr bwMode="auto">
            <a:xfrm>
              <a:off x="5853298" y="948086"/>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DDS or MRC Conducts First Level Review</a:t>
              </a:r>
            </a:p>
          </p:txBody>
        </p:sp>
        <p:sp>
          <p:nvSpPr>
            <p:cNvPr id="15" name="Text Box 42"/>
            <p:cNvSpPr txBox="1">
              <a:spLocks noChangeArrowheads="1"/>
            </p:cNvSpPr>
            <p:nvPr/>
          </p:nvSpPr>
          <p:spPr bwMode="auto">
            <a:xfrm>
              <a:off x="7678027" y="867989"/>
              <a:ext cx="1097280" cy="701731"/>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DDS or MRC Conducts Second Level Review </a:t>
              </a:r>
            </a:p>
          </p:txBody>
        </p:sp>
        <p:cxnSp>
          <p:nvCxnSpPr>
            <p:cNvPr id="16" name="Straight Connector 15"/>
            <p:cNvCxnSpPr/>
            <p:nvPr/>
          </p:nvCxnSpPr>
          <p:spPr>
            <a:xfrm flipV="1">
              <a:off x="930582" y="2267290"/>
              <a:ext cx="1740899" cy="1"/>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Text Box 38"/>
            <p:cNvSpPr txBox="1">
              <a:spLocks noChangeArrowheads="1"/>
            </p:cNvSpPr>
            <p:nvPr/>
          </p:nvSpPr>
          <p:spPr bwMode="auto">
            <a:xfrm>
              <a:off x="1252391" y="2038688"/>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1 day</a:t>
              </a:r>
            </a:p>
          </p:txBody>
        </p:sp>
        <p:sp>
          <p:nvSpPr>
            <p:cNvPr id="18" name="Text Box 10"/>
            <p:cNvSpPr txBox="1">
              <a:spLocks noChangeArrowheads="1"/>
            </p:cNvSpPr>
            <p:nvPr/>
          </p:nvSpPr>
          <p:spPr bwMode="auto">
            <a:xfrm rot="16200000">
              <a:off x="-392890" y="2666585"/>
              <a:ext cx="1547782" cy="26845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Major Review</a:t>
              </a:r>
              <a:endParaRPr lang="en-US" sz="1400" i="0" dirty="0">
                <a:solidFill>
                  <a:srgbClr val="FFFFFF"/>
                </a:solidFill>
                <a:latin typeface="Arial" panose="020B0604020202020204" pitchFamily="34" charset="0"/>
                <a:cs typeface="Arial" panose="020B0604020202020204" pitchFamily="34" charset="0"/>
              </a:endParaRPr>
            </a:p>
          </p:txBody>
        </p:sp>
        <p:cxnSp>
          <p:nvCxnSpPr>
            <p:cNvPr id="19" name="Straight Connector 18"/>
            <p:cNvCxnSpPr/>
            <p:nvPr/>
          </p:nvCxnSpPr>
          <p:spPr>
            <a:xfrm>
              <a:off x="2725027" y="2432196"/>
              <a:ext cx="1824022"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Text Box 38"/>
            <p:cNvSpPr txBox="1">
              <a:spLocks noChangeArrowheads="1"/>
            </p:cNvSpPr>
            <p:nvPr/>
          </p:nvSpPr>
          <p:spPr bwMode="auto">
            <a:xfrm>
              <a:off x="3117974" y="2230220"/>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1" name="Straight Connector 20"/>
            <p:cNvCxnSpPr/>
            <p:nvPr/>
          </p:nvCxnSpPr>
          <p:spPr>
            <a:xfrm>
              <a:off x="4549049" y="266977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rot="2683312">
              <a:off x="6303782" y="2594974"/>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rgbClr val="8064A2"/>
                </a:solidFill>
              </a:endParaRPr>
            </a:p>
          </p:txBody>
        </p:sp>
        <p:sp>
          <p:nvSpPr>
            <p:cNvPr id="23" name="Text Box 41"/>
            <p:cNvSpPr txBox="1">
              <a:spLocks noChangeArrowheads="1"/>
            </p:cNvSpPr>
            <p:nvPr/>
          </p:nvSpPr>
          <p:spPr bwMode="auto">
            <a:xfrm>
              <a:off x="5659037" y="3037656"/>
              <a:ext cx="1426650"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24" name="Text Box 38"/>
            <p:cNvSpPr txBox="1">
              <a:spLocks noChangeArrowheads="1"/>
            </p:cNvSpPr>
            <p:nvPr/>
          </p:nvSpPr>
          <p:spPr bwMode="auto">
            <a:xfrm>
              <a:off x="4941641" y="245641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5" name="Straight Connector 24"/>
            <p:cNvCxnSpPr/>
            <p:nvPr/>
          </p:nvCxnSpPr>
          <p:spPr>
            <a:xfrm>
              <a:off x="6382627" y="289837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rot="2683312">
              <a:off x="8137911" y="2829795"/>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rgbClr val="8064A2"/>
                </a:solidFill>
              </a:endParaRPr>
            </a:p>
          </p:txBody>
        </p:sp>
        <p:sp>
          <p:nvSpPr>
            <p:cNvPr id="27" name="Text Box 41"/>
            <p:cNvSpPr txBox="1">
              <a:spLocks noChangeArrowheads="1"/>
            </p:cNvSpPr>
            <p:nvPr/>
          </p:nvSpPr>
          <p:spPr bwMode="auto">
            <a:xfrm>
              <a:off x="7555399" y="3037656"/>
              <a:ext cx="1301082"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28" name="Text Box 38"/>
            <p:cNvSpPr txBox="1">
              <a:spLocks noChangeArrowheads="1"/>
            </p:cNvSpPr>
            <p:nvPr/>
          </p:nvSpPr>
          <p:spPr bwMode="auto">
            <a:xfrm>
              <a:off x="6775219" y="268501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9" name="Straight Connector 28"/>
            <p:cNvCxnSpPr/>
            <p:nvPr/>
          </p:nvCxnSpPr>
          <p:spPr>
            <a:xfrm>
              <a:off x="246774" y="3664130"/>
              <a:ext cx="8650453"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sp>
        <p:nvSpPr>
          <p:cNvPr id="31" name="Rectangle 16"/>
          <p:cNvSpPr>
            <a:spLocks noChangeArrowheads="1"/>
          </p:cNvSpPr>
          <p:nvPr/>
        </p:nvSpPr>
        <p:spPr bwMode="auto">
          <a:xfrm rot="10800000">
            <a:off x="5486398" y="3249319"/>
            <a:ext cx="1771928" cy="3149167"/>
          </a:xfrm>
          <a:prstGeom prst="rect">
            <a:avLst/>
          </a:prstGeom>
          <a:noFill/>
          <a:ln w="38100" algn="ctr">
            <a:solidFill>
              <a:srgbClr val="00B0F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en-US" dirty="0">
              <a:solidFill>
                <a:prstClr val="black"/>
              </a:solidFill>
              <a:cs typeface="Arial" pitchFamily="34" charset="0"/>
            </a:endParaRPr>
          </a:p>
        </p:txBody>
      </p:sp>
    </p:spTree>
    <p:extLst>
      <p:ext uri="{BB962C8B-B14F-4D97-AF65-F5344CB8AC3E}">
        <p14:creationId xmlns:p14="http://schemas.microsoft.com/office/powerpoint/2010/main" val="6778845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 Level Review</a:t>
            </a:r>
            <a:endParaRPr lang="en-US" dirty="0"/>
          </a:p>
        </p:txBody>
      </p:sp>
      <p:sp>
        <p:nvSpPr>
          <p:cNvPr id="3" name="Content Placeholder 2"/>
          <p:cNvSpPr>
            <a:spLocks noGrp="1"/>
          </p:cNvSpPr>
          <p:nvPr>
            <p:ph idx="1"/>
          </p:nvPr>
        </p:nvSpPr>
        <p:spPr>
          <a:xfrm>
            <a:off x="266701" y="1204913"/>
            <a:ext cx="8624888" cy="2012859"/>
          </a:xfrm>
        </p:spPr>
        <p:txBody>
          <a:bodyPr/>
          <a:lstStyle/>
          <a:p>
            <a:r>
              <a:rPr lang="en-US" dirty="0" smtClean="0"/>
              <a:t>State agency performs second level review</a:t>
            </a:r>
          </a:p>
          <a:p>
            <a:pPr lvl="1"/>
            <a:r>
              <a:rPr lang="en-US" sz="1800" dirty="0" smtClean="0"/>
              <a:t>Required for all incidents that are designated as </a:t>
            </a:r>
            <a:r>
              <a:rPr lang="en-US" sz="1800" i="1" dirty="0" smtClean="0"/>
              <a:t>major incidents</a:t>
            </a:r>
          </a:p>
          <a:p>
            <a:pPr lvl="1"/>
            <a:r>
              <a:rPr lang="en-US" sz="1800" dirty="0" smtClean="0"/>
              <a:t>Applies to incidents of suspected mistreatment with injury or life threatening condition or where staff action exposes individual(s) to serious harm</a:t>
            </a:r>
          </a:p>
          <a:p>
            <a:pPr lvl="1"/>
            <a:r>
              <a:rPr lang="en-US" sz="1800" dirty="0" smtClean="0"/>
              <a:t>Applies to all incidents involving law enforcement</a:t>
            </a:r>
          </a:p>
          <a:p>
            <a:pPr lvl="1"/>
            <a:r>
              <a:rPr lang="en-US" sz="1800" dirty="0" smtClean="0"/>
              <a:t>Applies to all incidents with potential for negative publicity</a:t>
            </a:r>
            <a:endParaRPr lang="en-US" sz="1800" dirty="0"/>
          </a:p>
        </p:txBody>
      </p:sp>
      <p:grpSp>
        <p:nvGrpSpPr>
          <p:cNvPr id="4" name="Group 3"/>
          <p:cNvGrpSpPr/>
          <p:nvPr/>
        </p:nvGrpSpPr>
        <p:grpSpPr>
          <a:xfrm>
            <a:off x="246774" y="3440392"/>
            <a:ext cx="8650453" cy="2796141"/>
            <a:chOff x="246774" y="867989"/>
            <a:chExt cx="8650453" cy="2796141"/>
          </a:xfrm>
        </p:grpSpPr>
        <p:sp>
          <p:nvSpPr>
            <p:cNvPr id="5" name="Freeform 26"/>
            <p:cNvSpPr>
              <a:spLocks/>
            </p:cNvSpPr>
            <p:nvPr/>
          </p:nvSpPr>
          <p:spPr bwMode="auto">
            <a:xfrm>
              <a:off x="595092" y="1719072"/>
              <a:ext cx="8302135" cy="223048"/>
            </a:xfrm>
            <a:custGeom>
              <a:avLst/>
              <a:gdLst>
                <a:gd name="T0" fmla="*/ 0 w 4490"/>
                <a:gd name="T1" fmla="*/ 2147483647 h 91"/>
                <a:gd name="T2" fmla="*/ 0 w 4490"/>
                <a:gd name="T3" fmla="*/ 0 h 91"/>
                <a:gd name="T4" fmla="*/ 2147483647 w 4490"/>
                <a:gd name="T5" fmla="*/ 0 h 91"/>
                <a:gd name="T6" fmla="*/ 2147483647 w 4490"/>
                <a:gd name="T7" fmla="*/ 2147483647 h 91"/>
                <a:gd name="T8" fmla="*/ 0 60000 65536"/>
                <a:gd name="T9" fmla="*/ 0 60000 65536"/>
                <a:gd name="T10" fmla="*/ 0 60000 65536"/>
                <a:gd name="T11" fmla="*/ 0 60000 65536"/>
                <a:gd name="T12" fmla="*/ 0 w 4490"/>
                <a:gd name="T13" fmla="*/ 0 h 91"/>
                <a:gd name="T14" fmla="*/ 4490 w 4490"/>
                <a:gd name="T15" fmla="*/ 91 h 91"/>
              </a:gdLst>
              <a:ahLst/>
              <a:cxnLst>
                <a:cxn ang="T8">
                  <a:pos x="T0" y="T1"/>
                </a:cxn>
                <a:cxn ang="T9">
                  <a:pos x="T2" y="T3"/>
                </a:cxn>
                <a:cxn ang="T10">
                  <a:pos x="T4" y="T5"/>
                </a:cxn>
                <a:cxn ang="T11">
                  <a:pos x="T6" y="T7"/>
                </a:cxn>
              </a:cxnLst>
              <a:rect l="T12" t="T13" r="T14" b="T15"/>
              <a:pathLst>
                <a:path w="4490" h="91">
                  <a:moveTo>
                    <a:pt x="0" y="91"/>
                  </a:moveTo>
                  <a:lnTo>
                    <a:pt x="0" y="0"/>
                  </a:lnTo>
                  <a:lnTo>
                    <a:pt x="4490" y="0"/>
                  </a:lnTo>
                  <a:lnTo>
                    <a:pt x="4490" y="91"/>
                  </a:lnTo>
                </a:path>
              </a:pathLst>
            </a:custGeom>
            <a:noFill/>
            <a:ln w="9525">
              <a:solidFill>
                <a:schemeClr val="tx2"/>
              </a:solidFill>
              <a:round/>
              <a:headEnd/>
              <a:tailEnd/>
            </a:ln>
          </p:spPr>
          <p:txBody>
            <a:bodyPr wrap="none" lIns="0" tIns="0" rIns="0" bIns="0" anchor="ctr"/>
            <a:lstStyle/>
            <a:p>
              <a:pPr>
                <a:defRPr/>
              </a:pPr>
              <a:endParaRPr lang="en-GB" sz="2400" i="0" dirty="0">
                <a:solidFill>
                  <a:srgbClr val="1F497D"/>
                </a:solidFill>
                <a:latin typeface="Arial" panose="020B0604020202020204" pitchFamily="34" charset="0"/>
                <a:cs typeface="Arial" panose="020B0604020202020204" pitchFamily="34" charset="0"/>
              </a:endParaRPr>
            </a:p>
          </p:txBody>
        </p:sp>
        <p:sp>
          <p:nvSpPr>
            <p:cNvPr id="6" name="Rectangle 27"/>
            <p:cNvSpPr>
              <a:spLocks noChangeArrowheads="1"/>
            </p:cNvSpPr>
            <p:nvPr/>
          </p:nvSpPr>
          <p:spPr bwMode="auto">
            <a:xfrm>
              <a:off x="847461"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7" name="Rectangle 28"/>
            <p:cNvSpPr>
              <a:spLocks noChangeArrowheads="1"/>
            </p:cNvSpPr>
            <p:nvPr/>
          </p:nvSpPr>
          <p:spPr bwMode="auto">
            <a:xfrm>
              <a:off x="2671481" y="159512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8" name="Rectangle 29"/>
            <p:cNvSpPr>
              <a:spLocks noChangeArrowheads="1"/>
            </p:cNvSpPr>
            <p:nvPr/>
          </p:nvSpPr>
          <p:spPr bwMode="auto">
            <a:xfrm>
              <a:off x="4495503" y="1595121"/>
              <a:ext cx="166244"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9" name="Rectangle 30"/>
            <p:cNvSpPr>
              <a:spLocks noChangeArrowheads="1"/>
            </p:cNvSpPr>
            <p:nvPr/>
          </p:nvSpPr>
          <p:spPr bwMode="auto">
            <a:xfrm>
              <a:off x="6319525"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10" name="Rectangle 31"/>
            <p:cNvSpPr>
              <a:spLocks noChangeArrowheads="1"/>
            </p:cNvSpPr>
            <p:nvPr/>
          </p:nvSpPr>
          <p:spPr bwMode="auto">
            <a:xfrm>
              <a:off x="8143546" y="1595121"/>
              <a:ext cx="166242" cy="247899"/>
            </a:xfrm>
            <a:prstGeom prst="rect">
              <a:avLst/>
            </a:prstGeom>
            <a:solidFill>
              <a:schemeClr val="tx2"/>
            </a:solidFill>
            <a:ln w="9525" algn="ctr">
              <a:solidFill>
                <a:schemeClr val="tx2"/>
              </a:solidFill>
              <a:miter lim="800000"/>
              <a:headEnd/>
              <a:tailEnd/>
            </a:ln>
          </p:spPr>
          <p:txBody>
            <a:bodyPr wrap="none" lIns="0" tIns="0" rIns="0" bIns="0" anchor="ctr"/>
            <a:lstStyle/>
            <a:p>
              <a:pPr algn="ctr">
                <a:defRPr/>
              </a:pPr>
              <a:endParaRPr lang="en-GB" sz="1100" i="0" dirty="0">
                <a:solidFill>
                  <a:srgbClr val="1F497D"/>
                </a:solidFill>
                <a:latin typeface="Arial" panose="020B0604020202020204" pitchFamily="34" charset="0"/>
                <a:cs typeface="Arial" panose="020B0604020202020204" pitchFamily="34" charset="0"/>
              </a:endParaRPr>
            </a:p>
          </p:txBody>
        </p:sp>
        <p:sp>
          <p:nvSpPr>
            <p:cNvPr id="11" name="Text Box 38"/>
            <p:cNvSpPr txBox="1">
              <a:spLocks noChangeArrowheads="1"/>
            </p:cNvSpPr>
            <p:nvPr/>
          </p:nvSpPr>
          <p:spPr bwMode="auto">
            <a:xfrm>
              <a:off x="425607" y="1014183"/>
              <a:ext cx="1097280" cy="350865"/>
            </a:xfrm>
            <a:prstGeom prst="rect">
              <a:avLst/>
            </a:prstGeom>
            <a:noFill/>
            <a:ln w="12700" algn="ctr">
              <a:noFill/>
              <a:miter lim="800000"/>
              <a:headEnd/>
              <a:tailEnd/>
            </a:ln>
          </p:spPr>
          <p:txBody>
            <a:bodyPr lIns="0" tIns="0" rIns="0" bIns="0" anchor="ctr">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Incident </a:t>
              </a:r>
              <a:r>
                <a:rPr lang="en-GB" sz="1200" b="1" i="0" dirty="0" smtClean="0">
                  <a:latin typeface="Arial" panose="020B0604020202020204" pitchFamily="34" charset="0"/>
                  <a:ea typeface="ＭＳ Ｐゴシック" charset="-128"/>
                  <a:cs typeface="Arial" panose="020B0604020202020204" pitchFamily="34" charset="0"/>
                </a:rPr>
                <a:t>Discovered</a:t>
              </a:r>
              <a:endParaRPr lang="en-GB" sz="1200" b="1" i="0" dirty="0">
                <a:latin typeface="Arial" panose="020B0604020202020204" pitchFamily="34" charset="0"/>
                <a:ea typeface="ＭＳ Ｐゴシック" charset="-128"/>
                <a:cs typeface="Arial" panose="020B0604020202020204" pitchFamily="34" charset="0"/>
              </a:endParaRPr>
            </a:p>
          </p:txBody>
        </p:sp>
        <p:sp>
          <p:nvSpPr>
            <p:cNvPr id="12" name="Text Box 39"/>
            <p:cNvSpPr txBox="1">
              <a:spLocks noChangeArrowheads="1"/>
            </p:cNvSpPr>
            <p:nvPr/>
          </p:nvSpPr>
          <p:spPr bwMode="auto">
            <a:xfrm>
              <a:off x="2205963" y="1028493"/>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Provider Submits Initial Report</a:t>
              </a:r>
            </a:p>
          </p:txBody>
        </p:sp>
        <p:sp>
          <p:nvSpPr>
            <p:cNvPr id="13" name="Text Box 40"/>
            <p:cNvSpPr txBox="1">
              <a:spLocks noChangeArrowheads="1"/>
            </p:cNvSpPr>
            <p:nvPr/>
          </p:nvSpPr>
          <p:spPr bwMode="auto">
            <a:xfrm>
              <a:off x="4029985" y="1028802"/>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Provider Submits Final Report</a:t>
              </a:r>
            </a:p>
          </p:txBody>
        </p:sp>
        <p:sp>
          <p:nvSpPr>
            <p:cNvPr id="14" name="Text Box 41"/>
            <p:cNvSpPr txBox="1">
              <a:spLocks noChangeArrowheads="1"/>
            </p:cNvSpPr>
            <p:nvPr/>
          </p:nvSpPr>
          <p:spPr bwMode="auto">
            <a:xfrm>
              <a:off x="5853298" y="948086"/>
              <a:ext cx="1097280" cy="526298"/>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DDS or MRC Conducts First Level Review</a:t>
              </a:r>
            </a:p>
          </p:txBody>
        </p:sp>
        <p:sp>
          <p:nvSpPr>
            <p:cNvPr id="15" name="Text Box 42"/>
            <p:cNvSpPr txBox="1">
              <a:spLocks noChangeArrowheads="1"/>
            </p:cNvSpPr>
            <p:nvPr/>
          </p:nvSpPr>
          <p:spPr bwMode="auto">
            <a:xfrm>
              <a:off x="7678027" y="867989"/>
              <a:ext cx="1097280" cy="701731"/>
            </a:xfrm>
            <a:prstGeom prst="rect">
              <a:avLst/>
            </a:prstGeom>
            <a:noFill/>
            <a:ln w="12700" algn="ctr">
              <a:noFill/>
              <a:miter lim="800000"/>
              <a:headEnd/>
              <a:tailEnd/>
            </a:ln>
          </p:spPr>
          <p:txBody>
            <a:bodyPr lIns="0" tIns="0" rIns="0" bIns="0">
              <a:spAutoFit/>
            </a:bodyPr>
            <a:lstStyle/>
            <a:p>
              <a:pPr algn="ctr">
                <a:lnSpc>
                  <a:spcPct val="95000"/>
                </a:lnSpc>
              </a:pPr>
              <a:r>
                <a:rPr lang="en-GB" sz="1200" b="1" i="0" dirty="0">
                  <a:latin typeface="Arial" panose="020B0604020202020204" pitchFamily="34" charset="0"/>
                  <a:ea typeface="ＭＳ Ｐゴシック" charset="-128"/>
                  <a:cs typeface="Arial" panose="020B0604020202020204" pitchFamily="34" charset="0"/>
                </a:rPr>
                <a:t>DDS or MRC Conducts Second Level Review </a:t>
              </a:r>
            </a:p>
          </p:txBody>
        </p:sp>
        <p:cxnSp>
          <p:nvCxnSpPr>
            <p:cNvPr id="16" name="Straight Connector 15"/>
            <p:cNvCxnSpPr/>
            <p:nvPr/>
          </p:nvCxnSpPr>
          <p:spPr>
            <a:xfrm flipV="1">
              <a:off x="930582" y="2267290"/>
              <a:ext cx="1740899" cy="1"/>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Text Box 38"/>
            <p:cNvSpPr txBox="1">
              <a:spLocks noChangeArrowheads="1"/>
            </p:cNvSpPr>
            <p:nvPr/>
          </p:nvSpPr>
          <p:spPr bwMode="auto">
            <a:xfrm>
              <a:off x="1252391" y="2038688"/>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1 day</a:t>
              </a:r>
            </a:p>
          </p:txBody>
        </p:sp>
        <p:sp>
          <p:nvSpPr>
            <p:cNvPr id="18" name="Text Box 10"/>
            <p:cNvSpPr txBox="1">
              <a:spLocks noChangeArrowheads="1"/>
            </p:cNvSpPr>
            <p:nvPr/>
          </p:nvSpPr>
          <p:spPr bwMode="auto">
            <a:xfrm rot="16200000">
              <a:off x="-392890" y="2666585"/>
              <a:ext cx="1547782" cy="268452"/>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algn="ctr" defTabSz="957263">
                <a:spcBef>
                  <a:spcPts val="400"/>
                </a:spcBef>
              </a:pPr>
              <a:r>
                <a:rPr lang="en-US" sz="1400" i="0" dirty="0" smtClean="0">
                  <a:solidFill>
                    <a:srgbClr val="FFFFFF"/>
                  </a:solidFill>
                  <a:latin typeface="Arial" panose="020B0604020202020204" pitchFamily="34" charset="0"/>
                  <a:cs typeface="Arial" panose="020B0604020202020204" pitchFamily="34" charset="0"/>
                </a:rPr>
                <a:t>Major Review</a:t>
              </a:r>
              <a:endParaRPr lang="en-US" sz="1400" i="0" dirty="0">
                <a:solidFill>
                  <a:srgbClr val="FFFFFF"/>
                </a:solidFill>
                <a:latin typeface="Arial" panose="020B0604020202020204" pitchFamily="34" charset="0"/>
                <a:cs typeface="Arial" panose="020B0604020202020204" pitchFamily="34" charset="0"/>
              </a:endParaRPr>
            </a:p>
          </p:txBody>
        </p:sp>
        <p:cxnSp>
          <p:nvCxnSpPr>
            <p:cNvPr id="19" name="Straight Connector 18"/>
            <p:cNvCxnSpPr/>
            <p:nvPr/>
          </p:nvCxnSpPr>
          <p:spPr>
            <a:xfrm>
              <a:off x="2725027" y="2432196"/>
              <a:ext cx="1824022"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Text Box 38"/>
            <p:cNvSpPr txBox="1">
              <a:spLocks noChangeArrowheads="1"/>
            </p:cNvSpPr>
            <p:nvPr/>
          </p:nvSpPr>
          <p:spPr bwMode="auto">
            <a:xfrm>
              <a:off x="3117974" y="2230220"/>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1" name="Straight Connector 20"/>
            <p:cNvCxnSpPr/>
            <p:nvPr/>
          </p:nvCxnSpPr>
          <p:spPr>
            <a:xfrm>
              <a:off x="4549049" y="266977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rot="2683312">
              <a:off x="6303782" y="2594974"/>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rgbClr val="8064A2"/>
                </a:solidFill>
              </a:endParaRPr>
            </a:p>
          </p:txBody>
        </p:sp>
        <p:sp>
          <p:nvSpPr>
            <p:cNvPr id="23" name="Text Box 41"/>
            <p:cNvSpPr txBox="1">
              <a:spLocks noChangeArrowheads="1"/>
            </p:cNvSpPr>
            <p:nvPr/>
          </p:nvSpPr>
          <p:spPr bwMode="auto">
            <a:xfrm>
              <a:off x="5659037" y="3037656"/>
              <a:ext cx="1426650"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24" name="Text Box 38"/>
            <p:cNvSpPr txBox="1">
              <a:spLocks noChangeArrowheads="1"/>
            </p:cNvSpPr>
            <p:nvPr/>
          </p:nvSpPr>
          <p:spPr bwMode="auto">
            <a:xfrm>
              <a:off x="4941641" y="245641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5" name="Straight Connector 24"/>
            <p:cNvCxnSpPr/>
            <p:nvPr/>
          </p:nvCxnSpPr>
          <p:spPr>
            <a:xfrm>
              <a:off x="6382627" y="2898375"/>
              <a:ext cx="1823313"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rot="2683312">
              <a:off x="8137911" y="2829795"/>
              <a:ext cx="137160" cy="137160"/>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i="0" dirty="0">
                <a:solidFill>
                  <a:srgbClr val="8064A2"/>
                </a:solidFill>
              </a:endParaRPr>
            </a:p>
          </p:txBody>
        </p:sp>
        <p:sp>
          <p:nvSpPr>
            <p:cNvPr id="27" name="Text Box 41"/>
            <p:cNvSpPr txBox="1">
              <a:spLocks noChangeArrowheads="1"/>
            </p:cNvSpPr>
            <p:nvPr/>
          </p:nvSpPr>
          <p:spPr bwMode="auto">
            <a:xfrm>
              <a:off x="7555399" y="3037656"/>
              <a:ext cx="1301082" cy="526298"/>
            </a:xfrm>
            <a:prstGeom prst="rect">
              <a:avLst/>
            </a:prstGeom>
            <a:noFill/>
            <a:ln w="12700" algn="ctr">
              <a:noFill/>
              <a:miter lim="800000"/>
              <a:headEnd/>
              <a:tailEnd/>
            </a:ln>
          </p:spPr>
          <p:txBody>
            <a:bodyPr wrap="square" lIns="0" tIns="0" rIns="0" bIns="0">
              <a:spAutoFit/>
            </a:bodyPr>
            <a:lstStyle/>
            <a:p>
              <a:pPr algn="ctr">
                <a:lnSpc>
                  <a:spcPct val="95000"/>
                </a:lnSpc>
              </a:pPr>
              <a:r>
                <a:rPr lang="en-GB" sz="1200" i="0" dirty="0">
                  <a:latin typeface="Arial" panose="020B0604020202020204" pitchFamily="34" charset="0"/>
                  <a:ea typeface="ＭＳ Ｐゴシック" charset="-128"/>
                  <a:cs typeface="Arial" panose="020B0604020202020204" pitchFamily="34" charset="0"/>
                </a:rPr>
                <a:t>Approve </a:t>
              </a:r>
            </a:p>
            <a:p>
              <a:pPr algn="ctr">
                <a:lnSpc>
                  <a:spcPct val="95000"/>
                </a:lnSpc>
              </a:pPr>
              <a:r>
                <a:rPr lang="en-GB" sz="1200" b="0" i="0" dirty="0">
                  <a:latin typeface="Arial" panose="020B0604020202020204" pitchFamily="34" charset="0"/>
                  <a:ea typeface="ＭＳ Ｐゴシック" charset="-128"/>
                  <a:cs typeface="Arial" panose="020B0604020202020204" pitchFamily="34" charset="0"/>
                </a:rPr>
                <a:t>OR </a:t>
              </a:r>
            </a:p>
            <a:p>
              <a:pPr algn="ctr">
                <a:lnSpc>
                  <a:spcPct val="95000"/>
                </a:lnSpc>
              </a:pPr>
              <a:r>
                <a:rPr lang="en-GB" sz="1200" i="0" dirty="0" smtClean="0">
                  <a:latin typeface="Arial" panose="020B0604020202020204" pitchFamily="34" charset="0"/>
                  <a:ea typeface="ＭＳ Ｐゴシック" charset="-128"/>
                  <a:cs typeface="Arial" panose="020B0604020202020204" pitchFamily="34" charset="0"/>
                </a:rPr>
                <a:t>Not Approve</a:t>
              </a:r>
              <a:endParaRPr lang="en-GB" sz="1200" i="0" dirty="0">
                <a:latin typeface="Arial" panose="020B0604020202020204" pitchFamily="34" charset="0"/>
                <a:ea typeface="ＭＳ Ｐゴシック" charset="-128"/>
                <a:cs typeface="Arial" panose="020B0604020202020204" pitchFamily="34" charset="0"/>
              </a:endParaRPr>
            </a:p>
          </p:txBody>
        </p:sp>
        <p:sp>
          <p:nvSpPr>
            <p:cNvPr id="28" name="Text Box 38"/>
            <p:cNvSpPr txBox="1">
              <a:spLocks noChangeArrowheads="1"/>
            </p:cNvSpPr>
            <p:nvPr/>
          </p:nvSpPr>
          <p:spPr bwMode="auto">
            <a:xfrm>
              <a:off x="6775219" y="2685017"/>
              <a:ext cx="1097280" cy="160813"/>
            </a:xfrm>
            <a:prstGeom prst="rect">
              <a:avLst/>
            </a:prstGeom>
            <a:noFill/>
            <a:ln w="12700" algn="ctr">
              <a:noFill/>
              <a:miter lim="800000"/>
              <a:headEnd/>
              <a:tailEnd/>
            </a:ln>
          </p:spPr>
          <p:txBody>
            <a:bodyPr lIns="0" tIns="0" rIns="0" bIns="0">
              <a:spAutoFit/>
            </a:bodyPr>
            <a:lstStyle/>
            <a:p>
              <a:pPr algn="ctr">
                <a:lnSpc>
                  <a:spcPct val="95000"/>
                </a:lnSpc>
              </a:pPr>
              <a:r>
                <a:rPr lang="en-GB" sz="1100" i="0" dirty="0">
                  <a:solidFill>
                    <a:prstClr val="black"/>
                  </a:solidFill>
                  <a:latin typeface="Arial" panose="020B0604020202020204" pitchFamily="34" charset="0"/>
                  <a:ea typeface="ＭＳ Ｐゴシック" charset="-128"/>
                  <a:cs typeface="Arial" panose="020B0604020202020204" pitchFamily="34" charset="0"/>
                </a:rPr>
                <a:t>≤ 7 days</a:t>
              </a:r>
            </a:p>
          </p:txBody>
        </p:sp>
        <p:cxnSp>
          <p:nvCxnSpPr>
            <p:cNvPr id="29" name="Straight Connector 28"/>
            <p:cNvCxnSpPr/>
            <p:nvPr/>
          </p:nvCxnSpPr>
          <p:spPr>
            <a:xfrm>
              <a:off x="246774" y="3664130"/>
              <a:ext cx="8650453" cy="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grpSp>
      <p:sp>
        <p:nvSpPr>
          <p:cNvPr id="30" name="Rectangle 16"/>
          <p:cNvSpPr>
            <a:spLocks noChangeArrowheads="1"/>
          </p:cNvSpPr>
          <p:nvPr/>
        </p:nvSpPr>
        <p:spPr bwMode="auto">
          <a:xfrm rot="10800000">
            <a:off x="7323858" y="3303910"/>
            <a:ext cx="1771928" cy="3149167"/>
          </a:xfrm>
          <a:prstGeom prst="rect">
            <a:avLst/>
          </a:prstGeom>
          <a:noFill/>
          <a:ln w="38100" algn="ctr">
            <a:solidFill>
              <a:srgbClr val="00B0F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pPr>
            <a:endParaRPr lang="en-US" dirty="0">
              <a:solidFill>
                <a:prstClr val="black"/>
              </a:solidFill>
              <a:cs typeface="Arial" pitchFamily="34" charset="0"/>
            </a:endParaRPr>
          </a:p>
        </p:txBody>
      </p:sp>
    </p:spTree>
    <p:extLst>
      <p:ext uri="{BB962C8B-B14F-4D97-AF65-F5344CB8AC3E}">
        <p14:creationId xmlns:p14="http://schemas.microsoft.com/office/powerpoint/2010/main" val="3883848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Incident Categorization</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22858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 Categorization</a:t>
            </a:r>
            <a:br>
              <a:rPr lang="en-US" dirty="0" smtClean="0"/>
            </a:br>
            <a:endParaRPr lang="en-US" dirty="0"/>
          </a:p>
        </p:txBody>
      </p:sp>
      <p:sp>
        <p:nvSpPr>
          <p:cNvPr id="3" name="Content Placeholder 2"/>
          <p:cNvSpPr>
            <a:spLocks noGrp="1"/>
          </p:cNvSpPr>
          <p:nvPr>
            <p:ph idx="1"/>
          </p:nvPr>
        </p:nvSpPr>
        <p:spPr>
          <a:xfrm>
            <a:off x="266701" y="1204913"/>
            <a:ext cx="8624888" cy="3453253"/>
          </a:xfrm>
        </p:spPr>
        <p:txBody>
          <a:bodyPr/>
          <a:lstStyle/>
          <a:p>
            <a:pPr marL="0" indent="0">
              <a:buNone/>
            </a:pPr>
            <a:r>
              <a:rPr lang="en-US" dirty="0" smtClean="0"/>
              <a:t>Incident categories provide criteria and a threshold for reporting</a:t>
            </a:r>
          </a:p>
          <a:p>
            <a:r>
              <a:rPr lang="en-US" dirty="0" smtClean="0"/>
              <a:t>Primary category</a:t>
            </a:r>
          </a:p>
          <a:p>
            <a:pPr lvl="1"/>
            <a:r>
              <a:rPr lang="en-US" sz="1800" dirty="0" smtClean="0"/>
              <a:t>Bullets that define overall category</a:t>
            </a:r>
          </a:p>
          <a:p>
            <a:r>
              <a:rPr lang="en-US" dirty="0" smtClean="0"/>
              <a:t>Secondary category</a:t>
            </a:r>
          </a:p>
          <a:p>
            <a:pPr lvl="1"/>
            <a:r>
              <a:rPr lang="en-US" sz="1800" dirty="0" smtClean="0"/>
              <a:t>Expanded information for a specific category</a:t>
            </a:r>
          </a:p>
          <a:p>
            <a:pPr lvl="1"/>
            <a:r>
              <a:rPr lang="en-US" sz="1800" dirty="0" smtClean="0"/>
              <a:t>Examples</a:t>
            </a:r>
          </a:p>
          <a:p>
            <a:r>
              <a:rPr lang="en-US" dirty="0" smtClean="0"/>
              <a:t>Certain combinations of primary and secondary categories will require a minor level of review whereas others will require a major level of review</a:t>
            </a:r>
          </a:p>
          <a:p>
            <a:pPr lvl="1"/>
            <a:r>
              <a:rPr lang="en-US" sz="1800" dirty="0" smtClean="0"/>
              <a:t>Major and minor describe the level of review, not the incident itself</a:t>
            </a:r>
          </a:p>
          <a:p>
            <a:pPr lvl="2"/>
            <a:r>
              <a:rPr lang="en-US" dirty="0" smtClean="0"/>
              <a:t>Major/Minor level of review by State Agency</a:t>
            </a:r>
          </a:p>
        </p:txBody>
      </p:sp>
      <p:grpSp>
        <p:nvGrpSpPr>
          <p:cNvPr id="4" name="Group 3"/>
          <p:cNvGrpSpPr/>
          <p:nvPr/>
        </p:nvGrpSpPr>
        <p:grpSpPr>
          <a:xfrm>
            <a:off x="381000" y="5373786"/>
            <a:ext cx="8385956" cy="916854"/>
            <a:chOff x="381000" y="2889850"/>
            <a:chExt cx="8385956" cy="916854"/>
          </a:xfrm>
        </p:grpSpPr>
        <p:grpSp>
          <p:nvGrpSpPr>
            <p:cNvPr id="5" name="Group 4"/>
            <p:cNvGrpSpPr/>
            <p:nvPr/>
          </p:nvGrpSpPr>
          <p:grpSpPr>
            <a:xfrm>
              <a:off x="381000" y="2891417"/>
              <a:ext cx="3972636" cy="915198"/>
              <a:chOff x="381000" y="1371600"/>
              <a:chExt cx="4114800" cy="915198"/>
            </a:xfrm>
          </p:grpSpPr>
          <p:sp>
            <p:nvSpPr>
              <p:cNvPr id="10" name="Text Box 10"/>
              <p:cNvSpPr txBox="1">
                <a:spLocks noChangeArrowheads="1"/>
              </p:cNvSpPr>
              <p:nvPr/>
            </p:nvSpPr>
            <p:spPr bwMode="auto">
              <a:xfrm>
                <a:off x="381000" y="1371600"/>
                <a:ext cx="4114800" cy="27426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kumimoji="0" lang="en-US" sz="1600" b="1" i="0" u="none" strike="noStrike" kern="0" cap="none" spc="0" normalizeH="0" baseline="0" noProof="0" dirty="0" smtClean="0">
                    <a:ln>
                      <a:noFill/>
                    </a:ln>
                    <a:solidFill>
                      <a:srgbClr val="FFFFFF"/>
                    </a:solidFill>
                    <a:effectLst/>
                    <a:uLnTx/>
                    <a:uFillTx/>
                    <a:latin typeface="Arial" panose="020B0604020202020204" pitchFamily="34" charset="0"/>
                    <a:cs typeface="Arial" panose="020B0604020202020204" pitchFamily="34" charset="0"/>
                  </a:rPr>
                  <a:t>Primary</a:t>
                </a:r>
                <a:r>
                  <a:rPr kumimoji="0" lang="en-US" sz="1600" b="1" i="0" u="none" strike="noStrike" kern="0" cap="none" spc="0" normalizeH="0" noProof="0" dirty="0" smtClean="0">
                    <a:ln>
                      <a:noFill/>
                    </a:ln>
                    <a:solidFill>
                      <a:srgbClr val="FFFFFF"/>
                    </a:solidFill>
                    <a:effectLst/>
                    <a:uLnTx/>
                    <a:uFillTx/>
                    <a:latin typeface="Arial" panose="020B0604020202020204" pitchFamily="34" charset="0"/>
                    <a:cs typeface="Arial" panose="020B0604020202020204" pitchFamily="34" charset="0"/>
                  </a:rPr>
                  <a:t> Category</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81000" y="1645867"/>
                <a:ext cx="4114800" cy="640931"/>
              </a:xfrm>
              <a:prstGeom prst="rect">
                <a:avLst/>
              </a:prstGeom>
              <a:noFill/>
              <a:ln w="12700" algn="ctr">
                <a:solidFill>
                  <a:schemeClr val="tx2"/>
                </a:solidFill>
                <a:miter lim="800000"/>
                <a:headEnd/>
                <a:tailEnd/>
              </a:ln>
            </p:spPr>
            <p:txBody>
              <a:bodyPr lIns="40118" tIns="40118" rIns="40118" bIns="40118" anchor="ctr"/>
              <a:lstStyle/>
              <a:p>
                <a:pPr marL="58738" marR="0" lvl="0" indent="0" algn="ctr" defTabSz="957998" eaLnBrk="1" fontAlgn="auto" latinLnBrk="0" hangingPunct="1">
                  <a:lnSpc>
                    <a:spcPct val="100000"/>
                  </a:lnSpc>
                  <a:spcBef>
                    <a:spcPts val="400"/>
                  </a:spcBef>
                  <a:spcAft>
                    <a:spcPts val="0"/>
                  </a:spcAft>
                  <a:buClrTx/>
                  <a:buSzTx/>
                  <a:buFontTx/>
                  <a:buNone/>
                  <a:tabLst/>
                  <a:defRPr/>
                </a:pPr>
                <a:r>
                  <a:rPr lang="nl-NL" sz="1600" b="0" i="0" kern="0" dirty="0" smtClean="0">
                    <a:latin typeface="Arial" panose="020B0604020202020204" pitchFamily="34" charset="0"/>
                    <a:cs typeface="Arial" panose="020B0604020202020204" pitchFamily="34" charset="0"/>
                  </a:rPr>
                  <a:t>Identifies reportable events</a:t>
                </a:r>
                <a:endParaRPr kumimoji="0" lang="nl-NL" sz="1600" b="0" i="0" u="none" strike="noStrike" kern="0" cap="none" spc="0" normalizeH="0" baseline="0" noProof="0" dirty="0" smtClean="0">
                  <a:ln>
                    <a:noFill/>
                  </a:ln>
                  <a:effectLst/>
                  <a:uLnTx/>
                  <a:uFillTx/>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4789316" y="2891416"/>
              <a:ext cx="3977640" cy="915288"/>
              <a:chOff x="300" y="872"/>
              <a:chExt cx="1847" cy="861"/>
            </a:xfrm>
          </p:grpSpPr>
          <p:sp>
            <p:nvSpPr>
              <p:cNvPr id="8" name="Text Box 10"/>
              <p:cNvSpPr txBox="1">
                <a:spLocks noChangeArrowheads="1"/>
              </p:cNvSpPr>
              <p:nvPr/>
            </p:nvSpPr>
            <p:spPr bwMode="auto">
              <a:xfrm>
                <a:off x="300" y="872"/>
                <a:ext cx="1847" cy="25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b="1" i="0" kern="0" dirty="0" smtClean="0">
                    <a:solidFill>
                      <a:srgbClr val="FFFFFF"/>
                    </a:solidFill>
                    <a:latin typeface="Arial" panose="020B0604020202020204" pitchFamily="34" charset="0"/>
                    <a:cs typeface="Arial" panose="020B0604020202020204" pitchFamily="34" charset="0"/>
                  </a:rPr>
                  <a:t>Secondary Category</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30"/>
                <a:ext cx="1847" cy="603"/>
              </a:xfrm>
              <a:prstGeom prst="rect">
                <a:avLst/>
              </a:prstGeom>
              <a:noFill/>
              <a:ln w="12700" algn="ctr">
                <a:solidFill>
                  <a:schemeClr val="tx2"/>
                </a:solidFill>
                <a:miter lim="800000"/>
                <a:headEnd/>
                <a:tailEnd/>
              </a:ln>
            </p:spPr>
            <p:txBody>
              <a:bodyPr lIns="40118" tIns="40118" rIns="40118" bIns="40118" anchor="ctr"/>
              <a:lstStyle/>
              <a:p>
                <a:pPr marL="58738" lvl="0" algn="ctr" defTabSz="957998">
                  <a:spcBef>
                    <a:spcPts val="400"/>
                  </a:spcBef>
                  <a:defRPr/>
                </a:pPr>
                <a:r>
                  <a:rPr lang="nl-NL" sz="1600" b="0" i="0" kern="0" dirty="0" smtClean="0">
                    <a:latin typeface="Arial" panose="020B0604020202020204" pitchFamily="34" charset="0"/>
                    <a:cs typeface="Arial" panose="020B0604020202020204" pitchFamily="34" charset="0"/>
                  </a:rPr>
                  <a:t>Identifies specific types of events within a primary category</a:t>
                </a:r>
                <a:endParaRPr lang="nl-NL" sz="1600" b="0" i="0" kern="0" dirty="0">
                  <a:solidFill>
                    <a:prstClr val="black"/>
                  </a:solidFill>
                  <a:latin typeface="Arial" panose="020B0604020202020204" pitchFamily="34" charset="0"/>
                  <a:cs typeface="Arial" panose="020B0604020202020204" pitchFamily="34" charset="0"/>
                </a:endParaRPr>
              </a:p>
            </p:txBody>
          </p:sp>
        </p:grpSp>
        <p:sp>
          <p:nvSpPr>
            <p:cNvPr id="7" name="AutoShape 12"/>
            <p:cNvSpPr>
              <a:spLocks noChangeArrowheads="1"/>
            </p:cNvSpPr>
            <p:nvPr/>
          </p:nvSpPr>
          <p:spPr bwMode="auto">
            <a:xfrm>
              <a:off x="4418882" y="2889850"/>
              <a:ext cx="306237" cy="914400"/>
            </a:xfrm>
            <a:prstGeom prst="homePlate">
              <a:avLst>
                <a:gd name="adj" fmla="val 100000"/>
              </a:avLst>
            </a:prstGeom>
            <a:solidFill>
              <a:schemeClr val="tx2">
                <a:tint val="66000"/>
                <a:satMod val="160000"/>
              </a:schemeClr>
            </a:solidFill>
            <a:ln w="6350" algn="ctr">
              <a:noFill/>
              <a:miter lim="800000"/>
              <a:headEnd/>
              <a:tailEnd/>
            </a:ln>
          </p:spPr>
          <p:txBody>
            <a:bodyPr tIns="91440" bIns="91440" anchor="ctr"/>
            <a:lstStyle/>
            <a:p>
              <a:pPr algn="ctr"/>
              <a:endParaRPr lang="en-GB" sz="1400" dirty="0"/>
            </a:p>
          </p:txBody>
        </p:sp>
      </p:grpSp>
    </p:spTree>
    <p:extLst>
      <p:ext uri="{BB962C8B-B14F-4D97-AF65-F5344CB8AC3E}">
        <p14:creationId xmlns:p14="http://schemas.microsoft.com/office/powerpoint/2010/main" val="40972275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Choosing a Category</a:t>
            </a:r>
            <a:endParaRPr lang="en-US" dirty="0"/>
          </a:p>
        </p:txBody>
      </p:sp>
      <p:sp>
        <p:nvSpPr>
          <p:cNvPr id="3" name="Content Placeholder 2"/>
          <p:cNvSpPr>
            <a:spLocks noGrp="1"/>
          </p:cNvSpPr>
          <p:nvPr>
            <p:ph idx="1"/>
          </p:nvPr>
        </p:nvSpPr>
        <p:spPr>
          <a:xfrm>
            <a:off x="266701" y="1204913"/>
            <a:ext cx="8624888" cy="2739211"/>
          </a:xfrm>
        </p:spPr>
        <p:txBody>
          <a:bodyPr/>
          <a:lstStyle/>
          <a:p>
            <a:pPr marL="0" indent="0">
              <a:buNone/>
            </a:pPr>
            <a:r>
              <a:rPr lang="en-US" b="1" dirty="0"/>
              <a:t>When choosing a category, there are a few </a:t>
            </a:r>
            <a:r>
              <a:rPr lang="en-US" b="1" dirty="0" smtClean="0"/>
              <a:t>tips </a:t>
            </a:r>
            <a:r>
              <a:rPr lang="en-US" b="1" dirty="0"/>
              <a:t>to keep in mind</a:t>
            </a:r>
            <a:r>
              <a:rPr lang="en-US" dirty="0" smtClean="0"/>
              <a:t>:</a:t>
            </a:r>
          </a:p>
          <a:p>
            <a:r>
              <a:rPr lang="en-US" dirty="0" smtClean="0"/>
              <a:t>Choose only </a:t>
            </a:r>
            <a:r>
              <a:rPr lang="en-US" i="1" dirty="0" smtClean="0"/>
              <a:t>one primary </a:t>
            </a:r>
            <a:r>
              <a:rPr lang="en-US" dirty="0" smtClean="0"/>
              <a:t>and </a:t>
            </a:r>
            <a:r>
              <a:rPr lang="en-US" i="1" dirty="0" smtClean="0"/>
              <a:t>one secondary </a:t>
            </a:r>
            <a:r>
              <a:rPr lang="en-US" dirty="0" smtClean="0"/>
              <a:t>category</a:t>
            </a:r>
          </a:p>
          <a:p>
            <a:r>
              <a:rPr lang="en-US" dirty="0" smtClean="0"/>
              <a:t>Review the facts of event carefully and choose category that best fits the predominant component of the event</a:t>
            </a:r>
          </a:p>
          <a:p>
            <a:r>
              <a:rPr lang="en-US" dirty="0"/>
              <a:t>The incident categories are </a:t>
            </a:r>
            <a:r>
              <a:rPr lang="en-US" i="1" dirty="0"/>
              <a:t>hierarchical</a:t>
            </a:r>
            <a:r>
              <a:rPr lang="en-US" dirty="0"/>
              <a:t>, with the more concerning categories listed </a:t>
            </a:r>
            <a:r>
              <a:rPr lang="en-US" dirty="0" smtClean="0"/>
              <a:t>first</a:t>
            </a:r>
            <a:r>
              <a:rPr lang="en-US" dirty="0"/>
              <a:t> </a:t>
            </a:r>
            <a:endParaRPr lang="en-US" dirty="0" smtClean="0"/>
          </a:p>
          <a:p>
            <a:pPr lvl="1"/>
            <a:r>
              <a:rPr lang="en-US" sz="1800" dirty="0"/>
              <a:t>I</a:t>
            </a:r>
            <a:r>
              <a:rPr lang="en-US" sz="1800" dirty="0" smtClean="0"/>
              <a:t>f you are ever deciding between two categories, opt for the one that appears first in the incident categories document</a:t>
            </a:r>
          </a:p>
        </p:txBody>
      </p:sp>
    </p:spTree>
    <p:extLst>
      <p:ext uri="{BB962C8B-B14F-4D97-AF65-F5344CB8AC3E}">
        <p14:creationId xmlns:p14="http://schemas.microsoft.com/office/powerpoint/2010/main" val="9666265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Incidents</a:t>
            </a:r>
            <a:endParaRPr lang="en-US" dirty="0"/>
          </a:p>
        </p:txBody>
      </p:sp>
      <p:sp>
        <p:nvSpPr>
          <p:cNvPr id="3" name="Content Placeholder 2"/>
          <p:cNvSpPr>
            <a:spLocks noGrp="1"/>
          </p:cNvSpPr>
          <p:nvPr>
            <p:ph idx="1"/>
          </p:nvPr>
        </p:nvSpPr>
        <p:spPr>
          <a:xfrm>
            <a:off x="266701" y="1204913"/>
            <a:ext cx="8624888" cy="400110"/>
          </a:xfrm>
        </p:spPr>
        <p:txBody>
          <a:bodyPr/>
          <a:lstStyle/>
          <a:p>
            <a:pPr marL="0" indent="0">
              <a:buNone/>
            </a:pPr>
            <a:r>
              <a:rPr lang="en-US" dirty="0" smtClean="0"/>
              <a:t>There are two types of incidents:</a:t>
            </a:r>
          </a:p>
        </p:txBody>
      </p:sp>
      <p:grpSp>
        <p:nvGrpSpPr>
          <p:cNvPr id="4" name="Group 3"/>
          <p:cNvGrpSpPr/>
          <p:nvPr/>
        </p:nvGrpSpPr>
        <p:grpSpPr>
          <a:xfrm>
            <a:off x="381000" y="1895113"/>
            <a:ext cx="8385956" cy="3250624"/>
            <a:chOff x="381000" y="2891416"/>
            <a:chExt cx="8385956" cy="1714703"/>
          </a:xfrm>
        </p:grpSpPr>
        <p:grpSp>
          <p:nvGrpSpPr>
            <p:cNvPr id="5" name="Group 4"/>
            <p:cNvGrpSpPr/>
            <p:nvPr/>
          </p:nvGrpSpPr>
          <p:grpSpPr>
            <a:xfrm>
              <a:off x="381000" y="2891417"/>
              <a:ext cx="3972636" cy="1714422"/>
              <a:chOff x="381000" y="1371600"/>
              <a:chExt cx="4114800" cy="1714422"/>
            </a:xfrm>
          </p:grpSpPr>
          <p:sp>
            <p:nvSpPr>
              <p:cNvPr id="10" name="Text Box 10"/>
              <p:cNvSpPr txBox="1">
                <a:spLocks noChangeArrowheads="1"/>
              </p:cNvSpPr>
              <p:nvPr/>
            </p:nvSpPr>
            <p:spPr bwMode="auto">
              <a:xfrm>
                <a:off x="381000" y="1371600"/>
                <a:ext cx="4114800" cy="27426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kumimoji="0" lang="en-US" sz="2000" b="1" i="0" u="none" strike="noStrike" kern="0" cap="none" spc="0" normalizeH="0" baseline="0" noProof="0" dirty="0" smtClean="0">
                    <a:ln>
                      <a:noFill/>
                    </a:ln>
                    <a:solidFill>
                      <a:srgbClr val="FFFFFF"/>
                    </a:solidFill>
                    <a:effectLst/>
                    <a:uLnTx/>
                    <a:uFillTx/>
                    <a:latin typeface="Arial" panose="020B0604020202020204" pitchFamily="34" charset="0"/>
                    <a:cs typeface="Arial" panose="020B0604020202020204" pitchFamily="34" charset="0"/>
                  </a:rPr>
                  <a:t>Individual Incidents</a:t>
                </a:r>
                <a:endParaRPr kumimoji="0" lang="en-US" sz="20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81000" y="1645867"/>
                <a:ext cx="4114800" cy="1440155"/>
              </a:xfrm>
              <a:prstGeom prst="rect">
                <a:avLst/>
              </a:prstGeom>
              <a:noFill/>
              <a:ln w="12700" algn="ctr">
                <a:solidFill>
                  <a:schemeClr val="tx2"/>
                </a:solidFill>
                <a:miter lim="800000"/>
                <a:headEnd/>
                <a:tailEnd/>
              </a:ln>
            </p:spPr>
            <p:txBody>
              <a:bodyPr lIns="40118" tIns="40118" rIns="40118" bIns="40118" anchor="ctr"/>
              <a:lstStyle/>
              <a:p>
                <a:pPr marL="344488" marR="0" lvl="0" indent="-285750" defTabSz="957998" eaLnBrk="1" fontAlgn="auto" latinLnBrk="0" hangingPunct="1">
                  <a:lnSpc>
                    <a:spcPct val="100000"/>
                  </a:lnSpc>
                  <a:spcBef>
                    <a:spcPts val="400"/>
                  </a:spcBef>
                  <a:spcAft>
                    <a:spcPts val="0"/>
                  </a:spcAft>
                  <a:buClrTx/>
                  <a:buSzTx/>
                  <a:buFont typeface="Arial" panose="020B0604020202020204" pitchFamily="34" charset="0"/>
                  <a:buChar char="•"/>
                  <a:tabLst/>
                  <a:defRPr/>
                </a:pPr>
                <a:r>
                  <a:rPr lang="en-US" sz="1800" b="0" i="0" kern="0" dirty="0">
                    <a:latin typeface="Arial" panose="020B0604020202020204" pitchFamily="34" charset="0"/>
                    <a:cs typeface="Arial" panose="020B0604020202020204" pitchFamily="34" charset="0"/>
                  </a:rPr>
                  <a:t>Incident written for one </a:t>
                </a:r>
                <a:r>
                  <a:rPr lang="en-US" sz="1800" b="0" i="0" kern="0" dirty="0" smtClean="0">
                    <a:latin typeface="Arial" panose="020B0604020202020204" pitchFamily="34" charset="0"/>
                    <a:cs typeface="Arial" panose="020B0604020202020204" pitchFamily="34" charset="0"/>
                  </a:rPr>
                  <a:t>individual</a:t>
                </a:r>
                <a:endParaRPr lang="en-US" sz="1800" b="0" i="0" kern="0" dirty="0">
                  <a:latin typeface="Arial" panose="020B0604020202020204" pitchFamily="34" charset="0"/>
                  <a:cs typeface="Arial" panose="020B0604020202020204" pitchFamily="34" charset="0"/>
                </a:endParaRPr>
              </a:p>
              <a:p>
                <a:pPr marL="344488" marR="0" lvl="0" indent="-285750" defTabSz="957998" eaLnBrk="1" fontAlgn="auto" latinLnBrk="0" hangingPunct="1">
                  <a:lnSpc>
                    <a:spcPct val="100000"/>
                  </a:lnSpc>
                  <a:spcBef>
                    <a:spcPts val="400"/>
                  </a:spcBef>
                  <a:spcAft>
                    <a:spcPts val="0"/>
                  </a:spcAft>
                  <a:buClrTx/>
                  <a:buSzTx/>
                  <a:buFont typeface="Arial" panose="020B0604020202020204" pitchFamily="34" charset="0"/>
                  <a:buChar char="•"/>
                  <a:tabLst/>
                  <a:defRPr/>
                </a:pPr>
                <a:r>
                  <a:rPr lang="en-US" sz="1800" b="0" i="0" kern="0" dirty="0" smtClean="0">
                    <a:latin typeface="Arial" panose="020B0604020202020204" pitchFamily="34" charset="0"/>
                    <a:cs typeface="Arial" panose="020B0604020202020204" pitchFamily="34" charset="0"/>
                  </a:rPr>
                  <a:t>Must be completed for any event that results in an injury to the individual</a:t>
                </a:r>
              </a:p>
              <a:p>
                <a:pPr marL="344488" indent="-285750" defTabSz="957998" fontAlgn="auto">
                  <a:spcBef>
                    <a:spcPts val="400"/>
                  </a:spcBef>
                  <a:spcAft>
                    <a:spcPts val="0"/>
                  </a:spcAft>
                  <a:buFont typeface="Arial" panose="020B0604020202020204" pitchFamily="34" charset="0"/>
                  <a:buChar char="•"/>
                  <a:defRPr/>
                </a:pPr>
                <a:r>
                  <a:rPr lang="en-US" sz="1800" b="0" i="0" kern="0" dirty="0" smtClean="0">
                    <a:latin typeface="Arial" panose="020B0604020202020204" pitchFamily="34" charset="0"/>
                    <a:cs typeface="Arial" panose="020B0604020202020204" pitchFamily="34" charset="0"/>
                  </a:rPr>
                  <a:t>If multiple individuals are involved in the event, individual incidents must be created if the event affects </a:t>
                </a:r>
                <a:r>
                  <a:rPr lang="en-US" sz="1800" b="0" i="0" kern="0" dirty="0">
                    <a:latin typeface="Arial" panose="020B0604020202020204" pitchFamily="34" charset="0"/>
                    <a:cs typeface="Arial" panose="020B0604020202020204" pitchFamily="34" charset="0"/>
                  </a:rPr>
                  <a:t>all those involved </a:t>
                </a:r>
                <a:r>
                  <a:rPr lang="en-US" sz="1800" b="0" i="0" kern="0" dirty="0" smtClean="0">
                    <a:latin typeface="Arial" panose="020B0604020202020204" pitchFamily="34" charset="0"/>
                    <a:cs typeface="Arial" panose="020B0604020202020204" pitchFamily="34" charset="0"/>
                  </a:rPr>
                  <a:t>differently</a:t>
                </a:r>
                <a:endParaRPr lang="en-US" sz="18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4789316" y="2891416"/>
              <a:ext cx="3977640" cy="1714703"/>
              <a:chOff x="300" y="872"/>
              <a:chExt cx="1847" cy="1613"/>
            </a:xfrm>
          </p:grpSpPr>
          <p:sp>
            <p:nvSpPr>
              <p:cNvPr id="8" name="Text Box 10"/>
              <p:cNvSpPr txBox="1">
                <a:spLocks noChangeArrowheads="1"/>
              </p:cNvSpPr>
              <p:nvPr/>
            </p:nvSpPr>
            <p:spPr bwMode="auto">
              <a:xfrm>
                <a:off x="300" y="872"/>
                <a:ext cx="1847" cy="25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2000" b="1" i="0" kern="0" dirty="0" smtClean="0">
                    <a:solidFill>
                      <a:srgbClr val="FFFFFF"/>
                    </a:solidFill>
                    <a:latin typeface="Arial" panose="020B0604020202020204" pitchFamily="34" charset="0"/>
                    <a:cs typeface="Arial" panose="020B0604020202020204" pitchFamily="34" charset="0"/>
                  </a:rPr>
                  <a:t>Site Based Incidents</a:t>
                </a:r>
                <a:endParaRPr kumimoji="0" lang="en-US" sz="20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30"/>
                <a:ext cx="1847" cy="1355"/>
              </a:xfrm>
              <a:prstGeom prst="rect">
                <a:avLst/>
              </a:prstGeom>
              <a:noFill/>
              <a:ln w="12700" algn="ctr">
                <a:solidFill>
                  <a:schemeClr val="tx2"/>
                </a:solidFill>
                <a:miter lim="800000"/>
                <a:headEnd/>
                <a:tailEnd/>
              </a:ln>
            </p:spPr>
            <p:txBody>
              <a:bodyPr lIns="40118" tIns="40118" rIns="40118" bIns="40118" anchor="ctr"/>
              <a:lstStyle/>
              <a:p>
                <a:pPr marL="344488" lvl="0" indent="-285750" defTabSz="957998">
                  <a:spcBef>
                    <a:spcPts val="400"/>
                  </a:spcBef>
                  <a:buFont typeface="Arial" panose="020B0604020202020204" pitchFamily="34" charset="0"/>
                  <a:buChar char="•"/>
                  <a:defRPr/>
                </a:pPr>
                <a:r>
                  <a:rPr lang="en-US" sz="1800" b="0" i="0" kern="0" dirty="0">
                    <a:latin typeface="Arial" panose="020B0604020202020204" pitchFamily="34" charset="0"/>
                    <a:cs typeface="Arial" panose="020B0604020202020204" pitchFamily="34" charset="0"/>
                  </a:rPr>
                  <a:t>Time saver for providers</a:t>
                </a:r>
              </a:p>
              <a:p>
                <a:pPr marL="344488" lvl="0" indent="-285750" defTabSz="957998">
                  <a:spcBef>
                    <a:spcPts val="400"/>
                  </a:spcBef>
                  <a:buFont typeface="Arial" panose="020B0604020202020204" pitchFamily="34" charset="0"/>
                  <a:buChar char="•"/>
                  <a:defRPr/>
                </a:pPr>
                <a:r>
                  <a:rPr lang="en-US" sz="1800" b="0" i="0" kern="0" dirty="0">
                    <a:latin typeface="Arial" panose="020B0604020202020204" pitchFamily="34" charset="0"/>
                    <a:cs typeface="Arial" panose="020B0604020202020204" pitchFamily="34" charset="0"/>
                  </a:rPr>
                  <a:t>Multiple individuals are involved</a:t>
                </a:r>
              </a:p>
              <a:p>
                <a:pPr marL="344488" lvl="0" indent="-285750" defTabSz="957998">
                  <a:spcBef>
                    <a:spcPts val="400"/>
                  </a:spcBef>
                  <a:buFont typeface="Arial" panose="020B0604020202020204" pitchFamily="34" charset="0"/>
                  <a:buChar char="•"/>
                  <a:defRPr/>
                </a:pPr>
                <a:r>
                  <a:rPr lang="en-US" sz="1800" b="0" i="0" kern="0" dirty="0" smtClean="0">
                    <a:latin typeface="Arial" panose="020B0604020202020204" pitchFamily="34" charset="0"/>
                    <a:cs typeface="Arial" panose="020B0604020202020204" pitchFamily="34" charset="0"/>
                  </a:rPr>
                  <a:t>Impact of the event and the action steps </a:t>
                </a:r>
                <a:r>
                  <a:rPr lang="en-US" sz="1800" b="0" i="0" kern="0" dirty="0">
                    <a:latin typeface="Arial" panose="020B0604020202020204" pitchFamily="34" charset="0"/>
                    <a:cs typeface="Arial" panose="020B0604020202020204" pitchFamily="34" charset="0"/>
                  </a:rPr>
                  <a:t>are the same for all individuals </a:t>
                </a:r>
                <a:r>
                  <a:rPr lang="en-US" sz="1800" b="0" i="0" kern="0" dirty="0" smtClean="0">
                    <a:latin typeface="Arial" panose="020B0604020202020204" pitchFamily="34" charset="0"/>
                    <a:cs typeface="Arial" panose="020B0604020202020204" pitchFamily="34" charset="0"/>
                  </a:rPr>
                  <a:t>involved</a:t>
                </a:r>
              </a:p>
              <a:p>
                <a:pPr marL="344488" lvl="0" indent="-285750" defTabSz="957998">
                  <a:spcBef>
                    <a:spcPts val="400"/>
                  </a:spcBef>
                  <a:buFont typeface="Arial" panose="020B0604020202020204" pitchFamily="34" charset="0"/>
                  <a:buChar char="•"/>
                  <a:defRPr/>
                </a:pPr>
                <a:r>
                  <a:rPr lang="en-US" sz="1800" b="0" i="0" kern="0" dirty="0" smtClean="0">
                    <a:latin typeface="Arial" panose="020B0604020202020204" pitchFamily="34" charset="0"/>
                    <a:cs typeface="Arial" panose="020B0604020202020204" pitchFamily="34" charset="0"/>
                  </a:rPr>
                  <a:t>Cannot involve injury or illness to individuals involved in the event</a:t>
                </a:r>
                <a:endParaRPr lang="en-US" sz="1800" b="0" i="0" kern="0" dirty="0">
                  <a:latin typeface="Arial" panose="020B0604020202020204" pitchFamily="34" charset="0"/>
                  <a:cs typeface="Arial" panose="020B0604020202020204" pitchFamily="34" charset="0"/>
                </a:endParaRPr>
              </a:p>
            </p:txBody>
          </p:sp>
        </p:grpSp>
      </p:grpSp>
      <p:pic>
        <p:nvPicPr>
          <p:cNvPr id="13" name="Picture 3" descr="\\Cagmasrv1\sso$\Gestion_Deloitte\Global_Brand\- Templates\Icons\Iconography Deloitte\Icon_People_man_Gree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1827" y="5359459"/>
            <a:ext cx="350982" cy="9144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agmasrv1\sso$\Gestion_Deloitte\Global_Brand\- Templates\Icons\Iconography Deloitte\Icon_People_group_Blu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5867" y="5359459"/>
            <a:ext cx="984537"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072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Incident Categories</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38234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Site Based Incident Categories</a:t>
            </a:r>
            <a:endParaRPr lang="en-US" dirty="0"/>
          </a:p>
        </p:txBody>
      </p:sp>
      <p:sp>
        <p:nvSpPr>
          <p:cNvPr id="3" name="Content Placeholder 2"/>
          <p:cNvSpPr>
            <a:spLocks noGrp="1"/>
          </p:cNvSpPr>
          <p:nvPr>
            <p:ph idx="1"/>
          </p:nvPr>
        </p:nvSpPr>
        <p:spPr>
          <a:xfrm>
            <a:off x="266701" y="1204913"/>
            <a:ext cx="8624888" cy="4111895"/>
          </a:xfrm>
        </p:spPr>
        <p:txBody>
          <a:bodyPr/>
          <a:lstStyle/>
          <a:p>
            <a:r>
              <a:rPr lang="en-US" dirty="0" smtClean="0"/>
              <a:t>Transportation accident</a:t>
            </a:r>
          </a:p>
          <a:p>
            <a:r>
              <a:rPr lang="en-US" dirty="0" smtClean="0"/>
              <a:t>Suspected mistreatment</a:t>
            </a:r>
          </a:p>
          <a:p>
            <a:pPr lvl="1"/>
            <a:r>
              <a:rPr lang="en-US" sz="1800" dirty="0" smtClean="0"/>
              <a:t>Failure to provide needed supports</a:t>
            </a:r>
          </a:p>
          <a:p>
            <a:pPr lvl="2"/>
            <a:r>
              <a:rPr lang="en-US" dirty="0"/>
              <a:t>e</a:t>
            </a:r>
            <a:r>
              <a:rPr lang="en-US" dirty="0" smtClean="0"/>
              <a:t>.g. staff does not repair the fire alarm equipment</a:t>
            </a:r>
          </a:p>
          <a:p>
            <a:pPr lvl="1"/>
            <a:r>
              <a:rPr lang="en-US" sz="1800" dirty="0" smtClean="0"/>
              <a:t>Failure to provide needed supervision</a:t>
            </a:r>
          </a:p>
          <a:p>
            <a:pPr lvl="2"/>
            <a:r>
              <a:rPr lang="en-US" dirty="0"/>
              <a:t>e</a:t>
            </a:r>
            <a:r>
              <a:rPr lang="en-US" dirty="0" smtClean="0"/>
              <a:t>.g. staff leaves individuals unattended although no one is harmed</a:t>
            </a:r>
          </a:p>
          <a:p>
            <a:r>
              <a:rPr lang="en-US" dirty="0" smtClean="0"/>
              <a:t>Fire</a:t>
            </a:r>
          </a:p>
          <a:p>
            <a:pPr lvl="1"/>
            <a:r>
              <a:rPr lang="en-US" sz="1800" dirty="0" smtClean="0"/>
              <a:t>However, if individuals sets fire purposely or accidentally, that individual needs an individual incident report as well</a:t>
            </a:r>
          </a:p>
          <a:p>
            <a:r>
              <a:rPr lang="en-US" dirty="0" smtClean="0"/>
              <a:t>Emergency relocation</a:t>
            </a:r>
          </a:p>
          <a:p>
            <a:r>
              <a:rPr lang="en-US" dirty="0" smtClean="0"/>
              <a:t>Theft/ alleged victim</a:t>
            </a:r>
          </a:p>
          <a:p>
            <a:r>
              <a:rPr lang="en-US" dirty="0" smtClean="0"/>
              <a:t>Other</a:t>
            </a:r>
            <a:endParaRPr lang="en-US" dirty="0"/>
          </a:p>
        </p:txBody>
      </p:sp>
    </p:spTree>
    <p:extLst>
      <p:ext uri="{BB962C8B-B14F-4D97-AF65-F5344CB8AC3E}">
        <p14:creationId xmlns:p14="http://schemas.microsoft.com/office/powerpoint/2010/main" val="1284942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Categories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257431779"/>
              </p:ext>
            </p:extLst>
          </p:nvPr>
        </p:nvGraphicFramePr>
        <p:xfrm>
          <a:off x="1426192" y="1656304"/>
          <a:ext cx="6291617" cy="5034280"/>
        </p:xfrm>
        <a:graphic>
          <a:graphicData uri="http://schemas.openxmlformats.org/drawingml/2006/table">
            <a:tbl>
              <a:tblPr firstRow="1" bandRow="1">
                <a:tableStyleId>{5C22544A-7EE6-4342-B048-85BDC9FD1C3A}</a:tableStyleId>
              </a:tblPr>
              <a:tblGrid>
                <a:gridCol w="615347"/>
                <a:gridCol w="5676270"/>
              </a:tblGrid>
              <a:tr h="370840">
                <a:tc>
                  <a:txBody>
                    <a:bodyPr/>
                    <a:lstStyle/>
                    <a:p>
                      <a:pPr algn="ct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txBody>
                  <a:tcPr anchor="ctr"/>
                </a:tc>
                <a:tc>
                  <a:txBody>
                    <a:bodyPr/>
                    <a:lstStyle/>
                    <a:p>
                      <a:r>
                        <a:rPr lang="en-US" sz="1400" dirty="0" smtClean="0">
                          <a:latin typeface="Arial" panose="020B0604020202020204" pitchFamily="34" charset="0"/>
                          <a:cs typeface="Arial" panose="020B0604020202020204" pitchFamily="34" charset="0"/>
                        </a:rPr>
                        <a:t>Primary</a:t>
                      </a:r>
                      <a:r>
                        <a:rPr lang="en-US" sz="1400" baseline="0" dirty="0" smtClean="0">
                          <a:latin typeface="Arial" panose="020B0604020202020204" pitchFamily="34" charset="0"/>
                          <a:cs typeface="Arial" panose="020B0604020202020204" pitchFamily="34" charset="0"/>
                        </a:rPr>
                        <a:t> Incident Categories</a:t>
                      </a:r>
                      <a:endParaRPr lang="en-US" sz="14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Unexpected</a:t>
                      </a:r>
                      <a:r>
                        <a:rPr lang="en-US" sz="1200" baseline="0" dirty="0" smtClean="0">
                          <a:latin typeface="Arial" panose="020B0604020202020204" pitchFamily="34" charset="0"/>
                          <a:cs typeface="Arial" panose="020B0604020202020204" pitchFamily="34" charset="0"/>
                        </a:rPr>
                        <a:t>/ suspicious death</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2</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Suicide</a:t>
                      </a:r>
                      <a:r>
                        <a:rPr lang="en-US" sz="1200" baseline="0" dirty="0" smtClean="0">
                          <a:latin typeface="Arial" panose="020B0604020202020204" pitchFamily="34" charset="0"/>
                          <a:cs typeface="Arial" panose="020B0604020202020204" pitchFamily="34" charset="0"/>
                        </a:rPr>
                        <a:t> attempt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3</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Unexpected</a:t>
                      </a:r>
                      <a:r>
                        <a:rPr lang="en-US" sz="1200" baseline="0" dirty="0" smtClean="0">
                          <a:latin typeface="Arial" panose="020B0604020202020204" pitchFamily="34" charset="0"/>
                          <a:cs typeface="Arial" panose="020B0604020202020204" pitchFamily="34" charset="0"/>
                        </a:rPr>
                        <a:t> hospital visit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4</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Inappropriate</a:t>
                      </a:r>
                      <a:r>
                        <a:rPr lang="en-US" sz="1200" baseline="0" dirty="0" smtClean="0">
                          <a:latin typeface="Arial" panose="020B0604020202020204" pitchFamily="34" charset="0"/>
                          <a:cs typeface="Arial" panose="020B0604020202020204" pitchFamily="34" charset="0"/>
                        </a:rPr>
                        <a:t> Sexual Behavior</a:t>
                      </a:r>
                    </a:p>
                  </a:txBody>
                  <a:tcPr/>
                </a:tc>
              </a:tr>
              <a:tr h="274320">
                <a:tc>
                  <a:txBody>
                    <a:bodyPr/>
                    <a:lstStyle/>
                    <a:p>
                      <a:pPr algn="ctr"/>
                      <a:r>
                        <a:rPr lang="en-US" sz="1200" dirty="0" smtClean="0">
                          <a:latin typeface="Arial" panose="020B0604020202020204" pitchFamily="34" charset="0"/>
                          <a:cs typeface="Arial" panose="020B0604020202020204" pitchFamily="34" charset="0"/>
                        </a:rPr>
                        <a:t>5</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Victim of Physical</a:t>
                      </a:r>
                      <a:r>
                        <a:rPr lang="en-US" sz="1200" baseline="0" dirty="0" smtClean="0">
                          <a:latin typeface="Arial" panose="020B0604020202020204" pitchFamily="34" charset="0"/>
                          <a:cs typeface="Arial" panose="020B0604020202020204" pitchFamily="34" charset="0"/>
                        </a:rPr>
                        <a:t> Altercation</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6</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Significant</a:t>
                      </a:r>
                      <a:r>
                        <a:rPr lang="en-US" sz="1200" baseline="0" dirty="0" smtClean="0">
                          <a:latin typeface="Arial" panose="020B0604020202020204" pitchFamily="34" charset="0"/>
                          <a:cs typeface="Arial" panose="020B0604020202020204" pitchFamily="34" charset="0"/>
                        </a:rPr>
                        <a:t> Behavioral Incident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7</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Missing Person</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8</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Medical or Psychiatric</a:t>
                      </a:r>
                      <a:r>
                        <a:rPr lang="en-US" sz="1200" baseline="0" dirty="0" smtClean="0">
                          <a:latin typeface="Arial" panose="020B0604020202020204" pitchFamily="34" charset="0"/>
                          <a:cs typeface="Arial" panose="020B0604020202020204" pitchFamily="34" charset="0"/>
                        </a:rPr>
                        <a:t> Intervention Not Requiring a Hospital Visit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9</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Fire</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10</a:t>
                      </a:r>
                    </a:p>
                  </a:txBody>
                  <a:tcPr anchor="ctr"/>
                </a:tc>
                <a:tc>
                  <a:txBody>
                    <a:bodyPr/>
                    <a:lstStyle/>
                    <a:p>
                      <a:r>
                        <a:rPr lang="en-US" sz="1200" dirty="0" smtClean="0">
                          <a:latin typeface="Arial" panose="020B0604020202020204" pitchFamily="34" charset="0"/>
                          <a:cs typeface="Arial" panose="020B0604020202020204" pitchFamily="34" charset="0"/>
                        </a:rPr>
                        <a:t>Suspected Mistreatment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11</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Property</a:t>
                      </a:r>
                      <a:r>
                        <a:rPr lang="en-US" sz="1200" baseline="0" dirty="0" smtClean="0">
                          <a:latin typeface="Arial" panose="020B0604020202020204" pitchFamily="34" charset="0"/>
                          <a:cs typeface="Arial" panose="020B0604020202020204" pitchFamily="34" charset="0"/>
                        </a:rPr>
                        <a:t> Damage</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12</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Theft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13</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Other Criminal Activity</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14</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Transportation Incident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15</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Emergency</a:t>
                      </a:r>
                      <a:r>
                        <a:rPr lang="en-US" sz="1200" baseline="0" dirty="0" smtClean="0">
                          <a:latin typeface="Arial" panose="020B0604020202020204" pitchFamily="34" charset="0"/>
                          <a:cs typeface="Arial" panose="020B0604020202020204" pitchFamily="34" charset="0"/>
                        </a:rPr>
                        <a:t> Relocation</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16</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Unplanned</a:t>
                      </a:r>
                      <a:r>
                        <a:rPr lang="en-US" sz="1200" baseline="0" dirty="0" smtClean="0">
                          <a:latin typeface="Arial" panose="020B0604020202020204" pitchFamily="34" charset="0"/>
                          <a:cs typeface="Arial" panose="020B0604020202020204" pitchFamily="34" charset="0"/>
                        </a:rPr>
                        <a:t> Transportation Restraint</a:t>
                      </a:r>
                      <a:endParaRPr lang="en-US" sz="1200" dirty="0">
                        <a:latin typeface="Arial" panose="020B0604020202020204" pitchFamily="34" charset="0"/>
                        <a:cs typeface="Arial" panose="020B0604020202020204" pitchFamily="34" charset="0"/>
                      </a:endParaRPr>
                    </a:p>
                  </a:txBody>
                  <a:tcPr/>
                </a:tc>
              </a:tr>
              <a:tr h="274320">
                <a:tc>
                  <a:txBody>
                    <a:bodyPr/>
                    <a:lstStyle/>
                    <a:p>
                      <a:pPr algn="ctr"/>
                      <a:r>
                        <a:rPr lang="en-US" sz="1200" dirty="0" smtClean="0">
                          <a:latin typeface="Arial" panose="020B0604020202020204" pitchFamily="34" charset="0"/>
                          <a:cs typeface="Arial" panose="020B0604020202020204" pitchFamily="34" charset="0"/>
                        </a:rPr>
                        <a:t>17</a:t>
                      </a:r>
                      <a:endParaRPr lang="en-US" sz="1200" dirty="0">
                        <a:latin typeface="Arial" panose="020B0604020202020204" pitchFamily="34" charset="0"/>
                        <a:cs typeface="Arial" panose="020B0604020202020204" pitchFamily="34" charset="0"/>
                      </a:endParaRPr>
                    </a:p>
                  </a:txBody>
                  <a:tcPr anchor="ctr"/>
                </a:tc>
                <a:tc>
                  <a:txBody>
                    <a:bodyPr/>
                    <a:lstStyle/>
                    <a:p>
                      <a:r>
                        <a:rPr lang="en-US" sz="1200" dirty="0" smtClean="0">
                          <a:latin typeface="Arial" panose="020B0604020202020204" pitchFamily="34" charset="0"/>
                          <a:cs typeface="Arial" panose="020B0604020202020204" pitchFamily="34" charset="0"/>
                        </a:rPr>
                        <a:t>Other</a:t>
                      </a:r>
                      <a:endParaRPr lang="en-US" sz="1200" dirty="0">
                        <a:latin typeface="Arial" panose="020B0604020202020204" pitchFamily="34" charset="0"/>
                        <a:cs typeface="Arial" panose="020B0604020202020204" pitchFamily="34" charset="0"/>
                      </a:endParaRPr>
                    </a:p>
                  </a:txBody>
                  <a:tcPr/>
                </a:tc>
              </a:tr>
            </a:tbl>
          </a:graphicData>
        </a:graphic>
      </p:graphicFrame>
      <p:sp>
        <p:nvSpPr>
          <p:cNvPr id="6" name="Content Placeholder 2"/>
          <p:cNvSpPr>
            <a:spLocks noGrp="1"/>
          </p:cNvSpPr>
          <p:nvPr>
            <p:ph idx="1"/>
          </p:nvPr>
        </p:nvSpPr>
        <p:spPr>
          <a:xfrm>
            <a:off x="266701" y="1204913"/>
            <a:ext cx="8624888" cy="400110"/>
          </a:xfrm>
        </p:spPr>
        <p:txBody>
          <a:bodyPr/>
          <a:lstStyle/>
          <a:p>
            <a:pPr marL="0" indent="0">
              <a:buNone/>
            </a:pPr>
            <a:r>
              <a:rPr lang="en-US" dirty="0" smtClean="0"/>
              <a:t>Review the “Incident Category” document for full definitions</a:t>
            </a:r>
            <a:endParaRPr lang="en-US" dirty="0"/>
          </a:p>
        </p:txBody>
      </p:sp>
    </p:spTree>
    <p:extLst>
      <p:ext uri="{BB962C8B-B14F-4D97-AF65-F5344CB8AC3E}">
        <p14:creationId xmlns:p14="http://schemas.microsoft.com/office/powerpoint/2010/main" val="1106336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Unexpected/ Suspicious Death</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Expected deaths such as someone on Hospice would not be reported through as an incident</a:t>
                </a:r>
              </a:p>
            </p:txBody>
          </p:sp>
        </p:grpSp>
        <p:grpSp>
          <p:nvGrpSpPr>
            <p:cNvPr id="6" name="Group 12"/>
            <p:cNvGrpSpPr>
              <a:grpSpLocks/>
            </p:cNvGrpSpPr>
            <p:nvPr/>
          </p:nvGrpSpPr>
          <p:grpSpPr bwMode="auto">
            <a:xfrm>
              <a:off x="327546" y="3943043"/>
              <a:ext cx="8338782" cy="1847399"/>
              <a:chOff x="300" y="992"/>
              <a:chExt cx="1847" cy="738"/>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600"/>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Accidental</a:t>
                </a:r>
                <a:endParaRPr lang="en-US" sz="1600" b="0" i="0" kern="0" dirty="0">
                  <a:latin typeface="Arial" panose="020B0604020202020204" pitchFamily="34" charset="0"/>
                  <a:cs typeface="Arial" panose="020B0604020202020204" pitchFamily="34" charset="0"/>
                </a:endParaRP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Suicide</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Unusual circumstances</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Other unexpected/suspicious death</a:t>
                </a: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unexpected/suspicious death incidents require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4127031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Suicide Attempt</a:t>
            </a:r>
            <a:endParaRPr lang="en-US" dirty="0"/>
          </a:p>
        </p:txBody>
      </p:sp>
      <p:grpSp>
        <p:nvGrpSpPr>
          <p:cNvPr id="14" name="Group 13"/>
          <p:cNvGrpSpPr/>
          <p:nvPr/>
        </p:nvGrpSpPr>
        <p:grpSpPr>
          <a:xfrm>
            <a:off x="402609" y="1242065"/>
            <a:ext cx="8338782" cy="4863807"/>
            <a:chOff x="327546" y="1815281"/>
            <a:chExt cx="8338782" cy="4863807"/>
          </a:xfrm>
        </p:grpSpPr>
        <p:grpSp>
          <p:nvGrpSpPr>
            <p:cNvPr id="4" name="Group 12"/>
            <p:cNvGrpSpPr>
              <a:grpSpLocks/>
            </p:cNvGrpSpPr>
            <p:nvPr/>
          </p:nvGrpSpPr>
          <p:grpSpPr bwMode="auto">
            <a:xfrm>
              <a:off x="327546" y="1815281"/>
              <a:ext cx="8338782" cy="2127763"/>
              <a:chOff x="300" y="992"/>
              <a:chExt cx="1847" cy="850"/>
            </a:xfrm>
          </p:grpSpPr>
          <p:sp>
            <p:nvSpPr>
              <p:cNvPr id="5"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Serious, intentional and voluntary attempt to take one’s </a:t>
                </a:r>
                <a:r>
                  <a:rPr lang="en-US" sz="1600" b="0" i="0" kern="0" dirty="0" smtClean="0">
                    <a:latin typeface="Arial" panose="020B0604020202020204" pitchFamily="34" charset="0"/>
                    <a:cs typeface="Arial" panose="020B0604020202020204" pitchFamily="34" charset="0"/>
                  </a:rPr>
                  <a:t>life</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3943043"/>
              <a:ext cx="8338782" cy="1847399"/>
              <a:chOff x="300" y="992"/>
              <a:chExt cx="1847" cy="738"/>
            </a:xfrm>
          </p:grpSpPr>
          <p:sp>
            <p:nvSpPr>
              <p:cNvPr id="8"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30"/>
                <a:ext cx="1847" cy="600"/>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First </a:t>
                </a:r>
                <a:r>
                  <a:rPr lang="en-US" sz="1600" b="0" i="0" kern="0" dirty="0">
                    <a:latin typeface="Arial" panose="020B0604020202020204" pitchFamily="34" charset="0"/>
                    <a:cs typeface="Arial" panose="020B0604020202020204" pitchFamily="34" charset="0"/>
                  </a:rPr>
                  <a:t>known attempt</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Repeat attempt</a:t>
                </a:r>
              </a:p>
            </p:txBody>
          </p:sp>
        </p:grpSp>
        <p:grpSp>
          <p:nvGrpSpPr>
            <p:cNvPr id="10" name="Group 12"/>
            <p:cNvGrpSpPr>
              <a:grpSpLocks/>
            </p:cNvGrpSpPr>
            <p:nvPr/>
          </p:nvGrpSpPr>
          <p:grpSpPr bwMode="auto">
            <a:xfrm>
              <a:off x="327546" y="5790434"/>
              <a:ext cx="8338782" cy="888654"/>
              <a:chOff x="300" y="1157"/>
              <a:chExt cx="1847" cy="355"/>
            </a:xfrm>
          </p:grpSpPr>
          <p:sp>
            <p:nvSpPr>
              <p:cNvPr id="11"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2" name="Rectangle 11"/>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suicide attempt incidents require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a:t>
                </a:r>
                <a:r>
                  <a:rPr lang="en-US" sz="1600" b="0" i="0" kern="0" dirty="0" smtClean="0">
                    <a:latin typeface="Arial" panose="020B0604020202020204" pitchFamily="34" charset="0"/>
                    <a:cs typeface="Arial" panose="020B0604020202020204" pitchFamily="34" charset="0"/>
                  </a:rPr>
                  <a:t>review</a:t>
                </a: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923132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Unexpected Hospital Visit</a:t>
            </a:r>
            <a:endParaRPr lang="en-US" dirty="0"/>
          </a:p>
        </p:txBody>
      </p:sp>
      <p:grpSp>
        <p:nvGrpSpPr>
          <p:cNvPr id="5" name="Group 12"/>
          <p:cNvGrpSpPr>
            <a:grpSpLocks/>
          </p:cNvGrpSpPr>
          <p:nvPr/>
        </p:nvGrpSpPr>
        <p:grpSpPr bwMode="auto">
          <a:xfrm>
            <a:off x="402609" y="1242065"/>
            <a:ext cx="8338782" cy="5091612"/>
            <a:chOff x="300" y="992"/>
            <a:chExt cx="1847" cy="2034"/>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1896"/>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smtClean="0">
                  <a:solidFill>
                    <a:srgbClr val="091D5D"/>
                  </a:solidFill>
                  <a:latin typeface="Arial" panose="020B0604020202020204" pitchFamily="34" charset="0"/>
                  <a:cs typeface="Arial" panose="020B0604020202020204" pitchFamily="34" charset="0"/>
                </a:rPr>
                <a:t>Always used for any unexpected, unplanned visit to the E.R. or emergency psychiatric/drug/alcohol evaluation</a:t>
              </a:r>
            </a:p>
            <a:p>
              <a:pPr marL="344488" lvl="0" indent="-285750" defTabSz="957998">
                <a:spcBef>
                  <a:spcPts val="400"/>
                </a:spcBef>
                <a:buFont typeface="Arial" panose="020B0604020202020204" pitchFamily="34" charset="0"/>
                <a:buChar char="•"/>
                <a:defRPr/>
              </a:pPr>
              <a:r>
                <a:rPr lang="en-US" sz="1600" b="0" kern="0" dirty="0" smtClean="0">
                  <a:solidFill>
                    <a:srgbClr val="091D5D"/>
                  </a:solidFill>
                  <a:latin typeface="Arial" panose="020B0604020202020204" pitchFamily="34" charset="0"/>
                  <a:cs typeface="Arial" panose="020B0604020202020204" pitchFamily="34" charset="0"/>
                </a:rPr>
                <a:t>Does not include planned hospitalizations</a:t>
              </a:r>
            </a:p>
            <a:p>
              <a:pPr marL="344488" lvl="0" indent="-285750" defTabSz="957998">
                <a:spcBef>
                  <a:spcPts val="400"/>
                </a:spcBef>
                <a:buFont typeface="Arial" panose="020B0604020202020204" pitchFamily="34" charset="0"/>
                <a:buChar char="•"/>
                <a:defRPr/>
              </a:pPr>
              <a:r>
                <a:rPr lang="en-US" sz="1600" b="0" kern="0" dirty="0" smtClean="0">
                  <a:solidFill>
                    <a:srgbClr val="091D5D"/>
                  </a:solidFill>
                  <a:latin typeface="Arial" panose="020B0604020202020204" pitchFamily="34" charset="0"/>
                  <a:cs typeface="Arial" panose="020B0604020202020204" pitchFamily="34" charset="0"/>
                </a:rPr>
                <a:t>Does not include urgent care visits</a:t>
              </a:r>
            </a:p>
            <a:p>
              <a:pPr marL="344488" lvl="0" indent="-285750" defTabSz="957998">
                <a:spcBef>
                  <a:spcPts val="400"/>
                </a:spcBef>
                <a:buFont typeface="Arial" panose="020B0604020202020204" pitchFamily="34" charset="0"/>
                <a:buChar char="•"/>
                <a:defRPr/>
              </a:pPr>
              <a:r>
                <a:rPr lang="en-US" sz="1600" b="0" i="0" kern="0" dirty="0" smtClean="0">
                  <a:solidFill>
                    <a:srgbClr val="091D5D"/>
                  </a:solidFill>
                  <a:latin typeface="Arial" panose="020B0604020202020204" pitchFamily="34" charset="0"/>
                  <a:cs typeface="Arial" panose="020B0604020202020204" pitchFamily="34" charset="0"/>
                </a:rPr>
                <a:t>Need to carefully identify the reason for the hospital visit: all incident categories can be applied, as well as: </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Near drowning</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Illness</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Injury</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Other</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Unknown</a:t>
              </a:r>
            </a:p>
            <a:p>
              <a:pPr marL="344488" indent="-285750" defTabSz="957998">
                <a:spcBef>
                  <a:spcPts val="400"/>
                </a:spcBef>
                <a:buFont typeface="Arial" panose="020B0604020202020204" pitchFamily="34" charset="0"/>
                <a:buChar char="•"/>
                <a:defRPr/>
              </a:pPr>
              <a:r>
                <a:rPr lang="en-US" sz="1600" b="0" i="0" kern="0" dirty="0" smtClean="0">
                  <a:solidFill>
                    <a:srgbClr val="091D5D"/>
                  </a:solidFill>
                  <a:latin typeface="Arial" panose="020B0604020202020204" pitchFamily="34" charset="0"/>
                  <a:cs typeface="Arial" panose="020B0604020202020204" pitchFamily="34" charset="0"/>
                </a:rPr>
                <a:t>Requires additional information:</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Length of time in emergency room</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Admission date and name of hospital</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What occurred during the visit</a:t>
              </a:r>
            </a:p>
            <a:p>
              <a:pPr marL="801688" lvl="1" indent="-285750" defTabSz="957998">
                <a:spcBef>
                  <a:spcPts val="400"/>
                </a:spcBef>
                <a:buFont typeface="Arial" panose="020B0604020202020204" pitchFamily="34" charset="0"/>
                <a:buChar char="‒"/>
                <a:defRPr/>
              </a:pPr>
              <a:r>
                <a:rPr lang="en-US" b="0" i="0" kern="0" dirty="0" smtClean="0">
                  <a:solidFill>
                    <a:srgbClr val="091D5D"/>
                  </a:solidFill>
                  <a:latin typeface="Arial" panose="020B0604020202020204" pitchFamily="34" charset="0"/>
                  <a:cs typeface="Arial" panose="020B0604020202020204" pitchFamily="34" charset="0"/>
                </a:rPr>
                <a:t>Discharge information</a:t>
              </a:r>
            </a:p>
            <a:p>
              <a:pPr marL="344488" indent="-285750" defTabSz="957998">
                <a:spcBef>
                  <a:spcPts val="400"/>
                </a:spcBef>
                <a:buFont typeface="Arial" panose="020B0604020202020204" pitchFamily="34" charset="0"/>
                <a:buChar char="•"/>
                <a:defRPr/>
              </a:pPr>
              <a:r>
                <a:rPr lang="en-US" sz="1600" b="0" i="0" kern="0" dirty="0" smtClean="0">
                  <a:solidFill>
                    <a:srgbClr val="091D5D"/>
                  </a:solidFill>
                  <a:latin typeface="Arial" panose="020B0604020202020204" pitchFamily="34" charset="0"/>
                  <a:cs typeface="Arial" panose="020B0604020202020204" pitchFamily="34" charset="0"/>
                </a:rPr>
                <a:t>Remains open until the individual is discharged</a:t>
              </a:r>
              <a:endParaRPr lang="en-US" sz="1600" b="0" i="0" kern="0" dirty="0">
                <a:solidFill>
                  <a:srgbClr val="091D5D"/>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7292876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Unexpected Hospital Visit (cont’d)</a:t>
            </a:r>
            <a:endParaRPr lang="en-US" dirty="0"/>
          </a:p>
        </p:txBody>
      </p:sp>
      <p:sp>
        <p:nvSpPr>
          <p:cNvPr id="4" name="Text Box 10"/>
          <p:cNvSpPr txBox="1">
            <a:spLocks noChangeArrowheads="1"/>
          </p:cNvSpPr>
          <p:nvPr/>
        </p:nvSpPr>
        <p:spPr bwMode="auto">
          <a:xfrm>
            <a:off x="402609" y="1459107"/>
            <a:ext cx="8338782" cy="345449"/>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5" name="Rectangle 4"/>
          <p:cNvSpPr>
            <a:spLocks noChangeArrowheads="1"/>
          </p:cNvSpPr>
          <p:nvPr/>
        </p:nvSpPr>
        <p:spPr bwMode="auto">
          <a:xfrm>
            <a:off x="402609" y="1804556"/>
            <a:ext cx="8338782" cy="2075158"/>
          </a:xfrm>
          <a:prstGeom prst="rect">
            <a:avLst/>
          </a:prstGeom>
          <a:noFill/>
          <a:ln w="12700" algn="ctr">
            <a:solidFill>
              <a:schemeClr val="tx1"/>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u="sng" kern="0" dirty="0" smtClean="0">
                <a:latin typeface="Arial" panose="020B0604020202020204" pitchFamily="34" charset="0"/>
                <a:cs typeface="Arial" panose="020B0604020202020204" pitchFamily="34" charset="0"/>
              </a:rPr>
              <a:t>ER </a:t>
            </a:r>
            <a:r>
              <a:rPr lang="en-US" sz="1600" b="0" i="0" u="sng" kern="0" dirty="0">
                <a:latin typeface="Arial" panose="020B0604020202020204" pitchFamily="34" charset="0"/>
                <a:cs typeface="Arial" panose="020B0604020202020204" pitchFamily="34" charset="0"/>
              </a:rPr>
              <a:t>Visit</a:t>
            </a:r>
            <a:r>
              <a:rPr lang="en-US" sz="1600" b="0" i="0" kern="0" dirty="0">
                <a:latin typeface="Arial" panose="020B0604020202020204" pitchFamily="34" charset="0"/>
                <a:cs typeface="Arial" panose="020B0604020202020204" pitchFamily="34" charset="0"/>
              </a:rPr>
              <a:t>: for medical evaluations without hospitalization</a:t>
            </a:r>
          </a:p>
          <a:p>
            <a:pPr marL="344488" indent="-285750" defTabSz="957998" eaLnBrk="0" hangingPunct="0">
              <a:spcBef>
                <a:spcPts val="400"/>
              </a:spcBef>
              <a:buClr>
                <a:srgbClr val="091D5D"/>
              </a:buClr>
              <a:buFont typeface="Arial" panose="020B0604020202020204" pitchFamily="34" charset="0"/>
              <a:buChar char="•"/>
              <a:defRPr/>
            </a:pPr>
            <a:r>
              <a:rPr lang="en-US" sz="1600" b="0" i="0" u="sng" kern="0" dirty="0">
                <a:latin typeface="Arial" panose="020B0604020202020204" pitchFamily="34" charset="0"/>
                <a:cs typeface="Arial" panose="020B0604020202020204" pitchFamily="34" charset="0"/>
              </a:rPr>
              <a:t>Psychiatric Evaluation</a:t>
            </a:r>
            <a:r>
              <a:rPr lang="en-US" sz="1600" b="0" i="0" kern="0" dirty="0">
                <a:latin typeface="Arial" panose="020B0604020202020204" pitchFamily="34" charset="0"/>
                <a:cs typeface="Arial" panose="020B0604020202020204" pitchFamily="34" charset="0"/>
              </a:rPr>
              <a:t>: for psychiatric/drug/alcohol evaluations when person is not admitted</a:t>
            </a:r>
          </a:p>
          <a:p>
            <a:pPr marL="344488" indent="-285750" defTabSz="957998" eaLnBrk="0" hangingPunct="0">
              <a:spcBef>
                <a:spcPts val="400"/>
              </a:spcBef>
              <a:buClr>
                <a:srgbClr val="091D5D"/>
              </a:buClr>
              <a:buFont typeface="Arial" panose="020B0604020202020204" pitchFamily="34" charset="0"/>
              <a:buChar char="•"/>
              <a:defRPr/>
            </a:pPr>
            <a:r>
              <a:rPr lang="en-US" sz="1600" b="0" i="0" u="sng" kern="0" dirty="0">
                <a:latin typeface="Arial" panose="020B0604020202020204" pitchFamily="34" charset="0"/>
                <a:cs typeface="Arial" panose="020B0604020202020204" pitchFamily="34" charset="0"/>
              </a:rPr>
              <a:t>Medical Hospitalization</a:t>
            </a:r>
            <a:r>
              <a:rPr lang="en-US" sz="1600" b="0" i="0" kern="0" dirty="0">
                <a:latin typeface="Arial" panose="020B0604020202020204" pitchFamily="34" charset="0"/>
                <a:cs typeface="Arial" panose="020B0604020202020204" pitchFamily="34" charset="0"/>
              </a:rPr>
              <a:t>: used if an individual is actually admitted to the hospital for a medical need</a:t>
            </a:r>
          </a:p>
          <a:p>
            <a:pPr marL="344488" indent="-285750" defTabSz="957998" eaLnBrk="0" hangingPunct="0">
              <a:spcBef>
                <a:spcPts val="400"/>
              </a:spcBef>
              <a:buClr>
                <a:srgbClr val="091D5D"/>
              </a:buClr>
              <a:buFont typeface="Arial" panose="020B0604020202020204" pitchFamily="34" charset="0"/>
              <a:buChar char="•"/>
              <a:defRPr/>
            </a:pPr>
            <a:r>
              <a:rPr lang="en-US" sz="1600" b="0" i="0" u="sng" kern="0" dirty="0">
                <a:latin typeface="Arial" panose="020B0604020202020204" pitchFamily="34" charset="0"/>
                <a:cs typeface="Arial" panose="020B0604020202020204" pitchFamily="34" charset="0"/>
              </a:rPr>
              <a:t>Psychiatric Hospitalization</a:t>
            </a:r>
            <a:r>
              <a:rPr lang="en-US" sz="1600" b="0" i="0" kern="0" dirty="0">
                <a:latin typeface="Arial" panose="020B0604020202020204" pitchFamily="34" charset="0"/>
                <a:cs typeface="Arial" panose="020B0604020202020204" pitchFamily="34" charset="0"/>
              </a:rPr>
              <a:t>: used if an individual is actually admitted to a psychiatric hospital, psychiatric unit or detoxification center</a:t>
            </a:r>
          </a:p>
        </p:txBody>
      </p:sp>
      <p:sp>
        <p:nvSpPr>
          <p:cNvPr id="6" name="Text Box 10"/>
          <p:cNvSpPr txBox="1">
            <a:spLocks noChangeArrowheads="1"/>
          </p:cNvSpPr>
          <p:nvPr/>
        </p:nvSpPr>
        <p:spPr bwMode="auto">
          <a:xfrm>
            <a:off x="402609" y="3879714"/>
            <a:ext cx="8338782" cy="345449"/>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402609" y="4225163"/>
            <a:ext cx="8338782" cy="543205"/>
          </a:xfrm>
          <a:prstGeom prst="rect">
            <a:avLst/>
          </a:prstGeom>
          <a:noFill/>
          <a:ln w="12700" algn="ctr">
            <a:solidFill>
              <a:schemeClr val="accent1"/>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Unexpected hospital visits sometimes require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or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 depending on the reason for the visit. </a:t>
            </a:r>
          </a:p>
        </p:txBody>
      </p:sp>
    </p:spTree>
    <p:extLst>
      <p:ext uri="{BB962C8B-B14F-4D97-AF65-F5344CB8AC3E}">
        <p14:creationId xmlns:p14="http://schemas.microsoft.com/office/powerpoint/2010/main" val="258673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Individual Incident: </a:t>
            </a:r>
            <a:r>
              <a:rPr lang="en-US" dirty="0" smtClean="0"/>
              <a:t>Inappropriate Sexual Behavior</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1459395"/>
              <a:chOff x="300" y="992"/>
              <a:chExt cx="1847" cy="583"/>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445"/>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unwanted advance, contact or activity</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credible threats of rape or violent sexual activity</a:t>
                </a:r>
              </a:p>
            </p:txBody>
          </p:sp>
        </p:grpSp>
        <p:grpSp>
          <p:nvGrpSpPr>
            <p:cNvPr id="6" name="Group 12"/>
            <p:cNvGrpSpPr>
              <a:grpSpLocks/>
            </p:cNvGrpSpPr>
            <p:nvPr/>
          </p:nvGrpSpPr>
          <p:grpSpPr bwMode="auto">
            <a:xfrm>
              <a:off x="327546" y="3274672"/>
              <a:ext cx="8338782" cy="2515767"/>
              <a:chOff x="300" y="725"/>
              <a:chExt cx="1847" cy="1005"/>
            </a:xfrm>
          </p:grpSpPr>
          <p:sp>
            <p:nvSpPr>
              <p:cNvPr id="10" name="Text Box 10"/>
              <p:cNvSpPr txBox="1">
                <a:spLocks noChangeArrowheads="1"/>
              </p:cNvSpPr>
              <p:nvPr/>
            </p:nvSpPr>
            <p:spPr bwMode="auto">
              <a:xfrm>
                <a:off x="300" y="725"/>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863"/>
                <a:ext cx="1847" cy="867"/>
              </a:xfrm>
              <a:prstGeom prst="rect">
                <a:avLst/>
              </a:prstGeom>
              <a:noFill/>
              <a:ln w="12700" algn="ctr">
                <a:solidFill>
                  <a:schemeClr val="tx1"/>
                </a:solidFill>
                <a:miter lim="800000"/>
                <a:headEnd/>
                <a:tailEnd/>
              </a:ln>
            </p:spPr>
            <p:txBody>
              <a:bodyPr lIns="40118" tIns="40118" rIns="40118" bIns="40118"/>
              <a:lstStyle/>
              <a:p>
                <a:pPr marL="344488" indent="-285750" algn="just" defTabSz="957998">
                  <a:spcBef>
                    <a:spcPts val="400"/>
                  </a:spcBef>
                  <a:buFont typeface="Arial" panose="020B0604020202020204" pitchFamily="34" charset="0"/>
                  <a:buChar char="•"/>
                  <a:defRPr/>
                </a:pPr>
                <a:r>
                  <a:rPr lang="en-US" sz="1600" b="0" i="0" u="sng" kern="0" dirty="0" smtClean="0">
                    <a:latin typeface="Arial" panose="020B0604020202020204" pitchFamily="34" charset="0"/>
                    <a:cs typeface="Arial" panose="020B0604020202020204" pitchFamily="34" charset="0"/>
                  </a:rPr>
                  <a:t>Aggressive </a:t>
                </a:r>
                <a:r>
                  <a:rPr lang="en-US" sz="1600" b="0" i="0" u="sng" kern="0" dirty="0">
                    <a:latin typeface="Arial" panose="020B0604020202020204" pitchFamily="34" charset="0"/>
                    <a:cs typeface="Arial" panose="020B0604020202020204" pitchFamily="34" charset="0"/>
                  </a:rPr>
                  <a:t>Sexual Behavior </a:t>
                </a:r>
                <a:r>
                  <a:rPr lang="en-US" sz="1600" b="0" i="0" kern="0" dirty="0">
                    <a:latin typeface="Arial" panose="020B0604020202020204" pitchFamily="34" charset="0"/>
                    <a:cs typeface="Arial" panose="020B0604020202020204" pitchFamily="34" charset="0"/>
                  </a:rPr>
                  <a:t>(Alleged Victim and/or Alleged Perpetrator</a:t>
                </a:r>
                <a:r>
                  <a:rPr lang="en-US" sz="1600" b="0" i="0" kern="0" dirty="0" smtClean="0">
                    <a:latin typeface="Arial" panose="020B0604020202020204" pitchFamily="34" charset="0"/>
                    <a:cs typeface="Arial" panose="020B0604020202020204" pitchFamily="34" charset="0"/>
                  </a:rPr>
                  <a:t>): </a:t>
                </a:r>
              </a:p>
              <a:p>
                <a:pPr marL="801688" lvl="1" indent="-285750" algn="just" defTabSz="957998">
                  <a:spcBef>
                    <a:spcPts val="400"/>
                  </a:spcBef>
                  <a:buFont typeface="Arial" panose="020B0604020202020204" pitchFamily="34" charset="0"/>
                  <a:buChar char="‒"/>
                  <a:defRPr/>
                </a:pPr>
                <a:r>
                  <a:rPr lang="en-US" b="0" i="0" kern="0" dirty="0" smtClean="0">
                    <a:latin typeface="Arial" panose="020B0604020202020204" pitchFamily="34" charset="0"/>
                    <a:cs typeface="Arial" panose="020B0604020202020204" pitchFamily="34" charset="0"/>
                  </a:rPr>
                  <a:t>Used </a:t>
                </a:r>
                <a:r>
                  <a:rPr lang="en-US" b="0" i="0" kern="0" dirty="0">
                    <a:latin typeface="Arial" panose="020B0604020202020204" pitchFamily="34" charset="0"/>
                    <a:cs typeface="Arial" panose="020B0604020202020204" pitchFamily="34" charset="0"/>
                  </a:rPr>
                  <a:t>when the victim is a member of the </a:t>
                </a:r>
                <a:r>
                  <a:rPr lang="en-US" b="0" i="0" kern="0" dirty="0" smtClean="0">
                    <a:latin typeface="Arial" panose="020B0604020202020204" pitchFamily="34" charset="0"/>
                    <a:cs typeface="Arial" panose="020B0604020202020204" pitchFamily="34" charset="0"/>
                  </a:rPr>
                  <a:t>community, includes </a:t>
                </a:r>
                <a:r>
                  <a:rPr lang="en-US" b="0" i="0" kern="0" dirty="0">
                    <a:latin typeface="Arial" panose="020B0604020202020204" pitchFamily="34" charset="0"/>
                    <a:cs typeface="Arial" panose="020B0604020202020204" pitchFamily="34" charset="0"/>
                  </a:rPr>
                  <a:t>threats of violent sexual </a:t>
                </a:r>
                <a:r>
                  <a:rPr lang="en-US" b="0" i="0" kern="0" dirty="0" smtClean="0">
                    <a:latin typeface="Arial" panose="020B0604020202020204" pitchFamily="34" charset="0"/>
                    <a:cs typeface="Arial" panose="020B0604020202020204" pitchFamily="34" charset="0"/>
                  </a:rPr>
                  <a:t>behavior, involves </a:t>
                </a:r>
                <a:r>
                  <a:rPr lang="en-US" b="0" i="0" kern="0" dirty="0">
                    <a:latin typeface="Arial" panose="020B0604020202020204" pitchFamily="34" charset="0"/>
                    <a:cs typeface="Arial" panose="020B0604020202020204" pitchFamily="34" charset="0"/>
                  </a:rPr>
                  <a:t>the </a:t>
                </a:r>
                <a:r>
                  <a:rPr lang="en-US" b="0" i="0" kern="0" dirty="0" smtClean="0">
                    <a:latin typeface="Arial" panose="020B0604020202020204" pitchFamily="34" charset="0"/>
                    <a:cs typeface="Arial" panose="020B0604020202020204" pitchFamily="34" charset="0"/>
                  </a:rPr>
                  <a:t>police, includes </a:t>
                </a:r>
                <a:r>
                  <a:rPr lang="en-US" b="0" i="0" kern="0" dirty="0">
                    <a:latin typeface="Arial" panose="020B0604020202020204" pitchFamily="34" charset="0"/>
                    <a:cs typeface="Arial" panose="020B0604020202020204" pitchFamily="34" charset="0"/>
                  </a:rPr>
                  <a:t>actual violent acts (e.g. rape, attempted rape, </a:t>
                </a:r>
                <a:r>
                  <a:rPr lang="en-US" b="0" i="0" kern="0" dirty="0" smtClean="0">
                    <a:latin typeface="Arial" panose="020B0604020202020204" pitchFamily="34" charset="0"/>
                    <a:cs typeface="Arial" panose="020B0604020202020204" pitchFamily="34" charset="0"/>
                  </a:rPr>
                  <a:t>or use </a:t>
                </a:r>
                <a:r>
                  <a:rPr lang="en-US" b="0" i="0" kern="0" dirty="0">
                    <a:latin typeface="Arial" panose="020B0604020202020204" pitchFamily="34" charset="0"/>
                    <a:cs typeface="Arial" panose="020B0604020202020204" pitchFamily="34" charset="0"/>
                  </a:rPr>
                  <a:t>of physical force</a:t>
                </a:r>
                <a:r>
                  <a:rPr lang="en-US" b="0" i="0" kern="0" dirty="0" smtClean="0">
                    <a:latin typeface="Arial" panose="020B0604020202020204" pitchFamily="34" charset="0"/>
                    <a:cs typeface="Arial" panose="020B0604020202020204" pitchFamily="34" charset="0"/>
                  </a:rPr>
                  <a:t>)</a:t>
                </a:r>
              </a:p>
              <a:p>
                <a:pPr marL="344488" indent="-285750" algn="just" defTabSz="957998">
                  <a:spcBef>
                    <a:spcPts val="400"/>
                  </a:spcBef>
                  <a:buFont typeface="Arial" panose="020B0604020202020204" pitchFamily="34" charset="0"/>
                  <a:buChar char="•"/>
                  <a:defRPr/>
                </a:pPr>
                <a:r>
                  <a:rPr lang="en-US" sz="1600" b="0" i="0" u="sng" kern="0" dirty="0" smtClean="0">
                    <a:latin typeface="Arial" panose="020B0604020202020204" pitchFamily="34" charset="0"/>
                    <a:cs typeface="Arial" panose="020B0604020202020204" pitchFamily="34" charset="0"/>
                  </a:rPr>
                  <a:t>Sexual Misbehavior</a:t>
                </a:r>
                <a:r>
                  <a:rPr lang="en-US" sz="1600" b="0" i="0" kern="0" dirty="0" smtClean="0">
                    <a:latin typeface="Arial" panose="020B0604020202020204" pitchFamily="34" charset="0"/>
                    <a:cs typeface="Arial" panose="020B0604020202020204" pitchFamily="34" charset="0"/>
                  </a:rPr>
                  <a:t> (Alleged Victim and/or Alleged Perpetrator</a:t>
                </a:r>
                <a:r>
                  <a:rPr lang="en-US" sz="1600" b="0" i="0" kern="0" dirty="0">
                    <a:latin typeface="Arial" panose="020B0604020202020204" pitchFamily="34" charset="0"/>
                    <a:cs typeface="Arial" panose="020B0604020202020204" pitchFamily="34" charset="0"/>
                  </a:rPr>
                  <a:t>): </a:t>
                </a:r>
                <a:endParaRPr lang="en-US" sz="1600" b="0" i="0" kern="0" dirty="0" smtClean="0">
                  <a:latin typeface="Arial" panose="020B0604020202020204" pitchFamily="34" charset="0"/>
                  <a:cs typeface="Arial" panose="020B0604020202020204" pitchFamily="34" charset="0"/>
                </a:endParaRPr>
              </a:p>
              <a:p>
                <a:pPr marL="801688" lvl="1" indent="-285750" algn="just" defTabSz="957998">
                  <a:spcBef>
                    <a:spcPts val="400"/>
                  </a:spcBef>
                  <a:buFont typeface="Arial" panose="020B0604020202020204" pitchFamily="34" charset="0"/>
                  <a:buChar char="‒"/>
                  <a:defRPr/>
                </a:pPr>
                <a:r>
                  <a:rPr lang="en-US" b="0" i="0" kern="0" dirty="0" smtClean="0">
                    <a:latin typeface="Arial" panose="020B0604020202020204" pitchFamily="34" charset="0"/>
                    <a:cs typeface="Arial" panose="020B0604020202020204" pitchFamily="34" charset="0"/>
                  </a:rPr>
                  <a:t>Nonconsensual sexual touching towards another individual and behavior stops immediately when asked </a:t>
                </a:r>
                <a:r>
                  <a:rPr lang="en-US" b="0" i="0" kern="0" dirty="0">
                    <a:latin typeface="Arial" panose="020B0604020202020204" pitchFamily="34" charset="0"/>
                    <a:cs typeface="Arial" panose="020B0604020202020204" pitchFamily="34" charset="0"/>
                  </a:rPr>
                  <a:t>or </a:t>
                </a:r>
                <a:r>
                  <a:rPr lang="en-US" b="0" i="0" kern="0" dirty="0" smtClean="0">
                    <a:latin typeface="Arial" panose="020B0604020202020204" pitchFamily="34" charset="0"/>
                    <a:cs typeface="Arial" panose="020B0604020202020204" pitchFamily="34" charset="0"/>
                  </a:rPr>
                  <a:t>consensual </a:t>
                </a:r>
                <a:r>
                  <a:rPr lang="en-US" b="0" i="0" kern="0" dirty="0">
                    <a:latin typeface="Arial" panose="020B0604020202020204" pitchFamily="34" charset="0"/>
                    <a:cs typeface="Arial" panose="020B0604020202020204" pitchFamily="34" charset="0"/>
                  </a:rPr>
                  <a:t>sexual behavior in an inappropriate </a:t>
                </a:r>
                <a:r>
                  <a:rPr lang="en-US" b="0" i="0" kern="0" dirty="0" smtClean="0">
                    <a:latin typeface="Arial" panose="020B0604020202020204" pitchFamily="34" charset="0"/>
                    <a:cs typeface="Arial" panose="020B0604020202020204" pitchFamily="34" charset="0"/>
                  </a:rPr>
                  <a:t>place</a:t>
                </a:r>
              </a:p>
              <a:p>
                <a:pPr marL="801688" lvl="1" indent="-285750" algn="just" defTabSz="957998">
                  <a:spcBef>
                    <a:spcPts val="400"/>
                  </a:spcBef>
                  <a:buFont typeface="Arial" panose="020B0604020202020204" pitchFamily="34" charset="0"/>
                  <a:buChar char="‒"/>
                  <a:defRPr/>
                </a:pPr>
                <a:endParaRPr lang="en-US" b="0" i="0" kern="0" dirty="0" smtClean="0">
                  <a:latin typeface="Arial" panose="020B0604020202020204" pitchFamily="34" charset="0"/>
                  <a:cs typeface="Arial" panose="020B0604020202020204" pitchFamily="34" charset="0"/>
                </a:endParaRPr>
              </a:p>
              <a:p>
                <a:pPr marL="801688" lvl="1" indent="-285750" algn="just" defTabSz="957998">
                  <a:spcBef>
                    <a:spcPts val="400"/>
                  </a:spcBef>
                  <a:buFont typeface="Arial" panose="020B0604020202020204" pitchFamily="34" charset="0"/>
                  <a:buChar char="‒"/>
                  <a:defRPr/>
                </a:pPr>
                <a:endParaRPr lang="en-US"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Aggressive sexual behavior incidents require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review and sexual misbehavior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3036834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Victim of Physical Altercation</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Victim of attack from another individual receiving services</a:t>
                </a:r>
              </a:p>
              <a:p>
                <a:pPr marL="344488" lvl="0"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Event may be minor but very upsetting to the victim</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Victim has an additional behavior incident as a result</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Victim displays signs of distress that continue for an extended period of time (e.g. crying, screaming, refusing the leave the room)</a:t>
                </a:r>
              </a:p>
            </p:txBody>
          </p:sp>
        </p:grpSp>
        <p:grpSp>
          <p:nvGrpSpPr>
            <p:cNvPr id="6" name="Group 12"/>
            <p:cNvGrpSpPr>
              <a:grpSpLocks/>
            </p:cNvGrpSpPr>
            <p:nvPr/>
          </p:nvGrpSpPr>
          <p:grpSpPr bwMode="auto">
            <a:xfrm>
              <a:off x="327546" y="3943043"/>
              <a:ext cx="8338782" cy="1847399"/>
              <a:chOff x="300" y="992"/>
              <a:chExt cx="1847" cy="738"/>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600"/>
              </a:xfrm>
              <a:prstGeom prst="rect">
                <a:avLst/>
              </a:prstGeom>
              <a:noFill/>
              <a:ln w="12700" algn="ctr">
                <a:solidFill>
                  <a:schemeClr val="tx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None</a:t>
                </a:r>
                <a:endParaRPr lang="en-US" sz="1600" b="0" i="0" kern="0" dirty="0">
                  <a:latin typeface="Arial" panose="020B0604020202020204" pitchFamily="34" charset="0"/>
                  <a:cs typeface="Arial" panose="020B0604020202020204" pitchFamily="34" charset="0"/>
                </a:endParaRPr>
              </a:p>
              <a:p>
                <a:pPr marL="515938" lvl="1" defTabSz="957998">
                  <a:spcBef>
                    <a:spcPts val="400"/>
                  </a:spcBef>
                  <a:defRPr/>
                </a:pPr>
                <a:endParaRPr lang="en-US"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victim of physical altercation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3673792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Significant Behavioral Incident</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453186"/>
              <a:chOff x="300" y="992"/>
              <a:chExt cx="1847" cy="98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842"/>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Behavioral episodes that could result in serious harm</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Behavior that can cause public disturbance or a scene</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Behavior that involves the </a:t>
                </a:r>
                <a:r>
                  <a:rPr lang="en-US" sz="1600" b="0" i="0" kern="0" dirty="0" smtClean="0">
                    <a:latin typeface="Arial" panose="020B0604020202020204" pitchFamily="34" charset="0"/>
                    <a:cs typeface="Arial" panose="020B0604020202020204" pitchFamily="34" charset="0"/>
                  </a:rPr>
                  <a:t>police</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This can be a difficult category to determine whether or not the incident should be </a:t>
                </a:r>
                <a:r>
                  <a:rPr lang="en-US" sz="1600" b="0" i="0" kern="0" dirty="0" smtClean="0">
                    <a:latin typeface="Arial" panose="020B0604020202020204" pitchFamily="34" charset="0"/>
                    <a:cs typeface="Arial" panose="020B0604020202020204" pitchFamily="34" charset="0"/>
                  </a:rPr>
                  <a:t>reported, so review the </a:t>
                </a:r>
                <a:r>
                  <a:rPr lang="en-US" sz="1600" b="0" i="0" kern="0" dirty="0">
                    <a:latin typeface="Arial" panose="020B0604020202020204" pitchFamily="34" charset="0"/>
                    <a:cs typeface="Arial" panose="020B0604020202020204" pitchFamily="34" charset="0"/>
                  </a:rPr>
                  <a:t>“Decision Tree for Significant Behavioral Incidents”</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Questions to help in determination</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Chart with guidance for reportable/not reportable events</a:t>
                </a:r>
              </a:p>
              <a:p>
                <a:pPr marL="801688" lvl="1" indent="-285750" defTabSz="957998" eaLnBrk="0" hangingPunct="0">
                  <a:spcBef>
                    <a:spcPts val="400"/>
                  </a:spcBef>
                  <a:buClr>
                    <a:srgbClr val="091D5D"/>
                  </a:buClr>
                  <a:buFont typeface="Arial" panose="020B0604020202020204" pitchFamily="34" charset="0"/>
                  <a:buChar char="•"/>
                  <a:defRPr/>
                </a:pPr>
                <a:endParaRPr lang="en-US" sz="12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4268485"/>
              <a:ext cx="8338782" cy="1516970"/>
              <a:chOff x="300" y="1122"/>
              <a:chExt cx="1847" cy="606"/>
            </a:xfrm>
          </p:grpSpPr>
          <p:sp>
            <p:nvSpPr>
              <p:cNvPr id="10" name="Text Box 10"/>
              <p:cNvSpPr txBox="1">
                <a:spLocks noChangeArrowheads="1"/>
              </p:cNvSpPr>
              <p:nvPr/>
            </p:nvSpPr>
            <p:spPr bwMode="auto">
              <a:xfrm>
                <a:off x="300" y="112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260"/>
                <a:ext cx="1847" cy="468"/>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Does </a:t>
                </a:r>
                <a:r>
                  <a:rPr lang="en-US" sz="1600" b="0" i="0" kern="0" dirty="0">
                    <a:latin typeface="Arial" panose="020B0604020202020204" pitchFamily="34" charset="0"/>
                    <a:cs typeface="Arial" panose="020B0604020202020204" pitchFamily="34" charset="0"/>
                  </a:rPr>
                  <a:t>not include physical altercation</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physical altercation</a:t>
                </a:r>
              </a:p>
              <a:p>
                <a:pPr marL="801688" lvl="1" indent="-285750" defTabSz="957998">
                  <a:spcBef>
                    <a:spcPts val="400"/>
                  </a:spcBef>
                  <a:buFont typeface="Arial" panose="020B0604020202020204" pitchFamily="34" charset="0"/>
                  <a:buChar char="‒"/>
                  <a:defRPr/>
                </a:pPr>
                <a:r>
                  <a:rPr lang="en-US" b="0" kern="0" dirty="0">
                    <a:latin typeface="Arial" panose="020B0604020202020204" pitchFamily="34" charset="0"/>
                    <a:cs typeface="Arial" panose="020B0604020202020204" pitchFamily="34" charset="0"/>
                  </a:rPr>
                  <a:t>Note</a:t>
                </a:r>
                <a:r>
                  <a:rPr lang="en-US" b="0" i="0" kern="0" dirty="0">
                    <a:latin typeface="Arial" panose="020B0604020202020204" pitchFamily="34" charset="0"/>
                    <a:cs typeface="Arial" panose="020B0604020202020204" pitchFamily="34" charset="0"/>
                  </a:rPr>
                  <a:t>: there are additional questions regarding the identity of the involved parties</a:t>
                </a: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significant behavior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3516227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Missing Person</a:t>
            </a:r>
            <a:endParaRPr lang="en-US" dirty="0"/>
          </a:p>
        </p:txBody>
      </p:sp>
      <p:grpSp>
        <p:nvGrpSpPr>
          <p:cNvPr id="4" name="Group 3"/>
          <p:cNvGrpSpPr/>
          <p:nvPr/>
        </p:nvGrpSpPr>
        <p:grpSpPr>
          <a:xfrm>
            <a:off x="402609" y="1242065"/>
            <a:ext cx="8338782" cy="4863806"/>
            <a:chOff x="327546" y="1815281"/>
            <a:chExt cx="8338782" cy="4863806"/>
          </a:xfrm>
        </p:grpSpPr>
        <p:grpSp>
          <p:nvGrpSpPr>
            <p:cNvPr id="5" name="Group 12"/>
            <p:cNvGrpSpPr>
              <a:grpSpLocks/>
            </p:cNvGrpSpPr>
            <p:nvPr/>
          </p:nvGrpSpPr>
          <p:grpSpPr bwMode="auto">
            <a:xfrm>
              <a:off x="327546" y="1815281"/>
              <a:ext cx="8338782" cy="1774805"/>
              <a:chOff x="300" y="992"/>
              <a:chExt cx="1847" cy="709"/>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571"/>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Covers any individual who is missing and considered at risk </a:t>
                </a:r>
              </a:p>
              <a:p>
                <a:pPr marL="801688" lvl="1" indent="-285750" defTabSz="957998" eaLnBrk="0" hangingPunct="0">
                  <a:spcBef>
                    <a:spcPts val="400"/>
                  </a:spcBef>
                  <a:buClr>
                    <a:srgbClr val="091D5D"/>
                  </a:buClr>
                  <a:buFont typeface="Arial" panose="020B0604020202020204" pitchFamily="34" charset="0"/>
                  <a:buChar char="‒"/>
                  <a:defRPr/>
                </a:pPr>
                <a:endParaRPr lang="en-US" b="0" i="0" kern="0" dirty="0">
                  <a:latin typeface="Arial" panose="020B0604020202020204" pitchFamily="34" charset="0"/>
                  <a:cs typeface="Arial" panose="020B0604020202020204" pitchFamily="34" charset="0"/>
                </a:endParaRPr>
              </a:p>
              <a:p>
                <a:pPr marL="801688" lvl="1" indent="-285750" defTabSz="957998" eaLnBrk="0" hangingPunct="0">
                  <a:spcBef>
                    <a:spcPts val="400"/>
                  </a:spcBef>
                  <a:buClr>
                    <a:srgbClr val="091D5D"/>
                  </a:buClr>
                  <a:buFont typeface="Arial" panose="020B0604020202020204" pitchFamily="34" charset="0"/>
                  <a:buChar char="•"/>
                  <a:defRPr/>
                </a:pPr>
                <a:endParaRPr lang="en-US" sz="12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3590104"/>
              <a:ext cx="8338782" cy="1269148"/>
              <a:chOff x="300" y="851"/>
              <a:chExt cx="1847" cy="507"/>
            </a:xfrm>
          </p:grpSpPr>
          <p:sp>
            <p:nvSpPr>
              <p:cNvPr id="10" name="Text Box 10"/>
              <p:cNvSpPr txBox="1">
                <a:spLocks noChangeArrowheads="1"/>
              </p:cNvSpPr>
              <p:nvPr/>
            </p:nvSpPr>
            <p:spPr bwMode="auto">
              <a:xfrm>
                <a:off x="300" y="851"/>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989"/>
                <a:ext cx="1847" cy="36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Law enforcement contacted</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Law enforcement not contacted</a:t>
                </a:r>
                <a:endParaRPr lang="en-US"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4859224"/>
              <a:ext cx="8338782" cy="1819863"/>
              <a:chOff x="300" y="785"/>
              <a:chExt cx="1847" cy="727"/>
            </a:xfrm>
          </p:grpSpPr>
          <p:sp>
            <p:nvSpPr>
              <p:cNvPr id="8" name="Text Box 10"/>
              <p:cNvSpPr txBox="1">
                <a:spLocks noChangeArrowheads="1"/>
              </p:cNvSpPr>
              <p:nvPr/>
            </p:nvSpPr>
            <p:spPr bwMode="auto">
              <a:xfrm>
                <a:off x="300" y="785"/>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923"/>
                <a:ext cx="1847" cy="589"/>
              </a:xfrm>
              <a:prstGeom prst="rect">
                <a:avLst/>
              </a:prstGeom>
              <a:noFill/>
              <a:ln w="12700" algn="ctr">
                <a:solidFill>
                  <a:schemeClr val="accent1"/>
                </a:solidFill>
                <a:miter lim="800000"/>
                <a:headEnd/>
                <a:tailEnd/>
              </a:ln>
            </p:spPr>
            <p:txBody>
              <a:bodyPr lIns="40118" tIns="40118" rIns="40118" bIns="40118"/>
              <a:lstStyle/>
              <a:p>
                <a:pPr marL="344488" lvl="0"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law enforcement is contacted, the incident requires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review</a:t>
                </a:r>
              </a:p>
              <a:p>
                <a:pPr marL="344488" lvl="0"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law enforcement is NOT contacted, the incident requires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997411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6465" y="60592"/>
            <a:ext cx="7215187" cy="757518"/>
          </a:xfrm>
        </p:spPr>
        <p:txBody>
          <a:bodyPr/>
          <a:lstStyle/>
          <a:p>
            <a:r>
              <a:rPr lang="en-US" dirty="0" smtClean="0"/>
              <a:t>Individual Incident: Medical or Psychiatric Intervention Not Requiring a Hospital Visit</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453186"/>
              <a:chOff x="300" y="992"/>
              <a:chExt cx="1847" cy="98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842"/>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Treatment beyond first aid but not involving a hospital visit</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urgent care visits</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ingestion of non-food items</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medication refusals without a plan already in place</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suicidal threats, gestures and/or attempts</a:t>
                </a:r>
              </a:p>
              <a:p>
                <a:pPr marL="801688" lvl="1" indent="-285750" defTabSz="957998" eaLnBrk="0" hangingPunct="0">
                  <a:spcBef>
                    <a:spcPts val="400"/>
                  </a:spcBef>
                  <a:buClr>
                    <a:srgbClr val="091D5D"/>
                  </a:buClr>
                  <a:buFont typeface="Arial" panose="020B0604020202020204" pitchFamily="34" charset="0"/>
                  <a:buChar char="•"/>
                  <a:defRPr/>
                </a:pPr>
                <a:endParaRPr lang="en-US" sz="12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4268485"/>
              <a:ext cx="8338782" cy="1516970"/>
              <a:chOff x="300" y="1122"/>
              <a:chExt cx="1847" cy="606"/>
            </a:xfrm>
          </p:grpSpPr>
          <p:sp>
            <p:nvSpPr>
              <p:cNvPr id="10" name="Text Box 10"/>
              <p:cNvSpPr txBox="1">
                <a:spLocks noChangeArrowheads="1"/>
              </p:cNvSpPr>
              <p:nvPr/>
            </p:nvSpPr>
            <p:spPr bwMode="auto">
              <a:xfrm>
                <a:off x="300" y="112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260"/>
                <a:ext cx="1847" cy="468"/>
              </a:xfrm>
              <a:prstGeom prst="rect">
                <a:avLst/>
              </a:prstGeom>
              <a:noFill/>
              <a:ln w="12700" algn="ctr">
                <a:solidFill>
                  <a:schemeClr val="tx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Medical</a:t>
                </a:r>
              </a:p>
              <a:p>
                <a:pPr marL="344488" lvl="0"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Psychiatric</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medical or psychiatric intervention incidents that do not require a hospital visit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2727906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Fire</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075195"/>
              <a:chOff x="300" y="992"/>
              <a:chExt cx="1847" cy="829"/>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691"/>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Fire started by the individual always needs an individual incident report for that individual</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An event is reportable if the smoke detectors go off because of smoke or malfunctioning fire or carbon monoxide detectors and the fire department comes even if there is no fire</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the incident meets certain criteria related to the secondary incident categories, it could be classified as a site-based incident</a:t>
                </a:r>
              </a:p>
              <a:p>
                <a:pPr marL="801688" lvl="1" indent="-285750" defTabSz="957998" eaLnBrk="0" hangingPunct="0">
                  <a:spcBef>
                    <a:spcPts val="400"/>
                  </a:spcBef>
                  <a:buClr>
                    <a:srgbClr val="091D5D"/>
                  </a:buClr>
                  <a:buFont typeface="Arial" panose="020B0604020202020204" pitchFamily="34" charset="0"/>
                  <a:buChar char="•"/>
                  <a:defRPr/>
                </a:pPr>
                <a:endParaRPr lang="en-US" sz="12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3890493"/>
              <a:ext cx="8338782" cy="1899967"/>
              <a:chOff x="300" y="971"/>
              <a:chExt cx="1847" cy="759"/>
            </a:xfrm>
          </p:grpSpPr>
          <p:sp>
            <p:nvSpPr>
              <p:cNvPr id="10" name="Text Box 10"/>
              <p:cNvSpPr txBox="1">
                <a:spLocks noChangeArrowheads="1"/>
              </p:cNvSpPr>
              <p:nvPr/>
            </p:nvSpPr>
            <p:spPr bwMode="auto">
              <a:xfrm>
                <a:off x="300" y="971"/>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09"/>
                <a:ext cx="1847" cy="621"/>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a:t>
                </a:r>
                <a:r>
                  <a:rPr lang="en-US" sz="1600" b="0" i="0" kern="0" dirty="0">
                    <a:latin typeface="Arial" panose="020B0604020202020204" pitchFamily="34" charset="0"/>
                    <a:cs typeface="Arial" panose="020B0604020202020204" pitchFamily="34" charset="0"/>
                  </a:rPr>
                  <a:t>started by individual</a:t>
                </a:r>
              </a:p>
              <a:p>
                <a:pPr marL="801688" lvl="1" indent="-285750" defTabSz="957998">
                  <a:spcBef>
                    <a:spcPts val="400"/>
                  </a:spcBef>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Includes purposeful and accidental fires</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Not started by individual – fire of known origin</a:t>
                </a:r>
              </a:p>
              <a:p>
                <a:pPr marL="344488"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Fire of unknown origin</a:t>
                </a: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fire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1304683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Suspected Mistreatment</a:t>
            </a:r>
            <a:endParaRPr lang="en-US" dirty="0"/>
          </a:p>
        </p:txBody>
      </p:sp>
      <p:grpSp>
        <p:nvGrpSpPr>
          <p:cNvPr id="5" name="Group 4"/>
          <p:cNvGrpSpPr/>
          <p:nvPr/>
        </p:nvGrpSpPr>
        <p:grpSpPr>
          <a:xfrm>
            <a:off x="402609" y="1242064"/>
            <a:ext cx="8338782" cy="4863808"/>
            <a:chOff x="327546" y="1815280"/>
            <a:chExt cx="8338782" cy="4863808"/>
          </a:xfrm>
        </p:grpSpPr>
        <p:grpSp>
          <p:nvGrpSpPr>
            <p:cNvPr id="6" name="Group 12"/>
            <p:cNvGrpSpPr>
              <a:grpSpLocks/>
            </p:cNvGrpSpPr>
            <p:nvPr/>
          </p:nvGrpSpPr>
          <p:grpSpPr bwMode="auto">
            <a:xfrm>
              <a:off x="327546" y="1815280"/>
              <a:ext cx="8338782" cy="1023829"/>
              <a:chOff x="300" y="992"/>
              <a:chExt cx="1847" cy="409"/>
            </a:xfrm>
          </p:grpSpPr>
          <p:sp>
            <p:nvSpPr>
              <p:cNvPr id="13"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4" name="Rectangle 13"/>
              <p:cNvSpPr>
                <a:spLocks noChangeArrowheads="1"/>
              </p:cNvSpPr>
              <p:nvPr/>
            </p:nvSpPr>
            <p:spPr bwMode="auto">
              <a:xfrm>
                <a:off x="300" y="1130"/>
                <a:ext cx="1847" cy="271"/>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Includes intentional or negligent action or omission that causes or exposes an individual to a serious risk of physical or emotional </a:t>
                </a:r>
                <a:r>
                  <a:rPr lang="en-US" sz="1600" b="0" i="0" kern="0" dirty="0" smtClean="0">
                    <a:latin typeface="Arial" panose="020B0604020202020204" pitchFamily="34" charset="0"/>
                    <a:cs typeface="Arial" panose="020B0604020202020204" pitchFamily="34" charset="0"/>
                  </a:rPr>
                  <a:t>harm</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2839129"/>
              <a:ext cx="8338782" cy="2946327"/>
              <a:chOff x="300" y="551"/>
              <a:chExt cx="1847" cy="1177"/>
            </a:xfrm>
          </p:grpSpPr>
          <p:sp>
            <p:nvSpPr>
              <p:cNvPr id="11" name="Text Box 10"/>
              <p:cNvSpPr txBox="1">
                <a:spLocks noChangeArrowheads="1"/>
              </p:cNvSpPr>
              <p:nvPr/>
            </p:nvSpPr>
            <p:spPr bwMode="auto">
              <a:xfrm>
                <a:off x="300" y="551"/>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2" name="Rectangle 11"/>
              <p:cNvSpPr>
                <a:spLocks noChangeArrowheads="1"/>
              </p:cNvSpPr>
              <p:nvPr/>
            </p:nvSpPr>
            <p:spPr bwMode="auto">
              <a:xfrm>
                <a:off x="300" y="689"/>
                <a:ext cx="1847" cy="1039"/>
              </a:xfrm>
              <a:prstGeom prst="rect">
                <a:avLst/>
              </a:prstGeom>
              <a:noFill/>
              <a:ln w="12700" algn="ctr">
                <a:solidFill>
                  <a:schemeClr val="tx1"/>
                </a:solidFill>
                <a:miter lim="800000"/>
                <a:headEnd/>
                <a:tailEnd/>
              </a:ln>
            </p:spPr>
            <p:txBody>
              <a:bodyPr lIns="40118" tIns="40118" rIns="40118" bIns="40118"/>
              <a:lstStyle/>
              <a:p>
                <a:pPr marL="344488" lvl="1"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Alleged victim of psychological abuse</a:t>
                </a:r>
              </a:p>
              <a:p>
                <a:pPr marL="344488" lvl="1"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Alleged victim of verbal abuse</a:t>
                </a:r>
              </a:p>
              <a:p>
                <a:pPr marL="344488" lvl="1"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Alleged victim of physical abuse</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For individuals enrolled to the ABI and MFP waivers, this incident category should be used for any restraints</a:t>
                </a:r>
              </a:p>
              <a:p>
                <a:pPr marL="344488" lvl="1"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Alleged omission of needed supports</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Could also be a site based incident</a:t>
                </a:r>
              </a:p>
              <a:p>
                <a:pPr marL="344488" lvl="1"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Alleged omission of needed supervision</a:t>
                </a:r>
              </a:p>
              <a:p>
                <a:pPr marL="801688" lvl="1" indent="-285750" defTabSz="957998" eaLnBrk="0" hangingPunct="0">
                  <a:spcBef>
                    <a:spcPts val="400"/>
                  </a:spcBef>
                  <a:buClr>
                    <a:srgbClr val="091D5D"/>
                  </a:buClr>
                  <a:buFont typeface="Arial" panose="020B0604020202020204" pitchFamily="34" charset="0"/>
                  <a:buChar char="‒"/>
                  <a:defRPr/>
                </a:pPr>
                <a:r>
                  <a:rPr lang="en-US" b="0" i="0" kern="0" dirty="0">
                    <a:latin typeface="Arial" panose="020B0604020202020204" pitchFamily="34" charset="0"/>
                    <a:cs typeface="Arial" panose="020B0604020202020204" pitchFamily="34" charset="0"/>
                  </a:rPr>
                  <a:t>Could also be a site based incident</a:t>
                </a:r>
              </a:p>
            </p:txBody>
          </p:sp>
        </p:grpSp>
        <p:grpSp>
          <p:nvGrpSpPr>
            <p:cNvPr id="8" name="Group 12"/>
            <p:cNvGrpSpPr>
              <a:grpSpLocks/>
            </p:cNvGrpSpPr>
            <p:nvPr/>
          </p:nvGrpSpPr>
          <p:grpSpPr bwMode="auto">
            <a:xfrm>
              <a:off x="327546" y="5790434"/>
              <a:ext cx="8338782" cy="888654"/>
              <a:chOff x="300" y="1157"/>
              <a:chExt cx="1847" cy="355"/>
            </a:xfrm>
          </p:grpSpPr>
          <p:sp>
            <p:nvSpPr>
              <p:cNvPr id="9"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0" name="Rectangle 9"/>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suspected mistreatment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p:txBody>
          </p:sp>
        </p:grpSp>
      </p:grpSp>
    </p:spTree>
    <p:extLst>
      <p:ext uri="{BB962C8B-B14F-4D97-AF65-F5344CB8AC3E}">
        <p14:creationId xmlns:p14="http://schemas.microsoft.com/office/powerpoint/2010/main" val="2124244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Property Damage</a:t>
            </a:r>
            <a:endParaRPr lang="en-US" dirty="0"/>
          </a:p>
        </p:txBody>
      </p:sp>
      <p:grpSp>
        <p:nvGrpSpPr>
          <p:cNvPr id="5" name="Group 4"/>
          <p:cNvGrpSpPr/>
          <p:nvPr/>
        </p:nvGrpSpPr>
        <p:grpSpPr>
          <a:xfrm>
            <a:off x="402609" y="1242065"/>
            <a:ext cx="8338782" cy="4863807"/>
            <a:chOff x="327546" y="1815281"/>
            <a:chExt cx="8338782" cy="4863807"/>
          </a:xfrm>
        </p:grpSpPr>
        <p:grpSp>
          <p:nvGrpSpPr>
            <p:cNvPr id="6" name="Group 12"/>
            <p:cNvGrpSpPr>
              <a:grpSpLocks/>
            </p:cNvGrpSpPr>
            <p:nvPr/>
          </p:nvGrpSpPr>
          <p:grpSpPr bwMode="auto">
            <a:xfrm>
              <a:off x="327546" y="1815281"/>
              <a:ext cx="8338782" cy="2127763"/>
              <a:chOff x="300" y="992"/>
              <a:chExt cx="1847" cy="850"/>
            </a:xfrm>
          </p:grpSpPr>
          <p:sp>
            <p:nvSpPr>
              <p:cNvPr id="13"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4" name="Rectangle 13"/>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Charges are not being filed for the property damage </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Value of the damage exceeds $200 or has significant intrinsic value to the owner, such as a family heirloom, causing significant distress </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Destruction needs to be deliberate</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another individual is the owner of the property that is damaged, there needs to be 2 incident reports – one for the perpetrator and one for the victim </a:t>
                </a:r>
              </a:p>
            </p:txBody>
          </p:sp>
        </p:grpSp>
        <p:grpSp>
          <p:nvGrpSpPr>
            <p:cNvPr id="7" name="Group 12"/>
            <p:cNvGrpSpPr>
              <a:grpSpLocks/>
            </p:cNvGrpSpPr>
            <p:nvPr/>
          </p:nvGrpSpPr>
          <p:grpSpPr bwMode="auto">
            <a:xfrm>
              <a:off x="327546" y="3943043"/>
              <a:ext cx="8338782" cy="1847399"/>
              <a:chOff x="300" y="992"/>
              <a:chExt cx="1847" cy="738"/>
            </a:xfrm>
          </p:grpSpPr>
          <p:sp>
            <p:nvSpPr>
              <p:cNvPr id="11"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2" name="Rectangle 11"/>
              <p:cNvSpPr>
                <a:spLocks noChangeArrowheads="1"/>
              </p:cNvSpPr>
              <p:nvPr/>
            </p:nvSpPr>
            <p:spPr bwMode="auto">
              <a:xfrm>
                <a:off x="300" y="1130"/>
                <a:ext cx="1847" cy="600"/>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victim</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perpetrator </a:t>
                </a:r>
                <a:endParaRPr lang="en-US" sz="1600" b="0" i="0" kern="0" dirty="0">
                  <a:latin typeface="Arial" panose="020B0604020202020204" pitchFamily="34" charset="0"/>
                  <a:cs typeface="Arial" panose="020B0604020202020204" pitchFamily="34" charset="0"/>
                </a:endParaRPr>
              </a:p>
            </p:txBody>
          </p:sp>
        </p:grpSp>
        <p:grpSp>
          <p:nvGrpSpPr>
            <p:cNvPr id="8" name="Group 12"/>
            <p:cNvGrpSpPr>
              <a:grpSpLocks/>
            </p:cNvGrpSpPr>
            <p:nvPr/>
          </p:nvGrpSpPr>
          <p:grpSpPr bwMode="auto">
            <a:xfrm>
              <a:off x="327546" y="5790434"/>
              <a:ext cx="8338782" cy="888654"/>
              <a:chOff x="300" y="1157"/>
              <a:chExt cx="1847" cy="355"/>
            </a:xfrm>
          </p:grpSpPr>
          <p:sp>
            <p:nvSpPr>
              <p:cNvPr id="9"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0" name="Rectangle 9"/>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property damage incidents require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4233968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Theft</a:t>
            </a:r>
            <a:endParaRPr lang="en-US" dirty="0"/>
          </a:p>
        </p:txBody>
      </p:sp>
      <p:grpSp>
        <p:nvGrpSpPr>
          <p:cNvPr id="4" name="Group 3"/>
          <p:cNvGrpSpPr/>
          <p:nvPr/>
        </p:nvGrpSpPr>
        <p:grpSpPr>
          <a:xfrm>
            <a:off x="402609" y="1242065"/>
            <a:ext cx="8338782" cy="4863808"/>
            <a:chOff x="327546" y="1815281"/>
            <a:chExt cx="8338782" cy="4863808"/>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Individual is the victim or perpetrator of the unlawful taking of money, other financial assets and/or personal </a:t>
                </a:r>
                <a:r>
                  <a:rPr lang="en-US" sz="1600" b="0" i="0" kern="0" dirty="0" smtClean="0">
                    <a:latin typeface="Arial" panose="020B0604020202020204" pitchFamily="34" charset="0"/>
                    <a:cs typeface="Arial" panose="020B0604020202020204" pitchFamily="34" charset="0"/>
                  </a:rPr>
                  <a:t>property</a:t>
                </a: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Incident is reported to DPPC and/or law </a:t>
                </a:r>
                <a:r>
                  <a:rPr lang="en-US" sz="1600" b="0" i="0" kern="0" dirty="0" smtClean="0">
                    <a:latin typeface="Arial" panose="020B0604020202020204" pitchFamily="34" charset="0"/>
                    <a:cs typeface="Arial" panose="020B0604020202020204" pitchFamily="34" charset="0"/>
                  </a:rPr>
                  <a:t>enforcement</a:t>
                </a:r>
                <a:endParaRPr lang="en-US" sz="16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3943043"/>
              <a:ext cx="8338782" cy="1569538"/>
              <a:chOff x="300" y="992"/>
              <a:chExt cx="1847" cy="627"/>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48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victim</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perpetrator </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525090"/>
              <a:ext cx="8338782" cy="1153999"/>
              <a:chOff x="300" y="1051"/>
              <a:chExt cx="1847" cy="461"/>
            </a:xfrm>
          </p:grpSpPr>
          <p:sp>
            <p:nvSpPr>
              <p:cNvPr id="8" name="Text Box 10"/>
              <p:cNvSpPr txBox="1">
                <a:spLocks noChangeArrowheads="1"/>
              </p:cNvSpPr>
              <p:nvPr/>
            </p:nvSpPr>
            <p:spPr bwMode="auto">
              <a:xfrm>
                <a:off x="300" y="1051"/>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89"/>
                <a:ext cx="1847" cy="323"/>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the individual is the perpetrator, the incident requires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review</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If the individual is the victim, the incident requires a </a:t>
                </a:r>
                <a:r>
                  <a:rPr lang="en-US" sz="1600" b="0" i="0" u="sng" kern="0" dirty="0">
                    <a:latin typeface="Arial" panose="020B0604020202020204" pitchFamily="34" charset="0"/>
                    <a:cs typeface="Arial" panose="020B0604020202020204" pitchFamily="34" charset="0"/>
                  </a:rPr>
                  <a:t>minor</a:t>
                </a:r>
                <a:r>
                  <a:rPr lang="en-US" sz="1600" b="0" i="0" kern="0" dirty="0">
                    <a:latin typeface="Arial" panose="020B0604020202020204" pitchFamily="34" charset="0"/>
                    <a:cs typeface="Arial" panose="020B0604020202020204" pitchFamily="34" charset="0"/>
                  </a:rPr>
                  <a:t> level of review</a:t>
                </a: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549778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Other Criminal Activity</a:t>
            </a:r>
            <a:endParaRPr lang="en-US" dirty="0"/>
          </a:p>
        </p:txBody>
      </p:sp>
      <p:grpSp>
        <p:nvGrpSpPr>
          <p:cNvPr id="4" name="Group 3"/>
          <p:cNvGrpSpPr/>
          <p:nvPr/>
        </p:nvGrpSpPr>
        <p:grpSpPr>
          <a:xfrm>
            <a:off x="402609" y="1242065"/>
            <a:ext cx="8338782" cy="4863808"/>
            <a:chOff x="327546" y="1815281"/>
            <a:chExt cx="8338782" cy="4863808"/>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Any criminal activity reported to law enforcement and is not covered under the incident category of “theft.” </a:t>
                </a:r>
              </a:p>
            </p:txBody>
          </p:sp>
        </p:grpSp>
        <p:grpSp>
          <p:nvGrpSpPr>
            <p:cNvPr id="6" name="Group 12"/>
            <p:cNvGrpSpPr>
              <a:grpSpLocks/>
            </p:cNvGrpSpPr>
            <p:nvPr/>
          </p:nvGrpSpPr>
          <p:grpSpPr bwMode="auto">
            <a:xfrm>
              <a:off x="327546" y="3943042"/>
              <a:ext cx="8338782" cy="1569537"/>
              <a:chOff x="300" y="992"/>
              <a:chExt cx="1847" cy="627"/>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48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victim (e.g. an </a:t>
                </a:r>
                <a:r>
                  <a:rPr lang="en-US" sz="1600" b="0" i="0" kern="0" dirty="0">
                    <a:latin typeface="Arial" panose="020B0604020202020204" pitchFamily="34" charset="0"/>
                    <a:cs typeface="Arial" panose="020B0604020202020204" pitchFamily="34" charset="0"/>
                  </a:rPr>
                  <a:t>individual being harassed, threatened and/or physical assaulted by someone other than an </a:t>
                </a:r>
                <a:r>
                  <a:rPr lang="en-US" sz="1600" b="0" i="0" kern="0" dirty="0" smtClean="0">
                    <a:latin typeface="Arial" panose="020B0604020202020204" pitchFamily="34" charset="0"/>
                    <a:cs typeface="Arial" panose="020B0604020202020204" pitchFamily="34" charset="0"/>
                  </a:rPr>
                  <a:t>caregiver)</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Alleged perpetrator (e.g</a:t>
                </a:r>
                <a:r>
                  <a:rPr lang="en-US" sz="1600" b="0" i="0" kern="0" dirty="0">
                    <a:latin typeface="Arial" panose="020B0604020202020204" pitchFamily="34" charset="0"/>
                    <a:cs typeface="Arial" panose="020B0604020202020204" pitchFamily="34" charset="0"/>
                  </a:rPr>
                  <a:t>. an individual that is arrested for drug possession, stalking or property </a:t>
                </a:r>
                <a:r>
                  <a:rPr lang="en-US" sz="1600" b="0" i="0" kern="0" dirty="0" smtClean="0">
                    <a:latin typeface="Arial" panose="020B0604020202020204" pitchFamily="34" charset="0"/>
                    <a:cs typeface="Arial" panose="020B0604020202020204" pitchFamily="34" charset="0"/>
                  </a:rPr>
                  <a:t>destruction)</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525090"/>
              <a:ext cx="8338782" cy="1153999"/>
              <a:chOff x="300" y="1051"/>
              <a:chExt cx="1847" cy="461"/>
            </a:xfrm>
          </p:grpSpPr>
          <p:sp>
            <p:nvSpPr>
              <p:cNvPr id="8" name="Text Box 10"/>
              <p:cNvSpPr txBox="1">
                <a:spLocks noChangeArrowheads="1"/>
              </p:cNvSpPr>
              <p:nvPr/>
            </p:nvSpPr>
            <p:spPr bwMode="auto">
              <a:xfrm>
                <a:off x="300" y="1051"/>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89"/>
                <a:ext cx="1847" cy="323"/>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incidents involving other criminal activity require a </a:t>
                </a:r>
                <a:r>
                  <a:rPr lang="en-US" sz="1600" b="0" i="0" u="sng" kern="0" dirty="0">
                    <a:latin typeface="Arial" panose="020B0604020202020204" pitchFamily="34" charset="0"/>
                    <a:cs typeface="Arial" panose="020B0604020202020204" pitchFamily="34" charset="0"/>
                  </a:rPr>
                  <a:t>major</a:t>
                </a:r>
                <a:r>
                  <a:rPr lang="en-US" sz="1600" b="0" i="0" kern="0" dirty="0">
                    <a:latin typeface="Arial" panose="020B0604020202020204" pitchFamily="34" charset="0"/>
                    <a:cs typeface="Arial" panose="020B0604020202020204" pitchFamily="34" charset="0"/>
                  </a:rPr>
                  <a:t> level of review</a:t>
                </a: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926101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Transportation Accident</a:t>
            </a:r>
            <a:endParaRPr lang="en-US" dirty="0"/>
          </a:p>
        </p:txBody>
      </p:sp>
      <p:grpSp>
        <p:nvGrpSpPr>
          <p:cNvPr id="4" name="Group 3"/>
          <p:cNvGrpSpPr/>
          <p:nvPr/>
        </p:nvGrpSpPr>
        <p:grpSpPr>
          <a:xfrm>
            <a:off x="402609" y="1242065"/>
            <a:ext cx="8338782" cy="4863808"/>
            <a:chOff x="327546" y="1815281"/>
            <a:chExt cx="8338782" cy="4863808"/>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Covers traffic accidents involving individuals receiving supports when the police are </a:t>
                </a:r>
                <a:r>
                  <a:rPr lang="en-US" sz="1600" b="0" i="0" kern="0" dirty="0" smtClean="0">
                    <a:latin typeface="Arial" panose="020B0604020202020204" pitchFamily="34" charset="0"/>
                    <a:cs typeface="Arial" panose="020B0604020202020204" pitchFamily="34" charset="0"/>
                  </a:rPr>
                  <a:t>involved</a:t>
                </a: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Does not cover minor fender benders with no police involvement </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Incident could be a site based incident when the incident affects all individuals involved the same, such as an accident when the police are called and the effect on all involved individuals is the </a:t>
                </a:r>
                <a:r>
                  <a:rPr lang="en-US" sz="1600" b="0" i="0" kern="0" dirty="0" smtClean="0">
                    <a:latin typeface="Arial" panose="020B0604020202020204" pitchFamily="34" charset="0"/>
                    <a:cs typeface="Arial" panose="020B0604020202020204" pitchFamily="34" charset="0"/>
                  </a:rPr>
                  <a:t>same</a:t>
                </a:r>
                <a:endParaRPr lang="en-US" sz="16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3943042"/>
              <a:ext cx="8338782" cy="1569537"/>
              <a:chOff x="300" y="992"/>
              <a:chExt cx="1847" cy="627"/>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48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Pedestrian</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Motor vehicle accident</a:t>
                </a:r>
              </a:p>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Other</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525090"/>
              <a:ext cx="8338782" cy="1153999"/>
              <a:chOff x="300" y="1051"/>
              <a:chExt cx="1847" cy="461"/>
            </a:xfrm>
          </p:grpSpPr>
          <p:sp>
            <p:nvSpPr>
              <p:cNvPr id="8" name="Text Box 10"/>
              <p:cNvSpPr txBox="1">
                <a:spLocks noChangeArrowheads="1"/>
              </p:cNvSpPr>
              <p:nvPr/>
            </p:nvSpPr>
            <p:spPr bwMode="auto">
              <a:xfrm>
                <a:off x="300" y="1051"/>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89"/>
                <a:ext cx="1847" cy="323"/>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a:t>
                </a:r>
                <a:r>
                  <a:rPr lang="en-US" sz="1600" b="0" i="0" kern="0" dirty="0" smtClean="0">
                    <a:latin typeface="Arial" panose="020B0604020202020204" pitchFamily="34" charset="0"/>
                    <a:cs typeface="Arial" panose="020B0604020202020204" pitchFamily="34" charset="0"/>
                  </a:rPr>
                  <a:t>transportation accident incidents require a </a:t>
                </a:r>
                <a:r>
                  <a:rPr lang="en-US" sz="1600" b="0" i="0" u="sng" kern="0" dirty="0" smtClean="0">
                    <a:latin typeface="Arial" panose="020B0604020202020204" pitchFamily="34" charset="0"/>
                    <a:cs typeface="Arial" panose="020B0604020202020204" pitchFamily="34" charset="0"/>
                  </a:rPr>
                  <a:t>minor</a:t>
                </a:r>
                <a:r>
                  <a:rPr lang="en-US" sz="1600" b="0" i="0" kern="0" dirty="0" smtClean="0">
                    <a:latin typeface="Arial" panose="020B0604020202020204" pitchFamily="34" charset="0"/>
                    <a:cs typeface="Arial" panose="020B0604020202020204" pitchFamily="34" charset="0"/>
                  </a:rPr>
                  <a:t> level of review</a:t>
                </a: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23613762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Emergency Relocation</a:t>
            </a:r>
            <a:endParaRPr lang="en-US" dirty="0"/>
          </a:p>
        </p:txBody>
      </p:sp>
      <p:grpSp>
        <p:nvGrpSpPr>
          <p:cNvPr id="4" name="Group 3"/>
          <p:cNvGrpSpPr/>
          <p:nvPr/>
        </p:nvGrpSpPr>
        <p:grpSpPr>
          <a:xfrm>
            <a:off x="402609" y="1242065"/>
            <a:ext cx="8338782" cy="4863808"/>
            <a:chOff x="327546" y="1815281"/>
            <a:chExt cx="8338782" cy="4863808"/>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Individual(s) need to be relocated on an emergency basis for more than 24 hours</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Relocation can be for any emergency such as fire, weather conditions, local disaster </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Incident could be a site based incident when the incident affects all individuals involved the same, such as an accident when the police are called and the effect on all involved individuals is the </a:t>
                </a:r>
                <a:r>
                  <a:rPr lang="en-US" sz="1600" b="0" i="0" kern="0" dirty="0" smtClean="0">
                    <a:latin typeface="Arial" panose="020B0604020202020204" pitchFamily="34" charset="0"/>
                    <a:cs typeface="Arial" panose="020B0604020202020204" pitchFamily="34" charset="0"/>
                  </a:rPr>
                  <a:t>same</a:t>
                </a:r>
                <a:endParaRPr lang="en-US" sz="16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3943042"/>
              <a:ext cx="8338782" cy="1569537"/>
              <a:chOff x="300" y="992"/>
              <a:chExt cx="1847" cy="627"/>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48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N/A</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525090"/>
              <a:ext cx="8338782" cy="1153999"/>
              <a:chOff x="300" y="1051"/>
              <a:chExt cx="1847" cy="461"/>
            </a:xfrm>
          </p:grpSpPr>
          <p:sp>
            <p:nvSpPr>
              <p:cNvPr id="8" name="Text Box 10"/>
              <p:cNvSpPr txBox="1">
                <a:spLocks noChangeArrowheads="1"/>
              </p:cNvSpPr>
              <p:nvPr/>
            </p:nvSpPr>
            <p:spPr bwMode="auto">
              <a:xfrm>
                <a:off x="300" y="1051"/>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89"/>
                <a:ext cx="1847" cy="323"/>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a:t>
                </a:r>
                <a:r>
                  <a:rPr lang="en-US" sz="1600" b="0" i="0" kern="0" dirty="0" smtClean="0">
                    <a:latin typeface="Arial" panose="020B0604020202020204" pitchFamily="34" charset="0"/>
                    <a:cs typeface="Arial" panose="020B0604020202020204" pitchFamily="34" charset="0"/>
                  </a:rPr>
                  <a:t>emergency relocation incidents require a </a:t>
                </a:r>
                <a:r>
                  <a:rPr lang="en-US" sz="1600" b="0" i="0" u="sng" kern="0" dirty="0" smtClean="0">
                    <a:latin typeface="Arial" panose="020B0604020202020204" pitchFamily="34" charset="0"/>
                    <a:cs typeface="Arial" panose="020B0604020202020204" pitchFamily="34" charset="0"/>
                  </a:rPr>
                  <a:t>minor</a:t>
                </a:r>
                <a:r>
                  <a:rPr lang="en-US" sz="1600" b="0" i="0" kern="0" dirty="0" smtClean="0">
                    <a:latin typeface="Arial" panose="020B0604020202020204" pitchFamily="34" charset="0"/>
                    <a:cs typeface="Arial" panose="020B0604020202020204" pitchFamily="34" charset="0"/>
                  </a:rPr>
                  <a:t> level of review</a:t>
                </a: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508728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Unplanned Transportation Restraint</a:t>
            </a:r>
            <a:endParaRPr lang="en-US" dirty="0"/>
          </a:p>
        </p:txBody>
      </p:sp>
      <p:grpSp>
        <p:nvGrpSpPr>
          <p:cNvPr id="4" name="Group 3"/>
          <p:cNvGrpSpPr/>
          <p:nvPr/>
        </p:nvGrpSpPr>
        <p:grpSpPr>
          <a:xfrm>
            <a:off x="402609" y="1242065"/>
            <a:ext cx="8338782" cy="4863808"/>
            <a:chOff x="327546" y="1815281"/>
            <a:chExt cx="8338782" cy="4863808"/>
          </a:xfrm>
        </p:grpSpPr>
        <p:grpSp>
          <p:nvGrpSpPr>
            <p:cNvPr id="5" name="Group 12"/>
            <p:cNvGrpSpPr>
              <a:grpSpLocks/>
            </p:cNvGrpSpPr>
            <p:nvPr/>
          </p:nvGrpSpPr>
          <p:grpSpPr bwMode="auto">
            <a:xfrm>
              <a:off x="327546" y="1815281"/>
              <a:ext cx="8338782" cy="2127763"/>
              <a:chOff x="300" y="992"/>
              <a:chExt cx="1847" cy="85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712"/>
              </a:xfrm>
              <a:prstGeom prst="rect">
                <a:avLst/>
              </a:prstGeom>
              <a:noFill/>
              <a:ln w="12700" algn="ctr">
                <a:solidFill>
                  <a:schemeClr val="tx2"/>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Individual requires the use of physical holding or a mechanical device to keep him or her safe during transportation that has not been planned for in the individual’s ISP</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 restraint form is not required in these circumstances but an incident report is required if the intervention is not written into an individual’s ISP </a:t>
                </a:r>
              </a:p>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Examples include a staff needing to hold down an individual to fasten his or her seatbelt so s/he does not grab the steering wheel </a:t>
                </a:r>
              </a:p>
            </p:txBody>
          </p:sp>
        </p:grpSp>
        <p:grpSp>
          <p:nvGrpSpPr>
            <p:cNvPr id="6" name="Group 12"/>
            <p:cNvGrpSpPr>
              <a:grpSpLocks/>
            </p:cNvGrpSpPr>
            <p:nvPr/>
          </p:nvGrpSpPr>
          <p:grpSpPr bwMode="auto">
            <a:xfrm>
              <a:off x="327546" y="3943042"/>
              <a:ext cx="8338782" cy="1569537"/>
              <a:chOff x="300" y="992"/>
              <a:chExt cx="1847" cy="627"/>
            </a:xfrm>
          </p:grpSpPr>
          <p:sp>
            <p:nvSpPr>
              <p:cNvPr id="10" name="Text Box 10"/>
              <p:cNvSpPr txBox="1">
                <a:spLocks noChangeArrowheads="1"/>
              </p:cNvSpPr>
              <p:nvPr/>
            </p:nvSpPr>
            <p:spPr bwMode="auto">
              <a:xfrm>
                <a:off x="300" y="99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130"/>
                <a:ext cx="1847" cy="489"/>
              </a:xfrm>
              <a:prstGeom prst="rect">
                <a:avLst/>
              </a:prstGeom>
              <a:noFill/>
              <a:ln w="12700" algn="ctr">
                <a:solidFill>
                  <a:schemeClr val="tx1"/>
                </a:solidFill>
                <a:miter lim="800000"/>
                <a:headEnd/>
                <a:tailEnd/>
              </a:ln>
            </p:spPr>
            <p:txBody>
              <a:bodyPr lIns="40118" tIns="40118" rIns="40118" bIns="40118"/>
              <a:lstStyle/>
              <a:p>
                <a:pPr marL="344488"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N/A</a:t>
                </a:r>
                <a:endParaRPr lang="en-US" sz="1600"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525090"/>
              <a:ext cx="8338782" cy="1153999"/>
              <a:chOff x="300" y="1051"/>
              <a:chExt cx="1847" cy="461"/>
            </a:xfrm>
          </p:grpSpPr>
          <p:sp>
            <p:nvSpPr>
              <p:cNvPr id="8" name="Text Box 10"/>
              <p:cNvSpPr txBox="1">
                <a:spLocks noChangeArrowheads="1"/>
              </p:cNvSpPr>
              <p:nvPr/>
            </p:nvSpPr>
            <p:spPr bwMode="auto">
              <a:xfrm>
                <a:off x="300" y="1051"/>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189"/>
                <a:ext cx="1847" cy="323"/>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a:t>
                </a:r>
                <a:r>
                  <a:rPr lang="en-US" sz="1600" b="0" i="0" kern="0" dirty="0" smtClean="0">
                    <a:latin typeface="Arial" panose="020B0604020202020204" pitchFamily="34" charset="0"/>
                    <a:cs typeface="Arial" panose="020B0604020202020204" pitchFamily="34" charset="0"/>
                  </a:rPr>
                  <a:t>unplanned transportation restraint incidents require a </a:t>
                </a:r>
                <a:r>
                  <a:rPr lang="en-US" sz="1600" b="0" i="0" u="sng" kern="0" dirty="0" smtClean="0">
                    <a:latin typeface="Arial" panose="020B0604020202020204" pitchFamily="34" charset="0"/>
                    <a:cs typeface="Arial" panose="020B0604020202020204" pitchFamily="34" charset="0"/>
                  </a:rPr>
                  <a:t>minor</a:t>
                </a:r>
                <a:r>
                  <a:rPr lang="en-US" sz="1600" b="0" i="0" kern="0" dirty="0" smtClean="0">
                    <a:latin typeface="Arial" panose="020B0604020202020204" pitchFamily="34" charset="0"/>
                    <a:cs typeface="Arial" panose="020B0604020202020204" pitchFamily="34" charset="0"/>
                  </a:rPr>
                  <a:t> level of review</a:t>
                </a:r>
                <a:endParaRPr lang="en-US" sz="1600" b="0" i="0" kern="0" dirty="0">
                  <a:latin typeface="Arial" panose="020B0604020202020204" pitchFamily="34" charset="0"/>
                  <a:cs typeface="Arial" panose="020B0604020202020204" pitchFamily="34" charset="0"/>
                </a:endParaRPr>
              </a:p>
              <a:p>
                <a:pPr marL="344488" lvl="0" indent="-285750" defTabSz="957998">
                  <a:spcBef>
                    <a:spcPts val="400"/>
                  </a:spcBef>
                  <a:buFont typeface="Arial" panose="020B0604020202020204" pitchFamily="34" charset="0"/>
                  <a:buChar char="•"/>
                  <a:defRPr/>
                </a:pPr>
                <a:endParaRPr lang="en-US" sz="1600" b="0" i="0" kern="0" dirty="0">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1834054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Incident: Other</a:t>
            </a:r>
            <a:endParaRPr lang="en-US" dirty="0"/>
          </a:p>
        </p:txBody>
      </p:sp>
      <p:grpSp>
        <p:nvGrpSpPr>
          <p:cNvPr id="4" name="Group 3"/>
          <p:cNvGrpSpPr/>
          <p:nvPr/>
        </p:nvGrpSpPr>
        <p:grpSpPr>
          <a:xfrm>
            <a:off x="402609" y="1242065"/>
            <a:ext cx="8338782" cy="4863807"/>
            <a:chOff x="327546" y="1815281"/>
            <a:chExt cx="8338782" cy="4863807"/>
          </a:xfrm>
        </p:grpSpPr>
        <p:grpSp>
          <p:nvGrpSpPr>
            <p:cNvPr id="5" name="Group 12"/>
            <p:cNvGrpSpPr>
              <a:grpSpLocks/>
            </p:cNvGrpSpPr>
            <p:nvPr/>
          </p:nvGrpSpPr>
          <p:grpSpPr bwMode="auto">
            <a:xfrm>
              <a:off x="327546" y="1815281"/>
              <a:ext cx="8338782" cy="2453186"/>
              <a:chOff x="300" y="992"/>
              <a:chExt cx="1847" cy="980"/>
            </a:xfrm>
          </p:grpSpPr>
          <p:sp>
            <p:nvSpPr>
              <p:cNvPr id="12" name="Text Box 10"/>
              <p:cNvSpPr txBox="1">
                <a:spLocks noChangeArrowheads="1"/>
              </p:cNvSpPr>
              <p:nvPr/>
            </p:nvSpPr>
            <p:spPr bwMode="auto">
              <a:xfrm>
                <a:off x="300" y="992"/>
                <a:ext cx="1847" cy="138"/>
              </a:xfrm>
              <a:prstGeom prst="rect">
                <a:avLst/>
              </a:prstGeom>
              <a:solidFill>
                <a:schemeClr val="tx2"/>
              </a:solidFill>
              <a:ln w="12700" algn="ctr">
                <a:solidFill>
                  <a:schemeClr val="tx2"/>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Description</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3" name="Rectangle 12"/>
              <p:cNvSpPr>
                <a:spLocks noChangeArrowheads="1"/>
              </p:cNvSpPr>
              <p:nvPr/>
            </p:nvSpPr>
            <p:spPr bwMode="auto">
              <a:xfrm>
                <a:off x="300" y="1130"/>
                <a:ext cx="1847" cy="842"/>
              </a:xfrm>
              <a:prstGeom prst="rect">
                <a:avLst/>
              </a:prstGeom>
              <a:noFill/>
              <a:ln w="12700" algn="ctr">
                <a:solidFill>
                  <a:schemeClr val="tx2"/>
                </a:solidFill>
                <a:miter lim="800000"/>
                <a:headEnd/>
                <a:tailEnd/>
              </a:ln>
            </p:spPr>
            <p:txBody>
              <a:bodyPr lIns="40118" tIns="40118" rIns="40118" bIns="40118"/>
              <a:lstStyle/>
              <a:p>
                <a:pPr marL="344488" indent="-285750" defTabSz="957998" eaLnBrk="0" hangingPunct="0">
                  <a:spcBef>
                    <a:spcPts val="400"/>
                  </a:spcBef>
                  <a:buClr>
                    <a:srgbClr val="091D5D"/>
                  </a:buClr>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Event does not fit into an existing category but meets the threshold for a reportable event:</a:t>
                </a:r>
              </a:p>
              <a:p>
                <a:pPr marL="577850" lvl="1" indent="-231775" eaLnBrk="0" hangingPunct="0">
                  <a:spcAft>
                    <a:spcPct val="20000"/>
                  </a:spcAft>
                  <a:buClr>
                    <a:srgbClr val="091D5D"/>
                  </a:buClr>
                  <a:buFont typeface="Verdana" pitchFamily="34" charset="0"/>
                  <a:buChar char="–"/>
                </a:pPr>
                <a:r>
                  <a:rPr lang="en-US" b="0" i="0" kern="0" dirty="0">
                    <a:solidFill>
                      <a:srgbClr val="091D5D"/>
                    </a:solidFill>
                    <a:latin typeface="Arial" pitchFamily="34" charset="0"/>
                    <a:cs typeface="Arial" pitchFamily="34" charset="0"/>
                  </a:rPr>
                  <a:t>Event puts the individual at risk</a:t>
                </a:r>
              </a:p>
              <a:p>
                <a:pPr marL="577850" lvl="1" indent="-231775" eaLnBrk="0" hangingPunct="0">
                  <a:spcAft>
                    <a:spcPct val="20000"/>
                  </a:spcAft>
                  <a:buClr>
                    <a:srgbClr val="091D5D"/>
                  </a:buClr>
                  <a:buFont typeface="Verdana" pitchFamily="34" charset="0"/>
                  <a:buChar char="–"/>
                </a:pPr>
                <a:r>
                  <a:rPr lang="en-US" b="0" i="0" kern="0" dirty="0">
                    <a:solidFill>
                      <a:srgbClr val="091D5D"/>
                    </a:solidFill>
                    <a:latin typeface="Arial" pitchFamily="34" charset="0"/>
                    <a:cs typeface="Arial" pitchFamily="34" charset="0"/>
                  </a:rPr>
                  <a:t>Key people need to be notified in a timely manner</a:t>
                </a:r>
              </a:p>
              <a:p>
                <a:pPr marL="577850" lvl="1" indent="-231775" eaLnBrk="0" hangingPunct="0">
                  <a:spcAft>
                    <a:spcPct val="20000"/>
                  </a:spcAft>
                  <a:buClr>
                    <a:srgbClr val="091D5D"/>
                  </a:buClr>
                  <a:buFont typeface="Verdana" pitchFamily="34" charset="0"/>
                  <a:buChar char="–"/>
                </a:pPr>
                <a:r>
                  <a:rPr lang="en-US" b="0" i="0" kern="0" dirty="0">
                    <a:solidFill>
                      <a:srgbClr val="091D5D"/>
                    </a:solidFill>
                    <a:latin typeface="Arial" pitchFamily="34" charset="0"/>
                    <a:cs typeface="Arial" pitchFamily="34" charset="0"/>
                  </a:rPr>
                  <a:t>Response needed for protection and to minimize </a:t>
                </a:r>
                <a:r>
                  <a:rPr lang="en-US" b="0" i="0" kern="0" dirty="0" smtClean="0">
                    <a:solidFill>
                      <a:srgbClr val="091D5D"/>
                    </a:solidFill>
                    <a:latin typeface="Arial" pitchFamily="34" charset="0"/>
                    <a:cs typeface="Arial" pitchFamily="34" charset="0"/>
                  </a:rPr>
                  <a:t>risk</a:t>
                </a:r>
              </a:p>
              <a:p>
                <a:pPr marL="344488" indent="-285750" defTabSz="957998" eaLnBrk="0" hangingPunct="0">
                  <a:spcBef>
                    <a:spcPts val="400"/>
                  </a:spcBef>
                  <a:buClr>
                    <a:srgbClr val="091D5D"/>
                  </a:buClr>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Should RARELY be used!</a:t>
                </a:r>
                <a:endParaRPr lang="en-US" sz="1600" b="0" i="0" kern="0" dirty="0">
                  <a:latin typeface="Arial" panose="020B0604020202020204" pitchFamily="34" charset="0"/>
                  <a:cs typeface="Arial" panose="020B0604020202020204" pitchFamily="34" charset="0"/>
                </a:endParaRPr>
              </a:p>
              <a:p>
                <a:pPr marL="577850" lvl="1" indent="-231775" eaLnBrk="0" hangingPunct="0">
                  <a:spcAft>
                    <a:spcPct val="20000"/>
                  </a:spcAft>
                  <a:buClr>
                    <a:srgbClr val="091D5D"/>
                  </a:buClr>
                  <a:buFont typeface="Verdana" pitchFamily="34" charset="0"/>
                  <a:buChar char="–"/>
                </a:pPr>
                <a:endParaRPr lang="en-US" sz="1200" b="0" i="0" kern="0" dirty="0">
                  <a:latin typeface="Arial" panose="020B0604020202020204" pitchFamily="34" charset="0"/>
                  <a:cs typeface="Arial" panose="020B0604020202020204" pitchFamily="34" charset="0"/>
                </a:endParaRPr>
              </a:p>
            </p:txBody>
          </p:sp>
        </p:grpSp>
        <p:grpSp>
          <p:nvGrpSpPr>
            <p:cNvPr id="6" name="Group 12"/>
            <p:cNvGrpSpPr>
              <a:grpSpLocks/>
            </p:cNvGrpSpPr>
            <p:nvPr/>
          </p:nvGrpSpPr>
          <p:grpSpPr bwMode="auto">
            <a:xfrm>
              <a:off x="327546" y="4268485"/>
              <a:ext cx="8338782" cy="1516970"/>
              <a:chOff x="300" y="1122"/>
              <a:chExt cx="1847" cy="606"/>
            </a:xfrm>
          </p:grpSpPr>
          <p:sp>
            <p:nvSpPr>
              <p:cNvPr id="10" name="Text Box 10"/>
              <p:cNvSpPr txBox="1">
                <a:spLocks noChangeArrowheads="1"/>
              </p:cNvSpPr>
              <p:nvPr/>
            </p:nvSpPr>
            <p:spPr bwMode="auto">
              <a:xfrm>
                <a:off x="300" y="1122"/>
                <a:ext cx="1847" cy="138"/>
              </a:xfrm>
              <a:prstGeom prst="rect">
                <a:avLst/>
              </a:prstGeom>
              <a:solidFill>
                <a:schemeClr val="tx1"/>
              </a:solidFill>
              <a:ln w="12700" algn="ctr">
                <a:solidFill>
                  <a:schemeClr val="tx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Secondary Categories</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1" name="Rectangle 10"/>
              <p:cNvSpPr>
                <a:spLocks noChangeArrowheads="1"/>
              </p:cNvSpPr>
              <p:nvPr/>
            </p:nvSpPr>
            <p:spPr bwMode="auto">
              <a:xfrm>
                <a:off x="300" y="1260"/>
                <a:ext cx="1847" cy="468"/>
              </a:xfrm>
              <a:prstGeom prst="rect">
                <a:avLst/>
              </a:prstGeom>
              <a:noFill/>
              <a:ln w="12700" algn="ctr">
                <a:solidFill>
                  <a:schemeClr val="tx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smtClean="0">
                    <a:latin typeface="Arial" panose="020B0604020202020204" pitchFamily="34" charset="0"/>
                    <a:cs typeface="Arial" panose="020B0604020202020204" pitchFamily="34" charset="0"/>
                  </a:rPr>
                  <a:t>None</a:t>
                </a:r>
                <a:endParaRPr lang="en-US" b="0" i="0" kern="0" dirty="0">
                  <a:latin typeface="Arial" panose="020B0604020202020204" pitchFamily="34" charset="0"/>
                  <a:cs typeface="Arial" panose="020B0604020202020204" pitchFamily="34" charset="0"/>
                </a:endParaRPr>
              </a:p>
            </p:txBody>
          </p:sp>
        </p:grpSp>
        <p:grpSp>
          <p:nvGrpSpPr>
            <p:cNvPr id="7" name="Group 12"/>
            <p:cNvGrpSpPr>
              <a:grpSpLocks/>
            </p:cNvGrpSpPr>
            <p:nvPr/>
          </p:nvGrpSpPr>
          <p:grpSpPr bwMode="auto">
            <a:xfrm>
              <a:off x="327546" y="5790434"/>
              <a:ext cx="8338782" cy="888654"/>
              <a:chOff x="300" y="1157"/>
              <a:chExt cx="1847" cy="355"/>
            </a:xfrm>
          </p:grpSpPr>
          <p:sp>
            <p:nvSpPr>
              <p:cNvPr id="8" name="Text Box 10"/>
              <p:cNvSpPr txBox="1">
                <a:spLocks noChangeArrowheads="1"/>
              </p:cNvSpPr>
              <p:nvPr/>
            </p:nvSpPr>
            <p:spPr bwMode="auto">
              <a:xfrm>
                <a:off x="300" y="1157"/>
                <a:ext cx="1847" cy="138"/>
              </a:xfrm>
              <a:prstGeom prst="rect">
                <a:avLst/>
              </a:prstGeom>
              <a:solidFill>
                <a:schemeClr val="accent1"/>
              </a:solidFill>
              <a:ln w="12700" algn="ctr">
                <a:solidFill>
                  <a:schemeClr val="accent1"/>
                </a:solidFill>
                <a:miter lim="800000"/>
                <a:headEnd/>
                <a:tailEnd type="none" w="sm" len="med"/>
              </a:ln>
            </p:spPr>
            <p:txBody>
              <a:bodyPr lIns="40118" tIns="40118" rIns="40118" bIns="40118" anchor="ctr" anchorCtr="1"/>
              <a:lstStyle/>
              <a:p>
                <a:pPr marL="0" marR="0" lvl="0" indent="0" algn="ctr" defTabSz="957263" eaLnBrk="1" fontAlgn="auto" latinLnBrk="0" hangingPunct="1">
                  <a:lnSpc>
                    <a:spcPct val="100000"/>
                  </a:lnSpc>
                  <a:spcBef>
                    <a:spcPts val="400"/>
                  </a:spcBef>
                  <a:spcAft>
                    <a:spcPts val="0"/>
                  </a:spcAft>
                  <a:buClrTx/>
                  <a:buSzTx/>
                  <a:buFontTx/>
                  <a:buNone/>
                  <a:tabLst/>
                  <a:defRPr/>
                </a:pPr>
                <a:r>
                  <a:rPr lang="en-US" sz="1600" i="0" kern="0" noProof="0" dirty="0" smtClean="0">
                    <a:solidFill>
                      <a:srgbClr val="FFFFFF"/>
                    </a:solidFill>
                    <a:latin typeface="Arial" panose="020B0604020202020204" pitchFamily="34" charset="0"/>
                    <a:cs typeface="Arial" panose="020B0604020202020204" pitchFamily="34" charset="0"/>
                  </a:rPr>
                  <a:t>Level of Review</a:t>
                </a:r>
                <a:endParaRPr kumimoji="0" lang="en-US" sz="16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9" name="Rectangle 8"/>
              <p:cNvSpPr>
                <a:spLocks noChangeArrowheads="1"/>
              </p:cNvSpPr>
              <p:nvPr/>
            </p:nvSpPr>
            <p:spPr bwMode="auto">
              <a:xfrm>
                <a:off x="300" y="1295"/>
                <a:ext cx="1847" cy="217"/>
              </a:xfrm>
              <a:prstGeom prst="rect">
                <a:avLst/>
              </a:prstGeom>
              <a:noFill/>
              <a:ln w="12700" algn="ctr">
                <a:solidFill>
                  <a:schemeClr val="accent1"/>
                </a:solidFill>
                <a:miter lim="800000"/>
                <a:headEnd/>
                <a:tailEnd/>
              </a:ln>
            </p:spPr>
            <p:txBody>
              <a:bodyPr lIns="40118" tIns="40118" rIns="40118" bIns="40118"/>
              <a:lstStyle/>
              <a:p>
                <a:pPr marL="344488" lvl="0" indent="-285750" defTabSz="957998">
                  <a:spcBef>
                    <a:spcPts val="400"/>
                  </a:spcBef>
                  <a:buFont typeface="Arial" panose="020B0604020202020204" pitchFamily="34" charset="0"/>
                  <a:buChar char="•"/>
                  <a:defRPr/>
                </a:pPr>
                <a:r>
                  <a:rPr lang="en-US" sz="1600" b="0" i="0" kern="0" dirty="0">
                    <a:latin typeface="Arial" panose="020B0604020202020204" pitchFamily="34" charset="0"/>
                    <a:cs typeface="Arial" panose="020B0604020202020204" pitchFamily="34" charset="0"/>
                  </a:rPr>
                  <a:t>All “other” incidents require a </a:t>
                </a:r>
                <a:r>
                  <a:rPr lang="en-US" sz="1600" b="0" i="0" u="sng" kern="0" dirty="0" smtClean="0">
                    <a:latin typeface="Arial" panose="020B0604020202020204" pitchFamily="34" charset="0"/>
                    <a:cs typeface="Arial" panose="020B0604020202020204" pitchFamily="34" charset="0"/>
                  </a:rPr>
                  <a:t>minor</a:t>
                </a:r>
                <a:r>
                  <a:rPr lang="en-US" sz="1600" b="0" i="0" kern="0" dirty="0" smtClean="0">
                    <a:latin typeface="Arial" panose="020B0604020202020204" pitchFamily="34" charset="0"/>
                    <a:cs typeface="Arial" panose="020B0604020202020204" pitchFamily="34" charset="0"/>
                  </a:rPr>
                  <a:t> level </a:t>
                </a:r>
                <a:r>
                  <a:rPr lang="en-US" sz="1600" b="0" i="0" kern="0" dirty="0">
                    <a:latin typeface="Arial" panose="020B0604020202020204" pitchFamily="34" charset="0"/>
                    <a:cs typeface="Arial" panose="020B0604020202020204" pitchFamily="34" charset="0"/>
                  </a:rPr>
                  <a:t>of review</a:t>
                </a:r>
              </a:p>
            </p:txBody>
          </p:sp>
        </p:grpSp>
      </p:grpSp>
    </p:spTree>
    <p:extLst>
      <p:ext uri="{BB962C8B-B14F-4D97-AF65-F5344CB8AC3E}">
        <p14:creationId xmlns:p14="http://schemas.microsoft.com/office/powerpoint/2010/main" val="1769476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b="1" dirty="0" smtClean="0">
                <a:latin typeface="Arial" panose="020B0604020202020204" pitchFamily="34" charset="0"/>
                <a:cs typeface="Arial" panose="020B0604020202020204" pitchFamily="34" charset="0"/>
              </a:rPr>
              <a:t>Conclusion</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558609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 Reporting Summary</a:t>
            </a:r>
            <a:endParaRPr lang="en-US" dirty="0"/>
          </a:p>
        </p:txBody>
      </p:sp>
      <p:sp>
        <p:nvSpPr>
          <p:cNvPr id="3" name="Content Placeholder 2"/>
          <p:cNvSpPr>
            <a:spLocks noGrp="1"/>
          </p:cNvSpPr>
          <p:nvPr>
            <p:ph idx="1"/>
          </p:nvPr>
        </p:nvSpPr>
        <p:spPr>
          <a:xfrm>
            <a:off x="266701" y="1204913"/>
            <a:ext cx="8624888" cy="5269135"/>
          </a:xfrm>
        </p:spPr>
        <p:txBody>
          <a:bodyPr/>
          <a:lstStyle/>
          <a:p>
            <a:pPr marL="0" indent="0">
              <a:buNone/>
            </a:pPr>
            <a:r>
              <a:rPr lang="en-US" dirty="0" smtClean="0"/>
              <a:t>The incident reporting guidelines we have covered in this training apply to both the paper incident report and to incident reporting within HCSIS.</a:t>
            </a:r>
          </a:p>
          <a:p>
            <a:pPr marL="0" indent="0">
              <a:buNone/>
            </a:pPr>
            <a:endParaRPr lang="en-US" dirty="0"/>
          </a:p>
          <a:p>
            <a:pPr marL="0" indent="0" algn="ctr">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r>
              <a:rPr lang="en-US" dirty="0" smtClean="0"/>
              <a:t>Using HCSIS for incident reporting provides several benefits for DDS, MRC and provider agencies:</a:t>
            </a:r>
          </a:p>
          <a:p>
            <a:r>
              <a:rPr lang="en-US" dirty="0" smtClean="0"/>
              <a:t>Gives ability to sort data for planning and analysis</a:t>
            </a:r>
          </a:p>
          <a:p>
            <a:pPr lvl="1"/>
            <a:r>
              <a:rPr lang="en-US" sz="1800" dirty="0" smtClean="0"/>
              <a:t>Individual</a:t>
            </a:r>
          </a:p>
          <a:p>
            <a:pPr lvl="1"/>
            <a:r>
              <a:rPr lang="en-US" sz="1800" dirty="0" smtClean="0"/>
              <a:t>Site</a:t>
            </a:r>
          </a:p>
          <a:p>
            <a:pPr lvl="1"/>
            <a:r>
              <a:rPr lang="en-US" sz="1800" dirty="0" smtClean="0"/>
              <a:t>Agency</a:t>
            </a:r>
          </a:p>
          <a:p>
            <a:pPr lvl="1"/>
            <a:r>
              <a:rPr lang="en-US" sz="1800" dirty="0" smtClean="0"/>
              <a:t>Area/Region/State</a:t>
            </a:r>
          </a:p>
          <a:p>
            <a:pPr lvl="1"/>
            <a:r>
              <a:rPr lang="en-US" sz="1800" dirty="0" smtClean="0"/>
              <a:t>Class</a:t>
            </a:r>
          </a:p>
        </p:txBody>
      </p:sp>
      <p:grpSp>
        <p:nvGrpSpPr>
          <p:cNvPr id="7" name="Group 6"/>
          <p:cNvGrpSpPr/>
          <p:nvPr/>
        </p:nvGrpSpPr>
        <p:grpSpPr>
          <a:xfrm>
            <a:off x="530145" y="2238235"/>
            <a:ext cx="8083710" cy="1077218"/>
            <a:chOff x="519409" y="2238235"/>
            <a:chExt cx="8083710" cy="1077218"/>
          </a:xfrm>
        </p:grpSpPr>
        <p:sp>
          <p:nvSpPr>
            <p:cNvPr id="4" name="TextBox 3"/>
            <p:cNvSpPr txBox="1"/>
            <p:nvPr/>
          </p:nvSpPr>
          <p:spPr>
            <a:xfrm>
              <a:off x="1519386" y="2238235"/>
              <a:ext cx="6086902" cy="1077218"/>
            </a:xfrm>
            <a:prstGeom prst="rect">
              <a:avLst/>
            </a:prstGeom>
            <a:noFill/>
            <a:ln w="28575">
              <a:solidFill>
                <a:schemeClr val="tx2"/>
              </a:solidFill>
              <a:prstDash val="dash"/>
            </a:ln>
          </p:spPr>
          <p:txBody>
            <a:bodyPr wrap="square" rtlCol="0">
              <a:spAutoFit/>
            </a:bodyPr>
            <a:lstStyle/>
            <a:p>
              <a:pPr algn="ctr"/>
              <a:r>
                <a:rPr lang="en-US" sz="1600" b="0" dirty="0" smtClean="0">
                  <a:latin typeface="Arial" panose="020B0604020202020204" pitchFamily="34" charset="0"/>
                  <a:cs typeface="Arial" panose="020B0604020202020204" pitchFamily="34" charset="0"/>
                </a:rPr>
                <a:t>Please continue to use your current incident reporting process for all incidents that occur prior to April 14, 2014.  After April 14, please use the updated incident report and HCSIS to record incidents for individuals enrolled to the ABI and MFP waivers. </a:t>
              </a:r>
              <a:endParaRPr lang="en-US" sz="1600" b="0" dirty="0">
                <a:latin typeface="Arial" panose="020B0604020202020204" pitchFamily="34" charset="0"/>
                <a:cs typeface="Arial" panose="020B0604020202020204" pitchFamily="34" charset="0"/>
              </a:endParaRPr>
            </a:p>
          </p:txBody>
        </p:sp>
        <p:pic>
          <p:nvPicPr>
            <p:cNvPr id="5" name="Picture 21" descr="C:\Users\jsauvageau\Desktop\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9409" y="2354569"/>
              <a:ext cx="804862" cy="844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1" descr="C:\Users\jsauvageau\Desktop\3.pn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7801404" y="2354569"/>
              <a:ext cx="801715" cy="8412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33755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a:xfrm>
            <a:off x="266701" y="1204913"/>
            <a:ext cx="8624888" cy="1015663"/>
          </a:xfrm>
        </p:spPr>
        <p:txBody>
          <a:bodyPr/>
          <a:lstStyle/>
          <a:p>
            <a:pPr marL="0" indent="0">
              <a:buNone/>
            </a:pPr>
            <a:r>
              <a:rPr lang="en-US" dirty="0" smtClean="0"/>
              <a:t>Further information on Incident Management can be found on the DDS website under “Home and Community Services Information System (HCSIS)” and “Incident Management”</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623208"/>
            <a:ext cx="6858000" cy="3544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6673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a:t>
            </a:r>
            <a:endParaRPr lang="en-US" dirty="0"/>
          </a:p>
        </p:txBody>
      </p:sp>
      <p:sp>
        <p:nvSpPr>
          <p:cNvPr id="3" name="Content Placeholder 2"/>
          <p:cNvSpPr>
            <a:spLocks noGrp="1"/>
          </p:cNvSpPr>
          <p:nvPr>
            <p:ph idx="1"/>
          </p:nvPr>
        </p:nvSpPr>
        <p:spPr>
          <a:xfrm>
            <a:off x="266701" y="1204913"/>
            <a:ext cx="8624888" cy="2246769"/>
          </a:xfrm>
        </p:spPr>
        <p:txBody>
          <a:bodyPr/>
          <a:lstStyle/>
          <a:p>
            <a:pPr marL="0" indent="0">
              <a:buNone/>
            </a:pPr>
            <a:r>
              <a:rPr lang="en-US" dirty="0" smtClean="0"/>
              <a:t>Today we have covered:</a:t>
            </a:r>
          </a:p>
          <a:p>
            <a:r>
              <a:rPr lang="en-US" dirty="0" smtClean="0"/>
              <a:t>Incident Reporting at DDS and MRC</a:t>
            </a:r>
          </a:p>
          <a:p>
            <a:r>
              <a:rPr lang="en-US" dirty="0" smtClean="0"/>
              <a:t>The Incident Report Review Process</a:t>
            </a:r>
          </a:p>
          <a:p>
            <a:r>
              <a:rPr lang="en-US" dirty="0" smtClean="0"/>
              <a:t>Purpose of Incident Categorizations</a:t>
            </a:r>
          </a:p>
          <a:p>
            <a:r>
              <a:rPr lang="en-US" dirty="0" smtClean="0"/>
              <a:t>Review of Incident Categories</a:t>
            </a:r>
          </a:p>
          <a:p>
            <a:endParaRPr lang="en-US" dirty="0"/>
          </a:p>
        </p:txBody>
      </p:sp>
    </p:spTree>
    <p:extLst>
      <p:ext uri="{BB962C8B-B14F-4D97-AF65-F5344CB8AC3E}">
        <p14:creationId xmlns:p14="http://schemas.microsoft.com/office/powerpoint/2010/main" val="3645707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Deloitte report">
  <a:themeElements>
    <a:clrScheme name="Deloitte report 11">
      <a:dk1>
        <a:srgbClr val="091D5D"/>
      </a:dk1>
      <a:lt1>
        <a:srgbClr val="FFFFFF"/>
      </a:lt1>
      <a:dk2>
        <a:srgbClr val="800080"/>
      </a:dk2>
      <a:lt2>
        <a:srgbClr val="CC3300"/>
      </a:lt2>
      <a:accent1>
        <a:srgbClr val="9966FF"/>
      </a:accent1>
      <a:accent2>
        <a:srgbClr val="FF9900"/>
      </a:accent2>
      <a:accent3>
        <a:srgbClr val="FFFFFF"/>
      </a:accent3>
      <a:accent4>
        <a:srgbClr val="06174E"/>
      </a:accent4>
      <a:accent5>
        <a:srgbClr val="CAB8FF"/>
      </a:accent5>
      <a:accent6>
        <a:srgbClr val="E78A00"/>
      </a:accent6>
      <a:hlink>
        <a:srgbClr val="3399FF"/>
      </a:hlink>
      <a:folHlink>
        <a:srgbClr val="336600"/>
      </a:folHlink>
    </a:clrScheme>
    <a:fontScheme name="Deloitte report">
      <a:majorFont>
        <a:latin typeface="Verdana"/>
        <a:ea typeface=""/>
        <a:cs typeface=""/>
      </a:majorFont>
      <a:minorFont>
        <a:latin typeface="Verdana"/>
        <a:ea typeface=""/>
        <a:cs typeface=""/>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1"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1" u="none" strike="noStrike" cap="none" normalizeH="0" baseline="0" smtClean="0">
            <a:ln>
              <a:noFill/>
            </a:ln>
            <a:solidFill>
              <a:schemeClr val="tx1"/>
            </a:solidFill>
            <a:effectLst/>
            <a:latin typeface="Verdana" pitchFamily="34" charset="0"/>
          </a:defRPr>
        </a:defPPr>
      </a:lstStyle>
    </a:lnDef>
  </a:objectDefaults>
  <a:extraClrSchemeLst>
    <a:extraClrScheme>
      <a:clrScheme name="Deloitte report 1">
        <a:dk1>
          <a:srgbClr val="4D4D4D"/>
        </a:dk1>
        <a:lt1>
          <a:srgbClr val="FFFFFF"/>
        </a:lt1>
        <a:dk2>
          <a:srgbClr val="000066"/>
        </a:dk2>
        <a:lt2>
          <a:srgbClr val="C0C0C0"/>
        </a:lt2>
        <a:accent1>
          <a:srgbClr val="BBE0E3"/>
        </a:accent1>
        <a:accent2>
          <a:srgbClr val="333399"/>
        </a:accent2>
        <a:accent3>
          <a:srgbClr val="FFFFFF"/>
        </a:accent3>
        <a:accent4>
          <a:srgbClr val="40404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loitte report 2">
        <a:dk1>
          <a:srgbClr val="000000"/>
        </a:dk1>
        <a:lt1>
          <a:srgbClr val="FFFFFF"/>
        </a:lt1>
        <a:dk2>
          <a:srgbClr val="091D5D"/>
        </a:dk2>
        <a:lt2>
          <a:srgbClr val="336699"/>
        </a:lt2>
        <a:accent1>
          <a:srgbClr val="99CC33"/>
        </a:accent1>
        <a:accent2>
          <a:srgbClr val="FFCC00"/>
        </a:accent2>
        <a:accent3>
          <a:srgbClr val="FFFFFF"/>
        </a:accent3>
        <a:accent4>
          <a:srgbClr val="000000"/>
        </a:accent4>
        <a:accent5>
          <a:srgbClr val="CAE2AD"/>
        </a:accent5>
        <a:accent6>
          <a:srgbClr val="E7B900"/>
        </a:accent6>
        <a:hlink>
          <a:srgbClr val="CC3300"/>
        </a:hlink>
        <a:folHlink>
          <a:srgbClr val="EDE8CB"/>
        </a:folHlink>
      </a:clrScheme>
      <a:clrMap bg1="lt1" tx1="dk1" bg2="lt2" tx2="dk2" accent1="accent1" accent2="accent2" accent3="accent3" accent4="accent4" accent5="accent5" accent6="accent6" hlink="hlink" folHlink="folHlink"/>
    </a:extraClrScheme>
    <a:extraClrScheme>
      <a:clrScheme name="Deloitte report 3">
        <a:dk1>
          <a:srgbClr val="336699"/>
        </a:dk1>
        <a:lt1>
          <a:srgbClr val="FFFFFF"/>
        </a:lt1>
        <a:dk2>
          <a:srgbClr val="000066"/>
        </a:dk2>
        <a:lt2>
          <a:srgbClr val="091D5D"/>
        </a:lt2>
        <a:accent1>
          <a:srgbClr val="99CC33"/>
        </a:accent1>
        <a:accent2>
          <a:srgbClr val="FFCC00"/>
        </a:accent2>
        <a:accent3>
          <a:srgbClr val="AAAAB8"/>
        </a:accent3>
        <a:accent4>
          <a:srgbClr val="DADADA"/>
        </a:accent4>
        <a:accent5>
          <a:srgbClr val="CAE2AD"/>
        </a:accent5>
        <a:accent6>
          <a:srgbClr val="E7B900"/>
        </a:accent6>
        <a:hlink>
          <a:srgbClr val="CC3300"/>
        </a:hlink>
        <a:folHlink>
          <a:srgbClr val="EDE8CB"/>
        </a:folHlink>
      </a:clrScheme>
      <a:clrMap bg1="dk2" tx1="lt1" bg2="dk1" tx2="lt2" accent1="accent1" accent2="accent2" accent3="accent3" accent4="accent4" accent5="accent5" accent6="accent6" hlink="hlink" folHlink="folHlink"/>
    </a:extraClrScheme>
    <a:extraClrScheme>
      <a:clrScheme name="Deloitte report 4">
        <a:dk1>
          <a:srgbClr val="336699"/>
        </a:dk1>
        <a:lt1>
          <a:srgbClr val="FFFFFF"/>
        </a:lt1>
        <a:dk2>
          <a:srgbClr val="091D5D"/>
        </a:dk2>
        <a:lt2>
          <a:srgbClr val="091D5D"/>
        </a:lt2>
        <a:accent1>
          <a:srgbClr val="99CC33"/>
        </a:accent1>
        <a:accent2>
          <a:srgbClr val="FFCC00"/>
        </a:accent2>
        <a:accent3>
          <a:srgbClr val="AAABB6"/>
        </a:accent3>
        <a:accent4>
          <a:srgbClr val="DADADA"/>
        </a:accent4>
        <a:accent5>
          <a:srgbClr val="CAE2AD"/>
        </a:accent5>
        <a:accent6>
          <a:srgbClr val="E7B900"/>
        </a:accent6>
        <a:hlink>
          <a:srgbClr val="CC3300"/>
        </a:hlink>
        <a:folHlink>
          <a:srgbClr val="EDE8CB"/>
        </a:folHlink>
      </a:clrScheme>
      <a:clrMap bg1="dk2" tx1="lt1" bg2="dk1" tx2="lt2" accent1="accent1" accent2="accent2" accent3="accent3" accent4="accent4" accent5="accent5" accent6="accent6" hlink="hlink" folHlink="folHlink"/>
    </a:extraClrScheme>
    <a:extraClrScheme>
      <a:clrScheme name="Deloitte report 5">
        <a:dk1>
          <a:srgbClr val="667DD1"/>
        </a:dk1>
        <a:lt1>
          <a:srgbClr val="FFFFFF"/>
        </a:lt1>
        <a:dk2>
          <a:srgbClr val="091D5D"/>
        </a:dk2>
        <a:lt2>
          <a:srgbClr val="091D5D"/>
        </a:lt2>
        <a:accent1>
          <a:srgbClr val="9CD100"/>
        </a:accent1>
        <a:accent2>
          <a:srgbClr val="DC8240"/>
        </a:accent2>
        <a:accent3>
          <a:srgbClr val="AAABB6"/>
        </a:accent3>
        <a:accent4>
          <a:srgbClr val="DADADA"/>
        </a:accent4>
        <a:accent5>
          <a:srgbClr val="CBE5AA"/>
        </a:accent5>
        <a:accent6>
          <a:srgbClr val="C77539"/>
        </a:accent6>
        <a:hlink>
          <a:srgbClr val="A13D3A"/>
        </a:hlink>
        <a:folHlink>
          <a:srgbClr val="DED3B6"/>
        </a:folHlink>
      </a:clrScheme>
      <a:clrMap bg1="dk2" tx1="lt1" bg2="dk1" tx2="lt2" accent1="accent1" accent2="accent2" accent3="accent3" accent4="accent4" accent5="accent5" accent6="accent6" hlink="hlink" folHlink="folHlink"/>
    </a:extraClrScheme>
    <a:extraClrScheme>
      <a:clrScheme name="Deloitte report 6">
        <a:dk1>
          <a:srgbClr val="667DD1"/>
        </a:dk1>
        <a:lt1>
          <a:srgbClr val="FFFFFF"/>
        </a:lt1>
        <a:dk2>
          <a:srgbClr val="0C2678"/>
        </a:dk2>
        <a:lt2>
          <a:srgbClr val="091D5D"/>
        </a:lt2>
        <a:accent1>
          <a:srgbClr val="9CD100"/>
        </a:accent1>
        <a:accent2>
          <a:srgbClr val="DC8240"/>
        </a:accent2>
        <a:accent3>
          <a:srgbClr val="AAACBE"/>
        </a:accent3>
        <a:accent4>
          <a:srgbClr val="DADADA"/>
        </a:accent4>
        <a:accent5>
          <a:srgbClr val="CBE5AA"/>
        </a:accent5>
        <a:accent6>
          <a:srgbClr val="C77539"/>
        </a:accent6>
        <a:hlink>
          <a:srgbClr val="A13D3A"/>
        </a:hlink>
        <a:folHlink>
          <a:srgbClr val="DED3B6"/>
        </a:folHlink>
      </a:clrScheme>
      <a:clrMap bg1="dk2" tx1="lt1" bg2="dk1" tx2="lt2" accent1="accent1" accent2="accent2" accent3="accent3" accent4="accent4" accent5="accent5" accent6="accent6" hlink="hlink" folHlink="folHlink"/>
    </a:extraClrScheme>
    <a:extraClrScheme>
      <a:clrScheme name="Deloitte report 7">
        <a:dk1>
          <a:srgbClr val="667DD1"/>
        </a:dk1>
        <a:lt1>
          <a:srgbClr val="FFFFFF"/>
        </a:lt1>
        <a:dk2>
          <a:srgbClr val="0C2678"/>
        </a:dk2>
        <a:lt2>
          <a:srgbClr val="091D5D"/>
        </a:lt2>
        <a:accent1>
          <a:srgbClr val="9CD100"/>
        </a:accent1>
        <a:accent2>
          <a:srgbClr val="DC8240"/>
        </a:accent2>
        <a:accent3>
          <a:srgbClr val="AAACBE"/>
        </a:accent3>
        <a:accent4>
          <a:srgbClr val="DADADA"/>
        </a:accent4>
        <a:accent5>
          <a:srgbClr val="CBE5AA"/>
        </a:accent5>
        <a:accent6>
          <a:srgbClr val="C77539"/>
        </a:accent6>
        <a:hlink>
          <a:srgbClr val="667DB6"/>
        </a:hlink>
        <a:folHlink>
          <a:srgbClr val="DED3B6"/>
        </a:folHlink>
      </a:clrScheme>
      <a:clrMap bg1="dk2" tx1="lt1" bg2="dk1" tx2="lt2" accent1="accent1" accent2="accent2" accent3="accent3" accent4="accent4" accent5="accent5" accent6="accent6" hlink="hlink" folHlink="folHlink"/>
    </a:extraClrScheme>
    <a:extraClrScheme>
      <a:clrScheme name="Deloitte report 8">
        <a:dk1>
          <a:srgbClr val="CC3300"/>
        </a:dk1>
        <a:lt1>
          <a:srgbClr val="FFFFFF"/>
        </a:lt1>
        <a:dk2>
          <a:srgbClr val="0C2678"/>
        </a:dk2>
        <a:lt2>
          <a:srgbClr val="5F5F5F"/>
        </a:lt2>
        <a:accent1>
          <a:srgbClr val="9966FF"/>
        </a:accent1>
        <a:accent2>
          <a:srgbClr val="CC6600"/>
        </a:accent2>
        <a:accent3>
          <a:srgbClr val="AAACBE"/>
        </a:accent3>
        <a:accent4>
          <a:srgbClr val="DADADA"/>
        </a:accent4>
        <a:accent5>
          <a:srgbClr val="CAB8FF"/>
        </a:accent5>
        <a:accent6>
          <a:srgbClr val="B95C00"/>
        </a:accent6>
        <a:hlink>
          <a:srgbClr val="336600"/>
        </a:hlink>
        <a:folHlink>
          <a:srgbClr val="3399FF"/>
        </a:folHlink>
      </a:clrScheme>
      <a:clrMap bg1="dk2" tx1="lt1" bg2="dk1" tx2="lt2" accent1="accent1" accent2="accent2" accent3="accent3" accent4="accent4" accent5="accent5" accent6="accent6" hlink="hlink" folHlink="folHlink"/>
    </a:extraClrScheme>
    <a:extraClrScheme>
      <a:clrScheme name="Deloitte report 9">
        <a:dk1>
          <a:srgbClr val="000066"/>
        </a:dk1>
        <a:lt1>
          <a:srgbClr val="FFFFFF"/>
        </a:lt1>
        <a:dk2>
          <a:srgbClr val="5F5F5F"/>
        </a:dk2>
        <a:lt2>
          <a:srgbClr val="CC3300"/>
        </a:lt2>
        <a:accent1>
          <a:srgbClr val="9966FF"/>
        </a:accent1>
        <a:accent2>
          <a:srgbClr val="CC6600"/>
        </a:accent2>
        <a:accent3>
          <a:srgbClr val="FFFFFF"/>
        </a:accent3>
        <a:accent4>
          <a:srgbClr val="000056"/>
        </a:accent4>
        <a:accent5>
          <a:srgbClr val="CAB8FF"/>
        </a:accent5>
        <a:accent6>
          <a:srgbClr val="B95C00"/>
        </a:accent6>
        <a:hlink>
          <a:srgbClr val="336600"/>
        </a:hlink>
        <a:folHlink>
          <a:srgbClr val="3399FF"/>
        </a:folHlink>
      </a:clrScheme>
      <a:clrMap bg1="lt1" tx1="dk1" bg2="lt2" tx2="dk2" accent1="accent1" accent2="accent2" accent3="accent3" accent4="accent4" accent5="accent5" accent6="accent6" hlink="hlink" folHlink="folHlink"/>
    </a:extraClrScheme>
    <a:extraClrScheme>
      <a:clrScheme name="Deloitte report 10">
        <a:dk1>
          <a:srgbClr val="000066"/>
        </a:dk1>
        <a:lt1>
          <a:srgbClr val="FFFFFF"/>
        </a:lt1>
        <a:dk2>
          <a:srgbClr val="800080"/>
        </a:dk2>
        <a:lt2>
          <a:srgbClr val="CC3300"/>
        </a:lt2>
        <a:accent1>
          <a:srgbClr val="9966FF"/>
        </a:accent1>
        <a:accent2>
          <a:srgbClr val="FF9900"/>
        </a:accent2>
        <a:accent3>
          <a:srgbClr val="FFFFFF"/>
        </a:accent3>
        <a:accent4>
          <a:srgbClr val="000056"/>
        </a:accent4>
        <a:accent5>
          <a:srgbClr val="CAB8FF"/>
        </a:accent5>
        <a:accent6>
          <a:srgbClr val="E78A00"/>
        </a:accent6>
        <a:hlink>
          <a:srgbClr val="3399FF"/>
        </a:hlink>
        <a:folHlink>
          <a:srgbClr val="336600"/>
        </a:folHlink>
      </a:clrScheme>
      <a:clrMap bg1="lt1" tx1="dk1" bg2="lt2" tx2="dk2" accent1="accent1" accent2="accent2" accent3="accent3" accent4="accent4" accent5="accent5" accent6="accent6" hlink="hlink" folHlink="folHlink"/>
    </a:extraClrScheme>
    <a:extraClrScheme>
      <a:clrScheme name="Deloitte report 11">
        <a:dk1>
          <a:srgbClr val="091D5D"/>
        </a:dk1>
        <a:lt1>
          <a:srgbClr val="FFFFFF"/>
        </a:lt1>
        <a:dk2>
          <a:srgbClr val="800080"/>
        </a:dk2>
        <a:lt2>
          <a:srgbClr val="CC3300"/>
        </a:lt2>
        <a:accent1>
          <a:srgbClr val="9966FF"/>
        </a:accent1>
        <a:accent2>
          <a:srgbClr val="FF9900"/>
        </a:accent2>
        <a:accent3>
          <a:srgbClr val="FFFFFF"/>
        </a:accent3>
        <a:accent4>
          <a:srgbClr val="06174E"/>
        </a:accent4>
        <a:accent5>
          <a:srgbClr val="CAB8FF"/>
        </a:accent5>
        <a:accent6>
          <a:srgbClr val="E78A00"/>
        </a:accent6>
        <a:hlink>
          <a:srgbClr val="3399FF"/>
        </a:hlink>
        <a:folHlink>
          <a:srgbClr val="33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81166</TotalTime>
  <Words>3683</Words>
  <Application>Microsoft Office PowerPoint</Application>
  <PresentationFormat>On-screen Show (4:3)</PresentationFormat>
  <Paragraphs>573</Paragraphs>
  <Slides>48</Slides>
  <Notes>3</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Deloitte report</vt:lpstr>
      <vt:lpstr>PowerPoint Presentation</vt:lpstr>
      <vt:lpstr>PowerPoint Presentation</vt:lpstr>
      <vt:lpstr>Incident Management Trainings</vt:lpstr>
      <vt:lpstr>Agenda</vt:lpstr>
      <vt:lpstr>Supporting Training Documents</vt:lpstr>
      <vt:lpstr>PowerPoint Presentation</vt:lpstr>
      <vt:lpstr>Incident Reporting</vt:lpstr>
      <vt:lpstr>HCSIS for Incident Reporting </vt:lpstr>
      <vt:lpstr>Differences in reporting for ABI/MFP individuals</vt:lpstr>
      <vt:lpstr>Why HCSIS?</vt:lpstr>
      <vt:lpstr>Paper Incident Reports and Electronic Incident Reports</vt:lpstr>
      <vt:lpstr>Initial Incident Report Components</vt:lpstr>
      <vt:lpstr>New Prompts on the Incident Report for DDS Providers</vt:lpstr>
      <vt:lpstr>Final Incident Report Components</vt:lpstr>
      <vt:lpstr>Incident Reporting Steps</vt:lpstr>
      <vt:lpstr>Events Requiring a Minor versus Major Level of Review</vt:lpstr>
      <vt:lpstr>PowerPoint Presentation</vt:lpstr>
      <vt:lpstr>First Level Review</vt:lpstr>
      <vt:lpstr>Second Level Review</vt:lpstr>
      <vt:lpstr>PowerPoint Presentation</vt:lpstr>
      <vt:lpstr>Incident Categorization </vt:lpstr>
      <vt:lpstr>Choosing a Category</vt:lpstr>
      <vt:lpstr>Types of Incidents</vt:lpstr>
      <vt:lpstr>PowerPoint Presentation</vt:lpstr>
      <vt:lpstr>Site Based Incident Categories</vt:lpstr>
      <vt:lpstr>Individual Incident Categories</vt:lpstr>
      <vt:lpstr>Individual Incident: Unexpected/ Suspicious Death</vt:lpstr>
      <vt:lpstr>Individual Incident: Suicide Attempt</vt:lpstr>
      <vt:lpstr>Individual Incident: Unexpected Hospital Visit</vt:lpstr>
      <vt:lpstr>Individual Incident: Unexpected Hospital Visit (cont’d)</vt:lpstr>
      <vt:lpstr>Individual Incident: Inappropriate Sexual Behavior</vt:lpstr>
      <vt:lpstr>Individual Incident: Victim of Physical Altercation</vt:lpstr>
      <vt:lpstr>Individual Incident: Significant Behavioral Incident</vt:lpstr>
      <vt:lpstr>Individual Incident: Missing Person</vt:lpstr>
      <vt:lpstr>Individual Incident: Medical or Psychiatric Intervention Not Requiring a Hospital Visit</vt:lpstr>
      <vt:lpstr>Individual Incident: Fire</vt:lpstr>
      <vt:lpstr>Individual Incident: Suspected Mistreatment</vt:lpstr>
      <vt:lpstr>Individual Incident: Property Damage</vt:lpstr>
      <vt:lpstr>Individual Incident: Theft</vt:lpstr>
      <vt:lpstr>Individual Incident: Other Criminal Activity</vt:lpstr>
      <vt:lpstr>Individual Incident: Transportation Accident</vt:lpstr>
      <vt:lpstr>Individual Incident: Emergency Relocation</vt:lpstr>
      <vt:lpstr>Individual Incident: Unplanned Transportation Restraint</vt:lpstr>
      <vt:lpstr>Individual Incident: Other</vt:lpstr>
      <vt:lpstr>PowerPoint Presentation</vt:lpstr>
      <vt:lpstr>Incident Reporting Summary</vt:lpstr>
      <vt:lpstr>Questions?</vt:lpstr>
      <vt:lpstr>Conclusion </vt:lpstr>
    </vt:vector>
  </TitlesOfParts>
  <Company>Deloitte Consulting</Company>
  <LinksUpToDate>false</LinksUpToDate>
  <SharedDoc>false</SharedDoc>
  <HyperlinksChanged>false</HyperlinksChanged>
  <AppVersion>14.0000</AppVersion>
</Properties>
</file>

<file path=docProps/core.xml><?xml version="1.0" encoding="utf-8"?>
<coreProperties xmlns="http://schemas.openxmlformats.org/package/2006/metadata/core-properties" xmlns:cp="http://schemas.openxmlformats.org/package/2006/metadata/core-properties" xmlns:dc="http://purl.org/dc/elements/1.1/" xmlns:dcterms="http://purl.org/dc/terms/" xmlns:xsi="http://www.w3.org/2001/XMLSchema-instance">
  <dcterms:created xsi:type="dcterms:W3CDTF">2004-03-18T16:45:19Z</dcterms:created>
  <dc:creator>Li, Miranda (US - Chicago)</dc:creator>
  <lastModifiedBy>Victor Hernandez</lastModifiedBy>
  <lastPrinted>2014-03-06T16:03:57Z</lastPrinted>
  <dcterms:modified xsi:type="dcterms:W3CDTF">2014-04-08T20:11:34Z</dcterms:modified>
  <revision>3739</revision>
  <dc:title>Slide 0</dc:title>
</coreProperties>
</file>