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5"/>
  </p:notesMasterIdLst>
  <p:handoutMasterIdLst>
    <p:handoutMasterId r:id="rId36"/>
  </p:handoutMasterIdLst>
  <p:sldIdLst>
    <p:sldId id="680" r:id="rId5"/>
    <p:sldId id="702" r:id="rId6"/>
    <p:sldId id="293" r:id="rId7"/>
    <p:sldId id="730" r:id="rId8"/>
    <p:sldId id="731" r:id="rId9"/>
    <p:sldId id="324" r:id="rId10"/>
    <p:sldId id="732" r:id="rId11"/>
    <p:sldId id="733" r:id="rId12"/>
    <p:sldId id="328" r:id="rId13"/>
    <p:sldId id="734" r:id="rId14"/>
    <p:sldId id="736" r:id="rId15"/>
    <p:sldId id="737" r:id="rId16"/>
    <p:sldId id="738" r:id="rId17"/>
    <p:sldId id="739" r:id="rId18"/>
    <p:sldId id="735" r:id="rId19"/>
    <p:sldId id="740" r:id="rId20"/>
    <p:sldId id="741" r:id="rId21"/>
    <p:sldId id="752" r:id="rId22"/>
    <p:sldId id="744" r:id="rId23"/>
    <p:sldId id="748" r:id="rId24"/>
    <p:sldId id="745" r:id="rId25"/>
    <p:sldId id="749" r:id="rId26"/>
    <p:sldId id="746" r:id="rId27"/>
    <p:sldId id="750" r:id="rId28"/>
    <p:sldId id="742" r:id="rId29"/>
    <p:sldId id="743" r:id="rId30"/>
    <p:sldId id="747" r:id="rId31"/>
    <p:sldId id="753" r:id="rId32"/>
    <p:sldId id="754" r:id="rId33"/>
    <p:sldId id="67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Reese" initials="MR" lastIdx="2" clrIdx="0"/>
  <p:cmAuthor id="2" name="Diana Nadeau" initials="DN" lastIdx="1" clrIdx="1"/>
  <p:cmAuthor id="3" name="Kelly Rauscher" initials="KR"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9EE"/>
    <a:srgbClr val="481F67"/>
    <a:srgbClr val="28585C"/>
    <a:srgbClr val="662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68860" autoAdjust="0"/>
  </p:normalViewPr>
  <p:slideViewPr>
    <p:cSldViewPr>
      <p:cViewPr varScale="1">
        <p:scale>
          <a:sx n="75" d="100"/>
          <a:sy n="75" d="100"/>
        </p:scale>
        <p:origin x="2172" y="60"/>
      </p:cViewPr>
      <p:guideLst>
        <p:guide orient="horz" pos="2160"/>
        <p:guide pos="2880"/>
      </p:guideLst>
    </p:cSldViewPr>
  </p:slideViewPr>
  <p:notesTextViewPr>
    <p:cViewPr>
      <p:scale>
        <a:sx n="1" d="1"/>
        <a:sy n="1" d="1"/>
      </p:scale>
      <p:origin x="0" y="0"/>
    </p:cViewPr>
  </p:notesTextViewPr>
  <p:sorterViewPr>
    <p:cViewPr>
      <p:scale>
        <a:sx n="100" d="100"/>
        <a:sy n="100" d="100"/>
      </p:scale>
      <p:origin x="0" y="5592"/>
    </p:cViewPr>
  </p:sorterViewPr>
  <p:notesViewPr>
    <p:cSldViewPr>
      <p:cViewPr varScale="1">
        <p:scale>
          <a:sx n="45" d="100"/>
          <a:sy n="45" d="100"/>
        </p:scale>
        <p:origin x="154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directionservice.sharepoint.com/sites/CADRE/Shared%20Documents/DATA/CADRE%20Part%20B%20Nat'l%20Longitudinal%20DB%20(CNLDB)/2020-21%20Source%20Data%20&amp;%20Import/For%20STATE%20Reports%20Query%20State%20Report%20and%20other%20Analysis%2008SEPT2022.xlsm"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directionservice.sharepoint.com/sites/CADRE/Shared%20Documents/DATA/CADRE%20Part%20B%20Nat'l%20Longitudinal%20DB%20(CNLDB)/2020-21%20Source%20Data%20&amp;%20Import/For%20STATE%20Reports%20Query%20State%20Report%20and%20other%20Analysis%2008SEPT2022.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[For STATE Reports Query State Report and other Analysis 08SEPT2022.xlsm]5 WSC Pivots!PivotTable1</c:name>
    <c:fmtId val="23"/>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pivotFmt>
      <c:pivotFmt>
        <c:idx val="53"/>
      </c:pivotFmt>
      <c:pivotFmt>
        <c:idx val="54"/>
      </c:pivotFmt>
      <c:pivotFmt>
        <c:idx val="55"/>
      </c:pivotFmt>
      <c:pivotFmt>
        <c:idx val="56"/>
      </c:pivotFmt>
      <c:pivotFmt>
        <c:idx val="57"/>
      </c:pivotFmt>
      <c:pivotFmt>
        <c:idx val="58"/>
      </c:pivotFmt>
      <c:pivotFmt>
        <c:idx val="59"/>
      </c:pivotFmt>
      <c:pivotFmt>
        <c:idx val="60"/>
      </c:pivotFmt>
      <c:pivotFmt>
        <c:idx val="61"/>
      </c:pivotFmt>
      <c:pivotFmt>
        <c:idx val="62"/>
      </c:pivotFmt>
      <c:pivotFmt>
        <c:idx val="63"/>
      </c:pivotFmt>
      <c:pivotFmt>
        <c:idx val="64"/>
      </c:pivotFmt>
      <c:pivotFmt>
        <c:idx val="65"/>
      </c:pivotFmt>
      <c:pivotFmt>
        <c:idx val="66"/>
      </c:pivotFmt>
      <c:pivotFmt>
        <c:idx val="67"/>
      </c:pivotFmt>
      <c:pivotFmt>
        <c:idx val="68"/>
      </c:pivotFmt>
      <c:pivotFmt>
        <c:idx val="69"/>
      </c:pivotFmt>
      <c:pivotFmt>
        <c:idx val="70"/>
      </c:pivotFmt>
      <c:pivotFmt>
        <c:idx val="71"/>
      </c:pivotFmt>
      <c:pivotFmt>
        <c:idx val="72"/>
      </c:pivotFmt>
      <c:pivotFmt>
        <c:idx val="73"/>
      </c:pivotFmt>
      <c:pivotFmt>
        <c:idx val="74"/>
      </c:pivotFmt>
      <c:pivotFmt>
        <c:idx val="75"/>
      </c:pivotFmt>
      <c:pivotFmt>
        <c:idx val="76"/>
      </c:pivotFmt>
      <c:pivotFmt>
        <c:idx val="77"/>
      </c:pivotFmt>
      <c:pivotFmt>
        <c:idx val="78"/>
      </c:pivotFmt>
      <c:pivotFmt>
        <c:idx val="79"/>
      </c:pivotFmt>
      <c:pivotFmt>
        <c:idx val="80"/>
      </c:pivotFmt>
      <c:pivotFmt>
        <c:idx val="81"/>
      </c:pivotFmt>
      <c:pivotFmt>
        <c:idx val="82"/>
      </c:pivotFmt>
      <c:pivotFmt>
        <c:idx val="83"/>
      </c:pivotFmt>
      <c:pivotFmt>
        <c:idx val="84"/>
      </c:pivotFmt>
      <c:pivotFmt>
        <c:idx val="85"/>
      </c:pivotFmt>
      <c:pivotFmt>
        <c:idx val="86"/>
      </c:pivotFmt>
      <c:pivotFmt>
        <c:idx val="87"/>
      </c:pivotFmt>
      <c:pivotFmt>
        <c:idx val="88"/>
      </c:pivotFmt>
      <c:pivotFmt>
        <c:idx val="89"/>
      </c:pivotFmt>
      <c:pivotFmt>
        <c:idx val="90"/>
      </c:pivotFmt>
      <c:pivotFmt>
        <c:idx val="91"/>
        <c:marker>
          <c:symbol val="none"/>
        </c:marker>
        <c:dLbl>
          <c:idx val="0"/>
          <c:delete val="1"/>
          <c:extLst>
            <c:ext xmlns:c15="http://schemas.microsoft.com/office/drawing/2012/chart" uri="{CE6537A1-D6FC-4f65-9D91-7224C49458BB}"/>
          </c:extLst>
        </c:dLbl>
      </c:pivotFmt>
      <c:pivotFmt>
        <c:idx val="92"/>
        <c:marker>
          <c:symbol val="none"/>
        </c:marker>
      </c:pivotFmt>
      <c:pivotFmt>
        <c:idx val="93"/>
        <c:marker>
          <c:symbol val="none"/>
        </c:marker>
      </c:pivotFmt>
      <c:pivotFmt>
        <c:idx val="94"/>
        <c:marker>
          <c:symbol val="none"/>
        </c:marker>
      </c:pivotFmt>
      <c:pivotFmt>
        <c:idx val="95"/>
        <c:marker>
          <c:symbol val="none"/>
        </c:marker>
      </c:pivotFmt>
      <c:pivotFmt>
        <c:idx val="96"/>
        <c:marker>
          <c:symbol val="none"/>
        </c:marker>
      </c:pivotFmt>
      <c:pivotFmt>
        <c:idx val="97"/>
        <c:marker>
          <c:symbol val="none"/>
        </c:marker>
      </c:pivotFmt>
      <c:pivotFmt>
        <c:idx val="98"/>
        <c:marker>
          <c:symbol val="none"/>
        </c:marker>
        <c:dLbl>
          <c:idx val="0"/>
          <c:delete val="1"/>
          <c:extLst>
            <c:ext xmlns:c15="http://schemas.microsoft.com/office/drawing/2012/chart" uri="{CE6537A1-D6FC-4f65-9D91-7224C49458BB}"/>
          </c:extLst>
        </c:dLbl>
      </c:pivotFmt>
      <c:pivotFmt>
        <c:idx val="99"/>
        <c:marker>
          <c:symbol val="none"/>
        </c:marker>
        <c:dLbl>
          <c:idx val="0"/>
          <c:delete val="1"/>
          <c:extLst>
            <c:ext xmlns:c15="http://schemas.microsoft.com/office/drawing/2012/chart" uri="{CE6537A1-D6FC-4f65-9D91-7224C49458BB}"/>
          </c:extLst>
        </c:dLbl>
      </c:pivotFmt>
      <c:pivotFmt>
        <c:idx val="100"/>
        <c:marker>
          <c:symbol val="none"/>
        </c:marker>
        <c:dLbl>
          <c:idx val="0"/>
          <c:delete val="1"/>
          <c:extLst>
            <c:ext xmlns:c15="http://schemas.microsoft.com/office/drawing/2012/chart" uri="{CE6537A1-D6FC-4f65-9D91-7224C49458BB}"/>
          </c:extLst>
        </c:dLbl>
      </c:pivotFmt>
      <c:pivotFmt>
        <c:idx val="101"/>
        <c:marker>
          <c:symbol val="none"/>
        </c:marker>
        <c:dLbl>
          <c:idx val="0"/>
          <c:delete val="1"/>
          <c:extLst>
            <c:ext xmlns:c15="http://schemas.microsoft.com/office/drawing/2012/chart" uri="{CE6537A1-D6FC-4f65-9D91-7224C49458BB}"/>
          </c:extLst>
        </c:dLbl>
      </c:pivotFmt>
      <c:pivotFmt>
        <c:idx val="102"/>
        <c:marker>
          <c:symbol val="none"/>
        </c:marker>
        <c:dLbl>
          <c:idx val="0"/>
          <c:delete val="1"/>
          <c:extLst>
            <c:ext xmlns:c15="http://schemas.microsoft.com/office/drawing/2012/chart" uri="{CE6537A1-D6FC-4f65-9D91-7224C49458BB}"/>
          </c:extLst>
        </c:dLbl>
      </c:pivotFmt>
      <c:pivotFmt>
        <c:idx val="103"/>
        <c:marker>
          <c:symbol val="none"/>
        </c:marker>
        <c:dLbl>
          <c:idx val="0"/>
          <c:delete val="1"/>
          <c:extLst>
            <c:ext xmlns:c15="http://schemas.microsoft.com/office/drawing/2012/chart" uri="{CE6537A1-D6FC-4f65-9D91-7224C49458BB}"/>
          </c:extLst>
        </c:dLbl>
      </c:pivotFmt>
      <c:pivotFmt>
        <c:idx val="104"/>
        <c:marker>
          <c:symbol val="none"/>
        </c:marker>
        <c:dLbl>
          <c:idx val="0"/>
          <c:delete val="1"/>
          <c:extLst>
            <c:ext xmlns:c15="http://schemas.microsoft.com/office/drawing/2012/chart" uri="{CE6537A1-D6FC-4f65-9D91-7224C49458BB}"/>
          </c:extLst>
        </c:dLbl>
      </c:pivotFmt>
      <c:pivotFmt>
        <c:idx val="105"/>
        <c:marker>
          <c:symbol val="none"/>
        </c:marker>
        <c:dLbl>
          <c:idx val="0"/>
          <c:delete val="1"/>
          <c:extLst>
            <c:ext xmlns:c15="http://schemas.microsoft.com/office/drawing/2012/chart" uri="{CE6537A1-D6FC-4f65-9D91-7224C49458BB}"/>
          </c:extLst>
        </c:dLbl>
      </c:pivotFmt>
      <c:pivotFmt>
        <c:idx val="106"/>
        <c:marker>
          <c:symbol val="none"/>
        </c:marker>
        <c:dLbl>
          <c:idx val="0"/>
          <c:delete val="1"/>
          <c:extLst>
            <c:ext xmlns:c15="http://schemas.microsoft.com/office/drawing/2012/chart" uri="{CE6537A1-D6FC-4f65-9D91-7224C49458BB}"/>
          </c:extLst>
        </c:dLbl>
      </c:pivotFmt>
      <c:pivotFmt>
        <c:idx val="107"/>
        <c:marker>
          <c:symbol val="none"/>
        </c:marker>
        <c:dLbl>
          <c:idx val="0"/>
          <c:delete val="1"/>
          <c:extLst>
            <c:ext xmlns:c15="http://schemas.microsoft.com/office/drawing/2012/chart" uri="{CE6537A1-D6FC-4f65-9D91-7224C49458BB}"/>
          </c:extLst>
        </c:dLbl>
      </c:pivotFmt>
      <c:pivotFmt>
        <c:idx val="108"/>
        <c:marker>
          <c:symbol val="none"/>
        </c:marker>
        <c:dLbl>
          <c:idx val="0"/>
          <c:delete val="1"/>
          <c:extLst>
            <c:ext xmlns:c15="http://schemas.microsoft.com/office/drawing/2012/chart" uri="{CE6537A1-D6FC-4f65-9D91-7224C49458BB}"/>
          </c:extLst>
        </c:dLbl>
      </c:pivotFmt>
      <c:pivotFmt>
        <c:idx val="109"/>
        <c:marker>
          <c:symbol val="none"/>
        </c:marker>
        <c:dLbl>
          <c:idx val="0"/>
          <c:delete val="1"/>
          <c:extLst>
            <c:ext xmlns:c15="http://schemas.microsoft.com/office/drawing/2012/chart" uri="{CE6537A1-D6FC-4f65-9D91-7224C49458BB}"/>
          </c:extLst>
        </c:dLbl>
      </c:pivotFmt>
      <c:pivotFmt>
        <c:idx val="110"/>
        <c:marker>
          <c:symbol val="none"/>
        </c:marker>
        <c:dLbl>
          <c:idx val="0"/>
          <c:delete val="1"/>
          <c:extLst>
            <c:ext xmlns:c15="http://schemas.microsoft.com/office/drawing/2012/chart" uri="{CE6537A1-D6FC-4f65-9D91-7224C49458BB}"/>
          </c:extLst>
        </c:dLbl>
      </c:pivotFmt>
      <c:pivotFmt>
        <c:idx val="111"/>
        <c:marker>
          <c:symbol val="none"/>
        </c:marker>
        <c:dLbl>
          <c:idx val="0"/>
          <c:delete val="1"/>
          <c:extLst>
            <c:ext xmlns:c15="http://schemas.microsoft.com/office/drawing/2012/chart" uri="{CE6537A1-D6FC-4f65-9D91-7224C49458BB}"/>
          </c:extLst>
        </c:dLbl>
      </c:pivotFmt>
      <c:pivotFmt>
        <c:idx val="112"/>
        <c:marker>
          <c:symbol val="none"/>
        </c:marker>
        <c:dLbl>
          <c:idx val="0"/>
          <c:delete val="1"/>
          <c:extLst>
            <c:ext xmlns:c15="http://schemas.microsoft.com/office/drawing/2012/chart" uri="{CE6537A1-D6FC-4f65-9D91-7224C49458BB}"/>
          </c:extLst>
        </c:dLbl>
      </c:pivotFmt>
      <c:pivotFmt>
        <c:idx val="113"/>
        <c:marker>
          <c:symbol val="none"/>
        </c:marker>
        <c:dLbl>
          <c:idx val="0"/>
          <c:delete val="1"/>
          <c:extLst>
            <c:ext xmlns:c15="http://schemas.microsoft.com/office/drawing/2012/chart" uri="{CE6537A1-D6FC-4f65-9D91-7224C49458BB}"/>
          </c:extLst>
        </c:dLbl>
      </c:pivotFmt>
      <c:pivotFmt>
        <c:idx val="114"/>
        <c:marker>
          <c:symbol val="none"/>
        </c:marker>
        <c:dLbl>
          <c:idx val="0"/>
          <c:delete val="1"/>
          <c:extLst>
            <c:ext xmlns:c15="http://schemas.microsoft.com/office/drawing/2012/chart" uri="{CE6537A1-D6FC-4f65-9D91-7224C49458BB}"/>
          </c:extLst>
        </c:dLbl>
      </c:pivotFmt>
      <c:pivotFmt>
        <c:idx val="115"/>
        <c:marker>
          <c:symbol val="none"/>
        </c:marker>
        <c:dLbl>
          <c:idx val="0"/>
          <c:delete val="1"/>
          <c:extLst>
            <c:ext xmlns:c15="http://schemas.microsoft.com/office/drawing/2012/chart" uri="{CE6537A1-D6FC-4f65-9D91-7224C49458BB}"/>
          </c:extLst>
        </c:dLbl>
      </c:pivotFmt>
      <c:pivotFmt>
        <c:idx val="116"/>
        <c:marker>
          <c:symbol val="none"/>
        </c:marker>
        <c:dLbl>
          <c:idx val="0"/>
          <c:delete val="1"/>
          <c:extLst>
            <c:ext xmlns:c15="http://schemas.microsoft.com/office/drawing/2012/chart" uri="{CE6537A1-D6FC-4f65-9D91-7224C49458BB}"/>
          </c:extLst>
        </c:dLbl>
      </c:pivotFmt>
      <c:pivotFmt>
        <c:idx val="117"/>
        <c:marker>
          <c:symbol val="none"/>
        </c:marker>
        <c:dLbl>
          <c:idx val="0"/>
          <c:delete val="1"/>
          <c:extLst>
            <c:ext xmlns:c15="http://schemas.microsoft.com/office/drawing/2012/chart" uri="{CE6537A1-D6FC-4f65-9D91-7224C49458BB}"/>
          </c:extLst>
        </c:dLbl>
      </c:pivotFmt>
      <c:pivotFmt>
        <c:idx val="118"/>
        <c:marker>
          <c:symbol val="none"/>
        </c:marker>
        <c:dLbl>
          <c:idx val="0"/>
          <c:delete val="1"/>
          <c:extLst>
            <c:ext xmlns:c15="http://schemas.microsoft.com/office/drawing/2012/chart" uri="{CE6537A1-D6FC-4f65-9D91-7224C49458BB}"/>
          </c:extLst>
        </c:dLbl>
      </c:pivotFmt>
    </c:pivotFmts>
    <c:plotArea>
      <c:layout>
        <c:manualLayout>
          <c:layoutTarget val="inner"/>
          <c:xMode val="edge"/>
          <c:yMode val="edge"/>
          <c:x val="8.6888609231763933E-2"/>
          <c:y val="0.13354249211869298"/>
          <c:w val="0.89331078116701701"/>
          <c:h val="0.69139702343194664"/>
        </c:manualLayout>
      </c:layout>
      <c:barChart>
        <c:barDir val="col"/>
        <c:grouping val="clustered"/>
        <c:varyColors val="0"/>
        <c:ser>
          <c:idx val="0"/>
          <c:order val="0"/>
          <c:tx>
            <c:strRef>
              <c:f>'5 WSC Pivots'!$C$23</c:f>
              <c:strCache>
                <c:ptCount val="1"/>
                <c:pt idx="0">
                  <c:v>2016-17</c:v>
                </c:pt>
              </c:strCache>
            </c:strRef>
          </c:tx>
          <c:invertIfNegative val="0"/>
          <c:cat>
            <c:strRef>
              <c:f>'5 WSC Pivots'!$C$23</c:f>
              <c:strCache>
                <c:ptCount val="7"/>
                <c:pt idx="0">
                  <c:v>Written State Complaints (WSC) Filed</c:v>
                </c:pt>
                <c:pt idx="1">
                  <c:v>WSC Reports                         Issued</c:v>
                </c:pt>
                <c:pt idx="2">
                  <c:v>WSC Reports                         with Findings</c:v>
                </c:pt>
                <c:pt idx="3">
                  <c:v>WSC Reports                     within 60-day                     Timelines</c:v>
                </c:pt>
                <c:pt idx="4">
                  <c:v>WSC Reports                            with Extended             Timelines</c:v>
                </c:pt>
                <c:pt idx="5">
                  <c:v>WSC Pending</c:v>
                </c:pt>
                <c:pt idx="6">
                  <c:v>WSC Withdrawn                        or Dismissed</c:v>
                </c:pt>
              </c:strCache>
            </c:strRef>
          </c:cat>
          <c:val>
            <c:numRef>
              <c:f>'5 WSC Pivots'!$C$23</c:f>
              <c:numCache>
                <c:formatCode>General</c:formatCode>
                <c:ptCount val="7"/>
                <c:pt idx="0">
                  <c:v>7.7965893110936682</c:v>
                </c:pt>
                <c:pt idx="1">
                  <c:v>5.2002275193338905</c:v>
                </c:pt>
                <c:pt idx="2">
                  <c:v>3.0165821973625166</c:v>
                </c:pt>
                <c:pt idx="3">
                  <c:v>4.9120763840634405</c:v>
                </c:pt>
                <c:pt idx="4">
                  <c:v>0.19059996968409931</c:v>
                </c:pt>
                <c:pt idx="5">
                  <c:v>0.17409131089256313</c:v>
                </c:pt>
                <c:pt idx="6">
                  <c:v>2.4222704808672146</c:v>
                </c:pt>
              </c:numCache>
            </c:numRef>
          </c:val>
          <c:extLst>
            <c:ext xmlns:c16="http://schemas.microsoft.com/office/drawing/2014/chart" uri="{C3380CC4-5D6E-409C-BE32-E72D297353CC}">
              <c16:uniqueId val="{00000000-5925-41DA-B092-82F78E776B3F}"/>
            </c:ext>
          </c:extLst>
        </c:ser>
        <c:ser>
          <c:idx val="1"/>
          <c:order val="1"/>
          <c:tx>
            <c:strRef>
              <c:f>'5 WSC Pivots'!$C$23</c:f>
              <c:strCache>
                <c:ptCount val="1"/>
                <c:pt idx="0">
                  <c:v>2017-18</c:v>
                </c:pt>
              </c:strCache>
            </c:strRef>
          </c:tx>
          <c:invertIfNegative val="0"/>
          <c:cat>
            <c:strRef>
              <c:f>'5 WSC Pivots'!$C$23</c:f>
              <c:strCache>
                <c:ptCount val="7"/>
                <c:pt idx="0">
                  <c:v>Written State Complaints (WSC) Filed</c:v>
                </c:pt>
                <c:pt idx="1">
                  <c:v>WSC Reports                         Issued</c:v>
                </c:pt>
                <c:pt idx="2">
                  <c:v>WSC Reports                         with Findings</c:v>
                </c:pt>
                <c:pt idx="3">
                  <c:v>WSC Reports                     within 60-day                     Timelines</c:v>
                </c:pt>
                <c:pt idx="4">
                  <c:v>WSC Reports                            with Extended             Timelines</c:v>
                </c:pt>
                <c:pt idx="5">
                  <c:v>WSC Pending</c:v>
                </c:pt>
                <c:pt idx="6">
                  <c:v>WSC Withdrawn                        or Dismissed</c:v>
                </c:pt>
              </c:strCache>
            </c:strRef>
          </c:cat>
          <c:val>
            <c:numRef>
              <c:f>'5 WSC Pivots'!$C$23</c:f>
              <c:numCache>
                <c:formatCode>General</c:formatCode>
                <c:ptCount val="7"/>
                <c:pt idx="0">
                  <c:v>7.6879223751055825</c:v>
                </c:pt>
                <c:pt idx="1">
                  <c:v>5.0173809184899589</c:v>
                </c:pt>
                <c:pt idx="2">
                  <c:v>3.0766140482330426</c:v>
                </c:pt>
                <c:pt idx="3">
                  <c:v>4.7196906911832386</c:v>
                </c:pt>
                <c:pt idx="4">
                  <c:v>0.22543531776625395</c:v>
                </c:pt>
                <c:pt idx="5">
                  <c:v>0.21965492500301664</c:v>
                </c:pt>
                <c:pt idx="6">
                  <c:v>2.4508865316126065</c:v>
                </c:pt>
              </c:numCache>
            </c:numRef>
          </c:val>
          <c:extLst>
            <c:ext xmlns:c16="http://schemas.microsoft.com/office/drawing/2014/chart" uri="{C3380CC4-5D6E-409C-BE32-E72D297353CC}">
              <c16:uniqueId val="{00000001-5925-41DA-B092-82F78E776B3F}"/>
            </c:ext>
          </c:extLst>
        </c:ser>
        <c:ser>
          <c:idx val="2"/>
          <c:order val="2"/>
          <c:tx>
            <c:strRef>
              <c:f>'5 WSC Pivots'!$C$23</c:f>
              <c:strCache>
                <c:ptCount val="1"/>
                <c:pt idx="0">
                  <c:v>2018-19</c:v>
                </c:pt>
              </c:strCache>
            </c:strRef>
          </c:tx>
          <c:invertIfNegative val="0"/>
          <c:cat>
            <c:strRef>
              <c:f>'5 WSC Pivots'!$C$23</c:f>
              <c:strCache>
                <c:ptCount val="7"/>
                <c:pt idx="0">
                  <c:v>Written State Complaints (WSC) Filed</c:v>
                </c:pt>
                <c:pt idx="1">
                  <c:v>WSC Reports                         Issued</c:v>
                </c:pt>
                <c:pt idx="2">
                  <c:v>WSC Reports                         with Findings</c:v>
                </c:pt>
                <c:pt idx="3">
                  <c:v>WSC Reports                     within 60-day                     Timelines</c:v>
                </c:pt>
                <c:pt idx="4">
                  <c:v>WSC Reports                            with Extended             Timelines</c:v>
                </c:pt>
                <c:pt idx="5">
                  <c:v>WSC Pending</c:v>
                </c:pt>
                <c:pt idx="6">
                  <c:v>WSC Withdrawn                        or Dismissed</c:v>
                </c:pt>
              </c:strCache>
            </c:strRef>
          </c:cat>
          <c:val>
            <c:numRef>
              <c:f>'5 WSC Pivots'!$C$23</c:f>
              <c:numCache>
                <c:formatCode>General</c:formatCode>
                <c:ptCount val="7"/>
                <c:pt idx="0">
                  <c:v>7.7682176145492692</c:v>
                </c:pt>
                <c:pt idx="1">
                  <c:v>5.0810011832737763</c:v>
                </c:pt>
                <c:pt idx="2">
                  <c:v>3.0929664566875186</c:v>
                </c:pt>
                <c:pt idx="3">
                  <c:v>4.6850790131485471</c:v>
                </c:pt>
                <c:pt idx="4">
                  <c:v>0.2723719893769308</c:v>
                </c:pt>
                <c:pt idx="5">
                  <c:v>0.1628616018954844</c:v>
                </c:pt>
                <c:pt idx="6">
                  <c:v>2.5243548293800084</c:v>
                </c:pt>
              </c:numCache>
            </c:numRef>
          </c:val>
          <c:extLst>
            <c:ext xmlns:c16="http://schemas.microsoft.com/office/drawing/2014/chart" uri="{C3380CC4-5D6E-409C-BE32-E72D297353CC}">
              <c16:uniqueId val="{00000002-5925-41DA-B092-82F78E776B3F}"/>
            </c:ext>
          </c:extLst>
        </c:ser>
        <c:ser>
          <c:idx val="3"/>
          <c:order val="3"/>
          <c:tx>
            <c:strRef>
              <c:f>'5 WSC Pivots'!$C$23</c:f>
              <c:strCache>
                <c:ptCount val="1"/>
                <c:pt idx="0">
                  <c:v>2019-20</c:v>
                </c:pt>
              </c:strCache>
            </c:strRef>
          </c:tx>
          <c:invertIfNegative val="0"/>
          <c:cat>
            <c:strRef>
              <c:f>'5 WSC Pivots'!$C$23</c:f>
              <c:strCache>
                <c:ptCount val="7"/>
                <c:pt idx="0">
                  <c:v>Written State Complaints (WSC) Filed</c:v>
                </c:pt>
                <c:pt idx="1">
                  <c:v>WSC Reports                         Issued</c:v>
                </c:pt>
                <c:pt idx="2">
                  <c:v>WSC Reports                         with Findings</c:v>
                </c:pt>
                <c:pt idx="3">
                  <c:v>WSC Reports                     within 60-day                     Timelines</c:v>
                </c:pt>
                <c:pt idx="4">
                  <c:v>WSC Reports                            with Extended             Timelines</c:v>
                </c:pt>
                <c:pt idx="5">
                  <c:v>WSC Pending</c:v>
                </c:pt>
                <c:pt idx="6">
                  <c:v>WSC Withdrawn                        or Dismissed</c:v>
                </c:pt>
              </c:strCache>
            </c:strRef>
          </c:cat>
          <c:val>
            <c:numRef>
              <c:f>'5 WSC Pivots'!$C$23</c:f>
              <c:numCache>
                <c:formatCode>General</c:formatCode>
                <c:ptCount val="7"/>
                <c:pt idx="0">
                  <c:v>7.4124451273353671</c:v>
                </c:pt>
                <c:pt idx="1">
                  <c:v>5.2322318918457507</c:v>
                </c:pt>
                <c:pt idx="2">
                  <c:v>2.9540629910902325</c:v>
                </c:pt>
                <c:pt idx="3">
                  <c:v>4.6542934667769362</c:v>
                </c:pt>
                <c:pt idx="4">
                  <c:v>0.47718402650960173</c:v>
                </c:pt>
                <c:pt idx="5">
                  <c:v>0.16372589765871967</c:v>
                </c:pt>
                <c:pt idx="6">
                  <c:v>2.0164873378308976</c:v>
                </c:pt>
              </c:numCache>
            </c:numRef>
          </c:val>
          <c:extLst>
            <c:ext xmlns:c16="http://schemas.microsoft.com/office/drawing/2014/chart" uri="{C3380CC4-5D6E-409C-BE32-E72D297353CC}">
              <c16:uniqueId val="{00000003-5925-41DA-B092-82F78E776B3F}"/>
            </c:ext>
          </c:extLst>
        </c:ser>
        <c:ser>
          <c:idx val="4"/>
          <c:order val="4"/>
          <c:tx>
            <c:strRef>
              <c:f>'5 WSC Pivots'!$C$23</c:f>
              <c:strCache>
                <c:ptCount val="1"/>
                <c:pt idx="0">
                  <c:v>2020-21</c:v>
                </c:pt>
              </c:strCache>
            </c:strRef>
          </c:tx>
          <c:invertIfNegative val="0"/>
          <c:cat>
            <c:strRef>
              <c:f>'5 WSC Pivots'!$C$23</c:f>
              <c:strCache>
                <c:ptCount val="7"/>
                <c:pt idx="0">
                  <c:v>Written State Complaints (WSC) Filed</c:v>
                </c:pt>
                <c:pt idx="1">
                  <c:v>WSC Reports                         Issued</c:v>
                </c:pt>
                <c:pt idx="2">
                  <c:v>WSC Reports                         with Findings</c:v>
                </c:pt>
                <c:pt idx="3">
                  <c:v>WSC Reports                     within 60-day                     Timelines</c:v>
                </c:pt>
                <c:pt idx="4">
                  <c:v>WSC Reports                            with Extended             Timelines</c:v>
                </c:pt>
                <c:pt idx="5">
                  <c:v>WSC Pending</c:v>
                </c:pt>
                <c:pt idx="6">
                  <c:v>WSC Withdrawn                        or Dismissed</c:v>
                </c:pt>
              </c:strCache>
            </c:strRef>
          </c:cat>
          <c:val>
            <c:numRef>
              <c:f>'5 WSC Pivots'!$C$23</c:f>
              <c:numCache>
                <c:formatCode>General</c:formatCode>
                <c:ptCount val="7"/>
                <c:pt idx="0">
                  <c:v>5.8996607659681422</c:v>
                </c:pt>
                <c:pt idx="1">
                  <c:v>3.8165951273245571</c:v>
                </c:pt>
                <c:pt idx="2">
                  <c:v>2.4439227975118687</c:v>
                </c:pt>
                <c:pt idx="3">
                  <c:v>3.5222488957770941</c:v>
                </c:pt>
                <c:pt idx="4">
                  <c:v>0.32547900603806007</c:v>
                </c:pt>
                <c:pt idx="5">
                  <c:v>0.14009748520768672</c:v>
                </c:pt>
                <c:pt idx="6">
                  <c:v>1.8014555421150023</c:v>
                </c:pt>
              </c:numCache>
            </c:numRef>
          </c:val>
          <c:extLst>
            <c:ext xmlns:c16="http://schemas.microsoft.com/office/drawing/2014/chart" uri="{C3380CC4-5D6E-409C-BE32-E72D297353CC}">
              <c16:uniqueId val="{00000004-5925-41DA-B092-82F78E776B3F}"/>
            </c:ext>
          </c:extLst>
        </c:ser>
        <c:dLbls>
          <c:showLegendKey val="0"/>
          <c:showVal val="0"/>
          <c:showCatName val="0"/>
          <c:showSerName val="0"/>
          <c:showPercent val="0"/>
          <c:showBubbleSize val="0"/>
        </c:dLbls>
        <c:gapWidth val="302"/>
        <c:overlap val="-46"/>
        <c:axId val="240337280"/>
        <c:axId val="240338816"/>
      </c:barChart>
      <c:catAx>
        <c:axId val="240337280"/>
        <c:scaling>
          <c:orientation val="minMax"/>
        </c:scaling>
        <c:delete val="0"/>
        <c:axPos val="b"/>
        <c:numFmt formatCode="General" sourceLinked="0"/>
        <c:majorTickMark val="out"/>
        <c:minorTickMark val="none"/>
        <c:tickLblPos val="nextTo"/>
        <c:txPr>
          <a:bodyPr/>
          <a:lstStyle/>
          <a:p>
            <a:pPr>
              <a:defRPr sz="1100"/>
            </a:pPr>
            <a:endParaRPr lang="en-US"/>
          </a:p>
        </c:txPr>
        <c:crossAx val="240338816"/>
        <c:crosses val="autoZero"/>
        <c:auto val="1"/>
        <c:lblAlgn val="ctr"/>
        <c:lblOffset val="100"/>
        <c:noMultiLvlLbl val="0"/>
      </c:catAx>
      <c:valAx>
        <c:axId val="240338816"/>
        <c:scaling>
          <c:orientation val="minMax"/>
        </c:scaling>
        <c:delete val="0"/>
        <c:axPos val="l"/>
        <c:majorGridlines/>
        <c:title>
          <c:tx>
            <c:strRef>
              <c:f>'5 WSC Pivots'!$C$23</c:f>
              <c:strCache>
                <c:ptCount val="1"/>
                <c:pt idx="0">
                  <c:v>Rate of Written State Complaint Events per 10K</c:v>
                </c:pt>
              </c:strCache>
            </c:strRef>
          </c:tx>
          <c:layout>
            <c:manualLayout>
              <c:xMode val="edge"/>
              <c:yMode val="edge"/>
              <c:x val="9.0754819440673365E-4"/>
              <c:y val="0.20471467957622067"/>
            </c:manualLayout>
          </c:layout>
          <c:overlay val="0"/>
          <c:txPr>
            <a:bodyPr rot="-5400000" vert="horz"/>
            <a:lstStyle/>
            <a:p>
              <a:pPr>
                <a:defRPr sz="1400" b="0"/>
              </a:pPr>
              <a:endParaRPr lang="en-US"/>
            </a:p>
          </c:txPr>
        </c:title>
        <c:numFmt formatCode="#,##0.0" sourceLinked="0"/>
        <c:majorTickMark val="out"/>
        <c:minorTickMark val="none"/>
        <c:tickLblPos val="nextTo"/>
        <c:txPr>
          <a:bodyPr/>
          <a:lstStyle/>
          <a:p>
            <a:pPr>
              <a:defRPr sz="1100"/>
            </a:pPr>
            <a:endParaRPr lang="en-US"/>
          </a:p>
        </c:txPr>
        <c:crossAx val="240337280"/>
        <c:crosses val="autoZero"/>
        <c:crossBetween val="between"/>
      </c:valAx>
    </c:plotArea>
    <c:legend>
      <c:legendPos val="b"/>
      <c:layout>
        <c:manualLayout>
          <c:xMode val="edge"/>
          <c:yMode val="edge"/>
          <c:x val="0.24053918906688387"/>
          <c:y val="0.31091992345211561"/>
          <c:w val="0.66144311702416503"/>
          <c:h val="3.399923581322209E-2"/>
        </c:manualLayout>
      </c:layout>
      <c:overlay val="1"/>
      <c:txPr>
        <a:bodyPr/>
        <a:lstStyle/>
        <a:p>
          <a:pPr>
            <a:defRPr sz="1800"/>
          </a:pPr>
          <a:endParaRPr lang="en-US"/>
        </a:p>
      </c:txPr>
    </c:legend>
    <c:plotVisOnly val="1"/>
    <c:dispBlanksAs val="gap"/>
    <c:showDLblsOverMax val="0"/>
  </c:chart>
  <c:spPr>
    <a:noFill/>
    <a:ln>
      <a:noFill/>
    </a:ln>
  </c:sp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[For STATE Reports Query State Report and other Analysis 08SEPT2022.xlsm]6 Med Pivots!PivotTable2</c:name>
    <c:fmtId val="24"/>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dLbl>
          <c:idx val="0"/>
          <c:delete val="1"/>
          <c:extLst>
            <c:ext xmlns:c15="http://schemas.microsoft.com/office/drawing/2012/chart" uri="{CE6537A1-D6FC-4f65-9D91-7224C49458BB}"/>
          </c:extLst>
        </c:dLbl>
      </c:pivotFmt>
      <c:pivotFmt>
        <c:idx val="14"/>
        <c:marker>
          <c:symbol val="none"/>
        </c:marker>
        <c:dLbl>
          <c:idx val="0"/>
          <c:delete val="1"/>
          <c:extLst>
            <c:ext xmlns:c15="http://schemas.microsoft.com/office/drawing/2012/chart" uri="{CE6537A1-D6FC-4f65-9D91-7224C49458BB}"/>
          </c:extLst>
        </c:dLbl>
      </c:pivotFmt>
      <c:pivotFmt>
        <c:idx val="15"/>
        <c:marker>
          <c:symbol val="none"/>
        </c:marker>
      </c:pivotFmt>
      <c:pivotFmt>
        <c:idx val="16"/>
        <c:marker>
          <c:symbol val="none"/>
        </c:marker>
        <c:dLbl>
          <c:idx val="0"/>
          <c:delete val="1"/>
          <c:extLst>
            <c:ext xmlns:c15="http://schemas.microsoft.com/office/drawing/2012/chart" uri="{CE6537A1-D6FC-4f65-9D91-7224C49458BB}"/>
          </c:extLst>
        </c:dLbl>
      </c:pivotFmt>
      <c:pivotFmt>
        <c:idx val="17"/>
        <c:marker>
          <c:symbol val="none"/>
        </c:marker>
        <c:dLbl>
          <c:idx val="0"/>
          <c:delete val="1"/>
          <c:extLst>
            <c:ext xmlns:c15="http://schemas.microsoft.com/office/drawing/2012/chart" uri="{CE6537A1-D6FC-4f65-9D91-7224C49458BB}"/>
          </c:extLst>
        </c:dLbl>
      </c:pivotFmt>
      <c:pivotFmt>
        <c:idx val="18"/>
        <c:marker>
          <c:symbol val="none"/>
        </c:marker>
        <c:dLbl>
          <c:idx val="0"/>
          <c:delete val="1"/>
          <c:extLst>
            <c:ext xmlns:c15="http://schemas.microsoft.com/office/drawing/2012/chart" uri="{CE6537A1-D6FC-4f65-9D91-7224C49458BB}"/>
          </c:extLst>
        </c:dLbl>
      </c:pivotFmt>
      <c:pivotFmt>
        <c:idx val="19"/>
        <c:marker>
          <c:symbol val="none"/>
        </c:marker>
        <c:dLbl>
          <c:idx val="0"/>
          <c:delete val="1"/>
          <c:extLst>
            <c:ext xmlns:c15="http://schemas.microsoft.com/office/drawing/2012/chart" uri="{CE6537A1-D6FC-4f65-9D91-7224C49458BB}"/>
          </c:extLst>
        </c:dLbl>
      </c:pivotFmt>
      <c:pivotFmt>
        <c:idx val="20"/>
        <c:marker>
          <c:symbol val="none"/>
        </c:marker>
        <c:dLbl>
          <c:idx val="0"/>
          <c:delete val="1"/>
          <c:extLst>
            <c:ext xmlns:c15="http://schemas.microsoft.com/office/drawing/2012/chart" uri="{CE6537A1-D6FC-4f65-9D91-7224C49458BB}"/>
          </c:extLst>
        </c:dLbl>
      </c:pivotFmt>
      <c:pivotFmt>
        <c:idx val="21"/>
        <c:marker>
          <c:symbol val="none"/>
        </c:marker>
        <c:dLbl>
          <c:idx val="0"/>
          <c:delete val="1"/>
          <c:extLst>
            <c:ext xmlns:c15="http://schemas.microsoft.com/office/drawing/2012/chart" uri="{CE6537A1-D6FC-4f65-9D91-7224C49458BB}"/>
          </c:extLst>
        </c:dLbl>
      </c:pivotFmt>
      <c:pivotFmt>
        <c:idx val="22"/>
        <c:marker>
          <c:symbol val="none"/>
        </c:marker>
        <c:dLbl>
          <c:idx val="0"/>
          <c:delete val="1"/>
          <c:extLst>
            <c:ext xmlns:c15="http://schemas.microsoft.com/office/drawing/2012/chart" uri="{CE6537A1-D6FC-4f65-9D91-7224C49458BB}"/>
          </c:extLst>
        </c:dLbl>
      </c:pivotFmt>
      <c:pivotFmt>
        <c:idx val="23"/>
        <c:marker>
          <c:symbol val="none"/>
        </c:marker>
        <c:dLbl>
          <c:idx val="0"/>
          <c:delete val="1"/>
          <c:extLst>
            <c:ext xmlns:c15="http://schemas.microsoft.com/office/drawing/2012/chart" uri="{CE6537A1-D6FC-4f65-9D91-7224C49458BB}"/>
          </c:extLst>
        </c:dLbl>
      </c:pivotFmt>
      <c:pivotFmt>
        <c:idx val="24"/>
        <c:marker>
          <c:symbol val="none"/>
        </c:marker>
        <c:dLbl>
          <c:idx val="0"/>
          <c:delete val="1"/>
          <c:extLst>
            <c:ext xmlns:c15="http://schemas.microsoft.com/office/drawing/2012/chart" uri="{CE6537A1-D6FC-4f65-9D91-7224C49458BB}"/>
          </c:extLst>
        </c:dLbl>
      </c:pivotFmt>
      <c:pivotFmt>
        <c:idx val="25"/>
        <c:marker>
          <c:symbol val="none"/>
        </c:marker>
        <c:dLbl>
          <c:idx val="0"/>
          <c:delete val="1"/>
          <c:extLst>
            <c:ext xmlns:c15="http://schemas.microsoft.com/office/drawing/2012/chart" uri="{CE6537A1-D6FC-4f65-9D91-7224C49458BB}"/>
          </c:extLst>
        </c:dLbl>
      </c:pivotFmt>
      <c:pivotFmt>
        <c:idx val="26"/>
        <c:marker>
          <c:symbol val="none"/>
        </c:marker>
        <c:dLbl>
          <c:idx val="0"/>
          <c:delete val="1"/>
          <c:extLst>
            <c:ext xmlns:c15="http://schemas.microsoft.com/office/drawing/2012/chart" uri="{CE6537A1-D6FC-4f65-9D91-7224C49458BB}"/>
          </c:extLst>
        </c:dLbl>
      </c:pivotFmt>
      <c:pivotFmt>
        <c:idx val="27"/>
        <c:marker>
          <c:symbol val="none"/>
        </c:marker>
        <c:dLbl>
          <c:idx val="0"/>
          <c:delete val="1"/>
          <c:extLst>
            <c:ext xmlns:c15="http://schemas.microsoft.com/office/drawing/2012/chart" uri="{CE6537A1-D6FC-4f65-9D91-7224C49458BB}"/>
          </c:extLst>
        </c:dLbl>
      </c:pivotFmt>
      <c:pivotFmt>
        <c:idx val="28"/>
        <c:marker>
          <c:symbol val="none"/>
        </c:marker>
        <c:dLbl>
          <c:idx val="0"/>
          <c:delete val="1"/>
          <c:extLst>
            <c:ext xmlns:c15="http://schemas.microsoft.com/office/drawing/2012/chart" uri="{CE6537A1-D6FC-4f65-9D91-7224C49458BB}"/>
          </c:extLst>
        </c:dLbl>
      </c:pivotFmt>
      <c:pivotFmt>
        <c:idx val="29"/>
        <c:marker>
          <c:symbol val="none"/>
        </c:marker>
        <c:dLbl>
          <c:idx val="0"/>
          <c:delete val="1"/>
          <c:extLst>
            <c:ext xmlns:c15="http://schemas.microsoft.com/office/drawing/2012/chart" uri="{CE6537A1-D6FC-4f65-9D91-7224C49458BB}"/>
          </c:extLst>
        </c:dLbl>
      </c:pivotFmt>
      <c:pivotFmt>
        <c:idx val="30"/>
        <c:marker>
          <c:symbol val="none"/>
        </c:marker>
        <c:dLbl>
          <c:idx val="0"/>
          <c:delete val="1"/>
          <c:extLst>
            <c:ext xmlns:c15="http://schemas.microsoft.com/office/drawing/2012/chart" uri="{CE6537A1-D6FC-4f65-9D91-7224C49458BB}"/>
          </c:extLst>
        </c:dLbl>
      </c:pivotFmt>
      <c:pivotFmt>
        <c:idx val="31"/>
        <c:marker>
          <c:symbol val="none"/>
        </c:marker>
        <c:dLbl>
          <c:idx val="0"/>
          <c:delete val="1"/>
          <c:extLst>
            <c:ext xmlns:c15="http://schemas.microsoft.com/office/drawing/2012/chart" uri="{CE6537A1-D6FC-4f65-9D91-7224C49458BB}"/>
          </c:extLst>
        </c:dLbl>
      </c:pivotFmt>
      <c:pivotFmt>
        <c:idx val="32"/>
        <c:marker>
          <c:symbol val="none"/>
        </c:marker>
        <c:dLbl>
          <c:idx val="0"/>
          <c:delete val="1"/>
          <c:extLst>
            <c:ext xmlns:c15="http://schemas.microsoft.com/office/drawing/2012/chart" uri="{CE6537A1-D6FC-4f65-9D91-7224C49458BB}"/>
          </c:extLst>
        </c:dLbl>
      </c:pivotFmt>
      <c:pivotFmt>
        <c:idx val="33"/>
        <c:marker>
          <c:symbol val="none"/>
        </c:marker>
        <c:dLbl>
          <c:idx val="0"/>
          <c:delete val="1"/>
          <c:extLst>
            <c:ext xmlns:c15="http://schemas.microsoft.com/office/drawing/2012/chart" uri="{CE6537A1-D6FC-4f65-9D91-7224C49458BB}"/>
          </c:extLst>
        </c:dLbl>
      </c:pivotFmt>
      <c:pivotFmt>
        <c:idx val="34"/>
        <c:marker>
          <c:symbol val="none"/>
        </c:marker>
        <c:dLbl>
          <c:idx val="0"/>
          <c:delete val="1"/>
          <c:extLst>
            <c:ext xmlns:c15="http://schemas.microsoft.com/office/drawing/2012/chart" uri="{CE6537A1-D6FC-4f65-9D91-7224C49458BB}"/>
          </c:extLst>
        </c:dLbl>
      </c:pivotFmt>
      <c:pivotFmt>
        <c:idx val="35"/>
        <c:marker>
          <c:symbol val="none"/>
        </c:marker>
        <c:dLbl>
          <c:idx val="0"/>
          <c:delete val="1"/>
          <c:extLst>
            <c:ext xmlns:c15="http://schemas.microsoft.com/office/drawing/2012/chart" uri="{CE6537A1-D6FC-4f65-9D91-7224C49458BB}"/>
          </c:extLst>
        </c:dLbl>
      </c:pivotFmt>
    </c:pivotFmts>
    <c:plotArea>
      <c:layout>
        <c:manualLayout>
          <c:layoutTarget val="inner"/>
          <c:xMode val="edge"/>
          <c:yMode val="edge"/>
          <c:x val="8.5905015841758414E-2"/>
          <c:y val="0.1463548109925116"/>
          <c:w val="0.89209700510310108"/>
          <c:h val="0.68165860147602941"/>
        </c:manualLayout>
      </c:layout>
      <c:barChart>
        <c:barDir val="col"/>
        <c:grouping val="clustered"/>
        <c:varyColors val="0"/>
        <c:ser>
          <c:idx val="0"/>
          <c:order val="0"/>
          <c:tx>
            <c:strRef>
              <c:f>'6 Med Pivots'!$B$31:$B$32</c:f>
              <c:strCache>
                <c:ptCount val="1"/>
                <c:pt idx="0">
                  <c:v>2016-17</c:v>
                </c:pt>
              </c:strCache>
            </c:strRef>
          </c:tx>
          <c:invertIfNegative val="0"/>
          <c:cat>
            <c:strRef>
              <c:f>'6 Med Pivots'!$C$27</c:f>
              <c:strCache>
                <c:ptCount val="8"/>
                <c:pt idx="0">
                  <c:v>Mediation Requests</c:v>
                </c:pt>
                <c:pt idx="1">
                  <c:v>Total Mediations          Held</c:v>
                </c:pt>
                <c:pt idx="2">
                  <c:v>Total Mediation            Agreements</c:v>
                </c:pt>
                <c:pt idx="3">
                  <c:v>Mediation Agreements, Not Due Process (DP) Related</c:v>
                </c:pt>
                <c:pt idx="4">
                  <c:v>Mediations, Not DP Related</c:v>
                </c:pt>
                <c:pt idx="5">
                  <c:v>DP Related Mediations</c:v>
                </c:pt>
                <c:pt idx="6">
                  <c:v>DP Related Mediation Agreements </c:v>
                </c:pt>
                <c:pt idx="7">
                  <c:v>Mediations Pending or Not Held</c:v>
                </c:pt>
              </c:strCache>
            </c:strRef>
          </c:cat>
          <c:val>
            <c:numRef>
              <c:f>'6 Med Pivots'!$C$27</c:f>
              <c:numCache>
                <c:formatCode>0.0</c:formatCode>
                <c:ptCount val="8"/>
                <c:pt idx="0">
                  <c:v>4.3863675776030036</c:v>
                </c:pt>
                <c:pt idx="1">
                  <c:v>2.9582479011741185</c:v>
                </c:pt>
                <c:pt idx="2">
                  <c:v>1.9381624180106292</c:v>
                </c:pt>
                <c:pt idx="3">
                  <c:v>0.81606838653079128</c:v>
                </c:pt>
                <c:pt idx="4">
                  <c:v>1.326111128112536</c:v>
                </c:pt>
                <c:pt idx="5">
                  <c:v>1.6321367730615826</c:v>
                </c:pt>
                <c:pt idx="6">
                  <c:v>1.122094031479838</c:v>
                </c:pt>
                <c:pt idx="7">
                  <c:v>1.4281196764288846</c:v>
                </c:pt>
              </c:numCache>
            </c:numRef>
          </c:val>
          <c:extLst>
            <c:ext xmlns:c16="http://schemas.microsoft.com/office/drawing/2014/chart" uri="{C3380CC4-5D6E-409C-BE32-E72D297353CC}">
              <c16:uniqueId val="{00000000-F034-4197-9933-DFE2ACC6B06D}"/>
            </c:ext>
          </c:extLst>
        </c:ser>
        <c:ser>
          <c:idx val="1"/>
          <c:order val="1"/>
          <c:tx>
            <c:strRef>
              <c:f>'6 Med Pivots'!$C$31:$C$32</c:f>
              <c:strCache>
                <c:ptCount val="1"/>
                <c:pt idx="0">
                  <c:v>2017-18</c:v>
                </c:pt>
              </c:strCache>
            </c:strRef>
          </c:tx>
          <c:invertIfNegative val="0"/>
          <c:cat>
            <c:strRef>
              <c:f>'6 Med Pivots'!$C$27</c:f>
              <c:strCache>
                <c:ptCount val="8"/>
                <c:pt idx="0">
                  <c:v>Mediation Requests</c:v>
                </c:pt>
                <c:pt idx="1">
                  <c:v>Total Mediations          Held</c:v>
                </c:pt>
                <c:pt idx="2">
                  <c:v>Total Mediation            Agreements</c:v>
                </c:pt>
                <c:pt idx="3">
                  <c:v>Mediation Agreements, Not Due Process (DP) Related</c:v>
                </c:pt>
                <c:pt idx="4">
                  <c:v>Mediations, Not DP Related</c:v>
                </c:pt>
                <c:pt idx="5">
                  <c:v>DP Related Mediations</c:v>
                </c:pt>
                <c:pt idx="6">
                  <c:v>DP Related Mediation Agreements </c:v>
                </c:pt>
                <c:pt idx="7">
                  <c:v>Mediations Pending or Not Held</c:v>
                </c:pt>
              </c:strCache>
            </c:strRef>
          </c:cat>
          <c:val>
            <c:numRef>
              <c:f>'6 Med Pivots'!$C$27</c:f>
              <c:numCache>
                <c:formatCode>0.0</c:formatCode>
                <c:ptCount val="8"/>
                <c:pt idx="0">
                  <c:v>7.7269170579029733</c:v>
                </c:pt>
                <c:pt idx="1">
                  <c:v>5.28169014084507</c:v>
                </c:pt>
                <c:pt idx="2">
                  <c:v>3.3255086071987479</c:v>
                </c:pt>
                <c:pt idx="3">
                  <c:v>2.0539906103286385</c:v>
                </c:pt>
                <c:pt idx="4">
                  <c:v>3.0320813771517998</c:v>
                </c:pt>
                <c:pt idx="5">
                  <c:v>2.2496087636932707</c:v>
                </c:pt>
                <c:pt idx="6">
                  <c:v>1.2715179968701096</c:v>
                </c:pt>
                <c:pt idx="7">
                  <c:v>2.4452269170579028</c:v>
                </c:pt>
              </c:numCache>
            </c:numRef>
          </c:val>
          <c:extLst>
            <c:ext xmlns:c16="http://schemas.microsoft.com/office/drawing/2014/chart" uri="{C3380CC4-5D6E-409C-BE32-E72D297353CC}">
              <c16:uniqueId val="{00000001-F034-4197-9933-DFE2ACC6B06D}"/>
            </c:ext>
          </c:extLst>
        </c:ser>
        <c:ser>
          <c:idx val="2"/>
          <c:order val="2"/>
          <c:tx>
            <c:strRef>
              <c:f>'6 Med Pivots'!$D$31:$D$32</c:f>
              <c:strCache>
                <c:ptCount val="1"/>
                <c:pt idx="0">
                  <c:v>2018-19</c:v>
                </c:pt>
              </c:strCache>
            </c:strRef>
          </c:tx>
          <c:invertIfNegative val="0"/>
          <c:cat>
            <c:strRef>
              <c:f>'6 Med Pivots'!$C$27</c:f>
              <c:strCache>
                <c:ptCount val="8"/>
                <c:pt idx="0">
                  <c:v>Mediation Requests</c:v>
                </c:pt>
                <c:pt idx="1">
                  <c:v>Total Mediations          Held</c:v>
                </c:pt>
                <c:pt idx="2">
                  <c:v>Total Mediation            Agreements</c:v>
                </c:pt>
                <c:pt idx="3">
                  <c:v>Mediation Agreements, Not Due Process (DP) Related</c:v>
                </c:pt>
                <c:pt idx="4">
                  <c:v>Mediations, Not DP Related</c:v>
                </c:pt>
                <c:pt idx="5">
                  <c:v>DP Related Mediations</c:v>
                </c:pt>
                <c:pt idx="6">
                  <c:v>DP Related Mediation Agreements </c:v>
                </c:pt>
                <c:pt idx="7">
                  <c:v>Mediations Pending or Not Held</c:v>
                </c:pt>
              </c:strCache>
            </c:strRef>
          </c:cat>
          <c:val>
            <c:numRef>
              <c:f>'6 Med Pivots'!$C$27</c:f>
              <c:numCache>
                <c:formatCode>0.0</c:formatCode>
                <c:ptCount val="8"/>
                <c:pt idx="0">
                  <c:v>8.2710626889509999</c:v>
                </c:pt>
                <c:pt idx="1">
                  <c:v>4.3732055596752417</c:v>
                </c:pt>
                <c:pt idx="2">
                  <c:v>2.3767421519974139</c:v>
                </c:pt>
                <c:pt idx="3">
                  <c:v>1.521114977278345</c:v>
                </c:pt>
                <c:pt idx="4">
                  <c:v>2.3767421519974139</c:v>
                </c:pt>
                <c:pt idx="5">
                  <c:v>1.9964634076778278</c:v>
                </c:pt>
                <c:pt idx="6">
                  <c:v>0.85562717471906913</c:v>
                </c:pt>
                <c:pt idx="7">
                  <c:v>3.8978571292757596</c:v>
                </c:pt>
              </c:numCache>
            </c:numRef>
          </c:val>
          <c:extLst>
            <c:ext xmlns:c16="http://schemas.microsoft.com/office/drawing/2014/chart" uri="{C3380CC4-5D6E-409C-BE32-E72D297353CC}">
              <c16:uniqueId val="{00000002-F034-4197-9933-DFE2ACC6B06D}"/>
            </c:ext>
          </c:extLst>
        </c:ser>
        <c:ser>
          <c:idx val="3"/>
          <c:order val="3"/>
          <c:tx>
            <c:strRef>
              <c:f>'6 Med Pivots'!$E$31:$E$32</c:f>
              <c:strCache>
                <c:ptCount val="1"/>
                <c:pt idx="0">
                  <c:v>2019-20</c:v>
                </c:pt>
              </c:strCache>
            </c:strRef>
          </c:tx>
          <c:invertIfNegative val="0"/>
          <c:cat>
            <c:strRef>
              <c:f>'6 Med Pivots'!$C$27</c:f>
              <c:strCache>
                <c:ptCount val="8"/>
                <c:pt idx="0">
                  <c:v>Mediation Requests</c:v>
                </c:pt>
                <c:pt idx="1">
                  <c:v>Total Mediations          Held</c:v>
                </c:pt>
                <c:pt idx="2">
                  <c:v>Total Mediation            Agreements</c:v>
                </c:pt>
                <c:pt idx="3">
                  <c:v>Mediation Agreements, Not Due Process (DP) Related</c:v>
                </c:pt>
                <c:pt idx="4">
                  <c:v>Mediations, Not DP Related</c:v>
                </c:pt>
                <c:pt idx="5">
                  <c:v>DP Related Mediations</c:v>
                </c:pt>
                <c:pt idx="6">
                  <c:v>DP Related Mediation Agreements </c:v>
                </c:pt>
                <c:pt idx="7">
                  <c:v>Mediations Pending or Not Held</c:v>
                </c:pt>
              </c:strCache>
            </c:strRef>
          </c:cat>
          <c:val>
            <c:numRef>
              <c:f>'6 Med Pivots'!$C$27</c:f>
              <c:numCache>
                <c:formatCode>0.0</c:formatCode>
                <c:ptCount val="8"/>
                <c:pt idx="0">
                  <c:v>6.4973095647717702</c:v>
                </c:pt>
                <c:pt idx="1">
                  <c:v>4.0265017021120828</c:v>
                </c:pt>
                <c:pt idx="2">
                  <c:v>2.2877850580182293</c:v>
                </c:pt>
                <c:pt idx="3">
                  <c:v>1.1896482301694791</c:v>
                </c:pt>
                <c:pt idx="4">
                  <c:v>2.0132508510560414</c:v>
                </c:pt>
                <c:pt idx="5">
                  <c:v>2.0132508510560414</c:v>
                </c:pt>
                <c:pt idx="6">
                  <c:v>1.09813682784875</c:v>
                </c:pt>
                <c:pt idx="7">
                  <c:v>2.4708078626596874</c:v>
                </c:pt>
              </c:numCache>
            </c:numRef>
          </c:val>
          <c:extLst>
            <c:ext xmlns:c16="http://schemas.microsoft.com/office/drawing/2014/chart" uri="{C3380CC4-5D6E-409C-BE32-E72D297353CC}">
              <c16:uniqueId val="{00000003-F034-4197-9933-DFE2ACC6B06D}"/>
            </c:ext>
          </c:extLst>
        </c:ser>
        <c:ser>
          <c:idx val="4"/>
          <c:order val="4"/>
          <c:tx>
            <c:strRef>
              <c:f>'6 Med Pivots'!$F$31:$F$32</c:f>
              <c:strCache>
                <c:ptCount val="1"/>
                <c:pt idx="0">
                  <c:v>2020-21</c:v>
                </c:pt>
              </c:strCache>
            </c:strRef>
          </c:tx>
          <c:invertIfNegative val="0"/>
          <c:cat>
            <c:strRef>
              <c:f>'6 Med Pivots'!$C$27</c:f>
              <c:strCache>
                <c:ptCount val="8"/>
                <c:pt idx="0">
                  <c:v>Mediation Requests</c:v>
                </c:pt>
                <c:pt idx="1">
                  <c:v>Total Mediations          Held</c:v>
                </c:pt>
                <c:pt idx="2">
                  <c:v>Total Mediation            Agreements</c:v>
                </c:pt>
                <c:pt idx="3">
                  <c:v>Mediation Agreements, Not Due Process (DP) Related</c:v>
                </c:pt>
                <c:pt idx="4">
                  <c:v>Mediations, Not DP Related</c:v>
                </c:pt>
                <c:pt idx="5">
                  <c:v>DP Related Mediations</c:v>
                </c:pt>
                <c:pt idx="6">
                  <c:v>DP Related Mediation Agreements </c:v>
                </c:pt>
                <c:pt idx="7">
                  <c:v>Mediations Pending or Not Held</c:v>
                </c:pt>
              </c:strCache>
            </c:strRef>
          </c:cat>
          <c:val>
            <c:numRef>
              <c:f>'6 Med Pivots'!$C$27</c:f>
              <c:numCache>
                <c:formatCode>0.0</c:formatCode>
                <c:ptCount val="8"/>
                <c:pt idx="0">
                  <c:v>5.8005183043775199</c:v>
                </c:pt>
                <c:pt idx="1">
                  <c:v>4.2100536080159427</c:v>
                </c:pt>
                <c:pt idx="2">
                  <c:v>2.0582484305855715</c:v>
                </c:pt>
                <c:pt idx="3">
                  <c:v>1.1226809621375846</c:v>
                </c:pt>
                <c:pt idx="4">
                  <c:v>1.9646916837407731</c:v>
                </c:pt>
                <c:pt idx="5">
                  <c:v>2.2453619242751692</c:v>
                </c:pt>
                <c:pt idx="6">
                  <c:v>0.93556746844798711</c:v>
                </c:pt>
                <c:pt idx="7">
                  <c:v>1.5904646963615783</c:v>
                </c:pt>
              </c:numCache>
            </c:numRef>
          </c:val>
          <c:extLst>
            <c:ext xmlns:c16="http://schemas.microsoft.com/office/drawing/2014/chart" uri="{C3380CC4-5D6E-409C-BE32-E72D297353CC}">
              <c16:uniqueId val="{00000004-F034-4197-9933-DFE2ACC6B06D}"/>
            </c:ext>
          </c:extLst>
        </c:ser>
        <c:dLbls>
          <c:showLegendKey val="0"/>
          <c:showVal val="0"/>
          <c:showCatName val="0"/>
          <c:showSerName val="0"/>
          <c:showPercent val="0"/>
          <c:showBubbleSize val="0"/>
        </c:dLbls>
        <c:gapWidth val="150"/>
        <c:overlap val="-35"/>
        <c:axId val="240462080"/>
        <c:axId val="240472064"/>
      </c:barChart>
      <c:catAx>
        <c:axId val="240462080"/>
        <c:scaling>
          <c:orientation val="minMax"/>
        </c:scaling>
        <c:delete val="0"/>
        <c:axPos val="b"/>
        <c:numFmt formatCode="General" sourceLinked="0"/>
        <c:majorTickMark val="out"/>
        <c:minorTickMark val="none"/>
        <c:tickLblPos val="nextTo"/>
        <c:txPr>
          <a:bodyPr/>
          <a:lstStyle/>
          <a:p>
            <a:pPr>
              <a:defRPr sz="1100"/>
            </a:pPr>
            <a:endParaRPr lang="en-US"/>
          </a:p>
        </c:txPr>
        <c:crossAx val="240472064"/>
        <c:crosses val="autoZero"/>
        <c:auto val="1"/>
        <c:lblAlgn val="ctr"/>
        <c:lblOffset val="100"/>
        <c:noMultiLvlLbl val="0"/>
      </c:catAx>
      <c:valAx>
        <c:axId val="240472064"/>
        <c:scaling>
          <c:orientation val="minMax"/>
        </c:scaling>
        <c:delete val="0"/>
        <c:axPos val="l"/>
        <c:majorGridlines/>
        <c:title>
          <c:tx>
            <c:strRef>
              <c:f>'6 Med Pivots'!$C$27</c:f>
              <c:strCache>
                <c:ptCount val="1"/>
                <c:pt idx="0">
                  <c:v>Rate of Mediation Events per 10K</c:v>
                </c:pt>
              </c:strCache>
            </c:strRef>
          </c:tx>
          <c:layout>
            <c:manualLayout>
              <c:xMode val="edge"/>
              <c:yMode val="edge"/>
              <c:x val="1.0239366125770704E-2"/>
              <c:y val="0.28054969708423344"/>
            </c:manualLayout>
          </c:layout>
          <c:overlay val="0"/>
          <c:txPr>
            <a:bodyPr rot="-5400000" vert="horz"/>
            <a:lstStyle/>
            <a:p>
              <a:pPr>
                <a:defRPr sz="1400" b="0"/>
              </a:pPr>
              <a:endParaRPr lang="en-US"/>
            </a:p>
          </c:txPr>
        </c:title>
        <c:numFmt formatCode="0.0" sourceLinked="0"/>
        <c:majorTickMark val="out"/>
        <c:minorTickMark val="none"/>
        <c:tickLblPos val="nextTo"/>
        <c:txPr>
          <a:bodyPr/>
          <a:lstStyle/>
          <a:p>
            <a:pPr>
              <a:defRPr sz="1100"/>
            </a:pPr>
            <a:endParaRPr lang="en-US"/>
          </a:p>
        </c:txPr>
        <c:crossAx val="240462080"/>
        <c:crosses val="autoZero"/>
        <c:crossBetween val="between"/>
      </c:valAx>
    </c:plotArea>
    <c:legend>
      <c:legendPos val="b"/>
      <c:layout>
        <c:manualLayout>
          <c:xMode val="edge"/>
          <c:yMode val="edge"/>
          <c:x val="0.21247326344285122"/>
          <c:y val="0.2983560757802729"/>
          <c:w val="0.6550032968386259"/>
          <c:h val="4.1041027571724523E-2"/>
        </c:manualLayout>
      </c:layout>
      <c:overlay val="1"/>
      <c:txPr>
        <a:bodyPr/>
        <a:lstStyle/>
        <a:p>
          <a:pPr>
            <a:defRPr sz="1800"/>
          </a:pPr>
          <a:endParaRPr lang="en-US"/>
        </a:p>
      </c:txPr>
    </c:legend>
    <c:plotVisOnly val="1"/>
    <c:dispBlanksAs val="gap"/>
    <c:showDLblsOverMax val="0"/>
  </c:chart>
  <c:spPr>
    <a:noFill/>
    <a:ln>
      <a:noFill/>
    </a:ln>
  </c:sp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pivotOptions>
    </c:ext>
  </c:extLst>
</c:chartSpace>
</file>

<file path=ppt/drawings/drawing1.xml><?xml version="1.0" encoding="utf-8"?>
<c:userShapes xmlns:c="http://schemas.openxmlformats.org/drawingml/2006/chart">
  <cdr:relSizeAnchor xmlns:cdr="http://schemas.openxmlformats.org/drawingml/2006/chartDrawing">
    <cdr:from>
      <cdr:x>0.27858</cdr:x>
      <cdr:y>0.36125</cdr:y>
    </cdr:from>
    <cdr:to>
      <cdr:x>0.3049</cdr:x>
      <cdr:y>0.4075</cdr:y>
    </cdr:to>
    <cdr:sp macro="" textlink="">
      <cdr:nvSpPr>
        <cdr:cNvPr id="10" name="TextBox 9"/>
        <cdr:cNvSpPr txBox="1"/>
      </cdr:nvSpPr>
      <cdr:spPr>
        <a:xfrm xmlns:a="http://schemas.openxmlformats.org/drawingml/2006/main">
          <a:off x="2416672" y="2274980"/>
          <a:ext cx="228286" cy="29126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en-US" sz="2000"/>
        </a:p>
      </cdr:txBody>
    </cdr:sp>
  </cdr:relSizeAnchor>
</c:userShapes>
</file>

<file path=ppt/drawings/drawing2.xml><?xml version="1.0" encoding="utf-8"?>
<c:userShapes xmlns:c="http://schemas.openxmlformats.org/drawingml/2006/chart">
  <cdr:relSizeAnchor xmlns:cdr="http://schemas.openxmlformats.org/drawingml/2006/chartDrawing">
    <cdr:from>
      <cdr:x>0.08504</cdr:x>
      <cdr:y>0.01063</cdr:y>
    </cdr:from>
    <cdr:to>
      <cdr:x>0.97752</cdr:x>
      <cdr:y>0.126</cdr:y>
    </cdr:to>
    <cdr:sp macro="" textlink="">
      <cdr:nvSpPr>
        <cdr:cNvPr id="4" name="TextBox 3"/>
        <cdr:cNvSpPr txBox="1"/>
      </cdr:nvSpPr>
      <cdr:spPr>
        <a:xfrm xmlns:a="http://schemas.openxmlformats.org/drawingml/2006/main">
          <a:off x="736599" y="66870"/>
          <a:ext cx="7730067" cy="72576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en-US"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CAF4AD-71F4-4F3F-80D9-287026CD1D71}" type="datetimeFigureOut">
              <a:rPr lang="en-US" smtClean="0"/>
              <a:t>9/10/2023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3B2E3F-F879-4720-B1EE-C132AFB63A38}" type="slidenum">
              <a:rPr lang="en-US" smtClean="0"/>
              <a:t>‹#›</a:t>
            </a:fld>
            <a:endParaRPr lang="en-US"/>
          </a:p>
        </p:txBody>
      </p:sp>
    </p:spTree>
    <p:extLst>
      <p:ext uri="{BB962C8B-B14F-4D97-AF65-F5344CB8AC3E}">
        <p14:creationId xmlns:p14="http://schemas.microsoft.com/office/powerpoint/2010/main" val="2083794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CED24C-F9A4-41E2-BCBF-245128535853}" type="datetimeFigureOut">
              <a:rPr lang="en-US" smtClean="0"/>
              <a:t>9/10/2023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CACC31-1050-46B4-9F19-2605034B25FF}" type="slidenum">
              <a:rPr lang="en-US" smtClean="0"/>
              <a:t>‹#›</a:t>
            </a:fld>
            <a:endParaRPr lang="en-US"/>
          </a:p>
        </p:txBody>
      </p:sp>
    </p:spTree>
    <p:extLst>
      <p:ext uri="{BB962C8B-B14F-4D97-AF65-F5344CB8AC3E}">
        <p14:creationId xmlns:p14="http://schemas.microsoft.com/office/powerpoint/2010/main" val="372483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a:t>
            </a:fld>
            <a:endParaRPr lang="en-US"/>
          </a:p>
        </p:txBody>
      </p:sp>
    </p:spTree>
    <p:extLst>
      <p:ext uri="{BB962C8B-B14F-4D97-AF65-F5344CB8AC3E}">
        <p14:creationId xmlns:p14="http://schemas.microsoft.com/office/powerpoint/2010/main" val="327305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22924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u="sng" dirty="0">
                <a:effectLst/>
                <a:latin typeface="Calibri" panose="020F0502020204030204" pitchFamily="34" charset="0"/>
                <a:ea typeface="Calibri" panose="020F0502020204030204" pitchFamily="34" charset="0"/>
              </a:rPr>
              <a:t>Written State Complaints</a:t>
            </a:r>
            <a:r>
              <a:rPr lang="en-US" sz="1200" dirty="0">
                <a:effectLst/>
                <a:latin typeface="Calibri" panose="020F0502020204030204" pitchFamily="34" charset="0"/>
                <a:ea typeface="Calibri" panose="020F0502020204030204" pitchFamily="34" charset="0"/>
              </a:rPr>
              <a:t>: The number of </a:t>
            </a:r>
            <a:r>
              <a:rPr lang="en-US" sz="1200" i="1" dirty="0">
                <a:effectLst/>
                <a:latin typeface="Calibri" panose="020F0502020204030204" pitchFamily="34" charset="0"/>
                <a:ea typeface="Calibri" panose="020F0502020204030204" pitchFamily="34" charset="0"/>
              </a:rPr>
              <a:t>Written State Complaints (WSC) Filed </a:t>
            </a:r>
            <a:r>
              <a:rPr lang="en-US" sz="1200" dirty="0">
                <a:effectLst/>
                <a:latin typeface="Calibri" panose="020F0502020204030204" pitchFamily="34" charset="0"/>
                <a:ea typeface="Calibri" panose="020F0502020204030204" pitchFamily="34" charset="0"/>
              </a:rPr>
              <a:t>had remained relatively steady between SY 2010 and SY 2019, with a 10 year average of 5,201. SY 2020 saw a 19% decrease in filings from the prior 10 year mean, to 4,186. However, the results of the State complaints filed remained relatively consistent, with 64% of reports issued yielding findings of noncompliance. The majority (92%) of State complaint investigations continued to be timely (up from 89% in SY 2019). Pending complaints remained steady at just over 3%, while </a:t>
            </a:r>
            <a:r>
              <a:rPr lang="en-US" sz="1200" i="1" dirty="0">
                <a:effectLst/>
                <a:latin typeface="Calibri" panose="020F0502020204030204" pitchFamily="34" charset="0"/>
                <a:ea typeface="Calibri" panose="020F0502020204030204" pitchFamily="34" charset="0"/>
              </a:rPr>
              <a:t>Complaints Withdrawn or Dismisse</a:t>
            </a:r>
            <a:r>
              <a:rPr lang="en-US" sz="1200" dirty="0">
                <a:effectLst/>
                <a:latin typeface="Calibri" panose="020F0502020204030204" pitchFamily="34" charset="0"/>
                <a:ea typeface="Calibri" panose="020F0502020204030204" pitchFamily="34" charset="0"/>
              </a:rPr>
              <a:t>d rose slightly from 27.1% to 30.4% over SY 2019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1424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effectLst/>
                <a:latin typeface="Calibri" panose="020F0502020204030204" pitchFamily="34" charset="0"/>
                <a:ea typeface="Calibri" panose="020F0502020204030204" pitchFamily="34" charset="0"/>
                <a:cs typeface="Calibri" panose="020F0502020204030204" pitchFamily="34" charset="0"/>
              </a:rPr>
              <a:t>Mediations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Mediation Requests, Mediations Held </a:t>
            </a:r>
            <a:r>
              <a:rPr lang="en-US" sz="1200" dirty="0">
                <a:effectLst/>
                <a:latin typeface="Calibri" panose="020F0502020204030204" pitchFamily="34" charset="0"/>
                <a:ea typeface="Calibri" panose="020F0502020204030204" pitchFamily="34" charset="0"/>
                <a:cs typeface="Calibri" panose="020F0502020204030204" pitchFamily="34" charset="0"/>
              </a:rPr>
              <a:t>and </a:t>
            </a:r>
            <a:r>
              <a:rPr lang="en-US" sz="1200" i="1" dirty="0">
                <a:effectLst/>
                <a:latin typeface="Calibri" panose="020F0502020204030204" pitchFamily="34" charset="0"/>
                <a:ea typeface="Calibri" panose="020F0502020204030204" pitchFamily="34" charset="0"/>
                <a:cs typeface="Calibri" panose="020F0502020204030204" pitchFamily="34" charset="0"/>
              </a:rPr>
              <a:t>Mediation Agreements</a:t>
            </a:r>
            <a:r>
              <a:rPr lang="en-US" sz="1200" dirty="0">
                <a:effectLst/>
                <a:latin typeface="Calibri" panose="020F0502020204030204" pitchFamily="34" charset="0"/>
                <a:ea typeface="Calibri" panose="020F0502020204030204" pitchFamily="34" charset="0"/>
                <a:cs typeface="Calibri" panose="020F0502020204030204" pitchFamily="34" charset="0"/>
              </a:rPr>
              <a:t>, all decreased slightly in SY 2019, and showed a marked decline in 2020-21. From SY 2019 to SY 2020, </a:t>
            </a:r>
            <a:r>
              <a:rPr lang="en-US" sz="1200" i="1" dirty="0">
                <a:effectLst/>
                <a:latin typeface="Calibri" panose="020F0502020204030204" pitchFamily="34" charset="0"/>
                <a:ea typeface="Calibri" panose="020F0502020204030204" pitchFamily="34" charset="0"/>
                <a:cs typeface="Calibri" panose="020F0502020204030204" pitchFamily="34" charset="0"/>
              </a:rPr>
              <a:t>Mediation Requests</a:t>
            </a:r>
            <a:r>
              <a:rPr lang="en-US" sz="1200" dirty="0">
                <a:effectLst/>
                <a:latin typeface="Calibri" panose="020F0502020204030204" pitchFamily="34" charset="0"/>
                <a:ea typeface="Calibri" panose="020F0502020204030204" pitchFamily="34" charset="0"/>
                <a:cs typeface="Calibri" panose="020F0502020204030204" pitchFamily="34" charset="0"/>
              </a:rPr>
              <a:t> decreased 16%, </a:t>
            </a:r>
            <a:r>
              <a:rPr lang="en-US" sz="1200" i="1" dirty="0">
                <a:effectLst/>
                <a:latin typeface="Calibri" panose="020F0502020204030204" pitchFamily="34" charset="0"/>
                <a:ea typeface="Calibri" panose="020F0502020204030204" pitchFamily="34" charset="0"/>
                <a:cs typeface="Calibri" panose="020F0502020204030204" pitchFamily="34" charset="0"/>
              </a:rPr>
              <a:t>Mediations Held</a:t>
            </a:r>
            <a:r>
              <a:rPr lang="en-US" sz="1200" dirty="0">
                <a:effectLst/>
                <a:latin typeface="Calibri" panose="020F0502020204030204" pitchFamily="34" charset="0"/>
                <a:ea typeface="Calibri" panose="020F0502020204030204" pitchFamily="34" charset="0"/>
                <a:cs typeface="Calibri" panose="020F0502020204030204" pitchFamily="34" charset="0"/>
              </a:rPr>
              <a:t> decreased 23.7%, and </a:t>
            </a:r>
            <a:r>
              <a:rPr lang="en-US" sz="1200" i="1" dirty="0">
                <a:effectLst/>
                <a:latin typeface="Calibri" panose="020F0502020204030204" pitchFamily="34" charset="0"/>
                <a:ea typeface="Calibri" panose="020F0502020204030204" pitchFamily="34" charset="0"/>
                <a:cs typeface="Calibri" panose="020F0502020204030204" pitchFamily="34" charset="0"/>
              </a:rPr>
              <a:t>Mediation Agreements (for both Due Process and non-due process mediations)</a:t>
            </a:r>
            <a:r>
              <a:rPr lang="en-US" sz="1200" dirty="0">
                <a:effectLst/>
                <a:latin typeface="Calibri" panose="020F0502020204030204" pitchFamily="34" charset="0"/>
                <a:ea typeface="Calibri" panose="020F0502020204030204" pitchFamily="34" charset="0"/>
                <a:cs typeface="Calibri" panose="020F0502020204030204" pitchFamily="34" charset="0"/>
              </a:rPr>
              <a:t> dropped from nearly 62% nationally to 48.5%, the lowest agreement rate since CADRE started tracking the data in SY 2004. However, SY 2020 did show that </a:t>
            </a:r>
            <a:r>
              <a:rPr lang="en-US" sz="1200" i="1" dirty="0">
                <a:effectLst/>
                <a:latin typeface="Calibri" panose="020F0502020204030204" pitchFamily="34" charset="0"/>
                <a:ea typeface="Calibri" panose="020F0502020204030204" pitchFamily="34" charset="0"/>
                <a:cs typeface="Calibri" panose="020F0502020204030204" pitchFamily="34" charset="0"/>
              </a:rPr>
              <a:t>Mediation Agreements Not Related to Due Process</a:t>
            </a:r>
            <a:r>
              <a:rPr lang="en-US" sz="1200" dirty="0">
                <a:effectLst/>
                <a:latin typeface="Calibri" panose="020F0502020204030204" pitchFamily="34" charset="0"/>
                <a:ea typeface="Calibri" panose="020F0502020204030204" pitchFamily="34" charset="0"/>
                <a:cs typeface="Calibri" panose="020F0502020204030204" pitchFamily="34" charset="0"/>
              </a:rPr>
              <a:t> did demonstrate a much higher agreement rate of 69%, compared to the 32.9% agreement rate reported for </a:t>
            </a:r>
            <a:r>
              <a:rPr lang="en-US" sz="1200" i="1" dirty="0">
                <a:effectLst/>
                <a:latin typeface="Calibri" panose="020F0502020204030204" pitchFamily="34" charset="0"/>
                <a:ea typeface="Calibri" panose="020F0502020204030204" pitchFamily="34" charset="0"/>
                <a:cs typeface="Calibri" panose="020F0502020204030204" pitchFamily="34" charset="0"/>
              </a:rPr>
              <a:t>Mediation Agreements Related to Due Process</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928758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u="sng" dirty="0">
                <a:effectLst/>
                <a:latin typeface="Calibri" panose="020F0502020204030204" pitchFamily="34" charset="0"/>
                <a:ea typeface="Calibri" panose="020F0502020204030204" pitchFamily="34" charset="0"/>
              </a:rPr>
              <a:t>Due Process Complaints</a:t>
            </a:r>
            <a:r>
              <a:rPr lang="en-US" sz="1200" dirty="0">
                <a:effectLst/>
                <a:latin typeface="Calibri" panose="020F0502020204030204" pitchFamily="34" charset="0"/>
                <a:ea typeface="Calibri" panose="020F0502020204030204" pitchFamily="34" charset="0"/>
              </a:rPr>
              <a:t>: The number of </a:t>
            </a:r>
            <a:r>
              <a:rPr lang="en-US" sz="1200" i="1" dirty="0">
                <a:effectLst/>
                <a:latin typeface="Calibri" panose="020F0502020204030204" pitchFamily="34" charset="0"/>
                <a:ea typeface="Calibri" panose="020F0502020204030204" pitchFamily="34" charset="0"/>
              </a:rPr>
              <a:t>Due Process Complaints</a:t>
            </a:r>
            <a:r>
              <a:rPr lang="en-US" sz="1200" dirty="0">
                <a:effectLst/>
                <a:latin typeface="Calibri" panose="020F0502020204030204" pitchFamily="34" charset="0"/>
                <a:ea typeface="Calibri" panose="020F0502020204030204" pitchFamily="34" charset="0"/>
              </a:rPr>
              <a:t> </a:t>
            </a:r>
            <a:r>
              <a:rPr lang="en-US" sz="1200" i="1" dirty="0">
                <a:effectLst/>
                <a:latin typeface="Calibri" panose="020F0502020204030204" pitchFamily="34" charset="0"/>
                <a:ea typeface="Calibri" panose="020F0502020204030204" pitchFamily="34" charset="0"/>
              </a:rPr>
              <a:t>Filed </a:t>
            </a:r>
            <a:r>
              <a:rPr lang="en-US" sz="1200" dirty="0">
                <a:effectLst/>
                <a:latin typeface="Calibri" panose="020F0502020204030204" pitchFamily="34" charset="0"/>
                <a:ea typeface="Calibri" panose="020F0502020204030204" pitchFamily="34" charset="0"/>
              </a:rPr>
              <a:t>reached another 11-year peak for the fifth consecutive year in 2020-21, at 23,567 filings nationally, marking a 25% increase over 11 years. Two States accounted for nearly 77% of the due process complaints filed (up from their representing 68% in SY 2019), with one State contributing a staggering 62% of the total due process complaint activity in SY 2020. Four states accounted for nearly 88% of the fully adjudicated due process complaints</a:t>
            </a:r>
            <a:r>
              <a:rPr lang="en-US" sz="1200" i="1"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in SY 2020, with one State reporting over 50% of them. As shown in the charts to the right, for the decade prior to 2020-21 (SY 2010 to SY 2019), 61.7% of the </a:t>
            </a:r>
            <a:r>
              <a:rPr lang="en-US" sz="1200" i="1" dirty="0">
                <a:effectLst/>
                <a:latin typeface="Calibri" panose="020F0502020204030204" pitchFamily="34" charset="0"/>
                <a:ea typeface="Calibri" panose="020F0502020204030204" pitchFamily="34" charset="0"/>
              </a:rPr>
              <a:t>Due Process Complaints</a:t>
            </a:r>
            <a:r>
              <a:rPr lang="en-US" sz="1200" dirty="0">
                <a:effectLst/>
                <a:latin typeface="Calibri" panose="020F0502020204030204" pitchFamily="34" charset="0"/>
                <a:ea typeface="Calibri" panose="020F0502020204030204" pitchFamily="34" charset="0"/>
              </a:rPr>
              <a:t> </a:t>
            </a:r>
            <a:r>
              <a:rPr lang="en-US" sz="1200" i="1" dirty="0">
                <a:effectLst/>
                <a:latin typeface="Calibri" panose="020F0502020204030204" pitchFamily="34" charset="0"/>
                <a:ea typeface="Calibri" panose="020F0502020204030204" pitchFamily="34" charset="0"/>
              </a:rPr>
              <a:t>Filed</a:t>
            </a:r>
            <a:r>
              <a:rPr lang="en-US" sz="1200" dirty="0">
                <a:effectLst/>
                <a:latin typeface="Calibri" panose="020F0502020204030204" pitchFamily="34" charset="0"/>
                <a:ea typeface="Calibri" panose="020F0502020204030204" pitchFamily="34" charset="0"/>
              </a:rPr>
              <a:t> were withdrawn, dismissed, or resolved without a hearing, with 26% pending at the end of the reporting period (88% overall). In comparison, SY 2020 saw an increase over the previous ten year average, with 41.5% of due process complaints reported withdrawn, dismissed, or resolved without a hearing, and 53% remained pending (an increase to 94.5% overall). Only 5.5% of </a:t>
            </a:r>
            <a:r>
              <a:rPr lang="en-US" sz="1200" i="1" dirty="0">
                <a:effectLst/>
                <a:latin typeface="Calibri" panose="020F0502020204030204" pitchFamily="34" charset="0"/>
                <a:ea typeface="Calibri" panose="020F0502020204030204" pitchFamily="34" charset="0"/>
              </a:rPr>
              <a:t>Due Process Complaints Filed </a:t>
            </a:r>
            <a:r>
              <a:rPr lang="en-US" sz="1200" dirty="0">
                <a:effectLst/>
                <a:latin typeface="Calibri" panose="020F0502020204030204" pitchFamily="34" charset="0"/>
                <a:ea typeface="Calibri" panose="020F0502020204030204" pitchFamily="34" charset="0"/>
              </a:rPr>
              <a:t>resulted in a fully-adjudicated hearing in 2020-21, compared to 11.8% in 2019-20</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effectLst/>
                <a:latin typeface="Calibri" panose="020F0502020204030204" pitchFamily="34" charset="0"/>
                <a:ea typeface="Calibri" panose="020F0502020204030204" pitchFamily="34" charset="0"/>
                <a:cs typeface="Calibri" panose="020F0502020204030204" pitchFamily="34" charset="0"/>
              </a:rPr>
              <a:t>Resolution Sessions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Resolution Meetings Held</a:t>
            </a:r>
            <a:r>
              <a:rPr lang="en-US" sz="1200" dirty="0">
                <a:effectLst/>
                <a:latin typeface="Calibri" panose="020F0502020204030204" pitchFamily="34" charset="0"/>
                <a:ea typeface="Calibri" panose="020F0502020204030204" pitchFamily="34" charset="0"/>
                <a:cs typeface="Calibri" panose="020F0502020204030204" pitchFamily="34" charset="0"/>
              </a:rPr>
              <a:t> continued an upward trend, with an increase of 22.6% over SY 2019. Despite the increase, settlement agreements continued to fall far short of the number of meetings held, resulting in a national </a:t>
            </a:r>
            <a:r>
              <a:rPr lang="en-US" sz="1200" i="1" dirty="0">
                <a:effectLst/>
                <a:latin typeface="Calibri" panose="020F0502020204030204" pitchFamily="34" charset="0"/>
                <a:ea typeface="Calibri" panose="020F0502020204030204" pitchFamily="34" charset="0"/>
                <a:cs typeface="Calibri" panose="020F0502020204030204" pitchFamily="34" charset="0"/>
              </a:rPr>
              <a:t>Settlement Agreements in Resolution Period</a:t>
            </a:r>
            <a:r>
              <a:rPr lang="en-US" sz="1200" dirty="0">
                <a:effectLst/>
                <a:latin typeface="Calibri" panose="020F0502020204030204" pitchFamily="34" charset="0"/>
                <a:ea typeface="Calibri" panose="020F0502020204030204" pitchFamily="34" charset="0"/>
                <a:cs typeface="Calibri" panose="020F0502020204030204" pitchFamily="34" charset="0"/>
              </a:rPr>
              <a:t> rate of 6.5% (down from 9% in 2019-20). Settlement agreements in the resolution period have shown steady decline, ending 50% lower (1,124) in SY 2020 as compared to the previous ten year average (2,279).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52903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effectLst/>
                <a:latin typeface="Calibri" panose="020F0502020204030204" pitchFamily="34" charset="0"/>
                <a:ea typeface="Calibri" panose="020F0502020204030204" pitchFamily="34" charset="0"/>
                <a:cs typeface="Calibri" panose="020F0502020204030204" pitchFamily="34" charset="0"/>
              </a:rPr>
              <a:t>Collaborative Dispute Resolution Approaches</a:t>
            </a:r>
            <a:r>
              <a:rPr lang="en-US" sz="1200" dirty="0">
                <a:effectLst/>
                <a:latin typeface="Calibri" panose="020F0502020204030204" pitchFamily="34" charset="0"/>
                <a:ea typeface="Calibri" panose="020F0502020204030204" pitchFamily="34" charset="0"/>
                <a:cs typeface="Calibri" panose="020F0502020204030204" pitchFamily="34" charset="0"/>
              </a:rPr>
              <a:t>: The SY 2020 DR data reflects the substantial disruption of the COVID-19 pandemic. During this period, however, states continued to make investments in early conflict resolution activities not required by the IDEA, while simultaneously working to improve required DR systems. A bright spot in the data for 2020-21 can be found in the high mediation agreement rates for mediations held not related to due process complaints. Additionally, innovations in virtual DR options, such as IEP facilitation, mediations, DP resolution meeting, and hearings were widespread and continue to be part of the DR landscape. CADRE contends that well-designed, skillfully implemented, and collaborative approaches, such as IEP facilitation and mediation, can mitigate the reliance on more adversarial and costly dispute resolution processes. Early dispute resolution options are generally cost-effective and more expedient than other processes and may foster collaborative educator-family relationships.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39118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Nationally, you can see a heavy reliance on due process complaints.</a:t>
            </a: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669517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46365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u="sng"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234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u="sng"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27524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98818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80DF1-58CB-48D8-A6CF-539223B53363}" type="slidenum">
              <a:rPr lang="en-US" smtClean="0"/>
              <a:t>2</a:t>
            </a:fld>
            <a:endParaRPr lang="en-US"/>
          </a:p>
        </p:txBody>
      </p:sp>
    </p:spTree>
    <p:extLst>
      <p:ext uri="{BB962C8B-B14F-4D97-AF65-F5344CB8AC3E}">
        <p14:creationId xmlns:p14="http://schemas.microsoft.com/office/powerpoint/2010/main" val="1818988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01081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77953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831390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26872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649179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94711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18869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4739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a:t>
            </a:fld>
            <a:endParaRPr lang="en-US"/>
          </a:p>
        </p:txBody>
      </p:sp>
    </p:spTree>
    <p:extLst>
      <p:ext uri="{BB962C8B-B14F-4D97-AF65-F5344CB8AC3E}">
        <p14:creationId xmlns:p14="http://schemas.microsoft.com/office/powerpoint/2010/main" val="29055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4</a:t>
            </a:fld>
            <a:endParaRPr lang="en-US"/>
          </a:p>
        </p:txBody>
      </p:sp>
    </p:spTree>
    <p:extLst>
      <p:ext uri="{BB962C8B-B14F-4D97-AF65-F5344CB8AC3E}">
        <p14:creationId xmlns:p14="http://schemas.microsoft.com/office/powerpoint/2010/main" val="388362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DE1363F5-913C-4D2A-9B3A-6C4D70FEB70D}"/>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52AFFCE2-791F-465D-9E55-368479F067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5ECB03E3-A82F-4131-BE61-49A360C3A8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4400">
                <a:solidFill>
                  <a:srgbClr val="D21C29"/>
                </a:solidFill>
                <a:latin typeface="Arial" panose="020B0604020202020204" pitchFamily="34" charset="0"/>
                <a:ea typeface="MS PGothic" panose="020B0600070205080204" pitchFamily="34" charset="-128"/>
              </a:defRPr>
            </a:lvl1pPr>
            <a:lvl2pPr marL="742950" indent="-285750" defTabSz="938213">
              <a:defRPr sz="4400">
                <a:solidFill>
                  <a:srgbClr val="D21C29"/>
                </a:solidFill>
                <a:latin typeface="Arial" panose="020B0604020202020204" pitchFamily="34" charset="0"/>
                <a:ea typeface="MS PGothic" panose="020B0600070205080204" pitchFamily="34" charset="-128"/>
              </a:defRPr>
            </a:lvl2pPr>
            <a:lvl3pPr marL="1143000" indent="-228600" defTabSz="938213">
              <a:defRPr sz="4400">
                <a:solidFill>
                  <a:srgbClr val="D21C29"/>
                </a:solidFill>
                <a:latin typeface="Arial" panose="020B0604020202020204" pitchFamily="34" charset="0"/>
                <a:ea typeface="MS PGothic" panose="020B0600070205080204" pitchFamily="34" charset="-128"/>
              </a:defRPr>
            </a:lvl3pPr>
            <a:lvl4pPr marL="1600200" indent="-228600" defTabSz="938213">
              <a:defRPr sz="4400">
                <a:solidFill>
                  <a:srgbClr val="D21C29"/>
                </a:solidFill>
                <a:latin typeface="Arial" panose="020B0604020202020204" pitchFamily="34" charset="0"/>
                <a:ea typeface="MS PGothic" panose="020B0600070205080204" pitchFamily="34" charset="-128"/>
              </a:defRPr>
            </a:lvl4pPr>
            <a:lvl5pPr marL="2057400" indent="-228600" defTabSz="938213">
              <a:defRPr sz="4400">
                <a:solidFill>
                  <a:srgbClr val="D21C29"/>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sz="4400">
                <a:solidFill>
                  <a:srgbClr val="D21C29"/>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sz="4400">
                <a:solidFill>
                  <a:srgbClr val="D21C29"/>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sz="4400">
                <a:solidFill>
                  <a:srgbClr val="D21C29"/>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sz="4400">
                <a:solidFill>
                  <a:srgbClr val="D21C29"/>
                </a:solidFill>
                <a:latin typeface="Arial" panose="020B0604020202020204" pitchFamily="34" charset="0"/>
                <a:ea typeface="MS PGothic" panose="020B0600070205080204" pitchFamily="34" charset="-128"/>
              </a:defRPr>
            </a:lvl9pPr>
          </a:lstStyle>
          <a:p>
            <a:fld id="{B071D98E-6FCB-4521-AB01-1C8DFEEE8EAE}" type="slidenum">
              <a:rPr lang="en-US" altLang="en-US" sz="1300">
                <a:solidFill>
                  <a:schemeClr val="tx1"/>
                </a:solidFill>
              </a:rPr>
              <a:pPr/>
              <a:t>5</a:t>
            </a:fld>
            <a:endParaRPr lang="en-US" altLang="en-US" sz="1300">
              <a:solidFill>
                <a:schemeClr val="tx1"/>
              </a:solidFill>
            </a:endParaRPr>
          </a:p>
        </p:txBody>
      </p:sp>
      <p:sp>
        <p:nvSpPr>
          <p:cNvPr id="2" name="Date Placeholder 1">
            <a:extLst>
              <a:ext uri="{FF2B5EF4-FFF2-40B4-BE49-F238E27FC236}">
                <a16:creationId xmlns:a16="http://schemas.microsoft.com/office/drawing/2014/main" id="{F34A8572-880A-4ACB-9330-40CA51C63A7B}"/>
              </a:ext>
            </a:extLst>
          </p:cNvPr>
          <p:cNvSpPr>
            <a:spLocks noGrp="1"/>
          </p:cNvSpPr>
          <p:nvPr>
            <p:ph type="dt" sz="quarter" idx="1"/>
          </p:nvPr>
        </p:nvSpPr>
        <p:spPr/>
        <p:txBody>
          <a:bodyPr/>
          <a:lstStyle/>
          <a:p>
            <a:pPr>
              <a:defRPr/>
            </a:pPr>
            <a:r>
              <a:rPr lang="en-US"/>
              <a:t>May 30, 2019</a:t>
            </a:r>
          </a:p>
        </p:txBody>
      </p:sp>
      <p:sp>
        <p:nvSpPr>
          <p:cNvPr id="3" name="Header Placeholder 2">
            <a:extLst>
              <a:ext uri="{FF2B5EF4-FFF2-40B4-BE49-F238E27FC236}">
                <a16:creationId xmlns:a16="http://schemas.microsoft.com/office/drawing/2014/main" id="{87C4CBC1-2DE4-4F25-A42A-F41D693FA385}"/>
              </a:ext>
            </a:extLst>
          </p:cNvPr>
          <p:cNvSpPr>
            <a:spLocks noGrp="1"/>
          </p:cNvSpPr>
          <p:nvPr>
            <p:ph type="hdr" sz="quarter"/>
          </p:nvPr>
        </p:nvSpPr>
        <p:spPr/>
        <p:txBody>
          <a:bodyPr/>
          <a:lstStyle/>
          <a:p>
            <a:pPr>
              <a:defRPr/>
            </a:pPr>
            <a:r>
              <a:rPr lang="en-US"/>
              <a:t>Region B Conference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64541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sz="1200" dirty="0"/>
              <a:t>CADRE reviews all data for mathematically impossible and highly improbable values based on definitions in the </a:t>
            </a:r>
            <a:r>
              <a:rPr lang="en-US" sz="1200" dirty="0" err="1"/>
              <a:t>Emap</a:t>
            </a:r>
            <a:r>
              <a:rPr lang="en-US" sz="1200" dirty="0"/>
              <a:t> 618 Data instructions – when such values are identified, CADRE contacts states</a:t>
            </a:r>
          </a:p>
          <a:p>
            <a:pPr marL="342900" lvl="1" indent="-342900">
              <a:buFont typeface="Arial" panose="020B0604020202020204" pitchFamily="34" charset="0"/>
              <a:buChar char="•"/>
            </a:pPr>
            <a:r>
              <a:rPr lang="en-US" sz="1200" dirty="0"/>
              <a:t>Data adjustments : </a:t>
            </a:r>
            <a:r>
              <a:rPr lang="en-US" sz="1200" u="sng" dirty="0"/>
              <a:t>If</a:t>
            </a:r>
            <a:r>
              <a:rPr lang="en-US" sz="1200" dirty="0"/>
              <a:t> states have more accurate information to provide, CADRE accepts revisions (not frequent)</a:t>
            </a:r>
          </a:p>
          <a:p>
            <a:pPr marL="342900" lvl="1" indent="-342900">
              <a:buFont typeface="Arial" panose="020B0604020202020204" pitchFamily="34" charset="0"/>
              <a:buChar char="•"/>
            </a:pPr>
            <a:r>
              <a:rPr lang="en-US" sz="1200" dirty="0"/>
              <a:t>Limitations of the data</a:t>
            </a:r>
          </a:p>
          <a:p>
            <a:pPr marL="573088" lvl="3" indent="-225425"/>
            <a:r>
              <a:rPr lang="en-US" sz="1200" dirty="0"/>
              <a:t>Not a complete picture of events: The 618 data covers only events begun in the reporting year and their disposition</a:t>
            </a:r>
          </a:p>
          <a:p>
            <a:pPr marL="573088" lvl="3" indent="-225425"/>
            <a:r>
              <a:rPr lang="en-US" sz="1200" dirty="0"/>
              <a:t>Data quality has improved over time, but older data and a few current data elements may less accurate</a:t>
            </a:r>
          </a:p>
          <a:p>
            <a:pPr marL="573088" lvl="3" indent="-225425"/>
            <a:r>
              <a:rPr lang="en-US" sz="1200" dirty="0"/>
              <a:t>Some data elements accurately reported may still hide as much as they reveal.  You’ll see, for example, the number of due process hearings left pending is high. We do not know what happens with those from the data.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7341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CADRE takes the </a:t>
            </a:r>
            <a:r>
              <a:rPr lang="en-US" sz="1200" kern="1200" dirty="0" err="1">
                <a:solidFill>
                  <a:schemeClr val="tx1"/>
                </a:solidFill>
                <a:effectLst/>
                <a:latin typeface="+mn-lt"/>
                <a:ea typeface="+mn-ea"/>
                <a:cs typeface="+mn-cs"/>
              </a:rPr>
              <a:t>childcount</a:t>
            </a:r>
            <a:r>
              <a:rPr lang="en-US" sz="1200" kern="1200" dirty="0">
                <a:solidFill>
                  <a:schemeClr val="tx1"/>
                </a:solidFill>
                <a:effectLst/>
                <a:latin typeface="+mn-lt"/>
                <a:ea typeface="+mn-ea"/>
                <a:cs typeface="+mn-cs"/>
              </a:rPr>
              <a:t> from each state and calculates the activity based on that number. </a:t>
            </a: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2528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64541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F5936F-4E08-4480-A111-39020FFE3CEE}"/>
              </a:ext>
            </a:extLst>
          </p:cNvPr>
          <p:cNvSpPr>
            <a:spLocks noGrp="1"/>
          </p:cNvSpPr>
          <p:nvPr>
            <p:ph type="sldNum" sz="quarter" idx="12"/>
          </p:nvPr>
        </p:nvSpPr>
        <p:spPr>
          <a:xfrm>
            <a:off x="8610600" y="6400800"/>
            <a:ext cx="285750" cy="320675"/>
          </a:xfrm>
        </p:spPr>
        <p:txBody>
          <a:bodyPr/>
          <a:lstStyle/>
          <a:p>
            <a:fld id="{A297CB40-D9BE-4CE6-A22F-5A7D8FBE1E51}" type="slidenum">
              <a:rPr lang="en-US" smtClean="0"/>
              <a:t>‹#›</a:t>
            </a:fld>
            <a:endParaRPr lang="en-US"/>
          </a:p>
        </p:txBody>
      </p:sp>
      <p:sp>
        <p:nvSpPr>
          <p:cNvPr id="8" name="Rectangle 7">
            <a:extLst>
              <a:ext uri="{FF2B5EF4-FFF2-40B4-BE49-F238E27FC236}">
                <a16:creationId xmlns:a16="http://schemas.microsoft.com/office/drawing/2014/main" id="{371E9230-D174-44A9-BA1F-6D49973188C3}"/>
              </a:ext>
            </a:extLst>
          </p:cNvPr>
          <p:cNvSpPr/>
          <p:nvPr userDrawn="1"/>
        </p:nvSpPr>
        <p:spPr>
          <a:xfrm>
            <a:off x="4038600" y="0"/>
            <a:ext cx="51054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7" name="Picture 4" descr="Z:\CADRE\CADRE 5\Web Development 2018-23\CADRE Logo 2019\CADRE Logo Files\JPG\RGB\High Res\CADRE Logo-03 cropped.jpg">
            <a:extLst>
              <a:ext uri="{FF2B5EF4-FFF2-40B4-BE49-F238E27FC236}">
                <a16:creationId xmlns:a16="http://schemas.microsoft.com/office/drawing/2014/main" id="{7A73E401-B03E-44CE-82F5-ABBF66E910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1828800"/>
            <a:ext cx="3278963" cy="23103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4270E7-7EEC-4EF5-A340-D8020FDEAC06}"/>
              </a:ext>
            </a:extLst>
          </p:cNvPr>
          <p:cNvSpPr>
            <a:spLocks noGrp="1"/>
          </p:cNvSpPr>
          <p:nvPr>
            <p:ph type="ctrTitle" hasCustomPrompt="1"/>
          </p:nvPr>
        </p:nvSpPr>
        <p:spPr>
          <a:xfrm>
            <a:off x="4757803" y="1358384"/>
            <a:ext cx="3886200" cy="1625600"/>
          </a:xfrm>
        </p:spPr>
        <p:txBody>
          <a:bodyPr anchor="b">
            <a:normAutofit/>
          </a:bodyPr>
          <a:lstStyle>
            <a:lvl1pPr algn="ctr">
              <a:defRPr sz="4800">
                <a:solidFill>
                  <a:schemeClr val="bg1"/>
                </a:solidFill>
                <a:latin typeface="Candara" panose="020E0502030303020204" pitchFamily="34" charset="0"/>
              </a:defRPr>
            </a:lvl1pPr>
          </a:lstStyle>
          <a:p>
            <a:r>
              <a:rPr lang="en-US" dirty="0"/>
              <a:t>Click to edit Title</a:t>
            </a:r>
          </a:p>
        </p:txBody>
      </p:sp>
      <p:sp>
        <p:nvSpPr>
          <p:cNvPr id="9" name="Title 1">
            <a:extLst>
              <a:ext uri="{FF2B5EF4-FFF2-40B4-BE49-F238E27FC236}">
                <a16:creationId xmlns:a16="http://schemas.microsoft.com/office/drawing/2014/main" id="{53BE5859-D5F5-4A27-9502-5FCD9F232D13}"/>
              </a:ext>
            </a:extLst>
          </p:cNvPr>
          <p:cNvSpPr txBox="1">
            <a:spLocks/>
          </p:cNvSpPr>
          <p:nvPr userDrawn="1"/>
        </p:nvSpPr>
        <p:spPr>
          <a:xfrm>
            <a:off x="4757803" y="3326368"/>
            <a:ext cx="3886200" cy="1625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2800" dirty="0"/>
              <a:t>Click to edit presenter names</a:t>
            </a:r>
          </a:p>
        </p:txBody>
      </p:sp>
      <p:sp>
        <p:nvSpPr>
          <p:cNvPr id="10" name="Title 1">
            <a:extLst>
              <a:ext uri="{FF2B5EF4-FFF2-40B4-BE49-F238E27FC236}">
                <a16:creationId xmlns:a16="http://schemas.microsoft.com/office/drawing/2014/main" id="{28AA7351-167A-4D8B-B408-6EB5C8C8E1DC}"/>
              </a:ext>
            </a:extLst>
          </p:cNvPr>
          <p:cNvSpPr txBox="1">
            <a:spLocks/>
          </p:cNvSpPr>
          <p:nvPr userDrawn="1"/>
        </p:nvSpPr>
        <p:spPr>
          <a:xfrm>
            <a:off x="4724400" y="5646738"/>
            <a:ext cx="3886200" cy="6175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1600" dirty="0"/>
              <a:t>Click to add event</a:t>
            </a:r>
          </a:p>
          <a:p>
            <a:r>
              <a:rPr lang="en-US" sz="1600" dirty="0"/>
              <a:t>and date</a:t>
            </a:r>
          </a:p>
        </p:txBody>
      </p:sp>
      <p:sp>
        <p:nvSpPr>
          <p:cNvPr id="11" name="TextBox 10">
            <a:extLst>
              <a:ext uri="{FF2B5EF4-FFF2-40B4-BE49-F238E27FC236}">
                <a16:creationId xmlns:a16="http://schemas.microsoft.com/office/drawing/2014/main" id="{E5ADB085-9469-40C9-9EE1-FCAD505C6D34}"/>
              </a:ext>
            </a:extLst>
          </p:cNvPr>
          <p:cNvSpPr txBox="1"/>
          <p:nvPr userDrawn="1"/>
        </p:nvSpPr>
        <p:spPr>
          <a:xfrm>
            <a:off x="515112" y="6255766"/>
            <a:ext cx="1371600" cy="457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5592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80E7E-899D-42CE-8620-DF7251A8BB5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1D5B-6B98-41E4-8CD0-696083E2839D}"/>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4F6F8-E5DF-4891-87BF-3C3375164E1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35477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atin typeface="Candara" panose="020E0502030303020204" pitchFamily="34" charset="0"/>
                <a:cs typeface="Arial" panose="020B0604020202020204" pitchFamily="34" charset="0"/>
              </a:defRPr>
            </a:lvl1pPr>
            <a:lvl2pPr marL="914400" indent="-457200">
              <a:buFont typeface="Wingdings" panose="05000000000000000000" pitchFamily="2" charset="2"/>
              <a:buChar char="§"/>
              <a:defRPr>
                <a:latin typeface="Candara" panose="020E0502030303020204" pitchFamily="34" charset="0"/>
                <a:cs typeface="Arial" panose="020B0604020202020204" pitchFamily="34" charset="0"/>
              </a:defRPr>
            </a:lvl2pPr>
            <a:lvl3pPr marL="1143000" indent="-228600">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6457950" y="6356350"/>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967514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466E116-F2E1-4A4E-BA1C-78C07850A4E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B282553-0329-4A09-9A8A-24E944D139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A00F6D-2DAC-4580-984E-951975D514C6}"/>
              </a:ext>
            </a:extLst>
          </p:cNvPr>
          <p:cNvSpPr>
            <a:spLocks noGrp="1"/>
          </p:cNvSpPr>
          <p:nvPr>
            <p:ph type="sldNum" sz="quarter" idx="12"/>
          </p:nvPr>
        </p:nvSpPr>
        <p:spPr/>
        <p:txBody>
          <a:bodyPr/>
          <a:lstStyle>
            <a:lvl1pPr>
              <a:defRPr/>
            </a:lvl1pPr>
          </a:lstStyle>
          <a:p>
            <a:fld id="{17DF5236-6419-4959-B414-029D77B21109}" type="slidenum">
              <a:rPr lang="en-US" altLang="en-US"/>
              <a:pPr/>
              <a:t>‹#›</a:t>
            </a:fld>
            <a:endParaRPr lang="en-US" altLang="en-US"/>
          </a:p>
        </p:txBody>
      </p:sp>
    </p:spTree>
    <p:extLst>
      <p:ext uri="{BB962C8B-B14F-4D97-AF65-F5344CB8AC3E}">
        <p14:creationId xmlns:p14="http://schemas.microsoft.com/office/powerpoint/2010/main" val="140353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C3C-972C-4E78-BE66-6EF3220929D0}"/>
              </a:ext>
            </a:extLst>
          </p:cNvPr>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6218FC8-AE96-4BF7-8957-C7C43ED9158A}"/>
              </a:ext>
            </a:extLst>
          </p:cNvPr>
          <p:cNvSpPr>
            <a:spLocks noGrp="1"/>
          </p:cNvSpPr>
          <p:nvPr>
            <p:ph idx="1"/>
          </p:nvPr>
        </p:nvSpPr>
        <p:spPr/>
        <p:txBody>
          <a:bodyPr/>
          <a:lstStyle>
            <a:lvl1pPr marL="0" indent="0">
              <a:buNone/>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C0FCB3-D5C4-4B4B-99B2-A561ED7C5498}"/>
              </a:ext>
            </a:extLst>
          </p:cNvPr>
          <p:cNvSpPr>
            <a:spLocks noGrp="1"/>
          </p:cNvSpPr>
          <p:nvPr>
            <p:ph type="sldNum" sz="quarter" idx="12"/>
          </p:nvPr>
        </p:nvSpPr>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6840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90A-3F2C-4645-B93E-404D6C9EC618}"/>
              </a:ext>
            </a:extLst>
          </p:cNvPr>
          <p:cNvSpPr>
            <a:spLocks noGrp="1"/>
          </p:cNvSpPr>
          <p:nvPr>
            <p:ph type="title"/>
          </p:nvPr>
        </p:nvSpPr>
        <p:spPr>
          <a:xfrm>
            <a:off x="623888" y="1709738"/>
            <a:ext cx="7886700" cy="2852737"/>
          </a:xfrm>
        </p:spPr>
        <p:txBody>
          <a:bodyPr anchor="b"/>
          <a:lstStyle>
            <a:lvl1pPr>
              <a:defRPr sz="6000">
                <a:latin typeface="Candara" panose="020E05020303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C99A00-34A4-4B4C-90D8-313335AADE3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latin typeface="Candara" panose="020E0502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F64CCE9-8179-492B-9268-105AD944F11D}"/>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04214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5A2E-9963-4C3A-B95D-C520BDBD5BA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49B000A-66DD-4F73-9CB5-B62515A8A02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2217A-D50E-4027-818A-4321CF7F331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D52D03A-7B97-4B05-89CF-DF6959BCBF66}"/>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302961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22F-9281-4496-97A7-F6D5CDD5BCC5}"/>
              </a:ext>
            </a:extLst>
          </p:cNvPr>
          <p:cNvSpPr>
            <a:spLocks noGrp="1"/>
          </p:cNvSpPr>
          <p:nvPr>
            <p:ph type="title"/>
          </p:nvPr>
        </p:nvSpPr>
        <p:spPr>
          <a:xfrm>
            <a:off x="630238" y="365125"/>
            <a:ext cx="78867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6C8EC1D-359E-41F9-8B23-EC01A6D06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173F071-9B01-42ED-927E-15218664BD39}"/>
              </a:ext>
            </a:extLst>
          </p:cNvPr>
          <p:cNvSpPr>
            <a:spLocks noGrp="1"/>
          </p:cNvSpPr>
          <p:nvPr>
            <p:ph sz="half" idx="2"/>
          </p:nvPr>
        </p:nvSpPr>
        <p:spPr>
          <a:xfrm>
            <a:off x="630238" y="2505075"/>
            <a:ext cx="386873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67C1FC4-8F62-4B8D-900A-67B9DEF14C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A81FA6-FFA8-464B-9CAD-C80F2790C6B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536C7E1-444C-40FE-8EEC-5DB59F771CD9}"/>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201114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C1B8F-294A-488F-B638-5335081609DD}"/>
              </a:ext>
            </a:extLst>
          </p:cNvPr>
          <p:cNvSpPr>
            <a:spLocks noGrp="1"/>
          </p:cNvSpPr>
          <p:nvPr>
            <p:ph type="sldNum" sz="quarter" idx="12"/>
          </p:nvPr>
        </p:nvSpPr>
        <p:spPr>
          <a:xfrm>
            <a:off x="6934200" y="6400800"/>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27844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602D-47A0-4FFF-8C19-20C043D6A1A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01114-602F-4853-BDF9-3BE7B80269A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949A2-C78B-4CD3-A1F6-CE626A46ED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1177745-E152-4C3E-B388-CB4AAEAF2853}"/>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44599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93C0-A27C-40BE-8D91-C2A69DC6DE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15A26-AA65-42EB-8C9B-37677B6E81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73E7FF-AED8-4596-85A1-7AEA3103C4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08A98DE-7460-4C26-84DE-194FE9E6C02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76117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B1-4538-4371-9DE6-C2459F212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D4678-5E3B-4C68-BBB5-3C0D89368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B7D898-50AE-414C-9965-8E04EF594F57}"/>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63129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60BC-7486-44B3-AECA-1B4EAAF8958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723207-6DBF-4453-808D-A3C81D97A8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C478D1-7408-4953-AC5D-20EB60BC6F6D}"/>
              </a:ext>
            </a:extLst>
          </p:cNvPr>
          <p:cNvSpPr>
            <a:spLocks noGrp="1"/>
          </p:cNvSpPr>
          <p:nvPr>
            <p:ph type="sldNum" sz="quarter" idx="4"/>
          </p:nvPr>
        </p:nvSpPr>
        <p:spPr>
          <a:xfrm>
            <a:off x="6934200" y="6365170"/>
            <a:ext cx="2057400" cy="365125"/>
          </a:xfrm>
          <a:prstGeom prst="rect">
            <a:avLst/>
          </a:prstGeom>
        </p:spPr>
        <p:txBody>
          <a:bodyPr vert="horz" lIns="91440" tIns="45720" rIns="91440" bIns="45720" rtlCol="0" anchor="ctr"/>
          <a:lstStyle>
            <a:lvl1pPr algn="r">
              <a:defRPr sz="1200">
                <a:solidFill>
                  <a:schemeClr val="tx1"/>
                </a:solidFill>
              </a:defRPr>
            </a:lvl1pPr>
          </a:lstStyle>
          <a:p>
            <a:fld id="{A297CB40-D9BE-4CE6-A22F-5A7D8FBE1E51}" type="slidenum">
              <a:rPr lang="en-US" smtClean="0"/>
              <a:pPr/>
              <a:t>‹#›</a:t>
            </a:fld>
            <a:endParaRPr lang="en-US" dirty="0"/>
          </a:p>
        </p:txBody>
      </p:sp>
      <p:pic>
        <p:nvPicPr>
          <p:cNvPr id="8" name="Picture 4">
            <a:extLst>
              <a:ext uri="{FF2B5EF4-FFF2-40B4-BE49-F238E27FC236}">
                <a16:creationId xmlns:a16="http://schemas.microsoft.com/office/drawing/2014/main" id="{21D41B55-E513-4CCA-BBBF-FD0B23E36172}"/>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0362" y="6493757"/>
            <a:ext cx="685038" cy="17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526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50"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cadreworks.org/improving-your-syste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Presentation Title &quot;But wait, there's more! Resources to Help Navigate IDEA Dispute Resolution&#10;&#10;Presented by Melanie Reese, Ph.D.&#10;at the 83rd NASDSE Conference, October 23, 2021">
            <a:extLst>
              <a:ext uri="{FF2B5EF4-FFF2-40B4-BE49-F238E27FC236}">
                <a16:creationId xmlns:a16="http://schemas.microsoft.com/office/drawing/2014/main" id="{C57EF912-89F7-44DF-BEF0-92AFF3A02DD4}"/>
              </a:ext>
            </a:extLst>
          </p:cNvPr>
          <p:cNvSpPr/>
          <p:nvPr/>
        </p:nvSpPr>
        <p:spPr>
          <a:xfrm>
            <a:off x="3507990" y="0"/>
            <a:ext cx="562051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3" descr=" &#10;&#10;">
            <a:extLst>
              <a:ext uri="{FF2B5EF4-FFF2-40B4-BE49-F238E27FC236}">
                <a16:creationId xmlns:a16="http://schemas.microsoft.com/office/drawing/2014/main" id="{2D51B240-EDBC-4D6E-B6AA-7B2EADB8D714}"/>
              </a:ext>
            </a:extLst>
          </p:cNvPr>
          <p:cNvSpPr txBox="1">
            <a:spLocks noGrp="1"/>
          </p:cNvSpPr>
          <p:nvPr>
            <p:ph idx="1"/>
          </p:nvPr>
        </p:nvSpPr>
        <p:spPr>
          <a:xfrm>
            <a:off x="4219546" y="4569056"/>
            <a:ext cx="4552965" cy="2493877"/>
          </a:xfrm>
        </p:spPr>
        <p:txBody>
          <a:bodyPr>
            <a:normAutofit/>
          </a:bodyPr>
          <a:lstStyle/>
          <a:p>
            <a:pPr marL="0" indent="0" algn="ctr">
              <a:buNone/>
            </a:pPr>
            <a:r>
              <a:rPr lang="en-US" b="1" dirty="0">
                <a:solidFill>
                  <a:schemeClr val="bg1"/>
                </a:solidFill>
              </a:rPr>
              <a:t>Melanie J. Reese, Ph.D.</a:t>
            </a:r>
            <a:endParaRPr lang="en-US" b="1" dirty="0">
              <a:solidFill>
                <a:schemeClr val="bg1"/>
              </a:solidFill>
              <a:latin typeface="Candara" panose="020E0502030303020204" pitchFamily="34" charset="0"/>
            </a:endParaRPr>
          </a:p>
          <a:p>
            <a:pPr marL="0" indent="0" algn="ctr">
              <a:buNone/>
            </a:pPr>
            <a:r>
              <a:rPr lang="en-US" sz="2400" dirty="0">
                <a:solidFill>
                  <a:schemeClr val="bg1"/>
                </a:solidFill>
                <a:latin typeface="Candara" panose="020E0502030303020204" pitchFamily="34" charset="0"/>
              </a:rPr>
              <a:t>Director </a:t>
            </a:r>
          </a:p>
          <a:p>
            <a:pPr marL="0" indent="0" algn="ctr">
              <a:buNone/>
            </a:pPr>
            <a:r>
              <a:rPr lang="en-US" sz="1600" dirty="0">
                <a:solidFill>
                  <a:schemeClr val="bg1"/>
                </a:solidFill>
                <a:latin typeface="Candara" panose="020E0502030303020204" pitchFamily="34" charset="0"/>
                <a:cs typeface="Arial" panose="020B0604020202020204" pitchFamily="34" charset="0"/>
              </a:rPr>
              <a:t> </a:t>
            </a:r>
          </a:p>
          <a:p>
            <a:pPr marL="0" indent="0" algn="ctr">
              <a:buNone/>
            </a:pPr>
            <a:r>
              <a:rPr lang="en-US" sz="1600" dirty="0" err="1">
                <a:solidFill>
                  <a:schemeClr val="bg1"/>
                </a:solidFill>
                <a:cs typeface="Arial" panose="020B0604020202020204" pitchFamily="34" charset="0"/>
              </a:rPr>
              <a:t>BSEA</a:t>
            </a:r>
            <a:r>
              <a:rPr lang="en-US" sz="1600" dirty="0">
                <a:solidFill>
                  <a:schemeClr val="bg1"/>
                </a:solidFill>
                <a:cs typeface="Arial" panose="020B0604020202020204" pitchFamily="34" charset="0"/>
              </a:rPr>
              <a:t> Advisory Council Meeting</a:t>
            </a:r>
            <a:endParaRPr lang="en-US" sz="1600" dirty="0">
              <a:solidFill>
                <a:schemeClr val="bg1"/>
              </a:solidFill>
              <a:latin typeface="Candara" panose="020E0502030303020204" pitchFamily="34" charset="0"/>
              <a:cs typeface="Arial" panose="020B0604020202020204" pitchFamily="34" charset="0"/>
            </a:endParaRPr>
          </a:p>
          <a:p>
            <a:pPr marL="0" indent="0" algn="ctr">
              <a:buNone/>
            </a:pPr>
            <a:r>
              <a:rPr lang="en-US" sz="1600" dirty="0">
                <a:solidFill>
                  <a:schemeClr val="bg1"/>
                </a:solidFill>
                <a:cs typeface="Arial" panose="020B0604020202020204" pitchFamily="34" charset="0"/>
              </a:rPr>
              <a:t>September 11, 2023</a:t>
            </a:r>
            <a:endParaRPr lang="en-US" sz="1425" dirty="0">
              <a:solidFill>
                <a:schemeClr val="bg1"/>
              </a:solidFill>
              <a:latin typeface="Candara" panose="020E0502030303020204" pitchFamily="34" charset="0"/>
              <a:cs typeface="Arial" panose="020B0604020202020204" pitchFamily="34" charset="0"/>
            </a:endParaRPr>
          </a:p>
          <a:p>
            <a:pPr marL="0" indent="0" algn="ctr">
              <a:buNone/>
            </a:pPr>
            <a:endParaRPr lang="en-US" sz="1800" dirty="0">
              <a:solidFill>
                <a:schemeClr val="bg1"/>
              </a:solidFill>
            </a:endParaRPr>
          </a:p>
          <a:p>
            <a:pPr algn="ctr"/>
            <a:endParaRPr lang="en-US" sz="1050" dirty="0">
              <a:solidFill>
                <a:schemeClr val="bg1"/>
              </a:solidFill>
              <a:cs typeface="Arial" panose="020B0604020202020204" pitchFamily="34" charset="0"/>
            </a:endParaRPr>
          </a:p>
        </p:txBody>
      </p:sp>
      <p:sp>
        <p:nvSpPr>
          <p:cNvPr id="2" name="Title 1">
            <a:extLst>
              <a:ext uri="{FF2B5EF4-FFF2-40B4-BE49-F238E27FC236}">
                <a16:creationId xmlns:a16="http://schemas.microsoft.com/office/drawing/2014/main" id="{EE828B79-2844-4CDD-8E28-20A70748BC07}"/>
              </a:ext>
            </a:extLst>
          </p:cNvPr>
          <p:cNvSpPr>
            <a:spLocks noGrp="1"/>
          </p:cNvSpPr>
          <p:nvPr>
            <p:ph type="title"/>
          </p:nvPr>
        </p:nvSpPr>
        <p:spPr>
          <a:xfrm>
            <a:off x="3997902" y="1201824"/>
            <a:ext cx="4807266" cy="2259602"/>
          </a:xfrm>
        </p:spPr>
        <p:txBody>
          <a:bodyPr>
            <a:normAutofit/>
          </a:bodyPr>
          <a:lstStyle/>
          <a:p>
            <a:pPr algn="ctr">
              <a:lnSpc>
                <a:spcPct val="100000"/>
              </a:lnSpc>
            </a:pPr>
            <a:r>
              <a:rPr lang="en-US" b="1" dirty="0">
                <a:solidFill>
                  <a:schemeClr val="bg1"/>
                </a:solidFill>
                <a:effectLst>
                  <a:outerShdw blurRad="38100" dist="38100" dir="2700000" algn="tl">
                    <a:srgbClr val="000000">
                      <a:alpha val="43137"/>
                    </a:srgbClr>
                  </a:outerShdw>
                </a:effectLst>
              </a:rPr>
              <a:t>IDEA Dispute Resolution: Trends &amp; Considerations  </a:t>
            </a:r>
          </a:p>
        </p:txBody>
      </p:sp>
      <p:pic>
        <p:nvPicPr>
          <p:cNvPr id="10" name="Picture 9" descr=" CADRE Logo">
            <a:extLst>
              <a:ext uri="{FF2B5EF4-FFF2-40B4-BE49-F238E27FC236}">
                <a16:creationId xmlns:a16="http://schemas.microsoft.com/office/drawing/2014/main" id="{4A342BFE-E42B-4E58-8EC4-3B882F636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844" y="1875981"/>
            <a:ext cx="5890838" cy="2259602"/>
          </a:xfrm>
          <a:prstGeom prst="rect">
            <a:avLst/>
          </a:prstGeom>
        </p:spPr>
      </p:pic>
      <p:sp>
        <p:nvSpPr>
          <p:cNvPr id="3" name="Slide Number Placeholder 2">
            <a:extLst>
              <a:ext uri="{FF2B5EF4-FFF2-40B4-BE49-F238E27FC236}">
                <a16:creationId xmlns:a16="http://schemas.microsoft.com/office/drawing/2014/main" id="{9B0D30FE-0B99-469D-9068-78AEFB171371}"/>
              </a:ext>
            </a:extLst>
          </p:cNvPr>
          <p:cNvSpPr>
            <a:spLocks noGrp="1"/>
          </p:cNvSpPr>
          <p:nvPr>
            <p:ph type="sldNum" sz="quarter" idx="12"/>
          </p:nvPr>
        </p:nvSpPr>
        <p:spPr/>
        <p:txBody>
          <a:bodyPr/>
          <a:lstStyle/>
          <a:p>
            <a:fld id="{E97799C9-84D9-46D2-A11E-BCF8A720529D}" type="slidenum">
              <a:rPr lang="en-US" smtClean="0">
                <a:solidFill>
                  <a:schemeClr val="accent1">
                    <a:lumMod val="50000"/>
                  </a:schemeClr>
                </a:solidFill>
              </a:rPr>
              <a:t>1</a:t>
            </a:fld>
            <a:endParaRPr lang="en-US" dirty="0">
              <a:solidFill>
                <a:schemeClr val="accent1">
                  <a:lumMod val="50000"/>
                </a:schemeClr>
              </a:solidFill>
            </a:endParaRPr>
          </a:p>
        </p:txBody>
      </p:sp>
    </p:spTree>
    <p:extLst>
      <p:ext uri="{BB962C8B-B14F-4D97-AF65-F5344CB8AC3E}">
        <p14:creationId xmlns:p14="http://schemas.microsoft.com/office/powerpoint/2010/main" val="58186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6140C1-74EE-5247-FBB2-4548AEF78DFB}"/>
              </a:ext>
            </a:extLst>
          </p:cNvPr>
          <p:cNvPicPr>
            <a:picLocks noChangeAspect="1"/>
          </p:cNvPicPr>
          <p:nvPr/>
        </p:nvPicPr>
        <p:blipFill>
          <a:blip r:embed="rId3"/>
          <a:stretch>
            <a:fillRect/>
          </a:stretch>
        </p:blipFill>
        <p:spPr>
          <a:xfrm>
            <a:off x="152400" y="1066007"/>
            <a:ext cx="8687064" cy="5451134"/>
          </a:xfrm>
          <a:prstGeom prst="rect">
            <a:avLst/>
          </a:prstGeom>
        </p:spPr>
      </p:pic>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National DR Trends: All Activity</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10</a:t>
            </a:fld>
            <a:endParaRPr lang="en-US" dirty="0">
              <a:solidFill>
                <a:prstClr val="black">
                  <a:tint val="75000"/>
                </a:prstClr>
              </a:solidFill>
            </a:endParaRPr>
          </a:p>
        </p:txBody>
      </p:sp>
      <p:sp>
        <p:nvSpPr>
          <p:cNvPr id="5" name="Content Placeholder 2"/>
          <p:cNvSpPr txBox="1">
            <a:spLocks/>
          </p:cNvSpPr>
          <p:nvPr/>
        </p:nvSpPr>
        <p:spPr>
          <a:xfrm>
            <a:off x="457200" y="1752600"/>
            <a:ext cx="8229600" cy="4373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7" name="Picture 6">
            <a:extLst>
              <a:ext uri="{FF2B5EF4-FFF2-40B4-BE49-F238E27FC236}">
                <a16:creationId xmlns:a16="http://schemas.microsoft.com/office/drawing/2014/main" id="{CAB2DD55-1F47-73C6-78B2-6B694AF5678D}"/>
              </a:ext>
            </a:extLst>
          </p:cNvPr>
          <p:cNvPicPr>
            <a:picLocks noChangeAspect="1"/>
          </p:cNvPicPr>
          <p:nvPr/>
        </p:nvPicPr>
        <p:blipFill>
          <a:blip r:embed="rId4"/>
          <a:stretch>
            <a:fillRect/>
          </a:stretch>
        </p:blipFill>
        <p:spPr>
          <a:xfrm>
            <a:off x="2209800" y="6400799"/>
            <a:ext cx="4953000" cy="365125"/>
          </a:xfrm>
          <a:prstGeom prst="rect">
            <a:avLst/>
          </a:prstGeom>
        </p:spPr>
      </p:pic>
    </p:spTree>
    <p:extLst>
      <p:ext uri="{BB962C8B-B14F-4D97-AF65-F5344CB8AC3E}">
        <p14:creationId xmlns:p14="http://schemas.microsoft.com/office/powerpoint/2010/main" val="238874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2891722680"/>
              </p:ext>
            </p:extLst>
          </p:nvPr>
        </p:nvGraphicFramePr>
        <p:xfrm>
          <a:off x="152400" y="545997"/>
          <a:ext cx="8839200" cy="617547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dirty="0"/>
              <a:t>National DR Trends: State Complaints</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72924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D00-000002000000}"/>
              </a:ext>
            </a:extLst>
          </p:cNvPr>
          <p:cNvGraphicFramePr>
            <a:graphicFrameLocks noGrp="1"/>
          </p:cNvGraphicFramePr>
          <p:nvPr>
            <p:extLst>
              <p:ext uri="{D42A27DB-BD31-4B8C-83A1-F6EECF244321}">
                <p14:modId xmlns:p14="http://schemas.microsoft.com/office/powerpoint/2010/main" val="1371121941"/>
              </p:ext>
            </p:extLst>
          </p:nvPr>
        </p:nvGraphicFramePr>
        <p:xfrm>
          <a:off x="53316" y="360477"/>
          <a:ext cx="9078394" cy="648728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National DR Trends: Mediation</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12</a:t>
            </a:fld>
            <a:endParaRPr lang="en-US" dirty="0">
              <a:solidFill>
                <a:prstClr val="black">
                  <a:tint val="75000"/>
                </a:prstClr>
              </a:solidFill>
            </a:endParaRPr>
          </a:p>
        </p:txBody>
      </p:sp>
      <p:sp>
        <p:nvSpPr>
          <p:cNvPr id="5" name="Content Placeholder 2"/>
          <p:cNvSpPr txBox="1">
            <a:spLocks/>
          </p:cNvSpPr>
          <p:nvPr/>
        </p:nvSpPr>
        <p:spPr>
          <a:xfrm>
            <a:off x="457199" y="1752600"/>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spTree>
    <p:extLst>
      <p:ext uri="{BB962C8B-B14F-4D97-AF65-F5344CB8AC3E}">
        <p14:creationId xmlns:p14="http://schemas.microsoft.com/office/powerpoint/2010/main" val="269685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7F1117-704E-EA91-00D7-F51BB37C616A}"/>
              </a:ext>
            </a:extLst>
          </p:cNvPr>
          <p:cNvPicPr>
            <a:picLocks noChangeAspect="1"/>
          </p:cNvPicPr>
          <p:nvPr/>
        </p:nvPicPr>
        <p:blipFill>
          <a:blip r:embed="rId3"/>
          <a:stretch>
            <a:fillRect/>
          </a:stretch>
        </p:blipFill>
        <p:spPr>
          <a:xfrm>
            <a:off x="165164" y="1305019"/>
            <a:ext cx="8378065" cy="5384414"/>
          </a:xfrm>
          <a:prstGeom prst="rect">
            <a:avLst/>
          </a:prstGeom>
        </p:spPr>
      </p:pic>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National DR Trends: Due Process</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13</a:t>
            </a:fld>
            <a:endParaRPr lang="en-US" dirty="0">
              <a:solidFill>
                <a:prstClr val="black">
                  <a:tint val="75000"/>
                </a:prstClr>
              </a:solidFill>
            </a:endParaRPr>
          </a:p>
        </p:txBody>
      </p:sp>
      <p:sp>
        <p:nvSpPr>
          <p:cNvPr id="5" name="Content Placeholder 2"/>
          <p:cNvSpPr txBox="1">
            <a:spLocks/>
          </p:cNvSpPr>
          <p:nvPr/>
        </p:nvSpPr>
        <p:spPr>
          <a:xfrm>
            <a:off x="457199" y="1752600"/>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10" name="Picture 9">
            <a:extLst>
              <a:ext uri="{FF2B5EF4-FFF2-40B4-BE49-F238E27FC236}">
                <a16:creationId xmlns:a16="http://schemas.microsoft.com/office/drawing/2014/main" id="{11DFABA6-2618-3E3D-BCD2-55F373EB2DB0}"/>
              </a:ext>
            </a:extLst>
          </p:cNvPr>
          <p:cNvPicPr>
            <a:picLocks noChangeAspect="1"/>
          </p:cNvPicPr>
          <p:nvPr/>
        </p:nvPicPr>
        <p:blipFill>
          <a:blip r:embed="rId4"/>
          <a:stretch>
            <a:fillRect/>
          </a:stretch>
        </p:blipFill>
        <p:spPr>
          <a:xfrm>
            <a:off x="2057400" y="2173381"/>
            <a:ext cx="6163729" cy="609600"/>
          </a:xfrm>
          <a:prstGeom prst="rect">
            <a:avLst/>
          </a:prstGeom>
        </p:spPr>
      </p:pic>
    </p:spTree>
    <p:extLst>
      <p:ext uri="{BB962C8B-B14F-4D97-AF65-F5344CB8AC3E}">
        <p14:creationId xmlns:p14="http://schemas.microsoft.com/office/powerpoint/2010/main" val="342149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DP: Pandemic Year (2020-21) </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14</a:t>
            </a:fld>
            <a:endParaRPr lang="en-US" dirty="0">
              <a:solidFill>
                <a:prstClr val="black">
                  <a:tint val="75000"/>
                </a:prstClr>
              </a:solidFill>
            </a:endParaRPr>
          </a:p>
        </p:txBody>
      </p:sp>
      <p:sp>
        <p:nvSpPr>
          <p:cNvPr id="5" name="Content Placeholder 2"/>
          <p:cNvSpPr txBox="1">
            <a:spLocks/>
          </p:cNvSpPr>
          <p:nvPr/>
        </p:nvSpPr>
        <p:spPr>
          <a:xfrm>
            <a:off x="457199" y="1752600"/>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3" name="Picture 2" descr="In School Year 2010 through  School Year 2019),  61.7% of the Due Process Complaints Filed were withdrawn, dismissed, or resolved without a hearing . 26% were pending at the end of the reporting period.">
            <a:extLst>
              <a:ext uri="{FF2B5EF4-FFF2-40B4-BE49-F238E27FC236}">
                <a16:creationId xmlns:a16="http://schemas.microsoft.com/office/drawing/2014/main" id="{CF19A152-1224-873E-A734-2136B0B4FC33}"/>
              </a:ext>
            </a:extLst>
          </p:cNvPr>
          <p:cNvPicPr>
            <a:picLocks noChangeAspect="1"/>
          </p:cNvPicPr>
          <p:nvPr/>
        </p:nvPicPr>
        <p:blipFill rotWithShape="1">
          <a:blip r:embed="rId3">
            <a:extLst>
              <a:ext uri="{28A0092B-C50C-407E-A947-70E740481C1C}">
                <a14:useLocalDpi xmlns:a14="http://schemas.microsoft.com/office/drawing/2010/main" val="0"/>
              </a:ext>
            </a:extLst>
          </a:blip>
          <a:srcRect l="14169" t="3544" r="12534" b="5823"/>
          <a:stretch/>
        </p:blipFill>
        <p:spPr bwMode="auto">
          <a:xfrm>
            <a:off x="457199" y="1981200"/>
            <a:ext cx="4010766" cy="266700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4" name="Picture 3" descr="In SY 2020, 41.5% of the due process complaints filed withdrawn, dismissed, or resolved without a hearing. 53% were left pending. Only 5.5% of Due Process Complaints Filed resulted in a fully-adjudicated hearing in 2020-21. ">
            <a:extLst>
              <a:ext uri="{FF2B5EF4-FFF2-40B4-BE49-F238E27FC236}">
                <a16:creationId xmlns:a16="http://schemas.microsoft.com/office/drawing/2014/main" id="{55B37254-1158-8440-67FE-73E2A425EE1C}"/>
              </a:ext>
            </a:extLst>
          </p:cNvPr>
          <p:cNvPicPr>
            <a:picLocks noChangeAspect="1"/>
          </p:cNvPicPr>
          <p:nvPr/>
        </p:nvPicPr>
        <p:blipFill rotWithShape="1">
          <a:blip r:embed="rId4">
            <a:extLst>
              <a:ext uri="{28A0092B-C50C-407E-A947-70E740481C1C}">
                <a14:useLocalDpi xmlns:a14="http://schemas.microsoft.com/office/drawing/2010/main" val="0"/>
              </a:ext>
            </a:extLst>
          </a:blip>
          <a:srcRect t="2841"/>
          <a:stretch/>
        </p:blipFill>
        <p:spPr bwMode="auto">
          <a:xfrm>
            <a:off x="4627563" y="3048000"/>
            <a:ext cx="3961386" cy="27228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11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National DR Trends: Relative Use</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15</a:t>
            </a:fld>
            <a:endParaRPr lang="en-US" dirty="0">
              <a:solidFill>
                <a:prstClr val="black">
                  <a:tint val="75000"/>
                </a:prstClr>
              </a:solidFill>
            </a:endParaRPr>
          </a:p>
        </p:txBody>
      </p:sp>
      <p:sp>
        <p:nvSpPr>
          <p:cNvPr id="5" name="Content Placeholder 2"/>
          <p:cNvSpPr txBox="1">
            <a:spLocks/>
          </p:cNvSpPr>
          <p:nvPr/>
        </p:nvSpPr>
        <p:spPr>
          <a:xfrm>
            <a:off x="457200" y="1752600"/>
            <a:ext cx="8229600" cy="4373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5DCFC911-0618-89D4-260A-C21E34FE5970}"/>
              </a:ext>
            </a:extLst>
          </p:cNvPr>
          <p:cNvPicPr>
            <a:picLocks noChangeAspect="1"/>
          </p:cNvPicPr>
          <p:nvPr/>
        </p:nvPicPr>
        <p:blipFill>
          <a:blip r:embed="rId3"/>
          <a:stretch>
            <a:fillRect/>
          </a:stretch>
        </p:blipFill>
        <p:spPr>
          <a:xfrm>
            <a:off x="318494" y="385337"/>
            <a:ext cx="8507012" cy="6087325"/>
          </a:xfrm>
          <a:prstGeom prst="rect">
            <a:avLst/>
          </a:prstGeom>
        </p:spPr>
      </p:pic>
    </p:spTree>
    <p:extLst>
      <p:ext uri="{BB962C8B-B14F-4D97-AF65-F5344CB8AC3E}">
        <p14:creationId xmlns:p14="http://schemas.microsoft.com/office/powerpoint/2010/main" val="1076287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ta Analyst Certificate &amp; Training - Grow with Google">
            <a:extLst>
              <a:ext uri="{FF2B5EF4-FFF2-40B4-BE49-F238E27FC236}">
                <a16:creationId xmlns:a16="http://schemas.microsoft.com/office/drawing/2014/main" id="{72148A42-0CB7-D155-3452-F32CA5D1CF4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23" r="6139"/>
          <a:stretch/>
        </p:blipFill>
        <p:spPr bwMode="auto">
          <a:xfrm>
            <a:off x="824273" y="1563592"/>
            <a:ext cx="7669332" cy="479275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990600" y="295926"/>
            <a:ext cx="71628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dirty="0"/>
              <a:t>Five Years of Massachusetts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dirty="0"/>
              <a:t> DR Data </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16</a:t>
            </a:fld>
            <a:endParaRPr lang="en-US" dirty="0">
              <a:solidFill>
                <a:prstClr val="black">
                  <a:tint val="75000"/>
                </a:prstClr>
              </a:solidFill>
            </a:endParaRPr>
          </a:p>
        </p:txBody>
      </p:sp>
      <p:sp>
        <p:nvSpPr>
          <p:cNvPr id="5" name="Content Placeholder 2"/>
          <p:cNvSpPr txBox="1">
            <a:spLocks/>
          </p:cNvSpPr>
          <p:nvPr/>
        </p:nvSpPr>
        <p:spPr>
          <a:xfrm>
            <a:off x="457199" y="1752600"/>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spTree>
    <p:extLst>
      <p:ext uri="{BB962C8B-B14F-4D97-AF65-F5344CB8AC3E}">
        <p14:creationId xmlns:p14="http://schemas.microsoft.com/office/powerpoint/2010/main" val="383038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0FBE99A-D3E8-7880-EF8B-DF29B2A172CE}"/>
              </a:ext>
            </a:extLst>
          </p:cNvPr>
          <p:cNvPicPr>
            <a:picLocks noChangeAspect="1"/>
          </p:cNvPicPr>
          <p:nvPr/>
        </p:nvPicPr>
        <p:blipFill>
          <a:blip r:embed="rId3"/>
          <a:stretch>
            <a:fillRect/>
          </a:stretch>
        </p:blipFill>
        <p:spPr>
          <a:xfrm>
            <a:off x="132117" y="1353858"/>
            <a:ext cx="8577360" cy="5356784"/>
          </a:xfrm>
          <a:prstGeom prst="rect">
            <a:avLst/>
          </a:prstGeom>
        </p:spPr>
      </p:pic>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305996" y="196850"/>
            <a:ext cx="8403481"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Total DR Activity in Massachusetts</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17</a:t>
            </a:fld>
            <a:endParaRPr lang="en-US" dirty="0">
              <a:solidFill>
                <a:prstClr val="black">
                  <a:tint val="75000"/>
                </a:prstClr>
              </a:solidFill>
            </a:endParaRPr>
          </a:p>
        </p:txBody>
      </p:sp>
      <p:sp>
        <p:nvSpPr>
          <p:cNvPr id="5" name="Content Placeholder 2"/>
          <p:cNvSpPr txBox="1">
            <a:spLocks/>
          </p:cNvSpPr>
          <p:nvPr/>
        </p:nvSpPr>
        <p:spPr>
          <a:xfrm>
            <a:off x="457199" y="1752600"/>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12" name="Picture 11">
            <a:extLst>
              <a:ext uri="{FF2B5EF4-FFF2-40B4-BE49-F238E27FC236}">
                <a16:creationId xmlns:a16="http://schemas.microsoft.com/office/drawing/2014/main" id="{99C7CF06-4DD4-7423-64B1-81D3C2F7E814}"/>
              </a:ext>
            </a:extLst>
          </p:cNvPr>
          <p:cNvPicPr>
            <a:picLocks noChangeAspect="1"/>
          </p:cNvPicPr>
          <p:nvPr/>
        </p:nvPicPr>
        <p:blipFill>
          <a:blip r:embed="rId4"/>
          <a:stretch>
            <a:fillRect/>
          </a:stretch>
        </p:blipFill>
        <p:spPr>
          <a:xfrm>
            <a:off x="2182439" y="1614487"/>
            <a:ext cx="4953000" cy="365125"/>
          </a:xfrm>
          <a:prstGeom prst="rect">
            <a:avLst/>
          </a:prstGeom>
        </p:spPr>
      </p:pic>
      <p:sp>
        <p:nvSpPr>
          <p:cNvPr id="6" name="TextBox 5">
            <a:extLst>
              <a:ext uri="{FF2B5EF4-FFF2-40B4-BE49-F238E27FC236}">
                <a16:creationId xmlns:a16="http://schemas.microsoft.com/office/drawing/2014/main" id="{B2BFA7C3-0679-E125-FDC0-A20D0490F048}"/>
              </a:ext>
            </a:extLst>
          </p:cNvPr>
          <p:cNvSpPr txBox="1"/>
          <p:nvPr/>
        </p:nvSpPr>
        <p:spPr>
          <a:xfrm>
            <a:off x="132117" y="1995766"/>
            <a:ext cx="226804" cy="823634"/>
          </a:xfrm>
          <a:prstGeom prst="rect">
            <a:avLst/>
          </a:prstGeom>
          <a:solidFill>
            <a:schemeClr val="bg1"/>
          </a:solid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F9A10D9B-DBC5-D1F7-8E92-36DAE82610A3}"/>
              </a:ext>
            </a:extLst>
          </p:cNvPr>
          <p:cNvSpPr txBox="1"/>
          <p:nvPr/>
        </p:nvSpPr>
        <p:spPr>
          <a:xfrm rot="5882379">
            <a:off x="3048000" y="1508125"/>
            <a:ext cx="176502" cy="822798"/>
          </a:xfrm>
          <a:prstGeom prst="rect">
            <a:avLst/>
          </a:prstGeom>
          <a:solidFill>
            <a:schemeClr val="bg1"/>
          </a:solidFill>
          <a:ln>
            <a:no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F2246418-99E7-54B7-96C1-295B37762CB6}"/>
              </a:ext>
            </a:extLst>
          </p:cNvPr>
          <p:cNvSpPr txBox="1"/>
          <p:nvPr/>
        </p:nvSpPr>
        <p:spPr>
          <a:xfrm rot="5400000">
            <a:off x="4617192" y="143395"/>
            <a:ext cx="150220" cy="3112200"/>
          </a:xfrm>
          <a:prstGeom prst="rect">
            <a:avLst/>
          </a:prstGeom>
          <a:solidFill>
            <a:schemeClr val="bg1"/>
          </a:solidFill>
          <a:ln>
            <a:noFill/>
          </a:ln>
        </p:spPr>
        <p:txBody>
          <a:bodyPr wrap="square" rtlCol="0">
            <a:spAutoFit/>
          </a:bodyPr>
          <a:lstStyle/>
          <a:p>
            <a:endParaRPr lang="en-US" dirty="0"/>
          </a:p>
        </p:txBody>
      </p:sp>
      <p:pic>
        <p:nvPicPr>
          <p:cNvPr id="13" name="Picture 12">
            <a:extLst>
              <a:ext uri="{FF2B5EF4-FFF2-40B4-BE49-F238E27FC236}">
                <a16:creationId xmlns:a16="http://schemas.microsoft.com/office/drawing/2014/main" id="{3F68E9F0-D7C5-09FE-C9ED-D8B1C738C2E2}"/>
              </a:ext>
            </a:extLst>
          </p:cNvPr>
          <p:cNvPicPr>
            <a:picLocks noChangeAspect="1"/>
          </p:cNvPicPr>
          <p:nvPr/>
        </p:nvPicPr>
        <p:blipFill>
          <a:blip r:embed="rId5"/>
          <a:stretch>
            <a:fillRect/>
          </a:stretch>
        </p:blipFill>
        <p:spPr>
          <a:xfrm>
            <a:off x="473356" y="1463953"/>
            <a:ext cx="8355318" cy="5246689"/>
          </a:xfrm>
          <a:prstGeom prst="rect">
            <a:avLst/>
          </a:prstGeom>
        </p:spPr>
      </p:pic>
      <p:pic>
        <p:nvPicPr>
          <p:cNvPr id="15" name="Picture 14">
            <a:extLst>
              <a:ext uri="{FF2B5EF4-FFF2-40B4-BE49-F238E27FC236}">
                <a16:creationId xmlns:a16="http://schemas.microsoft.com/office/drawing/2014/main" id="{3E57FFF7-C644-C7D9-E787-0B867105284A}"/>
              </a:ext>
            </a:extLst>
          </p:cNvPr>
          <p:cNvPicPr>
            <a:picLocks noChangeAspect="1"/>
          </p:cNvPicPr>
          <p:nvPr/>
        </p:nvPicPr>
        <p:blipFill>
          <a:blip r:embed="rId6"/>
          <a:stretch>
            <a:fillRect/>
          </a:stretch>
        </p:blipFill>
        <p:spPr>
          <a:xfrm>
            <a:off x="3178855" y="1953084"/>
            <a:ext cx="5421857" cy="442913"/>
          </a:xfrm>
          <a:prstGeom prst="rect">
            <a:avLst/>
          </a:prstGeom>
        </p:spPr>
      </p:pic>
    </p:spTree>
    <p:extLst>
      <p:ext uri="{BB962C8B-B14F-4D97-AF65-F5344CB8AC3E}">
        <p14:creationId xmlns:p14="http://schemas.microsoft.com/office/powerpoint/2010/main" val="127359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0FBE99A-D3E8-7880-EF8B-DF29B2A172CE}"/>
              </a:ext>
            </a:extLst>
          </p:cNvPr>
          <p:cNvPicPr>
            <a:picLocks noChangeAspect="1"/>
          </p:cNvPicPr>
          <p:nvPr/>
        </p:nvPicPr>
        <p:blipFill>
          <a:blip r:embed="rId3"/>
          <a:stretch>
            <a:fillRect/>
          </a:stretch>
        </p:blipFill>
        <p:spPr>
          <a:xfrm>
            <a:off x="571498" y="1576176"/>
            <a:ext cx="5824815" cy="2606386"/>
          </a:xfrm>
          <a:prstGeom prst="rect">
            <a:avLst/>
          </a:prstGeom>
          <a:ln w="6350">
            <a:solidFill>
              <a:schemeClr val="tx1"/>
            </a:solidFill>
          </a:ln>
        </p:spPr>
      </p:pic>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79877" y="196850"/>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Comparison of DR Activity</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18</a:t>
            </a:fld>
            <a:endParaRPr lang="en-US" dirty="0">
              <a:solidFill>
                <a:prstClr val="black">
                  <a:tint val="75000"/>
                </a:prstClr>
              </a:solidFill>
            </a:endParaRPr>
          </a:p>
        </p:txBody>
      </p:sp>
      <p:sp>
        <p:nvSpPr>
          <p:cNvPr id="5" name="Content Placeholder 2"/>
          <p:cNvSpPr txBox="1">
            <a:spLocks/>
          </p:cNvSpPr>
          <p:nvPr/>
        </p:nvSpPr>
        <p:spPr>
          <a:xfrm>
            <a:off x="708477" y="1752600"/>
            <a:ext cx="8152203"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2" name="Picture 1">
            <a:extLst>
              <a:ext uri="{FF2B5EF4-FFF2-40B4-BE49-F238E27FC236}">
                <a16:creationId xmlns:a16="http://schemas.microsoft.com/office/drawing/2014/main" id="{616197BC-1ED3-7557-9774-C13EA198F690}"/>
              </a:ext>
            </a:extLst>
          </p:cNvPr>
          <p:cNvPicPr>
            <a:picLocks noChangeAspect="1"/>
          </p:cNvPicPr>
          <p:nvPr/>
        </p:nvPicPr>
        <p:blipFill rotWithShape="1">
          <a:blip r:embed="rId4"/>
          <a:srcRect t="5269"/>
          <a:stretch/>
        </p:blipFill>
        <p:spPr>
          <a:xfrm>
            <a:off x="571499" y="4193194"/>
            <a:ext cx="7962901" cy="2488079"/>
          </a:xfrm>
          <a:prstGeom prst="rect">
            <a:avLst/>
          </a:prstGeom>
          <a:ln w="6350">
            <a:solidFill>
              <a:schemeClr val="tx1"/>
            </a:solidFill>
          </a:ln>
        </p:spPr>
      </p:pic>
      <p:sp>
        <p:nvSpPr>
          <p:cNvPr id="6" name="TextBox 5">
            <a:extLst>
              <a:ext uri="{FF2B5EF4-FFF2-40B4-BE49-F238E27FC236}">
                <a16:creationId xmlns:a16="http://schemas.microsoft.com/office/drawing/2014/main" id="{8A8E6F39-19F9-09D5-8CDF-537CC37AF697}"/>
              </a:ext>
            </a:extLst>
          </p:cNvPr>
          <p:cNvSpPr txBox="1"/>
          <p:nvPr/>
        </p:nvSpPr>
        <p:spPr>
          <a:xfrm>
            <a:off x="2286000" y="4321383"/>
            <a:ext cx="2057400" cy="523220"/>
          </a:xfrm>
          <a:prstGeom prst="rect">
            <a:avLst/>
          </a:prstGeom>
          <a:noFill/>
        </p:spPr>
        <p:txBody>
          <a:bodyPr wrap="square" rtlCol="0">
            <a:spAutoFit/>
          </a:bodyPr>
          <a:lstStyle/>
          <a:p>
            <a:pPr algn="ctr"/>
            <a:r>
              <a:rPr lang="en-US" sz="2800" dirty="0">
                <a:latin typeface="Candara" panose="020E0502030303020204" pitchFamily="34" charset="0"/>
              </a:rPr>
              <a:t>50 States</a:t>
            </a:r>
          </a:p>
        </p:txBody>
      </p:sp>
      <p:pic>
        <p:nvPicPr>
          <p:cNvPr id="15" name="Picture 14">
            <a:extLst>
              <a:ext uri="{FF2B5EF4-FFF2-40B4-BE49-F238E27FC236}">
                <a16:creationId xmlns:a16="http://schemas.microsoft.com/office/drawing/2014/main" id="{1B1EC3FF-CE2C-B97E-507F-A3FD7046FC41}"/>
              </a:ext>
            </a:extLst>
          </p:cNvPr>
          <p:cNvPicPr>
            <a:picLocks noChangeAspect="1"/>
          </p:cNvPicPr>
          <p:nvPr/>
        </p:nvPicPr>
        <p:blipFill>
          <a:blip r:embed="rId5"/>
          <a:stretch>
            <a:fillRect/>
          </a:stretch>
        </p:blipFill>
        <p:spPr>
          <a:xfrm>
            <a:off x="708477" y="1576176"/>
            <a:ext cx="7727046" cy="2504274"/>
          </a:xfrm>
          <a:prstGeom prst="rect">
            <a:avLst/>
          </a:prstGeom>
        </p:spPr>
      </p:pic>
      <p:sp>
        <p:nvSpPr>
          <p:cNvPr id="3" name="TextBox 2">
            <a:extLst>
              <a:ext uri="{FF2B5EF4-FFF2-40B4-BE49-F238E27FC236}">
                <a16:creationId xmlns:a16="http://schemas.microsoft.com/office/drawing/2014/main" id="{8BB1C3A5-DF0E-BC76-8BAA-5F6488884135}"/>
              </a:ext>
            </a:extLst>
          </p:cNvPr>
          <p:cNvSpPr txBox="1"/>
          <p:nvPr/>
        </p:nvSpPr>
        <p:spPr>
          <a:xfrm>
            <a:off x="3657600" y="1771180"/>
            <a:ext cx="3200400" cy="523220"/>
          </a:xfrm>
          <a:prstGeom prst="rect">
            <a:avLst/>
          </a:prstGeom>
          <a:noFill/>
        </p:spPr>
        <p:txBody>
          <a:bodyPr wrap="square" rtlCol="0">
            <a:spAutoFit/>
          </a:bodyPr>
          <a:lstStyle/>
          <a:p>
            <a:pPr algn="ctr"/>
            <a:r>
              <a:rPr lang="en-US" sz="2800" dirty="0">
                <a:latin typeface="Candara" panose="020E0502030303020204" pitchFamily="34" charset="0"/>
              </a:rPr>
              <a:t>Massachusetts</a:t>
            </a:r>
          </a:p>
        </p:txBody>
      </p:sp>
      <p:pic>
        <p:nvPicPr>
          <p:cNvPr id="16" name="Picture 15">
            <a:extLst>
              <a:ext uri="{FF2B5EF4-FFF2-40B4-BE49-F238E27FC236}">
                <a16:creationId xmlns:a16="http://schemas.microsoft.com/office/drawing/2014/main" id="{FD83CEDB-E418-26DA-3047-4016B72666E0}"/>
              </a:ext>
            </a:extLst>
          </p:cNvPr>
          <p:cNvPicPr>
            <a:picLocks noChangeAspect="1"/>
          </p:cNvPicPr>
          <p:nvPr/>
        </p:nvPicPr>
        <p:blipFill>
          <a:blip r:embed="rId6"/>
          <a:stretch>
            <a:fillRect/>
          </a:stretch>
        </p:blipFill>
        <p:spPr>
          <a:xfrm>
            <a:off x="3097894" y="1444325"/>
            <a:ext cx="4001417" cy="326877"/>
          </a:xfrm>
          <a:prstGeom prst="rect">
            <a:avLst/>
          </a:prstGeom>
        </p:spPr>
      </p:pic>
    </p:spTree>
    <p:extLst>
      <p:ext uri="{BB962C8B-B14F-4D97-AF65-F5344CB8AC3E}">
        <p14:creationId xmlns:p14="http://schemas.microsoft.com/office/powerpoint/2010/main" val="582174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631080" y="136525"/>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State Complaints in MA</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19</a:t>
            </a:fld>
            <a:endParaRPr lang="en-US" dirty="0">
              <a:solidFill>
                <a:prstClr val="black">
                  <a:tint val="75000"/>
                </a:prstClr>
              </a:solidFill>
            </a:endParaRPr>
          </a:p>
        </p:txBody>
      </p:sp>
      <p:sp>
        <p:nvSpPr>
          <p:cNvPr id="5" name="Content Placeholder 2"/>
          <p:cNvSpPr txBox="1">
            <a:spLocks/>
          </p:cNvSpPr>
          <p:nvPr/>
        </p:nvSpPr>
        <p:spPr>
          <a:xfrm>
            <a:off x="457199" y="1752600"/>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12" name="Picture 11">
            <a:extLst>
              <a:ext uri="{FF2B5EF4-FFF2-40B4-BE49-F238E27FC236}">
                <a16:creationId xmlns:a16="http://schemas.microsoft.com/office/drawing/2014/main" id="{D366EEF1-98B1-8BB9-A53C-D59D5D12546D}"/>
              </a:ext>
            </a:extLst>
          </p:cNvPr>
          <p:cNvPicPr>
            <a:picLocks noChangeAspect="1"/>
          </p:cNvPicPr>
          <p:nvPr/>
        </p:nvPicPr>
        <p:blipFill>
          <a:blip r:embed="rId3"/>
          <a:stretch>
            <a:fillRect/>
          </a:stretch>
        </p:blipFill>
        <p:spPr>
          <a:xfrm>
            <a:off x="151209" y="1896386"/>
            <a:ext cx="8535591" cy="4858428"/>
          </a:xfrm>
          <a:prstGeom prst="rect">
            <a:avLst/>
          </a:prstGeom>
        </p:spPr>
      </p:pic>
      <p:pic>
        <p:nvPicPr>
          <p:cNvPr id="14" name="Picture 13">
            <a:extLst>
              <a:ext uri="{FF2B5EF4-FFF2-40B4-BE49-F238E27FC236}">
                <a16:creationId xmlns:a16="http://schemas.microsoft.com/office/drawing/2014/main" id="{57F8DD50-E0C2-9598-55F7-68743C5943D2}"/>
              </a:ext>
            </a:extLst>
          </p:cNvPr>
          <p:cNvPicPr>
            <a:picLocks noChangeAspect="1"/>
          </p:cNvPicPr>
          <p:nvPr/>
        </p:nvPicPr>
        <p:blipFill>
          <a:blip r:embed="rId4"/>
          <a:stretch>
            <a:fillRect/>
          </a:stretch>
        </p:blipFill>
        <p:spPr>
          <a:xfrm>
            <a:off x="2034951" y="1354136"/>
            <a:ext cx="5421857" cy="442913"/>
          </a:xfrm>
          <a:prstGeom prst="rect">
            <a:avLst/>
          </a:prstGeom>
        </p:spPr>
      </p:pic>
    </p:spTree>
    <p:extLst>
      <p:ext uri="{BB962C8B-B14F-4D97-AF65-F5344CB8AC3E}">
        <p14:creationId xmlns:p14="http://schemas.microsoft.com/office/powerpoint/2010/main" val="185362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1D1A-949A-4EAF-B254-4FFD12B1AAA4}"/>
              </a:ext>
            </a:extLst>
          </p:cNvPr>
          <p:cNvSpPr>
            <a:spLocks noGrp="1"/>
          </p:cNvSpPr>
          <p:nvPr>
            <p:ph type="title"/>
          </p:nvPr>
        </p:nvSpPr>
        <p:spPr>
          <a:xfrm>
            <a:off x="0" y="0"/>
            <a:ext cx="4186989" cy="6858000"/>
          </a:xfrm>
          <a:solidFill>
            <a:schemeClr val="accent1">
              <a:lumMod val="50000"/>
            </a:schemeClr>
          </a:solidFill>
        </p:spPr>
        <p:txBody>
          <a:bodyPr/>
          <a:lstStyle/>
          <a:p>
            <a:pPr algn="ctr"/>
            <a:r>
              <a:rPr lang="en-US" b="1">
                <a:solidFill>
                  <a:schemeClr val="bg1"/>
                </a:solidFill>
              </a:rPr>
              <a:t>Agenda</a:t>
            </a:r>
            <a:endParaRPr lang="en-US" dirty="0">
              <a:solidFill>
                <a:schemeClr val="bg1"/>
              </a:solidFill>
            </a:endParaRPr>
          </a:p>
        </p:txBody>
      </p:sp>
      <p:sp>
        <p:nvSpPr>
          <p:cNvPr id="3" name="Content Placeholder 2">
            <a:extLst>
              <a:ext uri="{FF2B5EF4-FFF2-40B4-BE49-F238E27FC236}">
                <a16:creationId xmlns:a16="http://schemas.microsoft.com/office/drawing/2014/main" id="{4603D3BC-9942-4D7C-888F-526181243B33}"/>
              </a:ext>
            </a:extLst>
          </p:cNvPr>
          <p:cNvSpPr>
            <a:spLocks noGrp="1"/>
          </p:cNvSpPr>
          <p:nvPr>
            <p:ph idx="1"/>
          </p:nvPr>
        </p:nvSpPr>
        <p:spPr>
          <a:xfrm>
            <a:off x="4347413" y="228600"/>
            <a:ext cx="4572000" cy="6858000"/>
          </a:xfrm>
        </p:spPr>
        <p:txBody>
          <a:bodyPr>
            <a:normAutofit lnSpcReduction="10000"/>
          </a:bodyPr>
          <a:lstStyle/>
          <a:p>
            <a:endParaRPr lang="en-US" sz="2800" b="1" dirty="0">
              <a:latin typeface="Candara" panose="020E0502030303020204" pitchFamily="34" charset="0"/>
            </a:endParaRPr>
          </a:p>
          <a:p>
            <a:pPr marL="457200" indent="-457200">
              <a:buFont typeface="Wingdings" panose="05000000000000000000" pitchFamily="2" charset="2"/>
              <a:buChar char="§"/>
            </a:pPr>
            <a:r>
              <a:rPr lang="en-US" sz="2400" b="1" dirty="0">
                <a:latin typeface="Candara" panose="020E0502030303020204" pitchFamily="34" charset="0"/>
              </a:rPr>
              <a:t>About CADRE</a:t>
            </a:r>
          </a:p>
          <a:p>
            <a:pPr marL="457200" indent="-457200">
              <a:buFont typeface="Wingdings" panose="05000000000000000000" pitchFamily="2" charset="2"/>
              <a:buChar char="§"/>
            </a:pPr>
            <a:r>
              <a:rPr lang="en-US" sz="2400" b="1" dirty="0">
                <a:latin typeface="Candara" panose="020E0502030303020204" pitchFamily="34" charset="0"/>
              </a:rPr>
              <a:t>Dispute Resolution (DR) Data</a:t>
            </a:r>
          </a:p>
          <a:p>
            <a:pPr marL="1143000" lvl="1" indent="-457200">
              <a:buFont typeface="Wingdings" panose="05000000000000000000" pitchFamily="2" charset="2"/>
              <a:buChar char="§"/>
            </a:pPr>
            <a:r>
              <a:rPr lang="en-US" sz="2000" dirty="0"/>
              <a:t>Overview</a:t>
            </a:r>
          </a:p>
          <a:p>
            <a:pPr marL="1143000" lvl="1" indent="-457200">
              <a:buFont typeface="Wingdings" panose="05000000000000000000" pitchFamily="2" charset="2"/>
              <a:buChar char="§"/>
            </a:pPr>
            <a:r>
              <a:rPr lang="en-US" sz="2000" dirty="0">
                <a:latin typeface="Candara" panose="020E0502030303020204" pitchFamily="34" charset="0"/>
              </a:rPr>
              <a:t>Limitations</a:t>
            </a:r>
          </a:p>
          <a:p>
            <a:pPr marL="457200" indent="-457200">
              <a:buFont typeface="Wingdings" panose="05000000000000000000" pitchFamily="2" charset="2"/>
              <a:buChar char="§"/>
            </a:pPr>
            <a:r>
              <a:rPr lang="en-US" sz="2400" b="1" dirty="0">
                <a:latin typeface="Candara" panose="020E0502030303020204" pitchFamily="34" charset="0"/>
              </a:rPr>
              <a:t>The National Landscape</a:t>
            </a:r>
          </a:p>
          <a:p>
            <a:pPr marL="1143000" lvl="1" indent="-457200">
              <a:buFont typeface="Wingdings" panose="05000000000000000000" pitchFamily="2" charset="2"/>
              <a:buChar char="§"/>
            </a:pPr>
            <a:r>
              <a:rPr lang="en-US" sz="2000" dirty="0"/>
              <a:t>Mediation, State Complaints and Due Process Activity</a:t>
            </a:r>
          </a:p>
          <a:p>
            <a:pPr marL="1143000" lvl="1" indent="-457200">
              <a:buFont typeface="Wingdings" panose="05000000000000000000" pitchFamily="2" charset="2"/>
              <a:buChar char="§"/>
            </a:pPr>
            <a:r>
              <a:rPr lang="en-US" sz="2000" dirty="0"/>
              <a:t>Trends</a:t>
            </a:r>
            <a:endParaRPr lang="en-US" sz="2000" dirty="0">
              <a:latin typeface="Candara" panose="020E0502030303020204" pitchFamily="34" charset="0"/>
            </a:endParaRPr>
          </a:p>
          <a:p>
            <a:pPr marL="457200" indent="-457200">
              <a:buFont typeface="Wingdings" panose="05000000000000000000" pitchFamily="2" charset="2"/>
              <a:buChar char="§"/>
            </a:pPr>
            <a:r>
              <a:rPr lang="en-US" sz="2400" b="1" dirty="0"/>
              <a:t>MA Data (5 yrs.)</a:t>
            </a:r>
          </a:p>
          <a:p>
            <a:pPr marL="1143000" lvl="1" indent="-457200">
              <a:buFont typeface="Wingdings" panose="05000000000000000000" pitchFamily="2" charset="2"/>
              <a:buChar char="§"/>
            </a:pPr>
            <a:r>
              <a:rPr lang="en-US" sz="2000" dirty="0"/>
              <a:t>Comparison to US </a:t>
            </a:r>
          </a:p>
          <a:p>
            <a:pPr marL="457200" indent="-457200">
              <a:buFont typeface="Wingdings" panose="05000000000000000000" pitchFamily="2" charset="2"/>
              <a:buChar char="§"/>
            </a:pPr>
            <a:r>
              <a:rPr lang="en-US" sz="2400" b="1" dirty="0">
                <a:latin typeface="Candara" panose="020E0502030303020204" pitchFamily="34" charset="0"/>
              </a:rPr>
              <a:t>CADRE’s Approach to DR System Improvement</a:t>
            </a:r>
          </a:p>
          <a:p>
            <a:pPr marL="1143000" lvl="1" indent="-457200">
              <a:buFont typeface="Wingdings" panose="05000000000000000000" pitchFamily="2" charset="2"/>
              <a:buChar char="§"/>
            </a:pPr>
            <a:r>
              <a:rPr lang="en-US" sz="2000" dirty="0"/>
              <a:t>Five Management Function Areas</a:t>
            </a:r>
          </a:p>
          <a:p>
            <a:pPr marL="1143000" lvl="1" indent="-457200">
              <a:buFont typeface="Wingdings" panose="05000000000000000000" pitchFamily="2" charset="2"/>
              <a:buChar char="§"/>
            </a:pPr>
            <a:r>
              <a:rPr lang="en-US" sz="2000" dirty="0">
                <a:latin typeface="Candara" panose="020E0502030303020204" pitchFamily="34" charset="0"/>
              </a:rPr>
              <a:t>Cultural </a:t>
            </a:r>
            <a:r>
              <a:rPr lang="en-US" sz="2000" dirty="0"/>
              <a:t>and Linguistic Competence Assessment for Dispute Resolution Systems</a:t>
            </a:r>
          </a:p>
          <a:p>
            <a:pPr marL="1143000" lvl="1" indent="-457200">
              <a:buFont typeface="Wingdings" panose="05000000000000000000" pitchFamily="2" charset="2"/>
              <a:buChar char="§"/>
            </a:pPr>
            <a:r>
              <a:rPr lang="en-US" sz="2000" dirty="0">
                <a:latin typeface="Candara" panose="020E0502030303020204" pitchFamily="34" charset="0"/>
              </a:rPr>
              <a:t>Cost Comparison Tool</a:t>
            </a:r>
          </a:p>
          <a:p>
            <a:r>
              <a:rPr lang="en-US" sz="2800" dirty="0">
                <a:latin typeface="Candara" panose="020E0502030303020204" pitchFamily="34" charset="0"/>
              </a:rPr>
              <a:t> </a:t>
            </a:r>
          </a:p>
          <a:p>
            <a:endParaRPr lang="en-US" dirty="0"/>
          </a:p>
        </p:txBody>
      </p:sp>
      <p:sp>
        <p:nvSpPr>
          <p:cNvPr id="4" name="Slide Number Placeholder 3">
            <a:extLst>
              <a:ext uri="{FF2B5EF4-FFF2-40B4-BE49-F238E27FC236}">
                <a16:creationId xmlns:a16="http://schemas.microsoft.com/office/drawing/2014/main" id="{0E19D59B-D3E2-46AA-BA48-1F73BBD6CF18}"/>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23010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136525"/>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Comparison of State Complaints</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20</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F5F76A1-5296-5439-F440-D6FDCC2F98F9}"/>
              </a:ext>
            </a:extLst>
          </p:cNvPr>
          <p:cNvPicPr>
            <a:picLocks noChangeAspect="1"/>
          </p:cNvPicPr>
          <p:nvPr/>
        </p:nvPicPr>
        <p:blipFill rotWithShape="1">
          <a:blip r:embed="rId3"/>
          <a:srcRect t="4914"/>
          <a:stretch/>
        </p:blipFill>
        <p:spPr>
          <a:xfrm>
            <a:off x="1629331" y="4267200"/>
            <a:ext cx="5953318" cy="2454275"/>
          </a:xfrm>
          <a:prstGeom prst="rect">
            <a:avLst/>
          </a:prstGeom>
          <a:ln w="6350">
            <a:solidFill>
              <a:schemeClr val="tx1"/>
            </a:solidFill>
          </a:ln>
        </p:spPr>
      </p:pic>
      <p:sp>
        <p:nvSpPr>
          <p:cNvPr id="10" name="TextBox 9">
            <a:extLst>
              <a:ext uri="{FF2B5EF4-FFF2-40B4-BE49-F238E27FC236}">
                <a16:creationId xmlns:a16="http://schemas.microsoft.com/office/drawing/2014/main" id="{576685EF-5A64-D873-8C3D-F16B154C9C56}"/>
              </a:ext>
            </a:extLst>
          </p:cNvPr>
          <p:cNvSpPr txBox="1"/>
          <p:nvPr/>
        </p:nvSpPr>
        <p:spPr>
          <a:xfrm>
            <a:off x="5430044" y="4461858"/>
            <a:ext cx="2057400" cy="523220"/>
          </a:xfrm>
          <a:prstGeom prst="rect">
            <a:avLst/>
          </a:prstGeom>
          <a:noFill/>
        </p:spPr>
        <p:txBody>
          <a:bodyPr wrap="square" rtlCol="0">
            <a:spAutoFit/>
          </a:bodyPr>
          <a:lstStyle/>
          <a:p>
            <a:pPr algn="ctr"/>
            <a:r>
              <a:rPr lang="en-US" sz="2800" dirty="0">
                <a:latin typeface="Candara" panose="020E0502030303020204" pitchFamily="34" charset="0"/>
              </a:rPr>
              <a:t>50 States</a:t>
            </a:r>
          </a:p>
        </p:txBody>
      </p:sp>
      <p:pic>
        <p:nvPicPr>
          <p:cNvPr id="11" name="Picture 10">
            <a:extLst>
              <a:ext uri="{FF2B5EF4-FFF2-40B4-BE49-F238E27FC236}">
                <a16:creationId xmlns:a16="http://schemas.microsoft.com/office/drawing/2014/main" id="{550D2272-9623-ABD3-7A1E-4EE181A141A8}"/>
              </a:ext>
            </a:extLst>
          </p:cNvPr>
          <p:cNvPicPr>
            <a:picLocks noChangeAspect="1"/>
          </p:cNvPicPr>
          <p:nvPr/>
        </p:nvPicPr>
        <p:blipFill>
          <a:blip r:embed="rId4"/>
          <a:stretch>
            <a:fillRect/>
          </a:stretch>
        </p:blipFill>
        <p:spPr>
          <a:xfrm>
            <a:off x="1561351" y="1681415"/>
            <a:ext cx="5953318" cy="2585785"/>
          </a:xfrm>
          <a:prstGeom prst="rect">
            <a:avLst/>
          </a:prstGeom>
        </p:spPr>
      </p:pic>
      <p:pic>
        <p:nvPicPr>
          <p:cNvPr id="7" name="Picture 6">
            <a:extLst>
              <a:ext uri="{FF2B5EF4-FFF2-40B4-BE49-F238E27FC236}">
                <a16:creationId xmlns:a16="http://schemas.microsoft.com/office/drawing/2014/main" id="{3FB1C635-E602-D9AB-B4F7-CE8692942BFA}"/>
              </a:ext>
            </a:extLst>
          </p:cNvPr>
          <p:cNvPicPr>
            <a:picLocks noChangeAspect="1"/>
          </p:cNvPicPr>
          <p:nvPr/>
        </p:nvPicPr>
        <p:blipFill>
          <a:blip r:embed="rId5"/>
          <a:stretch>
            <a:fillRect/>
          </a:stretch>
        </p:blipFill>
        <p:spPr>
          <a:xfrm>
            <a:off x="3171353" y="1476336"/>
            <a:ext cx="3381847" cy="276264"/>
          </a:xfrm>
          <a:prstGeom prst="rect">
            <a:avLst/>
          </a:prstGeom>
        </p:spPr>
      </p:pic>
      <p:sp>
        <p:nvSpPr>
          <p:cNvPr id="2" name="TextBox 1">
            <a:extLst>
              <a:ext uri="{FF2B5EF4-FFF2-40B4-BE49-F238E27FC236}">
                <a16:creationId xmlns:a16="http://schemas.microsoft.com/office/drawing/2014/main" id="{D946D14B-07F7-BF8F-50E3-AE789E17BCCB}"/>
              </a:ext>
            </a:extLst>
          </p:cNvPr>
          <p:cNvSpPr txBox="1"/>
          <p:nvPr/>
        </p:nvSpPr>
        <p:spPr>
          <a:xfrm>
            <a:off x="4862276" y="1812925"/>
            <a:ext cx="3200400" cy="523220"/>
          </a:xfrm>
          <a:prstGeom prst="rect">
            <a:avLst/>
          </a:prstGeom>
          <a:noFill/>
        </p:spPr>
        <p:txBody>
          <a:bodyPr wrap="square" rtlCol="0">
            <a:spAutoFit/>
          </a:bodyPr>
          <a:lstStyle/>
          <a:p>
            <a:pPr algn="ctr"/>
            <a:r>
              <a:rPr lang="en-US" sz="2800" dirty="0">
                <a:latin typeface="Candara" panose="020E0502030303020204" pitchFamily="34" charset="0"/>
              </a:rPr>
              <a:t>Massachusetts</a:t>
            </a:r>
          </a:p>
        </p:txBody>
      </p:sp>
    </p:spTree>
    <p:extLst>
      <p:ext uri="{BB962C8B-B14F-4D97-AF65-F5344CB8AC3E}">
        <p14:creationId xmlns:p14="http://schemas.microsoft.com/office/powerpoint/2010/main" val="196964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Mediations in MA</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21</a:t>
            </a:fld>
            <a:endParaRPr lang="en-US" dirty="0">
              <a:solidFill>
                <a:prstClr val="black">
                  <a:tint val="75000"/>
                </a:prstClr>
              </a:solidFill>
            </a:endParaRPr>
          </a:p>
        </p:txBody>
      </p:sp>
      <p:sp>
        <p:nvSpPr>
          <p:cNvPr id="5" name="Content Placeholder 2"/>
          <p:cNvSpPr txBox="1">
            <a:spLocks/>
          </p:cNvSpPr>
          <p:nvPr/>
        </p:nvSpPr>
        <p:spPr>
          <a:xfrm>
            <a:off x="457199" y="1752600"/>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9E8B57AB-1A87-715B-9926-DFC283DDE63F}"/>
              </a:ext>
            </a:extLst>
          </p:cNvPr>
          <p:cNvPicPr>
            <a:picLocks noChangeAspect="1"/>
          </p:cNvPicPr>
          <p:nvPr/>
        </p:nvPicPr>
        <p:blipFill>
          <a:blip r:embed="rId3"/>
          <a:stretch>
            <a:fillRect/>
          </a:stretch>
        </p:blipFill>
        <p:spPr>
          <a:xfrm>
            <a:off x="2514600" y="1708151"/>
            <a:ext cx="4953000" cy="365125"/>
          </a:xfrm>
          <a:prstGeom prst="rect">
            <a:avLst/>
          </a:prstGeom>
        </p:spPr>
      </p:pic>
      <p:pic>
        <p:nvPicPr>
          <p:cNvPr id="10" name="Picture 9">
            <a:extLst>
              <a:ext uri="{FF2B5EF4-FFF2-40B4-BE49-F238E27FC236}">
                <a16:creationId xmlns:a16="http://schemas.microsoft.com/office/drawing/2014/main" id="{6D24033F-49CE-187A-4A40-C24567573F01}"/>
              </a:ext>
            </a:extLst>
          </p:cNvPr>
          <p:cNvPicPr>
            <a:picLocks noChangeAspect="1"/>
          </p:cNvPicPr>
          <p:nvPr/>
        </p:nvPicPr>
        <p:blipFill>
          <a:blip r:embed="rId4"/>
          <a:stretch>
            <a:fillRect/>
          </a:stretch>
        </p:blipFill>
        <p:spPr>
          <a:xfrm>
            <a:off x="152400" y="1752600"/>
            <a:ext cx="8478433" cy="4972744"/>
          </a:xfrm>
          <a:prstGeom prst="rect">
            <a:avLst/>
          </a:prstGeom>
        </p:spPr>
      </p:pic>
      <p:pic>
        <p:nvPicPr>
          <p:cNvPr id="6" name="Picture 5">
            <a:extLst>
              <a:ext uri="{FF2B5EF4-FFF2-40B4-BE49-F238E27FC236}">
                <a16:creationId xmlns:a16="http://schemas.microsoft.com/office/drawing/2014/main" id="{55555F83-DB4E-4B40-F90F-005FCAFB3FB1}"/>
              </a:ext>
            </a:extLst>
          </p:cNvPr>
          <p:cNvPicPr>
            <a:picLocks noChangeAspect="1"/>
          </p:cNvPicPr>
          <p:nvPr/>
        </p:nvPicPr>
        <p:blipFill>
          <a:blip r:embed="rId5"/>
          <a:stretch>
            <a:fillRect/>
          </a:stretch>
        </p:blipFill>
        <p:spPr>
          <a:xfrm>
            <a:off x="2959874" y="1704282"/>
            <a:ext cx="4469626" cy="365125"/>
          </a:xfrm>
          <a:prstGeom prst="rect">
            <a:avLst/>
          </a:prstGeom>
        </p:spPr>
      </p:pic>
    </p:spTree>
    <p:extLst>
      <p:ext uri="{BB962C8B-B14F-4D97-AF65-F5344CB8AC3E}">
        <p14:creationId xmlns:p14="http://schemas.microsoft.com/office/powerpoint/2010/main" val="2966485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Comparison: Mediation</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22</a:t>
            </a:fld>
            <a:endParaRPr lang="en-US" dirty="0">
              <a:solidFill>
                <a:prstClr val="black">
                  <a:tint val="75000"/>
                </a:prstClr>
              </a:solidFill>
            </a:endParaRPr>
          </a:p>
        </p:txBody>
      </p:sp>
      <p:sp>
        <p:nvSpPr>
          <p:cNvPr id="5" name="Content Placeholder 2"/>
          <p:cNvSpPr txBox="1">
            <a:spLocks/>
          </p:cNvSpPr>
          <p:nvPr/>
        </p:nvSpPr>
        <p:spPr>
          <a:xfrm>
            <a:off x="457199" y="1752600"/>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0499DD05-461A-362F-5832-F7EFBEE2E259}"/>
              </a:ext>
            </a:extLst>
          </p:cNvPr>
          <p:cNvPicPr>
            <a:picLocks noChangeAspect="1"/>
          </p:cNvPicPr>
          <p:nvPr/>
        </p:nvPicPr>
        <p:blipFill>
          <a:blip r:embed="rId3"/>
          <a:stretch>
            <a:fillRect/>
          </a:stretch>
        </p:blipFill>
        <p:spPr>
          <a:xfrm>
            <a:off x="1535204" y="4257852"/>
            <a:ext cx="6247470" cy="2531914"/>
          </a:xfrm>
          <a:prstGeom prst="rect">
            <a:avLst/>
          </a:prstGeom>
          <a:ln w="6350">
            <a:noFill/>
          </a:ln>
        </p:spPr>
      </p:pic>
      <p:sp>
        <p:nvSpPr>
          <p:cNvPr id="10" name="TextBox 9">
            <a:extLst>
              <a:ext uri="{FF2B5EF4-FFF2-40B4-BE49-F238E27FC236}">
                <a16:creationId xmlns:a16="http://schemas.microsoft.com/office/drawing/2014/main" id="{A2A50C39-1070-7C55-AD0C-AE176D03D40F}"/>
              </a:ext>
            </a:extLst>
          </p:cNvPr>
          <p:cNvSpPr txBox="1"/>
          <p:nvPr/>
        </p:nvSpPr>
        <p:spPr>
          <a:xfrm>
            <a:off x="3962400" y="1616270"/>
            <a:ext cx="2057400" cy="523220"/>
          </a:xfrm>
          <a:prstGeom prst="rect">
            <a:avLst/>
          </a:prstGeom>
          <a:noFill/>
        </p:spPr>
        <p:txBody>
          <a:bodyPr wrap="square" rtlCol="0">
            <a:spAutoFit/>
          </a:bodyPr>
          <a:lstStyle/>
          <a:p>
            <a:pPr algn="ctr"/>
            <a:r>
              <a:rPr lang="en-US" sz="2800" dirty="0">
                <a:latin typeface="Candara" panose="020E0502030303020204" pitchFamily="34" charset="0"/>
              </a:rPr>
              <a:t>Colorado</a:t>
            </a:r>
          </a:p>
        </p:txBody>
      </p:sp>
      <p:sp>
        <p:nvSpPr>
          <p:cNvPr id="11" name="TextBox 10">
            <a:extLst>
              <a:ext uri="{FF2B5EF4-FFF2-40B4-BE49-F238E27FC236}">
                <a16:creationId xmlns:a16="http://schemas.microsoft.com/office/drawing/2014/main" id="{410D42D7-80FB-654F-17E3-7E55790B887F}"/>
              </a:ext>
            </a:extLst>
          </p:cNvPr>
          <p:cNvSpPr txBox="1"/>
          <p:nvPr/>
        </p:nvSpPr>
        <p:spPr>
          <a:xfrm>
            <a:off x="3962400" y="4212496"/>
            <a:ext cx="2057400" cy="523220"/>
          </a:xfrm>
          <a:prstGeom prst="rect">
            <a:avLst/>
          </a:prstGeom>
          <a:noFill/>
        </p:spPr>
        <p:txBody>
          <a:bodyPr wrap="square" rtlCol="0">
            <a:spAutoFit/>
          </a:bodyPr>
          <a:lstStyle/>
          <a:p>
            <a:pPr algn="ctr"/>
            <a:r>
              <a:rPr lang="en-US" sz="2800" dirty="0">
                <a:latin typeface="Candara" panose="020E0502030303020204" pitchFamily="34" charset="0"/>
              </a:rPr>
              <a:t>50 States</a:t>
            </a:r>
          </a:p>
        </p:txBody>
      </p:sp>
      <p:pic>
        <p:nvPicPr>
          <p:cNvPr id="13" name="Picture 12">
            <a:extLst>
              <a:ext uri="{FF2B5EF4-FFF2-40B4-BE49-F238E27FC236}">
                <a16:creationId xmlns:a16="http://schemas.microsoft.com/office/drawing/2014/main" id="{F691397F-045A-A751-5EE1-662C32E8AD2B}"/>
              </a:ext>
            </a:extLst>
          </p:cNvPr>
          <p:cNvPicPr>
            <a:picLocks noChangeAspect="1"/>
          </p:cNvPicPr>
          <p:nvPr/>
        </p:nvPicPr>
        <p:blipFill>
          <a:blip r:embed="rId4"/>
          <a:stretch>
            <a:fillRect/>
          </a:stretch>
        </p:blipFill>
        <p:spPr>
          <a:xfrm>
            <a:off x="1654409" y="1616270"/>
            <a:ext cx="5813191" cy="2458092"/>
          </a:xfrm>
          <a:prstGeom prst="rect">
            <a:avLst/>
          </a:prstGeom>
        </p:spPr>
      </p:pic>
      <p:pic>
        <p:nvPicPr>
          <p:cNvPr id="12" name="Picture 11">
            <a:extLst>
              <a:ext uri="{FF2B5EF4-FFF2-40B4-BE49-F238E27FC236}">
                <a16:creationId xmlns:a16="http://schemas.microsoft.com/office/drawing/2014/main" id="{60F5CCD8-3755-A08B-C87A-72286A702C57}"/>
              </a:ext>
            </a:extLst>
          </p:cNvPr>
          <p:cNvPicPr>
            <a:picLocks noChangeAspect="1"/>
          </p:cNvPicPr>
          <p:nvPr/>
        </p:nvPicPr>
        <p:blipFill>
          <a:blip r:embed="rId5"/>
          <a:stretch>
            <a:fillRect/>
          </a:stretch>
        </p:blipFill>
        <p:spPr>
          <a:xfrm>
            <a:off x="3581400" y="1479706"/>
            <a:ext cx="3381847" cy="276264"/>
          </a:xfrm>
          <a:prstGeom prst="rect">
            <a:avLst/>
          </a:prstGeom>
        </p:spPr>
      </p:pic>
      <p:sp>
        <p:nvSpPr>
          <p:cNvPr id="3" name="TextBox 2">
            <a:extLst>
              <a:ext uri="{FF2B5EF4-FFF2-40B4-BE49-F238E27FC236}">
                <a16:creationId xmlns:a16="http://schemas.microsoft.com/office/drawing/2014/main" id="{EBBBD1A1-7094-2C12-A52A-ED7EC2831EF3}"/>
              </a:ext>
            </a:extLst>
          </p:cNvPr>
          <p:cNvSpPr txBox="1"/>
          <p:nvPr/>
        </p:nvSpPr>
        <p:spPr>
          <a:xfrm>
            <a:off x="3581400" y="1801492"/>
            <a:ext cx="3200400" cy="523220"/>
          </a:xfrm>
          <a:prstGeom prst="rect">
            <a:avLst/>
          </a:prstGeom>
          <a:noFill/>
        </p:spPr>
        <p:txBody>
          <a:bodyPr wrap="square" rtlCol="0">
            <a:spAutoFit/>
          </a:bodyPr>
          <a:lstStyle/>
          <a:p>
            <a:pPr algn="ctr"/>
            <a:r>
              <a:rPr lang="en-US" sz="2800" dirty="0">
                <a:latin typeface="Candara" panose="020E0502030303020204" pitchFamily="34" charset="0"/>
              </a:rPr>
              <a:t>Massachusetts</a:t>
            </a:r>
          </a:p>
        </p:txBody>
      </p:sp>
    </p:spTree>
    <p:extLst>
      <p:ext uri="{BB962C8B-B14F-4D97-AF65-F5344CB8AC3E}">
        <p14:creationId xmlns:p14="http://schemas.microsoft.com/office/powerpoint/2010/main" val="1079686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Due Process in MA </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23</a:t>
            </a:fld>
            <a:endParaRPr lang="en-US" dirty="0">
              <a:solidFill>
                <a:prstClr val="black">
                  <a:tint val="75000"/>
                </a:prstClr>
              </a:solidFill>
            </a:endParaRPr>
          </a:p>
        </p:txBody>
      </p:sp>
      <p:sp>
        <p:nvSpPr>
          <p:cNvPr id="5" name="Content Placeholder 2"/>
          <p:cNvSpPr txBox="1">
            <a:spLocks/>
          </p:cNvSpPr>
          <p:nvPr/>
        </p:nvSpPr>
        <p:spPr>
          <a:xfrm>
            <a:off x="457199" y="1752600"/>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380499F0-4F82-6D12-A1CC-802FAE1DD572}"/>
              </a:ext>
            </a:extLst>
          </p:cNvPr>
          <p:cNvPicPr>
            <a:picLocks noChangeAspect="1"/>
          </p:cNvPicPr>
          <p:nvPr/>
        </p:nvPicPr>
        <p:blipFill>
          <a:blip r:embed="rId3"/>
          <a:stretch>
            <a:fillRect/>
          </a:stretch>
        </p:blipFill>
        <p:spPr>
          <a:xfrm>
            <a:off x="2438400" y="2608252"/>
            <a:ext cx="4953000" cy="365125"/>
          </a:xfrm>
          <a:prstGeom prst="rect">
            <a:avLst/>
          </a:prstGeom>
        </p:spPr>
      </p:pic>
      <p:pic>
        <p:nvPicPr>
          <p:cNvPr id="10" name="Picture 9">
            <a:extLst>
              <a:ext uri="{FF2B5EF4-FFF2-40B4-BE49-F238E27FC236}">
                <a16:creationId xmlns:a16="http://schemas.microsoft.com/office/drawing/2014/main" id="{4AFEAF2C-6261-53D8-AE16-B3C19572EDF5}"/>
              </a:ext>
            </a:extLst>
          </p:cNvPr>
          <p:cNvPicPr>
            <a:picLocks noChangeAspect="1"/>
          </p:cNvPicPr>
          <p:nvPr/>
        </p:nvPicPr>
        <p:blipFill>
          <a:blip r:embed="rId4"/>
          <a:stretch>
            <a:fillRect/>
          </a:stretch>
        </p:blipFill>
        <p:spPr>
          <a:xfrm>
            <a:off x="245220" y="1563678"/>
            <a:ext cx="8746380" cy="5121275"/>
          </a:xfrm>
          <a:prstGeom prst="rect">
            <a:avLst/>
          </a:prstGeom>
        </p:spPr>
      </p:pic>
      <p:pic>
        <p:nvPicPr>
          <p:cNvPr id="4" name="Picture 3">
            <a:extLst>
              <a:ext uri="{FF2B5EF4-FFF2-40B4-BE49-F238E27FC236}">
                <a16:creationId xmlns:a16="http://schemas.microsoft.com/office/drawing/2014/main" id="{D1BA2C6D-447F-4800-BC30-A5FA8AAFABDB}"/>
              </a:ext>
            </a:extLst>
          </p:cNvPr>
          <p:cNvPicPr>
            <a:picLocks noChangeAspect="1"/>
          </p:cNvPicPr>
          <p:nvPr/>
        </p:nvPicPr>
        <p:blipFill>
          <a:blip r:embed="rId5"/>
          <a:stretch>
            <a:fillRect/>
          </a:stretch>
        </p:blipFill>
        <p:spPr>
          <a:xfrm>
            <a:off x="2144339" y="1716078"/>
            <a:ext cx="4953000" cy="423199"/>
          </a:xfrm>
          <a:prstGeom prst="rect">
            <a:avLst/>
          </a:prstGeom>
        </p:spPr>
      </p:pic>
    </p:spTree>
    <p:extLst>
      <p:ext uri="{BB962C8B-B14F-4D97-AF65-F5344CB8AC3E}">
        <p14:creationId xmlns:p14="http://schemas.microsoft.com/office/powerpoint/2010/main" val="60170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50D492-09A7-5120-0F2D-3970624501E0}"/>
              </a:ext>
            </a:extLst>
          </p:cNvPr>
          <p:cNvPicPr>
            <a:picLocks noChangeAspect="1"/>
          </p:cNvPicPr>
          <p:nvPr/>
        </p:nvPicPr>
        <p:blipFill>
          <a:blip r:embed="rId3"/>
          <a:stretch>
            <a:fillRect/>
          </a:stretch>
        </p:blipFill>
        <p:spPr>
          <a:xfrm>
            <a:off x="498486" y="1143000"/>
            <a:ext cx="7696200" cy="2889250"/>
          </a:xfrm>
          <a:prstGeom prst="rect">
            <a:avLst/>
          </a:prstGeom>
        </p:spPr>
      </p:pic>
      <p:pic>
        <p:nvPicPr>
          <p:cNvPr id="20" name="Picture 19">
            <a:extLst>
              <a:ext uri="{FF2B5EF4-FFF2-40B4-BE49-F238E27FC236}">
                <a16:creationId xmlns:a16="http://schemas.microsoft.com/office/drawing/2014/main" id="{8ABF685B-B9DC-D81D-C87B-708AEA612424}"/>
              </a:ext>
            </a:extLst>
          </p:cNvPr>
          <p:cNvPicPr>
            <a:picLocks noChangeAspect="1"/>
          </p:cNvPicPr>
          <p:nvPr/>
        </p:nvPicPr>
        <p:blipFill rotWithShape="1">
          <a:blip r:embed="rId4"/>
          <a:srcRect r="5618"/>
          <a:stretch/>
        </p:blipFill>
        <p:spPr>
          <a:xfrm>
            <a:off x="457200" y="4061540"/>
            <a:ext cx="7848600" cy="2606454"/>
          </a:xfrm>
          <a:prstGeom prst="rect">
            <a:avLst/>
          </a:prstGeom>
          <a:ln w="6350">
            <a:solidFill>
              <a:schemeClr val="tx1"/>
            </a:solidFill>
          </a:ln>
        </p:spPr>
      </p:pic>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15914" y="152805"/>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National DR Trends: Due Process</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24</a:t>
            </a:fld>
            <a:endParaRPr lang="en-US" dirty="0">
              <a:solidFill>
                <a:prstClr val="black">
                  <a:tint val="75000"/>
                </a:prstClr>
              </a:solidFill>
            </a:endParaRPr>
          </a:p>
        </p:txBody>
      </p:sp>
      <p:sp>
        <p:nvSpPr>
          <p:cNvPr id="17" name="TextBox 16">
            <a:extLst>
              <a:ext uri="{FF2B5EF4-FFF2-40B4-BE49-F238E27FC236}">
                <a16:creationId xmlns:a16="http://schemas.microsoft.com/office/drawing/2014/main" id="{15C85CF7-87FA-F0BC-9CEA-2587D2789D2C}"/>
              </a:ext>
            </a:extLst>
          </p:cNvPr>
          <p:cNvSpPr txBox="1"/>
          <p:nvPr/>
        </p:nvSpPr>
        <p:spPr>
          <a:xfrm>
            <a:off x="3630239" y="4332397"/>
            <a:ext cx="2057400" cy="523220"/>
          </a:xfrm>
          <a:prstGeom prst="rect">
            <a:avLst/>
          </a:prstGeom>
          <a:noFill/>
        </p:spPr>
        <p:txBody>
          <a:bodyPr wrap="square" rtlCol="0">
            <a:spAutoFit/>
          </a:bodyPr>
          <a:lstStyle/>
          <a:p>
            <a:pPr algn="ctr"/>
            <a:r>
              <a:rPr lang="en-US" sz="2800" dirty="0">
                <a:latin typeface="Candara" panose="020E0502030303020204" pitchFamily="34" charset="0"/>
              </a:rPr>
              <a:t>50 States</a:t>
            </a:r>
          </a:p>
        </p:txBody>
      </p:sp>
      <p:sp>
        <p:nvSpPr>
          <p:cNvPr id="2" name="TextBox 1">
            <a:extLst>
              <a:ext uri="{FF2B5EF4-FFF2-40B4-BE49-F238E27FC236}">
                <a16:creationId xmlns:a16="http://schemas.microsoft.com/office/drawing/2014/main" id="{60BDA1A4-9A20-9995-36C9-73A826E483BC}"/>
              </a:ext>
            </a:extLst>
          </p:cNvPr>
          <p:cNvSpPr txBox="1"/>
          <p:nvPr/>
        </p:nvSpPr>
        <p:spPr>
          <a:xfrm>
            <a:off x="3058739" y="1335214"/>
            <a:ext cx="3200400" cy="523220"/>
          </a:xfrm>
          <a:prstGeom prst="rect">
            <a:avLst/>
          </a:prstGeom>
          <a:noFill/>
        </p:spPr>
        <p:txBody>
          <a:bodyPr wrap="square" rtlCol="0">
            <a:spAutoFit/>
          </a:bodyPr>
          <a:lstStyle/>
          <a:p>
            <a:pPr algn="ctr"/>
            <a:r>
              <a:rPr lang="en-US" sz="2800" dirty="0">
                <a:latin typeface="Candara" panose="020E0502030303020204" pitchFamily="34" charset="0"/>
              </a:rPr>
              <a:t>Massachusetts</a:t>
            </a:r>
          </a:p>
        </p:txBody>
      </p:sp>
      <p:pic>
        <p:nvPicPr>
          <p:cNvPr id="18" name="Picture 17">
            <a:extLst>
              <a:ext uri="{FF2B5EF4-FFF2-40B4-BE49-F238E27FC236}">
                <a16:creationId xmlns:a16="http://schemas.microsoft.com/office/drawing/2014/main" id="{3FF57B1E-AB58-FD17-9C09-CAF0994903BD}"/>
              </a:ext>
            </a:extLst>
          </p:cNvPr>
          <p:cNvPicPr>
            <a:picLocks noChangeAspect="1"/>
          </p:cNvPicPr>
          <p:nvPr/>
        </p:nvPicPr>
        <p:blipFill>
          <a:blip r:embed="rId5"/>
          <a:stretch>
            <a:fillRect/>
          </a:stretch>
        </p:blipFill>
        <p:spPr>
          <a:xfrm>
            <a:off x="2402251" y="1781890"/>
            <a:ext cx="4256926" cy="313812"/>
          </a:xfrm>
          <a:prstGeom prst="rect">
            <a:avLst/>
          </a:prstGeom>
        </p:spPr>
      </p:pic>
    </p:spTree>
    <p:extLst>
      <p:ext uri="{BB962C8B-B14F-4D97-AF65-F5344CB8AC3E}">
        <p14:creationId xmlns:p14="http://schemas.microsoft.com/office/powerpoint/2010/main" val="947431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Relative Use of DR Options in MA</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25</a:t>
            </a:fld>
            <a:endParaRPr lang="en-US" dirty="0">
              <a:solidFill>
                <a:prstClr val="black">
                  <a:tint val="75000"/>
                </a:prstClr>
              </a:solidFill>
            </a:endParaRPr>
          </a:p>
        </p:txBody>
      </p:sp>
      <p:sp>
        <p:nvSpPr>
          <p:cNvPr id="5" name="Content Placeholder 2"/>
          <p:cNvSpPr txBox="1">
            <a:spLocks/>
          </p:cNvSpPr>
          <p:nvPr/>
        </p:nvSpPr>
        <p:spPr>
          <a:xfrm>
            <a:off x="457199" y="1752600"/>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B9F74CA4-8B16-94C6-A76E-C4944881584F}"/>
              </a:ext>
            </a:extLst>
          </p:cNvPr>
          <p:cNvPicPr>
            <a:picLocks noChangeAspect="1"/>
          </p:cNvPicPr>
          <p:nvPr/>
        </p:nvPicPr>
        <p:blipFill>
          <a:blip r:embed="rId3"/>
          <a:stretch>
            <a:fillRect/>
          </a:stretch>
        </p:blipFill>
        <p:spPr>
          <a:xfrm>
            <a:off x="152400" y="1486668"/>
            <a:ext cx="8708280" cy="5234807"/>
          </a:xfrm>
          <a:prstGeom prst="rect">
            <a:avLst/>
          </a:prstGeom>
        </p:spPr>
      </p:pic>
    </p:spTree>
    <p:extLst>
      <p:ext uri="{BB962C8B-B14F-4D97-AF65-F5344CB8AC3E}">
        <p14:creationId xmlns:p14="http://schemas.microsoft.com/office/powerpoint/2010/main" val="686757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F7F0-A807-096E-F658-2032FDB2FE0B}"/>
              </a:ext>
            </a:extLst>
          </p:cNvPr>
          <p:cNvSpPr>
            <a:spLocks noGrp="1"/>
          </p:cNvSpPr>
          <p:nvPr>
            <p:ph type="title"/>
          </p:nvPr>
        </p:nvSpPr>
        <p:spPr>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n-US" dirty="0">
                <a:latin typeface="Candara" panose="020E0502030303020204" pitchFamily="34" charset="0"/>
              </a:rPr>
              <a:t>Relative Use Side by Side </a:t>
            </a:r>
            <a:endParaRPr lang="en-US" dirty="0">
              <a:solidFill>
                <a:schemeClr val="lt1"/>
              </a:solidFill>
              <a:latin typeface="Candara" panose="020E0502030303020204" pitchFamily="34" charset="0"/>
            </a:endParaRP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p:txBody>
          <a:bodyPr/>
          <a:lstStyle/>
          <a:p>
            <a:fld id="{F90EA011-92C4-41D9-82B9-BF8E62DAE0D2}" type="slidenum">
              <a:rPr lang="en-US" smtClean="0">
                <a:solidFill>
                  <a:prstClr val="black">
                    <a:tint val="75000"/>
                  </a:prstClr>
                </a:solidFill>
              </a:rPr>
              <a:pPr/>
              <a:t>26</a:t>
            </a:fld>
            <a:endParaRPr lang="en-US" dirty="0">
              <a:solidFill>
                <a:prstClr val="black">
                  <a:tint val="75000"/>
                </a:prstClr>
              </a:solidFill>
            </a:endParaRPr>
          </a:p>
        </p:txBody>
      </p:sp>
      <p:sp>
        <p:nvSpPr>
          <p:cNvPr id="5" name="Content Placeholder 2"/>
          <p:cNvSpPr txBox="1">
            <a:spLocks/>
          </p:cNvSpPr>
          <p:nvPr/>
        </p:nvSpPr>
        <p:spPr>
          <a:xfrm>
            <a:off x="370259" y="1754075"/>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sp>
        <p:nvSpPr>
          <p:cNvPr id="14" name="Content Placeholder 13">
            <a:extLst>
              <a:ext uri="{FF2B5EF4-FFF2-40B4-BE49-F238E27FC236}">
                <a16:creationId xmlns:a16="http://schemas.microsoft.com/office/drawing/2014/main" id="{CA21158A-1BE1-1F99-A8E1-3CD283A0E5B1}"/>
              </a:ext>
            </a:extLst>
          </p:cNvPr>
          <p:cNvSpPr>
            <a:spLocks noGrp="1"/>
          </p:cNvSpPr>
          <p:nvPr>
            <p:ph sz="half" idx="1"/>
          </p:nvPr>
        </p:nvSpPr>
        <p:spPr>
          <a:xfrm>
            <a:off x="440045" y="1858056"/>
            <a:ext cx="3867150" cy="4351338"/>
          </a:xfrm>
        </p:spPr>
        <p:txBody>
          <a:bodyPr/>
          <a:lstStyle/>
          <a:p>
            <a:pPr algn="ctr"/>
            <a:r>
              <a:rPr lang="en-US" dirty="0"/>
              <a:t>50 States</a:t>
            </a:r>
          </a:p>
        </p:txBody>
      </p:sp>
      <p:pic>
        <p:nvPicPr>
          <p:cNvPr id="18" name="Picture 17">
            <a:extLst>
              <a:ext uri="{FF2B5EF4-FFF2-40B4-BE49-F238E27FC236}">
                <a16:creationId xmlns:a16="http://schemas.microsoft.com/office/drawing/2014/main" id="{E95307A3-F7D8-030D-1C36-6E8FB5E7F0A1}"/>
              </a:ext>
            </a:extLst>
          </p:cNvPr>
          <p:cNvPicPr>
            <a:picLocks noChangeAspect="1"/>
          </p:cNvPicPr>
          <p:nvPr/>
        </p:nvPicPr>
        <p:blipFill>
          <a:blip r:embed="rId3"/>
          <a:stretch>
            <a:fillRect/>
          </a:stretch>
        </p:blipFill>
        <p:spPr>
          <a:xfrm>
            <a:off x="331694" y="5836715"/>
            <a:ext cx="8686800" cy="243669"/>
          </a:xfrm>
          <a:prstGeom prst="rect">
            <a:avLst/>
          </a:prstGeom>
        </p:spPr>
      </p:pic>
      <p:pic>
        <p:nvPicPr>
          <p:cNvPr id="22" name="Picture 21">
            <a:extLst>
              <a:ext uri="{FF2B5EF4-FFF2-40B4-BE49-F238E27FC236}">
                <a16:creationId xmlns:a16="http://schemas.microsoft.com/office/drawing/2014/main" id="{894C62DA-91B4-0B3D-0578-3EC57728F6CD}"/>
              </a:ext>
            </a:extLst>
          </p:cNvPr>
          <p:cNvPicPr>
            <a:picLocks noChangeAspect="1"/>
          </p:cNvPicPr>
          <p:nvPr/>
        </p:nvPicPr>
        <p:blipFill rotWithShape="1">
          <a:blip r:embed="rId4"/>
          <a:srcRect l="6650" t="4618"/>
          <a:stretch/>
        </p:blipFill>
        <p:spPr>
          <a:xfrm>
            <a:off x="340659" y="2286000"/>
            <a:ext cx="4085011" cy="3349890"/>
          </a:xfrm>
          <a:prstGeom prst="rect">
            <a:avLst/>
          </a:prstGeom>
        </p:spPr>
      </p:pic>
      <p:pic>
        <p:nvPicPr>
          <p:cNvPr id="4" name="Picture 3">
            <a:extLst>
              <a:ext uri="{FF2B5EF4-FFF2-40B4-BE49-F238E27FC236}">
                <a16:creationId xmlns:a16="http://schemas.microsoft.com/office/drawing/2014/main" id="{9B3329F2-34B5-64B7-021A-61FEC2B79FA9}"/>
              </a:ext>
            </a:extLst>
          </p:cNvPr>
          <p:cNvPicPr>
            <a:picLocks noChangeAspect="1"/>
          </p:cNvPicPr>
          <p:nvPr/>
        </p:nvPicPr>
        <p:blipFill rotWithShape="1">
          <a:blip r:embed="rId5"/>
          <a:srcRect b="6556"/>
          <a:stretch/>
        </p:blipFill>
        <p:spPr>
          <a:xfrm>
            <a:off x="4608535" y="2259142"/>
            <a:ext cx="4126214" cy="3245267"/>
          </a:xfrm>
          <a:prstGeom prst="rect">
            <a:avLst/>
          </a:prstGeom>
        </p:spPr>
      </p:pic>
      <p:sp>
        <p:nvSpPr>
          <p:cNvPr id="3" name="TextBox 2">
            <a:extLst>
              <a:ext uri="{FF2B5EF4-FFF2-40B4-BE49-F238E27FC236}">
                <a16:creationId xmlns:a16="http://schemas.microsoft.com/office/drawing/2014/main" id="{920CD173-9F35-79ED-9060-0F303C2A5361}"/>
              </a:ext>
            </a:extLst>
          </p:cNvPr>
          <p:cNvSpPr txBox="1"/>
          <p:nvPr/>
        </p:nvSpPr>
        <p:spPr>
          <a:xfrm>
            <a:off x="5058742" y="1843346"/>
            <a:ext cx="3200400" cy="523220"/>
          </a:xfrm>
          <a:prstGeom prst="rect">
            <a:avLst/>
          </a:prstGeom>
          <a:noFill/>
        </p:spPr>
        <p:txBody>
          <a:bodyPr wrap="square" rtlCol="0">
            <a:spAutoFit/>
          </a:bodyPr>
          <a:lstStyle/>
          <a:p>
            <a:pPr algn="ctr"/>
            <a:r>
              <a:rPr lang="en-US" sz="2800" dirty="0">
                <a:latin typeface="Candara" panose="020E0502030303020204" pitchFamily="34" charset="0"/>
              </a:rPr>
              <a:t>Massachusetts</a:t>
            </a:r>
          </a:p>
        </p:txBody>
      </p:sp>
    </p:spTree>
    <p:extLst>
      <p:ext uri="{BB962C8B-B14F-4D97-AF65-F5344CB8AC3E}">
        <p14:creationId xmlns:p14="http://schemas.microsoft.com/office/powerpoint/2010/main" val="3091924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533400" y="136525"/>
            <a:ext cx="8077200" cy="1188445"/>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dirty="0"/>
              <a:t>CADRE’s Approach to Improving Dispute Resolution Systems</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27</a:t>
            </a:fld>
            <a:endParaRPr lang="en-US" dirty="0">
              <a:solidFill>
                <a:prstClr val="black">
                  <a:tint val="75000"/>
                </a:prstClr>
              </a:solidFill>
            </a:endParaRPr>
          </a:p>
        </p:txBody>
      </p:sp>
      <p:sp>
        <p:nvSpPr>
          <p:cNvPr id="5" name="Content Placeholder 2"/>
          <p:cNvSpPr txBox="1">
            <a:spLocks/>
          </p:cNvSpPr>
          <p:nvPr/>
        </p:nvSpPr>
        <p:spPr>
          <a:xfrm>
            <a:off x="457199" y="1752600"/>
            <a:ext cx="8403481" cy="4559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3" name="Picture 2">
            <a:extLst>
              <a:ext uri="{FF2B5EF4-FFF2-40B4-BE49-F238E27FC236}">
                <a16:creationId xmlns:a16="http://schemas.microsoft.com/office/drawing/2014/main" id="{5CA4CFA5-0903-7783-4E2B-6355DAFF4FC1}"/>
              </a:ext>
            </a:extLst>
          </p:cNvPr>
          <p:cNvPicPr>
            <a:picLocks noChangeAspect="1"/>
          </p:cNvPicPr>
          <p:nvPr/>
        </p:nvPicPr>
        <p:blipFill>
          <a:blip r:embed="rId3"/>
          <a:stretch>
            <a:fillRect/>
          </a:stretch>
        </p:blipFill>
        <p:spPr>
          <a:xfrm>
            <a:off x="685797" y="1440726"/>
            <a:ext cx="7772401" cy="4755420"/>
          </a:xfrm>
          <a:prstGeom prst="rect">
            <a:avLst/>
          </a:prstGeom>
          <a:ln w="19050">
            <a:solidFill>
              <a:schemeClr val="tx1"/>
            </a:solidFill>
          </a:ln>
        </p:spPr>
      </p:pic>
      <p:sp>
        <p:nvSpPr>
          <p:cNvPr id="7" name="TextBox 6">
            <a:extLst>
              <a:ext uri="{FF2B5EF4-FFF2-40B4-BE49-F238E27FC236}">
                <a16:creationId xmlns:a16="http://schemas.microsoft.com/office/drawing/2014/main" id="{410A60B4-0BE6-7CC7-2E89-D28AD9EC37C9}"/>
              </a:ext>
            </a:extLst>
          </p:cNvPr>
          <p:cNvSpPr txBox="1"/>
          <p:nvPr/>
        </p:nvSpPr>
        <p:spPr>
          <a:xfrm>
            <a:off x="1739380" y="6242787"/>
            <a:ext cx="5665237" cy="46002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lvl1pPr algn="ctr">
              <a:lnSpc>
                <a:spcPct val="90000"/>
              </a:lnSpc>
              <a:spcBef>
                <a:spcPct val="0"/>
              </a:spcBef>
              <a:buNone/>
              <a:defRPr sz="4400">
                <a:solidFill>
                  <a:schemeClr val="lt1"/>
                </a:solidFill>
                <a:latin typeface="Candara" panose="020E05020303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solidFill>
                  <a:schemeClr val="bg1"/>
                </a:solidFill>
                <a:hlinkClick r:id="rId4">
                  <a:extLst>
                    <a:ext uri="{A12FA001-AC4F-418D-AE19-62706E023703}">
                      <ahyp:hlinkClr xmlns:ahyp="http://schemas.microsoft.com/office/drawing/2018/hyperlinkcolor" val="tx"/>
                    </a:ext>
                  </a:extLst>
                </a:hlinkClick>
              </a:rPr>
              <a:t>https://www.cadreworks.org/improving-your-system</a:t>
            </a:r>
            <a:endParaRPr lang="en-US" sz="2000" dirty="0">
              <a:solidFill>
                <a:schemeClr val="bg1"/>
              </a:solidFill>
            </a:endParaRPr>
          </a:p>
        </p:txBody>
      </p:sp>
    </p:spTree>
    <p:extLst>
      <p:ext uri="{BB962C8B-B14F-4D97-AF65-F5344CB8AC3E}">
        <p14:creationId xmlns:p14="http://schemas.microsoft.com/office/powerpoint/2010/main" val="4132016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EAF718-38A3-FD86-65FB-B14A864063E0}"/>
              </a:ext>
            </a:extLst>
          </p:cNvPr>
          <p:cNvPicPr>
            <a:picLocks noChangeAspect="1"/>
          </p:cNvPicPr>
          <p:nvPr/>
        </p:nvPicPr>
        <p:blipFill>
          <a:blip r:embed="rId2"/>
          <a:stretch>
            <a:fillRect/>
          </a:stretch>
        </p:blipFill>
        <p:spPr>
          <a:xfrm>
            <a:off x="2197333" y="643467"/>
            <a:ext cx="474933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72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2C93F-9E3D-2F0E-D46F-90D637A194E2}"/>
              </a:ext>
            </a:extLst>
          </p:cNvPr>
          <p:cNvPicPr>
            <a:picLocks noChangeAspect="1"/>
          </p:cNvPicPr>
          <p:nvPr/>
        </p:nvPicPr>
        <p:blipFill>
          <a:blip r:embed="rId2"/>
          <a:stretch>
            <a:fillRect/>
          </a:stretch>
        </p:blipFill>
        <p:spPr>
          <a:xfrm>
            <a:off x="609600" y="252949"/>
            <a:ext cx="7924800" cy="846777"/>
          </a:xfrm>
          <a:prstGeom prst="rect">
            <a:avLst/>
          </a:prstGeom>
        </p:spPr>
      </p:pic>
      <p:pic>
        <p:nvPicPr>
          <p:cNvPr id="5" name="Picture 4">
            <a:extLst>
              <a:ext uri="{FF2B5EF4-FFF2-40B4-BE49-F238E27FC236}">
                <a16:creationId xmlns:a16="http://schemas.microsoft.com/office/drawing/2014/main" id="{2BB6171D-375F-0145-05F7-D4A787A000FF}"/>
              </a:ext>
            </a:extLst>
          </p:cNvPr>
          <p:cNvPicPr>
            <a:picLocks noChangeAspect="1"/>
          </p:cNvPicPr>
          <p:nvPr/>
        </p:nvPicPr>
        <p:blipFill>
          <a:blip r:embed="rId3"/>
          <a:stretch>
            <a:fillRect/>
          </a:stretch>
        </p:blipFill>
        <p:spPr>
          <a:xfrm>
            <a:off x="800100" y="3403600"/>
            <a:ext cx="7543800" cy="3350643"/>
          </a:xfrm>
          <a:prstGeom prst="rect">
            <a:avLst/>
          </a:prstGeom>
        </p:spPr>
      </p:pic>
      <p:pic>
        <p:nvPicPr>
          <p:cNvPr id="7" name="Picture 6">
            <a:extLst>
              <a:ext uri="{FF2B5EF4-FFF2-40B4-BE49-F238E27FC236}">
                <a16:creationId xmlns:a16="http://schemas.microsoft.com/office/drawing/2014/main" id="{D6F0137F-A36B-A265-EFA9-3706BFD367D0}"/>
              </a:ext>
            </a:extLst>
          </p:cNvPr>
          <p:cNvPicPr>
            <a:picLocks noChangeAspect="1"/>
          </p:cNvPicPr>
          <p:nvPr/>
        </p:nvPicPr>
        <p:blipFill>
          <a:blip r:embed="rId4"/>
          <a:stretch>
            <a:fillRect/>
          </a:stretch>
        </p:blipFill>
        <p:spPr>
          <a:xfrm>
            <a:off x="489968" y="1277654"/>
            <a:ext cx="8164064" cy="1914792"/>
          </a:xfrm>
          <a:prstGeom prst="rect">
            <a:avLst/>
          </a:prstGeom>
        </p:spPr>
      </p:pic>
    </p:spTree>
    <p:extLst>
      <p:ext uri="{BB962C8B-B14F-4D97-AF65-F5344CB8AC3E}">
        <p14:creationId xmlns:p14="http://schemas.microsoft.com/office/powerpoint/2010/main" val="384278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66BC737-D8CC-45D0-A6DE-466D3EE1966F}"/>
              </a:ext>
            </a:extLst>
          </p:cNvPr>
          <p:cNvSpPr txBox="1"/>
          <p:nvPr/>
        </p:nvSpPr>
        <p:spPr>
          <a:xfrm>
            <a:off x="440727" y="1597194"/>
            <a:ext cx="8365079" cy="1862048"/>
          </a:xfrm>
          <a:prstGeom prst="rect">
            <a:avLst/>
          </a:prstGeom>
          <a:noFill/>
        </p:spPr>
        <p:txBody>
          <a:bodyPr wrap="square" rtlCol="0">
            <a:spAutoFit/>
          </a:bodyPr>
          <a:lstStyle/>
          <a:p>
            <a:r>
              <a:rPr lang="en-US" sz="2300" b="1" dirty="0">
                <a:solidFill>
                  <a:schemeClr val="bg2">
                    <a:lumMod val="25000"/>
                  </a:schemeClr>
                </a:solidFill>
                <a:latin typeface="Candara" panose="020E0502030303020204" pitchFamily="34" charset="0"/>
              </a:rPr>
              <a:t>Founded in 1998, CADRE is a national technical assistance center under the U.S. Department of Education’s Office of Special Education Programs (OSEP), serving all states and territories (60).</a:t>
            </a:r>
          </a:p>
          <a:p>
            <a:endParaRPr lang="en-US" sz="2300" b="1" dirty="0">
              <a:solidFill>
                <a:schemeClr val="accent3">
                  <a:lumMod val="50000"/>
                </a:schemeClr>
              </a:solidFill>
              <a:latin typeface="Candara" panose="020E0502030303020204" pitchFamily="34" charset="0"/>
            </a:endParaRPr>
          </a:p>
        </p:txBody>
      </p:sp>
      <p:sp>
        <p:nvSpPr>
          <p:cNvPr id="24" name="Title 23">
            <a:extLst>
              <a:ext uri="{FF2B5EF4-FFF2-40B4-BE49-F238E27FC236}">
                <a16:creationId xmlns:a16="http://schemas.microsoft.com/office/drawing/2014/main" id="{A72B701F-5DBA-4702-A828-554B8AB65A8E}"/>
              </a:ext>
            </a:extLst>
          </p:cNvPr>
          <p:cNvSpPr>
            <a:spLocks noGrp="1"/>
          </p:cNvSpPr>
          <p:nvPr>
            <p:ph type="title"/>
          </p:nvPr>
        </p:nvSpPr>
        <p:spPr>
          <a:xfrm>
            <a:off x="543549" y="175091"/>
            <a:ext cx="8229600" cy="1143000"/>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dirty="0">
                <a:solidFill>
                  <a:schemeClr val="lt1"/>
                </a:solidFill>
                <a:ea typeface="+mn-ea"/>
                <a:cs typeface="+mn-cs"/>
              </a:rPr>
              <a:t>The National Center on Dispute Resolution in Special Education </a:t>
            </a:r>
          </a:p>
        </p:txBody>
      </p:sp>
      <p:sp>
        <p:nvSpPr>
          <p:cNvPr id="4" name="Slide Number Placeholder 3">
            <a:extLst>
              <a:ext uri="{FF2B5EF4-FFF2-40B4-BE49-F238E27FC236}">
                <a16:creationId xmlns:a16="http://schemas.microsoft.com/office/drawing/2014/main" id="{875FD249-B864-40C1-85A1-967D5D4D4800}"/>
              </a:ext>
            </a:extLst>
          </p:cNvPr>
          <p:cNvSpPr>
            <a:spLocks noGrp="1"/>
          </p:cNvSpPr>
          <p:nvPr>
            <p:ph type="sldNum" sz="quarter" idx="12"/>
          </p:nvPr>
        </p:nvSpPr>
        <p:spPr/>
        <p:txBody>
          <a:bodyPr/>
          <a:lstStyle/>
          <a:p>
            <a:fld id="{F90EA011-92C4-41D9-82B9-BF8E62DAE0D2}" type="slidenum">
              <a:rPr lang="en-US" smtClean="0"/>
              <a:t>3</a:t>
            </a:fld>
            <a:endParaRPr lang="en-US"/>
          </a:p>
        </p:txBody>
      </p:sp>
      <p:sp>
        <p:nvSpPr>
          <p:cNvPr id="3" name="TextBox 2">
            <a:extLst>
              <a:ext uri="{FF2B5EF4-FFF2-40B4-BE49-F238E27FC236}">
                <a16:creationId xmlns:a16="http://schemas.microsoft.com/office/drawing/2014/main" id="{0770F452-E6C1-F1C8-A634-C4F4E0D8CFC3}"/>
              </a:ext>
            </a:extLst>
          </p:cNvPr>
          <p:cNvSpPr txBox="1"/>
          <p:nvPr/>
        </p:nvSpPr>
        <p:spPr>
          <a:xfrm>
            <a:off x="1866900" y="5715000"/>
            <a:ext cx="5410200" cy="461665"/>
          </a:xfrm>
          <a:prstGeom prst="rect">
            <a:avLst/>
          </a:prstGeom>
          <a:solidFill>
            <a:schemeClr val="accent5">
              <a:lumMod val="60000"/>
              <a:lumOff val="40000"/>
            </a:schemeClr>
          </a:solidFill>
        </p:spPr>
        <p:txBody>
          <a:bodyPr wrap="square" rtlCol="0">
            <a:spAutoFit/>
          </a:bodyPr>
          <a:lstStyle/>
          <a:p>
            <a:pPr algn="ctr"/>
            <a:r>
              <a:rPr lang="en-US" sz="2400" b="1" dirty="0">
                <a:latin typeface="Candara" panose="020E0502030303020204" pitchFamily="34" charset="0"/>
              </a:rPr>
              <a:t>www.cadreworks.org</a:t>
            </a:r>
          </a:p>
        </p:txBody>
      </p:sp>
      <p:pic>
        <p:nvPicPr>
          <p:cNvPr id="8" name="Picture 7">
            <a:extLst>
              <a:ext uri="{FF2B5EF4-FFF2-40B4-BE49-F238E27FC236}">
                <a16:creationId xmlns:a16="http://schemas.microsoft.com/office/drawing/2014/main" id="{4669FFAB-A85B-2E50-D0F8-C7587E481EE5}"/>
              </a:ext>
            </a:extLst>
          </p:cNvPr>
          <p:cNvPicPr>
            <a:picLocks noChangeAspect="1"/>
          </p:cNvPicPr>
          <p:nvPr/>
        </p:nvPicPr>
        <p:blipFill>
          <a:blip r:embed="rId3"/>
          <a:stretch>
            <a:fillRect/>
          </a:stretch>
        </p:blipFill>
        <p:spPr>
          <a:xfrm>
            <a:off x="1165685" y="3573849"/>
            <a:ext cx="6915161" cy="1307947"/>
          </a:xfrm>
          <a:custGeom>
            <a:avLst/>
            <a:gdLst>
              <a:gd name="connsiteX0" fmla="*/ 0 w 6915161"/>
              <a:gd name="connsiteY0" fmla="*/ 0 h 1307947"/>
              <a:gd name="connsiteX1" fmla="*/ 437960 w 6915161"/>
              <a:gd name="connsiteY1" fmla="*/ 0 h 1307947"/>
              <a:gd name="connsiteX2" fmla="*/ 1083375 w 6915161"/>
              <a:gd name="connsiteY2" fmla="*/ 0 h 1307947"/>
              <a:gd name="connsiteX3" fmla="*/ 1452184 w 6915161"/>
              <a:gd name="connsiteY3" fmla="*/ 0 h 1307947"/>
              <a:gd name="connsiteX4" fmla="*/ 2028447 w 6915161"/>
              <a:gd name="connsiteY4" fmla="*/ 0 h 1307947"/>
              <a:gd name="connsiteX5" fmla="*/ 2673862 w 6915161"/>
              <a:gd name="connsiteY5" fmla="*/ 0 h 1307947"/>
              <a:gd name="connsiteX6" fmla="*/ 3319277 w 6915161"/>
              <a:gd name="connsiteY6" fmla="*/ 0 h 1307947"/>
              <a:gd name="connsiteX7" fmla="*/ 3757237 w 6915161"/>
              <a:gd name="connsiteY7" fmla="*/ 0 h 1307947"/>
              <a:gd name="connsiteX8" fmla="*/ 4333501 w 6915161"/>
              <a:gd name="connsiteY8" fmla="*/ 0 h 1307947"/>
              <a:gd name="connsiteX9" fmla="*/ 4978916 w 6915161"/>
              <a:gd name="connsiteY9" fmla="*/ 0 h 1307947"/>
              <a:gd name="connsiteX10" fmla="*/ 5347725 w 6915161"/>
              <a:gd name="connsiteY10" fmla="*/ 0 h 1307947"/>
              <a:gd name="connsiteX11" fmla="*/ 5854836 w 6915161"/>
              <a:gd name="connsiteY11" fmla="*/ 0 h 1307947"/>
              <a:gd name="connsiteX12" fmla="*/ 6915161 w 6915161"/>
              <a:gd name="connsiteY12" fmla="*/ 0 h 1307947"/>
              <a:gd name="connsiteX13" fmla="*/ 6915161 w 6915161"/>
              <a:gd name="connsiteY13" fmla="*/ 409823 h 1307947"/>
              <a:gd name="connsiteX14" fmla="*/ 6915161 w 6915161"/>
              <a:gd name="connsiteY14" fmla="*/ 819647 h 1307947"/>
              <a:gd name="connsiteX15" fmla="*/ 6915161 w 6915161"/>
              <a:gd name="connsiteY15" fmla="*/ 1307947 h 1307947"/>
              <a:gd name="connsiteX16" fmla="*/ 6200594 w 6915161"/>
              <a:gd name="connsiteY16" fmla="*/ 1307947 h 1307947"/>
              <a:gd name="connsiteX17" fmla="*/ 5486028 w 6915161"/>
              <a:gd name="connsiteY17" fmla="*/ 1307947 h 1307947"/>
              <a:gd name="connsiteX18" fmla="*/ 4840613 w 6915161"/>
              <a:gd name="connsiteY18" fmla="*/ 1307947 h 1307947"/>
              <a:gd name="connsiteX19" fmla="*/ 4471804 w 6915161"/>
              <a:gd name="connsiteY19" fmla="*/ 1307947 h 1307947"/>
              <a:gd name="connsiteX20" fmla="*/ 3826389 w 6915161"/>
              <a:gd name="connsiteY20" fmla="*/ 1307947 h 1307947"/>
              <a:gd name="connsiteX21" fmla="*/ 3319277 w 6915161"/>
              <a:gd name="connsiteY21" fmla="*/ 1307947 h 1307947"/>
              <a:gd name="connsiteX22" fmla="*/ 2604711 w 6915161"/>
              <a:gd name="connsiteY22" fmla="*/ 1307947 h 1307947"/>
              <a:gd name="connsiteX23" fmla="*/ 1959296 w 6915161"/>
              <a:gd name="connsiteY23" fmla="*/ 1307947 h 1307947"/>
              <a:gd name="connsiteX24" fmla="*/ 1383032 w 6915161"/>
              <a:gd name="connsiteY24" fmla="*/ 1307947 h 1307947"/>
              <a:gd name="connsiteX25" fmla="*/ 668466 w 6915161"/>
              <a:gd name="connsiteY25" fmla="*/ 1307947 h 1307947"/>
              <a:gd name="connsiteX26" fmla="*/ 0 w 6915161"/>
              <a:gd name="connsiteY26" fmla="*/ 1307947 h 1307947"/>
              <a:gd name="connsiteX27" fmla="*/ 0 w 6915161"/>
              <a:gd name="connsiteY27" fmla="*/ 858885 h 1307947"/>
              <a:gd name="connsiteX28" fmla="*/ 0 w 6915161"/>
              <a:gd name="connsiteY28" fmla="*/ 409823 h 1307947"/>
              <a:gd name="connsiteX29" fmla="*/ 0 w 6915161"/>
              <a:gd name="connsiteY29" fmla="*/ 0 h 130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15161" h="1307947" fill="none" extrusionOk="0">
                <a:moveTo>
                  <a:pt x="0" y="0"/>
                </a:moveTo>
                <a:cubicBezTo>
                  <a:pt x="208990" y="-47094"/>
                  <a:pt x="295695" y="40234"/>
                  <a:pt x="437960" y="0"/>
                </a:cubicBezTo>
                <a:cubicBezTo>
                  <a:pt x="580225" y="-40234"/>
                  <a:pt x="811625" y="60808"/>
                  <a:pt x="1083375" y="0"/>
                </a:cubicBezTo>
                <a:cubicBezTo>
                  <a:pt x="1355125" y="-60808"/>
                  <a:pt x="1268095" y="6698"/>
                  <a:pt x="1452184" y="0"/>
                </a:cubicBezTo>
                <a:cubicBezTo>
                  <a:pt x="1636273" y="-6698"/>
                  <a:pt x="1841018" y="13927"/>
                  <a:pt x="2028447" y="0"/>
                </a:cubicBezTo>
                <a:cubicBezTo>
                  <a:pt x="2215876" y="-13927"/>
                  <a:pt x="2359427" y="46615"/>
                  <a:pt x="2673862" y="0"/>
                </a:cubicBezTo>
                <a:cubicBezTo>
                  <a:pt x="2988298" y="-46615"/>
                  <a:pt x="3071633" y="44211"/>
                  <a:pt x="3319277" y="0"/>
                </a:cubicBezTo>
                <a:cubicBezTo>
                  <a:pt x="3566921" y="-44211"/>
                  <a:pt x="3583867" y="13890"/>
                  <a:pt x="3757237" y="0"/>
                </a:cubicBezTo>
                <a:cubicBezTo>
                  <a:pt x="3930607" y="-13890"/>
                  <a:pt x="4069661" y="8062"/>
                  <a:pt x="4333501" y="0"/>
                </a:cubicBezTo>
                <a:cubicBezTo>
                  <a:pt x="4597341" y="-8062"/>
                  <a:pt x="4662783" y="29317"/>
                  <a:pt x="4978916" y="0"/>
                </a:cubicBezTo>
                <a:cubicBezTo>
                  <a:pt x="5295049" y="-29317"/>
                  <a:pt x="5273273" y="36940"/>
                  <a:pt x="5347725" y="0"/>
                </a:cubicBezTo>
                <a:cubicBezTo>
                  <a:pt x="5422177" y="-36940"/>
                  <a:pt x="5644067" y="47419"/>
                  <a:pt x="5854836" y="0"/>
                </a:cubicBezTo>
                <a:cubicBezTo>
                  <a:pt x="6065605" y="-47419"/>
                  <a:pt x="6430994" y="10448"/>
                  <a:pt x="6915161" y="0"/>
                </a:cubicBezTo>
                <a:cubicBezTo>
                  <a:pt x="6923138" y="173579"/>
                  <a:pt x="6878724" y="287680"/>
                  <a:pt x="6915161" y="409823"/>
                </a:cubicBezTo>
                <a:cubicBezTo>
                  <a:pt x="6951598" y="531966"/>
                  <a:pt x="6900942" y="709572"/>
                  <a:pt x="6915161" y="819647"/>
                </a:cubicBezTo>
                <a:cubicBezTo>
                  <a:pt x="6929380" y="929722"/>
                  <a:pt x="6876920" y="1097340"/>
                  <a:pt x="6915161" y="1307947"/>
                </a:cubicBezTo>
                <a:cubicBezTo>
                  <a:pt x="6623916" y="1376674"/>
                  <a:pt x="6373544" y="1238070"/>
                  <a:pt x="6200594" y="1307947"/>
                </a:cubicBezTo>
                <a:cubicBezTo>
                  <a:pt x="6027644" y="1377824"/>
                  <a:pt x="5660263" y="1247411"/>
                  <a:pt x="5486028" y="1307947"/>
                </a:cubicBezTo>
                <a:cubicBezTo>
                  <a:pt x="5311793" y="1368483"/>
                  <a:pt x="5021184" y="1235373"/>
                  <a:pt x="4840613" y="1307947"/>
                </a:cubicBezTo>
                <a:cubicBezTo>
                  <a:pt x="4660042" y="1380521"/>
                  <a:pt x="4626060" y="1271178"/>
                  <a:pt x="4471804" y="1307947"/>
                </a:cubicBezTo>
                <a:cubicBezTo>
                  <a:pt x="4317548" y="1344716"/>
                  <a:pt x="4140995" y="1259165"/>
                  <a:pt x="3826389" y="1307947"/>
                </a:cubicBezTo>
                <a:cubicBezTo>
                  <a:pt x="3511783" y="1356729"/>
                  <a:pt x="3465350" y="1262098"/>
                  <a:pt x="3319277" y="1307947"/>
                </a:cubicBezTo>
                <a:cubicBezTo>
                  <a:pt x="3173204" y="1353796"/>
                  <a:pt x="2782846" y="1269206"/>
                  <a:pt x="2604711" y="1307947"/>
                </a:cubicBezTo>
                <a:cubicBezTo>
                  <a:pt x="2426576" y="1346688"/>
                  <a:pt x="2264838" y="1304528"/>
                  <a:pt x="1959296" y="1307947"/>
                </a:cubicBezTo>
                <a:cubicBezTo>
                  <a:pt x="1653755" y="1311366"/>
                  <a:pt x="1498768" y="1297073"/>
                  <a:pt x="1383032" y="1307947"/>
                </a:cubicBezTo>
                <a:cubicBezTo>
                  <a:pt x="1267296" y="1318821"/>
                  <a:pt x="845868" y="1306164"/>
                  <a:pt x="668466" y="1307947"/>
                </a:cubicBezTo>
                <a:cubicBezTo>
                  <a:pt x="491064" y="1309730"/>
                  <a:pt x="210976" y="1250699"/>
                  <a:pt x="0" y="1307947"/>
                </a:cubicBezTo>
                <a:cubicBezTo>
                  <a:pt x="-37138" y="1135059"/>
                  <a:pt x="18887" y="1020081"/>
                  <a:pt x="0" y="858885"/>
                </a:cubicBezTo>
                <a:cubicBezTo>
                  <a:pt x="-18887" y="697689"/>
                  <a:pt x="50739" y="545629"/>
                  <a:pt x="0" y="409823"/>
                </a:cubicBezTo>
                <a:cubicBezTo>
                  <a:pt x="-50739" y="274017"/>
                  <a:pt x="22696" y="116083"/>
                  <a:pt x="0" y="0"/>
                </a:cubicBezTo>
                <a:close/>
              </a:path>
              <a:path w="6915161" h="1307947" stroke="0" extrusionOk="0">
                <a:moveTo>
                  <a:pt x="0" y="0"/>
                </a:moveTo>
                <a:cubicBezTo>
                  <a:pt x="215667" y="-49086"/>
                  <a:pt x="387951" y="47854"/>
                  <a:pt x="507112" y="0"/>
                </a:cubicBezTo>
                <a:cubicBezTo>
                  <a:pt x="626273" y="-47854"/>
                  <a:pt x="698668" y="7370"/>
                  <a:pt x="875920" y="0"/>
                </a:cubicBezTo>
                <a:cubicBezTo>
                  <a:pt x="1053172" y="-7370"/>
                  <a:pt x="1132660" y="35629"/>
                  <a:pt x="1244729" y="0"/>
                </a:cubicBezTo>
                <a:cubicBezTo>
                  <a:pt x="1356798" y="-35629"/>
                  <a:pt x="1555178" y="59794"/>
                  <a:pt x="1751841" y="0"/>
                </a:cubicBezTo>
                <a:cubicBezTo>
                  <a:pt x="1948504" y="-59794"/>
                  <a:pt x="2139671" y="58047"/>
                  <a:pt x="2466407" y="0"/>
                </a:cubicBezTo>
                <a:cubicBezTo>
                  <a:pt x="2793143" y="-58047"/>
                  <a:pt x="2772066" y="39723"/>
                  <a:pt x="2904368" y="0"/>
                </a:cubicBezTo>
                <a:cubicBezTo>
                  <a:pt x="3036670" y="-39723"/>
                  <a:pt x="3199240" y="32456"/>
                  <a:pt x="3411479" y="0"/>
                </a:cubicBezTo>
                <a:cubicBezTo>
                  <a:pt x="3623718" y="-32456"/>
                  <a:pt x="3663443" y="6072"/>
                  <a:pt x="3780288" y="0"/>
                </a:cubicBezTo>
                <a:cubicBezTo>
                  <a:pt x="3897133" y="-6072"/>
                  <a:pt x="4069416" y="43929"/>
                  <a:pt x="4287400" y="0"/>
                </a:cubicBezTo>
                <a:cubicBezTo>
                  <a:pt x="4505384" y="-43929"/>
                  <a:pt x="4542881" y="41534"/>
                  <a:pt x="4794512" y="0"/>
                </a:cubicBezTo>
                <a:cubicBezTo>
                  <a:pt x="5046143" y="-41534"/>
                  <a:pt x="5060755" y="22838"/>
                  <a:pt x="5163320" y="0"/>
                </a:cubicBezTo>
                <a:cubicBezTo>
                  <a:pt x="5265885" y="-22838"/>
                  <a:pt x="5541214" y="76653"/>
                  <a:pt x="5877887" y="0"/>
                </a:cubicBezTo>
                <a:cubicBezTo>
                  <a:pt x="6214560" y="-76653"/>
                  <a:pt x="6659801" y="25812"/>
                  <a:pt x="6915161" y="0"/>
                </a:cubicBezTo>
                <a:cubicBezTo>
                  <a:pt x="6965969" y="180724"/>
                  <a:pt x="6860163" y="254323"/>
                  <a:pt x="6915161" y="462141"/>
                </a:cubicBezTo>
                <a:cubicBezTo>
                  <a:pt x="6970159" y="669959"/>
                  <a:pt x="6883193" y="748855"/>
                  <a:pt x="6915161" y="858885"/>
                </a:cubicBezTo>
                <a:cubicBezTo>
                  <a:pt x="6947129" y="968915"/>
                  <a:pt x="6886056" y="1094899"/>
                  <a:pt x="6915161" y="1307947"/>
                </a:cubicBezTo>
                <a:cubicBezTo>
                  <a:pt x="6693705" y="1321621"/>
                  <a:pt x="6514231" y="1234473"/>
                  <a:pt x="6200594" y="1307947"/>
                </a:cubicBezTo>
                <a:cubicBezTo>
                  <a:pt x="5886957" y="1381421"/>
                  <a:pt x="5800064" y="1246081"/>
                  <a:pt x="5486028" y="1307947"/>
                </a:cubicBezTo>
                <a:cubicBezTo>
                  <a:pt x="5171992" y="1369813"/>
                  <a:pt x="5061118" y="1282354"/>
                  <a:pt x="4909764" y="1307947"/>
                </a:cubicBezTo>
                <a:cubicBezTo>
                  <a:pt x="4758410" y="1333540"/>
                  <a:pt x="4577715" y="1296939"/>
                  <a:pt x="4402653" y="1307947"/>
                </a:cubicBezTo>
                <a:cubicBezTo>
                  <a:pt x="4227591" y="1318955"/>
                  <a:pt x="4182680" y="1264879"/>
                  <a:pt x="3964692" y="1307947"/>
                </a:cubicBezTo>
                <a:cubicBezTo>
                  <a:pt x="3746704" y="1351015"/>
                  <a:pt x="3737623" y="1288020"/>
                  <a:pt x="3595884" y="1307947"/>
                </a:cubicBezTo>
                <a:cubicBezTo>
                  <a:pt x="3454145" y="1327874"/>
                  <a:pt x="3375277" y="1267268"/>
                  <a:pt x="3227075" y="1307947"/>
                </a:cubicBezTo>
                <a:cubicBezTo>
                  <a:pt x="3078873" y="1348626"/>
                  <a:pt x="2978295" y="1267948"/>
                  <a:pt x="2858267" y="1307947"/>
                </a:cubicBezTo>
                <a:cubicBezTo>
                  <a:pt x="2738239" y="1347946"/>
                  <a:pt x="2430420" y="1244526"/>
                  <a:pt x="2282003" y="1307947"/>
                </a:cubicBezTo>
                <a:cubicBezTo>
                  <a:pt x="2133586" y="1371368"/>
                  <a:pt x="1935864" y="1278783"/>
                  <a:pt x="1844043" y="1307947"/>
                </a:cubicBezTo>
                <a:cubicBezTo>
                  <a:pt x="1752222" y="1337111"/>
                  <a:pt x="1534462" y="1266257"/>
                  <a:pt x="1267780" y="1307947"/>
                </a:cubicBezTo>
                <a:cubicBezTo>
                  <a:pt x="1001098" y="1349637"/>
                  <a:pt x="809494" y="1287546"/>
                  <a:pt x="553213" y="1307947"/>
                </a:cubicBezTo>
                <a:cubicBezTo>
                  <a:pt x="296932" y="1328348"/>
                  <a:pt x="179561" y="1307826"/>
                  <a:pt x="0" y="1307947"/>
                </a:cubicBezTo>
                <a:cubicBezTo>
                  <a:pt x="-2337" y="1109367"/>
                  <a:pt x="27299" y="971863"/>
                  <a:pt x="0" y="871965"/>
                </a:cubicBezTo>
                <a:cubicBezTo>
                  <a:pt x="-27299" y="772067"/>
                  <a:pt x="9780" y="514787"/>
                  <a:pt x="0" y="409823"/>
                </a:cubicBezTo>
                <a:cubicBezTo>
                  <a:pt x="-9780" y="304859"/>
                  <a:pt x="20578" y="192887"/>
                  <a:pt x="0" y="0"/>
                </a:cubicBezTo>
                <a:close/>
              </a:path>
            </a:pathLst>
          </a:custGeom>
          <a:ln>
            <a:solidFill>
              <a:schemeClr val="tx1"/>
            </a:solidFill>
            <a:extLst>
              <a:ext uri="{C807C97D-BFC1-408E-A445-0C87EB9F89A2}">
                <ask:lineSketchStyleProps xmlns:ask="http://schemas.microsoft.com/office/drawing/2018/sketchyshapes" sd="2706786189">
                  <a:prstGeom prst="rect">
                    <a:avLst/>
                  </a:prstGeom>
                  <ask:type>
                    <ask:lineSketchScribble/>
                  </ask:type>
                </ask:lineSketchStyleProps>
              </a:ext>
            </a:extLst>
          </a:ln>
        </p:spPr>
      </p:pic>
    </p:spTree>
    <p:extLst>
      <p:ext uri="{BB962C8B-B14F-4D97-AF65-F5344CB8AC3E}">
        <p14:creationId xmlns:p14="http://schemas.microsoft.com/office/powerpoint/2010/main" val="307486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corative background with lightbulbs and question marks">
            <a:extLst>
              <a:ext uri="{FF2B5EF4-FFF2-40B4-BE49-F238E27FC236}">
                <a16:creationId xmlns:a16="http://schemas.microsoft.com/office/drawing/2014/main" id="{EFCC2959-0886-495E-A6D0-5254B5D48C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368" y="556223"/>
            <a:ext cx="8071264" cy="57455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D9D3B1A-3E28-47AB-8DBB-FD3CB96D368C}"/>
              </a:ext>
            </a:extLst>
          </p:cNvPr>
          <p:cNvSpPr/>
          <p:nvPr/>
        </p:nvSpPr>
        <p:spPr>
          <a:xfrm>
            <a:off x="914400" y="2819400"/>
            <a:ext cx="3048000" cy="769441"/>
          </a:xfrm>
          <a:prstGeom prst="rect">
            <a:avLst/>
          </a:prstGeom>
          <a:noFill/>
        </p:spPr>
        <p:txBody>
          <a:bodyPr wrap="square" lIns="91440" tIns="45720" rIns="91440" bIns="45720">
            <a:spAutoFit/>
          </a:bodyPr>
          <a:lstStyle/>
          <a:p>
            <a:pPr algn="ctr"/>
            <a:r>
              <a:rPr lang="en-US" sz="4400" b="1" cap="none" spc="50" dirty="0">
                <a:ln w="0"/>
                <a:solidFill>
                  <a:schemeClr val="bg2"/>
                </a:solidFill>
                <a:effectLst>
                  <a:innerShdw blurRad="63500" dist="50800" dir="13500000">
                    <a:srgbClr val="000000">
                      <a:alpha val="50000"/>
                    </a:srgbClr>
                  </a:innerShdw>
                </a:effectLst>
                <a:latin typeface="Candara" panose="020E0502030303020204" pitchFamily="34" charset="0"/>
              </a:rPr>
              <a:t>Questions ?</a:t>
            </a:r>
          </a:p>
        </p:txBody>
      </p:sp>
    </p:spTree>
    <p:extLst>
      <p:ext uri="{BB962C8B-B14F-4D97-AF65-F5344CB8AC3E}">
        <p14:creationId xmlns:p14="http://schemas.microsoft.com/office/powerpoint/2010/main" val="115047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48062D-FEDE-4141-9D8B-6D09BA06C2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539" y="1981200"/>
            <a:ext cx="4056650" cy="3689826"/>
          </a:xfrm>
          <a:prstGeom prst="rect">
            <a:avLst/>
          </a:prstGeom>
          <a:solidFill>
            <a:schemeClr val="accent1">
              <a:alpha val="57000"/>
            </a:schemeClr>
          </a:solidFill>
          <a:ln w="88900" cap="sq" cmpd="sng">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96B3E6FE-99A1-4B9E-AB2B-948BA6CDD6BA}"/>
              </a:ext>
            </a:extLst>
          </p:cNvPr>
          <p:cNvSpPr>
            <a:spLocks noGrp="1"/>
          </p:cNvSpPr>
          <p:nvPr>
            <p:ph idx="1"/>
          </p:nvPr>
        </p:nvSpPr>
        <p:spPr>
          <a:xfrm>
            <a:off x="318811" y="1387475"/>
            <a:ext cx="4329389" cy="4977695"/>
          </a:xfrm>
        </p:spPr>
        <p:txBody>
          <a:bodyPr>
            <a:normAutofit/>
          </a:bodyPr>
          <a:lstStyle/>
          <a:p>
            <a:r>
              <a:rPr lang="en-US" dirty="0"/>
              <a:t>CADRE provides products and services for the IDEA dispute resolution options of:</a:t>
            </a:r>
          </a:p>
          <a:p>
            <a:pPr lvl="1" indent="-457200"/>
            <a:r>
              <a:rPr lang="en-US" sz="2800" dirty="0"/>
              <a:t>Mediation</a:t>
            </a:r>
          </a:p>
          <a:p>
            <a:pPr lvl="1" indent="-457200"/>
            <a:r>
              <a:rPr lang="en-US" sz="2800" dirty="0"/>
              <a:t>State Complaint  </a:t>
            </a:r>
          </a:p>
          <a:p>
            <a:pPr lvl="1" indent="-457200"/>
            <a:r>
              <a:rPr lang="en-US" sz="2800" dirty="0"/>
              <a:t>Due Process Complaint</a:t>
            </a:r>
          </a:p>
          <a:p>
            <a:endParaRPr lang="en-US" dirty="0"/>
          </a:p>
          <a:p>
            <a:pPr algn="ctr"/>
            <a:r>
              <a:rPr lang="en-US" dirty="0"/>
              <a:t>and actively promotes and supports early and preventative approaches.</a:t>
            </a:r>
          </a:p>
        </p:txBody>
      </p:sp>
      <p:sp>
        <p:nvSpPr>
          <p:cNvPr id="4" name="Title 1">
            <a:extLst>
              <a:ext uri="{FF2B5EF4-FFF2-40B4-BE49-F238E27FC236}">
                <a16:creationId xmlns:a16="http://schemas.microsoft.com/office/drawing/2014/main" id="{7E7ACCBC-D85A-4138-8482-67A08D0B3906}"/>
              </a:ext>
            </a:extLst>
          </p:cNvPr>
          <p:cNvSpPr>
            <a:spLocks noGrp="1"/>
          </p:cNvSpPr>
          <p:nvPr>
            <p:ph type="title"/>
          </p:nvPr>
        </p:nvSpPr>
        <p:spPr>
          <a:xfrm>
            <a:off x="549930" y="195992"/>
            <a:ext cx="8196539" cy="1022350"/>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n-US" dirty="0"/>
              <a:t>DR Options Under IDEA</a:t>
            </a:r>
          </a:p>
        </p:txBody>
      </p:sp>
      <p:sp>
        <p:nvSpPr>
          <p:cNvPr id="5" name="Slide Number Placeholder 2">
            <a:extLst>
              <a:ext uri="{FF2B5EF4-FFF2-40B4-BE49-F238E27FC236}">
                <a16:creationId xmlns:a16="http://schemas.microsoft.com/office/drawing/2014/main" id="{F8A95D60-0A2F-4D5E-8AD9-DACF0D158D2F}"/>
              </a:ext>
            </a:extLst>
          </p:cNvPr>
          <p:cNvSpPr>
            <a:spLocks noGrp="1"/>
          </p:cNvSpPr>
          <p:nvPr>
            <p:ph type="sldNum" sz="quarter" idx="12"/>
          </p:nvPr>
        </p:nvSpPr>
        <p:spPr>
          <a:xfrm>
            <a:off x="6934200" y="6365170"/>
            <a:ext cx="2057400" cy="365125"/>
          </a:xfrm>
        </p:spPr>
        <p:txBody>
          <a:bodyPr/>
          <a:lstStyle/>
          <a:p>
            <a:fld id="{E97799C9-84D9-46D2-A11E-BCF8A720529D}" type="slidenum">
              <a:rPr lang="en-US" smtClean="0">
                <a:solidFill>
                  <a:schemeClr val="accent1">
                    <a:lumMod val="50000"/>
                  </a:schemeClr>
                </a:solidFill>
              </a:rPr>
              <a:t>4</a:t>
            </a:fld>
            <a:endParaRPr lang="en-US" dirty="0">
              <a:solidFill>
                <a:schemeClr val="accent1">
                  <a:lumMod val="50000"/>
                </a:schemeClr>
              </a:solidFill>
            </a:endParaRPr>
          </a:p>
        </p:txBody>
      </p:sp>
    </p:spTree>
    <p:extLst>
      <p:ext uri="{BB962C8B-B14F-4D97-AF65-F5344CB8AC3E}">
        <p14:creationId xmlns:p14="http://schemas.microsoft.com/office/powerpoint/2010/main" val="353001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9F00329-E393-408E-87E4-B98E1C986B22}"/>
              </a:ext>
            </a:extLst>
          </p:cNvPr>
          <p:cNvSpPr>
            <a:spLocks noGrp="1"/>
          </p:cNvSpPr>
          <p:nvPr>
            <p:ph type="ctrTitle"/>
          </p:nvPr>
        </p:nvSpPr>
        <p:spPr>
          <a:xfrm>
            <a:off x="914400" y="304800"/>
            <a:ext cx="7772400" cy="1470025"/>
          </a:xfrm>
        </p:spPr>
        <p:txBody>
          <a:bodyPr/>
          <a:lstStyle/>
          <a:p>
            <a:pPr eaLnBrk="1" hangingPunct="1"/>
            <a:r>
              <a:rPr lang="en-US" altLang="en-US" dirty="0"/>
              <a:t>CADRE Continuum of DR Processes</a:t>
            </a:r>
          </a:p>
        </p:txBody>
      </p:sp>
      <p:sp>
        <p:nvSpPr>
          <p:cNvPr id="3" name="Subtitle 2">
            <a:extLst>
              <a:ext uri="{FF2B5EF4-FFF2-40B4-BE49-F238E27FC236}">
                <a16:creationId xmlns:a16="http://schemas.microsoft.com/office/drawing/2014/main" id="{326DBE6A-8342-475A-86B0-7CA434A846AD}"/>
              </a:ext>
            </a:extLst>
          </p:cNvPr>
          <p:cNvSpPr>
            <a:spLocks noGrp="1"/>
          </p:cNvSpPr>
          <p:nvPr>
            <p:ph type="subTitle" idx="1"/>
          </p:nvPr>
        </p:nvSpPr>
        <p:spPr/>
        <p:txBody>
          <a:bodyPr/>
          <a:lstStyle/>
          <a:p>
            <a:pPr eaLnBrk="1" hangingPunct="1">
              <a:buFont typeface="Arial" charset="0"/>
              <a:buNone/>
              <a:defRPr/>
            </a:pPr>
            <a:endParaRPr lang="en-US">
              <a:ea typeface="+mn-ea"/>
              <a:cs typeface="+mn-cs"/>
            </a:endParaRPr>
          </a:p>
        </p:txBody>
      </p:sp>
      <p:pic>
        <p:nvPicPr>
          <p:cNvPr id="18437" name="Picture 5" descr="CADRE continuum of dispute resolution processes and practices. Found at www.cadreworks.org/continuum">
            <a:extLst>
              <a:ext uri="{FF2B5EF4-FFF2-40B4-BE49-F238E27FC236}">
                <a16:creationId xmlns:a16="http://schemas.microsoft.com/office/drawing/2014/main" id="{3A9CEF60-A7AF-42A9-BD8A-43527CCD5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8435"/>
            <a:ext cx="920115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132F11E0-73A3-403C-9B50-A6B1EC1F198E}"/>
              </a:ext>
            </a:extLst>
          </p:cNvPr>
          <p:cNvSpPr>
            <a:spLocks noGrp="1"/>
          </p:cNvSpPr>
          <p:nvPr>
            <p:ph type="sldNum" sz="quarter" idx="12"/>
          </p:nvPr>
        </p:nvSpPr>
        <p:spPr/>
        <p:txBody>
          <a:bodyPr/>
          <a:lstStyle/>
          <a:p>
            <a:fld id="{17DF5236-6419-4959-B414-029D77B21109}" type="slidenum">
              <a:rPr lang="en-US" altLang="en-US" smtClean="0">
                <a:solidFill>
                  <a:schemeClr val="accent1">
                    <a:lumMod val="75000"/>
                  </a:schemeClr>
                </a:solidFill>
              </a:rPr>
              <a:pPr/>
              <a:t>5</a:t>
            </a:fld>
            <a:endParaRPr lang="en-US" altLang="en-US" dirty="0">
              <a:solidFill>
                <a:schemeClr val="accent1">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gnifying Gla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96137">
            <a:off x="-508991" y="1946581"/>
            <a:ext cx="8053783" cy="5282792"/>
          </a:xfrm>
          <a:prstGeom prst="rect">
            <a:avLst/>
          </a:prstGeom>
        </p:spPr>
      </p:pic>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IDEA Dispute Resolution Data</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6</a:t>
            </a:fld>
            <a:endParaRPr lang="en-US" dirty="0">
              <a:solidFill>
                <a:prstClr val="black">
                  <a:tint val="75000"/>
                </a:prstClr>
              </a:solidFill>
            </a:endParaRPr>
          </a:p>
        </p:txBody>
      </p:sp>
      <p:sp>
        <p:nvSpPr>
          <p:cNvPr id="5" name="Content Placeholder 2"/>
          <p:cNvSpPr txBox="1">
            <a:spLocks/>
          </p:cNvSpPr>
          <p:nvPr/>
        </p:nvSpPr>
        <p:spPr>
          <a:xfrm>
            <a:off x="457200" y="1752600"/>
            <a:ext cx="8229600" cy="4373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sp>
        <p:nvSpPr>
          <p:cNvPr id="2" name="TextBox 1">
            <a:extLst>
              <a:ext uri="{FF2B5EF4-FFF2-40B4-BE49-F238E27FC236}">
                <a16:creationId xmlns:a16="http://schemas.microsoft.com/office/drawing/2014/main" id="{199CBC4F-CBCC-54FF-3CC1-8F8B1BCCC65B}"/>
              </a:ext>
            </a:extLst>
          </p:cNvPr>
          <p:cNvSpPr txBox="1"/>
          <p:nvPr/>
        </p:nvSpPr>
        <p:spPr>
          <a:xfrm>
            <a:off x="457200" y="2057400"/>
            <a:ext cx="2895600" cy="3046988"/>
          </a:xfrm>
          <a:prstGeom prst="rect">
            <a:avLst/>
          </a:prstGeom>
          <a:noFill/>
        </p:spPr>
        <p:txBody>
          <a:bodyPr wrap="square" rtlCol="0">
            <a:spAutoFit/>
          </a:bodyPr>
          <a:lstStyle/>
          <a:p>
            <a:pPr algn="ctr"/>
            <a:r>
              <a:rPr lang="en-US" sz="3200" dirty="0">
                <a:latin typeface="Candara" panose="020E0502030303020204" pitchFamily="34" charset="0"/>
              </a:rPr>
              <a:t>Based on State Reporting of Annual 618 data to OSEP and the Child Count data</a:t>
            </a:r>
          </a:p>
        </p:txBody>
      </p:sp>
      <p:sp>
        <p:nvSpPr>
          <p:cNvPr id="3" name="TextBox 2">
            <a:extLst>
              <a:ext uri="{FF2B5EF4-FFF2-40B4-BE49-F238E27FC236}">
                <a16:creationId xmlns:a16="http://schemas.microsoft.com/office/drawing/2014/main" id="{46D1F125-828F-4ECA-352D-E77475719766}"/>
              </a:ext>
            </a:extLst>
          </p:cNvPr>
          <p:cNvSpPr txBox="1"/>
          <p:nvPr/>
        </p:nvSpPr>
        <p:spPr>
          <a:xfrm>
            <a:off x="3784600" y="1502959"/>
            <a:ext cx="5334000" cy="637097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ndara" panose="020E0502030303020204" pitchFamily="34" charset="0"/>
              </a:rPr>
              <a:t>CADRE’s National Longitudinal DR Database includes data from 2004-05 through 2020-21</a:t>
            </a:r>
          </a:p>
          <a:p>
            <a:pPr marL="285750" indent="-285750">
              <a:buFont typeface="Arial" panose="020B0604020202020204" pitchFamily="34" charset="0"/>
              <a:buChar char="•"/>
            </a:pPr>
            <a:endParaRPr lang="en-US" sz="2400" dirty="0">
              <a:latin typeface="Candara" panose="020E0502030303020204" pitchFamily="34" charset="0"/>
            </a:endParaRPr>
          </a:p>
          <a:p>
            <a:pPr marL="285750" indent="-285750">
              <a:buFont typeface="Arial" panose="020B0604020202020204" pitchFamily="34" charset="0"/>
              <a:buChar char="•"/>
            </a:pPr>
            <a:r>
              <a:rPr lang="en-US" sz="2400" dirty="0">
                <a:latin typeface="Candara" panose="020E0502030303020204" pitchFamily="34" charset="0"/>
              </a:rPr>
              <a:t>Includes raw totals and rates per 10K child count</a:t>
            </a:r>
          </a:p>
          <a:p>
            <a:pPr marL="285750" indent="-285750">
              <a:buFont typeface="Arial" panose="020B0604020202020204" pitchFamily="34" charset="0"/>
              <a:buChar char="•"/>
            </a:pPr>
            <a:endParaRPr lang="en-US" sz="2400" dirty="0">
              <a:latin typeface="Candara" panose="020E0502030303020204" pitchFamily="34" charset="0"/>
            </a:endParaRPr>
          </a:p>
          <a:p>
            <a:pPr marL="285750" indent="-285750">
              <a:buFont typeface="Arial" panose="020B0604020202020204" pitchFamily="34" charset="0"/>
              <a:buChar char="•"/>
            </a:pPr>
            <a:r>
              <a:rPr lang="en-US" sz="2400" dirty="0">
                <a:latin typeface="Candara" panose="020E0502030303020204" pitchFamily="34" charset="0"/>
              </a:rPr>
              <a:t>Data for 2021-22 coming in October</a:t>
            </a:r>
          </a:p>
          <a:p>
            <a:pPr marL="285750" indent="-285750">
              <a:buFont typeface="Arial" panose="020B0604020202020204" pitchFamily="34" charset="0"/>
              <a:buChar char="•"/>
            </a:pPr>
            <a:endParaRPr lang="en-US" sz="2400" dirty="0">
              <a:latin typeface="Candara" panose="020E0502030303020204" pitchFamily="34" charset="0"/>
            </a:endParaRPr>
          </a:p>
          <a:p>
            <a:pPr marL="342900" indent="-342900">
              <a:buFont typeface="Arial" panose="020B0604020202020204" pitchFamily="34" charset="0"/>
              <a:buChar char="•"/>
            </a:pPr>
            <a:r>
              <a:rPr lang="en-US" sz="2400" dirty="0">
                <a:latin typeface="Candara" panose="020E0502030303020204" pitchFamily="34" charset="0"/>
              </a:rPr>
              <a:t>Coming soon!</a:t>
            </a:r>
          </a:p>
          <a:p>
            <a:pPr lvl="1"/>
            <a:r>
              <a:rPr lang="en-US" sz="2400" dirty="0">
                <a:latin typeface="Candara" panose="020E0502030303020204" pitchFamily="34" charset="0"/>
              </a:rPr>
              <a:t>	 Online Access to CADRE’s</a:t>
            </a:r>
          </a:p>
          <a:p>
            <a:pPr lvl="1"/>
            <a:r>
              <a:rPr lang="en-US" sz="2400" dirty="0">
                <a:latin typeface="Candara" panose="020E0502030303020204" pitchFamily="34" charset="0"/>
              </a:rPr>
              <a:t>	  Interactive and Comparative</a:t>
            </a:r>
          </a:p>
          <a:p>
            <a:pPr lvl="1"/>
            <a:r>
              <a:rPr lang="en-US" sz="2400" dirty="0">
                <a:latin typeface="Candara" panose="020E0502030303020204" pitchFamily="34" charset="0"/>
              </a:rPr>
              <a:t>	  National Longitudinal Dispute</a:t>
            </a:r>
          </a:p>
          <a:p>
            <a:pPr lvl="1"/>
            <a:r>
              <a:rPr lang="en-US" sz="2400" dirty="0">
                <a:latin typeface="Candara" panose="020E0502030303020204" pitchFamily="34" charset="0"/>
              </a:rPr>
              <a:t>                Resolution Database</a:t>
            </a:r>
          </a:p>
          <a:p>
            <a:pPr lvl="4"/>
            <a:r>
              <a:rPr lang="en-US" sz="2400" dirty="0">
                <a:latin typeface="Candara" panose="020E0502030303020204" pitchFamily="34" charset="0"/>
              </a:rPr>
              <a:t>            </a:t>
            </a:r>
          </a:p>
          <a:p>
            <a:pPr marL="285750" indent="-285750">
              <a:buFont typeface="Arial" panose="020B0604020202020204" pitchFamily="34" charset="0"/>
              <a:buChar char="•"/>
            </a:pPr>
            <a:endParaRPr lang="en-US" sz="2400" dirty="0">
              <a:latin typeface="Candara" panose="020E0502030303020204" pitchFamily="34" charset="0"/>
            </a:endParaRPr>
          </a:p>
          <a:p>
            <a:pPr marL="285750" indent="-285750">
              <a:buFont typeface="Arial" panose="020B0604020202020204" pitchFamily="34" charset="0"/>
              <a:buChar char="•"/>
            </a:pPr>
            <a:endParaRPr lang="en-US" sz="2400" dirty="0">
              <a:latin typeface="Candara" panose="020E0502030303020204" pitchFamily="34" charset="0"/>
            </a:endParaRPr>
          </a:p>
        </p:txBody>
      </p:sp>
    </p:spTree>
    <p:extLst>
      <p:ext uri="{BB962C8B-B14F-4D97-AF65-F5344CB8AC3E}">
        <p14:creationId xmlns:p14="http://schemas.microsoft.com/office/powerpoint/2010/main" val="334927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dirty="0"/>
              <a:t>Data Quality &amp; Limitations</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7</a:t>
            </a:fld>
            <a:endParaRPr lang="en-US" dirty="0">
              <a:solidFill>
                <a:prstClr val="black">
                  <a:tint val="75000"/>
                </a:prstClr>
              </a:solidFill>
            </a:endParaRPr>
          </a:p>
        </p:txBody>
      </p:sp>
      <p:sp>
        <p:nvSpPr>
          <p:cNvPr id="5" name="Content Placeholder 2"/>
          <p:cNvSpPr txBox="1">
            <a:spLocks/>
          </p:cNvSpPr>
          <p:nvPr/>
        </p:nvSpPr>
        <p:spPr>
          <a:xfrm>
            <a:off x="457200" y="1752600"/>
            <a:ext cx="8229600" cy="4373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sp>
        <p:nvSpPr>
          <p:cNvPr id="2" name="Content Placeholder 2">
            <a:extLst>
              <a:ext uri="{FF2B5EF4-FFF2-40B4-BE49-F238E27FC236}">
                <a16:creationId xmlns:a16="http://schemas.microsoft.com/office/drawing/2014/main" id="{45766DF5-8B30-6C5C-4F78-FA27D8E8B2C7}"/>
              </a:ext>
            </a:extLst>
          </p:cNvPr>
          <p:cNvSpPr>
            <a:spLocks noGrp="1"/>
          </p:cNvSpPr>
          <p:nvPr>
            <p:ph idx="1"/>
          </p:nvPr>
        </p:nvSpPr>
        <p:spPr>
          <a:xfrm>
            <a:off x="446314" y="1752600"/>
            <a:ext cx="8305800" cy="5181600"/>
          </a:xfrm>
        </p:spPr>
        <p:txBody>
          <a:bodyPr>
            <a:noAutofit/>
          </a:bodyPr>
          <a:lstStyle/>
          <a:p>
            <a:pPr marL="342900" lvl="1" indent="-342900">
              <a:buFont typeface="Arial" panose="020B0604020202020204" pitchFamily="34" charset="0"/>
              <a:buChar char="•"/>
            </a:pPr>
            <a:r>
              <a:rPr lang="en-US" sz="3200" dirty="0"/>
              <a:t>CADRE reviews all data for questionable values, and if found, contacts state</a:t>
            </a:r>
          </a:p>
          <a:p>
            <a:pPr marL="0" lvl="1" indent="0">
              <a:buNone/>
            </a:pPr>
            <a:endParaRPr lang="en-US" sz="3200" dirty="0"/>
          </a:p>
          <a:p>
            <a:pPr marL="342900" lvl="1" indent="-342900">
              <a:buFont typeface="Arial" panose="020B0604020202020204" pitchFamily="34" charset="0"/>
              <a:buChar char="•"/>
            </a:pPr>
            <a:r>
              <a:rPr lang="en-US" sz="3200" dirty="0"/>
              <a:t>CADRE accepts revisions  </a:t>
            </a:r>
          </a:p>
          <a:p>
            <a:pPr marL="342900" lvl="1" indent="-342900">
              <a:buFont typeface="Arial" panose="020B0604020202020204" pitchFamily="34" charset="0"/>
              <a:buChar char="•"/>
            </a:pPr>
            <a:endParaRPr lang="en-US" sz="3200" dirty="0"/>
          </a:p>
          <a:p>
            <a:pPr marL="342900" lvl="1" indent="-342900">
              <a:buFont typeface="Arial" panose="020B0604020202020204" pitchFamily="34" charset="0"/>
              <a:buChar char="•"/>
            </a:pPr>
            <a:r>
              <a:rPr lang="en-US" sz="3200" dirty="0"/>
              <a:t>Limitations of the data</a:t>
            </a:r>
          </a:p>
          <a:p>
            <a:pPr marL="573088" lvl="3" indent="-225425"/>
            <a:r>
              <a:rPr lang="en-US" sz="2600" dirty="0"/>
              <a:t>Not a complete picture of events </a:t>
            </a:r>
          </a:p>
          <a:p>
            <a:pPr marL="573088" lvl="3" indent="-225425"/>
            <a:r>
              <a:rPr lang="en-US" sz="2600" dirty="0"/>
              <a:t>Data quality has improved over time, but older data and a few current data elements may be less accurate</a:t>
            </a:r>
          </a:p>
          <a:p>
            <a:pPr marL="573088" lvl="3" indent="-225425"/>
            <a:r>
              <a:rPr lang="en-US" sz="2600" dirty="0"/>
              <a:t>Some data elements still hide as much as they reveal</a:t>
            </a:r>
          </a:p>
        </p:txBody>
      </p:sp>
    </p:spTree>
    <p:extLst>
      <p:ext uri="{BB962C8B-B14F-4D97-AF65-F5344CB8AC3E}">
        <p14:creationId xmlns:p14="http://schemas.microsoft.com/office/powerpoint/2010/main" val="2790728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274638"/>
            <a:ext cx="8229600" cy="1173162"/>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n-US" dirty="0"/>
              <a:t>Activity per 10,000 Child Count</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8</a:t>
            </a:fld>
            <a:endParaRPr lang="en-US" dirty="0">
              <a:solidFill>
                <a:prstClr val="black">
                  <a:tint val="75000"/>
                </a:prstClr>
              </a:solidFill>
            </a:endParaRPr>
          </a:p>
        </p:txBody>
      </p:sp>
      <p:sp>
        <p:nvSpPr>
          <p:cNvPr id="5" name="Content Placeholder 2"/>
          <p:cNvSpPr txBox="1">
            <a:spLocks/>
          </p:cNvSpPr>
          <p:nvPr/>
        </p:nvSpPr>
        <p:spPr>
          <a:xfrm>
            <a:off x="457200" y="1752600"/>
            <a:ext cx="8229600" cy="4373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ndara" panose="020E0502030303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ndara" panose="020E0502030303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a:p>
            <a:endParaRPr lang="en-US" dirty="0"/>
          </a:p>
          <a:p>
            <a:endParaRPr lang="en-US" dirty="0"/>
          </a:p>
        </p:txBody>
      </p:sp>
      <p:pic>
        <p:nvPicPr>
          <p:cNvPr id="1028" name="Picture 4" descr="On the importance of comparing apple to apples | by Adam J. Grushan | Medium">
            <a:extLst>
              <a:ext uri="{FF2B5EF4-FFF2-40B4-BE49-F238E27FC236}">
                <a16:creationId xmlns:a16="http://schemas.microsoft.com/office/drawing/2014/main" id="{752CD466-AF7D-BD39-3DC1-99ECDE6DE1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4897" y="2103994"/>
            <a:ext cx="3037433" cy="2278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D44062-F64C-9928-C204-E546560D9C35}"/>
              </a:ext>
            </a:extLst>
          </p:cNvPr>
          <p:cNvSpPr txBox="1"/>
          <p:nvPr/>
        </p:nvSpPr>
        <p:spPr>
          <a:xfrm>
            <a:off x="406400" y="1447799"/>
            <a:ext cx="5461000" cy="3309945"/>
          </a:xfrm>
          <a:prstGeom prst="rect">
            <a:avLst/>
          </a:prstGeom>
          <a:noFill/>
        </p:spPr>
        <p:txBody>
          <a:bodyPr wrap="square">
            <a:spAutoFit/>
          </a:bodyPr>
          <a:lstStyle/>
          <a:p>
            <a:pPr>
              <a:lnSpc>
                <a:spcPct val="110000"/>
              </a:lnSpc>
              <a:spcBef>
                <a:spcPts val="800"/>
              </a:spcBef>
            </a:pPr>
            <a:r>
              <a:rPr lang="en-US" sz="2400" b="1" dirty="0">
                <a:latin typeface="Candara" panose="020E0502030303020204" pitchFamily="34" charset="0"/>
              </a:rPr>
              <a:t>Answers the question: </a:t>
            </a:r>
            <a:r>
              <a:rPr lang="en-US" sz="2400" dirty="0">
                <a:latin typeface="Candara" panose="020E0502030303020204" pitchFamily="34" charset="0"/>
              </a:rPr>
              <a:t>“For every 10,000 students in special education, how many of a particular type of DR event (e.g., State Complaints Filed) are there?”</a:t>
            </a:r>
          </a:p>
          <a:p>
            <a:pPr>
              <a:lnSpc>
                <a:spcPct val="110000"/>
              </a:lnSpc>
              <a:spcBef>
                <a:spcPts val="800"/>
              </a:spcBef>
            </a:pPr>
            <a:endParaRPr lang="en-US" sz="200" dirty="0">
              <a:latin typeface="Candara" panose="020E0502030303020204" pitchFamily="34" charset="0"/>
            </a:endParaRPr>
          </a:p>
          <a:p>
            <a:pPr>
              <a:lnSpc>
                <a:spcPct val="110000"/>
              </a:lnSpc>
              <a:spcBef>
                <a:spcPts val="800"/>
              </a:spcBef>
            </a:pPr>
            <a:r>
              <a:rPr lang="en-US" sz="2400" b="1" dirty="0">
                <a:latin typeface="Candara" panose="020E0502030303020204" pitchFamily="34" charset="0"/>
              </a:rPr>
              <a:t>Formula:</a:t>
            </a:r>
            <a:r>
              <a:rPr lang="en-US" sz="2400" dirty="0">
                <a:latin typeface="Candara" panose="020E0502030303020204" pitchFamily="34" charset="0"/>
              </a:rPr>
              <a:t>  [# of DR events </a:t>
            </a:r>
            <a:r>
              <a:rPr lang="en-US" sz="2400" u="sng" dirty="0">
                <a:latin typeface="Candara" panose="020E0502030303020204" pitchFamily="34" charset="0"/>
              </a:rPr>
              <a:t>divided by</a:t>
            </a:r>
            <a:r>
              <a:rPr lang="en-US" sz="2400" dirty="0">
                <a:latin typeface="Candara" panose="020E0502030303020204" pitchFamily="34" charset="0"/>
              </a:rPr>
              <a:t> Child Count for the state, region, etc.] </a:t>
            </a:r>
            <a:r>
              <a:rPr lang="en-US" sz="2400" u="sng" dirty="0">
                <a:latin typeface="Candara" panose="020E0502030303020204" pitchFamily="34" charset="0"/>
              </a:rPr>
              <a:t>multiplied by</a:t>
            </a:r>
            <a:r>
              <a:rPr lang="en-US" sz="2400" dirty="0">
                <a:latin typeface="Candara" panose="020E0502030303020204" pitchFamily="34" charset="0"/>
              </a:rPr>
              <a:t>  10,000</a:t>
            </a:r>
          </a:p>
          <a:p>
            <a:pPr>
              <a:lnSpc>
                <a:spcPct val="110000"/>
              </a:lnSpc>
              <a:spcBef>
                <a:spcPts val="800"/>
              </a:spcBef>
            </a:pPr>
            <a:endParaRPr lang="en-US" sz="200" b="1" dirty="0">
              <a:latin typeface="Candara" panose="020E0502030303020204" pitchFamily="34" charset="0"/>
            </a:endParaRPr>
          </a:p>
        </p:txBody>
      </p:sp>
      <p:sp>
        <p:nvSpPr>
          <p:cNvPr id="4" name="TextBox 3">
            <a:extLst>
              <a:ext uri="{FF2B5EF4-FFF2-40B4-BE49-F238E27FC236}">
                <a16:creationId xmlns:a16="http://schemas.microsoft.com/office/drawing/2014/main" id="{E3E1EF28-3340-FA3B-0A10-EFBF1B947781}"/>
              </a:ext>
            </a:extLst>
          </p:cNvPr>
          <p:cNvSpPr txBox="1"/>
          <p:nvPr/>
        </p:nvSpPr>
        <p:spPr>
          <a:xfrm>
            <a:off x="351670" y="4966846"/>
            <a:ext cx="8534400" cy="1330108"/>
          </a:xfrm>
          <a:prstGeom prst="rect">
            <a:avLst/>
          </a:prstGeom>
          <a:solidFill>
            <a:schemeClr val="accent1">
              <a:lumMod val="20000"/>
              <a:lumOff val="80000"/>
            </a:schemeClr>
          </a:solidFill>
        </p:spPr>
        <p:txBody>
          <a:bodyPr wrap="square" rtlCol="0">
            <a:spAutoFit/>
          </a:bodyPr>
          <a:lstStyle/>
          <a:p>
            <a:pPr algn="ctr">
              <a:lnSpc>
                <a:spcPct val="110000"/>
              </a:lnSpc>
              <a:spcBef>
                <a:spcPts val="800"/>
              </a:spcBef>
            </a:pPr>
            <a:r>
              <a:rPr lang="en-US" sz="2000" b="1" dirty="0">
                <a:latin typeface="Candara" panose="020E0502030303020204" pitchFamily="34" charset="0"/>
              </a:rPr>
              <a:t>Why it helps: </a:t>
            </a:r>
            <a:r>
              <a:rPr lang="en-US" sz="2000" dirty="0">
                <a:latin typeface="Candara" panose="020E0502030303020204" pitchFamily="34" charset="0"/>
              </a:rPr>
              <a:t>It allows comparisons across states of differing Child Counts</a:t>
            </a:r>
          </a:p>
          <a:p>
            <a:pPr>
              <a:lnSpc>
                <a:spcPct val="110000"/>
              </a:lnSpc>
              <a:spcBef>
                <a:spcPts val="800"/>
              </a:spcBef>
            </a:pPr>
            <a:endParaRPr lang="en-US" sz="200" b="1" dirty="0">
              <a:latin typeface="Candara" panose="020E0502030303020204" pitchFamily="34" charset="0"/>
            </a:endParaRPr>
          </a:p>
          <a:p>
            <a:pPr algn="ctr">
              <a:lnSpc>
                <a:spcPct val="110000"/>
              </a:lnSpc>
              <a:spcBef>
                <a:spcPts val="800"/>
              </a:spcBef>
            </a:pPr>
            <a:r>
              <a:rPr lang="en-US" sz="2000" b="1" dirty="0">
                <a:latin typeface="Candara" panose="020E0502030303020204" pitchFamily="34" charset="0"/>
              </a:rPr>
              <a:t>Where it is less helpful: </a:t>
            </a:r>
            <a:r>
              <a:rPr lang="en-US" sz="2000" dirty="0">
                <a:latin typeface="Candara" panose="020E0502030303020204" pitchFamily="34" charset="0"/>
              </a:rPr>
              <a:t>For entities that have Child Counts less than 10,000 (makes the activity appear to be more frequent than it is)</a:t>
            </a:r>
            <a:endParaRPr lang="en-US" dirty="0"/>
          </a:p>
        </p:txBody>
      </p:sp>
    </p:spTree>
    <p:extLst>
      <p:ext uri="{BB962C8B-B14F-4D97-AF65-F5344CB8AC3E}">
        <p14:creationId xmlns:p14="http://schemas.microsoft.com/office/powerpoint/2010/main" val="66203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457200" y="136525"/>
            <a:ext cx="8229600" cy="1311275"/>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3600" dirty="0">
                <a:effectLst>
                  <a:outerShdw blurRad="38100" dist="38100" dir="2700000" algn="tl">
                    <a:srgbClr val="000000">
                      <a:alpha val="43137"/>
                    </a:srgbClr>
                  </a:outerShdw>
                </a:effectLst>
              </a:rPr>
              <a:t>Total DR Activity by State per 10K Child Count: 2020-21</a:t>
            </a:r>
          </a:p>
        </p:txBody>
      </p:sp>
      <p:sp>
        <p:nvSpPr>
          <p:cNvPr id="8" name="Slide Number Placeholder 7">
            <a:extLst>
              <a:ext uri="{FF2B5EF4-FFF2-40B4-BE49-F238E27FC236}">
                <a16:creationId xmlns:a16="http://schemas.microsoft.com/office/drawing/2014/main" id="{D5F01D14-59EC-47F7-BC5D-D9178295BF6E}"/>
              </a:ext>
            </a:extLst>
          </p:cNvPr>
          <p:cNvSpPr>
            <a:spLocks noGrp="1"/>
          </p:cNvSpPr>
          <p:nvPr>
            <p:ph type="sldNum" sz="quarter" idx="12"/>
          </p:nvPr>
        </p:nvSpPr>
        <p:spPr>
          <a:xfrm>
            <a:off x="6553200" y="6356350"/>
            <a:ext cx="2133600" cy="365125"/>
          </a:xfrm>
        </p:spPr>
        <p:txBody>
          <a:bodyPr/>
          <a:lstStyle/>
          <a:p>
            <a:fld id="{F90EA011-92C4-41D9-82B9-BF8E62DAE0D2}" type="slidenum">
              <a:rPr lang="en-US" smtClean="0">
                <a:solidFill>
                  <a:prstClr val="black">
                    <a:tint val="75000"/>
                  </a:prstClr>
                </a:solidFill>
              </a:rPr>
              <a:pPr/>
              <a:t>9</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B539BC9-2CF8-3953-CF8D-CCE6C4623AA3}"/>
              </a:ext>
            </a:extLst>
          </p:cNvPr>
          <p:cNvPicPr>
            <a:picLocks noChangeAspect="1"/>
          </p:cNvPicPr>
          <p:nvPr/>
        </p:nvPicPr>
        <p:blipFill>
          <a:blip r:embed="rId3"/>
          <a:stretch>
            <a:fillRect/>
          </a:stretch>
        </p:blipFill>
        <p:spPr>
          <a:xfrm>
            <a:off x="245544" y="1389887"/>
            <a:ext cx="8652911" cy="5468113"/>
          </a:xfrm>
          <a:prstGeom prst="rect">
            <a:avLst/>
          </a:prstGeom>
        </p:spPr>
      </p:pic>
    </p:spTree>
    <p:extLst>
      <p:ext uri="{BB962C8B-B14F-4D97-AF65-F5344CB8AC3E}">
        <p14:creationId xmlns:p14="http://schemas.microsoft.com/office/powerpoint/2010/main" val="58754692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0cbbd92-a969-402e-8621-447322a111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7" ma:contentTypeDescription="Create a new document." ma:contentTypeScope="" ma:versionID="7b75198b2a33e0ea4d0af7fb93e0983e">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65e02b5cbc92a8910405f756f2b7f1fe"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3AB6B-8F2D-42FD-AA98-2A27B3BC7933}">
  <ds:schemaRefs>
    <ds:schemaRef ds:uri="http://schemas.microsoft.com/sharepoint/v3/contenttype/forms"/>
  </ds:schemaRefs>
</ds:datastoreItem>
</file>

<file path=customXml/itemProps2.xml><?xml version="1.0" encoding="utf-8"?>
<ds:datastoreItem xmlns:ds="http://schemas.openxmlformats.org/officeDocument/2006/customXml" ds:itemID="{37ABA9EB-DF41-4B28-8B9B-7ADA168E9C91}">
  <ds:schemaRefs>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d0cbbd92-a969-402e-8621-447322a11182"/>
    <ds:schemaRef ds:uri="db903174-bb1c-4609-9d70-465268ead536"/>
    <ds:schemaRef ds:uri="http://www.w3.org/XML/1998/namespace"/>
  </ds:schemaRefs>
</ds:datastoreItem>
</file>

<file path=customXml/itemProps3.xml><?xml version="1.0" encoding="utf-8"?>
<ds:datastoreItem xmlns:ds="http://schemas.openxmlformats.org/officeDocument/2006/customXml" ds:itemID="{C7A23A25-A109-4738-93C4-B896EA764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3174-bb1c-4609-9d70-465268ead536"/>
    <ds:schemaRef ds:uri="d0cbbd92-a969-402e-8621-447322a11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6152</TotalTime>
  <Words>1502</Words>
  <Application>Microsoft Office PowerPoint</Application>
  <PresentationFormat>On-screen Show (4:3)</PresentationFormat>
  <Paragraphs>192</Paragraphs>
  <Slides>30</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Candara</vt:lpstr>
      <vt:lpstr>Wingdings</vt:lpstr>
      <vt:lpstr>Custom Design</vt:lpstr>
      <vt:lpstr>IDEA Dispute Resolution: Trends &amp; Considerations  </vt:lpstr>
      <vt:lpstr>Agenda</vt:lpstr>
      <vt:lpstr>The National Center on Dispute Resolution in Special Education </vt:lpstr>
      <vt:lpstr>DR Options Under IDEA</vt:lpstr>
      <vt:lpstr>CADRE Continuum of DR Processes</vt:lpstr>
      <vt:lpstr>IDEA Dispute Resolution Data</vt:lpstr>
      <vt:lpstr>Data Quality &amp; Limitations</vt:lpstr>
      <vt:lpstr>Activity per 10,000 Child Count</vt:lpstr>
      <vt:lpstr>Total DR Activity by State per 10K Child Count: 2020-21</vt:lpstr>
      <vt:lpstr>National DR Trends: All Activity</vt:lpstr>
      <vt:lpstr>National DR Trends: State Complaints</vt:lpstr>
      <vt:lpstr>National DR Trends: Mediation</vt:lpstr>
      <vt:lpstr>National DR Trends: Due Process</vt:lpstr>
      <vt:lpstr>DP: Pandemic Year (2020-21) </vt:lpstr>
      <vt:lpstr>National DR Trends: Relative Use</vt:lpstr>
      <vt:lpstr>Five Years of Massachusetts  DR Data </vt:lpstr>
      <vt:lpstr>Total DR Activity in Massachusetts</vt:lpstr>
      <vt:lpstr>Comparison of DR Activity</vt:lpstr>
      <vt:lpstr>State Complaints in MA</vt:lpstr>
      <vt:lpstr>Comparison of State Complaints</vt:lpstr>
      <vt:lpstr>Mediations in MA</vt:lpstr>
      <vt:lpstr>Comparison: Mediation</vt:lpstr>
      <vt:lpstr>Due Process in MA </vt:lpstr>
      <vt:lpstr>National DR Trends: Due Process</vt:lpstr>
      <vt:lpstr>Relative Use of DR Options in MA</vt:lpstr>
      <vt:lpstr>Relative Use Side by Side </vt:lpstr>
      <vt:lpstr>CADRE’s Approach to Improving Dispute Resolution Systems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Nadeau</dc:creator>
  <cp:lastModifiedBy>Melanie Reese</cp:lastModifiedBy>
  <cp:revision>98</cp:revision>
  <dcterms:created xsi:type="dcterms:W3CDTF">2021-06-07T21:47:19Z</dcterms:created>
  <dcterms:modified xsi:type="dcterms:W3CDTF">2023-09-11T15:58:38Z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