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66397" autoAdjust="0"/>
  </p:normalViewPr>
  <p:slideViewPr>
    <p:cSldViewPr snapToGrid="0" snapToObjects="1">
      <p:cViewPr varScale="1">
        <p:scale>
          <a:sx n="49" d="100"/>
          <a:sy n="49" d="100"/>
        </p:scale>
        <p:origin x="99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‹nº›</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‹nº›</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Notas</a:t>
            </a:r>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Atualizasons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inportanti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ultimu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verson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datadu</a:t>
            </a:r>
            <a:r>
              <a:rPr lang="en-US" sz="1200" kern="1200" dirty="0" smtClean="0">
                <a:solidFill>
                  <a:schemeClr val="tx1"/>
                </a:solidFill>
                <a:effectLst/>
                <a:latin typeface="+mn-lt"/>
                <a:ea typeface="+mn-ea"/>
                <a:cs typeface="+mn-cs"/>
              </a:rPr>
              <a:t> 1/6):</a:t>
            </a:r>
            <a:endParaRPr lang="pt-P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Informason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atualizadu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sobri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elijibilidadi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dozi</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riforsu</a:t>
            </a:r>
            <a:r>
              <a:rPr lang="en-US" sz="1200" kern="1200" dirty="0" smtClean="0">
                <a:solidFill>
                  <a:schemeClr val="tx1"/>
                </a:solidFill>
                <a:effectLst/>
                <a:latin typeface="+mn-lt"/>
                <a:ea typeface="+mn-ea"/>
                <a:cs typeface="+mn-cs"/>
              </a:rPr>
              <a:t> pa </a:t>
            </a:r>
            <a:r>
              <a:rPr lang="en-US" sz="1200" kern="1200" dirty="0" err="1" smtClean="0">
                <a:solidFill>
                  <a:schemeClr val="tx1"/>
                </a:solidFill>
                <a:effectLst/>
                <a:latin typeface="+mn-lt"/>
                <a:ea typeface="+mn-ea"/>
                <a:cs typeface="+mn-cs"/>
              </a:rPr>
              <a:t>pessoas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risebi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vasina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Moderna</a:t>
            </a:r>
            <a:r>
              <a:rPr lang="en-US" sz="1200" kern="1200" dirty="0" smtClean="0">
                <a:solidFill>
                  <a:schemeClr val="tx1"/>
                </a:solidFill>
                <a:effectLst/>
                <a:latin typeface="+mn-lt"/>
                <a:ea typeface="+mn-ea"/>
                <a:cs typeface="+mn-cs"/>
              </a:rPr>
              <a:t> (slide 17)</a:t>
            </a:r>
            <a:endParaRPr lang="pt-PT"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i="0">
                <a:solidFill>
                  <a:srgbClr val="000000"/>
                </a:solidFill>
                <a:latin typeface="Open Sans" panose="020B0606030504020204" pitchFamily="34" charset="0"/>
              </a:rPr>
              <a:t>Si bu fidju tiver un riason alerjiku gravi dipos di resebi un vasina COVID-19, kes fornesedores di vasina podi dau atendimentu faxi i txoma sirvisu mediku di imerjensia, si mestedu.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x-none" b="0" i="0">
                <a:solidFill>
                  <a:srgbClr val="000000"/>
                </a:solidFill>
                <a:latin typeface="Open Sans" panose="020B0606030504020204" pitchFamily="34" charset="0"/>
              </a:rPr>
              <a:t>Pidi prestador di kuidadu di saudi di bu fidju konsedju modi ki bu ta uza un analgesico sen-aspirina i otus midida ki bu podi toma na kasa dipos ki bu fidju vasinadu. </a:t>
            </a:r>
            <a:r>
              <a:rPr lang="x-none" i="0">
                <a:solidFill>
                  <a:srgbClr val="000000"/>
                </a:solidFill>
                <a:latin typeface="Open Sans" panose="020B0606030504020204" pitchFamily="34" charset="0"/>
              </a:rPr>
              <a:t>Na jeral, aspirina ka e rikomendadu pa uzu na kriansas i adolesentis ku menus di 18 anu di idadi.</a:t>
            </a:r>
            <a:r>
              <a:rPr lang="x-none" b="0" i="0">
                <a:solidFill>
                  <a:srgbClr val="000000"/>
                </a:solidFill>
                <a:latin typeface="Open Sans" panose="020B0606030504020204" pitchFamily="34" charset="0"/>
              </a:rPr>
              <a:t> Poi un panu modjadu i friu na kel kau di injeson podi djuda ku diskonfortu.</a:t>
            </a:r>
          </a:p>
          <a:p>
            <a:r>
              <a:rPr lang="x-none"/>
              <a:t/>
            </a:r>
            <a:br>
              <a:rPr lang="x-none"/>
            </a:br>
            <a:endParaRPr lang="x-none"/>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i="0">
                <a:solidFill>
                  <a:srgbClr val="000000"/>
                </a:solidFill>
                <a:latin typeface="Open Sans" panose="020B0606030504020204" pitchFamily="34" charset="0"/>
              </a:rPr>
              <a:t> </a:t>
            </a:r>
          </a:p>
          <a:p>
            <a:r>
              <a:rPr lang="x-none"/>
              <a:t/>
            </a:r>
            <a:br>
              <a:rPr lang="x-none"/>
            </a:br>
            <a:endParaRPr lang="x-none"/>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a:solidFill>
                  <a:schemeClr val="tx1"/>
                </a:solidFill>
                <a:latin typeface="+mn-lt"/>
                <a:ea typeface="+mn-ea"/>
                <a:cs typeface="+mn-cs"/>
              </a:rPr>
              <a:t>Apezar ki ten un possibilidadi baxu di vasinas kontra COVID-19 kauza un riason alerjiku gravi, keli jeralmenti podi kontisse dentu di alguns minutus pa un ora dipos di toma vasina. </a:t>
            </a:r>
          </a:p>
          <a:p>
            <a:endParaRPr lang="en-US" sz="1200" kern="1200" dirty="0">
              <a:solidFill>
                <a:schemeClr val="tx1"/>
              </a:solidFill>
              <a:effectLst/>
              <a:latin typeface="+mn-lt"/>
              <a:ea typeface="+mn-ea"/>
              <a:cs typeface="+mn-cs"/>
            </a:endParaRPr>
          </a:p>
          <a:p>
            <a:r>
              <a:rPr lang="x-none" sz="1200" b="0" i="0" u="none" strike="noStrike" baseline="0">
                <a:solidFill>
                  <a:schemeClr val="tx1"/>
                </a:solidFill>
                <a:latin typeface="+mn-lt"/>
                <a:ea typeface="+mn-ea"/>
                <a:cs typeface="+mn-cs"/>
              </a:rPr>
              <a:t>Sinal di un riason alerjiku gravi pode inklui: </a:t>
            </a:r>
          </a:p>
          <a:p>
            <a:r>
              <a:rPr lang="x-none" sz="1200" b="0" i="0" u="none" strike="noStrike" baseline="0">
                <a:solidFill>
                  <a:schemeClr val="tx1"/>
                </a:solidFill>
                <a:latin typeface="+mn-lt"/>
                <a:ea typeface="+mn-ea"/>
                <a:cs typeface="+mn-cs"/>
              </a:rPr>
              <a:t>• Difikuldadi na rispira </a:t>
            </a:r>
          </a:p>
          <a:p>
            <a:r>
              <a:rPr lang="x-none" sz="1200" b="0" i="0" u="none" strike="noStrike" baseline="0">
                <a:solidFill>
                  <a:schemeClr val="tx1"/>
                </a:solidFill>
                <a:latin typeface="+mn-lt"/>
                <a:ea typeface="+mn-ea"/>
                <a:cs typeface="+mn-cs"/>
              </a:rPr>
              <a:t>• Inflamason di rostu i garganta </a:t>
            </a:r>
          </a:p>
          <a:p>
            <a:r>
              <a:rPr lang="x-none" sz="1200" b="0" i="0" u="none" strike="noStrike" baseline="0">
                <a:solidFill>
                  <a:schemeClr val="tx1"/>
                </a:solidFill>
                <a:latin typeface="+mn-lt"/>
                <a:ea typeface="+mn-ea"/>
                <a:cs typeface="+mn-cs"/>
              </a:rPr>
              <a:t>• Batimentu kardiaku sileradu </a:t>
            </a:r>
          </a:p>
          <a:p>
            <a:r>
              <a:rPr lang="x-none" sz="1200" b="0" i="0" u="none" strike="noStrike" baseline="0">
                <a:solidFill>
                  <a:schemeClr val="tx1"/>
                </a:solidFill>
                <a:latin typeface="+mn-lt"/>
                <a:ea typeface="+mn-ea"/>
                <a:cs typeface="+mn-cs"/>
              </a:rPr>
              <a:t>• Un irritason gravi na korpu interu </a:t>
            </a:r>
          </a:p>
          <a:p>
            <a:r>
              <a:rPr lang="x-none" sz="1200" b="0" i="0" u="none" strike="noStrike" baseline="0">
                <a:solidFill>
                  <a:schemeClr val="tx1"/>
                </a:solidFill>
                <a:latin typeface="+mn-lt"/>
                <a:ea typeface="+mn-ea"/>
                <a:cs typeface="+mn-cs"/>
              </a:rPr>
              <a:t>• Tontura i Frakeza </a:t>
            </a:r>
          </a:p>
          <a:p>
            <a:endParaRPr lang="en-US" sz="1200" kern="1200" dirty="0">
              <a:solidFill>
                <a:schemeClr val="tx1"/>
              </a:solidFill>
              <a:effectLst/>
              <a:latin typeface="+mn-lt"/>
              <a:ea typeface="+mn-ea"/>
              <a:cs typeface="+mn-cs"/>
            </a:endParaRPr>
          </a:p>
          <a:p>
            <a:r>
              <a:rPr lang="x-none" sz="1200">
                <a:solidFill>
                  <a:schemeClr val="tx1"/>
                </a:solidFill>
                <a:latin typeface="+mn-lt"/>
                <a:ea typeface="+mn-ea"/>
                <a:cs typeface="+mn-cs"/>
              </a:rPr>
              <a:t>Si bu fidju dja bu tevi algun riason alerjiku antis, funsionariu ki dau vasina pode pidil pa e fika la dipos di dadu vasina pa es observal pa mas tenpu.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Fonti:  https://www.cdc.gov/coronavirus/2019-ncov/vaccines/faq-children.html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a:solidFill>
                  <a:schemeClr val="tx1"/>
                </a:solidFill>
                <a:latin typeface="+mn-lt"/>
                <a:ea typeface="+mn-ea"/>
                <a:cs typeface="+mn-cs"/>
              </a:rPr>
              <a:t>Vasinas ta inxina nos sistema imunolojiku manera di luta kontra un determinadu virus. Es ta trabadja ku defezas natural di korpu pa kria un imunidadi siguru pa duensa.  Pa e podi faze si trabadju, vasina kontra COVID-19 ka meste entra na nukliu di selula, ki e undi nos DNA ta sta guardadu. Ker dizer ki vasina nunka ka ta interaji ku nos DNA di ninhun manera, i el e ka ten ninhun manera di mudal. </a:t>
            </a:r>
          </a:p>
          <a:p>
            <a:r>
              <a:rPr lang="x-none" sz="1200">
                <a:solidFill>
                  <a:schemeClr val="tx1"/>
                </a:solidFill>
                <a:latin typeface="+mn-lt"/>
                <a:ea typeface="+mn-ea"/>
                <a:cs typeface="+mn-cs"/>
              </a:rPr>
              <a:t> </a:t>
            </a:r>
          </a:p>
          <a:p>
            <a:r>
              <a:rPr lang="x-none" sz="1200">
                <a:solidFill>
                  <a:schemeClr val="tx1"/>
                </a:solidFill>
                <a:latin typeface="+mn-lt"/>
                <a:ea typeface="+mn-ea"/>
                <a:cs typeface="+mn-cs"/>
              </a:rPr>
              <a:t>Na fin di prosessu, nos korpu ta prende manera di proteje kontra infeson na futuru. Kel resposta imuni i produson di antikorpus ta protejenu di ser infetadu si virus verdaderu entra na nos korpu. (fonti: </a:t>
            </a:r>
            <a:r>
              <a:rPr lang="x-none" sz="1200" u="sng">
                <a:solidFill>
                  <a:schemeClr val="tx1"/>
                </a:solidFill>
                <a:latin typeface="+mn-lt"/>
                <a:ea typeface="+mn-ea"/>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x-none" sz="1800">
                <a:latin typeface="Calibri" panose="020F0502020204030204" pitchFamily="34" charset="0"/>
                <a:ea typeface="Times New Roman" panose="02020603050405020304" pitchFamily="18" charset="0"/>
                <a:cs typeface="Times New Roman" panose="02020603050405020304" pitchFamily="18" charset="0"/>
              </a:rPr>
              <a:t>Notas sobri Omicron (fonti:  https://www.cdc.gov/coronavirus/2019-ncov/variants/about-variants.html)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x-none" b="0" i="0">
                <a:solidFill>
                  <a:srgbClr val="000000"/>
                </a:solidFill>
                <a:latin typeface="Open Sans" panose="020B0606030504020204" pitchFamily="34" charset="0"/>
              </a:rPr>
              <a:t>Prova inisial ta sujiri ma kenha ki sta totalmenti vasinadu ki infeta ku variante Omicron podi spadja virus pa otus pessoas.</a:t>
            </a:r>
          </a:p>
          <a:p>
            <a:pPr marL="171450" indent="-171450">
              <a:buFont typeface="Arial" panose="020B0604020202020204" pitchFamily="34" charset="0"/>
              <a:buChar char="•"/>
            </a:pPr>
            <a:r>
              <a:rPr lang="x-none" b="0" i="0">
                <a:solidFill>
                  <a:srgbClr val="000000"/>
                </a:solidFill>
                <a:latin typeface="Open Sans" panose="020B0606030504020204" pitchFamily="34" charset="0"/>
              </a:rPr>
              <a:t>Risenti surjimentu di variante Omicron ta distaka inda mas importansia di vacinason i riforsus.</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sz="1800">
                <a:latin typeface="Calibri" panose="020F0502020204030204" pitchFamily="34" charset="0"/>
                <a:ea typeface="Calibri" panose="020F0502020204030204" pitchFamily="34" charset="0"/>
              </a:rPr>
              <a:t>Bu podi skodji kal vasina ki bu kre toma na dozi di riforsu. Alguns pessoas ta skodji mesmu marka kes toma primeru, otus ta prifiri toma di otu marka.</a:t>
            </a:r>
          </a:p>
          <a:p>
            <a:pPr marL="171450" indent="-171450">
              <a:buFont typeface="Arial" panose="020B0604020202020204" pitchFamily="34" charset="0"/>
              <a:buChar char="•"/>
            </a:pPr>
            <a:r>
              <a:rPr lang="x-none" b="0" i="0">
                <a:solidFill>
                  <a:srgbClr val="141414"/>
                </a:solidFill>
                <a:latin typeface="Noto Sans VF"/>
              </a:rPr>
              <a:t>Ifeitus kolateral dipos di riforsu e simelhanti ku kes di sigunda dozi.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Inda bu ta konsideradu totalmenti vasinadu si ka resebi um dozi riforsu.</a:t>
            </a:r>
          </a:p>
          <a:p>
            <a:pPr marL="171450" indent="-171450">
              <a:buFont typeface="Arial" panose="020B0604020202020204" pitchFamily="34" charset="0"/>
              <a:buChar char="•"/>
            </a:pPr>
            <a:r>
              <a:rPr lang="x-none" b="0" i="0">
                <a:solidFill>
                  <a:srgbClr val="141414"/>
                </a:solidFill>
                <a:latin typeface="Noto Sans VF"/>
              </a:rPr>
              <a:t>Bu podi risebi vasina COVID-19 i otus vasinas, sima vasina kontra gripi o herpes, o mesmu tenpu o tudu djuntu.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sz="1200">
                <a:latin typeface="Calibri" panose="020F0502020204030204" pitchFamily="34" charset="0"/>
                <a:cs typeface="Calibri" panose="020F0502020204030204" pitchFamily="34" charset="0"/>
              </a:rPr>
              <a:t>Bu ka mesti di um dukumentu di identidadi (ID) o siguru di saudi i ka mesti mostra um karton di vasina.  </a:t>
            </a:r>
          </a:p>
          <a:p>
            <a:pPr marL="171450" indent="-171450">
              <a:buFont typeface="Arial" panose="020B0604020202020204" pitchFamily="34" charset="0"/>
              <a:buChar char="•"/>
            </a:pPr>
            <a:r>
              <a:rPr lang="x-none"/>
              <a:t>Pa ten risposta di purguntas mas frikuenti sobre riforsus, visita: </a:t>
            </a:r>
            <a:r>
              <a:rPr lang="x-none" b="1"/>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x-none" sz="1200">
                <a:solidFill>
                  <a:schemeClr val="tx1"/>
                </a:solidFill>
                <a:latin typeface="+mn-lt"/>
                <a:ea typeface="+mn-ea"/>
                <a:cs typeface="+mn-cs"/>
              </a:rPr>
              <a:t>Es metudus ta aplika a pessoas ki sa djobi un vasina di riforsu tanbe.</a:t>
            </a:r>
          </a:p>
          <a:p>
            <a:pPr marL="171450" marR="0" lvl="0" indent="-171450">
              <a:lnSpc>
                <a:spcPct val="107000"/>
              </a:lnSpc>
              <a:spcBef>
                <a:spcPts val="0"/>
              </a:spcBef>
              <a:spcAft>
                <a:spcPts val="0"/>
              </a:spcAft>
              <a:buSzPts val="1400"/>
              <a:buFontTx/>
              <a:buChar char="-"/>
            </a:pPr>
            <a:r>
              <a:rPr lang="x-none" sz="1200">
                <a:solidFill>
                  <a:schemeClr val="tx1"/>
                </a:solidFill>
                <a:latin typeface="+mn-lt"/>
                <a:ea typeface="+mn-ea"/>
                <a:cs typeface="+mn-cs"/>
              </a:rPr>
              <a:t>The Scheduling Resource Line e pa pessoas ki ka ten assessu a internet. Sta disponivel na 100 linguas. Reprezentantis ten assessu a kes mesmus markasons ki sta na website publiku. Ses orariu e:</a:t>
            </a:r>
          </a:p>
          <a:p>
            <a:pPr marL="628650" lvl="1" indent="-171450">
              <a:buFontTx/>
              <a:buChar char="-"/>
            </a:pPr>
            <a:r>
              <a:rPr lang="x-none" sz="1200">
                <a:ea typeface="Calibri" panose="020F0502020204030204" pitchFamily="34" charset="0"/>
                <a:cs typeface="Times New Roman" panose="02020603050405020304" pitchFamily="18" charset="0"/>
              </a:rPr>
              <a:t>Sigunda – Kinta di 8:30 sedu ti 8:00 noti</a:t>
            </a:r>
          </a:p>
          <a:p>
            <a:pPr marL="628650" lvl="1" indent="-171450">
              <a:buFontTx/>
              <a:buChar char="-"/>
            </a:pPr>
            <a:r>
              <a:rPr lang="x-none" sz="1200">
                <a:ea typeface="Calibri" panose="020F0502020204030204" pitchFamily="34" charset="0"/>
                <a:cs typeface="Times New Roman" panose="02020603050405020304" pitchFamily="18" charset="0"/>
              </a:rPr>
              <a:t>Sesta – Dumingu di 8:30 sedu ti 5:00 tardi</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a:latin typeface="Calibri" panose="020F0502020204030204" pitchFamily="34" charset="0"/>
                <a:cs typeface="Calibri" panose="020F0502020204030204" pitchFamily="34" charset="0"/>
              </a:rPr>
              <a:t>Siguru di saudi (inkluindu Medicare y Medicaid) ta kubri kustu di administrason di vasina. Traze bu karton di siguru si bu ten un. Nu ta manda konta pa bu siguru sen bu ten ki paga nada.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a:latin typeface="Calibri" panose="020F0502020204030204" pitchFamily="34" charset="0"/>
                <a:cs typeface="Calibri" panose="020F0502020204030204" pitchFamily="34" charset="0"/>
              </a:rPr>
              <a:t>Profissional di saudi tanbe pode pidi guvernu federal rienbolsu di kustu di vasina dadu pa imigrantis sen dokumentu.</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i="0">
                <a:solidFill>
                  <a:srgbClr val="000000"/>
                </a:solidFill>
                <a:latin typeface="Open Sans"/>
              </a:rPr>
              <a:t>Fontis: </a:t>
            </a:r>
          </a:p>
          <a:p>
            <a:endParaRPr lang="en-US" b="0" i="0" dirty="0">
              <a:solidFill>
                <a:srgbClr val="000000"/>
              </a:solidFill>
              <a:effectLst/>
              <a:latin typeface="Open Sans"/>
            </a:endParaRPr>
          </a:p>
          <a:p>
            <a:r>
              <a:rPr lang="x-none"/>
              <a:t>https://www.cdc.gov/vaccines/hcp/conversations/understanding-vacc-work.html </a:t>
            </a:r>
          </a:p>
          <a:p>
            <a:endParaRPr lang="en-US" dirty="0"/>
          </a:p>
          <a:p>
            <a:r>
              <a:rPr lang="x-none"/>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Fonti: https://www.cdc.gov/coronavirus/2019-ncov/vaccines/recommendations/children-teens.html </a:t>
            </a:r>
            <a:br>
              <a:rPr lang="x-none"/>
            </a:br>
            <a:endParaRPr lang="x-none"/>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800">
                <a:latin typeface="Calibri" panose="020F0502020204030204" pitchFamily="34" charset="0"/>
                <a:cs typeface="Calibri" panose="020F0502020204030204" pitchFamily="34" charset="0"/>
              </a:rPr>
              <a:t>Vasina di Pfizer e otorizadu pa pessoas ku 5 anu o mas i e ten aprovason total pa pessoas ku 16 anu o 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800" b="1" u="none">
                <a:solidFill>
                  <a:srgbClr val="008080"/>
                </a:solidFill>
                <a:latin typeface="Calibri" panose="020F0502020204030204" pitchFamily="34" charset="0"/>
                <a:ea typeface="Times New Roman" panose="02020603050405020304" pitchFamily="18" charset="0"/>
                <a:cs typeface="Calibri" panose="020F0502020204030204" pitchFamily="34" charset="0"/>
              </a:rPr>
              <a:t>Kuse ki significa gossi ki vasina Pfizer COVID-19 ten aprovason di FDA?</a:t>
            </a:r>
            <a:r>
              <a:rPr lang="x-none" sz="1800" u="none">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x-none" sz="1800">
                <a:solidFill>
                  <a:srgbClr val="000000"/>
                </a:solidFill>
                <a:latin typeface="Calibri" panose="020F0502020204030204" pitchFamily="34" charset="0"/>
                <a:ea typeface="Calibri" panose="020F0502020204030204" pitchFamily="34" charset="0"/>
                <a:cs typeface="Calibri" panose="020F0502020204030204" pitchFamily="34" charset="0"/>
              </a:rPr>
              <a:t>Na 08/23/21, FDA aprova primeru vasina COVID-19. Vasina fika konxedu komu vasina Pfizer COVID-19 i gossi e ta bem bendedu komu Comirnaty (koe-mir'-na-tee), pa privenson de COVID-19 na pessoas ku 16 anu di idade o mas. </a:t>
            </a:r>
          </a:p>
          <a:p>
            <a:pPr marL="342900" marR="0" lvl="0" indent="-342900">
              <a:lnSpc>
                <a:spcPct val="107000"/>
              </a:lnSpc>
              <a:spcBef>
                <a:spcPts val="0"/>
              </a:spcBef>
              <a:spcAft>
                <a:spcPts val="0"/>
              </a:spcAft>
              <a:buSzPts val="1400"/>
              <a:buFont typeface="Symbol" panose="05050102010706020507" pitchFamily="18" charset="2"/>
              <a:buChar char=""/>
            </a:pPr>
            <a:r>
              <a:rPr lang="x-none" sz="1800">
                <a:latin typeface="Calibri" panose="020F0502020204030204" pitchFamily="34" charset="0"/>
                <a:ea typeface="Calibri" panose="020F0502020204030204" pitchFamily="34" charset="0"/>
                <a:cs typeface="Calibri" panose="020F0502020204030204" pitchFamily="34" charset="0"/>
              </a:rPr>
              <a:t>Comirnaty e mesmu vasina ki Pfizer. </a:t>
            </a:r>
          </a:p>
          <a:p>
            <a:pPr marL="342900" marR="0" lvl="0" indent="-342900">
              <a:lnSpc>
                <a:spcPct val="107000"/>
              </a:lnSpc>
              <a:spcBef>
                <a:spcPts val="0"/>
              </a:spcBef>
              <a:spcAft>
                <a:spcPts val="0"/>
              </a:spcAft>
              <a:buSzPts val="1400"/>
              <a:buFont typeface="Symbol" panose="05050102010706020507" pitchFamily="18" charset="2"/>
              <a:buChar char=""/>
            </a:pPr>
            <a:r>
              <a:rPr lang="x-none" sz="1800">
                <a:latin typeface="Calibri" panose="020F0502020204030204" pitchFamily="34" charset="0"/>
                <a:ea typeface="Calibri" panose="020F0502020204030204" pitchFamily="34" charset="0"/>
                <a:cs typeface="Calibri" panose="020F0502020204030204" pitchFamily="34" charset="0"/>
              </a:rPr>
              <a:t>Vasina Pfizer tanbe sta disponivel ku autorizason di usu di imerjensia (EUA) pa pessoas di 5 a 15 anu i pa tersera dozi pa sertus individuos imunukomprometidus. </a:t>
            </a:r>
          </a:p>
          <a:p>
            <a:pPr marL="342900" marR="0" lvl="0" indent="-342900">
              <a:lnSpc>
                <a:spcPct val="107000"/>
              </a:lnSpc>
              <a:spcBef>
                <a:spcPts val="0"/>
              </a:spcBef>
              <a:spcAft>
                <a:spcPts val="0"/>
              </a:spcAft>
              <a:buSzPts val="1400"/>
              <a:buFont typeface="Symbol" panose="05050102010706020507" pitchFamily="18" charset="2"/>
              <a:buChar char=""/>
            </a:pPr>
            <a:r>
              <a:rPr lang="x-none" sz="1800">
                <a:latin typeface="Calibri" panose="020F0502020204030204" pitchFamily="34" charset="0"/>
                <a:ea typeface="Calibri" panose="020F0502020204030204" pitchFamily="34" charset="0"/>
                <a:cs typeface="Calibri" panose="020F0502020204030204" pitchFamily="34" charset="0"/>
              </a:rPr>
              <a:t>En komparason ku un EUA, aprovason di vasinas pa FDA ta mesti mas dadus sobre siguransa, fabrikason i efikasia pa periudu longu di tenpu i inklui dadus di mundu rial. </a:t>
            </a:r>
          </a:p>
          <a:p>
            <a:pPr marL="342900" marR="0" lvl="0" indent="-342900">
              <a:lnSpc>
                <a:spcPct val="107000"/>
              </a:lnSpc>
              <a:spcBef>
                <a:spcPts val="0"/>
              </a:spcBef>
              <a:spcAft>
                <a:spcPts val="0"/>
              </a:spcAft>
              <a:buSzPts val="1400"/>
              <a:buFont typeface="Symbol" panose="05050102010706020507" pitchFamily="18" charset="2"/>
              <a:buChar char=""/>
            </a:pPr>
            <a:r>
              <a:rPr lang="x-none" sz="1800">
                <a:solidFill>
                  <a:srgbClr val="000000"/>
                </a:solidFill>
                <a:latin typeface="Calibri" panose="020F0502020204030204" pitchFamily="34" charset="0"/>
                <a:ea typeface="Calibri" panose="020F0502020204030204" pitchFamily="34" charset="0"/>
                <a:cs typeface="Calibri" panose="020F0502020204030204" pitchFamily="34" charset="0"/>
              </a:rPr>
              <a:t>Aprovason total di FDA signifika ma vasina Comirnaty gossi ten mesmu nivel di aprovason ki otus vasinas usadu diariamente na U.S., sima vasinas pa hepatite, sarampo, katapora i poliomielite.</a:t>
            </a:r>
            <a:r>
              <a:rPr lang="x-none" sz="180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x-none" sz="1800">
                <a:solidFill>
                  <a:srgbClr val="000000"/>
                </a:solidFill>
                <a:latin typeface="Calibri" panose="020F0502020204030204" pitchFamily="34" charset="0"/>
                <a:ea typeface="Calibri" panose="020F0502020204030204" pitchFamily="34" charset="0"/>
                <a:cs typeface="Calibri" panose="020F0502020204030204" pitchFamily="34" charset="0"/>
              </a:rPr>
              <a:t>Vasina Pfizer COVID-19 foi primeru vasina ki risebi autorizason di imerjensia, pur issu e primeru ki ten dadus sufisienti pa risebi aprovason total. Keli ka signifika nada sobri siguransa i efikasia di vasina Moderna o Johnson &amp; Johnson.</a:t>
            </a:r>
          </a:p>
          <a:p>
            <a:endParaRPr lang="en-US" dirty="0"/>
          </a:p>
          <a:p>
            <a:r>
              <a:rPr lang="x-none" b="1"/>
              <a:t>Kuze ki e un Otorizasom di Uzu di Imerjensia (EUA)? </a:t>
            </a:r>
          </a:p>
          <a:p>
            <a:r>
              <a:rPr lang="x-none"/>
              <a:t>FDA di Stadus Unidus dja disponibiliza Vasinas kontra COVID-19 fabrikadu pa Pfizer, pa Moderna y pa Janssen atraves di un mekanismu txomadu EUA.
</a:t>
            </a:r>
            <a:br>
              <a:rPr lang="x-none"/>
            </a:br>
            <a:r>
              <a:rPr lang="x-none"/>
              <a:t> EUA e apoiadu pa un Secretary of Health and Human Services (HHS, Sekretaria di Sirvisus Umanus i di Saudi) atraves di un deklarason di izistensia di un situason ki ta justifika uzu di medikamentus di imerjensia duranti pandemia di COVID-19.</a:t>
            </a:r>
          </a:p>
          <a:p>
            <a:endParaRPr lang="en-US" dirty="0"/>
          </a:p>
          <a:p>
            <a:r>
              <a:rPr lang="x-none"/>
              <a:t>FDA pode imiti un EUA oras ki ten sertus kondisons, sima falta di alternativas adekuadu, aprovadu i disponivel pa uzu. Desizon di FDA e baziadu tanbe na prova sientifiku disponivel ki ta mostra ki produtu pode ser efikaz pa ivita COVID-19 duranti pandemia i ki possivel benefisius di produtu ki konxedu ta ultrapassa se riskus. Ten ki ten tudu kes kondisons li pa uzu di produtu ser permitidu duranti pandemia di COVID-19.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x-none" sz="1800" u="none">
                <a:solidFill>
                  <a:srgbClr val="008080"/>
                </a:solidFill>
                <a:latin typeface="Calibri" panose="020F0502020204030204" pitchFamily="34" charset="0"/>
                <a:ea typeface="Calibri" panose="020F0502020204030204" pitchFamily="34" charset="0"/>
                <a:cs typeface="Calibri" panose="020F0502020204030204" pitchFamily="34" charset="0"/>
              </a:rPr>
              <a:t>Vasina Pfizer COVID-19 e mas di 90% efikaz na privenson di COVID-19 na kriansas di 5 a 11 anu.</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x-none" sz="1200" b="0" i="0">
                <a:solidFill>
                  <a:schemeClr val="tx1"/>
                </a:solidFill>
                <a:latin typeface="+mn-lt"/>
                <a:ea typeface="+mn-ea"/>
                <a:cs typeface="+mn-cs"/>
              </a:rPr>
              <a:t>Nu ta entende inportansia di nu ser abertu i onestu sobri siguransa i prossessu di kriason di vasina— prinsipalmenti pa kumunidadis ki sufre konsekuensias di ser maltratadu na saudi. </a:t>
            </a:r>
          </a:p>
          <a:p>
            <a:endParaRPr lang="en-US" sz="1200" b="0" i="0" kern="1200" dirty="0">
              <a:solidFill>
                <a:schemeClr val="tx1"/>
              </a:solidFill>
              <a:effectLst/>
              <a:latin typeface="+mn-lt"/>
              <a:ea typeface="+mn-ea"/>
              <a:cs typeface="+mn-cs"/>
            </a:endParaRPr>
          </a:p>
          <a:p>
            <a:r>
              <a:rPr lang="x-none" sz="1200">
                <a:latin typeface="Calibri" panose="020F0502020204030204" pitchFamily="34" charset="0"/>
                <a:cs typeface="Calibri" panose="020F0502020204030204" pitchFamily="34" charset="0"/>
              </a:rPr>
              <a:t>É inportanti sabe ki vasinas ta passa pa mas prossessus di testi ki kualker otu medikamentu.  Antis di kualker vasina disponibilizadu pa uzu, el ten ki passa pa un prossessu rigorozu di kriason i testis. Fabrikason e kritiku — kada dozi ki fabrikadu ten ki ser di alta kualidadi konsistentimenti. Alen di kel, ta fazedu  testis alargadus na ensaius klinikus pa konprova siguransa.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a:latin typeface="Calibri" panose="020F0502020204030204" pitchFamily="34" charset="0"/>
                <a:cs typeface="Calibri" panose="020F0502020204030204" pitchFamily="34" charset="0"/>
              </a:rPr>
              <a:t>Fonti: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x-none" sz="1200">
                <a:solidFill>
                  <a:schemeClr val="tx1"/>
                </a:solidFill>
                <a:latin typeface="+mn-lt"/>
                <a:ea typeface="+mn-ea"/>
                <a:cs typeface="+mn-cs"/>
              </a:rPr>
              <a:t>Siguransa e un prioridadi prinsipal, i monitoramentu di siguransa di kes vasina COVID-19 e mas forti i abranjenti di storia di U.S.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a:solidFill>
                  <a:schemeClr val="tx1"/>
                </a:solidFill>
                <a:latin typeface="+mn-lt"/>
                <a:ea typeface="+mn-ea"/>
                <a:cs typeface="+mn-cs"/>
              </a:rPr>
              <a:t>Vasina kontra COVID-19 foi kriadu ku rapidez mas tudu mididas pa garanti siguransa ki ta tomadu pa tudu vasinas foi kunpridu na kriason di kel vasina li. </a:t>
            </a:r>
          </a:p>
          <a:p>
            <a:r>
              <a:rPr lang="x-none" sz="1200"/>
              <a:t>Inprezas di vasina trabadja faxi pamodi:</a:t>
            </a:r>
          </a:p>
          <a:p>
            <a:r>
              <a:rPr lang="x-none" sz="1200" b="1" i="1">
                <a:latin typeface="Calibri" panose="020F0502020204030204" pitchFamily="34" charset="0"/>
                <a:cs typeface="Calibri" panose="020F0502020204030204" pitchFamily="34" charset="0"/>
              </a:rPr>
              <a:t> </a:t>
            </a:r>
          </a:p>
          <a:p>
            <a:pPr marL="457200" lvl="0" indent="-457200">
              <a:buFont typeface="+mj-lt"/>
              <a:buAutoNum type="arabicPeriod"/>
            </a:pPr>
            <a:r>
              <a:rPr lang="x-none" sz="1200" b="1" i="1">
                <a:latin typeface="Calibri" panose="020F0502020204030204" pitchFamily="34" charset="0"/>
                <a:cs typeface="Calibri" panose="020F0502020204030204" pitchFamily="34" charset="0"/>
              </a:rPr>
              <a:t>Dja nu tinha informason inportanti: </a:t>
            </a:r>
            <a:r>
              <a:rPr lang="x-none" sz="1200">
                <a:latin typeface="Calibri" panose="020F0502020204030204" pitchFamily="34" charset="0"/>
                <a:cs typeface="Calibri" panose="020F0502020204030204" pitchFamily="34" charset="0"/>
              </a:rPr>
              <a:t>Virus COVID-19 ta faze parti di familia di coronavirus ki sta studadu a txeu tenpu. Spesialistas dja prendeba informason inportanti di otus surtus di coronavirus ki sirbi pa djudas kria vasina kontra COVID-19, pur issu nu ka kumesa di zeru.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x-none" sz="1200" b="1" i="1">
                <a:latin typeface="Calibri" panose="020F0502020204030204" pitchFamily="34" charset="0"/>
                <a:cs typeface="Calibri" panose="020F0502020204030204" pitchFamily="34" charset="0"/>
              </a:rPr>
              <a:t>Guvernu finansia pisquiza di vasina</a:t>
            </a:r>
            <a:r>
              <a:rPr lang="x-none" sz="1200">
                <a:latin typeface="Calibri" panose="020F0502020204030204" pitchFamily="34" charset="0"/>
                <a:cs typeface="Calibri" panose="020F0502020204030204" pitchFamily="34" charset="0"/>
              </a:rPr>
              <a:t>: Guvernu di Stadus Unidus i di otus paizis invisti txeu dinheru pa apoia trabadju di inprezas di vasina. Kolaborason ku otus paizis tanbe djuda peskizadoris na rapidez di ses trabadju.</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x-none" sz="1200" b="1" i="1">
                <a:solidFill>
                  <a:schemeClr val="tx1"/>
                </a:solidFill>
                <a:latin typeface="+mn-lt"/>
                <a:ea typeface="+mn-ea"/>
                <a:cs typeface="+mn-cs"/>
              </a:rPr>
              <a:t>Dezenas di milhar di pessoas partisipa na peskizas di vasina:</a:t>
            </a:r>
            <a:r>
              <a:rPr lang="x-none" sz="1200" b="0" i="0">
                <a:solidFill>
                  <a:schemeClr val="tx1"/>
                </a:solidFill>
                <a:latin typeface="+mn-lt"/>
                <a:ea typeface="+mn-ea"/>
                <a:cs typeface="+mn-cs"/>
              </a:rPr>
              <a:t> Peskizas di vasina (txomadu Ensaius Klinikus) foi fetu pa konprova ki vasina e siguru i efisienti. Dezenas di milhar di pessoas inskreve pa ensaius, pur issu enprezas ka tevi nessessidadi di tra tenpu pa djobe voluntarius.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x-none" sz="1200" b="1" i="1">
                <a:solidFill>
                  <a:schemeClr val="tx1"/>
                </a:solidFill>
                <a:latin typeface="+mn-lt"/>
                <a:ea typeface="+mn-ea"/>
                <a:cs typeface="+mn-cs"/>
              </a:rPr>
              <a:t>Fabrikason fazedu na mesmu tenpu ki peskizas pa siguransa</a:t>
            </a:r>
            <a:r>
              <a:rPr lang="x-none" sz="1200" b="0" i="0">
                <a:solidFill>
                  <a:schemeClr val="tx1"/>
                </a:solidFill>
                <a:latin typeface="+mn-lt"/>
                <a:ea typeface="+mn-ea"/>
                <a:cs typeface="+mn-cs"/>
              </a:rPr>
              <a:t>: Inprezas di vasina kumessa ta faze vasina na mesmu tenpu ki studus di peskiza staba ta dekorre pa prova ki vasinas e siguru i efisienti. Ker dizer ma vasinas dja staba prontu pa ser distribuidu logu ki es foi aprovadu</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5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77"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‹nº›</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1"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25"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49"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197"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21"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45"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69"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293"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41"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‹nº›</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65"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89"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1/28/2022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‹nº›</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‹nº›</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‹nº›</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‹nº›</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9"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‹nº›</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x-none" sz="4000">
                <a:solidFill>
                  <a:schemeClr val="bg1"/>
                </a:solidFill>
                <a:latin typeface="+mn-lt"/>
              </a:rPr>
              <a:t>Guia pa Organiza un Forun Kumunitariu sobri vasina di COVID-19</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x-none" sz="4000" i="1">
                <a:solidFill>
                  <a:schemeClr val="bg1"/>
                </a:solidFill>
                <a:latin typeface="+mn-lt"/>
              </a:rPr>
              <a:t>EDISON KRIANSAS &amp; ADOLESENTIS</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x-none" sz="3200" dirty="0">
                <a:solidFill>
                  <a:schemeClr val="bg1"/>
                </a:solidFill>
              </a:rPr>
              <a:t>Atualizadu </a:t>
            </a:r>
            <a:r>
              <a:rPr lang="pt-PT" sz="3200" dirty="0" smtClean="0">
                <a:solidFill>
                  <a:schemeClr val="bg1"/>
                </a:solidFill>
              </a:rPr>
              <a:t>25</a:t>
            </a:r>
            <a:r>
              <a:rPr lang="x-none" sz="3200" dirty="0" smtClean="0">
                <a:solidFill>
                  <a:schemeClr val="bg1"/>
                </a:solidFill>
              </a:rPr>
              <a:t> </a:t>
            </a:r>
            <a:r>
              <a:rPr lang="x-none" sz="3200" dirty="0">
                <a:solidFill>
                  <a:schemeClr val="bg1"/>
                </a:solidFill>
              </a:rPr>
              <a:t>di Janeru,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Vasina kontra COVID-19 ten algun ifeitu kolateral?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Ifeitus kolateral gravi di vasinas, inkluzivi di vasina kontra COVID-19, é raru. </a:t>
            </a:r>
          </a:p>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Bu fidju podi ten alguns ifeitu kolateral, ki e sinal normal di ki si korpu sa ta kria pruteson.</a:t>
            </a:r>
          </a:p>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Kes ifeitus kolateral podi afeta bu kapasidadi di fazi kuzas di dia a dia, mas es debe passa dentu di pokus dias. </a:t>
            </a: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Ifeitus kolateral ki mas ta xintidu e ka gravi i ta inklui:</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Kansasu</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Dor di Kabesa </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Dor na Lokal di Injeson</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Dor na muskulu</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Tremura </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Nauzea i/o vomitu</a:t>
            </a:r>
          </a:p>
          <a:p>
            <a:pPr marL="1200150" lvl="2" indent="-285750">
              <a:buFont typeface="Courier New" panose="02070309020205020404" pitchFamily="49" charset="0"/>
              <a:buChar char="o"/>
            </a:pPr>
            <a:r>
              <a:rPr lang="x-none" sz="2400">
                <a:latin typeface="Calibri" panose="020F0502020204030204" pitchFamily="34" charset="0"/>
                <a:cs typeface="Calibri" panose="020F0502020204030204" pitchFamily="34" charset="0"/>
              </a:rPr>
              <a:t>Febri</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x-none">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Kal ke risku di miokardite (inflamason di korason)?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Na jeral, risku di ifeitu kolateral di vasina COVID-19 e baxu dimas na kriansa. </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Tevi kazu raru di miocardite na adolesenti di seksu maskulinu ki ligadu a vasinason kontra COVID-19.</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x-none">
                <a:solidFill>
                  <a:srgbClr val="000000"/>
                </a:solidFill>
                <a:latin typeface="Times New Roman" panose="02020603050405020304" pitchFamily="18" charset="0"/>
              </a:rPr>
              <a:t> </a:t>
            </a:r>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186517"/>
            <a:ext cx="6154458" cy="3108543"/>
          </a:xfrm>
          <a:prstGeom prst="rect">
            <a:avLst/>
          </a:prstGeom>
          <a:noFill/>
          <a:ln w="6350">
            <a:noFill/>
            <a:miter lim="800000"/>
          </a:ln>
        </p:spPr>
        <p:txBody>
          <a:bodyPr wrap="square">
            <a:spAutoFit/>
          </a:bodyPr>
          <a:lstStyle/>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Risku di panha miocardite pamodi infeson pa COVID-19 e mutu mas txeu di ki panha miocardite dipos di resebi vasina.</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x-none" sz="2400">
                <a:latin typeface="Calibri" panose="020F0502020204030204" pitchFamily="34" charset="0"/>
                <a:cs typeface="Calibri" panose="020F0502020204030204" pitchFamily="34" charset="0"/>
              </a:rPr>
              <a:t>Maioria di pasientis ku miocardite ki resebi atendimentu rispondi dretu a ramedi i ripoza i xinti midjor faxi.</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Kriansa i adolesenti ku alergias ten ki toma vasina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Kriansas i adolesentis ka debe toma vasina kontra COVID-19 si e tevi algun bes un riason alerjiku gravi (ki ta fladu anafilaxia tanbe) a kualker ingredienti di vasina.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Vasinas ka ten ovu, jelatina, konservantis, nen latex. Lista di ingredientis ta atxadu na:</a:t>
            </a:r>
          </a:p>
          <a:p>
            <a:pPr marL="914400" lvl="1" indent="-342900">
              <a:buFont typeface="Courier New" panose="02070309020205020404" pitchFamily="49" charset="0"/>
              <a:buChar char="o"/>
            </a:pPr>
            <a:r>
              <a:rPr lang="x-none" sz="2400">
                <a:latin typeface="Calibri" panose="020F0502020204030204" pitchFamily="34" charset="0"/>
                <a:cs typeface="Calibri" panose="020F0502020204030204" pitchFamily="34" charset="0"/>
              </a:rPr>
              <a:t>Pfizer/Comirnaty: </a:t>
            </a:r>
            <a:r>
              <a:rPr lang="x-none" sz="2400">
                <a:latin typeface="Calibri" panose="020F0502020204030204" pitchFamily="34" charset="0"/>
                <a:cs typeface="Calibri" panose="020F0502020204030204" pitchFamily="34" charset="0"/>
                <a:hlinkClick r:id="rId3"/>
              </a:rPr>
              <a:t>https://www.fda.gov/media/144414/download</a:t>
            </a:r>
            <a:r>
              <a:rPr lang="x-none" sz="2400">
                <a:latin typeface="Calibri" panose="020F0502020204030204" pitchFamily="34" charset="0"/>
                <a:cs typeface="Calibri" panose="020F0502020204030204" pitchFamily="34" charset="0"/>
              </a:rPr>
              <a:t> (pajina 3)</a:t>
            </a:r>
          </a:p>
          <a:p>
            <a:pPr marL="914400" lvl="1" indent="-342900">
              <a:buFont typeface="Courier New" panose="02070309020205020404" pitchFamily="49" charset="0"/>
              <a:buChar char="o"/>
            </a:pPr>
            <a:r>
              <a:rPr lang="x-none" sz="2400">
                <a:latin typeface="Calibri" panose="020F0502020204030204" pitchFamily="34" charset="0"/>
                <a:cs typeface="Calibri" panose="020F0502020204030204" pitchFamily="34" charset="0"/>
              </a:rPr>
              <a:t>Moderna: </a:t>
            </a:r>
            <a:r>
              <a:rPr lang="x-none" sz="2400">
                <a:latin typeface="Calibri" panose="020F0502020204030204" pitchFamily="34" charset="0"/>
                <a:cs typeface="Calibri" panose="020F0502020204030204" pitchFamily="34" charset="0"/>
                <a:hlinkClick r:id="rId4"/>
              </a:rPr>
              <a:t>https://www.fda.gov/media/144638/download</a:t>
            </a:r>
            <a:r>
              <a:rPr lang="x-none" sz="2400">
                <a:latin typeface="Calibri" panose="020F0502020204030204" pitchFamily="34" charset="0"/>
                <a:cs typeface="Calibri" panose="020F0502020204030204" pitchFamily="34" charset="0"/>
              </a:rPr>
              <a:t> (pajina 2)</a:t>
            </a:r>
          </a:p>
          <a:p>
            <a:pPr marL="914400" lvl="1" indent="-342900">
              <a:buFont typeface="Courier New" panose="02070309020205020404" pitchFamily="49" charset="0"/>
              <a:buChar char="o"/>
            </a:pPr>
            <a:r>
              <a:rPr lang="x-none" sz="2400">
                <a:latin typeface="Calibri" panose="020F0502020204030204" pitchFamily="34" charset="0"/>
                <a:cs typeface="Calibri" panose="020F0502020204030204" pitchFamily="34" charset="0"/>
              </a:rPr>
              <a:t>Janssen (J&amp;J): </a:t>
            </a:r>
            <a:r>
              <a:rPr lang="x-none" sz="2400">
                <a:latin typeface="Calibri" panose="020F0502020204030204" pitchFamily="34" charset="0"/>
                <a:cs typeface="Calibri" panose="020F0502020204030204" pitchFamily="34" charset="0"/>
                <a:hlinkClick r:id="rId5"/>
              </a:rPr>
              <a:t>https://www.fda.gov/media/146305/download</a:t>
            </a:r>
            <a:r>
              <a:rPr lang="x-none" sz="2400">
                <a:latin typeface="Calibri" panose="020F0502020204030204" pitchFamily="34" charset="0"/>
                <a:cs typeface="Calibri" panose="020F0502020204030204" pitchFamily="34" charset="0"/>
              </a:rPr>
              <a:t> (pajina 2)</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Pessoas ki algun bez tevi un riason alerjiku gravi pa algun otu kuza sen ser vasina (sima mantega di mankarra), ten ki papia ku dotor antis di toma vasina.</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Ta izisti un priokupason ku fertilidade o dizenvolvimentu ku vacinason di kriansa antis di txiga puberdadi?</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416320"/>
          </a:xfrm>
          <a:prstGeom prst="rect">
            <a:avLst/>
          </a:prstGeom>
        </p:spPr>
        <p:txBody>
          <a:bodyPr wrap="square">
            <a:spAutoFit/>
          </a:bodyPr>
          <a:lstStyle/>
          <a:p>
            <a:pPr algn="l"/>
            <a:r>
              <a:rPr lang="x-none" sz="2400" b="0" i="0">
                <a:solidFill>
                  <a:srgbClr val="000000"/>
                </a:solidFill>
                <a:latin typeface="Calibri" panose="020F0502020204030204" pitchFamily="34" charset="0"/>
                <a:cs typeface="Calibri" panose="020F0502020204030204" pitchFamily="34" charset="0"/>
              </a:rPr>
              <a:t>Nau.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x-none" sz="2400" b="0" i="0">
                <a:solidFill>
                  <a:srgbClr val="000000"/>
                </a:solidFill>
                <a:latin typeface="Calibri" panose="020F0502020204030204" pitchFamily="34" charset="0"/>
                <a:cs typeface="Calibri" panose="020F0502020204030204" pitchFamily="34" charset="0"/>
              </a:rPr>
              <a:t>Ka ten prova di ki kualker vasina, inklusivi vasinas COVID-19, podi provoka prublema di fertilidade na femia o matxu.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x-none" sz="2400" b="0" i="0">
                <a:solidFill>
                  <a:srgbClr val="000000"/>
                </a:solidFill>
                <a:latin typeface="Calibri" panose="020F0502020204030204" pitchFamily="34" charset="0"/>
                <a:cs typeface="Calibri" panose="020F0502020204030204" pitchFamily="34" charset="0"/>
              </a:rPr>
              <a:t>Ka ten prova di ki kes ingridientis o antikorpus di vasina dipos di vacinason kontra COVID-19 ta provoka prublema ku ingravida. Di mesmu forma, ka ten prova ma vasina COVID-19 ta afeta puberdadi.</a:t>
            </a:r>
          </a:p>
          <a:p>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Vasina kontra COVID-19 ta ben muda DNA di nha fidju?</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x-none" sz="2400">
                <a:latin typeface="Calibri" panose="020F0502020204030204" pitchFamily="34" charset="0"/>
                <a:cs typeface="Calibri" panose="020F0502020204030204" pitchFamily="34" charset="0"/>
              </a:rPr>
              <a:t>Nau. Vasinas kontra COVID-19 ka ta muda o interaji ku bu ADN (DNA na ingles) di ninhun manera.</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x-none" sz="2400">
                <a:latin typeface="Calibri" panose="020F0502020204030204" pitchFamily="34" charset="0"/>
                <a:cs typeface="Calibri" panose="020F0502020204030204" pitchFamily="34" charset="0"/>
              </a:rPr>
              <a:t>Vasinas ta inxina nos sistema imunolojiku manera di luta kontra un determinadu virus.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x-none" sz="2400">
                <a:latin typeface="Calibri" panose="020F0502020204030204" pitchFamily="34" charset="0"/>
                <a:cs typeface="Calibri" panose="020F0502020204030204" pitchFamily="34" charset="0"/>
              </a:rPr>
              <a:t>Pa e podi faze si trabadju, vasina kontra COVID-19 ka meste entra na nukliu di selula, unde ki DNA ta sta guardadu. Ker dizer ki vasina nunka ka ta interaji ku nos DNA di ninhun manera, i el e ka ten ninhun manera di mudal. </a:t>
            </a:r>
          </a:p>
          <a:p>
            <a:r>
              <a:rPr lang="x-none" sz="240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Nha fidju podi pega COVID-19 na vasina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x-none" sz="2400">
                <a:latin typeface="Calibri" panose="020F0502020204030204" pitchFamily="34" charset="0"/>
                <a:cs typeface="Calibri" panose="020F0502020204030204" pitchFamily="34" charset="0"/>
              </a:rPr>
              <a:t>Nau. Vasinas ka ten virus bibu ki ta provoka COVID-19. Keli sinifika ma bu fidju ka podi panha COVID-19 na vasina.</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Vasinas ta funsiona kontra variantis di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x-none" sz="2400">
                <a:solidFill>
                  <a:srgbClr val="000000"/>
                </a:solidFill>
                <a:latin typeface="Calibri" panose="020F0502020204030204" pitchFamily="34" charset="0"/>
                <a:ea typeface="Calibri" panose="020F0502020204030204" pitchFamily="34" charset="0"/>
                <a:cs typeface="Calibri" panose="020F0502020204030204" pitchFamily="34" charset="0"/>
              </a:rPr>
              <a:t>E normal ki virus ba ta muda sima es ta spadja, i pa parse otus variantis.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x-none" sz="2400">
                <a:solidFill>
                  <a:srgbClr val="000000"/>
                </a:solidFill>
                <a:latin typeface="Calibri" panose="020F0502020204030204" pitchFamily="34" charset="0"/>
                <a:ea typeface="Calibri" panose="020F0502020204030204" pitchFamily="34" charset="0"/>
                <a:cs typeface="Calibri" panose="020F0502020204030204" pitchFamily="34" charset="0"/>
              </a:rPr>
              <a:t>Ti data di oji, studus ta sujiri ki vasinas ta da proteson kontra variantis konxedu (sima Delta i Omicron).</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x-none" sz="2400">
                <a:solidFill>
                  <a:srgbClr val="000000"/>
                </a:solidFill>
                <a:latin typeface="Calibri" panose="020F0502020204030204" pitchFamily="34" charset="0"/>
                <a:ea typeface="Calibri" panose="020F0502020204030204" pitchFamily="34" charset="0"/>
                <a:cs typeface="Calibri" panose="020F0502020204030204" pitchFamily="34" charset="0"/>
              </a:rPr>
              <a:t>Mesmu oras ki un pessoa vasinadu panha infeson di COVID-19, es ta sta ben protejedu kontra fika gravimenti duenti i morri.</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Kriansas i adolesentis ten ki resebi um dozi di riforsu?</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0809733" cy="2677656"/>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x-none" sz="2400" dirty="0">
                <a:latin typeface="Calibri" panose="020F0502020204030204" pitchFamily="34" charset="0"/>
                <a:cs typeface="Calibri" panose="020F0502020204030204" pitchFamily="34" charset="0"/>
              </a:rPr>
              <a:t>Vasinas di COVID-19 ta funciona dretu pa privini duensas gravis, ospitalizason i morti. Mas, spesialistas na saudi publiku sa ta kumesa ta odja menus pruteson kontra duensas levi i moderadu. Riforsu ta dexa vasina efesienti pa mas tenpu.</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x-none" sz="2400" dirty="0">
                <a:latin typeface="Calibri" panose="020F0502020204030204" pitchFamily="34" charset="0"/>
                <a:cs typeface="Calibri" panose="020F0502020204030204" pitchFamily="34" charset="0"/>
              </a:rPr>
              <a:t>Kaulker alguen ku 12+ anu podi toma un riforsu si:</a:t>
            </a:r>
          </a:p>
          <a:p>
            <a:pPr marL="800100" lvl="1" indent="-342900">
              <a:buFont typeface="Courier New" panose="02070309020205020404" pitchFamily="49" charset="0"/>
              <a:buChar char="o"/>
              <a:tabLst>
                <a:tab pos="457200" algn="l"/>
              </a:tabLst>
            </a:pPr>
            <a:r>
              <a:rPr lang="x-none" sz="2400" b="1" dirty="0" smtClean="0">
                <a:latin typeface="Calibri" panose="020F0502020204030204" pitchFamily="34" charset="0"/>
                <a:cs typeface="Calibri" panose="020F0502020204030204" pitchFamily="34" charset="0"/>
              </a:rPr>
              <a:t>Pfizer</a:t>
            </a:r>
            <a:r>
              <a:rPr lang="pt-PT" sz="2400" b="1" dirty="0" smtClean="0">
                <a:latin typeface="Calibri" panose="020F0502020204030204" pitchFamily="34" charset="0"/>
                <a:cs typeface="Calibri" panose="020F0502020204030204" pitchFamily="34" charset="0"/>
              </a:rPr>
              <a:t> &amp; Moderna</a:t>
            </a:r>
            <a:r>
              <a:rPr lang="x-none" sz="2400" dirty="0" smtClean="0">
                <a:latin typeface="Calibri" panose="020F0502020204030204" pitchFamily="34" charset="0"/>
                <a:cs typeface="Calibri" panose="020F0502020204030204" pitchFamily="34" charset="0"/>
              </a:rPr>
              <a:t>: </a:t>
            </a:r>
            <a:r>
              <a:rPr lang="x-none" sz="2400" dirty="0">
                <a:latin typeface="Calibri" panose="020F0502020204030204" pitchFamily="34" charset="0"/>
                <a:cs typeface="Calibri" panose="020F0502020204030204" pitchFamily="34" charset="0"/>
              </a:rPr>
              <a:t>Dja passa pelu menus 5 mes desdi ses sigunda dozi</a:t>
            </a:r>
          </a:p>
          <a:p>
            <a:pPr marL="800100" lvl="1" indent="-342900">
              <a:buFont typeface="Courier New" panose="02070309020205020404" pitchFamily="49" charset="0"/>
              <a:buChar char="o"/>
              <a:tabLst>
                <a:tab pos="457200" algn="l"/>
              </a:tabLst>
            </a:pPr>
            <a:r>
              <a:rPr lang="x-none" sz="2400" b="1" dirty="0">
                <a:latin typeface="Calibri" panose="020F0502020204030204" pitchFamily="34" charset="0"/>
                <a:cs typeface="Calibri" panose="020F0502020204030204" pitchFamily="34" charset="0"/>
              </a:rPr>
              <a:t>Johnson &amp; Johnson</a:t>
            </a:r>
            <a:r>
              <a:rPr lang="x-none" sz="2400" dirty="0">
                <a:latin typeface="Calibri" panose="020F0502020204030204" pitchFamily="34" charset="0"/>
                <a:cs typeface="Calibri" panose="020F0502020204030204" pitchFamily="34" charset="0"/>
              </a:rPr>
              <a:t>: Dja passa pelu menus 2 mes desdi primera dozi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6876362" y="4477990"/>
            <a:ext cx="4876800" cy="1875692"/>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660501"/>
            <a:ext cx="6579954" cy="155491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x-none" sz="2400">
                <a:latin typeface="Calibri" panose="020F0502020204030204" pitchFamily="34" charset="0"/>
                <a:cs typeface="Calibri" panose="020F0502020204030204" pitchFamily="34" charset="0"/>
              </a:rPr>
              <a:t>Si bu tem idade entri 12-17, bu podi toma riforsu so di Pfizer. Kazu kontrariu bu podi skodji ki vasina ki bu kre toma di riforsu.  </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x-none"/>
              <a:t>Modi ki N ta faze markason?</a:t>
            </a:r>
          </a:p>
        </p:txBody>
      </p:sp>
      <p:sp>
        <p:nvSpPr>
          <p:cNvPr id="5" name="Content Placeholder 4"/>
          <p:cNvSpPr>
            <a:spLocks noGrp="1"/>
          </p:cNvSpPr>
          <p:nvPr>
            <p:ph idx="1"/>
          </p:nvPr>
        </p:nvSpPr>
        <p:spPr>
          <a:xfrm>
            <a:off x="445192" y="1301531"/>
            <a:ext cx="9060004" cy="5056409"/>
          </a:xfrm>
        </p:spPr>
        <p:txBody>
          <a:bodyPr>
            <a:normAutofit/>
          </a:bodyPr>
          <a:lstStyle/>
          <a:p>
            <a:pPr>
              <a:lnSpc>
                <a:spcPct val="100000"/>
              </a:lnSpc>
            </a:pPr>
            <a:r>
              <a:rPr lang="x-none" sz="2400" dirty="0"/>
              <a:t>Uza VaxFinder.mass.gov pa djobe markasons (inkluzivi riforsus) na farmasias, klinikas di saudi, i otus lugaris na komunidadi. </a:t>
            </a:r>
            <a:endParaRPr lang="en-US" sz="2000" dirty="0"/>
          </a:p>
          <a:p>
            <a:pPr>
              <a:lnSpc>
                <a:spcPct val="100000"/>
              </a:lnSpc>
            </a:pPr>
            <a:r>
              <a:rPr lang="x-none" sz="2400" dirty="0"/>
              <a:t>Bu pode buska lugaris pa nomi di vasina ki ta dadu la pa ki pessoas ku menus di 18 anu di idadi pode atxa lugaris ki ta da so vasina di Pfizer/Comirnaty.</a:t>
            </a:r>
            <a:endParaRPr lang="en-US" sz="2400" dirty="0"/>
          </a:p>
          <a:p>
            <a:pPr>
              <a:lnSpc>
                <a:spcPct val="100000"/>
              </a:lnSpc>
            </a:pPr>
            <a:r>
              <a:rPr lang="x-none" sz="2400" dirty="0"/>
              <a:t>Bo tambi podi buska pa kau ki ta oferesi kel riforsu di bu skodja</a:t>
            </a:r>
            <a:endParaRPr lang="en-US" sz="2400" dirty="0"/>
          </a:p>
          <a:p>
            <a:pPr>
              <a:lnSpc>
                <a:spcPct val="100000"/>
              </a:lnSpc>
              <a:spcAft>
                <a:spcPts val="300"/>
              </a:spcAft>
            </a:pPr>
            <a:r>
              <a:rPr lang="x-none" sz="2400" dirty="0"/>
              <a:t>Pessoas ki ka pode uza internet, pode txoma pa  Massachusetts 
Vaccine Scheduling Resource Line: 2-1-1 (877-211-6277)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N ten ki paga pa vasina?
</a:t>
            </a:r>
            <a:br>
              <a:rPr lang="x-none" sz="3200">
                <a:latin typeface="Calibri" panose="020F0502020204030204" pitchFamily="34" charset="0"/>
                <a:cs typeface="Calibri" panose="020F0502020204030204" pitchFamily="34" charset="0"/>
              </a:rPr>
            </a:br>
            <a:endParaRPr lang="x-none" sz="320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Nau. Vasina (inkluzivi riforsus) e </a:t>
            </a:r>
            <a:r>
              <a:rPr lang="x-none" sz="2400" b="1">
                <a:latin typeface="Calibri" panose="020F0502020204030204" pitchFamily="34" charset="0"/>
                <a:cs typeface="Calibri" panose="020F0502020204030204" pitchFamily="34" charset="0"/>
              </a:rPr>
              <a:t>di grassa</a:t>
            </a:r>
            <a:r>
              <a:rPr lang="x-none" sz="2400">
                <a:latin typeface="Calibri" panose="020F0502020204030204" pitchFamily="34" charset="0"/>
                <a:cs typeface="Calibri" panose="020F0502020204030204" pitchFamily="34" charset="0"/>
              </a:rPr>
              <a:t> pa tudu rezidentis di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x-none" sz="2400">
                <a:latin typeface="Calibri" panose="020F0502020204030204" pitchFamily="34" charset="0"/>
                <a:cs typeface="Calibri" panose="020F0502020204030204" pitchFamily="34" charset="0"/>
              </a:rPr>
              <a:t>Nunka bu ka ta pididu nunbru di un karton di kreditu pa bu faze un markason.</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x-none" sz="2400">
                <a:latin typeface="Calibri" panose="020F0502020204030204" pitchFamily="34" charset="0"/>
                <a:cs typeface="Calibri" panose="020F0502020204030204" pitchFamily="34" charset="0"/>
              </a:rPr>
              <a:t>Bu podi vasinadu mesmu si ka tiver </a:t>
            </a:r>
          </a:p>
          <a:p>
            <a:pPr lvl="1"/>
            <a:r>
              <a:rPr lang="x-none" sz="2400">
                <a:latin typeface="Calibri" panose="020F0502020204030204" pitchFamily="34" charset="0"/>
                <a:cs typeface="Calibri" panose="020F0502020204030204" pitchFamily="34" charset="0"/>
              </a:rPr>
              <a:t>     siguru di saudi, karta di konduson, </a:t>
            </a:r>
          </a:p>
          <a:p>
            <a:pPr lvl="1"/>
            <a:r>
              <a:rPr lang="x-none" sz="2400">
                <a:latin typeface="Calibri" panose="020F0502020204030204" pitchFamily="34" charset="0"/>
                <a:cs typeface="Calibri" panose="020F0502020204030204" pitchFamily="34" charset="0"/>
              </a:rPr>
              <a:t>     o numeru di Siguransa Sosial.</a:t>
            </a:r>
            <a:br>
              <a:rPr lang="x-none" sz="2400">
                <a:latin typeface="Calibri" panose="020F0502020204030204" pitchFamily="34" charset="0"/>
                <a:cs typeface="Calibri" panose="020F0502020204030204" pitchFamily="34" charset="0"/>
              </a:rPr>
            </a:br>
            <a:endParaRPr lang="x-none" sz="240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r>
              <a:rPr lang="x-none" sz="3200" b="1">
                <a:latin typeface="+mn-lt"/>
              </a:rPr>
              <a:t/>
            </a:r>
            <a:br>
              <a:rPr lang="x-none" sz="3200" b="1">
                <a:latin typeface="+mn-lt"/>
              </a:rPr>
            </a:br>
            <a:r>
              <a:rPr lang="x-none" sz="3200" b="1">
                <a:latin typeface="+mn-lt"/>
              </a:rPr>
              <a:t>Instrusons pa usa es guia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nSpc>
                <a:spcPct val="110000"/>
              </a:lnSpc>
            </a:pPr>
            <a:r>
              <a:rPr lang="x-none" sz="2600"/>
              <a:t>Kel guia li foi fetu pa provedores, grupu komunitariu i otus pa ospeda reunion o foruns di vasina di COVID-19 pa kriansa ku adolesenti.</a:t>
            </a:r>
            <a:r>
              <a:rPr lang="x-none" sz="2600" b="1"/>
              <a:t> </a:t>
            </a:r>
          </a:p>
          <a:p>
            <a:pPr>
              <a:lnSpc>
                <a:spcPct val="110000"/>
              </a:lnSpc>
            </a:pPr>
            <a:r>
              <a:rPr lang="x-none" sz="2600"/>
              <a:t>Ta inklui informason di Dipartamentu di Saudi Publiku di Massachusetts (DPH) komu risposta pa purguntas ki ta fazedu mas txeu.</a:t>
            </a:r>
          </a:p>
          <a:p>
            <a:pPr>
              <a:lnSpc>
                <a:spcPct val="110000"/>
              </a:lnSpc>
            </a:pPr>
            <a:r>
              <a:rPr lang="x-none" sz="2600"/>
              <a:t>Ten mas pontus pa diskuson na sesson di notas di kada slaidi.</a:t>
            </a:r>
          </a:p>
          <a:p>
            <a:pPr>
              <a:lnSpc>
                <a:spcPct val="110000"/>
              </a:lnSpc>
            </a:pPr>
            <a:r>
              <a:rPr lang="x-none" sz="2600"/>
              <a:t>Bu pode uza parti o tudu informason ki dadu li baziadu na interessi i nississidadi di bu komunidadi. </a:t>
            </a:r>
          </a:p>
          <a:p>
            <a:pPr marL="731520" lvl="1" indent="-365760">
              <a:lnSpc>
                <a:spcPct val="110000"/>
              </a:lnSpc>
              <a:buFont typeface="Courier New" panose="02070309020205020404" pitchFamily="49" charset="0"/>
              <a:buChar char="o"/>
            </a:pPr>
            <a:r>
              <a:rPr lang="x-none" sz="2600"/>
              <a:t>Bu podi atxa mas informason pa bu passa na bu forun na </a:t>
            </a:r>
            <a:r>
              <a:rPr lang="x-none" sz="2600">
                <a:hlinkClick r:id="rId3"/>
              </a:rPr>
              <a:t>https://www.mass.gov/covid-19-vaccine-in-massachusetts</a:t>
            </a:r>
            <a:r>
              <a:rPr lang="x-none" sz="2600"/>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Kenha ki pode djudan toma desizon sobri vasina nha fidju?</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x-none" sz="2400">
                <a:latin typeface="Calibri" panose="020F0502020204030204" pitchFamily="34" charset="0"/>
                <a:cs typeface="Calibri" panose="020F0502020204030204" pitchFamily="34" charset="0"/>
              </a:rPr>
              <a:t>Si bu tiver mas perguntas sobri saudi di bu fidju o sobri desizon di toma vasina, papia ku un prestador di kuidadu di saudi di konfiansa, sima bu dotor, infermeru, funsionariu di seguru, farmaseutiku, o funsionariu di saudi  kumunitariu. </a:t>
            </a: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Kuze ki e un vasina i modi ki el ta funsiona?</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416320"/>
          </a:xfrm>
          <a:prstGeom prst="rect">
            <a:avLst/>
          </a:prstGeom>
        </p:spPr>
        <p:txBody>
          <a:bodyPr wrap="square">
            <a:spAutoFit/>
          </a:bodyPr>
          <a:lstStyle/>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Vasinas ta ivita duensas ki pode ser prigozu, o ate mortal. Es ta trabadja ku defezas natural di bu korpu pa kria un proteson seguru kontra un duensa.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t>Un vasina ta djuda bu sistema imuni (di defeza di korpu) produzi antikorpus, sima el ta faze oras ki bu ten kontatu ku duensa. Dipos di bu vasinadu, bu ta ten proteson kontra kel duensa, sen ten ki panha duensa primeru.
Keli ki ta torna vasinas na medikamentus ku tantu potensia. Kontráriu di maioria di ramedis, ki ta trata o kura duensas, vasinas ta </a:t>
            </a:r>
            <a:r>
              <a:rPr lang="x-none" sz="2400" i="1"/>
              <a:t>ivita</a:t>
            </a:r>
            <a:r>
              <a:rPr lang="x-none" sz="2400"/>
              <a:t> duensas.</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Pamodi ki kriansas i adolesentis ten ki resebi vasina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375009"/>
          </a:xfrm>
          <a:prstGeom prst="rect">
            <a:avLst/>
          </a:prstGeom>
        </p:spPr>
        <p:txBody>
          <a:bodyPr wrap="square">
            <a:spAutoFit/>
          </a:bodyPr>
          <a:lstStyle/>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Vasinason podi djuda ivita ki kriansas i adolesentis fika gravimenti duenti mesmu ki es panha COVID-19.</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x-none" sz="2400">
                <a:latin typeface="Calibri" panose="020F0502020204030204" pitchFamily="34" charset="0"/>
                <a:cs typeface="Calibri" panose="020F0502020204030204" pitchFamily="34" charset="0"/>
              </a:rPr>
              <a:t>Vasinason podi djuda proteji menbrus di familia, inklusivi irmons ki ka e elejivel pa vacinason i menbrus di familia ki podi sta na maior risku di fika mutu duenti si es infetadu.</a:t>
            </a: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569660"/>
          </a:xfrm>
          <a:prstGeom prst="rect">
            <a:avLst/>
          </a:prstGeom>
          <a:noFill/>
        </p:spPr>
        <p:txBody>
          <a:bodyPr wrap="square" rtlCol="0">
            <a:spAutoFit/>
          </a:bodyPr>
          <a:lstStyle/>
          <a:p>
            <a:pPr marL="285750" indent="-285750">
              <a:buFont typeface="Arial" panose="020B0604020202020204" pitchFamily="34" charset="0"/>
              <a:buChar char="•"/>
            </a:pPr>
            <a:r>
              <a:rPr lang="x-none" sz="2400">
                <a:latin typeface="Calibri" panose="020F0502020204030204" pitchFamily="34" charset="0"/>
                <a:cs typeface="Calibri" panose="020F0502020204030204" pitchFamily="34" charset="0"/>
              </a:rPr>
              <a:t>Vasina kriansa i adolesenti podi djuda mantes na skola i ta partisipa na disportu, brinkadera i otus atividadi na grupu ku siguransa.</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Ki vasinas sta prontu pa kriansas i adolesentis?</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4431983"/>
          </a:xfrm>
          <a:prstGeom prst="rect">
            <a:avLst/>
          </a:prstGeom>
        </p:spPr>
        <p:txBody>
          <a:bodyPr wrap="square">
            <a:spAutoFit/>
          </a:bodyPr>
          <a:lstStyle/>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Tres vasina aprovadu o es resebi Otorizasom di Uzu di Imerjensia di Food and Drug Administration: Pfizer/Comirnaty, Moderna, i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t>Tudu tres vasina COVID-19 e siguru i altamenti ifetivu kontra duensa gravi, ospitalização, i morti.</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Vasina Pfizer/Comirnaty sta disponivel pa pessoas ku 5 anu o mas.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Vasina Muderna ku Johnson &amp; Johnson sta disponivel pa pessoas ku 18 anu o mas. </a:t>
            </a: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Vasina COVID-19 e siguru pa kriansas?</a:t>
            </a:r>
          </a:p>
        </p:txBody>
      </p:sp>
      <p:sp>
        <p:nvSpPr>
          <p:cNvPr id="4" name="Rectangle 3">
            <a:extLst>
              <a:ext uri="{FF2B5EF4-FFF2-40B4-BE49-F238E27FC236}">
                <a16:creationId xmlns:a16="http://schemas.microsoft.com/office/drawing/2014/main" id="{FF069143-FE01-453C-934A-DAA4862AED31}"/>
              </a:ext>
            </a:extLst>
          </p:cNvPr>
          <p:cNvSpPr/>
          <p:nvPr/>
        </p:nvSpPr>
        <p:spPr>
          <a:xfrm>
            <a:off x="418664" y="1226023"/>
            <a:ext cx="7491621" cy="3785652"/>
          </a:xfrm>
          <a:prstGeom prst="rect">
            <a:avLst/>
          </a:prstGeom>
        </p:spPr>
        <p:txBody>
          <a:bodyPr wrap="square">
            <a:spAutoFit/>
          </a:bodyPr>
          <a:lstStyle/>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Sim. CDC ta rikumenda ki tudu alguen ku 5 anu o mas toma un vasina COVID-19.</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a:latin typeface="Calibri" panose="020F0502020204030204" pitchFamily="34" charset="0"/>
                <a:cs typeface="Calibri" panose="020F0502020204030204" pitchFamily="34" charset="0"/>
              </a:rPr>
              <a:t>Sientistas dja fazi testi ku milharis di kriansas i diskubri ma el e siguru i efisienti.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x-none" sz="2400" b="0" i="0">
                <a:solidFill>
                  <a:srgbClr val="000000"/>
                </a:solidFill>
              </a:rPr>
              <a:t>Vasina di COVID-19 sta ser monitoradu pa siguransa ku prugrama di monitoramentu mas konprensivu i intensu di siguransa na storia di U.S.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5011675"/>
            <a:ext cx="10199914" cy="1477328"/>
          </a:xfrm>
          <a:prstGeom prst="rect">
            <a:avLst/>
          </a:prstGeom>
          <a:noFill/>
        </p:spPr>
        <p:txBody>
          <a:bodyPr wrap="square" rtlCol="0">
            <a:spAutoFit/>
          </a:bodyPr>
          <a:lstStyle/>
          <a:p>
            <a:pPr marL="342900" indent="-342900">
              <a:buFont typeface="Arial" panose="020B0604020202020204" pitchFamily="34" charset="0"/>
              <a:buChar char="•"/>
            </a:pPr>
            <a:r>
              <a:rPr lang="x-none" sz="2400" u="none">
                <a:latin typeface="Calibri" panose="020F0502020204030204" pitchFamily="34" charset="0"/>
                <a:ea typeface="Calibri" panose="020F0502020204030204" pitchFamily="34" charset="0"/>
                <a:cs typeface="Calibri" panose="020F0502020204030204" pitchFamily="34" charset="0"/>
              </a:rPr>
              <a:t>Kriansas podi ten alguns ifeitus kolateral di vasina, ki ta parsi ku kes ki odjadu na adultus i ku otus vasinas. Kes li e sinal normal ma bu korpu sa ta kria pruteson, mas e debi dizaparesi na alguns dias.</a:t>
            </a:r>
          </a:p>
          <a:p>
            <a:endParaRPr lang="en-US" dirty="0"/>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lang="en-US"/>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2400">
                <a:solidFill>
                  <a:schemeClr val="dk1"/>
                </a:solidFill>
                <a:latin typeface="Calibri"/>
                <a:ea typeface="Calibri"/>
                <a:cs typeface="Calibri"/>
                <a:sym typeface="Calibri"/>
              </a:rPr>
              <a:t>Grupus di pokus pessoas dadu vasina na fazi sperimental</a:t>
            </a: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2400">
                <a:solidFill>
                  <a:schemeClr val="dk1"/>
                </a:solidFill>
                <a:latin typeface="Calibri"/>
                <a:ea typeface="Calibri"/>
                <a:cs typeface="Calibri"/>
                <a:sym typeface="Calibri"/>
              </a:rPr>
              <a:t>Dadu vasina pa determinadus grupus di pessoas (izenplu, pessoas di un determinadu idadi, rassa, i saudi fiziku).</a:t>
            </a:r>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2400">
                <a:solidFill>
                  <a:schemeClr val="dk1"/>
                </a:solidFill>
                <a:latin typeface="Calibri"/>
                <a:ea typeface="Calibri"/>
                <a:cs typeface="Calibri"/>
                <a:sym typeface="Calibri"/>
              </a:rPr>
              <a:t>Vasina ta dadu pa dezenas di milhar di pessoas i testadu pa efikasia i siguransa.</a:t>
            </a: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x-none" sz="2400">
                <a:solidFill>
                  <a:schemeClr val="dk1"/>
                </a:solidFill>
                <a:latin typeface="Calibri"/>
                <a:ea typeface="Calibri"/>
                <a:cs typeface="Calibri"/>
                <a:sym typeface="Calibri"/>
              </a:rPr>
              <a:t>Vasinas ta testadu mas txeu ki kualker otu medikamentu: </a:t>
            </a: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Modi ki nu sabi ma vasina e siguru?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lang="en-US"/>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2400" u="sng">
                <a:latin typeface="Calibri"/>
                <a:ea typeface="Calibri"/>
                <a:cs typeface="Calibri"/>
                <a:sym typeface="Calibri"/>
                <a:hlinkClick r:id="rId4">
                  <a:extLst>
                    <a:ext uri="{A12FA001-AC4F-418D-AE19-62706E023703}">
                      <ahyp:hlinkClr xmlns:ahyp="http://schemas.microsoft.com/office/drawing/2018/hyperlinkcolor" xmlns="" val="tx"/>
                    </a:ext>
                  </a:extLst>
                </a:hlinkClick>
              </a:rPr>
              <a:t>Kumite pa Rekomendason di Pratikas di Vasinas</a:t>
            </a:r>
            <a:r>
              <a:rPr lang="x-none" sz="2400">
                <a:latin typeface="Calibri"/>
                <a:ea typeface="Calibri"/>
                <a:cs typeface="Calibri"/>
                <a:sym typeface="Calibri"/>
              </a:rPr>
              <a:t> di CDC ta analiza dadus pa sabe si vasina ta funsiona i si el e siguru.</a:t>
            </a:r>
            <a:r>
              <a:rPr lang="x-none" sz="2400">
                <a:solidFill>
                  <a:schemeClr val="dk1"/>
                </a:solidFill>
                <a:latin typeface="Calibri"/>
                <a:ea typeface="Calibri"/>
                <a:cs typeface="Calibri"/>
                <a:sym typeface="Calibri"/>
              </a:rPr>
              <a:t> Es ta faze rekomendason pa United States Food and Drug Administration (FDA, Regulador di Kumida i Medikamentus).</a:t>
            </a: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x-none" sz="2400">
                <a:solidFill>
                  <a:schemeClr val="dk1"/>
                </a:solidFill>
                <a:latin typeface="Calibri"/>
                <a:ea typeface="Calibri"/>
                <a:cs typeface="Calibri"/>
                <a:sym typeface="Calibri"/>
              </a:rPr>
              <a:t>FDA ta analiza dadus i rekomendasons di Kumite pa Rekomendason i e ta disidi si e ta aprova vasina.</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x-none" sz="2400">
                <a:latin typeface="Calibri"/>
                <a:ea typeface="Calibri"/>
                <a:cs typeface="Calibri"/>
                <a:sym typeface="Calibri"/>
              </a:rPr>
              <a:t>Vasina ta aprovadu só dipos di </a:t>
            </a:r>
            <a:r>
              <a:rPr lang="x-none" sz="2400" b="1">
                <a:latin typeface="Calibri"/>
                <a:ea typeface="Calibri"/>
                <a:cs typeface="Calibri"/>
                <a:sym typeface="Calibri"/>
              </a:rPr>
              <a:t>dadu tudu kes passus </a:t>
            </a:r>
            <a:r>
              <a:rPr lang="x-none" sz="2400">
                <a:latin typeface="Calibri"/>
                <a:ea typeface="Calibri"/>
                <a:cs typeface="Calibri"/>
                <a:sym typeface="Calibri"/>
              </a:rPr>
              <a:t>i spesialistas ten serteza ma el e ta funsiona i e siguru.</a:t>
            </a:r>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Modi ki nu ta sabe si vasina e siguru?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x-none" sz="2400" b="0" i="0" u="none" strike="noStrike" cap="none">
                <a:solidFill>
                  <a:srgbClr val="000000"/>
                </a:solidFill>
                <a:latin typeface="Calibri"/>
                <a:ea typeface="Calibri"/>
                <a:cs typeface="Calibri"/>
                <a:sym typeface="Calibri"/>
              </a:rPr>
              <a:t>Linha di tempu foi asseleradu sen nunka reduzi ninhun midida di siguransa. Ali sta modi:</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x-none" sz="2400" b="1">
                <a:latin typeface="Calibri"/>
                <a:ea typeface="Calibri"/>
                <a:cs typeface="Calibri"/>
                <a:sym typeface="Calibri"/>
              </a:rPr>
              <a:t>Dja nu tinha informason inportanti</a:t>
            </a:r>
            <a:r>
              <a:rPr lang="x-none" sz="2400">
                <a:latin typeface="Calibri"/>
                <a:ea typeface="Calibri"/>
                <a:cs typeface="Calibri"/>
                <a:sym typeface="Calibri"/>
              </a:rPr>
              <a:t> sobi coronavirus, nton nu ka kumesa di zeru. </a:t>
            </a: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x-none" sz="2400">
                <a:latin typeface="Calibri"/>
                <a:ea typeface="Calibri"/>
                <a:cs typeface="Calibri"/>
                <a:sym typeface="Calibri"/>
              </a:rPr>
              <a:t>U.S. i otus guvernu invisti txeu dinheru pa apoia inprezas di vasina na ses trabadju.  </a:t>
            </a: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x-none" sz="2400">
                <a:latin typeface="Calibri"/>
                <a:ea typeface="Calibri"/>
                <a:cs typeface="Calibri"/>
                <a:sym typeface="Calibri"/>
              </a:rPr>
              <a:t>Txeu pessoas partisipa na ensaius klinikus i </a:t>
            </a:r>
            <a:r>
              <a:rPr lang="x-none" sz="2400" b="1">
                <a:latin typeface="Calibri"/>
                <a:ea typeface="Calibri"/>
                <a:cs typeface="Calibri"/>
                <a:sym typeface="Calibri"/>
              </a:rPr>
              <a:t>nu ka tevi nessissidadi di tra tenpu pa atxa voluntarius.  </a:t>
            </a: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x-none" sz="2400">
                <a:latin typeface="Calibri"/>
                <a:ea typeface="Calibri"/>
                <a:cs typeface="Calibri"/>
                <a:sym typeface="Calibri"/>
              </a:rPr>
              <a:t>Fabrikason fazedu </a:t>
            </a:r>
            <a:r>
              <a:rPr lang="x-none" sz="2400" b="1">
                <a:latin typeface="Calibri"/>
                <a:ea typeface="Calibri"/>
                <a:cs typeface="Calibri"/>
                <a:sym typeface="Calibri"/>
              </a:rPr>
              <a:t>na mesmu tenpu ki peskizas pa siguransa</a:t>
            </a:r>
            <a:r>
              <a:rPr lang="x-none" sz="2400">
                <a:latin typeface="Calibri"/>
                <a:ea typeface="Calibri"/>
                <a:cs typeface="Calibri"/>
                <a:sym typeface="Calibri"/>
              </a:rPr>
              <a:t>, pur issu vasinas dja staba prontu pa ser distribuidu logu ki es foi aprovadu.</a:t>
            </a: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x-none" sz="3200">
                <a:latin typeface="Calibri" panose="020F0502020204030204" pitchFamily="34" charset="0"/>
                <a:cs typeface="Calibri" panose="020F0502020204030204" pitchFamily="34" charset="0"/>
              </a:rPr>
              <a:t>Modi ki el e siguru si e foi kriadu ton rapidu?</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2531</Words>
  <Application>Microsoft Office PowerPoint</Application>
  <PresentationFormat>Ecrã Panorâmico</PresentationFormat>
  <Paragraphs>230</Paragraphs>
  <Slides>20</Slides>
  <Notes>20</Notes>
  <HiddenSlides>0</HiddenSlides>
  <MMClips>0</MMClips>
  <ScaleCrop>false</ScaleCrop>
  <HeadingPairs>
    <vt:vector size="8" baseType="variant">
      <vt:variant>
        <vt:lpstr>Tipos de letra usados</vt:lpstr>
      </vt:variant>
      <vt:variant>
        <vt:i4>10</vt:i4>
      </vt:variant>
      <vt:variant>
        <vt:lpstr>Tema</vt:lpstr>
      </vt:variant>
      <vt:variant>
        <vt:i4>4</vt:i4>
      </vt:variant>
      <vt:variant>
        <vt:lpstr>Servidores OLE incorporados</vt:lpstr>
      </vt:variant>
      <vt:variant>
        <vt:i4>1</vt:i4>
      </vt:variant>
      <vt:variant>
        <vt:lpstr>Títulos dos diapositivos</vt:lpstr>
      </vt:variant>
      <vt:variant>
        <vt:i4>20</vt:i4>
      </vt:variant>
    </vt:vector>
  </HeadingPairs>
  <TitlesOfParts>
    <vt:vector size="35"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Apresentação do PowerPoint</vt:lpstr>
      <vt:lpstr> Instrusons pa usa es guia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Modi ki N ta faze markason?</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NOSI / Estagiario - Gilberto Rodrigues Fernandes</cp:lastModifiedBy>
  <cp:revision>543</cp:revision>
  <dcterms:created xsi:type="dcterms:W3CDTF">2021-01-16T16:40:21Z</dcterms:created>
  <dcterms:modified xsi:type="dcterms:W3CDTF">2022-01-28T11:04:16Z</dcterms:modified>
</cp:coreProperties>
</file>