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08" r:id="rId3"/>
    <p:sldId id="292" r:id="rId4"/>
    <p:sldId id="317" r:id="rId5"/>
    <p:sldId id="280" r:id="rId6"/>
    <p:sldId id="281" r:id="rId7"/>
    <p:sldId id="282" r:id="rId8"/>
    <p:sldId id="284" r:id="rId9"/>
    <p:sldId id="283"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8" r:id="rId26"/>
    <p:sldId id="319" r:id="rId27"/>
    <p:sldId id="320" r:id="rId28"/>
    <p:sldId id="318" r:id="rId29"/>
    <p:sldId id="316"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3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notesMaster" Target="notesMasters/notesMaster1.xml"/>
  <Relationship Id="rId32" Type="http://schemas.openxmlformats.org/officeDocument/2006/relationships/handoutMaster" Target="handoutMasters/handoutMaster1.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64FF8-3869-4AD5-A524-75A5B729173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7AEA263D-02E0-4FC9-9C21-79BF3AEF5904}">
      <dgm:prSet phldrT="[Text]"/>
      <dgm:spPr/>
      <dgm:t>
        <a:bodyPr/>
        <a:lstStyle/>
        <a:p>
          <a:r>
            <a:rPr lang="en-US" dirty="0" smtClean="0"/>
            <a:t>New Job Seeker Services Flow</a:t>
          </a:r>
          <a:endParaRPr lang="en-US" dirty="0"/>
        </a:p>
      </dgm:t>
    </dgm:pt>
    <dgm:pt modelId="{E71F1296-E5D6-4209-8356-8E2F99F684E7}" type="parTrans" cxnId="{81951FE2-5196-4D4A-9BDB-2A8C9824DCF3}">
      <dgm:prSet/>
      <dgm:spPr/>
      <dgm:t>
        <a:bodyPr/>
        <a:lstStyle/>
        <a:p>
          <a:endParaRPr lang="en-US"/>
        </a:p>
      </dgm:t>
    </dgm:pt>
    <dgm:pt modelId="{B4909CA8-C585-4A91-B81C-76737772FBA5}" type="sibTrans" cxnId="{81951FE2-5196-4D4A-9BDB-2A8C9824DCF3}">
      <dgm:prSet/>
      <dgm:spPr/>
      <dgm:t>
        <a:bodyPr/>
        <a:lstStyle/>
        <a:p>
          <a:endParaRPr lang="en-US"/>
        </a:p>
      </dgm:t>
    </dgm:pt>
    <dgm:pt modelId="{7835E58C-C81A-447D-9430-DF75D460665E}">
      <dgm:prSet phldrT="[Text]"/>
      <dgm:spPr/>
      <dgm:t>
        <a:bodyPr/>
        <a:lstStyle/>
        <a:p>
          <a:r>
            <a:rPr lang="en-US" dirty="0" smtClean="0"/>
            <a:t>Job Seeker Online Services Portal</a:t>
          </a:r>
          <a:endParaRPr lang="en-US" dirty="0"/>
        </a:p>
      </dgm:t>
    </dgm:pt>
    <dgm:pt modelId="{FA995AB2-89EB-442E-85B0-E97E76A553E1}" type="parTrans" cxnId="{B3B9D966-BD49-489C-BB75-02D0DF75F160}">
      <dgm:prSet/>
      <dgm:spPr/>
      <dgm:t>
        <a:bodyPr/>
        <a:lstStyle/>
        <a:p>
          <a:endParaRPr lang="en-US"/>
        </a:p>
      </dgm:t>
    </dgm:pt>
    <dgm:pt modelId="{8D41FFB6-3234-4F60-8382-324985FF3F72}" type="sibTrans" cxnId="{B3B9D966-BD49-489C-BB75-02D0DF75F160}">
      <dgm:prSet/>
      <dgm:spPr/>
      <dgm:t>
        <a:bodyPr/>
        <a:lstStyle/>
        <a:p>
          <a:endParaRPr lang="en-US"/>
        </a:p>
      </dgm:t>
    </dgm:pt>
    <dgm:pt modelId="{F2BBEE11-4837-4C44-8372-8974C72000E0}">
      <dgm:prSet phldrT="[Text]"/>
      <dgm:spPr/>
      <dgm:t>
        <a:bodyPr/>
        <a:lstStyle/>
        <a:p>
          <a:r>
            <a:rPr lang="en-US" dirty="0" smtClean="0"/>
            <a:t>Staff Training</a:t>
          </a:r>
          <a:endParaRPr lang="en-US" dirty="0"/>
        </a:p>
      </dgm:t>
    </dgm:pt>
    <dgm:pt modelId="{9DAA1D42-BAC1-459C-9740-9CBF4740334C}" type="parTrans" cxnId="{20062F80-E4AB-4434-849D-BBA539016C8C}">
      <dgm:prSet/>
      <dgm:spPr/>
      <dgm:t>
        <a:bodyPr/>
        <a:lstStyle/>
        <a:p>
          <a:endParaRPr lang="en-US"/>
        </a:p>
      </dgm:t>
    </dgm:pt>
    <dgm:pt modelId="{5E0F9BB2-F1C7-471E-A8BB-51DBB20FEAF1}" type="sibTrans" cxnId="{20062F80-E4AB-4434-849D-BBA539016C8C}">
      <dgm:prSet/>
      <dgm:spPr/>
      <dgm:t>
        <a:bodyPr/>
        <a:lstStyle/>
        <a:p>
          <a:endParaRPr lang="en-US"/>
        </a:p>
      </dgm:t>
    </dgm:pt>
    <dgm:pt modelId="{C2F42A8E-3550-4934-B9DE-3D74783CA264}">
      <dgm:prSet phldrT="[Text]"/>
      <dgm:spPr/>
      <dgm:t>
        <a:bodyPr/>
        <a:lstStyle/>
        <a:p>
          <a:r>
            <a:rPr lang="en-US" dirty="0" smtClean="0"/>
            <a:t>Staff Structure</a:t>
          </a:r>
          <a:endParaRPr lang="en-US" dirty="0"/>
        </a:p>
      </dgm:t>
    </dgm:pt>
    <dgm:pt modelId="{A4EE38ED-F11B-4062-BDFE-83AA7C3CCB2C}" type="parTrans" cxnId="{EB5ADDC2-B6A1-4833-BB46-E49B7F23F48A}">
      <dgm:prSet/>
      <dgm:spPr/>
      <dgm:t>
        <a:bodyPr/>
        <a:lstStyle/>
        <a:p>
          <a:endParaRPr lang="en-US"/>
        </a:p>
      </dgm:t>
    </dgm:pt>
    <dgm:pt modelId="{15174AEF-83F3-4F0D-A26F-43D4D7A5B232}" type="sibTrans" cxnId="{EB5ADDC2-B6A1-4833-BB46-E49B7F23F48A}">
      <dgm:prSet/>
      <dgm:spPr/>
      <dgm:t>
        <a:bodyPr/>
        <a:lstStyle/>
        <a:p>
          <a:endParaRPr lang="en-US"/>
        </a:p>
      </dgm:t>
    </dgm:pt>
    <dgm:pt modelId="{1DE39C5F-6CE3-47F3-BE16-9DD28D877E62}">
      <dgm:prSet phldrT="[Text]"/>
      <dgm:spPr/>
      <dgm:t>
        <a:bodyPr/>
        <a:lstStyle/>
        <a:p>
          <a:r>
            <a:rPr lang="en-US" dirty="0" smtClean="0"/>
            <a:t>What Services offered to whom &amp; When</a:t>
          </a:r>
          <a:endParaRPr lang="en-US" dirty="0"/>
        </a:p>
      </dgm:t>
    </dgm:pt>
    <dgm:pt modelId="{99727853-51DB-4F16-B7D4-90E464087ECA}" type="parTrans" cxnId="{90048430-E558-44E5-A491-2C9CCD3FD522}">
      <dgm:prSet/>
      <dgm:spPr/>
      <dgm:t>
        <a:bodyPr/>
        <a:lstStyle/>
        <a:p>
          <a:endParaRPr lang="en-US"/>
        </a:p>
      </dgm:t>
    </dgm:pt>
    <dgm:pt modelId="{E75F25F4-FF77-484B-8EF7-AAC21CB4085D}" type="sibTrans" cxnId="{90048430-E558-44E5-A491-2C9CCD3FD522}">
      <dgm:prSet/>
      <dgm:spPr/>
      <dgm:t>
        <a:bodyPr/>
        <a:lstStyle/>
        <a:p>
          <a:endParaRPr lang="en-US"/>
        </a:p>
      </dgm:t>
    </dgm:pt>
    <dgm:pt modelId="{F7291938-4259-4F2A-8B10-AFEF96C8A195}">
      <dgm:prSet phldrT="[Text]"/>
      <dgm:spPr/>
      <dgm:t>
        <a:bodyPr/>
        <a:lstStyle/>
        <a:p>
          <a:r>
            <a:rPr lang="en-US" dirty="0" smtClean="0"/>
            <a:t>Member tools for job search, planning, and readiness </a:t>
          </a:r>
          <a:endParaRPr lang="en-US" dirty="0"/>
        </a:p>
      </dgm:t>
    </dgm:pt>
    <dgm:pt modelId="{5444B1E7-ED62-4E88-8C4B-360D89701414}" type="parTrans" cxnId="{58B509AE-4C2D-4A86-AF6A-B9EE402F3149}">
      <dgm:prSet/>
      <dgm:spPr/>
      <dgm:t>
        <a:bodyPr/>
        <a:lstStyle/>
        <a:p>
          <a:endParaRPr lang="en-US"/>
        </a:p>
      </dgm:t>
    </dgm:pt>
    <dgm:pt modelId="{8BE7865A-B455-4D8F-A8B3-F68B471BF01F}" type="sibTrans" cxnId="{58B509AE-4C2D-4A86-AF6A-B9EE402F3149}">
      <dgm:prSet/>
      <dgm:spPr/>
      <dgm:t>
        <a:bodyPr/>
        <a:lstStyle/>
        <a:p>
          <a:endParaRPr lang="en-US"/>
        </a:p>
      </dgm:t>
    </dgm:pt>
    <dgm:pt modelId="{F4EEA6A3-85D4-41DF-8E5F-F49D6DE3AE33}">
      <dgm:prSet phldrT="[Text]"/>
      <dgm:spPr/>
      <dgm:t>
        <a:bodyPr/>
        <a:lstStyle/>
        <a:p>
          <a:r>
            <a:rPr lang="en-US" dirty="0" smtClean="0"/>
            <a:t>How many staff assigned for each function &amp; how are they organized</a:t>
          </a:r>
          <a:endParaRPr lang="en-US" dirty="0"/>
        </a:p>
      </dgm:t>
    </dgm:pt>
    <dgm:pt modelId="{5B264C78-66EC-4799-A3E5-C63558F19C65}" type="parTrans" cxnId="{CBD63597-543A-4897-B1A7-FC6E78B9F9A2}">
      <dgm:prSet/>
      <dgm:spPr/>
      <dgm:t>
        <a:bodyPr/>
        <a:lstStyle/>
        <a:p>
          <a:endParaRPr lang="en-US"/>
        </a:p>
      </dgm:t>
    </dgm:pt>
    <dgm:pt modelId="{A51406A9-BFF5-4D0D-846F-7602A85A81DE}" type="sibTrans" cxnId="{CBD63597-543A-4897-B1A7-FC6E78B9F9A2}">
      <dgm:prSet/>
      <dgm:spPr/>
      <dgm:t>
        <a:bodyPr/>
        <a:lstStyle/>
        <a:p>
          <a:endParaRPr lang="en-US"/>
        </a:p>
      </dgm:t>
    </dgm:pt>
    <dgm:pt modelId="{B5BD4CC4-2902-4BC9-B67C-5701EE2F9470}">
      <dgm:prSet phldrT="[Text]"/>
      <dgm:spPr/>
      <dgm:t>
        <a:bodyPr/>
        <a:lstStyle/>
        <a:p>
          <a:r>
            <a:rPr lang="en-US" dirty="0" smtClean="0"/>
            <a:t>Training for all staff on redesign, portal, and teamwork; training for  business staff</a:t>
          </a:r>
          <a:endParaRPr lang="en-US" dirty="0"/>
        </a:p>
      </dgm:t>
    </dgm:pt>
    <dgm:pt modelId="{F2CABA90-954D-438D-9264-175267272747}" type="parTrans" cxnId="{0D1D83EB-27CC-4C37-9C47-3E40A038F3F4}">
      <dgm:prSet/>
      <dgm:spPr/>
      <dgm:t>
        <a:bodyPr/>
        <a:lstStyle/>
        <a:p>
          <a:endParaRPr lang="en-US"/>
        </a:p>
      </dgm:t>
    </dgm:pt>
    <dgm:pt modelId="{D40FEB94-9C4E-4DCA-9F79-03D5EB1817D5}" type="sibTrans" cxnId="{0D1D83EB-27CC-4C37-9C47-3E40A038F3F4}">
      <dgm:prSet/>
      <dgm:spPr/>
      <dgm:t>
        <a:bodyPr/>
        <a:lstStyle/>
        <a:p>
          <a:endParaRPr lang="en-US"/>
        </a:p>
      </dgm:t>
    </dgm:pt>
    <dgm:pt modelId="{D0002EAD-1785-4F1E-BFCD-4BCC555A3BE1}" type="pres">
      <dgm:prSet presAssocID="{BC264FF8-3869-4AD5-A524-75A5B729173A}" presName="cycleMatrixDiagram" presStyleCnt="0">
        <dgm:presLayoutVars>
          <dgm:chMax val="1"/>
          <dgm:dir/>
          <dgm:animLvl val="lvl"/>
          <dgm:resizeHandles val="exact"/>
        </dgm:presLayoutVars>
      </dgm:prSet>
      <dgm:spPr/>
      <dgm:t>
        <a:bodyPr/>
        <a:lstStyle/>
        <a:p>
          <a:endParaRPr lang="en-US"/>
        </a:p>
      </dgm:t>
    </dgm:pt>
    <dgm:pt modelId="{429ADD98-B784-4E3E-84C4-383CADD6B2A2}" type="pres">
      <dgm:prSet presAssocID="{BC264FF8-3869-4AD5-A524-75A5B729173A}" presName="children" presStyleCnt="0"/>
      <dgm:spPr/>
    </dgm:pt>
    <dgm:pt modelId="{7E0DEC79-92A9-49AB-BB29-947B97F8A9AC}" type="pres">
      <dgm:prSet presAssocID="{BC264FF8-3869-4AD5-A524-75A5B729173A}" presName="child1group" presStyleCnt="0"/>
      <dgm:spPr/>
    </dgm:pt>
    <dgm:pt modelId="{DB35D608-049A-4905-97BB-D82630C2E1F0}" type="pres">
      <dgm:prSet presAssocID="{BC264FF8-3869-4AD5-A524-75A5B729173A}" presName="child1" presStyleLbl="bgAcc1" presStyleIdx="0" presStyleCnt="4"/>
      <dgm:spPr/>
      <dgm:t>
        <a:bodyPr/>
        <a:lstStyle/>
        <a:p>
          <a:endParaRPr lang="en-US"/>
        </a:p>
      </dgm:t>
    </dgm:pt>
    <dgm:pt modelId="{B9C60DBA-1E3E-4AEC-BCD7-44EEB630FC47}" type="pres">
      <dgm:prSet presAssocID="{BC264FF8-3869-4AD5-A524-75A5B729173A}" presName="child1Text" presStyleLbl="bgAcc1" presStyleIdx="0" presStyleCnt="4">
        <dgm:presLayoutVars>
          <dgm:bulletEnabled val="1"/>
        </dgm:presLayoutVars>
      </dgm:prSet>
      <dgm:spPr/>
      <dgm:t>
        <a:bodyPr/>
        <a:lstStyle/>
        <a:p>
          <a:endParaRPr lang="en-US"/>
        </a:p>
      </dgm:t>
    </dgm:pt>
    <dgm:pt modelId="{B403D177-5AD3-4919-92E7-63F7573AA3D6}" type="pres">
      <dgm:prSet presAssocID="{BC264FF8-3869-4AD5-A524-75A5B729173A}" presName="child2group" presStyleCnt="0"/>
      <dgm:spPr/>
    </dgm:pt>
    <dgm:pt modelId="{E15D9DF0-4A77-4EE8-A0EA-ED6E3E960B9D}" type="pres">
      <dgm:prSet presAssocID="{BC264FF8-3869-4AD5-A524-75A5B729173A}" presName="child2" presStyleLbl="bgAcc1" presStyleIdx="1" presStyleCnt="4"/>
      <dgm:spPr/>
      <dgm:t>
        <a:bodyPr/>
        <a:lstStyle/>
        <a:p>
          <a:endParaRPr lang="en-US"/>
        </a:p>
      </dgm:t>
    </dgm:pt>
    <dgm:pt modelId="{663BAC73-C440-4749-83E5-F0038CE1D53A}" type="pres">
      <dgm:prSet presAssocID="{BC264FF8-3869-4AD5-A524-75A5B729173A}" presName="child2Text" presStyleLbl="bgAcc1" presStyleIdx="1" presStyleCnt="4">
        <dgm:presLayoutVars>
          <dgm:bulletEnabled val="1"/>
        </dgm:presLayoutVars>
      </dgm:prSet>
      <dgm:spPr/>
      <dgm:t>
        <a:bodyPr/>
        <a:lstStyle/>
        <a:p>
          <a:endParaRPr lang="en-US"/>
        </a:p>
      </dgm:t>
    </dgm:pt>
    <dgm:pt modelId="{133D9C11-BA82-4C74-9076-C7C5E5B80728}" type="pres">
      <dgm:prSet presAssocID="{BC264FF8-3869-4AD5-A524-75A5B729173A}" presName="child3group" presStyleCnt="0"/>
      <dgm:spPr/>
    </dgm:pt>
    <dgm:pt modelId="{9E7C069C-7088-448C-BEDD-D9A65E955596}" type="pres">
      <dgm:prSet presAssocID="{BC264FF8-3869-4AD5-A524-75A5B729173A}" presName="child3" presStyleLbl="bgAcc1" presStyleIdx="2" presStyleCnt="4"/>
      <dgm:spPr/>
      <dgm:t>
        <a:bodyPr/>
        <a:lstStyle/>
        <a:p>
          <a:endParaRPr lang="en-US"/>
        </a:p>
      </dgm:t>
    </dgm:pt>
    <dgm:pt modelId="{AA5F831D-66CB-446D-96C9-7D9C668B9DB5}" type="pres">
      <dgm:prSet presAssocID="{BC264FF8-3869-4AD5-A524-75A5B729173A}" presName="child3Text" presStyleLbl="bgAcc1" presStyleIdx="2" presStyleCnt="4">
        <dgm:presLayoutVars>
          <dgm:bulletEnabled val="1"/>
        </dgm:presLayoutVars>
      </dgm:prSet>
      <dgm:spPr/>
      <dgm:t>
        <a:bodyPr/>
        <a:lstStyle/>
        <a:p>
          <a:endParaRPr lang="en-US"/>
        </a:p>
      </dgm:t>
    </dgm:pt>
    <dgm:pt modelId="{164152C8-14EE-4829-86AC-8C63F039AD98}" type="pres">
      <dgm:prSet presAssocID="{BC264FF8-3869-4AD5-A524-75A5B729173A}" presName="child4group" presStyleCnt="0"/>
      <dgm:spPr/>
    </dgm:pt>
    <dgm:pt modelId="{A12E5B00-0A78-4EFD-80AF-299D0ECD7506}" type="pres">
      <dgm:prSet presAssocID="{BC264FF8-3869-4AD5-A524-75A5B729173A}" presName="child4" presStyleLbl="bgAcc1" presStyleIdx="3" presStyleCnt="4"/>
      <dgm:spPr/>
      <dgm:t>
        <a:bodyPr/>
        <a:lstStyle/>
        <a:p>
          <a:endParaRPr lang="en-US"/>
        </a:p>
      </dgm:t>
    </dgm:pt>
    <dgm:pt modelId="{FEB4C17F-EDB1-42D0-B90E-1CFBED714460}" type="pres">
      <dgm:prSet presAssocID="{BC264FF8-3869-4AD5-A524-75A5B729173A}" presName="child4Text" presStyleLbl="bgAcc1" presStyleIdx="3" presStyleCnt="4">
        <dgm:presLayoutVars>
          <dgm:bulletEnabled val="1"/>
        </dgm:presLayoutVars>
      </dgm:prSet>
      <dgm:spPr/>
      <dgm:t>
        <a:bodyPr/>
        <a:lstStyle/>
        <a:p>
          <a:endParaRPr lang="en-US"/>
        </a:p>
      </dgm:t>
    </dgm:pt>
    <dgm:pt modelId="{531E650A-EB25-46C5-BA7B-C35DC6D9AD38}" type="pres">
      <dgm:prSet presAssocID="{BC264FF8-3869-4AD5-A524-75A5B729173A}" presName="childPlaceholder" presStyleCnt="0"/>
      <dgm:spPr/>
    </dgm:pt>
    <dgm:pt modelId="{F6510BD1-C84A-4BBA-86F8-E1C656BF116E}" type="pres">
      <dgm:prSet presAssocID="{BC264FF8-3869-4AD5-A524-75A5B729173A}" presName="circle" presStyleCnt="0"/>
      <dgm:spPr/>
    </dgm:pt>
    <dgm:pt modelId="{DD7B3116-0C24-48F4-8784-A0CF16B7489B}" type="pres">
      <dgm:prSet presAssocID="{BC264FF8-3869-4AD5-A524-75A5B729173A}" presName="quadrant1" presStyleLbl="node1" presStyleIdx="0" presStyleCnt="4">
        <dgm:presLayoutVars>
          <dgm:chMax val="1"/>
          <dgm:bulletEnabled val="1"/>
        </dgm:presLayoutVars>
      </dgm:prSet>
      <dgm:spPr/>
      <dgm:t>
        <a:bodyPr/>
        <a:lstStyle/>
        <a:p>
          <a:endParaRPr lang="en-US"/>
        </a:p>
      </dgm:t>
    </dgm:pt>
    <dgm:pt modelId="{7904F04A-9BF0-4FE7-9F31-FA627CF6CC0F}" type="pres">
      <dgm:prSet presAssocID="{BC264FF8-3869-4AD5-A524-75A5B729173A}" presName="quadrant2" presStyleLbl="node1" presStyleIdx="1" presStyleCnt="4">
        <dgm:presLayoutVars>
          <dgm:chMax val="1"/>
          <dgm:bulletEnabled val="1"/>
        </dgm:presLayoutVars>
      </dgm:prSet>
      <dgm:spPr/>
      <dgm:t>
        <a:bodyPr/>
        <a:lstStyle/>
        <a:p>
          <a:endParaRPr lang="en-US"/>
        </a:p>
      </dgm:t>
    </dgm:pt>
    <dgm:pt modelId="{FFD42474-55BD-4FC6-82AF-7D908144451F}" type="pres">
      <dgm:prSet presAssocID="{BC264FF8-3869-4AD5-A524-75A5B729173A}" presName="quadrant3" presStyleLbl="node1" presStyleIdx="2" presStyleCnt="4">
        <dgm:presLayoutVars>
          <dgm:chMax val="1"/>
          <dgm:bulletEnabled val="1"/>
        </dgm:presLayoutVars>
      </dgm:prSet>
      <dgm:spPr/>
      <dgm:t>
        <a:bodyPr/>
        <a:lstStyle/>
        <a:p>
          <a:endParaRPr lang="en-US"/>
        </a:p>
      </dgm:t>
    </dgm:pt>
    <dgm:pt modelId="{94991252-BD70-4F6B-826A-1F0E4846983D}" type="pres">
      <dgm:prSet presAssocID="{BC264FF8-3869-4AD5-A524-75A5B729173A}" presName="quadrant4" presStyleLbl="node1" presStyleIdx="3" presStyleCnt="4">
        <dgm:presLayoutVars>
          <dgm:chMax val="1"/>
          <dgm:bulletEnabled val="1"/>
        </dgm:presLayoutVars>
      </dgm:prSet>
      <dgm:spPr/>
      <dgm:t>
        <a:bodyPr/>
        <a:lstStyle/>
        <a:p>
          <a:endParaRPr lang="en-US"/>
        </a:p>
      </dgm:t>
    </dgm:pt>
    <dgm:pt modelId="{10AB4E53-A1F4-4131-A305-AB7B9756FF9F}" type="pres">
      <dgm:prSet presAssocID="{BC264FF8-3869-4AD5-A524-75A5B729173A}" presName="quadrantPlaceholder" presStyleCnt="0"/>
      <dgm:spPr/>
    </dgm:pt>
    <dgm:pt modelId="{BFBD71A0-DCA3-4E2B-AD89-1917C83F67E8}" type="pres">
      <dgm:prSet presAssocID="{BC264FF8-3869-4AD5-A524-75A5B729173A}" presName="center1" presStyleLbl="fgShp" presStyleIdx="0" presStyleCnt="2" custFlipVert="1" custScaleX="100669" custScaleY="30769" custLinFactX="140970" custLinFactY="300000" custLinFactNeighborX="200000" custLinFactNeighborY="307692"/>
      <dgm:spPr/>
    </dgm:pt>
    <dgm:pt modelId="{D7280AA0-3EB4-4EFA-AA6E-12E07746BE7C}" type="pres">
      <dgm:prSet presAssocID="{BC264FF8-3869-4AD5-A524-75A5B729173A}" presName="center2" presStyleLbl="fgShp" presStyleIdx="1" presStyleCnt="2" custFlipVert="1" custScaleY="15385" custLinFactX="10201" custLinFactY="200000" custLinFactNeighborX="100000" custLinFactNeighborY="300000"/>
      <dgm:spPr/>
    </dgm:pt>
  </dgm:ptLst>
  <dgm:cxnLst>
    <dgm:cxn modelId="{A7522F30-AC5F-4008-9019-812DDBDC46B0}" type="presOf" srcId="{F7291938-4259-4F2A-8B10-AFEF96C8A195}" destId="{E15D9DF0-4A77-4EE8-A0EA-ED6E3E960B9D}" srcOrd="0" destOrd="0" presId="urn:microsoft.com/office/officeart/2005/8/layout/cycle4"/>
    <dgm:cxn modelId="{CBD63597-543A-4897-B1A7-FC6E78B9F9A2}" srcId="{C2F42A8E-3550-4934-B9DE-3D74783CA264}" destId="{F4EEA6A3-85D4-41DF-8E5F-F49D6DE3AE33}" srcOrd="0" destOrd="0" parTransId="{5B264C78-66EC-4799-A3E5-C63558F19C65}" sibTransId="{A51406A9-BFF5-4D0D-846F-7602A85A81DE}"/>
    <dgm:cxn modelId="{54F9E8F9-89ED-487F-8FF1-5F1A2FCA6BCE}" type="presOf" srcId="{B5BD4CC4-2902-4BC9-B67C-5701EE2F9470}" destId="{AA5F831D-66CB-446D-96C9-7D9C668B9DB5}" srcOrd="1" destOrd="0" presId="urn:microsoft.com/office/officeart/2005/8/layout/cycle4"/>
    <dgm:cxn modelId="{154D8AE3-F3A2-4506-9A7C-924B27EA595F}" type="presOf" srcId="{F4EEA6A3-85D4-41DF-8E5F-F49D6DE3AE33}" destId="{A12E5B00-0A78-4EFD-80AF-299D0ECD7506}" srcOrd="0" destOrd="0" presId="urn:microsoft.com/office/officeart/2005/8/layout/cycle4"/>
    <dgm:cxn modelId="{EB5ADDC2-B6A1-4833-BB46-E49B7F23F48A}" srcId="{BC264FF8-3869-4AD5-A524-75A5B729173A}" destId="{C2F42A8E-3550-4934-B9DE-3D74783CA264}" srcOrd="3" destOrd="0" parTransId="{A4EE38ED-F11B-4062-BDFE-83AA7C3CCB2C}" sibTransId="{15174AEF-83F3-4F0D-A26F-43D4D7A5B232}"/>
    <dgm:cxn modelId="{D30788F0-332D-4D99-AB6D-517DA7935A48}" type="presOf" srcId="{B5BD4CC4-2902-4BC9-B67C-5701EE2F9470}" destId="{9E7C069C-7088-448C-BEDD-D9A65E955596}" srcOrd="0" destOrd="0" presId="urn:microsoft.com/office/officeart/2005/8/layout/cycle4"/>
    <dgm:cxn modelId="{90048430-E558-44E5-A491-2C9CCD3FD522}" srcId="{7AEA263D-02E0-4FC9-9C21-79BF3AEF5904}" destId="{1DE39C5F-6CE3-47F3-BE16-9DD28D877E62}" srcOrd="0" destOrd="0" parTransId="{99727853-51DB-4F16-B7D4-90E464087ECA}" sibTransId="{E75F25F4-FF77-484B-8EF7-AAC21CB4085D}"/>
    <dgm:cxn modelId="{58B509AE-4C2D-4A86-AF6A-B9EE402F3149}" srcId="{7835E58C-C81A-447D-9430-DF75D460665E}" destId="{F7291938-4259-4F2A-8B10-AFEF96C8A195}" srcOrd="0" destOrd="0" parTransId="{5444B1E7-ED62-4E88-8C4B-360D89701414}" sibTransId="{8BE7865A-B455-4D8F-A8B3-F68B471BF01F}"/>
    <dgm:cxn modelId="{0D1D83EB-27CC-4C37-9C47-3E40A038F3F4}" srcId="{F2BBEE11-4837-4C44-8372-8974C72000E0}" destId="{B5BD4CC4-2902-4BC9-B67C-5701EE2F9470}" srcOrd="0" destOrd="0" parTransId="{F2CABA90-954D-438D-9264-175267272747}" sibTransId="{D40FEB94-9C4E-4DCA-9F79-03D5EB1817D5}"/>
    <dgm:cxn modelId="{DD205BFC-604B-479A-98A3-07AE68CD750D}" type="presOf" srcId="{1DE39C5F-6CE3-47F3-BE16-9DD28D877E62}" destId="{B9C60DBA-1E3E-4AEC-BCD7-44EEB630FC47}" srcOrd="1" destOrd="0" presId="urn:microsoft.com/office/officeart/2005/8/layout/cycle4"/>
    <dgm:cxn modelId="{FB0343C9-2BA9-4F50-9D50-AD99A556968C}" type="presOf" srcId="{7AEA263D-02E0-4FC9-9C21-79BF3AEF5904}" destId="{DD7B3116-0C24-48F4-8784-A0CF16B7489B}" srcOrd="0" destOrd="0" presId="urn:microsoft.com/office/officeart/2005/8/layout/cycle4"/>
    <dgm:cxn modelId="{81951FE2-5196-4D4A-9BDB-2A8C9824DCF3}" srcId="{BC264FF8-3869-4AD5-A524-75A5B729173A}" destId="{7AEA263D-02E0-4FC9-9C21-79BF3AEF5904}" srcOrd="0" destOrd="0" parTransId="{E71F1296-E5D6-4209-8356-8E2F99F684E7}" sibTransId="{B4909CA8-C585-4A91-B81C-76737772FBA5}"/>
    <dgm:cxn modelId="{20062F80-E4AB-4434-849D-BBA539016C8C}" srcId="{BC264FF8-3869-4AD5-A524-75A5B729173A}" destId="{F2BBEE11-4837-4C44-8372-8974C72000E0}" srcOrd="2" destOrd="0" parTransId="{9DAA1D42-BAC1-459C-9740-9CBF4740334C}" sibTransId="{5E0F9BB2-F1C7-471E-A8BB-51DBB20FEAF1}"/>
    <dgm:cxn modelId="{0A256E5D-E882-42EC-BE23-CFEED91E7651}" type="presOf" srcId="{F4EEA6A3-85D4-41DF-8E5F-F49D6DE3AE33}" destId="{FEB4C17F-EDB1-42D0-B90E-1CFBED714460}" srcOrd="1" destOrd="0" presId="urn:microsoft.com/office/officeart/2005/8/layout/cycle4"/>
    <dgm:cxn modelId="{60750DF6-C222-46B8-8E96-DD5263444214}" type="presOf" srcId="{7835E58C-C81A-447D-9430-DF75D460665E}" destId="{7904F04A-9BF0-4FE7-9F31-FA627CF6CC0F}" srcOrd="0" destOrd="0" presId="urn:microsoft.com/office/officeart/2005/8/layout/cycle4"/>
    <dgm:cxn modelId="{BB0E91B9-1560-44A1-8F5A-AAB8A3342B06}" type="presOf" srcId="{1DE39C5F-6CE3-47F3-BE16-9DD28D877E62}" destId="{DB35D608-049A-4905-97BB-D82630C2E1F0}" srcOrd="0" destOrd="0" presId="urn:microsoft.com/office/officeart/2005/8/layout/cycle4"/>
    <dgm:cxn modelId="{426F0934-8512-4CE7-9C29-8F9AB5E2553F}" type="presOf" srcId="{C2F42A8E-3550-4934-B9DE-3D74783CA264}" destId="{94991252-BD70-4F6B-826A-1F0E4846983D}" srcOrd="0" destOrd="0" presId="urn:microsoft.com/office/officeart/2005/8/layout/cycle4"/>
    <dgm:cxn modelId="{7F87B4EE-449D-4273-8895-6F6EB5114D0C}" type="presOf" srcId="{F7291938-4259-4F2A-8B10-AFEF96C8A195}" destId="{663BAC73-C440-4749-83E5-F0038CE1D53A}" srcOrd="1" destOrd="0" presId="urn:microsoft.com/office/officeart/2005/8/layout/cycle4"/>
    <dgm:cxn modelId="{F26F3ECF-4E67-4ED8-9DEA-E3CC370A43F3}" type="presOf" srcId="{BC264FF8-3869-4AD5-A524-75A5B729173A}" destId="{D0002EAD-1785-4F1E-BFCD-4BCC555A3BE1}" srcOrd="0" destOrd="0" presId="urn:microsoft.com/office/officeart/2005/8/layout/cycle4"/>
    <dgm:cxn modelId="{CE7F1D30-3B6A-49D8-8F7B-026893BCCC65}" type="presOf" srcId="{F2BBEE11-4837-4C44-8372-8974C72000E0}" destId="{FFD42474-55BD-4FC6-82AF-7D908144451F}" srcOrd="0" destOrd="0" presId="urn:microsoft.com/office/officeart/2005/8/layout/cycle4"/>
    <dgm:cxn modelId="{B3B9D966-BD49-489C-BB75-02D0DF75F160}" srcId="{BC264FF8-3869-4AD5-A524-75A5B729173A}" destId="{7835E58C-C81A-447D-9430-DF75D460665E}" srcOrd="1" destOrd="0" parTransId="{FA995AB2-89EB-442E-85B0-E97E76A553E1}" sibTransId="{8D41FFB6-3234-4F60-8382-324985FF3F72}"/>
    <dgm:cxn modelId="{0B837A88-FA1E-4F47-9760-A0B5BF0389F4}" type="presParOf" srcId="{D0002EAD-1785-4F1E-BFCD-4BCC555A3BE1}" destId="{429ADD98-B784-4E3E-84C4-383CADD6B2A2}" srcOrd="0" destOrd="0" presId="urn:microsoft.com/office/officeart/2005/8/layout/cycle4"/>
    <dgm:cxn modelId="{A8AF51C3-4558-4EC9-ABF9-74140DB43FFF}" type="presParOf" srcId="{429ADD98-B784-4E3E-84C4-383CADD6B2A2}" destId="{7E0DEC79-92A9-49AB-BB29-947B97F8A9AC}" srcOrd="0" destOrd="0" presId="urn:microsoft.com/office/officeart/2005/8/layout/cycle4"/>
    <dgm:cxn modelId="{70C6DC17-9BEE-4EC9-A3EB-5E2AC2E65D03}" type="presParOf" srcId="{7E0DEC79-92A9-49AB-BB29-947B97F8A9AC}" destId="{DB35D608-049A-4905-97BB-D82630C2E1F0}" srcOrd="0" destOrd="0" presId="urn:microsoft.com/office/officeart/2005/8/layout/cycle4"/>
    <dgm:cxn modelId="{2EC0BC33-0D7B-44A8-AF93-7457303E35D1}" type="presParOf" srcId="{7E0DEC79-92A9-49AB-BB29-947B97F8A9AC}" destId="{B9C60DBA-1E3E-4AEC-BCD7-44EEB630FC47}" srcOrd="1" destOrd="0" presId="urn:microsoft.com/office/officeart/2005/8/layout/cycle4"/>
    <dgm:cxn modelId="{8649B80B-D588-4ECE-947C-ACAEBE8B29BE}" type="presParOf" srcId="{429ADD98-B784-4E3E-84C4-383CADD6B2A2}" destId="{B403D177-5AD3-4919-92E7-63F7573AA3D6}" srcOrd="1" destOrd="0" presId="urn:microsoft.com/office/officeart/2005/8/layout/cycle4"/>
    <dgm:cxn modelId="{0FD31463-D4B8-415E-B699-1D3B50BBD3BB}" type="presParOf" srcId="{B403D177-5AD3-4919-92E7-63F7573AA3D6}" destId="{E15D9DF0-4A77-4EE8-A0EA-ED6E3E960B9D}" srcOrd="0" destOrd="0" presId="urn:microsoft.com/office/officeart/2005/8/layout/cycle4"/>
    <dgm:cxn modelId="{07778785-0A0F-4112-B2FC-EB981AE842BB}" type="presParOf" srcId="{B403D177-5AD3-4919-92E7-63F7573AA3D6}" destId="{663BAC73-C440-4749-83E5-F0038CE1D53A}" srcOrd="1" destOrd="0" presId="urn:microsoft.com/office/officeart/2005/8/layout/cycle4"/>
    <dgm:cxn modelId="{04ACBEB7-8CBD-47F2-9C9B-8603C88FEAEB}" type="presParOf" srcId="{429ADD98-B784-4E3E-84C4-383CADD6B2A2}" destId="{133D9C11-BA82-4C74-9076-C7C5E5B80728}" srcOrd="2" destOrd="0" presId="urn:microsoft.com/office/officeart/2005/8/layout/cycle4"/>
    <dgm:cxn modelId="{CCE0CA0C-9EC1-4852-93BD-498E9BC18D3D}" type="presParOf" srcId="{133D9C11-BA82-4C74-9076-C7C5E5B80728}" destId="{9E7C069C-7088-448C-BEDD-D9A65E955596}" srcOrd="0" destOrd="0" presId="urn:microsoft.com/office/officeart/2005/8/layout/cycle4"/>
    <dgm:cxn modelId="{3E9138BF-147D-4CD4-8EE2-A60B3A066364}" type="presParOf" srcId="{133D9C11-BA82-4C74-9076-C7C5E5B80728}" destId="{AA5F831D-66CB-446D-96C9-7D9C668B9DB5}" srcOrd="1" destOrd="0" presId="urn:microsoft.com/office/officeart/2005/8/layout/cycle4"/>
    <dgm:cxn modelId="{DAECFFA3-66D1-4B84-A53F-CFF7B12EB229}" type="presParOf" srcId="{429ADD98-B784-4E3E-84C4-383CADD6B2A2}" destId="{164152C8-14EE-4829-86AC-8C63F039AD98}" srcOrd="3" destOrd="0" presId="urn:microsoft.com/office/officeart/2005/8/layout/cycle4"/>
    <dgm:cxn modelId="{F32CB532-A9F6-48B1-BFE7-57A929C534A6}" type="presParOf" srcId="{164152C8-14EE-4829-86AC-8C63F039AD98}" destId="{A12E5B00-0A78-4EFD-80AF-299D0ECD7506}" srcOrd="0" destOrd="0" presId="urn:microsoft.com/office/officeart/2005/8/layout/cycle4"/>
    <dgm:cxn modelId="{655EEBCD-7D50-4127-88B5-EB34AD0028A9}" type="presParOf" srcId="{164152C8-14EE-4829-86AC-8C63F039AD98}" destId="{FEB4C17F-EDB1-42D0-B90E-1CFBED714460}" srcOrd="1" destOrd="0" presId="urn:microsoft.com/office/officeart/2005/8/layout/cycle4"/>
    <dgm:cxn modelId="{A44AB7F9-83B2-4C70-8DE5-620C5CEB1769}" type="presParOf" srcId="{429ADD98-B784-4E3E-84C4-383CADD6B2A2}" destId="{531E650A-EB25-46C5-BA7B-C35DC6D9AD38}" srcOrd="4" destOrd="0" presId="urn:microsoft.com/office/officeart/2005/8/layout/cycle4"/>
    <dgm:cxn modelId="{F0A10433-A17E-4886-9B59-B48B85B4E6FC}" type="presParOf" srcId="{D0002EAD-1785-4F1E-BFCD-4BCC555A3BE1}" destId="{F6510BD1-C84A-4BBA-86F8-E1C656BF116E}" srcOrd="1" destOrd="0" presId="urn:microsoft.com/office/officeart/2005/8/layout/cycle4"/>
    <dgm:cxn modelId="{6EB17B46-52F9-4A21-97DD-F567F8F2D4E1}" type="presParOf" srcId="{F6510BD1-C84A-4BBA-86F8-E1C656BF116E}" destId="{DD7B3116-0C24-48F4-8784-A0CF16B7489B}" srcOrd="0" destOrd="0" presId="urn:microsoft.com/office/officeart/2005/8/layout/cycle4"/>
    <dgm:cxn modelId="{0B25904A-A111-4D3C-9463-9AC19721FCBE}" type="presParOf" srcId="{F6510BD1-C84A-4BBA-86F8-E1C656BF116E}" destId="{7904F04A-9BF0-4FE7-9F31-FA627CF6CC0F}" srcOrd="1" destOrd="0" presId="urn:microsoft.com/office/officeart/2005/8/layout/cycle4"/>
    <dgm:cxn modelId="{00DB3404-78F1-48E6-854F-31A8E4B58654}" type="presParOf" srcId="{F6510BD1-C84A-4BBA-86F8-E1C656BF116E}" destId="{FFD42474-55BD-4FC6-82AF-7D908144451F}" srcOrd="2" destOrd="0" presId="urn:microsoft.com/office/officeart/2005/8/layout/cycle4"/>
    <dgm:cxn modelId="{ACEA62FE-8BCF-46CB-A60A-39BCC2D1E871}" type="presParOf" srcId="{F6510BD1-C84A-4BBA-86F8-E1C656BF116E}" destId="{94991252-BD70-4F6B-826A-1F0E4846983D}" srcOrd="3" destOrd="0" presId="urn:microsoft.com/office/officeart/2005/8/layout/cycle4"/>
    <dgm:cxn modelId="{0A13E0C8-F13A-4E6C-A100-1C8A98E51FF8}" type="presParOf" srcId="{F6510BD1-C84A-4BBA-86F8-E1C656BF116E}" destId="{10AB4E53-A1F4-4131-A305-AB7B9756FF9F}" srcOrd="4" destOrd="0" presId="urn:microsoft.com/office/officeart/2005/8/layout/cycle4"/>
    <dgm:cxn modelId="{56FB3443-BDBA-4826-AB57-0272585EBB76}" type="presParOf" srcId="{D0002EAD-1785-4F1E-BFCD-4BCC555A3BE1}" destId="{BFBD71A0-DCA3-4E2B-AD89-1917C83F67E8}" srcOrd="2" destOrd="0" presId="urn:microsoft.com/office/officeart/2005/8/layout/cycle4"/>
    <dgm:cxn modelId="{F4632B10-6AAB-4058-A8F7-E82B7F3E995C}" type="presParOf" srcId="{D0002EAD-1785-4F1E-BFCD-4BCC555A3BE1}" destId="{D7280AA0-3EB4-4EFA-AA6E-12E07746BE7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069C-7088-448C-BEDD-D9A65E955596}">
      <dsp:nvSpPr>
        <dsp:cNvPr id="0" name=""/>
        <dsp:cNvSpPr/>
      </dsp:nvSpPr>
      <dsp:spPr>
        <a:xfrm>
          <a:off x="4145280" y="345440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Training for all staff on redesign, portal, and teamwork; training for  business staff</a:t>
          </a:r>
          <a:endParaRPr lang="en-US" sz="1400" kern="1200" dirty="0"/>
        </a:p>
      </dsp:txBody>
      <dsp:txXfrm>
        <a:off x="4933844" y="3896509"/>
        <a:ext cx="1685246" cy="1147782"/>
      </dsp:txXfrm>
    </dsp:sp>
    <dsp:sp modelId="{A12E5B00-0A78-4EFD-80AF-299D0ECD7506}">
      <dsp:nvSpPr>
        <dsp:cNvPr id="0" name=""/>
        <dsp:cNvSpPr/>
      </dsp:nvSpPr>
      <dsp:spPr>
        <a:xfrm>
          <a:off x="50800" y="345440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How many staff assigned for each function &amp; how are they organized</a:t>
          </a:r>
          <a:endParaRPr lang="en-US" sz="1400" kern="1200" dirty="0"/>
        </a:p>
      </dsp:txBody>
      <dsp:txXfrm>
        <a:off x="86509" y="3896509"/>
        <a:ext cx="1685246" cy="1147782"/>
      </dsp:txXfrm>
    </dsp:sp>
    <dsp:sp modelId="{E15D9DF0-4A77-4EE8-A0EA-ED6E3E960B9D}">
      <dsp:nvSpPr>
        <dsp:cNvPr id="0" name=""/>
        <dsp:cNvSpPr/>
      </dsp:nvSpPr>
      <dsp:spPr>
        <a:xfrm>
          <a:off x="4145280" y="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Member tools for job search, planning, and readiness </a:t>
          </a:r>
          <a:endParaRPr lang="en-US" sz="1400" kern="1200" dirty="0"/>
        </a:p>
      </dsp:txBody>
      <dsp:txXfrm>
        <a:off x="4933844" y="35709"/>
        <a:ext cx="1685246" cy="1147782"/>
      </dsp:txXfrm>
    </dsp:sp>
    <dsp:sp modelId="{DB35D608-049A-4905-97BB-D82630C2E1F0}">
      <dsp:nvSpPr>
        <dsp:cNvPr id="0" name=""/>
        <dsp:cNvSpPr/>
      </dsp:nvSpPr>
      <dsp:spPr>
        <a:xfrm>
          <a:off x="50800" y="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What Services offered to whom &amp; When</a:t>
          </a:r>
          <a:endParaRPr lang="en-US" sz="1400" kern="1200" dirty="0"/>
        </a:p>
      </dsp:txBody>
      <dsp:txXfrm>
        <a:off x="86509" y="35709"/>
        <a:ext cx="1685246" cy="1147782"/>
      </dsp:txXfrm>
    </dsp:sp>
    <dsp:sp modelId="{DD7B3116-0C24-48F4-8784-A0CF16B7489B}">
      <dsp:nvSpPr>
        <dsp:cNvPr id="0" name=""/>
        <dsp:cNvSpPr/>
      </dsp:nvSpPr>
      <dsp:spPr>
        <a:xfrm>
          <a:off x="1102360" y="289559"/>
          <a:ext cx="2199640" cy="2199640"/>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New Job Seeker Services Flow</a:t>
          </a:r>
          <a:endParaRPr lang="en-US" sz="2200" kern="1200" dirty="0"/>
        </a:p>
      </dsp:txBody>
      <dsp:txXfrm>
        <a:off x="1746620" y="933819"/>
        <a:ext cx="1555380" cy="1555380"/>
      </dsp:txXfrm>
    </dsp:sp>
    <dsp:sp modelId="{7904F04A-9BF0-4FE7-9F31-FA627CF6CC0F}">
      <dsp:nvSpPr>
        <dsp:cNvPr id="0" name=""/>
        <dsp:cNvSpPr/>
      </dsp:nvSpPr>
      <dsp:spPr>
        <a:xfrm rot="5400000">
          <a:off x="3403600" y="289559"/>
          <a:ext cx="2199640" cy="2199640"/>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Job Seeker Online Services Portal</a:t>
          </a:r>
          <a:endParaRPr lang="en-US" sz="2200" kern="1200" dirty="0"/>
        </a:p>
      </dsp:txBody>
      <dsp:txXfrm rot="-5400000">
        <a:off x="3403600" y="933819"/>
        <a:ext cx="1555380" cy="1555380"/>
      </dsp:txXfrm>
    </dsp:sp>
    <dsp:sp modelId="{FFD42474-55BD-4FC6-82AF-7D908144451F}">
      <dsp:nvSpPr>
        <dsp:cNvPr id="0" name=""/>
        <dsp:cNvSpPr/>
      </dsp:nvSpPr>
      <dsp:spPr>
        <a:xfrm rot="10800000">
          <a:off x="3403600" y="2590800"/>
          <a:ext cx="2199640" cy="2199640"/>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Staff Training</a:t>
          </a:r>
          <a:endParaRPr lang="en-US" sz="2200" kern="1200" dirty="0"/>
        </a:p>
      </dsp:txBody>
      <dsp:txXfrm rot="10800000">
        <a:off x="3403600" y="2590800"/>
        <a:ext cx="1555380" cy="1555380"/>
      </dsp:txXfrm>
    </dsp:sp>
    <dsp:sp modelId="{94991252-BD70-4F6B-826A-1F0E4846983D}">
      <dsp:nvSpPr>
        <dsp:cNvPr id="0" name=""/>
        <dsp:cNvSpPr/>
      </dsp:nvSpPr>
      <dsp:spPr>
        <a:xfrm rot="16200000">
          <a:off x="1102360" y="2590800"/>
          <a:ext cx="2199640" cy="2199640"/>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Staff Structure</a:t>
          </a:r>
          <a:endParaRPr lang="en-US" sz="2200" kern="1200" dirty="0"/>
        </a:p>
      </dsp:txBody>
      <dsp:txXfrm rot="5400000">
        <a:off x="1746620" y="2590800"/>
        <a:ext cx="1555380" cy="1555380"/>
      </dsp:txXfrm>
    </dsp:sp>
    <dsp:sp modelId="{BFBD71A0-DCA3-4E2B-AD89-1917C83F67E8}">
      <dsp:nvSpPr>
        <dsp:cNvPr id="0" name=""/>
        <dsp:cNvSpPr/>
      </dsp:nvSpPr>
      <dsp:spPr>
        <a:xfrm flipV="1">
          <a:off x="5560060" y="4978400"/>
          <a:ext cx="764540" cy="20319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80AA0-3EB4-4EFA-AA6E-12E07746BE7C}">
      <dsp:nvSpPr>
        <dsp:cNvPr id="0" name=""/>
        <dsp:cNvSpPr/>
      </dsp:nvSpPr>
      <dsp:spPr>
        <a:xfrm rot="10800000" flipV="1">
          <a:off x="3810002" y="5029198"/>
          <a:ext cx="759460" cy="101602"/>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B90A280-3FBA-4CC3-85AB-38E4696BF8E3}" type="datetimeFigureOut">
              <a:rPr lang="en-US" smtClean="0"/>
              <a:t>11/30/2016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C7F917E-8D19-4F9C-9B94-EDAE7249B4E4}" type="slidenum">
              <a:rPr lang="en-US" smtClean="0"/>
              <a:t>‹#›</a:t>
            </a:fld>
            <a:endParaRPr lang="en-US"/>
          </a:p>
        </p:txBody>
      </p:sp>
    </p:spTree>
    <p:extLst>
      <p:ext uri="{BB962C8B-B14F-4D97-AF65-F5344CB8AC3E}">
        <p14:creationId xmlns:p14="http://schemas.microsoft.com/office/powerpoint/2010/main" val="283327910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D57F70-B50B-4A2F-B293-69F91F3DD1B5}" type="datetimeFigureOut">
              <a:rPr lang="en-US" smtClean="0"/>
              <a:t>11/30/2016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7ECCD5F-F835-4247-B4D9-6FE71CF9692D}" type="slidenum">
              <a:rPr lang="en-US" smtClean="0"/>
              <a:t>‹#›</a:t>
            </a:fld>
            <a:endParaRPr lang="en-US"/>
          </a:p>
        </p:txBody>
      </p:sp>
    </p:spTree>
    <p:extLst>
      <p:ext uri="{BB962C8B-B14F-4D97-AF65-F5344CB8AC3E}">
        <p14:creationId xmlns:p14="http://schemas.microsoft.com/office/powerpoint/2010/main" val="412118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GREET</a:t>
            </a:r>
            <a:r>
              <a:rPr lang="en-US" dirty="0" smtClean="0"/>
              <a:t> participants</a:t>
            </a:r>
          </a:p>
          <a:p>
            <a:endParaRPr lang="en-US" dirty="0" smtClean="0"/>
          </a:p>
          <a:p>
            <a:r>
              <a:rPr lang="en-US" b="1" baseline="0" dirty="0" smtClean="0"/>
              <a:t>INTRODUCE</a:t>
            </a:r>
            <a:r>
              <a:rPr lang="en-US" baseline="0" dirty="0" smtClean="0"/>
              <a:t> presenters – Deb, Jenn, Kathy</a:t>
            </a:r>
          </a:p>
          <a:p>
            <a:endParaRPr lang="en-US" b="1" baseline="0" dirty="0" smtClean="0"/>
          </a:p>
          <a:p>
            <a:r>
              <a:rPr lang="en-US" b="1" baseline="0" dirty="0" smtClean="0"/>
              <a:t>STATE</a:t>
            </a:r>
            <a:r>
              <a:rPr lang="en-US" baseline="0" dirty="0" smtClean="0"/>
              <a:t>: We are going to approach this by taking the overall WFC Redesign Services Model and breaking it down step by step in order to cover all aspects of it as far as it relates to the interaction between our customers and ourselves within our various roles</a:t>
            </a:r>
          </a:p>
          <a:p>
            <a:endParaRPr lang="en-US" baseline="0" dirty="0" smtClean="0"/>
          </a:p>
          <a:p>
            <a:r>
              <a:rPr lang="en-US" b="1" baseline="0" dirty="0" smtClean="0"/>
              <a:t>TRANSITION</a:t>
            </a:r>
            <a:r>
              <a:rPr lang="en-US" baseline="0" dirty="0" smtClean="0"/>
              <a:t>:  First we’ll start with the Job Seeker Services Pathway, which is shown in the blue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10</a:t>
            </a:fld>
            <a:endParaRPr lang="en-US"/>
          </a:p>
        </p:txBody>
      </p:sp>
    </p:spTree>
    <p:extLst>
      <p:ext uri="{BB962C8B-B14F-4D97-AF65-F5344CB8AC3E}">
        <p14:creationId xmlns:p14="http://schemas.microsoft.com/office/powerpoint/2010/main" val="118939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425951"/>
            <a:ext cx="5943600" cy="4495800"/>
          </a:xfrm>
        </p:spPr>
        <p:txBody>
          <a:bodyPr/>
          <a:lstStyle/>
          <a:p>
            <a:r>
              <a:rPr lang="en-US" b="1" dirty="0" smtClean="0"/>
              <a:t>SAY:  </a:t>
            </a:r>
            <a:r>
              <a:rPr lang="en-US" b="0" dirty="0" smtClean="0"/>
              <a:t>The</a:t>
            </a:r>
            <a:r>
              <a:rPr lang="en-US" b="0" baseline="0" dirty="0" smtClean="0"/>
              <a:t> BSRs will be servicing the business community based on its needs – business contact includes maintaining existing employer relationships and conducting consultancy visits. This can be:</a:t>
            </a:r>
          </a:p>
          <a:p>
            <a:pPr marL="628575" lvl="1" indent="-171430">
              <a:buFont typeface="Arial" panose="020B0604020202020204" pitchFamily="34" charset="0"/>
              <a:buChar char="•"/>
            </a:pPr>
            <a:r>
              <a:rPr lang="en-US" kern="1200" dirty="0" smtClean="0">
                <a:solidFill>
                  <a:schemeClr val="tx1"/>
                </a:solidFill>
                <a:effectLst/>
              </a:rPr>
              <a:t>Contact by business to B.E.T</a:t>
            </a:r>
          </a:p>
          <a:p>
            <a:pPr marL="628575" lvl="1" indent="-171430">
              <a:buFont typeface="Arial" panose="020B0604020202020204" pitchFamily="34" charset="0"/>
              <a:buChar char="•"/>
            </a:pPr>
            <a:r>
              <a:rPr lang="en-US" kern="1200" dirty="0" smtClean="0">
                <a:solidFill>
                  <a:schemeClr val="tx1"/>
                </a:solidFill>
                <a:effectLst/>
              </a:rPr>
              <a:t>Inquiries to / from MA BizWorks </a:t>
            </a:r>
          </a:p>
          <a:p>
            <a:pPr marL="628575" lvl="1" indent="-171430">
              <a:buFont typeface="Arial" panose="020B0604020202020204" pitchFamily="34" charset="0"/>
              <a:buChar char="•"/>
            </a:pPr>
            <a:r>
              <a:rPr lang="en-US" kern="1200" dirty="0" smtClean="0">
                <a:solidFill>
                  <a:schemeClr val="tx1"/>
                </a:solidFill>
                <a:effectLst/>
              </a:rPr>
              <a:t>Internal targeted business outreach requests from counselors</a:t>
            </a:r>
          </a:p>
          <a:p>
            <a:r>
              <a:rPr lang="en-US" b="0" baseline="0" dirty="0" smtClean="0"/>
              <a:t>Regardless of whether the business engagement is initiated by the employer or is the result of outreach, the BSR makes the determination on what is the best way to service them based on the request or business needs.</a:t>
            </a:r>
          </a:p>
          <a:p>
            <a:endParaRPr lang="en-US" b="0" baseline="0" dirty="0" smtClean="0"/>
          </a:p>
          <a:p>
            <a:r>
              <a:rPr lang="en-US" b="0" baseline="0" dirty="0" smtClean="0"/>
              <a:t>There are three primary options the BSR will offer:  </a:t>
            </a:r>
          </a:p>
          <a:p>
            <a:pPr marL="174961" indent="-174961">
              <a:buFont typeface="Arial" pitchFamily="34" charset="0"/>
              <a:buChar char="•"/>
            </a:pPr>
            <a:r>
              <a:rPr lang="en-US" b="0" baseline="0" dirty="0" smtClean="0"/>
              <a:t>Mass BizWorks resources</a:t>
            </a:r>
          </a:p>
          <a:p>
            <a:pPr marL="174961" indent="-174961">
              <a:buFont typeface="Arial" pitchFamily="34" charset="0"/>
              <a:buChar char="•"/>
            </a:pPr>
            <a:r>
              <a:rPr lang="en-US" b="0" baseline="0" dirty="0" smtClean="0"/>
              <a:t>Special Events</a:t>
            </a:r>
          </a:p>
          <a:p>
            <a:pPr marL="174961" indent="-174961">
              <a:buFont typeface="Arial" pitchFamily="34" charset="0"/>
              <a:buChar char="•"/>
            </a:pPr>
            <a:r>
              <a:rPr lang="en-US" b="0" baseline="0" dirty="0" smtClean="0"/>
              <a:t>And assistance with filling open jobs</a:t>
            </a:r>
            <a:endParaRPr lang="en-US" b="1" dirty="0" smtClean="0"/>
          </a:p>
          <a:p>
            <a:endParaRPr lang="en-US" dirty="0" smtClean="0"/>
          </a:p>
          <a:p>
            <a:r>
              <a:rPr lang="en-US" b="1" dirty="0" smtClean="0"/>
              <a:t>TRANSITION:  </a:t>
            </a:r>
            <a:r>
              <a:rPr lang="en-US" b="0" dirty="0" smtClean="0"/>
              <a:t>Mass</a:t>
            </a:r>
            <a:r>
              <a:rPr lang="en-US" b="0" baseline="0" dirty="0" smtClean="0"/>
              <a:t> BizWorks resources will be recommended if…</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19</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…the business needs information or resources,</a:t>
            </a:r>
            <a:r>
              <a:rPr lang="en-US" b="0" baseline="0" dirty="0" smtClean="0"/>
              <a:t> such as:</a:t>
            </a:r>
          </a:p>
          <a:p>
            <a:pPr marL="349923" indent="-349923">
              <a:buFont typeface="Wingdings" pitchFamily="2" charset="2"/>
              <a:buChar char="ü"/>
            </a:pPr>
            <a:r>
              <a:rPr lang="en-US" dirty="0"/>
              <a:t>Training &amp; </a:t>
            </a:r>
            <a:r>
              <a:rPr lang="en-US" dirty="0" smtClean="0"/>
              <a:t>Consultation to</a:t>
            </a:r>
            <a:r>
              <a:rPr lang="en-US" baseline="0" dirty="0" smtClean="0"/>
              <a:t> include </a:t>
            </a:r>
            <a:r>
              <a:rPr lang="en-US" dirty="0"/>
              <a:t>Workforce Training Fund, safety grants, and other training related resources available locally that the business can take advantage of.  </a:t>
            </a:r>
          </a:p>
          <a:p>
            <a:pPr marL="349923" indent="-349923">
              <a:buFont typeface="Wingdings" pitchFamily="2" charset="2"/>
              <a:buChar char="ü"/>
            </a:pPr>
            <a:r>
              <a:rPr lang="en-US" dirty="0"/>
              <a:t>Layoff Aversion &amp; Management</a:t>
            </a:r>
          </a:p>
          <a:p>
            <a:pPr marL="349923" indent="-349923">
              <a:buFont typeface="Wingdings" pitchFamily="2" charset="2"/>
              <a:buChar char="ü"/>
            </a:pPr>
            <a:r>
              <a:rPr lang="en-US" dirty="0"/>
              <a:t>Business Development / </a:t>
            </a:r>
            <a:r>
              <a:rPr lang="en-US" dirty="0" smtClean="0"/>
              <a:t>Partnerships</a:t>
            </a:r>
          </a:p>
          <a:p>
            <a:r>
              <a:rPr lang="en-US" dirty="0" smtClean="0"/>
              <a:t>AND / OR</a:t>
            </a:r>
          </a:p>
          <a:p>
            <a:pPr marL="349923" indent="-349923">
              <a:buFont typeface="Wingdings" pitchFamily="2" charset="2"/>
              <a:buChar char="ü"/>
            </a:pPr>
            <a:r>
              <a:rPr lang="en-US" dirty="0" smtClean="0"/>
              <a:t>Important </a:t>
            </a:r>
            <a:r>
              <a:rPr lang="en-US" dirty="0"/>
              <a:t>Websites</a:t>
            </a:r>
          </a:p>
          <a:p>
            <a:endParaRPr lang="en-US" b="0" baseline="0" dirty="0" smtClean="0"/>
          </a:p>
          <a:p>
            <a:r>
              <a:rPr lang="en-US" b="1" dirty="0" smtClean="0"/>
              <a:t>TRANSITION: </a:t>
            </a:r>
            <a:r>
              <a:rPr lang="en-US" b="0" dirty="0" smtClean="0"/>
              <a:t>BSR’s will collaborate or engage businesses to…</a:t>
            </a:r>
            <a:endParaRPr lang="en-US" b="1"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20</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…participate in </a:t>
            </a:r>
            <a:r>
              <a:rPr lang="en-US" b="0" baseline="0" dirty="0" smtClean="0"/>
              <a:t>special events, such as</a:t>
            </a:r>
          </a:p>
          <a:p>
            <a:endParaRPr lang="en-US" b="0" baseline="0" dirty="0" smtClean="0"/>
          </a:p>
          <a:p>
            <a:pPr marL="933126" lvl="1" indent="-466563">
              <a:buFont typeface="Wingdings" pitchFamily="2" charset="2"/>
              <a:buChar char="ü"/>
            </a:pPr>
            <a:r>
              <a:rPr lang="en-US" dirty="0"/>
              <a:t>LMI sharing</a:t>
            </a:r>
          </a:p>
          <a:p>
            <a:pPr marL="933126" lvl="1" indent="-466563">
              <a:buFont typeface="Wingdings" pitchFamily="2" charset="2"/>
              <a:buChar char="ü"/>
            </a:pPr>
            <a:r>
              <a:rPr lang="en-US" dirty="0"/>
              <a:t>Industry events </a:t>
            </a:r>
          </a:p>
          <a:p>
            <a:pPr marL="933126" lvl="1" indent="-466563">
              <a:buFont typeface="Wingdings" pitchFamily="2" charset="2"/>
              <a:buChar char="ü"/>
            </a:pPr>
            <a:r>
              <a:rPr lang="en-US" dirty="0"/>
              <a:t>Job fairs / recruitments </a:t>
            </a:r>
          </a:p>
          <a:p>
            <a:pPr marL="933126" lvl="1" indent="-466563">
              <a:buFont typeface="Wingdings" pitchFamily="2" charset="2"/>
              <a:buChar char="ü"/>
            </a:pPr>
            <a:r>
              <a:rPr lang="en-US" dirty="0"/>
              <a:t>Mass BizWorks information </a:t>
            </a:r>
            <a:r>
              <a:rPr lang="en-US" dirty="0" smtClean="0"/>
              <a:t>sessions</a:t>
            </a:r>
            <a:endParaRPr lang="en-US" b="1" dirty="0" smtClean="0"/>
          </a:p>
          <a:p>
            <a:endParaRPr lang="en-US" dirty="0" smtClean="0"/>
          </a:p>
          <a:p>
            <a:r>
              <a:rPr lang="en-US" b="1" dirty="0" smtClean="0"/>
              <a:t>TRANSITION: </a:t>
            </a:r>
            <a:r>
              <a:rPr lang="en-US" b="0" dirty="0" smtClean="0"/>
              <a:t>Finally,</a:t>
            </a:r>
            <a:r>
              <a:rPr lang="en-US" b="0" baseline="0" dirty="0" smtClean="0"/>
              <a:t> the BSR’s will…</a:t>
            </a:r>
            <a:endParaRPr lang="en-US" b="1"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21</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…assist employers</a:t>
            </a:r>
            <a:r>
              <a:rPr lang="en-US" b="0" baseline="0" dirty="0" smtClean="0"/>
              <a:t> with filling their open positions.   </a:t>
            </a:r>
          </a:p>
          <a:p>
            <a:endParaRPr lang="en-US" b="0" baseline="0" dirty="0" smtClean="0"/>
          </a:p>
          <a:p>
            <a:r>
              <a:rPr lang="en-US" b="0" baseline="0" dirty="0" smtClean="0"/>
              <a:t>Based on the request or business needs, the BSR will make a decision on which vacancies will be handled as standard job ads (orders) and which will be done using recruitment referral services based on established criteria </a:t>
            </a:r>
            <a:r>
              <a:rPr lang="en-US" b="1" baseline="0" dirty="0" smtClean="0"/>
              <a:t>(TBD).  </a:t>
            </a:r>
          </a:p>
          <a:p>
            <a:endParaRPr lang="en-US" dirty="0" smtClean="0"/>
          </a:p>
          <a:p>
            <a:r>
              <a:rPr lang="en-US" b="1" dirty="0" smtClean="0"/>
              <a:t>TRANSITION: </a:t>
            </a:r>
            <a:r>
              <a:rPr lang="en-US" b="1" baseline="0" dirty="0" smtClean="0"/>
              <a:t> </a:t>
            </a:r>
            <a:r>
              <a:rPr lang="en-US" b="0" baseline="0" dirty="0" smtClean="0"/>
              <a:t>When recruitment referral services will be used…</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22</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857240" cy="4189095"/>
          </a:xfrm>
        </p:spPr>
        <p:txBody>
          <a:bodyPr/>
          <a:lstStyle/>
          <a:p>
            <a:r>
              <a:rPr lang="en-US" b="1" dirty="0" smtClean="0"/>
              <a:t>SAY:</a:t>
            </a:r>
            <a:r>
              <a:rPr lang="en-US" b="0" dirty="0" smtClean="0"/>
              <a:t>…the BSRs will</a:t>
            </a:r>
          </a:p>
          <a:p>
            <a:pPr marL="228573" indent="-228573">
              <a:buFont typeface="+mj-lt"/>
              <a:buAutoNum type="arabicPeriod"/>
            </a:pPr>
            <a:r>
              <a:rPr lang="en-US" kern="1200" dirty="0" smtClean="0">
                <a:solidFill>
                  <a:schemeClr val="tx1"/>
                </a:solidFill>
                <a:effectLst/>
              </a:rPr>
              <a:t>Gather detailed job and relevant company (culture) information (Post consultation debrief report; must document meeting in MOSES and email  BEM a copy of meeting summary </a:t>
            </a:r>
            <a:r>
              <a:rPr lang="en-US" b="1" kern="1200" dirty="0" smtClean="0">
                <a:solidFill>
                  <a:schemeClr val="tx1"/>
                </a:solidFill>
                <a:effectLst/>
              </a:rPr>
              <a:t>(template TBD</a:t>
            </a:r>
            <a:r>
              <a:rPr lang="en-US" kern="1200" dirty="0" smtClean="0">
                <a:solidFill>
                  <a:schemeClr val="tx1"/>
                </a:solidFill>
                <a:effectLst/>
              </a:rPr>
              <a:t>) </a:t>
            </a:r>
          </a:p>
          <a:p>
            <a:pPr marL="228573" indent="-228573">
              <a:buFont typeface="+mj-lt"/>
              <a:buAutoNum type="arabicPeriod"/>
            </a:pPr>
            <a:r>
              <a:rPr lang="en-US" kern="1200" dirty="0" smtClean="0">
                <a:solidFill>
                  <a:schemeClr val="tx1"/>
                </a:solidFill>
                <a:effectLst/>
              </a:rPr>
              <a:t>Complete Career Ready job profile for vacancies to be filled by the Recruiter</a:t>
            </a:r>
          </a:p>
          <a:p>
            <a:pPr marL="228573" indent="-228573">
              <a:buFont typeface="+mj-lt"/>
              <a:buAutoNum type="arabicPeriod"/>
            </a:pPr>
            <a:r>
              <a:rPr lang="en-US" kern="1200" dirty="0" smtClean="0">
                <a:solidFill>
                  <a:schemeClr val="tx1"/>
                </a:solidFill>
                <a:effectLst/>
              </a:rPr>
              <a:t>Determine the preferred referral process for connecting candidates with the company (passing on candidate name and info, conducting meet and greets or on-site interviews, etc.)</a:t>
            </a:r>
          </a:p>
          <a:p>
            <a:pPr marL="228573" indent="-228573">
              <a:buFont typeface="+mj-lt"/>
              <a:buAutoNum type="arabicPeriod"/>
            </a:pPr>
            <a:r>
              <a:rPr lang="en-US" kern="1200" dirty="0" smtClean="0">
                <a:solidFill>
                  <a:schemeClr val="tx1"/>
                </a:solidFill>
                <a:effectLst/>
              </a:rPr>
              <a:t>Complete and sign Services Level Agreement with the employer rep. </a:t>
            </a:r>
            <a:r>
              <a:rPr lang="en-US" b="1" kern="1200" dirty="0" smtClean="0">
                <a:solidFill>
                  <a:schemeClr val="tx1"/>
                </a:solidFill>
                <a:effectLst/>
              </a:rPr>
              <a:t>(TBD)</a:t>
            </a:r>
          </a:p>
          <a:p>
            <a:pPr marL="228573" indent="-228573">
              <a:buFont typeface="+mj-lt"/>
              <a:buAutoNum type="arabicPeriod"/>
            </a:pPr>
            <a:r>
              <a:rPr lang="en-US" kern="1200" dirty="0" smtClean="0">
                <a:solidFill>
                  <a:schemeClr val="tx1"/>
                </a:solidFill>
                <a:effectLst/>
              </a:rPr>
              <a:t>Enter job lead into MOSES as a “confidential” job order.</a:t>
            </a:r>
          </a:p>
          <a:p>
            <a:pPr marL="228573" indent="-228573">
              <a:buFont typeface="+mj-lt"/>
              <a:buAutoNum type="arabicPeriod"/>
            </a:pPr>
            <a:r>
              <a:rPr lang="en-US" kern="1200" dirty="0" smtClean="0">
                <a:solidFill>
                  <a:schemeClr val="tx1"/>
                </a:solidFill>
                <a:effectLst/>
              </a:rPr>
              <a:t>Work with B.E.T members on proper assignment and corresponding communication for individual job order. (The BEM will develop a formal assignment process – by shared BSR/Recruiter teams, territories, industries, or something else??)</a:t>
            </a:r>
          </a:p>
          <a:p>
            <a:endParaRPr lang="en-US" b="1" dirty="0" smtClean="0"/>
          </a:p>
          <a:p>
            <a:r>
              <a:rPr lang="en-US" b="1" dirty="0" smtClean="0"/>
              <a:t>TRANSITION: </a:t>
            </a:r>
            <a:r>
              <a:rPr lang="en-US" b="0" dirty="0" smtClean="0"/>
              <a:t>The</a:t>
            </a:r>
            <a:r>
              <a:rPr lang="en-US" b="0" baseline="0" dirty="0" smtClean="0"/>
              <a:t> recruiter part of the process </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23</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…the Recruiters will:</a:t>
            </a:r>
          </a:p>
          <a:p>
            <a:endParaRPr lang="en-US" b="0" dirty="0" smtClean="0"/>
          </a:p>
          <a:p>
            <a:pPr marL="228573" indent="-228573" defTabSz="914292">
              <a:buFont typeface="+mj-lt"/>
              <a:buAutoNum type="arabicPeriod"/>
              <a:defRPr/>
            </a:pPr>
            <a:r>
              <a:rPr lang="en-US" b="0" dirty="0" smtClean="0"/>
              <a:t>Update a Recruited</a:t>
            </a:r>
            <a:r>
              <a:rPr lang="en-US" b="0" baseline="0" dirty="0" smtClean="0"/>
              <a:t> Job List which will be housed on a shared drive – this is expected to be done </a:t>
            </a:r>
            <a:r>
              <a:rPr lang="en-US" kern="1200" dirty="0" smtClean="0">
                <a:solidFill>
                  <a:schemeClr val="tx1"/>
                </a:solidFill>
                <a:effectLst/>
              </a:rPr>
              <a:t>BY THE END OF THE DAY IT IS RECEIVED FROM THE BSR (or as soon as possible) – </a:t>
            </a:r>
            <a:r>
              <a:rPr lang="en-US" b="1" kern="1200" dirty="0" smtClean="0">
                <a:solidFill>
                  <a:schemeClr val="tx1"/>
                </a:solidFill>
                <a:effectLst/>
              </a:rPr>
              <a:t>template TBD</a:t>
            </a:r>
            <a:endParaRPr lang="en-US" b="1" baseline="0" dirty="0" smtClean="0"/>
          </a:p>
          <a:p>
            <a:pPr marL="228573" indent="-228573" defTabSz="914292">
              <a:buFont typeface="+mj-lt"/>
              <a:buAutoNum type="arabicPeriod"/>
              <a:defRPr/>
            </a:pPr>
            <a:r>
              <a:rPr lang="en-US" kern="1200" dirty="0" smtClean="0">
                <a:solidFill>
                  <a:schemeClr val="tx1"/>
                </a:solidFill>
                <a:effectLst/>
              </a:rPr>
              <a:t>Share the confidential job lead(s)s with WCCC counselors</a:t>
            </a:r>
          </a:p>
          <a:p>
            <a:pPr marL="228573" indent="-228573">
              <a:buFont typeface="+mj-lt"/>
              <a:buAutoNum type="arabicPeriod"/>
            </a:pPr>
            <a:r>
              <a:rPr lang="en-US" kern="1200" dirty="0" smtClean="0">
                <a:solidFill>
                  <a:schemeClr val="tx1"/>
                </a:solidFill>
                <a:effectLst/>
              </a:rPr>
              <a:t>When receiving candidate referrals from the Counselors</a:t>
            </a:r>
            <a:r>
              <a:rPr lang="en-US" kern="1200" baseline="0" dirty="0" smtClean="0">
                <a:solidFill>
                  <a:schemeClr val="tx1"/>
                </a:solidFill>
                <a:effectLst/>
              </a:rPr>
              <a:t> – the recruiters will r</a:t>
            </a:r>
            <a:r>
              <a:rPr lang="en-US" kern="1200" dirty="0" smtClean="0">
                <a:solidFill>
                  <a:schemeClr val="tx1"/>
                </a:solidFill>
                <a:effectLst/>
              </a:rPr>
              <a:t>eview job seeker’s MOSES casefile notes, counselor endorsement notes and CRI results. If necessary, they will contact counselors for validation. </a:t>
            </a:r>
          </a:p>
          <a:p>
            <a:pPr marL="228573" indent="-228573">
              <a:buFont typeface="+mj-lt"/>
              <a:buAutoNum type="arabicPeriod"/>
            </a:pPr>
            <a:r>
              <a:rPr lang="en-US" kern="1200" dirty="0" smtClean="0">
                <a:solidFill>
                  <a:schemeClr val="tx1"/>
                </a:solidFill>
                <a:effectLst/>
              </a:rPr>
              <a:t>Contact the candidate to schedule a telephone or in-person interview.</a:t>
            </a:r>
          </a:p>
          <a:p>
            <a:endParaRPr lang="en-US" dirty="0" smtClean="0"/>
          </a:p>
          <a:p>
            <a:r>
              <a:rPr lang="en-US" b="1" dirty="0" smtClean="0"/>
              <a:t>TRANSITION:  </a:t>
            </a:r>
            <a:r>
              <a:rPr lang="en-US" b="0" dirty="0" smtClean="0"/>
              <a:t>we’re going to go back to the jobseeker</a:t>
            </a:r>
            <a:r>
              <a:rPr lang="en-US" b="0" baseline="0" dirty="0" smtClean="0"/>
              <a:t> services path for a moment…</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24</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4"/>
            <a:ext cx="5781040" cy="4499927"/>
          </a:xfrm>
        </p:spPr>
        <p:txBody>
          <a:bodyPr/>
          <a:lstStyle/>
          <a:p>
            <a:r>
              <a:rPr lang="en-US" b="1" dirty="0" smtClean="0"/>
              <a:t>SAY</a:t>
            </a:r>
            <a:r>
              <a:rPr lang="en-US" dirty="0" smtClean="0"/>
              <a:t>:  BET feedback process betw</a:t>
            </a:r>
            <a:r>
              <a:rPr lang="en-US" baseline="0" dirty="0" smtClean="0"/>
              <a:t>een the recruiters and BSRs to assess the job seeker / candidate pool in order to determine the possibility of future skills training grants or to pursue job development with employers. </a:t>
            </a:r>
          </a:p>
          <a:p>
            <a:endParaRPr lang="en-US" baseline="0" dirty="0" smtClean="0"/>
          </a:p>
          <a:p>
            <a:pPr lvl="0"/>
            <a:r>
              <a:rPr lang="en-US" b="1" dirty="0"/>
              <a:t>Recruiter</a:t>
            </a:r>
            <a:r>
              <a:rPr lang="en-US" dirty="0"/>
              <a:t>: when the position for the job order is filled, or the hiring deadline has passed, or all referred candidates for the position have either been hired or recommended to WCCC, the Recruiter will update the </a:t>
            </a:r>
            <a:r>
              <a:rPr lang="en-US" u="sng" dirty="0"/>
              <a:t>“Recruited Job List”</a:t>
            </a:r>
            <a:r>
              <a:rPr lang="en-US" dirty="0"/>
              <a:t> – cut the appropriate job order and paste it on to the Recruited Job List’s tab under “Placement Outcomes”, noting the total number of candidates referred to the position including the specific number of Hired vs. Not Hired</a:t>
            </a:r>
          </a:p>
          <a:p>
            <a:pPr lvl="0"/>
            <a:endParaRPr lang="en-US" dirty="0"/>
          </a:p>
          <a:p>
            <a:pPr lvl="0"/>
            <a:r>
              <a:rPr lang="en-US" dirty="0"/>
              <a:t>Weekly Business Engagement reports (these will roll up into monthly, quarterly and yearly reports):</a:t>
            </a:r>
          </a:p>
          <a:p>
            <a:pPr lvl="2"/>
            <a:r>
              <a:rPr lang="en-US" dirty="0"/>
              <a:t># of businesses that utilize WCCC services</a:t>
            </a:r>
          </a:p>
          <a:p>
            <a:pPr lvl="2"/>
            <a:r>
              <a:rPr lang="en-US" dirty="0"/>
              <a:t># referrals to MA BizWorks partners</a:t>
            </a:r>
          </a:p>
          <a:p>
            <a:pPr lvl="2"/>
            <a:r>
              <a:rPr lang="en-US" dirty="0"/>
              <a:t># of jobs posted with WCCC</a:t>
            </a:r>
          </a:p>
          <a:p>
            <a:pPr lvl="2"/>
            <a:r>
              <a:rPr lang="en-US" dirty="0"/>
              <a:t># of “Recruiter Assisted” openings </a:t>
            </a:r>
          </a:p>
          <a:p>
            <a:pPr lvl="2"/>
            <a:r>
              <a:rPr lang="en-US" dirty="0"/>
              <a:t># of candidates assessed by B.E.T staff</a:t>
            </a:r>
          </a:p>
          <a:p>
            <a:pPr lvl="2"/>
            <a:r>
              <a:rPr lang="en-US" dirty="0"/>
              <a:t># candidates referred to Job Openings</a:t>
            </a:r>
          </a:p>
          <a:p>
            <a:pPr lvl="2"/>
            <a:r>
              <a:rPr lang="en-US" dirty="0"/>
              <a:t># job placements, referred candidates hired </a:t>
            </a:r>
          </a:p>
          <a:p>
            <a:r>
              <a:rPr lang="en-US" dirty="0"/>
              <a:t>TBD as required by ongoing WCCC demands</a:t>
            </a:r>
            <a:endParaRPr lang="en-US" baseline="0" dirty="0" smtClean="0"/>
          </a:p>
          <a:p>
            <a:endParaRPr lang="en-US" b="1" baseline="0" dirty="0" smtClean="0"/>
          </a:p>
          <a:p>
            <a:r>
              <a:rPr lang="en-US" b="1" baseline="0" dirty="0" smtClean="0"/>
              <a:t>TRANSITION</a:t>
            </a:r>
            <a:r>
              <a:rPr lang="en-US" baseline="0" dirty="0" smtClean="0"/>
              <a:t>:  this concludes our review of the customer flow.  Final thought…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25</a:t>
            </a:fld>
            <a:endParaRPr lang="en-US"/>
          </a:p>
        </p:txBody>
      </p:sp>
    </p:spTree>
    <p:extLst>
      <p:ext uri="{BB962C8B-B14F-4D97-AF65-F5344CB8AC3E}">
        <p14:creationId xmlns:p14="http://schemas.microsoft.com/office/powerpoint/2010/main" val="9109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BDDF0C-DB69-4924-8F32-044BB7D28B5A}"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4499927"/>
          </a:xfrm>
        </p:spPr>
        <p:txBody>
          <a:bodyPr/>
          <a:lstStyle/>
          <a:p>
            <a:r>
              <a:rPr lang="en-US" b="1" dirty="0" smtClean="0"/>
              <a:t>SAY</a:t>
            </a:r>
            <a:r>
              <a:rPr lang="en-US" dirty="0" smtClean="0"/>
              <a:t>:  We</a:t>
            </a:r>
            <a:r>
              <a:rPr lang="en-US" baseline="0" dirty="0" smtClean="0"/>
              <a:t> receive job seekers into the career center in a number of ways and for a variety of reasons.  However, right now we’re going to focus on </a:t>
            </a:r>
          </a:p>
          <a:p>
            <a:pPr marL="171430" indent="-171430" defTabSz="914292">
              <a:buFont typeface="Arial" panose="020B0604020202020204" pitchFamily="34" charset="0"/>
              <a:buChar char="•"/>
              <a:defRPr/>
            </a:pPr>
            <a:r>
              <a:rPr lang="en-US" baseline="0" dirty="0" smtClean="0"/>
              <a:t>people coming in for a CCS and </a:t>
            </a:r>
          </a:p>
          <a:p>
            <a:pPr marL="171430" indent="-171430">
              <a:buFont typeface="Arial" panose="020B0604020202020204" pitchFamily="34" charset="0"/>
              <a:buChar char="•"/>
            </a:pPr>
            <a:r>
              <a:rPr lang="en-US" baseline="0" dirty="0" smtClean="0"/>
              <a:t>walk-ins</a:t>
            </a:r>
          </a:p>
          <a:p>
            <a:pPr defTabSz="933126">
              <a:defRPr/>
            </a:pPr>
            <a:endParaRPr lang="en-US" baseline="0" dirty="0" smtClean="0"/>
          </a:p>
          <a:p>
            <a:pPr defTabSz="933126">
              <a:defRPr/>
            </a:pPr>
            <a:r>
              <a:rPr lang="en-US" baseline="0" dirty="0" smtClean="0"/>
              <a:t>At a basic level, the jobseeker services pathway is based on the intake and assessment results identified by the counselors, who will recommend either the self-serve or supported search depending on the customers needs in terms of </a:t>
            </a:r>
          </a:p>
          <a:p>
            <a:pPr marL="171430" indent="-171430" defTabSz="933126">
              <a:buFont typeface="Arial" panose="020B0604020202020204" pitchFamily="34" charset="0"/>
              <a:buChar char="•"/>
              <a:defRPr/>
            </a:pPr>
            <a:r>
              <a:rPr lang="en-US" baseline="0" dirty="0" smtClean="0"/>
              <a:t>education and employment goals, </a:t>
            </a:r>
          </a:p>
          <a:p>
            <a:pPr marL="171430" indent="-171430" defTabSz="933126">
              <a:buFont typeface="Arial" panose="020B0604020202020204" pitchFamily="34" charset="0"/>
              <a:buChar char="•"/>
              <a:defRPr/>
            </a:pPr>
            <a:r>
              <a:rPr lang="en-US" baseline="0" dirty="0" smtClean="0"/>
              <a:t>barriers to employment, </a:t>
            </a:r>
          </a:p>
          <a:p>
            <a:pPr marL="171430" indent="-171430" defTabSz="933126">
              <a:buFont typeface="Arial" panose="020B0604020202020204" pitchFamily="34" charset="0"/>
              <a:buChar char="•"/>
              <a:defRPr/>
            </a:pPr>
            <a:r>
              <a:rPr lang="en-US" baseline="0" dirty="0" smtClean="0"/>
              <a:t>eligibility for various programs and services, etc. </a:t>
            </a:r>
          </a:p>
          <a:p>
            <a:endParaRPr lang="en-US" b="0" u="sng" baseline="0" dirty="0" smtClean="0"/>
          </a:p>
          <a:p>
            <a:r>
              <a:rPr lang="en-US" b="1" baseline="0" dirty="0" smtClean="0"/>
              <a:t>TRANSITION</a:t>
            </a:r>
            <a:r>
              <a:rPr lang="en-US" b="0" baseline="0" dirty="0" smtClean="0"/>
              <a:t>: For CCS attendees…</a:t>
            </a:r>
            <a:endParaRPr lang="en-US"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11</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51" y="4421823"/>
            <a:ext cx="6172200" cy="4652327"/>
          </a:xfrm>
        </p:spPr>
        <p:txBody>
          <a:bodyPr/>
          <a:lstStyle/>
          <a:p>
            <a:r>
              <a:rPr lang="en-US" b="1" dirty="0" smtClean="0"/>
              <a:t>SAY</a:t>
            </a:r>
            <a:r>
              <a:rPr lang="en-US" dirty="0" smtClean="0"/>
              <a:t>: …</a:t>
            </a:r>
            <a:r>
              <a:rPr lang="en-US" b="0" u="none" baseline="0" dirty="0" smtClean="0"/>
              <a:t>the assessment process happens immediately following the seminar.  </a:t>
            </a:r>
          </a:p>
          <a:p>
            <a:endParaRPr lang="en-US" sz="400" dirty="0"/>
          </a:p>
          <a:p>
            <a:r>
              <a:rPr lang="en-US" b="0" u="none" baseline="0" dirty="0" smtClean="0"/>
              <a:t>Both RESEA and NON-RESEA customers will be treated the same way with variations in the MOSES data entry.  All participants will receive an Initial Assessment Interview (RESEA) or Job Search Skills Assessment (Non-RESEA) where the counselor and member will begin developing a Career Action Plan (RESEA) or Individual Employment Plan.  All members should be registered on JobQuest and have a resume.  The counselor will address any support needs the customer has and a follow up meeting will be scheduled – either a RESEA Review or a Meet with Employment Counselor appointment.</a:t>
            </a:r>
          </a:p>
          <a:p>
            <a:endParaRPr lang="en-US" sz="400" dirty="0"/>
          </a:p>
          <a:p>
            <a:r>
              <a:rPr lang="en-US" dirty="0" smtClean="0"/>
              <a:t>For </a:t>
            </a:r>
            <a:r>
              <a:rPr lang="en-US" b="1" dirty="0" smtClean="0"/>
              <a:t>walk-in customers</a:t>
            </a:r>
            <a:r>
              <a:rPr lang="en-US" dirty="0" smtClean="0"/>
              <a:t>, the assessment will start at the front desk.  These customers may be coming in for</a:t>
            </a:r>
            <a:endParaRPr lang="en-US" baseline="0" dirty="0" smtClean="0"/>
          </a:p>
          <a:p>
            <a:pPr marL="571433" indent="-571433">
              <a:buFont typeface="Wingdings" panose="05000000000000000000" pitchFamily="2" charset="2"/>
              <a:buChar char="ü"/>
            </a:pPr>
            <a:r>
              <a:rPr lang="en-US" sz="1100" dirty="0"/>
              <a:t>Professor Teaches</a:t>
            </a:r>
          </a:p>
          <a:p>
            <a:pPr marL="571433" indent="-571433">
              <a:buFont typeface="Wingdings" panose="05000000000000000000" pitchFamily="2" charset="2"/>
              <a:buChar char="ü"/>
            </a:pPr>
            <a:r>
              <a:rPr lang="en-US" sz="1100" dirty="0"/>
              <a:t>Volunteer Connections</a:t>
            </a:r>
          </a:p>
          <a:p>
            <a:pPr marL="571433" indent="-571433">
              <a:buFont typeface="Wingdings" panose="05000000000000000000" pitchFamily="2" charset="2"/>
              <a:buChar char="ü"/>
            </a:pPr>
            <a:r>
              <a:rPr lang="en-US" sz="1100" dirty="0"/>
              <a:t>to use the Resource Room to gain access to online resources, such as JobQuest, various LMI sites, the WFC site, and the online portal</a:t>
            </a:r>
          </a:p>
          <a:p>
            <a:pPr marL="571433" indent="-571433">
              <a:buFont typeface="Wingdings" panose="05000000000000000000" pitchFamily="2" charset="2"/>
              <a:buChar char="ü"/>
            </a:pPr>
            <a:r>
              <a:rPr lang="en-US" sz="1100" dirty="0"/>
              <a:t>to use the fax or copier</a:t>
            </a:r>
          </a:p>
          <a:p>
            <a:endParaRPr lang="en-US" sz="500" dirty="0"/>
          </a:p>
          <a:p>
            <a:r>
              <a:rPr lang="en-US" b="1" baseline="0" dirty="0" smtClean="0"/>
              <a:t>TRANSITION</a:t>
            </a:r>
            <a:r>
              <a:rPr lang="en-US" baseline="0" dirty="0" smtClean="0"/>
              <a:t>: Self-serve customers…</a:t>
            </a:r>
            <a:endParaRPr lang="en-US" b="0"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12</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r>
              <a:rPr lang="en-US" b="0" dirty="0" smtClean="0"/>
              <a:t>are</a:t>
            </a:r>
            <a:r>
              <a:rPr lang="en-US" b="0" baseline="0" dirty="0" smtClean="0"/>
              <a:t> the </a:t>
            </a:r>
            <a:r>
              <a:rPr lang="en-US" dirty="0" smtClean="0"/>
              <a:t>customers from the CCS who are “job ready” or not interested in the</a:t>
            </a:r>
            <a:r>
              <a:rPr lang="en-US" baseline="0" dirty="0" smtClean="0"/>
              <a:t> job seeker services provided under supported search </a:t>
            </a:r>
            <a:r>
              <a:rPr lang="en-US" dirty="0" smtClean="0"/>
              <a:t>and just want to use the Resource Room or pick certain </a:t>
            </a:r>
            <a:r>
              <a:rPr lang="en-US" baseline="0" dirty="0" smtClean="0"/>
              <a:t>workshops they want to attend </a:t>
            </a:r>
          </a:p>
          <a:p>
            <a:r>
              <a:rPr lang="en-US" baseline="0" dirty="0" smtClean="0"/>
              <a:t>OR</a:t>
            </a:r>
          </a:p>
          <a:p>
            <a:r>
              <a:rPr lang="en-US" baseline="0" dirty="0" smtClean="0"/>
              <a:t>they might be walk-ins looking for a quick assessment or some guidance, in which case the “counselor on duty” would do a “fast track consultation” to provide things like:</a:t>
            </a:r>
          </a:p>
          <a:p>
            <a:endParaRPr lang="en-US" baseline="0" dirty="0" smtClean="0"/>
          </a:p>
          <a:p>
            <a:pPr marL="171430" indent="-171430">
              <a:buFont typeface="Arial" panose="020B0604020202020204" pitchFamily="34" charset="0"/>
              <a:buChar char="•"/>
            </a:pPr>
            <a:r>
              <a:rPr lang="en-US" dirty="0"/>
              <a:t>Resume Critique</a:t>
            </a:r>
          </a:p>
          <a:p>
            <a:pPr marL="171430" indent="-171430">
              <a:buFont typeface="Arial" panose="020B0604020202020204" pitchFamily="34" charset="0"/>
              <a:buChar char="•"/>
            </a:pPr>
            <a:r>
              <a:rPr lang="en-US" dirty="0"/>
              <a:t>Interviewing Skills suggestions</a:t>
            </a:r>
          </a:p>
          <a:p>
            <a:pPr marL="171430" indent="-171430">
              <a:buFont typeface="Arial" panose="020B0604020202020204" pitchFamily="34" charset="0"/>
              <a:buChar char="•"/>
            </a:pPr>
            <a:r>
              <a:rPr lang="en-US" dirty="0"/>
              <a:t>Workshop referrals</a:t>
            </a:r>
          </a:p>
          <a:p>
            <a:pPr marL="171430" indent="-171430">
              <a:buFont typeface="Arial" panose="020B0604020202020204" pitchFamily="34" charset="0"/>
              <a:buChar char="•"/>
            </a:pPr>
            <a:r>
              <a:rPr lang="en-US" dirty="0"/>
              <a:t>Referral to Business Engagement Unit &amp; determine if match for open opportunities</a:t>
            </a:r>
          </a:p>
          <a:p>
            <a:pPr marL="171430" indent="-171430">
              <a:buFont typeface="Arial" panose="020B0604020202020204" pitchFamily="34" charset="0"/>
              <a:buChar char="•"/>
            </a:pPr>
            <a:r>
              <a:rPr lang="en-US" dirty="0"/>
              <a:t>Review of Job Match feature in Job Quest</a:t>
            </a:r>
          </a:p>
          <a:p>
            <a:pPr marL="171430" indent="-171430">
              <a:buFont typeface="Arial" panose="020B0604020202020204" pitchFamily="34" charset="0"/>
              <a:buChar char="•"/>
            </a:pPr>
            <a:r>
              <a:rPr lang="en-US" dirty="0"/>
              <a:t>Referral to Temp Agencies for urgencies</a:t>
            </a:r>
          </a:p>
          <a:p>
            <a:pPr marL="171430" indent="-171430">
              <a:buFont typeface="Arial" panose="020B0604020202020204" pitchFamily="34" charset="0"/>
              <a:buChar char="•"/>
            </a:pPr>
            <a:r>
              <a:rPr lang="en-US" dirty="0"/>
              <a:t>Referral to community agencies for additional support</a:t>
            </a:r>
          </a:p>
          <a:p>
            <a:endParaRPr lang="en-US" dirty="0"/>
          </a:p>
          <a:p>
            <a:r>
              <a:rPr lang="en-US" dirty="0"/>
              <a:t>Note that fast track services will be indicated in MOSES by the counselors using a Career Center Specific field</a:t>
            </a:r>
          </a:p>
          <a:p>
            <a:endParaRPr lang="en-US" baseline="0" dirty="0" smtClean="0"/>
          </a:p>
          <a:p>
            <a:r>
              <a:rPr lang="en-US" u="sng" baseline="0" dirty="0" smtClean="0"/>
              <a:t>EXAMPLE</a:t>
            </a:r>
            <a:r>
              <a:rPr lang="en-US" baseline="0" dirty="0" smtClean="0"/>
              <a:t>:  Self-serve can be jobseekers who are “job-ready” or they could be people who decline other jobseeker services we offer</a:t>
            </a:r>
            <a:endParaRPr lang="en-US" dirty="0" smtClean="0"/>
          </a:p>
          <a:p>
            <a:endParaRPr lang="en-US" dirty="0" smtClean="0"/>
          </a:p>
          <a:p>
            <a:r>
              <a:rPr lang="en-US" b="1" baseline="0" dirty="0" smtClean="0"/>
              <a:t>TRANSITION</a:t>
            </a:r>
            <a:r>
              <a:rPr lang="en-US" baseline="0" dirty="0" smtClean="0"/>
              <a:t>: if a customer chooses supported search…</a:t>
            </a:r>
            <a:endParaRPr lang="en-US" b="1"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13</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…then</a:t>
            </a:r>
            <a:r>
              <a:rPr lang="en-US" baseline="0" dirty="0" smtClean="0"/>
              <a:t> dependent on their needs they can choose from the Quick Start (</a:t>
            </a:r>
            <a:r>
              <a:rPr lang="en-US" b="1" baseline="0" dirty="0" smtClean="0"/>
              <a:t>new member boot camp</a:t>
            </a:r>
            <a:r>
              <a:rPr lang="en-US" baseline="0" dirty="0" smtClean="0"/>
              <a:t>) AND / OR Special Readiness menus.</a:t>
            </a:r>
          </a:p>
          <a:p>
            <a:endParaRPr lang="en-US" dirty="0" smtClean="0"/>
          </a:p>
          <a:p>
            <a:r>
              <a:rPr lang="en-US" b="1" baseline="0" dirty="0" smtClean="0"/>
              <a:t>TRANSITION</a:t>
            </a:r>
            <a:r>
              <a:rPr lang="en-US" baseline="0" dirty="0" smtClean="0"/>
              <a:t>: The quick start menu…</a:t>
            </a:r>
            <a:endParaRPr lang="en-US" b="1"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14</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r>
              <a:rPr lang="en-US" b="0" dirty="0" smtClean="0"/>
              <a:t>includes </a:t>
            </a:r>
            <a:r>
              <a:rPr lang="en-US" baseline="0" dirty="0" smtClean="0"/>
              <a:t>the Career Ready Assessment, basic workshops such as Résumé Writing, Interviewing Skills and LinkedIn and access to the online portal.</a:t>
            </a:r>
            <a:endParaRPr lang="en-US" dirty="0" smtClean="0"/>
          </a:p>
          <a:p>
            <a:endParaRPr lang="en-US" dirty="0" smtClean="0"/>
          </a:p>
          <a:p>
            <a:r>
              <a:rPr lang="en-US" b="1" baseline="0" dirty="0" smtClean="0"/>
              <a:t>TRANSITION</a:t>
            </a:r>
            <a:r>
              <a:rPr lang="en-US" baseline="0" dirty="0" smtClean="0"/>
              <a:t>: the special readiness menu includes…</a:t>
            </a:r>
          </a:p>
        </p:txBody>
      </p:sp>
      <p:sp>
        <p:nvSpPr>
          <p:cNvPr id="4" name="Slide Number Placeholder 3"/>
          <p:cNvSpPr>
            <a:spLocks noGrp="1"/>
          </p:cNvSpPr>
          <p:nvPr>
            <p:ph type="sldNum" sz="quarter" idx="10"/>
          </p:nvPr>
        </p:nvSpPr>
        <p:spPr/>
        <p:txBody>
          <a:bodyPr/>
          <a:lstStyle/>
          <a:p>
            <a:fld id="{68218ECA-7DBE-49B8-AB53-C9F5D9A4A9FC}" type="slidenum">
              <a:rPr lang="en-US" smtClean="0"/>
              <a:t>15</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347527"/>
          </a:xfrm>
        </p:spPr>
        <p:txBody>
          <a:bodyPr/>
          <a:lstStyle/>
          <a:p>
            <a:r>
              <a:rPr lang="en-US" b="1" dirty="0" smtClean="0"/>
              <a:t>SAY</a:t>
            </a:r>
            <a:r>
              <a:rPr lang="en-US" dirty="0" smtClean="0"/>
              <a:t>: things like:</a:t>
            </a:r>
          </a:p>
          <a:p>
            <a:pPr marL="171430" indent="-171430">
              <a:buFont typeface="Arial" panose="020B0604020202020204" pitchFamily="34" charset="0"/>
              <a:buChar char="•"/>
            </a:pPr>
            <a:r>
              <a:rPr lang="en-US" dirty="0" smtClean="0">
                <a:solidFill>
                  <a:schemeClr val="tx1"/>
                </a:solidFill>
              </a:rPr>
              <a:t>Industry Job Clubs</a:t>
            </a:r>
          </a:p>
          <a:p>
            <a:pPr marL="171430" indent="-171430">
              <a:buFont typeface="Arial" panose="020B0604020202020204" pitchFamily="34" charset="0"/>
              <a:buChar char="•"/>
            </a:pPr>
            <a:r>
              <a:rPr lang="en-US" dirty="0" smtClean="0">
                <a:solidFill>
                  <a:schemeClr val="tx1"/>
                </a:solidFill>
              </a:rPr>
              <a:t>Volunteer Connections</a:t>
            </a:r>
          </a:p>
          <a:p>
            <a:pPr marL="171430" indent="-171430">
              <a:buFont typeface="Arial" panose="020B0604020202020204" pitchFamily="34" charset="0"/>
              <a:buChar char="•"/>
            </a:pPr>
            <a:r>
              <a:rPr lang="en-US" dirty="0" smtClean="0">
                <a:solidFill>
                  <a:schemeClr val="tx1"/>
                </a:solidFill>
              </a:rPr>
              <a:t>Specialty Workshops like Bounce and Stress Reduction or other workshops that we don’t offer as frequently</a:t>
            </a:r>
            <a:r>
              <a:rPr lang="en-US" baseline="0" dirty="0" smtClean="0">
                <a:solidFill>
                  <a:schemeClr val="tx1"/>
                </a:solidFill>
              </a:rPr>
              <a:t> as the basic ones</a:t>
            </a:r>
            <a:endParaRPr lang="en-US" dirty="0" smtClean="0">
              <a:solidFill>
                <a:schemeClr val="tx1"/>
              </a:solidFill>
            </a:endParaRPr>
          </a:p>
          <a:p>
            <a:pPr marL="171430" indent="-171430">
              <a:buFont typeface="Arial" panose="020B0604020202020204" pitchFamily="34" charset="0"/>
              <a:buChar char="•"/>
            </a:pPr>
            <a:r>
              <a:rPr lang="en-US" dirty="0" smtClean="0">
                <a:solidFill>
                  <a:schemeClr val="tx1"/>
                </a:solidFill>
              </a:rPr>
              <a:t>Sector Strategies</a:t>
            </a:r>
          </a:p>
          <a:p>
            <a:pPr marL="171430" indent="-171430">
              <a:buFont typeface="Arial" panose="020B0604020202020204" pitchFamily="34" charset="0"/>
              <a:buChar char="•"/>
            </a:pPr>
            <a:r>
              <a:rPr lang="en-US" b="0" u="none" baseline="0" dirty="0" smtClean="0">
                <a:solidFill>
                  <a:schemeClr val="tx1"/>
                </a:solidFill>
              </a:rPr>
              <a:t>Career Ready Assessment</a:t>
            </a:r>
          </a:p>
          <a:p>
            <a:r>
              <a:rPr lang="en-US" b="0" u="none" baseline="0" dirty="0" smtClean="0">
                <a:solidFill>
                  <a:schemeClr val="tx1"/>
                </a:solidFill>
              </a:rPr>
              <a:t>AND</a:t>
            </a:r>
          </a:p>
          <a:p>
            <a:pPr marL="171430" indent="-171430">
              <a:buFont typeface="Arial" panose="020B0604020202020204" pitchFamily="34" charset="0"/>
              <a:buChar char="•"/>
            </a:pPr>
            <a:r>
              <a:rPr lang="en-US" b="0" u="none" baseline="0" dirty="0" smtClean="0">
                <a:solidFill>
                  <a:schemeClr val="tx1"/>
                </a:solidFill>
              </a:rPr>
              <a:t>Training / Education options such as </a:t>
            </a:r>
          </a:p>
          <a:p>
            <a:pPr marL="628575" lvl="1" indent="-171430">
              <a:buFont typeface="Arial" panose="020B0604020202020204" pitchFamily="34" charset="0"/>
              <a:buChar char="•"/>
            </a:pPr>
            <a:r>
              <a:rPr lang="en-US" b="0" u="none" baseline="0" dirty="0" smtClean="0">
                <a:solidFill>
                  <a:schemeClr val="tx1"/>
                </a:solidFill>
              </a:rPr>
              <a:t>ITA’s / TABE (</a:t>
            </a:r>
            <a:r>
              <a:rPr lang="en-US" b="1" u="none" baseline="0" dirty="0" smtClean="0">
                <a:solidFill>
                  <a:schemeClr val="tx1"/>
                </a:solidFill>
              </a:rPr>
              <a:t>note upcoming eligibility training for </a:t>
            </a:r>
            <a:r>
              <a:rPr lang="en-US" b="1" u="none" baseline="0" dirty="0" smtClean="0">
                <a:solidFill>
                  <a:srgbClr val="FF0000"/>
                </a:solidFill>
              </a:rPr>
              <a:t>counselors</a:t>
            </a:r>
            <a:r>
              <a:rPr lang="en-US" b="0" u="none" baseline="0" dirty="0" smtClean="0">
                <a:solidFill>
                  <a:srgbClr val="FF0000"/>
                </a:solidFill>
              </a:rPr>
              <a:t>) </a:t>
            </a:r>
          </a:p>
          <a:p>
            <a:pPr marL="628575" lvl="1" indent="-171430">
              <a:buFont typeface="Arial" panose="020B0604020202020204" pitchFamily="34" charset="0"/>
              <a:buChar char="•"/>
            </a:pPr>
            <a:r>
              <a:rPr lang="en-US" b="0" u="none" baseline="0" dirty="0" smtClean="0">
                <a:solidFill>
                  <a:schemeClr val="tx1"/>
                </a:solidFill>
                <a:sym typeface="Wingdings"/>
              </a:rPr>
              <a:t>ABE / HSE</a:t>
            </a:r>
          </a:p>
          <a:p>
            <a:pPr marL="628575" lvl="1" indent="-171430">
              <a:buFont typeface="Arial" panose="020B0604020202020204" pitchFamily="34" charset="0"/>
              <a:buChar char="•"/>
            </a:pPr>
            <a:r>
              <a:rPr lang="en-US" b="0" u="none" baseline="0" dirty="0" smtClean="0">
                <a:solidFill>
                  <a:schemeClr val="tx1"/>
                </a:solidFill>
                <a:sym typeface="Wingdings"/>
              </a:rPr>
              <a:t>Higher Ed / QCC Navigator</a:t>
            </a:r>
          </a:p>
          <a:p>
            <a:pPr marL="628575" lvl="1" indent="-171430">
              <a:buFont typeface="Arial" panose="020B0604020202020204" pitchFamily="34" charset="0"/>
              <a:buChar char="•"/>
            </a:pPr>
            <a:r>
              <a:rPr lang="en-US" b="0" u="none" baseline="0" dirty="0" smtClean="0">
                <a:solidFill>
                  <a:schemeClr val="tx1"/>
                </a:solidFill>
                <a:sym typeface="Wingdings"/>
              </a:rPr>
              <a:t>Online training opportunities </a:t>
            </a:r>
          </a:p>
          <a:p>
            <a:pPr marL="628575" lvl="1" indent="-171430">
              <a:buFont typeface="Arial" panose="020B0604020202020204" pitchFamily="34" charset="0"/>
              <a:buChar char="•"/>
            </a:pPr>
            <a:r>
              <a:rPr lang="en-US" b="0" u="none" baseline="0" dirty="0" smtClean="0">
                <a:solidFill>
                  <a:schemeClr val="tx1"/>
                </a:solidFill>
                <a:sym typeface="Wingdings"/>
              </a:rPr>
              <a:t>MOOCs and WIOA Partner trainings</a:t>
            </a:r>
            <a:endParaRPr lang="en-US" b="0" u="none" baseline="0" dirty="0" smtClean="0"/>
          </a:p>
          <a:p>
            <a:endParaRPr lang="en-US" b="1" baseline="0" dirty="0" smtClean="0"/>
          </a:p>
          <a:p>
            <a:r>
              <a:rPr lang="en-US" b="1" baseline="0" dirty="0" smtClean="0"/>
              <a:t>TRANSITION</a:t>
            </a:r>
            <a:r>
              <a:rPr lang="en-US" baseline="0" dirty="0" smtClean="0"/>
              <a:t>: All jobseekers who are using the supported search options will be…</a:t>
            </a:r>
          </a:p>
        </p:txBody>
      </p:sp>
      <p:sp>
        <p:nvSpPr>
          <p:cNvPr id="4" name="Slide Number Placeholder 3"/>
          <p:cNvSpPr>
            <a:spLocks noGrp="1"/>
          </p:cNvSpPr>
          <p:nvPr>
            <p:ph type="sldNum" sz="quarter" idx="10"/>
          </p:nvPr>
        </p:nvSpPr>
        <p:spPr/>
        <p:txBody>
          <a:bodyPr/>
          <a:lstStyle/>
          <a:p>
            <a:fld id="{68218ECA-7DBE-49B8-AB53-C9F5D9A4A9FC}" type="slidenum">
              <a:rPr lang="en-US" smtClean="0"/>
              <a:t>16</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:…included</a:t>
            </a:r>
            <a:r>
              <a:rPr lang="en-US" baseline="0" dirty="0" smtClean="0"/>
              <a:t> in follow-up support. Counselors will conduct follow-ups with jobseekers in their caseloads according to an established schedule.  The jobseekers in these caseloads will also be looked at for making job referrals. </a:t>
            </a:r>
          </a:p>
          <a:p>
            <a:endParaRPr lang="en-US" b="0" baseline="0" dirty="0" smtClean="0"/>
          </a:p>
          <a:p>
            <a:r>
              <a:rPr lang="en-US" b="1" baseline="0" dirty="0" smtClean="0"/>
              <a:t>TRANSITION</a:t>
            </a:r>
            <a:r>
              <a:rPr lang="en-US" baseline="0" dirty="0" smtClean="0"/>
              <a:t>:  Now we’re going to move on to the Business Engagement Team section of the customer flow…</a:t>
            </a:r>
          </a:p>
        </p:txBody>
      </p:sp>
      <p:sp>
        <p:nvSpPr>
          <p:cNvPr id="4" name="Slide Number Placeholder 3"/>
          <p:cNvSpPr>
            <a:spLocks noGrp="1"/>
          </p:cNvSpPr>
          <p:nvPr>
            <p:ph type="sldNum" sz="quarter" idx="10"/>
          </p:nvPr>
        </p:nvSpPr>
        <p:spPr/>
        <p:txBody>
          <a:bodyPr/>
          <a:lstStyle/>
          <a:p>
            <a:fld id="{68218ECA-7DBE-49B8-AB53-C9F5D9A4A9FC}" type="slidenum">
              <a:rPr lang="en-US" smtClean="0"/>
              <a:t>17</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SAY</a:t>
            </a:r>
            <a:r>
              <a:rPr lang="en-US" baseline="0" dirty="0" smtClean="0"/>
              <a:t>: … which is the purple / pink section at the top of the model</a:t>
            </a:r>
          </a:p>
          <a:p>
            <a:endParaRPr lang="en-US" b="1" baseline="0" dirty="0" smtClean="0"/>
          </a:p>
          <a:p>
            <a:r>
              <a:rPr lang="en-US" b="1" baseline="0" dirty="0" smtClean="0"/>
              <a:t>TRANSITION</a:t>
            </a:r>
            <a:r>
              <a:rPr lang="en-US" baseline="0" dirty="0" smtClean="0"/>
              <a:t>:  Starting with the Business Service Reps…</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18</a:t>
            </a:fld>
            <a:endParaRPr lang="en-US"/>
          </a:p>
        </p:txBody>
      </p:sp>
    </p:spTree>
    <p:extLst>
      <p:ext uri="{BB962C8B-B14F-4D97-AF65-F5344CB8AC3E}">
        <p14:creationId xmlns:p14="http://schemas.microsoft.com/office/powerpoint/2010/main" val="91096395"/>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9602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2571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16523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10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039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5C315-6CC2-4993-9FBE-BC50D536E553}"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072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5C315-6CC2-4993-9FBE-BC50D536E553}"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93610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5C315-6CC2-4993-9FBE-BC50D536E553}"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60270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5C315-6CC2-4993-9FBE-BC50D536E553}"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123389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5C315-6CC2-4993-9FBE-BC50D536E553}"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08596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5470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25035717"/>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5C315-6CC2-4993-9FBE-BC50D536E553}" type="datetimeFigureOut">
              <a:rPr lang="en-US" smtClean="0"/>
              <a:t>11/30/2016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5A0B4-42D5-4C79-9D05-582B6A86864A}" type="slidenum">
              <a:rPr lang="en-US" smtClean="0"/>
              <a:t>‹#›</a:t>
            </a:fld>
            <a:endParaRPr lang="en-US"/>
          </a:p>
        </p:txBody>
      </p:sp>
    </p:spTree>
    <p:extLst>
      <p:ext uri="{BB962C8B-B14F-4D97-AF65-F5344CB8AC3E}">
        <p14:creationId xmlns:p14="http://schemas.microsoft.com/office/powerpoint/2010/main" val="350871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5.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5.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5.png"/>
  <Relationship Id="rId4" Type="http://schemas.openxmlformats.org/officeDocument/2006/relationships/image" Target="../media/image16.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5.png"/>
  <Relationship Id="rId4" Type="http://schemas.openxmlformats.org/officeDocument/2006/relationships/image" Target="../media/image16.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15.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5.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15.png"/>
  <Relationship Id="rId4" Type="http://schemas.openxmlformats.org/officeDocument/2006/relationships/image" Target="../media/image16.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2.pn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7.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8.png"/>
  <Relationship Id="rId4" Type="http://schemas.openxmlformats.org/officeDocument/2006/relationships/image" Target="../media/image17.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7.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7.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9.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2.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0.png"/>
  <Relationship Id="rId3" Type="http://schemas.openxmlformats.org/officeDocument/2006/relationships/image" Target="../media/image21.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2.emf"/>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image" Target="../media/image30.png"/>
  <Relationship Id="rId11" Type="http://schemas.openxmlformats.org/officeDocument/2006/relationships/image" Target="../media/image31.png"/>
  <Relationship Id="rId12" Type="http://schemas.openxmlformats.org/officeDocument/2006/relationships/image" Target="../media/image32.png"/>
  <Relationship Id="rId13" Type="http://schemas.openxmlformats.org/officeDocument/2006/relationships/image" Target="../media/image33.jpeg"/>
  <Relationship Id="rId14" Type="http://schemas.openxmlformats.org/officeDocument/2006/relationships/image" Target="../media/image34.png"/>
  <Relationship Id="rId15" Type="http://schemas.openxmlformats.org/officeDocument/2006/relationships/image" Target="../media/image35.png"/>
  <Relationship Id="rId16" Type="http://schemas.openxmlformats.org/officeDocument/2006/relationships/image" Target="../media/image36.png"/>
  <Relationship Id="rId17" Type="http://schemas.openxmlformats.org/officeDocument/2006/relationships/image" Target="../media/image37.png"/>
  <Relationship Id="rId18" Type="http://schemas.openxmlformats.org/officeDocument/2006/relationships/image" Target="../media/image38.png"/>
  <Relationship Id="rId19" Type="http://schemas.openxmlformats.org/officeDocument/2006/relationships/image" Target="../media/image39.gif"/>
  <Relationship Id="rId2" Type="http://schemas.openxmlformats.org/officeDocument/2006/relationships/notesSlide" Target="../notesSlides/notesSlide17.xml"/>
  <Relationship Id="rId3" Type="http://schemas.openxmlformats.org/officeDocument/2006/relationships/image" Target="../media/image23.jpe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 Id="rId7" Type="http://schemas.openxmlformats.org/officeDocument/2006/relationships/image" Target="../media/image27.png"/>
  <Relationship Id="rId8" Type="http://schemas.openxmlformats.org/officeDocument/2006/relationships/image" Target="../media/image28.png"/>
  <Relationship Id="rId9" Type="http://schemas.openxmlformats.org/officeDocument/2006/relationships/image" Target="../media/image29.pn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png"/>
  <Relationship Id="rId4" Type="http://schemas.openxmlformats.org/officeDocument/2006/relationships/image" Target="../media/image3.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image" Target="../media/image8.png"/>
  <Relationship Id="rId3" Type="http://schemas.microsoft.com/office/2007/relationships/hdphoto" Target="../media/hdphoto1.wdp"/>
</Relationships>

</file>

<file path=ppt/slides/_rels/slide5.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hyperlink" TargetMode="External" Target="https://www.youtube.com/watch?v=bh1eULtwfVQ"/>
  <Relationship Id="rId3" Type="http://schemas.openxmlformats.org/officeDocument/2006/relationships/image" Target="../media/image9.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dirty="0"/>
              <a:t>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Career Center Redesign:</a:t>
            </a:r>
            <a:br>
              <a:rPr lang="en-US" dirty="0" smtClean="0"/>
            </a:br>
            <a:r>
              <a:rPr lang="en-US" sz="4000" i="1" dirty="0" smtClean="0"/>
              <a:t>Creating an integrated, demand-driven system</a:t>
            </a:r>
            <a:r>
              <a:rPr lang="en-US" dirty="0" smtClean="0"/>
              <a:t/>
            </a:r>
            <a:br>
              <a:rPr lang="en-US" dirty="0" smtClean="0"/>
            </a:br>
            <a:r>
              <a:rPr lang="en-US" dirty="0"/>
              <a:t/>
            </a:r>
            <a:br>
              <a:rPr lang="en-US" dirty="0"/>
            </a:br>
            <a:r>
              <a:rPr lang="en-US" i="1" dirty="0"/>
              <a:t> </a:t>
            </a:r>
            <a:r>
              <a:rPr lang="en-US" dirty="0"/>
              <a:t/>
            </a:r>
            <a:br>
              <a:rPr lang="en-US" dirty="0"/>
            </a:br>
            <a:r>
              <a:rPr lang="en-US" i="1" dirty="0"/>
              <a:t> </a:t>
            </a:r>
            <a:r>
              <a:rPr lang="en-US" dirty="0"/>
              <a:t/>
            </a:r>
            <a:br>
              <a:rPr lang="en-US" dirty="0"/>
            </a:br>
            <a:r>
              <a:rPr lang="en-US" i="1" dirty="0"/>
              <a:t> </a:t>
            </a:r>
            <a:r>
              <a:rPr lang="en-US" sz="3100" i="1" dirty="0" smtClean="0"/>
              <a:t>MA </a:t>
            </a:r>
            <a:r>
              <a:rPr lang="en-US" sz="3100" i="1" dirty="0"/>
              <a:t>Workforce </a:t>
            </a:r>
            <a:r>
              <a:rPr lang="en-US" sz="3100" i="1" dirty="0" smtClean="0"/>
              <a:t>Partners Meeting</a:t>
            </a:r>
            <a:r>
              <a:rPr lang="en-US" dirty="0"/>
              <a:t/>
            </a:r>
            <a:br>
              <a:rPr lang="en-US" dirty="0"/>
            </a:br>
            <a:r>
              <a:rPr lang="en-US" dirty="0"/>
              <a:t> </a:t>
            </a:r>
            <a:r>
              <a:rPr lang="en-US" sz="2400" i="1" dirty="0" smtClean="0"/>
              <a:t>Oct. 5, 2016</a:t>
            </a:r>
            <a:r>
              <a:rPr lang="en-US" dirty="0"/>
              <a:t/>
            </a:r>
            <a:br>
              <a:rPr lang="en-US" dirty="0"/>
            </a:br>
            <a:r>
              <a:rPr lang="en-US" dirty="0"/>
              <a:t> </a:t>
            </a:r>
            <a:br>
              <a:rPr lang="en-US" dirty="0"/>
            </a:b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83925"/>
            <a:ext cx="2834532" cy="194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31" y="3114732"/>
            <a:ext cx="266382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799" y="4559330"/>
            <a:ext cx="2477425" cy="2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224" y="6019800"/>
            <a:ext cx="1412825" cy="545593"/>
          </a:xfrm>
          <a:prstGeom prst="rect">
            <a:avLst/>
          </a:prstGeom>
        </p:spPr>
      </p:pic>
    </p:spTree>
    <p:extLst>
      <p:ext uri="{BB962C8B-B14F-4D97-AF65-F5344CB8AC3E}">
        <p14:creationId xmlns:p14="http://schemas.microsoft.com/office/powerpoint/2010/main" val="275754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98" y="1758107"/>
            <a:ext cx="6471444" cy="473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609600"/>
            <a:ext cx="9144000" cy="1470025"/>
          </a:xfrm>
        </p:spPr>
        <p:txBody>
          <a:bodyPr>
            <a:noAutofit/>
          </a:bodyPr>
          <a:lstStyle/>
          <a:p>
            <a:r>
              <a:rPr lang="en-US" sz="5400" b="1" dirty="0" smtClean="0">
                <a:latin typeface="Aharoni" panose="02010803020104030203" pitchFamily="2" charset="-79"/>
                <a:cs typeface="Aharoni" panose="02010803020104030203" pitchFamily="2" charset="-79"/>
              </a:rPr>
              <a:t>Customer Flow</a:t>
            </a:r>
            <a:endParaRPr lang="en-US" sz="54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5" y="5941700"/>
            <a:ext cx="891883" cy="6741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5722855"/>
            <a:ext cx="1230630" cy="893024"/>
          </a:xfrm>
          <a:prstGeom prst="rect">
            <a:avLst/>
          </a:prstGeom>
        </p:spPr>
      </p:pic>
    </p:spTree>
    <p:extLst>
      <p:ext uri="{BB962C8B-B14F-4D97-AF65-F5344CB8AC3E}">
        <p14:creationId xmlns:p14="http://schemas.microsoft.com/office/powerpoint/2010/main" val="908963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2417" y="2382191"/>
            <a:ext cx="1720487" cy="1729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Intake / Assessment</a:t>
            </a:r>
            <a:endParaRPr lang="en-US" sz="2400" b="1" dirty="0">
              <a:solidFill>
                <a:schemeClr val="tx1"/>
              </a:solidFill>
            </a:endParaRPr>
          </a:p>
        </p:txBody>
      </p:sp>
      <p:sp>
        <p:nvSpPr>
          <p:cNvPr id="15" name="Diamond 14"/>
          <p:cNvSpPr/>
          <p:nvPr/>
        </p:nvSpPr>
        <p:spPr>
          <a:xfrm>
            <a:off x="3347317" y="2137894"/>
            <a:ext cx="2285999" cy="2034088"/>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Job Ready?</a:t>
            </a:r>
            <a:endParaRPr lang="en-US" sz="2400" b="1" dirty="0">
              <a:solidFill>
                <a:schemeClr val="tx1"/>
              </a:solidFill>
            </a:endParaRPr>
          </a:p>
        </p:txBody>
      </p:sp>
      <p:sp>
        <p:nvSpPr>
          <p:cNvPr id="16" name="Rectangle 15"/>
          <p:cNvSpPr/>
          <p:nvPr/>
        </p:nvSpPr>
        <p:spPr>
          <a:xfrm>
            <a:off x="6776317" y="2228049"/>
            <a:ext cx="1720487" cy="1729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Self-Serve</a:t>
            </a:r>
            <a:endParaRPr lang="en-US" sz="2400" b="1" dirty="0">
              <a:solidFill>
                <a:schemeClr val="tx1"/>
              </a:solidFill>
            </a:endParaRPr>
          </a:p>
        </p:txBody>
      </p:sp>
      <p:cxnSp>
        <p:nvCxnSpPr>
          <p:cNvPr id="20" name="Straight Arrow Connector 19"/>
          <p:cNvCxnSpPr/>
          <p:nvPr/>
        </p:nvCxnSpPr>
        <p:spPr>
          <a:xfrm>
            <a:off x="2256547" y="3154938"/>
            <a:ext cx="109077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p:cNvCxnSpPr>
          <p:nvPr/>
        </p:nvCxnSpPr>
        <p:spPr>
          <a:xfrm>
            <a:off x="5633316" y="3154938"/>
            <a:ext cx="1143001" cy="0"/>
          </a:xfrm>
          <a:prstGeom prst="straightConnector1">
            <a:avLst/>
          </a:prstGeom>
          <a:ln w="76200">
            <a:solidFill>
              <a:schemeClr val="tx1"/>
            </a:solidFill>
            <a:tailEnd type="arrow"/>
          </a:ln>
        </p:spPr>
        <p:style>
          <a:lnRef idx="1">
            <a:schemeClr val="accent1"/>
          </a:lnRef>
          <a:fillRef idx="2">
            <a:schemeClr val="accent1"/>
          </a:fillRef>
          <a:effectRef idx="1">
            <a:schemeClr val="accent1"/>
          </a:effectRef>
          <a:fontRef idx="minor">
            <a:schemeClr val="dk1"/>
          </a:fontRef>
        </p:style>
      </p:cxnSp>
      <p:sp>
        <p:nvSpPr>
          <p:cNvPr id="37" name="Rectangle 36"/>
          <p:cNvSpPr/>
          <p:nvPr/>
        </p:nvSpPr>
        <p:spPr>
          <a:xfrm>
            <a:off x="3630072" y="4786645"/>
            <a:ext cx="1720487" cy="1729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Supported Search</a:t>
            </a:r>
          </a:p>
          <a:p>
            <a:pPr algn="ctr"/>
            <a:r>
              <a:rPr lang="en-US" sz="2400" b="1" dirty="0" smtClean="0">
                <a:solidFill>
                  <a:schemeClr val="tx1"/>
                </a:solidFill>
              </a:rPr>
              <a:t>&amp; RESEA</a:t>
            </a:r>
            <a:endParaRPr lang="en-US" sz="2400" b="1" dirty="0">
              <a:solidFill>
                <a:schemeClr val="tx1"/>
              </a:solidFill>
            </a:endParaRPr>
          </a:p>
        </p:txBody>
      </p:sp>
      <p:cxnSp>
        <p:nvCxnSpPr>
          <p:cNvPr id="38" name="Straight Arrow Connector 37"/>
          <p:cNvCxnSpPr/>
          <p:nvPr/>
        </p:nvCxnSpPr>
        <p:spPr>
          <a:xfrm>
            <a:off x="4490316" y="4111992"/>
            <a:ext cx="0" cy="674653"/>
          </a:xfrm>
          <a:prstGeom prst="straightConnector1">
            <a:avLst/>
          </a:prstGeom>
          <a:ln w="76200">
            <a:solidFill>
              <a:schemeClr val="tx1"/>
            </a:solidFill>
            <a:tailEnd type="arrow"/>
          </a:ln>
        </p:spPr>
        <p:style>
          <a:lnRef idx="1">
            <a:schemeClr val="accent1"/>
          </a:lnRef>
          <a:fillRef idx="2">
            <a:schemeClr val="accent1"/>
          </a:fillRef>
          <a:effectRef idx="1">
            <a:schemeClr val="accent1"/>
          </a:effectRef>
          <a:fontRef idx="minor">
            <a:schemeClr val="dk1"/>
          </a:fontRef>
        </p:style>
      </p:cxnSp>
      <p:sp>
        <p:nvSpPr>
          <p:cNvPr id="41" name="Explosion 1 40"/>
          <p:cNvSpPr/>
          <p:nvPr/>
        </p:nvSpPr>
        <p:spPr>
          <a:xfrm>
            <a:off x="5209185" y="3258630"/>
            <a:ext cx="1600200" cy="913352"/>
          </a:xfrm>
          <a:prstGeom prst="irregularSeal1">
            <a:avLst/>
          </a:prstGeom>
          <a:solidFill>
            <a:srgbClr val="92D05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YES</a:t>
            </a:r>
            <a:endParaRPr lang="en-US" sz="2400" b="1" dirty="0">
              <a:solidFill>
                <a:schemeClr val="tx1"/>
              </a:solidFill>
            </a:endParaRPr>
          </a:p>
        </p:txBody>
      </p:sp>
      <p:sp>
        <p:nvSpPr>
          <p:cNvPr id="42" name="Explosion 1 41"/>
          <p:cNvSpPr/>
          <p:nvPr/>
        </p:nvSpPr>
        <p:spPr>
          <a:xfrm>
            <a:off x="2829972" y="3873293"/>
            <a:ext cx="1600200" cy="913352"/>
          </a:xfrm>
          <a:prstGeom prst="irregularSeal1">
            <a:avLst/>
          </a:prstGeom>
          <a:solidFill>
            <a:srgbClr val="FF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NO</a:t>
            </a:r>
            <a:endParaRPr lang="en-US" sz="2400" b="1" dirty="0">
              <a:solidFill>
                <a:schemeClr val="tx1"/>
              </a:solidFill>
            </a:endParaRPr>
          </a:p>
        </p:txBody>
      </p:sp>
      <p:sp>
        <p:nvSpPr>
          <p:cNvPr id="19" name="Right Arrow 18"/>
          <p:cNvSpPr/>
          <p:nvPr/>
        </p:nvSpPr>
        <p:spPr>
          <a:xfrm>
            <a:off x="5982830" y="381000"/>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10" y="227826"/>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67196" y="1651674"/>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275179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09163" y="2050973"/>
            <a:ext cx="8469261" cy="43689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4000" b="1" dirty="0" smtClean="0">
                <a:solidFill>
                  <a:srgbClr val="FF0000"/>
                </a:solidFill>
              </a:rPr>
              <a:t>CCS</a:t>
            </a:r>
          </a:p>
          <a:p>
            <a:pPr marL="571500" indent="-571500">
              <a:buFont typeface="Wingdings" panose="05000000000000000000" pitchFamily="2" charset="2"/>
              <a:buChar char="ü"/>
            </a:pPr>
            <a:r>
              <a:rPr lang="en-US" sz="3200" dirty="0" smtClean="0">
                <a:solidFill>
                  <a:schemeClr val="tx1"/>
                </a:solidFill>
              </a:rPr>
              <a:t>IAI or JSSA (assessment)</a:t>
            </a:r>
          </a:p>
          <a:p>
            <a:pPr marL="571500" indent="-571500">
              <a:buFont typeface="Wingdings" panose="05000000000000000000" pitchFamily="2" charset="2"/>
              <a:buChar char="ü"/>
            </a:pPr>
            <a:r>
              <a:rPr lang="en-US" sz="3200" dirty="0">
                <a:solidFill>
                  <a:schemeClr val="tx1"/>
                </a:solidFill>
              </a:rPr>
              <a:t>CAP or IEP</a:t>
            </a:r>
          </a:p>
          <a:p>
            <a:pPr marL="571500" indent="-571500">
              <a:buFont typeface="Wingdings" panose="05000000000000000000" pitchFamily="2" charset="2"/>
              <a:buChar char="ü"/>
            </a:pPr>
            <a:r>
              <a:rPr lang="en-US" sz="3200" dirty="0" smtClean="0">
                <a:solidFill>
                  <a:schemeClr val="tx1"/>
                </a:solidFill>
              </a:rPr>
              <a:t>JobQuest</a:t>
            </a:r>
          </a:p>
          <a:p>
            <a:pPr marL="571500" indent="-571500">
              <a:buFont typeface="Wingdings" panose="05000000000000000000" pitchFamily="2" charset="2"/>
              <a:buChar char="ü"/>
            </a:pPr>
            <a:r>
              <a:rPr lang="en-US" sz="3200" dirty="0" smtClean="0">
                <a:solidFill>
                  <a:schemeClr val="tx1"/>
                </a:solidFill>
              </a:rPr>
              <a:t>Resume</a:t>
            </a:r>
          </a:p>
          <a:p>
            <a:pPr marL="571500" indent="-571500">
              <a:buFont typeface="Wingdings" panose="05000000000000000000" pitchFamily="2" charset="2"/>
              <a:buChar char="ü"/>
            </a:pPr>
            <a:r>
              <a:rPr lang="en-US" sz="3200" dirty="0" smtClean="0">
                <a:solidFill>
                  <a:schemeClr val="tx1"/>
                </a:solidFill>
              </a:rPr>
              <a:t>Support needs</a:t>
            </a:r>
          </a:p>
          <a:p>
            <a:pPr marL="571500" indent="-571500">
              <a:buFont typeface="Wingdings" panose="05000000000000000000" pitchFamily="2" charset="2"/>
              <a:buChar char="ü"/>
            </a:pPr>
            <a:r>
              <a:rPr lang="en-US" sz="3200" dirty="0" smtClean="0">
                <a:solidFill>
                  <a:schemeClr val="tx1"/>
                </a:solidFill>
              </a:rPr>
              <a:t>RESEA Review or Meet with EC</a:t>
            </a:r>
            <a:endParaRPr lang="en-US" sz="3200" dirty="0">
              <a:solidFill>
                <a:schemeClr val="tx1"/>
              </a:solidFill>
            </a:endParaRPr>
          </a:p>
        </p:txBody>
      </p:sp>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227108"/>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6459" y="1593133"/>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127364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317981"/>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86200" y="298504"/>
            <a:ext cx="4403751" cy="31110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600" b="1" dirty="0" smtClean="0">
              <a:solidFill>
                <a:srgbClr val="0000FF"/>
              </a:solidFill>
            </a:endParaRPr>
          </a:p>
          <a:p>
            <a:pPr algn="ctr"/>
            <a:r>
              <a:rPr lang="en-US" sz="3600" b="1" dirty="0" smtClean="0">
                <a:solidFill>
                  <a:srgbClr val="0000FF"/>
                </a:solidFill>
              </a:rPr>
              <a:t>SELF-SERVE</a:t>
            </a:r>
          </a:p>
          <a:p>
            <a:pPr marL="571500" indent="-571500">
              <a:buFont typeface="Arial" panose="020B0604020202020204" pitchFamily="34" charset="0"/>
              <a:buChar char="•"/>
            </a:pPr>
            <a:r>
              <a:rPr lang="en-US" sz="2400" dirty="0" smtClean="0">
                <a:solidFill>
                  <a:schemeClr val="tx1"/>
                </a:solidFill>
              </a:rPr>
              <a:t>Resource Room</a:t>
            </a:r>
          </a:p>
          <a:p>
            <a:pPr marL="571500" indent="-571500">
              <a:buFont typeface="Arial" panose="020B0604020202020204" pitchFamily="34" charset="0"/>
              <a:buChar char="•"/>
            </a:pPr>
            <a:r>
              <a:rPr lang="en-US" sz="2400" dirty="0" smtClean="0">
                <a:solidFill>
                  <a:schemeClr val="tx1"/>
                </a:solidFill>
              </a:rPr>
              <a:t>Workshops</a:t>
            </a:r>
          </a:p>
          <a:p>
            <a:pPr marL="571500" indent="-571500">
              <a:buFont typeface="Arial" panose="020B0604020202020204" pitchFamily="34" charset="0"/>
              <a:buChar char="•"/>
            </a:pPr>
            <a:r>
              <a:rPr lang="en-US" sz="2400" dirty="0" smtClean="0">
                <a:solidFill>
                  <a:schemeClr val="tx1"/>
                </a:solidFill>
              </a:rPr>
              <a:t>Fast Track Consult</a:t>
            </a:r>
          </a:p>
          <a:p>
            <a:pPr marL="571500" indent="-571500">
              <a:buFont typeface="Arial" panose="020B0604020202020204" pitchFamily="34" charset="0"/>
              <a:buChar char="•"/>
            </a:pPr>
            <a:r>
              <a:rPr lang="en-US" sz="2400" dirty="0" smtClean="0">
                <a:solidFill>
                  <a:schemeClr val="tx1"/>
                </a:solidFill>
              </a:rPr>
              <a:t>Professor Teaches</a:t>
            </a:r>
          </a:p>
          <a:p>
            <a:pPr marL="571500" indent="-571500">
              <a:buFont typeface="Arial" panose="020B0604020202020204" pitchFamily="34" charset="0"/>
              <a:buChar char="•"/>
            </a:pPr>
            <a:r>
              <a:rPr lang="en-US" sz="2400" dirty="0" smtClean="0">
                <a:solidFill>
                  <a:schemeClr val="tx1"/>
                </a:solidFill>
              </a:rPr>
              <a:t>Volunteer Connections</a:t>
            </a:r>
          </a:p>
          <a:p>
            <a:pPr marL="571500" indent="-571500">
              <a:buFont typeface="Arial" panose="020B0604020202020204" pitchFamily="34" charset="0"/>
              <a:buChar char="•"/>
            </a:pPr>
            <a:r>
              <a:rPr lang="en-US" sz="2400" dirty="0" smtClean="0">
                <a:solidFill>
                  <a:schemeClr val="tx1"/>
                </a:solidFill>
              </a:rPr>
              <a:t>I-Teams</a:t>
            </a:r>
          </a:p>
          <a:p>
            <a:pPr marL="571500" indent="-571500">
              <a:buFont typeface="Arial" panose="020B0604020202020204" pitchFamily="34" charset="0"/>
              <a:buChar char="•"/>
            </a:pPr>
            <a:endParaRPr lang="en-US" sz="3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3" y="3246644"/>
            <a:ext cx="7867759" cy="3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817" y="1739932"/>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14" name="Flowchart: Connector 13"/>
          <p:cNvSpPr/>
          <p:nvPr/>
        </p:nvSpPr>
        <p:spPr>
          <a:xfrm>
            <a:off x="5257800" y="3045640"/>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17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317981"/>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03429" y="317981"/>
            <a:ext cx="5015933" cy="27276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solidFill>
                  <a:srgbClr val="0000FF"/>
                </a:solidFill>
              </a:rPr>
              <a:t>QUICK START</a:t>
            </a:r>
          </a:p>
          <a:p>
            <a:pPr algn="ctr"/>
            <a:r>
              <a:rPr lang="en-US" sz="3600" b="1" dirty="0" smtClean="0">
                <a:solidFill>
                  <a:schemeClr val="tx1"/>
                </a:solidFill>
              </a:rPr>
              <a:t>AND/OR</a:t>
            </a:r>
          </a:p>
          <a:p>
            <a:pPr algn="ctr"/>
            <a:r>
              <a:rPr lang="en-US" sz="3600" b="1" dirty="0" smtClean="0">
                <a:solidFill>
                  <a:srgbClr val="0000FF"/>
                </a:solidFill>
              </a:rPr>
              <a:t>SPECIAL READINESS</a:t>
            </a:r>
            <a:endParaRPr lang="en-US" sz="3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3" y="3179746"/>
            <a:ext cx="7867759" cy="3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Connector 9"/>
          <p:cNvSpPr/>
          <p:nvPr/>
        </p:nvSpPr>
        <p:spPr>
          <a:xfrm>
            <a:off x="2922531" y="4648068"/>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031" y="1739932"/>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8" name="Flowchart: Connector 7"/>
          <p:cNvSpPr/>
          <p:nvPr/>
        </p:nvSpPr>
        <p:spPr>
          <a:xfrm>
            <a:off x="4819126" y="4648067"/>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782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317981"/>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80090" y="3048000"/>
            <a:ext cx="7543800" cy="34528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r>
              <a:rPr lang="en-US" sz="3600" dirty="0" smtClean="0">
                <a:solidFill>
                  <a:schemeClr val="tx1"/>
                </a:solidFill>
              </a:rPr>
              <a:t>Career Ready Assessment</a:t>
            </a:r>
            <a:endParaRPr lang="en-US" sz="3600" dirty="0">
              <a:solidFill>
                <a:schemeClr val="tx1"/>
              </a:solidFill>
            </a:endParaRPr>
          </a:p>
          <a:p>
            <a:pPr marL="342900" indent="-342900">
              <a:buFont typeface="Wingdings" panose="05000000000000000000" pitchFamily="2" charset="2"/>
              <a:buChar char="ü"/>
            </a:pPr>
            <a:r>
              <a:rPr lang="en-US" sz="3600" dirty="0" smtClean="0">
                <a:solidFill>
                  <a:schemeClr val="tx1"/>
                </a:solidFill>
              </a:rPr>
              <a:t>Basic Workshops</a:t>
            </a:r>
          </a:p>
          <a:p>
            <a:pPr marL="1028700" lvl="1" indent="-571500">
              <a:buFont typeface="Wingdings" panose="05000000000000000000" pitchFamily="2" charset="2"/>
              <a:buChar char="§"/>
            </a:pPr>
            <a:r>
              <a:rPr lang="en-US" sz="3600" dirty="0" smtClean="0">
                <a:solidFill>
                  <a:schemeClr val="tx1"/>
                </a:solidFill>
              </a:rPr>
              <a:t>Résumé Writing</a:t>
            </a:r>
          </a:p>
          <a:p>
            <a:pPr marL="1028700" lvl="1" indent="-571500">
              <a:buFont typeface="Wingdings" panose="05000000000000000000" pitchFamily="2" charset="2"/>
              <a:buChar char="§"/>
            </a:pPr>
            <a:r>
              <a:rPr lang="en-US" sz="3600" dirty="0" smtClean="0">
                <a:solidFill>
                  <a:schemeClr val="tx1"/>
                </a:solidFill>
              </a:rPr>
              <a:t>Interviewing Skills</a:t>
            </a:r>
          </a:p>
          <a:p>
            <a:pPr marL="1028700" lvl="1" indent="-571500">
              <a:buFont typeface="Wingdings" panose="05000000000000000000" pitchFamily="2" charset="2"/>
              <a:buChar char="§"/>
            </a:pPr>
            <a:r>
              <a:rPr lang="en-US" sz="3600" dirty="0" smtClean="0">
                <a:solidFill>
                  <a:schemeClr val="tx1"/>
                </a:solidFill>
              </a:rPr>
              <a:t>LinkedIn</a:t>
            </a:r>
          </a:p>
          <a:p>
            <a:pPr marL="342900" indent="-342900">
              <a:buFont typeface="Wingdings" panose="05000000000000000000" pitchFamily="2" charset="2"/>
              <a:buChar char="ü"/>
            </a:pPr>
            <a:r>
              <a:rPr lang="en-US" sz="3600" dirty="0" smtClean="0">
                <a:solidFill>
                  <a:schemeClr val="tx1"/>
                </a:solidFill>
              </a:rPr>
              <a:t>Online Portal</a:t>
            </a:r>
          </a:p>
        </p:txBody>
      </p:sp>
      <p:sp>
        <p:nvSpPr>
          <p:cNvPr id="8" name="TextBox 7"/>
          <p:cNvSpPr txBox="1"/>
          <p:nvPr/>
        </p:nvSpPr>
        <p:spPr>
          <a:xfrm>
            <a:off x="2991792" y="1569283"/>
            <a:ext cx="5532098" cy="1323439"/>
          </a:xfrm>
          <a:prstGeom prst="rect">
            <a:avLst/>
          </a:prstGeom>
          <a:noFill/>
        </p:spPr>
        <p:txBody>
          <a:bodyPr wrap="square" rtlCol="0">
            <a:spAutoFit/>
          </a:bodyPr>
          <a:lstStyle/>
          <a:p>
            <a:pPr algn="ctr"/>
            <a:r>
              <a:rPr lang="en-US" sz="4000" b="1" dirty="0" smtClean="0">
                <a:solidFill>
                  <a:srgbClr val="0000FF"/>
                </a:solidFill>
              </a:rPr>
              <a:t>SUPPORTED SEARCH: </a:t>
            </a:r>
            <a:r>
              <a:rPr lang="en-US" sz="4000" b="1" dirty="0" smtClean="0">
                <a:solidFill>
                  <a:srgbClr val="FF0000"/>
                </a:solidFill>
              </a:rPr>
              <a:t>QUICK START</a:t>
            </a:r>
            <a:endParaRPr lang="en-US" sz="4000" b="1" dirty="0">
              <a:solidFill>
                <a:srgbClr val="FF0000"/>
              </a:solidFill>
            </a:endParaRPr>
          </a:p>
        </p:txBody>
      </p:sp>
      <p:sp>
        <p:nvSpPr>
          <p:cNvPr id="9" name="TextBox 8"/>
          <p:cNvSpPr txBox="1"/>
          <p:nvPr/>
        </p:nvSpPr>
        <p:spPr>
          <a:xfrm>
            <a:off x="548817" y="1754307"/>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202228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316682"/>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911025" y="1310342"/>
            <a:ext cx="5867400" cy="1323439"/>
          </a:xfrm>
          <a:prstGeom prst="rect">
            <a:avLst/>
          </a:prstGeom>
          <a:noFill/>
        </p:spPr>
        <p:txBody>
          <a:bodyPr wrap="square" rtlCol="0">
            <a:spAutoFit/>
          </a:bodyPr>
          <a:lstStyle/>
          <a:p>
            <a:pPr algn="r"/>
            <a:r>
              <a:rPr lang="en-US" sz="4000" b="1" dirty="0" smtClean="0">
                <a:solidFill>
                  <a:srgbClr val="0000FF"/>
                </a:solidFill>
              </a:rPr>
              <a:t>SUPPORTED SEARCH:</a:t>
            </a:r>
          </a:p>
          <a:p>
            <a:pPr algn="r"/>
            <a:r>
              <a:rPr lang="en-US" sz="4000" b="1" dirty="0" smtClean="0">
                <a:solidFill>
                  <a:srgbClr val="FF0000"/>
                </a:solidFill>
              </a:rPr>
              <a:t>SPECIAL READINESS</a:t>
            </a:r>
            <a:endParaRPr lang="en-US" sz="4000" b="1" dirty="0">
              <a:solidFill>
                <a:srgbClr val="FF0000"/>
              </a:solidFill>
            </a:endParaRPr>
          </a:p>
        </p:txBody>
      </p:sp>
      <p:sp>
        <p:nvSpPr>
          <p:cNvPr id="9" name="Rectangle 8"/>
          <p:cNvSpPr/>
          <p:nvPr/>
        </p:nvSpPr>
        <p:spPr>
          <a:xfrm>
            <a:off x="375979" y="2362200"/>
            <a:ext cx="3775844" cy="411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Wingdings" panose="05000000000000000000" pitchFamily="2" charset="2"/>
              <a:buChar char="ü"/>
            </a:pPr>
            <a:r>
              <a:rPr lang="en-US" sz="2800" dirty="0" smtClean="0">
                <a:solidFill>
                  <a:schemeClr val="tx1"/>
                </a:solidFill>
              </a:rPr>
              <a:t>Specialty </a:t>
            </a:r>
            <a:r>
              <a:rPr lang="en-US" sz="2800" dirty="0">
                <a:solidFill>
                  <a:schemeClr val="tx1"/>
                </a:solidFill>
              </a:rPr>
              <a:t>Workshops</a:t>
            </a:r>
          </a:p>
          <a:p>
            <a:pPr marL="457200" indent="-457200">
              <a:buFont typeface="Wingdings" panose="05000000000000000000" pitchFamily="2" charset="2"/>
              <a:buChar char="ü"/>
            </a:pPr>
            <a:r>
              <a:rPr lang="en-US" sz="2800" dirty="0">
                <a:solidFill>
                  <a:schemeClr val="tx1"/>
                </a:solidFill>
              </a:rPr>
              <a:t>Sector </a:t>
            </a:r>
            <a:r>
              <a:rPr lang="en-US" sz="2800" dirty="0" smtClean="0">
                <a:solidFill>
                  <a:schemeClr val="tx1"/>
                </a:solidFill>
              </a:rPr>
              <a:t>Strategies</a:t>
            </a:r>
          </a:p>
          <a:p>
            <a:pPr marL="457200" indent="-457200">
              <a:buFont typeface="Wingdings" panose="05000000000000000000" pitchFamily="2" charset="2"/>
              <a:buChar char="ü"/>
            </a:pPr>
            <a:r>
              <a:rPr lang="en-US" sz="2800" dirty="0" smtClean="0">
                <a:solidFill>
                  <a:schemeClr val="tx1"/>
                </a:solidFill>
              </a:rPr>
              <a:t>Career Ready Assessment</a:t>
            </a:r>
          </a:p>
          <a:p>
            <a:pPr marL="457200" indent="-457200">
              <a:buFont typeface="Wingdings" panose="05000000000000000000" pitchFamily="2" charset="2"/>
              <a:buChar char="ü"/>
            </a:pPr>
            <a:r>
              <a:rPr lang="en-US" sz="2800" dirty="0" smtClean="0">
                <a:solidFill>
                  <a:schemeClr val="tx1"/>
                </a:solidFill>
              </a:rPr>
              <a:t>Bounce Readiness</a:t>
            </a:r>
            <a:endParaRPr lang="en-US" sz="2800" dirty="0">
              <a:solidFill>
                <a:schemeClr val="tx1"/>
              </a:solidFill>
            </a:endParaRPr>
          </a:p>
          <a:p>
            <a:pPr marL="457200" indent="-457200">
              <a:buFont typeface="Wingdings" panose="05000000000000000000" pitchFamily="2" charset="2"/>
              <a:buChar char="ü"/>
            </a:pPr>
            <a:r>
              <a:rPr lang="en-US" sz="2800" dirty="0" smtClean="0">
                <a:solidFill>
                  <a:schemeClr val="tx1"/>
                </a:solidFill>
              </a:rPr>
              <a:t>Training / Education</a:t>
            </a:r>
            <a:endParaRPr lang="en-US" sz="2800" dirty="0">
              <a:solidFill>
                <a:schemeClr val="tx1"/>
              </a:solidFill>
            </a:endParaRPr>
          </a:p>
          <a:p>
            <a:pPr marL="457200" indent="-457200">
              <a:buFont typeface="Wingdings" panose="05000000000000000000" pitchFamily="2" charset="2"/>
              <a:buChar char="ü"/>
            </a:pPr>
            <a:endParaRPr lang="en-US" sz="2800" dirty="0" smtClean="0">
              <a:solidFill>
                <a:schemeClr val="tx1"/>
              </a:solidFill>
            </a:endParaRPr>
          </a:p>
        </p:txBody>
      </p:sp>
      <p:sp>
        <p:nvSpPr>
          <p:cNvPr id="7" name="Rectangle 6"/>
          <p:cNvSpPr/>
          <p:nvPr/>
        </p:nvSpPr>
        <p:spPr>
          <a:xfrm>
            <a:off x="5029199" y="3048000"/>
            <a:ext cx="3749225" cy="3428999"/>
          </a:xfrm>
          <a:prstGeom prst="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sz="2800" dirty="0" smtClean="0">
                <a:solidFill>
                  <a:schemeClr val="tx1"/>
                </a:solidFill>
              </a:rPr>
              <a:t>ITA’s / TABE</a:t>
            </a:r>
          </a:p>
          <a:p>
            <a:pPr marL="457200" indent="-457200">
              <a:buFont typeface="Arial" panose="020B0604020202020204" pitchFamily="34" charset="0"/>
              <a:buChar char="•"/>
            </a:pPr>
            <a:r>
              <a:rPr lang="en-US" sz="2800" dirty="0" smtClean="0">
                <a:solidFill>
                  <a:schemeClr val="tx1"/>
                </a:solidFill>
              </a:rPr>
              <a:t>ABE </a:t>
            </a:r>
            <a:r>
              <a:rPr lang="en-US" sz="2800" dirty="0">
                <a:solidFill>
                  <a:schemeClr val="tx1"/>
                </a:solidFill>
              </a:rPr>
              <a:t>/ HSE</a:t>
            </a:r>
          </a:p>
          <a:p>
            <a:pPr marL="457200" indent="-457200">
              <a:buFont typeface="Arial" panose="020B0604020202020204" pitchFamily="34" charset="0"/>
              <a:buChar char="•"/>
            </a:pPr>
            <a:r>
              <a:rPr lang="en-US" sz="2800" dirty="0" smtClean="0">
                <a:solidFill>
                  <a:schemeClr val="tx1"/>
                </a:solidFill>
              </a:rPr>
              <a:t>Higher </a:t>
            </a:r>
            <a:r>
              <a:rPr lang="en-US" sz="2800" dirty="0">
                <a:solidFill>
                  <a:schemeClr val="tx1"/>
                </a:solidFill>
              </a:rPr>
              <a:t>Ed / QCC Navigator</a:t>
            </a:r>
          </a:p>
          <a:p>
            <a:pPr marL="457200" indent="-457200">
              <a:buFont typeface="Arial" panose="020B0604020202020204" pitchFamily="34" charset="0"/>
              <a:buChar char="•"/>
            </a:pPr>
            <a:r>
              <a:rPr lang="en-US" sz="2800" dirty="0">
                <a:solidFill>
                  <a:schemeClr val="tx1"/>
                </a:solidFill>
              </a:rPr>
              <a:t>Online </a:t>
            </a:r>
            <a:r>
              <a:rPr lang="en-US" sz="2800" dirty="0" smtClean="0">
                <a:solidFill>
                  <a:schemeClr val="tx1"/>
                </a:solidFill>
              </a:rPr>
              <a:t>training</a:t>
            </a:r>
          </a:p>
          <a:p>
            <a:pPr marL="457200" indent="-457200">
              <a:buFont typeface="Arial" panose="020B0604020202020204" pitchFamily="34" charset="0"/>
              <a:buChar char="•"/>
            </a:pPr>
            <a:r>
              <a:rPr lang="en-US" sz="2800" dirty="0" smtClean="0">
                <a:solidFill>
                  <a:schemeClr val="tx1"/>
                </a:solidFill>
              </a:rPr>
              <a:t>Partner Trainings</a:t>
            </a:r>
            <a:endParaRPr lang="en-US" sz="2800" dirty="0">
              <a:solidFill>
                <a:schemeClr val="tx1"/>
              </a:solidFill>
            </a:endParaRPr>
          </a:p>
          <a:p>
            <a:endParaRPr lang="en-US" sz="2800" dirty="0">
              <a:solidFill>
                <a:schemeClr val="tx1"/>
              </a:solidFill>
            </a:endParaRPr>
          </a:p>
        </p:txBody>
      </p:sp>
      <p:sp>
        <p:nvSpPr>
          <p:cNvPr id="2" name="Rectangle 1"/>
          <p:cNvSpPr/>
          <p:nvPr/>
        </p:nvSpPr>
        <p:spPr>
          <a:xfrm>
            <a:off x="4076073" y="4876800"/>
            <a:ext cx="953126" cy="830997"/>
          </a:xfrm>
          <a:prstGeom prst="rect">
            <a:avLst/>
          </a:prstGeom>
        </p:spPr>
        <p:txBody>
          <a:bodyPr wrap="square">
            <a:spAutoFit/>
          </a:bodyPr>
          <a:lstStyle/>
          <a:p>
            <a:pPr marL="342900" indent="-342900">
              <a:buFont typeface="Arial" panose="020B0604020202020204" pitchFamily="34" charset="0"/>
              <a:buChar char="•"/>
            </a:pPr>
            <a:r>
              <a:rPr lang="en-US" sz="4800" dirty="0">
                <a:sym typeface="Wingdings"/>
              </a:rPr>
              <a:t></a:t>
            </a:r>
            <a:endParaRPr lang="en-US" sz="4800" dirty="0"/>
          </a:p>
        </p:txBody>
      </p:sp>
      <p:sp>
        <p:nvSpPr>
          <p:cNvPr id="8" name="TextBox 7"/>
          <p:cNvSpPr txBox="1"/>
          <p:nvPr/>
        </p:nvSpPr>
        <p:spPr>
          <a:xfrm>
            <a:off x="369982" y="1766384"/>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1806231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316682"/>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911025" y="1310342"/>
            <a:ext cx="5867400" cy="1323439"/>
          </a:xfrm>
          <a:prstGeom prst="rect">
            <a:avLst/>
          </a:prstGeom>
          <a:noFill/>
        </p:spPr>
        <p:txBody>
          <a:bodyPr wrap="square" rtlCol="0">
            <a:spAutoFit/>
          </a:bodyPr>
          <a:lstStyle/>
          <a:p>
            <a:pPr algn="r"/>
            <a:r>
              <a:rPr lang="en-US" sz="4000" b="1" dirty="0" smtClean="0">
                <a:solidFill>
                  <a:srgbClr val="0000FF"/>
                </a:solidFill>
              </a:rPr>
              <a:t>SUPPORTED SEARCH:</a:t>
            </a:r>
          </a:p>
          <a:p>
            <a:pPr algn="r"/>
            <a:r>
              <a:rPr lang="en-US" sz="4000" b="1" dirty="0" smtClean="0">
                <a:solidFill>
                  <a:srgbClr val="FF0000"/>
                </a:solidFill>
              </a:rPr>
              <a:t>FOLLOW UP SUPPORT</a:t>
            </a:r>
            <a:endParaRPr lang="en-US" sz="4000" b="1" dirty="0">
              <a:solidFill>
                <a:srgbClr val="FF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54" y="3041199"/>
            <a:ext cx="7867759" cy="3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Connector 9"/>
          <p:cNvSpPr/>
          <p:nvPr/>
        </p:nvSpPr>
        <p:spPr>
          <a:xfrm>
            <a:off x="6530838" y="4343400"/>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9982" y="1766384"/>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3725301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90600"/>
            <a:ext cx="8698230"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mtClean="0">
                <a:latin typeface="Aharoni" panose="02010803020104030203" pitchFamily="2" charset="-79"/>
                <a:cs typeface="Aharoni" panose="02010803020104030203" pitchFamily="2" charset="-79"/>
              </a:rPr>
              <a:t>Customer Flow</a:t>
            </a:r>
            <a:endParaRPr lang="en-US" sz="54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15" y="5941700"/>
            <a:ext cx="891883" cy="6741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5722855"/>
            <a:ext cx="1230630" cy="893024"/>
          </a:xfrm>
          <a:prstGeom prst="rect">
            <a:avLst/>
          </a:prstGeom>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372234"/>
            <a:ext cx="4876800" cy="356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owchart: Connector 7"/>
          <p:cNvSpPr/>
          <p:nvPr/>
        </p:nvSpPr>
        <p:spPr>
          <a:xfrm>
            <a:off x="1905000" y="2460625"/>
            <a:ext cx="1524000" cy="1120776"/>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057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97520" y="402394"/>
            <a:ext cx="1847368" cy="172980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Mass BizWorks</a:t>
            </a:r>
            <a:endParaRPr lang="en-US" sz="2400" b="1" dirty="0">
              <a:solidFill>
                <a:schemeClr val="bg1"/>
              </a:solidFill>
            </a:endParaRPr>
          </a:p>
        </p:txBody>
      </p:sp>
      <p:sp>
        <p:nvSpPr>
          <p:cNvPr id="15" name="Diamond 14"/>
          <p:cNvSpPr/>
          <p:nvPr/>
        </p:nvSpPr>
        <p:spPr>
          <a:xfrm>
            <a:off x="671820" y="2702292"/>
            <a:ext cx="2562085" cy="2219015"/>
          </a:xfrm>
          <a:prstGeom prst="diamond">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sp>
        <p:nvSpPr>
          <p:cNvPr id="16" name="Rectangle 15"/>
          <p:cNvSpPr/>
          <p:nvPr/>
        </p:nvSpPr>
        <p:spPr>
          <a:xfrm>
            <a:off x="4724400" y="4921307"/>
            <a:ext cx="1720487" cy="172980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Vacancy</a:t>
            </a:r>
            <a:endParaRPr lang="en-US" sz="2400" b="1" dirty="0">
              <a:solidFill>
                <a:schemeClr val="bg1"/>
              </a:solidFill>
            </a:endParaRPr>
          </a:p>
        </p:txBody>
      </p:sp>
      <p:cxnSp>
        <p:nvCxnSpPr>
          <p:cNvPr id="17" name="Straight Arrow Connector 16"/>
          <p:cNvCxnSpPr/>
          <p:nvPr/>
        </p:nvCxnSpPr>
        <p:spPr>
          <a:xfrm>
            <a:off x="1952862" y="2065542"/>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1198" y="3811799"/>
            <a:ext cx="1748862"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724401" y="2702292"/>
            <a:ext cx="1720487" cy="172980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Special Events</a:t>
            </a:r>
            <a:endParaRPr lang="en-US" sz="2400" b="1" dirty="0">
              <a:solidFill>
                <a:schemeClr val="bg1"/>
              </a:solidFill>
            </a:endParaRPr>
          </a:p>
        </p:txBody>
      </p:sp>
      <p:cxnSp>
        <p:nvCxnSpPr>
          <p:cNvPr id="7" name="Elbow Connector 6"/>
          <p:cNvCxnSpPr>
            <a:endCxn id="14" idx="1"/>
          </p:cNvCxnSpPr>
          <p:nvPr/>
        </p:nvCxnSpPr>
        <p:spPr>
          <a:xfrm rot="5400000" flipH="1" flipV="1">
            <a:off x="2643460" y="1857740"/>
            <a:ext cx="2544504" cy="1363615"/>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3"/>
            <a:endCxn id="16" idx="1"/>
          </p:cNvCxnSpPr>
          <p:nvPr/>
        </p:nvCxnSpPr>
        <p:spPr>
          <a:xfrm>
            <a:off x="3233905" y="3811800"/>
            <a:ext cx="1490495" cy="1974408"/>
          </a:xfrm>
          <a:prstGeom prst="bentConnector3">
            <a:avLst>
              <a:gd name="adj1" fmla="val -1589"/>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026451" y="166607"/>
            <a:ext cx="2117549" cy="1220692"/>
            <a:chOff x="6264451" y="227108"/>
            <a:chExt cx="2513974" cy="1641526"/>
          </a:xfrm>
        </p:grpSpPr>
        <p:sp>
          <p:nvSpPr>
            <p:cNvPr id="18" name="Right Arrow 17"/>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3" name="Rectangle 2"/>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43" y="318905"/>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797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MA Workforce Area</a:t>
            </a:r>
            <a:endParaRPr lang="en-US" dirty="0"/>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 t="-735" r="207" b="37600"/>
          <a:stretch/>
        </p:blipFill>
        <p:spPr bwMode="auto">
          <a:xfrm>
            <a:off x="0" y="1447800"/>
            <a:ext cx="899436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95600" y="2514600"/>
            <a:ext cx="2362200" cy="1981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Point Star 2"/>
          <p:cNvSpPr/>
          <p:nvPr/>
        </p:nvSpPr>
        <p:spPr>
          <a:xfrm>
            <a:off x="4027715" y="3124199"/>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4572000" y="3516086"/>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033159" y="3712029"/>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24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30500" y="356826"/>
            <a:ext cx="1847368" cy="1729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Mass BizWorks</a:t>
            </a:r>
            <a:endParaRPr lang="en-US" sz="2400" b="1" dirty="0">
              <a:solidFill>
                <a:schemeClr val="tx1"/>
              </a:solidFill>
            </a:endParaRPr>
          </a:p>
        </p:txBody>
      </p:sp>
      <p:sp>
        <p:nvSpPr>
          <p:cNvPr id="15" name="Diamond 14"/>
          <p:cNvSpPr/>
          <p:nvPr/>
        </p:nvSpPr>
        <p:spPr>
          <a:xfrm>
            <a:off x="304800" y="2656724"/>
            <a:ext cx="2562085" cy="2219015"/>
          </a:xfrm>
          <a:prstGeom prst="diamond">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cxnSp>
        <p:nvCxnSpPr>
          <p:cNvPr id="17" name="Straight Arrow Connector 16"/>
          <p:cNvCxnSpPr/>
          <p:nvPr/>
        </p:nvCxnSpPr>
        <p:spPr>
          <a:xfrm>
            <a:off x="1585842" y="2019974"/>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14" idx="1"/>
          </p:cNvCxnSpPr>
          <p:nvPr/>
        </p:nvCxnSpPr>
        <p:spPr>
          <a:xfrm rot="5400000" flipH="1" flipV="1">
            <a:off x="2276440" y="1812172"/>
            <a:ext cx="2544504" cy="1363615"/>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3807087" y="199977"/>
            <a:ext cx="2821074" cy="2309077"/>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864" y="5519114"/>
            <a:ext cx="3765989" cy="10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16861" y="2600378"/>
            <a:ext cx="4104577" cy="3539430"/>
          </a:xfrm>
          <a:prstGeom prst="rect">
            <a:avLst/>
          </a:prstGeom>
          <a:noFill/>
        </p:spPr>
        <p:txBody>
          <a:bodyPr wrap="square" rtlCol="0">
            <a:spAutoFit/>
          </a:bodyPr>
          <a:lstStyle/>
          <a:p>
            <a:pPr marL="342900" indent="-342900">
              <a:buFont typeface="Wingdings" pitchFamily="2" charset="2"/>
              <a:buChar char="ü"/>
            </a:pPr>
            <a:r>
              <a:rPr lang="en-US" sz="2800" dirty="0" smtClean="0"/>
              <a:t>Training &amp; Consultation</a:t>
            </a:r>
          </a:p>
          <a:p>
            <a:pPr marL="342900" indent="-342900">
              <a:buFont typeface="Wingdings" pitchFamily="2" charset="2"/>
              <a:buChar char="ü"/>
            </a:pPr>
            <a:r>
              <a:rPr lang="en-US" sz="2800" dirty="0" smtClean="0"/>
              <a:t>Layoff Aversion &amp; Management</a:t>
            </a:r>
          </a:p>
          <a:p>
            <a:pPr marL="342900" indent="-342900">
              <a:buFont typeface="Wingdings" pitchFamily="2" charset="2"/>
              <a:buChar char="ü"/>
            </a:pPr>
            <a:r>
              <a:rPr lang="en-US" sz="2800" dirty="0" smtClean="0"/>
              <a:t>Business Development / Partnerships</a:t>
            </a:r>
          </a:p>
          <a:p>
            <a:pPr marL="342900" indent="-342900">
              <a:buFont typeface="Wingdings" pitchFamily="2" charset="2"/>
              <a:buChar char="ü"/>
            </a:pPr>
            <a:r>
              <a:rPr lang="en-US" sz="2800" dirty="0" smtClean="0"/>
              <a:t>Important Websites</a:t>
            </a:r>
          </a:p>
          <a:p>
            <a:endParaRPr lang="en-US" sz="2800" dirty="0" smtClean="0"/>
          </a:p>
          <a:p>
            <a:endParaRPr lang="en-US" sz="2800" dirty="0"/>
          </a:p>
        </p:txBody>
      </p:sp>
      <p:grpSp>
        <p:nvGrpSpPr>
          <p:cNvPr id="18" name="Group 17"/>
          <p:cNvGrpSpPr/>
          <p:nvPr/>
        </p:nvGrpSpPr>
        <p:grpSpPr>
          <a:xfrm>
            <a:off x="7026451" y="166607"/>
            <a:ext cx="2117549" cy="1220692"/>
            <a:chOff x="6264451" y="227108"/>
            <a:chExt cx="2513974" cy="1641526"/>
          </a:xfrm>
        </p:grpSpPr>
        <p:sp>
          <p:nvSpPr>
            <p:cNvPr id="19" name="Right Arrow 18"/>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20" name="Rectangle 19"/>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523" y="317020"/>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2962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p:cNvSpPr/>
          <p:nvPr/>
        </p:nvSpPr>
        <p:spPr>
          <a:xfrm>
            <a:off x="259374" y="4454410"/>
            <a:ext cx="2562085" cy="2219015"/>
          </a:xfrm>
          <a:prstGeom prst="diamond">
            <a:avLst/>
          </a:prstGeom>
          <a:solidFill>
            <a:srgbClr val="990099"/>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cxnSp>
        <p:nvCxnSpPr>
          <p:cNvPr id="17" name="Straight Arrow Connector 16"/>
          <p:cNvCxnSpPr/>
          <p:nvPr/>
        </p:nvCxnSpPr>
        <p:spPr>
          <a:xfrm>
            <a:off x="1540416" y="3817660"/>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08752" y="5563917"/>
            <a:ext cx="160320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311955" y="4454410"/>
            <a:ext cx="1720487" cy="1729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Special Events</a:t>
            </a:r>
            <a:endParaRPr lang="en-US" sz="2400" b="1" dirty="0">
              <a:solidFill>
                <a:schemeClr val="tx1"/>
              </a:solidFill>
            </a:endParaRPr>
          </a:p>
        </p:txBody>
      </p:sp>
      <p:sp>
        <p:nvSpPr>
          <p:cNvPr id="13" name="Flowchart: Connector 12"/>
          <p:cNvSpPr/>
          <p:nvPr/>
        </p:nvSpPr>
        <p:spPr>
          <a:xfrm>
            <a:off x="3761660" y="4207409"/>
            <a:ext cx="2821074" cy="2309077"/>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21459" y="484092"/>
            <a:ext cx="6223115" cy="3970318"/>
          </a:xfrm>
          <a:prstGeom prst="rect">
            <a:avLst/>
          </a:prstGeom>
          <a:noFill/>
        </p:spPr>
        <p:txBody>
          <a:bodyPr wrap="square" rtlCol="0">
            <a:spAutoFit/>
          </a:bodyPr>
          <a:lstStyle/>
          <a:p>
            <a:r>
              <a:rPr lang="en-US" sz="3600" b="1" cap="all" dirty="0" smtClean="0">
                <a:solidFill>
                  <a:srgbClr val="FF0000"/>
                </a:solidFill>
              </a:rPr>
              <a:t>Special Events</a:t>
            </a:r>
          </a:p>
          <a:p>
            <a:pPr marL="914400" lvl="1" indent="-457200">
              <a:buFont typeface="Wingdings" pitchFamily="2" charset="2"/>
              <a:buChar char="ü"/>
            </a:pPr>
            <a:r>
              <a:rPr lang="en-US" sz="3600" dirty="0" smtClean="0"/>
              <a:t>LMI sharing</a:t>
            </a:r>
          </a:p>
          <a:p>
            <a:pPr marL="914400" lvl="1" indent="-457200">
              <a:buFont typeface="Wingdings" pitchFamily="2" charset="2"/>
              <a:buChar char="ü"/>
            </a:pPr>
            <a:r>
              <a:rPr lang="en-US" sz="3600" dirty="0" smtClean="0"/>
              <a:t>Industry events </a:t>
            </a:r>
          </a:p>
          <a:p>
            <a:pPr marL="914400" lvl="1" indent="-457200">
              <a:buFont typeface="Wingdings" pitchFamily="2" charset="2"/>
              <a:buChar char="ü"/>
            </a:pPr>
            <a:r>
              <a:rPr lang="en-US" sz="3600" dirty="0" smtClean="0"/>
              <a:t>Job fairs / recruitments </a:t>
            </a:r>
          </a:p>
          <a:p>
            <a:pPr marL="914400" lvl="1" indent="-457200">
              <a:buFont typeface="Wingdings" pitchFamily="2" charset="2"/>
              <a:buChar char="ü"/>
            </a:pPr>
            <a:r>
              <a:rPr lang="en-US" sz="3600" dirty="0" smtClean="0"/>
              <a:t>Mass BizWorks information sessions</a:t>
            </a:r>
            <a:endParaRPr lang="en-US" sz="3600" b="1" cap="all" dirty="0" smtClean="0">
              <a:solidFill>
                <a:srgbClr val="C00000"/>
              </a:solidFill>
            </a:endParaRPr>
          </a:p>
          <a:p>
            <a:pPr marL="285750" indent="-285750">
              <a:buFont typeface="Wingdings" pitchFamily="2" charset="2"/>
              <a:buChar char="ü"/>
            </a:pPr>
            <a:endParaRPr lang="en-US" sz="3600" dirty="0"/>
          </a:p>
        </p:txBody>
      </p:sp>
      <p:grpSp>
        <p:nvGrpSpPr>
          <p:cNvPr id="10" name="Group 9"/>
          <p:cNvGrpSpPr/>
          <p:nvPr/>
        </p:nvGrpSpPr>
        <p:grpSpPr>
          <a:xfrm>
            <a:off x="7026451" y="248716"/>
            <a:ext cx="2117549" cy="1220692"/>
            <a:chOff x="6264451" y="227108"/>
            <a:chExt cx="2513974" cy="1641526"/>
          </a:xfrm>
        </p:grpSpPr>
        <p:sp>
          <p:nvSpPr>
            <p:cNvPr id="12" name="Right Arrow 11"/>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97" y="2071023"/>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155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p:cNvSpPr/>
          <p:nvPr/>
        </p:nvSpPr>
        <p:spPr>
          <a:xfrm>
            <a:off x="59862" y="3005349"/>
            <a:ext cx="2562085" cy="2219015"/>
          </a:xfrm>
          <a:prstGeom prst="diamond">
            <a:avLst/>
          </a:prstGeom>
          <a:solidFill>
            <a:srgbClr val="990099"/>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sp>
        <p:nvSpPr>
          <p:cNvPr id="16" name="Rectangle 15"/>
          <p:cNvSpPr/>
          <p:nvPr/>
        </p:nvSpPr>
        <p:spPr>
          <a:xfrm>
            <a:off x="4112442" y="4404495"/>
            <a:ext cx="1720487" cy="1729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Vacancy</a:t>
            </a:r>
            <a:endParaRPr lang="en-US" sz="2400" b="1" dirty="0">
              <a:solidFill>
                <a:schemeClr val="tx1"/>
              </a:solidFill>
            </a:endParaRPr>
          </a:p>
        </p:txBody>
      </p:sp>
      <p:cxnSp>
        <p:nvCxnSpPr>
          <p:cNvPr id="17" name="Straight Arrow Connector 16"/>
          <p:cNvCxnSpPr/>
          <p:nvPr/>
        </p:nvCxnSpPr>
        <p:spPr>
          <a:xfrm>
            <a:off x="1340904" y="2368599"/>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3"/>
            <a:endCxn id="16" idx="1"/>
          </p:cNvCxnSpPr>
          <p:nvPr/>
        </p:nvCxnSpPr>
        <p:spPr>
          <a:xfrm>
            <a:off x="2621947" y="4114857"/>
            <a:ext cx="1490495" cy="1154539"/>
          </a:xfrm>
          <a:prstGeom prst="bent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1947" y="1568119"/>
            <a:ext cx="6218509" cy="2308324"/>
          </a:xfrm>
          <a:prstGeom prst="rect">
            <a:avLst/>
          </a:prstGeom>
          <a:noFill/>
        </p:spPr>
        <p:txBody>
          <a:bodyPr wrap="square" rtlCol="0">
            <a:spAutoFit/>
          </a:bodyPr>
          <a:lstStyle/>
          <a:p>
            <a:r>
              <a:rPr lang="en-US" sz="3600" b="1" cap="all" dirty="0" smtClean="0">
                <a:solidFill>
                  <a:srgbClr val="FF0000"/>
                </a:solidFill>
              </a:rPr>
              <a:t>VACANCY</a:t>
            </a:r>
          </a:p>
          <a:p>
            <a:pPr marL="514350" indent="-514350">
              <a:buAutoNum type="arabicPeriod"/>
            </a:pPr>
            <a:r>
              <a:rPr lang="en-US" sz="3600" dirty="0" smtClean="0">
                <a:solidFill>
                  <a:sysClr val="windowText" lastClr="000000"/>
                </a:solidFill>
              </a:rPr>
              <a:t>“Standard” job ads (orders)</a:t>
            </a:r>
          </a:p>
          <a:p>
            <a:pPr marL="514350" indent="-514350">
              <a:buAutoNum type="arabicPeriod"/>
            </a:pPr>
            <a:r>
              <a:rPr lang="en-US" sz="3600" dirty="0" smtClean="0">
                <a:solidFill>
                  <a:sysClr val="windowText" lastClr="000000"/>
                </a:solidFill>
              </a:rPr>
              <a:t>Recruitment referral services</a:t>
            </a:r>
          </a:p>
          <a:p>
            <a:r>
              <a:rPr lang="en-US" sz="3600" dirty="0" smtClean="0">
                <a:solidFill>
                  <a:sysClr val="windowText" lastClr="000000"/>
                </a:solidFill>
              </a:rPr>
              <a:t>     </a:t>
            </a:r>
            <a:r>
              <a:rPr lang="en-US" sz="3200" dirty="0" err="1" smtClean="0">
                <a:solidFill>
                  <a:sysClr val="windowText" lastClr="000000"/>
                </a:solidFill>
              </a:rPr>
              <a:t>ie</a:t>
            </a:r>
            <a:r>
              <a:rPr lang="en-US" sz="3200" dirty="0" smtClean="0">
                <a:solidFill>
                  <a:sysClr val="windowText" lastClr="000000"/>
                </a:solidFill>
              </a:rPr>
              <a:t>. </a:t>
            </a:r>
            <a:r>
              <a:rPr lang="en-US" sz="3200" i="1" dirty="0" smtClean="0">
                <a:solidFill>
                  <a:sysClr val="windowText" lastClr="000000"/>
                </a:solidFill>
              </a:rPr>
              <a:t>Demand 2.0 implementation</a:t>
            </a:r>
          </a:p>
        </p:txBody>
      </p:sp>
      <p:sp>
        <p:nvSpPr>
          <p:cNvPr id="19" name="Flowchart: Connector 18"/>
          <p:cNvSpPr/>
          <p:nvPr/>
        </p:nvSpPr>
        <p:spPr>
          <a:xfrm>
            <a:off x="3562148" y="4114857"/>
            <a:ext cx="2821074" cy="2309077"/>
          </a:xfrm>
          <a:prstGeom prst="flowChartConnector">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026451" y="166607"/>
            <a:ext cx="2117549" cy="1220692"/>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12" y="513980"/>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0633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858" y="1225689"/>
            <a:ext cx="8308142" cy="5078313"/>
          </a:xfrm>
          <a:prstGeom prst="rect">
            <a:avLst/>
          </a:prstGeom>
          <a:noFill/>
        </p:spPr>
        <p:txBody>
          <a:bodyPr wrap="square" rtlCol="0">
            <a:spAutoFit/>
          </a:bodyPr>
          <a:lstStyle/>
          <a:p>
            <a:r>
              <a:rPr lang="en-US" sz="3600" b="1" cap="all" dirty="0" smtClean="0">
                <a:solidFill>
                  <a:srgbClr val="FF0000"/>
                </a:solidFill>
              </a:rPr>
              <a:t>Recruitment referral services</a:t>
            </a:r>
          </a:p>
          <a:p>
            <a:pPr marL="514350" indent="-514350">
              <a:buAutoNum type="arabicPeriod"/>
            </a:pPr>
            <a:r>
              <a:rPr lang="en-US" sz="3600" dirty="0" smtClean="0">
                <a:solidFill>
                  <a:sysClr val="windowText" lastClr="000000"/>
                </a:solidFill>
              </a:rPr>
              <a:t>Gather detailed job / company information</a:t>
            </a:r>
          </a:p>
          <a:p>
            <a:pPr marL="514350" indent="-514350">
              <a:buAutoNum type="arabicPeriod"/>
            </a:pPr>
            <a:r>
              <a:rPr lang="en-US" sz="3600" dirty="0" smtClean="0">
                <a:solidFill>
                  <a:sysClr val="windowText" lastClr="000000"/>
                </a:solidFill>
              </a:rPr>
              <a:t>Complete Career Ready job profile</a:t>
            </a:r>
          </a:p>
          <a:p>
            <a:pPr marL="514350" indent="-514350">
              <a:buAutoNum type="arabicPeriod"/>
            </a:pPr>
            <a:r>
              <a:rPr lang="en-US" sz="3600" dirty="0" smtClean="0">
                <a:solidFill>
                  <a:sysClr val="windowText" lastClr="000000"/>
                </a:solidFill>
              </a:rPr>
              <a:t>Determine preferred referral process</a:t>
            </a:r>
          </a:p>
          <a:p>
            <a:pPr marL="514350" indent="-514350">
              <a:buAutoNum type="arabicPeriod"/>
            </a:pPr>
            <a:r>
              <a:rPr lang="en-US" sz="3600" dirty="0" smtClean="0">
                <a:solidFill>
                  <a:sysClr val="windowText" lastClr="000000"/>
                </a:solidFill>
              </a:rPr>
              <a:t>Secure Service Level Agreement</a:t>
            </a:r>
          </a:p>
          <a:p>
            <a:pPr marL="514350" indent="-514350">
              <a:buAutoNum type="arabicPeriod"/>
            </a:pPr>
            <a:r>
              <a:rPr lang="en-US" sz="3600" dirty="0" smtClean="0">
                <a:solidFill>
                  <a:sysClr val="windowText" lastClr="000000"/>
                </a:solidFill>
              </a:rPr>
              <a:t>Add Confidential job order</a:t>
            </a:r>
          </a:p>
          <a:p>
            <a:pPr marL="514350" indent="-514350">
              <a:buAutoNum type="arabicPeriod"/>
            </a:pPr>
            <a:r>
              <a:rPr lang="en-US" sz="3600" dirty="0" smtClean="0">
                <a:solidFill>
                  <a:sysClr val="windowText" lastClr="000000"/>
                </a:solidFill>
              </a:rPr>
              <a:t>Communicate information to Recruiter(s)</a:t>
            </a:r>
          </a:p>
        </p:txBody>
      </p:sp>
      <p:grpSp>
        <p:nvGrpSpPr>
          <p:cNvPr id="12" name="Group 11"/>
          <p:cNvGrpSpPr/>
          <p:nvPr/>
        </p:nvGrpSpPr>
        <p:grpSpPr>
          <a:xfrm>
            <a:off x="7026451" y="166607"/>
            <a:ext cx="2117549" cy="1220692"/>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2614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858" y="1089752"/>
            <a:ext cx="8308142" cy="4647426"/>
          </a:xfrm>
          <a:prstGeom prst="rect">
            <a:avLst/>
          </a:prstGeom>
          <a:noFill/>
        </p:spPr>
        <p:txBody>
          <a:bodyPr wrap="square" rtlCol="0">
            <a:spAutoFit/>
          </a:bodyPr>
          <a:lstStyle/>
          <a:p>
            <a:r>
              <a:rPr lang="en-US" sz="3600" b="1" cap="all" dirty="0" smtClean="0">
                <a:solidFill>
                  <a:srgbClr val="FF0000"/>
                </a:solidFill>
              </a:rPr>
              <a:t>Recruitment </a:t>
            </a:r>
          </a:p>
          <a:p>
            <a:r>
              <a:rPr lang="en-US" sz="3600" b="1" cap="all" dirty="0" smtClean="0">
                <a:solidFill>
                  <a:srgbClr val="FF0000"/>
                </a:solidFill>
              </a:rPr>
              <a:t>referral services</a:t>
            </a:r>
          </a:p>
          <a:p>
            <a:pPr marL="571500" indent="-571500">
              <a:buFont typeface="Arial" panose="020B0604020202020204" pitchFamily="34" charset="0"/>
              <a:buChar char="•"/>
            </a:pPr>
            <a:endParaRPr lang="en-US" sz="4000" b="1" dirty="0" smtClean="0">
              <a:solidFill>
                <a:srgbClr val="0000FF"/>
              </a:solidFill>
            </a:endParaRPr>
          </a:p>
          <a:p>
            <a:pPr marL="571500" indent="-571500">
              <a:buFont typeface="Arial" panose="020B0604020202020204" pitchFamily="34" charset="0"/>
              <a:buChar char="•"/>
            </a:pPr>
            <a:r>
              <a:rPr lang="en-US" sz="3600" dirty="0" smtClean="0">
                <a:solidFill>
                  <a:srgbClr val="0000FF"/>
                </a:solidFill>
              </a:rPr>
              <a:t>Internal candidates from Career Center counselor referrals</a:t>
            </a:r>
          </a:p>
          <a:p>
            <a:pPr marL="571500" indent="-571500">
              <a:buFont typeface="Arial" panose="020B0604020202020204" pitchFamily="34" charset="0"/>
              <a:buChar char="•"/>
            </a:pPr>
            <a:r>
              <a:rPr lang="en-US" sz="3600" dirty="0" smtClean="0">
                <a:solidFill>
                  <a:srgbClr val="0000FF"/>
                </a:solidFill>
              </a:rPr>
              <a:t>External candidates from community network (recruit into career center)</a:t>
            </a:r>
          </a:p>
          <a:p>
            <a:pPr marL="571500" indent="-571500">
              <a:buFont typeface="Arial" panose="020B0604020202020204" pitchFamily="34" charset="0"/>
              <a:buChar char="•"/>
            </a:pPr>
            <a:r>
              <a:rPr lang="en-US" sz="4000" dirty="0" smtClean="0">
                <a:solidFill>
                  <a:sysClr val="windowText" lastClr="000000"/>
                </a:solidFill>
              </a:rPr>
              <a:t>Interview &amp; screen candidates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224" y="457200"/>
            <a:ext cx="3970994" cy="204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lowchart: Connector 8"/>
          <p:cNvSpPr/>
          <p:nvPr/>
        </p:nvSpPr>
        <p:spPr>
          <a:xfrm>
            <a:off x="5152224" y="1295399"/>
            <a:ext cx="1248576" cy="717891"/>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563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907" y="316672"/>
            <a:ext cx="4876800" cy="356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8971" y="316672"/>
            <a:ext cx="8458200" cy="5663089"/>
          </a:xfrm>
          <a:prstGeom prst="rect">
            <a:avLst/>
          </a:prstGeom>
          <a:noFill/>
        </p:spPr>
        <p:txBody>
          <a:bodyPr wrap="square" rtlCol="0">
            <a:spAutoFit/>
          </a:bodyPr>
          <a:lstStyle/>
          <a:p>
            <a:r>
              <a:rPr lang="en-US" sz="7200" b="1" dirty="0" smtClean="0">
                <a:solidFill>
                  <a:srgbClr val="990099"/>
                </a:solidFill>
              </a:rPr>
              <a:t>B</a:t>
            </a:r>
            <a:r>
              <a:rPr lang="en-US" sz="5400" dirty="0" smtClean="0"/>
              <a:t>usiness </a:t>
            </a:r>
          </a:p>
          <a:p>
            <a:r>
              <a:rPr lang="en-US" sz="7200" b="1" dirty="0" smtClean="0">
                <a:solidFill>
                  <a:srgbClr val="990099"/>
                </a:solidFill>
              </a:rPr>
              <a:t>E</a:t>
            </a:r>
            <a:r>
              <a:rPr lang="en-US" sz="5400" dirty="0" smtClean="0"/>
              <a:t>ngagement</a:t>
            </a:r>
          </a:p>
          <a:p>
            <a:r>
              <a:rPr lang="en-US" sz="7200" b="1" dirty="0" smtClean="0">
                <a:solidFill>
                  <a:srgbClr val="990099"/>
                </a:solidFill>
              </a:rPr>
              <a:t>T</a:t>
            </a:r>
            <a:r>
              <a:rPr lang="en-US" sz="5400" dirty="0" smtClean="0"/>
              <a:t>eam </a:t>
            </a:r>
          </a:p>
          <a:p>
            <a:endParaRPr lang="en-US" sz="2000" dirty="0" smtClean="0"/>
          </a:p>
          <a:p>
            <a:r>
              <a:rPr lang="en-US" sz="5400" dirty="0" smtClean="0"/>
              <a:t>Feedback / Debrief Process:</a:t>
            </a:r>
          </a:p>
          <a:p>
            <a:pPr marL="571500" indent="-571500">
              <a:buFont typeface="Arial" panose="020B0604020202020204" pitchFamily="34" charset="0"/>
              <a:buChar char="•"/>
            </a:pPr>
            <a:r>
              <a:rPr lang="en-US" sz="3600" dirty="0" smtClean="0"/>
              <a:t>Track hiring demand trends</a:t>
            </a:r>
          </a:p>
          <a:p>
            <a:pPr marL="571500" indent="-571500">
              <a:buFont typeface="Arial" panose="020B0604020202020204" pitchFamily="34" charset="0"/>
              <a:buChar char="•"/>
            </a:pPr>
            <a:r>
              <a:rPr lang="en-US" sz="3600" dirty="0" smtClean="0"/>
              <a:t>Identify hard to fill – labor “gaps”</a:t>
            </a:r>
          </a:p>
        </p:txBody>
      </p:sp>
      <p:sp>
        <p:nvSpPr>
          <p:cNvPr id="12" name="Flowchart: Connector 11"/>
          <p:cNvSpPr/>
          <p:nvPr/>
        </p:nvSpPr>
        <p:spPr>
          <a:xfrm>
            <a:off x="7120330" y="488897"/>
            <a:ext cx="1248576" cy="95817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89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Training</a:t>
            </a:r>
            <a:endParaRPr lang="en-US" dirty="0"/>
          </a:p>
        </p:txBody>
      </p:sp>
      <p:sp>
        <p:nvSpPr>
          <p:cNvPr id="3" name="Content Placeholder 2"/>
          <p:cNvSpPr>
            <a:spLocks noGrp="1"/>
          </p:cNvSpPr>
          <p:nvPr>
            <p:ph idx="1"/>
          </p:nvPr>
        </p:nvSpPr>
        <p:spPr/>
        <p:txBody>
          <a:bodyPr/>
          <a:lstStyle/>
          <a:p>
            <a:r>
              <a:rPr lang="en-US" dirty="0" smtClean="0"/>
              <a:t>Delivered through Career Team and Bounce USA</a:t>
            </a:r>
          </a:p>
          <a:p>
            <a:r>
              <a:rPr lang="en-US" dirty="0" smtClean="0"/>
              <a:t>Career </a:t>
            </a:r>
            <a:r>
              <a:rPr lang="en-US" dirty="0"/>
              <a:t>Team: </a:t>
            </a:r>
            <a:r>
              <a:rPr lang="en-US" dirty="0" smtClean="0"/>
              <a:t>(http</a:t>
            </a:r>
            <a:r>
              <a:rPr lang="en-US" dirty="0"/>
              <a:t>://careerteam.com</a:t>
            </a:r>
            <a:r>
              <a:rPr lang="en-US" dirty="0" smtClean="0"/>
              <a:t>/)</a:t>
            </a:r>
          </a:p>
          <a:p>
            <a:pPr lvl="1"/>
            <a:r>
              <a:rPr lang="en-US" dirty="0" smtClean="0"/>
              <a:t>Business Services, Sales, Time Management</a:t>
            </a:r>
          </a:p>
          <a:p>
            <a:r>
              <a:rPr lang="en-US" dirty="0" smtClean="0"/>
              <a:t>Bounce USA:</a:t>
            </a:r>
          </a:p>
          <a:p>
            <a:pPr lvl="1"/>
            <a:r>
              <a:rPr lang="en-US" dirty="0" smtClean="0"/>
              <a:t>Teambuilding, Communication, Rapport-Building &amp; Establishing Relationship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86743"/>
            <a:ext cx="12001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86200"/>
            <a:ext cx="2066925" cy="48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9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Portal</a:t>
            </a:r>
            <a:endParaRPr lang="en-US" dirty="0"/>
          </a:p>
        </p:txBody>
      </p:sp>
      <p:sp>
        <p:nvSpPr>
          <p:cNvPr id="3" name="Content Placeholder 2"/>
          <p:cNvSpPr>
            <a:spLocks noGrp="1"/>
          </p:cNvSpPr>
          <p:nvPr>
            <p:ph idx="1"/>
          </p:nvPr>
        </p:nvSpPr>
        <p:spPr>
          <a:xfrm>
            <a:off x="457200" y="1508918"/>
            <a:ext cx="4343400" cy="4678363"/>
          </a:xfrm>
        </p:spPr>
        <p:txBody>
          <a:bodyPr>
            <a:normAutofit fontScale="92500" lnSpcReduction="20000"/>
          </a:bodyPr>
          <a:lstStyle/>
          <a:p>
            <a:r>
              <a:rPr lang="en-US" dirty="0" smtClean="0"/>
              <a:t>Developed by Career Team</a:t>
            </a:r>
          </a:p>
          <a:p>
            <a:r>
              <a:rPr lang="en-US" dirty="0" smtClean="0"/>
              <a:t>Online workshops</a:t>
            </a:r>
          </a:p>
          <a:p>
            <a:r>
              <a:rPr lang="en-US" dirty="0" smtClean="0"/>
              <a:t>Resume Builder (searchable)</a:t>
            </a:r>
          </a:p>
          <a:p>
            <a:r>
              <a:rPr lang="en-US" dirty="0" smtClean="0"/>
              <a:t>Counselor messaging</a:t>
            </a:r>
          </a:p>
          <a:p>
            <a:r>
              <a:rPr lang="en-US" dirty="0" smtClean="0"/>
              <a:t>Links to JobQuest, ACT, DUA, MA CIS</a:t>
            </a:r>
          </a:p>
          <a:p>
            <a:r>
              <a:rPr lang="en-US" dirty="0" smtClean="0"/>
              <a:t>Career plan checklist</a:t>
            </a:r>
          </a:p>
          <a:p>
            <a:r>
              <a:rPr lang="en-US" dirty="0" smtClean="0"/>
              <a:t>Usage tracking</a:t>
            </a:r>
          </a:p>
          <a:p>
            <a:pPr lvl="1"/>
            <a:endParaRPr lang="en-US" dirty="0" smtClean="0"/>
          </a:p>
          <a:p>
            <a:pPr lvl="1"/>
            <a:endParaRPr lang="en-US" dirty="0" smtClean="0"/>
          </a:p>
          <a:p>
            <a:pPr lvl="1"/>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447800"/>
            <a:ext cx="298244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79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32128"/>
            <a:ext cx="7086600" cy="5601533"/>
          </a:xfrm>
          <a:prstGeom prst="rect">
            <a:avLst/>
          </a:prstGeom>
          <a:noFill/>
        </p:spPr>
        <p:txBody>
          <a:bodyPr wrap="square" rtlCol="0">
            <a:spAutoFit/>
          </a:bodyPr>
          <a:lstStyle/>
          <a:p>
            <a:r>
              <a:rPr lang="en-US" sz="4400" dirty="0" smtClean="0"/>
              <a:t>Central MA WIOA Partners planning</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June 29, 2016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78" y="4197037"/>
            <a:ext cx="1436143" cy="9860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952" y="3064723"/>
            <a:ext cx="1394004" cy="8134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815" y="3949365"/>
            <a:ext cx="2000278" cy="140370"/>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917846"/>
            <a:ext cx="1289102" cy="93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8668" y="2006990"/>
            <a:ext cx="1781175" cy="75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17" y="5445391"/>
            <a:ext cx="1517685" cy="73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0453" y="5514667"/>
            <a:ext cx="2937093" cy="5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One Stop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492307"/>
            <a:ext cx="1921165" cy="643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721" y="3014231"/>
            <a:ext cx="1108859" cy="109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turgeonj\AppData\Local\Microsoft\Windows\Temporary Internet Files\Content.IE5\0Q203N24\120px-Umbrella[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974041">
            <a:off x="5451832" y="855287"/>
            <a:ext cx="3267268" cy="3185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scentria care worcester m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7832" y="2006990"/>
            <a:ext cx="1314655" cy="10891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1653" y="3281185"/>
            <a:ext cx="2355394" cy="68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3093" y="4102867"/>
            <a:ext cx="1124851" cy="122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75906" y="3943661"/>
            <a:ext cx="3566026" cy="7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7546" y="4714405"/>
            <a:ext cx="3668925" cy="40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0401" y="4410718"/>
            <a:ext cx="1566706" cy="81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descr="http://portal.techhigh.us/PublishingImages/WPS-logo_K.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5264904"/>
            <a:ext cx="1098132" cy="109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2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86000"/>
            <a:ext cx="5029200" cy="707886"/>
          </a:xfrm>
          <a:prstGeom prst="rect">
            <a:avLst/>
          </a:prstGeom>
          <a:noFill/>
        </p:spPr>
        <p:txBody>
          <a:bodyPr wrap="square" rtlCol="0">
            <a:spAutoFit/>
          </a:bodyPr>
          <a:lstStyle/>
          <a:p>
            <a:pPr algn="ctr"/>
            <a:r>
              <a:rPr lang="en-US" sz="4000" dirty="0" smtClean="0"/>
              <a:t>Thank You!</a:t>
            </a:r>
            <a:endParaRPr lang="en-US" sz="4000" dirty="0"/>
          </a:p>
        </p:txBody>
      </p:sp>
    </p:spTree>
    <p:extLst>
      <p:ext uri="{BB962C8B-B14F-4D97-AF65-F5344CB8AC3E}">
        <p14:creationId xmlns:p14="http://schemas.microsoft.com/office/powerpoint/2010/main" val="63444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normAutofit/>
          </a:bodyPr>
          <a:lstStyle/>
          <a:p>
            <a:pPr marL="0" indent="0" algn="ctr">
              <a:buNone/>
            </a:pPr>
            <a:r>
              <a:rPr lang="en-US" sz="4800" b="1" dirty="0" smtClean="0"/>
              <a:t>Career Center Redesign</a:t>
            </a:r>
            <a:endParaRPr lang="en-US" sz="4800" b="1" dirty="0"/>
          </a:p>
        </p:txBody>
      </p:sp>
      <p:pic>
        <p:nvPicPr>
          <p:cNvPr id="9220" name="Picture 4" descr="C:\Users\turgeonj\AppData\Local\Microsoft\Windows\Temporary Internet Files\Content.IE5\I41XSBXR\lgi01a201309190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8826"/>
            <a:ext cx="4599709" cy="39528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018" y="3829878"/>
            <a:ext cx="2286000" cy="133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305" y="5240029"/>
            <a:ext cx="2477425" cy="2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75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49" y="60298"/>
            <a:ext cx="8229600" cy="1143000"/>
          </a:xfrm>
        </p:spPr>
        <p:txBody>
          <a:bodyPr/>
          <a:lstStyle/>
          <a:p>
            <a:r>
              <a:rPr lang="en-US" dirty="0" smtClean="0"/>
              <a:t>Why the Change?</a:t>
            </a:r>
            <a:endParaRPr lang="en-US"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Effect>
                      <a14:saturation sat="0"/>
                    </a14:imgEffect>
                    <a14:imgEffect>
                      <a14:brightnessContrast bright="33000" contrast="-21000"/>
                    </a14:imgEffect>
                  </a14:imgLayer>
                </a14:imgProps>
              </a:ext>
              <a:ext uri="{28A0092B-C50C-407E-A947-70E740481C1C}">
                <a14:useLocalDpi xmlns:a14="http://schemas.microsoft.com/office/drawing/2010/main" val="0"/>
              </a:ext>
            </a:extLst>
          </a:blip>
          <a:srcRect l="8415" b="11388"/>
          <a:stretch/>
        </p:blipFill>
        <p:spPr bwMode="auto">
          <a:xfrm>
            <a:off x="-1" y="457200"/>
            <a:ext cx="914214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88442" y="228600"/>
            <a:ext cx="6726958" cy="2031325"/>
          </a:xfrm>
          <a:prstGeom prst="rect">
            <a:avLst/>
          </a:prstGeom>
        </p:spPr>
        <p:txBody>
          <a:bodyPr wrap="square">
            <a:spAutoFit/>
          </a:bodyPr>
          <a:lstStyle/>
          <a:p>
            <a:r>
              <a:rPr lang="en-US" b="1" dirty="0"/>
              <a:t>"The most successful business is the one that holds onto the old just as long as it is good, and grabs the new just as soon as it is better."</a:t>
            </a:r>
            <a:endParaRPr lang="en-US" dirty="0"/>
          </a:p>
          <a:p>
            <a:pPr algn="r"/>
            <a:r>
              <a:rPr lang="en-US" b="1" dirty="0"/>
              <a:t>— Robert P. </a:t>
            </a:r>
            <a:r>
              <a:rPr lang="en-US" b="1" dirty="0" err="1"/>
              <a:t>Vanderpoel</a:t>
            </a:r>
            <a:endParaRPr lang="en-US" dirty="0"/>
          </a:p>
          <a:p>
            <a:endParaRPr lang="en-US" b="1" dirty="0" smtClean="0"/>
          </a:p>
          <a:p>
            <a:r>
              <a:rPr lang="en-US" b="1" dirty="0" smtClean="0"/>
              <a:t>"</a:t>
            </a:r>
            <a:r>
              <a:rPr lang="en-US" b="1" dirty="0"/>
              <a:t>The greatest danger in times of turbulence is not the turbulence; it is to act with yesterday’s logic."</a:t>
            </a:r>
            <a:endParaRPr lang="en-US" dirty="0"/>
          </a:p>
          <a:p>
            <a:pPr algn="r"/>
            <a:r>
              <a:rPr lang="en-US" b="1" dirty="0"/>
              <a:t>— Peter Drucker</a:t>
            </a:r>
            <a:endParaRPr lang="en-US" dirty="0"/>
          </a:p>
        </p:txBody>
      </p:sp>
    </p:spTree>
    <p:extLst>
      <p:ext uri="{BB962C8B-B14F-4D97-AF65-F5344CB8AC3E}">
        <p14:creationId xmlns:p14="http://schemas.microsoft.com/office/powerpoint/2010/main" val="127735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sp>
        <p:nvSpPr>
          <p:cNvPr id="3" name="Rectangle 2"/>
          <p:cNvSpPr/>
          <p:nvPr/>
        </p:nvSpPr>
        <p:spPr>
          <a:xfrm>
            <a:off x="1828800" y="4191000"/>
            <a:ext cx="5715000" cy="369332"/>
          </a:xfrm>
          <a:prstGeom prst="rect">
            <a:avLst/>
          </a:prstGeom>
        </p:spPr>
        <p:txBody>
          <a:bodyPr wrap="square">
            <a:spAutoFit/>
          </a:bodyPr>
          <a:lstStyle/>
          <a:p>
            <a:r>
              <a:rPr lang="en-US" u="sng" dirty="0">
                <a:hlinkClick r:id="rId2"/>
              </a:rPr>
              <a:t>https://www.youtube.com/watch?v=bh1eULtwfVQ</a:t>
            </a:r>
            <a:r>
              <a:rPr lang="en-US" dirty="0"/>
              <a:t> </a:t>
            </a:r>
          </a:p>
        </p:txBody>
      </p:sp>
      <p:sp>
        <p:nvSpPr>
          <p:cNvPr id="4" name="TextBox 3"/>
          <p:cNvSpPr txBox="1"/>
          <p:nvPr/>
        </p:nvSpPr>
        <p:spPr>
          <a:xfrm>
            <a:off x="685800" y="1828800"/>
            <a:ext cx="7696200" cy="2308324"/>
          </a:xfrm>
          <a:prstGeom prst="rect">
            <a:avLst/>
          </a:prstGeom>
          <a:noFill/>
        </p:spPr>
        <p:txBody>
          <a:bodyPr wrap="square" rtlCol="0">
            <a:spAutoFit/>
          </a:bodyPr>
          <a:lstStyle/>
          <a:p>
            <a:pPr algn="ctr"/>
            <a:r>
              <a:rPr lang="en-US" sz="2400" i="1" dirty="0"/>
              <a:t>With greater emphasis upon serving employers, we will open greater direct access to employment opportunities for our job seeking customers, ultimately, providing both customer groups with greater value. Achieving this greater value will in turn help drive greater demand and support for our services.</a:t>
            </a:r>
            <a:endParaRPr lang="en-US" sz="2400" dirty="0"/>
          </a:p>
        </p:txBody>
      </p:sp>
      <p:pic>
        <p:nvPicPr>
          <p:cNvPr id="12" name="Picture 2" descr="C:\Users\turgeonj\AppData\Local\Microsoft\Windows\Temporary Internet Files\Content.IE5\3PBOO5OE\20131218_innovationsqu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8" y="4648200"/>
            <a:ext cx="2084024" cy="208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0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Goals for the redesigned Career </a:t>
            </a:r>
            <a:r>
              <a:rPr lang="en-US" b="1" dirty="0" smtClean="0"/>
              <a:t>Center</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sz="3700" dirty="0" smtClean="0"/>
              <a:t>An </a:t>
            </a:r>
            <a:r>
              <a:rPr lang="en-US" sz="3700" dirty="0"/>
              <a:t>increase in the number and depth of employer </a:t>
            </a:r>
            <a:r>
              <a:rPr lang="en-US" sz="3700" dirty="0" smtClean="0"/>
              <a:t>relationships:</a:t>
            </a:r>
          </a:p>
          <a:p>
            <a:pPr lvl="1"/>
            <a:r>
              <a:rPr lang="en-US" sz="3300" dirty="0" smtClean="0"/>
              <a:t>increased </a:t>
            </a:r>
            <a:r>
              <a:rPr lang="en-US" sz="3300" dirty="0"/>
              <a:t>placement opportunities for </a:t>
            </a:r>
            <a:r>
              <a:rPr lang="en-US" sz="3300" dirty="0" smtClean="0"/>
              <a:t>WCCC referred candidates</a:t>
            </a:r>
          </a:p>
          <a:p>
            <a:pPr lvl="1"/>
            <a:r>
              <a:rPr lang="en-US" sz="3300" dirty="0" smtClean="0"/>
              <a:t>increased </a:t>
            </a:r>
            <a:r>
              <a:rPr lang="en-US" sz="3300" dirty="0"/>
              <a:t>usage of employer resources such as HITG, WTFP, and </a:t>
            </a:r>
            <a:r>
              <a:rPr lang="en-US" sz="3300" dirty="0" smtClean="0"/>
              <a:t>Apprenticeship.</a:t>
            </a:r>
          </a:p>
          <a:p>
            <a:r>
              <a:rPr lang="en-US" sz="3700" dirty="0" smtClean="0"/>
              <a:t>Job </a:t>
            </a:r>
            <a:r>
              <a:rPr lang="en-US" sz="3700" dirty="0"/>
              <a:t>Seekers moving through assessment, career action planning, and remediation of career readiness, technical, and academic skills – and then into employment </a:t>
            </a:r>
            <a:endParaRPr lang="en-US" sz="3700" dirty="0" smtClean="0"/>
          </a:p>
          <a:p>
            <a:r>
              <a:rPr lang="en-US" sz="3700" dirty="0" smtClean="0"/>
              <a:t>Alignment </a:t>
            </a:r>
            <a:r>
              <a:rPr lang="en-US" sz="3700" dirty="0"/>
              <a:t>of the ACT/Career Ready 101 system with </a:t>
            </a:r>
            <a:r>
              <a:rPr lang="en-US" sz="3700" dirty="0" smtClean="0"/>
              <a:t>job openings and job seeker assessments</a:t>
            </a:r>
            <a:endParaRPr lang="en-US" sz="3700" dirty="0"/>
          </a:p>
          <a:p>
            <a:r>
              <a:rPr lang="en-US" sz="3700" dirty="0" smtClean="0"/>
              <a:t>Development </a:t>
            </a:r>
            <a:r>
              <a:rPr lang="en-US" sz="3700" dirty="0"/>
              <a:t>of </a:t>
            </a:r>
            <a:r>
              <a:rPr lang="en-US" sz="3700" dirty="0" smtClean="0"/>
              <a:t>new trainings </a:t>
            </a:r>
            <a:r>
              <a:rPr lang="en-US" sz="3700" dirty="0"/>
              <a:t>offered </a:t>
            </a:r>
            <a:r>
              <a:rPr lang="en-US" sz="3700" dirty="0" smtClean="0"/>
              <a:t>to address the skill gaps identified through the new demand-facing model.</a:t>
            </a:r>
            <a:endParaRPr lang="en-US" sz="3700" dirty="0"/>
          </a:p>
          <a:p>
            <a:pPr marL="0" indent="0">
              <a:buNone/>
            </a:pPr>
            <a:endParaRPr lang="en-US" dirty="0"/>
          </a:p>
          <a:p>
            <a:endParaRPr lang="en-US" dirty="0"/>
          </a:p>
        </p:txBody>
      </p:sp>
    </p:spTree>
    <p:extLst>
      <p:ext uri="{BB962C8B-B14F-4D97-AF65-F5344CB8AC3E}">
        <p14:creationId xmlns:p14="http://schemas.microsoft.com/office/powerpoint/2010/main" val="7861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Center </a:t>
            </a:r>
            <a:r>
              <a:rPr lang="en-US" dirty="0" smtClean="0"/>
              <a:t>Redesign</a:t>
            </a:r>
            <a:endParaRPr lang="en-US" dirty="0"/>
          </a:p>
        </p:txBody>
      </p:sp>
      <p:pic>
        <p:nvPicPr>
          <p:cNvPr id="4098" name="Picture 2" descr="C:\Users\turgeonj\AppData\Local\Microsoft\Windows\Temporary Internet Files\Content.IE5\7E9MIL36\clip-artSucce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876800"/>
            <a:ext cx="1506374" cy="15684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smtClean="0"/>
              <a:t>Background:</a:t>
            </a:r>
          </a:p>
          <a:p>
            <a:pPr lvl="1"/>
            <a:r>
              <a:rPr lang="en-US" dirty="0" smtClean="0"/>
              <a:t>Redesign concepts began approx. 2 ½ years ago</a:t>
            </a:r>
          </a:p>
          <a:p>
            <a:pPr lvl="1"/>
            <a:r>
              <a:rPr lang="en-US" dirty="0" smtClean="0"/>
              <a:t>Initial steps, included:</a:t>
            </a:r>
          </a:p>
          <a:p>
            <a:pPr lvl="2"/>
            <a:r>
              <a:rPr lang="en-US" dirty="0" smtClean="0"/>
              <a:t>Development of joint WCCC /CMWIB Redesign Planning Team Force </a:t>
            </a:r>
            <a:r>
              <a:rPr lang="en-US" dirty="0"/>
              <a:t> </a:t>
            </a:r>
            <a:r>
              <a:rPr lang="en-US" dirty="0" smtClean="0"/>
              <a:t>- June, 2015</a:t>
            </a:r>
          </a:p>
          <a:p>
            <a:pPr lvl="3"/>
            <a:r>
              <a:rPr lang="en-US" dirty="0" smtClean="0"/>
              <a:t>Research conducted on best practices, online services/portal, mandated service elements</a:t>
            </a:r>
          </a:p>
          <a:p>
            <a:pPr lvl="3"/>
            <a:r>
              <a:rPr lang="en-US" dirty="0" smtClean="0"/>
              <a:t>Four working groups formed for planning</a:t>
            </a:r>
          </a:p>
          <a:p>
            <a:pPr lvl="2"/>
            <a:r>
              <a:rPr lang="en-US" dirty="0" smtClean="0"/>
              <a:t>Redesign grant funding sought &amp; received</a:t>
            </a:r>
          </a:p>
        </p:txBody>
      </p:sp>
    </p:spTree>
    <p:extLst>
      <p:ext uri="{BB962C8B-B14F-4D97-AF65-F5344CB8AC3E}">
        <p14:creationId xmlns:p14="http://schemas.microsoft.com/office/powerpoint/2010/main" val="3131276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08569623"/>
              </p:ext>
            </p:extLst>
          </p:nvPr>
        </p:nvGraphicFramePr>
        <p:xfrm>
          <a:off x="1143000" y="1371600"/>
          <a:ext cx="6705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304800"/>
            <a:ext cx="7772400" cy="769441"/>
          </a:xfrm>
          <a:prstGeom prst="rect">
            <a:avLst/>
          </a:prstGeom>
          <a:noFill/>
        </p:spPr>
        <p:txBody>
          <a:bodyPr wrap="square" rtlCol="0">
            <a:spAutoFit/>
          </a:bodyPr>
          <a:lstStyle/>
          <a:p>
            <a:r>
              <a:rPr lang="en-US" sz="4400" dirty="0" smtClean="0"/>
              <a:t>Redesign Team Working Groups:</a:t>
            </a:r>
            <a:endParaRPr lang="en-US" sz="4400" dirty="0"/>
          </a:p>
        </p:txBody>
      </p:sp>
    </p:spTree>
    <p:extLst>
      <p:ext uri="{BB962C8B-B14F-4D97-AF65-F5344CB8AC3E}">
        <p14:creationId xmlns:p14="http://schemas.microsoft.com/office/powerpoint/2010/main" val="1115934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urgeonj\AppData\Local\Microsoft\Windows\Temporary Internet Files\Content.IE5\VRHCB7KF\calendar_clip_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59834">
            <a:off x="4842171" y="77475"/>
            <a:ext cx="1475533" cy="1713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8086" y="380999"/>
            <a:ext cx="7924800" cy="830997"/>
          </a:xfrm>
          <a:prstGeom prst="rect">
            <a:avLst/>
          </a:prstGeom>
          <a:noFill/>
        </p:spPr>
        <p:txBody>
          <a:bodyPr wrap="square" rtlCol="0">
            <a:spAutoFit/>
          </a:bodyPr>
          <a:lstStyle/>
          <a:p>
            <a:r>
              <a:rPr lang="en-US" sz="4800" dirty="0" smtClean="0"/>
              <a:t>Project Timeline</a:t>
            </a:r>
            <a:endParaRPr lang="en-US" sz="4800" dirty="0"/>
          </a:p>
        </p:txBody>
      </p:sp>
      <p:sp>
        <p:nvSpPr>
          <p:cNvPr id="3" name="Rectangle 2"/>
          <p:cNvSpPr/>
          <p:nvPr/>
        </p:nvSpPr>
        <p:spPr>
          <a:xfrm>
            <a:off x="119743" y="1752600"/>
            <a:ext cx="8621486" cy="4893647"/>
          </a:xfrm>
          <a:prstGeom prst="rect">
            <a:avLst/>
          </a:prstGeom>
        </p:spPr>
        <p:txBody>
          <a:bodyPr wrap="square">
            <a:spAutoFit/>
          </a:bodyPr>
          <a:lstStyle/>
          <a:p>
            <a:pPr marL="914400" lvl="1" indent="-457200">
              <a:buClr>
                <a:srgbClr val="00B050"/>
              </a:buClr>
              <a:buSzPct val="150000"/>
              <a:buFont typeface="Wingdings" panose="05000000000000000000" pitchFamily="2" charset="2"/>
              <a:buChar char="ü"/>
            </a:pPr>
            <a:r>
              <a:rPr lang="en-US" sz="2400" dirty="0" smtClean="0"/>
              <a:t>Establish Joint Taskforce &amp; Project Consultant Contracts;  </a:t>
            </a:r>
            <a:r>
              <a:rPr lang="en-US" sz="2400" i="1" dirty="0" smtClean="0">
                <a:solidFill>
                  <a:srgbClr val="FF0000"/>
                </a:solidFill>
              </a:rPr>
              <a:t>Fall, 2015</a:t>
            </a:r>
          </a:p>
          <a:p>
            <a:pPr marL="914400" lvl="1" indent="-457200">
              <a:buClr>
                <a:srgbClr val="00B050"/>
              </a:buClr>
              <a:buSzPct val="150000"/>
              <a:buFont typeface="Wingdings" panose="05000000000000000000" pitchFamily="2" charset="2"/>
              <a:buChar char="ü"/>
            </a:pPr>
            <a:r>
              <a:rPr lang="en-US" sz="2400" i="1" dirty="0" smtClean="0"/>
              <a:t>Gather stakeholder feedback; </a:t>
            </a:r>
            <a:r>
              <a:rPr lang="en-US" sz="2400" i="1" dirty="0" smtClean="0">
                <a:solidFill>
                  <a:srgbClr val="FF0000"/>
                </a:solidFill>
              </a:rPr>
              <a:t>Spring, 2016</a:t>
            </a:r>
          </a:p>
          <a:p>
            <a:pPr marL="1371600" lvl="2" indent="-457200">
              <a:buClr>
                <a:srgbClr val="00B050"/>
              </a:buClr>
              <a:buSzPct val="150000"/>
              <a:buFont typeface="Wingdings" panose="05000000000000000000" pitchFamily="2" charset="2"/>
              <a:buChar char="ü"/>
            </a:pPr>
            <a:r>
              <a:rPr lang="en-US" sz="2400" i="1" dirty="0"/>
              <a:t>Employer &amp;  Job Seeker Discussions</a:t>
            </a:r>
          </a:p>
          <a:p>
            <a:pPr marL="1371600" lvl="2" indent="-457200">
              <a:buClr>
                <a:srgbClr val="00B050"/>
              </a:buClr>
              <a:buSzPct val="150000"/>
              <a:buFont typeface="Wingdings" panose="05000000000000000000" pitchFamily="2" charset="2"/>
              <a:buChar char="ü"/>
            </a:pPr>
            <a:r>
              <a:rPr lang="en-US" sz="2400" i="1" dirty="0" smtClean="0"/>
              <a:t>Staff discussions &amp; kick-off event</a:t>
            </a:r>
          </a:p>
          <a:p>
            <a:pPr marL="914400" lvl="1" indent="-457200">
              <a:buClr>
                <a:srgbClr val="00B050"/>
              </a:buClr>
              <a:buSzPct val="150000"/>
              <a:buFont typeface="Wingdings" panose="05000000000000000000" pitchFamily="2" charset="2"/>
              <a:buChar char="ü"/>
            </a:pPr>
            <a:r>
              <a:rPr lang="en-US" sz="2400" dirty="0" smtClean="0"/>
              <a:t>Develop Redesigned Customer Flow, Staff Structure, Performance Metrics, Online Portal, and Staff Training Plan; </a:t>
            </a:r>
            <a:r>
              <a:rPr lang="en-US" sz="2400" i="1" dirty="0" smtClean="0">
                <a:solidFill>
                  <a:srgbClr val="FF0000"/>
                </a:solidFill>
              </a:rPr>
              <a:t>July 1, 2016</a:t>
            </a:r>
          </a:p>
          <a:p>
            <a:pPr marL="914400" lvl="1" indent="-457200">
              <a:buClr>
                <a:srgbClr val="00B050"/>
              </a:buClr>
              <a:buFont typeface="Wingdings" panose="05000000000000000000" pitchFamily="2" charset="2"/>
              <a:buChar char="ü"/>
            </a:pPr>
            <a:r>
              <a:rPr lang="en-US" sz="2400" dirty="0" smtClean="0"/>
              <a:t>Staff Training; </a:t>
            </a:r>
            <a:r>
              <a:rPr lang="en-US" sz="2400" i="1" dirty="0" smtClean="0">
                <a:solidFill>
                  <a:srgbClr val="FF0000"/>
                </a:solidFill>
              </a:rPr>
              <a:t>Sept.1, 2016</a:t>
            </a:r>
          </a:p>
          <a:p>
            <a:pPr marL="914400" lvl="1" indent="-457200">
              <a:buFont typeface="Arial" panose="020B0604020202020204" pitchFamily="34" charset="0"/>
              <a:buChar char="•"/>
            </a:pPr>
            <a:r>
              <a:rPr lang="en-US" sz="2400" dirty="0" smtClean="0"/>
              <a:t>Launch New Customer Flow, Staff Structure &amp; Performance,  Online Portal; </a:t>
            </a:r>
            <a:r>
              <a:rPr lang="en-US" sz="2400" i="1" dirty="0" smtClean="0">
                <a:solidFill>
                  <a:srgbClr val="FF0000"/>
                </a:solidFill>
              </a:rPr>
              <a:t>Oct. </a:t>
            </a:r>
            <a:r>
              <a:rPr lang="en-US" sz="2400" i="1" smtClean="0">
                <a:solidFill>
                  <a:srgbClr val="FF0000"/>
                </a:solidFill>
              </a:rPr>
              <a:t>15, </a:t>
            </a:r>
            <a:r>
              <a:rPr lang="en-US" sz="2400" i="1" dirty="0" smtClean="0">
                <a:solidFill>
                  <a:srgbClr val="FF0000"/>
                </a:solidFill>
              </a:rPr>
              <a:t>2016</a:t>
            </a:r>
          </a:p>
          <a:p>
            <a:pPr marL="914400" lvl="1" indent="-457200">
              <a:buFont typeface="Arial" panose="020B0604020202020204" pitchFamily="34" charset="0"/>
              <a:buChar char="•"/>
            </a:pPr>
            <a:r>
              <a:rPr lang="en-US" sz="2400" dirty="0"/>
              <a:t>Program Monitoring &amp; Adjustment; </a:t>
            </a:r>
            <a:r>
              <a:rPr lang="en-US" sz="2400" i="1" dirty="0">
                <a:solidFill>
                  <a:srgbClr val="FF0000"/>
                </a:solidFill>
              </a:rPr>
              <a:t>Ongoing </a:t>
            </a:r>
            <a:r>
              <a:rPr lang="en-US" sz="2400" i="1" dirty="0" smtClean="0">
                <a:solidFill>
                  <a:srgbClr val="FF0000"/>
                </a:solidFill>
              </a:rPr>
              <a:t>Thereafter</a:t>
            </a:r>
            <a:endParaRPr lang="en-US" sz="2400" dirty="0" smtClean="0"/>
          </a:p>
          <a:p>
            <a:pPr marL="914400" lvl="1" indent="-457200">
              <a:buFont typeface="Arial" panose="020B0604020202020204" pitchFamily="34" charset="0"/>
              <a:buChar char="•"/>
            </a:pPr>
            <a:r>
              <a:rPr lang="en-US" sz="2400" dirty="0" smtClean="0"/>
              <a:t>WIOA Partner Integration; </a:t>
            </a:r>
            <a:r>
              <a:rPr lang="en-US" sz="2400" dirty="0" smtClean="0">
                <a:solidFill>
                  <a:srgbClr val="FF0000"/>
                </a:solidFill>
              </a:rPr>
              <a:t>July 1, 2017</a:t>
            </a:r>
          </a:p>
        </p:txBody>
      </p:sp>
    </p:spTree>
    <p:extLst>
      <p:ext uri="{BB962C8B-B14F-4D97-AF65-F5344CB8AC3E}">
        <p14:creationId xmlns:p14="http://schemas.microsoft.com/office/powerpoint/2010/main" val="4115087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2302</Words>
  <Application>Microsoft Office PowerPoint</Application>
  <PresentationFormat>On-screen Show (4:3)</PresentationFormat>
  <Paragraphs>346</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Career Center Redesign: Creating an integrated, demand-driven system       MA Workforce Partners Meeting  Oct. 5, 2016    </vt:lpstr>
      <vt:lpstr>Central MA Workforce Area</vt:lpstr>
      <vt:lpstr>PowerPoint Presentation</vt:lpstr>
      <vt:lpstr>Why the Change?</vt:lpstr>
      <vt:lpstr>Theory of Action</vt:lpstr>
      <vt:lpstr>Goals for the redesigned Career Center</vt:lpstr>
      <vt:lpstr>Career Center Redesign</vt:lpstr>
      <vt:lpstr>PowerPoint Presentation</vt:lpstr>
      <vt:lpstr>PowerPoint Presentation</vt:lpstr>
      <vt:lpstr>Customer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Training</vt:lpstr>
      <vt:lpstr>Staff Portal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2016-09-07T15:28:57Z</dcterms:created>
  <dc:creator>Turgeon, Jeffrey</dc:creator>
  <lastModifiedBy>Alexander, Rosemary (DWD)</lastModifiedBy>
  <lastPrinted>2016-09-08T15:03:52Z</lastPrinted>
  <dcterms:modified xsi:type="dcterms:W3CDTF">2016-11-30T15:31:49Z</dcterms:modified>
  <revision>43</revision>
  <dc:title>US DOL WIOA Implementation Assessment Visit       Central MA Workforce Investment Area  Sept. 9,2016</dc:title>
</coreProperties>
</file>